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tiff" ContentType="image/tiff"/>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3.xml" ContentType="application/vnd.openxmlformats-officedocument.theme+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charts/chart16.xml" ContentType="application/vnd.openxmlformats-officedocument.drawingml.chart+xml"/>
  <Override PartName="/ppt/charts/style16.xml" ContentType="application/vnd.ms-office.chartstyle+xml"/>
  <Override PartName="/ppt/charts/colors16.xml" ContentType="application/vnd.ms-office.chartcolorstyle+xml"/>
  <Override PartName="/ppt/notesSlides/notesSlide1.xml" ContentType="application/vnd.openxmlformats-officedocument.presentationml.notesSlide+xml"/>
  <Override PartName="/ppt/charts/chart17.xml" ContentType="application/vnd.openxmlformats-officedocument.drawingml.chart+xml"/>
  <Override PartName="/ppt/charts/style17.xml" ContentType="application/vnd.ms-office.chartstyle+xml"/>
  <Override PartName="/ppt/charts/colors17.xml" ContentType="application/vnd.ms-office.chartcolorstyle+xml"/>
  <Override PartName="/ppt/charts/chart18.xml" ContentType="application/vnd.openxmlformats-officedocument.drawingml.chart+xml"/>
  <Override PartName="/ppt/charts/style18.xml" ContentType="application/vnd.ms-office.chartstyle+xml"/>
  <Override PartName="/ppt/charts/colors18.xml" ContentType="application/vnd.ms-office.chartcolorstyle+xml"/>
  <Override PartName="/ppt/charts/chart19.xml" ContentType="application/vnd.openxmlformats-officedocument.drawingml.chart+xml"/>
  <Override PartName="/ppt/charts/style19.xml" ContentType="application/vnd.ms-office.chartstyle+xml"/>
  <Override PartName="/ppt/charts/colors19.xml" ContentType="application/vnd.ms-office.chartcolorstyl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charts/chart20.xml" ContentType="application/vnd.openxmlformats-officedocument.drawingml.chart+xml"/>
  <Override PartName="/ppt/charts/style20.xml" ContentType="application/vnd.ms-office.chartstyle+xml"/>
  <Override PartName="/ppt/charts/colors20.xml" ContentType="application/vnd.ms-office.chartcolorstyle+xml"/>
  <Override PartName="/ppt/charts/chart21.xml" ContentType="application/vnd.openxmlformats-officedocument.drawingml.chart+xml"/>
  <Override PartName="/ppt/charts/style21.xml" ContentType="application/vnd.ms-office.chartstyle+xml"/>
  <Override PartName="/ppt/charts/colors21.xml" ContentType="application/vnd.ms-office.chartcolorstyle+xml"/>
  <Override PartName="/ppt/charts/chart22.xml" ContentType="application/vnd.openxmlformats-officedocument.drawingml.chart+xml"/>
  <Override PartName="/ppt/charts/style22.xml" ContentType="application/vnd.ms-office.chartstyle+xml"/>
  <Override PartName="/ppt/charts/colors22.xml" ContentType="application/vnd.ms-office.chartcolorstyle+xml"/>
  <Override PartName="/ppt/charts/chart23.xml" ContentType="application/vnd.openxmlformats-officedocument.drawingml.chart+xml"/>
  <Override PartName="/ppt/charts/style23.xml" ContentType="application/vnd.ms-office.chartstyle+xml"/>
  <Override PartName="/ppt/charts/colors23.xml" ContentType="application/vnd.ms-office.chartcolorstyle+xml"/>
  <Override PartName="/ppt/notesSlides/notesSlide8.xml" ContentType="application/vnd.openxmlformats-officedocument.presentationml.notesSlide+xml"/>
  <Override PartName="/ppt/charts/chart24.xml" ContentType="application/vnd.openxmlformats-officedocument.drawingml.chart+xml"/>
  <Override PartName="/ppt/charts/style24.xml" ContentType="application/vnd.ms-office.chartstyle+xml"/>
  <Override PartName="/ppt/charts/colors24.xml" ContentType="application/vnd.ms-office.chartcolorstyle+xml"/>
  <Override PartName="/ppt/charts/chart25.xml" ContentType="application/vnd.openxmlformats-officedocument.drawingml.chart+xml"/>
  <Override PartName="/ppt/charts/style25.xml" ContentType="application/vnd.ms-office.chartstyle+xml"/>
  <Override PartName="/ppt/charts/colors25.xml" ContentType="application/vnd.ms-office.chartcolorstyle+xml"/>
  <Override PartName="/ppt/charts/chart26.xml" ContentType="application/vnd.openxmlformats-officedocument.drawingml.chart+xml"/>
  <Override PartName="/ppt/charts/style26.xml" ContentType="application/vnd.ms-office.chartstyle+xml"/>
  <Override PartName="/ppt/charts/colors26.xml" ContentType="application/vnd.ms-office.chartcolorstyl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charts/chart27.xml" ContentType="application/vnd.openxmlformats-officedocument.drawingml.chart+xml"/>
  <Override PartName="/ppt/charts/style27.xml" ContentType="application/vnd.ms-office.chartstyle+xml"/>
  <Override PartName="/ppt/charts/colors27.xml" ContentType="application/vnd.ms-office.chartcolorstyle+xml"/>
  <Override PartName="/ppt/charts/chart28.xml" ContentType="application/vnd.openxmlformats-officedocument.drawingml.chart+xml"/>
  <Override PartName="/ppt/charts/chart29.xml" ContentType="application/vnd.openxmlformats-officedocument.drawingml.chart+xml"/>
  <Override PartName="/ppt/charts/style28.xml" ContentType="application/vnd.ms-office.chartstyle+xml"/>
  <Override PartName="/ppt/charts/colors28.xml" ContentType="application/vnd.ms-office.chartcolorstyle+xml"/>
  <Override PartName="/ppt/drawings/drawing1.xml" ContentType="application/vnd.openxmlformats-officedocument.drawingml.chartshapes+xml"/>
  <Override PartName="/ppt/charts/chart30.xml" ContentType="application/vnd.openxmlformats-officedocument.drawingml.chart+xml"/>
  <Override PartName="/ppt/charts/style29.xml" ContentType="application/vnd.ms-office.chartstyle+xml"/>
  <Override PartName="/ppt/charts/colors29.xml" ContentType="application/vnd.ms-office.chartcolorstyle+xml"/>
  <Override PartName="/ppt/notesSlides/notesSlide11.xml" ContentType="application/vnd.openxmlformats-officedocument.presentationml.notesSlide+xml"/>
  <Override PartName="/ppt/charts/chart31.xml" ContentType="application/vnd.openxmlformats-officedocument.drawingml.chart+xml"/>
  <Override PartName="/ppt/charts/style30.xml" ContentType="application/vnd.ms-office.chartstyle+xml"/>
  <Override PartName="/ppt/charts/colors30.xml" ContentType="application/vnd.ms-office.chartcolorstyle+xml"/>
  <Override PartName="/ppt/charts/chart32.xml" ContentType="application/vnd.openxmlformats-officedocument.drawingml.chart+xml"/>
  <Override PartName="/ppt/charts/style31.xml" ContentType="application/vnd.ms-office.chartstyle+xml"/>
  <Override PartName="/ppt/charts/colors31.xml" ContentType="application/vnd.ms-office.chartcolorstyle+xml"/>
  <Override PartName="/ppt/charts/chart33.xml" ContentType="application/vnd.openxmlformats-officedocument.drawingml.chart+xml"/>
  <Override PartName="/ppt/charts/style32.xml" ContentType="application/vnd.ms-office.chartstyle+xml"/>
  <Override PartName="/ppt/charts/colors32.xml" ContentType="application/vnd.ms-office.chartcolorstyle+xml"/>
  <Override PartName="/ppt/charts/chart34.xml" ContentType="application/vnd.openxmlformats-officedocument.drawingml.chart+xml"/>
  <Override PartName="/ppt/charts/style33.xml" ContentType="application/vnd.ms-office.chartstyle+xml"/>
  <Override PartName="/ppt/charts/colors33.xml" ContentType="application/vnd.ms-office.chartcolorstyle+xml"/>
  <Override PartName="/ppt/charts/chart35.xml" ContentType="application/vnd.openxmlformats-officedocument.drawingml.chart+xml"/>
  <Override PartName="/ppt/theme/themeOverride1.xml" ContentType="application/vnd.openxmlformats-officedocument.themeOverride+xml"/>
  <Override PartName="/ppt/charts/chart36.xml" ContentType="application/vnd.openxmlformats-officedocument.drawingml.chart+xml"/>
  <Override PartName="/ppt/theme/themeOverride2.xml" ContentType="application/vnd.openxmlformats-officedocument.themeOverride+xml"/>
  <Override PartName="/ppt/charts/chart37.xml" ContentType="application/vnd.openxmlformats-officedocument.drawingml.chart+xml"/>
  <Override PartName="/ppt/charts/style34.xml" ContentType="application/vnd.ms-office.chartstyle+xml"/>
  <Override PartName="/ppt/charts/colors34.xml" ContentType="application/vnd.ms-office.chartcolorstyle+xml"/>
  <Override PartName="/ppt/charts/chart38.xml" ContentType="application/vnd.openxmlformats-officedocument.drawingml.chart+xml"/>
  <Override PartName="/ppt/charts/style35.xml" ContentType="application/vnd.ms-office.chartstyle+xml"/>
  <Override PartName="/ppt/charts/colors35.xml" ContentType="application/vnd.ms-office.chartcolorstyle+xml"/>
  <Override PartName="/ppt/charts/chart39.xml" ContentType="application/vnd.openxmlformats-officedocument.drawingml.chart+xml"/>
  <Override PartName="/ppt/charts/chart40.xml" ContentType="application/vnd.openxmlformats-officedocument.drawingml.chart+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charts/chart41.xml" ContentType="application/vnd.openxmlformats-officedocument.drawingml.chart+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charts/chart42.xml" ContentType="application/vnd.openxmlformats-officedocument.drawingml.chart+xml"/>
  <Override PartName="/ppt/theme/themeOverride3.xml" ContentType="application/vnd.openxmlformats-officedocument.themeOverride+xml"/>
  <Override PartName="/ppt/charts/chart43.xml" ContentType="application/vnd.openxmlformats-officedocument.drawingml.chart+xml"/>
  <Override PartName="/ppt/theme/themeOverride4.xml" ContentType="application/vnd.openxmlformats-officedocument.themeOverr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charts/chart44.xml" ContentType="application/vnd.openxmlformats-officedocument.drawingml.chart+xml"/>
  <Override PartName="/ppt/theme/themeOverride5.xml" ContentType="application/vnd.openxmlformats-officedocument.themeOverr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charts/chart45.xml" ContentType="application/vnd.openxmlformats-officedocument.drawingml.chart+xml"/>
  <Override PartName="/ppt/theme/themeOverride6.xml" ContentType="application/vnd.openxmlformats-officedocument.themeOverr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charts/chart46.xml" ContentType="application/vnd.openxmlformats-officedocument.drawingml.chart+xml"/>
  <Override PartName="/ppt/charts/chart47.xml" ContentType="application/vnd.openxmlformats-officedocument.drawingml.chart+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charts/chart48.xml" ContentType="application/vnd.openxmlformats-officedocument.drawingml.chart+xml"/>
  <Override PartName="/ppt/charts/style36.xml" ContentType="application/vnd.ms-office.chartstyle+xml"/>
  <Override PartName="/ppt/charts/colors36.xml" ContentType="application/vnd.ms-office.chartcolorstyle+xml"/>
  <Override PartName="/ppt/charts/chart49.xml" ContentType="application/vnd.openxmlformats-officedocument.drawingml.chart+xml"/>
  <Override PartName="/ppt/charts/style37.xml" ContentType="application/vnd.ms-office.chartstyle+xml"/>
  <Override PartName="/ppt/charts/colors37.xml" ContentType="application/vnd.ms-office.chartcolorstyl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charts/chart50.xml" ContentType="application/vnd.openxmlformats-officedocument.drawingml.chart+xml"/>
  <Override PartName="/ppt/charts/style38.xml" ContentType="application/vnd.ms-office.chartstyle+xml"/>
  <Override PartName="/ppt/charts/colors38.xml" ContentType="application/vnd.ms-office.chartcolorstyle+xml"/>
  <Override PartName="/ppt/charts/chart51.xml" ContentType="application/vnd.openxmlformats-officedocument.drawingml.chart+xml"/>
  <Override PartName="/ppt/charts/style39.xml" ContentType="application/vnd.ms-office.chartstyle+xml"/>
  <Override PartName="/ppt/charts/colors39.xml" ContentType="application/vnd.ms-office.chartcolorstyle+xml"/>
  <Override PartName="/ppt/notesSlides/notesSlide35.xml" ContentType="application/vnd.openxmlformats-officedocument.presentationml.notesSlide+xml"/>
  <Override PartName="/ppt/charts/chart52.xml" ContentType="application/vnd.openxmlformats-officedocument.drawingml.chart+xml"/>
  <Override PartName="/ppt/charts/style40.xml" ContentType="application/vnd.ms-office.chartstyle+xml"/>
  <Override PartName="/ppt/charts/colors40.xml" ContentType="application/vnd.ms-office.chartcolorstyle+xml"/>
  <Override PartName="/ppt/charts/chart53.xml" ContentType="application/vnd.openxmlformats-officedocument.drawingml.chart+xml"/>
  <Override PartName="/ppt/charts/style41.xml" ContentType="application/vnd.ms-office.chartstyle+xml"/>
  <Override PartName="/ppt/charts/colors41.xml" ContentType="application/vnd.ms-office.chartcolorstyle+xml"/>
  <Override PartName="/ppt/charts/chart54.xml" ContentType="application/vnd.openxmlformats-officedocument.drawingml.chart+xml"/>
  <Override PartName="/ppt/charts/chart55.xml" ContentType="application/vnd.openxmlformats-officedocument.drawingml.chart+xml"/>
  <Override PartName="/ppt/charts/style42.xml" ContentType="application/vnd.ms-office.chartstyle+xml"/>
  <Override PartName="/ppt/charts/colors42.xml" ContentType="application/vnd.ms-office.chartcolorstyle+xml"/>
  <Override PartName="/ppt/charts/chart56.xml" ContentType="application/vnd.openxmlformats-officedocument.drawingml.chart+xml"/>
  <Override PartName="/ppt/charts/style43.xml" ContentType="application/vnd.ms-office.chartstyle+xml"/>
  <Override PartName="/ppt/charts/colors43.xml" ContentType="application/vnd.ms-office.chartcolorstyle+xml"/>
  <Override PartName="/ppt/charts/chart57.xml" ContentType="application/vnd.openxmlformats-officedocument.drawingml.chart+xml"/>
  <Override PartName="/ppt/charts/style44.xml" ContentType="application/vnd.ms-office.chartstyle+xml"/>
  <Override PartName="/ppt/charts/colors44.xml" ContentType="application/vnd.ms-office.chartcolorstyle+xml"/>
  <Override PartName="/ppt/charts/chart58.xml" ContentType="application/vnd.openxmlformats-officedocument.drawingml.chart+xml"/>
  <Override PartName="/ppt/charts/style45.xml" ContentType="application/vnd.ms-office.chartstyle+xml"/>
  <Override PartName="/ppt/charts/colors45.xml" ContentType="application/vnd.ms-office.chartcolorstyle+xml"/>
  <Override PartName="/ppt/charts/chart59.xml" ContentType="application/vnd.openxmlformats-officedocument.drawingml.chart+xml"/>
  <Override PartName="/ppt/charts/chart60.xml" ContentType="application/vnd.openxmlformats-officedocument.drawingml.chart+xml"/>
  <Override PartName="/ppt/theme/themeOverride7.xml" ContentType="application/vnd.openxmlformats-officedocument.themeOverride+xml"/>
  <Override PartName="/ppt/charts/chart61.xml" ContentType="application/vnd.openxmlformats-officedocument.drawingml.chart+xml"/>
  <Override PartName="/ppt/charts/chart62.xml" ContentType="application/vnd.openxmlformats-officedocument.drawingml.chart+xml"/>
  <Override PartName="/ppt/charts/chart63.xml" ContentType="application/vnd.openxmlformats-officedocument.drawingml.chart+xml"/>
  <Override PartName="/ppt/charts/chart64.xml" ContentType="application/vnd.openxmlformats-officedocument.drawingml.chart+xml"/>
  <Override PartName="/ppt/charts/style46.xml" ContentType="application/vnd.ms-office.chartstyle+xml"/>
  <Override PartName="/ppt/charts/colors46.xml" ContentType="application/vnd.ms-office.chartcolorstyle+xml"/>
  <Override PartName="/ppt/charts/chart65.xml" ContentType="application/vnd.openxmlformats-officedocument.drawingml.chart+xml"/>
  <Override PartName="/ppt/charts/style47.xml" ContentType="application/vnd.ms-office.chartstyle+xml"/>
  <Override PartName="/ppt/charts/colors47.xml" ContentType="application/vnd.ms-office.chartcolorstyle+xml"/>
  <Override PartName="/ppt/charts/chart66.xml" ContentType="application/vnd.openxmlformats-officedocument.drawingml.chart+xml"/>
  <Override PartName="/ppt/charts/chart67.xml" ContentType="application/vnd.openxmlformats-officedocument.drawingml.chart+xml"/>
  <Override PartName="/ppt/charts/chart68.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75" r:id="rId1"/>
    <p:sldMasterId id="2147483686" r:id="rId2"/>
    <p:sldMasterId id="2147483693" r:id="rId3"/>
    <p:sldMasterId id="2147483700" r:id="rId4"/>
  </p:sldMasterIdLst>
  <p:notesMasterIdLst>
    <p:notesMasterId r:id="rId261"/>
  </p:notesMasterIdLst>
  <p:sldIdLst>
    <p:sldId id="638" r:id="rId5"/>
    <p:sldId id="637" r:id="rId6"/>
    <p:sldId id="256" r:id="rId7"/>
    <p:sldId id="737" r:id="rId8"/>
    <p:sldId id="257" r:id="rId9"/>
    <p:sldId id="739" r:id="rId10"/>
    <p:sldId id="705" r:id="rId11"/>
    <p:sldId id="706" r:id="rId12"/>
    <p:sldId id="707" r:id="rId13"/>
    <p:sldId id="262" r:id="rId14"/>
    <p:sldId id="708" r:id="rId15"/>
    <p:sldId id="709" r:id="rId16"/>
    <p:sldId id="265" r:id="rId17"/>
    <p:sldId id="740" r:id="rId18"/>
    <p:sldId id="267" r:id="rId19"/>
    <p:sldId id="588" r:id="rId20"/>
    <p:sldId id="269" r:id="rId21"/>
    <p:sldId id="270" r:id="rId22"/>
    <p:sldId id="271" r:id="rId23"/>
    <p:sldId id="272" r:id="rId24"/>
    <p:sldId id="273" r:id="rId25"/>
    <p:sldId id="274" r:id="rId26"/>
    <p:sldId id="275" r:id="rId27"/>
    <p:sldId id="741" r:id="rId28"/>
    <p:sldId id="277" r:id="rId29"/>
    <p:sldId id="278" r:id="rId30"/>
    <p:sldId id="717" r:id="rId31"/>
    <p:sldId id="811" r:id="rId32"/>
    <p:sldId id="279" r:id="rId33"/>
    <p:sldId id="280" r:id="rId34"/>
    <p:sldId id="281" r:id="rId35"/>
    <p:sldId id="282" r:id="rId36"/>
    <p:sldId id="283" r:id="rId37"/>
    <p:sldId id="284" r:id="rId38"/>
    <p:sldId id="285" r:id="rId39"/>
    <p:sldId id="286" r:id="rId40"/>
    <p:sldId id="287" r:id="rId41"/>
    <p:sldId id="768" r:id="rId42"/>
    <p:sldId id="769" r:id="rId43"/>
    <p:sldId id="770" r:id="rId44"/>
    <p:sldId id="771" r:id="rId45"/>
    <p:sldId id="563" r:id="rId46"/>
    <p:sldId id="564" r:id="rId47"/>
    <p:sldId id="662" r:id="rId48"/>
    <p:sldId id="772" r:id="rId49"/>
    <p:sldId id="567" r:id="rId50"/>
    <p:sldId id="288" r:id="rId51"/>
    <p:sldId id="289" r:id="rId52"/>
    <p:sldId id="290" r:id="rId53"/>
    <p:sldId id="291" r:id="rId54"/>
    <p:sldId id="292" r:id="rId55"/>
    <p:sldId id="773" r:id="rId56"/>
    <p:sldId id="774" r:id="rId57"/>
    <p:sldId id="775" r:id="rId58"/>
    <p:sldId id="686" r:id="rId59"/>
    <p:sldId id="687" r:id="rId60"/>
    <p:sldId id="688" r:id="rId61"/>
    <p:sldId id="689" r:id="rId62"/>
    <p:sldId id="812" r:id="rId63"/>
    <p:sldId id="777" r:id="rId64"/>
    <p:sldId id="778" r:id="rId65"/>
    <p:sldId id="779" r:id="rId66"/>
    <p:sldId id="780" r:id="rId67"/>
    <p:sldId id="823" r:id="rId68"/>
    <p:sldId id="824" r:id="rId69"/>
    <p:sldId id="813" r:id="rId70"/>
    <p:sldId id="783" r:id="rId71"/>
    <p:sldId id="757" r:id="rId72"/>
    <p:sldId id="758" r:id="rId73"/>
    <p:sldId id="759" r:id="rId74"/>
    <p:sldId id="760" r:id="rId75"/>
    <p:sldId id="761" r:id="rId76"/>
    <p:sldId id="762" r:id="rId77"/>
    <p:sldId id="763" r:id="rId78"/>
    <p:sldId id="764" r:id="rId79"/>
    <p:sldId id="765" r:id="rId80"/>
    <p:sldId id="766" r:id="rId81"/>
    <p:sldId id="767" r:id="rId82"/>
    <p:sldId id="787" r:id="rId83"/>
    <p:sldId id="788" r:id="rId84"/>
    <p:sldId id="789" r:id="rId85"/>
    <p:sldId id="790" r:id="rId86"/>
    <p:sldId id="791" r:id="rId87"/>
    <p:sldId id="792" r:id="rId88"/>
    <p:sldId id="793" r:id="rId89"/>
    <p:sldId id="794" r:id="rId90"/>
    <p:sldId id="795" r:id="rId91"/>
    <p:sldId id="796" r:id="rId92"/>
    <p:sldId id="619" r:id="rId93"/>
    <p:sldId id="814" r:id="rId94"/>
    <p:sldId id="621" r:id="rId95"/>
    <p:sldId id="622" r:id="rId96"/>
    <p:sldId id="743" r:id="rId97"/>
    <p:sldId id="305" r:id="rId98"/>
    <p:sldId id="306" r:id="rId99"/>
    <p:sldId id="307" r:id="rId100"/>
    <p:sldId id="308" r:id="rId101"/>
    <p:sldId id="309" r:id="rId102"/>
    <p:sldId id="310" r:id="rId103"/>
    <p:sldId id="311" r:id="rId104"/>
    <p:sldId id="742" r:id="rId105"/>
    <p:sldId id="711" r:id="rId106"/>
    <p:sldId id="712" r:id="rId107"/>
    <p:sldId id="713" r:id="rId108"/>
    <p:sldId id="714" r:id="rId109"/>
    <p:sldId id="715" r:id="rId110"/>
    <p:sldId id="716" r:id="rId111"/>
    <p:sldId id="797" r:id="rId112"/>
    <p:sldId id="685" r:id="rId113"/>
    <p:sldId id="798" r:id="rId114"/>
    <p:sldId id="799" r:id="rId115"/>
    <p:sldId id="800" r:id="rId116"/>
    <p:sldId id="801" r:id="rId117"/>
    <p:sldId id="802" r:id="rId118"/>
    <p:sldId id="803" r:id="rId119"/>
    <p:sldId id="804" r:id="rId120"/>
    <p:sldId id="805" r:id="rId121"/>
    <p:sldId id="734" r:id="rId122"/>
    <p:sldId id="640" r:id="rId123"/>
    <p:sldId id="719" r:id="rId124"/>
    <p:sldId id="704" r:id="rId125"/>
    <p:sldId id="808" r:id="rId126"/>
    <p:sldId id="721" r:id="rId127"/>
    <p:sldId id="645" r:id="rId128"/>
    <p:sldId id="646" r:id="rId129"/>
    <p:sldId id="806" r:id="rId130"/>
    <p:sldId id="809" r:id="rId131"/>
    <p:sldId id="815" r:id="rId132"/>
    <p:sldId id="558" r:id="rId133"/>
    <p:sldId id="751" r:id="rId134"/>
    <p:sldId id="752" r:id="rId135"/>
    <p:sldId id="753" r:id="rId136"/>
    <p:sldId id="754" r:id="rId137"/>
    <p:sldId id="755" r:id="rId138"/>
    <p:sldId id="756" r:id="rId139"/>
    <p:sldId id="565" r:id="rId140"/>
    <p:sldId id="566" r:id="rId141"/>
    <p:sldId id="644" r:id="rId142"/>
    <p:sldId id="568" r:id="rId143"/>
    <p:sldId id="569" r:id="rId144"/>
    <p:sldId id="570" r:id="rId145"/>
    <p:sldId id="571" r:id="rId146"/>
    <p:sldId id="572" r:id="rId147"/>
    <p:sldId id="573" r:id="rId148"/>
    <p:sldId id="574" r:id="rId149"/>
    <p:sldId id="575" r:id="rId150"/>
    <p:sldId id="576" r:id="rId151"/>
    <p:sldId id="577" r:id="rId152"/>
    <p:sldId id="578" r:id="rId153"/>
    <p:sldId id="579" r:id="rId154"/>
    <p:sldId id="580" r:id="rId155"/>
    <p:sldId id="581" r:id="rId156"/>
    <p:sldId id="816" r:id="rId157"/>
    <p:sldId id="583" r:id="rId158"/>
    <p:sldId id="584" r:id="rId159"/>
    <p:sldId id="412" r:id="rId160"/>
    <p:sldId id="549" r:id="rId161"/>
    <p:sldId id="528" r:id="rId162"/>
    <p:sldId id="524" r:id="rId163"/>
    <p:sldId id="525" r:id="rId164"/>
    <p:sldId id="543" r:id="rId165"/>
    <p:sldId id="529" r:id="rId166"/>
    <p:sldId id="544" r:id="rId167"/>
    <p:sldId id="531" r:id="rId168"/>
    <p:sldId id="527" r:id="rId169"/>
    <p:sldId id="550" r:id="rId170"/>
    <p:sldId id="551" r:id="rId171"/>
    <p:sldId id="537" r:id="rId172"/>
    <p:sldId id="538" r:id="rId173"/>
    <p:sldId id="539" r:id="rId174"/>
    <p:sldId id="553" r:id="rId175"/>
    <p:sldId id="554" r:id="rId176"/>
    <p:sldId id="546" r:id="rId177"/>
    <p:sldId id="555" r:id="rId178"/>
    <p:sldId id="556" r:id="rId179"/>
    <p:sldId id="533" r:id="rId180"/>
    <p:sldId id="534" r:id="rId181"/>
    <p:sldId id="535" r:id="rId182"/>
    <p:sldId id="817" r:id="rId183"/>
    <p:sldId id="585" r:id="rId184"/>
    <p:sldId id="586" r:id="rId185"/>
    <p:sldId id="587" r:id="rId186"/>
    <p:sldId id="735" r:id="rId187"/>
    <p:sldId id="589" r:id="rId188"/>
    <p:sldId id="590" r:id="rId189"/>
    <p:sldId id="591" r:id="rId190"/>
    <p:sldId id="592" r:id="rId191"/>
    <p:sldId id="593" r:id="rId192"/>
    <p:sldId id="681" r:id="rId193"/>
    <p:sldId id="594" r:id="rId194"/>
    <p:sldId id="595" r:id="rId195"/>
    <p:sldId id="596" r:id="rId196"/>
    <p:sldId id="597" r:id="rId197"/>
    <p:sldId id="598" r:id="rId198"/>
    <p:sldId id="599" r:id="rId199"/>
    <p:sldId id="600" r:id="rId200"/>
    <p:sldId id="601" r:id="rId201"/>
    <p:sldId id="602" r:id="rId202"/>
    <p:sldId id="682" r:id="rId203"/>
    <p:sldId id="663" r:id="rId204"/>
    <p:sldId id="664" r:id="rId205"/>
    <p:sldId id="818" r:id="rId206"/>
    <p:sldId id="603" r:id="rId207"/>
    <p:sldId id="647" r:id="rId208"/>
    <p:sldId id="604" r:id="rId209"/>
    <p:sldId id="605" r:id="rId210"/>
    <p:sldId id="606" r:id="rId211"/>
    <p:sldId id="819" r:id="rId212"/>
    <p:sldId id="607" r:id="rId213"/>
    <p:sldId id="608" r:id="rId214"/>
    <p:sldId id="609" r:id="rId215"/>
    <p:sldId id="610" r:id="rId216"/>
    <p:sldId id="665" r:id="rId217"/>
    <p:sldId id="666" r:id="rId218"/>
    <p:sldId id="657" r:id="rId219"/>
    <p:sldId id="654" r:id="rId220"/>
    <p:sldId id="653" r:id="rId221"/>
    <p:sldId id="652" r:id="rId222"/>
    <p:sldId id="655" r:id="rId223"/>
    <p:sldId id="660" r:id="rId224"/>
    <p:sldId id="611" r:id="rId225"/>
    <p:sldId id="612" r:id="rId226"/>
    <p:sldId id="613" r:id="rId227"/>
    <p:sldId id="614" r:id="rId228"/>
    <p:sldId id="680" r:id="rId229"/>
    <p:sldId id="656" r:id="rId230"/>
    <p:sldId id="669" r:id="rId231"/>
    <p:sldId id="670" r:id="rId232"/>
    <p:sldId id="615" r:id="rId233"/>
    <p:sldId id="616" r:id="rId234"/>
    <p:sldId id="617" r:id="rId235"/>
    <p:sldId id="618" r:id="rId236"/>
    <p:sldId id="667" r:id="rId237"/>
    <p:sldId id="620" r:id="rId238"/>
    <p:sldId id="820" r:id="rId239"/>
    <p:sldId id="676" r:id="rId240"/>
    <p:sldId id="677" r:id="rId241"/>
    <p:sldId id="678" r:id="rId242"/>
    <p:sldId id="679" r:id="rId243"/>
    <p:sldId id="625" r:id="rId244"/>
    <p:sldId id="626" r:id="rId245"/>
    <p:sldId id="627" r:id="rId246"/>
    <p:sldId id="628" r:id="rId247"/>
    <p:sldId id="629" r:id="rId248"/>
    <p:sldId id="668" r:id="rId249"/>
    <p:sldId id="658" r:id="rId250"/>
    <p:sldId id="659" r:id="rId251"/>
    <p:sldId id="821" r:id="rId252"/>
    <p:sldId id="630" r:id="rId253"/>
    <p:sldId id="631" r:id="rId254"/>
    <p:sldId id="632" r:id="rId255"/>
    <p:sldId id="633" r:id="rId256"/>
    <p:sldId id="634" r:id="rId257"/>
    <p:sldId id="635" r:id="rId258"/>
    <p:sldId id="636" r:id="rId259"/>
    <p:sldId id="810" r:id="rId260"/>
  </p:sldIdLst>
  <p:sldSz cx="9144000" cy="5143500" type="screen16x9"/>
  <p:notesSz cx="6858000" cy="9144000"/>
  <p:defaultTextStyle>
    <a:defPPr>
      <a:defRPr lang="fr-FR"/>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617" userDrawn="1">
          <p15:clr>
            <a:srgbClr val="A4A3A4"/>
          </p15:clr>
        </p15:guide>
        <p15:guide id="2" pos="431" userDrawn="1">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PERNOT Simon" initials="PS" lastIdx="1" clrIdx="0"/>
  <p:cmAuthor id="1" name="PERNOT Simon" initials="PS [2]" lastIdx="1" clrIdx="1"/>
  <p:cmAuthor id="2" name="david" initials="" lastIdx="13" clrIdx="2"/>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D82845"/>
    <a:srgbClr val="EC8014"/>
    <a:srgbClr val="CC0066"/>
    <a:srgbClr val="8A4993"/>
    <a:srgbClr val="E27A5E"/>
    <a:srgbClr val="613367"/>
    <a:srgbClr val="F06134"/>
    <a:srgbClr val="F50B86"/>
    <a:srgbClr val="CBAFF3"/>
    <a:srgbClr val="7C7998"/>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21E4AEA4-8DFA-4A89-87EB-49C32662AFE0}" styleName="Style moyen 2 - Accentuation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9DCAF9ED-07DC-4A11-8D7F-57B35C25682E}" styleName="Style moyen 1 - Accentuation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5C22544A-7EE6-4342-B048-85BDC9FD1C3A}" styleName="Style moyen 2 - Accentuation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8A107856-5554-42FB-B03E-39F5DBC370BA}" styleName="Style moyen 4 - Accentuation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w="12700" cmpd="sng">
              <a:solidFill>
                <a:schemeClr val="accent2"/>
              </a:solidFill>
            </a:ln>
          </a:insideV>
        </a:tcBdr>
        <a:fill>
          <a:solidFill>
            <a:schemeClr val="accent2">
              <a:tint val="20000"/>
            </a:schemeClr>
          </a:solidFill>
        </a:fill>
      </a:tcStyle>
    </a:wholeTbl>
    <a:band1H>
      <a:tcStyle>
        <a:tcBdr/>
        <a:fill>
          <a:solidFill>
            <a:schemeClr val="accent2">
              <a:tint val="40000"/>
            </a:schemeClr>
          </a:solidFill>
        </a:fill>
      </a:tcStyle>
    </a:band1H>
    <a:band1V>
      <a:tcStyle>
        <a:tcBdr/>
        <a:fill>
          <a:solidFill>
            <a:schemeClr val="accent2">
              <a:tint val="40000"/>
            </a:schemeClr>
          </a:solidFill>
        </a:fill>
      </a:tcStyle>
    </a:band1V>
    <a:lastCol>
      <a:tcTxStyle b="on"/>
      <a:tcStyle>
        <a:tcBdr/>
      </a:tcStyle>
    </a:lastCol>
    <a:firstCol>
      <a:tcTxStyle b="on"/>
      <a:tcStyle>
        <a:tcBdr/>
      </a:tcStyle>
    </a:firstCol>
    <a:lastRow>
      <a:tcTxStyle b="on"/>
      <a:tcStyle>
        <a:tcBdr>
          <a:top>
            <a:ln w="25400" cmpd="sng">
              <a:solidFill>
                <a:schemeClr val="accent2"/>
              </a:solidFill>
            </a:ln>
          </a:top>
        </a:tcBdr>
        <a:fill>
          <a:solidFill>
            <a:schemeClr val="accent2">
              <a:tint val="20000"/>
            </a:schemeClr>
          </a:solidFill>
        </a:fill>
      </a:tcStyle>
    </a:lastRow>
    <a:firstRow>
      <a:tcTxStyle b="on"/>
      <a:tcStyle>
        <a:tcBdr/>
        <a:fill>
          <a:solidFill>
            <a:schemeClr val="accent2">
              <a:tint val="20000"/>
            </a:schemeClr>
          </a:solidFill>
        </a:fill>
      </a:tcStyle>
    </a:firstRow>
  </a:tblStyle>
  <a:tblStyle styleId="{7DF18680-E054-41AD-8BC1-D1AEF772440D}" styleName="Style moyen 2 - Accentuation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2927" autoAdjust="0"/>
    <p:restoredTop sz="95551" autoAdjust="0"/>
  </p:normalViewPr>
  <p:slideViewPr>
    <p:cSldViewPr snapToGrid="0">
      <p:cViewPr varScale="1">
        <p:scale>
          <a:sx n="147" d="100"/>
          <a:sy n="147" d="100"/>
        </p:scale>
        <p:origin x="792" y="184"/>
      </p:cViewPr>
      <p:guideLst>
        <p:guide orient="horz" pos="617"/>
        <p:guide pos="431"/>
      </p:guideLst>
    </p:cSldViewPr>
  </p:slideViewPr>
  <p:notesTextViewPr>
    <p:cViewPr>
      <p:scale>
        <a:sx n="3" d="2"/>
        <a:sy n="3" d="2"/>
      </p:scale>
      <p:origin x="0" y="0"/>
    </p:cViewPr>
  </p:notesTextViewPr>
  <p:sorterViewPr>
    <p:cViewPr>
      <p:scale>
        <a:sx n="1" d="1"/>
        <a:sy n="1" d="1"/>
      </p:scale>
      <p:origin x="0" y="-8748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3.xml"/><Relationship Id="rId21" Type="http://schemas.openxmlformats.org/officeDocument/2006/relationships/slide" Target="slides/slide17.xml"/><Relationship Id="rId63" Type="http://schemas.openxmlformats.org/officeDocument/2006/relationships/slide" Target="slides/slide59.xml"/><Relationship Id="rId159" Type="http://schemas.openxmlformats.org/officeDocument/2006/relationships/slide" Target="slides/slide155.xml"/><Relationship Id="rId170" Type="http://schemas.openxmlformats.org/officeDocument/2006/relationships/slide" Target="slides/slide166.xml"/><Relationship Id="rId226" Type="http://schemas.openxmlformats.org/officeDocument/2006/relationships/slide" Target="slides/slide222.xml"/><Relationship Id="rId107" Type="http://schemas.openxmlformats.org/officeDocument/2006/relationships/slide" Target="slides/slide103.xml"/><Relationship Id="rId11" Type="http://schemas.openxmlformats.org/officeDocument/2006/relationships/slide" Target="slides/slide7.xml"/><Relationship Id="rId32" Type="http://schemas.openxmlformats.org/officeDocument/2006/relationships/slide" Target="slides/slide28.xml"/><Relationship Id="rId53" Type="http://schemas.openxmlformats.org/officeDocument/2006/relationships/slide" Target="slides/slide49.xml"/><Relationship Id="rId74" Type="http://schemas.openxmlformats.org/officeDocument/2006/relationships/slide" Target="slides/slide70.xml"/><Relationship Id="rId128" Type="http://schemas.openxmlformats.org/officeDocument/2006/relationships/slide" Target="slides/slide124.xml"/><Relationship Id="rId149" Type="http://schemas.openxmlformats.org/officeDocument/2006/relationships/slide" Target="slides/slide145.xml"/><Relationship Id="rId5" Type="http://schemas.openxmlformats.org/officeDocument/2006/relationships/slide" Target="slides/slide1.xml"/><Relationship Id="rId95" Type="http://schemas.openxmlformats.org/officeDocument/2006/relationships/slide" Target="slides/slide91.xml"/><Relationship Id="rId160" Type="http://schemas.openxmlformats.org/officeDocument/2006/relationships/slide" Target="slides/slide156.xml"/><Relationship Id="rId181" Type="http://schemas.openxmlformats.org/officeDocument/2006/relationships/slide" Target="slides/slide177.xml"/><Relationship Id="rId216" Type="http://schemas.openxmlformats.org/officeDocument/2006/relationships/slide" Target="slides/slide212.xml"/><Relationship Id="rId237" Type="http://schemas.openxmlformats.org/officeDocument/2006/relationships/slide" Target="slides/slide233.xml"/><Relationship Id="rId258" Type="http://schemas.openxmlformats.org/officeDocument/2006/relationships/slide" Target="slides/slide254.xml"/><Relationship Id="rId22" Type="http://schemas.openxmlformats.org/officeDocument/2006/relationships/slide" Target="slides/slide18.xml"/><Relationship Id="rId43" Type="http://schemas.openxmlformats.org/officeDocument/2006/relationships/slide" Target="slides/slide39.xml"/><Relationship Id="rId64" Type="http://schemas.openxmlformats.org/officeDocument/2006/relationships/slide" Target="slides/slide60.xml"/><Relationship Id="rId118" Type="http://schemas.openxmlformats.org/officeDocument/2006/relationships/slide" Target="slides/slide114.xml"/><Relationship Id="rId139" Type="http://schemas.openxmlformats.org/officeDocument/2006/relationships/slide" Target="slides/slide135.xml"/><Relationship Id="rId85" Type="http://schemas.openxmlformats.org/officeDocument/2006/relationships/slide" Target="slides/slide81.xml"/><Relationship Id="rId150" Type="http://schemas.openxmlformats.org/officeDocument/2006/relationships/slide" Target="slides/slide146.xml"/><Relationship Id="rId171" Type="http://schemas.openxmlformats.org/officeDocument/2006/relationships/slide" Target="slides/slide167.xml"/><Relationship Id="rId192" Type="http://schemas.openxmlformats.org/officeDocument/2006/relationships/slide" Target="slides/slide188.xml"/><Relationship Id="rId206" Type="http://schemas.openxmlformats.org/officeDocument/2006/relationships/slide" Target="slides/slide202.xml"/><Relationship Id="rId227" Type="http://schemas.openxmlformats.org/officeDocument/2006/relationships/slide" Target="slides/slide223.xml"/><Relationship Id="rId248" Type="http://schemas.openxmlformats.org/officeDocument/2006/relationships/slide" Target="slides/slide244.xml"/><Relationship Id="rId12" Type="http://schemas.openxmlformats.org/officeDocument/2006/relationships/slide" Target="slides/slide8.xml"/><Relationship Id="rId33" Type="http://schemas.openxmlformats.org/officeDocument/2006/relationships/slide" Target="slides/slide29.xml"/><Relationship Id="rId108" Type="http://schemas.openxmlformats.org/officeDocument/2006/relationships/slide" Target="slides/slide104.xml"/><Relationship Id="rId129" Type="http://schemas.openxmlformats.org/officeDocument/2006/relationships/slide" Target="slides/slide125.xml"/><Relationship Id="rId54" Type="http://schemas.openxmlformats.org/officeDocument/2006/relationships/slide" Target="slides/slide50.xml"/><Relationship Id="rId75" Type="http://schemas.openxmlformats.org/officeDocument/2006/relationships/slide" Target="slides/slide71.xml"/><Relationship Id="rId96" Type="http://schemas.openxmlformats.org/officeDocument/2006/relationships/slide" Target="slides/slide92.xml"/><Relationship Id="rId140" Type="http://schemas.openxmlformats.org/officeDocument/2006/relationships/slide" Target="slides/slide136.xml"/><Relationship Id="rId161" Type="http://schemas.openxmlformats.org/officeDocument/2006/relationships/slide" Target="slides/slide157.xml"/><Relationship Id="rId182" Type="http://schemas.openxmlformats.org/officeDocument/2006/relationships/slide" Target="slides/slide178.xml"/><Relationship Id="rId217" Type="http://schemas.openxmlformats.org/officeDocument/2006/relationships/slide" Target="slides/slide213.xml"/><Relationship Id="rId6" Type="http://schemas.openxmlformats.org/officeDocument/2006/relationships/slide" Target="slides/slide2.xml"/><Relationship Id="rId238" Type="http://schemas.openxmlformats.org/officeDocument/2006/relationships/slide" Target="slides/slide234.xml"/><Relationship Id="rId259" Type="http://schemas.openxmlformats.org/officeDocument/2006/relationships/slide" Target="slides/slide255.xml"/><Relationship Id="rId23" Type="http://schemas.openxmlformats.org/officeDocument/2006/relationships/slide" Target="slides/slide19.xml"/><Relationship Id="rId119" Type="http://schemas.openxmlformats.org/officeDocument/2006/relationships/slide" Target="slides/slide115.xml"/><Relationship Id="rId44" Type="http://schemas.openxmlformats.org/officeDocument/2006/relationships/slide" Target="slides/slide40.xml"/><Relationship Id="rId65" Type="http://schemas.openxmlformats.org/officeDocument/2006/relationships/slide" Target="slides/slide61.xml"/><Relationship Id="rId86" Type="http://schemas.openxmlformats.org/officeDocument/2006/relationships/slide" Target="slides/slide82.xml"/><Relationship Id="rId130" Type="http://schemas.openxmlformats.org/officeDocument/2006/relationships/slide" Target="slides/slide126.xml"/><Relationship Id="rId151" Type="http://schemas.openxmlformats.org/officeDocument/2006/relationships/slide" Target="slides/slide147.xml"/><Relationship Id="rId172" Type="http://schemas.openxmlformats.org/officeDocument/2006/relationships/slide" Target="slides/slide168.xml"/><Relationship Id="rId193" Type="http://schemas.openxmlformats.org/officeDocument/2006/relationships/slide" Target="slides/slide189.xml"/><Relationship Id="rId207" Type="http://schemas.openxmlformats.org/officeDocument/2006/relationships/slide" Target="slides/slide203.xml"/><Relationship Id="rId228" Type="http://schemas.openxmlformats.org/officeDocument/2006/relationships/slide" Target="slides/slide224.xml"/><Relationship Id="rId249" Type="http://schemas.openxmlformats.org/officeDocument/2006/relationships/slide" Target="slides/slide245.xml"/><Relationship Id="rId13" Type="http://schemas.openxmlformats.org/officeDocument/2006/relationships/slide" Target="slides/slide9.xml"/><Relationship Id="rId109" Type="http://schemas.openxmlformats.org/officeDocument/2006/relationships/slide" Target="slides/slide105.xml"/><Relationship Id="rId260" Type="http://schemas.openxmlformats.org/officeDocument/2006/relationships/slide" Target="slides/slide256.xml"/><Relationship Id="rId34" Type="http://schemas.openxmlformats.org/officeDocument/2006/relationships/slide" Target="slides/slide30.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20" Type="http://schemas.openxmlformats.org/officeDocument/2006/relationships/slide" Target="slides/slide116.xml"/><Relationship Id="rId141" Type="http://schemas.openxmlformats.org/officeDocument/2006/relationships/slide" Target="slides/slide137.xml"/><Relationship Id="rId7" Type="http://schemas.openxmlformats.org/officeDocument/2006/relationships/slide" Target="slides/slide3.xml"/><Relationship Id="rId162" Type="http://schemas.openxmlformats.org/officeDocument/2006/relationships/slide" Target="slides/slide158.xml"/><Relationship Id="rId183" Type="http://schemas.openxmlformats.org/officeDocument/2006/relationships/slide" Target="slides/slide179.xml"/><Relationship Id="rId218" Type="http://schemas.openxmlformats.org/officeDocument/2006/relationships/slide" Target="slides/slide214.xml"/><Relationship Id="rId239" Type="http://schemas.openxmlformats.org/officeDocument/2006/relationships/slide" Target="slides/slide235.xml"/><Relationship Id="rId250" Type="http://schemas.openxmlformats.org/officeDocument/2006/relationships/slide" Target="slides/slide246.xml"/><Relationship Id="rId24" Type="http://schemas.openxmlformats.org/officeDocument/2006/relationships/slide" Target="slides/slide20.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slide" Target="slides/slide106.xml"/><Relationship Id="rId131" Type="http://schemas.openxmlformats.org/officeDocument/2006/relationships/slide" Target="slides/slide127.xml"/><Relationship Id="rId152" Type="http://schemas.openxmlformats.org/officeDocument/2006/relationships/slide" Target="slides/slide148.xml"/><Relationship Id="rId173" Type="http://schemas.openxmlformats.org/officeDocument/2006/relationships/slide" Target="slides/slide169.xml"/><Relationship Id="rId194" Type="http://schemas.openxmlformats.org/officeDocument/2006/relationships/slide" Target="slides/slide190.xml"/><Relationship Id="rId208" Type="http://schemas.openxmlformats.org/officeDocument/2006/relationships/slide" Target="slides/slide204.xml"/><Relationship Id="rId229" Type="http://schemas.openxmlformats.org/officeDocument/2006/relationships/slide" Target="slides/slide225.xml"/><Relationship Id="rId240" Type="http://schemas.openxmlformats.org/officeDocument/2006/relationships/slide" Target="slides/slide236.xml"/><Relationship Id="rId261" Type="http://schemas.openxmlformats.org/officeDocument/2006/relationships/notesMaster" Target="notesMasters/notesMaster1.xml"/><Relationship Id="rId14" Type="http://schemas.openxmlformats.org/officeDocument/2006/relationships/slide" Target="slides/slide10.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 Id="rId100" Type="http://schemas.openxmlformats.org/officeDocument/2006/relationships/slide" Target="slides/slide96.xml"/><Relationship Id="rId8" Type="http://schemas.openxmlformats.org/officeDocument/2006/relationships/slide" Target="slides/slide4.xml"/><Relationship Id="rId98" Type="http://schemas.openxmlformats.org/officeDocument/2006/relationships/slide" Target="slides/slide94.xml"/><Relationship Id="rId121" Type="http://schemas.openxmlformats.org/officeDocument/2006/relationships/slide" Target="slides/slide117.xml"/><Relationship Id="rId142" Type="http://schemas.openxmlformats.org/officeDocument/2006/relationships/slide" Target="slides/slide138.xml"/><Relationship Id="rId163" Type="http://schemas.openxmlformats.org/officeDocument/2006/relationships/slide" Target="slides/slide159.xml"/><Relationship Id="rId184" Type="http://schemas.openxmlformats.org/officeDocument/2006/relationships/slide" Target="slides/slide180.xml"/><Relationship Id="rId219" Type="http://schemas.openxmlformats.org/officeDocument/2006/relationships/slide" Target="slides/slide215.xml"/><Relationship Id="rId230" Type="http://schemas.openxmlformats.org/officeDocument/2006/relationships/slide" Target="slides/slide226.xml"/><Relationship Id="rId251" Type="http://schemas.openxmlformats.org/officeDocument/2006/relationships/slide" Target="slides/slide247.xml"/><Relationship Id="rId25" Type="http://schemas.openxmlformats.org/officeDocument/2006/relationships/slide" Target="slides/slide21.xml"/><Relationship Id="rId46" Type="http://schemas.openxmlformats.org/officeDocument/2006/relationships/slide" Target="slides/slide42.xml"/><Relationship Id="rId67" Type="http://schemas.openxmlformats.org/officeDocument/2006/relationships/slide" Target="slides/slide63.xml"/><Relationship Id="rId88" Type="http://schemas.openxmlformats.org/officeDocument/2006/relationships/slide" Target="slides/slide84.xml"/><Relationship Id="rId111" Type="http://schemas.openxmlformats.org/officeDocument/2006/relationships/slide" Target="slides/slide107.xml"/><Relationship Id="rId132" Type="http://schemas.openxmlformats.org/officeDocument/2006/relationships/slide" Target="slides/slide128.xml"/><Relationship Id="rId153" Type="http://schemas.openxmlformats.org/officeDocument/2006/relationships/slide" Target="slides/slide149.xml"/><Relationship Id="rId174" Type="http://schemas.openxmlformats.org/officeDocument/2006/relationships/slide" Target="slides/slide170.xml"/><Relationship Id="rId195" Type="http://schemas.openxmlformats.org/officeDocument/2006/relationships/slide" Target="slides/slide191.xml"/><Relationship Id="rId209" Type="http://schemas.openxmlformats.org/officeDocument/2006/relationships/slide" Target="slides/slide205.xml"/><Relationship Id="rId220" Type="http://schemas.openxmlformats.org/officeDocument/2006/relationships/slide" Target="slides/slide216.xml"/><Relationship Id="rId241" Type="http://schemas.openxmlformats.org/officeDocument/2006/relationships/slide" Target="slides/slide237.xml"/><Relationship Id="rId15" Type="http://schemas.openxmlformats.org/officeDocument/2006/relationships/slide" Target="slides/slide11.xml"/><Relationship Id="rId36" Type="http://schemas.openxmlformats.org/officeDocument/2006/relationships/slide" Target="slides/slide32.xml"/><Relationship Id="rId57" Type="http://schemas.openxmlformats.org/officeDocument/2006/relationships/slide" Target="slides/slide53.xml"/><Relationship Id="rId262" Type="http://schemas.openxmlformats.org/officeDocument/2006/relationships/commentAuthors" Target="commentAuthors.xml"/><Relationship Id="rId78" Type="http://schemas.openxmlformats.org/officeDocument/2006/relationships/slide" Target="slides/slide74.xml"/><Relationship Id="rId99" Type="http://schemas.openxmlformats.org/officeDocument/2006/relationships/slide" Target="slides/slide95.xml"/><Relationship Id="rId101" Type="http://schemas.openxmlformats.org/officeDocument/2006/relationships/slide" Target="slides/slide97.xml"/><Relationship Id="rId122" Type="http://schemas.openxmlformats.org/officeDocument/2006/relationships/slide" Target="slides/slide118.xml"/><Relationship Id="rId143" Type="http://schemas.openxmlformats.org/officeDocument/2006/relationships/slide" Target="slides/slide139.xml"/><Relationship Id="rId164" Type="http://schemas.openxmlformats.org/officeDocument/2006/relationships/slide" Target="slides/slide160.xml"/><Relationship Id="rId185" Type="http://schemas.openxmlformats.org/officeDocument/2006/relationships/slide" Target="slides/slide181.xml"/><Relationship Id="rId9" Type="http://schemas.openxmlformats.org/officeDocument/2006/relationships/slide" Target="slides/slide5.xml"/><Relationship Id="rId210" Type="http://schemas.openxmlformats.org/officeDocument/2006/relationships/slide" Target="slides/slide206.xml"/><Relationship Id="rId26" Type="http://schemas.openxmlformats.org/officeDocument/2006/relationships/slide" Target="slides/slide22.xml"/><Relationship Id="rId231" Type="http://schemas.openxmlformats.org/officeDocument/2006/relationships/slide" Target="slides/slide227.xml"/><Relationship Id="rId252" Type="http://schemas.openxmlformats.org/officeDocument/2006/relationships/slide" Target="slides/slide248.xml"/><Relationship Id="rId47" Type="http://schemas.openxmlformats.org/officeDocument/2006/relationships/slide" Target="slides/slide43.xml"/><Relationship Id="rId68" Type="http://schemas.openxmlformats.org/officeDocument/2006/relationships/slide" Target="slides/slide64.xml"/><Relationship Id="rId89" Type="http://schemas.openxmlformats.org/officeDocument/2006/relationships/slide" Target="slides/slide85.xml"/><Relationship Id="rId112" Type="http://schemas.openxmlformats.org/officeDocument/2006/relationships/slide" Target="slides/slide108.xml"/><Relationship Id="rId133" Type="http://schemas.openxmlformats.org/officeDocument/2006/relationships/slide" Target="slides/slide129.xml"/><Relationship Id="rId154" Type="http://schemas.openxmlformats.org/officeDocument/2006/relationships/slide" Target="slides/slide150.xml"/><Relationship Id="rId175" Type="http://schemas.openxmlformats.org/officeDocument/2006/relationships/slide" Target="slides/slide171.xml"/><Relationship Id="rId196" Type="http://schemas.openxmlformats.org/officeDocument/2006/relationships/slide" Target="slides/slide192.xml"/><Relationship Id="rId200" Type="http://schemas.openxmlformats.org/officeDocument/2006/relationships/slide" Target="slides/slide196.xml"/><Relationship Id="rId16" Type="http://schemas.openxmlformats.org/officeDocument/2006/relationships/slide" Target="slides/slide12.xml"/><Relationship Id="rId221" Type="http://schemas.openxmlformats.org/officeDocument/2006/relationships/slide" Target="slides/slide217.xml"/><Relationship Id="rId242" Type="http://schemas.openxmlformats.org/officeDocument/2006/relationships/slide" Target="slides/slide238.xml"/><Relationship Id="rId263" Type="http://schemas.openxmlformats.org/officeDocument/2006/relationships/presProps" Target="presProps.xml"/><Relationship Id="rId37" Type="http://schemas.openxmlformats.org/officeDocument/2006/relationships/slide" Target="slides/slide33.xml"/><Relationship Id="rId58" Type="http://schemas.openxmlformats.org/officeDocument/2006/relationships/slide" Target="slides/slide54.xml"/><Relationship Id="rId79" Type="http://schemas.openxmlformats.org/officeDocument/2006/relationships/slide" Target="slides/slide75.xml"/><Relationship Id="rId102" Type="http://schemas.openxmlformats.org/officeDocument/2006/relationships/slide" Target="slides/slide98.xml"/><Relationship Id="rId123" Type="http://schemas.openxmlformats.org/officeDocument/2006/relationships/slide" Target="slides/slide119.xml"/><Relationship Id="rId144" Type="http://schemas.openxmlformats.org/officeDocument/2006/relationships/slide" Target="slides/slide140.xml"/><Relationship Id="rId90" Type="http://schemas.openxmlformats.org/officeDocument/2006/relationships/slide" Target="slides/slide86.xml"/><Relationship Id="rId165" Type="http://schemas.openxmlformats.org/officeDocument/2006/relationships/slide" Target="slides/slide161.xml"/><Relationship Id="rId186" Type="http://schemas.openxmlformats.org/officeDocument/2006/relationships/slide" Target="slides/slide182.xml"/><Relationship Id="rId211" Type="http://schemas.openxmlformats.org/officeDocument/2006/relationships/slide" Target="slides/slide207.xml"/><Relationship Id="rId232" Type="http://schemas.openxmlformats.org/officeDocument/2006/relationships/slide" Target="slides/slide228.xml"/><Relationship Id="rId253" Type="http://schemas.openxmlformats.org/officeDocument/2006/relationships/slide" Target="slides/slide249.xml"/><Relationship Id="rId27" Type="http://schemas.openxmlformats.org/officeDocument/2006/relationships/slide" Target="slides/slide23.xml"/><Relationship Id="rId48" Type="http://schemas.openxmlformats.org/officeDocument/2006/relationships/slide" Target="slides/slide44.xml"/><Relationship Id="rId69" Type="http://schemas.openxmlformats.org/officeDocument/2006/relationships/slide" Target="slides/slide65.xml"/><Relationship Id="rId113" Type="http://schemas.openxmlformats.org/officeDocument/2006/relationships/slide" Target="slides/slide109.xml"/><Relationship Id="rId134" Type="http://schemas.openxmlformats.org/officeDocument/2006/relationships/slide" Target="slides/slide130.xml"/><Relationship Id="rId80" Type="http://schemas.openxmlformats.org/officeDocument/2006/relationships/slide" Target="slides/slide76.xml"/><Relationship Id="rId155" Type="http://schemas.openxmlformats.org/officeDocument/2006/relationships/slide" Target="slides/slide151.xml"/><Relationship Id="rId176" Type="http://schemas.openxmlformats.org/officeDocument/2006/relationships/slide" Target="slides/slide172.xml"/><Relationship Id="rId197" Type="http://schemas.openxmlformats.org/officeDocument/2006/relationships/slide" Target="slides/slide193.xml"/><Relationship Id="rId201" Type="http://schemas.openxmlformats.org/officeDocument/2006/relationships/slide" Target="slides/slide197.xml"/><Relationship Id="rId222" Type="http://schemas.openxmlformats.org/officeDocument/2006/relationships/slide" Target="slides/slide218.xml"/><Relationship Id="rId243" Type="http://schemas.openxmlformats.org/officeDocument/2006/relationships/slide" Target="slides/slide239.xml"/><Relationship Id="rId264" Type="http://schemas.openxmlformats.org/officeDocument/2006/relationships/viewProps" Target="viewProps.xml"/><Relationship Id="rId17" Type="http://schemas.openxmlformats.org/officeDocument/2006/relationships/slide" Target="slides/slide13.xml"/><Relationship Id="rId38" Type="http://schemas.openxmlformats.org/officeDocument/2006/relationships/slide" Target="slides/slide34.xml"/><Relationship Id="rId59" Type="http://schemas.openxmlformats.org/officeDocument/2006/relationships/slide" Target="slides/slide55.xml"/><Relationship Id="rId103" Type="http://schemas.openxmlformats.org/officeDocument/2006/relationships/slide" Target="slides/slide99.xml"/><Relationship Id="rId124" Type="http://schemas.openxmlformats.org/officeDocument/2006/relationships/slide" Target="slides/slide120.xml"/><Relationship Id="rId70" Type="http://schemas.openxmlformats.org/officeDocument/2006/relationships/slide" Target="slides/slide66.xml"/><Relationship Id="rId91" Type="http://schemas.openxmlformats.org/officeDocument/2006/relationships/slide" Target="slides/slide87.xml"/><Relationship Id="rId145" Type="http://schemas.openxmlformats.org/officeDocument/2006/relationships/slide" Target="slides/slide141.xml"/><Relationship Id="rId166" Type="http://schemas.openxmlformats.org/officeDocument/2006/relationships/slide" Target="slides/slide162.xml"/><Relationship Id="rId187" Type="http://schemas.openxmlformats.org/officeDocument/2006/relationships/slide" Target="slides/slide183.xml"/><Relationship Id="rId1" Type="http://schemas.openxmlformats.org/officeDocument/2006/relationships/slideMaster" Target="slideMasters/slideMaster1.xml"/><Relationship Id="rId212" Type="http://schemas.openxmlformats.org/officeDocument/2006/relationships/slide" Target="slides/slide208.xml"/><Relationship Id="rId233" Type="http://schemas.openxmlformats.org/officeDocument/2006/relationships/slide" Target="slides/slide229.xml"/><Relationship Id="rId254" Type="http://schemas.openxmlformats.org/officeDocument/2006/relationships/slide" Target="slides/slide250.xml"/><Relationship Id="rId28" Type="http://schemas.openxmlformats.org/officeDocument/2006/relationships/slide" Target="slides/slide24.xml"/><Relationship Id="rId49" Type="http://schemas.openxmlformats.org/officeDocument/2006/relationships/slide" Target="slides/slide45.xml"/><Relationship Id="rId114" Type="http://schemas.openxmlformats.org/officeDocument/2006/relationships/slide" Target="slides/slide110.xml"/><Relationship Id="rId60" Type="http://schemas.openxmlformats.org/officeDocument/2006/relationships/slide" Target="slides/slide56.xml"/><Relationship Id="rId81" Type="http://schemas.openxmlformats.org/officeDocument/2006/relationships/slide" Target="slides/slide77.xml"/><Relationship Id="rId135" Type="http://schemas.openxmlformats.org/officeDocument/2006/relationships/slide" Target="slides/slide131.xml"/><Relationship Id="rId156" Type="http://schemas.openxmlformats.org/officeDocument/2006/relationships/slide" Target="slides/slide152.xml"/><Relationship Id="rId177" Type="http://schemas.openxmlformats.org/officeDocument/2006/relationships/slide" Target="slides/slide173.xml"/><Relationship Id="rId198" Type="http://schemas.openxmlformats.org/officeDocument/2006/relationships/slide" Target="slides/slide194.xml"/><Relationship Id="rId202" Type="http://schemas.openxmlformats.org/officeDocument/2006/relationships/slide" Target="slides/slide198.xml"/><Relationship Id="rId223" Type="http://schemas.openxmlformats.org/officeDocument/2006/relationships/slide" Target="slides/slide219.xml"/><Relationship Id="rId244" Type="http://schemas.openxmlformats.org/officeDocument/2006/relationships/slide" Target="slides/slide240.xml"/><Relationship Id="rId18" Type="http://schemas.openxmlformats.org/officeDocument/2006/relationships/slide" Target="slides/slide14.xml"/><Relationship Id="rId39" Type="http://schemas.openxmlformats.org/officeDocument/2006/relationships/slide" Target="slides/slide35.xml"/><Relationship Id="rId265" Type="http://schemas.openxmlformats.org/officeDocument/2006/relationships/theme" Target="theme/theme1.xml"/><Relationship Id="rId50" Type="http://schemas.openxmlformats.org/officeDocument/2006/relationships/slide" Target="slides/slide46.xml"/><Relationship Id="rId104" Type="http://schemas.openxmlformats.org/officeDocument/2006/relationships/slide" Target="slides/slide100.xml"/><Relationship Id="rId125" Type="http://schemas.openxmlformats.org/officeDocument/2006/relationships/slide" Target="slides/slide121.xml"/><Relationship Id="rId146" Type="http://schemas.openxmlformats.org/officeDocument/2006/relationships/slide" Target="slides/slide142.xml"/><Relationship Id="rId167" Type="http://schemas.openxmlformats.org/officeDocument/2006/relationships/slide" Target="slides/slide163.xml"/><Relationship Id="rId188" Type="http://schemas.openxmlformats.org/officeDocument/2006/relationships/slide" Target="slides/slide184.xml"/><Relationship Id="rId71" Type="http://schemas.openxmlformats.org/officeDocument/2006/relationships/slide" Target="slides/slide67.xml"/><Relationship Id="rId92" Type="http://schemas.openxmlformats.org/officeDocument/2006/relationships/slide" Target="slides/slide88.xml"/><Relationship Id="rId213" Type="http://schemas.openxmlformats.org/officeDocument/2006/relationships/slide" Target="slides/slide209.xml"/><Relationship Id="rId234" Type="http://schemas.openxmlformats.org/officeDocument/2006/relationships/slide" Target="slides/slide230.xml"/><Relationship Id="rId2" Type="http://schemas.openxmlformats.org/officeDocument/2006/relationships/slideMaster" Target="slideMasters/slideMaster2.xml"/><Relationship Id="rId29" Type="http://schemas.openxmlformats.org/officeDocument/2006/relationships/slide" Target="slides/slide25.xml"/><Relationship Id="rId255" Type="http://schemas.openxmlformats.org/officeDocument/2006/relationships/slide" Target="slides/slide251.xml"/><Relationship Id="rId40" Type="http://schemas.openxmlformats.org/officeDocument/2006/relationships/slide" Target="slides/slide36.xml"/><Relationship Id="rId115" Type="http://schemas.openxmlformats.org/officeDocument/2006/relationships/slide" Target="slides/slide111.xml"/><Relationship Id="rId136" Type="http://schemas.openxmlformats.org/officeDocument/2006/relationships/slide" Target="slides/slide132.xml"/><Relationship Id="rId157" Type="http://schemas.openxmlformats.org/officeDocument/2006/relationships/slide" Target="slides/slide153.xml"/><Relationship Id="rId178" Type="http://schemas.openxmlformats.org/officeDocument/2006/relationships/slide" Target="slides/slide174.xml"/><Relationship Id="rId61" Type="http://schemas.openxmlformats.org/officeDocument/2006/relationships/slide" Target="slides/slide57.xml"/><Relationship Id="rId82" Type="http://schemas.openxmlformats.org/officeDocument/2006/relationships/slide" Target="slides/slide78.xml"/><Relationship Id="rId199" Type="http://schemas.openxmlformats.org/officeDocument/2006/relationships/slide" Target="slides/slide195.xml"/><Relationship Id="rId203" Type="http://schemas.openxmlformats.org/officeDocument/2006/relationships/slide" Target="slides/slide199.xml"/><Relationship Id="rId19" Type="http://schemas.openxmlformats.org/officeDocument/2006/relationships/slide" Target="slides/slide15.xml"/><Relationship Id="rId224" Type="http://schemas.openxmlformats.org/officeDocument/2006/relationships/slide" Target="slides/slide220.xml"/><Relationship Id="rId245" Type="http://schemas.openxmlformats.org/officeDocument/2006/relationships/slide" Target="slides/slide241.xml"/><Relationship Id="rId266" Type="http://schemas.openxmlformats.org/officeDocument/2006/relationships/tableStyles" Target="tableStyles.xml"/><Relationship Id="rId30" Type="http://schemas.openxmlformats.org/officeDocument/2006/relationships/slide" Target="slides/slide26.xml"/><Relationship Id="rId105" Type="http://schemas.openxmlformats.org/officeDocument/2006/relationships/slide" Target="slides/slide101.xml"/><Relationship Id="rId126" Type="http://schemas.openxmlformats.org/officeDocument/2006/relationships/slide" Target="slides/slide122.xml"/><Relationship Id="rId147" Type="http://schemas.openxmlformats.org/officeDocument/2006/relationships/slide" Target="slides/slide143.xml"/><Relationship Id="rId168" Type="http://schemas.openxmlformats.org/officeDocument/2006/relationships/slide" Target="slides/slide164.xml"/><Relationship Id="rId51" Type="http://schemas.openxmlformats.org/officeDocument/2006/relationships/slide" Target="slides/slide47.xml"/><Relationship Id="rId72" Type="http://schemas.openxmlformats.org/officeDocument/2006/relationships/slide" Target="slides/slide68.xml"/><Relationship Id="rId93" Type="http://schemas.openxmlformats.org/officeDocument/2006/relationships/slide" Target="slides/slide89.xml"/><Relationship Id="rId189" Type="http://schemas.openxmlformats.org/officeDocument/2006/relationships/slide" Target="slides/slide185.xml"/><Relationship Id="rId3" Type="http://schemas.openxmlformats.org/officeDocument/2006/relationships/slideMaster" Target="slideMasters/slideMaster3.xml"/><Relationship Id="rId214" Type="http://schemas.openxmlformats.org/officeDocument/2006/relationships/slide" Target="slides/slide210.xml"/><Relationship Id="rId235" Type="http://schemas.openxmlformats.org/officeDocument/2006/relationships/slide" Target="slides/slide231.xml"/><Relationship Id="rId256" Type="http://schemas.openxmlformats.org/officeDocument/2006/relationships/slide" Target="slides/slide252.xml"/><Relationship Id="rId116" Type="http://schemas.openxmlformats.org/officeDocument/2006/relationships/slide" Target="slides/slide112.xml"/><Relationship Id="rId137" Type="http://schemas.openxmlformats.org/officeDocument/2006/relationships/slide" Target="slides/slide133.xml"/><Relationship Id="rId158" Type="http://schemas.openxmlformats.org/officeDocument/2006/relationships/slide" Target="slides/slide154.xml"/><Relationship Id="rId20" Type="http://schemas.openxmlformats.org/officeDocument/2006/relationships/slide" Target="slides/slide16.xml"/><Relationship Id="rId41" Type="http://schemas.openxmlformats.org/officeDocument/2006/relationships/slide" Target="slides/slide37.xml"/><Relationship Id="rId62" Type="http://schemas.openxmlformats.org/officeDocument/2006/relationships/slide" Target="slides/slide58.xml"/><Relationship Id="rId83" Type="http://schemas.openxmlformats.org/officeDocument/2006/relationships/slide" Target="slides/slide79.xml"/><Relationship Id="rId179" Type="http://schemas.openxmlformats.org/officeDocument/2006/relationships/slide" Target="slides/slide175.xml"/><Relationship Id="rId190" Type="http://schemas.openxmlformats.org/officeDocument/2006/relationships/slide" Target="slides/slide186.xml"/><Relationship Id="rId204" Type="http://schemas.openxmlformats.org/officeDocument/2006/relationships/slide" Target="slides/slide200.xml"/><Relationship Id="rId225" Type="http://schemas.openxmlformats.org/officeDocument/2006/relationships/slide" Target="slides/slide221.xml"/><Relationship Id="rId246" Type="http://schemas.openxmlformats.org/officeDocument/2006/relationships/slide" Target="slides/slide242.xml"/><Relationship Id="rId106" Type="http://schemas.openxmlformats.org/officeDocument/2006/relationships/slide" Target="slides/slide102.xml"/><Relationship Id="rId127" Type="http://schemas.openxmlformats.org/officeDocument/2006/relationships/slide" Target="slides/slide123.xml"/><Relationship Id="rId10" Type="http://schemas.openxmlformats.org/officeDocument/2006/relationships/slide" Target="slides/slide6.xml"/><Relationship Id="rId31" Type="http://schemas.openxmlformats.org/officeDocument/2006/relationships/slide" Target="slides/slide27.xml"/><Relationship Id="rId52" Type="http://schemas.openxmlformats.org/officeDocument/2006/relationships/slide" Target="slides/slide48.xml"/><Relationship Id="rId73" Type="http://schemas.openxmlformats.org/officeDocument/2006/relationships/slide" Target="slides/slide69.xml"/><Relationship Id="rId94" Type="http://schemas.openxmlformats.org/officeDocument/2006/relationships/slide" Target="slides/slide90.xml"/><Relationship Id="rId148" Type="http://schemas.openxmlformats.org/officeDocument/2006/relationships/slide" Target="slides/slide144.xml"/><Relationship Id="rId169" Type="http://schemas.openxmlformats.org/officeDocument/2006/relationships/slide" Target="slides/slide165.xml"/><Relationship Id="rId4" Type="http://schemas.openxmlformats.org/officeDocument/2006/relationships/slideMaster" Target="slideMasters/slideMaster4.xml"/><Relationship Id="rId180" Type="http://schemas.openxmlformats.org/officeDocument/2006/relationships/slide" Target="slides/slide176.xml"/><Relationship Id="rId215" Type="http://schemas.openxmlformats.org/officeDocument/2006/relationships/slide" Target="slides/slide211.xml"/><Relationship Id="rId236" Type="http://schemas.openxmlformats.org/officeDocument/2006/relationships/slide" Target="slides/slide232.xml"/><Relationship Id="rId257" Type="http://schemas.openxmlformats.org/officeDocument/2006/relationships/slide" Target="slides/slide253.xml"/><Relationship Id="rId42" Type="http://schemas.openxmlformats.org/officeDocument/2006/relationships/slide" Target="slides/slide38.xml"/><Relationship Id="rId84" Type="http://schemas.openxmlformats.org/officeDocument/2006/relationships/slide" Target="slides/slide80.xml"/><Relationship Id="rId138" Type="http://schemas.openxmlformats.org/officeDocument/2006/relationships/slide" Target="slides/slide134.xml"/><Relationship Id="rId191" Type="http://schemas.openxmlformats.org/officeDocument/2006/relationships/slide" Target="slides/slide187.xml"/><Relationship Id="rId205" Type="http://schemas.openxmlformats.org/officeDocument/2006/relationships/slide" Target="slides/slide201.xml"/><Relationship Id="rId247" Type="http://schemas.openxmlformats.org/officeDocument/2006/relationships/slide" Target="slides/slide243.xml"/></Relationships>
</file>

<file path=ppt/charts/_rels/chart1.xml.rels><?xml version="1.0" encoding="UTF-8" standalone="yes"?>
<Relationships xmlns="http://schemas.openxmlformats.org/package/2006/relationships"><Relationship Id="rId3" Type="http://schemas.openxmlformats.org/officeDocument/2006/relationships/package" Target="../embeddings/Feuille_de_calcul_Microsoft_Excel.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Feuille_de_calcul_Microsoft_Excel9.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Feuille_de_calcul_Microsoft_Excel10.xlsx"/><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package" Target="../embeddings/Feuille_de_calcul_Microsoft_Excel11.xlsx"/><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package" Target="../embeddings/Feuille_de_calcul_Microsoft_Excel12.xlsx"/><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package" Target="../embeddings/Feuille_de_calcul_Microsoft_Excel13.xlsx"/><Relationship Id="rId2" Type="http://schemas.microsoft.com/office/2011/relationships/chartColorStyle" Target="colors14.xml"/><Relationship Id="rId1" Type="http://schemas.microsoft.com/office/2011/relationships/chartStyle" Target="style14.xml"/></Relationships>
</file>

<file path=ppt/charts/_rels/chart15.xml.rels><?xml version="1.0" encoding="UTF-8" standalone="yes"?>
<Relationships xmlns="http://schemas.openxmlformats.org/package/2006/relationships"><Relationship Id="rId3" Type="http://schemas.openxmlformats.org/officeDocument/2006/relationships/package" Target="../embeddings/Feuille_de_calcul_Microsoft_Excel14.xlsx"/><Relationship Id="rId2" Type="http://schemas.microsoft.com/office/2011/relationships/chartColorStyle" Target="colors15.xml"/><Relationship Id="rId1" Type="http://schemas.microsoft.com/office/2011/relationships/chartStyle" Target="style15.xml"/></Relationships>
</file>

<file path=ppt/charts/_rels/chart16.xml.rels><?xml version="1.0" encoding="UTF-8" standalone="yes"?>
<Relationships xmlns="http://schemas.openxmlformats.org/package/2006/relationships"><Relationship Id="rId3" Type="http://schemas.openxmlformats.org/officeDocument/2006/relationships/package" Target="../embeddings/Feuille_de_calcul_Microsoft_Excel15.xlsx"/><Relationship Id="rId2" Type="http://schemas.microsoft.com/office/2011/relationships/chartColorStyle" Target="colors16.xml"/><Relationship Id="rId1" Type="http://schemas.microsoft.com/office/2011/relationships/chartStyle" Target="style16.xml"/></Relationships>
</file>

<file path=ppt/charts/_rels/chart17.xml.rels><?xml version="1.0" encoding="UTF-8" standalone="yes"?>
<Relationships xmlns="http://schemas.openxmlformats.org/package/2006/relationships"><Relationship Id="rId3" Type="http://schemas.openxmlformats.org/officeDocument/2006/relationships/package" Target="../embeddings/Feuille_de_calcul_Microsoft_Excel16.xlsx"/><Relationship Id="rId2" Type="http://schemas.microsoft.com/office/2011/relationships/chartColorStyle" Target="colors17.xml"/><Relationship Id="rId1" Type="http://schemas.microsoft.com/office/2011/relationships/chartStyle" Target="style17.xml"/></Relationships>
</file>

<file path=ppt/charts/_rels/chart18.xml.rels><?xml version="1.0" encoding="UTF-8" standalone="yes"?>
<Relationships xmlns="http://schemas.openxmlformats.org/package/2006/relationships"><Relationship Id="rId3" Type="http://schemas.openxmlformats.org/officeDocument/2006/relationships/package" Target="../embeddings/Feuille_de_calcul_Microsoft_Excel17.xlsx"/><Relationship Id="rId2" Type="http://schemas.microsoft.com/office/2011/relationships/chartColorStyle" Target="colors18.xml"/><Relationship Id="rId1" Type="http://schemas.microsoft.com/office/2011/relationships/chartStyle" Target="style18.xml"/></Relationships>
</file>

<file path=ppt/charts/_rels/chart19.xml.rels><?xml version="1.0" encoding="UTF-8" standalone="yes"?>
<Relationships xmlns="http://schemas.openxmlformats.org/package/2006/relationships"><Relationship Id="rId3" Type="http://schemas.openxmlformats.org/officeDocument/2006/relationships/package" Target="../embeddings/Feuille_de_calcul_Microsoft_Excel18.xlsx"/><Relationship Id="rId2" Type="http://schemas.microsoft.com/office/2011/relationships/chartColorStyle" Target="colors19.xml"/><Relationship Id="rId1" Type="http://schemas.microsoft.com/office/2011/relationships/chartStyle" Target="style19.xml"/></Relationships>
</file>

<file path=ppt/charts/_rels/chart2.xml.rels><?xml version="1.0" encoding="UTF-8" standalone="yes"?>
<Relationships xmlns="http://schemas.openxmlformats.org/package/2006/relationships"><Relationship Id="rId3" Type="http://schemas.openxmlformats.org/officeDocument/2006/relationships/package" Target="../embeddings/Feuille_de_calcul_Microsoft_Excel1.xlsx"/><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3" Type="http://schemas.openxmlformats.org/officeDocument/2006/relationships/package" Target="../embeddings/Feuille_de_calcul_Microsoft_Excel19.xlsx"/><Relationship Id="rId2" Type="http://schemas.microsoft.com/office/2011/relationships/chartColorStyle" Target="colors20.xml"/><Relationship Id="rId1" Type="http://schemas.microsoft.com/office/2011/relationships/chartStyle" Target="style20.xml"/></Relationships>
</file>

<file path=ppt/charts/_rels/chart21.xml.rels><?xml version="1.0" encoding="UTF-8" standalone="yes"?>
<Relationships xmlns="http://schemas.openxmlformats.org/package/2006/relationships"><Relationship Id="rId3" Type="http://schemas.openxmlformats.org/officeDocument/2006/relationships/package" Target="../embeddings/Feuille_de_calcul_Microsoft_Excel20.xlsx"/><Relationship Id="rId2" Type="http://schemas.microsoft.com/office/2011/relationships/chartColorStyle" Target="colors21.xml"/><Relationship Id="rId1" Type="http://schemas.microsoft.com/office/2011/relationships/chartStyle" Target="style21.xml"/></Relationships>
</file>

<file path=ppt/charts/_rels/chart22.xml.rels><?xml version="1.0" encoding="UTF-8" standalone="yes"?>
<Relationships xmlns="http://schemas.openxmlformats.org/package/2006/relationships"><Relationship Id="rId3" Type="http://schemas.openxmlformats.org/officeDocument/2006/relationships/package" Target="../embeddings/Feuille_de_calcul_Microsoft_Excel21.xlsx"/><Relationship Id="rId2" Type="http://schemas.microsoft.com/office/2011/relationships/chartColorStyle" Target="colors22.xml"/><Relationship Id="rId1" Type="http://schemas.microsoft.com/office/2011/relationships/chartStyle" Target="style22.xml"/></Relationships>
</file>

<file path=ppt/charts/_rels/chart23.xml.rels><?xml version="1.0" encoding="UTF-8" standalone="yes"?>
<Relationships xmlns="http://schemas.openxmlformats.org/package/2006/relationships"><Relationship Id="rId3" Type="http://schemas.openxmlformats.org/officeDocument/2006/relationships/package" Target="../embeddings/Feuille_de_calcul_Microsoft_Excel22.xlsx"/><Relationship Id="rId2" Type="http://schemas.microsoft.com/office/2011/relationships/chartColorStyle" Target="colors23.xml"/><Relationship Id="rId1" Type="http://schemas.microsoft.com/office/2011/relationships/chartStyle" Target="style23.xml"/></Relationships>
</file>

<file path=ppt/charts/_rels/chart24.xml.rels><?xml version="1.0" encoding="UTF-8" standalone="yes"?>
<Relationships xmlns="http://schemas.openxmlformats.org/package/2006/relationships"><Relationship Id="rId3" Type="http://schemas.openxmlformats.org/officeDocument/2006/relationships/package" Target="../embeddings/Feuille_de_calcul_Microsoft_Excel23.xlsx"/><Relationship Id="rId2" Type="http://schemas.microsoft.com/office/2011/relationships/chartColorStyle" Target="colors24.xml"/><Relationship Id="rId1" Type="http://schemas.microsoft.com/office/2011/relationships/chartStyle" Target="style24.xml"/></Relationships>
</file>

<file path=ppt/charts/_rels/chart25.xml.rels><?xml version="1.0" encoding="UTF-8" standalone="yes"?>
<Relationships xmlns="http://schemas.openxmlformats.org/package/2006/relationships"><Relationship Id="rId3" Type="http://schemas.openxmlformats.org/officeDocument/2006/relationships/package" Target="../embeddings/Feuille_de_calcul_Microsoft_Excel24.xlsx"/><Relationship Id="rId2" Type="http://schemas.microsoft.com/office/2011/relationships/chartColorStyle" Target="colors25.xml"/><Relationship Id="rId1" Type="http://schemas.microsoft.com/office/2011/relationships/chartStyle" Target="style25.xml"/></Relationships>
</file>

<file path=ppt/charts/_rels/chart26.xml.rels><?xml version="1.0" encoding="UTF-8" standalone="yes"?>
<Relationships xmlns="http://schemas.openxmlformats.org/package/2006/relationships"><Relationship Id="rId3" Type="http://schemas.openxmlformats.org/officeDocument/2006/relationships/package" Target="../embeddings/Feuille_de_calcul_Microsoft_Excel25.xlsx"/><Relationship Id="rId2" Type="http://schemas.microsoft.com/office/2011/relationships/chartColorStyle" Target="colors26.xml"/><Relationship Id="rId1" Type="http://schemas.microsoft.com/office/2011/relationships/chartStyle" Target="style26.xml"/></Relationships>
</file>

<file path=ppt/charts/_rels/chart27.xml.rels><?xml version="1.0" encoding="UTF-8" standalone="yes"?>
<Relationships xmlns="http://schemas.openxmlformats.org/package/2006/relationships"><Relationship Id="rId3" Type="http://schemas.openxmlformats.org/officeDocument/2006/relationships/package" Target="../embeddings/Feuille_de_calcul_Microsoft_Excel26.xlsx"/><Relationship Id="rId2" Type="http://schemas.microsoft.com/office/2011/relationships/chartColorStyle" Target="colors27.xml"/><Relationship Id="rId1" Type="http://schemas.microsoft.com/office/2011/relationships/chartStyle" Target="style27.xml"/></Relationships>
</file>

<file path=ppt/charts/_rels/chart28.xml.rels><?xml version="1.0" encoding="UTF-8" standalone="yes"?>
<Relationships xmlns="http://schemas.openxmlformats.org/package/2006/relationships"><Relationship Id="rId1" Type="http://schemas.openxmlformats.org/officeDocument/2006/relationships/package" Target="../embeddings/Feuille_de_calcul_Microsoft_Excel27.xlsx"/></Relationships>
</file>

<file path=ppt/charts/_rels/chart29.xml.rels><?xml version="1.0" encoding="UTF-8" standalone="yes"?>
<Relationships xmlns="http://schemas.openxmlformats.org/package/2006/relationships"><Relationship Id="rId3" Type="http://schemas.openxmlformats.org/officeDocument/2006/relationships/package" Target="../embeddings/Feuille_de_calcul_Microsoft_Excel28.xlsx"/><Relationship Id="rId2" Type="http://schemas.microsoft.com/office/2011/relationships/chartColorStyle" Target="colors28.xml"/><Relationship Id="rId1" Type="http://schemas.microsoft.com/office/2011/relationships/chartStyle" Target="style28.xml"/><Relationship Id="rId4" Type="http://schemas.openxmlformats.org/officeDocument/2006/relationships/chartUserShapes" Target="../drawings/drawing1.xml"/></Relationships>
</file>

<file path=ppt/charts/_rels/chart3.xml.rels><?xml version="1.0" encoding="UTF-8" standalone="yes"?>
<Relationships xmlns="http://schemas.openxmlformats.org/package/2006/relationships"><Relationship Id="rId3" Type="http://schemas.openxmlformats.org/officeDocument/2006/relationships/package" Target="../embeddings/Feuille_de_calcul_Microsoft_Excel2.xlsx"/><Relationship Id="rId2" Type="http://schemas.microsoft.com/office/2011/relationships/chartColorStyle" Target="colors3.xml"/><Relationship Id="rId1" Type="http://schemas.microsoft.com/office/2011/relationships/chartStyle" Target="style3.xml"/></Relationships>
</file>

<file path=ppt/charts/_rels/chart30.xml.rels><?xml version="1.0" encoding="UTF-8" standalone="yes"?>
<Relationships xmlns="http://schemas.openxmlformats.org/package/2006/relationships"><Relationship Id="rId3" Type="http://schemas.openxmlformats.org/officeDocument/2006/relationships/package" Target="../embeddings/Feuille_de_calcul_Microsoft_Excel29.xlsx"/><Relationship Id="rId2" Type="http://schemas.microsoft.com/office/2011/relationships/chartColorStyle" Target="colors29.xml"/><Relationship Id="rId1" Type="http://schemas.microsoft.com/office/2011/relationships/chartStyle" Target="style29.xml"/></Relationships>
</file>

<file path=ppt/charts/_rels/chart31.xml.rels><?xml version="1.0" encoding="UTF-8" standalone="yes"?>
<Relationships xmlns="http://schemas.openxmlformats.org/package/2006/relationships"><Relationship Id="rId3" Type="http://schemas.openxmlformats.org/officeDocument/2006/relationships/package" Target="../embeddings/Feuille_de_calcul_Microsoft_Excel30.xlsx"/><Relationship Id="rId2" Type="http://schemas.microsoft.com/office/2011/relationships/chartColorStyle" Target="colors30.xml"/><Relationship Id="rId1" Type="http://schemas.microsoft.com/office/2011/relationships/chartStyle" Target="style30.xml"/></Relationships>
</file>

<file path=ppt/charts/_rels/chart32.xml.rels><?xml version="1.0" encoding="UTF-8" standalone="yes"?>
<Relationships xmlns="http://schemas.openxmlformats.org/package/2006/relationships"><Relationship Id="rId3" Type="http://schemas.openxmlformats.org/officeDocument/2006/relationships/package" Target="../embeddings/Feuille_de_calcul_Microsoft_Excel31.xlsx"/><Relationship Id="rId2" Type="http://schemas.microsoft.com/office/2011/relationships/chartColorStyle" Target="colors31.xml"/><Relationship Id="rId1" Type="http://schemas.microsoft.com/office/2011/relationships/chartStyle" Target="style31.xml"/></Relationships>
</file>

<file path=ppt/charts/_rels/chart33.xml.rels><?xml version="1.0" encoding="UTF-8" standalone="yes"?>
<Relationships xmlns="http://schemas.openxmlformats.org/package/2006/relationships"><Relationship Id="rId3" Type="http://schemas.openxmlformats.org/officeDocument/2006/relationships/package" Target="../embeddings/Feuille_de_calcul_Microsoft_Excel32.xlsx"/><Relationship Id="rId2" Type="http://schemas.microsoft.com/office/2011/relationships/chartColorStyle" Target="colors32.xml"/><Relationship Id="rId1" Type="http://schemas.microsoft.com/office/2011/relationships/chartStyle" Target="style32.xml"/></Relationships>
</file>

<file path=ppt/charts/_rels/chart34.xml.rels><?xml version="1.0" encoding="UTF-8" standalone="yes"?>
<Relationships xmlns="http://schemas.openxmlformats.org/package/2006/relationships"><Relationship Id="rId3" Type="http://schemas.openxmlformats.org/officeDocument/2006/relationships/package" Target="../embeddings/Feuille_de_calcul_Microsoft_Excel33.xlsx"/><Relationship Id="rId2" Type="http://schemas.microsoft.com/office/2011/relationships/chartColorStyle" Target="colors33.xml"/><Relationship Id="rId1" Type="http://schemas.microsoft.com/office/2011/relationships/chartStyle" Target="style33.xml"/></Relationships>
</file>

<file path=ppt/charts/_rels/chart35.xml.rels><?xml version="1.0" encoding="UTF-8" standalone="yes"?>
<Relationships xmlns="http://schemas.openxmlformats.org/package/2006/relationships"><Relationship Id="rId2" Type="http://schemas.openxmlformats.org/officeDocument/2006/relationships/package" Target="../embeddings/Feuille_de_calcul_Microsoft_Excel34.xlsx"/><Relationship Id="rId1" Type="http://schemas.openxmlformats.org/officeDocument/2006/relationships/themeOverride" Target="../theme/themeOverride1.xml"/></Relationships>
</file>

<file path=ppt/charts/_rels/chart36.xml.rels><?xml version="1.0" encoding="UTF-8" standalone="yes"?>
<Relationships xmlns="http://schemas.openxmlformats.org/package/2006/relationships"><Relationship Id="rId2" Type="http://schemas.openxmlformats.org/officeDocument/2006/relationships/package" Target="../embeddings/Feuille_de_calcul_Microsoft_Excel35.xlsx"/><Relationship Id="rId1" Type="http://schemas.openxmlformats.org/officeDocument/2006/relationships/themeOverride" Target="../theme/themeOverride2.xml"/></Relationships>
</file>

<file path=ppt/charts/_rels/chart37.xml.rels><?xml version="1.0" encoding="UTF-8" standalone="yes"?>
<Relationships xmlns="http://schemas.openxmlformats.org/package/2006/relationships"><Relationship Id="rId3" Type="http://schemas.openxmlformats.org/officeDocument/2006/relationships/package" Target="../embeddings/Feuille_de_calcul_Microsoft_Excel36.xlsx"/><Relationship Id="rId2" Type="http://schemas.microsoft.com/office/2011/relationships/chartColorStyle" Target="colors34.xml"/><Relationship Id="rId1" Type="http://schemas.microsoft.com/office/2011/relationships/chartStyle" Target="style34.xml"/></Relationships>
</file>

<file path=ppt/charts/_rels/chart38.xml.rels><?xml version="1.0" encoding="UTF-8" standalone="yes"?>
<Relationships xmlns="http://schemas.openxmlformats.org/package/2006/relationships"><Relationship Id="rId3" Type="http://schemas.openxmlformats.org/officeDocument/2006/relationships/package" Target="../embeddings/Feuille_de_calcul_Microsoft_Excel37.xlsx"/><Relationship Id="rId2" Type="http://schemas.microsoft.com/office/2011/relationships/chartColorStyle" Target="colors35.xml"/><Relationship Id="rId1" Type="http://schemas.microsoft.com/office/2011/relationships/chartStyle" Target="style35.xml"/></Relationships>
</file>

<file path=ppt/charts/_rels/chart39.xml.rels><?xml version="1.0" encoding="UTF-8" standalone="yes"?>
<Relationships xmlns="http://schemas.openxmlformats.org/package/2006/relationships"><Relationship Id="rId1" Type="http://schemas.openxmlformats.org/officeDocument/2006/relationships/package" Target="../embeddings/Feuille_de_calcul_Microsoft_Excel38.xlsx"/></Relationships>
</file>

<file path=ppt/charts/_rels/chart4.xml.rels><?xml version="1.0" encoding="UTF-8" standalone="yes"?>
<Relationships xmlns="http://schemas.openxmlformats.org/package/2006/relationships"><Relationship Id="rId3" Type="http://schemas.openxmlformats.org/officeDocument/2006/relationships/package" Target="../embeddings/Feuille_de_calcul_Microsoft_Excel3.xlsx"/><Relationship Id="rId2" Type="http://schemas.microsoft.com/office/2011/relationships/chartColorStyle" Target="colors4.xml"/><Relationship Id="rId1" Type="http://schemas.microsoft.com/office/2011/relationships/chartStyle" Target="style4.xml"/></Relationships>
</file>

<file path=ppt/charts/_rels/chart40.xml.rels><?xml version="1.0" encoding="UTF-8" standalone="yes"?>
<Relationships xmlns="http://schemas.openxmlformats.org/package/2006/relationships"><Relationship Id="rId1" Type="http://schemas.openxmlformats.org/officeDocument/2006/relationships/package" Target="../embeddings/Feuille_de_calcul_Microsoft_Excel39.xlsx"/></Relationships>
</file>

<file path=ppt/charts/_rels/chart41.xml.rels><?xml version="1.0" encoding="UTF-8" standalone="yes"?>
<Relationships xmlns="http://schemas.openxmlformats.org/package/2006/relationships"><Relationship Id="rId1" Type="http://schemas.openxmlformats.org/officeDocument/2006/relationships/package" Target="../embeddings/Feuille_de_calcul_Microsoft_Excel40.xlsx"/></Relationships>
</file>

<file path=ppt/charts/_rels/chart42.xml.rels><?xml version="1.0" encoding="UTF-8" standalone="yes"?>
<Relationships xmlns="http://schemas.openxmlformats.org/package/2006/relationships"><Relationship Id="rId2" Type="http://schemas.openxmlformats.org/officeDocument/2006/relationships/package" Target="../embeddings/Feuille_de_calcul_Microsoft_Excel41.xlsx"/><Relationship Id="rId1" Type="http://schemas.openxmlformats.org/officeDocument/2006/relationships/themeOverride" Target="../theme/themeOverride3.xml"/></Relationships>
</file>

<file path=ppt/charts/_rels/chart43.xml.rels><?xml version="1.0" encoding="UTF-8" standalone="yes"?>
<Relationships xmlns="http://schemas.openxmlformats.org/package/2006/relationships"><Relationship Id="rId2" Type="http://schemas.openxmlformats.org/officeDocument/2006/relationships/package" Target="../embeddings/Feuille_de_calcul_Microsoft_Excel42.xlsx"/><Relationship Id="rId1" Type="http://schemas.openxmlformats.org/officeDocument/2006/relationships/themeOverride" Target="../theme/themeOverride4.xml"/></Relationships>
</file>

<file path=ppt/charts/_rels/chart44.xml.rels><?xml version="1.0" encoding="UTF-8" standalone="yes"?>
<Relationships xmlns="http://schemas.openxmlformats.org/package/2006/relationships"><Relationship Id="rId2" Type="http://schemas.openxmlformats.org/officeDocument/2006/relationships/package" Target="../embeddings/Feuille_de_calcul_Microsoft_Excel43.xlsx"/><Relationship Id="rId1" Type="http://schemas.openxmlformats.org/officeDocument/2006/relationships/themeOverride" Target="../theme/themeOverride5.xml"/></Relationships>
</file>

<file path=ppt/charts/_rels/chart45.xml.rels><?xml version="1.0" encoding="UTF-8" standalone="yes"?>
<Relationships xmlns="http://schemas.openxmlformats.org/package/2006/relationships"><Relationship Id="rId2" Type="http://schemas.openxmlformats.org/officeDocument/2006/relationships/package" Target="../embeddings/Feuille_de_calcul_Microsoft_Excel44.xlsx"/><Relationship Id="rId1" Type="http://schemas.openxmlformats.org/officeDocument/2006/relationships/themeOverride" Target="../theme/themeOverride6.xml"/></Relationships>
</file>

<file path=ppt/charts/_rels/chart46.xml.rels><?xml version="1.0" encoding="UTF-8" standalone="yes"?>
<Relationships xmlns="http://schemas.openxmlformats.org/package/2006/relationships"><Relationship Id="rId1" Type="http://schemas.openxmlformats.org/officeDocument/2006/relationships/package" Target="../embeddings/Feuille_de_calcul_Microsoft_Excel45.xlsx"/></Relationships>
</file>

<file path=ppt/charts/_rels/chart47.xml.rels><?xml version="1.0" encoding="UTF-8" standalone="yes"?>
<Relationships xmlns="http://schemas.openxmlformats.org/package/2006/relationships"><Relationship Id="rId1" Type="http://schemas.openxmlformats.org/officeDocument/2006/relationships/package" Target="../embeddings/Feuille_de_calcul_Microsoft_Excel46.xlsx"/></Relationships>
</file>

<file path=ppt/charts/_rels/chart48.xml.rels><?xml version="1.0" encoding="UTF-8" standalone="yes"?>
<Relationships xmlns="http://schemas.openxmlformats.org/package/2006/relationships"><Relationship Id="rId3" Type="http://schemas.openxmlformats.org/officeDocument/2006/relationships/package" Target="../embeddings/Feuille_de_calcul_Microsoft_Excel47.xlsx"/><Relationship Id="rId2" Type="http://schemas.microsoft.com/office/2011/relationships/chartColorStyle" Target="colors36.xml"/><Relationship Id="rId1" Type="http://schemas.microsoft.com/office/2011/relationships/chartStyle" Target="style36.xml"/></Relationships>
</file>

<file path=ppt/charts/_rels/chart49.xml.rels><?xml version="1.0" encoding="UTF-8" standalone="yes"?>
<Relationships xmlns="http://schemas.openxmlformats.org/package/2006/relationships"><Relationship Id="rId3" Type="http://schemas.openxmlformats.org/officeDocument/2006/relationships/package" Target="../embeddings/Feuille_de_calcul_Microsoft_Excel48.xlsx"/><Relationship Id="rId2" Type="http://schemas.microsoft.com/office/2011/relationships/chartColorStyle" Target="colors37.xml"/><Relationship Id="rId1" Type="http://schemas.microsoft.com/office/2011/relationships/chartStyle" Target="style37.xml"/></Relationships>
</file>

<file path=ppt/charts/_rels/chart5.xml.rels><?xml version="1.0" encoding="UTF-8" standalone="yes"?>
<Relationships xmlns="http://schemas.openxmlformats.org/package/2006/relationships"><Relationship Id="rId3" Type="http://schemas.openxmlformats.org/officeDocument/2006/relationships/package" Target="../embeddings/Feuille_de_calcul_Microsoft_Excel4.xlsx"/><Relationship Id="rId2" Type="http://schemas.microsoft.com/office/2011/relationships/chartColorStyle" Target="colors5.xml"/><Relationship Id="rId1" Type="http://schemas.microsoft.com/office/2011/relationships/chartStyle" Target="style5.xml"/></Relationships>
</file>

<file path=ppt/charts/_rels/chart50.xml.rels><?xml version="1.0" encoding="UTF-8" standalone="yes"?>
<Relationships xmlns="http://schemas.openxmlformats.org/package/2006/relationships"><Relationship Id="rId3" Type="http://schemas.openxmlformats.org/officeDocument/2006/relationships/package" Target="../embeddings/Feuille_de_calcul_Microsoft_Excel49.xlsx"/><Relationship Id="rId2" Type="http://schemas.microsoft.com/office/2011/relationships/chartColorStyle" Target="colors38.xml"/><Relationship Id="rId1" Type="http://schemas.microsoft.com/office/2011/relationships/chartStyle" Target="style38.xml"/></Relationships>
</file>

<file path=ppt/charts/_rels/chart51.xml.rels><?xml version="1.0" encoding="UTF-8" standalone="yes"?>
<Relationships xmlns="http://schemas.openxmlformats.org/package/2006/relationships"><Relationship Id="rId3" Type="http://schemas.openxmlformats.org/officeDocument/2006/relationships/package" Target="../embeddings/Feuille_de_calcul_Microsoft_Excel50.xlsx"/><Relationship Id="rId2" Type="http://schemas.microsoft.com/office/2011/relationships/chartColorStyle" Target="colors39.xml"/><Relationship Id="rId1" Type="http://schemas.microsoft.com/office/2011/relationships/chartStyle" Target="style39.xml"/></Relationships>
</file>

<file path=ppt/charts/_rels/chart52.xml.rels><?xml version="1.0" encoding="UTF-8" standalone="yes"?>
<Relationships xmlns="http://schemas.openxmlformats.org/package/2006/relationships"><Relationship Id="rId3" Type="http://schemas.openxmlformats.org/officeDocument/2006/relationships/package" Target="../embeddings/Feuille_de_calcul_Microsoft_Excel51.xlsx"/><Relationship Id="rId2" Type="http://schemas.microsoft.com/office/2011/relationships/chartColorStyle" Target="colors40.xml"/><Relationship Id="rId1" Type="http://schemas.microsoft.com/office/2011/relationships/chartStyle" Target="style40.xml"/></Relationships>
</file>

<file path=ppt/charts/_rels/chart53.xml.rels><?xml version="1.0" encoding="UTF-8" standalone="yes"?>
<Relationships xmlns="http://schemas.openxmlformats.org/package/2006/relationships"><Relationship Id="rId3" Type="http://schemas.openxmlformats.org/officeDocument/2006/relationships/package" Target="../embeddings/Feuille_de_calcul_Microsoft_Excel52.xlsx"/><Relationship Id="rId2" Type="http://schemas.microsoft.com/office/2011/relationships/chartColorStyle" Target="colors41.xml"/><Relationship Id="rId1" Type="http://schemas.microsoft.com/office/2011/relationships/chartStyle" Target="style41.xml"/></Relationships>
</file>

<file path=ppt/charts/_rels/chart54.xml.rels><?xml version="1.0" encoding="UTF-8" standalone="yes"?>
<Relationships xmlns="http://schemas.openxmlformats.org/package/2006/relationships"><Relationship Id="rId1" Type="http://schemas.openxmlformats.org/officeDocument/2006/relationships/package" Target="../embeddings/Feuille_de_calcul_Microsoft_Excel53.xlsx"/></Relationships>
</file>

<file path=ppt/charts/_rels/chart55.xml.rels><?xml version="1.0" encoding="UTF-8" standalone="yes"?>
<Relationships xmlns="http://schemas.openxmlformats.org/package/2006/relationships"><Relationship Id="rId3" Type="http://schemas.openxmlformats.org/officeDocument/2006/relationships/package" Target="../embeddings/Feuille_de_calcul_Microsoft_Excel54.xlsx"/><Relationship Id="rId2" Type="http://schemas.microsoft.com/office/2011/relationships/chartColorStyle" Target="colors42.xml"/><Relationship Id="rId1" Type="http://schemas.microsoft.com/office/2011/relationships/chartStyle" Target="style42.xml"/></Relationships>
</file>

<file path=ppt/charts/_rels/chart56.xml.rels><?xml version="1.0" encoding="UTF-8" standalone="yes"?>
<Relationships xmlns="http://schemas.openxmlformats.org/package/2006/relationships"><Relationship Id="rId3" Type="http://schemas.openxmlformats.org/officeDocument/2006/relationships/package" Target="../embeddings/Feuille_de_calcul_Microsoft_Excel55.xlsx"/><Relationship Id="rId2" Type="http://schemas.microsoft.com/office/2011/relationships/chartColorStyle" Target="colors43.xml"/><Relationship Id="rId1" Type="http://schemas.microsoft.com/office/2011/relationships/chartStyle" Target="style43.xml"/></Relationships>
</file>

<file path=ppt/charts/_rels/chart57.xml.rels><?xml version="1.0" encoding="UTF-8" standalone="yes"?>
<Relationships xmlns="http://schemas.openxmlformats.org/package/2006/relationships"><Relationship Id="rId3" Type="http://schemas.openxmlformats.org/officeDocument/2006/relationships/package" Target="../embeddings/Feuille_de_calcul_Microsoft_Excel56.xlsx"/><Relationship Id="rId2" Type="http://schemas.microsoft.com/office/2011/relationships/chartColorStyle" Target="colors44.xml"/><Relationship Id="rId1" Type="http://schemas.microsoft.com/office/2011/relationships/chartStyle" Target="style44.xml"/></Relationships>
</file>

<file path=ppt/charts/_rels/chart58.xml.rels><?xml version="1.0" encoding="UTF-8" standalone="yes"?>
<Relationships xmlns="http://schemas.openxmlformats.org/package/2006/relationships"><Relationship Id="rId3" Type="http://schemas.openxmlformats.org/officeDocument/2006/relationships/package" Target="../embeddings/Feuille_de_calcul_Microsoft_Excel57.xlsx"/><Relationship Id="rId2" Type="http://schemas.microsoft.com/office/2011/relationships/chartColorStyle" Target="colors45.xml"/><Relationship Id="rId1" Type="http://schemas.microsoft.com/office/2011/relationships/chartStyle" Target="style45.xml"/></Relationships>
</file>

<file path=ppt/charts/_rels/chart59.xml.rels><?xml version="1.0" encoding="UTF-8" standalone="yes"?>
<Relationships xmlns="http://schemas.openxmlformats.org/package/2006/relationships"><Relationship Id="rId1" Type="http://schemas.openxmlformats.org/officeDocument/2006/relationships/package" Target="../embeddings/Feuille_de_calcul_Microsoft_Excel58.xlsx"/></Relationships>
</file>

<file path=ppt/charts/_rels/chart6.xml.rels><?xml version="1.0" encoding="UTF-8" standalone="yes"?>
<Relationships xmlns="http://schemas.openxmlformats.org/package/2006/relationships"><Relationship Id="rId3" Type="http://schemas.openxmlformats.org/officeDocument/2006/relationships/package" Target="../embeddings/Feuille_de_calcul_Microsoft_Excel5.xlsx"/><Relationship Id="rId2" Type="http://schemas.microsoft.com/office/2011/relationships/chartColorStyle" Target="colors6.xml"/><Relationship Id="rId1" Type="http://schemas.microsoft.com/office/2011/relationships/chartStyle" Target="style6.xml"/></Relationships>
</file>

<file path=ppt/charts/_rels/chart60.xml.rels><?xml version="1.0" encoding="UTF-8" standalone="yes"?>
<Relationships xmlns="http://schemas.openxmlformats.org/package/2006/relationships"><Relationship Id="rId2" Type="http://schemas.openxmlformats.org/officeDocument/2006/relationships/package" Target="../embeddings/Feuille_de_calcul_Microsoft_Excel59.xlsx"/><Relationship Id="rId1" Type="http://schemas.openxmlformats.org/officeDocument/2006/relationships/themeOverride" Target="../theme/themeOverride7.xml"/></Relationships>
</file>

<file path=ppt/charts/_rels/chart61.xml.rels><?xml version="1.0" encoding="UTF-8" standalone="yes"?>
<Relationships xmlns="http://schemas.openxmlformats.org/package/2006/relationships"><Relationship Id="rId1" Type="http://schemas.openxmlformats.org/officeDocument/2006/relationships/package" Target="../embeddings/Feuille_de_calcul_Microsoft_Excel60.xlsx"/></Relationships>
</file>

<file path=ppt/charts/_rels/chart62.xml.rels><?xml version="1.0" encoding="UTF-8" standalone="yes"?>
<Relationships xmlns="http://schemas.openxmlformats.org/package/2006/relationships"><Relationship Id="rId1" Type="http://schemas.openxmlformats.org/officeDocument/2006/relationships/package" Target="../embeddings/Feuille_de_calcul_Microsoft_Excel61.xlsx"/></Relationships>
</file>

<file path=ppt/charts/_rels/chart63.xml.rels><?xml version="1.0" encoding="UTF-8" standalone="yes"?>
<Relationships xmlns="http://schemas.openxmlformats.org/package/2006/relationships"><Relationship Id="rId1" Type="http://schemas.openxmlformats.org/officeDocument/2006/relationships/package" Target="../embeddings/Feuille_de_calcul_Microsoft_Excel62.xlsx"/></Relationships>
</file>

<file path=ppt/charts/_rels/chart64.xml.rels><?xml version="1.0" encoding="UTF-8" standalone="yes"?>
<Relationships xmlns="http://schemas.openxmlformats.org/package/2006/relationships"><Relationship Id="rId3" Type="http://schemas.openxmlformats.org/officeDocument/2006/relationships/package" Target="../embeddings/Feuille_de_calcul_Microsoft_Excel63.xlsx"/><Relationship Id="rId2" Type="http://schemas.microsoft.com/office/2011/relationships/chartColorStyle" Target="colors46.xml"/><Relationship Id="rId1" Type="http://schemas.microsoft.com/office/2011/relationships/chartStyle" Target="style46.xml"/></Relationships>
</file>

<file path=ppt/charts/_rels/chart65.xml.rels><?xml version="1.0" encoding="UTF-8" standalone="yes"?>
<Relationships xmlns="http://schemas.openxmlformats.org/package/2006/relationships"><Relationship Id="rId3" Type="http://schemas.openxmlformats.org/officeDocument/2006/relationships/package" Target="../embeddings/Feuille_de_calcul_Microsoft_Excel64.xlsx"/><Relationship Id="rId2" Type="http://schemas.microsoft.com/office/2011/relationships/chartColorStyle" Target="colors47.xml"/><Relationship Id="rId1" Type="http://schemas.microsoft.com/office/2011/relationships/chartStyle" Target="style47.xml"/></Relationships>
</file>

<file path=ppt/charts/_rels/chart66.xml.rels><?xml version="1.0" encoding="UTF-8" standalone="yes"?>
<Relationships xmlns="http://schemas.openxmlformats.org/package/2006/relationships"><Relationship Id="rId1" Type="http://schemas.openxmlformats.org/officeDocument/2006/relationships/package" Target="../embeddings/Feuille_de_calcul_Microsoft_Excel65.xlsx"/></Relationships>
</file>

<file path=ppt/charts/_rels/chart67.xml.rels><?xml version="1.0" encoding="UTF-8" standalone="yes"?>
<Relationships xmlns="http://schemas.openxmlformats.org/package/2006/relationships"><Relationship Id="rId1" Type="http://schemas.openxmlformats.org/officeDocument/2006/relationships/package" Target="../embeddings/Feuille_de_calcul_Microsoft_Excel66.xlsx"/></Relationships>
</file>

<file path=ppt/charts/_rels/chart68.xml.rels><?xml version="1.0" encoding="UTF-8" standalone="yes"?>
<Relationships xmlns="http://schemas.openxmlformats.org/package/2006/relationships"><Relationship Id="rId1" Type="http://schemas.openxmlformats.org/officeDocument/2006/relationships/package" Target="../embeddings/Feuille_de_calcul_Microsoft_Excel67.xlsx"/></Relationships>
</file>

<file path=ppt/charts/_rels/chart7.xml.rels><?xml version="1.0" encoding="UTF-8" standalone="yes"?>
<Relationships xmlns="http://schemas.openxmlformats.org/package/2006/relationships"><Relationship Id="rId3" Type="http://schemas.openxmlformats.org/officeDocument/2006/relationships/package" Target="../embeddings/Feuille_de_calcul_Microsoft_Excel6.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Feuille_de_calcul_Microsoft_Excel7.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Feuille_de_calcul_Microsoft_Excel8.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noFill/>
              <a:ln w="9525">
                <a:noFill/>
              </a:ln>
              <a:effectLst/>
            </c:spPr>
          </c:marker>
          <c:xVal>
            <c:numRef>
              <c:f>Sheet1!$A$2</c:f>
              <c:numCache>
                <c:formatCode>General</c:formatCode>
                <c:ptCount val="1"/>
                <c:pt idx="0">
                  <c:v>0.7</c:v>
                </c:pt>
              </c:numCache>
            </c:numRef>
          </c:xVal>
          <c:yVal>
            <c:numRef>
              <c:f>Sheet1!$B$2</c:f>
              <c:numCache>
                <c:formatCode>General</c:formatCode>
                <c:ptCount val="1"/>
                <c:pt idx="0">
                  <c:v>2.7</c:v>
                </c:pt>
              </c:numCache>
            </c:numRef>
          </c:yVal>
          <c:smooth val="0"/>
          <c:extLst>
            <c:ext xmlns:c16="http://schemas.microsoft.com/office/drawing/2014/chart" uri="{C3380CC4-5D6E-409C-BE32-E72D297353CC}">
              <c16:uniqueId val="{00000000-0DB8-4897-A442-B83140CDD7D5}"/>
            </c:ext>
          </c:extLst>
        </c:ser>
        <c:dLbls>
          <c:showLegendKey val="0"/>
          <c:showVal val="0"/>
          <c:showCatName val="0"/>
          <c:showSerName val="0"/>
          <c:showPercent val="0"/>
          <c:showBubbleSize val="0"/>
        </c:dLbls>
        <c:axId val="2056828336"/>
        <c:axId val="-2116203632"/>
      </c:scatterChart>
      <c:valAx>
        <c:axId val="2056828336"/>
        <c:scaling>
          <c:orientation val="minMax"/>
          <c:max val="5"/>
          <c:min val="0"/>
        </c:scaling>
        <c:delete val="0"/>
        <c:axPos val="b"/>
        <c:title>
          <c:tx>
            <c:rich>
              <a:bodyPr rot="0" spcFirstLastPara="1" vertOverflow="ellipsis" vert="horz" wrap="square" anchor="ctr" anchorCtr="1"/>
              <a:lstStyle/>
              <a:p>
                <a:pPr>
                  <a:defRPr sz="9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a:t>Années depuis la randomisation</a:t>
                </a:r>
              </a:p>
            </c:rich>
          </c:tx>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2116203632"/>
        <c:crosses val="autoZero"/>
        <c:crossBetween val="midCat"/>
        <c:majorUnit val="1"/>
      </c:valAx>
      <c:valAx>
        <c:axId val="-2116203632"/>
        <c:scaling>
          <c:orientation val="minMax"/>
          <c:max val="1"/>
          <c:min val="0"/>
        </c:scaling>
        <c:delete val="0"/>
        <c:axPos val="l"/>
        <c:title>
          <c:tx>
            <c:rich>
              <a:bodyPr rot="-5400000" spcFirstLastPara="1" vertOverflow="ellipsis" vert="horz" wrap="square" anchor="ctr" anchorCtr="1"/>
              <a:lstStyle/>
              <a:p>
                <a:pPr>
                  <a:defRPr sz="9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a:t>Probabilité cumulée</a:t>
                </a:r>
              </a:p>
            </c:rich>
          </c:tx>
          <c:layout>
            <c:manualLayout>
              <c:xMode val="edge"/>
              <c:yMode val="edge"/>
              <c:x val="1.35322238529148E-3"/>
              <c:y val="0.17145148356054499"/>
            </c:manualLayout>
          </c:layout>
          <c:overlay val="0"/>
          <c:spPr>
            <a:noFill/>
            <a:ln>
              <a:noFill/>
            </a:ln>
            <a:effectLst/>
          </c:spPr>
          <c:txPr>
            <a:bodyPr rot="-5400000" spcFirstLastPara="1" vertOverflow="ellipsis" vert="horz" wrap="square" anchor="ctr" anchorCtr="1"/>
            <a:lstStyle/>
            <a:p>
              <a:pPr>
                <a:defRPr sz="9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2056828336"/>
        <c:crosses val="autoZero"/>
        <c:crossBetween val="midCat"/>
        <c:majorUnit val="0.2"/>
      </c:valAx>
      <c:spPr>
        <a:noFill/>
        <a:ln w="25400">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latin typeface="Arial" panose="020B0604020202020204" pitchFamily="34" charset="0"/>
          <a:cs typeface="Arial" panose="020B0604020202020204" pitchFamily="34" charset="0"/>
        </a:defRPr>
      </a:pPr>
      <a:endParaRPr lang="fr-FR"/>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noFill/>
              <a:ln w="9525">
                <a:noFill/>
              </a:ln>
              <a:effectLst/>
            </c:spPr>
          </c:marker>
          <c:xVal>
            <c:numRef>
              <c:f>Sheet1!$A$2</c:f>
              <c:numCache>
                <c:formatCode>General</c:formatCode>
                <c:ptCount val="1"/>
                <c:pt idx="0">
                  <c:v>0.7</c:v>
                </c:pt>
              </c:numCache>
            </c:numRef>
          </c:xVal>
          <c:yVal>
            <c:numRef>
              <c:f>Sheet1!$B$2</c:f>
              <c:numCache>
                <c:formatCode>General</c:formatCode>
                <c:ptCount val="1"/>
                <c:pt idx="0">
                  <c:v>2.7</c:v>
                </c:pt>
              </c:numCache>
            </c:numRef>
          </c:yVal>
          <c:smooth val="0"/>
          <c:extLst>
            <c:ext xmlns:c16="http://schemas.microsoft.com/office/drawing/2014/chart" uri="{C3380CC4-5D6E-409C-BE32-E72D297353CC}">
              <c16:uniqueId val="{00000000-5F2A-4F0D-9F09-709105F8ACA1}"/>
            </c:ext>
          </c:extLst>
        </c:ser>
        <c:dLbls>
          <c:showLegendKey val="0"/>
          <c:showVal val="0"/>
          <c:showCatName val="0"/>
          <c:showSerName val="0"/>
          <c:showPercent val="0"/>
          <c:showBubbleSize val="0"/>
        </c:dLbls>
        <c:axId val="-1971395488"/>
        <c:axId val="2065217120"/>
      </c:scatterChart>
      <c:valAx>
        <c:axId val="-1971395488"/>
        <c:scaling>
          <c:orientation val="minMax"/>
          <c:max val="6"/>
          <c:min val="0"/>
        </c:scaling>
        <c:delete val="0"/>
        <c:axPos val="b"/>
        <c:title>
          <c:tx>
            <c:rich>
              <a:bodyPr rot="0" spcFirstLastPara="1" vertOverflow="ellipsis" vert="horz" wrap="square" anchor="ctr" anchorCtr="1"/>
              <a:lstStyle/>
              <a:p>
                <a:pPr>
                  <a:defRPr sz="9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dirty="0"/>
                  <a:t>Years since randomization</a:t>
                </a:r>
              </a:p>
            </c:rich>
          </c:tx>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2065217120"/>
        <c:crosses val="autoZero"/>
        <c:crossBetween val="midCat"/>
        <c:majorUnit val="1"/>
      </c:valAx>
      <c:valAx>
        <c:axId val="2065217120"/>
        <c:scaling>
          <c:orientation val="minMax"/>
          <c:max val="100"/>
          <c:min val="0"/>
        </c:scaling>
        <c:delete val="0"/>
        <c:axPos val="l"/>
        <c:title>
          <c:tx>
            <c:rich>
              <a:bodyPr rot="-5400000" spcFirstLastPara="1" vertOverflow="ellipsis" vert="horz" wrap="square" anchor="ctr" anchorCtr="1"/>
              <a:lstStyle/>
              <a:p>
                <a:pPr>
                  <a:defRPr sz="9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dirty="0"/>
                  <a:t>Percent without event</a:t>
                </a:r>
              </a:p>
            </c:rich>
          </c:tx>
          <c:layout>
            <c:manualLayout>
              <c:xMode val="edge"/>
              <c:yMode val="edge"/>
              <c:x val="3.5592445350543199E-2"/>
              <c:y val="0.151400768943762"/>
            </c:manualLayout>
          </c:layout>
          <c:overlay val="0"/>
          <c:spPr>
            <a:noFill/>
            <a:ln>
              <a:noFill/>
            </a:ln>
            <a:effectLst/>
          </c:spPr>
          <c:txPr>
            <a:bodyPr rot="-5400000" spcFirstLastPara="1" vertOverflow="ellipsis" vert="horz" wrap="square" anchor="ctr" anchorCtr="1"/>
            <a:lstStyle/>
            <a:p>
              <a:pPr>
                <a:defRPr sz="9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1971395488"/>
        <c:crosses val="autoZero"/>
        <c:crossBetween val="midCat"/>
        <c:majorUnit val="10"/>
      </c:valAx>
      <c:spPr>
        <a:noFill/>
        <a:ln w="25400">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latin typeface="Arial" panose="020B0604020202020204" pitchFamily="34" charset="0"/>
          <a:cs typeface="Arial" panose="020B0604020202020204" pitchFamily="34" charset="0"/>
        </a:defRPr>
      </a:pPr>
      <a:endParaRPr lang="fr-FR"/>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noFill/>
              <a:ln w="9525">
                <a:noFill/>
              </a:ln>
              <a:effectLst/>
            </c:spPr>
          </c:marker>
          <c:xVal>
            <c:numRef>
              <c:f>Sheet1!$A$2</c:f>
              <c:numCache>
                <c:formatCode>General</c:formatCode>
                <c:ptCount val="1"/>
                <c:pt idx="0">
                  <c:v>0.7</c:v>
                </c:pt>
              </c:numCache>
            </c:numRef>
          </c:xVal>
          <c:yVal>
            <c:numRef>
              <c:f>Sheet1!$B$2</c:f>
              <c:numCache>
                <c:formatCode>General</c:formatCode>
                <c:ptCount val="1"/>
                <c:pt idx="0">
                  <c:v>2.7</c:v>
                </c:pt>
              </c:numCache>
            </c:numRef>
          </c:yVal>
          <c:smooth val="0"/>
          <c:extLst>
            <c:ext xmlns:c16="http://schemas.microsoft.com/office/drawing/2014/chart" uri="{C3380CC4-5D6E-409C-BE32-E72D297353CC}">
              <c16:uniqueId val="{00000000-4DC8-40AF-99BB-8E2098016AFC}"/>
            </c:ext>
          </c:extLst>
        </c:ser>
        <c:dLbls>
          <c:showLegendKey val="0"/>
          <c:showVal val="0"/>
          <c:showCatName val="0"/>
          <c:showSerName val="0"/>
          <c:showPercent val="0"/>
          <c:showBubbleSize val="0"/>
        </c:dLbls>
        <c:axId val="-1971258400"/>
        <c:axId val="-1970643248"/>
      </c:scatterChart>
      <c:valAx>
        <c:axId val="-1971258400"/>
        <c:scaling>
          <c:orientation val="minMax"/>
          <c:max val="6"/>
          <c:min val="0"/>
        </c:scaling>
        <c:delete val="0"/>
        <c:axPos val="b"/>
        <c:title>
          <c:tx>
            <c:rich>
              <a:bodyPr rot="0" spcFirstLastPara="1" vertOverflow="ellipsis" vert="horz" wrap="square" anchor="ctr" anchorCtr="1"/>
              <a:lstStyle/>
              <a:p>
                <a:pPr>
                  <a:defRPr sz="9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dirty="0"/>
                  <a:t>Years since randomization</a:t>
                </a:r>
              </a:p>
            </c:rich>
          </c:tx>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1970643248"/>
        <c:crosses val="autoZero"/>
        <c:crossBetween val="midCat"/>
        <c:majorUnit val="1"/>
      </c:valAx>
      <c:valAx>
        <c:axId val="-1970643248"/>
        <c:scaling>
          <c:orientation val="minMax"/>
          <c:max val="100"/>
          <c:min val="0"/>
        </c:scaling>
        <c:delete val="0"/>
        <c:axPos val="l"/>
        <c:title>
          <c:tx>
            <c:rich>
              <a:bodyPr rot="-5400000" spcFirstLastPara="1" vertOverflow="ellipsis" vert="horz" wrap="square" anchor="ctr" anchorCtr="1"/>
              <a:lstStyle/>
              <a:p>
                <a:pPr>
                  <a:defRPr sz="9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dirty="0"/>
                  <a:t>Percent without event</a:t>
                </a:r>
              </a:p>
            </c:rich>
          </c:tx>
          <c:layout>
            <c:manualLayout>
              <c:xMode val="edge"/>
              <c:yMode val="edge"/>
              <c:x val="3.5592445350543199E-2"/>
              <c:y val="0.151400768943762"/>
            </c:manualLayout>
          </c:layout>
          <c:overlay val="0"/>
          <c:spPr>
            <a:noFill/>
            <a:ln>
              <a:noFill/>
            </a:ln>
            <a:effectLst/>
          </c:spPr>
          <c:txPr>
            <a:bodyPr rot="-5400000" spcFirstLastPara="1" vertOverflow="ellipsis" vert="horz" wrap="square" anchor="ctr" anchorCtr="1"/>
            <a:lstStyle/>
            <a:p>
              <a:pPr>
                <a:defRPr sz="9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1971258400"/>
        <c:crosses val="autoZero"/>
        <c:crossBetween val="midCat"/>
        <c:majorUnit val="10"/>
      </c:valAx>
      <c:spPr>
        <a:noFill/>
        <a:ln w="25400">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latin typeface="Arial" panose="020B0604020202020204" pitchFamily="34" charset="0"/>
          <a:cs typeface="Arial" panose="020B0604020202020204" pitchFamily="34" charset="0"/>
        </a:defRPr>
      </a:pPr>
      <a:endParaRPr lang="fr-FR"/>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noFill/>
              <a:ln w="9525">
                <a:noFill/>
              </a:ln>
              <a:effectLst/>
            </c:spPr>
          </c:marker>
          <c:xVal>
            <c:numRef>
              <c:f>Sheet1!$A$2</c:f>
              <c:numCache>
                <c:formatCode>General</c:formatCode>
                <c:ptCount val="1"/>
                <c:pt idx="0">
                  <c:v>0.7</c:v>
                </c:pt>
              </c:numCache>
            </c:numRef>
          </c:xVal>
          <c:yVal>
            <c:numRef>
              <c:f>Sheet1!$B$2</c:f>
              <c:numCache>
                <c:formatCode>General</c:formatCode>
                <c:ptCount val="1"/>
                <c:pt idx="0">
                  <c:v>2.7</c:v>
                </c:pt>
              </c:numCache>
            </c:numRef>
          </c:yVal>
          <c:smooth val="0"/>
          <c:extLst>
            <c:ext xmlns:c16="http://schemas.microsoft.com/office/drawing/2014/chart" uri="{C3380CC4-5D6E-409C-BE32-E72D297353CC}">
              <c16:uniqueId val="{00000000-4649-4000-B559-0F71AAEC60EE}"/>
            </c:ext>
          </c:extLst>
        </c:ser>
        <c:dLbls>
          <c:showLegendKey val="0"/>
          <c:showVal val="0"/>
          <c:showCatName val="0"/>
          <c:showSerName val="0"/>
          <c:showPercent val="0"/>
          <c:showBubbleSize val="0"/>
        </c:dLbls>
        <c:axId val="2058983296"/>
        <c:axId val="2064601088"/>
      </c:scatterChart>
      <c:valAx>
        <c:axId val="2058983296"/>
        <c:scaling>
          <c:orientation val="minMax"/>
          <c:max val="36"/>
          <c:min val="0"/>
        </c:scaling>
        <c:delete val="0"/>
        <c:axPos val="b"/>
        <c:title>
          <c:tx>
            <c:rich>
              <a:bodyPr rot="0" spcFirstLastPara="1" vertOverflow="ellipsis" vert="horz" wrap="square" anchor="ctr" anchorCtr="1"/>
              <a:lstStyle/>
              <a:p>
                <a:pPr>
                  <a:defRPr sz="7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sz="700" dirty="0"/>
                  <a:t>Time (months)</a:t>
                </a:r>
              </a:p>
            </c:rich>
          </c:tx>
          <c:layout>
            <c:manualLayout>
              <c:xMode val="edge"/>
              <c:yMode val="edge"/>
              <c:x val="0.37620412881643001"/>
              <c:y val="0.877413549252822"/>
            </c:manualLayout>
          </c:layout>
          <c:overlay val="0"/>
          <c:spPr>
            <a:noFill/>
            <a:ln>
              <a:noFill/>
            </a:ln>
            <a:effectLst/>
          </c:spPr>
          <c:txPr>
            <a:bodyPr rot="0" spcFirstLastPara="1" vertOverflow="ellipsis" vert="horz" wrap="square" anchor="ctr" anchorCtr="1"/>
            <a:lstStyle/>
            <a:p>
              <a:pPr>
                <a:defRPr sz="7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6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2064601088"/>
        <c:crosses val="autoZero"/>
        <c:crossBetween val="midCat"/>
        <c:majorUnit val="6"/>
      </c:valAx>
      <c:valAx>
        <c:axId val="2064601088"/>
        <c:scaling>
          <c:orientation val="minMax"/>
          <c:max val="100"/>
          <c:min val="0"/>
        </c:scaling>
        <c:delete val="0"/>
        <c:axPos val="l"/>
        <c:title>
          <c:tx>
            <c:rich>
              <a:bodyPr rot="-5400000" spcFirstLastPara="1" vertOverflow="ellipsis" vert="horz" wrap="square" anchor="ctr" anchorCtr="1"/>
              <a:lstStyle/>
              <a:p>
                <a:pPr>
                  <a:defRPr sz="7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sz="700" dirty="0"/>
                  <a:t>Overall survival (%)</a:t>
                </a:r>
              </a:p>
            </c:rich>
          </c:tx>
          <c:layout>
            <c:manualLayout>
              <c:xMode val="edge"/>
              <c:yMode val="edge"/>
              <c:x val="2.5819495026808598E-2"/>
              <c:y val="0.244203292684639"/>
            </c:manualLayout>
          </c:layout>
          <c:overlay val="0"/>
          <c:spPr>
            <a:noFill/>
            <a:ln>
              <a:noFill/>
            </a:ln>
            <a:effectLst/>
          </c:spPr>
          <c:txPr>
            <a:bodyPr rot="-5400000" spcFirstLastPara="1" vertOverflow="ellipsis" vert="horz" wrap="square" anchor="ctr" anchorCtr="1"/>
            <a:lstStyle/>
            <a:p>
              <a:pPr>
                <a:defRPr sz="7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2058983296"/>
        <c:crosses val="autoZero"/>
        <c:crossBetween val="midCat"/>
        <c:majorUnit val="10"/>
      </c:valAx>
      <c:spPr>
        <a:noFill/>
        <a:ln w="28575">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latin typeface="Arial" panose="020B0604020202020204" pitchFamily="34" charset="0"/>
          <a:cs typeface="Arial" panose="020B0604020202020204" pitchFamily="34" charset="0"/>
        </a:defRPr>
      </a:pPr>
      <a:endParaRPr lang="fr-FR"/>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noFill/>
              <a:ln w="9525">
                <a:noFill/>
              </a:ln>
              <a:effectLst/>
            </c:spPr>
          </c:marker>
          <c:xVal>
            <c:numRef>
              <c:f>Sheet1!$A$2</c:f>
              <c:numCache>
                <c:formatCode>General</c:formatCode>
                <c:ptCount val="1"/>
                <c:pt idx="0">
                  <c:v>0.7</c:v>
                </c:pt>
              </c:numCache>
            </c:numRef>
          </c:xVal>
          <c:yVal>
            <c:numRef>
              <c:f>Sheet1!$B$2</c:f>
              <c:numCache>
                <c:formatCode>General</c:formatCode>
                <c:ptCount val="1"/>
                <c:pt idx="0">
                  <c:v>2.7</c:v>
                </c:pt>
              </c:numCache>
            </c:numRef>
          </c:yVal>
          <c:smooth val="0"/>
          <c:extLst>
            <c:ext xmlns:c16="http://schemas.microsoft.com/office/drawing/2014/chart" uri="{C3380CC4-5D6E-409C-BE32-E72D297353CC}">
              <c16:uniqueId val="{00000000-D548-4FE3-8B96-4297AEDCC001}"/>
            </c:ext>
          </c:extLst>
        </c:ser>
        <c:dLbls>
          <c:showLegendKey val="0"/>
          <c:showVal val="0"/>
          <c:showCatName val="0"/>
          <c:showSerName val="0"/>
          <c:showPercent val="0"/>
          <c:showBubbleSize val="0"/>
        </c:dLbls>
        <c:axId val="-1980074144"/>
        <c:axId val="-1980170608"/>
      </c:scatterChart>
      <c:valAx>
        <c:axId val="-1980074144"/>
        <c:scaling>
          <c:orientation val="minMax"/>
          <c:max val="40"/>
          <c:min val="0"/>
        </c:scaling>
        <c:delete val="0"/>
        <c:axPos val="b"/>
        <c:title>
          <c:tx>
            <c:rich>
              <a:bodyPr rot="0" spcFirstLastPara="1" vertOverflow="ellipsis" vert="horz" wrap="square" anchor="ctr" anchorCtr="1"/>
              <a:lstStyle/>
              <a:p>
                <a:pPr>
                  <a:defRPr sz="7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a:t>Temps (mois)</a:t>
                </a:r>
              </a:p>
            </c:rich>
          </c:tx>
          <c:overlay val="0"/>
          <c:spPr>
            <a:noFill/>
            <a:ln>
              <a:noFill/>
            </a:ln>
            <a:effectLst/>
          </c:spPr>
          <c:txPr>
            <a:bodyPr rot="0" spcFirstLastPara="1" vertOverflow="ellipsis" vert="horz" wrap="square" anchor="ctr" anchorCtr="1"/>
            <a:lstStyle/>
            <a:p>
              <a:pPr>
                <a:defRPr sz="7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1980170608"/>
        <c:crosses val="autoZero"/>
        <c:crossBetween val="midCat"/>
        <c:majorUnit val="10"/>
        <c:minorUnit val="5"/>
      </c:valAx>
      <c:valAx>
        <c:axId val="-1980170608"/>
        <c:scaling>
          <c:orientation val="minMax"/>
          <c:max val="100"/>
          <c:min val="0"/>
        </c:scaling>
        <c:delete val="0"/>
        <c:axPos val="l"/>
        <c:title>
          <c:tx>
            <c:rich>
              <a:bodyPr rot="-5400000" spcFirstLastPara="1" vertOverflow="ellipsis" vert="horz" wrap="square" anchor="ctr" anchorCtr="1"/>
              <a:lstStyle/>
              <a:p>
                <a:pPr>
                  <a:defRPr sz="7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a:t>Survie sans maladie (%)</a:t>
                </a:r>
              </a:p>
            </c:rich>
          </c:tx>
          <c:overlay val="0"/>
          <c:spPr>
            <a:noFill/>
            <a:ln>
              <a:noFill/>
            </a:ln>
            <a:effectLst/>
          </c:spPr>
          <c:txPr>
            <a:bodyPr rot="-5400000" spcFirstLastPara="1" vertOverflow="ellipsis" vert="horz" wrap="square" anchor="ctr" anchorCtr="1"/>
            <a:lstStyle/>
            <a:p>
              <a:pPr>
                <a:defRPr sz="7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1980074144"/>
        <c:crosses val="autoZero"/>
        <c:crossBetween val="midCat"/>
        <c:majorUnit val="25"/>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a:latin typeface="Arial" panose="020B0604020202020204" pitchFamily="34" charset="0"/>
          <a:cs typeface="Arial" panose="020B0604020202020204" pitchFamily="34" charset="0"/>
        </a:defRPr>
      </a:pPr>
      <a:endParaRPr lang="fr-FR"/>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noFill/>
              <a:ln w="9525">
                <a:noFill/>
              </a:ln>
              <a:effectLst/>
            </c:spPr>
          </c:marker>
          <c:xVal>
            <c:numRef>
              <c:f>Sheet1!$A$2</c:f>
              <c:numCache>
                <c:formatCode>General</c:formatCode>
                <c:ptCount val="1"/>
                <c:pt idx="0">
                  <c:v>0.7</c:v>
                </c:pt>
              </c:numCache>
            </c:numRef>
          </c:xVal>
          <c:yVal>
            <c:numRef>
              <c:f>Sheet1!$B$2</c:f>
              <c:numCache>
                <c:formatCode>General</c:formatCode>
                <c:ptCount val="1"/>
                <c:pt idx="0">
                  <c:v>2.7</c:v>
                </c:pt>
              </c:numCache>
            </c:numRef>
          </c:yVal>
          <c:smooth val="0"/>
          <c:extLst>
            <c:ext xmlns:c16="http://schemas.microsoft.com/office/drawing/2014/chart" uri="{C3380CC4-5D6E-409C-BE32-E72D297353CC}">
              <c16:uniqueId val="{00000000-D548-4FE3-8B96-4297AEDCC001}"/>
            </c:ext>
          </c:extLst>
        </c:ser>
        <c:dLbls>
          <c:showLegendKey val="0"/>
          <c:showVal val="0"/>
          <c:showCatName val="0"/>
          <c:showSerName val="0"/>
          <c:showPercent val="0"/>
          <c:showBubbleSize val="0"/>
        </c:dLbls>
        <c:axId val="1864266896"/>
        <c:axId val="1864215584"/>
      </c:scatterChart>
      <c:valAx>
        <c:axId val="1864266896"/>
        <c:scaling>
          <c:orientation val="minMax"/>
          <c:max val="40"/>
          <c:min val="0"/>
        </c:scaling>
        <c:delete val="0"/>
        <c:axPos val="b"/>
        <c:title>
          <c:tx>
            <c:rich>
              <a:bodyPr rot="0" spcFirstLastPara="1" vertOverflow="ellipsis" vert="horz" wrap="square" anchor="ctr" anchorCtr="1"/>
              <a:lstStyle/>
              <a:p>
                <a:pPr>
                  <a:defRPr sz="7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a:t>Temps (mois)</a:t>
                </a:r>
              </a:p>
            </c:rich>
          </c:tx>
          <c:overlay val="0"/>
          <c:spPr>
            <a:noFill/>
            <a:ln>
              <a:noFill/>
            </a:ln>
            <a:effectLst/>
          </c:spPr>
          <c:txPr>
            <a:bodyPr rot="0" spcFirstLastPara="1" vertOverflow="ellipsis" vert="horz" wrap="square" anchor="ctr" anchorCtr="1"/>
            <a:lstStyle/>
            <a:p>
              <a:pPr>
                <a:defRPr sz="7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1864215584"/>
        <c:crosses val="autoZero"/>
        <c:crossBetween val="midCat"/>
        <c:majorUnit val="10"/>
        <c:minorUnit val="5"/>
      </c:valAx>
      <c:valAx>
        <c:axId val="1864215584"/>
        <c:scaling>
          <c:orientation val="minMax"/>
          <c:max val="100"/>
          <c:min val="0"/>
        </c:scaling>
        <c:delete val="0"/>
        <c:axPos val="l"/>
        <c:title>
          <c:tx>
            <c:rich>
              <a:bodyPr rot="-5400000" spcFirstLastPara="1" vertOverflow="ellipsis" vert="horz" wrap="square" anchor="ctr" anchorCtr="1"/>
              <a:lstStyle/>
              <a:p>
                <a:pPr>
                  <a:defRPr sz="7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a:t>Survie sans maladie (%)</a:t>
                </a:r>
              </a:p>
            </c:rich>
          </c:tx>
          <c:overlay val="0"/>
          <c:spPr>
            <a:noFill/>
            <a:ln>
              <a:noFill/>
            </a:ln>
            <a:effectLst/>
          </c:spPr>
          <c:txPr>
            <a:bodyPr rot="-5400000" spcFirstLastPara="1" vertOverflow="ellipsis" vert="horz" wrap="square" anchor="ctr" anchorCtr="1"/>
            <a:lstStyle/>
            <a:p>
              <a:pPr>
                <a:defRPr sz="7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1864266896"/>
        <c:crosses val="autoZero"/>
        <c:crossBetween val="midCat"/>
        <c:majorUnit val="25"/>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a:latin typeface="Arial" panose="020B0604020202020204" pitchFamily="34" charset="0"/>
          <a:cs typeface="Arial" panose="020B0604020202020204" pitchFamily="34" charset="0"/>
        </a:defRPr>
      </a:pPr>
      <a:endParaRPr lang="fr-FR"/>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noFill/>
              <a:ln w="9525">
                <a:noFill/>
              </a:ln>
              <a:effectLst/>
            </c:spPr>
          </c:marker>
          <c:xVal>
            <c:numRef>
              <c:f>Sheet1!$A$2</c:f>
              <c:numCache>
                <c:formatCode>General</c:formatCode>
                <c:ptCount val="1"/>
                <c:pt idx="0">
                  <c:v>0.7</c:v>
                </c:pt>
              </c:numCache>
            </c:numRef>
          </c:xVal>
          <c:yVal>
            <c:numRef>
              <c:f>Sheet1!$B$2</c:f>
              <c:numCache>
                <c:formatCode>General</c:formatCode>
                <c:ptCount val="1"/>
                <c:pt idx="0">
                  <c:v>2.7</c:v>
                </c:pt>
              </c:numCache>
            </c:numRef>
          </c:yVal>
          <c:smooth val="0"/>
          <c:extLst>
            <c:ext xmlns:c16="http://schemas.microsoft.com/office/drawing/2014/chart" uri="{C3380CC4-5D6E-409C-BE32-E72D297353CC}">
              <c16:uniqueId val="{00000000-6F05-4C5D-B9BB-44B3EFCF4B23}"/>
            </c:ext>
          </c:extLst>
        </c:ser>
        <c:dLbls>
          <c:showLegendKey val="0"/>
          <c:showVal val="0"/>
          <c:showCatName val="0"/>
          <c:showSerName val="0"/>
          <c:showPercent val="0"/>
          <c:showBubbleSize val="0"/>
        </c:dLbls>
        <c:axId val="-1990119328"/>
        <c:axId val="-1990113088"/>
      </c:scatterChart>
      <c:valAx>
        <c:axId val="-1990119328"/>
        <c:scaling>
          <c:orientation val="minMax"/>
          <c:max val="60"/>
          <c:min val="0"/>
        </c:scaling>
        <c:delete val="0"/>
        <c:axPos val="b"/>
        <c:title>
          <c:tx>
            <c:rich>
              <a:bodyPr rot="0" spcFirstLastPara="1" vertOverflow="ellipsis" vert="horz" wrap="square" anchor="ctr" anchorCtr="1"/>
              <a:lstStyle/>
              <a:p>
                <a:pPr>
                  <a:defRPr sz="7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sz="700" dirty="0"/>
                  <a:t>Time (months)</a:t>
                </a:r>
              </a:p>
            </c:rich>
          </c:tx>
          <c:layout>
            <c:manualLayout>
              <c:xMode val="edge"/>
              <c:yMode val="edge"/>
              <c:x val="0.37620412881643001"/>
              <c:y val="0.877413549252822"/>
            </c:manualLayout>
          </c:layout>
          <c:overlay val="0"/>
          <c:spPr>
            <a:noFill/>
            <a:ln>
              <a:noFill/>
            </a:ln>
            <a:effectLst/>
          </c:spPr>
          <c:txPr>
            <a:bodyPr rot="0" spcFirstLastPara="1" vertOverflow="ellipsis" vert="horz" wrap="square" anchor="ctr" anchorCtr="1"/>
            <a:lstStyle/>
            <a:p>
              <a:pPr>
                <a:defRPr sz="7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6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1990113088"/>
        <c:crosses val="autoZero"/>
        <c:crossBetween val="midCat"/>
        <c:majorUnit val="10"/>
      </c:valAx>
      <c:valAx>
        <c:axId val="-1990113088"/>
        <c:scaling>
          <c:orientation val="minMax"/>
          <c:max val="100"/>
          <c:min val="0"/>
        </c:scaling>
        <c:delete val="0"/>
        <c:axPos val="l"/>
        <c:title>
          <c:tx>
            <c:rich>
              <a:bodyPr rot="-5400000" spcFirstLastPara="1" vertOverflow="ellipsis" vert="horz" wrap="square" anchor="ctr" anchorCtr="1"/>
              <a:lstStyle/>
              <a:p>
                <a:pPr>
                  <a:defRPr sz="7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sz="700" dirty="0"/>
                  <a:t>Overall survival (%)</a:t>
                </a:r>
              </a:p>
            </c:rich>
          </c:tx>
          <c:layout>
            <c:manualLayout>
              <c:xMode val="edge"/>
              <c:yMode val="edge"/>
              <c:x val="2.5819495026808598E-2"/>
              <c:y val="0.244203292684639"/>
            </c:manualLayout>
          </c:layout>
          <c:overlay val="0"/>
          <c:spPr>
            <a:noFill/>
            <a:ln>
              <a:noFill/>
            </a:ln>
            <a:effectLst/>
          </c:spPr>
          <c:txPr>
            <a:bodyPr rot="-5400000" spcFirstLastPara="1" vertOverflow="ellipsis" vert="horz" wrap="square" anchor="ctr" anchorCtr="1"/>
            <a:lstStyle/>
            <a:p>
              <a:pPr>
                <a:defRPr sz="7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1990119328"/>
        <c:crosses val="autoZero"/>
        <c:crossBetween val="midCat"/>
        <c:majorUnit val="10"/>
      </c:valAx>
      <c:spPr>
        <a:noFill/>
        <a:ln w="28575">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latin typeface="Arial" panose="020B0604020202020204" pitchFamily="34" charset="0"/>
          <a:cs typeface="Arial" panose="020B0604020202020204" pitchFamily="34" charset="0"/>
        </a:defRPr>
      </a:pPr>
      <a:endParaRPr lang="fr-FR"/>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noFill/>
              <a:ln w="9525">
                <a:noFill/>
              </a:ln>
              <a:effectLst/>
            </c:spPr>
          </c:marker>
          <c:xVal>
            <c:numRef>
              <c:f>Sheet1!$A$2</c:f>
              <c:numCache>
                <c:formatCode>General</c:formatCode>
                <c:ptCount val="1"/>
                <c:pt idx="0">
                  <c:v>0.7</c:v>
                </c:pt>
              </c:numCache>
            </c:numRef>
          </c:xVal>
          <c:yVal>
            <c:numRef>
              <c:f>Sheet1!$B$2</c:f>
              <c:numCache>
                <c:formatCode>General</c:formatCode>
                <c:ptCount val="1"/>
                <c:pt idx="0">
                  <c:v>2.7</c:v>
                </c:pt>
              </c:numCache>
            </c:numRef>
          </c:yVal>
          <c:smooth val="0"/>
          <c:extLst>
            <c:ext xmlns:c16="http://schemas.microsoft.com/office/drawing/2014/chart" uri="{C3380CC4-5D6E-409C-BE32-E72D297353CC}">
              <c16:uniqueId val="{00000000-6F05-4C5D-B9BB-44B3EFCF4B23}"/>
            </c:ext>
          </c:extLst>
        </c:ser>
        <c:dLbls>
          <c:showLegendKey val="0"/>
          <c:showVal val="0"/>
          <c:showCatName val="0"/>
          <c:showSerName val="0"/>
          <c:showPercent val="0"/>
          <c:showBubbleSize val="0"/>
        </c:dLbls>
        <c:axId val="-1989769344"/>
        <c:axId val="-1989817760"/>
      </c:scatterChart>
      <c:valAx>
        <c:axId val="-1989769344"/>
        <c:scaling>
          <c:orientation val="minMax"/>
          <c:max val="60"/>
          <c:min val="0"/>
        </c:scaling>
        <c:delete val="0"/>
        <c:axPos val="b"/>
        <c:title>
          <c:tx>
            <c:rich>
              <a:bodyPr rot="0" spcFirstLastPara="1" vertOverflow="ellipsis" vert="horz" wrap="square" anchor="ctr" anchorCtr="1"/>
              <a:lstStyle/>
              <a:p>
                <a:pPr>
                  <a:defRPr sz="7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sz="700" dirty="0"/>
                  <a:t>Time (months)</a:t>
                </a:r>
              </a:p>
            </c:rich>
          </c:tx>
          <c:layout>
            <c:manualLayout>
              <c:xMode val="edge"/>
              <c:yMode val="edge"/>
              <c:x val="0.37620412881643001"/>
              <c:y val="0.877413549252822"/>
            </c:manualLayout>
          </c:layout>
          <c:overlay val="0"/>
          <c:spPr>
            <a:noFill/>
            <a:ln>
              <a:noFill/>
            </a:ln>
            <a:effectLst/>
          </c:spPr>
          <c:txPr>
            <a:bodyPr rot="0" spcFirstLastPara="1" vertOverflow="ellipsis" vert="horz" wrap="square" anchor="ctr" anchorCtr="1"/>
            <a:lstStyle/>
            <a:p>
              <a:pPr>
                <a:defRPr sz="7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6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1989817760"/>
        <c:crosses val="autoZero"/>
        <c:crossBetween val="midCat"/>
        <c:majorUnit val="10"/>
      </c:valAx>
      <c:valAx>
        <c:axId val="-1989817760"/>
        <c:scaling>
          <c:orientation val="minMax"/>
          <c:max val="100"/>
          <c:min val="0"/>
        </c:scaling>
        <c:delete val="0"/>
        <c:axPos val="l"/>
        <c:title>
          <c:tx>
            <c:rich>
              <a:bodyPr rot="-5400000" spcFirstLastPara="1" vertOverflow="ellipsis" vert="horz" wrap="square" anchor="ctr" anchorCtr="1"/>
              <a:lstStyle/>
              <a:p>
                <a:pPr>
                  <a:defRPr sz="7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sz="700" dirty="0"/>
                  <a:t>Overall survival (%)</a:t>
                </a:r>
              </a:p>
            </c:rich>
          </c:tx>
          <c:layout>
            <c:manualLayout>
              <c:xMode val="edge"/>
              <c:yMode val="edge"/>
              <c:x val="2.5819495026808598E-2"/>
              <c:y val="0.244203292684639"/>
            </c:manualLayout>
          </c:layout>
          <c:overlay val="0"/>
          <c:spPr>
            <a:noFill/>
            <a:ln>
              <a:noFill/>
            </a:ln>
            <a:effectLst/>
          </c:spPr>
          <c:txPr>
            <a:bodyPr rot="-5400000" spcFirstLastPara="1" vertOverflow="ellipsis" vert="horz" wrap="square" anchor="ctr" anchorCtr="1"/>
            <a:lstStyle/>
            <a:p>
              <a:pPr>
                <a:defRPr sz="7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1989769344"/>
        <c:crosses val="autoZero"/>
        <c:crossBetween val="midCat"/>
        <c:majorUnit val="10"/>
      </c:valAx>
      <c:spPr>
        <a:noFill/>
        <a:ln w="28575">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latin typeface="Arial" panose="020B0604020202020204" pitchFamily="34" charset="0"/>
          <a:cs typeface="Arial" panose="020B0604020202020204" pitchFamily="34" charset="0"/>
        </a:defRPr>
      </a:pPr>
      <a:endParaRPr lang="fr-FR"/>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noFill/>
              <a:ln w="9525">
                <a:noFill/>
              </a:ln>
              <a:effectLst/>
            </c:spPr>
          </c:marker>
          <c:xVal>
            <c:numRef>
              <c:f>Sheet1!$A$2</c:f>
              <c:numCache>
                <c:formatCode>General</c:formatCode>
                <c:ptCount val="1"/>
                <c:pt idx="0">
                  <c:v>0.7</c:v>
                </c:pt>
              </c:numCache>
            </c:numRef>
          </c:xVal>
          <c:yVal>
            <c:numRef>
              <c:f>Sheet1!$B$2</c:f>
              <c:numCache>
                <c:formatCode>General</c:formatCode>
                <c:ptCount val="1"/>
                <c:pt idx="0">
                  <c:v>2.7</c:v>
                </c:pt>
              </c:numCache>
            </c:numRef>
          </c:yVal>
          <c:smooth val="0"/>
          <c:extLst>
            <c:ext xmlns:c16="http://schemas.microsoft.com/office/drawing/2014/chart" uri="{C3380CC4-5D6E-409C-BE32-E72D297353CC}">
              <c16:uniqueId val="{00000000-B24E-4C5B-87FF-DBE4C563270B}"/>
            </c:ext>
          </c:extLst>
        </c:ser>
        <c:dLbls>
          <c:showLegendKey val="0"/>
          <c:showVal val="0"/>
          <c:showCatName val="0"/>
          <c:showSerName val="0"/>
          <c:showPercent val="0"/>
          <c:showBubbleSize val="0"/>
        </c:dLbls>
        <c:axId val="-2108550832"/>
        <c:axId val="-2108557712"/>
      </c:scatterChart>
      <c:valAx>
        <c:axId val="-2108550832"/>
        <c:scaling>
          <c:orientation val="minMax"/>
          <c:max val="48"/>
          <c:min val="0"/>
        </c:scaling>
        <c:delete val="0"/>
        <c:axPos val="b"/>
        <c:title>
          <c:tx>
            <c:rich>
              <a:bodyPr rot="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sz="800" dirty="0"/>
                  <a:t>Time, months</a:t>
                </a:r>
              </a:p>
            </c:rich>
          </c:tx>
          <c:layout>
            <c:manualLayout>
              <c:xMode val="edge"/>
              <c:yMode val="edge"/>
              <c:x val="0.45737858502338702"/>
              <c:y val="0.81850137154759095"/>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2108557712"/>
        <c:crosses val="autoZero"/>
        <c:crossBetween val="midCat"/>
        <c:majorUnit val="4"/>
      </c:valAx>
      <c:valAx>
        <c:axId val="-2108557712"/>
        <c:scaling>
          <c:orientation val="minMax"/>
          <c:max val="100"/>
          <c:min val="0"/>
        </c:scaling>
        <c:delete val="0"/>
        <c:axPos val="l"/>
        <c:title>
          <c:tx>
            <c:rich>
              <a:bodyPr rot="-54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sz="800" dirty="0"/>
                  <a:t>Patients in response, %</a:t>
                </a:r>
              </a:p>
            </c:rich>
          </c:tx>
          <c:layout>
            <c:manualLayout>
              <c:xMode val="edge"/>
              <c:yMode val="edge"/>
              <c:x val="3.5592515614852098E-2"/>
              <c:y val="7.9363143600692507E-2"/>
            </c:manualLayout>
          </c:layout>
          <c:overlay val="0"/>
          <c:spPr>
            <a:noFill/>
            <a:ln>
              <a:noFill/>
            </a:ln>
            <a:effectLst/>
          </c:spPr>
          <c:txPr>
            <a:bodyPr rot="-54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2108550832"/>
        <c:crosses val="autoZero"/>
        <c:crossBetween val="midCat"/>
        <c:majorUnit val="10"/>
      </c:valAx>
      <c:spPr>
        <a:noFill/>
        <a:ln w="25400">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latin typeface="Arial" panose="020B0604020202020204" pitchFamily="34" charset="0"/>
          <a:cs typeface="Arial" panose="020B0604020202020204" pitchFamily="34" charset="0"/>
        </a:defRPr>
      </a:pPr>
      <a:endParaRPr lang="fr-FR"/>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noFill/>
              <a:ln w="9525">
                <a:noFill/>
              </a:ln>
              <a:effectLst/>
            </c:spPr>
          </c:marker>
          <c:xVal>
            <c:numRef>
              <c:f>Sheet1!$A$2</c:f>
              <c:numCache>
                <c:formatCode>General</c:formatCode>
                <c:ptCount val="1"/>
                <c:pt idx="0">
                  <c:v>0.7</c:v>
                </c:pt>
              </c:numCache>
            </c:numRef>
          </c:xVal>
          <c:yVal>
            <c:numRef>
              <c:f>Sheet1!$B$2</c:f>
              <c:numCache>
                <c:formatCode>General</c:formatCode>
                <c:ptCount val="1"/>
                <c:pt idx="0">
                  <c:v>2.7</c:v>
                </c:pt>
              </c:numCache>
            </c:numRef>
          </c:yVal>
          <c:smooth val="0"/>
          <c:extLst>
            <c:ext xmlns:c16="http://schemas.microsoft.com/office/drawing/2014/chart" uri="{C3380CC4-5D6E-409C-BE32-E72D297353CC}">
              <c16:uniqueId val="{00000000-1FF5-49F8-97EC-7E42A05C2E1D}"/>
            </c:ext>
          </c:extLst>
        </c:ser>
        <c:dLbls>
          <c:showLegendKey val="0"/>
          <c:showVal val="0"/>
          <c:showCatName val="0"/>
          <c:showSerName val="0"/>
          <c:showPercent val="0"/>
          <c:showBubbleSize val="0"/>
        </c:dLbls>
        <c:axId val="2061424672"/>
        <c:axId val="2060582848"/>
      </c:scatterChart>
      <c:valAx>
        <c:axId val="2061424672"/>
        <c:scaling>
          <c:orientation val="minMax"/>
          <c:max val="16"/>
          <c:min val="0"/>
        </c:scaling>
        <c:delete val="1"/>
        <c:axPos val="b"/>
        <c:numFmt formatCode="General" sourceLinked="1"/>
        <c:majorTickMark val="out"/>
        <c:minorTickMark val="none"/>
        <c:tickLblPos val="nextTo"/>
        <c:crossAx val="2060582848"/>
        <c:crossesAt val="0"/>
        <c:crossBetween val="midCat"/>
        <c:majorUnit val="2"/>
      </c:valAx>
      <c:valAx>
        <c:axId val="2060582848"/>
        <c:scaling>
          <c:orientation val="minMax"/>
          <c:max val="100"/>
          <c:min val="-100"/>
        </c:scaling>
        <c:delete val="0"/>
        <c:axPos val="l"/>
        <c:title>
          <c:tx>
            <c:rich>
              <a:bodyPr rot="-54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sz="800" b="0" i="0" baseline="0" dirty="0">
                    <a:effectLst/>
                  </a:rPr>
                  <a:t>Change from baseline in target lesion size (%)</a:t>
                </a:r>
                <a:endParaRPr lang="fr-FR" sz="100" dirty="0">
                  <a:effectLst/>
                </a:endParaRPr>
              </a:p>
            </c:rich>
          </c:tx>
          <c:layout>
            <c:manualLayout>
              <c:xMode val="edge"/>
              <c:yMode val="edge"/>
              <c:x val="2.1926159678903701E-2"/>
              <c:y val="0.119975113264187"/>
            </c:manualLayout>
          </c:layout>
          <c:overlay val="0"/>
          <c:spPr>
            <a:noFill/>
            <a:ln>
              <a:noFill/>
            </a:ln>
            <a:effectLst/>
          </c:spPr>
          <c:txPr>
            <a:bodyPr rot="-54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2061424672"/>
        <c:crosses val="autoZero"/>
        <c:crossBetween val="midCat"/>
        <c:majorUnit val="2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latin typeface="Arial" panose="020B0604020202020204" pitchFamily="34" charset="0"/>
          <a:cs typeface="Arial" panose="020B0604020202020204" pitchFamily="34" charset="0"/>
        </a:defRPr>
      </a:pPr>
      <a:endParaRPr lang="fr-FR"/>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noFill/>
              <a:ln w="9525">
                <a:noFill/>
              </a:ln>
              <a:effectLst/>
            </c:spPr>
          </c:marker>
          <c:xVal>
            <c:numRef>
              <c:f>Sheet1!$A$2</c:f>
              <c:numCache>
                <c:formatCode>General</c:formatCode>
                <c:ptCount val="1"/>
                <c:pt idx="0">
                  <c:v>0.7</c:v>
                </c:pt>
              </c:numCache>
            </c:numRef>
          </c:xVal>
          <c:yVal>
            <c:numRef>
              <c:f>Sheet1!$B$2</c:f>
              <c:numCache>
                <c:formatCode>General</c:formatCode>
                <c:ptCount val="1"/>
                <c:pt idx="0">
                  <c:v>2.7</c:v>
                </c:pt>
              </c:numCache>
            </c:numRef>
          </c:yVal>
          <c:smooth val="0"/>
          <c:extLst>
            <c:ext xmlns:c16="http://schemas.microsoft.com/office/drawing/2014/chart" uri="{C3380CC4-5D6E-409C-BE32-E72D297353CC}">
              <c16:uniqueId val="{00000000-E0DD-4394-8FA9-CB3C260AC616}"/>
            </c:ext>
          </c:extLst>
        </c:ser>
        <c:dLbls>
          <c:showLegendKey val="0"/>
          <c:showVal val="0"/>
          <c:showCatName val="0"/>
          <c:showSerName val="0"/>
          <c:showPercent val="0"/>
          <c:showBubbleSize val="0"/>
        </c:dLbls>
        <c:axId val="1875117440"/>
        <c:axId val="2061114544"/>
      </c:scatterChart>
      <c:valAx>
        <c:axId val="1875117440"/>
        <c:scaling>
          <c:orientation val="minMax"/>
          <c:max val="16"/>
          <c:min val="0"/>
        </c:scaling>
        <c:delete val="1"/>
        <c:axPos val="b"/>
        <c:numFmt formatCode="General" sourceLinked="1"/>
        <c:majorTickMark val="out"/>
        <c:minorTickMark val="none"/>
        <c:tickLblPos val="nextTo"/>
        <c:crossAx val="2061114544"/>
        <c:crossesAt val="0"/>
        <c:crossBetween val="midCat"/>
        <c:majorUnit val="2"/>
      </c:valAx>
      <c:valAx>
        <c:axId val="2061114544"/>
        <c:scaling>
          <c:orientation val="minMax"/>
          <c:max val="100"/>
          <c:min val="-100"/>
        </c:scaling>
        <c:delete val="0"/>
        <c:axPos val="l"/>
        <c:title>
          <c:tx>
            <c:rich>
              <a:bodyPr rot="-54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dirty="0"/>
                  <a:t>Change from baseline in target lesion size (%)</a:t>
                </a:r>
              </a:p>
            </c:rich>
          </c:tx>
          <c:layout>
            <c:manualLayout>
              <c:xMode val="edge"/>
              <c:yMode val="edge"/>
              <c:x val="3.5889407669986099E-2"/>
              <c:y val="0.114788257056713"/>
            </c:manualLayout>
          </c:layout>
          <c:overlay val="0"/>
          <c:spPr>
            <a:noFill/>
            <a:ln>
              <a:noFill/>
            </a:ln>
            <a:effectLst/>
          </c:spPr>
          <c:txPr>
            <a:bodyPr rot="-54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1875117440"/>
        <c:crosses val="autoZero"/>
        <c:crossBetween val="midCat"/>
        <c:majorUnit val="2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latin typeface="Arial" panose="020B0604020202020204" pitchFamily="34" charset="0"/>
          <a:cs typeface="Arial" panose="020B0604020202020204" pitchFamily="34" charset="0"/>
        </a:defRPr>
      </a:pPr>
      <a:endParaRPr lang="fr-FR"/>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noFill/>
              <a:ln w="9525">
                <a:noFill/>
              </a:ln>
              <a:effectLst/>
            </c:spPr>
          </c:marker>
          <c:xVal>
            <c:numRef>
              <c:f>Sheet1!$A$2</c:f>
              <c:numCache>
                <c:formatCode>General</c:formatCode>
                <c:ptCount val="1"/>
                <c:pt idx="0">
                  <c:v>0.7</c:v>
                </c:pt>
              </c:numCache>
            </c:numRef>
          </c:xVal>
          <c:yVal>
            <c:numRef>
              <c:f>Sheet1!$B$2</c:f>
              <c:numCache>
                <c:formatCode>General</c:formatCode>
                <c:ptCount val="1"/>
                <c:pt idx="0">
                  <c:v>2.7</c:v>
                </c:pt>
              </c:numCache>
            </c:numRef>
          </c:yVal>
          <c:smooth val="0"/>
          <c:extLst>
            <c:ext xmlns:c16="http://schemas.microsoft.com/office/drawing/2014/chart" uri="{C3380CC4-5D6E-409C-BE32-E72D297353CC}">
              <c16:uniqueId val="{00000000-90E7-4AFE-AD2D-5AC54EA82AE0}"/>
            </c:ext>
          </c:extLst>
        </c:ser>
        <c:dLbls>
          <c:showLegendKey val="0"/>
          <c:showVal val="0"/>
          <c:showCatName val="0"/>
          <c:showSerName val="0"/>
          <c:showPercent val="0"/>
          <c:showBubbleSize val="0"/>
        </c:dLbls>
        <c:axId val="-2094786768"/>
        <c:axId val="-2090132384"/>
      </c:scatterChart>
      <c:valAx>
        <c:axId val="-2094786768"/>
        <c:scaling>
          <c:orientation val="minMax"/>
          <c:max val="5"/>
          <c:min val="0"/>
        </c:scaling>
        <c:delete val="0"/>
        <c:axPos val="b"/>
        <c:title>
          <c:tx>
            <c:rich>
              <a:bodyPr rot="0" spcFirstLastPara="1" vertOverflow="ellipsis" vert="horz" wrap="square" anchor="ctr" anchorCtr="1"/>
              <a:lstStyle/>
              <a:p>
                <a:pPr>
                  <a:defRPr sz="9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a:t>Années depuis la randomisation</a:t>
                </a:r>
              </a:p>
            </c:rich>
          </c:tx>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2090132384"/>
        <c:crosses val="autoZero"/>
        <c:crossBetween val="midCat"/>
        <c:majorUnit val="1"/>
      </c:valAx>
      <c:valAx>
        <c:axId val="-2090132384"/>
        <c:scaling>
          <c:orientation val="minMax"/>
          <c:max val="1"/>
          <c:min val="0"/>
        </c:scaling>
        <c:delete val="0"/>
        <c:axPos val="l"/>
        <c:title>
          <c:tx>
            <c:rich>
              <a:bodyPr rot="-5400000" spcFirstLastPara="1" vertOverflow="ellipsis" vert="horz" wrap="square" anchor="ctr" anchorCtr="1"/>
              <a:lstStyle/>
              <a:p>
                <a:pPr>
                  <a:defRPr sz="9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a:t>Probabilité cumulée</a:t>
                </a:r>
              </a:p>
            </c:rich>
          </c:tx>
          <c:layout>
            <c:manualLayout>
              <c:xMode val="edge"/>
              <c:yMode val="edge"/>
              <c:x val="3.84105161129059E-3"/>
              <c:y val="0.155285701556752"/>
            </c:manualLayout>
          </c:layout>
          <c:overlay val="0"/>
          <c:spPr>
            <a:noFill/>
            <a:ln>
              <a:noFill/>
            </a:ln>
            <a:effectLst/>
          </c:spPr>
          <c:txPr>
            <a:bodyPr rot="-5400000" spcFirstLastPara="1" vertOverflow="ellipsis" vert="horz" wrap="square" anchor="ctr" anchorCtr="1"/>
            <a:lstStyle/>
            <a:p>
              <a:pPr>
                <a:defRPr sz="9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2094786768"/>
        <c:crosses val="autoZero"/>
        <c:crossBetween val="midCat"/>
        <c:majorUnit val="0.2"/>
      </c:valAx>
      <c:spPr>
        <a:noFill/>
        <a:ln w="25400">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latin typeface="Arial" panose="020B0604020202020204" pitchFamily="34" charset="0"/>
          <a:cs typeface="Arial" panose="020B0604020202020204" pitchFamily="34" charset="0"/>
        </a:defRPr>
      </a:pPr>
      <a:endParaRPr lang="fr-FR"/>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noFill/>
              <a:ln w="9525">
                <a:noFill/>
              </a:ln>
              <a:effectLst/>
            </c:spPr>
          </c:marker>
          <c:xVal>
            <c:numRef>
              <c:f>Sheet1!$A$2</c:f>
              <c:numCache>
                <c:formatCode>General</c:formatCode>
                <c:ptCount val="1"/>
                <c:pt idx="0">
                  <c:v>0.7</c:v>
                </c:pt>
              </c:numCache>
            </c:numRef>
          </c:xVal>
          <c:yVal>
            <c:numRef>
              <c:f>Sheet1!$B$2</c:f>
              <c:numCache>
                <c:formatCode>General</c:formatCode>
                <c:ptCount val="1"/>
                <c:pt idx="0">
                  <c:v>2.7</c:v>
                </c:pt>
              </c:numCache>
            </c:numRef>
          </c:yVal>
          <c:smooth val="0"/>
          <c:extLst>
            <c:ext xmlns:c16="http://schemas.microsoft.com/office/drawing/2014/chart" uri="{C3380CC4-5D6E-409C-BE32-E72D297353CC}">
              <c16:uniqueId val="{00000000-92B9-46FB-A1B8-BDADB0DFF69A}"/>
            </c:ext>
          </c:extLst>
        </c:ser>
        <c:dLbls>
          <c:showLegendKey val="0"/>
          <c:showVal val="0"/>
          <c:showCatName val="0"/>
          <c:showSerName val="0"/>
          <c:showPercent val="0"/>
          <c:showBubbleSize val="0"/>
        </c:dLbls>
        <c:axId val="2017959728"/>
        <c:axId val="2017961152"/>
      </c:scatterChart>
      <c:valAx>
        <c:axId val="2017959728"/>
        <c:scaling>
          <c:orientation val="minMax"/>
          <c:max val="22"/>
          <c:min val="0"/>
        </c:scaling>
        <c:delete val="0"/>
        <c:axPos val="b"/>
        <c:title>
          <c:tx>
            <c:rich>
              <a:bodyPr rot="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sz="700" dirty="0" err="1"/>
                  <a:t>Mois</a:t>
                </a:r>
                <a:r>
                  <a:rPr lang="en-US" sz="700" dirty="0"/>
                  <a:t> </a:t>
                </a:r>
              </a:p>
            </c:rich>
          </c:tx>
          <c:layout>
            <c:manualLayout>
              <c:xMode val="edge"/>
              <c:yMode val="edge"/>
              <c:x val="0.51765870817714299"/>
              <c:y val="0.87360279538010899"/>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2017961152"/>
        <c:crosses val="autoZero"/>
        <c:crossBetween val="midCat"/>
        <c:majorUnit val="2"/>
      </c:valAx>
      <c:valAx>
        <c:axId val="2017961152"/>
        <c:scaling>
          <c:orientation val="minMax"/>
          <c:max val="100"/>
          <c:min val="0"/>
        </c:scaling>
        <c:delete val="0"/>
        <c:axPos val="l"/>
        <c:title>
          <c:tx>
            <c:rich>
              <a:bodyPr rot="-54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sz="700" dirty="0" err="1"/>
                  <a:t>Probabilité</a:t>
                </a:r>
                <a:r>
                  <a:rPr lang="en-US" sz="700" dirty="0"/>
                  <a:t> de </a:t>
                </a:r>
                <a:r>
                  <a:rPr lang="en-US" sz="700" dirty="0" err="1"/>
                  <a:t>survie</a:t>
                </a:r>
                <a:endParaRPr lang="en-US" sz="700" dirty="0"/>
              </a:p>
            </c:rich>
          </c:tx>
          <c:layout>
            <c:manualLayout>
              <c:xMode val="edge"/>
              <c:yMode val="edge"/>
              <c:x val="1.5590224795985499E-2"/>
              <c:y val="0.23465806903304501"/>
            </c:manualLayout>
          </c:layout>
          <c:overlay val="0"/>
          <c:spPr>
            <a:noFill/>
            <a:ln>
              <a:noFill/>
            </a:ln>
            <a:effectLst/>
          </c:spPr>
          <c:txPr>
            <a:bodyPr rot="-54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2017959728"/>
        <c:crosses val="autoZero"/>
        <c:crossBetween val="midCat"/>
        <c:majorUnit val="10"/>
      </c:valAx>
      <c:spPr>
        <a:noFill/>
        <a:ln w="25400">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latin typeface="Arial" panose="020B0604020202020204" pitchFamily="34" charset="0"/>
          <a:cs typeface="Arial" panose="020B0604020202020204" pitchFamily="34" charset="0"/>
        </a:defRPr>
      </a:pPr>
      <a:endParaRPr lang="fr-FR"/>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noFill/>
              <a:ln w="9525">
                <a:noFill/>
              </a:ln>
              <a:effectLst/>
            </c:spPr>
          </c:marker>
          <c:xVal>
            <c:numRef>
              <c:f>Sheet1!$A$2</c:f>
              <c:numCache>
                <c:formatCode>General</c:formatCode>
                <c:ptCount val="1"/>
                <c:pt idx="0">
                  <c:v>0.7</c:v>
                </c:pt>
              </c:numCache>
            </c:numRef>
          </c:xVal>
          <c:yVal>
            <c:numRef>
              <c:f>Sheet1!$B$2</c:f>
              <c:numCache>
                <c:formatCode>General</c:formatCode>
                <c:ptCount val="1"/>
                <c:pt idx="0">
                  <c:v>2.7</c:v>
                </c:pt>
              </c:numCache>
            </c:numRef>
          </c:yVal>
          <c:smooth val="0"/>
          <c:extLst>
            <c:ext xmlns:c16="http://schemas.microsoft.com/office/drawing/2014/chart" uri="{C3380CC4-5D6E-409C-BE32-E72D297353CC}">
              <c16:uniqueId val="{00000000-EA9D-42C2-B24C-04C8AA97726C}"/>
            </c:ext>
          </c:extLst>
        </c:ser>
        <c:dLbls>
          <c:showLegendKey val="0"/>
          <c:showVal val="0"/>
          <c:showCatName val="0"/>
          <c:showSerName val="0"/>
          <c:showPercent val="0"/>
          <c:showBubbleSize val="0"/>
        </c:dLbls>
        <c:axId val="2017648368"/>
        <c:axId val="2017546608"/>
      </c:scatterChart>
      <c:valAx>
        <c:axId val="2017648368"/>
        <c:scaling>
          <c:orientation val="minMax"/>
          <c:max val="22"/>
          <c:min val="0"/>
        </c:scaling>
        <c:delete val="0"/>
        <c:axPos val="b"/>
        <c:title>
          <c:tx>
            <c:rich>
              <a:bodyPr rot="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sz="700" dirty="0" err="1"/>
                  <a:t>Mois</a:t>
                </a:r>
                <a:r>
                  <a:rPr lang="en-US" sz="700" dirty="0"/>
                  <a:t> </a:t>
                </a:r>
              </a:p>
            </c:rich>
          </c:tx>
          <c:layout>
            <c:manualLayout>
              <c:xMode val="edge"/>
              <c:yMode val="edge"/>
              <c:x val="0.51765870817714299"/>
              <c:y val="0.87360279538010899"/>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2017546608"/>
        <c:crosses val="autoZero"/>
        <c:crossBetween val="midCat"/>
        <c:majorUnit val="2"/>
      </c:valAx>
      <c:valAx>
        <c:axId val="2017546608"/>
        <c:scaling>
          <c:orientation val="minMax"/>
          <c:max val="100"/>
          <c:min val="0"/>
        </c:scaling>
        <c:delete val="0"/>
        <c:axPos val="l"/>
        <c:title>
          <c:tx>
            <c:rich>
              <a:bodyPr rot="-54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sz="700" dirty="0" err="1"/>
                  <a:t>Probabilité</a:t>
                </a:r>
                <a:r>
                  <a:rPr lang="en-US" sz="700" dirty="0"/>
                  <a:t> de </a:t>
                </a:r>
                <a:r>
                  <a:rPr lang="en-US" sz="700" dirty="0" err="1"/>
                  <a:t>survie</a:t>
                </a:r>
                <a:endParaRPr lang="en-US" sz="700" dirty="0"/>
              </a:p>
            </c:rich>
          </c:tx>
          <c:layout>
            <c:manualLayout>
              <c:xMode val="edge"/>
              <c:yMode val="edge"/>
              <c:x val="1.5590224795985499E-2"/>
              <c:y val="0.23465806903304501"/>
            </c:manualLayout>
          </c:layout>
          <c:overlay val="0"/>
          <c:spPr>
            <a:noFill/>
            <a:ln>
              <a:noFill/>
            </a:ln>
            <a:effectLst/>
          </c:spPr>
          <c:txPr>
            <a:bodyPr rot="-54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2017648368"/>
        <c:crosses val="autoZero"/>
        <c:crossBetween val="midCat"/>
        <c:majorUnit val="10"/>
      </c:valAx>
      <c:spPr>
        <a:noFill/>
        <a:ln w="25400">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latin typeface="Arial" panose="020B0604020202020204" pitchFamily="34" charset="0"/>
          <a:cs typeface="Arial" panose="020B0604020202020204" pitchFamily="34" charset="0"/>
        </a:defRPr>
      </a:pPr>
      <a:endParaRPr lang="fr-FR"/>
    </a:p>
  </c:txPr>
  <c:externalData r:id="rId3">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noFill/>
              <a:ln w="9525">
                <a:noFill/>
              </a:ln>
              <a:effectLst/>
            </c:spPr>
          </c:marker>
          <c:xVal>
            <c:numRef>
              <c:f>Sheet1!$A$2</c:f>
              <c:numCache>
                <c:formatCode>General</c:formatCode>
                <c:ptCount val="1"/>
                <c:pt idx="0">
                  <c:v>0.7</c:v>
                </c:pt>
              </c:numCache>
            </c:numRef>
          </c:xVal>
          <c:yVal>
            <c:numRef>
              <c:f>Sheet1!$B$2</c:f>
              <c:numCache>
                <c:formatCode>General</c:formatCode>
                <c:ptCount val="1"/>
                <c:pt idx="0">
                  <c:v>2.7</c:v>
                </c:pt>
              </c:numCache>
            </c:numRef>
          </c:yVal>
          <c:smooth val="0"/>
          <c:extLst>
            <c:ext xmlns:c16="http://schemas.microsoft.com/office/drawing/2014/chart" uri="{C3380CC4-5D6E-409C-BE32-E72D297353CC}">
              <c16:uniqueId val="{00000000-BA45-40B5-8911-B9E7435CC29E}"/>
            </c:ext>
          </c:extLst>
        </c:ser>
        <c:dLbls>
          <c:showLegendKey val="0"/>
          <c:showVal val="0"/>
          <c:showCatName val="0"/>
          <c:showSerName val="0"/>
          <c:showPercent val="0"/>
          <c:showBubbleSize val="0"/>
        </c:dLbls>
        <c:axId val="1930091824"/>
        <c:axId val="-1995925696"/>
      </c:scatterChart>
      <c:valAx>
        <c:axId val="1930091824"/>
        <c:scaling>
          <c:orientation val="minMax"/>
          <c:max val="27"/>
          <c:min val="0"/>
        </c:scaling>
        <c:delete val="0"/>
        <c:axPos val="b"/>
        <c:title>
          <c:tx>
            <c:rich>
              <a:bodyPr rot="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sz="700" dirty="0" err="1"/>
                  <a:t>Mois</a:t>
                </a:r>
                <a:r>
                  <a:rPr lang="en-US" sz="700" dirty="0"/>
                  <a:t> </a:t>
                </a:r>
              </a:p>
            </c:rich>
          </c:tx>
          <c:layout>
            <c:manualLayout>
              <c:xMode val="edge"/>
              <c:yMode val="edge"/>
              <c:x val="0.51765870817714299"/>
              <c:y val="0.87360279538010899"/>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1995925696"/>
        <c:crosses val="autoZero"/>
        <c:crossBetween val="midCat"/>
        <c:majorUnit val="3"/>
      </c:valAx>
      <c:valAx>
        <c:axId val="-1995925696"/>
        <c:scaling>
          <c:orientation val="minMax"/>
          <c:max val="1"/>
          <c:min val="0"/>
        </c:scaling>
        <c:delete val="0"/>
        <c:axPos val="l"/>
        <c:title>
          <c:tx>
            <c:rich>
              <a:bodyPr rot="-54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sz="700" dirty="0" err="1"/>
                  <a:t>Probabilité</a:t>
                </a:r>
                <a:r>
                  <a:rPr lang="en-US" sz="700" dirty="0"/>
                  <a:t> de </a:t>
                </a:r>
                <a:r>
                  <a:rPr lang="en-US" sz="700" dirty="0" err="1"/>
                  <a:t>survie</a:t>
                </a:r>
                <a:endParaRPr lang="en-US" sz="700" dirty="0"/>
              </a:p>
            </c:rich>
          </c:tx>
          <c:layout>
            <c:manualLayout>
              <c:xMode val="edge"/>
              <c:yMode val="edge"/>
              <c:x val="1.24555225460206E-3"/>
              <c:y val="0.24612792621034599"/>
            </c:manualLayout>
          </c:layout>
          <c:overlay val="0"/>
          <c:spPr>
            <a:noFill/>
            <a:ln>
              <a:noFill/>
            </a:ln>
            <a:effectLst/>
          </c:spPr>
          <c:txPr>
            <a:bodyPr rot="-54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1930091824"/>
        <c:crosses val="autoZero"/>
        <c:crossBetween val="midCat"/>
        <c:majorUnit val="0.1"/>
      </c:valAx>
      <c:spPr>
        <a:noFill/>
        <a:ln w="25400">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latin typeface="Arial" panose="020B0604020202020204" pitchFamily="34" charset="0"/>
          <a:cs typeface="Arial" panose="020B0604020202020204" pitchFamily="34" charset="0"/>
        </a:defRPr>
      </a:pPr>
      <a:endParaRPr lang="fr-FR"/>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noFill/>
              <a:ln w="9525">
                <a:noFill/>
              </a:ln>
              <a:effectLst/>
            </c:spPr>
          </c:marker>
          <c:xVal>
            <c:numRef>
              <c:f>Sheet1!$A$2</c:f>
              <c:numCache>
                <c:formatCode>General</c:formatCode>
                <c:ptCount val="1"/>
                <c:pt idx="0">
                  <c:v>0.7</c:v>
                </c:pt>
              </c:numCache>
            </c:numRef>
          </c:xVal>
          <c:yVal>
            <c:numRef>
              <c:f>Sheet1!$B$2</c:f>
              <c:numCache>
                <c:formatCode>General</c:formatCode>
                <c:ptCount val="1"/>
                <c:pt idx="0">
                  <c:v>2.7</c:v>
                </c:pt>
              </c:numCache>
            </c:numRef>
          </c:yVal>
          <c:smooth val="0"/>
          <c:extLst>
            <c:ext xmlns:c16="http://schemas.microsoft.com/office/drawing/2014/chart" uri="{C3380CC4-5D6E-409C-BE32-E72D297353CC}">
              <c16:uniqueId val="{00000000-265F-4DAE-864E-518F60E3623A}"/>
            </c:ext>
          </c:extLst>
        </c:ser>
        <c:dLbls>
          <c:showLegendKey val="0"/>
          <c:showVal val="0"/>
          <c:showCatName val="0"/>
          <c:showSerName val="0"/>
          <c:showPercent val="0"/>
          <c:showBubbleSize val="0"/>
        </c:dLbls>
        <c:axId val="-1989197024"/>
        <c:axId val="-1995671968"/>
      </c:scatterChart>
      <c:valAx>
        <c:axId val="-1989197024"/>
        <c:scaling>
          <c:orientation val="minMax"/>
          <c:max val="27"/>
          <c:min val="0"/>
        </c:scaling>
        <c:delete val="0"/>
        <c:axPos val="b"/>
        <c:title>
          <c:tx>
            <c:rich>
              <a:bodyPr rot="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sz="700" dirty="0" err="1"/>
                  <a:t>Mois</a:t>
                </a:r>
                <a:r>
                  <a:rPr lang="en-US" sz="700" dirty="0"/>
                  <a:t> </a:t>
                </a:r>
              </a:p>
            </c:rich>
          </c:tx>
          <c:layout>
            <c:manualLayout>
              <c:xMode val="edge"/>
              <c:yMode val="edge"/>
              <c:x val="0.51765870817714299"/>
              <c:y val="0.87360279538010899"/>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1995671968"/>
        <c:crosses val="autoZero"/>
        <c:crossBetween val="midCat"/>
        <c:majorUnit val="3"/>
      </c:valAx>
      <c:valAx>
        <c:axId val="-1995671968"/>
        <c:scaling>
          <c:orientation val="minMax"/>
          <c:max val="1"/>
          <c:min val="0"/>
        </c:scaling>
        <c:delete val="0"/>
        <c:axPos val="l"/>
        <c:title>
          <c:tx>
            <c:rich>
              <a:bodyPr rot="-54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sz="700" dirty="0" err="1"/>
                  <a:t>Probabilité</a:t>
                </a:r>
                <a:r>
                  <a:rPr lang="en-US" sz="700" dirty="0"/>
                  <a:t> de </a:t>
                </a:r>
                <a:r>
                  <a:rPr lang="en-US" sz="700" dirty="0" err="1"/>
                  <a:t>survie</a:t>
                </a:r>
                <a:endParaRPr lang="en-US" sz="700" dirty="0"/>
              </a:p>
            </c:rich>
          </c:tx>
          <c:layout>
            <c:manualLayout>
              <c:xMode val="edge"/>
              <c:yMode val="edge"/>
              <c:x val="1.5590224795985499E-2"/>
              <c:y val="0.23465806903304501"/>
            </c:manualLayout>
          </c:layout>
          <c:overlay val="0"/>
          <c:spPr>
            <a:noFill/>
            <a:ln>
              <a:noFill/>
            </a:ln>
            <a:effectLst/>
          </c:spPr>
          <c:txPr>
            <a:bodyPr rot="-54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1989197024"/>
        <c:crosses val="autoZero"/>
        <c:crossBetween val="midCat"/>
        <c:majorUnit val="0.1"/>
      </c:valAx>
      <c:spPr>
        <a:noFill/>
        <a:ln w="25400">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latin typeface="Arial" panose="020B0604020202020204" pitchFamily="34" charset="0"/>
          <a:cs typeface="Arial" panose="020B0604020202020204" pitchFamily="34" charset="0"/>
        </a:defRPr>
      </a:pPr>
      <a:endParaRPr lang="fr-FR"/>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noFill/>
              <a:ln w="9525">
                <a:noFill/>
              </a:ln>
              <a:effectLst/>
            </c:spPr>
          </c:marker>
          <c:xVal>
            <c:numRef>
              <c:f>Sheet1!$A$2</c:f>
              <c:numCache>
                <c:formatCode>General</c:formatCode>
                <c:ptCount val="1"/>
                <c:pt idx="0">
                  <c:v>0.7</c:v>
                </c:pt>
              </c:numCache>
            </c:numRef>
          </c:xVal>
          <c:yVal>
            <c:numRef>
              <c:f>Sheet1!$B$2</c:f>
              <c:numCache>
                <c:formatCode>General</c:formatCode>
                <c:ptCount val="1"/>
                <c:pt idx="0">
                  <c:v>2.7</c:v>
                </c:pt>
              </c:numCache>
            </c:numRef>
          </c:yVal>
          <c:smooth val="0"/>
          <c:extLst>
            <c:ext xmlns:c16="http://schemas.microsoft.com/office/drawing/2014/chart" uri="{C3380CC4-5D6E-409C-BE32-E72D297353CC}">
              <c16:uniqueId val="{00000000-FB43-446E-AA5C-549789C4D8D8}"/>
            </c:ext>
          </c:extLst>
        </c:ser>
        <c:dLbls>
          <c:showLegendKey val="0"/>
          <c:showVal val="0"/>
          <c:showCatName val="0"/>
          <c:showSerName val="0"/>
          <c:showPercent val="0"/>
          <c:showBubbleSize val="0"/>
        </c:dLbls>
        <c:axId val="1863332416"/>
        <c:axId val="-2012638240"/>
      </c:scatterChart>
      <c:valAx>
        <c:axId val="1863332416"/>
        <c:scaling>
          <c:orientation val="minMax"/>
          <c:max val="16"/>
          <c:min val="0"/>
        </c:scaling>
        <c:delete val="1"/>
        <c:axPos val="b"/>
        <c:numFmt formatCode="General" sourceLinked="1"/>
        <c:majorTickMark val="out"/>
        <c:minorTickMark val="none"/>
        <c:tickLblPos val="nextTo"/>
        <c:crossAx val="-2012638240"/>
        <c:crossesAt val="0"/>
        <c:crossBetween val="midCat"/>
        <c:majorUnit val="2"/>
      </c:valAx>
      <c:valAx>
        <c:axId val="-2012638240"/>
        <c:scaling>
          <c:orientation val="minMax"/>
          <c:max val="20"/>
          <c:min val="-100"/>
        </c:scaling>
        <c:delete val="0"/>
        <c:axPos val="l"/>
        <c:title>
          <c:tx>
            <c:rich>
              <a:bodyPr rot="-54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dirty="0"/>
                  <a:t>Best change from </a:t>
                </a:r>
                <a:r>
                  <a:rPr lang="en-US" dirty="0" err="1"/>
                  <a:t>beseline</a:t>
                </a:r>
                <a:r>
                  <a:rPr lang="en-US" dirty="0"/>
                  <a:t> (%)</a:t>
                </a:r>
              </a:p>
            </c:rich>
          </c:tx>
          <c:layout>
            <c:manualLayout>
              <c:xMode val="edge"/>
              <c:yMode val="edge"/>
              <c:x val="3.5889407669986099E-2"/>
              <c:y val="0.114788257056713"/>
            </c:manualLayout>
          </c:layout>
          <c:overlay val="0"/>
          <c:spPr>
            <a:noFill/>
            <a:ln>
              <a:noFill/>
            </a:ln>
            <a:effectLst/>
          </c:spPr>
          <c:txPr>
            <a:bodyPr rot="-54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1863332416"/>
        <c:crosses val="autoZero"/>
        <c:crossBetween val="midCat"/>
        <c:majorUnit val="1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latin typeface="Arial" panose="020B0604020202020204" pitchFamily="34" charset="0"/>
          <a:cs typeface="Arial" panose="020B0604020202020204" pitchFamily="34" charset="0"/>
        </a:defRPr>
      </a:pPr>
      <a:endParaRPr lang="fr-FR"/>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noFill/>
              <a:ln w="9525">
                <a:noFill/>
              </a:ln>
              <a:effectLst/>
            </c:spPr>
          </c:marker>
          <c:xVal>
            <c:numRef>
              <c:f>Sheet1!$A$2</c:f>
              <c:numCache>
                <c:formatCode>General</c:formatCode>
                <c:ptCount val="1"/>
                <c:pt idx="0">
                  <c:v>0.7</c:v>
                </c:pt>
              </c:numCache>
            </c:numRef>
          </c:xVal>
          <c:yVal>
            <c:numRef>
              <c:f>Sheet1!$B$2</c:f>
              <c:numCache>
                <c:formatCode>General</c:formatCode>
                <c:ptCount val="1"/>
                <c:pt idx="0">
                  <c:v>2.7</c:v>
                </c:pt>
              </c:numCache>
            </c:numRef>
          </c:yVal>
          <c:smooth val="0"/>
          <c:extLst>
            <c:ext xmlns:c16="http://schemas.microsoft.com/office/drawing/2014/chart" uri="{C3380CC4-5D6E-409C-BE32-E72D297353CC}">
              <c16:uniqueId val="{00000000-86B8-4C9D-A1D7-7457291981E6}"/>
            </c:ext>
          </c:extLst>
        </c:ser>
        <c:dLbls>
          <c:showLegendKey val="0"/>
          <c:showVal val="0"/>
          <c:showCatName val="0"/>
          <c:showSerName val="0"/>
          <c:showPercent val="0"/>
          <c:showBubbleSize val="0"/>
        </c:dLbls>
        <c:axId val="-2012479840"/>
        <c:axId val="-2106638624"/>
      </c:scatterChart>
      <c:valAx>
        <c:axId val="-2012479840"/>
        <c:scaling>
          <c:orientation val="minMax"/>
          <c:max val="14"/>
          <c:min val="0"/>
        </c:scaling>
        <c:delete val="0"/>
        <c:axPos val="b"/>
        <c:title>
          <c:tx>
            <c:rich>
              <a:bodyPr rot="0" spcFirstLastPara="1" vertOverflow="ellipsis" vert="horz" wrap="square" anchor="ctr" anchorCtr="1"/>
              <a:lstStyle/>
              <a:p>
                <a:pPr>
                  <a:defRPr sz="9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dirty="0"/>
                  <a:t>Temps</a:t>
                </a:r>
                <a:r>
                  <a:rPr lang="en-US" baseline="0" dirty="0"/>
                  <a:t> (</a:t>
                </a:r>
                <a:r>
                  <a:rPr lang="en-US" baseline="0" dirty="0" err="1"/>
                  <a:t>mois</a:t>
                </a:r>
                <a:r>
                  <a:rPr lang="en-US" baseline="0" dirty="0"/>
                  <a:t>)</a:t>
                </a:r>
                <a:endParaRPr lang="en-US" dirty="0"/>
              </a:p>
            </c:rich>
          </c:tx>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2106638624"/>
        <c:crosses val="autoZero"/>
        <c:crossBetween val="midCat"/>
        <c:majorUnit val="1"/>
      </c:valAx>
      <c:valAx>
        <c:axId val="-2106638624"/>
        <c:scaling>
          <c:orientation val="minMax"/>
          <c:max val="100"/>
          <c:min val="0"/>
        </c:scaling>
        <c:delete val="1"/>
        <c:axPos val="l"/>
        <c:numFmt formatCode="General" sourceLinked="1"/>
        <c:majorTickMark val="out"/>
        <c:minorTickMark val="none"/>
        <c:tickLblPos val="nextTo"/>
        <c:crossAx val="-2012479840"/>
        <c:crosses val="autoZero"/>
        <c:crossBetween val="midCat"/>
        <c:majorUnit val="10"/>
      </c:valAx>
      <c:spPr>
        <a:noFill/>
        <a:ln w="25400">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latin typeface="Arial" panose="020B0604020202020204" pitchFamily="34" charset="0"/>
          <a:cs typeface="Arial" panose="020B0604020202020204" pitchFamily="34" charset="0"/>
        </a:defRPr>
      </a:pPr>
      <a:endParaRPr lang="fr-FR"/>
    </a:p>
  </c:txPr>
  <c:externalData r:id="rId3">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noFill/>
              <a:ln w="9525">
                <a:noFill/>
              </a:ln>
              <a:effectLst/>
            </c:spPr>
          </c:marker>
          <c:xVal>
            <c:numRef>
              <c:f>Sheet1!$A$2</c:f>
              <c:numCache>
                <c:formatCode>General</c:formatCode>
                <c:ptCount val="1"/>
                <c:pt idx="0">
                  <c:v>0.7</c:v>
                </c:pt>
              </c:numCache>
            </c:numRef>
          </c:xVal>
          <c:yVal>
            <c:numRef>
              <c:f>Sheet1!$B$2</c:f>
              <c:numCache>
                <c:formatCode>General</c:formatCode>
                <c:ptCount val="1"/>
                <c:pt idx="0">
                  <c:v>2.7</c:v>
                </c:pt>
              </c:numCache>
            </c:numRef>
          </c:yVal>
          <c:smooth val="0"/>
          <c:extLst>
            <c:ext xmlns:c16="http://schemas.microsoft.com/office/drawing/2014/chart" uri="{C3380CC4-5D6E-409C-BE32-E72D297353CC}">
              <c16:uniqueId val="{00000000-2E8C-4BB1-8384-9C8F98A02EAB}"/>
            </c:ext>
          </c:extLst>
        </c:ser>
        <c:dLbls>
          <c:showLegendKey val="0"/>
          <c:showVal val="0"/>
          <c:showCatName val="0"/>
          <c:showSerName val="0"/>
          <c:showPercent val="0"/>
          <c:showBubbleSize val="0"/>
        </c:dLbls>
        <c:axId val="-1996142128"/>
        <c:axId val="-1980490048"/>
      </c:scatterChart>
      <c:valAx>
        <c:axId val="-1996142128"/>
        <c:scaling>
          <c:orientation val="minMax"/>
          <c:max val="14"/>
          <c:min val="0"/>
        </c:scaling>
        <c:delete val="0"/>
        <c:axPos val="b"/>
        <c:title>
          <c:tx>
            <c:rich>
              <a:bodyPr rot="0" spcFirstLastPara="1" vertOverflow="ellipsis" vert="horz" wrap="square" anchor="ctr" anchorCtr="1"/>
              <a:lstStyle/>
              <a:p>
                <a:pPr>
                  <a:defRPr sz="9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dirty="0"/>
                  <a:t>Temps (</a:t>
                </a:r>
                <a:r>
                  <a:rPr lang="en-US" dirty="0" err="1"/>
                  <a:t>mois</a:t>
                </a:r>
                <a:r>
                  <a:rPr lang="en-US" dirty="0"/>
                  <a:t>)</a:t>
                </a:r>
              </a:p>
            </c:rich>
          </c:tx>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1980490048"/>
        <c:crosses val="autoZero"/>
        <c:crossBetween val="midCat"/>
        <c:majorUnit val="2"/>
      </c:valAx>
      <c:valAx>
        <c:axId val="-1980490048"/>
        <c:scaling>
          <c:orientation val="minMax"/>
          <c:max val="100"/>
          <c:min val="0"/>
        </c:scaling>
        <c:delete val="0"/>
        <c:axPos val="l"/>
        <c:title>
          <c:tx>
            <c:rich>
              <a:bodyPr rot="-5400000" spcFirstLastPara="1" vertOverflow="ellipsis" vert="horz" wrap="square" anchor="ctr" anchorCtr="1"/>
              <a:lstStyle/>
              <a:p>
                <a:pPr>
                  <a:defRPr sz="9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dirty="0"/>
                  <a:t>Event free probability (%)</a:t>
                </a:r>
              </a:p>
            </c:rich>
          </c:tx>
          <c:layout>
            <c:manualLayout>
              <c:xMode val="edge"/>
              <c:yMode val="edge"/>
              <c:x val="2.45729618279498E-2"/>
              <c:y val="0.17684007756181"/>
            </c:manualLayout>
          </c:layout>
          <c:overlay val="0"/>
          <c:spPr>
            <a:noFill/>
            <a:ln>
              <a:noFill/>
            </a:ln>
            <a:effectLst/>
          </c:spPr>
          <c:txPr>
            <a:bodyPr rot="-5400000" spcFirstLastPara="1" vertOverflow="ellipsis" vert="horz" wrap="square" anchor="ctr" anchorCtr="1"/>
            <a:lstStyle/>
            <a:p>
              <a:pPr>
                <a:defRPr sz="9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1996142128"/>
        <c:crosses val="autoZero"/>
        <c:crossBetween val="midCat"/>
        <c:majorUnit val="10"/>
      </c:valAx>
      <c:spPr>
        <a:noFill/>
        <a:ln w="25400">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latin typeface="Arial" panose="020B0604020202020204" pitchFamily="34" charset="0"/>
          <a:cs typeface="Arial" panose="020B0604020202020204" pitchFamily="34" charset="0"/>
        </a:defRPr>
      </a:pPr>
      <a:endParaRPr lang="fr-FR"/>
    </a:p>
  </c:txPr>
  <c:externalData r:id="rId3">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4091758922414"/>
          <c:y val="3.7499997693159599E-2"/>
          <c:w val="0.77126523568115601"/>
          <c:h val="0.84846679081774101"/>
        </c:manualLayout>
      </c:layout>
      <c:barChart>
        <c:barDir val="bar"/>
        <c:grouping val="stacked"/>
        <c:varyColors val="0"/>
        <c:ser>
          <c:idx val="0"/>
          <c:order val="0"/>
          <c:tx>
            <c:strRef>
              <c:f>Sheet1!$B$1</c:f>
              <c:strCache>
                <c:ptCount val="1"/>
                <c:pt idx="0">
                  <c:v>Grade 1 &amp; 2</c:v>
                </c:pt>
              </c:strCache>
            </c:strRef>
          </c:tx>
          <c:spPr>
            <a:solidFill>
              <a:schemeClr val="bg2"/>
            </a:solidFill>
            <a:ln>
              <a:noFill/>
            </a:ln>
            <a:effectLst/>
          </c:spPr>
          <c:invertIfNegative val="0"/>
          <c:cat>
            <c:strRef>
              <c:f>Sheet1!$A$2:$A$12</c:f>
              <c:strCache>
                <c:ptCount val="11"/>
                <c:pt idx="0">
                  <c:v>Leucopénie</c:v>
                </c:pt>
                <c:pt idx="1">
                  <c:v>Hypokaliémie</c:v>
                </c:pt>
                <c:pt idx="2">
                  <c:v>Alopécie</c:v>
                </c:pt>
                <c:pt idx="3">
                  <c:v>Diarrhée</c:v>
                </c:pt>
                <c:pt idx="4">
                  <c:v>Vomissements</c:v>
                </c:pt>
                <c:pt idx="5">
                  <c:v>Thrombopénie</c:v>
                </c:pt>
                <c:pt idx="6">
                  <c:v>Diminution de l'appétit</c:v>
                </c:pt>
                <c:pt idx="7">
                  <c:v>Fatigue</c:v>
                </c:pt>
                <c:pt idx="8">
                  <c:v>Neutropénie</c:v>
                </c:pt>
                <c:pt idx="9">
                  <c:v>Anémie</c:v>
                </c:pt>
                <c:pt idx="10">
                  <c:v>Nausées</c:v>
                </c:pt>
              </c:strCache>
            </c:strRef>
          </c:cat>
          <c:val>
            <c:numRef>
              <c:f>Sheet1!$B$2:$B$12</c:f>
              <c:numCache>
                <c:formatCode>General</c:formatCode>
                <c:ptCount val="11"/>
                <c:pt idx="0">
                  <c:v>6.4</c:v>
                </c:pt>
                <c:pt idx="1">
                  <c:v>10.3</c:v>
                </c:pt>
                <c:pt idx="2">
                  <c:v>19.2</c:v>
                </c:pt>
                <c:pt idx="3">
                  <c:v>26.9</c:v>
                </c:pt>
                <c:pt idx="4">
                  <c:v>28.2</c:v>
                </c:pt>
                <c:pt idx="5">
                  <c:v>21.8</c:v>
                </c:pt>
                <c:pt idx="6">
                  <c:v>33.299999999999997</c:v>
                </c:pt>
                <c:pt idx="7">
                  <c:v>32.1</c:v>
                </c:pt>
                <c:pt idx="8">
                  <c:v>12.8</c:v>
                </c:pt>
                <c:pt idx="9">
                  <c:v>24.4</c:v>
                </c:pt>
                <c:pt idx="10">
                  <c:v>53.8</c:v>
                </c:pt>
              </c:numCache>
            </c:numRef>
          </c:val>
          <c:extLst>
            <c:ext xmlns:c16="http://schemas.microsoft.com/office/drawing/2014/chart" uri="{C3380CC4-5D6E-409C-BE32-E72D297353CC}">
              <c16:uniqueId val="{00000000-FECE-4E67-BCC5-C75A42B290AA}"/>
            </c:ext>
          </c:extLst>
        </c:ser>
        <c:ser>
          <c:idx val="1"/>
          <c:order val="1"/>
          <c:tx>
            <c:strRef>
              <c:f>Sheet1!$C$1</c:f>
              <c:strCache>
                <c:ptCount val="1"/>
                <c:pt idx="0">
                  <c:v>Grade ≥3</c:v>
                </c:pt>
              </c:strCache>
            </c:strRef>
          </c:tx>
          <c:spPr>
            <a:solidFill>
              <a:schemeClr val="accent2"/>
            </a:solidFill>
            <a:ln>
              <a:noFill/>
            </a:ln>
            <a:effectLst/>
          </c:spPr>
          <c:invertIfNegative val="0"/>
          <c:cat>
            <c:strRef>
              <c:f>Sheet1!$A$2:$A$12</c:f>
              <c:strCache>
                <c:ptCount val="11"/>
                <c:pt idx="0">
                  <c:v>Leucopénie</c:v>
                </c:pt>
                <c:pt idx="1">
                  <c:v>Hypokaliémie</c:v>
                </c:pt>
                <c:pt idx="2">
                  <c:v>Alopécie</c:v>
                </c:pt>
                <c:pt idx="3">
                  <c:v>Diarrhée</c:v>
                </c:pt>
                <c:pt idx="4">
                  <c:v>Vomissements</c:v>
                </c:pt>
                <c:pt idx="5">
                  <c:v>Thrombopénie</c:v>
                </c:pt>
                <c:pt idx="6">
                  <c:v>Diminution de l'appétit</c:v>
                </c:pt>
                <c:pt idx="7">
                  <c:v>Fatigue</c:v>
                </c:pt>
                <c:pt idx="8">
                  <c:v>Neutropénie</c:v>
                </c:pt>
                <c:pt idx="9">
                  <c:v>Anémie</c:v>
                </c:pt>
                <c:pt idx="10">
                  <c:v>Nausées</c:v>
                </c:pt>
              </c:strCache>
            </c:strRef>
          </c:cat>
          <c:val>
            <c:numRef>
              <c:f>Sheet1!$C$2:$C$12</c:f>
              <c:numCache>
                <c:formatCode>General</c:formatCode>
                <c:ptCount val="11"/>
                <c:pt idx="0">
                  <c:v>9</c:v>
                </c:pt>
                <c:pt idx="1">
                  <c:v>6.4</c:v>
                </c:pt>
                <c:pt idx="2">
                  <c:v>0</c:v>
                </c:pt>
                <c:pt idx="3">
                  <c:v>1.3</c:v>
                </c:pt>
                <c:pt idx="4">
                  <c:v>1.3</c:v>
                </c:pt>
                <c:pt idx="5">
                  <c:v>10.3</c:v>
                </c:pt>
                <c:pt idx="6">
                  <c:v>0</c:v>
                </c:pt>
                <c:pt idx="7">
                  <c:v>1.3</c:v>
                </c:pt>
                <c:pt idx="8">
                  <c:v>25.6</c:v>
                </c:pt>
                <c:pt idx="9">
                  <c:v>14.1</c:v>
                </c:pt>
                <c:pt idx="10">
                  <c:v>6.4</c:v>
                </c:pt>
              </c:numCache>
            </c:numRef>
          </c:val>
          <c:extLst>
            <c:ext xmlns:c16="http://schemas.microsoft.com/office/drawing/2014/chart" uri="{C3380CC4-5D6E-409C-BE32-E72D297353CC}">
              <c16:uniqueId val="{00000001-FECE-4E67-BCC5-C75A42B290AA}"/>
            </c:ext>
          </c:extLst>
        </c:ser>
        <c:dLbls>
          <c:showLegendKey val="0"/>
          <c:showVal val="0"/>
          <c:showCatName val="0"/>
          <c:showSerName val="0"/>
          <c:showPercent val="0"/>
          <c:showBubbleSize val="0"/>
        </c:dLbls>
        <c:gapWidth val="150"/>
        <c:overlap val="100"/>
        <c:axId val="-1977826896"/>
        <c:axId val="-1977837136"/>
      </c:barChart>
      <c:catAx>
        <c:axId val="-1977826896"/>
        <c:scaling>
          <c:orientation val="minMax"/>
        </c:scaling>
        <c:delete val="0"/>
        <c:axPos val="l"/>
        <c:numFmt formatCode="General" sourceLinked="1"/>
        <c:majorTickMark val="none"/>
        <c:minorTickMark val="none"/>
        <c:tickLblPos val="nextTo"/>
        <c:spPr>
          <a:noFill/>
          <a:ln w="9525" cap="flat" cmpd="sng" algn="ctr">
            <a:solidFill>
              <a:schemeClr val="tx1">
                <a:lumMod val="50000"/>
                <a:lumOff val="50000"/>
              </a:schemeClr>
            </a:solidFill>
            <a:round/>
          </a:ln>
          <a:effectLst/>
        </c:spPr>
        <c:txPr>
          <a:bodyPr rot="-60000000" spcFirstLastPara="1" vertOverflow="ellipsis" vert="horz" wrap="square" anchor="ctr" anchorCtr="1"/>
          <a:lstStyle/>
          <a:p>
            <a:pPr>
              <a:defRPr sz="900" b="0" i="0" u="none" strike="noStrike" kern="1200" baseline="0">
                <a:solidFill>
                  <a:schemeClr val="bg2">
                    <a:lumMod val="10000"/>
                  </a:schemeClr>
                </a:solidFill>
                <a:latin typeface="Arial" panose="020B0604020202020204" pitchFamily="34" charset="0"/>
                <a:ea typeface="+mn-ea"/>
                <a:cs typeface="Arial" panose="020B0604020202020204" pitchFamily="34" charset="0"/>
              </a:defRPr>
            </a:pPr>
            <a:endParaRPr lang="fr-FR"/>
          </a:p>
        </c:txPr>
        <c:crossAx val="-1977837136"/>
        <c:crosses val="autoZero"/>
        <c:auto val="1"/>
        <c:lblAlgn val="ctr"/>
        <c:lblOffset val="100"/>
        <c:noMultiLvlLbl val="0"/>
      </c:catAx>
      <c:valAx>
        <c:axId val="-1977837136"/>
        <c:scaling>
          <c:orientation val="minMax"/>
        </c:scaling>
        <c:delete val="0"/>
        <c:axPos val="b"/>
        <c:majorGridlines>
          <c:spPr>
            <a:ln w="9525" cap="flat" cmpd="sng" algn="ctr">
              <a:solidFill>
                <a:schemeClr val="bg1">
                  <a:lumMod val="95000"/>
                </a:schemeClr>
              </a:solidFill>
              <a:round/>
            </a:ln>
            <a:effectLst/>
          </c:spPr>
        </c:majorGridlines>
        <c:numFmt formatCode="General" sourceLinked="1"/>
        <c:majorTickMark val="none"/>
        <c:minorTickMark val="none"/>
        <c:tickLblPos val="nextTo"/>
        <c:spPr>
          <a:noFill/>
          <a:ln>
            <a:solidFill>
              <a:schemeClr val="bg2">
                <a:lumMod val="10000"/>
              </a:schemeClr>
            </a:solidFill>
          </a:ln>
          <a:effectLst/>
        </c:spPr>
        <c:txPr>
          <a:bodyPr rot="-60000000" spcFirstLastPara="1" vertOverflow="ellipsis" vert="horz" wrap="square" anchor="ctr" anchorCtr="1"/>
          <a:lstStyle/>
          <a:p>
            <a:pPr>
              <a:defRPr sz="900" b="0" i="0" u="none" strike="noStrike" kern="1200" baseline="0">
                <a:solidFill>
                  <a:schemeClr val="bg2">
                    <a:lumMod val="10000"/>
                  </a:schemeClr>
                </a:solidFill>
                <a:latin typeface="Arial" panose="020B0604020202020204" pitchFamily="34" charset="0"/>
                <a:ea typeface="+mn-ea"/>
                <a:cs typeface="Arial" panose="020B0604020202020204" pitchFamily="34" charset="0"/>
              </a:defRPr>
            </a:pPr>
            <a:endParaRPr lang="fr-FR"/>
          </a:p>
        </c:txPr>
        <c:crossAx val="-1977826896"/>
        <c:crosses val="autoZero"/>
        <c:crossBetween val="between"/>
      </c:valAx>
      <c:spPr>
        <a:noFill/>
        <a:ln>
          <a:noFill/>
        </a:ln>
        <a:effectLst/>
      </c:spPr>
    </c:plotArea>
    <c:legend>
      <c:legendPos val="r"/>
      <c:layout>
        <c:manualLayout>
          <c:xMode val="edge"/>
          <c:yMode val="edge"/>
          <c:x val="0.864682896146589"/>
          <c:y val="0.28524387177057198"/>
          <c:w val="0.115955706709102"/>
          <c:h val="0.128235914226415"/>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bg2">
                  <a:lumMod val="10000"/>
                </a:schemeClr>
              </a:solidFill>
              <a:latin typeface="Arial" panose="020B0604020202020204" pitchFamily="34" charset="0"/>
              <a:ea typeface="+mn-ea"/>
              <a:cs typeface="Arial" panose="020B0604020202020204" pitchFamily="34" charset="0"/>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solidFill>
            <a:schemeClr val="bg2">
              <a:lumMod val="10000"/>
            </a:schemeClr>
          </a:solidFill>
          <a:latin typeface="Arial" panose="020B0604020202020204" pitchFamily="34" charset="0"/>
          <a:cs typeface="Arial" panose="020B0604020202020204" pitchFamily="34" charset="0"/>
        </a:defRPr>
      </a:pPr>
      <a:endParaRPr lang="fr-FR"/>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noFill/>
              <a:ln w="9525">
                <a:noFill/>
              </a:ln>
              <a:effectLst/>
            </c:spPr>
          </c:marker>
          <c:xVal>
            <c:numRef>
              <c:f>Sheet1!$A$2</c:f>
              <c:numCache>
                <c:formatCode>General</c:formatCode>
                <c:ptCount val="1"/>
                <c:pt idx="0">
                  <c:v>0.7</c:v>
                </c:pt>
              </c:numCache>
            </c:numRef>
          </c:xVal>
          <c:yVal>
            <c:numRef>
              <c:f>Sheet1!$B$2</c:f>
              <c:numCache>
                <c:formatCode>General</c:formatCode>
                <c:ptCount val="1"/>
                <c:pt idx="0">
                  <c:v>2.7</c:v>
                </c:pt>
              </c:numCache>
            </c:numRef>
          </c:yVal>
          <c:smooth val="0"/>
          <c:extLst>
            <c:ext xmlns:c16="http://schemas.microsoft.com/office/drawing/2014/chart" uri="{C3380CC4-5D6E-409C-BE32-E72D297353CC}">
              <c16:uniqueId val="{00000000-5473-445A-89D3-9FB9DC3614D8}"/>
            </c:ext>
          </c:extLst>
        </c:ser>
        <c:dLbls>
          <c:showLegendKey val="0"/>
          <c:showVal val="0"/>
          <c:showCatName val="0"/>
          <c:showSerName val="0"/>
          <c:showPercent val="0"/>
          <c:showBubbleSize val="0"/>
        </c:dLbls>
        <c:axId val="-1977693920"/>
        <c:axId val="-1977692496"/>
      </c:scatterChart>
      <c:valAx>
        <c:axId val="-1977693920"/>
        <c:scaling>
          <c:orientation val="minMax"/>
          <c:max val="42"/>
          <c:min val="0"/>
        </c:scaling>
        <c:delete val="0"/>
        <c:axPos val="b"/>
        <c:title>
          <c:tx>
            <c:rich>
              <a:bodyPr rot="0" vert="horz"/>
              <a:lstStyle/>
              <a:p>
                <a:pPr>
                  <a:defRPr/>
                </a:pPr>
                <a:r>
                  <a:rPr lang="en-US"/>
                  <a:t>Temps (mois)</a:t>
                </a:r>
              </a:p>
            </c:rich>
          </c:tx>
          <c:layout>
            <c:manualLayout>
              <c:xMode val="edge"/>
              <c:yMode val="edge"/>
              <c:x val="0.41642087822002499"/>
              <c:y val="0.90536447650812002"/>
            </c:manualLayout>
          </c:layout>
          <c:overlay val="0"/>
          <c:spPr>
            <a:noFill/>
            <a:ln>
              <a:noFill/>
            </a:ln>
            <a:effectLst/>
          </c:sp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vert="horz"/>
          <a:lstStyle/>
          <a:p>
            <a:pPr>
              <a:defRPr/>
            </a:pPr>
            <a:endParaRPr lang="fr-FR"/>
          </a:p>
        </c:txPr>
        <c:crossAx val="-1977692496"/>
        <c:crosses val="autoZero"/>
        <c:crossBetween val="midCat"/>
        <c:majorUnit val="6"/>
        <c:minorUnit val="5"/>
      </c:valAx>
      <c:valAx>
        <c:axId val="-1977692496"/>
        <c:scaling>
          <c:orientation val="minMax"/>
          <c:max val="1"/>
          <c:min val="0"/>
        </c:scaling>
        <c:delete val="0"/>
        <c:axPos val="l"/>
        <c:title>
          <c:tx>
            <c:rich>
              <a:bodyPr rot="-5400000" vert="horz"/>
              <a:lstStyle/>
              <a:p>
                <a:pPr>
                  <a:defRPr/>
                </a:pPr>
                <a:r>
                  <a:rPr lang="en-US"/>
                  <a:t>Probabilité de survie sans progression</a:t>
                </a:r>
              </a:p>
            </c:rich>
          </c:tx>
          <c:layout>
            <c:manualLayout>
              <c:xMode val="edge"/>
              <c:yMode val="edge"/>
              <c:x val="4.4083981720767903E-3"/>
              <c:y val="0.13273362798044799"/>
            </c:manualLayout>
          </c:layout>
          <c:overlay val="0"/>
          <c:spPr>
            <a:noFill/>
            <a:ln>
              <a:noFill/>
            </a:ln>
            <a:effectLst/>
          </c:sp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vert="horz"/>
          <a:lstStyle/>
          <a:p>
            <a:pPr>
              <a:defRPr/>
            </a:pPr>
            <a:endParaRPr lang="fr-FR"/>
          </a:p>
        </c:txPr>
        <c:crossAx val="-1977693920"/>
        <c:crosses val="autoZero"/>
        <c:crossBetween val="midCat"/>
        <c:majorUnit val="0.1"/>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solidFill>
            <a:schemeClr val="tx1">
              <a:lumMod val="65000"/>
              <a:lumOff val="3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noFill/>
              <a:ln w="9525">
                <a:noFill/>
              </a:ln>
              <a:effectLst/>
            </c:spPr>
          </c:marker>
          <c:xVal>
            <c:numRef>
              <c:f>Sheet1!$A$2</c:f>
              <c:numCache>
                <c:formatCode>General</c:formatCode>
                <c:ptCount val="1"/>
                <c:pt idx="0">
                  <c:v>0.7</c:v>
                </c:pt>
              </c:numCache>
            </c:numRef>
          </c:xVal>
          <c:yVal>
            <c:numRef>
              <c:f>Sheet1!$B$2</c:f>
              <c:numCache>
                <c:formatCode>General</c:formatCode>
                <c:ptCount val="1"/>
                <c:pt idx="0">
                  <c:v>2.7</c:v>
                </c:pt>
              </c:numCache>
            </c:numRef>
          </c:yVal>
          <c:smooth val="0"/>
          <c:extLst>
            <c:ext xmlns:c16="http://schemas.microsoft.com/office/drawing/2014/chart" uri="{C3380CC4-5D6E-409C-BE32-E72D297353CC}">
              <c16:uniqueId val="{00000000-8BAA-4A72-B232-8269BE8BBDD0}"/>
            </c:ext>
          </c:extLst>
        </c:ser>
        <c:dLbls>
          <c:showLegendKey val="0"/>
          <c:showVal val="0"/>
          <c:showCatName val="0"/>
          <c:showSerName val="0"/>
          <c:showPercent val="0"/>
          <c:showBubbleSize val="0"/>
        </c:dLbls>
        <c:axId val="1930392352"/>
        <c:axId val="-2091905440"/>
      </c:scatterChart>
      <c:valAx>
        <c:axId val="1930392352"/>
        <c:scaling>
          <c:orientation val="minMax"/>
          <c:max val="40"/>
          <c:min val="0"/>
        </c:scaling>
        <c:delete val="0"/>
        <c:axPos val="b"/>
        <c:title>
          <c:tx>
            <c:rich>
              <a:bodyPr rot="0" spcFirstLastPara="1" vertOverflow="ellipsis" vert="horz" wrap="square" anchor="ctr" anchorCtr="1"/>
              <a:lstStyle/>
              <a:p>
                <a:pPr>
                  <a:defRPr sz="900" b="0" i="0" u="none" strike="noStrike" kern="1200" baseline="0">
                    <a:solidFill>
                      <a:schemeClr val="tx1">
                        <a:lumMod val="50000"/>
                        <a:lumOff val="50000"/>
                      </a:schemeClr>
                    </a:solidFill>
                    <a:latin typeface="Arial" panose="020B0604020202020204" pitchFamily="34" charset="0"/>
                    <a:ea typeface="+mn-ea"/>
                    <a:cs typeface="Arial" panose="020B0604020202020204" pitchFamily="34" charset="0"/>
                  </a:defRPr>
                </a:pPr>
                <a:r>
                  <a:rPr lang="en-US" sz="900" dirty="0">
                    <a:solidFill>
                      <a:schemeClr val="tx1">
                        <a:lumMod val="50000"/>
                        <a:lumOff val="50000"/>
                      </a:schemeClr>
                    </a:solidFill>
                    <a:latin typeface="Arial" panose="020B0604020202020204" pitchFamily="34" charset="0"/>
                    <a:cs typeface="Arial" panose="020B0604020202020204" pitchFamily="34" charset="0"/>
                  </a:rPr>
                  <a:t>Temps (</a:t>
                </a:r>
                <a:r>
                  <a:rPr lang="en-US" sz="900" dirty="0" err="1">
                    <a:solidFill>
                      <a:schemeClr val="tx1">
                        <a:lumMod val="50000"/>
                        <a:lumOff val="50000"/>
                      </a:schemeClr>
                    </a:solidFill>
                    <a:latin typeface="Arial" panose="020B0604020202020204" pitchFamily="34" charset="0"/>
                    <a:cs typeface="Arial" panose="020B0604020202020204" pitchFamily="34" charset="0"/>
                  </a:rPr>
                  <a:t>mois</a:t>
                </a:r>
                <a:r>
                  <a:rPr lang="en-US" sz="900" dirty="0">
                    <a:solidFill>
                      <a:schemeClr val="tx1">
                        <a:lumMod val="50000"/>
                        <a:lumOff val="50000"/>
                      </a:schemeClr>
                    </a:solidFill>
                    <a:latin typeface="Arial" panose="020B0604020202020204" pitchFamily="34" charset="0"/>
                    <a:cs typeface="Arial" panose="020B0604020202020204" pitchFamily="34" charset="0"/>
                  </a:rPr>
                  <a:t>)</a:t>
                </a:r>
              </a:p>
            </c:rich>
          </c:tx>
          <c:layout>
            <c:manualLayout>
              <c:xMode val="edge"/>
              <c:yMode val="edge"/>
              <c:x val="0.42816485455153103"/>
              <c:y val="0.86323335135944601"/>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50000"/>
                      <a:lumOff val="50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Arial" panose="020B0604020202020204" pitchFamily="34" charset="0"/>
                <a:ea typeface="+mn-ea"/>
                <a:cs typeface="Arial" panose="020B0604020202020204" pitchFamily="34" charset="0"/>
              </a:defRPr>
            </a:pPr>
            <a:endParaRPr lang="fr-FR"/>
          </a:p>
        </c:txPr>
        <c:crossAx val="-2091905440"/>
        <c:crosses val="autoZero"/>
        <c:crossBetween val="midCat"/>
        <c:majorUnit val="6"/>
        <c:minorUnit val="5"/>
      </c:valAx>
      <c:valAx>
        <c:axId val="-2091905440"/>
        <c:scaling>
          <c:orientation val="minMax"/>
          <c:max val="1"/>
          <c:min val="0"/>
        </c:scaling>
        <c:delete val="0"/>
        <c:axPos val="l"/>
        <c:title>
          <c:tx>
            <c:rich>
              <a:bodyPr rot="-5400000" spcFirstLastPara="1" vertOverflow="ellipsis" vert="horz" wrap="square" anchor="ctr" anchorCtr="1"/>
              <a:lstStyle/>
              <a:p>
                <a:pPr>
                  <a:defRPr sz="900" b="0" i="0" u="none" strike="noStrike" kern="1200" baseline="0">
                    <a:solidFill>
                      <a:schemeClr val="tx1">
                        <a:lumMod val="50000"/>
                        <a:lumOff val="50000"/>
                      </a:schemeClr>
                    </a:solidFill>
                    <a:latin typeface="Calibri" panose="020F0502020204030204" pitchFamily="34" charset="0"/>
                    <a:ea typeface="+mn-ea"/>
                    <a:cs typeface="Calibri" panose="020F0502020204030204" pitchFamily="34" charset="0"/>
                  </a:defRPr>
                </a:pPr>
                <a:r>
                  <a:rPr lang="en-US" sz="900" dirty="0" err="1">
                    <a:solidFill>
                      <a:schemeClr val="tx1">
                        <a:lumMod val="50000"/>
                        <a:lumOff val="50000"/>
                      </a:schemeClr>
                    </a:solidFill>
                    <a:latin typeface="Arial" panose="020B0604020202020204" pitchFamily="34" charset="0"/>
                    <a:cs typeface="Arial" panose="020B0604020202020204" pitchFamily="34" charset="0"/>
                  </a:rPr>
                  <a:t>Probabilité</a:t>
                </a:r>
                <a:r>
                  <a:rPr lang="en-US" sz="900" dirty="0">
                    <a:solidFill>
                      <a:schemeClr val="tx1">
                        <a:lumMod val="50000"/>
                        <a:lumOff val="50000"/>
                      </a:schemeClr>
                    </a:solidFill>
                    <a:latin typeface="Arial" panose="020B0604020202020204" pitchFamily="34" charset="0"/>
                    <a:cs typeface="Arial" panose="020B0604020202020204" pitchFamily="34" charset="0"/>
                  </a:rPr>
                  <a:t> de </a:t>
                </a:r>
                <a:r>
                  <a:rPr lang="en-US" sz="900" dirty="0" err="1">
                    <a:solidFill>
                      <a:schemeClr val="tx1">
                        <a:lumMod val="50000"/>
                        <a:lumOff val="50000"/>
                      </a:schemeClr>
                    </a:solidFill>
                    <a:latin typeface="Arial" panose="020B0604020202020204" pitchFamily="34" charset="0"/>
                    <a:cs typeface="Arial" panose="020B0604020202020204" pitchFamily="34" charset="0"/>
                  </a:rPr>
                  <a:t>survie</a:t>
                </a:r>
                <a:endParaRPr lang="en-US" sz="900" dirty="0">
                  <a:solidFill>
                    <a:schemeClr val="tx1">
                      <a:lumMod val="50000"/>
                      <a:lumOff val="50000"/>
                    </a:schemeClr>
                  </a:solidFill>
                  <a:latin typeface="Arial" panose="020B0604020202020204" pitchFamily="34" charset="0"/>
                  <a:cs typeface="Arial" panose="020B0604020202020204" pitchFamily="34" charset="0"/>
                </a:endParaRPr>
              </a:p>
            </c:rich>
          </c:tx>
          <c:layout>
            <c:manualLayout>
              <c:xMode val="edge"/>
              <c:yMode val="edge"/>
              <c:x val="8.8167463622030699E-3"/>
              <c:y val="0.23140924891219999"/>
            </c:manualLayout>
          </c:layout>
          <c:overlay val="0"/>
          <c:spPr>
            <a:noFill/>
            <a:ln>
              <a:noFill/>
            </a:ln>
            <a:effectLst/>
          </c:spPr>
          <c:txPr>
            <a:bodyPr rot="-5400000" spcFirstLastPara="1" vertOverflow="ellipsis" vert="horz" wrap="square" anchor="ctr" anchorCtr="1"/>
            <a:lstStyle/>
            <a:p>
              <a:pPr>
                <a:defRPr sz="900" b="0" i="0" u="none" strike="noStrike" kern="1200" baseline="0">
                  <a:solidFill>
                    <a:schemeClr val="tx1">
                      <a:lumMod val="50000"/>
                      <a:lumOff val="50000"/>
                    </a:schemeClr>
                  </a:solidFill>
                  <a:latin typeface="Calibri" panose="020F0502020204030204" pitchFamily="34" charset="0"/>
                  <a:ea typeface="+mn-ea"/>
                  <a:cs typeface="Calibri" panose="020F050202020403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Arial" panose="020B0604020202020204" pitchFamily="34" charset="0"/>
                <a:ea typeface="+mn-ea"/>
                <a:cs typeface="Arial" panose="020B0604020202020204" pitchFamily="34" charset="0"/>
              </a:defRPr>
            </a:pPr>
            <a:endParaRPr lang="fr-FR"/>
          </a:p>
        </c:txPr>
        <c:crossAx val="1930392352"/>
        <c:crosses val="autoZero"/>
        <c:crossBetween val="midCat"/>
        <c:majorUnit val="0.2"/>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Calibri" panose="020F0502020204030204" pitchFamily="34" charset="0"/>
          <a:cs typeface="Calibri" panose="020F0502020204030204" pitchFamily="34" charset="0"/>
        </a:defRPr>
      </a:pPr>
      <a:endParaRPr lang="fr-FR"/>
    </a:p>
  </c:txPr>
  <c:externalData r:id="rId3">
    <c:autoUpdate val="0"/>
  </c:externalData>
  <c:userShapes r:id="rId4"/>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noFill/>
              <a:ln w="9525">
                <a:noFill/>
              </a:ln>
              <a:effectLst/>
            </c:spPr>
          </c:marker>
          <c:xVal>
            <c:numRef>
              <c:f>Sheet1!$A$2</c:f>
              <c:numCache>
                <c:formatCode>General</c:formatCode>
                <c:ptCount val="1"/>
                <c:pt idx="0">
                  <c:v>0.7</c:v>
                </c:pt>
              </c:numCache>
            </c:numRef>
          </c:xVal>
          <c:yVal>
            <c:numRef>
              <c:f>Sheet1!$B$2</c:f>
              <c:numCache>
                <c:formatCode>General</c:formatCode>
                <c:ptCount val="1"/>
                <c:pt idx="0">
                  <c:v>2.7</c:v>
                </c:pt>
              </c:numCache>
            </c:numRef>
          </c:yVal>
          <c:smooth val="0"/>
          <c:extLst>
            <c:ext xmlns:c16="http://schemas.microsoft.com/office/drawing/2014/chart" uri="{C3380CC4-5D6E-409C-BE32-E72D297353CC}">
              <c16:uniqueId val="{00000000-CF6E-48A7-9294-31E790782B00}"/>
            </c:ext>
          </c:extLst>
        </c:ser>
        <c:dLbls>
          <c:showLegendKey val="0"/>
          <c:showVal val="0"/>
          <c:showCatName val="0"/>
          <c:showSerName val="0"/>
          <c:showPercent val="0"/>
          <c:showBubbleSize val="0"/>
        </c:dLbls>
        <c:axId val="2132557920"/>
        <c:axId val="-2095551552"/>
      </c:scatterChart>
      <c:valAx>
        <c:axId val="2132557920"/>
        <c:scaling>
          <c:orientation val="minMax"/>
          <c:max val="63"/>
          <c:min val="0"/>
        </c:scaling>
        <c:delete val="0"/>
        <c:axPos val="b"/>
        <c:title>
          <c:tx>
            <c:rich>
              <a:bodyPr rot="0" spcFirstLastPara="1" vertOverflow="ellipsis" vert="horz" wrap="square" anchor="ctr" anchorCtr="1"/>
              <a:lstStyle/>
              <a:p>
                <a:pPr>
                  <a:defRPr sz="9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a:t>Temps (mois)</a:t>
                </a:r>
              </a:p>
            </c:rich>
          </c:tx>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2095551552"/>
        <c:crosses val="autoZero"/>
        <c:crossBetween val="midCat"/>
        <c:majorUnit val="6"/>
        <c:minorUnit val="5"/>
      </c:valAx>
      <c:valAx>
        <c:axId val="-2095551552"/>
        <c:scaling>
          <c:orientation val="minMax"/>
          <c:max val="100"/>
          <c:min val="0"/>
        </c:scaling>
        <c:delete val="0"/>
        <c:axPos val="l"/>
        <c:title>
          <c:tx>
            <c:rich>
              <a:bodyPr rot="-5400000" spcFirstLastPara="1" vertOverflow="ellipsis" vert="horz" wrap="square" anchor="ctr" anchorCtr="1"/>
              <a:lstStyle/>
              <a:p>
                <a:pPr>
                  <a:defRPr sz="9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a:t>Survie sans maladie (%)</a:t>
                </a:r>
              </a:p>
            </c:rich>
          </c:tx>
          <c:overlay val="0"/>
          <c:spPr>
            <a:noFill/>
            <a:ln>
              <a:noFill/>
            </a:ln>
            <a:effectLst/>
          </c:spPr>
          <c:txPr>
            <a:bodyPr rot="-5400000" spcFirstLastPara="1" vertOverflow="ellipsis" vert="horz" wrap="square" anchor="ctr" anchorCtr="1"/>
            <a:lstStyle/>
            <a:p>
              <a:pPr>
                <a:defRPr sz="9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2132557920"/>
        <c:crosses val="autoZero"/>
        <c:crossBetween val="midCat"/>
        <c:majorUnit val="25"/>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latin typeface="Arial" panose="020B0604020202020204" pitchFamily="34" charset="0"/>
          <a:cs typeface="Arial" panose="020B0604020202020204" pitchFamily="34" charset="0"/>
        </a:defRPr>
      </a:pPr>
      <a:endParaRPr lang="fr-FR"/>
    </a:p>
  </c:txPr>
  <c:externalData r:id="rId3">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noFill/>
              <a:ln w="9525">
                <a:noFill/>
              </a:ln>
              <a:effectLst/>
            </c:spPr>
          </c:marker>
          <c:xVal>
            <c:numRef>
              <c:f>Sheet1!$A$2</c:f>
              <c:numCache>
                <c:formatCode>General</c:formatCode>
                <c:ptCount val="1"/>
                <c:pt idx="0">
                  <c:v>0.7</c:v>
                </c:pt>
              </c:numCache>
            </c:numRef>
          </c:xVal>
          <c:yVal>
            <c:numRef>
              <c:f>Sheet1!$B$2</c:f>
              <c:numCache>
                <c:formatCode>General</c:formatCode>
                <c:ptCount val="1"/>
                <c:pt idx="0">
                  <c:v>2.7</c:v>
                </c:pt>
              </c:numCache>
            </c:numRef>
          </c:yVal>
          <c:smooth val="0"/>
          <c:extLst>
            <c:ext xmlns:c16="http://schemas.microsoft.com/office/drawing/2014/chart" uri="{C3380CC4-5D6E-409C-BE32-E72D297353CC}">
              <c16:uniqueId val="{00000000-D715-4E84-8509-77DA8744DCDE}"/>
            </c:ext>
          </c:extLst>
        </c:ser>
        <c:dLbls>
          <c:showLegendKey val="0"/>
          <c:showVal val="0"/>
          <c:showCatName val="0"/>
          <c:showSerName val="0"/>
          <c:showPercent val="0"/>
          <c:showBubbleSize val="0"/>
        </c:dLbls>
        <c:axId val="1903486752"/>
        <c:axId val="1903376880"/>
      </c:scatterChart>
      <c:valAx>
        <c:axId val="1903486752"/>
        <c:scaling>
          <c:orientation val="minMax"/>
          <c:max val="40"/>
          <c:min val="0"/>
        </c:scaling>
        <c:delete val="0"/>
        <c:axPos val="b"/>
        <c:title>
          <c:tx>
            <c:rich>
              <a:bodyPr rot="0" spcFirstLastPara="1" vertOverflow="ellipsis" vert="horz" wrap="square" anchor="ctr" anchorCtr="1"/>
              <a:lstStyle/>
              <a:p>
                <a:pPr>
                  <a:defRPr sz="900" b="0" i="0" u="none" strike="noStrike" kern="1200" baseline="0">
                    <a:solidFill>
                      <a:schemeClr val="tx1">
                        <a:lumMod val="50000"/>
                        <a:lumOff val="50000"/>
                      </a:schemeClr>
                    </a:solidFill>
                    <a:latin typeface="Arial" panose="020B0604020202020204" pitchFamily="34" charset="0"/>
                    <a:ea typeface="+mn-ea"/>
                    <a:cs typeface="Arial" panose="020B0604020202020204" pitchFamily="34" charset="0"/>
                  </a:defRPr>
                </a:pPr>
                <a:r>
                  <a:rPr lang="en-US" sz="900" dirty="0">
                    <a:solidFill>
                      <a:schemeClr val="tx1">
                        <a:lumMod val="50000"/>
                        <a:lumOff val="50000"/>
                      </a:schemeClr>
                    </a:solidFill>
                    <a:latin typeface="Arial" panose="020B0604020202020204" pitchFamily="34" charset="0"/>
                    <a:cs typeface="Arial" panose="020B0604020202020204" pitchFamily="34" charset="0"/>
                  </a:rPr>
                  <a:t>Temps (</a:t>
                </a:r>
                <a:r>
                  <a:rPr lang="en-US" sz="900" dirty="0" err="1">
                    <a:solidFill>
                      <a:schemeClr val="tx1">
                        <a:lumMod val="50000"/>
                        <a:lumOff val="50000"/>
                      </a:schemeClr>
                    </a:solidFill>
                    <a:latin typeface="Arial" panose="020B0604020202020204" pitchFamily="34" charset="0"/>
                    <a:cs typeface="Arial" panose="020B0604020202020204" pitchFamily="34" charset="0"/>
                  </a:rPr>
                  <a:t>mois</a:t>
                </a:r>
                <a:r>
                  <a:rPr lang="en-US" sz="900" dirty="0">
                    <a:solidFill>
                      <a:schemeClr val="tx1">
                        <a:lumMod val="50000"/>
                        <a:lumOff val="50000"/>
                      </a:schemeClr>
                    </a:solidFill>
                    <a:latin typeface="Arial" panose="020B0604020202020204" pitchFamily="34" charset="0"/>
                    <a:cs typeface="Arial" panose="020B0604020202020204" pitchFamily="34" charset="0"/>
                  </a:rPr>
                  <a:t>)</a:t>
                </a:r>
              </a:p>
            </c:rich>
          </c:tx>
          <c:layout>
            <c:manualLayout>
              <c:xMode val="edge"/>
              <c:yMode val="edge"/>
              <c:x val="0.46224915186656201"/>
              <c:y val="0.8683951611823940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50000"/>
                      <a:lumOff val="50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Arial" panose="020B0604020202020204" pitchFamily="34" charset="0"/>
                <a:ea typeface="+mn-ea"/>
                <a:cs typeface="Arial" panose="020B0604020202020204" pitchFamily="34" charset="0"/>
              </a:defRPr>
            </a:pPr>
            <a:endParaRPr lang="fr-FR"/>
          </a:p>
        </c:txPr>
        <c:crossAx val="1903376880"/>
        <c:crosses val="autoZero"/>
        <c:crossBetween val="midCat"/>
        <c:majorUnit val="6"/>
        <c:minorUnit val="5"/>
      </c:valAx>
      <c:valAx>
        <c:axId val="1903376880"/>
        <c:scaling>
          <c:orientation val="minMax"/>
          <c:max val="1"/>
          <c:min val="0"/>
        </c:scaling>
        <c:delete val="0"/>
        <c:axPos val="l"/>
        <c:title>
          <c:tx>
            <c:rich>
              <a:bodyPr rot="-5400000" spcFirstLastPara="1" vertOverflow="ellipsis" vert="horz" wrap="square" anchor="ctr" anchorCtr="1"/>
              <a:lstStyle/>
              <a:p>
                <a:pPr>
                  <a:defRPr sz="900" b="0" i="0" u="none" strike="noStrike" kern="1200" baseline="0">
                    <a:solidFill>
                      <a:schemeClr val="tx1">
                        <a:lumMod val="50000"/>
                        <a:lumOff val="50000"/>
                      </a:schemeClr>
                    </a:solidFill>
                    <a:latin typeface="Calibri" panose="020F0502020204030204" pitchFamily="34" charset="0"/>
                    <a:ea typeface="+mn-ea"/>
                    <a:cs typeface="Calibri" panose="020F0502020204030204" pitchFamily="34" charset="0"/>
                  </a:defRPr>
                </a:pPr>
                <a:r>
                  <a:rPr lang="en-US" sz="900" dirty="0" err="1">
                    <a:solidFill>
                      <a:schemeClr val="tx1">
                        <a:lumMod val="50000"/>
                        <a:lumOff val="50000"/>
                      </a:schemeClr>
                    </a:solidFill>
                    <a:latin typeface="Arial" panose="020B0604020202020204" pitchFamily="34" charset="0"/>
                    <a:cs typeface="Arial" panose="020B0604020202020204" pitchFamily="34" charset="0"/>
                  </a:rPr>
                  <a:t>Probabilité</a:t>
                </a:r>
                <a:r>
                  <a:rPr lang="en-US" sz="900" baseline="0" dirty="0">
                    <a:solidFill>
                      <a:schemeClr val="tx1">
                        <a:lumMod val="50000"/>
                        <a:lumOff val="50000"/>
                      </a:schemeClr>
                    </a:solidFill>
                    <a:latin typeface="Arial" panose="020B0604020202020204" pitchFamily="34" charset="0"/>
                    <a:cs typeface="Arial" panose="020B0604020202020204" pitchFamily="34" charset="0"/>
                  </a:rPr>
                  <a:t> de SSR</a:t>
                </a:r>
                <a:endParaRPr lang="en-US" sz="900" dirty="0">
                  <a:solidFill>
                    <a:schemeClr val="tx1">
                      <a:lumMod val="50000"/>
                      <a:lumOff val="50000"/>
                    </a:schemeClr>
                  </a:solidFill>
                  <a:latin typeface="Arial" panose="020B0604020202020204" pitchFamily="34" charset="0"/>
                  <a:cs typeface="Arial" panose="020B0604020202020204" pitchFamily="34" charset="0"/>
                </a:endParaRPr>
              </a:p>
            </c:rich>
          </c:tx>
          <c:layout>
            <c:manualLayout>
              <c:xMode val="edge"/>
              <c:yMode val="edge"/>
              <c:x val="8.8167463622030699E-3"/>
              <c:y val="0.23140924891219999"/>
            </c:manualLayout>
          </c:layout>
          <c:overlay val="0"/>
          <c:spPr>
            <a:noFill/>
            <a:ln>
              <a:noFill/>
            </a:ln>
            <a:effectLst/>
          </c:spPr>
          <c:txPr>
            <a:bodyPr rot="-5400000" spcFirstLastPara="1" vertOverflow="ellipsis" vert="horz" wrap="square" anchor="ctr" anchorCtr="1"/>
            <a:lstStyle/>
            <a:p>
              <a:pPr>
                <a:defRPr sz="900" b="0" i="0" u="none" strike="noStrike" kern="1200" baseline="0">
                  <a:solidFill>
                    <a:schemeClr val="tx1">
                      <a:lumMod val="50000"/>
                      <a:lumOff val="50000"/>
                    </a:schemeClr>
                  </a:solidFill>
                  <a:latin typeface="Calibri" panose="020F0502020204030204" pitchFamily="34" charset="0"/>
                  <a:ea typeface="+mn-ea"/>
                  <a:cs typeface="Calibri" panose="020F050202020403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Arial" panose="020B0604020202020204" pitchFamily="34" charset="0"/>
                <a:ea typeface="+mn-ea"/>
                <a:cs typeface="Arial" panose="020B0604020202020204" pitchFamily="34" charset="0"/>
              </a:defRPr>
            </a:pPr>
            <a:endParaRPr lang="fr-FR"/>
          </a:p>
        </c:txPr>
        <c:crossAx val="1903486752"/>
        <c:crosses val="autoZero"/>
        <c:crossBetween val="midCat"/>
        <c:majorUnit val="0.2"/>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Calibri" panose="020F0502020204030204" pitchFamily="34" charset="0"/>
          <a:cs typeface="Calibri" panose="020F0502020204030204" pitchFamily="34" charset="0"/>
        </a:defRPr>
      </a:pPr>
      <a:endParaRPr lang="fr-FR"/>
    </a:p>
  </c:txPr>
  <c:externalData r:id="rId3">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noFill/>
              <a:ln w="9525">
                <a:noFill/>
              </a:ln>
              <a:effectLst/>
            </c:spPr>
          </c:marker>
          <c:xVal>
            <c:numRef>
              <c:f>Sheet1!$A$2</c:f>
              <c:numCache>
                <c:formatCode>General</c:formatCode>
                <c:ptCount val="1"/>
                <c:pt idx="0">
                  <c:v>0.7</c:v>
                </c:pt>
              </c:numCache>
            </c:numRef>
          </c:xVal>
          <c:yVal>
            <c:numRef>
              <c:f>Sheet1!$B$2</c:f>
              <c:numCache>
                <c:formatCode>General</c:formatCode>
                <c:ptCount val="1"/>
                <c:pt idx="0">
                  <c:v>2.7</c:v>
                </c:pt>
              </c:numCache>
            </c:numRef>
          </c:yVal>
          <c:smooth val="0"/>
          <c:extLst>
            <c:ext xmlns:c16="http://schemas.microsoft.com/office/drawing/2014/chart" uri="{C3380CC4-5D6E-409C-BE32-E72D297353CC}">
              <c16:uniqueId val="{00000000-7C48-4C71-A542-776373A7497A}"/>
            </c:ext>
          </c:extLst>
        </c:ser>
        <c:dLbls>
          <c:showLegendKey val="0"/>
          <c:showVal val="0"/>
          <c:showCatName val="0"/>
          <c:showSerName val="0"/>
          <c:showPercent val="0"/>
          <c:showBubbleSize val="0"/>
        </c:dLbls>
        <c:axId val="-1987648832"/>
        <c:axId val="1903552256"/>
      </c:scatterChart>
      <c:valAx>
        <c:axId val="-1987648832"/>
        <c:scaling>
          <c:orientation val="minMax"/>
          <c:max val="63"/>
          <c:min val="0"/>
        </c:scaling>
        <c:delete val="0"/>
        <c:axPos val="b"/>
        <c:title>
          <c:tx>
            <c:rich>
              <a:bodyPr rot="0" spcFirstLastPara="1" vertOverflow="ellipsis" vert="horz" wrap="square" anchor="ctr" anchorCtr="1"/>
              <a:lstStyle/>
              <a:p>
                <a:pPr>
                  <a:defRPr sz="7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a:t>Temps (mois)</a:t>
                </a:r>
              </a:p>
            </c:rich>
          </c:tx>
          <c:layout>
            <c:manualLayout>
              <c:xMode val="edge"/>
              <c:yMode val="edge"/>
              <c:x val="0.434848999567853"/>
              <c:y val="0.85159299462511695"/>
            </c:manualLayout>
          </c:layout>
          <c:overlay val="0"/>
          <c:spPr>
            <a:noFill/>
            <a:ln>
              <a:noFill/>
            </a:ln>
            <a:effectLst/>
          </c:spPr>
          <c:txPr>
            <a:bodyPr rot="0" spcFirstLastPara="1" vertOverflow="ellipsis" vert="horz" wrap="square" anchor="ctr" anchorCtr="1"/>
            <a:lstStyle/>
            <a:p>
              <a:pPr>
                <a:defRPr sz="7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1903552256"/>
        <c:crosses val="autoZero"/>
        <c:crossBetween val="midCat"/>
        <c:majorUnit val="3"/>
      </c:valAx>
      <c:valAx>
        <c:axId val="1903552256"/>
        <c:scaling>
          <c:orientation val="minMax"/>
          <c:max val="100"/>
          <c:min val="0"/>
        </c:scaling>
        <c:delete val="0"/>
        <c:axPos val="l"/>
        <c:title>
          <c:tx>
            <c:rich>
              <a:bodyPr rot="-5400000" spcFirstLastPara="1" vertOverflow="ellipsis" vert="horz" wrap="square" anchor="ctr" anchorCtr="1"/>
              <a:lstStyle/>
              <a:p>
                <a:pPr>
                  <a:defRPr sz="7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a:t>Objective response (%)</a:t>
                </a:r>
              </a:p>
            </c:rich>
          </c:tx>
          <c:layout>
            <c:manualLayout>
              <c:xMode val="edge"/>
              <c:yMode val="edge"/>
              <c:x val="3.91758344061751E-2"/>
              <c:y val="0.140654299007752"/>
            </c:manualLayout>
          </c:layout>
          <c:overlay val="0"/>
          <c:spPr>
            <a:noFill/>
            <a:ln>
              <a:noFill/>
            </a:ln>
            <a:effectLst/>
          </c:spPr>
          <c:txPr>
            <a:bodyPr rot="-5400000" spcFirstLastPara="1" vertOverflow="ellipsis" vert="horz" wrap="square" anchor="ctr" anchorCtr="1"/>
            <a:lstStyle/>
            <a:p>
              <a:pPr>
                <a:defRPr sz="7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1987648832"/>
        <c:crosses val="autoZero"/>
        <c:crossBetween val="midCat"/>
        <c:majorUnit val="2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a:latin typeface="Arial" panose="020B0604020202020204" pitchFamily="34" charset="0"/>
          <a:cs typeface="Arial" panose="020B0604020202020204" pitchFamily="34" charset="0"/>
        </a:defRPr>
      </a:pPr>
      <a:endParaRPr lang="fr-FR"/>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noFill/>
              <a:ln w="9525">
                <a:noFill/>
              </a:ln>
              <a:effectLst/>
            </c:spPr>
          </c:marker>
          <c:xVal>
            <c:numRef>
              <c:f>Sheet1!$A$2</c:f>
              <c:numCache>
                <c:formatCode>General</c:formatCode>
                <c:ptCount val="1"/>
                <c:pt idx="0">
                  <c:v>0.7</c:v>
                </c:pt>
              </c:numCache>
            </c:numRef>
          </c:xVal>
          <c:yVal>
            <c:numRef>
              <c:f>Sheet1!$B$2</c:f>
              <c:numCache>
                <c:formatCode>General</c:formatCode>
                <c:ptCount val="1"/>
                <c:pt idx="0">
                  <c:v>2.7</c:v>
                </c:pt>
              </c:numCache>
            </c:numRef>
          </c:yVal>
          <c:smooth val="0"/>
          <c:extLst>
            <c:ext xmlns:c16="http://schemas.microsoft.com/office/drawing/2014/chart" uri="{C3380CC4-5D6E-409C-BE32-E72D297353CC}">
              <c16:uniqueId val="{00000000-8713-4DA5-9A8B-1F314F7ADA55}"/>
            </c:ext>
          </c:extLst>
        </c:ser>
        <c:dLbls>
          <c:showLegendKey val="0"/>
          <c:showVal val="0"/>
          <c:showCatName val="0"/>
          <c:showSerName val="0"/>
          <c:showPercent val="0"/>
          <c:showBubbleSize val="0"/>
        </c:dLbls>
        <c:axId val="-1997299840"/>
        <c:axId val="2003293936"/>
      </c:scatterChart>
      <c:valAx>
        <c:axId val="-1997299840"/>
        <c:scaling>
          <c:orientation val="minMax"/>
          <c:max val="1"/>
          <c:min val="0"/>
        </c:scaling>
        <c:delete val="1"/>
        <c:axPos val="b"/>
        <c:numFmt formatCode="General" sourceLinked="1"/>
        <c:majorTickMark val="out"/>
        <c:minorTickMark val="none"/>
        <c:tickLblPos val="nextTo"/>
        <c:crossAx val="2003293936"/>
        <c:crosses val="autoZero"/>
        <c:crossBetween val="midCat"/>
        <c:majorUnit val="3"/>
      </c:valAx>
      <c:valAx>
        <c:axId val="2003293936"/>
        <c:scaling>
          <c:orientation val="minMax"/>
          <c:max val="25"/>
          <c:min val="0"/>
        </c:scaling>
        <c:delete val="0"/>
        <c:axPos val="l"/>
        <c:title>
          <c:tx>
            <c:rich>
              <a:bodyPr rot="-5400000" spcFirstLastPara="1" vertOverflow="ellipsis" vert="horz" wrap="square" anchor="ctr" anchorCtr="1"/>
              <a:lstStyle/>
              <a:p>
                <a:pPr>
                  <a:defRPr sz="7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a:t>Objective response (%)</a:t>
                </a:r>
              </a:p>
            </c:rich>
          </c:tx>
          <c:layout>
            <c:manualLayout>
              <c:xMode val="edge"/>
              <c:yMode val="edge"/>
              <c:x val="0.110936956979898"/>
              <c:y val="0.18189018034228299"/>
            </c:manualLayout>
          </c:layout>
          <c:overlay val="0"/>
          <c:spPr>
            <a:noFill/>
            <a:ln>
              <a:noFill/>
            </a:ln>
            <a:effectLst/>
          </c:spPr>
          <c:txPr>
            <a:bodyPr rot="-5400000" spcFirstLastPara="1" vertOverflow="ellipsis" vert="horz" wrap="square" anchor="ctr" anchorCtr="1"/>
            <a:lstStyle/>
            <a:p>
              <a:pPr>
                <a:defRPr sz="7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1997299840"/>
        <c:crosses val="autoZero"/>
        <c:crossBetween val="midCat"/>
        <c:majorUnit val="5"/>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a:latin typeface="Arial" panose="020B0604020202020204" pitchFamily="34" charset="0"/>
          <a:cs typeface="Arial" panose="020B0604020202020204" pitchFamily="34" charset="0"/>
        </a:defRPr>
      </a:pPr>
      <a:endParaRPr lang="fr-FR"/>
    </a:p>
  </c:txPr>
  <c:externalData r:id="rId3">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766032919694401"/>
          <c:y val="0.14896307088609201"/>
          <c:w val="0.69265522623376796"/>
          <c:h val="0.66485987600213603"/>
        </c:manualLayout>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noFill/>
              <a:ln w="9525">
                <a:noFill/>
              </a:ln>
              <a:effectLst/>
            </c:spPr>
          </c:marker>
          <c:xVal>
            <c:numRef>
              <c:f>Sheet1!$A$2</c:f>
              <c:numCache>
                <c:formatCode>General</c:formatCode>
                <c:ptCount val="1"/>
                <c:pt idx="0">
                  <c:v>0.7</c:v>
                </c:pt>
              </c:numCache>
            </c:numRef>
          </c:xVal>
          <c:yVal>
            <c:numRef>
              <c:f>Sheet1!$B$2</c:f>
              <c:numCache>
                <c:formatCode>General</c:formatCode>
                <c:ptCount val="1"/>
                <c:pt idx="0">
                  <c:v>2.7</c:v>
                </c:pt>
              </c:numCache>
            </c:numRef>
          </c:yVal>
          <c:smooth val="0"/>
          <c:extLst>
            <c:ext xmlns:c16="http://schemas.microsoft.com/office/drawing/2014/chart" uri="{C3380CC4-5D6E-409C-BE32-E72D297353CC}">
              <c16:uniqueId val="{00000000-486E-4484-BCAA-F382EACFBF26}"/>
            </c:ext>
          </c:extLst>
        </c:ser>
        <c:dLbls>
          <c:showLegendKey val="0"/>
          <c:showVal val="0"/>
          <c:showCatName val="0"/>
          <c:showSerName val="0"/>
          <c:showPercent val="0"/>
          <c:showBubbleSize val="0"/>
        </c:dLbls>
        <c:axId val="-1992934592"/>
        <c:axId val="-1992924464"/>
      </c:scatterChart>
      <c:valAx>
        <c:axId val="-1992934592"/>
        <c:scaling>
          <c:orientation val="minMax"/>
          <c:max val="800"/>
          <c:min val="0"/>
        </c:scaling>
        <c:delete val="0"/>
        <c:axPos val="b"/>
        <c:title>
          <c:tx>
            <c:rich>
              <a:bodyPr rot="0" spcFirstLastPara="1" vertOverflow="ellipsis" vert="horz" wrap="square" anchor="ctr" anchorCtr="1"/>
              <a:lstStyle/>
              <a:p>
                <a:pPr algn="ctr" rtl="0">
                  <a:defRPr sz="10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r>
                  <a:rPr lang="en-US" dirty="0"/>
                  <a:t>Temps (</a:t>
                </a:r>
                <a:r>
                  <a:rPr lang="en-US" dirty="0" err="1"/>
                  <a:t>jours</a:t>
                </a:r>
                <a:r>
                  <a:rPr lang="en-US" dirty="0"/>
                  <a:t>)</a:t>
                </a:r>
              </a:p>
            </c:rich>
          </c:tx>
          <c:overlay val="0"/>
          <c:spPr>
            <a:noFill/>
            <a:ln>
              <a:noFill/>
            </a:ln>
            <a:effectLst/>
          </c:spPr>
          <c:txPr>
            <a:bodyPr rot="0" spcFirstLastPara="1" vertOverflow="ellipsis" vert="horz" wrap="square" anchor="ctr" anchorCtr="1"/>
            <a:lstStyle/>
            <a:p>
              <a:pPr algn="ctr" rtl="0">
                <a:defRPr sz="10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fr-FR"/>
          </a:p>
        </c:txPr>
        <c:crossAx val="-1992924464"/>
        <c:crosses val="autoZero"/>
        <c:crossBetween val="midCat"/>
        <c:majorUnit val="200"/>
      </c:valAx>
      <c:valAx>
        <c:axId val="-1992924464"/>
        <c:scaling>
          <c:orientation val="minMax"/>
          <c:max val="100"/>
          <c:min val="0"/>
        </c:scaling>
        <c:delete val="0"/>
        <c:axPos val="l"/>
        <c:title>
          <c:tx>
            <c:rich>
              <a:bodyPr rot="-5400000" spcFirstLastPara="1" vertOverflow="ellipsis" vert="horz" wrap="square" anchor="ctr" anchorCtr="1"/>
              <a:lstStyle/>
              <a:p>
                <a:pPr algn="ctr" rtl="0">
                  <a:defRPr sz="10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r>
                  <a:rPr lang="en-US" dirty="0" err="1"/>
                  <a:t>Survie</a:t>
                </a:r>
                <a:r>
                  <a:rPr lang="en-US" dirty="0"/>
                  <a:t> </a:t>
                </a:r>
                <a:r>
                  <a:rPr lang="en-US" dirty="0" err="1"/>
                  <a:t>Globale</a:t>
                </a:r>
                <a:r>
                  <a:rPr lang="en-US" dirty="0"/>
                  <a:t> (%)</a:t>
                </a:r>
              </a:p>
            </c:rich>
          </c:tx>
          <c:layout>
            <c:manualLayout>
              <c:xMode val="edge"/>
              <c:yMode val="edge"/>
              <c:x val="0"/>
              <c:y val="0.32664672432398401"/>
            </c:manualLayout>
          </c:layout>
          <c:overlay val="0"/>
          <c:spPr>
            <a:noFill/>
            <a:ln>
              <a:noFill/>
            </a:ln>
            <a:effectLst/>
          </c:spPr>
          <c:txPr>
            <a:bodyPr rot="-5400000" spcFirstLastPara="1" vertOverflow="ellipsis" vert="horz" wrap="square" anchor="ctr" anchorCtr="1"/>
            <a:lstStyle/>
            <a:p>
              <a:pPr algn="ctr" rtl="0">
                <a:defRPr sz="10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fr-FR"/>
          </a:p>
        </c:txPr>
        <c:crossAx val="-1992934592"/>
        <c:crosses val="autoZero"/>
        <c:crossBetween val="midCat"/>
        <c:majorUnit val="25"/>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latin typeface="Calibri" panose="020F0502020204030204" pitchFamily="34" charset="0"/>
          <a:cs typeface="Calibri" panose="020F0502020204030204" pitchFamily="34" charset="0"/>
        </a:defRPr>
      </a:pPr>
      <a:endParaRPr lang="fr-FR"/>
    </a:p>
  </c:txPr>
  <c:externalData r:id="rId3">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766032919694401"/>
          <c:y val="0.14896307088609201"/>
          <c:w val="0.69265522623376796"/>
          <c:h val="0.66485987600213603"/>
        </c:manualLayout>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noFill/>
              <a:ln w="9525">
                <a:noFill/>
              </a:ln>
              <a:effectLst/>
            </c:spPr>
          </c:marker>
          <c:xVal>
            <c:numRef>
              <c:f>Sheet1!$A$2</c:f>
              <c:numCache>
                <c:formatCode>General</c:formatCode>
                <c:ptCount val="1"/>
                <c:pt idx="0">
                  <c:v>0.7</c:v>
                </c:pt>
              </c:numCache>
            </c:numRef>
          </c:xVal>
          <c:yVal>
            <c:numRef>
              <c:f>Sheet1!$B$2</c:f>
              <c:numCache>
                <c:formatCode>General</c:formatCode>
                <c:ptCount val="1"/>
                <c:pt idx="0">
                  <c:v>2.7</c:v>
                </c:pt>
              </c:numCache>
            </c:numRef>
          </c:yVal>
          <c:smooth val="0"/>
          <c:extLst>
            <c:ext xmlns:c16="http://schemas.microsoft.com/office/drawing/2014/chart" uri="{C3380CC4-5D6E-409C-BE32-E72D297353CC}">
              <c16:uniqueId val="{00000000-486E-4484-BCAA-F382EACFBF26}"/>
            </c:ext>
          </c:extLst>
        </c:ser>
        <c:dLbls>
          <c:showLegendKey val="0"/>
          <c:showVal val="0"/>
          <c:showCatName val="0"/>
          <c:showSerName val="0"/>
          <c:showPercent val="0"/>
          <c:showBubbleSize val="0"/>
        </c:dLbls>
        <c:axId val="-1992884880"/>
        <c:axId val="-1992874016"/>
      </c:scatterChart>
      <c:valAx>
        <c:axId val="-1992884880"/>
        <c:scaling>
          <c:orientation val="minMax"/>
          <c:max val="800"/>
          <c:min val="0"/>
        </c:scaling>
        <c:delete val="0"/>
        <c:axPos val="b"/>
        <c:title>
          <c:tx>
            <c:rich>
              <a:bodyPr rot="0" spcFirstLastPara="1" vertOverflow="ellipsis" vert="horz" wrap="square" anchor="ctr" anchorCtr="1"/>
              <a:lstStyle/>
              <a:p>
                <a:pPr algn="ctr" rtl="0">
                  <a:defRPr sz="10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r>
                  <a:rPr lang="en-US" dirty="0"/>
                  <a:t>Temps (</a:t>
                </a:r>
                <a:r>
                  <a:rPr lang="en-US" dirty="0" err="1"/>
                  <a:t>jours</a:t>
                </a:r>
                <a:r>
                  <a:rPr lang="en-US" dirty="0"/>
                  <a:t>)</a:t>
                </a:r>
              </a:p>
            </c:rich>
          </c:tx>
          <c:overlay val="0"/>
          <c:spPr>
            <a:noFill/>
            <a:ln>
              <a:noFill/>
            </a:ln>
            <a:effectLst/>
          </c:spPr>
          <c:txPr>
            <a:bodyPr rot="0" spcFirstLastPara="1" vertOverflow="ellipsis" vert="horz" wrap="square" anchor="ctr" anchorCtr="1"/>
            <a:lstStyle/>
            <a:p>
              <a:pPr algn="ctr" rtl="0">
                <a:defRPr sz="10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fr-FR"/>
          </a:p>
        </c:txPr>
        <c:crossAx val="-1992874016"/>
        <c:crosses val="autoZero"/>
        <c:crossBetween val="midCat"/>
        <c:majorUnit val="200"/>
      </c:valAx>
      <c:valAx>
        <c:axId val="-1992874016"/>
        <c:scaling>
          <c:orientation val="minMax"/>
          <c:max val="100"/>
          <c:min val="0"/>
        </c:scaling>
        <c:delete val="0"/>
        <c:axPos val="l"/>
        <c:title>
          <c:tx>
            <c:rich>
              <a:bodyPr rot="-5400000" spcFirstLastPara="1" vertOverflow="ellipsis" vert="horz" wrap="square" anchor="ctr" anchorCtr="1"/>
              <a:lstStyle/>
              <a:p>
                <a:pPr algn="ctr" rtl="0">
                  <a:defRPr sz="10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r>
                  <a:rPr lang="en-US" dirty="0" err="1"/>
                  <a:t>Survie</a:t>
                </a:r>
                <a:r>
                  <a:rPr lang="en-US" dirty="0"/>
                  <a:t> </a:t>
                </a:r>
                <a:r>
                  <a:rPr lang="en-US" dirty="0" err="1"/>
                  <a:t>Globale</a:t>
                </a:r>
                <a:r>
                  <a:rPr lang="en-US" baseline="0" dirty="0"/>
                  <a:t> </a:t>
                </a:r>
                <a:r>
                  <a:rPr lang="en-US" dirty="0"/>
                  <a:t>(%)</a:t>
                </a:r>
              </a:p>
            </c:rich>
          </c:tx>
          <c:layout>
            <c:manualLayout>
              <c:xMode val="edge"/>
              <c:yMode val="edge"/>
              <c:x val="0"/>
              <c:y val="0.32664672432398401"/>
            </c:manualLayout>
          </c:layout>
          <c:overlay val="0"/>
          <c:spPr>
            <a:noFill/>
            <a:ln>
              <a:noFill/>
            </a:ln>
            <a:effectLst/>
          </c:spPr>
          <c:txPr>
            <a:bodyPr rot="-5400000" spcFirstLastPara="1" vertOverflow="ellipsis" vert="horz" wrap="square" anchor="ctr" anchorCtr="1"/>
            <a:lstStyle/>
            <a:p>
              <a:pPr algn="ctr" rtl="0">
                <a:defRPr sz="10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fr-FR"/>
          </a:p>
        </c:txPr>
        <c:crossAx val="-1992884880"/>
        <c:crosses val="autoZero"/>
        <c:crossBetween val="midCat"/>
        <c:majorUnit val="25"/>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latin typeface="Calibri" panose="020F0502020204030204" pitchFamily="34" charset="0"/>
          <a:cs typeface="Calibri" panose="020F0502020204030204" pitchFamily="34" charset="0"/>
        </a:defRPr>
      </a:pPr>
      <a:endParaRPr lang="fr-FR"/>
    </a:p>
  </c:txPr>
  <c:externalData r:id="rId3">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8.7203360195058199E-2"/>
          <c:y val="3.8150205308143198E-2"/>
          <c:w val="0.89788113903155897"/>
          <c:h val="0.83343560646663295"/>
        </c:manualLayout>
      </c:layout>
      <c:scatterChart>
        <c:scatterStyle val="lineMarker"/>
        <c:varyColors val="0"/>
        <c:ser>
          <c:idx val="0"/>
          <c:order val="0"/>
          <c:tx>
            <c:strRef>
              <c:f>Feuil1!$B$1</c:f>
              <c:strCache>
                <c:ptCount val="1"/>
                <c:pt idx="0">
                  <c:v>Valeur Y 1</c:v>
                </c:pt>
              </c:strCache>
            </c:strRef>
          </c:tx>
          <c:spPr>
            <a:ln w="47625">
              <a:noFill/>
            </a:ln>
          </c:spPr>
          <c:xVal>
            <c:numRef>
              <c:f>Feuil1!$A$2:$A$5</c:f>
              <c:numCache>
                <c:formatCode>General</c:formatCode>
                <c:ptCount val="4"/>
                <c:pt idx="1">
                  <c:v>1.8</c:v>
                </c:pt>
              </c:numCache>
            </c:numRef>
          </c:xVal>
          <c:yVal>
            <c:numRef>
              <c:f>Feuil1!$B$2:$B$5</c:f>
              <c:numCache>
                <c:formatCode>General</c:formatCode>
                <c:ptCount val="4"/>
              </c:numCache>
            </c:numRef>
          </c:yVal>
          <c:smooth val="0"/>
          <c:extLst>
            <c:ext xmlns:c16="http://schemas.microsoft.com/office/drawing/2014/chart" uri="{C3380CC4-5D6E-409C-BE32-E72D297353CC}">
              <c16:uniqueId val="{00000000-FBA4-47C2-8665-2ECA3F8453F7}"/>
            </c:ext>
          </c:extLst>
        </c:ser>
        <c:dLbls>
          <c:showLegendKey val="0"/>
          <c:showVal val="0"/>
          <c:showCatName val="0"/>
          <c:showSerName val="0"/>
          <c:showPercent val="0"/>
          <c:showBubbleSize val="0"/>
        </c:dLbls>
        <c:axId val="2034820384"/>
        <c:axId val="1903813888"/>
      </c:scatterChart>
      <c:valAx>
        <c:axId val="2034820384"/>
        <c:scaling>
          <c:orientation val="minMax"/>
          <c:max val="8"/>
          <c:min val="0"/>
        </c:scaling>
        <c:delete val="1"/>
        <c:axPos val="b"/>
        <c:numFmt formatCode="General" sourceLinked="1"/>
        <c:majorTickMark val="out"/>
        <c:minorTickMark val="none"/>
        <c:tickLblPos val="nextTo"/>
        <c:crossAx val="1903813888"/>
        <c:crosses val="autoZero"/>
        <c:crossBetween val="midCat"/>
        <c:majorUnit val="1"/>
      </c:valAx>
      <c:valAx>
        <c:axId val="1903813888"/>
        <c:scaling>
          <c:orientation val="minMax"/>
          <c:max val="80"/>
          <c:min val="-100"/>
        </c:scaling>
        <c:delete val="0"/>
        <c:axPos val="l"/>
        <c:numFmt formatCode="General" sourceLinked="1"/>
        <c:majorTickMark val="out"/>
        <c:minorTickMark val="none"/>
        <c:tickLblPos val="nextTo"/>
        <c:txPr>
          <a:bodyPr/>
          <a:lstStyle/>
          <a:p>
            <a:pPr>
              <a:defRPr sz="800">
                <a:solidFill>
                  <a:schemeClr val="bg1">
                    <a:lumMod val="50000"/>
                  </a:schemeClr>
                </a:solidFill>
              </a:defRPr>
            </a:pPr>
            <a:endParaRPr lang="fr-FR"/>
          </a:p>
        </c:txPr>
        <c:crossAx val="2034820384"/>
        <c:crosses val="autoZero"/>
        <c:crossBetween val="midCat"/>
        <c:majorUnit val="20"/>
      </c:valAx>
      <c:spPr>
        <a:ln>
          <a:noFill/>
        </a:ln>
      </c:spPr>
    </c:plotArea>
    <c:plotVisOnly val="1"/>
    <c:dispBlanksAs val="gap"/>
    <c:showDLblsOverMax val="0"/>
  </c:chart>
  <c:txPr>
    <a:bodyPr/>
    <a:lstStyle/>
    <a:p>
      <a:pPr>
        <a:defRPr sz="1600">
          <a:solidFill>
            <a:schemeClr val="tx1">
              <a:lumMod val="65000"/>
              <a:lumOff val="35000"/>
            </a:schemeClr>
          </a:solidFill>
        </a:defRPr>
      </a:pPr>
      <a:endParaRPr lang="fr-FR"/>
    </a:p>
  </c:txPr>
  <c:externalData r:id="rId2">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8.7203360195058199E-2"/>
          <c:y val="3.8150205308143198E-2"/>
          <c:w val="0.89788113903155897"/>
          <c:h val="0.83343560646663295"/>
        </c:manualLayout>
      </c:layout>
      <c:scatterChart>
        <c:scatterStyle val="lineMarker"/>
        <c:varyColors val="0"/>
        <c:ser>
          <c:idx val="0"/>
          <c:order val="0"/>
          <c:tx>
            <c:strRef>
              <c:f>Feuil1!$B$1</c:f>
              <c:strCache>
                <c:ptCount val="1"/>
                <c:pt idx="0">
                  <c:v>Valeur Y 1</c:v>
                </c:pt>
              </c:strCache>
            </c:strRef>
          </c:tx>
          <c:spPr>
            <a:ln w="47625">
              <a:noFill/>
            </a:ln>
          </c:spPr>
          <c:xVal>
            <c:numRef>
              <c:f>Feuil1!$A$2:$A$5</c:f>
              <c:numCache>
                <c:formatCode>General</c:formatCode>
                <c:ptCount val="4"/>
                <c:pt idx="1">
                  <c:v>1.8</c:v>
                </c:pt>
              </c:numCache>
            </c:numRef>
          </c:xVal>
          <c:yVal>
            <c:numRef>
              <c:f>Feuil1!$B$2:$B$5</c:f>
              <c:numCache>
                <c:formatCode>General</c:formatCode>
                <c:ptCount val="4"/>
              </c:numCache>
            </c:numRef>
          </c:yVal>
          <c:smooth val="0"/>
          <c:extLst>
            <c:ext xmlns:c16="http://schemas.microsoft.com/office/drawing/2014/chart" uri="{C3380CC4-5D6E-409C-BE32-E72D297353CC}">
              <c16:uniqueId val="{00000000-4106-4992-80BA-13B4F7D4B40E}"/>
            </c:ext>
          </c:extLst>
        </c:ser>
        <c:dLbls>
          <c:showLegendKey val="0"/>
          <c:showVal val="0"/>
          <c:showCatName val="0"/>
          <c:showSerName val="0"/>
          <c:showPercent val="0"/>
          <c:showBubbleSize val="0"/>
        </c:dLbls>
        <c:axId val="1904005712"/>
        <c:axId val="-1996959536"/>
      </c:scatterChart>
      <c:valAx>
        <c:axId val="1904005712"/>
        <c:scaling>
          <c:orientation val="minMax"/>
          <c:max val="8"/>
          <c:min val="0"/>
        </c:scaling>
        <c:delete val="1"/>
        <c:axPos val="b"/>
        <c:numFmt formatCode="General" sourceLinked="1"/>
        <c:majorTickMark val="out"/>
        <c:minorTickMark val="none"/>
        <c:tickLblPos val="nextTo"/>
        <c:crossAx val="-1996959536"/>
        <c:crosses val="autoZero"/>
        <c:crossBetween val="midCat"/>
        <c:majorUnit val="1"/>
      </c:valAx>
      <c:valAx>
        <c:axId val="-1996959536"/>
        <c:scaling>
          <c:orientation val="minMax"/>
          <c:max val="80"/>
          <c:min val="-100"/>
        </c:scaling>
        <c:delete val="0"/>
        <c:axPos val="l"/>
        <c:numFmt formatCode="General" sourceLinked="1"/>
        <c:majorTickMark val="out"/>
        <c:minorTickMark val="none"/>
        <c:tickLblPos val="nextTo"/>
        <c:txPr>
          <a:bodyPr/>
          <a:lstStyle/>
          <a:p>
            <a:pPr>
              <a:defRPr sz="800">
                <a:solidFill>
                  <a:schemeClr val="bg1">
                    <a:lumMod val="50000"/>
                  </a:schemeClr>
                </a:solidFill>
              </a:defRPr>
            </a:pPr>
            <a:endParaRPr lang="fr-FR"/>
          </a:p>
        </c:txPr>
        <c:crossAx val="1904005712"/>
        <c:crosses val="autoZero"/>
        <c:crossBetween val="midCat"/>
        <c:majorUnit val="20"/>
      </c:valAx>
      <c:spPr>
        <a:ln>
          <a:noFill/>
        </a:ln>
      </c:spPr>
    </c:plotArea>
    <c:plotVisOnly val="1"/>
    <c:dispBlanksAs val="gap"/>
    <c:showDLblsOverMax val="0"/>
  </c:chart>
  <c:txPr>
    <a:bodyPr/>
    <a:lstStyle/>
    <a:p>
      <a:pPr>
        <a:defRPr sz="1600">
          <a:solidFill>
            <a:schemeClr val="tx1">
              <a:lumMod val="65000"/>
              <a:lumOff val="35000"/>
            </a:schemeClr>
          </a:solidFill>
        </a:defRPr>
      </a:pPr>
      <a:endParaRPr lang="fr-FR"/>
    </a:p>
  </c:txPr>
  <c:externalData r:id="rId2">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766032919694401"/>
          <c:y val="0.14896307088609201"/>
          <c:w val="0.69265522623376796"/>
          <c:h val="0.66485987600213603"/>
        </c:manualLayout>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noFill/>
              <a:ln w="9525">
                <a:noFill/>
              </a:ln>
              <a:effectLst/>
            </c:spPr>
          </c:marker>
          <c:xVal>
            <c:numRef>
              <c:f>Sheet1!$A$2</c:f>
              <c:numCache>
                <c:formatCode>General</c:formatCode>
                <c:ptCount val="1"/>
                <c:pt idx="0">
                  <c:v>0.7</c:v>
                </c:pt>
              </c:numCache>
            </c:numRef>
          </c:xVal>
          <c:yVal>
            <c:numRef>
              <c:f>Sheet1!$B$2</c:f>
              <c:numCache>
                <c:formatCode>General</c:formatCode>
                <c:ptCount val="1"/>
                <c:pt idx="0">
                  <c:v>2.7</c:v>
                </c:pt>
              </c:numCache>
            </c:numRef>
          </c:yVal>
          <c:smooth val="0"/>
          <c:extLst>
            <c:ext xmlns:c16="http://schemas.microsoft.com/office/drawing/2014/chart" uri="{C3380CC4-5D6E-409C-BE32-E72D297353CC}">
              <c16:uniqueId val="{00000000-98ED-45F7-968A-E744F2602589}"/>
            </c:ext>
          </c:extLst>
        </c:ser>
        <c:dLbls>
          <c:showLegendKey val="0"/>
          <c:showVal val="0"/>
          <c:showCatName val="0"/>
          <c:showSerName val="0"/>
          <c:showPercent val="0"/>
          <c:showBubbleSize val="0"/>
        </c:dLbls>
        <c:axId val="-1977881472"/>
        <c:axId val="-2091355424"/>
      </c:scatterChart>
      <c:valAx>
        <c:axId val="-1977881472"/>
        <c:scaling>
          <c:orientation val="minMax"/>
          <c:max val="24"/>
          <c:min val="0"/>
        </c:scaling>
        <c:delete val="0"/>
        <c:axPos val="b"/>
        <c:title>
          <c:tx>
            <c:rich>
              <a:bodyPr rot="0" spcFirstLastPara="1" vertOverflow="ellipsis" vert="horz" wrap="square" anchor="ctr" anchorCtr="1"/>
              <a:lstStyle/>
              <a:p>
                <a:pPr algn="ctr" rtl="0">
                  <a:defRPr sz="8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r>
                  <a:rPr lang="en-US" dirty="0"/>
                  <a:t>Temps (</a:t>
                </a:r>
                <a:r>
                  <a:rPr lang="en-US" dirty="0" err="1"/>
                  <a:t>Mois</a:t>
                </a:r>
                <a:r>
                  <a:rPr lang="en-US" dirty="0"/>
                  <a:t>)</a:t>
                </a:r>
              </a:p>
            </c:rich>
          </c:tx>
          <c:overlay val="0"/>
          <c:spPr>
            <a:noFill/>
            <a:ln>
              <a:noFill/>
            </a:ln>
            <a:effectLst/>
          </c:spPr>
          <c:txPr>
            <a:bodyPr rot="0" spcFirstLastPara="1" vertOverflow="ellipsis" vert="horz" wrap="square" anchor="ctr" anchorCtr="1"/>
            <a:lstStyle/>
            <a:p>
              <a:pPr algn="ctr" rtl="0">
                <a:defRPr sz="8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fr-FR"/>
          </a:p>
        </c:txPr>
        <c:crossAx val="-2091355424"/>
        <c:crosses val="autoZero"/>
        <c:crossBetween val="midCat"/>
        <c:majorUnit val="3"/>
      </c:valAx>
      <c:valAx>
        <c:axId val="-2091355424"/>
        <c:scaling>
          <c:orientation val="minMax"/>
          <c:max val="100"/>
          <c:min val="0"/>
        </c:scaling>
        <c:delete val="0"/>
        <c:axPos val="l"/>
        <c:title>
          <c:tx>
            <c:rich>
              <a:bodyPr rot="-5400000" spcFirstLastPara="1" vertOverflow="ellipsis" vert="horz" wrap="square" anchor="ctr" anchorCtr="1"/>
              <a:lstStyle/>
              <a:p>
                <a:pPr algn="ctr" rtl="0">
                  <a:defRPr sz="8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r>
                  <a:rPr lang="en-US"/>
                  <a:t>Patients (%)</a:t>
                </a:r>
              </a:p>
            </c:rich>
          </c:tx>
          <c:layout>
            <c:manualLayout>
              <c:xMode val="edge"/>
              <c:yMode val="edge"/>
              <c:x val="8.8167463622030699E-3"/>
              <c:y val="0.359979628962531"/>
            </c:manualLayout>
          </c:layout>
          <c:overlay val="0"/>
          <c:spPr>
            <a:noFill/>
            <a:ln>
              <a:noFill/>
            </a:ln>
            <a:effectLst/>
          </c:spPr>
          <c:txPr>
            <a:bodyPr rot="-5400000" spcFirstLastPara="1" vertOverflow="ellipsis" vert="horz" wrap="square" anchor="ctr" anchorCtr="1"/>
            <a:lstStyle/>
            <a:p>
              <a:pPr algn="ctr" rtl="0">
                <a:defRPr sz="8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fr-FR"/>
          </a:p>
        </c:txPr>
        <c:crossAx val="-1977881472"/>
        <c:crosses val="autoZero"/>
        <c:crossBetween val="midCat"/>
        <c:majorUnit val="1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latin typeface="Calibri" panose="020F0502020204030204" pitchFamily="34" charset="0"/>
          <a:cs typeface="Calibri" panose="020F0502020204030204" pitchFamily="34" charset="0"/>
        </a:defRPr>
      </a:pPr>
      <a:endParaRPr lang="fr-FR"/>
    </a:p>
  </c:txPr>
  <c:externalData r:id="rId3">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766032919694401"/>
          <c:y val="0.14896307088609201"/>
          <c:w val="0.69265522623376796"/>
          <c:h val="0.66485987600213603"/>
        </c:manualLayout>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noFill/>
              <a:ln w="9525">
                <a:noFill/>
              </a:ln>
              <a:effectLst/>
            </c:spPr>
          </c:marker>
          <c:xVal>
            <c:numRef>
              <c:f>Sheet1!$A$2</c:f>
              <c:numCache>
                <c:formatCode>General</c:formatCode>
                <c:ptCount val="1"/>
                <c:pt idx="0">
                  <c:v>0.7</c:v>
                </c:pt>
              </c:numCache>
            </c:numRef>
          </c:xVal>
          <c:yVal>
            <c:numRef>
              <c:f>Sheet1!$B$2</c:f>
              <c:numCache>
                <c:formatCode>General</c:formatCode>
                <c:ptCount val="1"/>
                <c:pt idx="0">
                  <c:v>2.7</c:v>
                </c:pt>
              </c:numCache>
            </c:numRef>
          </c:yVal>
          <c:smooth val="0"/>
          <c:extLst>
            <c:ext xmlns:c16="http://schemas.microsoft.com/office/drawing/2014/chart" uri="{C3380CC4-5D6E-409C-BE32-E72D297353CC}">
              <c16:uniqueId val="{00000000-9418-4C46-AEF5-16A363C5981E}"/>
            </c:ext>
          </c:extLst>
        </c:ser>
        <c:dLbls>
          <c:showLegendKey val="0"/>
          <c:showVal val="0"/>
          <c:showCatName val="0"/>
          <c:showSerName val="0"/>
          <c:showPercent val="0"/>
          <c:showBubbleSize val="0"/>
        </c:dLbls>
        <c:axId val="1892695408"/>
        <c:axId val="1893361776"/>
      </c:scatterChart>
      <c:valAx>
        <c:axId val="1892695408"/>
        <c:scaling>
          <c:orientation val="minMax"/>
          <c:max val="24"/>
          <c:min val="0"/>
        </c:scaling>
        <c:delete val="0"/>
        <c:axPos val="b"/>
        <c:title>
          <c:tx>
            <c:rich>
              <a:bodyPr rot="0" spcFirstLastPara="1" vertOverflow="ellipsis" vert="horz" wrap="square" anchor="ctr" anchorCtr="1"/>
              <a:lstStyle/>
              <a:p>
                <a:pPr algn="ctr" rtl="0">
                  <a:defRPr sz="8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r>
                  <a:rPr lang="en-US" dirty="0"/>
                  <a:t>Temps (</a:t>
                </a:r>
                <a:r>
                  <a:rPr lang="en-US" dirty="0" err="1"/>
                  <a:t>Mois</a:t>
                </a:r>
                <a:r>
                  <a:rPr lang="en-US" dirty="0"/>
                  <a:t>)</a:t>
                </a:r>
              </a:p>
            </c:rich>
          </c:tx>
          <c:overlay val="0"/>
          <c:spPr>
            <a:noFill/>
            <a:ln>
              <a:noFill/>
            </a:ln>
            <a:effectLst/>
          </c:spPr>
          <c:txPr>
            <a:bodyPr rot="0" spcFirstLastPara="1" vertOverflow="ellipsis" vert="horz" wrap="square" anchor="ctr" anchorCtr="1"/>
            <a:lstStyle/>
            <a:p>
              <a:pPr algn="ctr" rtl="0">
                <a:defRPr sz="8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fr-FR"/>
          </a:p>
        </c:txPr>
        <c:crossAx val="1893361776"/>
        <c:crosses val="autoZero"/>
        <c:crossBetween val="midCat"/>
        <c:majorUnit val="3"/>
      </c:valAx>
      <c:valAx>
        <c:axId val="1893361776"/>
        <c:scaling>
          <c:orientation val="minMax"/>
          <c:max val="100"/>
          <c:min val="0"/>
        </c:scaling>
        <c:delete val="0"/>
        <c:axPos val="l"/>
        <c:title>
          <c:tx>
            <c:rich>
              <a:bodyPr rot="-5400000" spcFirstLastPara="1" vertOverflow="ellipsis" vert="horz" wrap="square" anchor="ctr" anchorCtr="1"/>
              <a:lstStyle/>
              <a:p>
                <a:pPr algn="ctr" rtl="0">
                  <a:defRPr sz="8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r>
                  <a:rPr lang="en-US"/>
                  <a:t>Patients (%)</a:t>
                </a:r>
              </a:p>
            </c:rich>
          </c:tx>
          <c:layout>
            <c:manualLayout>
              <c:xMode val="edge"/>
              <c:yMode val="edge"/>
              <c:x val="8.8167463622030699E-3"/>
              <c:y val="0.359979628962531"/>
            </c:manualLayout>
          </c:layout>
          <c:overlay val="0"/>
          <c:spPr>
            <a:noFill/>
            <a:ln>
              <a:noFill/>
            </a:ln>
            <a:effectLst/>
          </c:spPr>
          <c:txPr>
            <a:bodyPr rot="-5400000" spcFirstLastPara="1" vertOverflow="ellipsis" vert="horz" wrap="square" anchor="ctr" anchorCtr="1"/>
            <a:lstStyle/>
            <a:p>
              <a:pPr algn="ctr" rtl="0">
                <a:defRPr sz="8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fr-FR"/>
          </a:p>
        </c:txPr>
        <c:crossAx val="1892695408"/>
        <c:crosses val="autoZero"/>
        <c:crossBetween val="midCat"/>
        <c:majorUnit val="1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latin typeface="Calibri" panose="020F0502020204030204" pitchFamily="34" charset="0"/>
          <a:cs typeface="Calibri" panose="020F0502020204030204" pitchFamily="34" charset="0"/>
        </a:defRPr>
      </a:pPr>
      <a:endParaRPr lang="fr-FR"/>
    </a:p>
  </c:txPr>
  <c:externalData r:id="rId3">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noFill/>
              <a:ln w="9525">
                <a:noFill/>
              </a:ln>
              <a:effectLst/>
            </c:spPr>
          </c:marker>
          <c:xVal>
            <c:numRef>
              <c:f>Sheet1!$A$2</c:f>
              <c:numCache>
                <c:formatCode>General</c:formatCode>
                <c:ptCount val="1"/>
                <c:pt idx="0">
                  <c:v>0.7</c:v>
                </c:pt>
              </c:numCache>
            </c:numRef>
          </c:xVal>
          <c:yVal>
            <c:numRef>
              <c:f>Sheet1!$B$2</c:f>
              <c:numCache>
                <c:formatCode>General</c:formatCode>
                <c:ptCount val="1"/>
                <c:pt idx="0">
                  <c:v>2.7</c:v>
                </c:pt>
              </c:numCache>
            </c:numRef>
          </c:yVal>
          <c:smooth val="0"/>
          <c:extLst>
            <c:ext xmlns:c16="http://schemas.microsoft.com/office/drawing/2014/chart" uri="{C3380CC4-5D6E-409C-BE32-E72D297353CC}">
              <c16:uniqueId val="{00000000-8AC7-40FE-8BBC-8944A87D063F}"/>
            </c:ext>
          </c:extLst>
        </c:ser>
        <c:dLbls>
          <c:showLegendKey val="0"/>
          <c:showVal val="0"/>
          <c:showCatName val="0"/>
          <c:showSerName val="0"/>
          <c:showPercent val="0"/>
          <c:showBubbleSize val="0"/>
        </c:dLbls>
        <c:axId val="1888708688"/>
        <c:axId val="1889186368"/>
      </c:scatterChart>
      <c:valAx>
        <c:axId val="1888708688"/>
        <c:scaling>
          <c:orientation val="minMax"/>
          <c:max val="26"/>
          <c:min val="0"/>
        </c:scaling>
        <c:delete val="0"/>
        <c:axPos val="b"/>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vert="horz"/>
          <a:lstStyle/>
          <a:p>
            <a:pPr>
              <a:defRPr/>
            </a:pPr>
            <a:endParaRPr lang="fr-FR"/>
          </a:p>
        </c:txPr>
        <c:crossAx val="1889186368"/>
        <c:crosses val="autoZero"/>
        <c:crossBetween val="midCat"/>
        <c:majorUnit val="2"/>
      </c:valAx>
      <c:valAx>
        <c:axId val="1889186368"/>
        <c:scaling>
          <c:orientation val="minMax"/>
          <c:max val="100"/>
          <c:min val="0"/>
        </c:scaling>
        <c:delete val="0"/>
        <c:axPos val="l"/>
        <c:numFmt formatCode="#,##0" sourceLinked="0"/>
        <c:majorTickMark val="out"/>
        <c:minorTickMark val="none"/>
        <c:tickLblPos val="nextTo"/>
        <c:spPr>
          <a:noFill/>
          <a:ln w="9525" cap="flat" cmpd="sng" algn="ctr">
            <a:solidFill>
              <a:schemeClr val="tx1">
                <a:lumMod val="25000"/>
                <a:lumOff val="75000"/>
              </a:schemeClr>
            </a:solidFill>
            <a:round/>
          </a:ln>
          <a:effectLst/>
        </c:spPr>
        <c:txPr>
          <a:bodyPr rot="-60000000" vert="horz"/>
          <a:lstStyle/>
          <a:p>
            <a:pPr>
              <a:defRPr/>
            </a:pPr>
            <a:endParaRPr lang="fr-FR"/>
          </a:p>
        </c:txPr>
        <c:crossAx val="1888708688"/>
        <c:crosses val="autoZero"/>
        <c:crossBetween val="midCat"/>
        <c:majorUnit val="1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latin typeface="Calibri" panose="020F0502020204030204" pitchFamily="34" charset="0"/>
          <a:cs typeface="Calibri" panose="020F0502020204030204" pitchFamily="34" charset="0"/>
        </a:defRPr>
      </a:pPr>
      <a:endParaRPr lang="fr-FR"/>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noFill/>
              <a:ln w="9525">
                <a:noFill/>
              </a:ln>
              <a:effectLst/>
            </c:spPr>
          </c:marker>
          <c:xVal>
            <c:numRef>
              <c:f>Sheet1!$A$2</c:f>
              <c:numCache>
                <c:formatCode>General</c:formatCode>
                <c:ptCount val="1"/>
                <c:pt idx="0">
                  <c:v>0.7</c:v>
                </c:pt>
              </c:numCache>
            </c:numRef>
          </c:xVal>
          <c:yVal>
            <c:numRef>
              <c:f>Sheet1!$B$2</c:f>
              <c:numCache>
                <c:formatCode>General</c:formatCode>
                <c:ptCount val="1"/>
                <c:pt idx="0">
                  <c:v>2.7</c:v>
                </c:pt>
              </c:numCache>
            </c:numRef>
          </c:yVal>
          <c:smooth val="0"/>
          <c:extLst>
            <c:ext xmlns:c16="http://schemas.microsoft.com/office/drawing/2014/chart" uri="{C3380CC4-5D6E-409C-BE32-E72D297353CC}">
              <c16:uniqueId val="{00000000-1740-44C8-A8B4-323DD5484DA9}"/>
            </c:ext>
          </c:extLst>
        </c:ser>
        <c:dLbls>
          <c:showLegendKey val="0"/>
          <c:showVal val="0"/>
          <c:showCatName val="0"/>
          <c:showSerName val="0"/>
          <c:showPercent val="0"/>
          <c:showBubbleSize val="0"/>
        </c:dLbls>
        <c:axId val="-2029714336"/>
        <c:axId val="-2109469408"/>
      </c:scatterChart>
      <c:valAx>
        <c:axId val="-2029714336"/>
        <c:scaling>
          <c:orientation val="minMax"/>
          <c:max val="5.5"/>
          <c:min val="0"/>
        </c:scaling>
        <c:delete val="0"/>
        <c:axPos val="b"/>
        <c:title>
          <c:tx>
            <c:rich>
              <a:bodyPr rot="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sz="700" dirty="0" err="1"/>
                  <a:t>Années</a:t>
                </a:r>
                <a:r>
                  <a:rPr lang="en-US" sz="700" dirty="0"/>
                  <a:t> </a:t>
                </a:r>
                <a:r>
                  <a:rPr lang="en-US" sz="700" dirty="0" err="1"/>
                  <a:t>depuis</a:t>
                </a:r>
                <a:r>
                  <a:rPr lang="en-US" sz="700" dirty="0"/>
                  <a:t> le début du </a:t>
                </a:r>
                <a:r>
                  <a:rPr lang="en-US" sz="700" dirty="0" err="1"/>
                  <a:t>traitement</a:t>
                </a:r>
                <a:endParaRPr lang="en-US" sz="700" dirty="0"/>
              </a:p>
            </c:rich>
          </c:tx>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2109469408"/>
        <c:crosses val="autoZero"/>
        <c:crossBetween val="midCat"/>
        <c:majorUnit val="1"/>
      </c:valAx>
      <c:valAx>
        <c:axId val="-2109469408"/>
        <c:scaling>
          <c:orientation val="minMax"/>
          <c:max val="1"/>
          <c:min val="0"/>
        </c:scaling>
        <c:delete val="0"/>
        <c:axPos val="l"/>
        <c:title>
          <c:tx>
            <c:rich>
              <a:bodyPr rot="-54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sz="700" dirty="0" err="1"/>
                  <a:t>Probabilité</a:t>
                </a:r>
                <a:r>
                  <a:rPr lang="en-US" sz="700" dirty="0"/>
                  <a:t> de </a:t>
                </a:r>
                <a:r>
                  <a:rPr lang="en-US" sz="700" dirty="0" err="1"/>
                  <a:t>survie</a:t>
                </a:r>
                <a:r>
                  <a:rPr lang="en-US" sz="700" dirty="0"/>
                  <a:t> </a:t>
                </a:r>
              </a:p>
              <a:p>
                <a:pPr>
                  <a:defRPr/>
                </a:pPr>
                <a:r>
                  <a:rPr lang="en-US" sz="700" dirty="0"/>
                  <a:t>sans </a:t>
                </a:r>
                <a:r>
                  <a:rPr lang="en-US" sz="700" dirty="0" err="1"/>
                  <a:t>maladie</a:t>
                </a:r>
                <a:endParaRPr lang="en-US" sz="700" dirty="0"/>
              </a:p>
            </c:rich>
          </c:tx>
          <c:layout>
            <c:manualLayout>
              <c:xMode val="edge"/>
              <c:yMode val="edge"/>
              <c:x val="1.5590224795985499E-2"/>
              <c:y val="0.23465806903304501"/>
            </c:manualLayout>
          </c:layout>
          <c:overlay val="0"/>
          <c:spPr>
            <a:noFill/>
            <a:ln>
              <a:noFill/>
            </a:ln>
            <a:effectLst/>
          </c:spPr>
          <c:txPr>
            <a:bodyPr rot="-54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2029714336"/>
        <c:crosses val="autoZero"/>
        <c:crossBetween val="midCat"/>
        <c:majorUnit val="0.2"/>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latin typeface="Arial" panose="020B0604020202020204" pitchFamily="34" charset="0"/>
          <a:cs typeface="Arial" panose="020B0604020202020204" pitchFamily="34" charset="0"/>
        </a:defRPr>
      </a:pPr>
      <a:endParaRPr lang="fr-FR"/>
    </a:p>
  </c:txPr>
  <c:externalData r:id="rId3">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noFill/>
              <a:ln w="9525">
                <a:noFill/>
              </a:ln>
              <a:effectLst/>
            </c:spPr>
          </c:marker>
          <c:xVal>
            <c:numRef>
              <c:f>Sheet1!$A$2</c:f>
              <c:numCache>
                <c:formatCode>General</c:formatCode>
                <c:ptCount val="1"/>
                <c:pt idx="0">
                  <c:v>0.7</c:v>
                </c:pt>
              </c:numCache>
            </c:numRef>
          </c:xVal>
          <c:yVal>
            <c:numRef>
              <c:f>Sheet1!$B$2</c:f>
              <c:numCache>
                <c:formatCode>General</c:formatCode>
                <c:ptCount val="1"/>
                <c:pt idx="0">
                  <c:v>2.7</c:v>
                </c:pt>
              </c:numCache>
            </c:numRef>
          </c:yVal>
          <c:smooth val="0"/>
          <c:extLst>
            <c:ext xmlns:c16="http://schemas.microsoft.com/office/drawing/2014/chart" uri="{C3380CC4-5D6E-409C-BE32-E72D297353CC}">
              <c16:uniqueId val="{00000000-FC7E-4542-8F02-6ADF64CE7EC8}"/>
            </c:ext>
          </c:extLst>
        </c:ser>
        <c:dLbls>
          <c:showLegendKey val="0"/>
          <c:showVal val="0"/>
          <c:showCatName val="0"/>
          <c:showSerName val="0"/>
          <c:showPercent val="0"/>
          <c:showBubbleSize val="0"/>
        </c:dLbls>
        <c:axId val="-1976555856"/>
        <c:axId val="-1976550672"/>
      </c:scatterChart>
      <c:valAx>
        <c:axId val="-1976555856"/>
        <c:scaling>
          <c:orientation val="minMax"/>
          <c:max val="30"/>
          <c:min val="0"/>
        </c:scaling>
        <c:delete val="0"/>
        <c:axPos val="b"/>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vert="horz"/>
          <a:lstStyle/>
          <a:p>
            <a:pPr>
              <a:defRPr/>
            </a:pPr>
            <a:endParaRPr lang="fr-FR"/>
          </a:p>
        </c:txPr>
        <c:crossAx val="-1976550672"/>
        <c:crosses val="autoZero"/>
        <c:crossBetween val="midCat"/>
        <c:majorUnit val="5"/>
      </c:valAx>
      <c:valAx>
        <c:axId val="-1976550672"/>
        <c:scaling>
          <c:orientation val="minMax"/>
          <c:max val="100"/>
          <c:min val="0"/>
        </c:scaling>
        <c:delete val="0"/>
        <c:axPos val="l"/>
        <c:numFmt formatCode="#,##0" sourceLinked="0"/>
        <c:majorTickMark val="out"/>
        <c:minorTickMark val="none"/>
        <c:tickLblPos val="nextTo"/>
        <c:spPr>
          <a:noFill/>
          <a:ln w="9525" cap="flat" cmpd="sng" algn="ctr">
            <a:solidFill>
              <a:schemeClr val="tx1">
                <a:lumMod val="25000"/>
                <a:lumOff val="75000"/>
              </a:schemeClr>
            </a:solidFill>
            <a:round/>
          </a:ln>
          <a:effectLst/>
        </c:spPr>
        <c:txPr>
          <a:bodyPr rot="-60000000" vert="horz"/>
          <a:lstStyle/>
          <a:p>
            <a:pPr>
              <a:defRPr/>
            </a:pPr>
            <a:endParaRPr lang="fr-FR"/>
          </a:p>
        </c:txPr>
        <c:crossAx val="-1976555856"/>
        <c:crosses val="autoZero"/>
        <c:crossBetween val="midCat"/>
        <c:majorUnit val="2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latin typeface="Calibri" panose="020F0502020204030204" pitchFamily="34" charset="0"/>
          <a:cs typeface="Calibri" panose="020F0502020204030204" pitchFamily="34" charset="0"/>
        </a:defRPr>
      </a:pPr>
      <a:endParaRPr lang="fr-FR"/>
    </a:p>
  </c:txPr>
  <c:externalData r:id="rId1">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noFill/>
              <a:ln w="9525">
                <a:noFill/>
              </a:ln>
              <a:effectLst/>
            </c:spPr>
          </c:marker>
          <c:xVal>
            <c:numRef>
              <c:f>Sheet1!$A$2</c:f>
              <c:numCache>
                <c:formatCode>General</c:formatCode>
                <c:ptCount val="1"/>
                <c:pt idx="0">
                  <c:v>0.7</c:v>
                </c:pt>
              </c:numCache>
            </c:numRef>
          </c:xVal>
          <c:yVal>
            <c:numRef>
              <c:f>Sheet1!$B$2</c:f>
              <c:numCache>
                <c:formatCode>General</c:formatCode>
                <c:ptCount val="1"/>
                <c:pt idx="0">
                  <c:v>2.7</c:v>
                </c:pt>
              </c:numCache>
            </c:numRef>
          </c:yVal>
          <c:smooth val="0"/>
          <c:extLst>
            <c:ext xmlns:c16="http://schemas.microsoft.com/office/drawing/2014/chart" uri="{C3380CC4-5D6E-409C-BE32-E72D297353CC}">
              <c16:uniqueId val="{00000000-A3EA-4B26-A848-BE2B3AAD0900}"/>
            </c:ext>
          </c:extLst>
        </c:ser>
        <c:dLbls>
          <c:showLegendKey val="0"/>
          <c:showVal val="0"/>
          <c:showCatName val="0"/>
          <c:showSerName val="0"/>
          <c:showPercent val="0"/>
          <c:showBubbleSize val="0"/>
        </c:dLbls>
        <c:axId val="1893103056"/>
        <c:axId val="2034992336"/>
      </c:scatterChart>
      <c:valAx>
        <c:axId val="1893103056"/>
        <c:scaling>
          <c:orientation val="minMax"/>
          <c:max val="42"/>
          <c:min val="0"/>
        </c:scaling>
        <c:delete val="0"/>
        <c:axPos val="b"/>
        <c:title>
          <c:tx>
            <c:rich>
              <a:bodyPr rot="0" spcFirstLastPara="1" vertOverflow="ellipsis" vert="horz" wrap="square" anchor="ctr" anchorCtr="1"/>
              <a:lstStyle/>
              <a:p>
                <a:pPr>
                  <a:defRPr sz="1000" b="0" i="0" u="none" strike="noStrike" kern="1200" baseline="0">
                    <a:solidFill>
                      <a:schemeClr val="tx1">
                        <a:lumMod val="50000"/>
                        <a:lumOff val="50000"/>
                      </a:schemeClr>
                    </a:solidFill>
                    <a:latin typeface="Calibri" panose="020F0502020204030204" pitchFamily="34" charset="0"/>
                    <a:ea typeface="+mn-ea"/>
                    <a:cs typeface="Calibri" panose="020F0502020204030204" pitchFamily="34" charset="0"/>
                  </a:defRPr>
                </a:pPr>
                <a:r>
                  <a:rPr lang="en-US" sz="1000" b="0" i="0" dirty="0" err="1">
                    <a:solidFill>
                      <a:schemeClr val="tx1">
                        <a:lumMod val="50000"/>
                        <a:lumOff val="50000"/>
                      </a:schemeClr>
                    </a:solidFill>
                    <a:latin typeface="Arial" panose="020B0604020202020204" pitchFamily="34" charset="0"/>
                    <a:cs typeface="Arial" panose="020B0604020202020204" pitchFamily="34" charset="0"/>
                  </a:rPr>
                  <a:t>Mois</a:t>
                </a:r>
                <a:r>
                  <a:rPr lang="en-US" sz="1000" b="0" i="0" dirty="0">
                    <a:solidFill>
                      <a:schemeClr val="tx1">
                        <a:lumMod val="50000"/>
                        <a:lumOff val="50000"/>
                      </a:schemeClr>
                    </a:solidFill>
                    <a:latin typeface="Arial" panose="020B0604020202020204" pitchFamily="34" charset="0"/>
                    <a:cs typeface="Arial" panose="020B0604020202020204" pitchFamily="34" charset="0"/>
                  </a:rPr>
                  <a:t> après </a:t>
                </a:r>
                <a:r>
                  <a:rPr lang="en-US" sz="1000" b="0" i="0" dirty="0" err="1">
                    <a:solidFill>
                      <a:schemeClr val="tx1">
                        <a:lumMod val="50000"/>
                        <a:lumOff val="50000"/>
                      </a:schemeClr>
                    </a:solidFill>
                    <a:latin typeface="Arial" panose="020B0604020202020204" pitchFamily="34" charset="0"/>
                    <a:cs typeface="Arial" panose="020B0604020202020204" pitchFamily="34" charset="0"/>
                  </a:rPr>
                  <a:t>randomisation</a:t>
                </a:r>
                <a:endParaRPr lang="en-US" sz="1000" b="0" i="0" dirty="0">
                  <a:solidFill>
                    <a:schemeClr val="tx1">
                      <a:lumMod val="50000"/>
                      <a:lumOff val="50000"/>
                    </a:schemeClr>
                  </a:solidFill>
                  <a:latin typeface="Arial" panose="020B0604020202020204" pitchFamily="34" charset="0"/>
                  <a:cs typeface="Arial" panose="020B0604020202020204" pitchFamily="34" charset="0"/>
                </a:endParaRPr>
              </a:p>
            </c:rich>
          </c:tx>
          <c:overlay val="0"/>
          <c:spPr>
            <a:noFill/>
            <a:ln>
              <a:noFill/>
            </a:ln>
            <a:effectLst/>
          </c:sp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50000"/>
                    <a:lumOff val="50000"/>
                  </a:schemeClr>
                </a:solidFill>
                <a:latin typeface="Calibri" panose="020F0502020204030204" pitchFamily="34" charset="0"/>
                <a:ea typeface="+mn-ea"/>
                <a:cs typeface="Calibri" panose="020F0502020204030204" pitchFamily="34" charset="0"/>
              </a:defRPr>
            </a:pPr>
            <a:endParaRPr lang="fr-FR"/>
          </a:p>
        </c:txPr>
        <c:crossAx val="2034992336"/>
        <c:crosses val="autoZero"/>
        <c:crossBetween val="midCat"/>
        <c:majorUnit val="6"/>
        <c:minorUnit val="5"/>
      </c:valAx>
      <c:valAx>
        <c:axId val="2034992336"/>
        <c:scaling>
          <c:orientation val="minMax"/>
          <c:max val="1"/>
          <c:min val="0"/>
        </c:scaling>
        <c:delete val="0"/>
        <c:axPos val="l"/>
        <c:numFmt formatCode="0%" sourceLinked="0"/>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50000"/>
                    <a:lumOff val="50000"/>
                  </a:schemeClr>
                </a:solidFill>
                <a:latin typeface="Calibri" panose="020F0502020204030204" pitchFamily="34" charset="0"/>
                <a:ea typeface="+mn-ea"/>
                <a:cs typeface="Calibri" panose="020F0502020204030204" pitchFamily="34" charset="0"/>
              </a:defRPr>
            </a:pPr>
            <a:endParaRPr lang="fr-FR"/>
          </a:p>
        </c:txPr>
        <c:crossAx val="1893103056"/>
        <c:crosses val="autoZero"/>
        <c:crossBetween val="midCat"/>
        <c:majorUnit val="0.2"/>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Calibri" panose="020F0502020204030204" pitchFamily="34" charset="0"/>
          <a:cs typeface="Calibri" panose="020F0502020204030204" pitchFamily="34" charset="0"/>
        </a:defRPr>
      </a:pPr>
      <a:endParaRPr lang="fr-FR"/>
    </a:p>
  </c:txPr>
  <c:externalData r:id="rId1">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noFill/>
              <a:ln w="9525">
                <a:noFill/>
              </a:ln>
              <a:effectLst/>
            </c:spPr>
          </c:marker>
          <c:xVal>
            <c:numRef>
              <c:f>Sheet1!$A$2</c:f>
              <c:numCache>
                <c:formatCode>General</c:formatCode>
                <c:ptCount val="1"/>
                <c:pt idx="0">
                  <c:v>0.7</c:v>
                </c:pt>
              </c:numCache>
            </c:numRef>
          </c:xVal>
          <c:yVal>
            <c:numRef>
              <c:f>Sheet1!$B$2</c:f>
              <c:numCache>
                <c:formatCode>General</c:formatCode>
                <c:ptCount val="1"/>
                <c:pt idx="0">
                  <c:v>2.7</c:v>
                </c:pt>
              </c:numCache>
            </c:numRef>
          </c:yVal>
          <c:smooth val="0"/>
          <c:extLst>
            <c:ext xmlns:c16="http://schemas.microsoft.com/office/drawing/2014/chart" uri="{C3380CC4-5D6E-409C-BE32-E72D297353CC}">
              <c16:uniqueId val="{00000000-8279-41D2-8535-C65095382C0F}"/>
            </c:ext>
          </c:extLst>
        </c:ser>
        <c:dLbls>
          <c:showLegendKey val="0"/>
          <c:showVal val="0"/>
          <c:showCatName val="0"/>
          <c:showSerName val="0"/>
          <c:showPercent val="0"/>
          <c:showBubbleSize val="0"/>
        </c:dLbls>
        <c:axId val="1902397136"/>
        <c:axId val="1885905856"/>
      </c:scatterChart>
      <c:valAx>
        <c:axId val="1902397136"/>
        <c:scaling>
          <c:orientation val="minMax"/>
          <c:max val="12"/>
          <c:min val="0"/>
        </c:scaling>
        <c:delete val="0"/>
        <c:axPos val="b"/>
        <c:title>
          <c:tx>
            <c:rich>
              <a:bodyPr rot="0" vert="horz"/>
              <a:lstStyle/>
              <a:p>
                <a:pPr>
                  <a:defRPr b="0"/>
                </a:pPr>
                <a:r>
                  <a:rPr lang="en-US" b="0"/>
                  <a:t>Temps (mois)</a:t>
                </a:r>
              </a:p>
            </c:rich>
          </c:tx>
          <c:overlay val="0"/>
          <c:spPr>
            <a:noFill/>
            <a:ln>
              <a:noFill/>
            </a:ln>
            <a:effectLst/>
          </c:sp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vert="horz"/>
          <a:lstStyle/>
          <a:p>
            <a:pPr>
              <a:defRPr sz="800"/>
            </a:pPr>
            <a:endParaRPr lang="fr-FR"/>
          </a:p>
        </c:txPr>
        <c:crossAx val="1885905856"/>
        <c:crosses val="autoZero"/>
        <c:crossBetween val="midCat"/>
        <c:majorUnit val="2"/>
      </c:valAx>
      <c:valAx>
        <c:axId val="1885905856"/>
        <c:scaling>
          <c:orientation val="minMax"/>
          <c:max val="100"/>
          <c:min val="0"/>
        </c:scaling>
        <c:delete val="0"/>
        <c:axPos val="l"/>
        <c:title>
          <c:tx>
            <c:rich>
              <a:bodyPr rot="-5400000" vert="horz"/>
              <a:lstStyle/>
              <a:p>
                <a:pPr>
                  <a:defRPr b="0"/>
                </a:pPr>
                <a:r>
                  <a:rPr lang="en-US" b="0" dirty="0" err="1"/>
                  <a:t>Survie</a:t>
                </a:r>
                <a:r>
                  <a:rPr lang="en-US" b="0" dirty="0"/>
                  <a:t> </a:t>
                </a:r>
                <a:r>
                  <a:rPr lang="en-US" b="0" dirty="0" err="1"/>
                  <a:t>Globale</a:t>
                </a:r>
                <a:r>
                  <a:rPr lang="en-US" b="0" dirty="0"/>
                  <a:t>  (%)</a:t>
                </a:r>
              </a:p>
            </c:rich>
          </c:tx>
          <c:overlay val="0"/>
          <c:spPr>
            <a:noFill/>
            <a:ln>
              <a:noFill/>
            </a:ln>
            <a:effectLst/>
          </c:sp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vert="horz"/>
          <a:lstStyle/>
          <a:p>
            <a:pPr>
              <a:defRPr sz="800"/>
            </a:pPr>
            <a:endParaRPr lang="fr-FR"/>
          </a:p>
        </c:txPr>
        <c:crossAx val="1902397136"/>
        <c:crosses val="autoZero"/>
        <c:crossBetween val="midCat"/>
        <c:majorUnit val="2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solidFill>
            <a:schemeClr val="bg1">
              <a:lumMod val="50000"/>
            </a:schemeClr>
          </a:solidFill>
          <a:latin typeface="Arial" panose="020B0604020202020204" pitchFamily="34" charset="0"/>
          <a:cs typeface="Arial" panose="020B0604020202020204" pitchFamily="34" charset="0"/>
        </a:defRPr>
      </a:pPr>
      <a:endParaRPr lang="fr-FR"/>
    </a:p>
  </c:txPr>
  <c:externalData r:id="rId2">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noFill/>
              <a:ln w="9525">
                <a:noFill/>
              </a:ln>
              <a:effectLst/>
            </c:spPr>
          </c:marker>
          <c:xVal>
            <c:numRef>
              <c:f>Sheet1!$A$2</c:f>
              <c:numCache>
                <c:formatCode>General</c:formatCode>
                <c:ptCount val="1"/>
                <c:pt idx="0">
                  <c:v>0.7</c:v>
                </c:pt>
              </c:numCache>
            </c:numRef>
          </c:xVal>
          <c:yVal>
            <c:numRef>
              <c:f>Sheet1!$B$2</c:f>
              <c:numCache>
                <c:formatCode>General</c:formatCode>
                <c:ptCount val="1"/>
                <c:pt idx="0">
                  <c:v>2.7</c:v>
                </c:pt>
              </c:numCache>
            </c:numRef>
          </c:yVal>
          <c:smooth val="0"/>
          <c:extLst>
            <c:ext xmlns:c16="http://schemas.microsoft.com/office/drawing/2014/chart" uri="{C3380CC4-5D6E-409C-BE32-E72D297353CC}">
              <c16:uniqueId val="{00000000-3F8D-4265-B3DC-E428F904AD28}"/>
            </c:ext>
          </c:extLst>
        </c:ser>
        <c:dLbls>
          <c:showLegendKey val="0"/>
          <c:showVal val="0"/>
          <c:showCatName val="0"/>
          <c:showSerName val="0"/>
          <c:showPercent val="0"/>
          <c:showBubbleSize val="0"/>
        </c:dLbls>
        <c:axId val="-1985209952"/>
        <c:axId val="-1976672272"/>
      </c:scatterChart>
      <c:valAx>
        <c:axId val="-1985209952"/>
        <c:scaling>
          <c:orientation val="minMax"/>
          <c:max val="12"/>
          <c:min val="0"/>
        </c:scaling>
        <c:delete val="0"/>
        <c:axPos val="b"/>
        <c:title>
          <c:tx>
            <c:rich>
              <a:bodyPr rot="0" vert="horz"/>
              <a:lstStyle/>
              <a:p>
                <a:pPr>
                  <a:defRPr b="0"/>
                </a:pPr>
                <a:r>
                  <a:rPr lang="en-US" b="0"/>
                  <a:t>Temps (mois)</a:t>
                </a:r>
              </a:p>
            </c:rich>
          </c:tx>
          <c:overlay val="0"/>
          <c:spPr>
            <a:noFill/>
            <a:ln>
              <a:noFill/>
            </a:ln>
            <a:effectLst/>
          </c:sp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vert="horz"/>
          <a:lstStyle/>
          <a:p>
            <a:pPr>
              <a:defRPr/>
            </a:pPr>
            <a:endParaRPr lang="fr-FR"/>
          </a:p>
        </c:txPr>
        <c:crossAx val="-1976672272"/>
        <c:crosses val="autoZero"/>
        <c:crossBetween val="midCat"/>
        <c:majorUnit val="2"/>
      </c:valAx>
      <c:valAx>
        <c:axId val="-1976672272"/>
        <c:scaling>
          <c:orientation val="minMax"/>
          <c:max val="100"/>
          <c:min val="0"/>
        </c:scaling>
        <c:delete val="0"/>
        <c:axPos val="l"/>
        <c:title>
          <c:tx>
            <c:rich>
              <a:bodyPr rot="-5400000" vert="horz"/>
              <a:lstStyle/>
              <a:p>
                <a:pPr>
                  <a:defRPr b="0"/>
                </a:pPr>
                <a:r>
                  <a:rPr lang="en-US" b="0"/>
                  <a:t>Survie Globale (%)</a:t>
                </a:r>
              </a:p>
            </c:rich>
          </c:tx>
          <c:overlay val="0"/>
          <c:spPr>
            <a:noFill/>
            <a:ln>
              <a:noFill/>
            </a:ln>
            <a:effectLst/>
          </c:sp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vert="horz"/>
          <a:lstStyle/>
          <a:p>
            <a:pPr>
              <a:defRPr/>
            </a:pPr>
            <a:endParaRPr lang="fr-FR"/>
          </a:p>
        </c:txPr>
        <c:crossAx val="-1985209952"/>
        <c:crosses val="autoZero"/>
        <c:crossBetween val="midCat"/>
        <c:majorUnit val="2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b="1">
          <a:solidFill>
            <a:schemeClr val="bg1">
              <a:lumMod val="50000"/>
            </a:schemeClr>
          </a:solidFill>
          <a:latin typeface="Arial" panose="020B0604020202020204" pitchFamily="34" charset="0"/>
          <a:cs typeface="Arial" panose="020B0604020202020204" pitchFamily="34" charset="0"/>
        </a:defRPr>
      </a:pPr>
      <a:endParaRPr lang="fr-FR"/>
    </a:p>
  </c:txPr>
  <c:externalData r:id="rId2">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noFill/>
              <a:ln w="9525">
                <a:noFill/>
              </a:ln>
              <a:effectLst/>
            </c:spPr>
          </c:marker>
          <c:xVal>
            <c:numRef>
              <c:f>Sheet1!$A$2</c:f>
              <c:numCache>
                <c:formatCode>General</c:formatCode>
                <c:ptCount val="1"/>
                <c:pt idx="0">
                  <c:v>0.7</c:v>
                </c:pt>
              </c:numCache>
            </c:numRef>
          </c:xVal>
          <c:yVal>
            <c:numRef>
              <c:f>Sheet1!$B$2</c:f>
              <c:numCache>
                <c:formatCode>General</c:formatCode>
                <c:ptCount val="1"/>
                <c:pt idx="0">
                  <c:v>2.7</c:v>
                </c:pt>
              </c:numCache>
            </c:numRef>
          </c:yVal>
          <c:smooth val="0"/>
          <c:extLst>
            <c:ext xmlns:c16="http://schemas.microsoft.com/office/drawing/2014/chart" uri="{C3380CC4-5D6E-409C-BE32-E72D297353CC}">
              <c16:uniqueId val="{00000000-044B-4DE2-9E09-6E3E29573E22}"/>
            </c:ext>
          </c:extLst>
        </c:ser>
        <c:dLbls>
          <c:showLegendKey val="0"/>
          <c:showVal val="0"/>
          <c:showCatName val="0"/>
          <c:showSerName val="0"/>
          <c:showPercent val="0"/>
          <c:showBubbleSize val="0"/>
        </c:dLbls>
        <c:axId val="-1977382784"/>
        <c:axId val="-1976757344"/>
      </c:scatterChart>
      <c:valAx>
        <c:axId val="-1977382784"/>
        <c:scaling>
          <c:orientation val="minMax"/>
          <c:max val="50"/>
          <c:min val="0"/>
        </c:scaling>
        <c:delete val="0"/>
        <c:axPos val="b"/>
        <c:title>
          <c:tx>
            <c:rich>
              <a:bodyPr rot="0" vert="horz"/>
              <a:lstStyle/>
              <a:p>
                <a:pPr>
                  <a:defRPr/>
                </a:pPr>
                <a:r>
                  <a:rPr lang="en-US"/>
                  <a:t>Temps (mois)</a:t>
                </a:r>
              </a:p>
            </c:rich>
          </c:tx>
          <c:overlay val="0"/>
          <c:spPr>
            <a:noFill/>
            <a:ln>
              <a:noFill/>
            </a:ln>
            <a:effectLst/>
          </c:sp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vert="horz"/>
          <a:lstStyle/>
          <a:p>
            <a:pPr>
              <a:defRPr/>
            </a:pPr>
            <a:endParaRPr lang="fr-FR"/>
          </a:p>
        </c:txPr>
        <c:crossAx val="-1976757344"/>
        <c:crosses val="autoZero"/>
        <c:crossBetween val="midCat"/>
        <c:majorUnit val="5"/>
      </c:valAx>
      <c:valAx>
        <c:axId val="-1976757344"/>
        <c:scaling>
          <c:orientation val="minMax"/>
          <c:max val="100"/>
          <c:min val="0"/>
        </c:scaling>
        <c:delete val="0"/>
        <c:axPos val="l"/>
        <c:title>
          <c:tx>
            <c:rich>
              <a:bodyPr rot="-5400000" vert="horz"/>
              <a:lstStyle/>
              <a:p>
                <a:pPr>
                  <a:defRPr/>
                </a:pPr>
                <a:r>
                  <a:rPr lang="en-US"/>
                  <a:t>Survie Globale  (%)</a:t>
                </a:r>
              </a:p>
            </c:rich>
          </c:tx>
          <c:overlay val="0"/>
          <c:spPr>
            <a:noFill/>
            <a:ln>
              <a:noFill/>
            </a:ln>
            <a:effectLst/>
          </c:sp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vert="horz"/>
          <a:lstStyle/>
          <a:p>
            <a:pPr>
              <a:defRPr/>
            </a:pPr>
            <a:endParaRPr lang="fr-FR"/>
          </a:p>
        </c:txPr>
        <c:crossAx val="-1977382784"/>
        <c:crosses val="autoZero"/>
        <c:crossBetween val="midCat"/>
        <c:majorUnit val="2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a:solidFill>
            <a:schemeClr val="bg1">
              <a:lumMod val="50000"/>
            </a:schemeClr>
          </a:solidFill>
          <a:latin typeface="Arial" panose="020B0604020202020204" pitchFamily="34" charset="0"/>
          <a:cs typeface="Arial" panose="020B0604020202020204" pitchFamily="34" charset="0"/>
        </a:defRPr>
      </a:pPr>
      <a:endParaRPr lang="fr-FR"/>
    </a:p>
  </c:txPr>
  <c:externalData r:id="rId2">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noFill/>
              <a:ln w="9525">
                <a:noFill/>
              </a:ln>
              <a:effectLst/>
            </c:spPr>
          </c:marker>
          <c:xVal>
            <c:numRef>
              <c:f>Sheet1!$A$2</c:f>
              <c:numCache>
                <c:formatCode>General</c:formatCode>
                <c:ptCount val="1"/>
                <c:pt idx="0">
                  <c:v>0.7</c:v>
                </c:pt>
              </c:numCache>
            </c:numRef>
          </c:xVal>
          <c:yVal>
            <c:numRef>
              <c:f>Sheet1!$B$2</c:f>
              <c:numCache>
                <c:formatCode>General</c:formatCode>
                <c:ptCount val="1"/>
                <c:pt idx="0">
                  <c:v>2.7</c:v>
                </c:pt>
              </c:numCache>
            </c:numRef>
          </c:yVal>
          <c:smooth val="0"/>
          <c:extLst>
            <c:ext xmlns:c16="http://schemas.microsoft.com/office/drawing/2014/chart" uri="{C3380CC4-5D6E-409C-BE32-E72D297353CC}">
              <c16:uniqueId val="{00000000-558E-4574-B855-8130DBFF9256}"/>
            </c:ext>
          </c:extLst>
        </c:ser>
        <c:dLbls>
          <c:showLegendKey val="0"/>
          <c:showVal val="0"/>
          <c:showCatName val="0"/>
          <c:showSerName val="0"/>
          <c:showPercent val="0"/>
          <c:showBubbleSize val="0"/>
        </c:dLbls>
        <c:axId val="-1976639808"/>
        <c:axId val="-1976627040"/>
      </c:scatterChart>
      <c:valAx>
        <c:axId val="-1976639808"/>
        <c:scaling>
          <c:orientation val="minMax"/>
          <c:max val="32"/>
          <c:min val="0"/>
        </c:scaling>
        <c:delete val="0"/>
        <c:axPos val="b"/>
        <c:title>
          <c:tx>
            <c:rich>
              <a:bodyPr rot="0" vert="horz"/>
              <a:lstStyle/>
              <a:p>
                <a:pPr>
                  <a:defRPr/>
                </a:pPr>
                <a:r>
                  <a:rPr lang="en-US"/>
                  <a:t>Temps (mois)</a:t>
                </a:r>
              </a:p>
            </c:rich>
          </c:tx>
          <c:overlay val="0"/>
          <c:spPr>
            <a:noFill/>
            <a:ln>
              <a:noFill/>
            </a:ln>
            <a:effectLst/>
          </c:sp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vert="horz"/>
          <a:lstStyle/>
          <a:p>
            <a:pPr>
              <a:defRPr/>
            </a:pPr>
            <a:endParaRPr lang="fr-FR"/>
          </a:p>
        </c:txPr>
        <c:crossAx val="-1976627040"/>
        <c:crosses val="autoZero"/>
        <c:crossBetween val="midCat"/>
        <c:majorUnit val="4"/>
      </c:valAx>
      <c:valAx>
        <c:axId val="-1976627040"/>
        <c:scaling>
          <c:orientation val="minMax"/>
          <c:max val="100"/>
          <c:min val="0"/>
        </c:scaling>
        <c:delete val="0"/>
        <c:axPos val="l"/>
        <c:title>
          <c:tx>
            <c:rich>
              <a:bodyPr rot="-5400000" vert="horz"/>
              <a:lstStyle/>
              <a:p>
                <a:pPr>
                  <a:defRPr/>
                </a:pPr>
                <a:r>
                  <a:rPr lang="en-US"/>
                  <a:t>Survie Globale  (%)</a:t>
                </a:r>
              </a:p>
            </c:rich>
          </c:tx>
          <c:overlay val="0"/>
          <c:spPr>
            <a:noFill/>
            <a:ln>
              <a:noFill/>
            </a:ln>
            <a:effectLst/>
          </c:sp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vert="horz"/>
          <a:lstStyle/>
          <a:p>
            <a:pPr>
              <a:defRPr/>
            </a:pPr>
            <a:endParaRPr lang="fr-FR"/>
          </a:p>
        </c:txPr>
        <c:crossAx val="-1976639808"/>
        <c:crosses val="autoZero"/>
        <c:crossBetween val="midCat"/>
        <c:majorUnit val="2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400">
          <a:solidFill>
            <a:schemeClr val="bg1">
              <a:lumMod val="50000"/>
            </a:schemeClr>
          </a:solidFill>
          <a:latin typeface="Arial" panose="020B0604020202020204" pitchFamily="34" charset="0"/>
          <a:cs typeface="Arial" panose="020B0604020202020204" pitchFamily="34" charset="0"/>
        </a:defRPr>
      </a:pPr>
      <a:endParaRPr lang="fr-FR"/>
    </a:p>
  </c:txPr>
  <c:externalData r:id="rId2">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noFill/>
              <a:ln w="9525">
                <a:noFill/>
              </a:ln>
              <a:effectLst/>
            </c:spPr>
          </c:marker>
          <c:xVal>
            <c:numRef>
              <c:f>Sheet1!$A$2</c:f>
              <c:numCache>
                <c:formatCode>General</c:formatCode>
                <c:ptCount val="1"/>
                <c:pt idx="0">
                  <c:v>0.7</c:v>
                </c:pt>
              </c:numCache>
            </c:numRef>
          </c:xVal>
          <c:yVal>
            <c:numRef>
              <c:f>Sheet1!$B$2</c:f>
              <c:numCache>
                <c:formatCode>General</c:formatCode>
                <c:ptCount val="1"/>
                <c:pt idx="0">
                  <c:v>2.7</c:v>
                </c:pt>
              </c:numCache>
            </c:numRef>
          </c:yVal>
          <c:smooth val="0"/>
          <c:extLst>
            <c:ext xmlns:c16="http://schemas.microsoft.com/office/drawing/2014/chart" uri="{C3380CC4-5D6E-409C-BE32-E72D297353CC}">
              <c16:uniqueId val="{00000000-C374-4AB3-8C0F-7FEC23F8DB67}"/>
            </c:ext>
          </c:extLst>
        </c:ser>
        <c:dLbls>
          <c:showLegendKey val="0"/>
          <c:showVal val="0"/>
          <c:showCatName val="0"/>
          <c:showSerName val="0"/>
          <c:showPercent val="0"/>
          <c:showBubbleSize val="0"/>
        </c:dLbls>
        <c:axId val="-1985852000"/>
        <c:axId val="-1985857024"/>
      </c:scatterChart>
      <c:valAx>
        <c:axId val="-1985852000"/>
        <c:scaling>
          <c:orientation val="minMax"/>
          <c:max val="47"/>
          <c:min val="0"/>
        </c:scaling>
        <c:delete val="0"/>
        <c:axPos val="b"/>
        <c:title>
          <c:tx>
            <c:rich>
              <a:bodyPr rot="0" vert="horz"/>
              <a:lstStyle/>
              <a:p>
                <a:pPr>
                  <a:defRPr/>
                </a:pPr>
                <a:r>
                  <a:rPr lang="en-US"/>
                  <a:t>Temps (Mois)</a:t>
                </a:r>
              </a:p>
            </c:rich>
          </c:tx>
          <c:layout>
            <c:manualLayout>
              <c:xMode val="edge"/>
              <c:yMode val="edge"/>
              <c:x val="0.42544664554725897"/>
              <c:y val="0.88720789407282097"/>
            </c:manualLayout>
          </c:layout>
          <c:overlay val="0"/>
          <c:spPr>
            <a:noFill/>
            <a:ln>
              <a:noFill/>
            </a:ln>
            <a:effectLst/>
          </c:sp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vert="horz"/>
          <a:lstStyle/>
          <a:p>
            <a:pPr>
              <a:defRPr/>
            </a:pPr>
            <a:endParaRPr lang="fr-FR"/>
          </a:p>
        </c:txPr>
        <c:crossAx val="-1985857024"/>
        <c:crosses val="autoZero"/>
        <c:crossBetween val="midCat"/>
        <c:majorUnit val="5"/>
        <c:minorUnit val="5"/>
      </c:valAx>
      <c:valAx>
        <c:axId val="-1985857024"/>
        <c:scaling>
          <c:orientation val="minMax"/>
          <c:max val="1"/>
          <c:min val="0"/>
        </c:scaling>
        <c:delete val="0"/>
        <c:axPos val="l"/>
        <c:title>
          <c:tx>
            <c:rich>
              <a:bodyPr rot="-5400000" vert="horz"/>
              <a:lstStyle/>
              <a:p>
                <a:pPr>
                  <a:defRPr/>
                </a:pPr>
                <a:r>
                  <a:rPr lang="en-US"/>
                  <a:t>Survie Globale (%)</a:t>
                </a:r>
              </a:p>
            </c:rich>
          </c:tx>
          <c:layout>
            <c:manualLayout>
              <c:xMode val="edge"/>
              <c:yMode val="edge"/>
              <c:x val="2.1404519935171298E-2"/>
              <c:y val="0.29653736424930899"/>
            </c:manualLayout>
          </c:layout>
          <c:overlay val="0"/>
          <c:spPr>
            <a:noFill/>
            <a:ln>
              <a:noFill/>
            </a:ln>
            <a:effectLst/>
          </c:sp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vert="horz"/>
          <a:lstStyle/>
          <a:p>
            <a:pPr>
              <a:defRPr/>
            </a:pPr>
            <a:endParaRPr lang="fr-FR"/>
          </a:p>
        </c:txPr>
        <c:crossAx val="-1985852000"/>
        <c:crosses val="autoZero"/>
        <c:crossBetween val="midCat"/>
        <c:majorUnit val="0.2"/>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tx1">
              <a:lumMod val="50000"/>
              <a:lumOff val="50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noFill/>
              <a:ln w="9525">
                <a:noFill/>
              </a:ln>
              <a:effectLst/>
            </c:spPr>
          </c:marker>
          <c:xVal>
            <c:numRef>
              <c:f>Sheet1!$A$2</c:f>
              <c:numCache>
                <c:formatCode>General</c:formatCode>
                <c:ptCount val="1"/>
                <c:pt idx="0">
                  <c:v>0.7</c:v>
                </c:pt>
              </c:numCache>
            </c:numRef>
          </c:xVal>
          <c:yVal>
            <c:numRef>
              <c:f>Sheet1!$B$2</c:f>
              <c:numCache>
                <c:formatCode>General</c:formatCode>
                <c:ptCount val="1"/>
                <c:pt idx="0">
                  <c:v>2.7</c:v>
                </c:pt>
              </c:numCache>
            </c:numRef>
          </c:yVal>
          <c:smooth val="0"/>
          <c:extLst>
            <c:ext xmlns:c16="http://schemas.microsoft.com/office/drawing/2014/chart" uri="{C3380CC4-5D6E-409C-BE32-E72D297353CC}">
              <c16:uniqueId val="{00000000-00DF-444B-A81F-2B36D8B9939F}"/>
            </c:ext>
          </c:extLst>
        </c:ser>
        <c:dLbls>
          <c:showLegendKey val="0"/>
          <c:showVal val="0"/>
          <c:showCatName val="0"/>
          <c:showSerName val="0"/>
          <c:showPercent val="0"/>
          <c:showBubbleSize val="0"/>
        </c:dLbls>
        <c:axId val="1868652832"/>
        <c:axId val="1892702240"/>
      </c:scatterChart>
      <c:valAx>
        <c:axId val="1868652832"/>
        <c:scaling>
          <c:orientation val="minMax"/>
          <c:max val="39"/>
          <c:min val="0"/>
        </c:scaling>
        <c:delete val="0"/>
        <c:axPos val="b"/>
        <c:title>
          <c:tx>
            <c:rich>
              <a:bodyPr rot="0" vert="horz"/>
              <a:lstStyle/>
              <a:p>
                <a:pPr>
                  <a:defRPr/>
                </a:pPr>
                <a:r>
                  <a:rPr lang="en-US"/>
                  <a:t>Temps (Mois)</a:t>
                </a:r>
              </a:p>
            </c:rich>
          </c:tx>
          <c:layout>
            <c:manualLayout>
              <c:xMode val="edge"/>
              <c:yMode val="edge"/>
              <c:x val="0.42544664554725897"/>
              <c:y val="0.88720789407282097"/>
            </c:manualLayout>
          </c:layout>
          <c:overlay val="0"/>
          <c:spPr>
            <a:noFill/>
            <a:ln>
              <a:noFill/>
            </a:ln>
            <a:effectLst/>
          </c:sp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vert="horz"/>
          <a:lstStyle/>
          <a:p>
            <a:pPr>
              <a:defRPr/>
            </a:pPr>
            <a:endParaRPr lang="fr-FR"/>
          </a:p>
        </c:txPr>
        <c:crossAx val="1892702240"/>
        <c:crosses val="autoZero"/>
        <c:crossBetween val="midCat"/>
        <c:majorUnit val="3"/>
      </c:valAx>
      <c:valAx>
        <c:axId val="1892702240"/>
        <c:scaling>
          <c:orientation val="minMax"/>
          <c:max val="1"/>
          <c:min val="0"/>
        </c:scaling>
        <c:delete val="0"/>
        <c:axPos val="l"/>
        <c:title>
          <c:tx>
            <c:rich>
              <a:bodyPr rot="-5400000" vert="horz"/>
              <a:lstStyle/>
              <a:p>
                <a:pPr>
                  <a:defRPr/>
                </a:pPr>
                <a:r>
                  <a:rPr lang="en-US"/>
                  <a:t>Survie Globale (%)</a:t>
                </a:r>
              </a:p>
            </c:rich>
          </c:tx>
          <c:layout>
            <c:manualLayout>
              <c:xMode val="edge"/>
              <c:yMode val="edge"/>
              <c:x val="2.1404519935171298E-2"/>
              <c:y val="0.29653736424930899"/>
            </c:manualLayout>
          </c:layout>
          <c:overlay val="0"/>
          <c:spPr>
            <a:noFill/>
            <a:ln>
              <a:noFill/>
            </a:ln>
            <a:effectLst/>
          </c:sp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vert="horz"/>
          <a:lstStyle/>
          <a:p>
            <a:pPr>
              <a:defRPr/>
            </a:pPr>
            <a:endParaRPr lang="fr-FR"/>
          </a:p>
        </c:txPr>
        <c:crossAx val="1868652832"/>
        <c:crosses val="autoZero"/>
        <c:crossBetween val="midCat"/>
        <c:majorUnit val="0.2"/>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tx1">
              <a:lumMod val="50000"/>
              <a:lumOff val="50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766032919694401"/>
          <c:y val="0.14896307088609201"/>
          <c:w val="0.69265522623376796"/>
          <c:h val="0.66485987600213603"/>
        </c:manualLayout>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noFill/>
              <a:ln w="9525">
                <a:noFill/>
              </a:ln>
              <a:effectLst/>
            </c:spPr>
          </c:marker>
          <c:xVal>
            <c:numRef>
              <c:f>Sheet1!$A$2</c:f>
              <c:numCache>
                <c:formatCode>General</c:formatCode>
                <c:ptCount val="1"/>
                <c:pt idx="0">
                  <c:v>0.7</c:v>
                </c:pt>
              </c:numCache>
            </c:numRef>
          </c:xVal>
          <c:yVal>
            <c:numRef>
              <c:f>Sheet1!$B$2</c:f>
              <c:numCache>
                <c:formatCode>General</c:formatCode>
                <c:ptCount val="1"/>
                <c:pt idx="0">
                  <c:v>2.7</c:v>
                </c:pt>
              </c:numCache>
            </c:numRef>
          </c:yVal>
          <c:smooth val="0"/>
          <c:extLst>
            <c:ext xmlns:c16="http://schemas.microsoft.com/office/drawing/2014/chart" uri="{C3380CC4-5D6E-409C-BE32-E72D297353CC}">
              <c16:uniqueId val="{00000000-FF92-4F54-8047-FB81C8BC788F}"/>
            </c:ext>
          </c:extLst>
        </c:ser>
        <c:dLbls>
          <c:showLegendKey val="0"/>
          <c:showVal val="0"/>
          <c:showCatName val="0"/>
          <c:showSerName val="0"/>
          <c:showPercent val="0"/>
          <c:showBubbleSize val="0"/>
        </c:dLbls>
        <c:axId val="1885451936"/>
        <c:axId val="1885435008"/>
      </c:scatterChart>
      <c:valAx>
        <c:axId val="1885451936"/>
        <c:scaling>
          <c:orientation val="minMax"/>
          <c:max val="17"/>
          <c:min val="0"/>
        </c:scaling>
        <c:delete val="0"/>
        <c:axPos val="b"/>
        <c:title>
          <c:tx>
            <c:rich>
              <a:bodyPr rot="0" spcFirstLastPara="1" vertOverflow="ellipsis" vert="horz" wrap="square" anchor="ctr" anchorCtr="1"/>
              <a:lstStyle/>
              <a:p>
                <a:pPr algn="ctr" rtl="0">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a:t>Temps (Mois)</a:t>
                </a:r>
              </a:p>
            </c:rich>
          </c:tx>
          <c:overlay val="0"/>
          <c:spPr>
            <a:noFill/>
            <a:ln>
              <a:noFill/>
            </a:ln>
            <a:effectLst/>
          </c:spPr>
          <c:txPr>
            <a:bodyPr rot="0" spcFirstLastPara="1" vertOverflow="ellipsis" vert="horz" wrap="square" anchor="ctr" anchorCtr="1"/>
            <a:lstStyle/>
            <a:p>
              <a:pPr algn="ctr" rtl="0">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1885435008"/>
        <c:crosses val="autoZero"/>
        <c:crossBetween val="midCat"/>
        <c:majorUnit val="1"/>
      </c:valAx>
      <c:valAx>
        <c:axId val="1885435008"/>
        <c:scaling>
          <c:orientation val="minMax"/>
          <c:max val="100"/>
          <c:min val="0"/>
        </c:scaling>
        <c:delete val="0"/>
        <c:axPos val="l"/>
        <c:title>
          <c:tx>
            <c:rich>
              <a:bodyPr rot="-5400000" spcFirstLastPara="1" vertOverflow="ellipsis" vert="horz" wrap="square" anchor="ctr" anchorCtr="1"/>
              <a:lstStyle/>
              <a:p>
                <a:pPr algn="ctr" rtl="0">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a:t>Patients (%)</a:t>
                </a:r>
              </a:p>
            </c:rich>
          </c:tx>
          <c:layout>
            <c:manualLayout>
              <c:xMode val="edge"/>
              <c:yMode val="edge"/>
              <c:x val="8.8167463622030699E-3"/>
              <c:y val="0.359979628962531"/>
            </c:manualLayout>
          </c:layout>
          <c:overlay val="0"/>
          <c:spPr>
            <a:noFill/>
            <a:ln>
              <a:noFill/>
            </a:ln>
            <a:effectLst/>
          </c:spPr>
          <c:txPr>
            <a:bodyPr rot="-5400000" spcFirstLastPara="1" vertOverflow="ellipsis" vert="horz" wrap="square" anchor="ctr" anchorCtr="1"/>
            <a:lstStyle/>
            <a:p>
              <a:pPr algn="ctr" rtl="0">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1885451936"/>
        <c:crosses val="autoZero"/>
        <c:crossBetween val="midCat"/>
        <c:majorUnit val="1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latin typeface="Arial" panose="020B0604020202020204" pitchFamily="34" charset="0"/>
          <a:cs typeface="Arial" panose="020B0604020202020204" pitchFamily="34" charset="0"/>
        </a:defRPr>
      </a:pPr>
      <a:endParaRPr lang="fr-FR"/>
    </a:p>
  </c:txPr>
  <c:externalData r:id="rId3">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766032919694401"/>
          <c:y val="0.14896307088609201"/>
          <c:w val="0.69265522623376796"/>
          <c:h val="0.66485987600213603"/>
        </c:manualLayout>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noFill/>
              <a:ln w="9525">
                <a:noFill/>
              </a:ln>
              <a:effectLst/>
            </c:spPr>
          </c:marker>
          <c:xVal>
            <c:numRef>
              <c:f>Sheet1!$A$2</c:f>
              <c:numCache>
                <c:formatCode>General</c:formatCode>
                <c:ptCount val="1"/>
                <c:pt idx="0">
                  <c:v>0.7</c:v>
                </c:pt>
              </c:numCache>
            </c:numRef>
          </c:xVal>
          <c:yVal>
            <c:numRef>
              <c:f>Sheet1!$B$2</c:f>
              <c:numCache>
                <c:formatCode>General</c:formatCode>
                <c:ptCount val="1"/>
                <c:pt idx="0">
                  <c:v>2.7</c:v>
                </c:pt>
              </c:numCache>
            </c:numRef>
          </c:yVal>
          <c:smooth val="0"/>
          <c:extLst>
            <c:ext xmlns:c16="http://schemas.microsoft.com/office/drawing/2014/chart" uri="{C3380CC4-5D6E-409C-BE32-E72D297353CC}">
              <c16:uniqueId val="{00000000-A3FA-4679-8F32-B6C6B0C532B8}"/>
            </c:ext>
          </c:extLst>
        </c:ser>
        <c:dLbls>
          <c:showLegendKey val="0"/>
          <c:showVal val="0"/>
          <c:showCatName val="0"/>
          <c:showSerName val="0"/>
          <c:showPercent val="0"/>
          <c:showBubbleSize val="0"/>
        </c:dLbls>
        <c:axId val="-1985030640"/>
        <c:axId val="-1985078144"/>
      </c:scatterChart>
      <c:valAx>
        <c:axId val="-1985030640"/>
        <c:scaling>
          <c:orientation val="minMax"/>
          <c:max val="15"/>
          <c:min val="0"/>
        </c:scaling>
        <c:delete val="0"/>
        <c:axPos val="b"/>
        <c:title>
          <c:tx>
            <c:rich>
              <a:bodyPr rot="0" spcFirstLastPara="1" vertOverflow="ellipsis" vert="horz" wrap="square" anchor="ctr" anchorCtr="1"/>
              <a:lstStyle/>
              <a:p>
                <a:pPr algn="ctr" rtl="0">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a:t>Temps (Mois)</a:t>
                </a:r>
              </a:p>
            </c:rich>
          </c:tx>
          <c:overlay val="0"/>
          <c:spPr>
            <a:noFill/>
            <a:ln>
              <a:noFill/>
            </a:ln>
            <a:effectLst/>
          </c:spPr>
          <c:txPr>
            <a:bodyPr rot="0" spcFirstLastPara="1" vertOverflow="ellipsis" vert="horz" wrap="square" anchor="ctr" anchorCtr="1"/>
            <a:lstStyle/>
            <a:p>
              <a:pPr algn="ctr" rtl="0">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1985078144"/>
        <c:crosses val="autoZero"/>
        <c:crossBetween val="midCat"/>
        <c:majorUnit val="1"/>
      </c:valAx>
      <c:valAx>
        <c:axId val="-1985078144"/>
        <c:scaling>
          <c:orientation val="minMax"/>
          <c:max val="100"/>
          <c:min val="0"/>
        </c:scaling>
        <c:delete val="0"/>
        <c:axPos val="l"/>
        <c:title>
          <c:tx>
            <c:rich>
              <a:bodyPr rot="-5400000" spcFirstLastPara="1" vertOverflow="ellipsis" vert="horz" wrap="square" anchor="ctr" anchorCtr="1"/>
              <a:lstStyle/>
              <a:p>
                <a:pPr algn="ctr" rtl="0">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a:t>Patients (%)</a:t>
                </a:r>
              </a:p>
            </c:rich>
          </c:tx>
          <c:layout>
            <c:manualLayout>
              <c:xMode val="edge"/>
              <c:yMode val="edge"/>
              <c:x val="8.8167463622030699E-3"/>
              <c:y val="0.359979628962531"/>
            </c:manualLayout>
          </c:layout>
          <c:overlay val="0"/>
          <c:spPr>
            <a:noFill/>
            <a:ln>
              <a:noFill/>
            </a:ln>
            <a:effectLst/>
          </c:spPr>
          <c:txPr>
            <a:bodyPr rot="-5400000" spcFirstLastPara="1" vertOverflow="ellipsis" vert="horz" wrap="square" anchor="ctr" anchorCtr="1"/>
            <a:lstStyle/>
            <a:p>
              <a:pPr algn="ctr" rtl="0">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1985030640"/>
        <c:crosses val="autoZero"/>
        <c:crossBetween val="midCat"/>
        <c:majorUnit val="1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latin typeface="Arial" panose="020B0604020202020204" pitchFamily="34" charset="0"/>
          <a:cs typeface="Arial" panose="020B0604020202020204" pitchFamily="34" charset="0"/>
        </a:defRPr>
      </a:pPr>
      <a:endParaRPr lang="fr-FR"/>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noFill/>
              <a:ln w="9525">
                <a:noFill/>
              </a:ln>
              <a:effectLst/>
            </c:spPr>
          </c:marker>
          <c:xVal>
            <c:numRef>
              <c:f>Sheet1!$A$2</c:f>
              <c:numCache>
                <c:formatCode>General</c:formatCode>
                <c:ptCount val="1"/>
                <c:pt idx="0">
                  <c:v>0.7</c:v>
                </c:pt>
              </c:numCache>
            </c:numRef>
          </c:xVal>
          <c:yVal>
            <c:numRef>
              <c:f>Sheet1!$B$2</c:f>
              <c:numCache>
                <c:formatCode>General</c:formatCode>
                <c:ptCount val="1"/>
                <c:pt idx="0">
                  <c:v>2.7</c:v>
                </c:pt>
              </c:numCache>
            </c:numRef>
          </c:yVal>
          <c:smooth val="0"/>
          <c:extLst>
            <c:ext xmlns:c16="http://schemas.microsoft.com/office/drawing/2014/chart" uri="{C3380CC4-5D6E-409C-BE32-E72D297353CC}">
              <c16:uniqueId val="{00000000-8E65-4A41-9337-62ADBF01D6B0}"/>
            </c:ext>
          </c:extLst>
        </c:ser>
        <c:dLbls>
          <c:showLegendKey val="0"/>
          <c:showVal val="0"/>
          <c:showCatName val="0"/>
          <c:showSerName val="0"/>
          <c:showPercent val="0"/>
          <c:showBubbleSize val="0"/>
        </c:dLbls>
        <c:axId val="-1986778752"/>
        <c:axId val="-1986825600"/>
      </c:scatterChart>
      <c:valAx>
        <c:axId val="-1986778752"/>
        <c:scaling>
          <c:orientation val="minMax"/>
          <c:max val="6"/>
          <c:min val="0"/>
        </c:scaling>
        <c:delete val="0"/>
        <c:axPos val="b"/>
        <c:title>
          <c:tx>
            <c:rich>
              <a:bodyPr rot="0" spcFirstLastPara="1" vertOverflow="ellipsis" vert="horz" wrap="square" anchor="ctr" anchorCtr="1"/>
              <a:lstStyle/>
              <a:p>
                <a:pPr>
                  <a:defRPr sz="9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dirty="0"/>
                  <a:t>Years since randomization</a:t>
                </a:r>
              </a:p>
            </c:rich>
          </c:tx>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1986825600"/>
        <c:crosses val="autoZero"/>
        <c:crossBetween val="midCat"/>
        <c:majorUnit val="1"/>
      </c:valAx>
      <c:valAx>
        <c:axId val="-1986825600"/>
        <c:scaling>
          <c:orientation val="minMax"/>
          <c:max val="100"/>
          <c:min val="0"/>
        </c:scaling>
        <c:delete val="0"/>
        <c:axPos val="l"/>
        <c:title>
          <c:tx>
            <c:rich>
              <a:bodyPr rot="-5400000" spcFirstLastPara="1" vertOverflow="ellipsis" vert="horz" wrap="square" anchor="ctr" anchorCtr="1"/>
              <a:lstStyle/>
              <a:p>
                <a:pPr>
                  <a:defRPr sz="9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dirty="0"/>
                  <a:t>Patients</a:t>
                </a:r>
                <a:r>
                  <a:rPr lang="en-US" baseline="0" dirty="0"/>
                  <a:t> without event (%)</a:t>
                </a:r>
                <a:endParaRPr lang="en-US" dirty="0"/>
              </a:p>
            </c:rich>
          </c:tx>
          <c:layout>
            <c:manualLayout>
              <c:xMode val="edge"/>
              <c:yMode val="edge"/>
              <c:x val="1.35318037858474E-3"/>
              <c:y val="3.5288489618539802E-2"/>
            </c:manualLayout>
          </c:layout>
          <c:overlay val="0"/>
          <c:spPr>
            <a:noFill/>
            <a:ln>
              <a:noFill/>
            </a:ln>
            <a:effectLst/>
          </c:spPr>
          <c:txPr>
            <a:bodyPr rot="-5400000" spcFirstLastPara="1" vertOverflow="ellipsis" vert="horz" wrap="square" anchor="ctr" anchorCtr="1"/>
            <a:lstStyle/>
            <a:p>
              <a:pPr>
                <a:defRPr sz="9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1986778752"/>
        <c:crosses val="autoZero"/>
        <c:crossBetween val="midCat"/>
        <c:majorUnit val="10"/>
      </c:valAx>
      <c:spPr>
        <a:noFill/>
        <a:ln w="25400">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latin typeface="Arial" panose="020B0604020202020204" pitchFamily="34" charset="0"/>
          <a:cs typeface="Arial" panose="020B0604020202020204" pitchFamily="34" charset="0"/>
        </a:defRPr>
      </a:pPr>
      <a:endParaRPr lang="fr-FR"/>
    </a:p>
  </c:txPr>
  <c:externalData r:id="rId3">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766032919694401"/>
          <c:y val="0.14896307088609201"/>
          <c:w val="0.69265522623376796"/>
          <c:h val="0.66485987600213603"/>
        </c:manualLayout>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noFill/>
              <a:ln w="9525">
                <a:noFill/>
              </a:ln>
              <a:effectLst/>
            </c:spPr>
          </c:marker>
          <c:xVal>
            <c:numRef>
              <c:f>Sheet1!$A$2</c:f>
              <c:numCache>
                <c:formatCode>General</c:formatCode>
                <c:ptCount val="1"/>
                <c:pt idx="0">
                  <c:v>0.7</c:v>
                </c:pt>
              </c:numCache>
            </c:numRef>
          </c:xVal>
          <c:yVal>
            <c:numRef>
              <c:f>Sheet1!$B$2</c:f>
              <c:numCache>
                <c:formatCode>General</c:formatCode>
                <c:ptCount val="1"/>
                <c:pt idx="0">
                  <c:v>2.7</c:v>
                </c:pt>
              </c:numCache>
            </c:numRef>
          </c:yVal>
          <c:smooth val="0"/>
          <c:extLst>
            <c:ext xmlns:c16="http://schemas.microsoft.com/office/drawing/2014/chart" uri="{C3380CC4-5D6E-409C-BE32-E72D297353CC}">
              <c16:uniqueId val="{00000000-6105-41D2-9AB0-5B9FD92FD558}"/>
            </c:ext>
          </c:extLst>
        </c:ser>
        <c:dLbls>
          <c:showLegendKey val="0"/>
          <c:showVal val="0"/>
          <c:showCatName val="0"/>
          <c:showSerName val="0"/>
          <c:showPercent val="0"/>
          <c:showBubbleSize val="0"/>
        </c:dLbls>
        <c:axId val="-1965577328"/>
        <c:axId val="1868697184"/>
      </c:scatterChart>
      <c:valAx>
        <c:axId val="-1965577328"/>
        <c:scaling>
          <c:orientation val="minMax"/>
          <c:max val="17"/>
          <c:min val="0"/>
        </c:scaling>
        <c:delete val="0"/>
        <c:axPos val="b"/>
        <c:title>
          <c:tx>
            <c:rich>
              <a:bodyPr rot="0" spcFirstLastPara="1" vertOverflow="ellipsis" vert="horz" wrap="square" anchor="ctr" anchorCtr="1"/>
              <a:lstStyle/>
              <a:p>
                <a:pPr algn="ctr" rtl="0">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a:t>Temps (Mois)</a:t>
                </a:r>
              </a:p>
            </c:rich>
          </c:tx>
          <c:overlay val="0"/>
          <c:spPr>
            <a:noFill/>
            <a:ln>
              <a:noFill/>
            </a:ln>
            <a:effectLst/>
          </c:spPr>
          <c:txPr>
            <a:bodyPr rot="0" spcFirstLastPara="1" vertOverflow="ellipsis" vert="horz" wrap="square" anchor="ctr" anchorCtr="1"/>
            <a:lstStyle/>
            <a:p>
              <a:pPr algn="ctr" rtl="0">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1868697184"/>
        <c:crosses val="autoZero"/>
        <c:crossBetween val="midCat"/>
        <c:majorUnit val="1"/>
      </c:valAx>
      <c:valAx>
        <c:axId val="1868697184"/>
        <c:scaling>
          <c:orientation val="minMax"/>
          <c:max val="100"/>
          <c:min val="0"/>
        </c:scaling>
        <c:delete val="0"/>
        <c:axPos val="l"/>
        <c:title>
          <c:tx>
            <c:rich>
              <a:bodyPr rot="-5400000" spcFirstLastPara="1" vertOverflow="ellipsis" vert="horz" wrap="square" anchor="ctr" anchorCtr="1"/>
              <a:lstStyle/>
              <a:p>
                <a:pPr algn="ctr" rtl="0">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a:t>Patients (%)</a:t>
                </a:r>
              </a:p>
            </c:rich>
          </c:tx>
          <c:layout>
            <c:manualLayout>
              <c:xMode val="edge"/>
              <c:yMode val="edge"/>
              <c:x val="8.8167463622030699E-3"/>
              <c:y val="0.359979628962531"/>
            </c:manualLayout>
          </c:layout>
          <c:overlay val="0"/>
          <c:spPr>
            <a:noFill/>
            <a:ln>
              <a:noFill/>
            </a:ln>
            <a:effectLst/>
          </c:spPr>
          <c:txPr>
            <a:bodyPr rot="-5400000" spcFirstLastPara="1" vertOverflow="ellipsis" vert="horz" wrap="square" anchor="ctr" anchorCtr="1"/>
            <a:lstStyle/>
            <a:p>
              <a:pPr algn="ctr" rtl="0">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1965577328"/>
        <c:crosses val="autoZero"/>
        <c:crossBetween val="midCat"/>
        <c:majorUnit val="1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latin typeface="Arial" panose="020B0604020202020204" pitchFamily="34" charset="0"/>
          <a:cs typeface="Arial" panose="020B0604020202020204" pitchFamily="34" charset="0"/>
        </a:defRPr>
      </a:pPr>
      <a:endParaRPr lang="fr-FR"/>
    </a:p>
  </c:txPr>
  <c:externalData r:id="rId3">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766032919694401"/>
          <c:y val="0.14896307088609201"/>
          <c:w val="0.69265522623376796"/>
          <c:h val="0.66485987600213603"/>
        </c:manualLayout>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noFill/>
              <a:ln w="9525">
                <a:noFill/>
              </a:ln>
              <a:effectLst/>
            </c:spPr>
          </c:marker>
          <c:xVal>
            <c:numRef>
              <c:f>Sheet1!$A$2</c:f>
              <c:numCache>
                <c:formatCode>General</c:formatCode>
                <c:ptCount val="1"/>
                <c:pt idx="0">
                  <c:v>0.7</c:v>
                </c:pt>
              </c:numCache>
            </c:numRef>
          </c:xVal>
          <c:yVal>
            <c:numRef>
              <c:f>Sheet1!$B$2</c:f>
              <c:numCache>
                <c:formatCode>General</c:formatCode>
                <c:ptCount val="1"/>
                <c:pt idx="0">
                  <c:v>2.7</c:v>
                </c:pt>
              </c:numCache>
            </c:numRef>
          </c:yVal>
          <c:smooth val="0"/>
          <c:extLst>
            <c:ext xmlns:c16="http://schemas.microsoft.com/office/drawing/2014/chart" uri="{C3380CC4-5D6E-409C-BE32-E72D297353CC}">
              <c16:uniqueId val="{00000000-EC04-47DA-9074-8463A4F96182}"/>
            </c:ext>
          </c:extLst>
        </c:ser>
        <c:dLbls>
          <c:showLegendKey val="0"/>
          <c:showVal val="0"/>
          <c:showCatName val="0"/>
          <c:showSerName val="0"/>
          <c:showPercent val="0"/>
          <c:showBubbleSize val="0"/>
        </c:dLbls>
        <c:axId val="-1997454848"/>
        <c:axId val="-1965414816"/>
      </c:scatterChart>
      <c:valAx>
        <c:axId val="-1997454848"/>
        <c:scaling>
          <c:orientation val="minMax"/>
          <c:max val="17"/>
          <c:min val="0"/>
        </c:scaling>
        <c:delete val="0"/>
        <c:axPos val="b"/>
        <c:title>
          <c:tx>
            <c:rich>
              <a:bodyPr rot="0" spcFirstLastPara="1" vertOverflow="ellipsis" vert="horz" wrap="square" anchor="ctr" anchorCtr="1"/>
              <a:lstStyle/>
              <a:p>
                <a:pPr algn="ctr" rtl="0">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a:t>Temps (Mois)</a:t>
                </a:r>
              </a:p>
            </c:rich>
          </c:tx>
          <c:overlay val="0"/>
          <c:spPr>
            <a:noFill/>
            <a:ln>
              <a:noFill/>
            </a:ln>
            <a:effectLst/>
          </c:spPr>
          <c:txPr>
            <a:bodyPr rot="0" spcFirstLastPara="1" vertOverflow="ellipsis" vert="horz" wrap="square" anchor="ctr" anchorCtr="1"/>
            <a:lstStyle/>
            <a:p>
              <a:pPr algn="ctr" rtl="0">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1965414816"/>
        <c:crosses val="autoZero"/>
        <c:crossBetween val="midCat"/>
        <c:majorUnit val="1"/>
      </c:valAx>
      <c:valAx>
        <c:axId val="-1965414816"/>
        <c:scaling>
          <c:orientation val="minMax"/>
          <c:max val="100"/>
          <c:min val="0"/>
        </c:scaling>
        <c:delete val="0"/>
        <c:axPos val="l"/>
        <c:title>
          <c:tx>
            <c:rich>
              <a:bodyPr rot="-5400000" spcFirstLastPara="1" vertOverflow="ellipsis" vert="horz" wrap="square" anchor="ctr" anchorCtr="1"/>
              <a:lstStyle/>
              <a:p>
                <a:pPr algn="ctr" rtl="0">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a:t>Patients (%)</a:t>
                </a:r>
              </a:p>
            </c:rich>
          </c:tx>
          <c:layout>
            <c:manualLayout>
              <c:xMode val="edge"/>
              <c:yMode val="edge"/>
              <c:x val="8.8167463622030699E-3"/>
              <c:y val="0.359979628962531"/>
            </c:manualLayout>
          </c:layout>
          <c:overlay val="0"/>
          <c:spPr>
            <a:noFill/>
            <a:ln>
              <a:noFill/>
            </a:ln>
            <a:effectLst/>
          </c:spPr>
          <c:txPr>
            <a:bodyPr rot="-5400000" spcFirstLastPara="1" vertOverflow="ellipsis" vert="horz" wrap="square" anchor="ctr" anchorCtr="1"/>
            <a:lstStyle/>
            <a:p>
              <a:pPr algn="ctr" rtl="0">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1997454848"/>
        <c:crosses val="autoZero"/>
        <c:crossBetween val="midCat"/>
        <c:majorUnit val="1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latin typeface="Arial" panose="020B0604020202020204" pitchFamily="34" charset="0"/>
          <a:cs typeface="Arial" panose="020B0604020202020204" pitchFamily="34" charset="0"/>
        </a:defRPr>
      </a:pPr>
      <a:endParaRPr lang="fr-FR"/>
    </a:p>
  </c:txPr>
  <c:externalData r:id="rId3">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766032919694401"/>
          <c:y val="0.14896307088609201"/>
          <c:w val="0.69265522623376796"/>
          <c:h val="0.66485987600213603"/>
        </c:manualLayout>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noFill/>
              <a:ln w="9525">
                <a:noFill/>
              </a:ln>
              <a:effectLst/>
            </c:spPr>
          </c:marker>
          <c:xVal>
            <c:numRef>
              <c:f>Sheet1!$A$2</c:f>
              <c:numCache>
                <c:formatCode>General</c:formatCode>
                <c:ptCount val="1"/>
                <c:pt idx="0">
                  <c:v>0.7</c:v>
                </c:pt>
              </c:numCache>
            </c:numRef>
          </c:xVal>
          <c:yVal>
            <c:numRef>
              <c:f>Sheet1!$B$2</c:f>
              <c:numCache>
                <c:formatCode>General</c:formatCode>
                <c:ptCount val="1"/>
                <c:pt idx="0">
                  <c:v>2.7</c:v>
                </c:pt>
              </c:numCache>
            </c:numRef>
          </c:yVal>
          <c:smooth val="0"/>
          <c:extLst>
            <c:ext xmlns:c16="http://schemas.microsoft.com/office/drawing/2014/chart" uri="{C3380CC4-5D6E-409C-BE32-E72D297353CC}">
              <c16:uniqueId val="{00000000-E119-4E41-8AEA-C8D5977BFAFC}"/>
            </c:ext>
          </c:extLst>
        </c:ser>
        <c:dLbls>
          <c:showLegendKey val="0"/>
          <c:showVal val="0"/>
          <c:showCatName val="0"/>
          <c:showSerName val="0"/>
          <c:showPercent val="0"/>
          <c:showBubbleSize val="0"/>
        </c:dLbls>
        <c:axId val="1893297840"/>
        <c:axId val="-1992728896"/>
      </c:scatterChart>
      <c:valAx>
        <c:axId val="1893297840"/>
        <c:scaling>
          <c:orientation val="minMax"/>
          <c:max val="15"/>
          <c:min val="0"/>
        </c:scaling>
        <c:delete val="0"/>
        <c:axPos val="b"/>
        <c:title>
          <c:tx>
            <c:rich>
              <a:bodyPr rot="0" spcFirstLastPara="1" vertOverflow="ellipsis" vert="horz" wrap="square" anchor="ctr" anchorCtr="1"/>
              <a:lstStyle/>
              <a:p>
                <a:pPr algn="ctr" rtl="0">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a:t>Temps (Mois)</a:t>
                </a:r>
              </a:p>
            </c:rich>
          </c:tx>
          <c:overlay val="0"/>
          <c:spPr>
            <a:noFill/>
            <a:ln>
              <a:noFill/>
            </a:ln>
            <a:effectLst/>
          </c:spPr>
          <c:txPr>
            <a:bodyPr rot="0" spcFirstLastPara="1" vertOverflow="ellipsis" vert="horz" wrap="square" anchor="ctr" anchorCtr="1"/>
            <a:lstStyle/>
            <a:p>
              <a:pPr algn="ctr" rtl="0">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1992728896"/>
        <c:crosses val="autoZero"/>
        <c:crossBetween val="midCat"/>
        <c:majorUnit val="1"/>
      </c:valAx>
      <c:valAx>
        <c:axId val="-1992728896"/>
        <c:scaling>
          <c:orientation val="minMax"/>
          <c:max val="100"/>
          <c:min val="0"/>
        </c:scaling>
        <c:delete val="0"/>
        <c:axPos val="l"/>
        <c:title>
          <c:tx>
            <c:rich>
              <a:bodyPr rot="-5400000" spcFirstLastPara="1" vertOverflow="ellipsis" vert="horz" wrap="square" anchor="ctr" anchorCtr="1"/>
              <a:lstStyle/>
              <a:p>
                <a:pPr algn="ctr" rtl="0">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a:t>Patients (%)</a:t>
                </a:r>
              </a:p>
            </c:rich>
          </c:tx>
          <c:layout>
            <c:manualLayout>
              <c:xMode val="edge"/>
              <c:yMode val="edge"/>
              <c:x val="8.8167463622030699E-3"/>
              <c:y val="0.359979628962531"/>
            </c:manualLayout>
          </c:layout>
          <c:overlay val="0"/>
          <c:spPr>
            <a:noFill/>
            <a:ln>
              <a:noFill/>
            </a:ln>
            <a:effectLst/>
          </c:spPr>
          <c:txPr>
            <a:bodyPr rot="-5400000" spcFirstLastPara="1" vertOverflow="ellipsis" vert="horz" wrap="square" anchor="ctr" anchorCtr="1"/>
            <a:lstStyle/>
            <a:p>
              <a:pPr algn="ctr" rtl="0">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1893297840"/>
        <c:crosses val="autoZero"/>
        <c:crossBetween val="midCat"/>
        <c:majorUnit val="1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latin typeface="Arial" panose="020B0604020202020204" pitchFamily="34" charset="0"/>
          <a:cs typeface="Arial" panose="020B0604020202020204" pitchFamily="34" charset="0"/>
        </a:defRPr>
      </a:pPr>
      <a:endParaRPr lang="fr-FR"/>
    </a:p>
  </c:txPr>
  <c:externalData r:id="rId3">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766032919694401"/>
          <c:y val="0.14896307088609201"/>
          <c:w val="0.69265522623376796"/>
          <c:h val="0.66485987600213603"/>
        </c:manualLayout>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noFill/>
              <a:ln w="9525">
                <a:noFill/>
              </a:ln>
              <a:effectLst/>
            </c:spPr>
          </c:marker>
          <c:xVal>
            <c:numRef>
              <c:f>Sheet1!$A$2</c:f>
              <c:numCache>
                <c:formatCode>General</c:formatCode>
                <c:ptCount val="1"/>
                <c:pt idx="0">
                  <c:v>0.7</c:v>
                </c:pt>
              </c:numCache>
            </c:numRef>
          </c:xVal>
          <c:yVal>
            <c:numRef>
              <c:f>Sheet1!$B$2</c:f>
              <c:numCache>
                <c:formatCode>General</c:formatCode>
                <c:ptCount val="1"/>
                <c:pt idx="0">
                  <c:v>2.7</c:v>
                </c:pt>
              </c:numCache>
            </c:numRef>
          </c:yVal>
          <c:smooth val="0"/>
          <c:extLst>
            <c:ext xmlns:c16="http://schemas.microsoft.com/office/drawing/2014/chart" uri="{C3380CC4-5D6E-409C-BE32-E72D297353CC}">
              <c16:uniqueId val="{00000000-43B2-45FE-B139-14D43C6254CE}"/>
            </c:ext>
          </c:extLst>
        </c:ser>
        <c:dLbls>
          <c:showLegendKey val="0"/>
          <c:showVal val="0"/>
          <c:showCatName val="0"/>
          <c:showSerName val="0"/>
          <c:showPercent val="0"/>
          <c:showBubbleSize val="0"/>
        </c:dLbls>
        <c:axId val="1893263760"/>
        <c:axId val="-1995606384"/>
      </c:scatterChart>
      <c:valAx>
        <c:axId val="1893263760"/>
        <c:scaling>
          <c:orientation val="minMax"/>
          <c:max val="15"/>
          <c:min val="0"/>
        </c:scaling>
        <c:delete val="0"/>
        <c:axPos val="b"/>
        <c:title>
          <c:tx>
            <c:rich>
              <a:bodyPr rot="0" spcFirstLastPara="1" vertOverflow="ellipsis" vert="horz" wrap="square" anchor="ctr" anchorCtr="1"/>
              <a:lstStyle/>
              <a:p>
                <a:pPr algn="ctr" rtl="0">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a:t>Temps (Mois)</a:t>
                </a:r>
              </a:p>
            </c:rich>
          </c:tx>
          <c:overlay val="0"/>
          <c:spPr>
            <a:noFill/>
            <a:ln>
              <a:noFill/>
            </a:ln>
            <a:effectLst/>
          </c:spPr>
          <c:txPr>
            <a:bodyPr rot="0" spcFirstLastPara="1" vertOverflow="ellipsis" vert="horz" wrap="square" anchor="ctr" anchorCtr="1"/>
            <a:lstStyle/>
            <a:p>
              <a:pPr algn="ctr" rtl="0">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1995606384"/>
        <c:crosses val="autoZero"/>
        <c:crossBetween val="midCat"/>
        <c:majorUnit val="1"/>
      </c:valAx>
      <c:valAx>
        <c:axId val="-1995606384"/>
        <c:scaling>
          <c:orientation val="minMax"/>
          <c:max val="100"/>
          <c:min val="0"/>
        </c:scaling>
        <c:delete val="0"/>
        <c:axPos val="l"/>
        <c:title>
          <c:tx>
            <c:rich>
              <a:bodyPr rot="-5400000" spcFirstLastPara="1" vertOverflow="ellipsis" vert="horz" wrap="square" anchor="ctr" anchorCtr="1"/>
              <a:lstStyle/>
              <a:p>
                <a:pPr algn="ctr" rtl="0">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a:t>Patients (%)</a:t>
                </a:r>
              </a:p>
            </c:rich>
          </c:tx>
          <c:layout>
            <c:manualLayout>
              <c:xMode val="edge"/>
              <c:yMode val="edge"/>
              <c:x val="8.8167463622030699E-3"/>
              <c:y val="0.359979628962531"/>
            </c:manualLayout>
          </c:layout>
          <c:overlay val="0"/>
          <c:spPr>
            <a:noFill/>
            <a:ln>
              <a:noFill/>
            </a:ln>
            <a:effectLst/>
          </c:spPr>
          <c:txPr>
            <a:bodyPr rot="-5400000" spcFirstLastPara="1" vertOverflow="ellipsis" vert="horz" wrap="square" anchor="ctr" anchorCtr="1"/>
            <a:lstStyle/>
            <a:p>
              <a:pPr algn="ctr" rtl="0">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1893263760"/>
        <c:crosses val="autoZero"/>
        <c:crossBetween val="midCat"/>
        <c:majorUnit val="1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latin typeface="Arial" panose="020B0604020202020204" pitchFamily="34" charset="0"/>
          <a:cs typeface="Arial" panose="020B0604020202020204" pitchFamily="34" charset="0"/>
        </a:defRPr>
      </a:pPr>
      <a:endParaRPr lang="fr-FR"/>
    </a:p>
  </c:txPr>
  <c:externalData r:id="rId3">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noFill/>
              <a:ln w="9525">
                <a:noFill/>
              </a:ln>
              <a:effectLst/>
            </c:spPr>
          </c:marker>
          <c:xVal>
            <c:numRef>
              <c:f>Sheet1!$A$2</c:f>
              <c:numCache>
                <c:formatCode>General</c:formatCode>
                <c:ptCount val="1"/>
                <c:pt idx="0">
                  <c:v>0.7</c:v>
                </c:pt>
              </c:numCache>
            </c:numRef>
          </c:xVal>
          <c:yVal>
            <c:numRef>
              <c:f>Sheet1!$B$2</c:f>
              <c:numCache>
                <c:formatCode>General</c:formatCode>
                <c:ptCount val="1"/>
                <c:pt idx="0">
                  <c:v>2.7</c:v>
                </c:pt>
              </c:numCache>
            </c:numRef>
          </c:yVal>
          <c:smooth val="0"/>
          <c:extLst>
            <c:ext xmlns:c16="http://schemas.microsoft.com/office/drawing/2014/chart" uri="{C3380CC4-5D6E-409C-BE32-E72D297353CC}">
              <c16:uniqueId val="{00000000-6552-4EA8-8DC6-B94FA3A8F487}"/>
            </c:ext>
          </c:extLst>
        </c:ser>
        <c:dLbls>
          <c:showLegendKey val="0"/>
          <c:showVal val="0"/>
          <c:showCatName val="0"/>
          <c:showSerName val="0"/>
          <c:showPercent val="0"/>
          <c:showBubbleSize val="0"/>
        </c:dLbls>
        <c:axId val="1885592784"/>
        <c:axId val="-1965456176"/>
      </c:scatterChart>
      <c:valAx>
        <c:axId val="1885592784"/>
        <c:scaling>
          <c:orientation val="minMax"/>
          <c:max val="42"/>
          <c:min val="0"/>
        </c:scaling>
        <c:delete val="0"/>
        <c:axPos val="b"/>
        <c:title>
          <c:tx>
            <c:rich>
              <a:bodyPr rot="0" spcFirstLastPara="1" vertOverflow="ellipsis" vert="horz" wrap="square" anchor="ctr" anchorCtr="1"/>
              <a:lstStyle/>
              <a:p>
                <a:pPr>
                  <a:defRPr sz="800" b="0" i="0" u="none" strike="noStrike" kern="1200" baseline="0">
                    <a:solidFill>
                      <a:schemeClr val="tx1">
                        <a:lumMod val="50000"/>
                        <a:lumOff val="50000"/>
                      </a:schemeClr>
                    </a:solidFill>
                    <a:latin typeface="Calibri" panose="020F0502020204030204" pitchFamily="34" charset="0"/>
                    <a:ea typeface="+mn-ea"/>
                    <a:cs typeface="Calibri" panose="020F0502020204030204" pitchFamily="34" charset="0"/>
                  </a:defRPr>
                </a:pPr>
                <a:r>
                  <a:rPr lang="en-US" sz="800" b="0" i="0" dirty="0">
                    <a:solidFill>
                      <a:schemeClr val="tx1">
                        <a:lumMod val="50000"/>
                        <a:lumOff val="50000"/>
                      </a:schemeClr>
                    </a:solidFill>
                    <a:latin typeface="Arial" panose="020B0604020202020204" pitchFamily="34" charset="0"/>
                    <a:cs typeface="Arial" panose="020B0604020202020204" pitchFamily="34" charset="0"/>
                  </a:rPr>
                  <a:t>Temps (</a:t>
                </a:r>
                <a:r>
                  <a:rPr lang="en-US" sz="800" b="0" i="0" dirty="0" err="1">
                    <a:solidFill>
                      <a:schemeClr val="tx1">
                        <a:lumMod val="50000"/>
                        <a:lumOff val="50000"/>
                      </a:schemeClr>
                    </a:solidFill>
                    <a:latin typeface="Arial" panose="020B0604020202020204" pitchFamily="34" charset="0"/>
                    <a:cs typeface="Arial" panose="020B0604020202020204" pitchFamily="34" charset="0"/>
                  </a:rPr>
                  <a:t>mois</a:t>
                </a:r>
                <a:r>
                  <a:rPr lang="en-US" sz="800" b="0" i="0" dirty="0">
                    <a:solidFill>
                      <a:schemeClr val="tx1">
                        <a:lumMod val="50000"/>
                        <a:lumOff val="50000"/>
                      </a:schemeClr>
                    </a:solidFill>
                    <a:latin typeface="Arial" panose="020B0604020202020204" pitchFamily="34" charset="0"/>
                    <a:cs typeface="Arial" panose="020B0604020202020204" pitchFamily="34" charset="0"/>
                  </a:rPr>
                  <a:t>)</a:t>
                </a:r>
              </a:p>
            </c:rich>
          </c:tx>
          <c:overlay val="0"/>
          <c:spPr>
            <a:noFill/>
            <a:ln>
              <a:noFill/>
            </a:ln>
            <a:effectLst/>
          </c:sp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50000"/>
                    <a:lumOff val="50000"/>
                  </a:schemeClr>
                </a:solidFill>
                <a:latin typeface="Calibri" panose="020F0502020204030204" pitchFamily="34" charset="0"/>
                <a:ea typeface="+mn-ea"/>
                <a:cs typeface="Calibri" panose="020F0502020204030204" pitchFamily="34" charset="0"/>
              </a:defRPr>
            </a:pPr>
            <a:endParaRPr lang="fr-FR"/>
          </a:p>
        </c:txPr>
        <c:crossAx val="-1965456176"/>
        <c:crosses val="autoZero"/>
        <c:crossBetween val="midCat"/>
        <c:majorUnit val="6"/>
        <c:minorUnit val="5"/>
      </c:valAx>
      <c:valAx>
        <c:axId val="-1965456176"/>
        <c:scaling>
          <c:orientation val="minMax"/>
          <c:max val="100"/>
          <c:min val="0"/>
        </c:scaling>
        <c:delete val="0"/>
        <c:axPos val="l"/>
        <c:title>
          <c:tx>
            <c:rich>
              <a:bodyPr rot="-5400000" spcFirstLastPara="1" vertOverflow="ellipsis" vert="horz" wrap="square" anchor="ctr" anchorCtr="1"/>
              <a:lstStyle/>
              <a:p>
                <a:pPr>
                  <a:defRPr sz="800" b="0" i="0" u="none" strike="noStrike" kern="1200" baseline="0">
                    <a:solidFill>
                      <a:schemeClr val="tx1">
                        <a:lumMod val="50000"/>
                        <a:lumOff val="50000"/>
                      </a:schemeClr>
                    </a:solidFill>
                    <a:latin typeface="Calibri" panose="020F0502020204030204" pitchFamily="34" charset="0"/>
                    <a:ea typeface="+mn-ea"/>
                    <a:cs typeface="Calibri" panose="020F0502020204030204" pitchFamily="34" charset="0"/>
                  </a:defRPr>
                </a:pPr>
                <a:r>
                  <a:rPr lang="en-US" sz="800" b="0" i="0" dirty="0" err="1">
                    <a:solidFill>
                      <a:schemeClr val="tx1">
                        <a:lumMod val="50000"/>
                        <a:lumOff val="50000"/>
                      </a:schemeClr>
                    </a:solidFill>
                    <a:latin typeface="Arial" panose="020B0604020202020204" pitchFamily="34" charset="0"/>
                    <a:cs typeface="Arial" panose="020B0604020202020204" pitchFamily="34" charset="0"/>
                  </a:rPr>
                  <a:t>Survie</a:t>
                </a:r>
                <a:r>
                  <a:rPr lang="en-US" sz="800" b="0" i="0" baseline="0" dirty="0">
                    <a:solidFill>
                      <a:schemeClr val="tx1">
                        <a:lumMod val="50000"/>
                        <a:lumOff val="50000"/>
                      </a:schemeClr>
                    </a:solidFill>
                    <a:latin typeface="Arial" panose="020B0604020202020204" pitchFamily="34" charset="0"/>
                    <a:cs typeface="Arial" panose="020B0604020202020204" pitchFamily="34" charset="0"/>
                  </a:rPr>
                  <a:t> </a:t>
                </a:r>
                <a:r>
                  <a:rPr lang="en-US" sz="800" b="0" i="0" baseline="0" dirty="0" err="1">
                    <a:solidFill>
                      <a:schemeClr val="tx1">
                        <a:lumMod val="50000"/>
                        <a:lumOff val="50000"/>
                      </a:schemeClr>
                    </a:solidFill>
                    <a:latin typeface="Arial" panose="020B0604020202020204" pitchFamily="34" charset="0"/>
                    <a:cs typeface="Arial" panose="020B0604020202020204" pitchFamily="34" charset="0"/>
                  </a:rPr>
                  <a:t>Globale</a:t>
                </a:r>
                <a:r>
                  <a:rPr lang="en-US" sz="800" b="0" i="0" baseline="0" dirty="0">
                    <a:solidFill>
                      <a:schemeClr val="tx1">
                        <a:lumMod val="50000"/>
                        <a:lumOff val="50000"/>
                      </a:schemeClr>
                    </a:solidFill>
                    <a:latin typeface="Arial" panose="020B0604020202020204" pitchFamily="34" charset="0"/>
                    <a:cs typeface="Arial" panose="020B0604020202020204" pitchFamily="34" charset="0"/>
                  </a:rPr>
                  <a:t>. </a:t>
                </a:r>
                <a:r>
                  <a:rPr lang="en-US" sz="800" b="0" i="0" dirty="0">
                    <a:solidFill>
                      <a:schemeClr val="tx1">
                        <a:lumMod val="50000"/>
                        <a:lumOff val="50000"/>
                      </a:schemeClr>
                    </a:solidFill>
                    <a:latin typeface="Arial" panose="020B0604020202020204" pitchFamily="34" charset="0"/>
                    <a:cs typeface="Arial" panose="020B0604020202020204" pitchFamily="34" charset="0"/>
                  </a:rPr>
                  <a:t>(%)</a:t>
                </a:r>
              </a:p>
            </c:rich>
          </c:tx>
          <c:layout>
            <c:manualLayout>
              <c:xMode val="edge"/>
              <c:yMode val="edge"/>
              <c:x val="2.1736684155694099E-2"/>
              <c:y val="0.25436337745689502"/>
            </c:manualLayout>
          </c:layout>
          <c:overlay val="0"/>
          <c:spPr>
            <a:noFill/>
            <a:ln>
              <a:noFill/>
            </a:ln>
            <a:effectLst/>
          </c:sp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50000"/>
                    <a:lumOff val="50000"/>
                  </a:schemeClr>
                </a:solidFill>
                <a:latin typeface="Calibri" panose="020F0502020204030204" pitchFamily="34" charset="0"/>
                <a:ea typeface="+mn-ea"/>
                <a:cs typeface="Calibri" panose="020F0502020204030204" pitchFamily="34" charset="0"/>
              </a:defRPr>
            </a:pPr>
            <a:endParaRPr lang="fr-FR"/>
          </a:p>
        </c:txPr>
        <c:crossAx val="1885592784"/>
        <c:crosses val="autoZero"/>
        <c:crossBetween val="midCat"/>
        <c:majorUnit val="25"/>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Calibri" panose="020F0502020204030204" pitchFamily="34" charset="0"/>
          <a:cs typeface="Calibri" panose="020F0502020204030204" pitchFamily="34" charset="0"/>
        </a:defRPr>
      </a:pPr>
      <a:endParaRPr lang="fr-FR"/>
    </a:p>
  </c:txPr>
  <c:externalData r:id="rId1">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766032919694401"/>
          <c:y val="0.14896307088609201"/>
          <c:w val="0.69265522623376796"/>
          <c:h val="0.66485987600213603"/>
        </c:manualLayout>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noFill/>
              <a:ln w="9525">
                <a:noFill/>
              </a:ln>
              <a:effectLst/>
            </c:spPr>
          </c:marker>
          <c:xVal>
            <c:numRef>
              <c:f>Sheet1!$A$2</c:f>
              <c:numCache>
                <c:formatCode>General</c:formatCode>
                <c:ptCount val="1"/>
                <c:pt idx="0">
                  <c:v>0.7</c:v>
                </c:pt>
              </c:numCache>
            </c:numRef>
          </c:xVal>
          <c:yVal>
            <c:numRef>
              <c:f>Sheet1!$B$2</c:f>
              <c:numCache>
                <c:formatCode>General</c:formatCode>
                <c:ptCount val="1"/>
                <c:pt idx="0">
                  <c:v>2.7</c:v>
                </c:pt>
              </c:numCache>
            </c:numRef>
          </c:yVal>
          <c:smooth val="0"/>
          <c:extLst>
            <c:ext xmlns:c16="http://schemas.microsoft.com/office/drawing/2014/chart" uri="{C3380CC4-5D6E-409C-BE32-E72D297353CC}">
              <c16:uniqueId val="{00000000-90DE-43B1-AEB4-C6BDFC7FF1E4}"/>
            </c:ext>
          </c:extLst>
        </c:ser>
        <c:dLbls>
          <c:showLegendKey val="0"/>
          <c:showVal val="0"/>
          <c:showCatName val="0"/>
          <c:showSerName val="0"/>
          <c:showPercent val="0"/>
          <c:showBubbleSize val="0"/>
        </c:dLbls>
        <c:axId val="-1985716528"/>
        <c:axId val="-1985722128"/>
      </c:scatterChart>
      <c:valAx>
        <c:axId val="-1985716528"/>
        <c:scaling>
          <c:orientation val="minMax"/>
          <c:max val="42"/>
          <c:min val="0"/>
        </c:scaling>
        <c:delete val="0"/>
        <c:axPos val="b"/>
        <c:title>
          <c:tx>
            <c:rich>
              <a:bodyPr rot="0" spcFirstLastPara="1" vertOverflow="ellipsis" vert="horz" wrap="square" anchor="ctr" anchorCtr="1"/>
              <a:lstStyle/>
              <a:p>
                <a:pPr algn="ctr" rtl="0">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a:t>Temps (Mois)</a:t>
                </a:r>
              </a:p>
            </c:rich>
          </c:tx>
          <c:overlay val="0"/>
          <c:spPr>
            <a:noFill/>
            <a:ln>
              <a:noFill/>
            </a:ln>
            <a:effectLst/>
          </c:spPr>
          <c:txPr>
            <a:bodyPr rot="0" spcFirstLastPara="1" vertOverflow="ellipsis" vert="horz" wrap="square" anchor="ctr" anchorCtr="1"/>
            <a:lstStyle/>
            <a:p>
              <a:pPr algn="ctr" rtl="0">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1985722128"/>
        <c:crosses val="autoZero"/>
        <c:crossBetween val="midCat"/>
        <c:majorUnit val="3"/>
      </c:valAx>
      <c:valAx>
        <c:axId val="-1985722128"/>
        <c:scaling>
          <c:orientation val="minMax"/>
          <c:max val="100"/>
          <c:min val="0"/>
        </c:scaling>
        <c:delete val="0"/>
        <c:axPos val="l"/>
        <c:title>
          <c:tx>
            <c:rich>
              <a:bodyPr rot="-5400000" spcFirstLastPara="1" vertOverflow="ellipsis" vert="horz" wrap="square" anchor="ctr" anchorCtr="1"/>
              <a:lstStyle/>
              <a:p>
                <a:pPr algn="ctr" rtl="0">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a:t>Patients (%)</a:t>
                </a:r>
              </a:p>
            </c:rich>
          </c:tx>
          <c:layout>
            <c:manualLayout>
              <c:xMode val="edge"/>
              <c:yMode val="edge"/>
              <c:x val="8.8167463622030699E-3"/>
              <c:y val="0.359979628962531"/>
            </c:manualLayout>
          </c:layout>
          <c:overlay val="0"/>
          <c:spPr>
            <a:noFill/>
            <a:ln>
              <a:noFill/>
            </a:ln>
            <a:effectLst/>
          </c:spPr>
          <c:txPr>
            <a:bodyPr rot="-5400000" spcFirstLastPara="1" vertOverflow="ellipsis" vert="horz" wrap="square" anchor="ctr" anchorCtr="1"/>
            <a:lstStyle/>
            <a:p>
              <a:pPr algn="ctr" rtl="0">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1985716528"/>
        <c:crosses val="autoZero"/>
        <c:crossBetween val="midCat"/>
        <c:majorUnit val="1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latin typeface="Arial" panose="020B0604020202020204" pitchFamily="34" charset="0"/>
          <a:cs typeface="Arial" panose="020B0604020202020204" pitchFamily="34" charset="0"/>
        </a:defRPr>
      </a:pPr>
      <a:endParaRPr lang="fr-FR"/>
    </a:p>
  </c:txPr>
  <c:externalData r:id="rId3">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766032919694401"/>
          <c:y val="0.14896307088609201"/>
          <c:w val="0.69265522623376796"/>
          <c:h val="0.66485987600213603"/>
        </c:manualLayout>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noFill/>
              <a:ln w="9525">
                <a:noFill/>
              </a:ln>
              <a:effectLst/>
            </c:spPr>
          </c:marker>
          <c:xVal>
            <c:numRef>
              <c:f>Sheet1!$A$2</c:f>
              <c:numCache>
                <c:formatCode>General</c:formatCode>
                <c:ptCount val="1"/>
                <c:pt idx="0">
                  <c:v>0.7</c:v>
                </c:pt>
              </c:numCache>
            </c:numRef>
          </c:xVal>
          <c:yVal>
            <c:numRef>
              <c:f>Sheet1!$B$2</c:f>
              <c:numCache>
                <c:formatCode>General</c:formatCode>
                <c:ptCount val="1"/>
                <c:pt idx="0">
                  <c:v>2.7</c:v>
                </c:pt>
              </c:numCache>
            </c:numRef>
          </c:yVal>
          <c:smooth val="0"/>
          <c:extLst>
            <c:ext xmlns:c16="http://schemas.microsoft.com/office/drawing/2014/chart" uri="{C3380CC4-5D6E-409C-BE32-E72D297353CC}">
              <c16:uniqueId val="{00000000-D9F6-4353-8A6B-B7C25B3268C7}"/>
            </c:ext>
          </c:extLst>
        </c:ser>
        <c:dLbls>
          <c:showLegendKey val="0"/>
          <c:showVal val="0"/>
          <c:showCatName val="0"/>
          <c:showSerName val="0"/>
          <c:showPercent val="0"/>
          <c:showBubbleSize val="0"/>
        </c:dLbls>
        <c:axId val="-1985680720"/>
        <c:axId val="1931378256"/>
      </c:scatterChart>
      <c:valAx>
        <c:axId val="-1985680720"/>
        <c:scaling>
          <c:orientation val="minMax"/>
          <c:max val="24"/>
          <c:min val="0"/>
        </c:scaling>
        <c:delete val="0"/>
        <c:axPos val="b"/>
        <c:title>
          <c:tx>
            <c:rich>
              <a:bodyPr rot="0" spcFirstLastPara="1" vertOverflow="ellipsis" vert="horz" wrap="square" anchor="ctr" anchorCtr="1"/>
              <a:lstStyle/>
              <a:p>
                <a:pPr algn="ctr" rtl="0">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a:t>Temps (Mois)</a:t>
                </a:r>
              </a:p>
            </c:rich>
          </c:tx>
          <c:overlay val="0"/>
          <c:spPr>
            <a:noFill/>
            <a:ln>
              <a:noFill/>
            </a:ln>
            <a:effectLst/>
          </c:spPr>
          <c:txPr>
            <a:bodyPr rot="0" spcFirstLastPara="1" vertOverflow="ellipsis" vert="horz" wrap="square" anchor="ctr" anchorCtr="1"/>
            <a:lstStyle/>
            <a:p>
              <a:pPr algn="ctr" rtl="0">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1931378256"/>
        <c:crosses val="autoZero"/>
        <c:crossBetween val="midCat"/>
        <c:majorUnit val="3"/>
      </c:valAx>
      <c:valAx>
        <c:axId val="1931378256"/>
        <c:scaling>
          <c:orientation val="minMax"/>
          <c:max val="100"/>
          <c:min val="0"/>
        </c:scaling>
        <c:delete val="0"/>
        <c:axPos val="l"/>
        <c:title>
          <c:tx>
            <c:rich>
              <a:bodyPr rot="-5400000" spcFirstLastPara="1" vertOverflow="ellipsis" vert="horz" wrap="square" anchor="ctr" anchorCtr="1"/>
              <a:lstStyle/>
              <a:p>
                <a:pPr algn="ctr" rtl="0">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a:t>Patients (%)</a:t>
                </a:r>
              </a:p>
            </c:rich>
          </c:tx>
          <c:layout>
            <c:manualLayout>
              <c:xMode val="edge"/>
              <c:yMode val="edge"/>
              <c:x val="8.8167463622030699E-3"/>
              <c:y val="0.359979628962531"/>
            </c:manualLayout>
          </c:layout>
          <c:overlay val="0"/>
          <c:spPr>
            <a:noFill/>
            <a:ln>
              <a:noFill/>
            </a:ln>
            <a:effectLst/>
          </c:spPr>
          <c:txPr>
            <a:bodyPr rot="-5400000" spcFirstLastPara="1" vertOverflow="ellipsis" vert="horz" wrap="square" anchor="ctr" anchorCtr="1"/>
            <a:lstStyle/>
            <a:p>
              <a:pPr algn="ctr" rtl="0">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1985680720"/>
        <c:crosses val="autoZero"/>
        <c:crossBetween val="midCat"/>
        <c:majorUnit val="1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latin typeface="Arial" panose="020B0604020202020204" pitchFamily="34" charset="0"/>
          <a:cs typeface="Arial" panose="020B0604020202020204" pitchFamily="34" charset="0"/>
        </a:defRPr>
      </a:pPr>
      <a:endParaRPr lang="fr-FR"/>
    </a:p>
  </c:txPr>
  <c:externalData r:id="rId3">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766032919694401"/>
          <c:y val="0.14896307088609201"/>
          <c:w val="0.69265522623376796"/>
          <c:h val="0.66485987600213603"/>
        </c:manualLayout>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noFill/>
              <a:ln w="9525">
                <a:noFill/>
              </a:ln>
              <a:effectLst/>
            </c:spPr>
          </c:marker>
          <c:xVal>
            <c:numRef>
              <c:f>Sheet1!$A$2</c:f>
              <c:numCache>
                <c:formatCode>General</c:formatCode>
                <c:ptCount val="1"/>
                <c:pt idx="0">
                  <c:v>0.7</c:v>
                </c:pt>
              </c:numCache>
            </c:numRef>
          </c:xVal>
          <c:yVal>
            <c:numRef>
              <c:f>Sheet1!$B$2</c:f>
              <c:numCache>
                <c:formatCode>General</c:formatCode>
                <c:ptCount val="1"/>
                <c:pt idx="0">
                  <c:v>2.7</c:v>
                </c:pt>
              </c:numCache>
            </c:numRef>
          </c:yVal>
          <c:smooth val="0"/>
          <c:extLst>
            <c:ext xmlns:c16="http://schemas.microsoft.com/office/drawing/2014/chart" uri="{C3380CC4-5D6E-409C-BE32-E72D297353CC}">
              <c16:uniqueId val="{00000000-61A7-4075-99B8-88B030E6C777}"/>
            </c:ext>
          </c:extLst>
        </c:ser>
        <c:dLbls>
          <c:showLegendKey val="0"/>
          <c:showVal val="0"/>
          <c:showCatName val="0"/>
          <c:showSerName val="0"/>
          <c:showPercent val="0"/>
          <c:showBubbleSize val="0"/>
        </c:dLbls>
        <c:axId val="-1976087472"/>
        <c:axId val="-1985234144"/>
      </c:scatterChart>
      <c:valAx>
        <c:axId val="-1976087472"/>
        <c:scaling>
          <c:orientation val="minMax"/>
          <c:max val="42"/>
          <c:min val="0"/>
        </c:scaling>
        <c:delete val="0"/>
        <c:axPos val="b"/>
        <c:title>
          <c:tx>
            <c:rich>
              <a:bodyPr rot="0" spcFirstLastPara="1" vertOverflow="ellipsis" vert="horz" wrap="square" anchor="ctr" anchorCtr="1"/>
              <a:lstStyle/>
              <a:p>
                <a:pPr algn="ctr" rtl="0">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a:t>Temps (Mois)</a:t>
                </a:r>
              </a:p>
            </c:rich>
          </c:tx>
          <c:overlay val="0"/>
          <c:spPr>
            <a:noFill/>
            <a:ln>
              <a:noFill/>
            </a:ln>
            <a:effectLst/>
          </c:spPr>
          <c:txPr>
            <a:bodyPr rot="0" spcFirstLastPara="1" vertOverflow="ellipsis" vert="horz" wrap="square" anchor="ctr" anchorCtr="1"/>
            <a:lstStyle/>
            <a:p>
              <a:pPr algn="ctr" rtl="0">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1985234144"/>
        <c:crosses val="autoZero"/>
        <c:crossBetween val="midCat"/>
        <c:majorUnit val="3"/>
      </c:valAx>
      <c:valAx>
        <c:axId val="-1985234144"/>
        <c:scaling>
          <c:orientation val="minMax"/>
          <c:max val="100"/>
          <c:min val="0"/>
        </c:scaling>
        <c:delete val="0"/>
        <c:axPos val="l"/>
        <c:title>
          <c:tx>
            <c:rich>
              <a:bodyPr rot="-5400000" spcFirstLastPara="1" vertOverflow="ellipsis" vert="horz" wrap="square" anchor="ctr" anchorCtr="1"/>
              <a:lstStyle/>
              <a:p>
                <a:pPr algn="ctr" rtl="0">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a:t>Patients (%)</a:t>
                </a:r>
              </a:p>
            </c:rich>
          </c:tx>
          <c:layout>
            <c:manualLayout>
              <c:xMode val="edge"/>
              <c:yMode val="edge"/>
              <c:x val="8.8167463622030699E-3"/>
              <c:y val="0.359979628962531"/>
            </c:manualLayout>
          </c:layout>
          <c:overlay val="0"/>
          <c:spPr>
            <a:noFill/>
            <a:ln>
              <a:noFill/>
            </a:ln>
            <a:effectLst/>
          </c:spPr>
          <c:txPr>
            <a:bodyPr rot="-5400000" spcFirstLastPara="1" vertOverflow="ellipsis" vert="horz" wrap="square" anchor="ctr" anchorCtr="1"/>
            <a:lstStyle/>
            <a:p>
              <a:pPr algn="ctr" rtl="0">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1976087472"/>
        <c:crosses val="autoZero"/>
        <c:crossBetween val="midCat"/>
        <c:majorUnit val="1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latin typeface="Arial" panose="020B0604020202020204" pitchFamily="34" charset="0"/>
          <a:cs typeface="Arial" panose="020B0604020202020204" pitchFamily="34" charset="0"/>
        </a:defRPr>
      </a:pPr>
      <a:endParaRPr lang="fr-FR"/>
    </a:p>
  </c:txPr>
  <c:externalData r:id="rId3">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766032919694401"/>
          <c:y val="0.14896307088609201"/>
          <c:w val="0.69265522623376796"/>
          <c:h val="0.66485987600213603"/>
        </c:manualLayout>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noFill/>
              <a:ln w="9525">
                <a:noFill/>
              </a:ln>
              <a:effectLst/>
            </c:spPr>
          </c:marker>
          <c:xVal>
            <c:numRef>
              <c:f>Sheet1!$A$2</c:f>
              <c:numCache>
                <c:formatCode>General</c:formatCode>
                <c:ptCount val="1"/>
                <c:pt idx="0">
                  <c:v>0.7</c:v>
                </c:pt>
              </c:numCache>
            </c:numRef>
          </c:xVal>
          <c:yVal>
            <c:numRef>
              <c:f>Sheet1!$B$2</c:f>
              <c:numCache>
                <c:formatCode>General</c:formatCode>
                <c:ptCount val="1"/>
                <c:pt idx="0">
                  <c:v>2.7</c:v>
                </c:pt>
              </c:numCache>
            </c:numRef>
          </c:yVal>
          <c:smooth val="0"/>
          <c:extLst>
            <c:ext xmlns:c16="http://schemas.microsoft.com/office/drawing/2014/chart" uri="{C3380CC4-5D6E-409C-BE32-E72D297353CC}">
              <c16:uniqueId val="{00000000-1542-42C9-9F02-C030D99187ED}"/>
            </c:ext>
          </c:extLst>
        </c:ser>
        <c:dLbls>
          <c:showLegendKey val="0"/>
          <c:showVal val="0"/>
          <c:showCatName val="0"/>
          <c:showSerName val="0"/>
          <c:showPercent val="0"/>
          <c:showBubbleSize val="0"/>
        </c:dLbls>
        <c:axId val="-1985236048"/>
        <c:axId val="-1977522336"/>
      </c:scatterChart>
      <c:valAx>
        <c:axId val="-1985236048"/>
        <c:scaling>
          <c:orientation val="minMax"/>
          <c:max val="42"/>
          <c:min val="0"/>
        </c:scaling>
        <c:delete val="0"/>
        <c:axPos val="b"/>
        <c:title>
          <c:tx>
            <c:rich>
              <a:bodyPr rot="0" spcFirstLastPara="1" vertOverflow="ellipsis" vert="horz" wrap="square" anchor="ctr" anchorCtr="1"/>
              <a:lstStyle/>
              <a:p>
                <a:pPr algn="ctr" rtl="0">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a:t>Temps (Mois)</a:t>
                </a:r>
              </a:p>
            </c:rich>
          </c:tx>
          <c:overlay val="0"/>
          <c:spPr>
            <a:noFill/>
            <a:ln>
              <a:noFill/>
            </a:ln>
            <a:effectLst/>
          </c:spPr>
          <c:txPr>
            <a:bodyPr rot="0" spcFirstLastPara="1" vertOverflow="ellipsis" vert="horz" wrap="square" anchor="ctr" anchorCtr="1"/>
            <a:lstStyle/>
            <a:p>
              <a:pPr algn="ctr" rtl="0">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1977522336"/>
        <c:crosses val="autoZero"/>
        <c:crossBetween val="midCat"/>
        <c:majorUnit val="3"/>
      </c:valAx>
      <c:valAx>
        <c:axId val="-1977522336"/>
        <c:scaling>
          <c:orientation val="minMax"/>
          <c:max val="100"/>
          <c:min val="0"/>
        </c:scaling>
        <c:delete val="0"/>
        <c:axPos val="l"/>
        <c:title>
          <c:tx>
            <c:rich>
              <a:bodyPr rot="-5400000" spcFirstLastPara="1" vertOverflow="ellipsis" vert="horz" wrap="square" anchor="ctr" anchorCtr="1"/>
              <a:lstStyle/>
              <a:p>
                <a:pPr algn="ctr" rtl="0">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a:t>Patients (%)</a:t>
                </a:r>
              </a:p>
            </c:rich>
          </c:tx>
          <c:layout>
            <c:manualLayout>
              <c:xMode val="edge"/>
              <c:yMode val="edge"/>
              <c:x val="8.8167463622030699E-3"/>
              <c:y val="0.359979628962531"/>
            </c:manualLayout>
          </c:layout>
          <c:overlay val="0"/>
          <c:spPr>
            <a:noFill/>
            <a:ln>
              <a:noFill/>
            </a:ln>
            <a:effectLst/>
          </c:spPr>
          <c:txPr>
            <a:bodyPr rot="-5400000" spcFirstLastPara="1" vertOverflow="ellipsis" vert="horz" wrap="square" anchor="ctr" anchorCtr="1"/>
            <a:lstStyle/>
            <a:p>
              <a:pPr algn="ctr" rtl="0">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1985236048"/>
        <c:crosses val="autoZero"/>
        <c:crossBetween val="midCat"/>
        <c:majorUnit val="1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latin typeface="Arial" panose="020B0604020202020204" pitchFamily="34" charset="0"/>
          <a:cs typeface="Arial" panose="020B0604020202020204" pitchFamily="34" charset="0"/>
        </a:defRPr>
      </a:pPr>
      <a:endParaRPr lang="fr-FR"/>
    </a:p>
  </c:txPr>
  <c:externalData r:id="rId3">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noFill/>
              <a:ln w="9525">
                <a:noFill/>
              </a:ln>
              <a:effectLst/>
            </c:spPr>
          </c:marker>
          <c:xVal>
            <c:numRef>
              <c:f>Sheet1!$A$2</c:f>
              <c:numCache>
                <c:formatCode>General</c:formatCode>
                <c:ptCount val="1"/>
                <c:pt idx="0">
                  <c:v>0.7</c:v>
                </c:pt>
              </c:numCache>
            </c:numRef>
          </c:xVal>
          <c:yVal>
            <c:numRef>
              <c:f>Sheet1!$B$2</c:f>
              <c:numCache>
                <c:formatCode>General</c:formatCode>
                <c:ptCount val="1"/>
                <c:pt idx="0">
                  <c:v>2.7</c:v>
                </c:pt>
              </c:numCache>
            </c:numRef>
          </c:yVal>
          <c:smooth val="0"/>
          <c:extLst>
            <c:ext xmlns:c16="http://schemas.microsoft.com/office/drawing/2014/chart" uri="{C3380CC4-5D6E-409C-BE32-E72D297353CC}">
              <c16:uniqueId val="{00000000-87C5-4035-9F7D-51FF8E7A2B02}"/>
            </c:ext>
          </c:extLst>
        </c:ser>
        <c:dLbls>
          <c:showLegendKey val="0"/>
          <c:showVal val="0"/>
          <c:showCatName val="0"/>
          <c:showSerName val="0"/>
          <c:showPercent val="0"/>
          <c:showBubbleSize val="0"/>
        </c:dLbls>
        <c:axId val="1868997136"/>
        <c:axId val="1869050016"/>
      </c:scatterChart>
      <c:valAx>
        <c:axId val="1868997136"/>
        <c:scaling>
          <c:orientation val="minMax"/>
          <c:max val="39"/>
          <c:min val="0"/>
        </c:scaling>
        <c:delete val="0"/>
        <c:axPos val="b"/>
        <c:title>
          <c:tx>
            <c:rich>
              <a:bodyPr rot="0" vert="horz"/>
              <a:lstStyle/>
              <a:p>
                <a:pPr>
                  <a:defRPr/>
                </a:pPr>
                <a:r>
                  <a:rPr lang="en-US"/>
                  <a:t>Temps (Mois)</a:t>
                </a:r>
              </a:p>
            </c:rich>
          </c:tx>
          <c:layout>
            <c:manualLayout>
              <c:xMode val="edge"/>
              <c:yMode val="edge"/>
              <c:x val="0.42544664554725897"/>
              <c:y val="0.88720789407282097"/>
            </c:manualLayout>
          </c:layout>
          <c:overlay val="0"/>
          <c:spPr>
            <a:noFill/>
            <a:ln>
              <a:noFill/>
            </a:ln>
            <a:effectLst/>
          </c:sp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vert="horz"/>
          <a:lstStyle/>
          <a:p>
            <a:pPr>
              <a:defRPr/>
            </a:pPr>
            <a:endParaRPr lang="fr-FR"/>
          </a:p>
        </c:txPr>
        <c:crossAx val="1869050016"/>
        <c:crosses val="autoZero"/>
        <c:crossBetween val="midCat"/>
        <c:majorUnit val="3"/>
      </c:valAx>
      <c:valAx>
        <c:axId val="1869050016"/>
        <c:scaling>
          <c:orientation val="minMax"/>
          <c:max val="1"/>
          <c:min val="0"/>
        </c:scaling>
        <c:delete val="0"/>
        <c:axPos val="l"/>
        <c:title>
          <c:tx>
            <c:rich>
              <a:bodyPr rot="-5400000" vert="horz"/>
              <a:lstStyle/>
              <a:p>
                <a:pPr>
                  <a:defRPr/>
                </a:pPr>
                <a:r>
                  <a:rPr lang="en-US"/>
                  <a:t>Survie Globale (%)</a:t>
                </a:r>
              </a:p>
            </c:rich>
          </c:tx>
          <c:layout>
            <c:manualLayout>
              <c:xMode val="edge"/>
              <c:yMode val="edge"/>
              <c:x val="2.1404519935171298E-2"/>
              <c:y val="0.29653736424930899"/>
            </c:manualLayout>
          </c:layout>
          <c:overlay val="0"/>
          <c:spPr>
            <a:noFill/>
            <a:ln>
              <a:noFill/>
            </a:ln>
            <a:effectLst/>
          </c:sp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vert="horz"/>
          <a:lstStyle/>
          <a:p>
            <a:pPr>
              <a:defRPr/>
            </a:pPr>
            <a:endParaRPr lang="fr-FR"/>
          </a:p>
        </c:txPr>
        <c:crossAx val="1868997136"/>
        <c:crosses val="autoZero"/>
        <c:crossBetween val="midCat"/>
        <c:majorUnit val="0.2"/>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tx1">
              <a:lumMod val="50000"/>
              <a:lumOff val="50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noFill/>
              <a:ln w="9525">
                <a:noFill/>
              </a:ln>
              <a:effectLst/>
            </c:spPr>
          </c:marker>
          <c:xVal>
            <c:numRef>
              <c:f>Sheet1!$A$2</c:f>
              <c:numCache>
                <c:formatCode>General</c:formatCode>
                <c:ptCount val="1"/>
                <c:pt idx="0">
                  <c:v>0.7</c:v>
                </c:pt>
              </c:numCache>
            </c:numRef>
          </c:xVal>
          <c:yVal>
            <c:numRef>
              <c:f>Sheet1!$B$2</c:f>
              <c:numCache>
                <c:formatCode>General</c:formatCode>
                <c:ptCount val="1"/>
                <c:pt idx="0">
                  <c:v>2.7</c:v>
                </c:pt>
              </c:numCache>
            </c:numRef>
          </c:yVal>
          <c:smooth val="0"/>
          <c:extLst>
            <c:ext xmlns:c16="http://schemas.microsoft.com/office/drawing/2014/chart" uri="{C3380CC4-5D6E-409C-BE32-E72D297353CC}">
              <c16:uniqueId val="{00000000-EDCE-4AF5-B490-AABB400262FA}"/>
            </c:ext>
          </c:extLst>
        </c:ser>
        <c:dLbls>
          <c:showLegendKey val="0"/>
          <c:showVal val="0"/>
          <c:showCatName val="0"/>
          <c:showSerName val="0"/>
          <c:showPercent val="0"/>
          <c:showBubbleSize val="0"/>
        </c:dLbls>
        <c:axId val="-1987954496"/>
        <c:axId val="-1987493136"/>
      </c:scatterChart>
      <c:valAx>
        <c:axId val="-1987954496"/>
        <c:scaling>
          <c:orientation val="minMax"/>
          <c:max val="5"/>
          <c:min val="0"/>
        </c:scaling>
        <c:delete val="1"/>
        <c:axPos val="b"/>
        <c:numFmt formatCode="General" sourceLinked="1"/>
        <c:majorTickMark val="out"/>
        <c:minorTickMark val="none"/>
        <c:tickLblPos val="nextTo"/>
        <c:crossAx val="-1987493136"/>
        <c:crossesAt val="0"/>
        <c:crossBetween val="midCat"/>
        <c:majorUnit val="1"/>
      </c:valAx>
      <c:valAx>
        <c:axId val="-1987493136"/>
        <c:scaling>
          <c:orientation val="minMax"/>
          <c:max val="1"/>
          <c:min val="0.2"/>
        </c:scaling>
        <c:delete val="0"/>
        <c:axPos val="l"/>
        <c:title>
          <c:tx>
            <c:rich>
              <a:bodyPr rot="-5400000" spcFirstLastPara="1" vertOverflow="ellipsis" vert="horz" wrap="square" anchor="ctr" anchorCtr="1"/>
              <a:lstStyle/>
              <a:p>
                <a:pPr>
                  <a:defRPr sz="9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dirty="0"/>
                  <a:t>Disease free survival (DFS)</a:t>
                </a:r>
              </a:p>
            </c:rich>
          </c:tx>
          <c:layout>
            <c:manualLayout>
              <c:xMode val="edge"/>
              <c:yMode val="edge"/>
              <c:x val="1.3533770941664999E-3"/>
              <c:y val="0.193220073156601"/>
            </c:manualLayout>
          </c:layout>
          <c:overlay val="0"/>
          <c:spPr>
            <a:noFill/>
            <a:ln>
              <a:noFill/>
            </a:ln>
            <a:effectLst/>
          </c:spPr>
          <c:txPr>
            <a:bodyPr rot="-5400000" spcFirstLastPara="1" vertOverflow="ellipsis" vert="horz" wrap="square" anchor="ctr" anchorCtr="1"/>
            <a:lstStyle/>
            <a:p>
              <a:pPr>
                <a:defRPr sz="9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1987954496"/>
        <c:crosses val="autoZero"/>
        <c:crossBetween val="midCat"/>
        <c:majorUnit val="0.2"/>
      </c:valAx>
      <c:spPr>
        <a:noFill/>
        <a:ln w="25400">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latin typeface="Arial" panose="020B0604020202020204" pitchFamily="34" charset="0"/>
          <a:cs typeface="Arial" panose="020B0604020202020204" pitchFamily="34" charset="0"/>
        </a:defRPr>
      </a:pPr>
      <a:endParaRPr lang="fr-FR"/>
    </a:p>
  </c:txPr>
  <c:externalData r:id="rId3">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8.7203360195058199E-2"/>
          <c:y val="3.8150205308143198E-2"/>
          <c:w val="0.89788113903155897"/>
          <c:h val="0.83343560646663295"/>
        </c:manualLayout>
      </c:layout>
      <c:scatterChart>
        <c:scatterStyle val="lineMarker"/>
        <c:varyColors val="0"/>
        <c:ser>
          <c:idx val="0"/>
          <c:order val="0"/>
          <c:tx>
            <c:strRef>
              <c:f>Feuil1!$B$1</c:f>
              <c:strCache>
                <c:ptCount val="1"/>
                <c:pt idx="0">
                  <c:v>Valeur Y 1</c:v>
                </c:pt>
              </c:strCache>
            </c:strRef>
          </c:tx>
          <c:spPr>
            <a:ln w="47625">
              <a:noFill/>
            </a:ln>
          </c:spPr>
          <c:xVal>
            <c:numRef>
              <c:f>Feuil1!$A$2:$A$5</c:f>
              <c:numCache>
                <c:formatCode>General</c:formatCode>
                <c:ptCount val="4"/>
                <c:pt idx="1">
                  <c:v>1.8</c:v>
                </c:pt>
              </c:numCache>
            </c:numRef>
          </c:xVal>
          <c:yVal>
            <c:numRef>
              <c:f>Feuil1!$B$2:$B$5</c:f>
              <c:numCache>
                <c:formatCode>General</c:formatCode>
                <c:ptCount val="4"/>
              </c:numCache>
            </c:numRef>
          </c:yVal>
          <c:smooth val="0"/>
          <c:extLst>
            <c:ext xmlns:c16="http://schemas.microsoft.com/office/drawing/2014/chart" uri="{C3380CC4-5D6E-409C-BE32-E72D297353CC}">
              <c16:uniqueId val="{00000000-91DA-42EF-B6B8-94C725055DE8}"/>
            </c:ext>
          </c:extLst>
        </c:ser>
        <c:dLbls>
          <c:showLegendKey val="0"/>
          <c:showVal val="0"/>
          <c:showCatName val="0"/>
          <c:showSerName val="0"/>
          <c:showPercent val="0"/>
          <c:showBubbleSize val="0"/>
        </c:dLbls>
        <c:axId val="1869245568"/>
        <c:axId val="-1985745968"/>
      </c:scatterChart>
      <c:valAx>
        <c:axId val="1869245568"/>
        <c:scaling>
          <c:orientation val="minMax"/>
          <c:max val="8"/>
          <c:min val="0"/>
        </c:scaling>
        <c:delete val="1"/>
        <c:axPos val="b"/>
        <c:numFmt formatCode="General" sourceLinked="1"/>
        <c:majorTickMark val="out"/>
        <c:minorTickMark val="none"/>
        <c:tickLblPos val="nextTo"/>
        <c:crossAx val="-1985745968"/>
        <c:crosses val="autoZero"/>
        <c:crossBetween val="midCat"/>
        <c:majorUnit val="1"/>
      </c:valAx>
      <c:valAx>
        <c:axId val="-1985745968"/>
        <c:scaling>
          <c:orientation val="minMax"/>
          <c:max val="60"/>
          <c:min val="-100"/>
        </c:scaling>
        <c:delete val="0"/>
        <c:axPos val="l"/>
        <c:numFmt formatCode="General" sourceLinked="1"/>
        <c:majorTickMark val="out"/>
        <c:minorTickMark val="none"/>
        <c:tickLblPos val="nextTo"/>
        <c:crossAx val="1869245568"/>
        <c:crosses val="autoZero"/>
        <c:crossBetween val="midCat"/>
        <c:majorUnit val="20"/>
      </c:valAx>
      <c:spPr>
        <a:ln>
          <a:noFill/>
        </a:ln>
      </c:spPr>
    </c:plotArea>
    <c:plotVisOnly val="1"/>
    <c:dispBlanksAs val="gap"/>
    <c:showDLblsOverMax val="0"/>
  </c:chart>
  <c:txPr>
    <a:bodyPr/>
    <a:lstStyle/>
    <a:p>
      <a:pPr>
        <a:defRPr sz="700">
          <a:solidFill>
            <a:schemeClr val="tx1">
              <a:lumMod val="65000"/>
              <a:lumOff val="35000"/>
            </a:schemeClr>
          </a:solidFill>
          <a:latin typeface="Arial" panose="020B0604020202020204" pitchFamily="34" charset="0"/>
          <a:cs typeface="Arial" panose="020B0604020202020204" pitchFamily="34" charset="0"/>
        </a:defRPr>
      </a:pPr>
      <a:endParaRPr lang="fr-FR"/>
    </a:p>
  </c:txPr>
  <c:externalData r:id="rId2">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noFill/>
              <a:ln w="9525">
                <a:noFill/>
              </a:ln>
              <a:effectLst/>
            </c:spPr>
          </c:marker>
          <c:xVal>
            <c:numRef>
              <c:f>Sheet1!$A$2</c:f>
              <c:numCache>
                <c:formatCode>General</c:formatCode>
                <c:ptCount val="1"/>
                <c:pt idx="0">
                  <c:v>0.7</c:v>
                </c:pt>
              </c:numCache>
            </c:numRef>
          </c:xVal>
          <c:yVal>
            <c:numRef>
              <c:f>Sheet1!$B$2</c:f>
              <c:numCache>
                <c:formatCode>General</c:formatCode>
                <c:ptCount val="1"/>
                <c:pt idx="0">
                  <c:v>2.7</c:v>
                </c:pt>
              </c:numCache>
            </c:numRef>
          </c:yVal>
          <c:smooth val="0"/>
          <c:extLst>
            <c:ext xmlns:c16="http://schemas.microsoft.com/office/drawing/2014/chart" uri="{C3380CC4-5D6E-409C-BE32-E72D297353CC}">
              <c16:uniqueId val="{00000000-237A-40DD-996E-9A7B10E450DF}"/>
            </c:ext>
          </c:extLst>
        </c:ser>
        <c:dLbls>
          <c:showLegendKey val="0"/>
          <c:showVal val="0"/>
          <c:showCatName val="0"/>
          <c:showSerName val="0"/>
          <c:showPercent val="0"/>
          <c:showBubbleSize val="0"/>
        </c:dLbls>
        <c:axId val="1930902800"/>
        <c:axId val="1930972752"/>
      </c:scatterChart>
      <c:valAx>
        <c:axId val="1930902800"/>
        <c:scaling>
          <c:orientation val="minMax"/>
          <c:max val="144"/>
          <c:min val="0"/>
        </c:scaling>
        <c:delete val="0"/>
        <c:axPos val="b"/>
        <c:title>
          <c:tx>
            <c:rich>
              <a:bodyPr rot="0" spcFirstLastPara="1" vertOverflow="ellipsis" vert="horz" wrap="square" anchor="ctr" anchorCtr="1"/>
              <a:lstStyle/>
              <a:p>
                <a:pPr>
                  <a:defRPr sz="800" b="0" i="0" u="none" strike="noStrike" kern="1200" baseline="0">
                    <a:solidFill>
                      <a:schemeClr val="tx1">
                        <a:lumMod val="50000"/>
                        <a:lumOff val="50000"/>
                      </a:schemeClr>
                    </a:solidFill>
                    <a:latin typeface="Calibri" panose="020F0502020204030204" pitchFamily="34" charset="0"/>
                    <a:ea typeface="+mn-ea"/>
                    <a:cs typeface="Calibri" panose="020F0502020204030204" pitchFamily="34" charset="0"/>
                  </a:defRPr>
                </a:pPr>
                <a:r>
                  <a:rPr lang="en-US" sz="800" b="0" i="0" dirty="0">
                    <a:solidFill>
                      <a:schemeClr val="tx1">
                        <a:lumMod val="50000"/>
                        <a:lumOff val="50000"/>
                      </a:schemeClr>
                    </a:solidFill>
                    <a:latin typeface="Arial" panose="020B0604020202020204" pitchFamily="34" charset="0"/>
                    <a:cs typeface="Arial" panose="020B0604020202020204" pitchFamily="34" charset="0"/>
                  </a:rPr>
                  <a:t>Temps (</a:t>
                </a:r>
                <a:r>
                  <a:rPr lang="en-US" sz="800" b="0" i="0" dirty="0" err="1">
                    <a:solidFill>
                      <a:schemeClr val="tx1">
                        <a:lumMod val="50000"/>
                        <a:lumOff val="50000"/>
                      </a:schemeClr>
                    </a:solidFill>
                    <a:latin typeface="Arial" panose="020B0604020202020204" pitchFamily="34" charset="0"/>
                    <a:cs typeface="Arial" panose="020B0604020202020204" pitchFamily="34" charset="0"/>
                  </a:rPr>
                  <a:t>Mois</a:t>
                </a:r>
                <a:r>
                  <a:rPr lang="en-US" sz="800" b="0" i="0" dirty="0">
                    <a:solidFill>
                      <a:schemeClr val="tx1">
                        <a:lumMod val="50000"/>
                        <a:lumOff val="50000"/>
                      </a:schemeClr>
                    </a:solidFill>
                    <a:latin typeface="Arial" panose="020B0604020202020204" pitchFamily="34" charset="0"/>
                    <a:cs typeface="Arial" panose="020B0604020202020204" pitchFamily="34" charset="0"/>
                  </a:rPr>
                  <a:t>)</a:t>
                </a:r>
              </a:p>
            </c:rich>
          </c:tx>
          <c:layout>
            <c:manualLayout>
              <c:xMode val="edge"/>
              <c:yMode val="edge"/>
              <c:x val="0.42544657406194702"/>
              <c:y val="0.86671918819287397"/>
            </c:manualLayout>
          </c:layout>
          <c:overlay val="0"/>
          <c:spPr>
            <a:noFill/>
            <a:ln>
              <a:noFill/>
            </a:ln>
            <a:effectLst/>
          </c:sp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50000"/>
                    <a:lumOff val="50000"/>
                  </a:schemeClr>
                </a:solidFill>
                <a:latin typeface="Arial" panose="020B0604020202020204" pitchFamily="34" charset="0"/>
                <a:ea typeface="+mn-ea"/>
                <a:cs typeface="Arial" panose="020B0604020202020204" pitchFamily="34" charset="0"/>
              </a:defRPr>
            </a:pPr>
            <a:endParaRPr lang="fr-FR"/>
          </a:p>
        </c:txPr>
        <c:crossAx val="1930972752"/>
        <c:crosses val="autoZero"/>
        <c:crossBetween val="midCat"/>
        <c:majorUnit val="24"/>
        <c:minorUnit val="5"/>
      </c:valAx>
      <c:valAx>
        <c:axId val="1930972752"/>
        <c:scaling>
          <c:orientation val="minMax"/>
          <c:max val="100"/>
          <c:min val="0"/>
        </c:scaling>
        <c:delete val="0"/>
        <c:axPos val="l"/>
        <c:title>
          <c:tx>
            <c:rich>
              <a:bodyPr rot="-5400000" spcFirstLastPara="1" vertOverflow="ellipsis" vert="horz" wrap="square" anchor="ctr" anchorCtr="1"/>
              <a:lstStyle/>
              <a:p>
                <a:pPr>
                  <a:defRPr sz="800" b="0" i="0" u="none" strike="noStrike" kern="1200" baseline="0">
                    <a:solidFill>
                      <a:schemeClr val="tx1">
                        <a:lumMod val="50000"/>
                        <a:lumOff val="50000"/>
                      </a:schemeClr>
                    </a:solidFill>
                    <a:latin typeface="Calibri" panose="020F0502020204030204" pitchFamily="34" charset="0"/>
                    <a:ea typeface="+mn-ea"/>
                    <a:cs typeface="Calibri" panose="020F0502020204030204" pitchFamily="34" charset="0"/>
                  </a:defRPr>
                </a:pPr>
                <a:r>
                  <a:rPr lang="en-US" sz="800" b="0" i="0" dirty="0" err="1">
                    <a:solidFill>
                      <a:schemeClr val="tx1">
                        <a:lumMod val="50000"/>
                        <a:lumOff val="50000"/>
                      </a:schemeClr>
                    </a:solidFill>
                    <a:latin typeface="Arial" panose="020B0604020202020204" pitchFamily="34" charset="0"/>
                    <a:cs typeface="Arial" panose="020B0604020202020204" pitchFamily="34" charset="0"/>
                  </a:rPr>
                  <a:t>Survie</a:t>
                </a:r>
                <a:r>
                  <a:rPr lang="en-US" sz="800" b="0" i="0" baseline="0" dirty="0">
                    <a:solidFill>
                      <a:schemeClr val="tx1">
                        <a:lumMod val="50000"/>
                        <a:lumOff val="50000"/>
                      </a:schemeClr>
                    </a:solidFill>
                    <a:latin typeface="Arial" panose="020B0604020202020204" pitchFamily="34" charset="0"/>
                    <a:cs typeface="Arial" panose="020B0604020202020204" pitchFamily="34" charset="0"/>
                  </a:rPr>
                  <a:t> </a:t>
                </a:r>
                <a:r>
                  <a:rPr lang="en-US" sz="800" b="0" i="0" baseline="0" dirty="0" err="1">
                    <a:solidFill>
                      <a:schemeClr val="tx1">
                        <a:lumMod val="50000"/>
                        <a:lumOff val="50000"/>
                      </a:schemeClr>
                    </a:solidFill>
                    <a:latin typeface="Arial" panose="020B0604020202020204" pitchFamily="34" charset="0"/>
                    <a:cs typeface="Arial" panose="020B0604020202020204" pitchFamily="34" charset="0"/>
                  </a:rPr>
                  <a:t>Globale</a:t>
                </a:r>
                <a:r>
                  <a:rPr lang="en-US" sz="800" b="0" i="0" dirty="0">
                    <a:solidFill>
                      <a:schemeClr val="tx1">
                        <a:lumMod val="50000"/>
                        <a:lumOff val="50000"/>
                      </a:schemeClr>
                    </a:solidFill>
                    <a:latin typeface="Arial" panose="020B0604020202020204" pitchFamily="34" charset="0"/>
                    <a:cs typeface="Arial" panose="020B0604020202020204" pitchFamily="34" charset="0"/>
                  </a:rPr>
                  <a:t> (%)</a:t>
                </a:r>
              </a:p>
            </c:rich>
          </c:tx>
          <c:layout>
            <c:manualLayout>
              <c:xMode val="edge"/>
              <c:yMode val="edge"/>
              <c:x val="2.84376435498211E-2"/>
              <c:y val="0.132627429680757"/>
            </c:manualLayout>
          </c:layout>
          <c:overlay val="0"/>
          <c:spPr>
            <a:noFill/>
            <a:ln>
              <a:noFill/>
            </a:ln>
            <a:effectLst/>
          </c:sp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50000"/>
                    <a:lumOff val="50000"/>
                  </a:schemeClr>
                </a:solidFill>
                <a:latin typeface="Arial" panose="020B0604020202020204" pitchFamily="34" charset="0"/>
                <a:ea typeface="+mn-ea"/>
                <a:cs typeface="Arial" panose="020B0604020202020204" pitchFamily="34" charset="0"/>
              </a:defRPr>
            </a:pPr>
            <a:endParaRPr lang="fr-FR"/>
          </a:p>
        </c:txPr>
        <c:crossAx val="1930902800"/>
        <c:crosses val="autoZero"/>
        <c:crossBetween val="midCat"/>
        <c:majorUnit val="25"/>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Calibri" panose="020F0502020204030204" pitchFamily="34" charset="0"/>
          <a:cs typeface="Calibri" panose="020F0502020204030204" pitchFamily="34" charset="0"/>
        </a:defRPr>
      </a:pPr>
      <a:endParaRPr lang="fr-FR"/>
    </a:p>
  </c:txPr>
  <c:externalData r:id="rId1">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noFill/>
              <a:ln w="9525">
                <a:noFill/>
              </a:ln>
              <a:effectLst/>
            </c:spPr>
          </c:marker>
          <c:xVal>
            <c:numRef>
              <c:f>Sheet1!$A$2</c:f>
              <c:numCache>
                <c:formatCode>General</c:formatCode>
                <c:ptCount val="1"/>
                <c:pt idx="0">
                  <c:v>0.7</c:v>
                </c:pt>
              </c:numCache>
            </c:numRef>
          </c:xVal>
          <c:yVal>
            <c:numRef>
              <c:f>Sheet1!$B$2</c:f>
              <c:numCache>
                <c:formatCode>General</c:formatCode>
                <c:ptCount val="1"/>
                <c:pt idx="0">
                  <c:v>2.7</c:v>
                </c:pt>
              </c:numCache>
            </c:numRef>
          </c:yVal>
          <c:smooth val="0"/>
          <c:extLst>
            <c:ext xmlns:c16="http://schemas.microsoft.com/office/drawing/2014/chart" uri="{C3380CC4-5D6E-409C-BE32-E72D297353CC}">
              <c16:uniqueId val="{00000000-237A-40DD-996E-9A7B10E450DF}"/>
            </c:ext>
          </c:extLst>
        </c:ser>
        <c:dLbls>
          <c:showLegendKey val="0"/>
          <c:showVal val="0"/>
          <c:showCatName val="0"/>
          <c:showSerName val="0"/>
          <c:showPercent val="0"/>
          <c:showBubbleSize val="0"/>
        </c:dLbls>
        <c:axId val="1931202288"/>
        <c:axId val="-1965589280"/>
      </c:scatterChart>
      <c:valAx>
        <c:axId val="1931202288"/>
        <c:scaling>
          <c:orientation val="minMax"/>
          <c:max val="384"/>
          <c:min val="0"/>
        </c:scaling>
        <c:delete val="0"/>
        <c:axPos val="b"/>
        <c:title>
          <c:tx>
            <c:rich>
              <a:bodyPr rot="0" spcFirstLastPara="1" vertOverflow="ellipsis" vert="horz" wrap="square" anchor="ctr" anchorCtr="1"/>
              <a:lstStyle/>
              <a:p>
                <a:pPr>
                  <a:defRPr sz="800" b="0" i="0" u="none" strike="noStrike" kern="1200" baseline="0">
                    <a:solidFill>
                      <a:schemeClr val="tx1">
                        <a:lumMod val="50000"/>
                        <a:lumOff val="50000"/>
                      </a:schemeClr>
                    </a:solidFill>
                    <a:latin typeface="Calibri" panose="020F0502020204030204" pitchFamily="34" charset="0"/>
                    <a:ea typeface="+mn-ea"/>
                    <a:cs typeface="Calibri" panose="020F0502020204030204" pitchFamily="34" charset="0"/>
                  </a:defRPr>
                </a:pPr>
                <a:r>
                  <a:rPr lang="en-US" sz="800" b="0" i="0" dirty="0">
                    <a:solidFill>
                      <a:schemeClr val="tx1">
                        <a:lumMod val="50000"/>
                        <a:lumOff val="50000"/>
                      </a:schemeClr>
                    </a:solidFill>
                    <a:latin typeface="Arial" panose="020B0604020202020204" pitchFamily="34" charset="0"/>
                    <a:cs typeface="Arial" panose="020B0604020202020204" pitchFamily="34" charset="0"/>
                  </a:rPr>
                  <a:t>Temps (</a:t>
                </a:r>
                <a:r>
                  <a:rPr lang="en-US" sz="800" b="0" i="0" dirty="0" err="1">
                    <a:solidFill>
                      <a:schemeClr val="tx1">
                        <a:lumMod val="50000"/>
                        <a:lumOff val="50000"/>
                      </a:schemeClr>
                    </a:solidFill>
                    <a:latin typeface="Arial" panose="020B0604020202020204" pitchFamily="34" charset="0"/>
                    <a:cs typeface="Arial" panose="020B0604020202020204" pitchFamily="34" charset="0"/>
                  </a:rPr>
                  <a:t>Mois</a:t>
                </a:r>
                <a:r>
                  <a:rPr lang="en-US" sz="800" b="0" i="0" dirty="0">
                    <a:solidFill>
                      <a:schemeClr val="tx1">
                        <a:lumMod val="50000"/>
                        <a:lumOff val="50000"/>
                      </a:schemeClr>
                    </a:solidFill>
                    <a:latin typeface="Arial" panose="020B0604020202020204" pitchFamily="34" charset="0"/>
                    <a:cs typeface="Arial" panose="020B0604020202020204" pitchFamily="34" charset="0"/>
                  </a:rPr>
                  <a:t>)</a:t>
                </a:r>
              </a:p>
            </c:rich>
          </c:tx>
          <c:layout>
            <c:manualLayout>
              <c:xMode val="edge"/>
              <c:yMode val="edge"/>
              <c:x val="0.42544657406194702"/>
              <c:y val="0.86671918819287397"/>
            </c:manualLayout>
          </c:layout>
          <c:overlay val="0"/>
          <c:spPr>
            <a:noFill/>
            <a:ln>
              <a:noFill/>
            </a:ln>
            <a:effectLst/>
          </c:sp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50000"/>
                    <a:lumOff val="50000"/>
                  </a:schemeClr>
                </a:solidFill>
                <a:latin typeface="Arial" panose="020B0604020202020204" pitchFamily="34" charset="0"/>
                <a:ea typeface="+mn-ea"/>
                <a:cs typeface="Arial" panose="020B0604020202020204" pitchFamily="34" charset="0"/>
              </a:defRPr>
            </a:pPr>
            <a:endParaRPr lang="fr-FR"/>
          </a:p>
        </c:txPr>
        <c:crossAx val="-1965589280"/>
        <c:crosses val="autoZero"/>
        <c:crossBetween val="midCat"/>
        <c:majorUnit val="48"/>
        <c:minorUnit val="5"/>
      </c:valAx>
      <c:valAx>
        <c:axId val="-1965589280"/>
        <c:scaling>
          <c:orientation val="minMax"/>
          <c:max val="100"/>
          <c:min val="0"/>
        </c:scaling>
        <c:delete val="0"/>
        <c:axPos val="l"/>
        <c:title>
          <c:tx>
            <c:rich>
              <a:bodyPr rot="-5400000" spcFirstLastPara="1" vertOverflow="ellipsis" vert="horz" wrap="square" anchor="ctr" anchorCtr="1"/>
              <a:lstStyle/>
              <a:p>
                <a:pPr>
                  <a:defRPr sz="800" b="0" i="0" u="none" strike="noStrike" kern="1200" baseline="0">
                    <a:solidFill>
                      <a:schemeClr val="tx1">
                        <a:lumMod val="50000"/>
                        <a:lumOff val="50000"/>
                      </a:schemeClr>
                    </a:solidFill>
                    <a:latin typeface="Calibri" panose="020F0502020204030204" pitchFamily="34" charset="0"/>
                    <a:ea typeface="+mn-ea"/>
                    <a:cs typeface="Calibri" panose="020F0502020204030204" pitchFamily="34" charset="0"/>
                  </a:defRPr>
                </a:pPr>
                <a:r>
                  <a:rPr lang="en-US" sz="800" b="0" i="0" dirty="0" err="1">
                    <a:solidFill>
                      <a:schemeClr val="tx1">
                        <a:lumMod val="50000"/>
                        <a:lumOff val="50000"/>
                      </a:schemeClr>
                    </a:solidFill>
                    <a:latin typeface="Arial" panose="020B0604020202020204" pitchFamily="34" charset="0"/>
                    <a:cs typeface="Arial" panose="020B0604020202020204" pitchFamily="34" charset="0"/>
                  </a:rPr>
                  <a:t>Survie</a:t>
                </a:r>
                <a:r>
                  <a:rPr lang="en-US" sz="800" b="0" i="0" baseline="0" dirty="0">
                    <a:solidFill>
                      <a:schemeClr val="tx1">
                        <a:lumMod val="50000"/>
                        <a:lumOff val="50000"/>
                      </a:schemeClr>
                    </a:solidFill>
                    <a:latin typeface="Arial" panose="020B0604020202020204" pitchFamily="34" charset="0"/>
                    <a:cs typeface="Arial" panose="020B0604020202020204" pitchFamily="34" charset="0"/>
                  </a:rPr>
                  <a:t> </a:t>
                </a:r>
                <a:r>
                  <a:rPr lang="en-US" sz="800" b="0" i="0" baseline="0" dirty="0" err="1">
                    <a:solidFill>
                      <a:schemeClr val="tx1">
                        <a:lumMod val="50000"/>
                        <a:lumOff val="50000"/>
                      </a:schemeClr>
                    </a:solidFill>
                    <a:latin typeface="Arial" panose="020B0604020202020204" pitchFamily="34" charset="0"/>
                    <a:cs typeface="Arial" panose="020B0604020202020204" pitchFamily="34" charset="0"/>
                  </a:rPr>
                  <a:t>Globale</a:t>
                </a:r>
                <a:r>
                  <a:rPr lang="en-US" sz="800" b="0" i="0" dirty="0">
                    <a:solidFill>
                      <a:schemeClr val="tx1">
                        <a:lumMod val="50000"/>
                        <a:lumOff val="50000"/>
                      </a:schemeClr>
                    </a:solidFill>
                    <a:latin typeface="Arial" panose="020B0604020202020204" pitchFamily="34" charset="0"/>
                    <a:cs typeface="Arial" panose="020B0604020202020204" pitchFamily="34" charset="0"/>
                  </a:rPr>
                  <a:t> (%)</a:t>
                </a:r>
              </a:p>
            </c:rich>
          </c:tx>
          <c:layout>
            <c:manualLayout>
              <c:xMode val="edge"/>
              <c:yMode val="edge"/>
              <c:x val="3.1954138263588103E-2"/>
              <c:y val="0.13945702063127999"/>
            </c:manualLayout>
          </c:layout>
          <c:overlay val="0"/>
          <c:spPr>
            <a:noFill/>
            <a:ln>
              <a:noFill/>
            </a:ln>
            <a:effectLst/>
          </c:sp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50000"/>
                    <a:lumOff val="50000"/>
                  </a:schemeClr>
                </a:solidFill>
                <a:latin typeface="Arial" panose="020B0604020202020204" pitchFamily="34" charset="0"/>
                <a:ea typeface="+mn-ea"/>
                <a:cs typeface="Arial" panose="020B0604020202020204" pitchFamily="34" charset="0"/>
              </a:defRPr>
            </a:pPr>
            <a:endParaRPr lang="fr-FR"/>
          </a:p>
        </c:txPr>
        <c:crossAx val="1931202288"/>
        <c:crosses val="autoZero"/>
        <c:crossBetween val="midCat"/>
        <c:majorUnit val="25"/>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Calibri" panose="020F0502020204030204" pitchFamily="34" charset="0"/>
          <a:cs typeface="Calibri" panose="020F0502020204030204" pitchFamily="34" charset="0"/>
        </a:defRPr>
      </a:pPr>
      <a:endParaRPr lang="fr-FR"/>
    </a:p>
  </c:txPr>
  <c:externalData r:id="rId1">
    <c:autoUpdate val="0"/>
  </c:externalData>
</c:chartSpace>
</file>

<file path=ppt/charts/chart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noFill/>
              <a:ln w="9525">
                <a:noFill/>
              </a:ln>
              <a:effectLst/>
            </c:spPr>
          </c:marker>
          <c:xVal>
            <c:numRef>
              <c:f>Sheet1!$A$2</c:f>
              <c:numCache>
                <c:formatCode>General</c:formatCode>
                <c:ptCount val="1"/>
                <c:pt idx="0">
                  <c:v>0.7</c:v>
                </c:pt>
              </c:numCache>
            </c:numRef>
          </c:xVal>
          <c:yVal>
            <c:numRef>
              <c:f>Sheet1!$B$2</c:f>
              <c:numCache>
                <c:formatCode>General</c:formatCode>
                <c:ptCount val="1"/>
                <c:pt idx="0">
                  <c:v>2.7</c:v>
                </c:pt>
              </c:numCache>
            </c:numRef>
          </c:yVal>
          <c:smooth val="0"/>
          <c:extLst>
            <c:ext xmlns:c16="http://schemas.microsoft.com/office/drawing/2014/chart" uri="{C3380CC4-5D6E-409C-BE32-E72D297353CC}">
              <c16:uniqueId val="{00000000-D022-4923-BE85-558EE56D34FC}"/>
            </c:ext>
          </c:extLst>
        </c:ser>
        <c:dLbls>
          <c:showLegendKey val="0"/>
          <c:showVal val="0"/>
          <c:showCatName val="0"/>
          <c:showSerName val="0"/>
          <c:showPercent val="0"/>
          <c:showBubbleSize val="0"/>
        </c:dLbls>
        <c:axId val="1930720352"/>
        <c:axId val="1893071792"/>
      </c:scatterChart>
      <c:valAx>
        <c:axId val="1930720352"/>
        <c:scaling>
          <c:orientation val="minMax"/>
          <c:max val="39"/>
          <c:min val="0"/>
        </c:scaling>
        <c:delete val="1"/>
        <c:axPos val="b"/>
        <c:numFmt formatCode="General" sourceLinked="1"/>
        <c:majorTickMark val="out"/>
        <c:minorTickMark val="none"/>
        <c:tickLblPos val="nextTo"/>
        <c:crossAx val="1893071792"/>
        <c:crosses val="autoZero"/>
        <c:crossBetween val="midCat"/>
        <c:majorUnit val="3"/>
      </c:valAx>
      <c:valAx>
        <c:axId val="1893071792"/>
        <c:scaling>
          <c:orientation val="minMax"/>
          <c:max val="40"/>
          <c:min val="-80"/>
        </c:scaling>
        <c:delete val="0"/>
        <c:axPos val="l"/>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vert="horz"/>
          <a:lstStyle/>
          <a:p>
            <a:pPr>
              <a:defRPr/>
            </a:pPr>
            <a:endParaRPr lang="fr-FR"/>
          </a:p>
        </c:txPr>
        <c:crossAx val="1930720352"/>
        <c:crosses val="autoZero"/>
        <c:crossBetween val="midCat"/>
        <c:majorUnit val="2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tx1">
              <a:lumMod val="50000"/>
              <a:lumOff val="50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noFill/>
              <a:ln w="9525">
                <a:noFill/>
              </a:ln>
              <a:effectLst/>
            </c:spPr>
          </c:marker>
          <c:xVal>
            <c:numRef>
              <c:f>Sheet1!$A$2</c:f>
              <c:numCache>
                <c:formatCode>General</c:formatCode>
                <c:ptCount val="1"/>
                <c:pt idx="0">
                  <c:v>0.7</c:v>
                </c:pt>
              </c:numCache>
            </c:numRef>
          </c:xVal>
          <c:yVal>
            <c:numRef>
              <c:f>Sheet1!$B$2</c:f>
              <c:numCache>
                <c:formatCode>General</c:formatCode>
                <c:ptCount val="1"/>
                <c:pt idx="0">
                  <c:v>2.7</c:v>
                </c:pt>
              </c:numCache>
            </c:numRef>
          </c:yVal>
          <c:smooth val="0"/>
          <c:extLst>
            <c:ext xmlns:c16="http://schemas.microsoft.com/office/drawing/2014/chart" uri="{C3380CC4-5D6E-409C-BE32-E72D297353CC}">
              <c16:uniqueId val="{00000000-9B61-4D78-B557-FF3379C86B33}"/>
            </c:ext>
          </c:extLst>
        </c:ser>
        <c:dLbls>
          <c:showLegendKey val="0"/>
          <c:showVal val="0"/>
          <c:showCatName val="0"/>
          <c:showSerName val="0"/>
          <c:showPercent val="0"/>
          <c:showBubbleSize val="0"/>
        </c:dLbls>
        <c:axId val="-1977072896"/>
        <c:axId val="1892315760"/>
      </c:scatterChart>
      <c:valAx>
        <c:axId val="-1977072896"/>
        <c:scaling>
          <c:orientation val="minMax"/>
          <c:max val="16"/>
          <c:min val="0"/>
        </c:scaling>
        <c:delete val="0"/>
        <c:axPos val="b"/>
        <c:title>
          <c:tx>
            <c:rich>
              <a:bodyPr rot="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a:t>Temps (mois)</a:t>
                </a:r>
              </a:p>
            </c:rich>
          </c:tx>
          <c:layout>
            <c:manualLayout>
              <c:xMode val="edge"/>
              <c:yMode val="edge"/>
              <c:x val="0.42816485455153103"/>
              <c:y val="0.86323335135944601"/>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1892315760"/>
        <c:crosses val="autoZero"/>
        <c:crossBetween val="midCat"/>
        <c:majorUnit val="2"/>
      </c:valAx>
      <c:valAx>
        <c:axId val="1892315760"/>
        <c:scaling>
          <c:orientation val="minMax"/>
          <c:max val="1"/>
          <c:min val="0"/>
        </c:scaling>
        <c:delete val="0"/>
        <c:axPos val="l"/>
        <c:title>
          <c:tx>
            <c:rich>
              <a:bodyPr rot="-54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a:t>Survie (%)</a:t>
                </a:r>
              </a:p>
            </c:rich>
          </c:tx>
          <c:layout>
            <c:manualLayout>
              <c:xMode val="edge"/>
              <c:yMode val="edge"/>
              <c:x val="1.86869354140923E-2"/>
              <c:y val="0.26335305116659502"/>
            </c:manualLayout>
          </c:layout>
          <c:overlay val="0"/>
          <c:spPr>
            <a:noFill/>
            <a:ln>
              <a:noFill/>
            </a:ln>
            <a:effectLst/>
          </c:spPr>
          <c:txPr>
            <a:bodyPr rot="-54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1977072896"/>
        <c:crosses val="autoZero"/>
        <c:crossBetween val="midCat"/>
        <c:majorUnit val="0.2"/>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latin typeface="Arial" panose="020B0604020202020204" pitchFamily="34" charset="0"/>
          <a:cs typeface="Arial" panose="020B0604020202020204" pitchFamily="34" charset="0"/>
        </a:defRPr>
      </a:pPr>
      <a:endParaRPr lang="fr-FR"/>
    </a:p>
  </c:txPr>
  <c:externalData r:id="rId3">
    <c:autoUpdate val="0"/>
  </c:externalData>
</c:chartSpace>
</file>

<file path=ppt/charts/chart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noFill/>
              <a:ln w="9525">
                <a:noFill/>
              </a:ln>
              <a:effectLst/>
            </c:spPr>
          </c:marker>
          <c:xVal>
            <c:numRef>
              <c:f>Sheet1!$A$2</c:f>
              <c:numCache>
                <c:formatCode>General</c:formatCode>
                <c:ptCount val="1"/>
                <c:pt idx="0">
                  <c:v>0.7</c:v>
                </c:pt>
              </c:numCache>
            </c:numRef>
          </c:xVal>
          <c:yVal>
            <c:numRef>
              <c:f>Sheet1!$B$2</c:f>
              <c:numCache>
                <c:formatCode>General</c:formatCode>
                <c:ptCount val="1"/>
                <c:pt idx="0">
                  <c:v>2.7</c:v>
                </c:pt>
              </c:numCache>
            </c:numRef>
          </c:yVal>
          <c:smooth val="0"/>
          <c:extLst>
            <c:ext xmlns:c16="http://schemas.microsoft.com/office/drawing/2014/chart" uri="{C3380CC4-5D6E-409C-BE32-E72D297353CC}">
              <c16:uniqueId val="{00000000-EEE6-4BB9-B743-233B446428C5}"/>
            </c:ext>
          </c:extLst>
        </c:ser>
        <c:dLbls>
          <c:showLegendKey val="0"/>
          <c:showVal val="0"/>
          <c:showCatName val="0"/>
          <c:showSerName val="0"/>
          <c:showPercent val="0"/>
          <c:showBubbleSize val="0"/>
        </c:dLbls>
        <c:axId val="-1977077168"/>
        <c:axId val="-1979922800"/>
      </c:scatterChart>
      <c:valAx>
        <c:axId val="-1977077168"/>
        <c:scaling>
          <c:orientation val="minMax"/>
          <c:max val="16"/>
          <c:min val="0"/>
        </c:scaling>
        <c:delete val="0"/>
        <c:axPos val="b"/>
        <c:title>
          <c:tx>
            <c:rich>
              <a:bodyPr rot="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a:t>Temps (mois)</a:t>
                </a:r>
              </a:p>
            </c:rich>
          </c:tx>
          <c:layout>
            <c:manualLayout>
              <c:xMode val="edge"/>
              <c:yMode val="edge"/>
              <c:x val="0.46224915186656201"/>
              <c:y val="0.86839516118239402"/>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1979922800"/>
        <c:crosses val="autoZero"/>
        <c:crossBetween val="midCat"/>
        <c:majorUnit val="2"/>
      </c:valAx>
      <c:valAx>
        <c:axId val="-1979922800"/>
        <c:scaling>
          <c:orientation val="minMax"/>
          <c:max val="1"/>
          <c:min val="0"/>
        </c:scaling>
        <c:delete val="0"/>
        <c:axPos val="l"/>
        <c:title>
          <c:tx>
            <c:rich>
              <a:bodyPr rot="-54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a:t>Survie (%)</a:t>
                </a:r>
              </a:p>
            </c:rich>
          </c:tx>
          <c:layout>
            <c:manualLayout>
              <c:xMode val="edge"/>
              <c:yMode val="edge"/>
              <c:x val="1.9425485658024599E-2"/>
              <c:y val="0.244220638645154"/>
            </c:manualLayout>
          </c:layout>
          <c:overlay val="0"/>
          <c:spPr>
            <a:noFill/>
            <a:ln>
              <a:noFill/>
            </a:ln>
            <a:effectLst/>
          </c:spPr>
          <c:txPr>
            <a:bodyPr rot="-54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1977077168"/>
        <c:crosses val="autoZero"/>
        <c:crossBetween val="midCat"/>
        <c:majorUnit val="0.2"/>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latin typeface="Arial" panose="020B0604020202020204" pitchFamily="34" charset="0"/>
          <a:cs typeface="Arial" panose="020B0604020202020204" pitchFamily="34" charset="0"/>
        </a:defRPr>
      </a:pPr>
      <a:endParaRPr lang="fr-FR"/>
    </a:p>
  </c:txPr>
  <c:externalData r:id="rId3">
    <c:autoUpdate val="0"/>
  </c:externalData>
</c:chartSpace>
</file>

<file path=ppt/charts/chart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noFill/>
              <a:ln w="9525">
                <a:noFill/>
              </a:ln>
              <a:effectLst/>
            </c:spPr>
          </c:marker>
          <c:xVal>
            <c:numRef>
              <c:f>Sheet1!$A$2</c:f>
              <c:numCache>
                <c:formatCode>General</c:formatCode>
                <c:ptCount val="1"/>
                <c:pt idx="0">
                  <c:v>0.7</c:v>
                </c:pt>
              </c:numCache>
            </c:numRef>
          </c:xVal>
          <c:yVal>
            <c:numRef>
              <c:f>Sheet1!$B$2</c:f>
              <c:numCache>
                <c:formatCode>General</c:formatCode>
                <c:ptCount val="1"/>
                <c:pt idx="0">
                  <c:v>2.7</c:v>
                </c:pt>
              </c:numCache>
            </c:numRef>
          </c:yVal>
          <c:smooth val="0"/>
          <c:extLst>
            <c:ext xmlns:c16="http://schemas.microsoft.com/office/drawing/2014/chart" uri="{C3380CC4-5D6E-409C-BE32-E72D297353CC}">
              <c16:uniqueId val="{00000000-999A-4963-8EC7-00BD9AFA226A}"/>
            </c:ext>
          </c:extLst>
        </c:ser>
        <c:dLbls>
          <c:showLegendKey val="0"/>
          <c:showVal val="0"/>
          <c:showCatName val="0"/>
          <c:showSerName val="0"/>
          <c:showPercent val="0"/>
          <c:showBubbleSize val="0"/>
        </c:dLbls>
        <c:axId val="-2027520176"/>
        <c:axId val="-1966008160"/>
      </c:scatterChart>
      <c:valAx>
        <c:axId val="-2027520176"/>
        <c:scaling>
          <c:orientation val="minMax"/>
          <c:max val="96"/>
          <c:min val="0"/>
        </c:scaling>
        <c:delete val="0"/>
        <c:axPos val="b"/>
        <c:title>
          <c:tx>
            <c:rich>
              <a:bodyPr rot="0" spcFirstLastPara="1" vertOverflow="ellipsis" vert="horz" wrap="square" anchor="ctr" anchorCtr="1"/>
              <a:lstStyle/>
              <a:p>
                <a:pPr>
                  <a:defRPr sz="800" b="0" i="0" u="none" strike="noStrike" kern="1200" baseline="0">
                    <a:solidFill>
                      <a:schemeClr val="tx1">
                        <a:lumMod val="50000"/>
                        <a:lumOff val="50000"/>
                      </a:schemeClr>
                    </a:solidFill>
                    <a:latin typeface="Calibri" panose="020F0502020204030204" pitchFamily="34" charset="0"/>
                    <a:ea typeface="+mn-ea"/>
                    <a:cs typeface="Calibri" panose="020F0502020204030204" pitchFamily="34" charset="0"/>
                  </a:defRPr>
                </a:pPr>
                <a:r>
                  <a:rPr lang="en-US" sz="800" b="0" i="0" dirty="0">
                    <a:solidFill>
                      <a:schemeClr val="tx1">
                        <a:lumMod val="50000"/>
                        <a:lumOff val="50000"/>
                      </a:schemeClr>
                    </a:solidFill>
                    <a:latin typeface="Arial" panose="020B0604020202020204" pitchFamily="34" charset="0"/>
                    <a:cs typeface="Arial" panose="020B0604020202020204" pitchFamily="34" charset="0"/>
                  </a:rPr>
                  <a:t>Temps (</a:t>
                </a:r>
                <a:r>
                  <a:rPr lang="en-US" sz="800" b="0" i="0" dirty="0" err="1">
                    <a:solidFill>
                      <a:schemeClr val="tx1">
                        <a:lumMod val="50000"/>
                        <a:lumOff val="50000"/>
                      </a:schemeClr>
                    </a:solidFill>
                    <a:latin typeface="Arial" panose="020B0604020202020204" pitchFamily="34" charset="0"/>
                    <a:cs typeface="Arial" panose="020B0604020202020204" pitchFamily="34" charset="0"/>
                  </a:rPr>
                  <a:t>Mois</a:t>
                </a:r>
                <a:r>
                  <a:rPr lang="en-US" sz="800" b="0" i="0" dirty="0">
                    <a:solidFill>
                      <a:schemeClr val="tx1">
                        <a:lumMod val="50000"/>
                        <a:lumOff val="50000"/>
                      </a:schemeClr>
                    </a:solidFill>
                    <a:latin typeface="Arial" panose="020B0604020202020204" pitchFamily="34" charset="0"/>
                    <a:cs typeface="Arial" panose="020B0604020202020204" pitchFamily="34" charset="0"/>
                  </a:rPr>
                  <a:t>)</a:t>
                </a:r>
              </a:p>
            </c:rich>
          </c:tx>
          <c:layout>
            <c:manualLayout>
              <c:xMode val="edge"/>
              <c:yMode val="edge"/>
              <c:x val="0.42544657406194702"/>
              <c:y val="0.86671918819287397"/>
            </c:manualLayout>
          </c:layout>
          <c:overlay val="0"/>
          <c:spPr>
            <a:noFill/>
            <a:ln>
              <a:noFill/>
            </a:ln>
            <a:effectLst/>
          </c:sp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50000"/>
                    <a:lumOff val="50000"/>
                  </a:schemeClr>
                </a:solidFill>
                <a:latin typeface="Arial" panose="020B0604020202020204" pitchFamily="34" charset="0"/>
                <a:ea typeface="+mn-ea"/>
                <a:cs typeface="Arial" panose="020B0604020202020204" pitchFamily="34" charset="0"/>
              </a:defRPr>
            </a:pPr>
            <a:endParaRPr lang="fr-FR"/>
          </a:p>
        </c:txPr>
        <c:crossAx val="-1966008160"/>
        <c:crosses val="autoZero"/>
        <c:crossBetween val="midCat"/>
        <c:majorUnit val="24"/>
        <c:minorUnit val="5"/>
      </c:valAx>
      <c:valAx>
        <c:axId val="-1966008160"/>
        <c:scaling>
          <c:orientation val="minMax"/>
          <c:max val="100"/>
          <c:min val="0"/>
        </c:scaling>
        <c:delete val="0"/>
        <c:axPos val="l"/>
        <c:title>
          <c:tx>
            <c:rich>
              <a:bodyPr rot="-5400000" spcFirstLastPara="1" vertOverflow="ellipsis" vert="horz" wrap="square" anchor="ctr" anchorCtr="1"/>
              <a:lstStyle/>
              <a:p>
                <a:pPr>
                  <a:defRPr sz="800" b="0" i="0" u="none" strike="noStrike" kern="1200" baseline="0">
                    <a:solidFill>
                      <a:schemeClr val="tx1">
                        <a:lumMod val="50000"/>
                        <a:lumOff val="50000"/>
                      </a:schemeClr>
                    </a:solidFill>
                    <a:latin typeface="Calibri" panose="020F0502020204030204" pitchFamily="34" charset="0"/>
                    <a:ea typeface="+mn-ea"/>
                    <a:cs typeface="Calibri" panose="020F0502020204030204" pitchFamily="34" charset="0"/>
                  </a:defRPr>
                </a:pPr>
                <a:r>
                  <a:rPr lang="en-US" sz="800" b="0" i="0" dirty="0" err="1">
                    <a:solidFill>
                      <a:schemeClr val="tx1">
                        <a:lumMod val="50000"/>
                        <a:lumOff val="50000"/>
                      </a:schemeClr>
                    </a:solidFill>
                    <a:latin typeface="Arial" panose="020B0604020202020204" pitchFamily="34" charset="0"/>
                    <a:cs typeface="Arial" panose="020B0604020202020204" pitchFamily="34" charset="0"/>
                  </a:rPr>
                  <a:t>Survie</a:t>
                </a:r>
                <a:r>
                  <a:rPr lang="en-US" sz="800" b="0" i="0" baseline="0" dirty="0">
                    <a:solidFill>
                      <a:schemeClr val="tx1">
                        <a:lumMod val="50000"/>
                        <a:lumOff val="50000"/>
                      </a:schemeClr>
                    </a:solidFill>
                    <a:latin typeface="Arial" panose="020B0604020202020204" pitchFamily="34" charset="0"/>
                    <a:cs typeface="Arial" panose="020B0604020202020204" pitchFamily="34" charset="0"/>
                  </a:rPr>
                  <a:t> </a:t>
                </a:r>
                <a:r>
                  <a:rPr lang="en-US" sz="800" b="0" i="0" baseline="0" dirty="0" err="1">
                    <a:solidFill>
                      <a:schemeClr val="tx1">
                        <a:lumMod val="50000"/>
                        <a:lumOff val="50000"/>
                      </a:schemeClr>
                    </a:solidFill>
                    <a:latin typeface="Arial" panose="020B0604020202020204" pitchFamily="34" charset="0"/>
                    <a:cs typeface="Arial" panose="020B0604020202020204" pitchFamily="34" charset="0"/>
                  </a:rPr>
                  <a:t>cumulée</a:t>
                </a:r>
                <a:r>
                  <a:rPr lang="en-US" sz="800" b="0" i="0" dirty="0">
                    <a:solidFill>
                      <a:schemeClr val="tx1">
                        <a:lumMod val="50000"/>
                        <a:lumOff val="50000"/>
                      </a:schemeClr>
                    </a:solidFill>
                    <a:latin typeface="Arial" panose="020B0604020202020204" pitchFamily="34" charset="0"/>
                    <a:cs typeface="Arial" panose="020B0604020202020204" pitchFamily="34" charset="0"/>
                  </a:rPr>
                  <a:t> (%)</a:t>
                </a:r>
              </a:p>
            </c:rich>
          </c:tx>
          <c:layout>
            <c:manualLayout>
              <c:xMode val="edge"/>
              <c:yMode val="edge"/>
              <c:x val="2.1404654122287099E-2"/>
              <c:y val="0.132627429680757"/>
            </c:manualLayout>
          </c:layout>
          <c:overlay val="0"/>
          <c:spPr>
            <a:noFill/>
            <a:ln>
              <a:noFill/>
            </a:ln>
            <a:effectLst/>
          </c:sp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50000"/>
                    <a:lumOff val="50000"/>
                  </a:schemeClr>
                </a:solidFill>
                <a:latin typeface="Arial" panose="020B0604020202020204" pitchFamily="34" charset="0"/>
                <a:ea typeface="+mn-ea"/>
                <a:cs typeface="Arial" panose="020B0604020202020204" pitchFamily="34" charset="0"/>
              </a:defRPr>
            </a:pPr>
            <a:endParaRPr lang="fr-FR"/>
          </a:p>
        </c:txPr>
        <c:crossAx val="-2027520176"/>
        <c:crosses val="autoZero"/>
        <c:crossBetween val="midCat"/>
        <c:majorUnit val="2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Calibri" panose="020F0502020204030204" pitchFamily="34" charset="0"/>
          <a:cs typeface="Calibri" panose="020F0502020204030204" pitchFamily="34" charset="0"/>
        </a:defRPr>
      </a:pPr>
      <a:endParaRPr lang="fr-FR"/>
    </a:p>
  </c:txPr>
  <c:externalData r:id="rId1">
    <c:autoUpdate val="0"/>
  </c:externalData>
</c:chartSpace>
</file>

<file path=ppt/charts/chart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noFill/>
              <a:ln w="9525">
                <a:noFill/>
              </a:ln>
              <a:effectLst/>
            </c:spPr>
          </c:marker>
          <c:xVal>
            <c:numRef>
              <c:f>Sheet1!$A$2</c:f>
              <c:numCache>
                <c:formatCode>General</c:formatCode>
                <c:ptCount val="1"/>
                <c:pt idx="0">
                  <c:v>0.7</c:v>
                </c:pt>
              </c:numCache>
            </c:numRef>
          </c:xVal>
          <c:yVal>
            <c:numRef>
              <c:f>Sheet1!$B$2</c:f>
              <c:numCache>
                <c:formatCode>General</c:formatCode>
                <c:ptCount val="1"/>
                <c:pt idx="0">
                  <c:v>2.7</c:v>
                </c:pt>
              </c:numCache>
            </c:numRef>
          </c:yVal>
          <c:smooth val="0"/>
          <c:extLst>
            <c:ext xmlns:c16="http://schemas.microsoft.com/office/drawing/2014/chart" uri="{C3380CC4-5D6E-409C-BE32-E72D297353CC}">
              <c16:uniqueId val="{00000000-98FB-466B-B89A-B8F2A0EEF6D6}"/>
            </c:ext>
          </c:extLst>
        </c:ser>
        <c:dLbls>
          <c:showLegendKey val="0"/>
          <c:showVal val="0"/>
          <c:showCatName val="0"/>
          <c:showSerName val="0"/>
          <c:showPercent val="0"/>
          <c:showBubbleSize val="0"/>
        </c:dLbls>
        <c:axId val="1875028208"/>
        <c:axId val="1885903808"/>
      </c:scatterChart>
      <c:valAx>
        <c:axId val="1875028208"/>
        <c:scaling>
          <c:orientation val="minMax"/>
          <c:max val="60"/>
          <c:min val="0"/>
        </c:scaling>
        <c:delete val="0"/>
        <c:axPos val="b"/>
        <c:title>
          <c:tx>
            <c:rich>
              <a:bodyPr rot="0" spcFirstLastPara="1" vertOverflow="ellipsis" vert="horz" wrap="square" anchor="ctr" anchorCtr="1"/>
              <a:lstStyle/>
              <a:p>
                <a:pPr>
                  <a:defRPr sz="800" b="0" i="0" u="none" strike="noStrike" kern="1200" baseline="0">
                    <a:solidFill>
                      <a:schemeClr val="tx1">
                        <a:lumMod val="50000"/>
                        <a:lumOff val="50000"/>
                      </a:schemeClr>
                    </a:solidFill>
                    <a:latin typeface="Calibri" panose="020F0502020204030204" pitchFamily="34" charset="0"/>
                    <a:ea typeface="+mn-ea"/>
                    <a:cs typeface="Calibri" panose="020F0502020204030204" pitchFamily="34" charset="0"/>
                  </a:defRPr>
                </a:pPr>
                <a:r>
                  <a:rPr lang="en-US" sz="800" b="0" i="0" dirty="0">
                    <a:solidFill>
                      <a:schemeClr val="tx1">
                        <a:lumMod val="50000"/>
                        <a:lumOff val="50000"/>
                      </a:schemeClr>
                    </a:solidFill>
                    <a:latin typeface="Arial" panose="020B0604020202020204" pitchFamily="34" charset="0"/>
                    <a:cs typeface="Arial" panose="020B0604020202020204" pitchFamily="34" charset="0"/>
                  </a:rPr>
                  <a:t>Temps (</a:t>
                </a:r>
                <a:r>
                  <a:rPr lang="en-US" sz="800" b="0" i="0" dirty="0" err="1">
                    <a:solidFill>
                      <a:schemeClr val="tx1">
                        <a:lumMod val="50000"/>
                        <a:lumOff val="50000"/>
                      </a:schemeClr>
                    </a:solidFill>
                    <a:latin typeface="Arial" panose="020B0604020202020204" pitchFamily="34" charset="0"/>
                    <a:cs typeface="Arial" panose="020B0604020202020204" pitchFamily="34" charset="0"/>
                  </a:rPr>
                  <a:t>Mois</a:t>
                </a:r>
                <a:r>
                  <a:rPr lang="en-US" sz="800" b="0" i="0" dirty="0">
                    <a:solidFill>
                      <a:schemeClr val="tx1">
                        <a:lumMod val="50000"/>
                        <a:lumOff val="50000"/>
                      </a:schemeClr>
                    </a:solidFill>
                    <a:latin typeface="Arial" panose="020B0604020202020204" pitchFamily="34" charset="0"/>
                    <a:cs typeface="Arial" panose="020B0604020202020204" pitchFamily="34" charset="0"/>
                  </a:rPr>
                  <a:t>)</a:t>
                </a:r>
              </a:p>
            </c:rich>
          </c:tx>
          <c:layout>
            <c:manualLayout>
              <c:xMode val="edge"/>
              <c:yMode val="edge"/>
              <c:x val="0.42544657406194702"/>
              <c:y val="0.86671918819287397"/>
            </c:manualLayout>
          </c:layout>
          <c:overlay val="0"/>
          <c:spPr>
            <a:noFill/>
            <a:ln>
              <a:noFill/>
            </a:ln>
            <a:effectLst/>
          </c:sp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50000"/>
                    <a:lumOff val="50000"/>
                  </a:schemeClr>
                </a:solidFill>
                <a:latin typeface="Arial" panose="020B0604020202020204" pitchFamily="34" charset="0"/>
                <a:ea typeface="+mn-ea"/>
                <a:cs typeface="Arial" panose="020B0604020202020204" pitchFamily="34" charset="0"/>
              </a:defRPr>
            </a:pPr>
            <a:endParaRPr lang="fr-FR"/>
          </a:p>
        </c:txPr>
        <c:crossAx val="1885903808"/>
        <c:crosses val="autoZero"/>
        <c:crossBetween val="midCat"/>
        <c:majorUnit val="10"/>
        <c:minorUnit val="5"/>
      </c:valAx>
      <c:valAx>
        <c:axId val="1885903808"/>
        <c:scaling>
          <c:orientation val="minMax"/>
          <c:max val="100"/>
          <c:min val="0"/>
        </c:scaling>
        <c:delete val="0"/>
        <c:axPos val="l"/>
        <c:title>
          <c:tx>
            <c:rich>
              <a:bodyPr rot="-5400000" spcFirstLastPara="1" vertOverflow="ellipsis" vert="horz" wrap="square" anchor="ctr" anchorCtr="1"/>
              <a:lstStyle/>
              <a:p>
                <a:pPr>
                  <a:defRPr sz="800" b="0" i="0" u="none" strike="noStrike" kern="1200" baseline="0">
                    <a:solidFill>
                      <a:schemeClr val="tx1">
                        <a:lumMod val="50000"/>
                        <a:lumOff val="50000"/>
                      </a:schemeClr>
                    </a:solidFill>
                    <a:latin typeface="Calibri" panose="020F0502020204030204" pitchFamily="34" charset="0"/>
                    <a:ea typeface="+mn-ea"/>
                    <a:cs typeface="Calibri" panose="020F0502020204030204" pitchFamily="34" charset="0"/>
                  </a:defRPr>
                </a:pPr>
                <a:r>
                  <a:rPr lang="en-US" sz="800" b="0" i="0" dirty="0" err="1">
                    <a:solidFill>
                      <a:schemeClr val="tx1">
                        <a:lumMod val="50000"/>
                        <a:lumOff val="50000"/>
                      </a:schemeClr>
                    </a:solidFill>
                    <a:latin typeface="Arial" panose="020B0604020202020204" pitchFamily="34" charset="0"/>
                    <a:cs typeface="Arial" panose="020B0604020202020204" pitchFamily="34" charset="0"/>
                  </a:rPr>
                  <a:t>Survie</a:t>
                </a:r>
                <a:r>
                  <a:rPr lang="en-US" sz="800" b="0" i="0" dirty="0">
                    <a:solidFill>
                      <a:schemeClr val="tx1">
                        <a:lumMod val="50000"/>
                        <a:lumOff val="50000"/>
                      </a:schemeClr>
                    </a:solidFill>
                    <a:latin typeface="Arial" panose="020B0604020202020204" pitchFamily="34" charset="0"/>
                    <a:cs typeface="Arial" panose="020B0604020202020204" pitchFamily="34" charset="0"/>
                  </a:rPr>
                  <a:t> </a:t>
                </a:r>
                <a:r>
                  <a:rPr lang="en-US" sz="800" b="0" i="0" dirty="0" err="1">
                    <a:solidFill>
                      <a:schemeClr val="tx1">
                        <a:lumMod val="50000"/>
                        <a:lumOff val="50000"/>
                      </a:schemeClr>
                    </a:solidFill>
                    <a:latin typeface="Arial" panose="020B0604020202020204" pitchFamily="34" charset="0"/>
                    <a:cs typeface="Arial" panose="020B0604020202020204" pitchFamily="34" charset="0"/>
                  </a:rPr>
                  <a:t>Globale</a:t>
                </a:r>
                <a:r>
                  <a:rPr lang="en-US" sz="800" b="0" i="0" baseline="0" dirty="0">
                    <a:solidFill>
                      <a:schemeClr val="tx1">
                        <a:lumMod val="50000"/>
                        <a:lumOff val="50000"/>
                      </a:schemeClr>
                    </a:solidFill>
                    <a:latin typeface="Arial" panose="020B0604020202020204" pitchFamily="34" charset="0"/>
                    <a:cs typeface="Arial" panose="020B0604020202020204" pitchFamily="34" charset="0"/>
                  </a:rPr>
                  <a:t> </a:t>
                </a:r>
                <a:r>
                  <a:rPr lang="en-US" sz="800" b="0" i="0" dirty="0">
                    <a:solidFill>
                      <a:schemeClr val="tx1">
                        <a:lumMod val="50000"/>
                        <a:lumOff val="50000"/>
                      </a:schemeClr>
                    </a:solidFill>
                    <a:latin typeface="Arial" panose="020B0604020202020204" pitchFamily="34" charset="0"/>
                    <a:cs typeface="Arial" panose="020B0604020202020204" pitchFamily="34" charset="0"/>
                  </a:rPr>
                  <a:t>(%)</a:t>
                </a:r>
              </a:p>
            </c:rich>
          </c:tx>
          <c:layout>
            <c:manualLayout>
              <c:xMode val="edge"/>
              <c:yMode val="edge"/>
              <c:x val="2.1404654122287099E-2"/>
              <c:y val="0.132627429680757"/>
            </c:manualLayout>
          </c:layout>
          <c:overlay val="0"/>
          <c:spPr>
            <a:noFill/>
            <a:ln>
              <a:noFill/>
            </a:ln>
            <a:effectLst/>
          </c:sp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50000"/>
                    <a:lumOff val="50000"/>
                  </a:schemeClr>
                </a:solidFill>
                <a:latin typeface="Arial" panose="020B0604020202020204" pitchFamily="34" charset="0"/>
                <a:ea typeface="+mn-ea"/>
                <a:cs typeface="Arial" panose="020B0604020202020204" pitchFamily="34" charset="0"/>
              </a:defRPr>
            </a:pPr>
            <a:endParaRPr lang="fr-FR"/>
          </a:p>
        </c:txPr>
        <c:crossAx val="1875028208"/>
        <c:crosses val="autoZero"/>
        <c:crossBetween val="midCat"/>
        <c:majorUnit val="2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Calibri" panose="020F0502020204030204" pitchFamily="34" charset="0"/>
          <a:cs typeface="Calibri" panose="020F0502020204030204" pitchFamily="34" charset="0"/>
        </a:defRPr>
      </a:pPr>
      <a:endParaRPr lang="fr-FR"/>
    </a:p>
  </c:txPr>
  <c:externalData r:id="rId1">
    <c:autoUpdate val="0"/>
  </c:externalData>
</c:chartSpace>
</file>

<file path=ppt/charts/chart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noFill/>
              <a:ln w="9525">
                <a:noFill/>
              </a:ln>
              <a:effectLst/>
            </c:spPr>
          </c:marker>
          <c:xVal>
            <c:numRef>
              <c:f>Sheet1!$A$2</c:f>
              <c:numCache>
                <c:formatCode>General</c:formatCode>
                <c:ptCount val="1"/>
                <c:pt idx="0">
                  <c:v>0.7</c:v>
                </c:pt>
              </c:numCache>
            </c:numRef>
          </c:xVal>
          <c:yVal>
            <c:numRef>
              <c:f>Sheet1!$B$2</c:f>
              <c:numCache>
                <c:formatCode>General</c:formatCode>
                <c:ptCount val="1"/>
                <c:pt idx="0">
                  <c:v>2.7</c:v>
                </c:pt>
              </c:numCache>
            </c:numRef>
          </c:yVal>
          <c:smooth val="0"/>
          <c:extLst>
            <c:ext xmlns:c16="http://schemas.microsoft.com/office/drawing/2014/chart" uri="{C3380CC4-5D6E-409C-BE32-E72D297353CC}">
              <c16:uniqueId val="{00000000-98FB-466B-B89A-B8F2A0EEF6D6}"/>
            </c:ext>
          </c:extLst>
        </c:ser>
        <c:dLbls>
          <c:showLegendKey val="0"/>
          <c:showVal val="0"/>
          <c:showCatName val="0"/>
          <c:showSerName val="0"/>
          <c:showPercent val="0"/>
          <c:showBubbleSize val="0"/>
        </c:dLbls>
        <c:axId val="1892386544"/>
        <c:axId val="-2092398192"/>
      </c:scatterChart>
      <c:valAx>
        <c:axId val="1892386544"/>
        <c:scaling>
          <c:orientation val="minMax"/>
          <c:max val="60"/>
          <c:min val="0"/>
        </c:scaling>
        <c:delete val="0"/>
        <c:axPos val="b"/>
        <c:title>
          <c:tx>
            <c:rich>
              <a:bodyPr rot="0" spcFirstLastPara="1" vertOverflow="ellipsis" vert="horz" wrap="square" anchor="ctr" anchorCtr="1"/>
              <a:lstStyle/>
              <a:p>
                <a:pPr>
                  <a:defRPr sz="800" b="0" i="0" u="none" strike="noStrike" kern="1200" baseline="0">
                    <a:solidFill>
                      <a:schemeClr val="tx1">
                        <a:lumMod val="50000"/>
                        <a:lumOff val="50000"/>
                      </a:schemeClr>
                    </a:solidFill>
                    <a:latin typeface="Calibri" panose="020F0502020204030204" pitchFamily="34" charset="0"/>
                    <a:ea typeface="+mn-ea"/>
                    <a:cs typeface="Calibri" panose="020F0502020204030204" pitchFamily="34" charset="0"/>
                  </a:defRPr>
                </a:pPr>
                <a:r>
                  <a:rPr lang="en-US" sz="800" b="0" i="0" dirty="0">
                    <a:solidFill>
                      <a:schemeClr val="tx1">
                        <a:lumMod val="50000"/>
                        <a:lumOff val="50000"/>
                      </a:schemeClr>
                    </a:solidFill>
                    <a:latin typeface="Arial" panose="020B0604020202020204" pitchFamily="34" charset="0"/>
                    <a:cs typeface="Arial" panose="020B0604020202020204" pitchFamily="34" charset="0"/>
                  </a:rPr>
                  <a:t>Temps (</a:t>
                </a:r>
                <a:r>
                  <a:rPr lang="en-US" sz="800" b="0" i="0" dirty="0" err="1">
                    <a:solidFill>
                      <a:schemeClr val="tx1">
                        <a:lumMod val="50000"/>
                        <a:lumOff val="50000"/>
                      </a:schemeClr>
                    </a:solidFill>
                    <a:latin typeface="Arial" panose="020B0604020202020204" pitchFamily="34" charset="0"/>
                    <a:cs typeface="Arial" panose="020B0604020202020204" pitchFamily="34" charset="0"/>
                  </a:rPr>
                  <a:t>Mois</a:t>
                </a:r>
                <a:r>
                  <a:rPr lang="en-US" sz="800" b="0" i="0" dirty="0">
                    <a:solidFill>
                      <a:schemeClr val="tx1">
                        <a:lumMod val="50000"/>
                        <a:lumOff val="50000"/>
                      </a:schemeClr>
                    </a:solidFill>
                    <a:latin typeface="Arial" panose="020B0604020202020204" pitchFamily="34" charset="0"/>
                    <a:cs typeface="Arial" panose="020B0604020202020204" pitchFamily="34" charset="0"/>
                  </a:rPr>
                  <a:t>)</a:t>
                </a:r>
              </a:p>
            </c:rich>
          </c:tx>
          <c:layout>
            <c:manualLayout>
              <c:xMode val="edge"/>
              <c:yMode val="edge"/>
              <c:x val="0.42544657406194702"/>
              <c:y val="0.86671918819287397"/>
            </c:manualLayout>
          </c:layout>
          <c:overlay val="0"/>
          <c:spPr>
            <a:noFill/>
            <a:ln>
              <a:noFill/>
            </a:ln>
            <a:effectLst/>
          </c:sp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50000"/>
                    <a:lumOff val="50000"/>
                  </a:schemeClr>
                </a:solidFill>
                <a:latin typeface="Arial" panose="020B0604020202020204" pitchFamily="34" charset="0"/>
                <a:ea typeface="+mn-ea"/>
                <a:cs typeface="Arial" panose="020B0604020202020204" pitchFamily="34" charset="0"/>
              </a:defRPr>
            </a:pPr>
            <a:endParaRPr lang="fr-FR"/>
          </a:p>
        </c:txPr>
        <c:crossAx val="-2092398192"/>
        <c:crosses val="autoZero"/>
        <c:crossBetween val="midCat"/>
        <c:majorUnit val="10"/>
        <c:minorUnit val="5"/>
      </c:valAx>
      <c:valAx>
        <c:axId val="-2092398192"/>
        <c:scaling>
          <c:orientation val="minMax"/>
          <c:max val="100"/>
          <c:min val="0"/>
        </c:scaling>
        <c:delete val="0"/>
        <c:axPos val="l"/>
        <c:title>
          <c:tx>
            <c:rich>
              <a:bodyPr rot="-5400000" spcFirstLastPara="1" vertOverflow="ellipsis" vert="horz" wrap="square" anchor="ctr" anchorCtr="1"/>
              <a:lstStyle/>
              <a:p>
                <a:pPr>
                  <a:defRPr sz="800" b="0" i="0" u="none" strike="noStrike" kern="1200" baseline="0">
                    <a:solidFill>
                      <a:schemeClr val="tx1">
                        <a:lumMod val="50000"/>
                        <a:lumOff val="50000"/>
                      </a:schemeClr>
                    </a:solidFill>
                    <a:latin typeface="Calibri" panose="020F0502020204030204" pitchFamily="34" charset="0"/>
                    <a:ea typeface="+mn-ea"/>
                    <a:cs typeface="Calibri" panose="020F0502020204030204" pitchFamily="34" charset="0"/>
                  </a:defRPr>
                </a:pPr>
                <a:r>
                  <a:rPr lang="en-US" sz="800" b="0" i="0" dirty="0" err="1">
                    <a:solidFill>
                      <a:schemeClr val="tx1">
                        <a:lumMod val="50000"/>
                        <a:lumOff val="50000"/>
                      </a:schemeClr>
                    </a:solidFill>
                    <a:latin typeface="Arial" panose="020B0604020202020204" pitchFamily="34" charset="0"/>
                    <a:cs typeface="Arial" panose="020B0604020202020204" pitchFamily="34" charset="0"/>
                  </a:rPr>
                  <a:t>Survie</a:t>
                </a:r>
                <a:r>
                  <a:rPr lang="en-US" sz="800" b="0" i="0" dirty="0">
                    <a:solidFill>
                      <a:schemeClr val="tx1">
                        <a:lumMod val="50000"/>
                        <a:lumOff val="50000"/>
                      </a:schemeClr>
                    </a:solidFill>
                    <a:latin typeface="Arial" panose="020B0604020202020204" pitchFamily="34" charset="0"/>
                    <a:cs typeface="Arial" panose="020B0604020202020204" pitchFamily="34" charset="0"/>
                  </a:rPr>
                  <a:t> Sans Progression</a:t>
                </a:r>
                <a:r>
                  <a:rPr lang="en-US" sz="800" b="0" i="0" baseline="0" dirty="0">
                    <a:solidFill>
                      <a:schemeClr val="tx1">
                        <a:lumMod val="50000"/>
                        <a:lumOff val="50000"/>
                      </a:schemeClr>
                    </a:solidFill>
                    <a:latin typeface="Arial" panose="020B0604020202020204" pitchFamily="34" charset="0"/>
                    <a:cs typeface="Arial" panose="020B0604020202020204" pitchFamily="34" charset="0"/>
                  </a:rPr>
                  <a:t> </a:t>
                </a:r>
                <a:r>
                  <a:rPr lang="en-US" sz="800" b="0" i="0" dirty="0">
                    <a:solidFill>
                      <a:schemeClr val="tx1">
                        <a:lumMod val="50000"/>
                        <a:lumOff val="50000"/>
                      </a:schemeClr>
                    </a:solidFill>
                    <a:latin typeface="Arial" panose="020B0604020202020204" pitchFamily="34" charset="0"/>
                    <a:cs typeface="Arial" panose="020B0604020202020204" pitchFamily="34" charset="0"/>
                  </a:rPr>
                  <a:t>(%)</a:t>
                </a:r>
              </a:p>
            </c:rich>
          </c:tx>
          <c:layout>
            <c:manualLayout>
              <c:xMode val="edge"/>
              <c:yMode val="edge"/>
              <c:x val="2.1404654122287099E-2"/>
              <c:y val="0.132627429680757"/>
            </c:manualLayout>
          </c:layout>
          <c:overlay val="0"/>
          <c:spPr>
            <a:noFill/>
            <a:ln>
              <a:noFill/>
            </a:ln>
            <a:effectLst/>
          </c:sp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50000"/>
                    <a:lumOff val="50000"/>
                  </a:schemeClr>
                </a:solidFill>
                <a:latin typeface="Arial" panose="020B0604020202020204" pitchFamily="34" charset="0"/>
                <a:ea typeface="+mn-ea"/>
                <a:cs typeface="Arial" panose="020B0604020202020204" pitchFamily="34" charset="0"/>
              </a:defRPr>
            </a:pPr>
            <a:endParaRPr lang="fr-FR"/>
          </a:p>
        </c:txPr>
        <c:crossAx val="1892386544"/>
        <c:crosses val="autoZero"/>
        <c:crossBetween val="midCat"/>
        <c:majorUnit val="2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Calibri" panose="020F0502020204030204" pitchFamily="34" charset="0"/>
          <a:cs typeface="Calibri" panose="020F0502020204030204" pitchFamily="34" charset="0"/>
        </a:defRPr>
      </a:pPr>
      <a:endParaRPr lang="fr-FR"/>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noFill/>
              <a:ln w="9525">
                <a:noFill/>
              </a:ln>
              <a:effectLst/>
            </c:spPr>
          </c:marker>
          <c:xVal>
            <c:numRef>
              <c:f>Sheet1!$A$2</c:f>
              <c:numCache>
                <c:formatCode>General</c:formatCode>
                <c:ptCount val="1"/>
                <c:pt idx="0">
                  <c:v>0.7</c:v>
                </c:pt>
              </c:numCache>
            </c:numRef>
          </c:xVal>
          <c:yVal>
            <c:numRef>
              <c:f>Sheet1!$B$2</c:f>
              <c:numCache>
                <c:formatCode>General</c:formatCode>
                <c:ptCount val="1"/>
                <c:pt idx="0">
                  <c:v>2.7</c:v>
                </c:pt>
              </c:numCache>
            </c:numRef>
          </c:yVal>
          <c:smooth val="0"/>
          <c:extLst>
            <c:ext xmlns:c16="http://schemas.microsoft.com/office/drawing/2014/chart" uri="{C3380CC4-5D6E-409C-BE32-E72D297353CC}">
              <c16:uniqueId val="{00000000-0988-ED48-B57E-1954E32C9F68}"/>
            </c:ext>
          </c:extLst>
        </c:ser>
        <c:dLbls>
          <c:showLegendKey val="0"/>
          <c:showVal val="0"/>
          <c:showCatName val="0"/>
          <c:showSerName val="0"/>
          <c:showPercent val="0"/>
          <c:showBubbleSize val="0"/>
        </c:dLbls>
        <c:axId val="-1979824320"/>
        <c:axId val="-1980287600"/>
      </c:scatterChart>
      <c:valAx>
        <c:axId val="-1979824320"/>
        <c:scaling>
          <c:orientation val="minMax"/>
          <c:max val="5"/>
          <c:min val="0"/>
        </c:scaling>
        <c:delete val="1"/>
        <c:axPos val="b"/>
        <c:numFmt formatCode="General" sourceLinked="1"/>
        <c:majorTickMark val="out"/>
        <c:minorTickMark val="none"/>
        <c:tickLblPos val="nextTo"/>
        <c:crossAx val="-1980287600"/>
        <c:crossesAt val="0"/>
        <c:crossBetween val="midCat"/>
        <c:majorUnit val="1"/>
      </c:valAx>
      <c:valAx>
        <c:axId val="-1980287600"/>
        <c:scaling>
          <c:orientation val="minMax"/>
          <c:max val="100"/>
          <c:min val="0"/>
        </c:scaling>
        <c:delete val="0"/>
        <c:axPos val="l"/>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1979824320"/>
        <c:crosses val="autoZero"/>
        <c:crossBetween val="midCat"/>
        <c:majorUnit val="10"/>
      </c:valAx>
      <c:spPr>
        <a:noFill/>
        <a:ln w="25400">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latin typeface="Arial" panose="020B0604020202020204" pitchFamily="34" charset="0"/>
          <a:cs typeface="Arial" panose="020B0604020202020204" pitchFamily="34" charset="0"/>
        </a:defRPr>
      </a:pPr>
      <a:endParaRPr lang="fr-FR"/>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noFill/>
              <a:ln w="9525">
                <a:noFill/>
              </a:ln>
              <a:effectLst/>
            </c:spPr>
          </c:marker>
          <c:xVal>
            <c:numRef>
              <c:f>Sheet1!$A$2</c:f>
              <c:numCache>
                <c:formatCode>General</c:formatCode>
                <c:ptCount val="1"/>
                <c:pt idx="0">
                  <c:v>0.7</c:v>
                </c:pt>
              </c:numCache>
            </c:numRef>
          </c:xVal>
          <c:yVal>
            <c:numRef>
              <c:f>Sheet1!$B$2</c:f>
              <c:numCache>
                <c:formatCode>General</c:formatCode>
                <c:ptCount val="1"/>
                <c:pt idx="0">
                  <c:v>2.7</c:v>
                </c:pt>
              </c:numCache>
            </c:numRef>
          </c:yVal>
          <c:smooth val="0"/>
          <c:extLst>
            <c:ext xmlns:c16="http://schemas.microsoft.com/office/drawing/2014/chart" uri="{C3380CC4-5D6E-409C-BE32-E72D297353CC}">
              <c16:uniqueId val="{00000000-CA97-4575-B388-B314A44CC9BB}"/>
            </c:ext>
          </c:extLst>
        </c:ser>
        <c:dLbls>
          <c:showLegendKey val="0"/>
          <c:showVal val="0"/>
          <c:showCatName val="0"/>
          <c:showSerName val="0"/>
          <c:showPercent val="0"/>
          <c:showBubbleSize val="0"/>
        </c:dLbls>
        <c:axId val="-2009725712"/>
        <c:axId val="-2009448096"/>
      </c:scatterChart>
      <c:valAx>
        <c:axId val="-2009725712"/>
        <c:scaling>
          <c:orientation val="minMax"/>
          <c:max val="1825"/>
          <c:min val="0"/>
        </c:scaling>
        <c:delete val="0"/>
        <c:axPos val="b"/>
        <c:title>
          <c:tx>
            <c:rich>
              <a:bodyPr rot="0" spcFirstLastPara="1" vertOverflow="ellipsis" vert="horz" wrap="square" anchor="ctr" anchorCtr="1"/>
              <a:lstStyle/>
              <a:p>
                <a:pPr>
                  <a:defRPr sz="7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sz="700" dirty="0"/>
                  <a:t>Time to recurrence (days)</a:t>
                </a:r>
              </a:p>
            </c:rich>
          </c:tx>
          <c:layout>
            <c:manualLayout>
              <c:xMode val="edge"/>
              <c:yMode val="edge"/>
              <c:x val="0.39471381022849999"/>
              <c:y val="0.76238290638582096"/>
            </c:manualLayout>
          </c:layout>
          <c:overlay val="0"/>
          <c:spPr>
            <a:noFill/>
            <a:ln>
              <a:noFill/>
            </a:ln>
            <a:effectLst/>
          </c:spPr>
          <c:txPr>
            <a:bodyPr rot="0" spcFirstLastPara="1" vertOverflow="ellipsis" vert="horz" wrap="square" anchor="ctr" anchorCtr="1"/>
            <a:lstStyle/>
            <a:p>
              <a:pPr>
                <a:defRPr sz="7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6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2009448096"/>
        <c:crosses val="autoZero"/>
        <c:crossBetween val="midCat"/>
        <c:majorUnit val="365"/>
      </c:valAx>
      <c:valAx>
        <c:axId val="-2009448096"/>
        <c:scaling>
          <c:orientation val="minMax"/>
          <c:max val="50"/>
          <c:min val="0"/>
        </c:scaling>
        <c:delete val="0"/>
        <c:axPos val="l"/>
        <c:title>
          <c:tx>
            <c:rich>
              <a:bodyPr rot="-5400000" spcFirstLastPara="1" vertOverflow="ellipsis" vert="horz" wrap="square" anchor="ctr" anchorCtr="1"/>
              <a:lstStyle/>
              <a:p>
                <a:pPr>
                  <a:defRPr sz="7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sz="700" dirty="0"/>
                  <a:t>Percentage who have recurred</a:t>
                </a:r>
              </a:p>
            </c:rich>
          </c:tx>
          <c:layout>
            <c:manualLayout>
              <c:xMode val="edge"/>
              <c:yMode val="edge"/>
              <c:x val="2.2734569981189799E-2"/>
              <c:y val="8.3903846634596508E-3"/>
            </c:manualLayout>
          </c:layout>
          <c:overlay val="0"/>
          <c:spPr>
            <a:noFill/>
            <a:ln>
              <a:noFill/>
            </a:ln>
            <a:effectLst/>
          </c:spPr>
          <c:txPr>
            <a:bodyPr rot="-5400000" spcFirstLastPara="1" vertOverflow="ellipsis" vert="horz" wrap="square" anchor="ctr" anchorCtr="1"/>
            <a:lstStyle/>
            <a:p>
              <a:pPr>
                <a:defRPr sz="7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2009725712"/>
        <c:crosses val="autoZero"/>
        <c:crossBetween val="midCat"/>
        <c:majorUnit val="25"/>
      </c:valAx>
      <c:spPr>
        <a:noFill/>
        <a:ln w="28575">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latin typeface="Arial" panose="020B0604020202020204" pitchFamily="34" charset="0"/>
          <a:cs typeface="Arial" panose="020B0604020202020204" pitchFamily="34" charset="0"/>
        </a:defRPr>
      </a:pPr>
      <a:endParaRPr lang="fr-FR"/>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noFill/>
              <a:ln w="9525">
                <a:noFill/>
              </a:ln>
              <a:effectLst/>
            </c:spPr>
          </c:marker>
          <c:xVal>
            <c:numRef>
              <c:f>Sheet1!$A$2</c:f>
              <c:numCache>
                <c:formatCode>General</c:formatCode>
                <c:ptCount val="1"/>
                <c:pt idx="0">
                  <c:v>0.7</c:v>
                </c:pt>
              </c:numCache>
            </c:numRef>
          </c:xVal>
          <c:yVal>
            <c:numRef>
              <c:f>Sheet1!$B$2</c:f>
              <c:numCache>
                <c:formatCode>General</c:formatCode>
                <c:ptCount val="1"/>
                <c:pt idx="0">
                  <c:v>2.7</c:v>
                </c:pt>
              </c:numCache>
            </c:numRef>
          </c:yVal>
          <c:smooth val="0"/>
          <c:extLst>
            <c:ext xmlns:c16="http://schemas.microsoft.com/office/drawing/2014/chart" uri="{C3380CC4-5D6E-409C-BE32-E72D297353CC}">
              <c16:uniqueId val="{00000000-4A3D-4A1C-88E2-8ABA91537688}"/>
            </c:ext>
          </c:extLst>
        </c:ser>
        <c:dLbls>
          <c:showLegendKey val="0"/>
          <c:showVal val="0"/>
          <c:showCatName val="0"/>
          <c:showSerName val="0"/>
          <c:showPercent val="0"/>
          <c:showBubbleSize val="0"/>
        </c:dLbls>
        <c:axId val="1929838688"/>
        <c:axId val="-1986113136"/>
      </c:scatterChart>
      <c:valAx>
        <c:axId val="1929838688"/>
        <c:scaling>
          <c:orientation val="minMax"/>
          <c:max val="1825"/>
          <c:min val="0"/>
        </c:scaling>
        <c:delete val="0"/>
        <c:axPos val="b"/>
        <c:title>
          <c:tx>
            <c:rich>
              <a:bodyPr rot="0" spcFirstLastPara="1" vertOverflow="ellipsis" vert="horz" wrap="square" anchor="ctr" anchorCtr="1"/>
              <a:lstStyle/>
              <a:p>
                <a:pPr>
                  <a:defRPr sz="7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sz="700" dirty="0"/>
                  <a:t>Time to recurrence (days)</a:t>
                </a:r>
              </a:p>
            </c:rich>
          </c:tx>
          <c:layout>
            <c:manualLayout>
              <c:xMode val="edge"/>
              <c:yMode val="edge"/>
              <c:x val="0.39471381022849999"/>
              <c:y val="0.76238290638582096"/>
            </c:manualLayout>
          </c:layout>
          <c:overlay val="0"/>
          <c:spPr>
            <a:noFill/>
            <a:ln>
              <a:noFill/>
            </a:ln>
            <a:effectLst/>
          </c:spPr>
          <c:txPr>
            <a:bodyPr rot="0" spcFirstLastPara="1" vertOverflow="ellipsis" vert="horz" wrap="square" anchor="ctr" anchorCtr="1"/>
            <a:lstStyle/>
            <a:p>
              <a:pPr>
                <a:defRPr sz="7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6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1986113136"/>
        <c:crosses val="autoZero"/>
        <c:crossBetween val="midCat"/>
        <c:majorUnit val="365"/>
      </c:valAx>
      <c:valAx>
        <c:axId val="-1986113136"/>
        <c:scaling>
          <c:orientation val="minMax"/>
          <c:max val="50"/>
          <c:min val="0"/>
        </c:scaling>
        <c:delete val="0"/>
        <c:axPos val="l"/>
        <c:title>
          <c:tx>
            <c:rich>
              <a:bodyPr rot="-5400000" spcFirstLastPara="1" vertOverflow="ellipsis" vert="horz" wrap="square" anchor="ctr" anchorCtr="1"/>
              <a:lstStyle/>
              <a:p>
                <a:pPr>
                  <a:defRPr sz="7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sz="700" dirty="0"/>
                  <a:t>Percentage who have recurred</a:t>
                </a:r>
              </a:p>
            </c:rich>
          </c:tx>
          <c:layout>
            <c:manualLayout>
              <c:xMode val="edge"/>
              <c:yMode val="edge"/>
              <c:x val="2.2734569981189799E-2"/>
              <c:y val="8.3903846634596508E-3"/>
            </c:manualLayout>
          </c:layout>
          <c:overlay val="0"/>
          <c:spPr>
            <a:noFill/>
            <a:ln>
              <a:noFill/>
            </a:ln>
            <a:effectLst/>
          </c:spPr>
          <c:txPr>
            <a:bodyPr rot="-5400000" spcFirstLastPara="1" vertOverflow="ellipsis" vert="horz" wrap="square" anchor="ctr" anchorCtr="1"/>
            <a:lstStyle/>
            <a:p>
              <a:pPr>
                <a:defRPr sz="7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1929838688"/>
        <c:crosses val="autoZero"/>
        <c:crossBetween val="midCat"/>
        <c:majorUnit val="25"/>
      </c:valAx>
      <c:spPr>
        <a:noFill/>
        <a:ln w="28575">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latin typeface="Arial" panose="020B0604020202020204" pitchFamily="34" charset="0"/>
          <a:cs typeface="Arial" panose="020B0604020202020204" pitchFamily="34" charset="0"/>
        </a:defRPr>
      </a:pPr>
      <a:endParaRPr lang="fr-FR"/>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30.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35.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39.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40.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41.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42.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43.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44.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45.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46.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47.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0.15286</cdr:x>
      <cdr:y>0.06401</cdr:y>
    </cdr:from>
    <cdr:to>
      <cdr:x>0.88979</cdr:x>
      <cdr:y>0.33093</cdr:y>
    </cdr:to>
    <cdr:sp macro="" textlink="">
      <cdr:nvSpPr>
        <cdr:cNvPr id="4" name="Freeform: Shape 1">
          <a:extLst xmlns:a="http://schemas.openxmlformats.org/drawingml/2006/main">
            <a:ext uri="{FF2B5EF4-FFF2-40B4-BE49-F238E27FC236}">
              <a16:creationId xmlns:a16="http://schemas.microsoft.com/office/drawing/2014/main" id="{B8D11E76-EF40-471F-9158-8BE70E33247E}"/>
            </a:ext>
          </a:extLst>
        </cdr:cNvPr>
        <cdr:cNvSpPr/>
      </cdr:nvSpPr>
      <cdr:spPr>
        <a:xfrm xmlns:a="http://schemas.openxmlformats.org/drawingml/2006/main">
          <a:off x="590049" y="144056"/>
          <a:ext cx="2844655" cy="600687"/>
        </a:xfrm>
        <a:custGeom xmlns:a="http://schemas.openxmlformats.org/drawingml/2006/main">
          <a:avLst/>
          <a:gdLst>
            <a:gd name="connsiteX0" fmla="*/ 0 w 4252134"/>
            <a:gd name="connsiteY0" fmla="*/ 0 h 949168"/>
            <a:gd name="connsiteX1" fmla="*/ 465892 w 4252134"/>
            <a:gd name="connsiteY1" fmla="*/ 0 h 949168"/>
            <a:gd name="connsiteX2" fmla="*/ 472846 w 4252134"/>
            <a:gd name="connsiteY2" fmla="*/ 132118 h 949168"/>
            <a:gd name="connsiteX3" fmla="*/ 1157777 w 4252134"/>
            <a:gd name="connsiteY3" fmla="*/ 132118 h 949168"/>
            <a:gd name="connsiteX4" fmla="*/ 1157777 w 4252134"/>
            <a:gd name="connsiteY4" fmla="*/ 201655 h 949168"/>
            <a:gd name="connsiteX5" fmla="*/ 1401153 w 4252134"/>
            <a:gd name="connsiteY5" fmla="*/ 201655 h 949168"/>
            <a:gd name="connsiteX6" fmla="*/ 1401153 w 4252134"/>
            <a:gd name="connsiteY6" fmla="*/ 274667 h 949168"/>
            <a:gd name="connsiteX7" fmla="*/ 1498504 w 4252134"/>
            <a:gd name="connsiteY7" fmla="*/ 274667 h 949168"/>
            <a:gd name="connsiteX8" fmla="*/ 1498504 w 4252134"/>
            <a:gd name="connsiteY8" fmla="*/ 417216 h 949168"/>
            <a:gd name="connsiteX9" fmla="*/ 1623669 w 4252134"/>
            <a:gd name="connsiteY9" fmla="*/ 417216 h 949168"/>
            <a:gd name="connsiteX10" fmla="*/ 1623669 w 4252134"/>
            <a:gd name="connsiteY10" fmla="*/ 483276 h 949168"/>
            <a:gd name="connsiteX11" fmla="*/ 1724496 w 4252134"/>
            <a:gd name="connsiteY11" fmla="*/ 483276 h 949168"/>
            <a:gd name="connsiteX12" fmla="*/ 1724496 w 4252134"/>
            <a:gd name="connsiteY12" fmla="*/ 563242 h 949168"/>
            <a:gd name="connsiteX13" fmla="*/ 1842708 w 4252134"/>
            <a:gd name="connsiteY13" fmla="*/ 563242 h 949168"/>
            <a:gd name="connsiteX14" fmla="*/ 1842708 w 4252134"/>
            <a:gd name="connsiteY14" fmla="*/ 639732 h 949168"/>
            <a:gd name="connsiteX15" fmla="*/ 2875319 w 4252134"/>
            <a:gd name="connsiteY15" fmla="*/ 639732 h 949168"/>
            <a:gd name="connsiteX16" fmla="*/ 2875319 w 4252134"/>
            <a:gd name="connsiteY16" fmla="*/ 778804 h 949168"/>
            <a:gd name="connsiteX17" fmla="*/ 3104788 w 4252134"/>
            <a:gd name="connsiteY17" fmla="*/ 778804 h 949168"/>
            <a:gd name="connsiteX18" fmla="*/ 3104788 w 4252134"/>
            <a:gd name="connsiteY18" fmla="*/ 949168 h 949168"/>
            <a:gd name="connsiteX19" fmla="*/ 4252134 w 4252134"/>
            <a:gd name="connsiteY19" fmla="*/ 949168 h 949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52134" h="949168">
              <a:moveTo>
                <a:pt x="0" y="0"/>
              </a:moveTo>
              <a:lnTo>
                <a:pt x="465892" y="0"/>
              </a:lnTo>
              <a:lnTo>
                <a:pt x="472846" y="132118"/>
              </a:lnTo>
              <a:lnTo>
                <a:pt x="1157777" y="132118"/>
              </a:lnTo>
              <a:lnTo>
                <a:pt x="1157777" y="201655"/>
              </a:lnTo>
              <a:lnTo>
                <a:pt x="1401153" y="201655"/>
              </a:lnTo>
              <a:lnTo>
                <a:pt x="1401153" y="274667"/>
              </a:lnTo>
              <a:lnTo>
                <a:pt x="1498504" y="274667"/>
              </a:lnTo>
              <a:lnTo>
                <a:pt x="1498504" y="417216"/>
              </a:lnTo>
              <a:lnTo>
                <a:pt x="1623669" y="417216"/>
              </a:lnTo>
              <a:lnTo>
                <a:pt x="1623669" y="483276"/>
              </a:lnTo>
              <a:lnTo>
                <a:pt x="1724496" y="483276"/>
              </a:lnTo>
              <a:lnTo>
                <a:pt x="1724496" y="563242"/>
              </a:lnTo>
              <a:lnTo>
                <a:pt x="1842708" y="563242"/>
              </a:lnTo>
              <a:lnTo>
                <a:pt x="1842708" y="639732"/>
              </a:lnTo>
              <a:lnTo>
                <a:pt x="2875319" y="639732"/>
              </a:lnTo>
              <a:lnTo>
                <a:pt x="2875319" y="778804"/>
              </a:lnTo>
              <a:lnTo>
                <a:pt x="3104788" y="778804"/>
              </a:lnTo>
              <a:lnTo>
                <a:pt x="3104788" y="949168"/>
              </a:lnTo>
              <a:lnTo>
                <a:pt x="4252134" y="949168"/>
              </a:lnTo>
            </a:path>
          </a:pathLst>
        </a:custGeom>
        <a:noFill xmlns:a="http://schemas.openxmlformats.org/drawingml/2006/main"/>
        <a:ln xmlns:a="http://schemas.openxmlformats.org/drawingml/2006/main" w="19050">
          <a:solidFill>
            <a:schemeClr val="accent1"/>
          </a:solidFill>
          <a:round/>
          <a:headEnd type="none" w="med" len="med"/>
          <a:tailEnd type="none" w="med" len="med"/>
        </a:ln>
      </cdr:spPr>
      <cdr:txBody>
        <a:bodyPr xmlns:a="http://schemas.openxmlformats.org/drawingml/2006/main"/>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a:ln>
              <a:noFill/>
            </a:ln>
            <a:solidFill>
              <a:srgbClr val="FFFFFF"/>
            </a:solidFill>
            <a:effectLst/>
            <a:uLnTx/>
            <a:uFillTx/>
            <a:latin typeface="Calibri"/>
            <a:ea typeface="ＭＳ Ｐゴシック" pitchFamily="34" charset="-128"/>
            <a:cs typeface="+mn-cs"/>
          </a:endParaRPr>
        </a:p>
      </cdr:txBody>
    </cdr:sp>
  </cdr:relSizeAnchor>
  <cdr:relSizeAnchor xmlns:cdr="http://schemas.openxmlformats.org/drawingml/2006/chartDrawing">
    <cdr:from>
      <cdr:x>0.1533</cdr:x>
      <cdr:y>0.06499</cdr:y>
    </cdr:from>
    <cdr:to>
      <cdr:x>0.98576</cdr:x>
      <cdr:y>0.28107</cdr:y>
    </cdr:to>
    <cdr:sp macro="" textlink="">
      <cdr:nvSpPr>
        <cdr:cNvPr id="5" name="Freeform: Shape 2">
          <a:extLst xmlns:a="http://schemas.openxmlformats.org/drawingml/2006/main">
            <a:ext uri="{FF2B5EF4-FFF2-40B4-BE49-F238E27FC236}">
              <a16:creationId xmlns:a16="http://schemas.microsoft.com/office/drawing/2014/main" id="{576A8721-F4E6-429D-824D-BE6A456165C4}"/>
            </a:ext>
          </a:extLst>
        </cdr:cNvPr>
        <cdr:cNvSpPr/>
      </cdr:nvSpPr>
      <cdr:spPr>
        <a:xfrm xmlns:a="http://schemas.openxmlformats.org/drawingml/2006/main">
          <a:off x="591745" y="146262"/>
          <a:ext cx="3213401" cy="486275"/>
        </a:xfrm>
        <a:custGeom xmlns:a="http://schemas.openxmlformats.org/drawingml/2006/main">
          <a:avLst/>
          <a:gdLst>
            <a:gd name="connsiteX0" fmla="*/ 0 w 4825807"/>
            <a:gd name="connsiteY0" fmla="*/ 6953 h 768374"/>
            <a:gd name="connsiteX1" fmla="*/ 0 w 4825807"/>
            <a:gd name="connsiteY1" fmla="*/ 6953 h 768374"/>
            <a:gd name="connsiteX2" fmla="*/ 59106 w 4825807"/>
            <a:gd name="connsiteY2" fmla="*/ 10430 h 768374"/>
            <a:gd name="connsiteX3" fmla="*/ 469369 w 4825807"/>
            <a:gd name="connsiteY3" fmla="*/ 0 h 768374"/>
            <a:gd name="connsiteX4" fmla="*/ 469369 w 4825807"/>
            <a:gd name="connsiteY4" fmla="*/ 62582 h 768374"/>
            <a:gd name="connsiteX5" fmla="*/ 931784 w 4825807"/>
            <a:gd name="connsiteY5" fmla="*/ 73012 h 768374"/>
            <a:gd name="connsiteX6" fmla="*/ 935261 w 4825807"/>
            <a:gd name="connsiteY6" fmla="*/ 198178 h 768374"/>
            <a:gd name="connsiteX7" fmla="*/ 1620192 w 4825807"/>
            <a:gd name="connsiteY7" fmla="*/ 208608 h 768374"/>
            <a:gd name="connsiteX8" fmla="*/ 1620192 w 4825807"/>
            <a:gd name="connsiteY8" fmla="*/ 281621 h 768374"/>
            <a:gd name="connsiteX9" fmla="*/ 1741880 w 4825807"/>
            <a:gd name="connsiteY9" fmla="*/ 299005 h 768374"/>
            <a:gd name="connsiteX10" fmla="*/ 1741880 w 4825807"/>
            <a:gd name="connsiteY10" fmla="*/ 424170 h 768374"/>
            <a:gd name="connsiteX11" fmla="*/ 4144353 w 4825807"/>
            <a:gd name="connsiteY11" fmla="*/ 445031 h 768374"/>
            <a:gd name="connsiteX12" fmla="*/ 4147830 w 4825807"/>
            <a:gd name="connsiteY12" fmla="*/ 761420 h 768374"/>
            <a:gd name="connsiteX13" fmla="*/ 4825807 w 4825807"/>
            <a:gd name="connsiteY13" fmla="*/ 768374 h 768374"/>
            <a:gd name="connsiteX0" fmla="*/ 0 w 4825807"/>
            <a:gd name="connsiteY0" fmla="*/ 6953 h 768374"/>
            <a:gd name="connsiteX1" fmla="*/ 0 w 4825807"/>
            <a:gd name="connsiteY1" fmla="*/ 6953 h 768374"/>
            <a:gd name="connsiteX2" fmla="*/ 59106 w 4825807"/>
            <a:gd name="connsiteY2" fmla="*/ 10430 h 768374"/>
            <a:gd name="connsiteX3" fmla="*/ 469369 w 4825807"/>
            <a:gd name="connsiteY3" fmla="*/ 0 h 768374"/>
            <a:gd name="connsiteX4" fmla="*/ 469369 w 4825807"/>
            <a:gd name="connsiteY4" fmla="*/ 62582 h 768374"/>
            <a:gd name="connsiteX5" fmla="*/ 931784 w 4825807"/>
            <a:gd name="connsiteY5" fmla="*/ 73012 h 768374"/>
            <a:gd name="connsiteX6" fmla="*/ 935261 w 4825807"/>
            <a:gd name="connsiteY6" fmla="*/ 198178 h 768374"/>
            <a:gd name="connsiteX7" fmla="*/ 1620192 w 4825807"/>
            <a:gd name="connsiteY7" fmla="*/ 208608 h 768374"/>
            <a:gd name="connsiteX8" fmla="*/ 1620192 w 4825807"/>
            <a:gd name="connsiteY8" fmla="*/ 281621 h 768374"/>
            <a:gd name="connsiteX9" fmla="*/ 1741880 w 4825807"/>
            <a:gd name="connsiteY9" fmla="*/ 285098 h 768374"/>
            <a:gd name="connsiteX10" fmla="*/ 1741880 w 4825807"/>
            <a:gd name="connsiteY10" fmla="*/ 424170 h 768374"/>
            <a:gd name="connsiteX11" fmla="*/ 4144353 w 4825807"/>
            <a:gd name="connsiteY11" fmla="*/ 445031 h 768374"/>
            <a:gd name="connsiteX12" fmla="*/ 4147830 w 4825807"/>
            <a:gd name="connsiteY12" fmla="*/ 761420 h 768374"/>
            <a:gd name="connsiteX13" fmla="*/ 4825807 w 4825807"/>
            <a:gd name="connsiteY13" fmla="*/ 768374 h 768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5807" h="768374">
              <a:moveTo>
                <a:pt x="0" y="6953"/>
              </a:moveTo>
              <a:lnTo>
                <a:pt x="0" y="6953"/>
              </a:lnTo>
              <a:lnTo>
                <a:pt x="59106" y="10430"/>
              </a:lnTo>
              <a:lnTo>
                <a:pt x="469369" y="0"/>
              </a:lnTo>
              <a:lnTo>
                <a:pt x="469369" y="62582"/>
              </a:lnTo>
              <a:lnTo>
                <a:pt x="931784" y="73012"/>
              </a:lnTo>
              <a:lnTo>
                <a:pt x="935261" y="198178"/>
              </a:lnTo>
              <a:lnTo>
                <a:pt x="1620192" y="208608"/>
              </a:lnTo>
              <a:lnTo>
                <a:pt x="1620192" y="281621"/>
              </a:lnTo>
              <a:lnTo>
                <a:pt x="1741880" y="285098"/>
              </a:lnTo>
              <a:lnTo>
                <a:pt x="1741880" y="424170"/>
              </a:lnTo>
              <a:lnTo>
                <a:pt x="4144353" y="445031"/>
              </a:lnTo>
              <a:lnTo>
                <a:pt x="4147830" y="761420"/>
              </a:lnTo>
              <a:lnTo>
                <a:pt x="4825807" y="768374"/>
              </a:lnTo>
            </a:path>
          </a:pathLst>
        </a:custGeom>
        <a:noFill xmlns:a="http://schemas.openxmlformats.org/drawingml/2006/main"/>
        <a:ln xmlns:a="http://schemas.openxmlformats.org/drawingml/2006/main" w="19050">
          <a:solidFill>
            <a:srgbClr val="C00000"/>
          </a:solidFill>
          <a:round/>
          <a:headEnd type="none" w="med" len="med"/>
          <a:tailEnd type="none" w="med" len="med"/>
        </a:ln>
      </cdr:spPr>
      <cdr:txBody>
        <a:bodyPr xmlns:a="http://schemas.openxmlformats.org/drawingml/2006/main"/>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a:ln>
              <a:noFill/>
            </a:ln>
            <a:solidFill>
              <a:srgbClr val="FFFFFF"/>
            </a:solidFill>
            <a:effectLst/>
            <a:uLnTx/>
            <a:uFillTx/>
            <a:latin typeface="Calibri"/>
            <a:ea typeface="ＭＳ Ｐゴシック" pitchFamily="34" charset="-128"/>
            <a:cs typeface="+mn-cs"/>
          </a:endParaRPr>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fr-FR"/>
          </a:p>
        </p:txBody>
      </p:sp>
      <p:sp>
        <p:nvSpPr>
          <p:cNvPr id="3" name="Espace réservé de la date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EBA309CB-B9EF-2946-A09E-41A84C367697}" type="datetimeFigureOut">
              <a:rPr lang="fr-FR" smtClean="0"/>
              <a:t>10/07/2020</a:t>
            </a:fld>
            <a:endParaRPr lang="fr-FR"/>
          </a:p>
        </p:txBody>
      </p:sp>
      <p:sp>
        <p:nvSpPr>
          <p:cNvPr id="4" name="Espace réservé de l'image des diapositives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fr-FR"/>
          </a:p>
        </p:txBody>
      </p:sp>
      <p:sp>
        <p:nvSpPr>
          <p:cNvPr id="5" name="Espace réservé des commentaires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6" name="Espace réservé du pied de page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fr-FR"/>
          </a:p>
        </p:txBody>
      </p:sp>
      <p:sp>
        <p:nvSpPr>
          <p:cNvPr id="7" name="Espace réservé du numéro de diapositive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C61E0939-D16C-7241-8AE6-5325BC233D57}" type="slidenum">
              <a:rPr lang="fr-FR" smtClean="0"/>
              <a:t>‹N°›</a:t>
            </a:fld>
            <a:endParaRPr lang="fr-FR"/>
          </a:p>
        </p:txBody>
      </p:sp>
    </p:spTree>
    <p:extLst>
      <p:ext uri="{BB962C8B-B14F-4D97-AF65-F5344CB8AC3E}">
        <p14:creationId xmlns:p14="http://schemas.microsoft.com/office/powerpoint/2010/main" val="87195587"/>
      </p:ext>
    </p:extLst>
  </p:cSld>
  <p:clrMap bg1="lt1" tx1="dk1" bg2="lt2" tx2="dk2" accent1="accent1" accent2="accent2" accent3="accent3" accent4="accent4" accent5="accent5" accent6="accent6" hlink="hlink" folHlink="folHlink"/>
  <p:notesStyle>
    <a:lvl1pPr marL="0" algn="l" defTabSz="342900" rtl="0" eaLnBrk="1" latinLnBrk="0" hangingPunct="1">
      <a:defRPr sz="900" kern="1200">
        <a:solidFill>
          <a:schemeClr val="tx1"/>
        </a:solidFill>
        <a:latin typeface="+mn-lt"/>
        <a:ea typeface="+mn-ea"/>
        <a:cs typeface="+mn-cs"/>
      </a:defRPr>
    </a:lvl1pPr>
    <a:lvl2pPr marL="342900" algn="l" defTabSz="342900" rtl="0" eaLnBrk="1" latinLnBrk="0" hangingPunct="1">
      <a:defRPr sz="900" kern="1200">
        <a:solidFill>
          <a:schemeClr val="tx1"/>
        </a:solidFill>
        <a:latin typeface="+mn-lt"/>
        <a:ea typeface="+mn-ea"/>
        <a:cs typeface="+mn-cs"/>
      </a:defRPr>
    </a:lvl2pPr>
    <a:lvl3pPr marL="685800" algn="l" defTabSz="342900" rtl="0" eaLnBrk="1" latinLnBrk="0" hangingPunct="1">
      <a:defRPr sz="900" kern="1200">
        <a:solidFill>
          <a:schemeClr val="tx1"/>
        </a:solidFill>
        <a:latin typeface="+mn-lt"/>
        <a:ea typeface="+mn-ea"/>
        <a:cs typeface="+mn-cs"/>
      </a:defRPr>
    </a:lvl3pPr>
    <a:lvl4pPr marL="1028700" algn="l" defTabSz="342900" rtl="0" eaLnBrk="1" latinLnBrk="0" hangingPunct="1">
      <a:defRPr sz="900" kern="1200">
        <a:solidFill>
          <a:schemeClr val="tx1"/>
        </a:solidFill>
        <a:latin typeface="+mn-lt"/>
        <a:ea typeface="+mn-ea"/>
        <a:cs typeface="+mn-cs"/>
      </a:defRPr>
    </a:lvl4pPr>
    <a:lvl5pPr marL="1371600" algn="l" defTabSz="342900" rtl="0" eaLnBrk="1" latinLnBrk="0" hangingPunct="1">
      <a:defRPr sz="900" kern="1200">
        <a:solidFill>
          <a:schemeClr val="tx1"/>
        </a:solidFill>
        <a:latin typeface="+mn-lt"/>
        <a:ea typeface="+mn-ea"/>
        <a:cs typeface="+mn-cs"/>
      </a:defRPr>
    </a:lvl5pPr>
    <a:lvl6pPr marL="1714500" algn="l" defTabSz="342900" rtl="0" eaLnBrk="1" latinLnBrk="0" hangingPunct="1">
      <a:defRPr sz="900" kern="1200">
        <a:solidFill>
          <a:schemeClr val="tx1"/>
        </a:solidFill>
        <a:latin typeface="+mn-lt"/>
        <a:ea typeface="+mn-ea"/>
        <a:cs typeface="+mn-cs"/>
      </a:defRPr>
    </a:lvl6pPr>
    <a:lvl7pPr marL="2057400" algn="l" defTabSz="342900" rtl="0" eaLnBrk="1" latinLnBrk="0" hangingPunct="1">
      <a:defRPr sz="900" kern="1200">
        <a:solidFill>
          <a:schemeClr val="tx1"/>
        </a:solidFill>
        <a:latin typeface="+mn-lt"/>
        <a:ea typeface="+mn-ea"/>
        <a:cs typeface="+mn-cs"/>
      </a:defRPr>
    </a:lvl7pPr>
    <a:lvl8pPr marL="2400300" algn="l" defTabSz="342900" rtl="0" eaLnBrk="1" latinLnBrk="0" hangingPunct="1">
      <a:defRPr sz="900" kern="1200">
        <a:solidFill>
          <a:schemeClr val="tx1"/>
        </a:solidFill>
        <a:latin typeface="+mn-lt"/>
        <a:ea typeface="+mn-ea"/>
        <a:cs typeface="+mn-cs"/>
      </a:defRPr>
    </a:lvl8pPr>
    <a:lvl9pPr marL="2743200" algn="l" defTabSz="342900" rtl="0" eaLnBrk="1" latinLnBrk="0" hangingPunct="1">
      <a:defRPr sz="9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endParaRPr lang="en-US" dirty="0"/>
          </a:p>
        </p:txBody>
      </p:sp>
      <p:sp>
        <p:nvSpPr>
          <p:cNvPr id="4" name="Header Placeholder 3"/>
          <p:cNvSpPr>
            <a:spLocks noGrp="1"/>
          </p:cNvSpPr>
          <p:nvPr>
            <p:ph type="hdr" sz="quarter"/>
          </p:nvPr>
        </p:nvSpPr>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Footer Placeholder 4"/>
          <p:cNvSpPr>
            <a:spLocks noGrp="1"/>
          </p:cNvSpPr>
          <p:nvPr>
            <p:ph type="ftr" sz="quarter" idx="4"/>
          </p:nvPr>
        </p:nvSpPr>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6" name="Slide Number Placeholder 5"/>
          <p:cNvSpPr>
            <a:spLocks noGrp="1"/>
          </p:cNvSpPr>
          <p:nvPr>
            <p:ph type="sldNum" sz="quarter" idx="5"/>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570B657F-BF5D-4AF6-95F7-813315423D0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6858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89753269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a:t>Réponse</a:t>
            </a:r>
            <a:r>
              <a:rPr lang="fr-FR" baseline="0" dirty="0"/>
              <a:t> Pierre Fabre: sur 28 patients: 21 retraits du consentement, 4 décisions patient, 3 modifications état du patient/ peu d’IT après BEACON quelque soit le bras de tt (4 à 6%), un peu moins </a:t>
            </a:r>
            <a:r>
              <a:rPr lang="fr-FR" baseline="0" dirty="0" err="1"/>
              <a:t>ds</a:t>
            </a:r>
            <a:r>
              <a:rPr lang="fr-FR" baseline="0" dirty="0"/>
              <a:t> le triplet</a:t>
            </a:r>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C61E0939-D16C-7241-8AE6-5325BC233D57}"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685800" rtl="0" eaLnBrk="1" fontAlgn="auto" latinLnBrk="0" hangingPunct="1">
                <a:lnSpc>
                  <a:spcPct val="100000"/>
                </a:lnSpc>
                <a:spcBef>
                  <a:spcPts val="0"/>
                </a:spcBef>
                <a:spcAft>
                  <a:spcPts val="0"/>
                </a:spcAft>
                <a:buClrTx/>
                <a:buSzTx/>
                <a:buFontTx/>
                <a:buNone/>
                <a:tabLst/>
                <a:defRPr/>
              </a:pPr>
              <a:t>109</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7282548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Espace réservé de l'image des diapositives 1"/>
          <p:cNvSpPr>
            <a:spLocks noGrp="1" noRot="1" noChangeAspect="1"/>
          </p:cNvSpPr>
          <p:nvPr>
            <p:ph type="sldImg"/>
          </p:nvPr>
        </p:nvSpPr>
        <p:spPr>
          <a:ln/>
        </p:spPr>
      </p:sp>
      <p:sp>
        <p:nvSpPr>
          <p:cNvPr id="66563" name="Espace réservé des notes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fr-FR" altLang="fr-FR"/>
          </a:p>
        </p:txBody>
      </p:sp>
      <p:sp>
        <p:nvSpPr>
          <p:cNvPr id="66564" name="Espace réservé du numéro de diapositive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128"/>
              </a:defRPr>
            </a:lvl1pPr>
            <a:lvl2pPr marL="37931725" indent="-37474525" eaLnBrk="0" hangingPunct="0">
              <a:defRPr sz="2400">
                <a:solidFill>
                  <a:schemeClr val="tx1"/>
                </a:solidFill>
                <a:latin typeface="Arial" charset="0"/>
                <a:ea typeface="ＭＳ Ｐゴシック" charset="-128"/>
              </a:defRPr>
            </a:lvl2pPr>
            <a:lvl3pPr eaLnBrk="0" hangingPunct="0">
              <a:defRPr sz="2400">
                <a:solidFill>
                  <a:schemeClr val="tx1"/>
                </a:solidFill>
                <a:latin typeface="Arial" charset="0"/>
                <a:ea typeface="ＭＳ Ｐゴシック" charset="-128"/>
              </a:defRPr>
            </a:lvl3pPr>
            <a:lvl4pPr eaLnBrk="0" hangingPunct="0">
              <a:defRPr sz="2400">
                <a:solidFill>
                  <a:schemeClr val="tx1"/>
                </a:solidFill>
                <a:latin typeface="Arial" charset="0"/>
                <a:ea typeface="ＭＳ Ｐゴシック" charset="-128"/>
              </a:defRPr>
            </a:lvl4pPr>
            <a:lvl5pPr eaLnBrk="0" hangingPunct="0">
              <a:defRPr sz="2400">
                <a:solidFill>
                  <a:schemeClr val="tx1"/>
                </a:solidFill>
                <a:latin typeface="Arial" charset="0"/>
                <a:ea typeface="ＭＳ Ｐゴシック" charset="-128"/>
              </a:defRPr>
            </a:lvl5pPr>
            <a:lvl6pPr marL="457200" eaLnBrk="0" fontAlgn="base" hangingPunct="0">
              <a:spcBef>
                <a:spcPct val="0"/>
              </a:spcBef>
              <a:spcAft>
                <a:spcPct val="0"/>
              </a:spcAft>
              <a:defRPr sz="2400">
                <a:solidFill>
                  <a:schemeClr val="tx1"/>
                </a:solidFill>
                <a:latin typeface="Arial" charset="0"/>
                <a:ea typeface="ＭＳ Ｐゴシック" charset="-128"/>
              </a:defRPr>
            </a:lvl6pPr>
            <a:lvl7pPr marL="914400" eaLnBrk="0" fontAlgn="base" hangingPunct="0">
              <a:spcBef>
                <a:spcPct val="0"/>
              </a:spcBef>
              <a:spcAft>
                <a:spcPct val="0"/>
              </a:spcAft>
              <a:defRPr sz="2400">
                <a:solidFill>
                  <a:schemeClr val="tx1"/>
                </a:solidFill>
                <a:latin typeface="Arial" charset="0"/>
                <a:ea typeface="ＭＳ Ｐゴシック" charset="-128"/>
              </a:defRPr>
            </a:lvl7pPr>
            <a:lvl8pPr marL="1371600" eaLnBrk="0" fontAlgn="base" hangingPunct="0">
              <a:spcBef>
                <a:spcPct val="0"/>
              </a:spcBef>
              <a:spcAft>
                <a:spcPct val="0"/>
              </a:spcAft>
              <a:defRPr sz="2400">
                <a:solidFill>
                  <a:schemeClr val="tx1"/>
                </a:solidFill>
                <a:latin typeface="Arial" charset="0"/>
                <a:ea typeface="ＭＳ Ｐゴシック" charset="-128"/>
              </a:defRPr>
            </a:lvl8pPr>
            <a:lvl9pPr marL="18288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r" defTabSz="685800" rtl="0" eaLnBrk="1" fontAlgn="auto" latinLnBrk="0" hangingPunct="1">
              <a:lnSpc>
                <a:spcPct val="100000"/>
              </a:lnSpc>
              <a:spcBef>
                <a:spcPts val="0"/>
              </a:spcBef>
              <a:spcAft>
                <a:spcPts val="0"/>
              </a:spcAft>
              <a:buClrTx/>
              <a:buSzTx/>
              <a:buFontTx/>
              <a:buNone/>
              <a:tabLst/>
              <a:defRPr/>
            </a:pPr>
            <a:fld id="{F1B21D67-C9D1-4B47-9711-063B649E1D87}" type="slidenum">
              <a:rPr kumimoji="0" lang="fr-FR" altLang="fr-FR" sz="1200" b="0" i="0" u="none" strike="noStrike" kern="1200" cap="none" spc="0" normalizeH="0" baseline="0" noProof="0">
                <a:ln>
                  <a:noFill/>
                </a:ln>
                <a:solidFill>
                  <a:prstClr val="black"/>
                </a:solidFill>
                <a:effectLst/>
                <a:uLnTx/>
                <a:uFillTx/>
                <a:latin typeface="Arial" charset="0"/>
                <a:ea typeface="ＭＳ Ｐゴシック" charset="-128"/>
                <a:cs typeface="+mn-cs"/>
              </a:rPr>
              <a:pPr marL="0" marR="0" lvl="0" indent="0" algn="r" defTabSz="685800" rtl="0" eaLnBrk="1" fontAlgn="auto" latinLnBrk="0" hangingPunct="1">
                <a:lnSpc>
                  <a:spcPct val="100000"/>
                </a:lnSpc>
                <a:spcBef>
                  <a:spcPts val="0"/>
                </a:spcBef>
                <a:spcAft>
                  <a:spcPts val="0"/>
                </a:spcAft>
                <a:buClrTx/>
                <a:buSzTx/>
                <a:buFontTx/>
                <a:buNone/>
                <a:tabLst/>
                <a:defRPr/>
              </a:pPr>
              <a:t>154</a:t>
            </a:fld>
            <a:endParaRPr kumimoji="0" lang="fr-FR" altLang="fr-FR" sz="1200" b="0" i="0" u="none" strike="noStrike" kern="1200" cap="none" spc="0" normalizeH="0" baseline="0" noProof="0">
              <a:ln>
                <a:noFill/>
              </a:ln>
              <a:solidFill>
                <a:prstClr val="black"/>
              </a:solidFill>
              <a:effectLst/>
              <a:uLnTx/>
              <a:uFillTx/>
              <a:latin typeface="Arial" charset="0"/>
              <a:ea typeface="ＭＳ Ｐゴシック" charset="-128"/>
              <a:cs typeface="+mn-cs"/>
            </a:endParaRPr>
          </a:p>
        </p:txBody>
      </p:sp>
    </p:spTree>
    <p:extLst>
      <p:ext uri="{BB962C8B-B14F-4D97-AF65-F5344CB8AC3E}">
        <p14:creationId xmlns:p14="http://schemas.microsoft.com/office/powerpoint/2010/main" val="147969236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
        <p:cNvGrpSpPr/>
        <p:nvPr/>
      </p:nvGrpSpPr>
      <p:grpSpPr>
        <a:xfrm>
          <a:off x="0" y="0"/>
          <a:ext cx="0" cy="0"/>
          <a:chOff x="0" y="0"/>
          <a:chExt cx="0" cy="0"/>
        </a:xfrm>
      </p:grpSpPr>
      <p:sp>
        <p:nvSpPr>
          <p:cNvPr id="39" name="Google Shape;39;p2: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40" name="Google Shape;40;p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extLst>
      <p:ext uri="{BB962C8B-B14F-4D97-AF65-F5344CB8AC3E}">
        <p14:creationId xmlns:p14="http://schemas.microsoft.com/office/powerpoint/2010/main" val="140066357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
        <p:cNvGrpSpPr/>
        <p:nvPr/>
      </p:nvGrpSpPr>
      <p:grpSpPr>
        <a:xfrm>
          <a:off x="0" y="0"/>
          <a:ext cx="0" cy="0"/>
          <a:chOff x="0" y="0"/>
          <a:chExt cx="0" cy="0"/>
        </a:xfrm>
      </p:grpSpPr>
      <p:sp>
        <p:nvSpPr>
          <p:cNvPr id="39" name="Google Shape;39;p2: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40" name="Google Shape;40;p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extLst>
      <p:ext uri="{BB962C8B-B14F-4D97-AF65-F5344CB8AC3E}">
        <p14:creationId xmlns:p14="http://schemas.microsoft.com/office/powerpoint/2010/main" val="116524960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
        <p:cNvGrpSpPr/>
        <p:nvPr/>
      </p:nvGrpSpPr>
      <p:grpSpPr>
        <a:xfrm>
          <a:off x="0" y="0"/>
          <a:ext cx="0" cy="0"/>
          <a:chOff x="0" y="0"/>
          <a:chExt cx="0" cy="0"/>
        </a:xfrm>
      </p:grpSpPr>
      <p:sp>
        <p:nvSpPr>
          <p:cNvPr id="69" name="Google Shape;69;p13: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70" name="Google Shape;70;p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66788737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
        <p:cNvGrpSpPr/>
        <p:nvPr/>
      </p:nvGrpSpPr>
      <p:grpSpPr>
        <a:xfrm>
          <a:off x="0" y="0"/>
          <a:ext cx="0" cy="0"/>
          <a:chOff x="0" y="0"/>
          <a:chExt cx="0" cy="0"/>
        </a:xfrm>
      </p:grpSpPr>
      <p:sp>
        <p:nvSpPr>
          <p:cNvPr id="79" name="Google Shape;79;p14: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80" name="Google Shape;80;p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55817195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
        <p:cNvGrpSpPr/>
        <p:nvPr/>
      </p:nvGrpSpPr>
      <p:grpSpPr>
        <a:xfrm>
          <a:off x="0" y="0"/>
          <a:ext cx="0" cy="0"/>
          <a:chOff x="0" y="0"/>
          <a:chExt cx="0" cy="0"/>
        </a:xfrm>
      </p:grpSpPr>
      <p:sp>
        <p:nvSpPr>
          <p:cNvPr id="95" name="Google Shape;95;p16: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96" name="Google Shape;96;p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60693809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
        <p:cNvGrpSpPr/>
        <p:nvPr/>
      </p:nvGrpSpPr>
      <p:grpSpPr>
        <a:xfrm>
          <a:off x="0" y="0"/>
          <a:ext cx="0" cy="0"/>
          <a:chOff x="0" y="0"/>
          <a:chExt cx="0" cy="0"/>
        </a:xfrm>
      </p:grpSpPr>
      <p:sp>
        <p:nvSpPr>
          <p:cNvPr id="103" name="Google Shape;103;p1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04" name="Google Shape;104;p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3969627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
        <p:cNvGrpSpPr/>
        <p:nvPr/>
      </p:nvGrpSpPr>
      <p:grpSpPr>
        <a:xfrm>
          <a:off x="0" y="0"/>
          <a:ext cx="0" cy="0"/>
          <a:chOff x="0" y="0"/>
          <a:chExt cx="0" cy="0"/>
        </a:xfrm>
      </p:grpSpPr>
      <p:sp>
        <p:nvSpPr>
          <p:cNvPr id="39" name="Google Shape;39;p2: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40" name="Google Shape;40;p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extLst>
      <p:ext uri="{BB962C8B-B14F-4D97-AF65-F5344CB8AC3E}">
        <p14:creationId xmlns:p14="http://schemas.microsoft.com/office/powerpoint/2010/main" val="414932261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
        <p:cNvGrpSpPr/>
        <p:nvPr/>
      </p:nvGrpSpPr>
      <p:grpSpPr>
        <a:xfrm>
          <a:off x="0" y="0"/>
          <a:ext cx="0" cy="0"/>
          <a:chOff x="0" y="0"/>
          <a:chExt cx="0" cy="0"/>
        </a:xfrm>
      </p:grpSpPr>
      <p:sp>
        <p:nvSpPr>
          <p:cNvPr id="110" name="Google Shape;110;p18: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111" name="Google Shape;111;p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extLst>
      <p:ext uri="{BB962C8B-B14F-4D97-AF65-F5344CB8AC3E}">
        <p14:creationId xmlns:p14="http://schemas.microsoft.com/office/powerpoint/2010/main" val="183226467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a:t>Dans l’étude CORRECT : </a:t>
            </a:r>
            <a:r>
              <a:rPr lang="en-US" dirty="0"/>
              <a:t>la PFS </a:t>
            </a:r>
            <a:r>
              <a:rPr lang="en-US" dirty="0" err="1"/>
              <a:t>médiane</a:t>
            </a:r>
            <a:r>
              <a:rPr lang="en-US" dirty="0"/>
              <a:t> </a:t>
            </a:r>
            <a:r>
              <a:rPr lang="en-US" dirty="0" err="1"/>
              <a:t>était</a:t>
            </a:r>
            <a:r>
              <a:rPr lang="en-US" dirty="0"/>
              <a:t> de 1,9 </a:t>
            </a:r>
            <a:r>
              <a:rPr lang="en-US" dirty="0" err="1"/>
              <a:t>mois</a:t>
            </a:r>
            <a:r>
              <a:rPr lang="en-US" dirty="0"/>
              <a:t> (1</a:t>
            </a:r>
            <a:r>
              <a:rPr lang="en-US" baseline="0" dirty="0"/>
              <a:t>,</a:t>
            </a:r>
            <a:r>
              <a:rPr lang="en-US" dirty="0"/>
              <a:t>6–3,9)</a:t>
            </a:r>
            <a:r>
              <a:rPr lang="fr-FR" baseline="0" dirty="0"/>
              <a:t> </a:t>
            </a:r>
            <a:r>
              <a:rPr lang="fr-FR" dirty="0"/>
              <a:t>et la survie globale médiane était de 6,4 mois (IQR 3 · 6–11,8) avec regorafenib.</a:t>
            </a:r>
          </a:p>
          <a:p>
            <a:r>
              <a:rPr lang="fr-FR" dirty="0"/>
              <a:t>Sélection des pts sur la</a:t>
            </a:r>
            <a:r>
              <a:rPr lang="fr-FR" baseline="0" dirty="0"/>
              <a:t> TMB : voir étude </a:t>
            </a:r>
            <a:r>
              <a:rPr lang="fr-FR" sz="900" b="0" i="0" u="none" strike="noStrike" kern="1200" baseline="0" dirty="0">
                <a:solidFill>
                  <a:schemeClr val="tx1"/>
                </a:solidFill>
                <a:latin typeface="+mn-lt"/>
                <a:ea typeface="+mn-ea"/>
                <a:cs typeface="+mn-cs"/>
              </a:rPr>
              <a:t>CO.26 Study ASCO 2019 et Chen et al </a:t>
            </a:r>
            <a:r>
              <a:rPr lang="fr-FR" sz="900" b="0" i="0" u="none" strike="noStrike" kern="1200" baseline="0" dirty="0" err="1">
                <a:solidFill>
                  <a:schemeClr val="tx1"/>
                </a:solidFill>
                <a:latin typeface="+mn-lt"/>
                <a:ea typeface="+mn-ea"/>
                <a:cs typeface="+mn-cs"/>
              </a:rPr>
              <a:t>JAMAOncol</a:t>
            </a:r>
            <a:r>
              <a:rPr lang="fr-FR" sz="900" b="0" i="0" u="none" strike="noStrike" kern="1200" baseline="0" dirty="0">
                <a:solidFill>
                  <a:schemeClr val="tx1"/>
                </a:solidFill>
                <a:latin typeface="+mn-lt"/>
                <a:ea typeface="+mn-ea"/>
                <a:cs typeface="+mn-cs"/>
              </a:rPr>
              <a:t> 2020</a:t>
            </a:r>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C61E0939-D16C-7241-8AE6-5325BC233D57}"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685800" rtl="0" eaLnBrk="1" fontAlgn="auto" latinLnBrk="0" hangingPunct="1">
                <a:lnSpc>
                  <a:spcPct val="100000"/>
                </a:lnSpc>
                <a:spcBef>
                  <a:spcPts val="0"/>
                </a:spcBef>
                <a:spcAft>
                  <a:spcPts val="0"/>
                </a:spcAft>
                <a:buClrTx/>
                <a:buSzTx/>
                <a:buFontTx/>
                <a:buNone/>
                <a:tabLst/>
                <a:defRPr/>
              </a:pPr>
              <a:t>84</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95503666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
        <p:cNvGrpSpPr/>
        <p:nvPr/>
      </p:nvGrpSpPr>
      <p:grpSpPr>
        <a:xfrm>
          <a:off x="0" y="0"/>
          <a:ext cx="0" cy="0"/>
          <a:chOff x="0" y="0"/>
          <a:chExt cx="0" cy="0"/>
        </a:xfrm>
      </p:grpSpPr>
      <p:sp>
        <p:nvSpPr>
          <p:cNvPr id="122" name="Google Shape;122;p19: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123" name="Google Shape;123;p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extLst>
      <p:ext uri="{BB962C8B-B14F-4D97-AF65-F5344CB8AC3E}">
        <p14:creationId xmlns:p14="http://schemas.microsoft.com/office/powerpoint/2010/main" val="312352456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
        <p:cNvGrpSpPr/>
        <p:nvPr/>
      </p:nvGrpSpPr>
      <p:grpSpPr>
        <a:xfrm>
          <a:off x="0" y="0"/>
          <a:ext cx="0" cy="0"/>
          <a:chOff x="0" y="0"/>
          <a:chExt cx="0" cy="0"/>
        </a:xfrm>
      </p:grpSpPr>
      <p:sp>
        <p:nvSpPr>
          <p:cNvPr id="131" name="Google Shape;131;p20: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32" name="Google Shape;132;p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26331474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
        <p:cNvGrpSpPr/>
        <p:nvPr/>
      </p:nvGrpSpPr>
      <p:grpSpPr>
        <a:xfrm>
          <a:off x="0" y="0"/>
          <a:ext cx="0" cy="0"/>
          <a:chOff x="0" y="0"/>
          <a:chExt cx="0" cy="0"/>
        </a:xfrm>
      </p:grpSpPr>
      <p:sp>
        <p:nvSpPr>
          <p:cNvPr id="138" name="Google Shape;138;p21: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39" name="Google Shape;139;p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96337054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
        <p:cNvGrpSpPr/>
        <p:nvPr/>
      </p:nvGrpSpPr>
      <p:grpSpPr>
        <a:xfrm>
          <a:off x="0" y="0"/>
          <a:ext cx="0" cy="0"/>
          <a:chOff x="0" y="0"/>
          <a:chExt cx="0" cy="0"/>
        </a:xfrm>
      </p:grpSpPr>
      <p:sp>
        <p:nvSpPr>
          <p:cNvPr id="147" name="Google Shape;147;p22: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48" name="Google Shape;148;p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99546979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0"/>
        <p:cNvGrpSpPr/>
        <p:nvPr/>
      </p:nvGrpSpPr>
      <p:grpSpPr>
        <a:xfrm>
          <a:off x="0" y="0"/>
          <a:ext cx="0" cy="0"/>
          <a:chOff x="0" y="0"/>
          <a:chExt cx="0" cy="0"/>
        </a:xfrm>
      </p:grpSpPr>
      <p:sp>
        <p:nvSpPr>
          <p:cNvPr id="171" name="Google Shape;171;p25: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72" name="Google Shape;172;p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44878775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
        <p:cNvGrpSpPr/>
        <p:nvPr/>
      </p:nvGrpSpPr>
      <p:grpSpPr>
        <a:xfrm>
          <a:off x="0" y="0"/>
          <a:ext cx="0" cy="0"/>
          <a:chOff x="0" y="0"/>
          <a:chExt cx="0" cy="0"/>
        </a:xfrm>
      </p:grpSpPr>
      <p:sp>
        <p:nvSpPr>
          <p:cNvPr id="39" name="Google Shape;39;p2: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40" name="Google Shape;40;p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extLst>
      <p:ext uri="{BB962C8B-B14F-4D97-AF65-F5344CB8AC3E}">
        <p14:creationId xmlns:p14="http://schemas.microsoft.com/office/powerpoint/2010/main" val="17597647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
        <p:cNvGrpSpPr/>
        <p:nvPr/>
      </p:nvGrpSpPr>
      <p:grpSpPr>
        <a:xfrm>
          <a:off x="0" y="0"/>
          <a:ext cx="0" cy="0"/>
          <a:chOff x="0" y="0"/>
          <a:chExt cx="0" cy="0"/>
        </a:xfrm>
      </p:grpSpPr>
      <p:sp>
        <p:nvSpPr>
          <p:cNvPr id="178" name="Google Shape;178;p4: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179" name="Google Shape;179;p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extLst>
      <p:ext uri="{BB962C8B-B14F-4D97-AF65-F5344CB8AC3E}">
        <p14:creationId xmlns:p14="http://schemas.microsoft.com/office/powerpoint/2010/main" val="232592909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
        <p:cNvGrpSpPr/>
        <p:nvPr/>
      </p:nvGrpSpPr>
      <p:grpSpPr>
        <a:xfrm>
          <a:off x="0" y="0"/>
          <a:ext cx="0" cy="0"/>
          <a:chOff x="0" y="0"/>
          <a:chExt cx="0" cy="0"/>
        </a:xfrm>
      </p:grpSpPr>
      <p:sp>
        <p:nvSpPr>
          <p:cNvPr id="193" name="Google Shape;193;p6: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194" name="Google Shape;194;p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extLst>
      <p:ext uri="{BB962C8B-B14F-4D97-AF65-F5344CB8AC3E}">
        <p14:creationId xmlns:p14="http://schemas.microsoft.com/office/powerpoint/2010/main" val="419475974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3"/>
        <p:cNvGrpSpPr/>
        <p:nvPr/>
      </p:nvGrpSpPr>
      <p:grpSpPr>
        <a:xfrm>
          <a:off x="0" y="0"/>
          <a:ext cx="0" cy="0"/>
          <a:chOff x="0" y="0"/>
          <a:chExt cx="0" cy="0"/>
        </a:xfrm>
      </p:grpSpPr>
      <p:sp>
        <p:nvSpPr>
          <p:cNvPr id="184" name="Google Shape;184;p5: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185" name="Google Shape;185;p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extLst>
      <p:ext uri="{BB962C8B-B14F-4D97-AF65-F5344CB8AC3E}">
        <p14:creationId xmlns:p14="http://schemas.microsoft.com/office/powerpoint/2010/main" val="151923643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
        <p:cNvGrpSpPr/>
        <p:nvPr/>
      </p:nvGrpSpPr>
      <p:grpSpPr>
        <a:xfrm>
          <a:off x="0" y="0"/>
          <a:ext cx="0" cy="0"/>
          <a:chOff x="0" y="0"/>
          <a:chExt cx="0" cy="0"/>
        </a:xfrm>
      </p:grpSpPr>
      <p:sp>
        <p:nvSpPr>
          <p:cNvPr id="193" name="Google Shape;193;p6: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dirty="0"/>
          </a:p>
        </p:txBody>
      </p:sp>
      <p:sp>
        <p:nvSpPr>
          <p:cNvPr id="194" name="Google Shape;194;p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extLst>
      <p:ext uri="{BB962C8B-B14F-4D97-AF65-F5344CB8AC3E}">
        <p14:creationId xmlns:p14="http://schemas.microsoft.com/office/powerpoint/2010/main" val="18754714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a:t>Dans l’étude CORRECT : </a:t>
            </a:r>
            <a:r>
              <a:rPr lang="en-US" dirty="0"/>
              <a:t>la PFS </a:t>
            </a:r>
            <a:r>
              <a:rPr lang="en-US" dirty="0" err="1"/>
              <a:t>médiane</a:t>
            </a:r>
            <a:r>
              <a:rPr lang="en-US" dirty="0"/>
              <a:t> </a:t>
            </a:r>
            <a:r>
              <a:rPr lang="en-US" dirty="0" err="1"/>
              <a:t>était</a:t>
            </a:r>
            <a:r>
              <a:rPr lang="en-US" dirty="0"/>
              <a:t> de 1,9 </a:t>
            </a:r>
            <a:r>
              <a:rPr lang="en-US" dirty="0" err="1"/>
              <a:t>mois</a:t>
            </a:r>
            <a:r>
              <a:rPr lang="en-US" dirty="0"/>
              <a:t> (1</a:t>
            </a:r>
            <a:r>
              <a:rPr lang="en-US" baseline="0" dirty="0"/>
              <a:t>,</a:t>
            </a:r>
            <a:r>
              <a:rPr lang="en-US" dirty="0"/>
              <a:t>6–3,9)</a:t>
            </a:r>
            <a:r>
              <a:rPr lang="fr-FR" baseline="0" dirty="0"/>
              <a:t> </a:t>
            </a:r>
            <a:r>
              <a:rPr lang="fr-FR" dirty="0"/>
              <a:t>et la survie globale médiane était de 6,4 mois (IQR 3 · 6–11,8) avec regorafenib.</a:t>
            </a:r>
          </a:p>
          <a:p>
            <a:r>
              <a:rPr lang="fr-FR" dirty="0"/>
              <a:t>Sélection des pts sur la</a:t>
            </a:r>
            <a:r>
              <a:rPr lang="fr-FR" baseline="0" dirty="0"/>
              <a:t> TMB : voir étude </a:t>
            </a:r>
            <a:r>
              <a:rPr lang="fr-FR" sz="900" b="0" i="0" u="none" strike="noStrike" kern="1200" baseline="0" dirty="0">
                <a:solidFill>
                  <a:schemeClr val="tx1"/>
                </a:solidFill>
                <a:latin typeface="+mn-lt"/>
                <a:ea typeface="+mn-ea"/>
                <a:cs typeface="+mn-cs"/>
              </a:rPr>
              <a:t>CO.26 Study ASCO 2019 et Chen et al </a:t>
            </a:r>
            <a:r>
              <a:rPr lang="fr-FR" sz="900" b="0" i="0" u="none" strike="noStrike" kern="1200" baseline="0" dirty="0" err="1">
                <a:solidFill>
                  <a:schemeClr val="tx1"/>
                </a:solidFill>
                <a:latin typeface="+mn-lt"/>
                <a:ea typeface="+mn-ea"/>
                <a:cs typeface="+mn-cs"/>
              </a:rPr>
              <a:t>JAMAOncol</a:t>
            </a:r>
            <a:r>
              <a:rPr lang="fr-FR" sz="900" b="0" i="0" u="none" strike="noStrike" kern="1200" baseline="0" dirty="0">
                <a:solidFill>
                  <a:schemeClr val="tx1"/>
                </a:solidFill>
                <a:latin typeface="+mn-lt"/>
                <a:ea typeface="+mn-ea"/>
                <a:cs typeface="+mn-cs"/>
              </a:rPr>
              <a:t> 2020</a:t>
            </a:r>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C61E0939-D16C-7241-8AE6-5325BC233D57}"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685800" rtl="0" eaLnBrk="1" fontAlgn="auto" latinLnBrk="0" hangingPunct="1">
                <a:lnSpc>
                  <a:spcPct val="100000"/>
                </a:lnSpc>
                <a:spcBef>
                  <a:spcPts val="0"/>
                </a:spcBef>
                <a:spcAft>
                  <a:spcPts val="0"/>
                </a:spcAft>
                <a:buClrTx/>
                <a:buSzTx/>
                <a:buFontTx/>
                <a:buNone/>
                <a:tabLst/>
                <a:defRPr/>
              </a:pPr>
              <a:t>85</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97338469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
        <p:cNvGrpSpPr/>
        <p:nvPr/>
      </p:nvGrpSpPr>
      <p:grpSpPr>
        <a:xfrm>
          <a:off x="0" y="0"/>
          <a:ext cx="0" cy="0"/>
          <a:chOff x="0" y="0"/>
          <a:chExt cx="0" cy="0"/>
        </a:xfrm>
      </p:grpSpPr>
      <p:sp>
        <p:nvSpPr>
          <p:cNvPr id="193" name="Google Shape;193;p6: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194" name="Google Shape;194;p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extLst>
      <p:ext uri="{BB962C8B-B14F-4D97-AF65-F5344CB8AC3E}">
        <p14:creationId xmlns:p14="http://schemas.microsoft.com/office/powerpoint/2010/main" val="57082111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
        <p:cNvGrpSpPr/>
        <p:nvPr/>
      </p:nvGrpSpPr>
      <p:grpSpPr>
        <a:xfrm>
          <a:off x="0" y="0"/>
          <a:ext cx="0" cy="0"/>
          <a:chOff x="0" y="0"/>
          <a:chExt cx="0" cy="0"/>
        </a:xfrm>
      </p:grpSpPr>
      <p:sp>
        <p:nvSpPr>
          <p:cNvPr id="193" name="Google Shape;193;p6: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194" name="Google Shape;194;p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extLst>
      <p:ext uri="{BB962C8B-B14F-4D97-AF65-F5344CB8AC3E}">
        <p14:creationId xmlns:p14="http://schemas.microsoft.com/office/powerpoint/2010/main" val="345225711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
        <p:cNvGrpSpPr/>
        <p:nvPr/>
      </p:nvGrpSpPr>
      <p:grpSpPr>
        <a:xfrm>
          <a:off x="0" y="0"/>
          <a:ext cx="0" cy="0"/>
          <a:chOff x="0" y="0"/>
          <a:chExt cx="0" cy="0"/>
        </a:xfrm>
      </p:grpSpPr>
      <p:sp>
        <p:nvSpPr>
          <p:cNvPr id="193" name="Google Shape;193;p6: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194" name="Google Shape;194;p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extLst>
      <p:ext uri="{BB962C8B-B14F-4D97-AF65-F5344CB8AC3E}">
        <p14:creationId xmlns:p14="http://schemas.microsoft.com/office/powerpoint/2010/main" val="324870975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
        <p:cNvGrpSpPr/>
        <p:nvPr/>
      </p:nvGrpSpPr>
      <p:grpSpPr>
        <a:xfrm>
          <a:off x="0" y="0"/>
          <a:ext cx="0" cy="0"/>
          <a:chOff x="0" y="0"/>
          <a:chExt cx="0" cy="0"/>
        </a:xfrm>
      </p:grpSpPr>
      <p:sp>
        <p:nvSpPr>
          <p:cNvPr id="193" name="Google Shape;193;p6: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194" name="Google Shape;194;p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extLst>
      <p:ext uri="{BB962C8B-B14F-4D97-AF65-F5344CB8AC3E}">
        <p14:creationId xmlns:p14="http://schemas.microsoft.com/office/powerpoint/2010/main" val="10343023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
        <p:cNvGrpSpPr/>
        <p:nvPr/>
      </p:nvGrpSpPr>
      <p:grpSpPr>
        <a:xfrm>
          <a:off x="0" y="0"/>
          <a:ext cx="0" cy="0"/>
          <a:chOff x="0" y="0"/>
          <a:chExt cx="0" cy="0"/>
        </a:xfrm>
      </p:grpSpPr>
      <p:sp>
        <p:nvSpPr>
          <p:cNvPr id="193" name="Google Shape;193;p6: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194" name="Google Shape;194;p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extLst>
      <p:ext uri="{BB962C8B-B14F-4D97-AF65-F5344CB8AC3E}">
        <p14:creationId xmlns:p14="http://schemas.microsoft.com/office/powerpoint/2010/main" val="3434298818"/>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
        <p:cNvGrpSpPr/>
        <p:nvPr/>
      </p:nvGrpSpPr>
      <p:grpSpPr>
        <a:xfrm>
          <a:off x="0" y="0"/>
          <a:ext cx="0" cy="0"/>
          <a:chOff x="0" y="0"/>
          <a:chExt cx="0" cy="0"/>
        </a:xfrm>
      </p:grpSpPr>
      <p:sp>
        <p:nvSpPr>
          <p:cNvPr id="193" name="Google Shape;193;p6: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194" name="Google Shape;194;p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extLst>
      <p:ext uri="{BB962C8B-B14F-4D97-AF65-F5344CB8AC3E}">
        <p14:creationId xmlns:p14="http://schemas.microsoft.com/office/powerpoint/2010/main" val="230291034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a:t>Dans l’étude CORRECT : </a:t>
            </a:r>
            <a:r>
              <a:rPr lang="en-US" dirty="0"/>
              <a:t>la PFS </a:t>
            </a:r>
            <a:r>
              <a:rPr lang="en-US" dirty="0" err="1"/>
              <a:t>médiane</a:t>
            </a:r>
            <a:r>
              <a:rPr lang="en-US" dirty="0"/>
              <a:t> </a:t>
            </a:r>
            <a:r>
              <a:rPr lang="en-US" dirty="0" err="1"/>
              <a:t>était</a:t>
            </a:r>
            <a:r>
              <a:rPr lang="en-US" dirty="0"/>
              <a:t> de 1,9 </a:t>
            </a:r>
            <a:r>
              <a:rPr lang="en-US" dirty="0" err="1"/>
              <a:t>mois</a:t>
            </a:r>
            <a:r>
              <a:rPr lang="en-US" dirty="0"/>
              <a:t> (1</a:t>
            </a:r>
            <a:r>
              <a:rPr lang="en-US" baseline="0" dirty="0"/>
              <a:t>,</a:t>
            </a:r>
            <a:r>
              <a:rPr lang="en-US" dirty="0"/>
              <a:t>6–3,9)</a:t>
            </a:r>
            <a:r>
              <a:rPr lang="fr-FR" baseline="0" dirty="0"/>
              <a:t> </a:t>
            </a:r>
            <a:r>
              <a:rPr lang="fr-FR" dirty="0"/>
              <a:t>et la survie globale médiane était de 6,4 mois (IQR 3 · 6–11,8) avec regorafenib.</a:t>
            </a:r>
          </a:p>
          <a:p>
            <a:r>
              <a:rPr lang="fr-FR" dirty="0"/>
              <a:t>Sélection des pts sur la</a:t>
            </a:r>
            <a:r>
              <a:rPr lang="fr-FR" baseline="0" dirty="0"/>
              <a:t> TMB : voir étude </a:t>
            </a:r>
            <a:r>
              <a:rPr lang="fr-FR" sz="900" b="0" i="0" u="none" strike="noStrike" kern="1200" baseline="0" dirty="0">
                <a:solidFill>
                  <a:schemeClr val="tx1"/>
                </a:solidFill>
                <a:latin typeface="+mn-lt"/>
                <a:ea typeface="+mn-ea"/>
                <a:cs typeface="+mn-cs"/>
              </a:rPr>
              <a:t>CO.26 Study ASCO 2019 et Chen et al </a:t>
            </a:r>
            <a:r>
              <a:rPr lang="fr-FR" sz="900" b="0" i="0" u="none" strike="noStrike" kern="1200" baseline="0" dirty="0" err="1">
                <a:solidFill>
                  <a:schemeClr val="tx1"/>
                </a:solidFill>
                <a:latin typeface="+mn-lt"/>
                <a:ea typeface="+mn-ea"/>
                <a:cs typeface="+mn-cs"/>
              </a:rPr>
              <a:t>JAMAOncol</a:t>
            </a:r>
            <a:r>
              <a:rPr lang="fr-FR" sz="900" b="0" i="0" u="none" strike="noStrike" kern="1200" baseline="0" dirty="0">
                <a:solidFill>
                  <a:schemeClr val="tx1"/>
                </a:solidFill>
                <a:latin typeface="+mn-lt"/>
                <a:ea typeface="+mn-ea"/>
                <a:cs typeface="+mn-cs"/>
              </a:rPr>
              <a:t> 2020</a:t>
            </a:r>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C61E0939-D16C-7241-8AE6-5325BC233D57}"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685800" rtl="0" eaLnBrk="1" fontAlgn="auto" latinLnBrk="0" hangingPunct="1">
                <a:lnSpc>
                  <a:spcPct val="100000"/>
                </a:lnSpc>
                <a:spcBef>
                  <a:spcPts val="0"/>
                </a:spcBef>
                <a:spcAft>
                  <a:spcPts val="0"/>
                </a:spcAft>
                <a:buClrTx/>
                <a:buSzTx/>
                <a:buFontTx/>
                <a:buNone/>
                <a:tabLst/>
                <a:defRPr/>
              </a:pPr>
              <a:t>86</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81409472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C61E0939-D16C-7241-8AE6-5325BC233D57}"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685800" rtl="0" eaLnBrk="1" fontAlgn="auto" latinLnBrk="0" hangingPunct="1">
                <a:lnSpc>
                  <a:spcPct val="100000"/>
                </a:lnSpc>
                <a:spcBef>
                  <a:spcPts val="0"/>
                </a:spcBef>
                <a:spcAft>
                  <a:spcPts val="0"/>
                </a:spcAft>
                <a:buClrTx/>
                <a:buSzTx/>
                <a:buFontTx/>
                <a:buNone/>
                <a:tabLst/>
                <a:defRPr/>
              </a:pPr>
              <a:t>87</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08502585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C61E0939-D16C-7241-8AE6-5325BC233D57}"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685800" rtl="0" eaLnBrk="1" fontAlgn="auto" latinLnBrk="0" hangingPunct="1">
                <a:lnSpc>
                  <a:spcPct val="100000"/>
                </a:lnSpc>
                <a:spcBef>
                  <a:spcPts val="0"/>
                </a:spcBef>
                <a:spcAft>
                  <a:spcPts val="0"/>
                </a:spcAft>
                <a:buClrTx/>
                <a:buSzTx/>
                <a:buFontTx/>
                <a:buNone/>
                <a:tabLst/>
                <a:defRPr/>
              </a:pPr>
              <a:t>91</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47197615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C61E0939-D16C-7241-8AE6-5325BC233D57}"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685800" rtl="0" eaLnBrk="1" fontAlgn="auto" latinLnBrk="0" hangingPunct="1">
                <a:lnSpc>
                  <a:spcPct val="100000"/>
                </a:lnSpc>
                <a:spcBef>
                  <a:spcPts val="0"/>
                </a:spcBef>
                <a:spcAft>
                  <a:spcPts val="0"/>
                </a:spcAft>
                <a:buClrTx/>
                <a:buSzTx/>
                <a:buFontTx/>
                <a:buNone/>
                <a:tabLst/>
                <a:defRPr/>
              </a:pPr>
              <a:t>92</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2435765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a:t>Réponse</a:t>
            </a:r>
            <a:r>
              <a:rPr lang="fr-FR" baseline="0" dirty="0"/>
              <a:t> Pierre Fabre: sur 28 patients: 21 retraits du consentement, 4 décisions patient, 3 modifications état du patient/ peu d’IT après BEACON quelque soit le bras de tt (4 à 6%), un peu moins </a:t>
            </a:r>
            <a:r>
              <a:rPr lang="fr-FR" baseline="0" dirty="0" err="1"/>
              <a:t>ds</a:t>
            </a:r>
            <a:r>
              <a:rPr lang="fr-FR" baseline="0" dirty="0"/>
              <a:t> le triplet</a:t>
            </a:r>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C61E0939-D16C-7241-8AE6-5325BC233D57}"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685800" rtl="0" eaLnBrk="1" fontAlgn="auto" latinLnBrk="0" hangingPunct="1">
                <a:lnSpc>
                  <a:spcPct val="100000"/>
                </a:lnSpc>
                <a:spcBef>
                  <a:spcPts val="0"/>
                </a:spcBef>
                <a:spcAft>
                  <a:spcPts val="0"/>
                </a:spcAft>
                <a:buClrTx/>
                <a:buSzTx/>
                <a:buFontTx/>
                <a:buNone/>
                <a:tabLst/>
                <a:defRPr/>
              </a:pPr>
              <a:t>100</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13541286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a:t>Réponse</a:t>
            </a:r>
            <a:r>
              <a:rPr lang="fr-FR" baseline="0" dirty="0"/>
              <a:t> Pierre Fabre: sur 28 patients: 21 retraits du consentement, 4 décisions patient, 3 modifications état du patient/ peu d’IT après BEACON quelque soit le bras de tt (4 à 6%), un peu moins </a:t>
            </a:r>
            <a:r>
              <a:rPr lang="fr-FR" baseline="0" dirty="0" err="1"/>
              <a:t>ds</a:t>
            </a:r>
            <a:r>
              <a:rPr lang="fr-FR" baseline="0" dirty="0"/>
              <a:t> le triplet</a:t>
            </a:r>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C61E0939-D16C-7241-8AE6-5325BC233D57}"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685800" rtl="0" eaLnBrk="1" fontAlgn="auto" latinLnBrk="0" hangingPunct="1">
                <a:lnSpc>
                  <a:spcPct val="100000"/>
                </a:lnSpc>
                <a:spcBef>
                  <a:spcPts val="0"/>
                </a:spcBef>
                <a:spcAft>
                  <a:spcPts val="0"/>
                </a:spcAft>
                <a:buClrTx/>
                <a:buSzTx/>
                <a:buFontTx/>
                <a:buNone/>
                <a:tabLst/>
                <a:defRPr/>
              </a:pPr>
              <a:t>107</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284951250"/>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3.png"/><Relationship Id="rId1" Type="http://schemas.openxmlformats.org/officeDocument/2006/relationships/slideMaster" Target="../slideMasters/slideMaster1.xml"/><Relationship Id="rId4" Type="http://schemas.openxmlformats.org/officeDocument/2006/relationships/image" Target="../media/image5.jpg"/></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Master" Target="../slideMasters/slideMaster4.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4.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jpeg"/><Relationship Id="rId1" Type="http://schemas.openxmlformats.org/officeDocument/2006/relationships/slideMaster" Target="../slideMasters/slideMaster4.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jpeg"/><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Diapositive de titre">
    <p:bg>
      <p:bgPr>
        <a:solidFill>
          <a:schemeClr val="bg1"/>
        </a:solidFill>
        <a:effectLst/>
      </p:bgPr>
    </p:bg>
    <p:spTree>
      <p:nvGrpSpPr>
        <p:cNvPr id="1" name=""/>
        <p:cNvGrpSpPr/>
        <p:nvPr/>
      </p:nvGrpSpPr>
      <p:grpSpPr>
        <a:xfrm>
          <a:off x="0" y="0"/>
          <a:ext cx="0" cy="0"/>
          <a:chOff x="0" y="0"/>
          <a:chExt cx="0" cy="0"/>
        </a:xfrm>
      </p:grpSpPr>
      <p:grpSp>
        <p:nvGrpSpPr>
          <p:cNvPr id="7" name="Groupe 6">
            <a:extLst>
              <a:ext uri="{FF2B5EF4-FFF2-40B4-BE49-F238E27FC236}">
                <a16:creationId xmlns:a16="http://schemas.microsoft.com/office/drawing/2014/main" id="{8751376F-C6AC-BF4B-9AA7-4402DE25002D}"/>
              </a:ext>
            </a:extLst>
          </p:cNvPr>
          <p:cNvGrpSpPr/>
          <p:nvPr userDrawn="1"/>
        </p:nvGrpSpPr>
        <p:grpSpPr>
          <a:xfrm>
            <a:off x="0" y="4707009"/>
            <a:ext cx="9144000" cy="456920"/>
            <a:chOff x="0" y="4707009"/>
            <a:chExt cx="9144000" cy="456920"/>
          </a:xfrm>
        </p:grpSpPr>
        <p:sp>
          <p:nvSpPr>
            <p:cNvPr id="8" name="Rectangle 7">
              <a:extLst>
                <a:ext uri="{FF2B5EF4-FFF2-40B4-BE49-F238E27FC236}">
                  <a16:creationId xmlns:a16="http://schemas.microsoft.com/office/drawing/2014/main" id="{0ED64DC1-47B5-084C-87A9-84DA8B1BFE21}"/>
                </a:ext>
              </a:extLst>
            </p:cNvPr>
            <p:cNvSpPr/>
            <p:nvPr/>
          </p:nvSpPr>
          <p:spPr>
            <a:xfrm>
              <a:off x="0" y="4727438"/>
              <a:ext cx="9144000" cy="4160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a:extLst>
                <a:ext uri="{FF2B5EF4-FFF2-40B4-BE49-F238E27FC236}">
                  <a16:creationId xmlns:a16="http://schemas.microsoft.com/office/drawing/2014/main" id="{7033DA73-1694-C94D-A05B-B9AC41732990}"/>
                </a:ext>
              </a:extLst>
            </p:cNvPr>
            <p:cNvSpPr txBox="1"/>
            <p:nvPr/>
          </p:nvSpPr>
          <p:spPr>
            <a:xfrm>
              <a:off x="1913642" y="4819442"/>
              <a:ext cx="2439770" cy="300082"/>
            </a:xfrm>
            <a:prstGeom prst="rect">
              <a:avLst/>
            </a:prstGeom>
            <a:noFill/>
          </p:spPr>
          <p:txBody>
            <a:bodyPr wrap="none" rtlCol="0">
              <a:spAutoFit/>
            </a:bodyPr>
            <a:lstStyle/>
            <a:p>
              <a:r>
                <a:rPr lang="fr-FR" i="1" dirty="0"/>
                <a:t>avec le soutien institutionnel d’ </a:t>
              </a:r>
              <a:endParaRPr lang="fr-FR" dirty="0"/>
            </a:p>
          </p:txBody>
        </p:sp>
        <p:pic>
          <p:nvPicPr>
            <p:cNvPr id="10" name="Image 9">
              <a:extLst>
                <a:ext uri="{FF2B5EF4-FFF2-40B4-BE49-F238E27FC236}">
                  <a16:creationId xmlns:a16="http://schemas.microsoft.com/office/drawing/2014/main" id="{7AE7D5E1-4BC5-4740-9AA8-9AD9953303BA}"/>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4147793" y="4707009"/>
              <a:ext cx="1121791" cy="417637"/>
            </a:xfrm>
            <a:prstGeom prst="rect">
              <a:avLst/>
            </a:prstGeom>
          </p:spPr>
        </p:pic>
        <p:pic>
          <p:nvPicPr>
            <p:cNvPr id="11" name="Image 10">
              <a:extLst>
                <a:ext uri="{FF2B5EF4-FFF2-40B4-BE49-F238E27FC236}">
                  <a16:creationId xmlns:a16="http://schemas.microsoft.com/office/drawing/2014/main" id="{96220FF9-0F8A-364F-B0A1-FBD209319980}"/>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52487" y="4727438"/>
              <a:ext cx="1461155" cy="436491"/>
            </a:xfrm>
            <a:prstGeom prst="rect">
              <a:avLst/>
            </a:prstGeom>
          </p:spPr>
        </p:pic>
      </p:grpSp>
      <p:pic>
        <p:nvPicPr>
          <p:cNvPr id="12" name="Image 11">
            <a:extLst>
              <a:ext uri="{FF2B5EF4-FFF2-40B4-BE49-F238E27FC236}">
                <a16:creationId xmlns:a16="http://schemas.microsoft.com/office/drawing/2014/main" id="{E5F6BB31-F36D-3744-8B5F-191AA2A78638}"/>
              </a:ext>
            </a:extLst>
          </p:cNvPr>
          <p:cNvPicPr>
            <a:picLocks/>
          </p:cNvPicPr>
          <p:nvPr userDrawn="1"/>
        </p:nvPicPr>
        <p:blipFill>
          <a:blip r:embed="rId4">
            <a:extLst>
              <a:ext uri="{28A0092B-C50C-407E-A947-70E740481C1C}">
                <a14:useLocalDpi xmlns:a14="http://schemas.microsoft.com/office/drawing/2010/main" val="0"/>
              </a:ext>
            </a:extLst>
          </a:blip>
          <a:stretch>
            <a:fillRect/>
          </a:stretch>
        </p:blipFill>
        <p:spPr>
          <a:xfrm>
            <a:off x="0" y="-3"/>
            <a:ext cx="8869680" cy="4732020"/>
          </a:xfrm>
          <a:prstGeom prst="rect">
            <a:avLst/>
          </a:prstGeom>
        </p:spPr>
      </p:pic>
    </p:spTree>
    <p:extLst>
      <p:ext uri="{BB962C8B-B14F-4D97-AF65-F5344CB8AC3E}">
        <p14:creationId xmlns:p14="http://schemas.microsoft.com/office/powerpoint/2010/main" val="228227422"/>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secHead" preserve="1">
  <p:cSld name="Titre de section">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39062" y="513434"/>
            <a:ext cx="7886700" cy="1031756"/>
          </a:xfrm>
        </p:spPr>
        <p:txBody>
          <a:bodyPr anchor="b">
            <a:normAutofit/>
          </a:bodyPr>
          <a:lstStyle>
            <a:lvl1pPr>
              <a:defRPr sz="4000" b="1">
                <a:solidFill>
                  <a:schemeClr val="bg1"/>
                </a:solidFill>
              </a:defRPr>
            </a:lvl1pPr>
          </a:lstStyle>
          <a:p>
            <a:r>
              <a:rPr lang="fr-FR" dirty="0"/>
              <a:t>Modifiez le style du titre</a:t>
            </a:r>
            <a:endParaRPr lang="en-US" dirty="0"/>
          </a:p>
        </p:txBody>
      </p:sp>
      <p:sp>
        <p:nvSpPr>
          <p:cNvPr id="3" name="Text Placeholder 2"/>
          <p:cNvSpPr>
            <a:spLocks noGrp="1"/>
          </p:cNvSpPr>
          <p:nvPr>
            <p:ph type="body" idx="1"/>
          </p:nvPr>
        </p:nvSpPr>
        <p:spPr>
          <a:xfrm>
            <a:off x="439062" y="1618538"/>
            <a:ext cx="5771034" cy="1799460"/>
          </a:xfrm>
        </p:spPr>
        <p:txBody>
          <a:bodyPr/>
          <a:lstStyle>
            <a:lvl1pPr marL="0" indent="0">
              <a:buNone/>
              <a:defRPr sz="1800" b="0">
                <a:solidFill>
                  <a:srgbClr val="002060"/>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fr-FR" dirty="0"/>
              <a:t>Modifiez les styles du texte du masque</a:t>
            </a:r>
          </a:p>
        </p:txBody>
      </p:sp>
    </p:spTree>
    <p:extLst>
      <p:ext uri="{BB962C8B-B14F-4D97-AF65-F5344CB8AC3E}">
        <p14:creationId xmlns:p14="http://schemas.microsoft.com/office/powerpoint/2010/main" val="2204035332"/>
      </p:ext>
    </p:extLst>
  </p:cSld>
  <p:clrMapOvr>
    <a:masterClrMapping/>
  </p:clrMapOvr>
  <p:transition spd="slow">
    <p:wipe/>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_Deux contenus">
    <p:spTree>
      <p:nvGrpSpPr>
        <p:cNvPr id="1" name=""/>
        <p:cNvGrpSpPr/>
        <p:nvPr/>
      </p:nvGrpSpPr>
      <p:grpSpPr>
        <a:xfrm>
          <a:off x="0" y="0"/>
          <a:ext cx="0" cy="0"/>
          <a:chOff x="0" y="0"/>
          <a:chExt cx="0" cy="0"/>
        </a:xfrm>
      </p:grpSpPr>
      <p:sp>
        <p:nvSpPr>
          <p:cNvPr id="2" name="Title 1"/>
          <p:cNvSpPr>
            <a:spLocks noGrp="1"/>
          </p:cNvSpPr>
          <p:nvPr>
            <p:ph type="title"/>
          </p:nvPr>
        </p:nvSpPr>
        <p:spPr>
          <a:xfrm>
            <a:off x="190500" y="0"/>
            <a:ext cx="7124700" cy="596560"/>
          </a:xfrm>
        </p:spPr>
        <p:txBody>
          <a:bodyPr>
            <a:normAutofit/>
          </a:bodyPr>
          <a:lstStyle>
            <a:lvl1pPr>
              <a:defRPr sz="2000">
                <a:solidFill>
                  <a:schemeClr val="bg1"/>
                </a:solidFill>
              </a:defRPr>
            </a:lvl1pPr>
          </a:lstStyle>
          <a:p>
            <a:r>
              <a:rPr lang="fr-FR" dirty="0"/>
              <a:t>Modifiez le style du titre</a:t>
            </a:r>
            <a:endParaRPr lang="en-US" dirty="0"/>
          </a:p>
        </p:txBody>
      </p:sp>
      <p:sp>
        <p:nvSpPr>
          <p:cNvPr id="3" name="Content Placeholder 2"/>
          <p:cNvSpPr>
            <a:spLocks noGrp="1"/>
          </p:cNvSpPr>
          <p:nvPr>
            <p:ph sz="half" idx="1" hasCustomPrompt="1"/>
          </p:nvPr>
        </p:nvSpPr>
        <p:spPr>
          <a:xfrm>
            <a:off x="190500" y="821933"/>
            <a:ext cx="8763000" cy="3770309"/>
          </a:xfrm>
        </p:spPr>
        <p:txBody>
          <a:bodyPr/>
          <a:lstStyle>
            <a:lvl1pPr>
              <a:spcBef>
                <a:spcPts val="1200"/>
              </a:spcBef>
              <a:defRPr sz="2000">
                <a:solidFill>
                  <a:srgbClr val="EC8014"/>
                </a:solidFill>
              </a:defRPr>
            </a:lvl1pPr>
            <a:lvl2pPr marL="432000" indent="-144000">
              <a:lnSpc>
                <a:spcPct val="100000"/>
              </a:lnSpc>
              <a:spcBef>
                <a:spcPts val="0"/>
              </a:spcBef>
              <a:defRPr>
                <a:solidFill>
                  <a:srgbClr val="002060"/>
                </a:solidFill>
              </a:defRPr>
            </a:lvl2pPr>
            <a:lvl3pPr marL="648000" indent="-144000">
              <a:lnSpc>
                <a:spcPct val="100000"/>
              </a:lnSpc>
              <a:spcBef>
                <a:spcPts val="0"/>
              </a:spcBef>
              <a:defRPr b="0" i="0">
                <a:solidFill>
                  <a:schemeClr val="bg1">
                    <a:lumMod val="50000"/>
                  </a:schemeClr>
                </a:solidFill>
                <a:latin typeface="Arial" panose="020B0604020202020204" pitchFamily="34" charset="0"/>
              </a:defRPr>
            </a:lvl3pPr>
            <a:lvl4pPr marL="936000" indent="-144000">
              <a:lnSpc>
                <a:spcPct val="100000"/>
              </a:lnSpc>
              <a:spcBef>
                <a:spcPts val="0"/>
              </a:spcBef>
              <a:defRPr>
                <a:solidFill>
                  <a:schemeClr val="bg1">
                    <a:lumMod val="50000"/>
                  </a:schemeClr>
                </a:solidFill>
              </a:defRPr>
            </a:lvl4pPr>
            <a:lvl5pPr marL="1224000" indent="-144000">
              <a:lnSpc>
                <a:spcPct val="100000"/>
              </a:lnSpc>
              <a:spcBef>
                <a:spcPts val="0"/>
              </a:spcBef>
              <a:defRPr b="0" i="0">
                <a:solidFill>
                  <a:schemeClr val="bg1">
                    <a:lumMod val="50000"/>
                  </a:schemeClr>
                </a:solidFill>
                <a:latin typeface="Arial" panose="020B0604020202020204" pitchFamily="34" charset="0"/>
              </a:defRPr>
            </a:lvl5pPr>
          </a:lstStyle>
          <a:p>
            <a:pPr lvl="0"/>
            <a:r>
              <a:rPr lang="fr-FR" dirty="0"/>
              <a:t> Modifiez les styles du texte du masque</a:t>
            </a:r>
          </a:p>
          <a:p>
            <a:pPr lvl="1"/>
            <a:r>
              <a:rPr lang="fr-FR" dirty="0"/>
              <a:t>Deuxième niveau</a:t>
            </a:r>
          </a:p>
          <a:p>
            <a:pPr lvl="2"/>
            <a:r>
              <a:rPr lang="fr-FR" dirty="0"/>
              <a:t>Troisième niveau</a:t>
            </a:r>
          </a:p>
          <a:p>
            <a:pPr lvl="3"/>
            <a:r>
              <a:rPr lang="fr-FR" dirty="0"/>
              <a:t>Quatrième niveau</a:t>
            </a:r>
          </a:p>
          <a:p>
            <a:pPr lvl="4"/>
            <a:r>
              <a:rPr lang="fr-FR" dirty="0"/>
              <a:t>Cinquième niveau</a:t>
            </a:r>
            <a:endParaRPr lang="en-US" dirty="0"/>
          </a:p>
        </p:txBody>
      </p:sp>
      <p:sp>
        <p:nvSpPr>
          <p:cNvPr id="8" name="Footer Placeholder 5"/>
          <p:cNvSpPr>
            <a:spLocks noGrp="1"/>
          </p:cNvSpPr>
          <p:nvPr>
            <p:ph type="ftr" sz="quarter" idx="11"/>
          </p:nvPr>
        </p:nvSpPr>
        <p:spPr>
          <a:xfrm>
            <a:off x="190500" y="4592242"/>
            <a:ext cx="7998840" cy="459302"/>
          </a:xfrm>
        </p:spPr>
        <p:txBody>
          <a:bodyPr/>
          <a:lstStyle>
            <a:lvl1pPr marL="0" indent="0">
              <a:buFontTx/>
              <a:buNone/>
              <a:defRPr i="1">
                <a:solidFill>
                  <a:schemeClr val="bg1">
                    <a:lumMod val="65000"/>
                  </a:schemeClr>
                </a:solidFill>
              </a:defRPr>
            </a:lvl1pPr>
          </a:lstStyle>
          <a:p>
            <a:endParaRPr lang="fr-FR" dirty="0"/>
          </a:p>
        </p:txBody>
      </p:sp>
      <p:pic>
        <p:nvPicPr>
          <p:cNvPr id="6" name="Image 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189340" y="4801973"/>
            <a:ext cx="800503" cy="239134"/>
          </a:xfrm>
          <a:prstGeom prst="rect">
            <a:avLst/>
          </a:prstGeom>
        </p:spPr>
      </p:pic>
    </p:spTree>
    <p:extLst>
      <p:ext uri="{BB962C8B-B14F-4D97-AF65-F5344CB8AC3E}">
        <p14:creationId xmlns:p14="http://schemas.microsoft.com/office/powerpoint/2010/main" val="34314096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dirty="0"/>
              <a:t>Modifiez le style du titre</a:t>
            </a:r>
            <a:endParaRPr lang="en-US" dirty="0"/>
          </a:p>
        </p:txBody>
      </p:sp>
      <p:sp>
        <p:nvSpPr>
          <p:cNvPr id="3" name="Content Placeholder 2"/>
          <p:cNvSpPr>
            <a:spLocks noGrp="1"/>
          </p:cNvSpPr>
          <p:nvPr>
            <p:ph sz="half" idx="1" hasCustomPrompt="1"/>
          </p:nvPr>
        </p:nvSpPr>
        <p:spPr>
          <a:xfrm>
            <a:off x="278454" y="1073052"/>
            <a:ext cx="3886200" cy="3263504"/>
          </a:xfrm>
        </p:spPr>
        <p:txBody>
          <a:bodyPr/>
          <a:lstStyle>
            <a:lvl1pPr>
              <a:defRPr sz="1800"/>
            </a:lvl1pPr>
            <a:lvl3pPr>
              <a:defRPr b="0" i="0">
                <a:latin typeface="Arial" panose="020B0604020202020204" pitchFamily="34" charset="0"/>
              </a:defRPr>
            </a:lvl3pPr>
            <a:lvl5pPr>
              <a:defRPr b="0" i="0">
                <a:latin typeface="Arial" panose="020B0604020202020204" pitchFamily="34" charset="0"/>
              </a:defRPr>
            </a:lvl5pPr>
          </a:lstStyle>
          <a:p>
            <a:pPr lvl="0"/>
            <a:r>
              <a:rPr lang="fr-FR" dirty="0"/>
              <a:t> Modifiez les styles du texte du masque</a:t>
            </a:r>
          </a:p>
          <a:p>
            <a:pPr lvl="1"/>
            <a:r>
              <a:rPr lang="fr-FR" dirty="0"/>
              <a:t>Deuxième niveau</a:t>
            </a:r>
          </a:p>
          <a:p>
            <a:pPr lvl="2"/>
            <a:r>
              <a:rPr lang="fr-FR" dirty="0"/>
              <a:t>Troisième niveau</a:t>
            </a:r>
          </a:p>
          <a:p>
            <a:pPr lvl="3"/>
            <a:r>
              <a:rPr lang="fr-FR" dirty="0"/>
              <a:t>Quatrième niveau</a:t>
            </a:r>
          </a:p>
          <a:p>
            <a:pPr lvl="4"/>
            <a:r>
              <a:rPr lang="fr-FR" dirty="0"/>
              <a:t>Cinquième niveau</a:t>
            </a:r>
            <a:endParaRPr lang="en-US" dirty="0"/>
          </a:p>
        </p:txBody>
      </p:sp>
      <p:sp>
        <p:nvSpPr>
          <p:cNvPr id="4" name="Content Placeholder 3"/>
          <p:cNvSpPr>
            <a:spLocks noGrp="1"/>
          </p:cNvSpPr>
          <p:nvPr>
            <p:ph sz="half" idx="2" hasCustomPrompt="1"/>
          </p:nvPr>
        </p:nvSpPr>
        <p:spPr>
          <a:xfrm>
            <a:off x="4691164" y="1073052"/>
            <a:ext cx="3886200" cy="3263504"/>
          </a:xfrm>
        </p:spPr>
        <p:txBody>
          <a:bodyPr/>
          <a:lstStyle>
            <a:lvl1pPr>
              <a:defRPr sz="1800"/>
            </a:lvl1pPr>
            <a:lvl3pPr>
              <a:defRPr b="0" i="0">
                <a:latin typeface="Arial" panose="020B0604020202020204" pitchFamily="34" charset="0"/>
              </a:defRPr>
            </a:lvl3pPr>
            <a:lvl5pPr>
              <a:defRPr b="0" i="0">
                <a:latin typeface="Arial" panose="020B0604020202020204" pitchFamily="34" charset="0"/>
              </a:defRPr>
            </a:lvl5pPr>
          </a:lstStyle>
          <a:p>
            <a:pPr lvl="0"/>
            <a:r>
              <a:rPr lang="fr-FR" dirty="0"/>
              <a:t> Modifiez les styles du texte du masque</a:t>
            </a:r>
          </a:p>
          <a:p>
            <a:pPr lvl="1"/>
            <a:r>
              <a:rPr lang="fr-FR" dirty="0"/>
              <a:t>Deuxième niveau</a:t>
            </a:r>
          </a:p>
          <a:p>
            <a:pPr lvl="2"/>
            <a:r>
              <a:rPr lang="fr-FR" dirty="0"/>
              <a:t>Troisième niveau</a:t>
            </a:r>
          </a:p>
          <a:p>
            <a:pPr lvl="3"/>
            <a:r>
              <a:rPr lang="fr-FR" dirty="0"/>
              <a:t>Quatrième niveau</a:t>
            </a:r>
          </a:p>
          <a:p>
            <a:pPr lvl="4"/>
            <a:r>
              <a:rPr lang="fr-FR" dirty="0"/>
              <a:t>Cinquième niveau</a:t>
            </a:r>
            <a:endParaRPr lang="en-US" dirty="0"/>
          </a:p>
        </p:txBody>
      </p:sp>
      <p:sp>
        <p:nvSpPr>
          <p:cNvPr id="8" name="Footer Placeholder 5"/>
          <p:cNvSpPr>
            <a:spLocks noGrp="1"/>
          </p:cNvSpPr>
          <p:nvPr>
            <p:ph type="ftr" sz="quarter" idx="11"/>
          </p:nvPr>
        </p:nvSpPr>
        <p:spPr>
          <a:xfrm>
            <a:off x="190500" y="4592242"/>
            <a:ext cx="6443764" cy="459302"/>
          </a:xfrm>
        </p:spPr>
        <p:txBody>
          <a:bodyPr/>
          <a:lstStyle/>
          <a:p>
            <a:endParaRPr lang="fr-FR" dirty="0"/>
          </a:p>
        </p:txBody>
      </p:sp>
      <p:pic>
        <p:nvPicPr>
          <p:cNvPr id="9" name="Image 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189340" y="4801973"/>
            <a:ext cx="800503" cy="239134"/>
          </a:xfrm>
          <a:prstGeom prst="rect">
            <a:avLst/>
          </a:prstGeom>
        </p:spPr>
      </p:pic>
    </p:spTree>
    <p:extLst>
      <p:ext uri="{BB962C8B-B14F-4D97-AF65-F5344CB8AC3E}">
        <p14:creationId xmlns:p14="http://schemas.microsoft.com/office/powerpoint/2010/main" val="298540938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3pPr>
              <a:defRPr b="0" i="0">
                <a:latin typeface="Arial" panose="020B0604020202020204" pitchFamily="34" charset="0"/>
              </a:defRPr>
            </a:lvl3pPr>
            <a:lvl5pPr>
              <a:defRPr b="0"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1945973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1_Deux contenus">
  <p:cSld name="2_Deux contenus">
    <p:spTree>
      <p:nvGrpSpPr>
        <p:cNvPr id="1" name="Shape 17"/>
        <p:cNvGrpSpPr/>
        <p:nvPr/>
      </p:nvGrpSpPr>
      <p:grpSpPr>
        <a:xfrm>
          <a:off x="0" y="0"/>
          <a:ext cx="0" cy="0"/>
          <a:chOff x="0" y="0"/>
          <a:chExt cx="0" cy="0"/>
        </a:xfrm>
      </p:grpSpPr>
      <p:sp>
        <p:nvSpPr>
          <p:cNvPr id="18" name="Google Shape;18;p10"/>
          <p:cNvSpPr txBox="1">
            <a:spLocks noGrp="1"/>
          </p:cNvSpPr>
          <p:nvPr>
            <p:ph type="title"/>
          </p:nvPr>
        </p:nvSpPr>
        <p:spPr>
          <a:xfrm>
            <a:off x="190500" y="0"/>
            <a:ext cx="7124700" cy="622300"/>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 name="Google Shape;19;p10"/>
          <p:cNvSpPr txBox="1">
            <a:spLocks noGrp="1"/>
          </p:cNvSpPr>
          <p:nvPr>
            <p:ph type="body" idx="1"/>
          </p:nvPr>
        </p:nvSpPr>
        <p:spPr>
          <a:xfrm>
            <a:off x="632298" y="900746"/>
            <a:ext cx="7889132" cy="3263504"/>
          </a:xfrm>
          <a:prstGeom prst="rect">
            <a:avLst/>
          </a:prstGeom>
          <a:noFill/>
          <a:ln>
            <a:noFill/>
          </a:ln>
        </p:spPr>
        <p:txBody>
          <a:bodyPr spcFirstLastPara="1" wrap="square" lIns="91425" tIns="45700" rIns="91425" bIns="45700" anchor="t" anchorCtr="0">
            <a:noAutofit/>
          </a:bodyPr>
          <a:lstStyle>
            <a:lvl1pPr marL="457200" lvl="0" indent="-355600" algn="l">
              <a:lnSpc>
                <a:spcPct val="90000"/>
              </a:lnSpc>
              <a:spcBef>
                <a:spcPts val="750"/>
              </a:spcBef>
              <a:spcAft>
                <a:spcPts val="0"/>
              </a:spcAft>
              <a:buClr>
                <a:srgbClr val="C55A11"/>
              </a:buClr>
              <a:buSzPts val="2000"/>
              <a:buChar char="⮚"/>
              <a:defRPr sz="2000"/>
            </a:lvl1pPr>
            <a:lvl2pPr marL="914400" lvl="1" indent="-342900" algn="l">
              <a:lnSpc>
                <a:spcPct val="90000"/>
              </a:lnSpc>
              <a:spcBef>
                <a:spcPts val="375"/>
              </a:spcBef>
              <a:spcAft>
                <a:spcPts val="0"/>
              </a:spcAft>
              <a:buClr>
                <a:srgbClr val="00B0F0"/>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20" name="Google Shape;20;p10"/>
          <p:cNvSpPr txBox="1">
            <a:spLocks noGrp="1"/>
          </p:cNvSpPr>
          <p:nvPr>
            <p:ph type="ftr" idx="11"/>
          </p:nvPr>
        </p:nvSpPr>
        <p:spPr>
          <a:xfrm>
            <a:off x="190500" y="4592242"/>
            <a:ext cx="6443764" cy="459302"/>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1800"/>
              <a:buChar char="•"/>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1" name="Google Shape;21;p10"/>
          <p:cNvPicPr preferRelativeResize="0"/>
          <p:nvPr/>
        </p:nvPicPr>
        <p:blipFill rotWithShape="1">
          <a:blip r:embed="rId2">
            <a:alphaModFix/>
          </a:blip>
          <a:srcRect/>
          <a:stretch/>
        </p:blipFill>
        <p:spPr>
          <a:xfrm>
            <a:off x="8189340" y="4801973"/>
            <a:ext cx="800503" cy="239134"/>
          </a:xfrm>
          <a:prstGeom prst="rect">
            <a:avLst/>
          </a:prstGeom>
          <a:noFill/>
          <a:ln>
            <a:noFill/>
          </a:ln>
        </p:spPr>
      </p:pic>
    </p:spTree>
    <p:extLst>
      <p:ext uri="{BB962C8B-B14F-4D97-AF65-F5344CB8AC3E}">
        <p14:creationId xmlns:p14="http://schemas.microsoft.com/office/powerpoint/2010/main" val="331300416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Diapositive de titr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720891588"/>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Titre de section">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39062" y="513434"/>
            <a:ext cx="7886700" cy="1031756"/>
          </a:xfrm>
        </p:spPr>
        <p:txBody>
          <a:bodyPr anchor="b">
            <a:normAutofit/>
          </a:bodyPr>
          <a:lstStyle>
            <a:lvl1pPr>
              <a:defRPr sz="3600" b="1">
                <a:solidFill>
                  <a:schemeClr val="bg1"/>
                </a:solidFill>
              </a:defRPr>
            </a:lvl1pPr>
          </a:lstStyle>
          <a:p>
            <a:r>
              <a:rPr lang="fr-FR" dirty="0"/>
              <a:t>Modifiez le style du titre</a:t>
            </a:r>
            <a:endParaRPr lang="en-US" dirty="0"/>
          </a:p>
        </p:txBody>
      </p:sp>
      <p:sp>
        <p:nvSpPr>
          <p:cNvPr id="3" name="Text Placeholder 2"/>
          <p:cNvSpPr>
            <a:spLocks noGrp="1"/>
          </p:cNvSpPr>
          <p:nvPr>
            <p:ph type="body" idx="1"/>
          </p:nvPr>
        </p:nvSpPr>
        <p:spPr>
          <a:xfrm>
            <a:off x="439062" y="1618538"/>
            <a:ext cx="5771034" cy="1799460"/>
          </a:xfrm>
        </p:spPr>
        <p:txBody>
          <a:bodyPr/>
          <a:lstStyle>
            <a:lvl1pPr marL="0" indent="0">
              <a:buNone/>
              <a:defRPr sz="1800" b="0">
                <a:solidFill>
                  <a:srgbClr val="002060"/>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fr-FR" dirty="0"/>
              <a:t>Modifiez les styles du texte du masque</a:t>
            </a:r>
          </a:p>
        </p:txBody>
      </p:sp>
    </p:spTree>
    <p:extLst>
      <p:ext uri="{BB962C8B-B14F-4D97-AF65-F5344CB8AC3E}">
        <p14:creationId xmlns:p14="http://schemas.microsoft.com/office/powerpoint/2010/main" val="2103064256"/>
      </p:ext>
    </p:extLst>
  </p:cSld>
  <p:clrMapOvr>
    <a:masterClrMapping/>
  </p:clrMapOvr>
  <p:transition spd="slow">
    <p:wipe/>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_Deux contenus">
    <p:spTree>
      <p:nvGrpSpPr>
        <p:cNvPr id="1" name=""/>
        <p:cNvGrpSpPr/>
        <p:nvPr/>
      </p:nvGrpSpPr>
      <p:grpSpPr>
        <a:xfrm>
          <a:off x="0" y="0"/>
          <a:ext cx="0" cy="0"/>
          <a:chOff x="0" y="0"/>
          <a:chExt cx="0" cy="0"/>
        </a:xfrm>
      </p:grpSpPr>
      <p:sp>
        <p:nvSpPr>
          <p:cNvPr id="2" name="Title 1"/>
          <p:cNvSpPr>
            <a:spLocks noGrp="1"/>
          </p:cNvSpPr>
          <p:nvPr>
            <p:ph type="title"/>
          </p:nvPr>
        </p:nvSpPr>
        <p:spPr>
          <a:xfrm>
            <a:off x="190500" y="0"/>
            <a:ext cx="7124700" cy="596560"/>
          </a:xfrm>
        </p:spPr>
        <p:txBody>
          <a:bodyPr/>
          <a:lstStyle>
            <a:lvl1pPr>
              <a:defRPr>
                <a:solidFill>
                  <a:schemeClr val="bg1"/>
                </a:solidFill>
              </a:defRPr>
            </a:lvl1pPr>
          </a:lstStyle>
          <a:p>
            <a:r>
              <a:rPr lang="fr-FR" dirty="0"/>
              <a:t>Modifiez le style du titre</a:t>
            </a:r>
            <a:endParaRPr lang="en-US" dirty="0"/>
          </a:p>
        </p:txBody>
      </p:sp>
      <p:sp>
        <p:nvSpPr>
          <p:cNvPr id="3" name="Content Placeholder 2"/>
          <p:cNvSpPr>
            <a:spLocks noGrp="1"/>
          </p:cNvSpPr>
          <p:nvPr>
            <p:ph sz="half" idx="1" hasCustomPrompt="1"/>
          </p:nvPr>
        </p:nvSpPr>
        <p:spPr>
          <a:xfrm>
            <a:off x="190500" y="821933"/>
            <a:ext cx="8763000" cy="3770309"/>
          </a:xfrm>
        </p:spPr>
        <p:txBody>
          <a:bodyPr/>
          <a:lstStyle>
            <a:lvl1pPr>
              <a:defRPr sz="2000">
                <a:solidFill>
                  <a:srgbClr val="EC8014"/>
                </a:solidFill>
              </a:defRPr>
            </a:lvl1pPr>
            <a:lvl2pPr>
              <a:defRPr>
                <a:solidFill>
                  <a:srgbClr val="002060"/>
                </a:solidFill>
              </a:defRPr>
            </a:lvl2pPr>
            <a:lvl3pPr>
              <a:defRPr b="0" i="0">
                <a:solidFill>
                  <a:schemeClr val="bg1">
                    <a:lumMod val="50000"/>
                  </a:schemeClr>
                </a:solidFill>
                <a:latin typeface="Arial" panose="020B0604020202020204" pitchFamily="34" charset="0"/>
              </a:defRPr>
            </a:lvl3pPr>
            <a:lvl4pPr>
              <a:defRPr>
                <a:solidFill>
                  <a:schemeClr val="bg1">
                    <a:lumMod val="50000"/>
                  </a:schemeClr>
                </a:solidFill>
              </a:defRPr>
            </a:lvl4pPr>
            <a:lvl5pPr>
              <a:defRPr b="0" i="0">
                <a:solidFill>
                  <a:schemeClr val="bg1">
                    <a:lumMod val="50000"/>
                  </a:schemeClr>
                </a:solidFill>
                <a:latin typeface="Arial" panose="020B0604020202020204" pitchFamily="34" charset="0"/>
              </a:defRPr>
            </a:lvl5pPr>
          </a:lstStyle>
          <a:p>
            <a:pPr lvl="0"/>
            <a:r>
              <a:rPr lang="fr-FR" dirty="0"/>
              <a:t> Modifiez les styles du texte du masque</a:t>
            </a:r>
          </a:p>
          <a:p>
            <a:pPr lvl="1"/>
            <a:r>
              <a:rPr lang="fr-FR" dirty="0"/>
              <a:t>Deuxième niveau</a:t>
            </a:r>
          </a:p>
          <a:p>
            <a:pPr lvl="2"/>
            <a:r>
              <a:rPr lang="fr-FR" dirty="0"/>
              <a:t>Troisième niveau</a:t>
            </a:r>
          </a:p>
          <a:p>
            <a:pPr lvl="3"/>
            <a:r>
              <a:rPr lang="fr-FR" dirty="0"/>
              <a:t>Quatrième niveau</a:t>
            </a:r>
          </a:p>
          <a:p>
            <a:pPr lvl="4"/>
            <a:r>
              <a:rPr lang="fr-FR" dirty="0"/>
              <a:t>Cinquième niveau</a:t>
            </a:r>
            <a:endParaRPr lang="en-US" dirty="0"/>
          </a:p>
        </p:txBody>
      </p:sp>
      <p:sp>
        <p:nvSpPr>
          <p:cNvPr id="8" name="Footer Placeholder 5"/>
          <p:cNvSpPr>
            <a:spLocks noGrp="1"/>
          </p:cNvSpPr>
          <p:nvPr>
            <p:ph type="ftr" sz="quarter" idx="11"/>
          </p:nvPr>
        </p:nvSpPr>
        <p:spPr>
          <a:xfrm>
            <a:off x="190500" y="4592242"/>
            <a:ext cx="7998840" cy="459302"/>
          </a:xfrm>
        </p:spPr>
        <p:txBody>
          <a:bodyPr/>
          <a:lstStyle>
            <a:lvl1pPr marL="0" indent="0">
              <a:buFontTx/>
              <a:buNone/>
              <a:defRPr i="1">
                <a:solidFill>
                  <a:schemeClr val="bg1">
                    <a:lumMod val="65000"/>
                  </a:schemeClr>
                </a:solidFill>
              </a:defRPr>
            </a:lvl1pPr>
          </a:lstStyle>
          <a:p>
            <a:endParaRPr lang="fr-FR" dirty="0"/>
          </a:p>
        </p:txBody>
      </p:sp>
      <p:pic>
        <p:nvPicPr>
          <p:cNvPr id="6" name="Image 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189340" y="4801973"/>
            <a:ext cx="800503" cy="239134"/>
          </a:xfrm>
          <a:prstGeom prst="rect">
            <a:avLst/>
          </a:prstGeom>
        </p:spPr>
      </p:pic>
    </p:spTree>
    <p:extLst>
      <p:ext uri="{BB962C8B-B14F-4D97-AF65-F5344CB8AC3E}">
        <p14:creationId xmlns:p14="http://schemas.microsoft.com/office/powerpoint/2010/main" val="22552247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dirty="0"/>
              <a:t>Modifiez le style du titre</a:t>
            </a:r>
            <a:endParaRPr lang="en-US" dirty="0"/>
          </a:p>
        </p:txBody>
      </p:sp>
      <p:sp>
        <p:nvSpPr>
          <p:cNvPr id="3" name="Content Placeholder 2"/>
          <p:cNvSpPr>
            <a:spLocks noGrp="1"/>
          </p:cNvSpPr>
          <p:nvPr>
            <p:ph sz="half" idx="1" hasCustomPrompt="1"/>
          </p:nvPr>
        </p:nvSpPr>
        <p:spPr>
          <a:xfrm>
            <a:off x="278454" y="1073052"/>
            <a:ext cx="3886200" cy="3263504"/>
          </a:xfrm>
        </p:spPr>
        <p:txBody>
          <a:bodyPr/>
          <a:lstStyle>
            <a:lvl1pPr>
              <a:defRPr sz="1800"/>
            </a:lvl1pPr>
            <a:lvl3pPr>
              <a:defRPr b="0" i="0">
                <a:latin typeface="Arial" panose="020B0604020202020204" pitchFamily="34" charset="0"/>
              </a:defRPr>
            </a:lvl3pPr>
            <a:lvl5pPr>
              <a:defRPr b="0" i="0">
                <a:latin typeface="Arial" panose="020B0604020202020204" pitchFamily="34" charset="0"/>
              </a:defRPr>
            </a:lvl5pPr>
          </a:lstStyle>
          <a:p>
            <a:pPr lvl="0"/>
            <a:r>
              <a:rPr lang="fr-FR" dirty="0"/>
              <a:t> Modifiez les styles du texte du masque</a:t>
            </a:r>
          </a:p>
          <a:p>
            <a:pPr lvl="1"/>
            <a:r>
              <a:rPr lang="fr-FR" dirty="0"/>
              <a:t>Deuxième niveau</a:t>
            </a:r>
          </a:p>
          <a:p>
            <a:pPr lvl="2"/>
            <a:r>
              <a:rPr lang="fr-FR" dirty="0"/>
              <a:t>Troisième niveau</a:t>
            </a:r>
          </a:p>
          <a:p>
            <a:pPr lvl="3"/>
            <a:r>
              <a:rPr lang="fr-FR" dirty="0"/>
              <a:t>Quatrième niveau</a:t>
            </a:r>
          </a:p>
          <a:p>
            <a:pPr lvl="4"/>
            <a:r>
              <a:rPr lang="fr-FR" dirty="0"/>
              <a:t>Cinquième niveau</a:t>
            </a:r>
            <a:endParaRPr lang="en-US" dirty="0"/>
          </a:p>
        </p:txBody>
      </p:sp>
      <p:sp>
        <p:nvSpPr>
          <p:cNvPr id="4" name="Content Placeholder 3"/>
          <p:cNvSpPr>
            <a:spLocks noGrp="1"/>
          </p:cNvSpPr>
          <p:nvPr>
            <p:ph sz="half" idx="2" hasCustomPrompt="1"/>
          </p:nvPr>
        </p:nvSpPr>
        <p:spPr>
          <a:xfrm>
            <a:off x="4691164" y="1073052"/>
            <a:ext cx="3886200" cy="3263504"/>
          </a:xfrm>
        </p:spPr>
        <p:txBody>
          <a:bodyPr/>
          <a:lstStyle>
            <a:lvl1pPr>
              <a:defRPr sz="1800"/>
            </a:lvl1pPr>
            <a:lvl3pPr>
              <a:defRPr b="0" i="0">
                <a:latin typeface="Arial" panose="020B0604020202020204" pitchFamily="34" charset="0"/>
              </a:defRPr>
            </a:lvl3pPr>
            <a:lvl5pPr>
              <a:defRPr b="0" i="0">
                <a:latin typeface="Arial" panose="020B0604020202020204" pitchFamily="34" charset="0"/>
              </a:defRPr>
            </a:lvl5pPr>
          </a:lstStyle>
          <a:p>
            <a:pPr lvl="0"/>
            <a:r>
              <a:rPr lang="fr-FR" dirty="0"/>
              <a:t> Modifiez les styles du texte du masque</a:t>
            </a:r>
          </a:p>
          <a:p>
            <a:pPr lvl="1"/>
            <a:r>
              <a:rPr lang="fr-FR" dirty="0"/>
              <a:t>Deuxième niveau</a:t>
            </a:r>
          </a:p>
          <a:p>
            <a:pPr lvl="2"/>
            <a:r>
              <a:rPr lang="fr-FR" dirty="0"/>
              <a:t>Troisième niveau</a:t>
            </a:r>
          </a:p>
          <a:p>
            <a:pPr lvl="3"/>
            <a:r>
              <a:rPr lang="fr-FR" dirty="0"/>
              <a:t>Quatrième niveau</a:t>
            </a:r>
          </a:p>
          <a:p>
            <a:pPr lvl="4"/>
            <a:r>
              <a:rPr lang="fr-FR" dirty="0"/>
              <a:t>Cinquième niveau</a:t>
            </a:r>
            <a:endParaRPr lang="en-US" dirty="0"/>
          </a:p>
        </p:txBody>
      </p:sp>
      <p:sp>
        <p:nvSpPr>
          <p:cNvPr id="8" name="Footer Placeholder 5"/>
          <p:cNvSpPr>
            <a:spLocks noGrp="1"/>
          </p:cNvSpPr>
          <p:nvPr>
            <p:ph type="ftr" sz="quarter" idx="11"/>
          </p:nvPr>
        </p:nvSpPr>
        <p:spPr>
          <a:xfrm>
            <a:off x="190500" y="4592242"/>
            <a:ext cx="6443764" cy="459302"/>
          </a:xfrm>
        </p:spPr>
        <p:txBody>
          <a:bodyPr/>
          <a:lstStyle/>
          <a:p>
            <a:endParaRPr lang="fr-FR" dirty="0"/>
          </a:p>
        </p:txBody>
      </p:sp>
      <p:pic>
        <p:nvPicPr>
          <p:cNvPr id="9" name="Image 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189340" y="4801973"/>
            <a:ext cx="800503" cy="239134"/>
          </a:xfrm>
          <a:prstGeom prst="rect">
            <a:avLst/>
          </a:prstGeom>
        </p:spPr>
      </p:pic>
    </p:spTree>
    <p:extLst>
      <p:ext uri="{BB962C8B-B14F-4D97-AF65-F5344CB8AC3E}">
        <p14:creationId xmlns:p14="http://schemas.microsoft.com/office/powerpoint/2010/main" val="138973613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3pPr>
              <a:defRPr b="0" i="0">
                <a:latin typeface="Arial" panose="020B0604020202020204" pitchFamily="34" charset="0"/>
              </a:defRPr>
            </a:lvl3pPr>
            <a:lvl5pPr>
              <a:defRPr b="0"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94170511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secHead" preserve="1">
  <p:cSld name="Titre de section">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39062" y="513434"/>
            <a:ext cx="7886700" cy="1031756"/>
          </a:xfrm>
        </p:spPr>
        <p:txBody>
          <a:bodyPr anchor="b">
            <a:normAutofit/>
          </a:bodyPr>
          <a:lstStyle>
            <a:lvl1pPr>
              <a:defRPr sz="4000" b="1">
                <a:solidFill>
                  <a:schemeClr val="bg1"/>
                </a:solidFill>
              </a:defRPr>
            </a:lvl1pPr>
          </a:lstStyle>
          <a:p>
            <a:r>
              <a:rPr lang="fr-FR" dirty="0"/>
              <a:t>Modifiez le style du titre</a:t>
            </a:r>
            <a:endParaRPr lang="en-US" dirty="0"/>
          </a:p>
        </p:txBody>
      </p:sp>
      <p:sp>
        <p:nvSpPr>
          <p:cNvPr id="3" name="Text Placeholder 2"/>
          <p:cNvSpPr>
            <a:spLocks noGrp="1"/>
          </p:cNvSpPr>
          <p:nvPr>
            <p:ph type="body" idx="1"/>
          </p:nvPr>
        </p:nvSpPr>
        <p:spPr>
          <a:xfrm>
            <a:off x="439062" y="1618538"/>
            <a:ext cx="5771034" cy="1799460"/>
          </a:xfrm>
        </p:spPr>
        <p:txBody>
          <a:bodyPr/>
          <a:lstStyle>
            <a:lvl1pPr marL="0" indent="0">
              <a:buNone/>
              <a:defRPr sz="1800" b="0">
                <a:solidFill>
                  <a:srgbClr val="002060"/>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fr-FR" dirty="0"/>
              <a:t>Modifiez les styles du texte du masque</a:t>
            </a:r>
          </a:p>
        </p:txBody>
      </p:sp>
    </p:spTree>
    <p:extLst>
      <p:ext uri="{BB962C8B-B14F-4D97-AF65-F5344CB8AC3E}">
        <p14:creationId xmlns:p14="http://schemas.microsoft.com/office/powerpoint/2010/main" val="18600065"/>
      </p:ext>
    </p:extLst>
  </p:cSld>
  <p:clrMapOvr>
    <a:masterClrMapping/>
  </p:clrMapOvr>
  <p:transition spd="slow">
    <p:wipe/>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1_Deux contenus">
  <p:cSld name="2_Deux contenus">
    <p:spTree>
      <p:nvGrpSpPr>
        <p:cNvPr id="1" name="Shape 17"/>
        <p:cNvGrpSpPr/>
        <p:nvPr/>
      </p:nvGrpSpPr>
      <p:grpSpPr>
        <a:xfrm>
          <a:off x="0" y="0"/>
          <a:ext cx="0" cy="0"/>
          <a:chOff x="0" y="0"/>
          <a:chExt cx="0" cy="0"/>
        </a:xfrm>
      </p:grpSpPr>
      <p:sp>
        <p:nvSpPr>
          <p:cNvPr id="18" name="Google Shape;18;p10"/>
          <p:cNvSpPr txBox="1">
            <a:spLocks noGrp="1"/>
          </p:cNvSpPr>
          <p:nvPr>
            <p:ph type="title"/>
          </p:nvPr>
        </p:nvSpPr>
        <p:spPr>
          <a:xfrm>
            <a:off x="190500" y="0"/>
            <a:ext cx="7124700" cy="622300"/>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 name="Google Shape;19;p10"/>
          <p:cNvSpPr txBox="1">
            <a:spLocks noGrp="1"/>
          </p:cNvSpPr>
          <p:nvPr>
            <p:ph type="body" idx="1"/>
          </p:nvPr>
        </p:nvSpPr>
        <p:spPr>
          <a:xfrm>
            <a:off x="632298" y="900746"/>
            <a:ext cx="7889132" cy="3263504"/>
          </a:xfrm>
          <a:prstGeom prst="rect">
            <a:avLst/>
          </a:prstGeom>
          <a:noFill/>
          <a:ln>
            <a:noFill/>
          </a:ln>
        </p:spPr>
        <p:txBody>
          <a:bodyPr spcFirstLastPara="1" wrap="square" lIns="91425" tIns="45700" rIns="91425" bIns="45700" anchor="t" anchorCtr="0">
            <a:noAutofit/>
          </a:bodyPr>
          <a:lstStyle>
            <a:lvl1pPr marL="457200" lvl="0" indent="-355600" algn="l">
              <a:lnSpc>
                <a:spcPct val="90000"/>
              </a:lnSpc>
              <a:spcBef>
                <a:spcPts val="750"/>
              </a:spcBef>
              <a:spcAft>
                <a:spcPts val="0"/>
              </a:spcAft>
              <a:buClr>
                <a:srgbClr val="C55A11"/>
              </a:buClr>
              <a:buSzPts val="2000"/>
              <a:buChar char="⮚"/>
              <a:defRPr sz="2000"/>
            </a:lvl1pPr>
            <a:lvl2pPr marL="914400" lvl="1" indent="-342900" algn="l">
              <a:lnSpc>
                <a:spcPct val="90000"/>
              </a:lnSpc>
              <a:spcBef>
                <a:spcPts val="375"/>
              </a:spcBef>
              <a:spcAft>
                <a:spcPts val="0"/>
              </a:spcAft>
              <a:buClr>
                <a:srgbClr val="00B0F0"/>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20" name="Google Shape;20;p10"/>
          <p:cNvSpPr txBox="1">
            <a:spLocks noGrp="1"/>
          </p:cNvSpPr>
          <p:nvPr>
            <p:ph type="ftr" idx="11"/>
          </p:nvPr>
        </p:nvSpPr>
        <p:spPr>
          <a:xfrm>
            <a:off x="190500" y="4592242"/>
            <a:ext cx="6443764" cy="459302"/>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1800"/>
              <a:buChar char="•"/>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1" name="Google Shape;21;p10"/>
          <p:cNvPicPr preferRelativeResize="0"/>
          <p:nvPr/>
        </p:nvPicPr>
        <p:blipFill rotWithShape="1">
          <a:blip r:embed="rId2">
            <a:alphaModFix/>
          </a:blip>
          <a:srcRect/>
          <a:stretch/>
        </p:blipFill>
        <p:spPr>
          <a:xfrm>
            <a:off x="8189340" y="4801973"/>
            <a:ext cx="800503" cy="239134"/>
          </a:xfrm>
          <a:prstGeom prst="rect">
            <a:avLst/>
          </a:prstGeom>
          <a:noFill/>
          <a:ln>
            <a:noFill/>
          </a:ln>
        </p:spPr>
      </p:pic>
    </p:spTree>
    <p:extLst>
      <p:ext uri="{BB962C8B-B14F-4D97-AF65-F5344CB8AC3E}">
        <p14:creationId xmlns:p14="http://schemas.microsoft.com/office/powerpoint/2010/main" val="265087455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Diapositive de titr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915097274"/>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type="secHead" preserve="1">
  <p:cSld name="Titre de section">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39062" y="833378"/>
            <a:ext cx="6910862" cy="829128"/>
          </a:xfrm>
        </p:spPr>
        <p:txBody>
          <a:bodyPr anchor="b">
            <a:normAutofit/>
          </a:bodyPr>
          <a:lstStyle>
            <a:lvl1pPr>
              <a:defRPr sz="4000" b="1">
                <a:solidFill>
                  <a:schemeClr val="bg1"/>
                </a:solidFill>
              </a:defRPr>
            </a:lvl1pPr>
          </a:lstStyle>
          <a:p>
            <a:r>
              <a:rPr lang="fr-FR" dirty="0"/>
              <a:t>Modifiez le style du titre</a:t>
            </a:r>
            <a:endParaRPr lang="en-US" dirty="0"/>
          </a:p>
        </p:txBody>
      </p:sp>
      <p:sp>
        <p:nvSpPr>
          <p:cNvPr id="3" name="Text Placeholder 2"/>
          <p:cNvSpPr>
            <a:spLocks noGrp="1"/>
          </p:cNvSpPr>
          <p:nvPr>
            <p:ph type="body" idx="1"/>
          </p:nvPr>
        </p:nvSpPr>
        <p:spPr>
          <a:xfrm>
            <a:off x="439062" y="1926306"/>
            <a:ext cx="4850568" cy="400328"/>
          </a:xfrm>
        </p:spPr>
        <p:txBody>
          <a:bodyPr/>
          <a:lstStyle>
            <a:lvl1pPr marL="0" indent="0">
              <a:buNone/>
              <a:defRPr sz="1800" b="0">
                <a:solidFill>
                  <a:srgbClr val="002060"/>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fr-FR" dirty="0"/>
              <a:t>Modifiez les styles du texte du masque</a:t>
            </a:r>
          </a:p>
        </p:txBody>
      </p:sp>
    </p:spTree>
    <p:extLst>
      <p:ext uri="{BB962C8B-B14F-4D97-AF65-F5344CB8AC3E}">
        <p14:creationId xmlns:p14="http://schemas.microsoft.com/office/powerpoint/2010/main" val="424931530"/>
      </p:ext>
    </p:extLst>
  </p:cSld>
  <p:clrMapOvr>
    <a:masterClrMapping/>
  </p:clrMapOvr>
  <p:transition spd="slow">
    <p:push dir="r"/>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_Deux contenus">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sz="2000">
                <a:solidFill>
                  <a:schemeClr val="bg1"/>
                </a:solidFill>
              </a:defRPr>
            </a:lvl1pPr>
          </a:lstStyle>
          <a:p>
            <a:r>
              <a:rPr lang="fr-FR" dirty="0"/>
              <a:t>Modifiez le style du titre</a:t>
            </a:r>
            <a:endParaRPr lang="en-US" dirty="0"/>
          </a:p>
        </p:txBody>
      </p:sp>
      <p:sp>
        <p:nvSpPr>
          <p:cNvPr id="8" name="Footer Placeholder 5"/>
          <p:cNvSpPr>
            <a:spLocks noGrp="1"/>
          </p:cNvSpPr>
          <p:nvPr>
            <p:ph type="ftr" sz="quarter" idx="11"/>
          </p:nvPr>
        </p:nvSpPr>
        <p:spPr>
          <a:xfrm>
            <a:off x="190500" y="4592242"/>
            <a:ext cx="6443764" cy="459302"/>
          </a:xfrm>
        </p:spPr>
        <p:txBody>
          <a:bodyPr/>
          <a:lstStyle/>
          <a:p>
            <a:endParaRPr lang="fr-FR" dirty="0"/>
          </a:p>
        </p:txBody>
      </p:sp>
      <p:pic>
        <p:nvPicPr>
          <p:cNvPr id="6" name="Image 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189340" y="4801973"/>
            <a:ext cx="800503" cy="239134"/>
          </a:xfrm>
          <a:prstGeom prst="rect">
            <a:avLst/>
          </a:prstGeom>
        </p:spPr>
      </p:pic>
      <p:sp>
        <p:nvSpPr>
          <p:cNvPr id="9" name="Content Placeholder 2">
            <a:extLst>
              <a:ext uri="{FF2B5EF4-FFF2-40B4-BE49-F238E27FC236}">
                <a16:creationId xmlns:a16="http://schemas.microsoft.com/office/drawing/2014/main" id="{BA0B69FA-E68C-B74C-92D8-BF45204B2C85}"/>
              </a:ext>
            </a:extLst>
          </p:cNvPr>
          <p:cNvSpPr txBox="1">
            <a:spLocks/>
          </p:cNvSpPr>
          <p:nvPr userDrawn="1"/>
        </p:nvSpPr>
        <p:spPr>
          <a:xfrm>
            <a:off x="190500" y="821933"/>
            <a:ext cx="8763000" cy="3770309"/>
          </a:xfrm>
          <a:prstGeom prst="rect">
            <a:avLst/>
          </a:prstGeom>
        </p:spPr>
        <p:txBody>
          <a:bodyPr vert="horz" lIns="91440" tIns="45720" rIns="91440" bIns="45720" rtlCol="0">
            <a:noAutofit/>
          </a:bodyPr>
          <a:lstStyle>
            <a:lvl1pPr marL="171450" indent="-171450" algn="l" defTabSz="685800" rtl="0" eaLnBrk="1" latinLnBrk="0" hangingPunct="1">
              <a:lnSpc>
                <a:spcPct val="90000"/>
              </a:lnSpc>
              <a:spcBef>
                <a:spcPts val="750"/>
              </a:spcBef>
              <a:buFontTx/>
              <a:buBlip>
                <a:blip r:embed="rId3"/>
              </a:buBlip>
              <a:defRPr sz="2000" b="1" kern="1200">
                <a:solidFill>
                  <a:srgbClr val="EC8014"/>
                </a:solidFill>
                <a:latin typeface="Arial Narrow" panose="020B0606020202030204" pitchFamily="34"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b="0" i="0" kern="1200">
                <a:solidFill>
                  <a:srgbClr val="002060"/>
                </a:solidFill>
                <a:latin typeface="Arial" panose="020B0604020202020204" pitchFamily="34"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b="0" i="0" kern="1200">
                <a:solidFill>
                  <a:schemeClr val="bg1">
                    <a:lumMod val="50000"/>
                  </a:schemeClr>
                </a:solidFill>
                <a:latin typeface="Arial" panose="020B0604020202020204" pitchFamily="34"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400" b="0" i="0" kern="1200">
                <a:solidFill>
                  <a:schemeClr val="bg1">
                    <a:lumMod val="50000"/>
                  </a:schemeClr>
                </a:solidFill>
                <a:latin typeface="Arial" panose="020B0604020202020204" pitchFamily="34"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b="0" i="0" kern="1200">
                <a:solidFill>
                  <a:schemeClr val="bg1">
                    <a:lumMod val="50000"/>
                  </a:schemeClr>
                </a:solidFill>
                <a:latin typeface="Arial" panose="020B0604020202020204" pitchFamily="34"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171450" marR="0" lvl="0" indent="-171450" algn="l" defTabSz="685800" rtl="0" eaLnBrk="1" fontAlgn="auto" latinLnBrk="0" hangingPunct="1">
              <a:lnSpc>
                <a:spcPct val="90000"/>
              </a:lnSpc>
              <a:spcBef>
                <a:spcPts val="750"/>
              </a:spcBef>
              <a:spcAft>
                <a:spcPts val="0"/>
              </a:spcAft>
              <a:buClrTx/>
              <a:buSzTx/>
              <a:buFontTx/>
              <a:buBlip>
                <a:blip r:embed="rId3"/>
              </a:buBlip>
              <a:tabLst/>
              <a:defRPr/>
            </a:pPr>
            <a:r>
              <a:rPr kumimoji="0" lang="fr-FR" sz="2000" b="1" i="0" u="none" strike="noStrike" kern="1200" cap="none" spc="0" normalizeH="0" baseline="0" noProof="0" dirty="0">
                <a:ln>
                  <a:noFill/>
                </a:ln>
                <a:solidFill>
                  <a:srgbClr val="EC8014"/>
                </a:solidFill>
                <a:effectLst/>
                <a:uLnTx/>
                <a:uFillTx/>
                <a:latin typeface="Arial Narrow" panose="020B0606020202030204" pitchFamily="34" charset="0"/>
                <a:ea typeface="+mn-ea"/>
                <a:cs typeface="+mn-cs"/>
              </a:rPr>
              <a:t> Modifiez les styles du texte du masque</a:t>
            </a:r>
          </a:p>
          <a:p>
            <a:pPr marL="514350" marR="0" lvl="1" indent="-171450" algn="l" defTabSz="685800" rtl="0" eaLnBrk="1" fontAlgn="auto" latinLnBrk="0" hangingPunct="1">
              <a:lnSpc>
                <a:spcPct val="90000"/>
              </a:lnSpc>
              <a:spcBef>
                <a:spcPts val="375"/>
              </a:spcBef>
              <a:spcAft>
                <a:spcPts val="0"/>
              </a:spcAft>
              <a:buClrTx/>
              <a:buSzTx/>
              <a:buFont typeface="Arial" panose="020B0604020202020204" pitchFamily="34" charset="0"/>
              <a:buChar char="•"/>
              <a:tabLst/>
              <a:defRPr/>
            </a:pPr>
            <a:r>
              <a:rPr kumimoji="0" lang="fr-FR" sz="1800" b="0"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Deuxième niveau</a:t>
            </a:r>
          </a:p>
          <a:p>
            <a:pPr marL="857250" marR="0" lvl="2" indent="-171450" algn="l" defTabSz="685800" rtl="0" eaLnBrk="1" fontAlgn="auto" latinLnBrk="0" hangingPunct="1">
              <a:lnSpc>
                <a:spcPct val="90000"/>
              </a:lnSpc>
              <a:spcBef>
                <a:spcPts val="375"/>
              </a:spcBef>
              <a:spcAft>
                <a:spcPts val="0"/>
              </a:spcAft>
              <a:buClrTx/>
              <a:buSzTx/>
              <a:buFont typeface="Arial" panose="020B0604020202020204" pitchFamily="34" charset="0"/>
              <a:buChar char="•"/>
              <a:tabLst/>
              <a:defRPr/>
            </a:pPr>
            <a:r>
              <a:rPr kumimoji="0" lang="fr-FR" sz="1500" b="0" i="0" u="none" strike="noStrike" kern="1200" cap="none" spc="0" normalizeH="0" baseline="0" noProof="0" dirty="0">
                <a:ln>
                  <a:noFill/>
                </a:ln>
                <a:solidFill>
                  <a:sysClr val="window" lastClr="FFFFFF">
                    <a:lumMod val="50000"/>
                  </a:sysClr>
                </a:solidFill>
                <a:effectLst/>
                <a:uLnTx/>
                <a:uFillTx/>
                <a:latin typeface="Arial" panose="020B0604020202020204" pitchFamily="34" charset="0"/>
                <a:ea typeface="+mn-ea"/>
                <a:cs typeface="+mn-cs"/>
              </a:rPr>
              <a:t>Troisième niveau</a:t>
            </a:r>
          </a:p>
          <a:p>
            <a:pPr marL="1200150" marR="0" lvl="3" indent="-171450" algn="l" defTabSz="685800" rtl="0" eaLnBrk="1" fontAlgn="auto" latinLnBrk="0" hangingPunct="1">
              <a:lnSpc>
                <a:spcPct val="90000"/>
              </a:lnSpc>
              <a:spcBef>
                <a:spcPts val="375"/>
              </a:spcBef>
              <a:spcAft>
                <a:spcPts val="0"/>
              </a:spcAft>
              <a:buClrTx/>
              <a:buSzTx/>
              <a:buFont typeface="Arial" panose="020B0604020202020204" pitchFamily="34" charset="0"/>
              <a:buChar char="•"/>
              <a:tabLst/>
              <a:defRPr/>
            </a:pPr>
            <a:r>
              <a:rPr kumimoji="0" lang="fr-FR" sz="1400" b="0" i="0" u="none" strike="noStrike" kern="1200" cap="none" spc="0" normalizeH="0" baseline="0" noProof="0" dirty="0">
                <a:ln>
                  <a:noFill/>
                </a:ln>
                <a:solidFill>
                  <a:sysClr val="window" lastClr="FFFFFF">
                    <a:lumMod val="50000"/>
                  </a:sysClr>
                </a:solidFill>
                <a:effectLst/>
                <a:uLnTx/>
                <a:uFillTx/>
                <a:latin typeface="Arial" panose="020B0604020202020204" pitchFamily="34" charset="0"/>
                <a:ea typeface="+mn-ea"/>
                <a:cs typeface="+mn-cs"/>
              </a:rPr>
              <a:t>Quatrième niveau</a:t>
            </a:r>
          </a:p>
          <a:p>
            <a:pPr marL="1543050" marR="0" lvl="4" indent="-171450" algn="l" defTabSz="685800" rtl="0" eaLnBrk="1" fontAlgn="auto" latinLnBrk="0" hangingPunct="1">
              <a:lnSpc>
                <a:spcPct val="90000"/>
              </a:lnSpc>
              <a:spcBef>
                <a:spcPts val="375"/>
              </a:spcBef>
              <a:spcAft>
                <a:spcPts val="0"/>
              </a:spcAft>
              <a:buClrTx/>
              <a:buSzTx/>
              <a:buFont typeface="Arial" panose="020B0604020202020204" pitchFamily="34" charset="0"/>
              <a:buChar char="•"/>
              <a:tabLst/>
              <a:defRPr/>
            </a:pPr>
            <a:r>
              <a:rPr kumimoji="0" lang="fr-FR" sz="1350" b="0" i="0" u="none" strike="noStrike" kern="1200" cap="none" spc="0" normalizeH="0" baseline="0" noProof="0" dirty="0">
                <a:ln>
                  <a:noFill/>
                </a:ln>
                <a:solidFill>
                  <a:sysClr val="window" lastClr="FFFFFF">
                    <a:lumMod val="50000"/>
                  </a:sysClr>
                </a:solidFill>
                <a:effectLst/>
                <a:uLnTx/>
                <a:uFillTx/>
                <a:latin typeface="Arial" panose="020B0604020202020204" pitchFamily="34" charset="0"/>
                <a:ea typeface="+mn-ea"/>
                <a:cs typeface="+mn-cs"/>
              </a:rPr>
              <a:t>Cinquième niveau</a:t>
            </a:r>
            <a:endParaRPr kumimoji="0" lang="en-US" sz="1350" b="0" i="0" u="none" strike="noStrike" kern="1200" cap="none" spc="0" normalizeH="0" baseline="0" noProof="0" dirty="0">
              <a:ln>
                <a:noFill/>
              </a:ln>
              <a:solidFill>
                <a:sysClr val="window" lastClr="FFFFFF">
                  <a:lumMod val="50000"/>
                </a:sys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32368033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Deux contenus">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sz="2000">
                <a:solidFill>
                  <a:schemeClr val="bg1"/>
                </a:solidFill>
              </a:defRPr>
            </a:lvl1pPr>
          </a:lstStyle>
          <a:p>
            <a:r>
              <a:rPr lang="fr-FR" dirty="0"/>
              <a:t>Modifiez le style du titre</a:t>
            </a:r>
            <a:endParaRPr lang="en-US" dirty="0"/>
          </a:p>
        </p:txBody>
      </p:sp>
      <p:sp>
        <p:nvSpPr>
          <p:cNvPr id="8" name="Footer Placeholder 5"/>
          <p:cNvSpPr>
            <a:spLocks noGrp="1"/>
          </p:cNvSpPr>
          <p:nvPr>
            <p:ph type="ftr" sz="quarter" idx="11"/>
          </p:nvPr>
        </p:nvSpPr>
        <p:spPr>
          <a:xfrm>
            <a:off x="190500" y="4592242"/>
            <a:ext cx="6443764" cy="459302"/>
          </a:xfrm>
        </p:spPr>
        <p:txBody>
          <a:bodyPr/>
          <a:lstStyle/>
          <a:p>
            <a:endParaRPr lang="fr-FR" dirty="0"/>
          </a:p>
        </p:txBody>
      </p:sp>
      <p:pic>
        <p:nvPicPr>
          <p:cNvPr id="9" name="Image 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189340" y="4801973"/>
            <a:ext cx="800503" cy="239134"/>
          </a:xfrm>
          <a:prstGeom prst="rect">
            <a:avLst/>
          </a:prstGeom>
        </p:spPr>
      </p:pic>
      <p:sp>
        <p:nvSpPr>
          <p:cNvPr id="11" name="Content Placeholder 2">
            <a:extLst>
              <a:ext uri="{FF2B5EF4-FFF2-40B4-BE49-F238E27FC236}">
                <a16:creationId xmlns:a16="http://schemas.microsoft.com/office/drawing/2014/main" id="{F9D7D867-B60B-1641-B988-E93467A3EC65}"/>
              </a:ext>
            </a:extLst>
          </p:cNvPr>
          <p:cNvSpPr txBox="1">
            <a:spLocks/>
          </p:cNvSpPr>
          <p:nvPr userDrawn="1"/>
        </p:nvSpPr>
        <p:spPr>
          <a:xfrm>
            <a:off x="278454" y="1073052"/>
            <a:ext cx="3886200" cy="3263504"/>
          </a:xfrm>
          <a:prstGeom prst="rect">
            <a:avLst/>
          </a:prstGeom>
        </p:spPr>
        <p:txBody>
          <a:bodyPr vert="horz" lIns="91440" tIns="45720" rIns="91440" bIns="45720" rtlCol="0">
            <a:noAutofit/>
          </a:bodyPr>
          <a:lstStyle>
            <a:lvl1pPr marL="171450" indent="-171450" algn="l" defTabSz="685800" rtl="0" eaLnBrk="1" latinLnBrk="0" hangingPunct="1">
              <a:lnSpc>
                <a:spcPct val="90000"/>
              </a:lnSpc>
              <a:spcBef>
                <a:spcPts val="750"/>
              </a:spcBef>
              <a:buFontTx/>
              <a:buBlip>
                <a:blip r:embed="rId3"/>
              </a:buBlip>
              <a:defRPr sz="1800" b="1" kern="1200">
                <a:solidFill>
                  <a:srgbClr val="EC8014"/>
                </a:solidFill>
                <a:latin typeface="Arial Narrow" panose="020B0606020202030204" pitchFamily="34"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b="0" i="0" kern="1200">
                <a:solidFill>
                  <a:srgbClr val="002060"/>
                </a:solidFill>
                <a:latin typeface="Arial" panose="020B0604020202020204" pitchFamily="34"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b="0" i="0" kern="1200">
                <a:solidFill>
                  <a:schemeClr val="tx1"/>
                </a:solidFill>
                <a:latin typeface="Arial" panose="020B0604020202020204" pitchFamily="34"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400" b="0" i="0" kern="1200">
                <a:solidFill>
                  <a:schemeClr val="bg1">
                    <a:lumMod val="50000"/>
                  </a:schemeClr>
                </a:solidFill>
                <a:latin typeface="Arial" panose="020B0604020202020204" pitchFamily="34"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b="0" i="0" kern="1200">
                <a:solidFill>
                  <a:schemeClr val="tx1"/>
                </a:solidFill>
                <a:latin typeface="Arial" panose="020B0604020202020204" pitchFamily="34"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171450" marR="0" lvl="0" indent="-171450" algn="l" defTabSz="685800" rtl="0" eaLnBrk="1" fontAlgn="auto" latinLnBrk="0" hangingPunct="1">
              <a:lnSpc>
                <a:spcPct val="90000"/>
              </a:lnSpc>
              <a:spcBef>
                <a:spcPts val="750"/>
              </a:spcBef>
              <a:spcAft>
                <a:spcPts val="0"/>
              </a:spcAft>
              <a:buClrTx/>
              <a:buSzTx/>
              <a:buFontTx/>
              <a:buBlip>
                <a:blip r:embed="rId3"/>
              </a:buBlip>
              <a:tabLst/>
              <a:defRPr/>
            </a:pPr>
            <a:r>
              <a:rPr kumimoji="0" lang="fr-FR" sz="1800" b="1" i="0" u="none" strike="noStrike" kern="1200" cap="none" spc="0" normalizeH="0" baseline="0" noProof="0">
                <a:ln>
                  <a:noFill/>
                </a:ln>
                <a:solidFill>
                  <a:srgbClr val="EC8014"/>
                </a:solidFill>
                <a:effectLst/>
                <a:uLnTx/>
                <a:uFillTx/>
                <a:latin typeface="Arial Narrow" panose="020B0606020202030204" pitchFamily="34" charset="0"/>
                <a:ea typeface="+mn-ea"/>
                <a:cs typeface="+mn-cs"/>
              </a:rPr>
              <a:t> Modifiez les styles du texte du masque</a:t>
            </a:r>
          </a:p>
          <a:p>
            <a:pPr marL="514350" marR="0" lvl="1" indent="-171450" algn="l" defTabSz="685800" rtl="0" eaLnBrk="1" fontAlgn="auto" latinLnBrk="0" hangingPunct="1">
              <a:lnSpc>
                <a:spcPct val="90000"/>
              </a:lnSpc>
              <a:spcBef>
                <a:spcPts val="375"/>
              </a:spcBef>
              <a:spcAft>
                <a:spcPts val="0"/>
              </a:spcAft>
              <a:buClrTx/>
              <a:buSzTx/>
              <a:buFont typeface="Arial" panose="020B0604020202020204" pitchFamily="34" charset="0"/>
              <a:buChar char="•"/>
              <a:tabLst/>
              <a:defRPr/>
            </a:pPr>
            <a:r>
              <a:rPr kumimoji="0" lang="fr-FR" sz="1800" b="0" i="0" u="none" strike="noStrike" kern="1200" cap="none" spc="0" normalizeH="0" baseline="0" noProof="0">
                <a:ln>
                  <a:noFill/>
                </a:ln>
                <a:solidFill>
                  <a:srgbClr val="002060"/>
                </a:solidFill>
                <a:effectLst/>
                <a:uLnTx/>
                <a:uFillTx/>
                <a:latin typeface="Arial" panose="020B0604020202020204" pitchFamily="34" charset="0"/>
                <a:ea typeface="+mn-ea"/>
                <a:cs typeface="+mn-cs"/>
              </a:rPr>
              <a:t>Deuxième niveau</a:t>
            </a:r>
          </a:p>
          <a:p>
            <a:pPr marL="857250" marR="0" lvl="2" indent="-171450" algn="l" defTabSz="685800" rtl="0" eaLnBrk="1" fontAlgn="auto" latinLnBrk="0" hangingPunct="1">
              <a:lnSpc>
                <a:spcPct val="90000"/>
              </a:lnSpc>
              <a:spcBef>
                <a:spcPts val="375"/>
              </a:spcBef>
              <a:spcAft>
                <a:spcPts val="0"/>
              </a:spcAft>
              <a:buClrTx/>
              <a:buSzTx/>
              <a:buFont typeface="Arial" panose="020B0604020202020204" pitchFamily="34" charset="0"/>
              <a:buChar char="•"/>
              <a:tabLst/>
              <a:defRPr/>
            </a:pPr>
            <a:r>
              <a:rPr kumimoji="0" lang="fr-FR" sz="1500" b="0" i="0" u="none" strike="noStrike" kern="1200" cap="none" spc="0" normalizeH="0" baseline="0" noProof="0">
                <a:ln>
                  <a:noFill/>
                </a:ln>
                <a:solidFill>
                  <a:sysClr val="windowText" lastClr="000000"/>
                </a:solidFill>
                <a:effectLst/>
                <a:uLnTx/>
                <a:uFillTx/>
                <a:latin typeface="Arial" panose="020B0604020202020204" pitchFamily="34" charset="0"/>
                <a:ea typeface="+mn-ea"/>
                <a:cs typeface="+mn-cs"/>
              </a:rPr>
              <a:t>Troisième niveau</a:t>
            </a:r>
          </a:p>
          <a:p>
            <a:pPr marL="1200150" marR="0" lvl="3" indent="-171450" algn="l" defTabSz="685800" rtl="0" eaLnBrk="1" fontAlgn="auto" latinLnBrk="0" hangingPunct="1">
              <a:lnSpc>
                <a:spcPct val="90000"/>
              </a:lnSpc>
              <a:spcBef>
                <a:spcPts val="375"/>
              </a:spcBef>
              <a:spcAft>
                <a:spcPts val="0"/>
              </a:spcAft>
              <a:buClrTx/>
              <a:buSzTx/>
              <a:buFont typeface="Arial" panose="020B0604020202020204" pitchFamily="34" charset="0"/>
              <a:buChar char="•"/>
              <a:tabLst/>
              <a:defRPr/>
            </a:pPr>
            <a:r>
              <a:rPr kumimoji="0" lang="fr-FR" sz="1400" b="0" i="0" u="none" strike="noStrike" kern="1200" cap="none" spc="0" normalizeH="0" baseline="0" noProof="0">
                <a:ln>
                  <a:noFill/>
                </a:ln>
                <a:solidFill>
                  <a:sysClr val="window" lastClr="FFFFFF">
                    <a:lumMod val="50000"/>
                  </a:sysClr>
                </a:solidFill>
                <a:effectLst/>
                <a:uLnTx/>
                <a:uFillTx/>
                <a:latin typeface="Arial" panose="020B0604020202020204" pitchFamily="34" charset="0"/>
                <a:ea typeface="+mn-ea"/>
                <a:cs typeface="+mn-cs"/>
              </a:rPr>
              <a:t>Quatrième niveau</a:t>
            </a:r>
          </a:p>
          <a:p>
            <a:pPr marL="1543050" marR="0" lvl="4" indent="-171450" algn="l" defTabSz="685800" rtl="0" eaLnBrk="1" fontAlgn="auto" latinLnBrk="0" hangingPunct="1">
              <a:lnSpc>
                <a:spcPct val="90000"/>
              </a:lnSpc>
              <a:spcBef>
                <a:spcPts val="375"/>
              </a:spcBef>
              <a:spcAft>
                <a:spcPts val="0"/>
              </a:spcAft>
              <a:buClrTx/>
              <a:buSzTx/>
              <a:buFont typeface="Arial" panose="020B0604020202020204" pitchFamily="34" charset="0"/>
              <a:buChar char="•"/>
              <a:tabLst/>
              <a:defRPr/>
            </a:pPr>
            <a:r>
              <a:rPr kumimoji="0" lang="fr-FR" sz="1350" b="0" i="0" u="none" strike="noStrike" kern="1200" cap="none" spc="0" normalizeH="0" baseline="0" noProof="0">
                <a:ln>
                  <a:noFill/>
                </a:ln>
                <a:solidFill>
                  <a:sysClr val="windowText" lastClr="000000"/>
                </a:solidFill>
                <a:effectLst/>
                <a:uLnTx/>
                <a:uFillTx/>
                <a:latin typeface="Arial" panose="020B0604020202020204" pitchFamily="34" charset="0"/>
                <a:ea typeface="+mn-ea"/>
                <a:cs typeface="+mn-cs"/>
              </a:rPr>
              <a:t>Cinquième niveau</a:t>
            </a:r>
            <a:endParaRPr kumimoji="0" lang="en-US" sz="1350" b="0" i="0" u="none" strike="noStrike" kern="1200" cap="none" spc="0" normalizeH="0" baseline="0" noProof="0" dirty="0">
              <a:ln>
                <a:noFill/>
              </a:ln>
              <a:solidFill>
                <a:sysClr val="windowText" lastClr="000000"/>
              </a:solidFill>
              <a:effectLst/>
              <a:uLnTx/>
              <a:uFillTx/>
              <a:latin typeface="Arial" panose="020B0604020202020204" pitchFamily="34" charset="0"/>
              <a:ea typeface="+mn-ea"/>
              <a:cs typeface="+mn-cs"/>
            </a:endParaRPr>
          </a:p>
        </p:txBody>
      </p:sp>
      <p:sp>
        <p:nvSpPr>
          <p:cNvPr id="12" name="Content Placeholder 3">
            <a:extLst>
              <a:ext uri="{FF2B5EF4-FFF2-40B4-BE49-F238E27FC236}">
                <a16:creationId xmlns:a16="http://schemas.microsoft.com/office/drawing/2014/main" id="{FA563D06-64D3-4349-86E8-12501076BCC5}"/>
              </a:ext>
            </a:extLst>
          </p:cNvPr>
          <p:cNvSpPr txBox="1">
            <a:spLocks/>
          </p:cNvSpPr>
          <p:nvPr userDrawn="1"/>
        </p:nvSpPr>
        <p:spPr>
          <a:xfrm>
            <a:off x="4691164" y="1073052"/>
            <a:ext cx="3886200" cy="3263504"/>
          </a:xfrm>
          <a:prstGeom prst="rect">
            <a:avLst/>
          </a:prstGeom>
        </p:spPr>
        <p:txBody>
          <a:bodyPr vert="horz" lIns="91440" tIns="45720" rIns="91440" bIns="45720" rtlCol="0">
            <a:noAutofit/>
          </a:bodyPr>
          <a:lstStyle>
            <a:lvl1pPr marL="171450" indent="-171450" algn="l" defTabSz="685800" rtl="0" eaLnBrk="1" latinLnBrk="0" hangingPunct="1">
              <a:lnSpc>
                <a:spcPct val="90000"/>
              </a:lnSpc>
              <a:spcBef>
                <a:spcPts val="750"/>
              </a:spcBef>
              <a:buFontTx/>
              <a:buBlip>
                <a:blip r:embed="rId3"/>
              </a:buBlip>
              <a:defRPr sz="1800" b="1" kern="1200">
                <a:solidFill>
                  <a:srgbClr val="EC8014"/>
                </a:solidFill>
                <a:latin typeface="Arial Narrow" panose="020B0606020202030204" pitchFamily="34"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b="0" i="0" kern="1200">
                <a:solidFill>
                  <a:srgbClr val="002060"/>
                </a:solidFill>
                <a:latin typeface="Arial" panose="020B0604020202020204" pitchFamily="34"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b="0" i="0" kern="1200">
                <a:solidFill>
                  <a:schemeClr val="tx1"/>
                </a:solidFill>
                <a:latin typeface="Arial" panose="020B0604020202020204" pitchFamily="34"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400" b="0" i="0" kern="1200">
                <a:solidFill>
                  <a:schemeClr val="bg1">
                    <a:lumMod val="50000"/>
                  </a:schemeClr>
                </a:solidFill>
                <a:latin typeface="Arial" panose="020B0604020202020204" pitchFamily="34"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b="0" i="0" kern="1200">
                <a:solidFill>
                  <a:schemeClr val="tx1"/>
                </a:solidFill>
                <a:latin typeface="Arial" panose="020B0604020202020204" pitchFamily="34"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171450" marR="0" lvl="0" indent="-171450" algn="l" defTabSz="685800" rtl="0" eaLnBrk="1" fontAlgn="auto" latinLnBrk="0" hangingPunct="1">
              <a:lnSpc>
                <a:spcPct val="90000"/>
              </a:lnSpc>
              <a:spcBef>
                <a:spcPts val="750"/>
              </a:spcBef>
              <a:spcAft>
                <a:spcPts val="0"/>
              </a:spcAft>
              <a:buClrTx/>
              <a:buSzTx/>
              <a:buFontTx/>
              <a:buBlip>
                <a:blip r:embed="rId3"/>
              </a:buBlip>
              <a:tabLst/>
              <a:defRPr/>
            </a:pPr>
            <a:r>
              <a:rPr kumimoji="0" lang="fr-FR" sz="1800" b="1" i="0" u="none" strike="noStrike" kern="1200" cap="none" spc="0" normalizeH="0" baseline="0" noProof="0">
                <a:ln>
                  <a:noFill/>
                </a:ln>
                <a:solidFill>
                  <a:srgbClr val="EC8014"/>
                </a:solidFill>
                <a:effectLst/>
                <a:uLnTx/>
                <a:uFillTx/>
                <a:latin typeface="Arial Narrow" panose="020B0606020202030204" pitchFamily="34" charset="0"/>
                <a:ea typeface="+mn-ea"/>
                <a:cs typeface="+mn-cs"/>
              </a:rPr>
              <a:t> Modifiez les styles du texte du masque</a:t>
            </a:r>
          </a:p>
          <a:p>
            <a:pPr marL="514350" marR="0" lvl="1" indent="-171450" algn="l" defTabSz="685800" rtl="0" eaLnBrk="1" fontAlgn="auto" latinLnBrk="0" hangingPunct="1">
              <a:lnSpc>
                <a:spcPct val="90000"/>
              </a:lnSpc>
              <a:spcBef>
                <a:spcPts val="375"/>
              </a:spcBef>
              <a:spcAft>
                <a:spcPts val="0"/>
              </a:spcAft>
              <a:buClrTx/>
              <a:buSzTx/>
              <a:buFont typeface="Arial" panose="020B0604020202020204" pitchFamily="34" charset="0"/>
              <a:buChar char="•"/>
              <a:tabLst/>
              <a:defRPr/>
            </a:pPr>
            <a:r>
              <a:rPr kumimoji="0" lang="fr-FR" sz="1800" b="0" i="0" u="none" strike="noStrike" kern="1200" cap="none" spc="0" normalizeH="0" baseline="0" noProof="0">
                <a:ln>
                  <a:noFill/>
                </a:ln>
                <a:solidFill>
                  <a:srgbClr val="002060"/>
                </a:solidFill>
                <a:effectLst/>
                <a:uLnTx/>
                <a:uFillTx/>
                <a:latin typeface="Arial" panose="020B0604020202020204" pitchFamily="34" charset="0"/>
                <a:ea typeface="+mn-ea"/>
                <a:cs typeface="+mn-cs"/>
              </a:rPr>
              <a:t>Deuxième niveau</a:t>
            </a:r>
          </a:p>
          <a:p>
            <a:pPr marL="857250" marR="0" lvl="2" indent="-171450" algn="l" defTabSz="685800" rtl="0" eaLnBrk="1" fontAlgn="auto" latinLnBrk="0" hangingPunct="1">
              <a:lnSpc>
                <a:spcPct val="90000"/>
              </a:lnSpc>
              <a:spcBef>
                <a:spcPts val="375"/>
              </a:spcBef>
              <a:spcAft>
                <a:spcPts val="0"/>
              </a:spcAft>
              <a:buClrTx/>
              <a:buSzTx/>
              <a:buFont typeface="Arial" panose="020B0604020202020204" pitchFamily="34" charset="0"/>
              <a:buChar char="•"/>
              <a:tabLst/>
              <a:defRPr/>
            </a:pPr>
            <a:r>
              <a:rPr kumimoji="0" lang="fr-FR" sz="1500" b="0" i="0" u="none" strike="noStrike" kern="1200" cap="none" spc="0" normalizeH="0" baseline="0" noProof="0">
                <a:ln>
                  <a:noFill/>
                </a:ln>
                <a:solidFill>
                  <a:sysClr val="windowText" lastClr="000000"/>
                </a:solidFill>
                <a:effectLst/>
                <a:uLnTx/>
                <a:uFillTx/>
                <a:latin typeface="Arial" panose="020B0604020202020204" pitchFamily="34" charset="0"/>
                <a:ea typeface="+mn-ea"/>
                <a:cs typeface="+mn-cs"/>
              </a:rPr>
              <a:t>Troisième niveau</a:t>
            </a:r>
          </a:p>
          <a:p>
            <a:pPr marL="1200150" marR="0" lvl="3" indent="-171450" algn="l" defTabSz="685800" rtl="0" eaLnBrk="1" fontAlgn="auto" latinLnBrk="0" hangingPunct="1">
              <a:lnSpc>
                <a:spcPct val="90000"/>
              </a:lnSpc>
              <a:spcBef>
                <a:spcPts val="375"/>
              </a:spcBef>
              <a:spcAft>
                <a:spcPts val="0"/>
              </a:spcAft>
              <a:buClrTx/>
              <a:buSzTx/>
              <a:buFont typeface="Arial" panose="020B0604020202020204" pitchFamily="34" charset="0"/>
              <a:buChar char="•"/>
              <a:tabLst/>
              <a:defRPr/>
            </a:pPr>
            <a:r>
              <a:rPr kumimoji="0" lang="fr-FR" sz="1400" b="0" i="0" u="none" strike="noStrike" kern="1200" cap="none" spc="0" normalizeH="0" baseline="0" noProof="0">
                <a:ln>
                  <a:noFill/>
                </a:ln>
                <a:solidFill>
                  <a:sysClr val="window" lastClr="FFFFFF">
                    <a:lumMod val="50000"/>
                  </a:sysClr>
                </a:solidFill>
                <a:effectLst/>
                <a:uLnTx/>
                <a:uFillTx/>
                <a:latin typeface="Arial" panose="020B0604020202020204" pitchFamily="34" charset="0"/>
                <a:ea typeface="+mn-ea"/>
                <a:cs typeface="+mn-cs"/>
              </a:rPr>
              <a:t>Quatrième niveau</a:t>
            </a:r>
          </a:p>
          <a:p>
            <a:pPr marL="1543050" marR="0" lvl="4" indent="-171450" algn="l" defTabSz="685800" rtl="0" eaLnBrk="1" fontAlgn="auto" latinLnBrk="0" hangingPunct="1">
              <a:lnSpc>
                <a:spcPct val="90000"/>
              </a:lnSpc>
              <a:spcBef>
                <a:spcPts val="375"/>
              </a:spcBef>
              <a:spcAft>
                <a:spcPts val="0"/>
              </a:spcAft>
              <a:buClrTx/>
              <a:buSzTx/>
              <a:buFont typeface="Arial" panose="020B0604020202020204" pitchFamily="34" charset="0"/>
              <a:buChar char="•"/>
              <a:tabLst/>
              <a:defRPr/>
            </a:pPr>
            <a:r>
              <a:rPr kumimoji="0" lang="fr-FR" sz="1350" b="0" i="0" u="none" strike="noStrike" kern="1200" cap="none" spc="0" normalizeH="0" baseline="0" noProof="0">
                <a:ln>
                  <a:noFill/>
                </a:ln>
                <a:solidFill>
                  <a:sysClr val="windowText" lastClr="000000"/>
                </a:solidFill>
                <a:effectLst/>
                <a:uLnTx/>
                <a:uFillTx/>
                <a:latin typeface="Arial" panose="020B0604020202020204" pitchFamily="34" charset="0"/>
                <a:ea typeface="+mn-ea"/>
                <a:cs typeface="+mn-cs"/>
              </a:rPr>
              <a:t>Cinquième niveau</a:t>
            </a:r>
            <a:endParaRPr kumimoji="0" lang="en-US" sz="1350" b="0" i="0" u="none" strike="noStrike" kern="1200" cap="none" spc="0" normalizeH="0" baseline="0" noProof="0" dirty="0">
              <a:ln>
                <a:noFill/>
              </a:ln>
              <a:solidFill>
                <a:sysClr val="windowText" lastClr="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33005565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Deux contenus">
    <p:spTree>
      <p:nvGrpSpPr>
        <p:cNvPr id="1" name=""/>
        <p:cNvGrpSpPr/>
        <p:nvPr/>
      </p:nvGrpSpPr>
      <p:grpSpPr>
        <a:xfrm>
          <a:off x="0" y="0"/>
          <a:ext cx="0" cy="0"/>
          <a:chOff x="0" y="0"/>
          <a:chExt cx="0" cy="0"/>
        </a:xfrm>
      </p:grpSpPr>
      <p:sp>
        <p:nvSpPr>
          <p:cNvPr id="2" name="Title 1"/>
          <p:cNvSpPr>
            <a:spLocks noGrp="1"/>
          </p:cNvSpPr>
          <p:nvPr>
            <p:ph type="title"/>
          </p:nvPr>
        </p:nvSpPr>
        <p:spPr>
          <a:xfrm>
            <a:off x="190500" y="0"/>
            <a:ext cx="7124700" cy="596560"/>
          </a:xfrm>
        </p:spPr>
        <p:txBody>
          <a:bodyPr>
            <a:normAutofit/>
          </a:bodyPr>
          <a:lstStyle>
            <a:lvl1pPr>
              <a:defRPr sz="2000">
                <a:solidFill>
                  <a:schemeClr val="bg1"/>
                </a:solidFill>
              </a:defRPr>
            </a:lvl1pPr>
          </a:lstStyle>
          <a:p>
            <a:r>
              <a:rPr lang="fr-FR" dirty="0"/>
              <a:t>Modifiez le style du titre</a:t>
            </a:r>
            <a:endParaRPr lang="en-US" dirty="0"/>
          </a:p>
        </p:txBody>
      </p:sp>
      <p:sp>
        <p:nvSpPr>
          <p:cNvPr id="3" name="Content Placeholder 2"/>
          <p:cNvSpPr>
            <a:spLocks noGrp="1"/>
          </p:cNvSpPr>
          <p:nvPr>
            <p:ph sz="half" idx="1" hasCustomPrompt="1"/>
          </p:nvPr>
        </p:nvSpPr>
        <p:spPr>
          <a:xfrm>
            <a:off x="190500" y="821933"/>
            <a:ext cx="8763000" cy="3770309"/>
          </a:xfrm>
        </p:spPr>
        <p:txBody>
          <a:bodyPr/>
          <a:lstStyle>
            <a:lvl1pPr>
              <a:spcBef>
                <a:spcPts val="1200"/>
              </a:spcBef>
              <a:defRPr sz="2000">
                <a:solidFill>
                  <a:srgbClr val="EC8014"/>
                </a:solidFill>
              </a:defRPr>
            </a:lvl1pPr>
            <a:lvl2pPr marL="432000" indent="-144000">
              <a:lnSpc>
                <a:spcPct val="100000"/>
              </a:lnSpc>
              <a:spcBef>
                <a:spcPts val="0"/>
              </a:spcBef>
              <a:defRPr>
                <a:solidFill>
                  <a:srgbClr val="002060"/>
                </a:solidFill>
              </a:defRPr>
            </a:lvl2pPr>
            <a:lvl3pPr marL="648000" indent="-144000">
              <a:lnSpc>
                <a:spcPct val="100000"/>
              </a:lnSpc>
              <a:spcBef>
                <a:spcPts val="0"/>
              </a:spcBef>
              <a:defRPr b="0" i="0">
                <a:solidFill>
                  <a:schemeClr val="bg1">
                    <a:lumMod val="50000"/>
                  </a:schemeClr>
                </a:solidFill>
                <a:latin typeface="Arial" panose="020B0604020202020204" pitchFamily="34" charset="0"/>
              </a:defRPr>
            </a:lvl3pPr>
            <a:lvl4pPr marL="936000" indent="-144000">
              <a:lnSpc>
                <a:spcPct val="100000"/>
              </a:lnSpc>
              <a:spcBef>
                <a:spcPts val="0"/>
              </a:spcBef>
              <a:defRPr>
                <a:solidFill>
                  <a:schemeClr val="bg1">
                    <a:lumMod val="50000"/>
                  </a:schemeClr>
                </a:solidFill>
              </a:defRPr>
            </a:lvl4pPr>
            <a:lvl5pPr marL="1224000" indent="-144000">
              <a:lnSpc>
                <a:spcPct val="100000"/>
              </a:lnSpc>
              <a:spcBef>
                <a:spcPts val="0"/>
              </a:spcBef>
              <a:defRPr b="0" i="0">
                <a:solidFill>
                  <a:schemeClr val="bg1">
                    <a:lumMod val="50000"/>
                  </a:schemeClr>
                </a:solidFill>
                <a:latin typeface="Arial" panose="020B0604020202020204" pitchFamily="34" charset="0"/>
              </a:defRPr>
            </a:lvl5pPr>
          </a:lstStyle>
          <a:p>
            <a:pPr lvl="0"/>
            <a:r>
              <a:rPr lang="fr-FR" dirty="0"/>
              <a:t> Modifiez les styles du texte du masque</a:t>
            </a:r>
          </a:p>
          <a:p>
            <a:pPr lvl="1"/>
            <a:r>
              <a:rPr lang="fr-FR" dirty="0"/>
              <a:t>Deuxième niveau</a:t>
            </a:r>
          </a:p>
          <a:p>
            <a:pPr lvl="2"/>
            <a:r>
              <a:rPr lang="fr-FR" dirty="0"/>
              <a:t>Troisième niveau</a:t>
            </a:r>
          </a:p>
          <a:p>
            <a:pPr lvl="3"/>
            <a:r>
              <a:rPr lang="fr-FR" dirty="0"/>
              <a:t>Quatrième niveau</a:t>
            </a:r>
          </a:p>
          <a:p>
            <a:pPr lvl="4"/>
            <a:r>
              <a:rPr lang="fr-FR" dirty="0"/>
              <a:t>Cinquième niveau</a:t>
            </a:r>
            <a:endParaRPr lang="en-US" dirty="0"/>
          </a:p>
        </p:txBody>
      </p:sp>
      <p:sp>
        <p:nvSpPr>
          <p:cNvPr id="8" name="Footer Placeholder 5"/>
          <p:cNvSpPr>
            <a:spLocks noGrp="1"/>
          </p:cNvSpPr>
          <p:nvPr>
            <p:ph type="ftr" sz="quarter" idx="11"/>
          </p:nvPr>
        </p:nvSpPr>
        <p:spPr>
          <a:xfrm>
            <a:off x="190500" y="4592242"/>
            <a:ext cx="7998840" cy="459302"/>
          </a:xfrm>
        </p:spPr>
        <p:txBody>
          <a:bodyPr/>
          <a:lstStyle>
            <a:lvl1pPr marL="0" indent="0">
              <a:buFontTx/>
              <a:buNone/>
              <a:defRPr i="1">
                <a:solidFill>
                  <a:schemeClr val="bg1">
                    <a:lumMod val="65000"/>
                  </a:schemeClr>
                </a:solidFill>
              </a:defRPr>
            </a:lvl1pPr>
          </a:lstStyle>
          <a:p>
            <a:endParaRPr lang="fr-FR" dirty="0"/>
          </a:p>
        </p:txBody>
      </p:sp>
      <p:pic>
        <p:nvPicPr>
          <p:cNvPr id="6" name="Image 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189340" y="4801973"/>
            <a:ext cx="800503" cy="239134"/>
          </a:xfrm>
          <a:prstGeom prst="rect">
            <a:avLst/>
          </a:prstGeom>
        </p:spPr>
      </p:pic>
    </p:spTree>
    <p:extLst>
      <p:ext uri="{BB962C8B-B14F-4D97-AF65-F5344CB8AC3E}">
        <p14:creationId xmlns:p14="http://schemas.microsoft.com/office/powerpoint/2010/main" val="14644814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dirty="0"/>
              <a:t>Modifiez le style du titre</a:t>
            </a:r>
            <a:endParaRPr lang="en-US" dirty="0"/>
          </a:p>
        </p:txBody>
      </p:sp>
      <p:sp>
        <p:nvSpPr>
          <p:cNvPr id="3" name="Content Placeholder 2"/>
          <p:cNvSpPr>
            <a:spLocks noGrp="1"/>
          </p:cNvSpPr>
          <p:nvPr>
            <p:ph sz="half" idx="1" hasCustomPrompt="1"/>
          </p:nvPr>
        </p:nvSpPr>
        <p:spPr>
          <a:xfrm>
            <a:off x="278454" y="1073052"/>
            <a:ext cx="3886200" cy="3263504"/>
          </a:xfrm>
        </p:spPr>
        <p:txBody>
          <a:bodyPr/>
          <a:lstStyle>
            <a:lvl1pPr>
              <a:defRPr sz="1800"/>
            </a:lvl1pPr>
            <a:lvl3pPr>
              <a:defRPr b="0" i="0">
                <a:latin typeface="Arial" panose="020B0604020202020204" pitchFamily="34" charset="0"/>
              </a:defRPr>
            </a:lvl3pPr>
            <a:lvl5pPr>
              <a:defRPr b="0" i="0">
                <a:latin typeface="Arial" panose="020B0604020202020204" pitchFamily="34" charset="0"/>
              </a:defRPr>
            </a:lvl5pPr>
          </a:lstStyle>
          <a:p>
            <a:pPr lvl="0"/>
            <a:r>
              <a:rPr lang="fr-FR" dirty="0"/>
              <a:t> Modifiez les styles du texte du masque</a:t>
            </a:r>
          </a:p>
          <a:p>
            <a:pPr lvl="1"/>
            <a:r>
              <a:rPr lang="fr-FR" dirty="0"/>
              <a:t>Deuxième niveau</a:t>
            </a:r>
          </a:p>
          <a:p>
            <a:pPr lvl="2"/>
            <a:r>
              <a:rPr lang="fr-FR" dirty="0"/>
              <a:t>Troisième niveau</a:t>
            </a:r>
          </a:p>
          <a:p>
            <a:pPr lvl="3"/>
            <a:r>
              <a:rPr lang="fr-FR" dirty="0"/>
              <a:t>Quatrième niveau</a:t>
            </a:r>
          </a:p>
          <a:p>
            <a:pPr lvl="4"/>
            <a:r>
              <a:rPr lang="fr-FR" dirty="0"/>
              <a:t>Cinquième niveau</a:t>
            </a:r>
            <a:endParaRPr lang="en-US" dirty="0"/>
          </a:p>
        </p:txBody>
      </p:sp>
      <p:sp>
        <p:nvSpPr>
          <p:cNvPr id="4" name="Content Placeholder 3"/>
          <p:cNvSpPr>
            <a:spLocks noGrp="1"/>
          </p:cNvSpPr>
          <p:nvPr>
            <p:ph sz="half" idx="2" hasCustomPrompt="1"/>
          </p:nvPr>
        </p:nvSpPr>
        <p:spPr>
          <a:xfrm>
            <a:off x="4691164" y="1073052"/>
            <a:ext cx="3886200" cy="3263504"/>
          </a:xfrm>
        </p:spPr>
        <p:txBody>
          <a:bodyPr/>
          <a:lstStyle>
            <a:lvl1pPr>
              <a:defRPr sz="1800"/>
            </a:lvl1pPr>
            <a:lvl3pPr>
              <a:defRPr b="0" i="0">
                <a:latin typeface="Arial" panose="020B0604020202020204" pitchFamily="34" charset="0"/>
              </a:defRPr>
            </a:lvl3pPr>
            <a:lvl5pPr>
              <a:defRPr b="0" i="0">
                <a:latin typeface="Arial" panose="020B0604020202020204" pitchFamily="34" charset="0"/>
              </a:defRPr>
            </a:lvl5pPr>
          </a:lstStyle>
          <a:p>
            <a:pPr lvl="0"/>
            <a:r>
              <a:rPr lang="fr-FR" dirty="0"/>
              <a:t> Modifiez les styles du texte du masque</a:t>
            </a:r>
          </a:p>
          <a:p>
            <a:pPr lvl="1"/>
            <a:r>
              <a:rPr lang="fr-FR" dirty="0"/>
              <a:t>Deuxième niveau</a:t>
            </a:r>
          </a:p>
          <a:p>
            <a:pPr lvl="2"/>
            <a:r>
              <a:rPr lang="fr-FR" dirty="0"/>
              <a:t>Troisième niveau</a:t>
            </a:r>
          </a:p>
          <a:p>
            <a:pPr lvl="3"/>
            <a:r>
              <a:rPr lang="fr-FR" dirty="0"/>
              <a:t>Quatrième niveau</a:t>
            </a:r>
          </a:p>
          <a:p>
            <a:pPr lvl="4"/>
            <a:r>
              <a:rPr lang="fr-FR" dirty="0"/>
              <a:t>Cinquième niveau</a:t>
            </a:r>
            <a:endParaRPr lang="en-US" dirty="0"/>
          </a:p>
        </p:txBody>
      </p:sp>
      <p:sp>
        <p:nvSpPr>
          <p:cNvPr id="8" name="Footer Placeholder 5"/>
          <p:cNvSpPr>
            <a:spLocks noGrp="1"/>
          </p:cNvSpPr>
          <p:nvPr>
            <p:ph type="ftr" sz="quarter" idx="11"/>
          </p:nvPr>
        </p:nvSpPr>
        <p:spPr>
          <a:xfrm>
            <a:off x="190500" y="4592242"/>
            <a:ext cx="6443764" cy="459302"/>
          </a:xfrm>
        </p:spPr>
        <p:txBody>
          <a:bodyPr/>
          <a:lstStyle/>
          <a:p>
            <a:endParaRPr lang="fr-FR" dirty="0"/>
          </a:p>
        </p:txBody>
      </p:sp>
      <p:pic>
        <p:nvPicPr>
          <p:cNvPr id="9" name="Image 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189340" y="4801973"/>
            <a:ext cx="800503" cy="239134"/>
          </a:xfrm>
          <a:prstGeom prst="rect">
            <a:avLst/>
          </a:prstGeom>
        </p:spPr>
      </p:pic>
    </p:spTree>
    <p:extLst>
      <p:ext uri="{BB962C8B-B14F-4D97-AF65-F5344CB8AC3E}">
        <p14:creationId xmlns:p14="http://schemas.microsoft.com/office/powerpoint/2010/main" val="359249026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3pPr>
              <a:defRPr b="0" i="0">
                <a:latin typeface="Arial" panose="020B0604020202020204" pitchFamily="34" charset="0"/>
              </a:defRPr>
            </a:lvl3pPr>
            <a:lvl5pPr>
              <a:defRPr b="0"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05434260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1_Deux contenus">
  <p:cSld name="2_Deux contenus">
    <p:spTree>
      <p:nvGrpSpPr>
        <p:cNvPr id="1" name="Shape 17"/>
        <p:cNvGrpSpPr/>
        <p:nvPr/>
      </p:nvGrpSpPr>
      <p:grpSpPr>
        <a:xfrm>
          <a:off x="0" y="0"/>
          <a:ext cx="0" cy="0"/>
          <a:chOff x="0" y="0"/>
          <a:chExt cx="0" cy="0"/>
        </a:xfrm>
      </p:grpSpPr>
      <p:sp>
        <p:nvSpPr>
          <p:cNvPr id="18" name="Google Shape;18;p10"/>
          <p:cNvSpPr txBox="1">
            <a:spLocks noGrp="1"/>
          </p:cNvSpPr>
          <p:nvPr>
            <p:ph type="title"/>
          </p:nvPr>
        </p:nvSpPr>
        <p:spPr>
          <a:xfrm>
            <a:off x="190500" y="0"/>
            <a:ext cx="7124700" cy="622300"/>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 name="Google Shape;19;p10"/>
          <p:cNvSpPr txBox="1">
            <a:spLocks noGrp="1"/>
          </p:cNvSpPr>
          <p:nvPr>
            <p:ph type="body" idx="1"/>
          </p:nvPr>
        </p:nvSpPr>
        <p:spPr>
          <a:xfrm>
            <a:off x="632298" y="900746"/>
            <a:ext cx="7889132" cy="3263504"/>
          </a:xfrm>
          <a:prstGeom prst="rect">
            <a:avLst/>
          </a:prstGeom>
          <a:noFill/>
          <a:ln>
            <a:noFill/>
          </a:ln>
        </p:spPr>
        <p:txBody>
          <a:bodyPr spcFirstLastPara="1" wrap="square" lIns="91425" tIns="45700" rIns="91425" bIns="45700" anchor="t" anchorCtr="0">
            <a:noAutofit/>
          </a:bodyPr>
          <a:lstStyle>
            <a:lvl1pPr marL="457200" lvl="0" indent="-355600" algn="l">
              <a:lnSpc>
                <a:spcPct val="90000"/>
              </a:lnSpc>
              <a:spcBef>
                <a:spcPts val="750"/>
              </a:spcBef>
              <a:spcAft>
                <a:spcPts val="0"/>
              </a:spcAft>
              <a:buClr>
                <a:srgbClr val="C55A11"/>
              </a:buClr>
              <a:buSzPts val="2000"/>
              <a:buChar char="⮚"/>
              <a:defRPr sz="2000"/>
            </a:lvl1pPr>
            <a:lvl2pPr marL="914400" lvl="1" indent="-342900" algn="l">
              <a:lnSpc>
                <a:spcPct val="90000"/>
              </a:lnSpc>
              <a:spcBef>
                <a:spcPts val="375"/>
              </a:spcBef>
              <a:spcAft>
                <a:spcPts val="0"/>
              </a:spcAft>
              <a:buClr>
                <a:srgbClr val="00B0F0"/>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20" name="Google Shape;20;p10"/>
          <p:cNvSpPr txBox="1">
            <a:spLocks noGrp="1"/>
          </p:cNvSpPr>
          <p:nvPr>
            <p:ph type="ftr" idx="11"/>
          </p:nvPr>
        </p:nvSpPr>
        <p:spPr>
          <a:xfrm>
            <a:off x="190500" y="4592242"/>
            <a:ext cx="6443764" cy="459302"/>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1800"/>
              <a:buChar char="•"/>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1" name="Google Shape;21;p10"/>
          <p:cNvPicPr preferRelativeResize="0"/>
          <p:nvPr/>
        </p:nvPicPr>
        <p:blipFill rotWithShape="1">
          <a:blip r:embed="rId2">
            <a:alphaModFix/>
          </a:blip>
          <a:srcRect/>
          <a:stretch/>
        </p:blipFill>
        <p:spPr>
          <a:xfrm>
            <a:off x="8189340" y="4801973"/>
            <a:ext cx="800503" cy="239134"/>
          </a:xfrm>
          <a:prstGeom prst="rect">
            <a:avLst/>
          </a:prstGeom>
          <a:noFill/>
          <a:ln>
            <a:noFill/>
          </a:ln>
        </p:spPr>
      </p:pic>
    </p:spTree>
    <p:extLst>
      <p:ext uri="{BB962C8B-B14F-4D97-AF65-F5344CB8AC3E}">
        <p14:creationId xmlns:p14="http://schemas.microsoft.com/office/powerpoint/2010/main" val="95869440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1_Diapositive de titre">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059723488"/>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2_Deux contenus">
    <p:spTree>
      <p:nvGrpSpPr>
        <p:cNvPr id="1" name=""/>
        <p:cNvGrpSpPr/>
        <p:nvPr/>
      </p:nvGrpSpPr>
      <p:grpSpPr>
        <a:xfrm>
          <a:off x="0" y="0"/>
          <a:ext cx="0" cy="0"/>
          <a:chOff x="0" y="0"/>
          <a:chExt cx="0" cy="0"/>
        </a:xfrm>
      </p:grpSpPr>
      <p:sp>
        <p:nvSpPr>
          <p:cNvPr id="2" name="Title 1"/>
          <p:cNvSpPr>
            <a:spLocks noGrp="1"/>
          </p:cNvSpPr>
          <p:nvPr>
            <p:ph type="title"/>
          </p:nvPr>
        </p:nvSpPr>
        <p:spPr>
          <a:xfrm>
            <a:off x="190500" y="0"/>
            <a:ext cx="7124700" cy="596560"/>
          </a:xfrm>
        </p:spPr>
        <p:txBody>
          <a:bodyPr/>
          <a:lstStyle>
            <a:lvl1pPr>
              <a:defRPr>
                <a:solidFill>
                  <a:schemeClr val="bg1"/>
                </a:solidFill>
              </a:defRPr>
            </a:lvl1pPr>
          </a:lstStyle>
          <a:p>
            <a:r>
              <a:rPr lang="fr-FR" dirty="0"/>
              <a:t>Modifiez le style du titre</a:t>
            </a:r>
            <a:endParaRPr lang="en-US" dirty="0"/>
          </a:p>
        </p:txBody>
      </p:sp>
      <p:sp>
        <p:nvSpPr>
          <p:cNvPr id="3" name="Content Placeholder 2"/>
          <p:cNvSpPr>
            <a:spLocks noGrp="1"/>
          </p:cNvSpPr>
          <p:nvPr>
            <p:ph sz="half" idx="1" hasCustomPrompt="1"/>
          </p:nvPr>
        </p:nvSpPr>
        <p:spPr>
          <a:xfrm>
            <a:off x="190500" y="821933"/>
            <a:ext cx="8763000" cy="3770309"/>
          </a:xfrm>
        </p:spPr>
        <p:txBody>
          <a:bodyPr/>
          <a:lstStyle>
            <a:lvl1pPr>
              <a:defRPr sz="2000">
                <a:solidFill>
                  <a:srgbClr val="EC8014"/>
                </a:solidFill>
              </a:defRPr>
            </a:lvl1pPr>
            <a:lvl2pPr>
              <a:defRPr>
                <a:solidFill>
                  <a:srgbClr val="002060"/>
                </a:solidFill>
              </a:defRPr>
            </a:lvl2pPr>
            <a:lvl3pPr>
              <a:defRPr b="0" i="0">
                <a:solidFill>
                  <a:schemeClr val="bg1">
                    <a:lumMod val="50000"/>
                  </a:schemeClr>
                </a:solidFill>
                <a:latin typeface="Arial" panose="020B0604020202020204" pitchFamily="34" charset="0"/>
              </a:defRPr>
            </a:lvl3pPr>
            <a:lvl4pPr>
              <a:defRPr>
                <a:solidFill>
                  <a:schemeClr val="bg1">
                    <a:lumMod val="50000"/>
                  </a:schemeClr>
                </a:solidFill>
              </a:defRPr>
            </a:lvl4pPr>
            <a:lvl5pPr>
              <a:defRPr b="0" i="0">
                <a:solidFill>
                  <a:schemeClr val="bg1">
                    <a:lumMod val="50000"/>
                  </a:schemeClr>
                </a:solidFill>
                <a:latin typeface="Arial" panose="020B0604020202020204" pitchFamily="34" charset="0"/>
              </a:defRPr>
            </a:lvl5pPr>
          </a:lstStyle>
          <a:p>
            <a:pPr lvl="0"/>
            <a:r>
              <a:rPr lang="fr-FR" dirty="0"/>
              <a:t> Modifiez les styles du texte du masque</a:t>
            </a:r>
          </a:p>
          <a:p>
            <a:pPr lvl="1"/>
            <a:r>
              <a:rPr lang="fr-FR" dirty="0"/>
              <a:t>Deuxième niveau</a:t>
            </a:r>
          </a:p>
          <a:p>
            <a:pPr lvl="2"/>
            <a:r>
              <a:rPr lang="fr-FR" dirty="0"/>
              <a:t>Troisième niveau</a:t>
            </a:r>
          </a:p>
          <a:p>
            <a:pPr lvl="3"/>
            <a:r>
              <a:rPr lang="fr-FR" dirty="0"/>
              <a:t>Quatrième niveau</a:t>
            </a:r>
          </a:p>
          <a:p>
            <a:pPr lvl="4"/>
            <a:r>
              <a:rPr lang="fr-FR" dirty="0"/>
              <a:t>Cinquième niveau</a:t>
            </a:r>
            <a:endParaRPr lang="en-US" dirty="0"/>
          </a:p>
        </p:txBody>
      </p:sp>
      <p:sp>
        <p:nvSpPr>
          <p:cNvPr id="8" name="Footer Placeholder 5"/>
          <p:cNvSpPr>
            <a:spLocks noGrp="1"/>
          </p:cNvSpPr>
          <p:nvPr>
            <p:ph type="ftr" sz="quarter" idx="11"/>
          </p:nvPr>
        </p:nvSpPr>
        <p:spPr>
          <a:xfrm>
            <a:off x="190500" y="4592242"/>
            <a:ext cx="7998840" cy="459302"/>
          </a:xfrm>
        </p:spPr>
        <p:txBody>
          <a:bodyPr/>
          <a:lstStyle>
            <a:lvl1pPr marL="0" indent="0">
              <a:buFontTx/>
              <a:buNone/>
              <a:defRPr i="1">
                <a:solidFill>
                  <a:schemeClr val="bg1">
                    <a:lumMod val="65000"/>
                  </a:schemeClr>
                </a:solidFill>
              </a:defRPr>
            </a:lvl1pPr>
          </a:lstStyle>
          <a:p>
            <a:endParaRPr lang="fr-FR" dirty="0"/>
          </a:p>
        </p:txBody>
      </p:sp>
      <p:pic>
        <p:nvPicPr>
          <p:cNvPr id="6" name="Image 5"/>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8189340" y="4801973"/>
            <a:ext cx="800503" cy="239134"/>
          </a:xfrm>
          <a:prstGeom prst="rect">
            <a:avLst/>
          </a:prstGeom>
        </p:spPr>
      </p:pic>
    </p:spTree>
    <p:extLst>
      <p:ext uri="{BB962C8B-B14F-4D97-AF65-F5344CB8AC3E}">
        <p14:creationId xmlns:p14="http://schemas.microsoft.com/office/powerpoint/2010/main" val="2102422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Diapositive de titr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612494802"/>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image" Target="../media/image2.png"/><Relationship Id="rId5" Type="http://schemas.openxmlformats.org/officeDocument/2006/relationships/slideLayout" Target="../slideLayouts/slideLayout5.xml"/><Relationship Id="rId10" Type="http://schemas.openxmlformats.org/officeDocument/2006/relationships/image" Target="../media/image1.jpg"/><Relationship Id="rId4" Type="http://schemas.openxmlformats.org/officeDocument/2006/relationships/slideLayout" Target="../slideLayouts/slideLayout4.xml"/><Relationship Id="rId9"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image" Target="../media/image1.jpg"/><Relationship Id="rId3" Type="http://schemas.openxmlformats.org/officeDocument/2006/relationships/slideLayout" Target="../slideLayouts/slideLayout11.xml"/><Relationship Id="rId7" Type="http://schemas.openxmlformats.org/officeDocument/2006/relationships/theme" Target="../theme/theme2.xml"/><Relationship Id="rId2" Type="http://schemas.openxmlformats.org/officeDocument/2006/relationships/slideLayout" Target="../slideLayouts/slideLayout10.xml"/><Relationship Id="rId1" Type="http://schemas.openxmlformats.org/officeDocument/2006/relationships/slideLayout" Target="../slideLayouts/slideLayout9.xml"/><Relationship Id="rId6" Type="http://schemas.openxmlformats.org/officeDocument/2006/relationships/slideLayout" Target="../slideLayouts/slideLayout14.xml"/><Relationship Id="rId5" Type="http://schemas.openxmlformats.org/officeDocument/2006/relationships/slideLayout" Target="../slideLayouts/slideLayout13.xml"/><Relationship Id="rId4" Type="http://schemas.openxmlformats.org/officeDocument/2006/relationships/slideLayout" Target="../slideLayouts/slideLayout12.xml"/><Relationship Id="rId9" Type="http://schemas.openxmlformats.org/officeDocument/2006/relationships/image" Target="../media/image2.png"/></Relationships>
</file>

<file path=ppt/slideMasters/_rels/slideMaster3.xml.rels><?xml version="1.0" encoding="UTF-8" standalone="yes"?>
<Relationships xmlns="http://schemas.openxmlformats.org/package/2006/relationships"><Relationship Id="rId8" Type="http://schemas.openxmlformats.org/officeDocument/2006/relationships/image" Target="../media/image1.jpg"/><Relationship Id="rId3" Type="http://schemas.openxmlformats.org/officeDocument/2006/relationships/slideLayout" Target="../slideLayouts/slideLayout17.xml"/><Relationship Id="rId7" Type="http://schemas.openxmlformats.org/officeDocument/2006/relationships/theme" Target="../theme/theme3.xml"/><Relationship Id="rId2" Type="http://schemas.openxmlformats.org/officeDocument/2006/relationships/slideLayout" Target="../slideLayouts/slideLayout16.xml"/><Relationship Id="rId1" Type="http://schemas.openxmlformats.org/officeDocument/2006/relationships/slideLayout" Target="../slideLayouts/slideLayout15.xml"/><Relationship Id="rId6" Type="http://schemas.openxmlformats.org/officeDocument/2006/relationships/slideLayout" Target="../slideLayouts/slideLayout20.xml"/><Relationship Id="rId5" Type="http://schemas.openxmlformats.org/officeDocument/2006/relationships/slideLayout" Target="../slideLayouts/slideLayout19.xml"/><Relationship Id="rId4" Type="http://schemas.openxmlformats.org/officeDocument/2006/relationships/slideLayout" Target="../slideLayouts/slideLayout18.xml"/><Relationship Id="rId9" Type="http://schemas.openxmlformats.org/officeDocument/2006/relationships/image" Target="../media/image2.png"/></Relationships>
</file>

<file path=ppt/slideMasters/_rels/slideMaster4.xml.rels><?xml version="1.0" encoding="UTF-8" standalone="yes"?>
<Relationships xmlns="http://schemas.openxmlformats.org/package/2006/relationships"><Relationship Id="rId3" Type="http://schemas.openxmlformats.org/officeDocument/2006/relationships/slideLayout" Target="../slideLayouts/slideLayout23.xml"/><Relationship Id="rId7" Type="http://schemas.openxmlformats.org/officeDocument/2006/relationships/image" Target="../media/image2.png"/><Relationship Id="rId2" Type="http://schemas.openxmlformats.org/officeDocument/2006/relationships/slideLayout" Target="../slideLayouts/slideLayout22.xml"/><Relationship Id="rId1" Type="http://schemas.openxmlformats.org/officeDocument/2006/relationships/slideLayout" Target="../slideLayouts/slideLayout21.xml"/><Relationship Id="rId6" Type="http://schemas.openxmlformats.org/officeDocument/2006/relationships/image" Target="../media/image1.jpg"/><Relationship Id="rId5" Type="http://schemas.openxmlformats.org/officeDocument/2006/relationships/theme" Target="../theme/theme4.xml"/><Relationship Id="rId4" Type="http://schemas.openxmlformats.org/officeDocument/2006/relationships/slideLayout" Target="../slideLayouts/slideLayout2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0">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90500" y="0"/>
            <a:ext cx="7124700" cy="622300"/>
          </a:xfrm>
          <a:prstGeom prst="rect">
            <a:avLst/>
          </a:prstGeom>
        </p:spPr>
        <p:txBody>
          <a:bodyPr vert="horz" lIns="91440" tIns="45720" rIns="91440" bIns="45720" rtlCol="0" anchor="ctr">
            <a:normAutofit/>
          </a:bodyPr>
          <a:lstStyle/>
          <a:p>
            <a:r>
              <a:rPr lang="fr-FR" dirty="0"/>
              <a:t>Modifiez le style du titre</a:t>
            </a:r>
            <a:endParaRPr lang="en-US" dirty="0"/>
          </a:p>
        </p:txBody>
      </p:sp>
      <p:sp>
        <p:nvSpPr>
          <p:cNvPr id="3" name="Text Placeholder 2"/>
          <p:cNvSpPr>
            <a:spLocks noGrp="1"/>
          </p:cNvSpPr>
          <p:nvPr>
            <p:ph type="body" idx="1"/>
          </p:nvPr>
        </p:nvSpPr>
        <p:spPr>
          <a:xfrm>
            <a:off x="196770" y="763930"/>
            <a:ext cx="8750460" cy="3842794"/>
          </a:xfrm>
          <a:prstGeom prst="rect">
            <a:avLst/>
          </a:prstGeom>
        </p:spPr>
        <p:txBody>
          <a:bodyPr vert="horz" lIns="91440" tIns="45720" rIns="91440" bIns="45720" rtlCol="0">
            <a:noAutofit/>
          </a:bodyPr>
          <a:lstStyle/>
          <a:p>
            <a:pPr lvl="0"/>
            <a:r>
              <a:rPr lang="fr-FR" dirty="0"/>
              <a:t> Modifiez les styles du texte du masque</a:t>
            </a:r>
          </a:p>
          <a:p>
            <a:pPr lvl="1"/>
            <a:r>
              <a:rPr lang="fr-FR" dirty="0"/>
              <a:t>Deuxième niveau</a:t>
            </a:r>
          </a:p>
          <a:p>
            <a:pPr lvl="3"/>
            <a:r>
              <a:rPr lang="fr-FR" dirty="0"/>
              <a:t>Troisième niveau</a:t>
            </a:r>
          </a:p>
        </p:txBody>
      </p:sp>
      <p:sp>
        <p:nvSpPr>
          <p:cNvPr id="5" name="Footer Placeholder 4"/>
          <p:cNvSpPr>
            <a:spLocks noGrp="1"/>
          </p:cNvSpPr>
          <p:nvPr>
            <p:ph type="ftr" sz="quarter" idx="3"/>
          </p:nvPr>
        </p:nvSpPr>
        <p:spPr>
          <a:xfrm>
            <a:off x="190500" y="4592242"/>
            <a:ext cx="6443764" cy="459302"/>
          </a:xfrm>
          <a:prstGeom prst="rect">
            <a:avLst/>
          </a:prstGeom>
        </p:spPr>
        <p:txBody>
          <a:bodyPr vert="horz" lIns="91440" tIns="45720" rIns="91440" bIns="45720" rtlCol="0" anchor="b"/>
          <a:lstStyle>
            <a:lvl1pPr marL="87313" indent="-87313" algn="l">
              <a:buFont typeface="Arial" panose="020B0604020202020204" pitchFamily="34" charset="0"/>
              <a:buChar char="•"/>
              <a:defRPr sz="900" b="0" i="0">
                <a:solidFill>
                  <a:srgbClr val="002060"/>
                </a:solidFill>
                <a:latin typeface="Arial" panose="020B0604020202020204" pitchFamily="34" charset="0"/>
              </a:defRPr>
            </a:lvl1pPr>
          </a:lstStyle>
          <a:p>
            <a:r>
              <a:rPr lang="fr-FR" dirty="0"/>
              <a:t>réf</a:t>
            </a:r>
          </a:p>
        </p:txBody>
      </p:sp>
    </p:spTree>
    <p:extLst>
      <p:ext uri="{BB962C8B-B14F-4D97-AF65-F5344CB8AC3E}">
        <p14:creationId xmlns:p14="http://schemas.microsoft.com/office/powerpoint/2010/main" val="3366053065"/>
      </p:ext>
    </p:extLst>
  </p:cSld>
  <p:clrMap bg1="lt1" tx1="dk1" bg2="lt2" tx2="dk2" accent1="accent1" accent2="accent2" accent3="accent3" accent4="accent4" accent5="accent5" accent6="accent6" hlink="hlink" folHlink="folHlink"/>
  <p:sldLayoutIdLst>
    <p:sldLayoutId id="2147483676" r:id="rId1"/>
    <p:sldLayoutId id="2147483677" r:id="rId2"/>
    <p:sldLayoutId id="2147483678" r:id="rId3"/>
    <p:sldLayoutId id="2147483679" r:id="rId4"/>
    <p:sldLayoutId id="2147483680" r:id="rId5"/>
    <p:sldLayoutId id="2147483681" r:id="rId6"/>
    <p:sldLayoutId id="2147483683" r:id="rId7"/>
    <p:sldLayoutId id="2147483685" r:id="rId8"/>
  </p:sldLayoutIdLst>
  <p:txStyles>
    <p:titleStyle>
      <a:lvl1pPr algn="l" defTabSz="685800" rtl="0" eaLnBrk="1" latinLnBrk="0" hangingPunct="1">
        <a:lnSpc>
          <a:spcPct val="90000"/>
        </a:lnSpc>
        <a:spcBef>
          <a:spcPct val="0"/>
        </a:spcBef>
        <a:buNone/>
        <a:defRPr sz="2800" kern="1200">
          <a:solidFill>
            <a:schemeClr val="bg1"/>
          </a:solidFill>
          <a:latin typeface="Arial Narrow" panose="020B0606020202030204" pitchFamily="34" charset="0"/>
          <a:ea typeface="+mj-ea"/>
          <a:cs typeface="+mj-cs"/>
        </a:defRPr>
      </a:lvl1pPr>
    </p:titleStyle>
    <p:bodyStyle>
      <a:lvl1pPr marL="171450" indent="-171450" algn="l" defTabSz="685800" rtl="0" eaLnBrk="1" latinLnBrk="0" hangingPunct="1">
        <a:lnSpc>
          <a:spcPct val="90000"/>
        </a:lnSpc>
        <a:spcBef>
          <a:spcPts val="750"/>
        </a:spcBef>
        <a:buFontTx/>
        <a:buBlip>
          <a:blip r:embed="rId11"/>
        </a:buBlip>
        <a:defRPr sz="2000" b="1" kern="1200">
          <a:solidFill>
            <a:srgbClr val="EC8014"/>
          </a:solidFill>
          <a:latin typeface="Arial Narrow" panose="020B0606020202030204" pitchFamily="34"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b="0" i="0" kern="1200">
          <a:solidFill>
            <a:srgbClr val="002060"/>
          </a:solidFill>
          <a:latin typeface="Arial" panose="020B0604020202020204" pitchFamily="34"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400" b="0" i="0" kern="1200">
          <a:solidFill>
            <a:schemeClr val="bg1">
              <a:lumMod val="50000"/>
            </a:schemeClr>
          </a:solidFill>
          <a:latin typeface="Arial" panose="020B0604020202020204" pitchFamily="34"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1">
          <a:blip r:embed="rId8">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90500" y="0"/>
            <a:ext cx="7124700" cy="622300"/>
          </a:xfrm>
          <a:prstGeom prst="rect">
            <a:avLst/>
          </a:prstGeom>
        </p:spPr>
        <p:txBody>
          <a:bodyPr vert="horz" lIns="91440" tIns="45720" rIns="91440" bIns="45720" rtlCol="0" anchor="ctr">
            <a:normAutofit/>
          </a:bodyPr>
          <a:lstStyle/>
          <a:p>
            <a:r>
              <a:rPr lang="fr-FR" dirty="0"/>
              <a:t>Modifiez le style du titre</a:t>
            </a:r>
            <a:endParaRPr lang="en-US" dirty="0"/>
          </a:p>
        </p:txBody>
      </p:sp>
      <p:sp>
        <p:nvSpPr>
          <p:cNvPr id="3" name="Text Placeholder 2"/>
          <p:cNvSpPr>
            <a:spLocks noGrp="1"/>
          </p:cNvSpPr>
          <p:nvPr>
            <p:ph type="body" idx="1"/>
          </p:nvPr>
        </p:nvSpPr>
        <p:spPr>
          <a:xfrm>
            <a:off x="196770" y="763930"/>
            <a:ext cx="8750460" cy="3842794"/>
          </a:xfrm>
          <a:prstGeom prst="rect">
            <a:avLst/>
          </a:prstGeom>
        </p:spPr>
        <p:txBody>
          <a:bodyPr vert="horz" lIns="91440" tIns="45720" rIns="91440" bIns="45720" rtlCol="0">
            <a:noAutofit/>
          </a:bodyPr>
          <a:lstStyle/>
          <a:p>
            <a:pPr lvl="0"/>
            <a:r>
              <a:rPr lang="fr-FR" dirty="0"/>
              <a:t> Modifiez les styles du texte du masque</a:t>
            </a:r>
          </a:p>
          <a:p>
            <a:pPr lvl="1"/>
            <a:r>
              <a:rPr lang="fr-FR" dirty="0"/>
              <a:t>Deuxième niveau</a:t>
            </a:r>
          </a:p>
          <a:p>
            <a:pPr lvl="3"/>
            <a:r>
              <a:rPr lang="fr-FR" dirty="0"/>
              <a:t>Troisième niveau</a:t>
            </a:r>
          </a:p>
        </p:txBody>
      </p:sp>
      <p:sp>
        <p:nvSpPr>
          <p:cNvPr id="5" name="Footer Placeholder 4"/>
          <p:cNvSpPr>
            <a:spLocks noGrp="1"/>
          </p:cNvSpPr>
          <p:nvPr>
            <p:ph type="ftr" sz="quarter" idx="3"/>
          </p:nvPr>
        </p:nvSpPr>
        <p:spPr>
          <a:xfrm>
            <a:off x="190500" y="4592242"/>
            <a:ext cx="6443764" cy="459302"/>
          </a:xfrm>
          <a:prstGeom prst="rect">
            <a:avLst/>
          </a:prstGeom>
        </p:spPr>
        <p:txBody>
          <a:bodyPr vert="horz" lIns="91440" tIns="45720" rIns="91440" bIns="45720" rtlCol="0" anchor="b"/>
          <a:lstStyle>
            <a:lvl1pPr marL="87313" indent="-87313" algn="l">
              <a:buFont typeface="Arial" panose="020B0604020202020204" pitchFamily="34" charset="0"/>
              <a:buChar char="•"/>
              <a:defRPr sz="900" b="0" i="0">
                <a:solidFill>
                  <a:srgbClr val="002060"/>
                </a:solidFill>
                <a:latin typeface="Arial" panose="020B0604020202020204" pitchFamily="34" charset="0"/>
              </a:defRPr>
            </a:lvl1pPr>
          </a:lstStyle>
          <a:p>
            <a:r>
              <a:rPr lang="fr-FR" dirty="0"/>
              <a:t>réf</a:t>
            </a:r>
          </a:p>
        </p:txBody>
      </p:sp>
    </p:spTree>
    <p:extLst>
      <p:ext uri="{BB962C8B-B14F-4D97-AF65-F5344CB8AC3E}">
        <p14:creationId xmlns:p14="http://schemas.microsoft.com/office/powerpoint/2010/main" val="2795280800"/>
      </p:ext>
    </p:extLst>
  </p:cSld>
  <p:clrMap bg1="lt1" tx1="dk1" bg2="lt2" tx2="dk2" accent1="accent1" accent2="accent2" accent3="accent3" accent4="accent4" accent5="accent5" accent6="accent6" hlink="hlink" folHlink="folHlink"/>
  <p:sldLayoutIdLst>
    <p:sldLayoutId id="2147483687" r:id="rId1"/>
    <p:sldLayoutId id="2147483688" r:id="rId2"/>
    <p:sldLayoutId id="2147483689" r:id="rId3"/>
    <p:sldLayoutId id="2147483690" r:id="rId4"/>
    <p:sldLayoutId id="2147483691" r:id="rId5"/>
    <p:sldLayoutId id="2147483692" r:id="rId6"/>
  </p:sldLayoutIdLst>
  <p:txStyles>
    <p:titleStyle>
      <a:lvl1pPr algn="l" defTabSz="685800" rtl="0" eaLnBrk="1" latinLnBrk="0" hangingPunct="1">
        <a:lnSpc>
          <a:spcPct val="90000"/>
        </a:lnSpc>
        <a:spcBef>
          <a:spcPct val="0"/>
        </a:spcBef>
        <a:buNone/>
        <a:defRPr sz="2000" kern="1200">
          <a:solidFill>
            <a:schemeClr val="bg1"/>
          </a:solidFill>
          <a:latin typeface="Arial Narrow" panose="020B0606020202030204" pitchFamily="34" charset="0"/>
          <a:ea typeface="+mj-ea"/>
          <a:cs typeface="+mj-cs"/>
        </a:defRPr>
      </a:lvl1pPr>
    </p:titleStyle>
    <p:bodyStyle>
      <a:lvl1pPr marL="171450" indent="-171450" algn="l" defTabSz="685800" rtl="0" eaLnBrk="1" latinLnBrk="0" hangingPunct="1">
        <a:lnSpc>
          <a:spcPct val="90000"/>
        </a:lnSpc>
        <a:spcBef>
          <a:spcPts val="750"/>
        </a:spcBef>
        <a:buFontTx/>
        <a:buBlip>
          <a:blip r:embed="rId9"/>
        </a:buBlip>
        <a:defRPr sz="2000" b="1" kern="1200">
          <a:solidFill>
            <a:srgbClr val="EC8014"/>
          </a:solidFill>
          <a:latin typeface="Arial Narrow" panose="020B0606020202030204" pitchFamily="34"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b="0" i="0" kern="1200">
          <a:solidFill>
            <a:srgbClr val="002060"/>
          </a:solidFill>
          <a:latin typeface="Arial" panose="020B0604020202020204" pitchFamily="34"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400" b="0" i="0" kern="1200">
          <a:solidFill>
            <a:schemeClr val="bg1">
              <a:lumMod val="50000"/>
            </a:schemeClr>
          </a:solidFill>
          <a:latin typeface="Arial" panose="020B0604020202020204" pitchFamily="34"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1">
          <a:blip r:embed="rId8">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90500" y="0"/>
            <a:ext cx="7124700" cy="622300"/>
          </a:xfrm>
          <a:prstGeom prst="rect">
            <a:avLst/>
          </a:prstGeom>
        </p:spPr>
        <p:txBody>
          <a:bodyPr vert="horz" lIns="91440" tIns="45720" rIns="91440" bIns="45720" rtlCol="0" anchor="ctr">
            <a:normAutofit/>
          </a:bodyPr>
          <a:lstStyle/>
          <a:p>
            <a:r>
              <a:rPr lang="fr-FR" dirty="0"/>
              <a:t>Modifiez le style du titre</a:t>
            </a:r>
            <a:endParaRPr lang="en-US" dirty="0"/>
          </a:p>
        </p:txBody>
      </p:sp>
      <p:sp>
        <p:nvSpPr>
          <p:cNvPr id="3" name="Text Placeholder 2"/>
          <p:cNvSpPr>
            <a:spLocks noGrp="1"/>
          </p:cNvSpPr>
          <p:nvPr>
            <p:ph type="body" idx="1"/>
          </p:nvPr>
        </p:nvSpPr>
        <p:spPr>
          <a:xfrm>
            <a:off x="196770" y="763930"/>
            <a:ext cx="8750460" cy="3842794"/>
          </a:xfrm>
          <a:prstGeom prst="rect">
            <a:avLst/>
          </a:prstGeom>
        </p:spPr>
        <p:txBody>
          <a:bodyPr vert="horz" lIns="91440" tIns="45720" rIns="91440" bIns="45720" rtlCol="0">
            <a:noAutofit/>
          </a:bodyPr>
          <a:lstStyle/>
          <a:p>
            <a:pPr lvl="0"/>
            <a:r>
              <a:rPr lang="fr-FR" dirty="0"/>
              <a:t> Modifiez les styles du texte du masque</a:t>
            </a:r>
          </a:p>
          <a:p>
            <a:pPr lvl="1"/>
            <a:r>
              <a:rPr lang="fr-FR" dirty="0"/>
              <a:t>Deuxième niveau</a:t>
            </a:r>
          </a:p>
          <a:p>
            <a:pPr lvl="3"/>
            <a:r>
              <a:rPr lang="fr-FR" dirty="0"/>
              <a:t>Troisième niveau</a:t>
            </a:r>
          </a:p>
        </p:txBody>
      </p:sp>
      <p:sp>
        <p:nvSpPr>
          <p:cNvPr id="5" name="Footer Placeholder 4"/>
          <p:cNvSpPr>
            <a:spLocks noGrp="1"/>
          </p:cNvSpPr>
          <p:nvPr>
            <p:ph type="ftr" sz="quarter" idx="3"/>
          </p:nvPr>
        </p:nvSpPr>
        <p:spPr>
          <a:xfrm>
            <a:off x="190500" y="4592242"/>
            <a:ext cx="6443764" cy="459302"/>
          </a:xfrm>
          <a:prstGeom prst="rect">
            <a:avLst/>
          </a:prstGeom>
        </p:spPr>
        <p:txBody>
          <a:bodyPr vert="horz" lIns="91440" tIns="45720" rIns="91440" bIns="45720" rtlCol="0" anchor="b"/>
          <a:lstStyle>
            <a:lvl1pPr marL="87313" indent="-87313" algn="l">
              <a:buFont typeface="Arial" panose="020B0604020202020204" pitchFamily="34" charset="0"/>
              <a:buChar char="•"/>
              <a:defRPr sz="900" b="0" i="0">
                <a:solidFill>
                  <a:srgbClr val="002060"/>
                </a:solidFill>
                <a:latin typeface="Arial" panose="020B0604020202020204" pitchFamily="34" charset="0"/>
              </a:defRPr>
            </a:lvl1pPr>
          </a:lstStyle>
          <a:p>
            <a:r>
              <a:rPr lang="fr-FR" dirty="0"/>
              <a:t>réf</a:t>
            </a:r>
          </a:p>
        </p:txBody>
      </p:sp>
    </p:spTree>
    <p:extLst>
      <p:ext uri="{BB962C8B-B14F-4D97-AF65-F5344CB8AC3E}">
        <p14:creationId xmlns:p14="http://schemas.microsoft.com/office/powerpoint/2010/main" val="906358410"/>
      </p:ext>
    </p:extLst>
  </p:cSld>
  <p:clrMap bg1="lt1" tx1="dk1" bg2="lt2" tx2="dk2" accent1="accent1" accent2="accent2" accent3="accent3" accent4="accent4" accent5="accent5" accent6="accent6" hlink="hlink" folHlink="folHlink"/>
  <p:sldLayoutIdLst>
    <p:sldLayoutId id="2147483694" r:id="rId1"/>
    <p:sldLayoutId id="2147483695" r:id="rId2"/>
    <p:sldLayoutId id="2147483696" r:id="rId3"/>
    <p:sldLayoutId id="2147483697" r:id="rId4"/>
    <p:sldLayoutId id="2147483698" r:id="rId5"/>
    <p:sldLayoutId id="2147483699" r:id="rId6"/>
  </p:sldLayoutIdLst>
  <p:txStyles>
    <p:titleStyle>
      <a:lvl1pPr algn="l" defTabSz="685800" rtl="0" eaLnBrk="1" latinLnBrk="0" hangingPunct="1">
        <a:lnSpc>
          <a:spcPct val="90000"/>
        </a:lnSpc>
        <a:spcBef>
          <a:spcPct val="0"/>
        </a:spcBef>
        <a:buNone/>
        <a:defRPr sz="2000" kern="1200">
          <a:solidFill>
            <a:schemeClr val="bg1"/>
          </a:solidFill>
          <a:latin typeface="Arial Narrow" panose="020B0606020202030204" pitchFamily="34" charset="0"/>
          <a:ea typeface="+mj-ea"/>
          <a:cs typeface="+mj-cs"/>
        </a:defRPr>
      </a:lvl1pPr>
    </p:titleStyle>
    <p:bodyStyle>
      <a:lvl1pPr marL="171450" indent="-171450" algn="l" defTabSz="685800" rtl="0" eaLnBrk="1" latinLnBrk="0" hangingPunct="1">
        <a:lnSpc>
          <a:spcPct val="90000"/>
        </a:lnSpc>
        <a:spcBef>
          <a:spcPts val="750"/>
        </a:spcBef>
        <a:buFontTx/>
        <a:buBlip>
          <a:blip r:embed="rId9"/>
        </a:buBlip>
        <a:defRPr sz="2000" b="1" kern="1200">
          <a:solidFill>
            <a:srgbClr val="EC8014"/>
          </a:solidFill>
          <a:latin typeface="Arial Narrow" panose="020B0606020202030204" pitchFamily="34"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b="0" i="0" kern="1200">
          <a:solidFill>
            <a:srgbClr val="002060"/>
          </a:solidFill>
          <a:latin typeface="Arial" panose="020B0604020202020204" pitchFamily="34"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400" b="0" i="0" kern="1200">
          <a:solidFill>
            <a:schemeClr val="bg1">
              <a:lumMod val="50000"/>
            </a:schemeClr>
          </a:solidFill>
          <a:latin typeface="Arial" panose="020B0604020202020204" pitchFamily="34"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dpi="0" rotWithShape="1">
          <a:blip r:embed="rId6">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90500" y="0"/>
            <a:ext cx="7124700" cy="622300"/>
          </a:xfrm>
          <a:prstGeom prst="rect">
            <a:avLst/>
          </a:prstGeom>
        </p:spPr>
        <p:txBody>
          <a:bodyPr vert="horz" lIns="91440" tIns="45720" rIns="91440" bIns="45720" rtlCol="0" anchor="ctr">
            <a:normAutofit/>
          </a:bodyPr>
          <a:lstStyle/>
          <a:p>
            <a:r>
              <a:rPr lang="fr-FR" dirty="0"/>
              <a:t>Modifiez le style du titre</a:t>
            </a:r>
            <a:endParaRPr lang="en-US" dirty="0"/>
          </a:p>
        </p:txBody>
      </p:sp>
      <p:sp>
        <p:nvSpPr>
          <p:cNvPr id="3" name="Text Placeholder 2"/>
          <p:cNvSpPr>
            <a:spLocks noGrp="1"/>
          </p:cNvSpPr>
          <p:nvPr>
            <p:ph type="body" idx="1"/>
          </p:nvPr>
        </p:nvSpPr>
        <p:spPr>
          <a:xfrm>
            <a:off x="642024" y="888009"/>
            <a:ext cx="7723762" cy="3263504"/>
          </a:xfrm>
          <a:prstGeom prst="rect">
            <a:avLst/>
          </a:prstGeom>
        </p:spPr>
        <p:txBody>
          <a:bodyPr vert="horz" lIns="91440" tIns="45720" rIns="91440" bIns="45720" rtlCol="0">
            <a:noAutofit/>
          </a:bodyPr>
          <a:lstStyle/>
          <a:p>
            <a:pPr marL="171450" lvl="0" indent="-171450" algn="l" defTabSz="685800" rtl="0" eaLnBrk="1" latinLnBrk="0" hangingPunct="1">
              <a:lnSpc>
                <a:spcPct val="90000"/>
              </a:lnSpc>
              <a:spcBef>
                <a:spcPts val="750"/>
              </a:spcBef>
              <a:buFontTx/>
              <a:buBlip>
                <a:blip r:embed="rId7"/>
              </a:buBlip>
            </a:pPr>
            <a:r>
              <a:rPr lang="fr-FR" dirty="0"/>
              <a:t>  Modifiez les styles du texte du masque</a:t>
            </a:r>
          </a:p>
          <a:p>
            <a:pPr marL="514350" lvl="1" indent="-171450" algn="l" defTabSz="685800" rtl="0" eaLnBrk="1" latinLnBrk="0" hangingPunct="1">
              <a:lnSpc>
                <a:spcPct val="90000"/>
              </a:lnSpc>
              <a:spcBef>
                <a:spcPts val="375"/>
              </a:spcBef>
              <a:buFont typeface="Arial" panose="020B0604020202020204" pitchFamily="34" charset="0"/>
              <a:buChar char="•"/>
            </a:pPr>
            <a:r>
              <a:rPr lang="fr-FR" dirty="0"/>
              <a:t>Deuxième niveau</a:t>
            </a:r>
          </a:p>
          <a:p>
            <a:pPr marL="857250" lvl="2" indent="-171450" algn="l" defTabSz="685800" rtl="0" eaLnBrk="1" latinLnBrk="0" hangingPunct="1">
              <a:lnSpc>
                <a:spcPct val="90000"/>
              </a:lnSpc>
              <a:spcBef>
                <a:spcPts val="375"/>
              </a:spcBef>
              <a:buFont typeface="Arial" panose="020B0604020202020204" pitchFamily="34" charset="0"/>
              <a:buChar char="•"/>
            </a:pPr>
            <a:r>
              <a:rPr lang="fr-FR" dirty="0"/>
              <a:t>Troisième niveau</a:t>
            </a:r>
          </a:p>
          <a:p>
            <a:pPr marL="1200150" lvl="3" indent="-171450" algn="l" defTabSz="685800" rtl="0" eaLnBrk="1" latinLnBrk="0" hangingPunct="1">
              <a:lnSpc>
                <a:spcPct val="90000"/>
              </a:lnSpc>
              <a:spcBef>
                <a:spcPts val="375"/>
              </a:spcBef>
              <a:buFont typeface="Arial" panose="020B0604020202020204" pitchFamily="34" charset="0"/>
              <a:buChar char="•"/>
            </a:pPr>
            <a:r>
              <a:rPr lang="fr-FR" dirty="0"/>
              <a:t>Quatrième niveau</a:t>
            </a:r>
          </a:p>
          <a:p>
            <a:pPr marL="1543050" lvl="4" indent="-171450" algn="l" defTabSz="685800" rtl="0" eaLnBrk="1" latinLnBrk="0" hangingPunct="1">
              <a:lnSpc>
                <a:spcPct val="90000"/>
              </a:lnSpc>
              <a:spcBef>
                <a:spcPts val="375"/>
              </a:spcBef>
              <a:buFont typeface="Arial" panose="020B0604020202020204" pitchFamily="34" charset="0"/>
              <a:buChar char="•"/>
            </a:pPr>
            <a:r>
              <a:rPr lang="fr-FR" dirty="0"/>
              <a:t>Cinquième niveau</a:t>
            </a:r>
            <a:endParaRPr lang="en-US" dirty="0"/>
          </a:p>
        </p:txBody>
      </p:sp>
      <p:sp>
        <p:nvSpPr>
          <p:cNvPr id="5" name="Footer Placeholder 4"/>
          <p:cNvSpPr>
            <a:spLocks noGrp="1"/>
          </p:cNvSpPr>
          <p:nvPr>
            <p:ph type="ftr" sz="quarter" idx="3"/>
          </p:nvPr>
        </p:nvSpPr>
        <p:spPr>
          <a:xfrm>
            <a:off x="190500" y="4592242"/>
            <a:ext cx="6443764" cy="459302"/>
          </a:xfrm>
          <a:prstGeom prst="rect">
            <a:avLst/>
          </a:prstGeom>
        </p:spPr>
        <p:txBody>
          <a:bodyPr vert="horz" lIns="91440" tIns="45720" rIns="91440" bIns="45720" rtlCol="0" anchor="b"/>
          <a:lstStyle>
            <a:lvl1pPr marL="87313" indent="-87313" algn="l">
              <a:buFont typeface="Arial" panose="020B0604020202020204" pitchFamily="34" charset="0"/>
              <a:buChar char="•"/>
              <a:defRPr sz="900">
                <a:solidFill>
                  <a:schemeClr val="tx1"/>
                </a:solidFill>
              </a:defRPr>
            </a:lvl1pPr>
          </a:lstStyle>
          <a:p>
            <a:r>
              <a:rPr lang="fr-FR" dirty="0"/>
              <a:t>réf</a:t>
            </a:r>
          </a:p>
        </p:txBody>
      </p:sp>
    </p:spTree>
    <p:extLst>
      <p:ext uri="{BB962C8B-B14F-4D97-AF65-F5344CB8AC3E}">
        <p14:creationId xmlns:p14="http://schemas.microsoft.com/office/powerpoint/2010/main" val="665286349"/>
      </p:ext>
    </p:extLst>
  </p:cSld>
  <p:clrMap bg1="lt1" tx1="dk1" bg2="lt2" tx2="dk2" accent1="accent1" accent2="accent2" accent3="accent3" accent4="accent4" accent5="accent5" accent6="accent6" hlink="hlink" folHlink="folHlink"/>
  <p:sldLayoutIdLst>
    <p:sldLayoutId id="2147483701" r:id="rId1"/>
    <p:sldLayoutId id="2147483702" r:id="rId2"/>
    <p:sldLayoutId id="2147483703" r:id="rId3"/>
    <p:sldLayoutId id="2147483704" r:id="rId4"/>
  </p:sldLayoutIdLst>
  <p:txStyles>
    <p:titleStyle>
      <a:lvl1pPr algn="l" defTabSz="685800" rtl="0" eaLnBrk="1" latinLnBrk="0" hangingPunct="1">
        <a:lnSpc>
          <a:spcPct val="90000"/>
        </a:lnSpc>
        <a:spcBef>
          <a:spcPct val="0"/>
        </a:spcBef>
        <a:buNone/>
        <a:defRPr sz="2000" kern="1200">
          <a:solidFill>
            <a:schemeClr val="bg1"/>
          </a:solidFill>
          <a:latin typeface="Arial Narrow" panose="020B0606020202030204" pitchFamily="34" charset="0"/>
          <a:ea typeface="+mj-ea"/>
          <a:cs typeface="+mj-cs"/>
        </a:defRPr>
      </a:lvl1pPr>
    </p:titleStyle>
    <p:bodyStyle>
      <a:lvl1pPr marL="171450" indent="-171450" algn="l" defTabSz="685800" rtl="0" eaLnBrk="1" latinLnBrk="0" hangingPunct="1">
        <a:lnSpc>
          <a:spcPct val="90000"/>
        </a:lnSpc>
        <a:spcBef>
          <a:spcPts val="750"/>
        </a:spcBef>
        <a:buFont typeface="Wingdings" panose="05000000000000000000" pitchFamily="2" charset="2"/>
        <a:buChar char="Ø"/>
        <a:defRPr lang="fr-FR" sz="2000" b="1" kern="1200" dirty="0" smtClean="0">
          <a:solidFill>
            <a:srgbClr val="EC8014"/>
          </a:solidFill>
          <a:latin typeface="Arial Narrow" panose="020B0606020202030204" pitchFamily="34" charset="0"/>
          <a:ea typeface="+mn-ea"/>
          <a:cs typeface="+mn-cs"/>
        </a:defRPr>
      </a:lvl1pPr>
      <a:lvl2pPr marL="514350" indent="-171450" algn="l" defTabSz="685800" rtl="0" eaLnBrk="1" latinLnBrk="0" hangingPunct="1">
        <a:lnSpc>
          <a:spcPct val="90000"/>
        </a:lnSpc>
        <a:spcBef>
          <a:spcPts val="375"/>
        </a:spcBef>
        <a:buFont typeface="Wingdings" panose="05000000000000000000" pitchFamily="2" charset="2"/>
        <a:buChar char="§"/>
        <a:defRPr lang="fr-FR" sz="1800" b="0" i="0" kern="1200" dirty="0" smtClean="0">
          <a:solidFill>
            <a:srgbClr val="002060"/>
          </a:solidFill>
          <a:latin typeface="Arial" panose="020B0604020202020204" pitchFamily="34"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lang="fr-FR" sz="1500" b="0" i="0" kern="1200" dirty="0" smtClean="0">
          <a:solidFill>
            <a:schemeClr val="bg1">
              <a:lumMod val="50000"/>
            </a:schemeClr>
          </a:solidFill>
          <a:latin typeface="Arial" panose="020B0604020202020204" pitchFamily="34"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lang="fr-FR" sz="1400" b="0" i="0" kern="1200" dirty="0" smtClean="0">
          <a:solidFill>
            <a:schemeClr val="bg1">
              <a:lumMod val="50000"/>
            </a:schemeClr>
          </a:solidFill>
          <a:latin typeface="Arial" panose="020B0604020202020204" pitchFamily="34"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lang="en-US" sz="1350" b="0" i="0" kern="1200" dirty="0">
          <a:solidFill>
            <a:schemeClr val="bg1">
              <a:lumMod val="50000"/>
            </a:schemeClr>
          </a:solidFill>
          <a:latin typeface="Arial" panose="020B0604020202020204" pitchFamily="34"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4.xml.rels><?xml version="1.0" encoding="UTF-8" standalone="yes"?>
<Relationships xmlns="http://schemas.openxmlformats.org/package/2006/relationships"><Relationship Id="rId2" Type="http://schemas.openxmlformats.org/officeDocument/2006/relationships/chart" Target="../charts/chart24.xml"/><Relationship Id="rId1" Type="http://schemas.openxmlformats.org/officeDocument/2006/relationships/slideLayout" Target="../slideLayouts/slideLayout3.xml"/></Relationships>
</file>

<file path=ppt/slides/_rels/slide105.xml.rels><?xml version="1.0" encoding="UTF-8" standalone="yes"?>
<Relationships xmlns="http://schemas.openxmlformats.org/package/2006/relationships"><Relationship Id="rId2" Type="http://schemas.openxmlformats.org/officeDocument/2006/relationships/chart" Target="../charts/chart25.xml"/><Relationship Id="rId1" Type="http://schemas.openxmlformats.org/officeDocument/2006/relationships/slideLayout" Target="../slideLayouts/slideLayout3.xml"/></Relationships>
</file>

<file path=ppt/slides/_rels/slide106.xml.rels><?xml version="1.0" encoding="UTF-8" standalone="yes"?>
<Relationships xmlns="http://schemas.openxmlformats.org/package/2006/relationships"><Relationship Id="rId2" Type="http://schemas.openxmlformats.org/officeDocument/2006/relationships/chart" Target="../charts/chart26.xml"/><Relationship Id="rId1" Type="http://schemas.openxmlformats.org/officeDocument/2006/relationships/slideLayout" Target="../slideLayouts/slideLayout3.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1.xml"/></Relationships>
</file>

<file path=ppt/slides/_rels/slide11.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3.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12.xml.rels><?xml version="1.0" encoding="UTF-8" standalone="yes"?>
<Relationships xmlns="http://schemas.openxmlformats.org/package/2006/relationships"><Relationship Id="rId2" Type="http://schemas.openxmlformats.org/officeDocument/2006/relationships/image" Target="../media/image20.jpg"/><Relationship Id="rId1" Type="http://schemas.openxmlformats.org/officeDocument/2006/relationships/slideLayout" Target="../slideLayouts/slideLayout11.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1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11.xml"/></Relationships>
</file>

<file path=ppt/slides/_rels/slide116.xml.rels><?xml version="1.0" encoding="UTF-8" standalone="yes"?>
<Relationships xmlns="http://schemas.openxmlformats.org/package/2006/relationships"><Relationship Id="rId2" Type="http://schemas.openxmlformats.org/officeDocument/2006/relationships/chart" Target="../charts/chart27.xml"/><Relationship Id="rId1" Type="http://schemas.openxmlformats.org/officeDocument/2006/relationships/slideLayout" Target="../slideLayouts/slideLayout11.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1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23.xml.rels><?xml version="1.0" encoding="UTF-8" standalone="yes"?>
<Relationships xmlns="http://schemas.openxmlformats.org/package/2006/relationships"><Relationship Id="rId2" Type="http://schemas.openxmlformats.org/officeDocument/2006/relationships/chart" Target="../charts/chart28.xml"/><Relationship Id="rId1" Type="http://schemas.openxmlformats.org/officeDocument/2006/relationships/slideLayout" Target="../slideLayouts/slideLayout11.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image" Target="../media/image2.png"/><Relationship Id="rId1" Type="http://schemas.openxmlformats.org/officeDocument/2006/relationships/slideLayout" Target="../slideLayouts/slideLayout3.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2" Type="http://schemas.openxmlformats.org/officeDocument/2006/relationships/image" Target="../media/image22.tiff"/><Relationship Id="rId1" Type="http://schemas.openxmlformats.org/officeDocument/2006/relationships/slideLayout" Target="../slideLayouts/slideLayout3.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43.xml.rels><?xml version="1.0" encoding="UTF-8" standalone="yes"?>
<Relationships xmlns="http://schemas.openxmlformats.org/package/2006/relationships"><Relationship Id="rId3" Type="http://schemas.openxmlformats.org/officeDocument/2006/relationships/chart" Target="../charts/chart30.xml"/><Relationship Id="rId2" Type="http://schemas.openxmlformats.org/officeDocument/2006/relationships/chart" Target="../charts/chart29.xml"/><Relationship Id="rId1" Type="http://schemas.openxmlformats.org/officeDocument/2006/relationships/slideLayout" Target="../slideLayouts/slideLayout3.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3.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55.xml.rels><?xml version="1.0" encoding="UTF-8" standalone="yes"?>
<Relationships xmlns="http://schemas.openxmlformats.org/package/2006/relationships"><Relationship Id="rId3" Type="http://schemas.openxmlformats.org/officeDocument/2006/relationships/chart" Target="../charts/chart32.xml"/><Relationship Id="rId2" Type="http://schemas.openxmlformats.org/officeDocument/2006/relationships/chart" Target="../charts/chart31.xml"/><Relationship Id="rId1" Type="http://schemas.openxmlformats.org/officeDocument/2006/relationships/slideLayout" Target="../slideLayouts/slideLayout3.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58.xml.rels><?xml version="1.0" encoding="UTF-8" standalone="yes"?>
<Relationships xmlns="http://schemas.openxmlformats.org/package/2006/relationships"><Relationship Id="rId3" Type="http://schemas.openxmlformats.org/officeDocument/2006/relationships/image" Target="../media/image24.tiff"/><Relationship Id="rId2" Type="http://schemas.openxmlformats.org/officeDocument/2006/relationships/image" Target="../media/image23.tiff"/><Relationship Id="rId1" Type="http://schemas.openxmlformats.org/officeDocument/2006/relationships/slideLayout" Target="../slideLayouts/slideLayout3.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64.xml.rels><?xml version="1.0" encoding="UTF-8" standalone="yes"?>
<Relationships xmlns="http://schemas.openxmlformats.org/package/2006/relationships"><Relationship Id="rId3" Type="http://schemas.openxmlformats.org/officeDocument/2006/relationships/chart" Target="../charts/chart34.xml"/><Relationship Id="rId2" Type="http://schemas.openxmlformats.org/officeDocument/2006/relationships/chart" Target="../charts/chart33.xml"/><Relationship Id="rId1" Type="http://schemas.openxmlformats.org/officeDocument/2006/relationships/slideLayout" Target="../slideLayouts/slideLayout3.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68.xml.rels><?xml version="1.0" encoding="UTF-8" standalone="yes"?>
<Relationships xmlns="http://schemas.openxmlformats.org/package/2006/relationships"><Relationship Id="rId3" Type="http://schemas.openxmlformats.org/officeDocument/2006/relationships/chart" Target="../charts/chart36.xml"/><Relationship Id="rId2" Type="http://schemas.openxmlformats.org/officeDocument/2006/relationships/chart" Target="../charts/chart35.xml"/><Relationship Id="rId1" Type="http://schemas.openxmlformats.org/officeDocument/2006/relationships/slideLayout" Target="../slideLayouts/slideLayout3.xml"/></Relationships>
</file>

<file path=ppt/slides/_rels/slide169.xml.rels><?xml version="1.0" encoding="UTF-8" standalone="yes"?>
<Relationships xmlns="http://schemas.openxmlformats.org/package/2006/relationships"><Relationship Id="rId3" Type="http://schemas.openxmlformats.org/officeDocument/2006/relationships/chart" Target="../charts/chart38.xml"/><Relationship Id="rId2" Type="http://schemas.openxmlformats.org/officeDocument/2006/relationships/chart" Target="../charts/chart37.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76.xml.rels><?xml version="1.0" encoding="UTF-8" standalone="yes"?>
<Relationships xmlns="http://schemas.openxmlformats.org/package/2006/relationships"><Relationship Id="rId2" Type="http://schemas.openxmlformats.org/officeDocument/2006/relationships/chart" Target="../charts/chart39.xml"/><Relationship Id="rId1" Type="http://schemas.openxmlformats.org/officeDocument/2006/relationships/slideLayout" Target="../slideLayouts/slideLayout3.xml"/></Relationships>
</file>

<file path=ppt/slides/_rels/slide177.xml.rels><?xml version="1.0" encoding="UTF-8" standalone="yes"?>
<Relationships xmlns="http://schemas.openxmlformats.org/package/2006/relationships"><Relationship Id="rId2" Type="http://schemas.openxmlformats.org/officeDocument/2006/relationships/chart" Target="../charts/chart40.xml"/><Relationship Id="rId1" Type="http://schemas.openxmlformats.org/officeDocument/2006/relationships/slideLayout" Target="../slideLayouts/slideLayout3.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80.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81.xml.rels><?xml version="1.0" encoding="UTF-8" standalone="yes"?>
<Relationships xmlns="http://schemas.openxmlformats.org/package/2006/relationships"><Relationship Id="rId3" Type="http://schemas.openxmlformats.org/officeDocument/2006/relationships/image" Target="../media/image25.emf"/><Relationship Id="rId2" Type="http://schemas.openxmlformats.org/officeDocument/2006/relationships/image" Target="../media/image2.png"/><Relationship Id="rId1" Type="http://schemas.openxmlformats.org/officeDocument/2006/relationships/slideLayout" Target="../slideLayouts/slideLayout3.xml"/></Relationships>
</file>

<file path=ppt/slides/_rels/slide182.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8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3.xml"/></Relationships>
</file>

<file path=ppt/slides/_rels/slide18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18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186.xml.rels><?xml version="1.0" encoding="UTF-8" standalone="yes"?>
<Relationships xmlns="http://schemas.openxmlformats.org/package/2006/relationships"><Relationship Id="rId3" Type="http://schemas.openxmlformats.org/officeDocument/2006/relationships/chart" Target="../charts/chart41.xml"/><Relationship Id="rId2" Type="http://schemas.openxmlformats.org/officeDocument/2006/relationships/image" Target="../media/image2.png"/><Relationship Id="rId1" Type="http://schemas.openxmlformats.org/officeDocument/2006/relationships/slideLayout" Target="../slideLayouts/slideLayout3.xml"/></Relationships>
</file>

<file path=ppt/slides/_rels/slide18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18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7.xml"/><Relationship Id="rId1" Type="http://schemas.openxmlformats.org/officeDocument/2006/relationships/slideLayout" Target="../slideLayouts/slideLayout3.xml"/></Relationships>
</file>

<file path=ppt/slides/_rels/slide189.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90.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9.xml"/><Relationship Id="rId1" Type="http://schemas.openxmlformats.org/officeDocument/2006/relationships/slideLayout" Target="../slideLayouts/slideLayout3.xml"/><Relationship Id="rId4" Type="http://schemas.openxmlformats.org/officeDocument/2006/relationships/image" Target="../media/image2.png"/></Relationships>
</file>

<file path=ppt/slides/_rels/slide191.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19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1.xml"/><Relationship Id="rId1" Type="http://schemas.openxmlformats.org/officeDocument/2006/relationships/slideLayout" Target="../slideLayouts/slideLayout3.xml"/></Relationships>
</file>

<file path=ppt/slides/_rels/slide19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2.xml"/><Relationship Id="rId1" Type="http://schemas.openxmlformats.org/officeDocument/2006/relationships/slideLayout" Target="../slideLayouts/slideLayout3.xml"/></Relationships>
</file>

<file path=ppt/slides/_rels/slide19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3.xml"/><Relationship Id="rId1" Type="http://schemas.openxmlformats.org/officeDocument/2006/relationships/slideLayout" Target="../slideLayouts/slideLayout3.xml"/></Relationships>
</file>

<file path=ppt/slides/_rels/slide195.xml.rels><?xml version="1.0" encoding="UTF-8" standalone="yes"?>
<Relationships xmlns="http://schemas.openxmlformats.org/package/2006/relationships"><Relationship Id="rId2" Type="http://schemas.openxmlformats.org/officeDocument/2006/relationships/chart" Target="../charts/chart42.xml"/><Relationship Id="rId1" Type="http://schemas.openxmlformats.org/officeDocument/2006/relationships/slideLayout" Target="../slideLayouts/slideLayout3.xml"/></Relationships>
</file>

<file path=ppt/slides/_rels/slide196.xml.rels><?xml version="1.0" encoding="UTF-8" standalone="yes"?>
<Relationships xmlns="http://schemas.openxmlformats.org/package/2006/relationships"><Relationship Id="rId2" Type="http://schemas.openxmlformats.org/officeDocument/2006/relationships/chart" Target="../charts/chart43.xml"/><Relationship Id="rId1" Type="http://schemas.openxmlformats.org/officeDocument/2006/relationships/slideLayout" Target="../slideLayouts/slideLayout3.xml"/></Relationships>
</file>

<file path=ppt/slides/_rels/slide197.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3.xml"/></Relationships>
</file>

<file path=ppt/slides/_rels/slide19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4.xml"/><Relationship Id="rId1" Type="http://schemas.openxmlformats.org/officeDocument/2006/relationships/slideLayout" Target="../slideLayouts/slideLayout3.xml"/></Relationships>
</file>

<file path=ppt/slides/_rels/slide199.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3.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01.xml.rels><?xml version="1.0" encoding="UTF-8" standalone="yes"?>
<Relationships xmlns="http://schemas.openxmlformats.org/package/2006/relationships"><Relationship Id="rId3" Type="http://schemas.openxmlformats.org/officeDocument/2006/relationships/image" Target="../media/image28.emf"/><Relationship Id="rId2" Type="http://schemas.openxmlformats.org/officeDocument/2006/relationships/chart" Target="../charts/chart44.xml"/><Relationship Id="rId1" Type="http://schemas.openxmlformats.org/officeDocument/2006/relationships/slideLayout" Target="../slideLayouts/slideLayout3.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3.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204.xml.rels><?xml version="1.0" encoding="UTF-8" standalone="yes"?>
<Relationships xmlns="http://schemas.openxmlformats.org/package/2006/relationships"><Relationship Id="rId3" Type="http://schemas.openxmlformats.org/officeDocument/2006/relationships/image" Target="../media/image29.emf"/><Relationship Id="rId2" Type="http://schemas.openxmlformats.org/officeDocument/2006/relationships/notesSlide" Target="../notesSlides/notesSlide27.xml"/><Relationship Id="rId1" Type="http://schemas.openxmlformats.org/officeDocument/2006/relationships/slideLayout" Target="../slideLayouts/slideLayout3.xml"/><Relationship Id="rId5" Type="http://schemas.openxmlformats.org/officeDocument/2006/relationships/chart" Target="../charts/chart45.xml"/><Relationship Id="rId4" Type="http://schemas.openxmlformats.org/officeDocument/2006/relationships/image" Target="../media/image30.emf"/></Relationships>
</file>

<file path=ppt/slides/_rels/slide20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8.xml"/><Relationship Id="rId1" Type="http://schemas.openxmlformats.org/officeDocument/2006/relationships/slideLayout" Target="../slideLayouts/slideLayout3.xml"/></Relationships>
</file>

<file path=ppt/slides/_rels/slide206.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xml"/></Relationships>
</file>

<file path=ppt/slides/_rels/slide207.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image" Target="../media/image14.emf"/><Relationship Id="rId1" Type="http://schemas.openxmlformats.org/officeDocument/2006/relationships/slideLayout" Target="../slideLayouts/slideLayout3.xml"/></Relationships>
</file>

<file path=ppt/slides/_rels/slide210.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image" Target="../media/image31.jpeg"/><Relationship Id="rId1" Type="http://schemas.openxmlformats.org/officeDocument/2006/relationships/slideLayout" Target="../slideLayouts/slideLayout3.xml"/></Relationships>
</file>

<file path=ppt/slides/_rels/slide211.xml.rels><?xml version="1.0" encoding="UTF-8" standalone="yes"?>
<Relationships xmlns="http://schemas.openxmlformats.org/package/2006/relationships"><Relationship Id="rId2" Type="http://schemas.openxmlformats.org/officeDocument/2006/relationships/chart" Target="../charts/chart46.xml"/><Relationship Id="rId1" Type="http://schemas.openxmlformats.org/officeDocument/2006/relationships/slideLayout" Target="../slideLayouts/slideLayout3.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14.xml.rels><?xml version="1.0" encoding="UTF-8" standalone="yes"?>
<Relationships xmlns="http://schemas.openxmlformats.org/package/2006/relationships"><Relationship Id="rId2" Type="http://schemas.openxmlformats.org/officeDocument/2006/relationships/chart" Target="../charts/chart47.xml"/><Relationship Id="rId1" Type="http://schemas.openxmlformats.org/officeDocument/2006/relationships/slideLayout" Target="../slideLayouts/slideLayout3.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6.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xml"/></Relationships>
</file>

<file path=ppt/slides/_rels/slide217.xml.rels><?xml version="1.0" encoding="UTF-8" standalone="yes"?>
<Relationships xmlns="http://schemas.openxmlformats.org/package/2006/relationships"><Relationship Id="rId3" Type="http://schemas.openxmlformats.org/officeDocument/2006/relationships/chart" Target="../charts/chart48.xml"/><Relationship Id="rId2" Type="http://schemas.openxmlformats.org/officeDocument/2006/relationships/notesSlide" Target="../notesSlides/notesSlide32.xml"/><Relationship Id="rId1" Type="http://schemas.openxmlformats.org/officeDocument/2006/relationships/slideLayout" Target="../slideLayouts/slideLayout3.xml"/><Relationship Id="rId4" Type="http://schemas.openxmlformats.org/officeDocument/2006/relationships/chart" Target="../charts/chart49.xml"/></Relationships>
</file>

<file path=ppt/slides/_rels/slide218.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xml"/></Relationships>
</file>

<file path=ppt/slides/_rels/slide219.xml.rels><?xml version="1.0" encoding="UTF-8" standalone="yes"?>
<Relationships xmlns="http://schemas.openxmlformats.org/package/2006/relationships"><Relationship Id="rId3" Type="http://schemas.openxmlformats.org/officeDocument/2006/relationships/chart" Target="../charts/chart50.xml"/><Relationship Id="rId2" Type="http://schemas.openxmlformats.org/officeDocument/2006/relationships/notesSlide" Target="../notesSlides/notesSlide34.xml"/><Relationship Id="rId1" Type="http://schemas.openxmlformats.org/officeDocument/2006/relationships/slideLayout" Target="../slideLayouts/slideLayout3.xml"/><Relationship Id="rId4" Type="http://schemas.openxmlformats.org/officeDocument/2006/relationships/chart" Target="../charts/chart5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20.xml.rels><?xml version="1.0" encoding="UTF-8" standalone="yes"?>
<Relationships xmlns="http://schemas.openxmlformats.org/package/2006/relationships"><Relationship Id="rId3" Type="http://schemas.openxmlformats.org/officeDocument/2006/relationships/chart" Target="../charts/chart52.xml"/><Relationship Id="rId2" Type="http://schemas.openxmlformats.org/officeDocument/2006/relationships/notesSlide" Target="../notesSlides/notesSlide35.xml"/><Relationship Id="rId1" Type="http://schemas.openxmlformats.org/officeDocument/2006/relationships/slideLayout" Target="../slideLayouts/slideLayout3.xml"/><Relationship Id="rId4" Type="http://schemas.openxmlformats.org/officeDocument/2006/relationships/chart" Target="../charts/chart53.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23.xml.rels><?xml version="1.0" encoding="UTF-8" standalone="yes"?>
<Relationships xmlns="http://schemas.openxmlformats.org/package/2006/relationships"><Relationship Id="rId2" Type="http://schemas.openxmlformats.org/officeDocument/2006/relationships/chart" Target="../charts/chart54.xml"/><Relationship Id="rId1" Type="http://schemas.openxmlformats.org/officeDocument/2006/relationships/slideLayout" Target="../slideLayouts/slideLayout3.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27.xml.rels><?xml version="1.0" encoding="UTF-8" standalone="yes"?>
<Relationships xmlns="http://schemas.openxmlformats.org/package/2006/relationships"><Relationship Id="rId3" Type="http://schemas.openxmlformats.org/officeDocument/2006/relationships/chart" Target="../charts/chart56.xml"/><Relationship Id="rId2" Type="http://schemas.openxmlformats.org/officeDocument/2006/relationships/chart" Target="../charts/chart55.xml"/><Relationship Id="rId1" Type="http://schemas.openxmlformats.org/officeDocument/2006/relationships/slideLayout" Target="../slideLayouts/slideLayout3.xml"/></Relationships>
</file>

<file path=ppt/slides/_rels/slide228.xml.rels><?xml version="1.0" encoding="UTF-8" standalone="yes"?>
<Relationships xmlns="http://schemas.openxmlformats.org/package/2006/relationships"><Relationship Id="rId3" Type="http://schemas.openxmlformats.org/officeDocument/2006/relationships/chart" Target="../charts/chart58.xml"/><Relationship Id="rId2" Type="http://schemas.openxmlformats.org/officeDocument/2006/relationships/chart" Target="../charts/chart57.xml"/><Relationship Id="rId1" Type="http://schemas.openxmlformats.org/officeDocument/2006/relationships/slideLayout" Target="../slideLayouts/slideLayout3.xml"/></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3.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33.xml.rels><?xml version="1.0" encoding="UTF-8" standalone="yes"?>
<Relationships xmlns="http://schemas.openxmlformats.org/package/2006/relationships"><Relationship Id="rId2" Type="http://schemas.openxmlformats.org/officeDocument/2006/relationships/chart" Target="../charts/chart59.xml"/><Relationship Id="rId1" Type="http://schemas.openxmlformats.org/officeDocument/2006/relationships/slideLayout" Target="../slideLayouts/slideLayout3.xml"/></Relationships>
</file>

<file path=ppt/slides/_rels/slide234.xml.rels><?xml version="1.0" encoding="UTF-8" standalone="yes"?>
<Relationships xmlns="http://schemas.openxmlformats.org/package/2006/relationships"><Relationship Id="rId2" Type="http://schemas.openxmlformats.org/officeDocument/2006/relationships/chart" Target="../charts/chart60.xml"/><Relationship Id="rId1" Type="http://schemas.openxmlformats.org/officeDocument/2006/relationships/slideLayout" Target="../slideLayouts/slideLayout3.xml"/></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42.xml.rels><?xml version="1.0" encoding="UTF-8" standalone="yes"?>
<Relationships xmlns="http://schemas.openxmlformats.org/package/2006/relationships"><Relationship Id="rId3" Type="http://schemas.openxmlformats.org/officeDocument/2006/relationships/chart" Target="../charts/chart62.xml"/><Relationship Id="rId2" Type="http://schemas.openxmlformats.org/officeDocument/2006/relationships/chart" Target="../charts/chart61.xml"/><Relationship Id="rId1" Type="http://schemas.openxmlformats.org/officeDocument/2006/relationships/slideLayout" Target="../slideLayouts/slideLayout3.xml"/></Relationships>
</file>

<file path=ppt/slides/_rels/slide243.xml.rels><?xml version="1.0" encoding="UTF-8" standalone="yes"?>
<Relationships xmlns="http://schemas.openxmlformats.org/package/2006/relationships"><Relationship Id="rId2" Type="http://schemas.openxmlformats.org/officeDocument/2006/relationships/chart" Target="../charts/chart63.xml"/><Relationship Id="rId1" Type="http://schemas.openxmlformats.org/officeDocument/2006/relationships/slideLayout" Target="../slideLayouts/slideLayout3.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47.xml.rels><?xml version="1.0" encoding="UTF-8" standalone="yes"?>
<Relationships xmlns="http://schemas.openxmlformats.org/package/2006/relationships"><Relationship Id="rId3" Type="http://schemas.openxmlformats.org/officeDocument/2006/relationships/chart" Target="../charts/chart65.xml"/><Relationship Id="rId2" Type="http://schemas.openxmlformats.org/officeDocument/2006/relationships/chart" Target="../charts/chart64.xml"/><Relationship Id="rId1" Type="http://schemas.openxmlformats.org/officeDocument/2006/relationships/slideLayout" Target="../slideLayouts/slideLayout3.xm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51.xml.rels><?xml version="1.0" encoding="UTF-8" standalone="yes"?>
<Relationships xmlns="http://schemas.openxmlformats.org/package/2006/relationships"><Relationship Id="rId2" Type="http://schemas.openxmlformats.org/officeDocument/2006/relationships/chart" Target="../charts/chart66.xml"/><Relationship Id="rId1" Type="http://schemas.openxmlformats.org/officeDocument/2006/relationships/slideLayout" Target="../slideLayouts/slideLayout3.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55.xml.rels><?xml version="1.0" encoding="UTF-8" standalone="yes"?>
<Relationships xmlns="http://schemas.openxmlformats.org/package/2006/relationships"><Relationship Id="rId3" Type="http://schemas.openxmlformats.org/officeDocument/2006/relationships/chart" Target="../charts/chart68.xml"/><Relationship Id="rId2" Type="http://schemas.openxmlformats.org/officeDocument/2006/relationships/chart" Target="../charts/chart67.xml"/><Relationship Id="rId1" Type="http://schemas.openxmlformats.org/officeDocument/2006/relationships/slideLayout" Target="../slideLayouts/slideLayout3.xml"/></Relationships>
</file>

<file path=ppt/slides/_rels/slide25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chart" Target="../charts/chart4.xml"/><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image" Target="../media/image15.png"/><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9.xml.rels><?xml version="1.0" encoding="UTF-8" standalone="yes"?>
<Relationships xmlns="http://schemas.openxmlformats.org/package/2006/relationships"><Relationship Id="rId2" Type="http://schemas.openxmlformats.org/officeDocument/2006/relationships/chart" Target="../charts/chart6.xml"/><Relationship Id="rId1" Type="http://schemas.openxmlformats.org/officeDocument/2006/relationships/slideLayout" Target="../slideLayouts/slideLayout1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image" Target="../media/image2.png"/><Relationship Id="rId1" Type="http://schemas.openxmlformats.org/officeDocument/2006/relationships/slideLayout" Target="../slideLayouts/slideLayout1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44.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chart" Target="../charts/chart8.xml"/><Relationship Id="rId1" Type="http://schemas.openxmlformats.org/officeDocument/2006/relationships/slideLayout" Target="../slideLayouts/slideLayout11.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46.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chart" Target="../charts/chart10.xml"/><Relationship Id="rId1" Type="http://schemas.openxmlformats.org/officeDocument/2006/relationships/slideLayout" Target="../slideLayouts/slideLayout11.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3.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8.xml.rels><?xml version="1.0" encoding="UTF-8" standalone="yes"?>
<Relationships xmlns="http://schemas.openxmlformats.org/package/2006/relationships"><Relationship Id="rId2" Type="http://schemas.openxmlformats.org/officeDocument/2006/relationships/chart" Target="../charts/chart12.xml"/><Relationship Id="rId1" Type="http://schemas.openxmlformats.org/officeDocument/2006/relationships/slideLayout" Target="../slideLayouts/slideLayout11.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2.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image" Target="../media/image16.jpg"/><Relationship Id="rId1" Type="http://schemas.openxmlformats.org/officeDocument/2006/relationships/slideLayout" Target="../slideLayouts/slideLayout3.xml"/><Relationship Id="rId5" Type="http://schemas.openxmlformats.org/officeDocument/2006/relationships/image" Target="../media/image2.png"/><Relationship Id="rId4" Type="http://schemas.openxmlformats.org/officeDocument/2006/relationships/chart" Target="../charts/chart14.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5.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chart" Target="../charts/chart15.xml"/><Relationship Id="rId1" Type="http://schemas.openxmlformats.org/officeDocument/2006/relationships/slideLayout" Target="../slideLayouts/slideLayout3.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image" Target="../media/image2.png"/><Relationship Id="rId1" Type="http://schemas.openxmlformats.org/officeDocument/2006/relationships/slideLayout" Target="../slideLayouts/slideLayout3.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5.xml.rels><?xml version="1.0" encoding="UTF-8" standalone="yes"?>
<Relationships xmlns="http://schemas.openxmlformats.org/package/2006/relationships"><Relationship Id="rId2" Type="http://schemas.openxmlformats.org/officeDocument/2006/relationships/chart" Target="../charts/chart17.xml"/><Relationship Id="rId1" Type="http://schemas.openxmlformats.org/officeDocument/2006/relationships/slideLayout" Target="../slideLayouts/slideLayout3.xml"/></Relationships>
</file>

<file path=ppt/slides/_rels/slide76.xml.rels><?xml version="1.0" encoding="UTF-8" standalone="yes"?>
<Relationships xmlns="http://schemas.openxmlformats.org/package/2006/relationships"><Relationship Id="rId3" Type="http://schemas.openxmlformats.org/officeDocument/2006/relationships/chart" Target="../charts/chart19.xml"/><Relationship Id="rId2" Type="http://schemas.openxmlformats.org/officeDocument/2006/relationships/chart" Target="../charts/chart18.xml"/><Relationship Id="rId1" Type="http://schemas.openxmlformats.org/officeDocument/2006/relationships/slideLayout" Target="../slideLayouts/slideLayout3.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2.xml.rels><?xml version="1.0" encoding="UTF-8" standalone="yes"?>
<Relationships xmlns="http://schemas.openxmlformats.org/package/2006/relationships"><Relationship Id="rId2" Type="http://schemas.openxmlformats.org/officeDocument/2006/relationships/image" Target="../media/image17.jpg"/><Relationship Id="rId1" Type="http://schemas.openxmlformats.org/officeDocument/2006/relationships/slideLayout" Target="../slideLayouts/slideLayout3.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6.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chart" Target="../charts/chart20.xml"/><Relationship Id="rId1" Type="http://schemas.openxmlformats.org/officeDocument/2006/relationships/slideLayout" Target="../slideLayouts/slideLayout3.xml"/></Relationships>
</file>

<file path=ppt/slides/_rels/slide97.xml.rels><?xml version="1.0" encoding="UTF-8" standalone="yes"?>
<Relationships xmlns="http://schemas.openxmlformats.org/package/2006/relationships"><Relationship Id="rId3" Type="http://schemas.openxmlformats.org/officeDocument/2006/relationships/chart" Target="../charts/chart23.xml"/><Relationship Id="rId2" Type="http://schemas.openxmlformats.org/officeDocument/2006/relationships/chart" Target="../charts/chart22.xml"/><Relationship Id="rId1" Type="http://schemas.openxmlformats.org/officeDocument/2006/relationships/slideLayout" Target="../slideLayouts/slideLayout3.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9.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image" Target="../media/image18.jpeg"/><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idx="4294967295"/>
          </p:nvPr>
        </p:nvSpPr>
        <p:spPr>
          <a:xfrm>
            <a:off x="0" y="1201738"/>
            <a:ext cx="7886700" cy="1414462"/>
          </a:xfrm>
        </p:spPr>
        <p:txBody>
          <a:bodyPr>
            <a:normAutofit/>
          </a:bodyPr>
          <a:lstStyle/>
          <a:p>
            <a:r>
              <a:rPr lang="fr-FR" sz="4400" b="1" dirty="0">
                <a:solidFill>
                  <a:schemeClr val="bg1"/>
                </a:solidFill>
              </a:rPr>
              <a:t>Diaporama de synthèse</a:t>
            </a:r>
          </a:p>
        </p:txBody>
      </p:sp>
    </p:spTree>
    <p:extLst>
      <p:ext uri="{BB962C8B-B14F-4D97-AF65-F5344CB8AC3E}">
        <p14:creationId xmlns:p14="http://schemas.microsoft.com/office/powerpoint/2010/main" val="3022257290"/>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sz="half" idx="1"/>
          </p:nvPr>
        </p:nvSpPr>
        <p:spPr>
          <a:xfrm>
            <a:off x="190500" y="821933"/>
            <a:ext cx="8763000" cy="487801"/>
          </a:xfrm>
        </p:spPr>
        <p:txBody>
          <a:bodyPr/>
          <a:lstStyle/>
          <a:p>
            <a:r>
              <a:rPr lang="fr-FR" dirty="0"/>
              <a:t>Résultat : critère principal</a:t>
            </a:r>
          </a:p>
          <a:p>
            <a:pPr lvl="1"/>
            <a:r>
              <a:rPr lang="fr-FR" dirty="0"/>
              <a:t>Survie sans Maladie (Objectif principal)</a:t>
            </a:r>
          </a:p>
        </p:txBody>
      </p:sp>
      <p:sp>
        <p:nvSpPr>
          <p:cNvPr id="6" name="ZoneTexte 5">
            <a:extLst>
              <a:ext uri="{FF2B5EF4-FFF2-40B4-BE49-F238E27FC236}">
                <a16:creationId xmlns:a16="http://schemas.microsoft.com/office/drawing/2014/main" id="{68592460-83A8-094E-B3F2-E22826CEAD91}"/>
              </a:ext>
            </a:extLst>
          </p:cNvPr>
          <p:cNvSpPr txBox="1"/>
          <p:nvPr/>
        </p:nvSpPr>
        <p:spPr>
          <a:xfrm>
            <a:off x="-3048" y="4912668"/>
            <a:ext cx="2403222" cy="230832"/>
          </a:xfrm>
          <a:prstGeom prst="rect">
            <a:avLst/>
          </a:prstGeom>
          <a:noFill/>
        </p:spPr>
        <p:txBody>
          <a:bodyPr wrap="none" rtlCol="0">
            <a:spAutoFit/>
          </a:bodyPr>
          <a:lstStyle/>
          <a:p>
            <a:r>
              <a:rPr lang="fr-FR" sz="900" i="1" dirty="0" err="1">
                <a:solidFill>
                  <a:schemeClr val="tx1">
                    <a:lumMod val="50000"/>
                    <a:lumOff val="50000"/>
                  </a:schemeClr>
                </a:solidFill>
                <a:latin typeface="Arial" panose="020B0604020202020204" pitchFamily="34" charset="0"/>
              </a:rPr>
              <a:t>Geke</a:t>
            </a:r>
            <a:r>
              <a:rPr lang="fr-FR" sz="900" i="1" dirty="0">
                <a:solidFill>
                  <a:schemeClr val="tx1">
                    <a:lumMod val="50000"/>
                    <a:lumOff val="50000"/>
                  </a:schemeClr>
                </a:solidFill>
                <a:latin typeface="Arial" panose="020B0604020202020204" pitchFamily="34" charset="0"/>
              </a:rPr>
              <a:t> </a:t>
            </a:r>
            <a:r>
              <a:rPr lang="fr-FR" sz="900" i="1" dirty="0" err="1">
                <a:solidFill>
                  <a:schemeClr val="tx1">
                    <a:lumMod val="50000"/>
                    <a:lumOff val="50000"/>
                  </a:schemeClr>
                </a:solidFill>
                <a:latin typeface="Arial" panose="020B0604020202020204" pitchFamily="34" charset="0"/>
              </a:rPr>
              <a:t>Hospers</a:t>
            </a:r>
            <a:r>
              <a:rPr lang="fr-FR" sz="900" i="1" dirty="0">
                <a:solidFill>
                  <a:schemeClr val="tx1">
                    <a:lumMod val="50000"/>
                    <a:lumOff val="50000"/>
                  </a:schemeClr>
                </a:solidFill>
                <a:latin typeface="Arial" panose="020B0604020202020204" pitchFamily="34" charset="0"/>
              </a:rPr>
              <a:t> et al., ASCO2020, Abs 4006</a:t>
            </a:r>
          </a:p>
        </p:txBody>
      </p:sp>
      <p:sp>
        <p:nvSpPr>
          <p:cNvPr id="2" name="ZoneTexte 1">
            <a:extLst>
              <a:ext uri="{FF2B5EF4-FFF2-40B4-BE49-F238E27FC236}">
                <a16:creationId xmlns:a16="http://schemas.microsoft.com/office/drawing/2014/main" id="{BF2A5C82-86DE-D14E-B961-46DC222EE1DD}"/>
              </a:ext>
            </a:extLst>
          </p:cNvPr>
          <p:cNvSpPr txBox="1"/>
          <p:nvPr/>
        </p:nvSpPr>
        <p:spPr>
          <a:xfrm>
            <a:off x="659757" y="1041722"/>
            <a:ext cx="184731" cy="300082"/>
          </a:xfrm>
          <a:prstGeom prst="rect">
            <a:avLst/>
          </a:prstGeom>
          <a:noFill/>
        </p:spPr>
        <p:txBody>
          <a:bodyPr wrap="none" rtlCol="0">
            <a:spAutoFit/>
          </a:bodyPr>
          <a:lstStyle/>
          <a:p>
            <a:endParaRPr lang="fr-FR" dirty="0"/>
          </a:p>
        </p:txBody>
      </p:sp>
      <p:sp>
        <p:nvSpPr>
          <p:cNvPr id="8" name="Rectangle à coins arrondis 4">
            <a:extLst>
              <a:ext uri="{FF2B5EF4-FFF2-40B4-BE49-F238E27FC236}">
                <a16:creationId xmlns:a16="http://schemas.microsoft.com/office/drawing/2014/main" id="{218B1CFE-C7E5-4815-BF6F-4B30CDB53B35}"/>
              </a:ext>
            </a:extLst>
          </p:cNvPr>
          <p:cNvSpPr/>
          <p:nvPr/>
        </p:nvSpPr>
        <p:spPr>
          <a:xfrm>
            <a:off x="1350818" y="1656008"/>
            <a:ext cx="6224155" cy="3130173"/>
          </a:xfrm>
          <a:prstGeom prst="roundRect">
            <a:avLst>
              <a:gd name="adj" fmla="val 4507"/>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fr-FR" dirty="0">
              <a:solidFill>
                <a:prstClr val="white"/>
              </a:solidFill>
              <a:latin typeface="Arial" panose="020B0604020202020204" pitchFamily="34" charset="0"/>
              <a:cs typeface="Arial" panose="020B0604020202020204" pitchFamily="34" charset="0"/>
            </a:endParaRPr>
          </a:p>
        </p:txBody>
      </p:sp>
      <p:sp>
        <p:nvSpPr>
          <p:cNvPr id="9" name="Text Box 2">
            <a:extLst>
              <a:ext uri="{FF2B5EF4-FFF2-40B4-BE49-F238E27FC236}">
                <a16:creationId xmlns:a16="http://schemas.microsoft.com/office/drawing/2014/main" id="{593D3660-B5DF-494C-8606-96616D3A0389}"/>
              </a:ext>
            </a:extLst>
          </p:cNvPr>
          <p:cNvSpPr txBox="1">
            <a:spLocks noChangeArrowheads="1"/>
          </p:cNvSpPr>
          <p:nvPr/>
        </p:nvSpPr>
        <p:spPr bwMode="auto">
          <a:xfrm>
            <a:off x="2572297" y="1820636"/>
            <a:ext cx="3495020" cy="401841"/>
          </a:xfrm>
          <a:prstGeom prst="rect">
            <a:avLst/>
          </a:prstGeom>
          <a:noFill/>
          <a:ln>
            <a:noFill/>
          </a:ln>
        </p:spPr>
        <p:txBody>
          <a:bodyPr vert="horz" wrap="square" lIns="0" tIns="0" rIns="0" bIns="0" numCol="1" anchor="ctr" anchorCtr="0" compatLnSpc="1">
            <a:prstTxWarp prst="textNoShape">
              <a:avLst/>
            </a:prstTxWarp>
          </a:bodyPr>
          <a:lstStyle/>
          <a:p>
            <a:pPr eaLnBrk="0" fontAlgn="base" hangingPunct="0">
              <a:lnSpc>
                <a:spcPct val="134000"/>
              </a:lnSpc>
              <a:spcBef>
                <a:spcPct val="0"/>
              </a:spcBef>
              <a:spcAft>
                <a:spcPts val="600"/>
              </a:spcAft>
              <a:defRPr/>
            </a:pPr>
            <a:r>
              <a:rPr lang="en-US" altLang="fr-FR" sz="900" dirty="0">
                <a:solidFill>
                  <a:prstClr val="black">
                    <a:lumMod val="65000"/>
                    <a:lumOff val="35000"/>
                  </a:prstClr>
                </a:solidFill>
                <a:latin typeface="Arial" panose="020B0604020202020204" pitchFamily="34" charset="0"/>
                <a:cs typeface="Arial" panose="020B0604020202020204" pitchFamily="34" charset="0"/>
              </a:rPr>
              <a:t>HR 0,75 [IC 95% : 0,60-0,96] p=0,019</a:t>
            </a:r>
            <a:endParaRPr lang="fr-FR" altLang="fr-FR" sz="1050" dirty="0">
              <a:solidFill>
                <a:prstClr val="black">
                  <a:lumMod val="65000"/>
                  <a:lumOff val="35000"/>
                </a:prstClr>
              </a:solidFill>
              <a:latin typeface="Arial" panose="020B0604020202020204" pitchFamily="34" charset="0"/>
              <a:cs typeface="Arial" panose="020B0604020202020204" pitchFamily="34" charset="0"/>
            </a:endParaRPr>
          </a:p>
        </p:txBody>
      </p:sp>
      <p:sp>
        <p:nvSpPr>
          <p:cNvPr id="10" name="Forme libre : forme 18">
            <a:extLst>
              <a:ext uri="{FF2B5EF4-FFF2-40B4-BE49-F238E27FC236}">
                <a16:creationId xmlns:a16="http://schemas.microsoft.com/office/drawing/2014/main" id="{A3F3387C-C278-44F7-8D64-163E4F70CEB7}"/>
              </a:ext>
            </a:extLst>
          </p:cNvPr>
          <p:cNvSpPr/>
          <p:nvPr/>
        </p:nvSpPr>
        <p:spPr>
          <a:xfrm>
            <a:off x="2442847" y="3208634"/>
            <a:ext cx="4748528" cy="743402"/>
          </a:xfrm>
          <a:custGeom>
            <a:avLst/>
            <a:gdLst>
              <a:gd name="connsiteX0" fmla="*/ 0 w 4247908"/>
              <a:gd name="connsiteY0" fmla="*/ 787078 h 787078"/>
              <a:gd name="connsiteX1" fmla="*/ 181336 w 4247908"/>
              <a:gd name="connsiteY1" fmla="*/ 756212 h 787078"/>
              <a:gd name="connsiteX2" fmla="*/ 227635 w 4247908"/>
              <a:gd name="connsiteY2" fmla="*/ 655899 h 787078"/>
              <a:gd name="connsiteX3" fmla="*/ 381964 w 4247908"/>
              <a:gd name="connsiteY3" fmla="*/ 632749 h 787078"/>
              <a:gd name="connsiteX4" fmla="*/ 412830 w 4247908"/>
              <a:gd name="connsiteY4" fmla="*/ 621174 h 787078"/>
              <a:gd name="connsiteX5" fmla="*/ 428263 w 4247908"/>
              <a:gd name="connsiteY5" fmla="*/ 613458 h 787078"/>
              <a:gd name="connsiteX6" fmla="*/ 555584 w 4247908"/>
              <a:gd name="connsiteY6" fmla="*/ 582592 h 787078"/>
              <a:gd name="connsiteX7" fmla="*/ 682906 w 4247908"/>
              <a:gd name="connsiteY7" fmla="*/ 563301 h 787078"/>
              <a:gd name="connsiteX8" fmla="*/ 760070 w 4247908"/>
              <a:gd name="connsiteY8" fmla="*/ 528577 h 787078"/>
              <a:gd name="connsiteX9" fmla="*/ 833377 w 4247908"/>
              <a:gd name="connsiteY9" fmla="*/ 501569 h 787078"/>
              <a:gd name="connsiteX10" fmla="*/ 925974 w 4247908"/>
              <a:gd name="connsiteY10" fmla="*/ 470704 h 787078"/>
              <a:gd name="connsiteX11" fmla="*/ 1091878 w 4247908"/>
              <a:gd name="connsiteY11" fmla="*/ 416688 h 787078"/>
              <a:gd name="connsiteX12" fmla="*/ 1149751 w 4247908"/>
              <a:gd name="connsiteY12" fmla="*/ 343382 h 787078"/>
              <a:gd name="connsiteX13" fmla="*/ 1331088 w 4247908"/>
              <a:gd name="connsiteY13" fmla="*/ 312516 h 787078"/>
              <a:gd name="connsiteX14" fmla="*/ 1477701 w 4247908"/>
              <a:gd name="connsiteY14" fmla="*/ 281650 h 787078"/>
              <a:gd name="connsiteX15" fmla="*/ 1651321 w 4247908"/>
              <a:gd name="connsiteY15" fmla="*/ 246926 h 787078"/>
              <a:gd name="connsiteX16" fmla="*/ 1759351 w 4247908"/>
              <a:gd name="connsiteY16" fmla="*/ 239210 h 787078"/>
              <a:gd name="connsiteX17" fmla="*/ 1855807 w 4247908"/>
              <a:gd name="connsiteY17" fmla="*/ 231493 h 787078"/>
              <a:gd name="connsiteX18" fmla="*/ 2044860 w 4247908"/>
              <a:gd name="connsiteY18" fmla="*/ 181336 h 787078"/>
              <a:gd name="connsiteX19" fmla="*/ 2118167 w 4247908"/>
              <a:gd name="connsiteY19" fmla="*/ 135038 h 787078"/>
              <a:gd name="connsiteX20" fmla="*/ 2538714 w 4247908"/>
              <a:gd name="connsiteY20" fmla="*/ 111888 h 787078"/>
              <a:gd name="connsiteX21" fmla="*/ 2897529 w 4247908"/>
              <a:gd name="connsiteY21" fmla="*/ 77164 h 787078"/>
              <a:gd name="connsiteX22" fmla="*/ 3017134 w 4247908"/>
              <a:gd name="connsiteY22" fmla="*/ 50157 h 787078"/>
              <a:gd name="connsiteX23" fmla="*/ 3140597 w 4247908"/>
              <a:gd name="connsiteY23" fmla="*/ 27007 h 787078"/>
              <a:gd name="connsiteX24" fmla="*/ 3279493 w 4247908"/>
              <a:gd name="connsiteY24" fmla="*/ 23149 h 787078"/>
              <a:gd name="connsiteX25" fmla="*/ 3595868 w 4247908"/>
              <a:gd name="connsiteY25" fmla="*/ 23149 h 787078"/>
              <a:gd name="connsiteX26" fmla="*/ 3615159 w 4247908"/>
              <a:gd name="connsiteY26" fmla="*/ 3858 h 787078"/>
              <a:gd name="connsiteX27" fmla="*/ 3954683 w 4247908"/>
              <a:gd name="connsiteY27" fmla="*/ 3858 h 787078"/>
              <a:gd name="connsiteX28" fmla="*/ 3962400 w 4247908"/>
              <a:gd name="connsiteY28" fmla="*/ 0 h 787078"/>
              <a:gd name="connsiteX29" fmla="*/ 4247908 w 4247908"/>
              <a:gd name="connsiteY29" fmla="*/ 0 h 787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247908" h="787078">
                <a:moveTo>
                  <a:pt x="0" y="787078"/>
                </a:moveTo>
                <a:lnTo>
                  <a:pt x="181336" y="756212"/>
                </a:lnTo>
                <a:lnTo>
                  <a:pt x="227635" y="655899"/>
                </a:lnTo>
                <a:lnTo>
                  <a:pt x="381964" y="632749"/>
                </a:lnTo>
                <a:cubicBezTo>
                  <a:pt x="392253" y="628891"/>
                  <a:pt x="402687" y="625400"/>
                  <a:pt x="412830" y="621174"/>
                </a:cubicBezTo>
                <a:cubicBezTo>
                  <a:pt x="418139" y="618962"/>
                  <a:pt x="428263" y="613458"/>
                  <a:pt x="428263" y="613458"/>
                </a:cubicBezTo>
                <a:lnTo>
                  <a:pt x="555584" y="582592"/>
                </a:lnTo>
                <a:lnTo>
                  <a:pt x="682906" y="563301"/>
                </a:lnTo>
                <a:lnTo>
                  <a:pt x="760070" y="528577"/>
                </a:lnTo>
                <a:lnTo>
                  <a:pt x="833377" y="501569"/>
                </a:lnTo>
                <a:lnTo>
                  <a:pt x="925974" y="470704"/>
                </a:lnTo>
                <a:lnTo>
                  <a:pt x="1091878" y="416688"/>
                </a:lnTo>
                <a:lnTo>
                  <a:pt x="1149751" y="343382"/>
                </a:lnTo>
                <a:lnTo>
                  <a:pt x="1331088" y="312516"/>
                </a:lnTo>
                <a:lnTo>
                  <a:pt x="1477701" y="281650"/>
                </a:lnTo>
                <a:lnTo>
                  <a:pt x="1651321" y="246926"/>
                </a:lnTo>
                <a:lnTo>
                  <a:pt x="1759351" y="239210"/>
                </a:lnTo>
                <a:lnTo>
                  <a:pt x="1855807" y="231493"/>
                </a:lnTo>
                <a:lnTo>
                  <a:pt x="2044860" y="181336"/>
                </a:lnTo>
                <a:lnTo>
                  <a:pt x="2118167" y="135038"/>
                </a:lnTo>
                <a:lnTo>
                  <a:pt x="2538714" y="111888"/>
                </a:lnTo>
                <a:lnTo>
                  <a:pt x="2897529" y="77164"/>
                </a:lnTo>
                <a:lnTo>
                  <a:pt x="3017134" y="50157"/>
                </a:lnTo>
                <a:lnTo>
                  <a:pt x="3140597" y="27007"/>
                </a:lnTo>
                <a:lnTo>
                  <a:pt x="3279493" y="23149"/>
                </a:lnTo>
                <a:lnTo>
                  <a:pt x="3595868" y="23149"/>
                </a:lnTo>
                <a:lnTo>
                  <a:pt x="3615159" y="3858"/>
                </a:lnTo>
                <a:lnTo>
                  <a:pt x="3954683" y="3858"/>
                </a:lnTo>
                <a:lnTo>
                  <a:pt x="3962400" y="0"/>
                </a:lnTo>
                <a:lnTo>
                  <a:pt x="4247908" y="0"/>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fr-FR">
              <a:solidFill>
                <a:prstClr val="white"/>
              </a:solidFill>
              <a:latin typeface="Arial" panose="020B0604020202020204" pitchFamily="34" charset="0"/>
              <a:cs typeface="Arial" panose="020B0604020202020204" pitchFamily="34" charset="0"/>
            </a:endParaRPr>
          </a:p>
        </p:txBody>
      </p:sp>
      <p:sp>
        <p:nvSpPr>
          <p:cNvPr id="11" name="Forme libre : forme 19">
            <a:extLst>
              <a:ext uri="{FF2B5EF4-FFF2-40B4-BE49-F238E27FC236}">
                <a16:creationId xmlns:a16="http://schemas.microsoft.com/office/drawing/2014/main" id="{976CE27D-014D-4102-8714-BE84339ADC39}"/>
              </a:ext>
            </a:extLst>
          </p:cNvPr>
          <p:cNvSpPr/>
          <p:nvPr/>
        </p:nvSpPr>
        <p:spPr>
          <a:xfrm>
            <a:off x="2455784" y="3350756"/>
            <a:ext cx="4748529" cy="615857"/>
          </a:xfrm>
          <a:custGeom>
            <a:avLst/>
            <a:gdLst>
              <a:gd name="connsiteX0" fmla="*/ 0 w 4247909"/>
              <a:gd name="connsiteY0" fmla="*/ 652040 h 652040"/>
              <a:gd name="connsiteX1" fmla="*/ 304800 w 4247909"/>
              <a:gd name="connsiteY1" fmla="*/ 625033 h 652040"/>
              <a:gd name="connsiteX2" fmla="*/ 401256 w 4247909"/>
              <a:gd name="connsiteY2" fmla="*/ 578734 h 652040"/>
              <a:gd name="connsiteX3" fmla="*/ 501570 w 4247909"/>
              <a:gd name="connsiteY3" fmla="*/ 547868 h 652040"/>
              <a:gd name="connsiteX4" fmla="*/ 671332 w 4247909"/>
              <a:gd name="connsiteY4" fmla="*/ 501569 h 652040"/>
              <a:gd name="connsiteX5" fmla="*/ 763929 w 4247909"/>
              <a:gd name="connsiteY5" fmla="*/ 470703 h 652040"/>
              <a:gd name="connsiteX6" fmla="*/ 825661 w 4247909"/>
              <a:gd name="connsiteY6" fmla="*/ 397397 h 652040"/>
              <a:gd name="connsiteX7" fmla="*/ 949124 w 4247909"/>
              <a:gd name="connsiteY7" fmla="*/ 385822 h 652040"/>
              <a:gd name="connsiteX8" fmla="*/ 1180618 w 4247909"/>
              <a:gd name="connsiteY8" fmla="*/ 331807 h 652040"/>
              <a:gd name="connsiteX9" fmla="*/ 1311798 w 4247909"/>
              <a:gd name="connsiteY9" fmla="*/ 285509 h 652040"/>
              <a:gd name="connsiteX10" fmla="*/ 1500851 w 4247909"/>
              <a:gd name="connsiteY10" fmla="*/ 258501 h 652040"/>
              <a:gd name="connsiteX11" fmla="*/ 1612740 w 4247909"/>
              <a:gd name="connsiteY11" fmla="*/ 235352 h 652040"/>
              <a:gd name="connsiteX12" fmla="*/ 1728486 w 4247909"/>
              <a:gd name="connsiteY12" fmla="*/ 219919 h 652040"/>
              <a:gd name="connsiteX13" fmla="*/ 1959980 w 4247909"/>
              <a:gd name="connsiteY13" fmla="*/ 185195 h 652040"/>
              <a:gd name="connsiteX14" fmla="*/ 2172183 w 4247909"/>
              <a:gd name="connsiteY14" fmla="*/ 169762 h 652040"/>
              <a:gd name="connsiteX15" fmla="*/ 2496274 w 4247909"/>
              <a:gd name="connsiteY15" fmla="*/ 135038 h 652040"/>
              <a:gd name="connsiteX16" fmla="*/ 2785641 w 4247909"/>
              <a:gd name="connsiteY16" fmla="*/ 84881 h 652040"/>
              <a:gd name="connsiteX17" fmla="*/ 3001702 w 4247909"/>
              <a:gd name="connsiteY17" fmla="*/ 61731 h 652040"/>
              <a:gd name="connsiteX18" fmla="*/ 3267919 w 4247909"/>
              <a:gd name="connsiteY18" fmla="*/ 30865 h 652040"/>
              <a:gd name="connsiteX19" fmla="*/ 3302643 w 4247909"/>
              <a:gd name="connsiteY19" fmla="*/ 30865 h 652040"/>
              <a:gd name="connsiteX20" fmla="*/ 3480122 w 4247909"/>
              <a:gd name="connsiteY20" fmla="*/ 30865 h 652040"/>
              <a:gd name="connsiteX21" fmla="*/ 3483980 w 4247909"/>
              <a:gd name="connsiteY21" fmla="*/ 11574 h 652040"/>
              <a:gd name="connsiteX22" fmla="*/ 3534137 w 4247909"/>
              <a:gd name="connsiteY22" fmla="*/ 11574 h 652040"/>
              <a:gd name="connsiteX23" fmla="*/ 3950826 w 4247909"/>
              <a:gd name="connsiteY23" fmla="*/ 11574 h 652040"/>
              <a:gd name="connsiteX24" fmla="*/ 3954684 w 4247909"/>
              <a:gd name="connsiteY24" fmla="*/ 0 h 652040"/>
              <a:gd name="connsiteX25" fmla="*/ 4247909 w 4247909"/>
              <a:gd name="connsiteY25" fmla="*/ 7716 h 65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47909" h="652040">
                <a:moveTo>
                  <a:pt x="0" y="652040"/>
                </a:moveTo>
                <a:lnTo>
                  <a:pt x="304800" y="625033"/>
                </a:lnTo>
                <a:lnTo>
                  <a:pt x="401256" y="578734"/>
                </a:lnTo>
                <a:lnTo>
                  <a:pt x="501570" y="547868"/>
                </a:lnTo>
                <a:lnTo>
                  <a:pt x="671332" y="501569"/>
                </a:lnTo>
                <a:lnTo>
                  <a:pt x="763929" y="470703"/>
                </a:lnTo>
                <a:lnTo>
                  <a:pt x="825661" y="397397"/>
                </a:lnTo>
                <a:lnTo>
                  <a:pt x="949124" y="385822"/>
                </a:lnTo>
                <a:lnTo>
                  <a:pt x="1180618" y="331807"/>
                </a:lnTo>
                <a:lnTo>
                  <a:pt x="1311798" y="285509"/>
                </a:lnTo>
                <a:lnTo>
                  <a:pt x="1500851" y="258501"/>
                </a:lnTo>
                <a:lnTo>
                  <a:pt x="1612740" y="235352"/>
                </a:lnTo>
                <a:lnTo>
                  <a:pt x="1728486" y="219919"/>
                </a:lnTo>
                <a:lnTo>
                  <a:pt x="1959980" y="185195"/>
                </a:lnTo>
                <a:lnTo>
                  <a:pt x="2172183" y="169762"/>
                </a:lnTo>
                <a:lnTo>
                  <a:pt x="2496274" y="135038"/>
                </a:lnTo>
                <a:lnTo>
                  <a:pt x="2785641" y="84881"/>
                </a:lnTo>
                <a:lnTo>
                  <a:pt x="3001702" y="61731"/>
                </a:lnTo>
                <a:lnTo>
                  <a:pt x="3267919" y="30865"/>
                </a:lnTo>
                <a:lnTo>
                  <a:pt x="3302643" y="30865"/>
                </a:lnTo>
                <a:lnTo>
                  <a:pt x="3480122" y="30865"/>
                </a:lnTo>
                <a:lnTo>
                  <a:pt x="3483980" y="11574"/>
                </a:lnTo>
                <a:lnTo>
                  <a:pt x="3534137" y="11574"/>
                </a:lnTo>
                <a:lnTo>
                  <a:pt x="3950826" y="11574"/>
                </a:lnTo>
                <a:lnTo>
                  <a:pt x="3954684" y="0"/>
                </a:lnTo>
                <a:lnTo>
                  <a:pt x="4247909" y="7716"/>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fr-FR">
              <a:solidFill>
                <a:prstClr val="white"/>
              </a:solidFill>
              <a:latin typeface="Arial" panose="020B0604020202020204" pitchFamily="34" charset="0"/>
              <a:cs typeface="Arial" panose="020B0604020202020204" pitchFamily="34" charset="0"/>
            </a:endParaRPr>
          </a:p>
        </p:txBody>
      </p:sp>
      <p:sp>
        <p:nvSpPr>
          <p:cNvPr id="12" name="Text Box 3">
            <a:extLst>
              <a:ext uri="{FF2B5EF4-FFF2-40B4-BE49-F238E27FC236}">
                <a16:creationId xmlns:a16="http://schemas.microsoft.com/office/drawing/2014/main" id="{0873698C-ECBB-4A24-A054-41F6B8DECF4B}"/>
              </a:ext>
            </a:extLst>
          </p:cNvPr>
          <p:cNvSpPr txBox="1">
            <a:spLocks noChangeArrowheads="1"/>
          </p:cNvSpPr>
          <p:nvPr/>
        </p:nvSpPr>
        <p:spPr bwMode="auto">
          <a:xfrm rot="16200000">
            <a:off x="1398785" y="2847127"/>
            <a:ext cx="1436864" cy="326006"/>
          </a:xfrm>
          <a:prstGeom prst="rect">
            <a:avLst/>
          </a:prstGeom>
          <a:noFill/>
          <a:ln>
            <a:noFill/>
          </a:ln>
        </p:spPr>
        <p:txBody>
          <a:bodyPr vert="horz" wrap="square" lIns="0" tIns="0" rIns="0" bIns="0" numCol="1" anchor="ctr" anchorCtr="0" compatLnSpc="1">
            <a:prstTxWarp prst="textNoShape">
              <a:avLst/>
            </a:prstTxWarp>
          </a:bodyPr>
          <a:lstStyle/>
          <a:p>
            <a:pPr algn="ctr" eaLnBrk="0" fontAlgn="base" hangingPunct="0">
              <a:lnSpc>
                <a:spcPct val="83000"/>
              </a:lnSpc>
              <a:spcBef>
                <a:spcPct val="0"/>
              </a:spcBef>
              <a:spcAft>
                <a:spcPts val="600"/>
              </a:spcAft>
              <a:defRPr/>
            </a:pPr>
            <a:r>
              <a:rPr lang="en-US" altLang="fr-FR" sz="825" dirty="0" err="1">
                <a:solidFill>
                  <a:prstClr val="black">
                    <a:lumMod val="65000"/>
                    <a:lumOff val="35000"/>
                  </a:prstClr>
                </a:solidFill>
                <a:latin typeface="Arial" panose="020B0604020202020204" pitchFamily="34" charset="0"/>
                <a:cs typeface="Arial" panose="020B0604020202020204" pitchFamily="34" charset="0"/>
              </a:rPr>
              <a:t>Probabilité</a:t>
            </a:r>
            <a:r>
              <a:rPr lang="en-US" altLang="fr-FR" sz="825" dirty="0">
                <a:solidFill>
                  <a:prstClr val="black">
                    <a:lumMod val="65000"/>
                    <a:lumOff val="35000"/>
                  </a:prstClr>
                </a:solidFill>
                <a:latin typeface="Arial" panose="020B0604020202020204" pitchFamily="34" charset="0"/>
                <a:cs typeface="Arial" panose="020B0604020202020204" pitchFamily="34" charset="0"/>
              </a:rPr>
              <a:t> </a:t>
            </a:r>
            <a:r>
              <a:rPr lang="en-US" altLang="fr-FR" sz="825" dirty="0" err="1">
                <a:solidFill>
                  <a:prstClr val="black">
                    <a:lumMod val="65000"/>
                    <a:lumOff val="35000"/>
                  </a:prstClr>
                </a:solidFill>
                <a:latin typeface="Arial" panose="020B0604020202020204" pitchFamily="34" charset="0"/>
                <a:cs typeface="Arial" panose="020B0604020202020204" pitchFamily="34" charset="0"/>
              </a:rPr>
              <a:t>cumulée</a:t>
            </a:r>
            <a:endParaRPr lang="fr-FR" altLang="fr-FR" dirty="0">
              <a:solidFill>
                <a:prstClr val="black">
                  <a:lumMod val="65000"/>
                  <a:lumOff val="35000"/>
                </a:prstClr>
              </a:solidFill>
              <a:latin typeface="Arial" panose="020B0604020202020204" pitchFamily="34" charset="0"/>
              <a:cs typeface="Arial" panose="020B0604020202020204" pitchFamily="34" charset="0"/>
            </a:endParaRPr>
          </a:p>
        </p:txBody>
      </p:sp>
      <p:sp>
        <p:nvSpPr>
          <p:cNvPr id="13" name="Forme libre : forme 17">
            <a:extLst>
              <a:ext uri="{FF2B5EF4-FFF2-40B4-BE49-F238E27FC236}">
                <a16:creationId xmlns:a16="http://schemas.microsoft.com/office/drawing/2014/main" id="{7ECEF08B-A929-46AD-9CBA-0C0C6A1B79E8}"/>
              </a:ext>
            </a:extLst>
          </p:cNvPr>
          <p:cNvSpPr/>
          <p:nvPr/>
        </p:nvSpPr>
        <p:spPr>
          <a:xfrm>
            <a:off x="2442846" y="1845731"/>
            <a:ext cx="4757155" cy="2128170"/>
          </a:xfrm>
          <a:custGeom>
            <a:avLst/>
            <a:gdLst>
              <a:gd name="connsiteX0" fmla="*/ 0 w 4255625"/>
              <a:gd name="connsiteY0" fmla="*/ 0 h 2253205"/>
              <a:gd name="connsiteX1" fmla="*/ 0 w 4255625"/>
              <a:gd name="connsiteY1" fmla="*/ 2253205 h 2253205"/>
              <a:gd name="connsiteX2" fmla="*/ 4255625 w 4255625"/>
              <a:gd name="connsiteY2" fmla="*/ 2253205 h 2253205"/>
            </a:gdLst>
            <a:ahLst/>
            <a:cxnLst>
              <a:cxn ang="0">
                <a:pos x="connsiteX0" y="connsiteY0"/>
              </a:cxn>
              <a:cxn ang="0">
                <a:pos x="connsiteX1" y="connsiteY1"/>
              </a:cxn>
              <a:cxn ang="0">
                <a:pos x="connsiteX2" y="connsiteY2"/>
              </a:cxn>
            </a:cxnLst>
            <a:rect l="l" t="t" r="r" b="b"/>
            <a:pathLst>
              <a:path w="4255625" h="2253205">
                <a:moveTo>
                  <a:pt x="0" y="0"/>
                </a:moveTo>
                <a:lnTo>
                  <a:pt x="0" y="2253205"/>
                </a:lnTo>
                <a:lnTo>
                  <a:pt x="4255625" y="2253205"/>
                </a:ln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fr-FR">
              <a:solidFill>
                <a:prstClr val="white"/>
              </a:solidFill>
              <a:latin typeface="Arial" panose="020B0604020202020204" pitchFamily="34" charset="0"/>
              <a:cs typeface="Arial" panose="020B0604020202020204" pitchFamily="34" charset="0"/>
            </a:endParaRPr>
          </a:p>
        </p:txBody>
      </p:sp>
      <p:cxnSp>
        <p:nvCxnSpPr>
          <p:cNvPr id="14" name="Connecteur droit 13">
            <a:extLst>
              <a:ext uri="{FF2B5EF4-FFF2-40B4-BE49-F238E27FC236}">
                <a16:creationId xmlns:a16="http://schemas.microsoft.com/office/drawing/2014/main" id="{C2FC9C90-B30D-43BA-A49F-88BBA87C3F93}"/>
              </a:ext>
            </a:extLst>
          </p:cNvPr>
          <p:cNvCxnSpPr/>
          <p:nvPr/>
        </p:nvCxnSpPr>
        <p:spPr>
          <a:xfrm>
            <a:off x="5288465" y="2211280"/>
            <a:ext cx="0" cy="1762622"/>
          </a:xfrm>
          <a:prstGeom prst="line">
            <a:avLst/>
          </a:prstGeom>
          <a:ln w="635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15" name="Rectangle 14">
            <a:extLst>
              <a:ext uri="{FF2B5EF4-FFF2-40B4-BE49-F238E27FC236}">
                <a16:creationId xmlns:a16="http://schemas.microsoft.com/office/drawing/2014/main" id="{9F725408-E0CF-46BC-AEDC-EFDD0465EC69}"/>
              </a:ext>
            </a:extLst>
          </p:cNvPr>
          <p:cNvSpPr/>
          <p:nvPr/>
        </p:nvSpPr>
        <p:spPr>
          <a:xfrm>
            <a:off x="4031778" y="4158593"/>
            <a:ext cx="1697902" cy="197683"/>
          </a:xfrm>
          <a:prstGeom prst="rect">
            <a:avLst/>
          </a:prstGeom>
        </p:spPr>
        <p:txBody>
          <a:bodyPr wrap="none">
            <a:spAutoFit/>
          </a:bodyPr>
          <a:lstStyle/>
          <a:p>
            <a:pPr algn="ctr" eaLnBrk="0" fontAlgn="base" hangingPunct="0">
              <a:lnSpc>
                <a:spcPct val="83000"/>
              </a:lnSpc>
              <a:spcBef>
                <a:spcPct val="0"/>
              </a:spcBef>
              <a:spcAft>
                <a:spcPts val="600"/>
              </a:spcAft>
              <a:defRPr/>
            </a:pPr>
            <a:r>
              <a:rPr lang="en-US" sz="825" dirty="0" err="1">
                <a:solidFill>
                  <a:prstClr val="black">
                    <a:lumMod val="65000"/>
                    <a:lumOff val="35000"/>
                  </a:prstClr>
                </a:solidFill>
                <a:latin typeface="Arial" panose="020B0604020202020204" pitchFamily="34" charset="0"/>
                <a:cs typeface="Arial" panose="020B0604020202020204" pitchFamily="34" charset="0"/>
              </a:rPr>
              <a:t>Années</a:t>
            </a:r>
            <a:r>
              <a:rPr lang="en-US" sz="825" dirty="0">
                <a:solidFill>
                  <a:prstClr val="black">
                    <a:lumMod val="65000"/>
                    <a:lumOff val="35000"/>
                  </a:prstClr>
                </a:solidFill>
                <a:latin typeface="Arial" panose="020B0604020202020204" pitchFamily="34" charset="0"/>
                <a:cs typeface="Arial" panose="020B0604020202020204" pitchFamily="34" charset="0"/>
              </a:rPr>
              <a:t> </a:t>
            </a:r>
            <a:r>
              <a:rPr lang="en-US" sz="825" dirty="0" err="1">
                <a:solidFill>
                  <a:prstClr val="black">
                    <a:lumMod val="65000"/>
                    <a:lumOff val="35000"/>
                  </a:prstClr>
                </a:solidFill>
                <a:latin typeface="Arial" panose="020B0604020202020204" pitchFamily="34" charset="0"/>
                <a:cs typeface="Arial" panose="020B0604020202020204" pitchFamily="34" charset="0"/>
              </a:rPr>
              <a:t>depuis</a:t>
            </a:r>
            <a:r>
              <a:rPr lang="en-US" sz="825" dirty="0">
                <a:solidFill>
                  <a:prstClr val="black">
                    <a:lumMod val="65000"/>
                    <a:lumOff val="35000"/>
                  </a:prstClr>
                </a:solidFill>
                <a:latin typeface="Arial" panose="020B0604020202020204" pitchFamily="34" charset="0"/>
                <a:cs typeface="Arial" panose="020B0604020202020204" pitchFamily="34" charset="0"/>
              </a:rPr>
              <a:t> la </a:t>
            </a:r>
            <a:r>
              <a:rPr lang="en-US" sz="825" dirty="0" err="1">
                <a:solidFill>
                  <a:prstClr val="black">
                    <a:lumMod val="65000"/>
                    <a:lumOff val="35000"/>
                  </a:prstClr>
                </a:solidFill>
                <a:latin typeface="Arial" panose="020B0604020202020204" pitchFamily="34" charset="0"/>
                <a:cs typeface="Arial" panose="020B0604020202020204" pitchFamily="34" charset="0"/>
              </a:rPr>
              <a:t>randomisation</a:t>
            </a:r>
            <a:endParaRPr lang="fr-FR" sz="825" dirty="0">
              <a:solidFill>
                <a:prstClr val="black">
                  <a:lumMod val="65000"/>
                  <a:lumOff val="35000"/>
                </a:prstClr>
              </a:solidFill>
              <a:latin typeface="Arial" panose="020B0604020202020204" pitchFamily="34" charset="0"/>
              <a:cs typeface="Arial" panose="020B0604020202020204" pitchFamily="34" charset="0"/>
            </a:endParaRPr>
          </a:p>
        </p:txBody>
      </p:sp>
      <p:sp>
        <p:nvSpPr>
          <p:cNvPr id="16" name="Text Box 3">
            <a:extLst>
              <a:ext uri="{FF2B5EF4-FFF2-40B4-BE49-F238E27FC236}">
                <a16:creationId xmlns:a16="http://schemas.microsoft.com/office/drawing/2014/main" id="{7C13C5EC-B3E7-46CE-824D-41613F4E92BF}"/>
              </a:ext>
            </a:extLst>
          </p:cNvPr>
          <p:cNvSpPr txBox="1">
            <a:spLocks noChangeArrowheads="1"/>
          </p:cNvSpPr>
          <p:nvPr/>
        </p:nvSpPr>
        <p:spPr bwMode="auto">
          <a:xfrm>
            <a:off x="2142178" y="1734319"/>
            <a:ext cx="267493" cy="275453"/>
          </a:xfrm>
          <a:prstGeom prst="rect">
            <a:avLst/>
          </a:prstGeom>
          <a:noFill/>
          <a:ln>
            <a:noFill/>
          </a:ln>
        </p:spPr>
        <p:txBody>
          <a:bodyPr vert="horz" wrap="square" lIns="0" tIns="0" rIns="0" bIns="0" numCol="1" anchor="ctr" anchorCtr="0" compatLnSpc="1">
            <a:prstTxWarp prst="textNoShape">
              <a:avLst/>
            </a:prstTxWarp>
          </a:bodyPr>
          <a:lstStyle/>
          <a:p>
            <a:pPr algn="r" eaLnBrk="0" fontAlgn="base" hangingPunct="0">
              <a:lnSpc>
                <a:spcPct val="83000"/>
              </a:lnSpc>
              <a:spcBef>
                <a:spcPct val="0"/>
              </a:spcBef>
              <a:spcAft>
                <a:spcPts val="600"/>
              </a:spcAft>
              <a:defRPr/>
            </a:pPr>
            <a:r>
              <a:rPr lang="en-US" altLang="fr-FR" sz="825">
                <a:solidFill>
                  <a:prstClr val="black">
                    <a:lumMod val="65000"/>
                    <a:lumOff val="35000"/>
                  </a:prstClr>
                </a:solidFill>
                <a:latin typeface="Arial" panose="020B0604020202020204" pitchFamily="34" charset="0"/>
                <a:cs typeface="Arial" panose="020B0604020202020204" pitchFamily="34" charset="0"/>
              </a:rPr>
              <a:t>1,0</a:t>
            </a:r>
            <a:endParaRPr lang="fr-FR" altLang="fr-FR">
              <a:solidFill>
                <a:prstClr val="black">
                  <a:lumMod val="65000"/>
                  <a:lumOff val="35000"/>
                </a:prstClr>
              </a:solidFill>
              <a:latin typeface="Arial" panose="020B0604020202020204" pitchFamily="34" charset="0"/>
              <a:cs typeface="Arial" panose="020B0604020202020204" pitchFamily="34" charset="0"/>
            </a:endParaRPr>
          </a:p>
        </p:txBody>
      </p:sp>
      <p:sp>
        <p:nvSpPr>
          <p:cNvPr id="17" name="Text Box 3">
            <a:extLst>
              <a:ext uri="{FF2B5EF4-FFF2-40B4-BE49-F238E27FC236}">
                <a16:creationId xmlns:a16="http://schemas.microsoft.com/office/drawing/2014/main" id="{019407DF-A7A2-4030-A891-7A6ED9B15944}"/>
              </a:ext>
            </a:extLst>
          </p:cNvPr>
          <p:cNvSpPr txBox="1">
            <a:spLocks noChangeArrowheads="1"/>
          </p:cNvSpPr>
          <p:nvPr/>
        </p:nvSpPr>
        <p:spPr bwMode="auto">
          <a:xfrm>
            <a:off x="2142178" y="2134268"/>
            <a:ext cx="267493" cy="275453"/>
          </a:xfrm>
          <a:prstGeom prst="rect">
            <a:avLst/>
          </a:prstGeom>
          <a:noFill/>
          <a:ln>
            <a:noFill/>
          </a:ln>
        </p:spPr>
        <p:txBody>
          <a:bodyPr vert="horz" wrap="square" lIns="0" tIns="0" rIns="0" bIns="0" numCol="1" anchor="ctr" anchorCtr="0" compatLnSpc="1">
            <a:prstTxWarp prst="textNoShape">
              <a:avLst/>
            </a:prstTxWarp>
          </a:bodyPr>
          <a:lstStyle/>
          <a:p>
            <a:pPr algn="r" eaLnBrk="0" fontAlgn="base" hangingPunct="0">
              <a:lnSpc>
                <a:spcPct val="83000"/>
              </a:lnSpc>
              <a:spcBef>
                <a:spcPct val="0"/>
              </a:spcBef>
              <a:spcAft>
                <a:spcPts val="600"/>
              </a:spcAft>
              <a:defRPr/>
            </a:pPr>
            <a:r>
              <a:rPr lang="en-US" altLang="fr-FR" sz="825">
                <a:solidFill>
                  <a:prstClr val="black">
                    <a:lumMod val="65000"/>
                    <a:lumOff val="35000"/>
                  </a:prstClr>
                </a:solidFill>
                <a:latin typeface="Arial" panose="020B0604020202020204" pitchFamily="34" charset="0"/>
                <a:cs typeface="Arial" panose="020B0604020202020204" pitchFamily="34" charset="0"/>
              </a:rPr>
              <a:t>0,8</a:t>
            </a:r>
            <a:endParaRPr lang="fr-FR" altLang="fr-FR">
              <a:solidFill>
                <a:prstClr val="black">
                  <a:lumMod val="65000"/>
                  <a:lumOff val="35000"/>
                </a:prstClr>
              </a:solidFill>
              <a:latin typeface="Arial" panose="020B0604020202020204" pitchFamily="34" charset="0"/>
              <a:cs typeface="Arial" panose="020B0604020202020204" pitchFamily="34" charset="0"/>
            </a:endParaRPr>
          </a:p>
        </p:txBody>
      </p:sp>
      <p:sp>
        <p:nvSpPr>
          <p:cNvPr id="18" name="Text Box 3">
            <a:extLst>
              <a:ext uri="{FF2B5EF4-FFF2-40B4-BE49-F238E27FC236}">
                <a16:creationId xmlns:a16="http://schemas.microsoft.com/office/drawing/2014/main" id="{F02107AC-F0C2-4AE4-8B1C-6659989F12ED}"/>
              </a:ext>
            </a:extLst>
          </p:cNvPr>
          <p:cNvSpPr txBox="1">
            <a:spLocks noChangeArrowheads="1"/>
          </p:cNvSpPr>
          <p:nvPr/>
        </p:nvSpPr>
        <p:spPr bwMode="auto">
          <a:xfrm>
            <a:off x="2142178" y="2568551"/>
            <a:ext cx="267493" cy="275453"/>
          </a:xfrm>
          <a:prstGeom prst="rect">
            <a:avLst/>
          </a:prstGeom>
          <a:noFill/>
          <a:ln>
            <a:noFill/>
          </a:ln>
        </p:spPr>
        <p:txBody>
          <a:bodyPr vert="horz" wrap="square" lIns="0" tIns="0" rIns="0" bIns="0" numCol="1" anchor="ctr" anchorCtr="0" compatLnSpc="1">
            <a:prstTxWarp prst="textNoShape">
              <a:avLst/>
            </a:prstTxWarp>
          </a:bodyPr>
          <a:lstStyle/>
          <a:p>
            <a:pPr algn="r" eaLnBrk="0" fontAlgn="base" hangingPunct="0">
              <a:lnSpc>
                <a:spcPct val="83000"/>
              </a:lnSpc>
              <a:spcBef>
                <a:spcPct val="0"/>
              </a:spcBef>
              <a:spcAft>
                <a:spcPts val="600"/>
              </a:spcAft>
              <a:defRPr/>
            </a:pPr>
            <a:r>
              <a:rPr lang="en-US" altLang="fr-FR" sz="825" dirty="0">
                <a:solidFill>
                  <a:prstClr val="black">
                    <a:lumMod val="65000"/>
                    <a:lumOff val="35000"/>
                  </a:prstClr>
                </a:solidFill>
                <a:latin typeface="Arial" panose="020B0604020202020204" pitchFamily="34" charset="0"/>
                <a:cs typeface="Arial" panose="020B0604020202020204" pitchFamily="34" charset="0"/>
              </a:rPr>
              <a:t>0,6</a:t>
            </a:r>
            <a:endParaRPr lang="fr-FR" altLang="fr-FR" dirty="0">
              <a:solidFill>
                <a:prstClr val="black">
                  <a:lumMod val="65000"/>
                  <a:lumOff val="35000"/>
                </a:prstClr>
              </a:solidFill>
              <a:latin typeface="Arial" panose="020B0604020202020204" pitchFamily="34" charset="0"/>
              <a:cs typeface="Arial" panose="020B0604020202020204" pitchFamily="34" charset="0"/>
            </a:endParaRPr>
          </a:p>
        </p:txBody>
      </p:sp>
      <p:sp>
        <p:nvSpPr>
          <p:cNvPr id="19" name="Text Box 3">
            <a:extLst>
              <a:ext uri="{FF2B5EF4-FFF2-40B4-BE49-F238E27FC236}">
                <a16:creationId xmlns:a16="http://schemas.microsoft.com/office/drawing/2014/main" id="{271188D9-D2B7-4280-A397-1E96FF224396}"/>
              </a:ext>
            </a:extLst>
          </p:cNvPr>
          <p:cNvSpPr txBox="1">
            <a:spLocks noChangeArrowheads="1"/>
          </p:cNvSpPr>
          <p:nvPr/>
        </p:nvSpPr>
        <p:spPr bwMode="auto">
          <a:xfrm>
            <a:off x="2142178" y="3005288"/>
            <a:ext cx="267493" cy="275453"/>
          </a:xfrm>
          <a:prstGeom prst="rect">
            <a:avLst/>
          </a:prstGeom>
          <a:noFill/>
          <a:ln>
            <a:noFill/>
          </a:ln>
        </p:spPr>
        <p:txBody>
          <a:bodyPr vert="horz" wrap="square" lIns="0" tIns="0" rIns="0" bIns="0" numCol="1" anchor="ctr" anchorCtr="0" compatLnSpc="1">
            <a:prstTxWarp prst="textNoShape">
              <a:avLst/>
            </a:prstTxWarp>
          </a:bodyPr>
          <a:lstStyle/>
          <a:p>
            <a:pPr algn="r" eaLnBrk="0" fontAlgn="base" hangingPunct="0">
              <a:lnSpc>
                <a:spcPct val="83000"/>
              </a:lnSpc>
              <a:spcBef>
                <a:spcPct val="0"/>
              </a:spcBef>
              <a:spcAft>
                <a:spcPts val="600"/>
              </a:spcAft>
              <a:defRPr/>
            </a:pPr>
            <a:r>
              <a:rPr lang="en-US" altLang="fr-FR" sz="825">
                <a:solidFill>
                  <a:prstClr val="black">
                    <a:lumMod val="65000"/>
                    <a:lumOff val="35000"/>
                  </a:prstClr>
                </a:solidFill>
                <a:latin typeface="Arial" panose="020B0604020202020204" pitchFamily="34" charset="0"/>
                <a:cs typeface="Arial" panose="020B0604020202020204" pitchFamily="34" charset="0"/>
              </a:rPr>
              <a:t>0,4</a:t>
            </a:r>
            <a:endParaRPr lang="fr-FR" altLang="fr-FR">
              <a:solidFill>
                <a:prstClr val="black">
                  <a:lumMod val="65000"/>
                  <a:lumOff val="35000"/>
                </a:prstClr>
              </a:solidFill>
              <a:latin typeface="Arial" panose="020B0604020202020204" pitchFamily="34" charset="0"/>
              <a:cs typeface="Arial" panose="020B0604020202020204" pitchFamily="34" charset="0"/>
            </a:endParaRPr>
          </a:p>
        </p:txBody>
      </p:sp>
      <p:sp>
        <p:nvSpPr>
          <p:cNvPr id="20" name="Text Box 3">
            <a:extLst>
              <a:ext uri="{FF2B5EF4-FFF2-40B4-BE49-F238E27FC236}">
                <a16:creationId xmlns:a16="http://schemas.microsoft.com/office/drawing/2014/main" id="{E1CA0966-EC41-46F0-9780-981219393626}"/>
              </a:ext>
            </a:extLst>
          </p:cNvPr>
          <p:cNvSpPr txBox="1">
            <a:spLocks noChangeArrowheads="1"/>
          </p:cNvSpPr>
          <p:nvPr/>
        </p:nvSpPr>
        <p:spPr bwMode="auto">
          <a:xfrm>
            <a:off x="2142178" y="3432210"/>
            <a:ext cx="267493" cy="275453"/>
          </a:xfrm>
          <a:prstGeom prst="rect">
            <a:avLst/>
          </a:prstGeom>
          <a:noFill/>
          <a:ln>
            <a:noFill/>
          </a:ln>
        </p:spPr>
        <p:txBody>
          <a:bodyPr vert="horz" wrap="square" lIns="0" tIns="0" rIns="0" bIns="0" numCol="1" anchor="ctr" anchorCtr="0" compatLnSpc="1">
            <a:prstTxWarp prst="textNoShape">
              <a:avLst/>
            </a:prstTxWarp>
          </a:bodyPr>
          <a:lstStyle/>
          <a:p>
            <a:pPr algn="r" eaLnBrk="0" fontAlgn="base" hangingPunct="0">
              <a:lnSpc>
                <a:spcPct val="83000"/>
              </a:lnSpc>
              <a:spcBef>
                <a:spcPct val="0"/>
              </a:spcBef>
              <a:spcAft>
                <a:spcPts val="600"/>
              </a:spcAft>
              <a:defRPr/>
            </a:pPr>
            <a:r>
              <a:rPr lang="en-US" altLang="fr-FR" sz="825">
                <a:solidFill>
                  <a:prstClr val="black">
                    <a:lumMod val="65000"/>
                    <a:lumOff val="35000"/>
                  </a:prstClr>
                </a:solidFill>
                <a:latin typeface="Arial" panose="020B0604020202020204" pitchFamily="34" charset="0"/>
                <a:cs typeface="Arial" panose="020B0604020202020204" pitchFamily="34" charset="0"/>
              </a:rPr>
              <a:t>0,2</a:t>
            </a:r>
            <a:endParaRPr lang="fr-FR" altLang="fr-FR">
              <a:solidFill>
                <a:prstClr val="black">
                  <a:lumMod val="65000"/>
                  <a:lumOff val="35000"/>
                </a:prstClr>
              </a:solidFill>
              <a:latin typeface="Arial" panose="020B0604020202020204" pitchFamily="34" charset="0"/>
              <a:cs typeface="Arial" panose="020B0604020202020204" pitchFamily="34" charset="0"/>
            </a:endParaRPr>
          </a:p>
        </p:txBody>
      </p:sp>
      <p:sp>
        <p:nvSpPr>
          <p:cNvPr id="21" name="Text Box 3">
            <a:extLst>
              <a:ext uri="{FF2B5EF4-FFF2-40B4-BE49-F238E27FC236}">
                <a16:creationId xmlns:a16="http://schemas.microsoft.com/office/drawing/2014/main" id="{BDBB945A-0321-4CB5-B615-7F2C374496EC}"/>
              </a:ext>
            </a:extLst>
          </p:cNvPr>
          <p:cNvSpPr txBox="1">
            <a:spLocks noChangeArrowheads="1"/>
          </p:cNvSpPr>
          <p:nvPr/>
        </p:nvSpPr>
        <p:spPr bwMode="auto">
          <a:xfrm>
            <a:off x="2142178" y="3835377"/>
            <a:ext cx="267493" cy="275453"/>
          </a:xfrm>
          <a:prstGeom prst="rect">
            <a:avLst/>
          </a:prstGeom>
          <a:noFill/>
          <a:ln>
            <a:noFill/>
          </a:ln>
        </p:spPr>
        <p:txBody>
          <a:bodyPr vert="horz" wrap="square" lIns="0" tIns="0" rIns="0" bIns="0" numCol="1" anchor="ctr" anchorCtr="0" compatLnSpc="1">
            <a:prstTxWarp prst="textNoShape">
              <a:avLst/>
            </a:prstTxWarp>
          </a:bodyPr>
          <a:lstStyle/>
          <a:p>
            <a:pPr algn="r" eaLnBrk="0" fontAlgn="base" hangingPunct="0">
              <a:lnSpc>
                <a:spcPct val="83000"/>
              </a:lnSpc>
              <a:spcBef>
                <a:spcPct val="0"/>
              </a:spcBef>
              <a:spcAft>
                <a:spcPts val="600"/>
              </a:spcAft>
              <a:defRPr/>
            </a:pPr>
            <a:r>
              <a:rPr lang="en-US" altLang="fr-FR" sz="825">
                <a:solidFill>
                  <a:prstClr val="black">
                    <a:lumMod val="65000"/>
                    <a:lumOff val="35000"/>
                  </a:prstClr>
                </a:solidFill>
                <a:latin typeface="Arial" panose="020B0604020202020204" pitchFamily="34" charset="0"/>
                <a:cs typeface="Arial" panose="020B0604020202020204" pitchFamily="34" charset="0"/>
              </a:rPr>
              <a:t>0,0</a:t>
            </a:r>
            <a:endParaRPr lang="fr-FR" altLang="fr-FR">
              <a:solidFill>
                <a:prstClr val="black">
                  <a:lumMod val="65000"/>
                  <a:lumOff val="35000"/>
                </a:prstClr>
              </a:solidFill>
              <a:latin typeface="Arial" panose="020B0604020202020204" pitchFamily="34" charset="0"/>
              <a:cs typeface="Arial" panose="020B0604020202020204" pitchFamily="34" charset="0"/>
            </a:endParaRPr>
          </a:p>
        </p:txBody>
      </p:sp>
      <p:sp>
        <p:nvSpPr>
          <p:cNvPr id="22" name="Text Box 3">
            <a:extLst>
              <a:ext uri="{FF2B5EF4-FFF2-40B4-BE49-F238E27FC236}">
                <a16:creationId xmlns:a16="http://schemas.microsoft.com/office/drawing/2014/main" id="{7BD0C502-4817-4136-93D7-12A32FE3D9F6}"/>
              </a:ext>
            </a:extLst>
          </p:cNvPr>
          <p:cNvSpPr txBox="1">
            <a:spLocks noChangeArrowheads="1"/>
          </p:cNvSpPr>
          <p:nvPr/>
        </p:nvSpPr>
        <p:spPr bwMode="auto">
          <a:xfrm>
            <a:off x="2309100" y="3966612"/>
            <a:ext cx="267493" cy="275453"/>
          </a:xfrm>
          <a:prstGeom prst="rect">
            <a:avLst/>
          </a:prstGeom>
          <a:noFill/>
          <a:ln>
            <a:noFill/>
          </a:ln>
        </p:spPr>
        <p:txBody>
          <a:bodyPr vert="horz" wrap="square" lIns="0" tIns="0" rIns="0" bIns="0" numCol="1" anchor="ctr" anchorCtr="0" compatLnSpc="1">
            <a:prstTxWarp prst="textNoShape">
              <a:avLst/>
            </a:prstTxWarp>
          </a:bodyPr>
          <a:lstStyle/>
          <a:p>
            <a:pPr algn="ctr" eaLnBrk="0" fontAlgn="base" hangingPunct="0">
              <a:lnSpc>
                <a:spcPct val="83000"/>
              </a:lnSpc>
              <a:spcBef>
                <a:spcPct val="0"/>
              </a:spcBef>
              <a:spcAft>
                <a:spcPts val="600"/>
              </a:spcAft>
              <a:defRPr/>
            </a:pPr>
            <a:r>
              <a:rPr lang="en-US" altLang="fr-FR" sz="825">
                <a:solidFill>
                  <a:prstClr val="black">
                    <a:lumMod val="65000"/>
                    <a:lumOff val="35000"/>
                  </a:prstClr>
                </a:solidFill>
                <a:latin typeface="Arial" panose="020B0604020202020204" pitchFamily="34" charset="0"/>
                <a:cs typeface="Arial" panose="020B0604020202020204" pitchFamily="34" charset="0"/>
              </a:rPr>
              <a:t>0</a:t>
            </a:r>
            <a:endParaRPr lang="fr-FR" altLang="fr-FR">
              <a:solidFill>
                <a:prstClr val="black">
                  <a:lumMod val="65000"/>
                  <a:lumOff val="35000"/>
                </a:prstClr>
              </a:solidFill>
              <a:latin typeface="Arial" panose="020B0604020202020204" pitchFamily="34" charset="0"/>
              <a:cs typeface="Arial" panose="020B0604020202020204" pitchFamily="34" charset="0"/>
            </a:endParaRPr>
          </a:p>
        </p:txBody>
      </p:sp>
      <p:sp>
        <p:nvSpPr>
          <p:cNvPr id="23" name="Text Box 3">
            <a:extLst>
              <a:ext uri="{FF2B5EF4-FFF2-40B4-BE49-F238E27FC236}">
                <a16:creationId xmlns:a16="http://schemas.microsoft.com/office/drawing/2014/main" id="{F3F801A9-73C2-4B01-822B-F00CFB918A31}"/>
              </a:ext>
            </a:extLst>
          </p:cNvPr>
          <p:cNvSpPr txBox="1">
            <a:spLocks noChangeArrowheads="1"/>
          </p:cNvSpPr>
          <p:nvPr/>
        </p:nvSpPr>
        <p:spPr bwMode="auto">
          <a:xfrm>
            <a:off x="3247051" y="3966612"/>
            <a:ext cx="267493" cy="275453"/>
          </a:xfrm>
          <a:prstGeom prst="rect">
            <a:avLst/>
          </a:prstGeom>
          <a:noFill/>
          <a:ln>
            <a:noFill/>
          </a:ln>
        </p:spPr>
        <p:txBody>
          <a:bodyPr vert="horz" wrap="square" lIns="0" tIns="0" rIns="0" bIns="0" numCol="1" anchor="ctr" anchorCtr="0" compatLnSpc="1">
            <a:prstTxWarp prst="textNoShape">
              <a:avLst/>
            </a:prstTxWarp>
          </a:bodyPr>
          <a:lstStyle/>
          <a:p>
            <a:pPr algn="ctr" eaLnBrk="0" fontAlgn="base" hangingPunct="0">
              <a:lnSpc>
                <a:spcPct val="83000"/>
              </a:lnSpc>
              <a:spcBef>
                <a:spcPct val="0"/>
              </a:spcBef>
              <a:spcAft>
                <a:spcPts val="600"/>
              </a:spcAft>
              <a:defRPr/>
            </a:pPr>
            <a:r>
              <a:rPr lang="en-US" altLang="fr-FR" sz="825">
                <a:solidFill>
                  <a:prstClr val="black">
                    <a:lumMod val="65000"/>
                    <a:lumOff val="35000"/>
                  </a:prstClr>
                </a:solidFill>
                <a:latin typeface="Arial" panose="020B0604020202020204" pitchFamily="34" charset="0"/>
                <a:cs typeface="Arial" panose="020B0604020202020204" pitchFamily="34" charset="0"/>
              </a:rPr>
              <a:t>1</a:t>
            </a:r>
            <a:endParaRPr lang="fr-FR" altLang="fr-FR">
              <a:solidFill>
                <a:prstClr val="black">
                  <a:lumMod val="65000"/>
                  <a:lumOff val="35000"/>
                </a:prstClr>
              </a:solidFill>
              <a:latin typeface="Arial" panose="020B0604020202020204" pitchFamily="34" charset="0"/>
              <a:cs typeface="Arial" panose="020B0604020202020204" pitchFamily="34" charset="0"/>
            </a:endParaRPr>
          </a:p>
        </p:txBody>
      </p:sp>
      <p:sp>
        <p:nvSpPr>
          <p:cNvPr id="24" name="Text Box 3">
            <a:extLst>
              <a:ext uri="{FF2B5EF4-FFF2-40B4-BE49-F238E27FC236}">
                <a16:creationId xmlns:a16="http://schemas.microsoft.com/office/drawing/2014/main" id="{104E355C-8D4B-4442-A351-EC4333BD6632}"/>
              </a:ext>
            </a:extLst>
          </p:cNvPr>
          <p:cNvSpPr txBox="1">
            <a:spLocks noChangeArrowheads="1"/>
          </p:cNvSpPr>
          <p:nvPr/>
        </p:nvSpPr>
        <p:spPr bwMode="auto">
          <a:xfrm>
            <a:off x="4219848" y="3966612"/>
            <a:ext cx="267493" cy="275453"/>
          </a:xfrm>
          <a:prstGeom prst="rect">
            <a:avLst/>
          </a:prstGeom>
          <a:noFill/>
          <a:ln>
            <a:noFill/>
          </a:ln>
        </p:spPr>
        <p:txBody>
          <a:bodyPr vert="horz" wrap="square" lIns="0" tIns="0" rIns="0" bIns="0" numCol="1" anchor="ctr" anchorCtr="0" compatLnSpc="1">
            <a:prstTxWarp prst="textNoShape">
              <a:avLst/>
            </a:prstTxWarp>
          </a:bodyPr>
          <a:lstStyle/>
          <a:p>
            <a:pPr algn="ctr" eaLnBrk="0" fontAlgn="base" hangingPunct="0">
              <a:lnSpc>
                <a:spcPct val="83000"/>
              </a:lnSpc>
              <a:spcBef>
                <a:spcPct val="0"/>
              </a:spcBef>
              <a:spcAft>
                <a:spcPts val="600"/>
              </a:spcAft>
              <a:defRPr/>
            </a:pPr>
            <a:r>
              <a:rPr lang="en-US" altLang="fr-FR" sz="825">
                <a:solidFill>
                  <a:prstClr val="black">
                    <a:lumMod val="65000"/>
                    <a:lumOff val="35000"/>
                  </a:prstClr>
                </a:solidFill>
                <a:latin typeface="Arial" panose="020B0604020202020204" pitchFamily="34" charset="0"/>
                <a:cs typeface="Arial" panose="020B0604020202020204" pitchFamily="34" charset="0"/>
              </a:rPr>
              <a:t>2</a:t>
            </a:r>
            <a:endParaRPr lang="fr-FR" altLang="fr-FR">
              <a:solidFill>
                <a:prstClr val="black">
                  <a:lumMod val="65000"/>
                  <a:lumOff val="35000"/>
                </a:prstClr>
              </a:solidFill>
              <a:latin typeface="Arial" panose="020B0604020202020204" pitchFamily="34" charset="0"/>
              <a:cs typeface="Arial" panose="020B0604020202020204" pitchFamily="34" charset="0"/>
            </a:endParaRPr>
          </a:p>
        </p:txBody>
      </p:sp>
      <p:sp>
        <p:nvSpPr>
          <p:cNvPr id="25" name="Text Box 3">
            <a:extLst>
              <a:ext uri="{FF2B5EF4-FFF2-40B4-BE49-F238E27FC236}">
                <a16:creationId xmlns:a16="http://schemas.microsoft.com/office/drawing/2014/main" id="{7BE39796-B0FF-4C87-86AB-2DFD0F540538}"/>
              </a:ext>
            </a:extLst>
          </p:cNvPr>
          <p:cNvSpPr txBox="1">
            <a:spLocks noChangeArrowheads="1"/>
          </p:cNvSpPr>
          <p:nvPr/>
        </p:nvSpPr>
        <p:spPr bwMode="auto">
          <a:xfrm>
            <a:off x="5154720" y="3966612"/>
            <a:ext cx="267493" cy="275453"/>
          </a:xfrm>
          <a:prstGeom prst="rect">
            <a:avLst/>
          </a:prstGeom>
          <a:noFill/>
          <a:ln>
            <a:noFill/>
          </a:ln>
        </p:spPr>
        <p:txBody>
          <a:bodyPr vert="horz" wrap="square" lIns="0" tIns="0" rIns="0" bIns="0" numCol="1" anchor="ctr" anchorCtr="0" compatLnSpc="1">
            <a:prstTxWarp prst="textNoShape">
              <a:avLst/>
            </a:prstTxWarp>
          </a:bodyPr>
          <a:lstStyle/>
          <a:p>
            <a:pPr algn="ctr" eaLnBrk="0" fontAlgn="base" hangingPunct="0">
              <a:lnSpc>
                <a:spcPct val="83000"/>
              </a:lnSpc>
              <a:spcBef>
                <a:spcPct val="0"/>
              </a:spcBef>
              <a:spcAft>
                <a:spcPts val="600"/>
              </a:spcAft>
              <a:defRPr/>
            </a:pPr>
            <a:r>
              <a:rPr lang="en-US" altLang="fr-FR" sz="825">
                <a:solidFill>
                  <a:prstClr val="black">
                    <a:lumMod val="65000"/>
                    <a:lumOff val="35000"/>
                  </a:prstClr>
                </a:solidFill>
                <a:latin typeface="Arial" panose="020B0604020202020204" pitchFamily="34" charset="0"/>
                <a:cs typeface="Arial" panose="020B0604020202020204" pitchFamily="34" charset="0"/>
              </a:rPr>
              <a:t>3</a:t>
            </a:r>
            <a:endParaRPr lang="fr-FR" altLang="fr-FR">
              <a:solidFill>
                <a:prstClr val="black">
                  <a:lumMod val="65000"/>
                  <a:lumOff val="35000"/>
                </a:prstClr>
              </a:solidFill>
              <a:latin typeface="Arial" panose="020B0604020202020204" pitchFamily="34" charset="0"/>
              <a:cs typeface="Arial" panose="020B0604020202020204" pitchFamily="34" charset="0"/>
            </a:endParaRPr>
          </a:p>
        </p:txBody>
      </p:sp>
      <p:sp>
        <p:nvSpPr>
          <p:cNvPr id="26" name="Text Box 3">
            <a:extLst>
              <a:ext uri="{FF2B5EF4-FFF2-40B4-BE49-F238E27FC236}">
                <a16:creationId xmlns:a16="http://schemas.microsoft.com/office/drawing/2014/main" id="{34C61A3B-55D2-411B-BCEB-4C49AF8C70E7}"/>
              </a:ext>
            </a:extLst>
          </p:cNvPr>
          <p:cNvSpPr txBox="1">
            <a:spLocks noChangeArrowheads="1"/>
          </p:cNvSpPr>
          <p:nvPr/>
        </p:nvSpPr>
        <p:spPr bwMode="auto">
          <a:xfrm>
            <a:off x="6104285" y="3966612"/>
            <a:ext cx="267493" cy="275453"/>
          </a:xfrm>
          <a:prstGeom prst="rect">
            <a:avLst/>
          </a:prstGeom>
          <a:noFill/>
          <a:ln>
            <a:noFill/>
          </a:ln>
        </p:spPr>
        <p:txBody>
          <a:bodyPr vert="horz" wrap="square" lIns="0" tIns="0" rIns="0" bIns="0" numCol="1" anchor="ctr" anchorCtr="0" compatLnSpc="1">
            <a:prstTxWarp prst="textNoShape">
              <a:avLst/>
            </a:prstTxWarp>
          </a:bodyPr>
          <a:lstStyle/>
          <a:p>
            <a:pPr algn="ctr" eaLnBrk="0" fontAlgn="base" hangingPunct="0">
              <a:lnSpc>
                <a:spcPct val="83000"/>
              </a:lnSpc>
              <a:spcBef>
                <a:spcPct val="0"/>
              </a:spcBef>
              <a:spcAft>
                <a:spcPts val="600"/>
              </a:spcAft>
              <a:defRPr/>
            </a:pPr>
            <a:r>
              <a:rPr lang="en-US" altLang="fr-FR" sz="825">
                <a:solidFill>
                  <a:prstClr val="black">
                    <a:lumMod val="65000"/>
                    <a:lumOff val="35000"/>
                  </a:prstClr>
                </a:solidFill>
                <a:latin typeface="Arial" panose="020B0604020202020204" pitchFamily="34" charset="0"/>
                <a:cs typeface="Arial" panose="020B0604020202020204" pitchFamily="34" charset="0"/>
              </a:rPr>
              <a:t>4</a:t>
            </a:r>
            <a:endParaRPr lang="fr-FR" altLang="fr-FR">
              <a:solidFill>
                <a:prstClr val="black">
                  <a:lumMod val="65000"/>
                  <a:lumOff val="35000"/>
                </a:prstClr>
              </a:solidFill>
              <a:latin typeface="Arial" panose="020B0604020202020204" pitchFamily="34" charset="0"/>
              <a:cs typeface="Arial" panose="020B0604020202020204" pitchFamily="34" charset="0"/>
            </a:endParaRPr>
          </a:p>
        </p:txBody>
      </p:sp>
      <p:sp>
        <p:nvSpPr>
          <p:cNvPr id="27" name="Text Box 3">
            <a:extLst>
              <a:ext uri="{FF2B5EF4-FFF2-40B4-BE49-F238E27FC236}">
                <a16:creationId xmlns:a16="http://schemas.microsoft.com/office/drawing/2014/main" id="{2FE09851-0C76-4A59-9BAA-9772309A5307}"/>
              </a:ext>
            </a:extLst>
          </p:cNvPr>
          <p:cNvSpPr txBox="1">
            <a:spLocks noChangeArrowheads="1"/>
          </p:cNvSpPr>
          <p:nvPr/>
        </p:nvSpPr>
        <p:spPr bwMode="auto">
          <a:xfrm>
            <a:off x="7057629" y="3966612"/>
            <a:ext cx="267493" cy="275453"/>
          </a:xfrm>
          <a:prstGeom prst="rect">
            <a:avLst/>
          </a:prstGeom>
          <a:noFill/>
          <a:ln>
            <a:noFill/>
          </a:ln>
        </p:spPr>
        <p:txBody>
          <a:bodyPr vert="horz" wrap="square" lIns="0" tIns="0" rIns="0" bIns="0" numCol="1" anchor="ctr" anchorCtr="0" compatLnSpc="1">
            <a:prstTxWarp prst="textNoShape">
              <a:avLst/>
            </a:prstTxWarp>
          </a:bodyPr>
          <a:lstStyle/>
          <a:p>
            <a:pPr algn="ctr" eaLnBrk="0" fontAlgn="base" hangingPunct="0">
              <a:lnSpc>
                <a:spcPct val="83000"/>
              </a:lnSpc>
              <a:spcBef>
                <a:spcPct val="0"/>
              </a:spcBef>
              <a:spcAft>
                <a:spcPts val="600"/>
              </a:spcAft>
              <a:defRPr/>
            </a:pPr>
            <a:r>
              <a:rPr lang="en-US" altLang="fr-FR" sz="825">
                <a:solidFill>
                  <a:prstClr val="black">
                    <a:lumMod val="65000"/>
                    <a:lumOff val="35000"/>
                  </a:prstClr>
                </a:solidFill>
                <a:latin typeface="Arial" panose="020B0604020202020204" pitchFamily="34" charset="0"/>
                <a:cs typeface="Arial" panose="020B0604020202020204" pitchFamily="34" charset="0"/>
              </a:rPr>
              <a:t>5</a:t>
            </a:r>
            <a:endParaRPr lang="fr-FR" altLang="fr-FR">
              <a:solidFill>
                <a:prstClr val="black">
                  <a:lumMod val="65000"/>
                  <a:lumOff val="35000"/>
                </a:prstClr>
              </a:solidFill>
              <a:latin typeface="Arial" panose="020B0604020202020204" pitchFamily="34" charset="0"/>
              <a:cs typeface="Arial" panose="020B0604020202020204" pitchFamily="34" charset="0"/>
            </a:endParaRPr>
          </a:p>
        </p:txBody>
      </p:sp>
      <p:sp>
        <p:nvSpPr>
          <p:cNvPr id="28" name="Text Box 3">
            <a:extLst>
              <a:ext uri="{FF2B5EF4-FFF2-40B4-BE49-F238E27FC236}">
                <a16:creationId xmlns:a16="http://schemas.microsoft.com/office/drawing/2014/main" id="{6C8ACAA2-989B-46B4-8235-D0D5F9C43C4A}"/>
              </a:ext>
            </a:extLst>
          </p:cNvPr>
          <p:cNvSpPr txBox="1">
            <a:spLocks noChangeArrowheads="1"/>
          </p:cNvSpPr>
          <p:nvPr/>
        </p:nvSpPr>
        <p:spPr bwMode="auto">
          <a:xfrm>
            <a:off x="5288465" y="2976702"/>
            <a:ext cx="466424" cy="275453"/>
          </a:xfrm>
          <a:prstGeom prst="rect">
            <a:avLst/>
          </a:prstGeom>
          <a:noFill/>
          <a:ln>
            <a:noFill/>
          </a:ln>
        </p:spPr>
        <p:txBody>
          <a:bodyPr vert="horz" wrap="square" lIns="0" tIns="0" rIns="0" bIns="0" numCol="1" anchor="ctr" anchorCtr="0" compatLnSpc="1">
            <a:prstTxWarp prst="textNoShape">
              <a:avLst/>
            </a:prstTxWarp>
          </a:bodyPr>
          <a:lstStyle/>
          <a:p>
            <a:pPr algn="ctr" eaLnBrk="0" fontAlgn="base" hangingPunct="0">
              <a:lnSpc>
                <a:spcPct val="83000"/>
              </a:lnSpc>
              <a:spcBef>
                <a:spcPct val="0"/>
              </a:spcBef>
              <a:spcAft>
                <a:spcPts val="600"/>
              </a:spcAft>
              <a:defRPr/>
            </a:pPr>
            <a:r>
              <a:rPr lang="en-US" altLang="fr-FR" sz="825" b="1" dirty="0">
                <a:solidFill>
                  <a:schemeClr val="accent1"/>
                </a:solidFill>
                <a:latin typeface="Arial" panose="020B0604020202020204" pitchFamily="34" charset="0"/>
                <a:cs typeface="Arial" panose="020B0604020202020204" pitchFamily="34" charset="0"/>
              </a:rPr>
              <a:t>30,4%</a:t>
            </a:r>
            <a:endParaRPr lang="fr-FR" altLang="fr-FR" b="1" dirty="0">
              <a:solidFill>
                <a:schemeClr val="accent1"/>
              </a:solidFill>
              <a:latin typeface="Arial" panose="020B0604020202020204" pitchFamily="34" charset="0"/>
              <a:cs typeface="Arial" panose="020B0604020202020204" pitchFamily="34" charset="0"/>
            </a:endParaRPr>
          </a:p>
        </p:txBody>
      </p:sp>
      <p:sp>
        <p:nvSpPr>
          <p:cNvPr id="29" name="Text Box 3">
            <a:extLst>
              <a:ext uri="{FF2B5EF4-FFF2-40B4-BE49-F238E27FC236}">
                <a16:creationId xmlns:a16="http://schemas.microsoft.com/office/drawing/2014/main" id="{3D484485-5F9E-4971-8370-8F343E0F9661}"/>
              </a:ext>
            </a:extLst>
          </p:cNvPr>
          <p:cNvSpPr txBox="1">
            <a:spLocks noChangeArrowheads="1"/>
          </p:cNvSpPr>
          <p:nvPr/>
        </p:nvSpPr>
        <p:spPr bwMode="auto">
          <a:xfrm>
            <a:off x="5319967" y="3523769"/>
            <a:ext cx="466424" cy="275453"/>
          </a:xfrm>
          <a:prstGeom prst="rect">
            <a:avLst/>
          </a:prstGeom>
          <a:noFill/>
          <a:ln>
            <a:noFill/>
          </a:ln>
        </p:spPr>
        <p:txBody>
          <a:bodyPr vert="horz" wrap="square" lIns="0" tIns="0" rIns="0" bIns="0" numCol="1" anchor="ctr" anchorCtr="0" compatLnSpc="1">
            <a:prstTxWarp prst="textNoShape">
              <a:avLst/>
            </a:prstTxWarp>
          </a:bodyPr>
          <a:lstStyle/>
          <a:p>
            <a:pPr algn="ctr" eaLnBrk="0" fontAlgn="base" hangingPunct="0">
              <a:lnSpc>
                <a:spcPct val="83000"/>
              </a:lnSpc>
              <a:spcBef>
                <a:spcPct val="0"/>
              </a:spcBef>
              <a:spcAft>
                <a:spcPts val="600"/>
              </a:spcAft>
              <a:defRPr/>
            </a:pPr>
            <a:r>
              <a:rPr lang="en-US" altLang="fr-FR" sz="825" b="1" dirty="0">
                <a:solidFill>
                  <a:srgbClr val="C00000"/>
                </a:solidFill>
                <a:latin typeface="Arial" panose="020B0604020202020204" pitchFamily="34" charset="0"/>
                <a:cs typeface="Arial" panose="020B0604020202020204" pitchFamily="34" charset="0"/>
              </a:rPr>
              <a:t>23,7%</a:t>
            </a:r>
            <a:endParaRPr lang="fr-FR" altLang="fr-FR" b="1" dirty="0">
              <a:solidFill>
                <a:srgbClr val="C00000"/>
              </a:solidFill>
              <a:latin typeface="Arial" panose="020B0604020202020204" pitchFamily="34" charset="0"/>
              <a:cs typeface="Arial" panose="020B0604020202020204" pitchFamily="34" charset="0"/>
            </a:endParaRPr>
          </a:p>
        </p:txBody>
      </p:sp>
      <p:graphicFrame>
        <p:nvGraphicFramePr>
          <p:cNvPr id="32" name="Tableau 31">
            <a:extLst>
              <a:ext uri="{FF2B5EF4-FFF2-40B4-BE49-F238E27FC236}">
                <a16:creationId xmlns:a16="http://schemas.microsoft.com/office/drawing/2014/main" id="{41A50F50-CA2F-4D13-B828-E79D9466BB0A}"/>
              </a:ext>
            </a:extLst>
          </p:cNvPr>
          <p:cNvGraphicFramePr>
            <a:graphicFrameLocks noGrp="1"/>
          </p:cNvGraphicFramePr>
          <p:nvPr>
            <p:extLst>
              <p:ext uri="{D42A27DB-BD31-4B8C-83A1-F6EECF244321}">
                <p14:modId xmlns:p14="http://schemas.microsoft.com/office/powerpoint/2010/main" val="1008365757"/>
              </p:ext>
            </p:extLst>
          </p:nvPr>
        </p:nvGraphicFramePr>
        <p:xfrm>
          <a:off x="1451499" y="4276209"/>
          <a:ext cx="6123473" cy="411480"/>
        </p:xfrm>
        <a:graphic>
          <a:graphicData uri="http://schemas.openxmlformats.org/drawingml/2006/table">
            <a:tbl>
              <a:tblPr>
                <a:tableStyleId>{5C22544A-7EE6-4342-B048-85BDC9FD1C3A}</a:tableStyleId>
              </a:tblPr>
              <a:tblGrid>
                <a:gridCol w="697834">
                  <a:extLst>
                    <a:ext uri="{9D8B030D-6E8A-4147-A177-3AD203B41FA5}">
                      <a16:colId xmlns:a16="http://schemas.microsoft.com/office/drawing/2014/main" val="4225521860"/>
                    </a:ext>
                  </a:extLst>
                </a:gridCol>
                <a:gridCol w="648919">
                  <a:extLst>
                    <a:ext uri="{9D8B030D-6E8A-4147-A177-3AD203B41FA5}">
                      <a16:colId xmlns:a16="http://schemas.microsoft.com/office/drawing/2014/main" val="2535973660"/>
                    </a:ext>
                  </a:extLst>
                </a:gridCol>
                <a:gridCol w="1144532">
                  <a:extLst>
                    <a:ext uri="{9D8B030D-6E8A-4147-A177-3AD203B41FA5}">
                      <a16:colId xmlns:a16="http://schemas.microsoft.com/office/drawing/2014/main" val="1586410453"/>
                    </a:ext>
                  </a:extLst>
                </a:gridCol>
                <a:gridCol w="893674">
                  <a:extLst>
                    <a:ext uri="{9D8B030D-6E8A-4147-A177-3AD203B41FA5}">
                      <a16:colId xmlns:a16="http://schemas.microsoft.com/office/drawing/2014/main" val="2719468515"/>
                    </a:ext>
                  </a:extLst>
                </a:gridCol>
                <a:gridCol w="940711">
                  <a:extLst>
                    <a:ext uri="{9D8B030D-6E8A-4147-A177-3AD203B41FA5}">
                      <a16:colId xmlns:a16="http://schemas.microsoft.com/office/drawing/2014/main" val="212599950"/>
                    </a:ext>
                  </a:extLst>
                </a:gridCol>
                <a:gridCol w="963685">
                  <a:extLst>
                    <a:ext uri="{9D8B030D-6E8A-4147-A177-3AD203B41FA5}">
                      <a16:colId xmlns:a16="http://schemas.microsoft.com/office/drawing/2014/main" val="1928263361"/>
                    </a:ext>
                  </a:extLst>
                </a:gridCol>
                <a:gridCol w="834118">
                  <a:extLst>
                    <a:ext uri="{9D8B030D-6E8A-4147-A177-3AD203B41FA5}">
                      <a16:colId xmlns:a16="http://schemas.microsoft.com/office/drawing/2014/main" val="1427875987"/>
                    </a:ext>
                  </a:extLst>
                </a:gridCol>
              </a:tblGrid>
              <a:tr h="137160">
                <a:tc>
                  <a:txBody>
                    <a:bodyPr/>
                    <a:lstStyle/>
                    <a:p>
                      <a:pPr marL="0" indent="0" algn="l">
                        <a:spcAft>
                          <a:spcPts val="0"/>
                        </a:spcAft>
                      </a:pPr>
                      <a:r>
                        <a:rPr lang="en-US" sz="900" spc="0" dirty="0">
                          <a:effectLst/>
                          <a:latin typeface="+mn-lt"/>
                        </a:rPr>
                        <a:t>Nb.. </a:t>
                      </a:r>
                      <a:r>
                        <a:rPr lang="en-US" sz="900" spc="0" dirty="0" err="1">
                          <a:effectLst/>
                          <a:latin typeface="+mn-lt"/>
                        </a:rPr>
                        <a:t>à</a:t>
                      </a:r>
                      <a:r>
                        <a:rPr lang="en-US" sz="900" spc="0" dirty="0">
                          <a:effectLst/>
                          <a:latin typeface="+mn-lt"/>
                        </a:rPr>
                        <a:t> </a:t>
                      </a:r>
                      <a:r>
                        <a:rPr lang="en-US" sz="900" spc="0" dirty="0" err="1">
                          <a:effectLst/>
                          <a:latin typeface="+mn-lt"/>
                        </a:rPr>
                        <a:t>risque</a:t>
                      </a:r>
                      <a:endParaRPr lang="fr-FR" sz="900" spc="0" dirty="0">
                        <a:effectLst/>
                        <a:latin typeface="+mn-lt"/>
                        <a:ea typeface="Calibri" panose="020F0502020204030204" pitchFamily="34" charset="0"/>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indent="0" algn="ctr">
                        <a:spcAft>
                          <a:spcPts val="0"/>
                        </a:spcAft>
                      </a:pPr>
                      <a:endParaRPr lang="fr-FR" sz="900">
                        <a:effectLst/>
                        <a:latin typeface="+mn-lt"/>
                        <a:ea typeface="Calibri" panose="020F0502020204030204" pitchFamily="34" charset="0"/>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spcAft>
                          <a:spcPts val="0"/>
                        </a:spcAft>
                      </a:pPr>
                      <a:r>
                        <a:rPr lang="en-US" sz="900">
                          <a:effectLst/>
                          <a:latin typeface="+mn-lt"/>
                        </a:rPr>
                        <a:t> </a:t>
                      </a:r>
                      <a:endParaRPr lang="fr-FR" sz="900">
                        <a:effectLst/>
                        <a:latin typeface="+mn-lt"/>
                        <a:ea typeface="Calibri" panose="020F0502020204030204" pitchFamily="34" charset="0"/>
                        <a:cs typeface="Times New Roman" panose="02020603050405020304" pitchFamily="18"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spcAft>
                          <a:spcPts val="0"/>
                        </a:spcAft>
                      </a:pPr>
                      <a:endParaRPr lang="fr-FR" sz="900">
                        <a:effectLst/>
                        <a:latin typeface="+mn-lt"/>
                        <a:ea typeface="Calibri" panose="020F0502020204030204" pitchFamily="34" charset="0"/>
                        <a:cs typeface="Times New Roman" panose="02020603050405020304" pitchFamily="18"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spcAft>
                          <a:spcPts val="0"/>
                        </a:spcAft>
                      </a:pPr>
                      <a:endParaRPr lang="fr-FR" sz="900">
                        <a:effectLst/>
                        <a:latin typeface="+mn-lt"/>
                        <a:ea typeface="Calibri" panose="020F0502020204030204" pitchFamily="34" charset="0"/>
                        <a:cs typeface="Times New Roman" panose="02020603050405020304" pitchFamily="18"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spcAft>
                          <a:spcPts val="0"/>
                        </a:spcAft>
                      </a:pPr>
                      <a:endParaRPr lang="fr-FR" sz="900">
                        <a:effectLst/>
                        <a:latin typeface="+mn-lt"/>
                        <a:ea typeface="Calibri" panose="020F0502020204030204" pitchFamily="34" charset="0"/>
                        <a:cs typeface="Times New Roman" panose="02020603050405020304" pitchFamily="18"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spcAft>
                          <a:spcPts val="0"/>
                        </a:spcAft>
                      </a:pPr>
                      <a:endParaRPr lang="fr-FR" sz="900">
                        <a:effectLst/>
                        <a:latin typeface="+mn-lt"/>
                        <a:ea typeface="Calibri" panose="020F0502020204030204" pitchFamily="34" charset="0"/>
                        <a:cs typeface="Times New Roman" panose="02020603050405020304" pitchFamily="18"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191228781"/>
                  </a:ext>
                </a:extLst>
              </a:tr>
              <a:tr h="137160">
                <a:tc>
                  <a:txBody>
                    <a:bodyPr/>
                    <a:lstStyle/>
                    <a:p>
                      <a:pPr marL="0" indent="0">
                        <a:spcAft>
                          <a:spcPts val="0"/>
                        </a:spcAft>
                      </a:pPr>
                      <a:r>
                        <a:rPr lang="en-US" sz="900" b="1" spc="0" dirty="0">
                          <a:solidFill>
                            <a:schemeClr val="accent1"/>
                          </a:solidFill>
                          <a:effectLst/>
                          <a:latin typeface="+mn-lt"/>
                        </a:rPr>
                        <a:t>Standard</a:t>
                      </a:r>
                      <a:endParaRPr lang="fr-FR" sz="900" b="1" spc="0" dirty="0">
                        <a:solidFill>
                          <a:schemeClr val="accent1"/>
                        </a:solidFill>
                        <a:effectLst/>
                        <a:latin typeface="+mn-lt"/>
                        <a:ea typeface="Calibri" panose="020F0502020204030204" pitchFamily="34" charset="0"/>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indent="0" algn="ctr">
                        <a:spcAft>
                          <a:spcPts val="0"/>
                        </a:spcAft>
                      </a:pPr>
                      <a:r>
                        <a:rPr lang="fr-FR" sz="900" b="0" dirty="0">
                          <a:solidFill>
                            <a:schemeClr val="accent1"/>
                          </a:solidFill>
                          <a:effectLst/>
                          <a:latin typeface="+mn-lt"/>
                          <a:ea typeface="Calibri" panose="020F0502020204030204" pitchFamily="34" charset="0"/>
                          <a:cs typeface="Times New Roman" panose="02020603050405020304" pitchFamily="18" charset="0"/>
                        </a:rPr>
                        <a:t>450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en-US" sz="900" b="0" spc="50" dirty="0">
                          <a:solidFill>
                            <a:schemeClr val="accent1"/>
                          </a:solidFill>
                          <a:effectLst/>
                          <a:latin typeface="+mn-lt"/>
                        </a:rPr>
                        <a:t>385</a:t>
                      </a:r>
                      <a:endParaRPr lang="fr-FR" sz="900" b="0" dirty="0">
                        <a:solidFill>
                          <a:schemeClr val="accent1"/>
                        </a:solidFill>
                        <a:effectLst/>
                        <a:latin typeface="+mn-lt"/>
                        <a:ea typeface="Calibri" panose="020F0502020204030204" pitchFamily="34" charset="0"/>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chemeClr val="accent1"/>
                          </a:solidFill>
                          <a:effectLst/>
                          <a:latin typeface="+mn-lt"/>
                          <a:ea typeface="Calibri" panose="020F0502020204030204" pitchFamily="34" charset="0"/>
                          <a:cs typeface="Times New Roman" panose="02020603050405020304" pitchFamily="18" charset="0"/>
                        </a:rPr>
                        <a:t>334</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chemeClr val="accent1"/>
                          </a:solidFill>
                          <a:effectLst/>
                          <a:latin typeface="+mn-lt"/>
                          <a:ea typeface="Calibri" panose="020F0502020204030204" pitchFamily="34" charset="0"/>
                          <a:cs typeface="Times New Roman" panose="02020603050405020304" pitchFamily="18" charset="0"/>
                        </a:rPr>
                        <a:t>300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chemeClr val="accent1"/>
                          </a:solidFill>
                          <a:effectLst/>
                          <a:latin typeface="+mn-lt"/>
                          <a:ea typeface="Calibri" panose="020F0502020204030204" pitchFamily="34" charset="0"/>
                          <a:cs typeface="Times New Roman" panose="02020603050405020304" pitchFamily="18" charset="0"/>
                        </a:rPr>
                        <a:t>152</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chemeClr val="accent1"/>
                          </a:solidFill>
                          <a:effectLst/>
                          <a:latin typeface="+mn-lt"/>
                          <a:ea typeface="Calibri" panose="020F0502020204030204" pitchFamily="34" charset="0"/>
                          <a:cs typeface="Times New Roman" panose="02020603050405020304" pitchFamily="18" charset="0"/>
                        </a:rPr>
                        <a:t>127</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691856168"/>
                  </a:ext>
                </a:extLst>
              </a:tr>
              <a:tr h="137160">
                <a:tc>
                  <a:txBody>
                    <a:bodyPr/>
                    <a:lstStyle/>
                    <a:p>
                      <a:pPr marL="0" indent="0">
                        <a:spcAft>
                          <a:spcPts val="0"/>
                        </a:spcAft>
                      </a:pPr>
                      <a:r>
                        <a:rPr lang="en-US" sz="900" b="1" spc="0" dirty="0" err="1">
                          <a:solidFill>
                            <a:srgbClr val="C00000"/>
                          </a:solidFill>
                          <a:effectLst/>
                          <a:latin typeface="+mn-lt"/>
                        </a:rPr>
                        <a:t>Expérimental</a:t>
                      </a:r>
                      <a:endParaRPr lang="fr-FR" sz="900" b="1" spc="0" dirty="0">
                        <a:solidFill>
                          <a:srgbClr val="C00000"/>
                        </a:solidFill>
                        <a:effectLst/>
                        <a:latin typeface="+mn-lt"/>
                        <a:ea typeface="Calibri" panose="020F0502020204030204" pitchFamily="34" charset="0"/>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indent="0" algn="ctr">
                        <a:spcAft>
                          <a:spcPts val="0"/>
                        </a:spcAft>
                      </a:pPr>
                      <a:r>
                        <a:rPr lang="fr-FR" sz="900" b="0" dirty="0">
                          <a:solidFill>
                            <a:srgbClr val="C00000"/>
                          </a:solidFill>
                          <a:effectLst/>
                          <a:latin typeface="+mn-lt"/>
                          <a:ea typeface="Calibri" panose="020F0502020204030204" pitchFamily="34" charset="0"/>
                          <a:cs typeface="Times New Roman" panose="02020603050405020304" pitchFamily="18" charset="0"/>
                        </a:rPr>
                        <a:t>462</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en-US" sz="900" b="0" dirty="0">
                          <a:solidFill>
                            <a:srgbClr val="C00000"/>
                          </a:solidFill>
                          <a:effectLst/>
                          <a:latin typeface="+mn-lt"/>
                        </a:rPr>
                        <a:t>410</a:t>
                      </a:r>
                      <a:endParaRPr lang="fr-FR" sz="900" b="0" dirty="0">
                        <a:solidFill>
                          <a:srgbClr val="C00000"/>
                        </a:solidFill>
                        <a:effectLst/>
                        <a:latin typeface="+mn-lt"/>
                        <a:ea typeface="Calibri" panose="020F0502020204030204" pitchFamily="34" charset="0"/>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rgbClr val="C00000"/>
                          </a:solidFill>
                          <a:effectLst/>
                          <a:latin typeface="+mn-lt"/>
                          <a:ea typeface="Calibri" panose="020F0502020204030204" pitchFamily="34" charset="0"/>
                          <a:cs typeface="Times New Roman" panose="02020603050405020304" pitchFamily="18" charset="0"/>
                        </a:rPr>
                        <a:t>367</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rgbClr val="C00000"/>
                          </a:solidFill>
                          <a:effectLst/>
                          <a:latin typeface="+mn-lt"/>
                          <a:ea typeface="Calibri" panose="020F0502020204030204" pitchFamily="34" charset="0"/>
                          <a:cs typeface="Times New Roman" panose="02020603050405020304" pitchFamily="18" charset="0"/>
                        </a:rPr>
                        <a:t>338</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rgbClr val="C00000"/>
                          </a:solidFill>
                          <a:effectLst/>
                          <a:latin typeface="+mn-lt"/>
                          <a:ea typeface="Calibri" panose="020F0502020204030204" pitchFamily="34" charset="0"/>
                          <a:cs typeface="Times New Roman" panose="02020603050405020304" pitchFamily="18" charset="0"/>
                        </a:rPr>
                        <a:t>168</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rgbClr val="C00000"/>
                          </a:solidFill>
                          <a:effectLst/>
                          <a:latin typeface="+mn-lt"/>
                          <a:ea typeface="Calibri" panose="020F0502020204030204" pitchFamily="34" charset="0"/>
                          <a:cs typeface="Times New Roman" panose="02020603050405020304" pitchFamily="18" charset="0"/>
                        </a:rPr>
                        <a:t>135</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956963684"/>
                  </a:ext>
                </a:extLst>
              </a:tr>
            </a:tbl>
          </a:graphicData>
        </a:graphic>
      </p:graphicFrame>
      <p:sp>
        <p:nvSpPr>
          <p:cNvPr id="33" name="Rectangle 32">
            <a:extLst>
              <a:ext uri="{FF2B5EF4-FFF2-40B4-BE49-F238E27FC236}">
                <a16:creationId xmlns:a16="http://schemas.microsoft.com/office/drawing/2014/main" id="{F8FA311B-26BC-4DEE-8350-F2F0C3926E34}"/>
              </a:ext>
            </a:extLst>
          </p:cNvPr>
          <p:cNvSpPr/>
          <p:nvPr/>
        </p:nvSpPr>
        <p:spPr>
          <a:xfrm>
            <a:off x="1518757" y="1535107"/>
            <a:ext cx="1728294" cy="245580"/>
          </a:xfrm>
          <a:prstGeom prst="rect">
            <a:avLst/>
          </a:prstGeom>
          <a:solidFill>
            <a:schemeClr val="bg1"/>
          </a:solidFill>
        </p:spPr>
        <p:txBody>
          <a:bodyPr wrap="none" anchor="ctr">
            <a:spAutoFit/>
          </a:bodyPr>
          <a:lstStyle/>
          <a:p>
            <a:pPr algn="ctr">
              <a:lnSpc>
                <a:spcPct val="83000"/>
              </a:lnSpc>
              <a:spcAft>
                <a:spcPts val="2295"/>
              </a:spcAft>
              <a:defRPr/>
            </a:pPr>
            <a:r>
              <a:rPr lang="en-US" sz="1200" b="1" spc="23" dirty="0" err="1">
                <a:solidFill>
                  <a:schemeClr val="tx1">
                    <a:lumMod val="75000"/>
                    <a:lumOff val="25000"/>
                  </a:schemeClr>
                </a:solidFill>
                <a:latin typeface="Arial" panose="020B0604020202020204" pitchFamily="34" charset="0"/>
                <a:ea typeface="Calibri" panose="020F0502020204030204" pitchFamily="34" charset="0"/>
                <a:cs typeface="Arial" panose="020B0604020202020204" pitchFamily="34" charset="0"/>
              </a:rPr>
              <a:t>Survie</a:t>
            </a:r>
            <a:r>
              <a:rPr lang="en-US" sz="1200" b="1" spc="23" dirty="0">
                <a:solidFill>
                  <a:schemeClr val="tx1">
                    <a:lumMod val="75000"/>
                    <a:lumOff val="25000"/>
                  </a:schemeClr>
                </a:solidFill>
                <a:latin typeface="Arial" panose="020B0604020202020204" pitchFamily="34" charset="0"/>
                <a:ea typeface="Calibri" panose="020F0502020204030204" pitchFamily="34" charset="0"/>
                <a:cs typeface="Arial" panose="020B0604020202020204" pitchFamily="34" charset="0"/>
              </a:rPr>
              <a:t> Sans </a:t>
            </a:r>
            <a:r>
              <a:rPr lang="en-US" sz="1200" b="1" spc="23" dirty="0" err="1">
                <a:solidFill>
                  <a:schemeClr val="tx1">
                    <a:lumMod val="75000"/>
                    <a:lumOff val="25000"/>
                  </a:schemeClr>
                </a:solidFill>
                <a:latin typeface="Arial" panose="020B0604020202020204" pitchFamily="34" charset="0"/>
                <a:ea typeface="Calibri" panose="020F0502020204030204" pitchFamily="34" charset="0"/>
                <a:cs typeface="Arial" panose="020B0604020202020204" pitchFamily="34" charset="0"/>
              </a:rPr>
              <a:t>Maladie</a:t>
            </a:r>
            <a:endParaRPr lang="fr-FR" sz="500" dirty="0">
              <a:solidFill>
                <a:schemeClr val="tx1">
                  <a:lumMod val="75000"/>
                  <a:lumOff val="25000"/>
                </a:schemeClr>
              </a:solidFill>
              <a:latin typeface="Arial" panose="020B0604020202020204" pitchFamily="34" charset="0"/>
              <a:ea typeface="Calibri" panose="020F0502020204030204" pitchFamily="34" charset="0"/>
              <a:cs typeface="Arial" panose="020B0604020202020204" pitchFamily="34" charset="0"/>
            </a:endParaRPr>
          </a:p>
        </p:txBody>
      </p:sp>
      <p:sp>
        <p:nvSpPr>
          <p:cNvPr id="36" name="ZoneTexte 35">
            <a:extLst>
              <a:ext uri="{FF2B5EF4-FFF2-40B4-BE49-F238E27FC236}">
                <a16:creationId xmlns:a16="http://schemas.microsoft.com/office/drawing/2014/main" id="{08ACD9D0-1A41-4EFC-93B2-3ECD347BCB2E}"/>
              </a:ext>
            </a:extLst>
          </p:cNvPr>
          <p:cNvSpPr txBox="1"/>
          <p:nvPr/>
        </p:nvSpPr>
        <p:spPr>
          <a:xfrm>
            <a:off x="6603964" y="1940043"/>
            <a:ext cx="1922464" cy="885349"/>
          </a:xfrm>
          <a:prstGeom prst="roundRect">
            <a:avLst/>
          </a:prstGeom>
          <a:ln>
            <a:solidFill>
              <a:srgbClr val="EC8014"/>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algn="ctr"/>
            <a:r>
              <a:rPr lang="fr-FR" sz="1600" b="1" dirty="0">
                <a:solidFill>
                  <a:srgbClr val="002060"/>
                </a:solidFill>
                <a:latin typeface="Arial" panose="020B0604020202020204" pitchFamily="34" charset="0"/>
              </a:rPr>
              <a:t>Etude positive</a:t>
            </a:r>
          </a:p>
          <a:p>
            <a:pPr algn="ctr"/>
            <a:r>
              <a:rPr lang="fr-FR" sz="1600" b="1" dirty="0">
                <a:solidFill>
                  <a:srgbClr val="002060"/>
                </a:solidFill>
                <a:latin typeface="Arial" panose="020B0604020202020204" pitchFamily="34" charset="0"/>
              </a:rPr>
              <a:t>SSM à 3 ans</a:t>
            </a:r>
          </a:p>
          <a:p>
            <a:pPr marL="0" lvl="1" algn="ctr"/>
            <a:r>
              <a:rPr lang="fr-FR" sz="1400" dirty="0"/>
              <a:t>76.3 vs 69.6%</a:t>
            </a:r>
          </a:p>
        </p:txBody>
      </p:sp>
      <p:sp>
        <p:nvSpPr>
          <p:cNvPr id="34" name="Titre 11"/>
          <p:cNvSpPr>
            <a:spLocks noGrp="1"/>
          </p:cNvSpPr>
          <p:nvPr>
            <p:ph type="title"/>
          </p:nvPr>
        </p:nvSpPr>
        <p:spPr>
          <a:xfrm>
            <a:off x="190500" y="0"/>
            <a:ext cx="7124700" cy="596560"/>
          </a:xfrm>
        </p:spPr>
        <p:txBody>
          <a:bodyPr>
            <a:normAutofit fontScale="90000"/>
          </a:bodyPr>
          <a:lstStyle/>
          <a:p>
            <a:r>
              <a:rPr lang="fr-FR" sz="2400" dirty="0"/>
              <a:t>Intérêt de la RT « courte » néoadjuvante à la CT et chirurgie  : </a:t>
            </a:r>
            <a:br>
              <a:rPr lang="fr-FR" sz="2400" dirty="0"/>
            </a:br>
            <a:r>
              <a:rPr lang="fr-FR" sz="2400" b="1" dirty="0"/>
              <a:t>Etude RAPIDO</a:t>
            </a:r>
            <a:endParaRPr lang="fr-FR" sz="2400" b="1" dirty="0">
              <a:solidFill>
                <a:schemeClr val="bg1"/>
              </a:solidFill>
            </a:endParaRPr>
          </a:p>
        </p:txBody>
      </p:sp>
    </p:spTree>
    <p:extLst>
      <p:ext uri="{BB962C8B-B14F-4D97-AF65-F5344CB8AC3E}">
        <p14:creationId xmlns:p14="http://schemas.microsoft.com/office/powerpoint/2010/main" val="14846143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sz="half" idx="1"/>
          </p:nvPr>
        </p:nvSpPr>
        <p:spPr/>
        <p:txBody>
          <a:bodyPr/>
          <a:lstStyle/>
          <a:p>
            <a:r>
              <a:rPr lang="fr-FR" sz="1800" dirty="0"/>
              <a:t>Conclusion</a:t>
            </a:r>
          </a:p>
          <a:p>
            <a:pPr lvl="1"/>
            <a:r>
              <a:rPr lang="fr-FR" sz="1600" dirty="0"/>
              <a:t>La combinaison doublet anti-BRAF et anti-EGFR </a:t>
            </a:r>
          </a:p>
          <a:p>
            <a:pPr lvl="2"/>
            <a:r>
              <a:rPr lang="fr-FR" sz="1300" dirty="0"/>
              <a:t>résultats de survie équivalents à la triple inhibition BRAF-EGFR-MEK. Ils restent très significativement supérieurs au traitement standard.</a:t>
            </a:r>
          </a:p>
          <a:p>
            <a:pPr lvl="2"/>
            <a:r>
              <a:rPr lang="fr-FR" sz="1300" dirty="0"/>
              <a:t>Le profil de tolérance et les coûts de traitement sont en faveur du doublet. </a:t>
            </a:r>
          </a:p>
          <a:p>
            <a:pPr lvl="2"/>
            <a:endParaRPr lang="fr-FR" sz="1300" dirty="0"/>
          </a:p>
          <a:p>
            <a:pPr lvl="1"/>
            <a:endParaRPr lang="fr-FR" sz="1600" dirty="0"/>
          </a:p>
          <a:p>
            <a:pPr lvl="1"/>
            <a:r>
              <a:rPr lang="fr-FR" sz="1600" dirty="0"/>
              <a:t>Le doublet </a:t>
            </a:r>
            <a:r>
              <a:rPr lang="fr-FR" sz="1600" dirty="0" err="1"/>
              <a:t>encorafenib</a:t>
            </a:r>
            <a:r>
              <a:rPr lang="fr-FR" sz="1600" dirty="0"/>
              <a:t>-cetuximab devient donc le nouveau standard à partir de la 2e ligne dans le CCRm BRAFV600E</a:t>
            </a:r>
          </a:p>
          <a:p>
            <a:pPr lvl="2"/>
            <a:r>
              <a:rPr lang="fr-FR" sz="1300" dirty="0"/>
              <a:t>(approbation par la FDA en avril 2020 et procédure d’AMM en cours en Europe)</a:t>
            </a:r>
            <a:endParaRPr lang="fr-FR" sz="1800" dirty="0"/>
          </a:p>
          <a:p>
            <a:endParaRPr lang="fr-FR" sz="1800" dirty="0"/>
          </a:p>
        </p:txBody>
      </p:sp>
      <p:sp>
        <p:nvSpPr>
          <p:cNvPr id="5" name="ZoneTexte 4">
            <a:extLst>
              <a:ext uri="{FF2B5EF4-FFF2-40B4-BE49-F238E27FC236}">
                <a16:creationId xmlns:a16="http://schemas.microsoft.com/office/drawing/2014/main" id="{758685DD-D66E-4942-A69B-9B5DEE1DF1D2}"/>
              </a:ext>
            </a:extLst>
          </p:cNvPr>
          <p:cNvSpPr txBox="1">
            <a:spLocks noChangeArrowheads="1"/>
          </p:cNvSpPr>
          <p:nvPr/>
        </p:nvSpPr>
        <p:spPr bwMode="auto">
          <a:xfrm>
            <a:off x="0" y="4915971"/>
            <a:ext cx="2319866" cy="230832"/>
          </a:xfrm>
          <a:prstGeom prst="rect">
            <a:avLst/>
          </a:prstGeom>
          <a:noFill/>
        </p:spPr>
        <p:txBody>
          <a:bodyPr wrap="none" rtlCol="0">
            <a:spAutoFit/>
          </a:bodyPr>
          <a:lstStyle>
            <a:defPPr>
              <a:defRPr lang="fr-FR"/>
            </a:defPPr>
            <a:lvl1pPr>
              <a:defRPr sz="900" i="1">
                <a:solidFill>
                  <a:schemeClr val="tx1">
                    <a:lumMod val="50000"/>
                    <a:lumOff val="50000"/>
                  </a:schemeClr>
                </a:solidFill>
                <a:latin typeface="Arial" panose="020B0604020202020204" pitchFamily="34" charset="0"/>
              </a:defRPr>
            </a:lvl1p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Scott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Kopetz</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ASCO2020, Abs 4001</a:t>
            </a:r>
          </a:p>
        </p:txBody>
      </p:sp>
      <p:sp>
        <p:nvSpPr>
          <p:cNvPr id="7" name="Titre 11"/>
          <p:cNvSpPr>
            <a:spLocks noGrp="1"/>
          </p:cNvSpPr>
          <p:nvPr>
            <p:ph type="title"/>
          </p:nvPr>
        </p:nvSpPr>
        <p:spPr>
          <a:xfrm>
            <a:off x="190500" y="0"/>
            <a:ext cx="7124700" cy="596560"/>
          </a:xfrm>
        </p:spPr>
        <p:txBody>
          <a:bodyPr>
            <a:noAutofit/>
          </a:bodyPr>
          <a:lstStyle/>
          <a:p>
            <a:r>
              <a:rPr lang="fr-FR" sz="2200" dirty="0"/>
              <a:t>Inhibition spécifique du CCRm muté BRAF</a:t>
            </a:r>
            <a:r>
              <a:rPr lang="fr-FR" sz="2200" baseline="30000" dirty="0"/>
              <a:t>V600E</a:t>
            </a:r>
            <a:br>
              <a:rPr lang="fr-FR" sz="2200" b="1" dirty="0"/>
            </a:br>
            <a:r>
              <a:rPr lang="fr-FR" sz="2200" b="1" dirty="0"/>
              <a:t>Résultats actualisés de l’étude BEACON </a:t>
            </a:r>
          </a:p>
        </p:txBody>
      </p:sp>
    </p:spTree>
    <p:extLst>
      <p:ext uri="{BB962C8B-B14F-4D97-AF65-F5344CB8AC3E}">
        <p14:creationId xmlns:p14="http://schemas.microsoft.com/office/powerpoint/2010/main" val="25740439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a:xfrm>
            <a:off x="439062" y="578735"/>
            <a:ext cx="8427146" cy="829128"/>
          </a:xfrm>
        </p:spPr>
        <p:txBody>
          <a:bodyPr>
            <a:normAutofit/>
          </a:bodyPr>
          <a:lstStyle/>
          <a:p>
            <a:r>
              <a:rPr lang="fr-FR" sz="2800" b="1" dirty="0"/>
              <a:t>Cancer du colon m</a:t>
            </a:r>
            <a:r>
              <a:rPr lang="fr-FR" sz="2800" dirty="0"/>
              <a:t>étastatique BRAF</a:t>
            </a:r>
            <a:r>
              <a:rPr lang="fr-FR" sz="2800" baseline="30000" dirty="0"/>
              <a:t>V600E</a:t>
            </a:r>
            <a:endParaRPr lang="fr-FR" sz="2800" b="1" baseline="30000" dirty="0">
              <a:solidFill>
                <a:srgbClr val="EC8014"/>
              </a:solidFill>
            </a:endParaRPr>
          </a:p>
        </p:txBody>
      </p:sp>
      <p:sp>
        <p:nvSpPr>
          <p:cNvPr id="2" name="Espace réservé du texte 1"/>
          <p:cNvSpPr>
            <a:spLocks noGrp="1"/>
          </p:cNvSpPr>
          <p:nvPr>
            <p:ph type="body" idx="1"/>
          </p:nvPr>
        </p:nvSpPr>
        <p:spPr>
          <a:xfrm>
            <a:off x="439062" y="1544057"/>
            <a:ext cx="4850568" cy="2055385"/>
          </a:xfrm>
        </p:spPr>
        <p:txBody>
          <a:bodyPr/>
          <a:lstStyle/>
          <a:p>
            <a:r>
              <a:rPr lang="fr-FR" dirty="0"/>
              <a:t>ANCHOR CRC: a single-arm, phase 2 </a:t>
            </a:r>
            <a:r>
              <a:rPr lang="fr-FR" dirty="0" err="1"/>
              <a:t>study</a:t>
            </a:r>
            <a:r>
              <a:rPr lang="fr-FR" dirty="0"/>
              <a:t> of </a:t>
            </a:r>
            <a:r>
              <a:rPr lang="fr-FR" dirty="0" err="1"/>
              <a:t>encorafenib</a:t>
            </a:r>
            <a:r>
              <a:rPr lang="fr-FR" dirty="0"/>
              <a:t>, </a:t>
            </a:r>
            <a:r>
              <a:rPr lang="fr-FR" dirty="0" err="1"/>
              <a:t>binimetinib</a:t>
            </a:r>
            <a:r>
              <a:rPr lang="fr-FR" dirty="0"/>
              <a:t> plus cetuximab In </a:t>
            </a:r>
            <a:r>
              <a:rPr lang="fr-FR" dirty="0" err="1"/>
              <a:t>previously</a:t>
            </a:r>
            <a:r>
              <a:rPr lang="fr-FR" dirty="0"/>
              <a:t> </a:t>
            </a:r>
            <a:r>
              <a:rPr lang="fr-FR" dirty="0" err="1"/>
              <a:t>untreated</a:t>
            </a:r>
            <a:r>
              <a:rPr lang="fr-FR" dirty="0"/>
              <a:t> BRAF V600E–mutant </a:t>
            </a:r>
            <a:r>
              <a:rPr lang="fr-FR" dirty="0" err="1"/>
              <a:t>metastatic</a:t>
            </a:r>
            <a:r>
              <a:rPr lang="fr-FR" dirty="0"/>
              <a:t> colorectal cancer</a:t>
            </a:r>
          </a:p>
          <a:p>
            <a:endParaRPr lang="fr-FR" dirty="0"/>
          </a:p>
          <a:p>
            <a:r>
              <a:rPr lang="fr-FR" i="1" dirty="0"/>
              <a:t>Alex </a:t>
            </a:r>
            <a:r>
              <a:rPr lang="fr-FR" i="1" dirty="0" err="1"/>
              <a:t>Grothey</a:t>
            </a:r>
            <a:r>
              <a:rPr lang="fr-FR" i="1" dirty="0"/>
              <a:t> et al., WCGI 2020, LBA5</a:t>
            </a:r>
          </a:p>
        </p:txBody>
      </p:sp>
    </p:spTree>
    <p:extLst>
      <p:ext uri="{BB962C8B-B14F-4D97-AF65-F5344CB8AC3E}">
        <p14:creationId xmlns:p14="http://schemas.microsoft.com/office/powerpoint/2010/main" val="126824435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à coins arrondis 4">
            <a:extLst>
              <a:ext uri="{FF2B5EF4-FFF2-40B4-BE49-F238E27FC236}">
                <a16:creationId xmlns:a16="http://schemas.microsoft.com/office/drawing/2014/main" id="{30BC613C-27E9-414A-A75C-C7289733CBA7}"/>
              </a:ext>
            </a:extLst>
          </p:cNvPr>
          <p:cNvSpPr/>
          <p:nvPr/>
        </p:nvSpPr>
        <p:spPr>
          <a:xfrm>
            <a:off x="283715" y="1393794"/>
            <a:ext cx="8434156" cy="2188346"/>
          </a:xfrm>
          <a:prstGeom prst="roundRect">
            <a:avLst>
              <a:gd name="adj" fmla="val 6831"/>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Calibri"/>
              <a:ea typeface="+mn-ea"/>
              <a:cs typeface="+mn-cs"/>
            </a:endParaRPr>
          </a:p>
        </p:txBody>
      </p:sp>
      <p:sp>
        <p:nvSpPr>
          <p:cNvPr id="13" name="Espace réservé du contenu 12"/>
          <p:cNvSpPr>
            <a:spLocks noGrp="1"/>
          </p:cNvSpPr>
          <p:nvPr>
            <p:ph sz="half" idx="1"/>
          </p:nvPr>
        </p:nvSpPr>
        <p:spPr>
          <a:xfrm>
            <a:off x="190500" y="821934"/>
            <a:ext cx="8763000" cy="466170"/>
          </a:xfrm>
        </p:spPr>
        <p:txBody>
          <a:bodyPr/>
          <a:lstStyle/>
          <a:p>
            <a:r>
              <a:rPr lang="fr-FR" dirty="0"/>
              <a:t>Design : Phase II monobras</a:t>
            </a:r>
          </a:p>
        </p:txBody>
      </p:sp>
      <p:sp>
        <p:nvSpPr>
          <p:cNvPr id="20" name="Rectangle : coins arrondis 5">
            <a:extLst>
              <a:ext uri="{FF2B5EF4-FFF2-40B4-BE49-F238E27FC236}">
                <a16:creationId xmlns:a16="http://schemas.microsoft.com/office/drawing/2014/main" id="{42892636-1819-445E-90FA-D1AF799B616D}"/>
              </a:ext>
            </a:extLst>
          </p:cNvPr>
          <p:cNvSpPr/>
          <p:nvPr/>
        </p:nvSpPr>
        <p:spPr>
          <a:xfrm>
            <a:off x="373936" y="1510249"/>
            <a:ext cx="1478506" cy="1136240"/>
          </a:xfrm>
          <a:prstGeom prst="roundRect">
            <a:avLst>
              <a:gd name="adj" fmla="val 11233"/>
            </a:avLst>
          </a:prstGeom>
          <a:noFill/>
          <a:ln w="12700" cap="flat" cmpd="sng" algn="ctr">
            <a:solidFill>
              <a:schemeClr val="tx1">
                <a:lumMod val="75000"/>
                <a:lumOff val="25000"/>
              </a:schemeClr>
            </a:solidFill>
            <a:prstDash val="solid"/>
          </a:ln>
          <a:effectLst/>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fr-FR" sz="1200" b="1" i="0" u="none" strike="noStrike" kern="0" cap="none" spc="0" normalizeH="0" baseline="0" noProof="0" dirty="0">
                <a:ln>
                  <a:noFill/>
                </a:ln>
                <a:solidFill>
                  <a:srgbClr val="4D4D4D"/>
                </a:solidFill>
                <a:effectLst/>
                <a:uLnTx/>
                <a:uFillTx/>
                <a:latin typeface="Arial" panose="020B0604020202020204" pitchFamily="34" charset="0"/>
                <a:ea typeface="+mn-ea"/>
                <a:cs typeface="Arial" panose="020B0604020202020204" pitchFamily="34" charset="0"/>
              </a:rPr>
              <a:t>CCRM mBRAF</a:t>
            </a:r>
            <a:r>
              <a:rPr kumimoji="0" lang="fr-FR" sz="1200" b="1" i="0" u="none" strike="noStrike" kern="0" cap="none" spc="0" normalizeH="0" baseline="30000" noProof="0" dirty="0">
                <a:ln>
                  <a:noFill/>
                </a:ln>
                <a:solidFill>
                  <a:srgbClr val="4D4D4D"/>
                </a:solidFill>
                <a:effectLst/>
                <a:uLnTx/>
                <a:uFillTx/>
                <a:latin typeface="Arial" panose="020B0604020202020204" pitchFamily="34" charset="0"/>
                <a:ea typeface="+mn-ea"/>
                <a:cs typeface="Arial" panose="020B0604020202020204" pitchFamily="34" charset="0"/>
              </a:rPr>
              <a:t>V600E</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fr-FR" sz="1200" b="1" i="0" u="none" strike="noStrike" kern="0" cap="none" spc="0" normalizeH="0" baseline="0" noProof="0" dirty="0">
                <a:ln>
                  <a:noFill/>
                </a:ln>
                <a:solidFill>
                  <a:srgbClr val="4D4D4D"/>
                </a:solidFill>
                <a:effectLst/>
                <a:uLnTx/>
                <a:uFillTx/>
                <a:latin typeface="Arial" panose="020B0604020202020204" pitchFamily="34" charset="0"/>
                <a:ea typeface="+mn-ea"/>
                <a:cs typeface="Arial" panose="020B0604020202020204" pitchFamily="34" charset="0"/>
              </a:rPr>
              <a:t>Non prétraités</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fr-FR" sz="1200" b="1" i="0" u="none" strike="noStrike" kern="0" cap="none" spc="0" normalizeH="0" baseline="0" noProof="0" dirty="0">
                <a:ln>
                  <a:noFill/>
                </a:ln>
                <a:solidFill>
                  <a:srgbClr val="4D4D4D"/>
                </a:solidFill>
                <a:effectLst/>
                <a:uLnTx/>
                <a:uFillTx/>
                <a:latin typeface="Arial" panose="020B0604020202020204" pitchFamily="34" charset="0"/>
                <a:ea typeface="+mn-ea"/>
                <a:cs typeface="Arial" panose="020B0604020202020204" pitchFamily="34" charset="0"/>
              </a:rPr>
              <a:t>ECOG 0-1</a:t>
            </a:r>
          </a:p>
        </p:txBody>
      </p:sp>
      <p:sp>
        <p:nvSpPr>
          <p:cNvPr id="17" name="ZoneTexte 16">
            <a:extLst>
              <a:ext uri="{FF2B5EF4-FFF2-40B4-BE49-F238E27FC236}">
                <a16:creationId xmlns:a16="http://schemas.microsoft.com/office/drawing/2014/main" id="{07177BB9-CD58-2443-BD99-EC41454F5D13}"/>
              </a:ext>
            </a:extLst>
          </p:cNvPr>
          <p:cNvSpPr txBox="1">
            <a:spLocks noChangeArrowheads="1"/>
          </p:cNvSpPr>
          <p:nvPr/>
        </p:nvSpPr>
        <p:spPr bwMode="auto">
          <a:xfrm>
            <a:off x="0" y="4915971"/>
            <a:ext cx="2146742" cy="230832"/>
          </a:xfrm>
          <a:prstGeom prst="rect">
            <a:avLst/>
          </a:prstGeom>
          <a:noFill/>
        </p:spPr>
        <p:txBody>
          <a:bodyPr wrap="none" rtlCol="0">
            <a:spAutoFit/>
          </a:bodyPr>
          <a:lstStyle>
            <a:defPPr>
              <a:defRPr lang="fr-FR"/>
            </a:defPPr>
            <a:lvl1pPr>
              <a:defRPr sz="900" i="1">
                <a:solidFill>
                  <a:schemeClr val="tx1">
                    <a:lumMod val="50000"/>
                    <a:lumOff val="50000"/>
                  </a:schemeClr>
                </a:solidFill>
                <a:latin typeface="Arial" panose="020B0604020202020204" pitchFamily="34" charset="0"/>
              </a:defRPr>
            </a:lvl1p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Alex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Grothey</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WCGI 2020, LBA5</a:t>
            </a:r>
          </a:p>
        </p:txBody>
      </p:sp>
      <p:sp>
        <p:nvSpPr>
          <p:cNvPr id="22" name="ZoneTexte 21">
            <a:extLst>
              <a:ext uri="{FF2B5EF4-FFF2-40B4-BE49-F238E27FC236}">
                <a16:creationId xmlns:a16="http://schemas.microsoft.com/office/drawing/2014/main" id="{409975A1-3101-4962-85B5-CE700BDAAC79}"/>
              </a:ext>
            </a:extLst>
          </p:cNvPr>
          <p:cNvSpPr txBox="1"/>
          <p:nvPr/>
        </p:nvSpPr>
        <p:spPr>
          <a:xfrm>
            <a:off x="413059" y="3707037"/>
            <a:ext cx="7505191" cy="461665"/>
          </a:xfrm>
          <a:prstGeom prst="rect">
            <a:avLst/>
          </a:prstGeom>
          <a:noFill/>
        </p:spPr>
        <p:txBody>
          <a:bodyPr wrap="square" rtlCol="0">
            <a:spAutoFit/>
          </a:bodyPr>
          <a:lstStyle/>
          <a:p>
            <a:pPr marL="108000" marR="0" lvl="0" indent="-10800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rPr>
              <a:t>Critères jugement principal </a:t>
            </a:r>
            <a:r>
              <a:rPr kumimoji="0" lang="fr-FR" sz="12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rPr>
              <a:t>: ORR (</a:t>
            </a:r>
            <a:r>
              <a:rPr kumimoji="0" lang="fr-FR" sz="1200" b="0" i="0" u="none" strike="noStrike" kern="1200" cap="none" spc="0" normalizeH="0" baseline="0" noProof="0" dirty="0" err="1">
                <a:ln>
                  <a:noFill/>
                </a:ln>
                <a:solidFill>
                  <a:srgbClr val="002060"/>
                </a:solidFill>
                <a:effectLst/>
                <a:uLnTx/>
                <a:uFillTx/>
                <a:latin typeface="Arial" panose="020B0604020202020204" pitchFamily="34" charset="0"/>
                <a:ea typeface="+mn-ea"/>
                <a:cs typeface="Arial" panose="020B0604020202020204" pitchFamily="34" charset="0"/>
              </a:rPr>
              <a:t>investigatuers</a:t>
            </a:r>
            <a:r>
              <a:rPr kumimoji="0" lang="fr-FR" sz="12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rPr>
              <a:t>)</a:t>
            </a:r>
          </a:p>
          <a:p>
            <a:pPr marL="108000" marR="0" lvl="0" indent="-10800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rPr>
              <a:t>Critères jugement secondaires </a:t>
            </a:r>
            <a:r>
              <a:rPr kumimoji="0" lang="fr-FR" sz="12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rPr>
              <a:t>: OS, PFS, toxicité, QOL; PK</a:t>
            </a:r>
          </a:p>
        </p:txBody>
      </p:sp>
      <p:sp>
        <p:nvSpPr>
          <p:cNvPr id="23" name="Titre 11"/>
          <p:cNvSpPr>
            <a:spLocks noGrp="1"/>
          </p:cNvSpPr>
          <p:nvPr>
            <p:ph type="title"/>
          </p:nvPr>
        </p:nvSpPr>
        <p:spPr>
          <a:xfrm>
            <a:off x="190500" y="0"/>
            <a:ext cx="7124700" cy="596560"/>
          </a:xfrm>
        </p:spPr>
        <p:txBody>
          <a:bodyPr>
            <a:noAutofit/>
          </a:bodyPr>
          <a:lstStyle/>
          <a:p>
            <a:r>
              <a:rPr lang="fr-FR" sz="2200" dirty="0"/>
              <a:t>Inhibition spécifique du CCRm muté BRAF</a:t>
            </a:r>
            <a:r>
              <a:rPr lang="fr-FR" sz="2200" baseline="30000" dirty="0"/>
              <a:t>V600E</a:t>
            </a:r>
            <a:r>
              <a:rPr lang="fr-FR" sz="2200" dirty="0"/>
              <a:t> en L1 du CCRm</a:t>
            </a:r>
            <a:br>
              <a:rPr lang="fr-FR" sz="2200" b="1" dirty="0"/>
            </a:br>
            <a:r>
              <a:rPr lang="fr-FR" sz="2200" b="1" dirty="0"/>
              <a:t>Etude ANCHOR</a:t>
            </a:r>
          </a:p>
        </p:txBody>
      </p:sp>
      <p:sp>
        <p:nvSpPr>
          <p:cNvPr id="24" name="Rectangle : coins arrondis 5">
            <a:extLst>
              <a:ext uri="{FF2B5EF4-FFF2-40B4-BE49-F238E27FC236}">
                <a16:creationId xmlns:a16="http://schemas.microsoft.com/office/drawing/2014/main" id="{42892636-1819-445E-90FA-D1AF799B616D}"/>
              </a:ext>
            </a:extLst>
          </p:cNvPr>
          <p:cNvSpPr/>
          <p:nvPr/>
        </p:nvSpPr>
        <p:spPr>
          <a:xfrm>
            <a:off x="1934222" y="1518691"/>
            <a:ext cx="1662906" cy="1136240"/>
          </a:xfrm>
          <a:prstGeom prst="roundRect">
            <a:avLst>
              <a:gd name="adj" fmla="val 11233"/>
            </a:avLst>
          </a:prstGeom>
          <a:solidFill>
            <a:schemeClr val="accent1"/>
          </a:solidFill>
          <a:ln w="9525" cap="flat" cmpd="sng" algn="ctr">
            <a:noFill/>
            <a:prstDash val="solid"/>
          </a:ln>
          <a:effectLst/>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fr-FR" sz="1200" b="1"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Etape 1 </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fr-FR" sz="1200" b="1"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N=40 prévus</a:t>
            </a:r>
            <a:endParaRPr kumimoji="0" lang="fr-FR" sz="1200" b="1" i="0" u="none" strike="noStrike" kern="0" cap="none" spc="0" normalizeH="0" baseline="30000" noProof="0" dirty="0">
              <a:ln>
                <a:noFill/>
              </a:ln>
              <a:solidFill>
                <a:prstClr val="white"/>
              </a:solidFill>
              <a:effectLst/>
              <a:uLnTx/>
              <a:uFillTx/>
              <a:latin typeface="Arial" panose="020B0604020202020204" pitchFamily="34" charset="0"/>
              <a:ea typeface="+mn-ea"/>
              <a:cs typeface="Arial" panose="020B0604020202020204" pitchFamily="34" charset="0"/>
            </a:endParaRP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fr-FR" sz="1200" b="1" i="0" u="none" strike="noStrike" kern="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Encorafenib</a:t>
            </a:r>
            <a:endParaRPr kumimoji="0" lang="fr-FR" sz="1200" b="1"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fr-FR" sz="1200" b="1"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fr-FR" sz="1200" b="1" i="0" u="none" strike="noStrike" kern="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binimetinib</a:t>
            </a:r>
            <a:endParaRPr kumimoji="0" lang="fr-FR" sz="1200" b="1"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fr-FR" sz="1200" b="1"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cetuximab</a:t>
            </a:r>
          </a:p>
        </p:txBody>
      </p:sp>
      <p:sp>
        <p:nvSpPr>
          <p:cNvPr id="25" name="Rectangle : coins arrondis 5">
            <a:extLst>
              <a:ext uri="{FF2B5EF4-FFF2-40B4-BE49-F238E27FC236}">
                <a16:creationId xmlns:a16="http://schemas.microsoft.com/office/drawing/2014/main" id="{42892636-1819-445E-90FA-D1AF799B616D}"/>
              </a:ext>
            </a:extLst>
          </p:cNvPr>
          <p:cNvSpPr/>
          <p:nvPr/>
        </p:nvSpPr>
        <p:spPr>
          <a:xfrm>
            <a:off x="3678908" y="1518691"/>
            <a:ext cx="1662906" cy="1136240"/>
          </a:xfrm>
          <a:prstGeom prst="roundRect">
            <a:avLst>
              <a:gd name="adj" fmla="val 11233"/>
            </a:avLst>
          </a:prstGeom>
          <a:solidFill>
            <a:schemeClr val="accent1">
              <a:lumMod val="50000"/>
            </a:schemeClr>
          </a:solidFill>
          <a:ln w="9525" cap="flat" cmpd="sng" algn="ctr">
            <a:noFill/>
            <a:prstDash val="solid"/>
          </a:ln>
          <a:effectLst/>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fr-FR" sz="1200" b="1"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Etape 2 </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fr-FR" sz="1200" b="1"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N=50 prévus</a:t>
            </a:r>
            <a:endParaRPr kumimoji="0" lang="fr-FR" sz="1200" b="1" i="0" u="none" strike="noStrike" kern="0" cap="none" spc="0" normalizeH="0" baseline="30000" noProof="0" dirty="0">
              <a:ln>
                <a:noFill/>
              </a:ln>
              <a:solidFill>
                <a:prstClr val="white"/>
              </a:solidFill>
              <a:effectLst/>
              <a:uLnTx/>
              <a:uFillTx/>
              <a:latin typeface="Arial" panose="020B0604020202020204" pitchFamily="34" charset="0"/>
              <a:ea typeface="+mn-ea"/>
              <a:cs typeface="Arial" panose="020B0604020202020204" pitchFamily="34" charset="0"/>
            </a:endParaRP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fr-FR" sz="1200" b="1" i="0" u="none" strike="noStrike" kern="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Encorafenib</a:t>
            </a:r>
            <a:endParaRPr kumimoji="0" lang="fr-FR" sz="1200" b="1"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fr-FR" sz="1200" b="1"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fr-FR" sz="1200" b="1" i="0" u="none" strike="noStrike" kern="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binimetinib</a:t>
            </a:r>
            <a:endParaRPr kumimoji="0" lang="fr-FR" sz="1200" b="1"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fr-FR" sz="1200" b="1"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cetuximab</a:t>
            </a:r>
          </a:p>
        </p:txBody>
      </p:sp>
      <p:cxnSp>
        <p:nvCxnSpPr>
          <p:cNvPr id="26" name="Connecteur droit avec flèche 25">
            <a:extLst>
              <a:ext uri="{FF2B5EF4-FFF2-40B4-BE49-F238E27FC236}">
                <a16:creationId xmlns:a16="http://schemas.microsoft.com/office/drawing/2014/main" id="{2A0CF6A8-88F2-4192-934A-6EA9B39C68FD}"/>
              </a:ext>
            </a:extLst>
          </p:cNvPr>
          <p:cNvCxnSpPr>
            <a:cxnSpLocks/>
            <a:stCxn id="25" idx="3"/>
            <a:endCxn id="27" idx="1"/>
          </p:cNvCxnSpPr>
          <p:nvPr/>
        </p:nvCxnSpPr>
        <p:spPr>
          <a:xfrm>
            <a:off x="5341814" y="2086811"/>
            <a:ext cx="299922" cy="0"/>
          </a:xfrm>
          <a:prstGeom prst="straightConnector1">
            <a:avLst/>
          </a:prstGeom>
          <a:noFill/>
          <a:ln w="19050">
            <a:solidFill>
              <a:srgbClr val="4D4D4D"/>
            </a:solidFill>
            <a:round/>
            <a:headEnd type="none" w="med" len="med"/>
            <a:tailEnd type="triangle" w="med" len="med"/>
          </a:ln>
        </p:spPr>
      </p:cxnSp>
      <p:sp>
        <p:nvSpPr>
          <p:cNvPr id="27" name="Rectangle : coins arrondis 5">
            <a:extLst>
              <a:ext uri="{FF2B5EF4-FFF2-40B4-BE49-F238E27FC236}">
                <a16:creationId xmlns:a16="http://schemas.microsoft.com/office/drawing/2014/main" id="{42892636-1819-445E-90FA-D1AF799B616D}"/>
              </a:ext>
            </a:extLst>
          </p:cNvPr>
          <p:cNvSpPr/>
          <p:nvPr/>
        </p:nvSpPr>
        <p:spPr>
          <a:xfrm>
            <a:off x="5641736" y="1518691"/>
            <a:ext cx="1182695" cy="1136240"/>
          </a:xfrm>
          <a:prstGeom prst="roundRect">
            <a:avLst>
              <a:gd name="adj" fmla="val 11233"/>
            </a:avLst>
          </a:prstGeom>
          <a:noFill/>
          <a:ln w="12700" cap="flat" cmpd="sng" algn="ctr">
            <a:solidFill>
              <a:schemeClr val="tx1">
                <a:lumMod val="75000"/>
                <a:lumOff val="25000"/>
              </a:schemeClr>
            </a:solidFill>
            <a:prstDash val="solid"/>
          </a:ln>
          <a:effectLst/>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fr-FR" sz="1200" b="1" i="0" u="none" strike="noStrike" kern="0" cap="none" spc="0" normalizeH="0" baseline="0" noProof="0" dirty="0">
                <a:ln>
                  <a:noFill/>
                </a:ln>
                <a:solidFill>
                  <a:srgbClr val="4D4D4D"/>
                </a:solidFill>
                <a:effectLst/>
                <a:uLnTx/>
                <a:uFillTx/>
                <a:latin typeface="Arial" panose="020B0604020202020204" pitchFamily="34" charset="0"/>
                <a:ea typeface="+mn-ea"/>
                <a:cs typeface="Arial" panose="020B0604020202020204" pitchFamily="34" charset="0"/>
              </a:rPr>
              <a:t>TT jusqu’à progression ou toxicité</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fr-FR" sz="1200" b="1" i="0" u="none" strike="noStrike" kern="0" cap="none" spc="0" normalizeH="0" baseline="0" noProof="0" dirty="0">
                <a:ln>
                  <a:noFill/>
                </a:ln>
                <a:solidFill>
                  <a:srgbClr val="4D4D4D"/>
                </a:solidFill>
                <a:effectLst/>
                <a:uLnTx/>
                <a:uFillTx/>
                <a:latin typeface="Arial" panose="020B0604020202020204" pitchFamily="34" charset="0"/>
                <a:ea typeface="+mn-ea"/>
                <a:cs typeface="Arial" panose="020B0604020202020204" pitchFamily="34" charset="0"/>
              </a:rPr>
              <a:t>Puis suivi pour SG</a:t>
            </a:r>
          </a:p>
        </p:txBody>
      </p:sp>
      <p:sp>
        <p:nvSpPr>
          <p:cNvPr id="10" name="Accolade fermante 9"/>
          <p:cNvSpPr/>
          <p:nvPr/>
        </p:nvSpPr>
        <p:spPr>
          <a:xfrm rot="5400000">
            <a:off x="3532893" y="1133978"/>
            <a:ext cx="168404" cy="3365745"/>
          </a:xfrm>
          <a:prstGeom prst="rightBrac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ZoneTexte 11"/>
          <p:cNvSpPr txBox="1"/>
          <p:nvPr/>
        </p:nvSpPr>
        <p:spPr>
          <a:xfrm>
            <a:off x="1985606" y="3026480"/>
            <a:ext cx="3124573" cy="523220"/>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Analyse principal prévue pour N = 90</a:t>
            </a:r>
          </a:p>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Présentation des résultats étape 1</a:t>
            </a:r>
          </a:p>
        </p:txBody>
      </p:sp>
      <p:sp>
        <p:nvSpPr>
          <p:cNvPr id="28" name="ZoneTexte 27"/>
          <p:cNvSpPr txBox="1"/>
          <p:nvPr/>
        </p:nvSpPr>
        <p:spPr>
          <a:xfrm>
            <a:off x="6947586" y="1508606"/>
            <a:ext cx="1652028" cy="1774240"/>
          </a:xfrm>
          <a:prstGeom prst="roundRect">
            <a:avLst>
              <a:gd name="adj" fmla="val 7334"/>
            </a:avLst>
          </a:prstGeom>
          <a:noFill/>
          <a:ln w="12700">
            <a:solidFill>
              <a:schemeClr val="tx1">
                <a:lumMod val="75000"/>
                <a:lumOff val="25000"/>
              </a:schemeClr>
            </a:solidFill>
          </a:ln>
        </p:spPr>
        <p:txBody>
          <a:bodyPr wrap="none" rtlCol="0" anchor="ctr">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Recrutement terminé</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N = 54 étape 2</a:t>
            </a:r>
          </a:p>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fr-FR" sz="105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N = 41 étape 1 </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Arrêt TT : n=38 (78%)</a:t>
            </a:r>
          </a:p>
          <a:p>
            <a:pPr marL="285750" marR="0" lvl="0" indent="-285750" algn="l" defTabSz="685800" rtl="0" eaLnBrk="1" fontAlgn="auto" latinLnBrk="0" hangingPunct="1">
              <a:lnSpc>
                <a:spcPct val="100000"/>
              </a:lnSpc>
              <a:spcBef>
                <a:spcPts val="0"/>
              </a:spcBef>
              <a:spcAft>
                <a:spcPts val="0"/>
              </a:spcAft>
              <a:buClrTx/>
              <a:buSzTx/>
              <a:buFontTx/>
              <a:buChar char="-"/>
              <a:tabLst/>
              <a:defRPr/>
            </a:pPr>
            <a:r>
              <a:rPr kumimoji="0" lang="fr-FR" sz="105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Progression 54%</a:t>
            </a:r>
          </a:p>
          <a:p>
            <a:pPr marL="285750" marR="0" lvl="0" indent="-285750" algn="l" defTabSz="685800" rtl="0" eaLnBrk="1" fontAlgn="auto" latinLnBrk="0" hangingPunct="1">
              <a:lnSpc>
                <a:spcPct val="100000"/>
              </a:lnSpc>
              <a:spcBef>
                <a:spcPts val="0"/>
              </a:spcBef>
              <a:spcAft>
                <a:spcPts val="0"/>
              </a:spcAft>
              <a:buClrTx/>
              <a:buSzTx/>
              <a:buFontTx/>
              <a:buChar char="-"/>
              <a:tabLst/>
              <a:defRPr/>
            </a:pPr>
            <a:r>
              <a:rPr kumimoji="0" lang="fr-FR" sz="105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Toxicité 10%</a:t>
            </a:r>
          </a:p>
          <a:p>
            <a:pPr marL="285750" marR="0" lvl="0" indent="-285750" algn="l" defTabSz="685800" rtl="0" eaLnBrk="1" fontAlgn="auto" latinLnBrk="0" hangingPunct="1">
              <a:lnSpc>
                <a:spcPct val="100000"/>
              </a:lnSpc>
              <a:spcBef>
                <a:spcPts val="0"/>
              </a:spcBef>
              <a:spcAft>
                <a:spcPts val="0"/>
              </a:spcAft>
              <a:buClrTx/>
              <a:buSzTx/>
              <a:buFontTx/>
              <a:buChar char="-"/>
              <a:tabLst/>
              <a:defRPr/>
            </a:pPr>
            <a:r>
              <a:rPr kumimoji="0" lang="fr-FR" sz="105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Choix clinicien 7%</a:t>
            </a:r>
          </a:p>
          <a:p>
            <a:pPr marL="285750" marR="0" lvl="0" indent="-285750" algn="l" defTabSz="685800" rtl="0" eaLnBrk="1" fontAlgn="auto" latinLnBrk="0" hangingPunct="1">
              <a:lnSpc>
                <a:spcPct val="100000"/>
              </a:lnSpc>
              <a:spcBef>
                <a:spcPts val="0"/>
              </a:spcBef>
              <a:spcAft>
                <a:spcPts val="0"/>
              </a:spcAft>
              <a:buClrTx/>
              <a:buSzTx/>
              <a:buFontTx/>
              <a:buChar char="-"/>
              <a:tabLst/>
              <a:defRPr/>
            </a:pPr>
            <a:r>
              <a:rPr kumimoji="0" lang="fr-FR" sz="105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DC  5%</a:t>
            </a:r>
          </a:p>
          <a:p>
            <a:pPr marL="285750" marR="0" lvl="0" indent="-285750" algn="l" defTabSz="685800" rtl="0" eaLnBrk="1" fontAlgn="auto" latinLnBrk="0" hangingPunct="1">
              <a:lnSpc>
                <a:spcPct val="100000"/>
              </a:lnSpc>
              <a:spcBef>
                <a:spcPts val="0"/>
              </a:spcBef>
              <a:spcAft>
                <a:spcPts val="0"/>
              </a:spcAft>
              <a:buClrTx/>
              <a:buSzTx/>
              <a:buFontTx/>
              <a:buChar char="-"/>
              <a:tabLst/>
              <a:defRPr/>
            </a:pPr>
            <a:r>
              <a:rPr kumimoji="0" lang="fr-FR" sz="105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Dév</a:t>
            </a:r>
            <a:r>
              <a:rPr kumimoji="0" lang="fr-FR" sz="105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Protocole 2%</a:t>
            </a:r>
          </a:p>
        </p:txBody>
      </p:sp>
      <p:sp>
        <p:nvSpPr>
          <p:cNvPr id="15" name="Flèche : droite 14">
            <a:extLst>
              <a:ext uri="{FF2B5EF4-FFF2-40B4-BE49-F238E27FC236}">
                <a16:creationId xmlns:a16="http://schemas.microsoft.com/office/drawing/2014/main" id="{98DB4AD9-A85F-42DB-BFEA-4C432F0DCD07}"/>
              </a:ext>
            </a:extLst>
          </p:cNvPr>
          <p:cNvSpPr/>
          <p:nvPr/>
        </p:nvSpPr>
        <p:spPr>
          <a:xfrm>
            <a:off x="2097475" y="3306600"/>
            <a:ext cx="142482" cy="182376"/>
          </a:xfrm>
          <a:prstGeom prst="rightArrow">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821177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sz="half" idx="1"/>
          </p:nvPr>
        </p:nvSpPr>
        <p:spPr>
          <a:xfrm>
            <a:off x="190500" y="821934"/>
            <a:ext cx="8763000" cy="360824"/>
          </a:xfrm>
        </p:spPr>
        <p:txBody>
          <a:bodyPr/>
          <a:lstStyle/>
          <a:p>
            <a:r>
              <a:rPr lang="fr-FR"/>
              <a:t>Caractéristiques population</a:t>
            </a:r>
          </a:p>
        </p:txBody>
      </p:sp>
      <p:graphicFrame>
        <p:nvGraphicFramePr>
          <p:cNvPr id="4" name="Content Placeholder 2">
            <a:extLst>
              <a:ext uri="{FF2B5EF4-FFF2-40B4-BE49-F238E27FC236}">
                <a16:creationId xmlns:a16="http://schemas.microsoft.com/office/drawing/2014/main" id="{A4C2731A-ECF9-4105-A501-073653C6A3FF}"/>
              </a:ext>
            </a:extLst>
          </p:cNvPr>
          <p:cNvGraphicFramePr>
            <a:graphicFrameLocks/>
          </p:cNvGraphicFramePr>
          <p:nvPr/>
        </p:nvGraphicFramePr>
        <p:xfrm>
          <a:off x="1207642" y="1299759"/>
          <a:ext cx="5941757" cy="3383280"/>
        </p:xfrm>
        <a:graphic>
          <a:graphicData uri="http://schemas.openxmlformats.org/drawingml/2006/table">
            <a:tbl>
              <a:tblPr firstRow="1" bandRow="1">
                <a:tableStyleId>{7DF18680-E054-41AD-8BC1-D1AEF772440D}</a:tableStyleId>
              </a:tblPr>
              <a:tblGrid>
                <a:gridCol w="3866432">
                  <a:extLst>
                    <a:ext uri="{9D8B030D-6E8A-4147-A177-3AD203B41FA5}">
                      <a16:colId xmlns:a16="http://schemas.microsoft.com/office/drawing/2014/main" val="384074881"/>
                    </a:ext>
                  </a:extLst>
                </a:gridCol>
                <a:gridCol w="2075325">
                  <a:extLst>
                    <a:ext uri="{9D8B030D-6E8A-4147-A177-3AD203B41FA5}">
                      <a16:colId xmlns:a16="http://schemas.microsoft.com/office/drawing/2014/main" val="485100817"/>
                    </a:ext>
                  </a:extLst>
                </a:gridCol>
              </a:tblGrid>
              <a:tr h="156606">
                <a:tc>
                  <a:txBody>
                    <a:bodyPr/>
                    <a:lstStyle/>
                    <a:p>
                      <a:endParaRPr lang="fr-FR" sz="1100" b="1" noProof="0" dirty="0">
                        <a:solidFill>
                          <a:schemeClr val="bg1"/>
                        </a:solidFill>
                        <a:latin typeface="Arial" panose="020B0604020202020204" pitchFamily="34" charset="0"/>
                        <a:cs typeface="Arial" panose="020B0604020202020204" pitchFamily="34" charset="0"/>
                      </a:endParaRPr>
                    </a:p>
                  </a:txBody>
                  <a:tcPr anchor="ctr"/>
                </a:tc>
                <a:tc>
                  <a:txBody>
                    <a:bodyPr/>
                    <a:lstStyle/>
                    <a:p>
                      <a:pPr algn="ctr"/>
                      <a:r>
                        <a:rPr lang="fr-FR" sz="1100" noProof="0" dirty="0" err="1">
                          <a:solidFill>
                            <a:schemeClr val="bg1"/>
                          </a:solidFill>
                          <a:latin typeface="Arial" panose="020B0604020202020204" pitchFamily="34" charset="0"/>
                          <a:cs typeface="Arial" panose="020B0604020202020204" pitchFamily="34" charset="0"/>
                        </a:rPr>
                        <a:t>Encorafenib</a:t>
                      </a:r>
                      <a:r>
                        <a:rPr lang="fr-FR" sz="1100" baseline="0" noProof="0" dirty="0">
                          <a:solidFill>
                            <a:schemeClr val="bg1"/>
                          </a:solidFill>
                          <a:latin typeface="Arial" panose="020B0604020202020204" pitchFamily="34" charset="0"/>
                          <a:cs typeface="Arial" panose="020B0604020202020204" pitchFamily="34" charset="0"/>
                        </a:rPr>
                        <a:t> + </a:t>
                      </a:r>
                      <a:r>
                        <a:rPr lang="fr-FR" sz="1100" baseline="0" noProof="0" dirty="0" err="1">
                          <a:solidFill>
                            <a:schemeClr val="bg1"/>
                          </a:solidFill>
                          <a:latin typeface="Arial" panose="020B0604020202020204" pitchFamily="34" charset="0"/>
                          <a:cs typeface="Arial" panose="020B0604020202020204" pitchFamily="34" charset="0"/>
                        </a:rPr>
                        <a:t>binimetinib</a:t>
                      </a:r>
                      <a:r>
                        <a:rPr lang="fr-FR" sz="1100" baseline="0" noProof="0" dirty="0">
                          <a:solidFill>
                            <a:schemeClr val="bg1"/>
                          </a:solidFill>
                          <a:latin typeface="Arial" panose="020B0604020202020204" pitchFamily="34" charset="0"/>
                          <a:cs typeface="Arial" panose="020B0604020202020204" pitchFamily="34" charset="0"/>
                        </a:rPr>
                        <a:t> + </a:t>
                      </a:r>
                      <a:r>
                        <a:rPr lang="fr-FR" sz="1100" baseline="0" noProof="0" dirty="0" err="1">
                          <a:solidFill>
                            <a:schemeClr val="bg1"/>
                          </a:solidFill>
                          <a:latin typeface="Arial" panose="020B0604020202020204" pitchFamily="34" charset="0"/>
                          <a:cs typeface="Arial" panose="020B0604020202020204" pitchFamily="34" charset="0"/>
                        </a:rPr>
                        <a:t>cetxuimab</a:t>
                      </a:r>
                      <a:endParaRPr lang="fr-FR" sz="1100" noProof="0" dirty="0">
                        <a:solidFill>
                          <a:schemeClr val="bg1"/>
                        </a:solidFill>
                        <a:latin typeface="Arial" panose="020B0604020202020204" pitchFamily="34" charset="0"/>
                        <a:cs typeface="Arial" panose="020B0604020202020204" pitchFamily="34" charset="0"/>
                      </a:endParaRPr>
                    </a:p>
                    <a:p>
                      <a:pPr algn="ctr"/>
                      <a:r>
                        <a:rPr lang="fr-FR" sz="1100" b="0" noProof="0" dirty="0">
                          <a:solidFill>
                            <a:schemeClr val="bg1"/>
                          </a:solidFill>
                          <a:latin typeface="Arial" panose="020B0604020202020204" pitchFamily="34" charset="0"/>
                          <a:cs typeface="Arial" panose="020B0604020202020204" pitchFamily="34" charset="0"/>
                        </a:rPr>
                        <a:t>(n = 41)</a:t>
                      </a:r>
                    </a:p>
                  </a:txBody>
                  <a:tcPr anchor="ctr">
                    <a:solidFill>
                      <a:schemeClr val="accent1"/>
                    </a:solidFill>
                  </a:tcPr>
                </a:tc>
                <a:extLst>
                  <a:ext uri="{0D108BD9-81ED-4DB2-BD59-A6C34878D82A}">
                    <a16:rowId xmlns:a16="http://schemas.microsoft.com/office/drawing/2014/main" val="2519611163"/>
                  </a:ext>
                </a:extLst>
              </a:tr>
              <a:tr h="68907">
                <a:tc>
                  <a:txBody>
                    <a:bodyPr/>
                    <a:lstStyle/>
                    <a:p>
                      <a:r>
                        <a:rPr lang="fr-FR" sz="1100" b="1" noProof="0" dirty="0">
                          <a:solidFill>
                            <a:schemeClr val="tx1">
                              <a:lumMod val="75000"/>
                              <a:lumOff val="25000"/>
                            </a:schemeClr>
                          </a:solidFill>
                          <a:latin typeface="Arial" panose="020B0604020202020204" pitchFamily="34" charset="0"/>
                          <a:cs typeface="Arial" panose="020B0604020202020204" pitchFamily="34" charset="0"/>
                        </a:rPr>
                        <a:t>BRAF</a:t>
                      </a:r>
                      <a:r>
                        <a:rPr lang="fr-FR" sz="1100" b="1" baseline="0" noProof="0" dirty="0">
                          <a:solidFill>
                            <a:schemeClr val="tx1">
                              <a:lumMod val="75000"/>
                              <a:lumOff val="25000"/>
                            </a:schemeClr>
                          </a:solidFill>
                          <a:latin typeface="Arial" panose="020B0604020202020204" pitchFamily="34" charset="0"/>
                          <a:cs typeface="Arial" panose="020B0604020202020204" pitchFamily="34" charset="0"/>
                        </a:rPr>
                        <a:t> mV600E confirmé</a:t>
                      </a:r>
                      <a:endParaRPr lang="fr-FR" sz="1100" b="1" noProof="0" dirty="0">
                        <a:solidFill>
                          <a:schemeClr val="tx1">
                            <a:lumMod val="75000"/>
                            <a:lumOff val="25000"/>
                          </a:schemeClr>
                        </a:solidFill>
                        <a:latin typeface="Arial" panose="020B0604020202020204" pitchFamily="34" charset="0"/>
                        <a:cs typeface="Arial" panose="020B0604020202020204" pitchFamily="34" charset="0"/>
                      </a:endParaRPr>
                    </a:p>
                  </a:txBody>
                  <a:tcPr marT="9144" marB="9144" anchor="ctr"/>
                </a:tc>
                <a:tc>
                  <a:txBody>
                    <a:bodyPr/>
                    <a:lstStyle/>
                    <a:p>
                      <a:pPr algn="ctr"/>
                      <a:r>
                        <a:rPr lang="fr-FR" sz="1100" noProof="0" dirty="0">
                          <a:solidFill>
                            <a:schemeClr val="tx1">
                              <a:lumMod val="75000"/>
                              <a:lumOff val="25000"/>
                            </a:schemeClr>
                          </a:solidFill>
                          <a:latin typeface="Arial" panose="020B0604020202020204" pitchFamily="34" charset="0"/>
                          <a:cs typeface="Arial" panose="020B0604020202020204" pitchFamily="34" charset="0"/>
                        </a:rPr>
                        <a:t>40</a:t>
                      </a:r>
                    </a:p>
                  </a:txBody>
                  <a:tcPr marT="9144" marB="9144" anchor="ctr"/>
                </a:tc>
                <a:extLst>
                  <a:ext uri="{0D108BD9-81ED-4DB2-BD59-A6C34878D82A}">
                    <a16:rowId xmlns:a16="http://schemas.microsoft.com/office/drawing/2014/main" val="3254753081"/>
                  </a:ext>
                </a:extLst>
              </a:tr>
              <a:tr h="68907">
                <a:tc>
                  <a:txBody>
                    <a:bodyPr/>
                    <a:lstStyle/>
                    <a:p>
                      <a:r>
                        <a:rPr lang="fr-FR" sz="1100" b="1" noProof="0" dirty="0">
                          <a:solidFill>
                            <a:schemeClr val="tx1">
                              <a:lumMod val="75000"/>
                              <a:lumOff val="25000"/>
                            </a:schemeClr>
                          </a:solidFill>
                          <a:latin typeface="Arial" panose="020B0604020202020204" pitchFamily="34" charset="0"/>
                          <a:cs typeface="Arial" panose="020B0604020202020204" pitchFamily="34" charset="0"/>
                        </a:rPr>
                        <a:t>Genre</a:t>
                      </a:r>
                      <a:r>
                        <a:rPr lang="fr-FR" sz="1100" b="1" baseline="0" noProof="0" dirty="0">
                          <a:solidFill>
                            <a:schemeClr val="tx1">
                              <a:lumMod val="75000"/>
                              <a:lumOff val="25000"/>
                            </a:schemeClr>
                          </a:solidFill>
                          <a:latin typeface="Arial" panose="020B0604020202020204" pitchFamily="34" charset="0"/>
                          <a:cs typeface="Arial" panose="020B0604020202020204" pitchFamily="34" charset="0"/>
                        </a:rPr>
                        <a:t> </a:t>
                      </a:r>
                      <a:r>
                        <a:rPr lang="fr-FR" sz="1100" b="1" baseline="0" noProof="0" dirty="0" err="1">
                          <a:solidFill>
                            <a:schemeClr val="tx1">
                              <a:lumMod val="75000"/>
                              <a:lumOff val="25000"/>
                            </a:schemeClr>
                          </a:solidFill>
                          <a:latin typeface="Arial" panose="020B0604020202020204" pitchFamily="34" charset="0"/>
                          <a:cs typeface="Arial" panose="020B0604020202020204" pitchFamily="34" charset="0"/>
                        </a:rPr>
                        <a:t>Feminin</a:t>
                      </a:r>
                      <a:endParaRPr lang="fr-FR" sz="1100" b="1" noProof="0" dirty="0">
                        <a:solidFill>
                          <a:schemeClr val="tx1">
                            <a:lumMod val="75000"/>
                            <a:lumOff val="25000"/>
                          </a:schemeClr>
                        </a:solidFill>
                        <a:latin typeface="Arial" panose="020B0604020202020204" pitchFamily="34" charset="0"/>
                        <a:cs typeface="Arial" panose="020B0604020202020204" pitchFamily="34" charset="0"/>
                      </a:endParaRPr>
                    </a:p>
                  </a:txBody>
                  <a:tcPr marT="9144" marB="9144" anchor="ctr"/>
                </a:tc>
                <a:tc>
                  <a:txBody>
                    <a:bodyPr/>
                    <a:lstStyle/>
                    <a:p>
                      <a:pPr algn="ctr"/>
                      <a:r>
                        <a:rPr lang="fr-FR" sz="1100" noProof="0" dirty="0">
                          <a:solidFill>
                            <a:schemeClr val="tx1">
                              <a:lumMod val="75000"/>
                              <a:lumOff val="25000"/>
                            </a:schemeClr>
                          </a:solidFill>
                          <a:latin typeface="Arial" panose="020B0604020202020204" pitchFamily="34" charset="0"/>
                          <a:cs typeface="Arial" panose="020B0604020202020204" pitchFamily="34" charset="0"/>
                        </a:rPr>
                        <a:t>27 (68)</a:t>
                      </a:r>
                    </a:p>
                  </a:txBody>
                  <a:tcPr marT="9144" marB="9144" anchor="ctr"/>
                </a:tc>
                <a:extLst>
                  <a:ext uri="{0D108BD9-81ED-4DB2-BD59-A6C34878D82A}">
                    <a16:rowId xmlns:a16="http://schemas.microsoft.com/office/drawing/2014/main" val="4156626383"/>
                  </a:ext>
                </a:extLst>
              </a:tr>
              <a:tr h="68907">
                <a:tc>
                  <a:txBody>
                    <a:bodyPr/>
                    <a:lstStyle/>
                    <a:p>
                      <a:r>
                        <a:rPr lang="fr-FR" sz="1100" b="1" noProof="0" dirty="0">
                          <a:solidFill>
                            <a:schemeClr val="tx1">
                              <a:lumMod val="75000"/>
                              <a:lumOff val="25000"/>
                            </a:schemeClr>
                          </a:solidFill>
                          <a:latin typeface="Arial" panose="020B0604020202020204" pitchFamily="34" charset="0"/>
                          <a:cs typeface="Arial" panose="020B0604020202020204" pitchFamily="34" charset="0"/>
                        </a:rPr>
                        <a:t>Age Médian </a:t>
                      </a:r>
                    </a:p>
                  </a:txBody>
                  <a:tcPr marT="9144" marB="9144" anchor="ctr"/>
                </a:tc>
                <a:tc>
                  <a:txBody>
                    <a:bodyPr/>
                    <a:lstStyle/>
                    <a:p>
                      <a:pPr algn="ctr"/>
                      <a:r>
                        <a:rPr lang="fr-FR" sz="1100" noProof="0" dirty="0">
                          <a:solidFill>
                            <a:schemeClr val="tx1">
                              <a:lumMod val="75000"/>
                              <a:lumOff val="25000"/>
                            </a:schemeClr>
                          </a:solidFill>
                          <a:latin typeface="Arial" panose="020B0604020202020204" pitchFamily="34" charset="0"/>
                          <a:cs typeface="Arial" panose="020B0604020202020204" pitchFamily="34" charset="0"/>
                        </a:rPr>
                        <a:t>67 (36-80)</a:t>
                      </a:r>
                    </a:p>
                  </a:txBody>
                  <a:tcPr marT="9144" marB="9144" anchor="ctr"/>
                </a:tc>
                <a:extLst>
                  <a:ext uri="{0D108BD9-81ED-4DB2-BD59-A6C34878D82A}">
                    <a16:rowId xmlns:a16="http://schemas.microsoft.com/office/drawing/2014/main" val="4150111147"/>
                  </a:ext>
                </a:extLst>
              </a:tr>
              <a:tr h="68907">
                <a:tc>
                  <a:txBody>
                    <a:bodyPr/>
                    <a:lstStyle/>
                    <a:p>
                      <a:pPr marL="0" indent="0"/>
                      <a:r>
                        <a:rPr lang="fr-FR" sz="1100" b="1" u="none" strike="noStrike" noProof="0" dirty="0">
                          <a:solidFill>
                            <a:schemeClr val="tx1">
                              <a:lumMod val="75000"/>
                              <a:lumOff val="25000"/>
                            </a:schemeClr>
                          </a:solidFill>
                          <a:latin typeface="Arial" panose="020B0604020202020204" pitchFamily="34" charset="0"/>
                          <a:cs typeface="Arial" panose="020B0604020202020204" pitchFamily="34" charset="0"/>
                        </a:rPr>
                        <a:t>ECOG 1</a:t>
                      </a:r>
                    </a:p>
                  </a:txBody>
                  <a:tcPr marT="9144" marB="9144" anchor="ctr"/>
                </a:tc>
                <a:tc>
                  <a:txBody>
                    <a:bodyPr/>
                    <a:lstStyle/>
                    <a:p>
                      <a:pPr algn="ctr"/>
                      <a:r>
                        <a:rPr lang="fr-FR" sz="1100" noProof="0" dirty="0">
                          <a:solidFill>
                            <a:schemeClr val="tx1">
                              <a:lumMod val="75000"/>
                              <a:lumOff val="25000"/>
                            </a:schemeClr>
                          </a:solidFill>
                          <a:latin typeface="Arial" panose="020B0604020202020204" pitchFamily="34" charset="0"/>
                          <a:cs typeface="Arial" panose="020B0604020202020204" pitchFamily="34" charset="0"/>
                        </a:rPr>
                        <a:t>23</a:t>
                      </a:r>
                      <a:r>
                        <a:rPr lang="fr-FR" sz="1100" baseline="0" noProof="0" dirty="0">
                          <a:solidFill>
                            <a:schemeClr val="tx1">
                              <a:lumMod val="75000"/>
                              <a:lumOff val="25000"/>
                            </a:schemeClr>
                          </a:solidFill>
                          <a:latin typeface="Arial" panose="020B0604020202020204" pitchFamily="34" charset="0"/>
                          <a:cs typeface="Arial" panose="020B0604020202020204" pitchFamily="34" charset="0"/>
                        </a:rPr>
                        <a:t> </a:t>
                      </a:r>
                      <a:r>
                        <a:rPr lang="fr-FR" sz="1100" noProof="0" dirty="0">
                          <a:solidFill>
                            <a:schemeClr val="tx1">
                              <a:lumMod val="75000"/>
                              <a:lumOff val="25000"/>
                            </a:schemeClr>
                          </a:solidFill>
                          <a:latin typeface="Arial" panose="020B0604020202020204" pitchFamily="34" charset="0"/>
                          <a:cs typeface="Arial" panose="020B0604020202020204" pitchFamily="34" charset="0"/>
                        </a:rPr>
                        <a:t>(56)</a:t>
                      </a:r>
                    </a:p>
                  </a:txBody>
                  <a:tcPr marT="9144" marB="9144" anchor="ctr"/>
                </a:tc>
                <a:extLst>
                  <a:ext uri="{0D108BD9-81ED-4DB2-BD59-A6C34878D82A}">
                    <a16:rowId xmlns:a16="http://schemas.microsoft.com/office/drawing/2014/main" val="2389164121"/>
                  </a:ext>
                </a:extLst>
              </a:tr>
              <a:tr h="68907">
                <a:tc>
                  <a:txBody>
                    <a:bodyPr/>
                    <a:lstStyle/>
                    <a:p>
                      <a:pPr marL="0" indent="0"/>
                      <a:r>
                        <a:rPr lang="fr-FR" sz="1100" b="1" noProof="0" dirty="0">
                          <a:solidFill>
                            <a:schemeClr val="tx1">
                              <a:lumMod val="75000"/>
                              <a:lumOff val="25000"/>
                            </a:schemeClr>
                          </a:solidFill>
                          <a:latin typeface="Arial" panose="020B0604020202020204" pitchFamily="34" charset="0"/>
                          <a:cs typeface="Arial" panose="020B0604020202020204" pitchFamily="34" charset="0"/>
                        </a:rPr>
                        <a:t>Localisation colique droite</a:t>
                      </a:r>
                    </a:p>
                  </a:txBody>
                  <a:tcPr marT="9144" marB="9144" anchor="ctr"/>
                </a:tc>
                <a:tc>
                  <a:txBody>
                    <a:bodyPr/>
                    <a:lstStyle/>
                    <a:p>
                      <a:pPr algn="ctr"/>
                      <a:r>
                        <a:rPr lang="fr-FR" sz="1100" noProof="0" dirty="0">
                          <a:solidFill>
                            <a:schemeClr val="tx1">
                              <a:lumMod val="75000"/>
                              <a:lumOff val="25000"/>
                            </a:schemeClr>
                          </a:solidFill>
                          <a:latin typeface="Arial" panose="020B0604020202020204" pitchFamily="34" charset="0"/>
                          <a:cs typeface="Arial" panose="020B0604020202020204" pitchFamily="34" charset="0"/>
                        </a:rPr>
                        <a:t>28 (68)</a:t>
                      </a:r>
                    </a:p>
                  </a:txBody>
                  <a:tcPr marT="9144" marB="9144" anchor="ctr"/>
                </a:tc>
                <a:extLst>
                  <a:ext uri="{0D108BD9-81ED-4DB2-BD59-A6C34878D82A}">
                    <a16:rowId xmlns:a16="http://schemas.microsoft.com/office/drawing/2014/main" val="28180006"/>
                  </a:ext>
                </a:extLst>
              </a:tr>
              <a:tr h="68907">
                <a:tc>
                  <a:txBody>
                    <a:bodyPr/>
                    <a:lstStyle/>
                    <a:p>
                      <a:pPr marL="0" indent="0"/>
                      <a:r>
                        <a:rPr lang="fr-FR" sz="1100" b="1" noProof="0" dirty="0" err="1">
                          <a:solidFill>
                            <a:schemeClr val="tx1">
                              <a:lumMod val="75000"/>
                              <a:lumOff val="25000"/>
                            </a:schemeClr>
                          </a:solidFill>
                          <a:latin typeface="Arial" panose="020B0604020202020204" pitchFamily="34" charset="0"/>
                          <a:cs typeface="Arial" panose="020B0604020202020204" pitchFamily="34" charset="0"/>
                        </a:rPr>
                        <a:t>Nbre</a:t>
                      </a:r>
                      <a:r>
                        <a:rPr lang="fr-FR" sz="1100" b="1" noProof="0" dirty="0">
                          <a:solidFill>
                            <a:schemeClr val="tx1">
                              <a:lumMod val="75000"/>
                              <a:lumOff val="25000"/>
                            </a:schemeClr>
                          </a:solidFill>
                          <a:latin typeface="Arial" panose="020B0604020202020204" pitchFamily="34" charset="0"/>
                          <a:cs typeface="Arial" panose="020B0604020202020204" pitchFamily="34" charset="0"/>
                        </a:rPr>
                        <a:t> site métastatique</a:t>
                      </a:r>
                    </a:p>
                  </a:txBody>
                  <a:tcPr marT="9144" marB="9144" anchor="ctr"/>
                </a:tc>
                <a:tc>
                  <a:txBody>
                    <a:bodyPr/>
                    <a:lstStyle/>
                    <a:p>
                      <a:pPr algn="ctr"/>
                      <a:endParaRPr lang="fr-FR" sz="1100" noProof="0" dirty="0">
                        <a:solidFill>
                          <a:schemeClr val="tx1">
                            <a:lumMod val="75000"/>
                            <a:lumOff val="25000"/>
                          </a:schemeClr>
                        </a:solidFill>
                        <a:latin typeface="Arial" panose="020B0604020202020204" pitchFamily="34" charset="0"/>
                        <a:cs typeface="Arial" panose="020B0604020202020204" pitchFamily="34" charset="0"/>
                      </a:endParaRPr>
                    </a:p>
                  </a:txBody>
                  <a:tcPr marT="9144" marB="9144" anchor="ctr"/>
                </a:tc>
                <a:extLst>
                  <a:ext uri="{0D108BD9-81ED-4DB2-BD59-A6C34878D82A}">
                    <a16:rowId xmlns:a16="http://schemas.microsoft.com/office/drawing/2014/main" val="2454146353"/>
                  </a:ext>
                </a:extLst>
              </a:tr>
              <a:tr h="68907">
                <a:tc>
                  <a:txBody>
                    <a:bodyPr/>
                    <a:lstStyle/>
                    <a:p>
                      <a:pPr marL="0" indent="174625"/>
                      <a:r>
                        <a:rPr lang="fr-FR" sz="1100" noProof="0" dirty="0">
                          <a:solidFill>
                            <a:schemeClr val="tx1">
                              <a:lumMod val="75000"/>
                              <a:lumOff val="25000"/>
                            </a:schemeClr>
                          </a:solidFill>
                          <a:latin typeface="Arial" panose="020B0604020202020204" pitchFamily="34" charset="0"/>
                          <a:cs typeface="Arial" panose="020B0604020202020204" pitchFamily="34" charset="0"/>
                        </a:rPr>
                        <a:t>1</a:t>
                      </a:r>
                    </a:p>
                  </a:txBody>
                  <a:tcPr marT="9144" marB="9144" anchor="ctr"/>
                </a:tc>
                <a:tc>
                  <a:txBody>
                    <a:bodyPr/>
                    <a:lstStyle/>
                    <a:p>
                      <a:pPr algn="ctr"/>
                      <a:r>
                        <a:rPr lang="fr-FR" sz="1100" noProof="0" dirty="0">
                          <a:solidFill>
                            <a:schemeClr val="tx1">
                              <a:lumMod val="75000"/>
                              <a:lumOff val="25000"/>
                            </a:schemeClr>
                          </a:solidFill>
                          <a:latin typeface="Arial" panose="020B0604020202020204" pitchFamily="34" charset="0"/>
                          <a:cs typeface="Arial" panose="020B0604020202020204" pitchFamily="34" charset="0"/>
                        </a:rPr>
                        <a:t>9 (22)</a:t>
                      </a:r>
                    </a:p>
                  </a:txBody>
                  <a:tcPr marT="9144" marB="9144" anchor="ctr"/>
                </a:tc>
                <a:extLst>
                  <a:ext uri="{0D108BD9-81ED-4DB2-BD59-A6C34878D82A}">
                    <a16:rowId xmlns:a16="http://schemas.microsoft.com/office/drawing/2014/main" val="2433405398"/>
                  </a:ext>
                </a:extLst>
              </a:tr>
              <a:tr h="68907">
                <a:tc>
                  <a:txBody>
                    <a:bodyPr/>
                    <a:lstStyle/>
                    <a:p>
                      <a:pPr marL="0" indent="174625"/>
                      <a:r>
                        <a:rPr lang="fr-FR" sz="1100" noProof="0" dirty="0">
                          <a:solidFill>
                            <a:schemeClr val="tx1">
                              <a:lumMod val="75000"/>
                              <a:lumOff val="25000"/>
                            </a:schemeClr>
                          </a:solidFill>
                          <a:latin typeface="Arial" panose="020B0604020202020204" pitchFamily="34" charset="0"/>
                          <a:cs typeface="Arial" panose="020B0604020202020204" pitchFamily="34" charset="0"/>
                        </a:rPr>
                        <a:t>≥ 2</a:t>
                      </a:r>
                    </a:p>
                  </a:txBody>
                  <a:tcPr marT="9144" marB="9144" anchor="ctr"/>
                </a:tc>
                <a:tc>
                  <a:txBody>
                    <a:bodyPr/>
                    <a:lstStyle/>
                    <a:p>
                      <a:pPr algn="ctr"/>
                      <a:r>
                        <a:rPr lang="fr-FR" sz="1100" noProof="0" dirty="0">
                          <a:solidFill>
                            <a:schemeClr val="tx1">
                              <a:lumMod val="75000"/>
                              <a:lumOff val="25000"/>
                            </a:schemeClr>
                          </a:solidFill>
                          <a:latin typeface="Arial" panose="020B0604020202020204" pitchFamily="34" charset="0"/>
                          <a:cs typeface="Arial" panose="020B0604020202020204" pitchFamily="34" charset="0"/>
                        </a:rPr>
                        <a:t>32 (78)</a:t>
                      </a:r>
                    </a:p>
                  </a:txBody>
                  <a:tcPr marT="9144" marB="9144" anchor="ctr"/>
                </a:tc>
                <a:extLst>
                  <a:ext uri="{0D108BD9-81ED-4DB2-BD59-A6C34878D82A}">
                    <a16:rowId xmlns:a16="http://schemas.microsoft.com/office/drawing/2014/main" val="368814345"/>
                  </a:ext>
                </a:extLst>
              </a:tr>
              <a:tr h="68907">
                <a:tc>
                  <a:txBody>
                    <a:bodyPr/>
                    <a:lstStyle/>
                    <a:p>
                      <a:pPr marL="0" indent="0"/>
                      <a:r>
                        <a:rPr lang="fr-FR" sz="1100" b="1" noProof="0" dirty="0">
                          <a:solidFill>
                            <a:schemeClr val="tx1">
                              <a:lumMod val="75000"/>
                              <a:lumOff val="25000"/>
                            </a:schemeClr>
                          </a:solidFill>
                          <a:latin typeface="Arial" panose="020B0604020202020204" pitchFamily="34" charset="0"/>
                          <a:cs typeface="Arial" panose="020B0604020202020204" pitchFamily="34" charset="0"/>
                        </a:rPr>
                        <a:t>Site métastatique</a:t>
                      </a:r>
                    </a:p>
                  </a:txBody>
                  <a:tcPr marT="9144" marB="9144" anchor="ctr"/>
                </a:tc>
                <a:tc>
                  <a:txBody>
                    <a:bodyPr/>
                    <a:lstStyle/>
                    <a:p>
                      <a:pPr algn="ctr"/>
                      <a:endParaRPr lang="fr-FR" sz="1100" noProof="0" dirty="0">
                        <a:solidFill>
                          <a:schemeClr val="tx1">
                            <a:lumMod val="75000"/>
                            <a:lumOff val="25000"/>
                          </a:schemeClr>
                        </a:solidFill>
                        <a:latin typeface="Arial" panose="020B0604020202020204" pitchFamily="34" charset="0"/>
                        <a:cs typeface="Arial" panose="020B0604020202020204" pitchFamily="34" charset="0"/>
                      </a:endParaRPr>
                    </a:p>
                  </a:txBody>
                  <a:tcPr marT="9144" marB="9144" anchor="ctr"/>
                </a:tc>
                <a:extLst>
                  <a:ext uri="{0D108BD9-81ED-4DB2-BD59-A6C34878D82A}">
                    <a16:rowId xmlns:a16="http://schemas.microsoft.com/office/drawing/2014/main" val="218861112"/>
                  </a:ext>
                </a:extLst>
              </a:tr>
              <a:tr h="68907">
                <a:tc>
                  <a:txBody>
                    <a:bodyPr/>
                    <a:lstStyle/>
                    <a:p>
                      <a:pPr marL="0" indent="174625"/>
                      <a:r>
                        <a:rPr lang="fr-FR" sz="1100" noProof="0" dirty="0">
                          <a:solidFill>
                            <a:schemeClr val="tx1">
                              <a:lumMod val="75000"/>
                              <a:lumOff val="25000"/>
                            </a:schemeClr>
                          </a:solidFill>
                          <a:latin typeface="Arial" panose="020B0604020202020204" pitchFamily="34" charset="0"/>
                          <a:cs typeface="Arial" panose="020B0604020202020204" pitchFamily="34" charset="0"/>
                        </a:rPr>
                        <a:t>Péritoine</a:t>
                      </a:r>
                      <a:endParaRPr lang="fr-FR" sz="1100" strike="sngStrike" noProof="0" dirty="0">
                        <a:solidFill>
                          <a:schemeClr val="tx1">
                            <a:lumMod val="75000"/>
                            <a:lumOff val="25000"/>
                          </a:schemeClr>
                        </a:solidFill>
                        <a:latin typeface="Arial" panose="020B0604020202020204" pitchFamily="34" charset="0"/>
                        <a:cs typeface="Arial" panose="020B0604020202020204" pitchFamily="34" charset="0"/>
                      </a:endParaRPr>
                    </a:p>
                  </a:txBody>
                  <a:tcPr marT="9144" marB="9144" anchor="ctr"/>
                </a:tc>
                <a:tc>
                  <a:txBody>
                    <a:bodyPr/>
                    <a:lstStyle/>
                    <a:p>
                      <a:pPr algn="ctr"/>
                      <a:r>
                        <a:rPr lang="fr-FR" sz="1100" noProof="0" dirty="0">
                          <a:solidFill>
                            <a:schemeClr val="tx1">
                              <a:lumMod val="75000"/>
                              <a:lumOff val="25000"/>
                            </a:schemeClr>
                          </a:solidFill>
                          <a:latin typeface="Arial" panose="020B0604020202020204" pitchFamily="34" charset="0"/>
                          <a:cs typeface="Arial" panose="020B0604020202020204" pitchFamily="34" charset="0"/>
                        </a:rPr>
                        <a:t>21 (51)</a:t>
                      </a:r>
                    </a:p>
                  </a:txBody>
                  <a:tcPr marT="9144" marB="9144" anchor="ctr"/>
                </a:tc>
                <a:extLst>
                  <a:ext uri="{0D108BD9-81ED-4DB2-BD59-A6C34878D82A}">
                    <a16:rowId xmlns:a16="http://schemas.microsoft.com/office/drawing/2014/main" val="3831745418"/>
                  </a:ext>
                </a:extLst>
              </a:tr>
              <a:tr h="68907">
                <a:tc>
                  <a:txBody>
                    <a:bodyPr/>
                    <a:lstStyle/>
                    <a:p>
                      <a:pPr marL="171450" indent="3175"/>
                      <a:r>
                        <a:rPr lang="fr-FR" sz="1100" noProof="0" dirty="0">
                          <a:solidFill>
                            <a:schemeClr val="tx1">
                              <a:lumMod val="75000"/>
                              <a:lumOff val="25000"/>
                            </a:schemeClr>
                          </a:solidFill>
                          <a:effectLst/>
                          <a:latin typeface="Arial" panose="020B0604020202020204" pitchFamily="34" charset="0"/>
                          <a:cs typeface="Arial" panose="020B0604020202020204" pitchFamily="34" charset="0"/>
                        </a:rPr>
                        <a:t>Ganglion</a:t>
                      </a:r>
                      <a:endParaRPr lang="fr-FR" sz="1100" strike="sngStrike" noProof="0" dirty="0">
                        <a:solidFill>
                          <a:schemeClr val="tx1">
                            <a:lumMod val="75000"/>
                            <a:lumOff val="25000"/>
                          </a:schemeClr>
                        </a:solidFill>
                        <a:latin typeface="Arial" panose="020B0604020202020204" pitchFamily="34" charset="0"/>
                        <a:cs typeface="Arial" panose="020B0604020202020204" pitchFamily="34" charset="0"/>
                      </a:endParaRPr>
                    </a:p>
                  </a:txBody>
                  <a:tcPr marT="9144" marB="9144" anchor="ctr"/>
                </a:tc>
                <a:tc>
                  <a:txBody>
                    <a:bodyPr/>
                    <a:lstStyle/>
                    <a:p>
                      <a:pPr algn="ctr"/>
                      <a:r>
                        <a:rPr lang="fr-FR" sz="1100" noProof="0" dirty="0">
                          <a:solidFill>
                            <a:schemeClr val="tx1">
                              <a:lumMod val="75000"/>
                              <a:lumOff val="25000"/>
                            </a:schemeClr>
                          </a:solidFill>
                          <a:latin typeface="Arial" panose="020B0604020202020204" pitchFamily="34" charset="0"/>
                          <a:cs typeface="Arial" panose="020B0604020202020204" pitchFamily="34" charset="0"/>
                        </a:rPr>
                        <a:t>21 (51)</a:t>
                      </a:r>
                    </a:p>
                  </a:txBody>
                  <a:tcPr marT="9144" marB="9144" anchor="ctr"/>
                </a:tc>
                <a:extLst>
                  <a:ext uri="{0D108BD9-81ED-4DB2-BD59-A6C34878D82A}">
                    <a16:rowId xmlns:a16="http://schemas.microsoft.com/office/drawing/2014/main" val="1273155263"/>
                  </a:ext>
                </a:extLst>
              </a:tr>
              <a:tr h="68907">
                <a:tc>
                  <a:txBody>
                    <a:bodyPr/>
                    <a:lstStyle/>
                    <a:p>
                      <a:pPr marL="171450" indent="3175"/>
                      <a:r>
                        <a:rPr lang="fr-FR" sz="1100" strike="noStrike" noProof="0" dirty="0">
                          <a:solidFill>
                            <a:schemeClr val="tx1">
                              <a:lumMod val="75000"/>
                              <a:lumOff val="25000"/>
                            </a:schemeClr>
                          </a:solidFill>
                          <a:latin typeface="Arial" panose="020B0604020202020204" pitchFamily="34" charset="0"/>
                          <a:cs typeface="Arial" panose="020B0604020202020204" pitchFamily="34" charset="0"/>
                        </a:rPr>
                        <a:t>Foie</a:t>
                      </a:r>
                    </a:p>
                  </a:txBody>
                  <a:tcPr marT="9144" marB="9144"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1100" kern="1200" noProof="0" dirty="0">
                          <a:solidFill>
                            <a:schemeClr val="tx1">
                              <a:lumMod val="75000"/>
                              <a:lumOff val="25000"/>
                            </a:schemeClr>
                          </a:solidFill>
                          <a:latin typeface="Arial" panose="020B0604020202020204" pitchFamily="34" charset="0"/>
                          <a:ea typeface="+mn-ea"/>
                          <a:cs typeface="Arial" panose="020B0604020202020204" pitchFamily="34" charset="0"/>
                        </a:rPr>
                        <a:t>18 (44)</a:t>
                      </a:r>
                    </a:p>
                  </a:txBody>
                  <a:tcPr marT="9144" marB="9144" anchor="ctr"/>
                </a:tc>
                <a:extLst>
                  <a:ext uri="{0D108BD9-81ED-4DB2-BD59-A6C34878D82A}">
                    <a16:rowId xmlns:a16="http://schemas.microsoft.com/office/drawing/2014/main" val="3293919785"/>
                  </a:ext>
                </a:extLst>
              </a:tr>
              <a:tr h="68907">
                <a:tc>
                  <a:txBody>
                    <a:bodyPr/>
                    <a:lstStyle/>
                    <a:p>
                      <a:pPr marL="171450" indent="3175"/>
                      <a:r>
                        <a:rPr lang="fr-FR" sz="1100" strike="noStrike" noProof="0" dirty="0">
                          <a:solidFill>
                            <a:schemeClr val="tx1">
                              <a:lumMod val="75000"/>
                              <a:lumOff val="25000"/>
                            </a:schemeClr>
                          </a:solidFill>
                          <a:latin typeface="Arial" panose="020B0604020202020204" pitchFamily="34" charset="0"/>
                          <a:cs typeface="Arial" panose="020B0604020202020204" pitchFamily="34" charset="0"/>
                        </a:rPr>
                        <a:t>Poumon</a:t>
                      </a:r>
                      <a:endParaRPr lang="fr-FR" sz="1100" strike="noStrike" baseline="30000" noProof="0" dirty="0">
                        <a:solidFill>
                          <a:schemeClr val="tx1">
                            <a:lumMod val="75000"/>
                            <a:lumOff val="25000"/>
                          </a:schemeClr>
                        </a:solidFill>
                        <a:latin typeface="Arial" panose="020B0604020202020204" pitchFamily="34" charset="0"/>
                        <a:cs typeface="Arial" panose="020B0604020202020204" pitchFamily="34" charset="0"/>
                      </a:endParaRPr>
                    </a:p>
                  </a:txBody>
                  <a:tcPr marT="9144" marB="9144" anchor="ctr"/>
                </a:tc>
                <a:tc>
                  <a:txBody>
                    <a:bodyPr/>
                    <a:lstStyle/>
                    <a:p>
                      <a:pPr algn="ctr"/>
                      <a:r>
                        <a:rPr lang="fr-FR" sz="1100" noProof="0" dirty="0">
                          <a:solidFill>
                            <a:schemeClr val="tx1">
                              <a:lumMod val="75000"/>
                              <a:lumOff val="25000"/>
                            </a:schemeClr>
                          </a:solidFill>
                          <a:latin typeface="Arial" panose="020B0604020202020204" pitchFamily="34" charset="0"/>
                          <a:cs typeface="Arial" panose="020B0604020202020204" pitchFamily="34" charset="0"/>
                        </a:rPr>
                        <a:t>13</a:t>
                      </a:r>
                      <a:r>
                        <a:rPr lang="fr-FR" sz="1100" baseline="0" noProof="0" dirty="0">
                          <a:solidFill>
                            <a:schemeClr val="tx1">
                              <a:lumMod val="75000"/>
                              <a:lumOff val="25000"/>
                            </a:schemeClr>
                          </a:solidFill>
                          <a:latin typeface="Arial" panose="020B0604020202020204" pitchFamily="34" charset="0"/>
                          <a:cs typeface="Arial" panose="020B0604020202020204" pitchFamily="34" charset="0"/>
                        </a:rPr>
                        <a:t> </a:t>
                      </a:r>
                      <a:r>
                        <a:rPr lang="fr-FR" sz="1100" noProof="0" dirty="0">
                          <a:solidFill>
                            <a:schemeClr val="tx1">
                              <a:lumMod val="75000"/>
                              <a:lumOff val="25000"/>
                            </a:schemeClr>
                          </a:solidFill>
                          <a:latin typeface="Arial" panose="020B0604020202020204" pitchFamily="34" charset="0"/>
                          <a:cs typeface="Arial" panose="020B0604020202020204" pitchFamily="34" charset="0"/>
                        </a:rPr>
                        <a:t>(32)</a:t>
                      </a:r>
                    </a:p>
                  </a:txBody>
                  <a:tcPr marT="9144" marB="9144" anchor="ctr"/>
                </a:tc>
                <a:extLst>
                  <a:ext uri="{0D108BD9-81ED-4DB2-BD59-A6C34878D82A}">
                    <a16:rowId xmlns:a16="http://schemas.microsoft.com/office/drawing/2014/main" val="4144752792"/>
                  </a:ext>
                </a:extLst>
              </a:tr>
              <a:tr h="68907">
                <a:tc>
                  <a:txBody>
                    <a:bodyPr/>
                    <a:lstStyle/>
                    <a:p>
                      <a:pPr marL="171450" indent="3175"/>
                      <a:r>
                        <a:rPr lang="fr-FR" sz="1100" strike="noStrike" baseline="0" noProof="0" dirty="0">
                          <a:solidFill>
                            <a:schemeClr val="tx1">
                              <a:lumMod val="75000"/>
                              <a:lumOff val="25000"/>
                            </a:schemeClr>
                          </a:solidFill>
                          <a:latin typeface="Arial" panose="020B0604020202020204" pitchFamily="34" charset="0"/>
                          <a:cs typeface="Arial" panose="020B0604020202020204" pitchFamily="34" charset="0"/>
                        </a:rPr>
                        <a:t>Autres</a:t>
                      </a:r>
                    </a:p>
                  </a:txBody>
                  <a:tcPr marT="9144" marB="9144" anchor="ctr"/>
                </a:tc>
                <a:tc>
                  <a:txBody>
                    <a:bodyPr/>
                    <a:lstStyle/>
                    <a:p>
                      <a:pPr algn="ctr"/>
                      <a:r>
                        <a:rPr lang="fr-FR" sz="1100" noProof="0" dirty="0">
                          <a:solidFill>
                            <a:schemeClr val="tx1">
                              <a:lumMod val="75000"/>
                              <a:lumOff val="25000"/>
                            </a:schemeClr>
                          </a:solidFill>
                          <a:latin typeface="Arial" panose="020B0604020202020204" pitchFamily="34" charset="0"/>
                          <a:cs typeface="Arial" panose="020B0604020202020204" pitchFamily="34" charset="0"/>
                        </a:rPr>
                        <a:t>7</a:t>
                      </a:r>
                      <a:r>
                        <a:rPr lang="fr-FR" sz="1100" baseline="0" noProof="0" dirty="0">
                          <a:solidFill>
                            <a:schemeClr val="tx1">
                              <a:lumMod val="75000"/>
                              <a:lumOff val="25000"/>
                            </a:schemeClr>
                          </a:solidFill>
                          <a:latin typeface="Arial" panose="020B0604020202020204" pitchFamily="34" charset="0"/>
                          <a:cs typeface="Arial" panose="020B0604020202020204" pitchFamily="34" charset="0"/>
                        </a:rPr>
                        <a:t> </a:t>
                      </a:r>
                      <a:r>
                        <a:rPr lang="fr-FR" sz="1100" noProof="0" dirty="0">
                          <a:solidFill>
                            <a:schemeClr val="tx1">
                              <a:lumMod val="75000"/>
                              <a:lumOff val="25000"/>
                            </a:schemeClr>
                          </a:solidFill>
                          <a:latin typeface="Arial" panose="020B0604020202020204" pitchFamily="34" charset="0"/>
                          <a:cs typeface="Arial" panose="020B0604020202020204" pitchFamily="34" charset="0"/>
                        </a:rPr>
                        <a:t>(17)</a:t>
                      </a:r>
                    </a:p>
                  </a:txBody>
                  <a:tcPr marT="9144" marB="9144" anchor="ctr"/>
                </a:tc>
                <a:extLst>
                  <a:ext uri="{0D108BD9-81ED-4DB2-BD59-A6C34878D82A}">
                    <a16:rowId xmlns:a16="http://schemas.microsoft.com/office/drawing/2014/main" val="10014"/>
                  </a:ext>
                </a:extLst>
              </a:tr>
              <a:tr h="68907">
                <a:tc>
                  <a:txBody>
                    <a:bodyPr/>
                    <a:lstStyle/>
                    <a:p>
                      <a:pPr marL="49213" indent="-39688">
                        <a:tabLst/>
                      </a:pPr>
                      <a:r>
                        <a:rPr lang="fr-FR" sz="1100" b="1" strike="noStrike" baseline="0" noProof="0" dirty="0">
                          <a:solidFill>
                            <a:schemeClr val="tx1">
                              <a:lumMod val="75000"/>
                              <a:lumOff val="25000"/>
                            </a:schemeClr>
                          </a:solidFill>
                          <a:latin typeface="Arial" panose="020B0604020202020204" pitchFamily="34" charset="0"/>
                          <a:cs typeface="Arial" panose="020B0604020202020204" pitchFamily="34" charset="0"/>
                        </a:rPr>
                        <a:t>Traitement antérieur (</a:t>
                      </a:r>
                      <a:r>
                        <a:rPr lang="fr-FR" sz="1100" b="1" strike="noStrike" baseline="0" noProof="0" dirty="0" err="1">
                          <a:solidFill>
                            <a:schemeClr val="tx1">
                              <a:lumMod val="75000"/>
                              <a:lumOff val="25000"/>
                            </a:schemeClr>
                          </a:solidFill>
                          <a:latin typeface="Arial" panose="020B0604020202020204" pitchFamily="34" charset="0"/>
                          <a:cs typeface="Arial" panose="020B0604020202020204" pitchFamily="34" charset="0"/>
                        </a:rPr>
                        <a:t>adj</a:t>
                      </a:r>
                      <a:r>
                        <a:rPr lang="fr-FR" sz="1100" b="1" strike="noStrike" baseline="0" noProof="0" dirty="0">
                          <a:solidFill>
                            <a:schemeClr val="tx1">
                              <a:lumMod val="75000"/>
                              <a:lumOff val="25000"/>
                            </a:schemeClr>
                          </a:solidFill>
                          <a:latin typeface="Arial" panose="020B0604020202020204" pitchFamily="34" charset="0"/>
                          <a:cs typeface="Arial" panose="020B0604020202020204" pitchFamily="34" charset="0"/>
                        </a:rPr>
                        <a:t>/</a:t>
                      </a:r>
                      <a:r>
                        <a:rPr lang="fr-FR" sz="1100" b="1" strike="noStrike" baseline="0" noProof="0" dirty="0" err="1">
                          <a:solidFill>
                            <a:schemeClr val="tx1">
                              <a:lumMod val="75000"/>
                              <a:lumOff val="25000"/>
                            </a:schemeClr>
                          </a:solidFill>
                          <a:latin typeface="Arial" panose="020B0604020202020204" pitchFamily="34" charset="0"/>
                          <a:cs typeface="Arial" panose="020B0604020202020204" pitchFamily="34" charset="0"/>
                        </a:rPr>
                        <a:t>neoadj</a:t>
                      </a:r>
                      <a:r>
                        <a:rPr lang="fr-FR" sz="1100" b="1" strike="noStrike" baseline="0" noProof="0" dirty="0">
                          <a:solidFill>
                            <a:schemeClr val="tx1">
                              <a:lumMod val="75000"/>
                              <a:lumOff val="25000"/>
                            </a:schemeClr>
                          </a:solidFill>
                          <a:latin typeface="Arial" panose="020B0604020202020204" pitchFamily="34" charset="0"/>
                          <a:cs typeface="Arial" panose="020B0604020202020204" pitchFamily="34" charset="0"/>
                        </a:rPr>
                        <a:t>)</a:t>
                      </a:r>
                    </a:p>
                  </a:txBody>
                  <a:tcPr marT="9144" marB="9144" anchor="ctr"/>
                </a:tc>
                <a:tc>
                  <a:txBody>
                    <a:bodyPr/>
                    <a:lstStyle/>
                    <a:p>
                      <a:pPr algn="ctr"/>
                      <a:r>
                        <a:rPr lang="fr-FR" sz="1100" noProof="0" dirty="0">
                          <a:solidFill>
                            <a:schemeClr val="tx1">
                              <a:lumMod val="75000"/>
                              <a:lumOff val="25000"/>
                            </a:schemeClr>
                          </a:solidFill>
                          <a:latin typeface="Arial" panose="020B0604020202020204" pitchFamily="34" charset="0"/>
                          <a:cs typeface="Arial" panose="020B0604020202020204" pitchFamily="34" charset="0"/>
                        </a:rPr>
                        <a:t>7 (17)/ 2 (5)</a:t>
                      </a:r>
                    </a:p>
                  </a:txBody>
                  <a:tcPr marT="9144" marB="9144" anchor="ctr"/>
                </a:tc>
                <a:extLst>
                  <a:ext uri="{0D108BD9-81ED-4DB2-BD59-A6C34878D82A}">
                    <a16:rowId xmlns:a16="http://schemas.microsoft.com/office/drawing/2014/main" val="10015"/>
                  </a:ext>
                </a:extLst>
              </a:tr>
            </a:tbl>
          </a:graphicData>
        </a:graphic>
      </p:graphicFrame>
      <p:sp>
        <p:nvSpPr>
          <p:cNvPr id="5" name="ZoneTexte 4">
            <a:extLst>
              <a:ext uri="{FF2B5EF4-FFF2-40B4-BE49-F238E27FC236}">
                <a16:creationId xmlns:a16="http://schemas.microsoft.com/office/drawing/2014/main" id="{07177BB9-CD58-2443-BD99-EC41454F5D13}"/>
              </a:ext>
            </a:extLst>
          </p:cNvPr>
          <p:cNvSpPr txBox="1">
            <a:spLocks noChangeArrowheads="1"/>
          </p:cNvSpPr>
          <p:nvPr/>
        </p:nvSpPr>
        <p:spPr bwMode="auto">
          <a:xfrm>
            <a:off x="0" y="4915971"/>
            <a:ext cx="2146742" cy="230832"/>
          </a:xfrm>
          <a:prstGeom prst="rect">
            <a:avLst/>
          </a:prstGeom>
          <a:noFill/>
        </p:spPr>
        <p:txBody>
          <a:bodyPr wrap="none" rtlCol="0">
            <a:spAutoFit/>
          </a:bodyPr>
          <a:lstStyle>
            <a:defPPr>
              <a:defRPr lang="fr-FR"/>
            </a:defPPr>
            <a:lvl1pPr>
              <a:defRPr sz="900" i="1">
                <a:solidFill>
                  <a:schemeClr val="tx1">
                    <a:lumMod val="50000"/>
                    <a:lumOff val="50000"/>
                  </a:schemeClr>
                </a:solidFill>
                <a:latin typeface="Arial" panose="020B0604020202020204" pitchFamily="34" charset="0"/>
              </a:defRPr>
            </a:lvl1p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Alex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Grothey</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WCGI 2020, LBA5</a:t>
            </a:r>
          </a:p>
        </p:txBody>
      </p:sp>
      <p:sp>
        <p:nvSpPr>
          <p:cNvPr id="7" name="Titre 11"/>
          <p:cNvSpPr>
            <a:spLocks noGrp="1"/>
          </p:cNvSpPr>
          <p:nvPr>
            <p:ph type="title"/>
          </p:nvPr>
        </p:nvSpPr>
        <p:spPr>
          <a:xfrm>
            <a:off x="190500" y="0"/>
            <a:ext cx="7124700" cy="596560"/>
          </a:xfrm>
        </p:spPr>
        <p:txBody>
          <a:bodyPr>
            <a:noAutofit/>
          </a:bodyPr>
          <a:lstStyle/>
          <a:p>
            <a:r>
              <a:rPr lang="fr-FR" sz="2200" dirty="0"/>
              <a:t>Inhibition spécifique du CCRm muté BRAF</a:t>
            </a:r>
            <a:r>
              <a:rPr lang="fr-FR" sz="2200" baseline="30000" dirty="0"/>
              <a:t>V600E</a:t>
            </a:r>
            <a:r>
              <a:rPr lang="fr-FR" sz="2200" dirty="0"/>
              <a:t> en L1 du CCRm</a:t>
            </a:r>
            <a:br>
              <a:rPr lang="fr-FR" sz="2200" b="1" dirty="0"/>
            </a:br>
            <a:r>
              <a:rPr lang="fr-FR" sz="2200" b="1" dirty="0"/>
              <a:t>Etude ANCHOR</a:t>
            </a:r>
          </a:p>
        </p:txBody>
      </p:sp>
    </p:spTree>
    <p:extLst>
      <p:ext uri="{BB962C8B-B14F-4D97-AF65-F5344CB8AC3E}">
        <p14:creationId xmlns:p14="http://schemas.microsoft.com/office/powerpoint/2010/main" val="7651271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sz="half" idx="1"/>
          </p:nvPr>
        </p:nvSpPr>
        <p:spPr>
          <a:xfrm>
            <a:off x="190500" y="821933"/>
            <a:ext cx="8763000" cy="492517"/>
          </a:xfrm>
        </p:spPr>
        <p:txBody>
          <a:bodyPr/>
          <a:lstStyle/>
          <a:p>
            <a:r>
              <a:rPr lang="fr-FR" dirty="0"/>
              <a:t>Résultats : Taux de réponse</a:t>
            </a:r>
          </a:p>
        </p:txBody>
      </p:sp>
      <p:sp>
        <p:nvSpPr>
          <p:cNvPr id="4" name="ZoneTexte 3">
            <a:extLst>
              <a:ext uri="{FF2B5EF4-FFF2-40B4-BE49-F238E27FC236}">
                <a16:creationId xmlns:a16="http://schemas.microsoft.com/office/drawing/2014/main" id="{07177BB9-CD58-2443-BD99-EC41454F5D13}"/>
              </a:ext>
            </a:extLst>
          </p:cNvPr>
          <p:cNvSpPr txBox="1">
            <a:spLocks noChangeArrowheads="1"/>
          </p:cNvSpPr>
          <p:nvPr/>
        </p:nvSpPr>
        <p:spPr bwMode="auto">
          <a:xfrm>
            <a:off x="0" y="4915971"/>
            <a:ext cx="2146742" cy="230832"/>
          </a:xfrm>
          <a:prstGeom prst="rect">
            <a:avLst/>
          </a:prstGeom>
          <a:noFill/>
        </p:spPr>
        <p:txBody>
          <a:bodyPr wrap="none" rtlCol="0">
            <a:spAutoFit/>
          </a:bodyPr>
          <a:lstStyle>
            <a:defPPr>
              <a:defRPr lang="fr-FR"/>
            </a:defPPr>
            <a:lvl1pPr>
              <a:defRPr sz="900" i="1">
                <a:solidFill>
                  <a:schemeClr val="tx1">
                    <a:lumMod val="50000"/>
                    <a:lumOff val="50000"/>
                  </a:schemeClr>
                </a:solidFill>
                <a:latin typeface="Arial" panose="020B0604020202020204" pitchFamily="34" charset="0"/>
              </a:defRPr>
            </a:lvl1p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Alex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Grothey</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WCGI 2020, LBA5</a:t>
            </a:r>
          </a:p>
        </p:txBody>
      </p:sp>
      <p:sp>
        <p:nvSpPr>
          <p:cNvPr id="5" name="Titre 11"/>
          <p:cNvSpPr>
            <a:spLocks noGrp="1"/>
          </p:cNvSpPr>
          <p:nvPr>
            <p:ph type="title"/>
          </p:nvPr>
        </p:nvSpPr>
        <p:spPr>
          <a:xfrm>
            <a:off x="190500" y="0"/>
            <a:ext cx="7124700" cy="596560"/>
          </a:xfrm>
        </p:spPr>
        <p:txBody>
          <a:bodyPr>
            <a:normAutofit fontScale="90000"/>
          </a:bodyPr>
          <a:lstStyle/>
          <a:p>
            <a:r>
              <a:rPr lang="fr-FR" dirty="0"/>
              <a:t>Inhibition spécifique du CCRm muté BRAF</a:t>
            </a:r>
            <a:r>
              <a:rPr lang="fr-FR" baseline="30000" dirty="0"/>
              <a:t>V600E</a:t>
            </a:r>
            <a:r>
              <a:rPr lang="fr-FR" dirty="0"/>
              <a:t> en L1 du CCRm</a:t>
            </a:r>
            <a:br>
              <a:rPr lang="fr-FR" b="1" dirty="0"/>
            </a:br>
            <a:r>
              <a:rPr lang="fr-FR" b="1" dirty="0"/>
              <a:t>Etude ANCHOR</a:t>
            </a:r>
          </a:p>
        </p:txBody>
      </p:sp>
      <p:graphicFrame>
        <p:nvGraphicFramePr>
          <p:cNvPr id="6" name="Table 4">
            <a:extLst>
              <a:ext uri="{FF2B5EF4-FFF2-40B4-BE49-F238E27FC236}">
                <a16:creationId xmlns:a16="http://schemas.microsoft.com/office/drawing/2014/main" id="{BF7F05BA-7649-473D-B47D-6501BED784FF}"/>
              </a:ext>
            </a:extLst>
          </p:cNvPr>
          <p:cNvGraphicFramePr>
            <a:graphicFrameLocks/>
          </p:cNvGraphicFramePr>
          <p:nvPr/>
        </p:nvGraphicFramePr>
        <p:xfrm>
          <a:off x="333487" y="1546040"/>
          <a:ext cx="3712567" cy="2925863"/>
        </p:xfrm>
        <a:graphic>
          <a:graphicData uri="http://schemas.openxmlformats.org/drawingml/2006/table">
            <a:tbl>
              <a:tblPr firstRow="1" bandRow="1">
                <a:tableStyleId>{7DF18680-E054-41AD-8BC1-D1AEF772440D}</a:tableStyleId>
              </a:tblPr>
              <a:tblGrid>
                <a:gridCol w="2399194">
                  <a:extLst>
                    <a:ext uri="{9D8B030D-6E8A-4147-A177-3AD203B41FA5}">
                      <a16:colId xmlns:a16="http://schemas.microsoft.com/office/drawing/2014/main" val="3299072119"/>
                    </a:ext>
                  </a:extLst>
                </a:gridCol>
                <a:gridCol w="1313373">
                  <a:extLst>
                    <a:ext uri="{9D8B030D-6E8A-4147-A177-3AD203B41FA5}">
                      <a16:colId xmlns:a16="http://schemas.microsoft.com/office/drawing/2014/main" val="1650638327"/>
                    </a:ext>
                  </a:extLst>
                </a:gridCol>
              </a:tblGrid>
              <a:tr h="447449">
                <a:tc>
                  <a:txBody>
                    <a:bodyPr/>
                    <a:lstStyle/>
                    <a:p>
                      <a:endParaRPr lang="en-US" sz="1100" dirty="0">
                        <a:solidFill>
                          <a:schemeClr val="bg1"/>
                        </a:solidFill>
                        <a:latin typeface="Arial" panose="020B0604020202020204" pitchFamily="34" charset="0"/>
                        <a:cs typeface="Arial" panose="020B0604020202020204" pitchFamily="34" charset="0"/>
                      </a:endParaRPr>
                    </a:p>
                  </a:txBody>
                  <a:tcPr marL="36000" marR="36000" marT="34290" marB="34290" anchor="ctr"/>
                </a:tc>
                <a:tc>
                  <a:txBody>
                    <a:bodyPr/>
                    <a:lstStyle/>
                    <a:p>
                      <a:pPr algn="ctr"/>
                      <a:r>
                        <a:rPr lang="fr-FR" sz="1100" noProof="0" dirty="0" err="1">
                          <a:solidFill>
                            <a:schemeClr val="bg1"/>
                          </a:solidFill>
                          <a:latin typeface="Arial" panose="020B0604020202020204" pitchFamily="34" charset="0"/>
                          <a:cs typeface="Arial" panose="020B0604020202020204" pitchFamily="34" charset="0"/>
                        </a:rPr>
                        <a:t>Encorafenib</a:t>
                      </a:r>
                      <a:r>
                        <a:rPr lang="fr-FR" sz="1100" baseline="0" noProof="0" dirty="0">
                          <a:solidFill>
                            <a:schemeClr val="bg1"/>
                          </a:solidFill>
                          <a:latin typeface="Arial" panose="020B0604020202020204" pitchFamily="34" charset="0"/>
                          <a:cs typeface="Arial" panose="020B0604020202020204" pitchFamily="34" charset="0"/>
                        </a:rPr>
                        <a:t> + </a:t>
                      </a:r>
                      <a:r>
                        <a:rPr lang="fr-FR" sz="1100" baseline="0" noProof="0" dirty="0" err="1">
                          <a:solidFill>
                            <a:schemeClr val="bg1"/>
                          </a:solidFill>
                          <a:latin typeface="Arial" panose="020B0604020202020204" pitchFamily="34" charset="0"/>
                          <a:cs typeface="Arial" panose="020B0604020202020204" pitchFamily="34" charset="0"/>
                        </a:rPr>
                        <a:t>binimetinib</a:t>
                      </a:r>
                      <a:r>
                        <a:rPr lang="fr-FR" sz="1100" baseline="0" noProof="0" dirty="0">
                          <a:solidFill>
                            <a:schemeClr val="bg1"/>
                          </a:solidFill>
                          <a:latin typeface="Arial" panose="020B0604020202020204" pitchFamily="34" charset="0"/>
                          <a:cs typeface="Arial" panose="020B0604020202020204" pitchFamily="34" charset="0"/>
                        </a:rPr>
                        <a:t> + </a:t>
                      </a:r>
                      <a:r>
                        <a:rPr lang="fr-FR" sz="1100" baseline="0" noProof="0" dirty="0" err="1">
                          <a:solidFill>
                            <a:schemeClr val="bg1"/>
                          </a:solidFill>
                          <a:latin typeface="Arial" panose="020B0604020202020204" pitchFamily="34" charset="0"/>
                          <a:cs typeface="Arial" panose="020B0604020202020204" pitchFamily="34" charset="0"/>
                        </a:rPr>
                        <a:t>cetxuimab</a:t>
                      </a:r>
                      <a:endParaRPr lang="fr-FR" sz="1100" noProof="0" dirty="0">
                        <a:solidFill>
                          <a:schemeClr val="bg1"/>
                        </a:solidFill>
                        <a:latin typeface="Arial" panose="020B0604020202020204" pitchFamily="34" charset="0"/>
                        <a:cs typeface="Arial" panose="020B0604020202020204" pitchFamily="34" charset="0"/>
                      </a:endParaRPr>
                    </a:p>
                    <a:p>
                      <a:pPr algn="ctr"/>
                      <a:r>
                        <a:rPr lang="fr-FR" sz="1100" b="0" noProof="0" dirty="0">
                          <a:solidFill>
                            <a:schemeClr val="bg1"/>
                          </a:solidFill>
                          <a:latin typeface="Arial" panose="020B0604020202020204" pitchFamily="34" charset="0"/>
                          <a:cs typeface="Arial" panose="020B0604020202020204" pitchFamily="34" charset="0"/>
                        </a:rPr>
                        <a:t>(n = 40)</a:t>
                      </a:r>
                    </a:p>
                  </a:txBody>
                  <a:tcPr marL="36000" marR="36000" marT="34290" marB="34290" anchor="ctr">
                    <a:solidFill>
                      <a:schemeClr val="accent1"/>
                    </a:solidFill>
                  </a:tcPr>
                </a:tc>
                <a:extLst>
                  <a:ext uri="{0D108BD9-81ED-4DB2-BD59-A6C34878D82A}">
                    <a16:rowId xmlns:a16="http://schemas.microsoft.com/office/drawing/2014/main" val="2505303707"/>
                  </a:ext>
                </a:extLst>
              </a:tr>
              <a:tr h="259049">
                <a:tc>
                  <a:txBody>
                    <a:bodyPr/>
                    <a:lstStyle/>
                    <a:p>
                      <a:r>
                        <a:rPr lang="en-US" sz="1000" b="1" dirty="0">
                          <a:solidFill>
                            <a:schemeClr val="tx2">
                              <a:lumMod val="75000"/>
                            </a:schemeClr>
                          </a:solidFill>
                          <a:latin typeface="Arial" panose="020B0604020202020204" pitchFamily="34" charset="0"/>
                          <a:cs typeface="Arial" panose="020B0604020202020204" pitchFamily="34" charset="0"/>
                        </a:rPr>
                        <a:t>ORR, n (%)</a:t>
                      </a:r>
                      <a:endParaRPr lang="en-US" sz="1000" b="0" strike="sngStrike" dirty="0">
                        <a:solidFill>
                          <a:schemeClr val="tx2">
                            <a:lumMod val="75000"/>
                          </a:schemeClr>
                        </a:solidFill>
                        <a:latin typeface="Arial" panose="020B0604020202020204" pitchFamily="34" charset="0"/>
                        <a:cs typeface="Arial" panose="020B0604020202020204" pitchFamily="34" charset="0"/>
                      </a:endParaRPr>
                    </a:p>
                  </a:txBody>
                  <a:tcPr marL="36000" marR="36000" marT="34290" marB="34290" anchor="ctr"/>
                </a:tc>
                <a:tc>
                  <a:txBody>
                    <a:bodyPr/>
                    <a:lstStyle/>
                    <a:p>
                      <a:pPr algn="ctr"/>
                      <a:r>
                        <a:rPr lang="en-US" sz="1000" b="1" dirty="0">
                          <a:solidFill>
                            <a:schemeClr val="tx2">
                              <a:lumMod val="75000"/>
                            </a:schemeClr>
                          </a:solidFill>
                          <a:latin typeface="Arial" panose="020B0604020202020204" pitchFamily="34" charset="0"/>
                          <a:cs typeface="Arial" panose="020B0604020202020204" pitchFamily="34" charset="0"/>
                        </a:rPr>
                        <a:t>20 (50)</a:t>
                      </a:r>
                      <a:endParaRPr lang="en-US" sz="1000" b="1" strike="sngStrike" dirty="0">
                        <a:solidFill>
                          <a:schemeClr val="tx2">
                            <a:lumMod val="75000"/>
                          </a:schemeClr>
                        </a:solidFill>
                        <a:latin typeface="Arial" panose="020B0604020202020204" pitchFamily="34" charset="0"/>
                        <a:cs typeface="Arial" panose="020B0604020202020204" pitchFamily="34" charset="0"/>
                      </a:endParaRPr>
                    </a:p>
                  </a:txBody>
                  <a:tcPr marL="36000" marR="36000" marT="34290" marB="34290" anchor="ctr"/>
                </a:tc>
                <a:extLst>
                  <a:ext uri="{0D108BD9-81ED-4DB2-BD59-A6C34878D82A}">
                    <a16:rowId xmlns:a16="http://schemas.microsoft.com/office/drawing/2014/main" val="1265717013"/>
                  </a:ext>
                </a:extLst>
              </a:tr>
              <a:tr h="259049">
                <a:tc gridSpan="2">
                  <a:txBody>
                    <a:bodyPr/>
                    <a:lstStyle/>
                    <a:p>
                      <a:r>
                        <a:rPr lang="en-US" sz="1000" b="1" dirty="0" err="1">
                          <a:solidFill>
                            <a:schemeClr val="tx2">
                              <a:lumMod val="75000"/>
                            </a:schemeClr>
                          </a:solidFill>
                          <a:latin typeface="Arial" panose="020B0604020202020204" pitchFamily="34" charset="0"/>
                          <a:cs typeface="Arial" panose="020B0604020202020204" pitchFamily="34" charset="0"/>
                        </a:rPr>
                        <a:t>Meilleure</a:t>
                      </a:r>
                      <a:r>
                        <a:rPr lang="en-US" sz="1000" b="1" dirty="0">
                          <a:solidFill>
                            <a:schemeClr val="tx2">
                              <a:lumMod val="75000"/>
                            </a:schemeClr>
                          </a:solidFill>
                          <a:latin typeface="Arial" panose="020B0604020202020204" pitchFamily="34" charset="0"/>
                          <a:cs typeface="Arial" panose="020B0604020202020204" pitchFamily="34" charset="0"/>
                        </a:rPr>
                        <a:t> </a:t>
                      </a:r>
                      <a:r>
                        <a:rPr lang="en-US" sz="1000" b="1" dirty="0" err="1">
                          <a:solidFill>
                            <a:schemeClr val="tx2">
                              <a:lumMod val="75000"/>
                            </a:schemeClr>
                          </a:solidFill>
                          <a:latin typeface="Arial" panose="020B0604020202020204" pitchFamily="34" charset="0"/>
                          <a:cs typeface="Arial" panose="020B0604020202020204" pitchFamily="34" charset="0"/>
                        </a:rPr>
                        <a:t>Réponse</a:t>
                      </a:r>
                      <a:r>
                        <a:rPr lang="en-US" sz="1000" b="1" dirty="0">
                          <a:solidFill>
                            <a:schemeClr val="tx2">
                              <a:lumMod val="75000"/>
                            </a:schemeClr>
                          </a:solidFill>
                          <a:latin typeface="Arial" panose="020B0604020202020204" pitchFamily="34" charset="0"/>
                          <a:cs typeface="Arial" panose="020B0604020202020204" pitchFamily="34" charset="0"/>
                        </a:rPr>
                        <a:t> </a:t>
                      </a:r>
                      <a:r>
                        <a:rPr lang="en-US" sz="1000" b="1" dirty="0" err="1">
                          <a:solidFill>
                            <a:schemeClr val="tx2">
                              <a:lumMod val="75000"/>
                            </a:schemeClr>
                          </a:solidFill>
                          <a:latin typeface="Arial" panose="020B0604020202020204" pitchFamily="34" charset="0"/>
                          <a:cs typeface="Arial" panose="020B0604020202020204" pitchFamily="34" charset="0"/>
                        </a:rPr>
                        <a:t>Globale</a:t>
                      </a:r>
                      <a:r>
                        <a:rPr lang="en-US" sz="1000" b="1" dirty="0">
                          <a:solidFill>
                            <a:schemeClr val="tx2">
                              <a:lumMod val="75000"/>
                            </a:schemeClr>
                          </a:solidFill>
                          <a:latin typeface="Arial" panose="020B0604020202020204" pitchFamily="34" charset="0"/>
                          <a:cs typeface="Arial" panose="020B0604020202020204" pitchFamily="34" charset="0"/>
                        </a:rPr>
                        <a:t>, n (%)</a:t>
                      </a:r>
                    </a:p>
                  </a:txBody>
                  <a:tcPr marL="36000" marR="36000" marT="34290" marB="34290" anchor="ctr"/>
                </a:tc>
                <a:tc hMerge="1">
                  <a:txBody>
                    <a:bodyPr/>
                    <a:lstStyle/>
                    <a:p>
                      <a:endParaRPr lang="fr-FR"/>
                    </a:p>
                  </a:txBody>
                  <a:tcPr>
                    <a:lnL>
                      <a:noFill/>
                    </a:lnL>
                    <a:lnT w="12700" cap="flat" cmpd="sng" algn="ctr">
                      <a:solidFill>
                        <a:schemeClr val="tx1">
                          <a:lumMod val="50000"/>
                          <a:lumOff val="50000"/>
                        </a:schemeClr>
                      </a:solidFill>
                      <a:prstDash val="solid"/>
                      <a:round/>
                      <a:headEnd type="none" w="med" len="med"/>
                      <a:tailEnd type="none" w="med" len="med"/>
                    </a:lnT>
                  </a:tcPr>
                </a:tc>
                <a:extLst>
                  <a:ext uri="{0D108BD9-81ED-4DB2-BD59-A6C34878D82A}">
                    <a16:rowId xmlns:a16="http://schemas.microsoft.com/office/drawing/2014/main" val="4240450863"/>
                  </a:ext>
                </a:extLst>
              </a:tr>
              <a:tr h="259049">
                <a:tc>
                  <a:txBody>
                    <a:bodyPr/>
                    <a:lstStyle/>
                    <a:p>
                      <a:pPr marL="0" indent="0"/>
                      <a:r>
                        <a:rPr lang="en-US" sz="1000" dirty="0" err="1">
                          <a:solidFill>
                            <a:schemeClr val="tx2">
                              <a:lumMod val="75000"/>
                            </a:schemeClr>
                          </a:solidFill>
                          <a:latin typeface="Arial" panose="020B0604020202020204" pitchFamily="34" charset="0"/>
                          <a:cs typeface="Arial" panose="020B0604020202020204" pitchFamily="34" charset="0"/>
                        </a:rPr>
                        <a:t>Réponse</a:t>
                      </a:r>
                      <a:r>
                        <a:rPr lang="en-US" sz="1000" dirty="0">
                          <a:solidFill>
                            <a:schemeClr val="tx2">
                              <a:lumMod val="75000"/>
                            </a:schemeClr>
                          </a:solidFill>
                          <a:latin typeface="Arial" panose="020B0604020202020204" pitchFamily="34" charset="0"/>
                          <a:cs typeface="Arial" panose="020B0604020202020204" pitchFamily="34" charset="0"/>
                        </a:rPr>
                        <a:t> </a:t>
                      </a:r>
                      <a:r>
                        <a:rPr lang="en-US" sz="1000" dirty="0" err="1">
                          <a:solidFill>
                            <a:schemeClr val="tx2">
                              <a:lumMod val="75000"/>
                            </a:schemeClr>
                          </a:solidFill>
                          <a:latin typeface="Arial" panose="020B0604020202020204" pitchFamily="34" charset="0"/>
                          <a:cs typeface="Arial" panose="020B0604020202020204" pitchFamily="34" charset="0"/>
                        </a:rPr>
                        <a:t>Complète</a:t>
                      </a:r>
                      <a:endParaRPr lang="en-US" sz="1000" dirty="0">
                        <a:solidFill>
                          <a:schemeClr val="tx2">
                            <a:lumMod val="75000"/>
                          </a:schemeClr>
                        </a:solidFill>
                        <a:latin typeface="Arial" panose="020B0604020202020204" pitchFamily="34" charset="0"/>
                        <a:cs typeface="Arial" panose="020B0604020202020204" pitchFamily="34" charset="0"/>
                      </a:endParaRPr>
                    </a:p>
                  </a:txBody>
                  <a:tcPr marL="108000" marR="108000" marT="34290" marB="34290" anchor="ctr"/>
                </a:tc>
                <a:tc>
                  <a:txBody>
                    <a:bodyPr/>
                    <a:lstStyle/>
                    <a:p>
                      <a:pPr algn="ctr"/>
                      <a:r>
                        <a:rPr lang="en-US" sz="1000" dirty="0">
                          <a:solidFill>
                            <a:schemeClr val="tx2">
                              <a:lumMod val="75000"/>
                            </a:schemeClr>
                          </a:solidFill>
                          <a:latin typeface="Arial" panose="020B0604020202020204" pitchFamily="34" charset="0"/>
                          <a:cs typeface="Arial" panose="020B0604020202020204" pitchFamily="34" charset="0"/>
                        </a:rPr>
                        <a:t>0</a:t>
                      </a:r>
                    </a:p>
                  </a:txBody>
                  <a:tcPr marL="36000" marR="36000" marT="34290" marB="34290" anchor="ctr"/>
                </a:tc>
                <a:extLst>
                  <a:ext uri="{0D108BD9-81ED-4DB2-BD59-A6C34878D82A}">
                    <a16:rowId xmlns:a16="http://schemas.microsoft.com/office/drawing/2014/main" val="3908456508"/>
                  </a:ext>
                </a:extLst>
              </a:tr>
              <a:tr h="259049">
                <a:tc>
                  <a:txBody>
                    <a:bodyPr/>
                    <a:lstStyle/>
                    <a:p>
                      <a:pPr marL="0" indent="0"/>
                      <a:r>
                        <a:rPr lang="en-US" sz="1000" dirty="0" err="1">
                          <a:solidFill>
                            <a:schemeClr val="tx2">
                              <a:lumMod val="75000"/>
                            </a:schemeClr>
                          </a:solidFill>
                          <a:latin typeface="Arial" panose="020B0604020202020204" pitchFamily="34" charset="0"/>
                          <a:cs typeface="Arial" panose="020B0604020202020204" pitchFamily="34" charset="0"/>
                        </a:rPr>
                        <a:t>Réponse</a:t>
                      </a:r>
                      <a:r>
                        <a:rPr lang="en-US" sz="1000" dirty="0">
                          <a:solidFill>
                            <a:schemeClr val="tx2">
                              <a:lumMod val="75000"/>
                            </a:schemeClr>
                          </a:solidFill>
                          <a:latin typeface="Arial" panose="020B0604020202020204" pitchFamily="34" charset="0"/>
                          <a:cs typeface="Arial" panose="020B0604020202020204" pitchFamily="34" charset="0"/>
                        </a:rPr>
                        <a:t> </a:t>
                      </a:r>
                      <a:r>
                        <a:rPr lang="en-US" sz="1000" dirty="0" err="1">
                          <a:solidFill>
                            <a:schemeClr val="tx2">
                              <a:lumMod val="75000"/>
                            </a:schemeClr>
                          </a:solidFill>
                          <a:latin typeface="Arial" panose="020B0604020202020204" pitchFamily="34" charset="0"/>
                          <a:cs typeface="Arial" panose="020B0604020202020204" pitchFamily="34" charset="0"/>
                        </a:rPr>
                        <a:t>Partielle</a:t>
                      </a:r>
                      <a:endParaRPr lang="en-US" sz="1000" dirty="0">
                        <a:solidFill>
                          <a:schemeClr val="tx2">
                            <a:lumMod val="75000"/>
                          </a:schemeClr>
                        </a:solidFill>
                        <a:latin typeface="Arial" panose="020B0604020202020204" pitchFamily="34" charset="0"/>
                        <a:cs typeface="Arial" panose="020B0604020202020204" pitchFamily="34" charset="0"/>
                      </a:endParaRPr>
                    </a:p>
                  </a:txBody>
                  <a:tcPr marL="108000" marR="108000" marT="34290" marB="34290" anchor="ctr"/>
                </a:tc>
                <a:tc>
                  <a:txBody>
                    <a:bodyPr/>
                    <a:lstStyle/>
                    <a:p>
                      <a:pPr algn="ctr"/>
                      <a:r>
                        <a:rPr lang="en-US" sz="1000" dirty="0">
                          <a:solidFill>
                            <a:schemeClr val="tx2">
                              <a:lumMod val="75000"/>
                            </a:schemeClr>
                          </a:solidFill>
                          <a:latin typeface="Arial" panose="020B0604020202020204" pitchFamily="34" charset="0"/>
                          <a:cs typeface="Arial" panose="020B0604020202020204" pitchFamily="34" charset="0"/>
                        </a:rPr>
                        <a:t>20 (50)</a:t>
                      </a:r>
                    </a:p>
                  </a:txBody>
                  <a:tcPr marL="36000" marR="36000" marT="34290" marB="34290" anchor="ctr"/>
                </a:tc>
                <a:extLst>
                  <a:ext uri="{0D108BD9-81ED-4DB2-BD59-A6C34878D82A}">
                    <a16:rowId xmlns:a16="http://schemas.microsoft.com/office/drawing/2014/main" val="4176255240"/>
                  </a:ext>
                </a:extLst>
              </a:tr>
              <a:tr h="259049">
                <a:tc>
                  <a:txBody>
                    <a:bodyPr/>
                    <a:lstStyle/>
                    <a:p>
                      <a:pPr marL="0" indent="0"/>
                      <a:r>
                        <a:rPr lang="en-US" sz="1000" dirty="0" err="1">
                          <a:solidFill>
                            <a:schemeClr val="tx2">
                              <a:lumMod val="75000"/>
                            </a:schemeClr>
                          </a:solidFill>
                          <a:latin typeface="Arial" panose="020B0604020202020204" pitchFamily="34" charset="0"/>
                          <a:cs typeface="Arial" panose="020B0604020202020204" pitchFamily="34" charset="0"/>
                        </a:rPr>
                        <a:t>Stabilisation</a:t>
                      </a:r>
                      <a:r>
                        <a:rPr lang="en-US" sz="1000" dirty="0">
                          <a:solidFill>
                            <a:schemeClr val="tx2">
                              <a:lumMod val="75000"/>
                            </a:schemeClr>
                          </a:solidFill>
                          <a:latin typeface="Arial" panose="020B0604020202020204" pitchFamily="34" charset="0"/>
                          <a:cs typeface="Arial" panose="020B0604020202020204" pitchFamily="34" charset="0"/>
                        </a:rPr>
                        <a:t> de la </a:t>
                      </a:r>
                      <a:r>
                        <a:rPr lang="en-US" sz="1000" dirty="0" err="1">
                          <a:solidFill>
                            <a:schemeClr val="tx2">
                              <a:lumMod val="75000"/>
                            </a:schemeClr>
                          </a:solidFill>
                          <a:latin typeface="Arial" panose="020B0604020202020204" pitchFamily="34" charset="0"/>
                          <a:cs typeface="Arial" panose="020B0604020202020204" pitchFamily="34" charset="0"/>
                        </a:rPr>
                        <a:t>maladie</a:t>
                      </a:r>
                      <a:endParaRPr lang="en-US" sz="1000" dirty="0">
                        <a:solidFill>
                          <a:schemeClr val="tx2">
                            <a:lumMod val="75000"/>
                          </a:schemeClr>
                        </a:solidFill>
                        <a:latin typeface="Arial" panose="020B0604020202020204" pitchFamily="34" charset="0"/>
                        <a:cs typeface="Arial" panose="020B0604020202020204" pitchFamily="34" charset="0"/>
                      </a:endParaRPr>
                    </a:p>
                  </a:txBody>
                  <a:tcPr marL="108000" marR="108000" marT="34290" marB="34290" anchor="ctr"/>
                </a:tc>
                <a:tc>
                  <a:txBody>
                    <a:bodyPr/>
                    <a:lstStyle/>
                    <a:p>
                      <a:pPr algn="ctr"/>
                      <a:r>
                        <a:rPr lang="en-US" sz="1000" dirty="0">
                          <a:solidFill>
                            <a:schemeClr val="tx2">
                              <a:lumMod val="75000"/>
                            </a:schemeClr>
                          </a:solidFill>
                          <a:latin typeface="Arial" panose="020B0604020202020204" pitchFamily="34" charset="0"/>
                          <a:cs typeface="Arial" panose="020B0604020202020204" pitchFamily="34" charset="0"/>
                        </a:rPr>
                        <a:t>14 (35)</a:t>
                      </a:r>
                    </a:p>
                  </a:txBody>
                  <a:tcPr marL="36000" marR="36000" marT="34290" marB="34290" anchor="ctr"/>
                </a:tc>
                <a:extLst>
                  <a:ext uri="{0D108BD9-81ED-4DB2-BD59-A6C34878D82A}">
                    <a16:rowId xmlns:a16="http://schemas.microsoft.com/office/drawing/2014/main" val="2539506642"/>
                  </a:ext>
                </a:extLst>
              </a:tr>
              <a:tr h="259049">
                <a:tc>
                  <a:txBody>
                    <a:bodyPr/>
                    <a:lstStyle/>
                    <a:p>
                      <a:pPr marL="0" indent="0"/>
                      <a:r>
                        <a:rPr lang="en-US" sz="1000" dirty="0" err="1">
                          <a:solidFill>
                            <a:schemeClr val="tx2">
                              <a:lumMod val="75000"/>
                            </a:schemeClr>
                          </a:solidFill>
                          <a:latin typeface="Arial" panose="020B0604020202020204" pitchFamily="34" charset="0"/>
                          <a:cs typeface="Arial" panose="020B0604020202020204" pitchFamily="34" charset="0"/>
                        </a:rPr>
                        <a:t>Taux</a:t>
                      </a:r>
                      <a:r>
                        <a:rPr lang="en-US" sz="1000" dirty="0">
                          <a:solidFill>
                            <a:schemeClr val="tx2">
                              <a:lumMod val="75000"/>
                            </a:schemeClr>
                          </a:solidFill>
                          <a:latin typeface="Arial" panose="020B0604020202020204" pitchFamily="34" charset="0"/>
                          <a:cs typeface="Arial" panose="020B0604020202020204" pitchFamily="34" charset="0"/>
                        </a:rPr>
                        <a:t> de </a:t>
                      </a:r>
                      <a:r>
                        <a:rPr lang="en-US" sz="1000" dirty="0" err="1">
                          <a:solidFill>
                            <a:schemeClr val="tx2">
                              <a:lumMod val="75000"/>
                            </a:schemeClr>
                          </a:solidFill>
                          <a:latin typeface="Arial" panose="020B0604020202020204" pitchFamily="34" charset="0"/>
                          <a:cs typeface="Arial" panose="020B0604020202020204" pitchFamily="34" charset="0"/>
                        </a:rPr>
                        <a:t>contrôle</a:t>
                      </a:r>
                      <a:r>
                        <a:rPr lang="en-US" sz="1000" dirty="0">
                          <a:solidFill>
                            <a:schemeClr val="tx2">
                              <a:lumMod val="75000"/>
                            </a:schemeClr>
                          </a:solidFill>
                          <a:latin typeface="Arial" panose="020B0604020202020204" pitchFamily="34" charset="0"/>
                          <a:cs typeface="Arial" panose="020B0604020202020204" pitchFamily="34" charset="0"/>
                        </a:rPr>
                        <a:t> de la </a:t>
                      </a:r>
                      <a:r>
                        <a:rPr lang="en-US" sz="1000" dirty="0" err="1">
                          <a:solidFill>
                            <a:schemeClr val="tx2">
                              <a:lumMod val="75000"/>
                            </a:schemeClr>
                          </a:solidFill>
                          <a:latin typeface="Arial" panose="020B0604020202020204" pitchFamily="34" charset="0"/>
                          <a:cs typeface="Arial" panose="020B0604020202020204" pitchFamily="34" charset="0"/>
                        </a:rPr>
                        <a:t>maladie</a:t>
                      </a:r>
                      <a:r>
                        <a:rPr lang="en-US" sz="1000" dirty="0">
                          <a:solidFill>
                            <a:schemeClr val="tx2">
                              <a:lumMod val="75000"/>
                            </a:schemeClr>
                          </a:solidFill>
                          <a:latin typeface="Arial" panose="020B0604020202020204" pitchFamily="34" charset="0"/>
                          <a:cs typeface="Arial" panose="020B0604020202020204" pitchFamily="34" charset="0"/>
                        </a:rPr>
                        <a:t> (RC+RP+SM)</a:t>
                      </a:r>
                    </a:p>
                  </a:txBody>
                  <a:tcPr marL="108000" marR="108000" marT="34290" marB="34290" anchor="ctr"/>
                </a:tc>
                <a:tc>
                  <a:txBody>
                    <a:bodyPr/>
                    <a:lstStyle/>
                    <a:p>
                      <a:pPr algn="ctr"/>
                      <a:r>
                        <a:rPr lang="en-US" sz="1000" dirty="0">
                          <a:solidFill>
                            <a:schemeClr val="tx2">
                              <a:lumMod val="75000"/>
                            </a:schemeClr>
                          </a:solidFill>
                          <a:latin typeface="Arial" panose="020B0604020202020204" pitchFamily="34" charset="0"/>
                          <a:cs typeface="Arial" panose="020B0604020202020204" pitchFamily="34" charset="0"/>
                        </a:rPr>
                        <a:t>34 (85)</a:t>
                      </a:r>
                    </a:p>
                  </a:txBody>
                  <a:tcPr marL="36000" marR="36000" marT="34290" marB="34290" anchor="ctr"/>
                </a:tc>
                <a:extLst>
                  <a:ext uri="{0D108BD9-81ED-4DB2-BD59-A6C34878D82A}">
                    <a16:rowId xmlns:a16="http://schemas.microsoft.com/office/drawing/2014/main" val="3038586977"/>
                  </a:ext>
                </a:extLst>
              </a:tr>
              <a:tr h="259049">
                <a:tc>
                  <a:txBody>
                    <a:bodyPr/>
                    <a:lstStyle/>
                    <a:p>
                      <a:pPr marL="0" indent="0"/>
                      <a:r>
                        <a:rPr lang="en-US" sz="1000" dirty="0">
                          <a:solidFill>
                            <a:schemeClr val="tx2">
                              <a:lumMod val="75000"/>
                            </a:schemeClr>
                          </a:solidFill>
                          <a:latin typeface="Arial" panose="020B0604020202020204" pitchFamily="34" charset="0"/>
                          <a:cs typeface="Arial" panose="020B0604020202020204" pitchFamily="34" charset="0"/>
                        </a:rPr>
                        <a:t>Progression</a:t>
                      </a:r>
                    </a:p>
                  </a:txBody>
                  <a:tcPr marL="108000" marR="108000" marT="34290" marB="34290" anchor="ctr"/>
                </a:tc>
                <a:tc>
                  <a:txBody>
                    <a:bodyPr/>
                    <a:lstStyle/>
                    <a:p>
                      <a:pPr algn="ctr"/>
                      <a:r>
                        <a:rPr lang="en-US" sz="1000" dirty="0">
                          <a:solidFill>
                            <a:schemeClr val="tx2">
                              <a:lumMod val="75000"/>
                            </a:schemeClr>
                          </a:solidFill>
                          <a:latin typeface="Arial" panose="020B0604020202020204" pitchFamily="34" charset="0"/>
                          <a:cs typeface="Arial" panose="020B0604020202020204" pitchFamily="34" charset="0"/>
                        </a:rPr>
                        <a:t>4 (10)</a:t>
                      </a:r>
                    </a:p>
                  </a:txBody>
                  <a:tcPr marL="36000" marR="36000" marT="34290" marB="34290" anchor="ctr"/>
                </a:tc>
                <a:extLst>
                  <a:ext uri="{0D108BD9-81ED-4DB2-BD59-A6C34878D82A}">
                    <a16:rowId xmlns:a16="http://schemas.microsoft.com/office/drawing/2014/main" val="685150809"/>
                  </a:ext>
                </a:extLst>
              </a:tr>
              <a:tr h="259049">
                <a:tc>
                  <a:txBody>
                    <a:bodyPr/>
                    <a:lstStyle/>
                    <a:p>
                      <a:pPr marL="0" indent="0"/>
                      <a:r>
                        <a:rPr lang="en-US" sz="1000" b="1" dirty="0">
                          <a:solidFill>
                            <a:schemeClr val="tx2">
                              <a:lumMod val="75000"/>
                            </a:schemeClr>
                          </a:solidFill>
                          <a:latin typeface="Arial" panose="020B0604020202020204" pitchFamily="34" charset="0"/>
                          <a:cs typeface="Arial" panose="020B0604020202020204" pitchFamily="34" charset="0"/>
                        </a:rPr>
                        <a:t>NA</a:t>
                      </a:r>
                    </a:p>
                  </a:txBody>
                  <a:tcPr marL="36000" marR="36000" marT="34290" marB="34290" anchor="ctr"/>
                </a:tc>
                <a:tc>
                  <a:txBody>
                    <a:bodyPr/>
                    <a:lstStyle/>
                    <a:p>
                      <a:pPr algn="ctr"/>
                      <a:r>
                        <a:rPr lang="en-US" sz="1000" dirty="0">
                          <a:solidFill>
                            <a:schemeClr val="tx2">
                              <a:lumMod val="75000"/>
                            </a:schemeClr>
                          </a:solidFill>
                          <a:latin typeface="Arial" panose="020B0604020202020204" pitchFamily="34" charset="0"/>
                          <a:cs typeface="Arial" panose="020B0604020202020204" pitchFamily="34" charset="0"/>
                        </a:rPr>
                        <a:t>2 (5)</a:t>
                      </a:r>
                    </a:p>
                  </a:txBody>
                  <a:tcPr marL="36000" marR="36000" marT="34290" marB="34290" anchor="ctr"/>
                </a:tc>
                <a:extLst>
                  <a:ext uri="{0D108BD9-81ED-4DB2-BD59-A6C34878D82A}">
                    <a16:rowId xmlns:a16="http://schemas.microsoft.com/office/drawing/2014/main" val="1236141022"/>
                  </a:ext>
                </a:extLst>
              </a:tr>
            </a:tbl>
          </a:graphicData>
        </a:graphic>
      </p:graphicFrame>
      <p:grpSp>
        <p:nvGrpSpPr>
          <p:cNvPr id="56" name="Groupe 55">
            <a:extLst>
              <a:ext uri="{FF2B5EF4-FFF2-40B4-BE49-F238E27FC236}">
                <a16:creationId xmlns:a16="http://schemas.microsoft.com/office/drawing/2014/main" id="{32B29B24-383E-4B84-8A98-DE80AED3C763}"/>
              </a:ext>
            </a:extLst>
          </p:cNvPr>
          <p:cNvGrpSpPr/>
          <p:nvPr/>
        </p:nvGrpSpPr>
        <p:grpSpPr>
          <a:xfrm>
            <a:off x="4754303" y="1425848"/>
            <a:ext cx="3920568" cy="2895719"/>
            <a:chOff x="4754303" y="1425848"/>
            <a:chExt cx="3920568" cy="2895719"/>
          </a:xfrm>
        </p:grpSpPr>
        <p:sp>
          <p:nvSpPr>
            <p:cNvPr id="11" name="Rectangle à coins arrondis 4">
              <a:extLst>
                <a:ext uri="{FF2B5EF4-FFF2-40B4-BE49-F238E27FC236}">
                  <a16:creationId xmlns:a16="http://schemas.microsoft.com/office/drawing/2014/main" id="{68471A72-A6F0-4757-B98B-21A885B1B5D8}"/>
                </a:ext>
              </a:extLst>
            </p:cNvPr>
            <p:cNvSpPr/>
            <p:nvPr/>
          </p:nvSpPr>
          <p:spPr>
            <a:xfrm>
              <a:off x="4754303" y="1425848"/>
              <a:ext cx="3920568" cy="2895719"/>
            </a:xfrm>
            <a:prstGeom prst="roundRect">
              <a:avLst>
                <a:gd name="adj" fmla="val 4136"/>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fr-F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05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graphicFrame>
          <p:nvGraphicFramePr>
            <p:cNvPr id="12" name="Chart 21">
              <a:extLst>
                <a:ext uri="{FF2B5EF4-FFF2-40B4-BE49-F238E27FC236}">
                  <a16:creationId xmlns:a16="http://schemas.microsoft.com/office/drawing/2014/main" id="{92A81925-0777-4C0B-85ED-7E2BBEDB8735}"/>
                </a:ext>
              </a:extLst>
            </p:cNvPr>
            <p:cNvGraphicFramePr/>
            <p:nvPr/>
          </p:nvGraphicFramePr>
          <p:xfrm>
            <a:off x="4754303" y="1532522"/>
            <a:ext cx="3856904" cy="2706749"/>
          </p:xfrm>
          <a:graphic>
            <a:graphicData uri="http://schemas.openxmlformats.org/drawingml/2006/chart">
              <c:chart xmlns:c="http://schemas.openxmlformats.org/drawingml/2006/chart" xmlns:r="http://schemas.openxmlformats.org/officeDocument/2006/relationships" r:id="rId2"/>
            </a:graphicData>
          </a:graphic>
        </p:graphicFrame>
        <p:cxnSp>
          <p:nvCxnSpPr>
            <p:cNvPr id="15" name="Connecteur droit 14">
              <a:extLst>
                <a:ext uri="{FF2B5EF4-FFF2-40B4-BE49-F238E27FC236}">
                  <a16:creationId xmlns:a16="http://schemas.microsoft.com/office/drawing/2014/main" id="{4AD1B7E6-DC8C-4F4E-AF8D-8EE848CF5472}"/>
                </a:ext>
              </a:extLst>
            </p:cNvPr>
            <p:cNvCxnSpPr>
              <a:cxnSpLocks/>
            </p:cNvCxnSpPr>
            <p:nvPr/>
          </p:nvCxnSpPr>
          <p:spPr>
            <a:xfrm>
              <a:off x="5357078" y="2077254"/>
              <a:ext cx="3212784" cy="0"/>
            </a:xfrm>
            <a:prstGeom prst="line">
              <a:avLst/>
            </a:prstGeom>
            <a:ln w="9525">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6" name="Connecteur droit 15">
              <a:extLst>
                <a:ext uri="{FF2B5EF4-FFF2-40B4-BE49-F238E27FC236}">
                  <a16:creationId xmlns:a16="http://schemas.microsoft.com/office/drawing/2014/main" id="{983DA816-2418-4D3C-8684-8EE08F1DAF6A}"/>
                </a:ext>
              </a:extLst>
            </p:cNvPr>
            <p:cNvCxnSpPr>
              <a:cxnSpLocks/>
            </p:cNvCxnSpPr>
            <p:nvPr/>
          </p:nvCxnSpPr>
          <p:spPr>
            <a:xfrm>
              <a:off x="5357078" y="2684227"/>
              <a:ext cx="3212784" cy="0"/>
            </a:xfrm>
            <a:prstGeom prst="line">
              <a:avLst/>
            </a:prstGeom>
            <a:ln>
              <a:solidFill>
                <a:schemeClr val="tx1">
                  <a:lumMod val="50000"/>
                  <a:lumOff val="5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D578F54-CA2D-4984-8F0F-C213BB894B09}"/>
                </a:ext>
              </a:extLst>
            </p:cNvPr>
            <p:cNvSpPr/>
            <p:nvPr/>
          </p:nvSpPr>
          <p:spPr>
            <a:xfrm>
              <a:off x="5388768" y="2054468"/>
              <a:ext cx="59532" cy="1800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95A63B38-3307-44FD-95BD-1C8FAD625236}"/>
                </a:ext>
              </a:extLst>
            </p:cNvPr>
            <p:cNvSpPr/>
            <p:nvPr/>
          </p:nvSpPr>
          <p:spPr>
            <a:xfrm>
              <a:off x="5719762" y="2072468"/>
              <a:ext cx="59532" cy="150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AD07C4BF-6BB8-4B48-8332-3BC31CEF5EB7}"/>
                </a:ext>
              </a:extLst>
            </p:cNvPr>
            <p:cNvSpPr/>
            <p:nvPr/>
          </p:nvSpPr>
          <p:spPr>
            <a:xfrm>
              <a:off x="5800192" y="2072467"/>
              <a:ext cx="59532" cy="2349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Rectangle 18">
              <a:extLst>
                <a:ext uri="{FF2B5EF4-FFF2-40B4-BE49-F238E27FC236}">
                  <a16:creationId xmlns:a16="http://schemas.microsoft.com/office/drawing/2014/main" id="{7B25A0F8-6B83-473E-A335-714A6501FA3D}"/>
                </a:ext>
              </a:extLst>
            </p:cNvPr>
            <p:cNvSpPr/>
            <p:nvPr/>
          </p:nvSpPr>
          <p:spPr>
            <a:xfrm>
              <a:off x="5880622" y="2072466"/>
              <a:ext cx="59532" cy="25163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Rectangle 19">
              <a:extLst>
                <a:ext uri="{FF2B5EF4-FFF2-40B4-BE49-F238E27FC236}">
                  <a16:creationId xmlns:a16="http://schemas.microsoft.com/office/drawing/2014/main" id="{7C8CB29D-E57C-4E2C-BA60-C9A6625086D7}"/>
                </a:ext>
              </a:extLst>
            </p:cNvPr>
            <p:cNvSpPr/>
            <p:nvPr/>
          </p:nvSpPr>
          <p:spPr>
            <a:xfrm>
              <a:off x="5961052" y="2072466"/>
              <a:ext cx="59532" cy="27544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Rectangle 20">
              <a:extLst>
                <a:ext uri="{FF2B5EF4-FFF2-40B4-BE49-F238E27FC236}">
                  <a16:creationId xmlns:a16="http://schemas.microsoft.com/office/drawing/2014/main" id="{2D8B34F2-4B3F-41CF-A128-5570BE42E4D6}"/>
                </a:ext>
              </a:extLst>
            </p:cNvPr>
            <p:cNvSpPr/>
            <p:nvPr/>
          </p:nvSpPr>
          <p:spPr>
            <a:xfrm>
              <a:off x="6041482" y="2072466"/>
              <a:ext cx="59532" cy="34926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Rectangle 21">
              <a:extLst>
                <a:ext uri="{FF2B5EF4-FFF2-40B4-BE49-F238E27FC236}">
                  <a16:creationId xmlns:a16="http://schemas.microsoft.com/office/drawing/2014/main" id="{323D8577-E30E-46AC-8071-532EBBCA3038}"/>
                </a:ext>
              </a:extLst>
            </p:cNvPr>
            <p:cNvSpPr/>
            <p:nvPr/>
          </p:nvSpPr>
          <p:spPr>
            <a:xfrm>
              <a:off x="6121912" y="2072466"/>
              <a:ext cx="59532" cy="3778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Rectangle 22">
              <a:extLst>
                <a:ext uri="{FF2B5EF4-FFF2-40B4-BE49-F238E27FC236}">
                  <a16:creationId xmlns:a16="http://schemas.microsoft.com/office/drawing/2014/main" id="{AC2C1A0F-D96F-4188-A2F9-C1D638E20D9E}"/>
                </a:ext>
              </a:extLst>
            </p:cNvPr>
            <p:cNvSpPr/>
            <p:nvPr/>
          </p:nvSpPr>
          <p:spPr>
            <a:xfrm>
              <a:off x="6202342" y="2072466"/>
              <a:ext cx="59532" cy="377840"/>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Rectangle 23">
              <a:extLst>
                <a:ext uri="{FF2B5EF4-FFF2-40B4-BE49-F238E27FC236}">
                  <a16:creationId xmlns:a16="http://schemas.microsoft.com/office/drawing/2014/main" id="{9BD31021-248F-4938-8B8F-AEDD0D77405C}"/>
                </a:ext>
              </a:extLst>
            </p:cNvPr>
            <p:cNvSpPr/>
            <p:nvPr/>
          </p:nvSpPr>
          <p:spPr>
            <a:xfrm>
              <a:off x="6282772" y="2072466"/>
              <a:ext cx="59532" cy="41117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Rectangle 24">
              <a:extLst>
                <a:ext uri="{FF2B5EF4-FFF2-40B4-BE49-F238E27FC236}">
                  <a16:creationId xmlns:a16="http://schemas.microsoft.com/office/drawing/2014/main" id="{EF233BA5-B77F-4E7C-B6AF-7FB28F2C64FF}"/>
                </a:ext>
              </a:extLst>
            </p:cNvPr>
            <p:cNvSpPr/>
            <p:nvPr/>
          </p:nvSpPr>
          <p:spPr>
            <a:xfrm>
              <a:off x="6363202" y="2072465"/>
              <a:ext cx="59532" cy="50166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Rectangle 25">
              <a:extLst>
                <a:ext uri="{FF2B5EF4-FFF2-40B4-BE49-F238E27FC236}">
                  <a16:creationId xmlns:a16="http://schemas.microsoft.com/office/drawing/2014/main" id="{41663344-806E-4AB3-9DFB-B02E4FDCA54B}"/>
                </a:ext>
              </a:extLst>
            </p:cNvPr>
            <p:cNvSpPr/>
            <p:nvPr/>
          </p:nvSpPr>
          <p:spPr>
            <a:xfrm>
              <a:off x="6443632" y="2072464"/>
              <a:ext cx="59532" cy="51595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Rectangle 26">
              <a:extLst>
                <a:ext uri="{FF2B5EF4-FFF2-40B4-BE49-F238E27FC236}">
                  <a16:creationId xmlns:a16="http://schemas.microsoft.com/office/drawing/2014/main" id="{B1E7D90F-C13D-4BDD-B4CB-2C23EC893391}"/>
                </a:ext>
              </a:extLst>
            </p:cNvPr>
            <p:cNvSpPr/>
            <p:nvPr/>
          </p:nvSpPr>
          <p:spPr>
            <a:xfrm>
              <a:off x="6524062" y="2072463"/>
              <a:ext cx="59532" cy="549293"/>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Rectangle 27">
              <a:extLst>
                <a:ext uri="{FF2B5EF4-FFF2-40B4-BE49-F238E27FC236}">
                  <a16:creationId xmlns:a16="http://schemas.microsoft.com/office/drawing/2014/main" id="{BFBAD0C6-1E40-4E70-9A8B-D36A67723075}"/>
                </a:ext>
              </a:extLst>
            </p:cNvPr>
            <p:cNvSpPr/>
            <p:nvPr/>
          </p:nvSpPr>
          <p:spPr>
            <a:xfrm>
              <a:off x="6604492" y="2072462"/>
              <a:ext cx="59532" cy="63263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Rectangle 28">
              <a:extLst>
                <a:ext uri="{FF2B5EF4-FFF2-40B4-BE49-F238E27FC236}">
                  <a16:creationId xmlns:a16="http://schemas.microsoft.com/office/drawing/2014/main" id="{6937730A-C8AD-4A4C-8EE6-D5367A12116E}"/>
                </a:ext>
              </a:extLst>
            </p:cNvPr>
            <p:cNvSpPr/>
            <p:nvPr/>
          </p:nvSpPr>
          <p:spPr>
            <a:xfrm>
              <a:off x="6684922" y="2072461"/>
              <a:ext cx="59532" cy="65645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Rectangle 29">
              <a:extLst>
                <a:ext uri="{FF2B5EF4-FFF2-40B4-BE49-F238E27FC236}">
                  <a16:creationId xmlns:a16="http://schemas.microsoft.com/office/drawing/2014/main" id="{50490F33-F853-4D17-B7A7-6CFC68EA3E55}"/>
                </a:ext>
              </a:extLst>
            </p:cNvPr>
            <p:cNvSpPr/>
            <p:nvPr/>
          </p:nvSpPr>
          <p:spPr>
            <a:xfrm>
              <a:off x="6765352" y="2072460"/>
              <a:ext cx="59532" cy="68979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Rectangle 30">
              <a:extLst>
                <a:ext uri="{FF2B5EF4-FFF2-40B4-BE49-F238E27FC236}">
                  <a16:creationId xmlns:a16="http://schemas.microsoft.com/office/drawing/2014/main" id="{90EF7149-C72D-42A8-BB09-E30A81F3F38A}"/>
                </a:ext>
              </a:extLst>
            </p:cNvPr>
            <p:cNvSpPr/>
            <p:nvPr/>
          </p:nvSpPr>
          <p:spPr>
            <a:xfrm>
              <a:off x="6845782" y="2072459"/>
              <a:ext cx="59532" cy="71122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Rectangle 31">
              <a:extLst>
                <a:ext uri="{FF2B5EF4-FFF2-40B4-BE49-F238E27FC236}">
                  <a16:creationId xmlns:a16="http://schemas.microsoft.com/office/drawing/2014/main" id="{90B152B0-BDD9-4C4B-BF46-8126F7D82CEC}"/>
                </a:ext>
              </a:extLst>
            </p:cNvPr>
            <p:cNvSpPr/>
            <p:nvPr/>
          </p:nvSpPr>
          <p:spPr>
            <a:xfrm>
              <a:off x="6926212" y="2072457"/>
              <a:ext cx="59532" cy="730273"/>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Rectangle 32">
              <a:extLst>
                <a:ext uri="{FF2B5EF4-FFF2-40B4-BE49-F238E27FC236}">
                  <a16:creationId xmlns:a16="http://schemas.microsoft.com/office/drawing/2014/main" id="{6016D7D6-BB99-4C5F-8C54-A099C05195EC}"/>
                </a:ext>
              </a:extLst>
            </p:cNvPr>
            <p:cNvSpPr/>
            <p:nvPr/>
          </p:nvSpPr>
          <p:spPr>
            <a:xfrm>
              <a:off x="7006642" y="2072455"/>
              <a:ext cx="59532" cy="78742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 name="Rectangle 33">
              <a:extLst>
                <a:ext uri="{FF2B5EF4-FFF2-40B4-BE49-F238E27FC236}">
                  <a16:creationId xmlns:a16="http://schemas.microsoft.com/office/drawing/2014/main" id="{78DC2CDC-9105-41ED-952B-EACFE52782C6}"/>
                </a:ext>
              </a:extLst>
            </p:cNvPr>
            <p:cNvSpPr/>
            <p:nvPr/>
          </p:nvSpPr>
          <p:spPr>
            <a:xfrm>
              <a:off x="7087072" y="2072452"/>
              <a:ext cx="59532" cy="81124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 name="Rectangle 34">
              <a:extLst>
                <a:ext uri="{FF2B5EF4-FFF2-40B4-BE49-F238E27FC236}">
                  <a16:creationId xmlns:a16="http://schemas.microsoft.com/office/drawing/2014/main" id="{FE71E972-657A-4E66-B3E6-CAFE29507614}"/>
                </a:ext>
              </a:extLst>
            </p:cNvPr>
            <p:cNvSpPr/>
            <p:nvPr/>
          </p:nvSpPr>
          <p:spPr>
            <a:xfrm>
              <a:off x="7167502" y="2072449"/>
              <a:ext cx="59532" cy="97793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 name="Rectangle 35">
              <a:extLst>
                <a:ext uri="{FF2B5EF4-FFF2-40B4-BE49-F238E27FC236}">
                  <a16:creationId xmlns:a16="http://schemas.microsoft.com/office/drawing/2014/main" id="{A71C73FE-F0F7-46D4-9D00-52F24DD692B7}"/>
                </a:ext>
              </a:extLst>
            </p:cNvPr>
            <p:cNvSpPr/>
            <p:nvPr/>
          </p:nvSpPr>
          <p:spPr>
            <a:xfrm>
              <a:off x="7247932" y="2072445"/>
              <a:ext cx="59532" cy="99222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 name="Rectangle 36">
              <a:extLst>
                <a:ext uri="{FF2B5EF4-FFF2-40B4-BE49-F238E27FC236}">
                  <a16:creationId xmlns:a16="http://schemas.microsoft.com/office/drawing/2014/main" id="{0677A18F-0764-4A35-9D04-D9757FEC0E26}"/>
                </a:ext>
              </a:extLst>
            </p:cNvPr>
            <p:cNvSpPr/>
            <p:nvPr/>
          </p:nvSpPr>
          <p:spPr>
            <a:xfrm>
              <a:off x="7328362" y="2072441"/>
              <a:ext cx="59532" cy="103032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 name="Rectangle 37">
              <a:extLst>
                <a:ext uri="{FF2B5EF4-FFF2-40B4-BE49-F238E27FC236}">
                  <a16:creationId xmlns:a16="http://schemas.microsoft.com/office/drawing/2014/main" id="{8E952E53-8EFF-47BD-8D15-0480DEBB77F2}"/>
                </a:ext>
              </a:extLst>
            </p:cNvPr>
            <p:cNvSpPr/>
            <p:nvPr/>
          </p:nvSpPr>
          <p:spPr>
            <a:xfrm>
              <a:off x="7408792" y="2072437"/>
              <a:ext cx="59532" cy="114939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 name="Rectangle 38">
              <a:extLst>
                <a:ext uri="{FF2B5EF4-FFF2-40B4-BE49-F238E27FC236}">
                  <a16:creationId xmlns:a16="http://schemas.microsoft.com/office/drawing/2014/main" id="{DA58DF6B-E339-4259-A19E-6EA5EEC40015}"/>
                </a:ext>
              </a:extLst>
            </p:cNvPr>
            <p:cNvSpPr/>
            <p:nvPr/>
          </p:nvSpPr>
          <p:spPr>
            <a:xfrm>
              <a:off x="7489222" y="2072432"/>
              <a:ext cx="59532" cy="117797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 name="Rectangle 39">
              <a:extLst>
                <a:ext uri="{FF2B5EF4-FFF2-40B4-BE49-F238E27FC236}">
                  <a16:creationId xmlns:a16="http://schemas.microsoft.com/office/drawing/2014/main" id="{0C88C490-6D13-479E-B8D2-79E800C7CF5E}"/>
                </a:ext>
              </a:extLst>
            </p:cNvPr>
            <p:cNvSpPr/>
            <p:nvPr/>
          </p:nvSpPr>
          <p:spPr>
            <a:xfrm>
              <a:off x="7569652" y="2072427"/>
              <a:ext cx="59532" cy="119464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 name="Rectangle 40">
              <a:extLst>
                <a:ext uri="{FF2B5EF4-FFF2-40B4-BE49-F238E27FC236}">
                  <a16:creationId xmlns:a16="http://schemas.microsoft.com/office/drawing/2014/main" id="{DD474BDA-6B42-430F-A91D-96CEDDEF0A5C}"/>
                </a:ext>
              </a:extLst>
            </p:cNvPr>
            <p:cNvSpPr/>
            <p:nvPr/>
          </p:nvSpPr>
          <p:spPr>
            <a:xfrm>
              <a:off x="7650082" y="2072422"/>
              <a:ext cx="59532" cy="121846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Rectangle 41">
              <a:extLst>
                <a:ext uri="{FF2B5EF4-FFF2-40B4-BE49-F238E27FC236}">
                  <a16:creationId xmlns:a16="http://schemas.microsoft.com/office/drawing/2014/main" id="{18C8BF4D-7F31-47DA-895D-3D4692DFBB19}"/>
                </a:ext>
              </a:extLst>
            </p:cNvPr>
            <p:cNvSpPr/>
            <p:nvPr/>
          </p:nvSpPr>
          <p:spPr>
            <a:xfrm>
              <a:off x="7730512" y="2072417"/>
              <a:ext cx="59532" cy="121846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 name="Rectangle 42">
              <a:extLst>
                <a:ext uri="{FF2B5EF4-FFF2-40B4-BE49-F238E27FC236}">
                  <a16:creationId xmlns:a16="http://schemas.microsoft.com/office/drawing/2014/main" id="{D8279268-CFEF-4B4F-9A93-EB7357824744}"/>
                </a:ext>
              </a:extLst>
            </p:cNvPr>
            <p:cNvSpPr/>
            <p:nvPr/>
          </p:nvSpPr>
          <p:spPr>
            <a:xfrm>
              <a:off x="7810942" y="2072412"/>
              <a:ext cx="59532" cy="12946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 name="Rectangle 43">
              <a:extLst>
                <a:ext uri="{FF2B5EF4-FFF2-40B4-BE49-F238E27FC236}">
                  <a16:creationId xmlns:a16="http://schemas.microsoft.com/office/drawing/2014/main" id="{900F6E05-30AF-4814-89C0-B64752ED1453}"/>
                </a:ext>
              </a:extLst>
            </p:cNvPr>
            <p:cNvSpPr/>
            <p:nvPr/>
          </p:nvSpPr>
          <p:spPr>
            <a:xfrm>
              <a:off x="7891372" y="2072407"/>
              <a:ext cx="59532" cy="138516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 name="Rectangle 44">
              <a:extLst>
                <a:ext uri="{FF2B5EF4-FFF2-40B4-BE49-F238E27FC236}">
                  <a16:creationId xmlns:a16="http://schemas.microsoft.com/office/drawing/2014/main" id="{5DDC01E7-0A62-405B-9AC6-319E3C60D36C}"/>
                </a:ext>
              </a:extLst>
            </p:cNvPr>
            <p:cNvSpPr/>
            <p:nvPr/>
          </p:nvSpPr>
          <p:spPr>
            <a:xfrm>
              <a:off x="7971802" y="2072401"/>
              <a:ext cx="59532" cy="141136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 name="Rectangle 45">
              <a:extLst>
                <a:ext uri="{FF2B5EF4-FFF2-40B4-BE49-F238E27FC236}">
                  <a16:creationId xmlns:a16="http://schemas.microsoft.com/office/drawing/2014/main" id="{6EA100EB-77B2-4A6E-8110-507CA22C5DD4}"/>
                </a:ext>
              </a:extLst>
            </p:cNvPr>
            <p:cNvSpPr/>
            <p:nvPr/>
          </p:nvSpPr>
          <p:spPr>
            <a:xfrm>
              <a:off x="8052232" y="2072395"/>
              <a:ext cx="59532" cy="143042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 name="Rectangle 46">
              <a:extLst>
                <a:ext uri="{FF2B5EF4-FFF2-40B4-BE49-F238E27FC236}">
                  <a16:creationId xmlns:a16="http://schemas.microsoft.com/office/drawing/2014/main" id="{3F039707-C0AF-4FC7-9D85-F88EB19CCB3E}"/>
                </a:ext>
              </a:extLst>
            </p:cNvPr>
            <p:cNvSpPr/>
            <p:nvPr/>
          </p:nvSpPr>
          <p:spPr>
            <a:xfrm>
              <a:off x="8132662" y="2072388"/>
              <a:ext cx="59532" cy="147805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 name="Rectangle 47">
              <a:extLst>
                <a:ext uri="{FF2B5EF4-FFF2-40B4-BE49-F238E27FC236}">
                  <a16:creationId xmlns:a16="http://schemas.microsoft.com/office/drawing/2014/main" id="{03EDE5A5-C25E-4EA9-9E56-5F46BCE0CBE9}"/>
                </a:ext>
              </a:extLst>
            </p:cNvPr>
            <p:cNvSpPr/>
            <p:nvPr/>
          </p:nvSpPr>
          <p:spPr>
            <a:xfrm>
              <a:off x="8213092" y="2072381"/>
              <a:ext cx="59532" cy="153759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 name="Rectangle 48">
              <a:extLst>
                <a:ext uri="{FF2B5EF4-FFF2-40B4-BE49-F238E27FC236}">
                  <a16:creationId xmlns:a16="http://schemas.microsoft.com/office/drawing/2014/main" id="{0A4702D1-9A0E-489A-8736-2D64D8AEC37C}"/>
                </a:ext>
              </a:extLst>
            </p:cNvPr>
            <p:cNvSpPr/>
            <p:nvPr/>
          </p:nvSpPr>
          <p:spPr>
            <a:xfrm>
              <a:off x="8293522" y="2072374"/>
              <a:ext cx="59532" cy="203766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Rectangle 49">
              <a:extLst>
                <a:ext uri="{FF2B5EF4-FFF2-40B4-BE49-F238E27FC236}">
                  <a16:creationId xmlns:a16="http://schemas.microsoft.com/office/drawing/2014/main" id="{047D835B-0159-4F4F-B42A-7A81857D9F9D}"/>
                </a:ext>
              </a:extLst>
            </p:cNvPr>
            <p:cNvSpPr/>
            <p:nvPr/>
          </p:nvSpPr>
          <p:spPr>
            <a:xfrm>
              <a:off x="8373938" y="2072367"/>
              <a:ext cx="59532" cy="203766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 name="Rectangle 50">
              <a:extLst>
                <a:ext uri="{FF2B5EF4-FFF2-40B4-BE49-F238E27FC236}">
                  <a16:creationId xmlns:a16="http://schemas.microsoft.com/office/drawing/2014/main" id="{7FC418BC-3EA0-4EAB-885F-A66A2A494849}"/>
                </a:ext>
              </a:extLst>
            </p:cNvPr>
            <p:cNvSpPr/>
            <p:nvPr/>
          </p:nvSpPr>
          <p:spPr>
            <a:xfrm>
              <a:off x="5453065" y="1968667"/>
              <a:ext cx="104774" cy="138499"/>
            </a:xfrm>
            <a:prstGeom prst="rect">
              <a:avLst/>
            </a:prstGeom>
          </p:spPr>
          <p:txBody>
            <a:bodyPr wrap="square" lIns="0" tIns="0" rIns="0" bIns="0">
              <a:spAutoFit/>
            </a:bodyPr>
            <a:lstStyle/>
            <a:p>
              <a:pPr marL="0" marR="0" lvl="0" indent="0" algn="ctr" defTabSz="342592"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t>
              </a:r>
            </a:p>
          </p:txBody>
        </p:sp>
        <p:sp>
          <p:nvSpPr>
            <p:cNvPr id="52" name="Rectangle 51">
              <a:extLst>
                <a:ext uri="{FF2B5EF4-FFF2-40B4-BE49-F238E27FC236}">
                  <a16:creationId xmlns:a16="http://schemas.microsoft.com/office/drawing/2014/main" id="{FBA271E2-751A-4C05-8D0E-5DD5E8CC1C6D}"/>
                </a:ext>
              </a:extLst>
            </p:cNvPr>
            <p:cNvSpPr/>
            <p:nvPr/>
          </p:nvSpPr>
          <p:spPr>
            <a:xfrm>
              <a:off x="5534027" y="1968666"/>
              <a:ext cx="104774" cy="138499"/>
            </a:xfrm>
            <a:prstGeom prst="rect">
              <a:avLst/>
            </a:prstGeom>
          </p:spPr>
          <p:txBody>
            <a:bodyPr wrap="square" lIns="0" tIns="0" rIns="0" bIns="0">
              <a:spAutoFit/>
            </a:bodyPr>
            <a:lstStyle/>
            <a:p>
              <a:pPr marL="0" marR="0" lvl="0" indent="0" algn="ctr" defTabSz="342592"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t>
              </a:r>
            </a:p>
          </p:txBody>
        </p:sp>
        <p:sp>
          <p:nvSpPr>
            <p:cNvPr id="53" name="Rectangle 52">
              <a:extLst>
                <a:ext uri="{FF2B5EF4-FFF2-40B4-BE49-F238E27FC236}">
                  <a16:creationId xmlns:a16="http://schemas.microsoft.com/office/drawing/2014/main" id="{5D956DF5-268B-4895-8DC8-9426BA75DC9D}"/>
                </a:ext>
              </a:extLst>
            </p:cNvPr>
            <p:cNvSpPr/>
            <p:nvPr/>
          </p:nvSpPr>
          <p:spPr>
            <a:xfrm>
              <a:off x="5614989" y="1968665"/>
              <a:ext cx="104774" cy="138499"/>
            </a:xfrm>
            <a:prstGeom prst="rect">
              <a:avLst/>
            </a:prstGeom>
          </p:spPr>
          <p:txBody>
            <a:bodyPr wrap="square" lIns="0" tIns="0" rIns="0" bIns="0">
              <a:spAutoFit/>
            </a:bodyPr>
            <a:lstStyle/>
            <a:p>
              <a:pPr marL="0" marR="0" lvl="0" indent="0" algn="ctr" defTabSz="342592"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t>
              </a:r>
            </a:p>
          </p:txBody>
        </p:sp>
        <p:sp>
          <p:nvSpPr>
            <p:cNvPr id="54" name="Rectangle 53">
              <a:extLst>
                <a:ext uri="{FF2B5EF4-FFF2-40B4-BE49-F238E27FC236}">
                  <a16:creationId xmlns:a16="http://schemas.microsoft.com/office/drawing/2014/main" id="{A4A9AA9C-3EBB-436C-B6A7-CBDDD4592309}"/>
                </a:ext>
              </a:extLst>
            </p:cNvPr>
            <p:cNvSpPr/>
            <p:nvPr/>
          </p:nvSpPr>
          <p:spPr>
            <a:xfrm>
              <a:off x="8272464" y="4121315"/>
              <a:ext cx="104774" cy="138499"/>
            </a:xfrm>
            <a:prstGeom prst="rect">
              <a:avLst/>
            </a:prstGeom>
          </p:spPr>
          <p:txBody>
            <a:bodyPr wrap="square" lIns="0" tIns="0" rIns="0" bIns="0">
              <a:spAutoFit/>
            </a:bodyPr>
            <a:lstStyle/>
            <a:p>
              <a:pPr marL="0" marR="0" lvl="0" indent="0" algn="ctr" defTabSz="342592"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t>
              </a:r>
            </a:p>
          </p:txBody>
        </p:sp>
        <p:sp>
          <p:nvSpPr>
            <p:cNvPr id="55" name="Rectangle 54">
              <a:extLst>
                <a:ext uri="{FF2B5EF4-FFF2-40B4-BE49-F238E27FC236}">
                  <a16:creationId xmlns:a16="http://schemas.microsoft.com/office/drawing/2014/main" id="{69BE1397-C2AA-4913-9221-3CC688D2F634}"/>
                </a:ext>
              </a:extLst>
            </p:cNvPr>
            <p:cNvSpPr/>
            <p:nvPr/>
          </p:nvSpPr>
          <p:spPr>
            <a:xfrm>
              <a:off x="8353426" y="4121316"/>
              <a:ext cx="104774" cy="138499"/>
            </a:xfrm>
            <a:prstGeom prst="rect">
              <a:avLst/>
            </a:prstGeom>
          </p:spPr>
          <p:txBody>
            <a:bodyPr wrap="square" lIns="0" tIns="0" rIns="0" bIns="0">
              <a:spAutoFit/>
            </a:bodyPr>
            <a:lstStyle/>
            <a:p>
              <a:pPr marL="0" marR="0" lvl="0" indent="0" algn="ctr" defTabSz="342592"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t>
              </a:r>
            </a:p>
          </p:txBody>
        </p:sp>
      </p:grpSp>
    </p:spTree>
    <p:extLst>
      <p:ext uri="{BB962C8B-B14F-4D97-AF65-F5344CB8AC3E}">
        <p14:creationId xmlns:p14="http://schemas.microsoft.com/office/powerpoint/2010/main" val="8549439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re 11"/>
          <p:cNvSpPr>
            <a:spLocks noGrp="1"/>
          </p:cNvSpPr>
          <p:nvPr>
            <p:ph type="title"/>
          </p:nvPr>
        </p:nvSpPr>
        <p:spPr/>
        <p:txBody>
          <a:bodyPr>
            <a:normAutofit fontScale="90000"/>
          </a:bodyPr>
          <a:lstStyle/>
          <a:p>
            <a:r>
              <a:rPr lang="fr-FR" dirty="0"/>
              <a:t>Inhibition spécifique du CCRm muté BRAF</a:t>
            </a:r>
            <a:r>
              <a:rPr lang="fr-FR" baseline="30000" dirty="0"/>
              <a:t>V600E</a:t>
            </a:r>
            <a:r>
              <a:rPr lang="fr-FR" dirty="0"/>
              <a:t> en L1 du CCRm</a:t>
            </a:r>
            <a:br>
              <a:rPr lang="fr-FR" b="1" dirty="0"/>
            </a:br>
            <a:r>
              <a:rPr lang="fr-FR" b="1" dirty="0"/>
              <a:t>Etude ANCHOR</a:t>
            </a:r>
          </a:p>
        </p:txBody>
      </p:sp>
      <p:sp>
        <p:nvSpPr>
          <p:cNvPr id="3" name="Espace réservé du contenu 2"/>
          <p:cNvSpPr>
            <a:spLocks noGrp="1"/>
          </p:cNvSpPr>
          <p:nvPr>
            <p:ph sz="half" idx="1"/>
          </p:nvPr>
        </p:nvSpPr>
        <p:spPr>
          <a:xfrm>
            <a:off x="190500" y="821934"/>
            <a:ext cx="8763000" cy="2227860"/>
          </a:xfrm>
        </p:spPr>
        <p:txBody>
          <a:bodyPr/>
          <a:lstStyle/>
          <a:p>
            <a:r>
              <a:rPr lang="fr-FR" sz="1600" dirty="0"/>
              <a:t>Résultats : Durée de la réponse</a:t>
            </a:r>
          </a:p>
          <a:p>
            <a:r>
              <a:rPr lang="fr-FR" sz="1600" dirty="0"/>
              <a:t>Tolérance </a:t>
            </a:r>
          </a:p>
          <a:p>
            <a:pPr lvl="1"/>
            <a:r>
              <a:rPr lang="fr-FR" sz="1200" dirty="0"/>
              <a:t>Effets secondaires G3/4 : N = 28 (68%)</a:t>
            </a:r>
          </a:p>
          <a:p>
            <a:pPr lvl="2"/>
            <a:r>
              <a:rPr lang="fr-FR" sz="1100" dirty="0"/>
              <a:t>Diarrhée (15%)</a:t>
            </a:r>
          </a:p>
          <a:p>
            <a:pPr lvl="2"/>
            <a:r>
              <a:rPr lang="fr-FR" sz="1100" dirty="0"/>
              <a:t>Anémie (12%)</a:t>
            </a:r>
          </a:p>
          <a:p>
            <a:pPr lvl="2"/>
            <a:r>
              <a:rPr lang="fr-FR" sz="1100" dirty="0"/>
              <a:t>I Rénale (12%°</a:t>
            </a:r>
          </a:p>
          <a:p>
            <a:pPr lvl="1"/>
            <a:r>
              <a:rPr lang="fr-FR" sz="1200" dirty="0"/>
              <a:t>Réduction dose ou interruption: n=28 (68%)</a:t>
            </a:r>
          </a:p>
          <a:p>
            <a:pPr lvl="1"/>
            <a:r>
              <a:rPr lang="fr-FR" sz="1200" dirty="0"/>
              <a:t>Arrêt définitif : n=8 (28%)</a:t>
            </a:r>
          </a:p>
          <a:p>
            <a:pPr lvl="1"/>
            <a:r>
              <a:rPr lang="fr-FR" sz="1200" dirty="0"/>
              <a:t>DC toxique : n = 3 (7%)</a:t>
            </a:r>
          </a:p>
        </p:txBody>
      </p:sp>
      <p:sp>
        <p:nvSpPr>
          <p:cNvPr id="5" name="ZoneTexte 4">
            <a:extLst>
              <a:ext uri="{FF2B5EF4-FFF2-40B4-BE49-F238E27FC236}">
                <a16:creationId xmlns:a16="http://schemas.microsoft.com/office/drawing/2014/main" id="{07177BB9-CD58-2443-BD99-EC41454F5D13}"/>
              </a:ext>
            </a:extLst>
          </p:cNvPr>
          <p:cNvSpPr txBox="1">
            <a:spLocks noChangeArrowheads="1"/>
          </p:cNvSpPr>
          <p:nvPr/>
        </p:nvSpPr>
        <p:spPr bwMode="auto">
          <a:xfrm>
            <a:off x="0" y="4915971"/>
            <a:ext cx="2146742" cy="230832"/>
          </a:xfrm>
          <a:prstGeom prst="rect">
            <a:avLst/>
          </a:prstGeom>
          <a:noFill/>
        </p:spPr>
        <p:txBody>
          <a:bodyPr wrap="none" rtlCol="0">
            <a:spAutoFit/>
          </a:bodyPr>
          <a:lstStyle>
            <a:defPPr>
              <a:defRPr lang="fr-FR"/>
            </a:defPPr>
            <a:lvl1pPr>
              <a:defRPr sz="900" i="1">
                <a:solidFill>
                  <a:schemeClr val="tx1">
                    <a:lumMod val="50000"/>
                    <a:lumOff val="50000"/>
                  </a:schemeClr>
                </a:solidFill>
                <a:latin typeface="Arial" panose="020B0604020202020204" pitchFamily="34" charset="0"/>
              </a:defRPr>
            </a:lvl1p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Alex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Grothey</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WCGI 2020, LBA5</a:t>
            </a:r>
          </a:p>
        </p:txBody>
      </p:sp>
      <p:grpSp>
        <p:nvGrpSpPr>
          <p:cNvPr id="60" name="Groupe 59">
            <a:extLst>
              <a:ext uri="{FF2B5EF4-FFF2-40B4-BE49-F238E27FC236}">
                <a16:creationId xmlns:a16="http://schemas.microsoft.com/office/drawing/2014/main" id="{15D00D2A-AD89-4DA5-A457-9D41D066B0DA}"/>
              </a:ext>
            </a:extLst>
          </p:cNvPr>
          <p:cNvGrpSpPr/>
          <p:nvPr/>
        </p:nvGrpSpPr>
        <p:grpSpPr>
          <a:xfrm>
            <a:off x="3861995" y="1000460"/>
            <a:ext cx="4975412" cy="3652274"/>
            <a:chOff x="4555977" y="1296296"/>
            <a:chExt cx="5741474" cy="3652274"/>
          </a:xfrm>
        </p:grpSpPr>
        <p:grpSp>
          <p:nvGrpSpPr>
            <p:cNvPr id="10" name="Groupe 9">
              <a:extLst>
                <a:ext uri="{FF2B5EF4-FFF2-40B4-BE49-F238E27FC236}">
                  <a16:creationId xmlns:a16="http://schemas.microsoft.com/office/drawing/2014/main" id="{37712FE9-CD48-4E0A-84FC-CB1CAFE2B4AC}"/>
                </a:ext>
              </a:extLst>
            </p:cNvPr>
            <p:cNvGrpSpPr/>
            <p:nvPr/>
          </p:nvGrpSpPr>
          <p:grpSpPr>
            <a:xfrm>
              <a:off x="4555977" y="1296296"/>
              <a:ext cx="5741474" cy="3652274"/>
              <a:chOff x="1721006" y="1544441"/>
              <a:chExt cx="4236788" cy="2488321"/>
            </a:xfrm>
          </p:grpSpPr>
          <p:sp>
            <p:nvSpPr>
              <p:cNvPr id="11" name="Rectangle à coins arrondis 4">
                <a:extLst>
                  <a:ext uri="{FF2B5EF4-FFF2-40B4-BE49-F238E27FC236}">
                    <a16:creationId xmlns:a16="http://schemas.microsoft.com/office/drawing/2014/main" id="{354AA1AA-AEB6-4DC9-A770-5223A8D05A3E}"/>
                  </a:ext>
                </a:extLst>
              </p:cNvPr>
              <p:cNvSpPr/>
              <p:nvPr/>
            </p:nvSpPr>
            <p:spPr>
              <a:xfrm>
                <a:off x="1721006" y="1544441"/>
                <a:ext cx="4207245" cy="2420768"/>
              </a:xfrm>
              <a:prstGeom prst="roundRect">
                <a:avLst>
                  <a:gd name="adj" fmla="val 2378"/>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13" name="Chart 47">
                <a:extLst>
                  <a:ext uri="{FF2B5EF4-FFF2-40B4-BE49-F238E27FC236}">
                    <a16:creationId xmlns:a16="http://schemas.microsoft.com/office/drawing/2014/main" id="{9A20C513-8296-4116-96C3-AAD1A6CE708C}"/>
                  </a:ext>
                </a:extLst>
              </p:cNvPr>
              <p:cNvGraphicFramePr/>
              <p:nvPr>
                <p:extLst>
                  <p:ext uri="{D42A27DB-BD31-4B8C-83A1-F6EECF244321}">
                    <p14:modId xmlns:p14="http://schemas.microsoft.com/office/powerpoint/2010/main" val="272377990"/>
                  </p:ext>
                </p:extLst>
              </p:nvPr>
            </p:nvGraphicFramePr>
            <p:xfrm>
              <a:off x="1800226" y="1675932"/>
              <a:ext cx="4157568" cy="2356830"/>
            </p:xfrm>
            <a:graphic>
              <a:graphicData uri="http://schemas.openxmlformats.org/drawingml/2006/chart">
                <c:chart xmlns:c="http://schemas.openxmlformats.org/drawingml/2006/chart" xmlns:r="http://schemas.openxmlformats.org/officeDocument/2006/relationships" r:id="rId2"/>
              </a:graphicData>
            </a:graphic>
          </p:graphicFrame>
        </p:grpSp>
        <p:sp>
          <p:nvSpPr>
            <p:cNvPr id="17" name="Rectangle 16">
              <a:extLst>
                <a:ext uri="{FF2B5EF4-FFF2-40B4-BE49-F238E27FC236}">
                  <a16:creationId xmlns:a16="http://schemas.microsoft.com/office/drawing/2014/main" id="{23B5FDF0-2DD9-4BA0-943E-E4497FC0974D}"/>
                </a:ext>
              </a:extLst>
            </p:cNvPr>
            <p:cNvSpPr/>
            <p:nvPr/>
          </p:nvSpPr>
          <p:spPr>
            <a:xfrm>
              <a:off x="8692597" y="3818421"/>
              <a:ext cx="1441404" cy="553998"/>
            </a:xfrm>
            <a:prstGeom prst="rect">
              <a:avLst/>
            </a:prstGeom>
          </p:spPr>
          <p:txBody>
            <a:bodyPr wrap="square" lIns="0" tIns="0" rIns="0" bIns="0">
              <a:spAutoFit/>
            </a:bodyPr>
            <a:lstStyle/>
            <a:p>
              <a:pPr marL="0" marR="0" lvl="0" indent="0" algn="l" defTabSz="342592"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C000"/>
                  </a:solidFill>
                  <a:effectLst/>
                  <a:uLnTx/>
                  <a:uFillTx/>
                  <a:latin typeface="Arial" panose="020B0604020202020204" pitchFamily="34" charset="0"/>
                  <a:ea typeface="+mn-ea"/>
                  <a:cs typeface="Arial" panose="020B0604020202020204" pitchFamily="34" charset="0"/>
                </a:rPr>
                <a:t>Partial response</a:t>
              </a:r>
            </a:p>
            <a:p>
              <a:pPr marL="0" marR="0" lvl="0" indent="0" algn="l" defTabSz="342592"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ED7D31"/>
                  </a:solidFill>
                  <a:effectLst/>
                  <a:uLnTx/>
                  <a:uFillTx/>
                  <a:latin typeface="Arial" panose="020B0604020202020204" pitchFamily="34" charset="0"/>
                  <a:ea typeface="+mn-ea"/>
                  <a:cs typeface="Arial" panose="020B0604020202020204" pitchFamily="34" charset="0"/>
                </a:rPr>
                <a:t>Stable disease</a:t>
              </a:r>
            </a:p>
            <a:p>
              <a:pPr marL="0" marR="0" lvl="0" indent="0" algn="l" defTabSz="342592"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Not evaluable</a:t>
              </a:r>
            </a:p>
            <a:p>
              <a:pPr marL="0" marR="0" lvl="0" indent="0" algn="l" defTabSz="342592"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rPr>
                <a:t>Progressive disease</a:t>
              </a:r>
            </a:p>
          </p:txBody>
        </p:sp>
        <p:grpSp>
          <p:nvGrpSpPr>
            <p:cNvPr id="2" name="Groupe 1">
              <a:extLst>
                <a:ext uri="{FF2B5EF4-FFF2-40B4-BE49-F238E27FC236}">
                  <a16:creationId xmlns:a16="http://schemas.microsoft.com/office/drawing/2014/main" id="{B2E43D57-1BB0-4464-846A-829793266B12}"/>
                </a:ext>
              </a:extLst>
            </p:cNvPr>
            <p:cNvGrpSpPr/>
            <p:nvPr/>
          </p:nvGrpSpPr>
          <p:grpSpPr>
            <a:xfrm>
              <a:off x="4835195" y="1393315"/>
              <a:ext cx="4864910" cy="2998551"/>
              <a:chOff x="1769266" y="1178162"/>
              <a:chExt cx="4864910" cy="2998551"/>
            </a:xfrm>
          </p:grpSpPr>
          <p:sp>
            <p:nvSpPr>
              <p:cNvPr id="18" name="Rectangle 17">
                <a:extLst>
                  <a:ext uri="{FF2B5EF4-FFF2-40B4-BE49-F238E27FC236}">
                    <a16:creationId xmlns:a16="http://schemas.microsoft.com/office/drawing/2014/main" id="{A532B21E-B648-4EFE-9668-3EC8591DDB9C}"/>
                  </a:ext>
                </a:extLst>
              </p:cNvPr>
              <p:cNvSpPr/>
              <p:nvPr/>
            </p:nvSpPr>
            <p:spPr>
              <a:xfrm>
                <a:off x="1769266" y="4116630"/>
                <a:ext cx="190501" cy="60083"/>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Rectangle 18">
                <a:extLst>
                  <a:ext uri="{FF2B5EF4-FFF2-40B4-BE49-F238E27FC236}">
                    <a16:creationId xmlns:a16="http://schemas.microsoft.com/office/drawing/2014/main" id="{417AB3CB-6D06-49E2-8D6D-40D5DD45B13A}"/>
                  </a:ext>
                </a:extLst>
              </p:cNvPr>
              <p:cNvSpPr/>
              <p:nvPr/>
            </p:nvSpPr>
            <p:spPr>
              <a:xfrm>
                <a:off x="1769266" y="4041272"/>
                <a:ext cx="190501" cy="60083"/>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Rectangle 19">
                <a:extLst>
                  <a:ext uri="{FF2B5EF4-FFF2-40B4-BE49-F238E27FC236}">
                    <a16:creationId xmlns:a16="http://schemas.microsoft.com/office/drawing/2014/main" id="{3231E215-0503-4541-9EE8-252915E4FE05}"/>
                  </a:ext>
                </a:extLst>
              </p:cNvPr>
              <p:cNvSpPr/>
              <p:nvPr/>
            </p:nvSpPr>
            <p:spPr>
              <a:xfrm>
                <a:off x="1769266" y="3965927"/>
                <a:ext cx="371477" cy="60083"/>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Rectangle 20">
                <a:extLst>
                  <a:ext uri="{FF2B5EF4-FFF2-40B4-BE49-F238E27FC236}">
                    <a16:creationId xmlns:a16="http://schemas.microsoft.com/office/drawing/2014/main" id="{63D574B7-E6F9-451C-AA88-5D100503801A}"/>
                  </a:ext>
                </a:extLst>
              </p:cNvPr>
              <p:cNvSpPr/>
              <p:nvPr/>
            </p:nvSpPr>
            <p:spPr>
              <a:xfrm>
                <a:off x="1769266" y="3890582"/>
                <a:ext cx="385764" cy="60083"/>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Rectangle 21">
                <a:extLst>
                  <a:ext uri="{FF2B5EF4-FFF2-40B4-BE49-F238E27FC236}">
                    <a16:creationId xmlns:a16="http://schemas.microsoft.com/office/drawing/2014/main" id="{E29CBA73-0668-4486-9F0C-0A5E6B037CEE}"/>
                  </a:ext>
                </a:extLst>
              </p:cNvPr>
              <p:cNvSpPr/>
              <p:nvPr/>
            </p:nvSpPr>
            <p:spPr>
              <a:xfrm>
                <a:off x="1769266" y="3815237"/>
                <a:ext cx="571502" cy="60083"/>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Rectangle 22">
                <a:extLst>
                  <a:ext uri="{FF2B5EF4-FFF2-40B4-BE49-F238E27FC236}">
                    <a16:creationId xmlns:a16="http://schemas.microsoft.com/office/drawing/2014/main" id="{12C6B34E-D3ED-43D6-87E9-FD2515326875}"/>
                  </a:ext>
                </a:extLst>
              </p:cNvPr>
              <p:cNvSpPr/>
              <p:nvPr/>
            </p:nvSpPr>
            <p:spPr>
              <a:xfrm>
                <a:off x="1769266" y="3739892"/>
                <a:ext cx="754858" cy="600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Rectangle 23">
                <a:extLst>
                  <a:ext uri="{FF2B5EF4-FFF2-40B4-BE49-F238E27FC236}">
                    <a16:creationId xmlns:a16="http://schemas.microsoft.com/office/drawing/2014/main" id="{46CEA316-EC5E-482C-9078-2C0EF1ACC388}"/>
                  </a:ext>
                </a:extLst>
              </p:cNvPr>
              <p:cNvSpPr/>
              <p:nvPr/>
            </p:nvSpPr>
            <p:spPr>
              <a:xfrm>
                <a:off x="1769266" y="3664547"/>
                <a:ext cx="773908" cy="600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Rectangle 24">
                <a:extLst>
                  <a:ext uri="{FF2B5EF4-FFF2-40B4-BE49-F238E27FC236}">
                    <a16:creationId xmlns:a16="http://schemas.microsoft.com/office/drawing/2014/main" id="{7D807A83-236E-45C0-9680-35E78DA8CEB4}"/>
                  </a:ext>
                </a:extLst>
              </p:cNvPr>
              <p:cNvSpPr/>
              <p:nvPr/>
            </p:nvSpPr>
            <p:spPr>
              <a:xfrm>
                <a:off x="1769266" y="3589202"/>
                <a:ext cx="942977" cy="600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Rectangle 25">
                <a:extLst>
                  <a:ext uri="{FF2B5EF4-FFF2-40B4-BE49-F238E27FC236}">
                    <a16:creationId xmlns:a16="http://schemas.microsoft.com/office/drawing/2014/main" id="{7B4442DD-741B-45FE-81C9-AC6C5829303A}"/>
                  </a:ext>
                </a:extLst>
              </p:cNvPr>
              <p:cNvSpPr/>
              <p:nvPr/>
            </p:nvSpPr>
            <p:spPr>
              <a:xfrm>
                <a:off x="1769266" y="3513857"/>
                <a:ext cx="1131097" cy="600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Rectangle 26">
                <a:extLst>
                  <a:ext uri="{FF2B5EF4-FFF2-40B4-BE49-F238E27FC236}">
                    <a16:creationId xmlns:a16="http://schemas.microsoft.com/office/drawing/2014/main" id="{6BADF71A-E6C5-4607-A21C-345CC6DB14DB}"/>
                  </a:ext>
                </a:extLst>
              </p:cNvPr>
              <p:cNvSpPr/>
              <p:nvPr/>
            </p:nvSpPr>
            <p:spPr>
              <a:xfrm>
                <a:off x="1769266" y="3438512"/>
                <a:ext cx="1143003" cy="600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Rectangle 27">
                <a:extLst>
                  <a:ext uri="{FF2B5EF4-FFF2-40B4-BE49-F238E27FC236}">
                    <a16:creationId xmlns:a16="http://schemas.microsoft.com/office/drawing/2014/main" id="{7DC20A7A-D8B6-46D1-AED0-DF32472E2D87}"/>
                  </a:ext>
                </a:extLst>
              </p:cNvPr>
              <p:cNvSpPr/>
              <p:nvPr/>
            </p:nvSpPr>
            <p:spPr>
              <a:xfrm>
                <a:off x="1769266" y="3363167"/>
                <a:ext cx="1323978" cy="600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Rectangle 28">
                <a:extLst>
                  <a:ext uri="{FF2B5EF4-FFF2-40B4-BE49-F238E27FC236}">
                    <a16:creationId xmlns:a16="http://schemas.microsoft.com/office/drawing/2014/main" id="{EEC31303-6328-4760-A1AD-0B51574362EA}"/>
                  </a:ext>
                </a:extLst>
              </p:cNvPr>
              <p:cNvSpPr/>
              <p:nvPr/>
            </p:nvSpPr>
            <p:spPr>
              <a:xfrm>
                <a:off x="1769266" y="3287822"/>
                <a:ext cx="1507334" cy="600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Rectangle 29">
                <a:extLst>
                  <a:ext uri="{FF2B5EF4-FFF2-40B4-BE49-F238E27FC236}">
                    <a16:creationId xmlns:a16="http://schemas.microsoft.com/office/drawing/2014/main" id="{748F12CE-8AEF-4FA2-A4DD-7874E345B449}"/>
                  </a:ext>
                </a:extLst>
              </p:cNvPr>
              <p:cNvSpPr/>
              <p:nvPr/>
            </p:nvSpPr>
            <p:spPr>
              <a:xfrm>
                <a:off x="1769266" y="3212477"/>
                <a:ext cx="1507334" cy="600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Rectangle 30">
                <a:extLst>
                  <a:ext uri="{FF2B5EF4-FFF2-40B4-BE49-F238E27FC236}">
                    <a16:creationId xmlns:a16="http://schemas.microsoft.com/office/drawing/2014/main" id="{29C7F98F-5008-4039-A1A8-9B313BBEA918}"/>
                  </a:ext>
                </a:extLst>
              </p:cNvPr>
              <p:cNvSpPr/>
              <p:nvPr/>
            </p:nvSpPr>
            <p:spPr>
              <a:xfrm>
                <a:off x="1769266" y="3137132"/>
                <a:ext cx="1514478" cy="600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Rectangle 31">
                <a:extLst>
                  <a:ext uri="{FF2B5EF4-FFF2-40B4-BE49-F238E27FC236}">
                    <a16:creationId xmlns:a16="http://schemas.microsoft.com/office/drawing/2014/main" id="{5F8534D1-3B77-4DD4-9ED7-5EBBACEA042F}"/>
                  </a:ext>
                </a:extLst>
              </p:cNvPr>
              <p:cNvSpPr/>
              <p:nvPr/>
            </p:nvSpPr>
            <p:spPr>
              <a:xfrm>
                <a:off x="1769266" y="3061787"/>
                <a:ext cx="1693072" cy="600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Rectangle 32">
                <a:extLst>
                  <a:ext uri="{FF2B5EF4-FFF2-40B4-BE49-F238E27FC236}">
                    <a16:creationId xmlns:a16="http://schemas.microsoft.com/office/drawing/2014/main" id="{AC0CFD67-8595-4506-85C0-6353440CBD90}"/>
                  </a:ext>
                </a:extLst>
              </p:cNvPr>
              <p:cNvSpPr/>
              <p:nvPr/>
            </p:nvSpPr>
            <p:spPr>
              <a:xfrm>
                <a:off x="1769266" y="2986442"/>
                <a:ext cx="1693072" cy="600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 name="Rectangle 33">
                <a:extLst>
                  <a:ext uri="{FF2B5EF4-FFF2-40B4-BE49-F238E27FC236}">
                    <a16:creationId xmlns:a16="http://schemas.microsoft.com/office/drawing/2014/main" id="{BF607785-C4CA-4627-965A-848E7F5CD73B}"/>
                  </a:ext>
                </a:extLst>
              </p:cNvPr>
              <p:cNvSpPr/>
              <p:nvPr/>
            </p:nvSpPr>
            <p:spPr>
              <a:xfrm>
                <a:off x="1769266" y="2911097"/>
                <a:ext cx="1693072" cy="600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 name="Rectangle 34">
                <a:extLst>
                  <a:ext uri="{FF2B5EF4-FFF2-40B4-BE49-F238E27FC236}">
                    <a16:creationId xmlns:a16="http://schemas.microsoft.com/office/drawing/2014/main" id="{BF655466-A23A-49F1-A82F-8CB597E448EA}"/>
                  </a:ext>
                </a:extLst>
              </p:cNvPr>
              <p:cNvSpPr/>
              <p:nvPr/>
            </p:nvSpPr>
            <p:spPr>
              <a:xfrm>
                <a:off x="1769266" y="2835752"/>
                <a:ext cx="1693072" cy="600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 name="Rectangle 35">
                <a:extLst>
                  <a:ext uri="{FF2B5EF4-FFF2-40B4-BE49-F238E27FC236}">
                    <a16:creationId xmlns:a16="http://schemas.microsoft.com/office/drawing/2014/main" id="{57300351-370D-4E2A-97CD-63BCEBAED84A}"/>
                  </a:ext>
                </a:extLst>
              </p:cNvPr>
              <p:cNvSpPr/>
              <p:nvPr/>
            </p:nvSpPr>
            <p:spPr>
              <a:xfrm>
                <a:off x="1769266" y="2760407"/>
                <a:ext cx="1883572" cy="600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 name="Rectangle 36">
                <a:extLst>
                  <a:ext uri="{FF2B5EF4-FFF2-40B4-BE49-F238E27FC236}">
                    <a16:creationId xmlns:a16="http://schemas.microsoft.com/office/drawing/2014/main" id="{918CCB21-18FF-4085-B752-14C17AC6CD35}"/>
                  </a:ext>
                </a:extLst>
              </p:cNvPr>
              <p:cNvSpPr/>
              <p:nvPr/>
            </p:nvSpPr>
            <p:spPr>
              <a:xfrm>
                <a:off x="1769266" y="2685062"/>
                <a:ext cx="1883572" cy="600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 name="Rectangle 37">
                <a:extLst>
                  <a:ext uri="{FF2B5EF4-FFF2-40B4-BE49-F238E27FC236}">
                    <a16:creationId xmlns:a16="http://schemas.microsoft.com/office/drawing/2014/main" id="{FE96D6BD-90AD-48D3-A22F-EA2FB3E06734}"/>
                  </a:ext>
                </a:extLst>
              </p:cNvPr>
              <p:cNvSpPr/>
              <p:nvPr/>
            </p:nvSpPr>
            <p:spPr>
              <a:xfrm>
                <a:off x="1769266" y="2609717"/>
                <a:ext cx="2066928" cy="600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 name="Rectangle 38">
                <a:extLst>
                  <a:ext uri="{FF2B5EF4-FFF2-40B4-BE49-F238E27FC236}">
                    <a16:creationId xmlns:a16="http://schemas.microsoft.com/office/drawing/2014/main" id="{6A44356A-4A6A-47E4-8979-E1B3B2C2FCAA}"/>
                  </a:ext>
                </a:extLst>
              </p:cNvPr>
              <p:cNvSpPr/>
              <p:nvPr/>
            </p:nvSpPr>
            <p:spPr>
              <a:xfrm>
                <a:off x="1769266" y="2534372"/>
                <a:ext cx="2066928" cy="600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 name="Rectangle 39">
                <a:extLst>
                  <a:ext uri="{FF2B5EF4-FFF2-40B4-BE49-F238E27FC236}">
                    <a16:creationId xmlns:a16="http://schemas.microsoft.com/office/drawing/2014/main" id="{39CFB75B-33C0-4B94-A943-3D427E864467}"/>
                  </a:ext>
                </a:extLst>
              </p:cNvPr>
              <p:cNvSpPr/>
              <p:nvPr/>
            </p:nvSpPr>
            <p:spPr>
              <a:xfrm>
                <a:off x="1769266" y="2459027"/>
                <a:ext cx="2066928" cy="600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 name="Rectangle 40">
                <a:extLst>
                  <a:ext uri="{FF2B5EF4-FFF2-40B4-BE49-F238E27FC236}">
                    <a16:creationId xmlns:a16="http://schemas.microsoft.com/office/drawing/2014/main" id="{1A307B37-9FF8-40A4-8580-6834D37B2440}"/>
                  </a:ext>
                </a:extLst>
              </p:cNvPr>
              <p:cNvSpPr/>
              <p:nvPr/>
            </p:nvSpPr>
            <p:spPr>
              <a:xfrm>
                <a:off x="1769266" y="2383682"/>
                <a:ext cx="2257428" cy="600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Rectangle 41">
                <a:extLst>
                  <a:ext uri="{FF2B5EF4-FFF2-40B4-BE49-F238E27FC236}">
                    <a16:creationId xmlns:a16="http://schemas.microsoft.com/office/drawing/2014/main" id="{0251241E-EFF4-41F8-9943-E7D1E41C7AD1}"/>
                  </a:ext>
                </a:extLst>
              </p:cNvPr>
              <p:cNvSpPr/>
              <p:nvPr/>
            </p:nvSpPr>
            <p:spPr>
              <a:xfrm>
                <a:off x="1769266" y="2308337"/>
                <a:ext cx="2450310" cy="600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 name="Rectangle 42">
                <a:extLst>
                  <a:ext uri="{FF2B5EF4-FFF2-40B4-BE49-F238E27FC236}">
                    <a16:creationId xmlns:a16="http://schemas.microsoft.com/office/drawing/2014/main" id="{98893B14-21C8-4518-B322-059E93A97232}"/>
                  </a:ext>
                </a:extLst>
              </p:cNvPr>
              <p:cNvSpPr/>
              <p:nvPr/>
            </p:nvSpPr>
            <p:spPr>
              <a:xfrm>
                <a:off x="1769266" y="2232992"/>
                <a:ext cx="2450310" cy="600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 name="Rectangle 43">
                <a:extLst>
                  <a:ext uri="{FF2B5EF4-FFF2-40B4-BE49-F238E27FC236}">
                    <a16:creationId xmlns:a16="http://schemas.microsoft.com/office/drawing/2014/main" id="{0012430E-2AEC-4BA3-A0DA-CF40FC49DAB4}"/>
                  </a:ext>
                </a:extLst>
              </p:cNvPr>
              <p:cNvSpPr/>
              <p:nvPr/>
            </p:nvSpPr>
            <p:spPr>
              <a:xfrm>
                <a:off x="1769266" y="2157647"/>
                <a:ext cx="2450310" cy="600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 name="Rectangle 44">
                <a:extLst>
                  <a:ext uri="{FF2B5EF4-FFF2-40B4-BE49-F238E27FC236}">
                    <a16:creationId xmlns:a16="http://schemas.microsoft.com/office/drawing/2014/main" id="{9B22E35F-0895-4656-97F8-72ED91A3805D}"/>
                  </a:ext>
                </a:extLst>
              </p:cNvPr>
              <p:cNvSpPr/>
              <p:nvPr/>
            </p:nvSpPr>
            <p:spPr>
              <a:xfrm>
                <a:off x="1769266" y="2082302"/>
                <a:ext cx="2636047" cy="600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 name="Rectangle 45">
                <a:extLst>
                  <a:ext uri="{FF2B5EF4-FFF2-40B4-BE49-F238E27FC236}">
                    <a16:creationId xmlns:a16="http://schemas.microsoft.com/office/drawing/2014/main" id="{3D903629-DF84-4B7C-9109-021C260F402F}"/>
                  </a:ext>
                </a:extLst>
              </p:cNvPr>
              <p:cNvSpPr/>
              <p:nvPr/>
            </p:nvSpPr>
            <p:spPr>
              <a:xfrm>
                <a:off x="1769266" y="2006957"/>
                <a:ext cx="2636047" cy="600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 name="Rectangle 46">
                <a:extLst>
                  <a:ext uri="{FF2B5EF4-FFF2-40B4-BE49-F238E27FC236}">
                    <a16:creationId xmlns:a16="http://schemas.microsoft.com/office/drawing/2014/main" id="{486B4BA1-12DD-4CF0-9806-D3B4ECD1BD9A}"/>
                  </a:ext>
                </a:extLst>
              </p:cNvPr>
              <p:cNvSpPr/>
              <p:nvPr/>
            </p:nvSpPr>
            <p:spPr>
              <a:xfrm>
                <a:off x="1769266" y="1931612"/>
                <a:ext cx="2636047" cy="60083"/>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 name="Rectangle 47">
                <a:extLst>
                  <a:ext uri="{FF2B5EF4-FFF2-40B4-BE49-F238E27FC236}">
                    <a16:creationId xmlns:a16="http://schemas.microsoft.com/office/drawing/2014/main" id="{14B4BA8F-5942-427E-9ACA-CDC3637CF67A}"/>
                  </a:ext>
                </a:extLst>
              </p:cNvPr>
              <p:cNvSpPr/>
              <p:nvPr/>
            </p:nvSpPr>
            <p:spPr>
              <a:xfrm>
                <a:off x="1769266" y="1856267"/>
                <a:ext cx="2636047" cy="600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 name="Rectangle 48">
                <a:extLst>
                  <a:ext uri="{FF2B5EF4-FFF2-40B4-BE49-F238E27FC236}">
                    <a16:creationId xmlns:a16="http://schemas.microsoft.com/office/drawing/2014/main" id="{BD516EE5-A00E-4E51-8CD8-D20062E1BC4A}"/>
                  </a:ext>
                </a:extLst>
              </p:cNvPr>
              <p:cNvSpPr/>
              <p:nvPr/>
            </p:nvSpPr>
            <p:spPr>
              <a:xfrm>
                <a:off x="1769266" y="1780922"/>
                <a:ext cx="3014671" cy="600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Rectangle 49">
                <a:extLst>
                  <a:ext uri="{FF2B5EF4-FFF2-40B4-BE49-F238E27FC236}">
                    <a16:creationId xmlns:a16="http://schemas.microsoft.com/office/drawing/2014/main" id="{3BA17167-129F-4E0D-8512-59E9F6A8988D}"/>
                  </a:ext>
                </a:extLst>
              </p:cNvPr>
              <p:cNvSpPr/>
              <p:nvPr/>
            </p:nvSpPr>
            <p:spPr>
              <a:xfrm>
                <a:off x="1769266" y="1705577"/>
                <a:ext cx="3014671" cy="600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 name="Rectangle 50">
                <a:extLst>
                  <a:ext uri="{FF2B5EF4-FFF2-40B4-BE49-F238E27FC236}">
                    <a16:creationId xmlns:a16="http://schemas.microsoft.com/office/drawing/2014/main" id="{521A5DF4-A98C-4706-97D3-C99DBEAC6ABF}"/>
                  </a:ext>
                </a:extLst>
              </p:cNvPr>
              <p:cNvSpPr/>
              <p:nvPr/>
            </p:nvSpPr>
            <p:spPr>
              <a:xfrm>
                <a:off x="1769266" y="1630232"/>
                <a:ext cx="3014671" cy="600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51">
                <a:extLst>
                  <a:ext uri="{FF2B5EF4-FFF2-40B4-BE49-F238E27FC236}">
                    <a16:creationId xmlns:a16="http://schemas.microsoft.com/office/drawing/2014/main" id="{4E5ADB9B-2E21-48BC-93CC-2B6FD7B5A412}"/>
                  </a:ext>
                </a:extLst>
              </p:cNvPr>
              <p:cNvSpPr/>
              <p:nvPr/>
            </p:nvSpPr>
            <p:spPr>
              <a:xfrm>
                <a:off x="1769266" y="1554887"/>
                <a:ext cx="3176599" cy="600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 name="Rectangle 52">
                <a:extLst>
                  <a:ext uri="{FF2B5EF4-FFF2-40B4-BE49-F238E27FC236}">
                    <a16:creationId xmlns:a16="http://schemas.microsoft.com/office/drawing/2014/main" id="{5B53058E-7D2A-4E46-A20E-339947D13F12}"/>
                  </a:ext>
                </a:extLst>
              </p:cNvPr>
              <p:cNvSpPr/>
              <p:nvPr/>
            </p:nvSpPr>
            <p:spPr>
              <a:xfrm>
                <a:off x="1769266" y="1479542"/>
                <a:ext cx="3388531" cy="600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 name="Rectangle 53">
                <a:extLst>
                  <a:ext uri="{FF2B5EF4-FFF2-40B4-BE49-F238E27FC236}">
                    <a16:creationId xmlns:a16="http://schemas.microsoft.com/office/drawing/2014/main" id="{FBB41730-E411-469E-9970-7E0DDC43B6A8}"/>
                  </a:ext>
                </a:extLst>
              </p:cNvPr>
              <p:cNvSpPr/>
              <p:nvPr/>
            </p:nvSpPr>
            <p:spPr>
              <a:xfrm>
                <a:off x="1769266" y="1404197"/>
                <a:ext cx="3755245" cy="600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 name="Rectangle 54">
                <a:extLst>
                  <a:ext uri="{FF2B5EF4-FFF2-40B4-BE49-F238E27FC236}">
                    <a16:creationId xmlns:a16="http://schemas.microsoft.com/office/drawing/2014/main" id="{F7DF7E69-FF19-45A6-88CA-38A3C28B60DB}"/>
                  </a:ext>
                </a:extLst>
              </p:cNvPr>
              <p:cNvSpPr/>
              <p:nvPr/>
            </p:nvSpPr>
            <p:spPr>
              <a:xfrm>
                <a:off x="1769266" y="1328852"/>
                <a:ext cx="3755245" cy="600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 name="Rectangle 55">
                <a:extLst>
                  <a:ext uri="{FF2B5EF4-FFF2-40B4-BE49-F238E27FC236}">
                    <a16:creationId xmlns:a16="http://schemas.microsoft.com/office/drawing/2014/main" id="{DD5812D2-7230-4666-BD27-874541980B62}"/>
                  </a:ext>
                </a:extLst>
              </p:cNvPr>
              <p:cNvSpPr/>
              <p:nvPr/>
            </p:nvSpPr>
            <p:spPr>
              <a:xfrm>
                <a:off x="1769266" y="1253507"/>
                <a:ext cx="3950509" cy="600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 name="Rectangle 56">
                <a:extLst>
                  <a:ext uri="{FF2B5EF4-FFF2-40B4-BE49-F238E27FC236}">
                    <a16:creationId xmlns:a16="http://schemas.microsoft.com/office/drawing/2014/main" id="{C9503679-E8C8-4D3E-B43A-264B0E65CB86}"/>
                  </a:ext>
                </a:extLst>
              </p:cNvPr>
              <p:cNvSpPr/>
              <p:nvPr/>
            </p:nvSpPr>
            <p:spPr>
              <a:xfrm>
                <a:off x="1769266" y="1178162"/>
                <a:ext cx="4864910" cy="600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62" name="Flèche : droite 61">
            <a:extLst>
              <a:ext uri="{FF2B5EF4-FFF2-40B4-BE49-F238E27FC236}">
                <a16:creationId xmlns:a16="http://schemas.microsoft.com/office/drawing/2014/main" id="{A1C9087F-9FB5-45FC-9595-D733AC792714}"/>
              </a:ext>
            </a:extLst>
          </p:cNvPr>
          <p:cNvSpPr/>
          <p:nvPr/>
        </p:nvSpPr>
        <p:spPr>
          <a:xfrm>
            <a:off x="7371738" y="1231257"/>
            <a:ext cx="139850" cy="94381"/>
          </a:xfrm>
          <a:prstGeom prst="rightArrow">
            <a:avLst/>
          </a:prstGeom>
          <a:solidFill>
            <a:schemeClr val="accent4"/>
          </a:solidFill>
          <a:ln w="63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 name="Flèche : droite 62">
            <a:extLst>
              <a:ext uri="{FF2B5EF4-FFF2-40B4-BE49-F238E27FC236}">
                <a16:creationId xmlns:a16="http://schemas.microsoft.com/office/drawing/2014/main" id="{539BB68D-F4EE-41A5-8039-9E97AB28ECAB}"/>
              </a:ext>
            </a:extLst>
          </p:cNvPr>
          <p:cNvSpPr/>
          <p:nvPr/>
        </p:nvSpPr>
        <p:spPr>
          <a:xfrm>
            <a:off x="8329681" y="1081276"/>
            <a:ext cx="139850" cy="94381"/>
          </a:xfrm>
          <a:prstGeom prst="rightArrow">
            <a:avLst/>
          </a:prstGeom>
          <a:solidFill>
            <a:schemeClr val="accent4"/>
          </a:solidFill>
          <a:ln w="63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 name="Flèche : droite 63">
            <a:extLst>
              <a:ext uri="{FF2B5EF4-FFF2-40B4-BE49-F238E27FC236}">
                <a16:creationId xmlns:a16="http://schemas.microsoft.com/office/drawing/2014/main" id="{87A8ABD0-640F-4E7C-820E-63BAD90F0E72}"/>
              </a:ext>
            </a:extLst>
          </p:cNvPr>
          <p:cNvSpPr/>
          <p:nvPr/>
        </p:nvSpPr>
        <p:spPr>
          <a:xfrm>
            <a:off x="7371738" y="1306248"/>
            <a:ext cx="139850" cy="94381"/>
          </a:xfrm>
          <a:prstGeom prst="rightArrow">
            <a:avLst/>
          </a:prstGeom>
          <a:solidFill>
            <a:schemeClr val="accent4"/>
          </a:solidFill>
          <a:ln w="63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Flèche : droite 64">
            <a:extLst>
              <a:ext uri="{FF2B5EF4-FFF2-40B4-BE49-F238E27FC236}">
                <a16:creationId xmlns:a16="http://schemas.microsoft.com/office/drawing/2014/main" id="{F29344FD-1132-421D-A218-E04C752D4A92}"/>
              </a:ext>
            </a:extLst>
          </p:cNvPr>
          <p:cNvSpPr/>
          <p:nvPr/>
        </p:nvSpPr>
        <p:spPr>
          <a:xfrm>
            <a:off x="6875691" y="1452957"/>
            <a:ext cx="139850" cy="94381"/>
          </a:xfrm>
          <a:prstGeom prst="rightArrow">
            <a:avLst/>
          </a:prstGeom>
          <a:solidFill>
            <a:schemeClr val="accent4"/>
          </a:solidFill>
          <a:ln w="63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 name="Flèche : droite 65">
            <a:extLst>
              <a:ext uri="{FF2B5EF4-FFF2-40B4-BE49-F238E27FC236}">
                <a16:creationId xmlns:a16="http://schemas.microsoft.com/office/drawing/2014/main" id="{0C8F6B34-A193-42D0-B124-A1CD490C70FF}"/>
              </a:ext>
            </a:extLst>
          </p:cNvPr>
          <p:cNvSpPr/>
          <p:nvPr/>
        </p:nvSpPr>
        <p:spPr>
          <a:xfrm>
            <a:off x="6732256" y="1530329"/>
            <a:ext cx="139850" cy="94381"/>
          </a:xfrm>
          <a:prstGeom prst="rightArrow">
            <a:avLst/>
          </a:prstGeom>
          <a:solidFill>
            <a:schemeClr val="accent4"/>
          </a:solidFill>
          <a:ln w="63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 name="Flèche : droite 66">
            <a:extLst>
              <a:ext uri="{FF2B5EF4-FFF2-40B4-BE49-F238E27FC236}">
                <a16:creationId xmlns:a16="http://schemas.microsoft.com/office/drawing/2014/main" id="{D29454E6-F7CA-4259-84CC-A2F0701BD096}"/>
              </a:ext>
            </a:extLst>
          </p:cNvPr>
          <p:cNvSpPr/>
          <p:nvPr/>
        </p:nvSpPr>
        <p:spPr>
          <a:xfrm>
            <a:off x="6731090" y="1608916"/>
            <a:ext cx="139850" cy="94381"/>
          </a:xfrm>
          <a:prstGeom prst="rightArrow">
            <a:avLst/>
          </a:prstGeom>
          <a:solidFill>
            <a:schemeClr val="accent2"/>
          </a:solidFill>
          <a:ln w="63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 name="Flèche : droite 67">
            <a:extLst>
              <a:ext uri="{FF2B5EF4-FFF2-40B4-BE49-F238E27FC236}">
                <a16:creationId xmlns:a16="http://schemas.microsoft.com/office/drawing/2014/main" id="{4E7D64A4-C19A-448E-AE63-0E6CE7780959}"/>
              </a:ext>
            </a:extLst>
          </p:cNvPr>
          <p:cNvSpPr/>
          <p:nvPr/>
        </p:nvSpPr>
        <p:spPr>
          <a:xfrm>
            <a:off x="6240411" y="2057188"/>
            <a:ext cx="139850" cy="94381"/>
          </a:xfrm>
          <a:prstGeom prst="rightArrow">
            <a:avLst/>
          </a:prstGeom>
          <a:solidFill>
            <a:schemeClr val="accent4"/>
          </a:solidFill>
          <a:ln w="63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 name="Flèche : droite 68">
            <a:extLst>
              <a:ext uri="{FF2B5EF4-FFF2-40B4-BE49-F238E27FC236}">
                <a16:creationId xmlns:a16="http://schemas.microsoft.com/office/drawing/2014/main" id="{34A8DAE4-C9BC-4B2B-A573-AB7350772162}"/>
              </a:ext>
            </a:extLst>
          </p:cNvPr>
          <p:cNvSpPr/>
          <p:nvPr/>
        </p:nvSpPr>
        <p:spPr>
          <a:xfrm>
            <a:off x="6406539" y="1757721"/>
            <a:ext cx="139850" cy="94381"/>
          </a:xfrm>
          <a:prstGeom prst="rightArrow">
            <a:avLst/>
          </a:prstGeom>
          <a:solidFill>
            <a:schemeClr val="accent2"/>
          </a:solidFill>
          <a:ln w="63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 name="Flèche : droite 69">
            <a:extLst>
              <a:ext uri="{FF2B5EF4-FFF2-40B4-BE49-F238E27FC236}">
                <a16:creationId xmlns:a16="http://schemas.microsoft.com/office/drawing/2014/main" id="{A50139AE-903C-4B3E-8A06-2042A4BE23B6}"/>
              </a:ext>
            </a:extLst>
          </p:cNvPr>
          <p:cNvSpPr/>
          <p:nvPr/>
        </p:nvSpPr>
        <p:spPr>
          <a:xfrm>
            <a:off x="6405980" y="1832427"/>
            <a:ext cx="139850" cy="94381"/>
          </a:xfrm>
          <a:prstGeom prst="rightArrow">
            <a:avLst/>
          </a:prstGeom>
          <a:solidFill>
            <a:srgbClr val="C00000"/>
          </a:solidFill>
          <a:ln w="63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 name="Rectangle 70">
            <a:extLst>
              <a:ext uri="{FF2B5EF4-FFF2-40B4-BE49-F238E27FC236}">
                <a16:creationId xmlns:a16="http://schemas.microsoft.com/office/drawing/2014/main" id="{41C5F7BC-9862-465B-B8D7-31B285D2014B}"/>
              </a:ext>
            </a:extLst>
          </p:cNvPr>
          <p:cNvSpPr/>
          <p:nvPr/>
        </p:nvSpPr>
        <p:spPr>
          <a:xfrm>
            <a:off x="4539839" y="3484234"/>
            <a:ext cx="104774" cy="107722"/>
          </a:xfrm>
          <a:prstGeom prst="rect">
            <a:avLst/>
          </a:prstGeom>
        </p:spPr>
        <p:txBody>
          <a:bodyPr wrap="square" lIns="0" tIns="0" rIns="0" bIns="0">
            <a:spAutoFit/>
          </a:bodyPr>
          <a:lstStyle/>
          <a:p>
            <a:pPr marL="0" marR="0" lvl="0" indent="0" algn="ctr" defTabSz="34259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t>
            </a:r>
            <a:endPar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72" name="Rectangle 71">
            <a:extLst>
              <a:ext uri="{FF2B5EF4-FFF2-40B4-BE49-F238E27FC236}">
                <a16:creationId xmlns:a16="http://schemas.microsoft.com/office/drawing/2014/main" id="{DAE67BFF-74E5-49E7-8CD2-839D4A55A545}"/>
              </a:ext>
            </a:extLst>
          </p:cNvPr>
          <p:cNvSpPr/>
          <p:nvPr/>
        </p:nvSpPr>
        <p:spPr>
          <a:xfrm>
            <a:off x="4539839" y="3331805"/>
            <a:ext cx="104774" cy="107722"/>
          </a:xfrm>
          <a:prstGeom prst="rect">
            <a:avLst/>
          </a:prstGeom>
        </p:spPr>
        <p:txBody>
          <a:bodyPr wrap="square" lIns="0" tIns="0" rIns="0" bIns="0">
            <a:spAutoFit/>
          </a:bodyPr>
          <a:lstStyle/>
          <a:p>
            <a:pPr marL="0" marR="0" lvl="0" indent="0" algn="ctr" defTabSz="34259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t>
            </a:r>
            <a:endPar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73" name="Rectangle 72">
            <a:extLst>
              <a:ext uri="{FF2B5EF4-FFF2-40B4-BE49-F238E27FC236}">
                <a16:creationId xmlns:a16="http://schemas.microsoft.com/office/drawing/2014/main" id="{6C5D2E3C-A9DC-4DFB-938B-E3C11A4021ED}"/>
              </a:ext>
            </a:extLst>
          </p:cNvPr>
          <p:cNvSpPr/>
          <p:nvPr/>
        </p:nvSpPr>
        <p:spPr>
          <a:xfrm>
            <a:off x="4539839" y="3256530"/>
            <a:ext cx="104774" cy="107722"/>
          </a:xfrm>
          <a:prstGeom prst="rect">
            <a:avLst/>
          </a:prstGeom>
        </p:spPr>
        <p:txBody>
          <a:bodyPr wrap="square" lIns="0" tIns="0" rIns="0" bIns="0">
            <a:spAutoFit/>
          </a:bodyPr>
          <a:lstStyle/>
          <a:p>
            <a:pPr marL="0" marR="0" lvl="0" indent="0" algn="ctr" defTabSz="34259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t>
            </a:r>
            <a:endPar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74" name="Rectangle 73">
            <a:extLst>
              <a:ext uri="{FF2B5EF4-FFF2-40B4-BE49-F238E27FC236}">
                <a16:creationId xmlns:a16="http://schemas.microsoft.com/office/drawing/2014/main" id="{1FDB6621-D90E-4BC7-8075-241FADD9EBF4}"/>
              </a:ext>
            </a:extLst>
          </p:cNvPr>
          <p:cNvSpPr/>
          <p:nvPr/>
        </p:nvSpPr>
        <p:spPr>
          <a:xfrm>
            <a:off x="4539839" y="2955258"/>
            <a:ext cx="104774" cy="107722"/>
          </a:xfrm>
          <a:prstGeom prst="rect">
            <a:avLst/>
          </a:prstGeom>
        </p:spPr>
        <p:txBody>
          <a:bodyPr wrap="square" lIns="0" tIns="0" rIns="0" bIns="0">
            <a:spAutoFit/>
          </a:bodyPr>
          <a:lstStyle/>
          <a:p>
            <a:pPr marL="0" marR="0" lvl="0" indent="0" algn="ctr" defTabSz="34259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t>
            </a:r>
            <a:endPar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75" name="Rectangle 74">
            <a:extLst>
              <a:ext uri="{FF2B5EF4-FFF2-40B4-BE49-F238E27FC236}">
                <a16:creationId xmlns:a16="http://schemas.microsoft.com/office/drawing/2014/main" id="{818DA318-29D2-4B57-AFCB-4146733E405B}"/>
              </a:ext>
            </a:extLst>
          </p:cNvPr>
          <p:cNvSpPr/>
          <p:nvPr/>
        </p:nvSpPr>
        <p:spPr>
          <a:xfrm>
            <a:off x="4539839" y="2879366"/>
            <a:ext cx="104774" cy="107722"/>
          </a:xfrm>
          <a:prstGeom prst="rect">
            <a:avLst/>
          </a:prstGeom>
        </p:spPr>
        <p:txBody>
          <a:bodyPr wrap="square" lIns="0" tIns="0" rIns="0" bIns="0">
            <a:spAutoFit/>
          </a:bodyPr>
          <a:lstStyle/>
          <a:p>
            <a:pPr marL="0" marR="0" lvl="0" indent="0" algn="ctr" defTabSz="34259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t>
            </a:r>
            <a:endPar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76" name="Rectangle 75">
            <a:extLst>
              <a:ext uri="{FF2B5EF4-FFF2-40B4-BE49-F238E27FC236}">
                <a16:creationId xmlns:a16="http://schemas.microsoft.com/office/drawing/2014/main" id="{2D760735-2506-42B2-BB57-B1B6E27C8066}"/>
              </a:ext>
            </a:extLst>
          </p:cNvPr>
          <p:cNvSpPr/>
          <p:nvPr/>
        </p:nvSpPr>
        <p:spPr>
          <a:xfrm>
            <a:off x="4539839" y="2655837"/>
            <a:ext cx="104774" cy="107722"/>
          </a:xfrm>
          <a:prstGeom prst="rect">
            <a:avLst/>
          </a:prstGeom>
        </p:spPr>
        <p:txBody>
          <a:bodyPr wrap="square" lIns="0" tIns="0" rIns="0" bIns="0">
            <a:spAutoFit/>
          </a:bodyPr>
          <a:lstStyle/>
          <a:p>
            <a:pPr marL="0" marR="0" lvl="0" indent="0" algn="ctr" defTabSz="34259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t>
            </a:r>
            <a:endPar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77" name="Rectangle 76">
            <a:extLst>
              <a:ext uri="{FF2B5EF4-FFF2-40B4-BE49-F238E27FC236}">
                <a16:creationId xmlns:a16="http://schemas.microsoft.com/office/drawing/2014/main" id="{109D0259-6973-4633-A025-73D3308E8F06}"/>
              </a:ext>
            </a:extLst>
          </p:cNvPr>
          <p:cNvSpPr/>
          <p:nvPr/>
        </p:nvSpPr>
        <p:spPr>
          <a:xfrm>
            <a:off x="4539839" y="2579945"/>
            <a:ext cx="104774" cy="107722"/>
          </a:xfrm>
          <a:prstGeom prst="rect">
            <a:avLst/>
          </a:prstGeom>
        </p:spPr>
        <p:txBody>
          <a:bodyPr wrap="square" lIns="0" tIns="0" rIns="0" bIns="0">
            <a:spAutoFit/>
          </a:bodyPr>
          <a:lstStyle/>
          <a:p>
            <a:pPr marL="0" marR="0" lvl="0" indent="0" algn="ctr" defTabSz="34259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t>
            </a:r>
            <a:endPar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78" name="Rectangle 77">
            <a:extLst>
              <a:ext uri="{FF2B5EF4-FFF2-40B4-BE49-F238E27FC236}">
                <a16:creationId xmlns:a16="http://schemas.microsoft.com/office/drawing/2014/main" id="{CE770E1C-63DC-4D58-87D1-CEF3EF935CDD}"/>
              </a:ext>
            </a:extLst>
          </p:cNvPr>
          <p:cNvSpPr/>
          <p:nvPr/>
        </p:nvSpPr>
        <p:spPr>
          <a:xfrm>
            <a:off x="4539839" y="2351654"/>
            <a:ext cx="104774" cy="107722"/>
          </a:xfrm>
          <a:prstGeom prst="rect">
            <a:avLst/>
          </a:prstGeom>
        </p:spPr>
        <p:txBody>
          <a:bodyPr wrap="square" lIns="0" tIns="0" rIns="0" bIns="0">
            <a:spAutoFit/>
          </a:bodyPr>
          <a:lstStyle/>
          <a:p>
            <a:pPr marL="0" marR="0" lvl="0" indent="0" algn="ctr" defTabSz="34259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t>
            </a:r>
            <a:endPar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79" name="Rectangle 78">
            <a:extLst>
              <a:ext uri="{FF2B5EF4-FFF2-40B4-BE49-F238E27FC236}">
                <a16:creationId xmlns:a16="http://schemas.microsoft.com/office/drawing/2014/main" id="{3B594FCB-3FBB-4345-A68D-DC70F34C34B2}"/>
              </a:ext>
            </a:extLst>
          </p:cNvPr>
          <p:cNvSpPr/>
          <p:nvPr/>
        </p:nvSpPr>
        <p:spPr>
          <a:xfrm>
            <a:off x="4539839" y="2275762"/>
            <a:ext cx="104774" cy="107722"/>
          </a:xfrm>
          <a:prstGeom prst="rect">
            <a:avLst/>
          </a:prstGeom>
        </p:spPr>
        <p:txBody>
          <a:bodyPr wrap="square" lIns="0" tIns="0" rIns="0" bIns="0">
            <a:spAutoFit/>
          </a:bodyPr>
          <a:lstStyle/>
          <a:p>
            <a:pPr marL="0" marR="0" lvl="0" indent="0" algn="ctr" defTabSz="34259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t>
            </a:r>
            <a:endPar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80" name="Rectangle 79">
            <a:extLst>
              <a:ext uri="{FF2B5EF4-FFF2-40B4-BE49-F238E27FC236}">
                <a16:creationId xmlns:a16="http://schemas.microsoft.com/office/drawing/2014/main" id="{DAF6292C-24AC-49AB-A1FF-3F17F0F37421}"/>
              </a:ext>
            </a:extLst>
          </p:cNvPr>
          <p:cNvSpPr/>
          <p:nvPr/>
        </p:nvSpPr>
        <p:spPr>
          <a:xfrm>
            <a:off x="4539839" y="2502261"/>
            <a:ext cx="104774" cy="107722"/>
          </a:xfrm>
          <a:prstGeom prst="rect">
            <a:avLst/>
          </a:prstGeom>
        </p:spPr>
        <p:txBody>
          <a:bodyPr wrap="square" lIns="0" tIns="0" rIns="0" bIns="0">
            <a:spAutoFit/>
          </a:bodyPr>
          <a:lstStyle/>
          <a:p>
            <a:pPr marL="0" marR="0" lvl="0" indent="0" algn="ctr" defTabSz="34259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t>
            </a:r>
            <a:endPar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81" name="Rectangle 80">
            <a:extLst>
              <a:ext uri="{FF2B5EF4-FFF2-40B4-BE49-F238E27FC236}">
                <a16:creationId xmlns:a16="http://schemas.microsoft.com/office/drawing/2014/main" id="{9C1CB7D6-DEC5-470A-8E0F-CEAFAE99132D}"/>
              </a:ext>
            </a:extLst>
          </p:cNvPr>
          <p:cNvSpPr/>
          <p:nvPr/>
        </p:nvSpPr>
        <p:spPr>
          <a:xfrm>
            <a:off x="4539839" y="2125156"/>
            <a:ext cx="104774" cy="107722"/>
          </a:xfrm>
          <a:prstGeom prst="rect">
            <a:avLst/>
          </a:prstGeom>
        </p:spPr>
        <p:txBody>
          <a:bodyPr wrap="square" lIns="0" tIns="0" rIns="0" bIns="0">
            <a:spAutoFit/>
          </a:bodyPr>
          <a:lstStyle/>
          <a:p>
            <a:pPr marL="0" marR="0" lvl="0" indent="0" algn="ctr" defTabSz="34259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t>
            </a:r>
            <a:endPar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82" name="Rectangle 81">
            <a:extLst>
              <a:ext uri="{FF2B5EF4-FFF2-40B4-BE49-F238E27FC236}">
                <a16:creationId xmlns:a16="http://schemas.microsoft.com/office/drawing/2014/main" id="{1FE5145B-EF69-4908-B6E6-D0300C11864B}"/>
              </a:ext>
            </a:extLst>
          </p:cNvPr>
          <p:cNvSpPr/>
          <p:nvPr/>
        </p:nvSpPr>
        <p:spPr>
          <a:xfrm>
            <a:off x="4539839" y="1901039"/>
            <a:ext cx="104774" cy="107722"/>
          </a:xfrm>
          <a:prstGeom prst="rect">
            <a:avLst/>
          </a:prstGeom>
        </p:spPr>
        <p:txBody>
          <a:bodyPr wrap="square" lIns="0" tIns="0" rIns="0" bIns="0">
            <a:spAutoFit/>
          </a:bodyPr>
          <a:lstStyle/>
          <a:p>
            <a:pPr marL="0" marR="0" lvl="0" indent="0" algn="ctr" defTabSz="34259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t>
            </a:r>
            <a:endPar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83" name="Rectangle 82">
            <a:extLst>
              <a:ext uri="{FF2B5EF4-FFF2-40B4-BE49-F238E27FC236}">
                <a16:creationId xmlns:a16="http://schemas.microsoft.com/office/drawing/2014/main" id="{97B2D0A3-73B7-4642-9A3B-1D8A0B944533}"/>
              </a:ext>
            </a:extLst>
          </p:cNvPr>
          <p:cNvSpPr/>
          <p:nvPr/>
        </p:nvSpPr>
        <p:spPr>
          <a:xfrm>
            <a:off x="4968351" y="2051058"/>
            <a:ext cx="104774" cy="107722"/>
          </a:xfrm>
          <a:prstGeom prst="rect">
            <a:avLst/>
          </a:prstGeom>
        </p:spPr>
        <p:txBody>
          <a:bodyPr wrap="square" lIns="0" tIns="0" rIns="0" bIns="0">
            <a:spAutoFit/>
          </a:bodyPr>
          <a:lstStyle/>
          <a:p>
            <a:pPr marL="0" marR="0" lvl="0" indent="0" algn="ctr" defTabSz="34259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t>
            </a:r>
            <a:endPar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84" name="Rectangle 83">
            <a:extLst>
              <a:ext uri="{FF2B5EF4-FFF2-40B4-BE49-F238E27FC236}">
                <a16:creationId xmlns:a16="http://schemas.microsoft.com/office/drawing/2014/main" id="{A2152979-B242-46A6-8826-294CB6F4F0CA}"/>
              </a:ext>
            </a:extLst>
          </p:cNvPr>
          <p:cNvSpPr/>
          <p:nvPr/>
        </p:nvSpPr>
        <p:spPr>
          <a:xfrm>
            <a:off x="4948628" y="1297435"/>
            <a:ext cx="104774" cy="107722"/>
          </a:xfrm>
          <a:prstGeom prst="rect">
            <a:avLst/>
          </a:prstGeom>
        </p:spPr>
        <p:txBody>
          <a:bodyPr wrap="square" lIns="0" tIns="0" rIns="0" bIns="0">
            <a:spAutoFit/>
          </a:bodyPr>
          <a:lstStyle/>
          <a:p>
            <a:pPr marL="0" marR="0" lvl="0" indent="0" algn="ctr" defTabSz="34259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t>
            </a:r>
            <a:endPar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85" name="Rectangle 84">
            <a:extLst>
              <a:ext uri="{FF2B5EF4-FFF2-40B4-BE49-F238E27FC236}">
                <a16:creationId xmlns:a16="http://schemas.microsoft.com/office/drawing/2014/main" id="{859E39F5-3EF8-428F-8887-9267498A384A}"/>
              </a:ext>
            </a:extLst>
          </p:cNvPr>
          <p:cNvSpPr/>
          <p:nvPr/>
        </p:nvSpPr>
        <p:spPr>
          <a:xfrm>
            <a:off x="4539839" y="1675129"/>
            <a:ext cx="104774" cy="107722"/>
          </a:xfrm>
          <a:prstGeom prst="rect">
            <a:avLst/>
          </a:prstGeom>
        </p:spPr>
        <p:txBody>
          <a:bodyPr wrap="square" lIns="0" tIns="0" rIns="0" bIns="0">
            <a:spAutoFit/>
          </a:bodyPr>
          <a:lstStyle/>
          <a:p>
            <a:pPr marL="0" marR="0" lvl="0" indent="0" algn="ctr" defTabSz="34259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t>
            </a:r>
            <a:endPar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86" name="Rectangle 85">
            <a:extLst>
              <a:ext uri="{FF2B5EF4-FFF2-40B4-BE49-F238E27FC236}">
                <a16:creationId xmlns:a16="http://schemas.microsoft.com/office/drawing/2014/main" id="{EE9E11E6-6B32-4633-9B6C-0A317394F9F2}"/>
              </a:ext>
            </a:extLst>
          </p:cNvPr>
          <p:cNvSpPr/>
          <p:nvPr/>
        </p:nvSpPr>
        <p:spPr>
          <a:xfrm>
            <a:off x="4539839" y="1448631"/>
            <a:ext cx="104774" cy="107722"/>
          </a:xfrm>
          <a:prstGeom prst="rect">
            <a:avLst/>
          </a:prstGeom>
        </p:spPr>
        <p:txBody>
          <a:bodyPr wrap="square" lIns="0" tIns="0" rIns="0" bIns="0">
            <a:spAutoFit/>
          </a:bodyPr>
          <a:lstStyle/>
          <a:p>
            <a:pPr marL="0" marR="0" lvl="0" indent="0" algn="ctr" defTabSz="34259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t>
            </a:r>
            <a:endPar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87" name="Rectangle 86">
            <a:extLst>
              <a:ext uri="{FF2B5EF4-FFF2-40B4-BE49-F238E27FC236}">
                <a16:creationId xmlns:a16="http://schemas.microsoft.com/office/drawing/2014/main" id="{6F3F1E1B-19E6-449A-9F58-44FB62EC731B}"/>
              </a:ext>
            </a:extLst>
          </p:cNvPr>
          <p:cNvSpPr/>
          <p:nvPr/>
        </p:nvSpPr>
        <p:spPr>
          <a:xfrm>
            <a:off x="4539839" y="1374504"/>
            <a:ext cx="104774" cy="107722"/>
          </a:xfrm>
          <a:prstGeom prst="rect">
            <a:avLst/>
          </a:prstGeom>
        </p:spPr>
        <p:txBody>
          <a:bodyPr wrap="square" lIns="0" tIns="0" rIns="0" bIns="0">
            <a:spAutoFit/>
          </a:bodyPr>
          <a:lstStyle/>
          <a:p>
            <a:pPr marL="0" marR="0" lvl="0" indent="0" algn="ctr" defTabSz="34259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t>
            </a:r>
            <a:endPar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88" name="Rectangle 87">
            <a:extLst>
              <a:ext uri="{FF2B5EF4-FFF2-40B4-BE49-F238E27FC236}">
                <a16:creationId xmlns:a16="http://schemas.microsoft.com/office/drawing/2014/main" id="{0AC81567-AD72-4F31-BC77-AC9A9174B39C}"/>
              </a:ext>
            </a:extLst>
          </p:cNvPr>
          <p:cNvSpPr/>
          <p:nvPr/>
        </p:nvSpPr>
        <p:spPr>
          <a:xfrm>
            <a:off x="4539839" y="1071469"/>
            <a:ext cx="104774" cy="107722"/>
          </a:xfrm>
          <a:prstGeom prst="rect">
            <a:avLst/>
          </a:prstGeom>
        </p:spPr>
        <p:txBody>
          <a:bodyPr wrap="square" lIns="0" tIns="0" rIns="0" bIns="0">
            <a:spAutoFit/>
          </a:bodyPr>
          <a:lstStyle/>
          <a:p>
            <a:pPr marL="0" marR="0" lvl="0" indent="0" algn="ctr" defTabSz="34259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t>
            </a:r>
            <a:endPar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89" name="Rectangle 88">
            <a:extLst>
              <a:ext uri="{FF2B5EF4-FFF2-40B4-BE49-F238E27FC236}">
                <a16:creationId xmlns:a16="http://schemas.microsoft.com/office/drawing/2014/main" id="{44F858D8-F55E-4613-A024-EF3B466C4B3A}"/>
              </a:ext>
            </a:extLst>
          </p:cNvPr>
          <p:cNvSpPr/>
          <p:nvPr/>
        </p:nvSpPr>
        <p:spPr>
          <a:xfrm>
            <a:off x="6267639" y="1222722"/>
            <a:ext cx="104774" cy="107722"/>
          </a:xfrm>
          <a:prstGeom prst="rect">
            <a:avLst/>
          </a:prstGeom>
        </p:spPr>
        <p:txBody>
          <a:bodyPr wrap="square" lIns="0" tIns="0" rIns="0" bIns="0">
            <a:spAutoFit/>
          </a:bodyPr>
          <a:lstStyle/>
          <a:p>
            <a:pPr marL="0" marR="0" lvl="0" indent="0" algn="ctr" defTabSz="34259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t>
            </a:r>
            <a:endPar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90" name="Rectangle 89">
            <a:extLst>
              <a:ext uri="{FF2B5EF4-FFF2-40B4-BE49-F238E27FC236}">
                <a16:creationId xmlns:a16="http://schemas.microsoft.com/office/drawing/2014/main" id="{E3A5839F-386B-4CB6-8A0A-CEBAACD8A20F}"/>
              </a:ext>
            </a:extLst>
          </p:cNvPr>
          <p:cNvSpPr/>
          <p:nvPr/>
        </p:nvSpPr>
        <p:spPr>
          <a:xfrm>
            <a:off x="5610216" y="1523349"/>
            <a:ext cx="104774" cy="107722"/>
          </a:xfrm>
          <a:prstGeom prst="rect">
            <a:avLst/>
          </a:prstGeom>
        </p:spPr>
        <p:txBody>
          <a:bodyPr wrap="square" lIns="0" tIns="0" rIns="0" bIns="0">
            <a:spAutoFit/>
          </a:bodyPr>
          <a:lstStyle/>
          <a:p>
            <a:pPr marL="0" marR="0" lvl="0" indent="0" algn="ctr" defTabSz="34259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t>
            </a:r>
            <a:endPar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1767441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e 1">
            <a:extLst>
              <a:ext uri="{FF2B5EF4-FFF2-40B4-BE49-F238E27FC236}">
                <a16:creationId xmlns:a16="http://schemas.microsoft.com/office/drawing/2014/main" id="{98799F97-126C-4884-9C67-9CFD4EFD8A77}"/>
              </a:ext>
            </a:extLst>
          </p:cNvPr>
          <p:cNvGrpSpPr/>
          <p:nvPr/>
        </p:nvGrpSpPr>
        <p:grpSpPr>
          <a:xfrm>
            <a:off x="1495426" y="1364813"/>
            <a:ext cx="5948362" cy="3383397"/>
            <a:chOff x="1721006" y="1544441"/>
            <a:chExt cx="4389456" cy="2527498"/>
          </a:xfrm>
        </p:grpSpPr>
        <p:sp>
          <p:nvSpPr>
            <p:cNvPr id="6" name="Rectangle à coins arrondis 4">
              <a:extLst>
                <a:ext uri="{FF2B5EF4-FFF2-40B4-BE49-F238E27FC236}">
                  <a16:creationId xmlns:a16="http://schemas.microsoft.com/office/drawing/2014/main" id="{22461675-D6E3-43A5-81D6-96485FAE6D9E}"/>
                </a:ext>
              </a:extLst>
            </p:cNvPr>
            <p:cNvSpPr/>
            <p:nvPr/>
          </p:nvSpPr>
          <p:spPr>
            <a:xfrm>
              <a:off x="1721006" y="1544441"/>
              <a:ext cx="4389456" cy="2527498"/>
            </a:xfrm>
            <a:prstGeom prst="roundRect">
              <a:avLst>
                <a:gd name="adj" fmla="val 2378"/>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10" name="Chart 47">
              <a:extLst>
                <a:ext uri="{FF2B5EF4-FFF2-40B4-BE49-F238E27FC236}">
                  <a16:creationId xmlns:a16="http://schemas.microsoft.com/office/drawing/2014/main" id="{F16CA050-544D-4DC0-8E1D-3E4B4F8536E5}"/>
                </a:ext>
              </a:extLst>
            </p:cNvPr>
            <p:cNvGraphicFramePr/>
            <p:nvPr>
              <p:extLst>
                <p:ext uri="{D42A27DB-BD31-4B8C-83A1-F6EECF244321}">
                  <p14:modId xmlns:p14="http://schemas.microsoft.com/office/powerpoint/2010/main" val="1033011328"/>
                </p:ext>
              </p:extLst>
            </p:nvPr>
          </p:nvGraphicFramePr>
          <p:xfrm>
            <a:off x="1800226" y="1675932"/>
            <a:ext cx="4157568" cy="2356830"/>
          </p:xfrm>
          <a:graphic>
            <a:graphicData uri="http://schemas.openxmlformats.org/drawingml/2006/chart">
              <c:chart xmlns:c="http://schemas.openxmlformats.org/drawingml/2006/chart" xmlns:r="http://schemas.openxmlformats.org/officeDocument/2006/relationships" r:id="rId2"/>
            </a:graphicData>
          </a:graphic>
        </p:graphicFrame>
      </p:grpSp>
      <p:sp>
        <p:nvSpPr>
          <p:cNvPr id="3" name="Espace réservé du contenu 2"/>
          <p:cNvSpPr>
            <a:spLocks noGrp="1"/>
          </p:cNvSpPr>
          <p:nvPr>
            <p:ph sz="half" idx="1"/>
          </p:nvPr>
        </p:nvSpPr>
        <p:spPr>
          <a:xfrm>
            <a:off x="190500" y="821934"/>
            <a:ext cx="8763000" cy="368692"/>
          </a:xfrm>
        </p:spPr>
        <p:txBody>
          <a:bodyPr/>
          <a:lstStyle/>
          <a:p>
            <a:r>
              <a:rPr lang="fr-FR" dirty="0"/>
              <a:t>Résultats : SSP</a:t>
            </a:r>
          </a:p>
        </p:txBody>
      </p:sp>
      <p:sp>
        <p:nvSpPr>
          <p:cNvPr id="4" name="ZoneTexte 3">
            <a:extLst>
              <a:ext uri="{FF2B5EF4-FFF2-40B4-BE49-F238E27FC236}">
                <a16:creationId xmlns:a16="http://schemas.microsoft.com/office/drawing/2014/main" id="{07177BB9-CD58-2443-BD99-EC41454F5D13}"/>
              </a:ext>
            </a:extLst>
          </p:cNvPr>
          <p:cNvSpPr txBox="1">
            <a:spLocks noChangeArrowheads="1"/>
          </p:cNvSpPr>
          <p:nvPr/>
        </p:nvSpPr>
        <p:spPr bwMode="auto">
          <a:xfrm>
            <a:off x="0" y="4915971"/>
            <a:ext cx="2146742" cy="230832"/>
          </a:xfrm>
          <a:prstGeom prst="rect">
            <a:avLst/>
          </a:prstGeom>
          <a:noFill/>
        </p:spPr>
        <p:txBody>
          <a:bodyPr wrap="none" rtlCol="0">
            <a:spAutoFit/>
          </a:bodyPr>
          <a:lstStyle>
            <a:defPPr>
              <a:defRPr lang="fr-FR"/>
            </a:defPPr>
            <a:lvl1pPr>
              <a:defRPr sz="900" i="1">
                <a:solidFill>
                  <a:schemeClr val="tx1">
                    <a:lumMod val="50000"/>
                    <a:lumOff val="50000"/>
                  </a:schemeClr>
                </a:solidFill>
                <a:latin typeface="Arial" panose="020B0604020202020204" pitchFamily="34" charset="0"/>
              </a:defRPr>
            </a:lvl1p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Alex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Grothey</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WCGI 2020, LBA5</a:t>
            </a:r>
          </a:p>
        </p:txBody>
      </p:sp>
      <p:sp>
        <p:nvSpPr>
          <p:cNvPr id="5" name="Titre 11"/>
          <p:cNvSpPr>
            <a:spLocks noGrp="1"/>
          </p:cNvSpPr>
          <p:nvPr>
            <p:ph type="title"/>
          </p:nvPr>
        </p:nvSpPr>
        <p:spPr>
          <a:xfrm>
            <a:off x="190500" y="0"/>
            <a:ext cx="7124700" cy="596560"/>
          </a:xfrm>
        </p:spPr>
        <p:txBody>
          <a:bodyPr>
            <a:normAutofit fontScale="90000"/>
          </a:bodyPr>
          <a:lstStyle/>
          <a:p>
            <a:r>
              <a:rPr lang="fr-FR" dirty="0"/>
              <a:t>Inhibition spécifique du </a:t>
            </a:r>
            <a:r>
              <a:rPr lang="fr-FR" dirty="0" err="1"/>
              <a:t>CCRm</a:t>
            </a:r>
            <a:r>
              <a:rPr lang="fr-FR" dirty="0"/>
              <a:t> muté BRAF</a:t>
            </a:r>
            <a:r>
              <a:rPr lang="fr-FR" baseline="30000" dirty="0"/>
              <a:t>V600E</a:t>
            </a:r>
            <a:r>
              <a:rPr lang="fr-FR" dirty="0"/>
              <a:t> en L1 du </a:t>
            </a:r>
            <a:r>
              <a:rPr lang="fr-FR" dirty="0" err="1"/>
              <a:t>CCRm</a:t>
            </a:r>
            <a:br>
              <a:rPr lang="fr-FR" b="1" dirty="0"/>
            </a:br>
            <a:r>
              <a:rPr lang="fr-FR" b="1" dirty="0"/>
              <a:t>Etude ANCHOR</a:t>
            </a:r>
          </a:p>
        </p:txBody>
      </p:sp>
      <p:graphicFrame>
        <p:nvGraphicFramePr>
          <p:cNvPr id="9" name="Tableau 22">
            <a:extLst>
              <a:ext uri="{FF2B5EF4-FFF2-40B4-BE49-F238E27FC236}">
                <a16:creationId xmlns:a16="http://schemas.microsoft.com/office/drawing/2014/main" id="{65B8F6DB-08BE-418F-88F2-B84FF2D5927E}"/>
              </a:ext>
            </a:extLst>
          </p:cNvPr>
          <p:cNvGraphicFramePr>
            <a:graphicFrameLocks noGrp="1"/>
          </p:cNvGraphicFramePr>
          <p:nvPr/>
        </p:nvGraphicFramePr>
        <p:xfrm>
          <a:off x="1905720" y="4570210"/>
          <a:ext cx="5476152" cy="125730"/>
        </p:xfrm>
        <a:graphic>
          <a:graphicData uri="http://schemas.openxmlformats.org/drawingml/2006/table">
            <a:tbl>
              <a:tblPr>
                <a:tableStyleId>{5C22544A-7EE6-4342-B048-85BDC9FD1C3A}</a:tableStyleId>
              </a:tblPr>
              <a:tblGrid>
                <a:gridCol w="684519">
                  <a:extLst>
                    <a:ext uri="{9D8B030D-6E8A-4147-A177-3AD203B41FA5}">
                      <a16:colId xmlns:a16="http://schemas.microsoft.com/office/drawing/2014/main" val="2535973660"/>
                    </a:ext>
                  </a:extLst>
                </a:gridCol>
                <a:gridCol w="684519">
                  <a:extLst>
                    <a:ext uri="{9D8B030D-6E8A-4147-A177-3AD203B41FA5}">
                      <a16:colId xmlns:a16="http://schemas.microsoft.com/office/drawing/2014/main" val="1586410453"/>
                    </a:ext>
                  </a:extLst>
                </a:gridCol>
                <a:gridCol w="684519">
                  <a:extLst>
                    <a:ext uri="{9D8B030D-6E8A-4147-A177-3AD203B41FA5}">
                      <a16:colId xmlns:a16="http://schemas.microsoft.com/office/drawing/2014/main" val="2719468515"/>
                    </a:ext>
                  </a:extLst>
                </a:gridCol>
                <a:gridCol w="684519">
                  <a:extLst>
                    <a:ext uri="{9D8B030D-6E8A-4147-A177-3AD203B41FA5}">
                      <a16:colId xmlns:a16="http://schemas.microsoft.com/office/drawing/2014/main" val="1928263361"/>
                    </a:ext>
                  </a:extLst>
                </a:gridCol>
                <a:gridCol w="684519">
                  <a:extLst>
                    <a:ext uri="{9D8B030D-6E8A-4147-A177-3AD203B41FA5}">
                      <a16:colId xmlns:a16="http://schemas.microsoft.com/office/drawing/2014/main" val="1427875987"/>
                    </a:ext>
                  </a:extLst>
                </a:gridCol>
                <a:gridCol w="684519">
                  <a:extLst>
                    <a:ext uri="{9D8B030D-6E8A-4147-A177-3AD203B41FA5}">
                      <a16:colId xmlns:a16="http://schemas.microsoft.com/office/drawing/2014/main" val="2335130068"/>
                    </a:ext>
                  </a:extLst>
                </a:gridCol>
                <a:gridCol w="684519">
                  <a:extLst>
                    <a:ext uri="{9D8B030D-6E8A-4147-A177-3AD203B41FA5}">
                      <a16:colId xmlns:a16="http://schemas.microsoft.com/office/drawing/2014/main" val="3181417624"/>
                    </a:ext>
                  </a:extLst>
                </a:gridCol>
                <a:gridCol w="684519">
                  <a:extLst>
                    <a:ext uri="{9D8B030D-6E8A-4147-A177-3AD203B41FA5}">
                      <a16:colId xmlns:a16="http://schemas.microsoft.com/office/drawing/2014/main" val="364399722"/>
                    </a:ext>
                  </a:extLst>
                </a:gridCol>
              </a:tblGrid>
              <a:tr h="125730">
                <a:tc>
                  <a:txBody>
                    <a:bodyPr/>
                    <a:lstStyle/>
                    <a:p>
                      <a:pPr marL="0" indent="0" algn="ctr">
                        <a:spcAft>
                          <a:spcPts val="0"/>
                        </a:spcAft>
                      </a:pPr>
                      <a:r>
                        <a:rPr lang="fr-FR" sz="700" b="0" dirty="0">
                          <a:solidFill>
                            <a:schemeClr val="accent1"/>
                          </a:solidFill>
                          <a:effectLst/>
                          <a:latin typeface="Arial" panose="020B0604020202020204" pitchFamily="34" charset="0"/>
                          <a:ea typeface="Calibri" panose="020F0502020204030204" pitchFamily="34" charset="0"/>
                          <a:cs typeface="Arial" panose="020B0604020202020204" pitchFamily="34" charset="0"/>
                        </a:rPr>
                        <a:t>40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en-US" sz="700" b="0" spc="50" dirty="0">
                          <a:solidFill>
                            <a:schemeClr val="accent1"/>
                          </a:solidFill>
                          <a:effectLst/>
                          <a:latin typeface="Arial" panose="020B0604020202020204" pitchFamily="34" charset="0"/>
                          <a:cs typeface="Arial" panose="020B0604020202020204" pitchFamily="34" charset="0"/>
                        </a:rPr>
                        <a:t>33</a:t>
                      </a:r>
                      <a:endParaRPr lang="fr-FR" sz="700" b="0" dirty="0">
                        <a:solidFill>
                          <a:schemeClr val="accent1"/>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700" b="0" dirty="0">
                          <a:solidFill>
                            <a:schemeClr val="accent1"/>
                          </a:solidFill>
                          <a:effectLst/>
                          <a:latin typeface="Arial" panose="020B0604020202020204" pitchFamily="34" charset="0"/>
                          <a:ea typeface="Calibri" panose="020F0502020204030204" pitchFamily="34" charset="0"/>
                          <a:cs typeface="Arial" panose="020B0604020202020204" pitchFamily="34" charset="0"/>
                        </a:rPr>
                        <a:t>27</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700" b="0" dirty="0">
                          <a:solidFill>
                            <a:schemeClr val="accent1"/>
                          </a:solidFill>
                          <a:effectLst/>
                          <a:latin typeface="Arial" panose="020B0604020202020204" pitchFamily="34" charset="0"/>
                          <a:ea typeface="Calibri" panose="020F0502020204030204" pitchFamily="34" charset="0"/>
                          <a:cs typeface="Arial" panose="020B0604020202020204" pitchFamily="34" charset="0"/>
                        </a:rPr>
                        <a:t>16</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700" b="0" dirty="0">
                          <a:solidFill>
                            <a:schemeClr val="accent1"/>
                          </a:solidFill>
                          <a:effectLst/>
                          <a:latin typeface="Arial" panose="020B0604020202020204" pitchFamily="34" charset="0"/>
                          <a:ea typeface="Calibri" panose="020F0502020204030204" pitchFamily="34" charset="0"/>
                          <a:cs typeface="Arial" panose="020B0604020202020204" pitchFamily="34" charset="0"/>
                        </a:rPr>
                        <a:t>7</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700" b="0" dirty="0">
                          <a:solidFill>
                            <a:schemeClr val="accent1"/>
                          </a:solidFill>
                          <a:effectLst/>
                          <a:latin typeface="Arial" panose="020B0604020202020204" pitchFamily="34" charset="0"/>
                          <a:ea typeface="Calibri" panose="020F0502020204030204" pitchFamily="34" charset="0"/>
                          <a:cs typeface="Arial" panose="020B0604020202020204" pitchFamily="34" charset="0"/>
                        </a:rPr>
                        <a:t>3</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700" b="0" dirty="0">
                          <a:solidFill>
                            <a:schemeClr val="accent1"/>
                          </a:solidFill>
                          <a:effectLst/>
                          <a:latin typeface="Arial" panose="020B0604020202020204" pitchFamily="34" charset="0"/>
                          <a:ea typeface="Calibri" panose="020F0502020204030204" pitchFamily="34" charset="0"/>
                          <a:cs typeface="Arial" panose="020B0604020202020204" pitchFamily="34" charset="0"/>
                        </a:rPr>
                        <a:t>1</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700" b="0" dirty="0">
                          <a:solidFill>
                            <a:schemeClr val="accent1"/>
                          </a:solidFill>
                          <a:effectLst/>
                          <a:latin typeface="Arial" panose="020B0604020202020204" pitchFamily="34" charset="0"/>
                          <a:ea typeface="Calibri" panose="020F0502020204030204" pitchFamily="34" charset="0"/>
                          <a:cs typeface="Arial" panose="020B0604020202020204" pitchFamily="34" charset="0"/>
                        </a:rPr>
                        <a:t>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691856168"/>
                  </a:ext>
                </a:extLst>
              </a:tr>
            </a:tbl>
          </a:graphicData>
        </a:graphic>
      </p:graphicFrame>
      <p:sp>
        <p:nvSpPr>
          <p:cNvPr id="18" name="Forme libre : forme 17">
            <a:extLst>
              <a:ext uri="{FF2B5EF4-FFF2-40B4-BE49-F238E27FC236}">
                <a16:creationId xmlns:a16="http://schemas.microsoft.com/office/drawing/2014/main" id="{DA5DB70D-B528-4301-88FF-6A2488B21451}"/>
              </a:ext>
            </a:extLst>
          </p:cNvPr>
          <p:cNvSpPr/>
          <p:nvPr/>
        </p:nvSpPr>
        <p:spPr>
          <a:xfrm>
            <a:off x="2219325" y="1685925"/>
            <a:ext cx="4119563" cy="2076450"/>
          </a:xfrm>
          <a:custGeom>
            <a:avLst/>
            <a:gdLst>
              <a:gd name="connsiteX0" fmla="*/ 0 w 4248150"/>
              <a:gd name="connsiteY0" fmla="*/ 0 h 2590800"/>
              <a:gd name="connsiteX1" fmla="*/ 100013 w 4248150"/>
              <a:gd name="connsiteY1" fmla="*/ 0 h 2590800"/>
              <a:gd name="connsiteX2" fmla="*/ 100013 w 4248150"/>
              <a:gd name="connsiteY2" fmla="*/ 80963 h 2590800"/>
              <a:gd name="connsiteX3" fmla="*/ 352425 w 4248150"/>
              <a:gd name="connsiteY3" fmla="*/ 80963 h 2590800"/>
              <a:gd name="connsiteX4" fmla="*/ 352425 w 4248150"/>
              <a:gd name="connsiteY4" fmla="*/ 161925 h 2590800"/>
              <a:gd name="connsiteX5" fmla="*/ 404813 w 4248150"/>
              <a:gd name="connsiteY5" fmla="*/ 161925 h 2590800"/>
              <a:gd name="connsiteX6" fmla="*/ 404813 w 4248150"/>
              <a:gd name="connsiteY6" fmla="*/ 242888 h 2590800"/>
              <a:gd name="connsiteX7" fmla="*/ 447675 w 4248150"/>
              <a:gd name="connsiteY7" fmla="*/ 242888 h 2590800"/>
              <a:gd name="connsiteX8" fmla="*/ 447675 w 4248150"/>
              <a:gd name="connsiteY8" fmla="*/ 323850 h 2590800"/>
              <a:gd name="connsiteX9" fmla="*/ 509588 w 4248150"/>
              <a:gd name="connsiteY9" fmla="*/ 323850 h 2590800"/>
              <a:gd name="connsiteX10" fmla="*/ 509588 w 4248150"/>
              <a:gd name="connsiteY10" fmla="*/ 390525 h 2590800"/>
              <a:gd name="connsiteX11" fmla="*/ 952500 w 4248150"/>
              <a:gd name="connsiteY11" fmla="*/ 390525 h 2590800"/>
              <a:gd name="connsiteX12" fmla="*/ 952500 w 4248150"/>
              <a:gd name="connsiteY12" fmla="*/ 481013 h 2590800"/>
              <a:gd name="connsiteX13" fmla="*/ 1100138 w 4248150"/>
              <a:gd name="connsiteY13" fmla="*/ 481013 h 2590800"/>
              <a:gd name="connsiteX14" fmla="*/ 1100138 w 4248150"/>
              <a:gd name="connsiteY14" fmla="*/ 561975 h 2590800"/>
              <a:gd name="connsiteX15" fmla="*/ 1209675 w 4248150"/>
              <a:gd name="connsiteY15" fmla="*/ 561975 h 2590800"/>
              <a:gd name="connsiteX16" fmla="*/ 1209675 w 4248150"/>
              <a:gd name="connsiteY16" fmla="*/ 638175 h 2590800"/>
              <a:gd name="connsiteX17" fmla="*/ 1290638 w 4248150"/>
              <a:gd name="connsiteY17" fmla="*/ 638175 h 2590800"/>
              <a:gd name="connsiteX18" fmla="*/ 1290638 w 4248150"/>
              <a:gd name="connsiteY18" fmla="*/ 809625 h 2590800"/>
              <a:gd name="connsiteX19" fmla="*/ 1390650 w 4248150"/>
              <a:gd name="connsiteY19" fmla="*/ 809625 h 2590800"/>
              <a:gd name="connsiteX20" fmla="*/ 1390650 w 4248150"/>
              <a:gd name="connsiteY20" fmla="*/ 890588 h 2590800"/>
              <a:gd name="connsiteX21" fmla="*/ 1538288 w 4248150"/>
              <a:gd name="connsiteY21" fmla="*/ 890588 h 2590800"/>
              <a:gd name="connsiteX22" fmla="*/ 1538288 w 4248150"/>
              <a:gd name="connsiteY22" fmla="*/ 1133475 h 2590800"/>
              <a:gd name="connsiteX23" fmla="*/ 1600200 w 4248150"/>
              <a:gd name="connsiteY23" fmla="*/ 1133475 h 2590800"/>
              <a:gd name="connsiteX24" fmla="*/ 1600200 w 4248150"/>
              <a:gd name="connsiteY24" fmla="*/ 1209675 h 2590800"/>
              <a:gd name="connsiteX25" fmla="*/ 1624013 w 4248150"/>
              <a:gd name="connsiteY25" fmla="*/ 1209675 h 2590800"/>
              <a:gd name="connsiteX26" fmla="*/ 1624013 w 4248150"/>
              <a:gd name="connsiteY26" fmla="*/ 1462088 h 2590800"/>
              <a:gd name="connsiteX27" fmla="*/ 1714500 w 4248150"/>
              <a:gd name="connsiteY27" fmla="*/ 1462088 h 2590800"/>
              <a:gd name="connsiteX28" fmla="*/ 1714500 w 4248150"/>
              <a:gd name="connsiteY28" fmla="*/ 1562100 h 2590800"/>
              <a:gd name="connsiteX29" fmla="*/ 1971675 w 4248150"/>
              <a:gd name="connsiteY29" fmla="*/ 1562100 h 2590800"/>
              <a:gd name="connsiteX30" fmla="*/ 1971675 w 4248150"/>
              <a:gd name="connsiteY30" fmla="*/ 1652588 h 2590800"/>
              <a:gd name="connsiteX31" fmla="*/ 2085975 w 4248150"/>
              <a:gd name="connsiteY31" fmla="*/ 1652588 h 2590800"/>
              <a:gd name="connsiteX32" fmla="*/ 2085975 w 4248150"/>
              <a:gd name="connsiteY32" fmla="*/ 1728788 h 2590800"/>
              <a:gd name="connsiteX33" fmla="*/ 2228850 w 4248150"/>
              <a:gd name="connsiteY33" fmla="*/ 1728788 h 2590800"/>
              <a:gd name="connsiteX34" fmla="*/ 2228850 w 4248150"/>
              <a:gd name="connsiteY34" fmla="*/ 1800225 h 2590800"/>
              <a:gd name="connsiteX35" fmla="*/ 2276475 w 4248150"/>
              <a:gd name="connsiteY35" fmla="*/ 1800225 h 2590800"/>
              <a:gd name="connsiteX36" fmla="*/ 2276475 w 4248150"/>
              <a:gd name="connsiteY36" fmla="*/ 1919288 h 2590800"/>
              <a:gd name="connsiteX37" fmla="*/ 2338388 w 4248150"/>
              <a:gd name="connsiteY37" fmla="*/ 1919288 h 2590800"/>
              <a:gd name="connsiteX38" fmla="*/ 2338388 w 4248150"/>
              <a:gd name="connsiteY38" fmla="*/ 2033588 h 2590800"/>
              <a:gd name="connsiteX39" fmla="*/ 2833688 w 4248150"/>
              <a:gd name="connsiteY39" fmla="*/ 2033588 h 2590800"/>
              <a:gd name="connsiteX40" fmla="*/ 2833688 w 4248150"/>
              <a:gd name="connsiteY40" fmla="*/ 2176463 h 2590800"/>
              <a:gd name="connsiteX41" fmla="*/ 2914650 w 4248150"/>
              <a:gd name="connsiteY41" fmla="*/ 2176463 h 2590800"/>
              <a:gd name="connsiteX42" fmla="*/ 2914650 w 4248150"/>
              <a:gd name="connsiteY42" fmla="*/ 2338388 h 2590800"/>
              <a:gd name="connsiteX43" fmla="*/ 3567113 w 4248150"/>
              <a:gd name="connsiteY43" fmla="*/ 2338388 h 2590800"/>
              <a:gd name="connsiteX44" fmla="*/ 3567113 w 4248150"/>
              <a:gd name="connsiteY44" fmla="*/ 2590800 h 2590800"/>
              <a:gd name="connsiteX45" fmla="*/ 4248150 w 4248150"/>
              <a:gd name="connsiteY45" fmla="*/ 2590800 h 259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248150" h="2590800">
                <a:moveTo>
                  <a:pt x="0" y="0"/>
                </a:moveTo>
                <a:lnTo>
                  <a:pt x="100013" y="0"/>
                </a:lnTo>
                <a:lnTo>
                  <a:pt x="100013" y="80963"/>
                </a:lnTo>
                <a:lnTo>
                  <a:pt x="352425" y="80963"/>
                </a:lnTo>
                <a:lnTo>
                  <a:pt x="352425" y="161925"/>
                </a:lnTo>
                <a:lnTo>
                  <a:pt x="404813" y="161925"/>
                </a:lnTo>
                <a:lnTo>
                  <a:pt x="404813" y="242888"/>
                </a:lnTo>
                <a:lnTo>
                  <a:pt x="447675" y="242888"/>
                </a:lnTo>
                <a:lnTo>
                  <a:pt x="447675" y="323850"/>
                </a:lnTo>
                <a:lnTo>
                  <a:pt x="509588" y="323850"/>
                </a:lnTo>
                <a:lnTo>
                  <a:pt x="509588" y="390525"/>
                </a:lnTo>
                <a:lnTo>
                  <a:pt x="952500" y="390525"/>
                </a:lnTo>
                <a:lnTo>
                  <a:pt x="952500" y="481013"/>
                </a:lnTo>
                <a:lnTo>
                  <a:pt x="1100138" y="481013"/>
                </a:lnTo>
                <a:lnTo>
                  <a:pt x="1100138" y="561975"/>
                </a:lnTo>
                <a:lnTo>
                  <a:pt x="1209675" y="561975"/>
                </a:lnTo>
                <a:lnTo>
                  <a:pt x="1209675" y="638175"/>
                </a:lnTo>
                <a:lnTo>
                  <a:pt x="1290638" y="638175"/>
                </a:lnTo>
                <a:lnTo>
                  <a:pt x="1290638" y="809625"/>
                </a:lnTo>
                <a:lnTo>
                  <a:pt x="1390650" y="809625"/>
                </a:lnTo>
                <a:lnTo>
                  <a:pt x="1390650" y="890588"/>
                </a:lnTo>
                <a:lnTo>
                  <a:pt x="1538288" y="890588"/>
                </a:lnTo>
                <a:lnTo>
                  <a:pt x="1538288" y="1133475"/>
                </a:lnTo>
                <a:lnTo>
                  <a:pt x="1600200" y="1133475"/>
                </a:lnTo>
                <a:lnTo>
                  <a:pt x="1600200" y="1209675"/>
                </a:lnTo>
                <a:lnTo>
                  <a:pt x="1624013" y="1209675"/>
                </a:lnTo>
                <a:lnTo>
                  <a:pt x="1624013" y="1462088"/>
                </a:lnTo>
                <a:lnTo>
                  <a:pt x="1714500" y="1462088"/>
                </a:lnTo>
                <a:lnTo>
                  <a:pt x="1714500" y="1562100"/>
                </a:lnTo>
                <a:lnTo>
                  <a:pt x="1971675" y="1562100"/>
                </a:lnTo>
                <a:lnTo>
                  <a:pt x="1971675" y="1652588"/>
                </a:lnTo>
                <a:lnTo>
                  <a:pt x="2085975" y="1652588"/>
                </a:lnTo>
                <a:lnTo>
                  <a:pt x="2085975" y="1728788"/>
                </a:lnTo>
                <a:lnTo>
                  <a:pt x="2228850" y="1728788"/>
                </a:lnTo>
                <a:lnTo>
                  <a:pt x="2228850" y="1800225"/>
                </a:lnTo>
                <a:lnTo>
                  <a:pt x="2276475" y="1800225"/>
                </a:lnTo>
                <a:lnTo>
                  <a:pt x="2276475" y="1919288"/>
                </a:lnTo>
                <a:lnTo>
                  <a:pt x="2338388" y="1919288"/>
                </a:lnTo>
                <a:lnTo>
                  <a:pt x="2338388" y="2033588"/>
                </a:lnTo>
                <a:lnTo>
                  <a:pt x="2833688" y="2033588"/>
                </a:lnTo>
                <a:lnTo>
                  <a:pt x="2833688" y="2176463"/>
                </a:lnTo>
                <a:lnTo>
                  <a:pt x="2914650" y="2176463"/>
                </a:lnTo>
                <a:lnTo>
                  <a:pt x="2914650" y="2338388"/>
                </a:lnTo>
                <a:lnTo>
                  <a:pt x="3567113" y="2338388"/>
                </a:lnTo>
                <a:lnTo>
                  <a:pt x="3567113" y="2590800"/>
                </a:lnTo>
                <a:lnTo>
                  <a:pt x="4248150" y="2590800"/>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19" name="Tableau 19">
            <a:extLst>
              <a:ext uri="{FF2B5EF4-FFF2-40B4-BE49-F238E27FC236}">
                <a16:creationId xmlns:a16="http://schemas.microsoft.com/office/drawing/2014/main" id="{8469A623-7501-4F77-95A1-1573133138C0}"/>
              </a:ext>
            </a:extLst>
          </p:cNvPr>
          <p:cNvGraphicFramePr>
            <a:graphicFrameLocks noGrp="1"/>
          </p:cNvGraphicFramePr>
          <p:nvPr/>
        </p:nvGraphicFramePr>
        <p:xfrm>
          <a:off x="4867274" y="1454150"/>
          <a:ext cx="2486026" cy="793752"/>
        </p:xfrm>
        <a:graphic>
          <a:graphicData uri="http://schemas.openxmlformats.org/drawingml/2006/table">
            <a:tbl>
              <a:tblPr firstRow="1" bandRow="1">
                <a:tableStyleId>{7DF18680-E054-41AD-8BC1-D1AEF772440D}</a:tableStyleId>
              </a:tblPr>
              <a:tblGrid>
                <a:gridCol w="1243013">
                  <a:extLst>
                    <a:ext uri="{9D8B030D-6E8A-4147-A177-3AD203B41FA5}">
                      <a16:colId xmlns:a16="http://schemas.microsoft.com/office/drawing/2014/main" val="2571154526"/>
                    </a:ext>
                  </a:extLst>
                </a:gridCol>
                <a:gridCol w="1243013">
                  <a:extLst>
                    <a:ext uri="{9D8B030D-6E8A-4147-A177-3AD203B41FA5}">
                      <a16:colId xmlns:a16="http://schemas.microsoft.com/office/drawing/2014/main" val="3963018730"/>
                    </a:ext>
                  </a:extLst>
                </a:gridCol>
              </a:tblGrid>
              <a:tr h="198438">
                <a:tc>
                  <a:txBody>
                    <a:bodyPr/>
                    <a:lstStyle/>
                    <a:p>
                      <a:pPr algn="ctr"/>
                      <a:endParaRPr lang="fr-FR" sz="800" dirty="0">
                        <a:latin typeface="Arial" panose="020B0604020202020204" pitchFamily="34" charset="0"/>
                        <a:cs typeface="Arial" panose="020B0604020202020204" pitchFamily="34" charset="0"/>
                      </a:endParaRPr>
                    </a:p>
                  </a:txBody>
                  <a:tcPr marL="36000" marR="36000" marT="36000" marB="36000" anchor="ctr"/>
                </a:tc>
                <a:tc>
                  <a:txBody>
                    <a:bodyPr/>
                    <a:lstStyle/>
                    <a:p>
                      <a:pPr algn="ctr"/>
                      <a:r>
                        <a:rPr lang="fr-FR" sz="800" dirty="0">
                          <a:latin typeface="Arial" panose="020B0604020202020204" pitchFamily="34" charset="0"/>
                          <a:cs typeface="Arial" panose="020B0604020202020204" pitchFamily="34" charset="0"/>
                        </a:rPr>
                        <a:t>Patients</a:t>
                      </a:r>
                      <a:r>
                        <a:rPr lang="fr-FR" sz="800" b="0" dirty="0">
                          <a:latin typeface="Arial" panose="020B0604020202020204" pitchFamily="34" charset="0"/>
                          <a:cs typeface="Arial" panose="020B0604020202020204" pitchFamily="34" charset="0"/>
                        </a:rPr>
                        <a:t> (n=40#)</a:t>
                      </a:r>
                    </a:p>
                  </a:txBody>
                  <a:tcPr marL="36000" marR="36000" marT="36000" marB="36000" anchor="ctr"/>
                </a:tc>
                <a:extLst>
                  <a:ext uri="{0D108BD9-81ED-4DB2-BD59-A6C34878D82A}">
                    <a16:rowId xmlns:a16="http://schemas.microsoft.com/office/drawing/2014/main" val="1611982668"/>
                  </a:ext>
                </a:extLst>
              </a:tr>
              <a:tr h="198438">
                <a:tc>
                  <a:txBody>
                    <a:bodyPr/>
                    <a:lstStyle/>
                    <a:p>
                      <a:pPr algn="ctr"/>
                      <a:r>
                        <a:rPr lang="fr-FR" sz="800" dirty="0">
                          <a:latin typeface="Arial" panose="020B0604020202020204" pitchFamily="34" charset="0"/>
                          <a:cs typeface="Arial" panose="020B0604020202020204" pitchFamily="34" charset="0"/>
                        </a:rPr>
                        <a:t>Events</a:t>
                      </a:r>
                    </a:p>
                  </a:txBody>
                  <a:tcPr marL="36000" marR="36000" marT="36000" marB="36000" anchor="ctr"/>
                </a:tc>
                <a:tc>
                  <a:txBody>
                    <a:bodyPr/>
                    <a:lstStyle/>
                    <a:p>
                      <a:pPr algn="ctr"/>
                      <a:r>
                        <a:rPr lang="fr-FR" sz="800" dirty="0">
                          <a:latin typeface="Arial" panose="020B0604020202020204" pitchFamily="34" charset="0"/>
                          <a:cs typeface="Arial" panose="020B0604020202020204" pitchFamily="34" charset="0"/>
                        </a:rPr>
                        <a:t>27 (68%)</a:t>
                      </a:r>
                    </a:p>
                  </a:txBody>
                  <a:tcPr marL="36000" marR="36000" marT="36000" marB="36000" anchor="ctr"/>
                </a:tc>
                <a:extLst>
                  <a:ext uri="{0D108BD9-81ED-4DB2-BD59-A6C34878D82A}">
                    <a16:rowId xmlns:a16="http://schemas.microsoft.com/office/drawing/2014/main" val="3029648026"/>
                  </a:ext>
                </a:extLst>
              </a:tr>
              <a:tr h="198438">
                <a:tc>
                  <a:txBody>
                    <a:bodyPr/>
                    <a:lstStyle/>
                    <a:p>
                      <a:pPr algn="ctr"/>
                      <a:r>
                        <a:rPr lang="fr-FR" sz="800" dirty="0" err="1">
                          <a:latin typeface="Arial" panose="020B0604020202020204" pitchFamily="34" charset="0"/>
                          <a:cs typeface="Arial" panose="020B0604020202020204" pitchFamily="34" charset="0"/>
                        </a:rPr>
                        <a:t>Median</a:t>
                      </a:r>
                      <a:r>
                        <a:rPr lang="fr-FR" sz="800" dirty="0">
                          <a:latin typeface="Arial" panose="020B0604020202020204" pitchFamily="34" charset="0"/>
                          <a:cs typeface="Arial" panose="020B0604020202020204" pitchFamily="34" charset="0"/>
                        </a:rPr>
                        <a:t> PFS (</a:t>
                      </a:r>
                      <a:r>
                        <a:rPr lang="fr-FR" sz="800" dirty="0" err="1">
                          <a:latin typeface="Arial" panose="020B0604020202020204" pitchFamily="34" charset="0"/>
                          <a:cs typeface="Arial" panose="020B0604020202020204" pitchFamily="34" charset="0"/>
                        </a:rPr>
                        <a:t>months</a:t>
                      </a:r>
                      <a:r>
                        <a:rPr lang="fr-FR" sz="800" dirty="0">
                          <a:latin typeface="Arial" panose="020B0604020202020204" pitchFamily="34" charset="0"/>
                          <a:cs typeface="Arial" panose="020B0604020202020204" pitchFamily="34" charset="0"/>
                        </a:rPr>
                        <a:t>)</a:t>
                      </a:r>
                    </a:p>
                  </a:txBody>
                  <a:tcPr marL="36000" marR="36000" marT="36000" marB="36000" anchor="ctr"/>
                </a:tc>
                <a:tc>
                  <a:txBody>
                    <a:bodyPr/>
                    <a:lstStyle/>
                    <a:p>
                      <a:pPr algn="ctr"/>
                      <a:r>
                        <a:rPr lang="fr-FR" sz="800" dirty="0">
                          <a:latin typeface="Arial" panose="020B0604020202020204" pitchFamily="34" charset="0"/>
                          <a:cs typeface="Arial" panose="020B0604020202020204" pitchFamily="34" charset="0"/>
                        </a:rPr>
                        <a:t>4,9</a:t>
                      </a:r>
                    </a:p>
                  </a:txBody>
                  <a:tcPr marL="36000" marR="36000" marT="36000" marB="36000" anchor="ctr"/>
                </a:tc>
                <a:extLst>
                  <a:ext uri="{0D108BD9-81ED-4DB2-BD59-A6C34878D82A}">
                    <a16:rowId xmlns:a16="http://schemas.microsoft.com/office/drawing/2014/main" val="1585256540"/>
                  </a:ext>
                </a:extLst>
              </a:tr>
              <a:tr h="198438">
                <a:tc>
                  <a:txBody>
                    <a:bodyPr/>
                    <a:lstStyle/>
                    <a:p>
                      <a:pPr algn="ctr"/>
                      <a:r>
                        <a:rPr lang="fr-FR" sz="800" dirty="0">
                          <a:latin typeface="Arial" panose="020B0604020202020204" pitchFamily="34" charset="0"/>
                          <a:cs typeface="Arial" panose="020B0604020202020204" pitchFamily="34" charset="0"/>
                        </a:rPr>
                        <a:t>95%CI</a:t>
                      </a:r>
                    </a:p>
                  </a:txBody>
                  <a:tcPr marL="36000" marR="36000" marT="36000" marB="36000" anchor="ctr"/>
                </a:tc>
                <a:tc>
                  <a:txBody>
                    <a:bodyPr/>
                    <a:lstStyle/>
                    <a:p>
                      <a:pPr algn="ctr"/>
                      <a:r>
                        <a:rPr lang="fr-FR" sz="800" dirty="0">
                          <a:latin typeface="Arial" panose="020B0604020202020204" pitchFamily="34" charset="0"/>
                          <a:cs typeface="Arial" panose="020B0604020202020204" pitchFamily="34" charset="0"/>
                        </a:rPr>
                        <a:t>4,4-8,1</a:t>
                      </a:r>
                    </a:p>
                  </a:txBody>
                  <a:tcPr marL="36000" marR="36000" marT="36000" marB="36000" anchor="ctr"/>
                </a:tc>
                <a:extLst>
                  <a:ext uri="{0D108BD9-81ED-4DB2-BD59-A6C34878D82A}">
                    <a16:rowId xmlns:a16="http://schemas.microsoft.com/office/drawing/2014/main" val="3725531614"/>
                  </a:ext>
                </a:extLst>
              </a:tr>
            </a:tbl>
          </a:graphicData>
        </a:graphic>
      </p:graphicFrame>
    </p:spTree>
    <p:extLst>
      <p:ext uri="{BB962C8B-B14F-4D97-AF65-F5344CB8AC3E}">
        <p14:creationId xmlns:p14="http://schemas.microsoft.com/office/powerpoint/2010/main" val="15768293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sz="half" idx="1"/>
          </p:nvPr>
        </p:nvSpPr>
        <p:spPr/>
        <p:txBody>
          <a:bodyPr/>
          <a:lstStyle/>
          <a:p>
            <a:r>
              <a:rPr lang="fr-FR" sz="1800" dirty="0"/>
              <a:t>Conclusion</a:t>
            </a:r>
          </a:p>
          <a:p>
            <a:pPr lvl="1"/>
            <a:r>
              <a:rPr lang="fr-FR" sz="1600" dirty="0"/>
              <a:t>1° étude prospective en L1 du CCRm BRAFV600E avec le triplet </a:t>
            </a:r>
            <a:r>
              <a:rPr lang="fr-FR" sz="1600" dirty="0" err="1"/>
              <a:t>encorafenib</a:t>
            </a:r>
            <a:r>
              <a:rPr lang="fr-FR" sz="1600" dirty="0"/>
              <a:t>-</a:t>
            </a:r>
            <a:r>
              <a:rPr lang="fr-FR" sz="1600" dirty="0" err="1"/>
              <a:t>binimetinib</a:t>
            </a:r>
            <a:r>
              <a:rPr lang="fr-FR" sz="1600" dirty="0"/>
              <a:t>-cetuximab </a:t>
            </a:r>
          </a:p>
          <a:p>
            <a:pPr lvl="1"/>
            <a:r>
              <a:rPr lang="fr-FR" sz="1600" dirty="0"/>
              <a:t>Profil population notable</a:t>
            </a:r>
          </a:p>
          <a:p>
            <a:pPr lvl="2"/>
            <a:r>
              <a:rPr lang="fr-FR" sz="1300" dirty="0"/>
              <a:t>Age médian 67, ≥ 65 ans dans 61%</a:t>
            </a:r>
          </a:p>
          <a:p>
            <a:pPr lvl="2"/>
            <a:r>
              <a:rPr lang="fr-FR" sz="1300" dirty="0"/>
              <a:t>ECOG 1 66%, ≥ 2 sites M% dans 78% avec 51% de carcinose</a:t>
            </a:r>
          </a:p>
          <a:p>
            <a:pPr lvl="1"/>
            <a:r>
              <a:rPr lang="fr-FR" sz="1600" dirty="0"/>
              <a:t>Taux de réponse objective de 50% </a:t>
            </a:r>
          </a:p>
          <a:p>
            <a:pPr lvl="1"/>
            <a:r>
              <a:rPr lang="fr-FR" sz="1600" dirty="0"/>
              <a:t>SSP médiane de 5 mois </a:t>
            </a:r>
          </a:p>
          <a:p>
            <a:pPr lvl="1"/>
            <a:r>
              <a:rPr lang="fr-FR" sz="1600" dirty="0"/>
              <a:t>Profil de toxicité attendu mais avec 7% de DC imputable au traitement </a:t>
            </a:r>
          </a:p>
          <a:p>
            <a:endParaRPr lang="fr-FR" sz="1600" dirty="0"/>
          </a:p>
          <a:p>
            <a:r>
              <a:rPr lang="fr-FR" sz="1600" dirty="0"/>
              <a:t> Attendre les résultats sur l’analyse finale sur les 95 patients</a:t>
            </a:r>
          </a:p>
          <a:p>
            <a:r>
              <a:rPr lang="fr-FR" sz="1600" dirty="0"/>
              <a:t>Quid du traitement ciblé vs la CT en L1 chez les BRAF</a:t>
            </a:r>
            <a:r>
              <a:rPr lang="fr-FR" sz="1600" baseline="30000" dirty="0"/>
              <a:t>V600E</a:t>
            </a:r>
            <a:r>
              <a:rPr lang="fr-FR" sz="1600" dirty="0"/>
              <a:t>?</a:t>
            </a:r>
            <a:endParaRPr lang="fr-FR" sz="1800" dirty="0"/>
          </a:p>
          <a:p>
            <a:endParaRPr lang="fr-FR" sz="1800" dirty="0"/>
          </a:p>
        </p:txBody>
      </p:sp>
      <p:sp>
        <p:nvSpPr>
          <p:cNvPr id="7" name="ZoneTexte 6">
            <a:extLst>
              <a:ext uri="{FF2B5EF4-FFF2-40B4-BE49-F238E27FC236}">
                <a16:creationId xmlns:a16="http://schemas.microsoft.com/office/drawing/2014/main" id="{07177BB9-CD58-2443-BD99-EC41454F5D13}"/>
              </a:ext>
            </a:extLst>
          </p:cNvPr>
          <p:cNvSpPr txBox="1">
            <a:spLocks noChangeArrowheads="1"/>
          </p:cNvSpPr>
          <p:nvPr/>
        </p:nvSpPr>
        <p:spPr bwMode="auto">
          <a:xfrm>
            <a:off x="0" y="4915971"/>
            <a:ext cx="2146742" cy="230832"/>
          </a:xfrm>
          <a:prstGeom prst="rect">
            <a:avLst/>
          </a:prstGeom>
          <a:noFill/>
        </p:spPr>
        <p:txBody>
          <a:bodyPr wrap="none" rtlCol="0">
            <a:spAutoFit/>
          </a:bodyPr>
          <a:lstStyle>
            <a:defPPr>
              <a:defRPr lang="fr-FR"/>
            </a:defPPr>
            <a:lvl1pPr>
              <a:defRPr sz="900" i="1">
                <a:solidFill>
                  <a:schemeClr val="tx1">
                    <a:lumMod val="50000"/>
                    <a:lumOff val="50000"/>
                  </a:schemeClr>
                </a:solidFill>
                <a:latin typeface="Arial" panose="020B0604020202020204" pitchFamily="34" charset="0"/>
              </a:defRPr>
            </a:lvl1p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Alex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Grothey</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WCGI 2020, LBA5</a:t>
            </a:r>
          </a:p>
        </p:txBody>
      </p:sp>
      <p:sp>
        <p:nvSpPr>
          <p:cNvPr id="6" name="Titre 11"/>
          <p:cNvSpPr>
            <a:spLocks noGrp="1"/>
          </p:cNvSpPr>
          <p:nvPr>
            <p:ph type="title"/>
          </p:nvPr>
        </p:nvSpPr>
        <p:spPr>
          <a:xfrm>
            <a:off x="190500" y="0"/>
            <a:ext cx="7124700" cy="596560"/>
          </a:xfrm>
        </p:spPr>
        <p:txBody>
          <a:bodyPr>
            <a:noAutofit/>
          </a:bodyPr>
          <a:lstStyle/>
          <a:p>
            <a:r>
              <a:rPr lang="fr-FR" sz="2200" dirty="0"/>
              <a:t>Inhibition spécifique du CCRm muté BRAF</a:t>
            </a:r>
            <a:r>
              <a:rPr lang="fr-FR" sz="2200" baseline="30000" dirty="0"/>
              <a:t>V600E</a:t>
            </a:r>
            <a:r>
              <a:rPr lang="fr-FR" sz="2200" dirty="0"/>
              <a:t> en L1 du CCRm</a:t>
            </a:r>
            <a:br>
              <a:rPr lang="fr-FR" sz="2200" b="1" dirty="0"/>
            </a:br>
            <a:r>
              <a:rPr lang="fr-FR" sz="2200" b="1" dirty="0"/>
              <a:t>Etude ANCHOR</a:t>
            </a:r>
          </a:p>
        </p:txBody>
      </p:sp>
    </p:spTree>
    <p:extLst>
      <p:ext uri="{BB962C8B-B14F-4D97-AF65-F5344CB8AC3E}">
        <p14:creationId xmlns:p14="http://schemas.microsoft.com/office/powerpoint/2010/main" val="32971517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a:xfrm>
            <a:off x="439062" y="578735"/>
            <a:ext cx="8427146" cy="829128"/>
          </a:xfrm>
        </p:spPr>
        <p:txBody>
          <a:bodyPr>
            <a:normAutofit/>
          </a:bodyPr>
          <a:lstStyle/>
          <a:p>
            <a:r>
              <a:rPr lang="fr-FR" sz="2800" b="1" dirty="0"/>
              <a:t>Cancer du colon m</a:t>
            </a:r>
            <a:r>
              <a:rPr lang="fr-FR" sz="2800" dirty="0"/>
              <a:t>étastatique BRAF</a:t>
            </a:r>
            <a:r>
              <a:rPr lang="fr-FR" sz="2800" baseline="30000" dirty="0"/>
              <a:t>V600E</a:t>
            </a:r>
            <a:endParaRPr lang="fr-FR" sz="2800" b="1" baseline="30000" dirty="0">
              <a:solidFill>
                <a:srgbClr val="EC8014"/>
              </a:solidFill>
            </a:endParaRPr>
          </a:p>
        </p:txBody>
      </p:sp>
      <p:sp>
        <p:nvSpPr>
          <p:cNvPr id="2" name="Espace réservé du texte 1"/>
          <p:cNvSpPr>
            <a:spLocks noGrp="1"/>
          </p:cNvSpPr>
          <p:nvPr>
            <p:ph type="body" idx="1"/>
          </p:nvPr>
        </p:nvSpPr>
        <p:spPr>
          <a:xfrm>
            <a:off x="439062" y="1544057"/>
            <a:ext cx="4850568" cy="2055385"/>
          </a:xfrm>
        </p:spPr>
        <p:txBody>
          <a:bodyPr/>
          <a:lstStyle/>
          <a:p>
            <a:r>
              <a:rPr lang="fr-FR" dirty="0" err="1"/>
              <a:t>Clinical</a:t>
            </a:r>
            <a:r>
              <a:rPr lang="fr-FR" dirty="0"/>
              <a:t> </a:t>
            </a:r>
            <a:r>
              <a:rPr lang="fr-FR" dirty="0" err="1"/>
              <a:t>efficacy</a:t>
            </a:r>
            <a:r>
              <a:rPr lang="fr-FR" dirty="0"/>
              <a:t> of </a:t>
            </a:r>
            <a:r>
              <a:rPr lang="fr-FR" dirty="0" err="1"/>
              <a:t>combined</a:t>
            </a:r>
            <a:r>
              <a:rPr lang="fr-FR" dirty="0"/>
              <a:t> BRAF, MEK, and PD-1 inhibition in BRAFV600E colorectal cancer Patients</a:t>
            </a:r>
          </a:p>
          <a:p>
            <a:endParaRPr lang="fr-FR" dirty="0"/>
          </a:p>
          <a:p>
            <a:r>
              <a:rPr lang="fr-FR" i="1" dirty="0"/>
              <a:t>Ryan </a:t>
            </a:r>
            <a:r>
              <a:rPr lang="fr-FR" i="1" dirty="0" err="1"/>
              <a:t>Corcoran</a:t>
            </a:r>
            <a:r>
              <a:rPr lang="fr-FR" i="1" dirty="0"/>
              <a:t> et al., WCGI 2020, O-26</a:t>
            </a:r>
          </a:p>
        </p:txBody>
      </p:sp>
    </p:spTree>
    <p:extLst>
      <p:ext uri="{BB962C8B-B14F-4D97-AF65-F5344CB8AC3E}">
        <p14:creationId xmlns:p14="http://schemas.microsoft.com/office/powerpoint/2010/main" val="313480339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sz="half" idx="1"/>
          </p:nvPr>
        </p:nvSpPr>
        <p:spPr/>
        <p:txBody>
          <a:bodyPr/>
          <a:lstStyle/>
          <a:p>
            <a:r>
              <a:rPr lang="fr-FR" sz="1800" dirty="0"/>
              <a:t>N = 25 patients avec CCRm BRAF</a:t>
            </a:r>
            <a:r>
              <a:rPr lang="fr-FR" sz="1800" baseline="30000" dirty="0"/>
              <a:t>V600E</a:t>
            </a:r>
          </a:p>
          <a:p>
            <a:pPr lvl="1"/>
            <a:r>
              <a:rPr lang="fr-FR" sz="1400" dirty="0"/>
              <a:t>antiPD1 : </a:t>
            </a:r>
            <a:r>
              <a:rPr lang="fr-FR" sz="1400" dirty="0" err="1"/>
              <a:t>spartalizumab</a:t>
            </a:r>
            <a:endParaRPr lang="fr-FR" sz="1400" dirty="0"/>
          </a:p>
          <a:p>
            <a:pPr lvl="1"/>
            <a:r>
              <a:rPr lang="fr-FR" sz="1400" dirty="0" err="1"/>
              <a:t>antiBRAF</a:t>
            </a:r>
            <a:r>
              <a:rPr lang="fr-FR" sz="1400" dirty="0"/>
              <a:t> : </a:t>
            </a:r>
            <a:r>
              <a:rPr lang="fr-FR" sz="1400" dirty="0" err="1"/>
              <a:t>dabrafenib</a:t>
            </a:r>
            <a:endParaRPr lang="fr-FR" sz="1400" dirty="0"/>
          </a:p>
          <a:p>
            <a:pPr lvl="1"/>
            <a:r>
              <a:rPr lang="fr-FR" sz="1400" dirty="0" err="1"/>
              <a:t>antiMEK</a:t>
            </a:r>
            <a:r>
              <a:rPr lang="fr-FR" sz="1400" dirty="0"/>
              <a:t> : </a:t>
            </a:r>
            <a:r>
              <a:rPr lang="fr-FR" sz="1400" dirty="0" err="1"/>
              <a:t>trametinib</a:t>
            </a:r>
            <a:endParaRPr lang="fr-FR" sz="1400" dirty="0"/>
          </a:p>
          <a:p>
            <a:r>
              <a:rPr lang="fr-FR" sz="1400" dirty="0"/>
              <a:t> </a:t>
            </a:r>
            <a:r>
              <a:rPr lang="fr-FR" sz="1600" dirty="0"/>
              <a:t>Analyse sur 21/25 patients</a:t>
            </a:r>
          </a:p>
          <a:p>
            <a:pPr lvl="1"/>
            <a:r>
              <a:rPr lang="fr-FR" sz="1400" dirty="0"/>
              <a:t>Patients inclus en L2+ : 81%</a:t>
            </a:r>
          </a:p>
          <a:p>
            <a:pPr lvl="1"/>
            <a:r>
              <a:rPr lang="fr-FR" sz="1400" dirty="0"/>
              <a:t>Traitements antérieurs avec </a:t>
            </a:r>
            <a:r>
              <a:rPr lang="fr-FR" sz="1400" dirty="0" err="1"/>
              <a:t>antiBRAF</a:t>
            </a:r>
            <a:r>
              <a:rPr lang="fr-FR" sz="1400" dirty="0"/>
              <a:t> (n=5: 24%), </a:t>
            </a:r>
            <a:r>
              <a:rPr lang="fr-FR" sz="1400" dirty="0" err="1"/>
              <a:t>immunoT</a:t>
            </a:r>
            <a:r>
              <a:rPr lang="fr-FR" sz="1400" dirty="0"/>
              <a:t> (n=3, 14%)</a:t>
            </a:r>
          </a:p>
          <a:p>
            <a:pPr lvl="1"/>
            <a:endParaRPr lang="fr-FR" sz="1400" dirty="0"/>
          </a:p>
          <a:p>
            <a:r>
              <a:rPr lang="fr-FR" sz="1800" dirty="0"/>
              <a:t>Résultats </a:t>
            </a:r>
          </a:p>
          <a:p>
            <a:pPr lvl="1"/>
            <a:r>
              <a:rPr lang="fr-FR" sz="1600" dirty="0"/>
              <a:t>Taux de réponse : 33% (38% chez MSS non prétraités par </a:t>
            </a:r>
            <a:r>
              <a:rPr lang="fr-FR" sz="1600" dirty="0" err="1"/>
              <a:t>antiBRAF</a:t>
            </a:r>
            <a:r>
              <a:rPr lang="fr-FR" sz="1600" dirty="0"/>
              <a:t> ou IO)</a:t>
            </a:r>
          </a:p>
          <a:p>
            <a:pPr lvl="1"/>
            <a:r>
              <a:rPr lang="fr-FR" sz="1600" dirty="0"/>
              <a:t>DCR : 73% (92% chez MSS non prétraités par </a:t>
            </a:r>
            <a:r>
              <a:rPr lang="fr-FR" sz="1600" dirty="0" err="1"/>
              <a:t>antiBRAF</a:t>
            </a:r>
            <a:r>
              <a:rPr lang="fr-FR" sz="1600" dirty="0"/>
              <a:t> ou IO)</a:t>
            </a:r>
          </a:p>
          <a:p>
            <a:pPr lvl="1"/>
            <a:r>
              <a:rPr lang="fr-FR" sz="1600" dirty="0"/>
              <a:t>Durée médiane de la réponse : 5.6 mois</a:t>
            </a:r>
          </a:p>
        </p:txBody>
      </p:sp>
      <p:sp>
        <p:nvSpPr>
          <p:cNvPr id="7" name="ZoneTexte 6">
            <a:extLst>
              <a:ext uri="{FF2B5EF4-FFF2-40B4-BE49-F238E27FC236}">
                <a16:creationId xmlns:a16="http://schemas.microsoft.com/office/drawing/2014/main" id="{07177BB9-CD58-2443-BD99-EC41454F5D13}"/>
              </a:ext>
            </a:extLst>
          </p:cNvPr>
          <p:cNvSpPr txBox="1">
            <a:spLocks noChangeArrowheads="1"/>
          </p:cNvSpPr>
          <p:nvPr/>
        </p:nvSpPr>
        <p:spPr bwMode="auto">
          <a:xfrm>
            <a:off x="0" y="4915971"/>
            <a:ext cx="2146742" cy="230832"/>
          </a:xfrm>
          <a:prstGeom prst="rect">
            <a:avLst/>
          </a:prstGeom>
          <a:noFill/>
        </p:spPr>
        <p:txBody>
          <a:bodyPr wrap="none" rtlCol="0">
            <a:spAutoFit/>
          </a:bodyPr>
          <a:lstStyle>
            <a:defPPr>
              <a:defRPr lang="fr-FR"/>
            </a:defPPr>
            <a:lvl1pPr>
              <a:defRPr sz="900" i="1">
                <a:solidFill>
                  <a:schemeClr val="tx1">
                    <a:lumMod val="50000"/>
                    <a:lumOff val="50000"/>
                  </a:schemeClr>
                </a:solidFill>
                <a:latin typeface="Arial" panose="020B0604020202020204" pitchFamily="34" charset="0"/>
              </a:defRPr>
            </a:lvl1p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Alex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Grothey</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WCGI 2020, LBA5</a:t>
            </a:r>
          </a:p>
        </p:txBody>
      </p:sp>
      <p:sp>
        <p:nvSpPr>
          <p:cNvPr id="8" name="Titre 11"/>
          <p:cNvSpPr>
            <a:spLocks noGrp="1"/>
          </p:cNvSpPr>
          <p:nvPr>
            <p:ph type="title"/>
          </p:nvPr>
        </p:nvSpPr>
        <p:spPr>
          <a:xfrm>
            <a:off x="190500" y="0"/>
            <a:ext cx="7124700" cy="596560"/>
          </a:xfrm>
        </p:spPr>
        <p:txBody>
          <a:bodyPr>
            <a:normAutofit/>
          </a:bodyPr>
          <a:lstStyle/>
          <a:p>
            <a:r>
              <a:rPr lang="fr-FR" dirty="0"/>
              <a:t>Association antiBRAF+antiMEK+antiPD1 dans le CCRm muté BRAF</a:t>
            </a:r>
            <a:r>
              <a:rPr lang="fr-FR" baseline="30000" dirty="0"/>
              <a:t>V600E</a:t>
            </a:r>
            <a:r>
              <a:rPr lang="fr-FR" dirty="0"/>
              <a:t> </a:t>
            </a:r>
          </a:p>
        </p:txBody>
      </p:sp>
      <p:sp>
        <p:nvSpPr>
          <p:cNvPr id="9" name="ZoneTexte 8">
            <a:extLst>
              <a:ext uri="{FF2B5EF4-FFF2-40B4-BE49-F238E27FC236}">
                <a16:creationId xmlns:a16="http://schemas.microsoft.com/office/drawing/2014/main" id="{C8D2509A-946F-4308-858C-6A1F143996E2}"/>
              </a:ext>
            </a:extLst>
          </p:cNvPr>
          <p:cNvSpPr txBox="1"/>
          <p:nvPr/>
        </p:nvSpPr>
        <p:spPr>
          <a:xfrm>
            <a:off x="3182644" y="4134305"/>
            <a:ext cx="2778711" cy="619802"/>
          </a:xfrm>
          <a:prstGeom prst="roundRect">
            <a:avLst>
              <a:gd name="adj" fmla="val 15451"/>
            </a:avLst>
          </a:prstGeom>
          <a:ln>
            <a:solidFill>
              <a:srgbClr val="EC8014"/>
            </a:solidFill>
          </a:ln>
        </p:spPr>
        <p:style>
          <a:lnRef idx="2">
            <a:schemeClr val="accent1"/>
          </a:lnRef>
          <a:fillRef idx="1">
            <a:schemeClr val="lt1"/>
          </a:fillRef>
          <a:effectRef idx="0">
            <a:schemeClr val="accent1"/>
          </a:effectRef>
          <a:fontRef idx="minor">
            <a:schemeClr val="dk1"/>
          </a:fontRef>
        </p:style>
        <p:txBody>
          <a:bodyPr wrap="square" lIns="36000" tIns="36000" rIns="36000" bIns="3600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6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Résultats intéressants</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6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A suivre….</a:t>
            </a:r>
          </a:p>
        </p:txBody>
      </p:sp>
    </p:spTree>
    <p:extLst>
      <p:ext uri="{BB962C8B-B14F-4D97-AF65-F5344CB8AC3E}">
        <p14:creationId xmlns:p14="http://schemas.microsoft.com/office/powerpoint/2010/main" val="7136175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a:extLst>
              <a:ext uri="{FF2B5EF4-FFF2-40B4-BE49-F238E27FC236}">
                <a16:creationId xmlns:a16="http://schemas.microsoft.com/office/drawing/2014/main" id="{AFBA5FD7-D3D5-4F0B-AF19-2E4C030EC36D}"/>
              </a:ext>
            </a:extLst>
          </p:cNvPr>
          <p:cNvSpPr>
            <a:spLocks noGrp="1"/>
          </p:cNvSpPr>
          <p:nvPr>
            <p:ph sz="half" idx="1"/>
          </p:nvPr>
        </p:nvSpPr>
        <p:spPr>
          <a:xfrm>
            <a:off x="190500" y="821934"/>
            <a:ext cx="8763000" cy="565422"/>
          </a:xfrm>
        </p:spPr>
        <p:txBody>
          <a:bodyPr/>
          <a:lstStyle/>
          <a:p>
            <a:r>
              <a:rPr lang="fr-FR" sz="1400" dirty="0"/>
              <a:t>Résultats</a:t>
            </a:r>
          </a:p>
          <a:p>
            <a:pPr lvl="1"/>
            <a:endParaRPr lang="fr-FR" sz="1200" dirty="0"/>
          </a:p>
          <a:p>
            <a:pPr lvl="1"/>
            <a:endParaRPr lang="fr-FR" sz="1200" dirty="0"/>
          </a:p>
          <a:p>
            <a:pPr lvl="1"/>
            <a:endParaRPr lang="fr-FR" sz="1200" dirty="0"/>
          </a:p>
          <a:p>
            <a:pPr lvl="1"/>
            <a:endParaRPr lang="fr-FR" sz="1200" dirty="0"/>
          </a:p>
          <a:p>
            <a:pPr lvl="1"/>
            <a:endParaRPr lang="fr-FR" sz="1200" dirty="0"/>
          </a:p>
          <a:p>
            <a:pPr lvl="1"/>
            <a:endParaRPr lang="fr-FR" sz="1200" dirty="0"/>
          </a:p>
          <a:p>
            <a:pPr lvl="1"/>
            <a:endParaRPr lang="fr-FR" sz="1200" dirty="0"/>
          </a:p>
          <a:p>
            <a:pPr lvl="1"/>
            <a:endParaRPr lang="fr-FR" sz="1200" dirty="0"/>
          </a:p>
          <a:p>
            <a:pPr lvl="1"/>
            <a:endParaRPr lang="fr-FR" sz="1200" dirty="0"/>
          </a:p>
          <a:p>
            <a:pPr lvl="1"/>
            <a:endParaRPr lang="fr-FR" sz="1200" dirty="0"/>
          </a:p>
          <a:p>
            <a:pPr lvl="1"/>
            <a:endParaRPr lang="fr-FR" sz="1200" dirty="0"/>
          </a:p>
          <a:p>
            <a:pPr lvl="1"/>
            <a:endParaRPr lang="fr-FR" sz="1200" dirty="0"/>
          </a:p>
          <a:p>
            <a:pPr lvl="1"/>
            <a:endParaRPr lang="fr-FR" sz="1200" dirty="0"/>
          </a:p>
          <a:p>
            <a:pPr lvl="1"/>
            <a:endParaRPr lang="fr-FR" sz="1200" dirty="0"/>
          </a:p>
          <a:p>
            <a:pPr lvl="1"/>
            <a:endParaRPr lang="fr-FR" sz="1200" dirty="0"/>
          </a:p>
          <a:p>
            <a:pPr lvl="1"/>
            <a:endParaRPr lang="fr-FR" sz="1200" dirty="0"/>
          </a:p>
          <a:p>
            <a:pPr lvl="1"/>
            <a:r>
              <a:rPr lang="fr-FR" sz="1200" dirty="0"/>
              <a:t>En termes de toxicité ≥ Grade 3, dans le bras expérimental :</a:t>
            </a:r>
          </a:p>
          <a:p>
            <a:pPr lvl="1"/>
            <a:r>
              <a:rPr lang="fr-FR" sz="1200" dirty="0"/>
              <a:t>Moins de neuropathie sévère (4,3% vs 8,6%), plus d’évènements thromboemboliques (8,5% vs 4,1%) et de diarrhée (17,6% vs 9,3%) </a:t>
            </a:r>
          </a:p>
          <a:p>
            <a:pPr lvl="1"/>
            <a:r>
              <a:rPr lang="fr-FR" sz="1200" dirty="0"/>
              <a:t>Pas plus de complications chirurgicales</a:t>
            </a:r>
          </a:p>
        </p:txBody>
      </p:sp>
      <p:sp>
        <p:nvSpPr>
          <p:cNvPr id="10" name="Rectangle à coins arrondis 4">
            <a:extLst>
              <a:ext uri="{FF2B5EF4-FFF2-40B4-BE49-F238E27FC236}">
                <a16:creationId xmlns:a16="http://schemas.microsoft.com/office/drawing/2014/main" id="{02F41627-7007-4E0C-BC09-C578E16B8C21}"/>
              </a:ext>
            </a:extLst>
          </p:cNvPr>
          <p:cNvSpPr/>
          <p:nvPr/>
        </p:nvSpPr>
        <p:spPr>
          <a:xfrm>
            <a:off x="4633740" y="1207361"/>
            <a:ext cx="4263597" cy="2645545"/>
          </a:xfrm>
          <a:prstGeom prst="roundRect">
            <a:avLst>
              <a:gd name="adj" fmla="val 2378"/>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fr-FR" dirty="0">
              <a:solidFill>
                <a:prstClr val="white"/>
              </a:solidFill>
              <a:latin typeface="Calibri" panose="020F0502020204030204"/>
            </a:endParaRPr>
          </a:p>
        </p:txBody>
      </p:sp>
      <p:sp>
        <p:nvSpPr>
          <p:cNvPr id="11" name="Rectangle à coins arrondis 4">
            <a:extLst>
              <a:ext uri="{FF2B5EF4-FFF2-40B4-BE49-F238E27FC236}">
                <a16:creationId xmlns:a16="http://schemas.microsoft.com/office/drawing/2014/main" id="{C31A9587-C9DE-46E0-B734-29F658076F2E}"/>
              </a:ext>
            </a:extLst>
          </p:cNvPr>
          <p:cNvSpPr/>
          <p:nvPr/>
        </p:nvSpPr>
        <p:spPr>
          <a:xfrm>
            <a:off x="189966" y="1207360"/>
            <a:ext cx="4320296" cy="2645545"/>
          </a:xfrm>
          <a:prstGeom prst="roundRect">
            <a:avLst>
              <a:gd name="adj" fmla="val 2378"/>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fr-FR" dirty="0">
              <a:solidFill>
                <a:prstClr val="white"/>
              </a:solidFill>
              <a:latin typeface="Calibri" panose="020F0502020204030204"/>
            </a:endParaRPr>
          </a:p>
        </p:txBody>
      </p:sp>
      <p:sp>
        <p:nvSpPr>
          <p:cNvPr id="12" name="TextBox 43">
            <a:extLst>
              <a:ext uri="{FF2B5EF4-FFF2-40B4-BE49-F238E27FC236}">
                <a16:creationId xmlns:a16="http://schemas.microsoft.com/office/drawing/2014/main" id="{9A86FF53-7191-4032-B28A-2DB1147C6E84}"/>
              </a:ext>
            </a:extLst>
          </p:cNvPr>
          <p:cNvSpPr txBox="1"/>
          <p:nvPr/>
        </p:nvSpPr>
        <p:spPr>
          <a:xfrm>
            <a:off x="287265" y="1084934"/>
            <a:ext cx="1662507" cy="247953"/>
          </a:xfrm>
          <a:prstGeom prst="rect">
            <a:avLst/>
          </a:prstGeom>
          <a:solidFill>
            <a:schemeClr val="bg1"/>
          </a:solidFill>
        </p:spPr>
        <p:txBody>
          <a:bodyPr wrap="none" anchor="ctr">
            <a:spAutoFit/>
          </a:bodyPr>
          <a:lstStyle>
            <a:defPPr>
              <a:defRPr lang="fr-FR"/>
            </a:defPPr>
            <a:lvl1pPr marR="0" lvl="0" indent="0" algn="ctr" fontAlgn="auto">
              <a:lnSpc>
                <a:spcPct val="83000"/>
              </a:lnSpc>
              <a:spcBef>
                <a:spcPts val="0"/>
              </a:spcBef>
              <a:spcAft>
                <a:spcPts val="3060"/>
              </a:spcAft>
              <a:buClrTx/>
              <a:buSzTx/>
              <a:buFontTx/>
              <a:buNone/>
              <a:tabLst/>
              <a:defRPr kumimoji="0" sz="2000" b="1" i="0" u="none" strike="noStrike" cap="none" spc="30" normalizeH="0" baseline="0">
                <a:ln>
                  <a:noFill/>
                </a:ln>
                <a:solidFill>
                  <a:srgbClr val="1789A5"/>
                </a:solidFill>
                <a:effectLst/>
                <a:uLnTx/>
                <a:uFillTx/>
                <a:latin typeface="Calibri" panose="020F0502020204030204"/>
                <a:ea typeface="Calibri" panose="020F0502020204030204" pitchFamily="34" charset="0"/>
                <a:cs typeface="Times New Roman" panose="02020603050405020304" pitchFamily="18" charset="0"/>
              </a:defRPr>
            </a:lvl1pPr>
          </a:lstStyle>
          <a:p>
            <a:pPr algn="l">
              <a:spcAft>
                <a:spcPts val="2295"/>
              </a:spcAft>
              <a:defRPr/>
            </a:pPr>
            <a:r>
              <a:rPr lang="en-US" sz="1200" spc="23" dirty="0" err="1">
                <a:solidFill>
                  <a:schemeClr val="tx1">
                    <a:lumMod val="75000"/>
                    <a:lumOff val="25000"/>
                  </a:schemeClr>
                </a:solidFill>
              </a:rPr>
              <a:t>Récidive</a:t>
            </a:r>
            <a:r>
              <a:rPr lang="en-US" sz="1200" spc="23" dirty="0">
                <a:solidFill>
                  <a:schemeClr val="tx1">
                    <a:lumMod val="75000"/>
                    <a:lumOff val="25000"/>
                  </a:schemeClr>
                </a:solidFill>
              </a:rPr>
              <a:t> </a:t>
            </a:r>
            <a:r>
              <a:rPr lang="en-US" sz="1200" spc="23" dirty="0" err="1">
                <a:solidFill>
                  <a:schemeClr val="tx1">
                    <a:lumMod val="75000"/>
                    <a:lumOff val="25000"/>
                  </a:schemeClr>
                </a:solidFill>
              </a:rPr>
              <a:t>métastatique</a:t>
            </a:r>
            <a:endParaRPr lang="en-US" sz="1200" spc="23" dirty="0">
              <a:solidFill>
                <a:schemeClr val="tx1">
                  <a:lumMod val="75000"/>
                  <a:lumOff val="25000"/>
                </a:schemeClr>
              </a:solidFill>
            </a:endParaRPr>
          </a:p>
        </p:txBody>
      </p:sp>
      <p:sp>
        <p:nvSpPr>
          <p:cNvPr id="13" name="TextBox 44">
            <a:extLst>
              <a:ext uri="{FF2B5EF4-FFF2-40B4-BE49-F238E27FC236}">
                <a16:creationId xmlns:a16="http://schemas.microsoft.com/office/drawing/2014/main" id="{5AE1D13F-0687-4B10-9031-53E73A4FE6A8}"/>
              </a:ext>
            </a:extLst>
          </p:cNvPr>
          <p:cNvSpPr txBox="1"/>
          <p:nvPr/>
        </p:nvSpPr>
        <p:spPr>
          <a:xfrm>
            <a:off x="4720248" y="1090065"/>
            <a:ext cx="1686104" cy="247953"/>
          </a:xfrm>
          <a:prstGeom prst="rect">
            <a:avLst/>
          </a:prstGeom>
          <a:solidFill>
            <a:schemeClr val="bg1"/>
          </a:solidFill>
        </p:spPr>
        <p:txBody>
          <a:bodyPr wrap="none" anchor="ctr">
            <a:spAutoFit/>
          </a:bodyPr>
          <a:lstStyle>
            <a:defPPr>
              <a:defRPr lang="fr-FR"/>
            </a:defPPr>
            <a:lvl1pPr marR="0" lvl="0" indent="0" algn="ctr" fontAlgn="auto">
              <a:lnSpc>
                <a:spcPct val="83000"/>
              </a:lnSpc>
              <a:spcBef>
                <a:spcPts val="0"/>
              </a:spcBef>
              <a:spcAft>
                <a:spcPts val="3060"/>
              </a:spcAft>
              <a:buClrTx/>
              <a:buSzTx/>
              <a:buFontTx/>
              <a:buNone/>
              <a:tabLst/>
              <a:defRPr kumimoji="0" sz="2000" b="1" i="0" u="none" strike="noStrike" cap="none" spc="30" normalizeH="0" baseline="0">
                <a:ln>
                  <a:noFill/>
                </a:ln>
                <a:solidFill>
                  <a:srgbClr val="1789A5"/>
                </a:solidFill>
                <a:effectLst/>
                <a:uLnTx/>
                <a:uFillTx/>
                <a:latin typeface="Calibri" panose="020F0502020204030204"/>
                <a:ea typeface="Calibri" panose="020F0502020204030204" pitchFamily="34" charset="0"/>
                <a:cs typeface="Times New Roman" panose="02020603050405020304" pitchFamily="18" charset="0"/>
              </a:defRPr>
            </a:lvl1pPr>
          </a:lstStyle>
          <a:p>
            <a:pPr algn="l">
              <a:spcAft>
                <a:spcPts val="2295"/>
              </a:spcAft>
              <a:defRPr/>
            </a:pPr>
            <a:r>
              <a:rPr lang="en-US" sz="1200" spc="23" dirty="0" err="1">
                <a:solidFill>
                  <a:schemeClr val="tx1">
                    <a:lumMod val="75000"/>
                    <a:lumOff val="25000"/>
                  </a:schemeClr>
                </a:solidFill>
              </a:rPr>
              <a:t>Récidive</a:t>
            </a:r>
            <a:r>
              <a:rPr lang="en-US" sz="1200" spc="23" dirty="0">
                <a:solidFill>
                  <a:schemeClr val="tx1">
                    <a:lumMod val="75000"/>
                    <a:lumOff val="25000"/>
                  </a:schemeClr>
                </a:solidFill>
              </a:rPr>
              <a:t> </a:t>
            </a:r>
            <a:r>
              <a:rPr lang="en-US" sz="1200" spc="23" dirty="0" err="1">
                <a:solidFill>
                  <a:schemeClr val="tx1">
                    <a:lumMod val="75000"/>
                    <a:lumOff val="25000"/>
                  </a:schemeClr>
                </a:solidFill>
              </a:rPr>
              <a:t>locorégionale</a:t>
            </a:r>
            <a:endParaRPr lang="en-US" sz="1200" spc="23" dirty="0">
              <a:solidFill>
                <a:schemeClr val="tx1">
                  <a:lumMod val="75000"/>
                  <a:lumOff val="25000"/>
                </a:schemeClr>
              </a:solidFill>
            </a:endParaRPr>
          </a:p>
        </p:txBody>
      </p:sp>
      <p:graphicFrame>
        <p:nvGraphicFramePr>
          <p:cNvPr id="14" name="Tableau 22">
            <a:extLst>
              <a:ext uri="{FF2B5EF4-FFF2-40B4-BE49-F238E27FC236}">
                <a16:creationId xmlns:a16="http://schemas.microsoft.com/office/drawing/2014/main" id="{61F6C751-8CB9-44D0-BCB8-134C75671AFA}"/>
              </a:ext>
            </a:extLst>
          </p:cNvPr>
          <p:cNvGraphicFramePr>
            <a:graphicFrameLocks noGrp="1"/>
          </p:cNvGraphicFramePr>
          <p:nvPr/>
        </p:nvGraphicFramePr>
        <p:xfrm>
          <a:off x="246663" y="3386035"/>
          <a:ext cx="4320296" cy="377190"/>
        </p:xfrm>
        <a:graphic>
          <a:graphicData uri="http://schemas.openxmlformats.org/drawingml/2006/table">
            <a:tbl>
              <a:tblPr>
                <a:tableStyleId>{5C22544A-7EE6-4342-B048-85BDC9FD1C3A}</a:tableStyleId>
              </a:tblPr>
              <a:tblGrid>
                <a:gridCol w="675218">
                  <a:extLst>
                    <a:ext uri="{9D8B030D-6E8A-4147-A177-3AD203B41FA5}">
                      <a16:colId xmlns:a16="http://schemas.microsoft.com/office/drawing/2014/main" val="4225521860"/>
                    </a:ext>
                  </a:extLst>
                </a:gridCol>
                <a:gridCol w="607513">
                  <a:extLst>
                    <a:ext uri="{9D8B030D-6E8A-4147-A177-3AD203B41FA5}">
                      <a16:colId xmlns:a16="http://schemas.microsoft.com/office/drawing/2014/main" val="2535973660"/>
                    </a:ext>
                  </a:extLst>
                </a:gridCol>
                <a:gridCol w="607513">
                  <a:extLst>
                    <a:ext uri="{9D8B030D-6E8A-4147-A177-3AD203B41FA5}">
                      <a16:colId xmlns:a16="http://schemas.microsoft.com/office/drawing/2014/main" val="1586410453"/>
                    </a:ext>
                  </a:extLst>
                </a:gridCol>
                <a:gridCol w="607513">
                  <a:extLst>
                    <a:ext uri="{9D8B030D-6E8A-4147-A177-3AD203B41FA5}">
                      <a16:colId xmlns:a16="http://schemas.microsoft.com/office/drawing/2014/main" val="2719468515"/>
                    </a:ext>
                  </a:extLst>
                </a:gridCol>
                <a:gridCol w="607513">
                  <a:extLst>
                    <a:ext uri="{9D8B030D-6E8A-4147-A177-3AD203B41FA5}">
                      <a16:colId xmlns:a16="http://schemas.microsoft.com/office/drawing/2014/main" val="212599950"/>
                    </a:ext>
                  </a:extLst>
                </a:gridCol>
                <a:gridCol w="607513">
                  <a:extLst>
                    <a:ext uri="{9D8B030D-6E8A-4147-A177-3AD203B41FA5}">
                      <a16:colId xmlns:a16="http://schemas.microsoft.com/office/drawing/2014/main" val="1928263361"/>
                    </a:ext>
                  </a:extLst>
                </a:gridCol>
                <a:gridCol w="607513">
                  <a:extLst>
                    <a:ext uri="{9D8B030D-6E8A-4147-A177-3AD203B41FA5}">
                      <a16:colId xmlns:a16="http://schemas.microsoft.com/office/drawing/2014/main" val="1427875987"/>
                    </a:ext>
                  </a:extLst>
                </a:gridCol>
              </a:tblGrid>
              <a:tr h="125730">
                <a:tc gridSpan="5">
                  <a:txBody>
                    <a:bodyPr/>
                    <a:lstStyle/>
                    <a:p>
                      <a:pPr marL="0" indent="0" algn="l">
                        <a:spcAft>
                          <a:spcPts val="0"/>
                        </a:spcAft>
                      </a:pPr>
                      <a:r>
                        <a:rPr lang="fr-FR" sz="700" b="1" spc="0" dirty="0">
                          <a:solidFill>
                            <a:schemeClr val="tx1">
                              <a:lumMod val="65000"/>
                              <a:lumOff val="35000"/>
                            </a:schemeClr>
                          </a:solidFill>
                          <a:effectLst/>
                          <a:latin typeface="Arial" panose="020B0604020202020204" pitchFamily="34" charset="0"/>
                          <a:ea typeface="Calibri" panose="020F0502020204030204" pitchFamily="34" charset="0"/>
                          <a:cs typeface="Arial" panose="020B0604020202020204" pitchFamily="34" charset="0"/>
                        </a:rPr>
                        <a:t>Nb. à risque</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marL="0" indent="0" algn="ctr">
                        <a:spcAft>
                          <a:spcPts val="0"/>
                        </a:spcAft>
                      </a:pPr>
                      <a:endParaRPr lang="fr-FR" sz="1100" b="1" dirty="0">
                        <a:solidFill>
                          <a:schemeClr val="tx2"/>
                        </a:solidFill>
                        <a:effectLst/>
                        <a:latin typeface="+mn-lt"/>
                        <a:ea typeface="Calibri" panose="020F0502020204030204" pitchFamily="34" charset="0"/>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spcAft>
                          <a:spcPts val="0"/>
                        </a:spcAft>
                      </a:pPr>
                      <a:endParaRPr lang="fr-FR" sz="1100" b="1" dirty="0">
                        <a:solidFill>
                          <a:schemeClr val="tx2"/>
                        </a:solidFill>
                        <a:effectLst/>
                        <a:latin typeface="+mn-lt"/>
                        <a:ea typeface="Calibri" panose="020F0502020204030204" pitchFamily="34" charset="0"/>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spcAft>
                          <a:spcPts val="0"/>
                        </a:spcAft>
                      </a:pPr>
                      <a:endParaRPr lang="fr-FR" sz="1100" b="1" dirty="0">
                        <a:solidFill>
                          <a:schemeClr val="tx2"/>
                        </a:solidFill>
                        <a:effectLst/>
                        <a:latin typeface="+mn-lt"/>
                        <a:ea typeface="Calibri" panose="020F0502020204030204" pitchFamily="34" charset="0"/>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spcAft>
                          <a:spcPts val="0"/>
                        </a:spcAft>
                      </a:pPr>
                      <a:endParaRPr lang="fr-FR" sz="1100" b="1" dirty="0">
                        <a:solidFill>
                          <a:schemeClr val="tx2"/>
                        </a:solidFill>
                        <a:effectLst/>
                        <a:latin typeface="+mn-lt"/>
                        <a:ea typeface="Calibri" panose="020F0502020204030204" pitchFamily="34" charset="0"/>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endParaRPr lang="fr-FR" sz="700" b="1" dirty="0">
                        <a:solidFill>
                          <a:schemeClr val="tx2"/>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endParaRPr lang="fr-FR" sz="700" b="1" dirty="0">
                        <a:solidFill>
                          <a:schemeClr val="tx2"/>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499947213"/>
                  </a:ext>
                </a:extLst>
              </a:tr>
              <a:tr h="125730">
                <a:tc>
                  <a:txBody>
                    <a:bodyPr/>
                    <a:lstStyle/>
                    <a:p>
                      <a:pPr marL="0" indent="0" algn="r">
                        <a:spcAft>
                          <a:spcPts val="0"/>
                        </a:spcAft>
                      </a:pPr>
                      <a:r>
                        <a:rPr lang="en-US" sz="700" b="1" spc="0" dirty="0">
                          <a:solidFill>
                            <a:schemeClr val="accent1"/>
                          </a:solidFill>
                          <a:effectLst/>
                          <a:latin typeface="Arial" panose="020B0604020202020204" pitchFamily="34" charset="0"/>
                          <a:cs typeface="Arial" panose="020B0604020202020204" pitchFamily="34" charset="0"/>
                        </a:rPr>
                        <a:t>Standard</a:t>
                      </a:r>
                      <a:endParaRPr lang="fr-FR" sz="700" b="1" spc="0" dirty="0">
                        <a:solidFill>
                          <a:schemeClr val="accent1"/>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indent="0" algn="ctr">
                        <a:spcAft>
                          <a:spcPts val="0"/>
                        </a:spcAft>
                      </a:pPr>
                      <a:r>
                        <a:rPr lang="fr-FR" sz="700" b="0" dirty="0">
                          <a:solidFill>
                            <a:schemeClr val="accent1"/>
                          </a:solidFill>
                          <a:effectLst/>
                          <a:latin typeface="Arial" panose="020B0604020202020204" pitchFamily="34" charset="0"/>
                          <a:ea typeface="Calibri" panose="020F0502020204030204" pitchFamily="34" charset="0"/>
                          <a:cs typeface="Arial" panose="020B0604020202020204" pitchFamily="34" charset="0"/>
                        </a:rPr>
                        <a:t>450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en-US" sz="700" b="0" spc="50" dirty="0">
                          <a:solidFill>
                            <a:schemeClr val="accent1"/>
                          </a:solidFill>
                          <a:effectLst/>
                          <a:latin typeface="Arial" panose="020B0604020202020204" pitchFamily="34" charset="0"/>
                          <a:cs typeface="Arial" panose="020B0604020202020204" pitchFamily="34" charset="0"/>
                        </a:rPr>
                        <a:t>390</a:t>
                      </a:r>
                      <a:endParaRPr lang="fr-FR" sz="700" b="0" dirty="0">
                        <a:solidFill>
                          <a:schemeClr val="accent1"/>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700" b="0" dirty="0">
                          <a:solidFill>
                            <a:schemeClr val="accent1"/>
                          </a:solidFill>
                          <a:effectLst/>
                          <a:latin typeface="Arial" panose="020B0604020202020204" pitchFamily="34" charset="0"/>
                          <a:ea typeface="Calibri" panose="020F0502020204030204" pitchFamily="34" charset="0"/>
                          <a:cs typeface="Arial" panose="020B0604020202020204" pitchFamily="34" charset="0"/>
                        </a:rPr>
                        <a:t>343</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700" b="0" dirty="0">
                          <a:solidFill>
                            <a:schemeClr val="accent1"/>
                          </a:solidFill>
                          <a:effectLst/>
                          <a:latin typeface="Arial" panose="020B0604020202020204" pitchFamily="34" charset="0"/>
                          <a:ea typeface="Calibri" panose="020F0502020204030204" pitchFamily="34" charset="0"/>
                          <a:cs typeface="Arial" panose="020B0604020202020204" pitchFamily="34" charset="0"/>
                        </a:rPr>
                        <a:t>311</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700" b="0" dirty="0">
                          <a:solidFill>
                            <a:schemeClr val="accent1"/>
                          </a:solidFill>
                          <a:effectLst/>
                          <a:latin typeface="Arial" panose="020B0604020202020204" pitchFamily="34" charset="0"/>
                          <a:ea typeface="Calibri" panose="020F0502020204030204" pitchFamily="34" charset="0"/>
                          <a:cs typeface="Arial" panose="020B0604020202020204" pitchFamily="34" charset="0"/>
                        </a:rPr>
                        <a:t>156</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700" b="0" dirty="0">
                          <a:solidFill>
                            <a:schemeClr val="accent1"/>
                          </a:solidFill>
                          <a:effectLst/>
                          <a:latin typeface="Arial" panose="020B0604020202020204" pitchFamily="34" charset="0"/>
                          <a:ea typeface="Calibri" panose="020F0502020204030204" pitchFamily="34" charset="0"/>
                          <a:cs typeface="Arial" panose="020B0604020202020204" pitchFamily="34" charset="0"/>
                        </a:rPr>
                        <a:t>130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691856168"/>
                  </a:ext>
                </a:extLst>
              </a:tr>
              <a:tr h="125730">
                <a:tc>
                  <a:txBody>
                    <a:bodyPr/>
                    <a:lstStyle/>
                    <a:p>
                      <a:pPr marL="0" indent="0" algn="r">
                        <a:spcAft>
                          <a:spcPts val="0"/>
                        </a:spcAft>
                      </a:pPr>
                      <a:r>
                        <a:rPr lang="en-US" sz="700" b="1" spc="0" dirty="0" err="1">
                          <a:solidFill>
                            <a:srgbClr val="C00000"/>
                          </a:solidFill>
                          <a:effectLst/>
                          <a:latin typeface="Arial" panose="020B0604020202020204" pitchFamily="34" charset="0"/>
                          <a:cs typeface="Arial" panose="020B0604020202020204" pitchFamily="34" charset="0"/>
                        </a:rPr>
                        <a:t>Expérimental</a:t>
                      </a:r>
                      <a:endParaRPr lang="fr-FR" sz="700" b="1" spc="0" dirty="0">
                        <a:solidFill>
                          <a:srgbClr val="C00000"/>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indent="0" algn="ctr">
                        <a:spcAft>
                          <a:spcPts val="0"/>
                        </a:spcAft>
                      </a:pPr>
                      <a:r>
                        <a:rPr lang="fr-FR" sz="700" b="0" dirty="0">
                          <a:solidFill>
                            <a:srgbClr val="C00000"/>
                          </a:solidFill>
                          <a:effectLst/>
                          <a:latin typeface="Arial" panose="020B0604020202020204" pitchFamily="34" charset="0"/>
                          <a:ea typeface="Calibri" panose="020F0502020204030204" pitchFamily="34" charset="0"/>
                          <a:cs typeface="Arial" panose="020B0604020202020204" pitchFamily="34" charset="0"/>
                        </a:rPr>
                        <a:t>462</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en-US" sz="700" b="0" dirty="0">
                          <a:solidFill>
                            <a:srgbClr val="C00000"/>
                          </a:solidFill>
                          <a:effectLst/>
                          <a:latin typeface="Arial" panose="020B0604020202020204" pitchFamily="34" charset="0"/>
                          <a:cs typeface="Arial" panose="020B0604020202020204" pitchFamily="34" charset="0"/>
                        </a:rPr>
                        <a:t>414</a:t>
                      </a:r>
                      <a:endParaRPr lang="fr-FR" sz="700" b="0" dirty="0">
                        <a:solidFill>
                          <a:srgbClr val="C00000"/>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700" b="0" dirty="0">
                          <a:solidFill>
                            <a:srgbClr val="C00000"/>
                          </a:solidFill>
                          <a:effectLst/>
                          <a:latin typeface="Arial" panose="020B0604020202020204" pitchFamily="34" charset="0"/>
                          <a:ea typeface="Calibri" panose="020F0502020204030204" pitchFamily="34" charset="0"/>
                          <a:cs typeface="Arial" panose="020B0604020202020204" pitchFamily="34" charset="0"/>
                        </a:rPr>
                        <a:t>372</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700" b="0" dirty="0">
                          <a:solidFill>
                            <a:srgbClr val="C00000"/>
                          </a:solidFill>
                          <a:effectLst/>
                          <a:latin typeface="Arial" panose="020B0604020202020204" pitchFamily="34" charset="0"/>
                          <a:ea typeface="Calibri" panose="020F0502020204030204" pitchFamily="34" charset="0"/>
                          <a:cs typeface="Arial" panose="020B0604020202020204" pitchFamily="34" charset="0"/>
                        </a:rPr>
                        <a:t>348</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700" b="0" dirty="0">
                          <a:solidFill>
                            <a:srgbClr val="C00000"/>
                          </a:solidFill>
                          <a:effectLst/>
                          <a:latin typeface="Arial" panose="020B0604020202020204" pitchFamily="34" charset="0"/>
                          <a:ea typeface="Calibri" panose="020F0502020204030204" pitchFamily="34" charset="0"/>
                          <a:cs typeface="Arial" panose="020B0604020202020204" pitchFamily="34" charset="0"/>
                        </a:rPr>
                        <a:t>178</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700" b="0" dirty="0">
                          <a:solidFill>
                            <a:srgbClr val="C00000"/>
                          </a:solidFill>
                          <a:effectLst/>
                          <a:latin typeface="Arial" panose="020B0604020202020204" pitchFamily="34" charset="0"/>
                          <a:ea typeface="Calibri" panose="020F0502020204030204" pitchFamily="34" charset="0"/>
                          <a:cs typeface="Arial" panose="020B0604020202020204" pitchFamily="34" charset="0"/>
                        </a:rPr>
                        <a:t>144</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956963684"/>
                  </a:ext>
                </a:extLst>
              </a:tr>
            </a:tbl>
          </a:graphicData>
        </a:graphic>
      </p:graphicFrame>
      <p:graphicFrame>
        <p:nvGraphicFramePr>
          <p:cNvPr id="15" name="Chart 47">
            <a:extLst>
              <a:ext uri="{FF2B5EF4-FFF2-40B4-BE49-F238E27FC236}">
                <a16:creationId xmlns:a16="http://schemas.microsoft.com/office/drawing/2014/main" id="{9045E880-6662-4539-B12C-D2AEE2DBF9FA}"/>
              </a:ext>
            </a:extLst>
          </p:cNvPr>
          <p:cNvGraphicFramePr/>
          <p:nvPr/>
        </p:nvGraphicFramePr>
        <p:xfrm>
          <a:off x="617734" y="1259548"/>
          <a:ext cx="3828639" cy="2356830"/>
        </p:xfrm>
        <a:graphic>
          <a:graphicData uri="http://schemas.openxmlformats.org/drawingml/2006/chart">
            <c:chart xmlns:c="http://schemas.openxmlformats.org/drawingml/2006/chart" xmlns:r="http://schemas.openxmlformats.org/officeDocument/2006/relationships" r:id="rId2"/>
          </a:graphicData>
        </a:graphic>
      </p:graphicFrame>
      <p:sp>
        <p:nvSpPr>
          <p:cNvPr id="16" name="TextBox 49">
            <a:extLst>
              <a:ext uri="{FF2B5EF4-FFF2-40B4-BE49-F238E27FC236}">
                <a16:creationId xmlns:a16="http://schemas.microsoft.com/office/drawing/2014/main" id="{067C2B17-9136-443B-ADF6-BFC7B86B16D5}"/>
              </a:ext>
            </a:extLst>
          </p:cNvPr>
          <p:cNvSpPr txBox="1"/>
          <p:nvPr/>
        </p:nvSpPr>
        <p:spPr>
          <a:xfrm>
            <a:off x="1343799" y="1430096"/>
            <a:ext cx="1727259" cy="338554"/>
          </a:xfrm>
          <a:prstGeom prst="rect">
            <a:avLst/>
          </a:prstGeom>
          <a:noFill/>
        </p:spPr>
        <p:txBody>
          <a:bodyPr wrap="square" rtlCol="0">
            <a:spAutoFit/>
          </a:bodyPr>
          <a:lstStyle/>
          <a:p>
            <a:pPr>
              <a:defRPr/>
            </a:pPr>
            <a:r>
              <a:rPr lang="en-US" sz="800" dirty="0">
                <a:solidFill>
                  <a:prstClr val="black">
                    <a:lumMod val="65000"/>
                    <a:lumOff val="35000"/>
                  </a:prstClr>
                </a:solidFill>
                <a:latin typeface="Arial" panose="020B0604020202020204" pitchFamily="34" charset="0"/>
                <a:cs typeface="Arial" panose="020B0604020202020204" pitchFamily="34" charset="0"/>
              </a:rPr>
              <a:t>HR 0,69 [IC 95% : 0,54-0,90]</a:t>
            </a:r>
          </a:p>
          <a:p>
            <a:pPr>
              <a:defRPr/>
            </a:pPr>
            <a:r>
              <a:rPr lang="en-US" sz="800" dirty="0">
                <a:solidFill>
                  <a:prstClr val="black">
                    <a:lumMod val="65000"/>
                    <a:lumOff val="35000"/>
                  </a:prstClr>
                </a:solidFill>
                <a:latin typeface="Arial" panose="020B0604020202020204" pitchFamily="34" charset="0"/>
                <a:cs typeface="Arial" panose="020B0604020202020204" pitchFamily="34" charset="0"/>
              </a:rPr>
              <a:t>p=0,005</a:t>
            </a:r>
          </a:p>
        </p:txBody>
      </p:sp>
      <p:sp>
        <p:nvSpPr>
          <p:cNvPr id="17" name="Freeform: Shape 62">
            <a:extLst>
              <a:ext uri="{FF2B5EF4-FFF2-40B4-BE49-F238E27FC236}">
                <a16:creationId xmlns:a16="http://schemas.microsoft.com/office/drawing/2014/main" id="{EF53425C-DCCA-406B-865B-8017E60DC2CC}"/>
              </a:ext>
            </a:extLst>
          </p:cNvPr>
          <p:cNvSpPr/>
          <p:nvPr/>
        </p:nvSpPr>
        <p:spPr>
          <a:xfrm>
            <a:off x="1189390" y="2658148"/>
            <a:ext cx="3165632" cy="422432"/>
          </a:xfrm>
          <a:custGeom>
            <a:avLst/>
            <a:gdLst>
              <a:gd name="connsiteX0" fmla="*/ 0 w 4220843"/>
              <a:gd name="connsiteY0" fmla="*/ 563242 h 563242"/>
              <a:gd name="connsiteX1" fmla="*/ 337250 w 4220843"/>
              <a:gd name="connsiteY1" fmla="*/ 542381 h 563242"/>
              <a:gd name="connsiteX2" fmla="*/ 424171 w 4220843"/>
              <a:gd name="connsiteY2" fmla="*/ 486753 h 563242"/>
              <a:gd name="connsiteX3" fmla="*/ 524998 w 4220843"/>
              <a:gd name="connsiteY3" fmla="*/ 472845 h 563242"/>
              <a:gd name="connsiteX4" fmla="*/ 657117 w 4220843"/>
              <a:gd name="connsiteY4" fmla="*/ 458938 h 563242"/>
              <a:gd name="connsiteX5" fmla="*/ 702315 w 4220843"/>
              <a:gd name="connsiteY5" fmla="*/ 451985 h 563242"/>
              <a:gd name="connsiteX6" fmla="*/ 872678 w 4220843"/>
              <a:gd name="connsiteY6" fmla="*/ 354634 h 563242"/>
              <a:gd name="connsiteX7" fmla="*/ 900493 w 4220843"/>
              <a:gd name="connsiteY7" fmla="*/ 344204 h 563242"/>
              <a:gd name="connsiteX8" fmla="*/ 952645 w 4220843"/>
              <a:gd name="connsiteY8" fmla="*/ 323343 h 563242"/>
              <a:gd name="connsiteX9" fmla="*/ 983936 w 4220843"/>
              <a:gd name="connsiteY9" fmla="*/ 323343 h 563242"/>
              <a:gd name="connsiteX10" fmla="*/ 1022181 w 4220843"/>
              <a:gd name="connsiteY10" fmla="*/ 319866 h 563242"/>
              <a:gd name="connsiteX11" fmla="*/ 1063903 w 4220843"/>
              <a:gd name="connsiteY11" fmla="*/ 312912 h 563242"/>
              <a:gd name="connsiteX12" fmla="*/ 1136916 w 4220843"/>
              <a:gd name="connsiteY12" fmla="*/ 288575 h 563242"/>
              <a:gd name="connsiteX13" fmla="*/ 1206452 w 4220843"/>
              <a:gd name="connsiteY13" fmla="*/ 267714 h 563242"/>
              <a:gd name="connsiteX14" fmla="*/ 1275988 w 4220843"/>
              <a:gd name="connsiteY14" fmla="*/ 232946 h 563242"/>
              <a:gd name="connsiteX15" fmla="*/ 1300326 w 4220843"/>
              <a:gd name="connsiteY15" fmla="*/ 219039 h 563242"/>
              <a:gd name="connsiteX16" fmla="*/ 1411583 w 4220843"/>
              <a:gd name="connsiteY16" fmla="*/ 212085 h 563242"/>
              <a:gd name="connsiteX17" fmla="*/ 1488073 w 4220843"/>
              <a:gd name="connsiteY17" fmla="*/ 208608 h 563242"/>
              <a:gd name="connsiteX18" fmla="*/ 1561086 w 4220843"/>
              <a:gd name="connsiteY18" fmla="*/ 198178 h 563242"/>
              <a:gd name="connsiteX19" fmla="*/ 1648006 w 4220843"/>
              <a:gd name="connsiteY19" fmla="*/ 180794 h 563242"/>
              <a:gd name="connsiteX20" fmla="*/ 1727973 w 4220843"/>
              <a:gd name="connsiteY20" fmla="*/ 159933 h 563242"/>
              <a:gd name="connsiteX21" fmla="*/ 1759264 w 4220843"/>
              <a:gd name="connsiteY21" fmla="*/ 159933 h 563242"/>
              <a:gd name="connsiteX22" fmla="*/ 1933104 w 4220843"/>
              <a:gd name="connsiteY22" fmla="*/ 156456 h 563242"/>
              <a:gd name="connsiteX23" fmla="*/ 2082607 w 4220843"/>
              <a:gd name="connsiteY23" fmla="*/ 149502 h 563242"/>
              <a:gd name="connsiteX24" fmla="*/ 2336414 w 4220843"/>
              <a:gd name="connsiteY24" fmla="*/ 114734 h 563242"/>
              <a:gd name="connsiteX25" fmla="*/ 2548499 w 4220843"/>
              <a:gd name="connsiteY25" fmla="*/ 90397 h 563242"/>
              <a:gd name="connsiteX26" fmla="*/ 2722339 w 4220843"/>
              <a:gd name="connsiteY26" fmla="*/ 73013 h 563242"/>
              <a:gd name="connsiteX27" fmla="*/ 3000484 w 4220843"/>
              <a:gd name="connsiteY27" fmla="*/ 45198 h 563242"/>
              <a:gd name="connsiteX28" fmla="*/ 3243860 w 4220843"/>
              <a:gd name="connsiteY28" fmla="*/ 41721 h 563242"/>
              <a:gd name="connsiteX29" fmla="*/ 3515051 w 4220843"/>
              <a:gd name="connsiteY29" fmla="*/ 38245 h 563242"/>
              <a:gd name="connsiteX30" fmla="*/ 3640216 w 4220843"/>
              <a:gd name="connsiteY30" fmla="*/ 31291 h 563242"/>
              <a:gd name="connsiteX31" fmla="*/ 3643693 w 4220843"/>
              <a:gd name="connsiteY31" fmla="*/ 17384 h 563242"/>
              <a:gd name="connsiteX32" fmla="*/ 3932268 w 4220843"/>
              <a:gd name="connsiteY32" fmla="*/ 17384 h 563242"/>
              <a:gd name="connsiteX33" fmla="*/ 3932268 w 4220843"/>
              <a:gd name="connsiteY33" fmla="*/ 0 h 563242"/>
              <a:gd name="connsiteX34" fmla="*/ 4220843 w 4220843"/>
              <a:gd name="connsiteY34" fmla="*/ 0 h 563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220843" h="563242">
                <a:moveTo>
                  <a:pt x="0" y="563242"/>
                </a:moveTo>
                <a:lnTo>
                  <a:pt x="337250" y="542381"/>
                </a:lnTo>
                <a:lnTo>
                  <a:pt x="424171" y="486753"/>
                </a:lnTo>
                <a:lnTo>
                  <a:pt x="524998" y="472845"/>
                </a:lnTo>
                <a:lnTo>
                  <a:pt x="657117" y="458938"/>
                </a:lnTo>
                <a:lnTo>
                  <a:pt x="702315" y="451985"/>
                </a:lnTo>
                <a:lnTo>
                  <a:pt x="872678" y="354634"/>
                </a:lnTo>
                <a:lnTo>
                  <a:pt x="900493" y="344204"/>
                </a:lnTo>
                <a:lnTo>
                  <a:pt x="952645" y="323343"/>
                </a:lnTo>
                <a:lnTo>
                  <a:pt x="983936" y="323343"/>
                </a:lnTo>
                <a:lnTo>
                  <a:pt x="1022181" y="319866"/>
                </a:lnTo>
                <a:lnTo>
                  <a:pt x="1063903" y="312912"/>
                </a:lnTo>
                <a:lnTo>
                  <a:pt x="1136916" y="288575"/>
                </a:lnTo>
                <a:lnTo>
                  <a:pt x="1206452" y="267714"/>
                </a:lnTo>
                <a:lnTo>
                  <a:pt x="1275988" y="232946"/>
                </a:lnTo>
                <a:lnTo>
                  <a:pt x="1300326" y="219039"/>
                </a:lnTo>
                <a:lnTo>
                  <a:pt x="1411583" y="212085"/>
                </a:lnTo>
                <a:lnTo>
                  <a:pt x="1488073" y="208608"/>
                </a:lnTo>
                <a:lnTo>
                  <a:pt x="1561086" y="198178"/>
                </a:lnTo>
                <a:lnTo>
                  <a:pt x="1648006" y="180794"/>
                </a:lnTo>
                <a:lnTo>
                  <a:pt x="1727973" y="159933"/>
                </a:lnTo>
                <a:lnTo>
                  <a:pt x="1759264" y="159933"/>
                </a:lnTo>
                <a:lnTo>
                  <a:pt x="1933104" y="156456"/>
                </a:lnTo>
                <a:lnTo>
                  <a:pt x="2082607" y="149502"/>
                </a:lnTo>
                <a:lnTo>
                  <a:pt x="2336414" y="114734"/>
                </a:lnTo>
                <a:lnTo>
                  <a:pt x="2548499" y="90397"/>
                </a:lnTo>
                <a:lnTo>
                  <a:pt x="2722339" y="73013"/>
                </a:lnTo>
                <a:lnTo>
                  <a:pt x="3000484" y="45198"/>
                </a:lnTo>
                <a:lnTo>
                  <a:pt x="3243860" y="41721"/>
                </a:lnTo>
                <a:lnTo>
                  <a:pt x="3515051" y="38245"/>
                </a:lnTo>
                <a:lnTo>
                  <a:pt x="3640216" y="31291"/>
                </a:lnTo>
                <a:lnTo>
                  <a:pt x="3643693" y="17384"/>
                </a:lnTo>
                <a:lnTo>
                  <a:pt x="3932268" y="17384"/>
                </a:lnTo>
                <a:lnTo>
                  <a:pt x="3932268" y="0"/>
                </a:lnTo>
                <a:lnTo>
                  <a:pt x="4220843" y="0"/>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a:solidFill>
                <a:prstClr val="white"/>
              </a:solidFill>
              <a:latin typeface="Calibri"/>
            </a:endParaRPr>
          </a:p>
        </p:txBody>
      </p:sp>
      <p:sp>
        <p:nvSpPr>
          <p:cNvPr id="18" name="Freeform: Shape 65">
            <a:extLst>
              <a:ext uri="{FF2B5EF4-FFF2-40B4-BE49-F238E27FC236}">
                <a16:creationId xmlns:a16="http://schemas.microsoft.com/office/drawing/2014/main" id="{4A75F4DC-031D-42AB-B463-6438FA5E1CE5}"/>
              </a:ext>
            </a:extLst>
          </p:cNvPr>
          <p:cNvSpPr/>
          <p:nvPr/>
        </p:nvSpPr>
        <p:spPr>
          <a:xfrm>
            <a:off x="1202428" y="2519945"/>
            <a:ext cx="3152594" cy="558028"/>
          </a:xfrm>
          <a:custGeom>
            <a:avLst/>
            <a:gdLst>
              <a:gd name="connsiteX0" fmla="*/ 0 w 4203459"/>
              <a:gd name="connsiteY0" fmla="*/ 744037 h 744037"/>
              <a:gd name="connsiteX1" fmla="*/ 0 w 4203459"/>
              <a:gd name="connsiteY1" fmla="*/ 744037 h 744037"/>
              <a:gd name="connsiteX2" fmla="*/ 128642 w 4203459"/>
              <a:gd name="connsiteY2" fmla="*/ 709268 h 744037"/>
              <a:gd name="connsiteX3" fmla="*/ 184271 w 4203459"/>
              <a:gd name="connsiteY3" fmla="*/ 698838 h 744037"/>
              <a:gd name="connsiteX4" fmla="*/ 187748 w 4203459"/>
              <a:gd name="connsiteY4" fmla="*/ 643209 h 744037"/>
              <a:gd name="connsiteX5" fmla="*/ 222516 w 4203459"/>
              <a:gd name="connsiteY5" fmla="*/ 608441 h 744037"/>
              <a:gd name="connsiteX6" fmla="*/ 288575 w 4203459"/>
              <a:gd name="connsiteY6" fmla="*/ 598011 h 744037"/>
              <a:gd name="connsiteX7" fmla="*/ 354634 w 4203459"/>
              <a:gd name="connsiteY7" fmla="*/ 587580 h 744037"/>
              <a:gd name="connsiteX8" fmla="*/ 434601 w 4203459"/>
              <a:gd name="connsiteY8" fmla="*/ 552812 h 744037"/>
              <a:gd name="connsiteX9" fmla="*/ 497183 w 4203459"/>
              <a:gd name="connsiteY9" fmla="*/ 552812 h 744037"/>
              <a:gd name="connsiteX10" fmla="*/ 511091 w 4203459"/>
              <a:gd name="connsiteY10" fmla="*/ 552812 h 744037"/>
              <a:gd name="connsiteX11" fmla="*/ 580627 w 4203459"/>
              <a:gd name="connsiteY11" fmla="*/ 552812 h 744037"/>
              <a:gd name="connsiteX12" fmla="*/ 615395 w 4203459"/>
              <a:gd name="connsiteY12" fmla="*/ 528475 h 744037"/>
              <a:gd name="connsiteX13" fmla="*/ 643209 w 4203459"/>
              <a:gd name="connsiteY13" fmla="*/ 528475 h 744037"/>
              <a:gd name="connsiteX14" fmla="*/ 667547 w 4203459"/>
              <a:gd name="connsiteY14" fmla="*/ 504137 h 744037"/>
              <a:gd name="connsiteX15" fmla="*/ 709269 w 4203459"/>
              <a:gd name="connsiteY15" fmla="*/ 504137 h 744037"/>
              <a:gd name="connsiteX16" fmla="*/ 757944 w 4203459"/>
              <a:gd name="connsiteY16" fmla="*/ 479799 h 744037"/>
              <a:gd name="connsiteX17" fmla="*/ 817050 w 4203459"/>
              <a:gd name="connsiteY17" fmla="*/ 476322 h 744037"/>
              <a:gd name="connsiteX18" fmla="*/ 830957 w 4203459"/>
              <a:gd name="connsiteY18" fmla="*/ 462415 h 744037"/>
              <a:gd name="connsiteX19" fmla="*/ 883109 w 4203459"/>
              <a:gd name="connsiteY19" fmla="*/ 462415 h 744037"/>
              <a:gd name="connsiteX20" fmla="*/ 994367 w 4203459"/>
              <a:gd name="connsiteY20" fmla="*/ 441554 h 744037"/>
              <a:gd name="connsiteX21" fmla="*/ 1070856 w 4203459"/>
              <a:gd name="connsiteY21" fmla="*/ 399833 h 744037"/>
              <a:gd name="connsiteX22" fmla="*/ 1102148 w 4203459"/>
              <a:gd name="connsiteY22" fmla="*/ 358111 h 744037"/>
              <a:gd name="connsiteX23" fmla="*/ 1143869 w 4203459"/>
              <a:gd name="connsiteY23" fmla="*/ 330297 h 744037"/>
              <a:gd name="connsiteX24" fmla="*/ 1220359 w 4203459"/>
              <a:gd name="connsiteY24" fmla="*/ 316389 h 744037"/>
              <a:gd name="connsiteX25" fmla="*/ 1303802 w 4203459"/>
              <a:gd name="connsiteY25" fmla="*/ 316389 h 744037"/>
              <a:gd name="connsiteX26" fmla="*/ 1345524 w 4203459"/>
              <a:gd name="connsiteY26" fmla="*/ 302482 h 744037"/>
              <a:gd name="connsiteX27" fmla="*/ 1415060 w 4203459"/>
              <a:gd name="connsiteY27" fmla="*/ 295529 h 744037"/>
              <a:gd name="connsiteX28" fmla="*/ 1526318 w 4203459"/>
              <a:gd name="connsiteY28" fmla="*/ 267714 h 744037"/>
              <a:gd name="connsiteX29" fmla="*/ 1606285 w 4203459"/>
              <a:gd name="connsiteY29" fmla="*/ 250330 h 744037"/>
              <a:gd name="connsiteX30" fmla="*/ 1620192 w 4203459"/>
              <a:gd name="connsiteY30" fmla="*/ 236423 h 744037"/>
              <a:gd name="connsiteX31" fmla="*/ 1794032 w 4203459"/>
              <a:gd name="connsiteY31" fmla="*/ 225992 h 744037"/>
              <a:gd name="connsiteX32" fmla="*/ 1821847 w 4203459"/>
              <a:gd name="connsiteY32" fmla="*/ 212085 h 744037"/>
              <a:gd name="connsiteX33" fmla="*/ 1898336 w 4203459"/>
              <a:gd name="connsiteY33" fmla="*/ 201655 h 744037"/>
              <a:gd name="connsiteX34" fmla="*/ 1971349 w 4203459"/>
              <a:gd name="connsiteY34" fmla="*/ 177317 h 744037"/>
              <a:gd name="connsiteX35" fmla="*/ 2054793 w 4203459"/>
              <a:gd name="connsiteY35" fmla="*/ 163410 h 744037"/>
              <a:gd name="connsiteX36" fmla="*/ 2096514 w 4203459"/>
              <a:gd name="connsiteY36" fmla="*/ 135595 h 744037"/>
              <a:gd name="connsiteX37" fmla="*/ 2315553 w 4203459"/>
              <a:gd name="connsiteY37" fmla="*/ 114735 h 744037"/>
              <a:gd name="connsiteX38" fmla="*/ 2496347 w 4203459"/>
              <a:gd name="connsiteY38" fmla="*/ 100827 h 744037"/>
              <a:gd name="connsiteX39" fmla="*/ 2635419 w 4203459"/>
              <a:gd name="connsiteY39" fmla="*/ 97351 h 744037"/>
              <a:gd name="connsiteX40" fmla="*/ 2666710 w 4203459"/>
              <a:gd name="connsiteY40" fmla="*/ 76490 h 744037"/>
              <a:gd name="connsiteX41" fmla="*/ 2767538 w 4203459"/>
              <a:gd name="connsiteY41" fmla="*/ 86920 h 744037"/>
              <a:gd name="connsiteX42" fmla="*/ 2795352 w 4203459"/>
              <a:gd name="connsiteY42" fmla="*/ 76490 h 744037"/>
              <a:gd name="connsiteX43" fmla="*/ 2937901 w 4203459"/>
              <a:gd name="connsiteY43" fmla="*/ 31291 h 744037"/>
              <a:gd name="connsiteX44" fmla="*/ 3191708 w 4203459"/>
              <a:gd name="connsiteY44" fmla="*/ 27814 h 744037"/>
              <a:gd name="connsiteX45" fmla="*/ 3212568 w 4203459"/>
              <a:gd name="connsiteY45" fmla="*/ 6954 h 744037"/>
              <a:gd name="connsiteX46" fmla="*/ 3574157 w 4203459"/>
              <a:gd name="connsiteY46" fmla="*/ 6954 h 744037"/>
              <a:gd name="connsiteX47" fmla="*/ 3577634 w 4203459"/>
              <a:gd name="connsiteY47" fmla="*/ 13907 h 744037"/>
              <a:gd name="connsiteX48" fmla="*/ 3612402 w 4203459"/>
              <a:gd name="connsiteY48" fmla="*/ 0 h 744037"/>
              <a:gd name="connsiteX49" fmla="*/ 4203459 w 4203459"/>
              <a:gd name="connsiteY49" fmla="*/ 0 h 744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203459" h="744037">
                <a:moveTo>
                  <a:pt x="0" y="744037"/>
                </a:moveTo>
                <a:lnTo>
                  <a:pt x="0" y="744037"/>
                </a:lnTo>
                <a:lnTo>
                  <a:pt x="128642" y="709268"/>
                </a:lnTo>
                <a:lnTo>
                  <a:pt x="184271" y="698838"/>
                </a:lnTo>
                <a:lnTo>
                  <a:pt x="187748" y="643209"/>
                </a:lnTo>
                <a:lnTo>
                  <a:pt x="222516" y="608441"/>
                </a:lnTo>
                <a:lnTo>
                  <a:pt x="288575" y="598011"/>
                </a:lnTo>
                <a:lnTo>
                  <a:pt x="354634" y="587580"/>
                </a:lnTo>
                <a:lnTo>
                  <a:pt x="434601" y="552812"/>
                </a:lnTo>
                <a:lnTo>
                  <a:pt x="497183" y="552812"/>
                </a:lnTo>
                <a:lnTo>
                  <a:pt x="511091" y="552812"/>
                </a:lnTo>
                <a:lnTo>
                  <a:pt x="580627" y="552812"/>
                </a:lnTo>
                <a:lnTo>
                  <a:pt x="615395" y="528475"/>
                </a:lnTo>
                <a:lnTo>
                  <a:pt x="643209" y="528475"/>
                </a:lnTo>
                <a:lnTo>
                  <a:pt x="667547" y="504137"/>
                </a:lnTo>
                <a:lnTo>
                  <a:pt x="709269" y="504137"/>
                </a:lnTo>
                <a:lnTo>
                  <a:pt x="757944" y="479799"/>
                </a:lnTo>
                <a:lnTo>
                  <a:pt x="817050" y="476322"/>
                </a:lnTo>
                <a:lnTo>
                  <a:pt x="830957" y="462415"/>
                </a:lnTo>
                <a:lnTo>
                  <a:pt x="883109" y="462415"/>
                </a:lnTo>
                <a:lnTo>
                  <a:pt x="994367" y="441554"/>
                </a:lnTo>
                <a:lnTo>
                  <a:pt x="1070856" y="399833"/>
                </a:lnTo>
                <a:lnTo>
                  <a:pt x="1102148" y="358111"/>
                </a:lnTo>
                <a:lnTo>
                  <a:pt x="1143869" y="330297"/>
                </a:lnTo>
                <a:lnTo>
                  <a:pt x="1220359" y="316389"/>
                </a:lnTo>
                <a:lnTo>
                  <a:pt x="1303802" y="316389"/>
                </a:lnTo>
                <a:lnTo>
                  <a:pt x="1345524" y="302482"/>
                </a:lnTo>
                <a:lnTo>
                  <a:pt x="1415060" y="295529"/>
                </a:lnTo>
                <a:lnTo>
                  <a:pt x="1526318" y="267714"/>
                </a:lnTo>
                <a:lnTo>
                  <a:pt x="1606285" y="250330"/>
                </a:lnTo>
                <a:lnTo>
                  <a:pt x="1620192" y="236423"/>
                </a:lnTo>
                <a:lnTo>
                  <a:pt x="1794032" y="225992"/>
                </a:lnTo>
                <a:lnTo>
                  <a:pt x="1821847" y="212085"/>
                </a:lnTo>
                <a:lnTo>
                  <a:pt x="1898336" y="201655"/>
                </a:lnTo>
                <a:lnTo>
                  <a:pt x="1971349" y="177317"/>
                </a:lnTo>
                <a:lnTo>
                  <a:pt x="2054793" y="163410"/>
                </a:lnTo>
                <a:lnTo>
                  <a:pt x="2096514" y="135595"/>
                </a:lnTo>
                <a:lnTo>
                  <a:pt x="2315553" y="114735"/>
                </a:lnTo>
                <a:lnTo>
                  <a:pt x="2496347" y="100827"/>
                </a:lnTo>
                <a:lnTo>
                  <a:pt x="2635419" y="97351"/>
                </a:lnTo>
                <a:lnTo>
                  <a:pt x="2666710" y="76490"/>
                </a:lnTo>
                <a:lnTo>
                  <a:pt x="2767538" y="86920"/>
                </a:lnTo>
                <a:lnTo>
                  <a:pt x="2795352" y="76490"/>
                </a:lnTo>
                <a:lnTo>
                  <a:pt x="2937901" y="31291"/>
                </a:lnTo>
                <a:lnTo>
                  <a:pt x="3191708" y="27814"/>
                </a:lnTo>
                <a:lnTo>
                  <a:pt x="3212568" y="6954"/>
                </a:lnTo>
                <a:lnTo>
                  <a:pt x="3574157" y="6954"/>
                </a:lnTo>
                <a:lnTo>
                  <a:pt x="3577634" y="13907"/>
                </a:lnTo>
                <a:lnTo>
                  <a:pt x="3612402" y="0"/>
                </a:lnTo>
                <a:lnTo>
                  <a:pt x="4203459" y="0"/>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a:solidFill>
                <a:prstClr val="white"/>
              </a:solidFill>
              <a:latin typeface="Calibri"/>
            </a:endParaRPr>
          </a:p>
        </p:txBody>
      </p:sp>
      <p:sp>
        <p:nvSpPr>
          <p:cNvPr id="21" name="TextBox 69">
            <a:extLst>
              <a:ext uri="{FF2B5EF4-FFF2-40B4-BE49-F238E27FC236}">
                <a16:creationId xmlns:a16="http://schemas.microsoft.com/office/drawing/2014/main" id="{EB7479E0-741D-475E-8C96-A94A52BFEDC1}"/>
              </a:ext>
            </a:extLst>
          </p:cNvPr>
          <p:cNvSpPr txBox="1"/>
          <p:nvPr/>
        </p:nvSpPr>
        <p:spPr>
          <a:xfrm>
            <a:off x="2856526" y="2736409"/>
            <a:ext cx="768215" cy="230832"/>
          </a:xfrm>
          <a:prstGeom prst="rect">
            <a:avLst/>
          </a:prstGeom>
          <a:noFill/>
        </p:spPr>
        <p:txBody>
          <a:bodyPr wrap="square" rtlCol="0">
            <a:spAutoFit/>
          </a:bodyPr>
          <a:lstStyle/>
          <a:p>
            <a:pPr algn="ctr">
              <a:defRPr/>
            </a:pPr>
            <a:r>
              <a:rPr lang="en-US" sz="900" b="1" dirty="0">
                <a:solidFill>
                  <a:srgbClr val="1789A5"/>
                </a:solidFill>
                <a:latin typeface="Calibri"/>
              </a:rPr>
              <a:t>20,0%</a:t>
            </a:r>
          </a:p>
        </p:txBody>
      </p:sp>
      <p:sp>
        <p:nvSpPr>
          <p:cNvPr id="22" name="TextBox 70">
            <a:extLst>
              <a:ext uri="{FF2B5EF4-FFF2-40B4-BE49-F238E27FC236}">
                <a16:creationId xmlns:a16="http://schemas.microsoft.com/office/drawing/2014/main" id="{805BF5B4-F67D-4363-A769-EF720DD5F2A7}"/>
              </a:ext>
            </a:extLst>
          </p:cNvPr>
          <p:cNvSpPr txBox="1"/>
          <p:nvPr/>
        </p:nvSpPr>
        <p:spPr>
          <a:xfrm>
            <a:off x="2933031" y="2329865"/>
            <a:ext cx="640053" cy="230832"/>
          </a:xfrm>
          <a:prstGeom prst="rect">
            <a:avLst/>
          </a:prstGeom>
          <a:noFill/>
        </p:spPr>
        <p:txBody>
          <a:bodyPr wrap="square" rtlCol="0">
            <a:spAutoFit/>
          </a:bodyPr>
          <a:lstStyle/>
          <a:p>
            <a:pPr algn="ctr">
              <a:defRPr/>
            </a:pPr>
            <a:r>
              <a:rPr lang="en-US" sz="900" b="1" dirty="0">
                <a:solidFill>
                  <a:srgbClr val="FF6600"/>
                </a:solidFill>
                <a:latin typeface="Calibri"/>
              </a:rPr>
              <a:t>26,8%</a:t>
            </a:r>
          </a:p>
        </p:txBody>
      </p:sp>
      <p:cxnSp>
        <p:nvCxnSpPr>
          <p:cNvPr id="23" name="Straight Connector 71">
            <a:extLst>
              <a:ext uri="{FF2B5EF4-FFF2-40B4-BE49-F238E27FC236}">
                <a16:creationId xmlns:a16="http://schemas.microsoft.com/office/drawing/2014/main" id="{A9C9D9AD-5725-457E-933D-CCED5A0974F3}"/>
              </a:ext>
            </a:extLst>
          </p:cNvPr>
          <p:cNvCxnSpPr/>
          <p:nvPr/>
        </p:nvCxnSpPr>
        <p:spPr>
          <a:xfrm flipV="1">
            <a:off x="3048663" y="1378849"/>
            <a:ext cx="0" cy="1739205"/>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graphicFrame>
        <p:nvGraphicFramePr>
          <p:cNvPr id="24" name="Tableau 22">
            <a:extLst>
              <a:ext uri="{FF2B5EF4-FFF2-40B4-BE49-F238E27FC236}">
                <a16:creationId xmlns:a16="http://schemas.microsoft.com/office/drawing/2014/main" id="{AD2EC3C3-C9AE-43F7-A16B-E8BD92E7A929}"/>
              </a:ext>
            </a:extLst>
          </p:cNvPr>
          <p:cNvGraphicFramePr>
            <a:graphicFrameLocks noGrp="1"/>
          </p:cNvGraphicFramePr>
          <p:nvPr/>
        </p:nvGraphicFramePr>
        <p:xfrm>
          <a:off x="4659715" y="3386035"/>
          <a:ext cx="4281360" cy="377190"/>
        </p:xfrm>
        <a:graphic>
          <a:graphicData uri="http://schemas.openxmlformats.org/drawingml/2006/table">
            <a:tbl>
              <a:tblPr>
                <a:tableStyleId>{5C22544A-7EE6-4342-B048-85BDC9FD1C3A}</a:tableStyleId>
              </a:tblPr>
              <a:tblGrid>
                <a:gridCol w="669132">
                  <a:extLst>
                    <a:ext uri="{9D8B030D-6E8A-4147-A177-3AD203B41FA5}">
                      <a16:colId xmlns:a16="http://schemas.microsoft.com/office/drawing/2014/main" val="4225521860"/>
                    </a:ext>
                  </a:extLst>
                </a:gridCol>
                <a:gridCol w="602038">
                  <a:extLst>
                    <a:ext uri="{9D8B030D-6E8A-4147-A177-3AD203B41FA5}">
                      <a16:colId xmlns:a16="http://schemas.microsoft.com/office/drawing/2014/main" val="2535973660"/>
                    </a:ext>
                  </a:extLst>
                </a:gridCol>
                <a:gridCol w="602038">
                  <a:extLst>
                    <a:ext uri="{9D8B030D-6E8A-4147-A177-3AD203B41FA5}">
                      <a16:colId xmlns:a16="http://schemas.microsoft.com/office/drawing/2014/main" val="1586410453"/>
                    </a:ext>
                  </a:extLst>
                </a:gridCol>
                <a:gridCol w="602038">
                  <a:extLst>
                    <a:ext uri="{9D8B030D-6E8A-4147-A177-3AD203B41FA5}">
                      <a16:colId xmlns:a16="http://schemas.microsoft.com/office/drawing/2014/main" val="2719468515"/>
                    </a:ext>
                  </a:extLst>
                </a:gridCol>
                <a:gridCol w="602038">
                  <a:extLst>
                    <a:ext uri="{9D8B030D-6E8A-4147-A177-3AD203B41FA5}">
                      <a16:colId xmlns:a16="http://schemas.microsoft.com/office/drawing/2014/main" val="212599950"/>
                    </a:ext>
                  </a:extLst>
                </a:gridCol>
                <a:gridCol w="602038">
                  <a:extLst>
                    <a:ext uri="{9D8B030D-6E8A-4147-A177-3AD203B41FA5}">
                      <a16:colId xmlns:a16="http://schemas.microsoft.com/office/drawing/2014/main" val="1928263361"/>
                    </a:ext>
                  </a:extLst>
                </a:gridCol>
                <a:gridCol w="602038">
                  <a:extLst>
                    <a:ext uri="{9D8B030D-6E8A-4147-A177-3AD203B41FA5}">
                      <a16:colId xmlns:a16="http://schemas.microsoft.com/office/drawing/2014/main" val="1427875987"/>
                    </a:ext>
                  </a:extLst>
                </a:gridCol>
              </a:tblGrid>
              <a:tr h="125730">
                <a:tc gridSpan="5">
                  <a:txBody>
                    <a:bodyPr/>
                    <a:lstStyle/>
                    <a:p>
                      <a:pPr marL="0" indent="0" algn="l">
                        <a:spcAft>
                          <a:spcPts val="0"/>
                        </a:spcAft>
                      </a:pPr>
                      <a:r>
                        <a:rPr lang="fr-FR" sz="700" b="1" spc="0" dirty="0">
                          <a:solidFill>
                            <a:schemeClr val="tx1">
                              <a:lumMod val="65000"/>
                              <a:lumOff val="35000"/>
                            </a:schemeClr>
                          </a:solidFill>
                          <a:effectLst/>
                          <a:latin typeface="Arial" panose="020B0604020202020204" pitchFamily="34" charset="0"/>
                          <a:ea typeface="Calibri" panose="020F0502020204030204" pitchFamily="34" charset="0"/>
                          <a:cs typeface="Arial" panose="020B0604020202020204" pitchFamily="34" charset="0"/>
                        </a:rPr>
                        <a:t>Nb. À risque</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marL="0" indent="0" algn="ctr">
                        <a:spcAft>
                          <a:spcPts val="0"/>
                        </a:spcAft>
                      </a:pPr>
                      <a:endParaRPr lang="fr-FR" sz="1100" b="1" dirty="0">
                        <a:solidFill>
                          <a:schemeClr val="tx2"/>
                        </a:solidFill>
                        <a:effectLst/>
                        <a:latin typeface="+mn-lt"/>
                        <a:ea typeface="Calibri" panose="020F0502020204030204" pitchFamily="34" charset="0"/>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spcAft>
                          <a:spcPts val="0"/>
                        </a:spcAft>
                      </a:pPr>
                      <a:endParaRPr lang="fr-FR" sz="1100" b="1" dirty="0">
                        <a:solidFill>
                          <a:schemeClr val="tx2"/>
                        </a:solidFill>
                        <a:effectLst/>
                        <a:latin typeface="+mn-lt"/>
                        <a:ea typeface="Calibri" panose="020F0502020204030204" pitchFamily="34" charset="0"/>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spcAft>
                          <a:spcPts val="0"/>
                        </a:spcAft>
                      </a:pPr>
                      <a:endParaRPr lang="fr-FR" sz="1100" b="1" dirty="0">
                        <a:solidFill>
                          <a:schemeClr val="tx2"/>
                        </a:solidFill>
                        <a:effectLst/>
                        <a:latin typeface="+mn-lt"/>
                        <a:ea typeface="Calibri" panose="020F0502020204030204" pitchFamily="34" charset="0"/>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spcAft>
                          <a:spcPts val="0"/>
                        </a:spcAft>
                      </a:pPr>
                      <a:endParaRPr lang="fr-FR" sz="1100" b="1" dirty="0">
                        <a:solidFill>
                          <a:schemeClr val="tx2"/>
                        </a:solidFill>
                        <a:effectLst/>
                        <a:latin typeface="+mn-lt"/>
                        <a:ea typeface="Calibri" panose="020F0502020204030204" pitchFamily="34" charset="0"/>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endParaRPr lang="fr-FR" sz="700" b="1" dirty="0">
                        <a:solidFill>
                          <a:schemeClr val="tx2"/>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endParaRPr lang="fr-FR" sz="700" b="1" dirty="0">
                        <a:solidFill>
                          <a:schemeClr val="tx2"/>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499947213"/>
                  </a:ext>
                </a:extLst>
              </a:tr>
              <a:tr h="125730">
                <a:tc>
                  <a:txBody>
                    <a:bodyPr/>
                    <a:lstStyle/>
                    <a:p>
                      <a:pPr marL="0" indent="0" algn="r">
                        <a:spcAft>
                          <a:spcPts val="0"/>
                        </a:spcAft>
                      </a:pPr>
                      <a:r>
                        <a:rPr lang="en-US" sz="700" b="1" spc="0" dirty="0">
                          <a:solidFill>
                            <a:schemeClr val="accent1"/>
                          </a:solidFill>
                          <a:effectLst/>
                          <a:latin typeface="Arial" panose="020B0604020202020204" pitchFamily="34" charset="0"/>
                          <a:cs typeface="Arial" panose="020B0604020202020204" pitchFamily="34" charset="0"/>
                        </a:rPr>
                        <a:t>Standard</a:t>
                      </a:r>
                      <a:endParaRPr lang="fr-FR" sz="700" b="1" spc="0" dirty="0">
                        <a:solidFill>
                          <a:schemeClr val="accent1"/>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indent="0" algn="ctr">
                        <a:spcAft>
                          <a:spcPts val="0"/>
                        </a:spcAft>
                      </a:pPr>
                      <a:r>
                        <a:rPr lang="fr-FR" sz="700" b="0" dirty="0">
                          <a:solidFill>
                            <a:schemeClr val="accent1"/>
                          </a:solidFill>
                          <a:effectLst/>
                          <a:latin typeface="Arial" panose="020B0604020202020204" pitchFamily="34" charset="0"/>
                          <a:ea typeface="Calibri" panose="020F0502020204030204" pitchFamily="34" charset="0"/>
                          <a:cs typeface="Arial" panose="020B0604020202020204" pitchFamily="34" charset="0"/>
                        </a:rPr>
                        <a:t>450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en-US" sz="700" b="0" spc="50" dirty="0">
                          <a:solidFill>
                            <a:schemeClr val="accent1"/>
                          </a:solidFill>
                          <a:effectLst/>
                          <a:latin typeface="Arial" panose="020B0604020202020204" pitchFamily="34" charset="0"/>
                          <a:cs typeface="Arial" panose="020B0604020202020204" pitchFamily="34" charset="0"/>
                        </a:rPr>
                        <a:t>428</a:t>
                      </a:r>
                      <a:endParaRPr lang="fr-FR" sz="700" b="0" dirty="0">
                        <a:solidFill>
                          <a:schemeClr val="accent1"/>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700" b="0" dirty="0">
                          <a:solidFill>
                            <a:schemeClr val="accent1"/>
                          </a:solidFill>
                          <a:effectLst/>
                          <a:latin typeface="Arial" panose="020B0604020202020204" pitchFamily="34" charset="0"/>
                          <a:ea typeface="Calibri" panose="020F0502020204030204" pitchFamily="34" charset="0"/>
                          <a:cs typeface="Arial" panose="020B0604020202020204" pitchFamily="34" charset="0"/>
                        </a:rPr>
                        <a:t>405</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700" b="0" dirty="0">
                          <a:solidFill>
                            <a:schemeClr val="accent1"/>
                          </a:solidFill>
                          <a:effectLst/>
                          <a:latin typeface="Arial" panose="020B0604020202020204" pitchFamily="34" charset="0"/>
                          <a:ea typeface="Calibri" panose="020F0502020204030204" pitchFamily="34" charset="0"/>
                          <a:cs typeface="Arial" panose="020B0604020202020204" pitchFamily="34" charset="0"/>
                        </a:rPr>
                        <a:t>379</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700" b="0" dirty="0">
                          <a:solidFill>
                            <a:schemeClr val="accent1"/>
                          </a:solidFill>
                          <a:effectLst/>
                          <a:latin typeface="Arial" panose="020B0604020202020204" pitchFamily="34" charset="0"/>
                          <a:ea typeface="Calibri" panose="020F0502020204030204" pitchFamily="34" charset="0"/>
                          <a:cs typeface="Arial" panose="020B0604020202020204" pitchFamily="34" charset="0"/>
                        </a:rPr>
                        <a:t>200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700" b="0" dirty="0">
                          <a:solidFill>
                            <a:schemeClr val="accent1"/>
                          </a:solidFill>
                          <a:effectLst/>
                          <a:latin typeface="Arial" panose="020B0604020202020204" pitchFamily="34" charset="0"/>
                          <a:ea typeface="Calibri" panose="020F0502020204030204" pitchFamily="34" charset="0"/>
                          <a:cs typeface="Arial" panose="020B0604020202020204" pitchFamily="34" charset="0"/>
                        </a:rPr>
                        <a:t>162</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691856168"/>
                  </a:ext>
                </a:extLst>
              </a:tr>
              <a:tr h="125730">
                <a:tc>
                  <a:txBody>
                    <a:bodyPr/>
                    <a:lstStyle/>
                    <a:p>
                      <a:pPr marL="0" indent="0" algn="r">
                        <a:spcAft>
                          <a:spcPts val="0"/>
                        </a:spcAft>
                      </a:pPr>
                      <a:r>
                        <a:rPr lang="en-US" sz="700" b="1" spc="0" dirty="0" err="1">
                          <a:solidFill>
                            <a:srgbClr val="C00000"/>
                          </a:solidFill>
                          <a:effectLst/>
                          <a:latin typeface="Arial" panose="020B0604020202020204" pitchFamily="34" charset="0"/>
                          <a:cs typeface="Arial" panose="020B0604020202020204" pitchFamily="34" charset="0"/>
                        </a:rPr>
                        <a:t>Expérimental</a:t>
                      </a:r>
                      <a:endParaRPr lang="fr-FR" sz="700" b="1" spc="0" dirty="0">
                        <a:solidFill>
                          <a:srgbClr val="C00000"/>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indent="0" algn="ctr">
                        <a:spcAft>
                          <a:spcPts val="0"/>
                        </a:spcAft>
                      </a:pPr>
                      <a:r>
                        <a:rPr lang="fr-FR" sz="700" b="0" dirty="0">
                          <a:solidFill>
                            <a:srgbClr val="C00000"/>
                          </a:solidFill>
                          <a:effectLst/>
                          <a:latin typeface="Arial" panose="020B0604020202020204" pitchFamily="34" charset="0"/>
                          <a:ea typeface="Calibri" panose="020F0502020204030204" pitchFamily="34" charset="0"/>
                          <a:cs typeface="Arial" panose="020B0604020202020204" pitchFamily="34" charset="0"/>
                        </a:rPr>
                        <a:t>462</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en-US" sz="700" b="0" dirty="0">
                          <a:solidFill>
                            <a:srgbClr val="C00000"/>
                          </a:solidFill>
                          <a:effectLst/>
                          <a:latin typeface="Arial" panose="020B0604020202020204" pitchFamily="34" charset="0"/>
                          <a:cs typeface="Arial" panose="020B0604020202020204" pitchFamily="34" charset="0"/>
                        </a:rPr>
                        <a:t>434</a:t>
                      </a:r>
                      <a:endParaRPr lang="fr-FR" sz="700" b="0" dirty="0">
                        <a:solidFill>
                          <a:srgbClr val="C00000"/>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700" b="0" dirty="0">
                          <a:solidFill>
                            <a:srgbClr val="C00000"/>
                          </a:solidFill>
                          <a:effectLst/>
                          <a:latin typeface="Arial" panose="020B0604020202020204" pitchFamily="34" charset="0"/>
                          <a:ea typeface="Calibri" panose="020F0502020204030204" pitchFamily="34" charset="0"/>
                          <a:cs typeface="Arial" panose="020B0604020202020204" pitchFamily="34" charset="0"/>
                        </a:rPr>
                        <a:t>410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700" b="0" dirty="0">
                          <a:solidFill>
                            <a:srgbClr val="C00000"/>
                          </a:solidFill>
                          <a:effectLst/>
                          <a:latin typeface="Arial" panose="020B0604020202020204" pitchFamily="34" charset="0"/>
                          <a:ea typeface="Calibri" panose="020F0502020204030204" pitchFamily="34" charset="0"/>
                          <a:cs typeface="Arial" panose="020B0604020202020204" pitchFamily="34" charset="0"/>
                        </a:rPr>
                        <a:t>382</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700" b="0" dirty="0">
                          <a:solidFill>
                            <a:srgbClr val="C00000"/>
                          </a:solidFill>
                          <a:effectLst/>
                          <a:latin typeface="Arial" panose="020B0604020202020204" pitchFamily="34" charset="0"/>
                          <a:ea typeface="Calibri" panose="020F0502020204030204" pitchFamily="34" charset="0"/>
                          <a:cs typeface="Arial" panose="020B0604020202020204" pitchFamily="34" charset="0"/>
                        </a:rPr>
                        <a:t>192</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700" b="0" dirty="0">
                          <a:solidFill>
                            <a:srgbClr val="C00000"/>
                          </a:solidFill>
                          <a:effectLst/>
                          <a:latin typeface="Arial" panose="020B0604020202020204" pitchFamily="34" charset="0"/>
                          <a:ea typeface="Calibri" panose="020F0502020204030204" pitchFamily="34" charset="0"/>
                          <a:cs typeface="Arial" panose="020B0604020202020204" pitchFamily="34" charset="0"/>
                        </a:rPr>
                        <a:t>149</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956963684"/>
                  </a:ext>
                </a:extLst>
              </a:tr>
            </a:tbl>
          </a:graphicData>
        </a:graphic>
      </p:graphicFrame>
      <p:cxnSp>
        <p:nvCxnSpPr>
          <p:cNvPr id="30" name="Straight Connector 81">
            <a:extLst>
              <a:ext uri="{FF2B5EF4-FFF2-40B4-BE49-F238E27FC236}">
                <a16:creationId xmlns:a16="http://schemas.microsoft.com/office/drawing/2014/main" id="{FF37CD33-05AA-4ABB-8483-574E4704A8BE}"/>
              </a:ext>
            </a:extLst>
          </p:cNvPr>
          <p:cNvCxnSpPr/>
          <p:nvPr/>
        </p:nvCxnSpPr>
        <p:spPr>
          <a:xfrm flipV="1">
            <a:off x="7459840" y="1391955"/>
            <a:ext cx="0" cy="1739205"/>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graphicFrame>
        <p:nvGraphicFramePr>
          <p:cNvPr id="33" name="Chart 85">
            <a:extLst>
              <a:ext uri="{FF2B5EF4-FFF2-40B4-BE49-F238E27FC236}">
                <a16:creationId xmlns:a16="http://schemas.microsoft.com/office/drawing/2014/main" id="{2DB4BAC9-F4C0-432D-BBFF-0DD4566AFF96}"/>
              </a:ext>
            </a:extLst>
          </p:cNvPr>
          <p:cNvGraphicFramePr/>
          <p:nvPr/>
        </p:nvGraphicFramePr>
        <p:xfrm>
          <a:off x="5026871" y="1254794"/>
          <a:ext cx="3828639" cy="2356830"/>
        </p:xfrm>
        <a:graphic>
          <a:graphicData uri="http://schemas.openxmlformats.org/drawingml/2006/chart">
            <c:chart xmlns:c="http://schemas.openxmlformats.org/drawingml/2006/chart" xmlns:r="http://schemas.openxmlformats.org/officeDocument/2006/relationships" r:id="rId3"/>
          </a:graphicData>
        </a:graphic>
      </p:graphicFrame>
      <p:sp>
        <p:nvSpPr>
          <p:cNvPr id="25" name="TextBox 76">
            <a:extLst>
              <a:ext uri="{FF2B5EF4-FFF2-40B4-BE49-F238E27FC236}">
                <a16:creationId xmlns:a16="http://schemas.microsoft.com/office/drawing/2014/main" id="{7969649A-8C4D-4262-B795-4CDEC1E881C9}"/>
              </a:ext>
            </a:extLst>
          </p:cNvPr>
          <p:cNvSpPr txBox="1"/>
          <p:nvPr/>
        </p:nvSpPr>
        <p:spPr>
          <a:xfrm>
            <a:off x="5758369" y="1441599"/>
            <a:ext cx="1727259" cy="338554"/>
          </a:xfrm>
          <a:prstGeom prst="rect">
            <a:avLst/>
          </a:prstGeom>
          <a:noFill/>
        </p:spPr>
        <p:txBody>
          <a:bodyPr wrap="square" rtlCol="0">
            <a:spAutoFit/>
          </a:bodyPr>
          <a:lstStyle/>
          <a:p>
            <a:pPr>
              <a:defRPr/>
            </a:pPr>
            <a:r>
              <a:rPr lang="en-US" sz="800" dirty="0">
                <a:solidFill>
                  <a:prstClr val="black">
                    <a:lumMod val="65000"/>
                    <a:lumOff val="35000"/>
                  </a:prstClr>
                </a:solidFill>
                <a:latin typeface="Arial" panose="020B0604020202020204" pitchFamily="34" charset="0"/>
                <a:cs typeface="Arial" panose="020B0604020202020204" pitchFamily="34" charset="0"/>
              </a:rPr>
              <a:t>HR 1,45 [IC 95% : 0,93-2,26]</a:t>
            </a:r>
          </a:p>
          <a:p>
            <a:pPr>
              <a:defRPr/>
            </a:pPr>
            <a:r>
              <a:rPr lang="en-US" sz="800" dirty="0">
                <a:solidFill>
                  <a:prstClr val="black">
                    <a:lumMod val="65000"/>
                    <a:lumOff val="35000"/>
                  </a:prstClr>
                </a:solidFill>
                <a:latin typeface="Arial" panose="020B0604020202020204" pitchFamily="34" charset="0"/>
                <a:cs typeface="Arial" panose="020B0604020202020204" pitchFamily="34" charset="0"/>
              </a:rPr>
              <a:t>p=0,09</a:t>
            </a:r>
          </a:p>
        </p:txBody>
      </p:sp>
      <p:sp>
        <p:nvSpPr>
          <p:cNvPr id="28" name="TextBox 79">
            <a:extLst>
              <a:ext uri="{FF2B5EF4-FFF2-40B4-BE49-F238E27FC236}">
                <a16:creationId xmlns:a16="http://schemas.microsoft.com/office/drawing/2014/main" id="{3E81B912-9FE1-4D2C-B4D4-0645BB200D14}"/>
              </a:ext>
            </a:extLst>
          </p:cNvPr>
          <p:cNvSpPr txBox="1"/>
          <p:nvPr/>
        </p:nvSpPr>
        <p:spPr>
          <a:xfrm>
            <a:off x="7226917" y="2686676"/>
            <a:ext cx="768215" cy="230832"/>
          </a:xfrm>
          <a:prstGeom prst="rect">
            <a:avLst/>
          </a:prstGeom>
          <a:noFill/>
        </p:spPr>
        <p:txBody>
          <a:bodyPr wrap="square" rtlCol="0">
            <a:spAutoFit/>
          </a:bodyPr>
          <a:lstStyle/>
          <a:p>
            <a:pPr algn="ctr">
              <a:defRPr/>
            </a:pPr>
            <a:r>
              <a:rPr lang="en-US" sz="900" b="1" dirty="0">
                <a:solidFill>
                  <a:srgbClr val="FF0000"/>
                </a:solidFill>
                <a:latin typeface="Calibri"/>
              </a:rPr>
              <a:t>8,7%</a:t>
            </a:r>
          </a:p>
        </p:txBody>
      </p:sp>
      <p:sp>
        <p:nvSpPr>
          <p:cNvPr id="29" name="TextBox 80">
            <a:extLst>
              <a:ext uri="{FF2B5EF4-FFF2-40B4-BE49-F238E27FC236}">
                <a16:creationId xmlns:a16="http://schemas.microsoft.com/office/drawing/2014/main" id="{E9E3AC48-03CB-436F-BEAB-DE41FE21D7C5}"/>
              </a:ext>
            </a:extLst>
          </p:cNvPr>
          <p:cNvSpPr txBox="1"/>
          <p:nvPr/>
        </p:nvSpPr>
        <p:spPr>
          <a:xfrm>
            <a:off x="7290998" y="2914779"/>
            <a:ext cx="640053" cy="230832"/>
          </a:xfrm>
          <a:prstGeom prst="rect">
            <a:avLst/>
          </a:prstGeom>
          <a:noFill/>
          <a:ln>
            <a:noFill/>
          </a:ln>
        </p:spPr>
        <p:txBody>
          <a:bodyPr wrap="square" rtlCol="0">
            <a:spAutoFit/>
          </a:bodyPr>
          <a:lstStyle/>
          <a:p>
            <a:pPr algn="ctr">
              <a:defRPr/>
            </a:pPr>
            <a:r>
              <a:rPr lang="en-US" sz="900" b="1" dirty="0">
                <a:solidFill>
                  <a:schemeClr val="accent1"/>
                </a:solidFill>
                <a:latin typeface="Calibri"/>
              </a:rPr>
              <a:t>6,0%</a:t>
            </a:r>
          </a:p>
        </p:txBody>
      </p:sp>
      <p:sp>
        <p:nvSpPr>
          <p:cNvPr id="31" name="Freeform: Shape 82">
            <a:extLst>
              <a:ext uri="{FF2B5EF4-FFF2-40B4-BE49-F238E27FC236}">
                <a16:creationId xmlns:a16="http://schemas.microsoft.com/office/drawing/2014/main" id="{27AF051E-F822-47E7-AE56-EDBB74521CDC}"/>
              </a:ext>
            </a:extLst>
          </p:cNvPr>
          <p:cNvSpPr/>
          <p:nvPr/>
        </p:nvSpPr>
        <p:spPr>
          <a:xfrm>
            <a:off x="5619108" y="2919532"/>
            <a:ext cx="3164727" cy="148517"/>
          </a:xfrm>
          <a:custGeom>
            <a:avLst/>
            <a:gdLst>
              <a:gd name="connsiteX0" fmla="*/ 0 w 4219636"/>
              <a:gd name="connsiteY0" fmla="*/ 198023 h 198023"/>
              <a:gd name="connsiteX1" fmla="*/ 294122 w 4219636"/>
              <a:gd name="connsiteY1" fmla="*/ 198023 h 198023"/>
              <a:gd name="connsiteX2" fmla="*/ 509618 w 4219636"/>
              <a:gd name="connsiteY2" fmla="*/ 180551 h 198023"/>
              <a:gd name="connsiteX3" fmla="*/ 716377 w 4219636"/>
              <a:gd name="connsiteY3" fmla="*/ 163078 h 198023"/>
              <a:gd name="connsiteX4" fmla="*/ 966818 w 4219636"/>
              <a:gd name="connsiteY4" fmla="*/ 110660 h 198023"/>
              <a:gd name="connsiteX5" fmla="*/ 1208522 w 4219636"/>
              <a:gd name="connsiteY5" fmla="*/ 107748 h 198023"/>
              <a:gd name="connsiteX6" fmla="*/ 1252204 w 4219636"/>
              <a:gd name="connsiteY6" fmla="*/ 101924 h 198023"/>
              <a:gd name="connsiteX7" fmla="*/ 1357039 w 4219636"/>
              <a:gd name="connsiteY7" fmla="*/ 96100 h 198023"/>
              <a:gd name="connsiteX8" fmla="*/ 1359952 w 4219636"/>
              <a:gd name="connsiteY8" fmla="*/ 96100 h 198023"/>
              <a:gd name="connsiteX9" fmla="*/ 1386160 w 4219636"/>
              <a:gd name="connsiteY9" fmla="*/ 81539 h 198023"/>
              <a:gd name="connsiteX10" fmla="*/ 1435666 w 4219636"/>
              <a:gd name="connsiteY10" fmla="*/ 81539 h 198023"/>
              <a:gd name="connsiteX11" fmla="*/ 1986053 w 4219636"/>
              <a:gd name="connsiteY11" fmla="*/ 81539 h 198023"/>
              <a:gd name="connsiteX12" fmla="*/ 1991878 w 4219636"/>
              <a:gd name="connsiteY12" fmla="*/ 75714 h 198023"/>
              <a:gd name="connsiteX13" fmla="*/ 2376275 w 4219636"/>
              <a:gd name="connsiteY13" fmla="*/ 75714 h 198023"/>
              <a:gd name="connsiteX14" fmla="*/ 2382099 w 4219636"/>
              <a:gd name="connsiteY14" fmla="*/ 69890 h 198023"/>
              <a:gd name="connsiteX15" fmla="*/ 2446166 w 4219636"/>
              <a:gd name="connsiteY15" fmla="*/ 69890 h 198023"/>
              <a:gd name="connsiteX16" fmla="*/ 2451990 w 4219636"/>
              <a:gd name="connsiteY16" fmla="*/ 64066 h 198023"/>
              <a:gd name="connsiteX17" fmla="*/ 2574298 w 4219636"/>
              <a:gd name="connsiteY17" fmla="*/ 64066 h 198023"/>
              <a:gd name="connsiteX18" fmla="*/ 2574298 w 4219636"/>
              <a:gd name="connsiteY18" fmla="*/ 52418 h 198023"/>
              <a:gd name="connsiteX19" fmla="*/ 2795618 w 4219636"/>
              <a:gd name="connsiteY19" fmla="*/ 52418 h 198023"/>
              <a:gd name="connsiteX20" fmla="*/ 2795618 w 4219636"/>
              <a:gd name="connsiteY20" fmla="*/ 52418 h 198023"/>
              <a:gd name="connsiteX21" fmla="*/ 2874245 w 4219636"/>
              <a:gd name="connsiteY21" fmla="*/ 52418 h 198023"/>
              <a:gd name="connsiteX22" fmla="*/ 2874245 w 4219636"/>
              <a:gd name="connsiteY22" fmla="*/ 52418 h 198023"/>
              <a:gd name="connsiteX23" fmla="*/ 2874245 w 4219636"/>
              <a:gd name="connsiteY23" fmla="*/ 52418 h 198023"/>
              <a:gd name="connsiteX24" fmla="*/ 2880069 w 4219636"/>
              <a:gd name="connsiteY24" fmla="*/ 29121 h 198023"/>
              <a:gd name="connsiteX25" fmla="*/ 3092652 w 4219636"/>
              <a:gd name="connsiteY25" fmla="*/ 29121 h 198023"/>
              <a:gd name="connsiteX26" fmla="*/ 3092652 w 4219636"/>
              <a:gd name="connsiteY26" fmla="*/ 29121 h 198023"/>
              <a:gd name="connsiteX27" fmla="*/ 3182927 w 4219636"/>
              <a:gd name="connsiteY27" fmla="*/ 29121 h 198023"/>
              <a:gd name="connsiteX28" fmla="*/ 3182927 w 4219636"/>
              <a:gd name="connsiteY28" fmla="*/ 29121 h 198023"/>
              <a:gd name="connsiteX29" fmla="*/ 3913865 w 4219636"/>
              <a:gd name="connsiteY29" fmla="*/ 29121 h 198023"/>
              <a:gd name="connsiteX30" fmla="*/ 3913865 w 4219636"/>
              <a:gd name="connsiteY30" fmla="*/ 0 h 198023"/>
              <a:gd name="connsiteX31" fmla="*/ 4219636 w 4219636"/>
              <a:gd name="connsiteY31" fmla="*/ 0 h 198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219636" h="198023">
                <a:moveTo>
                  <a:pt x="0" y="198023"/>
                </a:moveTo>
                <a:lnTo>
                  <a:pt x="294122" y="198023"/>
                </a:lnTo>
                <a:lnTo>
                  <a:pt x="509618" y="180551"/>
                </a:lnTo>
                <a:lnTo>
                  <a:pt x="716377" y="163078"/>
                </a:lnTo>
                <a:lnTo>
                  <a:pt x="966818" y="110660"/>
                </a:lnTo>
                <a:lnTo>
                  <a:pt x="1208522" y="107748"/>
                </a:lnTo>
                <a:lnTo>
                  <a:pt x="1252204" y="101924"/>
                </a:lnTo>
                <a:lnTo>
                  <a:pt x="1357039" y="96100"/>
                </a:lnTo>
                <a:lnTo>
                  <a:pt x="1359952" y="96100"/>
                </a:lnTo>
                <a:lnTo>
                  <a:pt x="1386160" y="81539"/>
                </a:lnTo>
                <a:lnTo>
                  <a:pt x="1435666" y="81539"/>
                </a:lnTo>
                <a:lnTo>
                  <a:pt x="1986053" y="81539"/>
                </a:lnTo>
                <a:lnTo>
                  <a:pt x="1991878" y="75714"/>
                </a:lnTo>
                <a:lnTo>
                  <a:pt x="2376275" y="75714"/>
                </a:lnTo>
                <a:lnTo>
                  <a:pt x="2382099" y="69890"/>
                </a:lnTo>
                <a:lnTo>
                  <a:pt x="2446166" y="69890"/>
                </a:lnTo>
                <a:lnTo>
                  <a:pt x="2451990" y="64066"/>
                </a:lnTo>
                <a:lnTo>
                  <a:pt x="2574298" y="64066"/>
                </a:lnTo>
                <a:lnTo>
                  <a:pt x="2574298" y="52418"/>
                </a:lnTo>
                <a:lnTo>
                  <a:pt x="2795618" y="52418"/>
                </a:lnTo>
                <a:lnTo>
                  <a:pt x="2795618" y="52418"/>
                </a:lnTo>
                <a:lnTo>
                  <a:pt x="2874245" y="52418"/>
                </a:lnTo>
                <a:lnTo>
                  <a:pt x="2874245" y="52418"/>
                </a:lnTo>
                <a:lnTo>
                  <a:pt x="2874245" y="52418"/>
                </a:lnTo>
                <a:lnTo>
                  <a:pt x="2880069" y="29121"/>
                </a:lnTo>
                <a:lnTo>
                  <a:pt x="3092652" y="29121"/>
                </a:lnTo>
                <a:lnTo>
                  <a:pt x="3092652" y="29121"/>
                </a:lnTo>
                <a:lnTo>
                  <a:pt x="3182927" y="29121"/>
                </a:lnTo>
                <a:lnTo>
                  <a:pt x="3182927" y="29121"/>
                </a:lnTo>
                <a:lnTo>
                  <a:pt x="3913865" y="29121"/>
                </a:lnTo>
                <a:lnTo>
                  <a:pt x="3913865" y="0"/>
                </a:lnTo>
                <a:lnTo>
                  <a:pt x="4219636" y="0"/>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a:solidFill>
                <a:prstClr val="white"/>
              </a:solidFill>
              <a:latin typeface="Calibri"/>
            </a:endParaRPr>
          </a:p>
        </p:txBody>
      </p:sp>
      <p:sp>
        <p:nvSpPr>
          <p:cNvPr id="32" name="Freeform: Shape 83">
            <a:extLst>
              <a:ext uri="{FF2B5EF4-FFF2-40B4-BE49-F238E27FC236}">
                <a16:creationId xmlns:a16="http://schemas.microsoft.com/office/drawing/2014/main" id="{748A756F-CC6B-4FEB-977B-34593EDFF995}"/>
              </a:ext>
            </a:extLst>
          </p:cNvPr>
          <p:cNvSpPr/>
          <p:nvPr/>
        </p:nvSpPr>
        <p:spPr>
          <a:xfrm>
            <a:off x="5614741" y="2851825"/>
            <a:ext cx="3162542" cy="211856"/>
          </a:xfrm>
          <a:custGeom>
            <a:avLst/>
            <a:gdLst>
              <a:gd name="connsiteX0" fmla="*/ 0 w 4216723"/>
              <a:gd name="connsiteY0" fmla="*/ 282474 h 282474"/>
              <a:gd name="connsiteX1" fmla="*/ 331979 w 4216723"/>
              <a:gd name="connsiteY1" fmla="*/ 282474 h 282474"/>
              <a:gd name="connsiteX2" fmla="*/ 538739 w 4216723"/>
              <a:gd name="connsiteY2" fmla="*/ 262089 h 282474"/>
              <a:gd name="connsiteX3" fmla="*/ 704728 w 4216723"/>
              <a:gd name="connsiteY3" fmla="*/ 235881 h 282474"/>
              <a:gd name="connsiteX4" fmla="*/ 864894 w 4216723"/>
              <a:gd name="connsiteY4" fmla="*/ 224232 h 282474"/>
              <a:gd name="connsiteX5" fmla="*/ 1086214 w 4216723"/>
              <a:gd name="connsiteY5" fmla="*/ 218408 h 282474"/>
              <a:gd name="connsiteX6" fmla="*/ 1325006 w 4216723"/>
              <a:gd name="connsiteY6" fmla="*/ 200935 h 282474"/>
              <a:gd name="connsiteX7" fmla="*/ 1458963 w 4216723"/>
              <a:gd name="connsiteY7" fmla="*/ 183463 h 282474"/>
              <a:gd name="connsiteX8" fmla="*/ 1703579 w 4216723"/>
              <a:gd name="connsiteY8" fmla="*/ 154342 h 282474"/>
              <a:gd name="connsiteX9" fmla="*/ 1820063 w 4216723"/>
              <a:gd name="connsiteY9" fmla="*/ 151430 h 282474"/>
              <a:gd name="connsiteX10" fmla="*/ 1910339 w 4216723"/>
              <a:gd name="connsiteY10" fmla="*/ 142693 h 282474"/>
              <a:gd name="connsiteX11" fmla="*/ 1910339 w 4216723"/>
              <a:gd name="connsiteY11" fmla="*/ 142693 h 282474"/>
              <a:gd name="connsiteX12" fmla="*/ 1968581 w 4216723"/>
              <a:gd name="connsiteY12" fmla="*/ 128133 h 282474"/>
              <a:gd name="connsiteX13" fmla="*/ 1968581 w 4216723"/>
              <a:gd name="connsiteY13" fmla="*/ 128133 h 282474"/>
              <a:gd name="connsiteX14" fmla="*/ 2079240 w 4216723"/>
              <a:gd name="connsiteY14" fmla="*/ 119396 h 282474"/>
              <a:gd name="connsiteX15" fmla="*/ 2082153 w 4216723"/>
              <a:gd name="connsiteY15" fmla="*/ 116483 h 282474"/>
              <a:gd name="connsiteX16" fmla="*/ 2122922 w 4216723"/>
              <a:gd name="connsiteY16" fmla="*/ 116483 h 282474"/>
              <a:gd name="connsiteX17" fmla="*/ 2128746 w 4216723"/>
              <a:gd name="connsiteY17" fmla="*/ 110659 h 282474"/>
              <a:gd name="connsiteX18" fmla="*/ 2149131 w 4216723"/>
              <a:gd name="connsiteY18" fmla="*/ 110659 h 282474"/>
              <a:gd name="connsiteX19" fmla="*/ 2149131 w 4216723"/>
              <a:gd name="connsiteY19" fmla="*/ 99012 h 282474"/>
              <a:gd name="connsiteX20" fmla="*/ 2312209 w 4216723"/>
              <a:gd name="connsiteY20" fmla="*/ 99012 h 282474"/>
              <a:gd name="connsiteX21" fmla="*/ 2312209 w 4216723"/>
              <a:gd name="connsiteY21" fmla="*/ 99012 h 282474"/>
              <a:gd name="connsiteX22" fmla="*/ 2355890 w 4216723"/>
              <a:gd name="connsiteY22" fmla="*/ 99012 h 282474"/>
              <a:gd name="connsiteX23" fmla="*/ 2355890 w 4216723"/>
              <a:gd name="connsiteY23" fmla="*/ 99012 h 282474"/>
              <a:gd name="connsiteX24" fmla="*/ 2355890 w 4216723"/>
              <a:gd name="connsiteY24" fmla="*/ 99012 h 282474"/>
              <a:gd name="connsiteX25" fmla="*/ 2355890 w 4216723"/>
              <a:gd name="connsiteY25" fmla="*/ 72803 h 282474"/>
              <a:gd name="connsiteX26" fmla="*/ 2682046 w 4216723"/>
              <a:gd name="connsiteY26" fmla="*/ 72803 h 282474"/>
              <a:gd name="connsiteX27" fmla="*/ 2693694 w 4216723"/>
              <a:gd name="connsiteY27" fmla="*/ 72803 h 282474"/>
              <a:gd name="connsiteX28" fmla="*/ 2880069 w 4216723"/>
              <a:gd name="connsiteY28" fmla="*/ 72803 h 282474"/>
              <a:gd name="connsiteX29" fmla="*/ 2903365 w 4216723"/>
              <a:gd name="connsiteY29" fmla="*/ 72803 h 282474"/>
              <a:gd name="connsiteX30" fmla="*/ 2917926 w 4216723"/>
              <a:gd name="connsiteY30" fmla="*/ 58242 h 282474"/>
              <a:gd name="connsiteX31" fmla="*/ 3057707 w 4216723"/>
              <a:gd name="connsiteY31" fmla="*/ 58242 h 282474"/>
              <a:gd name="connsiteX32" fmla="*/ 3069355 w 4216723"/>
              <a:gd name="connsiteY32" fmla="*/ 58242 h 282474"/>
              <a:gd name="connsiteX33" fmla="*/ 3127597 w 4216723"/>
              <a:gd name="connsiteY33" fmla="*/ 58242 h 282474"/>
              <a:gd name="connsiteX34" fmla="*/ 3145069 w 4216723"/>
              <a:gd name="connsiteY34" fmla="*/ 40770 h 282474"/>
              <a:gd name="connsiteX35" fmla="*/ 3223697 w 4216723"/>
              <a:gd name="connsiteY35" fmla="*/ 40770 h 282474"/>
              <a:gd name="connsiteX36" fmla="*/ 3235345 w 4216723"/>
              <a:gd name="connsiteY36" fmla="*/ 40770 h 282474"/>
              <a:gd name="connsiteX37" fmla="*/ 3456665 w 4216723"/>
              <a:gd name="connsiteY37" fmla="*/ 40770 h 282474"/>
              <a:gd name="connsiteX38" fmla="*/ 3468313 w 4216723"/>
              <a:gd name="connsiteY38" fmla="*/ 29122 h 282474"/>
              <a:gd name="connsiteX39" fmla="*/ 4018700 w 4216723"/>
              <a:gd name="connsiteY39" fmla="*/ 29122 h 282474"/>
              <a:gd name="connsiteX40" fmla="*/ 4018700 w 4216723"/>
              <a:gd name="connsiteY40" fmla="*/ 29122 h 282474"/>
              <a:gd name="connsiteX41" fmla="*/ 4018700 w 4216723"/>
              <a:gd name="connsiteY41" fmla="*/ 29122 h 282474"/>
              <a:gd name="connsiteX42" fmla="*/ 4018700 w 4216723"/>
              <a:gd name="connsiteY42" fmla="*/ 0 h 282474"/>
              <a:gd name="connsiteX43" fmla="*/ 4216723 w 4216723"/>
              <a:gd name="connsiteY43" fmla="*/ 0 h 282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216723" h="282474">
                <a:moveTo>
                  <a:pt x="0" y="282474"/>
                </a:moveTo>
                <a:lnTo>
                  <a:pt x="331979" y="282474"/>
                </a:lnTo>
                <a:lnTo>
                  <a:pt x="538739" y="262089"/>
                </a:lnTo>
                <a:lnTo>
                  <a:pt x="704728" y="235881"/>
                </a:lnTo>
                <a:lnTo>
                  <a:pt x="864894" y="224232"/>
                </a:lnTo>
                <a:lnTo>
                  <a:pt x="1086214" y="218408"/>
                </a:lnTo>
                <a:lnTo>
                  <a:pt x="1325006" y="200935"/>
                </a:lnTo>
                <a:lnTo>
                  <a:pt x="1458963" y="183463"/>
                </a:lnTo>
                <a:lnTo>
                  <a:pt x="1703579" y="154342"/>
                </a:lnTo>
                <a:lnTo>
                  <a:pt x="1820063" y="151430"/>
                </a:lnTo>
                <a:lnTo>
                  <a:pt x="1910339" y="142693"/>
                </a:lnTo>
                <a:lnTo>
                  <a:pt x="1910339" y="142693"/>
                </a:lnTo>
                <a:lnTo>
                  <a:pt x="1968581" y="128133"/>
                </a:lnTo>
                <a:lnTo>
                  <a:pt x="1968581" y="128133"/>
                </a:lnTo>
                <a:lnTo>
                  <a:pt x="2079240" y="119396"/>
                </a:lnTo>
                <a:lnTo>
                  <a:pt x="2082153" y="116483"/>
                </a:lnTo>
                <a:lnTo>
                  <a:pt x="2122922" y="116483"/>
                </a:lnTo>
                <a:lnTo>
                  <a:pt x="2128746" y="110659"/>
                </a:lnTo>
                <a:lnTo>
                  <a:pt x="2149131" y="110659"/>
                </a:lnTo>
                <a:lnTo>
                  <a:pt x="2149131" y="99012"/>
                </a:lnTo>
                <a:lnTo>
                  <a:pt x="2312209" y="99012"/>
                </a:lnTo>
                <a:lnTo>
                  <a:pt x="2312209" y="99012"/>
                </a:lnTo>
                <a:lnTo>
                  <a:pt x="2355890" y="99012"/>
                </a:lnTo>
                <a:lnTo>
                  <a:pt x="2355890" y="99012"/>
                </a:lnTo>
                <a:lnTo>
                  <a:pt x="2355890" y="99012"/>
                </a:lnTo>
                <a:lnTo>
                  <a:pt x="2355890" y="72803"/>
                </a:lnTo>
                <a:lnTo>
                  <a:pt x="2682046" y="72803"/>
                </a:lnTo>
                <a:lnTo>
                  <a:pt x="2693694" y="72803"/>
                </a:lnTo>
                <a:lnTo>
                  <a:pt x="2880069" y="72803"/>
                </a:lnTo>
                <a:lnTo>
                  <a:pt x="2903365" y="72803"/>
                </a:lnTo>
                <a:lnTo>
                  <a:pt x="2917926" y="58242"/>
                </a:lnTo>
                <a:lnTo>
                  <a:pt x="3057707" y="58242"/>
                </a:lnTo>
                <a:lnTo>
                  <a:pt x="3069355" y="58242"/>
                </a:lnTo>
                <a:lnTo>
                  <a:pt x="3127597" y="58242"/>
                </a:lnTo>
                <a:lnTo>
                  <a:pt x="3145069" y="40770"/>
                </a:lnTo>
                <a:lnTo>
                  <a:pt x="3223697" y="40770"/>
                </a:lnTo>
                <a:lnTo>
                  <a:pt x="3235345" y="40770"/>
                </a:lnTo>
                <a:lnTo>
                  <a:pt x="3456665" y="40770"/>
                </a:lnTo>
                <a:lnTo>
                  <a:pt x="3468313" y="29122"/>
                </a:lnTo>
                <a:lnTo>
                  <a:pt x="4018700" y="29122"/>
                </a:lnTo>
                <a:lnTo>
                  <a:pt x="4018700" y="29122"/>
                </a:lnTo>
                <a:lnTo>
                  <a:pt x="4018700" y="29122"/>
                </a:lnTo>
                <a:lnTo>
                  <a:pt x="4018700" y="0"/>
                </a:lnTo>
                <a:lnTo>
                  <a:pt x="4216723" y="0"/>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a:solidFill>
                <a:prstClr val="white"/>
              </a:solidFill>
              <a:latin typeface="Calibri"/>
            </a:endParaRPr>
          </a:p>
        </p:txBody>
      </p:sp>
      <p:sp>
        <p:nvSpPr>
          <p:cNvPr id="26" name="Titre 11"/>
          <p:cNvSpPr>
            <a:spLocks noGrp="1"/>
          </p:cNvSpPr>
          <p:nvPr>
            <p:ph type="title"/>
          </p:nvPr>
        </p:nvSpPr>
        <p:spPr>
          <a:xfrm>
            <a:off x="190500" y="0"/>
            <a:ext cx="7124700" cy="596560"/>
          </a:xfrm>
        </p:spPr>
        <p:txBody>
          <a:bodyPr>
            <a:normAutofit fontScale="90000"/>
          </a:bodyPr>
          <a:lstStyle/>
          <a:p>
            <a:r>
              <a:rPr lang="fr-FR" sz="2400" dirty="0"/>
              <a:t>Intérêt de la RT « courte » néoadjuvante à la CT et chirurgie  : </a:t>
            </a:r>
            <a:br>
              <a:rPr lang="fr-FR" sz="2400" dirty="0"/>
            </a:br>
            <a:r>
              <a:rPr lang="fr-FR" sz="2400" b="1" dirty="0"/>
              <a:t>Etude RAPIDO</a:t>
            </a:r>
            <a:endParaRPr lang="fr-FR" sz="2400" b="1" dirty="0">
              <a:solidFill>
                <a:schemeClr val="bg1"/>
              </a:solidFill>
            </a:endParaRPr>
          </a:p>
        </p:txBody>
      </p:sp>
      <p:sp>
        <p:nvSpPr>
          <p:cNvPr id="27" name="ZoneTexte 26">
            <a:extLst>
              <a:ext uri="{FF2B5EF4-FFF2-40B4-BE49-F238E27FC236}">
                <a16:creationId xmlns:a16="http://schemas.microsoft.com/office/drawing/2014/main" id="{7E19BA60-B327-418A-ADF6-C1DB663CEF2C}"/>
              </a:ext>
            </a:extLst>
          </p:cNvPr>
          <p:cNvSpPr txBox="1"/>
          <p:nvPr/>
        </p:nvSpPr>
        <p:spPr>
          <a:xfrm>
            <a:off x="-3048" y="4912668"/>
            <a:ext cx="2403222" cy="230832"/>
          </a:xfrm>
          <a:prstGeom prst="rect">
            <a:avLst/>
          </a:prstGeom>
          <a:noFill/>
        </p:spPr>
        <p:txBody>
          <a:bodyPr wrap="none" rtlCol="0">
            <a:spAutoFit/>
          </a:bodyPr>
          <a:lstStyle/>
          <a:p>
            <a:r>
              <a:rPr lang="fr-FR" sz="900" i="1" dirty="0" err="1">
                <a:solidFill>
                  <a:schemeClr val="tx1">
                    <a:lumMod val="50000"/>
                    <a:lumOff val="50000"/>
                  </a:schemeClr>
                </a:solidFill>
                <a:latin typeface="Arial" panose="020B0604020202020204" pitchFamily="34" charset="0"/>
              </a:rPr>
              <a:t>Geke</a:t>
            </a:r>
            <a:r>
              <a:rPr lang="fr-FR" sz="900" i="1" dirty="0">
                <a:solidFill>
                  <a:schemeClr val="tx1">
                    <a:lumMod val="50000"/>
                    <a:lumOff val="50000"/>
                  </a:schemeClr>
                </a:solidFill>
                <a:latin typeface="Arial" panose="020B0604020202020204" pitchFamily="34" charset="0"/>
              </a:rPr>
              <a:t> </a:t>
            </a:r>
            <a:r>
              <a:rPr lang="fr-FR" sz="900" i="1" dirty="0" err="1">
                <a:solidFill>
                  <a:schemeClr val="tx1">
                    <a:lumMod val="50000"/>
                    <a:lumOff val="50000"/>
                  </a:schemeClr>
                </a:solidFill>
                <a:latin typeface="Arial" panose="020B0604020202020204" pitchFamily="34" charset="0"/>
              </a:rPr>
              <a:t>Hospers</a:t>
            </a:r>
            <a:r>
              <a:rPr lang="fr-FR" sz="900" i="1" dirty="0">
                <a:solidFill>
                  <a:schemeClr val="tx1">
                    <a:lumMod val="50000"/>
                    <a:lumOff val="50000"/>
                  </a:schemeClr>
                </a:solidFill>
                <a:latin typeface="Arial" panose="020B0604020202020204" pitchFamily="34" charset="0"/>
              </a:rPr>
              <a:t> et al., ASCO2020, Abs 4006</a:t>
            </a:r>
          </a:p>
        </p:txBody>
      </p:sp>
    </p:spTree>
    <p:extLst>
      <p:ext uri="{BB962C8B-B14F-4D97-AF65-F5344CB8AC3E}">
        <p14:creationId xmlns:p14="http://schemas.microsoft.com/office/powerpoint/2010/main" val="4168568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a:xfrm>
            <a:off x="323314" y="601885"/>
            <a:ext cx="8184077" cy="829128"/>
          </a:xfrm>
        </p:spPr>
        <p:txBody>
          <a:bodyPr>
            <a:normAutofit/>
          </a:bodyPr>
          <a:lstStyle/>
          <a:p>
            <a:r>
              <a:rPr lang="fr-FR" sz="2800" b="1" dirty="0"/>
              <a:t>Cancer du colon </a:t>
            </a:r>
            <a:r>
              <a:rPr lang="fr-FR" sz="2800" dirty="0"/>
              <a:t>Métastatique HER2+</a:t>
            </a:r>
            <a:endParaRPr lang="fr-FR" sz="2800" b="1" baseline="30000" dirty="0">
              <a:solidFill>
                <a:srgbClr val="EC8014"/>
              </a:solidFill>
            </a:endParaRPr>
          </a:p>
        </p:txBody>
      </p:sp>
      <p:sp>
        <p:nvSpPr>
          <p:cNvPr id="5" name="Espace réservé du texte 2"/>
          <p:cNvSpPr txBox="1">
            <a:spLocks/>
          </p:cNvSpPr>
          <p:nvPr/>
        </p:nvSpPr>
        <p:spPr>
          <a:xfrm>
            <a:off x="323315" y="1473062"/>
            <a:ext cx="5394579" cy="2315506"/>
          </a:xfrm>
          <a:prstGeom prst="rect">
            <a:avLst/>
          </a:prstGeom>
        </p:spPr>
        <p:txBody>
          <a:bodyPr vert="horz" lIns="91440" tIns="45720" rIns="91440" bIns="45720" rtlCol="0">
            <a:noAutofit/>
          </a:bodyPr>
          <a:lstStyle>
            <a:lvl1pPr marL="0" indent="0" algn="l" defTabSz="685800" rtl="0" eaLnBrk="1" latinLnBrk="0" hangingPunct="1">
              <a:lnSpc>
                <a:spcPct val="90000"/>
              </a:lnSpc>
              <a:spcBef>
                <a:spcPts val="750"/>
              </a:spcBef>
              <a:buFont typeface="Wingdings" panose="05000000000000000000" pitchFamily="2" charset="2"/>
              <a:buNone/>
              <a:defRPr sz="2000" b="1" kern="1200">
                <a:solidFill>
                  <a:srgbClr val="002060"/>
                </a:solidFill>
                <a:latin typeface="Arial Narrow" panose="020B0606020202030204" pitchFamily="34" charset="0"/>
                <a:ea typeface="+mn-ea"/>
                <a:cs typeface="+mn-cs"/>
              </a:defRPr>
            </a:lvl1pPr>
            <a:lvl2pPr marL="342900" indent="0" algn="l" defTabSz="685800" rtl="0" eaLnBrk="1" latinLnBrk="0" hangingPunct="1">
              <a:lnSpc>
                <a:spcPct val="90000"/>
              </a:lnSpc>
              <a:spcBef>
                <a:spcPts val="375"/>
              </a:spcBef>
              <a:buFont typeface="Wingdings" panose="05000000000000000000" pitchFamily="2" charset="2"/>
              <a:buNone/>
              <a:defRPr sz="1500" b="1" kern="1200">
                <a:solidFill>
                  <a:schemeClr val="tx1">
                    <a:tint val="75000"/>
                  </a:schemeClr>
                </a:solidFill>
                <a:latin typeface="+mn-lt"/>
                <a:ea typeface="+mn-ea"/>
                <a:cs typeface="+mn-cs"/>
              </a:defRPr>
            </a:lvl2pPr>
            <a:lvl3pPr marL="685800" indent="0" algn="l"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3pPr>
            <a:lvl4pPr marL="10287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4pPr>
            <a:lvl5pPr marL="13716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5pPr>
            <a:lvl6pPr marL="17145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6pPr>
            <a:lvl7pPr marL="20574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7pPr>
            <a:lvl8pPr marL="24003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8pPr>
            <a:lvl9pPr marL="27432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9pPr>
          </a:lstStyle>
          <a:p>
            <a:pPr marL="0" marR="0" lvl="0" indent="0" algn="l" defTabSz="685800" rtl="0" eaLnBrk="1" fontAlgn="auto" latinLnBrk="0" hangingPunct="1">
              <a:lnSpc>
                <a:spcPct val="90000"/>
              </a:lnSpc>
              <a:spcBef>
                <a:spcPts val="750"/>
              </a:spcBef>
              <a:spcAft>
                <a:spcPts val="0"/>
              </a:spcAft>
              <a:buClrTx/>
              <a:buSzTx/>
              <a:buFont typeface="Wingdings" panose="05000000000000000000" pitchFamily="2" charset="2"/>
              <a:buNone/>
              <a:tabLst/>
              <a:defRPr/>
            </a:pPr>
            <a:r>
              <a:rPr kumimoji="0" lang="fr-FR" sz="2000" b="0" i="0" u="none" strike="noStrike" kern="1200" cap="none" spc="0" normalizeH="0" baseline="0" noProof="0" dirty="0">
                <a:ln>
                  <a:noFill/>
                </a:ln>
                <a:solidFill>
                  <a:srgbClr val="002060"/>
                </a:solidFill>
                <a:effectLst/>
                <a:uLnTx/>
                <a:uFillTx/>
                <a:latin typeface="Arial Narrow" panose="020B0606020202030204" pitchFamily="34" charset="0"/>
                <a:ea typeface="+mn-ea"/>
                <a:cs typeface="+mn-cs"/>
              </a:rPr>
              <a:t>A phase II, </a:t>
            </a:r>
            <a:r>
              <a:rPr kumimoji="0" lang="fr-FR" sz="2000" b="0" i="0" u="none" strike="noStrike" kern="1200" cap="none" spc="0" normalizeH="0" baseline="0" noProof="0" dirty="0" err="1">
                <a:ln>
                  <a:noFill/>
                </a:ln>
                <a:solidFill>
                  <a:srgbClr val="002060"/>
                </a:solidFill>
                <a:effectLst/>
                <a:uLnTx/>
                <a:uFillTx/>
                <a:latin typeface="Arial Narrow" panose="020B0606020202030204" pitchFamily="34" charset="0"/>
                <a:ea typeface="+mn-ea"/>
                <a:cs typeface="+mn-cs"/>
              </a:rPr>
              <a:t>multicenter</a:t>
            </a:r>
            <a:r>
              <a:rPr kumimoji="0" lang="fr-FR" sz="2000" b="0" i="0" u="none" strike="noStrike" kern="1200" cap="none" spc="0" normalizeH="0" baseline="0" noProof="0" dirty="0">
                <a:ln>
                  <a:noFill/>
                </a:ln>
                <a:solidFill>
                  <a:srgbClr val="002060"/>
                </a:solidFill>
                <a:effectLst/>
                <a:uLnTx/>
                <a:uFillTx/>
                <a:latin typeface="Arial Narrow" panose="020B0606020202030204" pitchFamily="34" charset="0"/>
                <a:ea typeface="+mn-ea"/>
                <a:cs typeface="+mn-cs"/>
              </a:rPr>
              <a:t>, open-label </a:t>
            </a:r>
            <a:r>
              <a:rPr kumimoji="0" lang="fr-FR" sz="2000" b="0" i="0" u="none" strike="noStrike" kern="1200" cap="none" spc="0" normalizeH="0" baseline="0" noProof="0" dirty="0" err="1">
                <a:ln>
                  <a:noFill/>
                </a:ln>
                <a:solidFill>
                  <a:srgbClr val="002060"/>
                </a:solidFill>
                <a:effectLst/>
                <a:uLnTx/>
                <a:uFillTx/>
                <a:latin typeface="Arial Narrow" panose="020B0606020202030204" pitchFamily="34" charset="0"/>
                <a:ea typeface="+mn-ea"/>
                <a:cs typeface="+mn-cs"/>
              </a:rPr>
              <a:t>study</a:t>
            </a:r>
            <a:r>
              <a:rPr kumimoji="0" lang="fr-FR" sz="2000" b="0" i="0" u="none" strike="noStrike" kern="1200" cap="none" spc="0" normalizeH="0" baseline="0" noProof="0" dirty="0">
                <a:ln>
                  <a:noFill/>
                </a:ln>
                <a:solidFill>
                  <a:srgbClr val="002060"/>
                </a:solidFill>
                <a:effectLst/>
                <a:uLnTx/>
                <a:uFillTx/>
                <a:latin typeface="Arial Narrow" panose="020B0606020202030204" pitchFamily="34" charset="0"/>
                <a:ea typeface="+mn-ea"/>
                <a:cs typeface="+mn-cs"/>
              </a:rPr>
              <a:t> of trastuzumab </a:t>
            </a:r>
            <a:r>
              <a:rPr kumimoji="0" lang="fr-FR" sz="2000" b="0" i="0" u="none" strike="noStrike" kern="1200" cap="none" spc="0" normalizeH="0" baseline="0" noProof="0" dirty="0" err="1">
                <a:ln>
                  <a:noFill/>
                </a:ln>
                <a:solidFill>
                  <a:srgbClr val="002060"/>
                </a:solidFill>
                <a:effectLst/>
                <a:uLnTx/>
                <a:uFillTx/>
                <a:latin typeface="Arial Narrow" panose="020B0606020202030204" pitchFamily="34" charset="0"/>
                <a:ea typeface="+mn-ea"/>
                <a:cs typeface="+mn-cs"/>
              </a:rPr>
              <a:t>deruxtecan</a:t>
            </a:r>
            <a:r>
              <a:rPr kumimoji="0" lang="fr-FR" sz="2000" b="0" i="0" u="none" strike="noStrike" kern="1200" cap="none" spc="0" normalizeH="0" baseline="0" noProof="0" dirty="0">
                <a:ln>
                  <a:noFill/>
                </a:ln>
                <a:solidFill>
                  <a:srgbClr val="002060"/>
                </a:solidFill>
                <a:effectLst/>
                <a:uLnTx/>
                <a:uFillTx/>
                <a:latin typeface="Arial Narrow" panose="020B0606020202030204" pitchFamily="34" charset="0"/>
                <a:ea typeface="+mn-ea"/>
                <a:cs typeface="+mn-cs"/>
              </a:rPr>
              <a:t> (</a:t>
            </a:r>
            <a:r>
              <a:rPr kumimoji="0" lang="fr-FR" sz="2000" b="0" i="0" u="none" strike="noStrike" kern="1200" cap="none" spc="0" normalizeH="0" baseline="0" noProof="0" dirty="0" err="1">
                <a:ln>
                  <a:noFill/>
                </a:ln>
                <a:solidFill>
                  <a:srgbClr val="002060"/>
                </a:solidFill>
                <a:effectLst/>
                <a:uLnTx/>
                <a:uFillTx/>
                <a:latin typeface="Arial Narrow" panose="020B0606020202030204" pitchFamily="34" charset="0"/>
                <a:ea typeface="+mn-ea"/>
                <a:cs typeface="+mn-cs"/>
              </a:rPr>
              <a:t>T-DXd</a:t>
            </a:r>
            <a:r>
              <a:rPr kumimoji="0" lang="fr-FR" sz="2000" b="0" i="0" u="none" strike="noStrike" kern="1200" cap="none" spc="0" normalizeH="0" baseline="0" noProof="0" dirty="0">
                <a:ln>
                  <a:noFill/>
                </a:ln>
                <a:solidFill>
                  <a:srgbClr val="002060"/>
                </a:solidFill>
                <a:effectLst/>
                <a:uLnTx/>
                <a:uFillTx/>
                <a:latin typeface="Arial Narrow" panose="020B0606020202030204" pitchFamily="34" charset="0"/>
                <a:ea typeface="+mn-ea"/>
                <a:cs typeface="+mn-cs"/>
              </a:rPr>
              <a:t>; DS-8201) in patients (pts) </a:t>
            </a:r>
            <a:r>
              <a:rPr kumimoji="0" lang="fr-FR" sz="2000" b="0" i="0" u="none" strike="noStrike" kern="1200" cap="none" spc="0" normalizeH="0" baseline="0" noProof="0" dirty="0" err="1">
                <a:ln>
                  <a:noFill/>
                </a:ln>
                <a:solidFill>
                  <a:srgbClr val="002060"/>
                </a:solidFill>
                <a:effectLst/>
                <a:uLnTx/>
                <a:uFillTx/>
                <a:latin typeface="Arial Narrow" panose="020B0606020202030204" pitchFamily="34" charset="0"/>
                <a:ea typeface="+mn-ea"/>
                <a:cs typeface="+mn-cs"/>
              </a:rPr>
              <a:t>with</a:t>
            </a:r>
            <a:r>
              <a:rPr kumimoji="0" lang="fr-FR" sz="2000" b="0" i="0" u="none" strike="noStrike" kern="1200" cap="none" spc="0" normalizeH="0" baseline="0" noProof="0" dirty="0">
                <a:ln>
                  <a:noFill/>
                </a:ln>
                <a:solidFill>
                  <a:srgbClr val="002060"/>
                </a:solidFill>
                <a:effectLst/>
                <a:uLnTx/>
                <a:uFillTx/>
                <a:latin typeface="Arial Narrow" panose="020B0606020202030204" pitchFamily="34" charset="0"/>
                <a:ea typeface="+mn-ea"/>
                <a:cs typeface="+mn-cs"/>
              </a:rPr>
              <a:t> HER2-expressing </a:t>
            </a:r>
            <a:r>
              <a:rPr kumimoji="0" lang="fr-FR" sz="2000" b="0" i="0" u="none" strike="noStrike" kern="1200" cap="none" spc="0" normalizeH="0" baseline="0" noProof="0" dirty="0" err="1">
                <a:ln>
                  <a:noFill/>
                </a:ln>
                <a:solidFill>
                  <a:srgbClr val="002060"/>
                </a:solidFill>
                <a:effectLst/>
                <a:uLnTx/>
                <a:uFillTx/>
                <a:latin typeface="Arial Narrow" panose="020B0606020202030204" pitchFamily="34" charset="0"/>
                <a:ea typeface="+mn-ea"/>
                <a:cs typeface="+mn-cs"/>
              </a:rPr>
              <a:t>metastatic</a:t>
            </a:r>
            <a:r>
              <a:rPr kumimoji="0" lang="fr-FR" sz="2000" b="0" i="0" u="none" strike="noStrike" kern="1200" cap="none" spc="0" normalizeH="0" baseline="0" noProof="0" dirty="0">
                <a:ln>
                  <a:noFill/>
                </a:ln>
                <a:solidFill>
                  <a:srgbClr val="002060"/>
                </a:solidFill>
                <a:effectLst/>
                <a:uLnTx/>
                <a:uFillTx/>
                <a:latin typeface="Arial Narrow" panose="020B0606020202030204" pitchFamily="34" charset="0"/>
                <a:ea typeface="+mn-ea"/>
                <a:cs typeface="+mn-cs"/>
              </a:rPr>
              <a:t> colorectal cancer (</a:t>
            </a:r>
            <a:r>
              <a:rPr kumimoji="0" lang="fr-FR" sz="2000" b="0" i="0" u="none" strike="noStrike" kern="1200" cap="none" spc="0" normalizeH="0" baseline="0" noProof="0" dirty="0" err="1">
                <a:ln>
                  <a:noFill/>
                </a:ln>
                <a:solidFill>
                  <a:srgbClr val="002060"/>
                </a:solidFill>
                <a:effectLst/>
                <a:uLnTx/>
                <a:uFillTx/>
                <a:latin typeface="Arial Narrow" panose="020B0606020202030204" pitchFamily="34" charset="0"/>
                <a:ea typeface="+mn-ea"/>
                <a:cs typeface="+mn-cs"/>
              </a:rPr>
              <a:t>mCRC</a:t>
            </a:r>
            <a:r>
              <a:rPr kumimoji="0" lang="fr-FR" sz="2000" b="0" i="0" u="none" strike="noStrike" kern="1200" cap="none" spc="0" normalizeH="0" baseline="0" noProof="0" dirty="0">
                <a:ln>
                  <a:noFill/>
                </a:ln>
                <a:solidFill>
                  <a:srgbClr val="002060"/>
                </a:solidFill>
                <a:effectLst/>
                <a:uLnTx/>
                <a:uFillTx/>
                <a:latin typeface="Arial Narrow" panose="020B0606020202030204" pitchFamily="34" charset="0"/>
                <a:ea typeface="+mn-ea"/>
                <a:cs typeface="+mn-cs"/>
              </a:rPr>
              <a:t>): DESTINY-CRC01</a:t>
            </a:r>
          </a:p>
          <a:p>
            <a:pPr marL="0" marR="0" lvl="0" indent="0" algn="l" defTabSz="685800" rtl="0" eaLnBrk="1" fontAlgn="auto" latinLnBrk="0" hangingPunct="1">
              <a:lnSpc>
                <a:spcPct val="90000"/>
              </a:lnSpc>
              <a:spcBef>
                <a:spcPts val="750"/>
              </a:spcBef>
              <a:spcAft>
                <a:spcPts val="0"/>
              </a:spcAft>
              <a:buClrTx/>
              <a:buSzTx/>
              <a:buFont typeface="Wingdings" panose="05000000000000000000" pitchFamily="2" charset="2"/>
              <a:buNone/>
              <a:tabLst/>
              <a:defRPr/>
            </a:pPr>
            <a:endParaRPr kumimoji="0" lang="fr-FR" sz="2000" b="0" i="0" u="none" strike="noStrike" kern="1200" cap="none" spc="0" normalizeH="0" baseline="0" noProof="0" dirty="0">
              <a:ln>
                <a:noFill/>
              </a:ln>
              <a:solidFill>
                <a:srgbClr val="002060"/>
              </a:solidFill>
              <a:effectLst/>
              <a:uLnTx/>
              <a:uFillTx/>
              <a:latin typeface="Arial Narrow" panose="020B0606020202030204" pitchFamily="34" charset="0"/>
              <a:ea typeface="+mn-ea"/>
              <a:cs typeface="+mn-cs"/>
            </a:endParaRPr>
          </a:p>
          <a:p>
            <a:pPr marL="0" marR="0" lvl="0" indent="0" algn="l" defTabSz="685800" rtl="0" eaLnBrk="1" fontAlgn="auto" latinLnBrk="0" hangingPunct="1">
              <a:lnSpc>
                <a:spcPct val="90000"/>
              </a:lnSpc>
              <a:spcBef>
                <a:spcPts val="750"/>
              </a:spcBef>
              <a:spcAft>
                <a:spcPts val="0"/>
              </a:spcAft>
              <a:buClrTx/>
              <a:buSzTx/>
              <a:buFont typeface="Wingdings" panose="05000000000000000000" pitchFamily="2" charset="2"/>
              <a:buNone/>
              <a:tabLst/>
              <a:defRPr/>
            </a:pPr>
            <a:r>
              <a:rPr kumimoji="0" lang="fr-FR" sz="1800" b="0" i="1" u="none" strike="noStrike" kern="1200" cap="none" spc="0" normalizeH="0" baseline="0" noProof="0" dirty="0">
                <a:ln>
                  <a:noFill/>
                </a:ln>
                <a:solidFill>
                  <a:srgbClr val="002060"/>
                </a:solidFill>
                <a:effectLst/>
                <a:uLnTx/>
                <a:uFillTx/>
                <a:latin typeface="Arial Narrow" panose="020B0606020202030204" pitchFamily="34" charset="0"/>
                <a:ea typeface="+mn-ea"/>
                <a:cs typeface="+mn-cs"/>
              </a:rPr>
              <a:t>Salvatore </a:t>
            </a:r>
            <a:r>
              <a:rPr kumimoji="0" lang="fr-FR" sz="1800" b="0" i="1" u="none" strike="noStrike" kern="1200" cap="none" spc="0" normalizeH="0" baseline="0" noProof="0" dirty="0" err="1">
                <a:ln>
                  <a:noFill/>
                </a:ln>
                <a:solidFill>
                  <a:srgbClr val="002060"/>
                </a:solidFill>
                <a:effectLst/>
                <a:uLnTx/>
                <a:uFillTx/>
                <a:latin typeface="Arial Narrow" panose="020B0606020202030204" pitchFamily="34" charset="0"/>
                <a:ea typeface="+mn-ea"/>
                <a:cs typeface="+mn-cs"/>
              </a:rPr>
              <a:t>Siena</a:t>
            </a:r>
            <a:r>
              <a:rPr kumimoji="0" lang="fr-FR" sz="1800" b="0" i="1" u="none" strike="noStrike" kern="1200" cap="none" spc="0" normalizeH="0" baseline="0" noProof="0" dirty="0">
                <a:ln>
                  <a:noFill/>
                </a:ln>
                <a:solidFill>
                  <a:srgbClr val="002060"/>
                </a:solidFill>
                <a:effectLst/>
                <a:uLnTx/>
                <a:uFillTx/>
                <a:latin typeface="Arial Narrow" panose="020B0606020202030204" pitchFamily="34" charset="0"/>
                <a:ea typeface="+mn-ea"/>
                <a:cs typeface="+mn-cs"/>
              </a:rPr>
              <a:t> et al., ASCO 2020, Abs 4000</a:t>
            </a:r>
          </a:p>
        </p:txBody>
      </p:sp>
    </p:spTree>
    <p:extLst>
      <p:ext uri="{BB962C8B-B14F-4D97-AF65-F5344CB8AC3E}">
        <p14:creationId xmlns:p14="http://schemas.microsoft.com/office/powerpoint/2010/main" val="166276718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re 11"/>
          <p:cNvSpPr>
            <a:spLocks noGrp="1"/>
          </p:cNvSpPr>
          <p:nvPr>
            <p:ph type="title"/>
          </p:nvPr>
        </p:nvSpPr>
        <p:spPr/>
        <p:txBody>
          <a:bodyPr>
            <a:normAutofit/>
          </a:bodyPr>
          <a:lstStyle/>
          <a:p>
            <a:r>
              <a:rPr lang="fr-FR" dirty="0"/>
              <a:t>Inhibition spécifique du CCRm HER2+ </a:t>
            </a:r>
          </a:p>
        </p:txBody>
      </p:sp>
      <p:sp>
        <p:nvSpPr>
          <p:cNvPr id="3" name="Espace réservé du contenu 2"/>
          <p:cNvSpPr>
            <a:spLocks noGrp="1"/>
          </p:cNvSpPr>
          <p:nvPr>
            <p:ph sz="half" idx="1"/>
          </p:nvPr>
        </p:nvSpPr>
        <p:spPr/>
        <p:txBody>
          <a:bodyPr/>
          <a:lstStyle/>
          <a:p>
            <a:r>
              <a:rPr lang="fr-FR" sz="1800" dirty="0"/>
              <a:t>Contexte</a:t>
            </a:r>
          </a:p>
          <a:p>
            <a:pPr lvl="1"/>
            <a:r>
              <a:rPr lang="fr-FR" sz="1600" dirty="0"/>
              <a:t>Amplification HER2: 2,2% des cancers </a:t>
            </a:r>
            <a:r>
              <a:rPr lang="fr-FR" sz="1600" dirty="0" err="1"/>
              <a:t>colo-rectaux</a:t>
            </a:r>
            <a:r>
              <a:rPr lang="fr-FR" sz="1600" dirty="0"/>
              <a:t> métastatiques non sélectionnés, 5,2% si RAS/RAF sauvage (Richman et al J </a:t>
            </a:r>
            <a:r>
              <a:rPr lang="fr-FR" sz="1600" dirty="0" err="1"/>
              <a:t>Pathol</a:t>
            </a:r>
            <a:r>
              <a:rPr lang="fr-FR" sz="1600" dirty="0"/>
              <a:t> 2016)</a:t>
            </a:r>
          </a:p>
          <a:p>
            <a:pPr lvl="1"/>
            <a:r>
              <a:rPr lang="fr-FR" sz="1600" dirty="0"/>
              <a:t>Amplification HER2 associée avec une résistance aux anti-EGFR </a:t>
            </a:r>
            <a:r>
              <a:rPr lang="fr-FR" sz="1600" i="1" dirty="0"/>
              <a:t>(</a:t>
            </a:r>
            <a:r>
              <a:rPr lang="fr-FR" sz="1400" i="1" dirty="0" err="1"/>
              <a:t>Raghav</a:t>
            </a:r>
            <a:r>
              <a:rPr lang="fr-FR" sz="1400" i="1" dirty="0"/>
              <a:t> et al, JCOPO 2019)</a:t>
            </a:r>
          </a:p>
          <a:p>
            <a:r>
              <a:rPr lang="fr-FR" sz="1800" dirty="0"/>
              <a:t>Intérêt thérapeutique du blocage anti-HER2 chez des patients lourdement prétraités (K)RAS </a:t>
            </a:r>
            <a:r>
              <a:rPr lang="fr-FR" sz="1800" dirty="0" err="1"/>
              <a:t>wt</a:t>
            </a:r>
            <a:r>
              <a:rPr lang="fr-FR" sz="1800" dirty="0"/>
              <a:t>, démontré dans plusieurs phases II: </a:t>
            </a:r>
          </a:p>
        </p:txBody>
      </p:sp>
      <p:graphicFrame>
        <p:nvGraphicFramePr>
          <p:cNvPr id="9" name="Tableau 8"/>
          <p:cNvGraphicFramePr>
            <a:graphicFrameLocks noGrp="1"/>
          </p:cNvGraphicFramePr>
          <p:nvPr/>
        </p:nvGraphicFramePr>
        <p:xfrm>
          <a:off x="319188" y="2993666"/>
          <a:ext cx="8515351" cy="1731600"/>
        </p:xfrm>
        <a:graphic>
          <a:graphicData uri="http://schemas.openxmlformats.org/drawingml/2006/table">
            <a:tbl>
              <a:tblPr firstRow="1" bandRow="1">
                <a:tableStyleId>{7DF18680-E054-41AD-8BC1-D1AEF772440D}</a:tableStyleId>
              </a:tblPr>
              <a:tblGrid>
                <a:gridCol w="2516789">
                  <a:extLst>
                    <a:ext uri="{9D8B030D-6E8A-4147-A177-3AD203B41FA5}">
                      <a16:colId xmlns:a16="http://schemas.microsoft.com/office/drawing/2014/main" val="20000"/>
                    </a:ext>
                  </a:extLst>
                </a:gridCol>
                <a:gridCol w="1004107">
                  <a:extLst>
                    <a:ext uri="{9D8B030D-6E8A-4147-A177-3AD203B41FA5}">
                      <a16:colId xmlns:a16="http://schemas.microsoft.com/office/drawing/2014/main" val="20001"/>
                    </a:ext>
                  </a:extLst>
                </a:gridCol>
                <a:gridCol w="736780">
                  <a:extLst>
                    <a:ext uri="{9D8B030D-6E8A-4147-A177-3AD203B41FA5}">
                      <a16:colId xmlns:a16="http://schemas.microsoft.com/office/drawing/2014/main" val="20002"/>
                    </a:ext>
                  </a:extLst>
                </a:gridCol>
                <a:gridCol w="1419225">
                  <a:extLst>
                    <a:ext uri="{9D8B030D-6E8A-4147-A177-3AD203B41FA5}">
                      <a16:colId xmlns:a16="http://schemas.microsoft.com/office/drawing/2014/main" val="20003"/>
                    </a:ext>
                  </a:extLst>
                </a:gridCol>
                <a:gridCol w="1419225">
                  <a:extLst>
                    <a:ext uri="{9D8B030D-6E8A-4147-A177-3AD203B41FA5}">
                      <a16:colId xmlns:a16="http://schemas.microsoft.com/office/drawing/2014/main" val="20004"/>
                    </a:ext>
                  </a:extLst>
                </a:gridCol>
                <a:gridCol w="1419225">
                  <a:extLst>
                    <a:ext uri="{9D8B030D-6E8A-4147-A177-3AD203B41FA5}">
                      <a16:colId xmlns:a16="http://schemas.microsoft.com/office/drawing/2014/main" val="20005"/>
                    </a:ext>
                  </a:extLst>
                </a:gridCol>
              </a:tblGrid>
              <a:tr h="185726">
                <a:tc>
                  <a:txBody>
                    <a:bodyPr/>
                    <a:lstStyle/>
                    <a:p>
                      <a:endParaRPr lang="fr-FR" sz="900" dirty="0">
                        <a:latin typeface="Arial" panose="020B0604020202020204" pitchFamily="34" charset="0"/>
                        <a:cs typeface="Arial" panose="020B0604020202020204" pitchFamily="34" charset="0"/>
                      </a:endParaRPr>
                    </a:p>
                  </a:txBody>
                  <a:tcPr marL="36000" marR="36000" marT="36000" marB="36000" anchor="ctr"/>
                </a:tc>
                <a:tc>
                  <a:txBody>
                    <a:bodyPr/>
                    <a:lstStyle/>
                    <a:p>
                      <a:pPr algn="ctr"/>
                      <a:endParaRPr lang="fr-FR" sz="900" dirty="0">
                        <a:latin typeface="Arial" panose="020B0604020202020204" pitchFamily="34" charset="0"/>
                        <a:cs typeface="Arial" panose="020B0604020202020204" pitchFamily="34" charset="0"/>
                      </a:endParaRPr>
                    </a:p>
                  </a:txBody>
                  <a:tcPr marL="36000" marR="36000" marT="36000" marB="36000" anchor="ctr"/>
                </a:tc>
                <a:tc>
                  <a:txBody>
                    <a:bodyPr/>
                    <a:lstStyle/>
                    <a:p>
                      <a:pPr algn="ctr"/>
                      <a:r>
                        <a:rPr lang="fr-FR" sz="900" dirty="0">
                          <a:latin typeface="Arial" panose="020B0604020202020204" pitchFamily="34" charset="0"/>
                          <a:cs typeface="Arial" panose="020B0604020202020204" pitchFamily="34" charset="0"/>
                        </a:rPr>
                        <a:t>N</a:t>
                      </a:r>
                    </a:p>
                  </a:txBody>
                  <a:tcPr marL="36000" marR="36000" marT="36000" marB="36000" anchor="ctr"/>
                </a:tc>
                <a:tc>
                  <a:txBody>
                    <a:bodyPr/>
                    <a:lstStyle/>
                    <a:p>
                      <a:pPr algn="ctr"/>
                      <a:r>
                        <a:rPr lang="fr-FR" sz="900" dirty="0">
                          <a:latin typeface="Arial" panose="020B0604020202020204" pitchFamily="34" charset="0"/>
                          <a:cs typeface="Arial" panose="020B0604020202020204" pitchFamily="34" charset="0"/>
                        </a:rPr>
                        <a:t>ORR</a:t>
                      </a:r>
                    </a:p>
                  </a:txBody>
                  <a:tcPr marL="36000" marR="36000" marT="36000" marB="36000" anchor="ctr"/>
                </a:tc>
                <a:tc>
                  <a:txBody>
                    <a:bodyPr/>
                    <a:lstStyle/>
                    <a:p>
                      <a:pPr algn="ctr"/>
                      <a:r>
                        <a:rPr lang="fr-FR" sz="900" dirty="0" err="1">
                          <a:latin typeface="Arial" panose="020B0604020202020204" pitchFamily="34" charset="0"/>
                          <a:cs typeface="Arial" panose="020B0604020202020204" pitchFamily="34" charset="0"/>
                        </a:rPr>
                        <a:t>mPFS</a:t>
                      </a:r>
                      <a:endParaRPr lang="fr-FR" sz="900" dirty="0">
                        <a:latin typeface="Arial" panose="020B0604020202020204" pitchFamily="34" charset="0"/>
                        <a:cs typeface="Arial" panose="020B0604020202020204" pitchFamily="34" charset="0"/>
                      </a:endParaRPr>
                    </a:p>
                  </a:txBody>
                  <a:tcPr marL="36000" marR="36000" marT="36000" marB="36000" anchor="ctr"/>
                </a:tc>
                <a:tc>
                  <a:txBody>
                    <a:bodyPr/>
                    <a:lstStyle/>
                    <a:p>
                      <a:pPr algn="ctr"/>
                      <a:r>
                        <a:rPr lang="fr-FR" sz="900" dirty="0" err="1">
                          <a:latin typeface="Arial" panose="020B0604020202020204" pitchFamily="34" charset="0"/>
                          <a:cs typeface="Arial" panose="020B0604020202020204" pitchFamily="34" charset="0"/>
                        </a:rPr>
                        <a:t>mOS</a:t>
                      </a:r>
                      <a:endParaRPr lang="fr-FR" sz="900" dirty="0">
                        <a:latin typeface="Arial" panose="020B0604020202020204" pitchFamily="34" charset="0"/>
                        <a:cs typeface="Arial" panose="020B0604020202020204" pitchFamily="34" charset="0"/>
                      </a:endParaRPr>
                    </a:p>
                  </a:txBody>
                  <a:tcPr marL="36000" marR="36000" marT="36000" marB="36000" anchor="ctr"/>
                </a:tc>
                <a:extLst>
                  <a:ext uri="{0D108BD9-81ED-4DB2-BD59-A6C34878D82A}">
                    <a16:rowId xmlns:a16="http://schemas.microsoft.com/office/drawing/2014/main" val="10000"/>
                  </a:ext>
                </a:extLst>
              </a:tr>
              <a:tr h="339440">
                <a:tc>
                  <a:txBody>
                    <a:bodyPr/>
                    <a:lstStyle/>
                    <a:p>
                      <a:r>
                        <a:rPr lang="fr-FR" sz="900" b="1" dirty="0">
                          <a:solidFill>
                            <a:schemeClr val="tx1">
                              <a:lumMod val="75000"/>
                              <a:lumOff val="25000"/>
                            </a:schemeClr>
                          </a:solidFill>
                          <a:latin typeface="Arial" panose="020B0604020202020204" pitchFamily="34" charset="0"/>
                          <a:cs typeface="Arial" panose="020B0604020202020204" pitchFamily="34" charset="0"/>
                        </a:rPr>
                        <a:t>HERACLES</a:t>
                      </a:r>
                      <a:r>
                        <a:rPr lang="fr-FR" sz="900" b="1" baseline="0" dirty="0">
                          <a:solidFill>
                            <a:schemeClr val="tx1">
                              <a:lumMod val="75000"/>
                              <a:lumOff val="25000"/>
                            </a:schemeClr>
                          </a:solidFill>
                          <a:latin typeface="Arial" panose="020B0604020202020204" pitchFamily="34" charset="0"/>
                          <a:cs typeface="Arial" panose="020B0604020202020204" pitchFamily="34" charset="0"/>
                        </a:rPr>
                        <a:t> A</a:t>
                      </a:r>
                    </a:p>
                    <a:p>
                      <a:r>
                        <a:rPr lang="fr-FR" sz="900" b="0" baseline="0" dirty="0" err="1">
                          <a:solidFill>
                            <a:schemeClr val="tx1">
                              <a:lumMod val="75000"/>
                              <a:lumOff val="25000"/>
                            </a:schemeClr>
                          </a:solidFill>
                          <a:latin typeface="Arial" panose="020B0604020202020204" pitchFamily="34" charset="0"/>
                          <a:cs typeface="Arial" panose="020B0604020202020204" pitchFamily="34" charset="0"/>
                        </a:rPr>
                        <a:t>Sartore</a:t>
                      </a:r>
                      <a:r>
                        <a:rPr lang="fr-FR" sz="900" b="0" baseline="0" dirty="0">
                          <a:solidFill>
                            <a:schemeClr val="tx1">
                              <a:lumMod val="75000"/>
                              <a:lumOff val="25000"/>
                            </a:schemeClr>
                          </a:solidFill>
                          <a:latin typeface="Arial" panose="020B0604020202020204" pitchFamily="34" charset="0"/>
                          <a:cs typeface="Arial" panose="020B0604020202020204" pitchFamily="34" charset="0"/>
                        </a:rPr>
                        <a:t>-Bianchi, Lancet </a:t>
                      </a:r>
                      <a:r>
                        <a:rPr lang="fr-FR" sz="900" b="0" baseline="0" dirty="0" err="1">
                          <a:solidFill>
                            <a:schemeClr val="tx1">
                              <a:lumMod val="75000"/>
                              <a:lumOff val="25000"/>
                            </a:schemeClr>
                          </a:solidFill>
                          <a:latin typeface="Arial" panose="020B0604020202020204" pitchFamily="34" charset="0"/>
                          <a:cs typeface="Arial" panose="020B0604020202020204" pitchFamily="34" charset="0"/>
                        </a:rPr>
                        <a:t>Oncol</a:t>
                      </a:r>
                      <a:r>
                        <a:rPr lang="fr-FR" sz="900" b="0" baseline="0" dirty="0">
                          <a:solidFill>
                            <a:schemeClr val="tx1">
                              <a:lumMod val="75000"/>
                              <a:lumOff val="25000"/>
                            </a:schemeClr>
                          </a:solidFill>
                          <a:latin typeface="Arial" panose="020B0604020202020204" pitchFamily="34" charset="0"/>
                          <a:cs typeface="Arial" panose="020B0604020202020204" pitchFamily="34" charset="0"/>
                        </a:rPr>
                        <a:t> 2016</a:t>
                      </a:r>
                      <a:endParaRPr lang="fr-FR" sz="900" b="0" i="1"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36000" marB="36000" anchor="ctr"/>
                </a:tc>
                <a:tc>
                  <a:txBody>
                    <a:bodyPr/>
                    <a:lstStyle/>
                    <a:p>
                      <a:pPr algn="ctr"/>
                      <a:r>
                        <a:rPr lang="fr-FR" sz="900" dirty="0" err="1">
                          <a:solidFill>
                            <a:schemeClr val="tx1">
                              <a:lumMod val="75000"/>
                              <a:lumOff val="25000"/>
                            </a:schemeClr>
                          </a:solidFill>
                          <a:latin typeface="Arial" panose="020B0604020202020204" pitchFamily="34" charset="0"/>
                          <a:cs typeface="Arial" panose="020B0604020202020204" pitchFamily="34" charset="0"/>
                        </a:rPr>
                        <a:t>Trastuzumab</a:t>
                      </a:r>
                      <a:r>
                        <a:rPr lang="fr-FR" sz="900" dirty="0">
                          <a:solidFill>
                            <a:schemeClr val="tx1">
                              <a:lumMod val="75000"/>
                              <a:lumOff val="25000"/>
                            </a:schemeClr>
                          </a:solidFill>
                          <a:latin typeface="Arial" panose="020B0604020202020204" pitchFamily="34" charset="0"/>
                          <a:cs typeface="Arial" panose="020B0604020202020204" pitchFamily="34" charset="0"/>
                        </a:rPr>
                        <a:t>+</a:t>
                      </a:r>
                    </a:p>
                    <a:p>
                      <a:pPr algn="ctr"/>
                      <a:r>
                        <a:rPr lang="fr-FR" sz="900" dirty="0" err="1">
                          <a:solidFill>
                            <a:schemeClr val="tx1">
                              <a:lumMod val="75000"/>
                              <a:lumOff val="25000"/>
                            </a:schemeClr>
                          </a:solidFill>
                          <a:latin typeface="Arial" panose="020B0604020202020204" pitchFamily="34" charset="0"/>
                          <a:cs typeface="Arial" panose="020B0604020202020204" pitchFamily="34" charset="0"/>
                        </a:rPr>
                        <a:t>Lapatinib</a:t>
                      </a:r>
                      <a:endParaRPr lang="fr-FR" sz="90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36000" marB="36000" anchor="ctr"/>
                </a:tc>
                <a:tc>
                  <a:txBody>
                    <a:bodyPr/>
                    <a:lstStyle/>
                    <a:p>
                      <a:pPr algn="ctr"/>
                      <a:r>
                        <a:rPr lang="fr-FR" sz="900" dirty="0">
                          <a:solidFill>
                            <a:schemeClr val="tx1">
                              <a:lumMod val="75000"/>
                              <a:lumOff val="25000"/>
                            </a:schemeClr>
                          </a:solidFill>
                          <a:latin typeface="Arial" panose="020B0604020202020204" pitchFamily="34" charset="0"/>
                          <a:cs typeface="Arial" panose="020B0604020202020204" pitchFamily="34" charset="0"/>
                        </a:rPr>
                        <a:t>27</a:t>
                      </a:r>
                    </a:p>
                  </a:txBody>
                  <a:tcPr marL="36000" marR="36000" marT="36000" marB="36000" anchor="ctr"/>
                </a:tc>
                <a:tc>
                  <a:txBody>
                    <a:bodyPr/>
                    <a:lstStyle/>
                    <a:p>
                      <a:pPr algn="ctr"/>
                      <a:r>
                        <a:rPr lang="fr-FR" sz="900" dirty="0">
                          <a:solidFill>
                            <a:schemeClr val="tx1">
                              <a:lumMod val="75000"/>
                              <a:lumOff val="25000"/>
                            </a:schemeClr>
                          </a:solidFill>
                          <a:latin typeface="Arial" panose="020B0604020202020204" pitchFamily="34" charset="0"/>
                          <a:cs typeface="Arial" panose="020B0604020202020204" pitchFamily="34" charset="0"/>
                        </a:rPr>
                        <a:t>30%</a:t>
                      </a:r>
                      <a:r>
                        <a:rPr lang="fr-FR" sz="900" baseline="0" dirty="0">
                          <a:solidFill>
                            <a:schemeClr val="tx1">
                              <a:lumMod val="75000"/>
                              <a:lumOff val="25000"/>
                            </a:schemeClr>
                          </a:solidFill>
                          <a:latin typeface="Arial" panose="020B0604020202020204" pitchFamily="34" charset="0"/>
                          <a:cs typeface="Arial" panose="020B0604020202020204" pitchFamily="34" charset="0"/>
                        </a:rPr>
                        <a:t> (14-50)</a:t>
                      </a:r>
                      <a:endParaRPr lang="fr-FR" sz="90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36000" marB="36000" anchor="ctr"/>
                </a:tc>
                <a:tc>
                  <a:txBody>
                    <a:bodyPr/>
                    <a:lstStyle/>
                    <a:p>
                      <a:pPr algn="ctr"/>
                      <a:r>
                        <a:rPr lang="fr-FR" sz="900" dirty="0">
                          <a:solidFill>
                            <a:schemeClr val="tx1">
                              <a:lumMod val="75000"/>
                              <a:lumOff val="25000"/>
                            </a:schemeClr>
                          </a:solidFill>
                          <a:latin typeface="Arial" panose="020B0604020202020204" pitchFamily="34" charset="0"/>
                          <a:cs typeface="Arial" panose="020B0604020202020204" pitchFamily="34" charset="0"/>
                        </a:rPr>
                        <a:t>4,8 mo (3,7-7,4)</a:t>
                      </a:r>
                    </a:p>
                  </a:txBody>
                  <a:tcPr marL="36000" marR="36000" marT="36000" marB="36000" anchor="ctr"/>
                </a:tc>
                <a:tc>
                  <a:txBody>
                    <a:bodyPr/>
                    <a:lstStyle/>
                    <a:p>
                      <a:pPr algn="ctr"/>
                      <a:r>
                        <a:rPr lang="fr-FR" sz="900" dirty="0">
                          <a:solidFill>
                            <a:schemeClr val="tx1">
                              <a:lumMod val="75000"/>
                              <a:lumOff val="25000"/>
                            </a:schemeClr>
                          </a:solidFill>
                          <a:latin typeface="Arial" panose="020B0604020202020204" pitchFamily="34" charset="0"/>
                          <a:cs typeface="Arial" panose="020B0604020202020204" pitchFamily="34" charset="0"/>
                        </a:rPr>
                        <a:t>10,6 mo (7,6-15,6)</a:t>
                      </a:r>
                    </a:p>
                  </a:txBody>
                  <a:tcPr marL="36000" marR="36000" marT="36000" marB="36000" anchor="ctr"/>
                </a:tc>
                <a:extLst>
                  <a:ext uri="{0D108BD9-81ED-4DB2-BD59-A6C34878D82A}">
                    <a16:rowId xmlns:a16="http://schemas.microsoft.com/office/drawing/2014/main" val="10001"/>
                  </a:ext>
                </a:extLst>
              </a:tr>
              <a:tr h="329291">
                <a:tc>
                  <a:txBody>
                    <a:bodyPr/>
                    <a:lstStyle/>
                    <a:p>
                      <a:r>
                        <a:rPr lang="fr-FR" sz="900" b="1" dirty="0" err="1">
                          <a:solidFill>
                            <a:schemeClr val="tx1">
                              <a:lumMod val="75000"/>
                              <a:lumOff val="25000"/>
                            </a:schemeClr>
                          </a:solidFill>
                          <a:latin typeface="Arial" panose="020B0604020202020204" pitchFamily="34" charset="0"/>
                          <a:cs typeface="Arial" panose="020B0604020202020204" pitchFamily="34" charset="0"/>
                        </a:rPr>
                        <a:t>MyPathway</a:t>
                      </a:r>
                      <a:endParaRPr lang="fr-FR" sz="900" b="1" dirty="0">
                        <a:solidFill>
                          <a:schemeClr val="tx1">
                            <a:lumMod val="75000"/>
                            <a:lumOff val="25000"/>
                          </a:schemeClr>
                        </a:solidFill>
                        <a:latin typeface="Arial" panose="020B0604020202020204" pitchFamily="34" charset="0"/>
                        <a:cs typeface="Arial" panose="020B0604020202020204" pitchFamily="34" charset="0"/>
                      </a:endParaRPr>
                    </a:p>
                    <a:p>
                      <a:r>
                        <a:rPr lang="fr-FR" sz="900" b="0" dirty="0" err="1">
                          <a:solidFill>
                            <a:schemeClr val="tx1">
                              <a:lumMod val="75000"/>
                              <a:lumOff val="25000"/>
                            </a:schemeClr>
                          </a:solidFill>
                          <a:latin typeface="Arial" panose="020B0604020202020204" pitchFamily="34" charset="0"/>
                          <a:cs typeface="Arial" panose="020B0604020202020204" pitchFamily="34" charset="0"/>
                        </a:rPr>
                        <a:t>Meric-Bernstam</a:t>
                      </a:r>
                      <a:r>
                        <a:rPr lang="fr-FR" sz="900" b="0" dirty="0">
                          <a:solidFill>
                            <a:schemeClr val="tx1">
                              <a:lumMod val="75000"/>
                              <a:lumOff val="25000"/>
                            </a:schemeClr>
                          </a:solidFill>
                          <a:latin typeface="Arial" panose="020B0604020202020204" pitchFamily="34" charset="0"/>
                          <a:cs typeface="Arial" panose="020B0604020202020204" pitchFamily="34" charset="0"/>
                        </a:rPr>
                        <a:t> et al, Lancet </a:t>
                      </a:r>
                      <a:r>
                        <a:rPr lang="fr-FR" sz="900" b="0" dirty="0" err="1">
                          <a:solidFill>
                            <a:schemeClr val="tx1">
                              <a:lumMod val="75000"/>
                              <a:lumOff val="25000"/>
                            </a:schemeClr>
                          </a:solidFill>
                          <a:latin typeface="Arial" panose="020B0604020202020204" pitchFamily="34" charset="0"/>
                          <a:cs typeface="Arial" panose="020B0604020202020204" pitchFamily="34" charset="0"/>
                        </a:rPr>
                        <a:t>Oncol</a:t>
                      </a:r>
                      <a:r>
                        <a:rPr lang="fr-FR" sz="900" b="0" dirty="0">
                          <a:solidFill>
                            <a:schemeClr val="tx1">
                              <a:lumMod val="75000"/>
                              <a:lumOff val="25000"/>
                            </a:schemeClr>
                          </a:solidFill>
                          <a:latin typeface="Arial" panose="020B0604020202020204" pitchFamily="34" charset="0"/>
                          <a:cs typeface="Arial" panose="020B0604020202020204" pitchFamily="34" charset="0"/>
                        </a:rPr>
                        <a:t> 2019</a:t>
                      </a:r>
                      <a:endParaRPr lang="fr-FR" sz="900" b="0" i="1"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36000" marB="36000" anchor="ctr"/>
                </a:tc>
                <a:tc>
                  <a:txBody>
                    <a:bodyPr/>
                    <a:lstStyle/>
                    <a:p>
                      <a:pPr algn="ctr"/>
                      <a:r>
                        <a:rPr lang="fr-FR" sz="900" dirty="0" err="1">
                          <a:solidFill>
                            <a:schemeClr val="tx1">
                              <a:lumMod val="75000"/>
                              <a:lumOff val="25000"/>
                            </a:schemeClr>
                          </a:solidFill>
                          <a:latin typeface="Arial" panose="020B0604020202020204" pitchFamily="34" charset="0"/>
                          <a:cs typeface="Arial" panose="020B0604020202020204" pitchFamily="34" charset="0"/>
                        </a:rPr>
                        <a:t>Trastuzumab</a:t>
                      </a:r>
                      <a:r>
                        <a:rPr lang="fr-FR" sz="900" dirty="0">
                          <a:solidFill>
                            <a:schemeClr val="tx1">
                              <a:lumMod val="75000"/>
                              <a:lumOff val="25000"/>
                            </a:schemeClr>
                          </a:solidFill>
                          <a:latin typeface="Arial" panose="020B0604020202020204" pitchFamily="34" charset="0"/>
                          <a:cs typeface="Arial" panose="020B0604020202020204" pitchFamily="34" charset="0"/>
                        </a:rPr>
                        <a:t>+</a:t>
                      </a:r>
                    </a:p>
                    <a:p>
                      <a:pPr algn="ctr"/>
                      <a:r>
                        <a:rPr lang="fr-FR" sz="900" dirty="0" err="1">
                          <a:solidFill>
                            <a:schemeClr val="tx1">
                              <a:lumMod val="75000"/>
                              <a:lumOff val="25000"/>
                            </a:schemeClr>
                          </a:solidFill>
                          <a:latin typeface="Arial" panose="020B0604020202020204" pitchFamily="34" charset="0"/>
                          <a:cs typeface="Arial" panose="020B0604020202020204" pitchFamily="34" charset="0"/>
                        </a:rPr>
                        <a:t>Pertuzumab</a:t>
                      </a:r>
                      <a:endParaRPr lang="fr-FR" sz="90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36000" marB="36000" anchor="ctr"/>
                </a:tc>
                <a:tc>
                  <a:txBody>
                    <a:bodyPr/>
                    <a:lstStyle/>
                    <a:p>
                      <a:pPr algn="ctr"/>
                      <a:r>
                        <a:rPr lang="fr-FR" sz="900" dirty="0">
                          <a:solidFill>
                            <a:schemeClr val="tx1">
                              <a:lumMod val="75000"/>
                              <a:lumOff val="25000"/>
                            </a:schemeClr>
                          </a:solidFill>
                          <a:latin typeface="Arial" panose="020B0604020202020204" pitchFamily="34" charset="0"/>
                          <a:cs typeface="Arial" panose="020B0604020202020204" pitchFamily="34" charset="0"/>
                        </a:rPr>
                        <a:t>46</a:t>
                      </a:r>
                    </a:p>
                  </a:txBody>
                  <a:tcPr marL="36000" marR="36000" marT="36000" marB="36000" anchor="ctr"/>
                </a:tc>
                <a:tc>
                  <a:txBody>
                    <a:bodyPr/>
                    <a:lstStyle/>
                    <a:p>
                      <a:pPr algn="ctr"/>
                      <a:r>
                        <a:rPr lang="fr-FR" sz="900" dirty="0">
                          <a:solidFill>
                            <a:schemeClr val="tx1">
                              <a:lumMod val="75000"/>
                              <a:lumOff val="25000"/>
                            </a:schemeClr>
                          </a:solidFill>
                          <a:latin typeface="Arial" panose="020B0604020202020204" pitchFamily="34" charset="0"/>
                          <a:cs typeface="Arial" panose="020B0604020202020204" pitchFamily="34" charset="0"/>
                        </a:rPr>
                        <a:t>40%</a:t>
                      </a:r>
                      <a:r>
                        <a:rPr lang="fr-FR" sz="900" baseline="0" dirty="0">
                          <a:solidFill>
                            <a:schemeClr val="tx1">
                              <a:lumMod val="75000"/>
                              <a:lumOff val="25000"/>
                            </a:schemeClr>
                          </a:solidFill>
                          <a:latin typeface="Arial" panose="020B0604020202020204" pitchFamily="34" charset="0"/>
                          <a:cs typeface="Arial" panose="020B0604020202020204" pitchFamily="34" charset="0"/>
                        </a:rPr>
                        <a:t> (25-56)</a:t>
                      </a:r>
                      <a:endParaRPr lang="fr-FR" sz="90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36000" marB="36000" anchor="ctr"/>
                </a:tc>
                <a:tc>
                  <a:txBody>
                    <a:bodyPr/>
                    <a:lstStyle/>
                    <a:p>
                      <a:pPr algn="ctr"/>
                      <a:r>
                        <a:rPr lang="fr-FR" sz="900" dirty="0">
                          <a:solidFill>
                            <a:schemeClr val="tx1">
                              <a:lumMod val="75000"/>
                              <a:lumOff val="25000"/>
                            </a:schemeClr>
                          </a:solidFill>
                          <a:latin typeface="Arial" panose="020B0604020202020204" pitchFamily="34" charset="0"/>
                          <a:cs typeface="Arial" panose="020B0604020202020204" pitchFamily="34" charset="0"/>
                        </a:rPr>
                        <a:t>5,3 mo (2,7-6,1)</a:t>
                      </a:r>
                    </a:p>
                  </a:txBody>
                  <a:tcPr marL="36000" marR="36000" marT="36000" marB="36000" anchor="ctr"/>
                </a:tc>
                <a:tc>
                  <a:txBody>
                    <a:bodyPr/>
                    <a:lstStyle/>
                    <a:p>
                      <a:pPr algn="ctr"/>
                      <a:r>
                        <a:rPr lang="fr-FR" sz="900" dirty="0">
                          <a:solidFill>
                            <a:schemeClr val="tx1">
                              <a:lumMod val="75000"/>
                              <a:lumOff val="25000"/>
                            </a:schemeClr>
                          </a:solidFill>
                          <a:latin typeface="Arial" panose="020B0604020202020204" pitchFamily="34" charset="0"/>
                          <a:cs typeface="Arial" panose="020B0604020202020204" pitchFamily="34" charset="0"/>
                        </a:rPr>
                        <a:t>14 mo (8-NE)</a:t>
                      </a:r>
                    </a:p>
                  </a:txBody>
                  <a:tcPr marL="36000" marR="36000" marT="36000" marB="36000" anchor="ctr"/>
                </a:tc>
                <a:extLst>
                  <a:ext uri="{0D108BD9-81ED-4DB2-BD59-A6C34878D82A}">
                    <a16:rowId xmlns:a16="http://schemas.microsoft.com/office/drawing/2014/main" val="10002"/>
                  </a:ext>
                </a:extLst>
              </a:tr>
              <a:tr h="329291">
                <a:tc>
                  <a:txBody>
                    <a:bodyPr/>
                    <a:lstStyle/>
                    <a:p>
                      <a:r>
                        <a:rPr lang="fr-FR" sz="900" b="1" dirty="0">
                          <a:solidFill>
                            <a:schemeClr val="tx1">
                              <a:lumMod val="75000"/>
                              <a:lumOff val="25000"/>
                            </a:schemeClr>
                          </a:solidFill>
                          <a:latin typeface="Arial" panose="020B0604020202020204" pitchFamily="34" charset="0"/>
                          <a:cs typeface="Arial" panose="020B0604020202020204" pitchFamily="34" charset="0"/>
                        </a:rPr>
                        <a:t>MOUNTAINEER</a:t>
                      </a:r>
                    </a:p>
                    <a:p>
                      <a:r>
                        <a:rPr lang="fr-FR" sz="900" dirty="0">
                          <a:solidFill>
                            <a:schemeClr val="tx1">
                              <a:lumMod val="75000"/>
                              <a:lumOff val="25000"/>
                            </a:schemeClr>
                          </a:solidFill>
                          <a:latin typeface="Arial" panose="020B0604020202020204" pitchFamily="34" charset="0"/>
                          <a:cs typeface="Arial" panose="020B0604020202020204" pitchFamily="34" charset="0"/>
                        </a:rPr>
                        <a:t>Strickler et al, ESMO 2019 </a:t>
                      </a:r>
                      <a:endParaRPr lang="fr-FR" sz="900" b="1"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36000" marB="36000" anchor="ctr"/>
                </a:tc>
                <a:tc>
                  <a:txBody>
                    <a:bodyPr/>
                    <a:lstStyle/>
                    <a:p>
                      <a:pPr algn="ctr"/>
                      <a:r>
                        <a:rPr lang="fr-FR" sz="900" dirty="0" err="1">
                          <a:solidFill>
                            <a:schemeClr val="tx1">
                              <a:lumMod val="75000"/>
                              <a:lumOff val="25000"/>
                            </a:schemeClr>
                          </a:solidFill>
                          <a:latin typeface="Arial" panose="020B0604020202020204" pitchFamily="34" charset="0"/>
                          <a:cs typeface="Arial" panose="020B0604020202020204" pitchFamily="34" charset="0"/>
                        </a:rPr>
                        <a:t>Trastuzumab</a:t>
                      </a:r>
                      <a:r>
                        <a:rPr lang="fr-FR" sz="900" dirty="0">
                          <a:solidFill>
                            <a:schemeClr val="tx1">
                              <a:lumMod val="75000"/>
                              <a:lumOff val="25000"/>
                            </a:schemeClr>
                          </a:solidFill>
                          <a:latin typeface="Arial" panose="020B0604020202020204" pitchFamily="34" charset="0"/>
                          <a:cs typeface="Arial" panose="020B0604020202020204" pitchFamily="34" charset="0"/>
                        </a:rPr>
                        <a:t>+</a:t>
                      </a:r>
                    </a:p>
                    <a:p>
                      <a:pPr algn="ctr"/>
                      <a:r>
                        <a:rPr lang="fr-FR" sz="900" baseline="0" dirty="0" err="1">
                          <a:solidFill>
                            <a:schemeClr val="tx1">
                              <a:lumMod val="75000"/>
                              <a:lumOff val="25000"/>
                            </a:schemeClr>
                          </a:solidFill>
                          <a:latin typeface="Arial" panose="020B0604020202020204" pitchFamily="34" charset="0"/>
                          <a:cs typeface="Arial" panose="020B0604020202020204" pitchFamily="34" charset="0"/>
                        </a:rPr>
                        <a:t>Tucatinib</a:t>
                      </a:r>
                      <a:endParaRPr lang="fr-FR" sz="90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36000" marB="36000" anchor="ctr"/>
                </a:tc>
                <a:tc>
                  <a:txBody>
                    <a:bodyPr/>
                    <a:lstStyle/>
                    <a:p>
                      <a:pPr algn="ctr"/>
                      <a:r>
                        <a:rPr lang="fr-FR" sz="900" dirty="0">
                          <a:solidFill>
                            <a:schemeClr val="tx1">
                              <a:lumMod val="75000"/>
                              <a:lumOff val="25000"/>
                            </a:schemeClr>
                          </a:solidFill>
                          <a:latin typeface="Arial" panose="020B0604020202020204" pitchFamily="34" charset="0"/>
                          <a:cs typeface="Arial" panose="020B0604020202020204" pitchFamily="34" charset="0"/>
                        </a:rPr>
                        <a:t>23</a:t>
                      </a:r>
                    </a:p>
                  </a:txBody>
                  <a:tcPr marL="36000" marR="36000" marT="36000" marB="36000" anchor="ctr"/>
                </a:tc>
                <a:tc>
                  <a:txBody>
                    <a:bodyPr/>
                    <a:lstStyle/>
                    <a:p>
                      <a:pPr algn="ctr"/>
                      <a:r>
                        <a:rPr lang="fr-FR" sz="900" dirty="0">
                          <a:solidFill>
                            <a:schemeClr val="tx1">
                              <a:lumMod val="75000"/>
                              <a:lumOff val="25000"/>
                            </a:schemeClr>
                          </a:solidFill>
                          <a:latin typeface="Arial" panose="020B0604020202020204" pitchFamily="34" charset="0"/>
                          <a:cs typeface="Arial" panose="020B0604020202020204" pitchFamily="34" charset="0"/>
                        </a:rPr>
                        <a:t>52%</a:t>
                      </a:r>
                      <a:r>
                        <a:rPr lang="fr-FR" sz="900" baseline="0" dirty="0">
                          <a:solidFill>
                            <a:schemeClr val="tx1">
                              <a:lumMod val="75000"/>
                              <a:lumOff val="25000"/>
                            </a:schemeClr>
                          </a:solidFill>
                          <a:latin typeface="Arial" panose="020B0604020202020204" pitchFamily="34" charset="0"/>
                          <a:cs typeface="Arial" panose="020B0604020202020204" pitchFamily="34" charset="0"/>
                        </a:rPr>
                        <a:t> (37-73)</a:t>
                      </a:r>
                      <a:endParaRPr lang="fr-FR" sz="90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36000" marB="36000" anchor="ctr"/>
                </a:tc>
                <a:tc>
                  <a:txBody>
                    <a:bodyPr/>
                    <a:lstStyle/>
                    <a:p>
                      <a:pPr algn="ctr"/>
                      <a:r>
                        <a:rPr lang="fr-FR" sz="900" dirty="0">
                          <a:solidFill>
                            <a:schemeClr val="tx1">
                              <a:lumMod val="75000"/>
                              <a:lumOff val="25000"/>
                            </a:schemeClr>
                          </a:solidFill>
                          <a:latin typeface="Arial" panose="020B0604020202020204" pitchFamily="34" charset="0"/>
                          <a:cs typeface="Arial" panose="020B0604020202020204" pitchFamily="34" charset="0"/>
                        </a:rPr>
                        <a:t>6,9 mo (4,1-NE)</a:t>
                      </a:r>
                    </a:p>
                  </a:txBody>
                  <a:tcPr marL="36000" marR="36000" marT="36000" marB="36000" anchor="ctr"/>
                </a:tc>
                <a:tc>
                  <a:txBody>
                    <a:bodyPr/>
                    <a:lstStyle/>
                    <a:p>
                      <a:pPr algn="ctr"/>
                      <a:r>
                        <a:rPr lang="fr-FR" sz="900" dirty="0">
                          <a:solidFill>
                            <a:schemeClr val="tx1">
                              <a:lumMod val="75000"/>
                              <a:lumOff val="25000"/>
                            </a:schemeClr>
                          </a:solidFill>
                          <a:latin typeface="Arial" panose="020B0604020202020204" pitchFamily="34" charset="0"/>
                          <a:cs typeface="Arial" panose="020B0604020202020204" pitchFamily="34" charset="0"/>
                        </a:rPr>
                        <a:t>18,7</a:t>
                      </a:r>
                      <a:r>
                        <a:rPr lang="fr-FR" sz="900" baseline="0" dirty="0">
                          <a:solidFill>
                            <a:schemeClr val="tx1">
                              <a:lumMod val="75000"/>
                              <a:lumOff val="25000"/>
                            </a:schemeClr>
                          </a:solidFill>
                          <a:latin typeface="Arial" panose="020B0604020202020204" pitchFamily="34" charset="0"/>
                          <a:cs typeface="Arial" panose="020B0604020202020204" pitchFamily="34" charset="0"/>
                        </a:rPr>
                        <a:t> mo (12,3-NE)</a:t>
                      </a:r>
                      <a:endParaRPr lang="fr-FR" sz="90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36000" marB="36000" anchor="ctr"/>
                </a:tc>
                <a:extLst>
                  <a:ext uri="{0D108BD9-81ED-4DB2-BD59-A6C34878D82A}">
                    <a16:rowId xmlns:a16="http://schemas.microsoft.com/office/drawing/2014/main" val="10003"/>
                  </a:ext>
                </a:extLst>
              </a:tr>
              <a:tr h="429311">
                <a:tc>
                  <a:txBody>
                    <a:bodyPr/>
                    <a:lstStyle/>
                    <a:p>
                      <a:r>
                        <a:rPr lang="fr-FR" sz="900" b="1" dirty="0">
                          <a:solidFill>
                            <a:schemeClr val="tx1">
                              <a:lumMod val="75000"/>
                              <a:lumOff val="25000"/>
                            </a:schemeClr>
                          </a:solidFill>
                          <a:latin typeface="Arial" panose="020B0604020202020204" pitchFamily="34" charset="0"/>
                          <a:cs typeface="Arial" panose="020B0604020202020204" pitchFamily="34" charset="0"/>
                        </a:rPr>
                        <a:t>HERACLES</a:t>
                      </a:r>
                      <a:r>
                        <a:rPr lang="fr-FR" sz="900" b="1" baseline="0" dirty="0">
                          <a:solidFill>
                            <a:schemeClr val="tx1">
                              <a:lumMod val="75000"/>
                              <a:lumOff val="25000"/>
                            </a:schemeClr>
                          </a:solidFill>
                          <a:latin typeface="Arial" panose="020B0604020202020204" pitchFamily="34" charset="0"/>
                          <a:cs typeface="Arial" panose="020B0604020202020204" pitchFamily="34" charset="0"/>
                        </a:rPr>
                        <a:t> B </a:t>
                      </a:r>
                      <a:r>
                        <a:rPr lang="fr-FR" sz="900" b="0" baseline="0" dirty="0">
                          <a:solidFill>
                            <a:schemeClr val="tx1">
                              <a:lumMod val="75000"/>
                              <a:lumOff val="25000"/>
                            </a:schemeClr>
                          </a:solidFill>
                          <a:latin typeface="Arial" panose="020B0604020202020204" pitchFamily="34" charset="0"/>
                          <a:cs typeface="Arial" panose="020B0604020202020204" pitchFamily="34" charset="0"/>
                        </a:rPr>
                        <a:t>(étude négative sur son critère de </a:t>
                      </a:r>
                      <a:r>
                        <a:rPr lang="fr-FR" sz="900" b="0" baseline="0" dirty="0" err="1">
                          <a:solidFill>
                            <a:schemeClr val="tx1">
                              <a:lumMod val="75000"/>
                              <a:lumOff val="25000"/>
                            </a:schemeClr>
                          </a:solidFill>
                          <a:latin typeface="Arial" panose="020B0604020202020204" pitchFamily="34" charset="0"/>
                          <a:cs typeface="Arial" panose="020B0604020202020204" pitchFamily="34" charset="0"/>
                        </a:rPr>
                        <a:t>jgt</a:t>
                      </a:r>
                      <a:r>
                        <a:rPr lang="fr-FR" sz="900" b="0" baseline="0" dirty="0">
                          <a:solidFill>
                            <a:schemeClr val="tx1">
                              <a:lumMod val="75000"/>
                              <a:lumOff val="25000"/>
                            </a:schemeClr>
                          </a:solidFill>
                          <a:latin typeface="Arial" panose="020B0604020202020204" pitchFamily="34" charset="0"/>
                          <a:cs typeface="Arial" panose="020B0604020202020204" pitchFamily="34" charset="0"/>
                        </a:rPr>
                        <a:t> principal)</a:t>
                      </a:r>
                    </a:p>
                    <a:p>
                      <a:r>
                        <a:rPr lang="fr-FR" sz="900" b="0" dirty="0" err="1">
                          <a:solidFill>
                            <a:schemeClr val="tx1">
                              <a:lumMod val="75000"/>
                              <a:lumOff val="25000"/>
                            </a:schemeClr>
                          </a:solidFill>
                          <a:latin typeface="Arial" panose="020B0604020202020204" pitchFamily="34" charset="0"/>
                          <a:cs typeface="Arial" panose="020B0604020202020204" pitchFamily="34" charset="0"/>
                        </a:rPr>
                        <a:t>Sartore</a:t>
                      </a:r>
                      <a:r>
                        <a:rPr lang="fr-FR" sz="900" b="0" dirty="0">
                          <a:solidFill>
                            <a:schemeClr val="tx1">
                              <a:lumMod val="75000"/>
                              <a:lumOff val="25000"/>
                            </a:schemeClr>
                          </a:solidFill>
                          <a:latin typeface="Arial" panose="020B0604020202020204" pitchFamily="34" charset="0"/>
                          <a:cs typeface="Arial" panose="020B0604020202020204" pitchFamily="34" charset="0"/>
                        </a:rPr>
                        <a:t>-Bianchi, ESMO</a:t>
                      </a:r>
                      <a:r>
                        <a:rPr lang="fr-FR" sz="900" b="0" baseline="0" dirty="0">
                          <a:solidFill>
                            <a:schemeClr val="tx1">
                              <a:lumMod val="75000"/>
                              <a:lumOff val="25000"/>
                            </a:schemeClr>
                          </a:solidFill>
                          <a:latin typeface="Arial" panose="020B0604020202020204" pitchFamily="34" charset="0"/>
                          <a:cs typeface="Arial" panose="020B0604020202020204" pitchFamily="34" charset="0"/>
                        </a:rPr>
                        <a:t> 2019</a:t>
                      </a:r>
                      <a:endParaRPr lang="fr-FR" sz="900" b="0" i="1"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36000" marB="36000" anchor="ctr"/>
                </a:tc>
                <a:tc>
                  <a:txBody>
                    <a:bodyPr/>
                    <a:lstStyle/>
                    <a:p>
                      <a:pPr algn="ctr"/>
                      <a:r>
                        <a:rPr lang="fr-FR" sz="900" dirty="0">
                          <a:solidFill>
                            <a:schemeClr val="tx1">
                              <a:lumMod val="75000"/>
                              <a:lumOff val="25000"/>
                            </a:schemeClr>
                          </a:solidFill>
                          <a:latin typeface="Arial" panose="020B0604020202020204" pitchFamily="34" charset="0"/>
                          <a:cs typeface="Arial" panose="020B0604020202020204" pitchFamily="34" charset="0"/>
                        </a:rPr>
                        <a:t>T-DM1+</a:t>
                      </a:r>
                    </a:p>
                    <a:p>
                      <a:pPr algn="ctr"/>
                      <a:r>
                        <a:rPr lang="fr-FR" sz="900" dirty="0" err="1">
                          <a:solidFill>
                            <a:schemeClr val="tx1">
                              <a:lumMod val="75000"/>
                              <a:lumOff val="25000"/>
                            </a:schemeClr>
                          </a:solidFill>
                          <a:latin typeface="Arial" panose="020B0604020202020204" pitchFamily="34" charset="0"/>
                          <a:cs typeface="Arial" panose="020B0604020202020204" pitchFamily="34" charset="0"/>
                        </a:rPr>
                        <a:t>Pertuzumab</a:t>
                      </a:r>
                      <a:endParaRPr lang="fr-FR" sz="90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36000" marB="36000" anchor="ctr"/>
                </a:tc>
                <a:tc>
                  <a:txBody>
                    <a:bodyPr/>
                    <a:lstStyle/>
                    <a:p>
                      <a:pPr algn="ctr"/>
                      <a:r>
                        <a:rPr lang="fr-FR" sz="900" dirty="0">
                          <a:solidFill>
                            <a:schemeClr val="tx1">
                              <a:lumMod val="75000"/>
                              <a:lumOff val="25000"/>
                            </a:schemeClr>
                          </a:solidFill>
                          <a:latin typeface="Arial" panose="020B0604020202020204" pitchFamily="34" charset="0"/>
                          <a:cs typeface="Arial" panose="020B0604020202020204" pitchFamily="34" charset="0"/>
                        </a:rPr>
                        <a:t>30</a:t>
                      </a:r>
                    </a:p>
                  </a:txBody>
                  <a:tcPr marL="36000" marR="36000" marT="36000" marB="36000" anchor="ctr"/>
                </a:tc>
                <a:tc>
                  <a:txBody>
                    <a:bodyPr/>
                    <a:lstStyle/>
                    <a:p>
                      <a:pPr algn="ctr"/>
                      <a:r>
                        <a:rPr lang="fr-FR" sz="900" dirty="0">
                          <a:solidFill>
                            <a:schemeClr val="tx1">
                              <a:lumMod val="75000"/>
                              <a:lumOff val="25000"/>
                            </a:schemeClr>
                          </a:solidFill>
                          <a:latin typeface="Arial" panose="020B0604020202020204" pitchFamily="34" charset="0"/>
                          <a:cs typeface="Arial" panose="020B0604020202020204" pitchFamily="34" charset="0"/>
                        </a:rPr>
                        <a:t>10% (0-28)</a:t>
                      </a:r>
                    </a:p>
                  </a:txBody>
                  <a:tcPr marL="36000" marR="36000" marT="36000" marB="36000" anchor="ctr"/>
                </a:tc>
                <a:tc>
                  <a:txBody>
                    <a:bodyPr/>
                    <a:lstStyle/>
                    <a:p>
                      <a:pPr algn="ctr"/>
                      <a:r>
                        <a:rPr lang="fr-FR" sz="900" dirty="0">
                          <a:solidFill>
                            <a:schemeClr val="tx1">
                              <a:lumMod val="75000"/>
                              <a:lumOff val="25000"/>
                            </a:schemeClr>
                          </a:solidFill>
                          <a:latin typeface="Arial" panose="020B0604020202020204" pitchFamily="34" charset="0"/>
                          <a:cs typeface="Arial" panose="020B0604020202020204" pitchFamily="34" charset="0"/>
                        </a:rPr>
                        <a:t>4,8 mo</a:t>
                      </a:r>
                      <a:r>
                        <a:rPr lang="fr-FR" sz="900" baseline="0" dirty="0">
                          <a:solidFill>
                            <a:schemeClr val="tx1">
                              <a:lumMod val="75000"/>
                              <a:lumOff val="25000"/>
                            </a:schemeClr>
                          </a:solidFill>
                          <a:latin typeface="Arial" panose="020B0604020202020204" pitchFamily="34" charset="0"/>
                          <a:cs typeface="Arial" panose="020B0604020202020204" pitchFamily="34" charset="0"/>
                        </a:rPr>
                        <a:t> (3,6-5,8)</a:t>
                      </a:r>
                      <a:endParaRPr lang="fr-FR" sz="90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36000" marB="36000" anchor="ctr"/>
                </a:tc>
                <a:tc>
                  <a:txBody>
                    <a:bodyPr/>
                    <a:lstStyle/>
                    <a:p>
                      <a:pPr algn="ctr"/>
                      <a:endParaRPr lang="fr-FR" sz="90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36000" marB="36000" anchor="ctr"/>
                </a:tc>
                <a:extLst>
                  <a:ext uri="{0D108BD9-81ED-4DB2-BD59-A6C34878D82A}">
                    <a16:rowId xmlns:a16="http://schemas.microsoft.com/office/drawing/2014/main" val="10004"/>
                  </a:ext>
                </a:extLst>
              </a:tr>
            </a:tbl>
          </a:graphicData>
        </a:graphic>
      </p:graphicFrame>
      <p:sp>
        <p:nvSpPr>
          <p:cNvPr id="5" name="ZoneTexte 4">
            <a:extLst>
              <a:ext uri="{FF2B5EF4-FFF2-40B4-BE49-F238E27FC236}">
                <a16:creationId xmlns:a16="http://schemas.microsoft.com/office/drawing/2014/main" id="{75EF2680-6EA7-BE4E-9EFE-090023240C37}"/>
              </a:ext>
            </a:extLst>
          </p:cNvPr>
          <p:cNvSpPr txBox="1">
            <a:spLocks noChangeArrowheads="1"/>
          </p:cNvSpPr>
          <p:nvPr/>
        </p:nvSpPr>
        <p:spPr bwMode="auto">
          <a:xfrm>
            <a:off x="0" y="4912668"/>
            <a:ext cx="2512226" cy="230832"/>
          </a:xfrm>
          <a:prstGeom prst="rect">
            <a:avLst/>
          </a:prstGeom>
          <a:noFill/>
        </p:spPr>
        <p:txBody>
          <a:bodyPr wrap="none" rtlCol="0">
            <a:spAutoFit/>
          </a:bodyPr>
          <a:lstStyle>
            <a:defPPr>
              <a:defRPr lang="fr-FR"/>
            </a:defPPr>
            <a:lvl1pPr>
              <a:defRPr sz="900" i="1">
                <a:solidFill>
                  <a:schemeClr val="tx1">
                    <a:lumMod val="50000"/>
                    <a:lumOff val="50000"/>
                  </a:schemeClr>
                </a:solidFill>
                <a:latin typeface="Arial" panose="020B0604020202020204" pitchFamily="34" charset="0"/>
              </a:defRPr>
            </a:lvl1p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Salvatore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Siena</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ASCO 2020, Abs 4000</a:t>
            </a:r>
          </a:p>
        </p:txBody>
      </p:sp>
    </p:spTree>
    <p:extLst>
      <p:ext uri="{BB962C8B-B14F-4D97-AF65-F5344CB8AC3E}">
        <p14:creationId xmlns:p14="http://schemas.microsoft.com/office/powerpoint/2010/main" val="920364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re 4">
            <a:extLst>
              <a:ext uri="{FF2B5EF4-FFF2-40B4-BE49-F238E27FC236}">
                <a16:creationId xmlns:a16="http://schemas.microsoft.com/office/drawing/2014/main" id="{F2F7F43E-307C-4FF4-ABA1-27B1208AE64E}"/>
              </a:ext>
            </a:extLst>
          </p:cNvPr>
          <p:cNvSpPr>
            <a:spLocks noGrp="1"/>
          </p:cNvSpPr>
          <p:nvPr>
            <p:ph type="title"/>
          </p:nvPr>
        </p:nvSpPr>
        <p:spPr/>
        <p:txBody>
          <a:bodyPr>
            <a:normAutofit fontScale="90000"/>
          </a:bodyPr>
          <a:lstStyle/>
          <a:p>
            <a:r>
              <a:rPr lang="fr-FR" dirty="0"/>
              <a:t>Inhibition spécifique du </a:t>
            </a:r>
            <a:r>
              <a:rPr lang="fr-FR" dirty="0" err="1"/>
              <a:t>CCRm</a:t>
            </a:r>
            <a:r>
              <a:rPr lang="fr-FR" dirty="0"/>
              <a:t> HER2+</a:t>
            </a:r>
            <a:br>
              <a:rPr lang="fr-FR" dirty="0"/>
            </a:br>
            <a:r>
              <a:rPr lang="fr-FR" b="1" dirty="0"/>
              <a:t>Etude DESTINY-CRC 01 </a:t>
            </a:r>
          </a:p>
        </p:txBody>
      </p:sp>
      <p:sp>
        <p:nvSpPr>
          <p:cNvPr id="3" name="Espace réservé du contenu 2"/>
          <p:cNvSpPr>
            <a:spLocks noGrp="1"/>
          </p:cNvSpPr>
          <p:nvPr>
            <p:ph sz="half" idx="1"/>
          </p:nvPr>
        </p:nvSpPr>
        <p:spPr/>
        <p:txBody>
          <a:bodyPr/>
          <a:lstStyle/>
          <a:p>
            <a:r>
              <a:rPr lang="fr-FR" dirty="0"/>
              <a:t>T-</a:t>
            </a:r>
            <a:r>
              <a:rPr lang="fr-FR" dirty="0" err="1"/>
              <a:t>DXd</a:t>
            </a:r>
            <a:r>
              <a:rPr lang="fr-FR" dirty="0"/>
              <a:t> : </a:t>
            </a:r>
          </a:p>
          <a:p>
            <a:pPr lvl="1"/>
            <a:r>
              <a:rPr lang="fr-FR" dirty="0"/>
              <a:t>anticorps humanisé anti-HER2 de type IgG1 conjugué au </a:t>
            </a:r>
            <a:r>
              <a:rPr lang="fr-FR" dirty="0" err="1"/>
              <a:t>Deruxtecan</a:t>
            </a:r>
            <a:r>
              <a:rPr lang="fr-FR" dirty="0"/>
              <a:t> (inhibiteur de topoisomérase I)</a:t>
            </a:r>
          </a:p>
          <a:p>
            <a:endParaRPr lang="fr-FR" dirty="0"/>
          </a:p>
          <a:p>
            <a:endParaRPr lang="fr-FR" dirty="0"/>
          </a:p>
          <a:p>
            <a:endParaRPr lang="fr-FR" dirty="0"/>
          </a:p>
          <a:p>
            <a:pPr marL="0" indent="0">
              <a:buNone/>
            </a:pPr>
            <a:endParaRPr lang="fr-FR" dirty="0"/>
          </a:p>
          <a:p>
            <a:r>
              <a:rPr lang="fr-FR" dirty="0"/>
              <a:t>Phase II cancer du sein M+ HER2+, 184 patientes prétraitées par TDM-1 : </a:t>
            </a:r>
          </a:p>
          <a:p>
            <a:pPr lvl="1"/>
            <a:r>
              <a:rPr lang="fr-FR" dirty="0"/>
              <a:t>61% de réponse </a:t>
            </a:r>
            <a:r>
              <a:rPr lang="fr-FR" sz="1600" i="1" dirty="0"/>
              <a:t>(Modi et al, NEJM 2020)</a:t>
            </a:r>
          </a:p>
          <a:p>
            <a:r>
              <a:rPr lang="fr-FR" sz="1800" dirty="0"/>
              <a:t>Essai Destiny : </a:t>
            </a:r>
          </a:p>
          <a:p>
            <a:pPr lvl="1"/>
            <a:r>
              <a:rPr lang="fr-FR" sz="1600" dirty="0"/>
              <a:t>évaluation de l’activité et de la tolérance de T-</a:t>
            </a:r>
            <a:r>
              <a:rPr lang="fr-FR" sz="1600" dirty="0" err="1"/>
              <a:t>DXd</a:t>
            </a:r>
            <a:r>
              <a:rPr lang="fr-FR" sz="1600" dirty="0"/>
              <a:t> dans le CCRM exprimant HER2</a:t>
            </a:r>
          </a:p>
        </p:txBody>
      </p:sp>
      <p:sp>
        <p:nvSpPr>
          <p:cNvPr id="7" name="ZoneTexte 6">
            <a:extLst>
              <a:ext uri="{FF2B5EF4-FFF2-40B4-BE49-F238E27FC236}">
                <a16:creationId xmlns:a16="http://schemas.microsoft.com/office/drawing/2014/main" id="{C1D1BD28-CA18-B248-BBEF-4D0600F05C22}"/>
              </a:ext>
            </a:extLst>
          </p:cNvPr>
          <p:cNvSpPr txBox="1">
            <a:spLocks noChangeArrowheads="1"/>
          </p:cNvSpPr>
          <p:nvPr/>
        </p:nvSpPr>
        <p:spPr bwMode="auto">
          <a:xfrm>
            <a:off x="0" y="4893174"/>
            <a:ext cx="2512226" cy="230832"/>
          </a:xfrm>
          <a:prstGeom prst="rect">
            <a:avLst/>
          </a:prstGeom>
          <a:noFill/>
        </p:spPr>
        <p:txBody>
          <a:bodyPr wrap="none" rtlCol="0">
            <a:spAutoFit/>
          </a:bodyPr>
          <a:lstStyle>
            <a:defPPr>
              <a:defRPr lang="fr-FR"/>
            </a:defPPr>
            <a:lvl1pPr>
              <a:defRPr sz="900" i="1">
                <a:solidFill>
                  <a:schemeClr val="tx1">
                    <a:lumMod val="50000"/>
                    <a:lumOff val="50000"/>
                  </a:schemeClr>
                </a:solidFill>
                <a:latin typeface="Arial" panose="020B0604020202020204" pitchFamily="34" charset="0"/>
              </a:defRPr>
            </a:lvl1p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Salvatore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Siena</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ASCO 2020, Abs 4000</a:t>
            </a:r>
          </a:p>
        </p:txBody>
      </p:sp>
      <p:grpSp>
        <p:nvGrpSpPr>
          <p:cNvPr id="2" name="Groupe 1">
            <a:extLst>
              <a:ext uri="{FF2B5EF4-FFF2-40B4-BE49-F238E27FC236}">
                <a16:creationId xmlns:a16="http://schemas.microsoft.com/office/drawing/2014/main" id="{3C0168D8-A36C-4B56-B58A-D8CED88F4EFD}"/>
              </a:ext>
            </a:extLst>
          </p:cNvPr>
          <p:cNvGrpSpPr/>
          <p:nvPr/>
        </p:nvGrpSpPr>
        <p:grpSpPr>
          <a:xfrm>
            <a:off x="1210229" y="1782649"/>
            <a:ext cx="6421179" cy="1578201"/>
            <a:chOff x="1301669" y="1848110"/>
            <a:chExt cx="6019801" cy="1479550"/>
          </a:xfrm>
        </p:grpSpPr>
        <p:pic>
          <p:nvPicPr>
            <p:cNvPr id="4"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l="1111" t="45102" r="33056" b="26132"/>
            <a:stretch/>
          </p:blipFill>
          <p:spPr bwMode="auto">
            <a:xfrm>
              <a:off x="1301669" y="1848110"/>
              <a:ext cx="6019800" cy="1479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 name="Rectangle à coins arrondis 4">
              <a:extLst>
                <a:ext uri="{FF2B5EF4-FFF2-40B4-BE49-F238E27FC236}">
                  <a16:creationId xmlns:a16="http://schemas.microsoft.com/office/drawing/2014/main" id="{D5357B74-0CC9-4608-AA3E-EA5153C36AB0}"/>
                </a:ext>
              </a:extLst>
            </p:cNvPr>
            <p:cNvSpPr/>
            <p:nvPr/>
          </p:nvSpPr>
          <p:spPr>
            <a:xfrm>
              <a:off x="1650396" y="1848110"/>
              <a:ext cx="5671074" cy="1479550"/>
            </a:xfrm>
            <a:prstGeom prst="roundRect">
              <a:avLst>
                <a:gd name="adj" fmla="val 5248"/>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Calibri"/>
                <a:ea typeface="+mn-ea"/>
                <a:cs typeface="+mn-cs"/>
              </a:endParaRPr>
            </a:p>
          </p:txBody>
        </p:sp>
      </p:grpSp>
    </p:spTree>
    <p:extLst>
      <p:ext uri="{BB962C8B-B14F-4D97-AF65-F5344CB8AC3E}">
        <p14:creationId xmlns:p14="http://schemas.microsoft.com/office/powerpoint/2010/main" val="32404172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à coins arrondis 4">
            <a:extLst>
              <a:ext uri="{FF2B5EF4-FFF2-40B4-BE49-F238E27FC236}">
                <a16:creationId xmlns:a16="http://schemas.microsoft.com/office/drawing/2014/main" id="{249FB375-6A11-49F2-B8CE-0BD279B8662B}"/>
              </a:ext>
            </a:extLst>
          </p:cNvPr>
          <p:cNvSpPr/>
          <p:nvPr/>
        </p:nvSpPr>
        <p:spPr>
          <a:xfrm>
            <a:off x="1592132" y="1802578"/>
            <a:ext cx="6400799" cy="1957891"/>
          </a:xfrm>
          <a:prstGeom prst="roundRect">
            <a:avLst>
              <a:gd name="adj" fmla="val 5248"/>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0" name="Connecteur droit avec flèche 9">
            <a:extLst>
              <a:ext uri="{FF2B5EF4-FFF2-40B4-BE49-F238E27FC236}">
                <a16:creationId xmlns:a16="http://schemas.microsoft.com/office/drawing/2014/main" id="{2A0CF6A8-88F2-4192-934A-6EA9B39C68FD}"/>
              </a:ext>
            </a:extLst>
          </p:cNvPr>
          <p:cNvCxnSpPr>
            <a:cxnSpLocks/>
          </p:cNvCxnSpPr>
          <p:nvPr/>
        </p:nvCxnSpPr>
        <p:spPr>
          <a:xfrm>
            <a:off x="4232471" y="2784578"/>
            <a:ext cx="579498" cy="0"/>
          </a:xfrm>
          <a:prstGeom prst="straightConnector1">
            <a:avLst/>
          </a:prstGeom>
          <a:noFill/>
          <a:ln w="19050">
            <a:solidFill>
              <a:srgbClr val="4D4D4D"/>
            </a:solidFill>
            <a:round/>
            <a:headEnd type="triangle" w="med" len="med"/>
            <a:tailEnd type="triangle" w="med" len="med"/>
          </a:ln>
        </p:spPr>
      </p:cxnSp>
      <p:sp>
        <p:nvSpPr>
          <p:cNvPr id="2" name="Titre 1">
            <a:extLst>
              <a:ext uri="{FF2B5EF4-FFF2-40B4-BE49-F238E27FC236}">
                <a16:creationId xmlns:a16="http://schemas.microsoft.com/office/drawing/2014/main" id="{7E4BA0E4-F135-5040-92DD-F69BB41D7C57}"/>
              </a:ext>
            </a:extLst>
          </p:cNvPr>
          <p:cNvSpPr>
            <a:spLocks noGrp="1"/>
          </p:cNvSpPr>
          <p:nvPr>
            <p:ph type="title"/>
          </p:nvPr>
        </p:nvSpPr>
        <p:spPr/>
        <p:txBody>
          <a:bodyPr>
            <a:noAutofit/>
          </a:bodyPr>
          <a:lstStyle/>
          <a:p>
            <a:r>
              <a:rPr lang="fr-FR" dirty="0"/>
              <a:t>Inhibition spécifique du </a:t>
            </a:r>
            <a:r>
              <a:rPr lang="fr-FR" dirty="0" err="1"/>
              <a:t>CCRm</a:t>
            </a:r>
            <a:r>
              <a:rPr lang="fr-FR" dirty="0"/>
              <a:t> HER2+</a:t>
            </a:r>
            <a:br>
              <a:rPr lang="fr-FR" dirty="0"/>
            </a:br>
            <a:r>
              <a:rPr lang="fr-FR" b="1" dirty="0"/>
              <a:t>Etude DESTINY-CRC 01 </a:t>
            </a:r>
          </a:p>
        </p:txBody>
      </p:sp>
      <p:sp>
        <p:nvSpPr>
          <p:cNvPr id="3" name="Espace réservé du contenu 2"/>
          <p:cNvSpPr>
            <a:spLocks noGrp="1"/>
          </p:cNvSpPr>
          <p:nvPr>
            <p:ph sz="half" idx="1"/>
          </p:nvPr>
        </p:nvSpPr>
        <p:spPr/>
        <p:txBody>
          <a:bodyPr/>
          <a:lstStyle/>
          <a:p>
            <a:r>
              <a:rPr lang="fr-FR" dirty="0"/>
              <a:t> Design</a:t>
            </a:r>
          </a:p>
          <a:p>
            <a:pPr lvl="1"/>
            <a:r>
              <a:rPr lang="fr-FR" dirty="0"/>
              <a:t>Phase II multicentrique</a:t>
            </a:r>
          </a:p>
        </p:txBody>
      </p:sp>
      <p:sp>
        <p:nvSpPr>
          <p:cNvPr id="4" name="Rectangle : coins arrondis 5">
            <a:extLst>
              <a:ext uri="{FF2B5EF4-FFF2-40B4-BE49-F238E27FC236}">
                <a16:creationId xmlns:a16="http://schemas.microsoft.com/office/drawing/2014/main" id="{42892636-1819-445E-90FA-D1AF799B616D}"/>
              </a:ext>
            </a:extLst>
          </p:cNvPr>
          <p:cNvSpPr/>
          <p:nvPr/>
        </p:nvSpPr>
        <p:spPr>
          <a:xfrm>
            <a:off x="1756484" y="2086984"/>
            <a:ext cx="1558725" cy="1314610"/>
          </a:xfrm>
          <a:prstGeom prst="roundRect">
            <a:avLst>
              <a:gd name="adj" fmla="val 11115"/>
            </a:avLst>
          </a:prstGeom>
          <a:noFill/>
          <a:ln w="9525" cap="flat" cmpd="sng" algn="ctr">
            <a:solidFill>
              <a:schemeClr val="tx1">
                <a:lumMod val="75000"/>
                <a:lumOff val="25000"/>
              </a:schemeClr>
            </a:solidFill>
            <a:prstDash val="solid"/>
          </a:ln>
          <a:effectLst/>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fr-FR" sz="1200" b="1" i="0" u="none" strike="noStrike" kern="0" cap="none" spc="0" normalizeH="0" baseline="0" noProof="0" dirty="0">
                <a:ln>
                  <a:noFill/>
                </a:ln>
                <a:solidFill>
                  <a:srgbClr val="4D4D4D"/>
                </a:solidFill>
                <a:effectLst/>
                <a:uLnTx/>
                <a:uFillTx/>
                <a:latin typeface="Arial" panose="020B0604020202020204" pitchFamily="34" charset="0"/>
                <a:ea typeface="+mn-ea"/>
                <a:cs typeface="Arial" panose="020B0604020202020204" pitchFamily="34" charset="0"/>
              </a:rPr>
              <a:t>CCRM exprimant HER2 (relecture centralisée)</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fr-FR" sz="1200" b="1" i="0" u="none" strike="noStrike" kern="0" cap="none" spc="0" normalizeH="0" baseline="0" noProof="0" dirty="0">
                <a:ln>
                  <a:noFill/>
                </a:ln>
                <a:solidFill>
                  <a:srgbClr val="4D4D4D"/>
                </a:solidFill>
                <a:effectLst/>
                <a:uLnTx/>
                <a:uFillTx/>
                <a:latin typeface="Arial" panose="020B0604020202020204" pitchFamily="34" charset="0"/>
                <a:ea typeface="+mn-ea"/>
                <a:cs typeface="Arial" panose="020B0604020202020204" pitchFamily="34" charset="0"/>
              </a:rPr>
              <a:t>RAS/BRAF </a:t>
            </a:r>
            <a:r>
              <a:rPr kumimoji="0" lang="fr-FR" sz="1200" b="1" i="0" u="none" strike="noStrike" kern="0" cap="none" spc="0" normalizeH="0" baseline="0" noProof="0" dirty="0" err="1">
                <a:ln>
                  <a:noFill/>
                </a:ln>
                <a:solidFill>
                  <a:srgbClr val="4D4D4D"/>
                </a:solidFill>
                <a:effectLst/>
                <a:uLnTx/>
                <a:uFillTx/>
                <a:latin typeface="Arial" panose="020B0604020202020204" pitchFamily="34" charset="0"/>
                <a:ea typeface="+mn-ea"/>
                <a:cs typeface="Arial" panose="020B0604020202020204" pitchFamily="34" charset="0"/>
              </a:rPr>
              <a:t>wt</a:t>
            </a:r>
            <a:endParaRPr kumimoji="0" lang="fr-FR" sz="1200" b="1" i="0" u="none" strike="noStrike" kern="0" cap="none" spc="0" normalizeH="0" baseline="0" noProof="0" dirty="0">
              <a:ln>
                <a:noFill/>
              </a:ln>
              <a:solidFill>
                <a:srgbClr val="4D4D4D"/>
              </a:solidFill>
              <a:effectLst/>
              <a:uLnTx/>
              <a:uFillTx/>
              <a:latin typeface="Arial" panose="020B0604020202020204" pitchFamily="34" charset="0"/>
              <a:ea typeface="+mn-ea"/>
              <a:cs typeface="Arial" panose="020B0604020202020204" pitchFamily="34" charset="0"/>
            </a:endParaRP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fr-FR" sz="1200" b="1" i="0" u="none" strike="noStrike" kern="0" cap="none" spc="0" normalizeH="0" baseline="0" noProof="0" dirty="0">
                <a:ln>
                  <a:noFill/>
                </a:ln>
                <a:solidFill>
                  <a:srgbClr val="4D4D4D"/>
                </a:solidFill>
                <a:effectLst/>
                <a:uLnTx/>
                <a:uFillTx/>
                <a:latin typeface="Arial" panose="020B0604020202020204" pitchFamily="34" charset="0"/>
                <a:ea typeface="+mn-ea"/>
                <a:cs typeface="Arial" panose="020B0604020202020204" pitchFamily="34" charset="0"/>
              </a:rPr>
              <a:t>≥ 2L (anti-HER2 autorisé)</a:t>
            </a:r>
          </a:p>
        </p:txBody>
      </p:sp>
      <p:sp>
        <p:nvSpPr>
          <p:cNvPr id="5" name="Freeform 15">
            <a:extLst>
              <a:ext uri="{FF2B5EF4-FFF2-40B4-BE49-F238E27FC236}">
                <a16:creationId xmlns:a16="http://schemas.microsoft.com/office/drawing/2014/main" id="{6E1AE218-52C7-4D45-B604-B52C7AE90DA6}"/>
              </a:ext>
            </a:extLst>
          </p:cNvPr>
          <p:cNvSpPr>
            <a:spLocks/>
          </p:cNvSpPr>
          <p:nvPr/>
        </p:nvSpPr>
        <p:spPr bwMode="auto">
          <a:xfrm>
            <a:off x="4098664" y="2158979"/>
            <a:ext cx="713305" cy="1242615"/>
          </a:xfrm>
          <a:custGeom>
            <a:avLst/>
            <a:gdLst>
              <a:gd name="T0" fmla="*/ 2147483647 w 133"/>
              <a:gd name="T1" fmla="*/ 0 h 904"/>
              <a:gd name="T2" fmla="*/ 0 w 133"/>
              <a:gd name="T3" fmla="*/ 0 h 904"/>
              <a:gd name="T4" fmla="*/ 0 w 133"/>
              <a:gd name="T5" fmla="*/ 2147483647 h 904"/>
              <a:gd name="T6" fmla="*/ 2147483647 w 133"/>
              <a:gd name="T7" fmla="*/ 2147483647 h 904"/>
              <a:gd name="T8" fmla="*/ 0 60000 65536"/>
              <a:gd name="T9" fmla="*/ 0 60000 65536"/>
              <a:gd name="T10" fmla="*/ 0 60000 65536"/>
              <a:gd name="T11" fmla="*/ 0 60000 65536"/>
              <a:gd name="T12" fmla="*/ 0 w 133"/>
              <a:gd name="T13" fmla="*/ 0 h 904"/>
              <a:gd name="T14" fmla="*/ 133 w 133"/>
              <a:gd name="T15" fmla="*/ 904 h 904"/>
            </a:gdLst>
            <a:ahLst/>
            <a:cxnLst>
              <a:cxn ang="T8">
                <a:pos x="T0" y="T1"/>
              </a:cxn>
              <a:cxn ang="T9">
                <a:pos x="T2" y="T3"/>
              </a:cxn>
              <a:cxn ang="T10">
                <a:pos x="T4" y="T5"/>
              </a:cxn>
              <a:cxn ang="T11">
                <a:pos x="T6" y="T7"/>
              </a:cxn>
            </a:cxnLst>
            <a:rect l="T12" t="T13" r="T14" b="T15"/>
            <a:pathLst>
              <a:path w="133" h="904">
                <a:moveTo>
                  <a:pt x="133" y="0"/>
                </a:moveTo>
                <a:lnTo>
                  <a:pt x="0" y="0"/>
                </a:lnTo>
                <a:lnTo>
                  <a:pt x="0" y="904"/>
                </a:lnTo>
                <a:lnTo>
                  <a:pt x="133" y="904"/>
                </a:lnTo>
              </a:path>
            </a:pathLst>
          </a:custGeom>
          <a:noFill/>
          <a:ln w="19050">
            <a:solidFill>
              <a:srgbClr val="4D4D4D"/>
            </a:solidFill>
            <a:round/>
            <a:headEnd type="triangle" w="med" len="med"/>
            <a:tailEnd type="triangle" w="med" len="med"/>
          </a:ln>
        </p:spPr>
        <p:txBody>
          <a:body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1200" b="0" i="0" u="none" strike="noStrike" kern="0" cap="none" spc="0" normalizeH="0" baseline="0" noProof="0" dirty="0">
              <a:ln>
                <a:noFill/>
              </a:ln>
              <a:solidFill>
                <a:srgbClr val="FFFFFF"/>
              </a:solidFill>
              <a:effectLst/>
              <a:uLnTx/>
              <a:uFillTx/>
              <a:latin typeface="Calibri" panose="020F0502020204030204"/>
              <a:ea typeface="ＭＳ Ｐゴシック" pitchFamily="34" charset="-128"/>
              <a:cs typeface="Calibri" panose="020F0502020204030204" pitchFamily="34" charset="0"/>
            </a:endParaRPr>
          </a:p>
        </p:txBody>
      </p:sp>
      <p:sp>
        <p:nvSpPr>
          <p:cNvPr id="6" name="Rectangle 11">
            <a:extLst>
              <a:ext uri="{FF2B5EF4-FFF2-40B4-BE49-F238E27FC236}">
                <a16:creationId xmlns:a16="http://schemas.microsoft.com/office/drawing/2014/main" id="{3C437483-49EC-44D5-A3A6-5F2C3064B526}"/>
              </a:ext>
            </a:extLst>
          </p:cNvPr>
          <p:cNvSpPr>
            <a:spLocks noChangeArrowheads="1"/>
          </p:cNvSpPr>
          <p:nvPr/>
        </p:nvSpPr>
        <p:spPr bwMode="auto">
          <a:xfrm>
            <a:off x="4820154" y="1941588"/>
            <a:ext cx="2995277" cy="444091"/>
          </a:xfrm>
          <a:prstGeom prst="roundRect">
            <a:avLst>
              <a:gd name="adj" fmla="val 16667"/>
            </a:avLst>
          </a:prstGeom>
          <a:solidFill>
            <a:srgbClr val="C00000"/>
          </a:solidFill>
          <a:ln>
            <a:noFill/>
            <a:headEnd/>
            <a:tailEnd/>
          </a:ln>
          <a:effectLst/>
          <a:scene3d>
            <a:camera prst="orthographicFront">
              <a:rot lat="0" lon="0" rev="0"/>
            </a:camera>
            <a:lightRig rig="threePt" dir="t">
              <a:rot lat="0" lon="0" rev="1200000"/>
            </a:lightRig>
          </a:scene3d>
          <a:sp3d/>
        </p:spPr>
        <p:txBody>
          <a:bodyPr wrap="none" anchor="ctr"/>
          <a:lstStyle/>
          <a:p>
            <a:pPr marL="0" marR="0" lvl="0" indent="0" algn="ctr" defTabSz="457200" rtl="0" eaLnBrk="1" fontAlgn="base" latinLnBrk="0" hangingPunct="1">
              <a:lnSpc>
                <a:spcPct val="100000"/>
              </a:lnSpc>
              <a:spcBef>
                <a:spcPct val="0"/>
              </a:spcBef>
              <a:spcAft>
                <a:spcPct val="0"/>
              </a:spcAft>
              <a:buClr>
                <a:srgbClr val="FFCC00"/>
              </a:buClr>
              <a:buSzTx/>
              <a:buFontTx/>
              <a:buNone/>
              <a:tabLst/>
              <a:defRPr/>
            </a:pPr>
            <a:r>
              <a:rPr kumimoji="0" lang="fr-FR" sz="1200" b="1"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Cohorte A=HER2 IHC3+ ou 2+/FISH + </a:t>
            </a:r>
          </a:p>
          <a:p>
            <a:pPr marL="0" marR="0" lvl="0" indent="0" algn="ctr" defTabSz="457200" rtl="0" eaLnBrk="1" fontAlgn="base" latinLnBrk="0" hangingPunct="1">
              <a:lnSpc>
                <a:spcPct val="100000"/>
              </a:lnSpc>
              <a:spcBef>
                <a:spcPct val="0"/>
              </a:spcBef>
              <a:spcAft>
                <a:spcPct val="0"/>
              </a:spcAft>
              <a:buClr>
                <a:srgbClr val="FFCC00"/>
              </a:buClr>
              <a:buSzTx/>
              <a:buFontTx/>
              <a:buNone/>
              <a:tabLst/>
              <a:defRPr/>
            </a:pPr>
            <a:r>
              <a:rPr kumimoji="0" lang="fr-FR" sz="12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(n=53)</a:t>
            </a:r>
          </a:p>
        </p:txBody>
      </p:sp>
      <p:sp>
        <p:nvSpPr>
          <p:cNvPr id="7" name="Rectangle 11">
            <a:extLst>
              <a:ext uri="{FF2B5EF4-FFF2-40B4-BE49-F238E27FC236}">
                <a16:creationId xmlns:a16="http://schemas.microsoft.com/office/drawing/2014/main" id="{48240B53-7AFE-4BCE-935F-6A6478D136F2}"/>
              </a:ext>
            </a:extLst>
          </p:cNvPr>
          <p:cNvSpPr>
            <a:spLocks noChangeArrowheads="1"/>
          </p:cNvSpPr>
          <p:nvPr/>
        </p:nvSpPr>
        <p:spPr bwMode="auto">
          <a:xfrm>
            <a:off x="4820154" y="2551274"/>
            <a:ext cx="2995277" cy="445615"/>
          </a:xfrm>
          <a:prstGeom prst="roundRect">
            <a:avLst>
              <a:gd name="adj" fmla="val 16667"/>
            </a:avLst>
          </a:prstGeom>
          <a:solidFill>
            <a:schemeClr val="accent1"/>
          </a:solidFill>
          <a:ln>
            <a:noFill/>
            <a:headEnd/>
            <a:tailEnd/>
          </a:ln>
          <a:effectLst/>
          <a:scene3d>
            <a:camera prst="orthographicFront">
              <a:rot lat="0" lon="0" rev="0"/>
            </a:camera>
            <a:lightRig rig="threePt" dir="t">
              <a:rot lat="0" lon="0" rev="1200000"/>
            </a:lightRig>
          </a:scene3d>
          <a:sp3d/>
        </p:spPr>
        <p:txBody>
          <a:bodyPr wrap="none" anchor="ctr"/>
          <a:lstStyle/>
          <a:p>
            <a:pPr marL="0" marR="0" lvl="0" indent="0" algn="ctr" defTabSz="457200" rtl="0" eaLnBrk="1" fontAlgn="base" latinLnBrk="0" hangingPunct="1">
              <a:lnSpc>
                <a:spcPct val="100000"/>
              </a:lnSpc>
              <a:spcBef>
                <a:spcPct val="0"/>
              </a:spcBef>
              <a:spcAft>
                <a:spcPct val="0"/>
              </a:spcAft>
              <a:buClr>
                <a:srgbClr val="FFCC00"/>
              </a:buClr>
              <a:buSzTx/>
              <a:buFontTx/>
              <a:buNone/>
              <a:tabLst/>
              <a:defRPr/>
            </a:pPr>
            <a:r>
              <a:rPr kumimoji="0" lang="fr-FR" sz="1200" b="1"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Cohorte B=HER2 IHC2+/FISH-</a:t>
            </a:r>
          </a:p>
          <a:p>
            <a:pPr marL="0" marR="0" lvl="0" indent="0" algn="ctr" defTabSz="457200" rtl="0" eaLnBrk="1" fontAlgn="base" latinLnBrk="0" hangingPunct="1">
              <a:lnSpc>
                <a:spcPct val="100000"/>
              </a:lnSpc>
              <a:spcBef>
                <a:spcPct val="0"/>
              </a:spcBef>
              <a:spcAft>
                <a:spcPct val="0"/>
              </a:spcAft>
              <a:buClr>
                <a:srgbClr val="FFCC00"/>
              </a:buClr>
              <a:buSzTx/>
              <a:buFontTx/>
              <a:buNone/>
              <a:tabLst/>
              <a:defRPr/>
            </a:pPr>
            <a:r>
              <a:rPr kumimoji="0" lang="fr-FR" sz="12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(n=7)</a:t>
            </a:r>
            <a:endParaRPr kumimoji="0" lang="fr-FR"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 name="Rectangle 11">
            <a:extLst>
              <a:ext uri="{FF2B5EF4-FFF2-40B4-BE49-F238E27FC236}">
                <a16:creationId xmlns:a16="http://schemas.microsoft.com/office/drawing/2014/main" id="{B4BB58EA-12E1-4552-9557-5DCC6B3C24A7}"/>
              </a:ext>
            </a:extLst>
          </p:cNvPr>
          <p:cNvSpPr>
            <a:spLocks noChangeArrowheads="1"/>
          </p:cNvSpPr>
          <p:nvPr/>
        </p:nvSpPr>
        <p:spPr bwMode="auto">
          <a:xfrm>
            <a:off x="4820155" y="3178786"/>
            <a:ext cx="2995277" cy="445615"/>
          </a:xfrm>
          <a:prstGeom prst="roundRect">
            <a:avLst>
              <a:gd name="adj" fmla="val 16667"/>
            </a:avLst>
          </a:prstGeom>
          <a:solidFill>
            <a:schemeClr val="accent1">
              <a:lumMod val="75000"/>
            </a:schemeClr>
          </a:solidFill>
          <a:ln>
            <a:noFill/>
            <a:headEnd/>
            <a:tailEnd/>
          </a:ln>
          <a:effectLst/>
          <a:scene3d>
            <a:camera prst="orthographicFront">
              <a:rot lat="0" lon="0" rev="0"/>
            </a:camera>
            <a:lightRig rig="threePt" dir="t">
              <a:rot lat="0" lon="0" rev="1200000"/>
            </a:lightRig>
          </a:scene3d>
          <a:sp3d/>
        </p:spPr>
        <p:txBody>
          <a:bodyPr wrap="none" anchor="ctr"/>
          <a:lstStyle/>
          <a:p>
            <a:pPr marL="0" marR="0" lvl="0" indent="0" algn="ctr" defTabSz="457200" rtl="0" eaLnBrk="1" fontAlgn="base" latinLnBrk="0" hangingPunct="1">
              <a:lnSpc>
                <a:spcPct val="100000"/>
              </a:lnSpc>
              <a:spcBef>
                <a:spcPct val="0"/>
              </a:spcBef>
              <a:spcAft>
                <a:spcPct val="0"/>
              </a:spcAft>
              <a:buClr>
                <a:srgbClr val="FFCC00"/>
              </a:buClr>
              <a:buSzTx/>
              <a:buFontTx/>
              <a:buNone/>
              <a:tabLst/>
              <a:defRPr/>
            </a:pPr>
            <a:r>
              <a:rPr kumimoji="0" lang="fr-FR" sz="1200" b="1"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Cohorte C=HER2 IHC1+</a:t>
            </a:r>
          </a:p>
          <a:p>
            <a:pPr marL="0" marR="0" lvl="0" indent="0" algn="ctr" defTabSz="457200" rtl="0" eaLnBrk="1" fontAlgn="base" latinLnBrk="0" hangingPunct="1">
              <a:lnSpc>
                <a:spcPct val="100000"/>
              </a:lnSpc>
              <a:spcBef>
                <a:spcPct val="0"/>
              </a:spcBef>
              <a:spcAft>
                <a:spcPct val="0"/>
              </a:spcAft>
              <a:buClr>
                <a:srgbClr val="FFCC00"/>
              </a:buClr>
              <a:buSzTx/>
              <a:buFontTx/>
              <a:buNone/>
              <a:tabLst/>
              <a:defRPr/>
            </a:pPr>
            <a:r>
              <a:rPr kumimoji="0" lang="fr-FR" sz="12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(n=18)</a:t>
            </a:r>
          </a:p>
        </p:txBody>
      </p:sp>
      <p:sp>
        <p:nvSpPr>
          <p:cNvPr id="9" name="Ellipse 8">
            <a:extLst>
              <a:ext uri="{FF2B5EF4-FFF2-40B4-BE49-F238E27FC236}">
                <a16:creationId xmlns:a16="http://schemas.microsoft.com/office/drawing/2014/main" id="{EA541BCD-DC5F-4C0F-91D6-A4EDAB646E09}"/>
              </a:ext>
            </a:extLst>
          </p:cNvPr>
          <p:cNvSpPr/>
          <p:nvPr/>
        </p:nvSpPr>
        <p:spPr>
          <a:xfrm>
            <a:off x="3636749" y="2288554"/>
            <a:ext cx="935046" cy="992048"/>
          </a:xfrm>
          <a:prstGeom prst="ellipse">
            <a:avLst/>
          </a:prstGeom>
          <a:solidFill>
            <a:srgbClr val="4D4D4D"/>
          </a:solidFill>
          <a:ln>
            <a:noFill/>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
                <a:srgbClr val="FFCC00"/>
              </a:buClr>
              <a:buSzTx/>
              <a:buFontTx/>
              <a:buNone/>
              <a:tabLst/>
              <a:defRPr/>
            </a:pPr>
            <a:r>
              <a:rPr kumimoji="0" lang="fr-FR" sz="1200" b="1"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T-</a:t>
            </a:r>
            <a:r>
              <a:rPr kumimoji="0" lang="fr-FR" sz="1200" b="1" i="0" u="none" strike="noStrike" kern="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DXd</a:t>
            </a:r>
            <a:endParaRPr kumimoji="0" lang="fr-FR" sz="1200" b="1"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
                <a:srgbClr val="FFCC00"/>
              </a:buClr>
              <a:buSzTx/>
              <a:buFontTx/>
              <a:buNone/>
              <a:tabLst/>
              <a:defRPr/>
            </a:pPr>
            <a:r>
              <a:rPr kumimoji="0" lang="fr-FR" sz="10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6,4mg/kg </a:t>
            </a:r>
          </a:p>
          <a:p>
            <a:pPr marL="0" marR="0" lvl="0" indent="0" algn="ctr" defTabSz="914400" rtl="0" eaLnBrk="1" fontAlgn="base" latinLnBrk="0" hangingPunct="1">
              <a:lnSpc>
                <a:spcPct val="100000"/>
              </a:lnSpc>
              <a:spcBef>
                <a:spcPct val="0"/>
              </a:spcBef>
              <a:spcAft>
                <a:spcPct val="0"/>
              </a:spcAft>
              <a:buClr>
                <a:srgbClr val="FFCC00"/>
              </a:buClr>
              <a:buSzTx/>
              <a:buFontTx/>
              <a:buNone/>
              <a:tabLst/>
              <a:defRPr/>
            </a:pPr>
            <a:r>
              <a:rPr kumimoji="0" lang="fr-FR" sz="1000" b="0" i="0" u="none" strike="noStrike" kern="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ttes</a:t>
            </a:r>
            <a:r>
              <a:rPr kumimoji="0" lang="fr-FR" sz="10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les 3 </a:t>
            </a:r>
            <a:r>
              <a:rPr kumimoji="0" lang="fr-FR" sz="1000" b="0" i="0" u="none" strike="noStrike" kern="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sem</a:t>
            </a:r>
            <a:endParaRPr kumimoji="0" lang="fr-FR" sz="10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5" name="ZoneTexte 14">
            <a:extLst>
              <a:ext uri="{FF2B5EF4-FFF2-40B4-BE49-F238E27FC236}">
                <a16:creationId xmlns:a16="http://schemas.microsoft.com/office/drawing/2014/main" id="{CCE271A8-638B-CB4A-89CE-29B4C2C27E7C}"/>
              </a:ext>
            </a:extLst>
          </p:cNvPr>
          <p:cNvSpPr txBox="1">
            <a:spLocks noChangeArrowheads="1"/>
          </p:cNvSpPr>
          <p:nvPr/>
        </p:nvSpPr>
        <p:spPr bwMode="auto">
          <a:xfrm>
            <a:off x="0" y="4893174"/>
            <a:ext cx="2512226" cy="230832"/>
          </a:xfrm>
          <a:prstGeom prst="rect">
            <a:avLst/>
          </a:prstGeom>
          <a:noFill/>
        </p:spPr>
        <p:txBody>
          <a:bodyPr wrap="none" rtlCol="0">
            <a:spAutoFit/>
          </a:bodyPr>
          <a:lstStyle>
            <a:defPPr>
              <a:defRPr lang="fr-FR"/>
            </a:defPPr>
            <a:lvl1pPr>
              <a:defRPr sz="900" i="1">
                <a:solidFill>
                  <a:schemeClr val="tx1">
                    <a:lumMod val="50000"/>
                    <a:lumOff val="50000"/>
                  </a:schemeClr>
                </a:solidFill>
                <a:latin typeface="Arial" panose="020B0604020202020204" pitchFamily="34" charset="0"/>
              </a:defRPr>
            </a:lvl1p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Salvatore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Siena</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ASCO 2020, Abs 4000</a:t>
            </a:r>
          </a:p>
        </p:txBody>
      </p:sp>
      <p:sp>
        <p:nvSpPr>
          <p:cNvPr id="14" name="ZoneTexte 13">
            <a:extLst>
              <a:ext uri="{FF2B5EF4-FFF2-40B4-BE49-F238E27FC236}">
                <a16:creationId xmlns:a16="http://schemas.microsoft.com/office/drawing/2014/main" id="{2484BC98-EA8F-4744-84ED-21BA9D2E116E}"/>
              </a:ext>
            </a:extLst>
          </p:cNvPr>
          <p:cNvSpPr txBox="1"/>
          <p:nvPr/>
        </p:nvSpPr>
        <p:spPr>
          <a:xfrm>
            <a:off x="1796527" y="3842876"/>
            <a:ext cx="6314738" cy="461665"/>
          </a:xfrm>
          <a:prstGeom prst="rect">
            <a:avLst/>
          </a:prstGeom>
          <a:noFill/>
        </p:spPr>
        <p:txBody>
          <a:bodyPr wrap="square" rtlCol="0">
            <a:spAutoFit/>
          </a:bodyPr>
          <a:lstStyle/>
          <a:p>
            <a:pPr marL="108000" marR="0" lvl="0" indent="-10800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rPr>
              <a:t>Critères jugement principaux </a:t>
            </a:r>
            <a:r>
              <a:rPr kumimoji="0" lang="fr-FR" sz="12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rPr>
              <a:t>: ORR (relecture centralisée dans cohorte A)</a:t>
            </a:r>
          </a:p>
          <a:p>
            <a:pPr marL="108000" marR="0" lvl="0" indent="-10800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rPr>
              <a:t>Critères jugement secondaires </a:t>
            </a:r>
            <a:r>
              <a:rPr kumimoji="0" lang="fr-FR" sz="12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rPr>
              <a:t>: OS, PFS, DCR, DOR, ORR dans cohorte B et C</a:t>
            </a:r>
          </a:p>
        </p:txBody>
      </p:sp>
    </p:spTree>
    <p:extLst>
      <p:ext uri="{BB962C8B-B14F-4D97-AF65-F5344CB8AC3E}">
        <p14:creationId xmlns:p14="http://schemas.microsoft.com/office/powerpoint/2010/main" val="23686374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sz="half" idx="1"/>
          </p:nvPr>
        </p:nvSpPr>
        <p:spPr/>
        <p:txBody>
          <a:bodyPr/>
          <a:lstStyle/>
          <a:p>
            <a:r>
              <a:rPr lang="fr-FR" dirty="0"/>
              <a:t> Résultats</a:t>
            </a:r>
          </a:p>
          <a:p>
            <a:pPr lvl="1"/>
            <a:r>
              <a:rPr lang="fr-FR" sz="1400" dirty="0"/>
              <a:t>Traitement antérieur par anti-HER2 : </a:t>
            </a:r>
            <a:r>
              <a:rPr lang="fr-FR" sz="1400" dirty="0" err="1"/>
              <a:t>pertuzumab</a:t>
            </a:r>
            <a:r>
              <a:rPr lang="fr-FR" sz="1400" dirty="0"/>
              <a:t> (24,5%), trastuzumab (22,6%),</a:t>
            </a:r>
            <a:br>
              <a:rPr lang="fr-FR" sz="1400" dirty="0"/>
            </a:br>
            <a:r>
              <a:rPr lang="fr-FR" sz="1400" dirty="0"/>
              <a:t>T-DM1 (5,7%), </a:t>
            </a:r>
            <a:r>
              <a:rPr lang="fr-FR" sz="1400" dirty="0" err="1"/>
              <a:t>lapatinib</a:t>
            </a:r>
            <a:r>
              <a:rPr lang="fr-FR" sz="1400" dirty="0"/>
              <a:t> (5,7%), et </a:t>
            </a:r>
            <a:r>
              <a:rPr lang="fr-FR" sz="1400" dirty="0" err="1"/>
              <a:t>tucatinib</a:t>
            </a:r>
            <a:r>
              <a:rPr lang="fr-FR" sz="1400" dirty="0"/>
              <a:t> (1,9%)</a:t>
            </a:r>
          </a:p>
          <a:p>
            <a:pPr lvl="1"/>
            <a:r>
              <a:rPr lang="fr-FR" sz="1400" dirty="0"/>
              <a:t>Cohorte A = patients HER2 +++ ou HER2++ et HIS+</a:t>
            </a:r>
          </a:p>
          <a:p>
            <a:pPr marL="0" indent="0">
              <a:buNone/>
            </a:pPr>
            <a:endParaRPr lang="fr-FR" dirty="0"/>
          </a:p>
        </p:txBody>
      </p:sp>
      <p:sp>
        <p:nvSpPr>
          <p:cNvPr id="10" name="ZoneTexte 9">
            <a:extLst>
              <a:ext uri="{FF2B5EF4-FFF2-40B4-BE49-F238E27FC236}">
                <a16:creationId xmlns:a16="http://schemas.microsoft.com/office/drawing/2014/main" id="{D7A6739F-1D9F-8D47-9471-519D09AFBAE8}"/>
              </a:ext>
            </a:extLst>
          </p:cNvPr>
          <p:cNvSpPr txBox="1">
            <a:spLocks noChangeArrowheads="1"/>
          </p:cNvSpPr>
          <p:nvPr/>
        </p:nvSpPr>
        <p:spPr bwMode="auto">
          <a:xfrm>
            <a:off x="0" y="4893174"/>
            <a:ext cx="2512226" cy="230832"/>
          </a:xfrm>
          <a:prstGeom prst="rect">
            <a:avLst/>
          </a:prstGeom>
          <a:noFill/>
        </p:spPr>
        <p:txBody>
          <a:bodyPr wrap="none" rtlCol="0">
            <a:spAutoFit/>
          </a:bodyPr>
          <a:lstStyle>
            <a:defPPr>
              <a:defRPr lang="fr-FR"/>
            </a:defPPr>
            <a:lvl1pPr>
              <a:defRPr sz="900" i="1">
                <a:solidFill>
                  <a:schemeClr val="tx1">
                    <a:lumMod val="50000"/>
                    <a:lumOff val="50000"/>
                  </a:schemeClr>
                </a:solidFill>
                <a:latin typeface="Arial" panose="020B0604020202020204" pitchFamily="34" charset="0"/>
              </a:defRPr>
            </a:lvl1p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Salvatore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Siena</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ASCO 2020, Abs 4000</a:t>
            </a:r>
          </a:p>
        </p:txBody>
      </p:sp>
      <p:graphicFrame>
        <p:nvGraphicFramePr>
          <p:cNvPr id="8" name="Table 6">
            <a:extLst>
              <a:ext uri="{FF2B5EF4-FFF2-40B4-BE49-F238E27FC236}">
                <a16:creationId xmlns:a16="http://schemas.microsoft.com/office/drawing/2014/main" id="{FABBB715-1760-40C1-A86F-3FFEB5A91A0F}"/>
              </a:ext>
            </a:extLst>
          </p:cNvPr>
          <p:cNvGraphicFramePr>
            <a:graphicFrameLocks noGrp="1"/>
          </p:cNvGraphicFramePr>
          <p:nvPr/>
        </p:nvGraphicFramePr>
        <p:xfrm>
          <a:off x="5002993" y="2226174"/>
          <a:ext cx="3781740" cy="2462022"/>
        </p:xfrm>
        <a:graphic>
          <a:graphicData uri="http://schemas.openxmlformats.org/drawingml/2006/table">
            <a:tbl>
              <a:tblPr firstRow="1" bandRow="1">
                <a:tableStyleId>{7DF18680-E054-41AD-8BC1-D1AEF772440D}</a:tableStyleId>
              </a:tblPr>
              <a:tblGrid>
                <a:gridCol w="1989859">
                  <a:extLst>
                    <a:ext uri="{9D8B030D-6E8A-4147-A177-3AD203B41FA5}">
                      <a16:colId xmlns:a16="http://schemas.microsoft.com/office/drawing/2014/main" val="3101573274"/>
                    </a:ext>
                  </a:extLst>
                </a:gridCol>
                <a:gridCol w="898813">
                  <a:extLst>
                    <a:ext uri="{9D8B030D-6E8A-4147-A177-3AD203B41FA5}">
                      <a16:colId xmlns:a16="http://schemas.microsoft.com/office/drawing/2014/main" val="2780558106"/>
                    </a:ext>
                  </a:extLst>
                </a:gridCol>
                <a:gridCol w="893068">
                  <a:extLst>
                    <a:ext uri="{9D8B030D-6E8A-4147-A177-3AD203B41FA5}">
                      <a16:colId xmlns:a16="http://schemas.microsoft.com/office/drawing/2014/main" val="3861721513"/>
                    </a:ext>
                  </a:extLst>
                </a:gridCol>
              </a:tblGrid>
              <a:tr h="651510">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marL="0" indent="0"/>
                      <a:r>
                        <a:rPr lang="en-US" sz="1000" dirty="0" err="1">
                          <a:solidFill>
                            <a:schemeClr val="bg1"/>
                          </a:solidFill>
                          <a:latin typeface="Arial" panose="020B0604020202020204" pitchFamily="34" charset="0"/>
                          <a:cs typeface="Arial" panose="020B0604020202020204" pitchFamily="34" charset="0"/>
                        </a:rPr>
                        <a:t>Traitement</a:t>
                      </a:r>
                      <a:r>
                        <a:rPr lang="en-US" sz="1000" dirty="0">
                          <a:solidFill>
                            <a:schemeClr val="bg1"/>
                          </a:solidFill>
                          <a:latin typeface="Arial" panose="020B0604020202020204" pitchFamily="34" charset="0"/>
                          <a:cs typeface="Arial" panose="020B0604020202020204" pitchFamily="34" charset="0"/>
                        </a:rPr>
                        <a:t> </a:t>
                      </a:r>
                      <a:r>
                        <a:rPr lang="en-US" sz="1000" dirty="0" err="1">
                          <a:solidFill>
                            <a:schemeClr val="bg1"/>
                          </a:solidFill>
                          <a:latin typeface="Arial" panose="020B0604020202020204" pitchFamily="34" charset="0"/>
                          <a:cs typeface="Arial" panose="020B0604020202020204" pitchFamily="34" charset="0"/>
                        </a:rPr>
                        <a:t>antérieur</a:t>
                      </a:r>
                      <a:r>
                        <a:rPr lang="en-US" sz="1000" dirty="0">
                          <a:solidFill>
                            <a:schemeClr val="bg1"/>
                          </a:solidFill>
                          <a:latin typeface="Arial" panose="020B0604020202020204" pitchFamily="34" charset="0"/>
                          <a:cs typeface="Arial" panose="020B0604020202020204" pitchFamily="34" charset="0"/>
                        </a:rPr>
                        <a:t>, %</a:t>
                      </a:r>
                      <a:endParaRPr lang="en-US" sz="1000" baseline="30000" dirty="0">
                        <a:solidFill>
                          <a:schemeClr val="bg1"/>
                        </a:solidFill>
                        <a:latin typeface="Arial" panose="020B0604020202020204" pitchFamily="34" charset="0"/>
                        <a:cs typeface="Arial" panose="020B0604020202020204" pitchFamily="34" charset="0"/>
                      </a:endParaRPr>
                    </a:p>
                  </a:txBody>
                  <a:tcPr marL="68580" marR="68580" marT="48006" marB="48006" anchor="ct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lnSpc>
                          <a:spcPct val="90000"/>
                        </a:lnSpc>
                      </a:pPr>
                      <a:r>
                        <a:rPr lang="en-US" sz="1000" dirty="0">
                          <a:solidFill>
                            <a:schemeClr val="bg1"/>
                          </a:solidFill>
                          <a:latin typeface="Arial" panose="020B0604020202020204" pitchFamily="34" charset="0"/>
                          <a:cs typeface="Arial" panose="020B0604020202020204" pitchFamily="34" charset="0"/>
                        </a:rPr>
                        <a:t>HER2+ </a:t>
                      </a:r>
                    </a:p>
                    <a:p>
                      <a:pPr algn="ctr">
                        <a:lnSpc>
                          <a:spcPct val="90000"/>
                        </a:lnSpc>
                      </a:pPr>
                      <a:r>
                        <a:rPr lang="en-US" sz="1000" dirty="0" err="1">
                          <a:solidFill>
                            <a:schemeClr val="bg1"/>
                          </a:solidFill>
                          <a:latin typeface="Arial" panose="020B0604020202020204" pitchFamily="34" charset="0"/>
                          <a:cs typeface="Arial" panose="020B0604020202020204" pitchFamily="34" charset="0"/>
                        </a:rPr>
                        <a:t>Cohorte</a:t>
                      </a:r>
                      <a:r>
                        <a:rPr lang="en-US" sz="1000" dirty="0">
                          <a:solidFill>
                            <a:schemeClr val="bg1"/>
                          </a:solidFill>
                          <a:latin typeface="Arial" panose="020B0604020202020204" pitchFamily="34" charset="0"/>
                          <a:cs typeface="Arial" panose="020B0604020202020204" pitchFamily="34" charset="0"/>
                        </a:rPr>
                        <a:t> A</a:t>
                      </a:r>
                      <a:br>
                        <a:rPr lang="en-US" sz="1000" dirty="0">
                          <a:solidFill>
                            <a:schemeClr val="bg1"/>
                          </a:solidFill>
                          <a:latin typeface="Arial" panose="020B0604020202020204" pitchFamily="34" charset="0"/>
                          <a:cs typeface="Arial" panose="020B0604020202020204" pitchFamily="34" charset="0"/>
                        </a:rPr>
                      </a:br>
                      <a:r>
                        <a:rPr lang="en-US" sz="1000" b="0" dirty="0">
                          <a:solidFill>
                            <a:schemeClr val="bg1"/>
                          </a:solidFill>
                          <a:latin typeface="Arial" panose="020B0604020202020204" pitchFamily="34" charset="0"/>
                          <a:cs typeface="Arial" panose="020B0604020202020204" pitchFamily="34" charset="0"/>
                        </a:rPr>
                        <a:t>(n = 53)</a:t>
                      </a:r>
                      <a:endParaRPr lang="en-US" sz="1000" b="0" baseline="30000" dirty="0">
                        <a:solidFill>
                          <a:schemeClr val="bg1"/>
                        </a:solidFill>
                        <a:latin typeface="Arial" panose="020B0604020202020204" pitchFamily="34" charset="0"/>
                        <a:cs typeface="Arial" panose="020B0604020202020204" pitchFamily="34" charset="0"/>
                      </a:endParaRPr>
                    </a:p>
                  </a:txBody>
                  <a:tcPr marL="68580" marR="68580" marT="48006" marB="48006" anchor="ctr">
                    <a:solidFill>
                      <a:srgbClr val="C00000"/>
                    </a:solidFill>
                  </a:tcPr>
                </a:tc>
                <a:tc>
                  <a:txBody>
                    <a:bodyPr/>
                    <a:lstStyle/>
                    <a:p>
                      <a:pPr algn="ctr">
                        <a:lnSpc>
                          <a:spcPct val="90000"/>
                        </a:lnSpc>
                      </a:pPr>
                      <a:r>
                        <a:rPr lang="en-US" sz="1000" b="1" kern="1200" dirty="0" err="1">
                          <a:solidFill>
                            <a:schemeClr val="bg1"/>
                          </a:solidFill>
                          <a:latin typeface="Arial" panose="020B0604020202020204" pitchFamily="34" charset="0"/>
                          <a:cs typeface="Arial" panose="020B0604020202020204" pitchFamily="34" charset="0"/>
                        </a:rPr>
                        <a:t>Tous</a:t>
                      </a:r>
                      <a:r>
                        <a:rPr lang="en-US" sz="1000" b="1" kern="1200" dirty="0">
                          <a:solidFill>
                            <a:schemeClr val="bg1"/>
                          </a:solidFill>
                          <a:latin typeface="Arial" panose="020B0604020202020204" pitchFamily="34" charset="0"/>
                          <a:cs typeface="Arial" panose="020B0604020202020204" pitchFamily="34" charset="0"/>
                        </a:rPr>
                        <a:t> </a:t>
                      </a:r>
                      <a:br>
                        <a:rPr lang="en-US" sz="1000" b="1" kern="1200" dirty="0">
                          <a:solidFill>
                            <a:schemeClr val="bg1"/>
                          </a:solidFill>
                          <a:latin typeface="Arial" panose="020B0604020202020204" pitchFamily="34" charset="0"/>
                          <a:cs typeface="Arial" panose="020B0604020202020204" pitchFamily="34" charset="0"/>
                        </a:rPr>
                      </a:br>
                      <a:r>
                        <a:rPr lang="en-US" sz="1000" b="1" kern="1200" dirty="0">
                          <a:solidFill>
                            <a:schemeClr val="bg1"/>
                          </a:solidFill>
                          <a:latin typeface="Arial" panose="020B0604020202020204" pitchFamily="34" charset="0"/>
                          <a:cs typeface="Arial" panose="020B0604020202020204" pitchFamily="34" charset="0"/>
                        </a:rPr>
                        <a:t>les patients</a:t>
                      </a:r>
                    </a:p>
                    <a:p>
                      <a:pPr algn="ctr">
                        <a:lnSpc>
                          <a:spcPct val="90000"/>
                        </a:lnSpc>
                      </a:pPr>
                      <a:r>
                        <a:rPr lang="en-US" sz="1000" b="0" kern="1200" dirty="0">
                          <a:solidFill>
                            <a:schemeClr val="bg1"/>
                          </a:solidFill>
                          <a:latin typeface="Arial" panose="020B0604020202020204" pitchFamily="34" charset="0"/>
                          <a:cs typeface="Arial" panose="020B0604020202020204" pitchFamily="34" charset="0"/>
                        </a:rPr>
                        <a:t>(n = 78)</a:t>
                      </a:r>
                      <a:endParaRPr lang="en-US" sz="1000" b="0" kern="1200" dirty="0">
                        <a:solidFill>
                          <a:schemeClr val="bg1"/>
                        </a:solidFill>
                        <a:latin typeface="Arial" panose="020B0604020202020204" pitchFamily="34" charset="0"/>
                        <a:ea typeface="+mn-ea"/>
                        <a:cs typeface="Arial" panose="020B0604020202020204" pitchFamily="34" charset="0"/>
                      </a:endParaRPr>
                    </a:p>
                  </a:txBody>
                  <a:tcPr marL="68580" marR="68580" marT="48006" marB="48006" anchor="ctr"/>
                </a:tc>
                <a:extLst>
                  <a:ext uri="{0D108BD9-81ED-4DB2-BD59-A6C34878D82A}">
                    <a16:rowId xmlns:a16="http://schemas.microsoft.com/office/drawing/2014/main" val="1383735135"/>
                  </a:ext>
                </a:extLst>
              </a:tr>
              <a:tr h="301752">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en-US" sz="1000" b="1" dirty="0" err="1">
                          <a:solidFill>
                            <a:schemeClr val="tx1">
                              <a:lumMod val="75000"/>
                              <a:lumOff val="25000"/>
                            </a:schemeClr>
                          </a:solidFill>
                          <a:latin typeface="Arial" panose="020B0604020202020204" pitchFamily="34" charset="0"/>
                          <a:cs typeface="Arial" panose="020B0604020202020204" pitchFamily="34" charset="0"/>
                        </a:rPr>
                        <a:t>Irinotécan</a:t>
                      </a:r>
                      <a:endParaRPr lang="en-US" sz="1000" b="1" dirty="0">
                        <a:solidFill>
                          <a:schemeClr val="tx1">
                            <a:lumMod val="75000"/>
                            <a:lumOff val="25000"/>
                          </a:schemeClr>
                        </a:solidFill>
                        <a:highlight>
                          <a:srgbClr val="FFFF00"/>
                        </a:highlight>
                        <a:latin typeface="Arial" panose="020B0604020202020204" pitchFamily="34" charset="0"/>
                        <a:cs typeface="Arial" panose="020B0604020202020204" pitchFamily="34" charset="0"/>
                      </a:endParaRPr>
                    </a:p>
                  </a:txBody>
                  <a:tcPr marL="68580" marR="68580" marT="48006" marB="48006" anchor="ct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1000" b="0" dirty="0">
                          <a:solidFill>
                            <a:schemeClr val="tx1">
                              <a:lumMod val="75000"/>
                              <a:lumOff val="25000"/>
                            </a:schemeClr>
                          </a:solidFill>
                          <a:latin typeface="Arial" panose="020B0604020202020204" pitchFamily="34" charset="0"/>
                          <a:cs typeface="Arial" panose="020B0604020202020204" pitchFamily="34" charset="0"/>
                        </a:rPr>
                        <a:t>100</a:t>
                      </a:r>
                    </a:p>
                  </a:txBody>
                  <a:tcPr marL="68580" marR="68580" marT="48006" marB="48006" anchor="ctr"/>
                </a:tc>
                <a:tc>
                  <a:txBody>
                    <a:bodyPr/>
                    <a:lstStyle/>
                    <a:p>
                      <a:pPr algn="ctr"/>
                      <a:r>
                        <a:rPr lang="en-US" sz="1000" b="0" dirty="0">
                          <a:solidFill>
                            <a:schemeClr val="tx1">
                              <a:lumMod val="75000"/>
                              <a:lumOff val="25000"/>
                            </a:schemeClr>
                          </a:solidFill>
                          <a:latin typeface="Arial" panose="020B0604020202020204" pitchFamily="34" charset="0"/>
                          <a:cs typeface="Arial" panose="020B0604020202020204" pitchFamily="34" charset="0"/>
                        </a:rPr>
                        <a:t>100</a:t>
                      </a:r>
                    </a:p>
                  </a:txBody>
                  <a:tcPr marL="68580" marR="68580" marT="48006" marB="48006" anchor="ctr"/>
                </a:tc>
                <a:extLst>
                  <a:ext uri="{0D108BD9-81ED-4DB2-BD59-A6C34878D82A}">
                    <a16:rowId xmlns:a16="http://schemas.microsoft.com/office/drawing/2014/main" val="4045825985"/>
                  </a:ext>
                </a:extLst>
              </a:tr>
              <a:tr h="301752">
                <a:tc>
                  <a:txBody>
                    <a:bodyPr/>
                    <a:lstStyle/>
                    <a:p>
                      <a:r>
                        <a:rPr lang="en-US" sz="1000" b="1" dirty="0" err="1">
                          <a:solidFill>
                            <a:schemeClr val="tx1">
                              <a:lumMod val="75000"/>
                              <a:lumOff val="25000"/>
                            </a:schemeClr>
                          </a:solidFill>
                          <a:latin typeface="Arial" panose="020B0604020202020204" pitchFamily="34" charset="0"/>
                          <a:cs typeface="Arial" panose="020B0604020202020204" pitchFamily="34" charset="0"/>
                        </a:rPr>
                        <a:t>Fluorouracile</a:t>
                      </a:r>
                      <a:r>
                        <a:rPr lang="en-US" sz="1000" b="1" dirty="0">
                          <a:solidFill>
                            <a:schemeClr val="tx1">
                              <a:lumMod val="75000"/>
                              <a:lumOff val="25000"/>
                            </a:schemeClr>
                          </a:solidFill>
                          <a:latin typeface="Arial" panose="020B0604020202020204" pitchFamily="34" charset="0"/>
                          <a:cs typeface="Arial" panose="020B0604020202020204" pitchFamily="34" charset="0"/>
                        </a:rPr>
                        <a:t> / </a:t>
                      </a:r>
                      <a:r>
                        <a:rPr lang="en-US" sz="1000" b="1" dirty="0" err="1">
                          <a:solidFill>
                            <a:schemeClr val="tx1">
                              <a:lumMod val="75000"/>
                              <a:lumOff val="25000"/>
                            </a:schemeClr>
                          </a:solidFill>
                          <a:latin typeface="Arial" panose="020B0604020202020204" pitchFamily="34" charset="0"/>
                          <a:cs typeface="Arial" panose="020B0604020202020204" pitchFamily="34" charset="0"/>
                        </a:rPr>
                        <a:t>capécitabine</a:t>
                      </a:r>
                      <a:endParaRPr lang="en-US" sz="1000" b="1" dirty="0">
                        <a:solidFill>
                          <a:schemeClr val="tx1">
                            <a:lumMod val="75000"/>
                            <a:lumOff val="25000"/>
                          </a:schemeClr>
                        </a:solidFill>
                        <a:latin typeface="Arial" panose="020B0604020202020204" pitchFamily="34" charset="0"/>
                        <a:cs typeface="Arial" panose="020B0604020202020204" pitchFamily="34" charset="0"/>
                      </a:endParaRPr>
                    </a:p>
                  </a:txBody>
                  <a:tcPr marL="68580" marR="68580" marT="48006" marB="48006" anchor="ctr"/>
                </a:tc>
                <a:tc>
                  <a:txBody>
                    <a:bodyPr/>
                    <a:lstStyle/>
                    <a:p>
                      <a:pPr algn="ctr"/>
                      <a:r>
                        <a:rPr lang="en-US" sz="1000" b="0" dirty="0">
                          <a:solidFill>
                            <a:schemeClr val="tx1">
                              <a:lumMod val="75000"/>
                              <a:lumOff val="25000"/>
                            </a:schemeClr>
                          </a:solidFill>
                          <a:latin typeface="Arial" panose="020B0604020202020204" pitchFamily="34" charset="0"/>
                          <a:cs typeface="Arial" panose="020B0604020202020204" pitchFamily="34" charset="0"/>
                        </a:rPr>
                        <a:t>100 / 54,7</a:t>
                      </a:r>
                    </a:p>
                  </a:txBody>
                  <a:tcPr marL="68580" marR="68580" marT="48006" marB="48006" anchor="ctr"/>
                </a:tc>
                <a:tc>
                  <a:txBody>
                    <a:bodyPr/>
                    <a:lstStyle/>
                    <a:p>
                      <a:pPr algn="ctr"/>
                      <a:r>
                        <a:rPr lang="en-US" sz="1000" b="0" dirty="0">
                          <a:solidFill>
                            <a:schemeClr val="tx1">
                              <a:lumMod val="75000"/>
                              <a:lumOff val="25000"/>
                            </a:schemeClr>
                          </a:solidFill>
                          <a:latin typeface="Arial" panose="020B0604020202020204" pitchFamily="34" charset="0"/>
                          <a:cs typeface="Arial" panose="020B0604020202020204" pitchFamily="34" charset="0"/>
                        </a:rPr>
                        <a:t>98,7 / 53,8</a:t>
                      </a:r>
                    </a:p>
                  </a:txBody>
                  <a:tcPr marL="68580" marR="68580" marT="48006" marB="48006" anchor="ctr"/>
                </a:tc>
                <a:extLst>
                  <a:ext uri="{0D108BD9-81ED-4DB2-BD59-A6C34878D82A}">
                    <a16:rowId xmlns:a16="http://schemas.microsoft.com/office/drawing/2014/main" val="3111762628"/>
                  </a:ext>
                </a:extLst>
              </a:tr>
              <a:tr h="301752">
                <a:tc>
                  <a:txBody>
                    <a:bodyPr/>
                    <a:lstStyle/>
                    <a:p>
                      <a:r>
                        <a:rPr lang="en-US" sz="1000" b="1" dirty="0" err="1">
                          <a:solidFill>
                            <a:schemeClr val="tx1">
                              <a:lumMod val="75000"/>
                              <a:lumOff val="25000"/>
                            </a:schemeClr>
                          </a:solidFill>
                          <a:latin typeface="Arial" panose="020B0604020202020204" pitchFamily="34" charset="0"/>
                          <a:cs typeface="Arial" panose="020B0604020202020204" pitchFamily="34" charset="0"/>
                        </a:rPr>
                        <a:t>Oxaliplatine</a:t>
                      </a:r>
                      <a:endParaRPr lang="en-US" sz="1000" b="1" dirty="0">
                        <a:solidFill>
                          <a:schemeClr val="tx1">
                            <a:lumMod val="75000"/>
                            <a:lumOff val="25000"/>
                          </a:schemeClr>
                        </a:solidFill>
                        <a:latin typeface="Arial" panose="020B0604020202020204" pitchFamily="34" charset="0"/>
                        <a:cs typeface="Arial" panose="020B0604020202020204" pitchFamily="34" charset="0"/>
                      </a:endParaRPr>
                    </a:p>
                  </a:txBody>
                  <a:tcPr marL="68580" marR="68580" marT="48006" marB="48006" anchor="ctr"/>
                </a:tc>
                <a:tc>
                  <a:txBody>
                    <a:bodyPr/>
                    <a:lstStyle/>
                    <a:p>
                      <a:pPr algn="ctr"/>
                      <a:r>
                        <a:rPr lang="en-US" sz="1000" b="0" dirty="0">
                          <a:solidFill>
                            <a:schemeClr val="tx1">
                              <a:lumMod val="75000"/>
                              <a:lumOff val="25000"/>
                            </a:schemeClr>
                          </a:solidFill>
                          <a:latin typeface="Arial" panose="020B0604020202020204" pitchFamily="34" charset="0"/>
                          <a:cs typeface="Arial" panose="020B0604020202020204" pitchFamily="34" charset="0"/>
                        </a:rPr>
                        <a:t>100</a:t>
                      </a:r>
                    </a:p>
                  </a:txBody>
                  <a:tcPr marL="68580" marR="68580" marT="48006" marB="48006" anchor="ctr"/>
                </a:tc>
                <a:tc>
                  <a:txBody>
                    <a:bodyPr/>
                    <a:lstStyle/>
                    <a:p>
                      <a:pPr algn="ctr"/>
                      <a:r>
                        <a:rPr lang="en-US" sz="1000" b="0" dirty="0">
                          <a:solidFill>
                            <a:schemeClr val="tx1">
                              <a:lumMod val="75000"/>
                              <a:lumOff val="25000"/>
                            </a:schemeClr>
                          </a:solidFill>
                          <a:latin typeface="Arial" panose="020B0604020202020204" pitchFamily="34" charset="0"/>
                          <a:cs typeface="Arial" panose="020B0604020202020204" pitchFamily="34" charset="0"/>
                        </a:rPr>
                        <a:t>100</a:t>
                      </a:r>
                    </a:p>
                  </a:txBody>
                  <a:tcPr marL="68580" marR="68580" marT="48006" marB="48006" anchor="ctr"/>
                </a:tc>
                <a:extLst>
                  <a:ext uri="{0D108BD9-81ED-4DB2-BD59-A6C34878D82A}">
                    <a16:rowId xmlns:a16="http://schemas.microsoft.com/office/drawing/2014/main" val="1010644972"/>
                  </a:ext>
                </a:extLst>
              </a:tr>
              <a:tr h="301752">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en-US" sz="1000" b="1" dirty="0" err="1">
                          <a:solidFill>
                            <a:schemeClr val="tx1">
                              <a:lumMod val="75000"/>
                              <a:lumOff val="25000"/>
                            </a:schemeClr>
                          </a:solidFill>
                          <a:latin typeface="Arial" panose="020B0604020202020204" pitchFamily="34" charset="0"/>
                          <a:cs typeface="Arial" panose="020B0604020202020204" pitchFamily="34" charset="0"/>
                        </a:rPr>
                        <a:t>Cétuximab</a:t>
                      </a:r>
                      <a:r>
                        <a:rPr lang="en-US" sz="1000" b="1" dirty="0">
                          <a:solidFill>
                            <a:schemeClr val="tx1">
                              <a:lumMod val="75000"/>
                              <a:lumOff val="25000"/>
                            </a:schemeClr>
                          </a:solidFill>
                          <a:latin typeface="Arial" panose="020B0604020202020204" pitchFamily="34" charset="0"/>
                          <a:cs typeface="Arial" panose="020B0604020202020204" pitchFamily="34" charset="0"/>
                        </a:rPr>
                        <a:t> </a:t>
                      </a:r>
                      <a:r>
                        <a:rPr lang="en-US" sz="1000" b="1" dirty="0" err="1">
                          <a:solidFill>
                            <a:schemeClr val="tx1">
                              <a:lumMod val="75000"/>
                              <a:lumOff val="25000"/>
                            </a:schemeClr>
                          </a:solidFill>
                          <a:latin typeface="Arial" panose="020B0604020202020204" pitchFamily="34" charset="0"/>
                          <a:cs typeface="Arial" panose="020B0604020202020204" pitchFamily="34" charset="0"/>
                        </a:rPr>
                        <a:t>ou</a:t>
                      </a:r>
                      <a:r>
                        <a:rPr lang="en-US" sz="1000" b="1" dirty="0">
                          <a:solidFill>
                            <a:schemeClr val="tx1">
                              <a:lumMod val="75000"/>
                              <a:lumOff val="25000"/>
                            </a:schemeClr>
                          </a:solidFill>
                          <a:latin typeface="Arial" panose="020B0604020202020204" pitchFamily="34" charset="0"/>
                          <a:cs typeface="Arial" panose="020B0604020202020204" pitchFamily="34" charset="0"/>
                        </a:rPr>
                        <a:t> panitumumab</a:t>
                      </a:r>
                    </a:p>
                  </a:txBody>
                  <a:tcPr marL="68580" marR="68580" marT="48006" marB="48006" anchor="ct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1000" b="0" dirty="0">
                          <a:solidFill>
                            <a:schemeClr val="tx1">
                              <a:lumMod val="75000"/>
                              <a:lumOff val="25000"/>
                            </a:schemeClr>
                          </a:solidFill>
                          <a:latin typeface="Arial" panose="020B0604020202020204" pitchFamily="34" charset="0"/>
                          <a:cs typeface="Arial" panose="020B0604020202020204" pitchFamily="34" charset="0"/>
                        </a:rPr>
                        <a:t>100</a:t>
                      </a:r>
                    </a:p>
                  </a:txBody>
                  <a:tcPr marL="68580" marR="68580" marT="48006" marB="48006" anchor="ctr"/>
                </a:tc>
                <a:tc>
                  <a:txBody>
                    <a:bodyPr/>
                    <a:lstStyle/>
                    <a:p>
                      <a:pPr algn="ctr"/>
                      <a:r>
                        <a:rPr lang="en-US" sz="1000" b="0" dirty="0">
                          <a:solidFill>
                            <a:schemeClr val="tx1">
                              <a:lumMod val="75000"/>
                              <a:lumOff val="25000"/>
                            </a:schemeClr>
                          </a:solidFill>
                          <a:latin typeface="Arial" panose="020B0604020202020204" pitchFamily="34" charset="0"/>
                          <a:cs typeface="Arial" panose="020B0604020202020204" pitchFamily="34" charset="0"/>
                        </a:rPr>
                        <a:t>98,7</a:t>
                      </a:r>
                    </a:p>
                  </a:txBody>
                  <a:tcPr marL="68580" marR="68580" marT="48006" marB="48006" anchor="ctr"/>
                </a:tc>
                <a:extLst>
                  <a:ext uri="{0D108BD9-81ED-4DB2-BD59-A6C34878D82A}">
                    <a16:rowId xmlns:a16="http://schemas.microsoft.com/office/drawing/2014/main" val="187774997"/>
                  </a:ext>
                </a:extLst>
              </a:tr>
              <a:tr h="301752">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en-US" sz="1000" b="1" dirty="0" err="1">
                          <a:solidFill>
                            <a:schemeClr val="tx1">
                              <a:lumMod val="75000"/>
                              <a:lumOff val="25000"/>
                            </a:schemeClr>
                          </a:solidFill>
                          <a:latin typeface="Arial" panose="020B0604020202020204" pitchFamily="34" charset="0"/>
                          <a:cs typeface="Arial" panose="020B0604020202020204" pitchFamily="34" charset="0"/>
                        </a:rPr>
                        <a:t>Bévacizumab</a:t>
                      </a:r>
                      <a:endParaRPr lang="en-US" sz="1000" b="1" dirty="0">
                        <a:solidFill>
                          <a:schemeClr val="tx1">
                            <a:lumMod val="75000"/>
                            <a:lumOff val="25000"/>
                          </a:schemeClr>
                        </a:solidFill>
                        <a:latin typeface="Arial" panose="020B0604020202020204" pitchFamily="34" charset="0"/>
                        <a:cs typeface="Arial" panose="020B0604020202020204" pitchFamily="34" charset="0"/>
                      </a:endParaRPr>
                    </a:p>
                  </a:txBody>
                  <a:tcPr marL="68580" marR="68580" marT="48006" marB="48006" anchor="ct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1000" b="0" dirty="0">
                          <a:solidFill>
                            <a:schemeClr val="tx1">
                              <a:lumMod val="75000"/>
                              <a:lumOff val="25000"/>
                            </a:schemeClr>
                          </a:solidFill>
                          <a:latin typeface="Arial" panose="020B0604020202020204" pitchFamily="34" charset="0"/>
                          <a:cs typeface="Arial" panose="020B0604020202020204" pitchFamily="34" charset="0"/>
                        </a:rPr>
                        <a:t>75,5</a:t>
                      </a:r>
                    </a:p>
                  </a:txBody>
                  <a:tcPr marL="68580" marR="68580" marT="48006" marB="48006" anchor="ctr"/>
                </a:tc>
                <a:tc>
                  <a:txBody>
                    <a:bodyPr/>
                    <a:lstStyle/>
                    <a:p>
                      <a:pPr algn="ctr"/>
                      <a:r>
                        <a:rPr lang="en-US" sz="1000" b="0" dirty="0">
                          <a:solidFill>
                            <a:schemeClr val="tx1">
                              <a:lumMod val="75000"/>
                              <a:lumOff val="25000"/>
                            </a:schemeClr>
                          </a:solidFill>
                          <a:latin typeface="Arial" panose="020B0604020202020204" pitchFamily="34" charset="0"/>
                          <a:cs typeface="Arial" panose="020B0604020202020204" pitchFamily="34" charset="0"/>
                        </a:rPr>
                        <a:t>79,5</a:t>
                      </a:r>
                    </a:p>
                  </a:txBody>
                  <a:tcPr marL="68580" marR="68580" marT="48006" marB="48006" anchor="ctr"/>
                </a:tc>
                <a:extLst>
                  <a:ext uri="{0D108BD9-81ED-4DB2-BD59-A6C34878D82A}">
                    <a16:rowId xmlns:a16="http://schemas.microsoft.com/office/drawing/2014/main" val="4177598893"/>
                  </a:ext>
                </a:extLst>
              </a:tr>
              <a:tr h="301752">
                <a:tc>
                  <a:txBody>
                    <a:bodyPr/>
                    <a:lstStyle/>
                    <a:p>
                      <a:r>
                        <a:rPr lang="en-US" sz="1000" b="1" dirty="0">
                          <a:solidFill>
                            <a:schemeClr val="tx1">
                              <a:lumMod val="75000"/>
                              <a:lumOff val="25000"/>
                            </a:schemeClr>
                          </a:solidFill>
                          <a:latin typeface="Arial" panose="020B0604020202020204" pitchFamily="34" charset="0"/>
                          <a:cs typeface="Arial" panose="020B0604020202020204" pitchFamily="34" charset="0"/>
                        </a:rPr>
                        <a:t>Agents anti-HER2</a:t>
                      </a:r>
                    </a:p>
                  </a:txBody>
                  <a:tcPr marL="68580" marR="68580" marT="48006" marB="48006" anchor="ctr"/>
                </a:tc>
                <a:tc>
                  <a:txBody>
                    <a:bodyPr/>
                    <a:lstStyle/>
                    <a:p>
                      <a:pPr algn="ctr"/>
                      <a:r>
                        <a:rPr lang="en-US" sz="1000" b="0" dirty="0">
                          <a:solidFill>
                            <a:schemeClr val="tx1">
                              <a:lumMod val="75000"/>
                              <a:lumOff val="25000"/>
                            </a:schemeClr>
                          </a:solidFill>
                          <a:latin typeface="Arial" panose="020B0604020202020204" pitchFamily="34" charset="0"/>
                          <a:cs typeface="Arial" panose="020B0604020202020204" pitchFamily="34" charset="0"/>
                        </a:rPr>
                        <a:t>30,2</a:t>
                      </a:r>
                    </a:p>
                  </a:txBody>
                  <a:tcPr marL="68580" marR="68580" marT="48006" marB="48006" anchor="ctr"/>
                </a:tc>
                <a:tc>
                  <a:txBody>
                    <a:bodyPr/>
                    <a:lstStyle/>
                    <a:p>
                      <a:pPr algn="ctr"/>
                      <a:r>
                        <a:rPr lang="en-US" sz="1000" b="0" dirty="0">
                          <a:solidFill>
                            <a:schemeClr val="tx1">
                              <a:lumMod val="75000"/>
                              <a:lumOff val="25000"/>
                            </a:schemeClr>
                          </a:solidFill>
                          <a:latin typeface="Arial" panose="020B0604020202020204" pitchFamily="34" charset="0"/>
                          <a:cs typeface="Arial" panose="020B0604020202020204" pitchFamily="34" charset="0"/>
                        </a:rPr>
                        <a:t>20,5</a:t>
                      </a:r>
                    </a:p>
                  </a:txBody>
                  <a:tcPr marL="68580" marR="68580" marT="48006" marB="48006" anchor="ctr"/>
                </a:tc>
                <a:extLst>
                  <a:ext uri="{0D108BD9-81ED-4DB2-BD59-A6C34878D82A}">
                    <a16:rowId xmlns:a16="http://schemas.microsoft.com/office/drawing/2014/main" val="3970802763"/>
                  </a:ext>
                </a:extLst>
              </a:tr>
            </a:tbl>
          </a:graphicData>
        </a:graphic>
      </p:graphicFrame>
      <p:graphicFrame>
        <p:nvGraphicFramePr>
          <p:cNvPr id="9" name="Table 6">
            <a:extLst>
              <a:ext uri="{FF2B5EF4-FFF2-40B4-BE49-F238E27FC236}">
                <a16:creationId xmlns:a16="http://schemas.microsoft.com/office/drawing/2014/main" id="{D71F19A9-6CE2-46C9-A1C0-4F00F6E66CBC}"/>
              </a:ext>
            </a:extLst>
          </p:cNvPr>
          <p:cNvGraphicFramePr>
            <a:graphicFrameLocks noGrp="1"/>
          </p:cNvGraphicFramePr>
          <p:nvPr/>
        </p:nvGraphicFramePr>
        <p:xfrm>
          <a:off x="274747" y="1940404"/>
          <a:ext cx="4644000" cy="2747792"/>
        </p:xfrm>
        <a:graphic>
          <a:graphicData uri="http://schemas.openxmlformats.org/drawingml/2006/table">
            <a:tbl>
              <a:tblPr firstRow="1" bandRow="1">
                <a:tableStyleId>{7DF18680-E054-41AD-8BC1-D1AEF772440D}</a:tableStyleId>
              </a:tblPr>
              <a:tblGrid>
                <a:gridCol w="2143834">
                  <a:extLst>
                    <a:ext uri="{9D8B030D-6E8A-4147-A177-3AD203B41FA5}">
                      <a16:colId xmlns:a16="http://schemas.microsoft.com/office/drawing/2014/main" val="3101573274"/>
                    </a:ext>
                  </a:extLst>
                </a:gridCol>
                <a:gridCol w="1188076">
                  <a:extLst>
                    <a:ext uri="{9D8B030D-6E8A-4147-A177-3AD203B41FA5}">
                      <a16:colId xmlns:a16="http://schemas.microsoft.com/office/drawing/2014/main" val="2780558106"/>
                    </a:ext>
                  </a:extLst>
                </a:gridCol>
                <a:gridCol w="1312090">
                  <a:extLst>
                    <a:ext uri="{9D8B030D-6E8A-4147-A177-3AD203B41FA5}">
                      <a16:colId xmlns:a16="http://schemas.microsoft.com/office/drawing/2014/main" val="3861721513"/>
                    </a:ext>
                  </a:extLst>
                </a:gridCol>
              </a:tblGrid>
              <a:tr h="305310">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marL="0" indent="0" algn="ctr"/>
                      <a:r>
                        <a:rPr lang="en-US" sz="900" dirty="0" err="1">
                          <a:solidFill>
                            <a:schemeClr val="bg1"/>
                          </a:solidFill>
                          <a:latin typeface="Arial" panose="020B0604020202020204" pitchFamily="34" charset="0"/>
                          <a:cs typeface="Arial" panose="020B0604020202020204" pitchFamily="34" charset="0"/>
                        </a:rPr>
                        <a:t>Caractéristiques</a:t>
                      </a:r>
                      <a:r>
                        <a:rPr lang="en-US" sz="900" dirty="0">
                          <a:solidFill>
                            <a:schemeClr val="bg1"/>
                          </a:solidFill>
                          <a:latin typeface="Arial" panose="020B0604020202020204" pitchFamily="34" charset="0"/>
                          <a:cs typeface="Arial" panose="020B0604020202020204" pitchFamily="34" charset="0"/>
                        </a:rPr>
                        <a:t> patients </a:t>
                      </a:r>
                      <a:endParaRPr lang="en-US" sz="900" baseline="30000" dirty="0">
                        <a:solidFill>
                          <a:schemeClr val="bg1"/>
                        </a:solidFill>
                        <a:latin typeface="Arial" panose="020B0604020202020204" pitchFamily="34" charset="0"/>
                        <a:cs typeface="Arial" panose="020B0604020202020204" pitchFamily="34" charset="0"/>
                      </a:endParaRPr>
                    </a:p>
                  </a:txBody>
                  <a:tcPr marL="18000" marR="18000" marT="18000" marB="18000" anchor="ct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lnSpc>
                          <a:spcPct val="90000"/>
                        </a:lnSpc>
                      </a:pPr>
                      <a:r>
                        <a:rPr lang="en-US" sz="900" dirty="0">
                          <a:solidFill>
                            <a:schemeClr val="bg1"/>
                          </a:solidFill>
                          <a:latin typeface="Arial" panose="020B0604020202020204" pitchFamily="34" charset="0"/>
                          <a:cs typeface="Arial" panose="020B0604020202020204" pitchFamily="34" charset="0"/>
                        </a:rPr>
                        <a:t>HER2+ </a:t>
                      </a:r>
                    </a:p>
                    <a:p>
                      <a:pPr algn="ctr">
                        <a:lnSpc>
                          <a:spcPct val="90000"/>
                        </a:lnSpc>
                      </a:pPr>
                      <a:r>
                        <a:rPr lang="en-US" sz="900" dirty="0" err="1">
                          <a:solidFill>
                            <a:schemeClr val="bg1"/>
                          </a:solidFill>
                          <a:latin typeface="Arial" panose="020B0604020202020204" pitchFamily="34" charset="0"/>
                          <a:cs typeface="Arial" panose="020B0604020202020204" pitchFamily="34" charset="0"/>
                        </a:rPr>
                        <a:t>Cohorte</a:t>
                      </a:r>
                      <a:r>
                        <a:rPr lang="en-US" sz="900" dirty="0">
                          <a:solidFill>
                            <a:schemeClr val="bg1"/>
                          </a:solidFill>
                          <a:latin typeface="Arial" panose="020B0604020202020204" pitchFamily="34" charset="0"/>
                          <a:cs typeface="Arial" panose="020B0604020202020204" pitchFamily="34" charset="0"/>
                        </a:rPr>
                        <a:t> A </a:t>
                      </a:r>
                      <a:r>
                        <a:rPr lang="en-US" sz="900" b="0" dirty="0">
                          <a:solidFill>
                            <a:schemeClr val="bg1"/>
                          </a:solidFill>
                          <a:latin typeface="Arial" panose="020B0604020202020204" pitchFamily="34" charset="0"/>
                          <a:cs typeface="Arial" panose="020B0604020202020204" pitchFamily="34" charset="0"/>
                        </a:rPr>
                        <a:t>(n = 53)</a:t>
                      </a:r>
                      <a:endParaRPr lang="en-US" sz="900" b="0" baseline="30000" dirty="0">
                        <a:solidFill>
                          <a:schemeClr val="bg1"/>
                        </a:solidFill>
                        <a:latin typeface="Arial" panose="020B0604020202020204" pitchFamily="34" charset="0"/>
                        <a:cs typeface="Arial" panose="020B0604020202020204" pitchFamily="34" charset="0"/>
                      </a:endParaRPr>
                    </a:p>
                  </a:txBody>
                  <a:tcPr marL="18000" marR="18000" marT="18000" marB="18000" anchor="ctr">
                    <a:solidFill>
                      <a:srgbClr val="C00000"/>
                    </a:solidFill>
                  </a:tcPr>
                </a:tc>
                <a:tc>
                  <a:txBody>
                    <a:bodyPr/>
                    <a:lstStyle/>
                    <a:p>
                      <a:pPr algn="ctr">
                        <a:lnSpc>
                          <a:spcPct val="90000"/>
                        </a:lnSpc>
                      </a:pPr>
                      <a:r>
                        <a:rPr lang="en-US" sz="900" b="1" kern="1200" dirty="0" err="1">
                          <a:solidFill>
                            <a:schemeClr val="bg1"/>
                          </a:solidFill>
                          <a:latin typeface="Arial" panose="020B0604020202020204" pitchFamily="34" charset="0"/>
                          <a:cs typeface="Arial" panose="020B0604020202020204" pitchFamily="34" charset="0"/>
                        </a:rPr>
                        <a:t>Tous</a:t>
                      </a:r>
                      <a:r>
                        <a:rPr lang="en-US" sz="900" b="1" kern="1200" dirty="0">
                          <a:solidFill>
                            <a:schemeClr val="bg1"/>
                          </a:solidFill>
                          <a:latin typeface="Arial" panose="020B0604020202020204" pitchFamily="34" charset="0"/>
                          <a:cs typeface="Arial" panose="020B0604020202020204" pitchFamily="34" charset="0"/>
                        </a:rPr>
                        <a:t> </a:t>
                      </a:r>
                      <a:br>
                        <a:rPr lang="en-US" sz="900" b="1" kern="1200" dirty="0">
                          <a:solidFill>
                            <a:schemeClr val="bg1"/>
                          </a:solidFill>
                          <a:latin typeface="Arial" panose="020B0604020202020204" pitchFamily="34" charset="0"/>
                          <a:cs typeface="Arial" panose="020B0604020202020204" pitchFamily="34" charset="0"/>
                        </a:rPr>
                      </a:br>
                      <a:r>
                        <a:rPr lang="en-US" sz="900" b="1" kern="1200" dirty="0">
                          <a:solidFill>
                            <a:schemeClr val="bg1"/>
                          </a:solidFill>
                          <a:latin typeface="Arial" panose="020B0604020202020204" pitchFamily="34" charset="0"/>
                          <a:cs typeface="Arial" panose="020B0604020202020204" pitchFamily="34" charset="0"/>
                        </a:rPr>
                        <a:t>les patients </a:t>
                      </a:r>
                      <a:r>
                        <a:rPr lang="en-US" sz="900" b="0" kern="1200" dirty="0">
                          <a:solidFill>
                            <a:schemeClr val="bg1"/>
                          </a:solidFill>
                          <a:latin typeface="Arial" panose="020B0604020202020204" pitchFamily="34" charset="0"/>
                          <a:cs typeface="Arial" panose="020B0604020202020204" pitchFamily="34" charset="0"/>
                        </a:rPr>
                        <a:t>(n = 78)</a:t>
                      </a:r>
                      <a:endParaRPr lang="en-US" sz="900" b="0" kern="1200" dirty="0">
                        <a:solidFill>
                          <a:schemeClr val="bg1"/>
                        </a:solidFill>
                        <a:latin typeface="Arial" panose="020B0604020202020204" pitchFamily="34" charset="0"/>
                        <a:ea typeface="+mn-ea"/>
                        <a:cs typeface="Arial" panose="020B0604020202020204" pitchFamily="34" charset="0"/>
                      </a:endParaRPr>
                    </a:p>
                  </a:txBody>
                  <a:tcPr marL="18000" marR="18000" marT="18000" marB="18000" anchor="ctr"/>
                </a:tc>
                <a:extLst>
                  <a:ext uri="{0D108BD9-81ED-4DB2-BD59-A6C34878D82A}">
                    <a16:rowId xmlns:a16="http://schemas.microsoft.com/office/drawing/2014/main" val="1383735135"/>
                  </a:ext>
                </a:extLst>
              </a:tr>
              <a:tr h="207611">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en-US" sz="900" b="1" dirty="0">
                          <a:solidFill>
                            <a:schemeClr val="tx1">
                              <a:lumMod val="75000"/>
                              <a:lumOff val="25000"/>
                            </a:schemeClr>
                          </a:solidFill>
                          <a:latin typeface="Arial" panose="020B0604020202020204" pitchFamily="34" charset="0"/>
                          <a:cs typeface="Arial" panose="020B0604020202020204" pitchFamily="34" charset="0"/>
                        </a:rPr>
                        <a:t>Age, median (range) years </a:t>
                      </a:r>
                      <a:endParaRPr lang="en-US" sz="900" b="1" dirty="0">
                        <a:solidFill>
                          <a:schemeClr val="tx1">
                            <a:lumMod val="75000"/>
                            <a:lumOff val="25000"/>
                          </a:schemeClr>
                        </a:solidFill>
                        <a:highlight>
                          <a:srgbClr val="FFFF00"/>
                        </a:highlight>
                        <a:latin typeface="Arial" panose="020B0604020202020204" pitchFamily="34" charset="0"/>
                        <a:cs typeface="Arial" panose="020B0604020202020204" pitchFamily="34" charset="0"/>
                      </a:endParaRPr>
                    </a:p>
                  </a:txBody>
                  <a:tcPr marL="18000" marR="18000" marT="18000" marB="18000" anchor="ct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900" b="0" dirty="0">
                          <a:solidFill>
                            <a:schemeClr val="tx1">
                              <a:lumMod val="75000"/>
                              <a:lumOff val="25000"/>
                            </a:schemeClr>
                          </a:solidFill>
                          <a:latin typeface="Arial" panose="020B0604020202020204" pitchFamily="34" charset="0"/>
                          <a:cs typeface="Arial" panose="020B0604020202020204" pitchFamily="34" charset="0"/>
                        </a:rPr>
                        <a:t>57,0 (27-79)</a:t>
                      </a:r>
                    </a:p>
                  </a:txBody>
                  <a:tcPr marL="18000" marR="18000" marT="18000" marB="18000" anchor="ctr"/>
                </a:tc>
                <a:tc>
                  <a:txBody>
                    <a:bodyPr/>
                    <a:lstStyle/>
                    <a:p>
                      <a:pPr algn="ctr"/>
                      <a:r>
                        <a:rPr lang="en-US" sz="900" b="0" dirty="0">
                          <a:solidFill>
                            <a:schemeClr val="tx1">
                              <a:lumMod val="75000"/>
                              <a:lumOff val="25000"/>
                            </a:schemeClr>
                          </a:solidFill>
                          <a:latin typeface="Arial" panose="020B0604020202020204" pitchFamily="34" charset="0"/>
                          <a:cs typeface="Arial" panose="020B0604020202020204" pitchFamily="34" charset="0"/>
                        </a:rPr>
                        <a:t>58,5 (27-79)</a:t>
                      </a:r>
                    </a:p>
                  </a:txBody>
                  <a:tcPr marL="18000" marR="18000" marT="18000" marB="18000" anchor="ctr"/>
                </a:tc>
                <a:extLst>
                  <a:ext uri="{0D108BD9-81ED-4DB2-BD59-A6C34878D82A}">
                    <a16:rowId xmlns:a16="http://schemas.microsoft.com/office/drawing/2014/main" val="4045825985"/>
                  </a:ext>
                </a:extLst>
              </a:tr>
              <a:tr h="207611">
                <a:tc>
                  <a:txBody>
                    <a:bodyPr/>
                    <a:lstStyle/>
                    <a:p>
                      <a:r>
                        <a:rPr lang="en-US" sz="900" b="1" dirty="0">
                          <a:solidFill>
                            <a:schemeClr val="tx1">
                              <a:lumMod val="75000"/>
                              <a:lumOff val="25000"/>
                            </a:schemeClr>
                          </a:solidFill>
                          <a:latin typeface="Arial" panose="020B0604020202020204" pitchFamily="34" charset="0"/>
                          <a:cs typeface="Arial" panose="020B0604020202020204" pitchFamily="34" charset="0"/>
                        </a:rPr>
                        <a:t>Female, %</a:t>
                      </a:r>
                    </a:p>
                  </a:txBody>
                  <a:tcPr marL="18000" marR="18000" marT="18000" marB="18000" anchor="ctr"/>
                </a:tc>
                <a:tc>
                  <a:txBody>
                    <a:bodyPr/>
                    <a:lstStyle/>
                    <a:p>
                      <a:pPr algn="ctr"/>
                      <a:r>
                        <a:rPr lang="en-US" sz="900" b="0" dirty="0">
                          <a:solidFill>
                            <a:schemeClr val="tx1">
                              <a:lumMod val="75000"/>
                              <a:lumOff val="25000"/>
                            </a:schemeClr>
                          </a:solidFill>
                          <a:latin typeface="Arial" panose="020B0604020202020204" pitchFamily="34" charset="0"/>
                          <a:cs typeface="Arial" panose="020B0604020202020204" pitchFamily="34" charset="0"/>
                        </a:rPr>
                        <a:t>52,8</a:t>
                      </a:r>
                    </a:p>
                  </a:txBody>
                  <a:tcPr marL="18000" marR="18000" marT="18000" marB="18000" anchor="ctr"/>
                </a:tc>
                <a:tc>
                  <a:txBody>
                    <a:bodyPr/>
                    <a:lstStyle/>
                    <a:p>
                      <a:pPr algn="ctr"/>
                      <a:r>
                        <a:rPr lang="en-US" sz="900" b="0" dirty="0">
                          <a:solidFill>
                            <a:schemeClr val="tx1">
                              <a:lumMod val="75000"/>
                              <a:lumOff val="25000"/>
                            </a:schemeClr>
                          </a:solidFill>
                          <a:latin typeface="Arial" panose="020B0604020202020204" pitchFamily="34" charset="0"/>
                          <a:cs typeface="Arial" panose="020B0604020202020204" pitchFamily="34" charset="0"/>
                        </a:rPr>
                        <a:t>47,4</a:t>
                      </a:r>
                    </a:p>
                  </a:txBody>
                  <a:tcPr marL="18000" marR="18000" marT="18000" marB="18000" anchor="ctr"/>
                </a:tc>
                <a:extLst>
                  <a:ext uri="{0D108BD9-81ED-4DB2-BD59-A6C34878D82A}">
                    <a16:rowId xmlns:a16="http://schemas.microsoft.com/office/drawing/2014/main" val="3111762628"/>
                  </a:ext>
                </a:extLst>
              </a:tr>
              <a:tr h="329735">
                <a:tc>
                  <a:txBody>
                    <a:bodyPr/>
                    <a:lstStyle/>
                    <a:p>
                      <a:r>
                        <a:rPr lang="en-US" sz="900" b="1" dirty="0">
                          <a:solidFill>
                            <a:schemeClr val="tx1">
                              <a:lumMod val="75000"/>
                              <a:lumOff val="25000"/>
                            </a:schemeClr>
                          </a:solidFill>
                          <a:latin typeface="Arial" panose="020B0604020202020204" pitchFamily="34" charset="0"/>
                          <a:cs typeface="Arial" panose="020B0604020202020204" pitchFamily="34" charset="0"/>
                        </a:rPr>
                        <a:t>Region, %</a:t>
                      </a:r>
                    </a:p>
                    <a:p>
                      <a:r>
                        <a:rPr lang="en-US" sz="900" b="0" dirty="0">
                          <a:solidFill>
                            <a:schemeClr val="tx1">
                              <a:lumMod val="75000"/>
                              <a:lumOff val="25000"/>
                            </a:schemeClr>
                          </a:solidFill>
                          <a:latin typeface="Arial" panose="020B0604020202020204" pitchFamily="34" charset="0"/>
                          <a:cs typeface="Arial" panose="020B0604020202020204" pitchFamily="34" charset="0"/>
                        </a:rPr>
                        <a:t>Europe/Asia/North America </a:t>
                      </a:r>
                    </a:p>
                  </a:txBody>
                  <a:tcPr marL="18000" marR="18000" marT="18000" marB="18000" anchor="ctr"/>
                </a:tc>
                <a:tc>
                  <a:txBody>
                    <a:bodyPr/>
                    <a:lstStyle/>
                    <a:p>
                      <a:pPr algn="ctr"/>
                      <a:r>
                        <a:rPr lang="en-US" sz="900" b="0" dirty="0">
                          <a:solidFill>
                            <a:schemeClr val="tx1">
                              <a:lumMod val="75000"/>
                              <a:lumOff val="25000"/>
                            </a:schemeClr>
                          </a:solidFill>
                          <a:latin typeface="Arial" panose="020B0604020202020204" pitchFamily="34" charset="0"/>
                          <a:cs typeface="Arial" panose="020B0604020202020204" pitchFamily="34" charset="0"/>
                        </a:rPr>
                        <a:t>52,8 / 28,3 / 18,9</a:t>
                      </a:r>
                    </a:p>
                  </a:txBody>
                  <a:tcPr marL="18000" marR="18000" marT="18000" marB="18000" anchor="ctr"/>
                </a:tc>
                <a:tc>
                  <a:txBody>
                    <a:bodyPr/>
                    <a:lstStyle/>
                    <a:p>
                      <a:pPr algn="ctr"/>
                      <a:r>
                        <a:rPr lang="en-US" sz="900" b="0" dirty="0">
                          <a:solidFill>
                            <a:schemeClr val="tx1">
                              <a:lumMod val="75000"/>
                              <a:lumOff val="25000"/>
                            </a:schemeClr>
                          </a:solidFill>
                          <a:latin typeface="Arial" panose="020B0604020202020204" pitchFamily="34" charset="0"/>
                          <a:cs typeface="Arial" panose="020B0604020202020204" pitchFamily="34" charset="0"/>
                        </a:rPr>
                        <a:t>52,6 / 32,1 / 15,4</a:t>
                      </a:r>
                    </a:p>
                  </a:txBody>
                  <a:tcPr marL="18000" marR="18000" marT="18000" marB="18000" anchor="ctr"/>
                </a:tc>
                <a:extLst>
                  <a:ext uri="{0D108BD9-81ED-4DB2-BD59-A6C34878D82A}">
                    <a16:rowId xmlns:a16="http://schemas.microsoft.com/office/drawing/2014/main" val="1010644972"/>
                  </a:ext>
                </a:extLst>
              </a:tr>
              <a:tr h="207611">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en-US" sz="900" b="1" dirty="0">
                          <a:solidFill>
                            <a:schemeClr val="tx1">
                              <a:lumMod val="75000"/>
                              <a:lumOff val="25000"/>
                            </a:schemeClr>
                          </a:solidFill>
                          <a:latin typeface="Arial" panose="020B0604020202020204" pitchFamily="34" charset="0"/>
                          <a:cs typeface="Arial" panose="020B0604020202020204" pitchFamily="34" charset="0"/>
                        </a:rPr>
                        <a:t>ECOG performance status 0/1/2, %</a:t>
                      </a:r>
                    </a:p>
                  </a:txBody>
                  <a:tcPr marL="18000" marR="18000" marT="18000" marB="18000" anchor="ct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900" b="0" dirty="0">
                          <a:solidFill>
                            <a:schemeClr val="tx1">
                              <a:lumMod val="75000"/>
                              <a:lumOff val="25000"/>
                            </a:schemeClr>
                          </a:solidFill>
                          <a:latin typeface="Arial" panose="020B0604020202020204" pitchFamily="34" charset="0"/>
                          <a:cs typeface="Arial" panose="020B0604020202020204" pitchFamily="34" charset="0"/>
                        </a:rPr>
                        <a:t>69,8 / 30,2 / 0</a:t>
                      </a:r>
                    </a:p>
                  </a:txBody>
                  <a:tcPr marL="18000" marR="18000" marT="18000" marB="18000" anchor="ctr"/>
                </a:tc>
                <a:tc>
                  <a:txBody>
                    <a:bodyPr/>
                    <a:lstStyle/>
                    <a:p>
                      <a:pPr algn="ctr"/>
                      <a:r>
                        <a:rPr lang="en-US" sz="900" b="0" dirty="0">
                          <a:solidFill>
                            <a:schemeClr val="tx1">
                              <a:lumMod val="75000"/>
                              <a:lumOff val="25000"/>
                            </a:schemeClr>
                          </a:solidFill>
                          <a:latin typeface="Arial" panose="020B0604020202020204" pitchFamily="34" charset="0"/>
                          <a:cs typeface="Arial" panose="020B0604020202020204" pitchFamily="34" charset="0"/>
                        </a:rPr>
                        <a:t>62,8 / 35,9 / 1,3</a:t>
                      </a:r>
                    </a:p>
                  </a:txBody>
                  <a:tcPr marL="18000" marR="18000" marT="18000" marB="18000" anchor="ctr"/>
                </a:tc>
                <a:extLst>
                  <a:ext uri="{0D108BD9-81ED-4DB2-BD59-A6C34878D82A}">
                    <a16:rowId xmlns:a16="http://schemas.microsoft.com/office/drawing/2014/main" val="187774997"/>
                  </a:ext>
                </a:extLst>
              </a:tr>
              <a:tr h="207611">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en-US" sz="900" b="1" dirty="0">
                          <a:solidFill>
                            <a:schemeClr val="tx1">
                              <a:lumMod val="75000"/>
                              <a:lumOff val="25000"/>
                            </a:schemeClr>
                          </a:solidFill>
                          <a:latin typeface="Arial" panose="020B0604020202020204" pitchFamily="34" charset="0"/>
                          <a:cs typeface="Arial" panose="020B0604020202020204" pitchFamily="34" charset="0"/>
                        </a:rPr>
                        <a:t>Sum of target lesions, median, cm</a:t>
                      </a:r>
                    </a:p>
                  </a:txBody>
                  <a:tcPr marL="18000" marR="18000" marT="18000" marB="18000" anchor="ct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900" b="0" dirty="0">
                          <a:solidFill>
                            <a:schemeClr val="tx1">
                              <a:lumMod val="75000"/>
                              <a:lumOff val="25000"/>
                            </a:schemeClr>
                          </a:solidFill>
                          <a:latin typeface="Arial" panose="020B0604020202020204" pitchFamily="34" charset="0"/>
                          <a:cs typeface="Arial" panose="020B0604020202020204" pitchFamily="34" charset="0"/>
                        </a:rPr>
                        <a:t>8,4</a:t>
                      </a:r>
                    </a:p>
                  </a:txBody>
                  <a:tcPr marL="18000" marR="18000" marT="18000" marB="18000" anchor="ctr"/>
                </a:tc>
                <a:tc>
                  <a:txBody>
                    <a:bodyPr/>
                    <a:lstStyle/>
                    <a:p>
                      <a:pPr algn="ctr"/>
                      <a:r>
                        <a:rPr lang="en-US" sz="900" b="0" dirty="0">
                          <a:solidFill>
                            <a:schemeClr val="tx1">
                              <a:lumMod val="75000"/>
                              <a:lumOff val="25000"/>
                            </a:schemeClr>
                          </a:solidFill>
                          <a:latin typeface="Arial" panose="020B0604020202020204" pitchFamily="34" charset="0"/>
                          <a:cs typeface="Arial" panose="020B0604020202020204" pitchFamily="34" charset="0"/>
                        </a:rPr>
                        <a:t>8,8</a:t>
                      </a:r>
                    </a:p>
                  </a:txBody>
                  <a:tcPr marL="18000" marR="18000" marT="18000" marB="18000" anchor="ctr"/>
                </a:tc>
                <a:extLst>
                  <a:ext uri="{0D108BD9-81ED-4DB2-BD59-A6C34878D82A}">
                    <a16:rowId xmlns:a16="http://schemas.microsoft.com/office/drawing/2014/main" val="4177598893"/>
                  </a:ext>
                </a:extLst>
              </a:tr>
              <a:tr h="207611">
                <a:tc>
                  <a:txBody>
                    <a:bodyPr/>
                    <a:lstStyle/>
                    <a:p>
                      <a:r>
                        <a:rPr lang="en-US" sz="900" b="1" dirty="0">
                          <a:solidFill>
                            <a:schemeClr val="tx1">
                              <a:lumMod val="75000"/>
                              <a:lumOff val="25000"/>
                            </a:schemeClr>
                          </a:solidFill>
                          <a:latin typeface="Arial" panose="020B0604020202020204" pitchFamily="34" charset="0"/>
                          <a:cs typeface="Arial" panose="020B0604020202020204" pitchFamily="34" charset="0"/>
                        </a:rPr>
                        <a:t>Primary tumor site, left/right, %</a:t>
                      </a:r>
                      <a:r>
                        <a:rPr lang="en-US" sz="900" b="1" baseline="30000" dirty="0">
                          <a:solidFill>
                            <a:schemeClr val="tx1">
                              <a:lumMod val="75000"/>
                              <a:lumOff val="25000"/>
                            </a:schemeClr>
                          </a:solidFill>
                          <a:latin typeface="Arial" panose="020B0604020202020204" pitchFamily="34" charset="0"/>
                          <a:cs typeface="Arial" panose="020B0604020202020204" pitchFamily="34" charset="0"/>
                        </a:rPr>
                        <a:t>a</a:t>
                      </a:r>
                    </a:p>
                  </a:txBody>
                  <a:tcPr marL="18000" marR="18000" marT="18000" marB="18000" anchor="ctr"/>
                </a:tc>
                <a:tc>
                  <a:txBody>
                    <a:bodyPr/>
                    <a:lstStyle/>
                    <a:p>
                      <a:pPr algn="ctr"/>
                      <a:r>
                        <a:rPr lang="en-US" sz="900" b="0" dirty="0">
                          <a:solidFill>
                            <a:schemeClr val="tx1">
                              <a:lumMod val="75000"/>
                              <a:lumOff val="25000"/>
                            </a:schemeClr>
                          </a:solidFill>
                          <a:latin typeface="Arial" panose="020B0604020202020204" pitchFamily="34" charset="0"/>
                          <a:cs typeface="Arial" panose="020B0604020202020204" pitchFamily="34" charset="0"/>
                        </a:rPr>
                        <a:t>88,7 / 11,3</a:t>
                      </a:r>
                    </a:p>
                  </a:txBody>
                  <a:tcPr marL="18000" marR="18000" marT="18000" marB="18000" anchor="ctr"/>
                </a:tc>
                <a:tc>
                  <a:txBody>
                    <a:bodyPr/>
                    <a:lstStyle/>
                    <a:p>
                      <a:pPr algn="ctr"/>
                      <a:r>
                        <a:rPr lang="en-US" sz="900" b="0" dirty="0">
                          <a:solidFill>
                            <a:schemeClr val="tx1">
                              <a:lumMod val="75000"/>
                              <a:lumOff val="25000"/>
                            </a:schemeClr>
                          </a:solidFill>
                          <a:latin typeface="Arial" panose="020B0604020202020204" pitchFamily="34" charset="0"/>
                          <a:cs typeface="Arial" panose="020B0604020202020204" pitchFamily="34" charset="0"/>
                        </a:rPr>
                        <a:t>89,7 / 10,3</a:t>
                      </a:r>
                    </a:p>
                  </a:txBody>
                  <a:tcPr marL="18000" marR="18000" marT="18000" marB="18000" anchor="ctr"/>
                </a:tc>
                <a:extLst>
                  <a:ext uri="{0D108BD9-81ED-4DB2-BD59-A6C34878D82A}">
                    <a16:rowId xmlns:a16="http://schemas.microsoft.com/office/drawing/2014/main" val="3970802763"/>
                  </a:ext>
                </a:extLst>
              </a:tr>
              <a:tr h="207611">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en-US" sz="900" b="1" dirty="0">
                          <a:solidFill>
                            <a:schemeClr val="tx1">
                              <a:lumMod val="75000"/>
                              <a:lumOff val="25000"/>
                            </a:schemeClr>
                          </a:solidFill>
                          <a:latin typeface="Arial" panose="020B0604020202020204" pitchFamily="34" charset="0"/>
                          <a:cs typeface="Arial" panose="020B0604020202020204" pitchFamily="34" charset="0"/>
                        </a:rPr>
                        <a:t>Microsatellite stable/unknown, %</a:t>
                      </a:r>
                      <a:r>
                        <a:rPr lang="en-US" sz="900" b="1" baseline="30000" dirty="0">
                          <a:solidFill>
                            <a:schemeClr val="tx1">
                              <a:lumMod val="75000"/>
                              <a:lumOff val="25000"/>
                            </a:schemeClr>
                          </a:solidFill>
                          <a:latin typeface="Arial" panose="020B0604020202020204" pitchFamily="34" charset="0"/>
                          <a:cs typeface="Arial" panose="020B0604020202020204" pitchFamily="34" charset="0"/>
                        </a:rPr>
                        <a:t>b</a:t>
                      </a:r>
                    </a:p>
                  </a:txBody>
                  <a:tcPr marL="18000" marR="18000" marT="18000" marB="18000" anchor="ctr"/>
                </a:tc>
                <a:tc>
                  <a:txBody>
                    <a:bodyPr/>
                    <a:lstStyle/>
                    <a:p>
                      <a:pPr algn="ctr"/>
                      <a:r>
                        <a:rPr lang="en-US" sz="900" b="0" dirty="0">
                          <a:solidFill>
                            <a:schemeClr val="tx1">
                              <a:lumMod val="75000"/>
                              <a:lumOff val="25000"/>
                            </a:schemeClr>
                          </a:solidFill>
                          <a:latin typeface="Arial" panose="020B0604020202020204" pitchFamily="34" charset="0"/>
                          <a:cs typeface="Arial" panose="020B0604020202020204" pitchFamily="34" charset="0"/>
                        </a:rPr>
                        <a:t>81,1 / 18,9</a:t>
                      </a:r>
                    </a:p>
                  </a:txBody>
                  <a:tcPr marL="18000" marR="18000" marT="18000" marB="18000" anchor="ctr"/>
                </a:tc>
                <a:tc>
                  <a:txBody>
                    <a:bodyPr/>
                    <a:lstStyle/>
                    <a:p>
                      <a:pPr algn="ctr"/>
                      <a:r>
                        <a:rPr lang="en-US" sz="900" b="0" dirty="0">
                          <a:solidFill>
                            <a:schemeClr val="tx1">
                              <a:lumMod val="75000"/>
                              <a:lumOff val="25000"/>
                            </a:schemeClr>
                          </a:solidFill>
                          <a:latin typeface="Arial" panose="020B0604020202020204" pitchFamily="34" charset="0"/>
                          <a:cs typeface="Arial" panose="020B0604020202020204" pitchFamily="34" charset="0"/>
                        </a:rPr>
                        <a:t>79,5 / 20,5</a:t>
                      </a:r>
                    </a:p>
                  </a:txBody>
                  <a:tcPr marL="18000" marR="18000" marT="18000" marB="18000" anchor="ctr"/>
                </a:tc>
                <a:extLst>
                  <a:ext uri="{0D108BD9-81ED-4DB2-BD59-A6C34878D82A}">
                    <a16:rowId xmlns:a16="http://schemas.microsoft.com/office/drawing/2014/main" val="2444218303"/>
                  </a:ext>
                </a:extLst>
              </a:tr>
              <a:tr h="207611">
                <a:tc>
                  <a:txBody>
                    <a:bodyPr/>
                    <a:lstStyle/>
                    <a:p>
                      <a:r>
                        <a:rPr lang="en-US" sz="900" b="1" baseline="0" dirty="0">
                          <a:solidFill>
                            <a:schemeClr val="tx1">
                              <a:lumMod val="75000"/>
                              <a:lumOff val="25000"/>
                            </a:schemeClr>
                          </a:solidFill>
                          <a:latin typeface="Arial" panose="020B0604020202020204" pitchFamily="34" charset="0"/>
                          <a:cs typeface="Arial" panose="020B0604020202020204" pitchFamily="34" charset="0"/>
                        </a:rPr>
                        <a:t>RAS wild type, </a:t>
                      </a:r>
                      <a:r>
                        <a:rPr lang="en-US" sz="900" b="1" dirty="0">
                          <a:solidFill>
                            <a:schemeClr val="tx1">
                              <a:lumMod val="75000"/>
                              <a:lumOff val="25000"/>
                            </a:schemeClr>
                          </a:solidFill>
                          <a:latin typeface="Arial" panose="020B0604020202020204" pitchFamily="34" charset="0"/>
                          <a:cs typeface="Arial" panose="020B0604020202020204" pitchFamily="34" charset="0"/>
                        </a:rPr>
                        <a:t>%</a:t>
                      </a:r>
                      <a:r>
                        <a:rPr lang="en-US" sz="900" b="1" baseline="30000" dirty="0">
                          <a:solidFill>
                            <a:schemeClr val="tx1">
                              <a:lumMod val="75000"/>
                              <a:lumOff val="25000"/>
                            </a:schemeClr>
                          </a:solidFill>
                          <a:latin typeface="Arial" panose="020B0604020202020204" pitchFamily="34" charset="0"/>
                          <a:cs typeface="Arial" panose="020B0604020202020204" pitchFamily="34" charset="0"/>
                        </a:rPr>
                        <a:t>b</a:t>
                      </a:r>
                    </a:p>
                  </a:txBody>
                  <a:tcPr marL="18000" marR="18000" marT="18000" marB="18000" anchor="ctr"/>
                </a:tc>
                <a:tc>
                  <a:txBody>
                    <a:bodyPr/>
                    <a:lstStyle/>
                    <a:p>
                      <a:pPr algn="ctr"/>
                      <a:r>
                        <a:rPr lang="en-US" sz="900" b="0" dirty="0">
                          <a:solidFill>
                            <a:schemeClr val="tx1">
                              <a:lumMod val="75000"/>
                              <a:lumOff val="25000"/>
                            </a:schemeClr>
                          </a:solidFill>
                          <a:latin typeface="Arial" panose="020B0604020202020204" pitchFamily="34" charset="0"/>
                          <a:cs typeface="Arial" panose="020B0604020202020204" pitchFamily="34" charset="0"/>
                        </a:rPr>
                        <a:t>98,1</a:t>
                      </a:r>
                    </a:p>
                  </a:txBody>
                  <a:tcPr marL="18000" marR="18000" marT="18000" marB="18000" anchor="ctr"/>
                </a:tc>
                <a:tc>
                  <a:txBody>
                    <a:bodyPr/>
                    <a:lstStyle/>
                    <a:p>
                      <a:pPr algn="ctr"/>
                      <a:r>
                        <a:rPr lang="en-US" sz="900" b="0" dirty="0">
                          <a:solidFill>
                            <a:schemeClr val="tx1">
                              <a:lumMod val="75000"/>
                              <a:lumOff val="25000"/>
                            </a:schemeClr>
                          </a:solidFill>
                          <a:latin typeface="Arial" panose="020B0604020202020204" pitchFamily="34" charset="0"/>
                          <a:cs typeface="Arial" panose="020B0604020202020204" pitchFamily="34" charset="0"/>
                        </a:rPr>
                        <a:t>98,7</a:t>
                      </a:r>
                    </a:p>
                  </a:txBody>
                  <a:tcPr marL="18000" marR="18000" marT="18000" marB="18000" anchor="ctr"/>
                </a:tc>
                <a:extLst>
                  <a:ext uri="{0D108BD9-81ED-4DB2-BD59-A6C34878D82A}">
                    <a16:rowId xmlns:a16="http://schemas.microsoft.com/office/drawing/2014/main" val="1192458212"/>
                  </a:ext>
                </a:extLst>
              </a:tr>
              <a:tr h="207611">
                <a:tc>
                  <a:txBody>
                    <a:bodyPr/>
                    <a:lstStyle/>
                    <a:p>
                      <a:r>
                        <a:rPr lang="en-US" sz="900" b="1" baseline="0" dirty="0">
                          <a:solidFill>
                            <a:schemeClr val="tx1">
                              <a:lumMod val="75000"/>
                              <a:lumOff val="25000"/>
                            </a:schemeClr>
                          </a:solidFill>
                          <a:latin typeface="Arial" panose="020B0604020202020204" pitchFamily="34" charset="0"/>
                          <a:cs typeface="Arial" panose="020B0604020202020204" pitchFamily="34" charset="0"/>
                        </a:rPr>
                        <a:t>BRAF wild type, </a:t>
                      </a:r>
                      <a:r>
                        <a:rPr lang="en-US" sz="900" b="1" dirty="0">
                          <a:solidFill>
                            <a:schemeClr val="tx1">
                              <a:lumMod val="75000"/>
                              <a:lumOff val="25000"/>
                            </a:schemeClr>
                          </a:solidFill>
                          <a:latin typeface="Arial" panose="020B0604020202020204" pitchFamily="34" charset="0"/>
                          <a:cs typeface="Arial" panose="020B0604020202020204" pitchFamily="34" charset="0"/>
                        </a:rPr>
                        <a:t>%</a:t>
                      </a:r>
                      <a:r>
                        <a:rPr lang="en-US" sz="900" b="1" baseline="30000" dirty="0">
                          <a:solidFill>
                            <a:schemeClr val="tx1">
                              <a:lumMod val="75000"/>
                              <a:lumOff val="25000"/>
                            </a:schemeClr>
                          </a:solidFill>
                          <a:latin typeface="Arial" panose="020B0604020202020204" pitchFamily="34" charset="0"/>
                          <a:cs typeface="Arial" panose="020B0604020202020204" pitchFamily="34" charset="0"/>
                        </a:rPr>
                        <a:t>b</a:t>
                      </a:r>
                    </a:p>
                  </a:txBody>
                  <a:tcPr marL="18000" marR="18000" marT="18000" marB="18000" anchor="ctr"/>
                </a:tc>
                <a:tc>
                  <a:txBody>
                    <a:bodyPr/>
                    <a:lstStyle/>
                    <a:p>
                      <a:pPr algn="ctr"/>
                      <a:r>
                        <a:rPr lang="en-US" sz="900" b="0" dirty="0">
                          <a:solidFill>
                            <a:schemeClr val="tx1">
                              <a:lumMod val="75000"/>
                              <a:lumOff val="25000"/>
                            </a:schemeClr>
                          </a:solidFill>
                          <a:latin typeface="Arial" panose="020B0604020202020204" pitchFamily="34" charset="0"/>
                          <a:cs typeface="Arial" panose="020B0604020202020204" pitchFamily="34" charset="0"/>
                        </a:rPr>
                        <a:t>100</a:t>
                      </a:r>
                    </a:p>
                  </a:txBody>
                  <a:tcPr marL="18000" marR="18000" marT="18000" marB="18000" anchor="ctr"/>
                </a:tc>
                <a:tc>
                  <a:txBody>
                    <a:bodyPr/>
                    <a:lstStyle/>
                    <a:p>
                      <a:pPr algn="ctr"/>
                      <a:r>
                        <a:rPr lang="en-US" sz="900" b="0" dirty="0">
                          <a:solidFill>
                            <a:schemeClr val="tx1">
                              <a:lumMod val="75000"/>
                              <a:lumOff val="25000"/>
                            </a:schemeClr>
                          </a:solidFill>
                          <a:latin typeface="Arial" panose="020B0604020202020204" pitchFamily="34" charset="0"/>
                          <a:cs typeface="Arial" panose="020B0604020202020204" pitchFamily="34" charset="0"/>
                        </a:rPr>
                        <a:t>98,7</a:t>
                      </a:r>
                    </a:p>
                  </a:txBody>
                  <a:tcPr marL="18000" marR="18000" marT="18000" marB="18000" anchor="ctr"/>
                </a:tc>
                <a:extLst>
                  <a:ext uri="{0D108BD9-81ED-4DB2-BD59-A6C34878D82A}">
                    <a16:rowId xmlns:a16="http://schemas.microsoft.com/office/drawing/2014/main" val="2068400442"/>
                  </a:ext>
                </a:extLst>
              </a:tr>
              <a:tr h="451859">
                <a:tc>
                  <a:txBody>
                    <a:bodyPr/>
                    <a:lstStyle/>
                    <a:p>
                      <a:r>
                        <a:rPr lang="en-US" sz="900" b="1" baseline="0" dirty="0">
                          <a:solidFill>
                            <a:schemeClr val="tx1">
                              <a:lumMod val="75000"/>
                              <a:lumOff val="25000"/>
                            </a:schemeClr>
                          </a:solidFill>
                          <a:latin typeface="Arial" panose="020B0604020202020204" pitchFamily="34" charset="0"/>
                          <a:cs typeface="Arial" panose="020B0604020202020204" pitchFamily="34" charset="0"/>
                        </a:rPr>
                        <a:t>HER2 status, %</a:t>
                      </a:r>
                      <a:r>
                        <a:rPr lang="en-US" sz="900" b="1" baseline="30000" dirty="0">
                          <a:solidFill>
                            <a:schemeClr val="tx1">
                              <a:lumMod val="75000"/>
                              <a:lumOff val="25000"/>
                            </a:schemeClr>
                          </a:solidFill>
                          <a:latin typeface="Arial" panose="020B0604020202020204" pitchFamily="34" charset="0"/>
                          <a:cs typeface="Arial" panose="020B0604020202020204" pitchFamily="34" charset="0"/>
                        </a:rPr>
                        <a:t>c</a:t>
                      </a:r>
                    </a:p>
                    <a:p>
                      <a:r>
                        <a:rPr lang="en-US" sz="900" b="0" baseline="0" dirty="0">
                          <a:solidFill>
                            <a:schemeClr val="tx1">
                              <a:lumMod val="75000"/>
                              <a:lumOff val="25000"/>
                            </a:schemeClr>
                          </a:solidFill>
                          <a:latin typeface="Arial" panose="020B0604020202020204" pitchFamily="34" charset="0"/>
                          <a:cs typeface="Arial" panose="020B0604020202020204" pitchFamily="34" charset="0"/>
                        </a:rPr>
                        <a:t>IHC 3+/IHC 2+;ISH+</a:t>
                      </a:r>
                    </a:p>
                    <a:p>
                      <a:r>
                        <a:rPr lang="en-US" sz="900" b="0" baseline="0" dirty="0">
                          <a:solidFill>
                            <a:schemeClr val="tx1">
                              <a:lumMod val="75000"/>
                              <a:lumOff val="25000"/>
                            </a:schemeClr>
                          </a:solidFill>
                          <a:latin typeface="Arial" panose="020B0604020202020204" pitchFamily="34" charset="0"/>
                          <a:cs typeface="Arial" panose="020B0604020202020204" pitchFamily="34" charset="0"/>
                        </a:rPr>
                        <a:t>IHC 2+/IHC 1+</a:t>
                      </a:r>
                    </a:p>
                  </a:txBody>
                  <a:tcPr marL="18000" marR="18000" marT="18000" marB="18000" anchor="ctr"/>
                </a:tc>
                <a:tc>
                  <a:txBody>
                    <a:bodyPr/>
                    <a:lstStyle/>
                    <a:p>
                      <a:pPr algn="ctr"/>
                      <a:endParaRPr lang="en-US" sz="900" b="0" dirty="0">
                        <a:solidFill>
                          <a:schemeClr val="tx1">
                            <a:lumMod val="75000"/>
                            <a:lumOff val="25000"/>
                          </a:schemeClr>
                        </a:solidFill>
                        <a:latin typeface="Arial" panose="020B0604020202020204" pitchFamily="34" charset="0"/>
                        <a:cs typeface="Arial" panose="020B0604020202020204" pitchFamily="34" charset="0"/>
                      </a:endParaRPr>
                    </a:p>
                    <a:p>
                      <a:pPr algn="ctr"/>
                      <a:r>
                        <a:rPr lang="en-US" sz="900" b="0" dirty="0">
                          <a:solidFill>
                            <a:schemeClr val="tx1">
                              <a:lumMod val="75000"/>
                              <a:lumOff val="25000"/>
                            </a:schemeClr>
                          </a:solidFill>
                          <a:latin typeface="Arial" panose="020B0604020202020204" pitchFamily="34" charset="0"/>
                          <a:cs typeface="Arial" panose="020B0604020202020204" pitchFamily="34" charset="0"/>
                        </a:rPr>
                        <a:t>75,5 / 24,5</a:t>
                      </a:r>
                    </a:p>
                    <a:p>
                      <a:pPr algn="ctr"/>
                      <a:r>
                        <a:rPr lang="en-US" sz="900" b="0" dirty="0">
                          <a:solidFill>
                            <a:schemeClr val="tx1">
                              <a:lumMod val="75000"/>
                              <a:lumOff val="25000"/>
                            </a:schemeClr>
                          </a:solidFill>
                          <a:latin typeface="Arial" panose="020B0604020202020204" pitchFamily="34" charset="0"/>
                          <a:cs typeface="Arial" panose="020B0604020202020204" pitchFamily="34" charset="0"/>
                        </a:rPr>
                        <a:t>0/0</a:t>
                      </a:r>
                    </a:p>
                  </a:txBody>
                  <a:tcPr marL="18000" marR="18000" marT="18000" marB="18000" anchor="ctr"/>
                </a:tc>
                <a:tc>
                  <a:txBody>
                    <a:bodyPr/>
                    <a:lstStyle/>
                    <a:p>
                      <a:pPr algn="ctr"/>
                      <a:endParaRPr lang="en-US" sz="900" b="0" dirty="0">
                        <a:solidFill>
                          <a:schemeClr val="tx1">
                            <a:lumMod val="75000"/>
                            <a:lumOff val="25000"/>
                          </a:schemeClr>
                        </a:solidFill>
                        <a:latin typeface="Arial" panose="020B0604020202020204" pitchFamily="34" charset="0"/>
                        <a:cs typeface="Arial" panose="020B0604020202020204" pitchFamily="34" charset="0"/>
                      </a:endParaRPr>
                    </a:p>
                    <a:p>
                      <a:pPr algn="ctr"/>
                      <a:r>
                        <a:rPr lang="en-US" sz="900" b="0" dirty="0">
                          <a:solidFill>
                            <a:schemeClr val="tx1">
                              <a:lumMod val="75000"/>
                              <a:lumOff val="25000"/>
                            </a:schemeClr>
                          </a:solidFill>
                          <a:latin typeface="Arial" panose="020B0604020202020204" pitchFamily="34" charset="0"/>
                          <a:cs typeface="Arial" panose="020B0604020202020204" pitchFamily="34" charset="0"/>
                        </a:rPr>
                        <a:t>51,3 / 16,7</a:t>
                      </a:r>
                    </a:p>
                    <a:p>
                      <a:pPr algn="ctr"/>
                      <a:r>
                        <a:rPr lang="en-US" sz="900" b="0" dirty="0">
                          <a:solidFill>
                            <a:schemeClr val="tx1">
                              <a:lumMod val="75000"/>
                              <a:lumOff val="25000"/>
                            </a:schemeClr>
                          </a:solidFill>
                          <a:latin typeface="Arial" panose="020B0604020202020204" pitchFamily="34" charset="0"/>
                          <a:cs typeface="Arial" panose="020B0604020202020204" pitchFamily="34" charset="0"/>
                        </a:rPr>
                        <a:t>25,6 / 23,1 </a:t>
                      </a:r>
                    </a:p>
                  </a:txBody>
                  <a:tcPr marL="18000" marR="18000" marT="18000" marB="18000" anchor="ctr"/>
                </a:tc>
                <a:extLst>
                  <a:ext uri="{0D108BD9-81ED-4DB2-BD59-A6C34878D82A}">
                    <a16:rowId xmlns:a16="http://schemas.microsoft.com/office/drawing/2014/main" val="855474860"/>
                  </a:ext>
                </a:extLst>
              </a:tr>
            </a:tbl>
          </a:graphicData>
        </a:graphic>
      </p:graphicFrame>
      <p:sp>
        <p:nvSpPr>
          <p:cNvPr id="11" name="Titre 1">
            <a:extLst>
              <a:ext uri="{FF2B5EF4-FFF2-40B4-BE49-F238E27FC236}">
                <a16:creationId xmlns:a16="http://schemas.microsoft.com/office/drawing/2014/main" id="{7E4BA0E4-F135-5040-92DD-F69BB41D7C57}"/>
              </a:ext>
            </a:extLst>
          </p:cNvPr>
          <p:cNvSpPr>
            <a:spLocks noGrp="1"/>
          </p:cNvSpPr>
          <p:nvPr>
            <p:ph type="title"/>
          </p:nvPr>
        </p:nvSpPr>
        <p:spPr>
          <a:xfrm>
            <a:off x="190500" y="0"/>
            <a:ext cx="7124700" cy="596560"/>
          </a:xfrm>
        </p:spPr>
        <p:txBody>
          <a:bodyPr>
            <a:noAutofit/>
          </a:bodyPr>
          <a:lstStyle/>
          <a:p>
            <a:r>
              <a:rPr lang="fr-FR" dirty="0"/>
              <a:t>Inhibition spécifique du </a:t>
            </a:r>
            <a:r>
              <a:rPr lang="fr-FR" dirty="0" err="1"/>
              <a:t>CCRm</a:t>
            </a:r>
            <a:r>
              <a:rPr lang="fr-FR" dirty="0"/>
              <a:t> HER2+</a:t>
            </a:r>
            <a:br>
              <a:rPr lang="fr-FR" dirty="0"/>
            </a:br>
            <a:r>
              <a:rPr lang="fr-FR" b="1" dirty="0"/>
              <a:t>Etude DESTINY-CRC 01 </a:t>
            </a:r>
          </a:p>
        </p:txBody>
      </p:sp>
    </p:spTree>
    <p:extLst>
      <p:ext uri="{BB962C8B-B14F-4D97-AF65-F5344CB8AC3E}">
        <p14:creationId xmlns:p14="http://schemas.microsoft.com/office/powerpoint/2010/main" val="26360688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sz="half" idx="1"/>
          </p:nvPr>
        </p:nvSpPr>
        <p:spPr/>
        <p:txBody>
          <a:bodyPr/>
          <a:lstStyle/>
          <a:p>
            <a:r>
              <a:rPr lang="fr-FR" dirty="0"/>
              <a:t> Résultats</a:t>
            </a:r>
          </a:p>
        </p:txBody>
      </p:sp>
      <p:graphicFrame>
        <p:nvGraphicFramePr>
          <p:cNvPr id="8" name="Tableau 7"/>
          <p:cNvGraphicFramePr>
            <a:graphicFrameLocks noGrp="1"/>
          </p:cNvGraphicFramePr>
          <p:nvPr/>
        </p:nvGraphicFramePr>
        <p:xfrm>
          <a:off x="386482" y="1476217"/>
          <a:ext cx="3050586" cy="1651000"/>
        </p:xfrm>
        <a:graphic>
          <a:graphicData uri="http://schemas.openxmlformats.org/drawingml/2006/table">
            <a:tbl>
              <a:tblPr firstRow="1" bandRow="1">
                <a:tableStyleId>{7DF18680-E054-41AD-8BC1-D1AEF772440D}</a:tableStyleId>
              </a:tblPr>
              <a:tblGrid>
                <a:gridCol w="1176834">
                  <a:extLst>
                    <a:ext uri="{9D8B030D-6E8A-4147-A177-3AD203B41FA5}">
                      <a16:colId xmlns:a16="http://schemas.microsoft.com/office/drawing/2014/main" val="20000"/>
                    </a:ext>
                  </a:extLst>
                </a:gridCol>
                <a:gridCol w="986247">
                  <a:extLst>
                    <a:ext uri="{9D8B030D-6E8A-4147-A177-3AD203B41FA5}">
                      <a16:colId xmlns:a16="http://schemas.microsoft.com/office/drawing/2014/main" val="20001"/>
                    </a:ext>
                  </a:extLst>
                </a:gridCol>
                <a:gridCol w="887505">
                  <a:extLst>
                    <a:ext uri="{9D8B030D-6E8A-4147-A177-3AD203B41FA5}">
                      <a16:colId xmlns:a16="http://schemas.microsoft.com/office/drawing/2014/main" val="20002"/>
                    </a:ext>
                  </a:extLst>
                </a:gridCol>
              </a:tblGrid>
              <a:tr h="370840">
                <a:tc>
                  <a:txBody>
                    <a:bodyPr/>
                    <a:lstStyle/>
                    <a:p>
                      <a:pPr algn="ctr"/>
                      <a:r>
                        <a:rPr lang="fr-FR" sz="1100" dirty="0"/>
                        <a:t>Relecture</a:t>
                      </a:r>
                      <a:r>
                        <a:rPr lang="fr-FR" sz="1100" baseline="0" dirty="0"/>
                        <a:t> centralisée</a:t>
                      </a:r>
                      <a:endParaRPr lang="fr-FR" sz="1100" dirty="0"/>
                    </a:p>
                  </a:txBody>
                  <a:tcPr anchor="ctr"/>
                </a:tc>
                <a:tc>
                  <a:txBody>
                    <a:bodyPr/>
                    <a:lstStyle/>
                    <a:p>
                      <a:pPr algn="ctr"/>
                      <a:r>
                        <a:rPr lang="fr-FR" sz="1100" dirty="0"/>
                        <a:t>Cohorte</a:t>
                      </a:r>
                      <a:r>
                        <a:rPr lang="fr-FR" sz="1100" baseline="0" dirty="0"/>
                        <a:t> A </a:t>
                      </a:r>
                    </a:p>
                    <a:p>
                      <a:pPr algn="ctr"/>
                      <a:r>
                        <a:rPr lang="fr-FR" sz="1100" b="0" baseline="0" dirty="0"/>
                        <a:t>(n=53)</a:t>
                      </a:r>
                      <a:endParaRPr lang="fr-FR" sz="1100" b="0" dirty="0"/>
                    </a:p>
                  </a:txBody>
                  <a:tcPr anchor="ctr"/>
                </a:tc>
                <a:tc>
                  <a:txBody>
                    <a:bodyPr/>
                    <a:lstStyle/>
                    <a:p>
                      <a:pPr algn="ctr"/>
                      <a:r>
                        <a:rPr lang="fr-FR" sz="1100" dirty="0"/>
                        <a:t>95%CI</a:t>
                      </a:r>
                    </a:p>
                  </a:txBody>
                  <a:tcPr anchor="ctr"/>
                </a:tc>
                <a:extLst>
                  <a:ext uri="{0D108BD9-81ED-4DB2-BD59-A6C34878D82A}">
                    <a16:rowId xmlns:a16="http://schemas.microsoft.com/office/drawing/2014/main" val="10000"/>
                  </a:ext>
                </a:extLst>
              </a:tr>
              <a:tr h="370840">
                <a:tc>
                  <a:txBody>
                    <a:bodyPr/>
                    <a:lstStyle/>
                    <a:p>
                      <a:pPr algn="ctr"/>
                      <a:r>
                        <a:rPr lang="fr-FR" sz="1100" b="1" dirty="0">
                          <a:solidFill>
                            <a:schemeClr val="tx1">
                              <a:lumMod val="75000"/>
                              <a:lumOff val="25000"/>
                            </a:schemeClr>
                          </a:solidFill>
                        </a:rPr>
                        <a:t>Taux</a:t>
                      </a:r>
                      <a:r>
                        <a:rPr lang="fr-FR" sz="1100" b="1" baseline="0" dirty="0">
                          <a:solidFill>
                            <a:schemeClr val="tx1">
                              <a:lumMod val="75000"/>
                              <a:lumOff val="25000"/>
                            </a:schemeClr>
                          </a:solidFill>
                        </a:rPr>
                        <a:t> de réponse</a:t>
                      </a:r>
                      <a:endParaRPr lang="fr-FR" sz="1100" b="1" dirty="0">
                        <a:solidFill>
                          <a:schemeClr val="tx1">
                            <a:lumMod val="75000"/>
                            <a:lumOff val="25000"/>
                          </a:schemeClr>
                        </a:solidFill>
                      </a:endParaRPr>
                    </a:p>
                  </a:txBody>
                  <a:tcPr anchor="ctr"/>
                </a:tc>
                <a:tc>
                  <a:txBody>
                    <a:bodyPr/>
                    <a:lstStyle/>
                    <a:p>
                      <a:pPr algn="ctr"/>
                      <a:r>
                        <a:rPr lang="fr-FR" sz="1100" dirty="0">
                          <a:solidFill>
                            <a:schemeClr val="tx1">
                              <a:lumMod val="75000"/>
                              <a:lumOff val="25000"/>
                            </a:schemeClr>
                          </a:solidFill>
                        </a:rPr>
                        <a:t>45,3% </a:t>
                      </a:r>
                    </a:p>
                    <a:p>
                      <a:pPr algn="ctr"/>
                      <a:r>
                        <a:rPr lang="fr-FR" sz="1100" dirty="0">
                          <a:solidFill>
                            <a:schemeClr val="tx1">
                              <a:lumMod val="75000"/>
                              <a:lumOff val="25000"/>
                            </a:schemeClr>
                          </a:solidFill>
                        </a:rPr>
                        <a:t>(1RC+23RP)</a:t>
                      </a:r>
                    </a:p>
                  </a:txBody>
                  <a:tcPr anchor="ctr"/>
                </a:tc>
                <a:tc>
                  <a:txBody>
                    <a:bodyPr/>
                    <a:lstStyle/>
                    <a:p>
                      <a:pPr algn="ctr"/>
                      <a:r>
                        <a:rPr lang="fr-FR" sz="1100" dirty="0">
                          <a:solidFill>
                            <a:schemeClr val="tx1">
                              <a:lumMod val="75000"/>
                              <a:lumOff val="25000"/>
                            </a:schemeClr>
                          </a:solidFill>
                        </a:rPr>
                        <a:t>31,6-59,6%</a:t>
                      </a:r>
                    </a:p>
                  </a:txBody>
                  <a:tcPr anchor="ctr"/>
                </a:tc>
                <a:extLst>
                  <a:ext uri="{0D108BD9-81ED-4DB2-BD59-A6C34878D82A}">
                    <a16:rowId xmlns:a16="http://schemas.microsoft.com/office/drawing/2014/main" val="10001"/>
                  </a:ext>
                </a:extLst>
              </a:tr>
              <a:tr h="370840">
                <a:tc>
                  <a:txBody>
                    <a:bodyPr/>
                    <a:lstStyle/>
                    <a:p>
                      <a:pPr algn="ctr"/>
                      <a:r>
                        <a:rPr lang="fr-FR" sz="1100" b="1" dirty="0">
                          <a:solidFill>
                            <a:schemeClr val="tx1">
                              <a:lumMod val="75000"/>
                              <a:lumOff val="25000"/>
                            </a:schemeClr>
                          </a:solidFill>
                        </a:rPr>
                        <a:t>Tau</a:t>
                      </a:r>
                      <a:r>
                        <a:rPr lang="fr-FR" sz="1100" b="1" baseline="0" dirty="0">
                          <a:solidFill>
                            <a:schemeClr val="tx1">
                              <a:lumMod val="75000"/>
                              <a:lumOff val="25000"/>
                            </a:schemeClr>
                          </a:solidFill>
                        </a:rPr>
                        <a:t>x de contrôle</a:t>
                      </a:r>
                      <a:endParaRPr lang="fr-FR" sz="1100" b="1" dirty="0">
                        <a:solidFill>
                          <a:schemeClr val="tx1">
                            <a:lumMod val="75000"/>
                            <a:lumOff val="25000"/>
                          </a:schemeClr>
                        </a:solidFill>
                      </a:endParaRPr>
                    </a:p>
                  </a:txBody>
                  <a:tcPr anchor="ctr"/>
                </a:tc>
                <a:tc>
                  <a:txBody>
                    <a:bodyPr/>
                    <a:lstStyle/>
                    <a:p>
                      <a:pPr algn="ctr"/>
                      <a:r>
                        <a:rPr lang="fr-FR" sz="1100" dirty="0">
                          <a:solidFill>
                            <a:schemeClr val="tx1">
                              <a:lumMod val="75000"/>
                              <a:lumOff val="25000"/>
                            </a:schemeClr>
                          </a:solidFill>
                        </a:rPr>
                        <a:t>83%</a:t>
                      </a:r>
                    </a:p>
                  </a:txBody>
                  <a:tcPr anchor="ctr"/>
                </a:tc>
                <a:tc>
                  <a:txBody>
                    <a:bodyPr/>
                    <a:lstStyle/>
                    <a:p>
                      <a:pPr algn="ctr"/>
                      <a:r>
                        <a:rPr lang="fr-FR" sz="1100" dirty="0">
                          <a:solidFill>
                            <a:schemeClr val="tx1">
                              <a:lumMod val="75000"/>
                              <a:lumOff val="25000"/>
                            </a:schemeClr>
                          </a:solidFill>
                        </a:rPr>
                        <a:t>70,2-91,9%</a:t>
                      </a:r>
                    </a:p>
                  </a:txBody>
                  <a:tcPr anchor="ctr"/>
                </a:tc>
                <a:extLst>
                  <a:ext uri="{0D108BD9-81ED-4DB2-BD59-A6C34878D82A}">
                    <a16:rowId xmlns:a16="http://schemas.microsoft.com/office/drawing/2014/main" val="10002"/>
                  </a:ext>
                </a:extLst>
              </a:tr>
              <a:tr h="370840">
                <a:tc>
                  <a:txBody>
                    <a:bodyPr/>
                    <a:lstStyle/>
                    <a:p>
                      <a:pPr algn="ctr"/>
                      <a:r>
                        <a:rPr lang="fr-FR" sz="1100" b="1" dirty="0">
                          <a:solidFill>
                            <a:schemeClr val="tx1">
                              <a:lumMod val="75000"/>
                              <a:lumOff val="25000"/>
                            </a:schemeClr>
                          </a:solidFill>
                        </a:rPr>
                        <a:t>Durée de</a:t>
                      </a:r>
                      <a:r>
                        <a:rPr lang="fr-FR" sz="1100" b="1" baseline="0" dirty="0">
                          <a:solidFill>
                            <a:schemeClr val="tx1">
                              <a:lumMod val="75000"/>
                              <a:lumOff val="25000"/>
                            </a:schemeClr>
                          </a:solidFill>
                        </a:rPr>
                        <a:t> </a:t>
                      </a:r>
                      <a:r>
                        <a:rPr lang="fr-FR" sz="1100" b="1" dirty="0">
                          <a:solidFill>
                            <a:schemeClr val="tx1">
                              <a:lumMod val="75000"/>
                              <a:lumOff val="25000"/>
                            </a:schemeClr>
                          </a:solidFill>
                        </a:rPr>
                        <a:t>réponse</a:t>
                      </a:r>
                    </a:p>
                  </a:txBody>
                  <a:tcPr anchor="ctr"/>
                </a:tc>
                <a:tc>
                  <a:txBody>
                    <a:bodyPr/>
                    <a:lstStyle/>
                    <a:p>
                      <a:pPr algn="ctr"/>
                      <a:r>
                        <a:rPr lang="fr-FR" sz="1100" dirty="0">
                          <a:solidFill>
                            <a:schemeClr val="tx1">
                              <a:lumMod val="75000"/>
                              <a:lumOff val="25000"/>
                            </a:schemeClr>
                          </a:solidFill>
                        </a:rPr>
                        <a:t>Non atteinte</a:t>
                      </a:r>
                    </a:p>
                  </a:txBody>
                  <a:tcPr anchor="ctr"/>
                </a:tc>
                <a:tc>
                  <a:txBody>
                    <a:bodyPr/>
                    <a:lstStyle/>
                    <a:p>
                      <a:pPr algn="ctr"/>
                      <a:r>
                        <a:rPr lang="fr-FR" sz="1100" dirty="0">
                          <a:solidFill>
                            <a:schemeClr val="tx1">
                              <a:lumMod val="75000"/>
                              <a:lumOff val="25000"/>
                            </a:schemeClr>
                          </a:solidFill>
                        </a:rPr>
                        <a:t>4,2</a:t>
                      </a:r>
                      <a:r>
                        <a:rPr lang="fr-FR" sz="1100" baseline="0" dirty="0">
                          <a:solidFill>
                            <a:schemeClr val="tx1">
                              <a:lumMod val="75000"/>
                              <a:lumOff val="25000"/>
                            </a:schemeClr>
                          </a:solidFill>
                        </a:rPr>
                        <a:t>mo-NA</a:t>
                      </a:r>
                      <a:endParaRPr lang="fr-FR" sz="1100" dirty="0">
                        <a:solidFill>
                          <a:schemeClr val="tx1">
                            <a:lumMod val="75000"/>
                            <a:lumOff val="25000"/>
                          </a:schemeClr>
                        </a:solidFill>
                      </a:endParaRPr>
                    </a:p>
                  </a:txBody>
                  <a:tcPr anchor="ctr"/>
                </a:tc>
                <a:extLst>
                  <a:ext uri="{0D108BD9-81ED-4DB2-BD59-A6C34878D82A}">
                    <a16:rowId xmlns:a16="http://schemas.microsoft.com/office/drawing/2014/main" val="10003"/>
                  </a:ext>
                </a:extLst>
              </a:tr>
            </a:tbl>
          </a:graphicData>
        </a:graphic>
      </p:graphicFrame>
      <p:sp>
        <p:nvSpPr>
          <p:cNvPr id="13" name="ZoneTexte 12">
            <a:extLst>
              <a:ext uri="{FF2B5EF4-FFF2-40B4-BE49-F238E27FC236}">
                <a16:creationId xmlns:a16="http://schemas.microsoft.com/office/drawing/2014/main" id="{9552B882-0647-8945-8BE4-03F1D79D6D5E}"/>
              </a:ext>
            </a:extLst>
          </p:cNvPr>
          <p:cNvSpPr txBox="1">
            <a:spLocks noChangeArrowheads="1"/>
          </p:cNvSpPr>
          <p:nvPr/>
        </p:nvSpPr>
        <p:spPr bwMode="auto">
          <a:xfrm>
            <a:off x="0" y="4893174"/>
            <a:ext cx="2512226" cy="230832"/>
          </a:xfrm>
          <a:prstGeom prst="rect">
            <a:avLst/>
          </a:prstGeom>
          <a:noFill/>
        </p:spPr>
        <p:txBody>
          <a:bodyPr wrap="none" rtlCol="0">
            <a:spAutoFit/>
          </a:bodyPr>
          <a:lstStyle>
            <a:defPPr>
              <a:defRPr lang="fr-FR"/>
            </a:defPPr>
            <a:lvl1pPr>
              <a:defRPr sz="900" i="1">
                <a:solidFill>
                  <a:schemeClr val="tx1">
                    <a:lumMod val="50000"/>
                    <a:lumOff val="50000"/>
                  </a:schemeClr>
                </a:solidFill>
                <a:latin typeface="Arial" panose="020B0604020202020204" pitchFamily="34" charset="0"/>
              </a:defRPr>
            </a:lvl1p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Salvatore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Siena</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ASCO 2020, Abs 4000</a:t>
            </a:r>
          </a:p>
        </p:txBody>
      </p:sp>
      <p:grpSp>
        <p:nvGrpSpPr>
          <p:cNvPr id="11" name="Group 3">
            <a:extLst>
              <a:ext uri="{FF2B5EF4-FFF2-40B4-BE49-F238E27FC236}">
                <a16:creationId xmlns:a16="http://schemas.microsoft.com/office/drawing/2014/main" id="{C5D0604C-954A-4D86-86EA-BFD2B84CF40A}"/>
              </a:ext>
            </a:extLst>
          </p:cNvPr>
          <p:cNvGrpSpPr/>
          <p:nvPr/>
        </p:nvGrpSpPr>
        <p:grpSpPr>
          <a:xfrm>
            <a:off x="3626780" y="1026060"/>
            <a:ext cx="5262700" cy="2795832"/>
            <a:chOff x="1263057" y="1520347"/>
            <a:chExt cx="9218314" cy="4355511"/>
          </a:xfrm>
        </p:grpSpPr>
        <p:sp>
          <p:nvSpPr>
            <p:cNvPr id="12" name="Rectangle à coins arrondis 4">
              <a:extLst>
                <a:ext uri="{FF2B5EF4-FFF2-40B4-BE49-F238E27FC236}">
                  <a16:creationId xmlns:a16="http://schemas.microsoft.com/office/drawing/2014/main" id="{6882F54C-0BEE-400F-BDF7-83B894C91EE4}"/>
                </a:ext>
              </a:extLst>
            </p:cNvPr>
            <p:cNvSpPr/>
            <p:nvPr/>
          </p:nvSpPr>
          <p:spPr>
            <a:xfrm>
              <a:off x="1263057" y="1520347"/>
              <a:ext cx="9218314" cy="4355511"/>
            </a:xfrm>
            <a:prstGeom prst="roundRect">
              <a:avLst>
                <a:gd name="adj" fmla="val 5248"/>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sp>
          <p:nvSpPr>
            <p:cNvPr id="14" name="object 2">
              <a:extLst>
                <a:ext uri="{FF2B5EF4-FFF2-40B4-BE49-F238E27FC236}">
                  <a16:creationId xmlns:a16="http://schemas.microsoft.com/office/drawing/2014/main" id="{AB904F38-8DFB-403C-927E-16FD7B710DCD}"/>
                </a:ext>
              </a:extLst>
            </p:cNvPr>
            <p:cNvSpPr txBox="1"/>
            <p:nvPr/>
          </p:nvSpPr>
          <p:spPr>
            <a:xfrm>
              <a:off x="2444768" y="5296854"/>
              <a:ext cx="520545" cy="385362"/>
            </a:xfrm>
            <a:prstGeom prst="rect">
              <a:avLst/>
            </a:prstGeom>
          </p:spPr>
          <p:txBody>
            <a:bodyPr vert="horz" wrap="none" lIns="0" tIns="11906" rIns="0" bIns="0" rtlCol="0">
              <a:noAutofit/>
            </a:bodyPr>
            <a:lstStyle/>
            <a:p>
              <a:pPr marL="9525" marR="0" lvl="0" indent="0" algn="ctr" defTabSz="685800" rtl="0" eaLnBrk="1" fontAlgn="auto" latinLnBrk="0" hangingPunct="1">
                <a:lnSpc>
                  <a:spcPct val="100000"/>
                </a:lnSpc>
                <a:spcBef>
                  <a:spcPts val="94"/>
                </a:spcBef>
                <a:spcAft>
                  <a:spcPts val="0"/>
                </a:spcAft>
                <a:buClrTx/>
                <a:buSzTx/>
                <a:buFontTx/>
                <a:buNone/>
                <a:tabLst/>
                <a:defRPr/>
              </a:pPr>
              <a:r>
                <a:rPr kumimoji="0" sz="800" b="0" i="0" u="none" strike="noStrike" kern="1200" cap="none" spc="8"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Baseline</a:t>
              </a:r>
              <a:endParaRPr kumimoji="0"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sp>
          <p:nvSpPr>
            <p:cNvPr id="15" name="object 4">
              <a:extLst>
                <a:ext uri="{FF2B5EF4-FFF2-40B4-BE49-F238E27FC236}">
                  <a16:creationId xmlns:a16="http://schemas.microsoft.com/office/drawing/2014/main" id="{5AFF1314-E144-4763-B344-4A430AB2A745}"/>
                </a:ext>
              </a:extLst>
            </p:cNvPr>
            <p:cNvSpPr txBox="1"/>
            <p:nvPr/>
          </p:nvSpPr>
          <p:spPr>
            <a:xfrm>
              <a:off x="4053376" y="5296854"/>
              <a:ext cx="98303" cy="200696"/>
            </a:xfrm>
            <a:prstGeom prst="rect">
              <a:avLst/>
            </a:prstGeom>
          </p:spPr>
          <p:txBody>
            <a:bodyPr vert="horz" wrap="none" lIns="0" tIns="11906" rIns="0" bIns="0" rtlCol="0">
              <a:noAutofit/>
            </a:bodyPr>
            <a:lstStyle/>
            <a:p>
              <a:pPr marL="9525" marR="0" lvl="0" indent="0" algn="ctr" defTabSz="685800" rtl="0" eaLnBrk="1" fontAlgn="auto" latinLnBrk="0" hangingPunct="1">
                <a:lnSpc>
                  <a:spcPct val="100000"/>
                </a:lnSpc>
                <a:spcBef>
                  <a:spcPts val="94"/>
                </a:spcBef>
                <a:spcAft>
                  <a:spcPts val="0"/>
                </a:spcAft>
                <a:buClrTx/>
                <a:buSzTx/>
                <a:buFontTx/>
                <a:buNone/>
                <a:tabLst/>
                <a:defRPr/>
              </a:pPr>
              <a:r>
                <a:rPr kumimoji="0" sz="800" b="0" i="0" u="none" strike="noStrike" kern="1200" cap="none" spc="8"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2</a:t>
              </a:r>
              <a:endParaRPr kumimoji="0"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sp>
          <p:nvSpPr>
            <p:cNvPr id="16" name="object 8">
              <a:extLst>
                <a:ext uri="{FF2B5EF4-FFF2-40B4-BE49-F238E27FC236}">
                  <a16:creationId xmlns:a16="http://schemas.microsoft.com/office/drawing/2014/main" id="{0032765B-A06E-418F-B113-29DEB1DD9733}"/>
                </a:ext>
              </a:extLst>
            </p:cNvPr>
            <p:cNvSpPr txBox="1"/>
            <p:nvPr/>
          </p:nvSpPr>
          <p:spPr>
            <a:xfrm>
              <a:off x="8216820" y="5296854"/>
              <a:ext cx="98303" cy="200696"/>
            </a:xfrm>
            <a:prstGeom prst="rect">
              <a:avLst/>
            </a:prstGeom>
          </p:spPr>
          <p:txBody>
            <a:bodyPr vert="horz" wrap="none" lIns="0" tIns="11906" rIns="0" bIns="0" rtlCol="0">
              <a:noAutofit/>
            </a:bodyPr>
            <a:lstStyle/>
            <a:p>
              <a:pPr marL="9525" marR="0" lvl="0" indent="0" algn="ctr" defTabSz="685800" rtl="0" eaLnBrk="1" fontAlgn="auto" latinLnBrk="0" hangingPunct="1">
                <a:lnSpc>
                  <a:spcPct val="100000"/>
                </a:lnSpc>
                <a:spcBef>
                  <a:spcPts val="94"/>
                </a:spcBef>
                <a:spcAft>
                  <a:spcPts val="0"/>
                </a:spcAft>
                <a:buClrTx/>
                <a:buSzTx/>
                <a:buFontTx/>
                <a:buNone/>
                <a:tabLst/>
                <a:defRPr/>
              </a:pPr>
              <a:r>
                <a:rPr kumimoji="0" sz="800" b="0" i="0" u="none" strike="noStrike" kern="1200" cap="none" spc="8"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8</a:t>
              </a:r>
              <a:endParaRPr kumimoji="0"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sp>
          <p:nvSpPr>
            <p:cNvPr id="17" name="object 10">
              <a:extLst>
                <a:ext uri="{FF2B5EF4-FFF2-40B4-BE49-F238E27FC236}">
                  <a16:creationId xmlns:a16="http://schemas.microsoft.com/office/drawing/2014/main" id="{7938F0EF-E0C1-487E-98E1-FFB68E852A65}"/>
                </a:ext>
              </a:extLst>
            </p:cNvPr>
            <p:cNvSpPr txBox="1"/>
            <p:nvPr/>
          </p:nvSpPr>
          <p:spPr>
            <a:xfrm>
              <a:off x="9574856" y="5296854"/>
              <a:ext cx="157681" cy="385362"/>
            </a:xfrm>
            <a:prstGeom prst="rect">
              <a:avLst/>
            </a:prstGeom>
          </p:spPr>
          <p:txBody>
            <a:bodyPr vert="horz" wrap="none" lIns="0" tIns="11906" rIns="0" bIns="0" rtlCol="0">
              <a:noAutofit/>
            </a:bodyPr>
            <a:lstStyle/>
            <a:p>
              <a:pPr marL="9525" marR="0" lvl="0" indent="0" algn="ctr" defTabSz="685800" rtl="0" eaLnBrk="1" fontAlgn="auto" latinLnBrk="0" hangingPunct="1">
                <a:lnSpc>
                  <a:spcPct val="100000"/>
                </a:lnSpc>
                <a:spcBef>
                  <a:spcPts val="94"/>
                </a:spcBef>
                <a:spcAft>
                  <a:spcPts val="0"/>
                </a:spcAft>
                <a:buClrTx/>
                <a:buSzTx/>
                <a:buFontTx/>
                <a:buNone/>
                <a:tabLst/>
                <a:defRPr/>
              </a:pPr>
              <a:r>
                <a:rPr kumimoji="0" sz="800" b="0" i="0" u="none" strike="noStrike" kern="1200" cap="none" spc="-64"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1</a:t>
              </a:r>
              <a:r>
                <a:rPr kumimoji="0" sz="800" b="0" i="0" u="none" strike="noStrike" kern="1200" cap="none" spc="8"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0</a:t>
              </a:r>
              <a:endParaRPr kumimoji="0"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sp>
          <p:nvSpPr>
            <p:cNvPr id="18" name="object 24">
              <a:extLst>
                <a:ext uri="{FF2B5EF4-FFF2-40B4-BE49-F238E27FC236}">
                  <a16:creationId xmlns:a16="http://schemas.microsoft.com/office/drawing/2014/main" id="{DF04DC59-5423-44A5-AB13-2FEE4F0D2601}"/>
                </a:ext>
              </a:extLst>
            </p:cNvPr>
            <p:cNvSpPr txBox="1"/>
            <p:nvPr/>
          </p:nvSpPr>
          <p:spPr>
            <a:xfrm>
              <a:off x="2023461" y="1741084"/>
              <a:ext cx="217059" cy="162224"/>
            </a:xfrm>
            <a:prstGeom prst="rect">
              <a:avLst/>
            </a:prstGeom>
          </p:spPr>
          <p:txBody>
            <a:bodyPr vert="horz" wrap="none" lIns="0" tIns="0" rIns="0" bIns="0" rtlCol="0" anchor="ctr">
              <a:noAutofit/>
            </a:bodyPr>
            <a:lstStyle/>
            <a:p>
              <a:pPr marL="9525" marR="0" lvl="0" indent="0" algn="r" defTabSz="685800" rtl="0" eaLnBrk="1" fontAlgn="auto" latinLnBrk="0" hangingPunct="1">
                <a:lnSpc>
                  <a:spcPct val="100000"/>
                </a:lnSpc>
                <a:spcBef>
                  <a:spcPts val="94"/>
                </a:spcBef>
                <a:spcAft>
                  <a:spcPts val="0"/>
                </a:spcAft>
                <a:buClrTx/>
                <a:buSzTx/>
                <a:buFontTx/>
                <a:buNone/>
                <a:tabLst/>
                <a:defRPr/>
              </a:pPr>
              <a:r>
                <a:rPr kumimoji="0" sz="800" b="0" i="0" u="none" strike="noStrike" kern="1200" cap="none" spc="-64"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10</a:t>
              </a:r>
              <a:r>
                <a:rPr kumimoji="0" sz="800" b="0" i="0" u="none" strike="noStrike" kern="1200" cap="none" spc="8"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0</a:t>
              </a:r>
              <a:endParaRPr kumimoji="0"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sp>
          <p:nvSpPr>
            <p:cNvPr id="19" name="object 28">
              <a:extLst>
                <a:ext uri="{FF2B5EF4-FFF2-40B4-BE49-F238E27FC236}">
                  <a16:creationId xmlns:a16="http://schemas.microsoft.com/office/drawing/2014/main" id="{AB618B26-9690-4F06-8FBA-370EA554F21B}"/>
                </a:ext>
              </a:extLst>
            </p:cNvPr>
            <p:cNvSpPr txBox="1"/>
            <p:nvPr/>
          </p:nvSpPr>
          <p:spPr>
            <a:xfrm>
              <a:off x="1507702" y="1608001"/>
              <a:ext cx="404333" cy="3856865"/>
            </a:xfrm>
            <a:prstGeom prst="rect">
              <a:avLst/>
            </a:prstGeom>
          </p:spPr>
          <p:txBody>
            <a:bodyPr vert="vert270" wrap="square" lIns="0" tIns="0" rIns="0" bIns="0" rtlCol="0">
              <a:spAutoFit/>
            </a:bodyPr>
            <a:lstStyle/>
            <a:p>
              <a:pPr marL="9525" marR="0" lvl="0" indent="0" algn="ctr" defTabSz="685800" rtl="0" eaLnBrk="1" fontAlgn="auto" latinLnBrk="0" hangingPunct="1">
                <a:lnSpc>
                  <a:spcPts val="889"/>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de modification  de la somme </a:t>
              </a:r>
              <a:br>
                <a:rPr kumimoji="0" lang="fr-FR"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br>
              <a:r>
                <a:rPr kumimoji="0" lang="fr-FR"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des plus grands diamètres</a:t>
              </a:r>
              <a:endParaRPr kumimoji="0"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sp>
          <p:nvSpPr>
            <p:cNvPr id="21" name="object 24">
              <a:extLst>
                <a:ext uri="{FF2B5EF4-FFF2-40B4-BE49-F238E27FC236}">
                  <a16:creationId xmlns:a16="http://schemas.microsoft.com/office/drawing/2014/main" id="{C487E635-D9E4-469F-8F14-35D5FBC5F037}"/>
                </a:ext>
              </a:extLst>
            </p:cNvPr>
            <p:cNvSpPr txBox="1"/>
            <p:nvPr/>
          </p:nvSpPr>
          <p:spPr>
            <a:xfrm>
              <a:off x="2023461" y="2079751"/>
              <a:ext cx="217059" cy="162224"/>
            </a:xfrm>
            <a:prstGeom prst="rect">
              <a:avLst/>
            </a:prstGeom>
          </p:spPr>
          <p:txBody>
            <a:bodyPr vert="horz" wrap="none" lIns="0" tIns="0" rIns="0" bIns="0" rtlCol="0" anchor="ctr">
              <a:noAutofit/>
            </a:bodyPr>
            <a:lstStyle/>
            <a:p>
              <a:pPr marL="9525" marR="0" lvl="0" indent="0" algn="r" defTabSz="685800" rtl="0" eaLnBrk="1" fontAlgn="auto" latinLnBrk="0" hangingPunct="1">
                <a:lnSpc>
                  <a:spcPct val="100000"/>
                </a:lnSpc>
                <a:spcBef>
                  <a:spcPts val="94"/>
                </a:spcBef>
                <a:spcAft>
                  <a:spcPts val="0"/>
                </a:spcAft>
                <a:buClrTx/>
                <a:buSzTx/>
                <a:buFontTx/>
                <a:buNone/>
                <a:tabLst/>
                <a:defRPr/>
              </a:pPr>
              <a:r>
                <a:rPr kumimoji="0" lang="en-US" sz="800" b="0" i="0" u="none" strike="noStrike" kern="1200" cap="none" spc="-64"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8</a:t>
              </a:r>
              <a:r>
                <a:rPr kumimoji="0" sz="800" b="0" i="0" u="none" strike="noStrike" kern="1200" cap="none" spc="8"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0</a:t>
              </a:r>
              <a:endParaRPr kumimoji="0"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sp>
          <p:nvSpPr>
            <p:cNvPr id="22" name="object 24">
              <a:extLst>
                <a:ext uri="{FF2B5EF4-FFF2-40B4-BE49-F238E27FC236}">
                  <a16:creationId xmlns:a16="http://schemas.microsoft.com/office/drawing/2014/main" id="{827A085B-E744-4F65-B260-DC1BFF874569}"/>
                </a:ext>
              </a:extLst>
            </p:cNvPr>
            <p:cNvSpPr txBox="1"/>
            <p:nvPr/>
          </p:nvSpPr>
          <p:spPr>
            <a:xfrm>
              <a:off x="2023461" y="2395840"/>
              <a:ext cx="217059" cy="162224"/>
            </a:xfrm>
            <a:prstGeom prst="rect">
              <a:avLst/>
            </a:prstGeom>
          </p:spPr>
          <p:txBody>
            <a:bodyPr vert="horz" wrap="none" lIns="0" tIns="0" rIns="0" bIns="0" rtlCol="0" anchor="ctr">
              <a:noAutofit/>
            </a:bodyPr>
            <a:lstStyle/>
            <a:p>
              <a:pPr marL="9525" marR="0" lvl="0" indent="0" algn="r" defTabSz="685800" rtl="0" eaLnBrk="1" fontAlgn="auto" latinLnBrk="0" hangingPunct="1">
                <a:lnSpc>
                  <a:spcPct val="100000"/>
                </a:lnSpc>
                <a:spcBef>
                  <a:spcPts val="94"/>
                </a:spcBef>
                <a:spcAft>
                  <a:spcPts val="0"/>
                </a:spcAft>
                <a:buClrTx/>
                <a:buSzTx/>
                <a:buFontTx/>
                <a:buNone/>
                <a:tabLst/>
                <a:defRPr/>
              </a:pPr>
              <a:r>
                <a:rPr kumimoji="0" lang="en-US" sz="800" b="0" i="0" u="none" strike="noStrike" kern="1200" cap="none" spc="-64"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6</a:t>
              </a:r>
              <a:r>
                <a:rPr kumimoji="0" sz="800" b="0" i="0" u="none" strike="noStrike" kern="1200" cap="none" spc="8"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0</a:t>
              </a:r>
              <a:endParaRPr kumimoji="0"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sp>
          <p:nvSpPr>
            <p:cNvPr id="23" name="object 24">
              <a:extLst>
                <a:ext uri="{FF2B5EF4-FFF2-40B4-BE49-F238E27FC236}">
                  <a16:creationId xmlns:a16="http://schemas.microsoft.com/office/drawing/2014/main" id="{F012E324-B4E3-47C7-964A-B87E35922CCC}"/>
                </a:ext>
              </a:extLst>
            </p:cNvPr>
            <p:cNvSpPr txBox="1"/>
            <p:nvPr/>
          </p:nvSpPr>
          <p:spPr>
            <a:xfrm>
              <a:off x="2023461" y="2715692"/>
              <a:ext cx="217059" cy="162224"/>
            </a:xfrm>
            <a:prstGeom prst="rect">
              <a:avLst/>
            </a:prstGeom>
          </p:spPr>
          <p:txBody>
            <a:bodyPr vert="horz" wrap="none" lIns="0" tIns="0" rIns="0" bIns="0" rtlCol="0" anchor="ctr">
              <a:noAutofit/>
            </a:bodyPr>
            <a:lstStyle/>
            <a:p>
              <a:pPr marL="9525" marR="0" lvl="0" indent="0" algn="r" defTabSz="685800" rtl="0" eaLnBrk="1" fontAlgn="auto" latinLnBrk="0" hangingPunct="1">
                <a:lnSpc>
                  <a:spcPct val="100000"/>
                </a:lnSpc>
                <a:spcBef>
                  <a:spcPts val="94"/>
                </a:spcBef>
                <a:spcAft>
                  <a:spcPts val="0"/>
                </a:spcAft>
                <a:buClrTx/>
                <a:buSzTx/>
                <a:buFontTx/>
                <a:buNone/>
                <a:tabLst/>
                <a:defRPr/>
              </a:pPr>
              <a:r>
                <a:rPr kumimoji="0" lang="en-US" sz="800" b="0" i="0" u="none" strike="noStrike" kern="1200" cap="none" spc="-64"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4</a:t>
              </a:r>
              <a:r>
                <a:rPr kumimoji="0" sz="800" b="0" i="0" u="none" strike="noStrike" kern="1200" cap="none" spc="8"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0</a:t>
              </a:r>
              <a:endParaRPr kumimoji="0"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sp>
          <p:nvSpPr>
            <p:cNvPr id="24" name="object 24">
              <a:extLst>
                <a:ext uri="{FF2B5EF4-FFF2-40B4-BE49-F238E27FC236}">
                  <a16:creationId xmlns:a16="http://schemas.microsoft.com/office/drawing/2014/main" id="{19E9F86B-EA4C-41BB-BCA5-D3B2BD4AD044}"/>
                </a:ext>
              </a:extLst>
            </p:cNvPr>
            <p:cNvSpPr txBox="1"/>
            <p:nvPr/>
          </p:nvSpPr>
          <p:spPr>
            <a:xfrm>
              <a:off x="2023461" y="3035543"/>
              <a:ext cx="217059" cy="162224"/>
            </a:xfrm>
            <a:prstGeom prst="rect">
              <a:avLst/>
            </a:prstGeom>
          </p:spPr>
          <p:txBody>
            <a:bodyPr vert="horz" wrap="none" lIns="0" tIns="0" rIns="0" bIns="0" rtlCol="0" anchor="ctr">
              <a:noAutofit/>
            </a:bodyPr>
            <a:lstStyle/>
            <a:p>
              <a:pPr marL="9525" marR="0" lvl="0" indent="0" algn="r" defTabSz="685800" rtl="0" eaLnBrk="1" fontAlgn="auto" latinLnBrk="0" hangingPunct="1">
                <a:lnSpc>
                  <a:spcPct val="100000"/>
                </a:lnSpc>
                <a:spcBef>
                  <a:spcPts val="94"/>
                </a:spcBef>
                <a:spcAft>
                  <a:spcPts val="0"/>
                </a:spcAft>
                <a:buClrTx/>
                <a:buSzTx/>
                <a:buFontTx/>
                <a:buNone/>
                <a:tabLst/>
                <a:defRPr/>
              </a:pPr>
              <a:r>
                <a:rPr kumimoji="0" lang="en-US" sz="800" b="0" i="0" u="none" strike="noStrike" kern="1200" cap="none" spc="-64"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2</a:t>
              </a:r>
              <a:r>
                <a:rPr kumimoji="0" sz="800" b="0" i="0" u="none" strike="noStrike" kern="1200" cap="none" spc="8"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0</a:t>
              </a:r>
              <a:endParaRPr kumimoji="0"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sp>
          <p:nvSpPr>
            <p:cNvPr id="25" name="object 24">
              <a:extLst>
                <a:ext uri="{FF2B5EF4-FFF2-40B4-BE49-F238E27FC236}">
                  <a16:creationId xmlns:a16="http://schemas.microsoft.com/office/drawing/2014/main" id="{AC9D19F7-3EA7-471D-8D13-0C3D8A8C0C4F}"/>
                </a:ext>
              </a:extLst>
            </p:cNvPr>
            <p:cNvSpPr txBox="1"/>
            <p:nvPr/>
          </p:nvSpPr>
          <p:spPr>
            <a:xfrm>
              <a:off x="2023461" y="3374210"/>
              <a:ext cx="217059" cy="162224"/>
            </a:xfrm>
            <a:prstGeom prst="rect">
              <a:avLst/>
            </a:prstGeom>
          </p:spPr>
          <p:txBody>
            <a:bodyPr vert="horz" wrap="none" lIns="0" tIns="0" rIns="0" bIns="0" rtlCol="0" anchor="ctr">
              <a:noAutofit/>
            </a:bodyPr>
            <a:lstStyle/>
            <a:p>
              <a:pPr marL="9525" marR="0" lvl="0" indent="0" algn="r" defTabSz="685800" rtl="0" eaLnBrk="1" fontAlgn="auto" latinLnBrk="0" hangingPunct="1">
                <a:lnSpc>
                  <a:spcPct val="100000"/>
                </a:lnSpc>
                <a:spcBef>
                  <a:spcPts val="94"/>
                </a:spcBef>
                <a:spcAft>
                  <a:spcPts val="0"/>
                </a:spcAft>
                <a:buClrTx/>
                <a:buSzTx/>
                <a:buFontTx/>
                <a:buNone/>
                <a:tabLst/>
                <a:defRPr/>
              </a:pPr>
              <a:r>
                <a:rPr kumimoji="0" sz="800" b="0" i="0" u="none" strike="noStrike" kern="1200" cap="none" spc="8"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0</a:t>
              </a:r>
              <a:endParaRPr kumimoji="0"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sp>
          <p:nvSpPr>
            <p:cNvPr id="26" name="object 24">
              <a:extLst>
                <a:ext uri="{FF2B5EF4-FFF2-40B4-BE49-F238E27FC236}">
                  <a16:creationId xmlns:a16="http://schemas.microsoft.com/office/drawing/2014/main" id="{B4B310C5-8F58-494D-9239-2605966AF15B}"/>
                </a:ext>
              </a:extLst>
            </p:cNvPr>
            <p:cNvSpPr txBox="1"/>
            <p:nvPr/>
          </p:nvSpPr>
          <p:spPr>
            <a:xfrm>
              <a:off x="2023461" y="3690299"/>
              <a:ext cx="217059" cy="162224"/>
            </a:xfrm>
            <a:prstGeom prst="rect">
              <a:avLst/>
            </a:prstGeom>
          </p:spPr>
          <p:txBody>
            <a:bodyPr vert="horz" wrap="none" lIns="0" tIns="0" rIns="0" bIns="0" rtlCol="0" anchor="ctr">
              <a:noAutofit/>
            </a:bodyPr>
            <a:lstStyle/>
            <a:p>
              <a:pPr marL="9525" marR="0" lvl="0" indent="0" algn="r" defTabSz="685800" rtl="0" eaLnBrk="1" fontAlgn="auto" latinLnBrk="0" hangingPunct="1">
                <a:lnSpc>
                  <a:spcPct val="100000"/>
                </a:lnSpc>
                <a:spcBef>
                  <a:spcPts val="94"/>
                </a:spcBef>
                <a:spcAft>
                  <a:spcPts val="0"/>
                </a:spcAft>
                <a:buClrTx/>
                <a:buSzTx/>
                <a:buFontTx/>
                <a:buNone/>
                <a:tabLst/>
                <a:defRPr/>
              </a:pPr>
              <a:r>
                <a:rPr kumimoji="0" lang="en-US" sz="800" b="0" i="0" u="none" strike="noStrike" kern="1200" cap="none" spc="-64"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-2</a:t>
              </a:r>
              <a:r>
                <a:rPr kumimoji="0" sz="800" b="0" i="0" u="none" strike="noStrike" kern="1200" cap="none" spc="8"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0</a:t>
              </a:r>
              <a:endParaRPr kumimoji="0"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sp>
          <p:nvSpPr>
            <p:cNvPr id="27" name="object 24">
              <a:extLst>
                <a:ext uri="{FF2B5EF4-FFF2-40B4-BE49-F238E27FC236}">
                  <a16:creationId xmlns:a16="http://schemas.microsoft.com/office/drawing/2014/main" id="{E1E922B4-5F85-45F5-BB8E-95391538132F}"/>
                </a:ext>
              </a:extLst>
            </p:cNvPr>
            <p:cNvSpPr txBox="1"/>
            <p:nvPr/>
          </p:nvSpPr>
          <p:spPr>
            <a:xfrm>
              <a:off x="2023461" y="4010151"/>
              <a:ext cx="217059" cy="162224"/>
            </a:xfrm>
            <a:prstGeom prst="rect">
              <a:avLst/>
            </a:prstGeom>
          </p:spPr>
          <p:txBody>
            <a:bodyPr vert="horz" wrap="none" lIns="0" tIns="0" rIns="0" bIns="0" rtlCol="0" anchor="ctr">
              <a:noAutofit/>
            </a:bodyPr>
            <a:lstStyle/>
            <a:p>
              <a:pPr marL="9525" marR="0" lvl="0" indent="0" algn="r" defTabSz="685800" rtl="0" eaLnBrk="1" fontAlgn="auto" latinLnBrk="0" hangingPunct="1">
                <a:lnSpc>
                  <a:spcPct val="100000"/>
                </a:lnSpc>
                <a:spcBef>
                  <a:spcPts val="94"/>
                </a:spcBef>
                <a:spcAft>
                  <a:spcPts val="0"/>
                </a:spcAft>
                <a:buClrTx/>
                <a:buSzTx/>
                <a:buFontTx/>
                <a:buNone/>
                <a:tabLst/>
                <a:defRPr/>
              </a:pPr>
              <a:r>
                <a:rPr kumimoji="0" lang="en-US" sz="800" b="0" i="0" u="none" strike="noStrike" kern="1200" cap="none" spc="-64"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-4</a:t>
              </a:r>
              <a:r>
                <a:rPr kumimoji="0" sz="800" b="0" i="0" u="none" strike="noStrike" kern="1200" cap="none" spc="8"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0</a:t>
              </a:r>
              <a:endParaRPr kumimoji="0"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sp>
          <p:nvSpPr>
            <p:cNvPr id="28" name="object 24">
              <a:extLst>
                <a:ext uri="{FF2B5EF4-FFF2-40B4-BE49-F238E27FC236}">
                  <a16:creationId xmlns:a16="http://schemas.microsoft.com/office/drawing/2014/main" id="{BD72F2D9-7D47-4F5E-A6D9-A8BC17361CE4}"/>
                </a:ext>
              </a:extLst>
            </p:cNvPr>
            <p:cNvSpPr txBox="1"/>
            <p:nvPr/>
          </p:nvSpPr>
          <p:spPr>
            <a:xfrm>
              <a:off x="2023461" y="4318714"/>
              <a:ext cx="217059" cy="162224"/>
            </a:xfrm>
            <a:prstGeom prst="rect">
              <a:avLst/>
            </a:prstGeom>
          </p:spPr>
          <p:txBody>
            <a:bodyPr vert="horz" wrap="none" lIns="0" tIns="0" rIns="0" bIns="0" rtlCol="0" anchor="ctr">
              <a:noAutofit/>
            </a:bodyPr>
            <a:lstStyle/>
            <a:p>
              <a:pPr marL="9525" marR="0" lvl="0" indent="0" algn="r" defTabSz="685800" rtl="0" eaLnBrk="1" fontAlgn="auto" latinLnBrk="0" hangingPunct="1">
                <a:lnSpc>
                  <a:spcPct val="100000"/>
                </a:lnSpc>
                <a:spcBef>
                  <a:spcPts val="94"/>
                </a:spcBef>
                <a:spcAft>
                  <a:spcPts val="0"/>
                </a:spcAft>
                <a:buClrTx/>
                <a:buSzTx/>
                <a:buFontTx/>
                <a:buNone/>
                <a:tabLst/>
                <a:defRPr/>
              </a:pPr>
              <a:r>
                <a:rPr kumimoji="0" lang="en-US" sz="800" b="0" i="0" u="none" strike="noStrike" kern="1200" cap="none" spc="-64"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-6</a:t>
              </a:r>
              <a:r>
                <a:rPr kumimoji="0" sz="800" b="0" i="0" u="none" strike="noStrike" kern="1200" cap="none" spc="8"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0</a:t>
              </a:r>
              <a:endParaRPr kumimoji="0"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sp>
          <p:nvSpPr>
            <p:cNvPr id="29" name="object 24">
              <a:extLst>
                <a:ext uri="{FF2B5EF4-FFF2-40B4-BE49-F238E27FC236}">
                  <a16:creationId xmlns:a16="http://schemas.microsoft.com/office/drawing/2014/main" id="{258B167A-EFF1-461B-ABDD-B01C5EEC4484}"/>
                </a:ext>
              </a:extLst>
            </p:cNvPr>
            <p:cNvSpPr txBox="1"/>
            <p:nvPr/>
          </p:nvSpPr>
          <p:spPr>
            <a:xfrm>
              <a:off x="2023461" y="4638567"/>
              <a:ext cx="217059" cy="162224"/>
            </a:xfrm>
            <a:prstGeom prst="rect">
              <a:avLst/>
            </a:prstGeom>
          </p:spPr>
          <p:txBody>
            <a:bodyPr vert="horz" wrap="none" lIns="0" tIns="0" rIns="0" bIns="0" rtlCol="0" anchor="ctr">
              <a:noAutofit/>
            </a:bodyPr>
            <a:lstStyle/>
            <a:p>
              <a:pPr marL="9525" marR="0" lvl="0" indent="0" algn="r" defTabSz="685800" rtl="0" eaLnBrk="1" fontAlgn="auto" latinLnBrk="0" hangingPunct="1">
                <a:lnSpc>
                  <a:spcPct val="100000"/>
                </a:lnSpc>
                <a:spcBef>
                  <a:spcPts val="94"/>
                </a:spcBef>
                <a:spcAft>
                  <a:spcPts val="0"/>
                </a:spcAft>
                <a:buClrTx/>
                <a:buSzTx/>
                <a:buFontTx/>
                <a:buNone/>
                <a:tabLst/>
                <a:defRPr/>
              </a:pPr>
              <a:r>
                <a:rPr kumimoji="0" lang="en-US" sz="800" b="0" i="0" u="none" strike="noStrike" kern="1200" cap="none" spc="-64"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-8</a:t>
              </a:r>
              <a:r>
                <a:rPr kumimoji="0" sz="800" b="0" i="0" u="none" strike="noStrike" kern="1200" cap="none" spc="8"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0</a:t>
              </a:r>
              <a:endParaRPr kumimoji="0"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sp>
          <p:nvSpPr>
            <p:cNvPr id="30" name="object 24">
              <a:extLst>
                <a:ext uri="{FF2B5EF4-FFF2-40B4-BE49-F238E27FC236}">
                  <a16:creationId xmlns:a16="http://schemas.microsoft.com/office/drawing/2014/main" id="{F440F5F0-34CF-4200-BEF9-345B58CA0828}"/>
                </a:ext>
              </a:extLst>
            </p:cNvPr>
            <p:cNvSpPr txBox="1"/>
            <p:nvPr/>
          </p:nvSpPr>
          <p:spPr>
            <a:xfrm>
              <a:off x="2023461" y="4965944"/>
              <a:ext cx="217059" cy="162224"/>
            </a:xfrm>
            <a:prstGeom prst="rect">
              <a:avLst/>
            </a:prstGeom>
          </p:spPr>
          <p:txBody>
            <a:bodyPr vert="horz" wrap="none" lIns="0" tIns="0" rIns="0" bIns="0" rtlCol="0" anchor="ctr">
              <a:noAutofit/>
            </a:bodyPr>
            <a:lstStyle/>
            <a:p>
              <a:pPr marL="9525" marR="0" lvl="0" indent="0" algn="r" defTabSz="685800" rtl="0" eaLnBrk="1" fontAlgn="auto" latinLnBrk="0" hangingPunct="1">
                <a:lnSpc>
                  <a:spcPct val="100000"/>
                </a:lnSpc>
                <a:spcBef>
                  <a:spcPts val="94"/>
                </a:spcBef>
                <a:spcAft>
                  <a:spcPts val="0"/>
                </a:spcAft>
                <a:buClrTx/>
                <a:buSzTx/>
                <a:buFontTx/>
                <a:buNone/>
                <a:tabLst/>
                <a:defRPr/>
              </a:pPr>
              <a:r>
                <a:rPr kumimoji="0" lang="en-US" sz="800" b="0" i="0" u="none" strike="noStrike" kern="1200" cap="none" spc="-64"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-10</a:t>
              </a:r>
              <a:r>
                <a:rPr kumimoji="0" sz="800" b="0" i="0" u="none" strike="noStrike" kern="1200" cap="none" spc="8"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0</a:t>
              </a:r>
              <a:endParaRPr kumimoji="0"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sp>
          <p:nvSpPr>
            <p:cNvPr id="31" name="object 28">
              <a:extLst>
                <a:ext uri="{FF2B5EF4-FFF2-40B4-BE49-F238E27FC236}">
                  <a16:creationId xmlns:a16="http://schemas.microsoft.com/office/drawing/2014/main" id="{7D95DA3C-2018-405E-8451-A1FD4456D862}"/>
                </a:ext>
              </a:extLst>
            </p:cNvPr>
            <p:cNvSpPr txBox="1"/>
            <p:nvPr/>
          </p:nvSpPr>
          <p:spPr>
            <a:xfrm rot="5400000">
              <a:off x="6082360" y="3541725"/>
              <a:ext cx="191790" cy="4232712"/>
            </a:xfrm>
            <a:prstGeom prst="rect">
              <a:avLst/>
            </a:prstGeom>
          </p:spPr>
          <p:txBody>
            <a:bodyPr vert="vert270" wrap="square" lIns="0" tIns="0" rIns="0" bIns="0" rtlCol="0">
              <a:spAutoFit/>
            </a:bodyPr>
            <a:lstStyle/>
            <a:p>
              <a:pPr marL="9525" marR="0" lvl="0" indent="0" algn="ctr" defTabSz="685800" rtl="0" eaLnBrk="1" fontAlgn="auto" latinLnBrk="0" hangingPunct="1">
                <a:lnSpc>
                  <a:spcPct val="100000"/>
                </a:lnSpc>
                <a:spcBef>
                  <a:spcPts val="446"/>
                </a:spcBef>
                <a:spcAft>
                  <a:spcPts val="0"/>
                </a:spcAft>
                <a:buClrTx/>
                <a:buSzTx/>
                <a:buFontTx/>
                <a:buNone/>
                <a:tabLst/>
                <a:defRPr/>
              </a:pPr>
              <a:r>
                <a:rPr kumimoji="0" lang="en-US" sz="800" b="0" i="0" u="none" strike="noStrike" kern="1200" cap="none" spc="8"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Temps (</a:t>
              </a:r>
              <a:r>
                <a:rPr kumimoji="0" lang="en-US" sz="800" b="0" i="0" u="none" strike="noStrike" kern="1200" cap="none" spc="8" normalizeH="0" baseline="0" noProof="0" dirty="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mois</a:t>
              </a:r>
              <a:r>
                <a:rPr kumimoji="0" lang="en-US" sz="800" b="0" i="0" u="none" strike="noStrike" kern="1200" cap="none" spc="8"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8" normalizeH="0" baseline="0" noProof="0" dirty="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depuis</a:t>
              </a:r>
              <a:r>
                <a:rPr kumimoji="0" lang="en-US" sz="800" b="0" i="0" u="none" strike="noStrike" kern="1200" cap="none" spc="8"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8" normalizeH="0" baseline="0" noProof="0" dirty="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l’inclusion</a:t>
              </a:r>
              <a:endParaRPr kumimoji="0" lang="en-US"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sp>
          <p:nvSpPr>
            <p:cNvPr id="32" name="object 4">
              <a:extLst>
                <a:ext uri="{FF2B5EF4-FFF2-40B4-BE49-F238E27FC236}">
                  <a16:creationId xmlns:a16="http://schemas.microsoft.com/office/drawing/2014/main" id="{971D005E-73DE-415D-92E4-002AAEB031C2}"/>
                </a:ext>
              </a:extLst>
            </p:cNvPr>
            <p:cNvSpPr txBox="1"/>
            <p:nvPr/>
          </p:nvSpPr>
          <p:spPr>
            <a:xfrm>
              <a:off x="5441703" y="5296854"/>
              <a:ext cx="98303" cy="200696"/>
            </a:xfrm>
            <a:prstGeom prst="rect">
              <a:avLst/>
            </a:prstGeom>
          </p:spPr>
          <p:txBody>
            <a:bodyPr vert="horz" wrap="none" lIns="0" tIns="11906" rIns="0" bIns="0" rtlCol="0">
              <a:noAutofit/>
            </a:bodyPr>
            <a:lstStyle/>
            <a:p>
              <a:pPr marL="9525" marR="0" lvl="0" indent="0" algn="ctr" defTabSz="685800" rtl="0" eaLnBrk="1" fontAlgn="auto" latinLnBrk="0" hangingPunct="1">
                <a:lnSpc>
                  <a:spcPct val="100000"/>
                </a:lnSpc>
                <a:spcBef>
                  <a:spcPts val="94"/>
                </a:spcBef>
                <a:spcAft>
                  <a:spcPts val="0"/>
                </a:spcAft>
                <a:buClrTx/>
                <a:buSzTx/>
                <a:buFontTx/>
                <a:buNone/>
                <a:tabLst/>
                <a:defRPr/>
              </a:pPr>
              <a:r>
                <a:rPr kumimoji="0" lang="en-US" sz="800" b="0" i="0" u="none" strike="noStrike" kern="1200" cap="none" spc="8"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4</a:t>
              </a:r>
              <a:endParaRPr kumimoji="0"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sp>
          <p:nvSpPr>
            <p:cNvPr id="33" name="object 4">
              <a:extLst>
                <a:ext uri="{FF2B5EF4-FFF2-40B4-BE49-F238E27FC236}">
                  <a16:creationId xmlns:a16="http://schemas.microsoft.com/office/drawing/2014/main" id="{43D6C87B-C245-47A4-B89E-A2D900BF4EFE}"/>
                </a:ext>
              </a:extLst>
            </p:cNvPr>
            <p:cNvSpPr txBox="1"/>
            <p:nvPr/>
          </p:nvSpPr>
          <p:spPr>
            <a:xfrm>
              <a:off x="6824454" y="5296854"/>
              <a:ext cx="98303" cy="200696"/>
            </a:xfrm>
            <a:prstGeom prst="rect">
              <a:avLst/>
            </a:prstGeom>
          </p:spPr>
          <p:txBody>
            <a:bodyPr vert="horz" wrap="none" lIns="0" tIns="11906" rIns="0" bIns="0" rtlCol="0">
              <a:noAutofit/>
            </a:bodyPr>
            <a:lstStyle/>
            <a:p>
              <a:pPr marL="9525" marR="0" lvl="0" indent="0" algn="ctr" defTabSz="685800" rtl="0" eaLnBrk="1" fontAlgn="auto" latinLnBrk="0" hangingPunct="1">
                <a:lnSpc>
                  <a:spcPct val="100000"/>
                </a:lnSpc>
                <a:spcBef>
                  <a:spcPts val="94"/>
                </a:spcBef>
                <a:spcAft>
                  <a:spcPts val="0"/>
                </a:spcAft>
                <a:buClrTx/>
                <a:buSzTx/>
                <a:buFontTx/>
                <a:buNone/>
                <a:tabLst/>
                <a:defRPr/>
              </a:pPr>
              <a:r>
                <a:rPr kumimoji="0" lang="en-US" sz="800" b="0" i="0" u="none" strike="noStrike" kern="1200" cap="none" spc="8"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6</a:t>
              </a:r>
              <a:endParaRPr kumimoji="0"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grpSp>
          <p:nvGrpSpPr>
            <p:cNvPr id="34" name="Group 2">
              <a:extLst>
                <a:ext uri="{FF2B5EF4-FFF2-40B4-BE49-F238E27FC236}">
                  <a16:creationId xmlns:a16="http://schemas.microsoft.com/office/drawing/2014/main" id="{0A39F636-8580-4371-B0F6-4F7F4B6B9EA1}"/>
                </a:ext>
              </a:extLst>
            </p:cNvPr>
            <p:cNvGrpSpPr/>
            <p:nvPr/>
          </p:nvGrpSpPr>
          <p:grpSpPr>
            <a:xfrm>
              <a:off x="2269466" y="1670673"/>
              <a:ext cx="7754163" cy="3605404"/>
              <a:chOff x="2269466" y="1670673"/>
              <a:chExt cx="7754163" cy="3605404"/>
            </a:xfrm>
          </p:grpSpPr>
          <p:sp>
            <p:nvSpPr>
              <p:cNvPr id="36" name="object 3">
                <a:extLst>
                  <a:ext uri="{FF2B5EF4-FFF2-40B4-BE49-F238E27FC236}">
                    <a16:creationId xmlns:a16="http://schemas.microsoft.com/office/drawing/2014/main" id="{1FC33B4C-347F-4704-B2EF-126981631222}"/>
                  </a:ext>
                </a:extLst>
              </p:cNvPr>
              <p:cNvSpPr/>
              <p:nvPr/>
            </p:nvSpPr>
            <p:spPr>
              <a:xfrm>
                <a:off x="4096260" y="5212131"/>
                <a:ext cx="0" cy="63946"/>
              </a:xfrm>
              <a:custGeom>
                <a:avLst/>
                <a:gdLst/>
                <a:ahLst/>
                <a:cxnLst/>
                <a:rect l="l" t="t" r="r" b="b"/>
                <a:pathLst>
                  <a:path h="61595">
                    <a:moveTo>
                      <a:pt x="0" y="0"/>
                    </a:moveTo>
                    <a:lnTo>
                      <a:pt x="0" y="60972"/>
                    </a:lnTo>
                  </a:path>
                </a:pathLst>
              </a:custGeom>
              <a:ln w="9525">
                <a:solidFill>
                  <a:schemeClr val="tx1">
                    <a:lumMod val="50000"/>
                    <a:lumOff val="50000"/>
                  </a:schemeClr>
                </a:solidFill>
              </a:ln>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sp>
            <p:nvSpPr>
              <p:cNvPr id="37" name="object 5">
                <a:extLst>
                  <a:ext uri="{FF2B5EF4-FFF2-40B4-BE49-F238E27FC236}">
                    <a16:creationId xmlns:a16="http://schemas.microsoft.com/office/drawing/2014/main" id="{5EDF85A0-63DA-49AB-858C-0ED680C5949B}"/>
                  </a:ext>
                </a:extLst>
              </p:cNvPr>
              <p:cNvSpPr/>
              <p:nvPr/>
            </p:nvSpPr>
            <p:spPr>
              <a:xfrm>
                <a:off x="5484113" y="5212131"/>
                <a:ext cx="0" cy="63946"/>
              </a:xfrm>
              <a:custGeom>
                <a:avLst/>
                <a:gdLst/>
                <a:ahLst/>
                <a:cxnLst/>
                <a:rect l="l" t="t" r="r" b="b"/>
                <a:pathLst>
                  <a:path h="61595">
                    <a:moveTo>
                      <a:pt x="0" y="0"/>
                    </a:moveTo>
                    <a:lnTo>
                      <a:pt x="0" y="60972"/>
                    </a:lnTo>
                  </a:path>
                </a:pathLst>
              </a:custGeom>
              <a:ln w="9525">
                <a:solidFill>
                  <a:schemeClr val="tx1">
                    <a:lumMod val="50000"/>
                    <a:lumOff val="50000"/>
                  </a:schemeClr>
                </a:solidFill>
              </a:ln>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sp>
            <p:nvSpPr>
              <p:cNvPr id="38" name="object 6">
                <a:extLst>
                  <a:ext uri="{FF2B5EF4-FFF2-40B4-BE49-F238E27FC236}">
                    <a16:creationId xmlns:a16="http://schemas.microsoft.com/office/drawing/2014/main" id="{6674F540-6D68-4707-83BA-887BAA87E6B0}"/>
                  </a:ext>
                </a:extLst>
              </p:cNvPr>
              <p:cNvSpPr/>
              <p:nvPr/>
            </p:nvSpPr>
            <p:spPr>
              <a:xfrm>
                <a:off x="6871845" y="5212131"/>
                <a:ext cx="0" cy="63946"/>
              </a:xfrm>
              <a:custGeom>
                <a:avLst/>
                <a:gdLst/>
                <a:ahLst/>
                <a:cxnLst/>
                <a:rect l="l" t="t" r="r" b="b"/>
                <a:pathLst>
                  <a:path h="61595">
                    <a:moveTo>
                      <a:pt x="0" y="0"/>
                    </a:moveTo>
                    <a:lnTo>
                      <a:pt x="0" y="60972"/>
                    </a:lnTo>
                  </a:path>
                </a:pathLst>
              </a:custGeom>
              <a:ln w="9525">
                <a:solidFill>
                  <a:schemeClr val="tx1">
                    <a:lumMod val="50000"/>
                    <a:lumOff val="50000"/>
                  </a:schemeClr>
                </a:solidFill>
              </a:ln>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sp>
            <p:nvSpPr>
              <p:cNvPr id="39" name="object 7">
                <a:extLst>
                  <a:ext uri="{FF2B5EF4-FFF2-40B4-BE49-F238E27FC236}">
                    <a16:creationId xmlns:a16="http://schemas.microsoft.com/office/drawing/2014/main" id="{1AE34944-2006-4770-9F35-55DFD594D5CC}"/>
                  </a:ext>
                </a:extLst>
              </p:cNvPr>
              <p:cNvSpPr/>
              <p:nvPr/>
            </p:nvSpPr>
            <p:spPr>
              <a:xfrm>
                <a:off x="8259698" y="5212131"/>
                <a:ext cx="0" cy="63946"/>
              </a:xfrm>
              <a:custGeom>
                <a:avLst/>
                <a:gdLst/>
                <a:ahLst/>
                <a:cxnLst/>
                <a:rect l="l" t="t" r="r" b="b"/>
                <a:pathLst>
                  <a:path h="61595">
                    <a:moveTo>
                      <a:pt x="0" y="0"/>
                    </a:moveTo>
                    <a:lnTo>
                      <a:pt x="0" y="60972"/>
                    </a:lnTo>
                  </a:path>
                </a:pathLst>
              </a:custGeom>
              <a:ln w="9525">
                <a:solidFill>
                  <a:schemeClr val="tx1">
                    <a:lumMod val="50000"/>
                    <a:lumOff val="50000"/>
                  </a:schemeClr>
                </a:solidFill>
              </a:ln>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sp>
            <p:nvSpPr>
              <p:cNvPr id="40" name="object 9">
                <a:extLst>
                  <a:ext uri="{FF2B5EF4-FFF2-40B4-BE49-F238E27FC236}">
                    <a16:creationId xmlns:a16="http://schemas.microsoft.com/office/drawing/2014/main" id="{AF6E3EC9-5991-4399-93C1-C4626B865423}"/>
                  </a:ext>
                </a:extLst>
              </p:cNvPr>
              <p:cNvSpPr/>
              <p:nvPr/>
            </p:nvSpPr>
            <p:spPr>
              <a:xfrm>
                <a:off x="9647423" y="5212131"/>
                <a:ext cx="0" cy="63946"/>
              </a:xfrm>
              <a:custGeom>
                <a:avLst/>
                <a:gdLst/>
                <a:ahLst/>
                <a:cxnLst/>
                <a:rect l="l" t="t" r="r" b="b"/>
                <a:pathLst>
                  <a:path h="61595">
                    <a:moveTo>
                      <a:pt x="0" y="0"/>
                    </a:moveTo>
                    <a:lnTo>
                      <a:pt x="0" y="60972"/>
                    </a:lnTo>
                  </a:path>
                </a:pathLst>
              </a:custGeom>
              <a:ln w="9525">
                <a:solidFill>
                  <a:schemeClr val="tx1">
                    <a:lumMod val="50000"/>
                    <a:lumOff val="50000"/>
                  </a:schemeClr>
                </a:solidFill>
              </a:ln>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sp>
            <p:nvSpPr>
              <p:cNvPr id="41" name="object 11">
                <a:extLst>
                  <a:ext uri="{FF2B5EF4-FFF2-40B4-BE49-F238E27FC236}">
                    <a16:creationId xmlns:a16="http://schemas.microsoft.com/office/drawing/2014/main" id="{E2759F71-0635-4F41-B1EB-E1FE8AAC05F3}"/>
                  </a:ext>
                </a:extLst>
              </p:cNvPr>
              <p:cNvSpPr/>
              <p:nvPr/>
            </p:nvSpPr>
            <p:spPr>
              <a:xfrm>
                <a:off x="2332881" y="1670673"/>
                <a:ext cx="0" cy="3541483"/>
              </a:xfrm>
              <a:custGeom>
                <a:avLst/>
                <a:gdLst/>
                <a:ahLst/>
                <a:cxnLst/>
                <a:rect l="l" t="t" r="r" b="b"/>
                <a:pathLst>
                  <a:path h="3411220">
                    <a:moveTo>
                      <a:pt x="0" y="3411194"/>
                    </a:moveTo>
                    <a:lnTo>
                      <a:pt x="0" y="0"/>
                    </a:lnTo>
                  </a:path>
                </a:pathLst>
              </a:custGeom>
              <a:ln w="9525">
                <a:solidFill>
                  <a:schemeClr val="tx1">
                    <a:lumMod val="50000"/>
                    <a:lumOff val="50000"/>
                  </a:schemeClr>
                </a:solidFill>
              </a:ln>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sp>
            <p:nvSpPr>
              <p:cNvPr id="42" name="object 12">
                <a:extLst>
                  <a:ext uri="{FF2B5EF4-FFF2-40B4-BE49-F238E27FC236}">
                    <a16:creationId xmlns:a16="http://schemas.microsoft.com/office/drawing/2014/main" id="{4244D8D1-7ED8-4672-AD36-B81ED4A6B2CD}"/>
                  </a:ext>
                </a:extLst>
              </p:cNvPr>
              <p:cNvSpPr/>
              <p:nvPr/>
            </p:nvSpPr>
            <p:spPr>
              <a:xfrm>
                <a:off x="2269466" y="5044434"/>
                <a:ext cx="63995" cy="0"/>
              </a:xfrm>
              <a:custGeom>
                <a:avLst/>
                <a:gdLst/>
                <a:ahLst/>
                <a:cxnLst/>
                <a:rect l="l" t="t" r="r" b="b"/>
                <a:pathLst>
                  <a:path w="61594">
                    <a:moveTo>
                      <a:pt x="61036" y="0"/>
                    </a:moveTo>
                    <a:lnTo>
                      <a:pt x="0" y="0"/>
                    </a:lnTo>
                  </a:path>
                </a:pathLst>
              </a:custGeom>
              <a:ln w="9525">
                <a:solidFill>
                  <a:schemeClr val="tx1">
                    <a:lumMod val="50000"/>
                    <a:lumOff val="50000"/>
                  </a:schemeClr>
                </a:solidFill>
              </a:ln>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sp>
            <p:nvSpPr>
              <p:cNvPr id="43" name="object 13">
                <a:extLst>
                  <a:ext uri="{FF2B5EF4-FFF2-40B4-BE49-F238E27FC236}">
                    <a16:creationId xmlns:a16="http://schemas.microsoft.com/office/drawing/2014/main" id="{1D2D9793-7D39-4EB0-A158-9CFDD4F09265}"/>
                  </a:ext>
                </a:extLst>
              </p:cNvPr>
              <p:cNvSpPr/>
              <p:nvPr/>
            </p:nvSpPr>
            <p:spPr>
              <a:xfrm>
                <a:off x="2269466" y="4723835"/>
                <a:ext cx="63995" cy="0"/>
              </a:xfrm>
              <a:custGeom>
                <a:avLst/>
                <a:gdLst/>
                <a:ahLst/>
                <a:cxnLst/>
                <a:rect l="l" t="t" r="r" b="b"/>
                <a:pathLst>
                  <a:path w="61594">
                    <a:moveTo>
                      <a:pt x="61036" y="0"/>
                    </a:moveTo>
                    <a:lnTo>
                      <a:pt x="0" y="0"/>
                    </a:lnTo>
                  </a:path>
                </a:pathLst>
              </a:custGeom>
              <a:ln w="9525">
                <a:solidFill>
                  <a:schemeClr val="tx1">
                    <a:lumMod val="50000"/>
                    <a:lumOff val="50000"/>
                  </a:schemeClr>
                </a:solidFill>
              </a:ln>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sp>
            <p:nvSpPr>
              <p:cNvPr id="44" name="object 14">
                <a:extLst>
                  <a:ext uri="{FF2B5EF4-FFF2-40B4-BE49-F238E27FC236}">
                    <a16:creationId xmlns:a16="http://schemas.microsoft.com/office/drawing/2014/main" id="{DB1AF728-63FE-48E4-A4FB-9BD13D96EAB0}"/>
                  </a:ext>
                </a:extLst>
              </p:cNvPr>
              <p:cNvSpPr/>
              <p:nvPr/>
            </p:nvSpPr>
            <p:spPr>
              <a:xfrm>
                <a:off x="2269466" y="4403263"/>
                <a:ext cx="63995" cy="0"/>
              </a:xfrm>
              <a:custGeom>
                <a:avLst/>
                <a:gdLst/>
                <a:ahLst/>
                <a:cxnLst/>
                <a:rect l="l" t="t" r="r" b="b"/>
                <a:pathLst>
                  <a:path w="61594">
                    <a:moveTo>
                      <a:pt x="61036" y="0"/>
                    </a:moveTo>
                    <a:lnTo>
                      <a:pt x="0" y="0"/>
                    </a:lnTo>
                  </a:path>
                </a:pathLst>
              </a:custGeom>
              <a:ln w="9525">
                <a:solidFill>
                  <a:schemeClr val="tx1">
                    <a:lumMod val="50000"/>
                    <a:lumOff val="50000"/>
                  </a:schemeClr>
                </a:solidFill>
              </a:ln>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sp>
            <p:nvSpPr>
              <p:cNvPr id="45" name="object 15">
                <a:extLst>
                  <a:ext uri="{FF2B5EF4-FFF2-40B4-BE49-F238E27FC236}">
                    <a16:creationId xmlns:a16="http://schemas.microsoft.com/office/drawing/2014/main" id="{4833ECD4-D882-4B6A-BB46-9FF12419E854}"/>
                  </a:ext>
                </a:extLst>
              </p:cNvPr>
              <p:cNvSpPr/>
              <p:nvPr/>
            </p:nvSpPr>
            <p:spPr>
              <a:xfrm>
                <a:off x="2269466" y="4082600"/>
                <a:ext cx="63995" cy="0"/>
              </a:xfrm>
              <a:custGeom>
                <a:avLst/>
                <a:gdLst/>
                <a:ahLst/>
                <a:cxnLst/>
                <a:rect l="l" t="t" r="r" b="b"/>
                <a:pathLst>
                  <a:path w="61594">
                    <a:moveTo>
                      <a:pt x="61036" y="0"/>
                    </a:moveTo>
                    <a:lnTo>
                      <a:pt x="0" y="0"/>
                    </a:lnTo>
                  </a:path>
                </a:pathLst>
              </a:custGeom>
              <a:ln w="9525">
                <a:solidFill>
                  <a:schemeClr val="tx1">
                    <a:lumMod val="50000"/>
                    <a:lumOff val="50000"/>
                  </a:schemeClr>
                </a:solidFill>
              </a:ln>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sp>
            <p:nvSpPr>
              <p:cNvPr id="46" name="object 16">
                <a:extLst>
                  <a:ext uri="{FF2B5EF4-FFF2-40B4-BE49-F238E27FC236}">
                    <a16:creationId xmlns:a16="http://schemas.microsoft.com/office/drawing/2014/main" id="{D25F04D9-B059-4277-A5B0-3BBADCE362DC}"/>
                  </a:ext>
                </a:extLst>
              </p:cNvPr>
              <p:cNvSpPr/>
              <p:nvPr/>
            </p:nvSpPr>
            <p:spPr>
              <a:xfrm>
                <a:off x="2269466" y="3762080"/>
                <a:ext cx="63995" cy="0"/>
              </a:xfrm>
              <a:custGeom>
                <a:avLst/>
                <a:gdLst/>
                <a:ahLst/>
                <a:cxnLst/>
                <a:rect l="l" t="t" r="r" b="b"/>
                <a:pathLst>
                  <a:path w="61594">
                    <a:moveTo>
                      <a:pt x="61036" y="0"/>
                    </a:moveTo>
                    <a:lnTo>
                      <a:pt x="0" y="0"/>
                    </a:lnTo>
                  </a:path>
                </a:pathLst>
              </a:custGeom>
              <a:ln w="9525">
                <a:solidFill>
                  <a:schemeClr val="tx1">
                    <a:lumMod val="50000"/>
                    <a:lumOff val="50000"/>
                  </a:schemeClr>
                </a:solidFill>
              </a:ln>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sp>
            <p:nvSpPr>
              <p:cNvPr id="47" name="object 17">
                <a:extLst>
                  <a:ext uri="{FF2B5EF4-FFF2-40B4-BE49-F238E27FC236}">
                    <a16:creationId xmlns:a16="http://schemas.microsoft.com/office/drawing/2014/main" id="{4D73F917-2F1B-4C38-BDC0-62266C825B85}"/>
                  </a:ext>
                </a:extLst>
              </p:cNvPr>
              <p:cNvSpPr/>
              <p:nvPr/>
            </p:nvSpPr>
            <p:spPr>
              <a:xfrm>
                <a:off x="2269466" y="3441423"/>
                <a:ext cx="63995" cy="0"/>
              </a:xfrm>
              <a:custGeom>
                <a:avLst/>
                <a:gdLst/>
                <a:ahLst/>
                <a:cxnLst/>
                <a:rect l="l" t="t" r="r" b="b"/>
                <a:pathLst>
                  <a:path w="61594">
                    <a:moveTo>
                      <a:pt x="61036" y="0"/>
                    </a:moveTo>
                    <a:lnTo>
                      <a:pt x="0" y="0"/>
                    </a:lnTo>
                  </a:path>
                </a:pathLst>
              </a:custGeom>
              <a:ln w="9525">
                <a:solidFill>
                  <a:schemeClr val="tx1">
                    <a:lumMod val="50000"/>
                    <a:lumOff val="50000"/>
                  </a:schemeClr>
                </a:solidFill>
              </a:ln>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sp>
            <p:nvSpPr>
              <p:cNvPr id="48" name="object 18">
                <a:extLst>
                  <a:ext uri="{FF2B5EF4-FFF2-40B4-BE49-F238E27FC236}">
                    <a16:creationId xmlns:a16="http://schemas.microsoft.com/office/drawing/2014/main" id="{489E44B3-7936-4FB5-A896-53A8719E2384}"/>
                  </a:ext>
                </a:extLst>
              </p:cNvPr>
              <p:cNvSpPr/>
              <p:nvPr/>
            </p:nvSpPr>
            <p:spPr>
              <a:xfrm>
                <a:off x="2269466" y="3120761"/>
                <a:ext cx="63995" cy="0"/>
              </a:xfrm>
              <a:custGeom>
                <a:avLst/>
                <a:gdLst/>
                <a:ahLst/>
                <a:cxnLst/>
                <a:rect l="l" t="t" r="r" b="b"/>
                <a:pathLst>
                  <a:path w="61594">
                    <a:moveTo>
                      <a:pt x="61036" y="0"/>
                    </a:moveTo>
                    <a:lnTo>
                      <a:pt x="0" y="0"/>
                    </a:lnTo>
                  </a:path>
                </a:pathLst>
              </a:custGeom>
              <a:ln w="9525">
                <a:solidFill>
                  <a:schemeClr val="tx1">
                    <a:lumMod val="50000"/>
                    <a:lumOff val="50000"/>
                  </a:schemeClr>
                </a:solidFill>
              </a:ln>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sp>
            <p:nvSpPr>
              <p:cNvPr id="49" name="object 19">
                <a:extLst>
                  <a:ext uri="{FF2B5EF4-FFF2-40B4-BE49-F238E27FC236}">
                    <a16:creationId xmlns:a16="http://schemas.microsoft.com/office/drawing/2014/main" id="{B390153A-BDC7-4BB8-974A-DB16BCA9CD3F}"/>
                  </a:ext>
                </a:extLst>
              </p:cNvPr>
              <p:cNvSpPr/>
              <p:nvPr/>
            </p:nvSpPr>
            <p:spPr>
              <a:xfrm>
                <a:off x="2269466" y="2800234"/>
                <a:ext cx="63995" cy="0"/>
              </a:xfrm>
              <a:custGeom>
                <a:avLst/>
                <a:gdLst/>
                <a:ahLst/>
                <a:cxnLst/>
                <a:rect l="l" t="t" r="r" b="b"/>
                <a:pathLst>
                  <a:path w="61594">
                    <a:moveTo>
                      <a:pt x="61036" y="0"/>
                    </a:moveTo>
                    <a:lnTo>
                      <a:pt x="0" y="0"/>
                    </a:lnTo>
                  </a:path>
                </a:pathLst>
              </a:custGeom>
              <a:ln w="9525">
                <a:solidFill>
                  <a:schemeClr val="tx1">
                    <a:lumMod val="50000"/>
                    <a:lumOff val="50000"/>
                  </a:schemeClr>
                </a:solidFill>
              </a:ln>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sp>
            <p:nvSpPr>
              <p:cNvPr id="50" name="object 20">
                <a:extLst>
                  <a:ext uri="{FF2B5EF4-FFF2-40B4-BE49-F238E27FC236}">
                    <a16:creationId xmlns:a16="http://schemas.microsoft.com/office/drawing/2014/main" id="{EB562239-26B7-4676-900F-963EB6D199FB}"/>
                  </a:ext>
                </a:extLst>
              </p:cNvPr>
              <p:cNvSpPr/>
              <p:nvPr/>
            </p:nvSpPr>
            <p:spPr>
              <a:xfrm>
                <a:off x="2269466" y="2479576"/>
                <a:ext cx="63995" cy="0"/>
              </a:xfrm>
              <a:custGeom>
                <a:avLst/>
                <a:gdLst/>
                <a:ahLst/>
                <a:cxnLst/>
                <a:rect l="l" t="t" r="r" b="b"/>
                <a:pathLst>
                  <a:path w="61594">
                    <a:moveTo>
                      <a:pt x="61036" y="0"/>
                    </a:moveTo>
                    <a:lnTo>
                      <a:pt x="0" y="0"/>
                    </a:lnTo>
                  </a:path>
                </a:pathLst>
              </a:custGeom>
              <a:ln w="9525">
                <a:solidFill>
                  <a:schemeClr val="tx1">
                    <a:lumMod val="50000"/>
                    <a:lumOff val="50000"/>
                  </a:schemeClr>
                </a:solidFill>
              </a:ln>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sp>
            <p:nvSpPr>
              <p:cNvPr id="51" name="object 21">
                <a:extLst>
                  <a:ext uri="{FF2B5EF4-FFF2-40B4-BE49-F238E27FC236}">
                    <a16:creationId xmlns:a16="http://schemas.microsoft.com/office/drawing/2014/main" id="{D68F44D5-CABB-41B8-872A-6E2086B832D4}"/>
                  </a:ext>
                </a:extLst>
              </p:cNvPr>
              <p:cNvSpPr/>
              <p:nvPr/>
            </p:nvSpPr>
            <p:spPr>
              <a:xfrm>
                <a:off x="2269466" y="2159050"/>
                <a:ext cx="63995" cy="0"/>
              </a:xfrm>
              <a:custGeom>
                <a:avLst/>
                <a:gdLst/>
                <a:ahLst/>
                <a:cxnLst/>
                <a:rect l="l" t="t" r="r" b="b"/>
                <a:pathLst>
                  <a:path w="61594">
                    <a:moveTo>
                      <a:pt x="61036" y="0"/>
                    </a:moveTo>
                    <a:lnTo>
                      <a:pt x="0" y="0"/>
                    </a:lnTo>
                  </a:path>
                </a:pathLst>
              </a:custGeom>
              <a:ln w="9525">
                <a:solidFill>
                  <a:schemeClr val="tx1">
                    <a:lumMod val="50000"/>
                    <a:lumOff val="50000"/>
                  </a:schemeClr>
                </a:solidFill>
              </a:ln>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sp>
            <p:nvSpPr>
              <p:cNvPr id="52" name="object 23">
                <a:extLst>
                  <a:ext uri="{FF2B5EF4-FFF2-40B4-BE49-F238E27FC236}">
                    <a16:creationId xmlns:a16="http://schemas.microsoft.com/office/drawing/2014/main" id="{ED8C5C39-393F-4FFF-9240-34AF2DD67CBC}"/>
                  </a:ext>
                </a:extLst>
              </p:cNvPr>
              <p:cNvSpPr/>
              <p:nvPr/>
            </p:nvSpPr>
            <p:spPr>
              <a:xfrm>
                <a:off x="2269466" y="1838394"/>
                <a:ext cx="63995" cy="0"/>
              </a:xfrm>
              <a:custGeom>
                <a:avLst/>
                <a:gdLst/>
                <a:ahLst/>
                <a:cxnLst/>
                <a:rect l="l" t="t" r="r" b="b"/>
                <a:pathLst>
                  <a:path w="61594">
                    <a:moveTo>
                      <a:pt x="61036" y="0"/>
                    </a:moveTo>
                    <a:lnTo>
                      <a:pt x="0" y="0"/>
                    </a:lnTo>
                  </a:path>
                </a:pathLst>
              </a:custGeom>
              <a:ln w="9525">
                <a:solidFill>
                  <a:schemeClr val="tx1">
                    <a:lumMod val="50000"/>
                    <a:lumOff val="50000"/>
                  </a:schemeClr>
                </a:solidFill>
              </a:ln>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grpSp>
            <p:nvGrpSpPr>
              <p:cNvPr id="53" name="Group 359">
                <a:extLst>
                  <a:ext uri="{FF2B5EF4-FFF2-40B4-BE49-F238E27FC236}">
                    <a16:creationId xmlns:a16="http://schemas.microsoft.com/office/drawing/2014/main" id="{C430B5CC-2859-4EF7-B264-680898E559C8}"/>
                  </a:ext>
                </a:extLst>
              </p:cNvPr>
              <p:cNvGrpSpPr/>
              <p:nvPr/>
            </p:nvGrpSpPr>
            <p:grpSpPr>
              <a:xfrm>
                <a:off x="2332881" y="1670673"/>
                <a:ext cx="7690748" cy="3605404"/>
                <a:chOff x="2161355" y="1301931"/>
                <a:chExt cx="7402195" cy="3472789"/>
              </a:xfrm>
            </p:grpSpPr>
            <p:sp>
              <p:nvSpPr>
                <p:cNvPr id="54" name="bk object 153">
                  <a:extLst>
                    <a:ext uri="{FF2B5EF4-FFF2-40B4-BE49-F238E27FC236}">
                      <a16:creationId xmlns:a16="http://schemas.microsoft.com/office/drawing/2014/main" id="{D9AEEF26-DCA1-49EC-A084-DC13EDD72FF6}"/>
                    </a:ext>
                  </a:extLst>
                </p:cNvPr>
                <p:cNvSpPr/>
                <p:nvPr/>
              </p:nvSpPr>
              <p:spPr>
                <a:xfrm>
                  <a:off x="2161355" y="3007549"/>
                  <a:ext cx="7402195" cy="0"/>
                </a:xfrm>
                <a:custGeom>
                  <a:avLst/>
                  <a:gdLst/>
                  <a:ahLst/>
                  <a:cxnLst/>
                  <a:rect l="l" t="t" r="r" b="b"/>
                  <a:pathLst>
                    <a:path w="7402195">
                      <a:moveTo>
                        <a:pt x="0" y="0"/>
                      </a:moveTo>
                      <a:lnTo>
                        <a:pt x="7401674" y="0"/>
                      </a:lnTo>
                    </a:path>
                  </a:pathLst>
                </a:custGeom>
                <a:ln w="9525">
                  <a:solidFill>
                    <a:schemeClr val="tx1">
                      <a:lumMod val="50000"/>
                      <a:lumOff val="50000"/>
                    </a:schemeClr>
                  </a:solidFill>
                </a:ln>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sp>
              <p:nvSpPr>
                <p:cNvPr id="55" name="bk object 154">
                  <a:extLst>
                    <a:ext uri="{FF2B5EF4-FFF2-40B4-BE49-F238E27FC236}">
                      <a16:creationId xmlns:a16="http://schemas.microsoft.com/office/drawing/2014/main" id="{3E58E418-9DF0-4873-8C83-E9B3CA029376}"/>
                    </a:ext>
                  </a:extLst>
                </p:cNvPr>
                <p:cNvSpPr/>
                <p:nvPr/>
              </p:nvSpPr>
              <p:spPr>
                <a:xfrm>
                  <a:off x="2161355" y="4713126"/>
                  <a:ext cx="7402195" cy="0"/>
                </a:xfrm>
                <a:custGeom>
                  <a:avLst/>
                  <a:gdLst/>
                  <a:ahLst/>
                  <a:cxnLst/>
                  <a:rect l="l" t="t" r="r" b="b"/>
                  <a:pathLst>
                    <a:path w="7402195">
                      <a:moveTo>
                        <a:pt x="0" y="0"/>
                      </a:moveTo>
                      <a:lnTo>
                        <a:pt x="7401674" y="0"/>
                      </a:lnTo>
                    </a:path>
                  </a:pathLst>
                </a:custGeom>
                <a:ln w="9525">
                  <a:solidFill>
                    <a:schemeClr val="tx1">
                      <a:lumMod val="50000"/>
                      <a:lumOff val="50000"/>
                    </a:schemeClr>
                  </a:solidFill>
                </a:ln>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sp>
              <p:nvSpPr>
                <p:cNvPr id="56" name="bk object 155">
                  <a:extLst>
                    <a:ext uri="{FF2B5EF4-FFF2-40B4-BE49-F238E27FC236}">
                      <a16:creationId xmlns:a16="http://schemas.microsoft.com/office/drawing/2014/main" id="{EAEA71B2-CF25-4F45-B984-470727885A37}"/>
                    </a:ext>
                  </a:extLst>
                </p:cNvPr>
                <p:cNvSpPr/>
                <p:nvPr/>
              </p:nvSpPr>
              <p:spPr>
                <a:xfrm>
                  <a:off x="2161355" y="1301931"/>
                  <a:ext cx="0" cy="3411220"/>
                </a:xfrm>
                <a:custGeom>
                  <a:avLst/>
                  <a:gdLst/>
                  <a:ahLst/>
                  <a:cxnLst/>
                  <a:rect l="l" t="t" r="r" b="b"/>
                  <a:pathLst>
                    <a:path h="3411220">
                      <a:moveTo>
                        <a:pt x="0" y="3411194"/>
                      </a:moveTo>
                      <a:lnTo>
                        <a:pt x="0" y="0"/>
                      </a:lnTo>
                    </a:path>
                  </a:pathLst>
                </a:custGeom>
                <a:ln w="9525">
                  <a:solidFill>
                    <a:schemeClr val="tx1">
                      <a:lumMod val="50000"/>
                      <a:lumOff val="50000"/>
                    </a:schemeClr>
                  </a:solidFill>
                </a:ln>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sp>
              <p:nvSpPr>
                <p:cNvPr id="57" name="bk object 156">
                  <a:extLst>
                    <a:ext uri="{FF2B5EF4-FFF2-40B4-BE49-F238E27FC236}">
                      <a16:creationId xmlns:a16="http://schemas.microsoft.com/office/drawing/2014/main" id="{624D4960-0D30-48E9-84EF-29114F6CA1E1}"/>
                    </a:ext>
                  </a:extLst>
                </p:cNvPr>
                <p:cNvSpPr/>
                <p:nvPr/>
              </p:nvSpPr>
              <p:spPr>
                <a:xfrm>
                  <a:off x="2161355" y="4713126"/>
                  <a:ext cx="7402195" cy="0"/>
                </a:xfrm>
                <a:custGeom>
                  <a:avLst/>
                  <a:gdLst/>
                  <a:ahLst/>
                  <a:cxnLst/>
                  <a:rect l="l" t="t" r="r" b="b"/>
                  <a:pathLst>
                    <a:path w="7402195">
                      <a:moveTo>
                        <a:pt x="0" y="0"/>
                      </a:moveTo>
                      <a:lnTo>
                        <a:pt x="7401674" y="0"/>
                      </a:lnTo>
                    </a:path>
                  </a:pathLst>
                </a:custGeom>
                <a:ln w="9525">
                  <a:solidFill>
                    <a:schemeClr val="tx1">
                      <a:lumMod val="50000"/>
                      <a:lumOff val="50000"/>
                    </a:schemeClr>
                  </a:solidFill>
                </a:ln>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sp>
              <p:nvSpPr>
                <p:cNvPr id="58" name="bk object 157">
                  <a:extLst>
                    <a:ext uri="{FF2B5EF4-FFF2-40B4-BE49-F238E27FC236}">
                      <a16:creationId xmlns:a16="http://schemas.microsoft.com/office/drawing/2014/main" id="{CF25E3F8-557D-4BFB-9F34-5A08856021C6}"/>
                    </a:ext>
                  </a:extLst>
                </p:cNvPr>
                <p:cNvSpPr/>
                <p:nvPr/>
              </p:nvSpPr>
              <p:spPr>
                <a:xfrm>
                  <a:off x="2522884" y="4713126"/>
                  <a:ext cx="0" cy="61594"/>
                </a:xfrm>
                <a:custGeom>
                  <a:avLst/>
                  <a:gdLst/>
                  <a:ahLst/>
                  <a:cxnLst/>
                  <a:rect l="l" t="t" r="r" b="b"/>
                  <a:pathLst>
                    <a:path h="61595">
                      <a:moveTo>
                        <a:pt x="0" y="0"/>
                      </a:moveTo>
                      <a:lnTo>
                        <a:pt x="0" y="60972"/>
                      </a:lnTo>
                    </a:path>
                  </a:pathLst>
                </a:custGeom>
                <a:ln w="9525">
                  <a:solidFill>
                    <a:schemeClr val="tx1">
                      <a:lumMod val="50000"/>
                      <a:lumOff val="50000"/>
                    </a:schemeClr>
                  </a:solidFill>
                </a:ln>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grpSp>
        </p:grpSp>
        <p:pic>
          <p:nvPicPr>
            <p:cNvPr id="35" name="Picture 365">
              <a:extLst>
                <a:ext uri="{FF2B5EF4-FFF2-40B4-BE49-F238E27FC236}">
                  <a16:creationId xmlns:a16="http://schemas.microsoft.com/office/drawing/2014/main" id="{BE0EEEAB-CFC7-4565-BEC6-A18A27D1B08C}"/>
                </a:ext>
              </a:extLst>
            </p:cNvPr>
            <p:cNvPicPr>
              <a:picLocks noChangeAspect="1"/>
            </p:cNvPicPr>
            <p:nvPr/>
          </p:nvPicPr>
          <p:blipFill>
            <a:blip r:embed="rId2" cstate="email">
              <a:duotone>
                <a:schemeClr val="accent2">
                  <a:shade val="45000"/>
                  <a:satMod val="135000"/>
                </a:schemeClr>
                <a:prstClr val="white"/>
              </a:duotone>
              <a:extLst>
                <a:ext uri="{28A0092B-C50C-407E-A947-70E740481C1C}">
                  <a14:useLocalDpi xmlns:a14="http://schemas.microsoft.com/office/drawing/2010/main"/>
                </a:ext>
              </a:extLst>
            </a:blip>
            <a:stretch>
              <a:fillRect/>
            </a:stretch>
          </p:blipFill>
          <p:spPr>
            <a:xfrm>
              <a:off x="2672511" y="2828107"/>
              <a:ext cx="6813633" cy="2240280"/>
            </a:xfrm>
            <a:prstGeom prst="rect">
              <a:avLst/>
            </a:prstGeom>
          </p:spPr>
        </p:pic>
      </p:grpSp>
      <p:sp>
        <p:nvSpPr>
          <p:cNvPr id="59" name="ZoneTexte 58">
            <a:extLst>
              <a:ext uri="{FF2B5EF4-FFF2-40B4-BE49-F238E27FC236}">
                <a16:creationId xmlns:a16="http://schemas.microsoft.com/office/drawing/2014/main" id="{ABA23511-1877-4FF2-B912-797903362186}"/>
              </a:ext>
            </a:extLst>
          </p:cNvPr>
          <p:cNvSpPr txBox="1"/>
          <p:nvPr/>
        </p:nvSpPr>
        <p:spPr>
          <a:xfrm>
            <a:off x="279321" y="4108342"/>
            <a:ext cx="8348836" cy="552293"/>
          </a:xfrm>
          <a:prstGeom prst="roundRect">
            <a:avLst>
              <a:gd name="adj" fmla="val 15451"/>
            </a:avLst>
          </a:prstGeom>
          <a:ln>
            <a:solidFill>
              <a:srgbClr val="EC8014"/>
            </a:solidFill>
          </a:ln>
        </p:spPr>
        <p:style>
          <a:lnRef idx="2">
            <a:schemeClr val="accent1"/>
          </a:lnRef>
          <a:fillRef idx="1">
            <a:schemeClr val="lt1"/>
          </a:fillRef>
          <a:effectRef idx="0">
            <a:schemeClr val="accent1"/>
          </a:effectRef>
          <a:fontRef idx="minor">
            <a:schemeClr val="dk1"/>
          </a:fontRef>
        </p:style>
        <p:txBody>
          <a:bodyPr wrap="square" lIns="36000" tIns="36000" rIns="36000" bIns="3600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Pas de différence de réponse entre groupe prétraité vs non prétraité par anti-HER2 </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Aucune réponse dans les cohortes B et C</a:t>
            </a:r>
          </a:p>
        </p:txBody>
      </p:sp>
      <p:sp>
        <p:nvSpPr>
          <p:cNvPr id="5" name="ZoneTexte 4"/>
          <p:cNvSpPr txBox="1"/>
          <p:nvPr/>
        </p:nvSpPr>
        <p:spPr>
          <a:xfrm>
            <a:off x="4374522" y="1096863"/>
            <a:ext cx="4163319" cy="507831"/>
          </a:xfrm>
          <a:prstGeom prst="rect">
            <a:avLst/>
          </a:prstGeom>
          <a:noFill/>
          <a:ln w="19050">
            <a:noFill/>
          </a:ln>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pt-BR" sz="900" b="0" i="0" u="none" strike="noStrike" kern="1200" cap="none" spc="-4"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HER2+ Cohorte A</a:t>
            </a:r>
            <a:r>
              <a:rPr kumimoji="0" lang="pt-BR" sz="900" b="0" i="0" u="none" strike="noStrike" kern="1200" cap="none" spc="-6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a:t>
            </a:r>
            <a:r>
              <a:rPr kumimoji="0" lang="pt-BR"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(n = 53)</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ORR IHC 3+ vs IHC 2+/ISH+: 57,5% (95%CI=40,9-73) vs 7,7 (95%CI=0,2-36)</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Cohorte A: </a:t>
            </a:r>
            <a:r>
              <a:rPr kumimoji="0" lang="fr-FR" sz="900" b="0"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mPFS</a:t>
            </a:r>
            <a:r>
              <a:rPr kumimoji="0" lang="fr-FR"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6,9 mo (95%CI=4,1-NR)/ </a:t>
            </a:r>
            <a:r>
              <a:rPr kumimoji="0" lang="fr-FR" sz="900" b="0"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mOS</a:t>
            </a:r>
            <a:r>
              <a:rPr kumimoji="0" lang="fr-FR"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NR (95%CI=0,74-NE)</a:t>
            </a:r>
          </a:p>
        </p:txBody>
      </p:sp>
      <p:sp>
        <p:nvSpPr>
          <p:cNvPr id="60" name="Titre 1">
            <a:extLst>
              <a:ext uri="{FF2B5EF4-FFF2-40B4-BE49-F238E27FC236}">
                <a16:creationId xmlns:a16="http://schemas.microsoft.com/office/drawing/2014/main" id="{7E4BA0E4-F135-5040-92DD-F69BB41D7C57}"/>
              </a:ext>
            </a:extLst>
          </p:cNvPr>
          <p:cNvSpPr>
            <a:spLocks noGrp="1"/>
          </p:cNvSpPr>
          <p:nvPr>
            <p:ph type="title"/>
          </p:nvPr>
        </p:nvSpPr>
        <p:spPr>
          <a:xfrm>
            <a:off x="190500" y="0"/>
            <a:ext cx="7124700" cy="596560"/>
          </a:xfrm>
        </p:spPr>
        <p:txBody>
          <a:bodyPr>
            <a:noAutofit/>
          </a:bodyPr>
          <a:lstStyle/>
          <a:p>
            <a:r>
              <a:rPr lang="fr-FR" dirty="0"/>
              <a:t>Inhibition spécifique du </a:t>
            </a:r>
            <a:r>
              <a:rPr lang="fr-FR" dirty="0" err="1"/>
              <a:t>CCRm</a:t>
            </a:r>
            <a:r>
              <a:rPr lang="fr-FR" dirty="0"/>
              <a:t> HER2+</a:t>
            </a:r>
            <a:br>
              <a:rPr lang="fr-FR" dirty="0"/>
            </a:br>
            <a:r>
              <a:rPr lang="fr-FR" b="1" dirty="0"/>
              <a:t>Etude DESTINY-CRC 01 </a:t>
            </a:r>
          </a:p>
        </p:txBody>
      </p:sp>
    </p:spTree>
    <p:extLst>
      <p:ext uri="{BB962C8B-B14F-4D97-AF65-F5344CB8AC3E}">
        <p14:creationId xmlns:p14="http://schemas.microsoft.com/office/powerpoint/2010/main" val="2581172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sz="half" idx="1"/>
          </p:nvPr>
        </p:nvSpPr>
        <p:spPr/>
        <p:txBody>
          <a:bodyPr/>
          <a:lstStyle/>
          <a:p>
            <a:r>
              <a:rPr lang="fr-FR" dirty="0"/>
              <a:t> Résultats</a:t>
            </a:r>
          </a:p>
        </p:txBody>
      </p:sp>
      <p:sp>
        <p:nvSpPr>
          <p:cNvPr id="14" name="ZoneTexte 13">
            <a:extLst>
              <a:ext uri="{FF2B5EF4-FFF2-40B4-BE49-F238E27FC236}">
                <a16:creationId xmlns:a16="http://schemas.microsoft.com/office/drawing/2014/main" id="{B0B423C4-5B5A-D546-A86F-65656DA0D14D}"/>
              </a:ext>
            </a:extLst>
          </p:cNvPr>
          <p:cNvSpPr txBox="1">
            <a:spLocks noChangeArrowheads="1"/>
          </p:cNvSpPr>
          <p:nvPr/>
        </p:nvSpPr>
        <p:spPr bwMode="auto">
          <a:xfrm>
            <a:off x="0" y="4893174"/>
            <a:ext cx="2512226" cy="230832"/>
          </a:xfrm>
          <a:prstGeom prst="rect">
            <a:avLst/>
          </a:prstGeom>
          <a:noFill/>
        </p:spPr>
        <p:txBody>
          <a:bodyPr wrap="none" rtlCol="0">
            <a:spAutoFit/>
          </a:bodyPr>
          <a:lstStyle>
            <a:defPPr>
              <a:defRPr lang="fr-FR"/>
            </a:defPPr>
            <a:lvl1pPr>
              <a:defRPr sz="900" i="1">
                <a:solidFill>
                  <a:schemeClr val="tx1">
                    <a:lumMod val="50000"/>
                    <a:lumOff val="50000"/>
                  </a:schemeClr>
                </a:solidFill>
                <a:latin typeface="Arial" panose="020B0604020202020204" pitchFamily="34" charset="0"/>
              </a:defRPr>
            </a:lvl1p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Salvatore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Siena</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ASCO 2020, Abs 4000</a:t>
            </a:r>
          </a:p>
        </p:txBody>
      </p:sp>
      <p:sp>
        <p:nvSpPr>
          <p:cNvPr id="8" name="ZoneTexte 7">
            <a:extLst>
              <a:ext uri="{FF2B5EF4-FFF2-40B4-BE49-F238E27FC236}">
                <a16:creationId xmlns:a16="http://schemas.microsoft.com/office/drawing/2014/main" id="{2F66F0BF-779B-4047-9FE3-3C6B587104F9}"/>
              </a:ext>
            </a:extLst>
          </p:cNvPr>
          <p:cNvSpPr txBox="1"/>
          <p:nvPr/>
        </p:nvSpPr>
        <p:spPr>
          <a:xfrm>
            <a:off x="1599879" y="4264480"/>
            <a:ext cx="6158753" cy="537683"/>
          </a:xfrm>
          <a:prstGeom prst="roundRect">
            <a:avLst>
              <a:gd name="adj" fmla="val 15451"/>
            </a:avLst>
          </a:prstGeom>
          <a:ln>
            <a:solidFill>
              <a:srgbClr val="EC8014"/>
            </a:solidFill>
          </a:ln>
        </p:spPr>
        <p:style>
          <a:lnRef idx="2">
            <a:schemeClr val="accent1"/>
          </a:lnRef>
          <a:fillRef idx="1">
            <a:schemeClr val="lt1"/>
          </a:fillRef>
          <a:effectRef idx="0">
            <a:schemeClr val="accent1"/>
          </a:effectRef>
          <a:fontRef idx="minor">
            <a:schemeClr val="dk1"/>
          </a:fontRef>
        </p:style>
        <p:txBody>
          <a:bodyPr wrap="square" lIns="36000" tIns="36000" rIns="36000" bIns="3600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5 pneumopathies interstitielles dont une de grade 3 et deux de grade 5</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Toxicités avec une fréquence ≥ 15% sans toutes cohortes</a:t>
            </a:r>
          </a:p>
        </p:txBody>
      </p:sp>
      <p:sp>
        <p:nvSpPr>
          <p:cNvPr id="10" name="Rectangle à coins arrondis 4">
            <a:extLst>
              <a:ext uri="{FF2B5EF4-FFF2-40B4-BE49-F238E27FC236}">
                <a16:creationId xmlns:a16="http://schemas.microsoft.com/office/drawing/2014/main" id="{294C0838-B1B4-47A2-AEDE-6676BD37439E}"/>
              </a:ext>
            </a:extLst>
          </p:cNvPr>
          <p:cNvSpPr/>
          <p:nvPr/>
        </p:nvSpPr>
        <p:spPr>
          <a:xfrm>
            <a:off x="615555" y="1121567"/>
            <a:ext cx="8127402" cy="3050833"/>
          </a:xfrm>
          <a:prstGeom prst="roundRect">
            <a:avLst>
              <a:gd name="adj" fmla="val 3208"/>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9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3" name="TextBox 3">
            <a:extLst>
              <a:ext uri="{FF2B5EF4-FFF2-40B4-BE49-F238E27FC236}">
                <a16:creationId xmlns:a16="http://schemas.microsoft.com/office/drawing/2014/main" id="{42A375CC-3872-4530-95C3-3E497F50D3E4}"/>
              </a:ext>
            </a:extLst>
          </p:cNvPr>
          <p:cNvSpPr txBox="1"/>
          <p:nvPr/>
        </p:nvSpPr>
        <p:spPr>
          <a:xfrm>
            <a:off x="4524993" y="3941568"/>
            <a:ext cx="1302233" cy="230832"/>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Patients (%)</a:t>
            </a:r>
          </a:p>
        </p:txBody>
      </p:sp>
      <p:graphicFrame>
        <p:nvGraphicFramePr>
          <p:cNvPr id="15" name="Chart 8">
            <a:extLst>
              <a:ext uri="{FF2B5EF4-FFF2-40B4-BE49-F238E27FC236}">
                <a16:creationId xmlns:a16="http://schemas.microsoft.com/office/drawing/2014/main" id="{83B2846B-E408-4186-BD16-1298CEBC86C6}"/>
              </a:ext>
            </a:extLst>
          </p:cNvPr>
          <p:cNvGraphicFramePr/>
          <p:nvPr/>
        </p:nvGraphicFramePr>
        <p:xfrm>
          <a:off x="190500" y="1193758"/>
          <a:ext cx="8318032" cy="2918706"/>
        </p:xfrm>
        <a:graphic>
          <a:graphicData uri="http://schemas.openxmlformats.org/drawingml/2006/chart">
            <c:chart xmlns:c="http://schemas.openxmlformats.org/drawingml/2006/chart" xmlns:r="http://schemas.openxmlformats.org/officeDocument/2006/relationships" r:id="rId2"/>
          </a:graphicData>
        </a:graphic>
      </p:graphicFrame>
      <p:sp>
        <p:nvSpPr>
          <p:cNvPr id="16" name="Rectangle 15">
            <a:extLst>
              <a:ext uri="{FF2B5EF4-FFF2-40B4-BE49-F238E27FC236}">
                <a16:creationId xmlns:a16="http://schemas.microsoft.com/office/drawing/2014/main" id="{5069C0D0-CF2A-45E9-B620-F38D9C402F54}"/>
              </a:ext>
            </a:extLst>
          </p:cNvPr>
          <p:cNvSpPr/>
          <p:nvPr/>
        </p:nvSpPr>
        <p:spPr>
          <a:xfrm>
            <a:off x="6986334" y="1649581"/>
            <a:ext cx="2016117" cy="507831"/>
          </a:xfrm>
          <a:prstGeom prst="rect">
            <a:avLst/>
          </a:prstGeom>
        </p:spPr>
        <p:txBody>
          <a:bodyPr wrap="square">
            <a:spAutoFit/>
          </a:bodyPr>
          <a:lstStyle/>
          <a:p>
            <a:pPr marL="0" marR="0" lvl="0" indent="0" algn="l" defTabSz="342592"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Tous</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les patients de </a:t>
            </a:r>
            <a:r>
              <a:rPr kumimoji="0" lang="en-US" sz="9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l’étude</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(IHC+++, </a:t>
            </a:r>
            <a:r>
              <a:rPr kumimoji="0" lang="en-US" sz="9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mais</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a:t>
            </a:r>
          </a:p>
          <a:p>
            <a:pPr marL="0" marR="0" lvl="0" indent="0" algn="l" defTabSz="342592"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aussi</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 </a:t>
            </a:r>
            <a:r>
              <a:rPr kumimoji="0" lang="en-US" sz="9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ou</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 (n = 78)</a:t>
            </a:r>
          </a:p>
        </p:txBody>
      </p:sp>
      <p:sp>
        <p:nvSpPr>
          <p:cNvPr id="20" name="ZoneTexte 19">
            <a:extLst>
              <a:ext uri="{FF2B5EF4-FFF2-40B4-BE49-F238E27FC236}">
                <a16:creationId xmlns:a16="http://schemas.microsoft.com/office/drawing/2014/main" id="{31B64D85-6B51-4786-8638-54557D932979}"/>
              </a:ext>
            </a:extLst>
          </p:cNvPr>
          <p:cNvSpPr txBox="1"/>
          <p:nvPr/>
        </p:nvSpPr>
        <p:spPr>
          <a:xfrm rot="209273">
            <a:off x="6805066" y="2777119"/>
            <a:ext cx="1631688" cy="721206"/>
          </a:xfrm>
          <a:prstGeom prst="roundRect">
            <a:avLst>
              <a:gd name="adj" fmla="val 13262"/>
            </a:avLst>
          </a:prstGeom>
          <a:solidFill>
            <a:schemeClr val="tx1">
              <a:lumMod val="75000"/>
              <a:lumOff val="25000"/>
            </a:schemeClr>
          </a:solidFill>
          <a:ln>
            <a:noFill/>
          </a:ln>
        </p:spPr>
        <p:txBody>
          <a:bodyPr wrap="square" rtlCol="0">
            <a:spAutoFit/>
          </a:bodyPr>
          <a:lstStyle/>
          <a:p>
            <a:pPr marL="0" marR="0" lvl="0" indent="0" algn="ctr" defTabSz="685800" rtl="0" eaLnBrk="1" fontAlgn="auto" latinLnBrk="0" hangingPunct="1">
              <a:lnSpc>
                <a:spcPts val="1500"/>
              </a:lnSpc>
              <a:spcBef>
                <a:spcPts val="0"/>
              </a:spcBef>
              <a:spcAft>
                <a:spcPts val="0"/>
              </a:spcAft>
              <a:buClrTx/>
              <a:buSzTx/>
              <a:buFontTx/>
              <a:buNone/>
              <a:tabLst/>
              <a:defRPr/>
            </a:pPr>
            <a:r>
              <a:rPr kumimoji="0" lang="fr-FR" sz="10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Test HER2 </a:t>
            </a:r>
            <a:br>
              <a:rPr kumimoji="0" lang="fr-FR" sz="10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br>
            <a:r>
              <a:rPr kumimoji="0" lang="fr-FR" sz="10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pour tous les </a:t>
            </a:r>
            <a:r>
              <a:rPr kumimoji="0" lang="fr-FR" sz="10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CCRm</a:t>
            </a:r>
            <a:r>
              <a:rPr kumimoji="0" lang="fr-FR" sz="10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p>
          <a:p>
            <a:pPr marL="0" marR="0" lvl="0" indent="0" algn="ctr" defTabSz="685800" rtl="0" eaLnBrk="1" fontAlgn="auto" latinLnBrk="0" hangingPunct="1">
              <a:lnSpc>
                <a:spcPts val="1500"/>
              </a:lnSpc>
              <a:spcBef>
                <a:spcPts val="0"/>
              </a:spcBef>
              <a:spcAft>
                <a:spcPts val="0"/>
              </a:spcAft>
              <a:buClrTx/>
              <a:buSzTx/>
              <a:buFontTx/>
              <a:buNone/>
              <a:tabLst/>
              <a:defRPr/>
            </a:pPr>
            <a:r>
              <a:rPr kumimoji="0" lang="fr-FR" sz="1000" b="1" i="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RAS </a:t>
            </a:r>
            <a:r>
              <a:rPr kumimoji="0" lang="fr-FR" sz="10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non mutés?</a:t>
            </a:r>
          </a:p>
        </p:txBody>
      </p:sp>
      <p:sp>
        <p:nvSpPr>
          <p:cNvPr id="12" name="Titre 1">
            <a:extLst>
              <a:ext uri="{FF2B5EF4-FFF2-40B4-BE49-F238E27FC236}">
                <a16:creationId xmlns:a16="http://schemas.microsoft.com/office/drawing/2014/main" id="{7E4BA0E4-F135-5040-92DD-F69BB41D7C57}"/>
              </a:ext>
            </a:extLst>
          </p:cNvPr>
          <p:cNvSpPr>
            <a:spLocks noGrp="1"/>
          </p:cNvSpPr>
          <p:nvPr>
            <p:ph type="title"/>
          </p:nvPr>
        </p:nvSpPr>
        <p:spPr>
          <a:xfrm>
            <a:off x="190500" y="0"/>
            <a:ext cx="7124700" cy="596560"/>
          </a:xfrm>
        </p:spPr>
        <p:txBody>
          <a:bodyPr>
            <a:noAutofit/>
          </a:bodyPr>
          <a:lstStyle/>
          <a:p>
            <a:r>
              <a:rPr lang="fr-FR" dirty="0"/>
              <a:t>Inhibition spécifique du </a:t>
            </a:r>
            <a:r>
              <a:rPr lang="fr-FR" dirty="0" err="1"/>
              <a:t>CCRm</a:t>
            </a:r>
            <a:r>
              <a:rPr lang="fr-FR" dirty="0"/>
              <a:t> HER2+</a:t>
            </a:r>
            <a:br>
              <a:rPr lang="fr-FR" dirty="0"/>
            </a:br>
            <a:r>
              <a:rPr lang="fr-FR" b="1" dirty="0"/>
              <a:t>Etude DESTINY-CRC 01 </a:t>
            </a:r>
          </a:p>
        </p:txBody>
      </p:sp>
    </p:spTree>
    <p:extLst>
      <p:ext uri="{BB962C8B-B14F-4D97-AF65-F5344CB8AC3E}">
        <p14:creationId xmlns:p14="http://schemas.microsoft.com/office/powerpoint/2010/main" val="27327494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sz="half" idx="1"/>
          </p:nvPr>
        </p:nvSpPr>
        <p:spPr/>
        <p:txBody>
          <a:bodyPr/>
          <a:lstStyle/>
          <a:p>
            <a:r>
              <a:rPr lang="fr-FR" dirty="0"/>
              <a:t>Nouveau traitement anti-HER2 montrant une activité anti-tumorale importante chez des patients lourdement prétraités, exprimant HER-2</a:t>
            </a:r>
          </a:p>
          <a:p>
            <a:pPr lvl="1"/>
            <a:r>
              <a:rPr lang="fr-FR" dirty="0"/>
              <a:t>Efficacité même chez les patients déjà traités par un autre anti-HER2 </a:t>
            </a:r>
            <a:r>
              <a:rPr lang="fr-FR" sz="1600" dirty="0"/>
              <a:t>(à confirmer en durée de réponse et en PFS)</a:t>
            </a:r>
            <a:endParaRPr lang="fr-FR" dirty="0"/>
          </a:p>
          <a:p>
            <a:pPr lvl="1"/>
            <a:r>
              <a:rPr lang="fr-FR" dirty="0"/>
              <a:t>Pas d’efficacité en cas de faible expression d’HER2</a:t>
            </a:r>
          </a:p>
          <a:p>
            <a:pPr lvl="1"/>
            <a:r>
              <a:rPr lang="fr-FR" dirty="0"/>
              <a:t>Profil de tolérance correct, attention aux pneumopathies interstitielles (arrêt du </a:t>
            </a:r>
            <a:r>
              <a:rPr lang="fr-FR" dirty="0" err="1"/>
              <a:t>ttt</a:t>
            </a:r>
            <a:r>
              <a:rPr lang="fr-FR" dirty="0"/>
              <a:t> et corticothérapie en cas de grade sévère)</a:t>
            </a:r>
          </a:p>
          <a:p>
            <a:r>
              <a:rPr lang="fr-FR" dirty="0"/>
              <a:t>Limites: pas d’information sur le nb de patients </a:t>
            </a:r>
            <a:r>
              <a:rPr lang="fr-FR" dirty="0" err="1"/>
              <a:t>screenés</a:t>
            </a:r>
            <a:r>
              <a:rPr lang="fr-FR" dirty="0"/>
              <a:t>, statut HER2/RAS/BRAF déterminés sur tissu archivé ou sur </a:t>
            </a:r>
            <a:r>
              <a:rPr lang="fr-FR" dirty="0" err="1"/>
              <a:t>nvx</a:t>
            </a:r>
            <a:r>
              <a:rPr lang="fr-FR" dirty="0"/>
              <a:t> prélèvement à l’inclusion? </a:t>
            </a:r>
            <a:r>
              <a:rPr lang="fr-FR" sz="1600" b="0" dirty="0"/>
              <a:t>(intérêt de la biopsie liquide), </a:t>
            </a:r>
            <a:r>
              <a:rPr lang="fr-FR" dirty="0"/>
              <a:t>étude non comparative ayant peu de chance d’aboutir à une AMM </a:t>
            </a:r>
            <a:r>
              <a:rPr lang="fr-FR" sz="1600" b="0" dirty="0"/>
              <a:t>(essai SWOG 1613: </a:t>
            </a:r>
            <a:r>
              <a:rPr lang="fr-FR" sz="1600" b="0" dirty="0" err="1"/>
              <a:t>Trastu+pertu</a:t>
            </a:r>
            <a:r>
              <a:rPr lang="fr-FR" sz="1600" b="0" dirty="0"/>
              <a:t> vs </a:t>
            </a:r>
            <a:r>
              <a:rPr lang="fr-FR" sz="1600" b="0" dirty="0" err="1"/>
              <a:t>Irinotecan-Cetux</a:t>
            </a:r>
            <a:r>
              <a:rPr lang="fr-FR" sz="1600" b="0" dirty="0"/>
              <a:t>)</a:t>
            </a:r>
            <a:endParaRPr lang="fr-FR" b="0" dirty="0"/>
          </a:p>
          <a:p>
            <a:pPr marL="0" indent="0">
              <a:buNone/>
            </a:pPr>
            <a:endParaRPr lang="fr-FR" dirty="0"/>
          </a:p>
          <a:p>
            <a:endParaRPr lang="fr-FR" dirty="0"/>
          </a:p>
        </p:txBody>
      </p:sp>
      <p:sp>
        <p:nvSpPr>
          <p:cNvPr id="8" name="ZoneTexte 7">
            <a:extLst>
              <a:ext uri="{FF2B5EF4-FFF2-40B4-BE49-F238E27FC236}">
                <a16:creationId xmlns:a16="http://schemas.microsoft.com/office/drawing/2014/main" id="{5EF37A99-34F7-CA41-8572-D2B7616E3E96}"/>
              </a:ext>
            </a:extLst>
          </p:cNvPr>
          <p:cNvSpPr txBox="1">
            <a:spLocks noChangeArrowheads="1"/>
          </p:cNvSpPr>
          <p:nvPr/>
        </p:nvSpPr>
        <p:spPr bwMode="auto">
          <a:xfrm>
            <a:off x="0" y="4893174"/>
            <a:ext cx="2512226" cy="230832"/>
          </a:xfrm>
          <a:prstGeom prst="rect">
            <a:avLst/>
          </a:prstGeom>
          <a:noFill/>
        </p:spPr>
        <p:txBody>
          <a:bodyPr wrap="none" rtlCol="0">
            <a:spAutoFit/>
          </a:bodyPr>
          <a:lstStyle>
            <a:defPPr>
              <a:defRPr lang="fr-FR"/>
            </a:defPPr>
            <a:lvl1pPr>
              <a:defRPr sz="900" i="1">
                <a:solidFill>
                  <a:schemeClr val="tx1">
                    <a:lumMod val="50000"/>
                    <a:lumOff val="50000"/>
                  </a:schemeClr>
                </a:solidFill>
                <a:latin typeface="Arial" panose="020B0604020202020204" pitchFamily="34" charset="0"/>
              </a:defRPr>
            </a:lvl1p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Salvatore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Siena</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ASCO 2020, Abs 4000</a:t>
            </a:r>
          </a:p>
        </p:txBody>
      </p:sp>
      <p:sp>
        <p:nvSpPr>
          <p:cNvPr id="6" name="Titre 1">
            <a:extLst>
              <a:ext uri="{FF2B5EF4-FFF2-40B4-BE49-F238E27FC236}">
                <a16:creationId xmlns:a16="http://schemas.microsoft.com/office/drawing/2014/main" id="{7E4BA0E4-F135-5040-92DD-F69BB41D7C57}"/>
              </a:ext>
            </a:extLst>
          </p:cNvPr>
          <p:cNvSpPr>
            <a:spLocks noGrp="1"/>
          </p:cNvSpPr>
          <p:nvPr>
            <p:ph type="title"/>
          </p:nvPr>
        </p:nvSpPr>
        <p:spPr>
          <a:xfrm>
            <a:off x="190500" y="0"/>
            <a:ext cx="7124700" cy="596560"/>
          </a:xfrm>
        </p:spPr>
        <p:txBody>
          <a:bodyPr>
            <a:noAutofit/>
          </a:bodyPr>
          <a:lstStyle/>
          <a:p>
            <a:r>
              <a:rPr lang="fr-FR" dirty="0"/>
              <a:t>Inhibition spécifique du </a:t>
            </a:r>
            <a:r>
              <a:rPr lang="fr-FR" dirty="0" err="1"/>
              <a:t>CCRm</a:t>
            </a:r>
            <a:r>
              <a:rPr lang="fr-FR" dirty="0"/>
              <a:t> HER2+</a:t>
            </a:r>
            <a:br>
              <a:rPr lang="fr-FR" dirty="0"/>
            </a:br>
            <a:r>
              <a:rPr lang="fr-FR" b="1" dirty="0"/>
              <a:t>Etude DESTINY-CRC 01 </a:t>
            </a:r>
          </a:p>
        </p:txBody>
      </p:sp>
    </p:spTree>
    <p:extLst>
      <p:ext uri="{BB962C8B-B14F-4D97-AF65-F5344CB8AC3E}">
        <p14:creationId xmlns:p14="http://schemas.microsoft.com/office/powerpoint/2010/main" val="2275188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a:xfrm>
            <a:off x="439062" y="833378"/>
            <a:ext cx="8299824" cy="829128"/>
          </a:xfrm>
        </p:spPr>
        <p:txBody>
          <a:bodyPr>
            <a:normAutofit/>
          </a:bodyPr>
          <a:lstStyle/>
          <a:p>
            <a:r>
              <a:rPr lang="fr-FR" sz="2800" b="1" dirty="0"/>
              <a:t>Cancer du côlon m</a:t>
            </a:r>
            <a:r>
              <a:rPr lang="fr-FR" sz="2800" dirty="0"/>
              <a:t>étastatique sujet âgé</a:t>
            </a:r>
            <a:endParaRPr lang="fr-FR" sz="2800" b="1" baseline="30000" dirty="0"/>
          </a:p>
        </p:txBody>
      </p:sp>
      <p:sp>
        <p:nvSpPr>
          <p:cNvPr id="5" name="Espace réservé du texte 2"/>
          <p:cNvSpPr txBox="1">
            <a:spLocks/>
          </p:cNvSpPr>
          <p:nvPr/>
        </p:nvSpPr>
        <p:spPr>
          <a:xfrm>
            <a:off x="439062" y="1836126"/>
            <a:ext cx="5301981" cy="2473996"/>
          </a:xfrm>
          <a:prstGeom prst="rect">
            <a:avLst/>
          </a:prstGeom>
        </p:spPr>
        <p:txBody>
          <a:bodyPr vert="horz" lIns="91440" tIns="45720" rIns="91440" bIns="45720" rtlCol="0">
            <a:noAutofit/>
          </a:bodyPr>
          <a:lstStyle>
            <a:lvl1pPr marL="0" indent="0" algn="l" defTabSz="685800" rtl="0" eaLnBrk="1" latinLnBrk="0" hangingPunct="1">
              <a:lnSpc>
                <a:spcPct val="90000"/>
              </a:lnSpc>
              <a:spcBef>
                <a:spcPts val="750"/>
              </a:spcBef>
              <a:buFont typeface="Wingdings" panose="05000000000000000000" pitchFamily="2" charset="2"/>
              <a:buNone/>
              <a:defRPr sz="2000" b="1" kern="1200">
                <a:solidFill>
                  <a:srgbClr val="002060"/>
                </a:solidFill>
                <a:latin typeface="Arial Narrow" panose="020B0606020202030204" pitchFamily="34" charset="0"/>
                <a:ea typeface="+mn-ea"/>
                <a:cs typeface="+mn-cs"/>
              </a:defRPr>
            </a:lvl1pPr>
            <a:lvl2pPr marL="342900" indent="0" algn="l" defTabSz="685800" rtl="0" eaLnBrk="1" latinLnBrk="0" hangingPunct="1">
              <a:lnSpc>
                <a:spcPct val="90000"/>
              </a:lnSpc>
              <a:spcBef>
                <a:spcPts val="375"/>
              </a:spcBef>
              <a:buFont typeface="Wingdings" panose="05000000000000000000" pitchFamily="2" charset="2"/>
              <a:buNone/>
              <a:defRPr sz="1500" b="1" kern="1200">
                <a:solidFill>
                  <a:schemeClr val="tx1">
                    <a:tint val="75000"/>
                  </a:schemeClr>
                </a:solidFill>
                <a:latin typeface="+mn-lt"/>
                <a:ea typeface="+mn-ea"/>
                <a:cs typeface="+mn-cs"/>
              </a:defRPr>
            </a:lvl2pPr>
            <a:lvl3pPr marL="685800" indent="0" algn="l"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3pPr>
            <a:lvl4pPr marL="10287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4pPr>
            <a:lvl5pPr marL="13716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5pPr>
            <a:lvl6pPr marL="17145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6pPr>
            <a:lvl7pPr marL="20574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7pPr>
            <a:lvl8pPr marL="24003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8pPr>
            <a:lvl9pPr marL="27432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9pPr>
          </a:lstStyle>
          <a:p>
            <a:pPr marL="0" marR="0" lvl="0" indent="0" algn="l" defTabSz="685800" rtl="0" eaLnBrk="1" fontAlgn="auto" latinLnBrk="0" hangingPunct="1">
              <a:lnSpc>
                <a:spcPct val="90000"/>
              </a:lnSpc>
              <a:spcBef>
                <a:spcPts val="750"/>
              </a:spcBef>
              <a:spcAft>
                <a:spcPts val="0"/>
              </a:spcAft>
              <a:buClrTx/>
              <a:buSzTx/>
              <a:buFont typeface="Wingdings" panose="05000000000000000000" pitchFamily="2" charset="2"/>
              <a:buNone/>
              <a:tabLst/>
              <a:defRPr/>
            </a:pPr>
            <a:r>
              <a:rPr kumimoji="0" lang="fr-FR" sz="2000" b="0" i="0" u="none" strike="noStrike" kern="1200" cap="none" spc="0" normalizeH="0" baseline="0" noProof="0" dirty="0">
                <a:ln>
                  <a:noFill/>
                </a:ln>
                <a:solidFill>
                  <a:srgbClr val="002060"/>
                </a:solidFill>
                <a:effectLst/>
                <a:uLnTx/>
                <a:uFillTx/>
                <a:latin typeface="Arial Narrow" panose="020B0606020202030204" pitchFamily="34" charset="0"/>
                <a:ea typeface="+mn-ea"/>
                <a:cs typeface="+mn-cs"/>
              </a:rPr>
              <a:t>First-line FOLFOX plus panitumumab versus 5FU plus panitumumab in RAS-BRAF </a:t>
            </a:r>
            <a:r>
              <a:rPr kumimoji="0" lang="fr-FR" sz="2000" b="0" i="0" u="none" strike="noStrike" kern="1200" cap="none" spc="0" normalizeH="0" baseline="0" noProof="0" dirty="0" err="1">
                <a:ln>
                  <a:noFill/>
                </a:ln>
                <a:solidFill>
                  <a:srgbClr val="002060"/>
                </a:solidFill>
                <a:effectLst/>
                <a:uLnTx/>
                <a:uFillTx/>
                <a:latin typeface="Arial Narrow" panose="020B0606020202030204" pitchFamily="34" charset="0"/>
                <a:ea typeface="+mn-ea"/>
                <a:cs typeface="+mn-cs"/>
              </a:rPr>
              <a:t>wild</a:t>
            </a:r>
            <a:r>
              <a:rPr kumimoji="0" lang="fr-FR" sz="2000" b="0" i="0" u="none" strike="noStrike" kern="1200" cap="none" spc="0" normalizeH="0" baseline="0" noProof="0" dirty="0">
                <a:ln>
                  <a:noFill/>
                </a:ln>
                <a:solidFill>
                  <a:srgbClr val="002060"/>
                </a:solidFill>
                <a:effectLst/>
                <a:uLnTx/>
                <a:uFillTx/>
                <a:latin typeface="Arial Narrow" panose="020B0606020202030204" pitchFamily="34" charset="0"/>
                <a:ea typeface="+mn-ea"/>
                <a:cs typeface="+mn-cs"/>
              </a:rPr>
              <a:t>-type </a:t>
            </a:r>
            <a:r>
              <a:rPr kumimoji="0" lang="fr-FR" sz="2000" b="0" i="0" u="none" strike="noStrike" kern="1200" cap="none" spc="0" normalizeH="0" baseline="0" noProof="0" dirty="0" err="1">
                <a:ln>
                  <a:noFill/>
                </a:ln>
                <a:solidFill>
                  <a:srgbClr val="002060"/>
                </a:solidFill>
                <a:effectLst/>
                <a:uLnTx/>
                <a:uFillTx/>
                <a:latin typeface="Arial Narrow" panose="020B0606020202030204" pitchFamily="34" charset="0"/>
                <a:ea typeface="+mn-ea"/>
                <a:cs typeface="+mn-cs"/>
              </a:rPr>
              <a:t>metastatic</a:t>
            </a:r>
            <a:r>
              <a:rPr kumimoji="0" lang="fr-FR" sz="2000" b="0" i="0" u="none" strike="noStrike" kern="1200" cap="none" spc="0" normalizeH="0" baseline="0" noProof="0" dirty="0">
                <a:ln>
                  <a:noFill/>
                </a:ln>
                <a:solidFill>
                  <a:srgbClr val="002060"/>
                </a:solidFill>
                <a:effectLst/>
                <a:uLnTx/>
                <a:uFillTx/>
                <a:latin typeface="Arial Narrow" panose="020B0606020202030204" pitchFamily="34" charset="0"/>
                <a:ea typeface="+mn-ea"/>
                <a:cs typeface="+mn-cs"/>
              </a:rPr>
              <a:t> colorectal cancer </a:t>
            </a:r>
            <a:r>
              <a:rPr kumimoji="0" lang="fr-FR" sz="2000" b="0" i="0" u="none" strike="noStrike" kern="1200" cap="none" spc="0" normalizeH="0" baseline="0" noProof="0" dirty="0" err="1">
                <a:ln>
                  <a:noFill/>
                </a:ln>
                <a:solidFill>
                  <a:srgbClr val="002060"/>
                </a:solidFill>
                <a:effectLst/>
                <a:uLnTx/>
                <a:uFillTx/>
                <a:latin typeface="Arial Narrow" panose="020B0606020202030204" pitchFamily="34" charset="0"/>
                <a:ea typeface="+mn-ea"/>
                <a:cs typeface="+mn-cs"/>
              </a:rPr>
              <a:t>elderly</a:t>
            </a:r>
            <a:r>
              <a:rPr kumimoji="0" lang="fr-FR" sz="2000" b="0" i="0" u="none" strike="noStrike" kern="1200" cap="none" spc="0" normalizeH="0" baseline="0" noProof="0" dirty="0">
                <a:ln>
                  <a:noFill/>
                </a:ln>
                <a:solidFill>
                  <a:srgbClr val="002060"/>
                </a:solidFill>
                <a:effectLst/>
                <a:uLnTx/>
                <a:uFillTx/>
                <a:latin typeface="Arial Narrow" panose="020B0606020202030204" pitchFamily="34" charset="0"/>
                <a:ea typeface="+mn-ea"/>
                <a:cs typeface="+mn-cs"/>
              </a:rPr>
              <a:t> patients: The PANDA </a:t>
            </a:r>
            <a:r>
              <a:rPr kumimoji="0" lang="fr-FR" sz="2000" b="0" i="0" u="none" strike="noStrike" kern="1200" cap="none" spc="0" normalizeH="0" baseline="0" noProof="0" dirty="0" err="1">
                <a:ln>
                  <a:noFill/>
                </a:ln>
                <a:solidFill>
                  <a:srgbClr val="002060"/>
                </a:solidFill>
                <a:effectLst/>
                <a:uLnTx/>
                <a:uFillTx/>
                <a:latin typeface="Arial Narrow" panose="020B0606020202030204" pitchFamily="34" charset="0"/>
                <a:ea typeface="+mn-ea"/>
                <a:cs typeface="+mn-cs"/>
              </a:rPr>
              <a:t>study</a:t>
            </a:r>
            <a:r>
              <a:rPr kumimoji="0" lang="fr-FR" sz="2000" b="0" i="0" u="none" strike="noStrike" kern="1200" cap="none" spc="0" normalizeH="0" baseline="0" noProof="0" dirty="0">
                <a:ln>
                  <a:noFill/>
                </a:ln>
                <a:solidFill>
                  <a:srgbClr val="002060"/>
                </a:solidFill>
                <a:effectLst/>
                <a:uLnTx/>
                <a:uFillTx/>
                <a:latin typeface="Arial Narrow" panose="020B0606020202030204" pitchFamily="34" charset="0"/>
                <a:ea typeface="+mn-ea"/>
                <a:cs typeface="+mn-cs"/>
              </a:rPr>
              <a:t>.</a:t>
            </a:r>
          </a:p>
          <a:p>
            <a:pPr marL="0" marR="0" lvl="0" indent="0" algn="l" defTabSz="685800" rtl="0" eaLnBrk="1" fontAlgn="auto" latinLnBrk="0" hangingPunct="1">
              <a:lnSpc>
                <a:spcPct val="90000"/>
              </a:lnSpc>
              <a:spcBef>
                <a:spcPts val="750"/>
              </a:spcBef>
              <a:spcAft>
                <a:spcPts val="0"/>
              </a:spcAft>
              <a:buClrTx/>
              <a:buSzTx/>
              <a:buFont typeface="Wingdings" panose="05000000000000000000" pitchFamily="2" charset="2"/>
              <a:buNone/>
              <a:tabLst/>
              <a:defRPr/>
            </a:pPr>
            <a:endParaRPr kumimoji="0" lang="fr-FR" sz="2000" b="0" i="0" u="none" strike="noStrike" kern="1200" cap="none" spc="0" normalizeH="0" baseline="0" noProof="0" dirty="0">
              <a:ln>
                <a:noFill/>
              </a:ln>
              <a:solidFill>
                <a:srgbClr val="002060"/>
              </a:solidFill>
              <a:effectLst/>
              <a:uLnTx/>
              <a:uFillTx/>
              <a:latin typeface="Arial Narrow" panose="020B0606020202030204" pitchFamily="34" charset="0"/>
              <a:ea typeface="+mn-ea"/>
              <a:cs typeface="+mn-cs"/>
            </a:endParaRPr>
          </a:p>
          <a:p>
            <a:pPr marL="0" marR="0" lvl="0" indent="0" algn="l" defTabSz="685800" rtl="0" eaLnBrk="1" fontAlgn="auto" latinLnBrk="0" hangingPunct="1">
              <a:lnSpc>
                <a:spcPct val="90000"/>
              </a:lnSpc>
              <a:spcBef>
                <a:spcPts val="750"/>
              </a:spcBef>
              <a:spcAft>
                <a:spcPts val="0"/>
              </a:spcAft>
              <a:buClrTx/>
              <a:buSzTx/>
              <a:buFont typeface="Wingdings" panose="05000000000000000000" pitchFamily="2" charset="2"/>
              <a:buNone/>
              <a:tabLst/>
              <a:defRPr/>
            </a:pPr>
            <a:r>
              <a:rPr kumimoji="0" lang="fr-FR" sz="1800" b="0" i="1" u="none" strike="noStrike" kern="1200" cap="none" spc="0" normalizeH="0" baseline="0" noProof="0" dirty="0">
                <a:ln>
                  <a:noFill/>
                </a:ln>
                <a:solidFill>
                  <a:srgbClr val="002060"/>
                </a:solidFill>
                <a:effectLst/>
                <a:uLnTx/>
                <a:uFillTx/>
                <a:latin typeface="Arial Narrow" panose="020B0606020202030204" pitchFamily="34" charset="0"/>
                <a:ea typeface="+mn-ea"/>
                <a:cs typeface="+mn-cs"/>
              </a:rPr>
              <a:t>Sara </a:t>
            </a:r>
            <a:r>
              <a:rPr kumimoji="0" lang="fr-FR" sz="1800" b="0" i="1" u="none" strike="noStrike" kern="1200" cap="none" spc="0" normalizeH="0" baseline="0" noProof="0" dirty="0" err="1">
                <a:ln>
                  <a:noFill/>
                </a:ln>
                <a:solidFill>
                  <a:srgbClr val="002060"/>
                </a:solidFill>
                <a:effectLst/>
                <a:uLnTx/>
                <a:uFillTx/>
                <a:latin typeface="Arial Narrow" panose="020B0606020202030204" pitchFamily="34" charset="0"/>
                <a:ea typeface="+mn-ea"/>
                <a:cs typeface="+mn-cs"/>
              </a:rPr>
              <a:t>Lonardi</a:t>
            </a:r>
            <a:r>
              <a:rPr kumimoji="0" lang="fr-FR" sz="1800" b="0" i="1" u="none" strike="noStrike" kern="1200" cap="none" spc="0" normalizeH="0" baseline="0" noProof="0" dirty="0">
                <a:ln>
                  <a:noFill/>
                </a:ln>
                <a:solidFill>
                  <a:srgbClr val="002060"/>
                </a:solidFill>
                <a:effectLst/>
                <a:uLnTx/>
                <a:uFillTx/>
                <a:latin typeface="Arial Narrow" panose="020B0606020202030204" pitchFamily="34" charset="0"/>
                <a:ea typeface="+mn-ea"/>
                <a:cs typeface="+mn-cs"/>
              </a:rPr>
              <a:t> et al., ASCO2020, Abs 4002</a:t>
            </a:r>
          </a:p>
        </p:txBody>
      </p:sp>
    </p:spTree>
    <p:extLst>
      <p:ext uri="{BB962C8B-B14F-4D97-AF65-F5344CB8AC3E}">
        <p14:creationId xmlns:p14="http://schemas.microsoft.com/office/powerpoint/2010/main" val="202291728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1"/>
          <p:cNvSpPr>
            <a:spLocks noGrp="1"/>
          </p:cNvSpPr>
          <p:nvPr>
            <p:ph type="title"/>
          </p:nvPr>
        </p:nvSpPr>
        <p:spPr/>
        <p:txBody>
          <a:bodyPr>
            <a:normAutofit fontScale="90000"/>
          </a:bodyPr>
          <a:lstStyle/>
          <a:p>
            <a:r>
              <a:rPr lang="fr-FR" dirty="0"/>
              <a:t>Folfox-</a:t>
            </a:r>
            <a:r>
              <a:rPr lang="fr-FR" dirty="0" err="1"/>
              <a:t>Pani</a:t>
            </a:r>
            <a:r>
              <a:rPr lang="fr-FR" dirty="0"/>
              <a:t> vs LV5FU-pani en L1 du CCRm du sujet </a:t>
            </a:r>
            <a:r>
              <a:rPr lang="fr-FR" dirty="0" err="1"/>
              <a:t>agé</a:t>
            </a:r>
            <a:br>
              <a:rPr lang="fr-FR" dirty="0"/>
            </a:br>
            <a:r>
              <a:rPr lang="fr-FR" b="1" dirty="0"/>
              <a:t>Etude PANDA</a:t>
            </a:r>
          </a:p>
        </p:txBody>
      </p:sp>
      <p:sp>
        <p:nvSpPr>
          <p:cNvPr id="3" name="Espace réservé du contenu 2"/>
          <p:cNvSpPr>
            <a:spLocks noGrp="1"/>
          </p:cNvSpPr>
          <p:nvPr>
            <p:ph sz="half" idx="1"/>
          </p:nvPr>
        </p:nvSpPr>
        <p:spPr/>
        <p:txBody>
          <a:bodyPr/>
          <a:lstStyle/>
          <a:p>
            <a:r>
              <a:rPr lang="fr-FR" dirty="0"/>
              <a:t>Contexte CCRM et sujet âgé</a:t>
            </a:r>
          </a:p>
          <a:p>
            <a:pPr lvl="1"/>
            <a:r>
              <a:rPr lang="fr-FR" sz="1600" dirty="0"/>
              <a:t>Sujets âgés sont peu représentés dans les essais thérapeutiques</a:t>
            </a:r>
          </a:p>
          <a:p>
            <a:pPr lvl="1"/>
            <a:r>
              <a:rPr lang="fr-FR" sz="1600" dirty="0"/>
              <a:t>Seulement 4 essais randomisés disponibles ciblant cette population en L1</a:t>
            </a:r>
          </a:p>
          <a:p>
            <a:pPr lvl="2"/>
            <a:r>
              <a:rPr lang="fr-FR" sz="1100" dirty="0"/>
              <a:t>FOCUS 2 (âge médian=74 ans): </a:t>
            </a:r>
            <a:r>
              <a:rPr lang="fr-FR" sz="1100" b="0" dirty="0"/>
              <a:t>tendance à l’amélioration de la PFS avec des doses réduites de </a:t>
            </a:r>
            <a:r>
              <a:rPr lang="fr-FR" sz="1100" b="0" dirty="0" err="1"/>
              <a:t>fluoropyrimidine+oxaliplatine</a:t>
            </a:r>
            <a:r>
              <a:rPr lang="fr-FR" sz="1100" b="0" dirty="0"/>
              <a:t> comparativement à une </a:t>
            </a:r>
            <a:r>
              <a:rPr lang="fr-FR" sz="1100" b="0" dirty="0" err="1"/>
              <a:t>fluoropyrimidine</a:t>
            </a:r>
            <a:r>
              <a:rPr lang="fr-FR" sz="1100" b="0" dirty="0"/>
              <a:t> seule </a:t>
            </a:r>
            <a:r>
              <a:rPr lang="fr-FR" sz="800" b="0" i="1" dirty="0"/>
              <a:t>(Seymour </a:t>
            </a:r>
            <a:r>
              <a:rPr lang="fr-FR" sz="800" b="0" i="1" dirty="0" err="1"/>
              <a:t>T</a:t>
            </a:r>
            <a:r>
              <a:rPr lang="fr-FR" sz="800" b="0" i="1" dirty="0"/>
              <a:t> et al, Lancet 2011)</a:t>
            </a:r>
          </a:p>
          <a:p>
            <a:pPr lvl="2"/>
            <a:r>
              <a:rPr lang="fr-FR" sz="1100" dirty="0"/>
              <a:t>NORDIC 9 (≥70ans): </a:t>
            </a:r>
            <a:r>
              <a:rPr lang="fr-FR" sz="1100" b="0" dirty="0"/>
              <a:t>doses réduites de S1+Oxaliplatine plus efficaces que du S1 à dose standard </a:t>
            </a:r>
            <a:r>
              <a:rPr lang="fr-FR" sz="800" b="0" i="1" dirty="0"/>
              <a:t>(</a:t>
            </a:r>
            <a:r>
              <a:rPr lang="fr-FR" sz="800" b="0" i="1" dirty="0" err="1"/>
              <a:t>Winther</a:t>
            </a:r>
            <a:r>
              <a:rPr lang="fr-FR" sz="800" b="0" i="1" dirty="0"/>
              <a:t> SB et al, Lancet </a:t>
            </a:r>
            <a:r>
              <a:rPr lang="fr-FR" sz="800" b="0" i="1" dirty="0" err="1"/>
              <a:t>Hepatol</a:t>
            </a:r>
            <a:r>
              <a:rPr lang="fr-FR" sz="800" b="0" i="1" dirty="0"/>
              <a:t> </a:t>
            </a:r>
            <a:r>
              <a:rPr lang="fr-FR" sz="800" b="0" i="1" dirty="0" err="1"/>
              <a:t>Gastroenterol</a:t>
            </a:r>
            <a:r>
              <a:rPr lang="fr-FR" sz="800" b="0" i="1" dirty="0"/>
              <a:t> 2019)</a:t>
            </a:r>
          </a:p>
          <a:p>
            <a:pPr lvl="2"/>
            <a:r>
              <a:rPr lang="fr-FR" sz="1100" dirty="0"/>
              <a:t>FFCD 2001-02 (≥75 ans): pas de bénéfice à l’ajout de l’Irinotecan au LV5FU2 </a:t>
            </a:r>
            <a:r>
              <a:rPr lang="fr-FR" sz="800" i="1" dirty="0"/>
              <a:t>(</a:t>
            </a:r>
            <a:r>
              <a:rPr lang="fr-FR" sz="800" i="1" dirty="0" err="1"/>
              <a:t>Aparicio</a:t>
            </a:r>
            <a:r>
              <a:rPr lang="fr-FR" sz="800" i="1" dirty="0"/>
              <a:t> </a:t>
            </a:r>
            <a:r>
              <a:rPr lang="fr-FR" sz="800" i="1" dirty="0" err="1"/>
              <a:t>T</a:t>
            </a:r>
            <a:r>
              <a:rPr lang="fr-FR" sz="800" i="1" dirty="0"/>
              <a:t>, Ann </a:t>
            </a:r>
            <a:r>
              <a:rPr lang="fr-FR" sz="800" i="1" dirty="0" err="1"/>
              <a:t>Oncol</a:t>
            </a:r>
            <a:r>
              <a:rPr lang="fr-FR" sz="800" i="1" dirty="0"/>
              <a:t> 2016)</a:t>
            </a:r>
          </a:p>
          <a:p>
            <a:pPr lvl="2"/>
            <a:r>
              <a:rPr lang="fr-FR" sz="1100" dirty="0"/>
              <a:t>AVEX (≥70ans, pas de ): bénéfice à l’ajout du bevacizumab à la capecitabine </a:t>
            </a:r>
            <a:r>
              <a:rPr lang="fr-FR" sz="800" i="1" dirty="0"/>
              <a:t>(</a:t>
            </a:r>
            <a:r>
              <a:rPr lang="da-DK" sz="800" i="1" dirty="0" err="1"/>
              <a:t>Cunningham</a:t>
            </a:r>
            <a:r>
              <a:rPr lang="da-DK" sz="800" i="1" dirty="0"/>
              <a:t> et al, Lancet </a:t>
            </a:r>
            <a:r>
              <a:rPr lang="da-DK" sz="800" i="1" dirty="0" err="1"/>
              <a:t>Oncol</a:t>
            </a:r>
            <a:r>
              <a:rPr lang="da-DK" sz="800" i="1" dirty="0"/>
              <a:t> 2013)</a:t>
            </a:r>
          </a:p>
          <a:p>
            <a:pPr lvl="1"/>
            <a:r>
              <a:rPr lang="da-DK" sz="1600" dirty="0"/>
              <a:t>Analyse </a:t>
            </a:r>
            <a:r>
              <a:rPr lang="da-DK" sz="1600" dirty="0" err="1"/>
              <a:t>rétrospective</a:t>
            </a:r>
            <a:r>
              <a:rPr lang="da-DK" sz="1600" dirty="0"/>
              <a:t> </a:t>
            </a:r>
            <a:r>
              <a:rPr lang="da-DK" sz="1600" dirty="0" err="1"/>
              <a:t>poolant</a:t>
            </a:r>
            <a:r>
              <a:rPr lang="da-DK" sz="1600" dirty="0"/>
              <a:t> 5 </a:t>
            </a:r>
            <a:r>
              <a:rPr lang="da-DK" sz="1600" dirty="0" err="1"/>
              <a:t>études</a:t>
            </a:r>
            <a:r>
              <a:rPr lang="da-DK" sz="1600" dirty="0"/>
              <a:t> </a:t>
            </a:r>
            <a:r>
              <a:rPr lang="da-DK" sz="1600" dirty="0" err="1"/>
              <a:t>randomisées</a:t>
            </a:r>
            <a:r>
              <a:rPr lang="da-DK" sz="1600" dirty="0"/>
              <a:t> de </a:t>
            </a:r>
            <a:r>
              <a:rPr lang="da-DK" sz="1600" dirty="0" err="1"/>
              <a:t>bichimiothérapie</a:t>
            </a:r>
            <a:r>
              <a:rPr lang="da-DK" sz="1600" dirty="0"/>
              <a:t> avec </a:t>
            </a:r>
            <a:r>
              <a:rPr lang="da-DK" sz="1600" dirty="0" err="1"/>
              <a:t>thérapies</a:t>
            </a:r>
            <a:r>
              <a:rPr lang="da-DK" sz="1600" dirty="0"/>
              <a:t> </a:t>
            </a:r>
            <a:r>
              <a:rPr lang="da-DK" sz="1600" dirty="0" err="1"/>
              <a:t>ciblées</a:t>
            </a:r>
            <a:r>
              <a:rPr lang="da-DK" sz="1600" dirty="0"/>
              <a:t> (bevacizumab/</a:t>
            </a:r>
            <a:r>
              <a:rPr lang="da-DK" sz="1600" dirty="0" err="1"/>
              <a:t>anti</a:t>
            </a:r>
            <a:r>
              <a:rPr lang="da-DK" sz="1600" dirty="0"/>
              <a:t>-EGFR): pas de </a:t>
            </a:r>
            <a:r>
              <a:rPr lang="da-DK" sz="1600" dirty="0" err="1"/>
              <a:t>différence</a:t>
            </a:r>
            <a:r>
              <a:rPr lang="da-DK" sz="1600" dirty="0"/>
              <a:t> de </a:t>
            </a:r>
            <a:r>
              <a:rPr lang="da-DK" sz="1600" dirty="0" err="1"/>
              <a:t>taux</a:t>
            </a:r>
            <a:r>
              <a:rPr lang="da-DK" sz="1600" dirty="0"/>
              <a:t> de </a:t>
            </a:r>
            <a:r>
              <a:rPr lang="da-DK" sz="1600" dirty="0" err="1"/>
              <a:t>réponse</a:t>
            </a:r>
            <a:r>
              <a:rPr lang="da-DK" sz="1600" dirty="0"/>
              <a:t> ni de PFS entre les plus et les </a:t>
            </a:r>
            <a:r>
              <a:rPr lang="da-DK" sz="1600" dirty="0" err="1"/>
              <a:t>moins</a:t>
            </a:r>
            <a:r>
              <a:rPr lang="da-DK" sz="1600" dirty="0"/>
              <a:t> de 65 </a:t>
            </a:r>
            <a:r>
              <a:rPr lang="da-DK" sz="1600" dirty="0" err="1"/>
              <a:t>ans</a:t>
            </a:r>
            <a:r>
              <a:rPr lang="da-DK" sz="1600" dirty="0"/>
              <a:t>. Plus de toxicité≥grade3 et OS </a:t>
            </a:r>
            <a:r>
              <a:rPr lang="da-DK" sz="1600" dirty="0" err="1"/>
              <a:t>médiane</a:t>
            </a:r>
            <a:r>
              <a:rPr lang="da-DK" sz="1600" dirty="0"/>
              <a:t> plus </a:t>
            </a:r>
            <a:r>
              <a:rPr lang="da-DK" sz="1600" dirty="0" err="1"/>
              <a:t>courte</a:t>
            </a:r>
            <a:r>
              <a:rPr lang="da-DK" sz="1600" dirty="0"/>
              <a:t> </a:t>
            </a:r>
            <a:r>
              <a:rPr lang="da-DK" sz="1600" dirty="0" err="1"/>
              <a:t>chez</a:t>
            </a:r>
            <a:r>
              <a:rPr lang="da-DK" sz="1600" dirty="0"/>
              <a:t> les plus de 65 </a:t>
            </a:r>
            <a:r>
              <a:rPr lang="da-DK" sz="1600" dirty="0" err="1"/>
              <a:t>ans</a:t>
            </a:r>
            <a:r>
              <a:rPr lang="da-DK" sz="1600" dirty="0"/>
              <a:t> (Garcia-Alfonso P et al, ASCO® 2020 - Abs #4017)</a:t>
            </a:r>
          </a:p>
          <a:p>
            <a:endParaRPr lang="fr-FR" sz="1600" dirty="0">
              <a:solidFill>
                <a:srgbClr val="00B0F0"/>
              </a:solidFill>
              <a:latin typeface="+mn-lt"/>
            </a:endParaRPr>
          </a:p>
        </p:txBody>
      </p:sp>
      <p:sp>
        <p:nvSpPr>
          <p:cNvPr id="6" name="ZoneTexte 5"/>
          <p:cNvSpPr txBox="1"/>
          <p:nvPr/>
        </p:nvSpPr>
        <p:spPr>
          <a:xfrm>
            <a:off x="190500" y="3934864"/>
            <a:ext cx="8012596" cy="646331"/>
          </a:xfrm>
          <a:prstGeom prst="rect">
            <a:avLst/>
          </a:prstGeom>
          <a:noFill/>
        </p:spPr>
        <p:txBody>
          <a:bodyPr wrap="square" rtlCol="0">
            <a:spAutoFit/>
          </a:bodyPr>
          <a:lstStyle/>
          <a:p>
            <a:pPr marL="171450" marR="0" lvl="0" indent="-171450" algn="l" defTabSz="685800" rtl="0" eaLnBrk="1" fontAlgn="auto" latinLnBrk="0" hangingPunct="1">
              <a:lnSpc>
                <a:spcPct val="90000"/>
              </a:lnSpc>
              <a:spcBef>
                <a:spcPts val="750"/>
              </a:spcBef>
              <a:spcAft>
                <a:spcPts val="0"/>
              </a:spcAft>
              <a:buClrTx/>
              <a:buSzTx/>
              <a:buFontTx/>
              <a:buBlip>
                <a:blip r:embed="rId2"/>
              </a:buBlip>
              <a:tabLst/>
              <a:defRPr/>
            </a:pPr>
            <a:r>
              <a:rPr kumimoji="0" lang="da-DK" sz="2000" b="1" i="0" u="none" strike="noStrike" kern="1200" cap="none" spc="0" normalizeH="0" baseline="0" noProof="0" dirty="0">
                <a:ln>
                  <a:noFill/>
                </a:ln>
                <a:solidFill>
                  <a:srgbClr val="EC8014"/>
                </a:solidFill>
                <a:effectLst/>
                <a:uLnTx/>
                <a:uFillTx/>
                <a:latin typeface="Arial Narrow" panose="020B0606020202030204" pitchFamily="34" charset="0"/>
                <a:ea typeface="+mn-ea"/>
                <a:cs typeface="+mn-cs"/>
              </a:rPr>
              <a:t>Etude PANDA: FOLFOX-</a:t>
            </a:r>
            <a:r>
              <a:rPr kumimoji="0" lang="da-DK" sz="2000" b="1" i="0" u="none" strike="noStrike" kern="1200" cap="none" spc="0" normalizeH="0" baseline="0" noProof="0" dirty="0" err="1">
                <a:ln>
                  <a:noFill/>
                </a:ln>
                <a:solidFill>
                  <a:srgbClr val="EC8014"/>
                </a:solidFill>
                <a:effectLst/>
                <a:uLnTx/>
                <a:uFillTx/>
                <a:latin typeface="Arial Narrow" panose="020B0606020202030204" pitchFamily="34" charset="0"/>
                <a:ea typeface="+mn-ea"/>
                <a:cs typeface="+mn-cs"/>
              </a:rPr>
              <a:t>pani</a:t>
            </a:r>
            <a:r>
              <a:rPr kumimoji="0" lang="da-DK" sz="2000" b="1" i="0" u="none" strike="noStrike" kern="1200" cap="none" spc="0" normalizeH="0" baseline="0" noProof="0" dirty="0">
                <a:ln>
                  <a:noFill/>
                </a:ln>
                <a:solidFill>
                  <a:srgbClr val="EC8014"/>
                </a:solidFill>
                <a:effectLst/>
                <a:uLnTx/>
                <a:uFillTx/>
                <a:latin typeface="Arial Narrow" panose="020B0606020202030204" pitchFamily="34" charset="0"/>
                <a:ea typeface="+mn-ea"/>
                <a:cs typeface="+mn-cs"/>
              </a:rPr>
              <a:t> et LV5FU2-pani en L1 du </a:t>
            </a:r>
            <a:r>
              <a:rPr kumimoji="0" lang="da-DK" sz="2000" b="1" i="0" u="none" strike="noStrike" kern="1200" cap="none" spc="0" normalizeH="0" baseline="0" noProof="0" dirty="0" err="1">
                <a:ln>
                  <a:noFill/>
                </a:ln>
                <a:solidFill>
                  <a:srgbClr val="EC8014"/>
                </a:solidFill>
                <a:effectLst/>
                <a:uLnTx/>
                <a:uFillTx/>
                <a:latin typeface="Arial Narrow" panose="020B0606020202030204" pitchFamily="34" charset="0"/>
                <a:ea typeface="+mn-ea"/>
                <a:cs typeface="+mn-cs"/>
              </a:rPr>
              <a:t>CCRm</a:t>
            </a:r>
            <a:r>
              <a:rPr kumimoji="0" lang="da-DK" sz="2000" b="1" i="0" u="none" strike="noStrike" kern="1200" cap="none" spc="0" normalizeH="0" baseline="0" noProof="0" dirty="0">
                <a:ln>
                  <a:noFill/>
                </a:ln>
                <a:solidFill>
                  <a:srgbClr val="EC8014"/>
                </a:solidFill>
                <a:effectLst/>
                <a:uLnTx/>
                <a:uFillTx/>
                <a:latin typeface="Arial Narrow" panose="020B0606020202030204" pitchFamily="34" charset="0"/>
                <a:ea typeface="+mn-ea"/>
                <a:cs typeface="+mn-cs"/>
              </a:rPr>
              <a:t> </a:t>
            </a:r>
            <a:r>
              <a:rPr kumimoji="0" lang="da-DK" sz="2000" b="1" i="0" u="none" strike="noStrike" kern="1200" cap="none" spc="0" normalizeH="0" baseline="0" noProof="0" dirty="0" err="1">
                <a:ln>
                  <a:noFill/>
                </a:ln>
                <a:solidFill>
                  <a:srgbClr val="EC8014"/>
                </a:solidFill>
                <a:effectLst/>
                <a:uLnTx/>
                <a:uFillTx/>
                <a:latin typeface="Arial Narrow" panose="020B0606020202030204" pitchFamily="34" charset="0"/>
                <a:ea typeface="+mn-ea"/>
                <a:cs typeface="+mn-cs"/>
              </a:rPr>
              <a:t>chez</a:t>
            </a:r>
            <a:r>
              <a:rPr kumimoji="0" lang="da-DK" sz="2000" b="1" i="0" u="none" strike="noStrike" kern="1200" cap="none" spc="0" normalizeH="0" baseline="0" noProof="0" dirty="0">
                <a:ln>
                  <a:noFill/>
                </a:ln>
                <a:solidFill>
                  <a:srgbClr val="EC8014"/>
                </a:solidFill>
                <a:effectLst/>
                <a:uLnTx/>
                <a:uFillTx/>
                <a:latin typeface="Arial Narrow" panose="020B0606020202030204" pitchFamily="34" charset="0"/>
                <a:ea typeface="+mn-ea"/>
                <a:cs typeface="+mn-cs"/>
              </a:rPr>
              <a:t> les patients de plus de 70 </a:t>
            </a:r>
            <a:r>
              <a:rPr kumimoji="0" lang="da-DK" sz="2000" b="1" i="0" u="none" strike="noStrike" kern="1200" cap="none" spc="0" normalizeH="0" baseline="0" noProof="0" dirty="0" err="1">
                <a:ln>
                  <a:noFill/>
                </a:ln>
                <a:solidFill>
                  <a:srgbClr val="EC8014"/>
                </a:solidFill>
                <a:effectLst/>
                <a:uLnTx/>
                <a:uFillTx/>
                <a:latin typeface="Arial Narrow" panose="020B0606020202030204" pitchFamily="34" charset="0"/>
                <a:ea typeface="+mn-ea"/>
                <a:cs typeface="+mn-cs"/>
              </a:rPr>
              <a:t>ans</a:t>
            </a:r>
            <a:r>
              <a:rPr kumimoji="0" lang="da-DK" sz="2000" b="1" i="0" u="none" strike="noStrike" kern="1200" cap="none" spc="0" normalizeH="0" baseline="0" noProof="0" dirty="0">
                <a:ln>
                  <a:noFill/>
                </a:ln>
                <a:solidFill>
                  <a:srgbClr val="EC8014"/>
                </a:solidFill>
                <a:effectLst/>
                <a:uLnTx/>
                <a:uFillTx/>
                <a:latin typeface="Arial Narrow" panose="020B0606020202030204" pitchFamily="34" charset="0"/>
                <a:ea typeface="+mn-ea"/>
                <a:cs typeface="+mn-cs"/>
              </a:rPr>
              <a:t> </a:t>
            </a:r>
            <a:r>
              <a:rPr kumimoji="0" lang="da-DK" sz="2000" b="1" i="0" u="none" strike="noStrike" kern="1200" cap="none" spc="0" normalizeH="0" baseline="0" noProof="0" dirty="0" err="1">
                <a:ln>
                  <a:noFill/>
                </a:ln>
                <a:solidFill>
                  <a:srgbClr val="EC8014"/>
                </a:solidFill>
                <a:effectLst/>
                <a:uLnTx/>
                <a:uFillTx/>
                <a:latin typeface="Arial Narrow" panose="020B0606020202030204" pitchFamily="34" charset="0"/>
                <a:ea typeface="+mn-ea"/>
                <a:cs typeface="+mn-cs"/>
              </a:rPr>
              <a:t>présentant</a:t>
            </a:r>
            <a:r>
              <a:rPr kumimoji="0" lang="da-DK" sz="2000" b="1" i="0" u="none" strike="noStrike" kern="1200" cap="none" spc="0" normalizeH="0" baseline="0" noProof="0" dirty="0">
                <a:ln>
                  <a:noFill/>
                </a:ln>
                <a:solidFill>
                  <a:srgbClr val="EC8014"/>
                </a:solidFill>
                <a:effectLst/>
                <a:uLnTx/>
                <a:uFillTx/>
                <a:latin typeface="Arial Narrow" panose="020B0606020202030204" pitchFamily="34" charset="0"/>
                <a:ea typeface="+mn-ea"/>
                <a:cs typeface="+mn-cs"/>
              </a:rPr>
              <a:t> </a:t>
            </a:r>
            <a:r>
              <a:rPr kumimoji="0" lang="da-DK" sz="2000" b="1" i="0" u="none" strike="noStrike" kern="1200" cap="none" spc="0" normalizeH="0" baseline="0" noProof="0" dirty="0" err="1">
                <a:ln>
                  <a:noFill/>
                </a:ln>
                <a:solidFill>
                  <a:srgbClr val="EC8014"/>
                </a:solidFill>
                <a:effectLst/>
                <a:uLnTx/>
                <a:uFillTx/>
                <a:latin typeface="Arial Narrow" panose="020B0606020202030204" pitchFamily="34" charset="0"/>
                <a:ea typeface="+mn-ea"/>
                <a:cs typeface="+mn-cs"/>
              </a:rPr>
              <a:t>une</a:t>
            </a:r>
            <a:r>
              <a:rPr kumimoji="0" lang="da-DK" sz="2000" b="1" i="0" u="none" strike="noStrike" kern="1200" cap="none" spc="0" normalizeH="0" baseline="0" noProof="0" dirty="0">
                <a:ln>
                  <a:noFill/>
                </a:ln>
                <a:solidFill>
                  <a:srgbClr val="EC8014"/>
                </a:solidFill>
                <a:effectLst/>
                <a:uLnTx/>
                <a:uFillTx/>
                <a:latin typeface="Arial Narrow" panose="020B0606020202030204" pitchFamily="34" charset="0"/>
                <a:ea typeface="+mn-ea"/>
                <a:cs typeface="+mn-cs"/>
              </a:rPr>
              <a:t> </a:t>
            </a:r>
            <a:r>
              <a:rPr kumimoji="0" lang="da-DK" sz="2000" b="1" i="0" u="none" strike="noStrike" kern="1200" cap="none" spc="0" normalizeH="0" baseline="0" noProof="0" dirty="0" err="1">
                <a:ln>
                  <a:noFill/>
                </a:ln>
                <a:solidFill>
                  <a:srgbClr val="EC8014"/>
                </a:solidFill>
                <a:effectLst/>
                <a:uLnTx/>
                <a:uFillTx/>
                <a:latin typeface="Arial Narrow" panose="020B0606020202030204" pitchFamily="34" charset="0"/>
                <a:ea typeface="+mn-ea"/>
                <a:cs typeface="+mn-cs"/>
              </a:rPr>
              <a:t>tumeur</a:t>
            </a:r>
            <a:r>
              <a:rPr kumimoji="0" lang="da-DK" sz="2000" b="1" i="0" u="none" strike="noStrike" kern="1200" cap="none" spc="0" normalizeH="0" baseline="0" noProof="0" dirty="0">
                <a:ln>
                  <a:noFill/>
                </a:ln>
                <a:solidFill>
                  <a:srgbClr val="EC8014"/>
                </a:solidFill>
                <a:effectLst/>
                <a:uLnTx/>
                <a:uFillTx/>
                <a:latin typeface="Arial Narrow" panose="020B0606020202030204" pitchFamily="34" charset="0"/>
                <a:ea typeface="+mn-ea"/>
                <a:cs typeface="+mn-cs"/>
              </a:rPr>
              <a:t> RAS/BRAF </a:t>
            </a:r>
            <a:r>
              <a:rPr kumimoji="0" lang="da-DK" sz="2000" b="1" i="0" u="none" strike="noStrike" kern="1200" cap="none" spc="0" normalizeH="0" baseline="0" noProof="0" dirty="0" err="1">
                <a:ln>
                  <a:noFill/>
                </a:ln>
                <a:solidFill>
                  <a:srgbClr val="EC8014"/>
                </a:solidFill>
                <a:effectLst/>
                <a:uLnTx/>
                <a:uFillTx/>
                <a:latin typeface="Arial Narrow" panose="020B0606020202030204" pitchFamily="34" charset="0"/>
                <a:ea typeface="+mn-ea"/>
                <a:cs typeface="+mn-cs"/>
              </a:rPr>
              <a:t>sauvage</a:t>
            </a:r>
            <a:endParaRPr kumimoji="0" lang="fr-FR" sz="2000" b="1" i="0" u="none" strike="noStrike" kern="1200" cap="none" spc="0" normalizeH="0" baseline="0" noProof="0" dirty="0">
              <a:ln>
                <a:noFill/>
              </a:ln>
              <a:solidFill>
                <a:srgbClr val="EC8014"/>
              </a:solidFill>
              <a:effectLst/>
              <a:uLnTx/>
              <a:uFillTx/>
              <a:latin typeface="Arial Narrow" panose="020B0606020202030204" pitchFamily="34" charset="0"/>
              <a:ea typeface="+mn-ea"/>
              <a:cs typeface="+mn-cs"/>
            </a:endParaRPr>
          </a:p>
        </p:txBody>
      </p:sp>
      <p:sp>
        <p:nvSpPr>
          <p:cNvPr id="7" name="ZoneTexte 6">
            <a:extLst>
              <a:ext uri="{FF2B5EF4-FFF2-40B4-BE49-F238E27FC236}">
                <a16:creationId xmlns:a16="http://schemas.microsoft.com/office/drawing/2014/main" id="{5E579E87-1B20-3A4B-912B-19D187D3D211}"/>
              </a:ext>
            </a:extLst>
          </p:cNvPr>
          <p:cNvSpPr txBox="1">
            <a:spLocks noChangeArrowheads="1"/>
          </p:cNvSpPr>
          <p:nvPr/>
        </p:nvSpPr>
        <p:spPr bwMode="auto">
          <a:xfrm>
            <a:off x="0" y="4893174"/>
            <a:ext cx="2326278" cy="230832"/>
          </a:xfrm>
          <a:prstGeom prst="rect">
            <a:avLst/>
          </a:prstGeom>
          <a:noFill/>
        </p:spPr>
        <p:txBody>
          <a:bodyPr wrap="none" rtlCol="0">
            <a:spAutoFit/>
          </a:bodyPr>
          <a:lstStyle>
            <a:defPPr>
              <a:defRPr lang="fr-FR"/>
            </a:defPPr>
            <a:lvl1pPr>
              <a:defRPr sz="900" i="1">
                <a:solidFill>
                  <a:schemeClr val="tx1">
                    <a:lumMod val="50000"/>
                    <a:lumOff val="50000"/>
                  </a:schemeClr>
                </a:solidFill>
                <a:latin typeface="Arial" panose="020B0604020202020204" pitchFamily="34" charset="0"/>
              </a:defRPr>
            </a:lvl1p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Sara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Lonardi</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ASCO2020, Abs 4002</a:t>
            </a:r>
          </a:p>
        </p:txBody>
      </p:sp>
    </p:spTree>
    <p:extLst>
      <p:ext uri="{BB962C8B-B14F-4D97-AF65-F5344CB8AC3E}">
        <p14:creationId xmlns:p14="http://schemas.microsoft.com/office/powerpoint/2010/main" val="28457534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sz="half" idx="1"/>
          </p:nvPr>
        </p:nvSpPr>
        <p:spPr/>
        <p:txBody>
          <a:bodyPr/>
          <a:lstStyle/>
          <a:p>
            <a:r>
              <a:rPr lang="fr-FR" sz="1600" dirty="0"/>
              <a:t>Résultats : </a:t>
            </a:r>
          </a:p>
          <a:p>
            <a:pPr lvl="1"/>
            <a:r>
              <a:rPr lang="fr-FR" sz="1200" dirty="0"/>
              <a:t>En termes de toxicité ≥ Grade 3, il a été constaté dans le bras expérimental :</a:t>
            </a:r>
          </a:p>
          <a:p>
            <a:pPr lvl="2"/>
            <a:r>
              <a:rPr lang="fr-FR" sz="1000" dirty="0"/>
              <a:t>Moins de neuropathie sévère (4,3% vs 8,6%)</a:t>
            </a:r>
          </a:p>
          <a:p>
            <a:pPr lvl="2"/>
            <a:r>
              <a:rPr lang="fr-FR" sz="1000" dirty="0"/>
              <a:t>Augmentation des évènements thromboemboliques (8,5% </a:t>
            </a:r>
            <a:r>
              <a:rPr lang="fr-FR" sz="1000" i="1" dirty="0"/>
              <a:t>vs</a:t>
            </a:r>
            <a:r>
              <a:rPr lang="fr-FR" sz="1000" dirty="0"/>
              <a:t> 4,1%)</a:t>
            </a:r>
          </a:p>
          <a:p>
            <a:pPr lvl="2"/>
            <a:r>
              <a:rPr lang="fr-FR" sz="1000" dirty="0"/>
              <a:t>Augmentation des épisodes de diarrhée (17,6% </a:t>
            </a:r>
            <a:r>
              <a:rPr lang="fr-FR" sz="1000" i="1" dirty="0"/>
              <a:t>vs </a:t>
            </a:r>
            <a:r>
              <a:rPr lang="fr-FR" sz="1000" dirty="0"/>
              <a:t>9,3%) </a:t>
            </a:r>
          </a:p>
          <a:p>
            <a:pPr lvl="1"/>
            <a:r>
              <a:rPr lang="fr-FR" sz="1200" dirty="0"/>
              <a:t>Pas plus de complications chirurgicales</a:t>
            </a:r>
          </a:p>
        </p:txBody>
      </p:sp>
      <p:sp>
        <p:nvSpPr>
          <p:cNvPr id="9" name="ZoneTexte 8">
            <a:extLst>
              <a:ext uri="{FF2B5EF4-FFF2-40B4-BE49-F238E27FC236}">
                <a16:creationId xmlns:a16="http://schemas.microsoft.com/office/drawing/2014/main" id="{44B1BFF9-7F23-844B-9E6F-BED3D36F2114}"/>
              </a:ext>
            </a:extLst>
          </p:cNvPr>
          <p:cNvSpPr txBox="1"/>
          <p:nvPr/>
        </p:nvSpPr>
        <p:spPr>
          <a:xfrm>
            <a:off x="-3048" y="4912668"/>
            <a:ext cx="2403222" cy="230832"/>
          </a:xfrm>
          <a:prstGeom prst="rect">
            <a:avLst/>
          </a:prstGeom>
          <a:noFill/>
        </p:spPr>
        <p:txBody>
          <a:bodyPr wrap="none" rtlCol="0">
            <a:spAutoFit/>
          </a:bodyPr>
          <a:lstStyle/>
          <a:p>
            <a:r>
              <a:rPr lang="fr-FR" sz="900" i="1" dirty="0" err="1">
                <a:solidFill>
                  <a:schemeClr val="tx1">
                    <a:lumMod val="50000"/>
                    <a:lumOff val="50000"/>
                  </a:schemeClr>
                </a:solidFill>
                <a:latin typeface="Arial" panose="020B0604020202020204" pitchFamily="34" charset="0"/>
              </a:rPr>
              <a:t>Geke</a:t>
            </a:r>
            <a:r>
              <a:rPr lang="fr-FR" sz="900" i="1" dirty="0">
                <a:solidFill>
                  <a:schemeClr val="tx1">
                    <a:lumMod val="50000"/>
                    <a:lumOff val="50000"/>
                  </a:schemeClr>
                </a:solidFill>
                <a:latin typeface="Arial" panose="020B0604020202020204" pitchFamily="34" charset="0"/>
              </a:rPr>
              <a:t> </a:t>
            </a:r>
            <a:r>
              <a:rPr lang="fr-FR" sz="900" i="1" dirty="0" err="1">
                <a:solidFill>
                  <a:schemeClr val="tx1">
                    <a:lumMod val="50000"/>
                    <a:lumOff val="50000"/>
                  </a:schemeClr>
                </a:solidFill>
                <a:latin typeface="Arial" panose="020B0604020202020204" pitchFamily="34" charset="0"/>
              </a:rPr>
              <a:t>Hospers</a:t>
            </a:r>
            <a:r>
              <a:rPr lang="fr-FR" sz="900" i="1" dirty="0">
                <a:solidFill>
                  <a:schemeClr val="tx1">
                    <a:lumMod val="50000"/>
                    <a:lumOff val="50000"/>
                  </a:schemeClr>
                </a:solidFill>
                <a:latin typeface="Arial" panose="020B0604020202020204" pitchFamily="34" charset="0"/>
              </a:rPr>
              <a:t> et al., ASCO2020, Abs 4006</a:t>
            </a:r>
          </a:p>
        </p:txBody>
      </p:sp>
      <p:graphicFrame>
        <p:nvGraphicFramePr>
          <p:cNvPr id="11" name="Tableau 10">
            <a:extLst>
              <a:ext uri="{FF2B5EF4-FFF2-40B4-BE49-F238E27FC236}">
                <a16:creationId xmlns:a16="http://schemas.microsoft.com/office/drawing/2014/main" id="{54FB5BC6-AD49-44B9-863A-438497D278BA}"/>
              </a:ext>
            </a:extLst>
          </p:cNvPr>
          <p:cNvGraphicFramePr>
            <a:graphicFrameLocks noGrp="1"/>
          </p:cNvGraphicFramePr>
          <p:nvPr>
            <p:extLst>
              <p:ext uri="{D42A27DB-BD31-4B8C-83A1-F6EECF244321}">
                <p14:modId xmlns:p14="http://schemas.microsoft.com/office/powerpoint/2010/main" val="2393925436"/>
              </p:ext>
            </p:extLst>
          </p:nvPr>
        </p:nvGraphicFramePr>
        <p:xfrm>
          <a:off x="190500" y="2124635"/>
          <a:ext cx="4612487" cy="2692983"/>
        </p:xfrm>
        <a:graphic>
          <a:graphicData uri="http://schemas.openxmlformats.org/drawingml/2006/table">
            <a:tbl>
              <a:tblPr firstRow="1" bandRow="1">
                <a:tableStyleId>{7DF18680-E054-41AD-8BC1-D1AEF772440D}</a:tableStyleId>
              </a:tblPr>
              <a:tblGrid>
                <a:gridCol w="1255199">
                  <a:extLst>
                    <a:ext uri="{9D8B030D-6E8A-4147-A177-3AD203B41FA5}">
                      <a16:colId xmlns:a16="http://schemas.microsoft.com/office/drawing/2014/main" val="209747929"/>
                    </a:ext>
                  </a:extLst>
                </a:gridCol>
                <a:gridCol w="1119096">
                  <a:extLst>
                    <a:ext uri="{9D8B030D-6E8A-4147-A177-3AD203B41FA5}">
                      <a16:colId xmlns:a16="http://schemas.microsoft.com/office/drawing/2014/main" val="2527674082"/>
                    </a:ext>
                  </a:extLst>
                </a:gridCol>
                <a:gridCol w="1119096">
                  <a:extLst>
                    <a:ext uri="{9D8B030D-6E8A-4147-A177-3AD203B41FA5}">
                      <a16:colId xmlns:a16="http://schemas.microsoft.com/office/drawing/2014/main" val="1016017021"/>
                    </a:ext>
                  </a:extLst>
                </a:gridCol>
                <a:gridCol w="1119096">
                  <a:extLst>
                    <a:ext uri="{9D8B030D-6E8A-4147-A177-3AD203B41FA5}">
                      <a16:colId xmlns:a16="http://schemas.microsoft.com/office/drawing/2014/main" val="336104143"/>
                    </a:ext>
                  </a:extLst>
                </a:gridCol>
              </a:tblGrid>
              <a:tr h="326894">
                <a:tc>
                  <a:txBody>
                    <a:bodyPr/>
                    <a:lstStyle/>
                    <a:p>
                      <a:pPr algn="ctr" fontAlgn="t"/>
                      <a:r>
                        <a:rPr lang="fr-FR" sz="900" b="1" i="0" u="none" strike="noStrike" dirty="0">
                          <a:solidFill>
                            <a:schemeClr val="bg1"/>
                          </a:solidFill>
                          <a:effectLst/>
                          <a:latin typeface="+mn-lt"/>
                        </a:rPr>
                        <a:t>Toxicité </a:t>
                      </a:r>
                      <a:r>
                        <a:rPr lang="fr-FR" sz="900" b="1" i="0" u="sng" strike="noStrike" dirty="0">
                          <a:solidFill>
                            <a:schemeClr val="bg1"/>
                          </a:solidFill>
                          <a:effectLst/>
                          <a:latin typeface="+mn-lt"/>
                        </a:rPr>
                        <a:t>&gt;</a:t>
                      </a:r>
                      <a:r>
                        <a:rPr lang="fr-FR" sz="900" b="1" i="0" u="none" strike="noStrike" dirty="0">
                          <a:solidFill>
                            <a:schemeClr val="bg1"/>
                          </a:solidFill>
                          <a:effectLst/>
                          <a:latin typeface="+mn-lt"/>
                        </a:rPr>
                        <a:t> grade 3</a:t>
                      </a:r>
                    </a:p>
                  </a:txBody>
                  <a:tcPr marL="34290" marR="34290" marT="0" marB="0" anchor="ctr"/>
                </a:tc>
                <a:tc>
                  <a:txBody>
                    <a:bodyPr/>
                    <a:lstStyle/>
                    <a:p>
                      <a:pPr algn="ctr" fontAlgn="t"/>
                      <a:r>
                        <a:rPr lang="fr-FR" sz="700" b="1" u="none" strike="noStrike" dirty="0">
                          <a:solidFill>
                            <a:schemeClr val="bg1"/>
                          </a:solidFill>
                          <a:effectLst/>
                        </a:rPr>
                        <a:t>Bras Standard au cours du traitement adjuvant </a:t>
                      </a:r>
                      <a:r>
                        <a:rPr lang="fr-FR" sz="700" b="1" u="none" strike="noStrike" dirty="0" err="1">
                          <a:solidFill>
                            <a:schemeClr val="bg1"/>
                          </a:solidFill>
                          <a:effectLst/>
                        </a:rPr>
                        <a:t>pré-opératoire</a:t>
                      </a:r>
                      <a:r>
                        <a:rPr lang="pt-BR" sz="700" b="1" u="none" strike="noStrike" dirty="0">
                          <a:solidFill>
                            <a:schemeClr val="bg1"/>
                          </a:solidFill>
                          <a:effectLst/>
                        </a:rPr>
                        <a:t> </a:t>
                      </a:r>
                      <a:r>
                        <a:rPr lang="pt-BR" sz="700" b="0" u="none" strike="noStrike" dirty="0">
                          <a:solidFill>
                            <a:schemeClr val="bg1"/>
                          </a:solidFill>
                          <a:effectLst/>
                        </a:rPr>
                        <a:t>(n=441) </a:t>
                      </a:r>
                      <a:endParaRPr lang="fr-FR" sz="700" b="0" i="0" u="none" strike="noStrike" dirty="0">
                        <a:solidFill>
                          <a:schemeClr val="bg1"/>
                        </a:solidFill>
                        <a:effectLst/>
                        <a:latin typeface="+mn-lt"/>
                      </a:endParaRPr>
                    </a:p>
                  </a:txBody>
                  <a:tcPr marL="34290" marR="34290" marT="0" marB="0" anchor="ctr">
                    <a:solidFill>
                      <a:schemeClr val="accent1"/>
                    </a:solidFill>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lang="fr-FR" sz="700" b="1" u="none" strike="noStrike" dirty="0">
                          <a:solidFill>
                            <a:schemeClr val="bg1"/>
                          </a:solidFill>
                          <a:effectLst/>
                        </a:rPr>
                        <a:t>Bras Standard au cours du traitement adjuvant post-opératoire</a:t>
                      </a:r>
                      <a:r>
                        <a:rPr kumimoji="0" lang="en-US" sz="700" b="1" u="none" strike="noStrike" kern="1200" cap="none" spc="0" normalizeH="0" baseline="0" noProof="0" dirty="0">
                          <a:ln>
                            <a:noFill/>
                          </a:ln>
                          <a:solidFill>
                            <a:schemeClr val="bg1"/>
                          </a:solidFill>
                          <a:effectLst/>
                          <a:uLnTx/>
                          <a:uFillTx/>
                        </a:rPr>
                        <a:t> </a:t>
                      </a:r>
                      <a:r>
                        <a:rPr lang="pt-BR" sz="700" b="0" u="none" strike="noStrike" dirty="0">
                          <a:solidFill>
                            <a:schemeClr val="bg1"/>
                          </a:solidFill>
                          <a:effectLst/>
                        </a:rPr>
                        <a:t>(n=187) </a:t>
                      </a:r>
                      <a:endParaRPr kumimoji="0" lang="en-US" sz="700" b="0" i="0" u="none" strike="noStrike" kern="1200" cap="none" spc="0" normalizeH="0" baseline="0" noProof="0" dirty="0">
                        <a:ln>
                          <a:noFill/>
                        </a:ln>
                        <a:solidFill>
                          <a:schemeClr val="bg1"/>
                        </a:solidFill>
                        <a:effectLst/>
                        <a:uLnTx/>
                        <a:uFillTx/>
                        <a:latin typeface="+mn-lt"/>
                        <a:ea typeface="+mn-ea"/>
                        <a:cs typeface="+mn-cs"/>
                      </a:endParaRPr>
                    </a:p>
                  </a:txBody>
                  <a:tcPr marL="34290" marR="34290" marT="0" marB="0" anchor="ctr">
                    <a:solidFill>
                      <a:schemeClr val="accent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fr-FR" sz="700" b="1" u="none" strike="noStrike" dirty="0">
                          <a:solidFill>
                            <a:schemeClr val="bg1"/>
                          </a:solidFill>
                          <a:effectLst/>
                        </a:rPr>
                        <a:t>Bras expérimental au cours du traitement adjuvant </a:t>
                      </a:r>
                      <a:r>
                        <a:rPr lang="fr-FR" sz="700" b="1" u="none" strike="noStrike" dirty="0" err="1">
                          <a:solidFill>
                            <a:schemeClr val="bg1"/>
                          </a:solidFill>
                          <a:effectLst/>
                        </a:rPr>
                        <a:t>pré-opératoire</a:t>
                      </a:r>
                      <a:r>
                        <a:rPr lang="fr-FR" sz="700" b="1" u="none" strike="noStrike" dirty="0">
                          <a:solidFill>
                            <a:schemeClr val="bg1"/>
                          </a:solidFill>
                          <a:effectLst/>
                        </a:rPr>
                        <a:t> </a:t>
                      </a:r>
                      <a:r>
                        <a:rPr lang="pt-BR" sz="700" b="0" u="none" strike="noStrike" dirty="0">
                          <a:solidFill>
                            <a:schemeClr val="bg1"/>
                          </a:solidFill>
                          <a:effectLst/>
                        </a:rPr>
                        <a:t>(</a:t>
                      </a:r>
                      <a:r>
                        <a:rPr lang="pt-BR" sz="700" b="0" u="none" strike="noStrike" dirty="0" err="1">
                          <a:solidFill>
                            <a:schemeClr val="bg1"/>
                          </a:solidFill>
                          <a:effectLst/>
                        </a:rPr>
                        <a:t>n</a:t>
                      </a:r>
                      <a:r>
                        <a:rPr lang="pt-BR" sz="700" b="0" u="none" strike="noStrike" dirty="0">
                          <a:solidFill>
                            <a:schemeClr val="bg1"/>
                          </a:solidFill>
                          <a:effectLst/>
                        </a:rPr>
                        <a:t>=460)</a:t>
                      </a:r>
                      <a:endParaRPr lang="fr-FR" sz="700" b="0" i="0" u="none" strike="noStrike" dirty="0">
                        <a:solidFill>
                          <a:schemeClr val="bg1"/>
                        </a:solidFill>
                        <a:effectLst/>
                        <a:latin typeface="+mn-lt"/>
                      </a:endParaRPr>
                    </a:p>
                  </a:txBody>
                  <a:tcPr marL="34290" marR="34290" marT="0" marB="0" anchor="ctr">
                    <a:solidFill>
                      <a:srgbClr val="C00000"/>
                    </a:solidFill>
                  </a:tcPr>
                </a:tc>
                <a:extLst>
                  <a:ext uri="{0D108BD9-81ED-4DB2-BD59-A6C34878D82A}">
                    <a16:rowId xmlns:a16="http://schemas.microsoft.com/office/drawing/2014/main" val="1186532829"/>
                  </a:ext>
                </a:extLst>
              </a:tr>
              <a:tr h="124531">
                <a:tc gridSpan="4">
                  <a:txBody>
                    <a:bodyPr/>
                    <a:lstStyle/>
                    <a:p>
                      <a:pPr algn="l" fontAlgn="t"/>
                      <a:r>
                        <a:rPr lang="fr-FR" sz="800" b="1" u="none" strike="noStrike" dirty="0">
                          <a:solidFill>
                            <a:schemeClr val="tx1">
                              <a:lumMod val="75000"/>
                              <a:lumOff val="25000"/>
                            </a:schemeClr>
                          </a:solidFill>
                          <a:effectLst/>
                        </a:rPr>
                        <a:t>Toxicités générales, n(%)</a:t>
                      </a:r>
                      <a:endParaRPr lang="fr-FR" sz="800" b="1" i="0" u="none" strike="noStrike" dirty="0">
                        <a:solidFill>
                          <a:schemeClr val="tx1">
                            <a:lumMod val="75000"/>
                            <a:lumOff val="25000"/>
                          </a:schemeClr>
                        </a:solidFill>
                        <a:effectLst/>
                        <a:latin typeface="+mn-lt"/>
                      </a:endParaRPr>
                    </a:p>
                  </a:txBody>
                  <a:tcPr marL="34290" marR="34290" marT="0" marB="0" anchor="ctr"/>
                </a:tc>
                <a:tc hMerge="1">
                  <a:txBody>
                    <a:bodyPr/>
                    <a:lstStyle/>
                    <a:p>
                      <a:endParaRPr lang="fr-FR"/>
                    </a:p>
                  </a:txBody>
                  <a:tcPr/>
                </a:tc>
                <a:tc hMerge="1">
                  <a:txBody>
                    <a:bodyPr/>
                    <a:lstStyle/>
                    <a:p>
                      <a:pPr algn="l" fontAlgn="t"/>
                      <a:endParaRPr lang="fr-FR" sz="1200" b="0" i="0" u="none" strike="noStrike">
                        <a:solidFill>
                          <a:schemeClr val="tx1">
                            <a:lumMod val="65000"/>
                            <a:lumOff val="35000"/>
                          </a:schemeClr>
                        </a:solidFill>
                        <a:effectLst/>
                        <a:latin typeface="+mn-lt"/>
                      </a:endParaRPr>
                    </a:p>
                  </a:txBody>
                  <a:tcPr marL="45720" marR="45720">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hMerge="1">
                  <a:txBody>
                    <a:bodyPr/>
                    <a:lstStyle/>
                    <a:p>
                      <a:pPr algn="l" fontAlgn="t"/>
                      <a:endParaRPr lang="fr-FR" sz="1200" b="0" i="0" u="none" strike="noStrike">
                        <a:solidFill>
                          <a:schemeClr val="tx1">
                            <a:lumMod val="65000"/>
                            <a:lumOff val="35000"/>
                          </a:schemeClr>
                        </a:solidFill>
                        <a:effectLst/>
                        <a:latin typeface="+mn-lt"/>
                      </a:endParaRPr>
                    </a:p>
                  </a:txBody>
                  <a:tcPr marL="45720" marR="4572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08243025"/>
                  </a:ext>
                </a:extLst>
              </a:tr>
              <a:tr h="124531">
                <a:tc>
                  <a:txBody>
                    <a:bodyPr/>
                    <a:lstStyle/>
                    <a:p>
                      <a:pPr algn="l" fontAlgn="t"/>
                      <a:r>
                        <a:rPr lang="fr-FR" sz="800" b="0" u="none" strike="noStrike" dirty="0">
                          <a:solidFill>
                            <a:schemeClr val="tx1">
                              <a:lumMod val="75000"/>
                              <a:lumOff val="25000"/>
                            </a:schemeClr>
                          </a:solidFill>
                          <a:effectLst/>
                        </a:rPr>
                        <a:t>Neutropénie fébrile</a:t>
                      </a:r>
                      <a:endParaRPr lang="fr-FR" sz="800" b="0" i="0" u="none" strike="noStrike" dirty="0">
                        <a:solidFill>
                          <a:schemeClr val="tx1">
                            <a:lumMod val="75000"/>
                            <a:lumOff val="25000"/>
                          </a:schemeClr>
                        </a:solidFill>
                        <a:effectLst/>
                        <a:latin typeface="+mn-lt"/>
                      </a:endParaRPr>
                    </a:p>
                  </a:txBody>
                  <a:tcPr marL="34290" marR="34290" marT="0" marB="0" anchor="ctr"/>
                </a:tc>
                <a:tc>
                  <a:txBody>
                    <a:bodyPr/>
                    <a:lstStyle/>
                    <a:p>
                      <a:pPr algn="ctr" fontAlgn="t"/>
                      <a:r>
                        <a:rPr lang="fr-FR" sz="800" u="none" strike="noStrike" dirty="0">
                          <a:solidFill>
                            <a:schemeClr val="tx1">
                              <a:lumMod val="75000"/>
                              <a:lumOff val="25000"/>
                            </a:schemeClr>
                          </a:solidFill>
                          <a:effectLst/>
                        </a:rPr>
                        <a:t> 2 (0,5)</a:t>
                      </a:r>
                      <a:endParaRPr lang="fr-FR" sz="800" b="0" i="0" u="none" strike="noStrike" dirty="0">
                        <a:solidFill>
                          <a:schemeClr val="tx1">
                            <a:lumMod val="75000"/>
                            <a:lumOff val="25000"/>
                          </a:schemeClr>
                        </a:solidFill>
                        <a:effectLst/>
                        <a:latin typeface="+mn-lt"/>
                      </a:endParaRPr>
                    </a:p>
                  </a:txBody>
                  <a:tcPr marL="34290" marR="34290" marT="0" marB="0" anchor="ctr"/>
                </a:tc>
                <a:tc>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lang="fr-FR" sz="800" u="none" strike="noStrike" dirty="0">
                          <a:solidFill>
                            <a:schemeClr val="tx1">
                              <a:lumMod val="75000"/>
                              <a:lumOff val="25000"/>
                            </a:schemeClr>
                          </a:solidFill>
                          <a:effectLst/>
                        </a:rPr>
                        <a:t>1 (0,5)</a:t>
                      </a:r>
                      <a:endParaRPr lang="fr-FR" sz="800" b="0" i="0" u="none" strike="noStrike" dirty="0">
                        <a:solidFill>
                          <a:schemeClr val="tx1">
                            <a:lumMod val="75000"/>
                            <a:lumOff val="25000"/>
                          </a:schemeClr>
                        </a:solidFill>
                        <a:effectLst/>
                        <a:latin typeface="+mn-lt"/>
                      </a:endParaRPr>
                    </a:p>
                  </a:txBody>
                  <a:tcPr marL="34290" marR="34290" marT="0" marB="0" anchor="ctr"/>
                </a:tc>
                <a:tc>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lang="fr-FR" sz="800" u="none" strike="noStrike" dirty="0">
                          <a:solidFill>
                            <a:schemeClr val="tx1">
                              <a:lumMod val="75000"/>
                              <a:lumOff val="25000"/>
                            </a:schemeClr>
                          </a:solidFill>
                          <a:effectLst/>
                        </a:rPr>
                        <a:t> 5 (1,1)</a:t>
                      </a:r>
                      <a:endParaRPr lang="fr-FR" sz="800" b="0" i="0" u="none" strike="noStrike" dirty="0">
                        <a:solidFill>
                          <a:schemeClr val="tx1">
                            <a:lumMod val="75000"/>
                            <a:lumOff val="25000"/>
                          </a:schemeClr>
                        </a:solidFill>
                        <a:effectLst/>
                        <a:latin typeface="+mn-lt"/>
                      </a:endParaRPr>
                    </a:p>
                  </a:txBody>
                  <a:tcPr marL="34290" marR="34290" marT="0" marB="0" anchor="ctr"/>
                </a:tc>
                <a:extLst>
                  <a:ext uri="{0D108BD9-81ED-4DB2-BD59-A6C34878D82A}">
                    <a16:rowId xmlns:a16="http://schemas.microsoft.com/office/drawing/2014/main" val="3800433960"/>
                  </a:ext>
                </a:extLst>
              </a:tr>
              <a:tr h="124531">
                <a:tc>
                  <a:txBody>
                    <a:bodyPr/>
                    <a:lstStyle/>
                    <a:p>
                      <a:pPr algn="l" fontAlgn="t"/>
                      <a:r>
                        <a:rPr lang="fr-FR" sz="800" u="none" strike="noStrike" dirty="0" err="1">
                          <a:solidFill>
                            <a:schemeClr val="tx1">
                              <a:lumMod val="75000"/>
                              <a:lumOff val="25000"/>
                            </a:schemeClr>
                          </a:solidFill>
                          <a:effectLst/>
                        </a:rPr>
                        <a:t>Mucite</a:t>
                      </a:r>
                      <a:endParaRPr lang="fr-FR" sz="800" b="0" i="0" u="none" strike="noStrike" dirty="0">
                        <a:solidFill>
                          <a:schemeClr val="tx1">
                            <a:lumMod val="75000"/>
                            <a:lumOff val="25000"/>
                          </a:schemeClr>
                        </a:solidFill>
                        <a:effectLst/>
                        <a:latin typeface="+mn-lt"/>
                      </a:endParaRPr>
                    </a:p>
                  </a:txBody>
                  <a:tcPr marL="34290" marR="34290" marT="0" marB="0" anchor="ctr"/>
                </a:tc>
                <a:tc>
                  <a:txBody>
                    <a:bodyPr/>
                    <a:lstStyle/>
                    <a:p>
                      <a:pPr algn="ctr" fontAlgn="t"/>
                      <a:r>
                        <a:rPr lang="fr-FR" sz="800" u="none" strike="noStrike" dirty="0">
                          <a:solidFill>
                            <a:schemeClr val="tx1">
                              <a:lumMod val="75000"/>
                              <a:lumOff val="25000"/>
                            </a:schemeClr>
                          </a:solidFill>
                          <a:effectLst/>
                        </a:rPr>
                        <a:t> -</a:t>
                      </a:r>
                      <a:endParaRPr lang="fr-FR" sz="800" b="0" i="0" u="none" strike="noStrike" dirty="0">
                        <a:solidFill>
                          <a:schemeClr val="tx1">
                            <a:lumMod val="75000"/>
                            <a:lumOff val="25000"/>
                          </a:schemeClr>
                        </a:solidFill>
                        <a:effectLst/>
                        <a:latin typeface="+mn-lt"/>
                      </a:endParaRPr>
                    </a:p>
                  </a:txBody>
                  <a:tcPr marL="34290" marR="34290" marT="0" marB="0" anchor="ctr"/>
                </a:tc>
                <a:tc>
                  <a:txBody>
                    <a:bodyPr/>
                    <a:lstStyle/>
                    <a:p>
                      <a:pPr algn="ctr" fontAlgn="t"/>
                      <a:r>
                        <a:rPr lang="fr-FR" sz="800" u="none" strike="noStrike" dirty="0">
                          <a:solidFill>
                            <a:schemeClr val="tx1">
                              <a:lumMod val="75000"/>
                              <a:lumOff val="25000"/>
                            </a:schemeClr>
                          </a:solidFill>
                          <a:effectLst/>
                        </a:rPr>
                        <a:t>-    </a:t>
                      </a:r>
                      <a:endParaRPr lang="fr-FR" sz="800" b="0" i="0" u="none" strike="noStrike" dirty="0">
                        <a:solidFill>
                          <a:schemeClr val="tx1">
                            <a:lumMod val="75000"/>
                            <a:lumOff val="25000"/>
                          </a:schemeClr>
                        </a:solidFill>
                        <a:effectLst/>
                        <a:latin typeface="+mn-lt"/>
                      </a:endParaRPr>
                    </a:p>
                  </a:txBody>
                  <a:tcPr marL="34290" marR="34290" marT="0" marB="0" anchor="ctr"/>
                </a:tc>
                <a:tc>
                  <a:txBody>
                    <a:bodyPr/>
                    <a:lstStyle/>
                    <a:p>
                      <a:pPr algn="ctr" fontAlgn="t"/>
                      <a:r>
                        <a:rPr lang="fr-FR" sz="800" u="none" strike="noStrike" dirty="0">
                          <a:solidFill>
                            <a:schemeClr val="tx1">
                              <a:lumMod val="75000"/>
                              <a:lumOff val="25000"/>
                            </a:schemeClr>
                          </a:solidFill>
                          <a:effectLst/>
                        </a:rPr>
                        <a:t>3 (0,7)</a:t>
                      </a:r>
                      <a:endParaRPr lang="fr-FR" sz="800" b="0" i="0" u="none" strike="noStrike" dirty="0">
                        <a:solidFill>
                          <a:schemeClr val="tx1">
                            <a:lumMod val="75000"/>
                            <a:lumOff val="25000"/>
                          </a:schemeClr>
                        </a:solidFill>
                        <a:effectLst/>
                        <a:latin typeface="+mn-lt"/>
                      </a:endParaRPr>
                    </a:p>
                  </a:txBody>
                  <a:tcPr marL="34290" marR="34290" marT="0" marB="0" anchor="ctr"/>
                </a:tc>
                <a:extLst>
                  <a:ext uri="{0D108BD9-81ED-4DB2-BD59-A6C34878D82A}">
                    <a16:rowId xmlns:a16="http://schemas.microsoft.com/office/drawing/2014/main" val="3527286331"/>
                  </a:ext>
                </a:extLst>
              </a:tr>
              <a:tr h="124531">
                <a:tc>
                  <a:txBody>
                    <a:bodyPr/>
                    <a:lstStyle/>
                    <a:p>
                      <a:pPr algn="l" fontAlgn="t"/>
                      <a:r>
                        <a:rPr lang="fr-FR" sz="800" b="0" u="none" strike="noStrike" dirty="0">
                          <a:solidFill>
                            <a:schemeClr val="tx1">
                              <a:lumMod val="75000"/>
                              <a:lumOff val="25000"/>
                            </a:schemeClr>
                          </a:solidFill>
                          <a:effectLst/>
                        </a:rPr>
                        <a:t>Perte de poids</a:t>
                      </a:r>
                      <a:endParaRPr lang="fr-FR" sz="800" b="0" i="0" u="none" strike="noStrike" dirty="0">
                        <a:solidFill>
                          <a:schemeClr val="tx1">
                            <a:lumMod val="75000"/>
                            <a:lumOff val="25000"/>
                          </a:schemeClr>
                        </a:solidFill>
                        <a:effectLst/>
                        <a:latin typeface="+mn-lt"/>
                      </a:endParaRPr>
                    </a:p>
                  </a:txBody>
                  <a:tcPr marL="34290" marR="34290" marT="0" marB="0" anchor="ctr"/>
                </a:tc>
                <a:tc>
                  <a:txBody>
                    <a:bodyPr/>
                    <a:lstStyle/>
                    <a:p>
                      <a:pPr algn="ctr" fontAlgn="t"/>
                      <a:r>
                        <a:rPr lang="fr-FR" sz="800" u="none" strike="noStrike" dirty="0">
                          <a:solidFill>
                            <a:schemeClr val="tx1">
                              <a:lumMod val="75000"/>
                              <a:lumOff val="25000"/>
                            </a:schemeClr>
                          </a:solidFill>
                          <a:effectLst/>
                        </a:rPr>
                        <a:t> </a:t>
                      </a:r>
                      <a:endParaRPr lang="fr-FR" sz="800" b="0" i="0" u="none" strike="noStrike" dirty="0">
                        <a:solidFill>
                          <a:schemeClr val="tx1">
                            <a:lumMod val="75000"/>
                            <a:lumOff val="25000"/>
                          </a:schemeClr>
                        </a:solidFill>
                        <a:effectLst/>
                        <a:latin typeface="+mn-lt"/>
                      </a:endParaRPr>
                    </a:p>
                  </a:txBody>
                  <a:tcPr marL="34290" marR="34290" marT="0" marB="0" anchor="ctr"/>
                </a:tc>
                <a:tc>
                  <a:txBody>
                    <a:bodyPr/>
                    <a:lstStyle/>
                    <a:p>
                      <a:pPr algn="ctr" fontAlgn="t"/>
                      <a:r>
                        <a:rPr lang="fr-FR" sz="800" u="none" strike="noStrike" dirty="0">
                          <a:solidFill>
                            <a:schemeClr val="tx1">
                              <a:lumMod val="75000"/>
                              <a:lumOff val="25000"/>
                            </a:schemeClr>
                          </a:solidFill>
                          <a:effectLst/>
                        </a:rPr>
                        <a:t>1 (0,2)</a:t>
                      </a:r>
                      <a:endParaRPr lang="fr-FR" sz="800" b="0" i="0" u="none" strike="noStrike" dirty="0">
                        <a:solidFill>
                          <a:schemeClr val="tx1">
                            <a:lumMod val="75000"/>
                            <a:lumOff val="25000"/>
                          </a:schemeClr>
                        </a:solidFill>
                        <a:effectLst/>
                        <a:latin typeface="+mn-lt"/>
                      </a:endParaRPr>
                    </a:p>
                  </a:txBody>
                  <a:tcPr marL="34290" marR="34290" marT="0" marB="0" anchor="ctr"/>
                </a:tc>
                <a:tc>
                  <a:txBody>
                    <a:bodyPr/>
                    <a:lstStyle/>
                    <a:p>
                      <a:pPr algn="ctr" fontAlgn="t"/>
                      <a:r>
                        <a:rPr lang="fr-FR" sz="800" u="none" strike="noStrike" dirty="0">
                          <a:solidFill>
                            <a:schemeClr val="tx1">
                              <a:lumMod val="75000"/>
                              <a:lumOff val="25000"/>
                            </a:schemeClr>
                          </a:solidFill>
                          <a:effectLst/>
                        </a:rPr>
                        <a:t>3 (0,7)</a:t>
                      </a:r>
                      <a:endParaRPr lang="fr-FR" sz="800" b="0" i="0" u="none" strike="noStrike" dirty="0">
                        <a:solidFill>
                          <a:schemeClr val="tx1">
                            <a:lumMod val="75000"/>
                            <a:lumOff val="25000"/>
                          </a:schemeClr>
                        </a:solidFill>
                        <a:effectLst/>
                        <a:latin typeface="+mn-lt"/>
                      </a:endParaRPr>
                    </a:p>
                  </a:txBody>
                  <a:tcPr marL="34290" marR="34290" marT="0" marB="0" anchor="ctr"/>
                </a:tc>
                <a:extLst>
                  <a:ext uri="{0D108BD9-81ED-4DB2-BD59-A6C34878D82A}">
                    <a16:rowId xmlns:a16="http://schemas.microsoft.com/office/drawing/2014/main" val="2305284285"/>
                  </a:ext>
                </a:extLst>
              </a:tr>
              <a:tr h="124531">
                <a:tc>
                  <a:txBody>
                    <a:bodyPr/>
                    <a:lstStyle/>
                    <a:p>
                      <a:pPr algn="l" fontAlgn="t"/>
                      <a:r>
                        <a:rPr lang="fr-FR" sz="800" u="none" strike="noStrike" dirty="0">
                          <a:solidFill>
                            <a:schemeClr val="tx1">
                              <a:lumMod val="75000"/>
                              <a:lumOff val="25000"/>
                            </a:schemeClr>
                          </a:solidFill>
                          <a:effectLst/>
                        </a:rPr>
                        <a:t>Fatigue/Léthargie</a:t>
                      </a:r>
                      <a:endParaRPr lang="fr-FR" sz="800" b="0" i="0" u="none" strike="noStrike" dirty="0">
                        <a:solidFill>
                          <a:schemeClr val="tx1">
                            <a:lumMod val="75000"/>
                            <a:lumOff val="25000"/>
                          </a:schemeClr>
                        </a:solidFill>
                        <a:effectLst/>
                        <a:latin typeface="+mn-lt"/>
                      </a:endParaRPr>
                    </a:p>
                  </a:txBody>
                  <a:tcPr marL="34290" marR="34290" marT="0" marB="0" anchor="ctr">
                    <a:lnB w="19050" cap="flat" cmpd="sng" algn="ctr">
                      <a:solidFill>
                        <a:srgbClr val="C00000"/>
                      </a:solidFill>
                      <a:prstDash val="solid"/>
                      <a:round/>
                      <a:headEnd type="none" w="med" len="med"/>
                      <a:tailEnd type="none" w="med" len="med"/>
                    </a:lnB>
                  </a:tcPr>
                </a:tc>
                <a:tc>
                  <a:txBody>
                    <a:bodyPr/>
                    <a:lstStyle/>
                    <a:p>
                      <a:pPr algn="ctr" fontAlgn="t"/>
                      <a:r>
                        <a:rPr lang="fr-FR" sz="800" u="none" strike="noStrike" dirty="0">
                          <a:solidFill>
                            <a:schemeClr val="tx1">
                              <a:lumMod val="75000"/>
                              <a:lumOff val="25000"/>
                            </a:schemeClr>
                          </a:solidFill>
                          <a:effectLst/>
                        </a:rPr>
                        <a:t> 6 (1,4)</a:t>
                      </a:r>
                      <a:endParaRPr lang="fr-FR" sz="800" b="0" i="0" u="none" strike="noStrike" dirty="0">
                        <a:solidFill>
                          <a:schemeClr val="tx1">
                            <a:lumMod val="75000"/>
                            <a:lumOff val="25000"/>
                          </a:schemeClr>
                        </a:solidFill>
                        <a:effectLst/>
                        <a:latin typeface="+mn-lt"/>
                      </a:endParaRPr>
                    </a:p>
                  </a:txBody>
                  <a:tcPr marL="34290" marR="34290" marT="0" marB="0" anchor="ctr">
                    <a:lnB w="19050" cap="flat" cmpd="sng" algn="ctr">
                      <a:solidFill>
                        <a:srgbClr val="C00000"/>
                      </a:solidFill>
                      <a:prstDash val="solid"/>
                      <a:round/>
                      <a:headEnd type="none" w="med" len="med"/>
                      <a:tailEnd type="none" w="med" len="med"/>
                    </a:lnB>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lang="fr-FR" sz="800" u="none" strike="noStrike" dirty="0">
                          <a:solidFill>
                            <a:schemeClr val="tx1">
                              <a:lumMod val="75000"/>
                              <a:lumOff val="25000"/>
                            </a:schemeClr>
                          </a:solidFill>
                          <a:effectLst/>
                        </a:rPr>
                        <a:t>10 (5,3)</a:t>
                      </a:r>
                      <a:endParaRPr lang="fr-FR" sz="800" b="0" i="0" u="none" strike="noStrike" dirty="0">
                        <a:solidFill>
                          <a:schemeClr val="tx1">
                            <a:lumMod val="75000"/>
                            <a:lumOff val="25000"/>
                          </a:schemeClr>
                        </a:solidFill>
                        <a:effectLst/>
                        <a:latin typeface="+mn-lt"/>
                      </a:endParaRPr>
                    </a:p>
                  </a:txBody>
                  <a:tcPr marL="34290" marR="34290" marT="0" marB="0" anchor="ctr">
                    <a:lnB w="19050" cap="flat" cmpd="sng" algn="ctr">
                      <a:solidFill>
                        <a:srgbClr val="C00000"/>
                      </a:solidFill>
                      <a:prstDash val="solid"/>
                      <a:round/>
                      <a:headEnd type="none" w="med" len="med"/>
                      <a:tailEnd type="none" w="med" len="med"/>
                    </a:lnB>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lang="fr-FR" sz="800" u="none" strike="noStrike" dirty="0">
                          <a:solidFill>
                            <a:schemeClr val="tx1">
                              <a:lumMod val="75000"/>
                              <a:lumOff val="25000"/>
                            </a:schemeClr>
                          </a:solidFill>
                          <a:effectLst/>
                        </a:rPr>
                        <a:t> 14 (3,0)</a:t>
                      </a:r>
                      <a:endParaRPr lang="fr-FR" sz="800" b="0" i="0" u="none" strike="noStrike" dirty="0">
                        <a:solidFill>
                          <a:schemeClr val="tx1">
                            <a:lumMod val="75000"/>
                            <a:lumOff val="25000"/>
                          </a:schemeClr>
                        </a:solidFill>
                        <a:effectLst/>
                        <a:latin typeface="+mn-lt"/>
                      </a:endParaRPr>
                    </a:p>
                  </a:txBody>
                  <a:tcPr marL="34290" marR="34290" marT="0" marB="0" anchor="ctr">
                    <a:lnB w="19050" cap="flat" cmpd="sng" algn="ctr">
                      <a:solidFill>
                        <a:srgbClr val="C00000"/>
                      </a:solidFill>
                      <a:prstDash val="solid"/>
                      <a:round/>
                      <a:headEnd type="none" w="med" len="med"/>
                      <a:tailEnd type="none" w="med" len="med"/>
                    </a:lnB>
                  </a:tcPr>
                </a:tc>
                <a:extLst>
                  <a:ext uri="{0D108BD9-81ED-4DB2-BD59-A6C34878D82A}">
                    <a16:rowId xmlns:a16="http://schemas.microsoft.com/office/drawing/2014/main" val="2696528772"/>
                  </a:ext>
                </a:extLst>
              </a:tr>
              <a:tr h="124531">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lang="fr-FR" sz="800" b="1" u="none" strike="noStrike" dirty="0">
                          <a:solidFill>
                            <a:schemeClr val="tx1">
                              <a:lumMod val="75000"/>
                              <a:lumOff val="25000"/>
                            </a:schemeClr>
                          </a:solidFill>
                          <a:effectLst/>
                        </a:rPr>
                        <a:t>Toxicité neurologique, n(%)</a:t>
                      </a:r>
                      <a:endParaRPr lang="fr-FR" sz="800" b="1" i="0" u="none" strike="noStrike" dirty="0">
                        <a:solidFill>
                          <a:schemeClr val="tx1">
                            <a:lumMod val="75000"/>
                            <a:lumOff val="25000"/>
                          </a:schemeClr>
                        </a:solidFill>
                        <a:effectLst/>
                        <a:latin typeface="+mn-lt"/>
                      </a:endParaRPr>
                    </a:p>
                  </a:txBody>
                  <a:tcPr marL="34290" marR="34290" marT="0" marB="0" anchor="ctr">
                    <a:lnL w="19050" cap="flat" cmpd="sng" algn="ctr">
                      <a:solidFill>
                        <a:srgbClr val="C00000"/>
                      </a:solidFill>
                      <a:prstDash val="solid"/>
                      <a:round/>
                      <a:headEnd type="none" w="med" len="med"/>
                      <a:tailEnd type="none" w="med" len="med"/>
                    </a:lnL>
                    <a:lnT w="19050" cap="flat" cmpd="sng" algn="ctr">
                      <a:solidFill>
                        <a:srgbClr val="C00000"/>
                      </a:solidFill>
                      <a:prstDash val="solid"/>
                      <a:round/>
                      <a:headEnd type="none" w="med" len="med"/>
                      <a:tailEnd type="none" w="med" len="med"/>
                    </a:lnT>
                    <a:lnB w="19050" cap="flat" cmpd="sng" algn="ctr">
                      <a:solidFill>
                        <a:srgbClr val="C00000"/>
                      </a:solidFill>
                      <a:prstDash val="solid"/>
                      <a:round/>
                      <a:headEnd type="none" w="med" len="med"/>
                      <a:tailEnd type="none" w="med" len="med"/>
                    </a:lnB>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lang="fr-FR" sz="800" b="1" u="none" strike="noStrike" dirty="0">
                          <a:solidFill>
                            <a:schemeClr val="tx1">
                              <a:lumMod val="75000"/>
                              <a:lumOff val="25000"/>
                            </a:schemeClr>
                          </a:solidFill>
                          <a:effectLst/>
                        </a:rPr>
                        <a:t>1 (0,2)</a:t>
                      </a:r>
                      <a:endParaRPr lang="fr-FR" sz="800" b="1" i="0" u="none" strike="noStrike" dirty="0">
                        <a:solidFill>
                          <a:schemeClr val="tx1">
                            <a:lumMod val="75000"/>
                            <a:lumOff val="25000"/>
                          </a:schemeClr>
                        </a:solidFill>
                        <a:effectLst/>
                        <a:latin typeface="+mn-lt"/>
                      </a:endParaRPr>
                    </a:p>
                  </a:txBody>
                  <a:tcPr marL="34290" marR="34290" marT="0" marB="0" anchor="ctr">
                    <a:lnT w="19050" cap="flat" cmpd="sng" algn="ctr">
                      <a:solidFill>
                        <a:srgbClr val="C00000"/>
                      </a:solidFill>
                      <a:prstDash val="solid"/>
                      <a:round/>
                      <a:headEnd type="none" w="med" len="med"/>
                      <a:tailEnd type="none" w="med" len="med"/>
                    </a:lnT>
                    <a:lnB w="19050" cap="flat" cmpd="sng" algn="ctr">
                      <a:solidFill>
                        <a:srgbClr val="C00000"/>
                      </a:solidFill>
                      <a:prstDash val="solid"/>
                      <a:round/>
                      <a:headEnd type="none" w="med" len="med"/>
                      <a:tailEnd type="none" w="med" len="med"/>
                    </a:lnB>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lang="fr-FR" sz="800" b="1" u="none" strike="noStrike" dirty="0">
                          <a:solidFill>
                            <a:schemeClr val="tx1">
                              <a:lumMod val="75000"/>
                              <a:lumOff val="25000"/>
                            </a:schemeClr>
                          </a:solidFill>
                          <a:effectLst/>
                        </a:rPr>
                        <a:t>16 (8,6)</a:t>
                      </a:r>
                      <a:endParaRPr lang="fr-FR" sz="800" b="1" i="0" u="none" strike="noStrike" dirty="0">
                        <a:solidFill>
                          <a:schemeClr val="tx1">
                            <a:lumMod val="75000"/>
                            <a:lumOff val="25000"/>
                          </a:schemeClr>
                        </a:solidFill>
                        <a:effectLst/>
                        <a:latin typeface="+mn-lt"/>
                      </a:endParaRPr>
                    </a:p>
                  </a:txBody>
                  <a:tcPr marL="34290" marR="34290" marT="0" marB="0" anchor="ctr">
                    <a:lnT w="19050" cap="flat" cmpd="sng" algn="ctr">
                      <a:solidFill>
                        <a:srgbClr val="C00000"/>
                      </a:solidFill>
                      <a:prstDash val="solid"/>
                      <a:round/>
                      <a:headEnd type="none" w="med" len="med"/>
                      <a:tailEnd type="none" w="med" len="med"/>
                    </a:lnT>
                    <a:lnB w="19050" cap="flat" cmpd="sng" algn="ctr">
                      <a:solidFill>
                        <a:srgbClr val="C00000"/>
                      </a:solidFill>
                      <a:prstDash val="solid"/>
                      <a:round/>
                      <a:headEnd type="none" w="med" len="med"/>
                      <a:tailEnd type="none" w="med" len="med"/>
                    </a:lnB>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lang="fr-FR" sz="800" b="1" u="none" strike="noStrike" dirty="0">
                          <a:solidFill>
                            <a:schemeClr val="tx1">
                              <a:lumMod val="75000"/>
                              <a:lumOff val="25000"/>
                            </a:schemeClr>
                          </a:solidFill>
                          <a:effectLst/>
                        </a:rPr>
                        <a:t>20 (4,3)</a:t>
                      </a:r>
                      <a:endParaRPr lang="fr-FR" sz="800" b="1" i="0" u="none" strike="noStrike" dirty="0">
                        <a:solidFill>
                          <a:schemeClr val="tx1">
                            <a:lumMod val="75000"/>
                            <a:lumOff val="25000"/>
                          </a:schemeClr>
                        </a:solidFill>
                        <a:effectLst/>
                        <a:latin typeface="+mn-lt"/>
                      </a:endParaRPr>
                    </a:p>
                  </a:txBody>
                  <a:tcPr marL="34290" marR="34290" marT="0" marB="0" anchor="ctr">
                    <a:lnR w="19050" cap="flat" cmpd="sng" algn="ctr">
                      <a:solidFill>
                        <a:srgbClr val="C00000"/>
                      </a:solidFill>
                      <a:prstDash val="solid"/>
                      <a:round/>
                      <a:headEnd type="none" w="med" len="med"/>
                      <a:tailEnd type="none" w="med" len="med"/>
                    </a:lnR>
                    <a:lnT w="19050" cap="flat" cmpd="sng" algn="ctr">
                      <a:solidFill>
                        <a:srgbClr val="C00000"/>
                      </a:solidFill>
                      <a:prstDash val="solid"/>
                      <a:round/>
                      <a:headEnd type="none" w="med" len="med"/>
                      <a:tailEnd type="none" w="med" len="med"/>
                    </a:lnT>
                    <a:lnB w="19050" cap="flat" cmpd="sng" algn="ctr">
                      <a:solidFill>
                        <a:srgbClr val="C00000"/>
                      </a:solidFill>
                      <a:prstDash val="solid"/>
                      <a:round/>
                      <a:headEnd type="none" w="med" len="med"/>
                      <a:tailEnd type="none" w="med" len="med"/>
                    </a:lnB>
                  </a:tcPr>
                </a:tc>
                <a:extLst>
                  <a:ext uri="{0D108BD9-81ED-4DB2-BD59-A6C34878D82A}">
                    <a16:rowId xmlns:a16="http://schemas.microsoft.com/office/drawing/2014/main" val="3263771870"/>
                  </a:ext>
                </a:extLst>
              </a:tr>
              <a:tr h="249062">
                <a:tc>
                  <a:txBody>
                    <a:bodyPr/>
                    <a:lstStyle/>
                    <a:p>
                      <a:pPr algn="l" fontAlgn="t"/>
                      <a:r>
                        <a:rPr lang="fr-FR" sz="800" u="none" strike="noStrike" dirty="0">
                          <a:solidFill>
                            <a:schemeClr val="tx1">
                              <a:lumMod val="75000"/>
                              <a:lumOff val="25000"/>
                            </a:schemeClr>
                          </a:solidFill>
                          <a:effectLst/>
                        </a:rPr>
                        <a:t>Toxicité sanguine et du système lymphatique, n(%)</a:t>
                      </a:r>
                      <a:endParaRPr lang="fr-FR" sz="800" b="0" i="0" u="none" strike="noStrike" dirty="0">
                        <a:solidFill>
                          <a:schemeClr val="tx1">
                            <a:lumMod val="75000"/>
                            <a:lumOff val="25000"/>
                          </a:schemeClr>
                        </a:solidFill>
                        <a:effectLst/>
                        <a:latin typeface="+mn-lt"/>
                      </a:endParaRPr>
                    </a:p>
                  </a:txBody>
                  <a:tcPr marL="34290" marR="34290" marT="0" marB="0" anchor="ctr">
                    <a:lnT w="19050" cap="flat" cmpd="sng" algn="ctr">
                      <a:solidFill>
                        <a:srgbClr val="C00000"/>
                      </a:solidFill>
                      <a:prstDash val="solid"/>
                      <a:round/>
                      <a:headEnd type="none" w="med" len="med"/>
                      <a:tailEnd type="none" w="med" len="med"/>
                    </a:lnT>
                  </a:tcPr>
                </a:tc>
                <a:tc>
                  <a:txBody>
                    <a:bodyPr/>
                    <a:lstStyle/>
                    <a:p>
                      <a:pPr algn="ctr" fontAlgn="t"/>
                      <a:r>
                        <a:rPr lang="fr-FR" sz="800" u="none" strike="noStrike" dirty="0">
                          <a:solidFill>
                            <a:schemeClr val="tx1">
                              <a:lumMod val="75000"/>
                              <a:lumOff val="25000"/>
                            </a:schemeClr>
                          </a:solidFill>
                          <a:effectLst/>
                        </a:rPr>
                        <a:t> 4 (0,9)</a:t>
                      </a:r>
                      <a:endParaRPr lang="fr-FR" sz="800" b="0" i="0" u="none" strike="noStrike" dirty="0">
                        <a:solidFill>
                          <a:schemeClr val="tx1">
                            <a:lumMod val="75000"/>
                            <a:lumOff val="25000"/>
                          </a:schemeClr>
                        </a:solidFill>
                        <a:effectLst/>
                        <a:latin typeface="+mn-lt"/>
                      </a:endParaRPr>
                    </a:p>
                  </a:txBody>
                  <a:tcPr marL="34290" marR="34290" marT="0" marB="0" anchor="ctr">
                    <a:lnT w="19050" cap="flat" cmpd="sng" algn="ctr">
                      <a:solidFill>
                        <a:srgbClr val="C00000"/>
                      </a:solidFill>
                      <a:prstDash val="solid"/>
                      <a:round/>
                      <a:headEnd type="none" w="med" len="med"/>
                      <a:tailEnd type="none" w="med" len="med"/>
                    </a:lnT>
                  </a:tcPr>
                </a:tc>
                <a:tc>
                  <a:txBody>
                    <a:bodyPr/>
                    <a:lstStyle/>
                    <a:p>
                      <a:pPr algn="ctr" fontAlgn="t"/>
                      <a:r>
                        <a:rPr lang="fr-FR" sz="800" b="0" u="none" strike="noStrike">
                          <a:solidFill>
                            <a:schemeClr val="tx1">
                              <a:lumMod val="75000"/>
                              <a:lumOff val="25000"/>
                            </a:schemeClr>
                          </a:solidFill>
                          <a:effectLst/>
                        </a:rPr>
                        <a:t>4 (2,1)</a:t>
                      </a:r>
                      <a:endParaRPr lang="fr-FR" sz="800" b="0" i="0" u="none" strike="noStrike">
                        <a:solidFill>
                          <a:schemeClr val="tx1">
                            <a:lumMod val="75000"/>
                            <a:lumOff val="25000"/>
                          </a:schemeClr>
                        </a:solidFill>
                        <a:effectLst/>
                        <a:latin typeface="+mn-lt"/>
                      </a:endParaRPr>
                    </a:p>
                  </a:txBody>
                  <a:tcPr marL="34290" marR="34290" marT="0" marB="0" anchor="ctr">
                    <a:lnT w="19050" cap="flat" cmpd="sng" algn="ctr">
                      <a:solidFill>
                        <a:srgbClr val="C00000"/>
                      </a:solidFill>
                      <a:prstDash val="solid"/>
                      <a:round/>
                      <a:headEnd type="none" w="med" len="med"/>
                      <a:tailEnd type="none" w="med" len="med"/>
                    </a:lnT>
                  </a:tcPr>
                </a:tc>
                <a:tc>
                  <a:txBody>
                    <a:bodyPr/>
                    <a:lstStyle/>
                    <a:p>
                      <a:pPr algn="ctr" fontAlgn="t"/>
                      <a:r>
                        <a:rPr lang="fr-FR" sz="800" u="none" strike="noStrike">
                          <a:solidFill>
                            <a:schemeClr val="tx1">
                              <a:lumMod val="75000"/>
                              <a:lumOff val="25000"/>
                            </a:schemeClr>
                          </a:solidFill>
                          <a:effectLst/>
                        </a:rPr>
                        <a:t>5 (1,1)</a:t>
                      </a:r>
                      <a:endParaRPr lang="fr-FR" sz="800" b="0" i="0" u="none" strike="noStrike">
                        <a:solidFill>
                          <a:schemeClr val="tx1">
                            <a:lumMod val="75000"/>
                            <a:lumOff val="25000"/>
                          </a:schemeClr>
                        </a:solidFill>
                        <a:effectLst/>
                        <a:latin typeface="+mn-lt"/>
                      </a:endParaRPr>
                    </a:p>
                  </a:txBody>
                  <a:tcPr marL="34290" marR="34290" marT="0" marB="0" anchor="ctr">
                    <a:lnT w="19050" cap="flat" cmpd="sng" algn="ctr">
                      <a:solidFill>
                        <a:srgbClr val="C00000"/>
                      </a:solidFill>
                      <a:prstDash val="solid"/>
                      <a:round/>
                      <a:headEnd type="none" w="med" len="med"/>
                      <a:tailEnd type="none" w="med" len="med"/>
                    </a:lnT>
                  </a:tcPr>
                </a:tc>
                <a:extLst>
                  <a:ext uri="{0D108BD9-81ED-4DB2-BD59-A6C34878D82A}">
                    <a16:rowId xmlns:a16="http://schemas.microsoft.com/office/drawing/2014/main" val="75659131"/>
                  </a:ext>
                </a:extLst>
              </a:tr>
              <a:tr h="124531">
                <a:tc>
                  <a:txBody>
                    <a:bodyPr/>
                    <a:lstStyle/>
                    <a:p>
                      <a:pPr algn="l" fontAlgn="t"/>
                      <a:r>
                        <a:rPr lang="fr-FR" sz="800" b="0" u="none" strike="noStrike" dirty="0">
                          <a:solidFill>
                            <a:schemeClr val="tx1">
                              <a:lumMod val="75000"/>
                              <a:lumOff val="25000"/>
                            </a:schemeClr>
                          </a:solidFill>
                          <a:effectLst/>
                        </a:rPr>
                        <a:t>Troubles cardiaques, n(%)</a:t>
                      </a:r>
                      <a:endParaRPr lang="fr-FR" sz="800" b="0" i="0" u="none" strike="noStrike" dirty="0">
                        <a:solidFill>
                          <a:schemeClr val="tx1">
                            <a:lumMod val="75000"/>
                            <a:lumOff val="25000"/>
                          </a:schemeClr>
                        </a:solidFill>
                        <a:effectLst/>
                        <a:latin typeface="+mn-lt"/>
                      </a:endParaRPr>
                    </a:p>
                  </a:txBody>
                  <a:tcPr marL="34290" marR="34290" marT="0" marB="0" anchor="ctr"/>
                </a:tc>
                <a:tc>
                  <a:txBody>
                    <a:bodyPr/>
                    <a:lstStyle/>
                    <a:p>
                      <a:pPr algn="ctr" fontAlgn="t"/>
                      <a:r>
                        <a:rPr lang="fr-FR" sz="800" u="none" strike="noStrike" dirty="0">
                          <a:solidFill>
                            <a:schemeClr val="tx1">
                              <a:lumMod val="75000"/>
                              <a:lumOff val="25000"/>
                            </a:schemeClr>
                          </a:solidFill>
                          <a:effectLst/>
                        </a:rPr>
                        <a:t> 10 (2,3)</a:t>
                      </a:r>
                      <a:endParaRPr lang="fr-FR" sz="800" b="0" i="0" u="none" strike="noStrike" dirty="0">
                        <a:solidFill>
                          <a:schemeClr val="tx1">
                            <a:lumMod val="75000"/>
                            <a:lumOff val="25000"/>
                          </a:schemeClr>
                        </a:solidFill>
                        <a:effectLst/>
                        <a:latin typeface="+mn-lt"/>
                      </a:endParaRPr>
                    </a:p>
                  </a:txBody>
                  <a:tcPr marL="34290" marR="34290" marT="0" marB="0" anchor="ctr"/>
                </a:tc>
                <a:tc>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lang="fr-FR" sz="800" b="0" u="none" strike="noStrike" dirty="0">
                          <a:solidFill>
                            <a:schemeClr val="tx1">
                              <a:lumMod val="75000"/>
                              <a:lumOff val="25000"/>
                            </a:schemeClr>
                          </a:solidFill>
                          <a:effectLst/>
                        </a:rPr>
                        <a:t>-   </a:t>
                      </a:r>
                      <a:endParaRPr lang="fr-FR" sz="800" b="0" i="0" u="none" strike="noStrike" dirty="0">
                        <a:solidFill>
                          <a:schemeClr val="tx1">
                            <a:lumMod val="75000"/>
                            <a:lumOff val="25000"/>
                          </a:schemeClr>
                        </a:solidFill>
                        <a:effectLst/>
                        <a:latin typeface="+mn-lt"/>
                      </a:endParaRPr>
                    </a:p>
                  </a:txBody>
                  <a:tcPr marL="34290" marR="34290" marT="0" marB="0" anchor="ctr"/>
                </a:tc>
                <a:tc>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lang="fr-FR" sz="800" u="none" strike="noStrike" dirty="0">
                          <a:solidFill>
                            <a:schemeClr val="tx1">
                              <a:lumMod val="75000"/>
                              <a:lumOff val="25000"/>
                            </a:schemeClr>
                          </a:solidFill>
                          <a:effectLst/>
                        </a:rPr>
                        <a:t> 7 (1,5)</a:t>
                      </a:r>
                      <a:endParaRPr lang="fr-FR" sz="800" b="0" i="0" u="none" strike="noStrike" dirty="0">
                        <a:solidFill>
                          <a:schemeClr val="tx1">
                            <a:lumMod val="75000"/>
                            <a:lumOff val="25000"/>
                          </a:schemeClr>
                        </a:solidFill>
                        <a:effectLst/>
                        <a:latin typeface="+mn-lt"/>
                      </a:endParaRPr>
                    </a:p>
                  </a:txBody>
                  <a:tcPr marL="34290" marR="34290" marT="0" marB="0" anchor="ctr"/>
                </a:tc>
                <a:extLst>
                  <a:ext uri="{0D108BD9-81ED-4DB2-BD59-A6C34878D82A}">
                    <a16:rowId xmlns:a16="http://schemas.microsoft.com/office/drawing/2014/main" val="512060874"/>
                  </a:ext>
                </a:extLst>
              </a:tr>
              <a:tr h="249062">
                <a:tc>
                  <a:txBody>
                    <a:bodyPr/>
                    <a:lstStyle/>
                    <a:p>
                      <a:pPr algn="l" fontAlgn="t"/>
                      <a:r>
                        <a:rPr lang="fr-FR" sz="800" u="none" strike="noStrike" dirty="0">
                          <a:solidFill>
                            <a:schemeClr val="tx1">
                              <a:lumMod val="75000"/>
                              <a:lumOff val="25000"/>
                            </a:schemeClr>
                          </a:solidFill>
                          <a:effectLst/>
                        </a:rPr>
                        <a:t>Infections et infestations, n(%)</a:t>
                      </a:r>
                      <a:endParaRPr lang="fr-FR" sz="800" b="0" i="0" u="none" strike="noStrike" dirty="0">
                        <a:solidFill>
                          <a:schemeClr val="tx1">
                            <a:lumMod val="75000"/>
                            <a:lumOff val="25000"/>
                          </a:schemeClr>
                        </a:solidFill>
                        <a:effectLst/>
                        <a:latin typeface="+mn-lt"/>
                      </a:endParaRPr>
                    </a:p>
                  </a:txBody>
                  <a:tcPr marL="34290" marR="34290" marT="0" marB="0" anchor="ctr">
                    <a:lnB w="19050" cap="flat" cmpd="sng" algn="ctr">
                      <a:solidFill>
                        <a:srgbClr val="C00000"/>
                      </a:solidFill>
                      <a:prstDash val="solid"/>
                      <a:round/>
                      <a:headEnd type="none" w="med" len="med"/>
                      <a:tailEnd type="none" w="med" len="med"/>
                    </a:lnB>
                  </a:tcPr>
                </a:tc>
                <a:tc>
                  <a:txBody>
                    <a:bodyPr/>
                    <a:lstStyle/>
                    <a:p>
                      <a:pPr algn="ctr" fontAlgn="t"/>
                      <a:r>
                        <a:rPr lang="fr-FR" sz="800" u="none" strike="noStrike" dirty="0">
                          <a:solidFill>
                            <a:schemeClr val="tx1">
                              <a:lumMod val="75000"/>
                              <a:lumOff val="25000"/>
                            </a:schemeClr>
                          </a:solidFill>
                          <a:effectLst/>
                        </a:rPr>
                        <a:t> 7 (1,6)</a:t>
                      </a:r>
                      <a:endParaRPr lang="fr-FR" sz="800" b="0" i="0" u="none" strike="noStrike" dirty="0">
                        <a:solidFill>
                          <a:schemeClr val="tx1">
                            <a:lumMod val="75000"/>
                            <a:lumOff val="25000"/>
                          </a:schemeClr>
                        </a:solidFill>
                        <a:effectLst/>
                        <a:latin typeface="+mn-lt"/>
                      </a:endParaRPr>
                    </a:p>
                  </a:txBody>
                  <a:tcPr marL="34290" marR="34290" marT="0" marB="0" anchor="ctr">
                    <a:lnB w="19050" cap="flat" cmpd="sng" algn="ctr">
                      <a:solidFill>
                        <a:srgbClr val="C00000"/>
                      </a:solidFill>
                      <a:prstDash val="solid"/>
                      <a:round/>
                      <a:headEnd type="none" w="med" len="med"/>
                      <a:tailEnd type="none" w="med" len="med"/>
                    </a:lnB>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lang="fr-FR" sz="800" u="none" strike="noStrike" dirty="0">
                          <a:solidFill>
                            <a:schemeClr val="tx1">
                              <a:lumMod val="75000"/>
                              <a:lumOff val="25000"/>
                            </a:schemeClr>
                          </a:solidFill>
                          <a:effectLst/>
                        </a:rPr>
                        <a:t>6 (3,2)</a:t>
                      </a:r>
                      <a:endParaRPr lang="fr-FR" sz="800" b="0" i="0" u="none" strike="noStrike" dirty="0">
                        <a:solidFill>
                          <a:schemeClr val="tx1">
                            <a:lumMod val="75000"/>
                            <a:lumOff val="25000"/>
                          </a:schemeClr>
                        </a:solidFill>
                        <a:effectLst/>
                        <a:latin typeface="+mn-lt"/>
                      </a:endParaRPr>
                    </a:p>
                  </a:txBody>
                  <a:tcPr marL="34290" marR="34290" marT="0" marB="0" anchor="ctr">
                    <a:lnB w="19050" cap="flat" cmpd="sng" algn="ctr">
                      <a:solidFill>
                        <a:srgbClr val="C00000"/>
                      </a:solidFill>
                      <a:prstDash val="solid"/>
                      <a:round/>
                      <a:headEnd type="none" w="med" len="med"/>
                      <a:tailEnd type="none" w="med" len="med"/>
                    </a:lnB>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lang="fr-FR" sz="800" u="none" strike="noStrike" dirty="0">
                          <a:solidFill>
                            <a:schemeClr val="tx1">
                              <a:lumMod val="75000"/>
                              <a:lumOff val="25000"/>
                            </a:schemeClr>
                          </a:solidFill>
                          <a:effectLst/>
                        </a:rPr>
                        <a:t> 18 (3,9)</a:t>
                      </a:r>
                      <a:endParaRPr lang="fr-FR" sz="800" b="0" i="0" u="none" strike="noStrike" dirty="0">
                        <a:solidFill>
                          <a:schemeClr val="tx1">
                            <a:lumMod val="75000"/>
                            <a:lumOff val="25000"/>
                          </a:schemeClr>
                        </a:solidFill>
                        <a:effectLst/>
                        <a:latin typeface="+mn-lt"/>
                      </a:endParaRPr>
                    </a:p>
                  </a:txBody>
                  <a:tcPr marL="34290" marR="34290" marT="0" marB="0" anchor="ctr">
                    <a:lnB w="19050" cap="flat" cmpd="sng" algn="ctr">
                      <a:solidFill>
                        <a:srgbClr val="C00000"/>
                      </a:solidFill>
                      <a:prstDash val="solid"/>
                      <a:round/>
                      <a:headEnd type="none" w="med" len="med"/>
                      <a:tailEnd type="none" w="med" len="med"/>
                    </a:lnB>
                  </a:tcPr>
                </a:tc>
                <a:extLst>
                  <a:ext uri="{0D108BD9-81ED-4DB2-BD59-A6C34878D82A}">
                    <a16:rowId xmlns:a16="http://schemas.microsoft.com/office/drawing/2014/main" val="1931232534"/>
                  </a:ext>
                </a:extLst>
              </a:tr>
              <a:tr h="124531">
                <a:tc>
                  <a:txBody>
                    <a:bodyPr/>
                    <a:lstStyle/>
                    <a:p>
                      <a:pPr algn="l" fontAlgn="t"/>
                      <a:r>
                        <a:rPr lang="fr-FR" sz="800" b="1" u="none" strike="noStrike" dirty="0">
                          <a:solidFill>
                            <a:schemeClr val="tx1">
                              <a:lumMod val="75000"/>
                              <a:lumOff val="25000"/>
                            </a:schemeClr>
                          </a:solidFill>
                          <a:effectLst/>
                        </a:rPr>
                        <a:t>Troubles vasculaires, n(%)</a:t>
                      </a:r>
                      <a:endParaRPr lang="fr-FR" sz="800" b="1" i="0" u="none" strike="noStrike" dirty="0">
                        <a:solidFill>
                          <a:schemeClr val="tx1">
                            <a:lumMod val="75000"/>
                            <a:lumOff val="25000"/>
                          </a:schemeClr>
                        </a:solidFill>
                        <a:effectLst/>
                        <a:latin typeface="+mn-lt"/>
                      </a:endParaRPr>
                    </a:p>
                  </a:txBody>
                  <a:tcPr marL="34290" marR="34290" marT="0" marB="0" anchor="ctr">
                    <a:lnL w="19050" cap="flat" cmpd="sng" algn="ctr">
                      <a:solidFill>
                        <a:srgbClr val="C00000"/>
                      </a:solidFill>
                      <a:prstDash val="solid"/>
                      <a:round/>
                      <a:headEnd type="none" w="med" len="med"/>
                      <a:tailEnd type="none" w="med" len="med"/>
                    </a:lnL>
                    <a:lnT w="19050" cap="flat" cmpd="sng" algn="ctr">
                      <a:solidFill>
                        <a:srgbClr val="C00000"/>
                      </a:solidFill>
                      <a:prstDash val="solid"/>
                      <a:round/>
                      <a:headEnd type="none" w="med" len="med"/>
                      <a:tailEnd type="none" w="med" len="med"/>
                    </a:lnT>
                    <a:lnB w="19050" cap="flat" cmpd="sng" algn="ctr">
                      <a:solidFill>
                        <a:srgbClr val="C00000"/>
                      </a:solidFill>
                      <a:prstDash val="solid"/>
                      <a:round/>
                      <a:headEnd type="none" w="med" len="med"/>
                      <a:tailEnd type="none" w="med" len="med"/>
                    </a:lnB>
                  </a:tcPr>
                </a:tc>
                <a:tc>
                  <a:txBody>
                    <a:bodyPr/>
                    <a:lstStyle/>
                    <a:p>
                      <a:pPr algn="ctr" fontAlgn="t"/>
                      <a:r>
                        <a:rPr lang="fr-FR" sz="800" b="1" u="none" strike="noStrike" dirty="0">
                          <a:solidFill>
                            <a:schemeClr val="tx1">
                              <a:lumMod val="75000"/>
                              <a:lumOff val="25000"/>
                            </a:schemeClr>
                          </a:solidFill>
                          <a:effectLst/>
                        </a:rPr>
                        <a:t> 18 (4,1)</a:t>
                      </a:r>
                      <a:endParaRPr lang="fr-FR" sz="800" b="1" i="0" u="none" strike="noStrike" dirty="0">
                        <a:solidFill>
                          <a:schemeClr val="tx1">
                            <a:lumMod val="75000"/>
                            <a:lumOff val="25000"/>
                          </a:schemeClr>
                        </a:solidFill>
                        <a:effectLst/>
                        <a:latin typeface="+mn-lt"/>
                      </a:endParaRPr>
                    </a:p>
                  </a:txBody>
                  <a:tcPr marL="34290" marR="34290" marT="0" marB="0" anchor="ctr">
                    <a:lnT w="19050" cap="flat" cmpd="sng" algn="ctr">
                      <a:solidFill>
                        <a:srgbClr val="C00000"/>
                      </a:solidFill>
                      <a:prstDash val="solid"/>
                      <a:round/>
                      <a:headEnd type="none" w="med" len="med"/>
                      <a:tailEnd type="none" w="med" len="med"/>
                    </a:lnT>
                    <a:lnB w="19050" cap="flat" cmpd="sng" algn="ctr">
                      <a:solidFill>
                        <a:srgbClr val="C00000"/>
                      </a:solidFill>
                      <a:prstDash val="solid"/>
                      <a:round/>
                      <a:headEnd type="none" w="med" len="med"/>
                      <a:tailEnd type="none" w="med" len="med"/>
                    </a:lnB>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lang="fr-FR" sz="800" b="1" u="none" strike="noStrike" dirty="0">
                          <a:solidFill>
                            <a:schemeClr val="tx1">
                              <a:lumMod val="75000"/>
                              <a:lumOff val="25000"/>
                            </a:schemeClr>
                          </a:solidFill>
                          <a:effectLst/>
                        </a:rPr>
                        <a:t>1 (0,5)</a:t>
                      </a:r>
                      <a:endParaRPr lang="fr-FR" sz="800" b="1" i="0" u="none" strike="noStrike" dirty="0">
                        <a:solidFill>
                          <a:schemeClr val="tx1">
                            <a:lumMod val="75000"/>
                            <a:lumOff val="25000"/>
                          </a:schemeClr>
                        </a:solidFill>
                        <a:effectLst/>
                        <a:latin typeface="+mn-lt"/>
                      </a:endParaRPr>
                    </a:p>
                  </a:txBody>
                  <a:tcPr marL="34290" marR="34290" marT="0" marB="0" anchor="ctr">
                    <a:lnT w="19050" cap="flat" cmpd="sng" algn="ctr">
                      <a:solidFill>
                        <a:srgbClr val="C00000"/>
                      </a:solidFill>
                      <a:prstDash val="solid"/>
                      <a:round/>
                      <a:headEnd type="none" w="med" len="med"/>
                      <a:tailEnd type="none" w="med" len="med"/>
                    </a:lnT>
                    <a:lnB w="19050" cap="flat" cmpd="sng" algn="ctr">
                      <a:solidFill>
                        <a:srgbClr val="C00000"/>
                      </a:solidFill>
                      <a:prstDash val="solid"/>
                      <a:round/>
                      <a:headEnd type="none" w="med" len="med"/>
                      <a:tailEnd type="none" w="med" len="med"/>
                    </a:lnB>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lang="fr-FR" sz="800" b="1" u="none" strike="noStrike" dirty="0">
                          <a:solidFill>
                            <a:schemeClr val="tx1">
                              <a:lumMod val="75000"/>
                              <a:lumOff val="25000"/>
                            </a:schemeClr>
                          </a:solidFill>
                          <a:effectLst/>
                        </a:rPr>
                        <a:t> 39 (8,5)</a:t>
                      </a:r>
                      <a:endParaRPr lang="fr-FR" sz="800" b="1" i="0" u="none" strike="noStrike" dirty="0">
                        <a:solidFill>
                          <a:schemeClr val="tx1">
                            <a:lumMod val="75000"/>
                            <a:lumOff val="25000"/>
                          </a:schemeClr>
                        </a:solidFill>
                        <a:effectLst/>
                        <a:latin typeface="+mn-lt"/>
                      </a:endParaRPr>
                    </a:p>
                  </a:txBody>
                  <a:tcPr marL="34290" marR="34290" marT="0" marB="0" anchor="ctr">
                    <a:lnR w="19050" cap="flat" cmpd="sng" algn="ctr">
                      <a:solidFill>
                        <a:srgbClr val="C00000"/>
                      </a:solidFill>
                      <a:prstDash val="solid"/>
                      <a:round/>
                      <a:headEnd type="none" w="med" len="med"/>
                      <a:tailEnd type="none" w="med" len="med"/>
                    </a:lnR>
                    <a:lnT w="19050" cap="flat" cmpd="sng" algn="ctr">
                      <a:solidFill>
                        <a:srgbClr val="C00000"/>
                      </a:solidFill>
                      <a:prstDash val="solid"/>
                      <a:round/>
                      <a:headEnd type="none" w="med" len="med"/>
                      <a:tailEnd type="none" w="med" len="med"/>
                    </a:lnT>
                    <a:lnB w="19050" cap="flat" cmpd="sng" algn="ctr">
                      <a:solidFill>
                        <a:srgbClr val="C00000"/>
                      </a:solidFill>
                      <a:prstDash val="solid"/>
                      <a:round/>
                      <a:headEnd type="none" w="med" len="med"/>
                      <a:tailEnd type="none" w="med" len="med"/>
                    </a:lnB>
                  </a:tcPr>
                </a:tc>
                <a:extLst>
                  <a:ext uri="{0D108BD9-81ED-4DB2-BD59-A6C34878D82A}">
                    <a16:rowId xmlns:a16="http://schemas.microsoft.com/office/drawing/2014/main" val="578282175"/>
                  </a:ext>
                </a:extLst>
              </a:tr>
              <a:tr h="124531">
                <a:tc gridSpan="4">
                  <a:txBody>
                    <a:bodyPr/>
                    <a:lstStyle/>
                    <a:p>
                      <a:pPr algn="l" fontAlgn="t"/>
                      <a:r>
                        <a:rPr lang="fr-FR" sz="800" b="1" u="none" strike="noStrike" dirty="0">
                          <a:solidFill>
                            <a:schemeClr val="tx1">
                              <a:lumMod val="75000"/>
                              <a:lumOff val="25000"/>
                            </a:schemeClr>
                          </a:solidFill>
                          <a:effectLst/>
                        </a:rPr>
                        <a:t>Toxicités gastro-intestinales , n(%)</a:t>
                      </a:r>
                      <a:endParaRPr lang="fr-FR" sz="800" b="1" i="0" u="none" strike="noStrike" dirty="0">
                        <a:solidFill>
                          <a:schemeClr val="tx1">
                            <a:lumMod val="75000"/>
                            <a:lumOff val="25000"/>
                          </a:schemeClr>
                        </a:solidFill>
                        <a:effectLst/>
                        <a:latin typeface="+mn-lt"/>
                      </a:endParaRPr>
                    </a:p>
                  </a:txBody>
                  <a:tcPr marL="34290" marR="34290" marT="0" marB="0" anchor="ctr">
                    <a:lnT w="19050" cap="flat" cmpd="sng" algn="ctr">
                      <a:solidFill>
                        <a:srgbClr val="C00000"/>
                      </a:solidFill>
                      <a:prstDash val="solid"/>
                      <a:round/>
                      <a:headEnd type="none" w="med" len="med"/>
                      <a:tailEnd type="none" w="med" len="med"/>
                    </a:lnT>
                  </a:tcPr>
                </a:tc>
                <a:tc hMerge="1">
                  <a:txBody>
                    <a:bodyPr/>
                    <a:lstStyle/>
                    <a:p>
                      <a:pPr algn="ctr" fontAlgn="t"/>
                      <a:endParaRPr lang="fr-FR" sz="1200" b="0" i="0" u="none" strike="noStrike">
                        <a:solidFill>
                          <a:schemeClr val="tx1">
                            <a:lumMod val="65000"/>
                            <a:lumOff val="35000"/>
                          </a:schemeClr>
                        </a:solidFill>
                        <a:effectLst/>
                        <a:latin typeface="+mn-lt"/>
                      </a:endParaRPr>
                    </a:p>
                  </a:txBody>
                  <a:tcPr marL="45720" marR="4572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hMerge="1">
                  <a:txBody>
                    <a:bodyPr/>
                    <a:lstStyle/>
                    <a:p>
                      <a:pPr algn="ctr" fontAlgn="t"/>
                      <a:endParaRPr lang="fr-FR" sz="1200" b="0" i="0" u="none" strike="noStrike">
                        <a:solidFill>
                          <a:schemeClr val="tx1">
                            <a:lumMod val="65000"/>
                            <a:lumOff val="35000"/>
                          </a:schemeClr>
                        </a:solidFill>
                        <a:effectLst/>
                        <a:latin typeface="+mn-lt"/>
                      </a:endParaRPr>
                    </a:p>
                  </a:txBody>
                  <a:tcPr marL="45720" marR="4572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hMerge="1">
                  <a:txBody>
                    <a:bodyPr/>
                    <a:lstStyle/>
                    <a:p>
                      <a:pPr algn="ctr" fontAlgn="t"/>
                      <a:endParaRPr lang="fr-FR" sz="1200" b="0" i="0" u="none" strike="noStrike">
                        <a:solidFill>
                          <a:schemeClr val="tx1">
                            <a:lumMod val="65000"/>
                            <a:lumOff val="35000"/>
                          </a:schemeClr>
                        </a:solidFill>
                        <a:effectLst/>
                        <a:latin typeface="+mn-lt"/>
                      </a:endParaRPr>
                    </a:p>
                  </a:txBody>
                  <a:tcPr marL="45720" marR="4572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35832116"/>
                  </a:ext>
                </a:extLst>
              </a:tr>
              <a:tr h="124531">
                <a:tc>
                  <a:txBody>
                    <a:bodyPr/>
                    <a:lstStyle/>
                    <a:p>
                      <a:pPr algn="l" fontAlgn="t"/>
                      <a:r>
                        <a:rPr lang="fr-FR" sz="800" u="none" strike="noStrike" dirty="0">
                          <a:solidFill>
                            <a:schemeClr val="tx1">
                              <a:lumMod val="75000"/>
                              <a:lumOff val="25000"/>
                            </a:schemeClr>
                          </a:solidFill>
                          <a:effectLst/>
                        </a:rPr>
                        <a:t>Nausées ou vomissements</a:t>
                      </a:r>
                      <a:endParaRPr lang="fr-FR" sz="800" b="0" i="0" u="none" strike="noStrike" dirty="0">
                        <a:solidFill>
                          <a:schemeClr val="tx1">
                            <a:lumMod val="75000"/>
                            <a:lumOff val="25000"/>
                          </a:schemeClr>
                        </a:solidFill>
                        <a:effectLst/>
                        <a:latin typeface="+mn-lt"/>
                      </a:endParaRPr>
                    </a:p>
                  </a:txBody>
                  <a:tcPr marL="34290" marR="34290" marT="0" marB="0" anchor="ctr">
                    <a:lnB w="19050" cap="flat" cmpd="sng" algn="ctr">
                      <a:solidFill>
                        <a:srgbClr val="C00000"/>
                      </a:solidFill>
                      <a:prstDash val="solid"/>
                      <a:round/>
                      <a:headEnd type="none" w="med" len="med"/>
                      <a:tailEnd type="none" w="med" len="med"/>
                    </a:lnB>
                  </a:tcPr>
                </a:tc>
                <a:tc>
                  <a:txBody>
                    <a:bodyPr/>
                    <a:lstStyle/>
                    <a:p>
                      <a:pPr algn="ctr" fontAlgn="t"/>
                      <a:r>
                        <a:rPr lang="fr-FR" sz="800" u="none" strike="noStrike" dirty="0">
                          <a:solidFill>
                            <a:schemeClr val="tx1">
                              <a:lumMod val="75000"/>
                              <a:lumOff val="25000"/>
                            </a:schemeClr>
                          </a:solidFill>
                          <a:effectLst/>
                        </a:rPr>
                        <a:t> 5 (1.,)</a:t>
                      </a:r>
                      <a:endParaRPr lang="fr-FR" sz="800" b="0" i="0" u="none" strike="noStrike" dirty="0">
                        <a:solidFill>
                          <a:schemeClr val="tx1">
                            <a:lumMod val="75000"/>
                            <a:lumOff val="25000"/>
                          </a:schemeClr>
                        </a:solidFill>
                        <a:effectLst/>
                        <a:latin typeface="+mn-lt"/>
                      </a:endParaRPr>
                    </a:p>
                  </a:txBody>
                  <a:tcPr marL="34290" marR="34290" marT="0" marB="0" anchor="ctr">
                    <a:lnB w="19050" cap="flat" cmpd="sng" algn="ctr">
                      <a:solidFill>
                        <a:srgbClr val="C00000"/>
                      </a:solidFill>
                      <a:prstDash val="solid"/>
                      <a:round/>
                      <a:headEnd type="none" w="med" len="med"/>
                      <a:tailEnd type="none" w="med" len="med"/>
                    </a:lnB>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lang="fr-FR" sz="800" b="0" u="none" strike="noStrike" dirty="0">
                          <a:solidFill>
                            <a:schemeClr val="tx1">
                              <a:lumMod val="75000"/>
                              <a:lumOff val="25000"/>
                            </a:schemeClr>
                          </a:solidFill>
                          <a:effectLst/>
                        </a:rPr>
                        <a:t>5 (2,7)</a:t>
                      </a:r>
                      <a:endParaRPr lang="fr-FR" sz="800" b="0" i="0" u="none" strike="noStrike" dirty="0">
                        <a:solidFill>
                          <a:schemeClr val="tx1">
                            <a:lumMod val="75000"/>
                            <a:lumOff val="25000"/>
                          </a:schemeClr>
                        </a:solidFill>
                        <a:effectLst/>
                        <a:latin typeface="+mn-lt"/>
                      </a:endParaRPr>
                    </a:p>
                  </a:txBody>
                  <a:tcPr marL="34290" marR="34290" marT="0" marB="0" anchor="ctr">
                    <a:lnB w="19050" cap="flat" cmpd="sng" algn="ctr">
                      <a:solidFill>
                        <a:srgbClr val="C00000"/>
                      </a:solidFill>
                      <a:prstDash val="solid"/>
                      <a:round/>
                      <a:headEnd type="none" w="med" len="med"/>
                      <a:tailEnd type="none" w="med" len="med"/>
                    </a:lnB>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lang="fr-FR" sz="800" u="none" strike="noStrike">
                          <a:solidFill>
                            <a:schemeClr val="tx1">
                              <a:lumMod val="75000"/>
                              <a:lumOff val="25000"/>
                            </a:schemeClr>
                          </a:solidFill>
                          <a:effectLst/>
                        </a:rPr>
                        <a:t> 19 (4,1)</a:t>
                      </a:r>
                      <a:endParaRPr lang="fr-FR" sz="800" b="0" i="0" u="none" strike="noStrike">
                        <a:solidFill>
                          <a:schemeClr val="tx1">
                            <a:lumMod val="75000"/>
                            <a:lumOff val="25000"/>
                          </a:schemeClr>
                        </a:solidFill>
                        <a:effectLst/>
                        <a:latin typeface="+mn-lt"/>
                      </a:endParaRPr>
                    </a:p>
                  </a:txBody>
                  <a:tcPr marL="34290" marR="34290" marT="0" marB="0" anchor="ctr">
                    <a:lnB w="19050" cap="flat" cmpd="sng" algn="ctr">
                      <a:solidFill>
                        <a:srgbClr val="C00000"/>
                      </a:solidFill>
                      <a:prstDash val="solid"/>
                      <a:round/>
                      <a:headEnd type="none" w="med" len="med"/>
                      <a:tailEnd type="none" w="med" len="med"/>
                    </a:lnB>
                  </a:tcPr>
                </a:tc>
                <a:extLst>
                  <a:ext uri="{0D108BD9-81ED-4DB2-BD59-A6C34878D82A}">
                    <a16:rowId xmlns:a16="http://schemas.microsoft.com/office/drawing/2014/main" val="2620949273"/>
                  </a:ext>
                </a:extLst>
              </a:tr>
              <a:tr h="124531">
                <a:tc>
                  <a:txBody>
                    <a:bodyPr/>
                    <a:lstStyle/>
                    <a:p>
                      <a:pPr algn="l" fontAlgn="t"/>
                      <a:r>
                        <a:rPr lang="fr-FR" sz="800" b="1" u="none" strike="noStrike" dirty="0">
                          <a:solidFill>
                            <a:schemeClr val="tx1">
                              <a:lumMod val="75000"/>
                              <a:lumOff val="25000"/>
                            </a:schemeClr>
                          </a:solidFill>
                          <a:effectLst/>
                        </a:rPr>
                        <a:t>Diarrhée</a:t>
                      </a:r>
                      <a:endParaRPr lang="fr-FR" sz="800" b="1" i="0" u="none" strike="noStrike" dirty="0">
                        <a:solidFill>
                          <a:schemeClr val="tx1">
                            <a:lumMod val="75000"/>
                            <a:lumOff val="25000"/>
                          </a:schemeClr>
                        </a:solidFill>
                        <a:effectLst/>
                        <a:latin typeface="+mn-lt"/>
                      </a:endParaRPr>
                    </a:p>
                  </a:txBody>
                  <a:tcPr marL="34290" marR="34290" marT="0" marB="0" anchor="ctr">
                    <a:lnL w="19050" cap="flat" cmpd="sng" algn="ctr">
                      <a:solidFill>
                        <a:srgbClr val="C00000"/>
                      </a:solidFill>
                      <a:prstDash val="solid"/>
                      <a:round/>
                      <a:headEnd type="none" w="med" len="med"/>
                      <a:tailEnd type="none" w="med" len="med"/>
                    </a:lnL>
                    <a:lnT w="19050" cap="flat" cmpd="sng" algn="ctr">
                      <a:solidFill>
                        <a:srgbClr val="C00000"/>
                      </a:solidFill>
                      <a:prstDash val="solid"/>
                      <a:round/>
                      <a:headEnd type="none" w="med" len="med"/>
                      <a:tailEnd type="none" w="med" len="med"/>
                    </a:lnT>
                    <a:lnB w="19050" cap="flat" cmpd="sng" algn="ctr">
                      <a:solidFill>
                        <a:srgbClr val="C00000"/>
                      </a:solidFill>
                      <a:prstDash val="solid"/>
                      <a:round/>
                      <a:headEnd type="none" w="med" len="med"/>
                      <a:tailEnd type="none" w="med" len="med"/>
                    </a:lnB>
                  </a:tcPr>
                </a:tc>
                <a:tc>
                  <a:txBody>
                    <a:bodyPr/>
                    <a:lstStyle/>
                    <a:p>
                      <a:pPr algn="ctr" fontAlgn="t"/>
                      <a:r>
                        <a:rPr lang="fr-FR" sz="800" b="1" u="none" strike="noStrike" dirty="0">
                          <a:solidFill>
                            <a:schemeClr val="tx1">
                              <a:lumMod val="75000"/>
                              <a:lumOff val="25000"/>
                            </a:schemeClr>
                          </a:solidFill>
                          <a:effectLst/>
                        </a:rPr>
                        <a:t> 41 (9,3)</a:t>
                      </a:r>
                      <a:endParaRPr lang="fr-FR" sz="800" b="1" i="0" u="none" strike="noStrike" dirty="0">
                        <a:solidFill>
                          <a:schemeClr val="tx1">
                            <a:lumMod val="75000"/>
                            <a:lumOff val="25000"/>
                          </a:schemeClr>
                        </a:solidFill>
                        <a:effectLst/>
                        <a:latin typeface="+mn-lt"/>
                      </a:endParaRPr>
                    </a:p>
                  </a:txBody>
                  <a:tcPr marL="34290" marR="34290" marT="0" marB="0" anchor="ctr">
                    <a:lnT w="19050" cap="flat" cmpd="sng" algn="ctr">
                      <a:solidFill>
                        <a:srgbClr val="C00000"/>
                      </a:solidFill>
                      <a:prstDash val="solid"/>
                      <a:round/>
                      <a:headEnd type="none" w="med" len="med"/>
                      <a:tailEnd type="none" w="med" len="med"/>
                    </a:lnT>
                    <a:lnB w="19050" cap="flat" cmpd="sng" algn="ctr">
                      <a:solidFill>
                        <a:srgbClr val="C00000"/>
                      </a:solidFill>
                      <a:prstDash val="solid"/>
                      <a:round/>
                      <a:headEnd type="none" w="med" len="med"/>
                      <a:tailEnd type="none" w="med" len="med"/>
                    </a:lnB>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lang="fr-FR" sz="800" b="1" u="none" strike="noStrike" dirty="0">
                          <a:solidFill>
                            <a:schemeClr val="tx1">
                              <a:lumMod val="75000"/>
                              <a:lumOff val="25000"/>
                            </a:schemeClr>
                          </a:solidFill>
                          <a:effectLst/>
                        </a:rPr>
                        <a:t>13 (7,0)</a:t>
                      </a:r>
                      <a:endParaRPr lang="fr-FR" sz="800" b="1" i="0" u="none" strike="noStrike" dirty="0">
                        <a:solidFill>
                          <a:schemeClr val="tx1">
                            <a:lumMod val="75000"/>
                            <a:lumOff val="25000"/>
                          </a:schemeClr>
                        </a:solidFill>
                        <a:effectLst/>
                        <a:latin typeface="+mn-lt"/>
                      </a:endParaRPr>
                    </a:p>
                  </a:txBody>
                  <a:tcPr marL="34290" marR="34290" marT="0" marB="0" anchor="ctr">
                    <a:lnT w="19050" cap="flat" cmpd="sng" algn="ctr">
                      <a:solidFill>
                        <a:srgbClr val="C00000"/>
                      </a:solidFill>
                      <a:prstDash val="solid"/>
                      <a:round/>
                      <a:headEnd type="none" w="med" len="med"/>
                      <a:tailEnd type="none" w="med" len="med"/>
                    </a:lnT>
                    <a:lnB w="19050" cap="flat" cmpd="sng" algn="ctr">
                      <a:solidFill>
                        <a:srgbClr val="C00000"/>
                      </a:solidFill>
                      <a:prstDash val="solid"/>
                      <a:round/>
                      <a:headEnd type="none" w="med" len="med"/>
                      <a:tailEnd type="none" w="med" len="med"/>
                    </a:lnB>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lang="fr-FR" sz="800" b="1" u="none" strike="noStrike" dirty="0">
                          <a:solidFill>
                            <a:schemeClr val="tx1">
                              <a:lumMod val="75000"/>
                              <a:lumOff val="25000"/>
                            </a:schemeClr>
                          </a:solidFill>
                          <a:effectLst/>
                        </a:rPr>
                        <a:t> 81 (17,6)</a:t>
                      </a:r>
                      <a:endParaRPr lang="fr-FR" sz="800" b="1" i="0" u="none" strike="noStrike" dirty="0">
                        <a:solidFill>
                          <a:schemeClr val="tx1">
                            <a:lumMod val="75000"/>
                            <a:lumOff val="25000"/>
                          </a:schemeClr>
                        </a:solidFill>
                        <a:effectLst/>
                        <a:latin typeface="+mn-lt"/>
                      </a:endParaRPr>
                    </a:p>
                  </a:txBody>
                  <a:tcPr marL="34290" marR="34290" marT="0" marB="0" anchor="ctr">
                    <a:lnR w="19050" cap="flat" cmpd="sng" algn="ctr">
                      <a:solidFill>
                        <a:srgbClr val="C00000"/>
                      </a:solidFill>
                      <a:prstDash val="solid"/>
                      <a:round/>
                      <a:headEnd type="none" w="med" len="med"/>
                      <a:tailEnd type="none" w="med" len="med"/>
                    </a:lnR>
                    <a:lnT w="19050" cap="flat" cmpd="sng" algn="ctr">
                      <a:solidFill>
                        <a:srgbClr val="C00000"/>
                      </a:solidFill>
                      <a:prstDash val="solid"/>
                      <a:round/>
                      <a:headEnd type="none" w="med" len="med"/>
                      <a:tailEnd type="none" w="med" len="med"/>
                    </a:lnT>
                    <a:lnB w="19050" cap="flat" cmpd="sng" algn="ctr">
                      <a:solidFill>
                        <a:srgbClr val="C00000"/>
                      </a:solidFill>
                      <a:prstDash val="solid"/>
                      <a:round/>
                      <a:headEnd type="none" w="med" len="med"/>
                      <a:tailEnd type="none" w="med" len="med"/>
                    </a:lnB>
                  </a:tcPr>
                </a:tc>
                <a:extLst>
                  <a:ext uri="{0D108BD9-81ED-4DB2-BD59-A6C34878D82A}">
                    <a16:rowId xmlns:a16="http://schemas.microsoft.com/office/drawing/2014/main" val="131203633"/>
                  </a:ext>
                </a:extLst>
              </a:tr>
              <a:tr h="124531">
                <a:tc>
                  <a:txBody>
                    <a:bodyPr/>
                    <a:lstStyle/>
                    <a:p>
                      <a:pPr algn="l" fontAlgn="t"/>
                      <a:r>
                        <a:rPr lang="fr-FR" sz="800" u="none" strike="noStrike" dirty="0">
                          <a:solidFill>
                            <a:schemeClr val="tx1">
                              <a:lumMod val="75000"/>
                              <a:lumOff val="25000"/>
                            </a:schemeClr>
                          </a:solidFill>
                          <a:effectLst/>
                        </a:rPr>
                        <a:t>Occlusion/constipation</a:t>
                      </a:r>
                      <a:endParaRPr lang="fr-FR" sz="800" b="0" i="0" u="none" strike="noStrike" dirty="0">
                        <a:solidFill>
                          <a:schemeClr val="tx1">
                            <a:lumMod val="75000"/>
                            <a:lumOff val="25000"/>
                          </a:schemeClr>
                        </a:solidFill>
                        <a:effectLst/>
                        <a:latin typeface="+mn-lt"/>
                      </a:endParaRPr>
                    </a:p>
                  </a:txBody>
                  <a:tcPr marL="34290" marR="34290" marT="0" marB="0" anchor="ctr">
                    <a:lnT w="19050" cap="flat" cmpd="sng" algn="ctr">
                      <a:solidFill>
                        <a:srgbClr val="C00000"/>
                      </a:solidFill>
                      <a:prstDash val="solid"/>
                      <a:round/>
                      <a:headEnd type="none" w="med" len="med"/>
                      <a:tailEnd type="none" w="med" len="med"/>
                    </a:lnT>
                  </a:tcPr>
                </a:tc>
                <a:tc>
                  <a:txBody>
                    <a:bodyPr/>
                    <a:lstStyle/>
                    <a:p>
                      <a:pPr algn="ctr" fontAlgn="t"/>
                      <a:r>
                        <a:rPr lang="fr-FR" sz="800" u="none" strike="noStrike">
                          <a:solidFill>
                            <a:schemeClr val="tx1">
                              <a:lumMod val="75000"/>
                              <a:lumOff val="25000"/>
                            </a:schemeClr>
                          </a:solidFill>
                          <a:effectLst/>
                        </a:rPr>
                        <a:t>5 (1,1)</a:t>
                      </a:r>
                      <a:endParaRPr lang="fr-FR" sz="800" b="0" i="0" u="none" strike="noStrike">
                        <a:solidFill>
                          <a:schemeClr val="tx1">
                            <a:lumMod val="75000"/>
                            <a:lumOff val="25000"/>
                          </a:schemeClr>
                        </a:solidFill>
                        <a:effectLst/>
                        <a:latin typeface="+mn-lt"/>
                      </a:endParaRPr>
                    </a:p>
                  </a:txBody>
                  <a:tcPr marL="34290" marR="34290" marT="0" marB="0" anchor="ctr">
                    <a:lnT w="19050" cap="flat" cmpd="sng" algn="ctr">
                      <a:solidFill>
                        <a:srgbClr val="C00000"/>
                      </a:solidFill>
                      <a:prstDash val="solid"/>
                      <a:round/>
                      <a:headEnd type="none" w="med" len="med"/>
                      <a:tailEnd type="none" w="med" len="med"/>
                    </a:lnT>
                  </a:tcPr>
                </a:tc>
                <a:tc>
                  <a:txBody>
                    <a:bodyPr/>
                    <a:lstStyle/>
                    <a:p>
                      <a:pPr algn="ctr" fontAlgn="t"/>
                      <a:r>
                        <a:rPr lang="fr-FR" sz="800" u="none" strike="noStrike" dirty="0">
                          <a:solidFill>
                            <a:schemeClr val="tx1">
                              <a:lumMod val="75000"/>
                              <a:lumOff val="25000"/>
                            </a:schemeClr>
                          </a:solidFill>
                          <a:effectLst/>
                        </a:rPr>
                        <a:t>2 (1,1)</a:t>
                      </a:r>
                      <a:endParaRPr lang="fr-FR" sz="800" b="0" i="0" u="none" strike="noStrike" dirty="0">
                        <a:solidFill>
                          <a:schemeClr val="tx1">
                            <a:lumMod val="75000"/>
                            <a:lumOff val="25000"/>
                          </a:schemeClr>
                        </a:solidFill>
                        <a:effectLst/>
                        <a:latin typeface="+mn-lt"/>
                      </a:endParaRPr>
                    </a:p>
                  </a:txBody>
                  <a:tcPr marL="34290" marR="34290" marT="0" marB="0" anchor="ctr">
                    <a:lnT w="19050" cap="flat" cmpd="sng" algn="ctr">
                      <a:solidFill>
                        <a:srgbClr val="C00000"/>
                      </a:solidFill>
                      <a:prstDash val="solid"/>
                      <a:round/>
                      <a:headEnd type="none" w="med" len="med"/>
                      <a:tailEnd type="none" w="med" len="med"/>
                    </a:lnT>
                  </a:tcPr>
                </a:tc>
                <a:tc>
                  <a:txBody>
                    <a:bodyPr/>
                    <a:lstStyle/>
                    <a:p>
                      <a:pPr algn="ctr" fontAlgn="t"/>
                      <a:r>
                        <a:rPr lang="fr-FR" sz="800" u="none" strike="noStrike" dirty="0">
                          <a:solidFill>
                            <a:schemeClr val="tx1">
                              <a:lumMod val="75000"/>
                              <a:lumOff val="25000"/>
                            </a:schemeClr>
                          </a:solidFill>
                          <a:effectLst/>
                        </a:rPr>
                        <a:t>15 (3,3)</a:t>
                      </a:r>
                      <a:endParaRPr lang="fr-FR" sz="800" b="0" i="0" u="none" strike="noStrike" dirty="0">
                        <a:solidFill>
                          <a:schemeClr val="tx1">
                            <a:lumMod val="75000"/>
                            <a:lumOff val="25000"/>
                          </a:schemeClr>
                        </a:solidFill>
                        <a:effectLst/>
                        <a:latin typeface="+mn-lt"/>
                      </a:endParaRPr>
                    </a:p>
                  </a:txBody>
                  <a:tcPr marL="34290" marR="34290" marT="0" marB="0" anchor="ctr">
                    <a:lnT w="19050" cap="flat" cmpd="sng" algn="ctr">
                      <a:solidFill>
                        <a:srgbClr val="C00000"/>
                      </a:solidFill>
                      <a:prstDash val="solid"/>
                      <a:round/>
                      <a:headEnd type="none" w="med" len="med"/>
                      <a:tailEnd type="none" w="med" len="med"/>
                    </a:lnT>
                  </a:tcPr>
                </a:tc>
                <a:extLst>
                  <a:ext uri="{0D108BD9-81ED-4DB2-BD59-A6C34878D82A}">
                    <a16:rowId xmlns:a16="http://schemas.microsoft.com/office/drawing/2014/main" val="4019692392"/>
                  </a:ext>
                </a:extLst>
              </a:tr>
              <a:tr h="124531">
                <a:tc>
                  <a:txBody>
                    <a:bodyPr/>
                    <a:lstStyle/>
                    <a:p>
                      <a:pPr algn="l" fontAlgn="t"/>
                      <a:r>
                        <a:rPr lang="fr-FR" sz="800" u="none" strike="noStrike" dirty="0">
                          <a:solidFill>
                            <a:schemeClr val="tx1">
                              <a:lumMod val="75000"/>
                              <a:lumOff val="25000"/>
                            </a:schemeClr>
                          </a:solidFill>
                          <a:effectLst/>
                        </a:rPr>
                        <a:t>Proctite, rectorragies</a:t>
                      </a:r>
                      <a:endParaRPr lang="fr-FR" sz="800" b="0" i="0" u="none" strike="noStrike" dirty="0">
                        <a:solidFill>
                          <a:schemeClr val="tx1">
                            <a:lumMod val="75000"/>
                            <a:lumOff val="25000"/>
                          </a:schemeClr>
                        </a:solidFill>
                        <a:effectLst/>
                        <a:latin typeface="+mn-lt"/>
                      </a:endParaRPr>
                    </a:p>
                  </a:txBody>
                  <a:tcPr marL="34290" marR="34290" marT="0" marB="0" anchor="ctr"/>
                </a:tc>
                <a:tc>
                  <a:txBody>
                    <a:bodyPr/>
                    <a:lstStyle/>
                    <a:p>
                      <a:pPr algn="ctr" fontAlgn="t"/>
                      <a:r>
                        <a:rPr lang="fr-FR" sz="800" u="none" strike="noStrike" dirty="0">
                          <a:solidFill>
                            <a:schemeClr val="tx1">
                              <a:lumMod val="75000"/>
                              <a:lumOff val="25000"/>
                            </a:schemeClr>
                          </a:solidFill>
                          <a:effectLst/>
                        </a:rPr>
                        <a:t> 14 (3,2)</a:t>
                      </a:r>
                      <a:endParaRPr lang="fr-FR" sz="800" b="0" i="0" u="none" strike="noStrike" dirty="0">
                        <a:solidFill>
                          <a:schemeClr val="tx1">
                            <a:lumMod val="75000"/>
                            <a:lumOff val="25000"/>
                          </a:schemeClr>
                        </a:solidFill>
                        <a:effectLst/>
                        <a:latin typeface="+mn-lt"/>
                      </a:endParaRPr>
                    </a:p>
                  </a:txBody>
                  <a:tcPr marL="34290" marR="34290" marT="0" marB="0" anchor="ctr"/>
                </a:tc>
                <a:tc>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lang="fr-FR" sz="800" u="none" strike="noStrike" dirty="0">
                          <a:solidFill>
                            <a:schemeClr val="tx1">
                              <a:lumMod val="75000"/>
                              <a:lumOff val="25000"/>
                            </a:schemeClr>
                          </a:solidFill>
                          <a:effectLst/>
                        </a:rPr>
                        <a:t>1 (0,5)</a:t>
                      </a:r>
                      <a:endParaRPr lang="fr-FR" sz="800" b="0" i="0" u="none" strike="noStrike" dirty="0">
                        <a:solidFill>
                          <a:schemeClr val="tx1">
                            <a:lumMod val="75000"/>
                            <a:lumOff val="25000"/>
                          </a:schemeClr>
                        </a:solidFill>
                        <a:effectLst/>
                        <a:latin typeface="+mn-lt"/>
                      </a:endParaRPr>
                    </a:p>
                  </a:txBody>
                  <a:tcPr marL="34290" marR="34290" marT="0" marB="0" anchor="ctr"/>
                </a:tc>
                <a:tc>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lang="fr-FR" sz="800" u="none" strike="noStrike" dirty="0">
                          <a:solidFill>
                            <a:schemeClr val="tx1">
                              <a:lumMod val="75000"/>
                              <a:lumOff val="25000"/>
                            </a:schemeClr>
                          </a:solidFill>
                          <a:effectLst/>
                        </a:rPr>
                        <a:t> 8 (1,7)</a:t>
                      </a:r>
                      <a:endParaRPr lang="fr-FR" sz="800" b="0" i="0" u="none" strike="noStrike" dirty="0">
                        <a:solidFill>
                          <a:schemeClr val="tx1">
                            <a:lumMod val="75000"/>
                            <a:lumOff val="25000"/>
                          </a:schemeClr>
                        </a:solidFill>
                        <a:effectLst/>
                        <a:latin typeface="+mn-lt"/>
                      </a:endParaRPr>
                    </a:p>
                  </a:txBody>
                  <a:tcPr marL="34290" marR="34290" marT="0" marB="0" anchor="ctr"/>
                </a:tc>
                <a:extLst>
                  <a:ext uri="{0D108BD9-81ED-4DB2-BD59-A6C34878D82A}">
                    <a16:rowId xmlns:a16="http://schemas.microsoft.com/office/drawing/2014/main" val="1730741992"/>
                  </a:ext>
                </a:extLst>
              </a:tr>
              <a:tr h="124531">
                <a:tc>
                  <a:txBody>
                    <a:bodyPr/>
                    <a:lstStyle/>
                    <a:p>
                      <a:pPr algn="l" fontAlgn="t"/>
                      <a:r>
                        <a:rPr lang="fr-FR" sz="800" b="0" u="none" strike="noStrike" dirty="0">
                          <a:solidFill>
                            <a:schemeClr val="tx1">
                              <a:lumMod val="75000"/>
                              <a:lumOff val="25000"/>
                            </a:schemeClr>
                          </a:solidFill>
                          <a:effectLst/>
                        </a:rPr>
                        <a:t>Douleurs abdominales</a:t>
                      </a:r>
                      <a:endParaRPr lang="fr-FR" sz="800" b="0" i="0" u="none" strike="noStrike" dirty="0">
                        <a:solidFill>
                          <a:schemeClr val="tx1">
                            <a:lumMod val="75000"/>
                            <a:lumOff val="25000"/>
                          </a:schemeClr>
                        </a:solidFill>
                        <a:effectLst/>
                        <a:latin typeface="+mn-lt"/>
                      </a:endParaRPr>
                    </a:p>
                  </a:txBody>
                  <a:tcPr marL="34290" marR="34290" marT="0" marB="0" anchor="ctr"/>
                </a:tc>
                <a:tc>
                  <a:txBody>
                    <a:bodyPr/>
                    <a:lstStyle/>
                    <a:p>
                      <a:pPr algn="ctr" fontAlgn="t"/>
                      <a:r>
                        <a:rPr lang="fr-FR" sz="800" u="none" strike="noStrike" dirty="0">
                          <a:solidFill>
                            <a:schemeClr val="tx1">
                              <a:lumMod val="75000"/>
                              <a:lumOff val="25000"/>
                            </a:schemeClr>
                          </a:solidFill>
                          <a:effectLst/>
                        </a:rPr>
                        <a:t> 4 (0,9)</a:t>
                      </a:r>
                      <a:endParaRPr lang="fr-FR" sz="800" b="0" i="0" u="none" strike="noStrike" dirty="0">
                        <a:solidFill>
                          <a:schemeClr val="tx1">
                            <a:lumMod val="75000"/>
                            <a:lumOff val="25000"/>
                          </a:schemeClr>
                        </a:solidFill>
                        <a:effectLst/>
                        <a:latin typeface="+mn-lt"/>
                      </a:endParaRPr>
                    </a:p>
                  </a:txBody>
                  <a:tcPr marL="34290" marR="34290" marT="0" marB="0" anchor="ctr"/>
                </a:tc>
                <a:tc>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lang="fr-FR" sz="800" u="none" strike="noStrike" dirty="0">
                          <a:solidFill>
                            <a:schemeClr val="tx1">
                              <a:lumMod val="75000"/>
                              <a:lumOff val="25000"/>
                            </a:schemeClr>
                          </a:solidFill>
                          <a:effectLst/>
                        </a:rPr>
                        <a:t>3 (1,6)</a:t>
                      </a:r>
                      <a:endParaRPr lang="fr-FR" sz="800" b="0" i="0" u="none" strike="noStrike" dirty="0">
                        <a:solidFill>
                          <a:schemeClr val="tx1">
                            <a:lumMod val="75000"/>
                            <a:lumOff val="25000"/>
                          </a:schemeClr>
                        </a:solidFill>
                        <a:effectLst/>
                        <a:latin typeface="+mn-lt"/>
                      </a:endParaRPr>
                    </a:p>
                  </a:txBody>
                  <a:tcPr marL="34290" marR="34290" marT="0" marB="0" anchor="ctr"/>
                </a:tc>
                <a:tc>
                  <a:txBody>
                    <a:bodyPr/>
                    <a:lstStyle/>
                    <a:p>
                      <a:pPr algn="ctr" fontAlgn="t"/>
                      <a:r>
                        <a:rPr lang="fr-FR" sz="800" u="none" strike="noStrike" dirty="0">
                          <a:solidFill>
                            <a:schemeClr val="tx1">
                              <a:lumMod val="75000"/>
                              <a:lumOff val="25000"/>
                            </a:schemeClr>
                          </a:solidFill>
                          <a:effectLst/>
                        </a:rPr>
                        <a:t> 15 (3,3)</a:t>
                      </a:r>
                      <a:endParaRPr lang="fr-FR" sz="800" u="none" strike="noStrike" dirty="0">
                        <a:solidFill>
                          <a:schemeClr val="tx1">
                            <a:lumMod val="75000"/>
                            <a:lumOff val="25000"/>
                          </a:schemeClr>
                        </a:solidFill>
                        <a:effectLst/>
                        <a:latin typeface="+mn-lt"/>
                      </a:endParaRPr>
                    </a:p>
                  </a:txBody>
                  <a:tcPr marL="34290" marR="34290" marT="0" marB="0" anchor="ctr"/>
                </a:tc>
                <a:extLst>
                  <a:ext uri="{0D108BD9-81ED-4DB2-BD59-A6C34878D82A}">
                    <a16:rowId xmlns:a16="http://schemas.microsoft.com/office/drawing/2014/main" val="1648470675"/>
                  </a:ext>
                </a:extLst>
              </a:tr>
              <a:tr h="124531">
                <a:tc>
                  <a:txBody>
                    <a:bodyPr/>
                    <a:lstStyle/>
                    <a:p>
                      <a:pPr algn="l" fontAlgn="t"/>
                      <a:r>
                        <a:rPr lang="fr-FR" sz="800" b="1" u="none" strike="noStrike" kern="1200" dirty="0">
                          <a:solidFill>
                            <a:schemeClr val="tx1">
                              <a:lumMod val="75000"/>
                              <a:lumOff val="25000"/>
                            </a:schemeClr>
                          </a:solidFill>
                          <a:effectLst/>
                        </a:rPr>
                        <a:t>Autres toxicités, n(%)</a:t>
                      </a:r>
                      <a:endParaRPr lang="fr-FR" sz="800" b="1" i="0" u="none" strike="noStrike" kern="1200" dirty="0">
                        <a:solidFill>
                          <a:schemeClr val="tx1">
                            <a:lumMod val="75000"/>
                            <a:lumOff val="25000"/>
                          </a:schemeClr>
                        </a:solidFill>
                        <a:effectLst/>
                        <a:latin typeface="+mn-lt"/>
                        <a:ea typeface="+mn-ea"/>
                        <a:cs typeface="+mn-cs"/>
                      </a:endParaRPr>
                    </a:p>
                  </a:txBody>
                  <a:tcPr marL="34290" marR="34290" marT="0" marB="0" anchor="ctr"/>
                </a:tc>
                <a:tc>
                  <a:txBody>
                    <a:bodyPr/>
                    <a:lstStyle/>
                    <a:p>
                      <a:pPr algn="ctr" fontAlgn="t"/>
                      <a:r>
                        <a:rPr lang="fr-FR" sz="800" u="none" strike="noStrike" dirty="0">
                          <a:solidFill>
                            <a:schemeClr val="tx1">
                              <a:lumMod val="75000"/>
                              <a:lumOff val="25000"/>
                            </a:schemeClr>
                          </a:solidFill>
                          <a:effectLst/>
                        </a:rPr>
                        <a:t> 11 (2,5)</a:t>
                      </a:r>
                      <a:endParaRPr lang="fr-FR" sz="800" b="0" i="0" u="none" strike="noStrike" dirty="0">
                        <a:solidFill>
                          <a:schemeClr val="tx1">
                            <a:lumMod val="75000"/>
                            <a:lumOff val="25000"/>
                          </a:schemeClr>
                        </a:solidFill>
                        <a:effectLst/>
                        <a:latin typeface="+mn-lt"/>
                      </a:endParaRPr>
                    </a:p>
                  </a:txBody>
                  <a:tcPr marL="34290" marR="34290" marT="0" marB="0" anchor="ctr"/>
                </a:tc>
                <a:tc>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lang="fr-FR" sz="800" u="none" strike="noStrike" dirty="0">
                          <a:solidFill>
                            <a:schemeClr val="tx1">
                              <a:lumMod val="75000"/>
                              <a:lumOff val="25000"/>
                            </a:schemeClr>
                          </a:solidFill>
                          <a:effectLst/>
                        </a:rPr>
                        <a:t>3 (1,6)</a:t>
                      </a:r>
                      <a:endParaRPr lang="fr-FR" sz="800" b="0" i="0" u="none" strike="noStrike" dirty="0">
                        <a:solidFill>
                          <a:schemeClr val="tx1">
                            <a:lumMod val="75000"/>
                            <a:lumOff val="25000"/>
                          </a:schemeClr>
                        </a:solidFill>
                        <a:effectLst/>
                        <a:latin typeface="+mn-lt"/>
                      </a:endParaRPr>
                    </a:p>
                  </a:txBody>
                  <a:tcPr marL="34290" marR="34290" marT="0" marB="0" anchor="ctr"/>
                </a:tc>
                <a:tc>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lang="fr-FR" sz="800" u="none" strike="noStrike" dirty="0">
                          <a:solidFill>
                            <a:schemeClr val="tx1">
                              <a:lumMod val="75000"/>
                              <a:lumOff val="25000"/>
                            </a:schemeClr>
                          </a:solidFill>
                          <a:effectLst/>
                        </a:rPr>
                        <a:t> 20 (4,3)</a:t>
                      </a:r>
                      <a:endParaRPr lang="fr-FR" sz="800" b="0" i="0" u="none" strike="noStrike" dirty="0">
                        <a:solidFill>
                          <a:schemeClr val="tx1">
                            <a:lumMod val="75000"/>
                            <a:lumOff val="25000"/>
                          </a:schemeClr>
                        </a:solidFill>
                        <a:effectLst/>
                        <a:latin typeface="+mn-lt"/>
                      </a:endParaRPr>
                    </a:p>
                  </a:txBody>
                  <a:tcPr marL="34290" marR="34290" marT="0" marB="0" anchor="ctr"/>
                </a:tc>
                <a:extLst>
                  <a:ext uri="{0D108BD9-81ED-4DB2-BD59-A6C34878D82A}">
                    <a16:rowId xmlns:a16="http://schemas.microsoft.com/office/drawing/2014/main" val="3153931262"/>
                  </a:ext>
                </a:extLst>
              </a:tr>
            </a:tbl>
          </a:graphicData>
        </a:graphic>
      </p:graphicFrame>
      <p:graphicFrame>
        <p:nvGraphicFramePr>
          <p:cNvPr id="12" name="Tableau 11">
            <a:extLst>
              <a:ext uri="{FF2B5EF4-FFF2-40B4-BE49-F238E27FC236}">
                <a16:creationId xmlns:a16="http://schemas.microsoft.com/office/drawing/2014/main" id="{9375A872-351C-4225-AAB5-F96F834658E9}"/>
              </a:ext>
            </a:extLst>
          </p:cNvPr>
          <p:cNvGraphicFramePr>
            <a:graphicFrameLocks noGrp="1"/>
          </p:cNvGraphicFramePr>
          <p:nvPr>
            <p:extLst>
              <p:ext uri="{D42A27DB-BD31-4B8C-83A1-F6EECF244321}">
                <p14:modId xmlns:p14="http://schemas.microsoft.com/office/powerpoint/2010/main" val="2412891123"/>
              </p:ext>
            </p:extLst>
          </p:nvPr>
        </p:nvGraphicFramePr>
        <p:xfrm>
          <a:off x="4968585" y="2124635"/>
          <a:ext cx="3984915" cy="2371937"/>
        </p:xfrm>
        <a:graphic>
          <a:graphicData uri="http://schemas.openxmlformats.org/drawingml/2006/table">
            <a:tbl>
              <a:tblPr firstRow="1" bandRow="1">
                <a:tableStyleId>{7DF18680-E054-41AD-8BC1-D1AEF772440D}</a:tableStyleId>
              </a:tblPr>
              <a:tblGrid>
                <a:gridCol w="1345226">
                  <a:extLst>
                    <a:ext uri="{9D8B030D-6E8A-4147-A177-3AD203B41FA5}">
                      <a16:colId xmlns:a16="http://schemas.microsoft.com/office/drawing/2014/main" val="4038999294"/>
                    </a:ext>
                  </a:extLst>
                </a:gridCol>
                <a:gridCol w="1040094">
                  <a:extLst>
                    <a:ext uri="{9D8B030D-6E8A-4147-A177-3AD203B41FA5}">
                      <a16:colId xmlns:a16="http://schemas.microsoft.com/office/drawing/2014/main" val="3474863734"/>
                    </a:ext>
                  </a:extLst>
                </a:gridCol>
                <a:gridCol w="931301">
                  <a:extLst>
                    <a:ext uri="{9D8B030D-6E8A-4147-A177-3AD203B41FA5}">
                      <a16:colId xmlns:a16="http://schemas.microsoft.com/office/drawing/2014/main" val="1204659933"/>
                    </a:ext>
                  </a:extLst>
                </a:gridCol>
                <a:gridCol w="668294">
                  <a:extLst>
                    <a:ext uri="{9D8B030D-6E8A-4147-A177-3AD203B41FA5}">
                      <a16:colId xmlns:a16="http://schemas.microsoft.com/office/drawing/2014/main" val="2349247401"/>
                    </a:ext>
                  </a:extLst>
                </a:gridCol>
              </a:tblGrid>
              <a:tr h="386387">
                <a:tc>
                  <a:txBody>
                    <a:bodyPr/>
                    <a:lstStyle/>
                    <a:p>
                      <a:pPr algn="ctr" fontAlgn="t">
                        <a:lnSpc>
                          <a:spcPts val="1200"/>
                        </a:lnSpc>
                      </a:pPr>
                      <a:r>
                        <a:rPr lang="fr-FR" sz="1100" b="1" i="0" u="none" strike="noStrike" dirty="0">
                          <a:solidFill>
                            <a:schemeClr val="bg1"/>
                          </a:solidFill>
                          <a:effectLst/>
                          <a:latin typeface="+mn-lt"/>
                        </a:rPr>
                        <a:t>Complications chirurgicales</a:t>
                      </a:r>
                    </a:p>
                  </a:txBody>
                  <a:tcPr marL="34290" marR="34290" marT="34290" marB="34290" anchor="ctr"/>
                </a:tc>
                <a:tc>
                  <a:txBody>
                    <a:bodyPr/>
                    <a:lstStyle/>
                    <a:p>
                      <a:pPr algn="ctr" fontAlgn="t">
                        <a:lnSpc>
                          <a:spcPts val="1200"/>
                        </a:lnSpc>
                      </a:pPr>
                      <a:r>
                        <a:rPr lang="fr-FR" sz="1000" b="1" u="none" strike="noStrike" dirty="0">
                          <a:solidFill>
                            <a:schemeClr val="bg1"/>
                          </a:solidFill>
                          <a:effectLst/>
                        </a:rPr>
                        <a:t>Standard </a:t>
                      </a:r>
                      <a:r>
                        <a:rPr lang="fr-FR" sz="1000" b="0" u="none" strike="noStrike" dirty="0">
                          <a:solidFill>
                            <a:schemeClr val="bg1"/>
                          </a:solidFill>
                          <a:effectLst/>
                        </a:rPr>
                        <a:t>(n=400)</a:t>
                      </a:r>
                      <a:endParaRPr lang="fr-FR" sz="1000" b="0" i="0" u="none" strike="noStrike" dirty="0">
                        <a:solidFill>
                          <a:schemeClr val="bg1"/>
                        </a:solidFill>
                        <a:effectLst/>
                        <a:latin typeface="+mn-lt"/>
                      </a:endParaRPr>
                    </a:p>
                  </a:txBody>
                  <a:tcPr marL="34290" marR="34290" marT="34290" marB="34290" anchor="ctr">
                    <a:solidFill>
                      <a:schemeClr val="accent1"/>
                    </a:solidFill>
                  </a:tcPr>
                </a:tc>
                <a:tc>
                  <a:txBody>
                    <a:bodyPr/>
                    <a:lstStyle/>
                    <a:p>
                      <a:pPr algn="ctr" fontAlgn="t">
                        <a:lnSpc>
                          <a:spcPts val="1200"/>
                        </a:lnSpc>
                      </a:pPr>
                      <a:r>
                        <a:rPr lang="pt-BR" sz="1000" b="1" u="none" strike="noStrike" dirty="0" err="1">
                          <a:solidFill>
                            <a:schemeClr val="bg1"/>
                          </a:solidFill>
                          <a:effectLst/>
                        </a:rPr>
                        <a:t>Expérimental</a:t>
                      </a:r>
                      <a:r>
                        <a:rPr lang="pt-BR" sz="1000" b="1" u="none" strike="noStrike" dirty="0">
                          <a:solidFill>
                            <a:schemeClr val="bg1"/>
                          </a:solidFill>
                          <a:effectLst/>
                        </a:rPr>
                        <a:t> (</a:t>
                      </a:r>
                      <a:r>
                        <a:rPr lang="pt-BR" sz="1000" b="1" u="none" strike="noStrike" dirty="0" err="1">
                          <a:solidFill>
                            <a:schemeClr val="bg1"/>
                          </a:solidFill>
                          <a:effectLst/>
                        </a:rPr>
                        <a:t>n</a:t>
                      </a:r>
                      <a:r>
                        <a:rPr lang="pt-BR" sz="1000" b="1" u="none" strike="noStrike" dirty="0">
                          <a:solidFill>
                            <a:schemeClr val="bg1"/>
                          </a:solidFill>
                          <a:effectLst/>
                        </a:rPr>
                        <a:t>=426)</a:t>
                      </a:r>
                      <a:endParaRPr lang="pt-BR" sz="1000" b="1" i="0" u="none" strike="noStrike" dirty="0">
                        <a:solidFill>
                          <a:schemeClr val="bg1"/>
                        </a:solidFill>
                        <a:effectLst/>
                        <a:latin typeface="+mn-lt"/>
                      </a:endParaRPr>
                    </a:p>
                  </a:txBody>
                  <a:tcPr marL="34290" marR="34290" marT="34290" marB="34290" anchor="ctr">
                    <a:solidFill>
                      <a:srgbClr val="C00000"/>
                    </a:solidFill>
                  </a:tcPr>
                </a:tc>
                <a:tc>
                  <a:txBody>
                    <a:bodyPr/>
                    <a:lstStyle/>
                    <a:p>
                      <a:pPr algn="ctr" fontAlgn="t">
                        <a:lnSpc>
                          <a:spcPts val="1200"/>
                        </a:lnSpc>
                      </a:pPr>
                      <a:r>
                        <a:rPr lang="pt-BR" sz="1000" b="1" u="none" strike="noStrike" dirty="0" err="1">
                          <a:solidFill>
                            <a:schemeClr val="bg1"/>
                          </a:solidFill>
                          <a:effectLst/>
                        </a:rPr>
                        <a:t>p</a:t>
                      </a:r>
                      <a:endParaRPr lang="pt-BR" sz="1000" b="1" i="0" u="none" strike="noStrike" dirty="0">
                        <a:solidFill>
                          <a:schemeClr val="bg1"/>
                        </a:solidFill>
                        <a:effectLst/>
                        <a:latin typeface="+mn-lt"/>
                      </a:endParaRPr>
                    </a:p>
                  </a:txBody>
                  <a:tcPr marL="34290" marR="34290" marT="34290" marB="34290" anchor="ctr"/>
                </a:tc>
                <a:extLst>
                  <a:ext uri="{0D108BD9-81ED-4DB2-BD59-A6C34878D82A}">
                    <a16:rowId xmlns:a16="http://schemas.microsoft.com/office/drawing/2014/main" val="50493070"/>
                  </a:ext>
                </a:extLst>
              </a:tr>
              <a:tr h="382484">
                <a:tc>
                  <a:txBody>
                    <a:bodyPr/>
                    <a:lstStyle/>
                    <a:p>
                      <a:pPr marL="0" algn="l" defTabSz="914400" rtl="0" eaLnBrk="1" fontAlgn="t" latinLnBrk="0" hangingPunct="1">
                        <a:lnSpc>
                          <a:spcPts val="1200"/>
                        </a:lnSpc>
                      </a:pPr>
                      <a:r>
                        <a:rPr lang="fr-FR" sz="1000" b="1" u="none" strike="noStrike" kern="1200" dirty="0">
                          <a:solidFill>
                            <a:schemeClr val="tx1">
                              <a:lumMod val="75000"/>
                              <a:lumOff val="25000"/>
                            </a:schemeClr>
                          </a:solidFill>
                          <a:effectLst/>
                        </a:rPr>
                        <a:t>Complications</a:t>
                      </a:r>
                      <a:r>
                        <a:rPr lang="fr-FR" sz="1000" b="1" u="none" strike="noStrike" kern="1200" baseline="0" dirty="0">
                          <a:solidFill>
                            <a:schemeClr val="tx1">
                              <a:lumMod val="75000"/>
                              <a:lumOff val="25000"/>
                            </a:schemeClr>
                          </a:solidFill>
                          <a:effectLst/>
                        </a:rPr>
                        <a:t> </a:t>
                      </a:r>
                      <a:r>
                        <a:rPr lang="fr-FR" sz="1000" b="1" u="none" strike="noStrike" kern="1200" dirty="0" err="1">
                          <a:solidFill>
                            <a:schemeClr val="tx1">
                              <a:lumMod val="75000"/>
                              <a:lumOff val="25000"/>
                            </a:schemeClr>
                          </a:solidFill>
                          <a:effectLst/>
                        </a:rPr>
                        <a:t>Clavien</a:t>
                      </a:r>
                      <a:r>
                        <a:rPr lang="fr-FR" sz="1000" b="1" u="none" strike="noStrike" kern="1200" dirty="0">
                          <a:solidFill>
                            <a:schemeClr val="tx1">
                              <a:lumMod val="75000"/>
                              <a:lumOff val="25000"/>
                            </a:schemeClr>
                          </a:solidFill>
                          <a:effectLst/>
                        </a:rPr>
                        <a:t> </a:t>
                      </a:r>
                      <a:r>
                        <a:rPr lang="fr-FR" sz="1000" b="1" u="none" strike="noStrike" kern="1200" dirty="0" err="1">
                          <a:solidFill>
                            <a:schemeClr val="tx1">
                              <a:lumMod val="75000"/>
                              <a:lumOff val="25000"/>
                            </a:schemeClr>
                          </a:solidFill>
                          <a:effectLst/>
                        </a:rPr>
                        <a:t>Dindo</a:t>
                      </a:r>
                      <a:r>
                        <a:rPr lang="fr-FR" sz="1000" b="1" u="none" strike="noStrike" kern="1200" dirty="0">
                          <a:solidFill>
                            <a:schemeClr val="tx1">
                              <a:lumMod val="75000"/>
                              <a:lumOff val="25000"/>
                            </a:schemeClr>
                          </a:solidFill>
                          <a:effectLst/>
                        </a:rPr>
                        <a:t> grade </a:t>
                      </a:r>
                      <a:r>
                        <a:rPr lang="fr-FR" sz="1000" b="1" u="sng" strike="noStrike" kern="1200" dirty="0">
                          <a:solidFill>
                            <a:schemeClr val="tx1">
                              <a:lumMod val="75000"/>
                              <a:lumOff val="25000"/>
                            </a:schemeClr>
                          </a:solidFill>
                          <a:effectLst/>
                        </a:rPr>
                        <a:t>&gt;</a:t>
                      </a:r>
                      <a:r>
                        <a:rPr lang="fr-FR" sz="1000" b="1" u="none" strike="noStrike" kern="1200" dirty="0">
                          <a:solidFill>
                            <a:schemeClr val="tx1">
                              <a:lumMod val="75000"/>
                              <a:lumOff val="25000"/>
                            </a:schemeClr>
                          </a:solidFill>
                          <a:effectLst/>
                        </a:rPr>
                        <a:t> III, n(%)</a:t>
                      </a:r>
                      <a:endParaRPr lang="fr-FR" sz="1000" b="1" u="none" strike="noStrike" kern="1200" dirty="0">
                        <a:solidFill>
                          <a:schemeClr val="tx1">
                            <a:lumMod val="75000"/>
                            <a:lumOff val="25000"/>
                          </a:schemeClr>
                        </a:solidFill>
                        <a:effectLst/>
                        <a:latin typeface="+mn-lt"/>
                        <a:ea typeface="+mn-ea"/>
                        <a:cs typeface="+mn-cs"/>
                      </a:endParaRPr>
                    </a:p>
                  </a:txBody>
                  <a:tcPr marL="34290" marR="34290" marT="34290" marB="34290" anchor="ctr"/>
                </a:tc>
                <a:tc>
                  <a:txBody>
                    <a:bodyPr/>
                    <a:lstStyle/>
                    <a:p>
                      <a:pPr algn="ctr" fontAlgn="t">
                        <a:lnSpc>
                          <a:spcPts val="1200"/>
                        </a:lnSpc>
                      </a:pPr>
                      <a:endParaRPr lang="fr-FR" sz="1000" b="1" i="0" u="none" strike="noStrike" dirty="0">
                        <a:solidFill>
                          <a:schemeClr val="tx1">
                            <a:lumMod val="75000"/>
                            <a:lumOff val="25000"/>
                          </a:schemeClr>
                        </a:solidFill>
                        <a:effectLst/>
                        <a:latin typeface="+mn-lt"/>
                      </a:endParaRPr>
                    </a:p>
                  </a:txBody>
                  <a:tcPr marL="34290" marR="34290" marT="34290" marB="34290" anchor="ctr"/>
                </a:tc>
                <a:tc>
                  <a:txBody>
                    <a:bodyPr/>
                    <a:lstStyle/>
                    <a:p>
                      <a:pPr algn="ctr" fontAlgn="t">
                        <a:lnSpc>
                          <a:spcPts val="1200"/>
                        </a:lnSpc>
                      </a:pPr>
                      <a:endParaRPr lang="fr-FR" sz="1000" b="1" i="0" u="none" strike="noStrike">
                        <a:solidFill>
                          <a:schemeClr val="tx1">
                            <a:lumMod val="75000"/>
                            <a:lumOff val="25000"/>
                          </a:schemeClr>
                        </a:solidFill>
                        <a:effectLst/>
                        <a:latin typeface="+mn-lt"/>
                      </a:endParaRPr>
                    </a:p>
                  </a:txBody>
                  <a:tcPr marL="34290" marR="34290" marT="34290" marB="34290" anchor="ctr"/>
                </a:tc>
                <a:tc>
                  <a:txBody>
                    <a:bodyPr/>
                    <a:lstStyle/>
                    <a:p>
                      <a:pPr marL="0" algn="ctr" defTabSz="914400" rtl="0" eaLnBrk="1" fontAlgn="t" latinLnBrk="0" hangingPunct="1">
                        <a:lnSpc>
                          <a:spcPts val="1200"/>
                        </a:lnSpc>
                      </a:pPr>
                      <a:r>
                        <a:rPr lang="fr-FR" sz="1000" b="1" u="none" strike="noStrike" kern="1200" dirty="0">
                          <a:solidFill>
                            <a:schemeClr val="tx1">
                              <a:lumMod val="75000"/>
                              <a:lumOff val="25000"/>
                            </a:schemeClr>
                          </a:solidFill>
                          <a:effectLst/>
                        </a:rPr>
                        <a:t>0,67</a:t>
                      </a:r>
                      <a:endParaRPr lang="fr-FR" sz="1000" b="1" u="none" strike="noStrike" kern="1200" dirty="0">
                        <a:solidFill>
                          <a:schemeClr val="tx1">
                            <a:lumMod val="75000"/>
                            <a:lumOff val="25000"/>
                          </a:schemeClr>
                        </a:solidFill>
                        <a:effectLst/>
                        <a:latin typeface="+mn-lt"/>
                        <a:ea typeface="+mn-ea"/>
                        <a:cs typeface="+mn-cs"/>
                      </a:endParaRPr>
                    </a:p>
                  </a:txBody>
                  <a:tcPr marL="34290" marR="34290" marT="34290" marB="34290" anchor="ctr"/>
                </a:tc>
                <a:extLst>
                  <a:ext uri="{0D108BD9-81ED-4DB2-BD59-A6C34878D82A}">
                    <a16:rowId xmlns:a16="http://schemas.microsoft.com/office/drawing/2014/main" val="1494221386"/>
                  </a:ext>
                </a:extLst>
              </a:tr>
              <a:tr h="382484">
                <a:tc>
                  <a:txBody>
                    <a:bodyPr/>
                    <a:lstStyle/>
                    <a:p>
                      <a:pPr marL="0" algn="l" defTabSz="914400" rtl="0" eaLnBrk="1" fontAlgn="t" latinLnBrk="0" hangingPunct="1">
                        <a:lnSpc>
                          <a:spcPts val="1200"/>
                        </a:lnSpc>
                      </a:pPr>
                      <a:r>
                        <a:rPr lang="fr-FR" sz="1000" u="none" strike="noStrike" kern="1200" dirty="0">
                          <a:solidFill>
                            <a:schemeClr val="tx1">
                              <a:lumMod val="75000"/>
                              <a:lumOff val="25000"/>
                            </a:schemeClr>
                          </a:solidFill>
                          <a:effectLst/>
                        </a:rPr>
                        <a:t>Complication des sutures</a:t>
                      </a:r>
                      <a:endParaRPr lang="fr-FR" sz="1000" u="none" strike="noStrike" kern="1200" dirty="0">
                        <a:solidFill>
                          <a:schemeClr val="tx1">
                            <a:lumMod val="75000"/>
                            <a:lumOff val="25000"/>
                          </a:schemeClr>
                        </a:solidFill>
                        <a:effectLst/>
                        <a:latin typeface="+mn-lt"/>
                        <a:ea typeface="+mn-ea"/>
                        <a:cs typeface="+mn-cs"/>
                      </a:endParaRPr>
                    </a:p>
                  </a:txBody>
                  <a:tcPr marL="34290" marR="34290" marT="34290" marB="34290" anchor="ctr"/>
                </a:tc>
                <a:tc>
                  <a:txBody>
                    <a:bodyPr/>
                    <a:lstStyle/>
                    <a:p>
                      <a:pPr marL="0" algn="ctr" defTabSz="914400" rtl="0" eaLnBrk="1" fontAlgn="t" latinLnBrk="0" hangingPunct="1">
                        <a:lnSpc>
                          <a:spcPts val="1200"/>
                        </a:lnSpc>
                      </a:pPr>
                      <a:r>
                        <a:rPr lang="fr-FR" sz="1000" u="none" strike="noStrike" kern="1200" dirty="0">
                          <a:solidFill>
                            <a:schemeClr val="tx1">
                              <a:lumMod val="75000"/>
                              <a:lumOff val="25000"/>
                            </a:schemeClr>
                          </a:solidFill>
                          <a:effectLst/>
                        </a:rPr>
                        <a:t>17 (4,0)</a:t>
                      </a:r>
                      <a:endParaRPr lang="fr-FR" sz="1000" u="none" strike="noStrike" kern="1200" dirty="0">
                        <a:solidFill>
                          <a:schemeClr val="tx1">
                            <a:lumMod val="75000"/>
                            <a:lumOff val="25000"/>
                          </a:schemeClr>
                        </a:solidFill>
                        <a:effectLst/>
                        <a:latin typeface="+mn-lt"/>
                        <a:ea typeface="+mn-ea"/>
                        <a:cs typeface="+mn-cs"/>
                      </a:endParaRPr>
                    </a:p>
                  </a:txBody>
                  <a:tcPr marL="34290" marR="34290" marT="34290" marB="34290" anchor="ctr"/>
                </a:tc>
                <a:tc>
                  <a:txBody>
                    <a:bodyPr/>
                    <a:lstStyle/>
                    <a:p>
                      <a:pPr marL="0" algn="ctr" defTabSz="914400" rtl="0" eaLnBrk="1" fontAlgn="t" latinLnBrk="0" hangingPunct="1">
                        <a:lnSpc>
                          <a:spcPts val="1200"/>
                        </a:lnSpc>
                      </a:pPr>
                      <a:r>
                        <a:rPr lang="fr-FR" sz="1000" u="none" strike="noStrike" kern="1200">
                          <a:solidFill>
                            <a:schemeClr val="tx1">
                              <a:lumMod val="75000"/>
                              <a:lumOff val="25000"/>
                            </a:schemeClr>
                          </a:solidFill>
                          <a:effectLst/>
                        </a:rPr>
                        <a:t>13 (3,0)</a:t>
                      </a:r>
                      <a:endParaRPr lang="fr-FR" sz="1000" u="none" strike="noStrike" kern="1200">
                        <a:solidFill>
                          <a:schemeClr val="tx1">
                            <a:lumMod val="75000"/>
                            <a:lumOff val="25000"/>
                          </a:schemeClr>
                        </a:solidFill>
                        <a:effectLst/>
                        <a:latin typeface="+mn-lt"/>
                        <a:ea typeface="+mn-ea"/>
                        <a:cs typeface="+mn-cs"/>
                      </a:endParaRPr>
                    </a:p>
                  </a:txBody>
                  <a:tcPr marL="34290" marR="34290" marT="34290" marB="34290" anchor="ctr"/>
                </a:tc>
                <a:tc>
                  <a:txBody>
                    <a:bodyPr/>
                    <a:lstStyle/>
                    <a:p>
                      <a:pPr algn="ctr" fontAlgn="t">
                        <a:lnSpc>
                          <a:spcPts val="1200"/>
                        </a:lnSpc>
                      </a:pPr>
                      <a:endParaRPr lang="fr-FR" sz="1000" b="0" i="0" u="none" strike="noStrike">
                        <a:solidFill>
                          <a:schemeClr val="tx1">
                            <a:lumMod val="75000"/>
                            <a:lumOff val="25000"/>
                          </a:schemeClr>
                        </a:solidFill>
                        <a:effectLst/>
                        <a:latin typeface="+mn-lt"/>
                      </a:endParaRPr>
                    </a:p>
                  </a:txBody>
                  <a:tcPr marL="34290" marR="34290" marT="34290" marB="34290" anchor="ctr"/>
                </a:tc>
                <a:extLst>
                  <a:ext uri="{0D108BD9-81ED-4DB2-BD59-A6C34878D82A}">
                    <a16:rowId xmlns:a16="http://schemas.microsoft.com/office/drawing/2014/main" val="1249840056"/>
                  </a:ext>
                </a:extLst>
              </a:tr>
              <a:tr h="227807">
                <a:tc>
                  <a:txBody>
                    <a:bodyPr/>
                    <a:lstStyle/>
                    <a:p>
                      <a:pPr marL="0" algn="l" defTabSz="914400" rtl="0" eaLnBrk="1" fontAlgn="t" latinLnBrk="0" hangingPunct="1">
                        <a:lnSpc>
                          <a:spcPts val="1200"/>
                        </a:lnSpc>
                      </a:pPr>
                      <a:r>
                        <a:rPr lang="fr-FR" sz="1000" u="none" strike="noStrike" kern="1200" dirty="0">
                          <a:solidFill>
                            <a:schemeClr val="tx1">
                              <a:lumMod val="75000"/>
                              <a:lumOff val="25000"/>
                            </a:schemeClr>
                          </a:solidFill>
                          <a:effectLst/>
                        </a:rPr>
                        <a:t>Saignements</a:t>
                      </a:r>
                      <a:endParaRPr lang="fr-FR" sz="1000" u="none" strike="noStrike" kern="1200" dirty="0">
                        <a:solidFill>
                          <a:schemeClr val="tx1">
                            <a:lumMod val="75000"/>
                            <a:lumOff val="25000"/>
                          </a:schemeClr>
                        </a:solidFill>
                        <a:effectLst/>
                        <a:latin typeface="+mn-lt"/>
                        <a:ea typeface="+mn-ea"/>
                        <a:cs typeface="+mn-cs"/>
                      </a:endParaRPr>
                    </a:p>
                  </a:txBody>
                  <a:tcPr marL="34290" marR="34290" marT="34290" marB="34290" anchor="ctr"/>
                </a:tc>
                <a:tc>
                  <a:txBody>
                    <a:bodyPr/>
                    <a:lstStyle/>
                    <a:p>
                      <a:pPr marL="0" algn="ctr" defTabSz="914400" rtl="0" eaLnBrk="1" fontAlgn="t" latinLnBrk="0" hangingPunct="1">
                        <a:lnSpc>
                          <a:spcPts val="1200"/>
                        </a:lnSpc>
                      </a:pPr>
                      <a:r>
                        <a:rPr lang="fr-FR" sz="1000" u="none" strike="noStrike" kern="1200" dirty="0">
                          <a:solidFill>
                            <a:schemeClr val="tx1">
                              <a:lumMod val="75000"/>
                              <a:lumOff val="25000"/>
                            </a:schemeClr>
                          </a:solidFill>
                          <a:effectLst/>
                        </a:rPr>
                        <a:t>4 (1,2)</a:t>
                      </a:r>
                      <a:endParaRPr lang="fr-FR" sz="1000" u="none" strike="noStrike" kern="1200" dirty="0">
                        <a:solidFill>
                          <a:schemeClr val="tx1">
                            <a:lumMod val="75000"/>
                            <a:lumOff val="25000"/>
                          </a:schemeClr>
                        </a:solidFill>
                        <a:effectLst/>
                        <a:latin typeface="+mn-lt"/>
                        <a:ea typeface="+mn-ea"/>
                        <a:cs typeface="+mn-cs"/>
                      </a:endParaRPr>
                    </a:p>
                  </a:txBody>
                  <a:tcPr marL="34290" marR="34290" marT="34290" marB="34290" anchor="ctr"/>
                </a:tc>
                <a:tc>
                  <a:txBody>
                    <a:bodyPr/>
                    <a:lstStyle/>
                    <a:p>
                      <a:pPr marL="0" algn="ctr" defTabSz="914400" rtl="0" eaLnBrk="1" fontAlgn="t" latinLnBrk="0" hangingPunct="1">
                        <a:lnSpc>
                          <a:spcPts val="1200"/>
                        </a:lnSpc>
                      </a:pPr>
                      <a:r>
                        <a:rPr lang="fr-FR" sz="1000" u="none" strike="noStrike" kern="1200" dirty="0">
                          <a:solidFill>
                            <a:schemeClr val="tx1">
                              <a:lumMod val="75000"/>
                              <a:lumOff val="25000"/>
                            </a:schemeClr>
                          </a:solidFill>
                          <a:effectLst/>
                        </a:rPr>
                        <a:t>4 (0,8)</a:t>
                      </a:r>
                      <a:endParaRPr lang="fr-FR" sz="1000" u="none" strike="noStrike" kern="1200" dirty="0">
                        <a:solidFill>
                          <a:schemeClr val="tx1">
                            <a:lumMod val="75000"/>
                            <a:lumOff val="25000"/>
                          </a:schemeClr>
                        </a:solidFill>
                        <a:effectLst/>
                        <a:latin typeface="+mn-lt"/>
                        <a:ea typeface="+mn-ea"/>
                        <a:cs typeface="+mn-cs"/>
                      </a:endParaRPr>
                    </a:p>
                  </a:txBody>
                  <a:tcPr marL="34290" marR="34290" marT="34290" marB="34290" anchor="ctr"/>
                </a:tc>
                <a:tc>
                  <a:txBody>
                    <a:bodyPr/>
                    <a:lstStyle/>
                    <a:p>
                      <a:pPr algn="ctr" fontAlgn="t">
                        <a:lnSpc>
                          <a:spcPts val="1200"/>
                        </a:lnSpc>
                      </a:pPr>
                      <a:endParaRPr lang="fr-FR" sz="1000" b="0" i="0" u="none" strike="noStrike">
                        <a:solidFill>
                          <a:schemeClr val="tx1">
                            <a:lumMod val="75000"/>
                            <a:lumOff val="25000"/>
                          </a:schemeClr>
                        </a:solidFill>
                        <a:effectLst/>
                        <a:latin typeface="+mn-lt"/>
                      </a:endParaRPr>
                    </a:p>
                  </a:txBody>
                  <a:tcPr marL="34290" marR="34290" marT="34290" marB="34290" anchor="ctr"/>
                </a:tc>
                <a:extLst>
                  <a:ext uri="{0D108BD9-81ED-4DB2-BD59-A6C34878D82A}">
                    <a16:rowId xmlns:a16="http://schemas.microsoft.com/office/drawing/2014/main" val="3540319228"/>
                  </a:ext>
                </a:extLst>
              </a:tr>
              <a:tr h="382484">
                <a:tc>
                  <a:txBody>
                    <a:bodyPr/>
                    <a:lstStyle/>
                    <a:p>
                      <a:pPr marL="0" algn="l" defTabSz="914400" rtl="0" eaLnBrk="1" fontAlgn="t" latinLnBrk="0" hangingPunct="1">
                        <a:lnSpc>
                          <a:spcPts val="1200"/>
                        </a:lnSpc>
                      </a:pPr>
                      <a:r>
                        <a:rPr lang="fr-FR" sz="1000" u="none" strike="noStrike" kern="1200" dirty="0">
                          <a:solidFill>
                            <a:schemeClr val="tx1">
                              <a:lumMod val="75000"/>
                              <a:lumOff val="25000"/>
                            </a:schemeClr>
                          </a:solidFill>
                          <a:effectLst/>
                        </a:rPr>
                        <a:t>Infection intra-abdominale</a:t>
                      </a:r>
                      <a:endParaRPr lang="fr-FR" sz="1000" u="none" strike="noStrike" kern="1200" dirty="0">
                        <a:solidFill>
                          <a:schemeClr val="tx1">
                            <a:lumMod val="75000"/>
                            <a:lumOff val="25000"/>
                          </a:schemeClr>
                        </a:solidFill>
                        <a:effectLst/>
                        <a:latin typeface="+mn-lt"/>
                        <a:ea typeface="+mn-ea"/>
                        <a:cs typeface="+mn-cs"/>
                      </a:endParaRPr>
                    </a:p>
                  </a:txBody>
                  <a:tcPr marL="34290" marR="34290" marT="34290" marB="34290" anchor="ctr"/>
                </a:tc>
                <a:tc>
                  <a:txBody>
                    <a:bodyPr/>
                    <a:lstStyle/>
                    <a:p>
                      <a:pPr marL="0" algn="ctr" defTabSz="914400" rtl="0" eaLnBrk="1" fontAlgn="t" latinLnBrk="0" hangingPunct="1">
                        <a:lnSpc>
                          <a:spcPts val="1200"/>
                        </a:lnSpc>
                      </a:pPr>
                      <a:r>
                        <a:rPr lang="fr-FR" sz="1000" u="none" strike="noStrike" kern="1200" dirty="0">
                          <a:solidFill>
                            <a:schemeClr val="tx1">
                              <a:lumMod val="75000"/>
                              <a:lumOff val="25000"/>
                            </a:schemeClr>
                          </a:solidFill>
                          <a:effectLst/>
                        </a:rPr>
                        <a:t>18 (5,0)</a:t>
                      </a:r>
                      <a:endParaRPr lang="fr-FR" sz="1000" u="none" strike="noStrike" kern="1200" dirty="0">
                        <a:solidFill>
                          <a:schemeClr val="tx1">
                            <a:lumMod val="75000"/>
                            <a:lumOff val="25000"/>
                          </a:schemeClr>
                        </a:solidFill>
                        <a:effectLst/>
                        <a:latin typeface="+mn-lt"/>
                        <a:ea typeface="+mn-ea"/>
                        <a:cs typeface="+mn-cs"/>
                      </a:endParaRPr>
                    </a:p>
                  </a:txBody>
                  <a:tcPr marL="34290" marR="34290" marT="34290" marB="34290" anchor="ctr"/>
                </a:tc>
                <a:tc>
                  <a:txBody>
                    <a:bodyPr/>
                    <a:lstStyle/>
                    <a:p>
                      <a:pPr marL="0" algn="ctr" defTabSz="914400" rtl="0" eaLnBrk="1" fontAlgn="t" latinLnBrk="0" hangingPunct="1">
                        <a:lnSpc>
                          <a:spcPts val="1200"/>
                        </a:lnSpc>
                      </a:pPr>
                      <a:r>
                        <a:rPr lang="fr-FR" sz="1000" u="none" strike="noStrike" kern="1200" dirty="0">
                          <a:solidFill>
                            <a:schemeClr val="tx1">
                              <a:lumMod val="75000"/>
                              <a:lumOff val="25000"/>
                            </a:schemeClr>
                          </a:solidFill>
                          <a:effectLst/>
                        </a:rPr>
                        <a:t>21 (5,0)</a:t>
                      </a:r>
                      <a:endParaRPr lang="fr-FR" sz="1000" u="none" strike="noStrike" kern="1200" dirty="0">
                        <a:solidFill>
                          <a:schemeClr val="tx1">
                            <a:lumMod val="75000"/>
                            <a:lumOff val="25000"/>
                          </a:schemeClr>
                        </a:solidFill>
                        <a:effectLst/>
                        <a:latin typeface="+mn-lt"/>
                        <a:ea typeface="+mn-ea"/>
                        <a:cs typeface="+mn-cs"/>
                      </a:endParaRPr>
                    </a:p>
                  </a:txBody>
                  <a:tcPr marL="34290" marR="34290" marT="34290" marB="34290" anchor="ctr"/>
                </a:tc>
                <a:tc>
                  <a:txBody>
                    <a:bodyPr/>
                    <a:lstStyle/>
                    <a:p>
                      <a:pPr algn="ctr" fontAlgn="t">
                        <a:lnSpc>
                          <a:spcPts val="1200"/>
                        </a:lnSpc>
                      </a:pPr>
                      <a:endParaRPr lang="fr-FR" sz="1000" b="0" i="0" u="none" strike="noStrike" dirty="0">
                        <a:solidFill>
                          <a:schemeClr val="tx1">
                            <a:lumMod val="75000"/>
                            <a:lumOff val="25000"/>
                          </a:schemeClr>
                        </a:solidFill>
                        <a:effectLst/>
                        <a:latin typeface="+mn-lt"/>
                      </a:endParaRPr>
                    </a:p>
                  </a:txBody>
                  <a:tcPr marL="34290" marR="34290" marT="34290" marB="34290" anchor="ctr"/>
                </a:tc>
                <a:extLst>
                  <a:ext uri="{0D108BD9-81ED-4DB2-BD59-A6C34878D82A}">
                    <a16:rowId xmlns:a16="http://schemas.microsoft.com/office/drawing/2014/main" val="1761186174"/>
                  </a:ext>
                </a:extLst>
              </a:tr>
              <a:tr h="382484">
                <a:tc>
                  <a:txBody>
                    <a:bodyPr/>
                    <a:lstStyle/>
                    <a:p>
                      <a:pPr marL="0" algn="l" defTabSz="914400" rtl="0" eaLnBrk="1" fontAlgn="t" latinLnBrk="0" hangingPunct="1">
                        <a:lnSpc>
                          <a:spcPts val="1200"/>
                        </a:lnSpc>
                      </a:pPr>
                      <a:r>
                        <a:rPr lang="fr-FR" sz="1000" b="1" u="none" strike="noStrike" kern="1200" dirty="0">
                          <a:solidFill>
                            <a:schemeClr val="tx1">
                              <a:lumMod val="75000"/>
                              <a:lumOff val="25000"/>
                            </a:schemeClr>
                          </a:solidFill>
                          <a:effectLst/>
                        </a:rPr>
                        <a:t>Avec anastomose primaire, n(%)</a:t>
                      </a:r>
                      <a:endParaRPr lang="fr-FR" sz="1000" b="1" u="none" strike="noStrike" kern="1200" dirty="0">
                        <a:solidFill>
                          <a:schemeClr val="tx1">
                            <a:lumMod val="75000"/>
                            <a:lumOff val="25000"/>
                          </a:schemeClr>
                        </a:solidFill>
                        <a:effectLst/>
                        <a:latin typeface="+mn-lt"/>
                        <a:ea typeface="+mn-ea"/>
                        <a:cs typeface="+mn-cs"/>
                      </a:endParaRPr>
                    </a:p>
                  </a:txBody>
                  <a:tcPr marL="34290" marR="34290" marT="34290" marB="34290" anchor="ctr"/>
                </a:tc>
                <a:tc>
                  <a:txBody>
                    <a:bodyPr/>
                    <a:lstStyle/>
                    <a:p>
                      <a:pPr marL="0" algn="ctr" defTabSz="914400" rtl="0" eaLnBrk="1" fontAlgn="t" latinLnBrk="0" hangingPunct="1">
                        <a:lnSpc>
                          <a:spcPts val="1200"/>
                        </a:lnSpc>
                      </a:pPr>
                      <a:r>
                        <a:rPr lang="fr-FR" sz="1000" b="1" u="none" strike="noStrike" kern="1200" dirty="0">
                          <a:solidFill>
                            <a:schemeClr val="tx1">
                              <a:lumMod val="75000"/>
                              <a:lumOff val="25000"/>
                            </a:schemeClr>
                          </a:solidFill>
                          <a:effectLst/>
                        </a:rPr>
                        <a:t>Standard (n = 219)</a:t>
                      </a:r>
                      <a:endParaRPr lang="fr-FR" sz="1000" b="1" u="none" strike="noStrike" kern="1200" dirty="0">
                        <a:solidFill>
                          <a:schemeClr val="tx1">
                            <a:lumMod val="75000"/>
                            <a:lumOff val="25000"/>
                          </a:schemeClr>
                        </a:solidFill>
                        <a:effectLst/>
                        <a:latin typeface="+mn-lt"/>
                        <a:ea typeface="+mn-ea"/>
                        <a:cs typeface="+mn-cs"/>
                      </a:endParaRPr>
                    </a:p>
                  </a:txBody>
                  <a:tcPr marL="34290" marR="34290" marT="34290" marB="34290" anchor="ctr"/>
                </a:tc>
                <a:tc>
                  <a:txBody>
                    <a:bodyPr/>
                    <a:lstStyle/>
                    <a:p>
                      <a:pPr marL="0" algn="ctr" defTabSz="914400" rtl="0" eaLnBrk="1" fontAlgn="t" latinLnBrk="0" hangingPunct="1">
                        <a:lnSpc>
                          <a:spcPts val="1200"/>
                        </a:lnSpc>
                      </a:pPr>
                      <a:r>
                        <a:rPr lang="fr-FR" sz="1000" b="1" u="none" strike="noStrike" kern="1200" dirty="0">
                          <a:solidFill>
                            <a:schemeClr val="tx1">
                              <a:lumMod val="75000"/>
                              <a:lumOff val="25000"/>
                            </a:schemeClr>
                          </a:solidFill>
                          <a:effectLst/>
                        </a:rPr>
                        <a:t>Expérimental (n=246)</a:t>
                      </a:r>
                      <a:endParaRPr lang="fr-FR" sz="1000" b="1" u="none" strike="noStrike" kern="1200" dirty="0">
                        <a:solidFill>
                          <a:schemeClr val="tx1">
                            <a:lumMod val="75000"/>
                            <a:lumOff val="25000"/>
                          </a:schemeClr>
                        </a:solidFill>
                        <a:effectLst/>
                        <a:latin typeface="+mn-lt"/>
                        <a:ea typeface="+mn-ea"/>
                        <a:cs typeface="+mn-cs"/>
                      </a:endParaRPr>
                    </a:p>
                  </a:txBody>
                  <a:tcPr marL="34290" marR="34290" marT="34290" marB="34290" anchor="ctr"/>
                </a:tc>
                <a:tc>
                  <a:txBody>
                    <a:bodyPr/>
                    <a:lstStyle/>
                    <a:p>
                      <a:pPr algn="ctr" fontAlgn="t">
                        <a:lnSpc>
                          <a:spcPts val="1200"/>
                        </a:lnSpc>
                      </a:pPr>
                      <a:endParaRPr lang="fr-FR" sz="1000" b="1" i="0" u="none" strike="noStrike" dirty="0">
                        <a:solidFill>
                          <a:schemeClr val="tx1">
                            <a:lumMod val="75000"/>
                            <a:lumOff val="25000"/>
                          </a:schemeClr>
                        </a:solidFill>
                        <a:effectLst/>
                        <a:latin typeface="+mn-lt"/>
                      </a:endParaRPr>
                    </a:p>
                  </a:txBody>
                  <a:tcPr marL="34290" marR="34290" marT="34290" marB="34290" anchor="ctr"/>
                </a:tc>
                <a:extLst>
                  <a:ext uri="{0D108BD9-81ED-4DB2-BD59-A6C34878D82A}">
                    <a16:rowId xmlns:a16="http://schemas.microsoft.com/office/drawing/2014/main" val="2742114621"/>
                  </a:ext>
                </a:extLst>
              </a:tr>
              <a:tr h="227807">
                <a:tc>
                  <a:txBody>
                    <a:bodyPr/>
                    <a:lstStyle/>
                    <a:p>
                      <a:pPr marL="0" algn="l" defTabSz="914400" rtl="0" eaLnBrk="1" fontAlgn="t" latinLnBrk="0" hangingPunct="1">
                        <a:lnSpc>
                          <a:spcPts val="1200"/>
                        </a:lnSpc>
                      </a:pPr>
                      <a:r>
                        <a:rPr lang="fr-FR" sz="1000" u="none" strike="noStrike" kern="1200" dirty="0">
                          <a:solidFill>
                            <a:schemeClr val="tx1">
                              <a:lumMod val="75000"/>
                              <a:lumOff val="25000"/>
                            </a:schemeClr>
                          </a:solidFill>
                          <a:effectLst/>
                        </a:rPr>
                        <a:t>Fuite anastomotique</a:t>
                      </a:r>
                      <a:endParaRPr lang="fr-FR" sz="1000" u="none" strike="noStrike" kern="1200" dirty="0">
                        <a:solidFill>
                          <a:schemeClr val="tx1">
                            <a:lumMod val="75000"/>
                            <a:lumOff val="25000"/>
                          </a:schemeClr>
                        </a:solidFill>
                        <a:effectLst/>
                        <a:latin typeface="+mn-lt"/>
                        <a:ea typeface="+mn-ea"/>
                        <a:cs typeface="+mn-cs"/>
                      </a:endParaRPr>
                    </a:p>
                  </a:txBody>
                  <a:tcPr marL="34290" marR="34290" marT="34290" marB="34290" anchor="ctr"/>
                </a:tc>
                <a:tc>
                  <a:txBody>
                    <a:bodyPr/>
                    <a:lstStyle/>
                    <a:p>
                      <a:pPr marL="0" algn="ctr" defTabSz="914400" rtl="0" eaLnBrk="1" fontAlgn="t" latinLnBrk="0" hangingPunct="1">
                        <a:lnSpc>
                          <a:spcPts val="1200"/>
                        </a:lnSpc>
                      </a:pPr>
                      <a:r>
                        <a:rPr lang="fr-FR" sz="1000" u="none" strike="noStrike" kern="1200" dirty="0">
                          <a:solidFill>
                            <a:schemeClr val="tx1">
                              <a:lumMod val="75000"/>
                              <a:lumOff val="25000"/>
                            </a:schemeClr>
                          </a:solidFill>
                          <a:effectLst/>
                        </a:rPr>
                        <a:t>9 (4,1)</a:t>
                      </a:r>
                      <a:endParaRPr lang="fr-FR" sz="1000" u="none" strike="noStrike" kern="1200" dirty="0">
                        <a:solidFill>
                          <a:schemeClr val="tx1">
                            <a:lumMod val="75000"/>
                            <a:lumOff val="25000"/>
                          </a:schemeClr>
                        </a:solidFill>
                        <a:effectLst/>
                        <a:latin typeface="+mn-lt"/>
                        <a:ea typeface="+mn-ea"/>
                        <a:cs typeface="+mn-cs"/>
                      </a:endParaRPr>
                    </a:p>
                  </a:txBody>
                  <a:tcPr marL="34290" marR="34290" marT="34290" marB="34290" anchor="ctr"/>
                </a:tc>
                <a:tc>
                  <a:txBody>
                    <a:bodyPr/>
                    <a:lstStyle/>
                    <a:p>
                      <a:pPr marL="0" algn="ctr" defTabSz="914400" rtl="0" eaLnBrk="1" fontAlgn="t" latinLnBrk="0" hangingPunct="1">
                        <a:lnSpc>
                          <a:spcPts val="1200"/>
                        </a:lnSpc>
                      </a:pPr>
                      <a:r>
                        <a:rPr lang="fr-FR" sz="1000" u="none" strike="noStrike" kern="1200" dirty="0">
                          <a:solidFill>
                            <a:schemeClr val="tx1">
                              <a:lumMod val="75000"/>
                              <a:lumOff val="25000"/>
                            </a:schemeClr>
                          </a:solidFill>
                          <a:effectLst/>
                        </a:rPr>
                        <a:t>14 (5,7)</a:t>
                      </a:r>
                      <a:endParaRPr lang="fr-FR" sz="1000" u="none" strike="noStrike" kern="1200" dirty="0">
                        <a:solidFill>
                          <a:schemeClr val="tx1">
                            <a:lumMod val="75000"/>
                            <a:lumOff val="25000"/>
                          </a:schemeClr>
                        </a:solidFill>
                        <a:effectLst/>
                        <a:latin typeface="+mn-lt"/>
                        <a:ea typeface="+mn-ea"/>
                        <a:cs typeface="+mn-cs"/>
                      </a:endParaRPr>
                    </a:p>
                  </a:txBody>
                  <a:tcPr marL="34290" marR="34290" marT="34290" marB="34290" anchor="ctr"/>
                </a:tc>
                <a:tc>
                  <a:txBody>
                    <a:bodyPr/>
                    <a:lstStyle/>
                    <a:p>
                      <a:pPr algn="ctr" fontAlgn="t">
                        <a:lnSpc>
                          <a:spcPts val="1200"/>
                        </a:lnSpc>
                      </a:pPr>
                      <a:endParaRPr lang="fr-FR" sz="1000" b="0" i="0" u="none" strike="noStrike" dirty="0">
                        <a:solidFill>
                          <a:schemeClr val="tx1">
                            <a:lumMod val="75000"/>
                            <a:lumOff val="25000"/>
                          </a:schemeClr>
                        </a:solidFill>
                        <a:effectLst/>
                        <a:latin typeface="+mn-lt"/>
                      </a:endParaRPr>
                    </a:p>
                  </a:txBody>
                  <a:tcPr marL="34290" marR="34290" marT="34290" marB="34290" anchor="ctr"/>
                </a:tc>
                <a:extLst>
                  <a:ext uri="{0D108BD9-81ED-4DB2-BD59-A6C34878D82A}">
                    <a16:rowId xmlns:a16="http://schemas.microsoft.com/office/drawing/2014/main" val="878135257"/>
                  </a:ext>
                </a:extLst>
              </a:tr>
            </a:tbl>
          </a:graphicData>
        </a:graphic>
      </p:graphicFrame>
      <p:sp>
        <p:nvSpPr>
          <p:cNvPr id="8" name="Titre 11"/>
          <p:cNvSpPr>
            <a:spLocks noGrp="1"/>
          </p:cNvSpPr>
          <p:nvPr>
            <p:ph type="title"/>
          </p:nvPr>
        </p:nvSpPr>
        <p:spPr>
          <a:xfrm>
            <a:off x="190500" y="0"/>
            <a:ext cx="7124700" cy="596560"/>
          </a:xfrm>
        </p:spPr>
        <p:txBody>
          <a:bodyPr>
            <a:normAutofit fontScale="90000"/>
          </a:bodyPr>
          <a:lstStyle/>
          <a:p>
            <a:r>
              <a:rPr lang="fr-FR" sz="2400" dirty="0"/>
              <a:t>Intérêt de la RT « courte » néoadjuvante à la CT et chirurgie  : </a:t>
            </a:r>
            <a:br>
              <a:rPr lang="fr-FR" sz="2400" dirty="0"/>
            </a:br>
            <a:r>
              <a:rPr lang="fr-FR" sz="2400" b="1" dirty="0"/>
              <a:t>Etude RAPIDO</a:t>
            </a:r>
            <a:endParaRPr lang="fr-FR" sz="2400" b="1" dirty="0">
              <a:solidFill>
                <a:schemeClr val="bg1"/>
              </a:solidFill>
            </a:endParaRPr>
          </a:p>
        </p:txBody>
      </p:sp>
    </p:spTree>
    <p:extLst>
      <p:ext uri="{BB962C8B-B14F-4D97-AF65-F5344CB8AC3E}">
        <p14:creationId xmlns:p14="http://schemas.microsoft.com/office/powerpoint/2010/main" val="10209676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à coins arrondis 4">
            <a:extLst>
              <a:ext uri="{FF2B5EF4-FFF2-40B4-BE49-F238E27FC236}">
                <a16:creationId xmlns:a16="http://schemas.microsoft.com/office/drawing/2014/main" id="{ACB07F80-140C-46EC-B1E5-50CFF571FAAA}"/>
              </a:ext>
            </a:extLst>
          </p:cNvPr>
          <p:cNvSpPr/>
          <p:nvPr/>
        </p:nvSpPr>
        <p:spPr>
          <a:xfrm>
            <a:off x="359441" y="2353514"/>
            <a:ext cx="6288786" cy="2243286"/>
          </a:xfrm>
          <a:prstGeom prst="roundRect">
            <a:avLst>
              <a:gd name="adj" fmla="val 5248"/>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Calibri"/>
              <a:ea typeface="+mn-ea"/>
              <a:cs typeface="+mn-cs"/>
            </a:endParaRPr>
          </a:p>
        </p:txBody>
      </p:sp>
      <p:sp>
        <p:nvSpPr>
          <p:cNvPr id="18" name="Titre 1"/>
          <p:cNvSpPr>
            <a:spLocks noGrp="1"/>
          </p:cNvSpPr>
          <p:nvPr>
            <p:ph type="title"/>
          </p:nvPr>
        </p:nvSpPr>
        <p:spPr/>
        <p:txBody>
          <a:bodyPr>
            <a:noAutofit/>
          </a:bodyPr>
          <a:lstStyle/>
          <a:p>
            <a:r>
              <a:rPr lang="fr-FR" dirty="0" err="1"/>
              <a:t>Folfox-Pani</a:t>
            </a:r>
            <a:r>
              <a:rPr lang="fr-FR" dirty="0"/>
              <a:t> vs LV5FU-pani en L1 du CCRm du sujet âgé</a:t>
            </a:r>
            <a:br>
              <a:rPr lang="fr-FR" b="1" dirty="0"/>
            </a:br>
            <a:r>
              <a:rPr lang="fr-FR" b="1" dirty="0"/>
              <a:t>Etude PANDA</a:t>
            </a:r>
          </a:p>
        </p:txBody>
      </p:sp>
      <p:sp>
        <p:nvSpPr>
          <p:cNvPr id="13" name="Espace réservé du contenu 12"/>
          <p:cNvSpPr>
            <a:spLocks noGrp="1"/>
          </p:cNvSpPr>
          <p:nvPr>
            <p:ph sz="half" idx="1"/>
          </p:nvPr>
        </p:nvSpPr>
        <p:spPr/>
        <p:txBody>
          <a:bodyPr/>
          <a:lstStyle/>
          <a:p>
            <a:r>
              <a:rPr lang="fr-FR" dirty="0"/>
              <a:t>Design</a:t>
            </a:r>
          </a:p>
          <a:p>
            <a:pPr lvl="1"/>
            <a:r>
              <a:rPr lang="fr-FR" dirty="0"/>
              <a:t>Phase II randomisée, non comparative, multicentrique, italienne</a:t>
            </a:r>
          </a:p>
          <a:p>
            <a:pPr lvl="2"/>
            <a:r>
              <a:rPr lang="fr-FR" sz="1400" dirty="0"/>
              <a:t>Considérations statistiques:</a:t>
            </a:r>
          </a:p>
          <a:p>
            <a:pPr lvl="3"/>
            <a:r>
              <a:rPr lang="fr-FR" sz="1100" dirty="0"/>
              <a:t>H0=PFS≤6 mois; H1=PFS≥9,5 mois pour chaque bras</a:t>
            </a:r>
          </a:p>
          <a:p>
            <a:pPr lvl="3"/>
            <a:r>
              <a:rPr lang="fr-FR" sz="1100" dirty="0"/>
              <a:t>90 patients nécessaires dans chaque bras/puissance=90%/risque alpha=0,05/test unilatéral (</a:t>
            </a:r>
            <a:r>
              <a:rPr lang="fr-FR" sz="1100" dirty="0" err="1"/>
              <a:t>Brookmeyer</a:t>
            </a:r>
            <a:r>
              <a:rPr lang="fr-FR" sz="1100" dirty="0"/>
              <a:t>-Crawley)</a:t>
            </a:r>
          </a:p>
        </p:txBody>
      </p:sp>
      <p:sp>
        <p:nvSpPr>
          <p:cNvPr id="4" name="Freeform 15">
            <a:extLst>
              <a:ext uri="{FF2B5EF4-FFF2-40B4-BE49-F238E27FC236}">
                <a16:creationId xmlns:a16="http://schemas.microsoft.com/office/drawing/2014/main" id="{6E1AE218-52C7-4D45-B604-B52C7AE90DA6}"/>
              </a:ext>
            </a:extLst>
          </p:cNvPr>
          <p:cNvSpPr>
            <a:spLocks/>
          </p:cNvSpPr>
          <p:nvPr/>
        </p:nvSpPr>
        <p:spPr bwMode="auto">
          <a:xfrm>
            <a:off x="2750455" y="3048070"/>
            <a:ext cx="462343" cy="839097"/>
          </a:xfrm>
          <a:custGeom>
            <a:avLst/>
            <a:gdLst>
              <a:gd name="T0" fmla="*/ 2147483647 w 133"/>
              <a:gd name="T1" fmla="*/ 0 h 904"/>
              <a:gd name="T2" fmla="*/ 0 w 133"/>
              <a:gd name="T3" fmla="*/ 0 h 904"/>
              <a:gd name="T4" fmla="*/ 0 w 133"/>
              <a:gd name="T5" fmla="*/ 2147483647 h 904"/>
              <a:gd name="T6" fmla="*/ 2147483647 w 133"/>
              <a:gd name="T7" fmla="*/ 2147483647 h 904"/>
              <a:gd name="T8" fmla="*/ 0 60000 65536"/>
              <a:gd name="T9" fmla="*/ 0 60000 65536"/>
              <a:gd name="T10" fmla="*/ 0 60000 65536"/>
              <a:gd name="T11" fmla="*/ 0 60000 65536"/>
              <a:gd name="T12" fmla="*/ 0 w 133"/>
              <a:gd name="T13" fmla="*/ 0 h 904"/>
              <a:gd name="T14" fmla="*/ 133 w 133"/>
              <a:gd name="T15" fmla="*/ 904 h 904"/>
            </a:gdLst>
            <a:ahLst/>
            <a:cxnLst>
              <a:cxn ang="T8">
                <a:pos x="T0" y="T1"/>
              </a:cxn>
              <a:cxn ang="T9">
                <a:pos x="T2" y="T3"/>
              </a:cxn>
              <a:cxn ang="T10">
                <a:pos x="T4" y="T5"/>
              </a:cxn>
              <a:cxn ang="T11">
                <a:pos x="T6" y="T7"/>
              </a:cxn>
            </a:cxnLst>
            <a:rect l="T12" t="T13" r="T14" b="T15"/>
            <a:pathLst>
              <a:path w="133" h="904">
                <a:moveTo>
                  <a:pt x="133" y="0"/>
                </a:moveTo>
                <a:lnTo>
                  <a:pt x="0" y="0"/>
                </a:lnTo>
                <a:lnTo>
                  <a:pt x="0" y="904"/>
                </a:lnTo>
                <a:lnTo>
                  <a:pt x="133" y="904"/>
                </a:lnTo>
              </a:path>
            </a:pathLst>
          </a:custGeom>
          <a:noFill/>
          <a:ln w="19050">
            <a:solidFill>
              <a:srgbClr val="4D4D4D"/>
            </a:solidFill>
            <a:round/>
            <a:headEnd type="triangle" w="med" len="med"/>
            <a:tailEnd type="triangle" w="med" len="med"/>
          </a:ln>
        </p:spPr>
        <p:txBody>
          <a:body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1200" b="0" i="0" u="none" strike="noStrike" kern="0" cap="none" spc="0" normalizeH="0" baseline="0" noProof="0" dirty="0">
              <a:ln>
                <a:noFill/>
              </a:ln>
              <a:solidFill>
                <a:srgbClr val="FFFFFF"/>
              </a:solidFill>
              <a:effectLst/>
              <a:uLnTx/>
              <a:uFillTx/>
              <a:latin typeface="Calibri" panose="020F0502020204030204"/>
              <a:ea typeface="ＭＳ Ｐゴシック" pitchFamily="34" charset="-128"/>
              <a:cs typeface="Calibri" panose="020F0502020204030204" pitchFamily="34" charset="0"/>
            </a:endParaRPr>
          </a:p>
        </p:txBody>
      </p:sp>
      <p:sp>
        <p:nvSpPr>
          <p:cNvPr id="5" name="Rectangle 11">
            <a:extLst>
              <a:ext uri="{FF2B5EF4-FFF2-40B4-BE49-F238E27FC236}">
                <a16:creationId xmlns:a16="http://schemas.microsoft.com/office/drawing/2014/main" id="{3C437483-49EC-44D5-A3A6-5F2C3064B526}"/>
              </a:ext>
            </a:extLst>
          </p:cNvPr>
          <p:cNvSpPr>
            <a:spLocks noChangeArrowheads="1"/>
          </p:cNvSpPr>
          <p:nvPr/>
        </p:nvSpPr>
        <p:spPr bwMode="auto">
          <a:xfrm>
            <a:off x="3254818" y="2807547"/>
            <a:ext cx="1256509" cy="473807"/>
          </a:xfrm>
          <a:prstGeom prst="roundRect">
            <a:avLst>
              <a:gd name="adj" fmla="val 16667"/>
            </a:avLst>
          </a:prstGeom>
          <a:solidFill>
            <a:schemeClr val="accent1"/>
          </a:solidFill>
          <a:ln>
            <a:noFill/>
            <a:headEnd/>
            <a:tailEnd/>
          </a:ln>
          <a:effectLst/>
          <a:scene3d>
            <a:camera prst="orthographicFront">
              <a:rot lat="0" lon="0" rev="0"/>
            </a:camera>
            <a:lightRig rig="threePt" dir="t">
              <a:rot lat="0" lon="0" rev="1200000"/>
            </a:lightRig>
          </a:scene3d>
          <a:sp3d/>
        </p:spPr>
        <p:txBody>
          <a:bodyPr wrap="none" anchor="ctr"/>
          <a:lstStyle/>
          <a:p>
            <a:pPr marL="0" marR="0" lvl="0" indent="0" algn="ctr" defTabSz="457200" rtl="0" eaLnBrk="1" fontAlgn="base" latinLnBrk="0" hangingPunct="1">
              <a:lnSpc>
                <a:spcPts val="900"/>
              </a:lnSpc>
              <a:spcBef>
                <a:spcPct val="0"/>
              </a:spcBef>
              <a:spcAft>
                <a:spcPct val="0"/>
              </a:spcAft>
              <a:buClr>
                <a:srgbClr val="FFCC00"/>
              </a:buClr>
              <a:buSzTx/>
              <a:buFontTx/>
              <a:buNone/>
              <a:tabLst/>
              <a:defRPr/>
            </a:pPr>
            <a:r>
              <a:rPr kumimoji="0" lang="fr-FR" sz="900" b="1" i="0" u="none" strike="noStrike" kern="0" cap="none" spc="0" normalizeH="0" baseline="0" noProof="0" dirty="0">
                <a:ln>
                  <a:noFill/>
                </a:ln>
                <a:solidFill>
                  <a:srgbClr val="FFFFFF"/>
                </a:solidFill>
                <a:effectLst/>
                <a:uLnTx/>
                <a:uFillTx/>
                <a:latin typeface="Calibri" panose="020F0502020204030204"/>
                <a:ea typeface="+mn-ea"/>
                <a:cs typeface="Calibri" panose="020F0502020204030204" pitchFamily="34" charset="0"/>
              </a:rPr>
              <a:t>FOLFOX</a:t>
            </a:r>
            <a:r>
              <a:rPr kumimoji="0" lang="fr-FR" sz="900" b="0" i="0" u="none" strike="noStrike" kern="0" cap="none" spc="0" normalizeH="0" baseline="0" noProof="0" dirty="0">
                <a:ln>
                  <a:noFill/>
                </a:ln>
                <a:solidFill>
                  <a:srgbClr val="FFFFFF"/>
                </a:solidFill>
                <a:effectLst/>
                <a:uLnTx/>
                <a:uFillTx/>
                <a:latin typeface="Calibri" panose="020F0502020204030204"/>
                <a:ea typeface="+mn-ea"/>
                <a:cs typeface="Calibri" panose="020F0502020204030204" pitchFamily="34" charset="0"/>
              </a:rPr>
              <a:t> sans bolus</a:t>
            </a:r>
          </a:p>
          <a:p>
            <a:pPr marL="0" marR="0" lvl="0" indent="0" algn="ctr" defTabSz="457200" rtl="0" eaLnBrk="1" fontAlgn="base" latinLnBrk="0" hangingPunct="1">
              <a:lnSpc>
                <a:spcPts val="900"/>
              </a:lnSpc>
              <a:spcBef>
                <a:spcPct val="0"/>
              </a:spcBef>
              <a:spcAft>
                <a:spcPct val="0"/>
              </a:spcAft>
              <a:buClr>
                <a:srgbClr val="FFCC00"/>
              </a:buClr>
              <a:buSzTx/>
              <a:buFontTx/>
              <a:buNone/>
              <a:tabLst/>
              <a:defRPr/>
            </a:pPr>
            <a:r>
              <a:rPr kumimoji="0" lang="fr-FR" sz="900" b="0" i="0" u="none" strike="noStrike" kern="0" cap="none" spc="0" normalizeH="0" baseline="0" noProof="0" dirty="0">
                <a:ln>
                  <a:noFill/>
                </a:ln>
                <a:solidFill>
                  <a:srgbClr val="FFFFFF"/>
                </a:solidFill>
                <a:effectLst/>
                <a:uLnTx/>
                <a:uFillTx/>
                <a:latin typeface="Calibri" panose="020F0502020204030204"/>
                <a:ea typeface="+mn-ea"/>
                <a:cs typeface="Calibri" panose="020F0502020204030204" pitchFamily="34" charset="0"/>
              </a:rPr>
              <a:t>+</a:t>
            </a:r>
            <a:r>
              <a:rPr kumimoji="0" lang="fr-FR" sz="900" b="0" i="0" u="none" strike="noStrike" kern="0" cap="none" spc="0" normalizeH="0" baseline="0" noProof="0" dirty="0" err="1">
                <a:ln>
                  <a:noFill/>
                </a:ln>
                <a:solidFill>
                  <a:srgbClr val="FFFFFF"/>
                </a:solidFill>
                <a:effectLst/>
                <a:uLnTx/>
                <a:uFillTx/>
                <a:latin typeface="Calibri" panose="020F0502020204030204"/>
                <a:ea typeface="+mn-ea"/>
                <a:cs typeface="Calibri" panose="020F0502020204030204" pitchFamily="34" charset="0"/>
              </a:rPr>
              <a:t>Panitumumab</a:t>
            </a:r>
            <a:endParaRPr kumimoji="0" lang="fr-FR" sz="900" b="0" i="0" u="none" strike="noStrike" kern="0" cap="none" spc="0" normalizeH="0" baseline="0" noProof="0" dirty="0">
              <a:ln>
                <a:noFill/>
              </a:ln>
              <a:solidFill>
                <a:srgbClr val="FFFFFF"/>
              </a:solidFill>
              <a:effectLst/>
              <a:uLnTx/>
              <a:uFillTx/>
              <a:latin typeface="Calibri" panose="020F0502020204030204"/>
              <a:ea typeface="+mn-ea"/>
              <a:cs typeface="Calibri" panose="020F0502020204030204" pitchFamily="34" charset="0"/>
            </a:endParaRPr>
          </a:p>
          <a:p>
            <a:pPr marL="0" marR="0" lvl="0" indent="0" algn="ctr" defTabSz="457200" rtl="0" eaLnBrk="1" fontAlgn="base" latinLnBrk="0" hangingPunct="1">
              <a:lnSpc>
                <a:spcPts val="900"/>
              </a:lnSpc>
              <a:spcBef>
                <a:spcPct val="0"/>
              </a:spcBef>
              <a:spcAft>
                <a:spcPct val="0"/>
              </a:spcAft>
              <a:buClr>
                <a:srgbClr val="FFCC00"/>
              </a:buClr>
              <a:buSzTx/>
              <a:buFontTx/>
              <a:buNone/>
              <a:tabLst/>
              <a:defRPr/>
            </a:pPr>
            <a:r>
              <a:rPr kumimoji="0" lang="fr-FR" sz="900" b="0" i="0" u="none" strike="noStrike" kern="0" cap="none" spc="0" normalizeH="0" baseline="0" noProof="0" dirty="0">
                <a:ln>
                  <a:noFill/>
                </a:ln>
                <a:solidFill>
                  <a:srgbClr val="FFFFFF"/>
                </a:solidFill>
                <a:effectLst/>
                <a:uLnTx/>
                <a:uFillTx/>
                <a:latin typeface="Calibri" panose="020F0502020204030204"/>
                <a:ea typeface="+mn-ea"/>
                <a:cs typeface="Calibri" panose="020F0502020204030204" pitchFamily="34" charset="0"/>
              </a:rPr>
              <a:t>Jusqu’à 12 cycles </a:t>
            </a:r>
          </a:p>
        </p:txBody>
      </p:sp>
      <p:sp>
        <p:nvSpPr>
          <p:cNvPr id="7" name="Rectangle 11">
            <a:extLst>
              <a:ext uri="{FF2B5EF4-FFF2-40B4-BE49-F238E27FC236}">
                <a16:creationId xmlns:a16="http://schemas.microsoft.com/office/drawing/2014/main" id="{B4BB58EA-12E1-4552-9557-5DCC6B3C24A7}"/>
              </a:ext>
            </a:extLst>
          </p:cNvPr>
          <p:cNvSpPr>
            <a:spLocks noChangeArrowheads="1"/>
          </p:cNvSpPr>
          <p:nvPr/>
        </p:nvSpPr>
        <p:spPr bwMode="auto">
          <a:xfrm>
            <a:off x="3254819" y="3611375"/>
            <a:ext cx="1256509" cy="529390"/>
          </a:xfrm>
          <a:prstGeom prst="roundRect">
            <a:avLst>
              <a:gd name="adj" fmla="val 16667"/>
            </a:avLst>
          </a:prstGeom>
          <a:solidFill>
            <a:srgbClr val="C00000"/>
          </a:solidFill>
          <a:ln>
            <a:noFill/>
            <a:headEnd/>
            <a:tailEnd/>
          </a:ln>
          <a:effectLst/>
          <a:scene3d>
            <a:camera prst="orthographicFront">
              <a:rot lat="0" lon="0" rev="0"/>
            </a:camera>
            <a:lightRig rig="threePt" dir="t">
              <a:rot lat="0" lon="0" rev="1200000"/>
            </a:lightRig>
          </a:scene3d>
          <a:sp3d/>
        </p:spPr>
        <p:txBody>
          <a:bodyPr wrap="none" anchor="ctr"/>
          <a:lstStyle/>
          <a:p>
            <a:pPr marL="0" marR="0" lvl="0" indent="0" algn="ctr" defTabSz="457200" rtl="0" eaLnBrk="1" fontAlgn="base" latinLnBrk="0" hangingPunct="1">
              <a:lnSpc>
                <a:spcPts val="900"/>
              </a:lnSpc>
              <a:spcBef>
                <a:spcPct val="0"/>
              </a:spcBef>
              <a:spcAft>
                <a:spcPct val="0"/>
              </a:spcAft>
              <a:buClr>
                <a:srgbClr val="FFCC00"/>
              </a:buClr>
              <a:buSzTx/>
              <a:buFontTx/>
              <a:buNone/>
              <a:tabLst/>
              <a:defRPr/>
            </a:pPr>
            <a:r>
              <a:rPr kumimoji="0" lang="fr-FR" sz="900" b="1" i="0" u="none" strike="noStrike" kern="0" cap="none" spc="0" normalizeH="0" baseline="0" noProof="0" dirty="0">
                <a:ln>
                  <a:noFill/>
                </a:ln>
                <a:solidFill>
                  <a:srgbClr val="FFFFFF"/>
                </a:solidFill>
                <a:effectLst/>
                <a:uLnTx/>
                <a:uFillTx/>
                <a:latin typeface="Calibri" panose="020F0502020204030204"/>
                <a:ea typeface="+mn-ea"/>
                <a:cs typeface="Calibri" panose="020F0502020204030204" pitchFamily="34" charset="0"/>
              </a:rPr>
              <a:t>LV5FU2</a:t>
            </a:r>
            <a:r>
              <a:rPr kumimoji="0" lang="fr-FR" sz="900" b="0" i="0" u="none" strike="noStrike" kern="0" cap="none" spc="0" normalizeH="0" baseline="0" noProof="0" dirty="0">
                <a:ln>
                  <a:noFill/>
                </a:ln>
                <a:solidFill>
                  <a:srgbClr val="FFFFFF"/>
                </a:solidFill>
                <a:effectLst/>
                <a:uLnTx/>
                <a:uFillTx/>
                <a:latin typeface="Calibri" panose="020F0502020204030204"/>
                <a:ea typeface="+mn-ea"/>
                <a:cs typeface="Calibri" panose="020F0502020204030204" pitchFamily="34" charset="0"/>
              </a:rPr>
              <a:t> sans bolus</a:t>
            </a:r>
          </a:p>
          <a:p>
            <a:pPr marL="0" marR="0" lvl="0" indent="0" algn="ctr" defTabSz="457200" rtl="0" eaLnBrk="1" fontAlgn="base" latinLnBrk="0" hangingPunct="1">
              <a:lnSpc>
                <a:spcPts val="900"/>
              </a:lnSpc>
              <a:spcBef>
                <a:spcPct val="0"/>
              </a:spcBef>
              <a:spcAft>
                <a:spcPct val="0"/>
              </a:spcAft>
              <a:buClr>
                <a:srgbClr val="FFCC00"/>
              </a:buClr>
              <a:buSzTx/>
              <a:buFontTx/>
              <a:buNone/>
              <a:tabLst/>
              <a:defRPr/>
            </a:pPr>
            <a:r>
              <a:rPr kumimoji="0" lang="fr-FR" sz="900" b="0" i="0" u="none" strike="noStrike" kern="0" cap="none" spc="0" normalizeH="0" baseline="0" noProof="0" dirty="0">
                <a:ln>
                  <a:noFill/>
                </a:ln>
                <a:solidFill>
                  <a:srgbClr val="FFFFFF"/>
                </a:solidFill>
                <a:effectLst/>
                <a:uLnTx/>
                <a:uFillTx/>
                <a:latin typeface="Calibri" panose="020F0502020204030204"/>
                <a:ea typeface="+mn-ea"/>
                <a:cs typeface="Calibri" panose="020F0502020204030204" pitchFamily="34" charset="0"/>
              </a:rPr>
              <a:t>+</a:t>
            </a:r>
            <a:r>
              <a:rPr kumimoji="0" lang="fr-FR" sz="900" b="0" i="0" u="none" strike="noStrike" kern="0" cap="none" spc="0" normalizeH="0" baseline="0" noProof="0" dirty="0" err="1">
                <a:ln>
                  <a:noFill/>
                </a:ln>
                <a:solidFill>
                  <a:srgbClr val="FFFFFF"/>
                </a:solidFill>
                <a:effectLst/>
                <a:uLnTx/>
                <a:uFillTx/>
                <a:latin typeface="Calibri" panose="020F0502020204030204"/>
                <a:ea typeface="+mn-ea"/>
                <a:cs typeface="Calibri" panose="020F0502020204030204" pitchFamily="34" charset="0"/>
              </a:rPr>
              <a:t>Panitumumab</a:t>
            </a:r>
            <a:endParaRPr kumimoji="0" lang="fr-FR" sz="900" b="0" i="0" u="none" strike="noStrike" kern="0" cap="none" spc="0" normalizeH="0" baseline="0" noProof="0" dirty="0">
              <a:ln>
                <a:noFill/>
              </a:ln>
              <a:solidFill>
                <a:srgbClr val="FFFFFF"/>
              </a:solidFill>
              <a:effectLst/>
              <a:uLnTx/>
              <a:uFillTx/>
              <a:latin typeface="Calibri" panose="020F0502020204030204"/>
              <a:ea typeface="+mn-ea"/>
              <a:cs typeface="Calibri" panose="020F0502020204030204" pitchFamily="34" charset="0"/>
            </a:endParaRPr>
          </a:p>
          <a:p>
            <a:pPr marL="0" marR="0" lvl="0" indent="0" algn="ctr" defTabSz="457200" rtl="0" eaLnBrk="1" fontAlgn="base" latinLnBrk="0" hangingPunct="1">
              <a:lnSpc>
                <a:spcPts val="900"/>
              </a:lnSpc>
              <a:spcBef>
                <a:spcPct val="0"/>
              </a:spcBef>
              <a:spcAft>
                <a:spcPct val="0"/>
              </a:spcAft>
              <a:buClr>
                <a:srgbClr val="FFCC00"/>
              </a:buClr>
              <a:buSzTx/>
              <a:buFontTx/>
              <a:buNone/>
              <a:tabLst/>
              <a:defRPr/>
            </a:pPr>
            <a:r>
              <a:rPr kumimoji="0" lang="fr-FR" sz="900" b="0" i="0" u="none" strike="noStrike" kern="0" cap="none" spc="0" normalizeH="0" baseline="0" noProof="0" dirty="0">
                <a:ln>
                  <a:noFill/>
                </a:ln>
                <a:solidFill>
                  <a:srgbClr val="FFFFFF"/>
                </a:solidFill>
                <a:effectLst/>
                <a:uLnTx/>
                <a:uFillTx/>
                <a:latin typeface="Calibri" panose="020F0502020204030204"/>
                <a:ea typeface="+mn-ea"/>
                <a:cs typeface="Calibri" panose="020F0502020204030204" pitchFamily="34" charset="0"/>
              </a:rPr>
              <a:t>Jusqu’à 12 cycles</a:t>
            </a:r>
          </a:p>
        </p:txBody>
      </p:sp>
      <p:sp>
        <p:nvSpPr>
          <p:cNvPr id="8" name="Ellipse 7">
            <a:extLst>
              <a:ext uri="{FF2B5EF4-FFF2-40B4-BE49-F238E27FC236}">
                <a16:creationId xmlns:a16="http://schemas.microsoft.com/office/drawing/2014/main" id="{EA541BCD-DC5F-4C0F-91D6-A4EDAB646E09}"/>
              </a:ext>
            </a:extLst>
          </p:cNvPr>
          <p:cNvSpPr/>
          <p:nvPr/>
        </p:nvSpPr>
        <p:spPr>
          <a:xfrm>
            <a:off x="2561612" y="3251266"/>
            <a:ext cx="377686" cy="368276"/>
          </a:xfrm>
          <a:prstGeom prst="ellipse">
            <a:avLst/>
          </a:prstGeom>
          <a:solidFill>
            <a:srgbClr val="4D4D4D"/>
          </a:solidFill>
          <a:ln>
            <a:noFill/>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
                <a:srgbClr val="FFCC00"/>
              </a:buClr>
              <a:buSzTx/>
              <a:buFontTx/>
              <a:buNone/>
              <a:tabLst/>
              <a:defRPr/>
            </a:pPr>
            <a:r>
              <a:rPr kumimoji="0" lang="fr-FR" sz="1800" b="0" i="0" u="none" strike="noStrike" kern="0" cap="none" spc="0" normalizeH="0" baseline="0" noProof="0" dirty="0">
                <a:ln>
                  <a:noFill/>
                </a:ln>
                <a:solidFill>
                  <a:prstClr val="white"/>
                </a:solidFill>
                <a:effectLst/>
                <a:uLnTx/>
                <a:uFillTx/>
                <a:latin typeface="Calibri"/>
                <a:ea typeface="+mn-ea"/>
                <a:cs typeface="Calibri" panose="020F0502020204030204" pitchFamily="34" charset="0"/>
              </a:rPr>
              <a:t>R</a:t>
            </a:r>
          </a:p>
        </p:txBody>
      </p:sp>
      <p:sp>
        <p:nvSpPr>
          <p:cNvPr id="9" name="Freeform 15">
            <a:extLst>
              <a:ext uri="{FF2B5EF4-FFF2-40B4-BE49-F238E27FC236}">
                <a16:creationId xmlns:a16="http://schemas.microsoft.com/office/drawing/2014/main" id="{B294B694-1948-4F01-8CC3-51DCAB5614DC}"/>
              </a:ext>
            </a:extLst>
          </p:cNvPr>
          <p:cNvSpPr>
            <a:spLocks/>
          </p:cNvSpPr>
          <p:nvPr/>
        </p:nvSpPr>
        <p:spPr bwMode="auto">
          <a:xfrm flipH="1">
            <a:off x="4511325" y="3048070"/>
            <a:ext cx="1331060" cy="839097"/>
          </a:xfrm>
          <a:custGeom>
            <a:avLst/>
            <a:gdLst>
              <a:gd name="T0" fmla="*/ 2147483647 w 133"/>
              <a:gd name="T1" fmla="*/ 0 h 904"/>
              <a:gd name="T2" fmla="*/ 0 w 133"/>
              <a:gd name="T3" fmla="*/ 0 h 904"/>
              <a:gd name="T4" fmla="*/ 0 w 133"/>
              <a:gd name="T5" fmla="*/ 2147483647 h 904"/>
              <a:gd name="T6" fmla="*/ 2147483647 w 133"/>
              <a:gd name="T7" fmla="*/ 2147483647 h 904"/>
              <a:gd name="T8" fmla="*/ 0 60000 65536"/>
              <a:gd name="T9" fmla="*/ 0 60000 65536"/>
              <a:gd name="T10" fmla="*/ 0 60000 65536"/>
              <a:gd name="T11" fmla="*/ 0 60000 65536"/>
              <a:gd name="T12" fmla="*/ 0 w 133"/>
              <a:gd name="T13" fmla="*/ 0 h 904"/>
              <a:gd name="T14" fmla="*/ 133 w 133"/>
              <a:gd name="T15" fmla="*/ 904 h 904"/>
            </a:gdLst>
            <a:ahLst/>
            <a:cxnLst>
              <a:cxn ang="T8">
                <a:pos x="T0" y="T1"/>
              </a:cxn>
              <a:cxn ang="T9">
                <a:pos x="T2" y="T3"/>
              </a:cxn>
              <a:cxn ang="T10">
                <a:pos x="T4" y="T5"/>
              </a:cxn>
              <a:cxn ang="T11">
                <a:pos x="T6" y="T7"/>
              </a:cxn>
            </a:cxnLst>
            <a:rect l="T12" t="T13" r="T14" b="T15"/>
            <a:pathLst>
              <a:path w="133" h="904">
                <a:moveTo>
                  <a:pt x="133" y="0"/>
                </a:moveTo>
                <a:lnTo>
                  <a:pt x="0" y="0"/>
                </a:lnTo>
                <a:lnTo>
                  <a:pt x="0" y="904"/>
                </a:lnTo>
                <a:lnTo>
                  <a:pt x="133" y="904"/>
                </a:lnTo>
              </a:path>
            </a:pathLst>
          </a:custGeom>
          <a:noFill/>
          <a:ln w="19050">
            <a:solidFill>
              <a:srgbClr val="4D4D4D"/>
            </a:solidFill>
            <a:round/>
            <a:headEnd type="none" w="med" len="med"/>
            <a:tailEnd type="none" w="med" len="med"/>
          </a:ln>
        </p:spPr>
        <p:txBody>
          <a:body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1200" b="0" i="0" u="none" strike="noStrike" kern="0" cap="none" spc="0" normalizeH="0" baseline="0" noProof="0" dirty="0">
              <a:ln>
                <a:noFill/>
              </a:ln>
              <a:solidFill>
                <a:srgbClr val="FFFFFF"/>
              </a:solidFill>
              <a:effectLst/>
              <a:uLnTx/>
              <a:uFillTx/>
              <a:latin typeface="Calibri" panose="020F0502020204030204"/>
              <a:ea typeface="ＭＳ Ｐゴシック" pitchFamily="34" charset="-128"/>
              <a:cs typeface="Calibri" panose="020F0502020204030204" pitchFamily="34" charset="0"/>
            </a:endParaRPr>
          </a:p>
        </p:txBody>
      </p:sp>
      <p:sp>
        <p:nvSpPr>
          <p:cNvPr id="11" name="Ellipse 10">
            <a:extLst>
              <a:ext uri="{FF2B5EF4-FFF2-40B4-BE49-F238E27FC236}">
                <a16:creationId xmlns:a16="http://schemas.microsoft.com/office/drawing/2014/main" id="{6263937E-E9BB-4645-B163-3258BD3DB104}"/>
              </a:ext>
            </a:extLst>
          </p:cNvPr>
          <p:cNvSpPr/>
          <p:nvPr/>
        </p:nvSpPr>
        <p:spPr>
          <a:xfrm>
            <a:off x="5525097" y="2968697"/>
            <a:ext cx="982745" cy="981631"/>
          </a:xfrm>
          <a:prstGeom prst="ellipse">
            <a:avLst/>
          </a:prstGeom>
          <a:solidFill>
            <a:schemeClr val="tx1">
              <a:lumMod val="75000"/>
              <a:lumOff val="25000"/>
            </a:schemeClr>
          </a:solidFill>
          <a:ln>
            <a:noFill/>
            <a:headEnd/>
            <a:tailEnd/>
          </a:ln>
          <a:effectLst/>
          <a:scene3d>
            <a:camera prst="orthographicFront">
              <a:rot lat="0" lon="0" rev="0"/>
            </a:camera>
            <a:lightRig rig="threePt" dir="t">
              <a:rot lat="0" lon="0" rev="1200000"/>
            </a:lightRig>
          </a:scene3d>
          <a:sp3d/>
        </p:spPr>
        <p:txBody>
          <a:bodyPr wrap="none" anchor="ctr"/>
          <a:lstStyle/>
          <a:p>
            <a:pPr marL="0" marR="0" lvl="0" indent="0" algn="ctr" defTabSz="914400" rtl="0" eaLnBrk="1" fontAlgn="base" latinLnBrk="0" hangingPunct="1">
              <a:lnSpc>
                <a:spcPct val="100000"/>
              </a:lnSpc>
              <a:spcBef>
                <a:spcPct val="0"/>
              </a:spcBef>
              <a:spcAft>
                <a:spcPct val="0"/>
              </a:spcAft>
              <a:buClr>
                <a:srgbClr val="FFCC00"/>
              </a:buClr>
              <a:buSzTx/>
              <a:buFontTx/>
              <a:buNone/>
              <a:tabLst/>
              <a:defRPr/>
            </a:pPr>
            <a:r>
              <a:rPr kumimoji="0" lang="fr-FR" sz="800" b="0" i="0" u="none" strike="noStrike" kern="0" cap="none" spc="0" normalizeH="0" baseline="0" noProof="0" dirty="0">
                <a:ln>
                  <a:noFill/>
                </a:ln>
                <a:solidFill>
                  <a:prstClr val="white"/>
                </a:solidFill>
                <a:effectLst/>
                <a:uLnTx/>
                <a:uFillTx/>
                <a:latin typeface="Calibri"/>
                <a:ea typeface="+mn-ea"/>
                <a:cs typeface="Calibri" panose="020F0502020204030204" pitchFamily="34" charset="0"/>
              </a:rPr>
              <a:t>Progression, </a:t>
            </a:r>
          </a:p>
          <a:p>
            <a:pPr marL="0" marR="0" lvl="0" indent="0" algn="ctr" defTabSz="914400" rtl="0" eaLnBrk="1" fontAlgn="base" latinLnBrk="0" hangingPunct="1">
              <a:lnSpc>
                <a:spcPct val="100000"/>
              </a:lnSpc>
              <a:spcBef>
                <a:spcPct val="0"/>
              </a:spcBef>
              <a:spcAft>
                <a:spcPct val="0"/>
              </a:spcAft>
              <a:buClr>
                <a:srgbClr val="FFCC00"/>
              </a:buClr>
              <a:buSzTx/>
              <a:buFontTx/>
              <a:buNone/>
              <a:tabLst/>
              <a:defRPr/>
            </a:pPr>
            <a:r>
              <a:rPr kumimoji="0" lang="fr-FR" sz="800" b="0" i="0" u="none" strike="noStrike" kern="0" cap="none" spc="0" normalizeH="0" baseline="0" noProof="0" dirty="0">
                <a:ln>
                  <a:noFill/>
                </a:ln>
                <a:solidFill>
                  <a:prstClr val="white"/>
                </a:solidFill>
                <a:effectLst/>
                <a:uLnTx/>
                <a:uFillTx/>
                <a:latin typeface="Calibri"/>
                <a:ea typeface="+mn-ea"/>
                <a:cs typeface="Calibri" panose="020F0502020204030204" pitchFamily="34" charset="0"/>
              </a:rPr>
              <a:t>toxicité inacceptable, </a:t>
            </a:r>
          </a:p>
          <a:p>
            <a:pPr marL="0" marR="0" lvl="0" indent="0" algn="ctr" defTabSz="914400" rtl="0" eaLnBrk="1" fontAlgn="base" latinLnBrk="0" hangingPunct="1">
              <a:lnSpc>
                <a:spcPct val="100000"/>
              </a:lnSpc>
              <a:spcBef>
                <a:spcPct val="0"/>
              </a:spcBef>
              <a:spcAft>
                <a:spcPct val="0"/>
              </a:spcAft>
              <a:buClr>
                <a:srgbClr val="FFCC00"/>
              </a:buClr>
              <a:buSzTx/>
              <a:buFontTx/>
              <a:buNone/>
              <a:tabLst/>
              <a:defRPr/>
            </a:pPr>
            <a:r>
              <a:rPr kumimoji="0" lang="fr-FR" sz="800" b="0" i="0" u="none" strike="noStrike" kern="0" cap="none" spc="0" normalizeH="0" baseline="0" noProof="0" dirty="0">
                <a:ln>
                  <a:noFill/>
                </a:ln>
                <a:solidFill>
                  <a:prstClr val="white"/>
                </a:solidFill>
                <a:effectLst/>
                <a:uLnTx/>
                <a:uFillTx/>
                <a:latin typeface="Calibri"/>
                <a:ea typeface="+mn-ea"/>
                <a:cs typeface="Calibri" panose="020F0502020204030204" pitchFamily="34" charset="0"/>
              </a:rPr>
              <a:t>retrait </a:t>
            </a:r>
          </a:p>
          <a:p>
            <a:pPr marL="0" marR="0" lvl="0" indent="0" algn="ctr" defTabSz="914400" rtl="0" eaLnBrk="1" fontAlgn="base" latinLnBrk="0" hangingPunct="1">
              <a:lnSpc>
                <a:spcPct val="100000"/>
              </a:lnSpc>
              <a:spcBef>
                <a:spcPct val="0"/>
              </a:spcBef>
              <a:spcAft>
                <a:spcPct val="0"/>
              </a:spcAft>
              <a:buClr>
                <a:srgbClr val="FFCC00"/>
              </a:buClr>
              <a:buSzTx/>
              <a:buFontTx/>
              <a:buNone/>
              <a:tabLst/>
              <a:defRPr/>
            </a:pPr>
            <a:r>
              <a:rPr kumimoji="0" lang="fr-FR" sz="800" b="0" i="0" u="none" strike="noStrike" kern="0" cap="none" spc="0" normalizeH="0" baseline="0" noProof="0" dirty="0">
                <a:ln>
                  <a:noFill/>
                </a:ln>
                <a:solidFill>
                  <a:prstClr val="white"/>
                </a:solidFill>
                <a:effectLst/>
                <a:uLnTx/>
                <a:uFillTx/>
                <a:latin typeface="Calibri"/>
                <a:ea typeface="+mn-ea"/>
                <a:cs typeface="Calibri" panose="020F0502020204030204" pitchFamily="34" charset="0"/>
              </a:rPr>
              <a:t>consentement </a:t>
            </a:r>
          </a:p>
        </p:txBody>
      </p:sp>
      <p:sp>
        <p:nvSpPr>
          <p:cNvPr id="20" name="Rectangle : coins arrondis 5">
            <a:extLst>
              <a:ext uri="{FF2B5EF4-FFF2-40B4-BE49-F238E27FC236}">
                <a16:creationId xmlns:a16="http://schemas.microsoft.com/office/drawing/2014/main" id="{42892636-1819-445E-90FA-D1AF799B616D}"/>
              </a:ext>
            </a:extLst>
          </p:cNvPr>
          <p:cNvSpPr/>
          <p:nvPr/>
        </p:nvSpPr>
        <p:spPr>
          <a:xfrm>
            <a:off x="516409" y="2536385"/>
            <a:ext cx="1955928" cy="1886570"/>
          </a:xfrm>
          <a:prstGeom prst="roundRect">
            <a:avLst>
              <a:gd name="adj" fmla="val 5533"/>
            </a:avLst>
          </a:prstGeom>
          <a:noFill/>
          <a:ln w="9525" cap="flat" cmpd="sng" algn="ctr">
            <a:solidFill>
              <a:schemeClr val="tx1">
                <a:lumMod val="75000"/>
                <a:lumOff val="25000"/>
              </a:schemeClr>
            </a:solidFill>
            <a:prstDash val="solid"/>
          </a:ln>
          <a:effectLst/>
        </p:spPr>
        <p:txBody>
          <a:bodyPr lIns="36000" tIns="36000" rIns="36000" bIns="36000" rtlCol="0" anchor="ctr"/>
          <a:lstStyle/>
          <a:p>
            <a:pPr marL="0" marR="0" lvl="0" indent="0" algn="l" defTabSz="457200" rtl="0" eaLnBrk="1" fontAlgn="base" latinLnBrk="0" hangingPunct="1">
              <a:lnSpc>
                <a:spcPts val="1000"/>
              </a:lnSpc>
              <a:spcBef>
                <a:spcPct val="0"/>
              </a:spcBef>
              <a:spcAft>
                <a:spcPct val="0"/>
              </a:spcAft>
              <a:buClrTx/>
              <a:buSzTx/>
              <a:buFontTx/>
              <a:buNone/>
              <a:tabLst/>
              <a:defRPr/>
            </a:pPr>
            <a:r>
              <a:rPr kumimoji="0" lang="fr-FR" sz="900" b="1" i="0" u="none" strike="noStrike" kern="0" cap="none" spc="0" normalizeH="0" baseline="0" noProof="0" dirty="0">
                <a:ln>
                  <a:noFill/>
                </a:ln>
                <a:solidFill>
                  <a:srgbClr val="4D4D4D"/>
                </a:solidFill>
                <a:effectLst/>
                <a:uLnTx/>
                <a:uFillTx/>
                <a:latin typeface="Arial" panose="020B0604020202020204" pitchFamily="34" charset="0"/>
                <a:ea typeface="+mn-ea"/>
                <a:cs typeface="Arial" panose="020B0604020202020204" pitchFamily="34" charset="0"/>
              </a:rPr>
              <a:t>CCRM non </a:t>
            </a:r>
            <a:r>
              <a:rPr kumimoji="0" lang="fr-FR" sz="900" b="1" i="0" u="none" strike="noStrike" kern="0" cap="none" spc="0" normalizeH="0" baseline="0" noProof="0" dirty="0" err="1">
                <a:ln>
                  <a:noFill/>
                </a:ln>
                <a:solidFill>
                  <a:srgbClr val="4D4D4D"/>
                </a:solidFill>
                <a:effectLst/>
                <a:uLnTx/>
                <a:uFillTx/>
                <a:latin typeface="Arial" panose="020B0604020202020204" pitchFamily="34" charset="0"/>
                <a:ea typeface="+mn-ea"/>
                <a:cs typeface="Arial" panose="020B0604020202020204" pitchFamily="34" charset="0"/>
              </a:rPr>
              <a:t>résécable,non</a:t>
            </a:r>
            <a:r>
              <a:rPr kumimoji="0" lang="fr-FR" sz="900" b="1" i="0" u="none" strike="noStrike" kern="0" cap="none" spc="0" normalizeH="0" baseline="0" noProof="0" dirty="0">
                <a:ln>
                  <a:noFill/>
                </a:ln>
                <a:solidFill>
                  <a:srgbClr val="4D4D4D"/>
                </a:solidFill>
                <a:effectLst/>
                <a:uLnTx/>
                <a:uFillTx/>
                <a:latin typeface="Arial" panose="020B0604020202020204" pitchFamily="34" charset="0"/>
                <a:ea typeface="+mn-ea"/>
                <a:cs typeface="Arial" panose="020B0604020202020204" pitchFamily="34" charset="0"/>
              </a:rPr>
              <a:t> prétraité</a:t>
            </a:r>
          </a:p>
          <a:p>
            <a:pPr marL="0" marR="0" lvl="0" indent="0" algn="l" defTabSz="457200" rtl="0" eaLnBrk="1" fontAlgn="base" latinLnBrk="0" hangingPunct="1">
              <a:lnSpc>
                <a:spcPts val="1000"/>
              </a:lnSpc>
              <a:spcBef>
                <a:spcPct val="0"/>
              </a:spcBef>
              <a:spcAft>
                <a:spcPct val="0"/>
              </a:spcAft>
              <a:buClrTx/>
              <a:buSzTx/>
              <a:buFontTx/>
              <a:buNone/>
              <a:tabLst/>
              <a:defRPr/>
            </a:pPr>
            <a:r>
              <a:rPr kumimoji="0" lang="fr-FR" sz="900" b="1" i="0" u="none" strike="noStrike" kern="0" cap="none" spc="0" normalizeH="0" baseline="0" noProof="0" dirty="0">
                <a:ln>
                  <a:noFill/>
                </a:ln>
                <a:solidFill>
                  <a:srgbClr val="4D4D4D"/>
                </a:solidFill>
                <a:effectLst/>
                <a:uLnTx/>
                <a:uFillTx/>
                <a:latin typeface="Arial" panose="020B0604020202020204" pitchFamily="34" charset="0"/>
                <a:ea typeface="+mn-ea"/>
                <a:cs typeface="Arial" panose="020B0604020202020204" pitchFamily="34" charset="0"/>
              </a:rPr>
              <a:t>RAS/BRAF </a:t>
            </a:r>
            <a:r>
              <a:rPr kumimoji="0" lang="fr-FR" sz="900" b="1" i="0" u="none" strike="noStrike" kern="0" cap="none" spc="0" normalizeH="0" baseline="0" noProof="0" dirty="0" err="1">
                <a:ln>
                  <a:noFill/>
                </a:ln>
                <a:solidFill>
                  <a:srgbClr val="4D4D4D"/>
                </a:solidFill>
                <a:effectLst/>
                <a:uLnTx/>
                <a:uFillTx/>
                <a:latin typeface="Arial" panose="020B0604020202020204" pitchFamily="34" charset="0"/>
                <a:ea typeface="+mn-ea"/>
                <a:cs typeface="Arial" panose="020B0604020202020204" pitchFamily="34" charset="0"/>
              </a:rPr>
              <a:t>wt</a:t>
            </a:r>
            <a:r>
              <a:rPr kumimoji="0" lang="fr-FR" sz="900" b="1" i="0" u="none" strike="noStrike" kern="0" cap="none" spc="0" normalizeH="0" baseline="0" noProof="0" dirty="0">
                <a:ln>
                  <a:noFill/>
                </a:ln>
                <a:solidFill>
                  <a:srgbClr val="4D4D4D"/>
                </a:solidFill>
                <a:effectLst/>
                <a:uLnTx/>
                <a:uFillTx/>
                <a:latin typeface="Arial" panose="020B0604020202020204" pitchFamily="34" charset="0"/>
                <a:ea typeface="+mn-ea"/>
                <a:cs typeface="Arial" panose="020B0604020202020204" pitchFamily="34" charset="0"/>
              </a:rPr>
              <a:t> (relecture centralisée)</a:t>
            </a:r>
          </a:p>
          <a:p>
            <a:pPr marL="0" marR="0" lvl="0" indent="0" algn="l" defTabSz="457200" rtl="0" eaLnBrk="1" fontAlgn="base" latinLnBrk="0" hangingPunct="1">
              <a:lnSpc>
                <a:spcPts val="1000"/>
              </a:lnSpc>
              <a:spcBef>
                <a:spcPct val="0"/>
              </a:spcBef>
              <a:spcAft>
                <a:spcPct val="0"/>
              </a:spcAft>
              <a:buClrTx/>
              <a:buSzTx/>
              <a:buFontTx/>
              <a:buNone/>
              <a:tabLst/>
              <a:defRPr/>
            </a:pPr>
            <a:r>
              <a:rPr kumimoji="0" lang="fr-FR" sz="900" b="1" i="0" u="none" strike="noStrike" kern="0" cap="none" spc="0" normalizeH="0" baseline="0" noProof="0" dirty="0">
                <a:ln>
                  <a:noFill/>
                </a:ln>
                <a:solidFill>
                  <a:srgbClr val="4D4D4D"/>
                </a:solidFill>
                <a:effectLst/>
                <a:uLnTx/>
                <a:uFillTx/>
                <a:latin typeface="Arial" panose="020B0604020202020204" pitchFamily="34" charset="0"/>
                <a:ea typeface="+mn-ea"/>
                <a:cs typeface="Arial" panose="020B0604020202020204" pitchFamily="34" charset="0"/>
              </a:rPr>
              <a:t>≥70 ans</a:t>
            </a:r>
          </a:p>
          <a:p>
            <a:pPr marL="0" marR="0" lvl="0" indent="0" algn="l" defTabSz="457200" rtl="0" eaLnBrk="1" fontAlgn="base" latinLnBrk="0" hangingPunct="1">
              <a:lnSpc>
                <a:spcPts val="1000"/>
              </a:lnSpc>
              <a:spcBef>
                <a:spcPct val="0"/>
              </a:spcBef>
              <a:spcAft>
                <a:spcPct val="0"/>
              </a:spcAft>
              <a:buClrTx/>
              <a:buSzTx/>
              <a:buFontTx/>
              <a:buNone/>
              <a:tabLst/>
              <a:defRPr/>
            </a:pPr>
            <a:r>
              <a:rPr kumimoji="0" lang="fr-FR" sz="900" b="1" i="0" u="none" strike="noStrike" kern="0" cap="none" spc="0" normalizeH="0" baseline="0" noProof="0" dirty="0">
                <a:ln>
                  <a:noFill/>
                </a:ln>
                <a:solidFill>
                  <a:srgbClr val="4D4D4D"/>
                </a:solidFill>
                <a:effectLst/>
                <a:uLnTx/>
                <a:uFillTx/>
                <a:latin typeface="Arial" panose="020B0604020202020204" pitchFamily="34" charset="0"/>
                <a:ea typeface="+mn-ea"/>
                <a:cs typeface="Arial" panose="020B0604020202020204" pitchFamily="34" charset="0"/>
              </a:rPr>
              <a:t>OMS 0-1≥75 ans/OMS 0-2≥70 ans</a:t>
            </a:r>
          </a:p>
          <a:p>
            <a:pPr marL="0" marR="0" lvl="0" indent="0" algn="l" defTabSz="457200" rtl="0" eaLnBrk="1" fontAlgn="base" latinLnBrk="0" hangingPunct="1">
              <a:lnSpc>
                <a:spcPts val="1000"/>
              </a:lnSpc>
              <a:spcBef>
                <a:spcPct val="0"/>
              </a:spcBef>
              <a:spcAft>
                <a:spcPct val="0"/>
              </a:spcAft>
              <a:buClrTx/>
              <a:buSzTx/>
              <a:buFontTx/>
              <a:buNone/>
              <a:tabLst/>
              <a:defRPr/>
            </a:pPr>
            <a:r>
              <a:rPr kumimoji="0" lang="fr-FR" sz="900" b="1" i="0" u="none" strike="noStrike" kern="0" cap="none" spc="0" normalizeH="0" baseline="0" noProof="0" dirty="0">
                <a:ln>
                  <a:noFill/>
                </a:ln>
                <a:solidFill>
                  <a:srgbClr val="4D4D4D"/>
                </a:solidFill>
                <a:effectLst/>
                <a:uLnTx/>
                <a:uFillTx/>
                <a:latin typeface="Arial" panose="020B0604020202020204" pitchFamily="34" charset="0"/>
                <a:ea typeface="+mn-ea"/>
                <a:cs typeface="Arial" panose="020B0604020202020204" pitchFamily="34" charset="0"/>
              </a:rPr>
              <a:t>Evaluation gériatrique par score G8 et CRASH</a:t>
            </a:r>
          </a:p>
          <a:p>
            <a:pPr marL="0" marR="0" lvl="0" indent="0" algn="l" defTabSz="457200" rtl="0" eaLnBrk="1" fontAlgn="base" latinLnBrk="0" hangingPunct="1">
              <a:lnSpc>
                <a:spcPts val="1000"/>
              </a:lnSpc>
              <a:spcBef>
                <a:spcPct val="0"/>
              </a:spcBef>
              <a:spcAft>
                <a:spcPct val="0"/>
              </a:spcAft>
              <a:buClrTx/>
              <a:buSzTx/>
              <a:buFontTx/>
              <a:buNone/>
              <a:tabLst/>
              <a:defRPr/>
            </a:pPr>
            <a:endParaRPr kumimoji="0" lang="fr-FR" sz="900" b="1" i="0" u="none" strike="noStrike" kern="0" cap="none" spc="0" normalizeH="0" baseline="0" noProof="0" dirty="0">
              <a:ln>
                <a:noFill/>
              </a:ln>
              <a:solidFill>
                <a:srgbClr val="4D4D4D"/>
              </a:solidFill>
              <a:effectLst/>
              <a:uLnTx/>
              <a:uFillTx/>
              <a:latin typeface="Arial" panose="020B0604020202020204" pitchFamily="34" charset="0"/>
              <a:ea typeface="+mn-ea"/>
              <a:cs typeface="Arial" panose="020B0604020202020204" pitchFamily="34" charset="0"/>
            </a:endParaRP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Stratification:</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PS 0-1/2</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≤75/&gt;75ans</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G8 ≤14/&gt;14</a:t>
            </a:r>
          </a:p>
        </p:txBody>
      </p:sp>
      <p:sp>
        <p:nvSpPr>
          <p:cNvPr id="22" name="ZoneTexte 21">
            <a:extLst>
              <a:ext uri="{FF2B5EF4-FFF2-40B4-BE49-F238E27FC236}">
                <a16:creationId xmlns:a16="http://schemas.microsoft.com/office/drawing/2014/main" id="{9F00A20C-26BD-ED44-82BF-D32191638C80}"/>
              </a:ext>
            </a:extLst>
          </p:cNvPr>
          <p:cNvSpPr txBox="1">
            <a:spLocks noChangeArrowheads="1"/>
          </p:cNvSpPr>
          <p:nvPr/>
        </p:nvSpPr>
        <p:spPr bwMode="auto">
          <a:xfrm>
            <a:off x="0" y="4893174"/>
            <a:ext cx="2326278" cy="230832"/>
          </a:xfrm>
          <a:prstGeom prst="rect">
            <a:avLst/>
          </a:prstGeom>
          <a:noFill/>
        </p:spPr>
        <p:txBody>
          <a:bodyPr wrap="none" rtlCol="0">
            <a:spAutoFit/>
          </a:bodyPr>
          <a:lstStyle>
            <a:defPPr>
              <a:defRPr lang="fr-FR"/>
            </a:defPPr>
            <a:lvl1pPr>
              <a:defRPr sz="900" i="1">
                <a:solidFill>
                  <a:schemeClr val="tx1">
                    <a:lumMod val="50000"/>
                    <a:lumOff val="50000"/>
                  </a:schemeClr>
                </a:solidFill>
                <a:latin typeface="Arial" panose="020B0604020202020204" pitchFamily="34" charset="0"/>
              </a:defRPr>
            </a:lvl1p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Sara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Lonardi</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ASCO2020, Abs 4002</a:t>
            </a:r>
          </a:p>
        </p:txBody>
      </p:sp>
      <p:sp>
        <p:nvSpPr>
          <p:cNvPr id="21" name="Rectangle à coins arrondis 18">
            <a:extLst>
              <a:ext uri="{FF2B5EF4-FFF2-40B4-BE49-F238E27FC236}">
                <a16:creationId xmlns:a16="http://schemas.microsoft.com/office/drawing/2014/main" id="{9D01E3AF-054E-43B7-96A2-9B2F8E73B161}"/>
              </a:ext>
            </a:extLst>
          </p:cNvPr>
          <p:cNvSpPr/>
          <p:nvPr/>
        </p:nvSpPr>
        <p:spPr>
          <a:xfrm>
            <a:off x="4609488" y="3752262"/>
            <a:ext cx="872442" cy="262521"/>
          </a:xfrm>
          <a:prstGeom prst="roundRect">
            <a:avLst/>
          </a:prstGeom>
          <a:solidFill>
            <a:srgbClr val="613367"/>
          </a:solidFill>
          <a:ln>
            <a:solidFill>
              <a:srgbClr val="61336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00" b="1" i="0" u="none" strike="noStrike" kern="1200" cap="none" spc="0" normalizeH="0" baseline="0" noProof="0" dirty="0" err="1">
                <a:ln>
                  <a:noFill/>
                </a:ln>
                <a:solidFill>
                  <a:prstClr val="white"/>
                </a:solidFill>
                <a:effectLst/>
                <a:uLnTx/>
                <a:uFillTx/>
                <a:latin typeface="Calibri" panose="020F0502020204030204"/>
                <a:ea typeface="+mn-ea"/>
                <a:cs typeface="+mn-cs"/>
              </a:rPr>
              <a:t>Panitumumab</a:t>
            </a:r>
            <a:r>
              <a:rPr kumimoji="0" lang="fr-FR" sz="700" b="0" i="0" u="none" strike="noStrike" kern="1200" cap="none" spc="0" normalizeH="0" baseline="0" noProof="0" dirty="0">
                <a:ln>
                  <a:noFill/>
                </a:ln>
                <a:solidFill>
                  <a:prstClr val="white"/>
                </a:solidFill>
                <a:effectLst/>
                <a:uLnTx/>
                <a:uFillTx/>
                <a:latin typeface="Calibri" panose="020F0502020204030204"/>
                <a:ea typeface="+mn-ea"/>
                <a:cs typeface="+mn-cs"/>
              </a:rPr>
              <a:t> en maintenance</a:t>
            </a:r>
          </a:p>
        </p:txBody>
      </p:sp>
      <p:sp>
        <p:nvSpPr>
          <p:cNvPr id="23" name="Rectangle à coins arrondis 2">
            <a:extLst>
              <a:ext uri="{FF2B5EF4-FFF2-40B4-BE49-F238E27FC236}">
                <a16:creationId xmlns:a16="http://schemas.microsoft.com/office/drawing/2014/main" id="{04FF2939-5CAC-4533-8DCB-B336390D667D}"/>
              </a:ext>
            </a:extLst>
          </p:cNvPr>
          <p:cNvSpPr/>
          <p:nvPr/>
        </p:nvSpPr>
        <p:spPr>
          <a:xfrm>
            <a:off x="4609488" y="2913189"/>
            <a:ext cx="872442" cy="262521"/>
          </a:xfrm>
          <a:prstGeom prst="round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00" b="1" i="0" u="none" strike="noStrike" kern="1200" cap="none" spc="0" normalizeH="0" baseline="0" noProof="0" dirty="0" err="1">
                <a:ln>
                  <a:noFill/>
                </a:ln>
                <a:solidFill>
                  <a:prstClr val="white"/>
                </a:solidFill>
                <a:effectLst/>
                <a:uLnTx/>
                <a:uFillTx/>
                <a:latin typeface="Calibri" panose="020F0502020204030204"/>
                <a:ea typeface="+mn-ea"/>
                <a:cs typeface="+mn-cs"/>
              </a:rPr>
              <a:t>Panitumumab</a:t>
            </a:r>
            <a:r>
              <a:rPr kumimoji="0" lang="fr-FR" sz="700" b="0" i="0" u="none" strike="noStrike" kern="1200" cap="none" spc="0" normalizeH="0" baseline="0" noProof="0" dirty="0">
                <a:ln>
                  <a:noFill/>
                </a:ln>
                <a:solidFill>
                  <a:prstClr val="white"/>
                </a:solidFill>
                <a:effectLst/>
                <a:uLnTx/>
                <a:uFillTx/>
                <a:latin typeface="Calibri" panose="020F0502020204030204"/>
                <a:ea typeface="+mn-ea"/>
                <a:cs typeface="+mn-cs"/>
              </a:rPr>
              <a:t> en maintenance</a:t>
            </a:r>
          </a:p>
        </p:txBody>
      </p:sp>
      <p:sp>
        <p:nvSpPr>
          <p:cNvPr id="24" name="ZoneTexte 23">
            <a:extLst>
              <a:ext uri="{FF2B5EF4-FFF2-40B4-BE49-F238E27FC236}">
                <a16:creationId xmlns:a16="http://schemas.microsoft.com/office/drawing/2014/main" id="{9ABE4138-B95F-41A0-85FB-6CE69CBC97B6}"/>
              </a:ext>
            </a:extLst>
          </p:cNvPr>
          <p:cNvSpPr txBox="1"/>
          <p:nvPr/>
        </p:nvSpPr>
        <p:spPr>
          <a:xfrm>
            <a:off x="6805195" y="2410227"/>
            <a:ext cx="2103120" cy="2123658"/>
          </a:xfrm>
          <a:prstGeom prst="rect">
            <a:avLst/>
          </a:prstGeom>
          <a:noFill/>
        </p:spPr>
        <p:txBody>
          <a:bodyPr wrap="square" rtlCol="0">
            <a:spAutoFit/>
          </a:bodyPr>
          <a:lstStyle/>
          <a:p>
            <a:pPr marL="108000" marR="0" lvl="0" indent="-10800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rPr>
              <a:t>Objectif principal </a:t>
            </a:r>
            <a:r>
              <a:rPr kumimoji="0" lang="fr-FR" sz="12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rPr>
              <a:t>: PFS</a:t>
            </a:r>
          </a:p>
          <a:p>
            <a:pPr marL="108000" marR="0" lvl="0" indent="-10800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rPr>
              <a:t>Objectifs secondaires </a:t>
            </a:r>
            <a:r>
              <a:rPr kumimoji="0" lang="fr-FR" sz="12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rPr>
              <a:t>:</a:t>
            </a:r>
            <a:br>
              <a:rPr kumimoji="0" lang="fr-FR" sz="12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rPr>
            </a:br>
            <a:r>
              <a:rPr kumimoji="0" lang="fr-FR" sz="12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rPr>
              <a:t>- OS, ORR, profil de toxicité; </a:t>
            </a:r>
            <a:br>
              <a:rPr kumimoji="0" lang="fr-FR" sz="12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rPr>
            </a:br>
            <a:r>
              <a:rPr kumimoji="0" lang="fr-FR" sz="12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rPr>
              <a:t>- Corrélation score G8 et critères d’efficacité, et toxicités sévères;</a:t>
            </a:r>
            <a:br>
              <a:rPr kumimoji="0" lang="fr-FR" sz="12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rPr>
            </a:br>
            <a:r>
              <a:rPr kumimoji="0" lang="fr-FR" sz="12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rPr>
              <a:t>- Corrélation score CRASH et toxicités sévères</a:t>
            </a:r>
          </a:p>
          <a:p>
            <a:pPr marL="108000" marR="0" lvl="0" indent="-10800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rPr>
              <a:t>Etudes translationnelles</a:t>
            </a:r>
          </a:p>
        </p:txBody>
      </p:sp>
    </p:spTree>
    <p:extLst>
      <p:ext uri="{BB962C8B-B14F-4D97-AF65-F5344CB8AC3E}">
        <p14:creationId xmlns:p14="http://schemas.microsoft.com/office/powerpoint/2010/main" val="18380277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itre 1"/>
          <p:cNvSpPr>
            <a:spLocks noGrp="1"/>
          </p:cNvSpPr>
          <p:nvPr>
            <p:ph type="title"/>
          </p:nvPr>
        </p:nvSpPr>
        <p:spPr/>
        <p:txBody>
          <a:bodyPr>
            <a:normAutofit fontScale="90000"/>
          </a:bodyPr>
          <a:lstStyle/>
          <a:p>
            <a:r>
              <a:rPr lang="fr-FR" dirty="0"/>
              <a:t>Folfox-</a:t>
            </a:r>
            <a:r>
              <a:rPr lang="fr-FR" dirty="0" err="1"/>
              <a:t>Pani</a:t>
            </a:r>
            <a:r>
              <a:rPr lang="fr-FR" dirty="0"/>
              <a:t> vs LV5FU-pani en L1 du CCRm du sujet </a:t>
            </a:r>
            <a:r>
              <a:rPr lang="fr-FR" dirty="0" err="1"/>
              <a:t>agé</a:t>
            </a:r>
            <a:br>
              <a:rPr lang="fr-FR" dirty="0"/>
            </a:br>
            <a:r>
              <a:rPr lang="fr-FR" b="1" dirty="0"/>
              <a:t>Etude PANDA</a:t>
            </a:r>
          </a:p>
        </p:txBody>
      </p:sp>
      <p:sp>
        <p:nvSpPr>
          <p:cNvPr id="4" name="Espace réservé du contenu 3"/>
          <p:cNvSpPr>
            <a:spLocks noGrp="1"/>
          </p:cNvSpPr>
          <p:nvPr>
            <p:ph sz="half" idx="1"/>
          </p:nvPr>
        </p:nvSpPr>
        <p:spPr>
          <a:xfrm>
            <a:off x="190500" y="821934"/>
            <a:ext cx="8763000" cy="1057144"/>
          </a:xfrm>
        </p:spPr>
        <p:txBody>
          <a:bodyPr/>
          <a:lstStyle/>
          <a:p>
            <a:r>
              <a:rPr lang="fr-FR" dirty="0"/>
              <a:t>Résultats</a:t>
            </a:r>
          </a:p>
          <a:p>
            <a:pPr lvl="1"/>
            <a:r>
              <a:rPr lang="fr-FR" dirty="0"/>
              <a:t>394 patients </a:t>
            </a:r>
            <a:r>
              <a:rPr lang="fr-FR" dirty="0" err="1"/>
              <a:t>screenés</a:t>
            </a:r>
            <a:r>
              <a:rPr lang="fr-FR" dirty="0"/>
              <a:t> entre Juillet 2016 et avril 2019 </a:t>
            </a:r>
            <a:r>
              <a:rPr lang="fr-FR" dirty="0" err="1"/>
              <a:t>ds</a:t>
            </a:r>
            <a:r>
              <a:rPr lang="fr-FR" dirty="0"/>
              <a:t> 53 centres</a:t>
            </a:r>
          </a:p>
          <a:p>
            <a:pPr lvl="1"/>
            <a:r>
              <a:rPr lang="fr-FR" dirty="0"/>
              <a:t>185 randomisés (180 </a:t>
            </a:r>
            <a:r>
              <a:rPr lang="fr-FR" dirty="0" err="1"/>
              <a:t>screenfails</a:t>
            </a:r>
            <a:r>
              <a:rPr lang="fr-FR" dirty="0"/>
              <a:t> pour inéligibilité moléculaire)</a:t>
            </a:r>
          </a:p>
          <a:p>
            <a:pPr marL="288000" lvl="1" indent="0">
              <a:buNone/>
            </a:pPr>
            <a:endParaRPr lang="fr-FR" dirty="0"/>
          </a:p>
        </p:txBody>
      </p:sp>
      <p:sp>
        <p:nvSpPr>
          <p:cNvPr id="12" name="ZoneTexte 11">
            <a:extLst>
              <a:ext uri="{FF2B5EF4-FFF2-40B4-BE49-F238E27FC236}">
                <a16:creationId xmlns:a16="http://schemas.microsoft.com/office/drawing/2014/main" id="{6B4B26B3-5B16-5348-B076-78E1CDE99CD1}"/>
              </a:ext>
            </a:extLst>
          </p:cNvPr>
          <p:cNvSpPr txBox="1">
            <a:spLocks noChangeArrowheads="1"/>
          </p:cNvSpPr>
          <p:nvPr/>
        </p:nvSpPr>
        <p:spPr bwMode="auto">
          <a:xfrm>
            <a:off x="0" y="4893174"/>
            <a:ext cx="2326278" cy="230832"/>
          </a:xfrm>
          <a:prstGeom prst="rect">
            <a:avLst/>
          </a:prstGeom>
          <a:noFill/>
        </p:spPr>
        <p:txBody>
          <a:bodyPr wrap="none" rtlCol="0">
            <a:spAutoFit/>
          </a:bodyPr>
          <a:lstStyle>
            <a:defPPr>
              <a:defRPr lang="fr-FR"/>
            </a:defPPr>
            <a:lvl1pPr>
              <a:defRPr sz="900" i="1">
                <a:solidFill>
                  <a:schemeClr val="tx1">
                    <a:lumMod val="50000"/>
                    <a:lumOff val="50000"/>
                  </a:schemeClr>
                </a:solidFill>
                <a:latin typeface="Arial" panose="020B0604020202020204" pitchFamily="34" charset="0"/>
              </a:defRPr>
            </a:lvl1p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Sara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Lonardi</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ASCO2020, Abs 4002</a:t>
            </a:r>
          </a:p>
        </p:txBody>
      </p:sp>
      <p:graphicFrame>
        <p:nvGraphicFramePr>
          <p:cNvPr id="2" name="Tableau 2">
            <a:extLst>
              <a:ext uri="{FF2B5EF4-FFF2-40B4-BE49-F238E27FC236}">
                <a16:creationId xmlns:a16="http://schemas.microsoft.com/office/drawing/2014/main" id="{A419D54A-71CF-483D-B31A-FEA3DC064F6E}"/>
              </a:ext>
            </a:extLst>
          </p:cNvPr>
          <p:cNvGraphicFramePr>
            <a:graphicFrameLocks noGrp="1"/>
          </p:cNvGraphicFramePr>
          <p:nvPr/>
        </p:nvGraphicFramePr>
        <p:xfrm>
          <a:off x="781722" y="1879077"/>
          <a:ext cx="3790278" cy="2682166"/>
        </p:xfrm>
        <a:graphic>
          <a:graphicData uri="http://schemas.openxmlformats.org/drawingml/2006/table">
            <a:tbl>
              <a:tblPr firstRow="1" bandRow="1">
                <a:tableStyleId>{7DF18680-E054-41AD-8BC1-D1AEF772440D}</a:tableStyleId>
              </a:tblPr>
              <a:tblGrid>
                <a:gridCol w="1665643">
                  <a:extLst>
                    <a:ext uri="{9D8B030D-6E8A-4147-A177-3AD203B41FA5}">
                      <a16:colId xmlns:a16="http://schemas.microsoft.com/office/drawing/2014/main" val="2010295572"/>
                    </a:ext>
                  </a:extLst>
                </a:gridCol>
                <a:gridCol w="1075764">
                  <a:extLst>
                    <a:ext uri="{9D8B030D-6E8A-4147-A177-3AD203B41FA5}">
                      <a16:colId xmlns:a16="http://schemas.microsoft.com/office/drawing/2014/main" val="3293812158"/>
                    </a:ext>
                  </a:extLst>
                </a:gridCol>
                <a:gridCol w="1048871">
                  <a:extLst>
                    <a:ext uri="{9D8B030D-6E8A-4147-A177-3AD203B41FA5}">
                      <a16:colId xmlns:a16="http://schemas.microsoft.com/office/drawing/2014/main" val="2020027838"/>
                    </a:ext>
                  </a:extLst>
                </a:gridCol>
              </a:tblGrid>
              <a:tr h="280218">
                <a:tc>
                  <a:txBody>
                    <a:bodyPr/>
                    <a:lstStyle/>
                    <a:p>
                      <a:pPr algn="l"/>
                      <a:r>
                        <a:rPr lang="fr-FR" sz="800" dirty="0">
                          <a:latin typeface="Arial" panose="020B0604020202020204" pitchFamily="34" charset="0"/>
                          <a:cs typeface="Arial" panose="020B0604020202020204" pitchFamily="34" charset="0"/>
                        </a:rPr>
                        <a:t>Caractéristique patients</a:t>
                      </a:r>
                    </a:p>
                  </a:txBody>
                  <a:tcPr marL="36000" marR="36000" marT="0" marB="0" anchor="ctr"/>
                </a:tc>
                <a:tc>
                  <a:txBody>
                    <a:bodyPr/>
                    <a:lstStyle/>
                    <a:p>
                      <a:pPr algn="ctr"/>
                      <a:r>
                        <a:rPr lang="fr-FR" sz="800" dirty="0">
                          <a:latin typeface="Arial" panose="020B0604020202020204" pitchFamily="34" charset="0"/>
                          <a:cs typeface="Arial" panose="020B0604020202020204" pitchFamily="34" charset="0"/>
                        </a:rPr>
                        <a:t>FOLFOX + Pani</a:t>
                      </a:r>
                    </a:p>
                    <a:p>
                      <a:pPr algn="ctr"/>
                      <a:r>
                        <a:rPr lang="fr-FR" sz="800" b="0" dirty="0">
                          <a:latin typeface="Arial" panose="020B0604020202020204" pitchFamily="34" charset="0"/>
                          <a:cs typeface="Arial" panose="020B0604020202020204" pitchFamily="34" charset="0"/>
                        </a:rPr>
                        <a:t>(n=91)</a:t>
                      </a:r>
                    </a:p>
                  </a:txBody>
                  <a:tcPr marL="36000" marR="36000" marT="0" marB="0" anchor="ctr">
                    <a:solidFill>
                      <a:schemeClr val="accent1"/>
                    </a:solidFill>
                  </a:tcPr>
                </a:tc>
                <a:tc>
                  <a:txBody>
                    <a:bodyPr/>
                    <a:lstStyle/>
                    <a:p>
                      <a:pPr algn="ctr"/>
                      <a:r>
                        <a:rPr lang="fr-FR" sz="800" dirty="0">
                          <a:latin typeface="Arial" panose="020B0604020202020204" pitchFamily="34" charset="0"/>
                          <a:cs typeface="Arial" panose="020B0604020202020204" pitchFamily="34" charset="0"/>
                        </a:rPr>
                        <a:t>5FU/LV + Pani</a:t>
                      </a:r>
                    </a:p>
                    <a:p>
                      <a:pPr algn="ctr"/>
                      <a:r>
                        <a:rPr lang="fr-FR" sz="800" b="0" dirty="0">
                          <a:latin typeface="Arial" panose="020B0604020202020204" pitchFamily="34" charset="0"/>
                          <a:cs typeface="Arial" panose="020B0604020202020204" pitchFamily="34" charset="0"/>
                        </a:rPr>
                        <a:t>(n=92)</a:t>
                      </a:r>
                    </a:p>
                  </a:txBody>
                  <a:tcPr marL="36000" marR="36000" marT="0" marB="0" anchor="ctr">
                    <a:solidFill>
                      <a:srgbClr val="C00000"/>
                    </a:solidFill>
                  </a:tcPr>
                </a:tc>
                <a:extLst>
                  <a:ext uri="{0D108BD9-81ED-4DB2-BD59-A6C34878D82A}">
                    <a16:rowId xmlns:a16="http://schemas.microsoft.com/office/drawing/2014/main" val="3826934733"/>
                  </a:ext>
                </a:extLst>
              </a:tr>
              <a:tr h="223042">
                <a:tc>
                  <a:txBody>
                    <a:bodyPr/>
                    <a:lstStyle/>
                    <a:p>
                      <a:pPr algn="l"/>
                      <a:r>
                        <a:rPr lang="fr-FR" sz="800" dirty="0" err="1">
                          <a:latin typeface="Arial" panose="020B0604020202020204" pitchFamily="34" charset="0"/>
                          <a:cs typeface="Arial" panose="020B0604020202020204" pitchFamily="34" charset="0"/>
                        </a:rPr>
                        <a:t>Sex</a:t>
                      </a:r>
                      <a:r>
                        <a:rPr lang="fr-FR" sz="800" dirty="0">
                          <a:latin typeface="Arial" panose="020B0604020202020204" pitchFamily="34" charset="0"/>
                          <a:cs typeface="Arial" panose="020B0604020202020204" pitchFamily="34" charset="0"/>
                        </a:rPr>
                        <a:t>, M/F</a:t>
                      </a:r>
                    </a:p>
                  </a:txBody>
                  <a:tcPr marL="36000" marR="36000" marT="0" marB="0" anchor="ctr">
                    <a:lnB w="19050" cap="flat" cmpd="sng" algn="ctr">
                      <a:solidFill>
                        <a:srgbClr val="C00000"/>
                      </a:solidFill>
                      <a:prstDash val="solid"/>
                      <a:round/>
                      <a:headEnd type="none" w="med" len="med"/>
                      <a:tailEnd type="none" w="med" len="med"/>
                    </a:lnB>
                  </a:tcPr>
                </a:tc>
                <a:tc>
                  <a:txBody>
                    <a:bodyPr/>
                    <a:lstStyle/>
                    <a:p>
                      <a:pPr algn="ctr"/>
                      <a:r>
                        <a:rPr lang="fr-FR" sz="700" dirty="0">
                          <a:latin typeface="Arial" panose="020B0604020202020204" pitchFamily="34" charset="0"/>
                          <a:cs typeface="Arial" panose="020B0604020202020204" pitchFamily="34" charset="0"/>
                        </a:rPr>
                        <a:t>66/34</a:t>
                      </a:r>
                    </a:p>
                  </a:txBody>
                  <a:tcPr marL="36000" marR="36000" marT="0" marB="0" anchor="ctr">
                    <a:lnB w="19050" cap="flat" cmpd="sng" algn="ctr">
                      <a:solidFill>
                        <a:srgbClr val="C00000"/>
                      </a:solidFill>
                      <a:prstDash val="solid"/>
                      <a:round/>
                      <a:headEnd type="none" w="med" len="med"/>
                      <a:tailEnd type="none" w="med" len="med"/>
                    </a:lnB>
                  </a:tcPr>
                </a:tc>
                <a:tc>
                  <a:txBody>
                    <a:bodyPr/>
                    <a:lstStyle/>
                    <a:p>
                      <a:pPr algn="ctr"/>
                      <a:r>
                        <a:rPr lang="fr-FR" sz="700" dirty="0">
                          <a:latin typeface="Arial" panose="020B0604020202020204" pitchFamily="34" charset="0"/>
                          <a:cs typeface="Arial" panose="020B0604020202020204" pitchFamily="34" charset="0"/>
                        </a:rPr>
                        <a:t>61/39</a:t>
                      </a:r>
                    </a:p>
                  </a:txBody>
                  <a:tcPr marL="36000" marR="36000" marT="0" marB="0" anchor="ctr">
                    <a:lnB w="19050" cap="flat" cmpd="sng" algn="ctr">
                      <a:solidFill>
                        <a:srgbClr val="C00000"/>
                      </a:solidFill>
                      <a:prstDash val="solid"/>
                      <a:round/>
                      <a:headEnd type="none" w="med" len="med"/>
                      <a:tailEnd type="none" w="med" len="med"/>
                    </a:lnB>
                  </a:tcPr>
                </a:tc>
                <a:extLst>
                  <a:ext uri="{0D108BD9-81ED-4DB2-BD59-A6C34878D82A}">
                    <a16:rowId xmlns:a16="http://schemas.microsoft.com/office/drawing/2014/main" val="1638097831"/>
                  </a:ext>
                </a:extLst>
              </a:tr>
              <a:tr h="223042">
                <a:tc>
                  <a:txBody>
                    <a:bodyPr/>
                    <a:lstStyle/>
                    <a:p>
                      <a:pPr algn="l"/>
                      <a:r>
                        <a:rPr lang="fr-FR" sz="800" dirty="0">
                          <a:latin typeface="Arial" panose="020B0604020202020204" pitchFamily="34" charset="0"/>
                          <a:cs typeface="Arial" panose="020B0604020202020204" pitchFamily="34" charset="0"/>
                        </a:rPr>
                        <a:t>Age, </a:t>
                      </a:r>
                      <a:r>
                        <a:rPr lang="fr-FR" sz="800" dirty="0" err="1">
                          <a:latin typeface="Arial" panose="020B0604020202020204" pitchFamily="34" charset="0"/>
                          <a:cs typeface="Arial" panose="020B0604020202020204" pitchFamily="34" charset="0"/>
                        </a:rPr>
                        <a:t>Median</a:t>
                      </a:r>
                      <a:r>
                        <a:rPr lang="fr-FR" sz="800" dirty="0">
                          <a:latin typeface="Arial" panose="020B0604020202020204" pitchFamily="34" charset="0"/>
                          <a:cs typeface="Arial" panose="020B0604020202020204" pitchFamily="34" charset="0"/>
                        </a:rPr>
                        <a:t> (range)</a:t>
                      </a:r>
                    </a:p>
                  </a:txBody>
                  <a:tcPr marL="36000" marR="36000" marT="0" marB="0" anchor="ctr">
                    <a:lnL w="19050" cap="flat" cmpd="sng" algn="ctr">
                      <a:solidFill>
                        <a:srgbClr val="C00000"/>
                      </a:solidFill>
                      <a:prstDash val="solid"/>
                      <a:round/>
                      <a:headEnd type="none" w="med" len="med"/>
                      <a:tailEnd type="none" w="med" len="med"/>
                    </a:lnL>
                    <a:lnT w="19050" cap="flat" cmpd="sng" algn="ctr">
                      <a:solidFill>
                        <a:srgbClr val="C00000"/>
                      </a:solidFill>
                      <a:prstDash val="solid"/>
                      <a:round/>
                      <a:headEnd type="none" w="med" len="med"/>
                      <a:tailEnd type="none" w="med" len="med"/>
                    </a:lnT>
                  </a:tcPr>
                </a:tc>
                <a:tc>
                  <a:txBody>
                    <a:bodyPr/>
                    <a:lstStyle/>
                    <a:p>
                      <a:pPr algn="ctr"/>
                      <a:r>
                        <a:rPr lang="fr-FR" sz="700" dirty="0">
                          <a:latin typeface="Arial" panose="020B0604020202020204" pitchFamily="34" charset="0"/>
                          <a:cs typeface="Arial" panose="020B0604020202020204" pitchFamily="34" charset="0"/>
                        </a:rPr>
                        <a:t>77y (71-89)</a:t>
                      </a:r>
                    </a:p>
                  </a:txBody>
                  <a:tcPr marL="36000" marR="36000" marT="0" marB="0" anchor="ctr">
                    <a:lnT w="19050" cap="flat" cmpd="sng" algn="ctr">
                      <a:solidFill>
                        <a:srgbClr val="C00000"/>
                      </a:solidFill>
                      <a:prstDash val="solid"/>
                      <a:round/>
                      <a:headEnd type="none" w="med" len="med"/>
                      <a:tailEnd type="none" w="med" len="med"/>
                    </a:lnT>
                  </a:tcPr>
                </a:tc>
                <a:tc>
                  <a:txBody>
                    <a:bodyPr/>
                    <a:lstStyle/>
                    <a:p>
                      <a:pPr algn="ctr"/>
                      <a:r>
                        <a:rPr lang="fr-FR" sz="700" dirty="0">
                          <a:latin typeface="Arial" panose="020B0604020202020204" pitchFamily="34" charset="0"/>
                          <a:cs typeface="Arial" panose="020B0604020202020204" pitchFamily="34" charset="0"/>
                        </a:rPr>
                        <a:t>77y (71-89)</a:t>
                      </a:r>
                    </a:p>
                  </a:txBody>
                  <a:tcPr marL="36000" marR="36000" marT="0" marB="0" anchor="ctr">
                    <a:lnR w="19050" cap="flat" cmpd="sng" algn="ctr">
                      <a:solidFill>
                        <a:srgbClr val="C00000"/>
                      </a:solidFill>
                      <a:prstDash val="solid"/>
                      <a:round/>
                      <a:headEnd type="none" w="med" len="med"/>
                      <a:tailEnd type="none" w="med" len="med"/>
                    </a:lnR>
                    <a:lnT w="19050" cap="flat" cmpd="sng" algn="ctr">
                      <a:solidFill>
                        <a:srgbClr val="C00000"/>
                      </a:solidFill>
                      <a:prstDash val="solid"/>
                      <a:round/>
                      <a:headEnd type="none" w="med" len="med"/>
                      <a:tailEnd type="none" w="med" len="med"/>
                    </a:lnT>
                  </a:tcPr>
                </a:tc>
                <a:extLst>
                  <a:ext uri="{0D108BD9-81ED-4DB2-BD59-A6C34878D82A}">
                    <a16:rowId xmlns:a16="http://schemas.microsoft.com/office/drawing/2014/main" val="1021348622"/>
                  </a:ext>
                </a:extLst>
              </a:tr>
              <a:tr h="223042">
                <a:tc>
                  <a:txBody>
                    <a:bodyPr/>
                    <a:lstStyle/>
                    <a:p>
                      <a:pPr algn="l"/>
                      <a:r>
                        <a:rPr lang="fr-FR" sz="800" dirty="0">
                          <a:latin typeface="Arial" panose="020B0604020202020204" pitchFamily="34" charset="0"/>
                          <a:cs typeface="Arial" panose="020B0604020202020204" pitchFamily="34" charset="0"/>
                        </a:rPr>
                        <a:t>ECOG PS, 0/1-2</a:t>
                      </a:r>
                    </a:p>
                  </a:txBody>
                  <a:tcPr marL="36000" marR="36000" marT="0" marB="0" anchor="ctr">
                    <a:lnL w="19050" cap="flat" cmpd="sng" algn="ctr">
                      <a:solidFill>
                        <a:srgbClr val="C00000"/>
                      </a:solidFill>
                      <a:prstDash val="solid"/>
                      <a:round/>
                      <a:headEnd type="none" w="med" len="med"/>
                      <a:tailEnd type="none" w="med" len="med"/>
                    </a:lnL>
                  </a:tcPr>
                </a:tc>
                <a:tc>
                  <a:txBody>
                    <a:bodyPr/>
                    <a:lstStyle/>
                    <a:p>
                      <a:pPr algn="ctr"/>
                      <a:r>
                        <a:rPr lang="fr-FR" sz="700" dirty="0">
                          <a:latin typeface="Arial" panose="020B0604020202020204" pitchFamily="34" charset="0"/>
                          <a:cs typeface="Arial" panose="020B0604020202020204" pitchFamily="34" charset="0"/>
                        </a:rPr>
                        <a:t>51/49</a:t>
                      </a:r>
                    </a:p>
                  </a:txBody>
                  <a:tcPr marL="36000" marR="36000" marT="0" marB="0" anchor="ctr"/>
                </a:tc>
                <a:tc>
                  <a:txBody>
                    <a:bodyPr/>
                    <a:lstStyle/>
                    <a:p>
                      <a:pPr algn="ctr"/>
                      <a:r>
                        <a:rPr lang="fr-FR" sz="700" dirty="0">
                          <a:latin typeface="Arial" panose="020B0604020202020204" pitchFamily="34" charset="0"/>
                          <a:cs typeface="Arial" panose="020B0604020202020204" pitchFamily="34" charset="0"/>
                        </a:rPr>
                        <a:t>45-55</a:t>
                      </a:r>
                    </a:p>
                  </a:txBody>
                  <a:tcPr marL="36000" marR="36000" marT="0" marB="0" anchor="ctr">
                    <a:lnR w="19050" cap="flat" cmpd="sng" algn="ctr">
                      <a:solidFill>
                        <a:srgbClr val="C00000"/>
                      </a:solidFill>
                      <a:prstDash val="solid"/>
                      <a:round/>
                      <a:headEnd type="none" w="med" len="med"/>
                      <a:tailEnd type="none" w="med" len="med"/>
                    </a:lnR>
                  </a:tcPr>
                </a:tc>
                <a:extLst>
                  <a:ext uri="{0D108BD9-81ED-4DB2-BD59-A6C34878D82A}">
                    <a16:rowId xmlns:a16="http://schemas.microsoft.com/office/drawing/2014/main" val="76124495"/>
                  </a:ext>
                </a:extLst>
              </a:tr>
              <a:tr h="223042">
                <a:tc>
                  <a:txBody>
                    <a:bodyPr/>
                    <a:lstStyle/>
                    <a:p>
                      <a:pPr algn="l"/>
                      <a:r>
                        <a:rPr lang="fr-FR" sz="800" dirty="0">
                          <a:latin typeface="Arial" panose="020B0604020202020204" pitchFamily="34" charset="0"/>
                          <a:cs typeface="Arial" panose="020B0604020202020204" pitchFamily="34" charset="0"/>
                        </a:rPr>
                        <a:t>G8 score, </a:t>
                      </a:r>
                      <a:r>
                        <a:rPr lang="fr-FR" sz="800" u="sng" dirty="0">
                          <a:latin typeface="Arial" panose="020B0604020202020204" pitchFamily="34" charset="0"/>
                          <a:cs typeface="Arial" panose="020B0604020202020204" pitchFamily="34" charset="0"/>
                        </a:rPr>
                        <a:t>&lt;</a:t>
                      </a:r>
                      <a:r>
                        <a:rPr lang="fr-FR" sz="800" dirty="0">
                          <a:latin typeface="Arial" panose="020B0604020202020204" pitchFamily="34" charset="0"/>
                          <a:cs typeface="Arial" panose="020B0604020202020204" pitchFamily="34" charset="0"/>
                        </a:rPr>
                        <a:t>14 / &gt;14 / NE</a:t>
                      </a:r>
                    </a:p>
                  </a:txBody>
                  <a:tcPr marL="36000" marR="36000" marT="0" marB="0" anchor="ctr">
                    <a:lnL w="19050" cap="flat" cmpd="sng" algn="ctr">
                      <a:solidFill>
                        <a:srgbClr val="C00000"/>
                      </a:solidFill>
                      <a:prstDash val="solid"/>
                      <a:round/>
                      <a:headEnd type="none" w="med" len="med"/>
                      <a:tailEnd type="none" w="med" len="med"/>
                    </a:lnL>
                    <a:lnB w="19050" cap="flat" cmpd="sng" algn="ctr">
                      <a:solidFill>
                        <a:srgbClr val="C00000"/>
                      </a:solidFill>
                      <a:prstDash val="solid"/>
                      <a:round/>
                      <a:headEnd type="none" w="med" len="med"/>
                      <a:tailEnd type="none" w="med" len="med"/>
                    </a:lnB>
                  </a:tcPr>
                </a:tc>
                <a:tc>
                  <a:txBody>
                    <a:bodyPr/>
                    <a:lstStyle/>
                    <a:p>
                      <a:pPr algn="ctr"/>
                      <a:r>
                        <a:rPr lang="fr-FR" sz="700" dirty="0">
                          <a:latin typeface="Arial" panose="020B0604020202020204" pitchFamily="34" charset="0"/>
                          <a:cs typeface="Arial" panose="020B0604020202020204" pitchFamily="34" charset="0"/>
                        </a:rPr>
                        <a:t>68/31/1</a:t>
                      </a:r>
                    </a:p>
                  </a:txBody>
                  <a:tcPr marL="36000" marR="36000" marT="0" marB="0" anchor="ctr">
                    <a:lnB w="19050" cap="flat" cmpd="sng" algn="ctr">
                      <a:solidFill>
                        <a:srgbClr val="C00000"/>
                      </a:solidFill>
                      <a:prstDash val="solid"/>
                      <a:round/>
                      <a:headEnd type="none" w="med" len="med"/>
                      <a:tailEnd type="none" w="med" len="med"/>
                    </a:lnB>
                  </a:tcPr>
                </a:tc>
                <a:tc>
                  <a:txBody>
                    <a:bodyPr/>
                    <a:lstStyle/>
                    <a:p>
                      <a:pPr algn="ctr"/>
                      <a:r>
                        <a:rPr lang="fr-FR" sz="700" dirty="0">
                          <a:latin typeface="Arial" panose="020B0604020202020204" pitchFamily="34" charset="0"/>
                          <a:cs typeface="Arial" panose="020B0604020202020204" pitchFamily="34" charset="0"/>
                        </a:rPr>
                        <a:t>70/30/0</a:t>
                      </a:r>
                    </a:p>
                  </a:txBody>
                  <a:tcPr marL="36000" marR="36000" marT="0" marB="0" anchor="ctr">
                    <a:lnR w="19050" cap="flat" cmpd="sng" algn="ctr">
                      <a:solidFill>
                        <a:srgbClr val="C00000"/>
                      </a:solidFill>
                      <a:prstDash val="solid"/>
                      <a:round/>
                      <a:headEnd type="none" w="med" len="med"/>
                      <a:tailEnd type="none" w="med" len="med"/>
                    </a:lnR>
                    <a:lnB w="19050" cap="flat" cmpd="sng" algn="ctr">
                      <a:solidFill>
                        <a:srgbClr val="C00000"/>
                      </a:solidFill>
                      <a:prstDash val="solid"/>
                      <a:round/>
                      <a:headEnd type="none" w="med" len="med"/>
                      <a:tailEnd type="none" w="med" len="med"/>
                    </a:lnB>
                  </a:tcPr>
                </a:tc>
                <a:extLst>
                  <a:ext uri="{0D108BD9-81ED-4DB2-BD59-A6C34878D82A}">
                    <a16:rowId xmlns:a16="http://schemas.microsoft.com/office/drawing/2014/main" val="4166820850"/>
                  </a:ext>
                </a:extLst>
              </a:tr>
              <a:tr h="280218">
                <a:tc>
                  <a:txBody>
                    <a:bodyPr/>
                    <a:lstStyle/>
                    <a:p>
                      <a:pPr algn="l"/>
                      <a:r>
                        <a:rPr lang="fr-FR" sz="800" dirty="0" err="1">
                          <a:latin typeface="Arial" panose="020B0604020202020204" pitchFamily="34" charset="0"/>
                          <a:cs typeface="Arial" panose="020B0604020202020204" pitchFamily="34" charset="0"/>
                        </a:rPr>
                        <a:t>Synchronous</a:t>
                      </a:r>
                      <a:r>
                        <a:rPr lang="fr-FR" sz="800" dirty="0">
                          <a:latin typeface="Arial" panose="020B0604020202020204" pitchFamily="34" charset="0"/>
                          <a:cs typeface="Arial" panose="020B0604020202020204" pitchFamily="34" charset="0"/>
                        </a:rPr>
                        <a:t> </a:t>
                      </a:r>
                      <a:r>
                        <a:rPr lang="fr-FR" sz="800" dirty="0" err="1">
                          <a:latin typeface="Arial" panose="020B0604020202020204" pitchFamily="34" charset="0"/>
                          <a:cs typeface="Arial" panose="020B0604020202020204" pitchFamily="34" charset="0"/>
                        </a:rPr>
                        <a:t>metastases</a:t>
                      </a:r>
                      <a:r>
                        <a:rPr lang="fr-FR" sz="800" dirty="0">
                          <a:latin typeface="Arial" panose="020B0604020202020204" pitchFamily="34" charset="0"/>
                          <a:cs typeface="Arial" panose="020B0604020202020204" pitchFamily="34" charset="0"/>
                        </a:rPr>
                        <a:t>, Y/N</a:t>
                      </a:r>
                    </a:p>
                  </a:txBody>
                  <a:tcPr marL="36000" marR="36000" marT="0" marB="0" anchor="ctr">
                    <a:lnT w="19050" cap="flat" cmpd="sng" algn="ctr">
                      <a:solidFill>
                        <a:srgbClr val="C00000"/>
                      </a:solidFill>
                      <a:prstDash val="solid"/>
                      <a:round/>
                      <a:headEnd type="none" w="med" len="med"/>
                      <a:tailEnd type="none" w="med" len="med"/>
                    </a:lnT>
                  </a:tcPr>
                </a:tc>
                <a:tc>
                  <a:txBody>
                    <a:bodyPr/>
                    <a:lstStyle/>
                    <a:p>
                      <a:pPr algn="ctr"/>
                      <a:r>
                        <a:rPr lang="fr-FR" sz="700" dirty="0">
                          <a:latin typeface="Arial" panose="020B0604020202020204" pitchFamily="34" charset="0"/>
                          <a:cs typeface="Arial" panose="020B0604020202020204" pitchFamily="34" charset="0"/>
                        </a:rPr>
                        <a:t>74/26</a:t>
                      </a:r>
                    </a:p>
                  </a:txBody>
                  <a:tcPr marL="36000" marR="36000" marT="0" marB="0" anchor="ctr">
                    <a:lnT w="19050" cap="flat" cmpd="sng" algn="ctr">
                      <a:solidFill>
                        <a:srgbClr val="C00000"/>
                      </a:solidFill>
                      <a:prstDash val="solid"/>
                      <a:round/>
                      <a:headEnd type="none" w="med" len="med"/>
                      <a:tailEnd type="none" w="med" len="med"/>
                    </a:lnT>
                  </a:tcPr>
                </a:tc>
                <a:tc>
                  <a:txBody>
                    <a:bodyPr/>
                    <a:lstStyle/>
                    <a:p>
                      <a:pPr algn="ctr"/>
                      <a:r>
                        <a:rPr lang="fr-FR" sz="700" dirty="0">
                          <a:latin typeface="Arial" panose="020B0604020202020204" pitchFamily="34" charset="0"/>
                          <a:cs typeface="Arial" panose="020B0604020202020204" pitchFamily="34" charset="0"/>
                        </a:rPr>
                        <a:t>71/29</a:t>
                      </a:r>
                    </a:p>
                  </a:txBody>
                  <a:tcPr marL="36000" marR="36000" marT="0" marB="0" anchor="ctr">
                    <a:lnT w="19050" cap="flat" cmpd="sng" algn="ctr">
                      <a:solidFill>
                        <a:srgbClr val="C00000"/>
                      </a:solidFill>
                      <a:prstDash val="solid"/>
                      <a:round/>
                      <a:headEnd type="none" w="med" len="med"/>
                      <a:tailEnd type="none" w="med" len="med"/>
                    </a:lnT>
                  </a:tcPr>
                </a:tc>
                <a:extLst>
                  <a:ext uri="{0D108BD9-81ED-4DB2-BD59-A6C34878D82A}">
                    <a16:rowId xmlns:a16="http://schemas.microsoft.com/office/drawing/2014/main" val="3809547594"/>
                  </a:ext>
                </a:extLst>
              </a:tr>
              <a:tr h="223042">
                <a:tc>
                  <a:txBody>
                    <a:bodyPr/>
                    <a:lstStyle/>
                    <a:p>
                      <a:pPr algn="l"/>
                      <a:r>
                        <a:rPr lang="fr-FR" sz="800" dirty="0">
                          <a:latin typeface="Arial" panose="020B0604020202020204" pitchFamily="34" charset="0"/>
                          <a:cs typeface="Arial" panose="020B0604020202020204" pitchFamily="34" charset="0"/>
                        </a:rPr>
                        <a:t>Prior adjuvant, Y/N</a:t>
                      </a:r>
                    </a:p>
                  </a:txBody>
                  <a:tcPr marL="36000" marR="36000" marT="0" marB="0" anchor="ctr"/>
                </a:tc>
                <a:tc>
                  <a:txBody>
                    <a:bodyPr/>
                    <a:lstStyle/>
                    <a:p>
                      <a:pPr algn="ctr"/>
                      <a:r>
                        <a:rPr lang="fr-FR" sz="700" dirty="0">
                          <a:latin typeface="Arial" panose="020B0604020202020204" pitchFamily="34" charset="0"/>
                          <a:cs typeface="Arial" panose="020B0604020202020204" pitchFamily="34" charset="0"/>
                        </a:rPr>
                        <a:t>16/84</a:t>
                      </a:r>
                    </a:p>
                  </a:txBody>
                  <a:tcPr marL="36000" marR="36000" marT="0" marB="0" anchor="ctr"/>
                </a:tc>
                <a:tc>
                  <a:txBody>
                    <a:bodyPr/>
                    <a:lstStyle/>
                    <a:p>
                      <a:pPr algn="ctr"/>
                      <a:r>
                        <a:rPr lang="fr-FR" sz="700" dirty="0">
                          <a:latin typeface="Arial" panose="020B0604020202020204" pitchFamily="34" charset="0"/>
                          <a:cs typeface="Arial" panose="020B0604020202020204" pitchFamily="34" charset="0"/>
                        </a:rPr>
                        <a:t>14/86</a:t>
                      </a:r>
                    </a:p>
                  </a:txBody>
                  <a:tcPr marL="36000" marR="36000" marT="0" marB="0" anchor="ctr"/>
                </a:tc>
                <a:extLst>
                  <a:ext uri="{0D108BD9-81ED-4DB2-BD59-A6C34878D82A}">
                    <a16:rowId xmlns:a16="http://schemas.microsoft.com/office/drawing/2014/main" val="2757818105"/>
                  </a:ext>
                </a:extLst>
              </a:tr>
              <a:tr h="280218">
                <a:tc>
                  <a:txBody>
                    <a:bodyPr/>
                    <a:lstStyle/>
                    <a:p>
                      <a:pPr algn="l"/>
                      <a:r>
                        <a:rPr lang="fr-FR" sz="800" dirty="0" err="1">
                          <a:latin typeface="Arial" panose="020B0604020202020204" pitchFamily="34" charset="0"/>
                          <a:cs typeface="Arial" panose="020B0604020202020204" pitchFamily="34" charset="0"/>
                        </a:rPr>
                        <a:t>Primary</a:t>
                      </a:r>
                      <a:r>
                        <a:rPr lang="fr-FR" sz="800" dirty="0">
                          <a:latin typeface="Arial" panose="020B0604020202020204" pitchFamily="34" charset="0"/>
                          <a:cs typeface="Arial" panose="020B0604020202020204" pitchFamily="34" charset="0"/>
                        </a:rPr>
                        <a:t> </a:t>
                      </a:r>
                      <a:r>
                        <a:rPr lang="fr-FR" sz="800" dirty="0" err="1">
                          <a:latin typeface="Arial" panose="020B0604020202020204" pitchFamily="34" charset="0"/>
                          <a:cs typeface="Arial" panose="020B0604020202020204" pitchFamily="34" charset="0"/>
                        </a:rPr>
                        <a:t>tumor</a:t>
                      </a:r>
                      <a:r>
                        <a:rPr lang="fr-FR" sz="800" dirty="0">
                          <a:latin typeface="Arial" panose="020B0604020202020204" pitchFamily="34" charset="0"/>
                          <a:cs typeface="Arial" panose="020B0604020202020204" pitchFamily="34" charset="0"/>
                        </a:rPr>
                        <a:t> </a:t>
                      </a:r>
                      <a:r>
                        <a:rPr lang="fr-FR" sz="800" dirty="0" err="1">
                          <a:latin typeface="Arial" panose="020B0604020202020204" pitchFamily="34" charset="0"/>
                          <a:cs typeface="Arial" panose="020B0604020202020204" pitchFamily="34" charset="0"/>
                        </a:rPr>
                        <a:t>side</a:t>
                      </a:r>
                      <a:r>
                        <a:rPr lang="fr-FR" sz="800" dirty="0">
                          <a:latin typeface="Arial" panose="020B0604020202020204" pitchFamily="34" charset="0"/>
                          <a:cs typeface="Arial" panose="020B0604020202020204" pitchFamily="34" charset="0"/>
                        </a:rPr>
                        <a:t>, Right/</a:t>
                      </a:r>
                      <a:r>
                        <a:rPr lang="fr-FR" sz="800" dirty="0" err="1">
                          <a:latin typeface="Arial" panose="020B0604020202020204" pitchFamily="34" charset="0"/>
                          <a:cs typeface="Arial" panose="020B0604020202020204" pitchFamily="34" charset="0"/>
                        </a:rPr>
                        <a:t>left</a:t>
                      </a:r>
                      <a:r>
                        <a:rPr lang="fr-FR" sz="800" dirty="0">
                          <a:latin typeface="Arial" panose="020B0604020202020204" pitchFamily="34" charset="0"/>
                          <a:cs typeface="Arial" panose="020B0604020202020204" pitchFamily="34" charset="0"/>
                        </a:rPr>
                        <a:t>/rectum</a:t>
                      </a:r>
                    </a:p>
                  </a:txBody>
                  <a:tcPr marL="36000" marR="36000" marT="0" marB="0" anchor="ctr"/>
                </a:tc>
                <a:tc>
                  <a:txBody>
                    <a:bodyPr/>
                    <a:lstStyle/>
                    <a:p>
                      <a:pPr algn="ctr"/>
                      <a:r>
                        <a:rPr lang="fr-FR" sz="700" dirty="0">
                          <a:latin typeface="Arial" panose="020B0604020202020204" pitchFamily="34" charset="0"/>
                          <a:cs typeface="Arial" panose="020B0604020202020204" pitchFamily="34" charset="0"/>
                        </a:rPr>
                        <a:t>23/46/31</a:t>
                      </a:r>
                    </a:p>
                  </a:txBody>
                  <a:tcPr marL="36000" marR="36000" marT="0" marB="0" anchor="ctr"/>
                </a:tc>
                <a:tc>
                  <a:txBody>
                    <a:bodyPr/>
                    <a:lstStyle/>
                    <a:p>
                      <a:pPr algn="ctr"/>
                      <a:r>
                        <a:rPr lang="fr-FR" sz="700" dirty="0">
                          <a:latin typeface="Arial" panose="020B0604020202020204" pitchFamily="34" charset="0"/>
                          <a:cs typeface="Arial" panose="020B0604020202020204" pitchFamily="34" charset="0"/>
                        </a:rPr>
                        <a:t>21/44/35</a:t>
                      </a:r>
                    </a:p>
                  </a:txBody>
                  <a:tcPr marL="36000" marR="36000" marT="0" marB="0" anchor="ctr"/>
                </a:tc>
                <a:extLst>
                  <a:ext uri="{0D108BD9-81ED-4DB2-BD59-A6C34878D82A}">
                    <a16:rowId xmlns:a16="http://schemas.microsoft.com/office/drawing/2014/main" val="3618345440"/>
                  </a:ext>
                </a:extLst>
              </a:tr>
              <a:tr h="280218">
                <a:tc>
                  <a:txBody>
                    <a:bodyPr/>
                    <a:lstStyle/>
                    <a:p>
                      <a:pPr algn="l"/>
                      <a:r>
                        <a:rPr lang="fr-FR" sz="800" dirty="0" err="1">
                          <a:latin typeface="Arial" panose="020B0604020202020204" pitchFamily="34" charset="0"/>
                          <a:cs typeface="Arial" panose="020B0604020202020204" pitchFamily="34" charset="0"/>
                        </a:rPr>
                        <a:t>Number</a:t>
                      </a:r>
                      <a:r>
                        <a:rPr lang="fr-FR" sz="800" dirty="0">
                          <a:latin typeface="Arial" panose="020B0604020202020204" pitchFamily="34" charset="0"/>
                          <a:cs typeface="Arial" panose="020B0604020202020204" pitchFamily="34" charset="0"/>
                        </a:rPr>
                        <a:t> </a:t>
                      </a:r>
                      <a:r>
                        <a:rPr lang="fr-FR" sz="800" dirty="0" err="1">
                          <a:latin typeface="Arial" panose="020B0604020202020204" pitchFamily="34" charset="0"/>
                          <a:cs typeface="Arial" panose="020B0604020202020204" pitchFamily="34" charset="0"/>
                        </a:rPr>
                        <a:t>metastatic</a:t>
                      </a:r>
                      <a:r>
                        <a:rPr lang="fr-FR" sz="800" dirty="0">
                          <a:latin typeface="Arial" panose="020B0604020202020204" pitchFamily="34" charset="0"/>
                          <a:cs typeface="Arial" panose="020B0604020202020204" pitchFamily="34" charset="0"/>
                        </a:rPr>
                        <a:t> sites, 1/&gt;1</a:t>
                      </a:r>
                    </a:p>
                  </a:txBody>
                  <a:tcPr marL="36000" marR="36000" marT="0" marB="0" anchor="ctr"/>
                </a:tc>
                <a:tc>
                  <a:txBody>
                    <a:bodyPr/>
                    <a:lstStyle/>
                    <a:p>
                      <a:pPr algn="ctr"/>
                      <a:r>
                        <a:rPr lang="fr-FR" sz="700" dirty="0">
                          <a:latin typeface="Arial" panose="020B0604020202020204" pitchFamily="34" charset="0"/>
                          <a:cs typeface="Arial" panose="020B0604020202020204" pitchFamily="34" charset="0"/>
                        </a:rPr>
                        <a:t>43/57</a:t>
                      </a:r>
                    </a:p>
                  </a:txBody>
                  <a:tcPr marL="36000" marR="36000" marT="0" marB="0" anchor="ctr"/>
                </a:tc>
                <a:tc>
                  <a:txBody>
                    <a:bodyPr/>
                    <a:lstStyle/>
                    <a:p>
                      <a:pPr algn="ctr"/>
                      <a:r>
                        <a:rPr lang="fr-FR" sz="700" dirty="0">
                          <a:latin typeface="Arial" panose="020B0604020202020204" pitchFamily="34" charset="0"/>
                          <a:cs typeface="Arial" panose="020B0604020202020204" pitchFamily="34" charset="0"/>
                        </a:rPr>
                        <a:t>41/59</a:t>
                      </a:r>
                    </a:p>
                  </a:txBody>
                  <a:tcPr marL="36000" marR="36000" marT="0" marB="0" anchor="ctr"/>
                </a:tc>
                <a:extLst>
                  <a:ext uri="{0D108BD9-81ED-4DB2-BD59-A6C34878D82A}">
                    <a16:rowId xmlns:a16="http://schemas.microsoft.com/office/drawing/2014/main" val="158104544"/>
                  </a:ext>
                </a:extLst>
              </a:tr>
              <a:tr h="223042">
                <a:tc>
                  <a:txBody>
                    <a:bodyPr/>
                    <a:lstStyle/>
                    <a:p>
                      <a:pPr algn="l"/>
                      <a:r>
                        <a:rPr lang="fr-FR" sz="800" dirty="0" err="1">
                          <a:latin typeface="Arial" panose="020B0604020202020204" pitchFamily="34" charset="0"/>
                          <a:cs typeface="Arial" panose="020B0604020202020204" pitchFamily="34" charset="0"/>
                        </a:rPr>
                        <a:t>Liver</a:t>
                      </a:r>
                      <a:r>
                        <a:rPr lang="fr-FR" sz="800" dirty="0">
                          <a:latin typeface="Arial" panose="020B0604020202020204" pitchFamily="34" charset="0"/>
                          <a:cs typeface="Arial" panose="020B0604020202020204" pitchFamily="34" charset="0"/>
                        </a:rPr>
                        <a:t> </a:t>
                      </a:r>
                      <a:r>
                        <a:rPr lang="fr-FR" sz="800" dirty="0" err="1">
                          <a:latin typeface="Arial" panose="020B0604020202020204" pitchFamily="34" charset="0"/>
                          <a:cs typeface="Arial" panose="020B0604020202020204" pitchFamily="34" charset="0"/>
                        </a:rPr>
                        <a:t>only</a:t>
                      </a:r>
                      <a:r>
                        <a:rPr lang="fr-FR" sz="800" dirty="0">
                          <a:latin typeface="Arial" panose="020B0604020202020204" pitchFamily="34" charset="0"/>
                          <a:cs typeface="Arial" panose="020B0604020202020204" pitchFamily="34" charset="0"/>
                        </a:rPr>
                        <a:t> </a:t>
                      </a:r>
                      <a:r>
                        <a:rPr lang="fr-FR" sz="800" dirty="0" err="1">
                          <a:latin typeface="Arial" panose="020B0604020202020204" pitchFamily="34" charset="0"/>
                          <a:cs typeface="Arial" panose="020B0604020202020204" pitchFamily="34" charset="0"/>
                        </a:rPr>
                        <a:t>disease</a:t>
                      </a:r>
                      <a:r>
                        <a:rPr lang="fr-FR" sz="800" dirty="0">
                          <a:latin typeface="Arial" panose="020B0604020202020204" pitchFamily="34" charset="0"/>
                          <a:cs typeface="Arial" panose="020B0604020202020204" pitchFamily="34" charset="0"/>
                        </a:rPr>
                        <a:t>, Y/N</a:t>
                      </a:r>
                    </a:p>
                  </a:txBody>
                  <a:tcPr marL="36000" marR="36000" marT="0" marB="0" anchor="ctr"/>
                </a:tc>
                <a:tc>
                  <a:txBody>
                    <a:bodyPr/>
                    <a:lstStyle/>
                    <a:p>
                      <a:pPr algn="ctr"/>
                      <a:r>
                        <a:rPr lang="fr-FR" sz="700" dirty="0">
                          <a:latin typeface="Arial" panose="020B0604020202020204" pitchFamily="34" charset="0"/>
                          <a:cs typeface="Arial" panose="020B0604020202020204" pitchFamily="34" charset="0"/>
                        </a:rPr>
                        <a:t>25/75</a:t>
                      </a:r>
                    </a:p>
                  </a:txBody>
                  <a:tcPr marL="36000" marR="36000" marT="0" marB="0" anchor="ctr"/>
                </a:tc>
                <a:tc>
                  <a:txBody>
                    <a:bodyPr/>
                    <a:lstStyle/>
                    <a:p>
                      <a:pPr algn="ctr"/>
                      <a:r>
                        <a:rPr lang="fr-FR" sz="700" dirty="0">
                          <a:latin typeface="Arial" panose="020B0604020202020204" pitchFamily="34" charset="0"/>
                          <a:cs typeface="Arial" panose="020B0604020202020204" pitchFamily="34" charset="0"/>
                        </a:rPr>
                        <a:t>25/75</a:t>
                      </a:r>
                    </a:p>
                  </a:txBody>
                  <a:tcPr marL="36000" marR="36000" marT="0" marB="0" anchor="ctr"/>
                </a:tc>
                <a:extLst>
                  <a:ext uri="{0D108BD9-81ED-4DB2-BD59-A6C34878D82A}">
                    <a16:rowId xmlns:a16="http://schemas.microsoft.com/office/drawing/2014/main" val="118242617"/>
                  </a:ext>
                </a:extLst>
              </a:tr>
              <a:tr h="223042">
                <a:tc>
                  <a:txBody>
                    <a:bodyPr/>
                    <a:lstStyle/>
                    <a:p>
                      <a:pPr algn="l"/>
                      <a:r>
                        <a:rPr lang="fr-FR" sz="800" dirty="0" err="1">
                          <a:latin typeface="Arial" panose="020B0604020202020204" pitchFamily="34" charset="0"/>
                          <a:cs typeface="Arial" panose="020B0604020202020204" pitchFamily="34" charset="0"/>
                        </a:rPr>
                        <a:t>Resected</a:t>
                      </a:r>
                      <a:r>
                        <a:rPr lang="fr-FR" sz="800" dirty="0">
                          <a:latin typeface="Arial" panose="020B0604020202020204" pitchFamily="34" charset="0"/>
                          <a:cs typeface="Arial" panose="020B0604020202020204" pitchFamily="34" charset="0"/>
                        </a:rPr>
                        <a:t> </a:t>
                      </a:r>
                      <a:r>
                        <a:rPr lang="fr-FR" sz="800" dirty="0" err="1">
                          <a:latin typeface="Arial" panose="020B0604020202020204" pitchFamily="34" charset="0"/>
                          <a:cs typeface="Arial" panose="020B0604020202020204" pitchFamily="34" charset="0"/>
                        </a:rPr>
                        <a:t>primary</a:t>
                      </a:r>
                      <a:r>
                        <a:rPr lang="fr-FR" sz="800" dirty="0">
                          <a:latin typeface="Arial" panose="020B0604020202020204" pitchFamily="34" charset="0"/>
                          <a:cs typeface="Arial" panose="020B0604020202020204" pitchFamily="34" charset="0"/>
                        </a:rPr>
                        <a:t>, Y/N</a:t>
                      </a:r>
                    </a:p>
                  </a:txBody>
                  <a:tcPr marL="36000" marR="36000" marT="0" marB="0" anchor="ctr"/>
                </a:tc>
                <a:tc>
                  <a:txBody>
                    <a:bodyPr/>
                    <a:lstStyle/>
                    <a:p>
                      <a:pPr algn="ctr"/>
                      <a:r>
                        <a:rPr lang="fr-FR" sz="700" dirty="0">
                          <a:latin typeface="Arial" panose="020B0604020202020204" pitchFamily="34" charset="0"/>
                          <a:cs typeface="Arial" panose="020B0604020202020204" pitchFamily="34" charset="0"/>
                        </a:rPr>
                        <a:t>62/38</a:t>
                      </a:r>
                    </a:p>
                  </a:txBody>
                  <a:tcPr marL="36000" marR="36000" marT="0" marB="0" anchor="ctr"/>
                </a:tc>
                <a:tc>
                  <a:txBody>
                    <a:bodyPr/>
                    <a:lstStyle/>
                    <a:p>
                      <a:pPr algn="ctr"/>
                      <a:r>
                        <a:rPr lang="fr-FR" sz="700" dirty="0">
                          <a:latin typeface="Arial" panose="020B0604020202020204" pitchFamily="34" charset="0"/>
                          <a:cs typeface="Arial" panose="020B0604020202020204" pitchFamily="34" charset="0"/>
                        </a:rPr>
                        <a:t>67/33</a:t>
                      </a:r>
                    </a:p>
                  </a:txBody>
                  <a:tcPr marL="36000" marR="36000" marT="0" marB="0" anchor="ctr"/>
                </a:tc>
                <a:extLst>
                  <a:ext uri="{0D108BD9-81ED-4DB2-BD59-A6C34878D82A}">
                    <a16:rowId xmlns:a16="http://schemas.microsoft.com/office/drawing/2014/main" val="2261590105"/>
                  </a:ext>
                </a:extLst>
              </a:tr>
            </a:tbl>
          </a:graphicData>
        </a:graphic>
      </p:graphicFrame>
      <p:graphicFrame>
        <p:nvGraphicFramePr>
          <p:cNvPr id="13" name="Tableau 2">
            <a:extLst>
              <a:ext uri="{FF2B5EF4-FFF2-40B4-BE49-F238E27FC236}">
                <a16:creationId xmlns:a16="http://schemas.microsoft.com/office/drawing/2014/main" id="{8C08E1AD-A924-4065-9B1A-A5100610F58E}"/>
              </a:ext>
            </a:extLst>
          </p:cNvPr>
          <p:cNvGraphicFramePr>
            <a:graphicFrameLocks noGrp="1"/>
          </p:cNvGraphicFramePr>
          <p:nvPr/>
        </p:nvGraphicFramePr>
        <p:xfrm>
          <a:off x="4796118" y="1879078"/>
          <a:ext cx="3790278" cy="2689198"/>
        </p:xfrm>
        <a:graphic>
          <a:graphicData uri="http://schemas.openxmlformats.org/drawingml/2006/table">
            <a:tbl>
              <a:tblPr firstRow="1" bandRow="1">
                <a:tableStyleId>{7DF18680-E054-41AD-8BC1-D1AEF772440D}</a:tableStyleId>
              </a:tblPr>
              <a:tblGrid>
                <a:gridCol w="2034989">
                  <a:extLst>
                    <a:ext uri="{9D8B030D-6E8A-4147-A177-3AD203B41FA5}">
                      <a16:colId xmlns:a16="http://schemas.microsoft.com/office/drawing/2014/main" val="2010295572"/>
                    </a:ext>
                  </a:extLst>
                </a:gridCol>
                <a:gridCol w="882127">
                  <a:extLst>
                    <a:ext uri="{9D8B030D-6E8A-4147-A177-3AD203B41FA5}">
                      <a16:colId xmlns:a16="http://schemas.microsoft.com/office/drawing/2014/main" val="60610006"/>
                    </a:ext>
                  </a:extLst>
                </a:gridCol>
                <a:gridCol w="873162">
                  <a:extLst>
                    <a:ext uri="{9D8B030D-6E8A-4147-A177-3AD203B41FA5}">
                      <a16:colId xmlns:a16="http://schemas.microsoft.com/office/drawing/2014/main" val="2549109142"/>
                    </a:ext>
                  </a:extLst>
                </a:gridCol>
              </a:tblGrid>
              <a:tr h="236805">
                <a:tc>
                  <a:txBody>
                    <a:bodyPr/>
                    <a:lstStyle/>
                    <a:p>
                      <a:pPr algn="l"/>
                      <a:r>
                        <a:rPr lang="fr-FR" sz="800" dirty="0">
                          <a:latin typeface="Arial" panose="020B0604020202020204" pitchFamily="34" charset="0"/>
                          <a:cs typeface="Arial" panose="020B0604020202020204" pitchFamily="34" charset="0"/>
                        </a:rPr>
                        <a:t>Exposition au traitement</a:t>
                      </a:r>
                    </a:p>
                  </a:txBody>
                  <a:tcPr marL="36000" marR="36000" marT="0" marB="0" anchor="ctr"/>
                </a:tc>
                <a:tc>
                  <a:txBody>
                    <a:bodyPr/>
                    <a:lstStyle/>
                    <a:p>
                      <a:pPr algn="ctr"/>
                      <a:r>
                        <a:rPr lang="fr-FR" sz="800" dirty="0">
                          <a:latin typeface="Arial" panose="020B0604020202020204" pitchFamily="34" charset="0"/>
                          <a:cs typeface="Arial" panose="020B0604020202020204" pitchFamily="34" charset="0"/>
                        </a:rPr>
                        <a:t>FOLFOX + Pani</a:t>
                      </a:r>
                    </a:p>
                    <a:p>
                      <a:pPr algn="ctr"/>
                      <a:r>
                        <a:rPr lang="fr-FR" sz="800" b="0" dirty="0">
                          <a:latin typeface="Arial" panose="020B0604020202020204" pitchFamily="34" charset="0"/>
                          <a:cs typeface="Arial" panose="020B0604020202020204" pitchFamily="34" charset="0"/>
                        </a:rPr>
                        <a:t>(n=91)</a:t>
                      </a:r>
                    </a:p>
                  </a:txBody>
                  <a:tcPr marL="36000" marR="36000" marT="0" marB="0" anchor="ctr">
                    <a:solidFill>
                      <a:schemeClr val="accent1"/>
                    </a:solidFill>
                  </a:tcPr>
                </a:tc>
                <a:tc>
                  <a:txBody>
                    <a:bodyPr/>
                    <a:lstStyle/>
                    <a:p>
                      <a:pPr algn="ctr"/>
                      <a:r>
                        <a:rPr lang="fr-FR" sz="800" dirty="0">
                          <a:latin typeface="Arial" panose="020B0604020202020204" pitchFamily="34" charset="0"/>
                          <a:cs typeface="Arial" panose="020B0604020202020204" pitchFamily="34" charset="0"/>
                        </a:rPr>
                        <a:t>5FU/LV + Pani</a:t>
                      </a:r>
                    </a:p>
                    <a:p>
                      <a:pPr algn="ctr"/>
                      <a:r>
                        <a:rPr lang="fr-FR" sz="800" b="0" dirty="0">
                          <a:latin typeface="Arial" panose="020B0604020202020204" pitchFamily="34" charset="0"/>
                          <a:cs typeface="Arial" panose="020B0604020202020204" pitchFamily="34" charset="0"/>
                        </a:rPr>
                        <a:t>(n=92)</a:t>
                      </a:r>
                    </a:p>
                  </a:txBody>
                  <a:tcPr marL="36000" marR="36000" marT="0" marB="0" anchor="ctr">
                    <a:solidFill>
                      <a:srgbClr val="C00000"/>
                    </a:solidFill>
                  </a:tcPr>
                </a:tc>
                <a:extLst>
                  <a:ext uri="{0D108BD9-81ED-4DB2-BD59-A6C34878D82A}">
                    <a16:rowId xmlns:a16="http://schemas.microsoft.com/office/drawing/2014/main" val="3826934733"/>
                  </a:ext>
                </a:extLst>
              </a:tr>
              <a:tr h="188487">
                <a:tc gridSpan="3">
                  <a:txBody>
                    <a:bodyPr/>
                    <a:lstStyle/>
                    <a:p>
                      <a:pPr algn="l"/>
                      <a:r>
                        <a:rPr lang="fr-FR" sz="800" b="1" dirty="0" err="1">
                          <a:latin typeface="Arial" panose="020B0604020202020204" pitchFamily="34" charset="0"/>
                          <a:cs typeface="Arial" panose="020B0604020202020204" pitchFamily="34" charset="0"/>
                        </a:rPr>
                        <a:t>Number</a:t>
                      </a:r>
                      <a:r>
                        <a:rPr lang="fr-FR" sz="800" b="1" dirty="0">
                          <a:latin typeface="Arial" panose="020B0604020202020204" pitchFamily="34" charset="0"/>
                          <a:cs typeface="Arial" panose="020B0604020202020204" pitchFamily="34" charset="0"/>
                        </a:rPr>
                        <a:t> of cycles per patients</a:t>
                      </a:r>
                      <a:r>
                        <a:rPr lang="fr-FR" sz="800" dirty="0">
                          <a:latin typeface="Arial" panose="020B0604020202020204" pitchFamily="34" charset="0"/>
                          <a:cs typeface="Arial" panose="020B0604020202020204" pitchFamily="34" charset="0"/>
                        </a:rPr>
                        <a:t>, </a:t>
                      </a:r>
                      <a:r>
                        <a:rPr lang="fr-FR" sz="800" dirty="0" err="1">
                          <a:latin typeface="Arial" panose="020B0604020202020204" pitchFamily="34" charset="0"/>
                          <a:cs typeface="Arial" panose="020B0604020202020204" pitchFamily="34" charset="0"/>
                        </a:rPr>
                        <a:t>median</a:t>
                      </a:r>
                      <a:r>
                        <a:rPr lang="fr-FR" sz="800" dirty="0">
                          <a:latin typeface="Arial" panose="020B0604020202020204" pitchFamily="34" charset="0"/>
                          <a:cs typeface="Arial" panose="020B0604020202020204" pitchFamily="34" charset="0"/>
                        </a:rPr>
                        <a:t> (range</a:t>
                      </a:r>
                    </a:p>
                  </a:txBody>
                  <a:tcPr marL="36000" marR="36000" marT="0" marB="0" anchor="ctr"/>
                </a:tc>
                <a:tc hMerge="1">
                  <a:txBody>
                    <a:bodyPr/>
                    <a:lstStyle/>
                    <a:p>
                      <a:endParaRPr lang="fr-FR"/>
                    </a:p>
                  </a:txBody>
                  <a:tcPr/>
                </a:tc>
                <a:tc hMerge="1">
                  <a:txBody>
                    <a:bodyPr/>
                    <a:lstStyle/>
                    <a:p>
                      <a:pPr algn="l"/>
                      <a:endParaRPr lang="fr-FR" sz="800" dirty="0">
                        <a:latin typeface="Arial" panose="020B0604020202020204" pitchFamily="34" charset="0"/>
                        <a:cs typeface="Arial" panose="020B0604020202020204" pitchFamily="34" charset="0"/>
                      </a:endParaRPr>
                    </a:p>
                  </a:txBody>
                  <a:tcPr marL="36000" marR="36000" marT="0" marB="0" anchor="ctr"/>
                </a:tc>
                <a:extLst>
                  <a:ext uri="{0D108BD9-81ED-4DB2-BD59-A6C34878D82A}">
                    <a16:rowId xmlns:a16="http://schemas.microsoft.com/office/drawing/2014/main" val="1638097831"/>
                  </a:ext>
                </a:extLst>
              </a:tr>
              <a:tr h="188487">
                <a:tc>
                  <a:txBody>
                    <a:bodyPr/>
                    <a:lstStyle/>
                    <a:p>
                      <a:pPr algn="l"/>
                      <a:r>
                        <a:rPr lang="fr-FR" sz="800" dirty="0" err="1">
                          <a:latin typeface="Arial" panose="020B0604020202020204" pitchFamily="34" charset="0"/>
                          <a:cs typeface="Arial" panose="020B0604020202020204" pitchFamily="34" charset="0"/>
                        </a:rPr>
                        <a:t>Chemotherapy</a:t>
                      </a:r>
                      <a:r>
                        <a:rPr lang="fr-FR" sz="800" dirty="0">
                          <a:latin typeface="Arial" panose="020B0604020202020204" pitchFamily="34" charset="0"/>
                          <a:cs typeface="Arial" panose="020B0604020202020204" pitchFamily="34" charset="0"/>
                        </a:rPr>
                        <a:t> + </a:t>
                      </a:r>
                      <a:r>
                        <a:rPr lang="fr-FR" sz="800" dirty="0" err="1">
                          <a:latin typeface="Arial" panose="020B0604020202020204" pitchFamily="34" charset="0"/>
                          <a:cs typeface="Arial" panose="020B0604020202020204" pitchFamily="34" charset="0"/>
                        </a:rPr>
                        <a:t>pani</a:t>
                      </a:r>
                      <a:r>
                        <a:rPr lang="fr-FR" sz="800" dirty="0">
                          <a:latin typeface="Arial" panose="020B0604020202020204" pitchFamily="34" charset="0"/>
                          <a:cs typeface="Arial" panose="020B0604020202020204" pitchFamily="34" charset="0"/>
                        </a:rPr>
                        <a:t>, induction</a:t>
                      </a:r>
                    </a:p>
                  </a:txBody>
                  <a:tcPr marL="108000" marR="36000" marT="0" marB="0" anchor="ctr"/>
                </a:tc>
                <a:tc>
                  <a:txBody>
                    <a:bodyPr/>
                    <a:lstStyle/>
                    <a:p>
                      <a:pPr algn="ctr"/>
                      <a:r>
                        <a:rPr lang="fr-FR" sz="700" dirty="0">
                          <a:latin typeface="Arial" panose="020B0604020202020204" pitchFamily="34" charset="0"/>
                          <a:cs typeface="Arial" panose="020B0604020202020204" pitchFamily="34" charset="0"/>
                        </a:rPr>
                        <a:t>11 (1-15)</a:t>
                      </a:r>
                      <a:endParaRPr lang="fr-FR" sz="700" dirty="0"/>
                    </a:p>
                  </a:txBody>
                  <a:tcPr marL="36000" marR="36000" marT="0" marB="0" anchor="ctr"/>
                </a:tc>
                <a:tc>
                  <a:txBody>
                    <a:bodyPr/>
                    <a:lstStyle/>
                    <a:p>
                      <a:pPr algn="ctr"/>
                      <a:r>
                        <a:rPr lang="fr-FR" sz="700">
                          <a:latin typeface="Arial" panose="020B0604020202020204" pitchFamily="34" charset="0"/>
                          <a:cs typeface="Arial" panose="020B0604020202020204" pitchFamily="34" charset="0"/>
                        </a:rPr>
                        <a:t>12 (1-14)</a:t>
                      </a:r>
                      <a:endParaRPr lang="fr-FR" sz="700" dirty="0">
                        <a:latin typeface="Arial" panose="020B0604020202020204" pitchFamily="34" charset="0"/>
                        <a:cs typeface="Arial" panose="020B0604020202020204" pitchFamily="34" charset="0"/>
                      </a:endParaRPr>
                    </a:p>
                  </a:txBody>
                  <a:tcPr marL="36000" marR="36000" marT="0" marB="0" anchor="ctr"/>
                </a:tc>
                <a:extLst>
                  <a:ext uri="{0D108BD9-81ED-4DB2-BD59-A6C34878D82A}">
                    <a16:rowId xmlns:a16="http://schemas.microsoft.com/office/drawing/2014/main" val="1021348622"/>
                  </a:ext>
                </a:extLst>
              </a:tr>
              <a:tr h="188487">
                <a:tc>
                  <a:txBody>
                    <a:bodyPr/>
                    <a:lstStyle/>
                    <a:p>
                      <a:pPr algn="l"/>
                      <a:r>
                        <a:rPr lang="fr-FR" sz="800" dirty="0">
                          <a:latin typeface="Arial" panose="020B0604020202020204" pitchFamily="34" charset="0"/>
                          <a:cs typeface="Arial" panose="020B0604020202020204" pitchFamily="34" charset="0"/>
                        </a:rPr>
                        <a:t>Pani </a:t>
                      </a:r>
                      <a:r>
                        <a:rPr lang="fr-FR" sz="800" dirty="0" err="1">
                          <a:latin typeface="Arial" panose="020B0604020202020204" pitchFamily="34" charset="0"/>
                          <a:cs typeface="Arial" panose="020B0604020202020204" pitchFamily="34" charset="0"/>
                        </a:rPr>
                        <a:t>monotherapy</a:t>
                      </a:r>
                      <a:r>
                        <a:rPr lang="fr-FR" sz="800" dirty="0">
                          <a:latin typeface="Arial" panose="020B0604020202020204" pitchFamily="34" charset="0"/>
                          <a:cs typeface="Arial" panose="020B0604020202020204" pitchFamily="34" charset="0"/>
                        </a:rPr>
                        <a:t>, maintenance</a:t>
                      </a:r>
                    </a:p>
                  </a:txBody>
                  <a:tcPr marL="108000" marR="36000" marT="0" marB="0" anchor="ctr">
                    <a:lnB w="19050" cap="flat" cmpd="sng" algn="ctr">
                      <a:solidFill>
                        <a:srgbClr val="C00000"/>
                      </a:solidFill>
                      <a:prstDash val="solid"/>
                      <a:round/>
                      <a:headEnd type="none" w="med" len="med"/>
                      <a:tailEnd type="none" w="med" len="med"/>
                    </a:lnB>
                  </a:tcPr>
                </a:tc>
                <a:tc>
                  <a:txBody>
                    <a:bodyPr/>
                    <a:lstStyle/>
                    <a:p>
                      <a:pPr algn="ctr"/>
                      <a:r>
                        <a:rPr lang="fr-FR" sz="700" dirty="0">
                          <a:latin typeface="Arial" panose="020B0604020202020204" pitchFamily="34" charset="0"/>
                          <a:cs typeface="Arial" panose="020B0604020202020204" pitchFamily="34" charset="0"/>
                        </a:rPr>
                        <a:t>8 (1-29)</a:t>
                      </a:r>
                      <a:endParaRPr lang="fr-FR" sz="700" dirty="0"/>
                    </a:p>
                  </a:txBody>
                  <a:tcPr marL="36000" marR="36000" marT="0" marB="0" anchor="ctr">
                    <a:lnB w="19050" cap="flat" cmpd="sng" algn="ctr">
                      <a:solidFill>
                        <a:srgbClr val="C00000"/>
                      </a:solidFill>
                      <a:prstDash val="solid"/>
                      <a:round/>
                      <a:headEnd type="none" w="med" len="med"/>
                      <a:tailEnd type="none" w="med" len="med"/>
                    </a:lnB>
                  </a:tcPr>
                </a:tc>
                <a:tc>
                  <a:txBody>
                    <a:bodyPr/>
                    <a:lstStyle/>
                    <a:p>
                      <a:pPr algn="ctr"/>
                      <a:r>
                        <a:rPr lang="fr-FR" sz="700">
                          <a:latin typeface="Arial" panose="020B0604020202020204" pitchFamily="34" charset="0"/>
                          <a:cs typeface="Arial" panose="020B0604020202020204" pitchFamily="34" charset="0"/>
                        </a:rPr>
                        <a:t>5 (2-20)</a:t>
                      </a:r>
                      <a:endParaRPr lang="fr-FR" sz="700" dirty="0">
                        <a:latin typeface="Arial" panose="020B0604020202020204" pitchFamily="34" charset="0"/>
                        <a:cs typeface="Arial" panose="020B0604020202020204" pitchFamily="34" charset="0"/>
                      </a:endParaRPr>
                    </a:p>
                  </a:txBody>
                  <a:tcPr marL="36000" marR="36000" marT="0" marB="0" anchor="ctr">
                    <a:lnB w="19050" cap="flat" cmpd="sng" algn="ctr">
                      <a:solidFill>
                        <a:srgbClr val="C00000"/>
                      </a:solidFill>
                      <a:prstDash val="solid"/>
                      <a:round/>
                      <a:headEnd type="none" w="med" len="med"/>
                      <a:tailEnd type="none" w="med" len="med"/>
                    </a:lnB>
                  </a:tcPr>
                </a:tc>
                <a:extLst>
                  <a:ext uri="{0D108BD9-81ED-4DB2-BD59-A6C34878D82A}">
                    <a16:rowId xmlns:a16="http://schemas.microsoft.com/office/drawing/2014/main" val="76124495"/>
                  </a:ext>
                </a:extLst>
              </a:tr>
              <a:tr h="188487">
                <a:tc>
                  <a:txBody>
                    <a:bodyPr/>
                    <a:lstStyle/>
                    <a:p>
                      <a:pPr algn="l"/>
                      <a:r>
                        <a:rPr lang="fr-FR" sz="800" b="1" dirty="0">
                          <a:latin typeface="Arial" panose="020B0604020202020204" pitchFamily="34" charset="0"/>
                          <a:cs typeface="Arial" panose="020B0604020202020204" pitchFamily="34" charset="0"/>
                        </a:rPr>
                        <a:t>Patients </a:t>
                      </a:r>
                      <a:r>
                        <a:rPr lang="fr-FR" sz="800" b="1" dirty="0" err="1">
                          <a:latin typeface="Arial" panose="020B0604020202020204" pitchFamily="34" charset="0"/>
                          <a:cs typeface="Arial" panose="020B0604020202020204" pitchFamily="34" charset="0"/>
                        </a:rPr>
                        <a:t>with</a:t>
                      </a:r>
                      <a:r>
                        <a:rPr lang="fr-FR" sz="800" b="1" dirty="0">
                          <a:latin typeface="Arial" panose="020B0604020202020204" pitchFamily="34" charset="0"/>
                          <a:cs typeface="Arial" panose="020B0604020202020204" pitchFamily="34" charset="0"/>
                        </a:rPr>
                        <a:t> </a:t>
                      </a:r>
                      <a:r>
                        <a:rPr lang="fr-FR" sz="800" b="1" dirty="0" err="1">
                          <a:latin typeface="Arial" panose="020B0604020202020204" pitchFamily="34" charset="0"/>
                          <a:cs typeface="Arial" panose="020B0604020202020204" pitchFamily="34" charset="0"/>
                        </a:rPr>
                        <a:t>treatment</a:t>
                      </a:r>
                      <a:r>
                        <a:rPr lang="fr-FR" sz="800" b="1" dirty="0">
                          <a:latin typeface="Arial" panose="020B0604020202020204" pitchFamily="34" charset="0"/>
                          <a:cs typeface="Arial" panose="020B0604020202020204" pitchFamily="34" charset="0"/>
                        </a:rPr>
                        <a:t> </a:t>
                      </a:r>
                      <a:r>
                        <a:rPr lang="fr-FR" sz="800" b="1" dirty="0" err="1">
                          <a:latin typeface="Arial" panose="020B0604020202020204" pitchFamily="34" charset="0"/>
                          <a:cs typeface="Arial" panose="020B0604020202020204" pitchFamily="34" charset="0"/>
                        </a:rPr>
                        <a:t>delay</a:t>
                      </a:r>
                      <a:r>
                        <a:rPr lang="fr-FR" sz="800" dirty="0">
                          <a:latin typeface="Arial" panose="020B0604020202020204" pitchFamily="34" charset="0"/>
                          <a:cs typeface="Arial" panose="020B0604020202020204" pitchFamily="34" charset="0"/>
                        </a:rPr>
                        <a:t>, n (%)</a:t>
                      </a:r>
                    </a:p>
                  </a:txBody>
                  <a:tcPr marL="36000" marR="36000" marT="0" marB="0" anchor="ctr">
                    <a:lnL w="19050" cap="flat" cmpd="sng" algn="ctr">
                      <a:solidFill>
                        <a:srgbClr val="C00000"/>
                      </a:solidFill>
                      <a:prstDash val="solid"/>
                      <a:round/>
                      <a:headEnd type="none" w="med" len="med"/>
                      <a:tailEnd type="none" w="med" len="med"/>
                    </a:lnL>
                    <a:lnT w="19050" cap="flat" cmpd="sng" algn="ctr">
                      <a:solidFill>
                        <a:srgbClr val="C00000"/>
                      </a:solidFill>
                      <a:prstDash val="solid"/>
                      <a:round/>
                      <a:headEnd type="none" w="med" len="med"/>
                      <a:tailEnd type="none" w="med" len="med"/>
                    </a:lnT>
                  </a:tcPr>
                </a:tc>
                <a:tc>
                  <a:txBody>
                    <a:bodyPr/>
                    <a:lstStyle/>
                    <a:p>
                      <a:pPr algn="ctr"/>
                      <a:r>
                        <a:rPr lang="fr-FR" sz="700" dirty="0">
                          <a:latin typeface="Arial" panose="020B0604020202020204" pitchFamily="34" charset="0"/>
                          <a:cs typeface="Arial" panose="020B0604020202020204" pitchFamily="34" charset="0"/>
                        </a:rPr>
                        <a:t>74 (80,4%)</a:t>
                      </a:r>
                      <a:endParaRPr lang="fr-FR" sz="700" dirty="0"/>
                    </a:p>
                  </a:txBody>
                  <a:tcPr marL="36000" marR="36000" marT="0" marB="0" anchor="ctr">
                    <a:lnT w="19050" cap="flat" cmpd="sng" algn="ctr">
                      <a:solidFill>
                        <a:srgbClr val="C00000"/>
                      </a:solidFill>
                      <a:prstDash val="solid"/>
                      <a:round/>
                      <a:headEnd type="none" w="med" len="med"/>
                      <a:tailEnd type="none" w="med" len="med"/>
                    </a:lnT>
                  </a:tcPr>
                </a:tc>
                <a:tc>
                  <a:txBody>
                    <a:bodyPr/>
                    <a:lstStyle/>
                    <a:p>
                      <a:pPr algn="ctr"/>
                      <a:r>
                        <a:rPr lang="fr-FR" sz="700" dirty="0">
                          <a:latin typeface="Arial" panose="020B0604020202020204" pitchFamily="34" charset="0"/>
                          <a:cs typeface="Arial" panose="020B0604020202020204" pitchFamily="34" charset="0"/>
                        </a:rPr>
                        <a:t>64 (70,3%)</a:t>
                      </a:r>
                    </a:p>
                  </a:txBody>
                  <a:tcPr marL="36000" marR="36000" marT="0" marB="0" anchor="ctr">
                    <a:lnR w="19050" cap="flat" cmpd="sng" algn="ctr">
                      <a:solidFill>
                        <a:srgbClr val="C00000"/>
                      </a:solidFill>
                      <a:prstDash val="solid"/>
                      <a:round/>
                      <a:headEnd type="none" w="med" len="med"/>
                      <a:tailEnd type="none" w="med" len="med"/>
                    </a:lnR>
                    <a:lnT w="19050" cap="flat" cmpd="sng" algn="ctr">
                      <a:solidFill>
                        <a:srgbClr val="C00000"/>
                      </a:solidFill>
                      <a:prstDash val="solid"/>
                      <a:round/>
                      <a:headEnd type="none" w="med" len="med"/>
                      <a:tailEnd type="none" w="med" len="med"/>
                    </a:lnT>
                  </a:tcPr>
                </a:tc>
                <a:extLst>
                  <a:ext uri="{0D108BD9-81ED-4DB2-BD59-A6C34878D82A}">
                    <a16:rowId xmlns:a16="http://schemas.microsoft.com/office/drawing/2014/main" val="4166820850"/>
                  </a:ext>
                </a:extLst>
              </a:tr>
              <a:tr h="236805">
                <a:tc>
                  <a:txBody>
                    <a:bodyPr/>
                    <a:lstStyle/>
                    <a:p>
                      <a:pPr algn="l"/>
                      <a:r>
                        <a:rPr lang="fr-FR" sz="800" b="1" dirty="0">
                          <a:latin typeface="Arial" panose="020B0604020202020204" pitchFamily="34" charset="0"/>
                          <a:cs typeface="Arial" panose="020B0604020202020204" pitchFamily="34" charset="0"/>
                        </a:rPr>
                        <a:t>Patients </a:t>
                      </a:r>
                      <a:r>
                        <a:rPr lang="fr-FR" sz="800" b="1" dirty="0" err="1">
                          <a:latin typeface="Arial" panose="020B0604020202020204" pitchFamily="34" charset="0"/>
                          <a:cs typeface="Arial" panose="020B0604020202020204" pitchFamily="34" charset="0"/>
                        </a:rPr>
                        <a:t>with</a:t>
                      </a:r>
                      <a:r>
                        <a:rPr lang="fr-FR" sz="800" b="1" dirty="0">
                          <a:latin typeface="Arial" panose="020B0604020202020204" pitchFamily="34" charset="0"/>
                          <a:cs typeface="Arial" panose="020B0604020202020204" pitchFamily="34" charset="0"/>
                        </a:rPr>
                        <a:t> dose </a:t>
                      </a:r>
                      <a:r>
                        <a:rPr lang="fr-FR" sz="800" b="1" dirty="0" err="1">
                          <a:latin typeface="Arial" panose="020B0604020202020204" pitchFamily="34" charset="0"/>
                          <a:cs typeface="Arial" panose="020B0604020202020204" pitchFamily="34" charset="0"/>
                        </a:rPr>
                        <a:t>reductions</a:t>
                      </a:r>
                      <a:r>
                        <a:rPr lang="fr-FR" sz="800" dirty="0">
                          <a:latin typeface="Arial" panose="020B0604020202020204" pitchFamily="34" charset="0"/>
                          <a:cs typeface="Arial" panose="020B0604020202020204" pitchFamily="34" charset="0"/>
                        </a:rPr>
                        <a:t>, n (%)</a:t>
                      </a:r>
                    </a:p>
                  </a:txBody>
                  <a:tcPr marL="36000" marR="36000" marT="0" marB="0" anchor="ctr">
                    <a:lnL w="19050" cap="flat" cmpd="sng" algn="ctr">
                      <a:solidFill>
                        <a:srgbClr val="C00000"/>
                      </a:solidFill>
                      <a:prstDash val="solid"/>
                      <a:round/>
                      <a:headEnd type="none" w="med" len="med"/>
                      <a:tailEnd type="none" w="med" len="med"/>
                    </a:lnL>
                    <a:lnB w="19050" cap="flat" cmpd="sng" algn="ctr">
                      <a:solidFill>
                        <a:srgbClr val="C00000"/>
                      </a:solidFill>
                      <a:prstDash val="solid"/>
                      <a:round/>
                      <a:headEnd type="none" w="med" len="med"/>
                      <a:tailEnd type="none" w="med" len="med"/>
                    </a:lnB>
                  </a:tcPr>
                </a:tc>
                <a:tc>
                  <a:txBody>
                    <a:bodyPr/>
                    <a:lstStyle/>
                    <a:p>
                      <a:pPr algn="ctr"/>
                      <a:r>
                        <a:rPr lang="fr-FR" sz="700" dirty="0">
                          <a:latin typeface="Arial" panose="020B0604020202020204" pitchFamily="34" charset="0"/>
                          <a:cs typeface="Arial" panose="020B0604020202020204" pitchFamily="34" charset="0"/>
                        </a:rPr>
                        <a:t>69 (75,0%)</a:t>
                      </a:r>
                      <a:endParaRPr lang="fr-FR" sz="700" dirty="0"/>
                    </a:p>
                  </a:txBody>
                  <a:tcPr marL="36000" marR="36000" marT="0" marB="0" anchor="ctr">
                    <a:lnB w="19050" cap="flat" cmpd="sng" algn="ctr">
                      <a:solidFill>
                        <a:srgbClr val="C00000"/>
                      </a:solidFill>
                      <a:prstDash val="solid"/>
                      <a:round/>
                      <a:headEnd type="none" w="med" len="med"/>
                      <a:tailEnd type="none" w="med" len="med"/>
                    </a:lnB>
                  </a:tcPr>
                </a:tc>
                <a:tc>
                  <a:txBody>
                    <a:bodyPr/>
                    <a:lstStyle/>
                    <a:p>
                      <a:pPr algn="ctr"/>
                      <a:r>
                        <a:rPr lang="fr-FR" sz="700" dirty="0">
                          <a:latin typeface="Arial" panose="020B0604020202020204" pitchFamily="34" charset="0"/>
                          <a:cs typeface="Arial" panose="020B0604020202020204" pitchFamily="34" charset="0"/>
                        </a:rPr>
                        <a:t>41 (45,1%)</a:t>
                      </a:r>
                    </a:p>
                  </a:txBody>
                  <a:tcPr marL="36000" marR="36000" marT="0" marB="0" anchor="ctr">
                    <a:lnR w="19050" cap="flat" cmpd="sng" algn="ctr">
                      <a:solidFill>
                        <a:srgbClr val="C00000"/>
                      </a:solidFill>
                      <a:prstDash val="solid"/>
                      <a:round/>
                      <a:headEnd type="none" w="med" len="med"/>
                      <a:tailEnd type="none" w="med" len="med"/>
                    </a:lnR>
                    <a:lnB w="19050" cap="flat" cmpd="sng" algn="ctr">
                      <a:solidFill>
                        <a:srgbClr val="C00000"/>
                      </a:solidFill>
                      <a:prstDash val="solid"/>
                      <a:round/>
                      <a:headEnd type="none" w="med" len="med"/>
                      <a:tailEnd type="none" w="med" len="med"/>
                    </a:lnB>
                  </a:tcPr>
                </a:tc>
                <a:extLst>
                  <a:ext uri="{0D108BD9-81ED-4DB2-BD59-A6C34878D82A}">
                    <a16:rowId xmlns:a16="http://schemas.microsoft.com/office/drawing/2014/main" val="3809547594"/>
                  </a:ext>
                </a:extLst>
              </a:tr>
              <a:tr h="188487">
                <a:tc gridSpan="3">
                  <a:txBody>
                    <a:bodyPr/>
                    <a:lstStyle/>
                    <a:p>
                      <a:pPr algn="l"/>
                      <a:r>
                        <a:rPr lang="fr-FR" sz="800" b="1" dirty="0" err="1">
                          <a:latin typeface="Arial" panose="020B0604020202020204" pitchFamily="34" charset="0"/>
                          <a:cs typeface="Arial" panose="020B0604020202020204" pitchFamily="34" charset="0"/>
                        </a:rPr>
                        <a:t>Expected</a:t>
                      </a:r>
                      <a:r>
                        <a:rPr lang="fr-FR" sz="800" b="1" dirty="0">
                          <a:latin typeface="Arial" panose="020B0604020202020204" pitchFamily="34" charset="0"/>
                          <a:cs typeface="Arial" panose="020B0604020202020204" pitchFamily="34" charset="0"/>
                        </a:rPr>
                        <a:t> </a:t>
                      </a:r>
                      <a:r>
                        <a:rPr lang="fr-FR" sz="800" b="1" dirty="0" err="1">
                          <a:latin typeface="Arial" panose="020B0604020202020204" pitchFamily="34" charset="0"/>
                          <a:cs typeface="Arial" panose="020B0604020202020204" pitchFamily="34" charset="0"/>
                        </a:rPr>
                        <a:t>drugs</a:t>
                      </a:r>
                      <a:r>
                        <a:rPr lang="fr-FR" sz="800" b="1" dirty="0">
                          <a:latin typeface="Arial" panose="020B0604020202020204" pitchFamily="34" charset="0"/>
                          <a:cs typeface="Arial" panose="020B0604020202020204" pitchFamily="34" charset="0"/>
                        </a:rPr>
                        <a:t> </a:t>
                      </a:r>
                      <a:r>
                        <a:rPr lang="fr-FR" sz="800" b="1" dirty="0" err="1">
                          <a:latin typeface="Arial" panose="020B0604020202020204" pitchFamily="34" charset="0"/>
                          <a:cs typeface="Arial" panose="020B0604020202020204" pitchFamily="34" charset="0"/>
                        </a:rPr>
                        <a:t>actually</a:t>
                      </a:r>
                      <a:r>
                        <a:rPr lang="fr-FR" sz="800" b="1" dirty="0">
                          <a:latin typeface="Arial" panose="020B0604020202020204" pitchFamily="34" charset="0"/>
                          <a:cs typeface="Arial" panose="020B0604020202020204" pitchFamily="34" charset="0"/>
                        </a:rPr>
                        <a:t> </a:t>
                      </a:r>
                      <a:r>
                        <a:rPr lang="fr-FR" sz="800" b="1" dirty="0" err="1">
                          <a:latin typeface="Arial" panose="020B0604020202020204" pitchFamily="34" charset="0"/>
                          <a:cs typeface="Arial" panose="020B0604020202020204" pitchFamily="34" charset="0"/>
                        </a:rPr>
                        <a:t>administrated</a:t>
                      </a:r>
                      <a:r>
                        <a:rPr lang="fr-FR" sz="800" dirty="0">
                          <a:latin typeface="Arial" panose="020B0604020202020204" pitchFamily="34" charset="0"/>
                          <a:cs typeface="Arial" panose="020B0604020202020204" pitchFamily="34" charset="0"/>
                        </a:rPr>
                        <a:t>, %</a:t>
                      </a:r>
                    </a:p>
                  </a:txBody>
                  <a:tcPr marL="36000" marR="36000" marT="0" marB="0" anchor="ctr">
                    <a:lnL w="19050" cap="flat" cmpd="sng" algn="ctr">
                      <a:solidFill>
                        <a:srgbClr val="C00000"/>
                      </a:solidFill>
                      <a:prstDash val="solid"/>
                      <a:round/>
                      <a:headEnd type="none" w="med" len="med"/>
                      <a:tailEnd type="none" w="med" len="med"/>
                    </a:lnL>
                    <a:lnR w="19050" cap="flat" cmpd="sng" algn="ctr">
                      <a:solidFill>
                        <a:srgbClr val="C00000"/>
                      </a:solidFill>
                      <a:prstDash val="solid"/>
                      <a:round/>
                      <a:headEnd type="none" w="med" len="med"/>
                      <a:tailEnd type="none" w="med" len="med"/>
                    </a:lnR>
                    <a:lnT w="19050" cap="flat" cmpd="sng" algn="ctr">
                      <a:solidFill>
                        <a:srgbClr val="C00000"/>
                      </a:solidFill>
                      <a:prstDash val="solid"/>
                      <a:round/>
                      <a:headEnd type="none" w="med" len="med"/>
                      <a:tailEnd type="none" w="med" len="med"/>
                    </a:lnT>
                  </a:tcPr>
                </a:tc>
                <a:tc hMerge="1">
                  <a:txBody>
                    <a:bodyPr/>
                    <a:lstStyle/>
                    <a:p>
                      <a:pPr algn="ctr"/>
                      <a:endParaRPr lang="fr-FR" dirty="0"/>
                    </a:p>
                  </a:txBody>
                  <a:tcPr marL="36000" marR="36000" marT="0" marB="0" anchor="ctr"/>
                </a:tc>
                <a:tc hMerge="1">
                  <a:txBody>
                    <a:bodyPr/>
                    <a:lstStyle/>
                    <a:p>
                      <a:pPr algn="ctr"/>
                      <a:endParaRPr lang="fr-FR" sz="800" dirty="0">
                        <a:latin typeface="Arial" panose="020B0604020202020204" pitchFamily="34" charset="0"/>
                        <a:cs typeface="Arial" panose="020B0604020202020204" pitchFamily="34" charset="0"/>
                      </a:endParaRPr>
                    </a:p>
                  </a:txBody>
                  <a:tcPr marL="36000" marR="36000" marT="0" marB="0" anchor="ctr"/>
                </a:tc>
                <a:extLst>
                  <a:ext uri="{0D108BD9-81ED-4DB2-BD59-A6C34878D82A}">
                    <a16:rowId xmlns:a16="http://schemas.microsoft.com/office/drawing/2014/main" val="2757818105"/>
                  </a:ext>
                </a:extLst>
              </a:tr>
              <a:tr h="236805">
                <a:tc>
                  <a:txBody>
                    <a:bodyPr/>
                    <a:lstStyle/>
                    <a:p>
                      <a:pPr algn="l"/>
                      <a:r>
                        <a:rPr lang="fr-FR" sz="800" dirty="0">
                          <a:latin typeface="Arial" panose="020B0604020202020204" pitchFamily="34" charset="0"/>
                          <a:cs typeface="Arial" panose="020B0604020202020204" pitchFamily="34" charset="0"/>
                        </a:rPr>
                        <a:t>5FU, </a:t>
                      </a:r>
                      <a:r>
                        <a:rPr lang="fr-FR" sz="800" dirty="0" err="1">
                          <a:latin typeface="Arial" panose="020B0604020202020204" pitchFamily="34" charset="0"/>
                          <a:cs typeface="Arial" panose="020B0604020202020204" pitchFamily="34" charset="0"/>
                        </a:rPr>
                        <a:t>median</a:t>
                      </a:r>
                      <a:r>
                        <a:rPr lang="fr-FR" sz="800" dirty="0">
                          <a:latin typeface="Arial" panose="020B0604020202020204" pitchFamily="34" charset="0"/>
                          <a:cs typeface="Arial" panose="020B0604020202020204" pitchFamily="34" charset="0"/>
                        </a:rPr>
                        <a:t> (range)</a:t>
                      </a:r>
                    </a:p>
                  </a:txBody>
                  <a:tcPr marL="108000" marR="36000" marT="0" marB="0" anchor="ctr">
                    <a:lnL w="19050" cap="flat" cmpd="sng" algn="ctr">
                      <a:solidFill>
                        <a:srgbClr val="C00000"/>
                      </a:solidFill>
                      <a:prstDash val="solid"/>
                      <a:round/>
                      <a:headEnd type="none" w="med" len="med"/>
                      <a:tailEnd type="none" w="med" len="med"/>
                    </a:lnL>
                  </a:tcPr>
                </a:tc>
                <a:tc>
                  <a:txBody>
                    <a:bodyPr/>
                    <a:lstStyle/>
                    <a:p>
                      <a:pPr algn="ctr"/>
                      <a:r>
                        <a:rPr lang="fr-FR" sz="700" dirty="0">
                          <a:latin typeface="Arial" panose="020B0604020202020204" pitchFamily="34" charset="0"/>
                          <a:cs typeface="Arial" panose="020B0604020202020204" pitchFamily="34" charset="0"/>
                        </a:rPr>
                        <a:t>93,1% (1,2-102,3)</a:t>
                      </a:r>
                      <a:endParaRPr lang="fr-FR" sz="700" dirty="0"/>
                    </a:p>
                  </a:txBody>
                  <a:tcPr marL="36000" marR="36000" marT="0" marB="0" anchor="ctr"/>
                </a:tc>
                <a:tc>
                  <a:txBody>
                    <a:bodyPr/>
                    <a:lstStyle/>
                    <a:p>
                      <a:pPr algn="ctr"/>
                      <a:r>
                        <a:rPr lang="fr-FR" sz="700" dirty="0">
                          <a:latin typeface="Arial" panose="020B0604020202020204" pitchFamily="34" charset="0"/>
                          <a:cs typeface="Arial" panose="020B0604020202020204" pitchFamily="34" charset="0"/>
                        </a:rPr>
                        <a:t>99,5% (1,1-102,8)</a:t>
                      </a:r>
                    </a:p>
                  </a:txBody>
                  <a:tcPr marL="36000" marR="36000" marT="0" marB="0" anchor="ctr">
                    <a:lnR w="19050" cap="flat" cmpd="sng" algn="ctr">
                      <a:solidFill>
                        <a:srgbClr val="C00000"/>
                      </a:solidFill>
                      <a:prstDash val="solid"/>
                      <a:round/>
                      <a:headEnd type="none" w="med" len="med"/>
                      <a:tailEnd type="none" w="med" len="med"/>
                    </a:lnR>
                  </a:tcPr>
                </a:tc>
                <a:extLst>
                  <a:ext uri="{0D108BD9-81ED-4DB2-BD59-A6C34878D82A}">
                    <a16:rowId xmlns:a16="http://schemas.microsoft.com/office/drawing/2014/main" val="3618345440"/>
                  </a:ext>
                </a:extLst>
              </a:tr>
              <a:tr h="236805">
                <a:tc>
                  <a:txBody>
                    <a:bodyPr/>
                    <a:lstStyle/>
                    <a:p>
                      <a:pPr algn="l"/>
                      <a:r>
                        <a:rPr lang="fr-FR" sz="800" dirty="0" err="1">
                          <a:latin typeface="Arial" panose="020B0604020202020204" pitchFamily="34" charset="0"/>
                          <a:cs typeface="Arial" panose="020B0604020202020204" pitchFamily="34" charset="0"/>
                        </a:rPr>
                        <a:t>Oxaliplatin</a:t>
                      </a:r>
                      <a:r>
                        <a:rPr lang="fr-FR" sz="800" dirty="0">
                          <a:latin typeface="Arial" panose="020B0604020202020204" pitchFamily="34" charset="0"/>
                          <a:cs typeface="Arial" panose="020B0604020202020204" pitchFamily="34" charset="0"/>
                        </a:rPr>
                        <a:t>, </a:t>
                      </a:r>
                      <a:r>
                        <a:rPr lang="fr-FR" sz="800" dirty="0" err="1">
                          <a:latin typeface="Arial" panose="020B0604020202020204" pitchFamily="34" charset="0"/>
                          <a:cs typeface="Arial" panose="020B0604020202020204" pitchFamily="34" charset="0"/>
                        </a:rPr>
                        <a:t>median</a:t>
                      </a:r>
                      <a:r>
                        <a:rPr lang="fr-FR" sz="800" dirty="0">
                          <a:latin typeface="Arial" panose="020B0604020202020204" pitchFamily="34" charset="0"/>
                          <a:cs typeface="Arial" panose="020B0604020202020204" pitchFamily="34" charset="0"/>
                        </a:rPr>
                        <a:t> (range)</a:t>
                      </a:r>
                    </a:p>
                  </a:txBody>
                  <a:tcPr marL="108000" marR="36000" marT="0" marB="0" anchor="ctr">
                    <a:lnL w="19050" cap="flat" cmpd="sng" algn="ctr">
                      <a:solidFill>
                        <a:srgbClr val="C00000"/>
                      </a:solidFill>
                      <a:prstDash val="solid"/>
                      <a:round/>
                      <a:headEnd type="none" w="med" len="med"/>
                      <a:tailEnd type="none" w="med" len="med"/>
                    </a:lnL>
                  </a:tcPr>
                </a:tc>
                <a:tc>
                  <a:txBody>
                    <a:bodyPr/>
                    <a:lstStyle/>
                    <a:p>
                      <a:pPr algn="ctr"/>
                      <a:r>
                        <a:rPr lang="fr-FR" sz="700" dirty="0">
                          <a:latin typeface="Arial" panose="020B0604020202020204" pitchFamily="34" charset="0"/>
                          <a:cs typeface="Arial" panose="020B0604020202020204" pitchFamily="34" charset="0"/>
                        </a:rPr>
                        <a:t>91,8% (0,0-100,8)</a:t>
                      </a:r>
                      <a:endParaRPr lang="fr-FR" sz="700" dirty="0"/>
                    </a:p>
                  </a:txBody>
                  <a:tcPr marL="36000" marR="36000" marT="0" marB="0" anchor="ctr"/>
                </a:tc>
                <a:tc>
                  <a:txBody>
                    <a:bodyPr/>
                    <a:lstStyle/>
                    <a:p>
                      <a:pPr algn="ctr"/>
                      <a:r>
                        <a:rPr lang="fr-FR" sz="700" dirty="0">
                          <a:latin typeface="Arial" panose="020B0604020202020204" pitchFamily="34" charset="0"/>
                          <a:cs typeface="Arial" panose="020B0604020202020204" pitchFamily="34" charset="0"/>
                        </a:rPr>
                        <a:t>-</a:t>
                      </a:r>
                    </a:p>
                  </a:txBody>
                  <a:tcPr marL="36000" marR="36000" marT="0" marB="0" anchor="ctr">
                    <a:lnR w="19050" cap="flat" cmpd="sng" algn="ctr">
                      <a:solidFill>
                        <a:srgbClr val="C00000"/>
                      </a:solidFill>
                      <a:prstDash val="solid"/>
                      <a:round/>
                      <a:headEnd type="none" w="med" len="med"/>
                      <a:tailEnd type="none" w="med" len="med"/>
                    </a:lnR>
                  </a:tcPr>
                </a:tc>
                <a:extLst>
                  <a:ext uri="{0D108BD9-81ED-4DB2-BD59-A6C34878D82A}">
                    <a16:rowId xmlns:a16="http://schemas.microsoft.com/office/drawing/2014/main" val="158104544"/>
                  </a:ext>
                </a:extLst>
              </a:tr>
              <a:tr h="207767">
                <a:tc>
                  <a:txBody>
                    <a:bodyPr/>
                    <a:lstStyle/>
                    <a:p>
                      <a:pPr algn="l"/>
                      <a:r>
                        <a:rPr lang="fr-FR" sz="800" dirty="0">
                          <a:latin typeface="Arial" panose="020B0604020202020204" pitchFamily="34" charset="0"/>
                          <a:cs typeface="Arial" panose="020B0604020202020204" pitchFamily="34" charset="0"/>
                        </a:rPr>
                        <a:t>Pani, </a:t>
                      </a:r>
                      <a:r>
                        <a:rPr lang="fr-FR" sz="800" dirty="0" err="1">
                          <a:latin typeface="Arial" panose="020B0604020202020204" pitchFamily="34" charset="0"/>
                          <a:cs typeface="Arial" panose="020B0604020202020204" pitchFamily="34" charset="0"/>
                        </a:rPr>
                        <a:t>median</a:t>
                      </a:r>
                      <a:r>
                        <a:rPr lang="fr-FR" sz="800" dirty="0">
                          <a:latin typeface="Arial" panose="020B0604020202020204" pitchFamily="34" charset="0"/>
                          <a:cs typeface="Arial" panose="020B0604020202020204" pitchFamily="34" charset="0"/>
                        </a:rPr>
                        <a:t> (range)</a:t>
                      </a:r>
                    </a:p>
                  </a:txBody>
                  <a:tcPr marL="108000" marR="36000" marT="0" marB="0" anchor="ctr">
                    <a:lnL w="19050" cap="flat" cmpd="sng" algn="ctr">
                      <a:solidFill>
                        <a:srgbClr val="C00000"/>
                      </a:solidFill>
                      <a:prstDash val="solid"/>
                      <a:round/>
                      <a:headEnd type="none" w="med" len="med"/>
                      <a:tailEnd type="none" w="med" len="med"/>
                    </a:lnL>
                  </a:tcPr>
                </a:tc>
                <a:tc>
                  <a:txBody>
                    <a:bodyPr/>
                    <a:lstStyle/>
                    <a:p>
                      <a:pPr algn="ctr"/>
                      <a:r>
                        <a:rPr lang="fr-FR" sz="700" dirty="0">
                          <a:latin typeface="Arial" panose="020B0604020202020204" pitchFamily="34" charset="0"/>
                          <a:cs typeface="Arial" panose="020B0604020202020204" pitchFamily="34" charset="0"/>
                        </a:rPr>
                        <a:t>99,6% (17,4-125,0)</a:t>
                      </a:r>
                    </a:p>
                  </a:txBody>
                  <a:tcPr marL="36000" marR="36000" marT="0" marB="0" anchor="ctr"/>
                </a:tc>
                <a:tc>
                  <a:txBody>
                    <a:bodyPr/>
                    <a:lstStyle/>
                    <a:p>
                      <a:pPr algn="ctr"/>
                      <a:r>
                        <a:rPr lang="fr-FR" sz="700" dirty="0">
                          <a:latin typeface="Arial" panose="020B0604020202020204" pitchFamily="34" charset="0"/>
                          <a:cs typeface="Arial" panose="020B0604020202020204" pitchFamily="34" charset="0"/>
                        </a:rPr>
                        <a:t>99,1% (52,7-116,7)</a:t>
                      </a:r>
                    </a:p>
                  </a:txBody>
                  <a:tcPr marL="36000" marR="36000" marT="0" marB="0" anchor="ctr">
                    <a:lnR w="19050" cap="flat" cmpd="sng" algn="ctr">
                      <a:solidFill>
                        <a:srgbClr val="C00000"/>
                      </a:solidFill>
                      <a:prstDash val="solid"/>
                      <a:round/>
                      <a:headEnd type="none" w="med" len="med"/>
                      <a:tailEnd type="none" w="med" len="med"/>
                    </a:lnR>
                  </a:tcPr>
                </a:tc>
                <a:extLst>
                  <a:ext uri="{0D108BD9-81ED-4DB2-BD59-A6C34878D82A}">
                    <a16:rowId xmlns:a16="http://schemas.microsoft.com/office/drawing/2014/main" val="118242617"/>
                  </a:ext>
                </a:extLst>
              </a:tr>
              <a:tr h="188487">
                <a:tc gridSpan="3">
                  <a:txBody>
                    <a:bodyPr/>
                    <a:lstStyle/>
                    <a:p>
                      <a:pPr algn="l"/>
                      <a:r>
                        <a:rPr lang="fr-FR" sz="700" b="1" dirty="0" err="1">
                          <a:latin typeface="Arial" panose="020B0604020202020204" pitchFamily="34" charset="0"/>
                          <a:cs typeface="Arial" panose="020B0604020202020204" pitchFamily="34" charset="0"/>
                        </a:rPr>
                        <a:t>Chemotherapy</a:t>
                      </a:r>
                      <a:r>
                        <a:rPr lang="fr-FR" sz="700" b="1" dirty="0">
                          <a:latin typeface="Arial" panose="020B0604020202020204" pitchFamily="34" charset="0"/>
                          <a:cs typeface="Arial" panose="020B0604020202020204" pitchFamily="34" charset="0"/>
                        </a:rPr>
                        <a:t> relative dose </a:t>
                      </a:r>
                      <a:r>
                        <a:rPr lang="fr-FR" sz="700" b="1" dirty="0" err="1">
                          <a:latin typeface="Arial" panose="020B0604020202020204" pitchFamily="34" charset="0"/>
                          <a:cs typeface="Arial" panose="020B0604020202020204" pitchFamily="34" charset="0"/>
                        </a:rPr>
                        <a:t>intensity</a:t>
                      </a:r>
                      <a:r>
                        <a:rPr lang="fr-FR" sz="700" dirty="0">
                          <a:latin typeface="Arial" panose="020B0604020202020204" pitchFamily="34" charset="0"/>
                          <a:cs typeface="Arial" panose="020B0604020202020204" pitchFamily="34" charset="0"/>
                        </a:rPr>
                        <a:t>, %</a:t>
                      </a:r>
                    </a:p>
                  </a:txBody>
                  <a:tcPr marL="36000" marR="36000" marT="0" marB="0" anchor="ctr">
                    <a:lnL w="19050" cap="flat" cmpd="sng" algn="ctr">
                      <a:solidFill>
                        <a:srgbClr val="C00000"/>
                      </a:solidFill>
                      <a:prstDash val="solid"/>
                      <a:round/>
                      <a:headEnd type="none" w="med" len="med"/>
                      <a:tailEnd type="none" w="med" len="med"/>
                    </a:lnL>
                    <a:lnR w="19050" cap="flat" cmpd="sng" algn="ctr">
                      <a:solidFill>
                        <a:srgbClr val="C00000"/>
                      </a:solidFill>
                      <a:prstDash val="solid"/>
                      <a:round/>
                      <a:headEnd type="none" w="med" len="med"/>
                      <a:tailEnd type="none" w="med" len="med"/>
                    </a:lnR>
                  </a:tcPr>
                </a:tc>
                <a:tc hMerge="1">
                  <a:txBody>
                    <a:bodyPr/>
                    <a:lstStyle/>
                    <a:p>
                      <a:pPr algn="ctr"/>
                      <a:endParaRPr lang="fr-FR" dirty="0"/>
                    </a:p>
                  </a:txBody>
                  <a:tcPr marL="36000" marR="36000" marT="0" marB="0" anchor="ctr"/>
                </a:tc>
                <a:tc hMerge="1">
                  <a:txBody>
                    <a:bodyPr/>
                    <a:lstStyle/>
                    <a:p>
                      <a:pPr algn="ctr"/>
                      <a:endParaRPr lang="fr-FR" sz="800" dirty="0">
                        <a:latin typeface="Arial" panose="020B0604020202020204" pitchFamily="34" charset="0"/>
                        <a:cs typeface="Arial" panose="020B0604020202020204" pitchFamily="34" charset="0"/>
                      </a:endParaRPr>
                    </a:p>
                  </a:txBody>
                  <a:tcPr marL="36000" marR="36000" marT="0" marB="0" anchor="ctr"/>
                </a:tc>
                <a:extLst>
                  <a:ext uri="{0D108BD9-81ED-4DB2-BD59-A6C34878D82A}">
                    <a16:rowId xmlns:a16="http://schemas.microsoft.com/office/drawing/2014/main" val="2261590105"/>
                  </a:ext>
                </a:extLst>
              </a:tr>
              <a:tr h="207767">
                <a:tc>
                  <a:txBody>
                    <a:bodyPr/>
                    <a:lstStyle/>
                    <a:p>
                      <a:pPr algn="l"/>
                      <a:r>
                        <a:rPr lang="fr-FR" sz="800" dirty="0">
                          <a:latin typeface="Arial" panose="020B0604020202020204" pitchFamily="34" charset="0"/>
                          <a:cs typeface="Arial" panose="020B0604020202020204" pitchFamily="34" charset="0"/>
                        </a:rPr>
                        <a:t>5FU, </a:t>
                      </a:r>
                      <a:r>
                        <a:rPr lang="fr-FR" sz="800" dirty="0" err="1">
                          <a:latin typeface="Arial" panose="020B0604020202020204" pitchFamily="34" charset="0"/>
                          <a:cs typeface="Arial" panose="020B0604020202020204" pitchFamily="34" charset="0"/>
                        </a:rPr>
                        <a:t>median</a:t>
                      </a:r>
                      <a:r>
                        <a:rPr lang="fr-FR" sz="800" dirty="0">
                          <a:latin typeface="Arial" panose="020B0604020202020204" pitchFamily="34" charset="0"/>
                          <a:cs typeface="Arial" panose="020B0604020202020204" pitchFamily="34" charset="0"/>
                        </a:rPr>
                        <a:t> (range)</a:t>
                      </a:r>
                    </a:p>
                  </a:txBody>
                  <a:tcPr marL="108000" marR="36000" marT="0" marB="0" anchor="ctr">
                    <a:lnL w="19050" cap="flat" cmpd="sng" algn="ctr">
                      <a:solidFill>
                        <a:srgbClr val="C00000"/>
                      </a:solidFill>
                      <a:prstDash val="solid"/>
                      <a:round/>
                      <a:headEnd type="none" w="med" len="med"/>
                      <a:tailEnd type="none" w="med" len="med"/>
                    </a:lnL>
                  </a:tcPr>
                </a:tc>
                <a:tc>
                  <a:txBody>
                    <a:bodyPr/>
                    <a:lstStyle/>
                    <a:p>
                      <a:pPr algn="ctr"/>
                      <a:r>
                        <a:rPr lang="fr-FR" sz="700" dirty="0">
                          <a:latin typeface="Arial" panose="020B0604020202020204" pitchFamily="34" charset="0"/>
                          <a:cs typeface="Arial" panose="020B0604020202020204" pitchFamily="34" charset="0"/>
                        </a:rPr>
                        <a:t>73,3% (1,0-100,8)</a:t>
                      </a:r>
                    </a:p>
                  </a:txBody>
                  <a:tcPr marL="36000" marR="36000" marT="0" marB="0" anchor="ctr"/>
                </a:tc>
                <a:tc>
                  <a:txBody>
                    <a:bodyPr/>
                    <a:lstStyle/>
                    <a:p>
                      <a:pPr algn="ctr"/>
                      <a:r>
                        <a:rPr lang="fr-FR" sz="700" dirty="0">
                          <a:latin typeface="Arial" panose="020B0604020202020204" pitchFamily="34" charset="0"/>
                          <a:cs typeface="Arial" panose="020B0604020202020204" pitchFamily="34" charset="0"/>
                        </a:rPr>
                        <a:t>82,3% (1,1-102,8)</a:t>
                      </a:r>
                    </a:p>
                  </a:txBody>
                  <a:tcPr marL="36000" marR="36000" marT="0" marB="0" anchor="ctr">
                    <a:lnR w="19050" cap="flat" cmpd="sng" algn="ctr">
                      <a:solidFill>
                        <a:srgbClr val="C00000"/>
                      </a:solidFill>
                      <a:prstDash val="solid"/>
                      <a:round/>
                      <a:headEnd type="none" w="med" len="med"/>
                      <a:tailEnd type="none" w="med" len="med"/>
                    </a:lnR>
                  </a:tcPr>
                </a:tc>
                <a:extLst>
                  <a:ext uri="{0D108BD9-81ED-4DB2-BD59-A6C34878D82A}">
                    <a16:rowId xmlns:a16="http://schemas.microsoft.com/office/drawing/2014/main" val="283674328"/>
                  </a:ext>
                </a:extLst>
              </a:tr>
              <a:tr h="188487">
                <a:tc>
                  <a:txBody>
                    <a:bodyPr/>
                    <a:lstStyle/>
                    <a:p>
                      <a:pPr algn="l"/>
                      <a:r>
                        <a:rPr lang="fr-FR" sz="800" dirty="0" err="1">
                          <a:latin typeface="Arial" panose="020B0604020202020204" pitchFamily="34" charset="0"/>
                          <a:cs typeface="Arial" panose="020B0604020202020204" pitchFamily="34" charset="0"/>
                        </a:rPr>
                        <a:t>Oxaliplatin</a:t>
                      </a:r>
                      <a:r>
                        <a:rPr lang="fr-FR" sz="800" dirty="0">
                          <a:latin typeface="Arial" panose="020B0604020202020204" pitchFamily="34" charset="0"/>
                          <a:cs typeface="Arial" panose="020B0604020202020204" pitchFamily="34" charset="0"/>
                        </a:rPr>
                        <a:t>, </a:t>
                      </a:r>
                      <a:r>
                        <a:rPr lang="fr-FR" sz="800" dirty="0" err="1">
                          <a:latin typeface="Arial" panose="020B0604020202020204" pitchFamily="34" charset="0"/>
                          <a:cs typeface="Arial" panose="020B0604020202020204" pitchFamily="34" charset="0"/>
                        </a:rPr>
                        <a:t>median</a:t>
                      </a:r>
                      <a:r>
                        <a:rPr lang="fr-FR" sz="800" dirty="0">
                          <a:latin typeface="Arial" panose="020B0604020202020204" pitchFamily="34" charset="0"/>
                          <a:cs typeface="Arial" panose="020B0604020202020204" pitchFamily="34" charset="0"/>
                        </a:rPr>
                        <a:t> (range)</a:t>
                      </a:r>
                    </a:p>
                  </a:txBody>
                  <a:tcPr marL="108000" marR="36000" marT="0" marB="0" anchor="ctr">
                    <a:lnL w="19050" cap="flat" cmpd="sng" algn="ctr">
                      <a:solidFill>
                        <a:srgbClr val="C00000"/>
                      </a:solidFill>
                      <a:prstDash val="solid"/>
                      <a:round/>
                      <a:headEnd type="none" w="med" len="med"/>
                      <a:tailEnd type="none" w="med" len="med"/>
                    </a:lnL>
                    <a:lnB w="19050" cap="flat" cmpd="sng" algn="ctr">
                      <a:solidFill>
                        <a:srgbClr val="C00000"/>
                      </a:solidFill>
                      <a:prstDash val="solid"/>
                      <a:round/>
                      <a:headEnd type="none" w="med" len="med"/>
                      <a:tailEnd type="none" w="med" len="med"/>
                    </a:lnB>
                  </a:tcPr>
                </a:tc>
                <a:tc>
                  <a:txBody>
                    <a:bodyPr/>
                    <a:lstStyle/>
                    <a:p>
                      <a:pPr algn="ctr"/>
                      <a:r>
                        <a:rPr lang="fr-FR" sz="700" dirty="0">
                          <a:latin typeface="Arial" panose="020B0604020202020204" pitchFamily="34" charset="0"/>
                          <a:cs typeface="Arial" panose="020B0604020202020204" pitchFamily="34" charset="0"/>
                        </a:rPr>
                        <a:t>73,1% (0,0-99,8)</a:t>
                      </a:r>
                    </a:p>
                  </a:txBody>
                  <a:tcPr marL="36000" marR="36000" marT="0" marB="0" anchor="ctr">
                    <a:lnB w="19050" cap="flat" cmpd="sng" algn="ctr">
                      <a:solidFill>
                        <a:srgbClr val="C00000"/>
                      </a:solidFill>
                      <a:prstDash val="solid"/>
                      <a:round/>
                      <a:headEnd type="none" w="med" len="med"/>
                      <a:tailEnd type="none" w="med" len="med"/>
                    </a:lnB>
                  </a:tcPr>
                </a:tc>
                <a:tc>
                  <a:txBody>
                    <a:bodyPr/>
                    <a:lstStyle/>
                    <a:p>
                      <a:pPr algn="ctr"/>
                      <a:r>
                        <a:rPr lang="fr-FR" sz="700" dirty="0">
                          <a:latin typeface="Arial" panose="020B0604020202020204" pitchFamily="34" charset="0"/>
                          <a:cs typeface="Arial" panose="020B0604020202020204" pitchFamily="34" charset="0"/>
                        </a:rPr>
                        <a:t>-</a:t>
                      </a:r>
                    </a:p>
                  </a:txBody>
                  <a:tcPr marL="36000" marR="36000" marT="0" marB="0" anchor="ctr">
                    <a:lnR w="19050" cap="flat" cmpd="sng" algn="ctr">
                      <a:solidFill>
                        <a:srgbClr val="C00000"/>
                      </a:solidFill>
                      <a:prstDash val="solid"/>
                      <a:round/>
                      <a:headEnd type="none" w="med" len="med"/>
                      <a:tailEnd type="none" w="med" len="med"/>
                    </a:lnR>
                    <a:lnB w="19050" cap="flat" cmpd="sng" algn="ctr">
                      <a:solidFill>
                        <a:srgbClr val="C00000"/>
                      </a:solidFill>
                      <a:prstDash val="solid"/>
                      <a:round/>
                      <a:headEnd type="none" w="med" len="med"/>
                      <a:tailEnd type="none" w="med" len="med"/>
                    </a:lnB>
                  </a:tcPr>
                </a:tc>
                <a:extLst>
                  <a:ext uri="{0D108BD9-81ED-4DB2-BD59-A6C34878D82A}">
                    <a16:rowId xmlns:a16="http://schemas.microsoft.com/office/drawing/2014/main" val="1090065487"/>
                  </a:ext>
                </a:extLst>
              </a:tr>
            </a:tbl>
          </a:graphicData>
        </a:graphic>
      </p:graphicFrame>
    </p:spTree>
    <p:extLst>
      <p:ext uri="{BB962C8B-B14F-4D97-AF65-F5344CB8AC3E}">
        <p14:creationId xmlns:p14="http://schemas.microsoft.com/office/powerpoint/2010/main" val="3065558248"/>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re 1"/>
          <p:cNvSpPr>
            <a:spLocks noGrp="1"/>
          </p:cNvSpPr>
          <p:nvPr>
            <p:ph type="title"/>
          </p:nvPr>
        </p:nvSpPr>
        <p:spPr/>
        <p:txBody>
          <a:bodyPr>
            <a:normAutofit fontScale="90000"/>
          </a:bodyPr>
          <a:lstStyle/>
          <a:p>
            <a:r>
              <a:rPr lang="fr-FR" dirty="0" err="1"/>
              <a:t>Folfox-Pani</a:t>
            </a:r>
            <a:r>
              <a:rPr lang="fr-FR" dirty="0"/>
              <a:t> vs LV5FU-pani en L1 du CCRm du sujet âgé</a:t>
            </a:r>
            <a:br>
              <a:rPr lang="fr-FR" dirty="0"/>
            </a:br>
            <a:r>
              <a:rPr lang="fr-FR" b="1" dirty="0"/>
              <a:t>Etude PANDA</a:t>
            </a:r>
          </a:p>
        </p:txBody>
      </p:sp>
      <p:sp>
        <p:nvSpPr>
          <p:cNvPr id="4" name="Espace réservé du contenu 3"/>
          <p:cNvSpPr>
            <a:spLocks noGrp="1"/>
          </p:cNvSpPr>
          <p:nvPr>
            <p:ph sz="half" idx="1"/>
          </p:nvPr>
        </p:nvSpPr>
        <p:spPr/>
        <p:txBody>
          <a:bodyPr/>
          <a:lstStyle/>
          <a:p>
            <a:r>
              <a:rPr lang="fr-FR" dirty="0"/>
              <a:t>Résultats : tolérance</a:t>
            </a:r>
          </a:p>
        </p:txBody>
      </p:sp>
      <p:graphicFrame>
        <p:nvGraphicFramePr>
          <p:cNvPr id="7" name="Tableau 6"/>
          <p:cNvGraphicFramePr>
            <a:graphicFrameLocks noGrp="1" noChangeAspect="1"/>
          </p:cNvGraphicFramePr>
          <p:nvPr/>
        </p:nvGraphicFramePr>
        <p:xfrm>
          <a:off x="1861073" y="1569864"/>
          <a:ext cx="5932842" cy="2609000"/>
        </p:xfrm>
        <a:graphic>
          <a:graphicData uri="http://schemas.openxmlformats.org/drawingml/2006/table">
            <a:tbl>
              <a:tblPr firstRow="1" bandRow="1">
                <a:tableStyleId>{5C22544A-7EE6-4342-B048-85BDC9FD1C3A}</a:tableStyleId>
              </a:tblPr>
              <a:tblGrid>
                <a:gridCol w="2613400">
                  <a:extLst>
                    <a:ext uri="{9D8B030D-6E8A-4147-A177-3AD203B41FA5}">
                      <a16:colId xmlns:a16="http://schemas.microsoft.com/office/drawing/2014/main" val="20000"/>
                    </a:ext>
                  </a:extLst>
                </a:gridCol>
                <a:gridCol w="1813370">
                  <a:extLst>
                    <a:ext uri="{9D8B030D-6E8A-4147-A177-3AD203B41FA5}">
                      <a16:colId xmlns:a16="http://schemas.microsoft.com/office/drawing/2014/main" val="20001"/>
                    </a:ext>
                  </a:extLst>
                </a:gridCol>
                <a:gridCol w="1506072">
                  <a:extLst>
                    <a:ext uri="{9D8B030D-6E8A-4147-A177-3AD203B41FA5}">
                      <a16:colId xmlns:a16="http://schemas.microsoft.com/office/drawing/2014/main" val="20002"/>
                    </a:ext>
                  </a:extLst>
                </a:gridCol>
              </a:tblGrid>
              <a:tr h="475400">
                <a:tc>
                  <a:txBody>
                    <a:bodyPr/>
                    <a:lstStyle/>
                    <a:p>
                      <a:pPr algn="ctr"/>
                      <a:r>
                        <a:rPr lang="fr-FR" sz="1200" dirty="0">
                          <a:latin typeface="Arial" panose="020B0604020202020204" pitchFamily="34" charset="0"/>
                          <a:cs typeface="Arial" panose="020B0604020202020204" pitchFamily="34" charset="0"/>
                        </a:rPr>
                        <a:t>Toxicité</a:t>
                      </a:r>
                      <a:r>
                        <a:rPr lang="fr-FR" sz="1200" baseline="0" dirty="0">
                          <a:latin typeface="Arial" panose="020B0604020202020204" pitchFamily="34" charset="0"/>
                          <a:cs typeface="Arial" panose="020B0604020202020204" pitchFamily="34" charset="0"/>
                        </a:rPr>
                        <a:t>  gr3-4</a:t>
                      </a:r>
                      <a:endParaRPr lang="fr-FR" sz="1200" dirty="0">
                        <a:latin typeface="Arial" panose="020B0604020202020204" pitchFamily="34" charset="0"/>
                        <a:cs typeface="Arial" panose="020B0604020202020204" pitchFamily="34" charset="0"/>
                      </a:endParaRPr>
                    </a:p>
                  </a:txBody>
                  <a:tcPr anchor="ctr">
                    <a:solidFill>
                      <a:schemeClr val="accent5"/>
                    </a:solidFill>
                  </a:tcPr>
                </a:tc>
                <a:tc>
                  <a:txBody>
                    <a:bodyPr/>
                    <a:lstStyle/>
                    <a:p>
                      <a:pPr algn="ctr"/>
                      <a:r>
                        <a:rPr lang="fr-FR" sz="1200" dirty="0">
                          <a:latin typeface="Arial" panose="020B0604020202020204" pitchFamily="34" charset="0"/>
                          <a:cs typeface="Arial" panose="020B0604020202020204" pitchFamily="34" charset="0"/>
                        </a:rPr>
                        <a:t>FOLFOX-</a:t>
                      </a:r>
                      <a:r>
                        <a:rPr lang="fr-FR" sz="1200" dirty="0" err="1">
                          <a:latin typeface="Arial" panose="020B0604020202020204" pitchFamily="34" charset="0"/>
                          <a:cs typeface="Arial" panose="020B0604020202020204" pitchFamily="34" charset="0"/>
                        </a:rPr>
                        <a:t>pani</a:t>
                      </a:r>
                      <a:endParaRPr lang="fr-FR" sz="1200" dirty="0">
                        <a:latin typeface="Arial" panose="020B0604020202020204" pitchFamily="34" charset="0"/>
                        <a:cs typeface="Arial" panose="020B0604020202020204" pitchFamily="34" charset="0"/>
                      </a:endParaRPr>
                    </a:p>
                    <a:p>
                      <a:pPr algn="ctr"/>
                      <a:r>
                        <a:rPr lang="fr-FR" sz="1200" b="0" dirty="0">
                          <a:latin typeface="Arial" panose="020B0604020202020204" pitchFamily="34" charset="0"/>
                          <a:cs typeface="Arial" panose="020B0604020202020204" pitchFamily="34" charset="0"/>
                        </a:rPr>
                        <a:t>(n=91)</a:t>
                      </a:r>
                    </a:p>
                  </a:txBody>
                  <a:tcPr anchor="ctr">
                    <a:solidFill>
                      <a:schemeClr val="accent1"/>
                    </a:solidFill>
                  </a:tcPr>
                </a:tc>
                <a:tc>
                  <a:txBody>
                    <a:bodyPr/>
                    <a:lstStyle/>
                    <a:p>
                      <a:pPr algn="ctr"/>
                      <a:r>
                        <a:rPr lang="fr-FR" sz="1200" dirty="0">
                          <a:latin typeface="Arial" panose="020B0604020202020204" pitchFamily="34" charset="0"/>
                          <a:cs typeface="Arial" panose="020B0604020202020204" pitchFamily="34" charset="0"/>
                        </a:rPr>
                        <a:t>LV5FU2-pani</a:t>
                      </a:r>
                    </a:p>
                    <a:p>
                      <a:pPr algn="ctr"/>
                      <a:r>
                        <a:rPr lang="fr-FR" sz="1200" b="0" dirty="0">
                          <a:latin typeface="Arial" panose="020B0604020202020204" pitchFamily="34" charset="0"/>
                          <a:cs typeface="Arial" panose="020B0604020202020204" pitchFamily="34" charset="0"/>
                        </a:rPr>
                        <a:t>(n=92)</a:t>
                      </a:r>
                    </a:p>
                  </a:txBody>
                  <a:tcPr anchor="ctr">
                    <a:solidFill>
                      <a:srgbClr val="C00000"/>
                    </a:solidFill>
                  </a:tcPr>
                </a:tc>
                <a:extLst>
                  <a:ext uri="{0D108BD9-81ED-4DB2-BD59-A6C34878D82A}">
                    <a16:rowId xmlns:a16="http://schemas.microsoft.com/office/drawing/2014/main" val="10000"/>
                  </a:ext>
                </a:extLst>
              </a:tr>
              <a:tr h="280918">
                <a:tc>
                  <a:txBody>
                    <a:bodyPr/>
                    <a:lstStyle/>
                    <a:p>
                      <a:pPr algn="ctr"/>
                      <a:r>
                        <a:rPr lang="fr-FR" sz="1400" b="1" dirty="0">
                          <a:solidFill>
                            <a:schemeClr val="tx1">
                              <a:lumMod val="75000"/>
                              <a:lumOff val="25000"/>
                            </a:schemeClr>
                          </a:solidFill>
                          <a:latin typeface="Arial" panose="020B0604020202020204" pitchFamily="34" charset="0"/>
                          <a:cs typeface="Arial" panose="020B0604020202020204" pitchFamily="34" charset="0"/>
                        </a:rPr>
                        <a:t>Neutropénie</a:t>
                      </a:r>
                    </a:p>
                  </a:txBody>
                  <a:tcPr anchor="ctr"/>
                </a:tc>
                <a:tc>
                  <a:txBody>
                    <a:bodyPr/>
                    <a:lstStyle/>
                    <a:p>
                      <a:pPr algn="ctr"/>
                      <a:r>
                        <a:rPr lang="fr-FR" sz="1400" b="0" dirty="0">
                          <a:solidFill>
                            <a:schemeClr val="tx1">
                              <a:lumMod val="75000"/>
                              <a:lumOff val="25000"/>
                            </a:schemeClr>
                          </a:solidFill>
                          <a:latin typeface="Arial" panose="020B0604020202020204" pitchFamily="34" charset="0"/>
                          <a:cs typeface="Arial" panose="020B0604020202020204" pitchFamily="34" charset="0"/>
                        </a:rPr>
                        <a:t>9,8%</a:t>
                      </a:r>
                    </a:p>
                  </a:txBody>
                  <a:tcPr anchor="ctr"/>
                </a:tc>
                <a:tc>
                  <a:txBody>
                    <a:bodyPr/>
                    <a:lstStyle/>
                    <a:p>
                      <a:pPr algn="ctr"/>
                      <a:r>
                        <a:rPr lang="fr-FR" sz="1400" b="0" dirty="0">
                          <a:solidFill>
                            <a:schemeClr val="tx1">
                              <a:lumMod val="75000"/>
                              <a:lumOff val="25000"/>
                            </a:schemeClr>
                          </a:solidFill>
                          <a:latin typeface="Arial" panose="020B0604020202020204" pitchFamily="34" charset="0"/>
                          <a:cs typeface="Arial" panose="020B0604020202020204" pitchFamily="34" charset="0"/>
                        </a:rPr>
                        <a:t>1,1%</a:t>
                      </a:r>
                    </a:p>
                  </a:txBody>
                  <a:tcPr anchor="ctr"/>
                </a:tc>
                <a:extLst>
                  <a:ext uri="{0D108BD9-81ED-4DB2-BD59-A6C34878D82A}">
                    <a16:rowId xmlns:a16="http://schemas.microsoft.com/office/drawing/2014/main" val="10001"/>
                  </a:ext>
                </a:extLst>
              </a:tr>
              <a:tr h="280918">
                <a:tc>
                  <a:txBody>
                    <a:bodyPr/>
                    <a:lstStyle/>
                    <a:p>
                      <a:pPr algn="ctr"/>
                      <a:r>
                        <a:rPr lang="fr-FR" sz="1400" b="1" dirty="0">
                          <a:solidFill>
                            <a:schemeClr val="tx1">
                              <a:lumMod val="75000"/>
                              <a:lumOff val="25000"/>
                            </a:schemeClr>
                          </a:solidFill>
                          <a:latin typeface="Arial" panose="020B0604020202020204" pitchFamily="34" charset="0"/>
                          <a:cs typeface="Arial" panose="020B0604020202020204" pitchFamily="34" charset="0"/>
                        </a:rPr>
                        <a:t>Diarrhée</a:t>
                      </a:r>
                    </a:p>
                  </a:txBody>
                  <a:tcPr anchor="ctr"/>
                </a:tc>
                <a:tc>
                  <a:txBody>
                    <a:bodyPr/>
                    <a:lstStyle/>
                    <a:p>
                      <a:pPr algn="ctr"/>
                      <a:r>
                        <a:rPr lang="fr-FR" sz="1400" dirty="0">
                          <a:solidFill>
                            <a:schemeClr val="tx1">
                              <a:lumMod val="75000"/>
                              <a:lumOff val="25000"/>
                            </a:schemeClr>
                          </a:solidFill>
                          <a:latin typeface="Arial" panose="020B0604020202020204" pitchFamily="34" charset="0"/>
                          <a:cs typeface="Arial" panose="020B0604020202020204" pitchFamily="34" charset="0"/>
                        </a:rPr>
                        <a:t>16,3%</a:t>
                      </a:r>
                    </a:p>
                  </a:txBody>
                  <a:tcPr anchor="ctr"/>
                </a:tc>
                <a:tc>
                  <a:txBody>
                    <a:bodyPr/>
                    <a:lstStyle/>
                    <a:p>
                      <a:pPr algn="ctr"/>
                      <a:r>
                        <a:rPr lang="fr-FR" sz="1400" dirty="0">
                          <a:solidFill>
                            <a:schemeClr val="tx1">
                              <a:lumMod val="75000"/>
                              <a:lumOff val="25000"/>
                            </a:schemeClr>
                          </a:solidFill>
                          <a:latin typeface="Arial" panose="020B0604020202020204" pitchFamily="34" charset="0"/>
                          <a:cs typeface="Arial" panose="020B0604020202020204" pitchFamily="34" charset="0"/>
                        </a:rPr>
                        <a:t>1,1%</a:t>
                      </a:r>
                    </a:p>
                  </a:txBody>
                  <a:tcPr anchor="ctr"/>
                </a:tc>
                <a:extLst>
                  <a:ext uri="{0D108BD9-81ED-4DB2-BD59-A6C34878D82A}">
                    <a16:rowId xmlns:a16="http://schemas.microsoft.com/office/drawing/2014/main" val="10002"/>
                  </a:ext>
                </a:extLst>
              </a:tr>
              <a:tr h="263032">
                <a:tc>
                  <a:txBody>
                    <a:bodyPr/>
                    <a:lstStyle/>
                    <a:p>
                      <a:pPr algn="ctr"/>
                      <a:r>
                        <a:rPr lang="fr-FR" sz="1400" b="1" dirty="0" err="1">
                          <a:solidFill>
                            <a:schemeClr val="tx1">
                              <a:lumMod val="75000"/>
                              <a:lumOff val="25000"/>
                            </a:schemeClr>
                          </a:solidFill>
                          <a:latin typeface="Arial" panose="020B0604020202020204" pitchFamily="34" charset="0"/>
                          <a:cs typeface="Arial" panose="020B0604020202020204" pitchFamily="34" charset="0"/>
                        </a:rPr>
                        <a:t>Mucite</a:t>
                      </a:r>
                      <a:endParaRPr lang="fr-FR" sz="1400" b="1" dirty="0">
                        <a:solidFill>
                          <a:schemeClr val="tx1">
                            <a:lumMod val="75000"/>
                            <a:lumOff val="25000"/>
                          </a:schemeClr>
                        </a:solidFill>
                        <a:latin typeface="Arial" panose="020B0604020202020204" pitchFamily="34" charset="0"/>
                        <a:cs typeface="Arial" panose="020B0604020202020204" pitchFamily="34" charset="0"/>
                      </a:endParaRPr>
                    </a:p>
                  </a:txBody>
                  <a:tcPr anchor="ctr"/>
                </a:tc>
                <a:tc>
                  <a:txBody>
                    <a:bodyPr/>
                    <a:lstStyle/>
                    <a:p>
                      <a:pPr algn="ctr"/>
                      <a:r>
                        <a:rPr lang="fr-FR" sz="1400" dirty="0">
                          <a:solidFill>
                            <a:schemeClr val="tx1">
                              <a:lumMod val="75000"/>
                              <a:lumOff val="25000"/>
                            </a:schemeClr>
                          </a:solidFill>
                          <a:latin typeface="Arial" panose="020B0604020202020204" pitchFamily="34" charset="0"/>
                          <a:cs typeface="Arial" panose="020B0604020202020204" pitchFamily="34" charset="0"/>
                        </a:rPr>
                        <a:t>9,8%</a:t>
                      </a:r>
                    </a:p>
                  </a:txBody>
                  <a:tcPr anchor="ctr"/>
                </a:tc>
                <a:tc>
                  <a:txBody>
                    <a:bodyPr/>
                    <a:lstStyle/>
                    <a:p>
                      <a:pPr algn="ctr"/>
                      <a:r>
                        <a:rPr lang="fr-FR" sz="1400" dirty="0">
                          <a:solidFill>
                            <a:schemeClr val="tx1">
                              <a:lumMod val="75000"/>
                              <a:lumOff val="25000"/>
                            </a:schemeClr>
                          </a:solidFill>
                          <a:latin typeface="Arial" panose="020B0604020202020204" pitchFamily="34" charset="0"/>
                          <a:cs typeface="Arial" panose="020B0604020202020204" pitchFamily="34" charset="0"/>
                        </a:rPr>
                        <a:t>4,4%</a:t>
                      </a:r>
                    </a:p>
                  </a:txBody>
                  <a:tcPr anchor="ctr"/>
                </a:tc>
                <a:extLst>
                  <a:ext uri="{0D108BD9-81ED-4DB2-BD59-A6C34878D82A}">
                    <a16:rowId xmlns:a16="http://schemas.microsoft.com/office/drawing/2014/main" val="10003"/>
                  </a:ext>
                </a:extLst>
              </a:tr>
              <a:tr h="263032">
                <a:tc>
                  <a:txBody>
                    <a:bodyPr/>
                    <a:lstStyle/>
                    <a:p>
                      <a:pPr algn="ctr"/>
                      <a:r>
                        <a:rPr lang="fr-FR" sz="1400" b="1" dirty="0" err="1">
                          <a:solidFill>
                            <a:schemeClr val="tx1">
                              <a:lumMod val="75000"/>
                              <a:lumOff val="25000"/>
                            </a:schemeClr>
                          </a:solidFill>
                          <a:latin typeface="Arial" panose="020B0604020202020204" pitchFamily="34" charset="0"/>
                          <a:cs typeface="Arial" panose="020B0604020202020204" pitchFamily="34" charset="0"/>
                        </a:rPr>
                        <a:t>Neurotoxicité</a:t>
                      </a:r>
                      <a:endParaRPr lang="fr-FR" sz="1400" b="1" dirty="0">
                        <a:solidFill>
                          <a:schemeClr val="tx1">
                            <a:lumMod val="75000"/>
                            <a:lumOff val="25000"/>
                          </a:schemeClr>
                        </a:solidFill>
                        <a:latin typeface="Arial" panose="020B0604020202020204" pitchFamily="34" charset="0"/>
                        <a:cs typeface="Arial" panose="020B0604020202020204" pitchFamily="34" charset="0"/>
                      </a:endParaRPr>
                    </a:p>
                  </a:txBody>
                  <a:tcPr anchor="ctr"/>
                </a:tc>
                <a:tc>
                  <a:txBody>
                    <a:bodyPr/>
                    <a:lstStyle/>
                    <a:p>
                      <a:pPr algn="ctr"/>
                      <a:r>
                        <a:rPr lang="fr-FR" sz="1400" dirty="0">
                          <a:solidFill>
                            <a:schemeClr val="tx1">
                              <a:lumMod val="75000"/>
                              <a:lumOff val="25000"/>
                            </a:schemeClr>
                          </a:solidFill>
                          <a:latin typeface="Arial" panose="020B0604020202020204" pitchFamily="34" charset="0"/>
                          <a:cs typeface="Arial" panose="020B0604020202020204" pitchFamily="34" charset="0"/>
                        </a:rPr>
                        <a:t>3,3%</a:t>
                      </a:r>
                    </a:p>
                  </a:txBody>
                  <a:tcPr anchor="ctr"/>
                </a:tc>
                <a:tc>
                  <a:txBody>
                    <a:bodyPr/>
                    <a:lstStyle/>
                    <a:p>
                      <a:pPr algn="ctr"/>
                      <a:r>
                        <a:rPr lang="fr-FR" sz="1400" dirty="0">
                          <a:solidFill>
                            <a:schemeClr val="tx1">
                              <a:lumMod val="75000"/>
                              <a:lumOff val="25000"/>
                            </a:schemeClr>
                          </a:solidFill>
                          <a:latin typeface="Arial" panose="020B0604020202020204" pitchFamily="34" charset="0"/>
                          <a:cs typeface="Arial" panose="020B0604020202020204" pitchFamily="34" charset="0"/>
                        </a:rPr>
                        <a:t>-</a:t>
                      </a:r>
                    </a:p>
                  </a:txBody>
                  <a:tcPr anchor="ctr"/>
                </a:tc>
                <a:extLst>
                  <a:ext uri="{0D108BD9-81ED-4DB2-BD59-A6C34878D82A}">
                    <a16:rowId xmlns:a16="http://schemas.microsoft.com/office/drawing/2014/main" val="10004"/>
                  </a:ext>
                </a:extLst>
              </a:tr>
              <a:tr h="263032">
                <a:tc>
                  <a:txBody>
                    <a:bodyPr/>
                    <a:lstStyle/>
                    <a:p>
                      <a:pPr algn="ctr"/>
                      <a:r>
                        <a:rPr lang="fr-FR" sz="1400" b="1" dirty="0">
                          <a:solidFill>
                            <a:schemeClr val="tx1">
                              <a:lumMod val="75000"/>
                              <a:lumOff val="25000"/>
                            </a:schemeClr>
                          </a:solidFill>
                          <a:latin typeface="Arial" panose="020B0604020202020204" pitchFamily="34" charset="0"/>
                          <a:cs typeface="Arial" panose="020B0604020202020204" pitchFamily="34" charset="0"/>
                        </a:rPr>
                        <a:t>Fatigue</a:t>
                      </a:r>
                    </a:p>
                  </a:txBody>
                  <a:tcPr anchor="ctr"/>
                </a:tc>
                <a:tc>
                  <a:txBody>
                    <a:bodyPr/>
                    <a:lstStyle/>
                    <a:p>
                      <a:pPr algn="ctr"/>
                      <a:r>
                        <a:rPr lang="fr-FR" sz="1400" dirty="0">
                          <a:solidFill>
                            <a:schemeClr val="tx1">
                              <a:lumMod val="75000"/>
                              <a:lumOff val="25000"/>
                            </a:schemeClr>
                          </a:solidFill>
                          <a:latin typeface="Arial" panose="020B0604020202020204" pitchFamily="34" charset="0"/>
                          <a:cs typeface="Arial" panose="020B0604020202020204" pitchFamily="34" charset="0"/>
                        </a:rPr>
                        <a:t>6,5%</a:t>
                      </a:r>
                    </a:p>
                  </a:txBody>
                  <a:tcPr anchor="ctr"/>
                </a:tc>
                <a:tc>
                  <a:txBody>
                    <a:bodyPr/>
                    <a:lstStyle/>
                    <a:p>
                      <a:pPr algn="ctr"/>
                      <a:r>
                        <a:rPr lang="fr-FR" sz="1400" dirty="0">
                          <a:solidFill>
                            <a:schemeClr val="tx1">
                              <a:lumMod val="75000"/>
                              <a:lumOff val="25000"/>
                            </a:schemeClr>
                          </a:solidFill>
                          <a:latin typeface="Arial" panose="020B0604020202020204" pitchFamily="34" charset="0"/>
                          <a:cs typeface="Arial" panose="020B0604020202020204" pitchFamily="34" charset="0"/>
                        </a:rPr>
                        <a:t>4,4%</a:t>
                      </a:r>
                    </a:p>
                  </a:txBody>
                  <a:tcPr anchor="ctr"/>
                </a:tc>
                <a:extLst>
                  <a:ext uri="{0D108BD9-81ED-4DB2-BD59-A6C34878D82A}">
                    <a16:rowId xmlns:a16="http://schemas.microsoft.com/office/drawing/2014/main" val="10005"/>
                  </a:ext>
                </a:extLst>
              </a:tr>
              <a:tr h="263032">
                <a:tc>
                  <a:txBody>
                    <a:bodyPr/>
                    <a:lstStyle/>
                    <a:p>
                      <a:pPr algn="ctr"/>
                      <a:r>
                        <a:rPr lang="fr-FR" sz="1400" b="1" dirty="0">
                          <a:solidFill>
                            <a:schemeClr val="tx1">
                              <a:lumMod val="75000"/>
                              <a:lumOff val="25000"/>
                            </a:schemeClr>
                          </a:solidFill>
                          <a:latin typeface="Arial" panose="020B0604020202020204" pitchFamily="34" charset="0"/>
                          <a:cs typeface="Arial" panose="020B0604020202020204" pitchFamily="34" charset="0"/>
                        </a:rPr>
                        <a:t>Rash cutané</a:t>
                      </a:r>
                    </a:p>
                  </a:txBody>
                  <a:tcPr anchor="ctr"/>
                </a:tc>
                <a:tc>
                  <a:txBody>
                    <a:bodyPr/>
                    <a:lstStyle/>
                    <a:p>
                      <a:pPr algn="ctr"/>
                      <a:r>
                        <a:rPr lang="fr-FR" sz="1400" dirty="0">
                          <a:solidFill>
                            <a:schemeClr val="tx1">
                              <a:lumMod val="75000"/>
                              <a:lumOff val="25000"/>
                            </a:schemeClr>
                          </a:solidFill>
                          <a:latin typeface="Arial" panose="020B0604020202020204" pitchFamily="34" charset="0"/>
                          <a:cs typeface="Arial" panose="020B0604020202020204" pitchFamily="34" charset="0"/>
                        </a:rPr>
                        <a:t>25%</a:t>
                      </a:r>
                    </a:p>
                  </a:txBody>
                  <a:tcPr anchor="ctr"/>
                </a:tc>
                <a:tc>
                  <a:txBody>
                    <a:bodyPr/>
                    <a:lstStyle/>
                    <a:p>
                      <a:pPr algn="ctr"/>
                      <a:r>
                        <a:rPr lang="fr-FR" sz="1400" dirty="0">
                          <a:solidFill>
                            <a:schemeClr val="tx1">
                              <a:lumMod val="75000"/>
                              <a:lumOff val="25000"/>
                            </a:schemeClr>
                          </a:solidFill>
                          <a:latin typeface="Arial" panose="020B0604020202020204" pitchFamily="34" charset="0"/>
                          <a:cs typeface="Arial" panose="020B0604020202020204" pitchFamily="34" charset="0"/>
                        </a:rPr>
                        <a:t>24,2%</a:t>
                      </a:r>
                    </a:p>
                  </a:txBody>
                  <a:tcPr anchor="ctr"/>
                </a:tc>
                <a:extLst>
                  <a:ext uri="{0D108BD9-81ED-4DB2-BD59-A6C34878D82A}">
                    <a16:rowId xmlns:a16="http://schemas.microsoft.com/office/drawing/2014/main" val="10006"/>
                  </a:ext>
                </a:extLst>
              </a:tr>
              <a:tr h="263032">
                <a:tc>
                  <a:txBody>
                    <a:bodyPr/>
                    <a:lstStyle/>
                    <a:p>
                      <a:pPr algn="ctr"/>
                      <a:r>
                        <a:rPr lang="fr-FR" sz="1400" b="1" dirty="0" err="1">
                          <a:solidFill>
                            <a:schemeClr val="tx1">
                              <a:lumMod val="75000"/>
                              <a:lumOff val="25000"/>
                            </a:schemeClr>
                          </a:solidFill>
                          <a:latin typeface="Arial" panose="020B0604020202020204" pitchFamily="34" charset="0"/>
                          <a:cs typeface="Arial" panose="020B0604020202020204" pitchFamily="34" charset="0"/>
                        </a:rPr>
                        <a:t>HypoMg</a:t>
                      </a:r>
                      <a:endParaRPr lang="fr-FR" sz="1400" b="1" dirty="0">
                        <a:solidFill>
                          <a:schemeClr val="tx1">
                            <a:lumMod val="75000"/>
                            <a:lumOff val="25000"/>
                          </a:schemeClr>
                        </a:solidFill>
                        <a:latin typeface="Arial" panose="020B0604020202020204" pitchFamily="34" charset="0"/>
                        <a:cs typeface="Arial" panose="020B0604020202020204" pitchFamily="34" charset="0"/>
                      </a:endParaRPr>
                    </a:p>
                  </a:txBody>
                  <a:tcPr anchor="ctr"/>
                </a:tc>
                <a:tc>
                  <a:txBody>
                    <a:bodyPr/>
                    <a:lstStyle/>
                    <a:p>
                      <a:pPr algn="ctr"/>
                      <a:r>
                        <a:rPr lang="fr-FR" sz="1400" dirty="0">
                          <a:solidFill>
                            <a:schemeClr val="tx1">
                              <a:lumMod val="75000"/>
                              <a:lumOff val="25000"/>
                            </a:schemeClr>
                          </a:solidFill>
                          <a:latin typeface="Arial" panose="020B0604020202020204" pitchFamily="34" charset="0"/>
                          <a:cs typeface="Arial" panose="020B0604020202020204" pitchFamily="34" charset="0"/>
                        </a:rPr>
                        <a:t>3,3%</a:t>
                      </a:r>
                    </a:p>
                  </a:txBody>
                  <a:tcPr anchor="ctr"/>
                </a:tc>
                <a:tc>
                  <a:txBody>
                    <a:bodyPr/>
                    <a:lstStyle/>
                    <a:p>
                      <a:pPr algn="ctr"/>
                      <a:r>
                        <a:rPr lang="fr-FR" sz="1400" dirty="0">
                          <a:solidFill>
                            <a:schemeClr val="tx1">
                              <a:lumMod val="75000"/>
                              <a:lumOff val="25000"/>
                            </a:schemeClr>
                          </a:solidFill>
                          <a:latin typeface="Arial" panose="020B0604020202020204" pitchFamily="34" charset="0"/>
                          <a:cs typeface="Arial" panose="020B0604020202020204" pitchFamily="34" charset="0"/>
                        </a:rPr>
                        <a:t>7,7%</a:t>
                      </a:r>
                    </a:p>
                  </a:txBody>
                  <a:tcPr anchor="ctr"/>
                </a:tc>
                <a:extLst>
                  <a:ext uri="{0D108BD9-81ED-4DB2-BD59-A6C34878D82A}">
                    <a16:rowId xmlns:a16="http://schemas.microsoft.com/office/drawing/2014/main" val="10007"/>
                  </a:ext>
                </a:extLst>
              </a:tr>
            </a:tbl>
          </a:graphicData>
        </a:graphic>
      </p:graphicFrame>
      <p:sp>
        <p:nvSpPr>
          <p:cNvPr id="6" name="ZoneTexte 5">
            <a:extLst>
              <a:ext uri="{FF2B5EF4-FFF2-40B4-BE49-F238E27FC236}">
                <a16:creationId xmlns:a16="http://schemas.microsoft.com/office/drawing/2014/main" id="{20DE0D4A-0AC2-1144-810D-0031FA3A8F05}"/>
              </a:ext>
            </a:extLst>
          </p:cNvPr>
          <p:cNvSpPr txBox="1">
            <a:spLocks noChangeArrowheads="1"/>
          </p:cNvSpPr>
          <p:nvPr/>
        </p:nvSpPr>
        <p:spPr bwMode="auto">
          <a:xfrm>
            <a:off x="0" y="4893174"/>
            <a:ext cx="2326278" cy="230832"/>
          </a:xfrm>
          <a:prstGeom prst="rect">
            <a:avLst/>
          </a:prstGeom>
          <a:noFill/>
        </p:spPr>
        <p:txBody>
          <a:bodyPr wrap="none" rtlCol="0">
            <a:spAutoFit/>
          </a:bodyPr>
          <a:lstStyle>
            <a:defPPr>
              <a:defRPr lang="fr-FR"/>
            </a:defPPr>
            <a:lvl1pPr>
              <a:defRPr sz="900" i="1">
                <a:solidFill>
                  <a:schemeClr val="tx1">
                    <a:lumMod val="50000"/>
                    <a:lumOff val="50000"/>
                  </a:schemeClr>
                </a:solidFill>
                <a:latin typeface="Arial" panose="020B0604020202020204" pitchFamily="34" charset="0"/>
              </a:defRPr>
            </a:lvl1p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Sara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Lonardi</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ASCO2020, Abs 4002</a:t>
            </a:r>
          </a:p>
        </p:txBody>
      </p:sp>
    </p:spTree>
    <p:extLst>
      <p:ext uri="{BB962C8B-B14F-4D97-AF65-F5344CB8AC3E}">
        <p14:creationId xmlns:p14="http://schemas.microsoft.com/office/powerpoint/2010/main" val="9490281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Espace réservé du contenu 3"/>
          <p:cNvSpPr>
            <a:spLocks noGrp="1"/>
          </p:cNvSpPr>
          <p:nvPr>
            <p:ph sz="half" idx="1"/>
          </p:nvPr>
        </p:nvSpPr>
        <p:spPr/>
        <p:txBody>
          <a:bodyPr/>
          <a:lstStyle/>
          <a:p>
            <a:r>
              <a:rPr lang="fr-FR" dirty="0"/>
              <a:t>Résultats : SSP et taux de réponse</a:t>
            </a:r>
          </a:p>
        </p:txBody>
      </p:sp>
      <p:graphicFrame>
        <p:nvGraphicFramePr>
          <p:cNvPr id="7" name="Tableau 6"/>
          <p:cNvGraphicFramePr>
            <a:graphicFrameLocks noGrp="1"/>
          </p:cNvGraphicFramePr>
          <p:nvPr/>
        </p:nvGraphicFramePr>
        <p:xfrm>
          <a:off x="5716984" y="1211643"/>
          <a:ext cx="3088856" cy="3103380"/>
        </p:xfrm>
        <a:graphic>
          <a:graphicData uri="http://schemas.openxmlformats.org/drawingml/2006/table">
            <a:tbl>
              <a:tblPr firstRow="1" bandRow="1">
                <a:tableStyleId>{7DF18680-E054-41AD-8BC1-D1AEF772440D}</a:tableStyleId>
              </a:tblPr>
              <a:tblGrid>
                <a:gridCol w="1193224">
                  <a:extLst>
                    <a:ext uri="{9D8B030D-6E8A-4147-A177-3AD203B41FA5}">
                      <a16:colId xmlns:a16="http://schemas.microsoft.com/office/drawing/2014/main" val="20000"/>
                    </a:ext>
                  </a:extLst>
                </a:gridCol>
                <a:gridCol w="952839">
                  <a:extLst>
                    <a:ext uri="{9D8B030D-6E8A-4147-A177-3AD203B41FA5}">
                      <a16:colId xmlns:a16="http://schemas.microsoft.com/office/drawing/2014/main" val="20001"/>
                    </a:ext>
                  </a:extLst>
                </a:gridCol>
                <a:gridCol w="942793">
                  <a:extLst>
                    <a:ext uri="{9D8B030D-6E8A-4147-A177-3AD203B41FA5}">
                      <a16:colId xmlns:a16="http://schemas.microsoft.com/office/drawing/2014/main" val="20002"/>
                    </a:ext>
                  </a:extLst>
                </a:gridCol>
              </a:tblGrid>
              <a:tr h="418470">
                <a:tc>
                  <a:txBody>
                    <a:bodyPr/>
                    <a:lstStyle/>
                    <a:p>
                      <a:pPr algn="ctr"/>
                      <a:r>
                        <a:rPr lang="fr-FR" sz="900" dirty="0">
                          <a:latin typeface="Arial" panose="020B0604020202020204" pitchFamily="34" charset="0"/>
                          <a:cs typeface="Arial" panose="020B0604020202020204" pitchFamily="34" charset="0"/>
                        </a:rPr>
                        <a:t>Meilleure</a:t>
                      </a:r>
                      <a:r>
                        <a:rPr lang="fr-FR" sz="900" baseline="0" dirty="0">
                          <a:latin typeface="Arial" panose="020B0604020202020204" pitchFamily="34" charset="0"/>
                          <a:cs typeface="Arial" panose="020B0604020202020204" pitchFamily="34" charset="0"/>
                        </a:rPr>
                        <a:t> réponse RECIST</a:t>
                      </a:r>
                      <a:endParaRPr lang="fr-FR" sz="900" dirty="0">
                        <a:latin typeface="Arial" panose="020B0604020202020204" pitchFamily="34" charset="0"/>
                        <a:cs typeface="Arial" panose="020B0604020202020204" pitchFamily="34" charset="0"/>
                      </a:endParaRPr>
                    </a:p>
                  </a:txBody>
                  <a:tcPr anchor="ctr"/>
                </a:tc>
                <a:tc>
                  <a:txBody>
                    <a:bodyPr/>
                    <a:lstStyle/>
                    <a:p>
                      <a:pPr algn="ctr"/>
                      <a:r>
                        <a:rPr lang="fr-FR" sz="900" dirty="0">
                          <a:latin typeface="Arial" panose="020B0604020202020204" pitchFamily="34" charset="0"/>
                          <a:cs typeface="Arial" panose="020B0604020202020204" pitchFamily="34" charset="0"/>
                        </a:rPr>
                        <a:t>FOLFOX-</a:t>
                      </a:r>
                      <a:r>
                        <a:rPr lang="fr-FR" sz="900" dirty="0" err="1">
                          <a:latin typeface="Arial" panose="020B0604020202020204" pitchFamily="34" charset="0"/>
                          <a:cs typeface="Arial" panose="020B0604020202020204" pitchFamily="34" charset="0"/>
                        </a:rPr>
                        <a:t>pani</a:t>
                      </a:r>
                      <a:r>
                        <a:rPr lang="fr-FR" sz="900" baseline="0" dirty="0">
                          <a:latin typeface="Arial" panose="020B0604020202020204" pitchFamily="34" charset="0"/>
                          <a:cs typeface="Arial" panose="020B0604020202020204" pitchFamily="34" charset="0"/>
                        </a:rPr>
                        <a:t> </a:t>
                      </a:r>
                    </a:p>
                    <a:p>
                      <a:pPr algn="ctr"/>
                      <a:r>
                        <a:rPr lang="fr-FR" sz="900" b="0" baseline="0" dirty="0">
                          <a:latin typeface="Arial" panose="020B0604020202020204" pitchFamily="34" charset="0"/>
                          <a:cs typeface="Arial" panose="020B0604020202020204" pitchFamily="34" charset="0"/>
                        </a:rPr>
                        <a:t>(n=91)</a:t>
                      </a:r>
                      <a:endParaRPr lang="fr-FR" sz="900" b="0" dirty="0">
                        <a:latin typeface="Arial" panose="020B0604020202020204" pitchFamily="34" charset="0"/>
                        <a:cs typeface="Arial" panose="020B0604020202020204" pitchFamily="34" charset="0"/>
                      </a:endParaRPr>
                    </a:p>
                  </a:txBody>
                  <a:tcPr anchor="ctr">
                    <a:solidFill>
                      <a:schemeClr val="accent1"/>
                    </a:solidFill>
                  </a:tcPr>
                </a:tc>
                <a:tc>
                  <a:txBody>
                    <a:bodyPr/>
                    <a:lstStyle/>
                    <a:p>
                      <a:pPr algn="ctr"/>
                      <a:r>
                        <a:rPr lang="fr-FR" sz="900" dirty="0">
                          <a:latin typeface="Arial" panose="020B0604020202020204" pitchFamily="34" charset="0"/>
                          <a:cs typeface="Arial" panose="020B0604020202020204" pitchFamily="34" charset="0"/>
                        </a:rPr>
                        <a:t>LV5FU2-pani</a:t>
                      </a:r>
                    </a:p>
                    <a:p>
                      <a:pPr algn="ctr"/>
                      <a:r>
                        <a:rPr lang="fr-FR" sz="900" b="0" dirty="0">
                          <a:latin typeface="Arial" panose="020B0604020202020204" pitchFamily="34" charset="0"/>
                          <a:cs typeface="Arial" panose="020B0604020202020204" pitchFamily="34" charset="0"/>
                        </a:rPr>
                        <a:t>(n=92)</a:t>
                      </a:r>
                    </a:p>
                  </a:txBody>
                  <a:tcPr anchor="ctr">
                    <a:solidFill>
                      <a:srgbClr val="C00000"/>
                    </a:solidFill>
                  </a:tcPr>
                </a:tc>
                <a:extLst>
                  <a:ext uri="{0D108BD9-81ED-4DB2-BD59-A6C34878D82A}">
                    <a16:rowId xmlns:a16="http://schemas.microsoft.com/office/drawing/2014/main" val="10000"/>
                  </a:ext>
                </a:extLst>
              </a:tr>
              <a:tr h="369594">
                <a:tc>
                  <a:txBody>
                    <a:bodyPr/>
                    <a:lstStyle/>
                    <a:p>
                      <a:pPr algn="ctr"/>
                      <a:r>
                        <a:rPr lang="fr-FR" sz="900" b="1" dirty="0">
                          <a:latin typeface="Arial" panose="020B0604020202020204" pitchFamily="34" charset="0"/>
                          <a:cs typeface="Arial" panose="020B0604020202020204" pitchFamily="34" charset="0"/>
                        </a:rPr>
                        <a:t>RC</a:t>
                      </a:r>
                    </a:p>
                  </a:txBody>
                  <a:tcPr anchor="ctr"/>
                </a:tc>
                <a:tc>
                  <a:txBody>
                    <a:bodyPr/>
                    <a:lstStyle/>
                    <a:p>
                      <a:pPr algn="ctr"/>
                      <a:r>
                        <a:rPr lang="fr-FR" sz="900" dirty="0">
                          <a:latin typeface="Arial" panose="020B0604020202020204" pitchFamily="34" charset="0"/>
                          <a:cs typeface="Arial" panose="020B0604020202020204" pitchFamily="34" charset="0"/>
                        </a:rPr>
                        <a:t>3%</a:t>
                      </a:r>
                    </a:p>
                  </a:txBody>
                  <a:tcPr anchor="ctr"/>
                </a:tc>
                <a:tc>
                  <a:txBody>
                    <a:bodyPr/>
                    <a:lstStyle/>
                    <a:p>
                      <a:pPr algn="ctr"/>
                      <a:r>
                        <a:rPr lang="fr-FR" sz="900" dirty="0">
                          <a:latin typeface="Arial" panose="020B0604020202020204" pitchFamily="34" charset="0"/>
                          <a:cs typeface="Arial" panose="020B0604020202020204" pitchFamily="34" charset="0"/>
                        </a:rPr>
                        <a:t>5%</a:t>
                      </a:r>
                    </a:p>
                  </a:txBody>
                  <a:tcPr anchor="ctr"/>
                </a:tc>
                <a:extLst>
                  <a:ext uri="{0D108BD9-81ED-4DB2-BD59-A6C34878D82A}">
                    <a16:rowId xmlns:a16="http://schemas.microsoft.com/office/drawing/2014/main" val="10001"/>
                  </a:ext>
                </a:extLst>
              </a:tr>
              <a:tr h="369594">
                <a:tc>
                  <a:txBody>
                    <a:bodyPr/>
                    <a:lstStyle/>
                    <a:p>
                      <a:pPr algn="ctr"/>
                      <a:r>
                        <a:rPr lang="fr-FR" sz="900" b="1" dirty="0">
                          <a:latin typeface="Arial" panose="020B0604020202020204" pitchFamily="34" charset="0"/>
                          <a:cs typeface="Arial" panose="020B0604020202020204" pitchFamily="34" charset="0"/>
                        </a:rPr>
                        <a:t>RP</a:t>
                      </a:r>
                    </a:p>
                  </a:txBody>
                  <a:tcPr anchor="ctr"/>
                </a:tc>
                <a:tc>
                  <a:txBody>
                    <a:bodyPr/>
                    <a:lstStyle/>
                    <a:p>
                      <a:pPr algn="ctr"/>
                      <a:r>
                        <a:rPr lang="fr-FR" sz="900" dirty="0">
                          <a:latin typeface="Arial" panose="020B0604020202020204" pitchFamily="34" charset="0"/>
                          <a:cs typeface="Arial" panose="020B0604020202020204" pitchFamily="34" charset="0"/>
                        </a:rPr>
                        <a:t>62%</a:t>
                      </a:r>
                    </a:p>
                  </a:txBody>
                  <a:tcPr anchor="ctr"/>
                </a:tc>
                <a:tc>
                  <a:txBody>
                    <a:bodyPr/>
                    <a:lstStyle/>
                    <a:p>
                      <a:pPr algn="ctr"/>
                      <a:r>
                        <a:rPr lang="fr-FR" sz="900" dirty="0">
                          <a:latin typeface="Arial" panose="020B0604020202020204" pitchFamily="34" charset="0"/>
                          <a:cs typeface="Arial" panose="020B0604020202020204" pitchFamily="34" charset="0"/>
                        </a:rPr>
                        <a:t>52%</a:t>
                      </a:r>
                    </a:p>
                  </a:txBody>
                  <a:tcPr anchor="ctr"/>
                </a:tc>
                <a:extLst>
                  <a:ext uri="{0D108BD9-81ED-4DB2-BD59-A6C34878D82A}">
                    <a16:rowId xmlns:a16="http://schemas.microsoft.com/office/drawing/2014/main" val="10002"/>
                  </a:ext>
                </a:extLst>
              </a:tr>
              <a:tr h="369594">
                <a:tc>
                  <a:txBody>
                    <a:bodyPr/>
                    <a:lstStyle/>
                    <a:p>
                      <a:pPr algn="ctr"/>
                      <a:r>
                        <a:rPr lang="fr-FR" sz="900" b="1" dirty="0">
                          <a:latin typeface="Arial" panose="020B0604020202020204" pitchFamily="34" charset="0"/>
                          <a:cs typeface="Arial" panose="020B0604020202020204" pitchFamily="34" charset="0"/>
                        </a:rPr>
                        <a:t>Stabilité</a:t>
                      </a:r>
                    </a:p>
                  </a:txBody>
                  <a:tcPr anchor="ctr"/>
                </a:tc>
                <a:tc>
                  <a:txBody>
                    <a:bodyPr/>
                    <a:lstStyle/>
                    <a:p>
                      <a:pPr algn="ctr"/>
                      <a:r>
                        <a:rPr lang="fr-FR" sz="900" dirty="0">
                          <a:latin typeface="Arial" panose="020B0604020202020204" pitchFamily="34" charset="0"/>
                          <a:cs typeface="Arial" panose="020B0604020202020204" pitchFamily="34" charset="0"/>
                        </a:rPr>
                        <a:t>23%</a:t>
                      </a:r>
                    </a:p>
                  </a:txBody>
                  <a:tcPr anchor="ctr"/>
                </a:tc>
                <a:tc>
                  <a:txBody>
                    <a:bodyPr/>
                    <a:lstStyle/>
                    <a:p>
                      <a:pPr algn="ctr"/>
                      <a:r>
                        <a:rPr lang="fr-FR" sz="900" dirty="0">
                          <a:latin typeface="Arial" panose="020B0604020202020204" pitchFamily="34" charset="0"/>
                          <a:cs typeface="Arial" panose="020B0604020202020204" pitchFamily="34" charset="0"/>
                        </a:rPr>
                        <a:t>29%</a:t>
                      </a:r>
                    </a:p>
                  </a:txBody>
                  <a:tcPr anchor="ctr"/>
                </a:tc>
                <a:extLst>
                  <a:ext uri="{0D108BD9-81ED-4DB2-BD59-A6C34878D82A}">
                    <a16:rowId xmlns:a16="http://schemas.microsoft.com/office/drawing/2014/main" val="10003"/>
                  </a:ext>
                </a:extLst>
              </a:tr>
              <a:tr h="369594">
                <a:tc>
                  <a:txBody>
                    <a:bodyPr/>
                    <a:lstStyle/>
                    <a:p>
                      <a:pPr algn="ctr"/>
                      <a:r>
                        <a:rPr lang="fr-FR" sz="900" b="1" dirty="0">
                          <a:latin typeface="Arial" panose="020B0604020202020204" pitchFamily="34" charset="0"/>
                          <a:cs typeface="Arial" panose="020B0604020202020204" pitchFamily="34" charset="0"/>
                        </a:rPr>
                        <a:t>Progression</a:t>
                      </a:r>
                    </a:p>
                  </a:txBody>
                  <a:tcPr anchor="ctr"/>
                </a:tc>
                <a:tc>
                  <a:txBody>
                    <a:bodyPr/>
                    <a:lstStyle/>
                    <a:p>
                      <a:pPr algn="ctr"/>
                      <a:r>
                        <a:rPr lang="fr-FR" sz="900" dirty="0">
                          <a:latin typeface="Arial" panose="020B0604020202020204" pitchFamily="34" charset="0"/>
                          <a:cs typeface="Arial" panose="020B0604020202020204" pitchFamily="34" charset="0"/>
                        </a:rPr>
                        <a:t>3%</a:t>
                      </a:r>
                    </a:p>
                  </a:txBody>
                  <a:tcPr anchor="ctr"/>
                </a:tc>
                <a:tc>
                  <a:txBody>
                    <a:bodyPr/>
                    <a:lstStyle/>
                    <a:p>
                      <a:pPr algn="ctr"/>
                      <a:r>
                        <a:rPr lang="fr-FR" sz="900" dirty="0">
                          <a:latin typeface="Arial" panose="020B0604020202020204" pitchFamily="34" charset="0"/>
                          <a:cs typeface="Arial" panose="020B0604020202020204" pitchFamily="34" charset="0"/>
                        </a:rPr>
                        <a:t>10%</a:t>
                      </a:r>
                    </a:p>
                  </a:txBody>
                  <a:tcPr anchor="ctr"/>
                </a:tc>
                <a:extLst>
                  <a:ext uri="{0D108BD9-81ED-4DB2-BD59-A6C34878D82A}">
                    <a16:rowId xmlns:a16="http://schemas.microsoft.com/office/drawing/2014/main" val="10004"/>
                  </a:ext>
                </a:extLst>
              </a:tr>
              <a:tr h="369594">
                <a:tc>
                  <a:txBody>
                    <a:bodyPr/>
                    <a:lstStyle/>
                    <a:p>
                      <a:pPr algn="ctr"/>
                      <a:r>
                        <a:rPr lang="fr-FR" sz="900" b="1" dirty="0">
                          <a:latin typeface="Arial" panose="020B0604020202020204" pitchFamily="34" charset="0"/>
                          <a:cs typeface="Arial" panose="020B0604020202020204" pitchFamily="34" charset="0"/>
                        </a:rPr>
                        <a:t>Non évaluable</a:t>
                      </a:r>
                    </a:p>
                  </a:txBody>
                  <a:tcPr anchor="ctr"/>
                </a:tc>
                <a:tc>
                  <a:txBody>
                    <a:bodyPr/>
                    <a:lstStyle/>
                    <a:p>
                      <a:pPr algn="ctr"/>
                      <a:r>
                        <a:rPr lang="fr-FR" sz="900" dirty="0">
                          <a:latin typeface="Arial" panose="020B0604020202020204" pitchFamily="34" charset="0"/>
                          <a:cs typeface="Arial" panose="020B0604020202020204" pitchFamily="34" charset="0"/>
                        </a:rPr>
                        <a:t>9%</a:t>
                      </a:r>
                    </a:p>
                  </a:txBody>
                  <a:tcPr anchor="ctr"/>
                </a:tc>
                <a:tc>
                  <a:txBody>
                    <a:bodyPr/>
                    <a:lstStyle/>
                    <a:p>
                      <a:pPr algn="ctr"/>
                      <a:r>
                        <a:rPr lang="fr-FR" sz="900" dirty="0">
                          <a:latin typeface="Arial" panose="020B0604020202020204" pitchFamily="34" charset="0"/>
                          <a:cs typeface="Arial" panose="020B0604020202020204" pitchFamily="34" charset="0"/>
                        </a:rPr>
                        <a:t>4%</a:t>
                      </a:r>
                    </a:p>
                  </a:txBody>
                  <a:tcPr anchor="ctr"/>
                </a:tc>
                <a:extLst>
                  <a:ext uri="{0D108BD9-81ED-4DB2-BD59-A6C34878D82A}">
                    <a16:rowId xmlns:a16="http://schemas.microsoft.com/office/drawing/2014/main" val="10005"/>
                  </a:ext>
                </a:extLst>
              </a:tr>
              <a:tr h="418470">
                <a:tc>
                  <a:txBody>
                    <a:bodyPr/>
                    <a:lstStyle/>
                    <a:p>
                      <a:pPr algn="ctr"/>
                      <a:r>
                        <a:rPr lang="fr-FR" sz="900" b="1" dirty="0">
                          <a:latin typeface="Arial" panose="020B0604020202020204" pitchFamily="34" charset="0"/>
                          <a:cs typeface="Arial" panose="020B0604020202020204" pitchFamily="34" charset="0"/>
                        </a:rPr>
                        <a:t>Taux de réponse</a:t>
                      </a:r>
                    </a:p>
                  </a:txBody>
                  <a:tcPr anchor="ctr"/>
                </a:tc>
                <a:tc>
                  <a:txBody>
                    <a:bodyPr/>
                    <a:lstStyle/>
                    <a:p>
                      <a:pPr algn="ctr"/>
                      <a:r>
                        <a:rPr lang="fr-FR" sz="900" dirty="0">
                          <a:latin typeface="Arial" panose="020B0604020202020204" pitchFamily="34" charset="0"/>
                          <a:cs typeface="Arial" panose="020B0604020202020204" pitchFamily="34" charset="0"/>
                        </a:rPr>
                        <a:t>65% </a:t>
                      </a:r>
                    </a:p>
                    <a:p>
                      <a:pPr algn="ctr"/>
                      <a:r>
                        <a:rPr lang="fr-FR" sz="900" dirty="0">
                          <a:latin typeface="Arial" panose="020B0604020202020204" pitchFamily="34" charset="0"/>
                          <a:cs typeface="Arial" panose="020B0604020202020204" pitchFamily="34" charset="0"/>
                        </a:rPr>
                        <a:t>(95%CI 54-74)</a:t>
                      </a:r>
                      <a:endParaRPr lang="fr-FR" sz="900" b="1" dirty="0">
                        <a:latin typeface="Arial" panose="020B0604020202020204" pitchFamily="34" charset="0"/>
                        <a:cs typeface="Arial" panose="020B0604020202020204" pitchFamily="34" charset="0"/>
                      </a:endParaRPr>
                    </a:p>
                  </a:txBody>
                  <a:tcPr anchor="ctr"/>
                </a:tc>
                <a:tc>
                  <a:txBody>
                    <a:bodyPr/>
                    <a:lstStyle/>
                    <a:p>
                      <a:pPr algn="ctr"/>
                      <a:r>
                        <a:rPr lang="fr-FR" sz="900" dirty="0">
                          <a:latin typeface="Arial" panose="020B0604020202020204" pitchFamily="34" charset="0"/>
                          <a:cs typeface="Arial" panose="020B0604020202020204" pitchFamily="34" charset="0"/>
                        </a:rPr>
                        <a:t>57% </a:t>
                      </a:r>
                    </a:p>
                    <a:p>
                      <a:pPr algn="ctr"/>
                      <a:r>
                        <a:rPr lang="fr-FR" sz="900" dirty="0">
                          <a:latin typeface="Arial" panose="020B0604020202020204" pitchFamily="34" charset="0"/>
                          <a:cs typeface="Arial" panose="020B0604020202020204" pitchFamily="34" charset="0"/>
                        </a:rPr>
                        <a:t>(95%CI 46-67)</a:t>
                      </a:r>
                      <a:endParaRPr lang="fr-FR" sz="900" b="1"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6"/>
                  </a:ext>
                </a:extLst>
              </a:tr>
              <a:tr h="418470">
                <a:tc>
                  <a:txBody>
                    <a:bodyPr/>
                    <a:lstStyle/>
                    <a:p>
                      <a:pPr algn="ctr"/>
                      <a:r>
                        <a:rPr lang="fr-FR" sz="900" b="1" dirty="0">
                          <a:latin typeface="Arial" panose="020B0604020202020204" pitchFamily="34" charset="0"/>
                          <a:cs typeface="Arial" panose="020B0604020202020204" pitchFamily="34" charset="0"/>
                        </a:rPr>
                        <a:t>Taux de contrôle</a:t>
                      </a:r>
                    </a:p>
                  </a:txBody>
                  <a:tcPr anchor="ctr"/>
                </a:tc>
                <a:tc>
                  <a:txBody>
                    <a:bodyPr/>
                    <a:lstStyle/>
                    <a:p>
                      <a:pPr algn="ctr"/>
                      <a:r>
                        <a:rPr lang="fr-FR" sz="900" dirty="0">
                          <a:latin typeface="Arial" panose="020B0604020202020204" pitchFamily="34" charset="0"/>
                          <a:cs typeface="Arial" panose="020B0604020202020204" pitchFamily="34" charset="0"/>
                        </a:rPr>
                        <a:t>88% </a:t>
                      </a:r>
                    </a:p>
                    <a:p>
                      <a:pPr algn="ctr"/>
                      <a:r>
                        <a:rPr lang="fr-FR" sz="900" dirty="0">
                          <a:latin typeface="Arial" panose="020B0604020202020204" pitchFamily="34" charset="0"/>
                          <a:cs typeface="Arial" panose="020B0604020202020204" pitchFamily="34" charset="0"/>
                        </a:rPr>
                        <a:t>(95%CI 79-94)</a:t>
                      </a:r>
                      <a:endParaRPr lang="fr-FR" sz="900" b="1" dirty="0">
                        <a:latin typeface="Arial" panose="020B0604020202020204" pitchFamily="34" charset="0"/>
                        <a:cs typeface="Arial" panose="020B0604020202020204" pitchFamily="34" charset="0"/>
                      </a:endParaRPr>
                    </a:p>
                  </a:txBody>
                  <a:tcPr anchor="ctr"/>
                </a:tc>
                <a:tc>
                  <a:txBody>
                    <a:bodyPr/>
                    <a:lstStyle/>
                    <a:p>
                      <a:pPr algn="ctr"/>
                      <a:r>
                        <a:rPr lang="fr-FR" sz="900" dirty="0">
                          <a:latin typeface="Arial" panose="020B0604020202020204" pitchFamily="34" charset="0"/>
                          <a:cs typeface="Arial" panose="020B0604020202020204" pitchFamily="34" charset="0"/>
                        </a:rPr>
                        <a:t>86% </a:t>
                      </a:r>
                    </a:p>
                    <a:p>
                      <a:pPr algn="ctr"/>
                      <a:r>
                        <a:rPr lang="fr-FR" sz="900" dirty="0">
                          <a:latin typeface="Arial" panose="020B0604020202020204" pitchFamily="34" charset="0"/>
                          <a:cs typeface="Arial" panose="020B0604020202020204" pitchFamily="34" charset="0"/>
                        </a:rPr>
                        <a:t>(95%CI 77-92)</a:t>
                      </a:r>
                      <a:endParaRPr lang="fr-FR" sz="900" b="1"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7"/>
                  </a:ext>
                </a:extLst>
              </a:tr>
            </a:tbl>
          </a:graphicData>
        </a:graphic>
      </p:graphicFrame>
      <p:sp>
        <p:nvSpPr>
          <p:cNvPr id="8" name="ZoneTexte 7">
            <a:extLst>
              <a:ext uri="{FF2B5EF4-FFF2-40B4-BE49-F238E27FC236}">
                <a16:creationId xmlns:a16="http://schemas.microsoft.com/office/drawing/2014/main" id="{5927A077-BDE5-8A4A-A405-C151C4732E68}"/>
              </a:ext>
            </a:extLst>
          </p:cNvPr>
          <p:cNvSpPr txBox="1">
            <a:spLocks noChangeArrowheads="1"/>
          </p:cNvSpPr>
          <p:nvPr/>
        </p:nvSpPr>
        <p:spPr bwMode="auto">
          <a:xfrm>
            <a:off x="0" y="4893174"/>
            <a:ext cx="2326278" cy="230832"/>
          </a:xfrm>
          <a:prstGeom prst="rect">
            <a:avLst/>
          </a:prstGeom>
          <a:noFill/>
        </p:spPr>
        <p:txBody>
          <a:bodyPr wrap="none" rtlCol="0">
            <a:spAutoFit/>
          </a:bodyPr>
          <a:lstStyle>
            <a:defPPr>
              <a:defRPr lang="fr-FR"/>
            </a:defPPr>
            <a:lvl1pPr>
              <a:defRPr sz="900" i="1">
                <a:solidFill>
                  <a:schemeClr val="tx1">
                    <a:lumMod val="50000"/>
                    <a:lumOff val="50000"/>
                  </a:schemeClr>
                </a:solidFill>
                <a:latin typeface="Arial" panose="020B0604020202020204" pitchFamily="34" charset="0"/>
              </a:defRPr>
            </a:lvl1p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Sara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Lonardi</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ASCO2020, Abs 4002</a:t>
            </a:r>
          </a:p>
        </p:txBody>
      </p:sp>
      <p:grpSp>
        <p:nvGrpSpPr>
          <p:cNvPr id="2" name="Groupe 1">
            <a:extLst>
              <a:ext uri="{FF2B5EF4-FFF2-40B4-BE49-F238E27FC236}">
                <a16:creationId xmlns:a16="http://schemas.microsoft.com/office/drawing/2014/main" id="{023C57D3-40D3-4279-A278-1A5FB5C56CAB}"/>
              </a:ext>
            </a:extLst>
          </p:cNvPr>
          <p:cNvGrpSpPr/>
          <p:nvPr/>
        </p:nvGrpSpPr>
        <p:grpSpPr>
          <a:xfrm>
            <a:off x="289321" y="1211643"/>
            <a:ext cx="5330398" cy="3103382"/>
            <a:chOff x="258200" y="900788"/>
            <a:chExt cx="7157137" cy="3928377"/>
          </a:xfrm>
        </p:grpSpPr>
        <p:sp>
          <p:nvSpPr>
            <p:cNvPr id="10" name="Rectangle à coins arrondis 4">
              <a:extLst>
                <a:ext uri="{FF2B5EF4-FFF2-40B4-BE49-F238E27FC236}">
                  <a16:creationId xmlns:a16="http://schemas.microsoft.com/office/drawing/2014/main" id="{FCF71F6D-7DFA-48A7-B31D-E0D8C23E31D8}"/>
                </a:ext>
              </a:extLst>
            </p:cNvPr>
            <p:cNvSpPr/>
            <p:nvPr/>
          </p:nvSpPr>
          <p:spPr>
            <a:xfrm>
              <a:off x="258200" y="900788"/>
              <a:ext cx="7157137" cy="3928377"/>
            </a:xfrm>
            <a:prstGeom prst="roundRect">
              <a:avLst>
                <a:gd name="adj" fmla="val 3861"/>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9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graphicFrame>
          <p:nvGraphicFramePr>
            <p:cNvPr id="12" name="Chart 9">
              <a:extLst>
                <a:ext uri="{FF2B5EF4-FFF2-40B4-BE49-F238E27FC236}">
                  <a16:creationId xmlns:a16="http://schemas.microsoft.com/office/drawing/2014/main" id="{B57B7254-25CD-4275-B451-8F199AFC7786}"/>
                </a:ext>
              </a:extLst>
            </p:cNvPr>
            <p:cNvGraphicFramePr/>
            <p:nvPr/>
          </p:nvGraphicFramePr>
          <p:xfrm>
            <a:off x="933391" y="1225273"/>
            <a:ext cx="6481946" cy="3173921"/>
          </p:xfrm>
          <a:graphic>
            <a:graphicData uri="http://schemas.openxmlformats.org/drawingml/2006/chart">
              <c:chart xmlns:c="http://schemas.openxmlformats.org/drawingml/2006/chart" xmlns:r="http://schemas.openxmlformats.org/officeDocument/2006/relationships" r:id="rId2"/>
            </a:graphicData>
          </a:graphic>
        </p:graphicFrame>
        <p:sp>
          <p:nvSpPr>
            <p:cNvPr id="14" name="Rectangle 13">
              <a:extLst>
                <a:ext uri="{FF2B5EF4-FFF2-40B4-BE49-F238E27FC236}">
                  <a16:creationId xmlns:a16="http://schemas.microsoft.com/office/drawing/2014/main" id="{1F42EE50-7813-43B6-AFF4-7ACE02DED650}"/>
                </a:ext>
              </a:extLst>
            </p:cNvPr>
            <p:cNvSpPr/>
            <p:nvPr/>
          </p:nvSpPr>
          <p:spPr>
            <a:xfrm>
              <a:off x="2384859" y="1015142"/>
              <a:ext cx="4086638" cy="467514"/>
            </a:xfrm>
            <a:prstGeom prst="rect">
              <a:avLst/>
            </a:prstGeom>
            <a:solidFill>
              <a:schemeClr val="bg1"/>
            </a:solidFill>
          </p:spPr>
          <p:txBody>
            <a:bodyPr wrap="square">
              <a:spAutoFit/>
            </a:bodyPr>
            <a:lstStyle/>
            <a:p>
              <a:pPr marL="0" marR="0" lvl="0" indent="0" algn="ctr" defTabSz="3991778" rtl="0" eaLnBrk="1" fontAlgn="base" latinLnBrk="0" hangingPunct="1">
                <a:lnSpc>
                  <a:spcPct val="100000"/>
                </a:lnSpc>
                <a:spcBef>
                  <a:spcPct val="0"/>
                </a:spcBef>
                <a:spcAft>
                  <a:spcPts val="0"/>
                </a:spcAft>
                <a:buClrTx/>
                <a:buSzTx/>
                <a:buFontTx/>
                <a:buNone/>
                <a:tabLst/>
                <a:defRPr/>
              </a:pPr>
              <a:r>
                <a:rPr kumimoji="0" lang="it-IT" sz="900" b="0" i="0" u="none" strike="noStrike" kern="120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rPr>
                <a:t>Suivi médian : 20,5 mois </a:t>
              </a:r>
              <a:br>
                <a:rPr kumimoji="0" lang="it-IT" sz="900" b="0" i="0" u="none" strike="noStrike" kern="120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rPr>
              </a:br>
              <a:r>
                <a:rPr kumimoji="0" lang="it-IT" sz="900" b="0" i="0" u="none" strike="noStrike" kern="120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rPr>
                <a:t>(Data Cutoff : 04 Février 2020)</a:t>
              </a:r>
            </a:p>
          </p:txBody>
        </p:sp>
        <p:sp>
          <p:nvSpPr>
            <p:cNvPr id="15" name="TextBox 3">
              <a:extLst>
                <a:ext uri="{FF2B5EF4-FFF2-40B4-BE49-F238E27FC236}">
                  <a16:creationId xmlns:a16="http://schemas.microsoft.com/office/drawing/2014/main" id="{23EE8F77-7A7C-416E-AEAC-B8CDBA168A57}"/>
                </a:ext>
              </a:extLst>
            </p:cNvPr>
            <p:cNvSpPr txBox="1"/>
            <p:nvPr/>
          </p:nvSpPr>
          <p:spPr>
            <a:xfrm>
              <a:off x="3944069" y="1843079"/>
              <a:ext cx="2501410" cy="642831"/>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Les 2 bras </a:t>
              </a:r>
              <a:r>
                <a:rPr kumimoji="0" lang="en-US" sz="900" b="0" i="0"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atteignent</a:t>
              </a:r>
              <a:r>
                <a:rPr kumimoji="0" lang="en-US" sz="9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leur</a:t>
              </a:r>
              <a:r>
                <a:rPr kumimoji="0" lang="en-US" sz="9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objectif</a:t>
              </a:r>
              <a:r>
                <a:rPr kumimoji="0" lang="en-US" sz="9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selon</a:t>
              </a:r>
              <a:r>
                <a:rPr kumimoji="0" lang="en-US" sz="9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 le test de </a:t>
              </a:r>
              <a:r>
                <a:rPr kumimoji="0" lang="en-US" sz="900" b="0" i="0"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Brookmeyer</a:t>
              </a:r>
              <a:r>
                <a:rPr kumimoji="0" lang="en-US" sz="9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-Crowley Test</a:t>
              </a:r>
            </a:p>
          </p:txBody>
        </p:sp>
        <p:sp>
          <p:nvSpPr>
            <p:cNvPr id="16" name="Freeform: Shape 4">
              <a:extLst>
                <a:ext uri="{FF2B5EF4-FFF2-40B4-BE49-F238E27FC236}">
                  <a16:creationId xmlns:a16="http://schemas.microsoft.com/office/drawing/2014/main" id="{A9F0738C-1902-4C26-B8D9-390EE92036CE}"/>
                </a:ext>
              </a:extLst>
            </p:cNvPr>
            <p:cNvSpPr/>
            <p:nvPr/>
          </p:nvSpPr>
          <p:spPr>
            <a:xfrm>
              <a:off x="1894291" y="1414493"/>
              <a:ext cx="3435960" cy="2185618"/>
            </a:xfrm>
            <a:custGeom>
              <a:avLst/>
              <a:gdLst>
                <a:gd name="connsiteX0" fmla="*/ 0 w 4659630"/>
                <a:gd name="connsiteY0" fmla="*/ 0 h 2766060"/>
                <a:gd name="connsiteX1" fmla="*/ 213360 w 4659630"/>
                <a:gd name="connsiteY1" fmla="*/ 0 h 2766060"/>
                <a:gd name="connsiteX2" fmla="*/ 213360 w 4659630"/>
                <a:gd name="connsiteY2" fmla="*/ 34290 h 2766060"/>
                <a:gd name="connsiteX3" fmla="*/ 236220 w 4659630"/>
                <a:gd name="connsiteY3" fmla="*/ 34290 h 2766060"/>
                <a:gd name="connsiteX4" fmla="*/ 236220 w 4659630"/>
                <a:gd name="connsiteY4" fmla="*/ 34290 h 2766060"/>
                <a:gd name="connsiteX5" fmla="*/ 339090 w 4659630"/>
                <a:gd name="connsiteY5" fmla="*/ 34290 h 2766060"/>
                <a:gd name="connsiteX6" fmla="*/ 339090 w 4659630"/>
                <a:gd name="connsiteY6" fmla="*/ 160020 h 2766060"/>
                <a:gd name="connsiteX7" fmla="*/ 510540 w 4659630"/>
                <a:gd name="connsiteY7" fmla="*/ 160020 h 2766060"/>
                <a:gd name="connsiteX8" fmla="*/ 510540 w 4659630"/>
                <a:gd name="connsiteY8" fmla="*/ 160020 h 2766060"/>
                <a:gd name="connsiteX9" fmla="*/ 510540 w 4659630"/>
                <a:gd name="connsiteY9" fmla="*/ 198120 h 2766060"/>
                <a:gd name="connsiteX10" fmla="*/ 640080 w 4659630"/>
                <a:gd name="connsiteY10" fmla="*/ 198120 h 2766060"/>
                <a:gd name="connsiteX11" fmla="*/ 640080 w 4659630"/>
                <a:gd name="connsiteY11" fmla="*/ 266700 h 2766060"/>
                <a:gd name="connsiteX12" fmla="*/ 674370 w 4659630"/>
                <a:gd name="connsiteY12" fmla="*/ 266700 h 2766060"/>
                <a:gd name="connsiteX13" fmla="*/ 674370 w 4659630"/>
                <a:gd name="connsiteY13" fmla="*/ 369570 h 2766060"/>
                <a:gd name="connsiteX14" fmla="*/ 792480 w 4659630"/>
                <a:gd name="connsiteY14" fmla="*/ 369570 h 2766060"/>
                <a:gd name="connsiteX15" fmla="*/ 792480 w 4659630"/>
                <a:gd name="connsiteY15" fmla="*/ 400050 h 2766060"/>
                <a:gd name="connsiteX16" fmla="*/ 807720 w 4659630"/>
                <a:gd name="connsiteY16" fmla="*/ 400050 h 2766060"/>
                <a:gd name="connsiteX17" fmla="*/ 807720 w 4659630"/>
                <a:gd name="connsiteY17" fmla="*/ 441960 h 2766060"/>
                <a:gd name="connsiteX18" fmla="*/ 826770 w 4659630"/>
                <a:gd name="connsiteY18" fmla="*/ 441960 h 2766060"/>
                <a:gd name="connsiteX19" fmla="*/ 826770 w 4659630"/>
                <a:gd name="connsiteY19" fmla="*/ 457200 h 2766060"/>
                <a:gd name="connsiteX20" fmla="*/ 880110 w 4659630"/>
                <a:gd name="connsiteY20" fmla="*/ 457200 h 2766060"/>
                <a:gd name="connsiteX21" fmla="*/ 880110 w 4659630"/>
                <a:gd name="connsiteY21" fmla="*/ 502920 h 2766060"/>
                <a:gd name="connsiteX22" fmla="*/ 891540 w 4659630"/>
                <a:gd name="connsiteY22" fmla="*/ 502920 h 2766060"/>
                <a:gd name="connsiteX23" fmla="*/ 891540 w 4659630"/>
                <a:gd name="connsiteY23" fmla="*/ 518160 h 2766060"/>
                <a:gd name="connsiteX24" fmla="*/ 971550 w 4659630"/>
                <a:gd name="connsiteY24" fmla="*/ 518160 h 2766060"/>
                <a:gd name="connsiteX25" fmla="*/ 971550 w 4659630"/>
                <a:gd name="connsiteY25" fmla="*/ 590550 h 2766060"/>
                <a:gd name="connsiteX26" fmla="*/ 1047750 w 4659630"/>
                <a:gd name="connsiteY26" fmla="*/ 590550 h 2766060"/>
                <a:gd name="connsiteX27" fmla="*/ 1047750 w 4659630"/>
                <a:gd name="connsiteY27" fmla="*/ 636270 h 2766060"/>
                <a:gd name="connsiteX28" fmla="*/ 1093470 w 4659630"/>
                <a:gd name="connsiteY28" fmla="*/ 636270 h 2766060"/>
                <a:gd name="connsiteX29" fmla="*/ 1093470 w 4659630"/>
                <a:gd name="connsiteY29" fmla="*/ 685800 h 2766060"/>
                <a:gd name="connsiteX30" fmla="*/ 1173480 w 4659630"/>
                <a:gd name="connsiteY30" fmla="*/ 685800 h 2766060"/>
                <a:gd name="connsiteX31" fmla="*/ 1173480 w 4659630"/>
                <a:gd name="connsiteY31" fmla="*/ 723900 h 2766060"/>
                <a:gd name="connsiteX32" fmla="*/ 1203960 w 4659630"/>
                <a:gd name="connsiteY32" fmla="*/ 723900 h 2766060"/>
                <a:gd name="connsiteX33" fmla="*/ 1203960 w 4659630"/>
                <a:gd name="connsiteY33" fmla="*/ 723900 h 2766060"/>
                <a:gd name="connsiteX34" fmla="*/ 1245870 w 4659630"/>
                <a:gd name="connsiteY34" fmla="*/ 765810 h 2766060"/>
                <a:gd name="connsiteX35" fmla="*/ 1268730 w 4659630"/>
                <a:gd name="connsiteY35" fmla="*/ 788670 h 2766060"/>
                <a:gd name="connsiteX36" fmla="*/ 1375410 w 4659630"/>
                <a:gd name="connsiteY36" fmla="*/ 788670 h 2766060"/>
                <a:gd name="connsiteX37" fmla="*/ 1375410 w 4659630"/>
                <a:gd name="connsiteY37" fmla="*/ 834390 h 2766060"/>
                <a:gd name="connsiteX38" fmla="*/ 1413510 w 4659630"/>
                <a:gd name="connsiteY38" fmla="*/ 834390 h 2766060"/>
                <a:gd name="connsiteX39" fmla="*/ 1413510 w 4659630"/>
                <a:gd name="connsiteY39" fmla="*/ 861060 h 2766060"/>
                <a:gd name="connsiteX40" fmla="*/ 1440180 w 4659630"/>
                <a:gd name="connsiteY40" fmla="*/ 861060 h 2766060"/>
                <a:gd name="connsiteX41" fmla="*/ 1440180 w 4659630"/>
                <a:gd name="connsiteY41" fmla="*/ 887730 h 2766060"/>
                <a:gd name="connsiteX42" fmla="*/ 1451610 w 4659630"/>
                <a:gd name="connsiteY42" fmla="*/ 899160 h 2766060"/>
                <a:gd name="connsiteX43" fmla="*/ 1451610 w 4659630"/>
                <a:gd name="connsiteY43" fmla="*/ 925830 h 2766060"/>
                <a:gd name="connsiteX44" fmla="*/ 1451610 w 4659630"/>
                <a:gd name="connsiteY44" fmla="*/ 925830 h 2766060"/>
                <a:gd name="connsiteX45" fmla="*/ 1478280 w 4659630"/>
                <a:gd name="connsiteY45" fmla="*/ 952500 h 2766060"/>
                <a:gd name="connsiteX46" fmla="*/ 1512570 w 4659630"/>
                <a:gd name="connsiteY46" fmla="*/ 952500 h 2766060"/>
                <a:gd name="connsiteX47" fmla="*/ 1512570 w 4659630"/>
                <a:gd name="connsiteY47" fmla="*/ 1002030 h 2766060"/>
                <a:gd name="connsiteX48" fmla="*/ 1512570 w 4659630"/>
                <a:gd name="connsiteY48" fmla="*/ 1002030 h 2766060"/>
                <a:gd name="connsiteX49" fmla="*/ 1512570 w 4659630"/>
                <a:gd name="connsiteY49" fmla="*/ 1051560 h 2766060"/>
                <a:gd name="connsiteX50" fmla="*/ 1558290 w 4659630"/>
                <a:gd name="connsiteY50" fmla="*/ 1051560 h 2766060"/>
                <a:gd name="connsiteX51" fmla="*/ 1558290 w 4659630"/>
                <a:gd name="connsiteY51" fmla="*/ 1120140 h 2766060"/>
                <a:gd name="connsiteX52" fmla="*/ 1558290 w 4659630"/>
                <a:gd name="connsiteY52" fmla="*/ 1120140 h 2766060"/>
                <a:gd name="connsiteX53" fmla="*/ 1558290 w 4659630"/>
                <a:gd name="connsiteY53" fmla="*/ 1158240 h 2766060"/>
                <a:gd name="connsiteX54" fmla="*/ 1558290 w 4659630"/>
                <a:gd name="connsiteY54" fmla="*/ 1158240 h 2766060"/>
                <a:gd name="connsiteX55" fmla="*/ 1558290 w 4659630"/>
                <a:gd name="connsiteY55" fmla="*/ 1196340 h 2766060"/>
                <a:gd name="connsiteX56" fmla="*/ 1604010 w 4659630"/>
                <a:gd name="connsiteY56" fmla="*/ 1196340 h 2766060"/>
                <a:gd name="connsiteX57" fmla="*/ 1604010 w 4659630"/>
                <a:gd name="connsiteY57" fmla="*/ 1219200 h 2766060"/>
                <a:gd name="connsiteX58" fmla="*/ 1634490 w 4659630"/>
                <a:gd name="connsiteY58" fmla="*/ 1219200 h 2766060"/>
                <a:gd name="connsiteX59" fmla="*/ 1634490 w 4659630"/>
                <a:gd name="connsiteY59" fmla="*/ 1257300 h 2766060"/>
                <a:gd name="connsiteX60" fmla="*/ 1680210 w 4659630"/>
                <a:gd name="connsiteY60" fmla="*/ 1257300 h 2766060"/>
                <a:gd name="connsiteX61" fmla="*/ 1680210 w 4659630"/>
                <a:gd name="connsiteY61" fmla="*/ 1325880 h 2766060"/>
                <a:gd name="connsiteX62" fmla="*/ 1680210 w 4659630"/>
                <a:gd name="connsiteY62" fmla="*/ 1325880 h 2766060"/>
                <a:gd name="connsiteX63" fmla="*/ 1706880 w 4659630"/>
                <a:gd name="connsiteY63" fmla="*/ 1352550 h 2766060"/>
                <a:gd name="connsiteX64" fmla="*/ 1722120 w 4659630"/>
                <a:gd name="connsiteY64" fmla="*/ 1352550 h 2766060"/>
                <a:gd name="connsiteX65" fmla="*/ 1722120 w 4659630"/>
                <a:gd name="connsiteY65" fmla="*/ 1375410 h 2766060"/>
                <a:gd name="connsiteX66" fmla="*/ 1729740 w 4659630"/>
                <a:gd name="connsiteY66" fmla="*/ 1375410 h 2766060"/>
                <a:gd name="connsiteX67" fmla="*/ 1729740 w 4659630"/>
                <a:gd name="connsiteY67" fmla="*/ 1424940 h 2766060"/>
                <a:gd name="connsiteX68" fmla="*/ 1744980 w 4659630"/>
                <a:gd name="connsiteY68" fmla="*/ 1440180 h 2766060"/>
                <a:gd name="connsiteX69" fmla="*/ 1744980 w 4659630"/>
                <a:gd name="connsiteY69" fmla="*/ 1482090 h 2766060"/>
                <a:gd name="connsiteX70" fmla="*/ 1760220 w 4659630"/>
                <a:gd name="connsiteY70" fmla="*/ 1482090 h 2766060"/>
                <a:gd name="connsiteX71" fmla="*/ 1760220 w 4659630"/>
                <a:gd name="connsiteY71" fmla="*/ 1527810 h 2766060"/>
                <a:gd name="connsiteX72" fmla="*/ 1802130 w 4659630"/>
                <a:gd name="connsiteY72" fmla="*/ 1527810 h 2766060"/>
                <a:gd name="connsiteX73" fmla="*/ 1802130 w 4659630"/>
                <a:gd name="connsiteY73" fmla="*/ 1550670 h 2766060"/>
                <a:gd name="connsiteX74" fmla="*/ 1824990 w 4659630"/>
                <a:gd name="connsiteY74" fmla="*/ 1550670 h 2766060"/>
                <a:gd name="connsiteX75" fmla="*/ 1824990 w 4659630"/>
                <a:gd name="connsiteY75" fmla="*/ 1588770 h 2766060"/>
                <a:gd name="connsiteX76" fmla="*/ 1935480 w 4659630"/>
                <a:gd name="connsiteY76" fmla="*/ 1588770 h 2766060"/>
                <a:gd name="connsiteX77" fmla="*/ 1935480 w 4659630"/>
                <a:gd name="connsiteY77" fmla="*/ 1645920 h 2766060"/>
                <a:gd name="connsiteX78" fmla="*/ 2004060 w 4659630"/>
                <a:gd name="connsiteY78" fmla="*/ 1645920 h 2766060"/>
                <a:gd name="connsiteX79" fmla="*/ 2004060 w 4659630"/>
                <a:gd name="connsiteY79" fmla="*/ 1741170 h 2766060"/>
                <a:gd name="connsiteX80" fmla="*/ 2084070 w 4659630"/>
                <a:gd name="connsiteY80" fmla="*/ 1741170 h 2766060"/>
                <a:gd name="connsiteX81" fmla="*/ 2084070 w 4659630"/>
                <a:gd name="connsiteY81" fmla="*/ 1798320 h 2766060"/>
                <a:gd name="connsiteX82" fmla="*/ 2114550 w 4659630"/>
                <a:gd name="connsiteY82" fmla="*/ 1798320 h 2766060"/>
                <a:gd name="connsiteX83" fmla="*/ 2114550 w 4659630"/>
                <a:gd name="connsiteY83" fmla="*/ 1832610 h 2766060"/>
                <a:gd name="connsiteX84" fmla="*/ 2225040 w 4659630"/>
                <a:gd name="connsiteY84" fmla="*/ 1832610 h 2766060"/>
                <a:gd name="connsiteX85" fmla="*/ 2225040 w 4659630"/>
                <a:gd name="connsiteY85" fmla="*/ 1878330 h 2766060"/>
                <a:gd name="connsiteX86" fmla="*/ 2407920 w 4659630"/>
                <a:gd name="connsiteY86" fmla="*/ 1878330 h 2766060"/>
                <a:gd name="connsiteX87" fmla="*/ 2407920 w 4659630"/>
                <a:gd name="connsiteY87" fmla="*/ 1878330 h 2766060"/>
                <a:gd name="connsiteX88" fmla="*/ 2426970 w 4659630"/>
                <a:gd name="connsiteY88" fmla="*/ 1897380 h 2766060"/>
                <a:gd name="connsiteX89" fmla="*/ 2426970 w 4659630"/>
                <a:gd name="connsiteY89" fmla="*/ 1950720 h 2766060"/>
                <a:gd name="connsiteX90" fmla="*/ 2579370 w 4659630"/>
                <a:gd name="connsiteY90" fmla="*/ 1950720 h 2766060"/>
                <a:gd name="connsiteX91" fmla="*/ 2579370 w 4659630"/>
                <a:gd name="connsiteY91" fmla="*/ 2015490 h 2766060"/>
                <a:gd name="connsiteX92" fmla="*/ 2621280 w 4659630"/>
                <a:gd name="connsiteY92" fmla="*/ 2015490 h 2766060"/>
                <a:gd name="connsiteX93" fmla="*/ 2621280 w 4659630"/>
                <a:gd name="connsiteY93" fmla="*/ 2080260 h 2766060"/>
                <a:gd name="connsiteX94" fmla="*/ 2693670 w 4659630"/>
                <a:gd name="connsiteY94" fmla="*/ 2080260 h 2766060"/>
                <a:gd name="connsiteX95" fmla="*/ 2693670 w 4659630"/>
                <a:gd name="connsiteY95" fmla="*/ 2129790 h 2766060"/>
                <a:gd name="connsiteX96" fmla="*/ 2800350 w 4659630"/>
                <a:gd name="connsiteY96" fmla="*/ 2129790 h 2766060"/>
                <a:gd name="connsiteX97" fmla="*/ 2800350 w 4659630"/>
                <a:gd name="connsiteY97" fmla="*/ 2183130 h 2766060"/>
                <a:gd name="connsiteX98" fmla="*/ 2853690 w 4659630"/>
                <a:gd name="connsiteY98" fmla="*/ 2183130 h 2766060"/>
                <a:gd name="connsiteX99" fmla="*/ 2853690 w 4659630"/>
                <a:gd name="connsiteY99" fmla="*/ 2286000 h 2766060"/>
                <a:gd name="connsiteX100" fmla="*/ 3032760 w 4659630"/>
                <a:gd name="connsiteY100" fmla="*/ 2286000 h 2766060"/>
                <a:gd name="connsiteX101" fmla="*/ 3032760 w 4659630"/>
                <a:gd name="connsiteY101" fmla="*/ 2331720 h 2766060"/>
                <a:gd name="connsiteX102" fmla="*/ 3082290 w 4659630"/>
                <a:gd name="connsiteY102" fmla="*/ 2331720 h 2766060"/>
                <a:gd name="connsiteX103" fmla="*/ 3082290 w 4659630"/>
                <a:gd name="connsiteY103" fmla="*/ 2369820 h 2766060"/>
                <a:gd name="connsiteX104" fmla="*/ 3322320 w 4659630"/>
                <a:gd name="connsiteY104" fmla="*/ 2369820 h 2766060"/>
                <a:gd name="connsiteX105" fmla="*/ 3322320 w 4659630"/>
                <a:gd name="connsiteY105" fmla="*/ 2423160 h 2766060"/>
                <a:gd name="connsiteX106" fmla="*/ 3436620 w 4659630"/>
                <a:gd name="connsiteY106" fmla="*/ 2423160 h 2766060"/>
                <a:gd name="connsiteX107" fmla="*/ 3436620 w 4659630"/>
                <a:gd name="connsiteY107" fmla="*/ 2484120 h 2766060"/>
                <a:gd name="connsiteX108" fmla="*/ 3489960 w 4659630"/>
                <a:gd name="connsiteY108" fmla="*/ 2484120 h 2766060"/>
                <a:gd name="connsiteX109" fmla="*/ 3489960 w 4659630"/>
                <a:gd name="connsiteY109" fmla="*/ 2586990 h 2766060"/>
                <a:gd name="connsiteX110" fmla="*/ 3577590 w 4659630"/>
                <a:gd name="connsiteY110" fmla="*/ 2586990 h 2766060"/>
                <a:gd name="connsiteX111" fmla="*/ 3577590 w 4659630"/>
                <a:gd name="connsiteY111" fmla="*/ 2651760 h 2766060"/>
                <a:gd name="connsiteX112" fmla="*/ 3615690 w 4659630"/>
                <a:gd name="connsiteY112" fmla="*/ 2651760 h 2766060"/>
                <a:gd name="connsiteX113" fmla="*/ 3615690 w 4659630"/>
                <a:gd name="connsiteY113" fmla="*/ 2693670 h 2766060"/>
                <a:gd name="connsiteX114" fmla="*/ 3615690 w 4659630"/>
                <a:gd name="connsiteY114" fmla="*/ 2708910 h 2766060"/>
                <a:gd name="connsiteX115" fmla="*/ 3977640 w 4659630"/>
                <a:gd name="connsiteY115" fmla="*/ 2708910 h 2766060"/>
                <a:gd name="connsiteX116" fmla="*/ 3977640 w 4659630"/>
                <a:gd name="connsiteY116" fmla="*/ 2766060 h 2766060"/>
                <a:gd name="connsiteX117" fmla="*/ 4659630 w 4659630"/>
                <a:gd name="connsiteY117" fmla="*/ 2766060 h 2766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4659630" h="2766060">
                  <a:moveTo>
                    <a:pt x="0" y="0"/>
                  </a:moveTo>
                  <a:lnTo>
                    <a:pt x="213360" y="0"/>
                  </a:lnTo>
                  <a:lnTo>
                    <a:pt x="213360" y="34290"/>
                  </a:lnTo>
                  <a:lnTo>
                    <a:pt x="236220" y="34290"/>
                  </a:lnTo>
                  <a:lnTo>
                    <a:pt x="236220" y="34290"/>
                  </a:lnTo>
                  <a:lnTo>
                    <a:pt x="339090" y="34290"/>
                  </a:lnTo>
                  <a:lnTo>
                    <a:pt x="339090" y="160020"/>
                  </a:lnTo>
                  <a:lnTo>
                    <a:pt x="510540" y="160020"/>
                  </a:lnTo>
                  <a:lnTo>
                    <a:pt x="510540" y="160020"/>
                  </a:lnTo>
                  <a:lnTo>
                    <a:pt x="510540" y="198120"/>
                  </a:lnTo>
                  <a:lnTo>
                    <a:pt x="640080" y="198120"/>
                  </a:lnTo>
                  <a:lnTo>
                    <a:pt x="640080" y="266700"/>
                  </a:lnTo>
                  <a:lnTo>
                    <a:pt x="674370" y="266700"/>
                  </a:lnTo>
                  <a:lnTo>
                    <a:pt x="674370" y="369570"/>
                  </a:lnTo>
                  <a:lnTo>
                    <a:pt x="792480" y="369570"/>
                  </a:lnTo>
                  <a:lnTo>
                    <a:pt x="792480" y="400050"/>
                  </a:lnTo>
                  <a:lnTo>
                    <a:pt x="807720" y="400050"/>
                  </a:lnTo>
                  <a:lnTo>
                    <a:pt x="807720" y="441960"/>
                  </a:lnTo>
                  <a:lnTo>
                    <a:pt x="826770" y="441960"/>
                  </a:lnTo>
                  <a:lnTo>
                    <a:pt x="826770" y="457200"/>
                  </a:lnTo>
                  <a:lnTo>
                    <a:pt x="880110" y="457200"/>
                  </a:lnTo>
                  <a:lnTo>
                    <a:pt x="880110" y="502920"/>
                  </a:lnTo>
                  <a:lnTo>
                    <a:pt x="891540" y="502920"/>
                  </a:lnTo>
                  <a:lnTo>
                    <a:pt x="891540" y="518160"/>
                  </a:lnTo>
                  <a:lnTo>
                    <a:pt x="971550" y="518160"/>
                  </a:lnTo>
                  <a:lnTo>
                    <a:pt x="971550" y="590550"/>
                  </a:lnTo>
                  <a:lnTo>
                    <a:pt x="1047750" y="590550"/>
                  </a:lnTo>
                  <a:lnTo>
                    <a:pt x="1047750" y="636270"/>
                  </a:lnTo>
                  <a:lnTo>
                    <a:pt x="1093470" y="636270"/>
                  </a:lnTo>
                  <a:lnTo>
                    <a:pt x="1093470" y="685800"/>
                  </a:lnTo>
                  <a:lnTo>
                    <a:pt x="1173480" y="685800"/>
                  </a:lnTo>
                  <a:lnTo>
                    <a:pt x="1173480" y="723900"/>
                  </a:lnTo>
                  <a:lnTo>
                    <a:pt x="1203960" y="723900"/>
                  </a:lnTo>
                  <a:lnTo>
                    <a:pt x="1203960" y="723900"/>
                  </a:lnTo>
                  <a:lnTo>
                    <a:pt x="1245870" y="765810"/>
                  </a:lnTo>
                  <a:lnTo>
                    <a:pt x="1268730" y="788670"/>
                  </a:lnTo>
                  <a:lnTo>
                    <a:pt x="1375410" y="788670"/>
                  </a:lnTo>
                  <a:lnTo>
                    <a:pt x="1375410" y="834390"/>
                  </a:lnTo>
                  <a:lnTo>
                    <a:pt x="1413510" y="834390"/>
                  </a:lnTo>
                  <a:lnTo>
                    <a:pt x="1413510" y="861060"/>
                  </a:lnTo>
                  <a:lnTo>
                    <a:pt x="1440180" y="861060"/>
                  </a:lnTo>
                  <a:lnTo>
                    <a:pt x="1440180" y="887730"/>
                  </a:lnTo>
                  <a:lnTo>
                    <a:pt x="1451610" y="899160"/>
                  </a:lnTo>
                  <a:lnTo>
                    <a:pt x="1451610" y="925830"/>
                  </a:lnTo>
                  <a:lnTo>
                    <a:pt x="1451610" y="925830"/>
                  </a:lnTo>
                  <a:lnTo>
                    <a:pt x="1478280" y="952500"/>
                  </a:lnTo>
                  <a:lnTo>
                    <a:pt x="1512570" y="952500"/>
                  </a:lnTo>
                  <a:lnTo>
                    <a:pt x="1512570" y="1002030"/>
                  </a:lnTo>
                  <a:lnTo>
                    <a:pt x="1512570" y="1002030"/>
                  </a:lnTo>
                  <a:lnTo>
                    <a:pt x="1512570" y="1051560"/>
                  </a:lnTo>
                  <a:lnTo>
                    <a:pt x="1558290" y="1051560"/>
                  </a:lnTo>
                  <a:lnTo>
                    <a:pt x="1558290" y="1120140"/>
                  </a:lnTo>
                  <a:lnTo>
                    <a:pt x="1558290" y="1120140"/>
                  </a:lnTo>
                  <a:lnTo>
                    <a:pt x="1558290" y="1158240"/>
                  </a:lnTo>
                  <a:lnTo>
                    <a:pt x="1558290" y="1158240"/>
                  </a:lnTo>
                  <a:lnTo>
                    <a:pt x="1558290" y="1196340"/>
                  </a:lnTo>
                  <a:lnTo>
                    <a:pt x="1604010" y="1196340"/>
                  </a:lnTo>
                  <a:lnTo>
                    <a:pt x="1604010" y="1219200"/>
                  </a:lnTo>
                  <a:lnTo>
                    <a:pt x="1634490" y="1219200"/>
                  </a:lnTo>
                  <a:lnTo>
                    <a:pt x="1634490" y="1257300"/>
                  </a:lnTo>
                  <a:lnTo>
                    <a:pt x="1680210" y="1257300"/>
                  </a:lnTo>
                  <a:lnTo>
                    <a:pt x="1680210" y="1325880"/>
                  </a:lnTo>
                  <a:lnTo>
                    <a:pt x="1680210" y="1325880"/>
                  </a:lnTo>
                  <a:lnTo>
                    <a:pt x="1706880" y="1352550"/>
                  </a:lnTo>
                  <a:lnTo>
                    <a:pt x="1722120" y="1352550"/>
                  </a:lnTo>
                  <a:lnTo>
                    <a:pt x="1722120" y="1375410"/>
                  </a:lnTo>
                  <a:lnTo>
                    <a:pt x="1729740" y="1375410"/>
                  </a:lnTo>
                  <a:lnTo>
                    <a:pt x="1729740" y="1424940"/>
                  </a:lnTo>
                  <a:lnTo>
                    <a:pt x="1744980" y="1440180"/>
                  </a:lnTo>
                  <a:lnTo>
                    <a:pt x="1744980" y="1482090"/>
                  </a:lnTo>
                  <a:lnTo>
                    <a:pt x="1760220" y="1482090"/>
                  </a:lnTo>
                  <a:lnTo>
                    <a:pt x="1760220" y="1527810"/>
                  </a:lnTo>
                  <a:lnTo>
                    <a:pt x="1802130" y="1527810"/>
                  </a:lnTo>
                  <a:lnTo>
                    <a:pt x="1802130" y="1550670"/>
                  </a:lnTo>
                  <a:lnTo>
                    <a:pt x="1824990" y="1550670"/>
                  </a:lnTo>
                  <a:lnTo>
                    <a:pt x="1824990" y="1588770"/>
                  </a:lnTo>
                  <a:lnTo>
                    <a:pt x="1935480" y="1588770"/>
                  </a:lnTo>
                  <a:lnTo>
                    <a:pt x="1935480" y="1645920"/>
                  </a:lnTo>
                  <a:lnTo>
                    <a:pt x="2004060" y="1645920"/>
                  </a:lnTo>
                  <a:lnTo>
                    <a:pt x="2004060" y="1741170"/>
                  </a:lnTo>
                  <a:lnTo>
                    <a:pt x="2084070" y="1741170"/>
                  </a:lnTo>
                  <a:lnTo>
                    <a:pt x="2084070" y="1798320"/>
                  </a:lnTo>
                  <a:lnTo>
                    <a:pt x="2114550" y="1798320"/>
                  </a:lnTo>
                  <a:lnTo>
                    <a:pt x="2114550" y="1832610"/>
                  </a:lnTo>
                  <a:lnTo>
                    <a:pt x="2225040" y="1832610"/>
                  </a:lnTo>
                  <a:lnTo>
                    <a:pt x="2225040" y="1878330"/>
                  </a:lnTo>
                  <a:lnTo>
                    <a:pt x="2407920" y="1878330"/>
                  </a:lnTo>
                  <a:lnTo>
                    <a:pt x="2407920" y="1878330"/>
                  </a:lnTo>
                  <a:lnTo>
                    <a:pt x="2426970" y="1897380"/>
                  </a:lnTo>
                  <a:lnTo>
                    <a:pt x="2426970" y="1950720"/>
                  </a:lnTo>
                  <a:lnTo>
                    <a:pt x="2579370" y="1950720"/>
                  </a:lnTo>
                  <a:lnTo>
                    <a:pt x="2579370" y="2015490"/>
                  </a:lnTo>
                  <a:lnTo>
                    <a:pt x="2621280" y="2015490"/>
                  </a:lnTo>
                  <a:lnTo>
                    <a:pt x="2621280" y="2080260"/>
                  </a:lnTo>
                  <a:lnTo>
                    <a:pt x="2693670" y="2080260"/>
                  </a:lnTo>
                  <a:lnTo>
                    <a:pt x="2693670" y="2129790"/>
                  </a:lnTo>
                  <a:lnTo>
                    <a:pt x="2800350" y="2129790"/>
                  </a:lnTo>
                  <a:lnTo>
                    <a:pt x="2800350" y="2183130"/>
                  </a:lnTo>
                  <a:lnTo>
                    <a:pt x="2853690" y="2183130"/>
                  </a:lnTo>
                  <a:lnTo>
                    <a:pt x="2853690" y="2286000"/>
                  </a:lnTo>
                  <a:lnTo>
                    <a:pt x="3032760" y="2286000"/>
                  </a:lnTo>
                  <a:lnTo>
                    <a:pt x="3032760" y="2331720"/>
                  </a:lnTo>
                  <a:lnTo>
                    <a:pt x="3082290" y="2331720"/>
                  </a:lnTo>
                  <a:lnTo>
                    <a:pt x="3082290" y="2369820"/>
                  </a:lnTo>
                  <a:lnTo>
                    <a:pt x="3322320" y="2369820"/>
                  </a:lnTo>
                  <a:lnTo>
                    <a:pt x="3322320" y="2423160"/>
                  </a:lnTo>
                  <a:lnTo>
                    <a:pt x="3436620" y="2423160"/>
                  </a:lnTo>
                  <a:lnTo>
                    <a:pt x="3436620" y="2484120"/>
                  </a:lnTo>
                  <a:lnTo>
                    <a:pt x="3489960" y="2484120"/>
                  </a:lnTo>
                  <a:lnTo>
                    <a:pt x="3489960" y="2586990"/>
                  </a:lnTo>
                  <a:lnTo>
                    <a:pt x="3577590" y="2586990"/>
                  </a:lnTo>
                  <a:lnTo>
                    <a:pt x="3577590" y="2651760"/>
                  </a:lnTo>
                  <a:lnTo>
                    <a:pt x="3615690" y="2651760"/>
                  </a:lnTo>
                  <a:lnTo>
                    <a:pt x="3615690" y="2693670"/>
                  </a:lnTo>
                  <a:lnTo>
                    <a:pt x="3615690" y="2708910"/>
                  </a:lnTo>
                  <a:lnTo>
                    <a:pt x="3977640" y="2708910"/>
                  </a:lnTo>
                  <a:lnTo>
                    <a:pt x="3977640" y="2766060"/>
                  </a:lnTo>
                  <a:lnTo>
                    <a:pt x="4659630" y="2766060"/>
                  </a:lnTo>
                </a:path>
              </a:pathLst>
            </a:custGeom>
            <a:noFill/>
            <a:ln w="28575">
              <a:solidFill>
                <a:schemeClr val="accent1"/>
              </a:solidFill>
              <a:round/>
              <a:headEnd type="none" w="med" len="med"/>
              <a:tailEnd type="none" w="med" len="med"/>
            </a:ln>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7" name="Freeform: Shape 13">
              <a:extLst>
                <a:ext uri="{FF2B5EF4-FFF2-40B4-BE49-F238E27FC236}">
                  <a16:creationId xmlns:a16="http://schemas.microsoft.com/office/drawing/2014/main" id="{B50A4A61-F812-4651-9532-2AABF85A21E3}"/>
                </a:ext>
              </a:extLst>
            </p:cNvPr>
            <p:cNvSpPr/>
            <p:nvPr/>
          </p:nvSpPr>
          <p:spPr>
            <a:xfrm>
              <a:off x="1900005" y="1411638"/>
              <a:ext cx="5242437" cy="2278943"/>
            </a:xfrm>
            <a:custGeom>
              <a:avLst/>
              <a:gdLst>
                <a:gd name="connsiteX0" fmla="*/ 0 w 7109460"/>
                <a:gd name="connsiteY0" fmla="*/ 0 h 2884170"/>
                <a:gd name="connsiteX1" fmla="*/ 95250 w 7109460"/>
                <a:gd name="connsiteY1" fmla="*/ 0 h 2884170"/>
                <a:gd name="connsiteX2" fmla="*/ 95250 w 7109460"/>
                <a:gd name="connsiteY2" fmla="*/ 30480 h 2884170"/>
                <a:gd name="connsiteX3" fmla="*/ 224790 w 7109460"/>
                <a:gd name="connsiteY3" fmla="*/ 30480 h 2884170"/>
                <a:gd name="connsiteX4" fmla="*/ 224790 w 7109460"/>
                <a:gd name="connsiteY4" fmla="*/ 64770 h 2884170"/>
                <a:gd name="connsiteX5" fmla="*/ 285750 w 7109460"/>
                <a:gd name="connsiteY5" fmla="*/ 64770 h 2884170"/>
                <a:gd name="connsiteX6" fmla="*/ 297180 w 7109460"/>
                <a:gd name="connsiteY6" fmla="*/ 106680 h 2884170"/>
                <a:gd name="connsiteX7" fmla="*/ 297180 w 7109460"/>
                <a:gd name="connsiteY7" fmla="*/ 152400 h 2884170"/>
                <a:gd name="connsiteX8" fmla="*/ 320040 w 7109460"/>
                <a:gd name="connsiteY8" fmla="*/ 152400 h 2884170"/>
                <a:gd name="connsiteX9" fmla="*/ 320040 w 7109460"/>
                <a:gd name="connsiteY9" fmla="*/ 198120 h 2884170"/>
                <a:gd name="connsiteX10" fmla="*/ 335280 w 7109460"/>
                <a:gd name="connsiteY10" fmla="*/ 198120 h 2884170"/>
                <a:gd name="connsiteX11" fmla="*/ 335280 w 7109460"/>
                <a:gd name="connsiteY11" fmla="*/ 198120 h 2884170"/>
                <a:gd name="connsiteX12" fmla="*/ 358140 w 7109460"/>
                <a:gd name="connsiteY12" fmla="*/ 220980 h 2884170"/>
                <a:gd name="connsiteX13" fmla="*/ 358140 w 7109460"/>
                <a:gd name="connsiteY13" fmla="*/ 220980 h 2884170"/>
                <a:gd name="connsiteX14" fmla="*/ 358140 w 7109460"/>
                <a:gd name="connsiteY14" fmla="*/ 312420 h 2884170"/>
                <a:gd name="connsiteX15" fmla="*/ 461010 w 7109460"/>
                <a:gd name="connsiteY15" fmla="*/ 312420 h 2884170"/>
                <a:gd name="connsiteX16" fmla="*/ 461010 w 7109460"/>
                <a:gd name="connsiteY16" fmla="*/ 350520 h 2884170"/>
                <a:gd name="connsiteX17" fmla="*/ 582930 w 7109460"/>
                <a:gd name="connsiteY17" fmla="*/ 350520 h 2884170"/>
                <a:gd name="connsiteX18" fmla="*/ 582930 w 7109460"/>
                <a:gd name="connsiteY18" fmla="*/ 384810 h 2884170"/>
                <a:gd name="connsiteX19" fmla="*/ 609600 w 7109460"/>
                <a:gd name="connsiteY19" fmla="*/ 384810 h 2884170"/>
                <a:gd name="connsiteX20" fmla="*/ 609600 w 7109460"/>
                <a:gd name="connsiteY20" fmla="*/ 453390 h 2884170"/>
                <a:gd name="connsiteX21" fmla="*/ 670560 w 7109460"/>
                <a:gd name="connsiteY21" fmla="*/ 453390 h 2884170"/>
                <a:gd name="connsiteX22" fmla="*/ 670560 w 7109460"/>
                <a:gd name="connsiteY22" fmla="*/ 510540 h 2884170"/>
                <a:gd name="connsiteX23" fmla="*/ 693420 w 7109460"/>
                <a:gd name="connsiteY23" fmla="*/ 510540 h 2884170"/>
                <a:gd name="connsiteX24" fmla="*/ 693420 w 7109460"/>
                <a:gd name="connsiteY24" fmla="*/ 544830 h 2884170"/>
                <a:gd name="connsiteX25" fmla="*/ 693420 w 7109460"/>
                <a:gd name="connsiteY25" fmla="*/ 544830 h 2884170"/>
                <a:gd name="connsiteX26" fmla="*/ 708660 w 7109460"/>
                <a:gd name="connsiteY26" fmla="*/ 560070 h 2884170"/>
                <a:gd name="connsiteX27" fmla="*/ 731520 w 7109460"/>
                <a:gd name="connsiteY27" fmla="*/ 560070 h 2884170"/>
                <a:gd name="connsiteX28" fmla="*/ 731520 w 7109460"/>
                <a:gd name="connsiteY28" fmla="*/ 617220 h 2884170"/>
                <a:gd name="connsiteX29" fmla="*/ 792480 w 7109460"/>
                <a:gd name="connsiteY29" fmla="*/ 617220 h 2884170"/>
                <a:gd name="connsiteX30" fmla="*/ 792480 w 7109460"/>
                <a:gd name="connsiteY30" fmla="*/ 674370 h 2884170"/>
                <a:gd name="connsiteX31" fmla="*/ 800100 w 7109460"/>
                <a:gd name="connsiteY31" fmla="*/ 674370 h 2884170"/>
                <a:gd name="connsiteX32" fmla="*/ 800100 w 7109460"/>
                <a:gd name="connsiteY32" fmla="*/ 727710 h 2884170"/>
                <a:gd name="connsiteX33" fmla="*/ 868680 w 7109460"/>
                <a:gd name="connsiteY33" fmla="*/ 727710 h 2884170"/>
                <a:gd name="connsiteX34" fmla="*/ 868680 w 7109460"/>
                <a:gd name="connsiteY34" fmla="*/ 769620 h 2884170"/>
                <a:gd name="connsiteX35" fmla="*/ 899160 w 7109460"/>
                <a:gd name="connsiteY35" fmla="*/ 769620 h 2884170"/>
                <a:gd name="connsiteX36" fmla="*/ 899160 w 7109460"/>
                <a:gd name="connsiteY36" fmla="*/ 830580 h 2884170"/>
                <a:gd name="connsiteX37" fmla="*/ 1082040 w 7109460"/>
                <a:gd name="connsiteY37" fmla="*/ 830580 h 2884170"/>
                <a:gd name="connsiteX38" fmla="*/ 1082040 w 7109460"/>
                <a:gd name="connsiteY38" fmla="*/ 910590 h 2884170"/>
                <a:gd name="connsiteX39" fmla="*/ 1131570 w 7109460"/>
                <a:gd name="connsiteY39" fmla="*/ 910590 h 2884170"/>
                <a:gd name="connsiteX40" fmla="*/ 1131570 w 7109460"/>
                <a:gd name="connsiteY40" fmla="*/ 975360 h 2884170"/>
                <a:gd name="connsiteX41" fmla="*/ 1219200 w 7109460"/>
                <a:gd name="connsiteY41" fmla="*/ 975360 h 2884170"/>
                <a:gd name="connsiteX42" fmla="*/ 1219200 w 7109460"/>
                <a:gd name="connsiteY42" fmla="*/ 1013460 h 2884170"/>
                <a:gd name="connsiteX43" fmla="*/ 1322070 w 7109460"/>
                <a:gd name="connsiteY43" fmla="*/ 1013460 h 2884170"/>
                <a:gd name="connsiteX44" fmla="*/ 1322070 w 7109460"/>
                <a:gd name="connsiteY44" fmla="*/ 1078230 h 2884170"/>
                <a:gd name="connsiteX45" fmla="*/ 1363980 w 7109460"/>
                <a:gd name="connsiteY45" fmla="*/ 1078230 h 2884170"/>
                <a:gd name="connsiteX46" fmla="*/ 1363980 w 7109460"/>
                <a:gd name="connsiteY46" fmla="*/ 1154430 h 2884170"/>
                <a:gd name="connsiteX47" fmla="*/ 1390650 w 7109460"/>
                <a:gd name="connsiteY47" fmla="*/ 1154430 h 2884170"/>
                <a:gd name="connsiteX48" fmla="*/ 1390650 w 7109460"/>
                <a:gd name="connsiteY48" fmla="*/ 1226820 h 2884170"/>
                <a:gd name="connsiteX49" fmla="*/ 1417320 w 7109460"/>
                <a:gd name="connsiteY49" fmla="*/ 1226820 h 2884170"/>
                <a:gd name="connsiteX50" fmla="*/ 1417320 w 7109460"/>
                <a:gd name="connsiteY50" fmla="*/ 1226820 h 2884170"/>
                <a:gd name="connsiteX51" fmla="*/ 1440180 w 7109460"/>
                <a:gd name="connsiteY51" fmla="*/ 1249680 h 2884170"/>
                <a:gd name="connsiteX52" fmla="*/ 1440180 w 7109460"/>
                <a:gd name="connsiteY52" fmla="*/ 1291590 h 2884170"/>
                <a:gd name="connsiteX53" fmla="*/ 1463040 w 7109460"/>
                <a:gd name="connsiteY53" fmla="*/ 1291590 h 2884170"/>
                <a:gd name="connsiteX54" fmla="*/ 1463040 w 7109460"/>
                <a:gd name="connsiteY54" fmla="*/ 1333500 h 2884170"/>
                <a:gd name="connsiteX55" fmla="*/ 1577340 w 7109460"/>
                <a:gd name="connsiteY55" fmla="*/ 1333500 h 2884170"/>
                <a:gd name="connsiteX56" fmla="*/ 1577340 w 7109460"/>
                <a:gd name="connsiteY56" fmla="*/ 1371600 h 2884170"/>
                <a:gd name="connsiteX57" fmla="*/ 1604010 w 7109460"/>
                <a:gd name="connsiteY57" fmla="*/ 1371600 h 2884170"/>
                <a:gd name="connsiteX58" fmla="*/ 1604010 w 7109460"/>
                <a:gd name="connsiteY58" fmla="*/ 1432560 h 2884170"/>
                <a:gd name="connsiteX59" fmla="*/ 1623060 w 7109460"/>
                <a:gd name="connsiteY59" fmla="*/ 1432560 h 2884170"/>
                <a:gd name="connsiteX60" fmla="*/ 1623060 w 7109460"/>
                <a:gd name="connsiteY60" fmla="*/ 1466850 h 2884170"/>
                <a:gd name="connsiteX61" fmla="*/ 1657350 w 7109460"/>
                <a:gd name="connsiteY61" fmla="*/ 1466850 h 2884170"/>
                <a:gd name="connsiteX62" fmla="*/ 1657350 w 7109460"/>
                <a:gd name="connsiteY62" fmla="*/ 1527810 h 2884170"/>
                <a:gd name="connsiteX63" fmla="*/ 1691640 w 7109460"/>
                <a:gd name="connsiteY63" fmla="*/ 1527810 h 2884170"/>
                <a:gd name="connsiteX64" fmla="*/ 1691640 w 7109460"/>
                <a:gd name="connsiteY64" fmla="*/ 1596390 h 2884170"/>
                <a:gd name="connsiteX65" fmla="*/ 1767840 w 7109460"/>
                <a:gd name="connsiteY65" fmla="*/ 1596390 h 2884170"/>
                <a:gd name="connsiteX66" fmla="*/ 1767840 w 7109460"/>
                <a:gd name="connsiteY66" fmla="*/ 1642110 h 2884170"/>
                <a:gd name="connsiteX67" fmla="*/ 1817370 w 7109460"/>
                <a:gd name="connsiteY67" fmla="*/ 1642110 h 2884170"/>
                <a:gd name="connsiteX68" fmla="*/ 1817370 w 7109460"/>
                <a:gd name="connsiteY68" fmla="*/ 1752600 h 2884170"/>
                <a:gd name="connsiteX69" fmla="*/ 1935480 w 7109460"/>
                <a:gd name="connsiteY69" fmla="*/ 1752600 h 2884170"/>
                <a:gd name="connsiteX70" fmla="*/ 1935480 w 7109460"/>
                <a:gd name="connsiteY70" fmla="*/ 1824990 h 2884170"/>
                <a:gd name="connsiteX71" fmla="*/ 1985010 w 7109460"/>
                <a:gd name="connsiteY71" fmla="*/ 1824990 h 2884170"/>
                <a:gd name="connsiteX72" fmla="*/ 1985010 w 7109460"/>
                <a:gd name="connsiteY72" fmla="*/ 1824990 h 2884170"/>
                <a:gd name="connsiteX73" fmla="*/ 2019300 w 7109460"/>
                <a:gd name="connsiteY73" fmla="*/ 1859280 h 2884170"/>
                <a:gd name="connsiteX74" fmla="*/ 2019300 w 7109460"/>
                <a:gd name="connsiteY74" fmla="*/ 1950720 h 2884170"/>
                <a:gd name="connsiteX75" fmla="*/ 2072640 w 7109460"/>
                <a:gd name="connsiteY75" fmla="*/ 1950720 h 2884170"/>
                <a:gd name="connsiteX76" fmla="*/ 2072640 w 7109460"/>
                <a:gd name="connsiteY76" fmla="*/ 1981200 h 2884170"/>
                <a:gd name="connsiteX77" fmla="*/ 2156460 w 7109460"/>
                <a:gd name="connsiteY77" fmla="*/ 1981200 h 2884170"/>
                <a:gd name="connsiteX78" fmla="*/ 2156460 w 7109460"/>
                <a:gd name="connsiteY78" fmla="*/ 1981200 h 2884170"/>
                <a:gd name="connsiteX79" fmla="*/ 2156460 w 7109460"/>
                <a:gd name="connsiteY79" fmla="*/ 2015490 h 2884170"/>
                <a:gd name="connsiteX80" fmla="*/ 2286000 w 7109460"/>
                <a:gd name="connsiteY80" fmla="*/ 2015490 h 2884170"/>
                <a:gd name="connsiteX81" fmla="*/ 2286000 w 7109460"/>
                <a:gd name="connsiteY81" fmla="*/ 2053590 h 2884170"/>
                <a:gd name="connsiteX82" fmla="*/ 2358390 w 7109460"/>
                <a:gd name="connsiteY82" fmla="*/ 2053590 h 2884170"/>
                <a:gd name="connsiteX83" fmla="*/ 2358390 w 7109460"/>
                <a:gd name="connsiteY83" fmla="*/ 2133600 h 2884170"/>
                <a:gd name="connsiteX84" fmla="*/ 2446020 w 7109460"/>
                <a:gd name="connsiteY84" fmla="*/ 2133600 h 2884170"/>
                <a:gd name="connsiteX85" fmla="*/ 2446020 w 7109460"/>
                <a:gd name="connsiteY85" fmla="*/ 2171700 h 2884170"/>
                <a:gd name="connsiteX86" fmla="*/ 2567940 w 7109460"/>
                <a:gd name="connsiteY86" fmla="*/ 2171700 h 2884170"/>
                <a:gd name="connsiteX87" fmla="*/ 2567940 w 7109460"/>
                <a:gd name="connsiteY87" fmla="*/ 2217420 h 2884170"/>
                <a:gd name="connsiteX88" fmla="*/ 2602230 w 7109460"/>
                <a:gd name="connsiteY88" fmla="*/ 2217420 h 2884170"/>
                <a:gd name="connsiteX89" fmla="*/ 2689860 w 7109460"/>
                <a:gd name="connsiteY89" fmla="*/ 2217420 h 2884170"/>
                <a:gd name="connsiteX90" fmla="*/ 2689860 w 7109460"/>
                <a:gd name="connsiteY90" fmla="*/ 2266950 h 2884170"/>
                <a:gd name="connsiteX91" fmla="*/ 2758440 w 7109460"/>
                <a:gd name="connsiteY91" fmla="*/ 2266950 h 2884170"/>
                <a:gd name="connsiteX92" fmla="*/ 2758440 w 7109460"/>
                <a:gd name="connsiteY92" fmla="*/ 2316480 h 2884170"/>
                <a:gd name="connsiteX93" fmla="*/ 2815590 w 7109460"/>
                <a:gd name="connsiteY93" fmla="*/ 2316480 h 2884170"/>
                <a:gd name="connsiteX94" fmla="*/ 3048000 w 7109460"/>
                <a:gd name="connsiteY94" fmla="*/ 2316480 h 2884170"/>
                <a:gd name="connsiteX95" fmla="*/ 3028950 w 7109460"/>
                <a:gd name="connsiteY95" fmla="*/ 2335530 h 2884170"/>
                <a:gd name="connsiteX96" fmla="*/ 3135630 w 7109460"/>
                <a:gd name="connsiteY96" fmla="*/ 2335530 h 2884170"/>
                <a:gd name="connsiteX97" fmla="*/ 3135630 w 7109460"/>
                <a:gd name="connsiteY97" fmla="*/ 2419350 h 2884170"/>
                <a:gd name="connsiteX98" fmla="*/ 3154680 w 7109460"/>
                <a:gd name="connsiteY98" fmla="*/ 2419350 h 2884170"/>
                <a:gd name="connsiteX99" fmla="*/ 3154680 w 7109460"/>
                <a:gd name="connsiteY99" fmla="*/ 2453640 h 2884170"/>
                <a:gd name="connsiteX100" fmla="*/ 3219450 w 7109460"/>
                <a:gd name="connsiteY100" fmla="*/ 2453640 h 2884170"/>
                <a:gd name="connsiteX101" fmla="*/ 3219450 w 7109460"/>
                <a:gd name="connsiteY101" fmla="*/ 2487930 h 2884170"/>
                <a:gd name="connsiteX102" fmla="*/ 3322320 w 7109460"/>
                <a:gd name="connsiteY102" fmla="*/ 2487930 h 2884170"/>
                <a:gd name="connsiteX103" fmla="*/ 3322320 w 7109460"/>
                <a:gd name="connsiteY103" fmla="*/ 2613660 h 2884170"/>
                <a:gd name="connsiteX104" fmla="*/ 3432810 w 7109460"/>
                <a:gd name="connsiteY104" fmla="*/ 2613660 h 2884170"/>
                <a:gd name="connsiteX105" fmla="*/ 3417570 w 7109460"/>
                <a:gd name="connsiteY105" fmla="*/ 2628900 h 2884170"/>
                <a:gd name="connsiteX106" fmla="*/ 3528060 w 7109460"/>
                <a:gd name="connsiteY106" fmla="*/ 2628900 h 2884170"/>
                <a:gd name="connsiteX107" fmla="*/ 3528060 w 7109460"/>
                <a:gd name="connsiteY107" fmla="*/ 2701290 h 2884170"/>
                <a:gd name="connsiteX108" fmla="*/ 3619500 w 7109460"/>
                <a:gd name="connsiteY108" fmla="*/ 2701290 h 2884170"/>
                <a:gd name="connsiteX109" fmla="*/ 3619500 w 7109460"/>
                <a:gd name="connsiteY109" fmla="*/ 2750820 h 2884170"/>
                <a:gd name="connsiteX110" fmla="*/ 3707130 w 7109460"/>
                <a:gd name="connsiteY110" fmla="*/ 2750820 h 2884170"/>
                <a:gd name="connsiteX111" fmla="*/ 3707130 w 7109460"/>
                <a:gd name="connsiteY111" fmla="*/ 2823210 h 2884170"/>
                <a:gd name="connsiteX112" fmla="*/ 4118610 w 7109460"/>
                <a:gd name="connsiteY112" fmla="*/ 2823210 h 2884170"/>
                <a:gd name="connsiteX113" fmla="*/ 4118610 w 7109460"/>
                <a:gd name="connsiteY113" fmla="*/ 2884170 h 2884170"/>
                <a:gd name="connsiteX114" fmla="*/ 7109460 w 7109460"/>
                <a:gd name="connsiteY114" fmla="*/ 2884170 h 2884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7109460" h="2884170">
                  <a:moveTo>
                    <a:pt x="0" y="0"/>
                  </a:moveTo>
                  <a:lnTo>
                    <a:pt x="95250" y="0"/>
                  </a:lnTo>
                  <a:lnTo>
                    <a:pt x="95250" y="30480"/>
                  </a:lnTo>
                  <a:lnTo>
                    <a:pt x="224790" y="30480"/>
                  </a:lnTo>
                  <a:lnTo>
                    <a:pt x="224790" y="64770"/>
                  </a:lnTo>
                  <a:lnTo>
                    <a:pt x="285750" y="64770"/>
                  </a:lnTo>
                  <a:lnTo>
                    <a:pt x="297180" y="106680"/>
                  </a:lnTo>
                  <a:lnTo>
                    <a:pt x="297180" y="152400"/>
                  </a:lnTo>
                  <a:lnTo>
                    <a:pt x="320040" y="152400"/>
                  </a:lnTo>
                  <a:lnTo>
                    <a:pt x="320040" y="198120"/>
                  </a:lnTo>
                  <a:lnTo>
                    <a:pt x="335280" y="198120"/>
                  </a:lnTo>
                  <a:lnTo>
                    <a:pt x="335280" y="198120"/>
                  </a:lnTo>
                  <a:lnTo>
                    <a:pt x="358140" y="220980"/>
                  </a:lnTo>
                  <a:lnTo>
                    <a:pt x="358140" y="220980"/>
                  </a:lnTo>
                  <a:lnTo>
                    <a:pt x="358140" y="312420"/>
                  </a:lnTo>
                  <a:lnTo>
                    <a:pt x="461010" y="312420"/>
                  </a:lnTo>
                  <a:lnTo>
                    <a:pt x="461010" y="350520"/>
                  </a:lnTo>
                  <a:lnTo>
                    <a:pt x="582930" y="350520"/>
                  </a:lnTo>
                  <a:lnTo>
                    <a:pt x="582930" y="384810"/>
                  </a:lnTo>
                  <a:lnTo>
                    <a:pt x="609600" y="384810"/>
                  </a:lnTo>
                  <a:lnTo>
                    <a:pt x="609600" y="453390"/>
                  </a:lnTo>
                  <a:lnTo>
                    <a:pt x="670560" y="453390"/>
                  </a:lnTo>
                  <a:lnTo>
                    <a:pt x="670560" y="510540"/>
                  </a:lnTo>
                  <a:lnTo>
                    <a:pt x="693420" y="510540"/>
                  </a:lnTo>
                  <a:lnTo>
                    <a:pt x="693420" y="544830"/>
                  </a:lnTo>
                  <a:lnTo>
                    <a:pt x="693420" y="544830"/>
                  </a:lnTo>
                  <a:lnTo>
                    <a:pt x="708660" y="560070"/>
                  </a:lnTo>
                  <a:lnTo>
                    <a:pt x="731520" y="560070"/>
                  </a:lnTo>
                  <a:lnTo>
                    <a:pt x="731520" y="617220"/>
                  </a:lnTo>
                  <a:lnTo>
                    <a:pt x="792480" y="617220"/>
                  </a:lnTo>
                  <a:lnTo>
                    <a:pt x="792480" y="674370"/>
                  </a:lnTo>
                  <a:lnTo>
                    <a:pt x="800100" y="674370"/>
                  </a:lnTo>
                  <a:lnTo>
                    <a:pt x="800100" y="727710"/>
                  </a:lnTo>
                  <a:lnTo>
                    <a:pt x="868680" y="727710"/>
                  </a:lnTo>
                  <a:lnTo>
                    <a:pt x="868680" y="769620"/>
                  </a:lnTo>
                  <a:lnTo>
                    <a:pt x="899160" y="769620"/>
                  </a:lnTo>
                  <a:lnTo>
                    <a:pt x="899160" y="830580"/>
                  </a:lnTo>
                  <a:lnTo>
                    <a:pt x="1082040" y="830580"/>
                  </a:lnTo>
                  <a:lnTo>
                    <a:pt x="1082040" y="910590"/>
                  </a:lnTo>
                  <a:lnTo>
                    <a:pt x="1131570" y="910590"/>
                  </a:lnTo>
                  <a:lnTo>
                    <a:pt x="1131570" y="975360"/>
                  </a:lnTo>
                  <a:lnTo>
                    <a:pt x="1219200" y="975360"/>
                  </a:lnTo>
                  <a:lnTo>
                    <a:pt x="1219200" y="1013460"/>
                  </a:lnTo>
                  <a:lnTo>
                    <a:pt x="1322070" y="1013460"/>
                  </a:lnTo>
                  <a:lnTo>
                    <a:pt x="1322070" y="1078230"/>
                  </a:lnTo>
                  <a:lnTo>
                    <a:pt x="1363980" y="1078230"/>
                  </a:lnTo>
                  <a:lnTo>
                    <a:pt x="1363980" y="1154430"/>
                  </a:lnTo>
                  <a:lnTo>
                    <a:pt x="1390650" y="1154430"/>
                  </a:lnTo>
                  <a:lnTo>
                    <a:pt x="1390650" y="1226820"/>
                  </a:lnTo>
                  <a:lnTo>
                    <a:pt x="1417320" y="1226820"/>
                  </a:lnTo>
                  <a:lnTo>
                    <a:pt x="1417320" y="1226820"/>
                  </a:lnTo>
                  <a:lnTo>
                    <a:pt x="1440180" y="1249680"/>
                  </a:lnTo>
                  <a:lnTo>
                    <a:pt x="1440180" y="1291590"/>
                  </a:lnTo>
                  <a:lnTo>
                    <a:pt x="1463040" y="1291590"/>
                  </a:lnTo>
                  <a:lnTo>
                    <a:pt x="1463040" y="1333500"/>
                  </a:lnTo>
                  <a:lnTo>
                    <a:pt x="1577340" y="1333500"/>
                  </a:lnTo>
                  <a:lnTo>
                    <a:pt x="1577340" y="1371600"/>
                  </a:lnTo>
                  <a:lnTo>
                    <a:pt x="1604010" y="1371600"/>
                  </a:lnTo>
                  <a:lnTo>
                    <a:pt x="1604010" y="1432560"/>
                  </a:lnTo>
                  <a:lnTo>
                    <a:pt x="1623060" y="1432560"/>
                  </a:lnTo>
                  <a:lnTo>
                    <a:pt x="1623060" y="1466850"/>
                  </a:lnTo>
                  <a:lnTo>
                    <a:pt x="1657350" y="1466850"/>
                  </a:lnTo>
                  <a:lnTo>
                    <a:pt x="1657350" y="1527810"/>
                  </a:lnTo>
                  <a:lnTo>
                    <a:pt x="1691640" y="1527810"/>
                  </a:lnTo>
                  <a:lnTo>
                    <a:pt x="1691640" y="1596390"/>
                  </a:lnTo>
                  <a:lnTo>
                    <a:pt x="1767840" y="1596390"/>
                  </a:lnTo>
                  <a:lnTo>
                    <a:pt x="1767840" y="1642110"/>
                  </a:lnTo>
                  <a:lnTo>
                    <a:pt x="1817370" y="1642110"/>
                  </a:lnTo>
                  <a:lnTo>
                    <a:pt x="1817370" y="1752600"/>
                  </a:lnTo>
                  <a:lnTo>
                    <a:pt x="1935480" y="1752600"/>
                  </a:lnTo>
                  <a:lnTo>
                    <a:pt x="1935480" y="1824990"/>
                  </a:lnTo>
                  <a:lnTo>
                    <a:pt x="1985010" y="1824990"/>
                  </a:lnTo>
                  <a:lnTo>
                    <a:pt x="1985010" y="1824990"/>
                  </a:lnTo>
                  <a:lnTo>
                    <a:pt x="2019300" y="1859280"/>
                  </a:lnTo>
                  <a:lnTo>
                    <a:pt x="2019300" y="1950720"/>
                  </a:lnTo>
                  <a:lnTo>
                    <a:pt x="2072640" y="1950720"/>
                  </a:lnTo>
                  <a:lnTo>
                    <a:pt x="2072640" y="1981200"/>
                  </a:lnTo>
                  <a:lnTo>
                    <a:pt x="2156460" y="1981200"/>
                  </a:lnTo>
                  <a:lnTo>
                    <a:pt x="2156460" y="1981200"/>
                  </a:lnTo>
                  <a:lnTo>
                    <a:pt x="2156460" y="2015490"/>
                  </a:lnTo>
                  <a:lnTo>
                    <a:pt x="2286000" y="2015490"/>
                  </a:lnTo>
                  <a:lnTo>
                    <a:pt x="2286000" y="2053590"/>
                  </a:lnTo>
                  <a:lnTo>
                    <a:pt x="2358390" y="2053590"/>
                  </a:lnTo>
                  <a:lnTo>
                    <a:pt x="2358390" y="2133600"/>
                  </a:lnTo>
                  <a:lnTo>
                    <a:pt x="2446020" y="2133600"/>
                  </a:lnTo>
                  <a:lnTo>
                    <a:pt x="2446020" y="2171700"/>
                  </a:lnTo>
                  <a:lnTo>
                    <a:pt x="2567940" y="2171700"/>
                  </a:lnTo>
                  <a:lnTo>
                    <a:pt x="2567940" y="2217420"/>
                  </a:lnTo>
                  <a:lnTo>
                    <a:pt x="2602230" y="2217420"/>
                  </a:lnTo>
                  <a:lnTo>
                    <a:pt x="2689860" y="2217420"/>
                  </a:lnTo>
                  <a:lnTo>
                    <a:pt x="2689860" y="2266950"/>
                  </a:lnTo>
                  <a:lnTo>
                    <a:pt x="2758440" y="2266950"/>
                  </a:lnTo>
                  <a:lnTo>
                    <a:pt x="2758440" y="2316480"/>
                  </a:lnTo>
                  <a:lnTo>
                    <a:pt x="2815590" y="2316480"/>
                  </a:lnTo>
                  <a:lnTo>
                    <a:pt x="3048000" y="2316480"/>
                  </a:lnTo>
                  <a:lnTo>
                    <a:pt x="3028950" y="2335530"/>
                  </a:lnTo>
                  <a:lnTo>
                    <a:pt x="3135630" y="2335530"/>
                  </a:lnTo>
                  <a:lnTo>
                    <a:pt x="3135630" y="2419350"/>
                  </a:lnTo>
                  <a:lnTo>
                    <a:pt x="3154680" y="2419350"/>
                  </a:lnTo>
                  <a:lnTo>
                    <a:pt x="3154680" y="2453640"/>
                  </a:lnTo>
                  <a:lnTo>
                    <a:pt x="3219450" y="2453640"/>
                  </a:lnTo>
                  <a:lnTo>
                    <a:pt x="3219450" y="2487930"/>
                  </a:lnTo>
                  <a:lnTo>
                    <a:pt x="3322320" y="2487930"/>
                  </a:lnTo>
                  <a:lnTo>
                    <a:pt x="3322320" y="2613660"/>
                  </a:lnTo>
                  <a:lnTo>
                    <a:pt x="3432810" y="2613660"/>
                  </a:lnTo>
                  <a:lnTo>
                    <a:pt x="3417570" y="2628900"/>
                  </a:lnTo>
                  <a:lnTo>
                    <a:pt x="3528060" y="2628900"/>
                  </a:lnTo>
                  <a:lnTo>
                    <a:pt x="3528060" y="2701290"/>
                  </a:lnTo>
                  <a:lnTo>
                    <a:pt x="3619500" y="2701290"/>
                  </a:lnTo>
                  <a:lnTo>
                    <a:pt x="3619500" y="2750820"/>
                  </a:lnTo>
                  <a:lnTo>
                    <a:pt x="3707130" y="2750820"/>
                  </a:lnTo>
                  <a:lnTo>
                    <a:pt x="3707130" y="2823210"/>
                  </a:lnTo>
                  <a:lnTo>
                    <a:pt x="4118610" y="2823210"/>
                  </a:lnTo>
                  <a:lnTo>
                    <a:pt x="4118610" y="2884170"/>
                  </a:lnTo>
                  <a:lnTo>
                    <a:pt x="7109460" y="2884170"/>
                  </a:lnTo>
                </a:path>
              </a:pathLst>
            </a:custGeom>
            <a:noFill/>
            <a:ln w="28575">
              <a:solidFill>
                <a:srgbClr val="C00000"/>
              </a:solidFill>
              <a:round/>
              <a:headEnd type="none" w="med" len="med"/>
              <a:tailEnd type="none" w="med" len="med"/>
            </a:ln>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8" name="ZoneTexte 17">
              <a:extLst>
                <a:ext uri="{FF2B5EF4-FFF2-40B4-BE49-F238E27FC236}">
                  <a16:creationId xmlns:a16="http://schemas.microsoft.com/office/drawing/2014/main" id="{FD115852-03A0-44A6-ADF9-57469511C642}"/>
                </a:ext>
              </a:extLst>
            </p:cNvPr>
            <p:cNvSpPr txBox="1"/>
            <p:nvPr/>
          </p:nvSpPr>
          <p:spPr>
            <a:xfrm>
              <a:off x="3809520" y="1639709"/>
              <a:ext cx="2770512" cy="292196"/>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SSP médiane </a:t>
              </a:r>
              <a:r>
                <a:rPr kumimoji="0" lang="fr-FR" sz="900" b="1" i="0" u="none" strike="noStrike" kern="1200" cap="none" spc="0" normalizeH="0" baseline="0" noProof="0" dirty="0">
                  <a:ln>
                    <a:noFill/>
                  </a:ln>
                  <a:solidFill>
                    <a:srgbClr val="5B9BD5"/>
                  </a:solidFill>
                  <a:effectLst/>
                  <a:uLnTx/>
                  <a:uFillTx/>
                  <a:latin typeface="Arial" panose="020B0604020202020204" pitchFamily="34" charset="0"/>
                  <a:ea typeface="+mn-ea"/>
                  <a:cs typeface="Arial" panose="020B0604020202020204" pitchFamily="34" charset="0"/>
                </a:rPr>
                <a:t>9,1</a:t>
              </a:r>
              <a:r>
                <a:rPr kumimoji="0" lang="fr-FR" sz="9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mois vs </a:t>
              </a:r>
              <a:r>
                <a:rPr kumimoji="0" lang="fr-FR" sz="900" b="1" i="0" u="none" strike="noStrike" kern="120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rPr>
                <a:t>9,6</a:t>
              </a:r>
              <a:r>
                <a:rPr kumimoji="0" lang="fr-FR" sz="9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mois</a:t>
              </a:r>
            </a:p>
          </p:txBody>
        </p:sp>
      </p:grpSp>
      <p:graphicFrame>
        <p:nvGraphicFramePr>
          <p:cNvPr id="13" name="Table 16">
            <a:extLst>
              <a:ext uri="{FF2B5EF4-FFF2-40B4-BE49-F238E27FC236}">
                <a16:creationId xmlns:a16="http://schemas.microsoft.com/office/drawing/2014/main" id="{A2B5D636-D9EC-452A-A9DE-9019AD7C5040}"/>
              </a:ext>
            </a:extLst>
          </p:cNvPr>
          <p:cNvGraphicFramePr>
            <a:graphicFrameLocks noGrp="1"/>
          </p:cNvGraphicFramePr>
          <p:nvPr/>
        </p:nvGraphicFramePr>
        <p:xfrm>
          <a:off x="314068" y="3781742"/>
          <a:ext cx="5402912" cy="480060"/>
        </p:xfrm>
        <a:graphic>
          <a:graphicData uri="http://schemas.openxmlformats.org/drawingml/2006/table">
            <a:tbl>
              <a:tblPr>
                <a:tableStyleId>{5C22544A-7EE6-4342-B048-85BDC9FD1C3A}</a:tableStyleId>
              </a:tblPr>
              <a:tblGrid>
                <a:gridCol w="921040">
                  <a:extLst>
                    <a:ext uri="{9D8B030D-6E8A-4147-A177-3AD203B41FA5}">
                      <a16:colId xmlns:a16="http://schemas.microsoft.com/office/drawing/2014/main" val="3255835658"/>
                    </a:ext>
                  </a:extLst>
                </a:gridCol>
                <a:gridCol w="560234">
                  <a:extLst>
                    <a:ext uri="{9D8B030D-6E8A-4147-A177-3AD203B41FA5}">
                      <a16:colId xmlns:a16="http://schemas.microsoft.com/office/drawing/2014/main" val="3913787848"/>
                    </a:ext>
                  </a:extLst>
                </a:gridCol>
                <a:gridCol w="560234">
                  <a:extLst>
                    <a:ext uri="{9D8B030D-6E8A-4147-A177-3AD203B41FA5}">
                      <a16:colId xmlns:a16="http://schemas.microsoft.com/office/drawing/2014/main" val="936674779"/>
                    </a:ext>
                  </a:extLst>
                </a:gridCol>
                <a:gridCol w="560234">
                  <a:extLst>
                    <a:ext uri="{9D8B030D-6E8A-4147-A177-3AD203B41FA5}">
                      <a16:colId xmlns:a16="http://schemas.microsoft.com/office/drawing/2014/main" val="3234271042"/>
                    </a:ext>
                  </a:extLst>
                </a:gridCol>
                <a:gridCol w="560234">
                  <a:extLst>
                    <a:ext uri="{9D8B030D-6E8A-4147-A177-3AD203B41FA5}">
                      <a16:colId xmlns:a16="http://schemas.microsoft.com/office/drawing/2014/main" val="4269536348"/>
                    </a:ext>
                  </a:extLst>
                </a:gridCol>
                <a:gridCol w="560234">
                  <a:extLst>
                    <a:ext uri="{9D8B030D-6E8A-4147-A177-3AD203B41FA5}">
                      <a16:colId xmlns:a16="http://schemas.microsoft.com/office/drawing/2014/main" val="218050319"/>
                    </a:ext>
                  </a:extLst>
                </a:gridCol>
                <a:gridCol w="560234">
                  <a:extLst>
                    <a:ext uri="{9D8B030D-6E8A-4147-A177-3AD203B41FA5}">
                      <a16:colId xmlns:a16="http://schemas.microsoft.com/office/drawing/2014/main" val="2559397800"/>
                    </a:ext>
                  </a:extLst>
                </a:gridCol>
                <a:gridCol w="560234">
                  <a:extLst>
                    <a:ext uri="{9D8B030D-6E8A-4147-A177-3AD203B41FA5}">
                      <a16:colId xmlns:a16="http://schemas.microsoft.com/office/drawing/2014/main" val="332174144"/>
                    </a:ext>
                  </a:extLst>
                </a:gridCol>
                <a:gridCol w="560234">
                  <a:extLst>
                    <a:ext uri="{9D8B030D-6E8A-4147-A177-3AD203B41FA5}">
                      <a16:colId xmlns:a16="http://schemas.microsoft.com/office/drawing/2014/main" val="743427172"/>
                    </a:ext>
                  </a:extLst>
                </a:gridCol>
              </a:tblGrid>
              <a:tr h="160020">
                <a:tc>
                  <a:txBody>
                    <a:bodyPr/>
                    <a:lstStyle/>
                    <a:p>
                      <a:pPr algn="ctr"/>
                      <a:r>
                        <a:rPr lang="en-US" sz="700" b="1" dirty="0" err="1">
                          <a:solidFill>
                            <a:srgbClr val="595959"/>
                          </a:solidFill>
                          <a:latin typeface="Arial" panose="020B0604020202020204" pitchFamily="34" charset="0"/>
                          <a:cs typeface="Arial" panose="020B0604020202020204" pitchFamily="34" charset="0"/>
                        </a:rPr>
                        <a:t>Nombre</a:t>
                      </a:r>
                      <a:r>
                        <a:rPr lang="en-US" sz="700" b="1" dirty="0">
                          <a:solidFill>
                            <a:srgbClr val="595959"/>
                          </a:solidFill>
                          <a:latin typeface="Arial" panose="020B0604020202020204" pitchFamily="34" charset="0"/>
                          <a:cs typeface="Arial" panose="020B0604020202020204" pitchFamily="34" charset="0"/>
                        </a:rPr>
                        <a:t> </a:t>
                      </a:r>
                      <a:r>
                        <a:rPr lang="en-US" sz="700" b="1" dirty="0" err="1">
                          <a:solidFill>
                            <a:srgbClr val="595959"/>
                          </a:solidFill>
                          <a:latin typeface="Arial" panose="020B0604020202020204" pitchFamily="34" charset="0"/>
                          <a:cs typeface="Arial" panose="020B0604020202020204" pitchFamily="34" charset="0"/>
                        </a:rPr>
                        <a:t>à</a:t>
                      </a:r>
                      <a:r>
                        <a:rPr lang="en-US" sz="700" b="1" dirty="0">
                          <a:solidFill>
                            <a:srgbClr val="595959"/>
                          </a:solidFill>
                          <a:latin typeface="Arial" panose="020B0604020202020204" pitchFamily="34" charset="0"/>
                          <a:cs typeface="Arial" panose="020B0604020202020204" pitchFamily="34" charset="0"/>
                        </a:rPr>
                        <a:t> </a:t>
                      </a:r>
                      <a:r>
                        <a:rPr lang="en-US" sz="700" b="1" dirty="0" err="1">
                          <a:solidFill>
                            <a:srgbClr val="595959"/>
                          </a:solidFill>
                          <a:latin typeface="Arial" panose="020B0604020202020204" pitchFamily="34" charset="0"/>
                          <a:cs typeface="Arial" panose="020B0604020202020204" pitchFamily="34" charset="0"/>
                        </a:rPr>
                        <a:t>risque</a:t>
                      </a:r>
                      <a:endParaRPr lang="en-US" sz="700" b="1" dirty="0">
                        <a:solidFill>
                          <a:srgbClr val="595959"/>
                        </a:solidFill>
                        <a:latin typeface="Arial" panose="020B0604020202020204" pitchFamily="34" charset="0"/>
                        <a:cs typeface="Arial" panose="020B0604020202020204" pitchFamily="34" charset="0"/>
                      </a:endParaRPr>
                    </a:p>
                  </a:txBody>
                  <a:tcPr marL="68580" marR="68580" marT="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US" sz="700" b="1" dirty="0">
                        <a:solidFill>
                          <a:schemeClr val="accent3"/>
                        </a:solidFill>
                        <a:latin typeface="Arial" panose="020B0604020202020204" pitchFamily="34" charset="0"/>
                        <a:cs typeface="Arial" panose="020B0604020202020204" pitchFamily="34" charset="0"/>
                      </a:endParaRP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US" sz="700" b="1" dirty="0">
                        <a:solidFill>
                          <a:schemeClr val="accent3"/>
                        </a:solidFill>
                        <a:latin typeface="Arial" panose="020B0604020202020204" pitchFamily="34" charset="0"/>
                        <a:cs typeface="Arial" panose="020B0604020202020204" pitchFamily="34" charset="0"/>
                      </a:endParaRP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US" sz="700" b="1" dirty="0">
                        <a:solidFill>
                          <a:schemeClr val="accent3"/>
                        </a:solidFill>
                        <a:latin typeface="Arial" panose="020B0604020202020204" pitchFamily="34" charset="0"/>
                        <a:cs typeface="Arial" panose="020B0604020202020204" pitchFamily="34" charset="0"/>
                      </a:endParaRP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US" sz="700" b="1" dirty="0">
                        <a:solidFill>
                          <a:schemeClr val="accent3"/>
                        </a:solidFill>
                        <a:latin typeface="Arial" panose="020B0604020202020204" pitchFamily="34" charset="0"/>
                        <a:cs typeface="Arial" panose="020B0604020202020204" pitchFamily="34" charset="0"/>
                      </a:endParaRP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US" sz="700" b="1" dirty="0">
                        <a:solidFill>
                          <a:schemeClr val="accent3"/>
                        </a:solidFill>
                        <a:latin typeface="Arial" panose="020B0604020202020204" pitchFamily="34" charset="0"/>
                        <a:cs typeface="Arial" panose="020B0604020202020204" pitchFamily="34" charset="0"/>
                      </a:endParaRP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US" sz="700" b="1" dirty="0">
                        <a:solidFill>
                          <a:schemeClr val="accent3"/>
                        </a:solidFill>
                        <a:latin typeface="Arial" panose="020B0604020202020204" pitchFamily="34" charset="0"/>
                        <a:cs typeface="Arial" panose="020B0604020202020204" pitchFamily="34" charset="0"/>
                      </a:endParaRP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US" sz="700" b="1" dirty="0">
                        <a:solidFill>
                          <a:schemeClr val="accent3"/>
                        </a:solidFill>
                        <a:latin typeface="Arial" panose="020B0604020202020204" pitchFamily="34" charset="0"/>
                        <a:cs typeface="Arial" panose="020B0604020202020204" pitchFamily="34" charset="0"/>
                      </a:endParaRP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US" sz="700" b="1" dirty="0">
                        <a:solidFill>
                          <a:schemeClr val="accent3"/>
                        </a:solidFill>
                        <a:latin typeface="Arial" panose="020B0604020202020204" pitchFamily="34" charset="0"/>
                        <a:cs typeface="Arial" panose="020B0604020202020204" pitchFamily="34" charset="0"/>
                      </a:endParaRP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595450998"/>
                  </a:ext>
                </a:extLst>
              </a:tr>
              <a:tr h="160020">
                <a:tc>
                  <a:txBody>
                    <a:bodyPr/>
                    <a:lstStyle/>
                    <a:p>
                      <a:pPr algn="ctr"/>
                      <a:r>
                        <a:rPr lang="en-US" sz="700" b="1" dirty="0">
                          <a:solidFill>
                            <a:srgbClr val="C00000"/>
                          </a:solidFill>
                          <a:latin typeface="Arial" panose="020B0604020202020204" pitchFamily="34" charset="0"/>
                          <a:cs typeface="Arial" panose="020B0604020202020204" pitchFamily="34" charset="0"/>
                        </a:rPr>
                        <a:t>LV5FU2+PANI</a:t>
                      </a: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700" b="1" dirty="0">
                          <a:solidFill>
                            <a:srgbClr val="C00000"/>
                          </a:solidFill>
                          <a:latin typeface="Arial" panose="020B0604020202020204" pitchFamily="34" charset="0"/>
                          <a:cs typeface="Arial" panose="020B0604020202020204" pitchFamily="34" charset="0"/>
                        </a:rPr>
                        <a:t>91</a:t>
                      </a: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700" b="1" dirty="0">
                          <a:solidFill>
                            <a:srgbClr val="C00000"/>
                          </a:solidFill>
                          <a:latin typeface="Arial" panose="020B0604020202020204" pitchFamily="34" charset="0"/>
                          <a:cs typeface="Arial" panose="020B0604020202020204" pitchFamily="34" charset="0"/>
                        </a:rPr>
                        <a:t>68</a:t>
                      </a: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700" b="1" dirty="0">
                          <a:solidFill>
                            <a:srgbClr val="C00000"/>
                          </a:solidFill>
                          <a:latin typeface="Arial" panose="020B0604020202020204" pitchFamily="34" charset="0"/>
                          <a:cs typeface="Arial" panose="020B0604020202020204" pitchFamily="34" charset="0"/>
                        </a:rPr>
                        <a:t>29</a:t>
                      </a: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700" b="1" dirty="0">
                          <a:solidFill>
                            <a:srgbClr val="C00000"/>
                          </a:solidFill>
                          <a:latin typeface="Arial" panose="020B0604020202020204" pitchFamily="34" charset="0"/>
                          <a:cs typeface="Arial" panose="020B0604020202020204" pitchFamily="34" charset="0"/>
                        </a:rPr>
                        <a:t>11</a:t>
                      </a: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700" b="1" dirty="0">
                          <a:solidFill>
                            <a:srgbClr val="C00000"/>
                          </a:solidFill>
                          <a:latin typeface="Arial" panose="020B0604020202020204" pitchFamily="34" charset="0"/>
                          <a:cs typeface="Arial" panose="020B0604020202020204" pitchFamily="34" charset="0"/>
                        </a:rPr>
                        <a:t>2</a:t>
                      </a: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700" b="1" dirty="0">
                          <a:solidFill>
                            <a:srgbClr val="C00000"/>
                          </a:solidFill>
                          <a:latin typeface="Arial" panose="020B0604020202020204" pitchFamily="34" charset="0"/>
                          <a:cs typeface="Arial" panose="020B0604020202020204" pitchFamily="34" charset="0"/>
                        </a:rPr>
                        <a:t>0</a:t>
                      </a: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700" b="1" dirty="0">
                          <a:solidFill>
                            <a:srgbClr val="C00000"/>
                          </a:solidFill>
                          <a:latin typeface="Arial" panose="020B0604020202020204" pitchFamily="34" charset="0"/>
                          <a:cs typeface="Arial" panose="020B0604020202020204" pitchFamily="34" charset="0"/>
                        </a:rPr>
                        <a:t>0</a:t>
                      </a: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700" b="1" dirty="0">
                          <a:solidFill>
                            <a:srgbClr val="C00000"/>
                          </a:solidFill>
                          <a:latin typeface="Arial" panose="020B0604020202020204" pitchFamily="34" charset="0"/>
                          <a:cs typeface="Arial" panose="020B0604020202020204" pitchFamily="34" charset="0"/>
                        </a:rPr>
                        <a:t>0</a:t>
                      </a: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645460970"/>
                  </a:ext>
                </a:extLst>
              </a:tr>
              <a:tr h="160020">
                <a:tc>
                  <a:txBody>
                    <a:bodyPr/>
                    <a:lstStyle/>
                    <a:p>
                      <a:pPr algn="ctr"/>
                      <a:r>
                        <a:rPr lang="en-US" sz="700" b="1" dirty="0">
                          <a:solidFill>
                            <a:schemeClr val="accent1"/>
                          </a:solidFill>
                          <a:latin typeface="Arial" panose="020B0604020202020204" pitchFamily="34" charset="0"/>
                          <a:cs typeface="Arial" panose="020B0604020202020204" pitchFamily="34" charset="0"/>
                        </a:rPr>
                        <a:t>FOLFOX+PANI</a:t>
                      </a: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700" b="1" dirty="0">
                          <a:solidFill>
                            <a:schemeClr val="accent1"/>
                          </a:solidFill>
                          <a:latin typeface="Arial" panose="020B0604020202020204" pitchFamily="34" charset="0"/>
                          <a:cs typeface="Arial" panose="020B0604020202020204" pitchFamily="34" charset="0"/>
                        </a:rPr>
                        <a:t>92</a:t>
                      </a: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700" b="1" dirty="0">
                          <a:solidFill>
                            <a:schemeClr val="accent1"/>
                          </a:solidFill>
                          <a:latin typeface="Arial" panose="020B0604020202020204" pitchFamily="34" charset="0"/>
                          <a:cs typeface="Arial" panose="020B0604020202020204" pitchFamily="34" charset="0"/>
                        </a:rPr>
                        <a:t>64</a:t>
                      </a: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700" b="1" dirty="0">
                          <a:solidFill>
                            <a:schemeClr val="accent1"/>
                          </a:solidFill>
                          <a:latin typeface="Arial" panose="020B0604020202020204" pitchFamily="34" charset="0"/>
                          <a:cs typeface="Arial" panose="020B0604020202020204" pitchFamily="34" charset="0"/>
                        </a:rPr>
                        <a:t>25</a:t>
                      </a: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700" b="1" dirty="0">
                          <a:solidFill>
                            <a:schemeClr val="accent1"/>
                          </a:solidFill>
                          <a:latin typeface="Arial" panose="020B0604020202020204" pitchFamily="34" charset="0"/>
                          <a:cs typeface="Arial" panose="020B0604020202020204" pitchFamily="34" charset="0"/>
                        </a:rPr>
                        <a:t>10</a:t>
                      </a: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700" b="1" dirty="0">
                          <a:solidFill>
                            <a:schemeClr val="accent1"/>
                          </a:solidFill>
                          <a:latin typeface="Arial" panose="020B0604020202020204" pitchFamily="34" charset="0"/>
                          <a:cs typeface="Arial" panose="020B0604020202020204" pitchFamily="34" charset="0"/>
                        </a:rPr>
                        <a:t>2</a:t>
                      </a: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700" b="1" dirty="0">
                          <a:solidFill>
                            <a:schemeClr val="accent1"/>
                          </a:solidFill>
                          <a:latin typeface="Arial" panose="020B0604020202020204" pitchFamily="34" charset="0"/>
                          <a:cs typeface="Arial" panose="020B0604020202020204" pitchFamily="34" charset="0"/>
                        </a:rPr>
                        <a:t>1</a:t>
                      </a: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700" b="1" dirty="0">
                          <a:solidFill>
                            <a:schemeClr val="accent1"/>
                          </a:solidFill>
                          <a:latin typeface="Arial" panose="020B0604020202020204" pitchFamily="34" charset="0"/>
                          <a:cs typeface="Arial" panose="020B0604020202020204" pitchFamily="34" charset="0"/>
                        </a:rPr>
                        <a:t>1</a:t>
                      </a: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700" b="1" dirty="0">
                          <a:solidFill>
                            <a:schemeClr val="accent1"/>
                          </a:solidFill>
                          <a:latin typeface="Arial" panose="020B0604020202020204" pitchFamily="34" charset="0"/>
                          <a:cs typeface="Arial" panose="020B0604020202020204" pitchFamily="34" charset="0"/>
                        </a:rPr>
                        <a:t>0</a:t>
                      </a: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25875789"/>
                  </a:ext>
                </a:extLst>
              </a:tr>
            </a:tbl>
          </a:graphicData>
        </a:graphic>
      </p:graphicFrame>
      <p:sp>
        <p:nvSpPr>
          <p:cNvPr id="19" name="CasellaDiTesto 2">
            <a:extLst>
              <a:ext uri="{FF2B5EF4-FFF2-40B4-BE49-F238E27FC236}">
                <a16:creationId xmlns:a16="http://schemas.microsoft.com/office/drawing/2014/main" id="{13D05F01-C922-4A71-AE09-8511C1D36AA6}"/>
              </a:ext>
            </a:extLst>
          </p:cNvPr>
          <p:cNvSpPr txBox="1"/>
          <p:nvPr/>
        </p:nvSpPr>
        <p:spPr>
          <a:xfrm>
            <a:off x="448679" y="1073143"/>
            <a:ext cx="503373" cy="276999"/>
          </a:xfrm>
          <a:prstGeom prst="rect">
            <a:avLst/>
          </a:prstGeom>
          <a:solidFill>
            <a:schemeClr val="bg1"/>
          </a:solid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it-IT" sz="12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SSP</a:t>
            </a:r>
          </a:p>
        </p:txBody>
      </p:sp>
      <p:sp>
        <p:nvSpPr>
          <p:cNvPr id="20" name="ZoneTexte 19">
            <a:extLst>
              <a:ext uri="{FF2B5EF4-FFF2-40B4-BE49-F238E27FC236}">
                <a16:creationId xmlns:a16="http://schemas.microsoft.com/office/drawing/2014/main" id="{08E1FBFA-537B-4CBD-9460-9680BEFECD48}"/>
              </a:ext>
            </a:extLst>
          </p:cNvPr>
          <p:cNvSpPr txBox="1"/>
          <p:nvPr/>
        </p:nvSpPr>
        <p:spPr>
          <a:xfrm>
            <a:off x="2604532" y="4396285"/>
            <a:ext cx="3934936" cy="625268"/>
          </a:xfrm>
          <a:prstGeom prst="roundRect">
            <a:avLst>
              <a:gd name="adj" fmla="val 16862"/>
            </a:avLst>
          </a:prstGeom>
          <a:ln>
            <a:solidFill>
              <a:srgbClr val="EC8014"/>
            </a:solidFill>
          </a:ln>
        </p:spPr>
        <p:style>
          <a:lnRef idx="2">
            <a:schemeClr val="accent1"/>
          </a:lnRef>
          <a:fillRef idx="1">
            <a:schemeClr val="lt1"/>
          </a:fillRef>
          <a:effectRef idx="0">
            <a:schemeClr val="accent1"/>
          </a:effectRef>
          <a:fontRef idx="minor">
            <a:schemeClr val="dk1"/>
          </a:fontRef>
        </p:style>
        <p:txBody>
          <a:bodyPr wrap="square" lIns="36000" tIns="36000" rIns="36000" bIns="3600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6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Les 2 bras atteignent leur objectif </a:t>
            </a:r>
            <a:br>
              <a:rPr kumimoji="0" lang="fr-FR" sz="16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br>
            <a:r>
              <a:rPr kumimoji="0" lang="fr-FR" sz="16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Données de SG en attente</a:t>
            </a:r>
          </a:p>
        </p:txBody>
      </p:sp>
      <p:sp>
        <p:nvSpPr>
          <p:cNvPr id="21" name="Titre 1"/>
          <p:cNvSpPr>
            <a:spLocks noGrp="1"/>
          </p:cNvSpPr>
          <p:nvPr>
            <p:ph type="title"/>
          </p:nvPr>
        </p:nvSpPr>
        <p:spPr>
          <a:xfrm>
            <a:off x="190500" y="0"/>
            <a:ext cx="7124700" cy="596560"/>
          </a:xfrm>
        </p:spPr>
        <p:txBody>
          <a:bodyPr>
            <a:noAutofit/>
          </a:bodyPr>
          <a:lstStyle/>
          <a:p>
            <a:r>
              <a:rPr lang="fr-FR" dirty="0" err="1"/>
              <a:t>Folfox-Pani</a:t>
            </a:r>
            <a:r>
              <a:rPr lang="fr-FR" dirty="0"/>
              <a:t> vs LV5FU-pani en L1 du CCRm du sujet âgé</a:t>
            </a:r>
            <a:br>
              <a:rPr lang="fr-FR" b="1" dirty="0"/>
            </a:br>
            <a:r>
              <a:rPr lang="fr-FR" b="1" dirty="0"/>
              <a:t>Etude PANDA</a:t>
            </a:r>
          </a:p>
        </p:txBody>
      </p:sp>
    </p:spTree>
    <p:extLst>
      <p:ext uri="{BB962C8B-B14F-4D97-AF65-F5344CB8AC3E}">
        <p14:creationId xmlns:p14="http://schemas.microsoft.com/office/powerpoint/2010/main" val="21674033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1"/>
          <p:cNvSpPr>
            <a:spLocks noGrp="1"/>
          </p:cNvSpPr>
          <p:nvPr>
            <p:ph type="title"/>
          </p:nvPr>
        </p:nvSpPr>
        <p:spPr/>
        <p:txBody>
          <a:bodyPr>
            <a:normAutofit fontScale="90000"/>
          </a:bodyPr>
          <a:lstStyle/>
          <a:p>
            <a:r>
              <a:rPr lang="fr-FR" dirty="0" err="1"/>
              <a:t>Folfox-Pani</a:t>
            </a:r>
            <a:r>
              <a:rPr lang="fr-FR" dirty="0"/>
              <a:t> vs LV5FU-pani en L1 du CCRm du sujet âgé</a:t>
            </a:r>
            <a:br>
              <a:rPr lang="fr-FR" dirty="0"/>
            </a:br>
            <a:r>
              <a:rPr lang="fr-FR" b="1" dirty="0"/>
              <a:t>Etude PANDA</a:t>
            </a:r>
          </a:p>
        </p:txBody>
      </p:sp>
      <p:sp>
        <p:nvSpPr>
          <p:cNvPr id="3" name="Espace réservé du contenu 2"/>
          <p:cNvSpPr>
            <a:spLocks noGrp="1"/>
          </p:cNvSpPr>
          <p:nvPr>
            <p:ph sz="half" idx="1"/>
          </p:nvPr>
        </p:nvSpPr>
        <p:spPr/>
        <p:txBody>
          <a:bodyPr/>
          <a:lstStyle/>
          <a:p>
            <a:r>
              <a:rPr lang="fr-FR" sz="1800" dirty="0"/>
              <a:t>Conclusion</a:t>
            </a:r>
          </a:p>
          <a:p>
            <a:pPr lvl="1"/>
            <a:r>
              <a:rPr lang="fr-FR" sz="1600" dirty="0"/>
              <a:t>les schémas FOLFOX-panitumumab et LV5FU2-panitumumab (sans bolus de 5FU) suivis d’une maintenance par panitumumab sont faisables et permettent d’obtenir une survie sans progression assez similaire et proche de celle obtenue dans l’essai PRIME sur une population plus jeune (</a:t>
            </a:r>
            <a:r>
              <a:rPr lang="fr-FR" sz="1600" dirty="0" err="1"/>
              <a:t>Douillard</a:t>
            </a:r>
            <a:r>
              <a:rPr lang="fr-FR" sz="1600" dirty="0"/>
              <a:t> JY et, Ann </a:t>
            </a:r>
            <a:r>
              <a:rPr lang="fr-FR" sz="1600" dirty="0" err="1"/>
              <a:t>Oncol</a:t>
            </a:r>
            <a:r>
              <a:rPr lang="fr-FR" sz="1600" dirty="0"/>
              <a:t> 2013)</a:t>
            </a:r>
          </a:p>
          <a:p>
            <a:pPr lvl="1"/>
            <a:r>
              <a:rPr lang="fr-FR" sz="1600" dirty="0"/>
              <a:t>Taux de réponse impressionnant même dans le bras allégé</a:t>
            </a:r>
          </a:p>
          <a:p>
            <a:pPr lvl="1"/>
            <a:r>
              <a:rPr lang="fr-FR" sz="1600" dirty="0"/>
              <a:t>Profil de tolérance favorable dans le bras allégé. Pas de </a:t>
            </a:r>
            <a:r>
              <a:rPr lang="fr-FR" sz="1600" dirty="0" err="1"/>
              <a:t>surtoxicité</a:t>
            </a:r>
            <a:r>
              <a:rPr lang="fr-FR" sz="1600" dirty="0"/>
              <a:t> dans le bras FOLFOX-panitumumab par rapport à PRIME</a:t>
            </a:r>
          </a:p>
          <a:p>
            <a:pPr>
              <a:spcBef>
                <a:spcPts val="1800"/>
              </a:spcBef>
            </a:pPr>
            <a:r>
              <a:rPr lang="fr-FR" sz="1800" dirty="0"/>
              <a:t>Ces 1</a:t>
            </a:r>
            <a:r>
              <a:rPr lang="fr-FR" sz="1800" baseline="30000" dirty="0"/>
              <a:t>ère</a:t>
            </a:r>
            <a:r>
              <a:rPr lang="fr-FR" sz="1800" dirty="0"/>
              <a:t> données plaident pour privilégier le bras allégé. Attente des résultats de survie globale et des corrélations avec les scores gériatriques pour définitivement conclure</a:t>
            </a:r>
          </a:p>
          <a:p>
            <a:pPr>
              <a:spcBef>
                <a:spcPts val="1800"/>
              </a:spcBef>
            </a:pPr>
            <a:r>
              <a:rPr lang="fr-FR" sz="1800" dirty="0"/>
              <a:t>Positionnement par rapport au schéma capecitabine-bevacizumab chez les patients WT: colon droit vs gauche? </a:t>
            </a:r>
          </a:p>
        </p:txBody>
      </p:sp>
      <p:sp>
        <p:nvSpPr>
          <p:cNvPr id="5" name="ZoneTexte 4">
            <a:extLst>
              <a:ext uri="{FF2B5EF4-FFF2-40B4-BE49-F238E27FC236}">
                <a16:creationId xmlns:a16="http://schemas.microsoft.com/office/drawing/2014/main" id="{8D773EEF-522A-AA40-9EEF-EB8E0C04C11C}"/>
              </a:ext>
            </a:extLst>
          </p:cNvPr>
          <p:cNvSpPr txBox="1">
            <a:spLocks noChangeArrowheads="1"/>
          </p:cNvSpPr>
          <p:nvPr/>
        </p:nvSpPr>
        <p:spPr bwMode="auto">
          <a:xfrm>
            <a:off x="0" y="4893174"/>
            <a:ext cx="2326278" cy="230832"/>
          </a:xfrm>
          <a:prstGeom prst="rect">
            <a:avLst/>
          </a:prstGeom>
          <a:noFill/>
        </p:spPr>
        <p:txBody>
          <a:bodyPr wrap="none" rtlCol="0">
            <a:spAutoFit/>
          </a:bodyPr>
          <a:lstStyle>
            <a:defPPr>
              <a:defRPr lang="fr-FR"/>
            </a:defPPr>
            <a:lvl1pPr>
              <a:defRPr sz="900" i="1">
                <a:solidFill>
                  <a:schemeClr val="tx1">
                    <a:lumMod val="50000"/>
                    <a:lumOff val="50000"/>
                  </a:schemeClr>
                </a:solidFill>
                <a:latin typeface="Arial" panose="020B0604020202020204" pitchFamily="34" charset="0"/>
              </a:defRPr>
            </a:lvl1p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Sara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Lonardi</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ASCO2020, Abs 4002</a:t>
            </a:r>
          </a:p>
        </p:txBody>
      </p:sp>
    </p:spTree>
    <p:extLst>
      <p:ext uri="{BB962C8B-B14F-4D97-AF65-F5344CB8AC3E}">
        <p14:creationId xmlns:p14="http://schemas.microsoft.com/office/powerpoint/2010/main" val="19802279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a:xfrm>
            <a:off x="375789" y="590466"/>
            <a:ext cx="8392422" cy="829128"/>
          </a:xfrm>
        </p:spPr>
        <p:txBody>
          <a:bodyPr>
            <a:noAutofit/>
          </a:bodyPr>
          <a:lstStyle/>
          <a:p>
            <a:r>
              <a:rPr lang="fr-FR" sz="2800" b="1" dirty="0"/>
              <a:t>Cancer du colon </a:t>
            </a:r>
            <a:r>
              <a:rPr lang="fr-FR" sz="2800" dirty="0"/>
              <a:t>métastatique et </a:t>
            </a:r>
            <a:r>
              <a:rPr lang="fr-FR" sz="2800" dirty="0" err="1"/>
              <a:t>tricCT</a:t>
            </a:r>
            <a:r>
              <a:rPr lang="fr-FR" sz="2800" dirty="0"/>
              <a:t>-BV</a:t>
            </a:r>
            <a:endParaRPr lang="fr-FR" sz="2800" b="1" baseline="30000" dirty="0">
              <a:solidFill>
                <a:srgbClr val="EC8014"/>
              </a:solidFill>
            </a:endParaRPr>
          </a:p>
        </p:txBody>
      </p:sp>
      <p:sp>
        <p:nvSpPr>
          <p:cNvPr id="5" name="Espace réservé du texte 2"/>
          <p:cNvSpPr txBox="1">
            <a:spLocks/>
          </p:cNvSpPr>
          <p:nvPr/>
        </p:nvSpPr>
        <p:spPr>
          <a:xfrm>
            <a:off x="375789" y="1479638"/>
            <a:ext cx="5515725" cy="2328432"/>
          </a:xfrm>
          <a:prstGeom prst="rect">
            <a:avLst/>
          </a:prstGeom>
        </p:spPr>
        <p:txBody>
          <a:bodyPr vert="horz" lIns="91440" tIns="45720" rIns="91440" bIns="45720" rtlCol="0">
            <a:noAutofit/>
          </a:bodyPr>
          <a:lstStyle>
            <a:lvl1pPr marL="0" indent="0" algn="l" defTabSz="685800" rtl="0" eaLnBrk="1" latinLnBrk="0" hangingPunct="1">
              <a:lnSpc>
                <a:spcPct val="90000"/>
              </a:lnSpc>
              <a:spcBef>
                <a:spcPts val="750"/>
              </a:spcBef>
              <a:buFont typeface="Wingdings" panose="05000000000000000000" pitchFamily="2" charset="2"/>
              <a:buNone/>
              <a:defRPr sz="2000" b="1" kern="1200">
                <a:solidFill>
                  <a:srgbClr val="002060"/>
                </a:solidFill>
                <a:latin typeface="Arial Narrow" panose="020B0606020202030204" pitchFamily="34" charset="0"/>
                <a:ea typeface="+mn-ea"/>
                <a:cs typeface="+mn-cs"/>
              </a:defRPr>
            </a:lvl1pPr>
            <a:lvl2pPr marL="342900" indent="0" algn="l" defTabSz="685800" rtl="0" eaLnBrk="1" latinLnBrk="0" hangingPunct="1">
              <a:lnSpc>
                <a:spcPct val="90000"/>
              </a:lnSpc>
              <a:spcBef>
                <a:spcPts val="375"/>
              </a:spcBef>
              <a:buFont typeface="Wingdings" panose="05000000000000000000" pitchFamily="2" charset="2"/>
              <a:buNone/>
              <a:defRPr sz="1500" b="1" kern="1200">
                <a:solidFill>
                  <a:schemeClr val="tx1">
                    <a:tint val="75000"/>
                  </a:schemeClr>
                </a:solidFill>
                <a:latin typeface="+mn-lt"/>
                <a:ea typeface="+mn-ea"/>
                <a:cs typeface="+mn-cs"/>
              </a:defRPr>
            </a:lvl2pPr>
            <a:lvl3pPr marL="685800" indent="0" algn="l"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3pPr>
            <a:lvl4pPr marL="10287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4pPr>
            <a:lvl5pPr marL="13716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5pPr>
            <a:lvl6pPr marL="17145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6pPr>
            <a:lvl7pPr marL="20574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7pPr>
            <a:lvl8pPr marL="24003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8pPr>
            <a:lvl9pPr marL="27432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9pPr>
          </a:lstStyle>
          <a:p>
            <a:pPr marL="0" marR="0" lvl="0" indent="0" algn="l" defTabSz="685800" rtl="0" eaLnBrk="1" fontAlgn="auto" latinLnBrk="0" hangingPunct="1">
              <a:lnSpc>
                <a:spcPct val="90000"/>
              </a:lnSpc>
              <a:spcBef>
                <a:spcPts val="750"/>
              </a:spcBef>
              <a:spcAft>
                <a:spcPts val="0"/>
              </a:spcAft>
              <a:buClrTx/>
              <a:buSzTx/>
              <a:buFont typeface="Wingdings" panose="05000000000000000000" pitchFamily="2" charset="2"/>
              <a:buNone/>
              <a:tabLst/>
              <a:defRPr/>
            </a:pPr>
            <a:r>
              <a:rPr kumimoji="0" lang="fr-FR" sz="2000" b="0" i="0" u="none" strike="noStrike" kern="1200" cap="none" spc="0" normalizeH="0" baseline="0" noProof="0" dirty="0">
                <a:ln>
                  <a:noFill/>
                </a:ln>
                <a:solidFill>
                  <a:srgbClr val="002060"/>
                </a:solidFill>
                <a:effectLst/>
                <a:uLnTx/>
                <a:uFillTx/>
                <a:latin typeface="Arial Narrow" panose="020B0606020202030204" pitchFamily="34" charset="0"/>
                <a:ea typeface="+mn-ea"/>
                <a:cs typeface="+mn-cs"/>
              </a:rPr>
              <a:t>FOLFOXIRI/bevacizumab (</a:t>
            </a:r>
            <a:r>
              <a:rPr kumimoji="0" lang="fr-FR" sz="2000" b="0" i="0" u="none" strike="noStrike" kern="1200" cap="none" spc="0" normalizeH="0" baseline="0" noProof="0" dirty="0" err="1">
                <a:ln>
                  <a:noFill/>
                </a:ln>
                <a:solidFill>
                  <a:srgbClr val="002060"/>
                </a:solidFill>
                <a:effectLst/>
                <a:uLnTx/>
                <a:uFillTx/>
                <a:latin typeface="Arial Narrow" panose="020B0606020202030204" pitchFamily="34" charset="0"/>
                <a:ea typeface="+mn-ea"/>
                <a:cs typeface="+mn-cs"/>
              </a:rPr>
              <a:t>bev</a:t>
            </a:r>
            <a:r>
              <a:rPr kumimoji="0" lang="fr-FR" sz="2000" b="0" i="0" u="none" strike="noStrike" kern="1200" cap="none" spc="0" normalizeH="0" baseline="0" noProof="0" dirty="0">
                <a:ln>
                  <a:noFill/>
                </a:ln>
                <a:solidFill>
                  <a:srgbClr val="002060"/>
                </a:solidFill>
                <a:effectLst/>
                <a:uLnTx/>
                <a:uFillTx/>
                <a:latin typeface="Arial Narrow" panose="020B0606020202030204" pitchFamily="34" charset="0"/>
                <a:ea typeface="+mn-ea"/>
                <a:cs typeface="+mn-cs"/>
              </a:rPr>
              <a:t>) versus doublets/</a:t>
            </a:r>
            <a:r>
              <a:rPr kumimoji="0" lang="fr-FR" sz="2000" b="0" i="0" u="none" strike="noStrike" kern="1200" cap="none" spc="0" normalizeH="0" baseline="0" noProof="0" dirty="0" err="1">
                <a:ln>
                  <a:noFill/>
                </a:ln>
                <a:solidFill>
                  <a:srgbClr val="002060"/>
                </a:solidFill>
                <a:effectLst/>
                <a:uLnTx/>
                <a:uFillTx/>
                <a:latin typeface="Arial Narrow" panose="020B0606020202030204" pitchFamily="34" charset="0"/>
                <a:ea typeface="+mn-ea"/>
                <a:cs typeface="+mn-cs"/>
              </a:rPr>
              <a:t>bev</a:t>
            </a:r>
            <a:r>
              <a:rPr kumimoji="0" lang="fr-FR" sz="2000" b="0" i="0" u="none" strike="noStrike" kern="1200" cap="none" spc="0" normalizeH="0" baseline="0" noProof="0" dirty="0">
                <a:ln>
                  <a:noFill/>
                </a:ln>
                <a:solidFill>
                  <a:srgbClr val="002060"/>
                </a:solidFill>
                <a:effectLst/>
                <a:uLnTx/>
                <a:uFillTx/>
                <a:latin typeface="Arial Narrow" panose="020B0606020202030204" pitchFamily="34" charset="0"/>
                <a:ea typeface="+mn-ea"/>
                <a:cs typeface="+mn-cs"/>
              </a:rPr>
              <a:t> as initial </a:t>
            </a:r>
            <a:r>
              <a:rPr kumimoji="0" lang="fr-FR" sz="2000" b="0" i="0" u="none" strike="noStrike" kern="1200" cap="none" spc="0" normalizeH="0" baseline="0" noProof="0" dirty="0" err="1">
                <a:ln>
                  <a:noFill/>
                </a:ln>
                <a:solidFill>
                  <a:srgbClr val="002060"/>
                </a:solidFill>
                <a:effectLst/>
                <a:uLnTx/>
                <a:uFillTx/>
                <a:latin typeface="Arial Narrow" panose="020B0606020202030204" pitchFamily="34" charset="0"/>
                <a:ea typeface="+mn-ea"/>
                <a:cs typeface="+mn-cs"/>
              </a:rPr>
              <a:t>therapy</a:t>
            </a:r>
            <a:r>
              <a:rPr kumimoji="0" lang="fr-FR" sz="2000" b="0" i="0" u="none" strike="noStrike" kern="1200" cap="none" spc="0" normalizeH="0" baseline="0" noProof="0" dirty="0">
                <a:ln>
                  <a:noFill/>
                </a:ln>
                <a:solidFill>
                  <a:srgbClr val="002060"/>
                </a:solidFill>
                <a:effectLst/>
                <a:uLnTx/>
                <a:uFillTx/>
                <a:latin typeface="Arial Narrow" panose="020B0606020202030204" pitchFamily="34" charset="0"/>
                <a:ea typeface="+mn-ea"/>
                <a:cs typeface="+mn-cs"/>
              </a:rPr>
              <a:t> of </a:t>
            </a:r>
            <a:r>
              <a:rPr kumimoji="0" lang="fr-FR" sz="2000" b="0" i="0" u="none" strike="noStrike" kern="1200" cap="none" spc="0" normalizeH="0" baseline="0" noProof="0" dirty="0" err="1">
                <a:ln>
                  <a:noFill/>
                </a:ln>
                <a:solidFill>
                  <a:srgbClr val="002060"/>
                </a:solidFill>
                <a:effectLst/>
                <a:uLnTx/>
                <a:uFillTx/>
                <a:latin typeface="Arial Narrow" panose="020B0606020202030204" pitchFamily="34" charset="0"/>
                <a:ea typeface="+mn-ea"/>
                <a:cs typeface="+mn-cs"/>
              </a:rPr>
              <a:t>unresectable</a:t>
            </a:r>
            <a:r>
              <a:rPr kumimoji="0" lang="fr-FR" sz="2000" b="0" i="0" u="none" strike="noStrike" kern="1200" cap="none" spc="0" normalizeH="0" baseline="0" noProof="0" dirty="0">
                <a:ln>
                  <a:noFill/>
                </a:ln>
                <a:solidFill>
                  <a:srgbClr val="002060"/>
                </a:solidFill>
                <a:effectLst/>
                <a:uLnTx/>
                <a:uFillTx/>
                <a:latin typeface="Arial Narrow" panose="020B0606020202030204" pitchFamily="34" charset="0"/>
                <a:ea typeface="+mn-ea"/>
                <a:cs typeface="+mn-cs"/>
              </a:rPr>
              <a:t> </a:t>
            </a:r>
            <a:r>
              <a:rPr kumimoji="0" lang="fr-FR" sz="2000" b="0" i="0" u="none" strike="noStrike" kern="1200" cap="none" spc="0" normalizeH="0" baseline="0" noProof="0" dirty="0" err="1">
                <a:ln>
                  <a:noFill/>
                </a:ln>
                <a:solidFill>
                  <a:srgbClr val="002060"/>
                </a:solidFill>
                <a:effectLst/>
                <a:uLnTx/>
                <a:uFillTx/>
                <a:latin typeface="Arial Narrow" panose="020B0606020202030204" pitchFamily="34" charset="0"/>
                <a:ea typeface="+mn-ea"/>
                <a:cs typeface="+mn-cs"/>
              </a:rPr>
              <a:t>metastatic</a:t>
            </a:r>
            <a:r>
              <a:rPr kumimoji="0" lang="fr-FR" sz="2000" b="0" i="0" u="none" strike="noStrike" kern="1200" cap="none" spc="0" normalizeH="0" baseline="0" noProof="0" dirty="0">
                <a:ln>
                  <a:noFill/>
                </a:ln>
                <a:solidFill>
                  <a:srgbClr val="002060"/>
                </a:solidFill>
                <a:effectLst/>
                <a:uLnTx/>
                <a:uFillTx/>
                <a:latin typeface="Arial Narrow" panose="020B0606020202030204" pitchFamily="34" charset="0"/>
                <a:ea typeface="+mn-ea"/>
                <a:cs typeface="+mn-cs"/>
              </a:rPr>
              <a:t> colorectal cancer (</a:t>
            </a:r>
            <a:r>
              <a:rPr kumimoji="0" lang="fr-FR" sz="2000" b="0" i="0" u="none" strike="noStrike" kern="1200" cap="none" spc="0" normalizeH="0" baseline="0" noProof="0" dirty="0" err="1">
                <a:ln>
                  <a:noFill/>
                </a:ln>
                <a:solidFill>
                  <a:srgbClr val="002060"/>
                </a:solidFill>
                <a:effectLst/>
                <a:uLnTx/>
                <a:uFillTx/>
                <a:latin typeface="Arial Narrow" panose="020B0606020202030204" pitchFamily="34" charset="0"/>
                <a:ea typeface="+mn-ea"/>
                <a:cs typeface="+mn-cs"/>
              </a:rPr>
              <a:t>mCRC</a:t>
            </a:r>
            <a:r>
              <a:rPr kumimoji="0" lang="fr-FR" sz="2000" b="0" i="0" u="none" strike="noStrike" kern="1200" cap="none" spc="0" normalizeH="0" baseline="0" noProof="0" dirty="0">
                <a:ln>
                  <a:noFill/>
                </a:ln>
                <a:solidFill>
                  <a:srgbClr val="002060"/>
                </a:solidFill>
                <a:effectLst/>
                <a:uLnTx/>
                <a:uFillTx/>
                <a:latin typeface="Arial Narrow" panose="020B0606020202030204" pitchFamily="34" charset="0"/>
                <a:ea typeface="+mn-ea"/>
                <a:cs typeface="+mn-cs"/>
              </a:rPr>
              <a:t>): A </a:t>
            </a:r>
            <a:r>
              <a:rPr kumimoji="0" lang="fr-FR" sz="2000" b="0" i="0" u="none" strike="noStrike" kern="1200" cap="none" spc="0" normalizeH="0" baseline="0" noProof="0" dirty="0" err="1">
                <a:ln>
                  <a:noFill/>
                </a:ln>
                <a:solidFill>
                  <a:srgbClr val="002060"/>
                </a:solidFill>
                <a:effectLst/>
                <a:uLnTx/>
                <a:uFillTx/>
                <a:latin typeface="Arial Narrow" panose="020B0606020202030204" pitchFamily="34" charset="0"/>
                <a:ea typeface="+mn-ea"/>
                <a:cs typeface="+mn-cs"/>
              </a:rPr>
              <a:t>meta-analysis</a:t>
            </a:r>
            <a:r>
              <a:rPr kumimoji="0" lang="fr-FR" sz="2000" b="0" i="0" u="none" strike="noStrike" kern="1200" cap="none" spc="0" normalizeH="0" baseline="0" noProof="0" dirty="0">
                <a:ln>
                  <a:noFill/>
                </a:ln>
                <a:solidFill>
                  <a:srgbClr val="002060"/>
                </a:solidFill>
                <a:effectLst/>
                <a:uLnTx/>
                <a:uFillTx/>
                <a:latin typeface="Arial Narrow" panose="020B0606020202030204" pitchFamily="34" charset="0"/>
                <a:ea typeface="+mn-ea"/>
                <a:cs typeface="+mn-cs"/>
              </a:rPr>
              <a:t> of </a:t>
            </a:r>
            <a:r>
              <a:rPr kumimoji="0" lang="fr-FR" sz="2000" b="0" i="0" u="none" strike="noStrike" kern="1200" cap="none" spc="0" normalizeH="0" baseline="0" noProof="0" dirty="0" err="1">
                <a:ln>
                  <a:noFill/>
                </a:ln>
                <a:solidFill>
                  <a:srgbClr val="002060"/>
                </a:solidFill>
                <a:effectLst/>
                <a:uLnTx/>
                <a:uFillTx/>
                <a:latin typeface="Arial Narrow" panose="020B0606020202030204" pitchFamily="34" charset="0"/>
                <a:ea typeface="+mn-ea"/>
                <a:cs typeface="+mn-cs"/>
              </a:rPr>
              <a:t>individual</a:t>
            </a:r>
            <a:r>
              <a:rPr kumimoji="0" lang="fr-FR" sz="2000" b="0" i="0" u="none" strike="noStrike" kern="1200" cap="none" spc="0" normalizeH="0" baseline="0" noProof="0" dirty="0">
                <a:ln>
                  <a:noFill/>
                </a:ln>
                <a:solidFill>
                  <a:srgbClr val="002060"/>
                </a:solidFill>
                <a:effectLst/>
                <a:uLnTx/>
                <a:uFillTx/>
                <a:latin typeface="Arial Narrow" panose="020B0606020202030204" pitchFamily="34" charset="0"/>
                <a:ea typeface="+mn-ea"/>
                <a:cs typeface="+mn-cs"/>
              </a:rPr>
              <a:t> patient data (IPD) </a:t>
            </a:r>
            <a:r>
              <a:rPr kumimoji="0" lang="fr-FR" sz="2000" b="0" i="0" u="none" strike="noStrike" kern="1200" cap="none" spc="0" normalizeH="0" baseline="0" noProof="0" dirty="0" err="1">
                <a:ln>
                  <a:noFill/>
                </a:ln>
                <a:solidFill>
                  <a:srgbClr val="002060"/>
                </a:solidFill>
                <a:effectLst/>
                <a:uLnTx/>
                <a:uFillTx/>
                <a:latin typeface="Arial Narrow" panose="020B0606020202030204" pitchFamily="34" charset="0"/>
                <a:ea typeface="+mn-ea"/>
                <a:cs typeface="+mn-cs"/>
              </a:rPr>
              <a:t>from</a:t>
            </a:r>
            <a:r>
              <a:rPr kumimoji="0" lang="fr-FR" sz="2000" b="0" i="0" u="none" strike="noStrike" kern="1200" cap="none" spc="0" normalizeH="0" baseline="0" noProof="0" dirty="0">
                <a:ln>
                  <a:noFill/>
                </a:ln>
                <a:solidFill>
                  <a:srgbClr val="002060"/>
                </a:solidFill>
                <a:effectLst/>
                <a:uLnTx/>
                <a:uFillTx/>
                <a:latin typeface="Arial Narrow" panose="020B0606020202030204" pitchFamily="34" charset="0"/>
                <a:ea typeface="+mn-ea"/>
                <a:cs typeface="+mn-cs"/>
              </a:rPr>
              <a:t> five </a:t>
            </a:r>
            <a:r>
              <a:rPr kumimoji="0" lang="fr-FR" sz="2000" b="0" i="0" u="none" strike="noStrike" kern="1200" cap="none" spc="0" normalizeH="0" baseline="0" noProof="0" dirty="0" err="1">
                <a:ln>
                  <a:noFill/>
                </a:ln>
                <a:solidFill>
                  <a:srgbClr val="002060"/>
                </a:solidFill>
                <a:effectLst/>
                <a:uLnTx/>
                <a:uFillTx/>
                <a:latin typeface="Arial Narrow" panose="020B0606020202030204" pitchFamily="34" charset="0"/>
                <a:ea typeface="+mn-ea"/>
                <a:cs typeface="+mn-cs"/>
              </a:rPr>
              <a:t>randomized</a:t>
            </a:r>
            <a:r>
              <a:rPr kumimoji="0" lang="fr-FR" sz="2000" b="0" i="0" u="none" strike="noStrike" kern="1200" cap="none" spc="0" normalizeH="0" baseline="0" noProof="0" dirty="0">
                <a:ln>
                  <a:noFill/>
                </a:ln>
                <a:solidFill>
                  <a:srgbClr val="002060"/>
                </a:solidFill>
                <a:effectLst/>
                <a:uLnTx/>
                <a:uFillTx/>
                <a:latin typeface="Arial Narrow" panose="020B0606020202030204" pitchFamily="34" charset="0"/>
                <a:ea typeface="+mn-ea"/>
                <a:cs typeface="+mn-cs"/>
              </a:rPr>
              <a:t> trials.</a:t>
            </a:r>
          </a:p>
          <a:p>
            <a:pPr marL="0" marR="0" lvl="0" indent="0" algn="l" defTabSz="685800" rtl="0" eaLnBrk="1" fontAlgn="auto" latinLnBrk="0" hangingPunct="1">
              <a:lnSpc>
                <a:spcPct val="90000"/>
              </a:lnSpc>
              <a:spcBef>
                <a:spcPts val="750"/>
              </a:spcBef>
              <a:spcAft>
                <a:spcPts val="0"/>
              </a:spcAft>
              <a:buClrTx/>
              <a:buSzTx/>
              <a:buFont typeface="Wingdings" panose="05000000000000000000" pitchFamily="2" charset="2"/>
              <a:buNone/>
              <a:tabLst/>
              <a:defRPr/>
            </a:pPr>
            <a:endParaRPr kumimoji="0" lang="fr-FR" sz="2000" b="0" i="0" u="none" strike="noStrike" kern="1200" cap="none" spc="0" normalizeH="0" baseline="0" noProof="0" dirty="0">
              <a:ln>
                <a:noFill/>
              </a:ln>
              <a:solidFill>
                <a:srgbClr val="002060"/>
              </a:solidFill>
              <a:effectLst/>
              <a:uLnTx/>
              <a:uFillTx/>
              <a:latin typeface="Arial Narrow" panose="020B0606020202030204" pitchFamily="34" charset="0"/>
              <a:ea typeface="+mn-ea"/>
              <a:cs typeface="+mn-cs"/>
            </a:endParaRPr>
          </a:p>
          <a:p>
            <a:pPr marL="0" marR="0" lvl="0" indent="0" algn="l" defTabSz="685800" rtl="0" eaLnBrk="1" fontAlgn="auto" latinLnBrk="0" hangingPunct="1">
              <a:lnSpc>
                <a:spcPct val="90000"/>
              </a:lnSpc>
              <a:spcBef>
                <a:spcPts val="750"/>
              </a:spcBef>
              <a:spcAft>
                <a:spcPts val="0"/>
              </a:spcAft>
              <a:buClrTx/>
              <a:buSzTx/>
              <a:buFont typeface="Wingdings" panose="05000000000000000000" pitchFamily="2" charset="2"/>
              <a:buNone/>
              <a:tabLst/>
              <a:defRPr/>
            </a:pPr>
            <a:r>
              <a:rPr kumimoji="0" lang="fr-FR" sz="1800" b="0" i="1" u="none" strike="noStrike" kern="1200" cap="none" spc="0" normalizeH="0" baseline="0" noProof="0" dirty="0" err="1">
                <a:ln>
                  <a:noFill/>
                </a:ln>
                <a:solidFill>
                  <a:srgbClr val="002060"/>
                </a:solidFill>
                <a:effectLst/>
                <a:uLnTx/>
                <a:uFillTx/>
                <a:latin typeface="Arial Narrow" panose="020B0606020202030204" pitchFamily="34" charset="0"/>
                <a:ea typeface="+mn-ea"/>
                <a:cs typeface="+mn-cs"/>
              </a:rPr>
              <a:t>Chiara</a:t>
            </a:r>
            <a:r>
              <a:rPr kumimoji="0" lang="fr-FR" sz="1800" b="0" i="1" u="none" strike="noStrike" kern="1200" cap="none" spc="0" normalizeH="0" baseline="0" noProof="0" dirty="0">
                <a:ln>
                  <a:noFill/>
                </a:ln>
                <a:solidFill>
                  <a:srgbClr val="002060"/>
                </a:solidFill>
                <a:effectLst/>
                <a:uLnTx/>
                <a:uFillTx/>
                <a:latin typeface="Arial Narrow" panose="020B0606020202030204" pitchFamily="34" charset="0"/>
                <a:ea typeface="+mn-ea"/>
                <a:cs typeface="+mn-cs"/>
              </a:rPr>
              <a:t> </a:t>
            </a:r>
            <a:r>
              <a:rPr kumimoji="0" lang="fr-FR" sz="1800" b="0" i="1" u="none" strike="noStrike" kern="1200" cap="none" spc="0" normalizeH="0" baseline="0" noProof="0" dirty="0" err="1">
                <a:ln>
                  <a:noFill/>
                </a:ln>
                <a:solidFill>
                  <a:srgbClr val="002060"/>
                </a:solidFill>
                <a:effectLst/>
                <a:uLnTx/>
                <a:uFillTx/>
                <a:latin typeface="Arial Narrow" panose="020B0606020202030204" pitchFamily="34" charset="0"/>
                <a:ea typeface="+mn-ea"/>
                <a:cs typeface="+mn-cs"/>
              </a:rPr>
              <a:t>Cremolini</a:t>
            </a:r>
            <a:r>
              <a:rPr kumimoji="0" lang="fr-FR" sz="1800" b="0" i="1" u="none" strike="noStrike" kern="1200" cap="none" spc="0" normalizeH="0" baseline="0" noProof="0" dirty="0">
                <a:ln>
                  <a:noFill/>
                </a:ln>
                <a:solidFill>
                  <a:srgbClr val="002060"/>
                </a:solidFill>
                <a:effectLst/>
                <a:uLnTx/>
                <a:uFillTx/>
                <a:latin typeface="Arial Narrow" panose="020B0606020202030204" pitchFamily="34" charset="0"/>
                <a:ea typeface="+mn-ea"/>
                <a:cs typeface="+mn-cs"/>
              </a:rPr>
              <a:t> et al., ASCO 2020, Abs 4015</a:t>
            </a:r>
          </a:p>
          <a:p>
            <a:pPr marL="0" marR="0" lvl="0" indent="0" algn="l" defTabSz="685800" rtl="0" eaLnBrk="1" fontAlgn="auto" latinLnBrk="0" hangingPunct="1">
              <a:lnSpc>
                <a:spcPct val="90000"/>
              </a:lnSpc>
              <a:spcBef>
                <a:spcPts val="750"/>
              </a:spcBef>
              <a:spcAft>
                <a:spcPts val="0"/>
              </a:spcAft>
              <a:buClrTx/>
              <a:buSzTx/>
              <a:buFont typeface="Wingdings" panose="05000000000000000000" pitchFamily="2" charset="2"/>
              <a:buNone/>
              <a:tabLst/>
              <a:defRPr/>
            </a:pPr>
            <a:endParaRPr kumimoji="0" lang="fr-FR" sz="2000" b="0" i="0" u="none" strike="noStrike" kern="1200" cap="none" spc="0" normalizeH="0" baseline="0" noProof="0" dirty="0">
              <a:ln>
                <a:noFill/>
              </a:ln>
              <a:solidFill>
                <a:srgbClr val="002060"/>
              </a:solidFill>
              <a:effectLst/>
              <a:uLnTx/>
              <a:uFillTx/>
              <a:latin typeface="Arial Narrow" panose="020B0606020202030204" pitchFamily="34" charset="0"/>
              <a:ea typeface="+mn-ea"/>
              <a:cs typeface="+mn-cs"/>
            </a:endParaRPr>
          </a:p>
        </p:txBody>
      </p:sp>
    </p:spTree>
    <p:extLst>
      <p:ext uri="{BB962C8B-B14F-4D97-AF65-F5344CB8AC3E}">
        <p14:creationId xmlns:p14="http://schemas.microsoft.com/office/powerpoint/2010/main" val="52906420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err="1"/>
              <a:t>Trichimiothérapie+bevacizumab</a:t>
            </a:r>
            <a:r>
              <a:rPr lang="fr-FR" dirty="0"/>
              <a:t> en L1</a:t>
            </a:r>
          </a:p>
        </p:txBody>
      </p:sp>
      <p:sp>
        <p:nvSpPr>
          <p:cNvPr id="3" name="Espace réservé du contenu 2"/>
          <p:cNvSpPr>
            <a:spLocks noGrp="1"/>
          </p:cNvSpPr>
          <p:nvPr>
            <p:ph sz="half" idx="1"/>
          </p:nvPr>
        </p:nvSpPr>
        <p:spPr/>
        <p:txBody>
          <a:bodyPr/>
          <a:lstStyle/>
          <a:p>
            <a:pPr>
              <a:spcBef>
                <a:spcPts val="1200"/>
              </a:spcBef>
            </a:pPr>
            <a:r>
              <a:rPr lang="fr-FR" sz="1800" dirty="0"/>
              <a:t>Méta-analyse sur données individuelles de 5 études randomisées </a:t>
            </a:r>
            <a:r>
              <a:rPr lang="fr-FR" sz="1800" b="0" dirty="0"/>
              <a:t>(vs </a:t>
            </a:r>
            <a:r>
              <a:rPr lang="fr-FR" sz="1800" b="0" dirty="0" err="1"/>
              <a:t>bichimiothérapie+bevacizumab</a:t>
            </a:r>
            <a:r>
              <a:rPr lang="fr-FR" sz="1800" b="0" dirty="0"/>
              <a:t>): </a:t>
            </a:r>
            <a:r>
              <a:rPr lang="fr-FR" sz="1800" dirty="0"/>
              <a:t>TRIBE 1et 2, CHARTA, OLIVIA, STEAM</a:t>
            </a:r>
          </a:p>
          <a:p>
            <a:pPr>
              <a:spcBef>
                <a:spcPts val="1200"/>
              </a:spcBef>
            </a:pPr>
            <a:r>
              <a:rPr lang="fr-FR" sz="1800" dirty="0"/>
              <a:t>1697 patients </a:t>
            </a:r>
            <a:r>
              <a:rPr lang="fr-FR" sz="1800" b="0" dirty="0"/>
              <a:t>(70% de FOLFOX-</a:t>
            </a:r>
            <a:r>
              <a:rPr lang="fr-FR" sz="1800" b="0" dirty="0" err="1"/>
              <a:t>bev</a:t>
            </a:r>
            <a:r>
              <a:rPr lang="fr-FR" sz="1800" b="0" dirty="0"/>
              <a:t> </a:t>
            </a:r>
            <a:r>
              <a:rPr lang="fr-FR" sz="1800" b="0" dirty="0" err="1"/>
              <a:t>ds</a:t>
            </a:r>
            <a:r>
              <a:rPr lang="fr-FR" sz="1800" b="0" dirty="0"/>
              <a:t> le bras </a:t>
            </a:r>
            <a:r>
              <a:rPr lang="fr-FR" sz="1800" b="0" dirty="0" err="1"/>
              <a:t>biCT</a:t>
            </a:r>
            <a:r>
              <a:rPr lang="fr-FR" sz="1800" b="0" dirty="0"/>
              <a:t>)</a:t>
            </a:r>
          </a:p>
          <a:p>
            <a:pPr>
              <a:spcBef>
                <a:spcPts val="1200"/>
              </a:spcBef>
            </a:pPr>
            <a:r>
              <a:rPr lang="fr-FR" sz="1800" dirty="0"/>
              <a:t>PFS=9,9 vs 12,2mois; HR=0,74 </a:t>
            </a:r>
            <a:r>
              <a:rPr lang="fr-FR" sz="1800" b="0" dirty="0"/>
              <a:t>(95%CI=0,67-0,82), </a:t>
            </a:r>
            <a:r>
              <a:rPr lang="fr-FR" sz="1800" dirty="0"/>
              <a:t>p&lt;0,001</a:t>
            </a:r>
          </a:p>
          <a:p>
            <a:pPr>
              <a:spcBef>
                <a:spcPts val="1200"/>
              </a:spcBef>
            </a:pPr>
            <a:r>
              <a:rPr lang="fr-FR" sz="1800" dirty="0"/>
              <a:t>OS=28,9 vs 24,5mois; HR=0,81 </a:t>
            </a:r>
            <a:r>
              <a:rPr lang="fr-FR" sz="1800" b="0" dirty="0"/>
              <a:t>(95%CI=0,72-0,91), </a:t>
            </a:r>
            <a:r>
              <a:rPr lang="fr-FR" sz="1800" dirty="0"/>
              <a:t>p&lt;0,001</a:t>
            </a:r>
          </a:p>
          <a:p>
            <a:pPr>
              <a:spcBef>
                <a:spcPts val="1200"/>
              </a:spcBef>
            </a:pPr>
            <a:r>
              <a:rPr lang="fr-FR" sz="1800" dirty="0"/>
              <a:t>ORR= 64,5 vs 53,6%, p&lt;0,001/</a:t>
            </a:r>
            <a:r>
              <a:rPr lang="fr-FR" sz="1800" dirty="0" err="1"/>
              <a:t>Tx</a:t>
            </a:r>
            <a:r>
              <a:rPr lang="fr-FR" sz="1800" dirty="0"/>
              <a:t> de résection R0= 16,4% vs 11,8%, p=0,007</a:t>
            </a:r>
          </a:p>
          <a:p>
            <a:pPr>
              <a:spcBef>
                <a:spcPts val="1200"/>
              </a:spcBef>
            </a:pPr>
            <a:r>
              <a:rPr lang="fr-FR" sz="1800" dirty="0"/>
              <a:t>Plus de toxicités digestives et de neutropénies </a:t>
            </a:r>
            <a:r>
              <a:rPr lang="fr-FR" sz="1800" dirty="0" err="1"/>
              <a:t>ds</a:t>
            </a:r>
            <a:r>
              <a:rPr lang="fr-FR" sz="1800" dirty="0"/>
              <a:t> le bras intensifié</a:t>
            </a:r>
          </a:p>
          <a:p>
            <a:pPr>
              <a:spcBef>
                <a:spcPts val="1200"/>
              </a:spcBef>
            </a:pPr>
            <a:r>
              <a:rPr lang="fr-FR" sz="1800" dirty="0"/>
              <a:t>Analyses de sous groupes: </a:t>
            </a:r>
          </a:p>
          <a:p>
            <a:pPr lvl="1"/>
            <a:r>
              <a:rPr lang="fr-FR" sz="1400" dirty="0"/>
              <a:t>Bénéfice plus marqué pour les RAS mutés et les colons droits RAS/BRAF </a:t>
            </a:r>
            <a:r>
              <a:rPr lang="fr-FR" sz="1400" dirty="0" err="1"/>
              <a:t>wt</a:t>
            </a:r>
            <a:r>
              <a:rPr lang="fr-FR" sz="1400" dirty="0"/>
              <a:t>. </a:t>
            </a:r>
          </a:p>
          <a:p>
            <a:pPr lvl="1"/>
            <a:r>
              <a:rPr lang="fr-FR" sz="1400" dirty="0"/>
              <a:t>Pas de bénéfice confirmé pour les BRAF mutés</a:t>
            </a:r>
          </a:p>
          <a:p>
            <a:pPr lvl="1"/>
            <a:r>
              <a:rPr lang="fr-FR" sz="1400" dirty="0"/>
              <a:t>Mais statut moléculaire complet et site tumeur primitive manquants chez environ ¼ des patients</a:t>
            </a:r>
          </a:p>
        </p:txBody>
      </p:sp>
      <p:sp>
        <p:nvSpPr>
          <p:cNvPr id="5" name="ZoneTexte 4">
            <a:extLst>
              <a:ext uri="{FF2B5EF4-FFF2-40B4-BE49-F238E27FC236}">
                <a16:creationId xmlns:a16="http://schemas.microsoft.com/office/drawing/2014/main" id="{A03ED5CA-05C6-D240-AFD4-06BBD06A037E}"/>
              </a:ext>
            </a:extLst>
          </p:cNvPr>
          <p:cNvSpPr txBox="1">
            <a:spLocks noChangeArrowheads="1"/>
          </p:cNvSpPr>
          <p:nvPr/>
        </p:nvSpPr>
        <p:spPr bwMode="auto">
          <a:xfrm>
            <a:off x="0" y="4893174"/>
            <a:ext cx="2557110" cy="230832"/>
          </a:xfrm>
          <a:prstGeom prst="rect">
            <a:avLst/>
          </a:prstGeom>
          <a:noFill/>
        </p:spPr>
        <p:txBody>
          <a:bodyPr wrap="none" rtlCol="0">
            <a:spAutoFit/>
          </a:bodyPr>
          <a:lstStyle>
            <a:defPPr>
              <a:defRPr lang="fr-FR"/>
            </a:defPPr>
            <a:lvl1pPr>
              <a:defRPr sz="900" i="1">
                <a:solidFill>
                  <a:schemeClr val="tx1">
                    <a:lumMod val="50000"/>
                    <a:lumOff val="50000"/>
                  </a:schemeClr>
                </a:solidFill>
                <a:latin typeface="Arial" panose="020B0604020202020204" pitchFamily="34" charset="0"/>
              </a:defRPr>
            </a:lvl1p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Chiara</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Cremolini</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ASCO 2020, Abs 4015</a:t>
            </a:r>
          </a:p>
        </p:txBody>
      </p:sp>
    </p:spTree>
    <p:extLst>
      <p:ext uri="{BB962C8B-B14F-4D97-AF65-F5344CB8AC3E}">
        <p14:creationId xmlns:p14="http://schemas.microsoft.com/office/powerpoint/2010/main" val="6553250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 coins arrondis 1">
            <a:extLst>
              <a:ext uri="{FF2B5EF4-FFF2-40B4-BE49-F238E27FC236}">
                <a16:creationId xmlns:a16="http://schemas.microsoft.com/office/drawing/2014/main" id="{B8372043-28AB-7244-9382-62E6682061F0}"/>
              </a:ext>
            </a:extLst>
          </p:cNvPr>
          <p:cNvSpPr/>
          <p:nvPr/>
        </p:nvSpPr>
        <p:spPr>
          <a:xfrm>
            <a:off x="249768" y="926091"/>
            <a:ext cx="5379508" cy="1773666"/>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 name="Titre 3"/>
          <p:cNvSpPr>
            <a:spLocks noGrp="1"/>
          </p:cNvSpPr>
          <p:nvPr>
            <p:ph type="title"/>
          </p:nvPr>
        </p:nvSpPr>
        <p:spPr>
          <a:xfrm>
            <a:off x="249768" y="926091"/>
            <a:ext cx="5379507" cy="1773666"/>
          </a:xfrm>
        </p:spPr>
        <p:txBody>
          <a:bodyPr anchor="ctr">
            <a:normAutofit/>
          </a:bodyPr>
          <a:lstStyle/>
          <a:p>
            <a:pPr algn="ctr"/>
            <a:r>
              <a:rPr lang="fr-FR" dirty="0">
                <a:solidFill>
                  <a:schemeClr val="tx1">
                    <a:lumMod val="65000"/>
                    <a:lumOff val="35000"/>
                  </a:schemeClr>
                </a:solidFill>
              </a:rPr>
              <a:t>Cancers Non Colorectaux</a:t>
            </a:r>
            <a:endParaRPr lang="fr-FR" sz="4000" b="0" i="1" dirty="0">
              <a:solidFill>
                <a:schemeClr val="tx1">
                  <a:lumMod val="65000"/>
                  <a:lumOff val="35000"/>
                </a:schemeClr>
              </a:solidFill>
            </a:endParaRPr>
          </a:p>
        </p:txBody>
      </p:sp>
    </p:spTree>
    <p:extLst>
      <p:ext uri="{BB962C8B-B14F-4D97-AF65-F5344CB8AC3E}">
        <p14:creationId xmlns:p14="http://schemas.microsoft.com/office/powerpoint/2010/main" val="1850510906"/>
      </p:ext>
    </p:extLst>
  </p:cSld>
  <p:clrMapOvr>
    <a:masterClrMapping/>
  </p:clrMapOvr>
  <p:transition spd="slow">
    <p:wipe/>
  </p:transition>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a:xfrm>
            <a:off x="232515" y="1247952"/>
            <a:ext cx="5379508" cy="1773666"/>
          </a:xfrm>
        </p:spPr>
        <p:txBody>
          <a:bodyPr anchor="ctr">
            <a:normAutofit/>
          </a:bodyPr>
          <a:lstStyle/>
          <a:p>
            <a:pPr algn="ctr"/>
            <a:r>
              <a:rPr lang="fr-FR" dirty="0"/>
              <a:t>Cancers œsogastriques</a:t>
            </a:r>
            <a:endParaRPr lang="fr-FR" sz="4000" b="0" dirty="0">
              <a:solidFill>
                <a:srgbClr val="002060"/>
              </a:solidFill>
            </a:endParaRPr>
          </a:p>
        </p:txBody>
      </p:sp>
      <p:sp>
        <p:nvSpPr>
          <p:cNvPr id="3" name="Rectangle : coins arrondis 2">
            <a:extLst>
              <a:ext uri="{FF2B5EF4-FFF2-40B4-BE49-F238E27FC236}">
                <a16:creationId xmlns:a16="http://schemas.microsoft.com/office/drawing/2014/main" id="{23E7BE03-C1C1-C549-9E99-BED75E9A4FAF}"/>
              </a:ext>
            </a:extLst>
          </p:cNvPr>
          <p:cNvSpPr/>
          <p:nvPr/>
        </p:nvSpPr>
        <p:spPr>
          <a:xfrm>
            <a:off x="232515" y="1247952"/>
            <a:ext cx="5379508" cy="1773666"/>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val="569611776"/>
      </p:ext>
    </p:extLst>
  </p:cSld>
  <p:clrMapOvr>
    <a:masterClrMapping/>
  </p:clrMapOvr>
  <p:transition spd="slow">
    <p:wipe/>
  </p:transition>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re 11"/>
          <p:cNvSpPr>
            <a:spLocks noGrp="1"/>
          </p:cNvSpPr>
          <p:nvPr>
            <p:ph type="title"/>
          </p:nvPr>
        </p:nvSpPr>
        <p:spPr/>
        <p:txBody>
          <a:bodyPr>
            <a:normAutofit/>
          </a:bodyPr>
          <a:lstStyle/>
          <a:p>
            <a:r>
              <a:rPr lang="fr-FR" sz="2400" dirty="0">
                <a:solidFill>
                  <a:schemeClr val="bg1"/>
                </a:solidFill>
              </a:rPr>
              <a:t>Anti-HER2 dans les formes localisées</a:t>
            </a:r>
          </a:p>
        </p:txBody>
      </p:sp>
      <p:sp>
        <p:nvSpPr>
          <p:cNvPr id="13" name="Espace réservé du contenu 12"/>
          <p:cNvSpPr>
            <a:spLocks noGrp="1"/>
          </p:cNvSpPr>
          <p:nvPr>
            <p:ph sz="half" idx="1"/>
          </p:nvPr>
        </p:nvSpPr>
        <p:spPr/>
        <p:txBody>
          <a:bodyPr/>
          <a:lstStyle/>
          <a:p>
            <a:pPr>
              <a:buBlip>
                <a:blip r:embed="rId2"/>
              </a:buBlip>
            </a:pPr>
            <a:r>
              <a:rPr lang="fr-FR" sz="1600" dirty="0">
                <a:solidFill>
                  <a:srgbClr val="EC8014"/>
                </a:solidFill>
              </a:rPr>
              <a:t>Contexte cancer gastrique HER2</a:t>
            </a:r>
          </a:p>
          <a:p>
            <a:pPr lvl="1">
              <a:buFont typeface="Arial" panose="020B0604020202020204" pitchFamily="34" charset="0"/>
              <a:buChar char="•"/>
            </a:pPr>
            <a:r>
              <a:rPr lang="fr-FR" sz="1400" b="0" dirty="0">
                <a:solidFill>
                  <a:srgbClr val="002060"/>
                </a:solidFill>
              </a:rPr>
              <a:t>Une surexpression HER2 est retrouvé dans près d’un quart des adénocarcinomes gastriques, de la JOG ou de l’œsophage</a:t>
            </a:r>
          </a:p>
          <a:p>
            <a:pPr lvl="1">
              <a:buFont typeface="Arial" panose="020B0604020202020204" pitchFamily="34" charset="0"/>
              <a:buChar char="•"/>
            </a:pPr>
            <a:r>
              <a:rPr lang="fr-FR" sz="1400" b="0" dirty="0">
                <a:solidFill>
                  <a:srgbClr val="002060"/>
                </a:solidFill>
              </a:rPr>
              <a:t>Le trastuzumab augmente l’efficacité de la chimiothérapie dans les adénocarcinomes œsogastriques métastatiques</a:t>
            </a:r>
          </a:p>
          <a:p>
            <a:pPr>
              <a:spcBef>
                <a:spcPts val="1350"/>
              </a:spcBef>
              <a:buBlip>
                <a:blip r:embed="rId2"/>
              </a:buBlip>
            </a:pPr>
            <a:r>
              <a:rPr lang="fr-FR" sz="1600" dirty="0"/>
              <a:t>L’efficacité des molécules anti-HER2 dans les formes localisées a été suggérée dans des études préliminaires</a:t>
            </a:r>
          </a:p>
          <a:p>
            <a:pPr lvl="1">
              <a:buFont typeface="Arial" panose="020B0604020202020204" pitchFamily="34" charset="0"/>
              <a:buChar char="•"/>
            </a:pPr>
            <a:r>
              <a:rPr lang="fr-FR" sz="1400" b="0" dirty="0"/>
              <a:t>ADK œsophage, ARCC + </a:t>
            </a:r>
            <a:r>
              <a:rPr lang="fr-FR" sz="1400" b="0" dirty="0" err="1"/>
              <a:t>Trastuzumab</a:t>
            </a:r>
            <a:r>
              <a:rPr lang="fr-FR" sz="1400" b="0" dirty="0"/>
              <a:t> (</a:t>
            </a:r>
            <a:r>
              <a:rPr lang="fr-FR" sz="1400" b="0" i="1" dirty="0"/>
              <a:t>Safran, Int J </a:t>
            </a:r>
            <a:r>
              <a:rPr lang="fr-FR" sz="1400" b="0" i="1" dirty="0" err="1"/>
              <a:t>Radiat</a:t>
            </a:r>
            <a:r>
              <a:rPr lang="fr-FR" sz="1400" b="0" i="1" dirty="0"/>
              <a:t> </a:t>
            </a:r>
            <a:r>
              <a:rPr lang="fr-FR" sz="1400" b="0" i="1" dirty="0" err="1"/>
              <a:t>Oncol</a:t>
            </a:r>
            <a:r>
              <a:rPr lang="fr-FR" sz="1400" b="0" i="1" dirty="0"/>
              <a:t> Biol Phys 2007</a:t>
            </a:r>
            <a:r>
              <a:rPr lang="fr-FR" sz="1400" b="0" dirty="0"/>
              <a:t>)</a:t>
            </a:r>
          </a:p>
          <a:p>
            <a:pPr lvl="1">
              <a:buFont typeface="Arial" panose="020B0604020202020204" pitchFamily="34" charset="0"/>
              <a:buChar char="•"/>
            </a:pPr>
            <a:r>
              <a:rPr lang="fr-FR" sz="1400" b="0" dirty="0"/>
              <a:t>ADK gastriques FLOT + </a:t>
            </a:r>
            <a:r>
              <a:rPr lang="fr-FR" sz="1400" b="0" dirty="0" err="1"/>
              <a:t>Trastuzumab</a:t>
            </a:r>
            <a:r>
              <a:rPr lang="fr-FR" sz="1400" b="0" dirty="0"/>
              <a:t> (</a:t>
            </a:r>
            <a:r>
              <a:rPr lang="fr-FR" sz="1400" b="0" i="1" dirty="0" err="1"/>
              <a:t>Hofheinz</a:t>
            </a:r>
            <a:r>
              <a:rPr lang="fr-FR" sz="1400" b="0" i="1" dirty="0"/>
              <a:t>, </a:t>
            </a:r>
            <a:r>
              <a:rPr lang="fr-FR" sz="1400" b="0" i="1" dirty="0" err="1"/>
              <a:t>Asco</a:t>
            </a:r>
            <a:r>
              <a:rPr lang="fr-FR" sz="1400" b="0" i="1" dirty="0"/>
              <a:t> 2017</a:t>
            </a:r>
            <a:r>
              <a:rPr lang="fr-FR" sz="1400" b="0" dirty="0"/>
              <a:t>)</a:t>
            </a:r>
          </a:p>
          <a:p>
            <a:pPr>
              <a:spcBef>
                <a:spcPts val="1350"/>
              </a:spcBef>
              <a:buBlip>
                <a:blip r:embed="rId2"/>
              </a:buBlip>
            </a:pPr>
            <a:r>
              <a:rPr lang="fr-FR" sz="1600" dirty="0"/>
              <a:t>2 études randomisées ont testé ces hypothèses à l’ASCO 2020 : </a:t>
            </a:r>
          </a:p>
          <a:p>
            <a:pPr lvl="1">
              <a:buFont typeface="Arial" panose="020B0604020202020204" pitchFamily="34" charset="0"/>
              <a:buChar char="•"/>
            </a:pPr>
            <a:r>
              <a:rPr lang="fr-FR" sz="1400" b="0" dirty="0"/>
              <a:t>RTOG 1010 : ADK œsophage, ARCC + </a:t>
            </a:r>
            <a:r>
              <a:rPr lang="fr-FR" sz="1400" b="0" dirty="0" err="1"/>
              <a:t>Trastuzumab</a:t>
            </a:r>
            <a:r>
              <a:rPr lang="fr-FR" sz="1400" b="0" dirty="0"/>
              <a:t> : Abs 4500</a:t>
            </a:r>
          </a:p>
          <a:p>
            <a:pPr lvl="1">
              <a:buFont typeface="Arial" panose="020B0604020202020204" pitchFamily="34" charset="0"/>
              <a:buChar char="•"/>
            </a:pPr>
            <a:r>
              <a:rPr lang="fr-FR" sz="1400" b="0" dirty="0"/>
              <a:t>PETRARCA : ADK gastriques FLOT + </a:t>
            </a:r>
            <a:r>
              <a:rPr lang="fr-FR" sz="1400" b="0" dirty="0" err="1"/>
              <a:t>Trastuzumab</a:t>
            </a:r>
            <a:r>
              <a:rPr lang="fr-FR" sz="1400" b="0" dirty="0"/>
              <a:t> : Abs 4502</a:t>
            </a:r>
          </a:p>
          <a:p>
            <a:endParaRPr lang="fr-FR" sz="1600" dirty="0"/>
          </a:p>
          <a:p>
            <a:endParaRPr lang="fr-FR" sz="1600" dirty="0"/>
          </a:p>
        </p:txBody>
      </p:sp>
    </p:spTree>
    <p:extLst>
      <p:ext uri="{BB962C8B-B14F-4D97-AF65-F5344CB8AC3E}">
        <p14:creationId xmlns:p14="http://schemas.microsoft.com/office/powerpoint/2010/main" val="40842736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à coins arrondis 4">
            <a:extLst>
              <a:ext uri="{FF2B5EF4-FFF2-40B4-BE49-F238E27FC236}">
                <a16:creationId xmlns:a16="http://schemas.microsoft.com/office/drawing/2014/main" id="{B41CA3FA-8645-43BD-99F3-E021F999527F}"/>
              </a:ext>
            </a:extLst>
          </p:cNvPr>
          <p:cNvSpPr/>
          <p:nvPr/>
        </p:nvSpPr>
        <p:spPr>
          <a:xfrm>
            <a:off x="1915664" y="3383682"/>
            <a:ext cx="5312669" cy="747668"/>
          </a:xfrm>
          <a:prstGeom prst="roundRect">
            <a:avLst>
              <a:gd name="adj" fmla="val 10717"/>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fr-FR" dirty="0">
              <a:solidFill>
                <a:prstClr val="white"/>
              </a:solidFill>
              <a:latin typeface="Calibri" panose="020F0502020204030204"/>
            </a:endParaRPr>
          </a:p>
        </p:txBody>
      </p:sp>
      <p:sp>
        <p:nvSpPr>
          <p:cNvPr id="3" name="Espace réservé du contenu 2"/>
          <p:cNvSpPr>
            <a:spLocks noGrp="1"/>
          </p:cNvSpPr>
          <p:nvPr>
            <p:ph sz="half" idx="1"/>
          </p:nvPr>
        </p:nvSpPr>
        <p:spPr>
          <a:xfrm>
            <a:off x="190500" y="821933"/>
            <a:ext cx="8763000" cy="2815795"/>
          </a:xfrm>
        </p:spPr>
        <p:txBody>
          <a:bodyPr>
            <a:noAutofit/>
          </a:bodyPr>
          <a:lstStyle/>
          <a:p>
            <a:r>
              <a:rPr lang="fr-FR" sz="1800" dirty="0"/>
              <a:t>Conclusion : étude de phase III positive</a:t>
            </a:r>
          </a:p>
          <a:p>
            <a:r>
              <a:rPr lang="fr-FR" sz="1800" dirty="0"/>
              <a:t>La séquence néoadjuvante RT 5x5Gy puis CT :</a:t>
            </a:r>
          </a:p>
          <a:p>
            <a:pPr lvl="1"/>
            <a:r>
              <a:rPr lang="fr-FR" sz="1400" dirty="0"/>
              <a:t>Augmente la survie sans maladie à 3 ans : 76.3 vs 69.6%</a:t>
            </a:r>
          </a:p>
          <a:p>
            <a:pPr lvl="1"/>
            <a:r>
              <a:rPr lang="fr-FR" sz="1400" dirty="0"/>
              <a:t>Augmente le taux de </a:t>
            </a:r>
            <a:r>
              <a:rPr lang="fr-FR" sz="1400" dirty="0" err="1"/>
              <a:t>pCR</a:t>
            </a:r>
            <a:r>
              <a:rPr lang="fr-FR" sz="1400" dirty="0"/>
              <a:t>: 28% vs 14%</a:t>
            </a:r>
          </a:p>
          <a:p>
            <a:pPr lvl="1"/>
            <a:r>
              <a:rPr lang="fr-FR" sz="1400" dirty="0"/>
              <a:t>Augmente la survie sans métastase : 80 vs 73.2% </a:t>
            </a:r>
          </a:p>
          <a:p>
            <a:pPr lvl="1"/>
            <a:r>
              <a:rPr lang="fr-FR" sz="1400" dirty="0"/>
              <a:t>Sans différence de chirurgie, toxicité </a:t>
            </a:r>
            <a:r>
              <a:rPr lang="fr-FR" sz="1400" dirty="0" err="1"/>
              <a:t>post-opératorie</a:t>
            </a:r>
            <a:r>
              <a:rPr lang="fr-FR" sz="1400" dirty="0"/>
              <a:t>, </a:t>
            </a:r>
            <a:r>
              <a:rPr lang="fr-FR" sz="1400" dirty="0" err="1"/>
              <a:t>QoL</a:t>
            </a:r>
            <a:endParaRPr lang="fr-FR" sz="1400" dirty="0"/>
          </a:p>
          <a:p>
            <a:pPr marL="171450" lvl="1" indent="-171450">
              <a:lnSpc>
                <a:spcPct val="90000"/>
              </a:lnSpc>
              <a:spcBef>
                <a:spcPts val="1200"/>
              </a:spcBef>
              <a:buBlip>
                <a:blip r:embed="rId2"/>
              </a:buBlip>
            </a:pPr>
            <a:r>
              <a:rPr lang="fr-FR" b="1" dirty="0">
                <a:solidFill>
                  <a:srgbClr val="EC8014"/>
                </a:solidFill>
                <a:latin typeface="Arial Narrow" panose="020B0606020202030204" pitchFamily="34" charset="0"/>
              </a:rPr>
              <a:t>Pas de différence en SG (89%)</a:t>
            </a:r>
          </a:p>
          <a:p>
            <a:pPr marL="171450" lvl="1" indent="-171450">
              <a:lnSpc>
                <a:spcPct val="90000"/>
              </a:lnSpc>
              <a:spcBef>
                <a:spcPts val="1200"/>
              </a:spcBef>
              <a:buBlip>
                <a:blip r:embed="rId2"/>
              </a:buBlip>
            </a:pPr>
            <a:r>
              <a:rPr lang="fr-FR" b="1" dirty="0">
                <a:solidFill>
                  <a:srgbClr val="EC8014"/>
                </a:solidFill>
                <a:latin typeface="Arial Narrow" panose="020B0606020202030204" pitchFamily="34" charset="0"/>
              </a:rPr>
              <a:t>Vigilance sur le moins bon contrôle local : 8.7 vs 6%</a:t>
            </a:r>
            <a:endParaRPr lang="fr-FR" sz="1400" dirty="0"/>
          </a:p>
        </p:txBody>
      </p:sp>
      <p:sp>
        <p:nvSpPr>
          <p:cNvPr id="6" name="ZoneTexte 5">
            <a:extLst>
              <a:ext uri="{FF2B5EF4-FFF2-40B4-BE49-F238E27FC236}">
                <a16:creationId xmlns:a16="http://schemas.microsoft.com/office/drawing/2014/main" id="{01A4E37B-8E57-504A-8D1D-C1A9BE911E5F}"/>
              </a:ext>
            </a:extLst>
          </p:cNvPr>
          <p:cNvSpPr txBox="1"/>
          <p:nvPr/>
        </p:nvSpPr>
        <p:spPr>
          <a:xfrm>
            <a:off x="-3048" y="4912668"/>
            <a:ext cx="2403222" cy="230832"/>
          </a:xfrm>
          <a:prstGeom prst="rect">
            <a:avLst/>
          </a:prstGeom>
          <a:noFill/>
        </p:spPr>
        <p:txBody>
          <a:bodyPr wrap="none" rtlCol="0">
            <a:spAutoFit/>
          </a:bodyPr>
          <a:lstStyle/>
          <a:p>
            <a:r>
              <a:rPr lang="fr-FR" sz="900" i="1" dirty="0" err="1">
                <a:solidFill>
                  <a:schemeClr val="tx1">
                    <a:lumMod val="50000"/>
                    <a:lumOff val="50000"/>
                  </a:schemeClr>
                </a:solidFill>
                <a:latin typeface="Arial" panose="020B0604020202020204" pitchFamily="34" charset="0"/>
              </a:rPr>
              <a:t>Geke</a:t>
            </a:r>
            <a:r>
              <a:rPr lang="fr-FR" sz="900" i="1" dirty="0">
                <a:solidFill>
                  <a:schemeClr val="tx1">
                    <a:lumMod val="50000"/>
                    <a:lumOff val="50000"/>
                  </a:schemeClr>
                </a:solidFill>
                <a:latin typeface="Arial" panose="020B0604020202020204" pitchFamily="34" charset="0"/>
              </a:rPr>
              <a:t> </a:t>
            </a:r>
            <a:r>
              <a:rPr lang="fr-FR" sz="900" i="1" dirty="0" err="1">
                <a:solidFill>
                  <a:schemeClr val="tx1">
                    <a:lumMod val="50000"/>
                    <a:lumOff val="50000"/>
                  </a:schemeClr>
                </a:solidFill>
                <a:latin typeface="Arial" panose="020B0604020202020204" pitchFamily="34" charset="0"/>
              </a:rPr>
              <a:t>Hospers</a:t>
            </a:r>
            <a:r>
              <a:rPr lang="fr-FR" sz="900" i="1" dirty="0">
                <a:solidFill>
                  <a:schemeClr val="tx1">
                    <a:lumMod val="50000"/>
                    <a:lumOff val="50000"/>
                  </a:schemeClr>
                </a:solidFill>
                <a:latin typeface="Arial" panose="020B0604020202020204" pitchFamily="34" charset="0"/>
              </a:rPr>
              <a:t> et al., ASCO2020, Abs 4006</a:t>
            </a:r>
          </a:p>
        </p:txBody>
      </p:sp>
      <p:sp>
        <p:nvSpPr>
          <p:cNvPr id="8" name="Text Box 1">
            <a:extLst>
              <a:ext uri="{FF2B5EF4-FFF2-40B4-BE49-F238E27FC236}">
                <a16:creationId xmlns:a16="http://schemas.microsoft.com/office/drawing/2014/main" id="{454F220B-15BF-4AAA-8DAF-B8C7DEDE3A03}"/>
              </a:ext>
            </a:extLst>
          </p:cNvPr>
          <p:cNvSpPr txBox="1">
            <a:spLocks noChangeArrowheads="1"/>
          </p:cNvSpPr>
          <p:nvPr/>
        </p:nvSpPr>
        <p:spPr bwMode="auto">
          <a:xfrm>
            <a:off x="3106075" y="3579084"/>
            <a:ext cx="3030637" cy="269444"/>
          </a:xfrm>
          <a:prstGeom prst="roundRect">
            <a:avLst/>
          </a:prstGeom>
          <a:solidFill>
            <a:srgbClr val="C00000"/>
          </a:solidFill>
          <a:ln>
            <a:noFill/>
          </a:ln>
        </p:spPr>
        <p:txBody>
          <a:bodyPr vert="horz" wrap="square" lIns="0" tIns="0" rIns="0" bIns="0" numCol="1" anchor="ctr" anchorCtr="0" compatLnSpc="1">
            <a:prstTxWarp prst="textNoShape">
              <a:avLst/>
            </a:prstTxWarp>
          </a:bodyPr>
          <a:lstStyle/>
          <a:p>
            <a:pPr algn="ctr" eaLnBrk="0" fontAlgn="base" hangingPunct="0">
              <a:spcBef>
                <a:spcPct val="0"/>
              </a:spcBef>
              <a:spcAft>
                <a:spcPct val="0"/>
              </a:spcAft>
              <a:defRPr/>
            </a:pPr>
            <a:r>
              <a:rPr lang="en-US" altLang="fr-FR" sz="1000" b="1" i="1" dirty="0">
                <a:solidFill>
                  <a:prstClr val="white"/>
                </a:solidFill>
                <a:latin typeface="Arial" panose="020B0604020202020204" pitchFamily="34" charset="0"/>
                <a:ea typeface="Calibri" panose="020F0502020204030204" pitchFamily="34" charset="0"/>
                <a:cs typeface="Arial" panose="020B0604020202020204" pitchFamily="34" charset="0"/>
              </a:rPr>
              <a:t>CAPOX 6x / FOLFOX 9x</a:t>
            </a:r>
            <a:endParaRPr lang="en-US" altLang="fr-FR" sz="1400" b="1" dirty="0">
              <a:solidFill>
                <a:prstClr val="white"/>
              </a:solidFill>
              <a:latin typeface="Arial" panose="020B0604020202020204" pitchFamily="34" charset="0"/>
              <a:cs typeface="Arial" panose="020B0604020202020204" pitchFamily="34" charset="0"/>
            </a:endParaRPr>
          </a:p>
        </p:txBody>
      </p:sp>
      <p:sp>
        <p:nvSpPr>
          <p:cNvPr id="9" name="Rectangle : coins arrondis 8">
            <a:extLst>
              <a:ext uri="{FF2B5EF4-FFF2-40B4-BE49-F238E27FC236}">
                <a16:creationId xmlns:a16="http://schemas.microsoft.com/office/drawing/2014/main" id="{F01D5759-8335-402D-A3A7-039A1A373F54}"/>
              </a:ext>
            </a:extLst>
          </p:cNvPr>
          <p:cNvSpPr/>
          <p:nvPr/>
        </p:nvSpPr>
        <p:spPr>
          <a:xfrm>
            <a:off x="2137429" y="3586568"/>
            <a:ext cx="174205" cy="254475"/>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fr-FR" sz="1050">
              <a:solidFill>
                <a:prstClr val="white"/>
              </a:solidFill>
              <a:latin typeface="Arial" panose="020B0604020202020204" pitchFamily="34" charset="0"/>
              <a:cs typeface="Arial" panose="020B0604020202020204" pitchFamily="34" charset="0"/>
            </a:endParaRPr>
          </a:p>
        </p:txBody>
      </p:sp>
      <p:sp>
        <p:nvSpPr>
          <p:cNvPr id="10" name="Line 17">
            <a:extLst>
              <a:ext uri="{FF2B5EF4-FFF2-40B4-BE49-F238E27FC236}">
                <a16:creationId xmlns:a16="http://schemas.microsoft.com/office/drawing/2014/main" id="{358C6BC1-348F-4718-975D-7DD790E9BD26}"/>
              </a:ext>
            </a:extLst>
          </p:cNvPr>
          <p:cNvSpPr>
            <a:spLocks noChangeShapeType="1"/>
          </p:cNvSpPr>
          <p:nvPr/>
        </p:nvSpPr>
        <p:spPr bwMode="auto">
          <a:xfrm>
            <a:off x="2418763" y="3713806"/>
            <a:ext cx="584165" cy="0"/>
          </a:xfrm>
          <a:prstGeom prst="line">
            <a:avLst/>
          </a:prstGeom>
          <a:noFill/>
          <a:ln w="19050">
            <a:solidFill>
              <a:srgbClr val="4D4D4D"/>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defTabSz="685783">
              <a:defRPr/>
            </a:pPr>
            <a:endParaRPr lang="fr-FR" sz="1000" kern="0">
              <a:solidFill>
                <a:srgbClr val="FFFFFF"/>
              </a:solidFill>
              <a:latin typeface="Arial" panose="020B0604020202020204" pitchFamily="34" charset="0"/>
              <a:ea typeface="ＭＳ Ｐゴシック" pitchFamily="34" charset="-128"/>
              <a:cs typeface="Arial" panose="020B0604020202020204" pitchFamily="34" charset="0"/>
            </a:endParaRPr>
          </a:p>
        </p:txBody>
      </p:sp>
      <p:sp>
        <p:nvSpPr>
          <p:cNvPr id="11" name="Line 17">
            <a:extLst>
              <a:ext uri="{FF2B5EF4-FFF2-40B4-BE49-F238E27FC236}">
                <a16:creationId xmlns:a16="http://schemas.microsoft.com/office/drawing/2014/main" id="{93CF36F5-1185-4DBD-9B33-D1AD7EFD7A50}"/>
              </a:ext>
            </a:extLst>
          </p:cNvPr>
          <p:cNvSpPr>
            <a:spLocks noChangeShapeType="1"/>
          </p:cNvSpPr>
          <p:nvPr/>
        </p:nvSpPr>
        <p:spPr bwMode="auto">
          <a:xfrm>
            <a:off x="6176423" y="3713806"/>
            <a:ext cx="584165" cy="0"/>
          </a:xfrm>
          <a:prstGeom prst="line">
            <a:avLst/>
          </a:prstGeom>
          <a:noFill/>
          <a:ln w="19050">
            <a:solidFill>
              <a:srgbClr val="4D4D4D"/>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defTabSz="685783">
              <a:defRPr/>
            </a:pPr>
            <a:endParaRPr lang="fr-FR" sz="1000" kern="0">
              <a:solidFill>
                <a:srgbClr val="FFFFFF"/>
              </a:solidFill>
              <a:latin typeface="Arial" panose="020B0604020202020204" pitchFamily="34" charset="0"/>
              <a:ea typeface="ＭＳ Ｐゴシック" pitchFamily="34" charset="-128"/>
              <a:cs typeface="Arial" panose="020B0604020202020204" pitchFamily="34" charset="0"/>
            </a:endParaRPr>
          </a:p>
        </p:txBody>
      </p:sp>
      <p:pic>
        <p:nvPicPr>
          <p:cNvPr id="12" name="Picture 2">
            <a:extLst>
              <a:ext uri="{FF2B5EF4-FFF2-40B4-BE49-F238E27FC236}">
                <a16:creationId xmlns:a16="http://schemas.microsoft.com/office/drawing/2014/main" id="{12C1C9B2-CA22-4D13-93F9-BED6414F70F9}"/>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6778254" y="3495963"/>
            <a:ext cx="325714" cy="4454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3" name="Text Box 5">
            <a:extLst>
              <a:ext uri="{FF2B5EF4-FFF2-40B4-BE49-F238E27FC236}">
                <a16:creationId xmlns:a16="http://schemas.microsoft.com/office/drawing/2014/main" id="{98D27867-E7D0-4197-AF1E-6EE93F5CB52D}"/>
              </a:ext>
            </a:extLst>
          </p:cNvPr>
          <p:cNvSpPr txBox="1">
            <a:spLocks noChangeArrowheads="1"/>
          </p:cNvSpPr>
          <p:nvPr/>
        </p:nvSpPr>
        <p:spPr bwMode="auto">
          <a:xfrm>
            <a:off x="2137429" y="3912296"/>
            <a:ext cx="555020" cy="174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algn="ctr" eaLnBrk="0" fontAlgn="base" hangingPunct="0">
              <a:spcBef>
                <a:spcPct val="0"/>
              </a:spcBef>
              <a:spcAft>
                <a:spcPct val="0"/>
              </a:spcAft>
              <a:defRPr/>
            </a:pPr>
            <a:r>
              <a:rPr lang="en-US" altLang="fr-FR" sz="800" b="1" dirty="0">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11-18 </a:t>
            </a:r>
            <a:r>
              <a:rPr lang="en-US" altLang="fr-FR" sz="800" b="1" dirty="0" err="1">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jours</a:t>
            </a:r>
            <a:endParaRPr lang="en-US" altLang="fr-FR" sz="800" dirty="0">
              <a:solidFill>
                <a:prstClr val="black">
                  <a:lumMod val="65000"/>
                  <a:lumOff val="35000"/>
                </a:prstClr>
              </a:solidFill>
              <a:latin typeface="Arial" panose="020B0604020202020204" pitchFamily="34" charset="0"/>
              <a:cs typeface="Arial" panose="020B0604020202020204" pitchFamily="34" charset="0"/>
            </a:endParaRPr>
          </a:p>
        </p:txBody>
      </p:sp>
      <p:sp>
        <p:nvSpPr>
          <p:cNvPr id="14" name="Text Box 5">
            <a:extLst>
              <a:ext uri="{FF2B5EF4-FFF2-40B4-BE49-F238E27FC236}">
                <a16:creationId xmlns:a16="http://schemas.microsoft.com/office/drawing/2014/main" id="{F1915CDB-4B29-4106-A563-C2D39F3A9003}"/>
              </a:ext>
            </a:extLst>
          </p:cNvPr>
          <p:cNvSpPr txBox="1">
            <a:spLocks noChangeArrowheads="1"/>
          </p:cNvSpPr>
          <p:nvPr/>
        </p:nvSpPr>
        <p:spPr bwMode="auto">
          <a:xfrm>
            <a:off x="3888527" y="3912296"/>
            <a:ext cx="1676430" cy="174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algn="ctr" eaLnBrk="0" fontAlgn="base" hangingPunct="0">
              <a:spcBef>
                <a:spcPct val="0"/>
              </a:spcBef>
              <a:spcAft>
                <a:spcPct val="0"/>
              </a:spcAft>
              <a:defRPr/>
            </a:pPr>
            <a:r>
              <a:rPr lang="en-US" altLang="fr-FR" sz="800" b="1" dirty="0" err="1">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Chimiothérapie</a:t>
            </a:r>
            <a:r>
              <a:rPr lang="en-US" altLang="fr-FR" sz="800" b="1" dirty="0">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 (18 </a:t>
            </a:r>
            <a:r>
              <a:rPr lang="en-US" altLang="fr-FR" sz="800" b="1" dirty="0" err="1">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semaines</a:t>
            </a:r>
            <a:r>
              <a:rPr lang="en-US" altLang="fr-FR" sz="800" b="1" dirty="0">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a:t>
            </a:r>
            <a:endParaRPr lang="en-US" altLang="fr-FR" sz="800" dirty="0">
              <a:solidFill>
                <a:prstClr val="black">
                  <a:lumMod val="65000"/>
                  <a:lumOff val="35000"/>
                </a:prstClr>
              </a:solidFill>
              <a:latin typeface="Arial" panose="020B0604020202020204" pitchFamily="34" charset="0"/>
              <a:cs typeface="Arial" panose="020B0604020202020204" pitchFamily="34" charset="0"/>
            </a:endParaRPr>
          </a:p>
        </p:txBody>
      </p:sp>
      <p:sp>
        <p:nvSpPr>
          <p:cNvPr id="15" name="Text Box 5">
            <a:extLst>
              <a:ext uri="{FF2B5EF4-FFF2-40B4-BE49-F238E27FC236}">
                <a16:creationId xmlns:a16="http://schemas.microsoft.com/office/drawing/2014/main" id="{61F86FB9-CC77-4940-9863-DA3409F63C17}"/>
              </a:ext>
            </a:extLst>
          </p:cNvPr>
          <p:cNvSpPr txBox="1">
            <a:spLocks noChangeArrowheads="1"/>
          </p:cNvSpPr>
          <p:nvPr/>
        </p:nvSpPr>
        <p:spPr bwMode="auto">
          <a:xfrm>
            <a:off x="6205569" y="3912296"/>
            <a:ext cx="555020" cy="174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algn="ctr" eaLnBrk="0" fontAlgn="base" hangingPunct="0">
              <a:spcBef>
                <a:spcPct val="0"/>
              </a:spcBef>
              <a:spcAft>
                <a:spcPct val="0"/>
              </a:spcAft>
              <a:defRPr/>
            </a:pPr>
            <a:r>
              <a:rPr lang="en-US" altLang="fr-FR" sz="800" b="1" dirty="0">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2-4 s</a:t>
            </a:r>
            <a:endParaRPr lang="en-US" altLang="fr-FR" sz="800" dirty="0">
              <a:solidFill>
                <a:prstClr val="black">
                  <a:lumMod val="65000"/>
                  <a:lumOff val="35000"/>
                </a:prstClr>
              </a:solidFill>
              <a:latin typeface="Arial" panose="020B0604020202020204" pitchFamily="34" charset="0"/>
              <a:cs typeface="Arial" panose="020B0604020202020204" pitchFamily="34" charset="0"/>
            </a:endParaRPr>
          </a:p>
        </p:txBody>
      </p:sp>
      <p:sp>
        <p:nvSpPr>
          <p:cNvPr id="17" name="ZoneTexte 16">
            <a:extLst>
              <a:ext uri="{FF2B5EF4-FFF2-40B4-BE49-F238E27FC236}">
                <a16:creationId xmlns:a16="http://schemas.microsoft.com/office/drawing/2014/main" id="{D5E5B6AD-811C-4C5C-B37A-60310380715C}"/>
              </a:ext>
            </a:extLst>
          </p:cNvPr>
          <p:cNvSpPr txBox="1"/>
          <p:nvPr/>
        </p:nvSpPr>
        <p:spPr>
          <a:xfrm>
            <a:off x="1580376" y="4317156"/>
            <a:ext cx="5983247" cy="355937"/>
          </a:xfrm>
          <a:prstGeom prst="roundRect">
            <a:avLst>
              <a:gd name="adj" fmla="val 18809"/>
            </a:avLst>
          </a:prstGeom>
          <a:ln>
            <a:solidFill>
              <a:srgbClr val="EC8014"/>
            </a:solidFill>
          </a:ln>
        </p:spPr>
        <p:style>
          <a:lnRef idx="2">
            <a:schemeClr val="accent1"/>
          </a:lnRef>
          <a:fillRef idx="1">
            <a:schemeClr val="lt1"/>
          </a:fillRef>
          <a:effectRef idx="0">
            <a:schemeClr val="accent1"/>
          </a:effectRef>
          <a:fontRef idx="minor">
            <a:schemeClr val="dk1"/>
          </a:fontRef>
        </p:style>
        <p:txBody>
          <a:bodyPr wrap="square" lIns="36000" tIns="36000" rIns="36000" bIns="36000" rtlCol="0">
            <a:spAutoFit/>
          </a:bodyPr>
          <a:lstStyle/>
          <a:p>
            <a:pPr algn="ctr"/>
            <a:r>
              <a:rPr lang="fr-FR" sz="1600" b="1" dirty="0">
                <a:solidFill>
                  <a:srgbClr val="002060"/>
                </a:solidFill>
                <a:latin typeface="Arial" panose="020B0604020202020204" pitchFamily="34" charset="0"/>
              </a:rPr>
              <a:t> Nouvelle option chez ces patients (T3-T4, N2)</a:t>
            </a:r>
          </a:p>
        </p:txBody>
      </p:sp>
      <p:sp>
        <p:nvSpPr>
          <p:cNvPr id="19" name="Titre 11"/>
          <p:cNvSpPr>
            <a:spLocks noGrp="1"/>
          </p:cNvSpPr>
          <p:nvPr>
            <p:ph type="title"/>
          </p:nvPr>
        </p:nvSpPr>
        <p:spPr>
          <a:xfrm>
            <a:off x="190500" y="0"/>
            <a:ext cx="7124700" cy="596560"/>
          </a:xfrm>
        </p:spPr>
        <p:txBody>
          <a:bodyPr>
            <a:normAutofit fontScale="90000"/>
          </a:bodyPr>
          <a:lstStyle/>
          <a:p>
            <a:r>
              <a:rPr lang="fr-FR" sz="2400" dirty="0"/>
              <a:t>Intérêt de la RT « courte » néoadjuvante à la CT et chirurgie  : </a:t>
            </a:r>
            <a:br>
              <a:rPr lang="fr-FR" sz="2400" dirty="0"/>
            </a:br>
            <a:r>
              <a:rPr lang="fr-FR" sz="2400" b="1" dirty="0"/>
              <a:t>Etude RAPIDO</a:t>
            </a:r>
            <a:endParaRPr lang="fr-FR" sz="2400" b="1" dirty="0">
              <a:solidFill>
                <a:schemeClr val="bg1"/>
              </a:solidFill>
            </a:endParaRPr>
          </a:p>
        </p:txBody>
      </p:sp>
    </p:spTree>
    <p:extLst>
      <p:ext uri="{BB962C8B-B14F-4D97-AF65-F5344CB8AC3E}">
        <p14:creationId xmlns:p14="http://schemas.microsoft.com/office/powerpoint/2010/main" val="10551289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a:xfrm>
            <a:off x="439062" y="980794"/>
            <a:ext cx="7886700" cy="1031756"/>
          </a:xfrm>
        </p:spPr>
        <p:txBody>
          <a:bodyPr>
            <a:normAutofit/>
          </a:bodyPr>
          <a:lstStyle/>
          <a:p>
            <a:r>
              <a:rPr lang="fr-FR" sz="2800" b="1" dirty="0"/>
              <a:t>Cancer œsogastrique localisé HER2</a:t>
            </a:r>
          </a:p>
        </p:txBody>
      </p:sp>
      <p:sp>
        <p:nvSpPr>
          <p:cNvPr id="2" name="Espace réservé du texte 1"/>
          <p:cNvSpPr>
            <a:spLocks noGrp="1"/>
          </p:cNvSpPr>
          <p:nvPr>
            <p:ph type="body" idx="1"/>
          </p:nvPr>
        </p:nvSpPr>
        <p:spPr>
          <a:xfrm>
            <a:off x="439062" y="2085898"/>
            <a:ext cx="5771034" cy="1799460"/>
          </a:xfrm>
        </p:spPr>
        <p:txBody>
          <a:bodyPr/>
          <a:lstStyle/>
          <a:p>
            <a:r>
              <a:rPr lang="fr-FR" sz="1800" b="0" dirty="0"/>
              <a:t>Trastuzumab </a:t>
            </a:r>
            <a:r>
              <a:rPr lang="fr-FR" sz="1800" b="0" dirty="0" err="1"/>
              <a:t>with</a:t>
            </a:r>
            <a:r>
              <a:rPr lang="fr-FR" sz="1800" b="0" dirty="0"/>
              <a:t> </a:t>
            </a:r>
            <a:r>
              <a:rPr lang="fr-FR" sz="1800" b="0" dirty="0" err="1"/>
              <a:t>trimodality</a:t>
            </a:r>
            <a:r>
              <a:rPr lang="fr-FR" sz="1800" b="0" dirty="0"/>
              <a:t> </a:t>
            </a:r>
            <a:r>
              <a:rPr lang="fr-FR" sz="1800" b="0" dirty="0" err="1"/>
              <a:t>treatment</a:t>
            </a:r>
            <a:r>
              <a:rPr lang="fr-FR" sz="1800" b="0" dirty="0"/>
              <a:t> for </a:t>
            </a:r>
            <a:r>
              <a:rPr lang="fr-FR" sz="1800" b="0" dirty="0" err="1"/>
              <a:t>esophageal</a:t>
            </a:r>
            <a:r>
              <a:rPr lang="fr-FR" sz="1800" b="0" dirty="0"/>
              <a:t> </a:t>
            </a:r>
            <a:r>
              <a:rPr lang="fr-FR" sz="1800" b="0" dirty="0" err="1"/>
              <a:t>adenocarcinoma</a:t>
            </a:r>
            <a:r>
              <a:rPr lang="fr-FR" sz="1800" b="0" dirty="0"/>
              <a:t> </a:t>
            </a:r>
            <a:r>
              <a:rPr lang="fr-FR" sz="1800" b="0" dirty="0" err="1"/>
              <a:t>with</a:t>
            </a:r>
            <a:r>
              <a:rPr lang="fr-FR" sz="1800" b="0" dirty="0"/>
              <a:t> HER2 </a:t>
            </a:r>
            <a:r>
              <a:rPr lang="fr-FR" sz="1800" b="0" dirty="0" err="1"/>
              <a:t>overexpression</a:t>
            </a:r>
            <a:r>
              <a:rPr lang="fr-FR" sz="1800" b="0" dirty="0"/>
              <a:t>: NRG </a:t>
            </a:r>
            <a:r>
              <a:rPr lang="fr-FR" sz="1800" b="0" dirty="0" err="1"/>
              <a:t>Oncology</a:t>
            </a:r>
            <a:r>
              <a:rPr lang="fr-FR" sz="1800" b="0" dirty="0"/>
              <a:t>/RTOG 1010.</a:t>
            </a:r>
          </a:p>
          <a:p>
            <a:endParaRPr lang="fr-FR" sz="300" dirty="0"/>
          </a:p>
          <a:p>
            <a:r>
              <a:rPr lang="fr-FR" sz="1600" b="0" i="1" dirty="0"/>
              <a:t>Howard Safran et al., ASCO2020, Abs 4500</a:t>
            </a:r>
          </a:p>
        </p:txBody>
      </p:sp>
    </p:spTree>
    <p:extLst>
      <p:ext uri="{BB962C8B-B14F-4D97-AF65-F5344CB8AC3E}">
        <p14:creationId xmlns:p14="http://schemas.microsoft.com/office/powerpoint/2010/main" val="3782017857"/>
      </p:ext>
    </p:extLst>
  </p:cSld>
  <p:clrMapOvr>
    <a:masterClrMapping/>
  </p:clrMapOvr>
  <p:transition spd="slow">
    <p:wipe/>
  </p:transition>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à coins arrondis 4">
            <a:extLst>
              <a:ext uri="{FF2B5EF4-FFF2-40B4-BE49-F238E27FC236}">
                <a16:creationId xmlns:a16="http://schemas.microsoft.com/office/drawing/2014/main" id="{95040150-1E9B-4FFC-8602-1F2E1DF5A7F9}"/>
              </a:ext>
            </a:extLst>
          </p:cNvPr>
          <p:cNvSpPr/>
          <p:nvPr/>
        </p:nvSpPr>
        <p:spPr>
          <a:xfrm>
            <a:off x="415636" y="1414253"/>
            <a:ext cx="8283389" cy="2433689"/>
          </a:xfrm>
          <a:prstGeom prst="roundRect">
            <a:avLst>
              <a:gd name="adj" fmla="val 5248"/>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12" name="Titre 11"/>
          <p:cNvSpPr>
            <a:spLocks noGrp="1"/>
          </p:cNvSpPr>
          <p:nvPr>
            <p:ph type="title"/>
          </p:nvPr>
        </p:nvSpPr>
        <p:spPr/>
        <p:txBody>
          <a:bodyPr>
            <a:noAutofit/>
          </a:bodyPr>
          <a:lstStyle/>
          <a:p>
            <a:r>
              <a:rPr lang="fr-FR" sz="2000" dirty="0"/>
              <a:t>Association RCT +/ </a:t>
            </a:r>
            <a:r>
              <a:rPr lang="fr-FR" sz="2000" dirty="0" err="1"/>
              <a:t>Trastuzumab</a:t>
            </a:r>
            <a:r>
              <a:rPr lang="fr-FR" sz="2000" dirty="0"/>
              <a:t> dans l’ADK œsophage et JOG</a:t>
            </a:r>
            <a:br>
              <a:rPr lang="fr-FR" sz="2000" dirty="0"/>
            </a:br>
            <a:r>
              <a:rPr lang="fr-FR" sz="2000" b="1" dirty="0"/>
              <a:t>Etude RTOG 1010 </a:t>
            </a:r>
          </a:p>
        </p:txBody>
      </p:sp>
      <p:sp>
        <p:nvSpPr>
          <p:cNvPr id="59" name="Espace réservé du contenu 58">
            <a:extLst>
              <a:ext uri="{FF2B5EF4-FFF2-40B4-BE49-F238E27FC236}">
                <a16:creationId xmlns:a16="http://schemas.microsoft.com/office/drawing/2014/main" id="{C8906CE7-2DED-6845-B3C7-BF2E4AF7310B}"/>
              </a:ext>
            </a:extLst>
          </p:cNvPr>
          <p:cNvSpPr>
            <a:spLocks noGrp="1"/>
          </p:cNvSpPr>
          <p:nvPr>
            <p:ph sz="half" idx="1"/>
          </p:nvPr>
        </p:nvSpPr>
        <p:spPr/>
        <p:txBody>
          <a:bodyPr/>
          <a:lstStyle/>
          <a:p>
            <a:r>
              <a:rPr lang="fr-FR" sz="1800" dirty="0"/>
              <a:t>Design : Phase III randomisée</a:t>
            </a:r>
          </a:p>
        </p:txBody>
      </p:sp>
      <p:sp>
        <p:nvSpPr>
          <p:cNvPr id="2" name="ZoneTexte 1">
            <a:extLst>
              <a:ext uri="{FF2B5EF4-FFF2-40B4-BE49-F238E27FC236}">
                <a16:creationId xmlns:a16="http://schemas.microsoft.com/office/drawing/2014/main" id="{AB54740B-7ACE-E941-A1F3-52A329840CC8}"/>
              </a:ext>
            </a:extLst>
          </p:cNvPr>
          <p:cNvSpPr txBox="1"/>
          <p:nvPr/>
        </p:nvSpPr>
        <p:spPr>
          <a:xfrm>
            <a:off x="2918202" y="1537992"/>
            <a:ext cx="2262920" cy="690086"/>
          </a:xfrm>
          <a:prstGeom prst="roundRect">
            <a:avLst>
              <a:gd name="adj" fmla="val 11726"/>
            </a:avLst>
          </a:prstGeom>
          <a:solidFill>
            <a:schemeClr val="accent1"/>
          </a:solidFill>
          <a:ln>
            <a:noFill/>
          </a:ln>
        </p:spPr>
        <p:style>
          <a:lnRef idx="3">
            <a:schemeClr val="lt1"/>
          </a:lnRef>
          <a:fillRef idx="1">
            <a:schemeClr val="accent5"/>
          </a:fillRef>
          <a:effectRef idx="1">
            <a:schemeClr val="accent5"/>
          </a:effectRef>
          <a:fontRef idx="minor">
            <a:schemeClr val="lt1"/>
          </a:fontRef>
        </p:style>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Radiothérapie 50,4 Gy</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err="1">
                <a:ln>
                  <a:noFill/>
                </a:ln>
                <a:solidFill>
                  <a:prstClr val="white"/>
                </a:solidFill>
                <a:effectLst/>
                <a:uLnTx/>
                <a:uFillTx/>
                <a:latin typeface="Arial" panose="020B0604020202020204" pitchFamily="34" charset="0"/>
                <a:ea typeface="+mn-ea"/>
                <a:cs typeface="+mn-cs"/>
              </a:rPr>
              <a:t>Carboplatine</a:t>
            </a:r>
            <a:r>
              <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 AUC2</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err="1">
                <a:ln>
                  <a:noFill/>
                </a:ln>
                <a:solidFill>
                  <a:prstClr val="white"/>
                </a:solidFill>
                <a:effectLst/>
                <a:uLnTx/>
                <a:uFillTx/>
                <a:latin typeface="Arial" panose="020B0604020202020204" pitchFamily="34" charset="0"/>
                <a:ea typeface="+mn-ea"/>
                <a:cs typeface="+mn-cs"/>
              </a:rPr>
              <a:t>Paclitaxel</a:t>
            </a:r>
            <a:r>
              <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 50 mg/m</a:t>
            </a:r>
            <a:r>
              <a:rPr kumimoji="0" lang="fr-FR" sz="1200" b="0" i="0" u="none" strike="noStrike" kern="1200" cap="none" spc="0" normalizeH="0" baseline="30000" noProof="0" dirty="0">
                <a:ln>
                  <a:noFill/>
                </a:ln>
                <a:solidFill>
                  <a:prstClr val="white"/>
                </a:solidFill>
                <a:effectLst/>
                <a:uLnTx/>
                <a:uFillTx/>
                <a:latin typeface="Arial" panose="020B0604020202020204" pitchFamily="34" charset="0"/>
                <a:ea typeface="+mn-ea"/>
                <a:cs typeface="+mn-cs"/>
              </a:rPr>
              <a:t>2</a:t>
            </a:r>
          </a:p>
        </p:txBody>
      </p:sp>
      <p:sp>
        <p:nvSpPr>
          <p:cNvPr id="3" name="ZoneTexte 2">
            <a:extLst>
              <a:ext uri="{FF2B5EF4-FFF2-40B4-BE49-F238E27FC236}">
                <a16:creationId xmlns:a16="http://schemas.microsoft.com/office/drawing/2014/main" id="{B282A328-0DA6-6C49-8CD3-6BD720DF2DCA}"/>
              </a:ext>
            </a:extLst>
          </p:cNvPr>
          <p:cNvSpPr txBox="1"/>
          <p:nvPr/>
        </p:nvSpPr>
        <p:spPr>
          <a:xfrm>
            <a:off x="564521" y="2002788"/>
            <a:ext cx="1511164" cy="1064776"/>
          </a:xfrm>
          <a:prstGeom prst="roundRect">
            <a:avLst>
              <a:gd name="adj" fmla="val 8530"/>
            </a:avLst>
          </a:prstGeom>
          <a:noFill/>
          <a:ln w="12700">
            <a:solidFill>
              <a:schemeClr val="tx1">
                <a:lumMod val="75000"/>
                <a:lumOff val="25000"/>
              </a:schemeClr>
            </a:solidFill>
          </a:ln>
        </p:spPr>
        <p:style>
          <a:lnRef idx="1">
            <a:schemeClr val="accent1"/>
          </a:lnRef>
          <a:fillRef idx="3">
            <a:schemeClr val="accent1"/>
          </a:fillRef>
          <a:effectRef idx="2">
            <a:schemeClr val="accent1"/>
          </a:effectRef>
          <a:fontRef idx="minor">
            <a:schemeClr val="lt1"/>
          </a:fontRef>
        </p:style>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ADK œsophage/JOG</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HER2+ </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T1N1-2, T2-3N0-2</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PS 0-2</a:t>
            </a:r>
          </a:p>
        </p:txBody>
      </p:sp>
      <p:sp>
        <p:nvSpPr>
          <p:cNvPr id="6" name="ZoneTexte 5">
            <a:extLst>
              <a:ext uri="{FF2B5EF4-FFF2-40B4-BE49-F238E27FC236}">
                <a16:creationId xmlns:a16="http://schemas.microsoft.com/office/drawing/2014/main" id="{7CB5588B-76EF-0746-9FE1-D25ED5A36BE6}"/>
              </a:ext>
            </a:extLst>
          </p:cNvPr>
          <p:cNvSpPr txBox="1"/>
          <p:nvPr/>
        </p:nvSpPr>
        <p:spPr>
          <a:xfrm>
            <a:off x="2942883" y="2619536"/>
            <a:ext cx="2238239" cy="1078929"/>
          </a:xfrm>
          <a:prstGeom prst="roundRect">
            <a:avLst>
              <a:gd name="adj" fmla="val 7094"/>
            </a:avLst>
          </a:prstGeom>
          <a:solidFill>
            <a:srgbClr val="C00000"/>
          </a:solidFill>
          <a:ln>
            <a:noFill/>
          </a:ln>
        </p:spPr>
        <p:style>
          <a:lnRef idx="3">
            <a:schemeClr val="lt1"/>
          </a:lnRef>
          <a:fillRef idx="1">
            <a:schemeClr val="accent2"/>
          </a:fillRef>
          <a:effectRef idx="1">
            <a:schemeClr val="accent2"/>
          </a:effectRef>
          <a:fontRef idx="minor">
            <a:schemeClr val="lt1"/>
          </a:fontRef>
        </p:style>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Radiothérapie 50,4 Gy</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err="1">
                <a:ln>
                  <a:noFill/>
                </a:ln>
                <a:solidFill>
                  <a:prstClr val="white"/>
                </a:solidFill>
                <a:effectLst/>
                <a:uLnTx/>
                <a:uFillTx/>
                <a:latin typeface="Arial" panose="020B0604020202020204" pitchFamily="34" charset="0"/>
                <a:ea typeface="+mn-ea"/>
                <a:cs typeface="+mn-cs"/>
              </a:rPr>
              <a:t>Carboplatine</a:t>
            </a:r>
            <a:r>
              <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 AUC2</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err="1">
                <a:ln>
                  <a:noFill/>
                </a:ln>
                <a:solidFill>
                  <a:prstClr val="white"/>
                </a:solidFill>
                <a:effectLst/>
                <a:uLnTx/>
                <a:uFillTx/>
                <a:latin typeface="Arial" panose="020B0604020202020204" pitchFamily="34" charset="0"/>
                <a:ea typeface="+mn-ea"/>
                <a:cs typeface="+mn-cs"/>
              </a:rPr>
              <a:t>Paclitaxel</a:t>
            </a:r>
            <a:r>
              <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 50 mg/m</a:t>
            </a:r>
            <a:r>
              <a:rPr kumimoji="0" lang="fr-FR" sz="1200" b="0" i="0" u="none" strike="noStrike" kern="1200" cap="none" spc="0" normalizeH="0" baseline="30000" noProof="0" dirty="0">
                <a:ln>
                  <a:noFill/>
                </a:ln>
                <a:solidFill>
                  <a:prstClr val="white"/>
                </a:solidFill>
                <a:effectLst/>
                <a:uLnTx/>
                <a:uFillTx/>
                <a:latin typeface="Arial" panose="020B0604020202020204" pitchFamily="34" charset="0"/>
                <a:ea typeface="+mn-ea"/>
                <a:cs typeface="+mn-cs"/>
              </a:rPr>
              <a:t>2</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+Trastuzumab 4 m/kg (S1)</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2 mg/kg (S2-S6) </a:t>
            </a:r>
          </a:p>
        </p:txBody>
      </p:sp>
      <p:sp>
        <p:nvSpPr>
          <p:cNvPr id="9" name="ZoneTexte 8">
            <a:extLst>
              <a:ext uri="{FF2B5EF4-FFF2-40B4-BE49-F238E27FC236}">
                <a16:creationId xmlns:a16="http://schemas.microsoft.com/office/drawing/2014/main" id="{4F4114C0-7991-5647-A46D-7D8FBCC11B1F}"/>
              </a:ext>
            </a:extLst>
          </p:cNvPr>
          <p:cNvSpPr txBox="1"/>
          <p:nvPr/>
        </p:nvSpPr>
        <p:spPr>
          <a:xfrm>
            <a:off x="6787129" y="2703342"/>
            <a:ext cx="1736232" cy="871180"/>
          </a:xfrm>
          <a:prstGeom prst="roundRect">
            <a:avLst>
              <a:gd name="adj" fmla="val 8051"/>
            </a:avLst>
          </a:prstGeom>
          <a:solidFill>
            <a:srgbClr val="C00000"/>
          </a:solidFill>
          <a:ln>
            <a:noFill/>
          </a:ln>
        </p:spPr>
        <p:style>
          <a:lnRef idx="3">
            <a:schemeClr val="lt1"/>
          </a:lnRef>
          <a:fillRef idx="1">
            <a:schemeClr val="accent2"/>
          </a:fillRef>
          <a:effectRef idx="1">
            <a:schemeClr val="accent2"/>
          </a:effectRef>
          <a:fontRef idx="minor">
            <a:schemeClr val="lt1"/>
          </a:fontRef>
        </p:style>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Trastuzumab</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Toutes les 3 semaines</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6 mg/kg/3 </a:t>
            </a:r>
            <a:r>
              <a:rPr kumimoji="0" lang="fr-FR" sz="1200" b="0" i="0" u="none" strike="noStrike" kern="1200" cap="none" spc="0" normalizeH="0" baseline="0" noProof="0" dirty="0" err="1">
                <a:ln>
                  <a:noFill/>
                </a:ln>
                <a:solidFill>
                  <a:prstClr val="white"/>
                </a:solidFill>
                <a:effectLst/>
                <a:uLnTx/>
                <a:uFillTx/>
                <a:latin typeface="Arial" panose="020B0604020202020204" pitchFamily="34" charset="0"/>
                <a:ea typeface="+mn-ea"/>
                <a:cs typeface="+mn-cs"/>
              </a:rPr>
              <a:t>sem</a:t>
            </a:r>
            <a:endPar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13 cycles</a:t>
            </a:r>
          </a:p>
        </p:txBody>
      </p:sp>
      <p:sp>
        <p:nvSpPr>
          <p:cNvPr id="32" name="ZoneTexte 31">
            <a:extLst>
              <a:ext uri="{FF2B5EF4-FFF2-40B4-BE49-F238E27FC236}">
                <a16:creationId xmlns:a16="http://schemas.microsoft.com/office/drawing/2014/main" id="{DB88EB03-8116-794D-AFAA-B7DFEA8AF04A}"/>
              </a:ext>
            </a:extLst>
          </p:cNvPr>
          <p:cNvSpPr txBox="1"/>
          <p:nvPr/>
        </p:nvSpPr>
        <p:spPr>
          <a:xfrm>
            <a:off x="5252542" y="1636813"/>
            <a:ext cx="646331" cy="246221"/>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5-8 </a:t>
            </a:r>
            <a:r>
              <a:rPr kumimoji="0" lang="fr-FR" sz="1000" b="0"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mn-cs"/>
              </a:rPr>
              <a:t>sem</a:t>
            </a:r>
            <a:endParaRPr kumimoji="0" lang="fr-FR"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endParaRPr>
          </a:p>
        </p:txBody>
      </p:sp>
      <p:sp>
        <p:nvSpPr>
          <p:cNvPr id="33" name="ZoneTexte 32">
            <a:extLst>
              <a:ext uri="{FF2B5EF4-FFF2-40B4-BE49-F238E27FC236}">
                <a16:creationId xmlns:a16="http://schemas.microsoft.com/office/drawing/2014/main" id="{28564A2B-EAB3-0149-974C-BE819EAB9451}"/>
              </a:ext>
            </a:extLst>
          </p:cNvPr>
          <p:cNvSpPr txBox="1"/>
          <p:nvPr/>
        </p:nvSpPr>
        <p:spPr>
          <a:xfrm>
            <a:off x="5272426" y="3147258"/>
            <a:ext cx="646331" cy="246221"/>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5-8 </a:t>
            </a:r>
            <a:r>
              <a:rPr kumimoji="0" lang="fr-FR" sz="1000" b="0"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mn-cs"/>
              </a:rPr>
              <a:t>sem</a:t>
            </a:r>
            <a:endParaRPr kumimoji="0" lang="fr-FR"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endParaRPr>
          </a:p>
        </p:txBody>
      </p:sp>
      <p:sp>
        <p:nvSpPr>
          <p:cNvPr id="37" name="ZoneTexte 36">
            <a:extLst>
              <a:ext uri="{FF2B5EF4-FFF2-40B4-BE49-F238E27FC236}">
                <a16:creationId xmlns:a16="http://schemas.microsoft.com/office/drawing/2014/main" id="{A01A9EE9-7324-7F4D-B58F-943E64D202E2}"/>
              </a:ext>
            </a:extLst>
          </p:cNvPr>
          <p:cNvSpPr txBox="1"/>
          <p:nvPr/>
        </p:nvSpPr>
        <p:spPr>
          <a:xfrm>
            <a:off x="1200974" y="3961427"/>
            <a:ext cx="6056466" cy="461665"/>
          </a:xfrm>
          <a:prstGeom prst="rect">
            <a:avLst/>
          </a:prstGeom>
          <a:noFill/>
        </p:spPr>
        <p:txBody>
          <a:bodyPr wrap="none" rtlCol="0">
            <a:spAutoFit/>
          </a:bodyPr>
          <a:lstStyle/>
          <a:p>
            <a:pPr marL="108000" marR="0" lvl="0" indent="-10800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Objectif principal </a:t>
            </a:r>
            <a:r>
              <a:rPr kumimoji="0" lang="fr-FR" sz="1200" b="0"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 SSP</a:t>
            </a:r>
          </a:p>
          <a:p>
            <a:pPr marL="108000" marR="0" lvl="0" indent="-10800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Objectifs secondaires </a:t>
            </a:r>
            <a:r>
              <a:rPr kumimoji="0" lang="fr-FR" sz="1200" b="0"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 taux de réponse histologique complète (</a:t>
            </a:r>
            <a:r>
              <a:rPr kumimoji="0" lang="fr-FR" sz="1200" b="0" i="0" u="none" strike="noStrike" kern="1200" cap="none" spc="0" normalizeH="0" baseline="0" noProof="0" dirty="0" err="1">
                <a:ln>
                  <a:noFill/>
                </a:ln>
                <a:solidFill>
                  <a:srgbClr val="002060"/>
                </a:solidFill>
                <a:effectLst/>
                <a:uLnTx/>
                <a:uFillTx/>
                <a:latin typeface="Arial" panose="020B0604020202020204" pitchFamily="34" charset="0"/>
                <a:ea typeface="+mn-ea"/>
                <a:cs typeface="+mn-cs"/>
              </a:rPr>
              <a:t>pCR</a:t>
            </a:r>
            <a:r>
              <a:rPr kumimoji="0" lang="fr-FR" sz="1200" b="0"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 SG, toxicité</a:t>
            </a:r>
          </a:p>
        </p:txBody>
      </p:sp>
      <p:sp>
        <p:nvSpPr>
          <p:cNvPr id="54" name="ZoneTexte 53">
            <a:extLst>
              <a:ext uri="{FF2B5EF4-FFF2-40B4-BE49-F238E27FC236}">
                <a16:creationId xmlns:a16="http://schemas.microsoft.com/office/drawing/2014/main" id="{F9CD7121-417A-1C4D-BE70-FBA32205591C}"/>
              </a:ext>
            </a:extLst>
          </p:cNvPr>
          <p:cNvSpPr txBox="1"/>
          <p:nvPr/>
        </p:nvSpPr>
        <p:spPr>
          <a:xfrm>
            <a:off x="2348929" y="1612439"/>
            <a:ext cx="564578" cy="246221"/>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N=101</a:t>
            </a:r>
          </a:p>
        </p:txBody>
      </p:sp>
      <p:sp>
        <p:nvSpPr>
          <p:cNvPr id="55" name="ZoneTexte 54">
            <a:extLst>
              <a:ext uri="{FF2B5EF4-FFF2-40B4-BE49-F238E27FC236}">
                <a16:creationId xmlns:a16="http://schemas.microsoft.com/office/drawing/2014/main" id="{616398C4-ED04-AA4B-AC76-F40ACEDBCD8C}"/>
              </a:ext>
            </a:extLst>
          </p:cNvPr>
          <p:cNvSpPr txBox="1"/>
          <p:nvPr/>
        </p:nvSpPr>
        <p:spPr>
          <a:xfrm>
            <a:off x="2354303" y="3159151"/>
            <a:ext cx="564578" cy="246221"/>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N=102</a:t>
            </a:r>
          </a:p>
        </p:txBody>
      </p:sp>
      <p:sp>
        <p:nvSpPr>
          <p:cNvPr id="60" name="ZoneTexte 59">
            <a:extLst>
              <a:ext uri="{FF2B5EF4-FFF2-40B4-BE49-F238E27FC236}">
                <a16:creationId xmlns:a16="http://schemas.microsoft.com/office/drawing/2014/main" id="{C50C70D1-912C-324B-A386-96A0898B9EB1}"/>
              </a:ext>
            </a:extLst>
          </p:cNvPr>
          <p:cNvSpPr txBox="1"/>
          <p:nvPr/>
        </p:nvSpPr>
        <p:spPr>
          <a:xfrm>
            <a:off x="-3048" y="4912668"/>
            <a:ext cx="1973617"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Safran et al, ASCO2020, Abs 4500</a:t>
            </a:r>
          </a:p>
        </p:txBody>
      </p:sp>
      <p:sp>
        <p:nvSpPr>
          <p:cNvPr id="24" name="Freeform 15">
            <a:extLst>
              <a:ext uri="{FF2B5EF4-FFF2-40B4-BE49-F238E27FC236}">
                <a16:creationId xmlns:a16="http://schemas.microsoft.com/office/drawing/2014/main" id="{18F36AA3-02CE-482E-9416-41F5811168A6}"/>
              </a:ext>
            </a:extLst>
          </p:cNvPr>
          <p:cNvSpPr>
            <a:spLocks/>
          </p:cNvSpPr>
          <p:nvPr/>
        </p:nvSpPr>
        <p:spPr bwMode="auto">
          <a:xfrm>
            <a:off x="2430227" y="1883036"/>
            <a:ext cx="413147" cy="1271118"/>
          </a:xfrm>
          <a:custGeom>
            <a:avLst/>
            <a:gdLst>
              <a:gd name="T0" fmla="*/ 2147483647 w 133"/>
              <a:gd name="T1" fmla="*/ 0 h 904"/>
              <a:gd name="T2" fmla="*/ 0 w 133"/>
              <a:gd name="T3" fmla="*/ 0 h 904"/>
              <a:gd name="T4" fmla="*/ 0 w 133"/>
              <a:gd name="T5" fmla="*/ 2147483647 h 904"/>
              <a:gd name="T6" fmla="*/ 2147483647 w 133"/>
              <a:gd name="T7" fmla="*/ 2147483647 h 904"/>
              <a:gd name="T8" fmla="*/ 0 60000 65536"/>
              <a:gd name="T9" fmla="*/ 0 60000 65536"/>
              <a:gd name="T10" fmla="*/ 0 60000 65536"/>
              <a:gd name="T11" fmla="*/ 0 60000 65536"/>
              <a:gd name="T12" fmla="*/ 0 w 133"/>
              <a:gd name="T13" fmla="*/ 0 h 904"/>
              <a:gd name="T14" fmla="*/ 133 w 133"/>
              <a:gd name="T15" fmla="*/ 904 h 904"/>
            </a:gdLst>
            <a:ahLst/>
            <a:cxnLst>
              <a:cxn ang="T8">
                <a:pos x="T0" y="T1"/>
              </a:cxn>
              <a:cxn ang="T9">
                <a:pos x="T2" y="T3"/>
              </a:cxn>
              <a:cxn ang="T10">
                <a:pos x="T4" y="T5"/>
              </a:cxn>
              <a:cxn ang="T11">
                <a:pos x="T6" y="T7"/>
              </a:cxn>
            </a:cxnLst>
            <a:rect l="T12" t="T13" r="T14" b="T15"/>
            <a:pathLst>
              <a:path w="133" h="904">
                <a:moveTo>
                  <a:pt x="133" y="0"/>
                </a:moveTo>
                <a:lnTo>
                  <a:pt x="0" y="0"/>
                </a:lnTo>
                <a:lnTo>
                  <a:pt x="0" y="904"/>
                </a:lnTo>
                <a:lnTo>
                  <a:pt x="133" y="904"/>
                </a:lnTo>
              </a:path>
            </a:pathLst>
          </a:custGeom>
          <a:noFill/>
          <a:ln w="12700">
            <a:solidFill>
              <a:srgbClr val="4D4D4D"/>
            </a:solidFill>
            <a:round/>
            <a:headEnd type="triangle" w="med" len="med"/>
            <a:tailEnd type="triangle" w="med" len="med"/>
          </a:ln>
        </p:spPr>
        <p: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fr-FR" sz="1200" b="0" i="0"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mn-cs"/>
            </a:endParaRPr>
          </a:p>
        </p:txBody>
      </p:sp>
      <p:sp>
        <p:nvSpPr>
          <p:cNvPr id="25" name="Ellipse 9">
            <a:extLst>
              <a:ext uri="{FF2B5EF4-FFF2-40B4-BE49-F238E27FC236}">
                <a16:creationId xmlns:a16="http://schemas.microsoft.com/office/drawing/2014/main" id="{E469CD39-E795-428F-A9B1-5DBCD50113F2}"/>
              </a:ext>
            </a:extLst>
          </p:cNvPr>
          <p:cNvSpPr/>
          <p:nvPr/>
        </p:nvSpPr>
        <p:spPr>
          <a:xfrm>
            <a:off x="2253532" y="2398511"/>
            <a:ext cx="377686" cy="368276"/>
          </a:xfrm>
          <a:prstGeom prst="ellipse">
            <a:avLst/>
          </a:prstGeom>
          <a:solidFill>
            <a:srgbClr val="4D4D4D"/>
          </a:solidFill>
          <a:ln>
            <a:headEnd/>
            <a:tailEnd/>
          </a:ln>
          <a:effectLst/>
        </p:spPr>
        <p:style>
          <a:lnRef idx="0">
            <a:schemeClr val="dk1"/>
          </a:lnRef>
          <a:fillRef idx="3">
            <a:schemeClr val="dk1"/>
          </a:fillRef>
          <a:effectRef idx="3">
            <a:schemeClr val="dk1"/>
          </a:effectRef>
          <a:fontRef idx="minor">
            <a:schemeClr val="lt1"/>
          </a:fontRef>
        </p:style>
        <p:txBody>
          <a:bodyPr wrap="none" anchor="ctr"/>
          <a:lstStyle/>
          <a:p>
            <a:pPr marL="0" marR="0" lvl="0" indent="0" algn="ctr" defTabSz="685783" rtl="0" eaLnBrk="1" fontAlgn="auto" latinLnBrk="0" hangingPunct="1">
              <a:lnSpc>
                <a:spcPct val="100000"/>
              </a:lnSpc>
              <a:spcBef>
                <a:spcPts val="0"/>
              </a:spcBef>
              <a:spcAft>
                <a:spcPts val="0"/>
              </a:spcAft>
              <a:buClr>
                <a:srgbClr val="FFCC00"/>
              </a:buClr>
              <a:buSzTx/>
              <a:buFontTx/>
              <a:buNone/>
              <a:tabLst/>
              <a:defRPr/>
            </a:pPr>
            <a:r>
              <a:rPr kumimoji="0" lang="fr-FR" sz="1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R</a:t>
            </a:r>
          </a:p>
        </p:txBody>
      </p:sp>
      <p:sp>
        <p:nvSpPr>
          <p:cNvPr id="26" name="Ellipse 25">
            <a:extLst>
              <a:ext uri="{FF2B5EF4-FFF2-40B4-BE49-F238E27FC236}">
                <a16:creationId xmlns:a16="http://schemas.microsoft.com/office/drawing/2014/main" id="{B87CDA2A-33A0-4219-8342-0779CBB94AA9}"/>
              </a:ext>
            </a:extLst>
          </p:cNvPr>
          <p:cNvSpPr/>
          <p:nvPr/>
        </p:nvSpPr>
        <p:spPr>
          <a:xfrm>
            <a:off x="6010063" y="1568293"/>
            <a:ext cx="629483" cy="629483"/>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685800" rtl="0" eaLnBrk="1" fontAlgn="auto" latinLnBrk="0" hangingPunct="1">
              <a:lnSpc>
                <a:spcPts val="1350"/>
              </a:lnSpc>
              <a:spcBef>
                <a:spcPts val="0"/>
              </a:spcBef>
              <a:spcAft>
                <a:spcPts val="0"/>
              </a:spcAft>
              <a:buClrTx/>
              <a:buSzTx/>
              <a:buFontTx/>
              <a:buNone/>
              <a:tabLst/>
              <a:defRPr/>
            </a:pPr>
            <a:r>
              <a:rPr kumimoji="0" lang="fr-FR" sz="1600" b="0" i="0" u="none" strike="noStrike" kern="1200" cap="none" spc="0" normalizeH="0" baseline="0" noProof="0" dirty="0" err="1">
                <a:ln>
                  <a:noFill/>
                </a:ln>
                <a:solidFill>
                  <a:prstClr val="white"/>
                </a:solidFill>
                <a:effectLst/>
                <a:uLnTx/>
                <a:uFillTx/>
                <a:latin typeface="Arial" panose="020B0604020202020204" pitchFamily="34" charset="0"/>
                <a:ea typeface="+mn-ea"/>
                <a:cs typeface="+mn-cs"/>
              </a:rPr>
              <a:t>Chir</a:t>
            </a:r>
            <a:endParaRPr kumimoji="0" lang="fr-FR" sz="160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cxnSp>
        <p:nvCxnSpPr>
          <p:cNvPr id="27" name="Connecteur droit avec flèche 26">
            <a:extLst>
              <a:ext uri="{FF2B5EF4-FFF2-40B4-BE49-F238E27FC236}">
                <a16:creationId xmlns:a16="http://schemas.microsoft.com/office/drawing/2014/main" id="{3753912F-4335-4A1A-94DB-A7E369432324}"/>
              </a:ext>
            </a:extLst>
          </p:cNvPr>
          <p:cNvCxnSpPr>
            <a:cxnSpLocks/>
            <a:stCxn id="2" idx="3"/>
            <a:endCxn id="26" idx="2"/>
          </p:cNvCxnSpPr>
          <p:nvPr/>
        </p:nvCxnSpPr>
        <p:spPr>
          <a:xfrm>
            <a:off x="5181122" y="1883035"/>
            <a:ext cx="828941" cy="0"/>
          </a:xfrm>
          <a:prstGeom prst="straightConnector1">
            <a:avLst/>
          </a:prstGeom>
          <a:ln w="127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5" name="Ellipse 34">
            <a:extLst>
              <a:ext uri="{FF2B5EF4-FFF2-40B4-BE49-F238E27FC236}">
                <a16:creationId xmlns:a16="http://schemas.microsoft.com/office/drawing/2014/main" id="{5C2DF350-8716-4925-8423-AA9D1A1C8AED}"/>
              </a:ext>
            </a:extLst>
          </p:cNvPr>
          <p:cNvSpPr/>
          <p:nvPr/>
        </p:nvSpPr>
        <p:spPr>
          <a:xfrm>
            <a:off x="6010063" y="2824190"/>
            <a:ext cx="629483" cy="629483"/>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685800" rtl="0" eaLnBrk="1" fontAlgn="auto" latinLnBrk="0" hangingPunct="1">
              <a:lnSpc>
                <a:spcPts val="1350"/>
              </a:lnSpc>
              <a:spcBef>
                <a:spcPts val="0"/>
              </a:spcBef>
              <a:spcAft>
                <a:spcPts val="0"/>
              </a:spcAft>
              <a:buClrTx/>
              <a:buSzTx/>
              <a:buFontTx/>
              <a:buNone/>
              <a:tabLst/>
              <a:defRPr/>
            </a:pPr>
            <a:r>
              <a:rPr kumimoji="0" lang="fr-FR" sz="1600" b="0" i="0" u="none" strike="noStrike" kern="1200" cap="none" spc="0" normalizeH="0" baseline="0" noProof="0" dirty="0" err="1">
                <a:ln>
                  <a:noFill/>
                </a:ln>
                <a:solidFill>
                  <a:prstClr val="white"/>
                </a:solidFill>
                <a:effectLst/>
                <a:uLnTx/>
                <a:uFillTx/>
                <a:latin typeface="Arial" panose="020B0604020202020204" pitchFamily="34" charset="0"/>
                <a:ea typeface="+mn-ea"/>
                <a:cs typeface="+mn-cs"/>
              </a:rPr>
              <a:t>Chir</a:t>
            </a:r>
            <a:endParaRPr kumimoji="0" lang="fr-FR" sz="160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cxnSp>
        <p:nvCxnSpPr>
          <p:cNvPr id="36" name="Connecteur droit avec flèche 35">
            <a:extLst>
              <a:ext uri="{FF2B5EF4-FFF2-40B4-BE49-F238E27FC236}">
                <a16:creationId xmlns:a16="http://schemas.microsoft.com/office/drawing/2014/main" id="{C0F719F6-334F-4AC3-AF5D-162ADFA00C46}"/>
              </a:ext>
            </a:extLst>
          </p:cNvPr>
          <p:cNvCxnSpPr>
            <a:cxnSpLocks/>
            <a:endCxn id="35" idx="2"/>
          </p:cNvCxnSpPr>
          <p:nvPr/>
        </p:nvCxnSpPr>
        <p:spPr>
          <a:xfrm>
            <a:off x="5181122" y="3138932"/>
            <a:ext cx="828941" cy="0"/>
          </a:xfrm>
          <a:prstGeom prst="straightConnector1">
            <a:avLst/>
          </a:prstGeom>
          <a:ln w="127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216244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re 11"/>
          <p:cNvSpPr>
            <a:spLocks noGrp="1"/>
          </p:cNvSpPr>
          <p:nvPr>
            <p:ph type="title"/>
          </p:nvPr>
        </p:nvSpPr>
        <p:spPr/>
        <p:txBody>
          <a:bodyPr>
            <a:noAutofit/>
          </a:bodyPr>
          <a:lstStyle/>
          <a:p>
            <a:r>
              <a:rPr lang="fr-FR" sz="2000" dirty="0"/>
              <a:t>Association RCT +/ </a:t>
            </a:r>
            <a:r>
              <a:rPr lang="fr-FR" sz="2000" dirty="0" err="1"/>
              <a:t>Trastuzumab</a:t>
            </a:r>
            <a:r>
              <a:rPr lang="fr-FR" sz="2000" dirty="0"/>
              <a:t> dans l’ADK œsophage et JOG</a:t>
            </a:r>
            <a:br>
              <a:rPr lang="fr-FR" sz="2000" dirty="0"/>
            </a:br>
            <a:r>
              <a:rPr lang="fr-FR" sz="2000" b="1" dirty="0"/>
              <a:t>Etude RTOG 1010 </a:t>
            </a:r>
          </a:p>
        </p:txBody>
      </p:sp>
      <p:sp>
        <p:nvSpPr>
          <p:cNvPr id="3" name="Espace réservé du contenu 2">
            <a:extLst>
              <a:ext uri="{FF2B5EF4-FFF2-40B4-BE49-F238E27FC236}">
                <a16:creationId xmlns:a16="http://schemas.microsoft.com/office/drawing/2014/main" id="{6C724A94-256E-BF40-A3AB-D99E960DACF3}"/>
              </a:ext>
            </a:extLst>
          </p:cNvPr>
          <p:cNvSpPr>
            <a:spLocks noGrp="1"/>
          </p:cNvSpPr>
          <p:nvPr>
            <p:ph sz="half" idx="1"/>
          </p:nvPr>
        </p:nvSpPr>
        <p:spPr/>
        <p:txBody>
          <a:bodyPr/>
          <a:lstStyle/>
          <a:p>
            <a:r>
              <a:rPr lang="fr-FR" sz="1800" dirty="0"/>
              <a:t>Caractéristiques des patients </a:t>
            </a:r>
          </a:p>
        </p:txBody>
      </p:sp>
      <p:graphicFrame>
        <p:nvGraphicFramePr>
          <p:cNvPr id="4" name="Tableau 3">
            <a:extLst>
              <a:ext uri="{FF2B5EF4-FFF2-40B4-BE49-F238E27FC236}">
                <a16:creationId xmlns:a16="http://schemas.microsoft.com/office/drawing/2014/main" id="{E54A36D7-CCFD-6243-9A58-F5EF72EB96EC}"/>
              </a:ext>
            </a:extLst>
          </p:cNvPr>
          <p:cNvGraphicFramePr>
            <a:graphicFrameLocks noGrp="1"/>
          </p:cNvGraphicFramePr>
          <p:nvPr>
            <p:extLst>
              <p:ext uri="{D42A27DB-BD31-4B8C-83A1-F6EECF244321}">
                <p14:modId xmlns:p14="http://schemas.microsoft.com/office/powerpoint/2010/main" val="3071419271"/>
              </p:ext>
            </p:extLst>
          </p:nvPr>
        </p:nvGraphicFramePr>
        <p:xfrm>
          <a:off x="807973" y="1608159"/>
          <a:ext cx="7718348" cy="2677160"/>
        </p:xfrm>
        <a:graphic>
          <a:graphicData uri="http://schemas.openxmlformats.org/drawingml/2006/table">
            <a:tbl>
              <a:tblPr firstRow="1" bandRow="1">
                <a:tableStyleId>{7DF18680-E054-41AD-8BC1-D1AEF772440D}</a:tableStyleId>
              </a:tblPr>
              <a:tblGrid>
                <a:gridCol w="3124861">
                  <a:extLst>
                    <a:ext uri="{9D8B030D-6E8A-4147-A177-3AD203B41FA5}">
                      <a16:colId xmlns:a16="http://schemas.microsoft.com/office/drawing/2014/main" val="1433975068"/>
                    </a:ext>
                  </a:extLst>
                </a:gridCol>
                <a:gridCol w="2355986">
                  <a:extLst>
                    <a:ext uri="{9D8B030D-6E8A-4147-A177-3AD203B41FA5}">
                      <a16:colId xmlns:a16="http://schemas.microsoft.com/office/drawing/2014/main" val="1164821040"/>
                    </a:ext>
                  </a:extLst>
                </a:gridCol>
                <a:gridCol w="2237501">
                  <a:extLst>
                    <a:ext uri="{9D8B030D-6E8A-4147-A177-3AD203B41FA5}">
                      <a16:colId xmlns:a16="http://schemas.microsoft.com/office/drawing/2014/main" val="343820811"/>
                    </a:ext>
                  </a:extLst>
                </a:gridCol>
              </a:tblGrid>
              <a:tr h="370840">
                <a:tc>
                  <a:txBody>
                    <a:bodyPr/>
                    <a:lstStyle/>
                    <a:p>
                      <a:endParaRPr lang="fr-FR" sz="1600" b="0" i="0" dirty="0">
                        <a:latin typeface="Arial" panose="020B0604020202020204" pitchFamily="34" charset="0"/>
                      </a:endParaRPr>
                    </a:p>
                  </a:txBody>
                  <a:tcPr anchor="ctr"/>
                </a:tc>
                <a:tc>
                  <a:txBody>
                    <a:bodyPr/>
                    <a:lstStyle/>
                    <a:p>
                      <a:pPr algn="ctr"/>
                      <a:r>
                        <a:rPr lang="fr-FR" sz="1600" b="1" i="0" dirty="0">
                          <a:latin typeface="Arial" panose="020B0604020202020204" pitchFamily="34" charset="0"/>
                        </a:rPr>
                        <a:t>Radio-chimio + </a:t>
                      </a:r>
                      <a:r>
                        <a:rPr lang="fr-FR" sz="1600" b="1" i="0" dirty="0" err="1">
                          <a:latin typeface="Arial" panose="020B0604020202020204" pitchFamily="34" charset="0"/>
                        </a:rPr>
                        <a:t>Trastuzumab</a:t>
                      </a:r>
                      <a:endParaRPr lang="fr-FR" sz="1600" b="1" i="0" dirty="0">
                        <a:latin typeface="Arial" panose="020B0604020202020204" pitchFamily="34" charset="0"/>
                      </a:endParaRPr>
                    </a:p>
                    <a:p>
                      <a:pPr algn="ctr"/>
                      <a:r>
                        <a:rPr lang="fr-FR" sz="1600" b="0" i="0" dirty="0">
                          <a:latin typeface="Arial" panose="020B0604020202020204" pitchFamily="34" charset="0"/>
                        </a:rPr>
                        <a:t>(n=98)</a:t>
                      </a:r>
                    </a:p>
                  </a:txBody>
                  <a:tcPr anchor="ctr">
                    <a:solidFill>
                      <a:schemeClr val="accent1"/>
                    </a:solidFill>
                  </a:tcPr>
                </a:tc>
                <a:tc>
                  <a:txBody>
                    <a:bodyPr/>
                    <a:lstStyle/>
                    <a:p>
                      <a:pPr algn="ctr"/>
                      <a:r>
                        <a:rPr lang="fr-FR" sz="1600" b="1" i="0" dirty="0">
                          <a:latin typeface="Arial" panose="020B0604020202020204" pitchFamily="34" charset="0"/>
                        </a:rPr>
                        <a:t>Radio-chimio</a:t>
                      </a:r>
                    </a:p>
                    <a:p>
                      <a:pPr algn="ctr"/>
                      <a:r>
                        <a:rPr lang="fr-FR" sz="1600" b="0" i="0" dirty="0">
                          <a:latin typeface="Arial" panose="020B0604020202020204" pitchFamily="34" charset="0"/>
                        </a:rPr>
                        <a:t>(n=96)</a:t>
                      </a:r>
                    </a:p>
                  </a:txBody>
                  <a:tcPr anchor="ctr">
                    <a:solidFill>
                      <a:srgbClr val="C00000"/>
                    </a:solidFill>
                  </a:tcPr>
                </a:tc>
                <a:extLst>
                  <a:ext uri="{0D108BD9-81ED-4DB2-BD59-A6C34878D82A}">
                    <a16:rowId xmlns:a16="http://schemas.microsoft.com/office/drawing/2014/main" val="3923681435"/>
                  </a:ext>
                </a:extLst>
              </a:tr>
              <a:tr h="370840">
                <a:tc>
                  <a:txBody>
                    <a:bodyPr/>
                    <a:lstStyle/>
                    <a:p>
                      <a:pPr algn="ctr"/>
                      <a:r>
                        <a:rPr lang="fr-FR" sz="1400" b="1" i="0" dirty="0">
                          <a:solidFill>
                            <a:schemeClr val="tx1">
                              <a:lumMod val="75000"/>
                              <a:lumOff val="25000"/>
                            </a:schemeClr>
                          </a:solidFill>
                          <a:latin typeface="Arial" panose="020B0604020202020204" pitchFamily="34" charset="0"/>
                        </a:rPr>
                        <a:t>Age médian </a:t>
                      </a:r>
                      <a:r>
                        <a:rPr lang="fr-FR" sz="1400" b="0" i="0" dirty="0">
                          <a:solidFill>
                            <a:schemeClr val="tx1">
                              <a:lumMod val="75000"/>
                              <a:lumOff val="25000"/>
                            </a:schemeClr>
                          </a:solidFill>
                          <a:latin typeface="Arial" panose="020B0604020202020204" pitchFamily="34" charset="0"/>
                        </a:rPr>
                        <a:t>(</a:t>
                      </a:r>
                      <a:r>
                        <a:rPr lang="fr-FR" sz="1400" b="0" i="0" dirty="0" err="1">
                          <a:solidFill>
                            <a:schemeClr val="tx1">
                              <a:lumMod val="75000"/>
                              <a:lumOff val="25000"/>
                            </a:schemeClr>
                          </a:solidFill>
                          <a:latin typeface="Arial" panose="020B0604020202020204" pitchFamily="34" charset="0"/>
                        </a:rPr>
                        <a:t>min-max</a:t>
                      </a:r>
                      <a:r>
                        <a:rPr lang="fr-FR" sz="1400" b="0" i="0" dirty="0">
                          <a:solidFill>
                            <a:schemeClr val="tx1">
                              <a:lumMod val="75000"/>
                              <a:lumOff val="25000"/>
                            </a:schemeClr>
                          </a:solidFill>
                          <a:latin typeface="Arial" panose="020B0604020202020204" pitchFamily="34" charset="0"/>
                        </a:rPr>
                        <a:t>)</a:t>
                      </a:r>
                    </a:p>
                  </a:txBody>
                  <a:tcPr anchor="ctr"/>
                </a:tc>
                <a:tc>
                  <a:txBody>
                    <a:bodyPr/>
                    <a:lstStyle/>
                    <a:p>
                      <a:pPr algn="ctr"/>
                      <a:r>
                        <a:rPr lang="fr-FR" sz="1400" b="0" i="0" dirty="0">
                          <a:solidFill>
                            <a:schemeClr val="tx1">
                              <a:lumMod val="75000"/>
                              <a:lumOff val="25000"/>
                            </a:schemeClr>
                          </a:solidFill>
                          <a:latin typeface="Arial" panose="020B0604020202020204" pitchFamily="34" charset="0"/>
                        </a:rPr>
                        <a:t>63 (40-80)</a:t>
                      </a:r>
                    </a:p>
                  </a:txBody>
                  <a:tcPr anchor="ctr"/>
                </a:tc>
                <a:tc>
                  <a:txBody>
                    <a:bodyPr/>
                    <a:lstStyle/>
                    <a:p>
                      <a:pPr algn="ctr"/>
                      <a:r>
                        <a:rPr lang="fr-FR" sz="1400" b="0" i="0" dirty="0">
                          <a:solidFill>
                            <a:schemeClr val="tx1">
                              <a:lumMod val="75000"/>
                              <a:lumOff val="25000"/>
                            </a:schemeClr>
                          </a:solidFill>
                          <a:latin typeface="Arial" panose="020B0604020202020204" pitchFamily="34" charset="0"/>
                        </a:rPr>
                        <a:t>65,5 (24-83)</a:t>
                      </a:r>
                    </a:p>
                  </a:txBody>
                  <a:tcPr anchor="ctr"/>
                </a:tc>
                <a:extLst>
                  <a:ext uri="{0D108BD9-81ED-4DB2-BD59-A6C34878D82A}">
                    <a16:rowId xmlns:a16="http://schemas.microsoft.com/office/drawing/2014/main" val="1953354629"/>
                  </a:ext>
                </a:extLst>
              </a:tr>
              <a:tr h="370840">
                <a:tc>
                  <a:txBody>
                    <a:bodyPr/>
                    <a:lstStyle/>
                    <a:p>
                      <a:pPr algn="ctr"/>
                      <a:r>
                        <a:rPr lang="fr-FR" sz="1400" b="1" i="0" dirty="0">
                          <a:solidFill>
                            <a:schemeClr val="tx1">
                              <a:lumMod val="75000"/>
                              <a:lumOff val="25000"/>
                            </a:schemeClr>
                          </a:solidFill>
                          <a:latin typeface="Arial" panose="020B0604020202020204" pitchFamily="34" charset="0"/>
                        </a:rPr>
                        <a:t>Sexe H/F </a:t>
                      </a:r>
                      <a:r>
                        <a:rPr lang="fr-FR" sz="1400" b="0" i="0" dirty="0">
                          <a:solidFill>
                            <a:schemeClr val="tx1">
                              <a:lumMod val="75000"/>
                              <a:lumOff val="25000"/>
                            </a:schemeClr>
                          </a:solidFill>
                          <a:latin typeface="Arial" panose="020B0604020202020204" pitchFamily="34" charset="0"/>
                        </a:rPr>
                        <a:t>(%)</a:t>
                      </a:r>
                    </a:p>
                  </a:txBody>
                  <a:tcPr anchor="ctr"/>
                </a:tc>
                <a:tc>
                  <a:txBody>
                    <a:bodyPr/>
                    <a:lstStyle/>
                    <a:p>
                      <a:pPr algn="ctr"/>
                      <a:r>
                        <a:rPr lang="fr-FR" sz="1400" b="0" i="0" dirty="0">
                          <a:solidFill>
                            <a:schemeClr val="tx1">
                              <a:lumMod val="75000"/>
                              <a:lumOff val="25000"/>
                            </a:schemeClr>
                          </a:solidFill>
                          <a:latin typeface="Arial" panose="020B0604020202020204" pitchFamily="34" charset="0"/>
                        </a:rPr>
                        <a:t>87/13</a:t>
                      </a:r>
                    </a:p>
                  </a:txBody>
                  <a:tcPr anchor="ctr"/>
                </a:tc>
                <a:tc>
                  <a:txBody>
                    <a:bodyPr/>
                    <a:lstStyle/>
                    <a:p>
                      <a:pPr algn="ctr"/>
                      <a:r>
                        <a:rPr lang="fr-FR" sz="1400" b="0" i="0" dirty="0">
                          <a:solidFill>
                            <a:schemeClr val="tx1">
                              <a:lumMod val="75000"/>
                              <a:lumOff val="25000"/>
                            </a:schemeClr>
                          </a:solidFill>
                          <a:latin typeface="Arial" panose="020B0604020202020204" pitchFamily="34" charset="0"/>
                        </a:rPr>
                        <a:t>82/18</a:t>
                      </a:r>
                    </a:p>
                  </a:txBody>
                  <a:tcPr anchor="ctr"/>
                </a:tc>
                <a:extLst>
                  <a:ext uri="{0D108BD9-81ED-4DB2-BD59-A6C34878D82A}">
                    <a16:rowId xmlns:a16="http://schemas.microsoft.com/office/drawing/2014/main" val="453356176"/>
                  </a:ext>
                </a:extLst>
              </a:tr>
              <a:tr h="370840">
                <a:tc>
                  <a:txBody>
                    <a:bodyPr/>
                    <a:lstStyle/>
                    <a:p>
                      <a:pPr algn="ctr"/>
                      <a:r>
                        <a:rPr lang="fr-FR" sz="1400" b="1" i="0" dirty="0">
                          <a:solidFill>
                            <a:schemeClr val="tx1">
                              <a:lumMod val="75000"/>
                              <a:lumOff val="25000"/>
                            </a:schemeClr>
                          </a:solidFill>
                          <a:latin typeface="Arial" panose="020B0604020202020204" pitchFamily="34" charset="0"/>
                        </a:rPr>
                        <a:t>PS 0/1/2 </a:t>
                      </a:r>
                      <a:r>
                        <a:rPr lang="fr-FR" sz="1400" b="0" i="0" dirty="0">
                          <a:solidFill>
                            <a:schemeClr val="tx1">
                              <a:lumMod val="75000"/>
                              <a:lumOff val="25000"/>
                            </a:schemeClr>
                          </a:solidFill>
                          <a:latin typeface="Arial" panose="020B0604020202020204" pitchFamily="34" charset="0"/>
                        </a:rPr>
                        <a:t>(%)</a:t>
                      </a:r>
                    </a:p>
                  </a:txBody>
                  <a:tcPr anchor="ctr"/>
                </a:tc>
                <a:tc>
                  <a:txBody>
                    <a:bodyPr/>
                    <a:lstStyle/>
                    <a:p>
                      <a:pPr algn="ctr"/>
                      <a:r>
                        <a:rPr lang="fr-FR" sz="1400" b="0" i="0" dirty="0">
                          <a:solidFill>
                            <a:schemeClr val="tx1">
                              <a:lumMod val="75000"/>
                              <a:lumOff val="25000"/>
                            </a:schemeClr>
                          </a:solidFill>
                          <a:latin typeface="Arial" panose="020B0604020202020204" pitchFamily="34" charset="0"/>
                        </a:rPr>
                        <a:t>63/35/2</a:t>
                      </a:r>
                    </a:p>
                  </a:txBody>
                  <a:tcPr anchor="ctr"/>
                </a:tc>
                <a:tc>
                  <a:txBody>
                    <a:bodyPr/>
                    <a:lstStyle/>
                    <a:p>
                      <a:pPr algn="ctr"/>
                      <a:r>
                        <a:rPr lang="fr-FR" sz="1400" b="0" i="0" dirty="0">
                          <a:solidFill>
                            <a:schemeClr val="tx1">
                              <a:lumMod val="75000"/>
                              <a:lumOff val="25000"/>
                            </a:schemeClr>
                          </a:solidFill>
                          <a:latin typeface="Arial" panose="020B0604020202020204" pitchFamily="34" charset="0"/>
                        </a:rPr>
                        <a:t>65/32/3</a:t>
                      </a:r>
                    </a:p>
                  </a:txBody>
                  <a:tcPr anchor="ctr"/>
                </a:tc>
                <a:extLst>
                  <a:ext uri="{0D108BD9-81ED-4DB2-BD59-A6C34878D82A}">
                    <a16:rowId xmlns:a16="http://schemas.microsoft.com/office/drawing/2014/main" val="3694986815"/>
                  </a:ext>
                </a:extLst>
              </a:tr>
              <a:tr h="370840">
                <a:tc>
                  <a:txBody>
                    <a:bodyPr/>
                    <a:lstStyle/>
                    <a:p>
                      <a:pPr algn="ctr"/>
                      <a:r>
                        <a:rPr lang="fr-FR" sz="1400" b="1" i="0" dirty="0">
                          <a:solidFill>
                            <a:schemeClr val="tx1">
                              <a:lumMod val="75000"/>
                              <a:lumOff val="25000"/>
                            </a:schemeClr>
                          </a:solidFill>
                          <a:latin typeface="Arial" panose="020B0604020202020204" pitchFamily="34" charset="0"/>
                        </a:rPr>
                        <a:t>T1/2/3</a:t>
                      </a:r>
                      <a:r>
                        <a:rPr lang="fr-FR" sz="1400" b="0" i="0" dirty="0">
                          <a:solidFill>
                            <a:schemeClr val="tx1">
                              <a:lumMod val="75000"/>
                              <a:lumOff val="25000"/>
                            </a:schemeClr>
                          </a:solidFill>
                          <a:latin typeface="Arial" panose="020B0604020202020204" pitchFamily="34" charset="0"/>
                        </a:rPr>
                        <a:t> (%)</a:t>
                      </a:r>
                    </a:p>
                  </a:txBody>
                  <a:tcPr anchor="ctr"/>
                </a:tc>
                <a:tc>
                  <a:txBody>
                    <a:bodyPr/>
                    <a:lstStyle/>
                    <a:p>
                      <a:pPr algn="ctr"/>
                      <a:r>
                        <a:rPr lang="fr-FR" sz="1400" b="0" i="0" dirty="0">
                          <a:solidFill>
                            <a:schemeClr val="tx1">
                              <a:lumMod val="75000"/>
                              <a:lumOff val="25000"/>
                            </a:schemeClr>
                          </a:solidFill>
                          <a:latin typeface="Arial" panose="020B0604020202020204" pitchFamily="34" charset="0"/>
                        </a:rPr>
                        <a:t>1/18/81</a:t>
                      </a:r>
                    </a:p>
                  </a:txBody>
                  <a:tcPr anchor="ctr"/>
                </a:tc>
                <a:tc>
                  <a:txBody>
                    <a:bodyPr/>
                    <a:lstStyle/>
                    <a:p>
                      <a:pPr algn="ctr"/>
                      <a:r>
                        <a:rPr lang="fr-FR" sz="1400" b="0" i="0" dirty="0">
                          <a:solidFill>
                            <a:schemeClr val="tx1">
                              <a:lumMod val="75000"/>
                              <a:lumOff val="25000"/>
                            </a:schemeClr>
                          </a:solidFill>
                          <a:latin typeface="Arial" panose="020B0604020202020204" pitchFamily="34" charset="0"/>
                        </a:rPr>
                        <a:t>4/18/78</a:t>
                      </a:r>
                    </a:p>
                  </a:txBody>
                  <a:tcPr anchor="ctr"/>
                </a:tc>
                <a:extLst>
                  <a:ext uri="{0D108BD9-81ED-4DB2-BD59-A6C34878D82A}">
                    <a16:rowId xmlns:a16="http://schemas.microsoft.com/office/drawing/2014/main" val="2184534837"/>
                  </a:ext>
                </a:extLst>
              </a:tr>
              <a:tr h="370840">
                <a:tc>
                  <a:txBody>
                    <a:bodyPr/>
                    <a:lstStyle/>
                    <a:p>
                      <a:pPr algn="ctr"/>
                      <a:r>
                        <a:rPr lang="fr-FR" sz="1400" b="1" i="0" dirty="0">
                          <a:solidFill>
                            <a:schemeClr val="tx1">
                              <a:lumMod val="75000"/>
                              <a:lumOff val="25000"/>
                            </a:schemeClr>
                          </a:solidFill>
                          <a:latin typeface="Arial" panose="020B0604020202020204" pitchFamily="34" charset="0"/>
                        </a:rPr>
                        <a:t>N0/N+/N Cœliaque </a:t>
                      </a:r>
                      <a:r>
                        <a:rPr lang="fr-FR" sz="1400" b="0" i="0" dirty="0">
                          <a:solidFill>
                            <a:schemeClr val="tx1">
                              <a:lumMod val="75000"/>
                              <a:lumOff val="25000"/>
                            </a:schemeClr>
                          </a:solidFill>
                          <a:latin typeface="Arial" panose="020B0604020202020204" pitchFamily="34" charset="0"/>
                        </a:rPr>
                        <a:t>&lt; 2 cm</a:t>
                      </a:r>
                    </a:p>
                  </a:txBody>
                  <a:tcPr anchor="ctr"/>
                </a:tc>
                <a:tc>
                  <a:txBody>
                    <a:bodyPr/>
                    <a:lstStyle/>
                    <a:p>
                      <a:pPr algn="ctr"/>
                      <a:r>
                        <a:rPr lang="fr-FR" sz="1400" b="0" i="0" dirty="0">
                          <a:solidFill>
                            <a:schemeClr val="tx1">
                              <a:lumMod val="75000"/>
                              <a:lumOff val="25000"/>
                            </a:schemeClr>
                          </a:solidFill>
                          <a:latin typeface="Arial" panose="020B0604020202020204" pitchFamily="34" charset="0"/>
                        </a:rPr>
                        <a:t>39/49/12</a:t>
                      </a:r>
                    </a:p>
                  </a:txBody>
                  <a:tcPr anchor="ctr"/>
                </a:tc>
                <a:tc>
                  <a:txBody>
                    <a:bodyPr/>
                    <a:lstStyle/>
                    <a:p>
                      <a:pPr algn="ctr"/>
                      <a:r>
                        <a:rPr lang="fr-FR" sz="1400" b="0" i="0" dirty="0">
                          <a:solidFill>
                            <a:schemeClr val="tx1">
                              <a:lumMod val="75000"/>
                              <a:lumOff val="25000"/>
                            </a:schemeClr>
                          </a:solidFill>
                          <a:latin typeface="Arial" panose="020B0604020202020204" pitchFamily="34" charset="0"/>
                        </a:rPr>
                        <a:t>40/50/10</a:t>
                      </a:r>
                    </a:p>
                  </a:txBody>
                  <a:tcPr anchor="ctr"/>
                </a:tc>
                <a:extLst>
                  <a:ext uri="{0D108BD9-81ED-4DB2-BD59-A6C34878D82A}">
                    <a16:rowId xmlns:a16="http://schemas.microsoft.com/office/drawing/2014/main" val="3483297835"/>
                  </a:ext>
                </a:extLst>
              </a:tr>
            </a:tbl>
          </a:graphicData>
        </a:graphic>
      </p:graphicFrame>
      <p:sp>
        <p:nvSpPr>
          <p:cNvPr id="6" name="ZoneTexte 5">
            <a:extLst>
              <a:ext uri="{FF2B5EF4-FFF2-40B4-BE49-F238E27FC236}">
                <a16:creationId xmlns:a16="http://schemas.microsoft.com/office/drawing/2014/main" id="{0E44DF11-E9E0-1444-BFFF-23431950FD2A}"/>
              </a:ext>
            </a:extLst>
          </p:cNvPr>
          <p:cNvSpPr txBox="1"/>
          <p:nvPr/>
        </p:nvSpPr>
        <p:spPr>
          <a:xfrm>
            <a:off x="-3048" y="4912668"/>
            <a:ext cx="1973617"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Safran et al, ASCO2020, Abs 4500</a:t>
            </a:r>
          </a:p>
        </p:txBody>
      </p:sp>
    </p:spTree>
    <p:extLst>
      <p:ext uri="{BB962C8B-B14F-4D97-AF65-F5344CB8AC3E}">
        <p14:creationId xmlns:p14="http://schemas.microsoft.com/office/powerpoint/2010/main" val="21390505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re 11"/>
          <p:cNvSpPr>
            <a:spLocks noGrp="1"/>
          </p:cNvSpPr>
          <p:nvPr>
            <p:ph type="title"/>
          </p:nvPr>
        </p:nvSpPr>
        <p:spPr/>
        <p:txBody>
          <a:bodyPr>
            <a:noAutofit/>
          </a:bodyPr>
          <a:lstStyle/>
          <a:p>
            <a:r>
              <a:rPr lang="fr-FR" sz="2000" dirty="0"/>
              <a:t>Association RCT +/ </a:t>
            </a:r>
            <a:r>
              <a:rPr lang="fr-FR" sz="2000" dirty="0" err="1"/>
              <a:t>Trastuzumab</a:t>
            </a:r>
            <a:r>
              <a:rPr lang="fr-FR" sz="2000" dirty="0"/>
              <a:t> dans l’ADK œsophage et JOG</a:t>
            </a:r>
            <a:br>
              <a:rPr lang="fr-FR" sz="2000" dirty="0"/>
            </a:br>
            <a:r>
              <a:rPr lang="fr-FR" sz="2000" b="1" dirty="0"/>
              <a:t>Etude RTOG 1010 </a:t>
            </a:r>
          </a:p>
        </p:txBody>
      </p:sp>
      <p:sp>
        <p:nvSpPr>
          <p:cNvPr id="3" name="Espace réservé du contenu 2">
            <a:extLst>
              <a:ext uri="{FF2B5EF4-FFF2-40B4-BE49-F238E27FC236}">
                <a16:creationId xmlns:a16="http://schemas.microsoft.com/office/drawing/2014/main" id="{6C724A94-256E-BF40-A3AB-D99E960DACF3}"/>
              </a:ext>
            </a:extLst>
          </p:cNvPr>
          <p:cNvSpPr>
            <a:spLocks noGrp="1"/>
          </p:cNvSpPr>
          <p:nvPr>
            <p:ph sz="half" idx="1"/>
          </p:nvPr>
        </p:nvSpPr>
        <p:spPr/>
        <p:txBody>
          <a:bodyPr/>
          <a:lstStyle/>
          <a:p>
            <a:r>
              <a:rPr lang="fr-FR" sz="1800" dirty="0"/>
              <a:t>Toxicités grade 3/4</a:t>
            </a:r>
          </a:p>
        </p:txBody>
      </p:sp>
      <p:graphicFrame>
        <p:nvGraphicFramePr>
          <p:cNvPr id="4" name="Tableau 3">
            <a:extLst>
              <a:ext uri="{FF2B5EF4-FFF2-40B4-BE49-F238E27FC236}">
                <a16:creationId xmlns:a16="http://schemas.microsoft.com/office/drawing/2014/main" id="{E54A36D7-CCFD-6243-9A58-F5EF72EB96EC}"/>
              </a:ext>
            </a:extLst>
          </p:cNvPr>
          <p:cNvGraphicFramePr>
            <a:graphicFrameLocks noGrp="1"/>
          </p:cNvGraphicFramePr>
          <p:nvPr>
            <p:extLst>
              <p:ext uri="{D42A27DB-BD31-4B8C-83A1-F6EECF244321}">
                <p14:modId xmlns:p14="http://schemas.microsoft.com/office/powerpoint/2010/main" val="2078848217"/>
              </p:ext>
            </p:extLst>
          </p:nvPr>
        </p:nvGraphicFramePr>
        <p:xfrm>
          <a:off x="914401" y="1489103"/>
          <a:ext cx="7315197" cy="2677160"/>
        </p:xfrm>
        <a:graphic>
          <a:graphicData uri="http://schemas.openxmlformats.org/drawingml/2006/table">
            <a:tbl>
              <a:tblPr firstRow="1" bandRow="1">
                <a:tableStyleId>{7DF18680-E054-41AD-8BC1-D1AEF772440D}</a:tableStyleId>
              </a:tblPr>
              <a:tblGrid>
                <a:gridCol w="2785322">
                  <a:extLst>
                    <a:ext uri="{9D8B030D-6E8A-4147-A177-3AD203B41FA5}">
                      <a16:colId xmlns:a16="http://schemas.microsoft.com/office/drawing/2014/main" val="1433975068"/>
                    </a:ext>
                  </a:extLst>
                </a:gridCol>
                <a:gridCol w="2333474">
                  <a:extLst>
                    <a:ext uri="{9D8B030D-6E8A-4147-A177-3AD203B41FA5}">
                      <a16:colId xmlns:a16="http://schemas.microsoft.com/office/drawing/2014/main" val="1164821040"/>
                    </a:ext>
                  </a:extLst>
                </a:gridCol>
                <a:gridCol w="2196401">
                  <a:extLst>
                    <a:ext uri="{9D8B030D-6E8A-4147-A177-3AD203B41FA5}">
                      <a16:colId xmlns:a16="http://schemas.microsoft.com/office/drawing/2014/main" val="343820811"/>
                    </a:ext>
                  </a:extLst>
                </a:gridCol>
              </a:tblGrid>
              <a:tr h="370840">
                <a:tc>
                  <a:txBody>
                    <a:bodyPr/>
                    <a:lstStyle/>
                    <a:p>
                      <a:pPr algn="ctr"/>
                      <a:r>
                        <a:rPr lang="fr-FR" sz="1600" b="1" i="0" dirty="0">
                          <a:latin typeface="Arial" panose="020B0604020202020204" pitchFamily="34" charset="0"/>
                          <a:cs typeface="Arial" panose="020B0604020202020204" pitchFamily="34" charset="0"/>
                        </a:rPr>
                        <a:t>G ≥ 3</a:t>
                      </a:r>
                    </a:p>
                  </a:txBody>
                  <a:tcPr anchor="ctr"/>
                </a:tc>
                <a:tc>
                  <a:txBody>
                    <a:bodyPr/>
                    <a:lstStyle/>
                    <a:p>
                      <a:pPr algn="ctr"/>
                      <a:r>
                        <a:rPr lang="fr-FR" sz="1600" b="1" i="0" dirty="0">
                          <a:latin typeface="Arial" panose="020B0604020202020204" pitchFamily="34" charset="0"/>
                          <a:cs typeface="Arial" panose="020B0604020202020204" pitchFamily="34" charset="0"/>
                        </a:rPr>
                        <a:t>Radio-chimio + </a:t>
                      </a:r>
                      <a:r>
                        <a:rPr lang="fr-FR" sz="1600" b="1" dirty="0" err="1">
                          <a:latin typeface="Arial" panose="020B0604020202020204" pitchFamily="34" charset="0"/>
                          <a:cs typeface="Arial" panose="020B0604020202020204" pitchFamily="34" charset="0"/>
                        </a:rPr>
                        <a:t>Trastuzumab</a:t>
                      </a:r>
                      <a:endParaRPr lang="fr-FR" sz="1600" b="1" dirty="0">
                        <a:latin typeface="Arial" panose="020B0604020202020204" pitchFamily="34" charset="0"/>
                        <a:cs typeface="Arial" panose="020B0604020202020204" pitchFamily="34" charset="0"/>
                      </a:endParaRPr>
                    </a:p>
                    <a:p>
                      <a:pPr algn="ctr"/>
                      <a:r>
                        <a:rPr lang="fr-FR" sz="1600" b="0" dirty="0">
                          <a:latin typeface="Arial" panose="020B0604020202020204" pitchFamily="34" charset="0"/>
                          <a:cs typeface="Arial" panose="020B0604020202020204" pitchFamily="34" charset="0"/>
                        </a:rPr>
                        <a:t>(n=98)</a:t>
                      </a:r>
                      <a:endParaRPr lang="fr-FR" sz="1600" b="0" i="0" dirty="0">
                        <a:latin typeface="Arial" panose="020B0604020202020204" pitchFamily="34" charset="0"/>
                        <a:cs typeface="Arial" panose="020B0604020202020204" pitchFamily="34" charset="0"/>
                      </a:endParaRPr>
                    </a:p>
                  </a:txBody>
                  <a:tcPr anchor="ctr">
                    <a:solidFill>
                      <a:schemeClr val="accent1"/>
                    </a:solidFill>
                  </a:tcPr>
                </a:tc>
                <a:tc>
                  <a:txBody>
                    <a:bodyPr/>
                    <a:lstStyle/>
                    <a:p>
                      <a:pPr algn="ctr"/>
                      <a:r>
                        <a:rPr lang="fr-FR" sz="1600" b="1" i="0" dirty="0">
                          <a:latin typeface="Arial" panose="020B0604020202020204" pitchFamily="34" charset="0"/>
                          <a:cs typeface="Arial" panose="020B0604020202020204" pitchFamily="34" charset="0"/>
                        </a:rPr>
                        <a:t>Radio-chimio</a:t>
                      </a:r>
                    </a:p>
                    <a:p>
                      <a:pPr algn="ctr"/>
                      <a:r>
                        <a:rPr lang="fr-FR" sz="1600" b="0" dirty="0">
                          <a:latin typeface="Arial" panose="020B0604020202020204" pitchFamily="34" charset="0"/>
                          <a:cs typeface="Arial" panose="020B0604020202020204" pitchFamily="34" charset="0"/>
                        </a:rPr>
                        <a:t>(n=96)</a:t>
                      </a:r>
                      <a:endParaRPr lang="fr-FR" sz="1600" b="0" i="0" dirty="0">
                        <a:latin typeface="Arial" panose="020B0604020202020204" pitchFamily="34" charset="0"/>
                        <a:cs typeface="Arial" panose="020B0604020202020204" pitchFamily="34" charset="0"/>
                      </a:endParaRPr>
                    </a:p>
                  </a:txBody>
                  <a:tcPr anchor="ctr">
                    <a:solidFill>
                      <a:srgbClr val="C00000"/>
                    </a:solidFill>
                  </a:tcPr>
                </a:tc>
                <a:extLst>
                  <a:ext uri="{0D108BD9-81ED-4DB2-BD59-A6C34878D82A}">
                    <a16:rowId xmlns:a16="http://schemas.microsoft.com/office/drawing/2014/main" val="3923681435"/>
                  </a:ext>
                </a:extLst>
              </a:tr>
              <a:tr h="370840">
                <a:tc>
                  <a:txBody>
                    <a:bodyPr/>
                    <a:lstStyle/>
                    <a:p>
                      <a:pPr algn="ctr"/>
                      <a:r>
                        <a:rPr lang="fr-FR" sz="1400" b="1" i="0" dirty="0" err="1">
                          <a:solidFill>
                            <a:schemeClr val="tx1">
                              <a:lumMod val="75000"/>
                              <a:lumOff val="25000"/>
                            </a:schemeClr>
                          </a:solidFill>
                          <a:latin typeface="Arial" panose="020B0604020202020204" pitchFamily="34" charset="0"/>
                          <a:cs typeface="Arial" panose="020B0604020202020204" pitchFamily="34" charset="0"/>
                        </a:rPr>
                        <a:t>Tox</a:t>
                      </a:r>
                      <a:r>
                        <a:rPr lang="fr-FR" sz="1400" b="1" dirty="0">
                          <a:solidFill>
                            <a:schemeClr val="tx1">
                              <a:lumMod val="75000"/>
                              <a:lumOff val="25000"/>
                            </a:schemeClr>
                          </a:solidFill>
                          <a:latin typeface="Arial" panose="020B0604020202020204" pitchFamily="34" charset="0"/>
                          <a:cs typeface="Arial" panose="020B0604020202020204" pitchFamily="34" charset="0"/>
                        </a:rPr>
                        <a:t> max</a:t>
                      </a:r>
                      <a:endParaRPr lang="fr-FR" sz="1400" b="1" i="0" dirty="0">
                        <a:solidFill>
                          <a:schemeClr val="tx1">
                            <a:lumMod val="75000"/>
                            <a:lumOff val="25000"/>
                          </a:schemeClr>
                        </a:solidFill>
                        <a:latin typeface="Arial" panose="020B0604020202020204" pitchFamily="34" charset="0"/>
                        <a:cs typeface="Arial" panose="020B0604020202020204" pitchFamily="34" charset="0"/>
                      </a:endParaRPr>
                    </a:p>
                  </a:txBody>
                  <a:tcPr anchor="ctr"/>
                </a:tc>
                <a:tc>
                  <a:txBody>
                    <a:bodyPr/>
                    <a:lstStyle/>
                    <a:p>
                      <a:pPr algn="ctr"/>
                      <a:r>
                        <a:rPr lang="fr-FR" sz="1400" b="0" i="0" dirty="0">
                          <a:solidFill>
                            <a:schemeClr val="tx1">
                              <a:lumMod val="75000"/>
                              <a:lumOff val="25000"/>
                            </a:schemeClr>
                          </a:solidFill>
                          <a:latin typeface="Arial" panose="020B0604020202020204" pitchFamily="34" charset="0"/>
                          <a:cs typeface="Arial" panose="020B0604020202020204" pitchFamily="34" charset="0"/>
                        </a:rPr>
                        <a:t>69%</a:t>
                      </a:r>
                    </a:p>
                  </a:txBody>
                  <a:tcPr anchor="ctr"/>
                </a:tc>
                <a:tc>
                  <a:txBody>
                    <a:bodyPr/>
                    <a:lstStyle/>
                    <a:p>
                      <a:pPr algn="ctr"/>
                      <a:r>
                        <a:rPr lang="fr-FR" sz="1400" b="0" i="0" dirty="0">
                          <a:solidFill>
                            <a:schemeClr val="tx1">
                              <a:lumMod val="75000"/>
                              <a:lumOff val="25000"/>
                            </a:schemeClr>
                          </a:solidFill>
                          <a:latin typeface="Arial" panose="020B0604020202020204" pitchFamily="34" charset="0"/>
                          <a:cs typeface="Arial" panose="020B0604020202020204" pitchFamily="34" charset="0"/>
                        </a:rPr>
                        <a:t>79%</a:t>
                      </a:r>
                    </a:p>
                  </a:txBody>
                  <a:tcPr anchor="ctr"/>
                </a:tc>
                <a:extLst>
                  <a:ext uri="{0D108BD9-81ED-4DB2-BD59-A6C34878D82A}">
                    <a16:rowId xmlns:a16="http://schemas.microsoft.com/office/drawing/2014/main" val="1213450364"/>
                  </a:ext>
                </a:extLst>
              </a:tr>
              <a:tr h="370840">
                <a:tc>
                  <a:txBody>
                    <a:bodyPr/>
                    <a:lstStyle/>
                    <a:p>
                      <a:pPr algn="ctr"/>
                      <a:r>
                        <a:rPr lang="fr-FR" sz="1400" b="1" i="0" dirty="0" err="1">
                          <a:solidFill>
                            <a:schemeClr val="tx1">
                              <a:lumMod val="75000"/>
                              <a:lumOff val="25000"/>
                            </a:schemeClr>
                          </a:solidFill>
                          <a:latin typeface="Arial" panose="020B0604020202020204" pitchFamily="34" charset="0"/>
                          <a:cs typeface="Arial" panose="020B0604020202020204" pitchFamily="34" charset="0"/>
                        </a:rPr>
                        <a:t>Hématollogique</a:t>
                      </a:r>
                      <a:r>
                        <a:rPr lang="fr-FR" sz="1400" b="1" dirty="0">
                          <a:solidFill>
                            <a:schemeClr val="tx1">
                              <a:lumMod val="75000"/>
                              <a:lumOff val="25000"/>
                            </a:schemeClr>
                          </a:solidFill>
                          <a:latin typeface="Arial" panose="020B0604020202020204" pitchFamily="34" charset="0"/>
                          <a:cs typeface="Arial" panose="020B0604020202020204" pitchFamily="34" charset="0"/>
                        </a:rPr>
                        <a:t> G ≥ 3</a:t>
                      </a:r>
                      <a:endParaRPr lang="fr-FR" sz="1400" b="1" i="0" dirty="0">
                        <a:solidFill>
                          <a:schemeClr val="tx1">
                            <a:lumMod val="75000"/>
                            <a:lumOff val="25000"/>
                          </a:schemeClr>
                        </a:solidFill>
                        <a:latin typeface="Arial" panose="020B0604020202020204" pitchFamily="34" charset="0"/>
                        <a:cs typeface="Arial" panose="020B0604020202020204" pitchFamily="34" charset="0"/>
                      </a:endParaRPr>
                    </a:p>
                  </a:txBody>
                  <a:tcPr anchor="ctr"/>
                </a:tc>
                <a:tc>
                  <a:txBody>
                    <a:bodyPr/>
                    <a:lstStyle/>
                    <a:p>
                      <a:pPr algn="ctr"/>
                      <a:r>
                        <a:rPr lang="fr-FR" sz="1400" b="0" i="0" dirty="0">
                          <a:solidFill>
                            <a:schemeClr val="tx1">
                              <a:lumMod val="75000"/>
                              <a:lumOff val="25000"/>
                            </a:schemeClr>
                          </a:solidFill>
                          <a:latin typeface="Arial" panose="020B0604020202020204" pitchFamily="34" charset="0"/>
                          <a:cs typeface="Arial" panose="020B0604020202020204" pitchFamily="34" charset="0"/>
                        </a:rPr>
                        <a:t>56%</a:t>
                      </a:r>
                    </a:p>
                  </a:txBody>
                  <a:tcPr anchor="ctr"/>
                </a:tc>
                <a:tc>
                  <a:txBody>
                    <a:bodyPr/>
                    <a:lstStyle/>
                    <a:p>
                      <a:pPr algn="ctr"/>
                      <a:r>
                        <a:rPr lang="fr-FR" sz="1400" b="0" i="0" dirty="0">
                          <a:solidFill>
                            <a:schemeClr val="tx1">
                              <a:lumMod val="75000"/>
                              <a:lumOff val="25000"/>
                            </a:schemeClr>
                          </a:solidFill>
                          <a:latin typeface="Arial" panose="020B0604020202020204" pitchFamily="34" charset="0"/>
                          <a:cs typeface="Arial" panose="020B0604020202020204" pitchFamily="34" charset="0"/>
                        </a:rPr>
                        <a:t>55%</a:t>
                      </a:r>
                    </a:p>
                  </a:txBody>
                  <a:tcPr anchor="ctr"/>
                </a:tc>
                <a:extLst>
                  <a:ext uri="{0D108BD9-81ED-4DB2-BD59-A6C34878D82A}">
                    <a16:rowId xmlns:a16="http://schemas.microsoft.com/office/drawing/2014/main" val="1953354629"/>
                  </a:ext>
                </a:extLst>
              </a:tr>
              <a:tr h="370840">
                <a:tc>
                  <a:txBody>
                    <a:bodyPr/>
                    <a:lstStyle/>
                    <a:p>
                      <a:pPr algn="ctr"/>
                      <a:r>
                        <a:rPr lang="fr-FR" sz="1400" b="1" i="0" dirty="0">
                          <a:solidFill>
                            <a:schemeClr val="tx1">
                              <a:lumMod val="75000"/>
                              <a:lumOff val="25000"/>
                            </a:schemeClr>
                          </a:solidFill>
                          <a:latin typeface="Arial" panose="020B0604020202020204" pitchFamily="34" charset="0"/>
                          <a:cs typeface="Arial" panose="020B0604020202020204" pitchFamily="34" charset="0"/>
                        </a:rPr>
                        <a:t>Cardiaque</a:t>
                      </a:r>
                    </a:p>
                  </a:txBody>
                  <a:tcPr anchor="ctr"/>
                </a:tc>
                <a:tc>
                  <a:txBody>
                    <a:bodyPr/>
                    <a:lstStyle/>
                    <a:p>
                      <a:pPr algn="ctr"/>
                      <a:r>
                        <a:rPr lang="fr-FR" sz="1400" b="0" i="0" dirty="0">
                          <a:solidFill>
                            <a:schemeClr val="tx1">
                              <a:lumMod val="75000"/>
                              <a:lumOff val="25000"/>
                            </a:schemeClr>
                          </a:solidFill>
                          <a:latin typeface="Arial" panose="020B0604020202020204" pitchFamily="34" charset="0"/>
                          <a:cs typeface="Arial" panose="020B0604020202020204" pitchFamily="34" charset="0"/>
                        </a:rPr>
                        <a:t>5%</a:t>
                      </a:r>
                    </a:p>
                  </a:txBody>
                  <a:tcPr anchor="ctr"/>
                </a:tc>
                <a:tc>
                  <a:txBody>
                    <a:bodyPr/>
                    <a:lstStyle/>
                    <a:p>
                      <a:pPr algn="ctr"/>
                      <a:r>
                        <a:rPr lang="fr-FR" sz="1400" b="0" i="0" dirty="0">
                          <a:solidFill>
                            <a:schemeClr val="tx1">
                              <a:lumMod val="75000"/>
                              <a:lumOff val="25000"/>
                            </a:schemeClr>
                          </a:solidFill>
                          <a:latin typeface="Arial" panose="020B0604020202020204" pitchFamily="34" charset="0"/>
                          <a:cs typeface="Arial" panose="020B0604020202020204" pitchFamily="34" charset="0"/>
                        </a:rPr>
                        <a:t>3%</a:t>
                      </a:r>
                    </a:p>
                  </a:txBody>
                  <a:tcPr anchor="ctr"/>
                </a:tc>
                <a:extLst>
                  <a:ext uri="{0D108BD9-81ED-4DB2-BD59-A6C34878D82A}">
                    <a16:rowId xmlns:a16="http://schemas.microsoft.com/office/drawing/2014/main" val="453356176"/>
                  </a:ext>
                </a:extLst>
              </a:tr>
              <a:tr h="370840">
                <a:tc>
                  <a:txBody>
                    <a:bodyPr/>
                    <a:lstStyle/>
                    <a:p>
                      <a:pPr algn="ctr"/>
                      <a:r>
                        <a:rPr lang="fr-FR" sz="1400" b="1" i="0" dirty="0">
                          <a:solidFill>
                            <a:schemeClr val="tx1">
                              <a:lumMod val="75000"/>
                              <a:lumOff val="25000"/>
                            </a:schemeClr>
                          </a:solidFill>
                          <a:latin typeface="Arial" panose="020B0604020202020204" pitchFamily="34" charset="0"/>
                          <a:cs typeface="Arial" panose="020B0604020202020204" pitchFamily="34" charset="0"/>
                        </a:rPr>
                        <a:t>Digestive</a:t>
                      </a:r>
                    </a:p>
                  </a:txBody>
                  <a:tcPr anchor="ctr"/>
                </a:tc>
                <a:tc>
                  <a:txBody>
                    <a:bodyPr/>
                    <a:lstStyle/>
                    <a:p>
                      <a:pPr algn="ctr"/>
                      <a:r>
                        <a:rPr lang="fr-FR" sz="1400" b="0" i="0" dirty="0">
                          <a:solidFill>
                            <a:schemeClr val="tx1">
                              <a:lumMod val="75000"/>
                              <a:lumOff val="25000"/>
                            </a:schemeClr>
                          </a:solidFill>
                          <a:latin typeface="Arial" panose="020B0604020202020204" pitchFamily="34" charset="0"/>
                          <a:cs typeface="Arial" panose="020B0604020202020204" pitchFamily="34" charset="0"/>
                        </a:rPr>
                        <a:t>29%</a:t>
                      </a:r>
                    </a:p>
                  </a:txBody>
                  <a:tcPr anchor="ctr"/>
                </a:tc>
                <a:tc>
                  <a:txBody>
                    <a:bodyPr/>
                    <a:lstStyle/>
                    <a:p>
                      <a:pPr algn="ctr"/>
                      <a:r>
                        <a:rPr lang="fr-FR" sz="1400" b="0" i="0" dirty="0">
                          <a:solidFill>
                            <a:schemeClr val="tx1">
                              <a:lumMod val="75000"/>
                              <a:lumOff val="25000"/>
                            </a:schemeClr>
                          </a:solidFill>
                          <a:latin typeface="Arial" panose="020B0604020202020204" pitchFamily="34" charset="0"/>
                          <a:cs typeface="Arial" panose="020B0604020202020204" pitchFamily="34" charset="0"/>
                        </a:rPr>
                        <a:t>21%</a:t>
                      </a:r>
                    </a:p>
                  </a:txBody>
                  <a:tcPr anchor="ctr"/>
                </a:tc>
                <a:extLst>
                  <a:ext uri="{0D108BD9-81ED-4DB2-BD59-A6C34878D82A}">
                    <a16:rowId xmlns:a16="http://schemas.microsoft.com/office/drawing/2014/main" val="3694986815"/>
                  </a:ext>
                </a:extLst>
              </a:tr>
              <a:tr h="370840">
                <a:tc>
                  <a:txBody>
                    <a:bodyPr/>
                    <a:lstStyle/>
                    <a:p>
                      <a:pPr algn="ctr"/>
                      <a:r>
                        <a:rPr lang="fr-FR" sz="1400" b="1" i="0" dirty="0">
                          <a:solidFill>
                            <a:schemeClr val="tx1">
                              <a:lumMod val="75000"/>
                              <a:lumOff val="25000"/>
                            </a:schemeClr>
                          </a:solidFill>
                          <a:latin typeface="Arial" panose="020B0604020202020204" pitchFamily="34" charset="0"/>
                          <a:cs typeface="Arial" panose="020B0604020202020204" pitchFamily="34" charset="0"/>
                        </a:rPr>
                        <a:t>Sepsis</a:t>
                      </a:r>
                    </a:p>
                  </a:txBody>
                  <a:tcPr anchor="ctr"/>
                </a:tc>
                <a:tc>
                  <a:txBody>
                    <a:bodyPr/>
                    <a:lstStyle/>
                    <a:p>
                      <a:pPr algn="ctr"/>
                      <a:r>
                        <a:rPr lang="fr-FR" sz="1400" b="0" i="0" dirty="0">
                          <a:solidFill>
                            <a:schemeClr val="tx1">
                              <a:lumMod val="75000"/>
                              <a:lumOff val="25000"/>
                            </a:schemeClr>
                          </a:solidFill>
                          <a:latin typeface="Arial" panose="020B0604020202020204" pitchFamily="34" charset="0"/>
                          <a:cs typeface="Arial" panose="020B0604020202020204" pitchFamily="34" charset="0"/>
                        </a:rPr>
                        <a:t>12%</a:t>
                      </a:r>
                    </a:p>
                  </a:txBody>
                  <a:tcPr anchor="ctr"/>
                </a:tc>
                <a:tc>
                  <a:txBody>
                    <a:bodyPr/>
                    <a:lstStyle/>
                    <a:p>
                      <a:pPr algn="ctr"/>
                      <a:r>
                        <a:rPr lang="fr-FR" sz="1400" b="0" i="0" dirty="0">
                          <a:solidFill>
                            <a:schemeClr val="tx1">
                              <a:lumMod val="75000"/>
                              <a:lumOff val="25000"/>
                            </a:schemeClr>
                          </a:solidFill>
                          <a:latin typeface="Arial" panose="020B0604020202020204" pitchFamily="34" charset="0"/>
                          <a:cs typeface="Arial" panose="020B0604020202020204" pitchFamily="34" charset="0"/>
                        </a:rPr>
                        <a:t>7%</a:t>
                      </a:r>
                    </a:p>
                  </a:txBody>
                  <a:tcPr anchor="ctr"/>
                </a:tc>
                <a:extLst>
                  <a:ext uri="{0D108BD9-81ED-4DB2-BD59-A6C34878D82A}">
                    <a16:rowId xmlns:a16="http://schemas.microsoft.com/office/drawing/2014/main" val="2184534837"/>
                  </a:ext>
                </a:extLst>
              </a:tr>
            </a:tbl>
          </a:graphicData>
        </a:graphic>
      </p:graphicFrame>
      <p:sp>
        <p:nvSpPr>
          <p:cNvPr id="6" name="ZoneTexte 5">
            <a:extLst>
              <a:ext uri="{FF2B5EF4-FFF2-40B4-BE49-F238E27FC236}">
                <a16:creationId xmlns:a16="http://schemas.microsoft.com/office/drawing/2014/main" id="{595DA4E3-1666-5145-85B8-EAD030B7EE9B}"/>
              </a:ext>
            </a:extLst>
          </p:cNvPr>
          <p:cNvSpPr txBox="1"/>
          <p:nvPr/>
        </p:nvSpPr>
        <p:spPr>
          <a:xfrm>
            <a:off x="-3048" y="4912668"/>
            <a:ext cx="1973617"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Safran et al, ASCO2020, Abs 4500</a:t>
            </a:r>
          </a:p>
        </p:txBody>
      </p:sp>
    </p:spTree>
    <p:extLst>
      <p:ext uri="{BB962C8B-B14F-4D97-AF65-F5344CB8AC3E}">
        <p14:creationId xmlns:p14="http://schemas.microsoft.com/office/powerpoint/2010/main" val="21893970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Tableau 8">
            <a:extLst>
              <a:ext uri="{FF2B5EF4-FFF2-40B4-BE49-F238E27FC236}">
                <a16:creationId xmlns:a16="http://schemas.microsoft.com/office/drawing/2014/main" id="{9C193A13-ACD9-2446-9A7A-3B9E1B4CC60E}"/>
              </a:ext>
            </a:extLst>
          </p:cNvPr>
          <p:cNvGraphicFramePr>
            <a:graphicFrameLocks noGrp="1"/>
          </p:cNvGraphicFramePr>
          <p:nvPr>
            <p:extLst>
              <p:ext uri="{D42A27DB-BD31-4B8C-83A1-F6EECF244321}">
                <p14:modId xmlns:p14="http://schemas.microsoft.com/office/powerpoint/2010/main" val="3126170459"/>
              </p:ext>
            </p:extLst>
          </p:nvPr>
        </p:nvGraphicFramePr>
        <p:xfrm>
          <a:off x="2083813" y="4138133"/>
          <a:ext cx="4738406" cy="978000"/>
        </p:xfrm>
        <a:graphic>
          <a:graphicData uri="http://schemas.openxmlformats.org/drawingml/2006/table">
            <a:tbl>
              <a:tblPr firstRow="1" bandRow="1">
                <a:tableStyleId>{7DF18680-E054-41AD-8BC1-D1AEF772440D}</a:tableStyleId>
              </a:tblPr>
              <a:tblGrid>
                <a:gridCol w="921780">
                  <a:extLst>
                    <a:ext uri="{9D8B030D-6E8A-4147-A177-3AD203B41FA5}">
                      <a16:colId xmlns:a16="http://schemas.microsoft.com/office/drawing/2014/main" val="1433975068"/>
                    </a:ext>
                  </a:extLst>
                </a:gridCol>
                <a:gridCol w="1749287">
                  <a:extLst>
                    <a:ext uri="{9D8B030D-6E8A-4147-A177-3AD203B41FA5}">
                      <a16:colId xmlns:a16="http://schemas.microsoft.com/office/drawing/2014/main" val="1164821040"/>
                    </a:ext>
                  </a:extLst>
                </a:gridCol>
                <a:gridCol w="1351722">
                  <a:extLst>
                    <a:ext uri="{9D8B030D-6E8A-4147-A177-3AD203B41FA5}">
                      <a16:colId xmlns:a16="http://schemas.microsoft.com/office/drawing/2014/main" val="343820811"/>
                    </a:ext>
                  </a:extLst>
                </a:gridCol>
                <a:gridCol w="715617">
                  <a:extLst>
                    <a:ext uri="{9D8B030D-6E8A-4147-A177-3AD203B41FA5}">
                      <a16:colId xmlns:a16="http://schemas.microsoft.com/office/drawing/2014/main" val="4278474168"/>
                    </a:ext>
                  </a:extLst>
                </a:gridCol>
              </a:tblGrid>
              <a:tr h="341678">
                <a:tc>
                  <a:txBody>
                    <a:bodyPr/>
                    <a:lstStyle/>
                    <a:p>
                      <a:pPr algn="ctr"/>
                      <a:endParaRPr lang="fr-FR" sz="1000" b="0" i="0" dirty="0">
                        <a:latin typeface="Arial" panose="020B0604020202020204" pitchFamily="34" charset="0"/>
                        <a:cs typeface="Arial" panose="020B0604020202020204" pitchFamily="34" charset="0"/>
                      </a:endParaRPr>
                    </a:p>
                  </a:txBody>
                  <a:tcPr marL="36000" marR="36000" marT="36000" marB="36000"/>
                </a:tc>
                <a:tc>
                  <a:txBody>
                    <a:bodyPr/>
                    <a:lstStyle/>
                    <a:p>
                      <a:pPr algn="ctr"/>
                      <a:r>
                        <a:rPr lang="fr-FR" sz="1000" b="1" i="0" dirty="0">
                          <a:latin typeface="Arial" panose="020B0604020202020204" pitchFamily="34" charset="0"/>
                          <a:cs typeface="Arial" panose="020B0604020202020204" pitchFamily="34" charset="0"/>
                        </a:rPr>
                        <a:t>Radio-chimio + </a:t>
                      </a:r>
                      <a:r>
                        <a:rPr lang="fr-FR" sz="1000" b="1" dirty="0" err="1">
                          <a:latin typeface="Arial" panose="020B0604020202020204" pitchFamily="34" charset="0"/>
                          <a:cs typeface="Arial" panose="020B0604020202020204" pitchFamily="34" charset="0"/>
                        </a:rPr>
                        <a:t>Trastuzumab</a:t>
                      </a:r>
                      <a:r>
                        <a:rPr lang="fr-FR" sz="1000" b="1" baseline="0" dirty="0">
                          <a:latin typeface="Arial" panose="020B0604020202020204" pitchFamily="34" charset="0"/>
                          <a:cs typeface="Arial" panose="020B0604020202020204" pitchFamily="34" charset="0"/>
                        </a:rPr>
                        <a:t> </a:t>
                      </a:r>
                    </a:p>
                    <a:p>
                      <a:pPr algn="ctr"/>
                      <a:r>
                        <a:rPr lang="fr-FR" sz="1000" b="0" dirty="0">
                          <a:latin typeface="Arial" panose="020B0604020202020204" pitchFamily="34" charset="0"/>
                          <a:cs typeface="Arial" panose="020B0604020202020204" pitchFamily="34" charset="0"/>
                        </a:rPr>
                        <a:t>(n=98)</a:t>
                      </a:r>
                      <a:endParaRPr lang="fr-FR" sz="1000" b="0" i="0" dirty="0">
                        <a:latin typeface="Arial" panose="020B0604020202020204" pitchFamily="34" charset="0"/>
                        <a:cs typeface="Arial" panose="020B0604020202020204" pitchFamily="34" charset="0"/>
                      </a:endParaRPr>
                    </a:p>
                  </a:txBody>
                  <a:tcPr marL="36000" marR="36000" marT="36000" marB="36000">
                    <a:solidFill>
                      <a:schemeClr val="accent1"/>
                    </a:solidFill>
                  </a:tcPr>
                </a:tc>
                <a:tc>
                  <a:txBody>
                    <a:bodyPr/>
                    <a:lstStyle/>
                    <a:p>
                      <a:pPr algn="ctr"/>
                      <a:r>
                        <a:rPr lang="fr-FR" sz="1000" b="1" i="0" dirty="0">
                          <a:latin typeface="Arial" panose="020B0604020202020204" pitchFamily="34" charset="0"/>
                          <a:cs typeface="Arial" panose="020B0604020202020204" pitchFamily="34" charset="0"/>
                        </a:rPr>
                        <a:t>Radio-chimio</a:t>
                      </a:r>
                      <a:r>
                        <a:rPr lang="fr-FR" sz="1000" b="1" baseline="0" dirty="0">
                          <a:latin typeface="Arial" panose="020B0604020202020204" pitchFamily="34" charset="0"/>
                          <a:cs typeface="Arial" panose="020B0604020202020204" pitchFamily="34" charset="0"/>
                        </a:rPr>
                        <a:t> </a:t>
                      </a:r>
                    </a:p>
                    <a:p>
                      <a:pPr algn="ctr"/>
                      <a:r>
                        <a:rPr lang="fr-FR" sz="1000" b="0" dirty="0">
                          <a:latin typeface="Arial" panose="020B0604020202020204" pitchFamily="34" charset="0"/>
                          <a:cs typeface="Arial" panose="020B0604020202020204" pitchFamily="34" charset="0"/>
                        </a:rPr>
                        <a:t>(n=96)</a:t>
                      </a:r>
                      <a:endParaRPr lang="fr-FR" sz="1000" b="0" i="0" dirty="0">
                        <a:latin typeface="Arial" panose="020B0604020202020204" pitchFamily="34" charset="0"/>
                        <a:cs typeface="Arial" panose="020B0604020202020204" pitchFamily="34" charset="0"/>
                      </a:endParaRPr>
                    </a:p>
                  </a:txBody>
                  <a:tcPr marL="36000" marR="36000" marT="36000" marB="36000">
                    <a:solidFill>
                      <a:srgbClr val="C00000"/>
                    </a:solidFill>
                  </a:tcPr>
                </a:tc>
                <a:tc>
                  <a:txBody>
                    <a:bodyPr/>
                    <a:lstStyle/>
                    <a:p>
                      <a:pPr algn="ctr"/>
                      <a:endParaRPr lang="fr-FR" sz="1000" b="0" i="0" dirty="0">
                        <a:latin typeface="Arial" panose="020B0604020202020204" pitchFamily="34" charset="0"/>
                        <a:cs typeface="Arial" panose="020B0604020202020204" pitchFamily="34" charset="0"/>
                      </a:endParaRPr>
                    </a:p>
                  </a:txBody>
                  <a:tcPr marL="36000" marR="36000" marT="36000" marB="36000"/>
                </a:tc>
                <a:extLst>
                  <a:ext uri="{0D108BD9-81ED-4DB2-BD59-A6C34878D82A}">
                    <a16:rowId xmlns:a16="http://schemas.microsoft.com/office/drawing/2014/main" val="3923681435"/>
                  </a:ext>
                </a:extLst>
              </a:tr>
              <a:tr h="196280">
                <a:tc>
                  <a:txBody>
                    <a:bodyPr/>
                    <a:lstStyle/>
                    <a:p>
                      <a:pPr algn="ctr"/>
                      <a:r>
                        <a:rPr lang="fr-FR" sz="1000" b="1" i="0" dirty="0">
                          <a:solidFill>
                            <a:schemeClr val="tx1">
                              <a:lumMod val="75000"/>
                              <a:lumOff val="25000"/>
                            </a:schemeClr>
                          </a:solidFill>
                          <a:latin typeface="Arial" panose="020B0604020202020204" pitchFamily="34" charset="0"/>
                          <a:cs typeface="Arial" panose="020B0604020202020204" pitchFamily="34" charset="0"/>
                        </a:rPr>
                        <a:t>Chirurgie </a:t>
                      </a:r>
                    </a:p>
                  </a:txBody>
                  <a:tcPr marL="36000" marR="36000" marT="36000" marB="36000"/>
                </a:tc>
                <a:tc>
                  <a:txBody>
                    <a:bodyPr/>
                    <a:lstStyle/>
                    <a:p>
                      <a:pPr algn="ctr"/>
                      <a:r>
                        <a:rPr lang="fr-FR" sz="1000" b="0" i="0" dirty="0">
                          <a:solidFill>
                            <a:schemeClr val="tx1">
                              <a:lumMod val="75000"/>
                              <a:lumOff val="25000"/>
                            </a:schemeClr>
                          </a:solidFill>
                          <a:latin typeface="Arial" panose="020B0604020202020204" pitchFamily="34" charset="0"/>
                          <a:cs typeface="Arial" panose="020B0604020202020204" pitchFamily="34" charset="0"/>
                        </a:rPr>
                        <a:t>84%</a:t>
                      </a:r>
                    </a:p>
                  </a:txBody>
                  <a:tcPr marL="36000" marR="36000" marT="36000" marB="36000"/>
                </a:tc>
                <a:tc>
                  <a:txBody>
                    <a:bodyPr/>
                    <a:lstStyle/>
                    <a:p>
                      <a:pPr algn="ctr"/>
                      <a:r>
                        <a:rPr lang="fr-FR" sz="1000" b="0" i="0" dirty="0">
                          <a:solidFill>
                            <a:schemeClr val="tx1">
                              <a:lumMod val="75000"/>
                              <a:lumOff val="25000"/>
                            </a:schemeClr>
                          </a:solidFill>
                          <a:latin typeface="Arial" panose="020B0604020202020204" pitchFamily="34" charset="0"/>
                          <a:cs typeface="Arial" panose="020B0604020202020204" pitchFamily="34" charset="0"/>
                        </a:rPr>
                        <a:t>81%</a:t>
                      </a:r>
                    </a:p>
                  </a:txBody>
                  <a:tcPr marL="36000" marR="36000" marT="36000" marB="36000"/>
                </a:tc>
                <a:tc>
                  <a:txBody>
                    <a:bodyPr/>
                    <a:lstStyle/>
                    <a:p>
                      <a:pPr algn="ctr"/>
                      <a:endParaRPr lang="fr-FR" sz="1000" b="0" i="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36000" marB="36000"/>
                </a:tc>
                <a:extLst>
                  <a:ext uri="{0D108BD9-81ED-4DB2-BD59-A6C34878D82A}">
                    <a16:rowId xmlns:a16="http://schemas.microsoft.com/office/drawing/2014/main" val="1213450364"/>
                  </a:ext>
                </a:extLst>
              </a:tr>
              <a:tr h="196280">
                <a:tc>
                  <a:txBody>
                    <a:bodyPr/>
                    <a:lstStyle/>
                    <a:p>
                      <a:pPr algn="ctr"/>
                      <a:r>
                        <a:rPr lang="fr-FR" sz="1000" b="1" i="0" dirty="0" err="1">
                          <a:solidFill>
                            <a:schemeClr val="tx1">
                              <a:lumMod val="75000"/>
                              <a:lumOff val="25000"/>
                            </a:schemeClr>
                          </a:solidFill>
                          <a:latin typeface="Arial" panose="020B0604020202020204" pitchFamily="34" charset="0"/>
                          <a:cs typeface="Arial" panose="020B0604020202020204" pitchFamily="34" charset="0"/>
                        </a:rPr>
                        <a:t>pCR</a:t>
                      </a:r>
                      <a:endParaRPr lang="fr-FR" sz="1000" b="1" i="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36000" marB="36000"/>
                </a:tc>
                <a:tc>
                  <a:txBody>
                    <a:bodyPr/>
                    <a:lstStyle/>
                    <a:p>
                      <a:pPr algn="ctr"/>
                      <a:r>
                        <a:rPr lang="fr-FR" sz="1000" b="0" i="0" dirty="0">
                          <a:solidFill>
                            <a:schemeClr val="tx1">
                              <a:lumMod val="75000"/>
                              <a:lumOff val="25000"/>
                            </a:schemeClr>
                          </a:solidFill>
                          <a:latin typeface="Arial" panose="020B0604020202020204" pitchFamily="34" charset="0"/>
                          <a:cs typeface="Arial" panose="020B0604020202020204" pitchFamily="34" charset="0"/>
                        </a:rPr>
                        <a:t>27%</a:t>
                      </a:r>
                    </a:p>
                  </a:txBody>
                  <a:tcPr marL="36000" marR="36000" marT="36000" marB="36000"/>
                </a:tc>
                <a:tc>
                  <a:txBody>
                    <a:bodyPr/>
                    <a:lstStyle/>
                    <a:p>
                      <a:pPr algn="ctr"/>
                      <a:r>
                        <a:rPr lang="fr-FR" sz="1000" b="0" i="0" dirty="0">
                          <a:solidFill>
                            <a:schemeClr val="tx1">
                              <a:lumMod val="75000"/>
                              <a:lumOff val="25000"/>
                            </a:schemeClr>
                          </a:solidFill>
                          <a:latin typeface="Arial" panose="020B0604020202020204" pitchFamily="34" charset="0"/>
                          <a:cs typeface="Arial" panose="020B0604020202020204" pitchFamily="34" charset="0"/>
                        </a:rPr>
                        <a:t>29%</a:t>
                      </a:r>
                    </a:p>
                  </a:txBody>
                  <a:tcPr marL="36000" marR="36000" marT="36000" marB="36000"/>
                </a:tc>
                <a:tc>
                  <a:txBody>
                    <a:bodyPr/>
                    <a:lstStyle/>
                    <a:p>
                      <a:pPr algn="ctr"/>
                      <a:r>
                        <a:rPr lang="fr-FR" sz="1000" b="0" i="0" dirty="0">
                          <a:solidFill>
                            <a:schemeClr val="tx1">
                              <a:lumMod val="75000"/>
                              <a:lumOff val="25000"/>
                            </a:schemeClr>
                          </a:solidFill>
                          <a:latin typeface="Arial" panose="020B0604020202020204" pitchFamily="34" charset="0"/>
                          <a:cs typeface="Arial" panose="020B0604020202020204" pitchFamily="34" charset="0"/>
                        </a:rPr>
                        <a:t>p=0,71</a:t>
                      </a:r>
                    </a:p>
                  </a:txBody>
                  <a:tcPr marL="36000" marR="36000" marT="36000" marB="36000"/>
                </a:tc>
                <a:extLst>
                  <a:ext uri="{0D108BD9-81ED-4DB2-BD59-A6C34878D82A}">
                    <a16:rowId xmlns:a16="http://schemas.microsoft.com/office/drawing/2014/main" val="1953354629"/>
                  </a:ext>
                </a:extLst>
              </a:tr>
            </a:tbl>
          </a:graphicData>
        </a:graphic>
      </p:graphicFrame>
      <p:sp>
        <p:nvSpPr>
          <p:cNvPr id="4" name="Titre 3">
            <a:extLst>
              <a:ext uri="{FF2B5EF4-FFF2-40B4-BE49-F238E27FC236}">
                <a16:creationId xmlns:a16="http://schemas.microsoft.com/office/drawing/2014/main" id="{3939B6FE-D66A-134B-BFF3-5BEC71A05274}"/>
              </a:ext>
            </a:extLst>
          </p:cNvPr>
          <p:cNvSpPr>
            <a:spLocks noGrp="1"/>
          </p:cNvSpPr>
          <p:nvPr>
            <p:ph type="title"/>
          </p:nvPr>
        </p:nvSpPr>
        <p:spPr/>
        <p:txBody>
          <a:bodyPr>
            <a:noAutofit/>
          </a:bodyPr>
          <a:lstStyle/>
          <a:p>
            <a:r>
              <a:rPr lang="fr-FR" sz="2000" dirty="0"/>
              <a:t>Association RCT +/ </a:t>
            </a:r>
            <a:r>
              <a:rPr lang="fr-FR" sz="2000" dirty="0" err="1"/>
              <a:t>Trastuzumab</a:t>
            </a:r>
            <a:r>
              <a:rPr lang="fr-FR" sz="2000" dirty="0"/>
              <a:t> dans l’ADK œsophage et JOG</a:t>
            </a:r>
            <a:br>
              <a:rPr lang="fr-FR" sz="2000" dirty="0"/>
            </a:br>
            <a:r>
              <a:rPr lang="fr-FR" sz="2000" b="1" dirty="0"/>
              <a:t>Etude RTOG 1010 </a:t>
            </a:r>
          </a:p>
        </p:txBody>
      </p:sp>
      <p:sp>
        <p:nvSpPr>
          <p:cNvPr id="11" name="Espace réservé du contenu 2">
            <a:extLst>
              <a:ext uri="{FF2B5EF4-FFF2-40B4-BE49-F238E27FC236}">
                <a16:creationId xmlns:a16="http://schemas.microsoft.com/office/drawing/2014/main" id="{6C724A94-256E-BF40-A3AB-D99E960DACF3}"/>
              </a:ext>
            </a:extLst>
          </p:cNvPr>
          <p:cNvSpPr>
            <a:spLocks noGrp="1"/>
          </p:cNvSpPr>
          <p:nvPr>
            <p:ph sz="half" idx="1"/>
          </p:nvPr>
        </p:nvSpPr>
        <p:spPr/>
        <p:txBody>
          <a:bodyPr/>
          <a:lstStyle/>
          <a:p>
            <a:r>
              <a:rPr lang="fr-FR" sz="1600" dirty="0"/>
              <a:t>Survie et </a:t>
            </a:r>
            <a:r>
              <a:rPr lang="fr-FR" sz="1600" dirty="0" err="1"/>
              <a:t>pCR</a:t>
            </a:r>
            <a:endParaRPr lang="fr-FR" sz="1600" dirty="0"/>
          </a:p>
        </p:txBody>
      </p:sp>
      <p:sp>
        <p:nvSpPr>
          <p:cNvPr id="14" name="ZoneTexte 13">
            <a:extLst>
              <a:ext uri="{FF2B5EF4-FFF2-40B4-BE49-F238E27FC236}">
                <a16:creationId xmlns:a16="http://schemas.microsoft.com/office/drawing/2014/main" id="{3742CE7F-EE3E-0C45-BC1D-D7DC26F35535}"/>
              </a:ext>
            </a:extLst>
          </p:cNvPr>
          <p:cNvSpPr txBox="1"/>
          <p:nvPr/>
        </p:nvSpPr>
        <p:spPr>
          <a:xfrm>
            <a:off x="-3048" y="4912668"/>
            <a:ext cx="1973617"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Safran et al, ASCO2020, Abs 4500</a:t>
            </a:r>
          </a:p>
        </p:txBody>
      </p:sp>
      <p:grpSp>
        <p:nvGrpSpPr>
          <p:cNvPr id="16" name="Groupe 15">
            <a:extLst>
              <a:ext uri="{FF2B5EF4-FFF2-40B4-BE49-F238E27FC236}">
                <a16:creationId xmlns:a16="http://schemas.microsoft.com/office/drawing/2014/main" id="{921CD2A1-1003-5043-841A-AE2E17A4E240}"/>
              </a:ext>
            </a:extLst>
          </p:cNvPr>
          <p:cNvGrpSpPr>
            <a:grpSpLocks noChangeAspect="1"/>
          </p:cNvGrpSpPr>
          <p:nvPr/>
        </p:nvGrpSpPr>
        <p:grpSpPr>
          <a:xfrm>
            <a:off x="803990" y="1107245"/>
            <a:ext cx="3438835" cy="2917907"/>
            <a:chOff x="477992" y="708616"/>
            <a:chExt cx="4298537" cy="3647384"/>
          </a:xfrm>
        </p:grpSpPr>
        <p:sp>
          <p:nvSpPr>
            <p:cNvPr id="17" name="Rectangle à coins arrondis 6">
              <a:extLst>
                <a:ext uri="{FF2B5EF4-FFF2-40B4-BE49-F238E27FC236}">
                  <a16:creationId xmlns:a16="http://schemas.microsoft.com/office/drawing/2014/main" id="{6655912B-74DF-5845-B5A9-552AC1060FF9}"/>
                </a:ext>
              </a:extLst>
            </p:cNvPr>
            <p:cNvSpPr/>
            <p:nvPr/>
          </p:nvSpPr>
          <p:spPr>
            <a:xfrm>
              <a:off x="569625" y="900000"/>
              <a:ext cx="4206904" cy="3456000"/>
            </a:xfrm>
            <a:prstGeom prst="roundRect">
              <a:avLst>
                <a:gd name="adj" fmla="val 2855"/>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grpSp>
          <p:nvGrpSpPr>
            <p:cNvPr id="18" name="Groupe 17">
              <a:extLst>
                <a:ext uri="{FF2B5EF4-FFF2-40B4-BE49-F238E27FC236}">
                  <a16:creationId xmlns:a16="http://schemas.microsoft.com/office/drawing/2014/main" id="{B53E30E0-323C-C64F-A020-846BD2D70B03}"/>
                </a:ext>
              </a:extLst>
            </p:cNvPr>
            <p:cNvGrpSpPr/>
            <p:nvPr/>
          </p:nvGrpSpPr>
          <p:grpSpPr>
            <a:xfrm>
              <a:off x="2633455" y="992750"/>
              <a:ext cx="1947136" cy="684618"/>
              <a:chOff x="6250380" y="1105612"/>
              <a:chExt cx="3582471" cy="1259607"/>
            </a:xfrm>
          </p:grpSpPr>
          <p:sp>
            <p:nvSpPr>
              <p:cNvPr id="95" name="ZoneTexte 94">
                <a:extLst>
                  <a:ext uri="{FF2B5EF4-FFF2-40B4-BE49-F238E27FC236}">
                    <a16:creationId xmlns:a16="http://schemas.microsoft.com/office/drawing/2014/main" id="{1A443A76-F1FA-6648-8945-6399AEDA7E63}"/>
                  </a:ext>
                </a:extLst>
              </p:cNvPr>
              <p:cNvSpPr txBox="1"/>
              <p:nvPr/>
            </p:nvSpPr>
            <p:spPr>
              <a:xfrm>
                <a:off x="6490036" y="1105612"/>
                <a:ext cx="2968478" cy="707837"/>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mn-cs"/>
                  </a:rPr>
                  <a:t>Censored</a:t>
                </a:r>
                <a:endParaRPr kumimoji="0" lang="fr-FR" sz="6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endParaRP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P=0.85 (</a:t>
                </a:r>
                <a:r>
                  <a:rPr kumimoji="0" lang="fr-FR" sz="7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mn-cs"/>
                  </a:rPr>
                  <a:t>two-sided</a:t>
                </a: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 log-</a:t>
                </a:r>
                <a:r>
                  <a:rPr kumimoji="0" lang="fr-FR" sz="7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mn-cs"/>
                  </a:rPr>
                  <a:t>rank</a:t>
                </a: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a:t>
                </a:r>
              </a:p>
            </p:txBody>
          </p:sp>
          <p:sp>
            <p:nvSpPr>
              <p:cNvPr id="96" name="ZoneTexte 95">
                <a:extLst>
                  <a:ext uri="{FF2B5EF4-FFF2-40B4-BE49-F238E27FC236}">
                    <a16:creationId xmlns:a16="http://schemas.microsoft.com/office/drawing/2014/main" id="{13FB5A03-FE1D-354C-8050-3ECDF01A5EF1}"/>
                  </a:ext>
                </a:extLst>
              </p:cNvPr>
              <p:cNvSpPr txBox="1"/>
              <p:nvPr/>
            </p:nvSpPr>
            <p:spPr>
              <a:xfrm>
                <a:off x="6250380" y="1657382"/>
                <a:ext cx="2087377" cy="707837"/>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HR (</a:t>
                </a:r>
                <a:r>
                  <a:rPr kumimoji="0" lang="el-G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λ</a:t>
                </a:r>
                <a:r>
                  <a:rPr kumimoji="0" lang="fr-FR" sz="700" b="0" i="0" u="none" strike="noStrike" kern="1200" cap="none" spc="0" normalizeH="0" baseline="-25000" noProof="0" dirty="0">
                    <a:ln>
                      <a:noFill/>
                    </a:ln>
                    <a:solidFill>
                      <a:prstClr val="black">
                        <a:lumMod val="65000"/>
                        <a:lumOff val="35000"/>
                      </a:prstClr>
                    </a:solidFill>
                    <a:effectLst/>
                    <a:uLnTx/>
                    <a:uFillTx/>
                    <a:latin typeface="Arial" panose="020B0604020202020204" pitchFamily="34" charset="0"/>
                    <a:ea typeface="+mn-ea"/>
                    <a:cs typeface="+mn-cs"/>
                  </a:rPr>
                  <a:t>CRT +  </a:t>
                </a:r>
                <a:r>
                  <a:rPr kumimoji="0" lang="fr-FR" sz="700" b="0" i="0" u="none" strike="noStrike" kern="1200" cap="none" spc="0" normalizeH="0" baseline="-25000" noProof="0" dirty="0" err="1">
                    <a:ln>
                      <a:noFill/>
                    </a:ln>
                    <a:solidFill>
                      <a:prstClr val="black">
                        <a:lumMod val="65000"/>
                        <a:lumOff val="35000"/>
                      </a:prstClr>
                    </a:solidFill>
                    <a:effectLst/>
                    <a:uLnTx/>
                    <a:uFillTx/>
                    <a:latin typeface="Arial" panose="020B0604020202020204" pitchFamily="34" charset="0"/>
                    <a:ea typeface="+mn-ea"/>
                    <a:cs typeface="+mn-cs"/>
                  </a:rPr>
                  <a:t>Tras</a:t>
                </a:r>
                <a:r>
                  <a:rPr kumimoji="0" lang="fr-FR" sz="700" b="0" i="0" u="none" strike="noStrike" kern="1200" cap="none" spc="0" normalizeH="0" baseline="-25000" noProof="0" dirty="0">
                    <a:ln>
                      <a:noFill/>
                    </a:ln>
                    <a:solidFill>
                      <a:prstClr val="black">
                        <a:lumMod val="65000"/>
                        <a:lumOff val="35000"/>
                      </a:prstClr>
                    </a:solidFill>
                    <a:effectLst/>
                    <a:uLnTx/>
                    <a:uFillTx/>
                    <a:latin typeface="Arial" panose="020B0604020202020204" pitchFamily="34" charset="0"/>
                    <a:ea typeface="+mn-ea"/>
                    <a:cs typeface="+mn-cs"/>
                  </a:rPr>
                  <a:t>/CRT</a:t>
                </a: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a:t>
                </a:r>
              </a:p>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95% CI</a:t>
                </a:r>
              </a:p>
            </p:txBody>
          </p:sp>
          <p:sp>
            <p:nvSpPr>
              <p:cNvPr id="97" name="ZoneTexte 96">
                <a:extLst>
                  <a:ext uri="{FF2B5EF4-FFF2-40B4-BE49-F238E27FC236}">
                    <a16:creationId xmlns:a16="http://schemas.microsoft.com/office/drawing/2014/main" id="{7BE16095-AE6F-994A-A474-F02821E8050C}"/>
                  </a:ext>
                </a:extLst>
              </p:cNvPr>
              <p:cNvSpPr txBox="1"/>
              <p:nvPr/>
            </p:nvSpPr>
            <p:spPr>
              <a:xfrm>
                <a:off x="8353772" y="1657377"/>
                <a:ext cx="1479079" cy="707837"/>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0,97</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(0,69-1,36)</a:t>
                </a:r>
              </a:p>
            </p:txBody>
          </p:sp>
          <p:cxnSp>
            <p:nvCxnSpPr>
              <p:cNvPr id="98" name="Connecteur droit 97">
                <a:extLst>
                  <a:ext uri="{FF2B5EF4-FFF2-40B4-BE49-F238E27FC236}">
                    <a16:creationId xmlns:a16="http://schemas.microsoft.com/office/drawing/2014/main" id="{59633571-EFA5-A340-83F7-3A3D9BAE910A}"/>
                  </a:ext>
                </a:extLst>
              </p:cNvPr>
              <p:cNvCxnSpPr/>
              <p:nvPr/>
            </p:nvCxnSpPr>
            <p:spPr>
              <a:xfrm>
                <a:off x="6555468" y="2000006"/>
                <a:ext cx="3092385"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sp>
          <p:nvSpPr>
            <p:cNvPr id="19" name="Forme libre : forme 5">
              <a:extLst>
                <a:ext uri="{FF2B5EF4-FFF2-40B4-BE49-F238E27FC236}">
                  <a16:creationId xmlns:a16="http://schemas.microsoft.com/office/drawing/2014/main" id="{474816D3-AEF9-9845-A04E-A1892F67A393}"/>
                </a:ext>
              </a:extLst>
            </p:cNvPr>
            <p:cNvSpPr/>
            <p:nvPr/>
          </p:nvSpPr>
          <p:spPr>
            <a:xfrm>
              <a:off x="1473136" y="1023882"/>
              <a:ext cx="2849144" cy="2581252"/>
            </a:xfrm>
            <a:custGeom>
              <a:avLst/>
              <a:gdLst>
                <a:gd name="connsiteX0" fmla="*/ 0 w 5549030"/>
                <a:gd name="connsiteY0" fmla="*/ 0 h 4008329"/>
                <a:gd name="connsiteX1" fmla="*/ 0 w 5549030"/>
                <a:gd name="connsiteY1" fmla="*/ 4008329 h 4008329"/>
                <a:gd name="connsiteX2" fmla="*/ 5549030 w 5549030"/>
                <a:gd name="connsiteY2" fmla="*/ 4008329 h 4008329"/>
              </a:gdLst>
              <a:ahLst/>
              <a:cxnLst>
                <a:cxn ang="0">
                  <a:pos x="connsiteX0" y="connsiteY0"/>
                </a:cxn>
                <a:cxn ang="0">
                  <a:pos x="connsiteX1" y="connsiteY1"/>
                </a:cxn>
                <a:cxn ang="0">
                  <a:pos x="connsiteX2" y="connsiteY2"/>
                </a:cxn>
              </a:cxnLst>
              <a:rect l="l" t="t" r="r" b="b"/>
              <a:pathLst>
                <a:path w="5549030" h="4008329">
                  <a:moveTo>
                    <a:pt x="0" y="0"/>
                  </a:moveTo>
                  <a:lnTo>
                    <a:pt x="0" y="4008329"/>
                  </a:lnTo>
                  <a:lnTo>
                    <a:pt x="5549030" y="4008329"/>
                  </a:ln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90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20" name="ZoneTexte 19">
              <a:extLst>
                <a:ext uri="{FF2B5EF4-FFF2-40B4-BE49-F238E27FC236}">
                  <a16:creationId xmlns:a16="http://schemas.microsoft.com/office/drawing/2014/main" id="{A7A605FA-CABF-8C4E-91D4-BF4D374CC2E5}"/>
                </a:ext>
              </a:extLst>
            </p:cNvPr>
            <p:cNvSpPr txBox="1"/>
            <p:nvPr/>
          </p:nvSpPr>
          <p:spPr>
            <a:xfrm>
              <a:off x="1042865" y="973640"/>
              <a:ext cx="393137" cy="230833"/>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100</a:t>
              </a:r>
            </a:p>
          </p:txBody>
        </p:sp>
        <p:sp>
          <p:nvSpPr>
            <p:cNvPr id="21" name="ZoneTexte 20">
              <a:extLst>
                <a:ext uri="{FF2B5EF4-FFF2-40B4-BE49-F238E27FC236}">
                  <a16:creationId xmlns:a16="http://schemas.microsoft.com/office/drawing/2014/main" id="{E2F8E4BD-D949-CF46-934D-EFBEA7DEF0C1}"/>
                </a:ext>
              </a:extLst>
            </p:cNvPr>
            <p:cNvSpPr txBox="1"/>
            <p:nvPr/>
          </p:nvSpPr>
          <p:spPr>
            <a:xfrm>
              <a:off x="1096966" y="1581482"/>
              <a:ext cx="339036" cy="230833"/>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75</a:t>
              </a:r>
            </a:p>
          </p:txBody>
        </p:sp>
        <p:sp>
          <p:nvSpPr>
            <p:cNvPr id="22" name="ZoneTexte 21">
              <a:extLst>
                <a:ext uri="{FF2B5EF4-FFF2-40B4-BE49-F238E27FC236}">
                  <a16:creationId xmlns:a16="http://schemas.microsoft.com/office/drawing/2014/main" id="{25A2F6B7-DDD4-6B47-8864-5589AA8AEE99}"/>
                </a:ext>
              </a:extLst>
            </p:cNvPr>
            <p:cNvSpPr txBox="1"/>
            <p:nvPr/>
          </p:nvSpPr>
          <p:spPr>
            <a:xfrm>
              <a:off x="1096966" y="2189324"/>
              <a:ext cx="339036" cy="230833"/>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50</a:t>
              </a:r>
            </a:p>
          </p:txBody>
        </p:sp>
        <p:sp>
          <p:nvSpPr>
            <p:cNvPr id="23" name="ZoneTexte 22">
              <a:extLst>
                <a:ext uri="{FF2B5EF4-FFF2-40B4-BE49-F238E27FC236}">
                  <a16:creationId xmlns:a16="http://schemas.microsoft.com/office/drawing/2014/main" id="{7F2A436A-363A-E44A-804B-12E3E3C43D33}"/>
                </a:ext>
              </a:extLst>
            </p:cNvPr>
            <p:cNvSpPr txBox="1"/>
            <p:nvPr/>
          </p:nvSpPr>
          <p:spPr>
            <a:xfrm>
              <a:off x="1096966" y="2797166"/>
              <a:ext cx="339036" cy="230833"/>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25</a:t>
              </a:r>
            </a:p>
          </p:txBody>
        </p:sp>
        <p:sp>
          <p:nvSpPr>
            <p:cNvPr id="24" name="ZoneTexte 23">
              <a:extLst>
                <a:ext uri="{FF2B5EF4-FFF2-40B4-BE49-F238E27FC236}">
                  <a16:creationId xmlns:a16="http://schemas.microsoft.com/office/drawing/2014/main" id="{7BD23F7C-AD7D-3045-96FB-1A4CC59A3EFF}"/>
                </a:ext>
              </a:extLst>
            </p:cNvPr>
            <p:cNvSpPr txBox="1"/>
            <p:nvPr/>
          </p:nvSpPr>
          <p:spPr>
            <a:xfrm>
              <a:off x="1151068" y="3405007"/>
              <a:ext cx="284935" cy="230833"/>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0</a:t>
              </a:r>
            </a:p>
          </p:txBody>
        </p:sp>
        <p:sp>
          <p:nvSpPr>
            <p:cNvPr id="25" name="ZoneTexte 24">
              <a:extLst>
                <a:ext uri="{FF2B5EF4-FFF2-40B4-BE49-F238E27FC236}">
                  <a16:creationId xmlns:a16="http://schemas.microsoft.com/office/drawing/2014/main" id="{7E811448-7056-174C-A088-7B9F0C6D24D3}"/>
                </a:ext>
              </a:extLst>
            </p:cNvPr>
            <p:cNvSpPr txBox="1"/>
            <p:nvPr/>
          </p:nvSpPr>
          <p:spPr>
            <a:xfrm>
              <a:off x="1492289" y="3595415"/>
              <a:ext cx="284935" cy="230833"/>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0</a:t>
              </a:r>
            </a:p>
          </p:txBody>
        </p:sp>
        <p:sp>
          <p:nvSpPr>
            <p:cNvPr id="26" name="ZoneTexte 25">
              <a:extLst>
                <a:ext uri="{FF2B5EF4-FFF2-40B4-BE49-F238E27FC236}">
                  <a16:creationId xmlns:a16="http://schemas.microsoft.com/office/drawing/2014/main" id="{40E2A1A2-55A5-DE46-96AD-8CCCCA603C71}"/>
                </a:ext>
              </a:extLst>
            </p:cNvPr>
            <p:cNvSpPr txBox="1"/>
            <p:nvPr/>
          </p:nvSpPr>
          <p:spPr>
            <a:xfrm>
              <a:off x="1667467" y="3595415"/>
              <a:ext cx="284935" cy="230833"/>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6</a:t>
              </a:r>
            </a:p>
          </p:txBody>
        </p:sp>
        <p:sp>
          <p:nvSpPr>
            <p:cNvPr id="27" name="ZoneTexte 26">
              <a:extLst>
                <a:ext uri="{FF2B5EF4-FFF2-40B4-BE49-F238E27FC236}">
                  <a16:creationId xmlns:a16="http://schemas.microsoft.com/office/drawing/2014/main" id="{55BFFB76-CE8A-2744-9AF7-4C9F0BBB9F1B}"/>
                </a:ext>
              </a:extLst>
            </p:cNvPr>
            <p:cNvSpPr txBox="1"/>
            <p:nvPr/>
          </p:nvSpPr>
          <p:spPr>
            <a:xfrm>
              <a:off x="1842572" y="3595415"/>
              <a:ext cx="339035" cy="230833"/>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12</a:t>
              </a:r>
            </a:p>
          </p:txBody>
        </p:sp>
        <p:sp>
          <p:nvSpPr>
            <p:cNvPr id="28" name="ZoneTexte 27">
              <a:extLst>
                <a:ext uri="{FF2B5EF4-FFF2-40B4-BE49-F238E27FC236}">
                  <a16:creationId xmlns:a16="http://schemas.microsoft.com/office/drawing/2014/main" id="{6A030D44-4F68-7E40-A939-209BBE6F4E04}"/>
                </a:ext>
              </a:extLst>
            </p:cNvPr>
            <p:cNvSpPr txBox="1"/>
            <p:nvPr/>
          </p:nvSpPr>
          <p:spPr>
            <a:xfrm>
              <a:off x="2071709" y="3595415"/>
              <a:ext cx="339035" cy="230833"/>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18</a:t>
              </a:r>
            </a:p>
          </p:txBody>
        </p:sp>
        <p:sp>
          <p:nvSpPr>
            <p:cNvPr id="29" name="ZoneTexte 28">
              <a:extLst>
                <a:ext uri="{FF2B5EF4-FFF2-40B4-BE49-F238E27FC236}">
                  <a16:creationId xmlns:a16="http://schemas.microsoft.com/office/drawing/2014/main" id="{747F430D-80A8-C949-9191-7E12108B9B07}"/>
                </a:ext>
              </a:extLst>
            </p:cNvPr>
            <p:cNvSpPr txBox="1"/>
            <p:nvPr/>
          </p:nvSpPr>
          <p:spPr>
            <a:xfrm>
              <a:off x="2300848" y="3595415"/>
              <a:ext cx="339035" cy="230833"/>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24</a:t>
              </a:r>
            </a:p>
          </p:txBody>
        </p:sp>
        <p:sp>
          <p:nvSpPr>
            <p:cNvPr id="30" name="ZoneTexte 29">
              <a:extLst>
                <a:ext uri="{FF2B5EF4-FFF2-40B4-BE49-F238E27FC236}">
                  <a16:creationId xmlns:a16="http://schemas.microsoft.com/office/drawing/2014/main" id="{8085A772-D92C-714D-A126-87DD7571908C}"/>
                </a:ext>
              </a:extLst>
            </p:cNvPr>
            <p:cNvSpPr txBox="1"/>
            <p:nvPr/>
          </p:nvSpPr>
          <p:spPr>
            <a:xfrm>
              <a:off x="2529984" y="3595415"/>
              <a:ext cx="339035" cy="230833"/>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30</a:t>
              </a:r>
            </a:p>
          </p:txBody>
        </p:sp>
        <p:sp>
          <p:nvSpPr>
            <p:cNvPr id="31" name="ZoneTexte 30">
              <a:extLst>
                <a:ext uri="{FF2B5EF4-FFF2-40B4-BE49-F238E27FC236}">
                  <a16:creationId xmlns:a16="http://schemas.microsoft.com/office/drawing/2014/main" id="{D49CCFD3-4627-8241-A825-BDB4F1DE4287}"/>
                </a:ext>
              </a:extLst>
            </p:cNvPr>
            <p:cNvSpPr txBox="1"/>
            <p:nvPr/>
          </p:nvSpPr>
          <p:spPr>
            <a:xfrm>
              <a:off x="2759122" y="3595415"/>
              <a:ext cx="339035" cy="230833"/>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36</a:t>
              </a:r>
            </a:p>
          </p:txBody>
        </p:sp>
        <p:sp>
          <p:nvSpPr>
            <p:cNvPr id="32" name="ZoneTexte 31">
              <a:extLst>
                <a:ext uri="{FF2B5EF4-FFF2-40B4-BE49-F238E27FC236}">
                  <a16:creationId xmlns:a16="http://schemas.microsoft.com/office/drawing/2014/main" id="{FEBFFBA9-9491-1C4A-A729-75212F422F77}"/>
                </a:ext>
              </a:extLst>
            </p:cNvPr>
            <p:cNvSpPr txBox="1"/>
            <p:nvPr/>
          </p:nvSpPr>
          <p:spPr>
            <a:xfrm>
              <a:off x="2988260" y="3595415"/>
              <a:ext cx="339035" cy="230833"/>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42</a:t>
              </a:r>
            </a:p>
          </p:txBody>
        </p:sp>
        <p:sp>
          <p:nvSpPr>
            <p:cNvPr id="33" name="ZoneTexte 32">
              <a:extLst>
                <a:ext uri="{FF2B5EF4-FFF2-40B4-BE49-F238E27FC236}">
                  <a16:creationId xmlns:a16="http://schemas.microsoft.com/office/drawing/2014/main" id="{F9FD8ACA-A302-274C-94D9-4FEB15A9A5E5}"/>
                </a:ext>
              </a:extLst>
            </p:cNvPr>
            <p:cNvSpPr txBox="1"/>
            <p:nvPr/>
          </p:nvSpPr>
          <p:spPr>
            <a:xfrm>
              <a:off x="3217398" y="3595415"/>
              <a:ext cx="339035" cy="230833"/>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48</a:t>
              </a:r>
            </a:p>
          </p:txBody>
        </p:sp>
        <p:sp>
          <p:nvSpPr>
            <p:cNvPr id="34" name="ZoneTexte 33">
              <a:extLst>
                <a:ext uri="{FF2B5EF4-FFF2-40B4-BE49-F238E27FC236}">
                  <a16:creationId xmlns:a16="http://schemas.microsoft.com/office/drawing/2014/main" id="{06D0727C-CB94-5F4D-9009-E71EB7DCAF44}"/>
                </a:ext>
              </a:extLst>
            </p:cNvPr>
            <p:cNvSpPr txBox="1"/>
            <p:nvPr/>
          </p:nvSpPr>
          <p:spPr>
            <a:xfrm>
              <a:off x="3446535" y="3595415"/>
              <a:ext cx="339035" cy="230833"/>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54</a:t>
              </a:r>
            </a:p>
          </p:txBody>
        </p:sp>
        <p:sp>
          <p:nvSpPr>
            <p:cNvPr id="35" name="ZoneTexte 34">
              <a:extLst>
                <a:ext uri="{FF2B5EF4-FFF2-40B4-BE49-F238E27FC236}">
                  <a16:creationId xmlns:a16="http://schemas.microsoft.com/office/drawing/2014/main" id="{4ACDEC67-10EC-7142-B9CF-E2DAEE04F5D3}"/>
                </a:ext>
              </a:extLst>
            </p:cNvPr>
            <p:cNvSpPr txBox="1"/>
            <p:nvPr/>
          </p:nvSpPr>
          <p:spPr>
            <a:xfrm>
              <a:off x="3675673" y="3595415"/>
              <a:ext cx="339035" cy="230833"/>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60</a:t>
              </a:r>
            </a:p>
          </p:txBody>
        </p:sp>
        <p:sp>
          <p:nvSpPr>
            <p:cNvPr id="36" name="ZoneTexte 35">
              <a:extLst>
                <a:ext uri="{FF2B5EF4-FFF2-40B4-BE49-F238E27FC236}">
                  <a16:creationId xmlns:a16="http://schemas.microsoft.com/office/drawing/2014/main" id="{4F67FA37-97D9-5F46-BFCD-C272ABE6E73D}"/>
                </a:ext>
              </a:extLst>
            </p:cNvPr>
            <p:cNvSpPr txBox="1"/>
            <p:nvPr/>
          </p:nvSpPr>
          <p:spPr>
            <a:xfrm>
              <a:off x="3904810" y="3595415"/>
              <a:ext cx="339035" cy="230833"/>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66</a:t>
              </a:r>
            </a:p>
          </p:txBody>
        </p:sp>
        <p:sp>
          <p:nvSpPr>
            <p:cNvPr id="37" name="ZoneTexte 36">
              <a:extLst>
                <a:ext uri="{FF2B5EF4-FFF2-40B4-BE49-F238E27FC236}">
                  <a16:creationId xmlns:a16="http://schemas.microsoft.com/office/drawing/2014/main" id="{480FCB40-6CB9-664D-88CB-32D989BEFC81}"/>
                </a:ext>
              </a:extLst>
            </p:cNvPr>
            <p:cNvSpPr txBox="1"/>
            <p:nvPr/>
          </p:nvSpPr>
          <p:spPr>
            <a:xfrm>
              <a:off x="4133950" y="3595415"/>
              <a:ext cx="339035" cy="230833"/>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72</a:t>
              </a:r>
            </a:p>
          </p:txBody>
        </p:sp>
        <p:sp>
          <p:nvSpPr>
            <p:cNvPr id="38" name="ZoneTexte 37">
              <a:extLst>
                <a:ext uri="{FF2B5EF4-FFF2-40B4-BE49-F238E27FC236}">
                  <a16:creationId xmlns:a16="http://schemas.microsoft.com/office/drawing/2014/main" id="{511E224D-4FFC-D74E-A727-85A4C524170C}"/>
                </a:ext>
              </a:extLst>
            </p:cNvPr>
            <p:cNvSpPr txBox="1"/>
            <p:nvPr/>
          </p:nvSpPr>
          <p:spPr>
            <a:xfrm>
              <a:off x="1465239" y="3960000"/>
              <a:ext cx="339035" cy="34624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96</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98</a:t>
              </a:r>
            </a:p>
          </p:txBody>
        </p:sp>
        <p:sp>
          <p:nvSpPr>
            <p:cNvPr id="39" name="ZoneTexte 38">
              <a:extLst>
                <a:ext uri="{FF2B5EF4-FFF2-40B4-BE49-F238E27FC236}">
                  <a16:creationId xmlns:a16="http://schemas.microsoft.com/office/drawing/2014/main" id="{1F36EFB3-6B5D-FE4A-A148-10CC4C9523BB}"/>
                </a:ext>
              </a:extLst>
            </p:cNvPr>
            <p:cNvSpPr txBox="1"/>
            <p:nvPr/>
          </p:nvSpPr>
          <p:spPr>
            <a:xfrm>
              <a:off x="1640416" y="3960000"/>
              <a:ext cx="339035" cy="34624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77</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72</a:t>
              </a:r>
            </a:p>
          </p:txBody>
        </p:sp>
        <p:sp>
          <p:nvSpPr>
            <p:cNvPr id="40" name="ZoneTexte 39">
              <a:extLst>
                <a:ext uri="{FF2B5EF4-FFF2-40B4-BE49-F238E27FC236}">
                  <a16:creationId xmlns:a16="http://schemas.microsoft.com/office/drawing/2014/main" id="{423F42DD-D4AE-6344-AC42-D2446A803F9F}"/>
                </a:ext>
              </a:extLst>
            </p:cNvPr>
            <p:cNvSpPr txBox="1"/>
            <p:nvPr/>
          </p:nvSpPr>
          <p:spPr>
            <a:xfrm>
              <a:off x="1842570" y="3960000"/>
              <a:ext cx="339035" cy="34624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51</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60</a:t>
              </a:r>
            </a:p>
          </p:txBody>
        </p:sp>
        <p:sp>
          <p:nvSpPr>
            <p:cNvPr id="41" name="ZoneTexte 40">
              <a:extLst>
                <a:ext uri="{FF2B5EF4-FFF2-40B4-BE49-F238E27FC236}">
                  <a16:creationId xmlns:a16="http://schemas.microsoft.com/office/drawing/2014/main" id="{5A8B3AE3-0430-CC4B-86C9-F45F20331C75}"/>
                </a:ext>
              </a:extLst>
            </p:cNvPr>
            <p:cNvSpPr txBox="1"/>
            <p:nvPr/>
          </p:nvSpPr>
          <p:spPr>
            <a:xfrm>
              <a:off x="2071709" y="3960000"/>
              <a:ext cx="339035" cy="34624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42</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48</a:t>
              </a:r>
            </a:p>
          </p:txBody>
        </p:sp>
        <p:sp>
          <p:nvSpPr>
            <p:cNvPr id="42" name="ZoneTexte 41">
              <a:extLst>
                <a:ext uri="{FF2B5EF4-FFF2-40B4-BE49-F238E27FC236}">
                  <a16:creationId xmlns:a16="http://schemas.microsoft.com/office/drawing/2014/main" id="{473306B0-A192-C84E-BAD9-83C74D5BEBB8}"/>
                </a:ext>
              </a:extLst>
            </p:cNvPr>
            <p:cNvSpPr txBox="1"/>
            <p:nvPr/>
          </p:nvSpPr>
          <p:spPr>
            <a:xfrm>
              <a:off x="2300848" y="3960000"/>
              <a:ext cx="339035" cy="34624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37</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39</a:t>
              </a:r>
            </a:p>
          </p:txBody>
        </p:sp>
        <p:sp>
          <p:nvSpPr>
            <p:cNvPr id="43" name="ZoneTexte 42">
              <a:extLst>
                <a:ext uri="{FF2B5EF4-FFF2-40B4-BE49-F238E27FC236}">
                  <a16:creationId xmlns:a16="http://schemas.microsoft.com/office/drawing/2014/main" id="{EEF17A6D-16FB-0441-9702-9D5AA53241D3}"/>
                </a:ext>
              </a:extLst>
            </p:cNvPr>
            <p:cNvSpPr txBox="1"/>
            <p:nvPr/>
          </p:nvSpPr>
          <p:spPr>
            <a:xfrm>
              <a:off x="2529984" y="3960000"/>
              <a:ext cx="339035" cy="34624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33</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35</a:t>
              </a:r>
            </a:p>
          </p:txBody>
        </p:sp>
        <p:sp>
          <p:nvSpPr>
            <p:cNvPr id="44" name="ZoneTexte 43">
              <a:extLst>
                <a:ext uri="{FF2B5EF4-FFF2-40B4-BE49-F238E27FC236}">
                  <a16:creationId xmlns:a16="http://schemas.microsoft.com/office/drawing/2014/main" id="{43F180DC-381F-DC42-BC37-197B1A08EE3E}"/>
                </a:ext>
              </a:extLst>
            </p:cNvPr>
            <p:cNvSpPr txBox="1"/>
            <p:nvPr/>
          </p:nvSpPr>
          <p:spPr>
            <a:xfrm>
              <a:off x="2759122" y="3960000"/>
              <a:ext cx="339035" cy="34624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30</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32</a:t>
              </a:r>
            </a:p>
          </p:txBody>
        </p:sp>
        <p:sp>
          <p:nvSpPr>
            <p:cNvPr id="45" name="ZoneTexte 44">
              <a:extLst>
                <a:ext uri="{FF2B5EF4-FFF2-40B4-BE49-F238E27FC236}">
                  <a16:creationId xmlns:a16="http://schemas.microsoft.com/office/drawing/2014/main" id="{43258E18-4F95-C242-AB6C-BFCE4845C67D}"/>
                </a:ext>
              </a:extLst>
            </p:cNvPr>
            <p:cNvSpPr txBox="1"/>
            <p:nvPr/>
          </p:nvSpPr>
          <p:spPr>
            <a:xfrm>
              <a:off x="2988260" y="3960000"/>
              <a:ext cx="339035" cy="34624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28</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29</a:t>
              </a:r>
            </a:p>
          </p:txBody>
        </p:sp>
        <p:sp>
          <p:nvSpPr>
            <p:cNvPr id="46" name="ZoneTexte 45">
              <a:extLst>
                <a:ext uri="{FF2B5EF4-FFF2-40B4-BE49-F238E27FC236}">
                  <a16:creationId xmlns:a16="http://schemas.microsoft.com/office/drawing/2014/main" id="{93169595-37D4-AC42-B760-D9F2A0064D78}"/>
                </a:ext>
              </a:extLst>
            </p:cNvPr>
            <p:cNvSpPr txBox="1"/>
            <p:nvPr/>
          </p:nvSpPr>
          <p:spPr>
            <a:xfrm>
              <a:off x="3217398" y="3960000"/>
              <a:ext cx="339035" cy="34624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26</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26</a:t>
              </a:r>
            </a:p>
          </p:txBody>
        </p:sp>
        <p:sp>
          <p:nvSpPr>
            <p:cNvPr id="47" name="ZoneTexte 46">
              <a:extLst>
                <a:ext uri="{FF2B5EF4-FFF2-40B4-BE49-F238E27FC236}">
                  <a16:creationId xmlns:a16="http://schemas.microsoft.com/office/drawing/2014/main" id="{1BBD6E0B-0AE3-DF46-8888-46B00853D046}"/>
                </a:ext>
              </a:extLst>
            </p:cNvPr>
            <p:cNvSpPr txBox="1"/>
            <p:nvPr/>
          </p:nvSpPr>
          <p:spPr>
            <a:xfrm>
              <a:off x="3446535" y="3960000"/>
              <a:ext cx="339035" cy="34624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22</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20</a:t>
              </a:r>
            </a:p>
          </p:txBody>
        </p:sp>
        <p:sp>
          <p:nvSpPr>
            <p:cNvPr id="48" name="ZoneTexte 47">
              <a:extLst>
                <a:ext uri="{FF2B5EF4-FFF2-40B4-BE49-F238E27FC236}">
                  <a16:creationId xmlns:a16="http://schemas.microsoft.com/office/drawing/2014/main" id="{6687FEDC-E921-384E-A8B7-E08AB123AC7F}"/>
                </a:ext>
              </a:extLst>
            </p:cNvPr>
            <p:cNvSpPr txBox="1"/>
            <p:nvPr/>
          </p:nvSpPr>
          <p:spPr>
            <a:xfrm>
              <a:off x="3675673" y="3960000"/>
              <a:ext cx="339035" cy="34624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17</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19</a:t>
              </a:r>
            </a:p>
          </p:txBody>
        </p:sp>
        <p:sp>
          <p:nvSpPr>
            <p:cNvPr id="49" name="ZoneTexte 48">
              <a:extLst>
                <a:ext uri="{FF2B5EF4-FFF2-40B4-BE49-F238E27FC236}">
                  <a16:creationId xmlns:a16="http://schemas.microsoft.com/office/drawing/2014/main" id="{ED3CA701-4F50-5F4B-90DD-17D2BD089DCB}"/>
                </a:ext>
              </a:extLst>
            </p:cNvPr>
            <p:cNvSpPr txBox="1"/>
            <p:nvPr/>
          </p:nvSpPr>
          <p:spPr>
            <a:xfrm>
              <a:off x="3904810" y="3960000"/>
              <a:ext cx="339035" cy="34624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14</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13</a:t>
              </a:r>
            </a:p>
          </p:txBody>
        </p:sp>
        <p:sp>
          <p:nvSpPr>
            <p:cNvPr id="50" name="ZoneTexte 49">
              <a:extLst>
                <a:ext uri="{FF2B5EF4-FFF2-40B4-BE49-F238E27FC236}">
                  <a16:creationId xmlns:a16="http://schemas.microsoft.com/office/drawing/2014/main" id="{F8C12DDE-CB5E-FE48-AB4B-4121EE49E3B7}"/>
                </a:ext>
              </a:extLst>
            </p:cNvPr>
            <p:cNvSpPr txBox="1"/>
            <p:nvPr/>
          </p:nvSpPr>
          <p:spPr>
            <a:xfrm>
              <a:off x="4133950" y="3960000"/>
              <a:ext cx="339035" cy="34624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13</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10</a:t>
              </a:r>
            </a:p>
          </p:txBody>
        </p:sp>
        <p:grpSp>
          <p:nvGrpSpPr>
            <p:cNvPr id="51" name="Groupe 50">
              <a:extLst>
                <a:ext uri="{FF2B5EF4-FFF2-40B4-BE49-F238E27FC236}">
                  <a16:creationId xmlns:a16="http://schemas.microsoft.com/office/drawing/2014/main" id="{EA083C2B-7E27-B346-941E-F3228E04CE5E}"/>
                </a:ext>
              </a:extLst>
            </p:cNvPr>
            <p:cNvGrpSpPr/>
            <p:nvPr/>
          </p:nvGrpSpPr>
          <p:grpSpPr>
            <a:xfrm>
              <a:off x="1586945" y="1041270"/>
              <a:ext cx="2732093" cy="1937276"/>
              <a:chOff x="1586945" y="1041270"/>
              <a:chExt cx="2732093" cy="1937276"/>
            </a:xfrm>
          </p:grpSpPr>
          <p:sp>
            <p:nvSpPr>
              <p:cNvPr id="64" name="Forme libre : forme 7">
                <a:extLst>
                  <a:ext uri="{FF2B5EF4-FFF2-40B4-BE49-F238E27FC236}">
                    <a16:creationId xmlns:a16="http://schemas.microsoft.com/office/drawing/2014/main" id="{E0B1B161-5BF1-504F-AB9C-298F5C2FD2A6}"/>
                  </a:ext>
                </a:extLst>
              </p:cNvPr>
              <p:cNvSpPr/>
              <p:nvPr/>
            </p:nvSpPr>
            <p:spPr>
              <a:xfrm>
                <a:off x="1586945" y="1166560"/>
                <a:ext cx="2732093" cy="1694717"/>
              </a:xfrm>
              <a:custGeom>
                <a:avLst/>
                <a:gdLst>
                  <a:gd name="connsiteX0" fmla="*/ 0 w 5275385"/>
                  <a:gd name="connsiteY0" fmla="*/ 0 h 2259623"/>
                  <a:gd name="connsiteX1" fmla="*/ 114300 w 5275385"/>
                  <a:gd name="connsiteY1" fmla="*/ 0 h 2259623"/>
                  <a:gd name="connsiteX2" fmla="*/ 149470 w 5275385"/>
                  <a:gd name="connsiteY2" fmla="*/ 52754 h 2259623"/>
                  <a:gd name="connsiteX3" fmla="*/ 193431 w 5275385"/>
                  <a:gd name="connsiteY3" fmla="*/ 114300 h 2259623"/>
                  <a:gd name="connsiteX4" fmla="*/ 246185 w 5275385"/>
                  <a:gd name="connsiteY4" fmla="*/ 215412 h 2259623"/>
                  <a:gd name="connsiteX5" fmla="*/ 285750 w 5275385"/>
                  <a:gd name="connsiteY5" fmla="*/ 290146 h 2259623"/>
                  <a:gd name="connsiteX6" fmla="*/ 325316 w 5275385"/>
                  <a:gd name="connsiteY6" fmla="*/ 294542 h 2259623"/>
                  <a:gd name="connsiteX7" fmla="*/ 325316 w 5275385"/>
                  <a:gd name="connsiteY7" fmla="*/ 325315 h 2259623"/>
                  <a:gd name="connsiteX8" fmla="*/ 364881 w 5275385"/>
                  <a:gd name="connsiteY8" fmla="*/ 325315 h 2259623"/>
                  <a:gd name="connsiteX9" fmla="*/ 386862 w 5275385"/>
                  <a:gd name="connsiteY9" fmla="*/ 386862 h 2259623"/>
                  <a:gd name="connsiteX10" fmla="*/ 417635 w 5275385"/>
                  <a:gd name="connsiteY10" fmla="*/ 386862 h 2259623"/>
                  <a:gd name="connsiteX11" fmla="*/ 417635 w 5275385"/>
                  <a:gd name="connsiteY11" fmla="*/ 435219 h 2259623"/>
                  <a:gd name="connsiteX12" fmla="*/ 461597 w 5275385"/>
                  <a:gd name="connsiteY12" fmla="*/ 444012 h 2259623"/>
                  <a:gd name="connsiteX13" fmla="*/ 496766 w 5275385"/>
                  <a:gd name="connsiteY13" fmla="*/ 518746 h 2259623"/>
                  <a:gd name="connsiteX14" fmla="*/ 505558 w 5275385"/>
                  <a:gd name="connsiteY14" fmla="*/ 593481 h 2259623"/>
                  <a:gd name="connsiteX15" fmla="*/ 531935 w 5275385"/>
                  <a:gd name="connsiteY15" fmla="*/ 593481 h 2259623"/>
                  <a:gd name="connsiteX16" fmla="*/ 531935 w 5275385"/>
                  <a:gd name="connsiteY16" fmla="*/ 751742 h 2259623"/>
                  <a:gd name="connsiteX17" fmla="*/ 571500 w 5275385"/>
                  <a:gd name="connsiteY17" fmla="*/ 782515 h 2259623"/>
                  <a:gd name="connsiteX18" fmla="*/ 611066 w 5275385"/>
                  <a:gd name="connsiteY18" fmla="*/ 830873 h 2259623"/>
                  <a:gd name="connsiteX19" fmla="*/ 646235 w 5275385"/>
                  <a:gd name="connsiteY19" fmla="*/ 888023 h 2259623"/>
                  <a:gd name="connsiteX20" fmla="*/ 698989 w 5275385"/>
                  <a:gd name="connsiteY20" fmla="*/ 888023 h 2259623"/>
                  <a:gd name="connsiteX21" fmla="*/ 716573 w 5275385"/>
                  <a:gd name="connsiteY21" fmla="*/ 971550 h 2259623"/>
                  <a:gd name="connsiteX22" fmla="*/ 747347 w 5275385"/>
                  <a:gd name="connsiteY22" fmla="*/ 1164981 h 2259623"/>
                  <a:gd name="connsiteX23" fmla="*/ 747347 w 5275385"/>
                  <a:gd name="connsiteY23" fmla="*/ 1213338 h 2259623"/>
                  <a:gd name="connsiteX24" fmla="*/ 782516 w 5275385"/>
                  <a:gd name="connsiteY24" fmla="*/ 1213338 h 2259623"/>
                  <a:gd name="connsiteX25" fmla="*/ 852854 w 5275385"/>
                  <a:gd name="connsiteY25" fmla="*/ 1349619 h 2259623"/>
                  <a:gd name="connsiteX26" fmla="*/ 927589 w 5275385"/>
                  <a:gd name="connsiteY26" fmla="*/ 1349619 h 2259623"/>
                  <a:gd name="connsiteX27" fmla="*/ 927589 w 5275385"/>
                  <a:gd name="connsiteY27" fmla="*/ 1393581 h 2259623"/>
                  <a:gd name="connsiteX28" fmla="*/ 967154 w 5275385"/>
                  <a:gd name="connsiteY28" fmla="*/ 1393581 h 2259623"/>
                  <a:gd name="connsiteX29" fmla="*/ 967154 w 5275385"/>
                  <a:gd name="connsiteY29" fmla="*/ 1463919 h 2259623"/>
                  <a:gd name="connsiteX30" fmla="*/ 1006720 w 5275385"/>
                  <a:gd name="connsiteY30" fmla="*/ 1463919 h 2259623"/>
                  <a:gd name="connsiteX31" fmla="*/ 1006720 w 5275385"/>
                  <a:gd name="connsiteY31" fmla="*/ 1499088 h 2259623"/>
                  <a:gd name="connsiteX32" fmla="*/ 1063870 w 5275385"/>
                  <a:gd name="connsiteY32" fmla="*/ 1499088 h 2259623"/>
                  <a:gd name="connsiteX33" fmla="*/ 1063870 w 5275385"/>
                  <a:gd name="connsiteY33" fmla="*/ 1538654 h 2259623"/>
                  <a:gd name="connsiteX34" fmla="*/ 1116623 w 5275385"/>
                  <a:gd name="connsiteY34" fmla="*/ 1538654 h 2259623"/>
                  <a:gd name="connsiteX35" fmla="*/ 1116623 w 5275385"/>
                  <a:gd name="connsiteY35" fmla="*/ 1573823 h 2259623"/>
                  <a:gd name="connsiteX36" fmla="*/ 1129812 w 5275385"/>
                  <a:gd name="connsiteY36" fmla="*/ 1573823 h 2259623"/>
                  <a:gd name="connsiteX37" fmla="*/ 1138604 w 5275385"/>
                  <a:gd name="connsiteY37" fmla="*/ 1635369 h 2259623"/>
                  <a:gd name="connsiteX38" fmla="*/ 1270489 w 5275385"/>
                  <a:gd name="connsiteY38" fmla="*/ 1635369 h 2259623"/>
                  <a:gd name="connsiteX39" fmla="*/ 1270489 w 5275385"/>
                  <a:gd name="connsiteY39" fmla="*/ 1714500 h 2259623"/>
                  <a:gd name="connsiteX40" fmla="*/ 1332035 w 5275385"/>
                  <a:gd name="connsiteY40" fmla="*/ 1714500 h 2259623"/>
                  <a:gd name="connsiteX41" fmla="*/ 1332035 w 5275385"/>
                  <a:gd name="connsiteY41" fmla="*/ 1758462 h 2259623"/>
                  <a:gd name="connsiteX42" fmla="*/ 1406770 w 5275385"/>
                  <a:gd name="connsiteY42" fmla="*/ 1758462 h 2259623"/>
                  <a:gd name="connsiteX43" fmla="*/ 1406770 w 5275385"/>
                  <a:gd name="connsiteY43" fmla="*/ 1793631 h 2259623"/>
                  <a:gd name="connsiteX44" fmla="*/ 1613389 w 5275385"/>
                  <a:gd name="connsiteY44" fmla="*/ 1793631 h 2259623"/>
                  <a:gd name="connsiteX45" fmla="*/ 1613389 w 5275385"/>
                  <a:gd name="connsiteY45" fmla="*/ 1837592 h 2259623"/>
                  <a:gd name="connsiteX46" fmla="*/ 1696916 w 5275385"/>
                  <a:gd name="connsiteY46" fmla="*/ 1837592 h 2259623"/>
                  <a:gd name="connsiteX47" fmla="*/ 1696916 w 5275385"/>
                  <a:gd name="connsiteY47" fmla="*/ 1872762 h 2259623"/>
                  <a:gd name="connsiteX48" fmla="*/ 1820008 w 5275385"/>
                  <a:gd name="connsiteY48" fmla="*/ 1872762 h 2259623"/>
                  <a:gd name="connsiteX49" fmla="*/ 1820008 w 5275385"/>
                  <a:gd name="connsiteY49" fmla="*/ 1899138 h 2259623"/>
                  <a:gd name="connsiteX50" fmla="*/ 1916723 w 5275385"/>
                  <a:gd name="connsiteY50" fmla="*/ 1899138 h 2259623"/>
                  <a:gd name="connsiteX51" fmla="*/ 1916723 w 5275385"/>
                  <a:gd name="connsiteY51" fmla="*/ 1934308 h 2259623"/>
                  <a:gd name="connsiteX52" fmla="*/ 2198077 w 5275385"/>
                  <a:gd name="connsiteY52" fmla="*/ 1934308 h 2259623"/>
                  <a:gd name="connsiteX53" fmla="*/ 2198077 w 5275385"/>
                  <a:gd name="connsiteY53" fmla="*/ 1978269 h 2259623"/>
                  <a:gd name="connsiteX54" fmla="*/ 2281604 w 5275385"/>
                  <a:gd name="connsiteY54" fmla="*/ 1978269 h 2259623"/>
                  <a:gd name="connsiteX55" fmla="*/ 2281604 w 5275385"/>
                  <a:gd name="connsiteY55" fmla="*/ 2013438 h 2259623"/>
                  <a:gd name="connsiteX56" fmla="*/ 2334358 w 5275385"/>
                  <a:gd name="connsiteY56" fmla="*/ 2013438 h 2259623"/>
                  <a:gd name="connsiteX57" fmla="*/ 2334358 w 5275385"/>
                  <a:gd name="connsiteY57" fmla="*/ 2039815 h 2259623"/>
                  <a:gd name="connsiteX58" fmla="*/ 2562958 w 5275385"/>
                  <a:gd name="connsiteY58" fmla="*/ 2039815 h 2259623"/>
                  <a:gd name="connsiteX59" fmla="*/ 2562958 w 5275385"/>
                  <a:gd name="connsiteY59" fmla="*/ 2074985 h 2259623"/>
                  <a:gd name="connsiteX60" fmla="*/ 2730012 w 5275385"/>
                  <a:gd name="connsiteY60" fmla="*/ 2074985 h 2259623"/>
                  <a:gd name="connsiteX61" fmla="*/ 2730012 w 5275385"/>
                  <a:gd name="connsiteY61" fmla="*/ 2132135 h 2259623"/>
                  <a:gd name="connsiteX62" fmla="*/ 3121270 w 5275385"/>
                  <a:gd name="connsiteY62" fmla="*/ 2132135 h 2259623"/>
                  <a:gd name="connsiteX63" fmla="*/ 3121270 w 5275385"/>
                  <a:gd name="connsiteY63" fmla="*/ 2167304 h 2259623"/>
                  <a:gd name="connsiteX64" fmla="*/ 3974123 w 5275385"/>
                  <a:gd name="connsiteY64" fmla="*/ 2167304 h 2259623"/>
                  <a:gd name="connsiteX65" fmla="*/ 3974123 w 5275385"/>
                  <a:gd name="connsiteY65" fmla="*/ 2259623 h 2259623"/>
                  <a:gd name="connsiteX66" fmla="*/ 5275385 w 5275385"/>
                  <a:gd name="connsiteY66" fmla="*/ 2259623 h 225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5275385" h="2259623">
                    <a:moveTo>
                      <a:pt x="0" y="0"/>
                    </a:moveTo>
                    <a:lnTo>
                      <a:pt x="114300" y="0"/>
                    </a:lnTo>
                    <a:lnTo>
                      <a:pt x="149470" y="52754"/>
                    </a:lnTo>
                    <a:lnTo>
                      <a:pt x="193431" y="114300"/>
                    </a:lnTo>
                    <a:lnTo>
                      <a:pt x="246185" y="215412"/>
                    </a:lnTo>
                    <a:lnTo>
                      <a:pt x="285750" y="290146"/>
                    </a:lnTo>
                    <a:lnTo>
                      <a:pt x="325316" y="294542"/>
                    </a:lnTo>
                    <a:lnTo>
                      <a:pt x="325316" y="325315"/>
                    </a:lnTo>
                    <a:lnTo>
                      <a:pt x="364881" y="325315"/>
                    </a:lnTo>
                    <a:lnTo>
                      <a:pt x="386862" y="386862"/>
                    </a:lnTo>
                    <a:lnTo>
                      <a:pt x="417635" y="386862"/>
                    </a:lnTo>
                    <a:lnTo>
                      <a:pt x="417635" y="435219"/>
                    </a:lnTo>
                    <a:lnTo>
                      <a:pt x="461597" y="444012"/>
                    </a:lnTo>
                    <a:lnTo>
                      <a:pt x="496766" y="518746"/>
                    </a:lnTo>
                    <a:lnTo>
                      <a:pt x="505558" y="593481"/>
                    </a:lnTo>
                    <a:lnTo>
                      <a:pt x="531935" y="593481"/>
                    </a:lnTo>
                    <a:lnTo>
                      <a:pt x="531935" y="751742"/>
                    </a:lnTo>
                    <a:lnTo>
                      <a:pt x="571500" y="782515"/>
                    </a:lnTo>
                    <a:lnTo>
                      <a:pt x="611066" y="830873"/>
                    </a:lnTo>
                    <a:lnTo>
                      <a:pt x="646235" y="888023"/>
                    </a:lnTo>
                    <a:lnTo>
                      <a:pt x="698989" y="888023"/>
                    </a:lnTo>
                    <a:lnTo>
                      <a:pt x="716573" y="971550"/>
                    </a:lnTo>
                    <a:lnTo>
                      <a:pt x="747347" y="1164981"/>
                    </a:lnTo>
                    <a:lnTo>
                      <a:pt x="747347" y="1213338"/>
                    </a:lnTo>
                    <a:lnTo>
                      <a:pt x="782516" y="1213338"/>
                    </a:lnTo>
                    <a:lnTo>
                      <a:pt x="852854" y="1349619"/>
                    </a:lnTo>
                    <a:lnTo>
                      <a:pt x="927589" y="1349619"/>
                    </a:lnTo>
                    <a:lnTo>
                      <a:pt x="927589" y="1393581"/>
                    </a:lnTo>
                    <a:lnTo>
                      <a:pt x="967154" y="1393581"/>
                    </a:lnTo>
                    <a:lnTo>
                      <a:pt x="967154" y="1463919"/>
                    </a:lnTo>
                    <a:lnTo>
                      <a:pt x="1006720" y="1463919"/>
                    </a:lnTo>
                    <a:lnTo>
                      <a:pt x="1006720" y="1499088"/>
                    </a:lnTo>
                    <a:lnTo>
                      <a:pt x="1063870" y="1499088"/>
                    </a:lnTo>
                    <a:lnTo>
                      <a:pt x="1063870" y="1538654"/>
                    </a:lnTo>
                    <a:lnTo>
                      <a:pt x="1116623" y="1538654"/>
                    </a:lnTo>
                    <a:lnTo>
                      <a:pt x="1116623" y="1573823"/>
                    </a:lnTo>
                    <a:lnTo>
                      <a:pt x="1129812" y="1573823"/>
                    </a:lnTo>
                    <a:lnTo>
                      <a:pt x="1138604" y="1635369"/>
                    </a:lnTo>
                    <a:lnTo>
                      <a:pt x="1270489" y="1635369"/>
                    </a:lnTo>
                    <a:lnTo>
                      <a:pt x="1270489" y="1714500"/>
                    </a:lnTo>
                    <a:lnTo>
                      <a:pt x="1332035" y="1714500"/>
                    </a:lnTo>
                    <a:lnTo>
                      <a:pt x="1332035" y="1758462"/>
                    </a:lnTo>
                    <a:lnTo>
                      <a:pt x="1406770" y="1758462"/>
                    </a:lnTo>
                    <a:lnTo>
                      <a:pt x="1406770" y="1793631"/>
                    </a:lnTo>
                    <a:lnTo>
                      <a:pt x="1613389" y="1793631"/>
                    </a:lnTo>
                    <a:lnTo>
                      <a:pt x="1613389" y="1837592"/>
                    </a:lnTo>
                    <a:lnTo>
                      <a:pt x="1696916" y="1837592"/>
                    </a:lnTo>
                    <a:lnTo>
                      <a:pt x="1696916" y="1872762"/>
                    </a:lnTo>
                    <a:lnTo>
                      <a:pt x="1820008" y="1872762"/>
                    </a:lnTo>
                    <a:lnTo>
                      <a:pt x="1820008" y="1899138"/>
                    </a:lnTo>
                    <a:lnTo>
                      <a:pt x="1916723" y="1899138"/>
                    </a:lnTo>
                    <a:lnTo>
                      <a:pt x="1916723" y="1934308"/>
                    </a:lnTo>
                    <a:lnTo>
                      <a:pt x="2198077" y="1934308"/>
                    </a:lnTo>
                    <a:lnTo>
                      <a:pt x="2198077" y="1978269"/>
                    </a:lnTo>
                    <a:lnTo>
                      <a:pt x="2281604" y="1978269"/>
                    </a:lnTo>
                    <a:lnTo>
                      <a:pt x="2281604" y="2013438"/>
                    </a:lnTo>
                    <a:lnTo>
                      <a:pt x="2334358" y="2013438"/>
                    </a:lnTo>
                    <a:lnTo>
                      <a:pt x="2334358" y="2039815"/>
                    </a:lnTo>
                    <a:lnTo>
                      <a:pt x="2562958" y="2039815"/>
                    </a:lnTo>
                    <a:lnTo>
                      <a:pt x="2562958" y="2074985"/>
                    </a:lnTo>
                    <a:lnTo>
                      <a:pt x="2730012" y="2074985"/>
                    </a:lnTo>
                    <a:lnTo>
                      <a:pt x="2730012" y="2132135"/>
                    </a:lnTo>
                    <a:lnTo>
                      <a:pt x="3121270" y="2132135"/>
                    </a:lnTo>
                    <a:lnTo>
                      <a:pt x="3121270" y="2167304"/>
                    </a:lnTo>
                    <a:lnTo>
                      <a:pt x="3974123" y="2167304"/>
                    </a:lnTo>
                    <a:lnTo>
                      <a:pt x="3974123" y="2259623"/>
                    </a:lnTo>
                    <a:lnTo>
                      <a:pt x="5275385" y="2259623"/>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90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cxnSp>
            <p:nvCxnSpPr>
              <p:cNvPr id="65" name="Connecteur droit 64">
                <a:extLst>
                  <a:ext uri="{FF2B5EF4-FFF2-40B4-BE49-F238E27FC236}">
                    <a16:creationId xmlns:a16="http://schemas.microsoft.com/office/drawing/2014/main" id="{ACEBBD3A-89F6-A540-8411-2369B2E93C5D}"/>
                  </a:ext>
                </a:extLst>
              </p:cNvPr>
              <p:cNvCxnSpPr/>
              <p:nvPr/>
            </p:nvCxnSpPr>
            <p:spPr>
              <a:xfrm flipH="1">
                <a:off x="4239352" y="2897546"/>
                <a:ext cx="36428" cy="81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6" name="Connecteur droit 65">
                <a:extLst>
                  <a:ext uri="{FF2B5EF4-FFF2-40B4-BE49-F238E27FC236}">
                    <a16:creationId xmlns:a16="http://schemas.microsoft.com/office/drawing/2014/main" id="{D09BB6E3-966A-FD4B-A0C4-66212F191337}"/>
                  </a:ext>
                </a:extLst>
              </p:cNvPr>
              <p:cNvCxnSpPr/>
              <p:nvPr/>
            </p:nvCxnSpPr>
            <p:spPr>
              <a:xfrm flipH="1">
                <a:off x="4152835" y="2824948"/>
                <a:ext cx="36428" cy="81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7" name="Connecteur droit 66">
                <a:extLst>
                  <a:ext uri="{FF2B5EF4-FFF2-40B4-BE49-F238E27FC236}">
                    <a16:creationId xmlns:a16="http://schemas.microsoft.com/office/drawing/2014/main" id="{3D54BE66-6F48-0945-8F63-6B858B5D3530}"/>
                  </a:ext>
                </a:extLst>
              </p:cNvPr>
              <p:cNvCxnSpPr/>
              <p:nvPr/>
            </p:nvCxnSpPr>
            <p:spPr>
              <a:xfrm flipH="1">
                <a:off x="4134621" y="2824948"/>
                <a:ext cx="36428" cy="81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8" name="Connecteur droit 67">
                <a:extLst>
                  <a:ext uri="{FF2B5EF4-FFF2-40B4-BE49-F238E27FC236}">
                    <a16:creationId xmlns:a16="http://schemas.microsoft.com/office/drawing/2014/main" id="{2B1B5C3C-3427-1447-8A31-6D3A00B041EA}"/>
                  </a:ext>
                </a:extLst>
              </p:cNvPr>
              <p:cNvCxnSpPr/>
              <p:nvPr/>
            </p:nvCxnSpPr>
            <p:spPr>
              <a:xfrm flipH="1">
                <a:off x="4202923" y="2824948"/>
                <a:ext cx="36428" cy="8100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9" name="Connecteur droit 68">
                <a:extLst>
                  <a:ext uri="{FF2B5EF4-FFF2-40B4-BE49-F238E27FC236}">
                    <a16:creationId xmlns:a16="http://schemas.microsoft.com/office/drawing/2014/main" id="{447A2490-2F44-724C-91A4-B2E21E82622B}"/>
                  </a:ext>
                </a:extLst>
              </p:cNvPr>
              <p:cNvCxnSpPr/>
              <p:nvPr/>
            </p:nvCxnSpPr>
            <p:spPr>
              <a:xfrm flipH="1">
                <a:off x="4184710" y="2824948"/>
                <a:ext cx="36428" cy="8100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70" name="Connecteur droit 69">
                <a:extLst>
                  <a:ext uri="{FF2B5EF4-FFF2-40B4-BE49-F238E27FC236}">
                    <a16:creationId xmlns:a16="http://schemas.microsoft.com/office/drawing/2014/main" id="{E9B48D03-D549-304E-9FA3-040D26F31C52}"/>
                  </a:ext>
                </a:extLst>
              </p:cNvPr>
              <p:cNvCxnSpPr/>
              <p:nvPr/>
            </p:nvCxnSpPr>
            <p:spPr>
              <a:xfrm flipH="1">
                <a:off x="3881902" y="2773843"/>
                <a:ext cx="36428" cy="81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1" name="Connecteur droit 70">
                <a:extLst>
                  <a:ext uri="{FF2B5EF4-FFF2-40B4-BE49-F238E27FC236}">
                    <a16:creationId xmlns:a16="http://schemas.microsoft.com/office/drawing/2014/main" id="{3B81A5F3-0CBF-254A-8A80-997FF65CFA70}"/>
                  </a:ext>
                </a:extLst>
              </p:cNvPr>
              <p:cNvCxnSpPr/>
              <p:nvPr/>
            </p:nvCxnSpPr>
            <p:spPr>
              <a:xfrm flipH="1">
                <a:off x="3813601" y="2773843"/>
                <a:ext cx="36428" cy="81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2" name="Connecteur droit 71">
                <a:extLst>
                  <a:ext uri="{FF2B5EF4-FFF2-40B4-BE49-F238E27FC236}">
                    <a16:creationId xmlns:a16="http://schemas.microsoft.com/office/drawing/2014/main" id="{2C6CE8B9-1A68-EA40-908B-2A00133B591F}"/>
                  </a:ext>
                </a:extLst>
              </p:cNvPr>
              <p:cNvCxnSpPr/>
              <p:nvPr/>
            </p:nvCxnSpPr>
            <p:spPr>
              <a:xfrm flipH="1">
                <a:off x="3777173" y="2773843"/>
                <a:ext cx="36428" cy="81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3" name="Connecteur droit 72">
                <a:extLst>
                  <a:ext uri="{FF2B5EF4-FFF2-40B4-BE49-F238E27FC236}">
                    <a16:creationId xmlns:a16="http://schemas.microsoft.com/office/drawing/2014/main" id="{641B46BD-FB70-3A4F-8D1A-4FD1A2039101}"/>
                  </a:ext>
                </a:extLst>
              </p:cNvPr>
              <p:cNvCxnSpPr/>
              <p:nvPr/>
            </p:nvCxnSpPr>
            <p:spPr>
              <a:xfrm flipH="1">
                <a:off x="3740746" y="2773843"/>
                <a:ext cx="36428" cy="81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4" name="Connecteur droit 73">
                <a:extLst>
                  <a:ext uri="{FF2B5EF4-FFF2-40B4-BE49-F238E27FC236}">
                    <a16:creationId xmlns:a16="http://schemas.microsoft.com/office/drawing/2014/main" id="{0C247CDE-E600-F44B-A8D5-CC5E6A81A251}"/>
                  </a:ext>
                </a:extLst>
              </p:cNvPr>
              <p:cNvCxnSpPr/>
              <p:nvPr/>
            </p:nvCxnSpPr>
            <p:spPr>
              <a:xfrm flipH="1">
                <a:off x="3740746" y="2834839"/>
                <a:ext cx="36428" cy="8100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75" name="Connecteur droit 74">
                <a:extLst>
                  <a:ext uri="{FF2B5EF4-FFF2-40B4-BE49-F238E27FC236}">
                    <a16:creationId xmlns:a16="http://schemas.microsoft.com/office/drawing/2014/main" id="{55E5090E-2C94-5E41-9CC0-57578D6AF8B9}"/>
                  </a:ext>
                </a:extLst>
              </p:cNvPr>
              <p:cNvCxnSpPr/>
              <p:nvPr/>
            </p:nvCxnSpPr>
            <p:spPr>
              <a:xfrm flipH="1">
                <a:off x="3777173" y="2834839"/>
                <a:ext cx="36428" cy="8100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76" name="Connecteur droit 75">
                <a:extLst>
                  <a:ext uri="{FF2B5EF4-FFF2-40B4-BE49-F238E27FC236}">
                    <a16:creationId xmlns:a16="http://schemas.microsoft.com/office/drawing/2014/main" id="{3B253C8C-7E6B-2749-981A-A3F76719B86A}"/>
                  </a:ext>
                </a:extLst>
              </p:cNvPr>
              <p:cNvCxnSpPr/>
              <p:nvPr/>
            </p:nvCxnSpPr>
            <p:spPr>
              <a:xfrm flipH="1">
                <a:off x="3704318" y="2834839"/>
                <a:ext cx="36428" cy="8100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77" name="Connecteur droit 76">
                <a:extLst>
                  <a:ext uri="{FF2B5EF4-FFF2-40B4-BE49-F238E27FC236}">
                    <a16:creationId xmlns:a16="http://schemas.microsoft.com/office/drawing/2014/main" id="{804AB096-1086-D84F-9DA9-509E91915305}"/>
                  </a:ext>
                </a:extLst>
              </p:cNvPr>
              <p:cNvCxnSpPr/>
              <p:nvPr/>
            </p:nvCxnSpPr>
            <p:spPr>
              <a:xfrm flipH="1">
                <a:off x="3626908" y="2773843"/>
                <a:ext cx="36428" cy="8100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78" name="Connecteur droit 77">
                <a:extLst>
                  <a:ext uri="{FF2B5EF4-FFF2-40B4-BE49-F238E27FC236}">
                    <a16:creationId xmlns:a16="http://schemas.microsoft.com/office/drawing/2014/main" id="{6A3491A0-EB9F-D748-9E9A-FFE18A090800}"/>
                  </a:ext>
                </a:extLst>
              </p:cNvPr>
              <p:cNvCxnSpPr/>
              <p:nvPr/>
            </p:nvCxnSpPr>
            <p:spPr>
              <a:xfrm flipH="1">
                <a:off x="3565436" y="2763952"/>
                <a:ext cx="36428" cy="8100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79" name="Connecteur droit 78">
                <a:extLst>
                  <a:ext uri="{FF2B5EF4-FFF2-40B4-BE49-F238E27FC236}">
                    <a16:creationId xmlns:a16="http://schemas.microsoft.com/office/drawing/2014/main" id="{61A0E346-F88F-5045-B823-815E4E0AF365}"/>
                  </a:ext>
                </a:extLst>
              </p:cNvPr>
              <p:cNvCxnSpPr/>
              <p:nvPr/>
            </p:nvCxnSpPr>
            <p:spPr>
              <a:xfrm flipH="1">
                <a:off x="3371913" y="2768897"/>
                <a:ext cx="36428" cy="8100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80" name="Connecteur droit 79">
                <a:extLst>
                  <a:ext uri="{FF2B5EF4-FFF2-40B4-BE49-F238E27FC236}">
                    <a16:creationId xmlns:a16="http://schemas.microsoft.com/office/drawing/2014/main" id="{FC2C7BAD-AA9B-6F47-864B-0D4DF45587FB}"/>
                  </a:ext>
                </a:extLst>
              </p:cNvPr>
              <p:cNvCxnSpPr/>
              <p:nvPr/>
            </p:nvCxnSpPr>
            <p:spPr>
              <a:xfrm flipH="1">
                <a:off x="3335485" y="2768897"/>
                <a:ext cx="36428" cy="8100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81" name="Connecteur droit 80">
                <a:extLst>
                  <a:ext uri="{FF2B5EF4-FFF2-40B4-BE49-F238E27FC236}">
                    <a16:creationId xmlns:a16="http://schemas.microsoft.com/office/drawing/2014/main" id="{8C344CF1-6D3C-0749-8D3D-24D3382236EA}"/>
                  </a:ext>
                </a:extLst>
              </p:cNvPr>
              <p:cNvCxnSpPr/>
              <p:nvPr/>
            </p:nvCxnSpPr>
            <p:spPr>
              <a:xfrm flipH="1">
                <a:off x="3317272" y="2768897"/>
                <a:ext cx="36428" cy="8100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82" name="Connecteur droit 81">
                <a:extLst>
                  <a:ext uri="{FF2B5EF4-FFF2-40B4-BE49-F238E27FC236}">
                    <a16:creationId xmlns:a16="http://schemas.microsoft.com/office/drawing/2014/main" id="{E399701D-6632-2440-BBB4-AABADE5031D1}"/>
                  </a:ext>
                </a:extLst>
              </p:cNvPr>
              <p:cNvCxnSpPr/>
              <p:nvPr/>
            </p:nvCxnSpPr>
            <p:spPr>
              <a:xfrm flipH="1">
                <a:off x="3228478" y="2768897"/>
                <a:ext cx="36428" cy="8100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83" name="Connecteur droit 82">
                <a:extLst>
                  <a:ext uri="{FF2B5EF4-FFF2-40B4-BE49-F238E27FC236}">
                    <a16:creationId xmlns:a16="http://schemas.microsoft.com/office/drawing/2014/main" id="{7D3D02F9-60D3-E141-91FF-637FC692DDE0}"/>
                  </a:ext>
                </a:extLst>
              </p:cNvPr>
              <p:cNvCxnSpPr/>
              <p:nvPr/>
            </p:nvCxnSpPr>
            <p:spPr>
              <a:xfrm flipH="1">
                <a:off x="2647909" y="2574367"/>
                <a:ext cx="36428" cy="8100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84" name="Connecteur droit 83">
                <a:extLst>
                  <a:ext uri="{FF2B5EF4-FFF2-40B4-BE49-F238E27FC236}">
                    <a16:creationId xmlns:a16="http://schemas.microsoft.com/office/drawing/2014/main" id="{20CF6EB3-8046-2E4B-BA17-0425D158C6E0}"/>
                  </a:ext>
                </a:extLst>
              </p:cNvPr>
              <p:cNvCxnSpPr/>
              <p:nvPr/>
            </p:nvCxnSpPr>
            <p:spPr>
              <a:xfrm flipH="1">
                <a:off x="1846495" y="1600130"/>
                <a:ext cx="36428" cy="8100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85" name="Connecteur droit 84">
                <a:extLst>
                  <a:ext uri="{FF2B5EF4-FFF2-40B4-BE49-F238E27FC236}">
                    <a16:creationId xmlns:a16="http://schemas.microsoft.com/office/drawing/2014/main" id="{28D7769C-06BE-7A41-8A93-E2E8EAF5B6FA}"/>
                  </a:ext>
                </a:extLst>
              </p:cNvPr>
              <p:cNvCxnSpPr/>
              <p:nvPr/>
            </p:nvCxnSpPr>
            <p:spPr>
              <a:xfrm flipH="1">
                <a:off x="1591499" y="1105563"/>
                <a:ext cx="36428" cy="8100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86" name="Connecteur droit 85">
                <a:extLst>
                  <a:ext uri="{FF2B5EF4-FFF2-40B4-BE49-F238E27FC236}">
                    <a16:creationId xmlns:a16="http://schemas.microsoft.com/office/drawing/2014/main" id="{459D97DE-8209-E94A-8491-0285B2DAC83E}"/>
                  </a:ext>
                </a:extLst>
              </p:cNvPr>
              <p:cNvCxnSpPr/>
              <p:nvPr/>
            </p:nvCxnSpPr>
            <p:spPr>
              <a:xfrm flipH="1">
                <a:off x="1634756" y="1166559"/>
                <a:ext cx="36428" cy="81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7" name="Connecteur droit 86">
                <a:extLst>
                  <a:ext uri="{FF2B5EF4-FFF2-40B4-BE49-F238E27FC236}">
                    <a16:creationId xmlns:a16="http://schemas.microsoft.com/office/drawing/2014/main" id="{A3EC6152-70DE-9843-A02E-D71273C322CC}"/>
                  </a:ext>
                </a:extLst>
              </p:cNvPr>
              <p:cNvCxnSpPr/>
              <p:nvPr/>
            </p:nvCxnSpPr>
            <p:spPr>
              <a:xfrm flipH="1">
                <a:off x="1864709" y="1722123"/>
                <a:ext cx="36428" cy="81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8" name="Connecteur droit 87">
                <a:extLst>
                  <a:ext uri="{FF2B5EF4-FFF2-40B4-BE49-F238E27FC236}">
                    <a16:creationId xmlns:a16="http://schemas.microsoft.com/office/drawing/2014/main" id="{1ECB5DD3-F612-2947-BEAD-F2DCB88BEB8C}"/>
                  </a:ext>
                </a:extLst>
              </p:cNvPr>
              <p:cNvCxnSpPr/>
              <p:nvPr/>
            </p:nvCxnSpPr>
            <p:spPr>
              <a:xfrm flipH="1">
                <a:off x="2864200" y="2635363"/>
                <a:ext cx="36428" cy="81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9" name="Connecteur droit 88">
                <a:extLst>
                  <a:ext uri="{FF2B5EF4-FFF2-40B4-BE49-F238E27FC236}">
                    <a16:creationId xmlns:a16="http://schemas.microsoft.com/office/drawing/2014/main" id="{A3DA9D7A-BE6A-4F4F-8522-F1D2EA3A4D68}"/>
                  </a:ext>
                </a:extLst>
              </p:cNvPr>
              <p:cNvCxnSpPr/>
              <p:nvPr/>
            </p:nvCxnSpPr>
            <p:spPr>
              <a:xfrm flipH="1">
                <a:off x="2982590" y="2635363"/>
                <a:ext cx="36428" cy="81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0" name="Connecteur droit 89">
                <a:extLst>
                  <a:ext uri="{FF2B5EF4-FFF2-40B4-BE49-F238E27FC236}">
                    <a16:creationId xmlns:a16="http://schemas.microsoft.com/office/drawing/2014/main" id="{E76D3781-A7BA-4C41-B30A-2A883D525AD8}"/>
                  </a:ext>
                </a:extLst>
              </p:cNvPr>
              <p:cNvCxnSpPr/>
              <p:nvPr/>
            </p:nvCxnSpPr>
            <p:spPr>
              <a:xfrm flipH="1">
                <a:off x="3210265" y="2663389"/>
                <a:ext cx="36428" cy="81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1" name="Connecteur droit 90">
                <a:extLst>
                  <a:ext uri="{FF2B5EF4-FFF2-40B4-BE49-F238E27FC236}">
                    <a16:creationId xmlns:a16="http://schemas.microsoft.com/office/drawing/2014/main" id="{85E411AD-47A0-F04C-A17C-8C7482371DCA}"/>
                  </a:ext>
                </a:extLst>
              </p:cNvPr>
              <p:cNvCxnSpPr/>
              <p:nvPr/>
            </p:nvCxnSpPr>
            <p:spPr>
              <a:xfrm flipH="1">
                <a:off x="3228478" y="2663389"/>
                <a:ext cx="36428" cy="81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2" name="Connecteur droit 91">
                <a:extLst>
                  <a:ext uri="{FF2B5EF4-FFF2-40B4-BE49-F238E27FC236}">
                    <a16:creationId xmlns:a16="http://schemas.microsoft.com/office/drawing/2014/main" id="{FE0B2A3A-8288-864A-82FF-D4A227D6BB59}"/>
                  </a:ext>
                </a:extLst>
              </p:cNvPr>
              <p:cNvCxnSpPr/>
              <p:nvPr/>
            </p:nvCxnSpPr>
            <p:spPr>
              <a:xfrm flipH="1">
                <a:off x="3299058" y="2663389"/>
                <a:ext cx="36428" cy="81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3" name="Connecteur droit 92">
                <a:extLst>
                  <a:ext uri="{FF2B5EF4-FFF2-40B4-BE49-F238E27FC236}">
                    <a16:creationId xmlns:a16="http://schemas.microsoft.com/office/drawing/2014/main" id="{3906CC31-C7B2-A24C-AC2A-829FCA298DB0}"/>
                  </a:ext>
                </a:extLst>
              </p:cNvPr>
              <p:cNvCxnSpPr/>
              <p:nvPr/>
            </p:nvCxnSpPr>
            <p:spPr>
              <a:xfrm flipH="1">
                <a:off x="3340040" y="2663389"/>
                <a:ext cx="36428" cy="81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94" name="Forme libre : forme 6">
                <a:extLst>
                  <a:ext uri="{FF2B5EF4-FFF2-40B4-BE49-F238E27FC236}">
                    <a16:creationId xmlns:a16="http://schemas.microsoft.com/office/drawing/2014/main" id="{437F76DD-E5BC-A847-94FB-5E052B7EC000}"/>
                  </a:ext>
                </a:extLst>
              </p:cNvPr>
              <p:cNvSpPr/>
              <p:nvPr/>
            </p:nvSpPr>
            <p:spPr>
              <a:xfrm>
                <a:off x="1591500" y="1041270"/>
                <a:ext cx="2722985" cy="1902436"/>
              </a:xfrm>
              <a:custGeom>
                <a:avLst/>
                <a:gdLst>
                  <a:gd name="connsiteX0" fmla="*/ 0 w 5257800"/>
                  <a:gd name="connsiteY0" fmla="*/ 0 h 2536581"/>
                  <a:gd name="connsiteX1" fmla="*/ 0 w 5257800"/>
                  <a:gd name="connsiteY1" fmla="*/ 211016 h 2536581"/>
                  <a:gd name="connsiteX2" fmla="*/ 92319 w 5257800"/>
                  <a:gd name="connsiteY2" fmla="*/ 211016 h 2536581"/>
                  <a:gd name="connsiteX3" fmla="*/ 92319 w 5257800"/>
                  <a:gd name="connsiteY3" fmla="*/ 237392 h 2536581"/>
                  <a:gd name="connsiteX4" fmla="*/ 145073 w 5257800"/>
                  <a:gd name="connsiteY4" fmla="*/ 237392 h 2536581"/>
                  <a:gd name="connsiteX5" fmla="*/ 167054 w 5257800"/>
                  <a:gd name="connsiteY5" fmla="*/ 272562 h 2536581"/>
                  <a:gd name="connsiteX6" fmla="*/ 184638 w 5257800"/>
                  <a:gd name="connsiteY6" fmla="*/ 316523 h 2536581"/>
                  <a:gd name="connsiteX7" fmla="*/ 211015 w 5257800"/>
                  <a:gd name="connsiteY7" fmla="*/ 417635 h 2536581"/>
                  <a:gd name="connsiteX8" fmla="*/ 254977 w 5257800"/>
                  <a:gd name="connsiteY8" fmla="*/ 422031 h 2536581"/>
                  <a:gd name="connsiteX9" fmla="*/ 281354 w 5257800"/>
                  <a:gd name="connsiteY9" fmla="*/ 496766 h 2536581"/>
                  <a:gd name="connsiteX10" fmla="*/ 298938 w 5257800"/>
                  <a:gd name="connsiteY10" fmla="*/ 531935 h 2536581"/>
                  <a:gd name="connsiteX11" fmla="*/ 325315 w 5257800"/>
                  <a:gd name="connsiteY11" fmla="*/ 540727 h 2536581"/>
                  <a:gd name="connsiteX12" fmla="*/ 329711 w 5257800"/>
                  <a:gd name="connsiteY12" fmla="*/ 589085 h 2536581"/>
                  <a:gd name="connsiteX13" fmla="*/ 360484 w 5257800"/>
                  <a:gd name="connsiteY13" fmla="*/ 641839 h 2536581"/>
                  <a:gd name="connsiteX14" fmla="*/ 378069 w 5257800"/>
                  <a:gd name="connsiteY14" fmla="*/ 685800 h 2536581"/>
                  <a:gd name="connsiteX15" fmla="*/ 386861 w 5257800"/>
                  <a:gd name="connsiteY15" fmla="*/ 742950 h 2536581"/>
                  <a:gd name="connsiteX16" fmla="*/ 422030 w 5257800"/>
                  <a:gd name="connsiteY16" fmla="*/ 791308 h 2536581"/>
                  <a:gd name="connsiteX17" fmla="*/ 422030 w 5257800"/>
                  <a:gd name="connsiteY17" fmla="*/ 879231 h 2536581"/>
                  <a:gd name="connsiteX18" fmla="*/ 439615 w 5257800"/>
                  <a:gd name="connsiteY18" fmla="*/ 896816 h 2536581"/>
                  <a:gd name="connsiteX19" fmla="*/ 479180 w 5257800"/>
                  <a:gd name="connsiteY19" fmla="*/ 896816 h 2536581"/>
                  <a:gd name="connsiteX20" fmla="*/ 479180 w 5257800"/>
                  <a:gd name="connsiteY20" fmla="*/ 927589 h 2536581"/>
                  <a:gd name="connsiteX21" fmla="*/ 514350 w 5257800"/>
                  <a:gd name="connsiteY21" fmla="*/ 927589 h 2536581"/>
                  <a:gd name="connsiteX22" fmla="*/ 514350 w 5257800"/>
                  <a:gd name="connsiteY22" fmla="*/ 962758 h 2536581"/>
                  <a:gd name="connsiteX23" fmla="*/ 584688 w 5257800"/>
                  <a:gd name="connsiteY23" fmla="*/ 962758 h 2536581"/>
                  <a:gd name="connsiteX24" fmla="*/ 584688 w 5257800"/>
                  <a:gd name="connsiteY24" fmla="*/ 997927 h 2536581"/>
                  <a:gd name="connsiteX25" fmla="*/ 663819 w 5257800"/>
                  <a:gd name="connsiteY25" fmla="*/ 997927 h 2536581"/>
                  <a:gd name="connsiteX26" fmla="*/ 663819 w 5257800"/>
                  <a:gd name="connsiteY26" fmla="*/ 1072662 h 2536581"/>
                  <a:gd name="connsiteX27" fmla="*/ 720969 w 5257800"/>
                  <a:gd name="connsiteY27" fmla="*/ 1072662 h 2536581"/>
                  <a:gd name="connsiteX28" fmla="*/ 720969 w 5257800"/>
                  <a:gd name="connsiteY28" fmla="*/ 1112227 h 2536581"/>
                  <a:gd name="connsiteX29" fmla="*/ 747346 w 5257800"/>
                  <a:gd name="connsiteY29" fmla="*/ 1112227 h 2536581"/>
                  <a:gd name="connsiteX30" fmla="*/ 786911 w 5257800"/>
                  <a:gd name="connsiteY30" fmla="*/ 1178169 h 2536581"/>
                  <a:gd name="connsiteX31" fmla="*/ 839665 w 5257800"/>
                  <a:gd name="connsiteY31" fmla="*/ 1178169 h 2536581"/>
                  <a:gd name="connsiteX32" fmla="*/ 839665 w 5257800"/>
                  <a:gd name="connsiteY32" fmla="*/ 1248508 h 2536581"/>
                  <a:gd name="connsiteX33" fmla="*/ 905607 w 5257800"/>
                  <a:gd name="connsiteY33" fmla="*/ 1248508 h 2536581"/>
                  <a:gd name="connsiteX34" fmla="*/ 905607 w 5257800"/>
                  <a:gd name="connsiteY34" fmla="*/ 1288073 h 2536581"/>
                  <a:gd name="connsiteX35" fmla="*/ 931984 w 5257800"/>
                  <a:gd name="connsiteY35" fmla="*/ 1288073 h 2536581"/>
                  <a:gd name="connsiteX36" fmla="*/ 931984 w 5257800"/>
                  <a:gd name="connsiteY36" fmla="*/ 1323242 h 2536581"/>
                  <a:gd name="connsiteX37" fmla="*/ 967154 w 5257800"/>
                  <a:gd name="connsiteY37" fmla="*/ 1323242 h 2536581"/>
                  <a:gd name="connsiteX38" fmla="*/ 967154 w 5257800"/>
                  <a:gd name="connsiteY38" fmla="*/ 1362808 h 2536581"/>
                  <a:gd name="connsiteX39" fmla="*/ 1046284 w 5257800"/>
                  <a:gd name="connsiteY39" fmla="*/ 1362808 h 2536581"/>
                  <a:gd name="connsiteX40" fmla="*/ 1046284 w 5257800"/>
                  <a:gd name="connsiteY40" fmla="*/ 1402373 h 2536581"/>
                  <a:gd name="connsiteX41" fmla="*/ 1107830 w 5257800"/>
                  <a:gd name="connsiteY41" fmla="*/ 1402373 h 2536581"/>
                  <a:gd name="connsiteX42" fmla="*/ 1107830 w 5257800"/>
                  <a:gd name="connsiteY42" fmla="*/ 1441939 h 2536581"/>
                  <a:gd name="connsiteX43" fmla="*/ 1160584 w 5257800"/>
                  <a:gd name="connsiteY43" fmla="*/ 1441939 h 2536581"/>
                  <a:gd name="connsiteX44" fmla="*/ 1160584 w 5257800"/>
                  <a:gd name="connsiteY44" fmla="*/ 1512277 h 2536581"/>
                  <a:gd name="connsiteX45" fmla="*/ 1200150 w 5257800"/>
                  <a:gd name="connsiteY45" fmla="*/ 1512277 h 2536581"/>
                  <a:gd name="connsiteX46" fmla="*/ 1200150 w 5257800"/>
                  <a:gd name="connsiteY46" fmla="*/ 1538654 h 2536581"/>
                  <a:gd name="connsiteX47" fmla="*/ 1230923 w 5257800"/>
                  <a:gd name="connsiteY47" fmla="*/ 1538654 h 2536581"/>
                  <a:gd name="connsiteX48" fmla="*/ 1230923 w 5257800"/>
                  <a:gd name="connsiteY48" fmla="*/ 1582616 h 2536581"/>
                  <a:gd name="connsiteX49" fmla="*/ 1261696 w 5257800"/>
                  <a:gd name="connsiteY49" fmla="*/ 1582616 h 2536581"/>
                  <a:gd name="connsiteX50" fmla="*/ 1261696 w 5257800"/>
                  <a:gd name="connsiteY50" fmla="*/ 1617785 h 2536581"/>
                  <a:gd name="connsiteX51" fmla="*/ 1332034 w 5257800"/>
                  <a:gd name="connsiteY51" fmla="*/ 1617785 h 2536581"/>
                  <a:gd name="connsiteX52" fmla="*/ 1332034 w 5257800"/>
                  <a:gd name="connsiteY52" fmla="*/ 1648558 h 2536581"/>
                  <a:gd name="connsiteX53" fmla="*/ 1362807 w 5257800"/>
                  <a:gd name="connsiteY53" fmla="*/ 1648558 h 2536581"/>
                  <a:gd name="connsiteX54" fmla="*/ 1362807 w 5257800"/>
                  <a:gd name="connsiteY54" fmla="*/ 1732085 h 2536581"/>
                  <a:gd name="connsiteX55" fmla="*/ 1424354 w 5257800"/>
                  <a:gd name="connsiteY55" fmla="*/ 1732085 h 2536581"/>
                  <a:gd name="connsiteX56" fmla="*/ 1481504 w 5257800"/>
                  <a:gd name="connsiteY56" fmla="*/ 1863969 h 2536581"/>
                  <a:gd name="connsiteX57" fmla="*/ 1534257 w 5257800"/>
                  <a:gd name="connsiteY57" fmla="*/ 1863969 h 2536581"/>
                  <a:gd name="connsiteX58" fmla="*/ 1534257 w 5257800"/>
                  <a:gd name="connsiteY58" fmla="*/ 1894742 h 2536581"/>
                  <a:gd name="connsiteX59" fmla="*/ 1578219 w 5257800"/>
                  <a:gd name="connsiteY59" fmla="*/ 1894742 h 2536581"/>
                  <a:gd name="connsiteX60" fmla="*/ 1578219 w 5257800"/>
                  <a:gd name="connsiteY60" fmla="*/ 1929912 h 2536581"/>
                  <a:gd name="connsiteX61" fmla="*/ 1701311 w 5257800"/>
                  <a:gd name="connsiteY61" fmla="*/ 1929912 h 2536581"/>
                  <a:gd name="connsiteX62" fmla="*/ 1701311 w 5257800"/>
                  <a:gd name="connsiteY62" fmla="*/ 1965081 h 2536581"/>
                  <a:gd name="connsiteX63" fmla="*/ 1815611 w 5257800"/>
                  <a:gd name="connsiteY63" fmla="*/ 1965081 h 2536581"/>
                  <a:gd name="connsiteX64" fmla="*/ 1815611 w 5257800"/>
                  <a:gd name="connsiteY64" fmla="*/ 2000250 h 2536581"/>
                  <a:gd name="connsiteX65" fmla="*/ 1907930 w 5257800"/>
                  <a:gd name="connsiteY65" fmla="*/ 2000250 h 2536581"/>
                  <a:gd name="connsiteX66" fmla="*/ 1934307 w 5257800"/>
                  <a:gd name="connsiteY66" fmla="*/ 2079381 h 2536581"/>
                  <a:gd name="connsiteX67" fmla="*/ 2101361 w 5257800"/>
                  <a:gd name="connsiteY67" fmla="*/ 2079381 h 2536581"/>
                  <a:gd name="connsiteX68" fmla="*/ 2101361 w 5257800"/>
                  <a:gd name="connsiteY68" fmla="*/ 2114550 h 2536581"/>
                  <a:gd name="connsiteX69" fmla="*/ 2154115 w 5257800"/>
                  <a:gd name="connsiteY69" fmla="*/ 2114550 h 2536581"/>
                  <a:gd name="connsiteX70" fmla="*/ 2154115 w 5257800"/>
                  <a:gd name="connsiteY70" fmla="*/ 2149719 h 2536581"/>
                  <a:gd name="connsiteX71" fmla="*/ 2321169 w 5257800"/>
                  <a:gd name="connsiteY71" fmla="*/ 2149719 h 2536581"/>
                  <a:gd name="connsiteX72" fmla="*/ 2321169 w 5257800"/>
                  <a:gd name="connsiteY72" fmla="*/ 2180492 h 2536581"/>
                  <a:gd name="connsiteX73" fmla="*/ 2738804 w 5257800"/>
                  <a:gd name="connsiteY73" fmla="*/ 2180492 h 2536581"/>
                  <a:gd name="connsiteX74" fmla="*/ 2738804 w 5257800"/>
                  <a:gd name="connsiteY74" fmla="*/ 2224454 h 2536581"/>
                  <a:gd name="connsiteX75" fmla="*/ 3442188 w 5257800"/>
                  <a:gd name="connsiteY75" fmla="*/ 2224454 h 2536581"/>
                  <a:gd name="connsiteX76" fmla="*/ 3442188 w 5257800"/>
                  <a:gd name="connsiteY76" fmla="*/ 2277208 h 2536581"/>
                  <a:gd name="connsiteX77" fmla="*/ 3534507 w 5257800"/>
                  <a:gd name="connsiteY77" fmla="*/ 2277208 h 2536581"/>
                  <a:gd name="connsiteX78" fmla="*/ 3534507 w 5257800"/>
                  <a:gd name="connsiteY78" fmla="*/ 2325566 h 2536581"/>
                  <a:gd name="connsiteX79" fmla="*/ 3842238 w 5257800"/>
                  <a:gd name="connsiteY79" fmla="*/ 2325566 h 2536581"/>
                  <a:gd name="connsiteX80" fmla="*/ 3842238 w 5257800"/>
                  <a:gd name="connsiteY80" fmla="*/ 2369527 h 2536581"/>
                  <a:gd name="connsiteX81" fmla="*/ 4906107 w 5257800"/>
                  <a:gd name="connsiteY81" fmla="*/ 2369527 h 2536581"/>
                  <a:gd name="connsiteX82" fmla="*/ 4906107 w 5257800"/>
                  <a:gd name="connsiteY82" fmla="*/ 2453054 h 2536581"/>
                  <a:gd name="connsiteX83" fmla="*/ 5086350 w 5257800"/>
                  <a:gd name="connsiteY83" fmla="*/ 2453054 h 2536581"/>
                  <a:gd name="connsiteX84" fmla="*/ 5086350 w 5257800"/>
                  <a:gd name="connsiteY84" fmla="*/ 2536581 h 2536581"/>
                  <a:gd name="connsiteX85" fmla="*/ 5257800 w 5257800"/>
                  <a:gd name="connsiteY85" fmla="*/ 2536581 h 2536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5257800" h="2536581">
                    <a:moveTo>
                      <a:pt x="0" y="0"/>
                    </a:moveTo>
                    <a:lnTo>
                      <a:pt x="0" y="211016"/>
                    </a:lnTo>
                    <a:lnTo>
                      <a:pt x="92319" y="211016"/>
                    </a:lnTo>
                    <a:lnTo>
                      <a:pt x="92319" y="237392"/>
                    </a:lnTo>
                    <a:lnTo>
                      <a:pt x="145073" y="237392"/>
                    </a:lnTo>
                    <a:lnTo>
                      <a:pt x="167054" y="272562"/>
                    </a:lnTo>
                    <a:lnTo>
                      <a:pt x="184638" y="316523"/>
                    </a:lnTo>
                    <a:lnTo>
                      <a:pt x="211015" y="417635"/>
                    </a:lnTo>
                    <a:lnTo>
                      <a:pt x="254977" y="422031"/>
                    </a:lnTo>
                    <a:lnTo>
                      <a:pt x="281354" y="496766"/>
                    </a:lnTo>
                    <a:lnTo>
                      <a:pt x="298938" y="531935"/>
                    </a:lnTo>
                    <a:lnTo>
                      <a:pt x="325315" y="540727"/>
                    </a:lnTo>
                    <a:lnTo>
                      <a:pt x="329711" y="589085"/>
                    </a:lnTo>
                    <a:lnTo>
                      <a:pt x="360484" y="641839"/>
                    </a:lnTo>
                    <a:lnTo>
                      <a:pt x="378069" y="685800"/>
                    </a:lnTo>
                    <a:lnTo>
                      <a:pt x="386861" y="742950"/>
                    </a:lnTo>
                    <a:lnTo>
                      <a:pt x="422030" y="791308"/>
                    </a:lnTo>
                    <a:lnTo>
                      <a:pt x="422030" y="879231"/>
                    </a:lnTo>
                    <a:lnTo>
                      <a:pt x="439615" y="896816"/>
                    </a:lnTo>
                    <a:lnTo>
                      <a:pt x="479180" y="896816"/>
                    </a:lnTo>
                    <a:lnTo>
                      <a:pt x="479180" y="927589"/>
                    </a:lnTo>
                    <a:lnTo>
                      <a:pt x="514350" y="927589"/>
                    </a:lnTo>
                    <a:lnTo>
                      <a:pt x="514350" y="962758"/>
                    </a:lnTo>
                    <a:lnTo>
                      <a:pt x="584688" y="962758"/>
                    </a:lnTo>
                    <a:lnTo>
                      <a:pt x="584688" y="997927"/>
                    </a:lnTo>
                    <a:lnTo>
                      <a:pt x="663819" y="997927"/>
                    </a:lnTo>
                    <a:lnTo>
                      <a:pt x="663819" y="1072662"/>
                    </a:lnTo>
                    <a:lnTo>
                      <a:pt x="720969" y="1072662"/>
                    </a:lnTo>
                    <a:lnTo>
                      <a:pt x="720969" y="1112227"/>
                    </a:lnTo>
                    <a:lnTo>
                      <a:pt x="747346" y="1112227"/>
                    </a:lnTo>
                    <a:lnTo>
                      <a:pt x="786911" y="1178169"/>
                    </a:lnTo>
                    <a:lnTo>
                      <a:pt x="839665" y="1178169"/>
                    </a:lnTo>
                    <a:lnTo>
                      <a:pt x="839665" y="1248508"/>
                    </a:lnTo>
                    <a:lnTo>
                      <a:pt x="905607" y="1248508"/>
                    </a:lnTo>
                    <a:lnTo>
                      <a:pt x="905607" y="1288073"/>
                    </a:lnTo>
                    <a:lnTo>
                      <a:pt x="931984" y="1288073"/>
                    </a:lnTo>
                    <a:lnTo>
                      <a:pt x="931984" y="1323242"/>
                    </a:lnTo>
                    <a:lnTo>
                      <a:pt x="967154" y="1323242"/>
                    </a:lnTo>
                    <a:lnTo>
                      <a:pt x="967154" y="1362808"/>
                    </a:lnTo>
                    <a:lnTo>
                      <a:pt x="1046284" y="1362808"/>
                    </a:lnTo>
                    <a:lnTo>
                      <a:pt x="1046284" y="1402373"/>
                    </a:lnTo>
                    <a:lnTo>
                      <a:pt x="1107830" y="1402373"/>
                    </a:lnTo>
                    <a:lnTo>
                      <a:pt x="1107830" y="1441939"/>
                    </a:lnTo>
                    <a:lnTo>
                      <a:pt x="1160584" y="1441939"/>
                    </a:lnTo>
                    <a:lnTo>
                      <a:pt x="1160584" y="1512277"/>
                    </a:lnTo>
                    <a:lnTo>
                      <a:pt x="1200150" y="1512277"/>
                    </a:lnTo>
                    <a:lnTo>
                      <a:pt x="1200150" y="1538654"/>
                    </a:lnTo>
                    <a:lnTo>
                      <a:pt x="1230923" y="1538654"/>
                    </a:lnTo>
                    <a:lnTo>
                      <a:pt x="1230923" y="1582616"/>
                    </a:lnTo>
                    <a:lnTo>
                      <a:pt x="1261696" y="1582616"/>
                    </a:lnTo>
                    <a:lnTo>
                      <a:pt x="1261696" y="1617785"/>
                    </a:lnTo>
                    <a:lnTo>
                      <a:pt x="1332034" y="1617785"/>
                    </a:lnTo>
                    <a:lnTo>
                      <a:pt x="1332034" y="1648558"/>
                    </a:lnTo>
                    <a:lnTo>
                      <a:pt x="1362807" y="1648558"/>
                    </a:lnTo>
                    <a:lnTo>
                      <a:pt x="1362807" y="1732085"/>
                    </a:lnTo>
                    <a:lnTo>
                      <a:pt x="1424354" y="1732085"/>
                    </a:lnTo>
                    <a:lnTo>
                      <a:pt x="1481504" y="1863969"/>
                    </a:lnTo>
                    <a:lnTo>
                      <a:pt x="1534257" y="1863969"/>
                    </a:lnTo>
                    <a:lnTo>
                      <a:pt x="1534257" y="1894742"/>
                    </a:lnTo>
                    <a:lnTo>
                      <a:pt x="1578219" y="1894742"/>
                    </a:lnTo>
                    <a:lnTo>
                      <a:pt x="1578219" y="1929912"/>
                    </a:lnTo>
                    <a:lnTo>
                      <a:pt x="1701311" y="1929912"/>
                    </a:lnTo>
                    <a:lnTo>
                      <a:pt x="1701311" y="1965081"/>
                    </a:lnTo>
                    <a:lnTo>
                      <a:pt x="1815611" y="1965081"/>
                    </a:lnTo>
                    <a:lnTo>
                      <a:pt x="1815611" y="2000250"/>
                    </a:lnTo>
                    <a:lnTo>
                      <a:pt x="1907930" y="2000250"/>
                    </a:lnTo>
                    <a:lnTo>
                      <a:pt x="1934307" y="2079381"/>
                    </a:lnTo>
                    <a:lnTo>
                      <a:pt x="2101361" y="2079381"/>
                    </a:lnTo>
                    <a:lnTo>
                      <a:pt x="2101361" y="2114550"/>
                    </a:lnTo>
                    <a:lnTo>
                      <a:pt x="2154115" y="2114550"/>
                    </a:lnTo>
                    <a:lnTo>
                      <a:pt x="2154115" y="2149719"/>
                    </a:lnTo>
                    <a:lnTo>
                      <a:pt x="2321169" y="2149719"/>
                    </a:lnTo>
                    <a:lnTo>
                      <a:pt x="2321169" y="2180492"/>
                    </a:lnTo>
                    <a:lnTo>
                      <a:pt x="2738804" y="2180492"/>
                    </a:lnTo>
                    <a:lnTo>
                      <a:pt x="2738804" y="2224454"/>
                    </a:lnTo>
                    <a:lnTo>
                      <a:pt x="3442188" y="2224454"/>
                    </a:lnTo>
                    <a:lnTo>
                      <a:pt x="3442188" y="2277208"/>
                    </a:lnTo>
                    <a:lnTo>
                      <a:pt x="3534507" y="2277208"/>
                    </a:lnTo>
                    <a:lnTo>
                      <a:pt x="3534507" y="2325566"/>
                    </a:lnTo>
                    <a:lnTo>
                      <a:pt x="3842238" y="2325566"/>
                    </a:lnTo>
                    <a:lnTo>
                      <a:pt x="3842238" y="2369527"/>
                    </a:lnTo>
                    <a:lnTo>
                      <a:pt x="4906107" y="2369527"/>
                    </a:lnTo>
                    <a:lnTo>
                      <a:pt x="4906107" y="2453054"/>
                    </a:lnTo>
                    <a:lnTo>
                      <a:pt x="5086350" y="2453054"/>
                    </a:lnTo>
                    <a:lnTo>
                      <a:pt x="5086350" y="2536581"/>
                    </a:lnTo>
                    <a:lnTo>
                      <a:pt x="5257800" y="2536581"/>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90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grpSp>
        <p:sp>
          <p:nvSpPr>
            <p:cNvPr id="52" name="ZoneTexte 51">
              <a:extLst>
                <a:ext uri="{FF2B5EF4-FFF2-40B4-BE49-F238E27FC236}">
                  <a16:creationId xmlns:a16="http://schemas.microsoft.com/office/drawing/2014/main" id="{5DAA93E0-086C-2043-81CD-D8F5ED339F87}"/>
                </a:ext>
              </a:extLst>
            </p:cNvPr>
            <p:cNvSpPr txBox="1"/>
            <p:nvPr/>
          </p:nvSpPr>
          <p:spPr>
            <a:xfrm>
              <a:off x="477992" y="3960000"/>
              <a:ext cx="1100462" cy="346249"/>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err="1">
                  <a:ln>
                    <a:noFill/>
                  </a:ln>
                  <a:solidFill>
                    <a:srgbClr val="5B9BD5"/>
                  </a:solidFill>
                  <a:effectLst/>
                  <a:uLnTx/>
                  <a:uFillTx/>
                  <a:latin typeface="Arial" panose="020B0604020202020204" pitchFamily="34" charset="0"/>
                  <a:ea typeface="+mn-ea"/>
                  <a:cs typeface="+mn-cs"/>
                </a:rPr>
                <a:t>RadioChimio</a:t>
              </a:r>
              <a:endParaRPr kumimoji="0" lang="fr-FR" sz="600" b="0" i="0" u="none" strike="noStrike" kern="1200" cap="none" spc="0" normalizeH="0" baseline="0" noProof="0" dirty="0">
                <a:ln>
                  <a:noFill/>
                </a:ln>
                <a:solidFill>
                  <a:srgbClr val="5B9BD5"/>
                </a:solidFill>
                <a:effectLst/>
                <a:uLnTx/>
                <a:uFillTx/>
                <a:latin typeface="Arial" panose="020B0604020202020204" pitchFamily="34" charset="0"/>
                <a:ea typeface="+mn-ea"/>
                <a:cs typeface="+mn-cs"/>
              </a:endParaRPr>
            </a:p>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RCT + </a:t>
              </a:r>
              <a:r>
                <a:rPr kumimoji="0" lang="fr-FR" sz="600" b="0" i="0" u="none" strike="noStrike" kern="1200" cap="none" spc="0" normalizeH="0" baseline="0" noProof="0" dirty="0" err="1">
                  <a:ln>
                    <a:noFill/>
                  </a:ln>
                  <a:solidFill>
                    <a:srgbClr val="C00000"/>
                  </a:solidFill>
                  <a:effectLst/>
                  <a:uLnTx/>
                  <a:uFillTx/>
                  <a:latin typeface="Arial" panose="020B0604020202020204" pitchFamily="34" charset="0"/>
                  <a:ea typeface="+mn-ea"/>
                  <a:cs typeface="+mn-cs"/>
                </a:rPr>
                <a:t>Trastuzumab</a:t>
              </a:r>
              <a:endParaRPr kumimoji="0" lang="fr-FR" sz="6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endParaRPr>
            </a:p>
          </p:txBody>
        </p:sp>
        <p:sp>
          <p:nvSpPr>
            <p:cNvPr id="53" name="ZoneTexte 52">
              <a:extLst>
                <a:ext uri="{FF2B5EF4-FFF2-40B4-BE49-F238E27FC236}">
                  <a16:creationId xmlns:a16="http://schemas.microsoft.com/office/drawing/2014/main" id="{598DB863-0D10-9E4D-8C96-9E2FA5A05BF5}"/>
                </a:ext>
              </a:extLst>
            </p:cNvPr>
            <p:cNvSpPr txBox="1"/>
            <p:nvPr/>
          </p:nvSpPr>
          <p:spPr>
            <a:xfrm>
              <a:off x="1729764" y="2633950"/>
              <a:ext cx="1146548" cy="307776"/>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err="1">
                  <a:ln>
                    <a:noFill/>
                  </a:ln>
                  <a:solidFill>
                    <a:srgbClr val="5B9BD5"/>
                  </a:solidFill>
                  <a:effectLst/>
                  <a:uLnTx/>
                  <a:uFillTx/>
                  <a:latin typeface="Arial" panose="020B0604020202020204" pitchFamily="34" charset="0"/>
                  <a:ea typeface="+mn-ea"/>
                  <a:cs typeface="+mn-cs"/>
                </a:rPr>
                <a:t>RadioChimio</a:t>
              </a:r>
              <a:endParaRPr kumimoji="0" lang="fr-FR" sz="1000" b="0" i="0" u="none" strike="noStrike" kern="1200" cap="none" spc="0" normalizeH="0" baseline="0" noProof="0" dirty="0">
                <a:ln>
                  <a:noFill/>
                </a:ln>
                <a:solidFill>
                  <a:srgbClr val="5B9BD5"/>
                </a:solidFill>
                <a:effectLst/>
                <a:uLnTx/>
                <a:uFillTx/>
                <a:latin typeface="Arial" panose="020B0604020202020204" pitchFamily="34" charset="0"/>
                <a:ea typeface="+mn-ea"/>
                <a:cs typeface="+mn-cs"/>
              </a:endParaRPr>
            </a:p>
          </p:txBody>
        </p:sp>
        <p:sp>
          <p:nvSpPr>
            <p:cNvPr id="54" name="Rectangle 53">
              <a:extLst>
                <a:ext uri="{FF2B5EF4-FFF2-40B4-BE49-F238E27FC236}">
                  <a16:creationId xmlns:a16="http://schemas.microsoft.com/office/drawing/2014/main" id="{AD04769A-F1C4-6741-8481-C5AC51B55C16}"/>
                </a:ext>
              </a:extLst>
            </p:cNvPr>
            <p:cNvSpPr/>
            <p:nvPr/>
          </p:nvSpPr>
          <p:spPr>
            <a:xfrm>
              <a:off x="2269557" y="2100850"/>
              <a:ext cx="2260633" cy="307776"/>
            </a:xfrm>
            <a:prstGeom prst="rect">
              <a:avLst/>
            </a:prstGeom>
          </p:spPr>
          <p:txBody>
            <a:bodyPr wrap="none">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err="1">
                  <a:ln>
                    <a:noFill/>
                  </a:ln>
                  <a:solidFill>
                    <a:srgbClr val="C00000"/>
                  </a:solidFill>
                  <a:effectLst/>
                  <a:uLnTx/>
                  <a:uFillTx/>
                  <a:latin typeface="Arial" panose="020B0604020202020204" pitchFamily="34" charset="0"/>
                  <a:ea typeface="+mn-ea"/>
                  <a:cs typeface="+mn-cs"/>
                </a:rPr>
                <a:t>RadioChimio</a:t>
              </a:r>
              <a:r>
                <a:rPr kumimoji="0" lang="fr-FR" sz="10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 + </a:t>
              </a:r>
              <a:r>
                <a:rPr kumimoji="0" lang="fr-FR" sz="1000" b="0" i="0" u="none" strike="noStrike" kern="1200" cap="none" spc="0" normalizeH="0" baseline="0" noProof="0" dirty="0" err="1">
                  <a:ln>
                    <a:noFill/>
                  </a:ln>
                  <a:solidFill>
                    <a:srgbClr val="C00000"/>
                  </a:solidFill>
                  <a:effectLst/>
                  <a:uLnTx/>
                  <a:uFillTx/>
                  <a:latin typeface="Arial" panose="020B0604020202020204" pitchFamily="34" charset="0"/>
                  <a:ea typeface="+mn-ea"/>
                  <a:cs typeface="+mn-cs"/>
                </a:rPr>
                <a:t>Trastuzumab</a:t>
              </a:r>
              <a:endParaRPr kumimoji="0" lang="fr-FR" sz="10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endParaRPr>
            </a:p>
          </p:txBody>
        </p:sp>
        <p:sp>
          <p:nvSpPr>
            <p:cNvPr id="55" name="ZoneTexte 54">
              <a:extLst>
                <a:ext uri="{FF2B5EF4-FFF2-40B4-BE49-F238E27FC236}">
                  <a16:creationId xmlns:a16="http://schemas.microsoft.com/office/drawing/2014/main" id="{A2604613-D78D-ED4B-9BB5-83E2F661391E}"/>
                </a:ext>
              </a:extLst>
            </p:cNvPr>
            <p:cNvSpPr txBox="1"/>
            <p:nvPr/>
          </p:nvSpPr>
          <p:spPr>
            <a:xfrm>
              <a:off x="2118056" y="3762471"/>
              <a:ext cx="1767711" cy="230833"/>
            </a:xfrm>
            <a:prstGeom prst="rect">
              <a:avLst/>
            </a:prstGeom>
            <a:noFill/>
          </p:spPr>
          <p:txBody>
            <a:bodyPr wrap="none" rtlCol="0" anchor="b">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Temps depuis randomisation (Mois)</a:t>
              </a:r>
              <a:endParaRPr kumimoji="0" lang="fr-FR" sz="600" b="0" i="0" u="none" strike="noStrike" kern="1200" cap="none" spc="0" normalizeH="0" baseline="0" noProof="0" dirty="0">
                <a:ln>
                  <a:noFill/>
                </a:ln>
                <a:solidFill>
                  <a:srgbClr val="E79F00"/>
                </a:solidFill>
                <a:effectLst/>
                <a:uLnTx/>
                <a:uFillTx/>
                <a:latin typeface="Arial" panose="020B0604020202020204" pitchFamily="34" charset="0"/>
                <a:ea typeface="+mn-ea"/>
                <a:cs typeface="+mn-cs"/>
              </a:endParaRPr>
            </a:p>
          </p:txBody>
        </p:sp>
        <p:sp>
          <p:nvSpPr>
            <p:cNvPr id="56" name="ZoneTexte 55">
              <a:extLst>
                <a:ext uri="{FF2B5EF4-FFF2-40B4-BE49-F238E27FC236}">
                  <a16:creationId xmlns:a16="http://schemas.microsoft.com/office/drawing/2014/main" id="{954BEDDC-6936-9C4C-B9B3-C01F5384A89B}"/>
                </a:ext>
              </a:extLst>
            </p:cNvPr>
            <p:cNvSpPr txBox="1"/>
            <p:nvPr/>
          </p:nvSpPr>
          <p:spPr>
            <a:xfrm rot="16200000">
              <a:off x="411906" y="2216011"/>
              <a:ext cx="1278796" cy="230832"/>
            </a:xfrm>
            <a:prstGeom prst="rect">
              <a:avLst/>
            </a:prstGeom>
            <a:noFill/>
          </p:spPr>
          <p:txBody>
            <a:bodyPr wrap="none" rtlCol="0" anchor="b">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Survie sans maladie (%)</a:t>
              </a:r>
              <a:endParaRPr kumimoji="0" lang="fr-FR" sz="600" b="0" i="0" u="none" strike="noStrike" kern="1200" cap="none" spc="0" normalizeH="0" baseline="0" noProof="0" dirty="0">
                <a:ln>
                  <a:noFill/>
                </a:ln>
                <a:solidFill>
                  <a:srgbClr val="E79F00"/>
                </a:solidFill>
                <a:effectLst/>
                <a:uLnTx/>
                <a:uFillTx/>
                <a:latin typeface="Arial" panose="020B0604020202020204" pitchFamily="34" charset="0"/>
                <a:ea typeface="+mn-ea"/>
                <a:cs typeface="+mn-cs"/>
              </a:endParaRPr>
            </a:p>
          </p:txBody>
        </p:sp>
        <p:grpSp>
          <p:nvGrpSpPr>
            <p:cNvPr id="57" name="Group 4">
              <a:extLst>
                <a:ext uri="{FF2B5EF4-FFF2-40B4-BE49-F238E27FC236}">
                  <a16:creationId xmlns:a16="http://schemas.microsoft.com/office/drawing/2014/main" id="{9B6C3075-DBED-874C-9F85-CEDCBEBF9382}"/>
                </a:ext>
              </a:extLst>
            </p:cNvPr>
            <p:cNvGrpSpPr/>
            <p:nvPr/>
          </p:nvGrpSpPr>
          <p:grpSpPr>
            <a:xfrm>
              <a:off x="1365250" y="3052306"/>
              <a:ext cx="3355887" cy="523335"/>
              <a:chOff x="5494498" y="4038412"/>
              <a:chExt cx="6858920" cy="891481"/>
            </a:xfrm>
          </p:grpSpPr>
          <p:sp>
            <p:nvSpPr>
              <p:cNvPr id="59" name="ZoneTexte 58">
                <a:extLst>
                  <a:ext uri="{FF2B5EF4-FFF2-40B4-BE49-F238E27FC236}">
                    <a16:creationId xmlns:a16="http://schemas.microsoft.com/office/drawing/2014/main" id="{7CC6F942-EC8F-B644-A6F5-F2F12A33551F}"/>
                  </a:ext>
                </a:extLst>
              </p:cNvPr>
              <p:cNvSpPr txBox="1"/>
              <p:nvPr/>
            </p:nvSpPr>
            <p:spPr>
              <a:xfrm>
                <a:off x="5494498" y="4274535"/>
                <a:ext cx="2544040" cy="655358"/>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err="1">
                    <a:ln>
                      <a:noFill/>
                    </a:ln>
                    <a:solidFill>
                      <a:srgbClr val="5B9BD5"/>
                    </a:solidFill>
                    <a:effectLst/>
                    <a:uLnTx/>
                    <a:uFillTx/>
                    <a:latin typeface="Arial" panose="020B0604020202020204" pitchFamily="34" charset="0"/>
                    <a:ea typeface="+mn-ea"/>
                    <a:cs typeface="+mn-cs"/>
                  </a:rPr>
                  <a:t>RadioChimio</a:t>
                </a:r>
                <a:endParaRPr kumimoji="0" lang="en-US" sz="700" b="0" i="0" u="none" strike="noStrike" kern="1200" cap="none" spc="0" normalizeH="0" baseline="0" noProof="0" dirty="0">
                  <a:ln>
                    <a:noFill/>
                  </a:ln>
                  <a:solidFill>
                    <a:srgbClr val="5B9BD5"/>
                  </a:solidFill>
                  <a:effectLst/>
                  <a:uLnTx/>
                  <a:uFillTx/>
                  <a:latin typeface="Arial" panose="020B0604020202020204" pitchFamily="34" charset="0"/>
                  <a:ea typeface="+mn-ea"/>
                  <a:cs typeface="+mn-cs"/>
                </a:endParaRPr>
              </a:p>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RCT + </a:t>
                </a:r>
                <a:r>
                  <a:rPr kumimoji="0" lang="fr-FR" sz="700" b="0" i="0" u="none" strike="noStrike" kern="1200" cap="none" spc="0" normalizeH="0" baseline="0" noProof="0" dirty="0" err="1">
                    <a:ln>
                      <a:noFill/>
                    </a:ln>
                    <a:solidFill>
                      <a:srgbClr val="C00000"/>
                    </a:solidFill>
                    <a:effectLst/>
                    <a:uLnTx/>
                    <a:uFillTx/>
                    <a:latin typeface="Arial" panose="020B0604020202020204" pitchFamily="34" charset="0"/>
                    <a:ea typeface="+mn-ea"/>
                    <a:cs typeface="+mn-cs"/>
                  </a:rPr>
                  <a:t>Trastuzumab</a:t>
                </a:r>
                <a:endParaRPr kumimoji="0" lang="fr-FR" sz="7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endParaRPr>
              </a:p>
            </p:txBody>
          </p:sp>
          <p:sp>
            <p:nvSpPr>
              <p:cNvPr id="60" name="ZoneTexte 59">
                <a:extLst>
                  <a:ext uri="{FF2B5EF4-FFF2-40B4-BE49-F238E27FC236}">
                    <a16:creationId xmlns:a16="http://schemas.microsoft.com/office/drawing/2014/main" id="{42BBBE38-41B4-8845-BB14-08C89555E59F}"/>
                  </a:ext>
                </a:extLst>
              </p:cNvPr>
              <p:cNvSpPr txBox="1"/>
              <p:nvPr/>
            </p:nvSpPr>
            <p:spPr>
              <a:xfrm>
                <a:off x="7612419" y="4038416"/>
                <a:ext cx="930468" cy="884731"/>
              </a:xfrm>
              <a:prstGeom prst="rect">
                <a:avLst/>
              </a:prstGeom>
              <a:noFill/>
            </p:spPr>
            <p:txBody>
              <a:bodyPr wrap="none" rtlCol="0" anchor="b">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#Pts</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96</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98</a:t>
                </a:r>
              </a:p>
            </p:txBody>
          </p:sp>
          <p:sp>
            <p:nvSpPr>
              <p:cNvPr id="61" name="ZoneTexte 60">
                <a:extLst>
                  <a:ext uri="{FF2B5EF4-FFF2-40B4-BE49-F238E27FC236}">
                    <a16:creationId xmlns:a16="http://schemas.microsoft.com/office/drawing/2014/main" id="{3FF7DEE8-A0AD-3F4E-ABBD-AD37EB81C86B}"/>
                  </a:ext>
                </a:extLst>
              </p:cNvPr>
              <p:cNvSpPr txBox="1"/>
              <p:nvPr/>
            </p:nvSpPr>
            <p:spPr>
              <a:xfrm>
                <a:off x="8169100" y="4038412"/>
                <a:ext cx="803511" cy="884731"/>
              </a:xfrm>
              <a:prstGeom prst="rect">
                <a:avLst/>
              </a:prstGeom>
              <a:noFill/>
            </p:spPr>
            <p:txBody>
              <a:bodyPr wrap="none" rtlCol="0" anchor="b">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mn-cs"/>
                  </a:rPr>
                  <a:t>Evt</a:t>
                </a:r>
                <a:endPar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67</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68</a:t>
                </a:r>
              </a:p>
            </p:txBody>
          </p:sp>
          <p:sp>
            <p:nvSpPr>
              <p:cNvPr id="62" name="ZoneTexte 61">
                <a:extLst>
                  <a:ext uri="{FF2B5EF4-FFF2-40B4-BE49-F238E27FC236}">
                    <a16:creationId xmlns:a16="http://schemas.microsoft.com/office/drawing/2014/main" id="{4AD08099-668A-5F4C-9B39-2F8EE7B69217}"/>
                  </a:ext>
                </a:extLst>
              </p:cNvPr>
              <p:cNvSpPr txBox="1"/>
              <p:nvPr/>
            </p:nvSpPr>
            <p:spPr>
              <a:xfrm>
                <a:off x="8575246" y="4038418"/>
                <a:ext cx="1335905" cy="884731"/>
              </a:xfrm>
              <a:prstGeom prst="rect">
                <a:avLst/>
              </a:prstGeom>
              <a:noFill/>
            </p:spPr>
            <p:txBody>
              <a:bodyPr wrap="none" rtlCol="0" anchor="b">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Censure</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29</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30</a:t>
                </a:r>
              </a:p>
            </p:txBody>
          </p:sp>
          <p:sp>
            <p:nvSpPr>
              <p:cNvPr id="63" name="ZoneTexte 62">
                <a:extLst>
                  <a:ext uri="{FF2B5EF4-FFF2-40B4-BE49-F238E27FC236}">
                    <a16:creationId xmlns:a16="http://schemas.microsoft.com/office/drawing/2014/main" id="{A47ED512-67E0-F24E-A7E9-21054BA3D186}"/>
                  </a:ext>
                </a:extLst>
              </p:cNvPr>
              <p:cNvSpPr txBox="1"/>
              <p:nvPr/>
            </p:nvSpPr>
            <p:spPr>
              <a:xfrm>
                <a:off x="9498134" y="4038418"/>
                <a:ext cx="2855284" cy="884731"/>
              </a:xfrm>
              <a:prstGeom prst="rect">
                <a:avLst/>
              </a:prstGeom>
              <a:noFill/>
            </p:spPr>
            <p:txBody>
              <a:bodyPr wrap="none" rtlCol="0" anchor="b">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SSR Médiane</a:t>
                </a:r>
                <a:r>
                  <a:rPr kumimoji="0" lang="fr-FR" sz="700" b="0" i="0" u="none" strike="noStrike" kern="1200" cap="none" spc="0" normalizeH="0" baseline="0" noProof="0" dirty="0">
                    <a:ln>
                      <a:noFill/>
                    </a:ln>
                    <a:solidFill>
                      <a:srgbClr val="1789A5"/>
                    </a:solidFill>
                    <a:effectLst/>
                    <a:uLnTx/>
                    <a:uFillTx/>
                    <a:latin typeface="Arial" panose="020B0604020202020204" pitchFamily="34" charset="0"/>
                    <a:ea typeface="+mn-ea"/>
                    <a:cs typeface="+mn-cs"/>
                  </a:rPr>
                  <a:t> </a:t>
                </a: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(95% CI)</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14,2 (10,5-23,0)</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19,6 (13,5-26,2)</a:t>
                </a:r>
              </a:p>
            </p:txBody>
          </p:sp>
        </p:grpSp>
        <p:sp>
          <p:nvSpPr>
            <p:cNvPr id="58" name="TextBox 91">
              <a:extLst>
                <a:ext uri="{FF2B5EF4-FFF2-40B4-BE49-F238E27FC236}">
                  <a16:creationId xmlns:a16="http://schemas.microsoft.com/office/drawing/2014/main" id="{70B817ED-A0B0-E444-B106-EF20051C9D4D}"/>
                </a:ext>
              </a:extLst>
            </p:cNvPr>
            <p:cNvSpPr txBox="1"/>
            <p:nvPr/>
          </p:nvSpPr>
          <p:spPr>
            <a:xfrm>
              <a:off x="749509" y="708616"/>
              <a:ext cx="1937009" cy="327013"/>
            </a:xfrm>
            <a:prstGeom prst="rect">
              <a:avLst/>
            </a:prstGeom>
            <a:solidFill>
              <a:schemeClr val="bg1"/>
            </a:solidFill>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1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Survie sans récidive</a:t>
              </a:r>
              <a:endParaRPr kumimoji="0" lang="en-US" sz="11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endParaRPr>
            </a:p>
          </p:txBody>
        </p:sp>
      </p:grpSp>
      <p:grpSp>
        <p:nvGrpSpPr>
          <p:cNvPr id="99" name="Groupe 98">
            <a:extLst>
              <a:ext uri="{FF2B5EF4-FFF2-40B4-BE49-F238E27FC236}">
                <a16:creationId xmlns:a16="http://schemas.microsoft.com/office/drawing/2014/main" id="{C85C63F0-9AF2-D34F-BD5B-7024728E552E}"/>
              </a:ext>
            </a:extLst>
          </p:cNvPr>
          <p:cNvGrpSpPr>
            <a:grpSpLocks noChangeAspect="1"/>
          </p:cNvGrpSpPr>
          <p:nvPr/>
        </p:nvGrpSpPr>
        <p:grpSpPr>
          <a:xfrm>
            <a:off x="5115436" y="1107834"/>
            <a:ext cx="3575802" cy="2917907"/>
            <a:chOff x="4790730" y="709205"/>
            <a:chExt cx="4425056" cy="3620736"/>
          </a:xfrm>
        </p:grpSpPr>
        <p:sp>
          <p:nvSpPr>
            <p:cNvPr id="100" name="Rectangle à coins arrondis 6">
              <a:extLst>
                <a:ext uri="{FF2B5EF4-FFF2-40B4-BE49-F238E27FC236}">
                  <a16:creationId xmlns:a16="http://schemas.microsoft.com/office/drawing/2014/main" id="{22D03F1F-AA93-C641-9F9B-EB48AE02A91B}"/>
                </a:ext>
              </a:extLst>
            </p:cNvPr>
            <p:cNvSpPr>
              <a:spLocks noChangeAspect="1"/>
            </p:cNvSpPr>
            <p:nvPr/>
          </p:nvSpPr>
          <p:spPr>
            <a:xfrm>
              <a:off x="4870508" y="900005"/>
              <a:ext cx="4345278" cy="3429936"/>
            </a:xfrm>
            <a:prstGeom prst="roundRect">
              <a:avLst>
                <a:gd name="adj" fmla="val 2855"/>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101" name="TextBox 92">
              <a:extLst>
                <a:ext uri="{FF2B5EF4-FFF2-40B4-BE49-F238E27FC236}">
                  <a16:creationId xmlns:a16="http://schemas.microsoft.com/office/drawing/2014/main" id="{0DEF47A3-0E3B-EA42-AF49-B852BB77A77B}"/>
                </a:ext>
              </a:extLst>
            </p:cNvPr>
            <p:cNvSpPr txBox="1">
              <a:spLocks noChangeAspect="1"/>
            </p:cNvSpPr>
            <p:nvPr/>
          </p:nvSpPr>
          <p:spPr>
            <a:xfrm>
              <a:off x="5050375" y="709205"/>
              <a:ext cx="1507219" cy="324623"/>
            </a:xfrm>
            <a:prstGeom prst="rect">
              <a:avLst/>
            </a:prstGeom>
            <a:solidFill>
              <a:schemeClr val="bg1"/>
            </a:solidFill>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1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Survie globale</a:t>
              </a:r>
              <a:endParaRPr kumimoji="0" lang="en-US" sz="11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endParaRPr>
            </a:p>
          </p:txBody>
        </p:sp>
        <p:sp>
          <p:nvSpPr>
            <p:cNvPr id="102" name="ZoneTexte 57">
              <a:extLst>
                <a:ext uri="{FF2B5EF4-FFF2-40B4-BE49-F238E27FC236}">
                  <a16:creationId xmlns:a16="http://schemas.microsoft.com/office/drawing/2014/main" id="{1CB6E686-32FA-ED42-8B86-C9ECACC00D57}"/>
                </a:ext>
              </a:extLst>
            </p:cNvPr>
            <p:cNvSpPr txBox="1">
              <a:spLocks noChangeAspect="1"/>
            </p:cNvSpPr>
            <p:nvPr/>
          </p:nvSpPr>
          <p:spPr>
            <a:xfrm>
              <a:off x="5774223" y="3960000"/>
              <a:ext cx="335645" cy="34371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96</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98</a:t>
              </a:r>
            </a:p>
          </p:txBody>
        </p:sp>
        <p:sp>
          <p:nvSpPr>
            <p:cNvPr id="103" name="ZoneTexte 58">
              <a:extLst>
                <a:ext uri="{FF2B5EF4-FFF2-40B4-BE49-F238E27FC236}">
                  <a16:creationId xmlns:a16="http://schemas.microsoft.com/office/drawing/2014/main" id="{FBCD3171-BAF5-1F4B-8B23-4A08DF6719D1}"/>
                </a:ext>
              </a:extLst>
            </p:cNvPr>
            <p:cNvSpPr txBox="1">
              <a:spLocks noChangeAspect="1"/>
            </p:cNvSpPr>
            <p:nvPr/>
          </p:nvSpPr>
          <p:spPr>
            <a:xfrm>
              <a:off x="5949397" y="3960000"/>
              <a:ext cx="335645" cy="34371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87</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87</a:t>
              </a:r>
            </a:p>
          </p:txBody>
        </p:sp>
        <p:sp>
          <p:nvSpPr>
            <p:cNvPr id="104" name="ZoneTexte 59">
              <a:extLst>
                <a:ext uri="{FF2B5EF4-FFF2-40B4-BE49-F238E27FC236}">
                  <a16:creationId xmlns:a16="http://schemas.microsoft.com/office/drawing/2014/main" id="{1382663A-7213-4F45-9270-756BADACC5CC}"/>
                </a:ext>
              </a:extLst>
            </p:cNvPr>
            <p:cNvSpPr txBox="1">
              <a:spLocks noChangeAspect="1"/>
            </p:cNvSpPr>
            <p:nvPr/>
          </p:nvSpPr>
          <p:spPr>
            <a:xfrm>
              <a:off x="6151553" y="3960000"/>
              <a:ext cx="335645" cy="34371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78</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79</a:t>
              </a:r>
            </a:p>
          </p:txBody>
        </p:sp>
        <p:sp>
          <p:nvSpPr>
            <p:cNvPr id="105" name="ZoneTexte 60">
              <a:extLst>
                <a:ext uri="{FF2B5EF4-FFF2-40B4-BE49-F238E27FC236}">
                  <a16:creationId xmlns:a16="http://schemas.microsoft.com/office/drawing/2014/main" id="{23A647FA-024E-1C4C-A350-300EEA9E986B}"/>
                </a:ext>
              </a:extLst>
            </p:cNvPr>
            <p:cNvSpPr txBox="1">
              <a:spLocks noChangeAspect="1"/>
            </p:cNvSpPr>
            <p:nvPr/>
          </p:nvSpPr>
          <p:spPr>
            <a:xfrm>
              <a:off x="6380691" y="3960000"/>
              <a:ext cx="335645" cy="34371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69</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67</a:t>
              </a:r>
            </a:p>
          </p:txBody>
        </p:sp>
        <p:sp>
          <p:nvSpPr>
            <p:cNvPr id="106" name="ZoneTexte 61">
              <a:extLst>
                <a:ext uri="{FF2B5EF4-FFF2-40B4-BE49-F238E27FC236}">
                  <a16:creationId xmlns:a16="http://schemas.microsoft.com/office/drawing/2014/main" id="{B01F7DCD-0BA8-ED42-A119-B8B1A8A6FA99}"/>
                </a:ext>
              </a:extLst>
            </p:cNvPr>
            <p:cNvSpPr txBox="1">
              <a:spLocks noChangeAspect="1"/>
            </p:cNvSpPr>
            <p:nvPr/>
          </p:nvSpPr>
          <p:spPr>
            <a:xfrm>
              <a:off x="6609829" y="3960000"/>
              <a:ext cx="335645" cy="34371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61</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55</a:t>
              </a:r>
            </a:p>
          </p:txBody>
        </p:sp>
        <p:sp>
          <p:nvSpPr>
            <p:cNvPr id="107" name="ZoneTexte 62">
              <a:extLst>
                <a:ext uri="{FF2B5EF4-FFF2-40B4-BE49-F238E27FC236}">
                  <a16:creationId xmlns:a16="http://schemas.microsoft.com/office/drawing/2014/main" id="{3B050105-A0F4-9340-ADA5-C293E9181F6E}"/>
                </a:ext>
              </a:extLst>
            </p:cNvPr>
            <p:cNvSpPr txBox="1">
              <a:spLocks noChangeAspect="1"/>
            </p:cNvSpPr>
            <p:nvPr/>
          </p:nvSpPr>
          <p:spPr>
            <a:xfrm>
              <a:off x="6838967" y="3960000"/>
              <a:ext cx="335645" cy="34371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52</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51</a:t>
              </a:r>
            </a:p>
          </p:txBody>
        </p:sp>
        <p:sp>
          <p:nvSpPr>
            <p:cNvPr id="108" name="ZoneTexte 63">
              <a:extLst>
                <a:ext uri="{FF2B5EF4-FFF2-40B4-BE49-F238E27FC236}">
                  <a16:creationId xmlns:a16="http://schemas.microsoft.com/office/drawing/2014/main" id="{C57F432E-BA79-B546-A513-1D322DF78D55}"/>
                </a:ext>
              </a:extLst>
            </p:cNvPr>
            <p:cNvSpPr txBox="1">
              <a:spLocks noChangeAspect="1"/>
            </p:cNvSpPr>
            <p:nvPr/>
          </p:nvSpPr>
          <p:spPr>
            <a:xfrm>
              <a:off x="7068105" y="3960000"/>
              <a:ext cx="335645" cy="34371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46</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46</a:t>
              </a:r>
            </a:p>
          </p:txBody>
        </p:sp>
        <p:sp>
          <p:nvSpPr>
            <p:cNvPr id="109" name="ZoneTexte 64">
              <a:extLst>
                <a:ext uri="{FF2B5EF4-FFF2-40B4-BE49-F238E27FC236}">
                  <a16:creationId xmlns:a16="http://schemas.microsoft.com/office/drawing/2014/main" id="{9F3F78D7-B0A1-0A44-AFFE-412882522997}"/>
                </a:ext>
              </a:extLst>
            </p:cNvPr>
            <p:cNvSpPr txBox="1">
              <a:spLocks noChangeAspect="1"/>
            </p:cNvSpPr>
            <p:nvPr/>
          </p:nvSpPr>
          <p:spPr>
            <a:xfrm>
              <a:off x="7297243" y="3960000"/>
              <a:ext cx="335645" cy="34371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44</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40</a:t>
              </a:r>
            </a:p>
          </p:txBody>
        </p:sp>
        <p:sp>
          <p:nvSpPr>
            <p:cNvPr id="110" name="ZoneTexte 65">
              <a:extLst>
                <a:ext uri="{FF2B5EF4-FFF2-40B4-BE49-F238E27FC236}">
                  <a16:creationId xmlns:a16="http://schemas.microsoft.com/office/drawing/2014/main" id="{46259D82-9675-2048-9A98-7813C56E639D}"/>
                </a:ext>
              </a:extLst>
            </p:cNvPr>
            <p:cNvSpPr txBox="1">
              <a:spLocks noChangeAspect="1"/>
            </p:cNvSpPr>
            <p:nvPr/>
          </p:nvSpPr>
          <p:spPr>
            <a:xfrm>
              <a:off x="7526381" y="3960000"/>
              <a:ext cx="335645" cy="34371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39</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37</a:t>
              </a:r>
            </a:p>
          </p:txBody>
        </p:sp>
        <p:sp>
          <p:nvSpPr>
            <p:cNvPr id="111" name="ZoneTexte 66">
              <a:extLst>
                <a:ext uri="{FF2B5EF4-FFF2-40B4-BE49-F238E27FC236}">
                  <a16:creationId xmlns:a16="http://schemas.microsoft.com/office/drawing/2014/main" id="{D87EB0F9-B472-0741-9107-7A13724DE9CA}"/>
                </a:ext>
              </a:extLst>
            </p:cNvPr>
            <p:cNvSpPr txBox="1">
              <a:spLocks noChangeAspect="1"/>
            </p:cNvSpPr>
            <p:nvPr/>
          </p:nvSpPr>
          <p:spPr>
            <a:xfrm>
              <a:off x="7755518" y="3960000"/>
              <a:ext cx="335645" cy="34371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31</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26</a:t>
              </a:r>
            </a:p>
          </p:txBody>
        </p:sp>
        <p:sp>
          <p:nvSpPr>
            <p:cNvPr id="112" name="ZoneTexte 67">
              <a:extLst>
                <a:ext uri="{FF2B5EF4-FFF2-40B4-BE49-F238E27FC236}">
                  <a16:creationId xmlns:a16="http://schemas.microsoft.com/office/drawing/2014/main" id="{EB9AE896-325D-DD45-B1B5-743F0F05397F}"/>
                </a:ext>
              </a:extLst>
            </p:cNvPr>
            <p:cNvSpPr txBox="1">
              <a:spLocks noChangeAspect="1"/>
            </p:cNvSpPr>
            <p:nvPr/>
          </p:nvSpPr>
          <p:spPr>
            <a:xfrm>
              <a:off x="7984656" y="3960000"/>
              <a:ext cx="335645" cy="34371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24</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23</a:t>
              </a:r>
            </a:p>
          </p:txBody>
        </p:sp>
        <p:sp>
          <p:nvSpPr>
            <p:cNvPr id="113" name="ZoneTexte 68">
              <a:extLst>
                <a:ext uri="{FF2B5EF4-FFF2-40B4-BE49-F238E27FC236}">
                  <a16:creationId xmlns:a16="http://schemas.microsoft.com/office/drawing/2014/main" id="{1D332E64-E034-4B4E-A328-D06ABBC5DA97}"/>
                </a:ext>
              </a:extLst>
            </p:cNvPr>
            <p:cNvSpPr txBox="1">
              <a:spLocks noChangeAspect="1"/>
            </p:cNvSpPr>
            <p:nvPr/>
          </p:nvSpPr>
          <p:spPr>
            <a:xfrm>
              <a:off x="8213794" y="3960000"/>
              <a:ext cx="335645" cy="34371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17</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16</a:t>
              </a:r>
            </a:p>
          </p:txBody>
        </p:sp>
        <p:sp>
          <p:nvSpPr>
            <p:cNvPr id="114" name="ZoneTexte 69">
              <a:extLst>
                <a:ext uri="{FF2B5EF4-FFF2-40B4-BE49-F238E27FC236}">
                  <a16:creationId xmlns:a16="http://schemas.microsoft.com/office/drawing/2014/main" id="{A287D5FF-6D2E-6941-914C-F256D2573B31}"/>
                </a:ext>
              </a:extLst>
            </p:cNvPr>
            <p:cNvSpPr txBox="1">
              <a:spLocks noChangeAspect="1"/>
            </p:cNvSpPr>
            <p:nvPr/>
          </p:nvSpPr>
          <p:spPr>
            <a:xfrm>
              <a:off x="8442933" y="3960000"/>
              <a:ext cx="335645" cy="34371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15</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12</a:t>
              </a:r>
            </a:p>
          </p:txBody>
        </p:sp>
        <p:sp>
          <p:nvSpPr>
            <p:cNvPr id="115" name="ZoneTexte 70">
              <a:extLst>
                <a:ext uri="{FF2B5EF4-FFF2-40B4-BE49-F238E27FC236}">
                  <a16:creationId xmlns:a16="http://schemas.microsoft.com/office/drawing/2014/main" id="{EF088E6A-1D84-E14C-800D-576DF8F3C6A0}"/>
                </a:ext>
              </a:extLst>
            </p:cNvPr>
            <p:cNvSpPr txBox="1">
              <a:spLocks noChangeAspect="1"/>
            </p:cNvSpPr>
            <p:nvPr/>
          </p:nvSpPr>
          <p:spPr>
            <a:xfrm>
              <a:off x="4790730" y="3960000"/>
              <a:ext cx="1089458" cy="343719"/>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err="1">
                  <a:ln>
                    <a:noFill/>
                  </a:ln>
                  <a:solidFill>
                    <a:srgbClr val="5B9BD5"/>
                  </a:solidFill>
                  <a:effectLst/>
                  <a:uLnTx/>
                  <a:uFillTx/>
                  <a:latin typeface="Arial" panose="020B0604020202020204" pitchFamily="34" charset="0"/>
                  <a:ea typeface="+mn-ea"/>
                  <a:cs typeface="+mn-cs"/>
                </a:rPr>
                <a:t>RadioChimio</a:t>
              </a:r>
              <a:endParaRPr kumimoji="0" lang="fr-FR" sz="600" b="0" i="0" u="none" strike="noStrike" kern="1200" cap="none" spc="0" normalizeH="0" baseline="0" noProof="0" dirty="0">
                <a:ln>
                  <a:noFill/>
                </a:ln>
                <a:solidFill>
                  <a:srgbClr val="5B9BD5"/>
                </a:solidFill>
                <a:effectLst/>
                <a:uLnTx/>
                <a:uFillTx/>
                <a:latin typeface="Arial" panose="020B0604020202020204" pitchFamily="34" charset="0"/>
                <a:ea typeface="+mn-ea"/>
                <a:cs typeface="+mn-cs"/>
              </a:endParaRPr>
            </a:p>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RCT + </a:t>
              </a:r>
              <a:r>
                <a:rPr kumimoji="0" lang="fr-FR" sz="600" b="0" i="0" u="none" strike="noStrike" kern="1200" cap="none" spc="0" normalizeH="0" baseline="0" noProof="0" dirty="0" err="1">
                  <a:ln>
                    <a:noFill/>
                  </a:ln>
                  <a:solidFill>
                    <a:srgbClr val="C00000"/>
                  </a:solidFill>
                  <a:effectLst/>
                  <a:uLnTx/>
                  <a:uFillTx/>
                  <a:latin typeface="Arial" panose="020B0604020202020204" pitchFamily="34" charset="0"/>
                  <a:ea typeface="+mn-ea"/>
                  <a:cs typeface="+mn-cs"/>
                </a:rPr>
                <a:t>Trastuzumab</a:t>
              </a:r>
              <a:endParaRPr kumimoji="0" lang="fr-FR" sz="6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endParaRPr>
            </a:p>
          </p:txBody>
        </p:sp>
        <p:sp>
          <p:nvSpPr>
            <p:cNvPr id="116" name="Forme libre : forme 5">
              <a:extLst>
                <a:ext uri="{FF2B5EF4-FFF2-40B4-BE49-F238E27FC236}">
                  <a16:creationId xmlns:a16="http://schemas.microsoft.com/office/drawing/2014/main" id="{69CDE8AA-2198-E743-8C42-7C108FDFB7A9}"/>
                </a:ext>
              </a:extLst>
            </p:cNvPr>
            <p:cNvSpPr>
              <a:spLocks noChangeAspect="1"/>
            </p:cNvSpPr>
            <p:nvPr/>
          </p:nvSpPr>
          <p:spPr>
            <a:xfrm>
              <a:off x="5799660" y="1049376"/>
              <a:ext cx="2827656" cy="2543923"/>
            </a:xfrm>
            <a:custGeom>
              <a:avLst/>
              <a:gdLst>
                <a:gd name="connsiteX0" fmla="*/ 0 w 5549030"/>
                <a:gd name="connsiteY0" fmla="*/ 0 h 4008329"/>
                <a:gd name="connsiteX1" fmla="*/ 0 w 5549030"/>
                <a:gd name="connsiteY1" fmla="*/ 4008329 h 4008329"/>
                <a:gd name="connsiteX2" fmla="*/ 5549030 w 5549030"/>
                <a:gd name="connsiteY2" fmla="*/ 4008329 h 4008329"/>
              </a:gdLst>
              <a:ahLst/>
              <a:cxnLst>
                <a:cxn ang="0">
                  <a:pos x="connsiteX0" y="connsiteY0"/>
                </a:cxn>
                <a:cxn ang="0">
                  <a:pos x="connsiteX1" y="connsiteY1"/>
                </a:cxn>
                <a:cxn ang="0">
                  <a:pos x="connsiteX2" y="connsiteY2"/>
                </a:cxn>
              </a:cxnLst>
              <a:rect l="l" t="t" r="r" b="b"/>
              <a:pathLst>
                <a:path w="5549030" h="4008329">
                  <a:moveTo>
                    <a:pt x="0" y="0"/>
                  </a:moveTo>
                  <a:lnTo>
                    <a:pt x="0" y="4008329"/>
                  </a:lnTo>
                  <a:lnTo>
                    <a:pt x="5549030" y="4008329"/>
                  </a:ln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0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grpSp>
          <p:nvGrpSpPr>
            <p:cNvPr id="117" name="Groupe 116">
              <a:extLst>
                <a:ext uri="{FF2B5EF4-FFF2-40B4-BE49-F238E27FC236}">
                  <a16:creationId xmlns:a16="http://schemas.microsoft.com/office/drawing/2014/main" id="{CC300BFB-6A3D-9E44-83E8-085EF7D24ED5}"/>
                </a:ext>
              </a:extLst>
            </p:cNvPr>
            <p:cNvGrpSpPr>
              <a:grpSpLocks noChangeAspect="1"/>
            </p:cNvGrpSpPr>
            <p:nvPr/>
          </p:nvGrpSpPr>
          <p:grpSpPr>
            <a:xfrm>
              <a:off x="5262754" y="999137"/>
              <a:ext cx="3509720" cy="2971122"/>
              <a:chOff x="5262697" y="999134"/>
              <a:chExt cx="3536389" cy="2993698"/>
            </a:xfrm>
          </p:grpSpPr>
          <p:sp>
            <p:nvSpPr>
              <p:cNvPr id="161" name="ZoneTexte 39">
                <a:extLst>
                  <a:ext uri="{FF2B5EF4-FFF2-40B4-BE49-F238E27FC236}">
                    <a16:creationId xmlns:a16="http://schemas.microsoft.com/office/drawing/2014/main" id="{C8E8CF7D-C73E-C94A-A24D-92E7329A8B3F}"/>
                  </a:ext>
                </a:extLst>
              </p:cNvPr>
              <p:cNvSpPr txBox="1"/>
              <p:nvPr/>
            </p:nvSpPr>
            <p:spPr>
              <a:xfrm>
                <a:off x="5370362" y="999134"/>
                <a:ext cx="392164" cy="230887"/>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100</a:t>
                </a:r>
              </a:p>
            </p:txBody>
          </p:sp>
          <p:sp>
            <p:nvSpPr>
              <p:cNvPr id="162" name="ZoneTexte 40">
                <a:extLst>
                  <a:ext uri="{FF2B5EF4-FFF2-40B4-BE49-F238E27FC236}">
                    <a16:creationId xmlns:a16="http://schemas.microsoft.com/office/drawing/2014/main" id="{5618954C-38D1-D344-8F6A-AA30133CCB44}"/>
                  </a:ext>
                </a:extLst>
              </p:cNvPr>
              <p:cNvSpPr txBox="1"/>
              <p:nvPr/>
            </p:nvSpPr>
            <p:spPr>
              <a:xfrm>
                <a:off x="5424329" y="1606976"/>
                <a:ext cx="338196" cy="230887"/>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75</a:t>
                </a:r>
              </a:p>
            </p:txBody>
          </p:sp>
          <p:sp>
            <p:nvSpPr>
              <p:cNvPr id="163" name="ZoneTexte 41">
                <a:extLst>
                  <a:ext uri="{FF2B5EF4-FFF2-40B4-BE49-F238E27FC236}">
                    <a16:creationId xmlns:a16="http://schemas.microsoft.com/office/drawing/2014/main" id="{7770A25C-BDFE-7B40-9D96-C33F255B885B}"/>
                  </a:ext>
                </a:extLst>
              </p:cNvPr>
              <p:cNvSpPr txBox="1"/>
              <p:nvPr/>
            </p:nvSpPr>
            <p:spPr>
              <a:xfrm>
                <a:off x="5424329" y="2214818"/>
                <a:ext cx="338196" cy="230887"/>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50</a:t>
                </a:r>
              </a:p>
            </p:txBody>
          </p:sp>
          <p:sp>
            <p:nvSpPr>
              <p:cNvPr id="164" name="ZoneTexte 42">
                <a:extLst>
                  <a:ext uri="{FF2B5EF4-FFF2-40B4-BE49-F238E27FC236}">
                    <a16:creationId xmlns:a16="http://schemas.microsoft.com/office/drawing/2014/main" id="{80CCC87B-EED6-364E-A7B7-2A662236249E}"/>
                  </a:ext>
                </a:extLst>
              </p:cNvPr>
              <p:cNvSpPr txBox="1"/>
              <p:nvPr/>
            </p:nvSpPr>
            <p:spPr>
              <a:xfrm>
                <a:off x="5424328" y="2822660"/>
                <a:ext cx="338196" cy="230887"/>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25</a:t>
                </a:r>
              </a:p>
            </p:txBody>
          </p:sp>
          <p:sp>
            <p:nvSpPr>
              <p:cNvPr id="165" name="ZoneTexte 43">
                <a:extLst>
                  <a:ext uri="{FF2B5EF4-FFF2-40B4-BE49-F238E27FC236}">
                    <a16:creationId xmlns:a16="http://schemas.microsoft.com/office/drawing/2014/main" id="{1B74664D-0028-B248-ABE1-EA1B7A3C8852}"/>
                  </a:ext>
                </a:extLst>
              </p:cNvPr>
              <p:cNvSpPr txBox="1"/>
              <p:nvPr/>
            </p:nvSpPr>
            <p:spPr>
              <a:xfrm>
                <a:off x="5478294" y="3430501"/>
                <a:ext cx="284229" cy="230887"/>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0</a:t>
                </a:r>
              </a:p>
            </p:txBody>
          </p:sp>
          <p:sp>
            <p:nvSpPr>
              <p:cNvPr id="166" name="ZoneTexte 44">
                <a:extLst>
                  <a:ext uri="{FF2B5EF4-FFF2-40B4-BE49-F238E27FC236}">
                    <a16:creationId xmlns:a16="http://schemas.microsoft.com/office/drawing/2014/main" id="{15FA3CD3-E032-7040-913C-4A90D1DD41C1}"/>
                  </a:ext>
                </a:extLst>
              </p:cNvPr>
              <p:cNvSpPr txBox="1"/>
              <p:nvPr/>
            </p:nvSpPr>
            <p:spPr>
              <a:xfrm>
                <a:off x="5819164" y="3605917"/>
                <a:ext cx="284229" cy="230887"/>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0</a:t>
                </a:r>
              </a:p>
            </p:txBody>
          </p:sp>
          <p:sp>
            <p:nvSpPr>
              <p:cNvPr id="167" name="ZoneTexte 45">
                <a:extLst>
                  <a:ext uri="{FF2B5EF4-FFF2-40B4-BE49-F238E27FC236}">
                    <a16:creationId xmlns:a16="http://schemas.microsoft.com/office/drawing/2014/main" id="{161BCD95-F611-1A4E-8FD8-E0EDE9EC45B5}"/>
                  </a:ext>
                </a:extLst>
              </p:cNvPr>
              <p:cNvSpPr txBox="1"/>
              <p:nvPr/>
            </p:nvSpPr>
            <p:spPr>
              <a:xfrm>
                <a:off x="5994340" y="3605917"/>
                <a:ext cx="284229" cy="230887"/>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6</a:t>
                </a:r>
              </a:p>
            </p:txBody>
          </p:sp>
          <p:sp>
            <p:nvSpPr>
              <p:cNvPr id="168" name="ZoneTexte 46">
                <a:extLst>
                  <a:ext uri="{FF2B5EF4-FFF2-40B4-BE49-F238E27FC236}">
                    <a16:creationId xmlns:a16="http://schemas.microsoft.com/office/drawing/2014/main" id="{623A2956-ED35-C149-A8FE-FFE7E8EF8E68}"/>
                  </a:ext>
                </a:extLst>
              </p:cNvPr>
              <p:cNvSpPr txBox="1"/>
              <p:nvPr/>
            </p:nvSpPr>
            <p:spPr>
              <a:xfrm>
                <a:off x="6169512" y="3605917"/>
                <a:ext cx="338195" cy="230887"/>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12</a:t>
                </a:r>
              </a:p>
            </p:txBody>
          </p:sp>
          <p:sp>
            <p:nvSpPr>
              <p:cNvPr id="169" name="ZoneTexte 47">
                <a:extLst>
                  <a:ext uri="{FF2B5EF4-FFF2-40B4-BE49-F238E27FC236}">
                    <a16:creationId xmlns:a16="http://schemas.microsoft.com/office/drawing/2014/main" id="{0DBEFA4C-F615-EA4C-B9A0-7F65097A9015}"/>
                  </a:ext>
                </a:extLst>
              </p:cNvPr>
              <p:cNvSpPr txBox="1"/>
              <p:nvPr/>
            </p:nvSpPr>
            <p:spPr>
              <a:xfrm>
                <a:off x="6398649" y="3605917"/>
                <a:ext cx="338195" cy="230887"/>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18</a:t>
                </a:r>
              </a:p>
            </p:txBody>
          </p:sp>
          <p:sp>
            <p:nvSpPr>
              <p:cNvPr id="170" name="ZoneTexte 48">
                <a:extLst>
                  <a:ext uri="{FF2B5EF4-FFF2-40B4-BE49-F238E27FC236}">
                    <a16:creationId xmlns:a16="http://schemas.microsoft.com/office/drawing/2014/main" id="{E599D0DE-35AF-594B-BA8B-734C9A80537A}"/>
                  </a:ext>
                </a:extLst>
              </p:cNvPr>
              <p:cNvSpPr txBox="1"/>
              <p:nvPr/>
            </p:nvSpPr>
            <p:spPr>
              <a:xfrm>
                <a:off x="6627788" y="3605917"/>
                <a:ext cx="338195" cy="230887"/>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24</a:t>
                </a:r>
              </a:p>
            </p:txBody>
          </p:sp>
          <p:sp>
            <p:nvSpPr>
              <p:cNvPr id="171" name="ZoneTexte 49">
                <a:extLst>
                  <a:ext uri="{FF2B5EF4-FFF2-40B4-BE49-F238E27FC236}">
                    <a16:creationId xmlns:a16="http://schemas.microsoft.com/office/drawing/2014/main" id="{1613C24D-5C1E-DF4B-A447-D0D6470B49BB}"/>
                  </a:ext>
                </a:extLst>
              </p:cNvPr>
              <p:cNvSpPr txBox="1"/>
              <p:nvPr/>
            </p:nvSpPr>
            <p:spPr>
              <a:xfrm>
                <a:off x="6856926" y="3605917"/>
                <a:ext cx="338195" cy="230887"/>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30</a:t>
                </a:r>
              </a:p>
            </p:txBody>
          </p:sp>
          <p:sp>
            <p:nvSpPr>
              <p:cNvPr id="172" name="ZoneTexte 50">
                <a:extLst>
                  <a:ext uri="{FF2B5EF4-FFF2-40B4-BE49-F238E27FC236}">
                    <a16:creationId xmlns:a16="http://schemas.microsoft.com/office/drawing/2014/main" id="{34875AF4-0683-8A46-B38B-E492087C767B}"/>
                  </a:ext>
                </a:extLst>
              </p:cNvPr>
              <p:cNvSpPr txBox="1"/>
              <p:nvPr/>
            </p:nvSpPr>
            <p:spPr>
              <a:xfrm>
                <a:off x="7086063" y="3605917"/>
                <a:ext cx="338195" cy="230887"/>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36</a:t>
                </a:r>
              </a:p>
            </p:txBody>
          </p:sp>
          <p:sp>
            <p:nvSpPr>
              <p:cNvPr id="173" name="ZoneTexte 51">
                <a:extLst>
                  <a:ext uri="{FF2B5EF4-FFF2-40B4-BE49-F238E27FC236}">
                    <a16:creationId xmlns:a16="http://schemas.microsoft.com/office/drawing/2014/main" id="{C89DF5EC-9F53-8342-ABD8-F313652DD896}"/>
                  </a:ext>
                </a:extLst>
              </p:cNvPr>
              <p:cNvSpPr txBox="1"/>
              <p:nvPr/>
            </p:nvSpPr>
            <p:spPr>
              <a:xfrm>
                <a:off x="7315201" y="3605917"/>
                <a:ext cx="338195" cy="230887"/>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42</a:t>
                </a:r>
              </a:p>
            </p:txBody>
          </p:sp>
          <p:sp>
            <p:nvSpPr>
              <p:cNvPr id="174" name="ZoneTexte 52">
                <a:extLst>
                  <a:ext uri="{FF2B5EF4-FFF2-40B4-BE49-F238E27FC236}">
                    <a16:creationId xmlns:a16="http://schemas.microsoft.com/office/drawing/2014/main" id="{9E151B73-7CCF-AA42-9C13-5C4E3968B91D}"/>
                  </a:ext>
                </a:extLst>
              </p:cNvPr>
              <p:cNvSpPr txBox="1"/>
              <p:nvPr/>
            </p:nvSpPr>
            <p:spPr>
              <a:xfrm>
                <a:off x="7544340" y="3605917"/>
                <a:ext cx="338195" cy="230887"/>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48</a:t>
                </a:r>
              </a:p>
            </p:txBody>
          </p:sp>
          <p:sp>
            <p:nvSpPr>
              <p:cNvPr id="175" name="ZoneTexte 53">
                <a:extLst>
                  <a:ext uri="{FF2B5EF4-FFF2-40B4-BE49-F238E27FC236}">
                    <a16:creationId xmlns:a16="http://schemas.microsoft.com/office/drawing/2014/main" id="{1CBEB2DB-2A6C-C34A-B1A8-CC1BBA2EB5A0}"/>
                  </a:ext>
                </a:extLst>
              </p:cNvPr>
              <p:cNvSpPr txBox="1"/>
              <p:nvPr/>
            </p:nvSpPr>
            <p:spPr>
              <a:xfrm>
                <a:off x="7773476" y="3605917"/>
                <a:ext cx="338195" cy="230887"/>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54</a:t>
                </a:r>
              </a:p>
            </p:txBody>
          </p:sp>
          <p:sp>
            <p:nvSpPr>
              <p:cNvPr id="176" name="ZoneTexte 54">
                <a:extLst>
                  <a:ext uri="{FF2B5EF4-FFF2-40B4-BE49-F238E27FC236}">
                    <a16:creationId xmlns:a16="http://schemas.microsoft.com/office/drawing/2014/main" id="{40FD2F5D-32CC-E842-A6D1-C22C31856BE9}"/>
                  </a:ext>
                </a:extLst>
              </p:cNvPr>
              <p:cNvSpPr txBox="1"/>
              <p:nvPr/>
            </p:nvSpPr>
            <p:spPr>
              <a:xfrm>
                <a:off x="8002613" y="3605917"/>
                <a:ext cx="338195" cy="230887"/>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60</a:t>
                </a:r>
              </a:p>
            </p:txBody>
          </p:sp>
          <p:sp>
            <p:nvSpPr>
              <p:cNvPr id="177" name="ZoneTexte 55">
                <a:extLst>
                  <a:ext uri="{FF2B5EF4-FFF2-40B4-BE49-F238E27FC236}">
                    <a16:creationId xmlns:a16="http://schemas.microsoft.com/office/drawing/2014/main" id="{44A53C4F-FFE2-C04A-BDDB-620DCD72119C}"/>
                  </a:ext>
                </a:extLst>
              </p:cNvPr>
              <p:cNvSpPr txBox="1"/>
              <p:nvPr/>
            </p:nvSpPr>
            <p:spPr>
              <a:xfrm>
                <a:off x="8231753" y="3605917"/>
                <a:ext cx="338195" cy="230887"/>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66</a:t>
                </a:r>
              </a:p>
            </p:txBody>
          </p:sp>
          <p:sp>
            <p:nvSpPr>
              <p:cNvPr id="178" name="ZoneTexte 56">
                <a:extLst>
                  <a:ext uri="{FF2B5EF4-FFF2-40B4-BE49-F238E27FC236}">
                    <a16:creationId xmlns:a16="http://schemas.microsoft.com/office/drawing/2014/main" id="{3B092F39-E8EC-9641-A596-02FB7B754F9A}"/>
                  </a:ext>
                </a:extLst>
              </p:cNvPr>
              <p:cNvSpPr txBox="1"/>
              <p:nvPr/>
            </p:nvSpPr>
            <p:spPr>
              <a:xfrm>
                <a:off x="8460891" y="3605917"/>
                <a:ext cx="338195" cy="230887"/>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72</a:t>
                </a:r>
              </a:p>
            </p:txBody>
          </p:sp>
          <p:sp>
            <p:nvSpPr>
              <p:cNvPr id="179" name="ZoneTexte 84">
                <a:extLst>
                  <a:ext uri="{FF2B5EF4-FFF2-40B4-BE49-F238E27FC236}">
                    <a16:creationId xmlns:a16="http://schemas.microsoft.com/office/drawing/2014/main" id="{EDC3D891-8509-BF46-A045-F03954792C79}"/>
                  </a:ext>
                </a:extLst>
              </p:cNvPr>
              <p:cNvSpPr txBox="1"/>
              <p:nvPr/>
            </p:nvSpPr>
            <p:spPr>
              <a:xfrm>
                <a:off x="6333283" y="3742704"/>
                <a:ext cx="2009183" cy="250128"/>
              </a:xfrm>
              <a:prstGeom prst="rect">
                <a:avLst/>
              </a:prstGeom>
              <a:noFill/>
            </p:spPr>
            <p:txBody>
              <a:bodyPr wrap="none" rtlCol="0" anchor="b">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Temps depuis randomisation (Mois)</a:t>
                </a:r>
                <a:endParaRPr kumimoji="0" lang="fr-FR" sz="700" b="0" i="0" u="none" strike="noStrike" kern="1200" cap="none" spc="0" normalizeH="0" baseline="0" noProof="0" dirty="0">
                  <a:ln>
                    <a:noFill/>
                  </a:ln>
                  <a:solidFill>
                    <a:srgbClr val="E79F00"/>
                  </a:solidFill>
                  <a:effectLst/>
                  <a:uLnTx/>
                  <a:uFillTx/>
                  <a:latin typeface="Arial" panose="020B0604020202020204" pitchFamily="34" charset="0"/>
                  <a:ea typeface="+mn-ea"/>
                  <a:cs typeface="+mn-cs"/>
                </a:endParaRPr>
              </a:p>
            </p:txBody>
          </p:sp>
          <p:sp>
            <p:nvSpPr>
              <p:cNvPr id="180" name="ZoneTexte 85">
                <a:extLst>
                  <a:ext uri="{FF2B5EF4-FFF2-40B4-BE49-F238E27FC236}">
                    <a16:creationId xmlns:a16="http://schemas.microsoft.com/office/drawing/2014/main" id="{27E5EB25-9142-0249-9053-A250C1406B08}"/>
                  </a:ext>
                </a:extLst>
              </p:cNvPr>
              <p:cNvSpPr txBox="1"/>
              <p:nvPr/>
            </p:nvSpPr>
            <p:spPr>
              <a:xfrm rot="16200000">
                <a:off x="5036908" y="2241790"/>
                <a:ext cx="681839" cy="230261"/>
              </a:xfrm>
              <a:prstGeom prst="rect">
                <a:avLst/>
              </a:prstGeom>
              <a:noFill/>
            </p:spPr>
            <p:txBody>
              <a:bodyPr wrap="none" rtlCol="0" anchor="b">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Survie (%)</a:t>
                </a:r>
                <a:endParaRPr kumimoji="0" lang="fr-FR" sz="600" b="0" i="0" u="none" strike="noStrike" kern="1200" cap="none" spc="0" normalizeH="0" baseline="0" noProof="0" dirty="0">
                  <a:ln>
                    <a:noFill/>
                  </a:ln>
                  <a:solidFill>
                    <a:srgbClr val="E79F00"/>
                  </a:solidFill>
                  <a:effectLst/>
                  <a:uLnTx/>
                  <a:uFillTx/>
                  <a:latin typeface="Arial" panose="020B0604020202020204" pitchFamily="34" charset="0"/>
                  <a:ea typeface="+mn-ea"/>
                  <a:cs typeface="+mn-cs"/>
                </a:endParaRPr>
              </a:p>
            </p:txBody>
          </p:sp>
        </p:grpSp>
        <p:grpSp>
          <p:nvGrpSpPr>
            <p:cNvPr id="118" name="Groupe 117">
              <a:extLst>
                <a:ext uri="{FF2B5EF4-FFF2-40B4-BE49-F238E27FC236}">
                  <a16:creationId xmlns:a16="http://schemas.microsoft.com/office/drawing/2014/main" id="{B6A75336-B6B4-6C4F-B033-964BA41CB82D}"/>
                </a:ext>
              </a:extLst>
            </p:cNvPr>
            <p:cNvGrpSpPr>
              <a:grpSpLocks noChangeAspect="1"/>
            </p:cNvGrpSpPr>
            <p:nvPr/>
          </p:nvGrpSpPr>
          <p:grpSpPr>
            <a:xfrm>
              <a:off x="5910461" y="1069375"/>
              <a:ext cx="2837822" cy="1658322"/>
              <a:chOff x="5910457" y="1069371"/>
              <a:chExt cx="2859386" cy="1670924"/>
            </a:xfrm>
          </p:grpSpPr>
          <p:sp>
            <p:nvSpPr>
              <p:cNvPr id="126" name="Freeform: Shape 165">
                <a:extLst>
                  <a:ext uri="{FF2B5EF4-FFF2-40B4-BE49-F238E27FC236}">
                    <a16:creationId xmlns:a16="http://schemas.microsoft.com/office/drawing/2014/main" id="{995BF684-F030-844D-9ACC-71615D8906D1}"/>
                  </a:ext>
                </a:extLst>
              </p:cNvPr>
              <p:cNvSpPr/>
              <p:nvPr/>
            </p:nvSpPr>
            <p:spPr>
              <a:xfrm>
                <a:off x="5931470" y="1125272"/>
                <a:ext cx="2835573" cy="1559146"/>
              </a:xfrm>
              <a:custGeom>
                <a:avLst/>
                <a:gdLst>
                  <a:gd name="connsiteX0" fmla="*/ 0 w 3780764"/>
                  <a:gd name="connsiteY0" fmla="*/ 0 h 2078861"/>
                  <a:gd name="connsiteX1" fmla="*/ 160486 w 3780764"/>
                  <a:gd name="connsiteY1" fmla="*/ 3733 h 2078861"/>
                  <a:gd name="connsiteX2" fmla="*/ 160486 w 3780764"/>
                  <a:gd name="connsiteY2" fmla="*/ 130629 h 2078861"/>
                  <a:gd name="connsiteX3" fmla="*/ 212738 w 3780764"/>
                  <a:gd name="connsiteY3" fmla="*/ 130629 h 2078861"/>
                  <a:gd name="connsiteX4" fmla="*/ 212738 w 3780764"/>
                  <a:gd name="connsiteY4" fmla="*/ 179148 h 2078861"/>
                  <a:gd name="connsiteX5" fmla="*/ 246328 w 3780764"/>
                  <a:gd name="connsiteY5" fmla="*/ 179148 h 2078861"/>
                  <a:gd name="connsiteX6" fmla="*/ 246328 w 3780764"/>
                  <a:gd name="connsiteY6" fmla="*/ 179148 h 2078861"/>
                  <a:gd name="connsiteX7" fmla="*/ 264989 w 3780764"/>
                  <a:gd name="connsiteY7" fmla="*/ 197809 h 2078861"/>
                  <a:gd name="connsiteX8" fmla="*/ 264989 w 3780764"/>
                  <a:gd name="connsiteY8" fmla="*/ 235132 h 2078861"/>
                  <a:gd name="connsiteX9" fmla="*/ 317241 w 3780764"/>
                  <a:gd name="connsiteY9" fmla="*/ 235132 h 2078861"/>
                  <a:gd name="connsiteX10" fmla="*/ 317241 w 3780764"/>
                  <a:gd name="connsiteY10" fmla="*/ 287383 h 2078861"/>
                  <a:gd name="connsiteX11" fmla="*/ 358295 w 3780764"/>
                  <a:gd name="connsiteY11" fmla="*/ 287383 h 2078861"/>
                  <a:gd name="connsiteX12" fmla="*/ 358295 w 3780764"/>
                  <a:gd name="connsiteY12" fmla="*/ 287383 h 2078861"/>
                  <a:gd name="connsiteX13" fmla="*/ 391886 w 3780764"/>
                  <a:gd name="connsiteY13" fmla="*/ 320974 h 2078861"/>
                  <a:gd name="connsiteX14" fmla="*/ 391886 w 3780764"/>
                  <a:gd name="connsiteY14" fmla="*/ 388154 h 2078861"/>
                  <a:gd name="connsiteX15" fmla="*/ 541175 w 3780764"/>
                  <a:gd name="connsiteY15" fmla="*/ 388154 h 2078861"/>
                  <a:gd name="connsiteX16" fmla="*/ 541175 w 3780764"/>
                  <a:gd name="connsiteY16" fmla="*/ 462799 h 2078861"/>
                  <a:gd name="connsiteX17" fmla="*/ 571033 w 3780764"/>
                  <a:gd name="connsiteY17" fmla="*/ 462799 h 2078861"/>
                  <a:gd name="connsiteX18" fmla="*/ 571033 w 3780764"/>
                  <a:gd name="connsiteY18" fmla="*/ 462799 h 2078861"/>
                  <a:gd name="connsiteX19" fmla="*/ 660607 w 3780764"/>
                  <a:gd name="connsiteY19" fmla="*/ 462799 h 2078861"/>
                  <a:gd name="connsiteX20" fmla="*/ 660607 w 3780764"/>
                  <a:gd name="connsiteY20" fmla="*/ 515050 h 2078861"/>
                  <a:gd name="connsiteX21" fmla="*/ 735252 w 3780764"/>
                  <a:gd name="connsiteY21" fmla="*/ 515050 h 2078861"/>
                  <a:gd name="connsiteX22" fmla="*/ 735252 w 3780764"/>
                  <a:gd name="connsiteY22" fmla="*/ 593427 h 2078861"/>
                  <a:gd name="connsiteX23" fmla="*/ 791236 w 3780764"/>
                  <a:gd name="connsiteY23" fmla="*/ 593427 h 2078861"/>
                  <a:gd name="connsiteX24" fmla="*/ 791236 w 3780764"/>
                  <a:gd name="connsiteY24" fmla="*/ 615821 h 2078861"/>
                  <a:gd name="connsiteX25" fmla="*/ 809897 w 3780764"/>
                  <a:gd name="connsiteY25" fmla="*/ 615821 h 2078861"/>
                  <a:gd name="connsiteX26" fmla="*/ 809897 w 3780764"/>
                  <a:gd name="connsiteY26" fmla="*/ 638214 h 2078861"/>
                  <a:gd name="connsiteX27" fmla="*/ 809897 w 3780764"/>
                  <a:gd name="connsiteY27" fmla="*/ 668072 h 2078861"/>
                  <a:gd name="connsiteX28" fmla="*/ 809897 w 3780764"/>
                  <a:gd name="connsiteY28" fmla="*/ 668072 h 2078861"/>
                  <a:gd name="connsiteX29" fmla="*/ 828558 w 3780764"/>
                  <a:gd name="connsiteY29" fmla="*/ 686733 h 2078861"/>
                  <a:gd name="connsiteX30" fmla="*/ 828558 w 3780764"/>
                  <a:gd name="connsiteY30" fmla="*/ 738985 h 2078861"/>
                  <a:gd name="connsiteX31" fmla="*/ 877077 w 3780764"/>
                  <a:gd name="connsiteY31" fmla="*/ 738985 h 2078861"/>
                  <a:gd name="connsiteX32" fmla="*/ 877077 w 3780764"/>
                  <a:gd name="connsiteY32" fmla="*/ 738985 h 2078861"/>
                  <a:gd name="connsiteX33" fmla="*/ 910667 w 3780764"/>
                  <a:gd name="connsiteY33" fmla="*/ 772575 h 2078861"/>
                  <a:gd name="connsiteX34" fmla="*/ 910667 w 3780764"/>
                  <a:gd name="connsiteY34" fmla="*/ 772575 h 2078861"/>
                  <a:gd name="connsiteX35" fmla="*/ 940525 w 3780764"/>
                  <a:gd name="connsiteY35" fmla="*/ 802433 h 2078861"/>
                  <a:gd name="connsiteX36" fmla="*/ 940525 w 3780764"/>
                  <a:gd name="connsiteY36" fmla="*/ 802433 h 2078861"/>
                  <a:gd name="connsiteX37" fmla="*/ 977848 w 3780764"/>
                  <a:gd name="connsiteY37" fmla="*/ 839756 h 2078861"/>
                  <a:gd name="connsiteX38" fmla="*/ 977848 w 3780764"/>
                  <a:gd name="connsiteY38" fmla="*/ 880810 h 2078861"/>
                  <a:gd name="connsiteX39" fmla="*/ 977848 w 3780764"/>
                  <a:gd name="connsiteY39" fmla="*/ 880810 h 2078861"/>
                  <a:gd name="connsiteX40" fmla="*/ 996509 w 3780764"/>
                  <a:gd name="connsiteY40" fmla="*/ 899471 h 2078861"/>
                  <a:gd name="connsiteX41" fmla="*/ 996509 w 3780764"/>
                  <a:gd name="connsiteY41" fmla="*/ 899471 h 2078861"/>
                  <a:gd name="connsiteX42" fmla="*/ 996509 w 3780764"/>
                  <a:gd name="connsiteY42" fmla="*/ 974116 h 2078861"/>
                  <a:gd name="connsiteX43" fmla="*/ 1093548 w 3780764"/>
                  <a:gd name="connsiteY43" fmla="*/ 974116 h 2078861"/>
                  <a:gd name="connsiteX44" fmla="*/ 1093548 w 3780764"/>
                  <a:gd name="connsiteY44" fmla="*/ 1018903 h 2078861"/>
                  <a:gd name="connsiteX45" fmla="*/ 1153264 w 3780764"/>
                  <a:gd name="connsiteY45" fmla="*/ 1018903 h 2078861"/>
                  <a:gd name="connsiteX46" fmla="*/ 1153264 w 3780764"/>
                  <a:gd name="connsiteY46" fmla="*/ 1071155 h 2078861"/>
                  <a:gd name="connsiteX47" fmla="*/ 1216712 w 3780764"/>
                  <a:gd name="connsiteY47" fmla="*/ 1071155 h 2078861"/>
                  <a:gd name="connsiteX48" fmla="*/ 1216712 w 3780764"/>
                  <a:gd name="connsiteY48" fmla="*/ 1108477 h 2078861"/>
                  <a:gd name="connsiteX49" fmla="*/ 1246570 w 3780764"/>
                  <a:gd name="connsiteY49" fmla="*/ 1108477 h 2078861"/>
                  <a:gd name="connsiteX50" fmla="*/ 1246570 w 3780764"/>
                  <a:gd name="connsiteY50" fmla="*/ 1108477 h 2078861"/>
                  <a:gd name="connsiteX51" fmla="*/ 1272696 w 3780764"/>
                  <a:gd name="connsiteY51" fmla="*/ 1134603 h 2078861"/>
                  <a:gd name="connsiteX52" fmla="*/ 1272696 w 3780764"/>
                  <a:gd name="connsiteY52" fmla="*/ 1134603 h 2078861"/>
                  <a:gd name="connsiteX53" fmla="*/ 1302553 w 3780764"/>
                  <a:gd name="connsiteY53" fmla="*/ 1164460 h 2078861"/>
                  <a:gd name="connsiteX54" fmla="*/ 1302553 w 3780764"/>
                  <a:gd name="connsiteY54" fmla="*/ 1205516 h 2078861"/>
                  <a:gd name="connsiteX55" fmla="*/ 1407056 w 3780764"/>
                  <a:gd name="connsiteY55" fmla="*/ 1205516 h 2078861"/>
                  <a:gd name="connsiteX56" fmla="*/ 1407056 w 3780764"/>
                  <a:gd name="connsiteY56" fmla="*/ 1235374 h 2078861"/>
                  <a:gd name="connsiteX57" fmla="*/ 1433182 w 3780764"/>
                  <a:gd name="connsiteY57" fmla="*/ 1235374 h 2078861"/>
                  <a:gd name="connsiteX58" fmla="*/ 1433182 w 3780764"/>
                  <a:gd name="connsiteY58" fmla="*/ 1235374 h 2078861"/>
                  <a:gd name="connsiteX59" fmla="*/ 1451843 w 3780764"/>
                  <a:gd name="connsiteY59" fmla="*/ 1254035 h 2078861"/>
                  <a:gd name="connsiteX60" fmla="*/ 1451843 w 3780764"/>
                  <a:gd name="connsiteY60" fmla="*/ 1295089 h 2078861"/>
                  <a:gd name="connsiteX61" fmla="*/ 1500362 w 3780764"/>
                  <a:gd name="connsiteY61" fmla="*/ 1295089 h 2078861"/>
                  <a:gd name="connsiteX62" fmla="*/ 1500362 w 3780764"/>
                  <a:gd name="connsiteY62" fmla="*/ 1351073 h 2078861"/>
                  <a:gd name="connsiteX63" fmla="*/ 1578740 w 3780764"/>
                  <a:gd name="connsiteY63" fmla="*/ 1351073 h 2078861"/>
                  <a:gd name="connsiteX64" fmla="*/ 1578740 w 3780764"/>
                  <a:gd name="connsiteY64" fmla="*/ 1395860 h 2078861"/>
                  <a:gd name="connsiteX65" fmla="*/ 1601134 w 3780764"/>
                  <a:gd name="connsiteY65" fmla="*/ 1418254 h 2078861"/>
                  <a:gd name="connsiteX66" fmla="*/ 1657117 w 3780764"/>
                  <a:gd name="connsiteY66" fmla="*/ 1418254 h 2078861"/>
                  <a:gd name="connsiteX67" fmla="*/ 1679510 w 3780764"/>
                  <a:gd name="connsiteY67" fmla="*/ 1440647 h 2078861"/>
                  <a:gd name="connsiteX68" fmla="*/ 1698171 w 3780764"/>
                  <a:gd name="connsiteY68" fmla="*/ 1459308 h 2078861"/>
                  <a:gd name="connsiteX69" fmla="*/ 1698171 w 3780764"/>
                  <a:gd name="connsiteY69" fmla="*/ 1489166 h 2078861"/>
                  <a:gd name="connsiteX70" fmla="*/ 1742958 w 3780764"/>
                  <a:gd name="connsiteY70" fmla="*/ 1489166 h 2078861"/>
                  <a:gd name="connsiteX71" fmla="*/ 1742958 w 3780764"/>
                  <a:gd name="connsiteY71" fmla="*/ 1556347 h 2078861"/>
                  <a:gd name="connsiteX72" fmla="*/ 1944500 w 3780764"/>
                  <a:gd name="connsiteY72" fmla="*/ 1556347 h 2078861"/>
                  <a:gd name="connsiteX73" fmla="*/ 1944500 w 3780764"/>
                  <a:gd name="connsiteY73" fmla="*/ 1642188 h 2078861"/>
                  <a:gd name="connsiteX74" fmla="*/ 2146041 w 3780764"/>
                  <a:gd name="connsiteY74" fmla="*/ 1642188 h 2078861"/>
                  <a:gd name="connsiteX75" fmla="*/ 2146041 w 3780764"/>
                  <a:gd name="connsiteY75" fmla="*/ 1683243 h 2078861"/>
                  <a:gd name="connsiteX76" fmla="*/ 2190828 w 3780764"/>
                  <a:gd name="connsiteY76" fmla="*/ 1683243 h 2078861"/>
                  <a:gd name="connsiteX77" fmla="*/ 2190828 w 3780764"/>
                  <a:gd name="connsiteY77" fmla="*/ 1713101 h 2078861"/>
                  <a:gd name="connsiteX78" fmla="*/ 2306527 w 3780764"/>
                  <a:gd name="connsiteY78" fmla="*/ 1713101 h 2078861"/>
                  <a:gd name="connsiteX79" fmla="*/ 2306527 w 3780764"/>
                  <a:gd name="connsiteY79" fmla="*/ 1754156 h 2078861"/>
                  <a:gd name="connsiteX80" fmla="*/ 2661091 w 3780764"/>
                  <a:gd name="connsiteY80" fmla="*/ 1754156 h 2078861"/>
                  <a:gd name="connsiteX81" fmla="*/ 2661091 w 3780764"/>
                  <a:gd name="connsiteY81" fmla="*/ 1754156 h 2078861"/>
                  <a:gd name="connsiteX82" fmla="*/ 2661091 w 3780764"/>
                  <a:gd name="connsiteY82" fmla="*/ 1787746 h 2078861"/>
                  <a:gd name="connsiteX83" fmla="*/ 2843971 w 3780764"/>
                  <a:gd name="connsiteY83" fmla="*/ 1787746 h 2078861"/>
                  <a:gd name="connsiteX84" fmla="*/ 2843971 w 3780764"/>
                  <a:gd name="connsiteY84" fmla="*/ 1940768 h 2078861"/>
                  <a:gd name="connsiteX85" fmla="*/ 2885025 w 3780764"/>
                  <a:gd name="connsiteY85" fmla="*/ 1940768 h 2078861"/>
                  <a:gd name="connsiteX86" fmla="*/ 3239589 w 3780764"/>
                  <a:gd name="connsiteY86" fmla="*/ 1940768 h 2078861"/>
                  <a:gd name="connsiteX87" fmla="*/ 3239589 w 3780764"/>
                  <a:gd name="connsiteY87" fmla="*/ 2015413 h 2078861"/>
                  <a:gd name="connsiteX88" fmla="*/ 3284375 w 3780764"/>
                  <a:gd name="connsiteY88" fmla="*/ 2015413 h 2078861"/>
                  <a:gd name="connsiteX89" fmla="*/ 3284375 w 3780764"/>
                  <a:gd name="connsiteY89" fmla="*/ 2078861 h 2078861"/>
                  <a:gd name="connsiteX90" fmla="*/ 3780764 w 3780764"/>
                  <a:gd name="connsiteY90" fmla="*/ 2078861 h 2078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3780764" h="2078861">
                    <a:moveTo>
                      <a:pt x="0" y="0"/>
                    </a:moveTo>
                    <a:lnTo>
                      <a:pt x="160486" y="3733"/>
                    </a:lnTo>
                    <a:lnTo>
                      <a:pt x="160486" y="130629"/>
                    </a:lnTo>
                    <a:lnTo>
                      <a:pt x="212738" y="130629"/>
                    </a:lnTo>
                    <a:lnTo>
                      <a:pt x="212738" y="179148"/>
                    </a:lnTo>
                    <a:lnTo>
                      <a:pt x="246328" y="179148"/>
                    </a:lnTo>
                    <a:lnTo>
                      <a:pt x="246328" y="179148"/>
                    </a:lnTo>
                    <a:lnTo>
                      <a:pt x="264989" y="197809"/>
                    </a:lnTo>
                    <a:lnTo>
                      <a:pt x="264989" y="235132"/>
                    </a:lnTo>
                    <a:lnTo>
                      <a:pt x="317241" y="235132"/>
                    </a:lnTo>
                    <a:lnTo>
                      <a:pt x="317241" y="287383"/>
                    </a:lnTo>
                    <a:lnTo>
                      <a:pt x="358295" y="287383"/>
                    </a:lnTo>
                    <a:lnTo>
                      <a:pt x="358295" y="287383"/>
                    </a:lnTo>
                    <a:lnTo>
                      <a:pt x="391886" y="320974"/>
                    </a:lnTo>
                    <a:lnTo>
                      <a:pt x="391886" y="388154"/>
                    </a:lnTo>
                    <a:lnTo>
                      <a:pt x="541175" y="388154"/>
                    </a:lnTo>
                    <a:lnTo>
                      <a:pt x="541175" y="462799"/>
                    </a:lnTo>
                    <a:lnTo>
                      <a:pt x="571033" y="462799"/>
                    </a:lnTo>
                    <a:lnTo>
                      <a:pt x="571033" y="462799"/>
                    </a:lnTo>
                    <a:lnTo>
                      <a:pt x="660607" y="462799"/>
                    </a:lnTo>
                    <a:lnTo>
                      <a:pt x="660607" y="515050"/>
                    </a:lnTo>
                    <a:lnTo>
                      <a:pt x="735252" y="515050"/>
                    </a:lnTo>
                    <a:lnTo>
                      <a:pt x="735252" y="593427"/>
                    </a:lnTo>
                    <a:lnTo>
                      <a:pt x="791236" y="593427"/>
                    </a:lnTo>
                    <a:lnTo>
                      <a:pt x="791236" y="615821"/>
                    </a:lnTo>
                    <a:lnTo>
                      <a:pt x="809897" y="615821"/>
                    </a:lnTo>
                    <a:lnTo>
                      <a:pt x="809897" y="638214"/>
                    </a:lnTo>
                    <a:lnTo>
                      <a:pt x="809897" y="668072"/>
                    </a:lnTo>
                    <a:lnTo>
                      <a:pt x="809897" y="668072"/>
                    </a:lnTo>
                    <a:lnTo>
                      <a:pt x="828558" y="686733"/>
                    </a:lnTo>
                    <a:lnTo>
                      <a:pt x="828558" y="738985"/>
                    </a:lnTo>
                    <a:lnTo>
                      <a:pt x="877077" y="738985"/>
                    </a:lnTo>
                    <a:lnTo>
                      <a:pt x="877077" y="738985"/>
                    </a:lnTo>
                    <a:lnTo>
                      <a:pt x="910667" y="772575"/>
                    </a:lnTo>
                    <a:lnTo>
                      <a:pt x="910667" y="772575"/>
                    </a:lnTo>
                    <a:lnTo>
                      <a:pt x="940525" y="802433"/>
                    </a:lnTo>
                    <a:lnTo>
                      <a:pt x="940525" y="802433"/>
                    </a:lnTo>
                    <a:lnTo>
                      <a:pt x="977848" y="839756"/>
                    </a:lnTo>
                    <a:lnTo>
                      <a:pt x="977848" y="880810"/>
                    </a:lnTo>
                    <a:lnTo>
                      <a:pt x="977848" y="880810"/>
                    </a:lnTo>
                    <a:lnTo>
                      <a:pt x="996509" y="899471"/>
                    </a:lnTo>
                    <a:lnTo>
                      <a:pt x="996509" y="899471"/>
                    </a:lnTo>
                    <a:lnTo>
                      <a:pt x="996509" y="974116"/>
                    </a:lnTo>
                    <a:lnTo>
                      <a:pt x="1093548" y="974116"/>
                    </a:lnTo>
                    <a:lnTo>
                      <a:pt x="1093548" y="1018903"/>
                    </a:lnTo>
                    <a:lnTo>
                      <a:pt x="1153264" y="1018903"/>
                    </a:lnTo>
                    <a:lnTo>
                      <a:pt x="1153264" y="1071155"/>
                    </a:lnTo>
                    <a:lnTo>
                      <a:pt x="1216712" y="1071155"/>
                    </a:lnTo>
                    <a:lnTo>
                      <a:pt x="1216712" y="1108477"/>
                    </a:lnTo>
                    <a:lnTo>
                      <a:pt x="1246570" y="1108477"/>
                    </a:lnTo>
                    <a:lnTo>
                      <a:pt x="1246570" y="1108477"/>
                    </a:lnTo>
                    <a:lnTo>
                      <a:pt x="1272696" y="1134603"/>
                    </a:lnTo>
                    <a:lnTo>
                      <a:pt x="1272696" y="1134603"/>
                    </a:lnTo>
                    <a:lnTo>
                      <a:pt x="1302553" y="1164460"/>
                    </a:lnTo>
                    <a:lnTo>
                      <a:pt x="1302553" y="1205516"/>
                    </a:lnTo>
                    <a:lnTo>
                      <a:pt x="1407056" y="1205516"/>
                    </a:lnTo>
                    <a:lnTo>
                      <a:pt x="1407056" y="1235374"/>
                    </a:lnTo>
                    <a:lnTo>
                      <a:pt x="1433182" y="1235374"/>
                    </a:lnTo>
                    <a:lnTo>
                      <a:pt x="1433182" y="1235374"/>
                    </a:lnTo>
                    <a:lnTo>
                      <a:pt x="1451843" y="1254035"/>
                    </a:lnTo>
                    <a:lnTo>
                      <a:pt x="1451843" y="1295089"/>
                    </a:lnTo>
                    <a:lnTo>
                      <a:pt x="1500362" y="1295089"/>
                    </a:lnTo>
                    <a:lnTo>
                      <a:pt x="1500362" y="1351073"/>
                    </a:lnTo>
                    <a:lnTo>
                      <a:pt x="1578740" y="1351073"/>
                    </a:lnTo>
                    <a:lnTo>
                      <a:pt x="1578740" y="1395860"/>
                    </a:lnTo>
                    <a:lnTo>
                      <a:pt x="1601134" y="1418254"/>
                    </a:lnTo>
                    <a:lnTo>
                      <a:pt x="1657117" y="1418254"/>
                    </a:lnTo>
                    <a:lnTo>
                      <a:pt x="1679510" y="1440647"/>
                    </a:lnTo>
                    <a:lnTo>
                      <a:pt x="1698171" y="1459308"/>
                    </a:lnTo>
                    <a:lnTo>
                      <a:pt x="1698171" y="1489166"/>
                    </a:lnTo>
                    <a:lnTo>
                      <a:pt x="1742958" y="1489166"/>
                    </a:lnTo>
                    <a:lnTo>
                      <a:pt x="1742958" y="1556347"/>
                    </a:lnTo>
                    <a:lnTo>
                      <a:pt x="1944500" y="1556347"/>
                    </a:lnTo>
                    <a:lnTo>
                      <a:pt x="1944500" y="1642188"/>
                    </a:lnTo>
                    <a:lnTo>
                      <a:pt x="2146041" y="1642188"/>
                    </a:lnTo>
                    <a:lnTo>
                      <a:pt x="2146041" y="1683243"/>
                    </a:lnTo>
                    <a:lnTo>
                      <a:pt x="2190828" y="1683243"/>
                    </a:lnTo>
                    <a:lnTo>
                      <a:pt x="2190828" y="1713101"/>
                    </a:lnTo>
                    <a:lnTo>
                      <a:pt x="2306527" y="1713101"/>
                    </a:lnTo>
                    <a:lnTo>
                      <a:pt x="2306527" y="1754156"/>
                    </a:lnTo>
                    <a:lnTo>
                      <a:pt x="2661091" y="1754156"/>
                    </a:lnTo>
                    <a:lnTo>
                      <a:pt x="2661091" y="1754156"/>
                    </a:lnTo>
                    <a:lnTo>
                      <a:pt x="2661091" y="1787746"/>
                    </a:lnTo>
                    <a:lnTo>
                      <a:pt x="2843971" y="1787746"/>
                    </a:lnTo>
                    <a:lnTo>
                      <a:pt x="2843971" y="1940768"/>
                    </a:lnTo>
                    <a:lnTo>
                      <a:pt x="2885025" y="1940768"/>
                    </a:lnTo>
                    <a:lnTo>
                      <a:pt x="3239589" y="1940768"/>
                    </a:lnTo>
                    <a:lnTo>
                      <a:pt x="3239589" y="2015413"/>
                    </a:lnTo>
                    <a:lnTo>
                      <a:pt x="3284375" y="2015413"/>
                    </a:lnTo>
                    <a:lnTo>
                      <a:pt x="3284375" y="2078861"/>
                    </a:lnTo>
                    <a:lnTo>
                      <a:pt x="3780764" y="2078861"/>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cxnSp>
            <p:nvCxnSpPr>
              <p:cNvPr id="127" name="Connecteur droit 31">
                <a:extLst>
                  <a:ext uri="{FF2B5EF4-FFF2-40B4-BE49-F238E27FC236}">
                    <a16:creationId xmlns:a16="http://schemas.microsoft.com/office/drawing/2014/main" id="{9E645F7A-135C-8941-97AF-81E68B93AE85}"/>
                  </a:ext>
                </a:extLst>
              </p:cNvPr>
              <p:cNvCxnSpPr/>
              <p:nvPr/>
            </p:nvCxnSpPr>
            <p:spPr>
              <a:xfrm flipH="1">
                <a:off x="8703564" y="2659295"/>
                <a:ext cx="36428" cy="81000"/>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28" name="Connecteur droit 31">
                <a:extLst>
                  <a:ext uri="{FF2B5EF4-FFF2-40B4-BE49-F238E27FC236}">
                    <a16:creationId xmlns:a16="http://schemas.microsoft.com/office/drawing/2014/main" id="{AF1E1B1D-843A-184C-BD6B-D3714AC629F7}"/>
                  </a:ext>
                </a:extLst>
              </p:cNvPr>
              <p:cNvCxnSpPr/>
              <p:nvPr/>
            </p:nvCxnSpPr>
            <p:spPr>
              <a:xfrm flipH="1">
                <a:off x="8644586" y="2570307"/>
                <a:ext cx="36428" cy="81000"/>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29" name="Connecteur droit 31">
                <a:extLst>
                  <a:ext uri="{FF2B5EF4-FFF2-40B4-BE49-F238E27FC236}">
                    <a16:creationId xmlns:a16="http://schemas.microsoft.com/office/drawing/2014/main" id="{630B4E71-72AE-D642-AA0F-FA8AF3C2C8DB}"/>
                  </a:ext>
                </a:extLst>
              </p:cNvPr>
              <p:cNvCxnSpPr/>
              <p:nvPr/>
            </p:nvCxnSpPr>
            <p:spPr>
              <a:xfrm flipH="1">
                <a:off x="8608230" y="2570307"/>
                <a:ext cx="36428" cy="81000"/>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30" name="Connecteur droit 31">
                <a:extLst>
                  <a:ext uri="{FF2B5EF4-FFF2-40B4-BE49-F238E27FC236}">
                    <a16:creationId xmlns:a16="http://schemas.microsoft.com/office/drawing/2014/main" id="{52170835-7A0E-2E4A-8CCE-14033BBAB9AE}"/>
                  </a:ext>
                </a:extLst>
              </p:cNvPr>
              <p:cNvCxnSpPr/>
              <p:nvPr/>
            </p:nvCxnSpPr>
            <p:spPr>
              <a:xfrm flipH="1">
                <a:off x="8594407" y="2570307"/>
                <a:ext cx="36428" cy="81000"/>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31" name="Connecteur droit 31">
                <a:extLst>
                  <a:ext uri="{FF2B5EF4-FFF2-40B4-BE49-F238E27FC236}">
                    <a16:creationId xmlns:a16="http://schemas.microsoft.com/office/drawing/2014/main" id="{DACC2FC4-3923-654C-82E4-60C622996A8E}"/>
                  </a:ext>
                </a:extLst>
              </p:cNvPr>
              <p:cNvCxnSpPr/>
              <p:nvPr/>
            </p:nvCxnSpPr>
            <p:spPr>
              <a:xfrm flipH="1">
                <a:off x="8309005" y="2509310"/>
                <a:ext cx="36428" cy="81000"/>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32" name="Connecteur droit 31">
                <a:extLst>
                  <a:ext uri="{FF2B5EF4-FFF2-40B4-BE49-F238E27FC236}">
                    <a16:creationId xmlns:a16="http://schemas.microsoft.com/office/drawing/2014/main" id="{F119A4E2-9B96-2C4E-A704-8C3660E5EB5D}"/>
                  </a:ext>
                </a:extLst>
              </p:cNvPr>
              <p:cNvCxnSpPr/>
              <p:nvPr/>
            </p:nvCxnSpPr>
            <p:spPr>
              <a:xfrm flipH="1">
                <a:off x="8264295" y="2509310"/>
                <a:ext cx="36428" cy="81000"/>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33" name="Connecteur droit 31">
                <a:extLst>
                  <a:ext uri="{FF2B5EF4-FFF2-40B4-BE49-F238E27FC236}">
                    <a16:creationId xmlns:a16="http://schemas.microsoft.com/office/drawing/2014/main" id="{FE560297-017F-A944-B25E-BDE1D6021C1B}"/>
                  </a:ext>
                </a:extLst>
              </p:cNvPr>
              <p:cNvCxnSpPr/>
              <p:nvPr/>
            </p:nvCxnSpPr>
            <p:spPr>
              <a:xfrm flipH="1">
                <a:off x="8233522" y="2509310"/>
                <a:ext cx="36428" cy="81000"/>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34" name="Connecteur droit 31">
                <a:extLst>
                  <a:ext uri="{FF2B5EF4-FFF2-40B4-BE49-F238E27FC236}">
                    <a16:creationId xmlns:a16="http://schemas.microsoft.com/office/drawing/2014/main" id="{4A612AF6-D9B8-6845-B804-395D25182C1F}"/>
                  </a:ext>
                </a:extLst>
              </p:cNvPr>
              <p:cNvCxnSpPr/>
              <p:nvPr/>
            </p:nvCxnSpPr>
            <p:spPr>
              <a:xfrm flipH="1">
                <a:off x="8192740" y="2509310"/>
                <a:ext cx="36428" cy="81000"/>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35" name="Connecteur droit 31">
                <a:extLst>
                  <a:ext uri="{FF2B5EF4-FFF2-40B4-BE49-F238E27FC236}">
                    <a16:creationId xmlns:a16="http://schemas.microsoft.com/office/drawing/2014/main" id="{2F32E52F-7436-1A4A-998C-AF2C0A609E93}"/>
                  </a:ext>
                </a:extLst>
              </p:cNvPr>
              <p:cNvCxnSpPr/>
              <p:nvPr/>
            </p:nvCxnSpPr>
            <p:spPr>
              <a:xfrm flipH="1">
                <a:off x="8098042" y="2473889"/>
                <a:ext cx="36428" cy="81000"/>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36" name="Connecteur droit 31">
                <a:extLst>
                  <a:ext uri="{FF2B5EF4-FFF2-40B4-BE49-F238E27FC236}">
                    <a16:creationId xmlns:a16="http://schemas.microsoft.com/office/drawing/2014/main" id="{FD141EEA-F111-D44E-B2E0-142E8BDB3365}"/>
                  </a:ext>
                </a:extLst>
              </p:cNvPr>
              <p:cNvCxnSpPr/>
              <p:nvPr/>
            </p:nvCxnSpPr>
            <p:spPr>
              <a:xfrm flipH="1">
                <a:off x="8027995" y="2473889"/>
                <a:ext cx="36428" cy="81000"/>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37" name="Connecteur droit 31">
                <a:extLst>
                  <a:ext uri="{FF2B5EF4-FFF2-40B4-BE49-F238E27FC236}">
                    <a16:creationId xmlns:a16="http://schemas.microsoft.com/office/drawing/2014/main" id="{0A4AB52F-A6B5-3F42-9998-62A7C5164DC5}"/>
                  </a:ext>
                </a:extLst>
              </p:cNvPr>
              <p:cNvCxnSpPr/>
              <p:nvPr/>
            </p:nvCxnSpPr>
            <p:spPr>
              <a:xfrm flipH="1">
                <a:off x="7932661" y="2473889"/>
                <a:ext cx="36428" cy="81000"/>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38" name="Connecteur droit 31">
                <a:extLst>
                  <a:ext uri="{FF2B5EF4-FFF2-40B4-BE49-F238E27FC236}">
                    <a16:creationId xmlns:a16="http://schemas.microsoft.com/office/drawing/2014/main" id="{C2D90496-0351-394F-B7DE-987C7CEEF581}"/>
                  </a:ext>
                </a:extLst>
              </p:cNvPr>
              <p:cNvCxnSpPr/>
              <p:nvPr/>
            </p:nvCxnSpPr>
            <p:spPr>
              <a:xfrm flipH="1">
                <a:off x="7792870" y="2383184"/>
                <a:ext cx="36428" cy="81000"/>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39" name="Connecteur droit 31">
                <a:extLst>
                  <a:ext uri="{FF2B5EF4-FFF2-40B4-BE49-F238E27FC236}">
                    <a16:creationId xmlns:a16="http://schemas.microsoft.com/office/drawing/2014/main" id="{AC0245ED-B522-C04B-BD4E-A3374E064574}"/>
                  </a:ext>
                </a:extLst>
              </p:cNvPr>
              <p:cNvCxnSpPr/>
              <p:nvPr/>
            </p:nvCxnSpPr>
            <p:spPr>
              <a:xfrm flipH="1">
                <a:off x="7752415" y="2383184"/>
                <a:ext cx="36428" cy="81000"/>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40" name="Connecteur droit 31">
                <a:extLst>
                  <a:ext uri="{FF2B5EF4-FFF2-40B4-BE49-F238E27FC236}">
                    <a16:creationId xmlns:a16="http://schemas.microsoft.com/office/drawing/2014/main" id="{D42DC05A-224C-2B45-BD4C-9BE2B76EBD9D}"/>
                  </a:ext>
                </a:extLst>
              </p:cNvPr>
              <p:cNvCxnSpPr/>
              <p:nvPr/>
            </p:nvCxnSpPr>
            <p:spPr>
              <a:xfrm flipH="1">
                <a:off x="7726990" y="2383184"/>
                <a:ext cx="36428" cy="81000"/>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41" name="Connecteur droit 31">
                <a:extLst>
                  <a:ext uri="{FF2B5EF4-FFF2-40B4-BE49-F238E27FC236}">
                    <a16:creationId xmlns:a16="http://schemas.microsoft.com/office/drawing/2014/main" id="{EAE29CD1-EC41-424A-ADC7-47F9E8262C3E}"/>
                  </a:ext>
                </a:extLst>
              </p:cNvPr>
              <p:cNvCxnSpPr/>
              <p:nvPr/>
            </p:nvCxnSpPr>
            <p:spPr>
              <a:xfrm flipH="1">
                <a:off x="7657222" y="2363470"/>
                <a:ext cx="36428" cy="81000"/>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42" name="Connecteur droit 31">
                <a:extLst>
                  <a:ext uri="{FF2B5EF4-FFF2-40B4-BE49-F238E27FC236}">
                    <a16:creationId xmlns:a16="http://schemas.microsoft.com/office/drawing/2014/main" id="{3B6B1CD2-A794-5045-B8A6-27ED3905A92E}"/>
                  </a:ext>
                </a:extLst>
              </p:cNvPr>
              <p:cNvCxnSpPr/>
              <p:nvPr/>
            </p:nvCxnSpPr>
            <p:spPr>
              <a:xfrm flipH="1">
                <a:off x="7620794" y="2358769"/>
                <a:ext cx="36428" cy="81000"/>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43" name="Connecteur droit 31">
                <a:extLst>
                  <a:ext uri="{FF2B5EF4-FFF2-40B4-BE49-F238E27FC236}">
                    <a16:creationId xmlns:a16="http://schemas.microsoft.com/office/drawing/2014/main" id="{306AB03A-9C56-144F-B0BB-FAE37B8B6140}"/>
                  </a:ext>
                </a:extLst>
              </p:cNvPr>
              <p:cNvCxnSpPr/>
              <p:nvPr/>
            </p:nvCxnSpPr>
            <p:spPr>
              <a:xfrm flipH="1">
                <a:off x="7388478" y="2308457"/>
                <a:ext cx="36428" cy="81000"/>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44" name="Connecteur droit 31">
                <a:extLst>
                  <a:ext uri="{FF2B5EF4-FFF2-40B4-BE49-F238E27FC236}">
                    <a16:creationId xmlns:a16="http://schemas.microsoft.com/office/drawing/2014/main" id="{FF9C7D0A-67C8-E342-B02B-F24E8434FBC8}"/>
                  </a:ext>
                </a:extLst>
              </p:cNvPr>
              <p:cNvCxnSpPr/>
              <p:nvPr/>
            </p:nvCxnSpPr>
            <p:spPr>
              <a:xfrm flipH="1">
                <a:off x="7262658" y="2241477"/>
                <a:ext cx="36428" cy="81000"/>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45" name="Connecteur droit 31">
                <a:extLst>
                  <a:ext uri="{FF2B5EF4-FFF2-40B4-BE49-F238E27FC236}">
                    <a16:creationId xmlns:a16="http://schemas.microsoft.com/office/drawing/2014/main" id="{C9F11BF2-E3CF-374C-9930-656DB2F6DF98}"/>
                  </a:ext>
                </a:extLst>
              </p:cNvPr>
              <p:cNvCxnSpPr/>
              <p:nvPr/>
            </p:nvCxnSpPr>
            <p:spPr>
              <a:xfrm flipH="1">
                <a:off x="7226230" y="2241477"/>
                <a:ext cx="36428" cy="81000"/>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46" name="Connecteur droit 31">
                <a:extLst>
                  <a:ext uri="{FF2B5EF4-FFF2-40B4-BE49-F238E27FC236}">
                    <a16:creationId xmlns:a16="http://schemas.microsoft.com/office/drawing/2014/main" id="{6D2B34B1-2491-124A-B275-2DD0E1B772D1}"/>
                  </a:ext>
                </a:extLst>
              </p:cNvPr>
              <p:cNvCxnSpPr/>
              <p:nvPr/>
            </p:nvCxnSpPr>
            <p:spPr>
              <a:xfrm flipH="1">
                <a:off x="6612028" y="1718379"/>
                <a:ext cx="36428" cy="81000"/>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47" name="Connecteur droit 31">
                <a:extLst>
                  <a:ext uri="{FF2B5EF4-FFF2-40B4-BE49-F238E27FC236}">
                    <a16:creationId xmlns:a16="http://schemas.microsoft.com/office/drawing/2014/main" id="{12F46AAF-B19E-3E43-824C-EA53DC0D7BEF}"/>
                  </a:ext>
                </a:extLst>
              </p:cNvPr>
              <p:cNvCxnSpPr/>
              <p:nvPr/>
            </p:nvCxnSpPr>
            <p:spPr>
              <a:xfrm flipH="1">
                <a:off x="6243473" y="1291594"/>
                <a:ext cx="36428" cy="81000"/>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48" name="Connecteur droit 31">
                <a:extLst>
                  <a:ext uri="{FF2B5EF4-FFF2-40B4-BE49-F238E27FC236}">
                    <a16:creationId xmlns:a16="http://schemas.microsoft.com/office/drawing/2014/main" id="{7C5B77C7-281A-5A49-BF69-8849ED321A77}"/>
                  </a:ext>
                </a:extLst>
              </p:cNvPr>
              <p:cNvCxnSpPr/>
              <p:nvPr/>
            </p:nvCxnSpPr>
            <p:spPr>
              <a:xfrm flipH="1">
                <a:off x="6213321" y="1291594"/>
                <a:ext cx="36428" cy="81000"/>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49" name="Connecteur droit 31">
                <a:extLst>
                  <a:ext uri="{FF2B5EF4-FFF2-40B4-BE49-F238E27FC236}">
                    <a16:creationId xmlns:a16="http://schemas.microsoft.com/office/drawing/2014/main" id="{0F4DE70B-D715-B748-863B-AB8F559D2795}"/>
                  </a:ext>
                </a:extLst>
              </p:cNvPr>
              <p:cNvCxnSpPr/>
              <p:nvPr/>
            </p:nvCxnSpPr>
            <p:spPr>
              <a:xfrm flipH="1">
                <a:off x="6062323" y="1145450"/>
                <a:ext cx="36428" cy="81000"/>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50" name="Connecteur droit 31">
                <a:extLst>
                  <a:ext uri="{FF2B5EF4-FFF2-40B4-BE49-F238E27FC236}">
                    <a16:creationId xmlns:a16="http://schemas.microsoft.com/office/drawing/2014/main" id="{3C301EB4-F8B6-AF4A-9F3C-8BAE8AB90718}"/>
                  </a:ext>
                </a:extLst>
              </p:cNvPr>
              <p:cNvCxnSpPr/>
              <p:nvPr/>
            </p:nvCxnSpPr>
            <p:spPr>
              <a:xfrm flipH="1">
                <a:off x="5999308" y="1094435"/>
                <a:ext cx="36428" cy="81000"/>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51" name="Connecteur droit 31">
                <a:extLst>
                  <a:ext uri="{FF2B5EF4-FFF2-40B4-BE49-F238E27FC236}">
                    <a16:creationId xmlns:a16="http://schemas.microsoft.com/office/drawing/2014/main" id="{4FB1A90B-B8F5-A84B-B96D-314F336E7DB9}"/>
                  </a:ext>
                </a:extLst>
              </p:cNvPr>
              <p:cNvCxnSpPr/>
              <p:nvPr/>
            </p:nvCxnSpPr>
            <p:spPr>
              <a:xfrm flipH="1">
                <a:off x="5910457" y="1069371"/>
                <a:ext cx="36428" cy="81000"/>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52" name="Connecteur droit 28">
                <a:extLst>
                  <a:ext uri="{FF2B5EF4-FFF2-40B4-BE49-F238E27FC236}">
                    <a16:creationId xmlns:a16="http://schemas.microsoft.com/office/drawing/2014/main" id="{E6D72E56-A4EE-2D43-9D36-CF595EB56B5C}"/>
                  </a:ext>
                </a:extLst>
              </p:cNvPr>
              <p:cNvCxnSpPr/>
              <p:nvPr/>
            </p:nvCxnSpPr>
            <p:spPr>
              <a:xfrm flipH="1">
                <a:off x="8650575" y="2639357"/>
                <a:ext cx="36428" cy="8100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53" name="Connecteur droit 28">
                <a:extLst>
                  <a:ext uri="{FF2B5EF4-FFF2-40B4-BE49-F238E27FC236}">
                    <a16:creationId xmlns:a16="http://schemas.microsoft.com/office/drawing/2014/main" id="{AA195C20-2A26-594B-8832-5A7FAE1B9183}"/>
                  </a:ext>
                </a:extLst>
              </p:cNvPr>
              <p:cNvCxnSpPr/>
              <p:nvPr/>
            </p:nvCxnSpPr>
            <p:spPr>
              <a:xfrm flipH="1">
                <a:off x="8608486" y="2636815"/>
                <a:ext cx="36428" cy="8100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54" name="Connecteur droit 28">
                <a:extLst>
                  <a:ext uri="{FF2B5EF4-FFF2-40B4-BE49-F238E27FC236}">
                    <a16:creationId xmlns:a16="http://schemas.microsoft.com/office/drawing/2014/main" id="{F156C1CA-81A4-CB45-99DD-F01626E3EAD0}"/>
                  </a:ext>
                </a:extLst>
              </p:cNvPr>
              <p:cNvCxnSpPr/>
              <p:nvPr/>
            </p:nvCxnSpPr>
            <p:spPr>
              <a:xfrm flipH="1">
                <a:off x="8147827" y="2536378"/>
                <a:ext cx="36428" cy="8100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55" name="Connecteur droit 28">
                <a:extLst>
                  <a:ext uri="{FF2B5EF4-FFF2-40B4-BE49-F238E27FC236}">
                    <a16:creationId xmlns:a16="http://schemas.microsoft.com/office/drawing/2014/main" id="{07ECB1AA-42DF-F34D-A9F7-0BBB98310762}"/>
                  </a:ext>
                </a:extLst>
              </p:cNvPr>
              <p:cNvCxnSpPr/>
              <p:nvPr/>
            </p:nvCxnSpPr>
            <p:spPr>
              <a:xfrm flipH="1">
                <a:off x="7979821" y="2414385"/>
                <a:ext cx="36428" cy="8100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56" name="Connecteur droit 28">
                <a:extLst>
                  <a:ext uri="{FF2B5EF4-FFF2-40B4-BE49-F238E27FC236}">
                    <a16:creationId xmlns:a16="http://schemas.microsoft.com/office/drawing/2014/main" id="{DEB36E50-3CE7-1345-86F1-17EBF1CC664C}"/>
                  </a:ext>
                </a:extLst>
              </p:cNvPr>
              <p:cNvCxnSpPr/>
              <p:nvPr/>
            </p:nvCxnSpPr>
            <p:spPr>
              <a:xfrm flipH="1">
                <a:off x="7036831" y="2075821"/>
                <a:ext cx="36428" cy="8100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57" name="Connecteur droit 28">
                <a:extLst>
                  <a:ext uri="{FF2B5EF4-FFF2-40B4-BE49-F238E27FC236}">
                    <a16:creationId xmlns:a16="http://schemas.microsoft.com/office/drawing/2014/main" id="{5BA02974-6271-A248-B930-0EC13F13F790}"/>
                  </a:ext>
                </a:extLst>
              </p:cNvPr>
              <p:cNvCxnSpPr/>
              <p:nvPr/>
            </p:nvCxnSpPr>
            <p:spPr>
              <a:xfrm flipH="1">
                <a:off x="6568771" y="1661675"/>
                <a:ext cx="36428" cy="8100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58" name="Connecteur droit 28">
                <a:extLst>
                  <a:ext uri="{FF2B5EF4-FFF2-40B4-BE49-F238E27FC236}">
                    <a16:creationId xmlns:a16="http://schemas.microsoft.com/office/drawing/2014/main" id="{A97C32B7-72F9-9047-A189-16FAF26409AE}"/>
                  </a:ext>
                </a:extLst>
              </p:cNvPr>
              <p:cNvCxnSpPr/>
              <p:nvPr/>
            </p:nvCxnSpPr>
            <p:spPr>
              <a:xfrm flipH="1">
                <a:off x="5972719" y="1073663"/>
                <a:ext cx="36428" cy="8100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59" name="Connecteur droit 28">
                <a:extLst>
                  <a:ext uri="{FF2B5EF4-FFF2-40B4-BE49-F238E27FC236}">
                    <a16:creationId xmlns:a16="http://schemas.microsoft.com/office/drawing/2014/main" id="{E097BEFE-4485-6743-887E-4ABFA4988249}"/>
                  </a:ext>
                </a:extLst>
              </p:cNvPr>
              <p:cNvCxnSpPr/>
              <p:nvPr/>
            </p:nvCxnSpPr>
            <p:spPr>
              <a:xfrm flipH="1">
                <a:off x="5934763" y="1073663"/>
                <a:ext cx="36428" cy="8100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60" name="Freeform: Shape 166">
                <a:extLst>
                  <a:ext uri="{FF2B5EF4-FFF2-40B4-BE49-F238E27FC236}">
                    <a16:creationId xmlns:a16="http://schemas.microsoft.com/office/drawing/2014/main" id="{56008DC5-8D3F-9047-95A8-19180EF69455}"/>
                  </a:ext>
                </a:extLst>
              </p:cNvPr>
              <p:cNvSpPr/>
              <p:nvPr/>
            </p:nvSpPr>
            <p:spPr>
              <a:xfrm>
                <a:off x="5917475" y="1130870"/>
                <a:ext cx="2852368" cy="1581539"/>
              </a:xfrm>
              <a:custGeom>
                <a:avLst/>
                <a:gdLst>
                  <a:gd name="connsiteX0" fmla="*/ 0 w 3803157"/>
                  <a:gd name="connsiteY0" fmla="*/ 0 h 2108718"/>
                  <a:gd name="connsiteX1" fmla="*/ 85841 w 3803157"/>
                  <a:gd name="connsiteY1" fmla="*/ 0 h 2108718"/>
                  <a:gd name="connsiteX2" fmla="*/ 85841 w 3803157"/>
                  <a:gd name="connsiteY2" fmla="*/ 33590 h 2108718"/>
                  <a:gd name="connsiteX3" fmla="*/ 186612 w 3803157"/>
                  <a:gd name="connsiteY3" fmla="*/ 33590 h 2108718"/>
                  <a:gd name="connsiteX4" fmla="*/ 186612 w 3803157"/>
                  <a:gd name="connsiteY4" fmla="*/ 33590 h 2108718"/>
                  <a:gd name="connsiteX5" fmla="*/ 216470 w 3803157"/>
                  <a:gd name="connsiteY5" fmla="*/ 63448 h 2108718"/>
                  <a:gd name="connsiteX6" fmla="*/ 216470 w 3803157"/>
                  <a:gd name="connsiteY6" fmla="*/ 111967 h 2108718"/>
                  <a:gd name="connsiteX7" fmla="*/ 261257 w 3803157"/>
                  <a:gd name="connsiteY7" fmla="*/ 111967 h 2108718"/>
                  <a:gd name="connsiteX8" fmla="*/ 261257 w 3803157"/>
                  <a:gd name="connsiteY8" fmla="*/ 145557 h 2108718"/>
                  <a:gd name="connsiteX9" fmla="*/ 313508 w 3803157"/>
                  <a:gd name="connsiteY9" fmla="*/ 145557 h 2108718"/>
                  <a:gd name="connsiteX10" fmla="*/ 313508 w 3803157"/>
                  <a:gd name="connsiteY10" fmla="*/ 279918 h 2108718"/>
                  <a:gd name="connsiteX11" fmla="*/ 350831 w 3803157"/>
                  <a:gd name="connsiteY11" fmla="*/ 279918 h 2108718"/>
                  <a:gd name="connsiteX12" fmla="*/ 466530 w 3803157"/>
                  <a:gd name="connsiteY12" fmla="*/ 279918 h 2108718"/>
                  <a:gd name="connsiteX13" fmla="*/ 466530 w 3803157"/>
                  <a:gd name="connsiteY13" fmla="*/ 279918 h 2108718"/>
                  <a:gd name="connsiteX14" fmla="*/ 488924 w 3803157"/>
                  <a:gd name="connsiteY14" fmla="*/ 302312 h 2108718"/>
                  <a:gd name="connsiteX15" fmla="*/ 488924 w 3803157"/>
                  <a:gd name="connsiteY15" fmla="*/ 347099 h 2108718"/>
                  <a:gd name="connsiteX16" fmla="*/ 518782 w 3803157"/>
                  <a:gd name="connsiteY16" fmla="*/ 347099 h 2108718"/>
                  <a:gd name="connsiteX17" fmla="*/ 518782 w 3803157"/>
                  <a:gd name="connsiteY17" fmla="*/ 347099 h 2108718"/>
                  <a:gd name="connsiteX18" fmla="*/ 544907 w 3803157"/>
                  <a:gd name="connsiteY18" fmla="*/ 373224 h 2108718"/>
                  <a:gd name="connsiteX19" fmla="*/ 574765 w 3803157"/>
                  <a:gd name="connsiteY19" fmla="*/ 403082 h 2108718"/>
                  <a:gd name="connsiteX20" fmla="*/ 600891 w 3803157"/>
                  <a:gd name="connsiteY20" fmla="*/ 403082 h 2108718"/>
                  <a:gd name="connsiteX21" fmla="*/ 600891 w 3803157"/>
                  <a:gd name="connsiteY21" fmla="*/ 436673 h 2108718"/>
                  <a:gd name="connsiteX22" fmla="*/ 690465 w 3803157"/>
                  <a:gd name="connsiteY22" fmla="*/ 436673 h 2108718"/>
                  <a:gd name="connsiteX23" fmla="*/ 690465 w 3803157"/>
                  <a:gd name="connsiteY23" fmla="*/ 518782 h 2108718"/>
                  <a:gd name="connsiteX24" fmla="*/ 709126 w 3803157"/>
                  <a:gd name="connsiteY24" fmla="*/ 518782 h 2108718"/>
                  <a:gd name="connsiteX25" fmla="*/ 709126 w 3803157"/>
                  <a:gd name="connsiteY25" fmla="*/ 541175 h 2108718"/>
                  <a:gd name="connsiteX26" fmla="*/ 735252 w 3803157"/>
                  <a:gd name="connsiteY26" fmla="*/ 541175 h 2108718"/>
                  <a:gd name="connsiteX27" fmla="*/ 735252 w 3803157"/>
                  <a:gd name="connsiteY27" fmla="*/ 578498 h 2108718"/>
                  <a:gd name="connsiteX28" fmla="*/ 776307 w 3803157"/>
                  <a:gd name="connsiteY28" fmla="*/ 578498 h 2108718"/>
                  <a:gd name="connsiteX29" fmla="*/ 776307 w 3803157"/>
                  <a:gd name="connsiteY29" fmla="*/ 600891 h 2108718"/>
                  <a:gd name="connsiteX30" fmla="*/ 802432 w 3803157"/>
                  <a:gd name="connsiteY30" fmla="*/ 600891 h 2108718"/>
                  <a:gd name="connsiteX31" fmla="*/ 802432 w 3803157"/>
                  <a:gd name="connsiteY31" fmla="*/ 645678 h 2108718"/>
                  <a:gd name="connsiteX32" fmla="*/ 836023 w 3803157"/>
                  <a:gd name="connsiteY32" fmla="*/ 645678 h 2108718"/>
                  <a:gd name="connsiteX33" fmla="*/ 836023 w 3803157"/>
                  <a:gd name="connsiteY33" fmla="*/ 727788 h 2108718"/>
                  <a:gd name="connsiteX34" fmla="*/ 888274 w 3803157"/>
                  <a:gd name="connsiteY34" fmla="*/ 727788 h 2108718"/>
                  <a:gd name="connsiteX35" fmla="*/ 888274 w 3803157"/>
                  <a:gd name="connsiteY35" fmla="*/ 862149 h 2108718"/>
                  <a:gd name="connsiteX36" fmla="*/ 974116 w 3803157"/>
                  <a:gd name="connsiteY36" fmla="*/ 862149 h 2108718"/>
                  <a:gd name="connsiteX37" fmla="*/ 974116 w 3803157"/>
                  <a:gd name="connsiteY37" fmla="*/ 899471 h 2108718"/>
                  <a:gd name="connsiteX38" fmla="*/ 1030099 w 3803157"/>
                  <a:gd name="connsiteY38" fmla="*/ 899471 h 2108718"/>
                  <a:gd name="connsiteX39" fmla="*/ 1030099 w 3803157"/>
                  <a:gd name="connsiteY39" fmla="*/ 989045 h 2108718"/>
                  <a:gd name="connsiteX40" fmla="*/ 1071154 w 3803157"/>
                  <a:gd name="connsiteY40" fmla="*/ 1097280 h 2108718"/>
                  <a:gd name="connsiteX41" fmla="*/ 1108476 w 3803157"/>
                  <a:gd name="connsiteY41" fmla="*/ 1101012 h 2108718"/>
                  <a:gd name="connsiteX42" fmla="*/ 1108476 w 3803157"/>
                  <a:gd name="connsiteY42" fmla="*/ 1101012 h 2108718"/>
                  <a:gd name="connsiteX43" fmla="*/ 1138334 w 3803157"/>
                  <a:gd name="connsiteY43" fmla="*/ 1130870 h 2108718"/>
                  <a:gd name="connsiteX44" fmla="*/ 1175657 w 3803157"/>
                  <a:gd name="connsiteY44" fmla="*/ 1272695 h 2108718"/>
                  <a:gd name="connsiteX45" fmla="*/ 1321214 w 3803157"/>
                  <a:gd name="connsiteY45" fmla="*/ 1272695 h 2108718"/>
                  <a:gd name="connsiteX46" fmla="*/ 1321214 w 3803157"/>
                  <a:gd name="connsiteY46" fmla="*/ 1306286 h 2108718"/>
                  <a:gd name="connsiteX47" fmla="*/ 1384663 w 3803157"/>
                  <a:gd name="connsiteY47" fmla="*/ 1306286 h 2108718"/>
                  <a:gd name="connsiteX48" fmla="*/ 1384663 w 3803157"/>
                  <a:gd name="connsiteY48" fmla="*/ 1373466 h 2108718"/>
                  <a:gd name="connsiteX49" fmla="*/ 1399592 w 3803157"/>
                  <a:gd name="connsiteY49" fmla="*/ 1373466 h 2108718"/>
                  <a:gd name="connsiteX50" fmla="*/ 1399592 w 3803157"/>
                  <a:gd name="connsiteY50" fmla="*/ 1407056 h 2108718"/>
                  <a:gd name="connsiteX51" fmla="*/ 1541417 w 3803157"/>
                  <a:gd name="connsiteY51" fmla="*/ 1407056 h 2108718"/>
                  <a:gd name="connsiteX52" fmla="*/ 1567543 w 3803157"/>
                  <a:gd name="connsiteY52" fmla="*/ 1515291 h 2108718"/>
                  <a:gd name="connsiteX53" fmla="*/ 1724297 w 3803157"/>
                  <a:gd name="connsiteY53" fmla="*/ 1515291 h 2108718"/>
                  <a:gd name="connsiteX54" fmla="*/ 1757887 w 3803157"/>
                  <a:gd name="connsiteY54" fmla="*/ 1548881 h 2108718"/>
                  <a:gd name="connsiteX55" fmla="*/ 1944499 w 3803157"/>
                  <a:gd name="connsiteY55" fmla="*/ 1548881 h 2108718"/>
                  <a:gd name="connsiteX56" fmla="*/ 1944499 w 3803157"/>
                  <a:gd name="connsiteY56" fmla="*/ 1608597 h 2108718"/>
                  <a:gd name="connsiteX57" fmla="*/ 1970625 w 3803157"/>
                  <a:gd name="connsiteY57" fmla="*/ 1608597 h 2108718"/>
                  <a:gd name="connsiteX58" fmla="*/ 1970625 w 3803157"/>
                  <a:gd name="connsiteY58" fmla="*/ 1642188 h 2108718"/>
                  <a:gd name="connsiteX59" fmla="*/ 1970625 w 3803157"/>
                  <a:gd name="connsiteY59" fmla="*/ 1642188 h 2108718"/>
                  <a:gd name="connsiteX60" fmla="*/ 1996751 w 3803157"/>
                  <a:gd name="connsiteY60" fmla="*/ 1668314 h 2108718"/>
                  <a:gd name="connsiteX61" fmla="*/ 2067663 w 3803157"/>
                  <a:gd name="connsiteY61" fmla="*/ 1668314 h 2108718"/>
                  <a:gd name="connsiteX62" fmla="*/ 2067663 w 3803157"/>
                  <a:gd name="connsiteY62" fmla="*/ 1705636 h 2108718"/>
                  <a:gd name="connsiteX63" fmla="*/ 2459549 w 3803157"/>
                  <a:gd name="connsiteY63" fmla="*/ 1705636 h 2108718"/>
                  <a:gd name="connsiteX64" fmla="*/ 2459549 w 3803157"/>
                  <a:gd name="connsiteY64" fmla="*/ 1746691 h 2108718"/>
                  <a:gd name="connsiteX65" fmla="*/ 2549123 w 3803157"/>
                  <a:gd name="connsiteY65" fmla="*/ 1746691 h 2108718"/>
                  <a:gd name="connsiteX66" fmla="*/ 2549123 w 3803157"/>
                  <a:gd name="connsiteY66" fmla="*/ 1791477 h 2108718"/>
                  <a:gd name="connsiteX67" fmla="*/ 2608839 w 3803157"/>
                  <a:gd name="connsiteY67" fmla="*/ 1791477 h 2108718"/>
                  <a:gd name="connsiteX68" fmla="*/ 2608839 w 3803157"/>
                  <a:gd name="connsiteY68" fmla="*/ 1847461 h 2108718"/>
                  <a:gd name="connsiteX69" fmla="*/ 2963402 w 3803157"/>
                  <a:gd name="connsiteY69" fmla="*/ 1847461 h 2108718"/>
                  <a:gd name="connsiteX70" fmla="*/ 2963402 w 3803157"/>
                  <a:gd name="connsiteY70" fmla="*/ 1903445 h 2108718"/>
                  <a:gd name="connsiteX71" fmla="*/ 3549365 w 3803157"/>
                  <a:gd name="connsiteY71" fmla="*/ 1903445 h 2108718"/>
                  <a:gd name="connsiteX72" fmla="*/ 3549365 w 3803157"/>
                  <a:gd name="connsiteY72" fmla="*/ 1996751 h 2108718"/>
                  <a:gd name="connsiteX73" fmla="*/ 3687458 w 3803157"/>
                  <a:gd name="connsiteY73" fmla="*/ 1996751 h 2108718"/>
                  <a:gd name="connsiteX74" fmla="*/ 3687458 w 3803157"/>
                  <a:gd name="connsiteY74" fmla="*/ 2108718 h 2108718"/>
                  <a:gd name="connsiteX75" fmla="*/ 3803157 w 3803157"/>
                  <a:gd name="connsiteY75" fmla="*/ 2108718 h 210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803157" h="2108718">
                    <a:moveTo>
                      <a:pt x="0" y="0"/>
                    </a:moveTo>
                    <a:lnTo>
                      <a:pt x="85841" y="0"/>
                    </a:lnTo>
                    <a:lnTo>
                      <a:pt x="85841" y="33590"/>
                    </a:lnTo>
                    <a:lnTo>
                      <a:pt x="186612" y="33590"/>
                    </a:lnTo>
                    <a:lnTo>
                      <a:pt x="186612" y="33590"/>
                    </a:lnTo>
                    <a:lnTo>
                      <a:pt x="216470" y="63448"/>
                    </a:lnTo>
                    <a:lnTo>
                      <a:pt x="216470" y="111967"/>
                    </a:lnTo>
                    <a:lnTo>
                      <a:pt x="261257" y="111967"/>
                    </a:lnTo>
                    <a:lnTo>
                      <a:pt x="261257" y="145557"/>
                    </a:lnTo>
                    <a:lnTo>
                      <a:pt x="313508" y="145557"/>
                    </a:lnTo>
                    <a:lnTo>
                      <a:pt x="313508" y="279918"/>
                    </a:lnTo>
                    <a:lnTo>
                      <a:pt x="350831" y="279918"/>
                    </a:lnTo>
                    <a:lnTo>
                      <a:pt x="466530" y="279918"/>
                    </a:lnTo>
                    <a:lnTo>
                      <a:pt x="466530" y="279918"/>
                    </a:lnTo>
                    <a:lnTo>
                      <a:pt x="488924" y="302312"/>
                    </a:lnTo>
                    <a:lnTo>
                      <a:pt x="488924" y="347099"/>
                    </a:lnTo>
                    <a:lnTo>
                      <a:pt x="518782" y="347099"/>
                    </a:lnTo>
                    <a:lnTo>
                      <a:pt x="518782" y="347099"/>
                    </a:lnTo>
                    <a:lnTo>
                      <a:pt x="544907" y="373224"/>
                    </a:lnTo>
                    <a:lnTo>
                      <a:pt x="574765" y="403082"/>
                    </a:lnTo>
                    <a:lnTo>
                      <a:pt x="600891" y="403082"/>
                    </a:lnTo>
                    <a:lnTo>
                      <a:pt x="600891" y="436673"/>
                    </a:lnTo>
                    <a:lnTo>
                      <a:pt x="690465" y="436673"/>
                    </a:lnTo>
                    <a:lnTo>
                      <a:pt x="690465" y="518782"/>
                    </a:lnTo>
                    <a:lnTo>
                      <a:pt x="709126" y="518782"/>
                    </a:lnTo>
                    <a:lnTo>
                      <a:pt x="709126" y="541175"/>
                    </a:lnTo>
                    <a:lnTo>
                      <a:pt x="735252" y="541175"/>
                    </a:lnTo>
                    <a:lnTo>
                      <a:pt x="735252" y="578498"/>
                    </a:lnTo>
                    <a:lnTo>
                      <a:pt x="776307" y="578498"/>
                    </a:lnTo>
                    <a:lnTo>
                      <a:pt x="776307" y="600891"/>
                    </a:lnTo>
                    <a:lnTo>
                      <a:pt x="802432" y="600891"/>
                    </a:lnTo>
                    <a:lnTo>
                      <a:pt x="802432" y="645678"/>
                    </a:lnTo>
                    <a:lnTo>
                      <a:pt x="836023" y="645678"/>
                    </a:lnTo>
                    <a:lnTo>
                      <a:pt x="836023" y="727788"/>
                    </a:lnTo>
                    <a:lnTo>
                      <a:pt x="888274" y="727788"/>
                    </a:lnTo>
                    <a:lnTo>
                      <a:pt x="888274" y="862149"/>
                    </a:lnTo>
                    <a:lnTo>
                      <a:pt x="974116" y="862149"/>
                    </a:lnTo>
                    <a:lnTo>
                      <a:pt x="974116" y="899471"/>
                    </a:lnTo>
                    <a:lnTo>
                      <a:pt x="1030099" y="899471"/>
                    </a:lnTo>
                    <a:lnTo>
                      <a:pt x="1030099" y="989045"/>
                    </a:lnTo>
                    <a:lnTo>
                      <a:pt x="1071154" y="1097280"/>
                    </a:lnTo>
                    <a:lnTo>
                      <a:pt x="1108476" y="1101012"/>
                    </a:lnTo>
                    <a:lnTo>
                      <a:pt x="1108476" y="1101012"/>
                    </a:lnTo>
                    <a:lnTo>
                      <a:pt x="1138334" y="1130870"/>
                    </a:lnTo>
                    <a:lnTo>
                      <a:pt x="1175657" y="1272695"/>
                    </a:lnTo>
                    <a:lnTo>
                      <a:pt x="1321214" y="1272695"/>
                    </a:lnTo>
                    <a:lnTo>
                      <a:pt x="1321214" y="1306286"/>
                    </a:lnTo>
                    <a:lnTo>
                      <a:pt x="1384663" y="1306286"/>
                    </a:lnTo>
                    <a:lnTo>
                      <a:pt x="1384663" y="1373466"/>
                    </a:lnTo>
                    <a:lnTo>
                      <a:pt x="1399592" y="1373466"/>
                    </a:lnTo>
                    <a:lnTo>
                      <a:pt x="1399592" y="1407056"/>
                    </a:lnTo>
                    <a:lnTo>
                      <a:pt x="1541417" y="1407056"/>
                    </a:lnTo>
                    <a:lnTo>
                      <a:pt x="1567543" y="1515291"/>
                    </a:lnTo>
                    <a:lnTo>
                      <a:pt x="1724297" y="1515291"/>
                    </a:lnTo>
                    <a:lnTo>
                      <a:pt x="1757887" y="1548881"/>
                    </a:lnTo>
                    <a:lnTo>
                      <a:pt x="1944499" y="1548881"/>
                    </a:lnTo>
                    <a:lnTo>
                      <a:pt x="1944499" y="1608597"/>
                    </a:lnTo>
                    <a:lnTo>
                      <a:pt x="1970625" y="1608597"/>
                    </a:lnTo>
                    <a:lnTo>
                      <a:pt x="1970625" y="1642188"/>
                    </a:lnTo>
                    <a:lnTo>
                      <a:pt x="1970625" y="1642188"/>
                    </a:lnTo>
                    <a:lnTo>
                      <a:pt x="1996751" y="1668314"/>
                    </a:lnTo>
                    <a:lnTo>
                      <a:pt x="2067663" y="1668314"/>
                    </a:lnTo>
                    <a:lnTo>
                      <a:pt x="2067663" y="1705636"/>
                    </a:lnTo>
                    <a:lnTo>
                      <a:pt x="2459549" y="1705636"/>
                    </a:lnTo>
                    <a:lnTo>
                      <a:pt x="2459549" y="1746691"/>
                    </a:lnTo>
                    <a:lnTo>
                      <a:pt x="2549123" y="1746691"/>
                    </a:lnTo>
                    <a:lnTo>
                      <a:pt x="2549123" y="1791477"/>
                    </a:lnTo>
                    <a:lnTo>
                      <a:pt x="2608839" y="1791477"/>
                    </a:lnTo>
                    <a:lnTo>
                      <a:pt x="2608839" y="1847461"/>
                    </a:lnTo>
                    <a:lnTo>
                      <a:pt x="2963402" y="1847461"/>
                    </a:lnTo>
                    <a:lnTo>
                      <a:pt x="2963402" y="1903445"/>
                    </a:lnTo>
                    <a:lnTo>
                      <a:pt x="3549365" y="1903445"/>
                    </a:lnTo>
                    <a:lnTo>
                      <a:pt x="3549365" y="1996751"/>
                    </a:lnTo>
                    <a:lnTo>
                      <a:pt x="3687458" y="1996751"/>
                    </a:lnTo>
                    <a:lnTo>
                      <a:pt x="3687458" y="2108718"/>
                    </a:lnTo>
                    <a:lnTo>
                      <a:pt x="3803157" y="2108718"/>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C00000"/>
                  </a:solidFill>
                  <a:effectLst/>
                  <a:uLnTx/>
                  <a:uFillTx/>
                  <a:latin typeface="Arial" panose="020B0604020202020204" pitchFamily="34" charset="0"/>
                  <a:ea typeface="+mn-ea"/>
                  <a:cs typeface="+mn-cs"/>
                </a:endParaRPr>
              </a:p>
            </p:txBody>
          </p:sp>
        </p:grpSp>
        <p:sp>
          <p:nvSpPr>
            <p:cNvPr id="119" name="ZoneTexte 71">
              <a:extLst>
                <a:ext uri="{FF2B5EF4-FFF2-40B4-BE49-F238E27FC236}">
                  <a16:creationId xmlns:a16="http://schemas.microsoft.com/office/drawing/2014/main" id="{613F98C0-8D7C-534B-8E46-4CC344556CC8}"/>
                </a:ext>
              </a:extLst>
            </p:cNvPr>
            <p:cNvSpPr txBox="1">
              <a:spLocks noChangeAspect="1"/>
            </p:cNvSpPr>
            <p:nvPr/>
          </p:nvSpPr>
          <p:spPr>
            <a:xfrm>
              <a:off x="6964527" y="2527372"/>
              <a:ext cx="1135082" cy="305528"/>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err="1">
                  <a:ln>
                    <a:noFill/>
                  </a:ln>
                  <a:solidFill>
                    <a:srgbClr val="5B9BD5"/>
                  </a:solidFill>
                  <a:effectLst/>
                  <a:uLnTx/>
                  <a:uFillTx/>
                  <a:latin typeface="Arial" panose="020B0604020202020204" pitchFamily="34" charset="0"/>
                  <a:ea typeface="+mn-ea"/>
                  <a:cs typeface="+mn-cs"/>
                </a:rPr>
                <a:t>RadioChimio</a:t>
              </a:r>
              <a:endParaRPr kumimoji="0" lang="fr-FR" sz="1000" b="0" i="0" u="none" strike="noStrike" kern="1200" cap="none" spc="0" normalizeH="0" baseline="0" noProof="0" dirty="0">
                <a:ln>
                  <a:noFill/>
                </a:ln>
                <a:solidFill>
                  <a:srgbClr val="5B9BD5"/>
                </a:solidFill>
                <a:effectLst/>
                <a:uLnTx/>
                <a:uFillTx/>
                <a:latin typeface="Arial" panose="020B0604020202020204" pitchFamily="34" charset="0"/>
                <a:ea typeface="+mn-ea"/>
                <a:cs typeface="+mn-cs"/>
              </a:endParaRPr>
            </a:p>
          </p:txBody>
        </p:sp>
        <p:sp>
          <p:nvSpPr>
            <p:cNvPr id="120" name="Rectangle 119">
              <a:extLst>
                <a:ext uri="{FF2B5EF4-FFF2-40B4-BE49-F238E27FC236}">
                  <a16:creationId xmlns:a16="http://schemas.microsoft.com/office/drawing/2014/main" id="{338CBFAC-67E2-F549-9B5A-9F74B192CB74}"/>
                </a:ext>
              </a:extLst>
            </p:cNvPr>
            <p:cNvSpPr>
              <a:spLocks noChangeAspect="1"/>
            </p:cNvSpPr>
            <p:nvPr/>
          </p:nvSpPr>
          <p:spPr>
            <a:xfrm>
              <a:off x="6829346" y="1746789"/>
              <a:ext cx="2238029" cy="305528"/>
            </a:xfrm>
            <a:prstGeom prst="rect">
              <a:avLst/>
            </a:prstGeom>
          </p:spPr>
          <p:txBody>
            <a:bodyPr wrap="none">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err="1">
                  <a:ln>
                    <a:noFill/>
                  </a:ln>
                  <a:solidFill>
                    <a:srgbClr val="C00000"/>
                  </a:solidFill>
                  <a:effectLst/>
                  <a:uLnTx/>
                  <a:uFillTx/>
                  <a:latin typeface="Arial" panose="020B0604020202020204" pitchFamily="34" charset="0"/>
                  <a:ea typeface="+mn-ea"/>
                  <a:cs typeface="+mn-cs"/>
                </a:rPr>
                <a:t>RadioChimio</a:t>
              </a:r>
              <a:r>
                <a:rPr kumimoji="0" lang="fr-FR" sz="10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 + </a:t>
              </a:r>
              <a:r>
                <a:rPr kumimoji="0" lang="fr-FR" sz="1000" b="0" i="0" u="none" strike="noStrike" kern="1200" cap="none" spc="0" normalizeH="0" baseline="0" noProof="0" dirty="0" err="1">
                  <a:ln>
                    <a:noFill/>
                  </a:ln>
                  <a:solidFill>
                    <a:srgbClr val="C00000"/>
                  </a:solidFill>
                  <a:effectLst/>
                  <a:uLnTx/>
                  <a:uFillTx/>
                  <a:latin typeface="Arial" panose="020B0604020202020204" pitchFamily="34" charset="0"/>
                  <a:ea typeface="+mn-ea"/>
                  <a:cs typeface="+mn-cs"/>
                </a:rPr>
                <a:t>Trastuzumab</a:t>
              </a:r>
              <a:endParaRPr kumimoji="0" lang="fr-FR" sz="10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endParaRPr>
            </a:p>
          </p:txBody>
        </p:sp>
        <p:grpSp>
          <p:nvGrpSpPr>
            <p:cNvPr id="121" name="Groupe 78">
              <a:extLst>
                <a:ext uri="{FF2B5EF4-FFF2-40B4-BE49-F238E27FC236}">
                  <a16:creationId xmlns:a16="http://schemas.microsoft.com/office/drawing/2014/main" id="{6B6ADFCD-49D4-D149-A0CC-F18F9AE4957F}"/>
                </a:ext>
              </a:extLst>
            </p:cNvPr>
            <p:cNvGrpSpPr>
              <a:grpSpLocks noChangeAspect="1"/>
            </p:cNvGrpSpPr>
            <p:nvPr/>
          </p:nvGrpSpPr>
          <p:grpSpPr>
            <a:xfrm>
              <a:off x="6944910" y="935343"/>
              <a:ext cx="1927685" cy="679546"/>
              <a:chOff x="6255559" y="1105612"/>
              <a:chExt cx="3573628" cy="1259772"/>
            </a:xfrm>
          </p:grpSpPr>
          <p:sp>
            <p:nvSpPr>
              <p:cNvPr id="122" name="ZoneTexte 73">
                <a:extLst>
                  <a:ext uri="{FF2B5EF4-FFF2-40B4-BE49-F238E27FC236}">
                    <a16:creationId xmlns:a16="http://schemas.microsoft.com/office/drawing/2014/main" id="{611ED498-B190-D94B-89DA-C41B1AE2AF82}"/>
                  </a:ext>
                </a:extLst>
              </p:cNvPr>
              <p:cNvSpPr txBox="1"/>
              <p:nvPr/>
            </p:nvSpPr>
            <p:spPr>
              <a:xfrm>
                <a:off x="6490037" y="1105612"/>
                <a:ext cx="3325197" cy="743400"/>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mn-cs"/>
                  </a:rPr>
                  <a:t>Censored</a:t>
                </a:r>
                <a:endPar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endParaRP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P=0.95 (</a:t>
                </a:r>
                <a:r>
                  <a:rPr kumimoji="0" lang="fr-FR" sz="8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mn-cs"/>
                  </a:rPr>
                  <a:t>two-sided</a:t>
                </a:r>
                <a:r>
                  <a:rPr kumimoji="0" lang="fr-FR"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 log-</a:t>
                </a:r>
                <a:r>
                  <a:rPr kumimoji="0" lang="fr-FR" sz="8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mn-cs"/>
                  </a:rPr>
                  <a:t>rank</a:t>
                </a:r>
                <a:r>
                  <a:rPr kumimoji="0" lang="fr-FR"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a:t>
                </a:r>
              </a:p>
            </p:txBody>
          </p:sp>
          <p:sp>
            <p:nvSpPr>
              <p:cNvPr id="123" name="ZoneTexte 74">
                <a:extLst>
                  <a:ext uri="{FF2B5EF4-FFF2-40B4-BE49-F238E27FC236}">
                    <a16:creationId xmlns:a16="http://schemas.microsoft.com/office/drawing/2014/main" id="{CA4285F8-B9DA-2842-9494-60AB4020B9C1}"/>
                  </a:ext>
                </a:extLst>
              </p:cNvPr>
              <p:cNvSpPr txBox="1"/>
              <p:nvPr/>
            </p:nvSpPr>
            <p:spPr>
              <a:xfrm>
                <a:off x="6255559" y="1657382"/>
                <a:ext cx="2082202" cy="708002"/>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HR (</a:t>
                </a:r>
                <a:r>
                  <a:rPr kumimoji="0" lang="el-G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λ</a:t>
                </a:r>
                <a:r>
                  <a:rPr kumimoji="0" lang="fr-FR" sz="700" b="0" i="0" u="none" strike="noStrike" kern="1200" cap="none" spc="0" normalizeH="0" baseline="-25000" noProof="0" dirty="0">
                    <a:ln>
                      <a:noFill/>
                    </a:ln>
                    <a:solidFill>
                      <a:prstClr val="black">
                        <a:lumMod val="65000"/>
                        <a:lumOff val="35000"/>
                      </a:prstClr>
                    </a:solidFill>
                    <a:effectLst/>
                    <a:uLnTx/>
                    <a:uFillTx/>
                    <a:latin typeface="Arial" panose="020B0604020202020204" pitchFamily="34" charset="0"/>
                    <a:ea typeface="+mn-ea"/>
                    <a:cs typeface="+mn-cs"/>
                  </a:rPr>
                  <a:t>CRT +  </a:t>
                </a:r>
                <a:r>
                  <a:rPr kumimoji="0" lang="fr-FR" sz="700" b="0" i="0" u="none" strike="noStrike" kern="1200" cap="none" spc="0" normalizeH="0" baseline="-25000" noProof="0" dirty="0" err="1">
                    <a:ln>
                      <a:noFill/>
                    </a:ln>
                    <a:solidFill>
                      <a:prstClr val="black">
                        <a:lumMod val="65000"/>
                        <a:lumOff val="35000"/>
                      </a:prstClr>
                    </a:solidFill>
                    <a:effectLst/>
                    <a:uLnTx/>
                    <a:uFillTx/>
                    <a:latin typeface="Arial" panose="020B0604020202020204" pitchFamily="34" charset="0"/>
                    <a:ea typeface="+mn-ea"/>
                    <a:cs typeface="+mn-cs"/>
                  </a:rPr>
                  <a:t>Tras</a:t>
                </a:r>
                <a:r>
                  <a:rPr kumimoji="0" lang="fr-FR" sz="700" b="0" i="0" u="none" strike="noStrike" kern="1200" cap="none" spc="0" normalizeH="0" baseline="-25000" noProof="0" dirty="0">
                    <a:ln>
                      <a:noFill/>
                    </a:ln>
                    <a:solidFill>
                      <a:prstClr val="black">
                        <a:lumMod val="65000"/>
                        <a:lumOff val="35000"/>
                      </a:prstClr>
                    </a:solidFill>
                    <a:effectLst/>
                    <a:uLnTx/>
                    <a:uFillTx/>
                    <a:latin typeface="Arial" panose="020B0604020202020204" pitchFamily="34" charset="0"/>
                    <a:ea typeface="+mn-ea"/>
                    <a:cs typeface="+mn-cs"/>
                  </a:rPr>
                  <a:t>/CRT</a:t>
                </a: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a:t>
                </a:r>
              </a:p>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95% CI</a:t>
                </a:r>
              </a:p>
            </p:txBody>
          </p:sp>
          <p:sp>
            <p:nvSpPr>
              <p:cNvPr id="124" name="ZoneTexte 75">
                <a:extLst>
                  <a:ext uri="{FF2B5EF4-FFF2-40B4-BE49-F238E27FC236}">
                    <a16:creationId xmlns:a16="http://schemas.microsoft.com/office/drawing/2014/main" id="{BE29888E-A4C5-A446-8B88-526404F59F75}"/>
                  </a:ext>
                </a:extLst>
              </p:cNvPr>
              <p:cNvSpPr txBox="1"/>
              <p:nvPr/>
            </p:nvSpPr>
            <p:spPr>
              <a:xfrm>
                <a:off x="8353773" y="1657377"/>
                <a:ext cx="1475414" cy="70800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1,01</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(0,69-1,47)</a:t>
                </a:r>
              </a:p>
            </p:txBody>
          </p:sp>
          <p:cxnSp>
            <p:nvCxnSpPr>
              <p:cNvPr id="125" name="Connecteur droit 77">
                <a:extLst>
                  <a:ext uri="{FF2B5EF4-FFF2-40B4-BE49-F238E27FC236}">
                    <a16:creationId xmlns:a16="http://schemas.microsoft.com/office/drawing/2014/main" id="{A2EA1C04-8B9F-8F46-A7F1-4D542ACD7AAB}"/>
                  </a:ext>
                </a:extLst>
              </p:cNvPr>
              <p:cNvCxnSpPr/>
              <p:nvPr/>
            </p:nvCxnSpPr>
            <p:spPr>
              <a:xfrm>
                <a:off x="6555468" y="2000006"/>
                <a:ext cx="3092385"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grpSp>
      <p:sp>
        <p:nvSpPr>
          <p:cNvPr id="181" name="ZoneTexte 180">
            <a:extLst>
              <a:ext uri="{FF2B5EF4-FFF2-40B4-BE49-F238E27FC236}">
                <a16:creationId xmlns:a16="http://schemas.microsoft.com/office/drawing/2014/main" id="{B5B8C07B-7E1D-AF46-8F38-826C4999EC93}"/>
              </a:ext>
            </a:extLst>
          </p:cNvPr>
          <p:cNvSpPr txBox="1"/>
          <p:nvPr/>
        </p:nvSpPr>
        <p:spPr>
          <a:xfrm>
            <a:off x="5847894" y="2962984"/>
            <a:ext cx="995786" cy="307777"/>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err="1">
                <a:ln>
                  <a:noFill/>
                </a:ln>
                <a:solidFill>
                  <a:srgbClr val="5B9BD5"/>
                </a:solidFill>
                <a:effectLst/>
                <a:uLnTx/>
                <a:uFillTx/>
                <a:latin typeface="Arial" panose="020B0604020202020204" pitchFamily="34" charset="0"/>
                <a:ea typeface="+mn-ea"/>
                <a:cs typeface="+mn-cs"/>
              </a:rPr>
              <a:t>RadioChimio</a:t>
            </a:r>
            <a:endParaRPr kumimoji="0" lang="en-US" sz="700" b="0" i="0" u="none" strike="noStrike" kern="1200" cap="none" spc="0" normalizeH="0" baseline="0" noProof="0" dirty="0">
              <a:ln>
                <a:noFill/>
              </a:ln>
              <a:solidFill>
                <a:srgbClr val="5B9BD5"/>
              </a:solidFill>
              <a:effectLst/>
              <a:uLnTx/>
              <a:uFillTx/>
              <a:latin typeface="Arial" panose="020B0604020202020204" pitchFamily="34" charset="0"/>
              <a:ea typeface="+mn-ea"/>
              <a:cs typeface="+mn-cs"/>
            </a:endParaRPr>
          </a:p>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RCT + </a:t>
            </a:r>
            <a:r>
              <a:rPr kumimoji="0" lang="fr-FR" sz="700" b="0" i="0" u="none" strike="noStrike" kern="1200" cap="none" spc="0" normalizeH="0" baseline="0" noProof="0" dirty="0" err="1">
                <a:ln>
                  <a:noFill/>
                </a:ln>
                <a:solidFill>
                  <a:srgbClr val="C00000"/>
                </a:solidFill>
                <a:effectLst/>
                <a:uLnTx/>
                <a:uFillTx/>
                <a:latin typeface="Arial" panose="020B0604020202020204" pitchFamily="34" charset="0"/>
                <a:ea typeface="+mn-ea"/>
                <a:cs typeface="+mn-cs"/>
              </a:rPr>
              <a:t>Trastuzumab</a:t>
            </a:r>
            <a:endParaRPr kumimoji="0" lang="fr-FR" sz="7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endParaRPr>
          </a:p>
        </p:txBody>
      </p:sp>
      <p:sp>
        <p:nvSpPr>
          <p:cNvPr id="182" name="ZoneTexte 181">
            <a:extLst>
              <a:ext uri="{FF2B5EF4-FFF2-40B4-BE49-F238E27FC236}">
                <a16:creationId xmlns:a16="http://schemas.microsoft.com/office/drawing/2014/main" id="{4C564E80-77EB-1748-825C-340DBAC2E60E}"/>
              </a:ext>
            </a:extLst>
          </p:cNvPr>
          <p:cNvSpPr txBox="1"/>
          <p:nvPr/>
        </p:nvSpPr>
        <p:spPr>
          <a:xfrm>
            <a:off x="6693222" y="2852095"/>
            <a:ext cx="364203" cy="415498"/>
          </a:xfrm>
          <a:prstGeom prst="rect">
            <a:avLst/>
          </a:prstGeom>
          <a:noFill/>
        </p:spPr>
        <p:txBody>
          <a:bodyPr wrap="none" rtlCol="0" anchor="b">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#Pts</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96</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98</a:t>
            </a:r>
          </a:p>
        </p:txBody>
      </p:sp>
      <p:sp>
        <p:nvSpPr>
          <p:cNvPr id="183" name="ZoneTexte 182">
            <a:extLst>
              <a:ext uri="{FF2B5EF4-FFF2-40B4-BE49-F238E27FC236}">
                <a16:creationId xmlns:a16="http://schemas.microsoft.com/office/drawing/2014/main" id="{725409C0-256D-5E4D-86F9-1F949EA7023B}"/>
              </a:ext>
            </a:extLst>
          </p:cNvPr>
          <p:cNvSpPr txBox="1"/>
          <p:nvPr/>
        </p:nvSpPr>
        <p:spPr>
          <a:xfrm>
            <a:off x="6895412" y="2852093"/>
            <a:ext cx="437940" cy="415498"/>
          </a:xfrm>
          <a:prstGeom prst="rect">
            <a:avLst/>
          </a:prstGeom>
          <a:noFill/>
        </p:spPr>
        <p:txBody>
          <a:bodyPr wrap="none" rtlCol="0" anchor="b">
            <a:spAutoFit/>
          </a:bodyPr>
          <a:lstStyle/>
          <a:p>
            <a:pPr marL="0" marR="0" lvl="0" indent="0" algn="ctr" defTabSz="685800" rtl="0" eaLnBrk="1" fontAlgn="t"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err="1">
                <a:ln>
                  <a:noFill/>
                </a:ln>
                <a:solidFill>
                  <a:srgbClr val="595959"/>
                </a:solidFill>
                <a:effectLst/>
                <a:uLnTx/>
                <a:uFillTx/>
                <a:latin typeface="Arial" panose="020B0604020202020204" pitchFamily="34" charset="0"/>
                <a:ea typeface="+mn-ea"/>
                <a:cs typeface="Arial" panose="020B0604020202020204" pitchFamily="34" charset="0"/>
              </a:rPr>
              <a:t>Décès</a:t>
            </a:r>
            <a:endParaRPr kumimoji="0" lang="fr-FR" sz="7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ctr" defTabSz="685800" rtl="0" eaLnBrk="1" fontAlgn="t"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5B9BD5"/>
                </a:solidFill>
                <a:effectLst/>
                <a:uLnTx/>
                <a:uFillTx/>
                <a:latin typeface="Arial" panose="020B0604020202020204" pitchFamily="34" charset="0"/>
                <a:ea typeface="+mn-ea"/>
                <a:cs typeface="Arial" panose="020B0604020202020204" pitchFamily="34" charset="0"/>
              </a:rPr>
              <a:t>55</a:t>
            </a:r>
            <a:endParaRPr kumimoji="0" lang="fr-FR" sz="700" b="0" i="0" u="none" strike="noStrike" kern="1200" cap="none" spc="0" normalizeH="0" baseline="0" noProof="0" dirty="0">
              <a:ln>
                <a:noFill/>
              </a:ln>
              <a:solidFill>
                <a:srgbClr val="5B9BD5"/>
              </a:solidFill>
              <a:effectLst/>
              <a:uLnTx/>
              <a:uFillTx/>
              <a:latin typeface="Arial" panose="020B0604020202020204" pitchFamily="34" charset="0"/>
              <a:ea typeface="+mn-ea"/>
              <a:cs typeface="Arial" panose="020B0604020202020204" pitchFamily="34" charset="0"/>
            </a:endParaRPr>
          </a:p>
          <a:p>
            <a:pPr marL="0" marR="0" lvl="0" indent="0" algn="ctr" defTabSz="685800" rtl="0" eaLnBrk="1" fontAlgn="t"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rPr>
              <a:t>54</a:t>
            </a:r>
            <a:endParaRPr kumimoji="0" lang="fr-FR" sz="700" b="0" i="0" u="none" strike="noStrike" kern="120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endParaRPr>
          </a:p>
        </p:txBody>
      </p:sp>
      <p:sp>
        <p:nvSpPr>
          <p:cNvPr id="184" name="ZoneTexte 183">
            <a:extLst>
              <a:ext uri="{FF2B5EF4-FFF2-40B4-BE49-F238E27FC236}">
                <a16:creationId xmlns:a16="http://schemas.microsoft.com/office/drawing/2014/main" id="{F70492B5-24E6-4F42-B731-3235D34D2759}"/>
              </a:ext>
            </a:extLst>
          </p:cNvPr>
          <p:cNvSpPr txBox="1"/>
          <p:nvPr/>
        </p:nvSpPr>
        <p:spPr>
          <a:xfrm>
            <a:off x="7185983" y="2852095"/>
            <a:ext cx="522900" cy="415498"/>
          </a:xfrm>
          <a:prstGeom prst="rect">
            <a:avLst/>
          </a:prstGeom>
          <a:noFill/>
        </p:spPr>
        <p:txBody>
          <a:bodyPr wrap="none" rtlCol="0" anchor="b">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Censure</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42</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44</a:t>
            </a:r>
          </a:p>
        </p:txBody>
      </p:sp>
      <p:sp>
        <p:nvSpPr>
          <p:cNvPr id="185" name="ZoneTexte 184">
            <a:extLst>
              <a:ext uri="{FF2B5EF4-FFF2-40B4-BE49-F238E27FC236}">
                <a16:creationId xmlns:a16="http://schemas.microsoft.com/office/drawing/2014/main" id="{B14AF1C0-960E-E748-88CC-0FF19531964C}"/>
              </a:ext>
            </a:extLst>
          </p:cNvPr>
          <p:cNvSpPr txBox="1"/>
          <p:nvPr/>
        </p:nvSpPr>
        <p:spPr>
          <a:xfrm>
            <a:off x="7579886" y="2852095"/>
            <a:ext cx="1064715" cy="415498"/>
          </a:xfrm>
          <a:prstGeom prst="rect">
            <a:avLst/>
          </a:prstGeom>
          <a:noFill/>
        </p:spPr>
        <p:txBody>
          <a:bodyPr wrap="none" rtlCol="0" anchor="b">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SG Médiane</a:t>
            </a:r>
            <a:r>
              <a:rPr kumimoji="0" lang="fr-FR" sz="700" b="0" i="0" u="none" strike="noStrike" kern="1200" cap="none" spc="0" normalizeH="0" baseline="0" noProof="0" dirty="0">
                <a:ln>
                  <a:noFill/>
                </a:ln>
                <a:solidFill>
                  <a:srgbClr val="1789A5"/>
                </a:solidFill>
                <a:effectLst/>
                <a:uLnTx/>
                <a:uFillTx/>
                <a:latin typeface="Arial" panose="020B0604020202020204" pitchFamily="34" charset="0"/>
                <a:ea typeface="+mn-ea"/>
                <a:cs typeface="+mn-cs"/>
              </a:rPr>
              <a:t> </a:t>
            </a: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(95% CI)</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38,9 (29,0-64,5)</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38,5 (26,2-70,4)</a:t>
            </a:r>
          </a:p>
        </p:txBody>
      </p:sp>
    </p:spTree>
    <p:extLst>
      <p:ext uri="{BB962C8B-B14F-4D97-AF65-F5344CB8AC3E}">
        <p14:creationId xmlns:p14="http://schemas.microsoft.com/office/powerpoint/2010/main" val="37280128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09157C84-6CF2-8946-815A-66436978CC7B}"/>
              </a:ext>
            </a:extLst>
          </p:cNvPr>
          <p:cNvSpPr>
            <a:spLocks noGrp="1"/>
          </p:cNvSpPr>
          <p:nvPr>
            <p:ph type="title"/>
          </p:nvPr>
        </p:nvSpPr>
        <p:spPr/>
        <p:txBody>
          <a:bodyPr>
            <a:noAutofit/>
          </a:bodyPr>
          <a:lstStyle/>
          <a:p>
            <a:r>
              <a:rPr lang="fr-FR" sz="2000" dirty="0"/>
              <a:t>Association RCT +/ </a:t>
            </a:r>
            <a:r>
              <a:rPr lang="fr-FR" sz="2000" dirty="0" err="1"/>
              <a:t>Trastuzumab</a:t>
            </a:r>
            <a:r>
              <a:rPr lang="fr-FR" sz="2000" dirty="0"/>
              <a:t> dans l’ADK œsophage et JOG</a:t>
            </a:r>
            <a:br>
              <a:rPr lang="fr-FR" sz="2000" dirty="0"/>
            </a:br>
            <a:r>
              <a:rPr lang="fr-FR" sz="2000" b="1" dirty="0"/>
              <a:t>Etude RTOG 1010 </a:t>
            </a:r>
          </a:p>
        </p:txBody>
      </p:sp>
      <p:sp>
        <p:nvSpPr>
          <p:cNvPr id="13" name="Espace réservé du contenu 12"/>
          <p:cNvSpPr>
            <a:spLocks noGrp="1"/>
          </p:cNvSpPr>
          <p:nvPr>
            <p:ph sz="half" idx="1"/>
          </p:nvPr>
        </p:nvSpPr>
        <p:spPr/>
        <p:txBody>
          <a:bodyPr/>
          <a:lstStyle/>
          <a:p>
            <a:r>
              <a:rPr lang="fr-FR" dirty="0"/>
              <a:t>L’ajout du Trastuzumab à la </a:t>
            </a:r>
            <a:r>
              <a:rPr lang="fr-FR" dirty="0" err="1"/>
              <a:t>radiochimiothérapie</a:t>
            </a:r>
            <a:r>
              <a:rPr lang="fr-FR" dirty="0"/>
              <a:t> n’améliore pas le traitement des ADK </a:t>
            </a:r>
            <a:r>
              <a:rPr lang="fr-FR" dirty="0" err="1"/>
              <a:t>oesogastriques</a:t>
            </a:r>
            <a:r>
              <a:rPr lang="fr-FR" dirty="0"/>
              <a:t> localisés HER2+</a:t>
            </a:r>
          </a:p>
          <a:p>
            <a:pPr marL="0" indent="0">
              <a:buNone/>
            </a:pPr>
            <a:endParaRPr lang="fr-FR" dirty="0"/>
          </a:p>
          <a:p>
            <a:pPr lvl="1"/>
            <a:r>
              <a:rPr lang="fr-FR" dirty="0" err="1"/>
              <a:t>pCR</a:t>
            </a:r>
            <a:r>
              <a:rPr lang="fr-FR" dirty="0"/>
              <a:t> non augmentée</a:t>
            </a:r>
          </a:p>
          <a:p>
            <a:pPr lvl="1"/>
            <a:r>
              <a:rPr lang="fr-FR" dirty="0"/>
              <a:t>SSP non améliorée</a:t>
            </a:r>
          </a:p>
          <a:p>
            <a:pPr lvl="1"/>
            <a:r>
              <a:rPr lang="fr-FR" dirty="0"/>
              <a:t>SG non améliorée</a:t>
            </a:r>
          </a:p>
          <a:p>
            <a:endParaRPr lang="fr-FR" dirty="0"/>
          </a:p>
        </p:txBody>
      </p:sp>
      <p:sp>
        <p:nvSpPr>
          <p:cNvPr id="2" name="ZoneTexte 1">
            <a:extLst>
              <a:ext uri="{FF2B5EF4-FFF2-40B4-BE49-F238E27FC236}">
                <a16:creationId xmlns:a16="http://schemas.microsoft.com/office/drawing/2014/main" id="{124F7EFE-746B-D349-899B-ACAB007736E1}"/>
              </a:ext>
            </a:extLst>
          </p:cNvPr>
          <p:cNvSpPr txBox="1"/>
          <p:nvPr/>
        </p:nvSpPr>
        <p:spPr>
          <a:xfrm>
            <a:off x="1312010" y="3398621"/>
            <a:ext cx="6499432" cy="646986"/>
          </a:xfrm>
          <a:prstGeom prst="roundRect">
            <a:avLst/>
          </a:prstGeom>
          <a:ln>
            <a:solidFill>
              <a:srgbClr val="EC8014"/>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6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Etude négative, aucun signal d’efficacité du Trastuzumab </a:t>
            </a:r>
            <a:br>
              <a:rPr kumimoji="0" lang="fr-FR" sz="16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br>
            <a:r>
              <a:rPr kumimoji="0" lang="fr-FR" sz="16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en combinaison avec la radio-chimiothérapie</a:t>
            </a:r>
          </a:p>
        </p:txBody>
      </p:sp>
      <p:sp>
        <p:nvSpPr>
          <p:cNvPr id="9" name="ZoneTexte 8">
            <a:extLst>
              <a:ext uri="{FF2B5EF4-FFF2-40B4-BE49-F238E27FC236}">
                <a16:creationId xmlns:a16="http://schemas.microsoft.com/office/drawing/2014/main" id="{D2E08BB8-B5C2-EC49-B373-B736C54DC6EC}"/>
              </a:ext>
            </a:extLst>
          </p:cNvPr>
          <p:cNvSpPr txBox="1"/>
          <p:nvPr/>
        </p:nvSpPr>
        <p:spPr>
          <a:xfrm>
            <a:off x="-3048" y="4912668"/>
            <a:ext cx="1973617"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Safran et al, ASCO2020, Abs 4500</a:t>
            </a:r>
          </a:p>
        </p:txBody>
      </p:sp>
    </p:spTree>
    <p:extLst>
      <p:ext uri="{BB962C8B-B14F-4D97-AF65-F5344CB8AC3E}">
        <p14:creationId xmlns:p14="http://schemas.microsoft.com/office/powerpoint/2010/main" val="22566681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a:xfrm>
            <a:off x="439062" y="696314"/>
            <a:ext cx="7886700" cy="1031756"/>
          </a:xfrm>
        </p:spPr>
        <p:txBody>
          <a:bodyPr>
            <a:normAutofit/>
          </a:bodyPr>
          <a:lstStyle/>
          <a:p>
            <a:r>
              <a:rPr lang="fr-FR" sz="2800" b="1" dirty="0"/>
              <a:t>Cancer œsogastrique localisé HER2</a:t>
            </a:r>
          </a:p>
        </p:txBody>
      </p:sp>
      <p:sp>
        <p:nvSpPr>
          <p:cNvPr id="2" name="Espace réservé du texte 1"/>
          <p:cNvSpPr>
            <a:spLocks noGrp="1"/>
          </p:cNvSpPr>
          <p:nvPr>
            <p:ph type="body" idx="1"/>
          </p:nvPr>
        </p:nvSpPr>
        <p:spPr>
          <a:xfrm>
            <a:off x="439062" y="1801418"/>
            <a:ext cx="5771034" cy="1799460"/>
          </a:xfrm>
        </p:spPr>
        <p:txBody>
          <a:bodyPr/>
          <a:lstStyle/>
          <a:p>
            <a:r>
              <a:rPr lang="fr-FR" sz="1800" b="0" dirty="0" err="1"/>
              <a:t>Perioperative</a:t>
            </a:r>
            <a:r>
              <a:rPr lang="fr-FR" sz="1800" b="0" dirty="0"/>
              <a:t> trastuzumab and </a:t>
            </a:r>
            <a:r>
              <a:rPr lang="fr-FR" sz="1800" b="0" dirty="0" err="1"/>
              <a:t>pertuzumab</a:t>
            </a:r>
            <a:r>
              <a:rPr lang="fr-FR" sz="1800" b="0" dirty="0"/>
              <a:t> in </a:t>
            </a:r>
            <a:r>
              <a:rPr lang="fr-FR" sz="1800" b="0" dirty="0" err="1"/>
              <a:t>combination</a:t>
            </a:r>
            <a:r>
              <a:rPr lang="fr-FR" sz="1800" b="0" dirty="0"/>
              <a:t> </a:t>
            </a:r>
            <a:r>
              <a:rPr lang="fr-FR" sz="1800" b="0" dirty="0" err="1"/>
              <a:t>with</a:t>
            </a:r>
            <a:r>
              <a:rPr lang="fr-FR" sz="1800" b="0" dirty="0"/>
              <a:t> FLOT versus FLOT </a:t>
            </a:r>
            <a:r>
              <a:rPr lang="fr-FR" sz="1800" b="0" dirty="0" err="1"/>
              <a:t>alone</a:t>
            </a:r>
            <a:r>
              <a:rPr lang="fr-FR" sz="1800" b="0" dirty="0"/>
              <a:t> for HER2-positive </a:t>
            </a:r>
            <a:r>
              <a:rPr lang="fr-FR" sz="1800" b="0" dirty="0" err="1"/>
              <a:t>resectable</a:t>
            </a:r>
            <a:r>
              <a:rPr lang="fr-FR" sz="1800" b="0" dirty="0"/>
              <a:t> </a:t>
            </a:r>
            <a:r>
              <a:rPr lang="fr-FR" sz="1800" b="0" dirty="0" err="1"/>
              <a:t>esophagogastric</a:t>
            </a:r>
            <a:r>
              <a:rPr lang="fr-FR" sz="1800" b="0" dirty="0"/>
              <a:t> </a:t>
            </a:r>
            <a:r>
              <a:rPr lang="fr-FR" sz="1800" b="0" dirty="0" err="1"/>
              <a:t>adenocarcinoma</a:t>
            </a:r>
            <a:r>
              <a:rPr lang="fr-FR" sz="1800" b="0" dirty="0"/>
              <a:t>: Final </a:t>
            </a:r>
            <a:r>
              <a:rPr lang="fr-FR" sz="1800" b="0" dirty="0" err="1"/>
              <a:t>results</a:t>
            </a:r>
            <a:r>
              <a:rPr lang="fr-FR" sz="1800" b="0" dirty="0"/>
              <a:t> of the PETRARCA </a:t>
            </a:r>
            <a:r>
              <a:rPr lang="fr-FR" sz="1800" b="0" dirty="0" err="1"/>
              <a:t>multicenter</a:t>
            </a:r>
            <a:r>
              <a:rPr lang="fr-FR" sz="1800" b="0" dirty="0"/>
              <a:t> </a:t>
            </a:r>
            <a:r>
              <a:rPr lang="fr-FR" sz="1800" b="0" dirty="0" err="1"/>
              <a:t>randomized</a:t>
            </a:r>
            <a:r>
              <a:rPr lang="fr-FR" sz="1800" b="0" dirty="0"/>
              <a:t> phase II trial of the AIO.</a:t>
            </a:r>
          </a:p>
          <a:p>
            <a:endParaRPr lang="fr-FR" sz="500" b="0" dirty="0"/>
          </a:p>
          <a:p>
            <a:r>
              <a:rPr lang="fr-FR" sz="1600" b="0" i="1" dirty="0"/>
              <a:t>Ralf D. </a:t>
            </a:r>
            <a:r>
              <a:rPr lang="fr-FR" sz="1600" b="0" i="1" dirty="0" err="1"/>
              <a:t>Hofheinz</a:t>
            </a:r>
            <a:r>
              <a:rPr lang="fr-FR" sz="1600" b="0" i="1" dirty="0"/>
              <a:t> et al., ASCO2020, Abs 4502</a:t>
            </a:r>
          </a:p>
        </p:txBody>
      </p:sp>
    </p:spTree>
    <p:extLst>
      <p:ext uri="{BB962C8B-B14F-4D97-AF65-F5344CB8AC3E}">
        <p14:creationId xmlns:p14="http://schemas.microsoft.com/office/powerpoint/2010/main" val="3460753895"/>
      </p:ext>
    </p:extLst>
  </p:cSld>
  <p:clrMapOvr>
    <a:masterClrMapping/>
  </p:clrMapOvr>
  <p:transition spd="slow">
    <p:wipe/>
  </p:transition>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11"/>
          <p:cNvSpPr>
            <a:spLocks noGrp="1"/>
          </p:cNvSpPr>
          <p:nvPr>
            <p:ph type="title"/>
          </p:nvPr>
        </p:nvSpPr>
        <p:spPr/>
        <p:txBody>
          <a:bodyPr>
            <a:noAutofit/>
          </a:bodyPr>
          <a:lstStyle/>
          <a:p>
            <a:r>
              <a:rPr lang="fr-FR" sz="2000" dirty="0"/>
              <a:t>Cancers gastriques localisés HER2: FLOT +/- Trastuzumab + </a:t>
            </a:r>
            <a:r>
              <a:rPr lang="fr-FR" sz="2000" dirty="0" err="1"/>
              <a:t>Pertuzumab</a:t>
            </a:r>
            <a:r>
              <a:rPr lang="fr-FR" sz="2000" dirty="0"/>
              <a:t> </a:t>
            </a:r>
            <a:r>
              <a:rPr lang="fr-FR" b="1" dirty="0"/>
              <a:t>E</a:t>
            </a:r>
            <a:r>
              <a:rPr lang="fr-FR" sz="2000" b="1" dirty="0"/>
              <a:t>tude PETRARCA</a:t>
            </a:r>
          </a:p>
        </p:txBody>
      </p:sp>
      <p:sp>
        <p:nvSpPr>
          <p:cNvPr id="3" name="Espace réservé du contenu 2"/>
          <p:cNvSpPr>
            <a:spLocks noGrp="1"/>
          </p:cNvSpPr>
          <p:nvPr>
            <p:ph sz="half" idx="1"/>
          </p:nvPr>
        </p:nvSpPr>
        <p:spPr>
          <a:xfrm>
            <a:off x="190500" y="821933"/>
            <a:ext cx="8953500" cy="3770309"/>
          </a:xfrm>
        </p:spPr>
        <p:txBody>
          <a:bodyPr/>
          <a:lstStyle/>
          <a:p>
            <a:r>
              <a:rPr lang="fr-FR" sz="1600" dirty="0"/>
              <a:t>Contexte</a:t>
            </a:r>
          </a:p>
          <a:p>
            <a:pPr lvl="1"/>
            <a:r>
              <a:rPr lang="fr-FR" sz="1400" dirty="0" err="1"/>
              <a:t>Pertuzumab</a:t>
            </a:r>
            <a:r>
              <a:rPr lang="fr-FR" sz="1400" dirty="0"/>
              <a:t> et Trastuzumab: mécanismes complémentaires, contournant des mécanismes de résistance</a:t>
            </a:r>
          </a:p>
          <a:p>
            <a:pPr lvl="1"/>
            <a:endParaRPr lang="fr-FR" sz="1400" dirty="0"/>
          </a:p>
          <a:p>
            <a:endParaRPr lang="fr-FR" sz="1600" dirty="0"/>
          </a:p>
          <a:p>
            <a:endParaRPr lang="fr-FR" sz="1600" dirty="0"/>
          </a:p>
          <a:p>
            <a:endParaRPr lang="fr-FR" sz="1600" dirty="0"/>
          </a:p>
          <a:p>
            <a:endParaRPr lang="fr-FR" sz="1600" dirty="0"/>
          </a:p>
          <a:p>
            <a:endParaRPr lang="fr-FR" sz="1600" dirty="0"/>
          </a:p>
          <a:p>
            <a:pPr marL="0" indent="0">
              <a:buNone/>
            </a:pPr>
            <a:endParaRPr lang="fr-FR" sz="1600" dirty="0"/>
          </a:p>
          <a:p>
            <a:r>
              <a:rPr lang="fr-FR" sz="1600" dirty="0"/>
              <a:t>Association validée dans les cancers du sein, en métastatique et en adjuvant</a:t>
            </a:r>
          </a:p>
          <a:p>
            <a:r>
              <a:rPr lang="fr-FR" sz="1600" dirty="0"/>
              <a:t>Mais étude négative dans l’ADK gastrique métastatique </a:t>
            </a:r>
            <a:r>
              <a:rPr lang="fr-FR" sz="1100" b="0" dirty="0"/>
              <a:t>(</a:t>
            </a:r>
            <a:r>
              <a:rPr lang="fr-FR" sz="1100" b="0" dirty="0" err="1"/>
              <a:t>Tabernero</a:t>
            </a:r>
            <a:r>
              <a:rPr lang="fr-FR" sz="1100" b="0" dirty="0"/>
              <a:t>, Lancet </a:t>
            </a:r>
            <a:r>
              <a:rPr lang="fr-FR" sz="1100" b="0" dirty="0" err="1"/>
              <a:t>Oncol</a:t>
            </a:r>
            <a:r>
              <a:rPr lang="fr-FR" sz="1100" b="0" dirty="0"/>
              <a:t> 2018)</a:t>
            </a:r>
          </a:p>
          <a:p>
            <a:pPr lvl="1"/>
            <a:r>
              <a:rPr lang="fr-FR" sz="1200" dirty="0"/>
              <a:t>Essai JACOB Chimio + Trastuzumab VS Chimio + Trastuzumab + </a:t>
            </a:r>
            <a:r>
              <a:rPr lang="fr-FR" sz="1200" dirty="0" err="1"/>
              <a:t>Pertuzumab</a:t>
            </a:r>
            <a:r>
              <a:rPr lang="fr-FR" sz="1200" dirty="0"/>
              <a:t>: </a:t>
            </a:r>
          </a:p>
          <a:p>
            <a:pPr lvl="1"/>
            <a:r>
              <a:rPr lang="fr-FR" sz="1200" dirty="0"/>
              <a:t>OS 17.5 vs 14.2 mois; HR=0.84 (0.71-1; p=0.057); </a:t>
            </a:r>
          </a:p>
        </p:txBody>
      </p:sp>
      <p:sp>
        <p:nvSpPr>
          <p:cNvPr id="10" name="Rectangle à coins arrondis 6">
            <a:extLst>
              <a:ext uri="{FF2B5EF4-FFF2-40B4-BE49-F238E27FC236}">
                <a16:creationId xmlns:a16="http://schemas.microsoft.com/office/drawing/2014/main" id="{5D0C19EB-4A89-4F5C-8BBA-DA6C7DB61BC4}"/>
              </a:ext>
            </a:extLst>
          </p:cNvPr>
          <p:cNvSpPr/>
          <p:nvPr/>
        </p:nvSpPr>
        <p:spPr>
          <a:xfrm>
            <a:off x="1184795" y="1447634"/>
            <a:ext cx="6843699" cy="2248231"/>
          </a:xfrm>
          <a:prstGeom prst="roundRect">
            <a:avLst>
              <a:gd name="adj" fmla="val 2855"/>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pic>
        <p:nvPicPr>
          <p:cNvPr id="5" name="Image 4">
            <a:extLst>
              <a:ext uri="{FF2B5EF4-FFF2-40B4-BE49-F238E27FC236}">
                <a16:creationId xmlns:a16="http://schemas.microsoft.com/office/drawing/2014/main" id="{3F0A13C5-5FD3-5E40-BE25-61F362052A2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090865" y="1559312"/>
            <a:ext cx="2802369" cy="2025909"/>
          </a:xfrm>
          <a:prstGeom prst="rect">
            <a:avLst/>
          </a:prstGeom>
        </p:spPr>
      </p:pic>
      <p:sp>
        <p:nvSpPr>
          <p:cNvPr id="6" name="ZoneTexte 5">
            <a:extLst>
              <a:ext uri="{FF2B5EF4-FFF2-40B4-BE49-F238E27FC236}">
                <a16:creationId xmlns:a16="http://schemas.microsoft.com/office/drawing/2014/main" id="{6780AC4F-27F3-F242-8863-B8505536154A}"/>
              </a:ext>
            </a:extLst>
          </p:cNvPr>
          <p:cNvSpPr txBox="1"/>
          <p:nvPr/>
        </p:nvSpPr>
        <p:spPr>
          <a:xfrm>
            <a:off x="6484759" y="1486776"/>
            <a:ext cx="1543735" cy="969496"/>
          </a:xfrm>
          <a:prstGeom prst="rect">
            <a:avLst/>
          </a:prstGeom>
          <a:noFill/>
        </p:spPr>
        <p:txBody>
          <a:bodyPr wrap="square" rtlCol="0">
            <a:spAutoFit/>
          </a:bodyPr>
          <a:lstStyle>
            <a:defPPr>
              <a:defRPr lang="fr-FR"/>
            </a:defPPr>
            <a:lvl1pPr algn="ctr">
              <a:defRPr sz="1200">
                <a:latin typeface="Arial" panose="020B0604020202020204" pitchFamily="34" charset="0"/>
              </a:defRPr>
            </a:lvl1p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Trastuzumab </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Active</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la toxicité cellulaire</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Dépendante</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de l’anticorps1 </a:t>
            </a:r>
          </a:p>
        </p:txBody>
      </p:sp>
      <p:cxnSp>
        <p:nvCxnSpPr>
          <p:cNvPr id="7" name="Connecteur droit avec flèche 6">
            <a:extLst>
              <a:ext uri="{FF2B5EF4-FFF2-40B4-BE49-F238E27FC236}">
                <a16:creationId xmlns:a16="http://schemas.microsoft.com/office/drawing/2014/main" id="{F3D54603-D765-4A4F-9ACD-042B7939F9AA}"/>
              </a:ext>
            </a:extLst>
          </p:cNvPr>
          <p:cNvCxnSpPr>
            <a:cxnSpLocks/>
            <a:stCxn id="6" idx="1"/>
          </p:cNvCxnSpPr>
          <p:nvPr/>
        </p:nvCxnSpPr>
        <p:spPr>
          <a:xfrm flipH="1">
            <a:off x="5578153" y="1971524"/>
            <a:ext cx="906606" cy="177252"/>
          </a:xfrm>
          <a:prstGeom prst="straightConnector1">
            <a:avLst/>
          </a:prstGeom>
          <a:ln w="5715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8" name="ZoneTexte 7">
            <a:extLst>
              <a:ext uri="{FF2B5EF4-FFF2-40B4-BE49-F238E27FC236}">
                <a16:creationId xmlns:a16="http://schemas.microsoft.com/office/drawing/2014/main" id="{E06E9FFE-4B8F-C74C-9D17-14DAA898A4A5}"/>
              </a:ext>
            </a:extLst>
          </p:cNvPr>
          <p:cNvSpPr txBox="1"/>
          <p:nvPr/>
        </p:nvSpPr>
        <p:spPr>
          <a:xfrm>
            <a:off x="1184795" y="1808405"/>
            <a:ext cx="1633647" cy="938719"/>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100" b="0"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mn-cs"/>
              </a:rPr>
              <a:t>Pertuzumab</a:t>
            </a:r>
            <a:endParaRPr kumimoji="0" lang="fr-FR"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Inhibe</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l’</a:t>
            </a:r>
            <a:r>
              <a:rPr kumimoji="0" lang="fr-FR" sz="1100" b="0"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mn-cs"/>
              </a:rPr>
              <a:t>hétérodimérisation</a:t>
            </a:r>
            <a:endParaRPr kumimoji="0" lang="fr-FR"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activée par</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le ligand2 </a:t>
            </a:r>
          </a:p>
        </p:txBody>
      </p:sp>
      <p:cxnSp>
        <p:nvCxnSpPr>
          <p:cNvPr id="9" name="Connecteur en arc 8">
            <a:extLst>
              <a:ext uri="{FF2B5EF4-FFF2-40B4-BE49-F238E27FC236}">
                <a16:creationId xmlns:a16="http://schemas.microsoft.com/office/drawing/2014/main" id="{063DEE40-2002-2F4F-BA06-B8A50FB47770}"/>
              </a:ext>
            </a:extLst>
          </p:cNvPr>
          <p:cNvCxnSpPr>
            <a:cxnSpLocks/>
          </p:cNvCxnSpPr>
          <p:nvPr/>
        </p:nvCxnSpPr>
        <p:spPr>
          <a:xfrm flipV="1">
            <a:off x="2728530" y="1788829"/>
            <a:ext cx="1399302" cy="552550"/>
          </a:xfrm>
          <a:prstGeom prst="curvedConnector3">
            <a:avLst/>
          </a:prstGeom>
          <a:ln w="53975">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1" name="ZoneTexte 10">
            <a:extLst>
              <a:ext uri="{FF2B5EF4-FFF2-40B4-BE49-F238E27FC236}">
                <a16:creationId xmlns:a16="http://schemas.microsoft.com/office/drawing/2014/main" id="{C33EC845-317B-475F-A5EA-6BB93CAB0BEF}"/>
              </a:ext>
            </a:extLst>
          </p:cNvPr>
          <p:cNvSpPr txBox="1"/>
          <p:nvPr/>
        </p:nvSpPr>
        <p:spPr>
          <a:xfrm>
            <a:off x="-3048" y="4912668"/>
            <a:ext cx="2089033"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Hofheinz</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ASCO2020, Abs 4502</a:t>
            </a:r>
          </a:p>
        </p:txBody>
      </p:sp>
    </p:spTree>
    <p:extLst>
      <p:ext uri="{BB962C8B-B14F-4D97-AF65-F5344CB8AC3E}">
        <p14:creationId xmlns:p14="http://schemas.microsoft.com/office/powerpoint/2010/main" val="34993280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ZoneTexte 36">
            <a:extLst>
              <a:ext uri="{FF2B5EF4-FFF2-40B4-BE49-F238E27FC236}">
                <a16:creationId xmlns:a16="http://schemas.microsoft.com/office/drawing/2014/main" id="{A01A9EE9-7324-7F4D-B58F-943E64D202E2}"/>
              </a:ext>
            </a:extLst>
          </p:cNvPr>
          <p:cNvSpPr txBox="1"/>
          <p:nvPr/>
        </p:nvSpPr>
        <p:spPr>
          <a:xfrm>
            <a:off x="1873088" y="4217626"/>
            <a:ext cx="4970656" cy="461665"/>
          </a:xfrm>
          <a:prstGeom prst="rect">
            <a:avLst/>
          </a:prstGeom>
          <a:noFill/>
        </p:spPr>
        <p:txBody>
          <a:bodyPr wrap="none" rtlCol="0">
            <a:spAutoFit/>
          </a:bodyPr>
          <a:lstStyle/>
          <a:p>
            <a:pPr marL="108000" marR="0" lvl="0" indent="-10800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Objectif principal </a:t>
            </a:r>
            <a:r>
              <a:rPr kumimoji="0" lang="fr-FR" sz="1200" b="0"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 Taux de réponse histologique complète (</a:t>
            </a:r>
            <a:r>
              <a:rPr kumimoji="0" lang="fr-FR" sz="1200" b="0" i="0" u="none" strike="noStrike" kern="1200" cap="none" spc="0" normalizeH="0" baseline="0" noProof="0" dirty="0" err="1">
                <a:ln>
                  <a:noFill/>
                </a:ln>
                <a:solidFill>
                  <a:srgbClr val="002060"/>
                </a:solidFill>
                <a:effectLst/>
                <a:uLnTx/>
                <a:uFillTx/>
                <a:latin typeface="Arial" panose="020B0604020202020204" pitchFamily="34" charset="0"/>
                <a:ea typeface="+mn-ea"/>
                <a:cs typeface="+mn-cs"/>
              </a:rPr>
              <a:t>pCR</a:t>
            </a:r>
            <a:r>
              <a:rPr kumimoji="0" lang="fr-FR" sz="1200" b="0"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a:t>
            </a:r>
          </a:p>
          <a:p>
            <a:pPr marL="108000" marR="0" lvl="0" indent="-10800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Objectifs secondaires </a:t>
            </a:r>
            <a:r>
              <a:rPr kumimoji="0" lang="fr-FR" sz="1200" b="0"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 OR, SSM, SG, Toxicité/morbidité</a:t>
            </a:r>
          </a:p>
        </p:txBody>
      </p:sp>
      <p:sp>
        <p:nvSpPr>
          <p:cNvPr id="26" name="Titre 11"/>
          <p:cNvSpPr>
            <a:spLocks noGrp="1"/>
          </p:cNvSpPr>
          <p:nvPr>
            <p:ph type="title"/>
          </p:nvPr>
        </p:nvSpPr>
        <p:spPr/>
        <p:txBody>
          <a:bodyPr>
            <a:noAutofit/>
          </a:bodyPr>
          <a:lstStyle/>
          <a:p>
            <a:r>
              <a:rPr lang="fr-FR" sz="2000" dirty="0"/>
              <a:t>Cancers gastriques localisés HER2: FLOT +/- Trastuzumab + </a:t>
            </a:r>
            <a:r>
              <a:rPr lang="fr-FR" sz="2000" dirty="0" err="1"/>
              <a:t>Pertuzumab</a:t>
            </a:r>
            <a:r>
              <a:rPr lang="fr-FR" sz="2000" dirty="0"/>
              <a:t> </a:t>
            </a:r>
            <a:r>
              <a:rPr lang="fr-FR" b="1" dirty="0"/>
              <a:t>E</a:t>
            </a:r>
            <a:r>
              <a:rPr lang="fr-FR" sz="2000" b="1" dirty="0"/>
              <a:t>tude PETRARCA</a:t>
            </a:r>
          </a:p>
        </p:txBody>
      </p:sp>
      <p:sp>
        <p:nvSpPr>
          <p:cNvPr id="59" name="Espace réservé du contenu 58">
            <a:extLst>
              <a:ext uri="{FF2B5EF4-FFF2-40B4-BE49-F238E27FC236}">
                <a16:creationId xmlns:a16="http://schemas.microsoft.com/office/drawing/2014/main" id="{C8906CE7-2DED-6845-B3C7-BF2E4AF7310B}"/>
              </a:ext>
            </a:extLst>
          </p:cNvPr>
          <p:cNvSpPr>
            <a:spLocks noGrp="1"/>
          </p:cNvSpPr>
          <p:nvPr>
            <p:ph sz="half" idx="1"/>
          </p:nvPr>
        </p:nvSpPr>
        <p:spPr/>
        <p:txBody>
          <a:bodyPr/>
          <a:lstStyle/>
          <a:p>
            <a:r>
              <a:rPr lang="fr-FR" dirty="0"/>
              <a:t>Phase II randomisée</a:t>
            </a:r>
          </a:p>
        </p:txBody>
      </p:sp>
      <p:sp>
        <p:nvSpPr>
          <p:cNvPr id="27" name="ZoneTexte 26">
            <a:extLst>
              <a:ext uri="{FF2B5EF4-FFF2-40B4-BE49-F238E27FC236}">
                <a16:creationId xmlns:a16="http://schemas.microsoft.com/office/drawing/2014/main" id="{3163EDEE-DCF6-CD48-A03C-2EF45ED8F088}"/>
              </a:ext>
            </a:extLst>
          </p:cNvPr>
          <p:cNvSpPr txBox="1"/>
          <p:nvPr/>
        </p:nvSpPr>
        <p:spPr>
          <a:xfrm>
            <a:off x="-3048" y="4912668"/>
            <a:ext cx="2089033"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Hofheinz</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ASCO2020, Abs 4502</a:t>
            </a:r>
          </a:p>
        </p:txBody>
      </p:sp>
      <p:sp>
        <p:nvSpPr>
          <p:cNvPr id="24" name="Rectangle à coins arrondis 4">
            <a:extLst>
              <a:ext uri="{FF2B5EF4-FFF2-40B4-BE49-F238E27FC236}">
                <a16:creationId xmlns:a16="http://schemas.microsoft.com/office/drawing/2014/main" id="{25CFDDD6-8B0C-B04F-8FDE-A95DB53DDA90}"/>
              </a:ext>
            </a:extLst>
          </p:cNvPr>
          <p:cNvSpPr/>
          <p:nvPr/>
        </p:nvSpPr>
        <p:spPr>
          <a:xfrm>
            <a:off x="632298" y="1427772"/>
            <a:ext cx="7638134" cy="2660396"/>
          </a:xfrm>
          <a:prstGeom prst="roundRect">
            <a:avLst>
              <a:gd name="adj" fmla="val 5248"/>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29" name="Freeform 15">
            <a:extLst>
              <a:ext uri="{FF2B5EF4-FFF2-40B4-BE49-F238E27FC236}">
                <a16:creationId xmlns:a16="http://schemas.microsoft.com/office/drawing/2014/main" id="{D8A4998C-AA58-EF4F-81BA-CB97F5686C2D}"/>
              </a:ext>
            </a:extLst>
          </p:cNvPr>
          <p:cNvSpPr>
            <a:spLocks/>
          </p:cNvSpPr>
          <p:nvPr/>
        </p:nvSpPr>
        <p:spPr bwMode="auto">
          <a:xfrm>
            <a:off x="3036030" y="1883855"/>
            <a:ext cx="413147" cy="1464504"/>
          </a:xfrm>
          <a:custGeom>
            <a:avLst/>
            <a:gdLst>
              <a:gd name="T0" fmla="*/ 2147483647 w 133"/>
              <a:gd name="T1" fmla="*/ 0 h 904"/>
              <a:gd name="T2" fmla="*/ 0 w 133"/>
              <a:gd name="T3" fmla="*/ 0 h 904"/>
              <a:gd name="T4" fmla="*/ 0 w 133"/>
              <a:gd name="T5" fmla="*/ 2147483647 h 904"/>
              <a:gd name="T6" fmla="*/ 2147483647 w 133"/>
              <a:gd name="T7" fmla="*/ 2147483647 h 904"/>
              <a:gd name="T8" fmla="*/ 0 60000 65536"/>
              <a:gd name="T9" fmla="*/ 0 60000 65536"/>
              <a:gd name="T10" fmla="*/ 0 60000 65536"/>
              <a:gd name="T11" fmla="*/ 0 60000 65536"/>
              <a:gd name="T12" fmla="*/ 0 w 133"/>
              <a:gd name="T13" fmla="*/ 0 h 904"/>
              <a:gd name="T14" fmla="*/ 133 w 133"/>
              <a:gd name="T15" fmla="*/ 904 h 904"/>
            </a:gdLst>
            <a:ahLst/>
            <a:cxnLst>
              <a:cxn ang="T8">
                <a:pos x="T0" y="T1"/>
              </a:cxn>
              <a:cxn ang="T9">
                <a:pos x="T2" y="T3"/>
              </a:cxn>
              <a:cxn ang="T10">
                <a:pos x="T4" y="T5"/>
              </a:cxn>
              <a:cxn ang="T11">
                <a:pos x="T6" y="T7"/>
              </a:cxn>
            </a:cxnLst>
            <a:rect l="T12" t="T13" r="T14" b="T15"/>
            <a:pathLst>
              <a:path w="133" h="904">
                <a:moveTo>
                  <a:pt x="133" y="0"/>
                </a:moveTo>
                <a:lnTo>
                  <a:pt x="0" y="0"/>
                </a:lnTo>
                <a:lnTo>
                  <a:pt x="0" y="904"/>
                </a:lnTo>
                <a:lnTo>
                  <a:pt x="133" y="904"/>
                </a:lnTo>
              </a:path>
            </a:pathLst>
          </a:custGeom>
          <a:noFill/>
          <a:ln w="12700">
            <a:solidFill>
              <a:srgbClr val="4D4D4D"/>
            </a:solidFill>
            <a:round/>
            <a:headEnd type="triangle" w="med" len="med"/>
            <a:tailEnd type="triangle" w="med" len="med"/>
          </a:ln>
        </p:spPr>
        <p: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fr-FR" sz="1200" b="0" i="0"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mn-cs"/>
            </a:endParaRPr>
          </a:p>
        </p:txBody>
      </p:sp>
      <p:sp>
        <p:nvSpPr>
          <p:cNvPr id="30" name="Ellipse 9">
            <a:extLst>
              <a:ext uri="{FF2B5EF4-FFF2-40B4-BE49-F238E27FC236}">
                <a16:creationId xmlns:a16="http://schemas.microsoft.com/office/drawing/2014/main" id="{397FA040-799E-7547-AC42-11F59CB7B715}"/>
              </a:ext>
            </a:extLst>
          </p:cNvPr>
          <p:cNvSpPr/>
          <p:nvPr/>
        </p:nvSpPr>
        <p:spPr>
          <a:xfrm>
            <a:off x="2859335" y="2399331"/>
            <a:ext cx="377686" cy="368276"/>
          </a:xfrm>
          <a:prstGeom prst="ellipse">
            <a:avLst/>
          </a:prstGeom>
          <a:solidFill>
            <a:srgbClr val="4D4D4D"/>
          </a:solidFill>
          <a:ln>
            <a:headEnd/>
            <a:tailEnd/>
          </a:ln>
          <a:effectLst/>
        </p:spPr>
        <p:style>
          <a:lnRef idx="0">
            <a:schemeClr val="dk1"/>
          </a:lnRef>
          <a:fillRef idx="3">
            <a:schemeClr val="dk1"/>
          </a:fillRef>
          <a:effectRef idx="3">
            <a:schemeClr val="dk1"/>
          </a:effectRef>
          <a:fontRef idx="minor">
            <a:schemeClr val="lt1"/>
          </a:fontRef>
        </p:style>
        <p:txBody>
          <a:bodyPr wrap="none" anchor="ctr"/>
          <a:lstStyle/>
          <a:p>
            <a:pPr marL="0" marR="0" lvl="0" indent="0" algn="ctr" defTabSz="685783" rtl="0" eaLnBrk="1" fontAlgn="auto" latinLnBrk="0" hangingPunct="1">
              <a:lnSpc>
                <a:spcPct val="100000"/>
              </a:lnSpc>
              <a:spcBef>
                <a:spcPts val="0"/>
              </a:spcBef>
              <a:spcAft>
                <a:spcPts val="0"/>
              </a:spcAft>
              <a:buClr>
                <a:srgbClr val="FFCC00"/>
              </a:buClr>
              <a:buSzTx/>
              <a:buFontTx/>
              <a:buNone/>
              <a:tabLst/>
              <a:defRPr/>
            </a:pPr>
            <a:r>
              <a:rPr kumimoji="0" lang="fr-FR" sz="16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R</a:t>
            </a:r>
          </a:p>
        </p:txBody>
      </p:sp>
      <p:sp>
        <p:nvSpPr>
          <p:cNvPr id="31" name="Rectangle: Rounded Corners 12">
            <a:extLst>
              <a:ext uri="{FF2B5EF4-FFF2-40B4-BE49-F238E27FC236}">
                <a16:creationId xmlns:a16="http://schemas.microsoft.com/office/drawing/2014/main" id="{D03CB0D9-D9E5-474B-9840-691E667BCD8E}"/>
              </a:ext>
            </a:extLst>
          </p:cNvPr>
          <p:cNvSpPr/>
          <p:nvPr/>
        </p:nvSpPr>
        <p:spPr>
          <a:xfrm>
            <a:off x="3515923" y="1602099"/>
            <a:ext cx="1474601" cy="556538"/>
          </a:xfrm>
          <a:prstGeom prst="roundRect">
            <a:avLst>
              <a:gd name="adj" fmla="val 1293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ts val="135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FLOT</a:t>
            </a:r>
            <a:r>
              <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/2 </a:t>
            </a:r>
            <a:r>
              <a:rPr kumimoji="0" lang="fr-FR" sz="1200" b="0" i="0" u="none" strike="noStrike" kern="1200" cap="none" spc="0" normalizeH="0" baseline="0" noProof="0" dirty="0" err="1">
                <a:ln>
                  <a:noFill/>
                </a:ln>
                <a:solidFill>
                  <a:prstClr val="white"/>
                </a:solidFill>
                <a:effectLst/>
                <a:uLnTx/>
                <a:uFillTx/>
                <a:latin typeface="Arial" panose="020B0604020202020204" pitchFamily="34" charset="0"/>
                <a:ea typeface="+mn-ea"/>
                <a:cs typeface="+mn-cs"/>
              </a:rPr>
              <a:t>sem</a:t>
            </a:r>
            <a:r>
              <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  x4</a:t>
            </a:r>
          </a:p>
        </p:txBody>
      </p:sp>
      <p:sp>
        <p:nvSpPr>
          <p:cNvPr id="32" name="Rectangle: Rounded Corners 12">
            <a:extLst>
              <a:ext uri="{FF2B5EF4-FFF2-40B4-BE49-F238E27FC236}">
                <a16:creationId xmlns:a16="http://schemas.microsoft.com/office/drawing/2014/main" id="{89EB0D00-E9A9-7549-83EC-196D6742B5A8}"/>
              </a:ext>
            </a:extLst>
          </p:cNvPr>
          <p:cNvSpPr/>
          <p:nvPr/>
        </p:nvSpPr>
        <p:spPr>
          <a:xfrm>
            <a:off x="6221675" y="1602099"/>
            <a:ext cx="1474601" cy="556538"/>
          </a:xfrm>
          <a:prstGeom prst="roundRect">
            <a:avLst>
              <a:gd name="adj" fmla="val 1205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FLOT</a:t>
            </a:r>
            <a:r>
              <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/2 </a:t>
            </a:r>
            <a:r>
              <a:rPr kumimoji="0" lang="fr-FR" sz="1200" b="0" i="0" u="none" strike="noStrike" kern="1200" cap="none" spc="0" normalizeH="0" baseline="0" noProof="0" dirty="0" err="1">
                <a:ln>
                  <a:noFill/>
                </a:ln>
                <a:solidFill>
                  <a:prstClr val="white"/>
                </a:solidFill>
                <a:effectLst/>
                <a:uLnTx/>
                <a:uFillTx/>
                <a:latin typeface="Arial" panose="020B0604020202020204" pitchFamily="34" charset="0"/>
                <a:ea typeface="+mn-ea"/>
                <a:cs typeface="+mn-cs"/>
              </a:rPr>
              <a:t>sem</a:t>
            </a:r>
            <a:r>
              <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  x4</a:t>
            </a:r>
          </a:p>
        </p:txBody>
      </p:sp>
      <p:sp>
        <p:nvSpPr>
          <p:cNvPr id="33" name="Ellipse 32">
            <a:extLst>
              <a:ext uri="{FF2B5EF4-FFF2-40B4-BE49-F238E27FC236}">
                <a16:creationId xmlns:a16="http://schemas.microsoft.com/office/drawing/2014/main" id="{916C2F94-0E0C-9541-A3F3-EAE7FFCF4AAD}"/>
              </a:ext>
            </a:extLst>
          </p:cNvPr>
          <p:cNvSpPr/>
          <p:nvPr/>
        </p:nvSpPr>
        <p:spPr>
          <a:xfrm>
            <a:off x="5240505" y="1565627"/>
            <a:ext cx="629483" cy="629483"/>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685800" rtl="0" eaLnBrk="1" fontAlgn="auto" latinLnBrk="0" hangingPunct="1">
              <a:lnSpc>
                <a:spcPts val="1350"/>
              </a:lnSpc>
              <a:spcBef>
                <a:spcPts val="0"/>
              </a:spcBef>
              <a:spcAft>
                <a:spcPts val="0"/>
              </a:spcAft>
              <a:buClrTx/>
              <a:buSzTx/>
              <a:buFontTx/>
              <a:buNone/>
              <a:tabLst/>
              <a:defRPr/>
            </a:pPr>
            <a:r>
              <a:rPr kumimoji="0" lang="fr-FR" sz="1600" b="0" i="0" u="none" strike="noStrike" kern="1200" cap="none" spc="0" normalizeH="0" baseline="0" noProof="0" dirty="0" err="1">
                <a:ln>
                  <a:noFill/>
                </a:ln>
                <a:solidFill>
                  <a:prstClr val="white"/>
                </a:solidFill>
                <a:effectLst/>
                <a:uLnTx/>
                <a:uFillTx/>
                <a:latin typeface="Arial" panose="020B0604020202020204" pitchFamily="34" charset="0"/>
                <a:ea typeface="+mn-ea"/>
                <a:cs typeface="+mn-cs"/>
              </a:rPr>
              <a:t>Chir</a:t>
            </a:r>
            <a:endParaRPr kumimoji="0" lang="fr-FR" sz="160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35" name="Rectangle: Rounded Corners 12">
            <a:extLst>
              <a:ext uri="{FF2B5EF4-FFF2-40B4-BE49-F238E27FC236}">
                <a16:creationId xmlns:a16="http://schemas.microsoft.com/office/drawing/2014/main" id="{A984DFD2-E0AB-1940-A59F-EF30694DE107}"/>
              </a:ext>
            </a:extLst>
          </p:cNvPr>
          <p:cNvSpPr/>
          <p:nvPr/>
        </p:nvSpPr>
        <p:spPr>
          <a:xfrm>
            <a:off x="3515923" y="2897065"/>
            <a:ext cx="1474601" cy="778781"/>
          </a:xfrm>
          <a:prstGeom prst="roundRect">
            <a:avLst>
              <a:gd name="adj" fmla="val 8798"/>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FLOT</a:t>
            </a:r>
            <a:r>
              <a:rPr kumimoji="0" lang="fr-FR" sz="11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/2 </a:t>
            </a:r>
            <a:r>
              <a:rPr kumimoji="0" lang="fr-FR" sz="1100" b="0" i="0" u="none" strike="noStrike" kern="1200" cap="none" spc="0" normalizeH="0" baseline="0" noProof="0" dirty="0" err="1">
                <a:ln>
                  <a:noFill/>
                </a:ln>
                <a:solidFill>
                  <a:prstClr val="white"/>
                </a:solidFill>
                <a:effectLst/>
                <a:uLnTx/>
                <a:uFillTx/>
                <a:latin typeface="Arial" panose="020B0604020202020204" pitchFamily="34" charset="0"/>
                <a:ea typeface="+mn-ea"/>
                <a:cs typeface="+mn-cs"/>
              </a:rPr>
              <a:t>sem</a:t>
            </a:r>
            <a:r>
              <a:rPr kumimoji="0" lang="fr-FR" sz="11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  x4</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100" b="0" i="0" u="none" strike="noStrike" kern="1200" cap="none" spc="0" normalizeH="0" baseline="0" noProof="0" dirty="0" err="1">
                <a:ln>
                  <a:noFill/>
                </a:ln>
                <a:solidFill>
                  <a:prstClr val="white"/>
                </a:solidFill>
                <a:effectLst/>
                <a:uLnTx/>
                <a:uFillTx/>
                <a:latin typeface="Arial" panose="020B0604020202020204" pitchFamily="34" charset="0"/>
                <a:ea typeface="+mn-ea"/>
                <a:cs typeface="+mn-cs"/>
              </a:rPr>
              <a:t>Trastuzumab</a:t>
            </a:r>
            <a:r>
              <a:rPr kumimoji="0" lang="fr-FR" sz="11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/3 </a:t>
            </a:r>
            <a:r>
              <a:rPr kumimoji="0" lang="fr-FR" sz="1100" b="0" i="0" u="none" strike="noStrike" kern="1200" cap="none" spc="0" normalizeH="0" baseline="0" noProof="0" dirty="0" err="1">
                <a:ln>
                  <a:noFill/>
                </a:ln>
                <a:solidFill>
                  <a:prstClr val="white"/>
                </a:solidFill>
                <a:effectLst/>
                <a:uLnTx/>
                <a:uFillTx/>
                <a:latin typeface="Arial" panose="020B0604020202020204" pitchFamily="34" charset="0"/>
                <a:ea typeface="+mn-ea"/>
                <a:cs typeface="+mn-cs"/>
              </a:rPr>
              <a:t>sem</a:t>
            </a:r>
            <a:endParaRPr kumimoji="0" lang="fr-FR" sz="110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100" b="0" i="0" u="none" strike="noStrike" kern="1200" cap="none" spc="0" normalizeH="0" baseline="0" noProof="0" dirty="0" err="1">
                <a:ln>
                  <a:noFill/>
                </a:ln>
                <a:solidFill>
                  <a:prstClr val="white"/>
                </a:solidFill>
                <a:effectLst/>
                <a:uLnTx/>
                <a:uFillTx/>
                <a:latin typeface="Arial" panose="020B0604020202020204" pitchFamily="34" charset="0"/>
                <a:ea typeface="+mn-ea"/>
                <a:cs typeface="+mn-cs"/>
              </a:rPr>
              <a:t>Pertuzumab</a:t>
            </a:r>
            <a:r>
              <a:rPr kumimoji="0" lang="fr-FR" sz="11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/3 </a:t>
            </a:r>
            <a:r>
              <a:rPr kumimoji="0" lang="fr-FR" sz="1100" b="0" i="0" u="none" strike="noStrike" kern="1200" cap="none" spc="0" normalizeH="0" baseline="0" noProof="0" dirty="0" err="1">
                <a:ln>
                  <a:noFill/>
                </a:ln>
                <a:solidFill>
                  <a:prstClr val="white"/>
                </a:solidFill>
                <a:effectLst/>
                <a:uLnTx/>
                <a:uFillTx/>
                <a:latin typeface="Arial" panose="020B0604020202020204" pitchFamily="34" charset="0"/>
                <a:ea typeface="+mn-ea"/>
                <a:cs typeface="+mn-cs"/>
              </a:rPr>
              <a:t>sem</a:t>
            </a:r>
            <a:endParaRPr kumimoji="0" lang="fr-FR" sz="110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38" name="Rectangle: Rounded Corners 12">
            <a:extLst>
              <a:ext uri="{FF2B5EF4-FFF2-40B4-BE49-F238E27FC236}">
                <a16:creationId xmlns:a16="http://schemas.microsoft.com/office/drawing/2014/main" id="{F79B428F-EA0A-E448-BCDF-A97E0AB0CAE8}"/>
              </a:ext>
            </a:extLst>
          </p:cNvPr>
          <p:cNvSpPr/>
          <p:nvPr/>
        </p:nvSpPr>
        <p:spPr>
          <a:xfrm>
            <a:off x="6221675" y="2897065"/>
            <a:ext cx="1474601" cy="778781"/>
          </a:xfrm>
          <a:prstGeom prst="roundRect">
            <a:avLst>
              <a:gd name="adj" fmla="val 9425"/>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FLOT</a:t>
            </a:r>
            <a:r>
              <a:rPr kumimoji="0" lang="fr-FR" sz="11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/2 </a:t>
            </a:r>
            <a:r>
              <a:rPr kumimoji="0" lang="fr-FR" sz="1100" b="0" i="0" u="none" strike="noStrike" kern="1200" cap="none" spc="0" normalizeH="0" baseline="0" noProof="0" dirty="0" err="1">
                <a:ln>
                  <a:noFill/>
                </a:ln>
                <a:solidFill>
                  <a:prstClr val="white"/>
                </a:solidFill>
                <a:effectLst/>
                <a:uLnTx/>
                <a:uFillTx/>
                <a:latin typeface="Arial" panose="020B0604020202020204" pitchFamily="34" charset="0"/>
                <a:ea typeface="+mn-ea"/>
                <a:cs typeface="+mn-cs"/>
              </a:rPr>
              <a:t>sem</a:t>
            </a:r>
            <a:r>
              <a:rPr kumimoji="0" lang="fr-FR" sz="11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  x4</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100" b="0" i="0" u="none" strike="noStrike" kern="1200" cap="none" spc="0" normalizeH="0" baseline="0" noProof="0" dirty="0" err="1">
                <a:ln>
                  <a:noFill/>
                </a:ln>
                <a:solidFill>
                  <a:prstClr val="white"/>
                </a:solidFill>
                <a:effectLst/>
                <a:uLnTx/>
                <a:uFillTx/>
                <a:latin typeface="Arial" panose="020B0604020202020204" pitchFamily="34" charset="0"/>
                <a:ea typeface="+mn-ea"/>
                <a:cs typeface="+mn-cs"/>
              </a:rPr>
              <a:t>Trastuzumab</a:t>
            </a:r>
            <a:r>
              <a:rPr kumimoji="0" lang="fr-FR" sz="11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/3 </a:t>
            </a:r>
            <a:r>
              <a:rPr kumimoji="0" lang="fr-FR" sz="1100" b="0" i="0" u="none" strike="noStrike" kern="1200" cap="none" spc="0" normalizeH="0" baseline="0" noProof="0" dirty="0" err="1">
                <a:ln>
                  <a:noFill/>
                </a:ln>
                <a:solidFill>
                  <a:prstClr val="white"/>
                </a:solidFill>
                <a:effectLst/>
                <a:uLnTx/>
                <a:uFillTx/>
                <a:latin typeface="Arial" panose="020B0604020202020204" pitchFamily="34" charset="0"/>
                <a:ea typeface="+mn-ea"/>
                <a:cs typeface="+mn-cs"/>
              </a:rPr>
              <a:t>sem</a:t>
            </a:r>
            <a:endParaRPr kumimoji="0" lang="fr-FR" sz="110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100" b="0" i="0" u="none" strike="noStrike" kern="1200" cap="none" spc="0" normalizeH="0" baseline="0" noProof="0" dirty="0" err="1">
                <a:ln>
                  <a:noFill/>
                </a:ln>
                <a:solidFill>
                  <a:prstClr val="white"/>
                </a:solidFill>
                <a:effectLst/>
                <a:uLnTx/>
                <a:uFillTx/>
                <a:latin typeface="Arial" panose="020B0604020202020204" pitchFamily="34" charset="0"/>
                <a:ea typeface="+mn-ea"/>
                <a:cs typeface="+mn-cs"/>
              </a:rPr>
              <a:t>Pertuzumab</a:t>
            </a:r>
            <a:r>
              <a:rPr kumimoji="0" lang="fr-FR" sz="11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/3 </a:t>
            </a:r>
            <a:r>
              <a:rPr kumimoji="0" lang="fr-FR" sz="1100" b="0" i="0" u="none" strike="noStrike" kern="1200" cap="none" spc="0" normalizeH="0" baseline="0" noProof="0" dirty="0" err="1">
                <a:ln>
                  <a:noFill/>
                </a:ln>
                <a:solidFill>
                  <a:prstClr val="white"/>
                </a:solidFill>
                <a:effectLst/>
                <a:uLnTx/>
                <a:uFillTx/>
                <a:latin typeface="Arial" panose="020B0604020202020204" pitchFamily="34" charset="0"/>
                <a:ea typeface="+mn-ea"/>
                <a:cs typeface="+mn-cs"/>
              </a:rPr>
              <a:t>sem</a:t>
            </a:r>
            <a:endParaRPr kumimoji="0" lang="fr-FR" sz="110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39" name="Ellipse 38">
            <a:extLst>
              <a:ext uri="{FF2B5EF4-FFF2-40B4-BE49-F238E27FC236}">
                <a16:creationId xmlns:a16="http://schemas.microsoft.com/office/drawing/2014/main" id="{AFBC7EB2-F1B8-744C-95C5-BE6DD764D625}"/>
              </a:ext>
            </a:extLst>
          </p:cNvPr>
          <p:cNvSpPr/>
          <p:nvPr/>
        </p:nvSpPr>
        <p:spPr>
          <a:xfrm>
            <a:off x="5240505" y="2971715"/>
            <a:ext cx="629483" cy="629483"/>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685800" rtl="0" eaLnBrk="1" fontAlgn="auto" latinLnBrk="0" hangingPunct="1">
              <a:lnSpc>
                <a:spcPts val="1350"/>
              </a:lnSpc>
              <a:spcBef>
                <a:spcPts val="0"/>
              </a:spcBef>
              <a:spcAft>
                <a:spcPts val="0"/>
              </a:spcAft>
              <a:buClrTx/>
              <a:buSzTx/>
              <a:buFontTx/>
              <a:buNone/>
              <a:tabLst/>
              <a:defRPr/>
            </a:pPr>
            <a:r>
              <a:rPr kumimoji="0" lang="fr-FR" sz="1600" b="0" i="0" u="none" strike="noStrike" kern="1200" cap="none" spc="0" normalizeH="0" baseline="0" noProof="0" dirty="0" err="1">
                <a:ln>
                  <a:noFill/>
                </a:ln>
                <a:solidFill>
                  <a:prstClr val="white"/>
                </a:solidFill>
                <a:effectLst/>
                <a:uLnTx/>
                <a:uFillTx/>
                <a:latin typeface="Arial" panose="020B0604020202020204" pitchFamily="34" charset="0"/>
                <a:ea typeface="+mn-ea"/>
                <a:cs typeface="+mn-cs"/>
              </a:rPr>
              <a:t>Chir</a:t>
            </a:r>
            <a:endParaRPr kumimoji="0" lang="fr-FR" sz="160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cxnSp>
        <p:nvCxnSpPr>
          <p:cNvPr id="40" name="Connecteur droit avec flèche 39">
            <a:extLst>
              <a:ext uri="{FF2B5EF4-FFF2-40B4-BE49-F238E27FC236}">
                <a16:creationId xmlns:a16="http://schemas.microsoft.com/office/drawing/2014/main" id="{646A7449-56D1-E04A-BB34-749A66085099}"/>
              </a:ext>
            </a:extLst>
          </p:cNvPr>
          <p:cNvCxnSpPr>
            <a:cxnSpLocks/>
          </p:cNvCxnSpPr>
          <p:nvPr/>
        </p:nvCxnSpPr>
        <p:spPr>
          <a:xfrm>
            <a:off x="4990525" y="1880368"/>
            <a:ext cx="249980" cy="1"/>
          </a:xfrm>
          <a:prstGeom prst="straightConnector1">
            <a:avLst/>
          </a:prstGeom>
          <a:ln w="127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1" name="Connecteur droit avec flèche 40">
            <a:extLst>
              <a:ext uri="{FF2B5EF4-FFF2-40B4-BE49-F238E27FC236}">
                <a16:creationId xmlns:a16="http://schemas.microsoft.com/office/drawing/2014/main" id="{9FA2E3FB-B2A7-2E4A-9117-F2027DB1BEC5}"/>
              </a:ext>
            </a:extLst>
          </p:cNvPr>
          <p:cNvCxnSpPr>
            <a:cxnSpLocks/>
          </p:cNvCxnSpPr>
          <p:nvPr/>
        </p:nvCxnSpPr>
        <p:spPr>
          <a:xfrm flipV="1">
            <a:off x="5869988" y="1880368"/>
            <a:ext cx="351688" cy="1"/>
          </a:xfrm>
          <a:prstGeom prst="straightConnector1">
            <a:avLst/>
          </a:prstGeom>
          <a:ln w="127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3" name="Connecteur droit avec flèche 42">
            <a:extLst>
              <a:ext uri="{FF2B5EF4-FFF2-40B4-BE49-F238E27FC236}">
                <a16:creationId xmlns:a16="http://schemas.microsoft.com/office/drawing/2014/main" id="{EE669134-A6F6-D74B-89D6-4E5125E45530}"/>
              </a:ext>
            </a:extLst>
          </p:cNvPr>
          <p:cNvCxnSpPr>
            <a:cxnSpLocks/>
            <a:stCxn id="35" idx="3"/>
            <a:endCxn id="39" idx="2"/>
          </p:cNvCxnSpPr>
          <p:nvPr/>
        </p:nvCxnSpPr>
        <p:spPr>
          <a:xfrm>
            <a:off x="4990524" y="3286456"/>
            <a:ext cx="249981" cy="1"/>
          </a:xfrm>
          <a:prstGeom prst="straightConnector1">
            <a:avLst/>
          </a:prstGeom>
          <a:ln w="127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4" name="Connecteur droit avec flèche 43">
            <a:extLst>
              <a:ext uri="{FF2B5EF4-FFF2-40B4-BE49-F238E27FC236}">
                <a16:creationId xmlns:a16="http://schemas.microsoft.com/office/drawing/2014/main" id="{A37F0387-6A41-D44B-AA55-13C87DC8FA88}"/>
              </a:ext>
            </a:extLst>
          </p:cNvPr>
          <p:cNvCxnSpPr>
            <a:cxnSpLocks/>
            <a:stCxn id="39" idx="6"/>
            <a:endCxn id="38" idx="1"/>
          </p:cNvCxnSpPr>
          <p:nvPr/>
        </p:nvCxnSpPr>
        <p:spPr>
          <a:xfrm flipV="1">
            <a:off x="5869988" y="3286456"/>
            <a:ext cx="351687" cy="1"/>
          </a:xfrm>
          <a:prstGeom prst="straightConnector1">
            <a:avLst/>
          </a:prstGeom>
          <a:ln w="127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5" name="Text Box 8">
            <a:extLst>
              <a:ext uri="{FF2B5EF4-FFF2-40B4-BE49-F238E27FC236}">
                <a16:creationId xmlns:a16="http://schemas.microsoft.com/office/drawing/2014/main" id="{E700ABEA-FA97-4648-9EA5-8725A7BC3FEC}"/>
              </a:ext>
            </a:extLst>
          </p:cNvPr>
          <p:cNvSpPr txBox="1">
            <a:spLocks noChangeArrowheads="1"/>
          </p:cNvSpPr>
          <p:nvPr/>
        </p:nvSpPr>
        <p:spPr bwMode="auto">
          <a:xfrm>
            <a:off x="866170" y="2051081"/>
            <a:ext cx="1641478" cy="1064776"/>
          </a:xfrm>
          <a:prstGeom prst="roundRect">
            <a:avLst>
              <a:gd name="adj" fmla="val 9269"/>
            </a:avLst>
          </a:prstGeom>
          <a:noFill/>
          <a:ln w="12700">
            <a:solidFill>
              <a:schemeClr val="tx1">
                <a:lumMod val="75000"/>
                <a:lumOff val="25000"/>
              </a:schemeClr>
            </a:solidFill>
            <a:miter lim="800000"/>
            <a:headEnd/>
            <a:tailEnd/>
          </a:ln>
        </p:spPr>
        <p:txBody>
          <a:bodyPr wrap="square" anchor="ctr">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ADK JOG/</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Estomac </a:t>
            </a:r>
            <a:r>
              <a:rPr kumimoji="0" lang="fr-FR" sz="12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résécables</a:t>
            </a:r>
            <a:endParaRPr kumimoji="0" lang="fr-FR" sz="12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HER2+ </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T1N1-2, T2-3N0-2</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PS 0-2</a:t>
            </a:r>
          </a:p>
        </p:txBody>
      </p:sp>
      <p:sp>
        <p:nvSpPr>
          <p:cNvPr id="48" name="ZoneTexte 47">
            <a:extLst>
              <a:ext uri="{FF2B5EF4-FFF2-40B4-BE49-F238E27FC236}">
                <a16:creationId xmlns:a16="http://schemas.microsoft.com/office/drawing/2014/main" id="{84CBD372-9315-9144-AB3D-0DCA7EBB140E}"/>
              </a:ext>
            </a:extLst>
          </p:cNvPr>
          <p:cNvSpPr txBox="1"/>
          <p:nvPr/>
        </p:nvSpPr>
        <p:spPr>
          <a:xfrm>
            <a:off x="3515923" y="2336720"/>
            <a:ext cx="4104442" cy="430887"/>
          </a:xfrm>
          <a:prstGeom prst="rect">
            <a:avLst/>
          </a:prstGeom>
          <a:solidFill>
            <a:schemeClr val="bg1"/>
          </a:solidFill>
        </p:spPr>
        <p:style>
          <a:lnRef idx="3">
            <a:schemeClr val="lt1"/>
          </a:lnRef>
          <a:fillRef idx="1">
            <a:schemeClr val="accent2"/>
          </a:fillRef>
          <a:effectRef idx="1">
            <a:schemeClr val="accent2"/>
          </a:effectRef>
          <a:fontRef idx="minor">
            <a:schemeClr val="lt1"/>
          </a:fontRef>
        </p:style>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100" b="1" i="0" u="none" strike="noStrike" kern="1200" cap="none" spc="0" normalizeH="0" baseline="0" noProof="0" dirty="0">
                <a:ln>
                  <a:noFill/>
                </a:ln>
                <a:solidFill>
                  <a:srgbClr val="ED7D31"/>
                </a:solidFill>
                <a:effectLst/>
                <a:uLnTx/>
                <a:uFillTx/>
                <a:latin typeface="Arial" panose="020B0604020202020204" pitchFamily="34" charset="0"/>
                <a:ea typeface="+mn-ea"/>
                <a:cs typeface="+mn-cs"/>
              </a:rPr>
              <a:t>Arrêt prématuré après les résultats négatifs </a:t>
            </a:r>
            <a:br>
              <a:rPr kumimoji="0" lang="fr-FR" sz="1100" b="1" i="0" u="none" strike="noStrike" kern="1200" cap="none" spc="0" normalizeH="0" baseline="0" noProof="0" dirty="0">
                <a:ln>
                  <a:noFill/>
                </a:ln>
                <a:solidFill>
                  <a:srgbClr val="ED7D31"/>
                </a:solidFill>
                <a:effectLst/>
                <a:uLnTx/>
                <a:uFillTx/>
                <a:latin typeface="Arial" panose="020B0604020202020204" pitchFamily="34" charset="0"/>
                <a:ea typeface="+mn-ea"/>
                <a:cs typeface="+mn-cs"/>
              </a:rPr>
            </a:br>
            <a:r>
              <a:rPr kumimoji="0" lang="fr-FR" sz="1100" b="1" i="0" u="none" strike="noStrike" kern="1200" cap="none" spc="0" normalizeH="0" baseline="0" noProof="0" dirty="0">
                <a:ln>
                  <a:noFill/>
                </a:ln>
                <a:solidFill>
                  <a:srgbClr val="ED7D31"/>
                </a:solidFill>
                <a:effectLst/>
                <a:uLnTx/>
                <a:uFillTx/>
                <a:latin typeface="Arial" panose="020B0604020202020204" pitchFamily="34" charset="0"/>
                <a:ea typeface="+mn-ea"/>
                <a:cs typeface="+mn-cs"/>
              </a:rPr>
              <a:t>de Jacob en situation métastatique</a:t>
            </a:r>
          </a:p>
        </p:txBody>
      </p:sp>
      <p:sp>
        <p:nvSpPr>
          <p:cNvPr id="11" name="ZoneTexte 10">
            <a:extLst>
              <a:ext uri="{FF2B5EF4-FFF2-40B4-BE49-F238E27FC236}">
                <a16:creationId xmlns:a16="http://schemas.microsoft.com/office/drawing/2014/main" id="{C52D84DF-5CA0-334E-B8DF-8E1AB5EE1DB3}"/>
              </a:ext>
            </a:extLst>
          </p:cNvPr>
          <p:cNvSpPr txBox="1"/>
          <p:nvPr/>
        </p:nvSpPr>
        <p:spPr>
          <a:xfrm>
            <a:off x="3449177" y="3639268"/>
            <a:ext cx="1816523" cy="400110"/>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mn-cs"/>
              </a:rPr>
              <a:t>T</a:t>
            </a:r>
            <a:r>
              <a:rPr kumimoji="0" lang="fr-FR"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 8mg/kg (charge) puis 6mg</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P: 840mg</a:t>
            </a:r>
          </a:p>
        </p:txBody>
      </p:sp>
      <p:sp>
        <p:nvSpPr>
          <p:cNvPr id="25" name="ZoneTexte 24">
            <a:extLst>
              <a:ext uri="{FF2B5EF4-FFF2-40B4-BE49-F238E27FC236}">
                <a16:creationId xmlns:a16="http://schemas.microsoft.com/office/drawing/2014/main" id="{0000600C-B0CC-0B47-AA49-D42C30DBAA34}"/>
              </a:ext>
            </a:extLst>
          </p:cNvPr>
          <p:cNvSpPr txBox="1"/>
          <p:nvPr/>
        </p:nvSpPr>
        <p:spPr>
          <a:xfrm>
            <a:off x="6161604" y="3640056"/>
            <a:ext cx="1816523" cy="400110"/>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mn-cs"/>
              </a:rPr>
              <a:t>T</a:t>
            </a:r>
            <a:r>
              <a:rPr kumimoji="0" lang="fr-FR"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 8mg/kg (charge) puis 6mg</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P: 840mg</a:t>
            </a:r>
          </a:p>
        </p:txBody>
      </p:sp>
    </p:spTree>
    <p:extLst>
      <p:ext uri="{BB962C8B-B14F-4D97-AF65-F5344CB8AC3E}">
        <p14:creationId xmlns:p14="http://schemas.microsoft.com/office/powerpoint/2010/main" val="31738227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re 11"/>
          <p:cNvSpPr>
            <a:spLocks noGrp="1"/>
          </p:cNvSpPr>
          <p:nvPr>
            <p:ph type="title"/>
          </p:nvPr>
        </p:nvSpPr>
        <p:spPr/>
        <p:txBody>
          <a:bodyPr>
            <a:noAutofit/>
          </a:bodyPr>
          <a:lstStyle/>
          <a:p>
            <a:r>
              <a:rPr lang="fr-FR" sz="2000" dirty="0"/>
              <a:t>Cancers gastriques localisés HER2: FLOT +/- Trastuzumab + </a:t>
            </a:r>
            <a:r>
              <a:rPr lang="fr-FR" sz="2000" dirty="0" err="1"/>
              <a:t>Pertuzumab</a:t>
            </a:r>
            <a:r>
              <a:rPr lang="fr-FR" sz="2000" dirty="0"/>
              <a:t> </a:t>
            </a:r>
            <a:r>
              <a:rPr lang="fr-FR" b="1" dirty="0"/>
              <a:t>E</a:t>
            </a:r>
            <a:r>
              <a:rPr lang="fr-FR" sz="2000" b="1" dirty="0"/>
              <a:t>tude PETRARCA</a:t>
            </a:r>
          </a:p>
        </p:txBody>
      </p:sp>
      <p:sp>
        <p:nvSpPr>
          <p:cNvPr id="3" name="Espace réservé du contenu 2">
            <a:extLst>
              <a:ext uri="{FF2B5EF4-FFF2-40B4-BE49-F238E27FC236}">
                <a16:creationId xmlns:a16="http://schemas.microsoft.com/office/drawing/2014/main" id="{6C724A94-256E-BF40-A3AB-D99E960DACF3}"/>
              </a:ext>
            </a:extLst>
          </p:cNvPr>
          <p:cNvSpPr>
            <a:spLocks noGrp="1"/>
          </p:cNvSpPr>
          <p:nvPr>
            <p:ph sz="half" idx="1"/>
          </p:nvPr>
        </p:nvSpPr>
        <p:spPr/>
        <p:txBody>
          <a:bodyPr/>
          <a:lstStyle/>
          <a:p>
            <a:r>
              <a:rPr lang="fr-FR" dirty="0"/>
              <a:t>Caractéristiques des patients </a:t>
            </a:r>
          </a:p>
        </p:txBody>
      </p:sp>
      <p:graphicFrame>
        <p:nvGraphicFramePr>
          <p:cNvPr id="4" name="Tableau 3">
            <a:extLst>
              <a:ext uri="{FF2B5EF4-FFF2-40B4-BE49-F238E27FC236}">
                <a16:creationId xmlns:a16="http://schemas.microsoft.com/office/drawing/2014/main" id="{E54A36D7-CCFD-6243-9A58-F5EF72EB96EC}"/>
              </a:ext>
            </a:extLst>
          </p:cNvPr>
          <p:cNvGraphicFramePr>
            <a:graphicFrameLocks noGrp="1"/>
          </p:cNvGraphicFramePr>
          <p:nvPr/>
        </p:nvGraphicFramePr>
        <p:xfrm>
          <a:off x="573064" y="1426364"/>
          <a:ext cx="7640949" cy="2682240"/>
        </p:xfrm>
        <a:graphic>
          <a:graphicData uri="http://schemas.openxmlformats.org/drawingml/2006/table">
            <a:tbl>
              <a:tblPr firstRow="1" bandRow="1">
                <a:tableStyleId>{5C22544A-7EE6-4342-B048-85BDC9FD1C3A}</a:tableStyleId>
              </a:tblPr>
              <a:tblGrid>
                <a:gridCol w="4298343">
                  <a:extLst>
                    <a:ext uri="{9D8B030D-6E8A-4147-A177-3AD203B41FA5}">
                      <a16:colId xmlns:a16="http://schemas.microsoft.com/office/drawing/2014/main" val="1433975068"/>
                    </a:ext>
                  </a:extLst>
                </a:gridCol>
                <a:gridCol w="1630711">
                  <a:extLst>
                    <a:ext uri="{9D8B030D-6E8A-4147-A177-3AD203B41FA5}">
                      <a16:colId xmlns:a16="http://schemas.microsoft.com/office/drawing/2014/main" val="1164821040"/>
                    </a:ext>
                  </a:extLst>
                </a:gridCol>
                <a:gridCol w="1711895">
                  <a:extLst>
                    <a:ext uri="{9D8B030D-6E8A-4147-A177-3AD203B41FA5}">
                      <a16:colId xmlns:a16="http://schemas.microsoft.com/office/drawing/2014/main" val="343820811"/>
                    </a:ext>
                  </a:extLst>
                </a:gridCol>
              </a:tblGrid>
              <a:tr h="370840">
                <a:tc>
                  <a:txBody>
                    <a:bodyPr/>
                    <a:lstStyle/>
                    <a:p>
                      <a:pPr algn="ctr"/>
                      <a:endParaRPr lang="fr-FR" sz="1200" b="0" i="0" dirty="0">
                        <a:latin typeface="Arial" panose="020B0604020202020204" pitchFamily="34" charset="0"/>
                      </a:endParaRPr>
                    </a:p>
                  </a:txBody>
                  <a:tcPr>
                    <a:solidFill>
                      <a:srgbClr val="4472C4"/>
                    </a:solidFill>
                  </a:tcPr>
                </a:tc>
                <a:tc>
                  <a:txBody>
                    <a:bodyPr/>
                    <a:lstStyle/>
                    <a:p>
                      <a:pPr algn="ctr"/>
                      <a:r>
                        <a:rPr lang="fr-FR" sz="1200" b="1" i="0" dirty="0">
                          <a:latin typeface="Arial" panose="020B0604020202020204" pitchFamily="34" charset="0"/>
                        </a:rPr>
                        <a:t>FLOT</a:t>
                      </a:r>
                    </a:p>
                    <a:p>
                      <a:pPr algn="ctr"/>
                      <a:r>
                        <a:rPr lang="fr-FR" sz="1200" b="0" i="0" dirty="0">
                          <a:latin typeface="Arial" panose="020B0604020202020204" pitchFamily="34" charset="0"/>
                        </a:rPr>
                        <a:t>(n=41)</a:t>
                      </a:r>
                    </a:p>
                  </a:txBody>
                  <a:tcPr>
                    <a:solidFill>
                      <a:schemeClr val="accent1"/>
                    </a:solidFill>
                  </a:tcPr>
                </a:tc>
                <a:tc>
                  <a:txBody>
                    <a:bodyPr/>
                    <a:lstStyle/>
                    <a:p>
                      <a:pPr algn="ctr"/>
                      <a:r>
                        <a:rPr lang="fr-FR" sz="1200" b="1" i="0" dirty="0">
                          <a:latin typeface="Arial" panose="020B0604020202020204" pitchFamily="34" charset="0"/>
                        </a:rPr>
                        <a:t>FLOT + </a:t>
                      </a:r>
                      <a:r>
                        <a:rPr lang="fr-FR" sz="1200" b="1" i="0" dirty="0" err="1">
                          <a:latin typeface="Arial" panose="020B0604020202020204" pitchFamily="34" charset="0"/>
                        </a:rPr>
                        <a:t>T</a:t>
                      </a:r>
                      <a:r>
                        <a:rPr lang="fr-FR" sz="1200" b="1" i="0" dirty="0">
                          <a:latin typeface="Arial" panose="020B0604020202020204" pitchFamily="34" charset="0"/>
                        </a:rPr>
                        <a:t> + P</a:t>
                      </a:r>
                    </a:p>
                    <a:p>
                      <a:pPr algn="ctr"/>
                      <a:r>
                        <a:rPr lang="fr-FR" sz="1200" b="0" i="0" dirty="0">
                          <a:latin typeface="Arial" panose="020B0604020202020204" pitchFamily="34" charset="0"/>
                        </a:rPr>
                        <a:t>(n=40)</a:t>
                      </a:r>
                    </a:p>
                  </a:txBody>
                  <a:tcPr>
                    <a:solidFill>
                      <a:srgbClr val="C00000"/>
                    </a:solidFill>
                  </a:tcPr>
                </a:tc>
                <a:extLst>
                  <a:ext uri="{0D108BD9-81ED-4DB2-BD59-A6C34878D82A}">
                    <a16:rowId xmlns:a16="http://schemas.microsoft.com/office/drawing/2014/main" val="3923681435"/>
                  </a:ext>
                </a:extLst>
              </a:tr>
              <a:tr h="370840">
                <a:tc>
                  <a:txBody>
                    <a:bodyPr/>
                    <a:lstStyle/>
                    <a:p>
                      <a:pPr algn="ctr"/>
                      <a:r>
                        <a:rPr lang="fr-FR" sz="1200" b="1" i="0" dirty="0">
                          <a:solidFill>
                            <a:schemeClr val="tx1">
                              <a:lumMod val="75000"/>
                              <a:lumOff val="25000"/>
                            </a:schemeClr>
                          </a:solidFill>
                          <a:latin typeface="Arial" panose="020B0604020202020204" pitchFamily="34" charset="0"/>
                        </a:rPr>
                        <a:t>Age médian </a:t>
                      </a:r>
                      <a:r>
                        <a:rPr lang="fr-FR" sz="1200" b="0" i="0" dirty="0">
                          <a:solidFill>
                            <a:schemeClr val="tx1">
                              <a:lumMod val="75000"/>
                              <a:lumOff val="25000"/>
                            </a:schemeClr>
                          </a:solidFill>
                          <a:latin typeface="Arial" panose="020B0604020202020204" pitchFamily="34" charset="0"/>
                        </a:rPr>
                        <a:t>(</a:t>
                      </a:r>
                      <a:r>
                        <a:rPr lang="fr-FR" sz="1200" b="0" i="0" dirty="0" err="1">
                          <a:solidFill>
                            <a:schemeClr val="tx1">
                              <a:lumMod val="75000"/>
                              <a:lumOff val="25000"/>
                            </a:schemeClr>
                          </a:solidFill>
                          <a:latin typeface="Arial" panose="020B0604020202020204" pitchFamily="34" charset="0"/>
                        </a:rPr>
                        <a:t>min-max</a:t>
                      </a:r>
                      <a:r>
                        <a:rPr lang="fr-FR" sz="1200" b="0" i="0" dirty="0">
                          <a:solidFill>
                            <a:schemeClr val="tx1">
                              <a:lumMod val="75000"/>
                              <a:lumOff val="25000"/>
                            </a:schemeClr>
                          </a:solidFill>
                          <a:latin typeface="Arial" panose="020B0604020202020204" pitchFamily="34" charset="0"/>
                        </a:rPr>
                        <a:t>)</a:t>
                      </a:r>
                    </a:p>
                  </a:txBody>
                  <a:tcPr anchor="ctr">
                    <a:solidFill>
                      <a:srgbClr val="CFD5EA"/>
                    </a:solidFill>
                  </a:tcPr>
                </a:tc>
                <a:tc>
                  <a:txBody>
                    <a:bodyPr/>
                    <a:lstStyle/>
                    <a:p>
                      <a:pPr algn="ctr"/>
                      <a:r>
                        <a:rPr lang="fr-FR" sz="1200" b="0" i="0" dirty="0">
                          <a:solidFill>
                            <a:schemeClr val="tx1">
                              <a:lumMod val="75000"/>
                              <a:lumOff val="25000"/>
                            </a:schemeClr>
                          </a:solidFill>
                          <a:latin typeface="Arial" panose="020B0604020202020204" pitchFamily="34" charset="0"/>
                        </a:rPr>
                        <a:t>61 (24-77)</a:t>
                      </a:r>
                    </a:p>
                  </a:txBody>
                  <a:tcPr anchor="ctr">
                    <a:solidFill>
                      <a:srgbClr val="CFD5EA"/>
                    </a:solidFill>
                  </a:tcPr>
                </a:tc>
                <a:tc>
                  <a:txBody>
                    <a:bodyPr/>
                    <a:lstStyle/>
                    <a:p>
                      <a:pPr algn="ctr"/>
                      <a:r>
                        <a:rPr lang="fr-FR" sz="1200" b="0" i="0" dirty="0">
                          <a:solidFill>
                            <a:schemeClr val="tx1">
                              <a:lumMod val="75000"/>
                              <a:lumOff val="25000"/>
                            </a:schemeClr>
                          </a:solidFill>
                          <a:latin typeface="Arial" panose="020B0604020202020204" pitchFamily="34" charset="0"/>
                        </a:rPr>
                        <a:t>60 (63-83)</a:t>
                      </a:r>
                    </a:p>
                  </a:txBody>
                  <a:tcPr anchor="ctr">
                    <a:solidFill>
                      <a:srgbClr val="CFD5EA"/>
                    </a:solidFill>
                  </a:tcPr>
                </a:tc>
                <a:extLst>
                  <a:ext uri="{0D108BD9-81ED-4DB2-BD59-A6C34878D82A}">
                    <a16:rowId xmlns:a16="http://schemas.microsoft.com/office/drawing/2014/main" val="1953354629"/>
                  </a:ext>
                </a:extLst>
              </a:tr>
              <a:tr h="370840">
                <a:tc>
                  <a:txBody>
                    <a:bodyPr/>
                    <a:lstStyle/>
                    <a:p>
                      <a:pPr algn="ctr"/>
                      <a:r>
                        <a:rPr lang="fr-FR" sz="1200" b="1" i="0" dirty="0">
                          <a:solidFill>
                            <a:schemeClr val="tx1">
                              <a:lumMod val="75000"/>
                              <a:lumOff val="25000"/>
                            </a:schemeClr>
                          </a:solidFill>
                          <a:latin typeface="Arial" panose="020B0604020202020204" pitchFamily="34" charset="0"/>
                        </a:rPr>
                        <a:t>Sexe H/F </a:t>
                      </a:r>
                      <a:r>
                        <a:rPr lang="fr-FR" sz="1200" b="0" i="0" dirty="0">
                          <a:solidFill>
                            <a:schemeClr val="tx1">
                              <a:lumMod val="75000"/>
                              <a:lumOff val="25000"/>
                            </a:schemeClr>
                          </a:solidFill>
                          <a:latin typeface="Arial" panose="020B0604020202020204" pitchFamily="34" charset="0"/>
                        </a:rPr>
                        <a:t>(%)</a:t>
                      </a:r>
                    </a:p>
                  </a:txBody>
                  <a:tcPr anchor="ctr"/>
                </a:tc>
                <a:tc>
                  <a:txBody>
                    <a:bodyPr/>
                    <a:lstStyle/>
                    <a:p>
                      <a:pPr algn="ctr"/>
                      <a:r>
                        <a:rPr lang="fr-FR" sz="1200" b="0" i="0" dirty="0">
                          <a:solidFill>
                            <a:schemeClr val="tx1">
                              <a:lumMod val="75000"/>
                              <a:lumOff val="25000"/>
                            </a:schemeClr>
                          </a:solidFill>
                          <a:latin typeface="Arial" panose="020B0604020202020204" pitchFamily="34" charset="0"/>
                        </a:rPr>
                        <a:t>83/17</a:t>
                      </a:r>
                    </a:p>
                  </a:txBody>
                  <a:tcPr anchor="ctr"/>
                </a:tc>
                <a:tc>
                  <a:txBody>
                    <a:bodyPr/>
                    <a:lstStyle/>
                    <a:p>
                      <a:pPr algn="ctr"/>
                      <a:r>
                        <a:rPr lang="fr-FR" sz="1200" b="0" i="0" dirty="0">
                          <a:solidFill>
                            <a:schemeClr val="tx1">
                              <a:lumMod val="75000"/>
                              <a:lumOff val="25000"/>
                            </a:schemeClr>
                          </a:solidFill>
                          <a:latin typeface="Arial" panose="020B0604020202020204" pitchFamily="34" charset="0"/>
                        </a:rPr>
                        <a:t>75/25</a:t>
                      </a:r>
                    </a:p>
                  </a:txBody>
                  <a:tcPr anchor="ctr"/>
                </a:tc>
                <a:extLst>
                  <a:ext uri="{0D108BD9-81ED-4DB2-BD59-A6C34878D82A}">
                    <a16:rowId xmlns:a16="http://schemas.microsoft.com/office/drawing/2014/main" val="453356176"/>
                  </a:ext>
                </a:extLst>
              </a:tr>
              <a:tr h="370840">
                <a:tc>
                  <a:txBody>
                    <a:bodyPr/>
                    <a:lstStyle/>
                    <a:p>
                      <a:pPr algn="ctr"/>
                      <a:r>
                        <a:rPr lang="fr-FR" sz="1200" b="1" i="0" dirty="0">
                          <a:solidFill>
                            <a:schemeClr val="tx1">
                              <a:lumMod val="75000"/>
                              <a:lumOff val="25000"/>
                            </a:schemeClr>
                          </a:solidFill>
                          <a:latin typeface="Arial" panose="020B0604020202020204" pitchFamily="34" charset="0"/>
                        </a:rPr>
                        <a:t>PS 0/1/2 </a:t>
                      </a:r>
                      <a:r>
                        <a:rPr lang="fr-FR" sz="1200" b="0" i="0" dirty="0">
                          <a:solidFill>
                            <a:schemeClr val="tx1">
                              <a:lumMod val="75000"/>
                              <a:lumOff val="25000"/>
                            </a:schemeClr>
                          </a:solidFill>
                          <a:latin typeface="Arial" panose="020B0604020202020204" pitchFamily="34" charset="0"/>
                        </a:rPr>
                        <a:t>(%)</a:t>
                      </a:r>
                    </a:p>
                  </a:txBody>
                  <a:tcPr anchor="ctr">
                    <a:solidFill>
                      <a:srgbClr val="CFD5EA"/>
                    </a:solidFill>
                  </a:tcPr>
                </a:tc>
                <a:tc>
                  <a:txBody>
                    <a:bodyPr/>
                    <a:lstStyle/>
                    <a:p>
                      <a:pPr algn="ctr"/>
                      <a:r>
                        <a:rPr lang="fr-FR" sz="1200" b="0" i="0" dirty="0">
                          <a:solidFill>
                            <a:schemeClr val="tx1">
                              <a:lumMod val="75000"/>
                              <a:lumOff val="25000"/>
                            </a:schemeClr>
                          </a:solidFill>
                          <a:latin typeface="Arial" panose="020B0604020202020204" pitchFamily="34" charset="0"/>
                        </a:rPr>
                        <a:t>71/27/2</a:t>
                      </a:r>
                    </a:p>
                  </a:txBody>
                  <a:tcPr anchor="ctr">
                    <a:solidFill>
                      <a:srgbClr val="CFD5EA"/>
                    </a:solidFill>
                  </a:tcPr>
                </a:tc>
                <a:tc>
                  <a:txBody>
                    <a:bodyPr/>
                    <a:lstStyle/>
                    <a:p>
                      <a:pPr algn="ctr"/>
                      <a:r>
                        <a:rPr lang="fr-FR" sz="1200" b="0" i="0" dirty="0">
                          <a:solidFill>
                            <a:schemeClr val="tx1">
                              <a:lumMod val="75000"/>
                              <a:lumOff val="25000"/>
                            </a:schemeClr>
                          </a:solidFill>
                          <a:latin typeface="Arial" panose="020B0604020202020204" pitchFamily="34" charset="0"/>
                        </a:rPr>
                        <a:t>78/20/3</a:t>
                      </a:r>
                    </a:p>
                  </a:txBody>
                  <a:tcPr anchor="ctr">
                    <a:solidFill>
                      <a:srgbClr val="CFD5EA"/>
                    </a:solidFill>
                  </a:tcPr>
                </a:tc>
                <a:extLst>
                  <a:ext uri="{0D108BD9-81ED-4DB2-BD59-A6C34878D82A}">
                    <a16:rowId xmlns:a16="http://schemas.microsoft.com/office/drawing/2014/main" val="3694986815"/>
                  </a:ext>
                </a:extLst>
              </a:tr>
              <a:tr h="370840">
                <a:tc>
                  <a:txBody>
                    <a:bodyPr/>
                    <a:lstStyle/>
                    <a:p>
                      <a:pPr algn="ctr"/>
                      <a:r>
                        <a:rPr lang="fr-FR" sz="1200" b="1" i="0" dirty="0" err="1">
                          <a:solidFill>
                            <a:schemeClr val="tx1">
                              <a:lumMod val="75000"/>
                              <a:lumOff val="25000"/>
                            </a:schemeClr>
                          </a:solidFill>
                          <a:latin typeface="Arial" panose="020B0604020202020204" pitchFamily="34" charset="0"/>
                        </a:rPr>
                        <a:t>Siewert</a:t>
                      </a:r>
                      <a:r>
                        <a:rPr lang="fr-FR" sz="1200" b="1" i="0" dirty="0">
                          <a:solidFill>
                            <a:schemeClr val="tx1">
                              <a:lumMod val="75000"/>
                              <a:lumOff val="25000"/>
                            </a:schemeClr>
                          </a:solidFill>
                          <a:latin typeface="Arial" panose="020B0604020202020204" pitchFamily="34" charset="0"/>
                        </a:rPr>
                        <a:t> 1/</a:t>
                      </a:r>
                      <a:r>
                        <a:rPr lang="fr-FR" sz="1200" b="1" i="0" dirty="0" err="1">
                          <a:solidFill>
                            <a:schemeClr val="tx1">
                              <a:lumMod val="75000"/>
                              <a:lumOff val="25000"/>
                            </a:schemeClr>
                          </a:solidFill>
                          <a:latin typeface="Arial" panose="020B0604020202020204" pitchFamily="34" charset="0"/>
                        </a:rPr>
                        <a:t>Siewert</a:t>
                      </a:r>
                      <a:r>
                        <a:rPr lang="fr-FR" sz="1200" b="1" i="0" dirty="0">
                          <a:solidFill>
                            <a:schemeClr val="tx1">
                              <a:lumMod val="75000"/>
                              <a:lumOff val="25000"/>
                            </a:schemeClr>
                          </a:solidFill>
                          <a:latin typeface="Arial" panose="020B0604020202020204" pitchFamily="34" charset="0"/>
                        </a:rPr>
                        <a:t> 2-3+/Estomac </a:t>
                      </a:r>
                      <a:r>
                        <a:rPr lang="fr-FR" sz="1200" b="0" i="0" dirty="0">
                          <a:solidFill>
                            <a:schemeClr val="tx1">
                              <a:lumMod val="75000"/>
                              <a:lumOff val="25000"/>
                            </a:schemeClr>
                          </a:solidFill>
                          <a:latin typeface="Arial" panose="020B0604020202020204" pitchFamily="34" charset="0"/>
                        </a:rPr>
                        <a:t>(%)</a:t>
                      </a:r>
                    </a:p>
                  </a:txBody>
                  <a:tcPr anchor="ctr"/>
                </a:tc>
                <a:tc>
                  <a:txBody>
                    <a:bodyPr/>
                    <a:lstStyle/>
                    <a:p>
                      <a:pPr algn="ctr"/>
                      <a:r>
                        <a:rPr lang="fr-FR" sz="1200" b="0" i="0" dirty="0">
                          <a:solidFill>
                            <a:schemeClr val="tx1">
                              <a:lumMod val="75000"/>
                              <a:lumOff val="25000"/>
                            </a:schemeClr>
                          </a:solidFill>
                          <a:latin typeface="Arial" panose="020B0604020202020204" pitchFamily="34" charset="0"/>
                        </a:rPr>
                        <a:t>34/39/27</a:t>
                      </a:r>
                    </a:p>
                  </a:txBody>
                  <a:tcPr anchor="ctr"/>
                </a:tc>
                <a:tc>
                  <a:txBody>
                    <a:bodyPr/>
                    <a:lstStyle/>
                    <a:p>
                      <a:pPr algn="ctr"/>
                      <a:r>
                        <a:rPr lang="fr-FR" sz="1200" b="0" i="0" dirty="0">
                          <a:solidFill>
                            <a:schemeClr val="tx1">
                              <a:lumMod val="75000"/>
                              <a:lumOff val="25000"/>
                            </a:schemeClr>
                          </a:solidFill>
                          <a:latin typeface="Arial" panose="020B0604020202020204" pitchFamily="34" charset="0"/>
                        </a:rPr>
                        <a:t>43/35/22</a:t>
                      </a:r>
                    </a:p>
                  </a:txBody>
                  <a:tcPr anchor="ctr"/>
                </a:tc>
                <a:extLst>
                  <a:ext uri="{0D108BD9-81ED-4DB2-BD59-A6C34878D82A}">
                    <a16:rowId xmlns:a16="http://schemas.microsoft.com/office/drawing/2014/main" val="894670157"/>
                  </a:ext>
                </a:extLst>
              </a:tr>
              <a:tr h="370840">
                <a:tc>
                  <a:txBody>
                    <a:bodyPr/>
                    <a:lstStyle/>
                    <a:p>
                      <a:pPr algn="ctr"/>
                      <a:r>
                        <a:rPr lang="fr-FR" sz="1200" b="1" i="0" dirty="0">
                          <a:solidFill>
                            <a:schemeClr val="tx1">
                              <a:lumMod val="75000"/>
                              <a:lumOff val="25000"/>
                            </a:schemeClr>
                          </a:solidFill>
                          <a:latin typeface="Arial" panose="020B0604020202020204" pitchFamily="34" charset="0"/>
                        </a:rPr>
                        <a:t>T2/3/4</a:t>
                      </a:r>
                      <a:r>
                        <a:rPr lang="fr-FR" sz="1200" b="0" i="0" dirty="0">
                          <a:solidFill>
                            <a:schemeClr val="tx1">
                              <a:lumMod val="75000"/>
                              <a:lumOff val="25000"/>
                            </a:schemeClr>
                          </a:solidFill>
                          <a:latin typeface="Arial" panose="020B0604020202020204" pitchFamily="34" charset="0"/>
                        </a:rPr>
                        <a:t> (%)</a:t>
                      </a:r>
                    </a:p>
                  </a:txBody>
                  <a:tcPr anchor="ctr">
                    <a:solidFill>
                      <a:srgbClr val="CFD5EA"/>
                    </a:solidFill>
                  </a:tcPr>
                </a:tc>
                <a:tc>
                  <a:txBody>
                    <a:bodyPr/>
                    <a:lstStyle/>
                    <a:p>
                      <a:pPr algn="ctr"/>
                      <a:r>
                        <a:rPr lang="fr-FR" sz="1200" b="0" i="0" dirty="0">
                          <a:solidFill>
                            <a:schemeClr val="tx1">
                              <a:lumMod val="75000"/>
                              <a:lumOff val="25000"/>
                            </a:schemeClr>
                          </a:solidFill>
                          <a:latin typeface="Arial" panose="020B0604020202020204" pitchFamily="34" charset="0"/>
                        </a:rPr>
                        <a:t>15/75/10</a:t>
                      </a:r>
                    </a:p>
                  </a:txBody>
                  <a:tcPr anchor="ctr">
                    <a:solidFill>
                      <a:srgbClr val="CFD5EA"/>
                    </a:solidFill>
                  </a:tcPr>
                </a:tc>
                <a:tc>
                  <a:txBody>
                    <a:bodyPr/>
                    <a:lstStyle/>
                    <a:p>
                      <a:pPr algn="ctr"/>
                      <a:r>
                        <a:rPr lang="fr-FR" sz="1200" b="0" i="0" dirty="0">
                          <a:solidFill>
                            <a:schemeClr val="tx1">
                              <a:lumMod val="75000"/>
                              <a:lumOff val="25000"/>
                            </a:schemeClr>
                          </a:solidFill>
                          <a:latin typeface="Arial" panose="020B0604020202020204" pitchFamily="34" charset="0"/>
                        </a:rPr>
                        <a:t>13/70/17</a:t>
                      </a:r>
                    </a:p>
                  </a:txBody>
                  <a:tcPr anchor="ctr">
                    <a:solidFill>
                      <a:srgbClr val="CFD5EA"/>
                    </a:solidFill>
                  </a:tcPr>
                </a:tc>
                <a:extLst>
                  <a:ext uri="{0D108BD9-81ED-4DB2-BD59-A6C34878D82A}">
                    <a16:rowId xmlns:a16="http://schemas.microsoft.com/office/drawing/2014/main" val="2184534837"/>
                  </a:ext>
                </a:extLst>
              </a:tr>
              <a:tr h="370840">
                <a:tc>
                  <a:txBody>
                    <a:bodyPr/>
                    <a:lstStyle/>
                    <a:p>
                      <a:pPr algn="ctr"/>
                      <a:r>
                        <a:rPr lang="fr-FR" sz="1200" b="1" i="0" dirty="0">
                          <a:solidFill>
                            <a:schemeClr val="tx1">
                              <a:lumMod val="75000"/>
                              <a:lumOff val="25000"/>
                            </a:schemeClr>
                          </a:solidFill>
                          <a:latin typeface="Arial" panose="020B0604020202020204" pitchFamily="34" charset="0"/>
                        </a:rPr>
                        <a:t>N0/N+ </a:t>
                      </a:r>
                      <a:r>
                        <a:rPr lang="fr-FR" sz="1200" b="0" i="0" dirty="0">
                          <a:solidFill>
                            <a:schemeClr val="tx1">
                              <a:lumMod val="75000"/>
                              <a:lumOff val="25000"/>
                            </a:schemeClr>
                          </a:solidFill>
                          <a:latin typeface="Arial" panose="020B0604020202020204" pitchFamily="34" charset="0"/>
                        </a:rPr>
                        <a:t>(%)</a:t>
                      </a:r>
                    </a:p>
                  </a:txBody>
                  <a:tcPr anchor="ctr"/>
                </a:tc>
                <a:tc>
                  <a:txBody>
                    <a:bodyPr/>
                    <a:lstStyle/>
                    <a:p>
                      <a:pPr algn="ctr"/>
                      <a:r>
                        <a:rPr lang="fr-FR" sz="1200" b="0" i="0" dirty="0">
                          <a:solidFill>
                            <a:schemeClr val="tx1">
                              <a:lumMod val="75000"/>
                              <a:lumOff val="25000"/>
                            </a:schemeClr>
                          </a:solidFill>
                          <a:latin typeface="Arial" panose="020B0604020202020204" pitchFamily="34" charset="0"/>
                        </a:rPr>
                        <a:t>17/83</a:t>
                      </a:r>
                    </a:p>
                  </a:txBody>
                  <a:tcPr anchor="ctr"/>
                </a:tc>
                <a:tc>
                  <a:txBody>
                    <a:bodyPr/>
                    <a:lstStyle/>
                    <a:p>
                      <a:pPr algn="ctr"/>
                      <a:r>
                        <a:rPr lang="fr-FR" sz="1200" b="0" i="0" dirty="0">
                          <a:solidFill>
                            <a:schemeClr val="tx1">
                              <a:lumMod val="75000"/>
                              <a:lumOff val="25000"/>
                            </a:schemeClr>
                          </a:solidFill>
                          <a:latin typeface="Arial" panose="020B0604020202020204" pitchFamily="34" charset="0"/>
                        </a:rPr>
                        <a:t>12/88</a:t>
                      </a:r>
                    </a:p>
                  </a:txBody>
                  <a:tcPr anchor="ctr"/>
                </a:tc>
                <a:extLst>
                  <a:ext uri="{0D108BD9-81ED-4DB2-BD59-A6C34878D82A}">
                    <a16:rowId xmlns:a16="http://schemas.microsoft.com/office/drawing/2014/main" val="3483297835"/>
                  </a:ext>
                </a:extLst>
              </a:tr>
            </a:tbl>
          </a:graphicData>
        </a:graphic>
      </p:graphicFrame>
      <p:sp>
        <p:nvSpPr>
          <p:cNvPr id="6" name="ZoneTexte 5">
            <a:extLst>
              <a:ext uri="{FF2B5EF4-FFF2-40B4-BE49-F238E27FC236}">
                <a16:creationId xmlns:a16="http://schemas.microsoft.com/office/drawing/2014/main" id="{F34BA5ED-50B6-E245-8B5F-7D5CBA8E58F2}"/>
              </a:ext>
            </a:extLst>
          </p:cNvPr>
          <p:cNvSpPr txBox="1"/>
          <p:nvPr/>
        </p:nvSpPr>
        <p:spPr>
          <a:xfrm>
            <a:off x="-3048" y="4912668"/>
            <a:ext cx="2089033"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Hofheinz</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ASCO2020, Abs 4502</a:t>
            </a:r>
          </a:p>
        </p:txBody>
      </p:sp>
    </p:spTree>
    <p:extLst>
      <p:ext uri="{BB962C8B-B14F-4D97-AF65-F5344CB8AC3E}">
        <p14:creationId xmlns:p14="http://schemas.microsoft.com/office/powerpoint/2010/main" val="39956279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p:cNvSpPr>
            <a:spLocks noGrp="1"/>
          </p:cNvSpPr>
          <p:nvPr>
            <p:ph type="body" idx="1"/>
          </p:nvPr>
        </p:nvSpPr>
        <p:spPr>
          <a:xfrm>
            <a:off x="439062" y="1811578"/>
            <a:ext cx="5771034" cy="1799460"/>
          </a:xfrm>
        </p:spPr>
        <p:txBody>
          <a:bodyPr/>
          <a:lstStyle/>
          <a:p>
            <a:r>
              <a:rPr lang="fr-FR" dirty="0"/>
              <a:t>Total </a:t>
            </a:r>
            <a:r>
              <a:rPr lang="fr-FR" dirty="0" err="1"/>
              <a:t>neoadjuvant</a:t>
            </a:r>
            <a:r>
              <a:rPr lang="fr-FR" dirty="0"/>
              <a:t> </a:t>
            </a:r>
            <a:r>
              <a:rPr lang="fr-FR" dirty="0" err="1"/>
              <a:t>therapy</a:t>
            </a:r>
            <a:r>
              <a:rPr lang="fr-FR" dirty="0"/>
              <a:t> </a:t>
            </a:r>
            <a:r>
              <a:rPr lang="fr-FR" dirty="0" err="1"/>
              <a:t>with</a:t>
            </a:r>
            <a:r>
              <a:rPr lang="fr-FR" dirty="0"/>
              <a:t> </a:t>
            </a:r>
            <a:r>
              <a:rPr lang="fr-FR" dirty="0" err="1"/>
              <a:t>mFOLFIRINOX</a:t>
            </a:r>
            <a:r>
              <a:rPr lang="fr-FR" dirty="0"/>
              <a:t> versus </a:t>
            </a:r>
            <a:r>
              <a:rPr lang="fr-FR" dirty="0" err="1"/>
              <a:t>preoperative</a:t>
            </a:r>
            <a:r>
              <a:rPr lang="fr-FR" dirty="0"/>
              <a:t> </a:t>
            </a:r>
            <a:r>
              <a:rPr lang="fr-FR" dirty="0" err="1"/>
              <a:t>chemoradiation</a:t>
            </a:r>
            <a:r>
              <a:rPr lang="fr-FR" dirty="0"/>
              <a:t> in patients </a:t>
            </a:r>
            <a:r>
              <a:rPr lang="fr-FR" dirty="0" err="1"/>
              <a:t>with</a:t>
            </a:r>
            <a:r>
              <a:rPr lang="fr-FR" dirty="0"/>
              <a:t> </a:t>
            </a:r>
            <a:r>
              <a:rPr lang="fr-FR" dirty="0" err="1"/>
              <a:t>locally</a:t>
            </a:r>
            <a:r>
              <a:rPr lang="fr-FR" dirty="0"/>
              <a:t> </a:t>
            </a:r>
            <a:r>
              <a:rPr lang="fr-FR" dirty="0" err="1"/>
              <a:t>advanced</a:t>
            </a:r>
            <a:r>
              <a:rPr lang="fr-FR" dirty="0"/>
              <a:t> rectal cancer: Final </a:t>
            </a:r>
            <a:r>
              <a:rPr lang="fr-FR" dirty="0" err="1"/>
              <a:t>results</a:t>
            </a:r>
            <a:r>
              <a:rPr lang="fr-FR" dirty="0"/>
              <a:t> of PRODIGE 23 phase III trial, a UNICANCER GI trial</a:t>
            </a:r>
          </a:p>
          <a:p>
            <a:r>
              <a:rPr lang="fr-FR" dirty="0"/>
              <a:t> </a:t>
            </a:r>
            <a:endParaRPr lang="fr-FR" sz="300" dirty="0"/>
          </a:p>
          <a:p>
            <a:r>
              <a:rPr lang="fr-FR" sz="1600" i="1" dirty="0"/>
              <a:t>Thierry </a:t>
            </a:r>
            <a:r>
              <a:rPr lang="fr-FR" sz="1600" i="1" dirty="0" err="1"/>
              <a:t>Conroy</a:t>
            </a:r>
            <a:r>
              <a:rPr lang="fr-FR" sz="1600" i="1" dirty="0"/>
              <a:t> et </a:t>
            </a:r>
            <a:r>
              <a:rPr lang="fr-FR" sz="1600" b="0" i="1" dirty="0"/>
              <a:t>al., ASCO2020, Abs 4007</a:t>
            </a:r>
          </a:p>
        </p:txBody>
      </p:sp>
      <p:sp>
        <p:nvSpPr>
          <p:cNvPr id="5" name="Titre 3"/>
          <p:cNvSpPr>
            <a:spLocks noGrp="1"/>
          </p:cNvSpPr>
          <p:nvPr>
            <p:ph type="title"/>
          </p:nvPr>
        </p:nvSpPr>
        <p:spPr>
          <a:xfrm>
            <a:off x="439062" y="627422"/>
            <a:ext cx="7886700" cy="1031756"/>
          </a:xfrm>
        </p:spPr>
        <p:txBody>
          <a:bodyPr>
            <a:noAutofit/>
          </a:bodyPr>
          <a:lstStyle/>
          <a:p>
            <a:r>
              <a:rPr lang="fr-FR" sz="2800" b="1" dirty="0"/>
              <a:t>Cancer du rectum et </a:t>
            </a:r>
            <a:r>
              <a:rPr lang="fr-FR" sz="2800" dirty="0"/>
              <a:t>séquence périopératoire</a:t>
            </a:r>
            <a:endParaRPr lang="fr-FR" sz="2800" b="1" dirty="0"/>
          </a:p>
        </p:txBody>
      </p:sp>
    </p:spTree>
    <p:extLst>
      <p:ext uri="{BB962C8B-B14F-4D97-AF65-F5344CB8AC3E}">
        <p14:creationId xmlns:p14="http://schemas.microsoft.com/office/powerpoint/2010/main" val="934901626"/>
      </p:ext>
    </p:extLst>
  </p:cSld>
  <p:clrMapOvr>
    <a:masterClrMapping/>
  </p:clrMapOvr>
  <p:transition spd="slow">
    <p:wipe/>
  </p:transition>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à coins arrondis 4">
            <a:extLst>
              <a:ext uri="{FF2B5EF4-FFF2-40B4-BE49-F238E27FC236}">
                <a16:creationId xmlns:a16="http://schemas.microsoft.com/office/drawing/2014/main" id="{1078B549-3E21-40A6-91CF-B10151D3F46E}"/>
              </a:ext>
            </a:extLst>
          </p:cNvPr>
          <p:cNvSpPr/>
          <p:nvPr/>
        </p:nvSpPr>
        <p:spPr>
          <a:xfrm>
            <a:off x="1387394" y="952946"/>
            <a:ext cx="6125592" cy="3641248"/>
          </a:xfrm>
          <a:prstGeom prst="roundRect">
            <a:avLst>
              <a:gd name="adj" fmla="val 5248"/>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4" name="ZoneTexte 3">
            <a:extLst>
              <a:ext uri="{FF2B5EF4-FFF2-40B4-BE49-F238E27FC236}">
                <a16:creationId xmlns:a16="http://schemas.microsoft.com/office/drawing/2014/main" id="{F375C129-01F3-084B-8322-6EBE6DD7F85C}"/>
              </a:ext>
            </a:extLst>
          </p:cNvPr>
          <p:cNvSpPr txBox="1"/>
          <p:nvPr/>
        </p:nvSpPr>
        <p:spPr>
          <a:xfrm>
            <a:off x="2086954" y="1107078"/>
            <a:ext cx="1645922" cy="323849"/>
          </a:xfrm>
          <a:prstGeom prst="roundRect">
            <a:avLst>
              <a:gd name="adj" fmla="val 24031"/>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wrap="square" lIns="36000" tIns="36000" rIns="36000" bIns="3600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350" b="1"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FLOT </a:t>
            </a:r>
            <a:r>
              <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(N=41)</a:t>
            </a:r>
          </a:p>
        </p:txBody>
      </p:sp>
      <p:sp>
        <p:nvSpPr>
          <p:cNvPr id="6" name="ZoneTexte 5">
            <a:extLst>
              <a:ext uri="{FF2B5EF4-FFF2-40B4-BE49-F238E27FC236}">
                <a16:creationId xmlns:a16="http://schemas.microsoft.com/office/drawing/2014/main" id="{1190F786-4F0A-5745-A2CE-32D5203295E5}"/>
              </a:ext>
            </a:extLst>
          </p:cNvPr>
          <p:cNvSpPr txBox="1"/>
          <p:nvPr/>
        </p:nvSpPr>
        <p:spPr>
          <a:xfrm>
            <a:off x="5159339" y="1107078"/>
            <a:ext cx="1847250" cy="310288"/>
          </a:xfrm>
          <a:prstGeom prst="roundRect">
            <a:avLst>
              <a:gd name="adj" fmla="val 17219"/>
            </a:avLst>
          </a:prstGeom>
          <a:solidFill>
            <a:srgbClr val="C00000"/>
          </a:solidFill>
          <a:ln>
            <a:noFill/>
          </a:ln>
        </p:spPr>
        <p:style>
          <a:lnRef idx="2">
            <a:schemeClr val="dk1"/>
          </a:lnRef>
          <a:fillRef idx="1">
            <a:schemeClr val="lt1"/>
          </a:fillRef>
          <a:effectRef idx="0">
            <a:schemeClr val="dk1"/>
          </a:effectRef>
          <a:fontRef idx="minor">
            <a:schemeClr val="dk1"/>
          </a:fontRef>
        </p:style>
        <p:txBody>
          <a:bodyPr wrap="square" lIns="36000" tIns="36000" rIns="36000" bIns="3600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350" b="1"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FLOT + T</a:t>
            </a:r>
            <a:r>
              <a:rPr kumimoji="0" lang="fr-FR" sz="1350" b="1" i="0" u="none" strike="noStrike" kern="1200" cap="none" spc="0" normalizeH="0" noProof="0" dirty="0">
                <a:ln>
                  <a:noFill/>
                </a:ln>
                <a:solidFill>
                  <a:prstClr val="white"/>
                </a:solidFill>
                <a:effectLst/>
                <a:uLnTx/>
                <a:uFillTx/>
                <a:latin typeface="Arial" panose="020B0604020202020204" pitchFamily="34" charset="0"/>
                <a:ea typeface="+mn-ea"/>
                <a:cs typeface="+mn-cs"/>
              </a:rPr>
              <a:t> +</a:t>
            </a:r>
            <a:r>
              <a:rPr kumimoji="0" lang="fr-FR" sz="1350" b="1"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P </a:t>
            </a:r>
            <a:r>
              <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(N=40)</a:t>
            </a:r>
          </a:p>
        </p:txBody>
      </p:sp>
      <p:sp>
        <p:nvSpPr>
          <p:cNvPr id="7" name="ZoneTexte 6">
            <a:extLst>
              <a:ext uri="{FF2B5EF4-FFF2-40B4-BE49-F238E27FC236}">
                <a16:creationId xmlns:a16="http://schemas.microsoft.com/office/drawing/2014/main" id="{5882A6E8-C3B2-E041-96E7-E6651D0AA991}"/>
              </a:ext>
            </a:extLst>
          </p:cNvPr>
          <p:cNvSpPr txBox="1"/>
          <p:nvPr/>
        </p:nvSpPr>
        <p:spPr>
          <a:xfrm>
            <a:off x="5159338" y="1798042"/>
            <a:ext cx="1847251" cy="561856"/>
          </a:xfrm>
          <a:prstGeom prst="roundRect">
            <a:avLst/>
          </a:prstGeom>
          <a:solidFill>
            <a:schemeClr val="accent2">
              <a:lumMod val="75000"/>
            </a:schemeClr>
          </a:solidFill>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Traitement </a:t>
            </a:r>
            <a:r>
              <a:rPr kumimoji="0" lang="fr-FR" sz="1350" b="0" i="0" u="none" strike="noStrike" kern="1200" cap="none" spc="0" normalizeH="0" baseline="0" noProof="0" dirty="0" err="1">
                <a:ln>
                  <a:noFill/>
                </a:ln>
                <a:solidFill>
                  <a:prstClr val="white"/>
                </a:solidFill>
                <a:effectLst/>
                <a:uLnTx/>
                <a:uFillTx/>
                <a:latin typeface="Arial" panose="020B0604020202020204" pitchFamily="34" charset="0"/>
                <a:ea typeface="+mn-ea"/>
                <a:cs typeface="+mn-cs"/>
              </a:rPr>
              <a:t>pré-opératoire</a:t>
            </a:r>
            <a:r>
              <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 N=39</a:t>
            </a:r>
          </a:p>
        </p:txBody>
      </p:sp>
      <p:sp>
        <p:nvSpPr>
          <p:cNvPr id="8" name="ZoneTexte 7">
            <a:extLst>
              <a:ext uri="{FF2B5EF4-FFF2-40B4-BE49-F238E27FC236}">
                <a16:creationId xmlns:a16="http://schemas.microsoft.com/office/drawing/2014/main" id="{EA2CDD4E-64F8-FE47-B688-32FE40D36D02}"/>
              </a:ext>
            </a:extLst>
          </p:cNvPr>
          <p:cNvSpPr txBox="1"/>
          <p:nvPr/>
        </p:nvSpPr>
        <p:spPr>
          <a:xfrm>
            <a:off x="2086954" y="1798042"/>
            <a:ext cx="1645922" cy="561856"/>
          </a:xfrm>
          <a:prstGeom prst="roundRect">
            <a:avLst/>
          </a:prstGeom>
          <a:solidFill>
            <a:schemeClr val="accent1">
              <a:lumMod val="75000"/>
            </a:schemeClr>
          </a:solidFill>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Traitement </a:t>
            </a:r>
            <a:r>
              <a:rPr kumimoji="0" lang="fr-FR" sz="1350" b="0" i="0" u="none" strike="noStrike" kern="1200" cap="none" spc="0" normalizeH="0" baseline="0" noProof="0" dirty="0" err="1">
                <a:ln>
                  <a:noFill/>
                </a:ln>
                <a:solidFill>
                  <a:prstClr val="white"/>
                </a:solidFill>
                <a:effectLst/>
                <a:uLnTx/>
                <a:uFillTx/>
                <a:latin typeface="Arial" panose="020B0604020202020204" pitchFamily="34" charset="0"/>
                <a:ea typeface="+mn-ea"/>
                <a:cs typeface="+mn-cs"/>
              </a:rPr>
              <a:t>pré-opératoire</a:t>
            </a:r>
            <a:r>
              <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 N=40</a:t>
            </a:r>
          </a:p>
        </p:txBody>
      </p:sp>
      <p:sp>
        <p:nvSpPr>
          <p:cNvPr id="9" name="ZoneTexte 8">
            <a:extLst>
              <a:ext uri="{FF2B5EF4-FFF2-40B4-BE49-F238E27FC236}">
                <a16:creationId xmlns:a16="http://schemas.microsoft.com/office/drawing/2014/main" id="{796773B2-4277-C64E-B05A-2BFFC45908DD}"/>
              </a:ext>
            </a:extLst>
          </p:cNvPr>
          <p:cNvSpPr txBox="1"/>
          <p:nvPr/>
        </p:nvSpPr>
        <p:spPr>
          <a:xfrm>
            <a:off x="2086954" y="2683594"/>
            <a:ext cx="1645922" cy="561856"/>
          </a:xfrm>
          <a:prstGeom prst="roundRect">
            <a:avLst/>
          </a:prstGeom>
          <a:solidFill>
            <a:schemeClr val="accent1">
              <a:lumMod val="75000"/>
            </a:schemeClr>
          </a:solidFill>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Chirurgie N=40</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Dont RO: N=37</a:t>
            </a:r>
          </a:p>
        </p:txBody>
      </p:sp>
      <p:sp>
        <p:nvSpPr>
          <p:cNvPr id="10" name="ZoneTexte 9">
            <a:extLst>
              <a:ext uri="{FF2B5EF4-FFF2-40B4-BE49-F238E27FC236}">
                <a16:creationId xmlns:a16="http://schemas.microsoft.com/office/drawing/2014/main" id="{0777A648-A7B9-844D-9AC6-000A4B6589E1}"/>
              </a:ext>
            </a:extLst>
          </p:cNvPr>
          <p:cNvSpPr txBox="1"/>
          <p:nvPr/>
        </p:nvSpPr>
        <p:spPr>
          <a:xfrm>
            <a:off x="5159338" y="2680823"/>
            <a:ext cx="1801532" cy="561856"/>
          </a:xfrm>
          <a:prstGeom prst="roundRect">
            <a:avLst/>
          </a:prstGeom>
          <a:solidFill>
            <a:schemeClr val="accent2">
              <a:lumMod val="75000"/>
            </a:schemeClr>
          </a:solidFill>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Chirurgie N=39</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Dont R0: N=37</a:t>
            </a:r>
          </a:p>
        </p:txBody>
      </p:sp>
      <p:sp>
        <p:nvSpPr>
          <p:cNvPr id="11" name="ZoneTexte 10">
            <a:extLst>
              <a:ext uri="{FF2B5EF4-FFF2-40B4-BE49-F238E27FC236}">
                <a16:creationId xmlns:a16="http://schemas.microsoft.com/office/drawing/2014/main" id="{4F609CD6-BD37-2F41-92AF-EC5A28D745BF}"/>
              </a:ext>
            </a:extLst>
          </p:cNvPr>
          <p:cNvSpPr txBox="1"/>
          <p:nvPr/>
        </p:nvSpPr>
        <p:spPr>
          <a:xfrm>
            <a:off x="2086954" y="3682723"/>
            <a:ext cx="1645922" cy="791706"/>
          </a:xfrm>
          <a:prstGeom prst="roundRect">
            <a:avLst/>
          </a:prstGeom>
          <a:solidFill>
            <a:schemeClr val="accent1">
              <a:lumMod val="75000"/>
            </a:schemeClr>
          </a:solidFill>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Traitement post-opératoire N=26</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Dont complet: 23</a:t>
            </a:r>
          </a:p>
        </p:txBody>
      </p:sp>
      <p:sp>
        <p:nvSpPr>
          <p:cNvPr id="12" name="ZoneTexte 11">
            <a:extLst>
              <a:ext uri="{FF2B5EF4-FFF2-40B4-BE49-F238E27FC236}">
                <a16:creationId xmlns:a16="http://schemas.microsoft.com/office/drawing/2014/main" id="{7C6C7BC1-2615-BA48-A528-5D0ED414F95D}"/>
              </a:ext>
            </a:extLst>
          </p:cNvPr>
          <p:cNvSpPr txBox="1"/>
          <p:nvPr/>
        </p:nvSpPr>
        <p:spPr>
          <a:xfrm>
            <a:off x="5159338" y="3682723"/>
            <a:ext cx="1801531" cy="791706"/>
          </a:xfrm>
          <a:prstGeom prst="roundRect">
            <a:avLst/>
          </a:prstGeom>
          <a:solidFill>
            <a:schemeClr val="accent2">
              <a:lumMod val="75000"/>
            </a:schemeClr>
          </a:solidFill>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Traitement post-opératoire N=25</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Dont complet: 17</a:t>
            </a:r>
          </a:p>
        </p:txBody>
      </p:sp>
      <p:cxnSp>
        <p:nvCxnSpPr>
          <p:cNvPr id="15" name="Connecteur droit avec flèche 14">
            <a:extLst>
              <a:ext uri="{FF2B5EF4-FFF2-40B4-BE49-F238E27FC236}">
                <a16:creationId xmlns:a16="http://schemas.microsoft.com/office/drawing/2014/main" id="{F58F17A9-3781-B44E-859B-8A57B9E137E5}"/>
              </a:ext>
            </a:extLst>
          </p:cNvPr>
          <p:cNvCxnSpPr>
            <a:cxnSpLocks/>
          </p:cNvCxnSpPr>
          <p:nvPr/>
        </p:nvCxnSpPr>
        <p:spPr>
          <a:xfrm>
            <a:off x="2909915" y="1439084"/>
            <a:ext cx="0" cy="358958"/>
          </a:xfrm>
          <a:prstGeom prst="straightConnector1">
            <a:avLst/>
          </a:prstGeom>
          <a:ln w="127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7" name="Connecteur droit avec flèche 16">
            <a:extLst>
              <a:ext uri="{FF2B5EF4-FFF2-40B4-BE49-F238E27FC236}">
                <a16:creationId xmlns:a16="http://schemas.microsoft.com/office/drawing/2014/main" id="{B7078917-3A63-5142-ADBA-13D7ED64C4E2}"/>
              </a:ext>
            </a:extLst>
          </p:cNvPr>
          <p:cNvCxnSpPr>
            <a:cxnSpLocks/>
          </p:cNvCxnSpPr>
          <p:nvPr/>
        </p:nvCxnSpPr>
        <p:spPr>
          <a:xfrm>
            <a:off x="2909915" y="2359898"/>
            <a:ext cx="0" cy="323696"/>
          </a:xfrm>
          <a:prstGeom prst="straightConnector1">
            <a:avLst/>
          </a:prstGeom>
          <a:ln w="127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0" name="Connecteur droit avec flèche 19">
            <a:extLst>
              <a:ext uri="{FF2B5EF4-FFF2-40B4-BE49-F238E27FC236}">
                <a16:creationId xmlns:a16="http://schemas.microsoft.com/office/drawing/2014/main" id="{DDC8232E-8013-654F-8E36-B08D44D1845D}"/>
              </a:ext>
            </a:extLst>
          </p:cNvPr>
          <p:cNvCxnSpPr>
            <a:cxnSpLocks/>
          </p:cNvCxnSpPr>
          <p:nvPr/>
        </p:nvCxnSpPr>
        <p:spPr>
          <a:xfrm>
            <a:off x="2909915" y="3245450"/>
            <a:ext cx="0" cy="437273"/>
          </a:xfrm>
          <a:prstGeom prst="straightConnector1">
            <a:avLst/>
          </a:prstGeom>
          <a:ln w="127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3" name="Connecteur droit avec flèche 22">
            <a:extLst>
              <a:ext uri="{FF2B5EF4-FFF2-40B4-BE49-F238E27FC236}">
                <a16:creationId xmlns:a16="http://schemas.microsoft.com/office/drawing/2014/main" id="{B35CBF8B-E893-8D44-B089-CE7495A731F5}"/>
              </a:ext>
            </a:extLst>
          </p:cNvPr>
          <p:cNvCxnSpPr>
            <a:cxnSpLocks/>
          </p:cNvCxnSpPr>
          <p:nvPr/>
        </p:nvCxnSpPr>
        <p:spPr>
          <a:xfrm>
            <a:off x="5982300" y="1439084"/>
            <a:ext cx="0" cy="358958"/>
          </a:xfrm>
          <a:prstGeom prst="straightConnector1">
            <a:avLst/>
          </a:prstGeom>
          <a:ln w="127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6" name="Connecteur droit avec flèche 25">
            <a:extLst>
              <a:ext uri="{FF2B5EF4-FFF2-40B4-BE49-F238E27FC236}">
                <a16:creationId xmlns:a16="http://schemas.microsoft.com/office/drawing/2014/main" id="{BB3C602A-9A9B-C34F-9AC4-81FB02FF8494}"/>
              </a:ext>
            </a:extLst>
          </p:cNvPr>
          <p:cNvCxnSpPr>
            <a:cxnSpLocks/>
          </p:cNvCxnSpPr>
          <p:nvPr/>
        </p:nvCxnSpPr>
        <p:spPr>
          <a:xfrm>
            <a:off x="5982300" y="2359898"/>
            <a:ext cx="0" cy="323695"/>
          </a:xfrm>
          <a:prstGeom prst="straightConnector1">
            <a:avLst/>
          </a:prstGeom>
          <a:ln w="127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9" name="Connecteur droit avec flèche 28">
            <a:extLst>
              <a:ext uri="{FF2B5EF4-FFF2-40B4-BE49-F238E27FC236}">
                <a16:creationId xmlns:a16="http://schemas.microsoft.com/office/drawing/2014/main" id="{53AD60AE-B202-D041-983B-27627AFB60BD}"/>
              </a:ext>
            </a:extLst>
          </p:cNvPr>
          <p:cNvCxnSpPr>
            <a:cxnSpLocks/>
          </p:cNvCxnSpPr>
          <p:nvPr/>
        </p:nvCxnSpPr>
        <p:spPr>
          <a:xfrm>
            <a:off x="5982300" y="3245449"/>
            <a:ext cx="0" cy="437274"/>
          </a:xfrm>
          <a:prstGeom prst="straightConnector1">
            <a:avLst/>
          </a:prstGeom>
          <a:ln w="127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2" name="ZoneTexte 31">
            <a:extLst>
              <a:ext uri="{FF2B5EF4-FFF2-40B4-BE49-F238E27FC236}">
                <a16:creationId xmlns:a16="http://schemas.microsoft.com/office/drawing/2014/main" id="{2288F8F5-00DC-AE42-88D2-ED260344EE85}"/>
              </a:ext>
            </a:extLst>
          </p:cNvPr>
          <p:cNvSpPr txBox="1"/>
          <p:nvPr/>
        </p:nvSpPr>
        <p:spPr>
          <a:xfrm>
            <a:off x="1459926" y="1913308"/>
            <a:ext cx="530915" cy="30008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35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98%</a:t>
            </a:r>
          </a:p>
        </p:txBody>
      </p:sp>
      <p:sp>
        <p:nvSpPr>
          <p:cNvPr id="33" name="ZoneTexte 32">
            <a:extLst>
              <a:ext uri="{FF2B5EF4-FFF2-40B4-BE49-F238E27FC236}">
                <a16:creationId xmlns:a16="http://schemas.microsoft.com/office/drawing/2014/main" id="{4CC3825C-95A0-D54F-8ACD-6942C607E61A}"/>
              </a:ext>
            </a:extLst>
          </p:cNvPr>
          <p:cNvSpPr txBox="1"/>
          <p:nvPr/>
        </p:nvSpPr>
        <p:spPr>
          <a:xfrm>
            <a:off x="6904271" y="1913308"/>
            <a:ext cx="530915" cy="30008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35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98%</a:t>
            </a:r>
          </a:p>
        </p:txBody>
      </p:sp>
      <p:sp>
        <p:nvSpPr>
          <p:cNvPr id="34" name="ZoneTexte 33">
            <a:extLst>
              <a:ext uri="{FF2B5EF4-FFF2-40B4-BE49-F238E27FC236}">
                <a16:creationId xmlns:a16="http://schemas.microsoft.com/office/drawing/2014/main" id="{BA667032-51ED-054C-98BC-657A1D94A180}"/>
              </a:ext>
            </a:extLst>
          </p:cNvPr>
          <p:cNvSpPr txBox="1"/>
          <p:nvPr/>
        </p:nvSpPr>
        <p:spPr>
          <a:xfrm>
            <a:off x="1459926" y="2784699"/>
            <a:ext cx="530915" cy="30008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35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98%</a:t>
            </a:r>
          </a:p>
        </p:txBody>
      </p:sp>
      <p:sp>
        <p:nvSpPr>
          <p:cNvPr id="35" name="ZoneTexte 34">
            <a:extLst>
              <a:ext uri="{FF2B5EF4-FFF2-40B4-BE49-F238E27FC236}">
                <a16:creationId xmlns:a16="http://schemas.microsoft.com/office/drawing/2014/main" id="{C58C751A-9F52-CB4D-B987-B53AEF1D5C4B}"/>
              </a:ext>
            </a:extLst>
          </p:cNvPr>
          <p:cNvSpPr txBox="1"/>
          <p:nvPr/>
        </p:nvSpPr>
        <p:spPr>
          <a:xfrm>
            <a:off x="6904271" y="2784699"/>
            <a:ext cx="530915" cy="30008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35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98%</a:t>
            </a:r>
          </a:p>
        </p:txBody>
      </p:sp>
      <p:sp>
        <p:nvSpPr>
          <p:cNvPr id="36" name="ZoneTexte 35">
            <a:extLst>
              <a:ext uri="{FF2B5EF4-FFF2-40B4-BE49-F238E27FC236}">
                <a16:creationId xmlns:a16="http://schemas.microsoft.com/office/drawing/2014/main" id="{A594E18A-890D-834F-9F1F-68426A2C8874}"/>
              </a:ext>
            </a:extLst>
          </p:cNvPr>
          <p:cNvSpPr txBox="1"/>
          <p:nvPr/>
        </p:nvSpPr>
        <p:spPr>
          <a:xfrm>
            <a:off x="1459926" y="3901864"/>
            <a:ext cx="530915" cy="30008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35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63%</a:t>
            </a:r>
          </a:p>
        </p:txBody>
      </p:sp>
      <p:sp>
        <p:nvSpPr>
          <p:cNvPr id="37" name="ZoneTexte 36">
            <a:extLst>
              <a:ext uri="{FF2B5EF4-FFF2-40B4-BE49-F238E27FC236}">
                <a16:creationId xmlns:a16="http://schemas.microsoft.com/office/drawing/2014/main" id="{CCA592CA-ABB8-424B-A5D3-19EC1FDEDEE8}"/>
              </a:ext>
            </a:extLst>
          </p:cNvPr>
          <p:cNvSpPr txBox="1"/>
          <p:nvPr/>
        </p:nvSpPr>
        <p:spPr>
          <a:xfrm>
            <a:off x="6904271" y="3901864"/>
            <a:ext cx="530915" cy="30008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35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62%</a:t>
            </a:r>
          </a:p>
        </p:txBody>
      </p:sp>
      <p:sp>
        <p:nvSpPr>
          <p:cNvPr id="27" name="Titre 11"/>
          <p:cNvSpPr>
            <a:spLocks noGrp="1"/>
          </p:cNvSpPr>
          <p:nvPr>
            <p:ph type="title"/>
          </p:nvPr>
        </p:nvSpPr>
        <p:spPr/>
        <p:txBody>
          <a:bodyPr>
            <a:noAutofit/>
          </a:bodyPr>
          <a:lstStyle/>
          <a:p>
            <a:r>
              <a:rPr lang="fr-FR" sz="2000" dirty="0"/>
              <a:t>Cancers gastriques localisés HER2: FLOT +/- Trastuzumab + </a:t>
            </a:r>
            <a:r>
              <a:rPr lang="fr-FR" sz="2000" dirty="0" err="1"/>
              <a:t>Pertuzumab</a:t>
            </a:r>
            <a:r>
              <a:rPr lang="fr-FR" sz="2000" dirty="0"/>
              <a:t> </a:t>
            </a:r>
            <a:r>
              <a:rPr lang="fr-FR" b="1" dirty="0"/>
              <a:t>E</a:t>
            </a:r>
            <a:r>
              <a:rPr lang="fr-FR" sz="2000" b="1" dirty="0"/>
              <a:t>tude PETRARCA</a:t>
            </a:r>
          </a:p>
        </p:txBody>
      </p:sp>
      <p:sp>
        <p:nvSpPr>
          <p:cNvPr id="24" name="ZoneTexte 23">
            <a:extLst>
              <a:ext uri="{FF2B5EF4-FFF2-40B4-BE49-F238E27FC236}">
                <a16:creationId xmlns:a16="http://schemas.microsoft.com/office/drawing/2014/main" id="{9835BFEC-0449-AC4D-97E3-757EA38DC31F}"/>
              </a:ext>
            </a:extLst>
          </p:cNvPr>
          <p:cNvSpPr txBox="1"/>
          <p:nvPr/>
        </p:nvSpPr>
        <p:spPr>
          <a:xfrm>
            <a:off x="-3048" y="4912668"/>
            <a:ext cx="2089033"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Hofheinz</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ASCO2020, Abs 4502</a:t>
            </a:r>
          </a:p>
        </p:txBody>
      </p:sp>
    </p:spTree>
    <p:extLst>
      <p:ext uri="{BB962C8B-B14F-4D97-AF65-F5344CB8AC3E}">
        <p14:creationId xmlns:p14="http://schemas.microsoft.com/office/powerpoint/2010/main" val="12970757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re 11"/>
          <p:cNvSpPr>
            <a:spLocks noGrp="1"/>
          </p:cNvSpPr>
          <p:nvPr>
            <p:ph type="title"/>
          </p:nvPr>
        </p:nvSpPr>
        <p:spPr/>
        <p:txBody>
          <a:bodyPr>
            <a:noAutofit/>
          </a:bodyPr>
          <a:lstStyle/>
          <a:p>
            <a:r>
              <a:rPr lang="fr-FR" sz="2000" dirty="0"/>
              <a:t>Cancers gastriques localisés HER2: FLOT +/- Trastuzumab + </a:t>
            </a:r>
            <a:r>
              <a:rPr lang="fr-FR" sz="2000" dirty="0" err="1"/>
              <a:t>Pertuzumab</a:t>
            </a:r>
            <a:r>
              <a:rPr lang="fr-FR" sz="2000" dirty="0"/>
              <a:t> </a:t>
            </a:r>
            <a:r>
              <a:rPr lang="fr-FR" b="1" dirty="0"/>
              <a:t>E</a:t>
            </a:r>
            <a:r>
              <a:rPr lang="fr-FR" sz="2000" b="1" dirty="0"/>
              <a:t>tude PETRARCA</a:t>
            </a:r>
          </a:p>
        </p:txBody>
      </p:sp>
      <p:sp>
        <p:nvSpPr>
          <p:cNvPr id="3" name="Espace réservé du contenu 2">
            <a:extLst>
              <a:ext uri="{FF2B5EF4-FFF2-40B4-BE49-F238E27FC236}">
                <a16:creationId xmlns:a16="http://schemas.microsoft.com/office/drawing/2014/main" id="{6C724A94-256E-BF40-A3AB-D99E960DACF3}"/>
              </a:ext>
            </a:extLst>
          </p:cNvPr>
          <p:cNvSpPr>
            <a:spLocks noGrp="1"/>
          </p:cNvSpPr>
          <p:nvPr>
            <p:ph sz="half" idx="1"/>
          </p:nvPr>
        </p:nvSpPr>
        <p:spPr/>
        <p:txBody>
          <a:bodyPr/>
          <a:lstStyle/>
          <a:p>
            <a:r>
              <a:rPr lang="fr-FR" sz="1600" dirty="0"/>
              <a:t>Toxicités grade ¾</a:t>
            </a:r>
          </a:p>
          <a:p>
            <a:endParaRPr lang="fr-FR" sz="1600" dirty="0"/>
          </a:p>
          <a:p>
            <a:endParaRPr lang="fr-FR" sz="1600" dirty="0"/>
          </a:p>
          <a:p>
            <a:endParaRPr lang="fr-FR" sz="1600" dirty="0"/>
          </a:p>
          <a:p>
            <a:endParaRPr lang="fr-FR" sz="1600" dirty="0"/>
          </a:p>
          <a:p>
            <a:endParaRPr lang="fr-FR" sz="1600" dirty="0"/>
          </a:p>
          <a:p>
            <a:endParaRPr lang="fr-FR" sz="1600" dirty="0"/>
          </a:p>
          <a:p>
            <a:pPr marL="0" indent="0">
              <a:buNone/>
            </a:pPr>
            <a:endParaRPr lang="fr-FR" sz="1600" dirty="0"/>
          </a:p>
          <a:p>
            <a:r>
              <a:rPr lang="fr-FR" sz="1600" dirty="0"/>
              <a:t>Morbidité/mortalité post opératoire</a:t>
            </a:r>
          </a:p>
          <a:p>
            <a:pPr lvl="1"/>
            <a:r>
              <a:rPr lang="fr-FR" sz="1400" dirty="0"/>
              <a:t>Complications chirurgicales: 18% (FLOT) vs 26% (FLOT + </a:t>
            </a:r>
            <a:r>
              <a:rPr lang="fr-FR" sz="1400" dirty="0" err="1"/>
              <a:t>Trastuzumab</a:t>
            </a:r>
            <a:r>
              <a:rPr lang="fr-FR" sz="1400" dirty="0"/>
              <a:t> +</a:t>
            </a:r>
            <a:r>
              <a:rPr lang="fr-FR" sz="1400" dirty="0" err="1"/>
              <a:t>Pertuzumab</a:t>
            </a:r>
            <a:r>
              <a:rPr lang="fr-FR" sz="1400" dirty="0"/>
              <a:t>)</a:t>
            </a:r>
          </a:p>
          <a:p>
            <a:pPr lvl="1"/>
            <a:r>
              <a:rPr lang="fr-FR" sz="1400" dirty="0"/>
              <a:t>Mortalité post opératoires (60j): 1 patient dans chaque bras (3%)</a:t>
            </a:r>
          </a:p>
        </p:txBody>
      </p:sp>
      <p:graphicFrame>
        <p:nvGraphicFramePr>
          <p:cNvPr id="4" name="Tableau 3">
            <a:extLst>
              <a:ext uri="{FF2B5EF4-FFF2-40B4-BE49-F238E27FC236}">
                <a16:creationId xmlns:a16="http://schemas.microsoft.com/office/drawing/2014/main" id="{E54A36D7-CCFD-6243-9A58-F5EF72EB96EC}"/>
              </a:ext>
            </a:extLst>
          </p:cNvPr>
          <p:cNvGraphicFramePr>
            <a:graphicFrameLocks noGrp="1"/>
          </p:cNvGraphicFramePr>
          <p:nvPr>
            <p:extLst>
              <p:ext uri="{D42A27DB-BD31-4B8C-83A1-F6EECF244321}">
                <p14:modId xmlns:p14="http://schemas.microsoft.com/office/powerpoint/2010/main" val="2493815655"/>
              </p:ext>
            </p:extLst>
          </p:nvPr>
        </p:nvGraphicFramePr>
        <p:xfrm>
          <a:off x="1010993" y="1198378"/>
          <a:ext cx="7086601" cy="2328390"/>
        </p:xfrm>
        <a:graphic>
          <a:graphicData uri="http://schemas.openxmlformats.org/drawingml/2006/table">
            <a:tbl>
              <a:tblPr firstRow="1" bandRow="1">
                <a:tableStyleId>{5C22544A-7EE6-4342-B048-85BDC9FD1C3A}</a:tableStyleId>
              </a:tblPr>
              <a:tblGrid>
                <a:gridCol w="3517395">
                  <a:extLst>
                    <a:ext uri="{9D8B030D-6E8A-4147-A177-3AD203B41FA5}">
                      <a16:colId xmlns:a16="http://schemas.microsoft.com/office/drawing/2014/main" val="1433975068"/>
                    </a:ext>
                  </a:extLst>
                </a:gridCol>
                <a:gridCol w="1655076">
                  <a:extLst>
                    <a:ext uri="{9D8B030D-6E8A-4147-A177-3AD203B41FA5}">
                      <a16:colId xmlns:a16="http://schemas.microsoft.com/office/drawing/2014/main" val="1164821040"/>
                    </a:ext>
                  </a:extLst>
                </a:gridCol>
                <a:gridCol w="1914130">
                  <a:extLst>
                    <a:ext uri="{9D8B030D-6E8A-4147-A177-3AD203B41FA5}">
                      <a16:colId xmlns:a16="http://schemas.microsoft.com/office/drawing/2014/main" val="343820811"/>
                    </a:ext>
                  </a:extLst>
                </a:gridCol>
              </a:tblGrid>
              <a:tr h="422940">
                <a:tc>
                  <a:txBody>
                    <a:bodyPr/>
                    <a:lstStyle/>
                    <a:p>
                      <a:pPr marL="0" algn="l" defTabSz="685800" rtl="0" eaLnBrk="1" latinLnBrk="0" hangingPunct="1"/>
                      <a:r>
                        <a:rPr lang="fr-FR" sz="1200" b="1" i="0" kern="1200" dirty="0">
                          <a:solidFill>
                            <a:schemeClr val="lt1"/>
                          </a:solidFill>
                          <a:latin typeface="Arial" panose="020B0604020202020204" pitchFamily="34" charset="0"/>
                          <a:ea typeface="+mn-ea"/>
                          <a:cs typeface="+mn-cs"/>
                        </a:rPr>
                        <a:t>Toxicités</a:t>
                      </a:r>
                    </a:p>
                  </a:txBody>
                  <a:tcPr anchor="ctr">
                    <a:solidFill>
                      <a:srgbClr val="4472C4"/>
                    </a:solidFill>
                  </a:tcPr>
                </a:tc>
                <a:tc>
                  <a:txBody>
                    <a:bodyPr/>
                    <a:lstStyle/>
                    <a:p>
                      <a:pPr marL="0" algn="ctr" defTabSz="685800" rtl="0" eaLnBrk="1" latinLnBrk="0" hangingPunct="1"/>
                      <a:r>
                        <a:rPr lang="fr-FR" sz="1200" b="1" i="0" kern="1200" dirty="0">
                          <a:solidFill>
                            <a:schemeClr val="lt1"/>
                          </a:solidFill>
                          <a:latin typeface="Arial" panose="020B0604020202020204" pitchFamily="34" charset="0"/>
                          <a:ea typeface="+mn-ea"/>
                          <a:cs typeface="+mn-cs"/>
                        </a:rPr>
                        <a:t>FLOT</a:t>
                      </a:r>
                    </a:p>
                    <a:p>
                      <a:pPr marL="0" algn="ctr" defTabSz="685800" rtl="0" eaLnBrk="1" latinLnBrk="0" hangingPunct="1"/>
                      <a:r>
                        <a:rPr lang="fr-FR" sz="1200" b="0" i="0" kern="1200" dirty="0">
                          <a:solidFill>
                            <a:schemeClr val="lt1"/>
                          </a:solidFill>
                          <a:latin typeface="Arial" panose="020B0604020202020204" pitchFamily="34" charset="0"/>
                          <a:ea typeface="+mn-ea"/>
                          <a:cs typeface="+mn-cs"/>
                        </a:rPr>
                        <a:t>(n=41)</a:t>
                      </a:r>
                    </a:p>
                  </a:txBody>
                  <a:tcPr>
                    <a:solidFill>
                      <a:schemeClr val="accent1"/>
                    </a:solidFill>
                  </a:tcPr>
                </a:tc>
                <a:tc>
                  <a:txBody>
                    <a:bodyPr/>
                    <a:lstStyle/>
                    <a:p>
                      <a:pPr marL="0" algn="ctr" defTabSz="685800" rtl="0" eaLnBrk="1" latinLnBrk="0" hangingPunct="1"/>
                      <a:r>
                        <a:rPr lang="fr-FR" sz="1200" b="1" i="0" kern="1200" dirty="0">
                          <a:solidFill>
                            <a:schemeClr val="lt1"/>
                          </a:solidFill>
                          <a:latin typeface="Arial" panose="020B0604020202020204" pitchFamily="34" charset="0"/>
                          <a:ea typeface="+mn-ea"/>
                          <a:cs typeface="+mn-cs"/>
                        </a:rPr>
                        <a:t>FLOT + T</a:t>
                      </a:r>
                      <a:r>
                        <a:rPr lang="fr-FR" sz="1200" b="1" i="0" kern="1200" baseline="0" dirty="0">
                          <a:solidFill>
                            <a:schemeClr val="lt1"/>
                          </a:solidFill>
                          <a:latin typeface="Arial" panose="020B0604020202020204" pitchFamily="34" charset="0"/>
                          <a:ea typeface="+mn-ea"/>
                          <a:cs typeface="+mn-cs"/>
                        </a:rPr>
                        <a:t> + </a:t>
                      </a:r>
                      <a:r>
                        <a:rPr lang="fr-FR" sz="1200" b="1" i="0" kern="1200" dirty="0">
                          <a:solidFill>
                            <a:schemeClr val="lt1"/>
                          </a:solidFill>
                          <a:latin typeface="Arial" panose="020B0604020202020204" pitchFamily="34" charset="0"/>
                          <a:ea typeface="+mn-ea"/>
                          <a:cs typeface="+mn-cs"/>
                        </a:rPr>
                        <a:t>P</a:t>
                      </a:r>
                    </a:p>
                    <a:p>
                      <a:pPr marL="0" algn="ctr" defTabSz="685800" rtl="0" eaLnBrk="1" latinLnBrk="0" hangingPunct="1"/>
                      <a:r>
                        <a:rPr lang="fr-FR" sz="1200" b="0" i="0" kern="1200" dirty="0">
                          <a:solidFill>
                            <a:schemeClr val="lt1"/>
                          </a:solidFill>
                          <a:latin typeface="Arial" panose="020B0604020202020204" pitchFamily="34" charset="0"/>
                          <a:ea typeface="+mn-ea"/>
                          <a:cs typeface="+mn-cs"/>
                        </a:rPr>
                        <a:t>(n=40)</a:t>
                      </a:r>
                    </a:p>
                  </a:txBody>
                  <a:tcPr>
                    <a:solidFill>
                      <a:srgbClr val="C00000"/>
                    </a:solidFill>
                  </a:tcPr>
                </a:tc>
                <a:extLst>
                  <a:ext uri="{0D108BD9-81ED-4DB2-BD59-A6C34878D82A}">
                    <a16:rowId xmlns:a16="http://schemas.microsoft.com/office/drawing/2014/main" val="3923681435"/>
                  </a:ext>
                </a:extLst>
              </a:tr>
              <a:tr h="311865">
                <a:tc>
                  <a:txBody>
                    <a:bodyPr/>
                    <a:lstStyle/>
                    <a:p>
                      <a:pPr marL="0" algn="ctr" defTabSz="685800" rtl="0" eaLnBrk="1" latinLnBrk="0" hangingPunct="1"/>
                      <a:r>
                        <a:rPr lang="fr-FR" sz="1200" b="1" i="0" kern="1200" dirty="0" err="1">
                          <a:solidFill>
                            <a:schemeClr val="tx1">
                              <a:lumMod val="75000"/>
                              <a:lumOff val="25000"/>
                            </a:schemeClr>
                          </a:solidFill>
                          <a:latin typeface="Arial" panose="020B0604020202020204" pitchFamily="34" charset="0"/>
                          <a:ea typeface="+mn-ea"/>
                          <a:cs typeface="+mn-cs"/>
                        </a:rPr>
                        <a:t>Tox</a:t>
                      </a:r>
                      <a:r>
                        <a:rPr lang="fr-FR" sz="1200" b="1" i="0" kern="1200" dirty="0">
                          <a:solidFill>
                            <a:schemeClr val="tx1">
                              <a:lumMod val="75000"/>
                              <a:lumOff val="25000"/>
                            </a:schemeClr>
                          </a:solidFill>
                          <a:latin typeface="Arial" panose="020B0604020202020204" pitchFamily="34" charset="0"/>
                          <a:ea typeface="+mn-ea"/>
                          <a:cs typeface="+mn-cs"/>
                        </a:rPr>
                        <a:t> max G3-4</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75%</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85%</a:t>
                      </a:r>
                    </a:p>
                  </a:txBody>
                  <a:tcPr anchor="ctr"/>
                </a:tc>
                <a:extLst>
                  <a:ext uri="{0D108BD9-81ED-4DB2-BD59-A6C34878D82A}">
                    <a16:rowId xmlns:a16="http://schemas.microsoft.com/office/drawing/2014/main" val="1213450364"/>
                  </a:ext>
                </a:extLst>
              </a:tr>
              <a:tr h="311865">
                <a:tc>
                  <a:txBody>
                    <a:bodyPr/>
                    <a:lstStyle/>
                    <a:p>
                      <a:pPr marL="0" algn="ctr" defTabSz="685800" rtl="0" eaLnBrk="1" latinLnBrk="0" hangingPunct="1"/>
                      <a:r>
                        <a:rPr lang="fr-FR" sz="1200" b="1" i="0" kern="1200" dirty="0">
                          <a:solidFill>
                            <a:schemeClr val="tx1">
                              <a:lumMod val="75000"/>
                              <a:lumOff val="25000"/>
                            </a:schemeClr>
                          </a:solidFill>
                          <a:latin typeface="Arial" panose="020B0604020202020204" pitchFamily="34" charset="0"/>
                          <a:ea typeface="+mn-ea"/>
                          <a:cs typeface="+mn-cs"/>
                        </a:rPr>
                        <a:t>Leucopénie</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13%</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23%</a:t>
                      </a:r>
                    </a:p>
                  </a:txBody>
                  <a:tcPr anchor="ctr"/>
                </a:tc>
                <a:extLst>
                  <a:ext uri="{0D108BD9-81ED-4DB2-BD59-A6C34878D82A}">
                    <a16:rowId xmlns:a16="http://schemas.microsoft.com/office/drawing/2014/main" val="992818744"/>
                  </a:ext>
                </a:extLst>
              </a:tr>
              <a:tr h="311865">
                <a:tc>
                  <a:txBody>
                    <a:bodyPr/>
                    <a:lstStyle/>
                    <a:p>
                      <a:pPr marL="0" algn="ctr" defTabSz="685800" rtl="0" eaLnBrk="1" latinLnBrk="0" hangingPunct="1"/>
                      <a:r>
                        <a:rPr lang="fr-FR" sz="1200" b="1" i="0" kern="1200" dirty="0">
                          <a:solidFill>
                            <a:schemeClr val="tx1">
                              <a:lumMod val="75000"/>
                              <a:lumOff val="25000"/>
                            </a:schemeClr>
                          </a:solidFill>
                          <a:latin typeface="Arial" panose="020B0604020202020204" pitchFamily="34" charset="0"/>
                          <a:ea typeface="+mn-ea"/>
                          <a:cs typeface="+mn-cs"/>
                        </a:rPr>
                        <a:t>Neutropénie</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30%</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28%</a:t>
                      </a:r>
                    </a:p>
                  </a:txBody>
                  <a:tcPr anchor="ctr"/>
                </a:tc>
                <a:extLst>
                  <a:ext uri="{0D108BD9-81ED-4DB2-BD59-A6C34878D82A}">
                    <a16:rowId xmlns:a16="http://schemas.microsoft.com/office/drawing/2014/main" val="2480072492"/>
                  </a:ext>
                </a:extLst>
              </a:tr>
              <a:tr h="311865">
                <a:tc>
                  <a:txBody>
                    <a:bodyPr/>
                    <a:lstStyle/>
                    <a:p>
                      <a:pPr marL="0" algn="ctr" defTabSz="685800" rtl="0" eaLnBrk="1" latinLnBrk="0" hangingPunct="1"/>
                      <a:r>
                        <a:rPr lang="fr-FR" sz="1200" b="1" i="0" kern="1200" dirty="0">
                          <a:solidFill>
                            <a:schemeClr val="tx1">
                              <a:lumMod val="75000"/>
                              <a:lumOff val="25000"/>
                            </a:schemeClr>
                          </a:solidFill>
                          <a:latin typeface="Arial" panose="020B0604020202020204" pitchFamily="34" charset="0"/>
                          <a:ea typeface="+mn-ea"/>
                          <a:cs typeface="+mn-cs"/>
                        </a:rPr>
                        <a:t>Diarrhée</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5%</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41%</a:t>
                      </a:r>
                    </a:p>
                  </a:txBody>
                  <a:tcPr anchor="ctr"/>
                </a:tc>
                <a:extLst>
                  <a:ext uri="{0D108BD9-81ED-4DB2-BD59-A6C34878D82A}">
                    <a16:rowId xmlns:a16="http://schemas.microsoft.com/office/drawing/2014/main" val="3694986815"/>
                  </a:ext>
                </a:extLst>
              </a:tr>
              <a:tr h="311865">
                <a:tc>
                  <a:txBody>
                    <a:bodyPr/>
                    <a:lstStyle/>
                    <a:p>
                      <a:pPr marL="0" algn="ctr" defTabSz="685800" rtl="0" eaLnBrk="1" latinLnBrk="0" hangingPunct="1"/>
                      <a:r>
                        <a:rPr lang="fr-FR" sz="1200" b="1" i="0" kern="1200" dirty="0">
                          <a:solidFill>
                            <a:schemeClr val="tx1">
                              <a:lumMod val="75000"/>
                              <a:lumOff val="25000"/>
                            </a:schemeClr>
                          </a:solidFill>
                          <a:latin typeface="Arial" panose="020B0604020202020204" pitchFamily="34" charset="0"/>
                          <a:ea typeface="+mn-ea"/>
                          <a:cs typeface="+mn-cs"/>
                        </a:rPr>
                        <a:t>Nausées/Vomissements</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10%/3%</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8%/5%</a:t>
                      </a:r>
                    </a:p>
                  </a:txBody>
                  <a:tcPr anchor="ctr"/>
                </a:tc>
                <a:extLst>
                  <a:ext uri="{0D108BD9-81ED-4DB2-BD59-A6C34878D82A}">
                    <a16:rowId xmlns:a16="http://schemas.microsoft.com/office/drawing/2014/main" val="751506215"/>
                  </a:ext>
                </a:extLst>
              </a:tr>
              <a:tr h="311865">
                <a:tc>
                  <a:txBody>
                    <a:bodyPr/>
                    <a:lstStyle/>
                    <a:p>
                      <a:pPr marL="0" algn="ctr" defTabSz="685800" rtl="0" eaLnBrk="1" latinLnBrk="0" hangingPunct="1"/>
                      <a:r>
                        <a:rPr lang="fr-FR" sz="1200" b="1" i="0" kern="1200" dirty="0">
                          <a:solidFill>
                            <a:schemeClr val="tx1">
                              <a:lumMod val="75000"/>
                              <a:lumOff val="25000"/>
                            </a:schemeClr>
                          </a:solidFill>
                          <a:latin typeface="Arial" panose="020B0604020202020204" pitchFamily="34" charset="0"/>
                          <a:ea typeface="+mn-ea"/>
                          <a:cs typeface="+mn-cs"/>
                        </a:rPr>
                        <a:t>Fatigue</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15%</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23%</a:t>
                      </a:r>
                    </a:p>
                  </a:txBody>
                  <a:tcPr anchor="ctr"/>
                </a:tc>
                <a:extLst>
                  <a:ext uri="{0D108BD9-81ED-4DB2-BD59-A6C34878D82A}">
                    <a16:rowId xmlns:a16="http://schemas.microsoft.com/office/drawing/2014/main" val="2184534837"/>
                  </a:ext>
                </a:extLst>
              </a:tr>
            </a:tbl>
          </a:graphicData>
        </a:graphic>
      </p:graphicFrame>
      <p:sp>
        <p:nvSpPr>
          <p:cNvPr id="6" name="ZoneTexte 5">
            <a:extLst>
              <a:ext uri="{FF2B5EF4-FFF2-40B4-BE49-F238E27FC236}">
                <a16:creationId xmlns:a16="http://schemas.microsoft.com/office/drawing/2014/main" id="{33910B53-8781-5D4B-86F9-E538D6FA7C92}"/>
              </a:ext>
            </a:extLst>
          </p:cNvPr>
          <p:cNvSpPr txBox="1"/>
          <p:nvPr/>
        </p:nvSpPr>
        <p:spPr>
          <a:xfrm>
            <a:off x="-3048" y="4912668"/>
            <a:ext cx="2089033"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Hofheinz</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ASCO2020, Abs 4502</a:t>
            </a:r>
          </a:p>
        </p:txBody>
      </p:sp>
    </p:spTree>
    <p:extLst>
      <p:ext uri="{BB962C8B-B14F-4D97-AF65-F5344CB8AC3E}">
        <p14:creationId xmlns:p14="http://schemas.microsoft.com/office/powerpoint/2010/main" val="27865942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re 11"/>
          <p:cNvSpPr>
            <a:spLocks noGrp="1"/>
          </p:cNvSpPr>
          <p:nvPr>
            <p:ph type="title"/>
          </p:nvPr>
        </p:nvSpPr>
        <p:spPr/>
        <p:txBody>
          <a:bodyPr>
            <a:noAutofit/>
          </a:bodyPr>
          <a:lstStyle/>
          <a:p>
            <a:r>
              <a:rPr lang="fr-FR" sz="2000" dirty="0"/>
              <a:t>Cancers gastriques localisés HER2: FLOT +/- Trastuzumab + </a:t>
            </a:r>
            <a:r>
              <a:rPr lang="fr-FR" sz="2000" dirty="0" err="1"/>
              <a:t>Pertuzumab</a:t>
            </a:r>
            <a:r>
              <a:rPr lang="fr-FR" sz="2000" dirty="0"/>
              <a:t> </a:t>
            </a:r>
            <a:r>
              <a:rPr lang="fr-FR" b="1" dirty="0"/>
              <a:t>E</a:t>
            </a:r>
            <a:r>
              <a:rPr lang="fr-FR" sz="2000" b="1" dirty="0"/>
              <a:t>tude PETRARCA</a:t>
            </a:r>
          </a:p>
        </p:txBody>
      </p:sp>
      <p:sp>
        <p:nvSpPr>
          <p:cNvPr id="3" name="Espace réservé du contenu 2">
            <a:extLst>
              <a:ext uri="{FF2B5EF4-FFF2-40B4-BE49-F238E27FC236}">
                <a16:creationId xmlns:a16="http://schemas.microsoft.com/office/drawing/2014/main" id="{6C724A94-256E-BF40-A3AB-D99E960DACF3}"/>
              </a:ext>
            </a:extLst>
          </p:cNvPr>
          <p:cNvSpPr>
            <a:spLocks noGrp="1"/>
          </p:cNvSpPr>
          <p:nvPr>
            <p:ph sz="half" idx="1"/>
          </p:nvPr>
        </p:nvSpPr>
        <p:spPr/>
        <p:txBody>
          <a:bodyPr/>
          <a:lstStyle/>
          <a:p>
            <a:r>
              <a:rPr lang="fr-FR" sz="1600" dirty="0"/>
              <a:t>Réponse histologique = critère principal</a:t>
            </a:r>
          </a:p>
          <a:p>
            <a:endParaRPr lang="fr-FR" sz="1600" dirty="0"/>
          </a:p>
          <a:p>
            <a:endParaRPr lang="fr-FR" sz="1600" dirty="0"/>
          </a:p>
          <a:p>
            <a:endParaRPr lang="fr-FR" sz="1600" dirty="0"/>
          </a:p>
          <a:p>
            <a:endParaRPr lang="fr-FR" sz="1600" dirty="0"/>
          </a:p>
          <a:p>
            <a:endParaRPr lang="fr-FR" sz="1600" dirty="0"/>
          </a:p>
          <a:p>
            <a:pPr marL="0" indent="0">
              <a:buNone/>
            </a:pPr>
            <a:endParaRPr lang="fr-FR" sz="1600" dirty="0"/>
          </a:p>
          <a:p>
            <a:r>
              <a:rPr lang="fr-FR" sz="1600" dirty="0"/>
              <a:t>L’association FLOT + </a:t>
            </a:r>
            <a:r>
              <a:rPr lang="fr-FR" sz="1600" dirty="0" err="1"/>
              <a:t>Trastuzumab</a:t>
            </a:r>
            <a:r>
              <a:rPr lang="fr-FR" sz="1600" dirty="0"/>
              <a:t> + </a:t>
            </a:r>
            <a:r>
              <a:rPr lang="fr-FR" sz="1600" dirty="0" err="1"/>
              <a:t>Pertuzumab</a:t>
            </a:r>
            <a:r>
              <a:rPr lang="fr-FR" sz="1600" dirty="0"/>
              <a:t> augmente significativement le taux de réponse histologique complète</a:t>
            </a:r>
          </a:p>
          <a:p>
            <a:pPr lvl="1"/>
            <a:r>
              <a:rPr lang="fr-FR" sz="1400" dirty="0"/>
              <a:t>Etude de phase II positive</a:t>
            </a:r>
          </a:p>
        </p:txBody>
      </p:sp>
      <p:graphicFrame>
        <p:nvGraphicFramePr>
          <p:cNvPr id="4" name="Tableau 3">
            <a:extLst>
              <a:ext uri="{FF2B5EF4-FFF2-40B4-BE49-F238E27FC236}">
                <a16:creationId xmlns:a16="http://schemas.microsoft.com/office/drawing/2014/main" id="{E54A36D7-CCFD-6243-9A58-F5EF72EB96EC}"/>
              </a:ext>
            </a:extLst>
          </p:cNvPr>
          <p:cNvGraphicFramePr>
            <a:graphicFrameLocks noGrp="1"/>
          </p:cNvGraphicFramePr>
          <p:nvPr>
            <p:extLst>
              <p:ext uri="{D42A27DB-BD31-4B8C-83A1-F6EECF244321}">
                <p14:modId xmlns:p14="http://schemas.microsoft.com/office/powerpoint/2010/main" val="3839489469"/>
              </p:ext>
            </p:extLst>
          </p:nvPr>
        </p:nvGraphicFramePr>
        <p:xfrm>
          <a:off x="823133" y="1216058"/>
          <a:ext cx="7079153" cy="1940560"/>
        </p:xfrm>
        <a:graphic>
          <a:graphicData uri="http://schemas.openxmlformats.org/drawingml/2006/table">
            <a:tbl>
              <a:tblPr firstRow="1" bandRow="1">
                <a:tableStyleId>{5C22544A-7EE6-4342-B048-85BDC9FD1C3A}</a:tableStyleId>
              </a:tblPr>
              <a:tblGrid>
                <a:gridCol w="2676284">
                  <a:extLst>
                    <a:ext uri="{9D8B030D-6E8A-4147-A177-3AD203B41FA5}">
                      <a16:colId xmlns:a16="http://schemas.microsoft.com/office/drawing/2014/main" val="1433975068"/>
                    </a:ext>
                  </a:extLst>
                </a:gridCol>
                <a:gridCol w="1739263">
                  <a:extLst>
                    <a:ext uri="{9D8B030D-6E8A-4147-A177-3AD203B41FA5}">
                      <a16:colId xmlns:a16="http://schemas.microsoft.com/office/drawing/2014/main" val="1164821040"/>
                    </a:ext>
                  </a:extLst>
                </a:gridCol>
                <a:gridCol w="1701673">
                  <a:extLst>
                    <a:ext uri="{9D8B030D-6E8A-4147-A177-3AD203B41FA5}">
                      <a16:colId xmlns:a16="http://schemas.microsoft.com/office/drawing/2014/main" val="343820811"/>
                    </a:ext>
                  </a:extLst>
                </a:gridCol>
                <a:gridCol w="961933">
                  <a:extLst>
                    <a:ext uri="{9D8B030D-6E8A-4147-A177-3AD203B41FA5}">
                      <a16:colId xmlns:a16="http://schemas.microsoft.com/office/drawing/2014/main" val="4278474168"/>
                    </a:ext>
                  </a:extLst>
                </a:gridCol>
              </a:tblGrid>
              <a:tr h="370840">
                <a:tc>
                  <a:txBody>
                    <a:bodyPr/>
                    <a:lstStyle/>
                    <a:p>
                      <a:endParaRPr lang="fr-FR" sz="1200" b="0" i="0" dirty="0">
                        <a:latin typeface="Arial" panose="020B0604020202020204" pitchFamily="34" charset="0"/>
                      </a:endParaRPr>
                    </a:p>
                  </a:txBody>
                  <a:tcPr>
                    <a:solidFill>
                      <a:srgbClr val="4472C4"/>
                    </a:solidFill>
                  </a:tcPr>
                </a:tc>
                <a:tc>
                  <a:txBody>
                    <a:bodyPr/>
                    <a:lstStyle/>
                    <a:p>
                      <a:pPr algn="ctr"/>
                      <a:r>
                        <a:rPr lang="fr-FR" sz="1200" b="1" i="0" dirty="0">
                          <a:latin typeface="Arial" panose="020B0604020202020204" pitchFamily="34" charset="0"/>
                        </a:rPr>
                        <a:t>FLOT</a:t>
                      </a:r>
                    </a:p>
                    <a:p>
                      <a:pPr algn="ctr"/>
                      <a:r>
                        <a:rPr lang="fr-FR" sz="1200" b="0" i="0" dirty="0">
                          <a:latin typeface="Arial" panose="020B0604020202020204" pitchFamily="34" charset="0"/>
                        </a:rPr>
                        <a:t>(n=41)</a:t>
                      </a:r>
                    </a:p>
                  </a:txBody>
                  <a:tcPr anchor="ctr">
                    <a:solidFill>
                      <a:schemeClr val="accent1"/>
                    </a:solidFill>
                  </a:tcPr>
                </a:tc>
                <a:tc>
                  <a:txBody>
                    <a:bodyPr/>
                    <a:lstStyle/>
                    <a:p>
                      <a:pPr algn="ctr"/>
                      <a:r>
                        <a:rPr lang="fr-FR" sz="1200" b="1" i="0" dirty="0">
                          <a:latin typeface="Arial" panose="020B0604020202020204" pitchFamily="34" charset="0"/>
                        </a:rPr>
                        <a:t>FLOT + T + P</a:t>
                      </a:r>
                    </a:p>
                    <a:p>
                      <a:pPr algn="ctr"/>
                      <a:r>
                        <a:rPr lang="fr-FR" sz="1200" b="0" i="0" dirty="0">
                          <a:latin typeface="Arial" panose="020B0604020202020204" pitchFamily="34" charset="0"/>
                        </a:rPr>
                        <a:t>(n=40)</a:t>
                      </a:r>
                    </a:p>
                  </a:txBody>
                  <a:tcPr anchor="ctr">
                    <a:solidFill>
                      <a:srgbClr val="C00000"/>
                    </a:solidFill>
                  </a:tcPr>
                </a:tc>
                <a:tc>
                  <a:txBody>
                    <a:bodyPr/>
                    <a:lstStyle/>
                    <a:p>
                      <a:pPr algn="ctr"/>
                      <a:endParaRPr lang="fr-FR" sz="1200" b="0" i="0" dirty="0">
                        <a:latin typeface="Arial" panose="020B0604020202020204" pitchFamily="34" charset="0"/>
                      </a:endParaRPr>
                    </a:p>
                  </a:txBody>
                  <a:tcPr anchor="ctr">
                    <a:solidFill>
                      <a:srgbClr val="4472C4"/>
                    </a:solidFill>
                  </a:tcPr>
                </a:tc>
                <a:extLst>
                  <a:ext uri="{0D108BD9-81ED-4DB2-BD59-A6C34878D82A}">
                    <a16:rowId xmlns:a16="http://schemas.microsoft.com/office/drawing/2014/main" val="3923681435"/>
                  </a:ext>
                </a:extLst>
              </a:tr>
              <a:tr h="370840">
                <a:tc>
                  <a:txBody>
                    <a:bodyPr/>
                    <a:lstStyle/>
                    <a:p>
                      <a:pPr marL="0" algn="ctr" defTabSz="685800" rtl="0" eaLnBrk="1" latinLnBrk="0" hangingPunct="1"/>
                      <a:r>
                        <a:rPr lang="fr-FR" sz="1200" b="1" i="0" kern="1200" dirty="0">
                          <a:solidFill>
                            <a:schemeClr val="tx1">
                              <a:lumMod val="75000"/>
                              <a:lumOff val="25000"/>
                            </a:schemeClr>
                          </a:solidFill>
                          <a:latin typeface="Arial" panose="020B0604020202020204" pitchFamily="34" charset="0"/>
                          <a:ea typeface="+mn-ea"/>
                          <a:cs typeface="+mn-cs"/>
                        </a:rPr>
                        <a:t>Chirurgie </a:t>
                      </a:r>
                      <a:r>
                        <a:rPr lang="fr-FR" sz="1200" b="0" i="0" kern="1200" dirty="0">
                          <a:solidFill>
                            <a:schemeClr val="tx1">
                              <a:lumMod val="75000"/>
                              <a:lumOff val="25000"/>
                            </a:schemeClr>
                          </a:solidFill>
                          <a:latin typeface="Arial" panose="020B0604020202020204" pitchFamily="34" charset="0"/>
                          <a:ea typeface="+mn-ea"/>
                          <a:cs typeface="+mn-cs"/>
                        </a:rPr>
                        <a:t>(R0)</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98% (90%)</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98% (93%)</a:t>
                      </a:r>
                    </a:p>
                  </a:txBody>
                  <a:tcPr anchor="ctr"/>
                </a:tc>
                <a:tc>
                  <a:txBody>
                    <a:bodyPr/>
                    <a:lstStyle/>
                    <a:p>
                      <a:pPr marL="0" algn="ctr" defTabSz="685800" rtl="0" eaLnBrk="1" latinLnBrk="0" hangingPunct="1"/>
                      <a:endParaRPr lang="fr-FR" sz="1200" b="0" i="0" kern="1200" dirty="0">
                        <a:solidFill>
                          <a:schemeClr val="tx1">
                            <a:lumMod val="75000"/>
                            <a:lumOff val="25000"/>
                          </a:schemeClr>
                        </a:solidFill>
                        <a:latin typeface="Arial" panose="020B0604020202020204" pitchFamily="34" charset="0"/>
                        <a:ea typeface="+mn-ea"/>
                        <a:cs typeface="+mn-cs"/>
                      </a:endParaRPr>
                    </a:p>
                  </a:txBody>
                  <a:tcPr anchor="ctr"/>
                </a:tc>
                <a:extLst>
                  <a:ext uri="{0D108BD9-81ED-4DB2-BD59-A6C34878D82A}">
                    <a16:rowId xmlns:a16="http://schemas.microsoft.com/office/drawing/2014/main" val="1213450364"/>
                  </a:ext>
                </a:extLst>
              </a:tr>
              <a:tr h="370840">
                <a:tc>
                  <a:txBody>
                    <a:bodyPr/>
                    <a:lstStyle/>
                    <a:p>
                      <a:pPr marL="0" algn="ctr" defTabSz="685800" rtl="0" eaLnBrk="1" latinLnBrk="0" hangingPunct="1"/>
                      <a:r>
                        <a:rPr lang="fr-FR" sz="1200" b="1" i="0" kern="1200" dirty="0" err="1">
                          <a:solidFill>
                            <a:schemeClr val="tx1">
                              <a:lumMod val="75000"/>
                              <a:lumOff val="25000"/>
                            </a:schemeClr>
                          </a:solidFill>
                          <a:latin typeface="Arial" panose="020B0604020202020204" pitchFamily="34" charset="0"/>
                          <a:ea typeface="+mn-ea"/>
                          <a:cs typeface="+mn-cs"/>
                        </a:rPr>
                        <a:t>pCR</a:t>
                      </a:r>
                      <a:endParaRPr lang="fr-FR" sz="1200" b="1" i="0" kern="1200" dirty="0">
                        <a:solidFill>
                          <a:schemeClr val="tx1">
                            <a:lumMod val="75000"/>
                            <a:lumOff val="25000"/>
                          </a:schemeClr>
                        </a:solidFill>
                        <a:latin typeface="Arial" panose="020B0604020202020204" pitchFamily="34" charset="0"/>
                        <a:ea typeface="+mn-ea"/>
                        <a:cs typeface="+mn-cs"/>
                      </a:endParaRP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12%</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35%</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p=0.02</a:t>
                      </a:r>
                    </a:p>
                  </a:txBody>
                  <a:tcPr anchor="ctr"/>
                </a:tc>
                <a:extLst>
                  <a:ext uri="{0D108BD9-81ED-4DB2-BD59-A6C34878D82A}">
                    <a16:rowId xmlns:a16="http://schemas.microsoft.com/office/drawing/2014/main" val="1953354629"/>
                  </a:ext>
                </a:extLst>
              </a:tr>
              <a:tr h="370840">
                <a:tc>
                  <a:txBody>
                    <a:bodyPr/>
                    <a:lstStyle/>
                    <a:p>
                      <a:pPr marL="0" algn="ctr" defTabSz="685800" rtl="0" eaLnBrk="1" latinLnBrk="0" hangingPunct="1"/>
                      <a:r>
                        <a:rPr lang="fr-FR" sz="1200" b="1" i="0" kern="1200" dirty="0">
                          <a:solidFill>
                            <a:schemeClr val="tx1">
                              <a:lumMod val="75000"/>
                              <a:lumOff val="25000"/>
                            </a:schemeClr>
                          </a:solidFill>
                          <a:latin typeface="Arial" panose="020B0604020202020204" pitchFamily="34" charset="0"/>
                          <a:ea typeface="+mn-ea"/>
                          <a:cs typeface="+mn-cs"/>
                        </a:rPr>
                        <a:t>pT0/T1</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27%</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43%</a:t>
                      </a:r>
                    </a:p>
                  </a:txBody>
                  <a:tcPr anchor="ctr"/>
                </a:tc>
                <a:tc>
                  <a:txBody>
                    <a:bodyPr/>
                    <a:lstStyle/>
                    <a:p>
                      <a:pPr marL="0" algn="ctr" defTabSz="685800" rtl="0" eaLnBrk="1" latinLnBrk="0" hangingPunct="1"/>
                      <a:endParaRPr lang="fr-FR" sz="1200" b="0" i="0" kern="1200" dirty="0">
                        <a:solidFill>
                          <a:schemeClr val="tx1">
                            <a:lumMod val="75000"/>
                            <a:lumOff val="25000"/>
                          </a:schemeClr>
                        </a:solidFill>
                        <a:latin typeface="Arial" panose="020B0604020202020204" pitchFamily="34" charset="0"/>
                        <a:ea typeface="+mn-ea"/>
                        <a:cs typeface="+mn-cs"/>
                      </a:endParaRPr>
                    </a:p>
                  </a:txBody>
                  <a:tcPr anchor="ctr"/>
                </a:tc>
                <a:extLst>
                  <a:ext uri="{0D108BD9-81ED-4DB2-BD59-A6C34878D82A}">
                    <a16:rowId xmlns:a16="http://schemas.microsoft.com/office/drawing/2014/main" val="3744463808"/>
                  </a:ext>
                </a:extLst>
              </a:tr>
              <a:tr h="370840">
                <a:tc>
                  <a:txBody>
                    <a:bodyPr/>
                    <a:lstStyle/>
                    <a:p>
                      <a:pPr marL="0" algn="ctr" defTabSz="685800" rtl="0" eaLnBrk="1" latinLnBrk="0" hangingPunct="1"/>
                      <a:r>
                        <a:rPr lang="fr-FR" sz="1200" b="1" i="0" kern="1200" dirty="0">
                          <a:solidFill>
                            <a:schemeClr val="tx1">
                              <a:lumMod val="75000"/>
                              <a:lumOff val="25000"/>
                            </a:schemeClr>
                          </a:solidFill>
                          <a:latin typeface="Arial" panose="020B0604020202020204" pitchFamily="34" charset="0"/>
                          <a:ea typeface="+mn-ea"/>
                          <a:cs typeface="+mn-cs"/>
                        </a:rPr>
                        <a:t>pN0</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39%</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68%</a:t>
                      </a:r>
                    </a:p>
                  </a:txBody>
                  <a:tcPr anchor="ctr"/>
                </a:tc>
                <a:tc>
                  <a:txBody>
                    <a:bodyPr/>
                    <a:lstStyle/>
                    <a:p>
                      <a:pPr marL="0" algn="ctr" defTabSz="685800" rtl="0" eaLnBrk="1" latinLnBrk="0" hangingPunct="1"/>
                      <a:endParaRPr lang="fr-FR" sz="1200" b="0" i="0" kern="1200" dirty="0">
                        <a:solidFill>
                          <a:schemeClr val="tx1">
                            <a:lumMod val="75000"/>
                            <a:lumOff val="25000"/>
                          </a:schemeClr>
                        </a:solidFill>
                        <a:latin typeface="Arial" panose="020B0604020202020204" pitchFamily="34" charset="0"/>
                        <a:ea typeface="+mn-ea"/>
                        <a:cs typeface="+mn-cs"/>
                      </a:endParaRPr>
                    </a:p>
                  </a:txBody>
                  <a:tcPr anchor="ctr"/>
                </a:tc>
                <a:extLst>
                  <a:ext uri="{0D108BD9-81ED-4DB2-BD59-A6C34878D82A}">
                    <a16:rowId xmlns:a16="http://schemas.microsoft.com/office/drawing/2014/main" val="903362272"/>
                  </a:ext>
                </a:extLst>
              </a:tr>
            </a:tbl>
          </a:graphicData>
        </a:graphic>
      </p:graphicFrame>
      <p:sp>
        <p:nvSpPr>
          <p:cNvPr id="6" name="ZoneTexte 5">
            <a:extLst>
              <a:ext uri="{FF2B5EF4-FFF2-40B4-BE49-F238E27FC236}">
                <a16:creationId xmlns:a16="http://schemas.microsoft.com/office/drawing/2014/main" id="{877FC213-B1B0-F748-8694-1EC94EC4F8F1}"/>
              </a:ext>
            </a:extLst>
          </p:cNvPr>
          <p:cNvSpPr txBox="1"/>
          <p:nvPr/>
        </p:nvSpPr>
        <p:spPr>
          <a:xfrm>
            <a:off x="-3048" y="4912668"/>
            <a:ext cx="2089033"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Hofheinz</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ASCO2020, Abs 4502</a:t>
            </a:r>
          </a:p>
        </p:txBody>
      </p:sp>
    </p:spTree>
    <p:extLst>
      <p:ext uri="{BB962C8B-B14F-4D97-AF65-F5344CB8AC3E}">
        <p14:creationId xmlns:p14="http://schemas.microsoft.com/office/powerpoint/2010/main" val="18625439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Tableau 12">
            <a:extLst>
              <a:ext uri="{FF2B5EF4-FFF2-40B4-BE49-F238E27FC236}">
                <a16:creationId xmlns:a16="http://schemas.microsoft.com/office/drawing/2014/main" id="{9379BC1B-D8EC-424A-8194-B1D4B8F6479A}"/>
              </a:ext>
            </a:extLst>
          </p:cNvPr>
          <p:cNvGraphicFramePr>
            <a:graphicFrameLocks noGrp="1"/>
          </p:cNvGraphicFramePr>
          <p:nvPr>
            <p:extLst>
              <p:ext uri="{D42A27DB-BD31-4B8C-83A1-F6EECF244321}">
                <p14:modId xmlns:p14="http://schemas.microsoft.com/office/powerpoint/2010/main" val="911211972"/>
              </p:ext>
            </p:extLst>
          </p:nvPr>
        </p:nvGraphicFramePr>
        <p:xfrm>
          <a:off x="1771138" y="3589870"/>
          <a:ext cx="5601719" cy="1158240"/>
        </p:xfrm>
        <a:graphic>
          <a:graphicData uri="http://schemas.openxmlformats.org/drawingml/2006/table">
            <a:tbl>
              <a:tblPr firstRow="1" bandRow="1">
                <a:tableStyleId>{5C22544A-7EE6-4342-B048-85BDC9FD1C3A}</a:tableStyleId>
              </a:tblPr>
              <a:tblGrid>
                <a:gridCol w="1917381">
                  <a:extLst>
                    <a:ext uri="{9D8B030D-6E8A-4147-A177-3AD203B41FA5}">
                      <a16:colId xmlns:a16="http://schemas.microsoft.com/office/drawing/2014/main" val="1433975068"/>
                    </a:ext>
                  </a:extLst>
                </a:gridCol>
                <a:gridCol w="1379494">
                  <a:extLst>
                    <a:ext uri="{9D8B030D-6E8A-4147-A177-3AD203B41FA5}">
                      <a16:colId xmlns:a16="http://schemas.microsoft.com/office/drawing/2014/main" val="1164821040"/>
                    </a:ext>
                  </a:extLst>
                </a:gridCol>
                <a:gridCol w="1413220">
                  <a:extLst>
                    <a:ext uri="{9D8B030D-6E8A-4147-A177-3AD203B41FA5}">
                      <a16:colId xmlns:a16="http://schemas.microsoft.com/office/drawing/2014/main" val="1800157337"/>
                    </a:ext>
                  </a:extLst>
                </a:gridCol>
                <a:gridCol w="891624">
                  <a:extLst>
                    <a:ext uri="{9D8B030D-6E8A-4147-A177-3AD203B41FA5}">
                      <a16:colId xmlns:a16="http://schemas.microsoft.com/office/drawing/2014/main" val="4278474168"/>
                    </a:ext>
                  </a:extLst>
                </a:gridCol>
              </a:tblGrid>
              <a:tr h="195249">
                <a:tc>
                  <a:txBody>
                    <a:bodyPr/>
                    <a:lstStyle/>
                    <a:p>
                      <a:pPr algn="ctr"/>
                      <a:endParaRPr lang="fr-FR" sz="1000" b="0" i="0" dirty="0">
                        <a:latin typeface="Arial" panose="020B0604020202020204" pitchFamily="34" charset="0"/>
                      </a:endParaRPr>
                    </a:p>
                  </a:txBody>
                  <a:tcPr anchor="ctr">
                    <a:solidFill>
                      <a:schemeClr val="accent1">
                        <a:lumMod val="75000"/>
                      </a:schemeClr>
                    </a:solidFill>
                  </a:tcPr>
                </a:tc>
                <a:tc>
                  <a:txBody>
                    <a:bodyPr/>
                    <a:lstStyle/>
                    <a:p>
                      <a:pPr algn="ctr"/>
                      <a:r>
                        <a:rPr lang="fr-FR" sz="1000" b="1" i="0" dirty="0">
                          <a:latin typeface="Arial" panose="020B0604020202020204" pitchFamily="34" charset="0"/>
                        </a:rPr>
                        <a:t>FLOT</a:t>
                      </a:r>
                      <a:r>
                        <a:rPr lang="fr-FR" sz="1000" b="0" i="0" dirty="0">
                          <a:latin typeface="Arial" panose="020B0604020202020204" pitchFamily="34" charset="0"/>
                        </a:rPr>
                        <a:t> (n=41)</a:t>
                      </a:r>
                    </a:p>
                  </a:txBody>
                  <a:tcPr anchor="ctr">
                    <a:solidFill>
                      <a:schemeClr val="accent1"/>
                    </a:solidFill>
                  </a:tcPr>
                </a:tc>
                <a:tc>
                  <a:txBody>
                    <a:bodyPr/>
                    <a:lstStyle/>
                    <a:p>
                      <a:pPr algn="ctr"/>
                      <a:r>
                        <a:rPr lang="fr-FR" sz="1000" b="1" i="0" dirty="0">
                          <a:latin typeface="Arial" panose="020B0604020202020204" pitchFamily="34" charset="0"/>
                        </a:rPr>
                        <a:t>FLOT + T + P </a:t>
                      </a:r>
                      <a:r>
                        <a:rPr lang="fr-FR" sz="1000" b="0" i="0" dirty="0">
                          <a:latin typeface="Arial" panose="020B0604020202020204" pitchFamily="34" charset="0"/>
                        </a:rPr>
                        <a:t>(n=40)</a:t>
                      </a:r>
                    </a:p>
                  </a:txBody>
                  <a:tcPr anchor="ctr">
                    <a:solidFill>
                      <a:srgbClr val="C00000"/>
                    </a:solidFill>
                  </a:tcPr>
                </a:tc>
                <a:tc>
                  <a:txBody>
                    <a:bodyPr/>
                    <a:lstStyle/>
                    <a:p>
                      <a:pPr algn="ctr"/>
                      <a:endParaRPr lang="fr-FR" sz="1000" b="0" i="0" dirty="0">
                        <a:latin typeface="Arial" panose="020B0604020202020204" pitchFamily="34" charset="0"/>
                      </a:endParaRPr>
                    </a:p>
                  </a:txBody>
                  <a:tcPr anchor="ctr">
                    <a:solidFill>
                      <a:schemeClr val="accent1">
                        <a:lumMod val="75000"/>
                      </a:schemeClr>
                    </a:solidFill>
                  </a:tcPr>
                </a:tc>
                <a:extLst>
                  <a:ext uri="{0D108BD9-81ED-4DB2-BD59-A6C34878D82A}">
                    <a16:rowId xmlns:a16="http://schemas.microsoft.com/office/drawing/2014/main" val="3923681435"/>
                  </a:ext>
                </a:extLst>
              </a:tr>
              <a:tr h="153239">
                <a:tc>
                  <a:txBody>
                    <a:bodyPr/>
                    <a:lstStyle/>
                    <a:p>
                      <a:pPr algn="ctr"/>
                      <a:r>
                        <a:rPr lang="fr-FR" sz="900" b="1" i="0" dirty="0" err="1">
                          <a:solidFill>
                            <a:schemeClr val="tx1">
                              <a:lumMod val="75000"/>
                              <a:lumOff val="25000"/>
                            </a:schemeClr>
                          </a:solidFill>
                          <a:latin typeface="Arial" panose="020B0604020202020204" pitchFamily="34" charset="0"/>
                        </a:rPr>
                        <a:t>mSSM</a:t>
                      </a:r>
                      <a:endParaRPr lang="fr-FR" sz="900" b="1" i="0" dirty="0">
                        <a:solidFill>
                          <a:schemeClr val="tx1">
                            <a:lumMod val="75000"/>
                            <a:lumOff val="25000"/>
                          </a:schemeClr>
                        </a:solidFill>
                        <a:latin typeface="Arial" panose="020B0604020202020204" pitchFamily="34" charset="0"/>
                      </a:endParaRPr>
                    </a:p>
                  </a:txBody>
                  <a:tcPr/>
                </a:tc>
                <a:tc>
                  <a:txBody>
                    <a:bodyPr/>
                    <a:lstStyle/>
                    <a:p>
                      <a:pPr algn="ctr"/>
                      <a:r>
                        <a:rPr lang="fr-FR" sz="900" b="0" i="0" dirty="0">
                          <a:solidFill>
                            <a:schemeClr val="tx1">
                              <a:lumMod val="75000"/>
                              <a:lumOff val="25000"/>
                            </a:schemeClr>
                          </a:solidFill>
                          <a:latin typeface="Arial" panose="020B0604020202020204" pitchFamily="34" charset="0"/>
                        </a:rPr>
                        <a:t>26 mois [13-NA]</a:t>
                      </a:r>
                    </a:p>
                  </a:txBody>
                  <a:tcPr/>
                </a:tc>
                <a:tc>
                  <a:txBody>
                    <a:bodyPr/>
                    <a:lstStyle/>
                    <a:p>
                      <a:pPr algn="ctr"/>
                      <a:r>
                        <a:rPr lang="fr-FR" sz="900" b="0" i="0" dirty="0">
                          <a:solidFill>
                            <a:schemeClr val="tx1">
                              <a:lumMod val="75000"/>
                              <a:lumOff val="25000"/>
                            </a:schemeClr>
                          </a:solidFill>
                          <a:latin typeface="Arial" panose="020B0604020202020204" pitchFamily="34" charset="0"/>
                        </a:rPr>
                        <a:t>NA</a:t>
                      </a:r>
                    </a:p>
                  </a:txBody>
                  <a:tcPr/>
                </a:tc>
                <a:tc>
                  <a:txBody>
                    <a:bodyPr/>
                    <a:lstStyle/>
                    <a:p>
                      <a:pPr algn="ctr"/>
                      <a:endParaRPr lang="fr-FR" sz="900" b="0" i="0" dirty="0">
                        <a:solidFill>
                          <a:schemeClr val="tx1">
                            <a:lumMod val="75000"/>
                            <a:lumOff val="25000"/>
                          </a:schemeClr>
                        </a:solidFill>
                        <a:latin typeface="Arial" panose="020B0604020202020204" pitchFamily="34" charset="0"/>
                      </a:endParaRPr>
                    </a:p>
                  </a:txBody>
                  <a:tcPr/>
                </a:tc>
                <a:extLst>
                  <a:ext uri="{0D108BD9-81ED-4DB2-BD59-A6C34878D82A}">
                    <a16:rowId xmlns:a16="http://schemas.microsoft.com/office/drawing/2014/main" val="1213450364"/>
                  </a:ext>
                </a:extLst>
              </a:tr>
              <a:tr h="153239">
                <a:tc>
                  <a:txBody>
                    <a:bodyPr/>
                    <a:lstStyle/>
                    <a:p>
                      <a:pPr algn="ctr"/>
                      <a:r>
                        <a:rPr lang="fr-FR" sz="900" b="1" i="0" dirty="0">
                          <a:solidFill>
                            <a:schemeClr val="tx1">
                              <a:lumMod val="75000"/>
                              <a:lumOff val="25000"/>
                            </a:schemeClr>
                          </a:solidFill>
                          <a:latin typeface="Arial" panose="020B0604020202020204" pitchFamily="34" charset="0"/>
                        </a:rPr>
                        <a:t>HR</a:t>
                      </a:r>
                    </a:p>
                  </a:txBody>
                  <a:tcPr/>
                </a:tc>
                <a:tc gridSpan="2">
                  <a:txBody>
                    <a:bodyPr/>
                    <a:lstStyle/>
                    <a:p>
                      <a:pPr algn="ctr"/>
                      <a:r>
                        <a:rPr lang="fr-FR" sz="900" b="0" i="0" dirty="0">
                          <a:solidFill>
                            <a:schemeClr val="tx1">
                              <a:lumMod val="75000"/>
                              <a:lumOff val="25000"/>
                            </a:schemeClr>
                          </a:solidFill>
                          <a:latin typeface="Arial" panose="020B0604020202020204" pitchFamily="34" charset="0"/>
                        </a:rPr>
                        <a:t>0.576 [0.28-1.14]</a:t>
                      </a:r>
                    </a:p>
                  </a:txBody>
                  <a:tcPr/>
                </a:tc>
                <a:tc hMerge="1">
                  <a:txBody>
                    <a:bodyPr/>
                    <a:lstStyle/>
                    <a:p>
                      <a:pPr algn="ctr"/>
                      <a:endParaRPr lang="fr-FR" sz="1100" b="0" i="0" dirty="0">
                        <a:solidFill>
                          <a:schemeClr val="tx1">
                            <a:lumMod val="75000"/>
                            <a:lumOff val="25000"/>
                          </a:schemeClr>
                        </a:solidFill>
                        <a:latin typeface="Arial" panose="020B0604020202020204" pitchFamily="34" charset="0"/>
                      </a:endParaRPr>
                    </a:p>
                  </a:txBody>
                  <a:tcPr/>
                </a:tc>
                <a:tc>
                  <a:txBody>
                    <a:bodyPr/>
                    <a:lstStyle/>
                    <a:p>
                      <a:pPr algn="ctr"/>
                      <a:r>
                        <a:rPr lang="fr-FR" sz="900" b="0" i="0" dirty="0">
                          <a:solidFill>
                            <a:schemeClr val="tx1">
                              <a:lumMod val="75000"/>
                              <a:lumOff val="25000"/>
                            </a:schemeClr>
                          </a:solidFill>
                          <a:latin typeface="Arial" panose="020B0604020202020204" pitchFamily="34" charset="0"/>
                        </a:rPr>
                        <a:t>p=0.14</a:t>
                      </a:r>
                    </a:p>
                  </a:txBody>
                  <a:tcPr/>
                </a:tc>
                <a:extLst>
                  <a:ext uri="{0D108BD9-81ED-4DB2-BD59-A6C34878D82A}">
                    <a16:rowId xmlns:a16="http://schemas.microsoft.com/office/drawing/2014/main" val="1953354629"/>
                  </a:ext>
                </a:extLst>
              </a:tr>
              <a:tr h="153239">
                <a:tc>
                  <a:txBody>
                    <a:bodyPr/>
                    <a:lstStyle/>
                    <a:p>
                      <a:pPr algn="ctr"/>
                      <a:r>
                        <a:rPr lang="fr-FR" sz="900" b="1" i="0" dirty="0" err="1">
                          <a:solidFill>
                            <a:schemeClr val="tx1">
                              <a:lumMod val="75000"/>
                              <a:lumOff val="25000"/>
                            </a:schemeClr>
                          </a:solidFill>
                          <a:latin typeface="Arial" panose="020B0604020202020204" pitchFamily="34" charset="0"/>
                        </a:rPr>
                        <a:t>mSG</a:t>
                      </a:r>
                      <a:endParaRPr lang="fr-FR" sz="900" b="1" i="0" dirty="0">
                        <a:solidFill>
                          <a:schemeClr val="tx1">
                            <a:lumMod val="75000"/>
                            <a:lumOff val="25000"/>
                          </a:schemeClr>
                        </a:solidFill>
                        <a:latin typeface="Arial" panose="020B0604020202020204" pitchFamily="34" charset="0"/>
                      </a:endParaRPr>
                    </a:p>
                  </a:txBody>
                  <a:tcPr/>
                </a:tc>
                <a:tc>
                  <a:txBody>
                    <a:bodyPr/>
                    <a:lstStyle/>
                    <a:p>
                      <a:pPr algn="ctr"/>
                      <a:r>
                        <a:rPr lang="fr-FR" sz="900" b="0" i="0" dirty="0">
                          <a:solidFill>
                            <a:schemeClr val="tx1">
                              <a:lumMod val="75000"/>
                              <a:lumOff val="25000"/>
                            </a:schemeClr>
                          </a:solidFill>
                          <a:latin typeface="Arial" panose="020B0604020202020204" pitchFamily="34" charset="0"/>
                        </a:rPr>
                        <a:t>NA</a:t>
                      </a:r>
                    </a:p>
                  </a:txBody>
                  <a:tcPr/>
                </a:tc>
                <a:tc>
                  <a:txBody>
                    <a:bodyPr/>
                    <a:lstStyle/>
                    <a:p>
                      <a:pPr algn="ctr"/>
                      <a:r>
                        <a:rPr lang="fr-FR" sz="900" b="0" i="0" dirty="0">
                          <a:solidFill>
                            <a:schemeClr val="tx1">
                              <a:lumMod val="75000"/>
                              <a:lumOff val="25000"/>
                            </a:schemeClr>
                          </a:solidFill>
                          <a:latin typeface="Arial" panose="020B0604020202020204" pitchFamily="34" charset="0"/>
                        </a:rPr>
                        <a:t>NA</a:t>
                      </a:r>
                    </a:p>
                  </a:txBody>
                  <a:tcPr/>
                </a:tc>
                <a:tc>
                  <a:txBody>
                    <a:bodyPr/>
                    <a:lstStyle/>
                    <a:p>
                      <a:pPr algn="ctr"/>
                      <a:endParaRPr lang="fr-FR" sz="900" b="0" i="0" dirty="0">
                        <a:solidFill>
                          <a:schemeClr val="tx1">
                            <a:lumMod val="75000"/>
                            <a:lumOff val="25000"/>
                          </a:schemeClr>
                        </a:solidFill>
                        <a:latin typeface="Arial" panose="020B0604020202020204" pitchFamily="34" charset="0"/>
                      </a:endParaRPr>
                    </a:p>
                  </a:txBody>
                  <a:tcPr/>
                </a:tc>
                <a:extLst>
                  <a:ext uri="{0D108BD9-81ED-4DB2-BD59-A6C34878D82A}">
                    <a16:rowId xmlns:a16="http://schemas.microsoft.com/office/drawing/2014/main" val="3744463808"/>
                  </a:ext>
                </a:extLst>
              </a:tr>
              <a:tr h="153239">
                <a:tc>
                  <a:txBody>
                    <a:bodyPr/>
                    <a:lstStyle/>
                    <a:p>
                      <a:pPr algn="ctr"/>
                      <a:r>
                        <a:rPr lang="fr-FR" sz="900" b="1" i="0" dirty="0">
                          <a:solidFill>
                            <a:schemeClr val="tx1">
                              <a:lumMod val="75000"/>
                              <a:lumOff val="25000"/>
                            </a:schemeClr>
                          </a:solidFill>
                          <a:latin typeface="Arial" panose="020B0604020202020204" pitchFamily="34" charset="0"/>
                        </a:rPr>
                        <a:t>HR</a:t>
                      </a:r>
                    </a:p>
                  </a:txBody>
                  <a:tcPr/>
                </a:tc>
                <a:tc gridSpan="2">
                  <a:txBody>
                    <a:bodyPr/>
                    <a:lstStyle/>
                    <a:p>
                      <a:pPr algn="ctr"/>
                      <a:r>
                        <a:rPr lang="fr-FR" sz="900" b="0" i="0" dirty="0">
                          <a:solidFill>
                            <a:schemeClr val="tx1">
                              <a:lumMod val="75000"/>
                              <a:lumOff val="25000"/>
                            </a:schemeClr>
                          </a:solidFill>
                          <a:latin typeface="Arial" panose="020B0604020202020204" pitchFamily="34" charset="0"/>
                        </a:rPr>
                        <a:t>0.558 [ 0.21-1.47]</a:t>
                      </a:r>
                    </a:p>
                  </a:txBody>
                  <a:tcPr/>
                </a:tc>
                <a:tc hMerge="1">
                  <a:txBody>
                    <a:bodyPr/>
                    <a:lstStyle/>
                    <a:p>
                      <a:pPr algn="ctr"/>
                      <a:endParaRPr lang="fr-FR" sz="1100" b="0" i="0" dirty="0">
                        <a:solidFill>
                          <a:schemeClr val="tx1">
                            <a:lumMod val="75000"/>
                            <a:lumOff val="25000"/>
                          </a:schemeClr>
                        </a:solidFill>
                        <a:latin typeface="Arial" panose="020B0604020202020204" pitchFamily="34" charset="0"/>
                      </a:endParaRPr>
                    </a:p>
                  </a:txBody>
                  <a:tcPr/>
                </a:tc>
                <a:tc>
                  <a:txBody>
                    <a:bodyPr/>
                    <a:lstStyle/>
                    <a:p>
                      <a:pPr algn="ctr"/>
                      <a:r>
                        <a:rPr lang="fr-FR" sz="900" b="0" i="0" dirty="0">
                          <a:solidFill>
                            <a:schemeClr val="tx1">
                              <a:lumMod val="75000"/>
                              <a:lumOff val="25000"/>
                            </a:schemeClr>
                          </a:solidFill>
                          <a:latin typeface="Arial" panose="020B0604020202020204" pitchFamily="34" charset="0"/>
                        </a:rPr>
                        <a:t>p=0.24</a:t>
                      </a:r>
                    </a:p>
                  </a:txBody>
                  <a:tcPr/>
                </a:tc>
                <a:extLst>
                  <a:ext uri="{0D108BD9-81ED-4DB2-BD59-A6C34878D82A}">
                    <a16:rowId xmlns:a16="http://schemas.microsoft.com/office/drawing/2014/main" val="903362272"/>
                  </a:ext>
                </a:extLst>
              </a:tr>
            </a:tbl>
          </a:graphicData>
        </a:graphic>
      </p:graphicFrame>
      <p:grpSp>
        <p:nvGrpSpPr>
          <p:cNvPr id="3" name="Groupe 2">
            <a:extLst>
              <a:ext uri="{FF2B5EF4-FFF2-40B4-BE49-F238E27FC236}">
                <a16:creationId xmlns:a16="http://schemas.microsoft.com/office/drawing/2014/main" id="{FE79B577-A15B-438F-915C-B44C6E39A108}"/>
              </a:ext>
            </a:extLst>
          </p:cNvPr>
          <p:cNvGrpSpPr/>
          <p:nvPr/>
        </p:nvGrpSpPr>
        <p:grpSpPr>
          <a:xfrm>
            <a:off x="548001" y="884521"/>
            <a:ext cx="8121313" cy="2623070"/>
            <a:chOff x="-1270137" y="638799"/>
            <a:chExt cx="11684274" cy="4144841"/>
          </a:xfrm>
        </p:grpSpPr>
        <p:sp>
          <p:nvSpPr>
            <p:cNvPr id="11" name="Rectangle à coins arrondis 4">
              <a:extLst>
                <a:ext uri="{FF2B5EF4-FFF2-40B4-BE49-F238E27FC236}">
                  <a16:creationId xmlns:a16="http://schemas.microsoft.com/office/drawing/2014/main" id="{2A633B68-2B3A-488B-96D0-5AB2569E7A78}"/>
                </a:ext>
              </a:extLst>
            </p:cNvPr>
            <p:cNvSpPr/>
            <p:nvPr/>
          </p:nvSpPr>
          <p:spPr>
            <a:xfrm>
              <a:off x="4662380" y="869117"/>
              <a:ext cx="5735619" cy="3777769"/>
            </a:xfrm>
            <a:prstGeom prst="roundRect">
              <a:avLst>
                <a:gd name="adj" fmla="val 5248"/>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fr-F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05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graphicFrame>
          <p:nvGraphicFramePr>
            <p:cNvPr id="12" name="Chart 16">
              <a:extLst>
                <a:ext uri="{FF2B5EF4-FFF2-40B4-BE49-F238E27FC236}">
                  <a16:creationId xmlns:a16="http://schemas.microsoft.com/office/drawing/2014/main" id="{2578721A-E2E2-4B43-9AF0-FEE075F78D0E}"/>
                </a:ext>
              </a:extLst>
            </p:cNvPr>
            <p:cNvGraphicFramePr/>
            <p:nvPr/>
          </p:nvGraphicFramePr>
          <p:xfrm>
            <a:off x="4860501" y="1113664"/>
            <a:ext cx="5553636" cy="3669976"/>
          </p:xfrm>
          <a:graphic>
            <a:graphicData uri="http://schemas.openxmlformats.org/drawingml/2006/chart">
              <c:chart xmlns:c="http://schemas.openxmlformats.org/drawingml/2006/chart" xmlns:r="http://schemas.openxmlformats.org/officeDocument/2006/relationships" r:id="rId2"/>
            </a:graphicData>
          </a:graphic>
        </p:graphicFrame>
        <p:sp>
          <p:nvSpPr>
            <p:cNvPr id="14" name="Rectangle à coins arrondis 4">
              <a:extLst>
                <a:ext uri="{FF2B5EF4-FFF2-40B4-BE49-F238E27FC236}">
                  <a16:creationId xmlns:a16="http://schemas.microsoft.com/office/drawing/2014/main" id="{E399AB32-80D7-AD43-B046-C42CA0766C52}"/>
                </a:ext>
              </a:extLst>
            </p:cNvPr>
            <p:cNvSpPr/>
            <p:nvPr/>
          </p:nvSpPr>
          <p:spPr>
            <a:xfrm>
              <a:off x="-1270137" y="869117"/>
              <a:ext cx="5640589" cy="3777769"/>
            </a:xfrm>
            <a:prstGeom prst="roundRect">
              <a:avLst>
                <a:gd name="adj" fmla="val 5248"/>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fr-F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05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graphicFrame>
          <p:nvGraphicFramePr>
            <p:cNvPr id="15" name="Chart 21">
              <a:extLst>
                <a:ext uri="{FF2B5EF4-FFF2-40B4-BE49-F238E27FC236}">
                  <a16:creationId xmlns:a16="http://schemas.microsoft.com/office/drawing/2014/main" id="{978E5F23-0FD9-40A8-9059-D340F357382D}"/>
                </a:ext>
              </a:extLst>
            </p:cNvPr>
            <p:cNvGraphicFramePr/>
            <p:nvPr/>
          </p:nvGraphicFramePr>
          <p:xfrm>
            <a:off x="-1086293" y="1115648"/>
            <a:ext cx="5167033" cy="3660179"/>
          </p:xfrm>
          <a:graphic>
            <a:graphicData uri="http://schemas.openxmlformats.org/drawingml/2006/chart">
              <c:chart xmlns:c="http://schemas.openxmlformats.org/drawingml/2006/chart" xmlns:r="http://schemas.openxmlformats.org/officeDocument/2006/relationships" r:id="rId3"/>
            </a:graphicData>
          </a:graphic>
        </p:graphicFrame>
        <p:sp>
          <p:nvSpPr>
            <p:cNvPr id="17" name="TextBox 9">
              <a:extLst>
                <a:ext uri="{FF2B5EF4-FFF2-40B4-BE49-F238E27FC236}">
                  <a16:creationId xmlns:a16="http://schemas.microsoft.com/office/drawing/2014/main" id="{5984FE85-751E-4FA2-AE83-4384CED2041C}"/>
                </a:ext>
              </a:extLst>
            </p:cNvPr>
            <p:cNvSpPr txBox="1"/>
            <p:nvPr/>
          </p:nvSpPr>
          <p:spPr>
            <a:xfrm>
              <a:off x="8607268" y="906282"/>
              <a:ext cx="1727763" cy="340434"/>
            </a:xfrm>
            <a:prstGeom prst="rect">
              <a:avLst/>
            </a:prstGeom>
            <a:noFill/>
          </p:spPr>
          <p:txBody>
            <a:bodyPr wrap="square" rtlCol="0">
              <a:spAutoFit/>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suivi</a:t>
              </a:r>
              <a:r>
                <a:rPr kumimoji="0" lang="en-GB" sz="8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 </a:t>
              </a:r>
              <a:r>
                <a:rPr kumimoji="0" lang="en-GB" sz="800" b="0" i="0"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médian</a:t>
              </a:r>
              <a:r>
                <a:rPr kumimoji="0" lang="en-GB" sz="8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 : 22 </a:t>
              </a:r>
              <a:r>
                <a:rPr kumimoji="0" lang="en-GB" sz="800" b="0" i="0"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mois</a:t>
              </a:r>
              <a:endParaRPr kumimoji="0" lang="en-US" sz="8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endParaRPr>
            </a:p>
          </p:txBody>
        </p:sp>
        <p:sp>
          <p:nvSpPr>
            <p:cNvPr id="20" name="ZoneTexte 2">
              <a:extLst>
                <a:ext uri="{FF2B5EF4-FFF2-40B4-BE49-F238E27FC236}">
                  <a16:creationId xmlns:a16="http://schemas.microsoft.com/office/drawing/2014/main" id="{D9F777D1-0097-9D47-87F8-5048FBCB7948}"/>
                </a:ext>
              </a:extLst>
            </p:cNvPr>
            <p:cNvSpPr txBox="1"/>
            <p:nvPr/>
          </p:nvSpPr>
          <p:spPr>
            <a:xfrm>
              <a:off x="4842057" y="638799"/>
              <a:ext cx="1780900" cy="437700"/>
            </a:xfrm>
            <a:prstGeom prst="rect">
              <a:avLst/>
            </a:prstGeom>
            <a:solidFill>
              <a:schemeClr val="bg1"/>
            </a:solidFill>
          </p:spPr>
          <p:txBody>
            <a:bodyPr wrap="none" rtlCol="0">
              <a:spAutoFit/>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Survie globale</a:t>
              </a:r>
            </a:p>
          </p:txBody>
        </p:sp>
        <p:sp>
          <p:nvSpPr>
            <p:cNvPr id="22" name="ZoneTexte 20">
              <a:extLst>
                <a:ext uri="{FF2B5EF4-FFF2-40B4-BE49-F238E27FC236}">
                  <a16:creationId xmlns:a16="http://schemas.microsoft.com/office/drawing/2014/main" id="{66A97EE5-5B7D-DD4C-A7FE-0F074648BC33}"/>
                </a:ext>
              </a:extLst>
            </p:cNvPr>
            <p:cNvSpPr txBox="1"/>
            <p:nvPr/>
          </p:nvSpPr>
          <p:spPr>
            <a:xfrm>
              <a:off x="-1090461" y="638799"/>
              <a:ext cx="2403593" cy="437700"/>
            </a:xfrm>
            <a:prstGeom prst="rect">
              <a:avLst/>
            </a:prstGeom>
            <a:solidFill>
              <a:schemeClr val="bg1"/>
            </a:solidFill>
          </p:spPr>
          <p:txBody>
            <a:bodyPr wrap="none" rtlCol="0">
              <a:spAutoFit/>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Survie sans récidive</a:t>
              </a:r>
            </a:p>
          </p:txBody>
        </p:sp>
        <p:sp>
          <p:nvSpPr>
            <p:cNvPr id="26" name="Freeform: Shape 7">
              <a:extLst>
                <a:ext uri="{FF2B5EF4-FFF2-40B4-BE49-F238E27FC236}">
                  <a16:creationId xmlns:a16="http://schemas.microsoft.com/office/drawing/2014/main" id="{91E35ABA-EED6-4759-B510-648E0CC1164A}"/>
                </a:ext>
              </a:extLst>
            </p:cNvPr>
            <p:cNvSpPr/>
            <p:nvPr/>
          </p:nvSpPr>
          <p:spPr>
            <a:xfrm>
              <a:off x="-245918" y="1341319"/>
              <a:ext cx="4244433" cy="935748"/>
            </a:xfrm>
            <a:custGeom>
              <a:avLst/>
              <a:gdLst>
                <a:gd name="connsiteX0" fmla="*/ 0 w 3476143"/>
                <a:gd name="connsiteY0" fmla="*/ 0 h 935748"/>
                <a:gd name="connsiteX1" fmla="*/ 330892 w 3476143"/>
                <a:gd name="connsiteY1" fmla="*/ 3558 h 935748"/>
                <a:gd name="connsiteX2" fmla="*/ 330892 w 3476143"/>
                <a:gd name="connsiteY2" fmla="*/ 85391 h 935748"/>
                <a:gd name="connsiteX3" fmla="*/ 423399 w 3476143"/>
                <a:gd name="connsiteY3" fmla="*/ 85391 h 935748"/>
                <a:gd name="connsiteX4" fmla="*/ 423399 w 3476143"/>
                <a:gd name="connsiteY4" fmla="*/ 220594 h 935748"/>
                <a:gd name="connsiteX5" fmla="*/ 658226 w 3476143"/>
                <a:gd name="connsiteY5" fmla="*/ 220594 h 935748"/>
                <a:gd name="connsiteX6" fmla="*/ 658226 w 3476143"/>
                <a:gd name="connsiteY6" fmla="*/ 366471 h 935748"/>
                <a:gd name="connsiteX7" fmla="*/ 740059 w 3476143"/>
                <a:gd name="connsiteY7" fmla="*/ 366471 h 935748"/>
                <a:gd name="connsiteX8" fmla="*/ 740059 w 3476143"/>
                <a:gd name="connsiteY8" fmla="*/ 434073 h 935748"/>
                <a:gd name="connsiteX9" fmla="*/ 900168 w 3476143"/>
                <a:gd name="connsiteY9" fmla="*/ 434073 h 935748"/>
                <a:gd name="connsiteX10" fmla="*/ 900168 w 3476143"/>
                <a:gd name="connsiteY10" fmla="*/ 508790 h 935748"/>
                <a:gd name="connsiteX11" fmla="*/ 1149226 w 3476143"/>
                <a:gd name="connsiteY11" fmla="*/ 508790 h 935748"/>
                <a:gd name="connsiteX12" fmla="*/ 1149226 w 3476143"/>
                <a:gd name="connsiteY12" fmla="*/ 583508 h 935748"/>
                <a:gd name="connsiteX13" fmla="*/ 1248850 w 3476143"/>
                <a:gd name="connsiteY13" fmla="*/ 583508 h 935748"/>
                <a:gd name="connsiteX14" fmla="*/ 1248850 w 3476143"/>
                <a:gd name="connsiteY14" fmla="*/ 743617 h 935748"/>
                <a:gd name="connsiteX15" fmla="*/ 1330683 w 3476143"/>
                <a:gd name="connsiteY15" fmla="*/ 743617 h 935748"/>
                <a:gd name="connsiteX16" fmla="*/ 1330683 w 3476143"/>
                <a:gd name="connsiteY16" fmla="*/ 821892 h 935748"/>
                <a:gd name="connsiteX17" fmla="*/ 2156134 w 3476143"/>
                <a:gd name="connsiteY17" fmla="*/ 821892 h 935748"/>
                <a:gd name="connsiteX18" fmla="*/ 2156134 w 3476143"/>
                <a:gd name="connsiteY18" fmla="*/ 935748 h 935748"/>
                <a:gd name="connsiteX19" fmla="*/ 3476143 w 3476143"/>
                <a:gd name="connsiteY19" fmla="*/ 935748 h 93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76143" h="935748">
                  <a:moveTo>
                    <a:pt x="0" y="0"/>
                  </a:moveTo>
                  <a:lnTo>
                    <a:pt x="330892" y="3558"/>
                  </a:lnTo>
                  <a:lnTo>
                    <a:pt x="330892" y="85391"/>
                  </a:lnTo>
                  <a:lnTo>
                    <a:pt x="423399" y="85391"/>
                  </a:lnTo>
                  <a:lnTo>
                    <a:pt x="423399" y="220594"/>
                  </a:lnTo>
                  <a:lnTo>
                    <a:pt x="658226" y="220594"/>
                  </a:lnTo>
                  <a:lnTo>
                    <a:pt x="658226" y="366471"/>
                  </a:lnTo>
                  <a:lnTo>
                    <a:pt x="740059" y="366471"/>
                  </a:lnTo>
                  <a:lnTo>
                    <a:pt x="740059" y="434073"/>
                  </a:lnTo>
                  <a:lnTo>
                    <a:pt x="900168" y="434073"/>
                  </a:lnTo>
                  <a:lnTo>
                    <a:pt x="900168" y="508790"/>
                  </a:lnTo>
                  <a:lnTo>
                    <a:pt x="1149226" y="508790"/>
                  </a:lnTo>
                  <a:lnTo>
                    <a:pt x="1149226" y="583508"/>
                  </a:lnTo>
                  <a:lnTo>
                    <a:pt x="1248850" y="583508"/>
                  </a:lnTo>
                  <a:lnTo>
                    <a:pt x="1248850" y="743617"/>
                  </a:lnTo>
                  <a:lnTo>
                    <a:pt x="1330683" y="743617"/>
                  </a:lnTo>
                  <a:lnTo>
                    <a:pt x="1330683" y="821892"/>
                  </a:lnTo>
                  <a:lnTo>
                    <a:pt x="2156134" y="821892"/>
                  </a:lnTo>
                  <a:lnTo>
                    <a:pt x="2156134" y="935748"/>
                  </a:lnTo>
                  <a:lnTo>
                    <a:pt x="3476143" y="935748"/>
                  </a:lnTo>
                </a:path>
              </a:pathLst>
            </a:cu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fr-F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7" name="Freeform: Shape 8">
              <a:extLst>
                <a:ext uri="{FF2B5EF4-FFF2-40B4-BE49-F238E27FC236}">
                  <a16:creationId xmlns:a16="http://schemas.microsoft.com/office/drawing/2014/main" id="{BDDDE036-7690-4976-B793-533776A4F2E7}"/>
                </a:ext>
              </a:extLst>
            </p:cNvPr>
            <p:cNvSpPr/>
            <p:nvPr/>
          </p:nvSpPr>
          <p:spPr>
            <a:xfrm>
              <a:off x="-245918" y="1416036"/>
              <a:ext cx="3466795" cy="1711387"/>
            </a:xfrm>
            <a:custGeom>
              <a:avLst/>
              <a:gdLst>
                <a:gd name="connsiteX0" fmla="*/ 0 w 2839265"/>
                <a:gd name="connsiteY0" fmla="*/ 0 h 1711387"/>
                <a:gd name="connsiteX1" fmla="*/ 163667 w 2839265"/>
                <a:gd name="connsiteY1" fmla="*/ 0 h 1711387"/>
                <a:gd name="connsiteX2" fmla="*/ 163667 w 2839265"/>
                <a:gd name="connsiteY2" fmla="*/ 128087 h 1711387"/>
                <a:gd name="connsiteX3" fmla="*/ 327334 w 2839265"/>
                <a:gd name="connsiteY3" fmla="*/ 128087 h 1711387"/>
                <a:gd name="connsiteX4" fmla="*/ 327334 w 2839265"/>
                <a:gd name="connsiteY4" fmla="*/ 202805 h 1711387"/>
                <a:gd name="connsiteX5" fmla="*/ 419841 w 2839265"/>
                <a:gd name="connsiteY5" fmla="*/ 202805 h 1711387"/>
                <a:gd name="connsiteX6" fmla="*/ 419841 w 2839265"/>
                <a:gd name="connsiteY6" fmla="*/ 270406 h 1711387"/>
                <a:gd name="connsiteX7" fmla="*/ 740059 w 2839265"/>
                <a:gd name="connsiteY7" fmla="*/ 270406 h 1711387"/>
                <a:gd name="connsiteX8" fmla="*/ 740059 w 2839265"/>
                <a:gd name="connsiteY8" fmla="*/ 345124 h 1711387"/>
                <a:gd name="connsiteX9" fmla="*/ 821893 w 2839265"/>
                <a:gd name="connsiteY9" fmla="*/ 345124 h 1711387"/>
                <a:gd name="connsiteX10" fmla="*/ 821893 w 2839265"/>
                <a:gd name="connsiteY10" fmla="*/ 398494 h 1711387"/>
                <a:gd name="connsiteX11" fmla="*/ 914400 w 2839265"/>
                <a:gd name="connsiteY11" fmla="*/ 398494 h 1711387"/>
                <a:gd name="connsiteX12" fmla="*/ 914400 w 2839265"/>
                <a:gd name="connsiteY12" fmla="*/ 473211 h 1711387"/>
                <a:gd name="connsiteX13" fmla="*/ 992675 w 2839265"/>
                <a:gd name="connsiteY13" fmla="*/ 473211 h 1711387"/>
                <a:gd name="connsiteX14" fmla="*/ 992675 w 2839265"/>
                <a:gd name="connsiteY14" fmla="*/ 615530 h 1711387"/>
                <a:gd name="connsiteX15" fmla="*/ 1060277 w 2839265"/>
                <a:gd name="connsiteY15" fmla="*/ 615530 h 1711387"/>
                <a:gd name="connsiteX16" fmla="*/ 1060277 w 2839265"/>
                <a:gd name="connsiteY16" fmla="*/ 743617 h 1711387"/>
                <a:gd name="connsiteX17" fmla="*/ 1152784 w 2839265"/>
                <a:gd name="connsiteY17" fmla="*/ 743617 h 1711387"/>
                <a:gd name="connsiteX18" fmla="*/ 1152784 w 2839265"/>
                <a:gd name="connsiteY18" fmla="*/ 814777 h 1711387"/>
                <a:gd name="connsiteX19" fmla="*/ 1323567 w 2839265"/>
                <a:gd name="connsiteY19" fmla="*/ 814777 h 1711387"/>
                <a:gd name="connsiteX20" fmla="*/ 1323567 w 2839265"/>
                <a:gd name="connsiteY20" fmla="*/ 896610 h 1711387"/>
                <a:gd name="connsiteX21" fmla="*/ 1572626 w 2839265"/>
                <a:gd name="connsiteY21" fmla="*/ 896610 h 1711387"/>
                <a:gd name="connsiteX22" fmla="*/ 1572626 w 2839265"/>
                <a:gd name="connsiteY22" fmla="*/ 978444 h 1711387"/>
                <a:gd name="connsiteX23" fmla="*/ 1732735 w 2839265"/>
                <a:gd name="connsiteY23" fmla="*/ 978444 h 1711387"/>
                <a:gd name="connsiteX24" fmla="*/ 1732735 w 2839265"/>
                <a:gd name="connsiteY24" fmla="*/ 1081625 h 1711387"/>
                <a:gd name="connsiteX25" fmla="*/ 1821684 w 2839265"/>
                <a:gd name="connsiteY25" fmla="*/ 1081625 h 1711387"/>
                <a:gd name="connsiteX26" fmla="*/ 1821684 w 2839265"/>
                <a:gd name="connsiteY26" fmla="*/ 1181248 h 1711387"/>
                <a:gd name="connsiteX27" fmla="*/ 2149018 w 2839265"/>
                <a:gd name="connsiteY27" fmla="*/ 1181248 h 1711387"/>
                <a:gd name="connsiteX28" fmla="*/ 2149018 w 2839265"/>
                <a:gd name="connsiteY28" fmla="*/ 1387611 h 1711387"/>
                <a:gd name="connsiteX29" fmla="*/ 2565301 w 2839265"/>
                <a:gd name="connsiteY29" fmla="*/ 1387611 h 1711387"/>
                <a:gd name="connsiteX30" fmla="*/ 2565301 w 2839265"/>
                <a:gd name="connsiteY30" fmla="*/ 1711387 h 1711387"/>
                <a:gd name="connsiteX31" fmla="*/ 2597323 w 2839265"/>
                <a:gd name="connsiteY31" fmla="*/ 1711387 h 1711387"/>
                <a:gd name="connsiteX32" fmla="*/ 2839265 w 2839265"/>
                <a:gd name="connsiteY32" fmla="*/ 1711387 h 1711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839265" h="1711387">
                  <a:moveTo>
                    <a:pt x="0" y="0"/>
                  </a:moveTo>
                  <a:lnTo>
                    <a:pt x="163667" y="0"/>
                  </a:lnTo>
                  <a:lnTo>
                    <a:pt x="163667" y="128087"/>
                  </a:lnTo>
                  <a:lnTo>
                    <a:pt x="327334" y="128087"/>
                  </a:lnTo>
                  <a:lnTo>
                    <a:pt x="327334" y="202805"/>
                  </a:lnTo>
                  <a:lnTo>
                    <a:pt x="419841" y="202805"/>
                  </a:lnTo>
                  <a:lnTo>
                    <a:pt x="419841" y="270406"/>
                  </a:lnTo>
                  <a:lnTo>
                    <a:pt x="740059" y="270406"/>
                  </a:lnTo>
                  <a:lnTo>
                    <a:pt x="740059" y="345124"/>
                  </a:lnTo>
                  <a:lnTo>
                    <a:pt x="821893" y="345124"/>
                  </a:lnTo>
                  <a:lnTo>
                    <a:pt x="821893" y="398494"/>
                  </a:lnTo>
                  <a:lnTo>
                    <a:pt x="914400" y="398494"/>
                  </a:lnTo>
                  <a:lnTo>
                    <a:pt x="914400" y="473211"/>
                  </a:lnTo>
                  <a:lnTo>
                    <a:pt x="992675" y="473211"/>
                  </a:lnTo>
                  <a:lnTo>
                    <a:pt x="992675" y="615530"/>
                  </a:lnTo>
                  <a:lnTo>
                    <a:pt x="1060277" y="615530"/>
                  </a:lnTo>
                  <a:lnTo>
                    <a:pt x="1060277" y="743617"/>
                  </a:lnTo>
                  <a:lnTo>
                    <a:pt x="1152784" y="743617"/>
                  </a:lnTo>
                  <a:lnTo>
                    <a:pt x="1152784" y="814777"/>
                  </a:lnTo>
                  <a:lnTo>
                    <a:pt x="1323567" y="814777"/>
                  </a:lnTo>
                  <a:lnTo>
                    <a:pt x="1323567" y="896610"/>
                  </a:lnTo>
                  <a:lnTo>
                    <a:pt x="1572626" y="896610"/>
                  </a:lnTo>
                  <a:lnTo>
                    <a:pt x="1572626" y="978444"/>
                  </a:lnTo>
                  <a:lnTo>
                    <a:pt x="1732735" y="978444"/>
                  </a:lnTo>
                  <a:lnTo>
                    <a:pt x="1732735" y="1081625"/>
                  </a:lnTo>
                  <a:lnTo>
                    <a:pt x="1821684" y="1081625"/>
                  </a:lnTo>
                  <a:lnTo>
                    <a:pt x="1821684" y="1181248"/>
                  </a:lnTo>
                  <a:lnTo>
                    <a:pt x="2149018" y="1181248"/>
                  </a:lnTo>
                  <a:lnTo>
                    <a:pt x="2149018" y="1387611"/>
                  </a:lnTo>
                  <a:lnTo>
                    <a:pt x="2565301" y="1387611"/>
                  </a:lnTo>
                  <a:lnTo>
                    <a:pt x="2565301" y="1711387"/>
                  </a:lnTo>
                  <a:lnTo>
                    <a:pt x="2597323" y="1711387"/>
                  </a:lnTo>
                  <a:lnTo>
                    <a:pt x="2839265" y="1711387"/>
                  </a:ln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fr-F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0" name="TextBox 9">
              <a:extLst>
                <a:ext uri="{FF2B5EF4-FFF2-40B4-BE49-F238E27FC236}">
                  <a16:creationId xmlns:a16="http://schemas.microsoft.com/office/drawing/2014/main" id="{A15D5C35-05B8-1648-BB8F-6C0931811281}"/>
                </a:ext>
              </a:extLst>
            </p:cNvPr>
            <p:cNvSpPr txBox="1"/>
            <p:nvPr/>
          </p:nvSpPr>
          <p:spPr>
            <a:xfrm>
              <a:off x="2642689" y="925857"/>
              <a:ext cx="1727763" cy="340434"/>
            </a:xfrm>
            <a:prstGeom prst="rect">
              <a:avLst/>
            </a:prstGeom>
            <a:noFill/>
          </p:spPr>
          <p:txBody>
            <a:bodyPr wrap="square" rtlCol="0">
              <a:spAutoFit/>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suivi</a:t>
              </a:r>
              <a:r>
                <a:rPr kumimoji="0" lang="en-GB" sz="8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 </a:t>
              </a:r>
              <a:r>
                <a:rPr kumimoji="0" lang="en-GB" sz="800" b="0" i="0"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médian</a:t>
              </a:r>
              <a:r>
                <a:rPr kumimoji="0" lang="en-GB" sz="8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 : 22 </a:t>
              </a:r>
              <a:r>
                <a:rPr kumimoji="0" lang="en-GB" sz="800" b="0" i="0"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mois</a:t>
              </a:r>
              <a:endParaRPr kumimoji="0" lang="en-US" sz="8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endParaRPr>
            </a:p>
          </p:txBody>
        </p:sp>
      </p:grpSp>
      <p:sp>
        <p:nvSpPr>
          <p:cNvPr id="31" name="TextBox 4">
            <a:extLst>
              <a:ext uri="{FF2B5EF4-FFF2-40B4-BE49-F238E27FC236}">
                <a16:creationId xmlns:a16="http://schemas.microsoft.com/office/drawing/2014/main" id="{E5EE0CD2-7CE5-4079-BCB3-9F59A9D9071D}"/>
              </a:ext>
            </a:extLst>
          </p:cNvPr>
          <p:cNvSpPr txBox="1"/>
          <p:nvPr/>
        </p:nvSpPr>
        <p:spPr>
          <a:xfrm>
            <a:off x="5500943" y="2690892"/>
            <a:ext cx="3009331" cy="215444"/>
          </a:xfrm>
          <a:prstGeom prst="rect">
            <a:avLst/>
          </a:prstGeom>
          <a:noFill/>
        </p:spPr>
        <p:txBody>
          <a:bodyPr wrap="square" rtlCol="0">
            <a:spAutoFit/>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HR (95% Cl) = 0.558 (0.212 - 1.470), p = 0.24 </a:t>
            </a:r>
            <a:endParaRPr kumimoji="0" lang="en-US" sz="800" b="1"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endParaRPr>
          </a:p>
        </p:txBody>
      </p:sp>
      <p:sp>
        <p:nvSpPr>
          <p:cNvPr id="32" name="TextBox 23">
            <a:extLst>
              <a:ext uri="{FF2B5EF4-FFF2-40B4-BE49-F238E27FC236}">
                <a16:creationId xmlns:a16="http://schemas.microsoft.com/office/drawing/2014/main" id="{096B0D48-6700-441E-AB99-F9530B099CF7}"/>
              </a:ext>
            </a:extLst>
          </p:cNvPr>
          <p:cNvSpPr txBox="1"/>
          <p:nvPr/>
        </p:nvSpPr>
        <p:spPr>
          <a:xfrm>
            <a:off x="1366052" y="2708809"/>
            <a:ext cx="3084950" cy="215444"/>
          </a:xfrm>
          <a:prstGeom prst="rect">
            <a:avLst/>
          </a:prstGeom>
          <a:noFill/>
        </p:spPr>
        <p:txBody>
          <a:bodyPr wrap="square" rtlCol="0">
            <a:spAutoFit/>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HR (95% Cl) = 0.576 (0.278 - 1.139), p = 0.14 </a:t>
            </a:r>
            <a:endParaRPr kumimoji="0" lang="en-US" sz="800" b="1"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endParaRPr>
          </a:p>
        </p:txBody>
      </p:sp>
      <p:sp>
        <p:nvSpPr>
          <p:cNvPr id="19" name="ZoneTexte 18">
            <a:extLst>
              <a:ext uri="{FF2B5EF4-FFF2-40B4-BE49-F238E27FC236}">
                <a16:creationId xmlns:a16="http://schemas.microsoft.com/office/drawing/2014/main" id="{8C6DDA7E-3768-CA46-9E58-6C54C97F1328}"/>
              </a:ext>
            </a:extLst>
          </p:cNvPr>
          <p:cNvSpPr txBox="1"/>
          <p:nvPr/>
        </p:nvSpPr>
        <p:spPr>
          <a:xfrm>
            <a:off x="-3048" y="4912668"/>
            <a:ext cx="2089033"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Hofheinz</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ASCO2020, Abs 4502</a:t>
            </a:r>
          </a:p>
        </p:txBody>
      </p:sp>
      <p:sp>
        <p:nvSpPr>
          <p:cNvPr id="21" name="Titre 11">
            <a:extLst>
              <a:ext uri="{FF2B5EF4-FFF2-40B4-BE49-F238E27FC236}">
                <a16:creationId xmlns:a16="http://schemas.microsoft.com/office/drawing/2014/main" id="{AD3A2E09-E7D3-CD45-9DD4-6CAE0A516ADB}"/>
              </a:ext>
            </a:extLst>
          </p:cNvPr>
          <p:cNvSpPr>
            <a:spLocks noGrp="1"/>
          </p:cNvSpPr>
          <p:nvPr>
            <p:ph type="title"/>
          </p:nvPr>
        </p:nvSpPr>
        <p:spPr>
          <a:xfrm>
            <a:off x="190500" y="0"/>
            <a:ext cx="7124700" cy="596560"/>
          </a:xfrm>
        </p:spPr>
        <p:txBody>
          <a:bodyPr>
            <a:noAutofit/>
          </a:bodyPr>
          <a:lstStyle/>
          <a:p>
            <a:r>
              <a:rPr lang="fr-FR" sz="2000" dirty="0"/>
              <a:t>Cancers gastriques localisés HER2: FLOT +/- Trastuzumab + </a:t>
            </a:r>
            <a:r>
              <a:rPr lang="fr-FR" sz="2000" dirty="0" err="1"/>
              <a:t>Pertuzumab</a:t>
            </a:r>
            <a:r>
              <a:rPr lang="fr-FR" sz="2000" dirty="0"/>
              <a:t> </a:t>
            </a:r>
            <a:r>
              <a:rPr lang="fr-FR" b="1" dirty="0"/>
              <a:t>E</a:t>
            </a:r>
            <a:r>
              <a:rPr lang="fr-FR" sz="2000" b="1" dirty="0"/>
              <a:t>tude PETRARCA</a:t>
            </a:r>
          </a:p>
        </p:txBody>
      </p:sp>
    </p:spTree>
    <p:extLst>
      <p:ext uri="{BB962C8B-B14F-4D97-AF65-F5344CB8AC3E}">
        <p14:creationId xmlns:p14="http://schemas.microsoft.com/office/powerpoint/2010/main" val="2953638249"/>
      </p:ext>
    </p:extLst>
  </p:cSld>
  <p:clrMapOvr>
    <a:masterClrMapping/>
  </p:clrMapOvr>
  <p:transition spd="med"/>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re 11"/>
          <p:cNvSpPr>
            <a:spLocks noGrp="1"/>
          </p:cNvSpPr>
          <p:nvPr>
            <p:ph type="title"/>
          </p:nvPr>
        </p:nvSpPr>
        <p:spPr/>
        <p:txBody>
          <a:bodyPr>
            <a:noAutofit/>
          </a:bodyPr>
          <a:lstStyle/>
          <a:p>
            <a:r>
              <a:rPr lang="fr-FR" sz="2000" dirty="0"/>
              <a:t>Cancers gastriques localisés HER2: FLOT +/- Trastuzumab + </a:t>
            </a:r>
            <a:r>
              <a:rPr lang="fr-FR" sz="2000" dirty="0" err="1"/>
              <a:t>Pertuzumab</a:t>
            </a:r>
            <a:r>
              <a:rPr lang="fr-FR" sz="2000" dirty="0"/>
              <a:t> </a:t>
            </a:r>
            <a:r>
              <a:rPr lang="fr-FR" b="1" dirty="0"/>
              <a:t>E</a:t>
            </a:r>
            <a:r>
              <a:rPr lang="fr-FR" sz="2000" b="1" dirty="0"/>
              <a:t>tude PETRARCA</a:t>
            </a:r>
          </a:p>
        </p:txBody>
      </p:sp>
      <p:sp>
        <p:nvSpPr>
          <p:cNvPr id="13" name="Espace réservé du contenu 12"/>
          <p:cNvSpPr>
            <a:spLocks noGrp="1"/>
          </p:cNvSpPr>
          <p:nvPr>
            <p:ph sz="half" idx="1"/>
          </p:nvPr>
        </p:nvSpPr>
        <p:spPr/>
        <p:txBody>
          <a:bodyPr/>
          <a:lstStyle/>
          <a:p>
            <a:r>
              <a:rPr lang="fr-FR" sz="1600" dirty="0"/>
              <a:t>L’ajout du Trastuzumab + Pertuzumab au FLOT </a:t>
            </a:r>
            <a:r>
              <a:rPr lang="fr-FR" sz="1600" dirty="0" err="1"/>
              <a:t>périopératoire</a:t>
            </a:r>
            <a:r>
              <a:rPr lang="fr-FR" sz="1600" dirty="0"/>
              <a:t> améliore l’efficacité pour les ADK </a:t>
            </a:r>
            <a:r>
              <a:rPr lang="fr-FR" sz="1600" dirty="0" err="1"/>
              <a:t>oesogastriques</a:t>
            </a:r>
            <a:r>
              <a:rPr lang="fr-FR" sz="1600" dirty="0"/>
              <a:t> localisés HER2+</a:t>
            </a:r>
          </a:p>
          <a:p>
            <a:pPr lvl="1"/>
            <a:r>
              <a:rPr lang="fr-FR" sz="1400" dirty="0" err="1"/>
              <a:t>pCR</a:t>
            </a:r>
            <a:r>
              <a:rPr lang="fr-FR" sz="1400" dirty="0"/>
              <a:t> augmenté</a:t>
            </a:r>
          </a:p>
          <a:p>
            <a:pPr lvl="1"/>
            <a:r>
              <a:rPr lang="fr-FR" sz="1400" dirty="0"/>
              <a:t>SSP et SG encourageantes mais non matures</a:t>
            </a:r>
          </a:p>
          <a:p>
            <a:pPr lvl="1"/>
            <a:r>
              <a:rPr lang="fr-FR" sz="1400" dirty="0"/>
              <a:t>Toxicité digestive non négligeable (41% diarrhée grade 3-4)</a:t>
            </a:r>
          </a:p>
          <a:p>
            <a:endParaRPr lang="fr-FR" sz="1600" dirty="0"/>
          </a:p>
          <a:p>
            <a:endParaRPr lang="fr-FR" sz="1600" dirty="0"/>
          </a:p>
          <a:p>
            <a:r>
              <a:rPr lang="fr-FR" sz="1600" dirty="0"/>
              <a:t>L’étude a cependant été interrompue prématurément (suite aux résultats de JACOB en métastatique) … mais pourrait relancer l’intérêt pour les anti-HER2 dans les cancers </a:t>
            </a:r>
            <a:r>
              <a:rPr lang="fr-FR" sz="1600" dirty="0" err="1"/>
              <a:t>oeso</a:t>
            </a:r>
            <a:r>
              <a:rPr lang="fr-FR" sz="1600" dirty="0"/>
              <a:t>-gastriques localisés HER2 +</a:t>
            </a:r>
          </a:p>
          <a:p>
            <a:pPr lvl="1"/>
            <a:r>
              <a:rPr lang="fr-FR" sz="1400" dirty="0"/>
              <a:t>Trastuzumab seul ou Trastuzumab/</a:t>
            </a:r>
            <a:r>
              <a:rPr lang="fr-FR" sz="1400" dirty="0" err="1"/>
              <a:t>Pertuzumab</a:t>
            </a:r>
            <a:r>
              <a:rPr lang="fr-FR" sz="1400" dirty="0"/>
              <a:t>?</a:t>
            </a:r>
          </a:p>
          <a:p>
            <a:pPr lvl="1"/>
            <a:r>
              <a:rPr lang="fr-FR" sz="1400" dirty="0"/>
              <a:t>Etude EORTC-1203-GITCG - the “</a:t>
            </a:r>
            <a:r>
              <a:rPr lang="fr-FR" sz="1400" dirty="0" err="1"/>
              <a:t>INNOVATION”-trial</a:t>
            </a:r>
            <a:r>
              <a:rPr lang="fr-FR" sz="1400" dirty="0"/>
              <a:t> (phase 2) :</a:t>
            </a:r>
          </a:p>
          <a:p>
            <a:pPr lvl="2"/>
            <a:r>
              <a:rPr lang="fr-FR" sz="1200" dirty="0"/>
              <a:t>CT </a:t>
            </a:r>
            <a:r>
              <a:rPr lang="fr-FR" sz="1200" dirty="0" err="1"/>
              <a:t>peri</a:t>
            </a:r>
            <a:r>
              <a:rPr lang="fr-FR" sz="1200" dirty="0"/>
              <a:t>-op vs CT + </a:t>
            </a:r>
            <a:r>
              <a:rPr lang="fr-FR" sz="1200" dirty="0" err="1"/>
              <a:t>Trastu</a:t>
            </a:r>
            <a:r>
              <a:rPr lang="fr-FR" sz="1200" dirty="0"/>
              <a:t> vs CT + </a:t>
            </a:r>
            <a:r>
              <a:rPr lang="fr-FR" sz="1200" dirty="0" err="1"/>
              <a:t>Trastu</a:t>
            </a:r>
            <a:r>
              <a:rPr lang="fr-FR" sz="1200" dirty="0"/>
              <a:t>/</a:t>
            </a:r>
            <a:r>
              <a:rPr lang="fr-FR" sz="1200" dirty="0" err="1"/>
              <a:t>Pertu</a:t>
            </a:r>
            <a:endParaRPr lang="fr-FR" sz="1200" dirty="0"/>
          </a:p>
          <a:p>
            <a:pPr lvl="2"/>
            <a:endParaRPr lang="fr-FR" sz="1200" dirty="0"/>
          </a:p>
          <a:p>
            <a:endParaRPr lang="fr-FR" sz="1600" dirty="0"/>
          </a:p>
        </p:txBody>
      </p:sp>
      <p:sp>
        <p:nvSpPr>
          <p:cNvPr id="6" name="ZoneTexte 5">
            <a:extLst>
              <a:ext uri="{FF2B5EF4-FFF2-40B4-BE49-F238E27FC236}">
                <a16:creationId xmlns:a16="http://schemas.microsoft.com/office/drawing/2014/main" id="{0DF61BB1-C473-664C-A2E2-16E7F8C94FE2}"/>
              </a:ext>
            </a:extLst>
          </p:cNvPr>
          <p:cNvSpPr txBox="1"/>
          <p:nvPr/>
        </p:nvSpPr>
        <p:spPr>
          <a:xfrm>
            <a:off x="-3048" y="4912668"/>
            <a:ext cx="2089033"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Hofheinz</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ASCO2020, Abs 4502</a:t>
            </a:r>
          </a:p>
        </p:txBody>
      </p:sp>
      <p:sp>
        <p:nvSpPr>
          <p:cNvPr id="7" name="ZoneTexte 6">
            <a:extLst>
              <a:ext uri="{FF2B5EF4-FFF2-40B4-BE49-F238E27FC236}">
                <a16:creationId xmlns:a16="http://schemas.microsoft.com/office/drawing/2014/main" id="{91520DE5-A693-BD41-ADA5-1AFE32A95D2B}"/>
              </a:ext>
            </a:extLst>
          </p:cNvPr>
          <p:cNvSpPr txBox="1"/>
          <p:nvPr/>
        </p:nvSpPr>
        <p:spPr>
          <a:xfrm>
            <a:off x="2496426" y="2202418"/>
            <a:ext cx="4226942" cy="408623"/>
          </a:xfrm>
          <a:prstGeom prst="roundRect">
            <a:avLst>
              <a:gd name="adj" fmla="val 20257"/>
            </a:avLst>
          </a:prstGeom>
          <a:solidFill>
            <a:schemeClr val="accent2">
              <a:alpha val="0"/>
            </a:schemeClr>
          </a:solidFill>
          <a:ln>
            <a:solidFill>
              <a:srgbClr val="EC8014"/>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Etude positive pour la phase II</a:t>
            </a:r>
          </a:p>
        </p:txBody>
      </p:sp>
    </p:spTree>
    <p:extLst>
      <p:ext uri="{BB962C8B-B14F-4D97-AF65-F5344CB8AC3E}">
        <p14:creationId xmlns:p14="http://schemas.microsoft.com/office/powerpoint/2010/main" val="26621022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p:txBody>
          <a:bodyPr>
            <a:normAutofit/>
          </a:bodyPr>
          <a:lstStyle/>
          <a:p>
            <a:r>
              <a:rPr lang="fr-FR" sz="2800" b="1" dirty="0"/>
              <a:t>Cancer œsogastrique localisé</a:t>
            </a:r>
          </a:p>
        </p:txBody>
      </p:sp>
      <p:sp>
        <p:nvSpPr>
          <p:cNvPr id="2" name="Espace réservé du texte 1"/>
          <p:cNvSpPr>
            <a:spLocks noGrp="1"/>
          </p:cNvSpPr>
          <p:nvPr>
            <p:ph type="body" idx="1"/>
          </p:nvPr>
        </p:nvSpPr>
        <p:spPr/>
        <p:txBody>
          <a:bodyPr/>
          <a:lstStyle/>
          <a:p>
            <a:r>
              <a:rPr lang="en-GB" sz="1800" b="0" dirty="0"/>
              <a:t>Perioperative ramucirumab in combination with FLOT versus FLOT alone for </a:t>
            </a:r>
            <a:r>
              <a:rPr lang="en-GB" sz="1800" b="0" dirty="0" err="1"/>
              <a:t>resectable</a:t>
            </a:r>
            <a:r>
              <a:rPr lang="en-GB" sz="1800" b="0" dirty="0"/>
              <a:t> esophagogastric adenocarcinoma RAMSES/FLOT7 — Results of the phase II-portion of the </a:t>
            </a:r>
            <a:r>
              <a:rPr lang="en-GB" sz="1800" b="0" dirty="0" err="1"/>
              <a:t>multicenter</a:t>
            </a:r>
            <a:r>
              <a:rPr lang="en-GB" sz="1800" b="0" dirty="0"/>
              <a:t>, randomized Phase trial of the German A10 and Italian GOIM </a:t>
            </a:r>
          </a:p>
          <a:p>
            <a:endParaRPr lang="fr-FR" sz="300" dirty="0"/>
          </a:p>
          <a:p>
            <a:r>
              <a:rPr lang="fr-FR" altLang="fr-FR" sz="1600" b="0" i="1" dirty="0"/>
              <a:t>S. E. Al-</a:t>
            </a:r>
            <a:r>
              <a:rPr lang="fr-FR" altLang="fr-FR" sz="1600" b="0" i="1" dirty="0" err="1"/>
              <a:t>Batran</a:t>
            </a:r>
            <a:r>
              <a:rPr lang="fr-FR" altLang="fr-FR" sz="1600" b="0" i="1" dirty="0"/>
              <a:t>,</a:t>
            </a:r>
            <a:r>
              <a:rPr lang="ro-RO" altLang="fr-FR" sz="1600" b="0" i="1" dirty="0"/>
              <a:t> et al., ASCO2020, </a:t>
            </a:r>
            <a:r>
              <a:rPr lang="fr-FR" altLang="fr-FR" sz="1600" b="0" i="1" dirty="0"/>
              <a:t>Abs #4501</a:t>
            </a:r>
            <a:endParaRPr lang="nl-NL" altLang="fr-FR" sz="1600" b="0" i="1" dirty="0"/>
          </a:p>
        </p:txBody>
      </p:sp>
    </p:spTree>
    <p:extLst>
      <p:ext uri="{BB962C8B-B14F-4D97-AF65-F5344CB8AC3E}">
        <p14:creationId xmlns:p14="http://schemas.microsoft.com/office/powerpoint/2010/main" val="1114185512"/>
      </p:ext>
    </p:extLst>
  </p:cSld>
  <p:clrMapOvr>
    <a:masterClrMapping/>
  </p:clrMapOvr>
  <p:transition spd="slow">
    <p:wipe/>
  </p:transition>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1">
            <a:extLst>
              <a:ext uri="{FF2B5EF4-FFF2-40B4-BE49-F238E27FC236}">
                <a16:creationId xmlns:a16="http://schemas.microsoft.com/office/drawing/2014/main" id="{45BF3E80-062C-CC46-BD0B-BE225CA4F3BF}"/>
              </a:ext>
            </a:extLst>
          </p:cNvPr>
          <p:cNvSpPr>
            <a:spLocks noGrp="1"/>
          </p:cNvSpPr>
          <p:nvPr>
            <p:ph type="title"/>
          </p:nvPr>
        </p:nvSpPr>
        <p:spPr>
          <a:xfrm>
            <a:off x="190500" y="0"/>
            <a:ext cx="7124700" cy="622300"/>
          </a:xfrm>
        </p:spPr>
        <p:txBody>
          <a:bodyPr>
            <a:noAutofit/>
          </a:bodyPr>
          <a:lstStyle/>
          <a:p>
            <a:r>
              <a:rPr lang="fr-FR" sz="2000" dirty="0"/>
              <a:t>ADK œsogastrique localisé FLOT +/- </a:t>
            </a:r>
            <a:r>
              <a:rPr lang="fr-FR" sz="2000" dirty="0" err="1"/>
              <a:t>Ramucirumab</a:t>
            </a:r>
            <a:r>
              <a:rPr lang="fr-FR" sz="2000" dirty="0"/>
              <a:t> </a:t>
            </a:r>
            <a:br>
              <a:rPr lang="fr-FR" dirty="0"/>
            </a:br>
            <a:r>
              <a:rPr lang="fr-FR" b="1" dirty="0"/>
              <a:t>E</a:t>
            </a:r>
            <a:r>
              <a:rPr lang="fr-FR" sz="2000" b="1" dirty="0"/>
              <a:t>tude RAMSES </a:t>
            </a:r>
          </a:p>
        </p:txBody>
      </p:sp>
      <p:sp>
        <p:nvSpPr>
          <p:cNvPr id="3" name="Espace réservé du contenu 2"/>
          <p:cNvSpPr>
            <a:spLocks noGrp="1"/>
          </p:cNvSpPr>
          <p:nvPr>
            <p:ph sz="half" idx="1"/>
          </p:nvPr>
        </p:nvSpPr>
        <p:spPr>
          <a:xfrm>
            <a:off x="256854" y="727340"/>
            <a:ext cx="8630292" cy="4107419"/>
          </a:xfrm>
        </p:spPr>
        <p:txBody>
          <a:bodyPr/>
          <a:lstStyle/>
          <a:p>
            <a:r>
              <a:rPr lang="fr-FR" dirty="0"/>
              <a:t>Contexte</a:t>
            </a:r>
          </a:p>
          <a:p>
            <a:pPr lvl="1"/>
            <a:r>
              <a:rPr lang="fr-FR" dirty="0"/>
              <a:t>Le Ramucirumab augmente la survie </a:t>
            </a:r>
          </a:p>
          <a:p>
            <a:pPr lvl="2"/>
            <a:r>
              <a:rPr lang="fr-FR" sz="1400" dirty="0"/>
              <a:t>En combinaison avec la chimiothérapie (Paclitaxel) en deuxième ligne des formes métastatiques</a:t>
            </a:r>
          </a:p>
          <a:p>
            <a:pPr lvl="2"/>
            <a:r>
              <a:rPr lang="fr-FR" sz="1400" dirty="0"/>
              <a:t>En monothérapie en ligne avancée</a:t>
            </a:r>
          </a:p>
          <a:p>
            <a:pPr lvl="2"/>
            <a:endParaRPr lang="fr-FR" sz="1400" dirty="0"/>
          </a:p>
          <a:p>
            <a:pPr lvl="1"/>
            <a:r>
              <a:rPr lang="fr-FR" dirty="0"/>
              <a:t>Pas d’efficacité du bevacizumab en association avec la chimiothérapie périopératoire (Cunningham, Lancet </a:t>
            </a:r>
            <a:r>
              <a:rPr lang="fr-FR" dirty="0" err="1"/>
              <a:t>oncol</a:t>
            </a:r>
            <a:r>
              <a:rPr lang="fr-FR" dirty="0"/>
              <a:t> 2017)	</a:t>
            </a:r>
          </a:p>
          <a:p>
            <a:pPr lvl="2"/>
            <a:r>
              <a:rPr lang="fr-FR" sz="1400" dirty="0"/>
              <a:t>Survie non améliorée</a:t>
            </a:r>
          </a:p>
          <a:p>
            <a:pPr lvl="2"/>
            <a:r>
              <a:rPr lang="fr-FR" sz="1400" dirty="0"/>
              <a:t>Morbidité post-opératoire plus élevée (lâchage anastomotique, ADK œsophage et jonction +++)</a:t>
            </a:r>
          </a:p>
          <a:p>
            <a:pPr lvl="2"/>
            <a:endParaRPr lang="fr-FR" sz="1400" dirty="0"/>
          </a:p>
          <a:p>
            <a:pPr lvl="1"/>
            <a:r>
              <a:rPr lang="fr-FR" dirty="0"/>
              <a:t>RAMSES :</a:t>
            </a:r>
          </a:p>
          <a:p>
            <a:pPr lvl="2"/>
            <a:r>
              <a:rPr lang="fr-FR" dirty="0"/>
              <a:t>phase II testant l’intérêt du Ramucirumab + FLOT. </a:t>
            </a:r>
          </a:p>
        </p:txBody>
      </p:sp>
    </p:spTree>
    <p:extLst>
      <p:ext uri="{BB962C8B-B14F-4D97-AF65-F5344CB8AC3E}">
        <p14:creationId xmlns:p14="http://schemas.microsoft.com/office/powerpoint/2010/main" val="42139519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Rectangle à coins arrondis 4">
            <a:extLst>
              <a:ext uri="{FF2B5EF4-FFF2-40B4-BE49-F238E27FC236}">
                <a16:creationId xmlns:a16="http://schemas.microsoft.com/office/drawing/2014/main" id="{CD998D60-F7DB-4F45-99DE-8BBBD1B9F140}"/>
              </a:ext>
            </a:extLst>
          </p:cNvPr>
          <p:cNvSpPr/>
          <p:nvPr/>
        </p:nvSpPr>
        <p:spPr>
          <a:xfrm>
            <a:off x="528391" y="1452220"/>
            <a:ext cx="7889133" cy="2312956"/>
          </a:xfrm>
          <a:prstGeom prst="roundRect">
            <a:avLst>
              <a:gd name="adj" fmla="val 5248"/>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2" name="ZoneTexte 1">
            <a:extLst>
              <a:ext uri="{FF2B5EF4-FFF2-40B4-BE49-F238E27FC236}">
                <a16:creationId xmlns:a16="http://schemas.microsoft.com/office/drawing/2014/main" id="{AB54740B-7ACE-E941-A1F3-52A329840CC8}"/>
              </a:ext>
            </a:extLst>
          </p:cNvPr>
          <p:cNvSpPr txBox="1"/>
          <p:nvPr/>
        </p:nvSpPr>
        <p:spPr>
          <a:xfrm>
            <a:off x="2938086" y="1703616"/>
            <a:ext cx="1570876" cy="306467"/>
          </a:xfrm>
          <a:prstGeom prst="roundRect">
            <a:avLst/>
          </a:prstGeom>
          <a:solidFill>
            <a:schemeClr val="accent1"/>
          </a:solidFill>
          <a:ln>
            <a:noFill/>
          </a:ln>
        </p:spPr>
        <p:style>
          <a:lnRef idx="3">
            <a:schemeClr val="lt1"/>
          </a:lnRef>
          <a:fillRef idx="1">
            <a:schemeClr val="accent5"/>
          </a:fillRef>
          <a:effectRef idx="1">
            <a:schemeClr val="accent5"/>
          </a:effectRef>
          <a:fontRef idx="minor">
            <a:schemeClr val="lt1"/>
          </a:fontRef>
        </p:style>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FLOT</a:t>
            </a:r>
            <a:r>
              <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/2 </a:t>
            </a:r>
            <a:r>
              <a:rPr kumimoji="0" lang="fr-FR" sz="1200" b="0" i="0" u="none" strike="noStrike" kern="1200" cap="none" spc="0" normalizeH="0" baseline="0" noProof="0" dirty="0" err="1">
                <a:ln>
                  <a:noFill/>
                </a:ln>
                <a:solidFill>
                  <a:prstClr val="white"/>
                </a:solidFill>
                <a:effectLst/>
                <a:uLnTx/>
                <a:uFillTx/>
                <a:latin typeface="Arial" panose="020B0604020202020204" pitchFamily="34" charset="0"/>
                <a:ea typeface="+mn-ea"/>
                <a:cs typeface="+mn-cs"/>
              </a:rPr>
              <a:t>sem</a:t>
            </a:r>
            <a:r>
              <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  x4</a:t>
            </a:r>
          </a:p>
        </p:txBody>
      </p:sp>
      <p:sp>
        <p:nvSpPr>
          <p:cNvPr id="3" name="ZoneTexte 2">
            <a:extLst>
              <a:ext uri="{FF2B5EF4-FFF2-40B4-BE49-F238E27FC236}">
                <a16:creationId xmlns:a16="http://schemas.microsoft.com/office/drawing/2014/main" id="{B282A328-0DA6-6C49-8CD3-6BD720DF2DCA}"/>
              </a:ext>
            </a:extLst>
          </p:cNvPr>
          <p:cNvSpPr txBox="1"/>
          <p:nvPr/>
        </p:nvSpPr>
        <p:spPr>
          <a:xfrm>
            <a:off x="671416" y="1685933"/>
            <a:ext cx="1489510" cy="1015663"/>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ADK JOG/</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Estomac </a:t>
            </a:r>
            <a:r>
              <a:rPr kumimoji="0" lang="fr-FR" sz="1200" b="0"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mn-cs"/>
              </a:rPr>
              <a:t>résecable</a:t>
            </a:r>
            <a:endParaRPr kumimoji="0" lang="fr-FR"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endParaRP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T1N1-2, T2-3N0-2</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PS 0-1</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 70 ans</a:t>
            </a:r>
          </a:p>
        </p:txBody>
      </p:sp>
      <p:sp>
        <p:nvSpPr>
          <p:cNvPr id="6" name="ZoneTexte 5">
            <a:extLst>
              <a:ext uri="{FF2B5EF4-FFF2-40B4-BE49-F238E27FC236}">
                <a16:creationId xmlns:a16="http://schemas.microsoft.com/office/drawing/2014/main" id="{7CB5588B-76EF-0746-9FE1-D25ED5A36BE6}"/>
              </a:ext>
            </a:extLst>
          </p:cNvPr>
          <p:cNvSpPr txBox="1"/>
          <p:nvPr/>
        </p:nvSpPr>
        <p:spPr>
          <a:xfrm>
            <a:off x="2938085" y="2903770"/>
            <a:ext cx="1570877" cy="715089"/>
          </a:xfrm>
          <a:prstGeom prst="roundRect">
            <a:avLst/>
          </a:prstGeom>
          <a:solidFill>
            <a:srgbClr val="C00000"/>
          </a:solidFill>
          <a:ln>
            <a:noFill/>
          </a:ln>
        </p:spPr>
        <p:style>
          <a:lnRef idx="3">
            <a:schemeClr val="lt1"/>
          </a:lnRef>
          <a:fillRef idx="1">
            <a:schemeClr val="accent2"/>
          </a:fillRef>
          <a:effectRef idx="1">
            <a:schemeClr val="accent2"/>
          </a:effectRef>
          <a:fontRef idx="minor">
            <a:schemeClr val="lt1"/>
          </a:fontRef>
        </p:style>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FLOT</a:t>
            </a:r>
            <a:r>
              <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/2 </a:t>
            </a:r>
            <a:r>
              <a:rPr kumimoji="0" lang="fr-FR" sz="1200" b="0" i="0" u="none" strike="noStrike" kern="1200" cap="none" spc="0" normalizeH="0" baseline="0" noProof="0" dirty="0" err="1">
                <a:ln>
                  <a:noFill/>
                </a:ln>
                <a:solidFill>
                  <a:prstClr val="white"/>
                </a:solidFill>
                <a:effectLst/>
                <a:uLnTx/>
                <a:uFillTx/>
                <a:latin typeface="Arial" panose="020B0604020202020204" pitchFamily="34" charset="0"/>
                <a:ea typeface="+mn-ea"/>
                <a:cs typeface="+mn-cs"/>
              </a:rPr>
              <a:t>sem</a:t>
            </a:r>
            <a:r>
              <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  x4</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Ramucirumab 8mg/kg/2sem</a:t>
            </a:r>
          </a:p>
        </p:txBody>
      </p:sp>
      <p:sp>
        <p:nvSpPr>
          <p:cNvPr id="37" name="ZoneTexte 36">
            <a:extLst>
              <a:ext uri="{FF2B5EF4-FFF2-40B4-BE49-F238E27FC236}">
                <a16:creationId xmlns:a16="http://schemas.microsoft.com/office/drawing/2014/main" id="{A01A9EE9-7324-7F4D-B58F-943E64D202E2}"/>
              </a:ext>
            </a:extLst>
          </p:cNvPr>
          <p:cNvSpPr txBox="1"/>
          <p:nvPr/>
        </p:nvSpPr>
        <p:spPr>
          <a:xfrm>
            <a:off x="1767529" y="3913917"/>
            <a:ext cx="6569752" cy="646331"/>
          </a:xfrm>
          <a:prstGeom prst="rect">
            <a:avLst/>
          </a:prstGeom>
          <a:noFill/>
        </p:spPr>
        <p:txBody>
          <a:bodyPr wrap="square" rtlCol="0">
            <a:spAutoFit/>
          </a:bodyPr>
          <a:lstStyle/>
          <a:p>
            <a:pPr marL="108000" marR="0" lvl="0" indent="-10800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Objectif principal </a:t>
            </a:r>
            <a:r>
              <a:rPr kumimoji="0" lang="fr-FR" sz="1200" b="0"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 Taux de réponse histologique complète ou quasi-complète </a:t>
            </a:r>
            <a:br>
              <a:rPr kumimoji="0" lang="fr-FR" sz="1200" b="0"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br>
            <a:r>
              <a:rPr kumimoji="0" lang="fr-FR" sz="1200" b="0"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(évaluation centralisée)</a:t>
            </a:r>
          </a:p>
          <a:p>
            <a:pPr marL="108000" marR="0" lvl="0" indent="-10800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Objectifs secondaires </a:t>
            </a:r>
            <a:r>
              <a:rPr kumimoji="0" lang="fr-FR" sz="1200" b="0"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 OR, SSM, SG, Toxicité/morbidité</a:t>
            </a:r>
          </a:p>
        </p:txBody>
      </p:sp>
      <p:sp>
        <p:nvSpPr>
          <p:cNvPr id="24" name="Titre 1">
            <a:extLst>
              <a:ext uri="{FF2B5EF4-FFF2-40B4-BE49-F238E27FC236}">
                <a16:creationId xmlns:a16="http://schemas.microsoft.com/office/drawing/2014/main" id="{45BF3E80-062C-CC46-BD0B-BE225CA4F3BF}"/>
              </a:ext>
            </a:extLst>
          </p:cNvPr>
          <p:cNvSpPr>
            <a:spLocks noGrp="1"/>
          </p:cNvSpPr>
          <p:nvPr>
            <p:ph type="title"/>
          </p:nvPr>
        </p:nvSpPr>
        <p:spPr/>
        <p:txBody>
          <a:bodyPr>
            <a:noAutofit/>
          </a:bodyPr>
          <a:lstStyle/>
          <a:p>
            <a:r>
              <a:rPr lang="fr-FR" dirty="0"/>
              <a:t>ADK œsogastrique localisé FLOT +/- </a:t>
            </a:r>
            <a:r>
              <a:rPr lang="fr-FR" dirty="0" err="1"/>
              <a:t>Ramucirumab</a:t>
            </a:r>
            <a:r>
              <a:rPr lang="fr-FR" dirty="0"/>
              <a:t> </a:t>
            </a:r>
            <a:br>
              <a:rPr lang="fr-FR" dirty="0"/>
            </a:br>
            <a:r>
              <a:rPr lang="fr-FR" b="1" dirty="0"/>
              <a:t>Etude RAMSES </a:t>
            </a:r>
            <a:endParaRPr lang="fr-FR" sz="2000" dirty="0"/>
          </a:p>
        </p:txBody>
      </p:sp>
      <p:sp>
        <p:nvSpPr>
          <p:cNvPr id="59" name="Espace réservé du contenu 58">
            <a:extLst>
              <a:ext uri="{FF2B5EF4-FFF2-40B4-BE49-F238E27FC236}">
                <a16:creationId xmlns:a16="http://schemas.microsoft.com/office/drawing/2014/main" id="{C8906CE7-2DED-6845-B3C7-BF2E4AF7310B}"/>
              </a:ext>
            </a:extLst>
          </p:cNvPr>
          <p:cNvSpPr>
            <a:spLocks noGrp="1"/>
          </p:cNvSpPr>
          <p:nvPr>
            <p:ph sz="half" idx="1"/>
          </p:nvPr>
        </p:nvSpPr>
        <p:spPr>
          <a:xfrm>
            <a:off x="190500" y="821933"/>
            <a:ext cx="8763000" cy="513611"/>
          </a:xfrm>
        </p:spPr>
        <p:txBody>
          <a:bodyPr/>
          <a:lstStyle/>
          <a:p>
            <a:r>
              <a:rPr lang="fr-FR" dirty="0"/>
              <a:t>Phase II randomisée</a:t>
            </a:r>
          </a:p>
        </p:txBody>
      </p:sp>
      <p:sp>
        <p:nvSpPr>
          <p:cNvPr id="22" name="ZoneTexte 21">
            <a:extLst>
              <a:ext uri="{FF2B5EF4-FFF2-40B4-BE49-F238E27FC236}">
                <a16:creationId xmlns:a16="http://schemas.microsoft.com/office/drawing/2014/main" id="{E9E639AD-B6ED-0D43-8006-CCE691C9C04D}"/>
              </a:ext>
            </a:extLst>
          </p:cNvPr>
          <p:cNvSpPr txBox="1"/>
          <p:nvPr/>
        </p:nvSpPr>
        <p:spPr>
          <a:xfrm>
            <a:off x="804712" y="2701596"/>
            <a:ext cx="1421468" cy="86177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Exclusion </a:t>
            </a:r>
            <a:br>
              <a:rPr kumimoji="0" lang="fr-FR"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br>
            <a:r>
              <a:rPr kumimoji="0" lang="fr-FR"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des </a:t>
            </a:r>
            <a:r>
              <a:rPr kumimoji="0" lang="fr-FR" sz="1000" b="0"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mn-cs"/>
              </a:rPr>
              <a:t>Siewert</a:t>
            </a:r>
            <a:r>
              <a:rPr kumimoji="0" lang="fr-FR"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 1 </a:t>
            </a:r>
            <a:br>
              <a:rPr kumimoji="0" lang="fr-FR"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br>
            <a:r>
              <a:rPr kumimoji="0" lang="fr-FR"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après analyse intermédiaire (morbi/mortalité)</a:t>
            </a:r>
          </a:p>
        </p:txBody>
      </p:sp>
      <p:sp>
        <p:nvSpPr>
          <p:cNvPr id="20" name="ZoneTexte 19">
            <a:extLst>
              <a:ext uri="{FF2B5EF4-FFF2-40B4-BE49-F238E27FC236}">
                <a16:creationId xmlns:a16="http://schemas.microsoft.com/office/drawing/2014/main" id="{7C9C8B2E-28B5-FB4B-8460-469E114E8D1A}"/>
              </a:ext>
            </a:extLst>
          </p:cNvPr>
          <p:cNvSpPr txBox="1"/>
          <p:nvPr/>
        </p:nvSpPr>
        <p:spPr>
          <a:xfrm>
            <a:off x="6307242" y="1703616"/>
            <a:ext cx="1852114" cy="306467"/>
          </a:xfrm>
          <a:prstGeom prst="roundRect">
            <a:avLst/>
          </a:prstGeom>
          <a:solidFill>
            <a:schemeClr val="accent1"/>
          </a:solidFill>
          <a:ln>
            <a:noFill/>
          </a:ln>
        </p:spPr>
        <p:style>
          <a:lnRef idx="3">
            <a:schemeClr val="lt1"/>
          </a:lnRef>
          <a:fillRef idx="1">
            <a:schemeClr val="accent5"/>
          </a:fillRef>
          <a:effectRef idx="1">
            <a:schemeClr val="accent5"/>
          </a:effectRef>
          <a:fontRef idx="minor">
            <a:schemeClr val="lt1"/>
          </a:fontRef>
        </p:style>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FLOT</a:t>
            </a:r>
            <a:r>
              <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/2 </a:t>
            </a:r>
            <a:r>
              <a:rPr kumimoji="0" lang="fr-FR" sz="1200" b="0" i="0" u="none" strike="noStrike" kern="1200" cap="none" spc="0" normalizeH="0" baseline="0" noProof="0" dirty="0" err="1">
                <a:ln>
                  <a:noFill/>
                </a:ln>
                <a:solidFill>
                  <a:prstClr val="white"/>
                </a:solidFill>
                <a:effectLst/>
                <a:uLnTx/>
                <a:uFillTx/>
                <a:latin typeface="Arial" panose="020B0604020202020204" pitchFamily="34" charset="0"/>
                <a:ea typeface="+mn-ea"/>
                <a:cs typeface="+mn-cs"/>
              </a:rPr>
              <a:t>sem</a:t>
            </a:r>
            <a:r>
              <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  x4</a:t>
            </a:r>
          </a:p>
        </p:txBody>
      </p:sp>
      <p:sp>
        <p:nvSpPr>
          <p:cNvPr id="25" name="ZoneTexte 24">
            <a:extLst>
              <a:ext uri="{FF2B5EF4-FFF2-40B4-BE49-F238E27FC236}">
                <a16:creationId xmlns:a16="http://schemas.microsoft.com/office/drawing/2014/main" id="{A5700D2A-6A3D-C345-BDAD-7A5D7DE78124}"/>
              </a:ext>
            </a:extLst>
          </p:cNvPr>
          <p:cNvSpPr txBox="1"/>
          <p:nvPr/>
        </p:nvSpPr>
        <p:spPr>
          <a:xfrm>
            <a:off x="-3048" y="4912668"/>
            <a:ext cx="2114681"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Al-</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Batran</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ASCO2020, Abs 4501</a:t>
            </a:r>
          </a:p>
        </p:txBody>
      </p:sp>
      <p:sp>
        <p:nvSpPr>
          <p:cNvPr id="26" name="Freeform 15">
            <a:extLst>
              <a:ext uri="{FF2B5EF4-FFF2-40B4-BE49-F238E27FC236}">
                <a16:creationId xmlns:a16="http://schemas.microsoft.com/office/drawing/2014/main" id="{E36B14A3-7212-46C4-9946-F6AF77E0E785}"/>
              </a:ext>
            </a:extLst>
          </p:cNvPr>
          <p:cNvSpPr>
            <a:spLocks/>
          </p:cNvSpPr>
          <p:nvPr/>
        </p:nvSpPr>
        <p:spPr bwMode="auto">
          <a:xfrm>
            <a:off x="2536398" y="1853657"/>
            <a:ext cx="413147" cy="1397130"/>
          </a:xfrm>
          <a:custGeom>
            <a:avLst/>
            <a:gdLst>
              <a:gd name="T0" fmla="*/ 2147483647 w 133"/>
              <a:gd name="T1" fmla="*/ 0 h 904"/>
              <a:gd name="T2" fmla="*/ 0 w 133"/>
              <a:gd name="T3" fmla="*/ 0 h 904"/>
              <a:gd name="T4" fmla="*/ 0 w 133"/>
              <a:gd name="T5" fmla="*/ 2147483647 h 904"/>
              <a:gd name="T6" fmla="*/ 2147483647 w 133"/>
              <a:gd name="T7" fmla="*/ 2147483647 h 904"/>
              <a:gd name="T8" fmla="*/ 0 60000 65536"/>
              <a:gd name="T9" fmla="*/ 0 60000 65536"/>
              <a:gd name="T10" fmla="*/ 0 60000 65536"/>
              <a:gd name="T11" fmla="*/ 0 60000 65536"/>
              <a:gd name="T12" fmla="*/ 0 w 133"/>
              <a:gd name="T13" fmla="*/ 0 h 904"/>
              <a:gd name="T14" fmla="*/ 133 w 133"/>
              <a:gd name="T15" fmla="*/ 904 h 904"/>
            </a:gdLst>
            <a:ahLst/>
            <a:cxnLst>
              <a:cxn ang="T8">
                <a:pos x="T0" y="T1"/>
              </a:cxn>
              <a:cxn ang="T9">
                <a:pos x="T2" y="T3"/>
              </a:cxn>
              <a:cxn ang="T10">
                <a:pos x="T4" y="T5"/>
              </a:cxn>
              <a:cxn ang="T11">
                <a:pos x="T6" y="T7"/>
              </a:cxn>
            </a:cxnLst>
            <a:rect l="T12" t="T13" r="T14" b="T15"/>
            <a:pathLst>
              <a:path w="133" h="904">
                <a:moveTo>
                  <a:pt x="133" y="0"/>
                </a:moveTo>
                <a:lnTo>
                  <a:pt x="0" y="0"/>
                </a:lnTo>
                <a:lnTo>
                  <a:pt x="0" y="904"/>
                </a:lnTo>
                <a:lnTo>
                  <a:pt x="133" y="904"/>
                </a:lnTo>
              </a:path>
            </a:pathLst>
          </a:custGeom>
          <a:noFill/>
          <a:ln w="12700">
            <a:solidFill>
              <a:srgbClr val="4D4D4D"/>
            </a:solidFill>
            <a:round/>
            <a:headEnd type="triangle" w="med" len="med"/>
            <a:tailEnd type="triangle" w="med" len="med"/>
          </a:ln>
        </p:spPr>
        <p: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fr-FR" sz="1200" b="0" i="0"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mn-cs"/>
            </a:endParaRPr>
          </a:p>
        </p:txBody>
      </p:sp>
      <p:sp>
        <p:nvSpPr>
          <p:cNvPr id="27" name="Ellipse 9">
            <a:extLst>
              <a:ext uri="{FF2B5EF4-FFF2-40B4-BE49-F238E27FC236}">
                <a16:creationId xmlns:a16="http://schemas.microsoft.com/office/drawing/2014/main" id="{D668377D-EBBA-470F-A71F-FE0537A4CCFA}"/>
              </a:ext>
            </a:extLst>
          </p:cNvPr>
          <p:cNvSpPr/>
          <p:nvPr/>
        </p:nvSpPr>
        <p:spPr>
          <a:xfrm>
            <a:off x="2359703" y="2326591"/>
            <a:ext cx="377686" cy="368276"/>
          </a:xfrm>
          <a:prstGeom prst="ellipse">
            <a:avLst/>
          </a:prstGeom>
          <a:solidFill>
            <a:srgbClr val="4D4D4D"/>
          </a:solidFill>
          <a:ln>
            <a:headEnd/>
            <a:tailEnd/>
          </a:ln>
          <a:effectLst/>
        </p:spPr>
        <p:style>
          <a:lnRef idx="0">
            <a:schemeClr val="dk1"/>
          </a:lnRef>
          <a:fillRef idx="3">
            <a:schemeClr val="dk1"/>
          </a:fillRef>
          <a:effectRef idx="3">
            <a:schemeClr val="dk1"/>
          </a:effectRef>
          <a:fontRef idx="minor">
            <a:schemeClr val="lt1"/>
          </a:fontRef>
        </p:style>
        <p:txBody>
          <a:bodyPr wrap="none" anchor="ctr"/>
          <a:lstStyle/>
          <a:p>
            <a:pPr marL="0" marR="0" lvl="0" indent="0" algn="ctr" defTabSz="685783" rtl="0" eaLnBrk="1" fontAlgn="auto" latinLnBrk="0" hangingPunct="1">
              <a:lnSpc>
                <a:spcPct val="100000"/>
              </a:lnSpc>
              <a:spcBef>
                <a:spcPts val="0"/>
              </a:spcBef>
              <a:spcAft>
                <a:spcPts val="0"/>
              </a:spcAft>
              <a:buClr>
                <a:srgbClr val="FFCC00"/>
              </a:buClr>
              <a:buSzTx/>
              <a:buFontTx/>
              <a:buNone/>
              <a:tabLst/>
              <a:defRPr/>
            </a:pPr>
            <a:r>
              <a:rPr kumimoji="0" lang="fr-FR" sz="16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R</a:t>
            </a:r>
          </a:p>
        </p:txBody>
      </p:sp>
      <p:cxnSp>
        <p:nvCxnSpPr>
          <p:cNvPr id="29" name="Connecteur droit avec flèche 28">
            <a:extLst>
              <a:ext uri="{FF2B5EF4-FFF2-40B4-BE49-F238E27FC236}">
                <a16:creationId xmlns:a16="http://schemas.microsoft.com/office/drawing/2014/main" id="{095818C4-A987-45E1-B253-BDA56C5E0A40}"/>
              </a:ext>
            </a:extLst>
          </p:cNvPr>
          <p:cNvCxnSpPr>
            <a:cxnSpLocks/>
            <a:stCxn id="6" idx="3"/>
            <a:endCxn id="45" idx="2"/>
          </p:cNvCxnSpPr>
          <p:nvPr/>
        </p:nvCxnSpPr>
        <p:spPr>
          <a:xfrm flipV="1">
            <a:off x="4508962" y="3261314"/>
            <a:ext cx="628873" cy="1"/>
          </a:xfrm>
          <a:prstGeom prst="straightConnector1">
            <a:avLst/>
          </a:prstGeom>
          <a:ln w="127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0" name="Connecteur droit avec flèche 29">
            <a:extLst>
              <a:ext uri="{FF2B5EF4-FFF2-40B4-BE49-F238E27FC236}">
                <a16:creationId xmlns:a16="http://schemas.microsoft.com/office/drawing/2014/main" id="{1115ED79-D189-4DCA-BA90-35CE59970992}"/>
              </a:ext>
            </a:extLst>
          </p:cNvPr>
          <p:cNvCxnSpPr>
            <a:cxnSpLocks/>
            <a:stCxn id="45" idx="6"/>
          </p:cNvCxnSpPr>
          <p:nvPr/>
        </p:nvCxnSpPr>
        <p:spPr>
          <a:xfrm>
            <a:off x="5767318" y="3261314"/>
            <a:ext cx="1329608" cy="12129"/>
          </a:xfrm>
          <a:prstGeom prst="straightConnector1">
            <a:avLst/>
          </a:prstGeom>
          <a:ln w="127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1" name="Connecteur droit avec flèche 30">
            <a:extLst>
              <a:ext uri="{FF2B5EF4-FFF2-40B4-BE49-F238E27FC236}">
                <a16:creationId xmlns:a16="http://schemas.microsoft.com/office/drawing/2014/main" id="{3D354009-0E4B-4CEE-A895-5DEC847EF5AE}"/>
              </a:ext>
            </a:extLst>
          </p:cNvPr>
          <p:cNvCxnSpPr>
            <a:cxnSpLocks/>
            <a:stCxn id="44" idx="6"/>
            <a:endCxn id="20" idx="1"/>
          </p:cNvCxnSpPr>
          <p:nvPr/>
        </p:nvCxnSpPr>
        <p:spPr>
          <a:xfrm>
            <a:off x="5771007" y="1852357"/>
            <a:ext cx="536235" cy="4493"/>
          </a:xfrm>
          <a:prstGeom prst="straightConnector1">
            <a:avLst/>
          </a:prstGeom>
          <a:ln w="127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3" name="Connecteur droit avec flèche 32">
            <a:extLst>
              <a:ext uri="{FF2B5EF4-FFF2-40B4-BE49-F238E27FC236}">
                <a16:creationId xmlns:a16="http://schemas.microsoft.com/office/drawing/2014/main" id="{F66AED4D-98B5-4D1A-9BD4-3E645F3643FB}"/>
              </a:ext>
            </a:extLst>
          </p:cNvPr>
          <p:cNvCxnSpPr>
            <a:cxnSpLocks/>
            <a:stCxn id="2" idx="3"/>
            <a:endCxn id="44" idx="2"/>
          </p:cNvCxnSpPr>
          <p:nvPr/>
        </p:nvCxnSpPr>
        <p:spPr>
          <a:xfrm flipV="1">
            <a:off x="4508962" y="1852357"/>
            <a:ext cx="632562" cy="4493"/>
          </a:xfrm>
          <a:prstGeom prst="straightConnector1">
            <a:avLst/>
          </a:prstGeom>
          <a:ln w="127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4" name="Ellipse 43">
            <a:extLst>
              <a:ext uri="{FF2B5EF4-FFF2-40B4-BE49-F238E27FC236}">
                <a16:creationId xmlns:a16="http://schemas.microsoft.com/office/drawing/2014/main" id="{31E79859-47E9-4DD2-9270-65CC1C848E7C}"/>
              </a:ext>
            </a:extLst>
          </p:cNvPr>
          <p:cNvSpPr/>
          <p:nvPr/>
        </p:nvSpPr>
        <p:spPr>
          <a:xfrm>
            <a:off x="5141524" y="1537615"/>
            <a:ext cx="629483" cy="629483"/>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685800" rtl="0" eaLnBrk="1" fontAlgn="auto" latinLnBrk="0" hangingPunct="1">
              <a:lnSpc>
                <a:spcPts val="1350"/>
              </a:lnSpc>
              <a:spcBef>
                <a:spcPts val="0"/>
              </a:spcBef>
              <a:spcAft>
                <a:spcPts val="0"/>
              </a:spcAft>
              <a:buClrTx/>
              <a:buSzTx/>
              <a:buFontTx/>
              <a:buNone/>
              <a:tabLst/>
              <a:defRPr/>
            </a:pPr>
            <a:r>
              <a:rPr kumimoji="0" lang="fr-FR" sz="1600" b="0" i="0" u="none" strike="noStrike" kern="1200" cap="none" spc="0" normalizeH="0" baseline="0" noProof="0" dirty="0" err="1">
                <a:ln>
                  <a:noFill/>
                </a:ln>
                <a:solidFill>
                  <a:prstClr val="white"/>
                </a:solidFill>
                <a:effectLst/>
                <a:uLnTx/>
                <a:uFillTx/>
                <a:latin typeface="Arial" panose="020B0604020202020204" pitchFamily="34" charset="0"/>
                <a:ea typeface="+mn-ea"/>
                <a:cs typeface="+mn-cs"/>
              </a:rPr>
              <a:t>Chir</a:t>
            </a:r>
            <a:endParaRPr kumimoji="0" lang="fr-FR" sz="160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45" name="Ellipse 44">
            <a:extLst>
              <a:ext uri="{FF2B5EF4-FFF2-40B4-BE49-F238E27FC236}">
                <a16:creationId xmlns:a16="http://schemas.microsoft.com/office/drawing/2014/main" id="{9210FDC4-02DC-4A75-8EDA-D79EAB9DBC57}"/>
              </a:ext>
            </a:extLst>
          </p:cNvPr>
          <p:cNvSpPr/>
          <p:nvPr/>
        </p:nvSpPr>
        <p:spPr>
          <a:xfrm>
            <a:off x="5137835" y="2946572"/>
            <a:ext cx="629483" cy="629483"/>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685800" rtl="0" eaLnBrk="1" fontAlgn="auto" latinLnBrk="0" hangingPunct="1">
              <a:lnSpc>
                <a:spcPts val="1350"/>
              </a:lnSpc>
              <a:spcBef>
                <a:spcPts val="0"/>
              </a:spcBef>
              <a:spcAft>
                <a:spcPts val="0"/>
              </a:spcAft>
              <a:buClrTx/>
              <a:buSzTx/>
              <a:buFontTx/>
              <a:buNone/>
              <a:tabLst/>
              <a:defRPr/>
            </a:pPr>
            <a:r>
              <a:rPr kumimoji="0" lang="fr-FR" sz="1600" b="0" i="0" u="none" strike="noStrike" kern="1200" cap="none" spc="0" normalizeH="0" baseline="0" noProof="0" dirty="0" err="1">
                <a:ln>
                  <a:noFill/>
                </a:ln>
                <a:solidFill>
                  <a:prstClr val="white"/>
                </a:solidFill>
                <a:effectLst/>
                <a:uLnTx/>
                <a:uFillTx/>
                <a:latin typeface="Arial" panose="020B0604020202020204" pitchFamily="34" charset="0"/>
                <a:ea typeface="+mn-ea"/>
                <a:cs typeface="+mn-cs"/>
              </a:rPr>
              <a:t>Chir</a:t>
            </a:r>
            <a:endParaRPr kumimoji="0" lang="fr-FR" sz="160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56" name="ZoneTexte 55">
            <a:extLst>
              <a:ext uri="{FF2B5EF4-FFF2-40B4-BE49-F238E27FC236}">
                <a16:creationId xmlns:a16="http://schemas.microsoft.com/office/drawing/2014/main" id="{BD67D2D1-208A-4F38-8FD2-BE3415F50F4C}"/>
              </a:ext>
            </a:extLst>
          </p:cNvPr>
          <p:cNvSpPr txBox="1"/>
          <p:nvPr/>
        </p:nvSpPr>
        <p:spPr>
          <a:xfrm>
            <a:off x="6307242" y="2903770"/>
            <a:ext cx="1852114" cy="715089"/>
          </a:xfrm>
          <a:prstGeom prst="roundRect">
            <a:avLst/>
          </a:prstGeom>
          <a:solidFill>
            <a:srgbClr val="C00000"/>
          </a:solidFill>
          <a:ln>
            <a:noFill/>
          </a:ln>
        </p:spPr>
        <p:style>
          <a:lnRef idx="3">
            <a:schemeClr val="lt1"/>
          </a:lnRef>
          <a:fillRef idx="1">
            <a:schemeClr val="accent2"/>
          </a:fillRef>
          <a:effectRef idx="1">
            <a:schemeClr val="accent2"/>
          </a:effectRef>
          <a:fontRef idx="minor">
            <a:schemeClr val="lt1"/>
          </a:fontRef>
        </p:style>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FLOT</a:t>
            </a:r>
            <a:r>
              <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/2 </a:t>
            </a:r>
            <a:r>
              <a:rPr kumimoji="0" lang="fr-FR" sz="1200" b="0" i="0" u="none" strike="noStrike" kern="1200" cap="none" spc="0" normalizeH="0" baseline="0" noProof="0" dirty="0" err="1">
                <a:ln>
                  <a:noFill/>
                </a:ln>
                <a:solidFill>
                  <a:prstClr val="white"/>
                </a:solidFill>
                <a:effectLst/>
                <a:uLnTx/>
                <a:uFillTx/>
                <a:latin typeface="Arial" panose="020B0604020202020204" pitchFamily="34" charset="0"/>
                <a:ea typeface="+mn-ea"/>
                <a:cs typeface="+mn-cs"/>
              </a:rPr>
              <a:t>sem</a:t>
            </a:r>
            <a:r>
              <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  x4</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Ramucirumab 8mg/kg/2sem</a:t>
            </a:r>
          </a:p>
        </p:txBody>
      </p:sp>
    </p:spTree>
    <p:extLst>
      <p:ext uri="{BB962C8B-B14F-4D97-AF65-F5344CB8AC3E}">
        <p14:creationId xmlns:p14="http://schemas.microsoft.com/office/powerpoint/2010/main" val="15227461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re 1">
            <a:extLst>
              <a:ext uri="{FF2B5EF4-FFF2-40B4-BE49-F238E27FC236}">
                <a16:creationId xmlns:a16="http://schemas.microsoft.com/office/drawing/2014/main" id="{45BF3E80-062C-CC46-BD0B-BE225CA4F3BF}"/>
              </a:ext>
            </a:extLst>
          </p:cNvPr>
          <p:cNvSpPr>
            <a:spLocks noGrp="1"/>
          </p:cNvSpPr>
          <p:nvPr>
            <p:ph type="title"/>
          </p:nvPr>
        </p:nvSpPr>
        <p:spPr/>
        <p:txBody>
          <a:bodyPr>
            <a:noAutofit/>
          </a:bodyPr>
          <a:lstStyle/>
          <a:p>
            <a:r>
              <a:rPr lang="fr-FR" dirty="0"/>
              <a:t>ADK œsogastrique localisé FLOT +/- </a:t>
            </a:r>
            <a:r>
              <a:rPr lang="fr-FR" dirty="0" err="1"/>
              <a:t>Ramucirumab</a:t>
            </a:r>
            <a:r>
              <a:rPr lang="fr-FR" dirty="0"/>
              <a:t> </a:t>
            </a:r>
            <a:br>
              <a:rPr lang="fr-FR" dirty="0"/>
            </a:br>
            <a:r>
              <a:rPr lang="fr-FR" b="1" dirty="0"/>
              <a:t>Etude RAMSES </a:t>
            </a:r>
            <a:endParaRPr lang="fr-FR" sz="2000" dirty="0"/>
          </a:p>
        </p:txBody>
      </p:sp>
      <p:sp>
        <p:nvSpPr>
          <p:cNvPr id="3" name="Espace réservé du contenu 2">
            <a:extLst>
              <a:ext uri="{FF2B5EF4-FFF2-40B4-BE49-F238E27FC236}">
                <a16:creationId xmlns:a16="http://schemas.microsoft.com/office/drawing/2014/main" id="{6C724A94-256E-BF40-A3AB-D99E960DACF3}"/>
              </a:ext>
            </a:extLst>
          </p:cNvPr>
          <p:cNvSpPr>
            <a:spLocks noGrp="1"/>
          </p:cNvSpPr>
          <p:nvPr>
            <p:ph sz="half" idx="1"/>
          </p:nvPr>
        </p:nvSpPr>
        <p:spPr/>
        <p:txBody>
          <a:bodyPr/>
          <a:lstStyle/>
          <a:p>
            <a:r>
              <a:rPr lang="fr-FR" dirty="0"/>
              <a:t>Caractéristiques des patients </a:t>
            </a:r>
          </a:p>
        </p:txBody>
      </p:sp>
      <p:graphicFrame>
        <p:nvGraphicFramePr>
          <p:cNvPr id="4" name="Tableau 3">
            <a:extLst>
              <a:ext uri="{FF2B5EF4-FFF2-40B4-BE49-F238E27FC236}">
                <a16:creationId xmlns:a16="http://schemas.microsoft.com/office/drawing/2014/main" id="{E54A36D7-CCFD-6243-9A58-F5EF72EB96EC}"/>
              </a:ext>
            </a:extLst>
          </p:cNvPr>
          <p:cNvGraphicFramePr>
            <a:graphicFrameLocks noGrp="1"/>
          </p:cNvGraphicFramePr>
          <p:nvPr>
            <p:extLst>
              <p:ext uri="{D42A27DB-BD31-4B8C-83A1-F6EECF244321}">
                <p14:modId xmlns:p14="http://schemas.microsoft.com/office/powerpoint/2010/main" val="3969302504"/>
              </p:ext>
            </p:extLst>
          </p:nvPr>
        </p:nvGraphicFramePr>
        <p:xfrm>
          <a:off x="578160" y="1416178"/>
          <a:ext cx="7739457" cy="3053080"/>
        </p:xfrm>
        <a:graphic>
          <a:graphicData uri="http://schemas.openxmlformats.org/drawingml/2006/table">
            <a:tbl>
              <a:tblPr firstRow="1" bandRow="1">
                <a:tableStyleId>{5C22544A-7EE6-4342-B048-85BDC9FD1C3A}</a:tableStyleId>
              </a:tblPr>
              <a:tblGrid>
                <a:gridCol w="3386013">
                  <a:extLst>
                    <a:ext uri="{9D8B030D-6E8A-4147-A177-3AD203B41FA5}">
                      <a16:colId xmlns:a16="http://schemas.microsoft.com/office/drawing/2014/main" val="1433975068"/>
                    </a:ext>
                  </a:extLst>
                </a:gridCol>
                <a:gridCol w="1773625">
                  <a:extLst>
                    <a:ext uri="{9D8B030D-6E8A-4147-A177-3AD203B41FA5}">
                      <a16:colId xmlns:a16="http://schemas.microsoft.com/office/drawing/2014/main" val="1164821040"/>
                    </a:ext>
                  </a:extLst>
                </a:gridCol>
                <a:gridCol w="2579819">
                  <a:extLst>
                    <a:ext uri="{9D8B030D-6E8A-4147-A177-3AD203B41FA5}">
                      <a16:colId xmlns:a16="http://schemas.microsoft.com/office/drawing/2014/main" val="343820811"/>
                    </a:ext>
                  </a:extLst>
                </a:gridCol>
              </a:tblGrid>
              <a:tr h="370840">
                <a:tc>
                  <a:txBody>
                    <a:bodyPr/>
                    <a:lstStyle/>
                    <a:p>
                      <a:pPr algn="ctr"/>
                      <a:endParaRPr lang="fr-FR" sz="1200" b="0" i="0" dirty="0">
                        <a:latin typeface="Arial" panose="020B0604020202020204" pitchFamily="34" charset="0"/>
                      </a:endParaRPr>
                    </a:p>
                  </a:txBody>
                  <a:tcPr>
                    <a:solidFill>
                      <a:srgbClr val="4472C4"/>
                    </a:solidFill>
                  </a:tcPr>
                </a:tc>
                <a:tc>
                  <a:txBody>
                    <a:bodyPr/>
                    <a:lstStyle/>
                    <a:p>
                      <a:pPr algn="ctr"/>
                      <a:r>
                        <a:rPr lang="fr-FR" sz="1200" b="1" i="0" dirty="0">
                          <a:latin typeface="Arial" panose="020B0604020202020204" pitchFamily="34" charset="0"/>
                        </a:rPr>
                        <a:t>FLOT</a:t>
                      </a:r>
                    </a:p>
                    <a:p>
                      <a:pPr algn="ctr"/>
                      <a:r>
                        <a:rPr lang="fr-FR" sz="1200" b="0" i="0" dirty="0">
                          <a:latin typeface="Arial" panose="020B0604020202020204" pitchFamily="34" charset="0"/>
                        </a:rPr>
                        <a:t>n=91</a:t>
                      </a:r>
                    </a:p>
                  </a:txBody>
                  <a:tcPr>
                    <a:solidFill>
                      <a:schemeClr val="accent1"/>
                    </a:solidFill>
                  </a:tcPr>
                </a:tc>
                <a:tc>
                  <a:txBody>
                    <a:bodyPr/>
                    <a:lstStyle/>
                    <a:p>
                      <a:pPr algn="ctr"/>
                      <a:r>
                        <a:rPr lang="fr-FR" sz="1200" b="1" i="0" dirty="0">
                          <a:latin typeface="Arial" panose="020B0604020202020204" pitchFamily="34" charset="0"/>
                        </a:rPr>
                        <a:t>FLOT + </a:t>
                      </a:r>
                      <a:r>
                        <a:rPr lang="fr-FR" sz="1200" b="1" i="0" dirty="0" err="1">
                          <a:latin typeface="Arial" panose="020B0604020202020204" pitchFamily="34" charset="0"/>
                        </a:rPr>
                        <a:t>Ramucirumab</a:t>
                      </a:r>
                      <a:endParaRPr lang="fr-FR" sz="1200" b="1" i="0" dirty="0">
                        <a:latin typeface="Arial" panose="020B0604020202020204" pitchFamily="34" charset="0"/>
                      </a:endParaRPr>
                    </a:p>
                    <a:p>
                      <a:pPr algn="ctr"/>
                      <a:r>
                        <a:rPr lang="fr-FR" sz="1200" b="0" i="0" dirty="0">
                          <a:latin typeface="Arial" panose="020B0604020202020204" pitchFamily="34" charset="0"/>
                        </a:rPr>
                        <a:t>n=89</a:t>
                      </a:r>
                    </a:p>
                  </a:txBody>
                  <a:tcPr>
                    <a:solidFill>
                      <a:srgbClr val="C00000"/>
                    </a:solidFill>
                  </a:tcPr>
                </a:tc>
                <a:extLst>
                  <a:ext uri="{0D108BD9-81ED-4DB2-BD59-A6C34878D82A}">
                    <a16:rowId xmlns:a16="http://schemas.microsoft.com/office/drawing/2014/main" val="3923681435"/>
                  </a:ext>
                </a:extLst>
              </a:tr>
              <a:tr h="370840">
                <a:tc>
                  <a:txBody>
                    <a:bodyPr/>
                    <a:lstStyle/>
                    <a:p>
                      <a:pPr marL="0" algn="ctr" defTabSz="685800" rtl="0" eaLnBrk="1" latinLnBrk="0" hangingPunct="1"/>
                      <a:r>
                        <a:rPr lang="fr-FR" sz="1200" b="1" i="0" kern="1200" dirty="0">
                          <a:solidFill>
                            <a:schemeClr val="tx1">
                              <a:lumMod val="75000"/>
                              <a:lumOff val="25000"/>
                            </a:schemeClr>
                          </a:solidFill>
                          <a:latin typeface="Arial" panose="020B0604020202020204" pitchFamily="34" charset="0"/>
                          <a:ea typeface="+mn-ea"/>
                          <a:cs typeface="+mn-cs"/>
                        </a:rPr>
                        <a:t>Age médian </a:t>
                      </a:r>
                      <a:r>
                        <a:rPr lang="fr-FR" sz="1200" b="0" i="0" kern="1200" dirty="0">
                          <a:solidFill>
                            <a:schemeClr val="tx1">
                              <a:lumMod val="75000"/>
                              <a:lumOff val="25000"/>
                            </a:schemeClr>
                          </a:solidFill>
                          <a:latin typeface="Arial" panose="020B0604020202020204" pitchFamily="34" charset="0"/>
                          <a:ea typeface="+mn-ea"/>
                          <a:cs typeface="+mn-cs"/>
                        </a:rPr>
                        <a:t>(</a:t>
                      </a:r>
                      <a:r>
                        <a:rPr lang="fr-FR" sz="1200" b="0" i="0" kern="1200" dirty="0" err="1">
                          <a:solidFill>
                            <a:schemeClr val="tx1">
                              <a:lumMod val="75000"/>
                              <a:lumOff val="25000"/>
                            </a:schemeClr>
                          </a:solidFill>
                          <a:latin typeface="Arial" panose="020B0604020202020204" pitchFamily="34" charset="0"/>
                          <a:ea typeface="+mn-ea"/>
                          <a:cs typeface="+mn-cs"/>
                        </a:rPr>
                        <a:t>min-max</a:t>
                      </a:r>
                      <a:r>
                        <a:rPr lang="fr-FR" sz="1200" b="0" i="0" kern="1200" dirty="0">
                          <a:solidFill>
                            <a:schemeClr val="tx1">
                              <a:lumMod val="75000"/>
                              <a:lumOff val="25000"/>
                            </a:schemeClr>
                          </a:solidFill>
                          <a:latin typeface="Arial" panose="020B0604020202020204" pitchFamily="34" charset="0"/>
                          <a:ea typeface="+mn-ea"/>
                          <a:cs typeface="+mn-cs"/>
                        </a:rPr>
                        <a:t>)</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 57 (35-70)</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60 (36-70)</a:t>
                      </a:r>
                    </a:p>
                  </a:txBody>
                  <a:tcPr anchor="ctr"/>
                </a:tc>
                <a:extLst>
                  <a:ext uri="{0D108BD9-81ED-4DB2-BD59-A6C34878D82A}">
                    <a16:rowId xmlns:a16="http://schemas.microsoft.com/office/drawing/2014/main" val="1953354629"/>
                  </a:ext>
                </a:extLst>
              </a:tr>
              <a:tr h="370840">
                <a:tc>
                  <a:txBody>
                    <a:bodyPr/>
                    <a:lstStyle/>
                    <a:p>
                      <a:pPr marL="0" algn="ctr" defTabSz="685800" rtl="0" eaLnBrk="1" latinLnBrk="0" hangingPunct="1"/>
                      <a:r>
                        <a:rPr lang="fr-FR" sz="1200" b="1" i="0" kern="1200" dirty="0">
                          <a:solidFill>
                            <a:schemeClr val="tx1">
                              <a:lumMod val="75000"/>
                              <a:lumOff val="25000"/>
                            </a:schemeClr>
                          </a:solidFill>
                          <a:latin typeface="Arial" panose="020B0604020202020204" pitchFamily="34" charset="0"/>
                          <a:ea typeface="+mn-ea"/>
                          <a:cs typeface="+mn-cs"/>
                        </a:rPr>
                        <a:t>Sexe H/F </a:t>
                      </a:r>
                      <a:r>
                        <a:rPr lang="fr-FR" sz="1200" b="0" i="0" kern="1200" dirty="0">
                          <a:solidFill>
                            <a:schemeClr val="tx1">
                              <a:lumMod val="75000"/>
                              <a:lumOff val="25000"/>
                            </a:schemeClr>
                          </a:solidFill>
                          <a:latin typeface="Arial" panose="020B0604020202020204" pitchFamily="34" charset="0"/>
                          <a:ea typeface="+mn-ea"/>
                          <a:cs typeface="+mn-cs"/>
                        </a:rPr>
                        <a:t>(%)</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74/26</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73/27</a:t>
                      </a:r>
                    </a:p>
                  </a:txBody>
                  <a:tcPr anchor="ctr"/>
                </a:tc>
                <a:extLst>
                  <a:ext uri="{0D108BD9-81ED-4DB2-BD59-A6C34878D82A}">
                    <a16:rowId xmlns:a16="http://schemas.microsoft.com/office/drawing/2014/main" val="453356176"/>
                  </a:ext>
                </a:extLst>
              </a:tr>
              <a:tr h="370840">
                <a:tc>
                  <a:txBody>
                    <a:bodyPr/>
                    <a:lstStyle/>
                    <a:p>
                      <a:pPr marL="0" algn="ctr" defTabSz="685800" rtl="0" eaLnBrk="1" latinLnBrk="0" hangingPunct="1"/>
                      <a:r>
                        <a:rPr lang="fr-FR" sz="1200" b="1" i="0" kern="1200" dirty="0">
                          <a:solidFill>
                            <a:schemeClr val="tx1">
                              <a:lumMod val="75000"/>
                              <a:lumOff val="25000"/>
                            </a:schemeClr>
                          </a:solidFill>
                          <a:latin typeface="Arial" panose="020B0604020202020204" pitchFamily="34" charset="0"/>
                          <a:ea typeface="+mn-ea"/>
                          <a:cs typeface="+mn-cs"/>
                        </a:rPr>
                        <a:t>PS 0/1 </a:t>
                      </a:r>
                      <a:r>
                        <a:rPr lang="fr-FR" sz="1200" b="0" i="0" kern="1200" dirty="0">
                          <a:solidFill>
                            <a:schemeClr val="tx1">
                              <a:lumMod val="75000"/>
                              <a:lumOff val="25000"/>
                            </a:schemeClr>
                          </a:solidFill>
                          <a:latin typeface="Arial" panose="020B0604020202020204" pitchFamily="34" charset="0"/>
                          <a:ea typeface="+mn-ea"/>
                          <a:cs typeface="+mn-cs"/>
                        </a:rPr>
                        <a:t>(%)</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80/20</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64/34</a:t>
                      </a:r>
                    </a:p>
                  </a:txBody>
                  <a:tcPr anchor="ctr"/>
                </a:tc>
                <a:extLst>
                  <a:ext uri="{0D108BD9-81ED-4DB2-BD59-A6C34878D82A}">
                    <a16:rowId xmlns:a16="http://schemas.microsoft.com/office/drawing/2014/main" val="3694986815"/>
                  </a:ext>
                </a:extLst>
              </a:tr>
              <a:tr h="370840">
                <a:tc>
                  <a:txBody>
                    <a:bodyPr/>
                    <a:lstStyle/>
                    <a:p>
                      <a:pPr marL="0" algn="ctr" defTabSz="685800" rtl="0" eaLnBrk="1" latinLnBrk="0" hangingPunct="1"/>
                      <a:r>
                        <a:rPr lang="fr-FR" sz="1200" b="1" i="0" kern="1200" dirty="0" err="1">
                          <a:solidFill>
                            <a:schemeClr val="tx1">
                              <a:lumMod val="75000"/>
                              <a:lumOff val="25000"/>
                            </a:schemeClr>
                          </a:solidFill>
                          <a:latin typeface="Arial" panose="020B0604020202020204" pitchFamily="34" charset="0"/>
                          <a:ea typeface="+mn-ea"/>
                          <a:cs typeface="+mn-cs"/>
                        </a:rPr>
                        <a:t>Siewert</a:t>
                      </a:r>
                      <a:r>
                        <a:rPr lang="fr-FR" sz="1200" b="1" i="0" kern="1200" dirty="0">
                          <a:solidFill>
                            <a:schemeClr val="tx1">
                              <a:lumMod val="75000"/>
                              <a:lumOff val="25000"/>
                            </a:schemeClr>
                          </a:solidFill>
                          <a:latin typeface="Arial" panose="020B0604020202020204" pitchFamily="34" charset="0"/>
                          <a:ea typeface="+mn-ea"/>
                          <a:cs typeface="+mn-cs"/>
                        </a:rPr>
                        <a:t> 1/</a:t>
                      </a:r>
                      <a:r>
                        <a:rPr lang="fr-FR" sz="1200" b="1" i="0" kern="1200" dirty="0" err="1">
                          <a:solidFill>
                            <a:schemeClr val="tx1">
                              <a:lumMod val="75000"/>
                              <a:lumOff val="25000"/>
                            </a:schemeClr>
                          </a:solidFill>
                          <a:latin typeface="Arial" panose="020B0604020202020204" pitchFamily="34" charset="0"/>
                          <a:ea typeface="+mn-ea"/>
                          <a:cs typeface="+mn-cs"/>
                        </a:rPr>
                        <a:t>Siewert</a:t>
                      </a:r>
                      <a:r>
                        <a:rPr lang="fr-FR" sz="1200" b="1" i="0" kern="1200" dirty="0">
                          <a:solidFill>
                            <a:schemeClr val="tx1">
                              <a:lumMod val="75000"/>
                              <a:lumOff val="25000"/>
                            </a:schemeClr>
                          </a:solidFill>
                          <a:latin typeface="Arial" panose="020B0604020202020204" pitchFamily="34" charset="0"/>
                          <a:ea typeface="+mn-ea"/>
                          <a:cs typeface="+mn-cs"/>
                        </a:rPr>
                        <a:t> 2-3+/Estomac </a:t>
                      </a:r>
                      <a:r>
                        <a:rPr lang="fr-FR" sz="1200" b="0" i="0" kern="1200" dirty="0">
                          <a:solidFill>
                            <a:schemeClr val="tx1">
                              <a:lumMod val="75000"/>
                              <a:lumOff val="25000"/>
                            </a:schemeClr>
                          </a:solidFill>
                          <a:latin typeface="Arial" panose="020B0604020202020204" pitchFamily="34" charset="0"/>
                          <a:ea typeface="+mn-ea"/>
                          <a:cs typeface="+mn-cs"/>
                        </a:rPr>
                        <a:t>(%)</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13/41/46</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18/36/46</a:t>
                      </a:r>
                    </a:p>
                  </a:txBody>
                  <a:tcPr anchor="ctr"/>
                </a:tc>
                <a:extLst>
                  <a:ext uri="{0D108BD9-81ED-4DB2-BD59-A6C34878D82A}">
                    <a16:rowId xmlns:a16="http://schemas.microsoft.com/office/drawing/2014/main" val="894670157"/>
                  </a:ext>
                </a:extLst>
              </a:tr>
              <a:tr h="370840">
                <a:tc>
                  <a:txBody>
                    <a:bodyPr/>
                    <a:lstStyle/>
                    <a:p>
                      <a:pPr marL="0" algn="ctr" defTabSz="685800" rtl="0" eaLnBrk="1" latinLnBrk="0" hangingPunct="1"/>
                      <a:r>
                        <a:rPr lang="fr-FR" sz="1200" b="1" i="0" kern="1200" dirty="0">
                          <a:solidFill>
                            <a:schemeClr val="tx1">
                              <a:lumMod val="75000"/>
                              <a:lumOff val="25000"/>
                            </a:schemeClr>
                          </a:solidFill>
                          <a:latin typeface="Arial" panose="020B0604020202020204" pitchFamily="34" charset="0"/>
                          <a:ea typeface="+mn-ea"/>
                          <a:cs typeface="+mn-cs"/>
                        </a:rPr>
                        <a:t>T1-2/3/4</a:t>
                      </a:r>
                      <a:r>
                        <a:rPr lang="fr-FR" sz="1200" b="0" i="0" kern="1200" dirty="0">
                          <a:solidFill>
                            <a:schemeClr val="tx1">
                              <a:lumMod val="75000"/>
                              <a:lumOff val="25000"/>
                            </a:schemeClr>
                          </a:solidFill>
                          <a:latin typeface="Arial" panose="020B0604020202020204" pitchFamily="34" charset="0"/>
                          <a:ea typeface="+mn-ea"/>
                          <a:cs typeface="+mn-cs"/>
                        </a:rPr>
                        <a:t> (%)</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19/77/4</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16/75/9</a:t>
                      </a:r>
                    </a:p>
                  </a:txBody>
                  <a:tcPr anchor="ctr"/>
                </a:tc>
                <a:extLst>
                  <a:ext uri="{0D108BD9-81ED-4DB2-BD59-A6C34878D82A}">
                    <a16:rowId xmlns:a16="http://schemas.microsoft.com/office/drawing/2014/main" val="2184534837"/>
                  </a:ext>
                </a:extLst>
              </a:tr>
              <a:tr h="370840">
                <a:tc>
                  <a:txBody>
                    <a:bodyPr/>
                    <a:lstStyle/>
                    <a:p>
                      <a:pPr marL="0" algn="ctr" defTabSz="685800" rtl="0" eaLnBrk="1" latinLnBrk="0" hangingPunct="1"/>
                      <a:r>
                        <a:rPr lang="fr-FR" sz="1200" b="1" i="0" kern="1200" dirty="0">
                          <a:solidFill>
                            <a:schemeClr val="tx1">
                              <a:lumMod val="75000"/>
                              <a:lumOff val="25000"/>
                            </a:schemeClr>
                          </a:solidFill>
                          <a:latin typeface="Arial" panose="020B0604020202020204" pitchFamily="34" charset="0"/>
                          <a:ea typeface="+mn-ea"/>
                          <a:cs typeface="+mn-cs"/>
                        </a:rPr>
                        <a:t>N0/N+ </a:t>
                      </a:r>
                      <a:r>
                        <a:rPr lang="fr-FR" sz="1200" b="0" i="0" kern="1200" dirty="0">
                          <a:solidFill>
                            <a:schemeClr val="tx1">
                              <a:lumMod val="75000"/>
                              <a:lumOff val="25000"/>
                            </a:schemeClr>
                          </a:solidFill>
                          <a:latin typeface="Arial" panose="020B0604020202020204" pitchFamily="34" charset="0"/>
                          <a:ea typeface="+mn-ea"/>
                          <a:cs typeface="+mn-cs"/>
                        </a:rPr>
                        <a:t>(%)</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25/75</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19/81</a:t>
                      </a:r>
                    </a:p>
                  </a:txBody>
                  <a:tcPr anchor="ctr"/>
                </a:tc>
                <a:extLst>
                  <a:ext uri="{0D108BD9-81ED-4DB2-BD59-A6C34878D82A}">
                    <a16:rowId xmlns:a16="http://schemas.microsoft.com/office/drawing/2014/main" val="3483297835"/>
                  </a:ext>
                </a:extLst>
              </a:tr>
              <a:tr h="370840">
                <a:tc>
                  <a:txBody>
                    <a:bodyPr/>
                    <a:lstStyle/>
                    <a:p>
                      <a:pPr marL="0" algn="ctr" defTabSz="685800" rtl="0" eaLnBrk="1" latinLnBrk="0" hangingPunct="1"/>
                      <a:r>
                        <a:rPr lang="fr-FR" sz="1200" b="1" i="0" kern="1200" dirty="0">
                          <a:solidFill>
                            <a:schemeClr val="tx1">
                              <a:lumMod val="75000"/>
                              <a:lumOff val="25000"/>
                            </a:schemeClr>
                          </a:solidFill>
                          <a:latin typeface="Arial" panose="020B0604020202020204" pitchFamily="34" charset="0"/>
                          <a:ea typeface="+mn-ea"/>
                          <a:cs typeface="+mn-cs"/>
                        </a:rPr>
                        <a:t>Diffus-mixte/Intestinal </a:t>
                      </a:r>
                      <a:r>
                        <a:rPr lang="fr-FR" sz="1200" b="0" i="0" kern="1200" dirty="0">
                          <a:solidFill>
                            <a:schemeClr val="tx1">
                              <a:lumMod val="75000"/>
                              <a:lumOff val="25000"/>
                            </a:schemeClr>
                          </a:solidFill>
                          <a:latin typeface="Arial" panose="020B0604020202020204" pitchFamily="34" charset="0"/>
                          <a:ea typeface="+mn-ea"/>
                          <a:cs typeface="+mn-cs"/>
                        </a:rPr>
                        <a:t>(%)</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52/34</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44/37</a:t>
                      </a:r>
                    </a:p>
                  </a:txBody>
                  <a:tcPr anchor="ctr"/>
                </a:tc>
                <a:extLst>
                  <a:ext uri="{0D108BD9-81ED-4DB2-BD59-A6C34878D82A}">
                    <a16:rowId xmlns:a16="http://schemas.microsoft.com/office/drawing/2014/main" val="1271828794"/>
                  </a:ext>
                </a:extLst>
              </a:tr>
            </a:tbl>
          </a:graphicData>
        </a:graphic>
      </p:graphicFrame>
      <p:sp>
        <p:nvSpPr>
          <p:cNvPr id="6" name="ZoneTexte 5">
            <a:extLst>
              <a:ext uri="{FF2B5EF4-FFF2-40B4-BE49-F238E27FC236}">
                <a16:creationId xmlns:a16="http://schemas.microsoft.com/office/drawing/2014/main" id="{DEDB3A97-11FB-AB45-90D9-F17109C16EBE}"/>
              </a:ext>
            </a:extLst>
          </p:cNvPr>
          <p:cNvSpPr txBox="1"/>
          <p:nvPr/>
        </p:nvSpPr>
        <p:spPr>
          <a:xfrm>
            <a:off x="-3048" y="4912668"/>
            <a:ext cx="2114681"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Al-</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Batran</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ASCO2020, Abs 4501</a:t>
            </a:r>
          </a:p>
        </p:txBody>
      </p:sp>
    </p:spTree>
    <p:extLst>
      <p:ext uri="{BB962C8B-B14F-4D97-AF65-F5344CB8AC3E}">
        <p14:creationId xmlns:p14="http://schemas.microsoft.com/office/powerpoint/2010/main" val="16794242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à coins arrondis 4">
            <a:extLst>
              <a:ext uri="{FF2B5EF4-FFF2-40B4-BE49-F238E27FC236}">
                <a16:creationId xmlns:a16="http://schemas.microsoft.com/office/drawing/2014/main" id="{F33CF16B-D8E0-4A00-9F4F-61095F875374}"/>
              </a:ext>
            </a:extLst>
          </p:cNvPr>
          <p:cNvSpPr/>
          <p:nvPr/>
        </p:nvSpPr>
        <p:spPr>
          <a:xfrm>
            <a:off x="1377562" y="952946"/>
            <a:ext cx="6125592" cy="3641248"/>
          </a:xfrm>
          <a:prstGeom prst="roundRect">
            <a:avLst>
              <a:gd name="adj" fmla="val 5248"/>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4" name="ZoneTexte 3">
            <a:extLst>
              <a:ext uri="{FF2B5EF4-FFF2-40B4-BE49-F238E27FC236}">
                <a16:creationId xmlns:a16="http://schemas.microsoft.com/office/drawing/2014/main" id="{F375C129-01F3-084B-8322-6EBE6DD7F85C}"/>
              </a:ext>
            </a:extLst>
          </p:cNvPr>
          <p:cNvSpPr txBox="1"/>
          <p:nvPr/>
        </p:nvSpPr>
        <p:spPr>
          <a:xfrm>
            <a:off x="2077122" y="1104399"/>
            <a:ext cx="1645922" cy="311825"/>
          </a:xfrm>
          <a:prstGeom prst="roundRect">
            <a:avLst>
              <a:gd name="adj" fmla="val 1958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wrap="square" rtlCol="0" anchor="ctr">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FLOT </a:t>
            </a:r>
            <a:r>
              <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(N=91)</a:t>
            </a:r>
          </a:p>
        </p:txBody>
      </p:sp>
      <p:sp>
        <p:nvSpPr>
          <p:cNvPr id="6" name="ZoneTexte 5">
            <a:extLst>
              <a:ext uri="{FF2B5EF4-FFF2-40B4-BE49-F238E27FC236}">
                <a16:creationId xmlns:a16="http://schemas.microsoft.com/office/drawing/2014/main" id="{1190F786-4F0A-5745-A2CE-32D5203295E5}"/>
              </a:ext>
            </a:extLst>
          </p:cNvPr>
          <p:cNvSpPr txBox="1"/>
          <p:nvPr/>
        </p:nvSpPr>
        <p:spPr>
          <a:xfrm>
            <a:off x="4612005" y="1039554"/>
            <a:ext cx="2183424" cy="528638"/>
          </a:xfrm>
          <a:prstGeom prst="roundRect">
            <a:avLst>
              <a:gd name="adj" fmla="val 23049"/>
            </a:avLst>
          </a:prstGeom>
          <a:solidFill>
            <a:srgbClr val="C00000"/>
          </a:solidFill>
          <a:ln>
            <a:noFill/>
          </a:ln>
        </p:spPr>
        <p:style>
          <a:lnRef idx="2">
            <a:schemeClr val="dk1"/>
          </a:lnRef>
          <a:fillRef idx="1">
            <a:schemeClr val="lt1"/>
          </a:fillRef>
          <a:effectRef idx="0">
            <a:schemeClr val="dk1"/>
          </a:effectRef>
          <a:fontRef idx="minor">
            <a:schemeClr val="dk1"/>
          </a:fontRef>
        </p:style>
        <p:txBody>
          <a:bodyPr wrap="square" rtlCol="0" anchor="ctr">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FLOT + </a:t>
            </a:r>
            <a:r>
              <a:rPr kumimoji="0" lang="fr-FR" sz="1200" b="1" i="0" u="none" strike="noStrike" kern="1200" cap="none" spc="0" normalizeH="0" baseline="0" noProof="0" dirty="0" err="1">
                <a:ln>
                  <a:noFill/>
                </a:ln>
                <a:solidFill>
                  <a:prstClr val="white"/>
                </a:solidFill>
                <a:effectLst/>
                <a:uLnTx/>
                <a:uFillTx/>
                <a:latin typeface="Arial" panose="020B0604020202020204" pitchFamily="34" charset="0"/>
                <a:ea typeface="+mn-ea"/>
                <a:cs typeface="+mn-cs"/>
              </a:rPr>
              <a:t>Ramucirumab</a:t>
            </a:r>
            <a:r>
              <a:rPr kumimoji="0" lang="fr-FR" sz="1200" b="1"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 </a:t>
            </a:r>
            <a:r>
              <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(N=89)</a:t>
            </a:r>
          </a:p>
        </p:txBody>
      </p:sp>
      <p:sp>
        <p:nvSpPr>
          <p:cNvPr id="7" name="ZoneTexte 6">
            <a:extLst>
              <a:ext uri="{FF2B5EF4-FFF2-40B4-BE49-F238E27FC236}">
                <a16:creationId xmlns:a16="http://schemas.microsoft.com/office/drawing/2014/main" id="{5882A6E8-C3B2-E041-96E7-E6651D0AA991}"/>
              </a:ext>
            </a:extLst>
          </p:cNvPr>
          <p:cNvSpPr txBox="1"/>
          <p:nvPr/>
        </p:nvSpPr>
        <p:spPr>
          <a:xfrm>
            <a:off x="4612005" y="1798042"/>
            <a:ext cx="2183424" cy="510778"/>
          </a:xfrm>
          <a:prstGeom prst="roundRect">
            <a:avLst/>
          </a:prstGeom>
          <a:solidFill>
            <a:schemeClr val="accent2">
              <a:lumMod val="75000"/>
            </a:schemeClr>
          </a:solidFill>
          <a:ln>
            <a:noFill/>
          </a:ln>
        </p:spPr>
        <p:style>
          <a:lnRef idx="2">
            <a:schemeClr val="dk1"/>
          </a:lnRef>
          <a:fillRef idx="1">
            <a:schemeClr val="lt1"/>
          </a:fillRef>
          <a:effectRef idx="0">
            <a:schemeClr val="dk1"/>
          </a:effectRef>
          <a:fontRef idx="minor">
            <a:schemeClr val="dk1"/>
          </a:fontRef>
        </p:style>
        <p:txBody>
          <a:bodyPr wrap="square" rtlCol="0" anchor="ctr">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Traitement </a:t>
            </a:r>
            <a:r>
              <a:rPr kumimoji="0" lang="fr-FR" sz="1200" b="0" i="0" u="none" strike="noStrike" kern="1200" cap="none" spc="0" normalizeH="0" baseline="0" noProof="0" dirty="0" err="1">
                <a:ln>
                  <a:noFill/>
                </a:ln>
                <a:solidFill>
                  <a:prstClr val="white"/>
                </a:solidFill>
                <a:effectLst/>
                <a:uLnTx/>
                <a:uFillTx/>
                <a:latin typeface="Arial" panose="020B0604020202020204" pitchFamily="34" charset="0"/>
                <a:ea typeface="+mn-ea"/>
                <a:cs typeface="+mn-cs"/>
              </a:rPr>
              <a:t>pré-opératoire</a:t>
            </a:r>
            <a:r>
              <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 N=88</a:t>
            </a:r>
          </a:p>
        </p:txBody>
      </p:sp>
      <p:sp>
        <p:nvSpPr>
          <p:cNvPr id="8" name="ZoneTexte 7">
            <a:extLst>
              <a:ext uri="{FF2B5EF4-FFF2-40B4-BE49-F238E27FC236}">
                <a16:creationId xmlns:a16="http://schemas.microsoft.com/office/drawing/2014/main" id="{EA2CDD4E-64F8-FE47-B688-32FE40D36D02}"/>
              </a:ext>
            </a:extLst>
          </p:cNvPr>
          <p:cNvSpPr txBox="1"/>
          <p:nvPr/>
        </p:nvSpPr>
        <p:spPr>
          <a:xfrm>
            <a:off x="2077122" y="1798042"/>
            <a:ext cx="1645922" cy="510778"/>
          </a:xfrm>
          <a:prstGeom prst="roundRect">
            <a:avLst/>
          </a:prstGeom>
          <a:solidFill>
            <a:schemeClr val="accent1">
              <a:lumMod val="75000"/>
            </a:schemeClr>
          </a:solidFill>
          <a:ln>
            <a:noFill/>
          </a:ln>
        </p:spPr>
        <p:style>
          <a:lnRef idx="2">
            <a:schemeClr val="dk1"/>
          </a:lnRef>
          <a:fillRef idx="1">
            <a:schemeClr val="lt1"/>
          </a:fillRef>
          <a:effectRef idx="0">
            <a:schemeClr val="dk1"/>
          </a:effectRef>
          <a:fontRef idx="minor">
            <a:schemeClr val="dk1"/>
          </a:fontRef>
        </p:style>
        <p:txBody>
          <a:bodyPr wrap="square" rtlCol="0" anchor="ctr">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Traitement </a:t>
            </a:r>
            <a:r>
              <a:rPr kumimoji="0" lang="fr-FR" sz="1200" b="0" i="0" u="none" strike="noStrike" kern="1200" cap="none" spc="0" normalizeH="0" baseline="0" noProof="0" dirty="0" err="1">
                <a:ln>
                  <a:noFill/>
                </a:ln>
                <a:solidFill>
                  <a:prstClr val="white"/>
                </a:solidFill>
                <a:effectLst/>
                <a:uLnTx/>
                <a:uFillTx/>
                <a:latin typeface="Arial" panose="020B0604020202020204" pitchFamily="34" charset="0"/>
                <a:ea typeface="+mn-ea"/>
                <a:cs typeface="+mn-cs"/>
              </a:rPr>
              <a:t>pré-opératoire</a:t>
            </a:r>
            <a:r>
              <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 N=90</a:t>
            </a:r>
          </a:p>
        </p:txBody>
      </p:sp>
      <p:sp>
        <p:nvSpPr>
          <p:cNvPr id="9" name="ZoneTexte 8">
            <a:extLst>
              <a:ext uri="{FF2B5EF4-FFF2-40B4-BE49-F238E27FC236}">
                <a16:creationId xmlns:a16="http://schemas.microsoft.com/office/drawing/2014/main" id="{796773B2-4277-C64E-B05A-2BFFC45908DD}"/>
              </a:ext>
            </a:extLst>
          </p:cNvPr>
          <p:cNvSpPr txBox="1"/>
          <p:nvPr/>
        </p:nvSpPr>
        <p:spPr>
          <a:xfrm>
            <a:off x="2077122" y="2683594"/>
            <a:ext cx="1645922" cy="510778"/>
          </a:xfrm>
          <a:prstGeom prst="roundRect">
            <a:avLst/>
          </a:prstGeom>
          <a:solidFill>
            <a:schemeClr val="accent1">
              <a:lumMod val="75000"/>
            </a:schemeClr>
          </a:solidFill>
          <a:ln>
            <a:noFill/>
          </a:ln>
        </p:spPr>
        <p:style>
          <a:lnRef idx="2">
            <a:schemeClr val="dk1"/>
          </a:lnRef>
          <a:fillRef idx="1">
            <a:schemeClr val="lt1"/>
          </a:fillRef>
          <a:effectRef idx="0">
            <a:schemeClr val="dk1"/>
          </a:effectRef>
          <a:fontRef idx="minor">
            <a:schemeClr val="dk1"/>
          </a:fontRef>
        </p:style>
        <p:txBody>
          <a:bodyPr wrap="square" rtlCol="0" anchor="ctr">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Chirurgie N=81</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Dont RO: N=72</a:t>
            </a:r>
          </a:p>
        </p:txBody>
      </p:sp>
      <p:sp>
        <p:nvSpPr>
          <p:cNvPr id="10" name="ZoneTexte 9">
            <a:extLst>
              <a:ext uri="{FF2B5EF4-FFF2-40B4-BE49-F238E27FC236}">
                <a16:creationId xmlns:a16="http://schemas.microsoft.com/office/drawing/2014/main" id="{0777A648-A7B9-844D-9AC6-000A4B6589E1}"/>
              </a:ext>
            </a:extLst>
          </p:cNvPr>
          <p:cNvSpPr txBox="1"/>
          <p:nvPr/>
        </p:nvSpPr>
        <p:spPr>
          <a:xfrm>
            <a:off x="4612005" y="2683593"/>
            <a:ext cx="2183424" cy="510778"/>
          </a:xfrm>
          <a:prstGeom prst="roundRect">
            <a:avLst/>
          </a:prstGeom>
          <a:solidFill>
            <a:schemeClr val="accent2">
              <a:lumMod val="75000"/>
            </a:schemeClr>
          </a:solidFill>
          <a:ln>
            <a:noFill/>
          </a:ln>
        </p:spPr>
        <p:style>
          <a:lnRef idx="2">
            <a:schemeClr val="dk1"/>
          </a:lnRef>
          <a:fillRef idx="1">
            <a:schemeClr val="lt1"/>
          </a:fillRef>
          <a:effectRef idx="0">
            <a:schemeClr val="dk1"/>
          </a:effectRef>
          <a:fontRef idx="minor">
            <a:schemeClr val="dk1"/>
          </a:fontRef>
        </p:style>
        <p:txBody>
          <a:bodyPr wrap="square" rtlCol="0" anchor="ctr">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Chirurgie N=84</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Dont R0: N=83</a:t>
            </a:r>
          </a:p>
        </p:txBody>
      </p:sp>
      <p:sp>
        <p:nvSpPr>
          <p:cNvPr id="11" name="ZoneTexte 10">
            <a:extLst>
              <a:ext uri="{FF2B5EF4-FFF2-40B4-BE49-F238E27FC236}">
                <a16:creationId xmlns:a16="http://schemas.microsoft.com/office/drawing/2014/main" id="{4F609CD6-BD37-2F41-92AF-EC5A28D745BF}"/>
              </a:ext>
            </a:extLst>
          </p:cNvPr>
          <p:cNvSpPr txBox="1"/>
          <p:nvPr/>
        </p:nvSpPr>
        <p:spPr>
          <a:xfrm>
            <a:off x="2077122" y="3682723"/>
            <a:ext cx="1645922" cy="740628"/>
          </a:xfrm>
          <a:prstGeom prst="roundRect">
            <a:avLst/>
          </a:prstGeom>
          <a:solidFill>
            <a:schemeClr val="accent1">
              <a:lumMod val="75000"/>
            </a:schemeClr>
          </a:solidFill>
          <a:ln>
            <a:noFill/>
          </a:ln>
        </p:spPr>
        <p:style>
          <a:lnRef idx="2">
            <a:schemeClr val="dk1"/>
          </a:lnRef>
          <a:fillRef idx="1">
            <a:schemeClr val="lt1"/>
          </a:fillRef>
          <a:effectRef idx="0">
            <a:schemeClr val="dk1"/>
          </a:effectRef>
          <a:fontRef idx="minor">
            <a:schemeClr val="dk1"/>
          </a:fontRef>
        </p:style>
        <p:txBody>
          <a:bodyPr wrap="square" rtlCol="0" anchor="ctr">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Traitement post-opératoire N=54</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Dont complet: 44</a:t>
            </a:r>
          </a:p>
        </p:txBody>
      </p:sp>
      <p:sp>
        <p:nvSpPr>
          <p:cNvPr id="12" name="ZoneTexte 11">
            <a:extLst>
              <a:ext uri="{FF2B5EF4-FFF2-40B4-BE49-F238E27FC236}">
                <a16:creationId xmlns:a16="http://schemas.microsoft.com/office/drawing/2014/main" id="{7C6C7BC1-2615-BA48-A528-5D0ED414F95D}"/>
              </a:ext>
            </a:extLst>
          </p:cNvPr>
          <p:cNvSpPr txBox="1"/>
          <p:nvPr/>
        </p:nvSpPr>
        <p:spPr>
          <a:xfrm>
            <a:off x="4612005" y="3682723"/>
            <a:ext cx="2183424" cy="740628"/>
          </a:xfrm>
          <a:prstGeom prst="roundRect">
            <a:avLst/>
          </a:prstGeom>
          <a:solidFill>
            <a:schemeClr val="accent2">
              <a:lumMod val="75000"/>
            </a:schemeClr>
          </a:solidFill>
          <a:ln>
            <a:noFill/>
          </a:ln>
        </p:spPr>
        <p:style>
          <a:lnRef idx="2">
            <a:schemeClr val="dk1"/>
          </a:lnRef>
          <a:fillRef idx="1">
            <a:schemeClr val="lt1"/>
          </a:fillRef>
          <a:effectRef idx="0">
            <a:schemeClr val="dk1"/>
          </a:effectRef>
          <a:fontRef idx="minor">
            <a:schemeClr val="dk1"/>
          </a:fontRef>
        </p:style>
        <p:txBody>
          <a:bodyPr wrap="square" rtlCol="0" anchor="ctr">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Traitement post-opératoire N=59</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Dont complet: 54</a:t>
            </a:r>
          </a:p>
        </p:txBody>
      </p:sp>
      <p:cxnSp>
        <p:nvCxnSpPr>
          <p:cNvPr id="15" name="Connecteur droit avec flèche 14">
            <a:extLst>
              <a:ext uri="{FF2B5EF4-FFF2-40B4-BE49-F238E27FC236}">
                <a16:creationId xmlns:a16="http://schemas.microsoft.com/office/drawing/2014/main" id="{F58F17A9-3781-B44E-859B-8A57B9E137E5}"/>
              </a:ext>
            </a:extLst>
          </p:cNvPr>
          <p:cNvCxnSpPr>
            <a:cxnSpLocks/>
            <a:stCxn id="4" idx="2"/>
          </p:cNvCxnSpPr>
          <p:nvPr/>
        </p:nvCxnSpPr>
        <p:spPr>
          <a:xfrm>
            <a:off x="2900083" y="1416224"/>
            <a:ext cx="0" cy="381818"/>
          </a:xfrm>
          <a:prstGeom prst="straightConnector1">
            <a:avLst/>
          </a:prstGeom>
          <a:ln w="127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7" name="Connecteur droit avec flèche 16">
            <a:extLst>
              <a:ext uri="{FF2B5EF4-FFF2-40B4-BE49-F238E27FC236}">
                <a16:creationId xmlns:a16="http://schemas.microsoft.com/office/drawing/2014/main" id="{B7078917-3A63-5142-ADBA-13D7ED64C4E2}"/>
              </a:ext>
            </a:extLst>
          </p:cNvPr>
          <p:cNvCxnSpPr>
            <a:cxnSpLocks/>
            <a:stCxn id="8" idx="2"/>
          </p:cNvCxnSpPr>
          <p:nvPr/>
        </p:nvCxnSpPr>
        <p:spPr>
          <a:xfrm>
            <a:off x="2900083" y="2308820"/>
            <a:ext cx="0" cy="374774"/>
          </a:xfrm>
          <a:prstGeom prst="straightConnector1">
            <a:avLst/>
          </a:prstGeom>
          <a:ln w="127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0" name="Connecteur droit avec flèche 19">
            <a:extLst>
              <a:ext uri="{FF2B5EF4-FFF2-40B4-BE49-F238E27FC236}">
                <a16:creationId xmlns:a16="http://schemas.microsoft.com/office/drawing/2014/main" id="{DDC8232E-8013-654F-8E36-B08D44D1845D}"/>
              </a:ext>
            </a:extLst>
          </p:cNvPr>
          <p:cNvCxnSpPr>
            <a:cxnSpLocks/>
            <a:stCxn id="9" idx="2"/>
          </p:cNvCxnSpPr>
          <p:nvPr/>
        </p:nvCxnSpPr>
        <p:spPr>
          <a:xfrm>
            <a:off x="2900083" y="3194372"/>
            <a:ext cx="0" cy="488351"/>
          </a:xfrm>
          <a:prstGeom prst="straightConnector1">
            <a:avLst/>
          </a:prstGeom>
          <a:ln w="127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3" name="Connecteur droit avec flèche 22">
            <a:extLst>
              <a:ext uri="{FF2B5EF4-FFF2-40B4-BE49-F238E27FC236}">
                <a16:creationId xmlns:a16="http://schemas.microsoft.com/office/drawing/2014/main" id="{B35CBF8B-E893-8D44-B089-CE7495A731F5}"/>
              </a:ext>
            </a:extLst>
          </p:cNvPr>
          <p:cNvCxnSpPr>
            <a:cxnSpLocks/>
            <a:stCxn id="6" idx="2"/>
            <a:endCxn id="7" idx="0"/>
          </p:cNvCxnSpPr>
          <p:nvPr/>
        </p:nvCxnSpPr>
        <p:spPr>
          <a:xfrm>
            <a:off x="5703717" y="1568192"/>
            <a:ext cx="0" cy="229850"/>
          </a:xfrm>
          <a:prstGeom prst="straightConnector1">
            <a:avLst/>
          </a:prstGeom>
          <a:ln w="127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6" name="Connecteur droit avec flèche 25">
            <a:extLst>
              <a:ext uri="{FF2B5EF4-FFF2-40B4-BE49-F238E27FC236}">
                <a16:creationId xmlns:a16="http://schemas.microsoft.com/office/drawing/2014/main" id="{BB3C602A-9A9B-C34F-9AC4-81FB02FF8494}"/>
              </a:ext>
            </a:extLst>
          </p:cNvPr>
          <p:cNvCxnSpPr>
            <a:cxnSpLocks/>
            <a:stCxn id="7" idx="2"/>
          </p:cNvCxnSpPr>
          <p:nvPr/>
        </p:nvCxnSpPr>
        <p:spPr>
          <a:xfrm>
            <a:off x="5703717" y="2308820"/>
            <a:ext cx="0" cy="374773"/>
          </a:xfrm>
          <a:prstGeom prst="straightConnector1">
            <a:avLst/>
          </a:prstGeom>
          <a:ln w="127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9" name="Connecteur droit avec flèche 28">
            <a:extLst>
              <a:ext uri="{FF2B5EF4-FFF2-40B4-BE49-F238E27FC236}">
                <a16:creationId xmlns:a16="http://schemas.microsoft.com/office/drawing/2014/main" id="{53AD60AE-B202-D041-983B-27627AFB60BD}"/>
              </a:ext>
            </a:extLst>
          </p:cNvPr>
          <p:cNvCxnSpPr>
            <a:cxnSpLocks/>
            <a:stCxn id="10" idx="2"/>
          </p:cNvCxnSpPr>
          <p:nvPr/>
        </p:nvCxnSpPr>
        <p:spPr>
          <a:xfrm>
            <a:off x="5703717" y="3194371"/>
            <a:ext cx="0" cy="488352"/>
          </a:xfrm>
          <a:prstGeom prst="straightConnector1">
            <a:avLst/>
          </a:prstGeom>
          <a:ln w="127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2" name="ZoneTexte 31">
            <a:extLst>
              <a:ext uri="{FF2B5EF4-FFF2-40B4-BE49-F238E27FC236}">
                <a16:creationId xmlns:a16="http://schemas.microsoft.com/office/drawing/2014/main" id="{2288F8F5-00DC-AE42-88D2-ED260344EE85}"/>
              </a:ext>
            </a:extLst>
          </p:cNvPr>
          <p:cNvSpPr txBox="1"/>
          <p:nvPr/>
        </p:nvSpPr>
        <p:spPr>
          <a:xfrm>
            <a:off x="1509914" y="1901916"/>
            <a:ext cx="530915" cy="30008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35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99%</a:t>
            </a:r>
          </a:p>
        </p:txBody>
      </p:sp>
      <p:sp>
        <p:nvSpPr>
          <p:cNvPr id="33" name="ZoneTexte 32">
            <a:extLst>
              <a:ext uri="{FF2B5EF4-FFF2-40B4-BE49-F238E27FC236}">
                <a16:creationId xmlns:a16="http://schemas.microsoft.com/office/drawing/2014/main" id="{4CC3825C-95A0-D54F-8ACD-6942C607E61A}"/>
              </a:ext>
            </a:extLst>
          </p:cNvPr>
          <p:cNvSpPr txBox="1"/>
          <p:nvPr/>
        </p:nvSpPr>
        <p:spPr>
          <a:xfrm>
            <a:off x="6849727" y="1901916"/>
            <a:ext cx="530915" cy="30008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35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99%</a:t>
            </a:r>
          </a:p>
        </p:txBody>
      </p:sp>
      <p:sp>
        <p:nvSpPr>
          <p:cNvPr id="34" name="ZoneTexte 33">
            <a:extLst>
              <a:ext uri="{FF2B5EF4-FFF2-40B4-BE49-F238E27FC236}">
                <a16:creationId xmlns:a16="http://schemas.microsoft.com/office/drawing/2014/main" id="{BA667032-51ED-054C-98BC-657A1D94A180}"/>
              </a:ext>
            </a:extLst>
          </p:cNvPr>
          <p:cNvSpPr txBox="1"/>
          <p:nvPr/>
        </p:nvSpPr>
        <p:spPr>
          <a:xfrm>
            <a:off x="1509914" y="2773307"/>
            <a:ext cx="530915" cy="30008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35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93%</a:t>
            </a:r>
          </a:p>
        </p:txBody>
      </p:sp>
      <p:sp>
        <p:nvSpPr>
          <p:cNvPr id="35" name="ZoneTexte 34">
            <a:extLst>
              <a:ext uri="{FF2B5EF4-FFF2-40B4-BE49-F238E27FC236}">
                <a16:creationId xmlns:a16="http://schemas.microsoft.com/office/drawing/2014/main" id="{C58C751A-9F52-CB4D-B987-B53AEF1D5C4B}"/>
              </a:ext>
            </a:extLst>
          </p:cNvPr>
          <p:cNvSpPr txBox="1"/>
          <p:nvPr/>
        </p:nvSpPr>
        <p:spPr>
          <a:xfrm>
            <a:off x="6849727" y="2773307"/>
            <a:ext cx="530915" cy="30008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35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98%</a:t>
            </a:r>
          </a:p>
        </p:txBody>
      </p:sp>
      <p:sp>
        <p:nvSpPr>
          <p:cNvPr id="36" name="ZoneTexte 35">
            <a:extLst>
              <a:ext uri="{FF2B5EF4-FFF2-40B4-BE49-F238E27FC236}">
                <a16:creationId xmlns:a16="http://schemas.microsoft.com/office/drawing/2014/main" id="{A594E18A-890D-834F-9F1F-68426A2C8874}"/>
              </a:ext>
            </a:extLst>
          </p:cNvPr>
          <p:cNvSpPr txBox="1"/>
          <p:nvPr/>
        </p:nvSpPr>
        <p:spPr>
          <a:xfrm>
            <a:off x="1509914" y="3890472"/>
            <a:ext cx="530915" cy="30008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35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59%</a:t>
            </a:r>
          </a:p>
        </p:txBody>
      </p:sp>
      <p:sp>
        <p:nvSpPr>
          <p:cNvPr id="37" name="ZoneTexte 36">
            <a:extLst>
              <a:ext uri="{FF2B5EF4-FFF2-40B4-BE49-F238E27FC236}">
                <a16:creationId xmlns:a16="http://schemas.microsoft.com/office/drawing/2014/main" id="{CCA592CA-ABB8-424B-A5D3-19EC1FDEDEE8}"/>
              </a:ext>
            </a:extLst>
          </p:cNvPr>
          <p:cNvSpPr txBox="1"/>
          <p:nvPr/>
        </p:nvSpPr>
        <p:spPr>
          <a:xfrm>
            <a:off x="6849727" y="3890472"/>
            <a:ext cx="530915" cy="30008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35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66%</a:t>
            </a:r>
          </a:p>
        </p:txBody>
      </p:sp>
      <p:sp>
        <p:nvSpPr>
          <p:cNvPr id="27" name="Titre 1">
            <a:extLst>
              <a:ext uri="{FF2B5EF4-FFF2-40B4-BE49-F238E27FC236}">
                <a16:creationId xmlns:a16="http://schemas.microsoft.com/office/drawing/2014/main" id="{45BF3E80-062C-CC46-BD0B-BE225CA4F3BF}"/>
              </a:ext>
            </a:extLst>
          </p:cNvPr>
          <p:cNvSpPr>
            <a:spLocks noGrp="1"/>
          </p:cNvSpPr>
          <p:nvPr>
            <p:ph type="title"/>
          </p:nvPr>
        </p:nvSpPr>
        <p:spPr/>
        <p:txBody>
          <a:bodyPr>
            <a:noAutofit/>
          </a:bodyPr>
          <a:lstStyle/>
          <a:p>
            <a:r>
              <a:rPr lang="fr-FR" dirty="0"/>
              <a:t>ADK œsogastrique localisé FLOT +/- </a:t>
            </a:r>
            <a:r>
              <a:rPr lang="fr-FR" dirty="0" err="1"/>
              <a:t>Ramucirumab</a:t>
            </a:r>
            <a:r>
              <a:rPr lang="fr-FR" dirty="0"/>
              <a:t> </a:t>
            </a:r>
            <a:br>
              <a:rPr lang="fr-FR" dirty="0"/>
            </a:br>
            <a:r>
              <a:rPr lang="fr-FR" b="1" dirty="0"/>
              <a:t>Etude RAMSES </a:t>
            </a:r>
            <a:endParaRPr lang="fr-FR" sz="2000" dirty="0"/>
          </a:p>
        </p:txBody>
      </p:sp>
      <p:sp>
        <p:nvSpPr>
          <p:cNvPr id="24" name="ZoneTexte 23">
            <a:extLst>
              <a:ext uri="{FF2B5EF4-FFF2-40B4-BE49-F238E27FC236}">
                <a16:creationId xmlns:a16="http://schemas.microsoft.com/office/drawing/2014/main" id="{D6493465-CF28-F642-B361-05FA6E56790A}"/>
              </a:ext>
            </a:extLst>
          </p:cNvPr>
          <p:cNvSpPr txBox="1"/>
          <p:nvPr/>
        </p:nvSpPr>
        <p:spPr>
          <a:xfrm>
            <a:off x="-3048" y="4912668"/>
            <a:ext cx="2114681"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Al-</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Batran</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ASCO2020, Abs 4501</a:t>
            </a:r>
          </a:p>
        </p:txBody>
      </p:sp>
    </p:spTree>
    <p:extLst>
      <p:ext uri="{BB962C8B-B14F-4D97-AF65-F5344CB8AC3E}">
        <p14:creationId xmlns:p14="http://schemas.microsoft.com/office/powerpoint/2010/main" val="8983316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noAutofit/>
          </a:bodyPr>
          <a:lstStyle/>
          <a:p>
            <a:r>
              <a:rPr lang="fr-FR" sz="2200" dirty="0"/>
              <a:t>Séquence néoadjuvante avec </a:t>
            </a:r>
            <a:r>
              <a:rPr lang="fr-FR" sz="2200" dirty="0" err="1"/>
              <a:t>mFOLFIRINOX</a:t>
            </a:r>
            <a:r>
              <a:rPr lang="fr-FR" sz="2200" dirty="0"/>
              <a:t> avant la RCT </a:t>
            </a:r>
            <a:br>
              <a:rPr lang="fr-FR" sz="2200" dirty="0"/>
            </a:br>
            <a:r>
              <a:rPr lang="fr-FR" sz="2200" b="1" dirty="0"/>
              <a:t>Etude PRODIGE 23</a:t>
            </a:r>
          </a:p>
        </p:txBody>
      </p:sp>
      <p:sp>
        <p:nvSpPr>
          <p:cNvPr id="11" name="ZoneTexte 10">
            <a:extLst>
              <a:ext uri="{FF2B5EF4-FFF2-40B4-BE49-F238E27FC236}">
                <a16:creationId xmlns:a16="http://schemas.microsoft.com/office/drawing/2014/main" id="{B3C4ADD9-2EF5-A340-8D15-D6E58315867E}"/>
              </a:ext>
            </a:extLst>
          </p:cNvPr>
          <p:cNvSpPr txBox="1"/>
          <p:nvPr/>
        </p:nvSpPr>
        <p:spPr>
          <a:xfrm>
            <a:off x="-3048" y="4912668"/>
            <a:ext cx="2428870" cy="230832"/>
          </a:xfrm>
          <a:prstGeom prst="rect">
            <a:avLst/>
          </a:prstGeom>
          <a:noFill/>
        </p:spPr>
        <p:txBody>
          <a:bodyPr wrap="none" rtlCol="0">
            <a:spAutoFit/>
          </a:bodyPr>
          <a:lstStyle/>
          <a:p>
            <a:r>
              <a:rPr lang="fr-FR" sz="900" i="1" dirty="0">
                <a:solidFill>
                  <a:schemeClr val="tx1">
                    <a:lumMod val="50000"/>
                    <a:lumOff val="50000"/>
                  </a:schemeClr>
                </a:solidFill>
                <a:latin typeface="Arial" panose="020B0604020202020204" pitchFamily="34" charset="0"/>
              </a:rPr>
              <a:t>Thierry </a:t>
            </a:r>
            <a:r>
              <a:rPr lang="fr-FR" sz="900" i="1" dirty="0" err="1">
                <a:solidFill>
                  <a:schemeClr val="tx1">
                    <a:lumMod val="50000"/>
                    <a:lumOff val="50000"/>
                  </a:schemeClr>
                </a:solidFill>
                <a:latin typeface="Arial" panose="020B0604020202020204" pitchFamily="34" charset="0"/>
              </a:rPr>
              <a:t>Conroy</a:t>
            </a:r>
            <a:r>
              <a:rPr lang="fr-FR" sz="900" i="1" dirty="0">
                <a:solidFill>
                  <a:schemeClr val="tx1">
                    <a:lumMod val="50000"/>
                    <a:lumOff val="50000"/>
                  </a:schemeClr>
                </a:solidFill>
                <a:latin typeface="Arial" panose="020B0604020202020204" pitchFamily="34" charset="0"/>
              </a:rPr>
              <a:t> et al., ASCO2020, Abs 4007</a:t>
            </a:r>
          </a:p>
        </p:txBody>
      </p:sp>
      <p:sp>
        <p:nvSpPr>
          <p:cNvPr id="12" name="ZoneTexte 11">
            <a:extLst>
              <a:ext uri="{FF2B5EF4-FFF2-40B4-BE49-F238E27FC236}">
                <a16:creationId xmlns:a16="http://schemas.microsoft.com/office/drawing/2014/main" id="{06399801-AE64-43D2-BC1C-3F0A2AB899D8}"/>
              </a:ext>
            </a:extLst>
          </p:cNvPr>
          <p:cNvSpPr txBox="1"/>
          <p:nvPr/>
        </p:nvSpPr>
        <p:spPr>
          <a:xfrm>
            <a:off x="747763" y="4107867"/>
            <a:ext cx="7139519" cy="461665"/>
          </a:xfrm>
          <a:prstGeom prst="rect">
            <a:avLst/>
          </a:prstGeom>
          <a:noFill/>
        </p:spPr>
        <p:txBody>
          <a:bodyPr wrap="none" rtlCol="0">
            <a:spAutoFit/>
          </a:bodyPr>
          <a:lstStyle/>
          <a:p>
            <a:pPr marL="108000" indent="-108000">
              <a:buFont typeface="Arial" panose="020B0604020202020204" pitchFamily="34" charset="0"/>
              <a:buChar char="•"/>
            </a:pPr>
            <a:r>
              <a:rPr lang="fr-FR" sz="1200" b="1" dirty="0">
                <a:solidFill>
                  <a:srgbClr val="002060"/>
                </a:solidFill>
                <a:latin typeface="Arial" panose="020B0604020202020204" pitchFamily="34" charset="0"/>
                <a:cs typeface="Arial" panose="020B0604020202020204" pitchFamily="34" charset="0"/>
              </a:rPr>
              <a:t>Objectif principal </a:t>
            </a:r>
            <a:r>
              <a:rPr lang="fr-FR" sz="1200" dirty="0">
                <a:solidFill>
                  <a:srgbClr val="002060"/>
                </a:solidFill>
                <a:latin typeface="Arial" panose="020B0604020202020204" pitchFamily="34" charset="0"/>
                <a:cs typeface="Arial" panose="020B0604020202020204" pitchFamily="34" charset="0"/>
              </a:rPr>
              <a:t>: Survie sans maladie (SSM) 75% → 85% à 3 ans  (HR=0,56)</a:t>
            </a:r>
          </a:p>
          <a:p>
            <a:pPr marL="108000" indent="-108000">
              <a:buFont typeface="Arial" panose="020B0604020202020204" pitchFamily="34" charset="0"/>
              <a:buChar char="•"/>
            </a:pPr>
            <a:r>
              <a:rPr lang="fr-FR" sz="1200" b="1" dirty="0">
                <a:solidFill>
                  <a:srgbClr val="002060"/>
                </a:solidFill>
                <a:latin typeface="Arial" panose="020B0604020202020204" pitchFamily="34" charset="0"/>
                <a:cs typeface="Arial" panose="020B0604020202020204" pitchFamily="34" charset="0"/>
              </a:rPr>
              <a:t>Objectifs secondaires </a:t>
            </a:r>
            <a:r>
              <a:rPr lang="fr-FR" sz="1200" dirty="0">
                <a:solidFill>
                  <a:srgbClr val="002060"/>
                </a:solidFill>
                <a:latin typeface="Arial" panose="020B0604020202020204" pitchFamily="34" charset="0"/>
                <a:cs typeface="Arial" panose="020B0604020202020204" pitchFamily="34" charset="0"/>
              </a:rPr>
              <a:t>: Toxicité, Réponse pathologique complète, Survie sans métastase, </a:t>
            </a:r>
            <a:r>
              <a:rPr lang="fr-FR" sz="1200" dirty="0" err="1">
                <a:solidFill>
                  <a:srgbClr val="002060"/>
                </a:solidFill>
                <a:latin typeface="Arial" panose="020B0604020202020204" pitchFamily="34" charset="0"/>
                <a:cs typeface="Arial" panose="020B0604020202020204" pitchFamily="34" charset="0"/>
              </a:rPr>
              <a:t>QoL</a:t>
            </a:r>
            <a:r>
              <a:rPr lang="fr-FR" sz="1200" dirty="0">
                <a:solidFill>
                  <a:srgbClr val="002060"/>
                </a:solidFill>
                <a:latin typeface="Arial" panose="020B0604020202020204" pitchFamily="34" charset="0"/>
                <a:cs typeface="Arial" panose="020B0604020202020204" pitchFamily="34" charset="0"/>
              </a:rPr>
              <a:t>, SG</a:t>
            </a:r>
          </a:p>
        </p:txBody>
      </p:sp>
      <p:sp>
        <p:nvSpPr>
          <p:cNvPr id="14" name="Rectangle à coins arrondis 4">
            <a:extLst>
              <a:ext uri="{FF2B5EF4-FFF2-40B4-BE49-F238E27FC236}">
                <a16:creationId xmlns:a16="http://schemas.microsoft.com/office/drawing/2014/main" id="{CB278296-3A1B-4D4C-9C92-FF6DC71EA8AE}"/>
              </a:ext>
            </a:extLst>
          </p:cNvPr>
          <p:cNvSpPr/>
          <p:nvPr/>
        </p:nvSpPr>
        <p:spPr>
          <a:xfrm>
            <a:off x="355106" y="1746089"/>
            <a:ext cx="8360336" cy="2190210"/>
          </a:xfrm>
          <a:prstGeom prst="roundRect">
            <a:avLst>
              <a:gd name="adj" fmla="val 5248"/>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fr-FR" sz="900" dirty="0">
              <a:solidFill>
                <a:prstClr val="white"/>
              </a:solidFill>
              <a:latin typeface="Arial" panose="020B0604020202020204" pitchFamily="34" charset="0"/>
              <a:cs typeface="Arial" panose="020B0604020202020204" pitchFamily="34" charset="0"/>
            </a:endParaRPr>
          </a:p>
        </p:txBody>
      </p:sp>
      <p:sp>
        <p:nvSpPr>
          <p:cNvPr id="15" name="Rectangle 14">
            <a:extLst>
              <a:ext uri="{FF2B5EF4-FFF2-40B4-BE49-F238E27FC236}">
                <a16:creationId xmlns:a16="http://schemas.microsoft.com/office/drawing/2014/main" id="{B439563C-FA5D-436C-880E-423BC214E14E}"/>
              </a:ext>
            </a:extLst>
          </p:cNvPr>
          <p:cNvSpPr/>
          <p:nvPr/>
        </p:nvSpPr>
        <p:spPr>
          <a:xfrm>
            <a:off x="2755193" y="1862282"/>
            <a:ext cx="5795986" cy="796457"/>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900">
              <a:solidFill>
                <a:prstClr val="white"/>
              </a:solidFill>
              <a:latin typeface="Arial" panose="020B0604020202020204" pitchFamily="34" charset="0"/>
              <a:cs typeface="Arial" panose="020B0604020202020204" pitchFamily="34" charset="0"/>
            </a:endParaRPr>
          </a:p>
        </p:txBody>
      </p:sp>
      <p:sp>
        <p:nvSpPr>
          <p:cNvPr id="16" name="Text Box 8">
            <a:extLst>
              <a:ext uri="{FF2B5EF4-FFF2-40B4-BE49-F238E27FC236}">
                <a16:creationId xmlns:a16="http://schemas.microsoft.com/office/drawing/2014/main" id="{4F3A5DA4-6919-4447-94E1-6661FAA69F98}"/>
              </a:ext>
            </a:extLst>
          </p:cNvPr>
          <p:cNvSpPr txBox="1">
            <a:spLocks noChangeArrowheads="1"/>
          </p:cNvSpPr>
          <p:nvPr/>
        </p:nvSpPr>
        <p:spPr bwMode="auto">
          <a:xfrm>
            <a:off x="475561" y="2075298"/>
            <a:ext cx="1712780" cy="1134874"/>
          </a:xfrm>
          <a:prstGeom prst="roundRect">
            <a:avLst>
              <a:gd name="adj" fmla="val 7380"/>
            </a:avLst>
          </a:prstGeom>
          <a:noFill/>
          <a:ln w="9525">
            <a:solidFill>
              <a:schemeClr val="tx1">
                <a:lumMod val="75000"/>
                <a:lumOff val="25000"/>
              </a:schemeClr>
            </a:solidFill>
            <a:miter lim="800000"/>
            <a:headEnd/>
            <a:tailEnd/>
          </a:ln>
        </p:spPr>
        <p:txBody>
          <a:bodyPr wrap="square" lIns="0" tIns="0" rIns="0" bIns="0">
            <a:spAutoFit/>
          </a:bodyPr>
          <a:lstStyle/>
          <a:p>
            <a:pPr marL="69057" lvl="1">
              <a:spcBef>
                <a:spcPts val="0"/>
              </a:spcBef>
              <a:spcAft>
                <a:spcPts val="0"/>
              </a:spcAft>
              <a:buNone/>
              <a:defRPr/>
            </a:pPr>
            <a:r>
              <a:rPr lang="fr-FR" sz="1100" b="1" dirty="0">
                <a:solidFill>
                  <a:schemeClr val="tx1">
                    <a:lumMod val="75000"/>
                    <a:lumOff val="25000"/>
                  </a:schemeClr>
                </a:solidFill>
                <a:latin typeface="Arial" panose="020B0604020202020204" pitchFamily="34" charset="0"/>
                <a:cs typeface="Arial" panose="020B0604020202020204" pitchFamily="34" charset="0"/>
              </a:rPr>
              <a:t>461 pts </a:t>
            </a:r>
            <a:br>
              <a:rPr lang="fr-FR" sz="1000" dirty="0">
                <a:solidFill>
                  <a:schemeClr val="tx1">
                    <a:lumMod val="75000"/>
                    <a:lumOff val="25000"/>
                  </a:schemeClr>
                </a:solidFill>
                <a:latin typeface="Arial" panose="020B0604020202020204" pitchFamily="34" charset="0"/>
                <a:cs typeface="Arial" panose="020B0604020202020204" pitchFamily="34" charset="0"/>
              </a:rPr>
            </a:br>
            <a:r>
              <a:rPr lang="fr-FR" sz="1000" dirty="0">
                <a:solidFill>
                  <a:schemeClr val="tx1">
                    <a:lumMod val="75000"/>
                    <a:lumOff val="25000"/>
                  </a:schemeClr>
                </a:solidFill>
                <a:latin typeface="Arial" panose="020B0604020202020204" pitchFamily="34" charset="0"/>
                <a:cs typeface="Arial" panose="020B0604020202020204" pitchFamily="34" charset="0"/>
              </a:rPr>
              <a:t>Cancer du rectum, M0</a:t>
            </a:r>
          </a:p>
          <a:p>
            <a:pPr marL="271463" lvl="1" indent="-131763" defTabSz="685783">
              <a:spcBef>
                <a:spcPts val="0"/>
              </a:spcBef>
              <a:buClr>
                <a:srgbClr val="59BCA8"/>
              </a:buClr>
              <a:buSzPct val="80000"/>
              <a:buFont typeface="Arial" charset="0"/>
              <a:buChar char="•"/>
              <a:defRPr/>
            </a:pPr>
            <a:r>
              <a:rPr lang="fr-FR" sz="1000" dirty="0">
                <a:solidFill>
                  <a:schemeClr val="tx1">
                    <a:lumMod val="75000"/>
                    <a:lumOff val="25000"/>
                  </a:schemeClr>
                </a:solidFill>
                <a:latin typeface="Arial" panose="020B0604020202020204" pitchFamily="34" charset="0"/>
                <a:cs typeface="Arial" panose="020B0604020202020204" pitchFamily="34" charset="0"/>
              </a:rPr>
              <a:t>18-75 ans, PS 0-1</a:t>
            </a:r>
          </a:p>
          <a:p>
            <a:pPr marL="271463" lvl="1" indent="-131763" defTabSz="685783">
              <a:spcBef>
                <a:spcPts val="0"/>
              </a:spcBef>
              <a:buClr>
                <a:srgbClr val="59BCA8"/>
              </a:buClr>
              <a:buSzPct val="80000"/>
              <a:buFont typeface="Arial" charset="0"/>
              <a:buChar char="•"/>
              <a:defRPr/>
            </a:pPr>
            <a:r>
              <a:rPr lang="fr-FR" sz="1000" dirty="0">
                <a:solidFill>
                  <a:schemeClr val="tx1">
                    <a:lumMod val="75000"/>
                    <a:lumOff val="25000"/>
                  </a:schemeClr>
                </a:solidFill>
                <a:latin typeface="Arial" panose="020B0604020202020204" pitchFamily="34" charset="0"/>
                <a:cs typeface="Arial" panose="020B0604020202020204" pitchFamily="34" charset="0"/>
              </a:rPr>
              <a:t>cT3 </a:t>
            </a:r>
            <a:r>
              <a:rPr lang="fr-FR" sz="1000" dirty="0" err="1">
                <a:solidFill>
                  <a:schemeClr val="tx1">
                    <a:lumMod val="75000"/>
                    <a:lumOff val="25000"/>
                  </a:schemeClr>
                </a:solidFill>
                <a:latin typeface="Arial" panose="020B0604020202020204" pitchFamily="34" charset="0"/>
                <a:cs typeface="Arial" panose="020B0604020202020204" pitchFamily="34" charset="0"/>
              </a:rPr>
              <a:t>Ht</a:t>
            </a:r>
            <a:r>
              <a:rPr lang="fr-FR" sz="1000" dirty="0">
                <a:solidFill>
                  <a:schemeClr val="tx1">
                    <a:lumMod val="75000"/>
                    <a:lumOff val="25000"/>
                  </a:schemeClr>
                </a:solidFill>
                <a:latin typeface="Arial" panose="020B0604020202020204" pitchFamily="34" charset="0"/>
                <a:cs typeface="Arial" panose="020B0604020202020204" pitchFamily="34" charset="0"/>
              </a:rPr>
              <a:t> risque or cT4</a:t>
            </a:r>
          </a:p>
          <a:p>
            <a:pPr marL="271463" lvl="1" indent="-131763" defTabSz="685783">
              <a:spcBef>
                <a:spcPts val="0"/>
              </a:spcBef>
              <a:buClr>
                <a:srgbClr val="59BCA8"/>
              </a:buClr>
              <a:buSzPct val="80000"/>
              <a:buFont typeface="Arial" charset="0"/>
              <a:buChar char="•"/>
              <a:defRPr/>
            </a:pPr>
            <a:r>
              <a:rPr lang="fr-FR" sz="1000" dirty="0">
                <a:solidFill>
                  <a:schemeClr val="tx1">
                    <a:lumMod val="75000"/>
                    <a:lumOff val="25000"/>
                  </a:schemeClr>
                </a:solidFill>
                <a:latin typeface="Arial" panose="020B0604020202020204" pitchFamily="34" charset="0"/>
                <a:cs typeface="Arial" panose="020B0604020202020204" pitchFamily="34" charset="0"/>
              </a:rPr>
              <a:t>&lt;15 cm de la marge </a:t>
            </a:r>
          </a:p>
          <a:p>
            <a:pPr marL="214313" lvl="1" defTabSz="685783">
              <a:spcBef>
                <a:spcPts val="0"/>
              </a:spcBef>
              <a:buClr>
                <a:srgbClr val="59BCA8"/>
              </a:buClr>
              <a:buSzPct val="80000"/>
              <a:defRPr/>
            </a:pPr>
            <a:endParaRPr lang="fr-FR" sz="1000" dirty="0">
              <a:solidFill>
                <a:schemeClr val="tx1">
                  <a:lumMod val="75000"/>
                  <a:lumOff val="25000"/>
                </a:schemeClr>
              </a:solidFill>
              <a:latin typeface="Arial" panose="020B0604020202020204" pitchFamily="34" charset="0"/>
              <a:cs typeface="Arial" panose="020B0604020202020204" pitchFamily="34" charset="0"/>
            </a:endParaRPr>
          </a:p>
          <a:p>
            <a:pPr marL="214313" lvl="1" defTabSz="685783">
              <a:spcBef>
                <a:spcPts val="0"/>
              </a:spcBef>
              <a:buClr>
                <a:srgbClr val="59BCA8"/>
              </a:buClr>
              <a:buSzPct val="80000"/>
              <a:defRPr/>
            </a:pPr>
            <a:r>
              <a:rPr lang="fr-FR" sz="1000" dirty="0">
                <a:solidFill>
                  <a:schemeClr val="tx1">
                    <a:lumMod val="75000"/>
                    <a:lumOff val="25000"/>
                  </a:schemeClr>
                </a:solidFill>
                <a:latin typeface="Arial" panose="020B0604020202020204" pitchFamily="34" charset="0"/>
                <a:cs typeface="Arial" panose="020B0604020202020204" pitchFamily="34" charset="0"/>
              </a:rPr>
              <a:t>35 centres 2012-2017</a:t>
            </a:r>
          </a:p>
        </p:txBody>
      </p:sp>
      <p:sp>
        <p:nvSpPr>
          <p:cNvPr id="17" name="Freeform 15">
            <a:extLst>
              <a:ext uri="{FF2B5EF4-FFF2-40B4-BE49-F238E27FC236}">
                <a16:creationId xmlns:a16="http://schemas.microsoft.com/office/drawing/2014/main" id="{74ECCB58-C7AB-4CB0-9C18-A5504616C9E7}"/>
              </a:ext>
            </a:extLst>
          </p:cNvPr>
          <p:cNvSpPr>
            <a:spLocks/>
          </p:cNvSpPr>
          <p:nvPr/>
        </p:nvSpPr>
        <p:spPr bwMode="auto">
          <a:xfrm>
            <a:off x="2385227" y="2248160"/>
            <a:ext cx="369966" cy="910899"/>
          </a:xfrm>
          <a:custGeom>
            <a:avLst/>
            <a:gdLst>
              <a:gd name="T0" fmla="*/ 2147483647 w 133"/>
              <a:gd name="T1" fmla="*/ 0 h 904"/>
              <a:gd name="T2" fmla="*/ 0 w 133"/>
              <a:gd name="T3" fmla="*/ 0 h 904"/>
              <a:gd name="T4" fmla="*/ 0 w 133"/>
              <a:gd name="T5" fmla="*/ 2147483647 h 904"/>
              <a:gd name="T6" fmla="*/ 2147483647 w 133"/>
              <a:gd name="T7" fmla="*/ 2147483647 h 904"/>
              <a:gd name="T8" fmla="*/ 0 60000 65536"/>
              <a:gd name="T9" fmla="*/ 0 60000 65536"/>
              <a:gd name="T10" fmla="*/ 0 60000 65536"/>
              <a:gd name="T11" fmla="*/ 0 60000 65536"/>
              <a:gd name="T12" fmla="*/ 0 w 133"/>
              <a:gd name="T13" fmla="*/ 0 h 904"/>
              <a:gd name="T14" fmla="*/ 133 w 133"/>
              <a:gd name="T15" fmla="*/ 904 h 904"/>
            </a:gdLst>
            <a:ahLst/>
            <a:cxnLst>
              <a:cxn ang="T8">
                <a:pos x="T0" y="T1"/>
              </a:cxn>
              <a:cxn ang="T9">
                <a:pos x="T2" y="T3"/>
              </a:cxn>
              <a:cxn ang="T10">
                <a:pos x="T4" y="T5"/>
              </a:cxn>
              <a:cxn ang="T11">
                <a:pos x="T6" y="T7"/>
              </a:cxn>
            </a:cxnLst>
            <a:rect l="T12" t="T13" r="T14" b="T15"/>
            <a:pathLst>
              <a:path w="133" h="904">
                <a:moveTo>
                  <a:pt x="133" y="0"/>
                </a:moveTo>
                <a:lnTo>
                  <a:pt x="0" y="0"/>
                </a:lnTo>
                <a:lnTo>
                  <a:pt x="0" y="904"/>
                </a:lnTo>
                <a:lnTo>
                  <a:pt x="133" y="904"/>
                </a:lnTo>
              </a:path>
            </a:pathLst>
          </a:custGeom>
          <a:noFill/>
          <a:ln w="19050">
            <a:solidFill>
              <a:srgbClr val="4D4D4D"/>
            </a:solidFill>
            <a:round/>
            <a:headEnd type="triangle" w="med" len="med"/>
            <a:tailEnd type="triangle" w="med" len="med"/>
          </a:ln>
        </p:spPr>
        <p:txBody>
          <a:bodyPr/>
          <a:lstStyle/>
          <a:p>
            <a:pPr defTabSz="685783">
              <a:defRPr/>
            </a:pPr>
            <a:endParaRPr lang="fr-FR" sz="900" kern="0" dirty="0">
              <a:solidFill>
                <a:srgbClr val="FFFFFF"/>
              </a:solidFill>
              <a:latin typeface="Arial" panose="020B0604020202020204" pitchFamily="34" charset="0"/>
              <a:ea typeface="ＭＳ Ｐゴシック" pitchFamily="34" charset="-128"/>
              <a:cs typeface="Arial" panose="020B0604020202020204" pitchFamily="34" charset="0"/>
            </a:endParaRPr>
          </a:p>
        </p:txBody>
      </p:sp>
      <p:sp>
        <p:nvSpPr>
          <p:cNvPr id="18" name="Ellipse 9">
            <a:extLst>
              <a:ext uri="{FF2B5EF4-FFF2-40B4-BE49-F238E27FC236}">
                <a16:creationId xmlns:a16="http://schemas.microsoft.com/office/drawing/2014/main" id="{A9DB8CC3-058B-4409-99A4-D97A79E8D532}"/>
              </a:ext>
            </a:extLst>
          </p:cNvPr>
          <p:cNvSpPr/>
          <p:nvPr/>
        </p:nvSpPr>
        <p:spPr>
          <a:xfrm>
            <a:off x="2208208" y="2538992"/>
            <a:ext cx="377686" cy="331615"/>
          </a:xfrm>
          <a:prstGeom prst="ellipse">
            <a:avLst/>
          </a:prstGeom>
          <a:solidFill>
            <a:srgbClr val="4D4D4D"/>
          </a:solidFill>
          <a:ln>
            <a:headEnd/>
            <a:tailEnd/>
          </a:ln>
          <a:effectLst/>
        </p:spPr>
        <p:style>
          <a:lnRef idx="0">
            <a:schemeClr val="dk1"/>
          </a:lnRef>
          <a:fillRef idx="3">
            <a:schemeClr val="dk1"/>
          </a:fillRef>
          <a:effectRef idx="3">
            <a:schemeClr val="dk1"/>
          </a:effectRef>
          <a:fontRef idx="minor">
            <a:schemeClr val="lt1"/>
          </a:fontRef>
        </p:style>
        <p:txBody>
          <a:bodyPr wrap="none" anchor="ctr"/>
          <a:lstStyle/>
          <a:p>
            <a:pPr algn="ctr" defTabSz="685783">
              <a:buClr>
                <a:srgbClr val="FFCC00"/>
              </a:buClr>
              <a:defRPr/>
            </a:pPr>
            <a:r>
              <a:rPr lang="fr-FR" sz="1050" b="1" dirty="0">
                <a:solidFill>
                  <a:prstClr val="white"/>
                </a:solidFill>
                <a:latin typeface="Arial" panose="020B0604020202020204" pitchFamily="34" charset="0"/>
                <a:cs typeface="Arial" panose="020B0604020202020204" pitchFamily="34" charset="0"/>
              </a:rPr>
              <a:t>R</a:t>
            </a:r>
          </a:p>
        </p:txBody>
      </p:sp>
      <p:cxnSp>
        <p:nvCxnSpPr>
          <p:cNvPr id="19" name="Straight Arrow Connector 23">
            <a:extLst>
              <a:ext uri="{FF2B5EF4-FFF2-40B4-BE49-F238E27FC236}">
                <a16:creationId xmlns:a16="http://schemas.microsoft.com/office/drawing/2014/main" id="{B594CCB9-CC1D-4EC2-92C9-8B4FCD2AFE1F}"/>
              </a:ext>
            </a:extLst>
          </p:cNvPr>
          <p:cNvCxnSpPr>
            <a:cxnSpLocks/>
            <a:stCxn id="23" idx="3"/>
            <a:endCxn id="26" idx="1"/>
          </p:cNvCxnSpPr>
          <p:nvPr/>
        </p:nvCxnSpPr>
        <p:spPr>
          <a:xfrm>
            <a:off x="5427732" y="2317942"/>
            <a:ext cx="523105" cy="0"/>
          </a:xfrm>
          <a:prstGeom prst="straightConnector1">
            <a:avLst/>
          </a:prstGeom>
          <a:noFill/>
          <a:ln w="19050">
            <a:solidFill>
              <a:srgbClr val="4D4D4D"/>
            </a:solidFill>
            <a:round/>
            <a:headEnd type="none" w="med" len="med"/>
            <a:tailEnd type="triangle" w="med" len="med"/>
          </a:ln>
        </p:spPr>
      </p:cxnSp>
      <p:cxnSp>
        <p:nvCxnSpPr>
          <p:cNvPr id="20" name="Straight Arrow Connector 25">
            <a:extLst>
              <a:ext uri="{FF2B5EF4-FFF2-40B4-BE49-F238E27FC236}">
                <a16:creationId xmlns:a16="http://schemas.microsoft.com/office/drawing/2014/main" id="{2DF2E6F1-0696-4560-962D-551AE427BF49}"/>
              </a:ext>
            </a:extLst>
          </p:cNvPr>
          <p:cNvCxnSpPr>
            <a:cxnSpLocks/>
            <a:stCxn id="26" idx="3"/>
            <a:endCxn id="21" idx="1"/>
          </p:cNvCxnSpPr>
          <p:nvPr/>
        </p:nvCxnSpPr>
        <p:spPr>
          <a:xfrm>
            <a:off x="6723682" y="2317942"/>
            <a:ext cx="211364" cy="0"/>
          </a:xfrm>
          <a:prstGeom prst="straightConnector1">
            <a:avLst/>
          </a:prstGeom>
          <a:noFill/>
          <a:ln w="19050">
            <a:solidFill>
              <a:srgbClr val="4D4D4D"/>
            </a:solidFill>
            <a:round/>
            <a:headEnd type="none" w="med" len="med"/>
            <a:tailEnd type="triangle" w="med" len="med"/>
          </a:ln>
        </p:spPr>
      </p:cxnSp>
      <p:sp>
        <p:nvSpPr>
          <p:cNvPr id="21" name="Rectangle 11">
            <a:extLst>
              <a:ext uri="{FF2B5EF4-FFF2-40B4-BE49-F238E27FC236}">
                <a16:creationId xmlns:a16="http://schemas.microsoft.com/office/drawing/2014/main" id="{E0C2355B-D549-4EC6-85B5-EFC8DC9952E5}"/>
              </a:ext>
            </a:extLst>
          </p:cNvPr>
          <p:cNvSpPr>
            <a:spLocks noChangeArrowheads="1"/>
          </p:cNvSpPr>
          <p:nvPr/>
        </p:nvSpPr>
        <p:spPr bwMode="auto">
          <a:xfrm>
            <a:off x="6935046" y="2039175"/>
            <a:ext cx="1452249" cy="557533"/>
          </a:xfrm>
          <a:prstGeom prst="roundRect">
            <a:avLst>
              <a:gd name="adj" fmla="val 8133"/>
            </a:avLst>
          </a:prstGeom>
          <a:solidFill>
            <a:schemeClr val="accent1"/>
          </a:solidFill>
          <a:ln>
            <a:noFill/>
            <a:headEnd/>
            <a:tailEnd/>
          </a:ln>
          <a:effectLst/>
        </p:spPr>
        <p:txBody>
          <a:bodyPr wrap="none" anchor="ctr"/>
          <a:lstStyle/>
          <a:p>
            <a:pPr algn="ctr" defTabSz="685783">
              <a:buClr>
                <a:srgbClr val="FFCC00"/>
              </a:buClr>
              <a:defRPr/>
            </a:pPr>
            <a:r>
              <a:rPr lang="fr-FR" sz="900" b="1" kern="0" dirty="0">
                <a:solidFill>
                  <a:prstClr val="white"/>
                </a:solidFill>
                <a:latin typeface="Arial" panose="020B0604020202020204" pitchFamily="34" charset="0"/>
                <a:cs typeface="Arial" panose="020B0604020202020204" pitchFamily="34" charset="0"/>
              </a:rPr>
              <a:t>mFOLFOX6, 12 cycles </a:t>
            </a:r>
            <a:br>
              <a:rPr lang="fr-FR" sz="900" b="1" kern="0" dirty="0">
                <a:solidFill>
                  <a:prstClr val="white"/>
                </a:solidFill>
                <a:latin typeface="Arial" panose="020B0604020202020204" pitchFamily="34" charset="0"/>
                <a:cs typeface="Arial" panose="020B0604020202020204" pitchFamily="34" charset="0"/>
              </a:rPr>
            </a:br>
            <a:r>
              <a:rPr lang="fr-FR" sz="900" b="1" kern="0" dirty="0">
                <a:solidFill>
                  <a:prstClr val="white"/>
                </a:solidFill>
                <a:latin typeface="Arial" panose="020B0604020202020204" pitchFamily="34" charset="0"/>
                <a:cs typeface="Arial" panose="020B0604020202020204" pitchFamily="34" charset="0"/>
              </a:rPr>
              <a:t>ou </a:t>
            </a:r>
            <a:r>
              <a:rPr lang="fr-FR" sz="900" b="1" kern="0" dirty="0" err="1">
                <a:solidFill>
                  <a:prstClr val="white"/>
                </a:solidFill>
                <a:latin typeface="Arial" panose="020B0604020202020204" pitchFamily="34" charset="0"/>
                <a:cs typeface="Arial" panose="020B0604020202020204" pitchFamily="34" charset="0"/>
              </a:rPr>
              <a:t>capécitabine</a:t>
            </a:r>
            <a:r>
              <a:rPr lang="fr-FR" sz="900" b="1" kern="0" dirty="0">
                <a:solidFill>
                  <a:prstClr val="white"/>
                </a:solidFill>
                <a:latin typeface="Arial" panose="020B0604020202020204" pitchFamily="34" charset="0"/>
                <a:cs typeface="Arial" panose="020B0604020202020204" pitchFamily="34" charset="0"/>
              </a:rPr>
              <a:t>*, </a:t>
            </a:r>
            <a:br>
              <a:rPr lang="fr-FR" sz="900" b="1" kern="0" dirty="0">
                <a:solidFill>
                  <a:prstClr val="white"/>
                </a:solidFill>
                <a:latin typeface="Arial" panose="020B0604020202020204" pitchFamily="34" charset="0"/>
                <a:cs typeface="Arial" panose="020B0604020202020204" pitchFamily="34" charset="0"/>
              </a:rPr>
            </a:br>
            <a:r>
              <a:rPr lang="fr-FR" sz="900" b="1" kern="0" dirty="0">
                <a:solidFill>
                  <a:prstClr val="white"/>
                </a:solidFill>
                <a:latin typeface="Arial" panose="020B0604020202020204" pitchFamily="34" charset="0"/>
                <a:cs typeface="Arial" panose="020B0604020202020204" pitchFamily="34" charset="0"/>
              </a:rPr>
              <a:t>8 cycles </a:t>
            </a:r>
            <a:r>
              <a:rPr lang="fr-FR" sz="900" kern="0" dirty="0">
                <a:solidFill>
                  <a:prstClr val="white"/>
                </a:solidFill>
                <a:latin typeface="Arial" panose="020B0604020202020204" pitchFamily="34" charset="0"/>
                <a:cs typeface="Arial" panose="020B0604020202020204" pitchFamily="34" charset="0"/>
              </a:rPr>
              <a:t>(6 mois)</a:t>
            </a:r>
          </a:p>
        </p:txBody>
      </p:sp>
      <p:grpSp>
        <p:nvGrpSpPr>
          <p:cNvPr id="22" name="Group 18">
            <a:extLst>
              <a:ext uri="{FF2B5EF4-FFF2-40B4-BE49-F238E27FC236}">
                <a16:creationId xmlns:a16="http://schemas.microsoft.com/office/drawing/2014/main" id="{0D9B5252-24FF-4EBC-82DB-8859448694F1}"/>
              </a:ext>
            </a:extLst>
          </p:cNvPr>
          <p:cNvGrpSpPr/>
          <p:nvPr/>
        </p:nvGrpSpPr>
        <p:grpSpPr>
          <a:xfrm>
            <a:off x="4027501" y="1988322"/>
            <a:ext cx="1400231" cy="646331"/>
            <a:chOff x="6810408" y="2083168"/>
            <a:chExt cx="1866975" cy="1570585"/>
          </a:xfrm>
        </p:grpSpPr>
        <p:sp>
          <p:nvSpPr>
            <p:cNvPr id="23" name="Rectangle: Rounded Corners 17">
              <a:extLst>
                <a:ext uri="{FF2B5EF4-FFF2-40B4-BE49-F238E27FC236}">
                  <a16:creationId xmlns:a16="http://schemas.microsoft.com/office/drawing/2014/main" id="{08B36A20-C075-4479-A084-C1D38C5649E1}"/>
                </a:ext>
              </a:extLst>
            </p:cNvPr>
            <p:cNvSpPr/>
            <p:nvPr/>
          </p:nvSpPr>
          <p:spPr>
            <a:xfrm>
              <a:off x="6855841" y="2206741"/>
              <a:ext cx="1821542" cy="1354806"/>
            </a:xfrm>
            <a:prstGeom prst="roundRect">
              <a:avLst>
                <a:gd name="adj" fmla="val 5030"/>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900">
                <a:solidFill>
                  <a:prstClr val="white"/>
                </a:solidFill>
                <a:latin typeface="Arial" panose="020B0604020202020204" pitchFamily="34" charset="0"/>
                <a:cs typeface="Arial" panose="020B0604020202020204" pitchFamily="34" charset="0"/>
              </a:endParaRPr>
            </a:p>
          </p:txBody>
        </p:sp>
        <p:sp>
          <p:nvSpPr>
            <p:cNvPr id="24" name="TextBox 5">
              <a:extLst>
                <a:ext uri="{FF2B5EF4-FFF2-40B4-BE49-F238E27FC236}">
                  <a16:creationId xmlns:a16="http://schemas.microsoft.com/office/drawing/2014/main" id="{41F3D685-3877-4543-9FA8-E2E9190B35D2}"/>
                </a:ext>
              </a:extLst>
            </p:cNvPr>
            <p:cNvSpPr txBox="1"/>
            <p:nvPr/>
          </p:nvSpPr>
          <p:spPr>
            <a:xfrm>
              <a:off x="6810408" y="2083168"/>
              <a:ext cx="1860331" cy="1570585"/>
            </a:xfrm>
            <a:prstGeom prst="rect">
              <a:avLst/>
            </a:prstGeom>
            <a:noFill/>
          </p:spPr>
          <p:txBody>
            <a:bodyPr wrap="square" rtlCol="0" anchor="ctr">
              <a:spAutoFit/>
            </a:bodyPr>
            <a:lstStyle/>
            <a:p>
              <a:pPr algn="ctr">
                <a:defRPr/>
              </a:pPr>
              <a:r>
                <a:rPr lang="en-US" sz="900" b="1" dirty="0" err="1">
                  <a:solidFill>
                    <a:prstClr val="white"/>
                  </a:solidFill>
                  <a:latin typeface="Arial" panose="020B0604020202020204" pitchFamily="34" charset="0"/>
                  <a:cs typeface="Arial" panose="020B0604020202020204" pitchFamily="34" charset="0"/>
                </a:rPr>
                <a:t>Radiothérapie</a:t>
              </a:r>
              <a:r>
                <a:rPr lang="en-US" sz="900" b="1" dirty="0">
                  <a:solidFill>
                    <a:prstClr val="white"/>
                  </a:solidFill>
                  <a:latin typeface="Arial" panose="020B0604020202020204" pitchFamily="34" charset="0"/>
                  <a:cs typeface="Arial" panose="020B0604020202020204" pitchFamily="34" charset="0"/>
                </a:rPr>
                <a:t> </a:t>
              </a:r>
              <a:br>
                <a:rPr lang="en-US" sz="900" b="1" dirty="0">
                  <a:solidFill>
                    <a:prstClr val="white"/>
                  </a:solidFill>
                  <a:latin typeface="Arial" panose="020B0604020202020204" pitchFamily="34" charset="0"/>
                  <a:cs typeface="Arial" panose="020B0604020202020204" pitchFamily="34" charset="0"/>
                </a:rPr>
              </a:br>
              <a:r>
                <a:rPr lang="en-US" sz="900" b="1" dirty="0">
                  <a:solidFill>
                    <a:prstClr val="white"/>
                  </a:solidFill>
                  <a:latin typeface="Arial" panose="020B0604020202020204" pitchFamily="34" charset="0"/>
                  <a:cs typeface="Arial" panose="020B0604020202020204" pitchFamily="34" charset="0"/>
                </a:rPr>
                <a:t>50,4 </a:t>
              </a:r>
              <a:r>
                <a:rPr lang="en-US" sz="900" b="1" dirty="0" err="1">
                  <a:solidFill>
                    <a:prstClr val="white"/>
                  </a:solidFill>
                  <a:latin typeface="Arial" panose="020B0604020202020204" pitchFamily="34" charset="0"/>
                  <a:cs typeface="Arial" panose="020B0604020202020204" pitchFamily="34" charset="0"/>
                </a:rPr>
                <a:t>Gy</a:t>
              </a:r>
              <a:r>
                <a:rPr lang="en-US" sz="900" b="1" dirty="0">
                  <a:solidFill>
                    <a:prstClr val="white"/>
                  </a:solidFill>
                  <a:latin typeface="Arial" panose="020B0604020202020204" pitchFamily="34" charset="0"/>
                  <a:cs typeface="Arial" panose="020B0604020202020204" pitchFamily="34" charset="0"/>
                </a:rPr>
                <a:t> /5 </a:t>
              </a:r>
              <a:r>
                <a:rPr lang="en-US" sz="900" b="1" dirty="0" err="1">
                  <a:solidFill>
                    <a:prstClr val="white"/>
                  </a:solidFill>
                  <a:latin typeface="Arial" panose="020B0604020202020204" pitchFamily="34" charset="0"/>
                  <a:cs typeface="Arial" panose="020B0604020202020204" pitchFamily="34" charset="0"/>
                </a:rPr>
                <a:t>sem</a:t>
              </a:r>
              <a:r>
                <a:rPr lang="en-US" sz="900" b="1" dirty="0">
                  <a:solidFill>
                    <a:prstClr val="white"/>
                  </a:solidFill>
                  <a:latin typeface="Arial" panose="020B0604020202020204" pitchFamily="34" charset="0"/>
                  <a:cs typeface="Arial" panose="020B0604020202020204" pitchFamily="34" charset="0"/>
                </a:rPr>
                <a:t> + </a:t>
              </a:r>
              <a:r>
                <a:rPr lang="en-US" sz="900" b="1" dirty="0" err="1">
                  <a:solidFill>
                    <a:prstClr val="white"/>
                  </a:solidFill>
                  <a:latin typeface="Arial" panose="020B0604020202020204" pitchFamily="34" charset="0"/>
                  <a:cs typeface="Arial" panose="020B0604020202020204" pitchFamily="34" charset="0"/>
                </a:rPr>
                <a:t>capécitabine</a:t>
              </a:r>
              <a:r>
                <a:rPr lang="en-US" sz="900" b="1" dirty="0">
                  <a:solidFill>
                    <a:prstClr val="white"/>
                  </a:solidFill>
                  <a:latin typeface="Arial" panose="020B0604020202020204" pitchFamily="34" charset="0"/>
                  <a:cs typeface="Arial" panose="020B0604020202020204" pitchFamily="34" charset="0"/>
                </a:rPr>
                <a:t> 1600 mg/m</a:t>
              </a:r>
              <a:r>
                <a:rPr lang="en-US" sz="900" b="1" baseline="30000" dirty="0">
                  <a:solidFill>
                    <a:prstClr val="white"/>
                  </a:solidFill>
                  <a:latin typeface="Arial" panose="020B0604020202020204" pitchFamily="34" charset="0"/>
                  <a:cs typeface="Arial" panose="020B0604020202020204" pitchFamily="34" charset="0"/>
                </a:rPr>
                <a:t>2</a:t>
              </a:r>
              <a:r>
                <a:rPr lang="en-US" sz="900" b="1" dirty="0">
                  <a:solidFill>
                    <a:prstClr val="white"/>
                  </a:solidFill>
                  <a:latin typeface="Arial" panose="020B0604020202020204" pitchFamily="34" charset="0"/>
                  <a:cs typeface="Arial" panose="020B0604020202020204" pitchFamily="34" charset="0"/>
                </a:rPr>
                <a:t>/j 5 j/7 </a:t>
              </a:r>
            </a:p>
          </p:txBody>
        </p:sp>
      </p:grpSp>
      <p:grpSp>
        <p:nvGrpSpPr>
          <p:cNvPr id="25" name="Group 20">
            <a:extLst>
              <a:ext uri="{FF2B5EF4-FFF2-40B4-BE49-F238E27FC236}">
                <a16:creationId xmlns:a16="http://schemas.microsoft.com/office/drawing/2014/main" id="{635EF429-27C1-4C7B-84F4-C0C011C26347}"/>
              </a:ext>
            </a:extLst>
          </p:cNvPr>
          <p:cNvGrpSpPr/>
          <p:nvPr/>
        </p:nvGrpSpPr>
        <p:grpSpPr>
          <a:xfrm>
            <a:off x="5950837" y="2039175"/>
            <a:ext cx="772845" cy="557532"/>
            <a:chOff x="7150660" y="2206741"/>
            <a:chExt cx="1542799" cy="1354806"/>
          </a:xfrm>
        </p:grpSpPr>
        <p:sp>
          <p:nvSpPr>
            <p:cNvPr id="26" name="Rectangle: Rounded Corners 21">
              <a:extLst>
                <a:ext uri="{FF2B5EF4-FFF2-40B4-BE49-F238E27FC236}">
                  <a16:creationId xmlns:a16="http://schemas.microsoft.com/office/drawing/2014/main" id="{41977555-67CE-4069-B8BF-48A68965CC86}"/>
                </a:ext>
              </a:extLst>
            </p:cNvPr>
            <p:cNvSpPr/>
            <p:nvPr/>
          </p:nvSpPr>
          <p:spPr>
            <a:xfrm>
              <a:off x="7150660" y="2206741"/>
              <a:ext cx="1542799" cy="1354806"/>
            </a:xfrm>
            <a:prstGeom prst="roundRect">
              <a:avLst>
                <a:gd name="adj" fmla="val 503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900">
                <a:solidFill>
                  <a:prstClr val="black">
                    <a:lumMod val="65000"/>
                    <a:lumOff val="35000"/>
                  </a:prstClr>
                </a:solidFill>
                <a:latin typeface="Arial" panose="020B0604020202020204" pitchFamily="34" charset="0"/>
                <a:cs typeface="Arial" panose="020B0604020202020204" pitchFamily="34" charset="0"/>
              </a:endParaRPr>
            </a:p>
          </p:txBody>
        </p:sp>
        <p:sp>
          <p:nvSpPr>
            <p:cNvPr id="27" name="TextBox 22">
              <a:extLst>
                <a:ext uri="{FF2B5EF4-FFF2-40B4-BE49-F238E27FC236}">
                  <a16:creationId xmlns:a16="http://schemas.microsoft.com/office/drawing/2014/main" id="{4FBD713A-3B8D-4C87-ACDB-F80F6FA26A19}"/>
                </a:ext>
              </a:extLst>
            </p:cNvPr>
            <p:cNvSpPr txBox="1"/>
            <p:nvPr/>
          </p:nvSpPr>
          <p:spPr>
            <a:xfrm>
              <a:off x="7226847" y="2588001"/>
              <a:ext cx="1404249" cy="560922"/>
            </a:xfrm>
            <a:prstGeom prst="rect">
              <a:avLst/>
            </a:prstGeom>
            <a:noFill/>
          </p:spPr>
          <p:txBody>
            <a:bodyPr wrap="square" rtlCol="0" anchor="ctr">
              <a:spAutoFit/>
            </a:bodyPr>
            <a:lstStyle/>
            <a:p>
              <a:pPr algn="ctr">
                <a:defRPr/>
              </a:pPr>
              <a:r>
                <a:rPr lang="en-US" sz="900" b="1" dirty="0">
                  <a:solidFill>
                    <a:prstClr val="black">
                      <a:lumMod val="65000"/>
                      <a:lumOff val="35000"/>
                    </a:prstClr>
                  </a:solidFill>
                  <a:latin typeface="Arial" panose="020B0604020202020204" pitchFamily="34" charset="0"/>
                  <a:cs typeface="Arial" panose="020B0604020202020204" pitchFamily="34" charset="0"/>
                </a:rPr>
                <a:t>TME</a:t>
              </a:r>
            </a:p>
          </p:txBody>
        </p:sp>
      </p:grpSp>
      <p:sp>
        <p:nvSpPr>
          <p:cNvPr id="28" name="TextBox 27">
            <a:extLst>
              <a:ext uri="{FF2B5EF4-FFF2-40B4-BE49-F238E27FC236}">
                <a16:creationId xmlns:a16="http://schemas.microsoft.com/office/drawing/2014/main" id="{6A0DDC1E-55B4-4ACC-A372-077E471012F1}"/>
              </a:ext>
            </a:extLst>
          </p:cNvPr>
          <p:cNvSpPr txBox="1"/>
          <p:nvPr/>
        </p:nvSpPr>
        <p:spPr>
          <a:xfrm>
            <a:off x="5417765" y="2130038"/>
            <a:ext cx="539998" cy="230832"/>
          </a:xfrm>
          <a:prstGeom prst="rect">
            <a:avLst/>
          </a:prstGeom>
          <a:noFill/>
        </p:spPr>
        <p:txBody>
          <a:bodyPr wrap="square">
            <a:spAutoFit/>
          </a:bodyPr>
          <a:lstStyle/>
          <a:p>
            <a:pPr>
              <a:defRPr/>
            </a:pPr>
            <a:r>
              <a:rPr lang="en-US" sz="900" dirty="0">
                <a:solidFill>
                  <a:prstClr val="black"/>
                </a:solidFill>
                <a:latin typeface="Arial" panose="020B0604020202020204" pitchFamily="34" charset="0"/>
                <a:cs typeface="Arial" panose="020B0604020202020204" pitchFamily="34" charset="0"/>
              </a:rPr>
              <a:t>7 </a:t>
            </a:r>
            <a:r>
              <a:rPr lang="en-US" sz="900" dirty="0" err="1">
                <a:solidFill>
                  <a:prstClr val="black"/>
                </a:solidFill>
                <a:latin typeface="Arial" panose="020B0604020202020204" pitchFamily="34" charset="0"/>
                <a:cs typeface="Arial" panose="020B0604020202020204" pitchFamily="34" charset="0"/>
              </a:rPr>
              <a:t>sem</a:t>
            </a:r>
            <a:endParaRPr lang="en-US" sz="900" dirty="0">
              <a:solidFill>
                <a:prstClr val="black"/>
              </a:solidFill>
              <a:latin typeface="Arial" panose="020B0604020202020204" pitchFamily="34" charset="0"/>
              <a:cs typeface="Arial" panose="020B0604020202020204" pitchFamily="34" charset="0"/>
            </a:endParaRPr>
          </a:p>
        </p:txBody>
      </p:sp>
      <p:sp>
        <p:nvSpPr>
          <p:cNvPr id="29" name="TextBox 30">
            <a:extLst>
              <a:ext uri="{FF2B5EF4-FFF2-40B4-BE49-F238E27FC236}">
                <a16:creationId xmlns:a16="http://schemas.microsoft.com/office/drawing/2014/main" id="{4519D7E8-640D-415C-9955-6CD81CFA5575}"/>
              </a:ext>
            </a:extLst>
          </p:cNvPr>
          <p:cNvSpPr txBox="1"/>
          <p:nvPr/>
        </p:nvSpPr>
        <p:spPr>
          <a:xfrm>
            <a:off x="2697013" y="1836749"/>
            <a:ext cx="1901472" cy="369332"/>
          </a:xfrm>
          <a:prstGeom prst="rect">
            <a:avLst/>
          </a:prstGeom>
          <a:noFill/>
        </p:spPr>
        <p:txBody>
          <a:bodyPr wrap="square">
            <a:spAutoFit/>
          </a:bodyPr>
          <a:lstStyle/>
          <a:p>
            <a:pPr defTabSz="685783">
              <a:defRPr/>
            </a:pPr>
            <a:r>
              <a:rPr lang="fr-FR" sz="900" b="1" dirty="0">
                <a:solidFill>
                  <a:schemeClr val="accent1"/>
                </a:solidFill>
                <a:latin typeface="Arial" panose="020B0604020202020204" pitchFamily="34" charset="0"/>
                <a:cs typeface="Arial" panose="020B0604020202020204" pitchFamily="34" charset="0"/>
              </a:rPr>
              <a:t>Bras Contrôle </a:t>
            </a:r>
            <a:br>
              <a:rPr lang="fr-FR" sz="900" b="1" dirty="0">
                <a:solidFill>
                  <a:schemeClr val="accent1"/>
                </a:solidFill>
                <a:latin typeface="Arial" panose="020B0604020202020204" pitchFamily="34" charset="0"/>
                <a:cs typeface="Arial" panose="020B0604020202020204" pitchFamily="34" charset="0"/>
              </a:rPr>
            </a:br>
            <a:r>
              <a:rPr lang="fr-FR" sz="900" b="1" dirty="0">
                <a:solidFill>
                  <a:schemeClr val="accent1"/>
                </a:solidFill>
                <a:latin typeface="Arial" panose="020B0604020202020204" pitchFamily="34" charset="0"/>
                <a:cs typeface="Arial" panose="020B0604020202020204" pitchFamily="34" charset="0"/>
              </a:rPr>
              <a:t>CAP50</a:t>
            </a:r>
          </a:p>
        </p:txBody>
      </p:sp>
      <p:sp>
        <p:nvSpPr>
          <p:cNvPr id="30" name="Rectangle 29">
            <a:extLst>
              <a:ext uri="{FF2B5EF4-FFF2-40B4-BE49-F238E27FC236}">
                <a16:creationId xmlns:a16="http://schemas.microsoft.com/office/drawing/2014/main" id="{49F1280C-0D8C-473D-9F25-C1A072C1AFFC}"/>
              </a:ext>
            </a:extLst>
          </p:cNvPr>
          <p:cNvSpPr/>
          <p:nvPr/>
        </p:nvSpPr>
        <p:spPr>
          <a:xfrm>
            <a:off x="2755193" y="2753061"/>
            <a:ext cx="5795986" cy="826312"/>
          </a:xfrm>
          <a:prstGeom prst="rect">
            <a:avLst/>
          </a:prstGeom>
          <a:solidFill>
            <a:srgbClr val="C0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900">
              <a:solidFill>
                <a:prstClr val="white"/>
              </a:solidFill>
              <a:latin typeface="Arial" panose="020B0604020202020204" pitchFamily="34" charset="0"/>
              <a:cs typeface="Arial" panose="020B0604020202020204" pitchFamily="34" charset="0"/>
            </a:endParaRPr>
          </a:p>
        </p:txBody>
      </p:sp>
      <p:cxnSp>
        <p:nvCxnSpPr>
          <p:cNvPr id="31" name="Straight Arrow Connector 32">
            <a:extLst>
              <a:ext uri="{FF2B5EF4-FFF2-40B4-BE49-F238E27FC236}">
                <a16:creationId xmlns:a16="http://schemas.microsoft.com/office/drawing/2014/main" id="{D9B119C0-3B2B-4F21-8B57-F2C68C376D88}"/>
              </a:ext>
            </a:extLst>
          </p:cNvPr>
          <p:cNvCxnSpPr>
            <a:cxnSpLocks/>
            <a:stCxn id="35" idx="3"/>
            <a:endCxn id="39" idx="1"/>
          </p:cNvCxnSpPr>
          <p:nvPr/>
        </p:nvCxnSpPr>
        <p:spPr>
          <a:xfrm flipV="1">
            <a:off x="5443692" y="3166099"/>
            <a:ext cx="512062" cy="956"/>
          </a:xfrm>
          <a:prstGeom prst="straightConnector1">
            <a:avLst/>
          </a:prstGeom>
          <a:noFill/>
          <a:ln w="19050">
            <a:solidFill>
              <a:srgbClr val="4D4D4D"/>
            </a:solidFill>
            <a:round/>
            <a:headEnd type="none" w="med" len="med"/>
            <a:tailEnd type="triangle" w="med" len="med"/>
          </a:ln>
        </p:spPr>
      </p:cxnSp>
      <p:cxnSp>
        <p:nvCxnSpPr>
          <p:cNvPr id="32" name="Straight Arrow Connector 33">
            <a:extLst>
              <a:ext uri="{FF2B5EF4-FFF2-40B4-BE49-F238E27FC236}">
                <a16:creationId xmlns:a16="http://schemas.microsoft.com/office/drawing/2014/main" id="{72B4D3CB-DDE1-4A55-8E69-BE12377486E7}"/>
              </a:ext>
            </a:extLst>
          </p:cNvPr>
          <p:cNvCxnSpPr>
            <a:cxnSpLocks/>
            <a:stCxn id="38" idx="3"/>
            <a:endCxn id="33" idx="1"/>
          </p:cNvCxnSpPr>
          <p:nvPr/>
        </p:nvCxnSpPr>
        <p:spPr>
          <a:xfrm>
            <a:off x="6726337" y="3173136"/>
            <a:ext cx="208710" cy="0"/>
          </a:xfrm>
          <a:prstGeom prst="straightConnector1">
            <a:avLst/>
          </a:prstGeom>
          <a:noFill/>
          <a:ln w="19050">
            <a:solidFill>
              <a:srgbClr val="4D4D4D"/>
            </a:solidFill>
            <a:round/>
            <a:headEnd type="none" w="med" len="med"/>
            <a:tailEnd type="triangle" w="med" len="med"/>
          </a:ln>
        </p:spPr>
      </p:cxnSp>
      <p:sp>
        <p:nvSpPr>
          <p:cNvPr id="33" name="Rectangle 11">
            <a:extLst>
              <a:ext uri="{FF2B5EF4-FFF2-40B4-BE49-F238E27FC236}">
                <a16:creationId xmlns:a16="http://schemas.microsoft.com/office/drawing/2014/main" id="{8970364A-2F54-45CD-9BE6-6CA89B528E87}"/>
              </a:ext>
            </a:extLst>
          </p:cNvPr>
          <p:cNvSpPr>
            <a:spLocks noChangeArrowheads="1"/>
          </p:cNvSpPr>
          <p:nvPr/>
        </p:nvSpPr>
        <p:spPr bwMode="auto">
          <a:xfrm>
            <a:off x="6935047" y="2869203"/>
            <a:ext cx="1452249" cy="607866"/>
          </a:xfrm>
          <a:prstGeom prst="roundRect">
            <a:avLst>
              <a:gd name="adj" fmla="val 8133"/>
            </a:avLst>
          </a:prstGeom>
          <a:solidFill>
            <a:schemeClr val="accent1"/>
          </a:solidFill>
          <a:ln>
            <a:noFill/>
            <a:headEnd/>
            <a:tailEnd/>
          </a:ln>
          <a:effectLst/>
        </p:spPr>
        <p:txBody>
          <a:bodyPr wrap="none" anchor="ctr"/>
          <a:lstStyle/>
          <a:p>
            <a:pPr algn="ctr" defTabSz="685783">
              <a:buClr>
                <a:srgbClr val="FFCC00"/>
              </a:buClr>
              <a:defRPr/>
            </a:pPr>
            <a:r>
              <a:rPr lang="fr-FR" sz="900" b="1" kern="0" dirty="0">
                <a:solidFill>
                  <a:prstClr val="white"/>
                </a:solidFill>
                <a:latin typeface="Arial" panose="020B0604020202020204" pitchFamily="34" charset="0"/>
                <a:cs typeface="Arial" panose="020B0604020202020204" pitchFamily="34" charset="0"/>
              </a:rPr>
              <a:t>mFOLFOX6, </a:t>
            </a:r>
            <a:br>
              <a:rPr lang="fr-FR" sz="900" b="1" kern="0" dirty="0">
                <a:solidFill>
                  <a:prstClr val="white"/>
                </a:solidFill>
                <a:latin typeface="Arial" panose="020B0604020202020204" pitchFamily="34" charset="0"/>
                <a:cs typeface="Arial" panose="020B0604020202020204" pitchFamily="34" charset="0"/>
              </a:rPr>
            </a:br>
            <a:r>
              <a:rPr lang="fr-FR" sz="900" b="1" kern="0" dirty="0">
                <a:solidFill>
                  <a:prstClr val="white"/>
                </a:solidFill>
                <a:latin typeface="Arial" panose="020B0604020202020204" pitchFamily="34" charset="0"/>
                <a:cs typeface="Arial" panose="020B0604020202020204" pitchFamily="34" charset="0"/>
              </a:rPr>
              <a:t>6 cycles </a:t>
            </a:r>
            <a:br>
              <a:rPr lang="fr-FR" sz="900" b="1" kern="0" dirty="0">
                <a:solidFill>
                  <a:prstClr val="white"/>
                </a:solidFill>
                <a:latin typeface="Arial" panose="020B0604020202020204" pitchFamily="34" charset="0"/>
                <a:cs typeface="Arial" panose="020B0604020202020204" pitchFamily="34" charset="0"/>
              </a:rPr>
            </a:br>
            <a:r>
              <a:rPr lang="fr-FR" sz="900" b="1" kern="0" dirty="0">
                <a:solidFill>
                  <a:prstClr val="white"/>
                </a:solidFill>
                <a:latin typeface="Arial" panose="020B0604020202020204" pitchFamily="34" charset="0"/>
                <a:cs typeface="Arial" panose="020B0604020202020204" pitchFamily="34" charset="0"/>
              </a:rPr>
              <a:t>ou </a:t>
            </a:r>
            <a:r>
              <a:rPr lang="fr-FR" sz="900" b="1" kern="0" dirty="0" err="1">
                <a:solidFill>
                  <a:prstClr val="white"/>
                </a:solidFill>
                <a:latin typeface="Arial" panose="020B0604020202020204" pitchFamily="34" charset="0"/>
                <a:cs typeface="Arial" panose="020B0604020202020204" pitchFamily="34" charset="0"/>
              </a:rPr>
              <a:t>capécitabine</a:t>
            </a:r>
            <a:r>
              <a:rPr lang="fr-FR" sz="900" b="1" kern="0" dirty="0">
                <a:solidFill>
                  <a:prstClr val="white"/>
                </a:solidFill>
                <a:latin typeface="Arial" panose="020B0604020202020204" pitchFamily="34" charset="0"/>
                <a:cs typeface="Arial" panose="020B0604020202020204" pitchFamily="34" charset="0"/>
              </a:rPr>
              <a:t>*, </a:t>
            </a:r>
            <a:br>
              <a:rPr lang="fr-FR" sz="900" b="1" kern="0" dirty="0">
                <a:solidFill>
                  <a:prstClr val="white"/>
                </a:solidFill>
                <a:latin typeface="Arial" panose="020B0604020202020204" pitchFamily="34" charset="0"/>
                <a:cs typeface="Arial" panose="020B0604020202020204" pitchFamily="34" charset="0"/>
              </a:rPr>
            </a:br>
            <a:r>
              <a:rPr lang="fr-FR" sz="900" b="1" kern="0" dirty="0">
                <a:solidFill>
                  <a:prstClr val="white"/>
                </a:solidFill>
                <a:latin typeface="Arial" panose="020B0604020202020204" pitchFamily="34" charset="0"/>
                <a:cs typeface="Arial" panose="020B0604020202020204" pitchFamily="34" charset="0"/>
              </a:rPr>
              <a:t>4 cycles </a:t>
            </a:r>
            <a:r>
              <a:rPr lang="fr-FR" sz="900" kern="0" dirty="0">
                <a:solidFill>
                  <a:prstClr val="white"/>
                </a:solidFill>
                <a:latin typeface="Arial" panose="020B0604020202020204" pitchFamily="34" charset="0"/>
                <a:cs typeface="Arial" panose="020B0604020202020204" pitchFamily="34" charset="0"/>
              </a:rPr>
              <a:t>(3 mois)</a:t>
            </a:r>
          </a:p>
        </p:txBody>
      </p:sp>
      <p:grpSp>
        <p:nvGrpSpPr>
          <p:cNvPr id="34" name="Group 35">
            <a:extLst>
              <a:ext uri="{FF2B5EF4-FFF2-40B4-BE49-F238E27FC236}">
                <a16:creationId xmlns:a16="http://schemas.microsoft.com/office/drawing/2014/main" id="{A5E7B33D-2176-4009-88F7-BCFDC806FA44}"/>
              </a:ext>
            </a:extLst>
          </p:cNvPr>
          <p:cNvGrpSpPr/>
          <p:nvPr/>
        </p:nvGrpSpPr>
        <p:grpSpPr>
          <a:xfrm>
            <a:off x="4061576" y="2863121"/>
            <a:ext cx="1382116" cy="607866"/>
            <a:chOff x="5462739" y="2206741"/>
            <a:chExt cx="1990608" cy="1354806"/>
          </a:xfrm>
        </p:grpSpPr>
        <p:sp>
          <p:nvSpPr>
            <p:cNvPr id="35" name="Rectangle: Rounded Corners 36">
              <a:extLst>
                <a:ext uri="{FF2B5EF4-FFF2-40B4-BE49-F238E27FC236}">
                  <a16:creationId xmlns:a16="http://schemas.microsoft.com/office/drawing/2014/main" id="{140CFE75-8691-472B-AFE2-2CE628510E9A}"/>
                </a:ext>
              </a:extLst>
            </p:cNvPr>
            <p:cNvSpPr/>
            <p:nvPr/>
          </p:nvSpPr>
          <p:spPr>
            <a:xfrm>
              <a:off x="5462739" y="2206741"/>
              <a:ext cx="1990608" cy="1354806"/>
            </a:xfrm>
            <a:prstGeom prst="roundRect">
              <a:avLst>
                <a:gd name="adj" fmla="val 5030"/>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900">
                <a:solidFill>
                  <a:schemeClr val="tx1">
                    <a:lumMod val="75000"/>
                    <a:lumOff val="25000"/>
                  </a:schemeClr>
                </a:solidFill>
                <a:latin typeface="Arial" panose="020B0604020202020204" pitchFamily="34" charset="0"/>
                <a:cs typeface="Arial" panose="020B0604020202020204" pitchFamily="34" charset="0"/>
              </a:endParaRPr>
            </a:p>
          </p:txBody>
        </p:sp>
        <p:sp>
          <p:nvSpPr>
            <p:cNvPr id="36" name="TextBox 37">
              <a:extLst>
                <a:ext uri="{FF2B5EF4-FFF2-40B4-BE49-F238E27FC236}">
                  <a16:creationId xmlns:a16="http://schemas.microsoft.com/office/drawing/2014/main" id="{DE65CEC2-0824-49B9-A54B-AD3857F20CF1}"/>
                </a:ext>
              </a:extLst>
            </p:cNvPr>
            <p:cNvSpPr txBox="1"/>
            <p:nvPr/>
          </p:nvSpPr>
          <p:spPr>
            <a:xfrm>
              <a:off x="5507420" y="2437573"/>
              <a:ext cx="1860331" cy="861774"/>
            </a:xfrm>
            <a:prstGeom prst="rect">
              <a:avLst/>
            </a:prstGeom>
            <a:noFill/>
          </p:spPr>
          <p:txBody>
            <a:bodyPr wrap="square" rtlCol="0" anchor="ctr">
              <a:spAutoFit/>
            </a:bodyPr>
            <a:lstStyle/>
            <a:p>
              <a:pPr algn="ctr">
                <a:defRPr/>
              </a:pPr>
              <a:r>
                <a:rPr lang="en-US" sz="900" b="1" dirty="0" err="1">
                  <a:solidFill>
                    <a:prstClr val="white"/>
                  </a:solidFill>
                  <a:latin typeface="Arial" panose="020B0604020202020204" pitchFamily="34" charset="0"/>
                  <a:cs typeface="Arial" panose="020B0604020202020204" pitchFamily="34" charset="0"/>
                </a:rPr>
                <a:t>Radiothérapie</a:t>
              </a:r>
              <a:r>
                <a:rPr lang="en-US" sz="900" b="1" dirty="0">
                  <a:solidFill>
                    <a:prstClr val="white"/>
                  </a:solidFill>
                  <a:latin typeface="Arial" panose="020B0604020202020204" pitchFamily="34" charset="0"/>
                  <a:cs typeface="Arial" panose="020B0604020202020204" pitchFamily="34" charset="0"/>
                </a:rPr>
                <a:t> </a:t>
              </a:r>
              <a:br>
                <a:rPr lang="en-US" sz="900" b="1" dirty="0">
                  <a:solidFill>
                    <a:prstClr val="white"/>
                  </a:solidFill>
                  <a:latin typeface="Arial" panose="020B0604020202020204" pitchFamily="34" charset="0"/>
                  <a:cs typeface="Arial" panose="020B0604020202020204" pitchFamily="34" charset="0"/>
                </a:rPr>
              </a:br>
              <a:r>
                <a:rPr lang="en-US" sz="900" b="1" dirty="0">
                  <a:solidFill>
                    <a:prstClr val="white"/>
                  </a:solidFill>
                  <a:latin typeface="Arial" panose="020B0604020202020204" pitchFamily="34" charset="0"/>
                  <a:cs typeface="Arial" panose="020B0604020202020204" pitchFamily="34" charset="0"/>
                </a:rPr>
                <a:t>50,4 </a:t>
              </a:r>
              <a:r>
                <a:rPr lang="en-US" sz="900" b="1" dirty="0" err="1">
                  <a:solidFill>
                    <a:prstClr val="white"/>
                  </a:solidFill>
                  <a:latin typeface="Arial" panose="020B0604020202020204" pitchFamily="34" charset="0"/>
                  <a:cs typeface="Arial" panose="020B0604020202020204" pitchFamily="34" charset="0"/>
                </a:rPr>
                <a:t>Gy</a:t>
              </a:r>
              <a:r>
                <a:rPr lang="en-US" sz="900" b="1" dirty="0">
                  <a:solidFill>
                    <a:prstClr val="white"/>
                  </a:solidFill>
                  <a:latin typeface="Arial" panose="020B0604020202020204" pitchFamily="34" charset="0"/>
                  <a:cs typeface="Arial" panose="020B0604020202020204" pitchFamily="34" charset="0"/>
                </a:rPr>
                <a:t> /5 </a:t>
              </a:r>
              <a:r>
                <a:rPr lang="en-US" sz="900" b="1" dirty="0" err="1">
                  <a:solidFill>
                    <a:prstClr val="white"/>
                  </a:solidFill>
                  <a:latin typeface="Arial" panose="020B0604020202020204" pitchFamily="34" charset="0"/>
                  <a:cs typeface="Arial" panose="020B0604020202020204" pitchFamily="34" charset="0"/>
                </a:rPr>
                <a:t>sem</a:t>
              </a:r>
              <a:r>
                <a:rPr lang="en-US" sz="900" b="1" dirty="0">
                  <a:solidFill>
                    <a:prstClr val="white"/>
                  </a:solidFill>
                  <a:latin typeface="Arial" panose="020B0604020202020204" pitchFamily="34" charset="0"/>
                  <a:cs typeface="Arial" panose="020B0604020202020204" pitchFamily="34" charset="0"/>
                </a:rPr>
                <a:t> + </a:t>
              </a:r>
              <a:r>
                <a:rPr lang="en-US" sz="900" b="1" dirty="0" err="1">
                  <a:solidFill>
                    <a:prstClr val="white"/>
                  </a:solidFill>
                  <a:latin typeface="Arial" panose="020B0604020202020204" pitchFamily="34" charset="0"/>
                  <a:cs typeface="Arial" panose="020B0604020202020204" pitchFamily="34" charset="0"/>
                </a:rPr>
                <a:t>capécitabine</a:t>
              </a:r>
              <a:r>
                <a:rPr lang="en-US" sz="900" b="1" dirty="0">
                  <a:solidFill>
                    <a:prstClr val="white"/>
                  </a:solidFill>
                  <a:latin typeface="Arial" panose="020B0604020202020204" pitchFamily="34" charset="0"/>
                  <a:cs typeface="Arial" panose="020B0604020202020204" pitchFamily="34" charset="0"/>
                </a:rPr>
                <a:t> 1600 mg/m</a:t>
              </a:r>
              <a:r>
                <a:rPr lang="en-US" sz="900" b="1" baseline="30000" dirty="0">
                  <a:solidFill>
                    <a:prstClr val="white"/>
                  </a:solidFill>
                  <a:latin typeface="Arial" panose="020B0604020202020204" pitchFamily="34" charset="0"/>
                  <a:cs typeface="Arial" panose="020B0604020202020204" pitchFamily="34" charset="0"/>
                </a:rPr>
                <a:t>2</a:t>
              </a:r>
              <a:r>
                <a:rPr lang="en-US" sz="900" b="1" dirty="0">
                  <a:solidFill>
                    <a:prstClr val="white"/>
                  </a:solidFill>
                  <a:latin typeface="Arial" panose="020B0604020202020204" pitchFamily="34" charset="0"/>
                  <a:cs typeface="Arial" panose="020B0604020202020204" pitchFamily="34" charset="0"/>
                </a:rPr>
                <a:t>/j 5 j/7 </a:t>
              </a:r>
            </a:p>
          </p:txBody>
        </p:sp>
      </p:grpSp>
      <p:grpSp>
        <p:nvGrpSpPr>
          <p:cNvPr id="37" name="Group 38">
            <a:extLst>
              <a:ext uri="{FF2B5EF4-FFF2-40B4-BE49-F238E27FC236}">
                <a16:creationId xmlns:a16="http://schemas.microsoft.com/office/drawing/2014/main" id="{8C6A54B3-E2A3-448F-B647-DE6AD9E1B147}"/>
              </a:ext>
            </a:extLst>
          </p:cNvPr>
          <p:cNvGrpSpPr/>
          <p:nvPr/>
        </p:nvGrpSpPr>
        <p:grpSpPr>
          <a:xfrm>
            <a:off x="5938061" y="2869203"/>
            <a:ext cx="788276" cy="607866"/>
            <a:chOff x="5462739" y="2206741"/>
            <a:chExt cx="1990608" cy="1354806"/>
          </a:xfrm>
        </p:grpSpPr>
        <p:sp>
          <p:nvSpPr>
            <p:cNvPr id="38" name="Rectangle: Rounded Corners 39">
              <a:extLst>
                <a:ext uri="{FF2B5EF4-FFF2-40B4-BE49-F238E27FC236}">
                  <a16:creationId xmlns:a16="http://schemas.microsoft.com/office/drawing/2014/main" id="{070142A0-0448-47AE-8D9B-E41B35BA5E45}"/>
                </a:ext>
              </a:extLst>
            </p:cNvPr>
            <p:cNvSpPr/>
            <p:nvPr/>
          </p:nvSpPr>
          <p:spPr>
            <a:xfrm>
              <a:off x="5462739" y="2206741"/>
              <a:ext cx="1990608" cy="1354806"/>
            </a:xfrm>
            <a:prstGeom prst="roundRect">
              <a:avLst>
                <a:gd name="adj" fmla="val 503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900">
                <a:solidFill>
                  <a:prstClr val="black">
                    <a:lumMod val="65000"/>
                    <a:lumOff val="35000"/>
                  </a:prstClr>
                </a:solidFill>
                <a:latin typeface="Arial" panose="020B0604020202020204" pitchFamily="34" charset="0"/>
                <a:cs typeface="Arial" panose="020B0604020202020204" pitchFamily="34" charset="0"/>
              </a:endParaRPr>
            </a:p>
          </p:txBody>
        </p:sp>
        <p:sp>
          <p:nvSpPr>
            <p:cNvPr id="39" name="TextBox 40">
              <a:extLst>
                <a:ext uri="{FF2B5EF4-FFF2-40B4-BE49-F238E27FC236}">
                  <a16:creationId xmlns:a16="http://schemas.microsoft.com/office/drawing/2014/main" id="{2AA36117-1BED-4850-B20B-A6D1E54737C1}"/>
                </a:ext>
              </a:extLst>
            </p:cNvPr>
            <p:cNvSpPr txBox="1"/>
            <p:nvPr/>
          </p:nvSpPr>
          <p:spPr>
            <a:xfrm>
              <a:off x="5507419" y="2714573"/>
              <a:ext cx="1860332" cy="307776"/>
            </a:xfrm>
            <a:prstGeom prst="rect">
              <a:avLst/>
            </a:prstGeom>
            <a:noFill/>
          </p:spPr>
          <p:txBody>
            <a:bodyPr wrap="square" rtlCol="0" anchor="ctr">
              <a:spAutoFit/>
            </a:bodyPr>
            <a:lstStyle/>
            <a:p>
              <a:pPr algn="ctr">
                <a:defRPr/>
              </a:pPr>
              <a:r>
                <a:rPr lang="en-US" sz="900" b="1" dirty="0">
                  <a:solidFill>
                    <a:prstClr val="black">
                      <a:lumMod val="65000"/>
                      <a:lumOff val="35000"/>
                    </a:prstClr>
                  </a:solidFill>
                  <a:latin typeface="Arial" panose="020B0604020202020204" pitchFamily="34" charset="0"/>
                  <a:cs typeface="Arial" panose="020B0604020202020204" pitchFamily="34" charset="0"/>
                </a:rPr>
                <a:t>TME</a:t>
              </a:r>
            </a:p>
          </p:txBody>
        </p:sp>
      </p:grpSp>
      <p:sp>
        <p:nvSpPr>
          <p:cNvPr id="40" name="TextBox 41">
            <a:extLst>
              <a:ext uri="{FF2B5EF4-FFF2-40B4-BE49-F238E27FC236}">
                <a16:creationId xmlns:a16="http://schemas.microsoft.com/office/drawing/2014/main" id="{9A5F7E45-5EBE-43DD-BE03-8828A580DEFF}"/>
              </a:ext>
            </a:extLst>
          </p:cNvPr>
          <p:cNvSpPr txBox="1"/>
          <p:nvPr/>
        </p:nvSpPr>
        <p:spPr>
          <a:xfrm>
            <a:off x="5454755" y="3004774"/>
            <a:ext cx="772511" cy="176899"/>
          </a:xfrm>
          <a:prstGeom prst="rect">
            <a:avLst/>
          </a:prstGeom>
          <a:noFill/>
        </p:spPr>
        <p:txBody>
          <a:bodyPr wrap="square">
            <a:spAutoFit/>
          </a:bodyPr>
          <a:lstStyle/>
          <a:p>
            <a:pPr>
              <a:defRPr/>
            </a:pPr>
            <a:r>
              <a:rPr lang="en-US" sz="900" dirty="0">
                <a:solidFill>
                  <a:prstClr val="black"/>
                </a:solidFill>
                <a:latin typeface="Arial" panose="020B0604020202020204" pitchFamily="34" charset="0"/>
                <a:cs typeface="Arial" panose="020B0604020202020204" pitchFamily="34" charset="0"/>
              </a:rPr>
              <a:t>7 </a:t>
            </a:r>
            <a:r>
              <a:rPr lang="en-US" sz="900" dirty="0" err="1">
                <a:solidFill>
                  <a:prstClr val="black"/>
                </a:solidFill>
                <a:latin typeface="Arial" panose="020B0604020202020204" pitchFamily="34" charset="0"/>
                <a:cs typeface="Arial" panose="020B0604020202020204" pitchFamily="34" charset="0"/>
              </a:rPr>
              <a:t>sem</a:t>
            </a:r>
            <a:endParaRPr lang="en-US" sz="900" dirty="0">
              <a:solidFill>
                <a:prstClr val="black"/>
              </a:solidFill>
              <a:latin typeface="Arial" panose="020B0604020202020204" pitchFamily="34" charset="0"/>
              <a:cs typeface="Arial" panose="020B0604020202020204" pitchFamily="34" charset="0"/>
            </a:endParaRPr>
          </a:p>
        </p:txBody>
      </p:sp>
      <p:sp>
        <p:nvSpPr>
          <p:cNvPr id="41" name="TextBox 42">
            <a:extLst>
              <a:ext uri="{FF2B5EF4-FFF2-40B4-BE49-F238E27FC236}">
                <a16:creationId xmlns:a16="http://schemas.microsoft.com/office/drawing/2014/main" id="{6FACDA36-0D60-4EA0-8EC6-908811E357DF}"/>
              </a:ext>
            </a:extLst>
          </p:cNvPr>
          <p:cNvSpPr txBox="1"/>
          <p:nvPr/>
        </p:nvSpPr>
        <p:spPr>
          <a:xfrm>
            <a:off x="2714306" y="2732689"/>
            <a:ext cx="1861595" cy="369332"/>
          </a:xfrm>
          <a:prstGeom prst="rect">
            <a:avLst/>
          </a:prstGeom>
          <a:noFill/>
        </p:spPr>
        <p:txBody>
          <a:bodyPr wrap="square">
            <a:spAutoFit/>
          </a:bodyPr>
          <a:lstStyle/>
          <a:p>
            <a:pPr defTabSz="685783">
              <a:defRPr/>
            </a:pPr>
            <a:r>
              <a:rPr lang="fr-FR" sz="900" b="1" dirty="0">
                <a:solidFill>
                  <a:srgbClr val="C00000"/>
                </a:solidFill>
                <a:latin typeface="Arial" panose="020B0604020202020204" pitchFamily="34" charset="0"/>
                <a:cs typeface="Arial" panose="020B0604020202020204" pitchFamily="34" charset="0"/>
              </a:rPr>
              <a:t>Bras expérimental </a:t>
            </a:r>
            <a:br>
              <a:rPr lang="fr-FR" sz="900" b="1" dirty="0">
                <a:solidFill>
                  <a:srgbClr val="C00000"/>
                </a:solidFill>
                <a:latin typeface="Arial" panose="020B0604020202020204" pitchFamily="34" charset="0"/>
                <a:cs typeface="Arial" panose="020B0604020202020204" pitchFamily="34" charset="0"/>
              </a:rPr>
            </a:br>
            <a:r>
              <a:rPr lang="fr-FR" sz="900" b="1" dirty="0">
                <a:solidFill>
                  <a:srgbClr val="C00000"/>
                </a:solidFill>
                <a:latin typeface="Arial" panose="020B0604020202020204" pitchFamily="34" charset="0"/>
                <a:cs typeface="Arial" panose="020B0604020202020204" pitchFamily="34" charset="0"/>
              </a:rPr>
              <a:t>TNT</a:t>
            </a:r>
          </a:p>
        </p:txBody>
      </p:sp>
      <p:sp>
        <p:nvSpPr>
          <p:cNvPr id="42" name="Rectangle 41">
            <a:extLst>
              <a:ext uri="{FF2B5EF4-FFF2-40B4-BE49-F238E27FC236}">
                <a16:creationId xmlns:a16="http://schemas.microsoft.com/office/drawing/2014/main" id="{97CA3FB8-62EE-4B83-B1F9-FEA473DC62CC}"/>
              </a:ext>
            </a:extLst>
          </p:cNvPr>
          <p:cNvSpPr/>
          <p:nvPr/>
        </p:nvSpPr>
        <p:spPr>
          <a:xfrm>
            <a:off x="3050262" y="3050968"/>
            <a:ext cx="49583" cy="19935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900">
              <a:solidFill>
                <a:prstClr val="white"/>
              </a:solidFill>
              <a:latin typeface="Arial" panose="020B0604020202020204" pitchFamily="34" charset="0"/>
              <a:cs typeface="Arial" panose="020B0604020202020204" pitchFamily="34" charset="0"/>
            </a:endParaRPr>
          </a:p>
        </p:txBody>
      </p:sp>
      <p:sp>
        <p:nvSpPr>
          <p:cNvPr id="43" name="Rectangle 42">
            <a:extLst>
              <a:ext uri="{FF2B5EF4-FFF2-40B4-BE49-F238E27FC236}">
                <a16:creationId xmlns:a16="http://schemas.microsoft.com/office/drawing/2014/main" id="{EC2B8EDD-0BED-47E5-86D5-4B553765F441}"/>
              </a:ext>
            </a:extLst>
          </p:cNvPr>
          <p:cNvSpPr/>
          <p:nvPr/>
        </p:nvSpPr>
        <p:spPr>
          <a:xfrm>
            <a:off x="3168615" y="3050968"/>
            <a:ext cx="49583" cy="19935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900">
              <a:solidFill>
                <a:prstClr val="white"/>
              </a:solidFill>
              <a:latin typeface="Arial" panose="020B0604020202020204" pitchFamily="34" charset="0"/>
              <a:cs typeface="Arial" panose="020B0604020202020204" pitchFamily="34" charset="0"/>
            </a:endParaRPr>
          </a:p>
        </p:txBody>
      </p:sp>
      <p:sp>
        <p:nvSpPr>
          <p:cNvPr id="44" name="Rectangle 43">
            <a:extLst>
              <a:ext uri="{FF2B5EF4-FFF2-40B4-BE49-F238E27FC236}">
                <a16:creationId xmlns:a16="http://schemas.microsoft.com/office/drawing/2014/main" id="{243C3C31-2745-4421-9F7E-54E53C501828}"/>
              </a:ext>
            </a:extLst>
          </p:cNvPr>
          <p:cNvSpPr/>
          <p:nvPr/>
        </p:nvSpPr>
        <p:spPr>
          <a:xfrm>
            <a:off x="3286968" y="3050968"/>
            <a:ext cx="49583" cy="19935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900">
              <a:solidFill>
                <a:prstClr val="white"/>
              </a:solidFill>
              <a:latin typeface="Arial" panose="020B0604020202020204" pitchFamily="34" charset="0"/>
              <a:cs typeface="Arial" panose="020B0604020202020204" pitchFamily="34" charset="0"/>
            </a:endParaRPr>
          </a:p>
        </p:txBody>
      </p:sp>
      <p:sp>
        <p:nvSpPr>
          <p:cNvPr id="45" name="Rectangle 44">
            <a:extLst>
              <a:ext uri="{FF2B5EF4-FFF2-40B4-BE49-F238E27FC236}">
                <a16:creationId xmlns:a16="http://schemas.microsoft.com/office/drawing/2014/main" id="{3C43B343-8FA7-4376-9686-DD5F6FCDB973}"/>
              </a:ext>
            </a:extLst>
          </p:cNvPr>
          <p:cNvSpPr/>
          <p:nvPr/>
        </p:nvSpPr>
        <p:spPr>
          <a:xfrm>
            <a:off x="3405321" y="3050968"/>
            <a:ext cx="49583" cy="19935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900">
              <a:solidFill>
                <a:prstClr val="white"/>
              </a:solidFill>
              <a:latin typeface="Arial" panose="020B0604020202020204" pitchFamily="34" charset="0"/>
              <a:cs typeface="Arial" panose="020B0604020202020204" pitchFamily="34" charset="0"/>
            </a:endParaRPr>
          </a:p>
        </p:txBody>
      </p:sp>
      <p:sp>
        <p:nvSpPr>
          <p:cNvPr id="46" name="Rectangle 45">
            <a:extLst>
              <a:ext uri="{FF2B5EF4-FFF2-40B4-BE49-F238E27FC236}">
                <a16:creationId xmlns:a16="http://schemas.microsoft.com/office/drawing/2014/main" id="{DBA21392-7E22-4B96-A35B-15DEB7234084}"/>
              </a:ext>
            </a:extLst>
          </p:cNvPr>
          <p:cNvSpPr/>
          <p:nvPr/>
        </p:nvSpPr>
        <p:spPr>
          <a:xfrm>
            <a:off x="3523674" y="3050968"/>
            <a:ext cx="49583" cy="19935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900">
              <a:solidFill>
                <a:prstClr val="white"/>
              </a:solidFill>
              <a:latin typeface="Arial" panose="020B0604020202020204" pitchFamily="34" charset="0"/>
              <a:cs typeface="Arial" panose="020B0604020202020204" pitchFamily="34" charset="0"/>
            </a:endParaRPr>
          </a:p>
        </p:txBody>
      </p:sp>
      <p:sp>
        <p:nvSpPr>
          <p:cNvPr id="47" name="Rectangle 46">
            <a:extLst>
              <a:ext uri="{FF2B5EF4-FFF2-40B4-BE49-F238E27FC236}">
                <a16:creationId xmlns:a16="http://schemas.microsoft.com/office/drawing/2014/main" id="{4C2CE869-7C62-48D8-913A-E2441C0E5E8E}"/>
              </a:ext>
            </a:extLst>
          </p:cNvPr>
          <p:cNvSpPr/>
          <p:nvPr/>
        </p:nvSpPr>
        <p:spPr>
          <a:xfrm>
            <a:off x="3642027" y="3050968"/>
            <a:ext cx="49583" cy="19935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900">
              <a:solidFill>
                <a:prstClr val="white"/>
              </a:solidFill>
              <a:latin typeface="Arial" panose="020B0604020202020204" pitchFamily="34" charset="0"/>
              <a:cs typeface="Arial" panose="020B0604020202020204" pitchFamily="34" charset="0"/>
            </a:endParaRPr>
          </a:p>
        </p:txBody>
      </p:sp>
      <p:cxnSp>
        <p:nvCxnSpPr>
          <p:cNvPr id="48" name="Straight Arrow Connector 50">
            <a:extLst>
              <a:ext uri="{FF2B5EF4-FFF2-40B4-BE49-F238E27FC236}">
                <a16:creationId xmlns:a16="http://schemas.microsoft.com/office/drawing/2014/main" id="{54D6F2D6-A789-41F3-8894-3AC5E80189EE}"/>
              </a:ext>
            </a:extLst>
          </p:cNvPr>
          <p:cNvCxnSpPr>
            <a:cxnSpLocks/>
          </p:cNvCxnSpPr>
          <p:nvPr/>
        </p:nvCxnSpPr>
        <p:spPr>
          <a:xfrm>
            <a:off x="3691610" y="3178456"/>
            <a:ext cx="344555" cy="0"/>
          </a:xfrm>
          <a:prstGeom prst="straightConnector1">
            <a:avLst/>
          </a:prstGeom>
          <a:noFill/>
          <a:ln w="19050">
            <a:solidFill>
              <a:srgbClr val="4D4D4D"/>
            </a:solidFill>
            <a:round/>
            <a:headEnd type="none" w="med" len="med"/>
            <a:tailEnd type="triangle" w="med" len="med"/>
          </a:ln>
        </p:spPr>
      </p:cxnSp>
      <p:sp>
        <p:nvSpPr>
          <p:cNvPr id="49" name="TextBox 55">
            <a:extLst>
              <a:ext uri="{FF2B5EF4-FFF2-40B4-BE49-F238E27FC236}">
                <a16:creationId xmlns:a16="http://schemas.microsoft.com/office/drawing/2014/main" id="{60FC1C9D-BF05-4129-BF1E-C339777A6459}"/>
              </a:ext>
            </a:extLst>
          </p:cNvPr>
          <p:cNvSpPr txBox="1"/>
          <p:nvPr/>
        </p:nvSpPr>
        <p:spPr>
          <a:xfrm>
            <a:off x="2657535" y="3233716"/>
            <a:ext cx="1545153" cy="283039"/>
          </a:xfrm>
          <a:prstGeom prst="rect">
            <a:avLst/>
          </a:prstGeom>
          <a:noFill/>
        </p:spPr>
        <p:txBody>
          <a:bodyPr wrap="square">
            <a:spAutoFit/>
          </a:bodyPr>
          <a:lstStyle/>
          <a:p>
            <a:pPr algn="ctr">
              <a:defRPr/>
            </a:pPr>
            <a:r>
              <a:rPr lang="en-US" sz="900" b="1" dirty="0" err="1">
                <a:solidFill>
                  <a:schemeClr val="tx1">
                    <a:lumMod val="75000"/>
                    <a:lumOff val="25000"/>
                  </a:schemeClr>
                </a:solidFill>
                <a:latin typeface="Arial" panose="020B0604020202020204" pitchFamily="34" charset="0"/>
                <a:cs typeface="Arial" panose="020B0604020202020204" pitchFamily="34" charset="0"/>
              </a:rPr>
              <a:t>mFOLFIRINOX</a:t>
            </a:r>
            <a:r>
              <a:rPr lang="en-US" sz="900" b="1" dirty="0">
                <a:solidFill>
                  <a:schemeClr val="tx1">
                    <a:lumMod val="75000"/>
                    <a:lumOff val="25000"/>
                  </a:schemeClr>
                </a:solidFill>
                <a:latin typeface="Arial" panose="020B0604020202020204" pitchFamily="34" charset="0"/>
                <a:cs typeface="Arial" panose="020B0604020202020204" pitchFamily="34" charset="0"/>
              </a:rPr>
              <a:t>**</a:t>
            </a:r>
          </a:p>
          <a:p>
            <a:pPr algn="ctr">
              <a:defRPr/>
            </a:pPr>
            <a:r>
              <a:rPr lang="en-US" sz="900" b="1" dirty="0">
                <a:solidFill>
                  <a:schemeClr val="tx1">
                    <a:lumMod val="75000"/>
                    <a:lumOff val="25000"/>
                  </a:schemeClr>
                </a:solidFill>
                <a:latin typeface="Arial" panose="020B0604020202020204" pitchFamily="34" charset="0"/>
                <a:cs typeface="Arial" panose="020B0604020202020204" pitchFamily="34" charset="0"/>
              </a:rPr>
              <a:t>6 cycles, 3 </a:t>
            </a:r>
            <a:r>
              <a:rPr lang="en-US" sz="900" b="1" dirty="0" err="1">
                <a:solidFill>
                  <a:schemeClr val="tx1">
                    <a:lumMod val="75000"/>
                    <a:lumOff val="25000"/>
                  </a:schemeClr>
                </a:solidFill>
                <a:latin typeface="Arial" panose="020B0604020202020204" pitchFamily="34" charset="0"/>
                <a:cs typeface="Arial" panose="020B0604020202020204" pitchFamily="34" charset="0"/>
              </a:rPr>
              <a:t>mois</a:t>
            </a:r>
            <a:endParaRPr lang="en-US" sz="900"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0" name="TextBox 57">
            <a:extLst>
              <a:ext uri="{FF2B5EF4-FFF2-40B4-BE49-F238E27FC236}">
                <a16:creationId xmlns:a16="http://schemas.microsoft.com/office/drawing/2014/main" id="{08FF60F5-9303-4339-BC05-08ABEE98C731}"/>
              </a:ext>
            </a:extLst>
          </p:cNvPr>
          <p:cNvSpPr txBox="1"/>
          <p:nvPr/>
        </p:nvSpPr>
        <p:spPr>
          <a:xfrm>
            <a:off x="468428" y="3233716"/>
            <a:ext cx="1854965" cy="573225"/>
          </a:xfrm>
          <a:prstGeom prst="rect">
            <a:avLst/>
          </a:prstGeom>
          <a:noFill/>
        </p:spPr>
        <p:txBody>
          <a:bodyPr wrap="square">
            <a:spAutoFit/>
          </a:bodyPr>
          <a:lstStyle/>
          <a:p>
            <a:pPr>
              <a:defRPr/>
            </a:pPr>
            <a:r>
              <a:rPr lang="en-GB" altLang="fr-FR" sz="600" i="1" dirty="0">
                <a:solidFill>
                  <a:schemeClr val="tx1">
                    <a:lumMod val="50000"/>
                    <a:lumOff val="50000"/>
                  </a:schemeClr>
                </a:solidFill>
                <a:latin typeface="Arial" panose="020B0604020202020204" pitchFamily="34" charset="0"/>
                <a:cs typeface="Arial" panose="020B0604020202020204" pitchFamily="34" charset="0"/>
              </a:rPr>
              <a:t>*</a:t>
            </a:r>
            <a:r>
              <a:rPr lang="en-GB" altLang="fr-FR" sz="600" i="1" dirty="0" err="1">
                <a:solidFill>
                  <a:schemeClr val="tx1">
                    <a:lumMod val="50000"/>
                    <a:lumOff val="50000"/>
                  </a:schemeClr>
                </a:solidFill>
                <a:latin typeface="Arial" panose="020B0604020202020204" pitchFamily="34" charset="0"/>
                <a:cs typeface="Arial" panose="020B0604020202020204" pitchFamily="34" charset="0"/>
              </a:rPr>
              <a:t>selon</a:t>
            </a:r>
            <a:r>
              <a:rPr lang="en-GB" altLang="fr-FR" sz="600" i="1" dirty="0">
                <a:solidFill>
                  <a:schemeClr val="tx1">
                    <a:lumMod val="50000"/>
                    <a:lumOff val="50000"/>
                  </a:schemeClr>
                </a:solidFill>
                <a:latin typeface="Arial" panose="020B0604020202020204" pitchFamily="34" charset="0"/>
                <a:cs typeface="Arial" panose="020B0604020202020204" pitchFamily="34" charset="0"/>
              </a:rPr>
              <a:t> le </a:t>
            </a:r>
            <a:r>
              <a:rPr lang="en-GB" altLang="fr-FR" sz="600" i="1" dirty="0" err="1">
                <a:solidFill>
                  <a:schemeClr val="tx1">
                    <a:lumMod val="50000"/>
                    <a:lumOff val="50000"/>
                  </a:schemeClr>
                </a:solidFill>
                <a:latin typeface="Arial" panose="020B0604020202020204" pitchFamily="34" charset="0"/>
                <a:cs typeface="Arial" panose="020B0604020202020204" pitchFamily="34" charset="0"/>
              </a:rPr>
              <a:t>choix</a:t>
            </a:r>
            <a:r>
              <a:rPr lang="en-GB" altLang="fr-FR" sz="600" i="1" dirty="0">
                <a:solidFill>
                  <a:schemeClr val="tx1">
                    <a:lumMod val="50000"/>
                    <a:lumOff val="50000"/>
                  </a:schemeClr>
                </a:solidFill>
                <a:latin typeface="Arial" panose="020B0604020202020204" pitchFamily="34" charset="0"/>
                <a:cs typeface="Arial" panose="020B0604020202020204" pitchFamily="34" charset="0"/>
              </a:rPr>
              <a:t> du service, CT </a:t>
            </a:r>
            <a:r>
              <a:rPr lang="en-GB" altLang="fr-FR" sz="600" i="1" dirty="0" err="1">
                <a:solidFill>
                  <a:schemeClr val="tx1">
                    <a:lumMod val="50000"/>
                    <a:lumOff val="50000"/>
                  </a:schemeClr>
                </a:solidFill>
                <a:latin typeface="Arial" panose="020B0604020202020204" pitchFamily="34" charset="0"/>
                <a:cs typeface="Arial" panose="020B0604020202020204" pitchFamily="34" charset="0"/>
              </a:rPr>
              <a:t>adjuvante</a:t>
            </a:r>
            <a:r>
              <a:rPr lang="en-GB" altLang="fr-FR" sz="600" i="1" dirty="0">
                <a:solidFill>
                  <a:schemeClr val="tx1">
                    <a:lumMod val="50000"/>
                    <a:lumOff val="50000"/>
                  </a:schemeClr>
                </a:solidFill>
                <a:latin typeface="Arial" panose="020B0604020202020204" pitchFamily="34" charset="0"/>
                <a:cs typeface="Arial" panose="020B0604020202020204" pitchFamily="34" charset="0"/>
              </a:rPr>
              <a:t> </a:t>
            </a:r>
            <a:r>
              <a:rPr lang="en-GB" altLang="fr-FR" sz="600" i="1" dirty="0" err="1">
                <a:solidFill>
                  <a:schemeClr val="tx1">
                    <a:lumMod val="50000"/>
                    <a:lumOff val="50000"/>
                  </a:schemeClr>
                </a:solidFill>
                <a:latin typeface="Arial" panose="020B0604020202020204" pitchFamily="34" charset="0"/>
                <a:cs typeface="Arial" panose="020B0604020202020204" pitchFamily="34" charset="0"/>
              </a:rPr>
              <a:t>quel</a:t>
            </a:r>
            <a:r>
              <a:rPr lang="en-GB" altLang="fr-FR" sz="600" i="1" dirty="0">
                <a:solidFill>
                  <a:schemeClr val="tx1">
                    <a:lumMod val="50000"/>
                    <a:lumOff val="50000"/>
                  </a:schemeClr>
                </a:solidFill>
                <a:latin typeface="Arial" panose="020B0604020202020204" pitchFamily="34" charset="0"/>
                <a:cs typeface="Arial" panose="020B0604020202020204" pitchFamily="34" charset="0"/>
              </a:rPr>
              <a:t> que </a:t>
            </a:r>
            <a:r>
              <a:rPr lang="en-GB" altLang="fr-FR" sz="600" i="1" dirty="0" err="1">
                <a:solidFill>
                  <a:schemeClr val="tx1">
                    <a:lumMod val="50000"/>
                    <a:lumOff val="50000"/>
                  </a:schemeClr>
                </a:solidFill>
                <a:latin typeface="Arial" panose="020B0604020202020204" pitchFamily="34" charset="0"/>
                <a:cs typeface="Arial" panose="020B0604020202020204" pitchFamily="34" charset="0"/>
              </a:rPr>
              <a:t>soit</a:t>
            </a:r>
            <a:r>
              <a:rPr lang="en-GB" altLang="fr-FR" sz="600" i="1" dirty="0">
                <a:solidFill>
                  <a:schemeClr val="tx1">
                    <a:lumMod val="50000"/>
                    <a:lumOff val="50000"/>
                  </a:schemeClr>
                </a:solidFill>
                <a:latin typeface="Arial" panose="020B0604020202020204" pitchFamily="34" charset="0"/>
                <a:cs typeface="Arial" panose="020B0604020202020204" pitchFamily="34" charset="0"/>
              </a:rPr>
              <a:t> </a:t>
            </a:r>
            <a:r>
              <a:rPr lang="en-GB" altLang="fr-FR" sz="600" i="1" dirty="0" err="1">
                <a:solidFill>
                  <a:schemeClr val="tx1">
                    <a:lumMod val="50000"/>
                    <a:lumOff val="50000"/>
                  </a:schemeClr>
                </a:solidFill>
                <a:latin typeface="Arial" panose="020B0604020202020204" pitchFamily="34" charset="0"/>
                <a:cs typeface="Arial" panose="020B0604020202020204" pitchFamily="34" charset="0"/>
              </a:rPr>
              <a:t>ypTN</a:t>
            </a:r>
            <a:endParaRPr lang="en-GB" altLang="fr-FR" sz="600" i="1" dirty="0">
              <a:solidFill>
                <a:schemeClr val="tx1">
                  <a:lumMod val="50000"/>
                  <a:lumOff val="50000"/>
                </a:schemeClr>
              </a:solidFill>
              <a:latin typeface="Arial" panose="020B0604020202020204" pitchFamily="34" charset="0"/>
              <a:cs typeface="Arial" panose="020B0604020202020204" pitchFamily="34" charset="0"/>
            </a:endParaRPr>
          </a:p>
          <a:p>
            <a:pPr>
              <a:defRPr/>
            </a:pPr>
            <a:r>
              <a:rPr lang="en-US" sz="600" i="1" dirty="0">
                <a:solidFill>
                  <a:schemeClr val="tx1">
                    <a:lumMod val="50000"/>
                    <a:lumOff val="50000"/>
                  </a:schemeClr>
                </a:solidFill>
                <a:latin typeface="Arial" panose="020B0604020202020204" pitchFamily="34" charset="0"/>
                <a:cs typeface="Arial" panose="020B0604020202020204" pitchFamily="34" charset="0"/>
              </a:rPr>
              <a:t>**</a:t>
            </a:r>
            <a:r>
              <a:rPr lang="en-US" sz="600" i="1" dirty="0" err="1">
                <a:solidFill>
                  <a:schemeClr val="tx1">
                    <a:lumMod val="50000"/>
                    <a:lumOff val="50000"/>
                  </a:schemeClr>
                </a:solidFill>
                <a:latin typeface="Arial" panose="020B0604020202020204" pitchFamily="34" charset="0"/>
                <a:cs typeface="Arial" panose="020B0604020202020204" pitchFamily="34" charset="0"/>
              </a:rPr>
              <a:t>mFOLFIRINOX</a:t>
            </a:r>
            <a:r>
              <a:rPr lang="en-US" sz="600" i="1" dirty="0">
                <a:solidFill>
                  <a:schemeClr val="tx1">
                    <a:lumMod val="50000"/>
                    <a:lumOff val="50000"/>
                  </a:schemeClr>
                </a:solidFill>
                <a:latin typeface="Arial" panose="020B0604020202020204" pitchFamily="34" charset="0"/>
                <a:cs typeface="Arial" panose="020B0604020202020204" pitchFamily="34" charset="0"/>
              </a:rPr>
              <a:t>: à J1, </a:t>
            </a:r>
            <a:r>
              <a:rPr lang="en-US" sz="600" i="1" dirty="0" err="1">
                <a:solidFill>
                  <a:schemeClr val="tx1">
                    <a:lumMod val="50000"/>
                    <a:lumOff val="50000"/>
                  </a:schemeClr>
                </a:solidFill>
                <a:latin typeface="Arial" panose="020B0604020202020204" pitchFamily="34" charset="0"/>
                <a:cs typeface="Arial" panose="020B0604020202020204" pitchFamily="34" charset="0"/>
              </a:rPr>
              <a:t>oxaliplatine</a:t>
            </a:r>
            <a:r>
              <a:rPr lang="en-US" sz="600" i="1" dirty="0">
                <a:solidFill>
                  <a:schemeClr val="tx1">
                    <a:lumMod val="50000"/>
                    <a:lumOff val="50000"/>
                  </a:schemeClr>
                </a:solidFill>
                <a:latin typeface="Arial" panose="020B0604020202020204" pitchFamily="34" charset="0"/>
                <a:cs typeface="Arial" panose="020B0604020202020204" pitchFamily="34" charset="0"/>
              </a:rPr>
              <a:t> 85 mg/m</a:t>
            </a:r>
            <a:r>
              <a:rPr lang="en-US" sz="600" i="1" baseline="30000" dirty="0">
                <a:solidFill>
                  <a:schemeClr val="tx1">
                    <a:lumMod val="50000"/>
                    <a:lumOff val="50000"/>
                  </a:schemeClr>
                </a:solidFill>
                <a:latin typeface="Arial" panose="020B0604020202020204" pitchFamily="34" charset="0"/>
                <a:cs typeface="Arial" panose="020B0604020202020204" pitchFamily="34" charset="0"/>
              </a:rPr>
              <a:t>2, </a:t>
            </a:r>
            <a:r>
              <a:rPr lang="en-US" sz="600" i="1" dirty="0" err="1">
                <a:solidFill>
                  <a:schemeClr val="tx1">
                    <a:lumMod val="50000"/>
                    <a:lumOff val="50000"/>
                  </a:schemeClr>
                </a:solidFill>
                <a:latin typeface="Arial" panose="020B0604020202020204" pitchFamily="34" charset="0"/>
                <a:cs typeface="Arial" panose="020B0604020202020204" pitchFamily="34" charset="0"/>
              </a:rPr>
              <a:t>leucovorine</a:t>
            </a:r>
            <a:r>
              <a:rPr lang="en-US" sz="600" i="1" dirty="0">
                <a:solidFill>
                  <a:schemeClr val="tx1">
                    <a:lumMod val="50000"/>
                    <a:lumOff val="50000"/>
                  </a:schemeClr>
                </a:solidFill>
                <a:latin typeface="Arial" panose="020B0604020202020204" pitchFamily="34" charset="0"/>
                <a:cs typeface="Arial" panose="020B0604020202020204" pitchFamily="34" charset="0"/>
              </a:rPr>
              <a:t> 400 mg/m</a:t>
            </a:r>
            <a:r>
              <a:rPr lang="en-US" sz="600" i="1" baseline="30000" dirty="0">
                <a:solidFill>
                  <a:schemeClr val="tx1">
                    <a:lumMod val="50000"/>
                    <a:lumOff val="50000"/>
                  </a:schemeClr>
                </a:solidFill>
                <a:latin typeface="Arial" panose="020B0604020202020204" pitchFamily="34" charset="0"/>
                <a:cs typeface="Arial" panose="020B0604020202020204" pitchFamily="34" charset="0"/>
              </a:rPr>
              <a:t>2</a:t>
            </a:r>
            <a:r>
              <a:rPr lang="en-US" sz="600" i="1" dirty="0">
                <a:solidFill>
                  <a:schemeClr val="tx1">
                    <a:lumMod val="50000"/>
                    <a:lumOff val="50000"/>
                  </a:schemeClr>
                </a:solidFill>
                <a:latin typeface="Arial" panose="020B0604020202020204" pitchFamily="34" charset="0"/>
                <a:cs typeface="Arial" panose="020B0604020202020204" pitchFamily="34" charset="0"/>
              </a:rPr>
              <a:t>, </a:t>
            </a:r>
            <a:r>
              <a:rPr lang="en-US" sz="600" i="1" dirty="0" err="1">
                <a:solidFill>
                  <a:schemeClr val="tx1">
                    <a:lumMod val="50000"/>
                    <a:lumOff val="50000"/>
                  </a:schemeClr>
                </a:solidFill>
                <a:latin typeface="Arial" panose="020B0604020202020204" pitchFamily="34" charset="0"/>
                <a:cs typeface="Arial" panose="020B0604020202020204" pitchFamily="34" charset="0"/>
              </a:rPr>
              <a:t>Irinotécan</a:t>
            </a:r>
            <a:r>
              <a:rPr lang="en-US" sz="600" i="1" dirty="0">
                <a:solidFill>
                  <a:schemeClr val="tx1">
                    <a:lumMod val="50000"/>
                    <a:lumOff val="50000"/>
                  </a:schemeClr>
                </a:solidFill>
                <a:latin typeface="Arial" panose="020B0604020202020204" pitchFamily="34" charset="0"/>
                <a:cs typeface="Arial" panose="020B0604020202020204" pitchFamily="34" charset="0"/>
              </a:rPr>
              <a:t> 180 mg/m</a:t>
            </a:r>
            <a:r>
              <a:rPr lang="en-US" sz="600" i="1" baseline="30000" dirty="0">
                <a:solidFill>
                  <a:schemeClr val="tx1">
                    <a:lumMod val="50000"/>
                    <a:lumOff val="50000"/>
                  </a:schemeClr>
                </a:solidFill>
                <a:latin typeface="Arial" panose="020B0604020202020204" pitchFamily="34" charset="0"/>
                <a:cs typeface="Arial" panose="020B0604020202020204" pitchFamily="34" charset="0"/>
              </a:rPr>
              <a:t>2</a:t>
            </a:r>
            <a:r>
              <a:rPr lang="en-US" sz="600" i="1" dirty="0">
                <a:solidFill>
                  <a:schemeClr val="tx1">
                    <a:lumMod val="50000"/>
                    <a:lumOff val="50000"/>
                  </a:schemeClr>
                </a:solidFill>
                <a:latin typeface="Arial" panose="020B0604020202020204" pitchFamily="34" charset="0"/>
                <a:cs typeface="Arial" panose="020B0604020202020204" pitchFamily="34" charset="0"/>
              </a:rPr>
              <a:t>; </a:t>
            </a:r>
            <a:r>
              <a:rPr lang="en-US" sz="600" i="1" dirty="0" err="1">
                <a:solidFill>
                  <a:schemeClr val="tx1">
                    <a:lumMod val="50000"/>
                    <a:lumOff val="50000"/>
                  </a:schemeClr>
                </a:solidFill>
                <a:latin typeface="Arial" panose="020B0604020202020204" pitchFamily="34" charset="0"/>
                <a:cs typeface="Arial" panose="020B0604020202020204" pitchFamily="34" charset="0"/>
              </a:rPr>
              <a:t>Fluorouracile</a:t>
            </a:r>
            <a:r>
              <a:rPr lang="en-US" sz="600" i="1" dirty="0">
                <a:solidFill>
                  <a:schemeClr val="tx1">
                    <a:lumMod val="50000"/>
                    <a:lumOff val="50000"/>
                  </a:schemeClr>
                </a:solidFill>
                <a:latin typeface="Arial" panose="020B0604020202020204" pitchFamily="34" charset="0"/>
                <a:cs typeface="Arial" panose="020B0604020202020204" pitchFamily="34" charset="0"/>
              </a:rPr>
              <a:t> IV </a:t>
            </a:r>
            <a:r>
              <a:rPr lang="en-US" sz="600" i="1" dirty="0" err="1">
                <a:solidFill>
                  <a:schemeClr val="tx1">
                    <a:lumMod val="50000"/>
                    <a:lumOff val="50000"/>
                  </a:schemeClr>
                </a:solidFill>
                <a:latin typeface="Arial" panose="020B0604020202020204" pitchFamily="34" charset="0"/>
                <a:cs typeface="Arial" panose="020B0604020202020204" pitchFamily="34" charset="0"/>
              </a:rPr>
              <a:t>en</a:t>
            </a:r>
            <a:r>
              <a:rPr lang="en-US" sz="600" i="1" dirty="0">
                <a:solidFill>
                  <a:schemeClr val="tx1">
                    <a:lumMod val="50000"/>
                    <a:lumOff val="50000"/>
                  </a:schemeClr>
                </a:solidFill>
                <a:latin typeface="Arial" panose="020B0604020202020204" pitchFamily="34" charset="0"/>
                <a:cs typeface="Arial" panose="020B0604020202020204" pitchFamily="34" charset="0"/>
              </a:rPr>
              <a:t> </a:t>
            </a:r>
            <a:r>
              <a:rPr lang="en-US" sz="600" i="1" dirty="0" err="1">
                <a:solidFill>
                  <a:schemeClr val="tx1">
                    <a:lumMod val="50000"/>
                    <a:lumOff val="50000"/>
                  </a:schemeClr>
                </a:solidFill>
                <a:latin typeface="Arial" panose="020B0604020202020204" pitchFamily="34" charset="0"/>
                <a:cs typeface="Arial" panose="020B0604020202020204" pitchFamily="34" charset="0"/>
              </a:rPr>
              <a:t>continu</a:t>
            </a:r>
            <a:r>
              <a:rPr lang="en-US" sz="600" i="1" dirty="0">
                <a:solidFill>
                  <a:schemeClr val="tx1">
                    <a:lumMod val="50000"/>
                    <a:lumOff val="50000"/>
                  </a:schemeClr>
                </a:solidFill>
                <a:latin typeface="Arial" panose="020B0604020202020204" pitchFamily="34" charset="0"/>
                <a:cs typeface="Arial" panose="020B0604020202020204" pitchFamily="34" charset="0"/>
              </a:rPr>
              <a:t> 2,4 g/m</a:t>
            </a:r>
            <a:r>
              <a:rPr lang="en-US" sz="600" i="1" baseline="30000" dirty="0">
                <a:solidFill>
                  <a:schemeClr val="tx1">
                    <a:lumMod val="50000"/>
                    <a:lumOff val="50000"/>
                  </a:schemeClr>
                </a:solidFill>
                <a:latin typeface="Arial" panose="020B0604020202020204" pitchFamily="34" charset="0"/>
                <a:cs typeface="Arial" panose="020B0604020202020204" pitchFamily="34" charset="0"/>
              </a:rPr>
              <a:t>2</a:t>
            </a:r>
            <a:r>
              <a:rPr lang="en-US" sz="600" i="1" dirty="0">
                <a:solidFill>
                  <a:schemeClr val="tx1">
                    <a:lumMod val="50000"/>
                    <a:lumOff val="50000"/>
                  </a:schemeClr>
                </a:solidFill>
                <a:latin typeface="Arial" panose="020B0604020202020204" pitchFamily="34" charset="0"/>
                <a:cs typeface="Arial" panose="020B0604020202020204" pitchFamily="34" charset="0"/>
              </a:rPr>
              <a:t> sur 46 </a:t>
            </a:r>
            <a:r>
              <a:rPr lang="en-US" sz="600" i="1" dirty="0" err="1">
                <a:solidFill>
                  <a:schemeClr val="tx1">
                    <a:lumMod val="50000"/>
                    <a:lumOff val="50000"/>
                  </a:schemeClr>
                </a:solidFill>
                <a:latin typeface="Arial" panose="020B0604020202020204" pitchFamily="34" charset="0"/>
                <a:cs typeface="Arial" panose="020B0604020202020204" pitchFamily="34" charset="0"/>
              </a:rPr>
              <a:t>heures</a:t>
            </a:r>
            <a:r>
              <a:rPr lang="en-US" sz="600" i="1" dirty="0">
                <a:solidFill>
                  <a:schemeClr val="tx1">
                    <a:lumMod val="50000"/>
                    <a:lumOff val="50000"/>
                  </a:schemeClr>
                </a:solidFill>
                <a:latin typeface="Arial" panose="020B0604020202020204" pitchFamily="34" charset="0"/>
                <a:cs typeface="Arial" panose="020B0604020202020204" pitchFamily="34" charset="0"/>
              </a:rPr>
              <a:t> (pas de bolus) </a:t>
            </a:r>
          </a:p>
        </p:txBody>
      </p:sp>
      <p:sp>
        <p:nvSpPr>
          <p:cNvPr id="51" name="Espace réservé du contenu 12"/>
          <p:cNvSpPr>
            <a:spLocks noGrp="1"/>
          </p:cNvSpPr>
          <p:nvPr>
            <p:ph sz="half" idx="1"/>
          </p:nvPr>
        </p:nvSpPr>
        <p:spPr>
          <a:xfrm>
            <a:off x="190500" y="821933"/>
            <a:ext cx="8763000" cy="993420"/>
          </a:xfrm>
          <a:ln w="12700">
            <a:noFill/>
          </a:ln>
        </p:spPr>
        <p:txBody>
          <a:bodyPr/>
          <a:lstStyle/>
          <a:p>
            <a:pPr>
              <a:buBlip>
                <a:blip r:embed="rId2"/>
              </a:buBlip>
            </a:pPr>
            <a:r>
              <a:rPr lang="fr-FR" dirty="0"/>
              <a:t>Question: </a:t>
            </a:r>
            <a:r>
              <a:rPr lang="fr-FR" dirty="0" err="1"/>
              <a:t>mfolfirinox</a:t>
            </a:r>
            <a:r>
              <a:rPr lang="fr-FR" dirty="0"/>
              <a:t> avant la RCT ?  </a:t>
            </a:r>
          </a:p>
          <a:p>
            <a:pPr>
              <a:buBlip>
                <a:blip r:embed="rId2"/>
              </a:buBlip>
            </a:pPr>
            <a:r>
              <a:rPr lang="fr-FR" dirty="0"/>
              <a:t>Design PRODIGE 23 : phase III</a:t>
            </a:r>
            <a:endParaRPr lang="fr-FR" sz="2400" dirty="0"/>
          </a:p>
          <a:p>
            <a:pPr>
              <a:buBlip>
                <a:blip r:embed="rId2"/>
              </a:buBlip>
            </a:pPr>
            <a:endParaRPr lang="fr-FR" sz="2400" dirty="0"/>
          </a:p>
        </p:txBody>
      </p:sp>
    </p:spTree>
    <p:extLst>
      <p:ext uri="{BB962C8B-B14F-4D97-AF65-F5344CB8AC3E}">
        <p14:creationId xmlns:p14="http://schemas.microsoft.com/office/powerpoint/2010/main" val="3922438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re 1">
            <a:extLst>
              <a:ext uri="{FF2B5EF4-FFF2-40B4-BE49-F238E27FC236}">
                <a16:creationId xmlns:a16="http://schemas.microsoft.com/office/drawing/2014/main" id="{45BF3E80-062C-CC46-BD0B-BE225CA4F3BF}"/>
              </a:ext>
            </a:extLst>
          </p:cNvPr>
          <p:cNvSpPr>
            <a:spLocks noGrp="1"/>
          </p:cNvSpPr>
          <p:nvPr>
            <p:ph type="title"/>
          </p:nvPr>
        </p:nvSpPr>
        <p:spPr/>
        <p:txBody>
          <a:bodyPr>
            <a:noAutofit/>
          </a:bodyPr>
          <a:lstStyle/>
          <a:p>
            <a:r>
              <a:rPr lang="fr-FR" dirty="0"/>
              <a:t>ADK œsogastrique localisé FLOT +/- </a:t>
            </a:r>
            <a:r>
              <a:rPr lang="fr-FR" dirty="0" err="1"/>
              <a:t>Ramucirumab</a:t>
            </a:r>
            <a:r>
              <a:rPr lang="fr-FR" dirty="0"/>
              <a:t> </a:t>
            </a:r>
            <a:br>
              <a:rPr lang="fr-FR" dirty="0"/>
            </a:br>
            <a:r>
              <a:rPr lang="fr-FR" b="1" dirty="0"/>
              <a:t>Etude RAMSES </a:t>
            </a:r>
            <a:endParaRPr lang="fr-FR" sz="2000" dirty="0"/>
          </a:p>
        </p:txBody>
      </p:sp>
      <p:sp>
        <p:nvSpPr>
          <p:cNvPr id="3" name="Espace réservé du contenu 2">
            <a:extLst>
              <a:ext uri="{FF2B5EF4-FFF2-40B4-BE49-F238E27FC236}">
                <a16:creationId xmlns:a16="http://schemas.microsoft.com/office/drawing/2014/main" id="{6C724A94-256E-BF40-A3AB-D99E960DACF3}"/>
              </a:ext>
            </a:extLst>
          </p:cNvPr>
          <p:cNvSpPr>
            <a:spLocks noGrp="1"/>
          </p:cNvSpPr>
          <p:nvPr>
            <p:ph sz="half" idx="1"/>
          </p:nvPr>
        </p:nvSpPr>
        <p:spPr/>
        <p:txBody>
          <a:bodyPr/>
          <a:lstStyle/>
          <a:p>
            <a:r>
              <a:rPr lang="fr-FR" sz="1600" dirty="0"/>
              <a:t>Toxicités grade ¾</a:t>
            </a:r>
          </a:p>
          <a:p>
            <a:endParaRPr lang="fr-FR" sz="1600" dirty="0"/>
          </a:p>
          <a:p>
            <a:endParaRPr lang="fr-FR" sz="1600" dirty="0"/>
          </a:p>
          <a:p>
            <a:endParaRPr lang="fr-FR" sz="1600" dirty="0"/>
          </a:p>
          <a:p>
            <a:endParaRPr lang="fr-FR" sz="1600" dirty="0"/>
          </a:p>
          <a:p>
            <a:endParaRPr lang="fr-FR" sz="1600" dirty="0"/>
          </a:p>
          <a:p>
            <a:endParaRPr lang="fr-FR" sz="1600" dirty="0"/>
          </a:p>
          <a:p>
            <a:pPr marL="0" indent="0">
              <a:buNone/>
            </a:pPr>
            <a:endParaRPr lang="fr-FR" sz="200" dirty="0"/>
          </a:p>
          <a:p>
            <a:r>
              <a:rPr lang="fr-FR" sz="1600" dirty="0"/>
              <a:t>Morbidité/mortalité post opératoire</a:t>
            </a:r>
          </a:p>
          <a:p>
            <a:pPr lvl="1"/>
            <a:r>
              <a:rPr lang="fr-FR" sz="1400" dirty="0"/>
              <a:t>Mortalité élevé des </a:t>
            </a:r>
            <a:r>
              <a:rPr lang="fr-FR" sz="1400" dirty="0" err="1"/>
              <a:t>Siewert</a:t>
            </a:r>
            <a:r>
              <a:rPr lang="fr-FR" sz="1400" dirty="0"/>
              <a:t> I dans le bras FLOT + R (analyse intermédiaire)</a:t>
            </a:r>
          </a:p>
          <a:p>
            <a:pPr lvl="2"/>
            <a:r>
              <a:rPr lang="fr-FR" sz="1200" dirty="0"/>
              <a:t>6 décès dont 5 </a:t>
            </a:r>
            <a:r>
              <a:rPr lang="fr-FR" sz="1200" dirty="0" err="1"/>
              <a:t>siewert</a:t>
            </a:r>
            <a:r>
              <a:rPr lang="fr-FR" sz="1200" dirty="0"/>
              <a:t> 1 et 5 dans le bras FLOT + R, après abord </a:t>
            </a:r>
            <a:r>
              <a:rPr lang="fr-FR" sz="1200" dirty="0" err="1"/>
              <a:t>trans</a:t>
            </a:r>
            <a:r>
              <a:rPr lang="fr-FR" sz="1200" dirty="0"/>
              <a:t>-thoracique ++</a:t>
            </a:r>
          </a:p>
          <a:p>
            <a:pPr lvl="1"/>
            <a:r>
              <a:rPr lang="fr-FR" sz="1400" dirty="0"/>
              <a:t>Après exclusion des </a:t>
            </a:r>
            <a:r>
              <a:rPr lang="fr-FR" sz="1400" dirty="0" err="1"/>
              <a:t>Siewert</a:t>
            </a:r>
            <a:r>
              <a:rPr lang="fr-FR" sz="1400" dirty="0"/>
              <a:t> I: pas d’augmentation de la </a:t>
            </a:r>
            <a:r>
              <a:rPr lang="fr-FR" sz="1400" dirty="0" err="1"/>
              <a:t>morbi</a:t>
            </a:r>
            <a:r>
              <a:rPr lang="fr-FR" sz="1400" dirty="0"/>
              <a:t>/mortalité  </a:t>
            </a:r>
          </a:p>
        </p:txBody>
      </p:sp>
      <p:graphicFrame>
        <p:nvGraphicFramePr>
          <p:cNvPr id="4" name="Tableau 3">
            <a:extLst>
              <a:ext uri="{FF2B5EF4-FFF2-40B4-BE49-F238E27FC236}">
                <a16:creationId xmlns:a16="http://schemas.microsoft.com/office/drawing/2014/main" id="{E54A36D7-CCFD-6243-9A58-F5EF72EB96EC}"/>
              </a:ext>
            </a:extLst>
          </p:cNvPr>
          <p:cNvGraphicFramePr>
            <a:graphicFrameLocks noGrp="1"/>
          </p:cNvGraphicFramePr>
          <p:nvPr/>
        </p:nvGraphicFramePr>
        <p:xfrm>
          <a:off x="951365" y="1220598"/>
          <a:ext cx="7241270" cy="2297910"/>
        </p:xfrm>
        <a:graphic>
          <a:graphicData uri="http://schemas.openxmlformats.org/drawingml/2006/table">
            <a:tbl>
              <a:tblPr firstRow="1" bandRow="1">
                <a:tableStyleId>{5C22544A-7EE6-4342-B048-85BDC9FD1C3A}</a:tableStyleId>
              </a:tblPr>
              <a:tblGrid>
                <a:gridCol w="3168056">
                  <a:extLst>
                    <a:ext uri="{9D8B030D-6E8A-4147-A177-3AD203B41FA5}">
                      <a16:colId xmlns:a16="http://schemas.microsoft.com/office/drawing/2014/main" val="1433975068"/>
                    </a:ext>
                  </a:extLst>
                </a:gridCol>
                <a:gridCol w="1659457">
                  <a:extLst>
                    <a:ext uri="{9D8B030D-6E8A-4147-A177-3AD203B41FA5}">
                      <a16:colId xmlns:a16="http://schemas.microsoft.com/office/drawing/2014/main" val="1164821040"/>
                    </a:ext>
                  </a:extLst>
                </a:gridCol>
                <a:gridCol w="2413757">
                  <a:extLst>
                    <a:ext uri="{9D8B030D-6E8A-4147-A177-3AD203B41FA5}">
                      <a16:colId xmlns:a16="http://schemas.microsoft.com/office/drawing/2014/main" val="343820811"/>
                    </a:ext>
                  </a:extLst>
                </a:gridCol>
              </a:tblGrid>
              <a:tr h="422940">
                <a:tc>
                  <a:txBody>
                    <a:bodyPr/>
                    <a:lstStyle/>
                    <a:p>
                      <a:pPr algn="l"/>
                      <a:r>
                        <a:rPr lang="fr-FR" sz="1100" b="1" i="0" dirty="0">
                          <a:latin typeface="Arial" panose="020B0604020202020204" pitchFamily="34" charset="0"/>
                        </a:rPr>
                        <a:t>Toxicités</a:t>
                      </a:r>
                    </a:p>
                  </a:txBody>
                  <a:tcPr anchor="ctr">
                    <a:solidFill>
                      <a:srgbClr val="4472C4"/>
                    </a:solidFill>
                  </a:tcPr>
                </a:tc>
                <a:tc>
                  <a:txBody>
                    <a:bodyPr/>
                    <a:lstStyle/>
                    <a:p>
                      <a:pPr algn="ctr"/>
                      <a:r>
                        <a:rPr lang="fr-FR" sz="1100" b="1" i="0" dirty="0">
                          <a:latin typeface="Arial" panose="020B0604020202020204" pitchFamily="34" charset="0"/>
                        </a:rPr>
                        <a:t>FLOT</a:t>
                      </a:r>
                    </a:p>
                    <a:p>
                      <a:pPr algn="ctr"/>
                      <a:r>
                        <a:rPr lang="fr-FR" sz="1100" b="0" i="0" dirty="0">
                          <a:latin typeface="Arial" panose="020B0604020202020204" pitchFamily="34" charset="0"/>
                        </a:rPr>
                        <a:t>(n=90)</a:t>
                      </a:r>
                    </a:p>
                  </a:txBody>
                  <a:tcPr anchor="ctr">
                    <a:solidFill>
                      <a:schemeClr val="accent1"/>
                    </a:solidFill>
                  </a:tcPr>
                </a:tc>
                <a:tc>
                  <a:txBody>
                    <a:bodyPr/>
                    <a:lstStyle/>
                    <a:p>
                      <a:pPr algn="ctr"/>
                      <a:r>
                        <a:rPr lang="fr-FR" sz="1100" b="1" i="0" dirty="0">
                          <a:latin typeface="Arial" panose="020B0604020202020204" pitchFamily="34" charset="0"/>
                        </a:rPr>
                        <a:t>FLOT + R</a:t>
                      </a:r>
                    </a:p>
                    <a:p>
                      <a:pPr algn="ctr"/>
                      <a:r>
                        <a:rPr lang="fr-FR" sz="1100" b="0" i="0" dirty="0">
                          <a:latin typeface="Arial" panose="020B0604020202020204" pitchFamily="34" charset="0"/>
                        </a:rPr>
                        <a:t>(n=88)</a:t>
                      </a:r>
                    </a:p>
                  </a:txBody>
                  <a:tcPr anchor="ctr">
                    <a:solidFill>
                      <a:srgbClr val="C00000"/>
                    </a:solidFill>
                  </a:tcPr>
                </a:tc>
                <a:extLst>
                  <a:ext uri="{0D108BD9-81ED-4DB2-BD59-A6C34878D82A}">
                    <a16:rowId xmlns:a16="http://schemas.microsoft.com/office/drawing/2014/main" val="3923681435"/>
                  </a:ext>
                </a:extLst>
              </a:tr>
              <a:tr h="311865">
                <a:tc>
                  <a:txBody>
                    <a:bodyPr/>
                    <a:lstStyle/>
                    <a:p>
                      <a:pPr marL="0" algn="ctr" defTabSz="685800" rtl="0" eaLnBrk="1" latinLnBrk="0" hangingPunct="1"/>
                      <a:r>
                        <a:rPr lang="fr-FR" sz="1100" b="1" i="0" kern="1200" dirty="0" err="1">
                          <a:solidFill>
                            <a:schemeClr val="tx1">
                              <a:lumMod val="75000"/>
                              <a:lumOff val="25000"/>
                            </a:schemeClr>
                          </a:solidFill>
                          <a:latin typeface="Arial" panose="020B0604020202020204" pitchFamily="34" charset="0"/>
                          <a:ea typeface="+mn-ea"/>
                          <a:cs typeface="+mn-cs"/>
                        </a:rPr>
                        <a:t>Tox</a:t>
                      </a:r>
                      <a:r>
                        <a:rPr lang="fr-FR" sz="1100" b="1" i="0" kern="1200" dirty="0">
                          <a:solidFill>
                            <a:schemeClr val="tx1">
                              <a:lumMod val="75000"/>
                              <a:lumOff val="25000"/>
                            </a:schemeClr>
                          </a:solidFill>
                          <a:latin typeface="Arial" panose="020B0604020202020204" pitchFamily="34" charset="0"/>
                          <a:ea typeface="+mn-ea"/>
                          <a:cs typeface="+mn-cs"/>
                        </a:rPr>
                        <a:t> max G3-4</a:t>
                      </a:r>
                    </a:p>
                  </a:txBody>
                  <a:tcPr anchor="ctr"/>
                </a:tc>
                <a:tc>
                  <a:txBody>
                    <a:bodyPr/>
                    <a:lstStyle/>
                    <a:p>
                      <a:pPr marL="0" algn="ctr" defTabSz="685800" rtl="0" eaLnBrk="1" latinLnBrk="0" hangingPunct="1"/>
                      <a:r>
                        <a:rPr lang="fr-FR" sz="1100" b="0" i="0" kern="1200" dirty="0">
                          <a:solidFill>
                            <a:schemeClr val="tx1">
                              <a:lumMod val="75000"/>
                              <a:lumOff val="25000"/>
                            </a:schemeClr>
                          </a:solidFill>
                          <a:latin typeface="Arial" panose="020B0604020202020204" pitchFamily="34" charset="0"/>
                          <a:ea typeface="+mn-ea"/>
                          <a:cs typeface="+mn-cs"/>
                        </a:rPr>
                        <a:t>77%</a:t>
                      </a:r>
                    </a:p>
                  </a:txBody>
                  <a:tcPr anchor="ctr"/>
                </a:tc>
                <a:tc>
                  <a:txBody>
                    <a:bodyPr/>
                    <a:lstStyle/>
                    <a:p>
                      <a:pPr marL="0" algn="ctr" defTabSz="685800" rtl="0" eaLnBrk="1" latinLnBrk="0" hangingPunct="1"/>
                      <a:r>
                        <a:rPr lang="fr-FR" sz="1100" b="0" i="0" kern="1200" dirty="0">
                          <a:solidFill>
                            <a:schemeClr val="tx1">
                              <a:lumMod val="75000"/>
                              <a:lumOff val="25000"/>
                            </a:schemeClr>
                          </a:solidFill>
                          <a:latin typeface="Arial" panose="020B0604020202020204" pitchFamily="34" charset="0"/>
                          <a:ea typeface="+mn-ea"/>
                          <a:cs typeface="+mn-cs"/>
                        </a:rPr>
                        <a:t>89%</a:t>
                      </a:r>
                    </a:p>
                  </a:txBody>
                  <a:tcPr anchor="ctr"/>
                </a:tc>
                <a:extLst>
                  <a:ext uri="{0D108BD9-81ED-4DB2-BD59-A6C34878D82A}">
                    <a16:rowId xmlns:a16="http://schemas.microsoft.com/office/drawing/2014/main" val="1213450364"/>
                  </a:ext>
                </a:extLst>
              </a:tr>
              <a:tr h="311865">
                <a:tc>
                  <a:txBody>
                    <a:bodyPr/>
                    <a:lstStyle/>
                    <a:p>
                      <a:pPr marL="0" algn="ctr" defTabSz="685800" rtl="0" eaLnBrk="1" latinLnBrk="0" hangingPunct="1"/>
                      <a:r>
                        <a:rPr lang="fr-FR" sz="1100" b="1" i="0" kern="1200" dirty="0">
                          <a:solidFill>
                            <a:schemeClr val="tx1">
                              <a:lumMod val="75000"/>
                              <a:lumOff val="25000"/>
                            </a:schemeClr>
                          </a:solidFill>
                          <a:latin typeface="Arial" panose="020B0604020202020204" pitchFamily="34" charset="0"/>
                          <a:ea typeface="+mn-ea"/>
                          <a:cs typeface="+mn-cs"/>
                        </a:rPr>
                        <a:t>Leucopénie</a:t>
                      </a:r>
                    </a:p>
                  </a:txBody>
                  <a:tcPr anchor="ctr"/>
                </a:tc>
                <a:tc>
                  <a:txBody>
                    <a:bodyPr/>
                    <a:lstStyle/>
                    <a:p>
                      <a:pPr marL="0" algn="ctr" defTabSz="685800" rtl="0" eaLnBrk="1" latinLnBrk="0" hangingPunct="1"/>
                      <a:r>
                        <a:rPr lang="fr-FR" sz="1100" b="0" i="0" kern="1200" dirty="0">
                          <a:solidFill>
                            <a:schemeClr val="tx1">
                              <a:lumMod val="75000"/>
                              <a:lumOff val="25000"/>
                            </a:schemeClr>
                          </a:solidFill>
                          <a:latin typeface="Arial" panose="020B0604020202020204" pitchFamily="34" charset="0"/>
                          <a:ea typeface="+mn-ea"/>
                          <a:cs typeface="+mn-cs"/>
                        </a:rPr>
                        <a:t>13%</a:t>
                      </a:r>
                    </a:p>
                  </a:txBody>
                  <a:tcPr anchor="ctr"/>
                </a:tc>
                <a:tc>
                  <a:txBody>
                    <a:bodyPr/>
                    <a:lstStyle/>
                    <a:p>
                      <a:pPr marL="0" algn="ctr" defTabSz="685800" rtl="0" eaLnBrk="1" latinLnBrk="0" hangingPunct="1"/>
                      <a:r>
                        <a:rPr lang="fr-FR" sz="1100" b="0" i="0" kern="1200" dirty="0">
                          <a:solidFill>
                            <a:schemeClr val="tx1">
                              <a:lumMod val="75000"/>
                              <a:lumOff val="25000"/>
                            </a:schemeClr>
                          </a:solidFill>
                          <a:latin typeface="Arial" panose="020B0604020202020204" pitchFamily="34" charset="0"/>
                          <a:ea typeface="+mn-ea"/>
                          <a:cs typeface="+mn-cs"/>
                        </a:rPr>
                        <a:t>23%</a:t>
                      </a:r>
                    </a:p>
                  </a:txBody>
                  <a:tcPr anchor="ctr"/>
                </a:tc>
                <a:extLst>
                  <a:ext uri="{0D108BD9-81ED-4DB2-BD59-A6C34878D82A}">
                    <a16:rowId xmlns:a16="http://schemas.microsoft.com/office/drawing/2014/main" val="992818744"/>
                  </a:ext>
                </a:extLst>
              </a:tr>
              <a:tr h="311865">
                <a:tc>
                  <a:txBody>
                    <a:bodyPr/>
                    <a:lstStyle/>
                    <a:p>
                      <a:pPr marL="0" algn="ctr" defTabSz="685800" rtl="0" eaLnBrk="1" latinLnBrk="0" hangingPunct="1"/>
                      <a:r>
                        <a:rPr lang="fr-FR" sz="1100" b="1" i="0" kern="1200" dirty="0">
                          <a:solidFill>
                            <a:schemeClr val="tx1">
                              <a:lumMod val="75000"/>
                              <a:lumOff val="25000"/>
                            </a:schemeClr>
                          </a:solidFill>
                          <a:latin typeface="Arial" panose="020B0604020202020204" pitchFamily="34" charset="0"/>
                          <a:ea typeface="+mn-ea"/>
                          <a:cs typeface="+mn-cs"/>
                        </a:rPr>
                        <a:t>Neutropénie</a:t>
                      </a:r>
                    </a:p>
                  </a:txBody>
                  <a:tcPr anchor="ctr"/>
                </a:tc>
                <a:tc>
                  <a:txBody>
                    <a:bodyPr/>
                    <a:lstStyle/>
                    <a:p>
                      <a:pPr marL="0" algn="ctr" defTabSz="685800" rtl="0" eaLnBrk="1" latinLnBrk="0" hangingPunct="1"/>
                      <a:r>
                        <a:rPr lang="fr-FR" sz="1100" b="0" i="0" kern="1200" dirty="0">
                          <a:solidFill>
                            <a:schemeClr val="tx1">
                              <a:lumMod val="75000"/>
                              <a:lumOff val="25000"/>
                            </a:schemeClr>
                          </a:solidFill>
                          <a:latin typeface="Arial" panose="020B0604020202020204" pitchFamily="34" charset="0"/>
                          <a:ea typeface="+mn-ea"/>
                          <a:cs typeface="+mn-cs"/>
                        </a:rPr>
                        <a:t>37%</a:t>
                      </a:r>
                    </a:p>
                  </a:txBody>
                  <a:tcPr anchor="ctr"/>
                </a:tc>
                <a:tc>
                  <a:txBody>
                    <a:bodyPr/>
                    <a:lstStyle/>
                    <a:p>
                      <a:pPr marL="0" algn="ctr" defTabSz="685800" rtl="0" eaLnBrk="1" latinLnBrk="0" hangingPunct="1"/>
                      <a:r>
                        <a:rPr lang="fr-FR" sz="1100" b="0" i="0" kern="1200" dirty="0">
                          <a:solidFill>
                            <a:schemeClr val="tx1">
                              <a:lumMod val="75000"/>
                              <a:lumOff val="25000"/>
                            </a:schemeClr>
                          </a:solidFill>
                          <a:latin typeface="Arial" panose="020B0604020202020204" pitchFamily="34" charset="0"/>
                          <a:ea typeface="+mn-ea"/>
                          <a:cs typeface="+mn-cs"/>
                        </a:rPr>
                        <a:t>40%</a:t>
                      </a:r>
                    </a:p>
                  </a:txBody>
                  <a:tcPr anchor="ctr"/>
                </a:tc>
                <a:extLst>
                  <a:ext uri="{0D108BD9-81ED-4DB2-BD59-A6C34878D82A}">
                    <a16:rowId xmlns:a16="http://schemas.microsoft.com/office/drawing/2014/main" val="2480072492"/>
                  </a:ext>
                </a:extLst>
              </a:tr>
              <a:tr h="311865">
                <a:tc>
                  <a:txBody>
                    <a:bodyPr/>
                    <a:lstStyle/>
                    <a:p>
                      <a:pPr marL="0" algn="ctr" defTabSz="685800" rtl="0" eaLnBrk="1" latinLnBrk="0" hangingPunct="1"/>
                      <a:r>
                        <a:rPr lang="fr-FR" sz="1100" b="1" i="0" kern="1200" dirty="0">
                          <a:solidFill>
                            <a:schemeClr val="tx1">
                              <a:lumMod val="75000"/>
                              <a:lumOff val="25000"/>
                            </a:schemeClr>
                          </a:solidFill>
                          <a:latin typeface="Arial" panose="020B0604020202020204" pitchFamily="34" charset="0"/>
                          <a:ea typeface="+mn-ea"/>
                          <a:cs typeface="+mn-cs"/>
                        </a:rPr>
                        <a:t>Diarrhée</a:t>
                      </a:r>
                    </a:p>
                  </a:txBody>
                  <a:tcPr anchor="ctr"/>
                </a:tc>
                <a:tc>
                  <a:txBody>
                    <a:bodyPr/>
                    <a:lstStyle/>
                    <a:p>
                      <a:pPr marL="0" algn="ctr" defTabSz="685800" rtl="0" eaLnBrk="1" latinLnBrk="0" hangingPunct="1"/>
                      <a:r>
                        <a:rPr lang="fr-FR" sz="1100" b="0" i="0" kern="1200" dirty="0">
                          <a:solidFill>
                            <a:schemeClr val="tx1">
                              <a:lumMod val="75000"/>
                              <a:lumOff val="25000"/>
                            </a:schemeClr>
                          </a:solidFill>
                          <a:latin typeface="Arial" panose="020B0604020202020204" pitchFamily="34" charset="0"/>
                          <a:ea typeface="+mn-ea"/>
                          <a:cs typeface="+mn-cs"/>
                        </a:rPr>
                        <a:t>10%</a:t>
                      </a:r>
                    </a:p>
                  </a:txBody>
                  <a:tcPr anchor="ctr"/>
                </a:tc>
                <a:tc>
                  <a:txBody>
                    <a:bodyPr/>
                    <a:lstStyle/>
                    <a:p>
                      <a:pPr marL="0" algn="ctr" defTabSz="685800" rtl="0" eaLnBrk="1" latinLnBrk="0" hangingPunct="1"/>
                      <a:r>
                        <a:rPr lang="fr-FR" sz="1100" b="0" i="0" kern="1200" dirty="0">
                          <a:solidFill>
                            <a:schemeClr val="tx1">
                              <a:lumMod val="75000"/>
                              <a:lumOff val="25000"/>
                            </a:schemeClr>
                          </a:solidFill>
                          <a:latin typeface="Arial" panose="020B0604020202020204" pitchFamily="34" charset="0"/>
                          <a:ea typeface="+mn-ea"/>
                          <a:cs typeface="+mn-cs"/>
                        </a:rPr>
                        <a:t>14%</a:t>
                      </a:r>
                    </a:p>
                  </a:txBody>
                  <a:tcPr anchor="ctr"/>
                </a:tc>
                <a:extLst>
                  <a:ext uri="{0D108BD9-81ED-4DB2-BD59-A6C34878D82A}">
                    <a16:rowId xmlns:a16="http://schemas.microsoft.com/office/drawing/2014/main" val="3694986815"/>
                  </a:ext>
                </a:extLst>
              </a:tr>
              <a:tr h="311865">
                <a:tc>
                  <a:txBody>
                    <a:bodyPr/>
                    <a:lstStyle/>
                    <a:p>
                      <a:pPr marL="0" algn="ctr" defTabSz="685800" rtl="0" eaLnBrk="1" latinLnBrk="0" hangingPunct="1"/>
                      <a:r>
                        <a:rPr lang="fr-FR" sz="1100" b="1" i="0" kern="1200" dirty="0">
                          <a:solidFill>
                            <a:schemeClr val="tx1">
                              <a:lumMod val="75000"/>
                              <a:lumOff val="25000"/>
                            </a:schemeClr>
                          </a:solidFill>
                          <a:latin typeface="Arial" panose="020B0604020202020204" pitchFamily="34" charset="0"/>
                          <a:ea typeface="+mn-ea"/>
                          <a:cs typeface="+mn-cs"/>
                        </a:rPr>
                        <a:t>Nausées/Vomissements</a:t>
                      </a:r>
                    </a:p>
                  </a:txBody>
                  <a:tcPr anchor="ctr"/>
                </a:tc>
                <a:tc>
                  <a:txBody>
                    <a:bodyPr/>
                    <a:lstStyle/>
                    <a:p>
                      <a:pPr marL="0" algn="ctr" defTabSz="685800" rtl="0" eaLnBrk="1" latinLnBrk="0" hangingPunct="1"/>
                      <a:r>
                        <a:rPr lang="fr-FR" sz="1100" b="0" i="0" kern="1200" dirty="0">
                          <a:solidFill>
                            <a:schemeClr val="tx1">
                              <a:lumMod val="75000"/>
                              <a:lumOff val="25000"/>
                            </a:schemeClr>
                          </a:solidFill>
                          <a:latin typeface="Arial" panose="020B0604020202020204" pitchFamily="34" charset="0"/>
                          <a:ea typeface="+mn-ea"/>
                          <a:cs typeface="+mn-cs"/>
                        </a:rPr>
                        <a:t>9%/2%</a:t>
                      </a:r>
                    </a:p>
                  </a:txBody>
                  <a:tcPr anchor="ctr"/>
                </a:tc>
                <a:tc>
                  <a:txBody>
                    <a:bodyPr/>
                    <a:lstStyle/>
                    <a:p>
                      <a:pPr marL="0" algn="ctr" defTabSz="685800" rtl="0" eaLnBrk="1" latinLnBrk="0" hangingPunct="1"/>
                      <a:r>
                        <a:rPr lang="fr-FR" sz="1100" b="0" i="0" kern="1200" dirty="0">
                          <a:solidFill>
                            <a:schemeClr val="tx1">
                              <a:lumMod val="75000"/>
                              <a:lumOff val="25000"/>
                            </a:schemeClr>
                          </a:solidFill>
                          <a:latin typeface="Arial" panose="020B0604020202020204" pitchFamily="34" charset="0"/>
                          <a:ea typeface="+mn-ea"/>
                          <a:cs typeface="+mn-cs"/>
                        </a:rPr>
                        <a:t>9%/8%</a:t>
                      </a:r>
                    </a:p>
                  </a:txBody>
                  <a:tcPr anchor="ctr"/>
                </a:tc>
                <a:extLst>
                  <a:ext uri="{0D108BD9-81ED-4DB2-BD59-A6C34878D82A}">
                    <a16:rowId xmlns:a16="http://schemas.microsoft.com/office/drawing/2014/main" val="751506215"/>
                  </a:ext>
                </a:extLst>
              </a:tr>
              <a:tr h="311865">
                <a:tc>
                  <a:txBody>
                    <a:bodyPr/>
                    <a:lstStyle/>
                    <a:p>
                      <a:pPr marL="0" algn="ctr" defTabSz="685800" rtl="0" eaLnBrk="1" latinLnBrk="0" hangingPunct="1"/>
                      <a:r>
                        <a:rPr lang="fr-FR" sz="1100" b="1" i="0" kern="1200" dirty="0">
                          <a:solidFill>
                            <a:schemeClr val="tx1">
                              <a:lumMod val="75000"/>
                              <a:lumOff val="25000"/>
                            </a:schemeClr>
                          </a:solidFill>
                          <a:latin typeface="Arial" panose="020B0604020202020204" pitchFamily="34" charset="0"/>
                          <a:ea typeface="+mn-ea"/>
                          <a:cs typeface="+mn-cs"/>
                        </a:rPr>
                        <a:t>Hypertension</a:t>
                      </a:r>
                    </a:p>
                  </a:txBody>
                  <a:tcPr anchor="ctr"/>
                </a:tc>
                <a:tc>
                  <a:txBody>
                    <a:bodyPr/>
                    <a:lstStyle/>
                    <a:p>
                      <a:pPr marL="0" algn="ctr" defTabSz="685800" rtl="0" eaLnBrk="1" latinLnBrk="0" hangingPunct="1"/>
                      <a:r>
                        <a:rPr lang="fr-FR" sz="1100" b="0" i="0" kern="1200" dirty="0">
                          <a:solidFill>
                            <a:schemeClr val="tx1">
                              <a:lumMod val="75000"/>
                              <a:lumOff val="25000"/>
                            </a:schemeClr>
                          </a:solidFill>
                          <a:latin typeface="Arial" panose="020B0604020202020204" pitchFamily="34" charset="0"/>
                          <a:ea typeface="+mn-ea"/>
                          <a:cs typeface="+mn-cs"/>
                        </a:rPr>
                        <a:t>2%</a:t>
                      </a:r>
                    </a:p>
                  </a:txBody>
                  <a:tcPr anchor="ctr"/>
                </a:tc>
                <a:tc>
                  <a:txBody>
                    <a:bodyPr/>
                    <a:lstStyle/>
                    <a:p>
                      <a:pPr marL="0" algn="ctr" defTabSz="685800" rtl="0" eaLnBrk="1" latinLnBrk="0" hangingPunct="1"/>
                      <a:r>
                        <a:rPr lang="fr-FR" sz="1100" b="0" i="0" kern="1200" dirty="0">
                          <a:solidFill>
                            <a:schemeClr val="tx1">
                              <a:lumMod val="75000"/>
                              <a:lumOff val="25000"/>
                            </a:schemeClr>
                          </a:solidFill>
                          <a:latin typeface="Arial" panose="020B0604020202020204" pitchFamily="34" charset="0"/>
                          <a:ea typeface="+mn-ea"/>
                          <a:cs typeface="+mn-cs"/>
                        </a:rPr>
                        <a:t>10%</a:t>
                      </a:r>
                    </a:p>
                  </a:txBody>
                  <a:tcPr anchor="ctr"/>
                </a:tc>
                <a:extLst>
                  <a:ext uri="{0D108BD9-81ED-4DB2-BD59-A6C34878D82A}">
                    <a16:rowId xmlns:a16="http://schemas.microsoft.com/office/drawing/2014/main" val="2184534837"/>
                  </a:ext>
                </a:extLst>
              </a:tr>
            </a:tbl>
          </a:graphicData>
        </a:graphic>
      </p:graphicFrame>
      <p:sp>
        <p:nvSpPr>
          <p:cNvPr id="6" name="ZoneTexte 5">
            <a:extLst>
              <a:ext uri="{FF2B5EF4-FFF2-40B4-BE49-F238E27FC236}">
                <a16:creationId xmlns:a16="http://schemas.microsoft.com/office/drawing/2014/main" id="{1C16CA4C-1D2C-4143-A459-63E89567B1D4}"/>
              </a:ext>
            </a:extLst>
          </p:cNvPr>
          <p:cNvSpPr txBox="1"/>
          <p:nvPr/>
        </p:nvSpPr>
        <p:spPr>
          <a:xfrm>
            <a:off x="-3048" y="4912668"/>
            <a:ext cx="2114681"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Al-</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Batran</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ASCO2020, Abs 4501</a:t>
            </a:r>
          </a:p>
        </p:txBody>
      </p:sp>
    </p:spTree>
    <p:extLst>
      <p:ext uri="{BB962C8B-B14F-4D97-AF65-F5344CB8AC3E}">
        <p14:creationId xmlns:p14="http://schemas.microsoft.com/office/powerpoint/2010/main" val="28531551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re 1">
            <a:extLst>
              <a:ext uri="{FF2B5EF4-FFF2-40B4-BE49-F238E27FC236}">
                <a16:creationId xmlns:a16="http://schemas.microsoft.com/office/drawing/2014/main" id="{45BF3E80-062C-CC46-BD0B-BE225CA4F3BF}"/>
              </a:ext>
            </a:extLst>
          </p:cNvPr>
          <p:cNvSpPr>
            <a:spLocks noGrp="1"/>
          </p:cNvSpPr>
          <p:nvPr>
            <p:ph type="title"/>
          </p:nvPr>
        </p:nvSpPr>
        <p:spPr/>
        <p:txBody>
          <a:bodyPr>
            <a:noAutofit/>
          </a:bodyPr>
          <a:lstStyle/>
          <a:p>
            <a:r>
              <a:rPr lang="fr-FR" dirty="0"/>
              <a:t>ADK œsogastrique localisé FLOT +/- </a:t>
            </a:r>
            <a:r>
              <a:rPr lang="fr-FR" dirty="0" err="1"/>
              <a:t>Ramucirumab</a:t>
            </a:r>
            <a:r>
              <a:rPr lang="fr-FR" dirty="0"/>
              <a:t> </a:t>
            </a:r>
            <a:br>
              <a:rPr lang="fr-FR" dirty="0"/>
            </a:br>
            <a:r>
              <a:rPr lang="fr-FR" b="1" dirty="0"/>
              <a:t>Etude RAMSES </a:t>
            </a:r>
            <a:endParaRPr lang="fr-FR" sz="2000" dirty="0"/>
          </a:p>
        </p:txBody>
      </p:sp>
      <p:sp>
        <p:nvSpPr>
          <p:cNvPr id="3" name="Espace réservé du contenu 2">
            <a:extLst>
              <a:ext uri="{FF2B5EF4-FFF2-40B4-BE49-F238E27FC236}">
                <a16:creationId xmlns:a16="http://schemas.microsoft.com/office/drawing/2014/main" id="{6C724A94-256E-BF40-A3AB-D99E960DACF3}"/>
              </a:ext>
            </a:extLst>
          </p:cNvPr>
          <p:cNvSpPr>
            <a:spLocks noGrp="1"/>
          </p:cNvSpPr>
          <p:nvPr>
            <p:ph sz="half" idx="1"/>
          </p:nvPr>
        </p:nvSpPr>
        <p:spPr/>
        <p:txBody>
          <a:bodyPr/>
          <a:lstStyle/>
          <a:p>
            <a:r>
              <a:rPr lang="fr-FR" sz="1600" dirty="0"/>
              <a:t>Réponse histologique = objectif principal</a:t>
            </a:r>
          </a:p>
          <a:p>
            <a:endParaRPr lang="fr-FR" sz="1600" dirty="0"/>
          </a:p>
          <a:p>
            <a:endParaRPr lang="fr-FR" sz="1600" dirty="0"/>
          </a:p>
          <a:p>
            <a:endParaRPr lang="fr-FR" sz="1600" dirty="0"/>
          </a:p>
          <a:p>
            <a:endParaRPr lang="fr-FR" sz="1600" dirty="0"/>
          </a:p>
          <a:p>
            <a:endParaRPr lang="fr-FR" sz="1600" dirty="0"/>
          </a:p>
          <a:p>
            <a:pPr marL="0" indent="0">
              <a:buNone/>
            </a:pPr>
            <a:endParaRPr lang="fr-FR" sz="1600" dirty="0"/>
          </a:p>
          <a:p>
            <a:pPr marL="0" indent="0">
              <a:buNone/>
            </a:pPr>
            <a:endParaRPr lang="fr-FR" sz="1600" dirty="0"/>
          </a:p>
          <a:p>
            <a:r>
              <a:rPr lang="fr-FR" sz="1600" dirty="0"/>
              <a:t>L’association FLOT + </a:t>
            </a:r>
            <a:r>
              <a:rPr lang="fr-FR" sz="1600" dirty="0" err="1"/>
              <a:t>Ramucirumab</a:t>
            </a:r>
            <a:r>
              <a:rPr lang="fr-FR" sz="1600" dirty="0"/>
              <a:t> n’augmente pas le taux de réponse histologique majeure </a:t>
            </a:r>
            <a:r>
              <a:rPr lang="fr-FR" sz="1600" b="0" dirty="0"/>
              <a:t>(complète ou quasi-complète)</a:t>
            </a:r>
          </a:p>
        </p:txBody>
      </p:sp>
      <p:graphicFrame>
        <p:nvGraphicFramePr>
          <p:cNvPr id="4" name="Tableau 3">
            <a:extLst>
              <a:ext uri="{FF2B5EF4-FFF2-40B4-BE49-F238E27FC236}">
                <a16:creationId xmlns:a16="http://schemas.microsoft.com/office/drawing/2014/main" id="{E54A36D7-CCFD-6243-9A58-F5EF72EB96EC}"/>
              </a:ext>
            </a:extLst>
          </p:cNvPr>
          <p:cNvGraphicFramePr>
            <a:graphicFrameLocks noGrp="1"/>
          </p:cNvGraphicFramePr>
          <p:nvPr>
            <p:extLst>
              <p:ext uri="{D42A27DB-BD31-4B8C-83A1-F6EECF244321}">
                <p14:modId xmlns:p14="http://schemas.microsoft.com/office/powerpoint/2010/main" val="4171043348"/>
              </p:ext>
            </p:extLst>
          </p:nvPr>
        </p:nvGraphicFramePr>
        <p:xfrm>
          <a:off x="1249160" y="1197738"/>
          <a:ext cx="6645680" cy="2296160"/>
        </p:xfrm>
        <a:graphic>
          <a:graphicData uri="http://schemas.openxmlformats.org/drawingml/2006/table">
            <a:tbl>
              <a:tblPr firstRow="1" bandRow="1">
                <a:tableStyleId>{5C22544A-7EE6-4342-B048-85BDC9FD1C3A}</a:tableStyleId>
              </a:tblPr>
              <a:tblGrid>
                <a:gridCol w="2385291">
                  <a:extLst>
                    <a:ext uri="{9D8B030D-6E8A-4147-A177-3AD203B41FA5}">
                      <a16:colId xmlns:a16="http://schemas.microsoft.com/office/drawing/2014/main" val="1433975068"/>
                    </a:ext>
                  </a:extLst>
                </a:gridCol>
                <a:gridCol w="1367709">
                  <a:extLst>
                    <a:ext uri="{9D8B030D-6E8A-4147-A177-3AD203B41FA5}">
                      <a16:colId xmlns:a16="http://schemas.microsoft.com/office/drawing/2014/main" val="1164821040"/>
                    </a:ext>
                  </a:extLst>
                </a:gridCol>
                <a:gridCol w="1446340">
                  <a:extLst>
                    <a:ext uri="{9D8B030D-6E8A-4147-A177-3AD203B41FA5}">
                      <a16:colId xmlns:a16="http://schemas.microsoft.com/office/drawing/2014/main" val="343820811"/>
                    </a:ext>
                  </a:extLst>
                </a:gridCol>
                <a:gridCol w="1446340">
                  <a:extLst>
                    <a:ext uri="{9D8B030D-6E8A-4147-A177-3AD203B41FA5}">
                      <a16:colId xmlns:a16="http://schemas.microsoft.com/office/drawing/2014/main" val="4278474168"/>
                    </a:ext>
                  </a:extLst>
                </a:gridCol>
              </a:tblGrid>
              <a:tr h="370840">
                <a:tc>
                  <a:txBody>
                    <a:bodyPr/>
                    <a:lstStyle/>
                    <a:p>
                      <a:pPr algn="ctr"/>
                      <a:endParaRPr lang="fr-FR" sz="1200" b="0" i="0" dirty="0">
                        <a:latin typeface="Arial" panose="020B0604020202020204" pitchFamily="34" charset="0"/>
                      </a:endParaRPr>
                    </a:p>
                  </a:txBody>
                  <a:tcPr>
                    <a:solidFill>
                      <a:srgbClr val="4472C4"/>
                    </a:solidFill>
                  </a:tcPr>
                </a:tc>
                <a:tc>
                  <a:txBody>
                    <a:bodyPr/>
                    <a:lstStyle/>
                    <a:p>
                      <a:pPr algn="ctr"/>
                      <a:r>
                        <a:rPr lang="fr-FR" sz="1200" b="1" i="0" dirty="0">
                          <a:latin typeface="Arial" panose="020B0604020202020204" pitchFamily="34" charset="0"/>
                        </a:rPr>
                        <a:t>FLOT</a:t>
                      </a:r>
                    </a:p>
                    <a:p>
                      <a:pPr algn="ctr"/>
                      <a:r>
                        <a:rPr lang="fr-FR" sz="1200" b="0" i="0" dirty="0">
                          <a:latin typeface="Arial" panose="020B0604020202020204" pitchFamily="34" charset="0"/>
                        </a:rPr>
                        <a:t>(n=41)</a:t>
                      </a:r>
                    </a:p>
                  </a:txBody>
                  <a:tcPr>
                    <a:solidFill>
                      <a:schemeClr val="accent1"/>
                    </a:solidFill>
                  </a:tcPr>
                </a:tc>
                <a:tc>
                  <a:txBody>
                    <a:bodyPr/>
                    <a:lstStyle/>
                    <a:p>
                      <a:pPr algn="ctr"/>
                      <a:r>
                        <a:rPr lang="fr-FR" sz="1200" b="1" i="0" dirty="0">
                          <a:latin typeface="Arial" panose="020B0604020202020204" pitchFamily="34" charset="0"/>
                        </a:rPr>
                        <a:t>FLOT + </a:t>
                      </a:r>
                      <a:r>
                        <a:rPr lang="fr-FR" sz="1200" b="1" i="0" dirty="0" err="1">
                          <a:latin typeface="Arial" panose="020B0604020202020204" pitchFamily="34" charset="0"/>
                        </a:rPr>
                        <a:t>Ramucirumab</a:t>
                      </a:r>
                      <a:endParaRPr lang="fr-FR" sz="1200" b="1" i="0" dirty="0">
                        <a:latin typeface="Arial" panose="020B0604020202020204" pitchFamily="34" charset="0"/>
                      </a:endParaRPr>
                    </a:p>
                    <a:p>
                      <a:pPr algn="ctr"/>
                      <a:r>
                        <a:rPr lang="fr-FR" sz="1200" b="0" i="0" dirty="0">
                          <a:latin typeface="Arial" panose="020B0604020202020204" pitchFamily="34" charset="0"/>
                        </a:rPr>
                        <a:t>(n=40)</a:t>
                      </a:r>
                    </a:p>
                  </a:txBody>
                  <a:tcPr>
                    <a:solidFill>
                      <a:srgbClr val="C00000"/>
                    </a:solidFill>
                  </a:tcPr>
                </a:tc>
                <a:tc>
                  <a:txBody>
                    <a:bodyPr/>
                    <a:lstStyle/>
                    <a:p>
                      <a:pPr algn="ctr"/>
                      <a:endParaRPr lang="fr-FR" sz="1200" b="0" i="0" dirty="0">
                        <a:latin typeface="Arial" panose="020B0604020202020204" pitchFamily="34" charset="0"/>
                      </a:endParaRPr>
                    </a:p>
                  </a:txBody>
                  <a:tcPr>
                    <a:solidFill>
                      <a:srgbClr val="4472C4"/>
                    </a:solidFill>
                  </a:tcPr>
                </a:tc>
                <a:extLst>
                  <a:ext uri="{0D108BD9-81ED-4DB2-BD59-A6C34878D82A}">
                    <a16:rowId xmlns:a16="http://schemas.microsoft.com/office/drawing/2014/main" val="3923681435"/>
                  </a:ext>
                </a:extLst>
              </a:tr>
              <a:tr h="370840">
                <a:tc>
                  <a:txBody>
                    <a:bodyPr/>
                    <a:lstStyle/>
                    <a:p>
                      <a:pPr marL="0" algn="ctr" defTabSz="685800" rtl="0" eaLnBrk="1" latinLnBrk="0" hangingPunct="1"/>
                      <a:r>
                        <a:rPr lang="fr-FR" sz="1200" b="1" i="0" kern="1200" dirty="0">
                          <a:solidFill>
                            <a:schemeClr val="tx1">
                              <a:lumMod val="75000"/>
                              <a:lumOff val="25000"/>
                            </a:schemeClr>
                          </a:solidFill>
                          <a:latin typeface="Arial" panose="020B0604020202020204" pitchFamily="34" charset="0"/>
                          <a:ea typeface="+mn-ea"/>
                          <a:cs typeface="+mn-cs"/>
                        </a:rPr>
                        <a:t>Chirurgie</a:t>
                      </a:r>
                      <a:r>
                        <a:rPr lang="fr-FR" sz="1200" b="0" i="0" kern="1200" dirty="0">
                          <a:solidFill>
                            <a:schemeClr val="tx1">
                              <a:lumMod val="75000"/>
                              <a:lumOff val="25000"/>
                            </a:schemeClr>
                          </a:solidFill>
                          <a:latin typeface="Arial" panose="020B0604020202020204" pitchFamily="34" charset="0"/>
                          <a:ea typeface="+mn-ea"/>
                          <a:cs typeface="+mn-cs"/>
                        </a:rPr>
                        <a:t> </a:t>
                      </a:r>
                    </a:p>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      dont R0</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93% </a:t>
                      </a:r>
                    </a:p>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83%</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98% </a:t>
                      </a:r>
                    </a:p>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97%</a:t>
                      </a:r>
                    </a:p>
                  </a:txBody>
                  <a:tcPr anchor="ctr"/>
                </a:tc>
                <a:tc>
                  <a:txBody>
                    <a:bodyPr/>
                    <a:lstStyle/>
                    <a:p>
                      <a:pPr marL="0" algn="ctr" defTabSz="685800" rtl="0" eaLnBrk="1" latinLnBrk="0" hangingPunct="1"/>
                      <a:endParaRPr lang="fr-FR" sz="1200" b="0" i="0" kern="1200" dirty="0">
                        <a:solidFill>
                          <a:schemeClr val="tx1">
                            <a:lumMod val="75000"/>
                            <a:lumOff val="25000"/>
                          </a:schemeClr>
                        </a:solidFill>
                        <a:latin typeface="Arial" panose="020B0604020202020204" pitchFamily="34" charset="0"/>
                        <a:ea typeface="+mn-ea"/>
                        <a:cs typeface="+mn-cs"/>
                      </a:endParaRPr>
                    </a:p>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p=0.0049</a:t>
                      </a:r>
                    </a:p>
                  </a:txBody>
                  <a:tcPr anchor="ctr"/>
                </a:tc>
                <a:extLst>
                  <a:ext uri="{0D108BD9-81ED-4DB2-BD59-A6C34878D82A}">
                    <a16:rowId xmlns:a16="http://schemas.microsoft.com/office/drawing/2014/main" val="1213450364"/>
                  </a:ext>
                </a:extLst>
              </a:tr>
              <a:tr h="370840">
                <a:tc>
                  <a:txBody>
                    <a:bodyPr/>
                    <a:lstStyle/>
                    <a:p>
                      <a:pPr marL="0" algn="ctr" defTabSz="685800" rtl="0" eaLnBrk="1" latinLnBrk="0" hangingPunct="1"/>
                      <a:r>
                        <a:rPr lang="fr-FR" sz="1200" b="1" i="0" kern="1200" dirty="0">
                          <a:solidFill>
                            <a:schemeClr val="tx1">
                              <a:lumMod val="75000"/>
                              <a:lumOff val="25000"/>
                            </a:schemeClr>
                          </a:solidFill>
                          <a:latin typeface="Arial" panose="020B0604020202020204" pitchFamily="34" charset="0"/>
                          <a:ea typeface="+mn-ea"/>
                          <a:cs typeface="+mn-cs"/>
                        </a:rPr>
                        <a:t>Réponse histologique majeure</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30%</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27%</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p=0.73</a:t>
                      </a:r>
                    </a:p>
                  </a:txBody>
                  <a:tcPr anchor="ctr"/>
                </a:tc>
                <a:extLst>
                  <a:ext uri="{0D108BD9-81ED-4DB2-BD59-A6C34878D82A}">
                    <a16:rowId xmlns:a16="http://schemas.microsoft.com/office/drawing/2014/main" val="1953354629"/>
                  </a:ext>
                </a:extLst>
              </a:tr>
              <a:tr h="370840">
                <a:tc>
                  <a:txBody>
                    <a:bodyPr/>
                    <a:lstStyle/>
                    <a:p>
                      <a:pPr marL="0" algn="ctr" defTabSz="685800" rtl="0" eaLnBrk="1" latinLnBrk="0" hangingPunct="1"/>
                      <a:r>
                        <a:rPr lang="fr-FR" sz="1200" b="1" i="0" kern="1200" dirty="0">
                          <a:solidFill>
                            <a:schemeClr val="tx1">
                              <a:lumMod val="75000"/>
                              <a:lumOff val="25000"/>
                            </a:schemeClr>
                          </a:solidFill>
                          <a:latin typeface="Arial" panose="020B0604020202020204" pitchFamily="34" charset="0"/>
                          <a:ea typeface="+mn-ea"/>
                          <a:cs typeface="+mn-cs"/>
                        </a:rPr>
                        <a:t>pT0/T1</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25%</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20%</a:t>
                      </a:r>
                    </a:p>
                  </a:txBody>
                  <a:tcPr anchor="ctr"/>
                </a:tc>
                <a:tc>
                  <a:txBody>
                    <a:bodyPr/>
                    <a:lstStyle/>
                    <a:p>
                      <a:pPr marL="0" algn="ctr" defTabSz="685800" rtl="0" eaLnBrk="1" latinLnBrk="0" hangingPunct="1"/>
                      <a:endParaRPr lang="fr-FR" sz="1200" b="0" i="0" kern="1200" dirty="0">
                        <a:solidFill>
                          <a:schemeClr val="tx1">
                            <a:lumMod val="75000"/>
                            <a:lumOff val="25000"/>
                          </a:schemeClr>
                        </a:solidFill>
                        <a:latin typeface="Arial" panose="020B0604020202020204" pitchFamily="34" charset="0"/>
                        <a:ea typeface="+mn-ea"/>
                        <a:cs typeface="+mn-cs"/>
                      </a:endParaRPr>
                    </a:p>
                  </a:txBody>
                  <a:tcPr anchor="ctr"/>
                </a:tc>
                <a:extLst>
                  <a:ext uri="{0D108BD9-81ED-4DB2-BD59-A6C34878D82A}">
                    <a16:rowId xmlns:a16="http://schemas.microsoft.com/office/drawing/2014/main" val="3744463808"/>
                  </a:ext>
                </a:extLst>
              </a:tr>
              <a:tr h="370840">
                <a:tc>
                  <a:txBody>
                    <a:bodyPr/>
                    <a:lstStyle/>
                    <a:p>
                      <a:pPr marL="0" algn="ctr" defTabSz="685800" rtl="0" eaLnBrk="1" latinLnBrk="0" hangingPunct="1"/>
                      <a:r>
                        <a:rPr lang="fr-FR" sz="1200" b="1" i="0" kern="1200" dirty="0">
                          <a:solidFill>
                            <a:schemeClr val="tx1">
                              <a:lumMod val="75000"/>
                              <a:lumOff val="25000"/>
                            </a:schemeClr>
                          </a:solidFill>
                          <a:latin typeface="Arial" panose="020B0604020202020204" pitchFamily="34" charset="0"/>
                          <a:ea typeface="+mn-ea"/>
                          <a:cs typeface="+mn-cs"/>
                        </a:rPr>
                        <a:t>pN0</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39%</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50%</a:t>
                      </a:r>
                    </a:p>
                  </a:txBody>
                  <a:tcPr anchor="ctr"/>
                </a:tc>
                <a:tc>
                  <a:txBody>
                    <a:bodyPr/>
                    <a:lstStyle/>
                    <a:p>
                      <a:pPr marL="0" algn="ctr" defTabSz="685800" rtl="0" eaLnBrk="1" latinLnBrk="0" hangingPunct="1"/>
                      <a:endParaRPr lang="fr-FR" sz="1200" b="0" i="0" kern="1200" dirty="0">
                        <a:solidFill>
                          <a:schemeClr val="tx1">
                            <a:lumMod val="75000"/>
                            <a:lumOff val="25000"/>
                          </a:schemeClr>
                        </a:solidFill>
                        <a:latin typeface="Arial" panose="020B0604020202020204" pitchFamily="34" charset="0"/>
                        <a:ea typeface="+mn-ea"/>
                        <a:cs typeface="+mn-cs"/>
                      </a:endParaRPr>
                    </a:p>
                  </a:txBody>
                  <a:tcPr anchor="ctr"/>
                </a:tc>
                <a:extLst>
                  <a:ext uri="{0D108BD9-81ED-4DB2-BD59-A6C34878D82A}">
                    <a16:rowId xmlns:a16="http://schemas.microsoft.com/office/drawing/2014/main" val="903362272"/>
                  </a:ext>
                </a:extLst>
              </a:tr>
            </a:tbl>
          </a:graphicData>
        </a:graphic>
      </p:graphicFrame>
      <p:sp>
        <p:nvSpPr>
          <p:cNvPr id="6" name="ZoneTexte 5">
            <a:extLst>
              <a:ext uri="{FF2B5EF4-FFF2-40B4-BE49-F238E27FC236}">
                <a16:creationId xmlns:a16="http://schemas.microsoft.com/office/drawing/2014/main" id="{CA6CCF9C-DD10-884F-B9EF-2568307B77BB}"/>
              </a:ext>
            </a:extLst>
          </p:cNvPr>
          <p:cNvSpPr txBox="1"/>
          <p:nvPr/>
        </p:nvSpPr>
        <p:spPr>
          <a:xfrm>
            <a:off x="-3048" y="4912668"/>
            <a:ext cx="2114681"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Al-</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Batran</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ASCO2020, Abs 4501</a:t>
            </a:r>
          </a:p>
        </p:txBody>
      </p:sp>
    </p:spTree>
    <p:extLst>
      <p:ext uri="{BB962C8B-B14F-4D97-AF65-F5344CB8AC3E}">
        <p14:creationId xmlns:p14="http://schemas.microsoft.com/office/powerpoint/2010/main" val="12242111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re 1">
            <a:extLst>
              <a:ext uri="{FF2B5EF4-FFF2-40B4-BE49-F238E27FC236}">
                <a16:creationId xmlns:a16="http://schemas.microsoft.com/office/drawing/2014/main" id="{45BF3E80-062C-CC46-BD0B-BE225CA4F3BF}"/>
              </a:ext>
            </a:extLst>
          </p:cNvPr>
          <p:cNvSpPr>
            <a:spLocks noGrp="1"/>
          </p:cNvSpPr>
          <p:nvPr>
            <p:ph type="title"/>
          </p:nvPr>
        </p:nvSpPr>
        <p:spPr/>
        <p:txBody>
          <a:bodyPr>
            <a:noAutofit/>
          </a:bodyPr>
          <a:lstStyle/>
          <a:p>
            <a:r>
              <a:rPr lang="fr-FR" dirty="0"/>
              <a:t>ADK œsogastrique localisé FLOT +/- </a:t>
            </a:r>
            <a:r>
              <a:rPr lang="fr-FR" dirty="0" err="1"/>
              <a:t>Ramucirumab</a:t>
            </a:r>
            <a:r>
              <a:rPr lang="fr-FR" dirty="0"/>
              <a:t> </a:t>
            </a:r>
            <a:br>
              <a:rPr lang="fr-FR" dirty="0"/>
            </a:br>
            <a:r>
              <a:rPr lang="fr-FR" b="1" dirty="0"/>
              <a:t>Etude RAMSES </a:t>
            </a:r>
            <a:endParaRPr lang="fr-FR" sz="2000" dirty="0"/>
          </a:p>
        </p:txBody>
      </p:sp>
      <p:sp>
        <p:nvSpPr>
          <p:cNvPr id="13" name="Espace réservé du contenu 12"/>
          <p:cNvSpPr>
            <a:spLocks noGrp="1"/>
          </p:cNvSpPr>
          <p:nvPr>
            <p:ph sz="half" idx="1"/>
          </p:nvPr>
        </p:nvSpPr>
        <p:spPr/>
        <p:txBody>
          <a:bodyPr/>
          <a:lstStyle/>
          <a:p>
            <a:r>
              <a:rPr lang="fr-FR" sz="1600" dirty="0"/>
              <a:t>L’ajout du Ramucirumab au FLOT péri-opératoire</a:t>
            </a:r>
          </a:p>
          <a:p>
            <a:pPr lvl="1"/>
            <a:r>
              <a:rPr lang="fr-FR" sz="1400" dirty="0"/>
              <a:t>N’augmente pas le taux de réponse histologique majeure</a:t>
            </a:r>
          </a:p>
          <a:p>
            <a:pPr lvl="1"/>
            <a:r>
              <a:rPr lang="fr-FR" sz="1400" dirty="0"/>
              <a:t>Pourrait augmenter la </a:t>
            </a:r>
            <a:r>
              <a:rPr lang="fr-FR" sz="1400" dirty="0" err="1"/>
              <a:t>morbi</a:t>
            </a:r>
            <a:r>
              <a:rPr lang="fr-FR" sz="1400" dirty="0"/>
              <a:t>/mortalité des patients </a:t>
            </a:r>
            <a:r>
              <a:rPr lang="fr-FR" sz="1400" dirty="0" err="1"/>
              <a:t>Siewert</a:t>
            </a:r>
            <a:r>
              <a:rPr lang="fr-FR" sz="1400" dirty="0"/>
              <a:t> I</a:t>
            </a:r>
          </a:p>
          <a:p>
            <a:endParaRPr lang="fr-FR" sz="1600" dirty="0"/>
          </a:p>
          <a:p>
            <a:endParaRPr lang="fr-FR" sz="1600" dirty="0"/>
          </a:p>
          <a:p>
            <a:endParaRPr lang="fr-FR" sz="1600" dirty="0"/>
          </a:p>
          <a:p>
            <a:r>
              <a:rPr lang="fr-FR" sz="1600" dirty="0"/>
              <a:t>L’étude devrait cependant être poursuivie en phase III</a:t>
            </a:r>
          </a:p>
          <a:p>
            <a:pPr lvl="1"/>
            <a:r>
              <a:rPr lang="fr-FR" sz="1400" dirty="0"/>
              <a:t>En excluant les patients </a:t>
            </a:r>
            <a:r>
              <a:rPr lang="fr-FR" sz="1400" dirty="0" err="1"/>
              <a:t>Siewert</a:t>
            </a:r>
            <a:r>
              <a:rPr lang="fr-FR" sz="1400" dirty="0"/>
              <a:t> I</a:t>
            </a:r>
          </a:p>
          <a:p>
            <a:pPr lvl="1"/>
            <a:r>
              <a:rPr lang="fr-FR" sz="1400" dirty="0"/>
              <a:t>Les auteurs considérant le taux de résection R0 encourageant</a:t>
            </a:r>
          </a:p>
          <a:p>
            <a:pPr lvl="2"/>
            <a:r>
              <a:rPr lang="fr-FR" sz="1200" dirty="0"/>
              <a:t>« </a:t>
            </a:r>
            <a:r>
              <a:rPr lang="fr-FR" sz="1200" dirty="0" err="1"/>
              <a:t>Surrogate</a:t>
            </a:r>
            <a:r>
              <a:rPr lang="fr-FR" sz="1200" dirty="0"/>
              <a:t> » marqueur de la survie? </a:t>
            </a:r>
          </a:p>
          <a:p>
            <a:pPr lvl="2"/>
            <a:r>
              <a:rPr lang="fr-FR" sz="1200" dirty="0"/>
              <a:t>Les données de SSP et SG (objectif secondaire) n’ont pas été présentées</a:t>
            </a:r>
          </a:p>
        </p:txBody>
      </p:sp>
      <p:sp>
        <p:nvSpPr>
          <p:cNvPr id="6" name="ZoneTexte 5">
            <a:extLst>
              <a:ext uri="{FF2B5EF4-FFF2-40B4-BE49-F238E27FC236}">
                <a16:creationId xmlns:a16="http://schemas.microsoft.com/office/drawing/2014/main" id="{D3B59269-EB11-D24C-940B-FA7DA9AB91BD}"/>
              </a:ext>
            </a:extLst>
          </p:cNvPr>
          <p:cNvSpPr txBox="1"/>
          <p:nvPr/>
        </p:nvSpPr>
        <p:spPr>
          <a:xfrm>
            <a:off x="-3048" y="4912668"/>
            <a:ext cx="2114681"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Al-</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Batran</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ASCO2020, Abs 4501</a:t>
            </a:r>
          </a:p>
        </p:txBody>
      </p:sp>
      <p:sp>
        <p:nvSpPr>
          <p:cNvPr id="7" name="ZoneTexte 6">
            <a:extLst>
              <a:ext uri="{FF2B5EF4-FFF2-40B4-BE49-F238E27FC236}">
                <a16:creationId xmlns:a16="http://schemas.microsoft.com/office/drawing/2014/main" id="{D8647FAF-C5B8-524E-8FE4-F2E36637B250}"/>
              </a:ext>
            </a:extLst>
          </p:cNvPr>
          <p:cNvSpPr txBox="1"/>
          <p:nvPr/>
        </p:nvSpPr>
        <p:spPr>
          <a:xfrm>
            <a:off x="2273397" y="1796607"/>
            <a:ext cx="4226942" cy="408623"/>
          </a:xfrm>
          <a:prstGeom prst="roundRect">
            <a:avLst/>
          </a:prstGeom>
          <a:solidFill>
            <a:schemeClr val="accent2">
              <a:alpha val="0"/>
            </a:schemeClr>
          </a:solidFill>
          <a:ln>
            <a:solidFill>
              <a:srgbClr val="EC8014"/>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Etude négative pour la phase II</a:t>
            </a:r>
          </a:p>
        </p:txBody>
      </p:sp>
    </p:spTree>
    <p:extLst>
      <p:ext uri="{BB962C8B-B14F-4D97-AF65-F5344CB8AC3E}">
        <p14:creationId xmlns:p14="http://schemas.microsoft.com/office/powerpoint/2010/main" val="42386662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a:xfrm>
            <a:off x="232515" y="830757"/>
            <a:ext cx="5379508" cy="1773666"/>
          </a:xfrm>
        </p:spPr>
        <p:txBody>
          <a:bodyPr anchor="ctr">
            <a:normAutofit/>
          </a:bodyPr>
          <a:lstStyle/>
          <a:p>
            <a:pPr algn="ctr"/>
            <a:r>
              <a:rPr lang="fr-FR" dirty="0"/>
              <a:t>Cancer du canal anal</a:t>
            </a:r>
            <a:endParaRPr lang="fr-FR" sz="4000" b="0" dirty="0">
              <a:solidFill>
                <a:srgbClr val="002060"/>
              </a:solidFill>
            </a:endParaRPr>
          </a:p>
        </p:txBody>
      </p:sp>
      <p:sp>
        <p:nvSpPr>
          <p:cNvPr id="3" name="Rectangle : coins arrondis 2">
            <a:extLst>
              <a:ext uri="{FF2B5EF4-FFF2-40B4-BE49-F238E27FC236}">
                <a16:creationId xmlns:a16="http://schemas.microsoft.com/office/drawing/2014/main" id="{23E7BE03-C1C1-C549-9E99-BED75E9A4FAF}"/>
              </a:ext>
            </a:extLst>
          </p:cNvPr>
          <p:cNvSpPr/>
          <p:nvPr/>
        </p:nvSpPr>
        <p:spPr>
          <a:xfrm>
            <a:off x="232515" y="739317"/>
            <a:ext cx="5379508" cy="1773666"/>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Rectangle 1"/>
          <p:cNvSpPr/>
          <p:nvPr/>
        </p:nvSpPr>
        <p:spPr>
          <a:xfrm>
            <a:off x="182880" y="2644428"/>
            <a:ext cx="5309128" cy="1077218"/>
          </a:xfrm>
          <a:prstGeom prst="rect">
            <a:avLst/>
          </a:prstGeom>
        </p:spPr>
        <p:txBody>
          <a:bodyPr wrap="square">
            <a:spAutoFit/>
          </a:bodyPr>
          <a:lstStyle/>
          <a:p>
            <a:r>
              <a:rPr lang="fr-FR" sz="1600" b="1" dirty="0" err="1">
                <a:solidFill>
                  <a:schemeClr val="accent1">
                    <a:lumMod val="50000"/>
                  </a:schemeClr>
                </a:solidFill>
                <a:latin typeface="Arial Narrow" panose="020B0606020202030204" pitchFamily="34" charset="0"/>
              </a:rPr>
              <a:t>Pembrolizumab</a:t>
            </a:r>
            <a:r>
              <a:rPr lang="fr-FR" sz="1600" b="1" dirty="0">
                <a:solidFill>
                  <a:schemeClr val="accent1">
                    <a:lumMod val="50000"/>
                  </a:schemeClr>
                </a:solidFill>
                <a:latin typeface="Arial Narrow" panose="020B0606020202030204" pitchFamily="34" charset="0"/>
              </a:rPr>
              <a:t> for </a:t>
            </a:r>
            <a:r>
              <a:rPr lang="fr-FR" sz="1600" b="1" dirty="0" err="1">
                <a:solidFill>
                  <a:schemeClr val="accent1">
                    <a:lumMod val="50000"/>
                  </a:schemeClr>
                </a:solidFill>
                <a:latin typeface="Arial Narrow" panose="020B0606020202030204" pitchFamily="34" charset="0"/>
              </a:rPr>
              <a:t>previously</a:t>
            </a:r>
            <a:r>
              <a:rPr lang="fr-FR" sz="1600" b="1" dirty="0">
                <a:solidFill>
                  <a:schemeClr val="accent1">
                    <a:lumMod val="50000"/>
                  </a:schemeClr>
                </a:solidFill>
                <a:latin typeface="Arial Narrow" panose="020B0606020202030204" pitchFamily="34" charset="0"/>
              </a:rPr>
              <a:t> </a:t>
            </a:r>
            <a:r>
              <a:rPr lang="fr-FR" sz="1600" b="1" dirty="0" err="1">
                <a:solidFill>
                  <a:schemeClr val="accent1">
                    <a:lumMod val="50000"/>
                  </a:schemeClr>
                </a:solidFill>
                <a:latin typeface="Arial Narrow" panose="020B0606020202030204" pitchFamily="34" charset="0"/>
              </a:rPr>
              <a:t>treated</a:t>
            </a:r>
            <a:r>
              <a:rPr lang="fr-FR" sz="1600" b="1" dirty="0">
                <a:solidFill>
                  <a:schemeClr val="accent1">
                    <a:lumMod val="50000"/>
                  </a:schemeClr>
                </a:solidFill>
                <a:latin typeface="Arial Narrow" panose="020B0606020202030204" pitchFamily="34" charset="0"/>
              </a:rPr>
              <a:t> </a:t>
            </a:r>
            <a:r>
              <a:rPr lang="fr-FR" sz="1600" b="1" dirty="0" err="1">
                <a:solidFill>
                  <a:schemeClr val="accent1">
                    <a:lumMod val="50000"/>
                  </a:schemeClr>
                </a:solidFill>
                <a:latin typeface="Arial Narrow" panose="020B0606020202030204" pitchFamily="34" charset="0"/>
              </a:rPr>
              <a:t>advanced</a:t>
            </a:r>
            <a:r>
              <a:rPr lang="fr-FR" sz="1600" b="1" dirty="0">
                <a:solidFill>
                  <a:schemeClr val="accent1">
                    <a:lumMod val="50000"/>
                  </a:schemeClr>
                </a:solidFill>
                <a:latin typeface="Arial Narrow" panose="020B0606020202030204" pitchFamily="34" charset="0"/>
              </a:rPr>
              <a:t> anal </a:t>
            </a:r>
            <a:r>
              <a:rPr lang="fr-FR" sz="1600" b="1" dirty="0" err="1">
                <a:solidFill>
                  <a:schemeClr val="accent1">
                    <a:lumMod val="50000"/>
                  </a:schemeClr>
                </a:solidFill>
                <a:latin typeface="Arial Narrow" panose="020B0606020202030204" pitchFamily="34" charset="0"/>
              </a:rPr>
              <a:t>squamous</a:t>
            </a:r>
            <a:r>
              <a:rPr lang="fr-FR" sz="1600" b="1" dirty="0">
                <a:solidFill>
                  <a:schemeClr val="accent1">
                    <a:lumMod val="50000"/>
                  </a:schemeClr>
                </a:solidFill>
                <a:latin typeface="Arial Narrow" panose="020B0606020202030204" pitchFamily="34" charset="0"/>
              </a:rPr>
              <a:t> </a:t>
            </a:r>
            <a:r>
              <a:rPr lang="fr-FR" sz="1600" b="1" dirty="0" err="1">
                <a:solidFill>
                  <a:schemeClr val="accent1">
                    <a:lumMod val="50000"/>
                  </a:schemeClr>
                </a:solidFill>
                <a:latin typeface="Arial Narrow" panose="020B0606020202030204" pitchFamily="34" charset="0"/>
              </a:rPr>
              <a:t>cell</a:t>
            </a:r>
            <a:r>
              <a:rPr lang="fr-FR" sz="1600" b="1" dirty="0">
                <a:solidFill>
                  <a:schemeClr val="accent1">
                    <a:lumMod val="50000"/>
                  </a:schemeClr>
                </a:solidFill>
                <a:latin typeface="Arial Narrow" panose="020B0606020202030204" pitchFamily="34" charset="0"/>
              </a:rPr>
              <a:t> </a:t>
            </a:r>
            <a:r>
              <a:rPr lang="fr-FR" sz="1600" b="1" dirty="0" err="1">
                <a:solidFill>
                  <a:schemeClr val="accent1">
                    <a:lumMod val="50000"/>
                  </a:schemeClr>
                </a:solidFill>
                <a:latin typeface="Arial Narrow" panose="020B0606020202030204" pitchFamily="34" charset="0"/>
              </a:rPr>
              <a:t>carcinoma</a:t>
            </a:r>
            <a:r>
              <a:rPr lang="fr-FR" sz="1600" b="1" dirty="0">
                <a:solidFill>
                  <a:schemeClr val="accent1">
                    <a:lumMod val="50000"/>
                  </a:schemeClr>
                </a:solidFill>
                <a:latin typeface="Arial Narrow" panose="020B0606020202030204" pitchFamily="34" charset="0"/>
              </a:rPr>
              <a:t>: </a:t>
            </a:r>
            <a:r>
              <a:rPr lang="fr-FR" sz="1600" b="1" dirty="0" err="1">
                <a:solidFill>
                  <a:schemeClr val="accent1">
                    <a:lumMod val="50000"/>
                  </a:schemeClr>
                </a:solidFill>
                <a:latin typeface="Arial Narrow" panose="020B0606020202030204" pitchFamily="34" charset="0"/>
              </a:rPr>
              <a:t>Pooled</a:t>
            </a:r>
            <a:r>
              <a:rPr lang="fr-FR" sz="1600" b="1" dirty="0">
                <a:solidFill>
                  <a:schemeClr val="accent1">
                    <a:lumMod val="50000"/>
                  </a:schemeClr>
                </a:solidFill>
                <a:latin typeface="Arial Narrow" panose="020B0606020202030204" pitchFamily="34" charset="0"/>
              </a:rPr>
              <a:t> </a:t>
            </a:r>
            <a:r>
              <a:rPr lang="fr-FR" sz="1600" b="1" dirty="0" err="1">
                <a:solidFill>
                  <a:schemeClr val="accent1">
                    <a:lumMod val="50000"/>
                  </a:schemeClr>
                </a:solidFill>
                <a:latin typeface="Arial Narrow" panose="020B0606020202030204" pitchFamily="34" charset="0"/>
              </a:rPr>
              <a:t>results</a:t>
            </a:r>
            <a:r>
              <a:rPr lang="fr-FR" sz="1600" b="1" dirty="0">
                <a:solidFill>
                  <a:schemeClr val="accent1">
                    <a:lumMod val="50000"/>
                  </a:schemeClr>
                </a:solidFill>
                <a:latin typeface="Arial Narrow" panose="020B0606020202030204" pitchFamily="34" charset="0"/>
              </a:rPr>
              <a:t> </a:t>
            </a:r>
            <a:r>
              <a:rPr lang="fr-FR" sz="1600" b="1" dirty="0" err="1">
                <a:solidFill>
                  <a:schemeClr val="accent1">
                    <a:lumMod val="50000"/>
                  </a:schemeClr>
                </a:solidFill>
                <a:latin typeface="Arial Narrow" panose="020B0606020202030204" pitchFamily="34" charset="0"/>
              </a:rPr>
              <a:t>from</a:t>
            </a:r>
            <a:r>
              <a:rPr lang="fr-FR" sz="1600" b="1" dirty="0">
                <a:solidFill>
                  <a:schemeClr val="accent1">
                    <a:lumMod val="50000"/>
                  </a:schemeClr>
                </a:solidFill>
                <a:latin typeface="Arial Narrow" panose="020B0606020202030204" pitchFamily="34" charset="0"/>
              </a:rPr>
              <a:t> the KEYNOTE-028 and KEYNOTE-158 </a:t>
            </a:r>
            <a:r>
              <a:rPr lang="fr-FR" sz="1600" b="1" dirty="0" err="1">
                <a:solidFill>
                  <a:schemeClr val="accent1">
                    <a:lumMod val="50000"/>
                  </a:schemeClr>
                </a:solidFill>
                <a:latin typeface="Arial Narrow" panose="020B0606020202030204" pitchFamily="34" charset="0"/>
              </a:rPr>
              <a:t>studies</a:t>
            </a:r>
            <a:r>
              <a:rPr lang="fr-FR" sz="1600" b="1" dirty="0">
                <a:solidFill>
                  <a:schemeClr val="accent1">
                    <a:lumMod val="50000"/>
                  </a:schemeClr>
                </a:solidFill>
                <a:latin typeface="Arial Narrow" panose="020B0606020202030204" pitchFamily="34" charset="0"/>
              </a:rPr>
              <a:t>.</a:t>
            </a:r>
          </a:p>
          <a:p>
            <a:r>
              <a:rPr lang="fr-FR" sz="1600" dirty="0" err="1">
                <a:solidFill>
                  <a:schemeClr val="accent1">
                    <a:lumMod val="50000"/>
                  </a:schemeClr>
                </a:solidFill>
                <a:latin typeface="Arial Narrow" panose="020B0606020202030204" pitchFamily="34" charset="0"/>
              </a:rPr>
              <a:t>Aurelien</a:t>
            </a:r>
            <a:r>
              <a:rPr lang="fr-FR" sz="1600" dirty="0">
                <a:solidFill>
                  <a:schemeClr val="accent1">
                    <a:lumMod val="50000"/>
                  </a:schemeClr>
                </a:solidFill>
                <a:latin typeface="Arial Narrow" panose="020B0606020202030204" pitchFamily="34" charset="0"/>
              </a:rPr>
              <a:t> </a:t>
            </a:r>
            <a:r>
              <a:rPr lang="fr-FR" sz="1600" dirty="0" err="1">
                <a:solidFill>
                  <a:schemeClr val="accent1">
                    <a:lumMod val="50000"/>
                  </a:schemeClr>
                </a:solidFill>
                <a:latin typeface="Arial Narrow" panose="020B0606020202030204" pitchFamily="34" charset="0"/>
              </a:rPr>
              <a:t>Marabelle</a:t>
            </a:r>
            <a:r>
              <a:rPr lang="fr-FR" sz="1600" dirty="0">
                <a:solidFill>
                  <a:schemeClr val="accent1">
                    <a:lumMod val="50000"/>
                  </a:schemeClr>
                </a:solidFill>
                <a:latin typeface="Arial Narrow" panose="020B0606020202030204" pitchFamily="34" charset="0"/>
              </a:rPr>
              <a:t> et al. ASCO 2020 Abstract 4020</a:t>
            </a:r>
          </a:p>
        </p:txBody>
      </p:sp>
    </p:spTree>
    <p:extLst>
      <p:ext uri="{BB962C8B-B14F-4D97-AF65-F5344CB8AC3E}">
        <p14:creationId xmlns:p14="http://schemas.microsoft.com/office/powerpoint/2010/main" val="972141576"/>
      </p:ext>
    </p:extLst>
  </p:cSld>
  <p:clrMapOvr>
    <a:masterClrMapping/>
  </p:clrMapOvr>
  <p:transition spd="slow">
    <p:wipe/>
  </p:transition>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à coins arrondis 4">
            <a:extLst>
              <a:ext uri="{FF2B5EF4-FFF2-40B4-BE49-F238E27FC236}">
                <a16:creationId xmlns:a16="http://schemas.microsoft.com/office/drawing/2014/main" id="{A8E841C6-6DE4-43BC-AAB2-06756459B901}"/>
              </a:ext>
            </a:extLst>
          </p:cNvPr>
          <p:cNvSpPr/>
          <p:nvPr/>
        </p:nvSpPr>
        <p:spPr>
          <a:xfrm>
            <a:off x="190500" y="1615628"/>
            <a:ext cx="8762795" cy="2801877"/>
          </a:xfrm>
          <a:prstGeom prst="roundRect">
            <a:avLst>
              <a:gd name="adj" fmla="val 5248"/>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16" name="Rectangle 8"/>
          <p:cNvSpPr>
            <a:spLocks noChangeArrowheads="1"/>
          </p:cNvSpPr>
          <p:nvPr/>
        </p:nvSpPr>
        <p:spPr bwMode="auto">
          <a:xfrm>
            <a:off x="3664155" y="1823948"/>
            <a:ext cx="1793962" cy="1126521"/>
          </a:xfrm>
          <a:prstGeom prst="roundRect">
            <a:avLst>
              <a:gd name="adj" fmla="val 8322"/>
            </a:avLst>
          </a:prstGeom>
          <a:solidFill>
            <a:schemeClr val="accent1"/>
          </a:solidFill>
          <a:ln>
            <a:noFill/>
            <a:headEnd/>
            <a:tailEnd/>
          </a:ln>
          <a:effectLst/>
        </p:spPr>
        <p:txBody>
          <a:bodyPr wrap="square"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white"/>
                </a:solidFill>
                <a:effectLst/>
                <a:uLnTx/>
                <a:uFillTx/>
                <a:latin typeface="Arial" panose="020B0604020202020204" pitchFamily="34" charset="0"/>
                <a:ea typeface="ＭＳ Ｐゴシック" pitchFamily="-110" charset="-128"/>
                <a:cs typeface="ＭＳ Ｐゴシック" pitchFamily="-110" charset="-128"/>
              </a:rPr>
              <a:t>KEYNOTE 028</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itchFamily="-110" charset="-128"/>
                <a:cs typeface="ＭＳ Ｐゴシック" pitchFamily="-110" charset="-128"/>
              </a:rPr>
              <a:t>N=25</a:t>
            </a:r>
            <a:br>
              <a:rPr kumimoji="0" lang="fr-FR" sz="1013" b="0" i="0" u="none" strike="noStrike" kern="1200" cap="none" spc="0" normalizeH="0" baseline="0" noProof="0" dirty="0">
                <a:ln>
                  <a:noFill/>
                </a:ln>
                <a:solidFill>
                  <a:prstClr val="white"/>
                </a:solidFill>
                <a:effectLst/>
                <a:uLnTx/>
                <a:uFillTx/>
                <a:latin typeface="Arial" panose="020B0604020202020204" pitchFamily="34" charset="0"/>
                <a:ea typeface="ＭＳ Ｐゴシック" pitchFamily="-110" charset="-128"/>
                <a:cs typeface="ＭＳ Ｐゴシック" pitchFamily="-110" charset="-128"/>
              </a:rPr>
            </a:br>
            <a:r>
              <a:rPr kumimoji="0" lang="fr-FR" sz="1013" b="0" i="0" u="none" strike="noStrike" kern="1200" cap="none" spc="0" normalizeH="0" baseline="0" noProof="0" dirty="0">
                <a:ln>
                  <a:noFill/>
                </a:ln>
                <a:solidFill>
                  <a:prstClr val="white"/>
                </a:solidFill>
                <a:effectLst/>
                <a:uLnTx/>
                <a:uFillTx/>
                <a:latin typeface="Arial" panose="020B0604020202020204" pitchFamily="34" charset="0"/>
                <a:ea typeface="ＭＳ Ｐゴシック" pitchFamily="-110" charset="-128"/>
                <a:cs typeface="ＭＳ Ｐゴシック" pitchFamily="-110" charset="-128"/>
              </a:rPr>
              <a:t>surexpression de PDL1: 100%</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013" b="0" i="0" u="none" strike="noStrike" kern="1200" cap="none" spc="0" normalizeH="0" baseline="0" noProof="0" dirty="0">
                <a:ln>
                  <a:noFill/>
                </a:ln>
                <a:solidFill>
                  <a:prstClr val="white"/>
                </a:solidFill>
                <a:effectLst/>
                <a:uLnTx/>
                <a:uFillTx/>
                <a:latin typeface="Arial" panose="020B0604020202020204" pitchFamily="34" charset="0"/>
                <a:ea typeface="ＭＳ Ｐゴシック" pitchFamily="-110" charset="-128"/>
                <a:cs typeface="ＭＳ Ｐゴシック" pitchFamily="-110" charset="-128"/>
              </a:rPr>
              <a:t>≥2 lignes: 52%</a:t>
            </a:r>
          </a:p>
        </p:txBody>
      </p:sp>
      <p:sp>
        <p:nvSpPr>
          <p:cNvPr id="17" name="Rectangle 8"/>
          <p:cNvSpPr>
            <a:spLocks noChangeArrowheads="1"/>
          </p:cNvSpPr>
          <p:nvPr/>
        </p:nvSpPr>
        <p:spPr bwMode="auto">
          <a:xfrm>
            <a:off x="5861402" y="2450275"/>
            <a:ext cx="1119773" cy="1126521"/>
          </a:xfrm>
          <a:prstGeom prst="roundRect">
            <a:avLst>
              <a:gd name="adj" fmla="val 8081"/>
            </a:avLst>
          </a:prstGeom>
          <a:noFill/>
          <a:ln w="12700">
            <a:solidFill>
              <a:schemeClr val="tx1">
                <a:lumMod val="75000"/>
                <a:lumOff val="25000"/>
              </a:schemeClr>
            </a:solidFill>
            <a:headEnd/>
            <a:tailEnd/>
          </a:ln>
          <a:effectLst/>
        </p:spPr>
        <p:txBody>
          <a:bodyPr wrap="square" anchor="ctr"/>
          <a:lstStyle/>
          <a:p>
            <a:pPr marL="0" marR="0" lvl="0" indent="0" algn="ctr" defTabSz="685800" rtl="0" eaLnBrk="1" fontAlgn="auto" latinLnBrk="0" hangingPunct="1">
              <a:lnSpc>
                <a:spcPct val="90000"/>
              </a:lnSpc>
              <a:spcBef>
                <a:spcPts val="0"/>
              </a:spcBef>
              <a:spcAft>
                <a:spcPts val="0"/>
              </a:spcAft>
              <a:buClrTx/>
              <a:buSzTx/>
              <a:buFontTx/>
              <a:buNone/>
              <a:tabLst/>
              <a:defRPr/>
            </a:pPr>
            <a:r>
              <a:rPr kumimoji="0" lang="fr-FR"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110" charset="-128"/>
                <a:cs typeface="ＭＳ Ｐゴシック" pitchFamily="-110" charset="-128"/>
              </a:rPr>
              <a:t>137 malades </a:t>
            </a:r>
          </a:p>
          <a:p>
            <a:pPr marL="0" marR="0" lvl="0" indent="0" algn="ctr" defTabSz="685800" rtl="0" eaLnBrk="1" fontAlgn="auto" latinLnBrk="0" hangingPunct="1">
              <a:lnSpc>
                <a:spcPct val="90000"/>
              </a:lnSpc>
              <a:spcBef>
                <a:spcPts val="0"/>
              </a:spcBef>
              <a:spcAft>
                <a:spcPts val="0"/>
              </a:spcAft>
              <a:buClrTx/>
              <a:buSzTx/>
              <a:buFontTx/>
              <a:buNone/>
              <a:tabLst/>
              <a:defRPr/>
            </a:pPr>
            <a:r>
              <a:rPr kumimoji="0" lang="fr-FR"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110" charset="-128"/>
                <a:cs typeface="ＭＳ Ｐゴシック" pitchFamily="-110" charset="-128"/>
              </a:rPr>
              <a:t>Inclus</a:t>
            </a:r>
          </a:p>
          <a:p>
            <a:pPr marL="0" marR="0" lvl="0" indent="0" algn="ctr" defTabSz="685800" rtl="0" eaLnBrk="1" fontAlgn="auto" latinLnBrk="0" hangingPunct="1">
              <a:lnSpc>
                <a:spcPct val="90000"/>
              </a:lnSpc>
              <a:spcBef>
                <a:spcPts val="0"/>
              </a:spcBef>
              <a:spcAft>
                <a:spcPts val="0"/>
              </a:spcAft>
              <a:buClrTx/>
              <a:buSzTx/>
              <a:buFontTx/>
              <a:buNone/>
              <a:tabLst/>
              <a:defRPr/>
            </a:pPr>
            <a:r>
              <a:rPr kumimoji="0" lang="fr-FR"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110" charset="-128"/>
                <a:cs typeface="ＭＳ Ｐゴシック" pitchFamily="-110" charset="-128"/>
              </a:rPr>
              <a:t>Surexpression de PDL1: 73% </a:t>
            </a:r>
          </a:p>
        </p:txBody>
      </p:sp>
      <p:sp>
        <p:nvSpPr>
          <p:cNvPr id="20" name="Rectangle 8"/>
          <p:cNvSpPr>
            <a:spLocks noChangeArrowheads="1"/>
          </p:cNvSpPr>
          <p:nvPr/>
        </p:nvSpPr>
        <p:spPr bwMode="auto">
          <a:xfrm>
            <a:off x="2194401" y="2450275"/>
            <a:ext cx="976926" cy="1126521"/>
          </a:xfrm>
          <a:prstGeom prst="roundRect">
            <a:avLst>
              <a:gd name="adj" fmla="val 8918"/>
            </a:avLst>
          </a:prstGeom>
          <a:solidFill>
            <a:schemeClr val="tx1">
              <a:lumMod val="75000"/>
              <a:lumOff val="25000"/>
            </a:schemeClr>
          </a:solidFill>
          <a:ln w="12700">
            <a:noFill/>
            <a:headEnd/>
            <a:tailEnd/>
          </a:ln>
          <a:effectLst/>
        </p:spPr>
        <p:txBody>
          <a:bodyPr wrap="square" anchor="ctr"/>
          <a:lstStyle>
            <a:lvl1pPr eaLnBrk="0" hangingPunct="0">
              <a:defRPr sz="2400">
                <a:solidFill>
                  <a:schemeClr val="tx1"/>
                </a:solidFill>
                <a:latin typeface="Arial" charset="0"/>
                <a:ea typeface="ＭＳ Ｐゴシック" charset="-128"/>
              </a:defRPr>
            </a:lvl1pPr>
            <a:lvl2pPr marL="37931725" indent="-37474525" eaLnBrk="0" hangingPunct="0">
              <a:defRPr sz="2400">
                <a:solidFill>
                  <a:schemeClr val="tx1"/>
                </a:solidFill>
                <a:latin typeface="Arial" charset="0"/>
                <a:ea typeface="ＭＳ Ｐゴシック" charset="-128"/>
              </a:defRPr>
            </a:lvl2pPr>
            <a:lvl3pPr eaLnBrk="0" hangingPunct="0">
              <a:defRPr sz="2400">
                <a:solidFill>
                  <a:schemeClr val="tx1"/>
                </a:solidFill>
                <a:latin typeface="Arial" charset="0"/>
                <a:ea typeface="ＭＳ Ｐゴシック" charset="-128"/>
              </a:defRPr>
            </a:lvl3pPr>
            <a:lvl4pPr eaLnBrk="0" hangingPunct="0">
              <a:defRPr sz="2400">
                <a:solidFill>
                  <a:schemeClr val="tx1"/>
                </a:solidFill>
                <a:latin typeface="Arial" charset="0"/>
                <a:ea typeface="ＭＳ Ｐゴシック" charset="-128"/>
              </a:defRPr>
            </a:lvl4pPr>
            <a:lvl5pPr eaLnBrk="0" hangingPunct="0">
              <a:defRPr sz="2400">
                <a:solidFill>
                  <a:schemeClr val="tx1"/>
                </a:solidFill>
                <a:latin typeface="Arial" charset="0"/>
                <a:ea typeface="ＭＳ Ｐゴシック" charset="-128"/>
              </a:defRPr>
            </a:lvl5pPr>
            <a:lvl6pPr marL="457200" eaLnBrk="0" fontAlgn="base" hangingPunct="0">
              <a:spcBef>
                <a:spcPct val="0"/>
              </a:spcBef>
              <a:spcAft>
                <a:spcPct val="0"/>
              </a:spcAft>
              <a:defRPr sz="2400">
                <a:solidFill>
                  <a:schemeClr val="tx1"/>
                </a:solidFill>
                <a:latin typeface="Arial" charset="0"/>
                <a:ea typeface="ＭＳ Ｐゴシック" charset="-128"/>
              </a:defRPr>
            </a:lvl6pPr>
            <a:lvl7pPr marL="914400" eaLnBrk="0" fontAlgn="base" hangingPunct="0">
              <a:spcBef>
                <a:spcPct val="0"/>
              </a:spcBef>
              <a:spcAft>
                <a:spcPct val="0"/>
              </a:spcAft>
              <a:defRPr sz="2400">
                <a:solidFill>
                  <a:schemeClr val="tx1"/>
                </a:solidFill>
                <a:latin typeface="Arial" charset="0"/>
                <a:ea typeface="ＭＳ Ｐゴシック" charset="-128"/>
              </a:defRPr>
            </a:lvl7pPr>
            <a:lvl8pPr marL="1371600" eaLnBrk="0" fontAlgn="base" hangingPunct="0">
              <a:spcBef>
                <a:spcPct val="0"/>
              </a:spcBef>
              <a:spcAft>
                <a:spcPct val="0"/>
              </a:spcAft>
              <a:defRPr sz="2400">
                <a:solidFill>
                  <a:schemeClr val="tx1"/>
                </a:solidFill>
                <a:latin typeface="Arial" charset="0"/>
                <a:ea typeface="ＭＳ Ｐゴシック" charset="-128"/>
              </a:defRPr>
            </a:lvl8pPr>
            <a:lvl9pPr marL="18288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altLang="fr-FR" sz="1200" b="0" i="0" u="none" strike="noStrike" kern="1200" cap="none" spc="0" normalizeH="0" baseline="0" noProof="0" dirty="0">
                <a:ln>
                  <a:noFill/>
                </a:ln>
                <a:solidFill>
                  <a:prstClr val="white"/>
                </a:solidFill>
                <a:effectLst/>
                <a:uLnTx/>
                <a:uFillTx/>
                <a:latin typeface="Arial" charset="0"/>
                <a:ea typeface="ＭＳ Ｐゴシック" charset="-128"/>
                <a:cs typeface="+mn-cs"/>
              </a:rPr>
              <a:t>&gt; L1</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altLang="fr-FR" sz="1000" b="0" i="0" u="none" strike="noStrike" kern="1200" cap="none" spc="0" normalizeH="0" baseline="0" noProof="0" dirty="0">
                <a:ln>
                  <a:noFill/>
                </a:ln>
                <a:solidFill>
                  <a:prstClr val="white"/>
                </a:solidFill>
                <a:effectLst/>
                <a:uLnTx/>
                <a:uFillTx/>
                <a:latin typeface="Arial" charset="0"/>
                <a:ea typeface="ＭＳ Ｐゴシック" charset="-128"/>
                <a:cs typeface="+mn-cs"/>
              </a:rPr>
              <a:t>Cancer anal métastatique</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altLang="fr-FR" sz="1000" b="0" i="0" u="none" strike="noStrike" kern="1200" cap="none" spc="0" normalizeH="0" baseline="0" noProof="0" dirty="0">
                <a:ln>
                  <a:noFill/>
                </a:ln>
                <a:solidFill>
                  <a:prstClr val="white"/>
                </a:solidFill>
                <a:effectLst/>
                <a:uLnTx/>
                <a:uFillTx/>
                <a:latin typeface="Arial" charset="0"/>
                <a:ea typeface="ＭＳ Ｐゴシック" charset="-128"/>
                <a:cs typeface="+mn-cs"/>
              </a:rPr>
              <a:t>/non </a:t>
            </a:r>
            <a:r>
              <a:rPr kumimoji="0" lang="fr-FR" altLang="fr-FR" sz="1000" b="0" i="0" u="none" strike="noStrike" kern="1200" cap="none" spc="0" normalizeH="0" baseline="0" noProof="0" dirty="0" err="1">
                <a:ln>
                  <a:noFill/>
                </a:ln>
                <a:solidFill>
                  <a:prstClr val="white"/>
                </a:solidFill>
                <a:effectLst/>
                <a:uLnTx/>
                <a:uFillTx/>
                <a:latin typeface="Arial" charset="0"/>
                <a:ea typeface="ＭＳ Ｐゴシック" charset="-128"/>
                <a:cs typeface="+mn-cs"/>
              </a:rPr>
              <a:t>résécable</a:t>
            </a:r>
            <a:endParaRPr kumimoji="0" lang="fr-FR" altLang="fr-FR" sz="900" b="0" i="0" u="none" strike="noStrike" kern="1200" cap="none" spc="0" normalizeH="0" baseline="0" noProof="0" dirty="0">
              <a:ln>
                <a:noFill/>
              </a:ln>
              <a:solidFill>
                <a:prstClr val="white"/>
              </a:solidFill>
              <a:effectLst/>
              <a:uLnTx/>
              <a:uFillTx/>
              <a:latin typeface="Arial" charset="0"/>
              <a:ea typeface="ＭＳ Ｐゴシック" charset="-128"/>
              <a:cs typeface="+mn-cs"/>
            </a:endParaRPr>
          </a:p>
        </p:txBody>
      </p:sp>
      <p:sp>
        <p:nvSpPr>
          <p:cNvPr id="65549" name="ZoneTexte 2"/>
          <p:cNvSpPr txBox="1">
            <a:spLocks noChangeArrowheads="1"/>
          </p:cNvSpPr>
          <p:nvPr/>
        </p:nvSpPr>
        <p:spPr bwMode="auto">
          <a:xfrm>
            <a:off x="7175835" y="2450274"/>
            <a:ext cx="1608875" cy="1126521"/>
          </a:xfrm>
          <a:prstGeom prst="roundRect">
            <a:avLst>
              <a:gd name="adj" fmla="val 7572"/>
            </a:avLst>
          </a:prstGeom>
          <a:solidFill>
            <a:schemeClr val="tx1">
              <a:lumMod val="75000"/>
              <a:lumOff val="25000"/>
            </a:schemeClr>
          </a:solidFill>
          <a:ln>
            <a:noFill/>
          </a:ln>
        </p:spPr>
        <p:txBody>
          <a:bodyPr wrap="square" anchor="ctr">
            <a:noAutofit/>
          </a:bodyPr>
          <a:lstStyle>
            <a:lvl1pPr eaLnBrk="0" hangingPunct="0">
              <a:defRPr sz="2400">
                <a:solidFill>
                  <a:schemeClr val="tx1"/>
                </a:solidFill>
                <a:latin typeface="Arial" charset="0"/>
                <a:ea typeface="ＭＳ Ｐゴシック" charset="-128"/>
              </a:defRPr>
            </a:lvl1pPr>
            <a:lvl2pPr marL="37931725" indent="-37474525" eaLnBrk="0" hangingPunct="0">
              <a:defRPr sz="2400">
                <a:solidFill>
                  <a:schemeClr val="tx1"/>
                </a:solidFill>
                <a:latin typeface="Arial" charset="0"/>
                <a:ea typeface="ＭＳ Ｐゴシック" charset="-128"/>
              </a:defRPr>
            </a:lvl2pPr>
            <a:lvl3pPr eaLnBrk="0" hangingPunct="0">
              <a:defRPr sz="2400">
                <a:solidFill>
                  <a:schemeClr val="tx1"/>
                </a:solidFill>
                <a:latin typeface="Arial" charset="0"/>
                <a:ea typeface="ＭＳ Ｐゴシック" charset="-128"/>
              </a:defRPr>
            </a:lvl3pPr>
            <a:lvl4pPr eaLnBrk="0" hangingPunct="0">
              <a:defRPr sz="2400">
                <a:solidFill>
                  <a:schemeClr val="tx1"/>
                </a:solidFill>
                <a:latin typeface="Arial" charset="0"/>
                <a:ea typeface="ＭＳ Ｐゴシック" charset="-128"/>
              </a:defRPr>
            </a:lvl4pPr>
            <a:lvl5pPr eaLnBrk="0" hangingPunct="0">
              <a:defRPr sz="2400">
                <a:solidFill>
                  <a:schemeClr val="tx1"/>
                </a:solidFill>
                <a:latin typeface="Arial" charset="0"/>
                <a:ea typeface="ＭＳ Ｐゴシック" charset="-128"/>
              </a:defRPr>
            </a:lvl5pPr>
            <a:lvl6pPr marL="457200" eaLnBrk="0" fontAlgn="base" hangingPunct="0">
              <a:spcBef>
                <a:spcPct val="0"/>
              </a:spcBef>
              <a:spcAft>
                <a:spcPct val="0"/>
              </a:spcAft>
              <a:defRPr sz="2400">
                <a:solidFill>
                  <a:schemeClr val="tx1"/>
                </a:solidFill>
                <a:latin typeface="Arial" charset="0"/>
                <a:ea typeface="ＭＳ Ｐゴシック" charset="-128"/>
              </a:defRPr>
            </a:lvl6pPr>
            <a:lvl7pPr marL="914400" eaLnBrk="0" fontAlgn="base" hangingPunct="0">
              <a:spcBef>
                <a:spcPct val="0"/>
              </a:spcBef>
              <a:spcAft>
                <a:spcPct val="0"/>
              </a:spcAft>
              <a:defRPr sz="2400">
                <a:solidFill>
                  <a:schemeClr val="tx1"/>
                </a:solidFill>
                <a:latin typeface="Arial" charset="0"/>
                <a:ea typeface="ＭＳ Ｐゴシック" charset="-128"/>
              </a:defRPr>
            </a:lvl7pPr>
            <a:lvl8pPr marL="1371600" eaLnBrk="0" fontAlgn="base" hangingPunct="0">
              <a:spcBef>
                <a:spcPct val="0"/>
              </a:spcBef>
              <a:spcAft>
                <a:spcPct val="0"/>
              </a:spcAft>
              <a:defRPr sz="2400">
                <a:solidFill>
                  <a:schemeClr val="tx1"/>
                </a:solidFill>
                <a:latin typeface="Arial" charset="0"/>
                <a:ea typeface="ＭＳ Ｐゴシック" charset="-128"/>
              </a:defRPr>
            </a:lvl8pPr>
            <a:lvl9pPr marL="18288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altLang="fr-FR" sz="1200" b="1" i="0" u="none" strike="noStrike" kern="1200" cap="none" spc="0" normalizeH="0" baseline="0" noProof="0" dirty="0">
                <a:ln>
                  <a:noFill/>
                </a:ln>
                <a:solidFill>
                  <a:prstClr val="white"/>
                </a:solidFill>
                <a:effectLst/>
                <a:uLnTx/>
                <a:uFillTx/>
                <a:latin typeface="Arial" charset="0"/>
                <a:ea typeface="ＭＳ Ｐゴシック" charset="-128"/>
                <a:cs typeface="+mn-cs"/>
              </a:rPr>
              <a:t>Pembrolizumab </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altLang="fr-FR" sz="1050" b="0" i="0" u="none" strike="noStrike" kern="1200" cap="none" spc="0" normalizeH="0" baseline="0" noProof="0" dirty="0">
                <a:ln>
                  <a:noFill/>
                </a:ln>
                <a:solidFill>
                  <a:prstClr val="white"/>
                </a:solidFill>
                <a:effectLst/>
                <a:uLnTx/>
                <a:uFillTx/>
                <a:latin typeface="Arial" charset="0"/>
                <a:ea typeface="ＭＳ Ｐゴシック" charset="-128"/>
                <a:cs typeface="+mn-cs"/>
              </a:rPr>
              <a:t>10 mg/kg IV toutes </a:t>
            </a:r>
            <a:br>
              <a:rPr kumimoji="0" lang="fr-FR" altLang="fr-FR" sz="1050" b="0" i="0" u="none" strike="noStrike" kern="1200" cap="none" spc="0" normalizeH="0" baseline="0" noProof="0" dirty="0">
                <a:ln>
                  <a:noFill/>
                </a:ln>
                <a:solidFill>
                  <a:prstClr val="white"/>
                </a:solidFill>
                <a:effectLst/>
                <a:uLnTx/>
                <a:uFillTx/>
                <a:latin typeface="Arial" charset="0"/>
                <a:ea typeface="ＭＳ Ｐゴシック" charset="-128"/>
                <a:cs typeface="+mn-cs"/>
              </a:rPr>
            </a:br>
            <a:r>
              <a:rPr kumimoji="0" lang="fr-FR" altLang="fr-FR" sz="1050" b="0" i="0" u="none" strike="noStrike" kern="1200" cap="none" spc="0" normalizeH="0" baseline="0" noProof="0" dirty="0">
                <a:ln>
                  <a:noFill/>
                </a:ln>
                <a:solidFill>
                  <a:prstClr val="white"/>
                </a:solidFill>
                <a:effectLst/>
                <a:uLnTx/>
                <a:uFillTx/>
                <a:latin typeface="Arial" charset="0"/>
                <a:ea typeface="ＭＳ Ｐゴシック" charset="-128"/>
                <a:cs typeface="+mn-cs"/>
              </a:rPr>
              <a:t>les 2 semaines (K 028) </a:t>
            </a:r>
            <a:br>
              <a:rPr kumimoji="0" lang="fr-FR" altLang="fr-FR" sz="1050" b="0" i="0" u="none" strike="noStrike" kern="1200" cap="none" spc="0" normalizeH="0" baseline="0" noProof="0" dirty="0">
                <a:ln>
                  <a:noFill/>
                </a:ln>
                <a:solidFill>
                  <a:prstClr val="white"/>
                </a:solidFill>
                <a:effectLst/>
                <a:uLnTx/>
                <a:uFillTx/>
                <a:latin typeface="Arial" charset="0"/>
                <a:ea typeface="ＭＳ Ｐゴシック" charset="-128"/>
                <a:cs typeface="+mn-cs"/>
              </a:rPr>
            </a:br>
            <a:r>
              <a:rPr kumimoji="0" lang="fr-FR" altLang="fr-FR" sz="1050" b="0" i="0" u="none" strike="noStrike" kern="1200" cap="none" spc="0" normalizeH="0" baseline="0" noProof="0" dirty="0">
                <a:ln>
                  <a:noFill/>
                </a:ln>
                <a:solidFill>
                  <a:prstClr val="white"/>
                </a:solidFill>
                <a:effectLst/>
                <a:uLnTx/>
                <a:uFillTx/>
                <a:latin typeface="Arial" charset="0"/>
                <a:ea typeface="ＭＳ Ｐゴシック" charset="-128"/>
                <a:cs typeface="+mn-cs"/>
              </a:rPr>
              <a:t>ou 200mg toutes </a:t>
            </a:r>
            <a:br>
              <a:rPr kumimoji="0" lang="fr-FR" altLang="fr-FR" sz="1050" b="0" i="0" u="none" strike="noStrike" kern="1200" cap="none" spc="0" normalizeH="0" baseline="0" noProof="0" dirty="0">
                <a:ln>
                  <a:noFill/>
                </a:ln>
                <a:solidFill>
                  <a:prstClr val="white"/>
                </a:solidFill>
                <a:effectLst/>
                <a:uLnTx/>
                <a:uFillTx/>
                <a:latin typeface="Arial" charset="0"/>
                <a:ea typeface="ＭＳ Ｐゴシック" charset="-128"/>
                <a:cs typeface="+mn-cs"/>
              </a:rPr>
            </a:br>
            <a:r>
              <a:rPr kumimoji="0" lang="fr-FR" altLang="fr-FR" sz="1050" b="0" i="0" u="none" strike="noStrike" kern="1200" cap="none" spc="0" normalizeH="0" baseline="0" noProof="0" dirty="0">
                <a:ln>
                  <a:noFill/>
                </a:ln>
                <a:solidFill>
                  <a:prstClr val="white"/>
                </a:solidFill>
                <a:effectLst/>
                <a:uLnTx/>
                <a:uFillTx/>
                <a:latin typeface="Arial" charset="0"/>
                <a:ea typeface="ＭＳ Ｐゴシック" charset="-128"/>
                <a:cs typeface="+mn-cs"/>
              </a:rPr>
              <a:t>les 3 semaines (K 158) </a:t>
            </a:r>
          </a:p>
        </p:txBody>
      </p:sp>
      <p:sp>
        <p:nvSpPr>
          <p:cNvPr id="65553" name="ZoneTexte 13"/>
          <p:cNvSpPr txBox="1">
            <a:spLocks noChangeArrowheads="1"/>
          </p:cNvSpPr>
          <p:nvPr/>
        </p:nvSpPr>
        <p:spPr bwMode="auto">
          <a:xfrm>
            <a:off x="359290" y="2025285"/>
            <a:ext cx="1666321" cy="1976497"/>
          </a:xfrm>
          <a:prstGeom prst="roundRect">
            <a:avLst>
              <a:gd name="adj" fmla="val 4342"/>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lvl1pPr eaLnBrk="0" hangingPunct="0">
              <a:defRPr sz="2400">
                <a:solidFill>
                  <a:schemeClr val="tx1"/>
                </a:solidFill>
                <a:latin typeface="Arial" charset="0"/>
                <a:ea typeface="ＭＳ Ｐゴシック" charset="-128"/>
              </a:defRPr>
            </a:lvl1pPr>
            <a:lvl2pPr marL="37931725" indent="-37474525" eaLnBrk="0" hangingPunct="0">
              <a:defRPr sz="2400">
                <a:solidFill>
                  <a:schemeClr val="tx1"/>
                </a:solidFill>
                <a:latin typeface="Arial" charset="0"/>
                <a:ea typeface="ＭＳ Ｐゴシック" charset="-128"/>
              </a:defRPr>
            </a:lvl2pPr>
            <a:lvl3pPr eaLnBrk="0" hangingPunct="0">
              <a:defRPr sz="2400">
                <a:solidFill>
                  <a:schemeClr val="tx1"/>
                </a:solidFill>
                <a:latin typeface="Arial" charset="0"/>
                <a:ea typeface="ＭＳ Ｐゴシック" charset="-128"/>
              </a:defRPr>
            </a:lvl3pPr>
            <a:lvl4pPr eaLnBrk="0" hangingPunct="0">
              <a:defRPr sz="2400">
                <a:solidFill>
                  <a:schemeClr val="tx1"/>
                </a:solidFill>
                <a:latin typeface="Arial" charset="0"/>
                <a:ea typeface="ＭＳ Ｐゴシック" charset="-128"/>
              </a:defRPr>
            </a:lvl4pPr>
            <a:lvl5pPr eaLnBrk="0" hangingPunct="0">
              <a:defRPr sz="2400">
                <a:solidFill>
                  <a:schemeClr val="tx1"/>
                </a:solidFill>
                <a:latin typeface="Arial" charset="0"/>
                <a:ea typeface="ＭＳ Ｐゴシック" charset="-128"/>
              </a:defRPr>
            </a:lvl5pPr>
            <a:lvl6pPr marL="457200" eaLnBrk="0" fontAlgn="base" hangingPunct="0">
              <a:spcBef>
                <a:spcPct val="0"/>
              </a:spcBef>
              <a:spcAft>
                <a:spcPct val="0"/>
              </a:spcAft>
              <a:defRPr sz="2400">
                <a:solidFill>
                  <a:schemeClr val="tx1"/>
                </a:solidFill>
                <a:latin typeface="Arial" charset="0"/>
                <a:ea typeface="ＭＳ Ｐゴシック" charset="-128"/>
              </a:defRPr>
            </a:lvl6pPr>
            <a:lvl7pPr marL="914400" eaLnBrk="0" fontAlgn="base" hangingPunct="0">
              <a:spcBef>
                <a:spcPct val="0"/>
              </a:spcBef>
              <a:spcAft>
                <a:spcPct val="0"/>
              </a:spcAft>
              <a:defRPr sz="2400">
                <a:solidFill>
                  <a:schemeClr val="tx1"/>
                </a:solidFill>
                <a:latin typeface="Arial" charset="0"/>
                <a:ea typeface="ＭＳ Ｐゴシック" charset="-128"/>
              </a:defRPr>
            </a:lvl7pPr>
            <a:lvl8pPr marL="1371600" eaLnBrk="0" fontAlgn="base" hangingPunct="0">
              <a:spcBef>
                <a:spcPct val="0"/>
              </a:spcBef>
              <a:spcAft>
                <a:spcPct val="0"/>
              </a:spcAft>
              <a:defRPr sz="2400">
                <a:solidFill>
                  <a:schemeClr val="tx1"/>
                </a:solidFill>
                <a:latin typeface="Arial" charset="0"/>
                <a:ea typeface="ＭＳ Ｐゴシック" charset="-128"/>
              </a:defRPr>
            </a:lvl8pPr>
            <a:lvl9pPr marL="18288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altLang="fr-FR" sz="1200" b="1" i="0" u="none" strike="noStrike" kern="1200" cap="none" spc="0" normalizeH="0" baseline="0" noProof="0" dirty="0">
                <a:ln>
                  <a:noFill/>
                </a:ln>
                <a:solidFill>
                  <a:prstClr val="black">
                    <a:lumMod val="75000"/>
                    <a:lumOff val="25000"/>
                  </a:prstClr>
                </a:solidFill>
                <a:effectLst/>
                <a:uLnTx/>
                <a:uFillTx/>
                <a:latin typeface="Arial" charset="0"/>
                <a:ea typeface="ＭＳ Ｐゴシック" charset="-128"/>
                <a:cs typeface="+mn-cs"/>
              </a:rPr>
              <a:t>Pembrolizumab</a:t>
            </a:r>
            <a:r>
              <a:rPr kumimoji="0" lang="fr-FR" altLang="fr-FR" sz="12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charset="-128"/>
                <a:cs typeface="+mn-cs"/>
              </a:rPr>
              <a:t> : </a:t>
            </a:r>
            <a:br>
              <a:rPr kumimoji="0" lang="fr-FR" altLang="fr-FR" sz="12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charset="-128"/>
                <a:cs typeface="+mn-cs"/>
              </a:rPr>
            </a:br>
            <a:r>
              <a:rPr kumimoji="0" lang="fr-FR" altLang="fr-FR" sz="1200" b="0" i="0" u="none" strike="noStrike" kern="1200" cap="none" spc="0" normalizeH="0" baseline="0" noProof="0" dirty="0" err="1">
                <a:ln>
                  <a:noFill/>
                </a:ln>
                <a:solidFill>
                  <a:prstClr val="black">
                    <a:lumMod val="75000"/>
                    <a:lumOff val="25000"/>
                  </a:prstClr>
                </a:solidFill>
                <a:effectLst/>
                <a:uLnTx/>
                <a:uFillTx/>
                <a:latin typeface="Arial" charset="0"/>
                <a:ea typeface="ＭＳ Ｐゴシック" charset="-128"/>
                <a:cs typeface="+mn-cs"/>
              </a:rPr>
              <a:t>Ac</a:t>
            </a:r>
            <a:r>
              <a:rPr kumimoji="0" lang="fr-FR" altLang="fr-FR" sz="12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charset="-128"/>
                <a:cs typeface="+mn-cs"/>
              </a:rPr>
              <a:t> anti-PD1</a:t>
            </a: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altLang="fr-FR" sz="12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altLang="fr-FR" sz="1200" b="1" i="0" u="none" strike="noStrike" kern="1200" cap="none" spc="0" normalizeH="0" baseline="0" noProof="0" dirty="0">
                <a:ln>
                  <a:noFill/>
                </a:ln>
                <a:solidFill>
                  <a:prstClr val="black">
                    <a:lumMod val="75000"/>
                    <a:lumOff val="25000"/>
                  </a:prstClr>
                </a:solidFill>
                <a:effectLst/>
                <a:uLnTx/>
                <a:uFillTx/>
                <a:latin typeface="Arial" charset="0"/>
                <a:ea typeface="ＭＳ Ｐゴシック" charset="-128"/>
                <a:cs typeface="+mn-cs"/>
              </a:rPr>
              <a:t>KEYNOTE-028</a:t>
            </a:r>
            <a:r>
              <a:rPr kumimoji="0" lang="fr-FR" altLang="fr-FR" sz="12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charset="-128"/>
                <a:cs typeface="+mn-cs"/>
              </a:rPr>
              <a:t> : </a:t>
            </a:r>
            <a:br>
              <a:rPr kumimoji="0" lang="fr-FR" altLang="fr-FR" sz="12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charset="-128"/>
                <a:cs typeface="+mn-cs"/>
              </a:rPr>
            </a:br>
            <a:r>
              <a:rPr kumimoji="0" lang="fr-FR" altLang="fr-FR" sz="12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charset="-128"/>
                <a:cs typeface="+mn-cs"/>
              </a:rPr>
              <a:t>phase 1b, PDL1%</a:t>
            </a: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altLang="fr-FR" sz="12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altLang="fr-FR" sz="1200" b="1" i="0" u="none" strike="noStrike" kern="1200" cap="none" spc="0" normalizeH="0" baseline="0" noProof="0" dirty="0">
                <a:ln>
                  <a:noFill/>
                </a:ln>
                <a:solidFill>
                  <a:prstClr val="black">
                    <a:lumMod val="75000"/>
                    <a:lumOff val="25000"/>
                  </a:prstClr>
                </a:solidFill>
                <a:effectLst/>
                <a:uLnTx/>
                <a:uFillTx/>
                <a:latin typeface="Arial" charset="0"/>
                <a:ea typeface="ＭＳ Ｐゴシック" charset="-128"/>
                <a:cs typeface="+mn-cs"/>
              </a:rPr>
              <a:t>KEYNOTE-158</a:t>
            </a:r>
            <a:r>
              <a:rPr kumimoji="0" lang="fr-FR" altLang="fr-FR" sz="12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charset="-128"/>
                <a:cs typeface="+mn-cs"/>
              </a:rPr>
              <a:t> : </a:t>
            </a:r>
            <a:br>
              <a:rPr kumimoji="0" lang="fr-FR" altLang="fr-FR" sz="12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charset="-128"/>
                <a:cs typeface="+mn-cs"/>
              </a:rPr>
            </a:br>
            <a:r>
              <a:rPr kumimoji="0" lang="fr-FR" altLang="fr-FR" sz="1200" b="0" i="0" u="none" strike="noStrike" kern="1200" cap="none" spc="0" normalizeH="0" baseline="0" noProof="0" dirty="0">
                <a:ln>
                  <a:noFill/>
                </a:ln>
                <a:solidFill>
                  <a:prstClr val="black">
                    <a:lumMod val="75000"/>
                    <a:lumOff val="25000"/>
                  </a:prstClr>
                </a:solidFill>
                <a:effectLst/>
                <a:uLnTx/>
                <a:uFillTx/>
                <a:latin typeface="Arial" charset="0"/>
                <a:ea typeface="ＭＳ Ｐゴシック" charset="-128"/>
                <a:cs typeface="+mn-cs"/>
              </a:rPr>
              <a:t>phase 2, patients non sélectionnés sur PDL1</a:t>
            </a:r>
          </a:p>
        </p:txBody>
      </p:sp>
      <p:sp>
        <p:nvSpPr>
          <p:cNvPr id="3" name="Titre 2">
            <a:extLst>
              <a:ext uri="{FF2B5EF4-FFF2-40B4-BE49-F238E27FC236}">
                <a16:creationId xmlns:a16="http://schemas.microsoft.com/office/drawing/2014/main" id="{43A416FA-3B2D-A04E-B8A2-280AA50FC36C}"/>
              </a:ext>
            </a:extLst>
          </p:cNvPr>
          <p:cNvSpPr>
            <a:spLocks noGrp="1"/>
          </p:cNvSpPr>
          <p:nvPr>
            <p:ph type="title"/>
          </p:nvPr>
        </p:nvSpPr>
        <p:spPr/>
        <p:txBody>
          <a:bodyPr>
            <a:normAutofit/>
          </a:bodyPr>
          <a:lstStyle/>
          <a:p>
            <a:r>
              <a:rPr lang="fr-FR" sz="2000" dirty="0"/>
              <a:t>Canal anal métastatique : </a:t>
            </a:r>
            <a:r>
              <a:rPr lang="fr-FR" sz="2000" dirty="0" err="1"/>
              <a:t>Keynote</a:t>
            </a:r>
            <a:r>
              <a:rPr lang="fr-FR" sz="2000" dirty="0"/>
              <a:t> 028 et </a:t>
            </a:r>
            <a:r>
              <a:rPr lang="fr-FR" sz="2000" dirty="0" err="1"/>
              <a:t>Keynote</a:t>
            </a:r>
            <a:r>
              <a:rPr lang="fr-FR" sz="2000" dirty="0"/>
              <a:t> 158: analyse </a:t>
            </a:r>
            <a:r>
              <a:rPr lang="fr-FR" sz="2000" dirty="0" err="1"/>
              <a:t>poolée</a:t>
            </a:r>
            <a:endParaRPr lang="fr-FR" sz="2000" dirty="0"/>
          </a:p>
        </p:txBody>
      </p:sp>
      <p:sp>
        <p:nvSpPr>
          <p:cNvPr id="28" name="Espace réservé du contenu 58">
            <a:extLst>
              <a:ext uri="{FF2B5EF4-FFF2-40B4-BE49-F238E27FC236}">
                <a16:creationId xmlns:a16="http://schemas.microsoft.com/office/drawing/2014/main" id="{2B2E4A60-A9F6-46EA-B1CF-C0BBB6E7E8E3}"/>
              </a:ext>
            </a:extLst>
          </p:cNvPr>
          <p:cNvSpPr>
            <a:spLocks noGrp="1"/>
          </p:cNvSpPr>
          <p:nvPr>
            <p:ph sz="half" idx="1"/>
          </p:nvPr>
        </p:nvSpPr>
        <p:spPr>
          <a:xfrm>
            <a:off x="190500" y="821934"/>
            <a:ext cx="8763000" cy="640092"/>
          </a:xfrm>
        </p:spPr>
        <p:txBody>
          <a:bodyPr/>
          <a:lstStyle/>
          <a:p>
            <a:r>
              <a:rPr lang="fr-FR" dirty="0"/>
              <a:t>Schéma</a:t>
            </a:r>
          </a:p>
        </p:txBody>
      </p:sp>
      <p:sp>
        <p:nvSpPr>
          <p:cNvPr id="19" name="Rectangle 8">
            <a:extLst>
              <a:ext uri="{FF2B5EF4-FFF2-40B4-BE49-F238E27FC236}">
                <a16:creationId xmlns:a16="http://schemas.microsoft.com/office/drawing/2014/main" id="{252DCA92-AA1A-E449-A84F-5A4135FD8D70}"/>
              </a:ext>
            </a:extLst>
          </p:cNvPr>
          <p:cNvSpPr>
            <a:spLocks noChangeArrowheads="1"/>
          </p:cNvSpPr>
          <p:nvPr/>
        </p:nvSpPr>
        <p:spPr bwMode="auto">
          <a:xfrm>
            <a:off x="3664155" y="3116283"/>
            <a:ext cx="1793962" cy="1126521"/>
          </a:xfrm>
          <a:prstGeom prst="roundRect">
            <a:avLst>
              <a:gd name="adj" fmla="val 6439"/>
            </a:avLst>
          </a:prstGeom>
          <a:solidFill>
            <a:srgbClr val="C00000"/>
          </a:solidFill>
          <a:ln>
            <a:noFill/>
            <a:headEnd/>
            <a:tailEnd/>
          </a:ln>
          <a:effectLst/>
        </p:spPr>
        <p:txBody>
          <a:bodyPr wrap="square"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white"/>
                </a:solidFill>
                <a:effectLst/>
                <a:uLnTx/>
                <a:uFillTx/>
                <a:latin typeface="Arial" panose="020B0604020202020204" pitchFamily="34" charset="0"/>
                <a:ea typeface="ＭＳ Ｐゴシック" pitchFamily="-110" charset="-128"/>
                <a:cs typeface="ＭＳ Ｐゴシック" pitchFamily="-110" charset="-128"/>
              </a:rPr>
              <a:t>KEYNOTE 158</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itchFamily="-110" charset="-128"/>
                <a:cs typeface="ＭＳ Ｐゴシック" pitchFamily="-110" charset="-128"/>
              </a:rPr>
              <a:t>N=112</a:t>
            </a:r>
            <a:br>
              <a:rPr kumimoji="0" lang="fr-FR" sz="1013" b="0" i="0" u="none" strike="noStrike" kern="1200" cap="none" spc="0" normalizeH="0" baseline="0" noProof="0" dirty="0">
                <a:ln>
                  <a:noFill/>
                </a:ln>
                <a:solidFill>
                  <a:prstClr val="white"/>
                </a:solidFill>
                <a:effectLst/>
                <a:uLnTx/>
                <a:uFillTx/>
                <a:latin typeface="Arial" panose="020B0604020202020204" pitchFamily="34" charset="0"/>
                <a:ea typeface="ＭＳ Ｐゴシック" pitchFamily="-110" charset="-128"/>
                <a:cs typeface="ＭＳ Ｐゴシック" pitchFamily="-110" charset="-128"/>
              </a:rPr>
            </a:br>
            <a:r>
              <a:rPr kumimoji="0" lang="fr-FR" sz="1013" b="0" i="0" u="none" strike="noStrike" kern="1200" cap="none" spc="0" normalizeH="0" baseline="0" noProof="0" dirty="0">
                <a:ln>
                  <a:noFill/>
                </a:ln>
                <a:solidFill>
                  <a:prstClr val="white"/>
                </a:solidFill>
                <a:effectLst/>
                <a:uLnTx/>
                <a:uFillTx/>
                <a:latin typeface="Arial" panose="020B0604020202020204" pitchFamily="34" charset="0"/>
                <a:ea typeface="ＭＳ Ｐゴシック" pitchFamily="-110" charset="-128"/>
                <a:cs typeface="ＭＳ Ｐゴシック" pitchFamily="-110" charset="-128"/>
              </a:rPr>
              <a:t>surexpression de PDL1: 67%</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013" b="0" i="0" u="none" strike="noStrike" kern="1200" cap="none" spc="0" normalizeH="0" baseline="0" noProof="0" dirty="0">
                <a:ln>
                  <a:noFill/>
                </a:ln>
                <a:solidFill>
                  <a:prstClr val="white"/>
                </a:solidFill>
                <a:effectLst/>
                <a:uLnTx/>
                <a:uFillTx/>
                <a:latin typeface="Arial" panose="020B0604020202020204" pitchFamily="34" charset="0"/>
                <a:ea typeface="ＭＳ Ｐゴシック" pitchFamily="-110" charset="-128"/>
                <a:cs typeface="ＭＳ Ｐゴシック" pitchFamily="-110" charset="-128"/>
              </a:rPr>
              <a:t>≥2 lignes: 75%</a:t>
            </a:r>
          </a:p>
        </p:txBody>
      </p:sp>
      <p:cxnSp>
        <p:nvCxnSpPr>
          <p:cNvPr id="4" name="Connecteur : en angle 3">
            <a:extLst>
              <a:ext uri="{FF2B5EF4-FFF2-40B4-BE49-F238E27FC236}">
                <a16:creationId xmlns:a16="http://schemas.microsoft.com/office/drawing/2014/main" id="{4DED5D0E-AB2F-4A9B-85F1-DD8F5AE54FEA}"/>
              </a:ext>
            </a:extLst>
          </p:cNvPr>
          <p:cNvCxnSpPr>
            <a:cxnSpLocks/>
            <a:stCxn id="20" idx="3"/>
            <a:endCxn id="16" idx="1"/>
          </p:cNvCxnSpPr>
          <p:nvPr/>
        </p:nvCxnSpPr>
        <p:spPr>
          <a:xfrm flipV="1">
            <a:off x="3171327" y="2387209"/>
            <a:ext cx="492828" cy="626327"/>
          </a:xfrm>
          <a:prstGeom prst="bentConnector3">
            <a:avLst/>
          </a:prstGeom>
          <a:ln w="127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8" name="Connecteur : en angle 17">
            <a:extLst>
              <a:ext uri="{FF2B5EF4-FFF2-40B4-BE49-F238E27FC236}">
                <a16:creationId xmlns:a16="http://schemas.microsoft.com/office/drawing/2014/main" id="{D219FD0F-975A-4180-BE5D-A7668FD4734A}"/>
              </a:ext>
            </a:extLst>
          </p:cNvPr>
          <p:cNvCxnSpPr>
            <a:cxnSpLocks/>
            <a:stCxn id="20" idx="3"/>
            <a:endCxn id="19" idx="1"/>
          </p:cNvCxnSpPr>
          <p:nvPr/>
        </p:nvCxnSpPr>
        <p:spPr>
          <a:xfrm>
            <a:off x="3171327" y="3013536"/>
            <a:ext cx="492828" cy="666008"/>
          </a:xfrm>
          <a:prstGeom prst="bentConnector3">
            <a:avLst/>
          </a:prstGeom>
          <a:ln w="127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Connecteur : en angle 20">
            <a:extLst>
              <a:ext uri="{FF2B5EF4-FFF2-40B4-BE49-F238E27FC236}">
                <a16:creationId xmlns:a16="http://schemas.microsoft.com/office/drawing/2014/main" id="{68B52BE7-1D16-497D-9807-BA256C04A863}"/>
              </a:ext>
            </a:extLst>
          </p:cNvPr>
          <p:cNvCxnSpPr>
            <a:cxnSpLocks/>
            <a:stCxn id="19" idx="3"/>
            <a:endCxn id="17" idx="1"/>
          </p:cNvCxnSpPr>
          <p:nvPr/>
        </p:nvCxnSpPr>
        <p:spPr>
          <a:xfrm flipV="1">
            <a:off x="5458117" y="3013536"/>
            <a:ext cx="403285" cy="666008"/>
          </a:xfrm>
          <a:prstGeom prst="bentConnector3">
            <a:avLst/>
          </a:prstGeom>
          <a:ln w="127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6" name="Connecteur : en angle 25">
            <a:extLst>
              <a:ext uri="{FF2B5EF4-FFF2-40B4-BE49-F238E27FC236}">
                <a16:creationId xmlns:a16="http://schemas.microsoft.com/office/drawing/2014/main" id="{EE04178E-38D0-49EB-82EA-1898272EA58F}"/>
              </a:ext>
            </a:extLst>
          </p:cNvPr>
          <p:cNvCxnSpPr>
            <a:cxnSpLocks/>
            <a:stCxn id="16" idx="3"/>
            <a:endCxn id="17" idx="1"/>
          </p:cNvCxnSpPr>
          <p:nvPr/>
        </p:nvCxnSpPr>
        <p:spPr>
          <a:xfrm>
            <a:off x="5458117" y="2387209"/>
            <a:ext cx="403285" cy="626327"/>
          </a:xfrm>
          <a:prstGeom prst="bentConnector3">
            <a:avLst>
              <a:gd name="adj1" fmla="val 50000"/>
            </a:avLst>
          </a:prstGeom>
          <a:ln w="127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2" name="ZoneTexte 1"/>
          <p:cNvSpPr txBox="1"/>
          <p:nvPr/>
        </p:nvSpPr>
        <p:spPr>
          <a:xfrm>
            <a:off x="359290" y="4903470"/>
            <a:ext cx="2542812" cy="276999"/>
          </a:xfrm>
          <a:prstGeom prst="rect">
            <a:avLst/>
          </a:prstGeom>
          <a:noFill/>
        </p:spPr>
        <p:txBody>
          <a:bodyPr wrap="none" rtlCol="0">
            <a:spAutoFit/>
          </a:bodyPr>
          <a:lstStyle/>
          <a:p>
            <a:r>
              <a:rPr lang="fr-FR" sz="1200" i="1" dirty="0" err="1"/>
              <a:t>Marabelle</a:t>
            </a:r>
            <a:r>
              <a:rPr lang="fr-FR" sz="1200" i="1" dirty="0"/>
              <a:t> et al, ASCO 2020, Abs 4020</a:t>
            </a:r>
          </a:p>
        </p:txBody>
      </p:sp>
    </p:spTree>
    <p:extLst>
      <p:ext uri="{BB962C8B-B14F-4D97-AF65-F5344CB8AC3E}">
        <p14:creationId xmlns:p14="http://schemas.microsoft.com/office/powerpoint/2010/main" val="803567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à coins arrondis 4">
            <a:extLst>
              <a:ext uri="{FF2B5EF4-FFF2-40B4-BE49-F238E27FC236}">
                <a16:creationId xmlns:a16="http://schemas.microsoft.com/office/drawing/2014/main" id="{32CC1C2B-65DB-44CD-B445-658904E680B1}"/>
              </a:ext>
            </a:extLst>
          </p:cNvPr>
          <p:cNvSpPr/>
          <p:nvPr/>
        </p:nvSpPr>
        <p:spPr>
          <a:xfrm>
            <a:off x="4815015" y="994009"/>
            <a:ext cx="3884964" cy="2312222"/>
          </a:xfrm>
          <a:prstGeom prst="roundRect">
            <a:avLst>
              <a:gd name="adj" fmla="val 5248"/>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27" name="TextBox 91">
            <a:extLst>
              <a:ext uri="{FF2B5EF4-FFF2-40B4-BE49-F238E27FC236}">
                <a16:creationId xmlns:a16="http://schemas.microsoft.com/office/drawing/2014/main" id="{2D52CC27-B4C6-4B9E-B5C3-C281CC416760}"/>
              </a:ext>
            </a:extLst>
          </p:cNvPr>
          <p:cNvSpPr txBox="1"/>
          <p:nvPr/>
        </p:nvSpPr>
        <p:spPr>
          <a:xfrm>
            <a:off x="4965379" y="875752"/>
            <a:ext cx="2931712" cy="261610"/>
          </a:xfrm>
          <a:prstGeom prst="rect">
            <a:avLst/>
          </a:prstGeom>
          <a:solidFill>
            <a:schemeClr val="bg1"/>
          </a:solidFill>
        </p:spPr>
        <p:txBody>
          <a:bodyPr wrap="squar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1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DOR per RECIST v1.1 by Central </a:t>
            </a:r>
            <a:r>
              <a:rPr kumimoji="0" lang="fr-FR" sz="1100" b="1"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mn-cs"/>
              </a:rPr>
              <a:t>Review</a:t>
            </a:r>
            <a:endParaRPr kumimoji="0" lang="en-US" sz="11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endParaRPr>
          </a:p>
        </p:txBody>
      </p:sp>
      <p:sp>
        <p:nvSpPr>
          <p:cNvPr id="10" name="Rectangle à coins arrondis 4">
            <a:extLst>
              <a:ext uri="{FF2B5EF4-FFF2-40B4-BE49-F238E27FC236}">
                <a16:creationId xmlns:a16="http://schemas.microsoft.com/office/drawing/2014/main" id="{19BDAFBA-65B0-427A-9E39-320C611D3197}"/>
              </a:ext>
            </a:extLst>
          </p:cNvPr>
          <p:cNvSpPr/>
          <p:nvPr/>
        </p:nvSpPr>
        <p:spPr>
          <a:xfrm>
            <a:off x="475770" y="994009"/>
            <a:ext cx="2164743" cy="2312222"/>
          </a:xfrm>
          <a:prstGeom prst="roundRect">
            <a:avLst>
              <a:gd name="adj" fmla="val 5248"/>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2" name="Titre 1"/>
          <p:cNvSpPr>
            <a:spLocks noGrp="1"/>
          </p:cNvSpPr>
          <p:nvPr>
            <p:ph type="title"/>
          </p:nvPr>
        </p:nvSpPr>
        <p:spPr/>
        <p:txBody>
          <a:bodyPr>
            <a:normAutofit/>
          </a:bodyPr>
          <a:lstStyle/>
          <a:p>
            <a:r>
              <a:rPr lang="fr-FR" sz="2000" dirty="0"/>
              <a:t>Canal anal métastatique : </a:t>
            </a:r>
            <a:r>
              <a:rPr lang="fr-FR" sz="2000" dirty="0" err="1"/>
              <a:t>Keynote</a:t>
            </a:r>
            <a:r>
              <a:rPr lang="fr-FR" sz="2000" dirty="0"/>
              <a:t> 028 et </a:t>
            </a:r>
            <a:r>
              <a:rPr lang="fr-FR" sz="2000" dirty="0" err="1"/>
              <a:t>Keynote</a:t>
            </a:r>
            <a:r>
              <a:rPr lang="fr-FR" sz="2000" dirty="0"/>
              <a:t> 158: analyse </a:t>
            </a:r>
            <a:r>
              <a:rPr lang="fr-FR" sz="2000" dirty="0" err="1"/>
              <a:t>poolée</a:t>
            </a:r>
            <a:endParaRPr lang="fr-FR" sz="2000" dirty="0"/>
          </a:p>
        </p:txBody>
      </p:sp>
      <p:sp>
        <p:nvSpPr>
          <p:cNvPr id="14" name="Espace réservé du contenu 12">
            <a:extLst>
              <a:ext uri="{FF2B5EF4-FFF2-40B4-BE49-F238E27FC236}">
                <a16:creationId xmlns:a16="http://schemas.microsoft.com/office/drawing/2014/main" id="{7ADBA46A-4ABB-2F44-99BB-433B1AB670C0}"/>
              </a:ext>
            </a:extLst>
          </p:cNvPr>
          <p:cNvSpPr>
            <a:spLocks noGrp="1"/>
          </p:cNvSpPr>
          <p:nvPr>
            <p:ph sz="half" idx="1"/>
          </p:nvPr>
        </p:nvSpPr>
        <p:spPr>
          <a:xfrm>
            <a:off x="190500" y="3448112"/>
            <a:ext cx="8763000" cy="1144130"/>
          </a:xfrm>
        </p:spPr>
        <p:txBody>
          <a:bodyPr vert="horz" lIns="91440" tIns="45720" rIns="91440" bIns="45720" rtlCol="0">
            <a:noAutofit/>
          </a:bodyPr>
          <a:lstStyle/>
          <a:p>
            <a:r>
              <a:rPr lang="fr-FR" sz="1600" dirty="0"/>
              <a:t>Des réponses durables sont observées chez 14% des patients PDL1+</a:t>
            </a:r>
          </a:p>
          <a:p>
            <a:pPr lvl="1"/>
            <a:r>
              <a:rPr lang="fr-FR" sz="1400" dirty="0"/>
              <a:t>Intérêt d’autres biomarqueurs? (HPV…)</a:t>
            </a:r>
          </a:p>
          <a:p>
            <a:pPr lvl="1"/>
            <a:r>
              <a:rPr lang="fr-FR" sz="1400" dirty="0"/>
              <a:t>Intérêt de Combinaisons? </a:t>
            </a:r>
          </a:p>
          <a:p>
            <a:pPr lvl="2"/>
            <a:r>
              <a:rPr lang="fr-FR" sz="1200" dirty="0">
                <a:solidFill>
                  <a:schemeClr val="bg1">
                    <a:lumMod val="50000"/>
                  </a:schemeClr>
                </a:solidFill>
              </a:rPr>
              <a:t>DCF +/- atezolizumab en L1 (SCARCE)</a:t>
            </a:r>
          </a:p>
          <a:p>
            <a:pPr lvl="2"/>
            <a:r>
              <a:rPr lang="fr-FR" sz="1200" dirty="0">
                <a:solidFill>
                  <a:schemeClr val="bg1">
                    <a:lumMod val="50000"/>
                  </a:schemeClr>
                </a:solidFill>
              </a:rPr>
              <a:t>BI 1381-0011: anti-</a:t>
            </a:r>
            <a:r>
              <a:rPr lang="fr-FR" sz="1200" dirty="0" err="1">
                <a:solidFill>
                  <a:schemeClr val="bg1">
                    <a:lumMod val="50000"/>
                  </a:schemeClr>
                </a:solidFill>
              </a:rPr>
              <a:t>angiogénique</a:t>
            </a:r>
            <a:r>
              <a:rPr lang="fr-FR" sz="1200" dirty="0">
                <a:solidFill>
                  <a:schemeClr val="bg1">
                    <a:lumMod val="50000"/>
                  </a:schemeClr>
                </a:solidFill>
              </a:rPr>
              <a:t> + anti-PD1 en ≥L2 </a:t>
            </a:r>
          </a:p>
          <a:p>
            <a:pPr lvl="2"/>
            <a:r>
              <a:rPr lang="fr-FR" sz="1200" dirty="0">
                <a:solidFill>
                  <a:schemeClr val="bg1">
                    <a:lumMod val="50000"/>
                  </a:schemeClr>
                </a:solidFill>
              </a:rPr>
              <a:t>Autres études d’associations en cours</a:t>
            </a:r>
          </a:p>
          <a:p>
            <a:endParaRPr lang="fr-FR" sz="1600" dirty="0"/>
          </a:p>
        </p:txBody>
      </p:sp>
      <p:sp>
        <p:nvSpPr>
          <p:cNvPr id="13" name="ZoneTexte 12">
            <a:extLst>
              <a:ext uri="{FF2B5EF4-FFF2-40B4-BE49-F238E27FC236}">
                <a16:creationId xmlns:a16="http://schemas.microsoft.com/office/drawing/2014/main" id="{C2F4968B-307C-054B-9BFF-E46413F8D7BA}"/>
              </a:ext>
            </a:extLst>
          </p:cNvPr>
          <p:cNvSpPr txBox="1"/>
          <p:nvPr/>
        </p:nvSpPr>
        <p:spPr>
          <a:xfrm>
            <a:off x="2823956" y="1825424"/>
            <a:ext cx="1786515" cy="646331"/>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ORR global: 10.9 %</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SSP médiane: 2.1 mois</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SG médiane: 11.7 mois</a:t>
            </a:r>
          </a:p>
        </p:txBody>
      </p:sp>
      <p:graphicFrame>
        <p:nvGraphicFramePr>
          <p:cNvPr id="7" name="Chart 16">
            <a:extLst>
              <a:ext uri="{FF2B5EF4-FFF2-40B4-BE49-F238E27FC236}">
                <a16:creationId xmlns:a16="http://schemas.microsoft.com/office/drawing/2014/main" id="{51EDBE30-1F5A-4B6E-BA7A-5F7C1B2003D2}"/>
              </a:ext>
            </a:extLst>
          </p:cNvPr>
          <p:cNvGraphicFramePr/>
          <p:nvPr/>
        </p:nvGraphicFramePr>
        <p:xfrm>
          <a:off x="4903307" y="1104110"/>
          <a:ext cx="3764923" cy="1947152"/>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9" name="Chart 16">
            <a:extLst>
              <a:ext uri="{FF2B5EF4-FFF2-40B4-BE49-F238E27FC236}">
                <a16:creationId xmlns:a16="http://schemas.microsoft.com/office/drawing/2014/main" id="{A9E0E3FC-1811-49E3-9F0E-1F501C113C49}"/>
              </a:ext>
            </a:extLst>
          </p:cNvPr>
          <p:cNvGraphicFramePr/>
          <p:nvPr/>
        </p:nvGraphicFramePr>
        <p:xfrm>
          <a:off x="444021" y="1138344"/>
          <a:ext cx="716479" cy="1912918"/>
        </p:xfrm>
        <a:graphic>
          <a:graphicData uri="http://schemas.openxmlformats.org/drawingml/2006/chart">
            <c:chart xmlns:c="http://schemas.openxmlformats.org/drawingml/2006/chart" xmlns:r="http://schemas.openxmlformats.org/officeDocument/2006/relationships" r:id="rId3"/>
          </a:graphicData>
        </a:graphic>
      </p:graphicFrame>
      <p:sp>
        <p:nvSpPr>
          <p:cNvPr id="3" name="Rectangle 2">
            <a:extLst>
              <a:ext uri="{FF2B5EF4-FFF2-40B4-BE49-F238E27FC236}">
                <a16:creationId xmlns:a16="http://schemas.microsoft.com/office/drawing/2014/main" id="{BA3F391D-4F25-4B42-9939-1E84AA8C70E6}"/>
              </a:ext>
            </a:extLst>
          </p:cNvPr>
          <p:cNvSpPr/>
          <p:nvPr/>
        </p:nvSpPr>
        <p:spPr>
          <a:xfrm>
            <a:off x="1028545" y="2004836"/>
            <a:ext cx="645458" cy="89973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Rectangle 10">
            <a:extLst>
              <a:ext uri="{FF2B5EF4-FFF2-40B4-BE49-F238E27FC236}">
                <a16:creationId xmlns:a16="http://schemas.microsoft.com/office/drawing/2014/main" id="{E8760864-E6FD-4A90-A091-E6500717EE54}"/>
              </a:ext>
            </a:extLst>
          </p:cNvPr>
          <p:cNvSpPr/>
          <p:nvPr/>
        </p:nvSpPr>
        <p:spPr>
          <a:xfrm>
            <a:off x="1841513" y="2684522"/>
            <a:ext cx="645458" cy="22004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Rectangle 14">
            <a:extLst>
              <a:ext uri="{FF2B5EF4-FFF2-40B4-BE49-F238E27FC236}">
                <a16:creationId xmlns:a16="http://schemas.microsoft.com/office/drawing/2014/main" id="{48E74354-396D-49FF-9861-529A2AD079A8}"/>
              </a:ext>
            </a:extLst>
          </p:cNvPr>
          <p:cNvSpPr/>
          <p:nvPr/>
        </p:nvSpPr>
        <p:spPr>
          <a:xfrm>
            <a:off x="910353" y="2909798"/>
            <a:ext cx="858640" cy="338554"/>
          </a:xfrm>
          <a:prstGeom prst="rect">
            <a:avLst/>
          </a:prstGeom>
        </p:spPr>
        <p:txBody>
          <a:bodyPr wrap="square">
            <a:spAutoFit/>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PD-L1 </a:t>
            </a:r>
            <a:br>
              <a:rPr kumimoji="0" lang="en-GB"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br>
            <a:r>
              <a:rPr kumimoji="0" lang="en-GB"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positive</a:t>
            </a:r>
            <a:endParaRPr kumimoji="0" lang="en-GB" sz="800" b="0" i="0" u="none" strike="noStrike" kern="1200" cap="none" spc="0" normalizeH="0" baseline="3000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sp>
        <p:nvSpPr>
          <p:cNvPr id="16" name="Rectangle 15">
            <a:extLst>
              <a:ext uri="{FF2B5EF4-FFF2-40B4-BE49-F238E27FC236}">
                <a16:creationId xmlns:a16="http://schemas.microsoft.com/office/drawing/2014/main" id="{B75A49D3-3A04-4565-9C4E-D8F87CE8888D}"/>
              </a:ext>
            </a:extLst>
          </p:cNvPr>
          <p:cNvSpPr/>
          <p:nvPr/>
        </p:nvSpPr>
        <p:spPr>
          <a:xfrm>
            <a:off x="1734922" y="2909798"/>
            <a:ext cx="858640" cy="338554"/>
          </a:xfrm>
          <a:prstGeom prst="rect">
            <a:avLst/>
          </a:prstGeom>
        </p:spPr>
        <p:txBody>
          <a:bodyPr wrap="square">
            <a:spAutoFit/>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PD-L1 negative</a:t>
            </a:r>
            <a:endParaRPr kumimoji="0" lang="en-GB" sz="800" b="0" i="0" u="none" strike="noStrike" kern="1200" cap="none" spc="0" normalizeH="0" baseline="3000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cxnSp>
        <p:nvCxnSpPr>
          <p:cNvPr id="17" name="Connecteur droit avec flèche 16">
            <a:extLst>
              <a:ext uri="{FF2B5EF4-FFF2-40B4-BE49-F238E27FC236}">
                <a16:creationId xmlns:a16="http://schemas.microsoft.com/office/drawing/2014/main" id="{1B4AA4C7-2958-4F53-B180-C4CBC0333066}"/>
              </a:ext>
            </a:extLst>
          </p:cNvPr>
          <p:cNvCxnSpPr>
            <a:cxnSpLocks/>
          </p:cNvCxnSpPr>
          <p:nvPr/>
        </p:nvCxnSpPr>
        <p:spPr>
          <a:xfrm flipV="1">
            <a:off x="1343943" y="1477865"/>
            <a:ext cx="0" cy="940103"/>
          </a:xfrm>
          <a:prstGeom prst="straightConnector1">
            <a:avLst/>
          </a:prstGeom>
          <a:ln w="12700">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18" name="Connecteur droit avec flèche 17">
            <a:extLst>
              <a:ext uri="{FF2B5EF4-FFF2-40B4-BE49-F238E27FC236}">
                <a16:creationId xmlns:a16="http://schemas.microsoft.com/office/drawing/2014/main" id="{DE986C47-C8BD-46FF-8E41-F89267188E31}"/>
              </a:ext>
            </a:extLst>
          </p:cNvPr>
          <p:cNvCxnSpPr>
            <a:cxnSpLocks/>
            <a:stCxn id="11" idx="2"/>
          </p:cNvCxnSpPr>
          <p:nvPr/>
        </p:nvCxnSpPr>
        <p:spPr>
          <a:xfrm flipV="1">
            <a:off x="2164242" y="1813051"/>
            <a:ext cx="0" cy="1091514"/>
          </a:xfrm>
          <a:prstGeom prst="straightConnector1">
            <a:avLst/>
          </a:prstGeom>
          <a:ln w="12700">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19" name="Rectangle 18">
            <a:extLst>
              <a:ext uri="{FF2B5EF4-FFF2-40B4-BE49-F238E27FC236}">
                <a16:creationId xmlns:a16="http://schemas.microsoft.com/office/drawing/2014/main" id="{88F49F3F-73FC-4F87-A3C1-25B3A8EC3634}"/>
              </a:ext>
            </a:extLst>
          </p:cNvPr>
          <p:cNvSpPr/>
          <p:nvPr/>
        </p:nvSpPr>
        <p:spPr>
          <a:xfrm>
            <a:off x="910353" y="1209936"/>
            <a:ext cx="858640" cy="246221"/>
          </a:xfrm>
          <a:prstGeom prst="rect">
            <a:avLst/>
          </a:prstGeom>
        </p:spPr>
        <p:txBody>
          <a:bodyPr wrap="square">
            <a:spAutoFit/>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14%</a:t>
            </a:r>
            <a:endParaRPr kumimoji="0" lang="en-GB" sz="1000" b="0" i="0" u="none" strike="noStrike" kern="1200" cap="none" spc="0" normalizeH="0" baseline="3000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sp>
        <p:nvSpPr>
          <p:cNvPr id="20" name="Rectangle 19">
            <a:extLst>
              <a:ext uri="{FF2B5EF4-FFF2-40B4-BE49-F238E27FC236}">
                <a16:creationId xmlns:a16="http://schemas.microsoft.com/office/drawing/2014/main" id="{65B9E2C7-3AD3-4397-8AF2-2D08E879C726}"/>
              </a:ext>
            </a:extLst>
          </p:cNvPr>
          <p:cNvSpPr/>
          <p:nvPr/>
        </p:nvSpPr>
        <p:spPr>
          <a:xfrm>
            <a:off x="1734922" y="1557576"/>
            <a:ext cx="858640" cy="246221"/>
          </a:xfrm>
          <a:prstGeom prst="rect">
            <a:avLst/>
          </a:prstGeom>
        </p:spPr>
        <p:txBody>
          <a:bodyPr wrap="square">
            <a:spAutoFit/>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3,3%</a:t>
            </a:r>
            <a:endParaRPr kumimoji="0" lang="en-GB" sz="1000" b="0" i="0" u="none" strike="noStrike" kern="1200" cap="none" spc="0" normalizeH="0" baseline="3000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sp>
        <p:nvSpPr>
          <p:cNvPr id="21" name="TextBox 91">
            <a:extLst>
              <a:ext uri="{FF2B5EF4-FFF2-40B4-BE49-F238E27FC236}">
                <a16:creationId xmlns:a16="http://schemas.microsoft.com/office/drawing/2014/main" id="{1E01156E-CECC-41BE-9DDA-562A80A124D6}"/>
              </a:ext>
            </a:extLst>
          </p:cNvPr>
          <p:cNvSpPr txBox="1"/>
          <p:nvPr/>
        </p:nvSpPr>
        <p:spPr>
          <a:xfrm>
            <a:off x="626134" y="875752"/>
            <a:ext cx="1623192" cy="261610"/>
          </a:xfrm>
          <a:prstGeom prst="rect">
            <a:avLst/>
          </a:prstGeom>
          <a:solidFill>
            <a:schemeClr val="bg1"/>
          </a:solidFill>
        </p:spPr>
        <p:txBody>
          <a:bodyPr wrap="squar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1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ORR by PD-L1 </a:t>
            </a:r>
            <a:r>
              <a:rPr kumimoji="0" lang="fr-FR" sz="1100" b="1"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mn-cs"/>
              </a:rPr>
              <a:t>status</a:t>
            </a:r>
            <a:endParaRPr kumimoji="0" lang="en-US" sz="11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endParaRPr>
          </a:p>
        </p:txBody>
      </p:sp>
      <p:sp>
        <p:nvSpPr>
          <p:cNvPr id="22" name="Forme libre : forme 21">
            <a:extLst>
              <a:ext uri="{FF2B5EF4-FFF2-40B4-BE49-F238E27FC236}">
                <a16:creationId xmlns:a16="http://schemas.microsoft.com/office/drawing/2014/main" id="{4D0E4BEE-A0A8-4B5E-8CB9-1D16ED2119A3}"/>
              </a:ext>
            </a:extLst>
          </p:cNvPr>
          <p:cNvSpPr/>
          <p:nvPr/>
        </p:nvSpPr>
        <p:spPr>
          <a:xfrm>
            <a:off x="5434127" y="1246909"/>
            <a:ext cx="2799520" cy="209248"/>
          </a:xfrm>
          <a:custGeom>
            <a:avLst/>
            <a:gdLst>
              <a:gd name="connsiteX0" fmla="*/ 0 w 2322674"/>
              <a:gd name="connsiteY0" fmla="*/ 0 h 180924"/>
              <a:gd name="connsiteX1" fmla="*/ 342289 w 2322674"/>
              <a:gd name="connsiteY1" fmla="*/ 0 h 180924"/>
              <a:gd name="connsiteX2" fmla="*/ 342289 w 2322674"/>
              <a:gd name="connsiteY2" fmla="*/ 97797 h 180924"/>
              <a:gd name="connsiteX3" fmla="*/ 420527 w 2322674"/>
              <a:gd name="connsiteY3" fmla="*/ 97797 h 180924"/>
              <a:gd name="connsiteX4" fmla="*/ 420527 w 2322674"/>
              <a:gd name="connsiteY4" fmla="*/ 180924 h 180924"/>
              <a:gd name="connsiteX5" fmla="*/ 2322674 w 2322674"/>
              <a:gd name="connsiteY5" fmla="*/ 180924 h 180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22674" h="180924">
                <a:moveTo>
                  <a:pt x="0" y="0"/>
                </a:moveTo>
                <a:lnTo>
                  <a:pt x="342289" y="0"/>
                </a:lnTo>
                <a:lnTo>
                  <a:pt x="342289" y="97797"/>
                </a:lnTo>
                <a:lnTo>
                  <a:pt x="420527" y="97797"/>
                </a:lnTo>
                <a:lnTo>
                  <a:pt x="420527" y="180924"/>
                </a:lnTo>
                <a:lnTo>
                  <a:pt x="2322674" y="180924"/>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4" name="Connecteur droit 23">
            <a:extLst>
              <a:ext uri="{FF2B5EF4-FFF2-40B4-BE49-F238E27FC236}">
                <a16:creationId xmlns:a16="http://schemas.microsoft.com/office/drawing/2014/main" id="{BAE41823-B536-4484-9B09-DC863F0A1F31}"/>
              </a:ext>
            </a:extLst>
          </p:cNvPr>
          <p:cNvCxnSpPr>
            <a:cxnSpLocks/>
          </p:cNvCxnSpPr>
          <p:nvPr/>
        </p:nvCxnSpPr>
        <p:spPr>
          <a:xfrm flipV="1">
            <a:off x="6009618" y="1246909"/>
            <a:ext cx="0" cy="1342256"/>
          </a:xfrm>
          <a:prstGeom prst="line">
            <a:avLst/>
          </a:prstGeom>
          <a:ln>
            <a:solidFill>
              <a:schemeClr val="tx1">
                <a:lumMod val="50000"/>
                <a:lumOff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5" name="Connecteur droit 24">
            <a:extLst>
              <a:ext uri="{FF2B5EF4-FFF2-40B4-BE49-F238E27FC236}">
                <a16:creationId xmlns:a16="http://schemas.microsoft.com/office/drawing/2014/main" id="{48AB508D-3A4F-47EA-ADF4-A4C047305D04}"/>
              </a:ext>
            </a:extLst>
          </p:cNvPr>
          <p:cNvCxnSpPr>
            <a:cxnSpLocks/>
          </p:cNvCxnSpPr>
          <p:nvPr/>
        </p:nvCxnSpPr>
        <p:spPr>
          <a:xfrm flipV="1">
            <a:off x="6592324" y="1246909"/>
            <a:ext cx="0" cy="1329732"/>
          </a:xfrm>
          <a:prstGeom prst="line">
            <a:avLst/>
          </a:prstGeom>
          <a:ln>
            <a:solidFill>
              <a:schemeClr val="tx1">
                <a:lumMod val="50000"/>
                <a:lumOff val="5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28" name="Rectangle 27">
            <a:extLst>
              <a:ext uri="{FF2B5EF4-FFF2-40B4-BE49-F238E27FC236}">
                <a16:creationId xmlns:a16="http://schemas.microsoft.com/office/drawing/2014/main" id="{1D38388F-8A7C-40B6-8343-18454360787A}"/>
              </a:ext>
            </a:extLst>
          </p:cNvPr>
          <p:cNvSpPr/>
          <p:nvPr/>
        </p:nvSpPr>
        <p:spPr>
          <a:xfrm>
            <a:off x="5728044" y="1728135"/>
            <a:ext cx="563148" cy="246221"/>
          </a:xfrm>
          <a:prstGeom prst="rect">
            <a:avLst/>
          </a:prstGeom>
          <a:solidFill>
            <a:schemeClr val="bg1"/>
          </a:solidFill>
        </p:spPr>
        <p:txBody>
          <a:bodyPr wrap="square" lIns="0" tIns="0" rIns="0" bIns="0">
            <a:spAutoFit/>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12 </a:t>
            </a:r>
            <a:r>
              <a:rPr kumimoji="0" lang="en-GB" sz="800" b="0"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mo</a:t>
            </a:r>
            <a:r>
              <a:rPr kumimoji="0" lang="en-GB"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rate : </a:t>
            </a:r>
            <a:r>
              <a:rPr kumimoji="0" lang="en-GB" sz="800" b="1" i="0" u="none" strike="noStrike" kern="1200" cap="none" spc="0" normalizeH="0" baseline="0" noProof="0" dirty="0">
                <a:ln>
                  <a:noFill/>
                </a:ln>
                <a:solidFill>
                  <a:srgbClr val="5B9BD5"/>
                </a:solidFill>
                <a:effectLst/>
                <a:uLnTx/>
                <a:uFillTx/>
                <a:latin typeface="Arial" panose="020B0604020202020204" pitchFamily="34" charset="0"/>
                <a:ea typeface="+mn-ea"/>
                <a:cs typeface="Arial" panose="020B0604020202020204" pitchFamily="34" charset="0"/>
              </a:rPr>
              <a:t>84,6%</a:t>
            </a:r>
            <a:endParaRPr kumimoji="0" lang="en-GB" sz="800" b="1" i="0" u="none" strike="noStrike" kern="1200" cap="none" spc="0" normalizeH="0" baseline="30000" noProof="0" dirty="0">
              <a:ln>
                <a:noFill/>
              </a:ln>
              <a:solidFill>
                <a:srgbClr val="5B9BD5"/>
              </a:solidFill>
              <a:effectLst/>
              <a:uLnTx/>
              <a:uFillTx/>
              <a:latin typeface="Arial" panose="020B0604020202020204" pitchFamily="34" charset="0"/>
              <a:ea typeface="+mn-ea"/>
              <a:cs typeface="Arial" panose="020B0604020202020204" pitchFamily="34" charset="0"/>
            </a:endParaRPr>
          </a:p>
        </p:txBody>
      </p:sp>
      <p:sp>
        <p:nvSpPr>
          <p:cNvPr id="29" name="Rectangle 28">
            <a:extLst>
              <a:ext uri="{FF2B5EF4-FFF2-40B4-BE49-F238E27FC236}">
                <a16:creationId xmlns:a16="http://schemas.microsoft.com/office/drawing/2014/main" id="{1CC591CF-6D56-4A04-B31B-51EF90570CCB}"/>
              </a:ext>
            </a:extLst>
          </p:cNvPr>
          <p:cNvSpPr/>
          <p:nvPr/>
        </p:nvSpPr>
        <p:spPr>
          <a:xfrm>
            <a:off x="6291190" y="1724414"/>
            <a:ext cx="563147" cy="246221"/>
          </a:xfrm>
          <a:prstGeom prst="rect">
            <a:avLst/>
          </a:prstGeom>
          <a:solidFill>
            <a:schemeClr val="bg1"/>
          </a:solidFill>
        </p:spPr>
        <p:txBody>
          <a:bodyPr wrap="square" lIns="0" tIns="0" rIns="0" bIns="0">
            <a:spAutoFit/>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24 </a:t>
            </a:r>
            <a:r>
              <a:rPr kumimoji="0" lang="en-GB" sz="800" b="0"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mo</a:t>
            </a:r>
            <a:r>
              <a:rPr kumimoji="0" lang="en-GB"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rate : </a:t>
            </a:r>
            <a:r>
              <a:rPr kumimoji="0" lang="en-GB" sz="800" b="1" i="0" u="none" strike="noStrike" kern="1200" cap="none" spc="0" normalizeH="0" baseline="0" noProof="0" dirty="0">
                <a:ln>
                  <a:noFill/>
                </a:ln>
                <a:solidFill>
                  <a:srgbClr val="5B9BD5"/>
                </a:solidFill>
                <a:effectLst/>
                <a:uLnTx/>
                <a:uFillTx/>
                <a:latin typeface="Arial" panose="020B0604020202020204" pitchFamily="34" charset="0"/>
                <a:ea typeface="+mn-ea"/>
                <a:cs typeface="Arial" panose="020B0604020202020204" pitchFamily="34" charset="0"/>
              </a:rPr>
              <a:t>84,6%</a:t>
            </a:r>
            <a:endParaRPr kumimoji="0" lang="en-GB" sz="800" b="1" i="0" u="none" strike="noStrike" kern="1200" cap="none" spc="0" normalizeH="0" baseline="30000" noProof="0" dirty="0">
              <a:ln>
                <a:noFill/>
              </a:ln>
              <a:solidFill>
                <a:srgbClr val="5B9BD5"/>
              </a:solidFill>
              <a:effectLst/>
              <a:uLnTx/>
              <a:uFillTx/>
              <a:latin typeface="Arial" panose="020B0604020202020204" pitchFamily="34" charset="0"/>
              <a:ea typeface="+mn-ea"/>
              <a:cs typeface="Arial" panose="020B0604020202020204" pitchFamily="34" charset="0"/>
            </a:endParaRPr>
          </a:p>
        </p:txBody>
      </p:sp>
      <p:sp>
        <p:nvSpPr>
          <p:cNvPr id="30" name="Rectangle 29">
            <a:extLst>
              <a:ext uri="{FF2B5EF4-FFF2-40B4-BE49-F238E27FC236}">
                <a16:creationId xmlns:a16="http://schemas.microsoft.com/office/drawing/2014/main" id="{540E7C75-8B6F-4F02-8745-9DFEC435146C}"/>
              </a:ext>
            </a:extLst>
          </p:cNvPr>
          <p:cNvSpPr/>
          <p:nvPr/>
        </p:nvSpPr>
        <p:spPr>
          <a:xfrm>
            <a:off x="6970749" y="1724414"/>
            <a:ext cx="1297971" cy="246221"/>
          </a:xfrm>
          <a:prstGeom prst="rect">
            <a:avLst/>
          </a:prstGeom>
          <a:solidFill>
            <a:schemeClr val="bg1"/>
          </a:solidFill>
        </p:spPr>
        <p:txBody>
          <a:bodyPr wrap="square" lIns="0" tIns="0" rIns="0" bIns="0">
            <a:spAutoFit/>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Median (range) DOR, </a:t>
            </a:r>
            <a:r>
              <a:rPr kumimoji="0" lang="en-GB" sz="800" b="0"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mo</a:t>
            </a:r>
            <a:r>
              <a:rPr kumimoji="0" lang="en-GB"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 </a:t>
            </a:r>
            <a:br>
              <a:rPr kumimoji="0" lang="en-GB"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br>
            <a:r>
              <a:rPr kumimoji="0" lang="en-GB" sz="800" b="1" i="0" u="none" strike="noStrike" kern="1200" cap="none" spc="0" normalizeH="0" baseline="0" noProof="0" dirty="0">
                <a:ln>
                  <a:noFill/>
                </a:ln>
                <a:solidFill>
                  <a:srgbClr val="5B9BD5"/>
                </a:solidFill>
                <a:effectLst/>
                <a:uLnTx/>
                <a:uFillTx/>
                <a:latin typeface="Arial" panose="020B0604020202020204" pitchFamily="34" charset="0"/>
                <a:ea typeface="+mn-ea"/>
                <a:cs typeface="Arial" panose="020B0604020202020204" pitchFamily="34" charset="0"/>
              </a:rPr>
              <a:t>NR (6,0+ - 57,5+)</a:t>
            </a:r>
            <a:endParaRPr kumimoji="0" lang="en-GB" sz="800" b="1" i="0" u="none" strike="noStrike" kern="1200" cap="none" spc="0" normalizeH="0" baseline="30000" noProof="0" dirty="0">
              <a:ln>
                <a:noFill/>
              </a:ln>
              <a:solidFill>
                <a:srgbClr val="5B9BD5"/>
              </a:solidFill>
              <a:effectLst/>
              <a:uLnTx/>
              <a:uFillTx/>
              <a:latin typeface="Arial" panose="020B0604020202020204" pitchFamily="34" charset="0"/>
              <a:ea typeface="+mn-ea"/>
              <a:cs typeface="Arial" panose="020B0604020202020204" pitchFamily="34" charset="0"/>
            </a:endParaRPr>
          </a:p>
        </p:txBody>
      </p:sp>
      <p:graphicFrame>
        <p:nvGraphicFramePr>
          <p:cNvPr id="31" name="Tableau 30">
            <a:extLst>
              <a:ext uri="{FF2B5EF4-FFF2-40B4-BE49-F238E27FC236}">
                <a16:creationId xmlns:a16="http://schemas.microsoft.com/office/drawing/2014/main" id="{4D1102DD-063C-47A7-AB28-69E5040EC89A}"/>
              </a:ext>
            </a:extLst>
          </p:cNvPr>
          <p:cNvGraphicFramePr>
            <a:graphicFrameLocks noGrp="1"/>
          </p:cNvGraphicFramePr>
          <p:nvPr/>
        </p:nvGraphicFramePr>
        <p:xfrm>
          <a:off x="4965381" y="2959803"/>
          <a:ext cx="3601612" cy="213360"/>
        </p:xfrm>
        <a:graphic>
          <a:graphicData uri="http://schemas.openxmlformats.org/drawingml/2006/table">
            <a:tbl>
              <a:tblPr firstRow="1" bandRow="1">
                <a:tableStyleId>{5C22544A-7EE6-4342-B048-85BDC9FD1C3A}</a:tableStyleId>
              </a:tblPr>
              <a:tblGrid>
                <a:gridCol w="378766">
                  <a:extLst>
                    <a:ext uri="{9D8B030D-6E8A-4147-A177-3AD203B41FA5}">
                      <a16:colId xmlns:a16="http://schemas.microsoft.com/office/drawing/2014/main" val="1368094629"/>
                    </a:ext>
                  </a:extLst>
                </a:gridCol>
                <a:gridCol w="146493">
                  <a:extLst>
                    <a:ext uri="{9D8B030D-6E8A-4147-A177-3AD203B41FA5}">
                      <a16:colId xmlns:a16="http://schemas.microsoft.com/office/drawing/2014/main" val="3704076693"/>
                    </a:ext>
                  </a:extLst>
                </a:gridCol>
                <a:gridCol w="146493">
                  <a:extLst>
                    <a:ext uri="{9D8B030D-6E8A-4147-A177-3AD203B41FA5}">
                      <a16:colId xmlns:a16="http://schemas.microsoft.com/office/drawing/2014/main" val="2681233401"/>
                    </a:ext>
                  </a:extLst>
                </a:gridCol>
                <a:gridCol w="146493">
                  <a:extLst>
                    <a:ext uri="{9D8B030D-6E8A-4147-A177-3AD203B41FA5}">
                      <a16:colId xmlns:a16="http://schemas.microsoft.com/office/drawing/2014/main" val="214856756"/>
                    </a:ext>
                  </a:extLst>
                </a:gridCol>
                <a:gridCol w="146493">
                  <a:extLst>
                    <a:ext uri="{9D8B030D-6E8A-4147-A177-3AD203B41FA5}">
                      <a16:colId xmlns:a16="http://schemas.microsoft.com/office/drawing/2014/main" val="3711919868"/>
                    </a:ext>
                  </a:extLst>
                </a:gridCol>
                <a:gridCol w="146493">
                  <a:extLst>
                    <a:ext uri="{9D8B030D-6E8A-4147-A177-3AD203B41FA5}">
                      <a16:colId xmlns:a16="http://schemas.microsoft.com/office/drawing/2014/main" val="267304294"/>
                    </a:ext>
                  </a:extLst>
                </a:gridCol>
                <a:gridCol w="146493">
                  <a:extLst>
                    <a:ext uri="{9D8B030D-6E8A-4147-A177-3AD203B41FA5}">
                      <a16:colId xmlns:a16="http://schemas.microsoft.com/office/drawing/2014/main" val="3219935118"/>
                    </a:ext>
                  </a:extLst>
                </a:gridCol>
                <a:gridCol w="146493">
                  <a:extLst>
                    <a:ext uri="{9D8B030D-6E8A-4147-A177-3AD203B41FA5}">
                      <a16:colId xmlns:a16="http://schemas.microsoft.com/office/drawing/2014/main" val="2884713998"/>
                    </a:ext>
                  </a:extLst>
                </a:gridCol>
                <a:gridCol w="146493">
                  <a:extLst>
                    <a:ext uri="{9D8B030D-6E8A-4147-A177-3AD203B41FA5}">
                      <a16:colId xmlns:a16="http://schemas.microsoft.com/office/drawing/2014/main" val="3948885485"/>
                    </a:ext>
                  </a:extLst>
                </a:gridCol>
                <a:gridCol w="146493">
                  <a:extLst>
                    <a:ext uri="{9D8B030D-6E8A-4147-A177-3AD203B41FA5}">
                      <a16:colId xmlns:a16="http://schemas.microsoft.com/office/drawing/2014/main" val="3948627852"/>
                    </a:ext>
                  </a:extLst>
                </a:gridCol>
                <a:gridCol w="146493">
                  <a:extLst>
                    <a:ext uri="{9D8B030D-6E8A-4147-A177-3AD203B41FA5}">
                      <a16:colId xmlns:a16="http://schemas.microsoft.com/office/drawing/2014/main" val="850970822"/>
                    </a:ext>
                  </a:extLst>
                </a:gridCol>
                <a:gridCol w="146493">
                  <a:extLst>
                    <a:ext uri="{9D8B030D-6E8A-4147-A177-3AD203B41FA5}">
                      <a16:colId xmlns:a16="http://schemas.microsoft.com/office/drawing/2014/main" val="2312055353"/>
                    </a:ext>
                  </a:extLst>
                </a:gridCol>
                <a:gridCol w="146493">
                  <a:extLst>
                    <a:ext uri="{9D8B030D-6E8A-4147-A177-3AD203B41FA5}">
                      <a16:colId xmlns:a16="http://schemas.microsoft.com/office/drawing/2014/main" val="2604999974"/>
                    </a:ext>
                  </a:extLst>
                </a:gridCol>
                <a:gridCol w="146493">
                  <a:extLst>
                    <a:ext uri="{9D8B030D-6E8A-4147-A177-3AD203B41FA5}">
                      <a16:colId xmlns:a16="http://schemas.microsoft.com/office/drawing/2014/main" val="4189165256"/>
                    </a:ext>
                  </a:extLst>
                </a:gridCol>
                <a:gridCol w="146493">
                  <a:extLst>
                    <a:ext uri="{9D8B030D-6E8A-4147-A177-3AD203B41FA5}">
                      <a16:colId xmlns:a16="http://schemas.microsoft.com/office/drawing/2014/main" val="2647445118"/>
                    </a:ext>
                  </a:extLst>
                </a:gridCol>
                <a:gridCol w="146493">
                  <a:extLst>
                    <a:ext uri="{9D8B030D-6E8A-4147-A177-3AD203B41FA5}">
                      <a16:colId xmlns:a16="http://schemas.microsoft.com/office/drawing/2014/main" val="4167418878"/>
                    </a:ext>
                  </a:extLst>
                </a:gridCol>
                <a:gridCol w="146493">
                  <a:extLst>
                    <a:ext uri="{9D8B030D-6E8A-4147-A177-3AD203B41FA5}">
                      <a16:colId xmlns:a16="http://schemas.microsoft.com/office/drawing/2014/main" val="3187628417"/>
                    </a:ext>
                  </a:extLst>
                </a:gridCol>
                <a:gridCol w="146493">
                  <a:extLst>
                    <a:ext uri="{9D8B030D-6E8A-4147-A177-3AD203B41FA5}">
                      <a16:colId xmlns:a16="http://schemas.microsoft.com/office/drawing/2014/main" val="1055680405"/>
                    </a:ext>
                  </a:extLst>
                </a:gridCol>
                <a:gridCol w="146493">
                  <a:extLst>
                    <a:ext uri="{9D8B030D-6E8A-4147-A177-3AD203B41FA5}">
                      <a16:colId xmlns:a16="http://schemas.microsoft.com/office/drawing/2014/main" val="3404648516"/>
                    </a:ext>
                  </a:extLst>
                </a:gridCol>
                <a:gridCol w="146493">
                  <a:extLst>
                    <a:ext uri="{9D8B030D-6E8A-4147-A177-3AD203B41FA5}">
                      <a16:colId xmlns:a16="http://schemas.microsoft.com/office/drawing/2014/main" val="2675811527"/>
                    </a:ext>
                  </a:extLst>
                </a:gridCol>
                <a:gridCol w="146493">
                  <a:extLst>
                    <a:ext uri="{9D8B030D-6E8A-4147-A177-3AD203B41FA5}">
                      <a16:colId xmlns:a16="http://schemas.microsoft.com/office/drawing/2014/main" val="2192697099"/>
                    </a:ext>
                  </a:extLst>
                </a:gridCol>
                <a:gridCol w="146493">
                  <a:extLst>
                    <a:ext uri="{9D8B030D-6E8A-4147-A177-3AD203B41FA5}">
                      <a16:colId xmlns:a16="http://schemas.microsoft.com/office/drawing/2014/main" val="1647577535"/>
                    </a:ext>
                  </a:extLst>
                </a:gridCol>
                <a:gridCol w="146493">
                  <a:extLst>
                    <a:ext uri="{9D8B030D-6E8A-4147-A177-3AD203B41FA5}">
                      <a16:colId xmlns:a16="http://schemas.microsoft.com/office/drawing/2014/main" val="1252135938"/>
                    </a:ext>
                  </a:extLst>
                </a:gridCol>
              </a:tblGrid>
              <a:tr h="81459">
                <a:tc gridSpan="23">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fr-FR" sz="700" b="0" spc="-30" dirty="0" err="1">
                          <a:solidFill>
                            <a:schemeClr val="tx1">
                              <a:lumMod val="50000"/>
                              <a:lumOff val="50000"/>
                            </a:schemeClr>
                          </a:solidFill>
                          <a:latin typeface="Arial" panose="020B0604020202020204" pitchFamily="34" charset="0"/>
                          <a:cs typeface="Arial" panose="020B0604020202020204" pitchFamily="34" charset="0"/>
                        </a:rPr>
                        <a:t>Number</a:t>
                      </a:r>
                      <a:r>
                        <a:rPr lang="fr-FR" sz="700" b="0" spc="-30" dirty="0">
                          <a:solidFill>
                            <a:schemeClr val="tx1">
                              <a:lumMod val="50000"/>
                              <a:lumOff val="50000"/>
                            </a:schemeClr>
                          </a:solidFill>
                          <a:latin typeface="Arial" panose="020B0604020202020204" pitchFamily="34" charset="0"/>
                          <a:cs typeface="Arial" panose="020B0604020202020204" pitchFamily="34" charset="0"/>
                        </a:rPr>
                        <a:t> at </a:t>
                      </a:r>
                      <a:r>
                        <a:rPr lang="fr-FR" sz="700" b="0" spc="-30" dirty="0" err="1">
                          <a:solidFill>
                            <a:schemeClr val="tx1">
                              <a:lumMod val="50000"/>
                              <a:lumOff val="50000"/>
                            </a:schemeClr>
                          </a:solidFill>
                          <a:latin typeface="Arial" panose="020B0604020202020204" pitchFamily="34" charset="0"/>
                          <a:cs typeface="Arial" panose="020B0604020202020204" pitchFamily="34" charset="0"/>
                        </a:rPr>
                        <a:t>risk</a:t>
                      </a:r>
                      <a:endParaRPr lang="fr-FR" sz="700" b="0" spc="-30" dirty="0">
                        <a:solidFill>
                          <a:schemeClr val="tx1">
                            <a:lumMod val="50000"/>
                            <a:lumOff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hMerge="1">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fr-FR" sz="700" b="0" dirty="0">
                        <a:solidFill>
                          <a:schemeClr val="tx1">
                            <a:lumMod val="50000"/>
                            <a:lumOff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hMerge="1">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fr-FR" sz="700" b="0" dirty="0">
                        <a:solidFill>
                          <a:schemeClr val="tx1">
                            <a:lumMod val="50000"/>
                            <a:lumOff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hMerge="1">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fr-FR" sz="700" b="0" dirty="0">
                        <a:solidFill>
                          <a:schemeClr val="tx1">
                            <a:lumMod val="50000"/>
                            <a:lumOff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hMerge="1">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fr-FR" sz="700" b="0" dirty="0">
                        <a:solidFill>
                          <a:schemeClr val="tx1">
                            <a:lumMod val="50000"/>
                            <a:lumOff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hMerge="1">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fr-FR" sz="700" b="0" dirty="0">
                        <a:solidFill>
                          <a:schemeClr val="tx1">
                            <a:lumMod val="50000"/>
                            <a:lumOff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hMerge="1">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fr-FR" sz="700" b="0" dirty="0">
                        <a:solidFill>
                          <a:schemeClr val="tx1">
                            <a:lumMod val="50000"/>
                            <a:lumOff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hMerge="1">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fr-FR" sz="700" b="0" dirty="0">
                        <a:solidFill>
                          <a:schemeClr val="tx1">
                            <a:lumMod val="50000"/>
                            <a:lumOff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hMerge="1">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fr-FR" sz="700" b="0" dirty="0">
                        <a:solidFill>
                          <a:schemeClr val="tx1">
                            <a:lumMod val="50000"/>
                            <a:lumOff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hMerge="1">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fr-FR" sz="700" b="0" dirty="0">
                        <a:solidFill>
                          <a:schemeClr val="tx1">
                            <a:lumMod val="50000"/>
                            <a:lumOff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hMerge="1">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fr-FR" sz="700" b="0" dirty="0">
                        <a:solidFill>
                          <a:schemeClr val="tx1">
                            <a:lumMod val="50000"/>
                            <a:lumOff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hMerge="1">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fr-FR" sz="700" b="0" dirty="0">
                        <a:solidFill>
                          <a:schemeClr val="tx1">
                            <a:lumMod val="50000"/>
                            <a:lumOff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hMerge="1">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fr-FR" sz="700" b="0" dirty="0">
                        <a:solidFill>
                          <a:schemeClr val="tx1">
                            <a:lumMod val="50000"/>
                            <a:lumOff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hMerge="1">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fr-FR" sz="700" b="0" dirty="0">
                        <a:solidFill>
                          <a:schemeClr val="tx1">
                            <a:lumMod val="50000"/>
                            <a:lumOff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hMerge="1">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fr-FR" sz="700" b="0" dirty="0">
                        <a:solidFill>
                          <a:schemeClr val="tx1">
                            <a:lumMod val="50000"/>
                            <a:lumOff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hMerge="1">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fr-FR" sz="700" b="0" dirty="0">
                        <a:solidFill>
                          <a:schemeClr val="tx1">
                            <a:lumMod val="50000"/>
                            <a:lumOff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hMerge="1">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fr-FR" sz="700" b="0" dirty="0">
                        <a:solidFill>
                          <a:schemeClr val="tx1">
                            <a:lumMod val="50000"/>
                            <a:lumOff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hMerge="1">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fr-FR" sz="700" b="0" dirty="0">
                        <a:solidFill>
                          <a:schemeClr val="tx1">
                            <a:lumMod val="50000"/>
                            <a:lumOff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hMerge="1">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fr-FR" sz="700" b="0" dirty="0">
                        <a:solidFill>
                          <a:schemeClr val="tx1">
                            <a:lumMod val="50000"/>
                            <a:lumOff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hMerge="1">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fr-FR" sz="700" b="0" dirty="0">
                        <a:solidFill>
                          <a:schemeClr val="tx1">
                            <a:lumMod val="50000"/>
                            <a:lumOff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hMerge="1">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fr-FR" sz="700" b="0" dirty="0">
                        <a:solidFill>
                          <a:schemeClr val="tx1">
                            <a:lumMod val="50000"/>
                            <a:lumOff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hMerge="1">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fr-FR" sz="700" b="0" dirty="0">
                        <a:solidFill>
                          <a:schemeClr val="tx1">
                            <a:lumMod val="50000"/>
                            <a:lumOff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hMerge="1">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fr-FR" sz="700" b="0" dirty="0">
                        <a:solidFill>
                          <a:schemeClr val="tx1">
                            <a:lumMod val="50000"/>
                            <a:lumOff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95580280"/>
                  </a:ext>
                </a:extLst>
              </a:tr>
              <a:tr h="81459">
                <a:tc>
                  <a:txBody>
                    <a:bodyPr/>
                    <a:lstStyle>
                      <a:lvl1pPr marL="0" algn="l" defTabSz="342900" rtl="0" eaLnBrk="1" latinLnBrk="0" hangingPunct="1">
                        <a:defRPr sz="1350" kern="1200">
                          <a:solidFill>
                            <a:schemeClr val="dk1"/>
                          </a:solidFill>
                          <a:latin typeface="Calibri"/>
                        </a:defRPr>
                      </a:lvl1pPr>
                      <a:lvl2pPr marL="342900" algn="l" defTabSz="342900" rtl="0" eaLnBrk="1" latinLnBrk="0" hangingPunct="1">
                        <a:defRPr sz="1350" kern="1200">
                          <a:solidFill>
                            <a:schemeClr val="dk1"/>
                          </a:solidFill>
                          <a:latin typeface="Calibri"/>
                        </a:defRPr>
                      </a:lvl2pPr>
                      <a:lvl3pPr marL="685800" algn="l" defTabSz="342900" rtl="0" eaLnBrk="1" latinLnBrk="0" hangingPunct="1">
                        <a:defRPr sz="1350" kern="1200">
                          <a:solidFill>
                            <a:schemeClr val="dk1"/>
                          </a:solidFill>
                          <a:latin typeface="Calibri"/>
                        </a:defRPr>
                      </a:lvl3pPr>
                      <a:lvl4pPr marL="1028700" algn="l" defTabSz="342900" rtl="0" eaLnBrk="1" latinLnBrk="0" hangingPunct="1">
                        <a:defRPr sz="1350" kern="1200">
                          <a:solidFill>
                            <a:schemeClr val="dk1"/>
                          </a:solidFill>
                          <a:latin typeface="Calibri"/>
                        </a:defRPr>
                      </a:lvl4pPr>
                      <a:lvl5pPr marL="1371600" algn="l" defTabSz="342900" rtl="0" eaLnBrk="1" latinLnBrk="0" hangingPunct="1">
                        <a:defRPr sz="1350" kern="1200">
                          <a:solidFill>
                            <a:schemeClr val="dk1"/>
                          </a:solidFill>
                          <a:latin typeface="Calibri"/>
                        </a:defRPr>
                      </a:lvl5pPr>
                      <a:lvl6pPr marL="1714500" algn="l" defTabSz="342900" rtl="0" eaLnBrk="1" latinLnBrk="0" hangingPunct="1">
                        <a:defRPr sz="1350" kern="1200">
                          <a:solidFill>
                            <a:schemeClr val="dk1"/>
                          </a:solidFill>
                          <a:latin typeface="Calibri"/>
                        </a:defRPr>
                      </a:lvl6pPr>
                      <a:lvl7pPr marL="2057400" algn="l" defTabSz="342900" rtl="0" eaLnBrk="1" latinLnBrk="0" hangingPunct="1">
                        <a:defRPr sz="1350" kern="1200">
                          <a:solidFill>
                            <a:schemeClr val="dk1"/>
                          </a:solidFill>
                          <a:latin typeface="Calibri"/>
                        </a:defRPr>
                      </a:lvl7pPr>
                      <a:lvl8pPr marL="2400300" algn="l" defTabSz="342900" rtl="0" eaLnBrk="1" latinLnBrk="0" hangingPunct="1">
                        <a:defRPr sz="1350" kern="1200">
                          <a:solidFill>
                            <a:schemeClr val="dk1"/>
                          </a:solidFill>
                          <a:latin typeface="Calibri"/>
                        </a:defRPr>
                      </a:lvl8pPr>
                      <a:lvl9pPr marL="2743200" algn="l" defTabSz="342900" rtl="0" eaLnBrk="1" latinLnBrk="0" hangingPunct="1">
                        <a:defRPr sz="1350" kern="1200">
                          <a:solidFill>
                            <a:schemeClr val="dk1"/>
                          </a:solidFill>
                          <a:latin typeface="Calibri"/>
                        </a:defRPr>
                      </a:lvl9pPr>
                    </a:lstStyle>
                    <a:p>
                      <a:pPr marL="0" marR="0" indent="0" algn="r" defTabSz="457200" rtl="0" eaLnBrk="1" fontAlgn="auto" latinLnBrk="0" hangingPunct="1">
                        <a:lnSpc>
                          <a:spcPct val="100000"/>
                        </a:lnSpc>
                        <a:spcBef>
                          <a:spcPts val="0"/>
                        </a:spcBef>
                        <a:spcAft>
                          <a:spcPts val="0"/>
                        </a:spcAft>
                        <a:buClrTx/>
                        <a:buSzTx/>
                        <a:buFontTx/>
                        <a:buNone/>
                        <a:tabLst/>
                        <a:defRPr/>
                      </a:pPr>
                      <a:endParaRPr lang="fr-FR" sz="700" b="0" spc="-30" dirty="0">
                        <a:solidFill>
                          <a:schemeClr val="accent1"/>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342900" rtl="0" eaLnBrk="1" latinLnBrk="0" hangingPunct="1">
                        <a:defRPr sz="1350" kern="1200">
                          <a:solidFill>
                            <a:schemeClr val="dk1"/>
                          </a:solidFill>
                          <a:latin typeface="Calibri"/>
                        </a:defRPr>
                      </a:lvl1pPr>
                      <a:lvl2pPr marL="342900" algn="l" defTabSz="342900" rtl="0" eaLnBrk="1" latinLnBrk="0" hangingPunct="1">
                        <a:defRPr sz="1350" kern="1200">
                          <a:solidFill>
                            <a:schemeClr val="dk1"/>
                          </a:solidFill>
                          <a:latin typeface="Calibri"/>
                        </a:defRPr>
                      </a:lvl2pPr>
                      <a:lvl3pPr marL="685800" algn="l" defTabSz="342900" rtl="0" eaLnBrk="1" latinLnBrk="0" hangingPunct="1">
                        <a:defRPr sz="1350" kern="1200">
                          <a:solidFill>
                            <a:schemeClr val="dk1"/>
                          </a:solidFill>
                          <a:latin typeface="Calibri"/>
                        </a:defRPr>
                      </a:lvl3pPr>
                      <a:lvl4pPr marL="1028700" algn="l" defTabSz="342900" rtl="0" eaLnBrk="1" latinLnBrk="0" hangingPunct="1">
                        <a:defRPr sz="1350" kern="1200">
                          <a:solidFill>
                            <a:schemeClr val="dk1"/>
                          </a:solidFill>
                          <a:latin typeface="Calibri"/>
                        </a:defRPr>
                      </a:lvl4pPr>
                      <a:lvl5pPr marL="1371600" algn="l" defTabSz="342900" rtl="0" eaLnBrk="1" latinLnBrk="0" hangingPunct="1">
                        <a:defRPr sz="1350" kern="1200">
                          <a:solidFill>
                            <a:schemeClr val="dk1"/>
                          </a:solidFill>
                          <a:latin typeface="Calibri"/>
                        </a:defRPr>
                      </a:lvl5pPr>
                      <a:lvl6pPr marL="1714500" algn="l" defTabSz="342900" rtl="0" eaLnBrk="1" latinLnBrk="0" hangingPunct="1">
                        <a:defRPr sz="1350" kern="1200">
                          <a:solidFill>
                            <a:schemeClr val="dk1"/>
                          </a:solidFill>
                          <a:latin typeface="Calibri"/>
                        </a:defRPr>
                      </a:lvl6pPr>
                      <a:lvl7pPr marL="2057400" algn="l" defTabSz="342900" rtl="0" eaLnBrk="1" latinLnBrk="0" hangingPunct="1">
                        <a:defRPr sz="1350" kern="1200">
                          <a:solidFill>
                            <a:schemeClr val="dk1"/>
                          </a:solidFill>
                          <a:latin typeface="Calibri"/>
                        </a:defRPr>
                      </a:lvl7pPr>
                      <a:lvl8pPr marL="2400300" algn="l" defTabSz="342900" rtl="0" eaLnBrk="1" latinLnBrk="0" hangingPunct="1">
                        <a:defRPr sz="1350" kern="1200">
                          <a:solidFill>
                            <a:schemeClr val="dk1"/>
                          </a:solidFill>
                          <a:latin typeface="Calibri"/>
                        </a:defRPr>
                      </a:lvl8pPr>
                      <a:lvl9pPr marL="2743200" algn="l" defTabSz="342900" rtl="0" eaLnBrk="1" latinLnBrk="0" hangingPunct="1">
                        <a:defRPr sz="1350" kern="1200">
                          <a:solidFill>
                            <a:schemeClr val="dk1"/>
                          </a:solidFill>
                          <a:latin typeface="Calibri"/>
                        </a:defRPr>
                      </a:lvl9p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700" b="0" dirty="0">
                          <a:solidFill>
                            <a:schemeClr val="accent1"/>
                          </a:solidFill>
                          <a:latin typeface="Arial" panose="020B0604020202020204" pitchFamily="34" charset="0"/>
                          <a:cs typeface="Arial" panose="020B0604020202020204" pitchFamily="34" charset="0"/>
                        </a:rPr>
                        <a:t>15</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342900" rtl="0" eaLnBrk="1" latinLnBrk="0" hangingPunct="1">
                        <a:defRPr sz="1350" kern="1200">
                          <a:solidFill>
                            <a:schemeClr val="dk1"/>
                          </a:solidFill>
                          <a:latin typeface="Calibri"/>
                        </a:defRPr>
                      </a:lvl1pPr>
                      <a:lvl2pPr marL="342900" algn="l" defTabSz="342900" rtl="0" eaLnBrk="1" latinLnBrk="0" hangingPunct="1">
                        <a:defRPr sz="1350" kern="1200">
                          <a:solidFill>
                            <a:schemeClr val="dk1"/>
                          </a:solidFill>
                          <a:latin typeface="Calibri"/>
                        </a:defRPr>
                      </a:lvl2pPr>
                      <a:lvl3pPr marL="685800" algn="l" defTabSz="342900" rtl="0" eaLnBrk="1" latinLnBrk="0" hangingPunct="1">
                        <a:defRPr sz="1350" kern="1200">
                          <a:solidFill>
                            <a:schemeClr val="dk1"/>
                          </a:solidFill>
                          <a:latin typeface="Calibri"/>
                        </a:defRPr>
                      </a:lvl3pPr>
                      <a:lvl4pPr marL="1028700" algn="l" defTabSz="342900" rtl="0" eaLnBrk="1" latinLnBrk="0" hangingPunct="1">
                        <a:defRPr sz="1350" kern="1200">
                          <a:solidFill>
                            <a:schemeClr val="dk1"/>
                          </a:solidFill>
                          <a:latin typeface="Calibri"/>
                        </a:defRPr>
                      </a:lvl4pPr>
                      <a:lvl5pPr marL="1371600" algn="l" defTabSz="342900" rtl="0" eaLnBrk="1" latinLnBrk="0" hangingPunct="1">
                        <a:defRPr sz="1350" kern="1200">
                          <a:solidFill>
                            <a:schemeClr val="dk1"/>
                          </a:solidFill>
                          <a:latin typeface="Calibri"/>
                        </a:defRPr>
                      </a:lvl5pPr>
                      <a:lvl6pPr marL="1714500" algn="l" defTabSz="342900" rtl="0" eaLnBrk="1" latinLnBrk="0" hangingPunct="1">
                        <a:defRPr sz="1350" kern="1200">
                          <a:solidFill>
                            <a:schemeClr val="dk1"/>
                          </a:solidFill>
                          <a:latin typeface="Calibri"/>
                        </a:defRPr>
                      </a:lvl6pPr>
                      <a:lvl7pPr marL="2057400" algn="l" defTabSz="342900" rtl="0" eaLnBrk="1" latinLnBrk="0" hangingPunct="1">
                        <a:defRPr sz="1350" kern="1200">
                          <a:solidFill>
                            <a:schemeClr val="dk1"/>
                          </a:solidFill>
                          <a:latin typeface="Calibri"/>
                        </a:defRPr>
                      </a:lvl7pPr>
                      <a:lvl8pPr marL="2400300" algn="l" defTabSz="342900" rtl="0" eaLnBrk="1" latinLnBrk="0" hangingPunct="1">
                        <a:defRPr sz="1350" kern="1200">
                          <a:solidFill>
                            <a:schemeClr val="dk1"/>
                          </a:solidFill>
                          <a:latin typeface="Calibri"/>
                        </a:defRPr>
                      </a:lvl8pPr>
                      <a:lvl9pPr marL="2743200" algn="l" defTabSz="342900" rtl="0" eaLnBrk="1" latinLnBrk="0" hangingPunct="1">
                        <a:defRPr sz="1350" kern="1200">
                          <a:solidFill>
                            <a:schemeClr val="dk1"/>
                          </a:solidFill>
                          <a:latin typeface="Calibri"/>
                        </a:defRPr>
                      </a:lvl9p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700" b="0" dirty="0">
                          <a:solidFill>
                            <a:schemeClr val="accent1"/>
                          </a:solidFill>
                          <a:latin typeface="Arial" panose="020B0604020202020204" pitchFamily="34" charset="0"/>
                          <a:cs typeface="Arial" panose="020B0604020202020204" pitchFamily="34" charset="0"/>
                        </a:rPr>
                        <a:t>15</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342900" rtl="0" eaLnBrk="1" latinLnBrk="0" hangingPunct="1">
                        <a:defRPr sz="1350" kern="1200">
                          <a:solidFill>
                            <a:schemeClr val="dk1"/>
                          </a:solidFill>
                          <a:latin typeface="Calibri"/>
                        </a:defRPr>
                      </a:lvl1pPr>
                      <a:lvl2pPr marL="342900" algn="l" defTabSz="342900" rtl="0" eaLnBrk="1" latinLnBrk="0" hangingPunct="1">
                        <a:defRPr sz="1350" kern="1200">
                          <a:solidFill>
                            <a:schemeClr val="dk1"/>
                          </a:solidFill>
                          <a:latin typeface="Calibri"/>
                        </a:defRPr>
                      </a:lvl2pPr>
                      <a:lvl3pPr marL="685800" algn="l" defTabSz="342900" rtl="0" eaLnBrk="1" latinLnBrk="0" hangingPunct="1">
                        <a:defRPr sz="1350" kern="1200">
                          <a:solidFill>
                            <a:schemeClr val="dk1"/>
                          </a:solidFill>
                          <a:latin typeface="Calibri"/>
                        </a:defRPr>
                      </a:lvl3pPr>
                      <a:lvl4pPr marL="1028700" algn="l" defTabSz="342900" rtl="0" eaLnBrk="1" latinLnBrk="0" hangingPunct="1">
                        <a:defRPr sz="1350" kern="1200">
                          <a:solidFill>
                            <a:schemeClr val="dk1"/>
                          </a:solidFill>
                          <a:latin typeface="Calibri"/>
                        </a:defRPr>
                      </a:lvl4pPr>
                      <a:lvl5pPr marL="1371600" algn="l" defTabSz="342900" rtl="0" eaLnBrk="1" latinLnBrk="0" hangingPunct="1">
                        <a:defRPr sz="1350" kern="1200">
                          <a:solidFill>
                            <a:schemeClr val="dk1"/>
                          </a:solidFill>
                          <a:latin typeface="Calibri"/>
                        </a:defRPr>
                      </a:lvl5pPr>
                      <a:lvl6pPr marL="1714500" algn="l" defTabSz="342900" rtl="0" eaLnBrk="1" latinLnBrk="0" hangingPunct="1">
                        <a:defRPr sz="1350" kern="1200">
                          <a:solidFill>
                            <a:schemeClr val="dk1"/>
                          </a:solidFill>
                          <a:latin typeface="Calibri"/>
                        </a:defRPr>
                      </a:lvl6pPr>
                      <a:lvl7pPr marL="2057400" algn="l" defTabSz="342900" rtl="0" eaLnBrk="1" latinLnBrk="0" hangingPunct="1">
                        <a:defRPr sz="1350" kern="1200">
                          <a:solidFill>
                            <a:schemeClr val="dk1"/>
                          </a:solidFill>
                          <a:latin typeface="Calibri"/>
                        </a:defRPr>
                      </a:lvl7pPr>
                      <a:lvl8pPr marL="2400300" algn="l" defTabSz="342900" rtl="0" eaLnBrk="1" latinLnBrk="0" hangingPunct="1">
                        <a:defRPr sz="1350" kern="1200">
                          <a:solidFill>
                            <a:schemeClr val="dk1"/>
                          </a:solidFill>
                          <a:latin typeface="Calibri"/>
                        </a:defRPr>
                      </a:lvl8pPr>
                      <a:lvl9pPr marL="2743200" algn="l" defTabSz="342900" rtl="0" eaLnBrk="1" latinLnBrk="0" hangingPunct="1">
                        <a:defRPr sz="1350" kern="1200">
                          <a:solidFill>
                            <a:schemeClr val="dk1"/>
                          </a:solidFill>
                          <a:latin typeface="Calibri"/>
                        </a:defRPr>
                      </a:lvl9p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700" b="0" dirty="0">
                          <a:solidFill>
                            <a:schemeClr val="accent1"/>
                          </a:solidFill>
                          <a:latin typeface="Arial" panose="020B0604020202020204" pitchFamily="34" charset="0"/>
                          <a:cs typeface="Arial" panose="020B0604020202020204" pitchFamily="34" charset="0"/>
                        </a:rPr>
                        <a:t>15</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342900" rtl="0" eaLnBrk="1" latinLnBrk="0" hangingPunct="1">
                        <a:defRPr sz="1350" kern="1200">
                          <a:solidFill>
                            <a:schemeClr val="dk1"/>
                          </a:solidFill>
                          <a:latin typeface="Calibri"/>
                        </a:defRPr>
                      </a:lvl1pPr>
                      <a:lvl2pPr marL="342900" algn="l" defTabSz="342900" rtl="0" eaLnBrk="1" latinLnBrk="0" hangingPunct="1">
                        <a:defRPr sz="1350" kern="1200">
                          <a:solidFill>
                            <a:schemeClr val="dk1"/>
                          </a:solidFill>
                          <a:latin typeface="Calibri"/>
                        </a:defRPr>
                      </a:lvl2pPr>
                      <a:lvl3pPr marL="685800" algn="l" defTabSz="342900" rtl="0" eaLnBrk="1" latinLnBrk="0" hangingPunct="1">
                        <a:defRPr sz="1350" kern="1200">
                          <a:solidFill>
                            <a:schemeClr val="dk1"/>
                          </a:solidFill>
                          <a:latin typeface="Calibri"/>
                        </a:defRPr>
                      </a:lvl3pPr>
                      <a:lvl4pPr marL="1028700" algn="l" defTabSz="342900" rtl="0" eaLnBrk="1" latinLnBrk="0" hangingPunct="1">
                        <a:defRPr sz="1350" kern="1200">
                          <a:solidFill>
                            <a:schemeClr val="dk1"/>
                          </a:solidFill>
                          <a:latin typeface="Calibri"/>
                        </a:defRPr>
                      </a:lvl4pPr>
                      <a:lvl5pPr marL="1371600" algn="l" defTabSz="342900" rtl="0" eaLnBrk="1" latinLnBrk="0" hangingPunct="1">
                        <a:defRPr sz="1350" kern="1200">
                          <a:solidFill>
                            <a:schemeClr val="dk1"/>
                          </a:solidFill>
                          <a:latin typeface="Calibri"/>
                        </a:defRPr>
                      </a:lvl5pPr>
                      <a:lvl6pPr marL="1714500" algn="l" defTabSz="342900" rtl="0" eaLnBrk="1" latinLnBrk="0" hangingPunct="1">
                        <a:defRPr sz="1350" kern="1200">
                          <a:solidFill>
                            <a:schemeClr val="dk1"/>
                          </a:solidFill>
                          <a:latin typeface="Calibri"/>
                        </a:defRPr>
                      </a:lvl6pPr>
                      <a:lvl7pPr marL="2057400" algn="l" defTabSz="342900" rtl="0" eaLnBrk="1" latinLnBrk="0" hangingPunct="1">
                        <a:defRPr sz="1350" kern="1200">
                          <a:solidFill>
                            <a:schemeClr val="dk1"/>
                          </a:solidFill>
                          <a:latin typeface="Calibri"/>
                        </a:defRPr>
                      </a:lvl7pPr>
                      <a:lvl8pPr marL="2400300" algn="l" defTabSz="342900" rtl="0" eaLnBrk="1" latinLnBrk="0" hangingPunct="1">
                        <a:defRPr sz="1350" kern="1200">
                          <a:solidFill>
                            <a:schemeClr val="dk1"/>
                          </a:solidFill>
                          <a:latin typeface="Calibri"/>
                        </a:defRPr>
                      </a:lvl8pPr>
                      <a:lvl9pPr marL="2743200" algn="l" defTabSz="342900" rtl="0" eaLnBrk="1" latinLnBrk="0" hangingPunct="1">
                        <a:defRPr sz="1350" kern="1200">
                          <a:solidFill>
                            <a:schemeClr val="dk1"/>
                          </a:solidFill>
                          <a:latin typeface="Calibri"/>
                        </a:defRPr>
                      </a:lvl9p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700" b="0" dirty="0">
                          <a:solidFill>
                            <a:schemeClr val="accent1"/>
                          </a:solidFill>
                          <a:latin typeface="Arial" panose="020B0604020202020204" pitchFamily="34" charset="0"/>
                          <a:cs typeface="Arial" panose="020B0604020202020204" pitchFamily="34" charset="0"/>
                        </a:rPr>
                        <a:t>12</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342900" rtl="0" eaLnBrk="1" latinLnBrk="0" hangingPunct="1">
                        <a:defRPr sz="1350" kern="1200">
                          <a:solidFill>
                            <a:schemeClr val="dk1"/>
                          </a:solidFill>
                          <a:latin typeface="Calibri"/>
                        </a:defRPr>
                      </a:lvl1pPr>
                      <a:lvl2pPr marL="342900" algn="l" defTabSz="342900" rtl="0" eaLnBrk="1" latinLnBrk="0" hangingPunct="1">
                        <a:defRPr sz="1350" kern="1200">
                          <a:solidFill>
                            <a:schemeClr val="dk1"/>
                          </a:solidFill>
                          <a:latin typeface="Calibri"/>
                        </a:defRPr>
                      </a:lvl2pPr>
                      <a:lvl3pPr marL="685800" algn="l" defTabSz="342900" rtl="0" eaLnBrk="1" latinLnBrk="0" hangingPunct="1">
                        <a:defRPr sz="1350" kern="1200">
                          <a:solidFill>
                            <a:schemeClr val="dk1"/>
                          </a:solidFill>
                          <a:latin typeface="Calibri"/>
                        </a:defRPr>
                      </a:lvl3pPr>
                      <a:lvl4pPr marL="1028700" algn="l" defTabSz="342900" rtl="0" eaLnBrk="1" latinLnBrk="0" hangingPunct="1">
                        <a:defRPr sz="1350" kern="1200">
                          <a:solidFill>
                            <a:schemeClr val="dk1"/>
                          </a:solidFill>
                          <a:latin typeface="Calibri"/>
                        </a:defRPr>
                      </a:lvl4pPr>
                      <a:lvl5pPr marL="1371600" algn="l" defTabSz="342900" rtl="0" eaLnBrk="1" latinLnBrk="0" hangingPunct="1">
                        <a:defRPr sz="1350" kern="1200">
                          <a:solidFill>
                            <a:schemeClr val="dk1"/>
                          </a:solidFill>
                          <a:latin typeface="Calibri"/>
                        </a:defRPr>
                      </a:lvl5pPr>
                      <a:lvl6pPr marL="1714500" algn="l" defTabSz="342900" rtl="0" eaLnBrk="1" latinLnBrk="0" hangingPunct="1">
                        <a:defRPr sz="1350" kern="1200">
                          <a:solidFill>
                            <a:schemeClr val="dk1"/>
                          </a:solidFill>
                          <a:latin typeface="Calibri"/>
                        </a:defRPr>
                      </a:lvl6pPr>
                      <a:lvl7pPr marL="2057400" algn="l" defTabSz="342900" rtl="0" eaLnBrk="1" latinLnBrk="0" hangingPunct="1">
                        <a:defRPr sz="1350" kern="1200">
                          <a:solidFill>
                            <a:schemeClr val="dk1"/>
                          </a:solidFill>
                          <a:latin typeface="Calibri"/>
                        </a:defRPr>
                      </a:lvl7pPr>
                      <a:lvl8pPr marL="2400300" algn="l" defTabSz="342900" rtl="0" eaLnBrk="1" latinLnBrk="0" hangingPunct="1">
                        <a:defRPr sz="1350" kern="1200">
                          <a:solidFill>
                            <a:schemeClr val="dk1"/>
                          </a:solidFill>
                          <a:latin typeface="Calibri"/>
                        </a:defRPr>
                      </a:lvl8pPr>
                      <a:lvl9pPr marL="2743200" algn="l" defTabSz="342900" rtl="0" eaLnBrk="1" latinLnBrk="0" hangingPunct="1">
                        <a:defRPr sz="1350" kern="1200">
                          <a:solidFill>
                            <a:schemeClr val="dk1"/>
                          </a:solidFill>
                          <a:latin typeface="Calibri"/>
                        </a:defRPr>
                      </a:lvl9p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700" b="0" dirty="0">
                          <a:solidFill>
                            <a:schemeClr val="accent1"/>
                          </a:solidFill>
                          <a:latin typeface="Arial" panose="020B0604020202020204" pitchFamily="34" charset="0"/>
                          <a:cs typeface="Arial" panose="020B0604020202020204" pitchFamily="34" charset="0"/>
                        </a:rPr>
                        <a:t>11</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700" b="0" dirty="0">
                          <a:solidFill>
                            <a:schemeClr val="accent1"/>
                          </a:solidFill>
                          <a:latin typeface="Arial" panose="020B0604020202020204" pitchFamily="34" charset="0"/>
                          <a:cs typeface="Arial" panose="020B0604020202020204" pitchFamily="34" charset="0"/>
                        </a:rPr>
                        <a:t>11</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700" b="0" dirty="0">
                          <a:solidFill>
                            <a:schemeClr val="accent1"/>
                          </a:solidFill>
                          <a:latin typeface="Arial" panose="020B0604020202020204" pitchFamily="34" charset="0"/>
                          <a:cs typeface="Arial" panose="020B0604020202020204" pitchFamily="34" charset="0"/>
                        </a:rPr>
                        <a:t>11</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700" b="0" dirty="0">
                          <a:solidFill>
                            <a:schemeClr val="accent1"/>
                          </a:solidFill>
                          <a:latin typeface="Arial" panose="020B0604020202020204" pitchFamily="34" charset="0"/>
                          <a:cs typeface="Arial" panose="020B0604020202020204" pitchFamily="34" charset="0"/>
                        </a:rPr>
                        <a:t>10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700" b="0" dirty="0">
                          <a:solidFill>
                            <a:schemeClr val="accent1"/>
                          </a:solidFill>
                          <a:latin typeface="Arial" panose="020B0604020202020204" pitchFamily="34" charset="0"/>
                          <a:cs typeface="Arial" panose="020B0604020202020204" pitchFamily="34" charset="0"/>
                        </a:rPr>
                        <a:t>9</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700" b="0" dirty="0">
                          <a:solidFill>
                            <a:schemeClr val="accent1"/>
                          </a:solidFill>
                          <a:latin typeface="Arial" panose="020B0604020202020204" pitchFamily="34" charset="0"/>
                          <a:cs typeface="Arial" panose="020B0604020202020204" pitchFamily="34" charset="0"/>
                        </a:rPr>
                        <a:t>9</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700" b="0" dirty="0">
                          <a:solidFill>
                            <a:schemeClr val="accent1"/>
                          </a:solidFill>
                          <a:latin typeface="Arial" panose="020B0604020202020204" pitchFamily="34" charset="0"/>
                          <a:cs typeface="Arial" panose="020B0604020202020204" pitchFamily="34" charset="0"/>
                        </a:rPr>
                        <a:t>6</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700" b="0" dirty="0">
                          <a:solidFill>
                            <a:schemeClr val="accent1"/>
                          </a:solidFill>
                          <a:latin typeface="Arial" panose="020B0604020202020204" pitchFamily="34" charset="0"/>
                          <a:cs typeface="Arial" panose="020B0604020202020204" pitchFamily="34" charset="0"/>
                        </a:rPr>
                        <a:t>3</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700" b="0" dirty="0">
                          <a:solidFill>
                            <a:schemeClr val="accent1"/>
                          </a:solidFill>
                          <a:latin typeface="Arial" panose="020B0604020202020204" pitchFamily="34" charset="0"/>
                          <a:cs typeface="Arial" panose="020B0604020202020204" pitchFamily="34" charset="0"/>
                        </a:rPr>
                        <a:t>2</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700" b="0" dirty="0">
                          <a:solidFill>
                            <a:schemeClr val="accent1"/>
                          </a:solidFill>
                          <a:latin typeface="Arial" panose="020B0604020202020204" pitchFamily="34" charset="0"/>
                          <a:cs typeface="Arial" panose="020B0604020202020204" pitchFamily="34" charset="0"/>
                        </a:rPr>
                        <a:t>2</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700" b="0" dirty="0">
                          <a:solidFill>
                            <a:schemeClr val="accent1"/>
                          </a:solidFill>
                          <a:latin typeface="Arial" panose="020B0604020202020204" pitchFamily="34" charset="0"/>
                          <a:cs typeface="Arial" panose="020B0604020202020204" pitchFamily="34" charset="0"/>
                        </a:rPr>
                        <a:t>2</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700" b="0" dirty="0">
                          <a:solidFill>
                            <a:schemeClr val="accent1"/>
                          </a:solidFill>
                          <a:latin typeface="Arial" panose="020B0604020202020204" pitchFamily="34" charset="0"/>
                          <a:cs typeface="Arial" panose="020B0604020202020204" pitchFamily="34" charset="0"/>
                        </a:rPr>
                        <a:t>1</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700" b="0" dirty="0">
                          <a:solidFill>
                            <a:schemeClr val="accent1"/>
                          </a:solidFill>
                          <a:latin typeface="Arial" panose="020B0604020202020204" pitchFamily="34" charset="0"/>
                          <a:cs typeface="Arial" panose="020B0604020202020204" pitchFamily="34" charset="0"/>
                        </a:rPr>
                        <a:t>1</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700" b="0" dirty="0">
                          <a:solidFill>
                            <a:schemeClr val="accent1"/>
                          </a:solidFill>
                          <a:latin typeface="Arial" panose="020B0604020202020204" pitchFamily="34" charset="0"/>
                          <a:cs typeface="Arial" panose="020B0604020202020204" pitchFamily="34" charset="0"/>
                        </a:rPr>
                        <a:t>1</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700" b="0" dirty="0">
                          <a:solidFill>
                            <a:schemeClr val="accent1"/>
                          </a:solidFill>
                          <a:latin typeface="Arial" panose="020B0604020202020204" pitchFamily="34" charset="0"/>
                          <a:cs typeface="Arial" panose="020B0604020202020204" pitchFamily="34" charset="0"/>
                        </a:rPr>
                        <a:t>1</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700" b="0" dirty="0">
                          <a:solidFill>
                            <a:schemeClr val="accent1"/>
                          </a:solidFill>
                          <a:latin typeface="Arial" panose="020B0604020202020204" pitchFamily="34" charset="0"/>
                          <a:cs typeface="Arial" panose="020B0604020202020204" pitchFamily="34" charset="0"/>
                        </a:rPr>
                        <a:t>1</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700" b="0" dirty="0">
                          <a:solidFill>
                            <a:schemeClr val="accent1"/>
                          </a:solidFill>
                          <a:latin typeface="Arial" panose="020B0604020202020204" pitchFamily="34" charset="0"/>
                          <a:cs typeface="Arial" panose="020B0604020202020204" pitchFamily="34" charset="0"/>
                        </a:rPr>
                        <a:t>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700" b="0" dirty="0">
                          <a:solidFill>
                            <a:schemeClr val="accent1"/>
                          </a:solidFill>
                          <a:latin typeface="Arial" panose="020B0604020202020204" pitchFamily="34" charset="0"/>
                          <a:cs typeface="Arial" panose="020B0604020202020204" pitchFamily="34" charset="0"/>
                        </a:rPr>
                        <a:t>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610370341"/>
                  </a:ext>
                </a:extLst>
              </a:tr>
            </a:tbl>
          </a:graphicData>
        </a:graphic>
      </p:graphicFrame>
      <p:sp>
        <p:nvSpPr>
          <p:cNvPr id="32" name="ZoneTexte 31"/>
          <p:cNvSpPr txBox="1"/>
          <p:nvPr/>
        </p:nvSpPr>
        <p:spPr>
          <a:xfrm>
            <a:off x="359290" y="4903470"/>
            <a:ext cx="2542812" cy="276999"/>
          </a:xfrm>
          <a:prstGeom prst="rect">
            <a:avLst/>
          </a:prstGeom>
          <a:noFill/>
        </p:spPr>
        <p:txBody>
          <a:bodyPr wrap="none" rtlCol="0">
            <a:spAutoFit/>
          </a:bodyPr>
          <a:lstStyle/>
          <a:p>
            <a:r>
              <a:rPr lang="fr-FR" sz="1200" i="1" dirty="0" err="1"/>
              <a:t>Marabelle</a:t>
            </a:r>
            <a:r>
              <a:rPr lang="fr-FR" sz="1200" i="1" dirty="0"/>
              <a:t> et al, ASCO 2020, Abs 4020</a:t>
            </a:r>
          </a:p>
        </p:txBody>
      </p:sp>
    </p:spTree>
    <p:extLst>
      <p:ext uri="{BB962C8B-B14F-4D97-AF65-F5344CB8AC3E}">
        <p14:creationId xmlns:p14="http://schemas.microsoft.com/office/powerpoint/2010/main" val="10861022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a:xfrm>
            <a:off x="439062" y="315031"/>
            <a:ext cx="7886700" cy="1031756"/>
          </a:xfrm>
        </p:spPr>
        <p:txBody>
          <a:bodyPr>
            <a:normAutofit/>
          </a:bodyPr>
          <a:lstStyle/>
          <a:p>
            <a:r>
              <a:rPr lang="fr-FR" sz="2800" b="1" dirty="0"/>
              <a:t>Cancer œsogastrique avancé</a:t>
            </a:r>
          </a:p>
        </p:txBody>
      </p:sp>
      <p:sp>
        <p:nvSpPr>
          <p:cNvPr id="2" name="Espace réservé du texte 1"/>
          <p:cNvSpPr>
            <a:spLocks noGrp="1"/>
          </p:cNvSpPr>
          <p:nvPr>
            <p:ph type="body" idx="1"/>
          </p:nvPr>
        </p:nvSpPr>
        <p:spPr>
          <a:xfrm>
            <a:off x="439062" y="1420135"/>
            <a:ext cx="5771034" cy="1799460"/>
          </a:xfrm>
        </p:spPr>
        <p:txBody>
          <a:bodyPr/>
          <a:lstStyle/>
          <a:p>
            <a:r>
              <a:rPr lang="fr-FR" sz="1600" b="0" dirty="0"/>
              <a:t>Pembrolizumab versus paclitaxel for </a:t>
            </a:r>
            <a:r>
              <a:rPr lang="fr-FR" sz="1600" b="0" dirty="0" err="1"/>
              <a:t>previously</a:t>
            </a:r>
            <a:r>
              <a:rPr lang="fr-FR" sz="1600" b="0" dirty="0"/>
              <a:t> </a:t>
            </a:r>
            <a:r>
              <a:rPr lang="fr-FR" sz="1600" b="0" dirty="0" err="1"/>
              <a:t>treated</a:t>
            </a:r>
            <a:r>
              <a:rPr lang="fr-FR" sz="1600" b="0" dirty="0"/>
              <a:t> patients </a:t>
            </a:r>
            <a:r>
              <a:rPr lang="fr-FR" sz="1600" b="0" dirty="0" err="1"/>
              <a:t>with</a:t>
            </a:r>
            <a:r>
              <a:rPr lang="fr-FR" sz="1600" b="0" dirty="0"/>
              <a:t> PD-L1–positive </a:t>
            </a:r>
            <a:r>
              <a:rPr lang="fr-FR" sz="1600" b="0" dirty="0" err="1"/>
              <a:t>advanced</a:t>
            </a:r>
            <a:r>
              <a:rPr lang="fr-FR" sz="1600" b="0" dirty="0"/>
              <a:t> </a:t>
            </a:r>
            <a:r>
              <a:rPr lang="fr-FR" sz="1600" b="0" dirty="0" err="1"/>
              <a:t>gastric</a:t>
            </a:r>
            <a:r>
              <a:rPr lang="fr-FR" sz="1600" b="0" dirty="0"/>
              <a:t> or </a:t>
            </a:r>
            <a:r>
              <a:rPr lang="fr-FR" sz="1600" b="0" dirty="0" err="1"/>
              <a:t>gastroesophageal</a:t>
            </a:r>
            <a:r>
              <a:rPr lang="fr-FR" sz="1600" b="0" dirty="0"/>
              <a:t> </a:t>
            </a:r>
            <a:r>
              <a:rPr lang="fr-FR" sz="1600" b="0" dirty="0" err="1"/>
              <a:t>junction</a:t>
            </a:r>
            <a:r>
              <a:rPr lang="fr-FR" sz="1600" b="0" dirty="0"/>
              <a:t> cancer (GC): Update </a:t>
            </a:r>
            <a:r>
              <a:rPr lang="fr-FR" sz="1600" b="0" dirty="0" err="1"/>
              <a:t>from</a:t>
            </a:r>
            <a:r>
              <a:rPr lang="fr-FR" sz="1600" b="0" dirty="0"/>
              <a:t> the phase III KEYNOTE-061 trial.</a:t>
            </a:r>
          </a:p>
          <a:p>
            <a:r>
              <a:rPr lang="fr-FR" sz="1400" b="0" i="1" dirty="0"/>
              <a:t>Charles S. Fuchs et al., ASCO2020, Abs 4503 </a:t>
            </a:r>
          </a:p>
          <a:p>
            <a:endParaRPr lang="fr-FR" sz="100" b="0" i="1" dirty="0"/>
          </a:p>
          <a:p>
            <a:r>
              <a:rPr lang="fr-FR" sz="1600" b="0" dirty="0"/>
              <a:t>The association of </a:t>
            </a:r>
            <a:r>
              <a:rPr lang="fr-FR" sz="1600" b="0" dirty="0" err="1"/>
              <a:t>molecular</a:t>
            </a:r>
            <a:r>
              <a:rPr lang="fr-FR" sz="1600" b="0" dirty="0"/>
              <a:t> </a:t>
            </a:r>
            <a:r>
              <a:rPr lang="fr-FR" sz="1600" b="0" dirty="0" err="1"/>
              <a:t>biomarkers</a:t>
            </a:r>
            <a:r>
              <a:rPr lang="fr-FR" sz="1600" b="0" dirty="0"/>
              <a:t> </a:t>
            </a:r>
            <a:r>
              <a:rPr lang="fr-FR" sz="1600" b="0" dirty="0" err="1"/>
              <a:t>with</a:t>
            </a:r>
            <a:r>
              <a:rPr lang="fr-FR" sz="1600" b="0" dirty="0"/>
              <a:t> </a:t>
            </a:r>
            <a:r>
              <a:rPr lang="fr-FR" sz="1600" b="0" dirty="0" err="1"/>
              <a:t>efficacy</a:t>
            </a:r>
            <a:r>
              <a:rPr lang="fr-FR" sz="1600" b="0" dirty="0"/>
              <a:t> of </a:t>
            </a:r>
            <a:r>
              <a:rPr lang="fr-FR" sz="1600" b="0" dirty="0" err="1"/>
              <a:t>pembrolizumab</a:t>
            </a:r>
            <a:r>
              <a:rPr lang="fr-FR" sz="1600" b="0" dirty="0"/>
              <a:t> versus </a:t>
            </a:r>
            <a:r>
              <a:rPr lang="fr-FR" sz="1600" b="0" dirty="0" err="1"/>
              <a:t>paclitaxel</a:t>
            </a:r>
            <a:r>
              <a:rPr lang="fr-FR" sz="1600" b="0" dirty="0"/>
              <a:t> in patients </a:t>
            </a:r>
            <a:r>
              <a:rPr lang="fr-FR" sz="1600" b="0" dirty="0" err="1"/>
              <a:t>with</a:t>
            </a:r>
            <a:r>
              <a:rPr lang="fr-FR" sz="1600" b="0" dirty="0"/>
              <a:t> </a:t>
            </a:r>
            <a:r>
              <a:rPr lang="fr-FR" sz="1600" b="0" dirty="0" err="1"/>
              <a:t>gastric</a:t>
            </a:r>
            <a:r>
              <a:rPr lang="fr-FR" sz="1600" b="0" dirty="0"/>
              <a:t> cancer (GC) </a:t>
            </a:r>
            <a:r>
              <a:rPr lang="fr-FR" sz="1600" b="0" dirty="0" err="1"/>
              <a:t>from</a:t>
            </a:r>
            <a:r>
              <a:rPr lang="fr-FR" sz="1600" b="0" dirty="0"/>
              <a:t> KEYNOTE-061.</a:t>
            </a:r>
          </a:p>
          <a:p>
            <a:r>
              <a:rPr lang="fr-FR" sz="1400" b="0" i="1" dirty="0"/>
              <a:t>Charles S. Fuchs et al., ASCO2020, Abs 4512</a:t>
            </a:r>
          </a:p>
        </p:txBody>
      </p:sp>
    </p:spTree>
    <p:extLst>
      <p:ext uri="{BB962C8B-B14F-4D97-AF65-F5344CB8AC3E}">
        <p14:creationId xmlns:p14="http://schemas.microsoft.com/office/powerpoint/2010/main" val="3562375572"/>
      </p:ext>
    </p:extLst>
  </p:cSld>
  <p:clrMapOvr>
    <a:masterClrMapping/>
  </p:clrMapOvr>
  <p:transition spd="slow">
    <p:wipe/>
  </p:transition>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à coins arrondis 4">
            <a:extLst>
              <a:ext uri="{FF2B5EF4-FFF2-40B4-BE49-F238E27FC236}">
                <a16:creationId xmlns:a16="http://schemas.microsoft.com/office/drawing/2014/main" id="{1AD7E590-E639-42ED-8F5F-BF81837C6492}"/>
              </a:ext>
            </a:extLst>
          </p:cNvPr>
          <p:cNvSpPr/>
          <p:nvPr/>
        </p:nvSpPr>
        <p:spPr>
          <a:xfrm>
            <a:off x="327908" y="2181445"/>
            <a:ext cx="8199972" cy="2102054"/>
          </a:xfrm>
          <a:prstGeom prst="roundRect">
            <a:avLst>
              <a:gd name="adj" fmla="val 5248"/>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4" name="Titre 11"/>
          <p:cNvSpPr>
            <a:spLocks noGrp="1"/>
          </p:cNvSpPr>
          <p:nvPr>
            <p:ph type="title"/>
          </p:nvPr>
        </p:nvSpPr>
        <p:spPr/>
        <p:txBody>
          <a:bodyPr>
            <a:noAutofit/>
          </a:bodyPr>
          <a:lstStyle/>
          <a:p>
            <a:r>
              <a:rPr lang="fr-FR" sz="2000" dirty="0" err="1"/>
              <a:t>Pembrolizumab</a:t>
            </a:r>
            <a:r>
              <a:rPr lang="fr-FR" sz="2000" dirty="0"/>
              <a:t> vs </a:t>
            </a:r>
            <a:r>
              <a:rPr lang="fr-FR" sz="2000" dirty="0" err="1"/>
              <a:t>paclitaxel</a:t>
            </a:r>
            <a:r>
              <a:rPr lang="fr-FR" sz="2000" dirty="0"/>
              <a:t> en L2 estomac métastatique</a:t>
            </a:r>
          </a:p>
        </p:txBody>
      </p:sp>
      <p:sp>
        <p:nvSpPr>
          <p:cNvPr id="3" name="Espace réservé du contenu 2"/>
          <p:cNvSpPr>
            <a:spLocks noGrp="1"/>
          </p:cNvSpPr>
          <p:nvPr>
            <p:ph sz="half" idx="1"/>
          </p:nvPr>
        </p:nvSpPr>
        <p:spPr/>
        <p:txBody>
          <a:bodyPr/>
          <a:lstStyle/>
          <a:p>
            <a:r>
              <a:rPr lang="fr-FR" dirty="0"/>
              <a:t>Contexte</a:t>
            </a:r>
          </a:p>
          <a:p>
            <a:pPr lvl="1"/>
            <a:r>
              <a:rPr lang="fr-FR" dirty="0"/>
              <a:t>Etude négative sur son objectif principal (</a:t>
            </a:r>
            <a:r>
              <a:rPr lang="fr-FR" dirty="0" err="1"/>
              <a:t>Shitara</a:t>
            </a:r>
            <a:r>
              <a:rPr lang="fr-FR" dirty="0"/>
              <a:t> K, Lancet 2018)</a:t>
            </a:r>
          </a:p>
          <a:p>
            <a:pPr lvl="1"/>
            <a:endParaRPr lang="fr-FR" dirty="0"/>
          </a:p>
          <a:p>
            <a:r>
              <a:rPr lang="fr-FR" dirty="0"/>
              <a:t>Design KEYNOTE-061 (phase III)</a:t>
            </a:r>
          </a:p>
        </p:txBody>
      </p:sp>
      <p:sp>
        <p:nvSpPr>
          <p:cNvPr id="6" name="ZoneTexte 5">
            <a:extLst>
              <a:ext uri="{FF2B5EF4-FFF2-40B4-BE49-F238E27FC236}">
                <a16:creationId xmlns:a16="http://schemas.microsoft.com/office/drawing/2014/main" id="{3B1463C3-643F-9049-8D74-7B744741B435}"/>
              </a:ext>
            </a:extLst>
          </p:cNvPr>
          <p:cNvSpPr txBox="1"/>
          <p:nvPr/>
        </p:nvSpPr>
        <p:spPr>
          <a:xfrm>
            <a:off x="2801794" y="4375934"/>
            <a:ext cx="3005951" cy="615553"/>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Analyse de l’efficacité selon </a:t>
            </a:r>
            <a:r>
              <a:rPr kumimoji="0" lang="fr-FR" sz="1200" b="0"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a:t>
            </a:r>
          </a:p>
          <a:p>
            <a:pPr marL="108000" marR="0" lvl="1" indent="-10800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100" b="0"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Le score CPS expression PDL1 (Abs 4503)</a:t>
            </a:r>
          </a:p>
          <a:p>
            <a:pPr marL="108000" marR="0" lvl="1" indent="-10800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100" b="0"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La charge mutationnelle (Abs 4512)</a:t>
            </a:r>
          </a:p>
        </p:txBody>
      </p:sp>
      <p:sp>
        <p:nvSpPr>
          <p:cNvPr id="7" name="Text Box 8">
            <a:extLst>
              <a:ext uri="{FF2B5EF4-FFF2-40B4-BE49-F238E27FC236}">
                <a16:creationId xmlns:a16="http://schemas.microsoft.com/office/drawing/2014/main" id="{9EBEBA73-44E0-49E5-ABAD-8221535AD9E0}"/>
              </a:ext>
            </a:extLst>
          </p:cNvPr>
          <p:cNvSpPr txBox="1">
            <a:spLocks noChangeArrowheads="1"/>
          </p:cNvSpPr>
          <p:nvPr/>
        </p:nvSpPr>
        <p:spPr bwMode="auto">
          <a:xfrm>
            <a:off x="542772" y="2379478"/>
            <a:ext cx="3325092" cy="1190105"/>
          </a:xfrm>
          <a:prstGeom prst="roundRect">
            <a:avLst>
              <a:gd name="adj" fmla="val 7220"/>
            </a:avLst>
          </a:prstGeom>
          <a:noFill/>
          <a:ln w="12700">
            <a:solidFill>
              <a:schemeClr val="tx1">
                <a:lumMod val="75000"/>
                <a:lumOff val="25000"/>
              </a:schemeClr>
            </a:solidFill>
            <a:miter lim="800000"/>
            <a:headEnd/>
            <a:tailEnd/>
          </a:ln>
        </p:spPr>
        <p:txBody>
          <a:bodyPr wrap="square" lIns="72000" tIns="36000" rIns="72000" bIns="36000" anchor="ctr">
            <a:noAutofit/>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377" rtl="0" eaLnBrk="1" fontAlgn="auto" latinLnBrk="0" hangingPunct="1">
              <a:lnSpc>
                <a:spcPct val="100000"/>
              </a:lnSpc>
              <a:spcBef>
                <a:spcPts val="0"/>
              </a:spcBef>
              <a:spcAft>
                <a:spcPts val="0"/>
              </a:spcAft>
              <a:buClr>
                <a:srgbClr val="59BCA8"/>
              </a:buClr>
              <a:buSzPct val="80000"/>
              <a:buFontTx/>
              <a:buNone/>
              <a:tabLst/>
              <a:defRPr/>
            </a:pPr>
            <a:r>
              <a:rPr kumimoji="0" lang="fr-FR" sz="11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Adénocarcinome estomac ou cardia avancé</a:t>
            </a:r>
          </a:p>
          <a:p>
            <a:pPr marL="0" marR="0" lvl="0" indent="0" algn="l" defTabSz="914377" rtl="0" eaLnBrk="1" fontAlgn="auto" latinLnBrk="0" hangingPunct="1">
              <a:lnSpc>
                <a:spcPct val="100000"/>
              </a:lnSpc>
              <a:spcBef>
                <a:spcPts val="0"/>
              </a:spcBef>
              <a:spcAft>
                <a:spcPts val="0"/>
              </a:spcAft>
              <a:buClr>
                <a:srgbClr val="59BCA8"/>
              </a:buClr>
              <a:buSzPct val="80000"/>
              <a:buFontTx/>
              <a:buNone/>
              <a:tabLst/>
              <a:defRPr/>
            </a:pPr>
            <a:r>
              <a:rPr kumimoji="0" lang="fr-FR"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En progression post 1</a:t>
            </a:r>
            <a:r>
              <a:rPr kumimoji="0" lang="fr-FR" sz="1100" b="0" i="0" u="none" strike="noStrike" kern="1200" cap="none" spc="0" normalizeH="0" baseline="3000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ère</a:t>
            </a:r>
            <a:r>
              <a:rPr kumimoji="0" lang="fr-FR"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ligne Platine et 5FU</a:t>
            </a:r>
          </a:p>
          <a:p>
            <a:pPr marL="0" marR="0" lvl="0" indent="0" algn="l" defTabSz="914377" rtl="0" eaLnBrk="1" fontAlgn="auto" latinLnBrk="0" hangingPunct="1">
              <a:lnSpc>
                <a:spcPct val="100000"/>
              </a:lnSpc>
              <a:spcBef>
                <a:spcPts val="0"/>
              </a:spcBef>
              <a:spcAft>
                <a:spcPts val="0"/>
              </a:spcAft>
              <a:buClr>
                <a:srgbClr val="59BCA8"/>
              </a:buClr>
              <a:buSzPct val="80000"/>
              <a:buFontTx/>
              <a:buNone/>
              <a:tabLst/>
              <a:defRPr/>
            </a:pPr>
            <a:r>
              <a:rPr kumimoji="0" lang="fr-FR"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ECOG PS 0 ou 1</a:t>
            </a:r>
          </a:p>
          <a:p>
            <a:pPr marL="0" marR="0" lvl="0" indent="0" algn="l" defTabSz="914377" rtl="0" eaLnBrk="1" fontAlgn="auto" latinLnBrk="0" hangingPunct="1">
              <a:lnSpc>
                <a:spcPct val="100000"/>
              </a:lnSpc>
              <a:spcBef>
                <a:spcPts val="0"/>
              </a:spcBef>
              <a:spcAft>
                <a:spcPts val="0"/>
              </a:spcAft>
              <a:buClr>
                <a:srgbClr val="59BCA8"/>
              </a:buClr>
              <a:buSzPct val="80000"/>
              <a:buFontTx/>
              <a:buNone/>
              <a:tabLst/>
              <a:defRPr/>
            </a:pPr>
            <a:r>
              <a:rPr kumimoji="0" lang="fr-FR"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Matériel tumoral pour évaluation du statut PD-L1 : </a:t>
            </a:r>
          </a:p>
          <a:p>
            <a:pPr marL="108000" marR="0" lvl="1" indent="-108000" algn="l" defTabSz="914377" rtl="0" eaLnBrk="1" fontAlgn="auto" latinLnBrk="0" hangingPunct="1">
              <a:lnSpc>
                <a:spcPct val="100000"/>
              </a:lnSpc>
              <a:spcBef>
                <a:spcPts val="0"/>
              </a:spcBef>
              <a:spcAft>
                <a:spcPts val="0"/>
              </a:spcAft>
              <a:buClr>
                <a:prstClr val="black">
                  <a:lumMod val="75000"/>
                  <a:lumOff val="25000"/>
                </a:prstClr>
              </a:buClr>
              <a:buSzPct val="80000"/>
              <a:buFont typeface="Arial" panose="020B0604020202020204" pitchFamily="34" charset="0"/>
              <a:buChar char="•"/>
              <a:tabLst/>
              <a:defRPr/>
            </a:pPr>
            <a:r>
              <a:rPr kumimoji="0" lang="fr-FR"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489 premiers patients : quel que soit le CPS</a:t>
            </a:r>
          </a:p>
          <a:p>
            <a:pPr marL="108000" marR="0" lvl="1" indent="-108000" algn="l" defTabSz="914377" rtl="0" eaLnBrk="1" fontAlgn="auto" latinLnBrk="0" hangingPunct="1">
              <a:lnSpc>
                <a:spcPct val="100000"/>
              </a:lnSpc>
              <a:spcBef>
                <a:spcPts val="0"/>
              </a:spcBef>
              <a:spcAft>
                <a:spcPts val="0"/>
              </a:spcAft>
              <a:buClr>
                <a:prstClr val="black">
                  <a:lumMod val="75000"/>
                  <a:lumOff val="25000"/>
                </a:prstClr>
              </a:buClr>
              <a:buSzPct val="80000"/>
              <a:buFont typeface="Arial" panose="020B0604020202020204" pitchFamily="34" charset="0"/>
              <a:buChar char="•"/>
              <a:tabLst/>
              <a:defRPr/>
            </a:pPr>
            <a:r>
              <a:rPr kumimoji="0" lang="fr-FR"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103 derniers patients : PD-L1 CPS ≥ 1</a:t>
            </a:r>
            <a:endParaRPr kumimoji="0" lang="fr-FR" sz="1000" b="0" i="0" u="none" strike="noStrike" kern="1200" cap="none" spc="0" normalizeH="0" baseline="3000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sp>
        <p:nvSpPr>
          <p:cNvPr id="14" name="TextBox 12">
            <a:extLst>
              <a:ext uri="{FF2B5EF4-FFF2-40B4-BE49-F238E27FC236}">
                <a16:creationId xmlns:a16="http://schemas.microsoft.com/office/drawing/2014/main" id="{98F2660B-59F9-4EB8-8C3E-B2517B4923F9}"/>
              </a:ext>
            </a:extLst>
          </p:cNvPr>
          <p:cNvSpPr txBox="1"/>
          <p:nvPr/>
        </p:nvSpPr>
        <p:spPr>
          <a:xfrm>
            <a:off x="4699560" y="2379478"/>
            <a:ext cx="2747993" cy="683947"/>
          </a:xfrm>
          <a:prstGeom prst="roundRect">
            <a:avLst>
              <a:gd name="adj" fmla="val 12377"/>
            </a:avLst>
          </a:prstGeom>
          <a:solidFill>
            <a:schemeClr val="accent1"/>
          </a:solidFill>
        </p:spPr>
        <p:txBody>
          <a:bodyPr wrap="square" rtlCol="0" anchor="ctr">
            <a:spAutoFit/>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Pembrolizumab 200 mg Q3W </a:t>
            </a:r>
            <a:br>
              <a:rPr kumimoji="0" lang="en-US" sz="14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br>
            <a:r>
              <a:rPr kumimoji="0" lang="en-US" sz="11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x 35 cycles </a:t>
            </a:r>
            <a:r>
              <a:rPr kumimoji="0" lang="en-US" sz="11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ou</a:t>
            </a:r>
            <a:r>
              <a:rPr kumimoji="0" lang="en-US" sz="11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US" sz="11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jusqu’à</a:t>
            </a:r>
            <a:r>
              <a:rPr kumimoji="0" lang="en-US" sz="11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progression, </a:t>
            </a:r>
            <a:r>
              <a:rPr kumimoji="0" lang="en-US" sz="11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intolérance</a:t>
            </a:r>
            <a:r>
              <a:rPr kumimoji="0" lang="en-US" sz="11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US" sz="11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refus</a:t>
            </a:r>
            <a:r>
              <a:rPr kumimoji="0" lang="en-US" sz="11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t>
            </a:r>
          </a:p>
        </p:txBody>
      </p:sp>
      <p:sp>
        <p:nvSpPr>
          <p:cNvPr id="12" name="TextBox 23">
            <a:extLst>
              <a:ext uri="{FF2B5EF4-FFF2-40B4-BE49-F238E27FC236}">
                <a16:creationId xmlns:a16="http://schemas.microsoft.com/office/drawing/2014/main" id="{A9354891-F347-4B56-AD18-D3B09922102B}"/>
              </a:ext>
            </a:extLst>
          </p:cNvPr>
          <p:cNvSpPr txBox="1"/>
          <p:nvPr/>
        </p:nvSpPr>
        <p:spPr>
          <a:xfrm>
            <a:off x="4699560" y="3327374"/>
            <a:ext cx="2747992" cy="594277"/>
          </a:xfrm>
          <a:prstGeom prst="roundRect">
            <a:avLst>
              <a:gd name="adj" fmla="val 13376"/>
            </a:avLst>
          </a:prstGeom>
          <a:solidFill>
            <a:srgbClr val="C00000"/>
          </a:solidFill>
        </p:spPr>
        <p:txBody>
          <a:bodyPr wrap="square" rtlCol="0" anchor="ctr">
            <a:spAutoFit/>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ts val="1800"/>
              </a:lnSpc>
              <a:spcBef>
                <a:spcPts val="0"/>
              </a:spcBef>
              <a:spcAft>
                <a:spcPts val="0"/>
              </a:spcAft>
              <a:buClrTx/>
              <a:buSzTx/>
              <a:buFontTx/>
              <a:buNone/>
              <a:tabLst/>
              <a:defRPr/>
            </a:pPr>
            <a:r>
              <a:rPr kumimoji="0" lang="en-GB" sz="14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Paclitaxel 80 mg/m</a:t>
            </a:r>
            <a:r>
              <a:rPr kumimoji="0" lang="en-GB" sz="1400" b="1" i="0" u="none" strike="noStrike" kern="1200" cap="none" spc="0" normalizeH="0" baseline="30000" noProof="0" dirty="0">
                <a:ln>
                  <a:noFill/>
                </a:ln>
                <a:solidFill>
                  <a:prstClr val="white"/>
                </a:solidFill>
                <a:effectLst/>
                <a:uLnTx/>
                <a:uFillTx/>
                <a:latin typeface="Arial" panose="020B0604020202020204" pitchFamily="34" charset="0"/>
                <a:ea typeface="+mn-ea"/>
                <a:cs typeface="Arial" panose="020B0604020202020204" pitchFamily="34" charset="0"/>
              </a:rPr>
              <a:t>2</a:t>
            </a:r>
            <a:r>
              <a:rPr kumimoji="0" lang="en-GB" sz="14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br>
              <a:rPr kumimoji="0" lang="en-GB" sz="14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br>
            <a:r>
              <a:rPr kumimoji="0" lang="en-GB" sz="14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J1, 8, 15 / 4 </a:t>
            </a:r>
            <a:r>
              <a:rPr kumimoji="0" lang="en-GB" sz="14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semaines</a:t>
            </a:r>
            <a:endParaRPr kumimoji="0" lang="en-US" sz="14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0" name="Rectangle 9">
            <a:extLst>
              <a:ext uri="{FF2B5EF4-FFF2-40B4-BE49-F238E27FC236}">
                <a16:creationId xmlns:a16="http://schemas.microsoft.com/office/drawing/2014/main" id="{397ECFE3-7BED-6147-BDDB-1AA4675724AE}"/>
              </a:ext>
            </a:extLst>
          </p:cNvPr>
          <p:cNvSpPr/>
          <p:nvPr/>
        </p:nvSpPr>
        <p:spPr>
          <a:xfrm>
            <a:off x="676770" y="3624512"/>
            <a:ext cx="3057096" cy="600164"/>
          </a:xfrm>
          <a:prstGeom prst="rect">
            <a:avLst/>
          </a:prstGeom>
        </p:spPr>
        <p:txBody>
          <a:bodyPr wrap="square">
            <a:spAutoFit/>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Stratification : </a:t>
            </a:r>
            <a:r>
              <a:rPr kumimoji="0" lang="en-GB" sz="1100" b="0"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Région</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 ECOG PS (0 vs 1) ; TTP </a:t>
            </a:r>
            <a:r>
              <a:rPr kumimoji="0" lang="en-GB" sz="1100" b="0"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en</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1</a:t>
            </a:r>
            <a:r>
              <a:rPr kumimoji="0" lang="en-GB" sz="1100" b="0" i="0" u="none" strike="noStrike" kern="1200" cap="none" spc="0" normalizeH="0" baseline="3000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ère</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a:t>
            </a:r>
            <a:r>
              <a:rPr kumimoji="0" lang="en-GB" sz="1100" b="0"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ligne</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(&lt; 6 </a:t>
            </a:r>
            <a:r>
              <a:rPr kumimoji="0" lang="en-GB" sz="1100" b="0"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mois</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vs ≥ 6 </a:t>
            </a:r>
            <a:r>
              <a:rPr kumimoji="0" lang="en-GB" sz="1100" b="0"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mois</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 PD.L1 CPS (41 vs ≥ 1)</a:t>
            </a:r>
            <a:endParaRPr kumimoji="0" lang="en-GB" sz="1100" b="0" i="0" u="none" strike="noStrike" kern="1200" cap="none" spc="0" normalizeH="0" baseline="3000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sp>
        <p:nvSpPr>
          <p:cNvPr id="16" name="Freeform 15">
            <a:extLst>
              <a:ext uri="{FF2B5EF4-FFF2-40B4-BE49-F238E27FC236}">
                <a16:creationId xmlns:a16="http://schemas.microsoft.com/office/drawing/2014/main" id="{E8044A1B-1198-4457-A1A6-6AD362E4AFFA}"/>
              </a:ext>
            </a:extLst>
          </p:cNvPr>
          <p:cNvSpPr>
            <a:spLocks/>
          </p:cNvSpPr>
          <p:nvPr/>
        </p:nvSpPr>
        <p:spPr bwMode="auto">
          <a:xfrm>
            <a:off x="4165486" y="2718751"/>
            <a:ext cx="413147" cy="909510"/>
          </a:xfrm>
          <a:custGeom>
            <a:avLst/>
            <a:gdLst>
              <a:gd name="T0" fmla="*/ 2147483647 w 133"/>
              <a:gd name="T1" fmla="*/ 0 h 904"/>
              <a:gd name="T2" fmla="*/ 0 w 133"/>
              <a:gd name="T3" fmla="*/ 0 h 904"/>
              <a:gd name="T4" fmla="*/ 0 w 133"/>
              <a:gd name="T5" fmla="*/ 2147483647 h 904"/>
              <a:gd name="T6" fmla="*/ 2147483647 w 133"/>
              <a:gd name="T7" fmla="*/ 2147483647 h 904"/>
              <a:gd name="T8" fmla="*/ 0 60000 65536"/>
              <a:gd name="T9" fmla="*/ 0 60000 65536"/>
              <a:gd name="T10" fmla="*/ 0 60000 65536"/>
              <a:gd name="T11" fmla="*/ 0 60000 65536"/>
              <a:gd name="T12" fmla="*/ 0 w 133"/>
              <a:gd name="T13" fmla="*/ 0 h 904"/>
              <a:gd name="T14" fmla="*/ 133 w 133"/>
              <a:gd name="T15" fmla="*/ 904 h 904"/>
            </a:gdLst>
            <a:ahLst/>
            <a:cxnLst>
              <a:cxn ang="T8">
                <a:pos x="T0" y="T1"/>
              </a:cxn>
              <a:cxn ang="T9">
                <a:pos x="T2" y="T3"/>
              </a:cxn>
              <a:cxn ang="T10">
                <a:pos x="T4" y="T5"/>
              </a:cxn>
              <a:cxn ang="T11">
                <a:pos x="T6" y="T7"/>
              </a:cxn>
            </a:cxnLst>
            <a:rect l="T12" t="T13" r="T14" b="T15"/>
            <a:pathLst>
              <a:path w="133" h="904">
                <a:moveTo>
                  <a:pt x="133" y="0"/>
                </a:moveTo>
                <a:lnTo>
                  <a:pt x="0" y="0"/>
                </a:lnTo>
                <a:lnTo>
                  <a:pt x="0" y="904"/>
                </a:lnTo>
                <a:lnTo>
                  <a:pt x="133" y="904"/>
                </a:lnTo>
              </a:path>
            </a:pathLst>
          </a:custGeom>
          <a:noFill/>
          <a:ln w="12700">
            <a:solidFill>
              <a:srgbClr val="4D4D4D"/>
            </a:solidFill>
            <a:round/>
            <a:headEnd type="triangle" w="med" len="med"/>
            <a:tailEnd type="triangle" w="med" len="med"/>
          </a:ln>
        </p:spPr>
        <p: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fr-FR" sz="1200" b="0" i="0"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mn-cs"/>
            </a:endParaRPr>
          </a:p>
        </p:txBody>
      </p:sp>
      <p:sp>
        <p:nvSpPr>
          <p:cNvPr id="17" name="Ellipse 9">
            <a:extLst>
              <a:ext uri="{FF2B5EF4-FFF2-40B4-BE49-F238E27FC236}">
                <a16:creationId xmlns:a16="http://schemas.microsoft.com/office/drawing/2014/main" id="{A716C0CF-8B91-4583-9BA3-1BA9AF25CEC1}"/>
              </a:ext>
            </a:extLst>
          </p:cNvPr>
          <p:cNvSpPr/>
          <p:nvPr/>
        </p:nvSpPr>
        <p:spPr>
          <a:xfrm>
            <a:off x="3988791" y="2933204"/>
            <a:ext cx="377686" cy="368276"/>
          </a:xfrm>
          <a:prstGeom prst="ellipse">
            <a:avLst/>
          </a:prstGeom>
          <a:solidFill>
            <a:srgbClr val="4D4D4D"/>
          </a:solidFill>
          <a:ln>
            <a:headEnd/>
            <a:tailEnd/>
          </a:ln>
          <a:effectLst/>
        </p:spPr>
        <p:style>
          <a:lnRef idx="0">
            <a:schemeClr val="dk1"/>
          </a:lnRef>
          <a:fillRef idx="3">
            <a:schemeClr val="dk1"/>
          </a:fillRef>
          <a:effectRef idx="3">
            <a:schemeClr val="dk1"/>
          </a:effectRef>
          <a:fontRef idx="minor">
            <a:schemeClr val="lt1"/>
          </a:fontRef>
        </p:style>
        <p:txBody>
          <a:bodyPr wrap="none" anchor="ctr"/>
          <a:lstStyle/>
          <a:p>
            <a:pPr marL="0" marR="0" lvl="0" indent="0" algn="ctr" defTabSz="685783" rtl="0" eaLnBrk="1" fontAlgn="auto" latinLnBrk="0" hangingPunct="1">
              <a:lnSpc>
                <a:spcPct val="100000"/>
              </a:lnSpc>
              <a:spcBef>
                <a:spcPts val="0"/>
              </a:spcBef>
              <a:spcAft>
                <a:spcPts val="0"/>
              </a:spcAft>
              <a:buClr>
                <a:srgbClr val="FFCC00"/>
              </a:buClr>
              <a:buSzTx/>
              <a:buFontTx/>
              <a:buNone/>
              <a:tabLst/>
              <a:defRPr/>
            </a:pPr>
            <a:r>
              <a:rPr kumimoji="0" lang="fr-FR" sz="1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R</a:t>
            </a:r>
          </a:p>
        </p:txBody>
      </p:sp>
    </p:spTree>
    <p:extLst>
      <p:ext uri="{BB962C8B-B14F-4D97-AF65-F5344CB8AC3E}">
        <p14:creationId xmlns:p14="http://schemas.microsoft.com/office/powerpoint/2010/main" val="32682630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à coins arrondis 4">
            <a:extLst>
              <a:ext uri="{FF2B5EF4-FFF2-40B4-BE49-F238E27FC236}">
                <a16:creationId xmlns:a16="http://schemas.microsoft.com/office/drawing/2014/main" id="{A8146515-99A9-4061-BE6B-6BA4438D463C}"/>
              </a:ext>
            </a:extLst>
          </p:cNvPr>
          <p:cNvSpPr/>
          <p:nvPr/>
        </p:nvSpPr>
        <p:spPr>
          <a:xfrm>
            <a:off x="635678" y="1397805"/>
            <a:ext cx="7750397" cy="2102054"/>
          </a:xfrm>
          <a:prstGeom prst="roundRect">
            <a:avLst>
              <a:gd name="adj" fmla="val 5248"/>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2" name="Titre 1">
            <a:extLst>
              <a:ext uri="{FF2B5EF4-FFF2-40B4-BE49-F238E27FC236}">
                <a16:creationId xmlns:a16="http://schemas.microsoft.com/office/drawing/2014/main" id="{5DE65C6C-6EAC-084F-82E1-625D81302087}"/>
              </a:ext>
            </a:extLst>
          </p:cNvPr>
          <p:cNvSpPr>
            <a:spLocks noGrp="1"/>
          </p:cNvSpPr>
          <p:nvPr>
            <p:ph type="title"/>
          </p:nvPr>
        </p:nvSpPr>
        <p:spPr/>
        <p:txBody>
          <a:bodyPr>
            <a:noAutofit/>
          </a:bodyPr>
          <a:lstStyle/>
          <a:p>
            <a:r>
              <a:rPr lang="fr-FR" sz="2000" dirty="0"/>
              <a:t>Pembrolizumab vs paclitaxel en L2 estomac métastatique</a:t>
            </a:r>
          </a:p>
        </p:txBody>
      </p:sp>
      <p:sp>
        <p:nvSpPr>
          <p:cNvPr id="3" name="Espace réservé du contenu 2">
            <a:extLst>
              <a:ext uri="{FF2B5EF4-FFF2-40B4-BE49-F238E27FC236}">
                <a16:creationId xmlns:a16="http://schemas.microsoft.com/office/drawing/2014/main" id="{6C901FD3-81C2-4FB0-B94A-27A124EDA54E}"/>
              </a:ext>
            </a:extLst>
          </p:cNvPr>
          <p:cNvSpPr>
            <a:spLocks noGrp="1"/>
          </p:cNvSpPr>
          <p:nvPr>
            <p:ph sz="half" idx="1"/>
          </p:nvPr>
        </p:nvSpPr>
        <p:spPr/>
        <p:txBody>
          <a:bodyPr/>
          <a:lstStyle/>
          <a:p>
            <a:r>
              <a:rPr lang="fr-FR" dirty="0"/>
              <a:t>Analyse de l’efficacité selon le score CPS PDL1</a:t>
            </a:r>
          </a:p>
        </p:txBody>
      </p:sp>
      <p:sp>
        <p:nvSpPr>
          <p:cNvPr id="8" name="ZoneTexte 7">
            <a:extLst>
              <a:ext uri="{FF2B5EF4-FFF2-40B4-BE49-F238E27FC236}">
                <a16:creationId xmlns:a16="http://schemas.microsoft.com/office/drawing/2014/main" id="{907F5AAE-380B-BF4B-9166-3D4BD4D60C74}"/>
              </a:ext>
            </a:extLst>
          </p:cNvPr>
          <p:cNvSpPr txBox="1"/>
          <p:nvPr/>
        </p:nvSpPr>
        <p:spPr>
          <a:xfrm>
            <a:off x="70843" y="4912668"/>
            <a:ext cx="2140330"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Fuchs CS et al, ASCO2020, Abs 4503</a:t>
            </a:r>
          </a:p>
        </p:txBody>
      </p:sp>
      <p:sp>
        <p:nvSpPr>
          <p:cNvPr id="11" name="Rectangle 10">
            <a:extLst>
              <a:ext uri="{FF2B5EF4-FFF2-40B4-BE49-F238E27FC236}">
                <a16:creationId xmlns:a16="http://schemas.microsoft.com/office/drawing/2014/main" id="{078CA4CB-F429-4017-8B5F-93E253A3B7AF}"/>
              </a:ext>
            </a:extLst>
          </p:cNvPr>
          <p:cNvSpPr/>
          <p:nvPr/>
        </p:nvSpPr>
        <p:spPr>
          <a:xfrm>
            <a:off x="5861941" y="2114831"/>
            <a:ext cx="2687652" cy="707886"/>
          </a:xfrm>
          <a:prstGeom prst="rect">
            <a:avLst/>
          </a:prstGeom>
          <a:noFill/>
        </p:spPr>
        <p:txBody>
          <a:bodyPr wrap="square">
            <a:spAutoFit/>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rPr>
              <a:t>Positive </a:t>
            </a:r>
            <a:r>
              <a:rPr kumimoji="0" lang="en-GB" sz="1000" b="0" i="0" u="none" strike="noStrike" kern="1200" cap="none" spc="0" normalizeH="0" baseline="0" noProof="0" dirty="0" err="1">
                <a:ln>
                  <a:noFill/>
                </a:ln>
                <a:solidFill>
                  <a:srgbClr val="C00000"/>
                </a:solidFill>
                <a:effectLst/>
                <a:uLnTx/>
                <a:uFillTx/>
                <a:latin typeface="Arial" panose="020B0604020202020204" pitchFamily="34" charset="0"/>
                <a:ea typeface="+mn-ea"/>
                <a:cs typeface="Arial" panose="020B0604020202020204" pitchFamily="34" charset="0"/>
              </a:rPr>
              <a:t>tumor</a:t>
            </a:r>
            <a:r>
              <a:rPr kumimoji="0" lang="en-GB" sz="1000" b="0" i="0" u="none" strike="noStrike" kern="120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rPr>
              <a:t> cell</a:t>
            </a: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Negative </a:t>
            </a:r>
            <a:r>
              <a:rPr kumimoji="0" lang="en-GB" sz="1000" b="0"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tumor</a:t>
            </a:r>
            <a:r>
              <a:rPr kumimoji="0" lang="en-GB"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cell</a:t>
            </a: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rPr>
              <a:t>Positive mononuclear inflammatory cell</a:t>
            </a: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Negative mononuclear inflammatory cell</a:t>
            </a:r>
          </a:p>
        </p:txBody>
      </p:sp>
      <p:sp>
        <p:nvSpPr>
          <p:cNvPr id="13" name="Forme libre : forme 12">
            <a:extLst>
              <a:ext uri="{FF2B5EF4-FFF2-40B4-BE49-F238E27FC236}">
                <a16:creationId xmlns:a16="http://schemas.microsoft.com/office/drawing/2014/main" id="{57902EBC-5EB3-4084-B544-C7D144FAA3AD}"/>
              </a:ext>
            </a:extLst>
          </p:cNvPr>
          <p:cNvSpPr/>
          <p:nvPr/>
        </p:nvSpPr>
        <p:spPr>
          <a:xfrm>
            <a:off x="1487151" y="1542055"/>
            <a:ext cx="1838585" cy="1759095"/>
          </a:xfrm>
          <a:custGeom>
            <a:avLst/>
            <a:gdLst>
              <a:gd name="connsiteX0" fmla="*/ 298281 w 1838585"/>
              <a:gd name="connsiteY0" fmla="*/ 334019 h 1759095"/>
              <a:gd name="connsiteX1" fmla="*/ 391187 w 1838585"/>
              <a:gd name="connsiteY1" fmla="*/ 197104 h 1759095"/>
              <a:gd name="connsiteX2" fmla="*/ 469425 w 1838585"/>
              <a:gd name="connsiteY2" fmla="*/ 65078 h 1759095"/>
              <a:gd name="connsiteX3" fmla="*/ 669908 w 1838585"/>
              <a:gd name="connsiteY3" fmla="*/ 1510 h 1759095"/>
              <a:gd name="connsiteX4" fmla="*/ 894841 w 1838585"/>
              <a:gd name="connsiteY4" fmla="*/ 30849 h 1759095"/>
              <a:gd name="connsiteX5" fmla="*/ 1070875 w 1838585"/>
              <a:gd name="connsiteY5" fmla="*/ 148206 h 1759095"/>
              <a:gd name="connsiteX6" fmla="*/ 1227350 w 1838585"/>
              <a:gd name="connsiteY6" fmla="*/ 211774 h 1759095"/>
              <a:gd name="connsiteX7" fmla="*/ 1476732 w 1838585"/>
              <a:gd name="connsiteY7" fmla="*/ 177545 h 1759095"/>
              <a:gd name="connsiteX8" fmla="*/ 1721224 w 1838585"/>
              <a:gd name="connsiteY8" fmla="*/ 250892 h 1759095"/>
              <a:gd name="connsiteX9" fmla="*/ 1789682 w 1838585"/>
              <a:gd name="connsiteY9" fmla="*/ 412257 h 1759095"/>
              <a:gd name="connsiteX10" fmla="*/ 1745673 w 1838585"/>
              <a:gd name="connsiteY10" fmla="*/ 656749 h 1759095"/>
              <a:gd name="connsiteX11" fmla="*/ 1740783 w 1838585"/>
              <a:gd name="connsiteY11" fmla="*/ 823003 h 1759095"/>
              <a:gd name="connsiteX12" fmla="*/ 1838580 w 1838585"/>
              <a:gd name="connsiteY12" fmla="*/ 1033267 h 1759095"/>
              <a:gd name="connsiteX13" fmla="*/ 1735893 w 1838585"/>
              <a:gd name="connsiteY13" fmla="*/ 1267979 h 1759095"/>
              <a:gd name="connsiteX14" fmla="*/ 1491401 w 1838585"/>
              <a:gd name="connsiteY14" fmla="*/ 1478242 h 1759095"/>
              <a:gd name="connsiteX15" fmla="*/ 1290918 w 1838585"/>
              <a:gd name="connsiteY15" fmla="*/ 1522251 h 1759095"/>
              <a:gd name="connsiteX16" fmla="*/ 1124663 w 1838585"/>
              <a:gd name="connsiteY16" fmla="*/ 1727624 h 1759095"/>
              <a:gd name="connsiteX17" fmla="*/ 772595 w 1838585"/>
              <a:gd name="connsiteY17" fmla="*/ 1752073 h 1759095"/>
              <a:gd name="connsiteX18" fmla="*/ 581891 w 1838585"/>
              <a:gd name="connsiteY18" fmla="*/ 1664056 h 1759095"/>
              <a:gd name="connsiteX19" fmla="*/ 215153 w 1838585"/>
              <a:gd name="connsiteY19" fmla="*/ 1634717 h 1759095"/>
              <a:gd name="connsiteX20" fmla="*/ 63568 w 1838585"/>
              <a:gd name="connsiteY20" fmla="*/ 1448903 h 1759095"/>
              <a:gd name="connsiteX21" fmla="*/ 102687 w 1838585"/>
              <a:gd name="connsiteY21" fmla="*/ 1160402 h 1759095"/>
              <a:gd name="connsiteX22" fmla="*/ 0 w 1838585"/>
              <a:gd name="connsiteY22" fmla="*/ 725207 h 1759095"/>
              <a:gd name="connsiteX23" fmla="*/ 102687 w 1838585"/>
              <a:gd name="connsiteY23" fmla="*/ 466045 h 1759095"/>
              <a:gd name="connsiteX24" fmla="*/ 298281 w 1838585"/>
              <a:gd name="connsiteY24" fmla="*/ 334019 h 1759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38585" h="1759095">
                <a:moveTo>
                  <a:pt x="298281" y="334019"/>
                </a:moveTo>
                <a:cubicBezTo>
                  <a:pt x="346364" y="289196"/>
                  <a:pt x="362663" y="241927"/>
                  <a:pt x="391187" y="197104"/>
                </a:cubicBezTo>
                <a:cubicBezTo>
                  <a:pt x="419711" y="152281"/>
                  <a:pt x="422972" y="97677"/>
                  <a:pt x="469425" y="65078"/>
                </a:cubicBezTo>
                <a:cubicBezTo>
                  <a:pt x="515879" y="32479"/>
                  <a:pt x="599006" y="7215"/>
                  <a:pt x="669908" y="1510"/>
                </a:cubicBezTo>
                <a:cubicBezTo>
                  <a:pt x="740810" y="-4195"/>
                  <a:pt x="828013" y="6400"/>
                  <a:pt x="894841" y="30849"/>
                </a:cubicBezTo>
                <a:cubicBezTo>
                  <a:pt x="961669" y="55298"/>
                  <a:pt x="1015457" y="118052"/>
                  <a:pt x="1070875" y="148206"/>
                </a:cubicBezTo>
                <a:cubicBezTo>
                  <a:pt x="1126293" y="178360"/>
                  <a:pt x="1159707" y="206884"/>
                  <a:pt x="1227350" y="211774"/>
                </a:cubicBezTo>
                <a:cubicBezTo>
                  <a:pt x="1294993" y="216664"/>
                  <a:pt x="1394420" y="171025"/>
                  <a:pt x="1476732" y="177545"/>
                </a:cubicBezTo>
                <a:cubicBezTo>
                  <a:pt x="1559044" y="184065"/>
                  <a:pt x="1669066" y="211773"/>
                  <a:pt x="1721224" y="250892"/>
                </a:cubicBezTo>
                <a:cubicBezTo>
                  <a:pt x="1773382" y="290011"/>
                  <a:pt x="1785607" y="344614"/>
                  <a:pt x="1789682" y="412257"/>
                </a:cubicBezTo>
                <a:cubicBezTo>
                  <a:pt x="1793757" y="479900"/>
                  <a:pt x="1753823" y="588291"/>
                  <a:pt x="1745673" y="656749"/>
                </a:cubicBezTo>
                <a:cubicBezTo>
                  <a:pt x="1737523" y="725207"/>
                  <a:pt x="1725299" y="760250"/>
                  <a:pt x="1740783" y="823003"/>
                </a:cubicBezTo>
                <a:cubicBezTo>
                  <a:pt x="1756268" y="885756"/>
                  <a:pt x="1839395" y="959104"/>
                  <a:pt x="1838580" y="1033267"/>
                </a:cubicBezTo>
                <a:cubicBezTo>
                  <a:pt x="1837765" y="1107430"/>
                  <a:pt x="1793756" y="1193817"/>
                  <a:pt x="1735893" y="1267979"/>
                </a:cubicBezTo>
                <a:cubicBezTo>
                  <a:pt x="1678030" y="1342142"/>
                  <a:pt x="1565563" y="1435863"/>
                  <a:pt x="1491401" y="1478242"/>
                </a:cubicBezTo>
                <a:cubicBezTo>
                  <a:pt x="1417239" y="1520621"/>
                  <a:pt x="1352041" y="1480687"/>
                  <a:pt x="1290918" y="1522251"/>
                </a:cubicBezTo>
                <a:cubicBezTo>
                  <a:pt x="1229795" y="1563815"/>
                  <a:pt x="1211050" y="1689320"/>
                  <a:pt x="1124663" y="1727624"/>
                </a:cubicBezTo>
                <a:cubicBezTo>
                  <a:pt x="1038276" y="1765928"/>
                  <a:pt x="863057" y="1762668"/>
                  <a:pt x="772595" y="1752073"/>
                </a:cubicBezTo>
                <a:cubicBezTo>
                  <a:pt x="682133" y="1741478"/>
                  <a:pt x="674798" y="1683615"/>
                  <a:pt x="581891" y="1664056"/>
                </a:cubicBezTo>
                <a:cubicBezTo>
                  <a:pt x="488984" y="1644497"/>
                  <a:pt x="301540" y="1670576"/>
                  <a:pt x="215153" y="1634717"/>
                </a:cubicBezTo>
                <a:cubicBezTo>
                  <a:pt x="128766" y="1598858"/>
                  <a:pt x="82312" y="1527955"/>
                  <a:pt x="63568" y="1448903"/>
                </a:cubicBezTo>
                <a:cubicBezTo>
                  <a:pt x="44824" y="1369851"/>
                  <a:pt x="113282" y="1281018"/>
                  <a:pt x="102687" y="1160402"/>
                </a:cubicBezTo>
                <a:cubicBezTo>
                  <a:pt x="92092" y="1039786"/>
                  <a:pt x="0" y="840933"/>
                  <a:pt x="0" y="725207"/>
                </a:cubicBezTo>
                <a:cubicBezTo>
                  <a:pt x="0" y="609481"/>
                  <a:pt x="51344" y="531243"/>
                  <a:pt x="102687" y="466045"/>
                </a:cubicBezTo>
                <a:cubicBezTo>
                  <a:pt x="154030" y="400847"/>
                  <a:pt x="250198" y="378842"/>
                  <a:pt x="298281" y="334019"/>
                </a:cubicBez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 name="Rectangle 6">
            <a:extLst>
              <a:ext uri="{FF2B5EF4-FFF2-40B4-BE49-F238E27FC236}">
                <a16:creationId xmlns:a16="http://schemas.microsoft.com/office/drawing/2014/main" id="{8719BC30-37E7-41B9-B7EC-30B7E3234EEF}"/>
              </a:ext>
            </a:extLst>
          </p:cNvPr>
          <p:cNvSpPr/>
          <p:nvPr/>
        </p:nvSpPr>
        <p:spPr>
          <a:xfrm>
            <a:off x="2641505" y="3178040"/>
            <a:ext cx="1055214" cy="246221"/>
          </a:xfrm>
          <a:prstGeom prst="rect">
            <a:avLst/>
          </a:prstGeom>
          <a:noFill/>
        </p:spPr>
        <p:txBody>
          <a:bodyPr wrap="square">
            <a:spAutoFit/>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10% Stained</a:t>
            </a:r>
          </a:p>
        </p:txBody>
      </p:sp>
      <p:sp>
        <p:nvSpPr>
          <p:cNvPr id="10" name="Rectangle 9">
            <a:extLst>
              <a:ext uri="{FF2B5EF4-FFF2-40B4-BE49-F238E27FC236}">
                <a16:creationId xmlns:a16="http://schemas.microsoft.com/office/drawing/2014/main" id="{D5F6A789-62C0-458B-B690-2563146FAC92}"/>
              </a:ext>
            </a:extLst>
          </p:cNvPr>
          <p:cNvSpPr/>
          <p:nvPr/>
        </p:nvSpPr>
        <p:spPr>
          <a:xfrm>
            <a:off x="1864836" y="1892354"/>
            <a:ext cx="1055214" cy="246221"/>
          </a:xfrm>
          <a:prstGeom prst="rect">
            <a:avLst/>
          </a:prstGeom>
          <a:noFill/>
        </p:spPr>
        <p:txBody>
          <a:bodyPr wrap="square">
            <a:spAutoFit/>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90% unstained</a:t>
            </a:r>
          </a:p>
        </p:txBody>
      </p:sp>
      <p:sp>
        <p:nvSpPr>
          <p:cNvPr id="19" name="Forme libre : forme 18">
            <a:extLst>
              <a:ext uri="{FF2B5EF4-FFF2-40B4-BE49-F238E27FC236}">
                <a16:creationId xmlns:a16="http://schemas.microsoft.com/office/drawing/2014/main" id="{5F1012BE-B687-41B7-8153-AE4CAA17CCC9}"/>
              </a:ext>
            </a:extLst>
          </p:cNvPr>
          <p:cNvSpPr/>
          <p:nvPr/>
        </p:nvSpPr>
        <p:spPr>
          <a:xfrm>
            <a:off x="2640513" y="2954004"/>
            <a:ext cx="889951" cy="440086"/>
          </a:xfrm>
          <a:custGeom>
            <a:avLst/>
            <a:gdLst>
              <a:gd name="connsiteX0" fmla="*/ 0 w 889951"/>
              <a:gd name="connsiteY0" fmla="*/ 0 h 440086"/>
              <a:gd name="connsiteX1" fmla="*/ 156475 w 889951"/>
              <a:gd name="connsiteY1" fmla="*/ 440086 h 440086"/>
              <a:gd name="connsiteX2" fmla="*/ 889951 w 889951"/>
              <a:gd name="connsiteY2" fmla="*/ 440086 h 440086"/>
            </a:gdLst>
            <a:ahLst/>
            <a:cxnLst>
              <a:cxn ang="0">
                <a:pos x="connsiteX0" y="connsiteY0"/>
              </a:cxn>
              <a:cxn ang="0">
                <a:pos x="connsiteX1" y="connsiteY1"/>
              </a:cxn>
              <a:cxn ang="0">
                <a:pos x="connsiteX2" y="connsiteY2"/>
              </a:cxn>
            </a:cxnLst>
            <a:rect l="l" t="t" r="r" b="b"/>
            <a:pathLst>
              <a:path w="889951" h="440086">
                <a:moveTo>
                  <a:pt x="0" y="0"/>
                </a:moveTo>
                <a:lnTo>
                  <a:pt x="156475" y="440086"/>
                </a:lnTo>
                <a:lnTo>
                  <a:pt x="889951" y="440086"/>
                </a:lnTo>
              </a:path>
            </a:pathLst>
          </a:custGeom>
          <a:noFill/>
          <a:ln w="63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Rectangle 19">
            <a:extLst>
              <a:ext uri="{FF2B5EF4-FFF2-40B4-BE49-F238E27FC236}">
                <a16:creationId xmlns:a16="http://schemas.microsoft.com/office/drawing/2014/main" id="{C2B41377-1C01-442D-8B79-043B7244A9A6}"/>
              </a:ext>
            </a:extLst>
          </p:cNvPr>
          <p:cNvSpPr/>
          <p:nvPr/>
        </p:nvSpPr>
        <p:spPr>
          <a:xfrm>
            <a:off x="694357" y="2298491"/>
            <a:ext cx="786697" cy="246221"/>
          </a:xfrm>
          <a:prstGeom prst="rect">
            <a:avLst/>
          </a:prstGeom>
          <a:noFill/>
        </p:spPr>
        <p:txBody>
          <a:bodyPr wrap="square">
            <a:spAutoFit/>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All </a:t>
            </a:r>
            <a:r>
              <a:rPr kumimoji="0" lang="en-GB" sz="1000" b="0"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tumors</a:t>
            </a:r>
            <a:endParaRPr kumimoji="0" lang="en-GB"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sp>
        <p:nvSpPr>
          <p:cNvPr id="21" name="Forme libre : forme 20">
            <a:extLst>
              <a:ext uri="{FF2B5EF4-FFF2-40B4-BE49-F238E27FC236}">
                <a16:creationId xmlns:a16="http://schemas.microsoft.com/office/drawing/2014/main" id="{9A844E66-E852-4511-B70C-FE4E01BBDD5A}"/>
              </a:ext>
            </a:extLst>
          </p:cNvPr>
          <p:cNvSpPr/>
          <p:nvPr/>
        </p:nvSpPr>
        <p:spPr>
          <a:xfrm>
            <a:off x="806824" y="2518809"/>
            <a:ext cx="743255" cy="0"/>
          </a:xfrm>
          <a:custGeom>
            <a:avLst/>
            <a:gdLst>
              <a:gd name="connsiteX0" fmla="*/ 0 w 743255"/>
              <a:gd name="connsiteY0" fmla="*/ 0 h 0"/>
              <a:gd name="connsiteX1" fmla="*/ 743255 w 743255"/>
              <a:gd name="connsiteY1" fmla="*/ 0 h 0"/>
            </a:gdLst>
            <a:ahLst/>
            <a:cxnLst>
              <a:cxn ang="0">
                <a:pos x="connsiteX0" y="connsiteY0"/>
              </a:cxn>
              <a:cxn ang="0">
                <a:pos x="connsiteX1" y="connsiteY1"/>
              </a:cxn>
            </a:cxnLst>
            <a:rect l="l" t="t" r="r" b="b"/>
            <a:pathLst>
              <a:path w="743255">
                <a:moveTo>
                  <a:pt x="0" y="0"/>
                </a:moveTo>
                <a:lnTo>
                  <a:pt x="743255" y="0"/>
                </a:lnTo>
              </a:path>
            </a:pathLst>
          </a:custGeom>
          <a:noFill/>
          <a:ln w="63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Forme libre : forme 21">
            <a:extLst>
              <a:ext uri="{FF2B5EF4-FFF2-40B4-BE49-F238E27FC236}">
                <a16:creationId xmlns:a16="http://schemas.microsoft.com/office/drawing/2014/main" id="{5C399376-4E5D-454C-89B4-8668CC1BD189}"/>
              </a:ext>
            </a:extLst>
          </p:cNvPr>
          <p:cNvSpPr/>
          <p:nvPr/>
        </p:nvSpPr>
        <p:spPr>
          <a:xfrm>
            <a:off x="2611174" y="1628858"/>
            <a:ext cx="2185759" cy="1623427"/>
          </a:xfrm>
          <a:custGeom>
            <a:avLst/>
            <a:gdLst>
              <a:gd name="connsiteX0" fmla="*/ 0 w 2185759"/>
              <a:gd name="connsiteY0" fmla="*/ 684577 h 1623427"/>
              <a:gd name="connsiteX1" fmla="*/ 1990165 w 2185759"/>
              <a:gd name="connsiteY1" fmla="*/ 0 h 1623427"/>
              <a:gd name="connsiteX2" fmla="*/ 2185759 w 2185759"/>
              <a:gd name="connsiteY2" fmla="*/ 1623427 h 1623427"/>
              <a:gd name="connsiteX3" fmla="*/ 9780 w 2185759"/>
              <a:gd name="connsiteY3" fmla="*/ 1320257 h 1623427"/>
              <a:gd name="connsiteX4" fmla="*/ 0 w 2185759"/>
              <a:gd name="connsiteY4" fmla="*/ 684577 h 1623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5759" h="1623427">
                <a:moveTo>
                  <a:pt x="0" y="684577"/>
                </a:moveTo>
                <a:lnTo>
                  <a:pt x="1990165" y="0"/>
                </a:lnTo>
                <a:lnTo>
                  <a:pt x="2185759" y="1623427"/>
                </a:lnTo>
                <a:lnTo>
                  <a:pt x="9780" y="1320257"/>
                </a:lnTo>
                <a:lnTo>
                  <a:pt x="0" y="684577"/>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6" name="Groupe 5">
            <a:extLst>
              <a:ext uri="{FF2B5EF4-FFF2-40B4-BE49-F238E27FC236}">
                <a16:creationId xmlns:a16="http://schemas.microsoft.com/office/drawing/2014/main" id="{1BF72F50-BCCE-4F54-8A9E-F28FF149B8D6}"/>
              </a:ext>
            </a:extLst>
          </p:cNvPr>
          <p:cNvGrpSpPr/>
          <p:nvPr/>
        </p:nvGrpSpPr>
        <p:grpSpPr>
          <a:xfrm>
            <a:off x="4073412" y="1622112"/>
            <a:ext cx="1590607" cy="1598978"/>
            <a:chOff x="6826216" y="860612"/>
            <a:chExt cx="1858139" cy="1867918"/>
          </a:xfrm>
        </p:grpSpPr>
        <p:pic>
          <p:nvPicPr>
            <p:cNvPr id="12" name="Image 11">
              <a:extLst>
                <a:ext uri="{FF2B5EF4-FFF2-40B4-BE49-F238E27FC236}">
                  <a16:creationId xmlns:a16="http://schemas.microsoft.com/office/drawing/2014/main" id="{B5E01739-DEEB-4678-93B0-D1E3B2FB7DE0}"/>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6826216" y="860612"/>
              <a:ext cx="1858139" cy="1867918"/>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sp>
          <p:nvSpPr>
            <p:cNvPr id="5" name="Ellipse 4">
              <a:extLst>
                <a:ext uri="{FF2B5EF4-FFF2-40B4-BE49-F238E27FC236}">
                  <a16:creationId xmlns:a16="http://schemas.microsoft.com/office/drawing/2014/main" id="{A313B322-A575-4256-8CB5-33C18478C9F9}"/>
                </a:ext>
              </a:extLst>
            </p:cNvPr>
            <p:cNvSpPr/>
            <p:nvPr/>
          </p:nvSpPr>
          <p:spPr>
            <a:xfrm>
              <a:off x="6826216" y="860612"/>
              <a:ext cx="1858139" cy="1867918"/>
            </a:xfrm>
            <a:prstGeom prst="ellipse">
              <a:avLst/>
            </a:prstGeom>
            <a:noFill/>
            <a:ln w="476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4" name="Groupe 13">
            <a:extLst>
              <a:ext uri="{FF2B5EF4-FFF2-40B4-BE49-F238E27FC236}">
                <a16:creationId xmlns:a16="http://schemas.microsoft.com/office/drawing/2014/main" id="{223A74E1-2827-4416-BCD6-0C1CB88B0436}"/>
              </a:ext>
            </a:extLst>
          </p:cNvPr>
          <p:cNvGrpSpPr/>
          <p:nvPr/>
        </p:nvGrpSpPr>
        <p:grpSpPr>
          <a:xfrm>
            <a:off x="2348744" y="2347950"/>
            <a:ext cx="571306" cy="574313"/>
            <a:chOff x="6826216" y="860612"/>
            <a:chExt cx="1858139" cy="1867918"/>
          </a:xfrm>
        </p:grpSpPr>
        <p:pic>
          <p:nvPicPr>
            <p:cNvPr id="15" name="Image 14">
              <a:extLst>
                <a:ext uri="{FF2B5EF4-FFF2-40B4-BE49-F238E27FC236}">
                  <a16:creationId xmlns:a16="http://schemas.microsoft.com/office/drawing/2014/main" id="{44C85D9B-FDF5-4881-9ADB-0D7E11C4EE15}"/>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6826216" y="860612"/>
              <a:ext cx="1858139" cy="1867918"/>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sp>
          <p:nvSpPr>
            <p:cNvPr id="16" name="Ellipse 15">
              <a:extLst>
                <a:ext uri="{FF2B5EF4-FFF2-40B4-BE49-F238E27FC236}">
                  <a16:creationId xmlns:a16="http://schemas.microsoft.com/office/drawing/2014/main" id="{5AC1FF6C-D375-40CE-80E7-69DF7179843D}"/>
                </a:ext>
              </a:extLst>
            </p:cNvPr>
            <p:cNvSpPr/>
            <p:nvPr/>
          </p:nvSpPr>
          <p:spPr>
            <a:xfrm>
              <a:off x="6826216" y="860612"/>
              <a:ext cx="1858139" cy="1867918"/>
            </a:xfrm>
            <a:prstGeom prst="ellipse">
              <a:avLst/>
            </a:prstGeom>
            <a:noFill/>
            <a:ln w="476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3" name="Rectangle 22">
            <a:extLst>
              <a:ext uri="{FF2B5EF4-FFF2-40B4-BE49-F238E27FC236}">
                <a16:creationId xmlns:a16="http://schemas.microsoft.com/office/drawing/2014/main" id="{0AD918DE-9FA3-4F22-97D1-E63552CCD00F}"/>
              </a:ext>
            </a:extLst>
          </p:cNvPr>
          <p:cNvSpPr/>
          <p:nvPr/>
        </p:nvSpPr>
        <p:spPr>
          <a:xfrm>
            <a:off x="5715246" y="2117952"/>
            <a:ext cx="281851" cy="684033"/>
          </a:xfrm>
          <a:prstGeom prst="rect">
            <a:avLst/>
          </a:prstGeom>
          <a:noFill/>
        </p:spPr>
        <p:txBody>
          <a:bodyPr wrap="square">
            <a:spAutoFit/>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377" rtl="0" eaLnBrk="1" fontAlgn="auto" latinLnBrk="0" hangingPunct="1">
              <a:lnSpc>
                <a:spcPts val="1200"/>
              </a:lnSpc>
              <a:spcBef>
                <a:spcPts val="0"/>
              </a:spcBef>
              <a:spcAft>
                <a:spcPts val="0"/>
              </a:spcAft>
              <a:buClrTx/>
              <a:buSzTx/>
              <a:buFontTx/>
              <a:buNone/>
              <a:tabLst/>
              <a:defRPr/>
            </a:pPr>
            <a:r>
              <a:rPr kumimoji="0" lang="en-GB" sz="1000" b="1" i="0" u="none" strike="noStrike" kern="120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rPr>
              <a:t>O</a:t>
            </a:r>
            <a:endParaRPr kumimoji="0" lang="en-GB" sz="1000" b="0" i="0" u="none" strike="noStrike" kern="120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endParaRPr>
          </a:p>
          <a:p>
            <a:pPr marL="0" marR="0" lvl="0" indent="0" algn="ctr" defTabSz="914377" rtl="0" eaLnBrk="1" fontAlgn="auto" latinLnBrk="0" hangingPunct="1">
              <a:lnSpc>
                <a:spcPts val="1200"/>
              </a:lnSpc>
              <a:spcBef>
                <a:spcPts val="0"/>
              </a:spcBef>
              <a:spcAft>
                <a:spcPts val="0"/>
              </a:spcAft>
              <a:buClrTx/>
              <a:buSzTx/>
              <a:buFontTx/>
              <a:buNone/>
              <a:tabLst/>
              <a:defRPr/>
            </a:pPr>
            <a:r>
              <a:rPr kumimoji="0" lang="en-GB" sz="10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O</a:t>
            </a:r>
            <a:endParaRPr kumimoji="0" lang="en-GB"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a:p>
            <a:pPr marL="0" marR="0" lvl="0" indent="0" algn="ctr" defTabSz="914377" rtl="0" eaLnBrk="1" fontAlgn="auto" latinLnBrk="0" hangingPunct="1">
              <a:lnSpc>
                <a:spcPts val="1200"/>
              </a:lnSpc>
              <a:spcBef>
                <a:spcPts val="0"/>
              </a:spcBef>
              <a:spcAft>
                <a:spcPts val="0"/>
              </a:spcAft>
              <a:buClrTx/>
              <a:buSzTx/>
              <a:buFontTx/>
              <a:buNone/>
              <a:tabLst/>
              <a:defRPr/>
            </a:pPr>
            <a:r>
              <a:rPr kumimoji="0" lang="en-GB" sz="500" b="1" i="0" u="none" strike="noStrike" kern="120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rPr>
              <a:t>O</a:t>
            </a:r>
          </a:p>
          <a:p>
            <a:pPr marL="0" marR="0" lvl="0" indent="0" algn="ctr" defTabSz="914377" rtl="0" eaLnBrk="1" fontAlgn="auto" latinLnBrk="0" hangingPunct="1">
              <a:lnSpc>
                <a:spcPts val="1200"/>
              </a:lnSpc>
              <a:spcBef>
                <a:spcPts val="0"/>
              </a:spcBef>
              <a:spcAft>
                <a:spcPts val="0"/>
              </a:spcAft>
              <a:buClrTx/>
              <a:buSzTx/>
              <a:buFontTx/>
              <a:buNone/>
              <a:tabLst/>
              <a:defRPr/>
            </a:pPr>
            <a:r>
              <a:rPr kumimoji="0" lang="en-GB" sz="5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O</a:t>
            </a:r>
            <a:endParaRPr kumimoji="0" lang="en-GB"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sp>
        <p:nvSpPr>
          <p:cNvPr id="9" name="ZoneTexte 8">
            <a:extLst>
              <a:ext uri="{FF2B5EF4-FFF2-40B4-BE49-F238E27FC236}">
                <a16:creationId xmlns:a16="http://schemas.microsoft.com/office/drawing/2014/main" id="{59AC2068-2C51-EC4E-B418-8732C23271AD}"/>
              </a:ext>
            </a:extLst>
          </p:cNvPr>
          <p:cNvSpPr txBox="1"/>
          <p:nvPr/>
        </p:nvSpPr>
        <p:spPr>
          <a:xfrm>
            <a:off x="2175775" y="3847849"/>
            <a:ext cx="4943832" cy="817245"/>
          </a:xfrm>
          <a:prstGeom prst="roundRect">
            <a:avLst>
              <a:gd name="adj" fmla="val 9606"/>
            </a:avLst>
          </a:prstGeom>
          <a:solidFill>
            <a:schemeClr val="bg1"/>
          </a:solidFill>
          <a:ln>
            <a:solidFill>
              <a:srgbClr val="EC8014"/>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CPS défini par le nombre de cellules PDL1 positive </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(cellules tumorales, lymphocytes et macrophages) </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divisé par le nombre total de cellules tumorales x 100</a:t>
            </a:r>
          </a:p>
        </p:txBody>
      </p:sp>
    </p:spTree>
    <p:extLst>
      <p:ext uri="{BB962C8B-B14F-4D97-AF65-F5344CB8AC3E}">
        <p14:creationId xmlns:p14="http://schemas.microsoft.com/office/powerpoint/2010/main" val="3299554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noAutofit/>
          </a:bodyPr>
          <a:lstStyle/>
          <a:p>
            <a:r>
              <a:rPr lang="fr-FR" sz="2000" dirty="0"/>
              <a:t>Pembrolizumab vs paclitaxel en L2 estomac métastatique </a:t>
            </a:r>
          </a:p>
        </p:txBody>
      </p:sp>
      <p:sp>
        <p:nvSpPr>
          <p:cNvPr id="136" name="Espace réservé du contenu 135">
            <a:extLst>
              <a:ext uri="{FF2B5EF4-FFF2-40B4-BE49-F238E27FC236}">
                <a16:creationId xmlns:a16="http://schemas.microsoft.com/office/drawing/2014/main" id="{505831E9-BB99-49E6-92AD-C8DDC43F8E83}"/>
              </a:ext>
            </a:extLst>
          </p:cNvPr>
          <p:cNvSpPr>
            <a:spLocks noGrp="1"/>
          </p:cNvSpPr>
          <p:nvPr>
            <p:ph sz="half" idx="1"/>
          </p:nvPr>
        </p:nvSpPr>
        <p:spPr/>
        <p:txBody>
          <a:bodyPr/>
          <a:lstStyle/>
          <a:p>
            <a:r>
              <a:rPr lang="fr-FR" dirty="0"/>
              <a:t>Survie globale selon le CPS</a:t>
            </a:r>
          </a:p>
        </p:txBody>
      </p:sp>
      <p:sp>
        <p:nvSpPr>
          <p:cNvPr id="7" name="ZoneTexte 6">
            <a:extLst>
              <a:ext uri="{FF2B5EF4-FFF2-40B4-BE49-F238E27FC236}">
                <a16:creationId xmlns:a16="http://schemas.microsoft.com/office/drawing/2014/main" id="{382CBDB8-1DF4-2344-81A6-CACBE2739FE6}"/>
              </a:ext>
            </a:extLst>
          </p:cNvPr>
          <p:cNvSpPr txBox="1"/>
          <p:nvPr/>
        </p:nvSpPr>
        <p:spPr>
          <a:xfrm>
            <a:off x="-3048" y="4912668"/>
            <a:ext cx="2225289"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Fuchs CS et al, ASCO2020, Abs 4503</a:t>
            </a:r>
          </a:p>
        </p:txBody>
      </p:sp>
      <p:sp>
        <p:nvSpPr>
          <p:cNvPr id="8" name="ZoneTexte 7">
            <a:extLst>
              <a:ext uri="{FF2B5EF4-FFF2-40B4-BE49-F238E27FC236}">
                <a16:creationId xmlns:a16="http://schemas.microsoft.com/office/drawing/2014/main" id="{28E7B2D0-6B94-4442-9790-469D95B9A80C}"/>
              </a:ext>
            </a:extLst>
          </p:cNvPr>
          <p:cNvSpPr txBox="1"/>
          <p:nvPr/>
        </p:nvSpPr>
        <p:spPr>
          <a:xfrm>
            <a:off x="731542" y="4223493"/>
            <a:ext cx="7750841" cy="408623"/>
          </a:xfrm>
          <a:prstGeom prst="roundRect">
            <a:avLst/>
          </a:prstGeom>
          <a:solidFill>
            <a:schemeClr val="accent2">
              <a:alpha val="0"/>
            </a:schemeClr>
          </a:solidFill>
          <a:ln>
            <a:solidFill>
              <a:srgbClr val="EC8014"/>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Tendance (non significative) à l’</a:t>
            </a:r>
            <a:r>
              <a:rPr kumimoji="0" lang="fr-FR" sz="1800" b="1" i="0" u="none" strike="noStrike" kern="1200" cap="none" spc="0" normalizeH="0" baseline="0" noProof="0" dirty="0" err="1">
                <a:ln>
                  <a:noFill/>
                </a:ln>
                <a:solidFill>
                  <a:srgbClr val="002060"/>
                </a:solidFill>
                <a:effectLst/>
                <a:uLnTx/>
                <a:uFillTx/>
                <a:latin typeface="Arial" panose="020B0604020202020204" pitchFamily="34" charset="0"/>
                <a:ea typeface="+mn-ea"/>
                <a:cs typeface="+mn-cs"/>
              </a:rPr>
              <a:t>améliorationde</a:t>
            </a:r>
            <a:r>
              <a:rPr kumimoji="0" lang="fr-FR" sz="18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 la survie globale</a:t>
            </a:r>
          </a:p>
        </p:txBody>
      </p:sp>
      <p:sp>
        <p:nvSpPr>
          <p:cNvPr id="10" name="ZoneTexte 9">
            <a:extLst>
              <a:ext uri="{FF2B5EF4-FFF2-40B4-BE49-F238E27FC236}">
                <a16:creationId xmlns:a16="http://schemas.microsoft.com/office/drawing/2014/main" id="{C671B456-4649-47A1-BA2C-F87276DADE7C}"/>
              </a:ext>
            </a:extLst>
          </p:cNvPr>
          <p:cNvSpPr txBox="1"/>
          <p:nvPr/>
        </p:nvSpPr>
        <p:spPr>
          <a:xfrm>
            <a:off x="3380837" y="2281411"/>
            <a:ext cx="328936" cy="196208"/>
          </a:xfrm>
          <a:prstGeom prst="rect">
            <a:avLst/>
          </a:prstGeom>
          <a:noFill/>
        </p:spPr>
        <p:txBody>
          <a:bodyPr wrap="squar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100</a:t>
            </a:r>
          </a:p>
        </p:txBody>
      </p:sp>
      <p:sp>
        <p:nvSpPr>
          <p:cNvPr id="11" name="Forme libre : forme 10">
            <a:extLst>
              <a:ext uri="{FF2B5EF4-FFF2-40B4-BE49-F238E27FC236}">
                <a16:creationId xmlns:a16="http://schemas.microsoft.com/office/drawing/2014/main" id="{9628D537-BE65-4CA5-A3A8-7DD98A7CBE52}"/>
              </a:ext>
            </a:extLst>
          </p:cNvPr>
          <p:cNvSpPr/>
          <p:nvPr/>
        </p:nvSpPr>
        <p:spPr>
          <a:xfrm>
            <a:off x="3694143" y="2340650"/>
            <a:ext cx="1738184" cy="977339"/>
          </a:xfrm>
          <a:custGeom>
            <a:avLst/>
            <a:gdLst>
              <a:gd name="connsiteX0" fmla="*/ 0 w 2596055"/>
              <a:gd name="connsiteY0" fmla="*/ 0 h 2081048"/>
              <a:gd name="connsiteX1" fmla="*/ 0 w 2596055"/>
              <a:gd name="connsiteY1" fmla="*/ 2081048 h 2081048"/>
              <a:gd name="connsiteX2" fmla="*/ 2596055 w 2596055"/>
              <a:gd name="connsiteY2" fmla="*/ 2081048 h 2081048"/>
            </a:gdLst>
            <a:ahLst/>
            <a:cxnLst>
              <a:cxn ang="0">
                <a:pos x="connsiteX0" y="connsiteY0"/>
              </a:cxn>
              <a:cxn ang="0">
                <a:pos x="connsiteX1" y="connsiteY1"/>
              </a:cxn>
              <a:cxn ang="0">
                <a:pos x="connsiteX2" y="connsiteY2"/>
              </a:cxn>
            </a:cxnLst>
            <a:rect l="l" t="t" r="r" b="b"/>
            <a:pathLst>
              <a:path w="2596055" h="2081048">
                <a:moveTo>
                  <a:pt x="0" y="0"/>
                </a:moveTo>
                <a:lnTo>
                  <a:pt x="0" y="2081048"/>
                </a:lnTo>
                <a:lnTo>
                  <a:pt x="2596055" y="2081048"/>
                </a:ln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12" name="ZoneTexte 11">
            <a:extLst>
              <a:ext uri="{FF2B5EF4-FFF2-40B4-BE49-F238E27FC236}">
                <a16:creationId xmlns:a16="http://schemas.microsoft.com/office/drawing/2014/main" id="{B5EC3DFE-6216-4788-A7E4-4CA27533FBB0}"/>
              </a:ext>
            </a:extLst>
          </p:cNvPr>
          <p:cNvSpPr txBox="1"/>
          <p:nvPr/>
        </p:nvSpPr>
        <p:spPr>
          <a:xfrm>
            <a:off x="3428926" y="2379145"/>
            <a:ext cx="280847" cy="196208"/>
          </a:xfrm>
          <a:prstGeom prst="rect">
            <a:avLst/>
          </a:prstGeom>
          <a:noFill/>
        </p:spPr>
        <p:txBody>
          <a:bodyPr wrap="squar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90</a:t>
            </a:r>
          </a:p>
        </p:txBody>
      </p:sp>
      <p:sp>
        <p:nvSpPr>
          <p:cNvPr id="13" name="ZoneTexte 12">
            <a:extLst>
              <a:ext uri="{FF2B5EF4-FFF2-40B4-BE49-F238E27FC236}">
                <a16:creationId xmlns:a16="http://schemas.microsoft.com/office/drawing/2014/main" id="{AA6E4F49-4EDA-4409-98FE-E3170678A93A}"/>
              </a:ext>
            </a:extLst>
          </p:cNvPr>
          <p:cNvSpPr txBox="1"/>
          <p:nvPr/>
        </p:nvSpPr>
        <p:spPr>
          <a:xfrm>
            <a:off x="3428926" y="2476878"/>
            <a:ext cx="280847" cy="196208"/>
          </a:xfrm>
          <a:prstGeom prst="rect">
            <a:avLst/>
          </a:prstGeom>
          <a:noFill/>
        </p:spPr>
        <p:txBody>
          <a:bodyPr wrap="squar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80</a:t>
            </a:r>
          </a:p>
        </p:txBody>
      </p:sp>
      <p:sp>
        <p:nvSpPr>
          <p:cNvPr id="14" name="ZoneTexte 13">
            <a:extLst>
              <a:ext uri="{FF2B5EF4-FFF2-40B4-BE49-F238E27FC236}">
                <a16:creationId xmlns:a16="http://schemas.microsoft.com/office/drawing/2014/main" id="{2E66C88F-230B-4DA8-8E89-9E6D535DC14B}"/>
              </a:ext>
            </a:extLst>
          </p:cNvPr>
          <p:cNvSpPr txBox="1"/>
          <p:nvPr/>
        </p:nvSpPr>
        <p:spPr>
          <a:xfrm>
            <a:off x="3428926" y="2574611"/>
            <a:ext cx="280847" cy="196208"/>
          </a:xfrm>
          <a:prstGeom prst="rect">
            <a:avLst/>
          </a:prstGeom>
          <a:noFill/>
        </p:spPr>
        <p:txBody>
          <a:bodyPr wrap="squar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70</a:t>
            </a:r>
          </a:p>
        </p:txBody>
      </p:sp>
      <p:sp>
        <p:nvSpPr>
          <p:cNvPr id="15" name="ZoneTexte 14">
            <a:extLst>
              <a:ext uri="{FF2B5EF4-FFF2-40B4-BE49-F238E27FC236}">
                <a16:creationId xmlns:a16="http://schemas.microsoft.com/office/drawing/2014/main" id="{44CD89B5-A224-4BF9-BC89-3DCE1792A1D2}"/>
              </a:ext>
            </a:extLst>
          </p:cNvPr>
          <p:cNvSpPr txBox="1"/>
          <p:nvPr/>
        </p:nvSpPr>
        <p:spPr>
          <a:xfrm>
            <a:off x="3428926" y="2672346"/>
            <a:ext cx="280847" cy="196208"/>
          </a:xfrm>
          <a:prstGeom prst="rect">
            <a:avLst/>
          </a:prstGeom>
          <a:noFill/>
        </p:spPr>
        <p:txBody>
          <a:bodyPr wrap="squar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60</a:t>
            </a:r>
          </a:p>
        </p:txBody>
      </p:sp>
      <p:sp>
        <p:nvSpPr>
          <p:cNvPr id="16" name="ZoneTexte 15">
            <a:extLst>
              <a:ext uri="{FF2B5EF4-FFF2-40B4-BE49-F238E27FC236}">
                <a16:creationId xmlns:a16="http://schemas.microsoft.com/office/drawing/2014/main" id="{B78D1B2E-7862-4CD4-832C-E2265BDC0A87}"/>
              </a:ext>
            </a:extLst>
          </p:cNvPr>
          <p:cNvSpPr txBox="1"/>
          <p:nvPr/>
        </p:nvSpPr>
        <p:spPr>
          <a:xfrm>
            <a:off x="3428926" y="2770079"/>
            <a:ext cx="280847" cy="196208"/>
          </a:xfrm>
          <a:prstGeom prst="rect">
            <a:avLst/>
          </a:prstGeom>
          <a:noFill/>
        </p:spPr>
        <p:txBody>
          <a:bodyPr wrap="squar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50</a:t>
            </a:r>
          </a:p>
        </p:txBody>
      </p:sp>
      <p:sp>
        <p:nvSpPr>
          <p:cNvPr id="17" name="ZoneTexte 16">
            <a:extLst>
              <a:ext uri="{FF2B5EF4-FFF2-40B4-BE49-F238E27FC236}">
                <a16:creationId xmlns:a16="http://schemas.microsoft.com/office/drawing/2014/main" id="{4768A79A-4AB6-40F8-A770-7009D7DD79E2}"/>
              </a:ext>
            </a:extLst>
          </p:cNvPr>
          <p:cNvSpPr txBox="1"/>
          <p:nvPr/>
        </p:nvSpPr>
        <p:spPr>
          <a:xfrm>
            <a:off x="3428926" y="2867814"/>
            <a:ext cx="280847" cy="196208"/>
          </a:xfrm>
          <a:prstGeom prst="rect">
            <a:avLst/>
          </a:prstGeom>
          <a:noFill/>
        </p:spPr>
        <p:txBody>
          <a:bodyPr wrap="squar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40</a:t>
            </a:r>
          </a:p>
        </p:txBody>
      </p:sp>
      <p:sp>
        <p:nvSpPr>
          <p:cNvPr id="18" name="ZoneTexte 17">
            <a:extLst>
              <a:ext uri="{FF2B5EF4-FFF2-40B4-BE49-F238E27FC236}">
                <a16:creationId xmlns:a16="http://schemas.microsoft.com/office/drawing/2014/main" id="{C765664E-DBF7-42AD-A52D-9BCEA0EAF18D}"/>
              </a:ext>
            </a:extLst>
          </p:cNvPr>
          <p:cNvSpPr txBox="1"/>
          <p:nvPr/>
        </p:nvSpPr>
        <p:spPr>
          <a:xfrm>
            <a:off x="3428926" y="2965548"/>
            <a:ext cx="280847" cy="196208"/>
          </a:xfrm>
          <a:prstGeom prst="rect">
            <a:avLst/>
          </a:prstGeom>
          <a:noFill/>
        </p:spPr>
        <p:txBody>
          <a:bodyPr wrap="squar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30</a:t>
            </a:r>
          </a:p>
        </p:txBody>
      </p:sp>
      <p:sp>
        <p:nvSpPr>
          <p:cNvPr id="19" name="ZoneTexte 18">
            <a:extLst>
              <a:ext uri="{FF2B5EF4-FFF2-40B4-BE49-F238E27FC236}">
                <a16:creationId xmlns:a16="http://schemas.microsoft.com/office/drawing/2014/main" id="{AA3D5CCA-6124-48BA-A00F-949FC9BCCF85}"/>
              </a:ext>
            </a:extLst>
          </p:cNvPr>
          <p:cNvSpPr txBox="1"/>
          <p:nvPr/>
        </p:nvSpPr>
        <p:spPr>
          <a:xfrm>
            <a:off x="3428926" y="3063280"/>
            <a:ext cx="280847" cy="196208"/>
          </a:xfrm>
          <a:prstGeom prst="rect">
            <a:avLst/>
          </a:prstGeom>
          <a:noFill/>
        </p:spPr>
        <p:txBody>
          <a:bodyPr wrap="squar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20</a:t>
            </a:r>
          </a:p>
        </p:txBody>
      </p:sp>
      <p:sp>
        <p:nvSpPr>
          <p:cNvPr id="20" name="ZoneTexte 19">
            <a:extLst>
              <a:ext uri="{FF2B5EF4-FFF2-40B4-BE49-F238E27FC236}">
                <a16:creationId xmlns:a16="http://schemas.microsoft.com/office/drawing/2014/main" id="{DE47F502-826F-4011-A132-6FD25F2938F1}"/>
              </a:ext>
            </a:extLst>
          </p:cNvPr>
          <p:cNvSpPr txBox="1"/>
          <p:nvPr/>
        </p:nvSpPr>
        <p:spPr>
          <a:xfrm>
            <a:off x="3428926" y="3161015"/>
            <a:ext cx="280847" cy="196208"/>
          </a:xfrm>
          <a:prstGeom prst="rect">
            <a:avLst/>
          </a:prstGeom>
          <a:noFill/>
        </p:spPr>
        <p:txBody>
          <a:bodyPr wrap="squar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10</a:t>
            </a:r>
          </a:p>
        </p:txBody>
      </p:sp>
      <p:sp>
        <p:nvSpPr>
          <p:cNvPr id="21" name="ZoneTexte 20">
            <a:extLst>
              <a:ext uri="{FF2B5EF4-FFF2-40B4-BE49-F238E27FC236}">
                <a16:creationId xmlns:a16="http://schemas.microsoft.com/office/drawing/2014/main" id="{357BE615-3E5E-4316-8240-314F02277512}"/>
              </a:ext>
            </a:extLst>
          </p:cNvPr>
          <p:cNvSpPr txBox="1"/>
          <p:nvPr/>
        </p:nvSpPr>
        <p:spPr>
          <a:xfrm>
            <a:off x="3477016" y="3258751"/>
            <a:ext cx="232756" cy="196208"/>
          </a:xfrm>
          <a:prstGeom prst="rect">
            <a:avLst/>
          </a:prstGeom>
          <a:noFill/>
        </p:spPr>
        <p:txBody>
          <a:bodyPr wrap="squar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0</a:t>
            </a:r>
          </a:p>
        </p:txBody>
      </p:sp>
      <p:sp>
        <p:nvSpPr>
          <p:cNvPr id="22" name="ZoneTexte 21">
            <a:extLst>
              <a:ext uri="{FF2B5EF4-FFF2-40B4-BE49-F238E27FC236}">
                <a16:creationId xmlns:a16="http://schemas.microsoft.com/office/drawing/2014/main" id="{8DCBC2AD-C8BC-4F83-BF60-7212909811EE}"/>
              </a:ext>
            </a:extLst>
          </p:cNvPr>
          <p:cNvSpPr txBox="1"/>
          <p:nvPr/>
        </p:nvSpPr>
        <p:spPr>
          <a:xfrm>
            <a:off x="3577766" y="3319067"/>
            <a:ext cx="232757" cy="196208"/>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0</a:t>
            </a:r>
          </a:p>
        </p:txBody>
      </p:sp>
      <p:sp>
        <p:nvSpPr>
          <p:cNvPr id="23" name="ZoneTexte 22">
            <a:extLst>
              <a:ext uri="{FF2B5EF4-FFF2-40B4-BE49-F238E27FC236}">
                <a16:creationId xmlns:a16="http://schemas.microsoft.com/office/drawing/2014/main" id="{37ECDE03-BBF9-4171-AB7F-61CB95F760B5}"/>
              </a:ext>
            </a:extLst>
          </p:cNvPr>
          <p:cNvSpPr txBox="1"/>
          <p:nvPr/>
        </p:nvSpPr>
        <p:spPr>
          <a:xfrm>
            <a:off x="3732724" y="3319067"/>
            <a:ext cx="232757" cy="196208"/>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6</a:t>
            </a:r>
          </a:p>
        </p:txBody>
      </p:sp>
      <p:sp>
        <p:nvSpPr>
          <p:cNvPr id="24" name="ZoneTexte 23">
            <a:extLst>
              <a:ext uri="{FF2B5EF4-FFF2-40B4-BE49-F238E27FC236}">
                <a16:creationId xmlns:a16="http://schemas.microsoft.com/office/drawing/2014/main" id="{76A3B918-4925-4EBB-8F2B-1F7D9ECC8329}"/>
              </a:ext>
            </a:extLst>
          </p:cNvPr>
          <p:cNvSpPr txBox="1"/>
          <p:nvPr/>
        </p:nvSpPr>
        <p:spPr>
          <a:xfrm>
            <a:off x="3885638" y="3319067"/>
            <a:ext cx="280846" cy="196208"/>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12</a:t>
            </a:r>
          </a:p>
        </p:txBody>
      </p:sp>
      <p:sp>
        <p:nvSpPr>
          <p:cNvPr id="25" name="ZoneTexte 24">
            <a:extLst>
              <a:ext uri="{FF2B5EF4-FFF2-40B4-BE49-F238E27FC236}">
                <a16:creationId xmlns:a16="http://schemas.microsoft.com/office/drawing/2014/main" id="{B2A9F9E6-A8CE-4AE9-8D1A-DA5BA1323829}"/>
              </a:ext>
            </a:extLst>
          </p:cNvPr>
          <p:cNvSpPr txBox="1"/>
          <p:nvPr/>
        </p:nvSpPr>
        <p:spPr>
          <a:xfrm>
            <a:off x="4084600" y="3319067"/>
            <a:ext cx="280846" cy="196208"/>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18</a:t>
            </a:r>
          </a:p>
        </p:txBody>
      </p:sp>
      <p:sp>
        <p:nvSpPr>
          <p:cNvPr id="26" name="ZoneTexte 25">
            <a:extLst>
              <a:ext uri="{FF2B5EF4-FFF2-40B4-BE49-F238E27FC236}">
                <a16:creationId xmlns:a16="http://schemas.microsoft.com/office/drawing/2014/main" id="{3441E467-3A12-46B9-84DE-70D271BE324E}"/>
              </a:ext>
            </a:extLst>
          </p:cNvPr>
          <p:cNvSpPr txBox="1"/>
          <p:nvPr/>
        </p:nvSpPr>
        <p:spPr>
          <a:xfrm>
            <a:off x="4283561" y="3319067"/>
            <a:ext cx="280846" cy="196208"/>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24</a:t>
            </a:r>
          </a:p>
        </p:txBody>
      </p:sp>
      <p:sp>
        <p:nvSpPr>
          <p:cNvPr id="27" name="ZoneTexte 26">
            <a:extLst>
              <a:ext uri="{FF2B5EF4-FFF2-40B4-BE49-F238E27FC236}">
                <a16:creationId xmlns:a16="http://schemas.microsoft.com/office/drawing/2014/main" id="{1B095F95-9348-4655-BBFD-99DD4957DE94}"/>
              </a:ext>
            </a:extLst>
          </p:cNvPr>
          <p:cNvSpPr txBox="1"/>
          <p:nvPr/>
        </p:nvSpPr>
        <p:spPr>
          <a:xfrm>
            <a:off x="4482523" y="3319067"/>
            <a:ext cx="280846" cy="196208"/>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30</a:t>
            </a:r>
          </a:p>
        </p:txBody>
      </p:sp>
      <p:sp>
        <p:nvSpPr>
          <p:cNvPr id="28" name="ZoneTexte 27">
            <a:extLst>
              <a:ext uri="{FF2B5EF4-FFF2-40B4-BE49-F238E27FC236}">
                <a16:creationId xmlns:a16="http://schemas.microsoft.com/office/drawing/2014/main" id="{A51740A6-B4B6-4BB8-B7B8-C49CB2B1D470}"/>
              </a:ext>
            </a:extLst>
          </p:cNvPr>
          <p:cNvSpPr txBox="1"/>
          <p:nvPr/>
        </p:nvSpPr>
        <p:spPr>
          <a:xfrm>
            <a:off x="4681485" y="3319067"/>
            <a:ext cx="280846" cy="196208"/>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36</a:t>
            </a:r>
          </a:p>
        </p:txBody>
      </p:sp>
      <p:sp>
        <p:nvSpPr>
          <p:cNvPr id="29" name="ZoneTexte 28">
            <a:extLst>
              <a:ext uri="{FF2B5EF4-FFF2-40B4-BE49-F238E27FC236}">
                <a16:creationId xmlns:a16="http://schemas.microsoft.com/office/drawing/2014/main" id="{CD15CDB4-18FC-4525-BBDE-98D2A2654E51}"/>
              </a:ext>
            </a:extLst>
          </p:cNvPr>
          <p:cNvSpPr txBox="1"/>
          <p:nvPr/>
        </p:nvSpPr>
        <p:spPr>
          <a:xfrm>
            <a:off x="4880446" y="3319067"/>
            <a:ext cx="280846" cy="196208"/>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42</a:t>
            </a:r>
          </a:p>
        </p:txBody>
      </p:sp>
      <p:sp>
        <p:nvSpPr>
          <p:cNvPr id="30" name="ZoneTexte 29">
            <a:extLst>
              <a:ext uri="{FF2B5EF4-FFF2-40B4-BE49-F238E27FC236}">
                <a16:creationId xmlns:a16="http://schemas.microsoft.com/office/drawing/2014/main" id="{E22D669F-9453-4591-97C7-4726119AD54C}"/>
              </a:ext>
            </a:extLst>
          </p:cNvPr>
          <p:cNvSpPr txBox="1"/>
          <p:nvPr/>
        </p:nvSpPr>
        <p:spPr>
          <a:xfrm>
            <a:off x="5079408" y="3319067"/>
            <a:ext cx="280846" cy="196208"/>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48</a:t>
            </a:r>
          </a:p>
        </p:txBody>
      </p:sp>
      <p:sp>
        <p:nvSpPr>
          <p:cNvPr id="31" name="ZoneTexte 30">
            <a:extLst>
              <a:ext uri="{FF2B5EF4-FFF2-40B4-BE49-F238E27FC236}">
                <a16:creationId xmlns:a16="http://schemas.microsoft.com/office/drawing/2014/main" id="{B1DE16E7-E5F9-4B79-9C10-817DF584C470}"/>
              </a:ext>
            </a:extLst>
          </p:cNvPr>
          <p:cNvSpPr txBox="1"/>
          <p:nvPr/>
        </p:nvSpPr>
        <p:spPr>
          <a:xfrm>
            <a:off x="5278368" y="3319067"/>
            <a:ext cx="280846" cy="196208"/>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54</a:t>
            </a:r>
          </a:p>
        </p:txBody>
      </p:sp>
      <p:grpSp>
        <p:nvGrpSpPr>
          <p:cNvPr id="142" name="Groupe 141">
            <a:extLst>
              <a:ext uri="{FF2B5EF4-FFF2-40B4-BE49-F238E27FC236}">
                <a16:creationId xmlns:a16="http://schemas.microsoft.com/office/drawing/2014/main" id="{A83AF3C5-101D-4DB1-99D6-326D9497CF8E}"/>
              </a:ext>
            </a:extLst>
          </p:cNvPr>
          <p:cNvGrpSpPr/>
          <p:nvPr/>
        </p:nvGrpSpPr>
        <p:grpSpPr>
          <a:xfrm>
            <a:off x="3553721" y="3635582"/>
            <a:ext cx="1981448" cy="300082"/>
            <a:chOff x="3553721" y="3396188"/>
            <a:chExt cx="1981448" cy="300082"/>
          </a:xfrm>
        </p:grpSpPr>
        <p:sp>
          <p:nvSpPr>
            <p:cNvPr id="32" name="ZoneTexte 31">
              <a:extLst>
                <a:ext uri="{FF2B5EF4-FFF2-40B4-BE49-F238E27FC236}">
                  <a16:creationId xmlns:a16="http://schemas.microsoft.com/office/drawing/2014/main" id="{46C5673E-BF99-4FA8-A80E-AA7C3488E7CA}"/>
                </a:ext>
              </a:extLst>
            </p:cNvPr>
            <p:cNvSpPr txBox="1"/>
            <p:nvPr/>
          </p:nvSpPr>
          <p:spPr>
            <a:xfrm>
              <a:off x="3553721" y="3396188"/>
              <a:ext cx="280846" cy="300082"/>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95</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91</a:t>
              </a:r>
            </a:p>
          </p:txBody>
        </p:sp>
        <p:sp>
          <p:nvSpPr>
            <p:cNvPr id="33" name="ZoneTexte 32">
              <a:extLst>
                <a:ext uri="{FF2B5EF4-FFF2-40B4-BE49-F238E27FC236}">
                  <a16:creationId xmlns:a16="http://schemas.microsoft.com/office/drawing/2014/main" id="{34DD53F7-7723-4FFF-9BAF-948AAD01307C}"/>
                </a:ext>
              </a:extLst>
            </p:cNvPr>
            <p:cNvSpPr txBox="1"/>
            <p:nvPr/>
          </p:nvSpPr>
          <p:spPr>
            <a:xfrm>
              <a:off x="3708679" y="3396188"/>
              <a:ext cx="280846" cy="300082"/>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61</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57</a:t>
              </a:r>
            </a:p>
          </p:txBody>
        </p:sp>
        <p:sp>
          <p:nvSpPr>
            <p:cNvPr id="34" name="ZoneTexte 33">
              <a:extLst>
                <a:ext uri="{FF2B5EF4-FFF2-40B4-BE49-F238E27FC236}">
                  <a16:creationId xmlns:a16="http://schemas.microsoft.com/office/drawing/2014/main" id="{52A43731-51DE-467D-8061-4D52668264FE}"/>
                </a:ext>
              </a:extLst>
            </p:cNvPr>
            <p:cNvSpPr txBox="1"/>
            <p:nvPr/>
          </p:nvSpPr>
          <p:spPr>
            <a:xfrm>
              <a:off x="3885638" y="3396188"/>
              <a:ext cx="280846" cy="300082"/>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43</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23</a:t>
              </a:r>
            </a:p>
          </p:txBody>
        </p:sp>
        <p:sp>
          <p:nvSpPr>
            <p:cNvPr id="35" name="ZoneTexte 34">
              <a:extLst>
                <a:ext uri="{FF2B5EF4-FFF2-40B4-BE49-F238E27FC236}">
                  <a16:creationId xmlns:a16="http://schemas.microsoft.com/office/drawing/2014/main" id="{2A4EE287-4E1B-4294-8D8E-D2960C5D3C04}"/>
                </a:ext>
              </a:extLst>
            </p:cNvPr>
            <p:cNvSpPr txBox="1"/>
            <p:nvPr/>
          </p:nvSpPr>
          <p:spPr>
            <a:xfrm>
              <a:off x="4084600" y="3396188"/>
              <a:ext cx="280846" cy="300082"/>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30</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16</a:t>
              </a:r>
            </a:p>
          </p:txBody>
        </p:sp>
        <p:sp>
          <p:nvSpPr>
            <p:cNvPr id="36" name="ZoneTexte 35">
              <a:extLst>
                <a:ext uri="{FF2B5EF4-FFF2-40B4-BE49-F238E27FC236}">
                  <a16:creationId xmlns:a16="http://schemas.microsoft.com/office/drawing/2014/main" id="{EF7E2B92-2F1B-48FA-B7EE-A48E71192268}"/>
                </a:ext>
              </a:extLst>
            </p:cNvPr>
            <p:cNvSpPr txBox="1"/>
            <p:nvPr/>
          </p:nvSpPr>
          <p:spPr>
            <a:xfrm>
              <a:off x="4283561" y="3396188"/>
              <a:ext cx="280846" cy="300082"/>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23</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8</a:t>
              </a:r>
            </a:p>
          </p:txBody>
        </p:sp>
        <p:sp>
          <p:nvSpPr>
            <p:cNvPr id="37" name="ZoneTexte 36">
              <a:extLst>
                <a:ext uri="{FF2B5EF4-FFF2-40B4-BE49-F238E27FC236}">
                  <a16:creationId xmlns:a16="http://schemas.microsoft.com/office/drawing/2014/main" id="{63A8FA5B-559E-4C0C-9D71-DB631F2CE651}"/>
                </a:ext>
              </a:extLst>
            </p:cNvPr>
            <p:cNvSpPr txBox="1"/>
            <p:nvPr/>
          </p:nvSpPr>
          <p:spPr>
            <a:xfrm>
              <a:off x="4482523" y="3396188"/>
              <a:ext cx="280846" cy="300082"/>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19</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7</a:t>
              </a:r>
            </a:p>
          </p:txBody>
        </p:sp>
        <p:sp>
          <p:nvSpPr>
            <p:cNvPr id="38" name="ZoneTexte 37">
              <a:extLst>
                <a:ext uri="{FF2B5EF4-FFF2-40B4-BE49-F238E27FC236}">
                  <a16:creationId xmlns:a16="http://schemas.microsoft.com/office/drawing/2014/main" id="{7EFD5F22-6FC9-4888-AF4C-B4736082BB54}"/>
                </a:ext>
              </a:extLst>
            </p:cNvPr>
            <p:cNvSpPr txBox="1"/>
            <p:nvPr/>
          </p:nvSpPr>
          <p:spPr>
            <a:xfrm>
              <a:off x="4681485" y="3396188"/>
              <a:ext cx="280846" cy="300082"/>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15</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5</a:t>
              </a:r>
            </a:p>
          </p:txBody>
        </p:sp>
        <p:sp>
          <p:nvSpPr>
            <p:cNvPr id="39" name="ZoneTexte 38">
              <a:extLst>
                <a:ext uri="{FF2B5EF4-FFF2-40B4-BE49-F238E27FC236}">
                  <a16:creationId xmlns:a16="http://schemas.microsoft.com/office/drawing/2014/main" id="{8478BC9E-26B5-449B-A138-F831257E369E}"/>
                </a:ext>
              </a:extLst>
            </p:cNvPr>
            <p:cNvSpPr txBox="1"/>
            <p:nvPr/>
          </p:nvSpPr>
          <p:spPr>
            <a:xfrm>
              <a:off x="4904490" y="3396188"/>
              <a:ext cx="232756" cy="300082"/>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9</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4</a:t>
              </a:r>
            </a:p>
          </p:txBody>
        </p:sp>
        <p:sp>
          <p:nvSpPr>
            <p:cNvPr id="40" name="ZoneTexte 39">
              <a:extLst>
                <a:ext uri="{FF2B5EF4-FFF2-40B4-BE49-F238E27FC236}">
                  <a16:creationId xmlns:a16="http://schemas.microsoft.com/office/drawing/2014/main" id="{6E2C9735-52F2-4EA4-83BF-82B0DF71CA74}"/>
                </a:ext>
              </a:extLst>
            </p:cNvPr>
            <p:cNvSpPr txBox="1"/>
            <p:nvPr/>
          </p:nvSpPr>
          <p:spPr>
            <a:xfrm>
              <a:off x="5103452" y="3396188"/>
              <a:ext cx="232756" cy="300082"/>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6</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2</a:t>
              </a:r>
            </a:p>
          </p:txBody>
        </p:sp>
        <p:sp>
          <p:nvSpPr>
            <p:cNvPr id="41" name="ZoneTexte 40">
              <a:extLst>
                <a:ext uri="{FF2B5EF4-FFF2-40B4-BE49-F238E27FC236}">
                  <a16:creationId xmlns:a16="http://schemas.microsoft.com/office/drawing/2014/main" id="{4F458E45-9C35-4F4A-80A5-1A84D176C39A}"/>
                </a:ext>
              </a:extLst>
            </p:cNvPr>
            <p:cNvSpPr txBox="1"/>
            <p:nvPr/>
          </p:nvSpPr>
          <p:spPr>
            <a:xfrm>
              <a:off x="5302413" y="3396188"/>
              <a:ext cx="232756" cy="300082"/>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0</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0</a:t>
              </a:r>
            </a:p>
          </p:txBody>
        </p:sp>
      </p:grpSp>
      <p:sp>
        <p:nvSpPr>
          <p:cNvPr id="42" name="ZoneTexte 41">
            <a:extLst>
              <a:ext uri="{FF2B5EF4-FFF2-40B4-BE49-F238E27FC236}">
                <a16:creationId xmlns:a16="http://schemas.microsoft.com/office/drawing/2014/main" id="{46D3EFF3-23D0-42B6-AB48-1A37C027BB91}"/>
              </a:ext>
            </a:extLst>
          </p:cNvPr>
          <p:cNvSpPr txBox="1"/>
          <p:nvPr/>
        </p:nvSpPr>
        <p:spPr>
          <a:xfrm>
            <a:off x="4439242" y="3415158"/>
            <a:ext cx="367408" cy="196208"/>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Mois</a:t>
            </a:r>
          </a:p>
        </p:txBody>
      </p:sp>
      <p:sp>
        <p:nvSpPr>
          <p:cNvPr id="43" name="ZoneTexte 42">
            <a:extLst>
              <a:ext uri="{FF2B5EF4-FFF2-40B4-BE49-F238E27FC236}">
                <a16:creationId xmlns:a16="http://schemas.microsoft.com/office/drawing/2014/main" id="{CC389A83-97A4-4C8B-BAC3-705332807B01}"/>
              </a:ext>
            </a:extLst>
          </p:cNvPr>
          <p:cNvSpPr txBox="1"/>
          <p:nvPr/>
        </p:nvSpPr>
        <p:spPr>
          <a:xfrm>
            <a:off x="3131072" y="3530122"/>
            <a:ext cx="583814" cy="20442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No. At </a:t>
            </a:r>
            <a:r>
              <a:rPr kumimoji="0" lang="fr-FR" sz="675"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mn-cs"/>
              </a:rPr>
              <a:t>risk</a:t>
            </a:r>
            <a:endPar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endParaRPr>
          </a:p>
        </p:txBody>
      </p:sp>
      <p:sp>
        <p:nvSpPr>
          <p:cNvPr id="44" name="ZoneTexte 43">
            <a:extLst>
              <a:ext uri="{FF2B5EF4-FFF2-40B4-BE49-F238E27FC236}">
                <a16:creationId xmlns:a16="http://schemas.microsoft.com/office/drawing/2014/main" id="{172C0B8B-6E4C-4C08-886C-E078CB1A8558}"/>
              </a:ext>
            </a:extLst>
          </p:cNvPr>
          <p:cNvSpPr txBox="1"/>
          <p:nvPr/>
        </p:nvSpPr>
        <p:spPr>
          <a:xfrm rot="16200000">
            <a:off x="3143091" y="2716371"/>
            <a:ext cx="452950" cy="196208"/>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SG, %</a:t>
            </a:r>
          </a:p>
        </p:txBody>
      </p:sp>
      <p:sp>
        <p:nvSpPr>
          <p:cNvPr id="45" name="Forme libre : forme 44">
            <a:extLst>
              <a:ext uri="{FF2B5EF4-FFF2-40B4-BE49-F238E27FC236}">
                <a16:creationId xmlns:a16="http://schemas.microsoft.com/office/drawing/2014/main" id="{9434F9AB-1A10-4B59-937F-388DD61059B0}"/>
              </a:ext>
            </a:extLst>
          </p:cNvPr>
          <p:cNvSpPr/>
          <p:nvPr/>
        </p:nvSpPr>
        <p:spPr>
          <a:xfrm>
            <a:off x="3694317" y="2339901"/>
            <a:ext cx="1627588" cy="861878"/>
          </a:xfrm>
          <a:custGeom>
            <a:avLst/>
            <a:gdLst>
              <a:gd name="connsiteX0" fmla="*/ 0 w 2430874"/>
              <a:gd name="connsiteY0" fmla="*/ 0 h 1791171"/>
              <a:gd name="connsiteX1" fmla="*/ 56444 w 2430874"/>
              <a:gd name="connsiteY1" fmla="*/ 41393 h 1791171"/>
              <a:gd name="connsiteX2" fmla="*/ 112889 w 2430874"/>
              <a:gd name="connsiteY2" fmla="*/ 285985 h 1791171"/>
              <a:gd name="connsiteX3" fmla="*/ 154281 w 2430874"/>
              <a:gd name="connsiteY3" fmla="*/ 436504 h 1791171"/>
              <a:gd name="connsiteX4" fmla="*/ 233304 w 2430874"/>
              <a:gd name="connsiteY4" fmla="*/ 538104 h 1791171"/>
              <a:gd name="connsiteX5" fmla="*/ 263407 w 2430874"/>
              <a:gd name="connsiteY5" fmla="*/ 617126 h 1791171"/>
              <a:gd name="connsiteX6" fmla="*/ 297274 w 2430874"/>
              <a:gd name="connsiteY6" fmla="*/ 711200 h 1791171"/>
              <a:gd name="connsiteX7" fmla="*/ 331141 w 2430874"/>
              <a:gd name="connsiteY7" fmla="*/ 771408 h 1791171"/>
              <a:gd name="connsiteX8" fmla="*/ 338667 w 2430874"/>
              <a:gd name="connsiteY8" fmla="*/ 809037 h 1791171"/>
              <a:gd name="connsiteX9" fmla="*/ 380059 w 2430874"/>
              <a:gd name="connsiteY9" fmla="*/ 809037 h 1791171"/>
              <a:gd name="connsiteX10" fmla="*/ 380059 w 2430874"/>
              <a:gd name="connsiteY10" fmla="*/ 850430 h 1791171"/>
              <a:gd name="connsiteX11" fmla="*/ 428978 w 2430874"/>
              <a:gd name="connsiteY11" fmla="*/ 850430 h 1791171"/>
              <a:gd name="connsiteX12" fmla="*/ 428978 w 2430874"/>
              <a:gd name="connsiteY12" fmla="*/ 895585 h 1791171"/>
              <a:gd name="connsiteX13" fmla="*/ 477896 w 2430874"/>
              <a:gd name="connsiteY13" fmla="*/ 895585 h 1791171"/>
              <a:gd name="connsiteX14" fmla="*/ 492948 w 2430874"/>
              <a:gd name="connsiteY14" fmla="*/ 1000948 h 1791171"/>
              <a:gd name="connsiteX15" fmla="*/ 534341 w 2430874"/>
              <a:gd name="connsiteY15" fmla="*/ 1091259 h 1791171"/>
              <a:gd name="connsiteX16" fmla="*/ 571970 w 2430874"/>
              <a:gd name="connsiteY16" fmla="*/ 1091259 h 1791171"/>
              <a:gd name="connsiteX17" fmla="*/ 571970 w 2430874"/>
              <a:gd name="connsiteY17" fmla="*/ 1128889 h 1791171"/>
              <a:gd name="connsiteX18" fmla="*/ 617126 w 2430874"/>
              <a:gd name="connsiteY18" fmla="*/ 1128889 h 1791171"/>
              <a:gd name="connsiteX19" fmla="*/ 617126 w 2430874"/>
              <a:gd name="connsiteY19" fmla="*/ 1177808 h 1791171"/>
              <a:gd name="connsiteX20" fmla="*/ 726252 w 2430874"/>
              <a:gd name="connsiteY20" fmla="*/ 1177808 h 1791171"/>
              <a:gd name="connsiteX21" fmla="*/ 786459 w 2430874"/>
              <a:gd name="connsiteY21" fmla="*/ 1283171 h 1791171"/>
              <a:gd name="connsiteX22" fmla="*/ 809037 w 2430874"/>
              <a:gd name="connsiteY22" fmla="*/ 1283171 h 1791171"/>
              <a:gd name="connsiteX23" fmla="*/ 846667 w 2430874"/>
              <a:gd name="connsiteY23" fmla="*/ 1373482 h 1791171"/>
              <a:gd name="connsiteX24" fmla="*/ 914400 w 2430874"/>
              <a:gd name="connsiteY24" fmla="*/ 1433689 h 1791171"/>
              <a:gd name="connsiteX25" fmla="*/ 936978 w 2430874"/>
              <a:gd name="connsiteY25" fmla="*/ 1460030 h 1791171"/>
              <a:gd name="connsiteX26" fmla="*/ 974607 w 2430874"/>
              <a:gd name="connsiteY26" fmla="*/ 1460030 h 1791171"/>
              <a:gd name="connsiteX27" fmla="*/ 974607 w 2430874"/>
              <a:gd name="connsiteY27" fmla="*/ 1486371 h 1791171"/>
              <a:gd name="connsiteX28" fmla="*/ 1042341 w 2430874"/>
              <a:gd name="connsiteY28" fmla="*/ 1486371 h 1791171"/>
              <a:gd name="connsiteX29" fmla="*/ 1042341 w 2430874"/>
              <a:gd name="connsiteY29" fmla="*/ 1508948 h 1791171"/>
              <a:gd name="connsiteX30" fmla="*/ 1068681 w 2430874"/>
              <a:gd name="connsiteY30" fmla="*/ 1508948 h 1791171"/>
              <a:gd name="connsiteX31" fmla="*/ 1068681 w 2430874"/>
              <a:gd name="connsiteY31" fmla="*/ 1524000 h 1791171"/>
              <a:gd name="connsiteX32" fmla="*/ 1215437 w 2430874"/>
              <a:gd name="connsiteY32" fmla="*/ 1524000 h 1791171"/>
              <a:gd name="connsiteX33" fmla="*/ 1215437 w 2430874"/>
              <a:gd name="connsiteY33" fmla="*/ 1550341 h 1791171"/>
              <a:gd name="connsiteX34" fmla="*/ 1286933 w 2430874"/>
              <a:gd name="connsiteY34" fmla="*/ 1550341 h 1791171"/>
              <a:gd name="connsiteX35" fmla="*/ 1286933 w 2430874"/>
              <a:gd name="connsiteY35" fmla="*/ 1580445 h 1791171"/>
              <a:gd name="connsiteX36" fmla="*/ 1286933 w 2430874"/>
              <a:gd name="connsiteY36" fmla="*/ 1599259 h 1791171"/>
              <a:gd name="connsiteX37" fmla="*/ 1501422 w 2430874"/>
              <a:gd name="connsiteY37" fmla="*/ 1599259 h 1791171"/>
              <a:gd name="connsiteX38" fmla="*/ 1501422 w 2430874"/>
              <a:gd name="connsiteY38" fmla="*/ 1636889 h 1791171"/>
              <a:gd name="connsiteX39" fmla="*/ 1539052 w 2430874"/>
              <a:gd name="connsiteY39" fmla="*/ 1636889 h 1791171"/>
              <a:gd name="connsiteX40" fmla="*/ 1539052 w 2430874"/>
              <a:gd name="connsiteY40" fmla="*/ 1666993 h 1791171"/>
              <a:gd name="connsiteX41" fmla="*/ 1599259 w 2430874"/>
              <a:gd name="connsiteY41" fmla="*/ 1666993 h 1791171"/>
              <a:gd name="connsiteX42" fmla="*/ 1599259 w 2430874"/>
              <a:gd name="connsiteY42" fmla="*/ 1693334 h 1791171"/>
              <a:gd name="connsiteX43" fmla="*/ 1787407 w 2430874"/>
              <a:gd name="connsiteY43" fmla="*/ 1693334 h 1791171"/>
              <a:gd name="connsiteX44" fmla="*/ 1787407 w 2430874"/>
              <a:gd name="connsiteY44" fmla="*/ 1715911 h 1791171"/>
              <a:gd name="connsiteX45" fmla="*/ 1832563 w 2430874"/>
              <a:gd name="connsiteY45" fmla="*/ 1715911 h 1791171"/>
              <a:gd name="connsiteX46" fmla="*/ 1832563 w 2430874"/>
              <a:gd name="connsiteY46" fmla="*/ 1738489 h 1791171"/>
              <a:gd name="connsiteX47" fmla="*/ 1904059 w 2430874"/>
              <a:gd name="connsiteY47" fmla="*/ 1738489 h 1791171"/>
              <a:gd name="connsiteX48" fmla="*/ 1904059 w 2430874"/>
              <a:gd name="connsiteY48" fmla="*/ 1761067 h 1791171"/>
              <a:gd name="connsiteX49" fmla="*/ 2050815 w 2430874"/>
              <a:gd name="connsiteY49" fmla="*/ 1761067 h 1791171"/>
              <a:gd name="connsiteX50" fmla="*/ 2050815 w 2430874"/>
              <a:gd name="connsiteY50" fmla="*/ 1761067 h 1791171"/>
              <a:gd name="connsiteX51" fmla="*/ 2050815 w 2430874"/>
              <a:gd name="connsiteY51" fmla="*/ 1791171 h 1791171"/>
              <a:gd name="connsiteX52" fmla="*/ 2430874 w 2430874"/>
              <a:gd name="connsiteY52" fmla="*/ 1791171 h 1791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2430874" h="1791171">
                <a:moveTo>
                  <a:pt x="0" y="0"/>
                </a:moveTo>
                <a:lnTo>
                  <a:pt x="56444" y="41393"/>
                </a:lnTo>
                <a:lnTo>
                  <a:pt x="112889" y="285985"/>
                </a:lnTo>
                <a:lnTo>
                  <a:pt x="154281" y="436504"/>
                </a:lnTo>
                <a:lnTo>
                  <a:pt x="233304" y="538104"/>
                </a:lnTo>
                <a:lnTo>
                  <a:pt x="263407" y="617126"/>
                </a:lnTo>
                <a:lnTo>
                  <a:pt x="297274" y="711200"/>
                </a:lnTo>
                <a:lnTo>
                  <a:pt x="331141" y="771408"/>
                </a:lnTo>
                <a:lnTo>
                  <a:pt x="338667" y="809037"/>
                </a:lnTo>
                <a:lnTo>
                  <a:pt x="380059" y="809037"/>
                </a:lnTo>
                <a:lnTo>
                  <a:pt x="380059" y="850430"/>
                </a:lnTo>
                <a:lnTo>
                  <a:pt x="428978" y="850430"/>
                </a:lnTo>
                <a:lnTo>
                  <a:pt x="428978" y="895585"/>
                </a:lnTo>
                <a:lnTo>
                  <a:pt x="477896" y="895585"/>
                </a:lnTo>
                <a:lnTo>
                  <a:pt x="492948" y="1000948"/>
                </a:lnTo>
                <a:lnTo>
                  <a:pt x="534341" y="1091259"/>
                </a:lnTo>
                <a:lnTo>
                  <a:pt x="571970" y="1091259"/>
                </a:lnTo>
                <a:lnTo>
                  <a:pt x="571970" y="1128889"/>
                </a:lnTo>
                <a:lnTo>
                  <a:pt x="617126" y="1128889"/>
                </a:lnTo>
                <a:lnTo>
                  <a:pt x="617126" y="1177808"/>
                </a:lnTo>
                <a:lnTo>
                  <a:pt x="726252" y="1177808"/>
                </a:lnTo>
                <a:lnTo>
                  <a:pt x="786459" y="1283171"/>
                </a:lnTo>
                <a:lnTo>
                  <a:pt x="809037" y="1283171"/>
                </a:lnTo>
                <a:lnTo>
                  <a:pt x="846667" y="1373482"/>
                </a:lnTo>
                <a:lnTo>
                  <a:pt x="914400" y="1433689"/>
                </a:lnTo>
                <a:lnTo>
                  <a:pt x="936978" y="1460030"/>
                </a:lnTo>
                <a:lnTo>
                  <a:pt x="974607" y="1460030"/>
                </a:lnTo>
                <a:lnTo>
                  <a:pt x="974607" y="1486371"/>
                </a:lnTo>
                <a:lnTo>
                  <a:pt x="1042341" y="1486371"/>
                </a:lnTo>
                <a:lnTo>
                  <a:pt x="1042341" y="1508948"/>
                </a:lnTo>
                <a:lnTo>
                  <a:pt x="1068681" y="1508948"/>
                </a:lnTo>
                <a:lnTo>
                  <a:pt x="1068681" y="1524000"/>
                </a:lnTo>
                <a:lnTo>
                  <a:pt x="1215437" y="1524000"/>
                </a:lnTo>
                <a:lnTo>
                  <a:pt x="1215437" y="1550341"/>
                </a:lnTo>
                <a:lnTo>
                  <a:pt x="1286933" y="1550341"/>
                </a:lnTo>
                <a:lnTo>
                  <a:pt x="1286933" y="1580445"/>
                </a:lnTo>
                <a:lnTo>
                  <a:pt x="1286933" y="1599259"/>
                </a:lnTo>
                <a:lnTo>
                  <a:pt x="1501422" y="1599259"/>
                </a:lnTo>
                <a:lnTo>
                  <a:pt x="1501422" y="1636889"/>
                </a:lnTo>
                <a:lnTo>
                  <a:pt x="1539052" y="1636889"/>
                </a:lnTo>
                <a:lnTo>
                  <a:pt x="1539052" y="1666993"/>
                </a:lnTo>
                <a:lnTo>
                  <a:pt x="1599259" y="1666993"/>
                </a:lnTo>
                <a:lnTo>
                  <a:pt x="1599259" y="1693334"/>
                </a:lnTo>
                <a:lnTo>
                  <a:pt x="1787407" y="1693334"/>
                </a:lnTo>
                <a:lnTo>
                  <a:pt x="1787407" y="1715911"/>
                </a:lnTo>
                <a:lnTo>
                  <a:pt x="1832563" y="1715911"/>
                </a:lnTo>
                <a:lnTo>
                  <a:pt x="1832563" y="1738489"/>
                </a:lnTo>
                <a:lnTo>
                  <a:pt x="1904059" y="1738489"/>
                </a:lnTo>
                <a:lnTo>
                  <a:pt x="1904059" y="1761067"/>
                </a:lnTo>
                <a:lnTo>
                  <a:pt x="2050815" y="1761067"/>
                </a:lnTo>
                <a:lnTo>
                  <a:pt x="2050815" y="1761067"/>
                </a:lnTo>
                <a:lnTo>
                  <a:pt x="2050815" y="1791171"/>
                </a:lnTo>
                <a:lnTo>
                  <a:pt x="2430874" y="1791171"/>
                </a:lnTo>
              </a:path>
            </a:pathLst>
          </a:custGeom>
          <a:noFill/>
          <a:ln w="222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46" name="Forme libre : forme 45">
            <a:extLst>
              <a:ext uri="{FF2B5EF4-FFF2-40B4-BE49-F238E27FC236}">
                <a16:creationId xmlns:a16="http://schemas.microsoft.com/office/drawing/2014/main" id="{37376C18-F3E3-4D75-9737-30245D072631}"/>
              </a:ext>
            </a:extLst>
          </p:cNvPr>
          <p:cNvSpPr/>
          <p:nvPr/>
        </p:nvSpPr>
        <p:spPr>
          <a:xfrm>
            <a:off x="3711953" y="2341711"/>
            <a:ext cx="1534366" cy="903523"/>
          </a:xfrm>
          <a:custGeom>
            <a:avLst/>
            <a:gdLst>
              <a:gd name="connsiteX0" fmla="*/ 0 w 2291644"/>
              <a:gd name="connsiteY0" fmla="*/ 0 h 1877719"/>
              <a:gd name="connsiteX1" fmla="*/ 52681 w 2291644"/>
              <a:gd name="connsiteY1" fmla="*/ 45156 h 1877719"/>
              <a:gd name="connsiteX2" fmla="*/ 67733 w 2291644"/>
              <a:gd name="connsiteY2" fmla="*/ 237067 h 1877719"/>
              <a:gd name="connsiteX3" fmla="*/ 146755 w 2291644"/>
              <a:gd name="connsiteY3" fmla="*/ 421452 h 1877719"/>
              <a:gd name="connsiteX4" fmla="*/ 191911 w 2291644"/>
              <a:gd name="connsiteY4" fmla="*/ 571971 h 1877719"/>
              <a:gd name="connsiteX5" fmla="*/ 222015 w 2291644"/>
              <a:gd name="connsiteY5" fmla="*/ 673571 h 1877719"/>
              <a:gd name="connsiteX6" fmla="*/ 248355 w 2291644"/>
              <a:gd name="connsiteY6" fmla="*/ 745067 h 1877719"/>
              <a:gd name="connsiteX7" fmla="*/ 308563 w 2291644"/>
              <a:gd name="connsiteY7" fmla="*/ 760119 h 1877719"/>
              <a:gd name="connsiteX8" fmla="*/ 353718 w 2291644"/>
              <a:gd name="connsiteY8" fmla="*/ 876771 h 1877719"/>
              <a:gd name="connsiteX9" fmla="*/ 395111 w 2291644"/>
              <a:gd name="connsiteY9" fmla="*/ 1087496 h 1877719"/>
              <a:gd name="connsiteX10" fmla="*/ 417689 w 2291644"/>
              <a:gd name="connsiteY10" fmla="*/ 1170282 h 1877719"/>
              <a:gd name="connsiteX11" fmla="*/ 447792 w 2291644"/>
              <a:gd name="connsiteY11" fmla="*/ 1264356 h 1877719"/>
              <a:gd name="connsiteX12" fmla="*/ 459081 w 2291644"/>
              <a:gd name="connsiteY12" fmla="*/ 1350904 h 1877719"/>
              <a:gd name="connsiteX13" fmla="*/ 485422 w 2291644"/>
              <a:gd name="connsiteY13" fmla="*/ 1350904 h 1877719"/>
              <a:gd name="connsiteX14" fmla="*/ 485422 w 2291644"/>
              <a:gd name="connsiteY14" fmla="*/ 1426163 h 1877719"/>
              <a:gd name="connsiteX15" fmla="*/ 549392 w 2291644"/>
              <a:gd name="connsiteY15" fmla="*/ 1426163 h 1877719"/>
              <a:gd name="connsiteX16" fmla="*/ 549392 w 2291644"/>
              <a:gd name="connsiteY16" fmla="*/ 1505185 h 1877719"/>
              <a:gd name="connsiteX17" fmla="*/ 602074 w 2291644"/>
              <a:gd name="connsiteY17" fmla="*/ 1505185 h 1877719"/>
              <a:gd name="connsiteX18" fmla="*/ 602074 w 2291644"/>
              <a:gd name="connsiteY18" fmla="*/ 1542815 h 1877719"/>
              <a:gd name="connsiteX19" fmla="*/ 669807 w 2291644"/>
              <a:gd name="connsiteY19" fmla="*/ 1542815 h 1877719"/>
              <a:gd name="connsiteX20" fmla="*/ 669807 w 2291644"/>
              <a:gd name="connsiteY20" fmla="*/ 1569156 h 1877719"/>
              <a:gd name="connsiteX21" fmla="*/ 714963 w 2291644"/>
              <a:gd name="connsiteY21" fmla="*/ 1569156 h 1877719"/>
              <a:gd name="connsiteX22" fmla="*/ 714963 w 2291644"/>
              <a:gd name="connsiteY22" fmla="*/ 1569156 h 1877719"/>
              <a:gd name="connsiteX23" fmla="*/ 816563 w 2291644"/>
              <a:gd name="connsiteY23" fmla="*/ 1569156 h 1877719"/>
              <a:gd name="connsiteX24" fmla="*/ 816563 w 2291644"/>
              <a:gd name="connsiteY24" fmla="*/ 1651941 h 1877719"/>
              <a:gd name="connsiteX25" fmla="*/ 899348 w 2291644"/>
              <a:gd name="connsiteY25" fmla="*/ 1651941 h 1877719"/>
              <a:gd name="connsiteX26" fmla="*/ 910637 w 2291644"/>
              <a:gd name="connsiteY26" fmla="*/ 1674519 h 1877719"/>
              <a:gd name="connsiteX27" fmla="*/ 970844 w 2291644"/>
              <a:gd name="connsiteY27" fmla="*/ 1723437 h 1877719"/>
              <a:gd name="connsiteX28" fmla="*/ 1004711 w 2291644"/>
              <a:gd name="connsiteY28" fmla="*/ 1749778 h 1877719"/>
              <a:gd name="connsiteX29" fmla="*/ 1064918 w 2291644"/>
              <a:gd name="connsiteY29" fmla="*/ 1749778 h 1877719"/>
              <a:gd name="connsiteX30" fmla="*/ 1064918 w 2291644"/>
              <a:gd name="connsiteY30" fmla="*/ 1809985 h 1877719"/>
              <a:gd name="connsiteX31" fmla="*/ 1301985 w 2291644"/>
              <a:gd name="connsiteY31" fmla="*/ 1809985 h 1877719"/>
              <a:gd name="connsiteX32" fmla="*/ 1301985 w 2291644"/>
              <a:gd name="connsiteY32" fmla="*/ 1858904 h 1877719"/>
              <a:gd name="connsiteX33" fmla="*/ 1539052 w 2291644"/>
              <a:gd name="connsiteY33" fmla="*/ 1858904 h 1877719"/>
              <a:gd name="connsiteX34" fmla="*/ 1618074 w 2291644"/>
              <a:gd name="connsiteY34" fmla="*/ 1877719 h 1877719"/>
              <a:gd name="connsiteX35" fmla="*/ 2291644 w 2291644"/>
              <a:gd name="connsiteY35" fmla="*/ 1877719 h 1877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291644" h="1877719">
                <a:moveTo>
                  <a:pt x="0" y="0"/>
                </a:moveTo>
                <a:lnTo>
                  <a:pt x="52681" y="45156"/>
                </a:lnTo>
                <a:lnTo>
                  <a:pt x="67733" y="237067"/>
                </a:lnTo>
                <a:lnTo>
                  <a:pt x="146755" y="421452"/>
                </a:lnTo>
                <a:lnTo>
                  <a:pt x="191911" y="571971"/>
                </a:lnTo>
                <a:lnTo>
                  <a:pt x="222015" y="673571"/>
                </a:lnTo>
                <a:lnTo>
                  <a:pt x="248355" y="745067"/>
                </a:lnTo>
                <a:lnTo>
                  <a:pt x="308563" y="760119"/>
                </a:lnTo>
                <a:lnTo>
                  <a:pt x="353718" y="876771"/>
                </a:lnTo>
                <a:lnTo>
                  <a:pt x="395111" y="1087496"/>
                </a:lnTo>
                <a:lnTo>
                  <a:pt x="417689" y="1170282"/>
                </a:lnTo>
                <a:lnTo>
                  <a:pt x="447792" y="1264356"/>
                </a:lnTo>
                <a:lnTo>
                  <a:pt x="459081" y="1350904"/>
                </a:lnTo>
                <a:lnTo>
                  <a:pt x="485422" y="1350904"/>
                </a:lnTo>
                <a:lnTo>
                  <a:pt x="485422" y="1426163"/>
                </a:lnTo>
                <a:lnTo>
                  <a:pt x="549392" y="1426163"/>
                </a:lnTo>
                <a:lnTo>
                  <a:pt x="549392" y="1505185"/>
                </a:lnTo>
                <a:lnTo>
                  <a:pt x="602074" y="1505185"/>
                </a:lnTo>
                <a:lnTo>
                  <a:pt x="602074" y="1542815"/>
                </a:lnTo>
                <a:lnTo>
                  <a:pt x="669807" y="1542815"/>
                </a:lnTo>
                <a:lnTo>
                  <a:pt x="669807" y="1569156"/>
                </a:lnTo>
                <a:lnTo>
                  <a:pt x="714963" y="1569156"/>
                </a:lnTo>
                <a:lnTo>
                  <a:pt x="714963" y="1569156"/>
                </a:lnTo>
                <a:lnTo>
                  <a:pt x="816563" y="1569156"/>
                </a:lnTo>
                <a:lnTo>
                  <a:pt x="816563" y="1651941"/>
                </a:lnTo>
                <a:lnTo>
                  <a:pt x="899348" y="1651941"/>
                </a:lnTo>
                <a:lnTo>
                  <a:pt x="910637" y="1674519"/>
                </a:lnTo>
                <a:lnTo>
                  <a:pt x="970844" y="1723437"/>
                </a:lnTo>
                <a:lnTo>
                  <a:pt x="1004711" y="1749778"/>
                </a:lnTo>
                <a:lnTo>
                  <a:pt x="1064918" y="1749778"/>
                </a:lnTo>
                <a:lnTo>
                  <a:pt x="1064918" y="1809985"/>
                </a:lnTo>
                <a:lnTo>
                  <a:pt x="1301985" y="1809985"/>
                </a:lnTo>
                <a:lnTo>
                  <a:pt x="1301985" y="1858904"/>
                </a:lnTo>
                <a:lnTo>
                  <a:pt x="1539052" y="1858904"/>
                </a:lnTo>
                <a:lnTo>
                  <a:pt x="1618074" y="1877719"/>
                </a:lnTo>
                <a:lnTo>
                  <a:pt x="2291644" y="1877719"/>
                </a:lnTo>
              </a:path>
            </a:pathLst>
          </a:custGeom>
          <a:noFill/>
          <a:ln w="222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47" name="ZoneTexte 46">
            <a:extLst>
              <a:ext uri="{FF2B5EF4-FFF2-40B4-BE49-F238E27FC236}">
                <a16:creationId xmlns:a16="http://schemas.microsoft.com/office/drawing/2014/main" id="{AA9C79A9-62B8-4961-B95D-748948269CB9}"/>
              </a:ext>
            </a:extLst>
          </p:cNvPr>
          <p:cNvSpPr txBox="1"/>
          <p:nvPr/>
        </p:nvSpPr>
        <p:spPr>
          <a:xfrm>
            <a:off x="4743005" y="2535827"/>
            <a:ext cx="1026243" cy="403957"/>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Médiane (95% CI)</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59BCA8">
                    <a:lumMod val="75000"/>
                  </a:srgbClr>
                </a:solidFill>
                <a:effectLst/>
                <a:uLnTx/>
                <a:uFillTx/>
                <a:latin typeface="Arial" panose="020B0604020202020204" pitchFamily="34" charset="0"/>
                <a:ea typeface="+mn-ea"/>
                <a:cs typeface="+mn-cs"/>
              </a:rPr>
              <a:t>10,4 mois (6,7 – 15,5)</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000066"/>
                </a:solidFill>
                <a:effectLst/>
                <a:uLnTx/>
                <a:uFillTx/>
                <a:latin typeface="Arial" panose="020B0604020202020204" pitchFamily="34" charset="0"/>
                <a:ea typeface="+mn-ea"/>
                <a:cs typeface="+mn-cs"/>
              </a:rPr>
              <a:t>8,3 mois (6,8 – 9,4)</a:t>
            </a:r>
          </a:p>
        </p:txBody>
      </p:sp>
      <p:sp>
        <p:nvSpPr>
          <p:cNvPr id="48" name="Rectangle à coins arrondis 4">
            <a:extLst>
              <a:ext uri="{FF2B5EF4-FFF2-40B4-BE49-F238E27FC236}">
                <a16:creationId xmlns:a16="http://schemas.microsoft.com/office/drawing/2014/main" id="{B6383E8E-43AA-4CF5-BF0D-3CB81B64CA86}"/>
              </a:ext>
            </a:extLst>
          </p:cNvPr>
          <p:cNvSpPr/>
          <p:nvPr/>
        </p:nvSpPr>
        <p:spPr>
          <a:xfrm>
            <a:off x="3164668" y="1407820"/>
            <a:ext cx="2616608" cy="2573815"/>
          </a:xfrm>
          <a:prstGeom prst="roundRect">
            <a:avLst>
              <a:gd name="adj" fmla="val 6831"/>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graphicFrame>
        <p:nvGraphicFramePr>
          <p:cNvPr id="49" name="Tableau 48">
            <a:extLst>
              <a:ext uri="{FF2B5EF4-FFF2-40B4-BE49-F238E27FC236}">
                <a16:creationId xmlns:a16="http://schemas.microsoft.com/office/drawing/2014/main" id="{4B57C1A5-F1BA-43AF-9583-0802A9D80006}"/>
              </a:ext>
            </a:extLst>
          </p:cNvPr>
          <p:cNvGraphicFramePr>
            <a:graphicFrameLocks noGrp="1"/>
          </p:cNvGraphicFramePr>
          <p:nvPr/>
        </p:nvGraphicFramePr>
        <p:xfrm>
          <a:off x="561002" y="1607321"/>
          <a:ext cx="2259221" cy="527174"/>
        </p:xfrm>
        <a:graphic>
          <a:graphicData uri="http://schemas.openxmlformats.org/drawingml/2006/table">
            <a:tbl>
              <a:tblPr firstRow="1" bandRow="1">
                <a:tableStyleId>{7DF18680-E054-41AD-8BC1-D1AEF772440D}</a:tableStyleId>
              </a:tblPr>
              <a:tblGrid>
                <a:gridCol w="953431">
                  <a:extLst>
                    <a:ext uri="{9D8B030D-6E8A-4147-A177-3AD203B41FA5}">
                      <a16:colId xmlns:a16="http://schemas.microsoft.com/office/drawing/2014/main" val="20000"/>
                    </a:ext>
                  </a:extLst>
                </a:gridCol>
                <a:gridCol w="652895">
                  <a:extLst>
                    <a:ext uri="{9D8B030D-6E8A-4147-A177-3AD203B41FA5}">
                      <a16:colId xmlns:a16="http://schemas.microsoft.com/office/drawing/2014/main" val="20001"/>
                    </a:ext>
                  </a:extLst>
                </a:gridCol>
                <a:gridCol w="652895">
                  <a:extLst>
                    <a:ext uri="{9D8B030D-6E8A-4147-A177-3AD203B41FA5}">
                      <a16:colId xmlns:a16="http://schemas.microsoft.com/office/drawing/2014/main" val="20002"/>
                    </a:ext>
                  </a:extLst>
                </a:gridCol>
              </a:tblGrid>
              <a:tr h="199536">
                <a:tc>
                  <a:txBody>
                    <a:bodyPr/>
                    <a:lstStyle/>
                    <a:p>
                      <a:pPr>
                        <a:lnSpc>
                          <a:spcPts val="900"/>
                        </a:lnSpc>
                      </a:pPr>
                      <a:endParaRPr lang="fr-FR" sz="800" b="0" i="0" dirty="0">
                        <a:solidFill>
                          <a:schemeClr val="bg1"/>
                        </a:solidFill>
                        <a:latin typeface="Arial" panose="020B0604020202020204" pitchFamily="34" charset="0"/>
                        <a:cs typeface="Arial" panose="020B0604020202020204" pitchFamily="34" charset="0"/>
                      </a:endParaRPr>
                    </a:p>
                  </a:txBody>
                  <a:tcPr marL="0" marR="0" marT="0" marB="0" anchor="ctr"/>
                </a:tc>
                <a:tc>
                  <a:txBody>
                    <a:bodyPr/>
                    <a:lstStyle/>
                    <a:p>
                      <a:pPr marL="0" marR="0" algn="ctr">
                        <a:lnSpc>
                          <a:spcPts val="900"/>
                        </a:lnSpc>
                        <a:spcBef>
                          <a:spcPts val="0"/>
                        </a:spcBef>
                        <a:spcAft>
                          <a:spcPts val="0"/>
                        </a:spcAft>
                      </a:pPr>
                      <a:r>
                        <a:rPr lang="en-US" sz="800" b="0" dirty="0" err="1">
                          <a:solidFill>
                            <a:schemeClr val="bg1">
                              <a:lumMod val="95000"/>
                            </a:schemeClr>
                          </a:solidFill>
                          <a:effectLst/>
                          <a:latin typeface="Arial" panose="020B0604020202020204" pitchFamily="34" charset="0"/>
                          <a:cs typeface="Arial" panose="020B0604020202020204" pitchFamily="34" charset="0"/>
                        </a:rPr>
                        <a:t>Evts</a:t>
                      </a:r>
                      <a:r>
                        <a:rPr lang="en-US" sz="800" b="0" dirty="0">
                          <a:solidFill>
                            <a:schemeClr val="bg1">
                              <a:lumMod val="95000"/>
                            </a:schemeClr>
                          </a:solidFill>
                          <a:effectLst/>
                          <a:latin typeface="Arial" panose="020B0604020202020204" pitchFamily="34" charset="0"/>
                          <a:cs typeface="Arial" panose="020B0604020202020204" pitchFamily="34" charset="0"/>
                        </a:rPr>
                        <a:t>/Pts</a:t>
                      </a:r>
                      <a:endParaRPr lang="en-US" sz="800" b="0" i="0" dirty="0">
                        <a:solidFill>
                          <a:schemeClr val="bg1">
                            <a:lumMod val="95000"/>
                          </a:schemeClr>
                        </a:solidFill>
                        <a:effectLst/>
                        <a:latin typeface="Arial" panose="020B0604020202020204" pitchFamily="34" charset="0"/>
                        <a:ea typeface="Times New Roman"/>
                        <a:cs typeface="Arial" panose="020B0604020202020204" pitchFamily="34" charset="0"/>
                      </a:endParaRPr>
                    </a:p>
                  </a:txBody>
                  <a:tcPr marL="0" marR="0" marT="0" marB="0" anchor="ctr"/>
                </a:tc>
                <a:tc>
                  <a:txBody>
                    <a:bodyPr/>
                    <a:lstStyle/>
                    <a:p>
                      <a:pPr marL="0" marR="0" algn="ctr">
                        <a:lnSpc>
                          <a:spcPts val="900"/>
                        </a:lnSpc>
                        <a:spcBef>
                          <a:spcPts val="0"/>
                        </a:spcBef>
                        <a:spcAft>
                          <a:spcPts val="0"/>
                        </a:spcAft>
                      </a:pPr>
                      <a:r>
                        <a:rPr lang="en-US" sz="800" b="0" dirty="0">
                          <a:solidFill>
                            <a:schemeClr val="bg1">
                              <a:lumMod val="95000"/>
                            </a:schemeClr>
                          </a:solidFill>
                          <a:effectLst/>
                          <a:latin typeface="Arial" panose="020B0604020202020204" pitchFamily="34" charset="0"/>
                          <a:cs typeface="Arial" panose="020B0604020202020204" pitchFamily="34" charset="0"/>
                        </a:rPr>
                        <a:t>HR (95% CI)</a:t>
                      </a:r>
                      <a:endParaRPr lang="en-US" sz="800" b="0" i="0" dirty="0">
                        <a:solidFill>
                          <a:schemeClr val="bg1">
                            <a:lumMod val="95000"/>
                          </a:schemeClr>
                        </a:solidFill>
                        <a:effectLst/>
                        <a:latin typeface="Arial" panose="020B0604020202020204" pitchFamily="34" charset="0"/>
                        <a:ea typeface="Times New Roman"/>
                        <a:cs typeface="Arial" panose="020B0604020202020204" pitchFamily="34" charset="0"/>
                      </a:endParaRPr>
                    </a:p>
                  </a:txBody>
                  <a:tcPr marL="0" marR="0" marT="0" marB="0" anchor="ctr"/>
                </a:tc>
                <a:extLst>
                  <a:ext uri="{0D108BD9-81ED-4DB2-BD59-A6C34878D82A}">
                    <a16:rowId xmlns:a16="http://schemas.microsoft.com/office/drawing/2014/main" val="10000"/>
                  </a:ext>
                </a:extLst>
              </a:tr>
              <a:tr h="163819">
                <a:tc>
                  <a:txBody>
                    <a:bodyPr/>
                    <a:lstStyle/>
                    <a:p>
                      <a:pPr marL="36000" marR="0" indent="0" algn="l" defTabSz="914400" rtl="0" eaLnBrk="1" fontAlgn="auto" latinLnBrk="0" hangingPunct="1">
                        <a:lnSpc>
                          <a:spcPts val="900"/>
                        </a:lnSpc>
                        <a:spcBef>
                          <a:spcPts val="0"/>
                        </a:spcBef>
                        <a:spcAft>
                          <a:spcPts val="0"/>
                        </a:spcAft>
                        <a:buClrTx/>
                        <a:buSzTx/>
                        <a:buFontTx/>
                        <a:buNone/>
                        <a:tabLst/>
                        <a:defRPr/>
                      </a:pPr>
                      <a:r>
                        <a:rPr lang="fr-FR" sz="800" b="1" dirty="0">
                          <a:solidFill>
                            <a:schemeClr val="bg1"/>
                          </a:solidFill>
                          <a:latin typeface="Arial" panose="020B0604020202020204" pitchFamily="34" charset="0"/>
                          <a:cs typeface="Arial" panose="020B0604020202020204" pitchFamily="34" charset="0"/>
                        </a:rPr>
                        <a:t>Pembrolizumab</a:t>
                      </a:r>
                      <a:endParaRPr lang="fr-FR" sz="800" b="1" i="0" dirty="0">
                        <a:solidFill>
                          <a:schemeClr val="bg1"/>
                        </a:solidFill>
                        <a:latin typeface="Arial" panose="020B0604020202020204" pitchFamily="34" charset="0"/>
                        <a:cs typeface="Arial" panose="020B0604020202020204" pitchFamily="34" charset="0"/>
                      </a:endParaRPr>
                    </a:p>
                  </a:txBody>
                  <a:tcPr marL="0" marR="0" marT="0" marB="0" anchor="ctr">
                    <a:solidFill>
                      <a:schemeClr val="accent1"/>
                    </a:solidFill>
                  </a:tcPr>
                </a:tc>
                <a:tc>
                  <a:txBody>
                    <a:bodyPr/>
                    <a:lstStyle/>
                    <a:p>
                      <a:pPr marL="0" marR="0" indent="0" algn="ctr" defTabSz="914400" rtl="0" eaLnBrk="1" fontAlgn="auto" latinLnBrk="0" hangingPunct="1">
                        <a:lnSpc>
                          <a:spcPts val="900"/>
                        </a:lnSpc>
                        <a:spcBef>
                          <a:spcPts val="0"/>
                        </a:spcBef>
                        <a:spcAft>
                          <a:spcPts val="0"/>
                        </a:spcAft>
                        <a:buClr>
                          <a:schemeClr val="accent2"/>
                        </a:buClr>
                        <a:buSzTx/>
                        <a:buFont typeface="Calibri" panose="020F0502020204030204" pitchFamily="34" charset="0"/>
                        <a:buNone/>
                        <a:tabLst/>
                        <a:defRPr/>
                      </a:pPr>
                      <a:r>
                        <a:rPr lang="fr-FR" sz="800" b="0" dirty="0">
                          <a:solidFill>
                            <a:schemeClr val="tx1">
                              <a:lumMod val="75000"/>
                              <a:lumOff val="25000"/>
                            </a:schemeClr>
                          </a:solidFill>
                          <a:latin typeface="Arial" panose="020B0604020202020204" pitchFamily="34" charset="0"/>
                          <a:cs typeface="Arial" panose="020B0604020202020204" pitchFamily="34" charset="0"/>
                        </a:rPr>
                        <a:t>176/196</a:t>
                      </a:r>
                      <a:endParaRPr lang="fr-FR" sz="800" b="0" i="0" dirty="0">
                        <a:solidFill>
                          <a:schemeClr val="tx1">
                            <a:lumMod val="75000"/>
                            <a:lumOff val="25000"/>
                          </a:schemeClr>
                        </a:solidFill>
                        <a:latin typeface="Arial" panose="020B0604020202020204" pitchFamily="34" charset="0"/>
                        <a:cs typeface="Arial" panose="020B0604020202020204" pitchFamily="34" charset="0"/>
                      </a:endParaRPr>
                    </a:p>
                  </a:txBody>
                  <a:tcPr marL="0" marR="0" marT="0" marB="0" anchor="ctr"/>
                </a:tc>
                <a:tc rowSpan="2">
                  <a:txBody>
                    <a:bodyPr/>
                    <a:lstStyle/>
                    <a:p>
                      <a:pPr marL="0" marR="0" indent="0" algn="ctr" defTabSz="914400" rtl="0" eaLnBrk="1" fontAlgn="auto" latinLnBrk="0" hangingPunct="1">
                        <a:lnSpc>
                          <a:spcPts val="900"/>
                        </a:lnSpc>
                        <a:spcBef>
                          <a:spcPts val="0"/>
                        </a:spcBef>
                        <a:spcAft>
                          <a:spcPts val="0"/>
                        </a:spcAft>
                        <a:buClr>
                          <a:schemeClr val="accent2"/>
                        </a:buClr>
                        <a:buSzTx/>
                        <a:buFont typeface="Calibri" panose="020F0502020204030204" pitchFamily="34" charset="0"/>
                        <a:buNone/>
                        <a:tabLst/>
                        <a:defRPr/>
                      </a:pPr>
                      <a:r>
                        <a:rPr lang="fr-FR" sz="800" b="0" dirty="0">
                          <a:solidFill>
                            <a:schemeClr val="tx1">
                              <a:lumMod val="75000"/>
                              <a:lumOff val="25000"/>
                            </a:schemeClr>
                          </a:solidFill>
                          <a:latin typeface="Arial" panose="020B0604020202020204" pitchFamily="34" charset="0"/>
                          <a:cs typeface="Arial" panose="020B0604020202020204" pitchFamily="34" charset="0"/>
                        </a:rPr>
                        <a:t>0,81</a:t>
                      </a:r>
                    </a:p>
                    <a:p>
                      <a:pPr marL="0" marR="0" indent="0" algn="ctr" defTabSz="914400" rtl="0" eaLnBrk="1" fontAlgn="auto" latinLnBrk="0" hangingPunct="1">
                        <a:lnSpc>
                          <a:spcPts val="900"/>
                        </a:lnSpc>
                        <a:spcBef>
                          <a:spcPts val="0"/>
                        </a:spcBef>
                        <a:spcAft>
                          <a:spcPts val="0"/>
                        </a:spcAft>
                        <a:buClr>
                          <a:schemeClr val="accent2"/>
                        </a:buClr>
                        <a:buSzTx/>
                        <a:buFont typeface="Calibri" panose="020F0502020204030204" pitchFamily="34" charset="0"/>
                        <a:buNone/>
                        <a:tabLst/>
                        <a:defRPr/>
                      </a:pPr>
                      <a:r>
                        <a:rPr lang="fr-FR" sz="800" b="0" dirty="0">
                          <a:solidFill>
                            <a:schemeClr val="tx1">
                              <a:lumMod val="75000"/>
                              <a:lumOff val="25000"/>
                            </a:schemeClr>
                          </a:solidFill>
                          <a:latin typeface="Arial" panose="020B0604020202020204" pitchFamily="34" charset="0"/>
                          <a:cs typeface="Arial" panose="020B0604020202020204" pitchFamily="34" charset="0"/>
                        </a:rPr>
                        <a:t>(0,66 – 1,00)</a:t>
                      </a:r>
                      <a:endParaRPr lang="fr-FR" sz="800" b="0" i="0" dirty="0">
                        <a:solidFill>
                          <a:schemeClr val="tx1">
                            <a:lumMod val="75000"/>
                            <a:lumOff val="25000"/>
                          </a:schemeClr>
                        </a:solidFill>
                        <a:latin typeface="Arial" panose="020B0604020202020204" pitchFamily="34" charset="0"/>
                        <a:cs typeface="Arial" panose="020B0604020202020204" pitchFamily="34" charset="0"/>
                      </a:endParaRPr>
                    </a:p>
                  </a:txBody>
                  <a:tcPr marL="0" marR="0" marT="0" marB="0" anchor="ctr"/>
                </a:tc>
                <a:extLst>
                  <a:ext uri="{0D108BD9-81ED-4DB2-BD59-A6C34878D82A}">
                    <a16:rowId xmlns:a16="http://schemas.microsoft.com/office/drawing/2014/main" val="10001"/>
                  </a:ext>
                </a:extLst>
              </a:tr>
              <a:tr h="163819">
                <a:tc>
                  <a:txBody>
                    <a:bodyPr/>
                    <a:lstStyle/>
                    <a:p>
                      <a:pPr marL="36000" marR="0" indent="0" algn="l">
                        <a:lnSpc>
                          <a:spcPts val="900"/>
                        </a:lnSpc>
                        <a:spcBef>
                          <a:spcPts val="0"/>
                        </a:spcBef>
                        <a:spcAft>
                          <a:spcPts val="0"/>
                        </a:spcAft>
                      </a:pPr>
                      <a:r>
                        <a:rPr lang="en-US" sz="800" b="1" dirty="0">
                          <a:solidFill>
                            <a:schemeClr val="bg1"/>
                          </a:solidFill>
                          <a:effectLst/>
                          <a:latin typeface="Arial" panose="020B0604020202020204" pitchFamily="34" charset="0"/>
                          <a:cs typeface="Arial" panose="020B0604020202020204" pitchFamily="34" charset="0"/>
                        </a:rPr>
                        <a:t>Paclitaxel</a:t>
                      </a:r>
                      <a:endParaRPr lang="en-US" sz="800" b="1" i="0" dirty="0">
                        <a:solidFill>
                          <a:schemeClr val="bg1"/>
                        </a:solidFill>
                        <a:effectLst/>
                        <a:latin typeface="Arial" panose="020B0604020202020204" pitchFamily="34" charset="0"/>
                        <a:ea typeface="Times New Roman"/>
                        <a:cs typeface="Arial" panose="020B0604020202020204" pitchFamily="34" charset="0"/>
                      </a:endParaRPr>
                    </a:p>
                  </a:txBody>
                  <a:tcPr marL="0" marR="0" marT="0" marB="0" anchor="ctr">
                    <a:solidFill>
                      <a:srgbClr val="C00000"/>
                    </a:solidFill>
                  </a:tcPr>
                </a:tc>
                <a:tc>
                  <a:txBody>
                    <a:bodyPr/>
                    <a:lstStyle/>
                    <a:p>
                      <a:pPr marL="0" marR="0" algn="ctr">
                        <a:lnSpc>
                          <a:spcPts val="900"/>
                        </a:lnSpc>
                        <a:spcBef>
                          <a:spcPts val="0"/>
                        </a:spcBef>
                        <a:spcAft>
                          <a:spcPts val="0"/>
                        </a:spcAft>
                      </a:pPr>
                      <a:r>
                        <a:rPr lang="en-US" sz="800" b="0" dirty="0">
                          <a:solidFill>
                            <a:schemeClr val="tx1">
                              <a:lumMod val="75000"/>
                              <a:lumOff val="25000"/>
                            </a:schemeClr>
                          </a:solidFill>
                          <a:effectLst/>
                          <a:latin typeface="Arial" panose="020B0604020202020204" pitchFamily="34" charset="0"/>
                          <a:cs typeface="Arial" panose="020B0604020202020204" pitchFamily="34" charset="0"/>
                        </a:rPr>
                        <a:t>190/199</a:t>
                      </a:r>
                      <a:endParaRPr lang="en-US" sz="800" b="0" i="0" dirty="0">
                        <a:solidFill>
                          <a:schemeClr val="tx1">
                            <a:lumMod val="75000"/>
                            <a:lumOff val="25000"/>
                          </a:schemeClr>
                        </a:solidFill>
                        <a:effectLst/>
                        <a:latin typeface="Arial" panose="020B0604020202020204" pitchFamily="34" charset="0"/>
                        <a:ea typeface="Times New Roman"/>
                        <a:cs typeface="Arial" panose="020B0604020202020204" pitchFamily="34" charset="0"/>
                      </a:endParaRPr>
                    </a:p>
                  </a:txBody>
                  <a:tcPr marL="0" marR="0" marT="0" marB="0" anchor="ctr"/>
                </a:tc>
                <a:tc vMerge="1">
                  <a:txBody>
                    <a:bodyPr/>
                    <a:lstStyle/>
                    <a:p>
                      <a:pPr marL="0" marR="0" algn="ctr">
                        <a:lnSpc>
                          <a:spcPct val="100000"/>
                        </a:lnSpc>
                        <a:spcBef>
                          <a:spcPts val="0"/>
                        </a:spcBef>
                        <a:spcAft>
                          <a:spcPts val="0"/>
                        </a:spcAft>
                      </a:pPr>
                      <a:endParaRPr lang="en-US" sz="1050" b="1" dirty="0">
                        <a:solidFill>
                          <a:schemeClr val="tx1">
                            <a:lumMod val="65000"/>
                            <a:lumOff val="35000"/>
                          </a:schemeClr>
                        </a:solidFill>
                        <a:effectLst/>
                        <a:latin typeface="Calibri" panose="020F0502020204030204" pitchFamily="34" charset="0"/>
                        <a:ea typeface="Times New Roman"/>
                        <a:cs typeface="Calibri" panose="020F0502020204030204" pitchFamily="34" charset="0"/>
                      </a:endParaRPr>
                    </a:p>
                  </a:txBody>
                  <a:tcPr marL="0" marR="0" marT="0" marB="0" anchor="ct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bl>
          </a:graphicData>
        </a:graphic>
      </p:graphicFrame>
      <p:sp>
        <p:nvSpPr>
          <p:cNvPr id="51" name="ZoneTexte 50">
            <a:extLst>
              <a:ext uri="{FF2B5EF4-FFF2-40B4-BE49-F238E27FC236}">
                <a16:creationId xmlns:a16="http://schemas.microsoft.com/office/drawing/2014/main" id="{70E46E7B-4624-42D5-A485-504A927836FC}"/>
              </a:ext>
            </a:extLst>
          </p:cNvPr>
          <p:cNvSpPr txBox="1"/>
          <p:nvPr/>
        </p:nvSpPr>
        <p:spPr>
          <a:xfrm>
            <a:off x="665891" y="2274682"/>
            <a:ext cx="328936" cy="205289"/>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100</a:t>
            </a:r>
          </a:p>
        </p:txBody>
      </p:sp>
      <p:sp>
        <p:nvSpPr>
          <p:cNvPr id="52" name="Forme libre : forme 51">
            <a:extLst>
              <a:ext uri="{FF2B5EF4-FFF2-40B4-BE49-F238E27FC236}">
                <a16:creationId xmlns:a16="http://schemas.microsoft.com/office/drawing/2014/main" id="{532DE166-567A-4143-A79C-7C0DFD965CC2}"/>
              </a:ext>
            </a:extLst>
          </p:cNvPr>
          <p:cNvSpPr/>
          <p:nvPr/>
        </p:nvSpPr>
        <p:spPr>
          <a:xfrm>
            <a:off x="979197" y="2334168"/>
            <a:ext cx="1738184" cy="981449"/>
          </a:xfrm>
          <a:custGeom>
            <a:avLst/>
            <a:gdLst>
              <a:gd name="connsiteX0" fmla="*/ 0 w 2596055"/>
              <a:gd name="connsiteY0" fmla="*/ 0 h 2081048"/>
              <a:gd name="connsiteX1" fmla="*/ 0 w 2596055"/>
              <a:gd name="connsiteY1" fmla="*/ 2081048 h 2081048"/>
              <a:gd name="connsiteX2" fmla="*/ 2596055 w 2596055"/>
              <a:gd name="connsiteY2" fmla="*/ 2081048 h 2081048"/>
            </a:gdLst>
            <a:ahLst/>
            <a:cxnLst>
              <a:cxn ang="0">
                <a:pos x="connsiteX0" y="connsiteY0"/>
              </a:cxn>
              <a:cxn ang="0">
                <a:pos x="connsiteX1" y="connsiteY1"/>
              </a:cxn>
              <a:cxn ang="0">
                <a:pos x="connsiteX2" y="connsiteY2"/>
              </a:cxn>
            </a:cxnLst>
            <a:rect l="l" t="t" r="r" b="b"/>
            <a:pathLst>
              <a:path w="2596055" h="2081048">
                <a:moveTo>
                  <a:pt x="0" y="0"/>
                </a:moveTo>
                <a:lnTo>
                  <a:pt x="0" y="2081048"/>
                </a:lnTo>
                <a:lnTo>
                  <a:pt x="2596055" y="2081048"/>
                </a:ln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53" name="ZoneTexte 52">
            <a:extLst>
              <a:ext uri="{FF2B5EF4-FFF2-40B4-BE49-F238E27FC236}">
                <a16:creationId xmlns:a16="http://schemas.microsoft.com/office/drawing/2014/main" id="{62EBE1BD-748A-41E7-BBD4-FB23823B44F9}"/>
              </a:ext>
            </a:extLst>
          </p:cNvPr>
          <p:cNvSpPr txBox="1"/>
          <p:nvPr/>
        </p:nvSpPr>
        <p:spPr>
          <a:xfrm>
            <a:off x="713979" y="2372824"/>
            <a:ext cx="280847" cy="196208"/>
          </a:xfrm>
          <a:prstGeom prst="rect">
            <a:avLst/>
          </a:prstGeom>
          <a:noFill/>
        </p:spPr>
        <p:txBody>
          <a:bodyPr wrap="squar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90</a:t>
            </a:r>
          </a:p>
        </p:txBody>
      </p:sp>
      <p:sp>
        <p:nvSpPr>
          <p:cNvPr id="54" name="ZoneTexte 53">
            <a:extLst>
              <a:ext uri="{FF2B5EF4-FFF2-40B4-BE49-F238E27FC236}">
                <a16:creationId xmlns:a16="http://schemas.microsoft.com/office/drawing/2014/main" id="{0A0FD5AA-535C-4137-978B-A76A0E372C56}"/>
              </a:ext>
            </a:extLst>
          </p:cNvPr>
          <p:cNvSpPr txBox="1"/>
          <p:nvPr/>
        </p:nvSpPr>
        <p:spPr>
          <a:xfrm>
            <a:off x="713979" y="2470969"/>
            <a:ext cx="280847" cy="196208"/>
          </a:xfrm>
          <a:prstGeom prst="rect">
            <a:avLst/>
          </a:prstGeom>
          <a:noFill/>
        </p:spPr>
        <p:txBody>
          <a:bodyPr wrap="squar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80</a:t>
            </a:r>
          </a:p>
        </p:txBody>
      </p:sp>
      <p:sp>
        <p:nvSpPr>
          <p:cNvPr id="55" name="ZoneTexte 54">
            <a:extLst>
              <a:ext uri="{FF2B5EF4-FFF2-40B4-BE49-F238E27FC236}">
                <a16:creationId xmlns:a16="http://schemas.microsoft.com/office/drawing/2014/main" id="{7C1CE7C5-75BE-4B8B-85DF-CF966B5C83D0}"/>
              </a:ext>
            </a:extLst>
          </p:cNvPr>
          <p:cNvSpPr txBox="1"/>
          <p:nvPr/>
        </p:nvSpPr>
        <p:spPr>
          <a:xfrm>
            <a:off x="713979" y="2569115"/>
            <a:ext cx="280847" cy="196208"/>
          </a:xfrm>
          <a:prstGeom prst="rect">
            <a:avLst/>
          </a:prstGeom>
          <a:noFill/>
        </p:spPr>
        <p:txBody>
          <a:bodyPr wrap="squar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70</a:t>
            </a:r>
          </a:p>
        </p:txBody>
      </p:sp>
      <p:sp>
        <p:nvSpPr>
          <p:cNvPr id="56" name="ZoneTexte 55">
            <a:extLst>
              <a:ext uri="{FF2B5EF4-FFF2-40B4-BE49-F238E27FC236}">
                <a16:creationId xmlns:a16="http://schemas.microsoft.com/office/drawing/2014/main" id="{47FCB502-84D5-4A7B-AA2E-96354B9F8C72}"/>
              </a:ext>
            </a:extLst>
          </p:cNvPr>
          <p:cNvSpPr txBox="1"/>
          <p:nvPr/>
        </p:nvSpPr>
        <p:spPr>
          <a:xfrm>
            <a:off x="713979" y="2667259"/>
            <a:ext cx="280847" cy="196208"/>
          </a:xfrm>
          <a:prstGeom prst="rect">
            <a:avLst/>
          </a:prstGeom>
          <a:noFill/>
        </p:spPr>
        <p:txBody>
          <a:bodyPr wrap="squar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60</a:t>
            </a:r>
          </a:p>
        </p:txBody>
      </p:sp>
      <p:sp>
        <p:nvSpPr>
          <p:cNvPr id="57" name="ZoneTexte 56">
            <a:extLst>
              <a:ext uri="{FF2B5EF4-FFF2-40B4-BE49-F238E27FC236}">
                <a16:creationId xmlns:a16="http://schemas.microsoft.com/office/drawing/2014/main" id="{C0F9DE9F-D8BB-41B3-8FA6-469822CC10CA}"/>
              </a:ext>
            </a:extLst>
          </p:cNvPr>
          <p:cNvSpPr txBox="1"/>
          <p:nvPr/>
        </p:nvSpPr>
        <p:spPr>
          <a:xfrm>
            <a:off x="713979" y="2765402"/>
            <a:ext cx="280847" cy="196208"/>
          </a:xfrm>
          <a:prstGeom prst="rect">
            <a:avLst/>
          </a:prstGeom>
          <a:noFill/>
        </p:spPr>
        <p:txBody>
          <a:bodyPr wrap="squar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50</a:t>
            </a:r>
          </a:p>
        </p:txBody>
      </p:sp>
      <p:sp>
        <p:nvSpPr>
          <p:cNvPr id="58" name="ZoneTexte 57">
            <a:extLst>
              <a:ext uri="{FF2B5EF4-FFF2-40B4-BE49-F238E27FC236}">
                <a16:creationId xmlns:a16="http://schemas.microsoft.com/office/drawing/2014/main" id="{5BED27E8-AA1C-42E2-8DD0-1EBF2F4AA62D}"/>
              </a:ext>
            </a:extLst>
          </p:cNvPr>
          <p:cNvSpPr txBox="1"/>
          <p:nvPr/>
        </p:nvSpPr>
        <p:spPr>
          <a:xfrm>
            <a:off x="713979" y="2863547"/>
            <a:ext cx="280847" cy="196208"/>
          </a:xfrm>
          <a:prstGeom prst="rect">
            <a:avLst/>
          </a:prstGeom>
          <a:noFill/>
        </p:spPr>
        <p:txBody>
          <a:bodyPr wrap="squar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40</a:t>
            </a:r>
          </a:p>
        </p:txBody>
      </p:sp>
      <p:sp>
        <p:nvSpPr>
          <p:cNvPr id="59" name="ZoneTexte 58">
            <a:extLst>
              <a:ext uri="{FF2B5EF4-FFF2-40B4-BE49-F238E27FC236}">
                <a16:creationId xmlns:a16="http://schemas.microsoft.com/office/drawing/2014/main" id="{4CE67E76-BFF7-495D-9B4E-5674B9B99DF8}"/>
              </a:ext>
            </a:extLst>
          </p:cNvPr>
          <p:cNvSpPr txBox="1"/>
          <p:nvPr/>
        </p:nvSpPr>
        <p:spPr>
          <a:xfrm>
            <a:off x="713979" y="2961692"/>
            <a:ext cx="280847" cy="196208"/>
          </a:xfrm>
          <a:prstGeom prst="rect">
            <a:avLst/>
          </a:prstGeom>
          <a:noFill/>
        </p:spPr>
        <p:txBody>
          <a:bodyPr wrap="squar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30</a:t>
            </a:r>
          </a:p>
        </p:txBody>
      </p:sp>
      <p:sp>
        <p:nvSpPr>
          <p:cNvPr id="60" name="ZoneTexte 59">
            <a:extLst>
              <a:ext uri="{FF2B5EF4-FFF2-40B4-BE49-F238E27FC236}">
                <a16:creationId xmlns:a16="http://schemas.microsoft.com/office/drawing/2014/main" id="{AC513879-F0D0-4CFA-9964-5FADE1C21036}"/>
              </a:ext>
            </a:extLst>
          </p:cNvPr>
          <p:cNvSpPr txBox="1"/>
          <p:nvPr/>
        </p:nvSpPr>
        <p:spPr>
          <a:xfrm>
            <a:off x="713979" y="3059837"/>
            <a:ext cx="280847" cy="196208"/>
          </a:xfrm>
          <a:prstGeom prst="rect">
            <a:avLst/>
          </a:prstGeom>
          <a:noFill/>
        </p:spPr>
        <p:txBody>
          <a:bodyPr wrap="squar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20</a:t>
            </a:r>
          </a:p>
        </p:txBody>
      </p:sp>
      <p:sp>
        <p:nvSpPr>
          <p:cNvPr id="61" name="ZoneTexte 60">
            <a:extLst>
              <a:ext uri="{FF2B5EF4-FFF2-40B4-BE49-F238E27FC236}">
                <a16:creationId xmlns:a16="http://schemas.microsoft.com/office/drawing/2014/main" id="{C12F2C0E-0BA2-4B71-83C0-C5C2CB732B45}"/>
              </a:ext>
            </a:extLst>
          </p:cNvPr>
          <p:cNvSpPr txBox="1"/>
          <p:nvPr/>
        </p:nvSpPr>
        <p:spPr>
          <a:xfrm>
            <a:off x="713979" y="3157982"/>
            <a:ext cx="280847" cy="196208"/>
          </a:xfrm>
          <a:prstGeom prst="rect">
            <a:avLst/>
          </a:prstGeom>
          <a:noFill/>
        </p:spPr>
        <p:txBody>
          <a:bodyPr wrap="squar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10</a:t>
            </a:r>
          </a:p>
        </p:txBody>
      </p:sp>
      <p:sp>
        <p:nvSpPr>
          <p:cNvPr id="62" name="ZoneTexte 61">
            <a:extLst>
              <a:ext uri="{FF2B5EF4-FFF2-40B4-BE49-F238E27FC236}">
                <a16:creationId xmlns:a16="http://schemas.microsoft.com/office/drawing/2014/main" id="{C43F971C-3FFB-4A19-96D0-6EAF44CF1AB0}"/>
              </a:ext>
            </a:extLst>
          </p:cNvPr>
          <p:cNvSpPr txBox="1"/>
          <p:nvPr/>
        </p:nvSpPr>
        <p:spPr>
          <a:xfrm>
            <a:off x="762071" y="3256128"/>
            <a:ext cx="232756" cy="196208"/>
          </a:xfrm>
          <a:prstGeom prst="rect">
            <a:avLst/>
          </a:prstGeom>
          <a:noFill/>
        </p:spPr>
        <p:txBody>
          <a:bodyPr wrap="squar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0</a:t>
            </a:r>
          </a:p>
        </p:txBody>
      </p:sp>
      <p:sp>
        <p:nvSpPr>
          <p:cNvPr id="63" name="ZoneTexte 62">
            <a:extLst>
              <a:ext uri="{FF2B5EF4-FFF2-40B4-BE49-F238E27FC236}">
                <a16:creationId xmlns:a16="http://schemas.microsoft.com/office/drawing/2014/main" id="{D49BD734-6FD9-419B-8504-229BBC36C3F1}"/>
              </a:ext>
            </a:extLst>
          </p:cNvPr>
          <p:cNvSpPr txBox="1"/>
          <p:nvPr/>
        </p:nvSpPr>
        <p:spPr>
          <a:xfrm>
            <a:off x="862819" y="3316699"/>
            <a:ext cx="232757" cy="196208"/>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0</a:t>
            </a:r>
          </a:p>
        </p:txBody>
      </p:sp>
      <p:sp>
        <p:nvSpPr>
          <p:cNvPr id="64" name="ZoneTexte 63">
            <a:extLst>
              <a:ext uri="{FF2B5EF4-FFF2-40B4-BE49-F238E27FC236}">
                <a16:creationId xmlns:a16="http://schemas.microsoft.com/office/drawing/2014/main" id="{EB67767F-3BDE-4525-A633-D6141FD80EC5}"/>
              </a:ext>
            </a:extLst>
          </p:cNvPr>
          <p:cNvSpPr txBox="1"/>
          <p:nvPr/>
        </p:nvSpPr>
        <p:spPr>
          <a:xfrm>
            <a:off x="1017777" y="3316699"/>
            <a:ext cx="232757" cy="196208"/>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6</a:t>
            </a:r>
          </a:p>
        </p:txBody>
      </p:sp>
      <p:sp>
        <p:nvSpPr>
          <p:cNvPr id="65" name="ZoneTexte 64">
            <a:extLst>
              <a:ext uri="{FF2B5EF4-FFF2-40B4-BE49-F238E27FC236}">
                <a16:creationId xmlns:a16="http://schemas.microsoft.com/office/drawing/2014/main" id="{CFC8B899-95B6-474F-BC94-522888390EEE}"/>
              </a:ext>
            </a:extLst>
          </p:cNvPr>
          <p:cNvSpPr txBox="1"/>
          <p:nvPr/>
        </p:nvSpPr>
        <p:spPr>
          <a:xfrm>
            <a:off x="1170691" y="3316699"/>
            <a:ext cx="280846" cy="196208"/>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12</a:t>
            </a:r>
          </a:p>
        </p:txBody>
      </p:sp>
      <p:sp>
        <p:nvSpPr>
          <p:cNvPr id="66" name="ZoneTexte 65">
            <a:extLst>
              <a:ext uri="{FF2B5EF4-FFF2-40B4-BE49-F238E27FC236}">
                <a16:creationId xmlns:a16="http://schemas.microsoft.com/office/drawing/2014/main" id="{31A6B6F4-4B2D-4D0F-BD3B-72BCB7254A2F}"/>
              </a:ext>
            </a:extLst>
          </p:cNvPr>
          <p:cNvSpPr txBox="1"/>
          <p:nvPr/>
        </p:nvSpPr>
        <p:spPr>
          <a:xfrm>
            <a:off x="1369653" y="3316699"/>
            <a:ext cx="280846" cy="196208"/>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18</a:t>
            </a:r>
          </a:p>
        </p:txBody>
      </p:sp>
      <p:sp>
        <p:nvSpPr>
          <p:cNvPr id="67" name="ZoneTexte 66">
            <a:extLst>
              <a:ext uri="{FF2B5EF4-FFF2-40B4-BE49-F238E27FC236}">
                <a16:creationId xmlns:a16="http://schemas.microsoft.com/office/drawing/2014/main" id="{325FFC2D-6AA9-461F-9A7C-B5E04774E201}"/>
              </a:ext>
            </a:extLst>
          </p:cNvPr>
          <p:cNvSpPr txBox="1"/>
          <p:nvPr/>
        </p:nvSpPr>
        <p:spPr>
          <a:xfrm>
            <a:off x="1568615" y="3316699"/>
            <a:ext cx="280846" cy="196208"/>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24</a:t>
            </a:r>
          </a:p>
        </p:txBody>
      </p:sp>
      <p:sp>
        <p:nvSpPr>
          <p:cNvPr id="68" name="ZoneTexte 67">
            <a:extLst>
              <a:ext uri="{FF2B5EF4-FFF2-40B4-BE49-F238E27FC236}">
                <a16:creationId xmlns:a16="http://schemas.microsoft.com/office/drawing/2014/main" id="{01EFB2DD-1FFE-4807-88A1-67A22E1E2BCE}"/>
              </a:ext>
            </a:extLst>
          </p:cNvPr>
          <p:cNvSpPr txBox="1"/>
          <p:nvPr/>
        </p:nvSpPr>
        <p:spPr>
          <a:xfrm>
            <a:off x="1767577" y="3316699"/>
            <a:ext cx="280846" cy="196208"/>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30</a:t>
            </a:r>
          </a:p>
        </p:txBody>
      </p:sp>
      <p:sp>
        <p:nvSpPr>
          <p:cNvPr id="69" name="ZoneTexte 68">
            <a:extLst>
              <a:ext uri="{FF2B5EF4-FFF2-40B4-BE49-F238E27FC236}">
                <a16:creationId xmlns:a16="http://schemas.microsoft.com/office/drawing/2014/main" id="{6C6FF1B4-0AE1-42B7-8705-4DC5ED5D2422}"/>
              </a:ext>
            </a:extLst>
          </p:cNvPr>
          <p:cNvSpPr txBox="1"/>
          <p:nvPr/>
        </p:nvSpPr>
        <p:spPr>
          <a:xfrm>
            <a:off x="1966538" y="3316699"/>
            <a:ext cx="280846" cy="196208"/>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36</a:t>
            </a:r>
          </a:p>
        </p:txBody>
      </p:sp>
      <p:sp>
        <p:nvSpPr>
          <p:cNvPr id="70" name="ZoneTexte 69">
            <a:extLst>
              <a:ext uri="{FF2B5EF4-FFF2-40B4-BE49-F238E27FC236}">
                <a16:creationId xmlns:a16="http://schemas.microsoft.com/office/drawing/2014/main" id="{236F270A-8A1A-444C-B0A8-4AC21A790246}"/>
              </a:ext>
            </a:extLst>
          </p:cNvPr>
          <p:cNvSpPr txBox="1"/>
          <p:nvPr/>
        </p:nvSpPr>
        <p:spPr>
          <a:xfrm>
            <a:off x="2165500" y="3316699"/>
            <a:ext cx="280846" cy="196208"/>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42</a:t>
            </a:r>
          </a:p>
        </p:txBody>
      </p:sp>
      <p:sp>
        <p:nvSpPr>
          <p:cNvPr id="71" name="ZoneTexte 70">
            <a:extLst>
              <a:ext uri="{FF2B5EF4-FFF2-40B4-BE49-F238E27FC236}">
                <a16:creationId xmlns:a16="http://schemas.microsoft.com/office/drawing/2014/main" id="{F78AEA55-C3D9-4D4A-9A91-ACA7C690CBA0}"/>
              </a:ext>
            </a:extLst>
          </p:cNvPr>
          <p:cNvSpPr txBox="1"/>
          <p:nvPr/>
        </p:nvSpPr>
        <p:spPr>
          <a:xfrm>
            <a:off x="2364462" y="3316699"/>
            <a:ext cx="280846" cy="196208"/>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48</a:t>
            </a:r>
          </a:p>
        </p:txBody>
      </p:sp>
      <p:sp>
        <p:nvSpPr>
          <p:cNvPr id="72" name="ZoneTexte 71">
            <a:extLst>
              <a:ext uri="{FF2B5EF4-FFF2-40B4-BE49-F238E27FC236}">
                <a16:creationId xmlns:a16="http://schemas.microsoft.com/office/drawing/2014/main" id="{0986C49F-E0D4-463F-AAF2-1F711E69AC50}"/>
              </a:ext>
            </a:extLst>
          </p:cNvPr>
          <p:cNvSpPr txBox="1"/>
          <p:nvPr/>
        </p:nvSpPr>
        <p:spPr>
          <a:xfrm>
            <a:off x="2563422" y="3316699"/>
            <a:ext cx="280846" cy="196208"/>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54</a:t>
            </a:r>
          </a:p>
        </p:txBody>
      </p:sp>
      <p:sp>
        <p:nvSpPr>
          <p:cNvPr id="83" name="ZoneTexte 82">
            <a:extLst>
              <a:ext uri="{FF2B5EF4-FFF2-40B4-BE49-F238E27FC236}">
                <a16:creationId xmlns:a16="http://schemas.microsoft.com/office/drawing/2014/main" id="{21C971BE-510E-4D64-8CB7-67CC753D581B}"/>
              </a:ext>
            </a:extLst>
          </p:cNvPr>
          <p:cNvSpPr txBox="1"/>
          <p:nvPr/>
        </p:nvSpPr>
        <p:spPr>
          <a:xfrm>
            <a:off x="1724295" y="3413194"/>
            <a:ext cx="367408" cy="196208"/>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Mois</a:t>
            </a:r>
          </a:p>
        </p:txBody>
      </p:sp>
      <p:grpSp>
        <p:nvGrpSpPr>
          <p:cNvPr id="143" name="Groupe 142">
            <a:extLst>
              <a:ext uri="{FF2B5EF4-FFF2-40B4-BE49-F238E27FC236}">
                <a16:creationId xmlns:a16="http://schemas.microsoft.com/office/drawing/2014/main" id="{CEBA8CC1-3EFB-4583-89E2-07AB7FFEFCA6}"/>
              </a:ext>
            </a:extLst>
          </p:cNvPr>
          <p:cNvGrpSpPr/>
          <p:nvPr/>
        </p:nvGrpSpPr>
        <p:grpSpPr>
          <a:xfrm>
            <a:off x="368150" y="3536477"/>
            <a:ext cx="2452073" cy="404019"/>
            <a:chOff x="368150" y="3290936"/>
            <a:chExt cx="2452073" cy="404019"/>
          </a:xfrm>
        </p:grpSpPr>
        <p:sp>
          <p:nvSpPr>
            <p:cNvPr id="73" name="ZoneTexte 72">
              <a:extLst>
                <a:ext uri="{FF2B5EF4-FFF2-40B4-BE49-F238E27FC236}">
                  <a16:creationId xmlns:a16="http://schemas.microsoft.com/office/drawing/2014/main" id="{CCE47245-9D4D-4875-B70A-F21856C0ABA5}"/>
                </a:ext>
              </a:extLst>
            </p:cNvPr>
            <p:cNvSpPr txBox="1"/>
            <p:nvPr/>
          </p:nvSpPr>
          <p:spPr>
            <a:xfrm>
              <a:off x="779237" y="3394873"/>
              <a:ext cx="328936" cy="300082"/>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196</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199</a:t>
              </a:r>
            </a:p>
          </p:txBody>
        </p:sp>
        <p:sp>
          <p:nvSpPr>
            <p:cNvPr id="74" name="ZoneTexte 73">
              <a:extLst>
                <a:ext uri="{FF2B5EF4-FFF2-40B4-BE49-F238E27FC236}">
                  <a16:creationId xmlns:a16="http://schemas.microsoft.com/office/drawing/2014/main" id="{EC94ECD5-3CBC-480E-95BF-63C368EA67FB}"/>
                </a:ext>
              </a:extLst>
            </p:cNvPr>
            <p:cNvSpPr txBox="1"/>
            <p:nvPr/>
          </p:nvSpPr>
          <p:spPr>
            <a:xfrm>
              <a:off x="969686" y="3394873"/>
              <a:ext cx="328936" cy="300082"/>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114</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130</a:t>
              </a:r>
            </a:p>
          </p:txBody>
        </p:sp>
        <p:sp>
          <p:nvSpPr>
            <p:cNvPr id="75" name="ZoneTexte 74">
              <a:extLst>
                <a:ext uri="{FF2B5EF4-FFF2-40B4-BE49-F238E27FC236}">
                  <a16:creationId xmlns:a16="http://schemas.microsoft.com/office/drawing/2014/main" id="{8BF05EEE-631F-4B50-8618-E2C8ACE7AFFF}"/>
                </a:ext>
              </a:extLst>
            </p:cNvPr>
            <p:cNvSpPr txBox="1"/>
            <p:nvPr/>
          </p:nvSpPr>
          <p:spPr>
            <a:xfrm>
              <a:off x="1170691" y="3394873"/>
              <a:ext cx="280846" cy="300082"/>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78</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54</a:t>
              </a:r>
            </a:p>
          </p:txBody>
        </p:sp>
        <p:sp>
          <p:nvSpPr>
            <p:cNvPr id="76" name="ZoneTexte 75">
              <a:extLst>
                <a:ext uri="{FF2B5EF4-FFF2-40B4-BE49-F238E27FC236}">
                  <a16:creationId xmlns:a16="http://schemas.microsoft.com/office/drawing/2014/main" id="{F8B80D8E-1595-45EA-A263-1EAE1C5D3C4E}"/>
                </a:ext>
              </a:extLst>
            </p:cNvPr>
            <p:cNvSpPr txBox="1"/>
            <p:nvPr/>
          </p:nvSpPr>
          <p:spPr>
            <a:xfrm>
              <a:off x="1369653" y="3394873"/>
              <a:ext cx="280846" cy="300082"/>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52</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30</a:t>
              </a:r>
            </a:p>
          </p:txBody>
        </p:sp>
        <p:sp>
          <p:nvSpPr>
            <p:cNvPr id="77" name="ZoneTexte 76">
              <a:extLst>
                <a:ext uri="{FF2B5EF4-FFF2-40B4-BE49-F238E27FC236}">
                  <a16:creationId xmlns:a16="http://schemas.microsoft.com/office/drawing/2014/main" id="{2A8C89DD-BF9F-4752-BDC3-8CA20E46C60F}"/>
                </a:ext>
              </a:extLst>
            </p:cNvPr>
            <p:cNvSpPr txBox="1"/>
            <p:nvPr/>
          </p:nvSpPr>
          <p:spPr>
            <a:xfrm>
              <a:off x="1568615" y="3394873"/>
              <a:ext cx="280846" cy="300082"/>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39</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17</a:t>
              </a:r>
            </a:p>
          </p:txBody>
        </p:sp>
        <p:sp>
          <p:nvSpPr>
            <p:cNvPr id="78" name="ZoneTexte 77">
              <a:extLst>
                <a:ext uri="{FF2B5EF4-FFF2-40B4-BE49-F238E27FC236}">
                  <a16:creationId xmlns:a16="http://schemas.microsoft.com/office/drawing/2014/main" id="{D5A0CA67-20DA-4D8F-AA8E-C6B237CB9149}"/>
                </a:ext>
              </a:extLst>
            </p:cNvPr>
            <p:cNvSpPr txBox="1"/>
            <p:nvPr/>
          </p:nvSpPr>
          <p:spPr>
            <a:xfrm>
              <a:off x="1767577" y="3394873"/>
              <a:ext cx="280846" cy="300082"/>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30</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15</a:t>
              </a:r>
            </a:p>
          </p:txBody>
        </p:sp>
        <p:sp>
          <p:nvSpPr>
            <p:cNvPr id="79" name="ZoneTexte 78">
              <a:extLst>
                <a:ext uri="{FF2B5EF4-FFF2-40B4-BE49-F238E27FC236}">
                  <a16:creationId xmlns:a16="http://schemas.microsoft.com/office/drawing/2014/main" id="{BEC98E3E-0E02-4393-93DE-07FCB6D4457C}"/>
                </a:ext>
              </a:extLst>
            </p:cNvPr>
            <p:cNvSpPr txBox="1"/>
            <p:nvPr/>
          </p:nvSpPr>
          <p:spPr>
            <a:xfrm>
              <a:off x="1966538" y="3394873"/>
              <a:ext cx="280846" cy="300082"/>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25</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11</a:t>
              </a:r>
            </a:p>
          </p:txBody>
        </p:sp>
        <p:sp>
          <p:nvSpPr>
            <p:cNvPr id="80" name="ZoneTexte 79">
              <a:extLst>
                <a:ext uri="{FF2B5EF4-FFF2-40B4-BE49-F238E27FC236}">
                  <a16:creationId xmlns:a16="http://schemas.microsoft.com/office/drawing/2014/main" id="{10184243-6C76-49FD-A7D3-76C7527DD26C}"/>
                </a:ext>
              </a:extLst>
            </p:cNvPr>
            <p:cNvSpPr txBox="1"/>
            <p:nvPr/>
          </p:nvSpPr>
          <p:spPr>
            <a:xfrm>
              <a:off x="2165500" y="3394873"/>
              <a:ext cx="280846" cy="300082"/>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16</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7</a:t>
              </a:r>
            </a:p>
          </p:txBody>
        </p:sp>
        <p:sp>
          <p:nvSpPr>
            <p:cNvPr id="81" name="ZoneTexte 80">
              <a:extLst>
                <a:ext uri="{FF2B5EF4-FFF2-40B4-BE49-F238E27FC236}">
                  <a16:creationId xmlns:a16="http://schemas.microsoft.com/office/drawing/2014/main" id="{19DFE6BC-17EB-4D97-B084-780D0BC39122}"/>
                </a:ext>
              </a:extLst>
            </p:cNvPr>
            <p:cNvSpPr txBox="1"/>
            <p:nvPr/>
          </p:nvSpPr>
          <p:spPr>
            <a:xfrm>
              <a:off x="2388505" y="3394873"/>
              <a:ext cx="232756" cy="300082"/>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9</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2</a:t>
              </a:r>
            </a:p>
          </p:txBody>
        </p:sp>
        <p:sp>
          <p:nvSpPr>
            <p:cNvPr id="82" name="ZoneTexte 81">
              <a:extLst>
                <a:ext uri="{FF2B5EF4-FFF2-40B4-BE49-F238E27FC236}">
                  <a16:creationId xmlns:a16="http://schemas.microsoft.com/office/drawing/2014/main" id="{242E29C0-D28F-4A23-A6F3-7AA66BD2A943}"/>
                </a:ext>
              </a:extLst>
            </p:cNvPr>
            <p:cNvSpPr txBox="1"/>
            <p:nvPr/>
          </p:nvSpPr>
          <p:spPr>
            <a:xfrm>
              <a:off x="2587467" y="3394873"/>
              <a:ext cx="232756" cy="300082"/>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0</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0</a:t>
              </a:r>
            </a:p>
          </p:txBody>
        </p:sp>
        <p:sp>
          <p:nvSpPr>
            <p:cNvPr id="84" name="ZoneTexte 83">
              <a:extLst>
                <a:ext uri="{FF2B5EF4-FFF2-40B4-BE49-F238E27FC236}">
                  <a16:creationId xmlns:a16="http://schemas.microsoft.com/office/drawing/2014/main" id="{4655D548-9D26-4416-B550-3FFD7CABA47B}"/>
                </a:ext>
              </a:extLst>
            </p:cNvPr>
            <p:cNvSpPr txBox="1"/>
            <p:nvPr/>
          </p:nvSpPr>
          <p:spPr>
            <a:xfrm>
              <a:off x="368150" y="3290936"/>
              <a:ext cx="583814" cy="20528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No. At </a:t>
              </a:r>
              <a:r>
                <a:rPr kumimoji="0" lang="fr-FR" sz="675"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mn-cs"/>
                </a:rPr>
                <a:t>risk</a:t>
              </a:r>
              <a:endPar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endParaRPr>
            </a:p>
          </p:txBody>
        </p:sp>
      </p:grpSp>
      <p:sp>
        <p:nvSpPr>
          <p:cNvPr id="85" name="ZoneTexte 84">
            <a:extLst>
              <a:ext uri="{FF2B5EF4-FFF2-40B4-BE49-F238E27FC236}">
                <a16:creationId xmlns:a16="http://schemas.microsoft.com/office/drawing/2014/main" id="{C9FDBE44-2218-4FBA-AFDB-D7F8BE6EDA23}"/>
              </a:ext>
            </a:extLst>
          </p:cNvPr>
          <p:cNvSpPr txBox="1"/>
          <p:nvPr/>
        </p:nvSpPr>
        <p:spPr>
          <a:xfrm rot="16200000">
            <a:off x="427193" y="2711882"/>
            <a:ext cx="454855" cy="196208"/>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SG, %</a:t>
            </a:r>
          </a:p>
        </p:txBody>
      </p:sp>
      <p:sp>
        <p:nvSpPr>
          <p:cNvPr id="86" name="Forme libre : forme 85">
            <a:extLst>
              <a:ext uri="{FF2B5EF4-FFF2-40B4-BE49-F238E27FC236}">
                <a16:creationId xmlns:a16="http://schemas.microsoft.com/office/drawing/2014/main" id="{2ABFF98C-1A34-4FDB-99E9-FC883511B185}"/>
              </a:ext>
            </a:extLst>
          </p:cNvPr>
          <p:cNvSpPr/>
          <p:nvPr/>
        </p:nvSpPr>
        <p:spPr>
          <a:xfrm>
            <a:off x="989361" y="2337051"/>
            <a:ext cx="1577198" cy="956417"/>
          </a:xfrm>
          <a:custGeom>
            <a:avLst/>
            <a:gdLst>
              <a:gd name="connsiteX0" fmla="*/ 0 w 2355615"/>
              <a:gd name="connsiteY0" fmla="*/ 0 h 1979319"/>
              <a:gd name="connsiteX1" fmla="*/ 67734 w 2355615"/>
              <a:gd name="connsiteY1" fmla="*/ 116652 h 1979319"/>
              <a:gd name="connsiteX2" fmla="*/ 75260 w 2355615"/>
              <a:gd name="connsiteY2" fmla="*/ 184385 h 1979319"/>
              <a:gd name="connsiteX3" fmla="*/ 86548 w 2355615"/>
              <a:gd name="connsiteY3" fmla="*/ 255882 h 1979319"/>
              <a:gd name="connsiteX4" fmla="*/ 116652 w 2355615"/>
              <a:gd name="connsiteY4" fmla="*/ 255882 h 1979319"/>
              <a:gd name="connsiteX5" fmla="*/ 154282 w 2355615"/>
              <a:gd name="connsiteY5" fmla="*/ 395111 h 1979319"/>
              <a:gd name="connsiteX6" fmla="*/ 176860 w 2355615"/>
              <a:gd name="connsiteY6" fmla="*/ 421452 h 1979319"/>
              <a:gd name="connsiteX7" fmla="*/ 203200 w 2355615"/>
              <a:gd name="connsiteY7" fmla="*/ 515526 h 1979319"/>
              <a:gd name="connsiteX8" fmla="*/ 218252 w 2355615"/>
              <a:gd name="connsiteY8" fmla="*/ 556919 h 1979319"/>
              <a:gd name="connsiteX9" fmla="*/ 218252 w 2355615"/>
              <a:gd name="connsiteY9" fmla="*/ 605837 h 1979319"/>
              <a:gd name="connsiteX10" fmla="*/ 248356 w 2355615"/>
              <a:gd name="connsiteY10" fmla="*/ 654756 h 1979319"/>
              <a:gd name="connsiteX11" fmla="*/ 267171 w 2355615"/>
              <a:gd name="connsiteY11" fmla="*/ 692385 h 1979319"/>
              <a:gd name="connsiteX12" fmla="*/ 274697 w 2355615"/>
              <a:gd name="connsiteY12" fmla="*/ 745067 h 1979319"/>
              <a:gd name="connsiteX13" fmla="*/ 308563 w 2355615"/>
              <a:gd name="connsiteY13" fmla="*/ 745067 h 1979319"/>
              <a:gd name="connsiteX14" fmla="*/ 308563 w 2355615"/>
              <a:gd name="connsiteY14" fmla="*/ 809037 h 1979319"/>
              <a:gd name="connsiteX15" fmla="*/ 346193 w 2355615"/>
              <a:gd name="connsiteY15" fmla="*/ 809037 h 1979319"/>
              <a:gd name="connsiteX16" fmla="*/ 365008 w 2355615"/>
              <a:gd name="connsiteY16" fmla="*/ 903111 h 1979319"/>
              <a:gd name="connsiteX17" fmla="*/ 395111 w 2355615"/>
              <a:gd name="connsiteY17" fmla="*/ 1038578 h 1979319"/>
              <a:gd name="connsiteX18" fmla="*/ 402637 w 2355615"/>
              <a:gd name="connsiteY18" fmla="*/ 1091259 h 1979319"/>
              <a:gd name="connsiteX19" fmla="*/ 421452 w 2355615"/>
              <a:gd name="connsiteY19" fmla="*/ 1143941 h 1979319"/>
              <a:gd name="connsiteX20" fmla="*/ 428978 w 2355615"/>
              <a:gd name="connsiteY20" fmla="*/ 1189096 h 1979319"/>
              <a:gd name="connsiteX21" fmla="*/ 447793 w 2355615"/>
              <a:gd name="connsiteY21" fmla="*/ 1222963 h 1979319"/>
              <a:gd name="connsiteX22" fmla="*/ 447793 w 2355615"/>
              <a:gd name="connsiteY22" fmla="*/ 1260593 h 1979319"/>
              <a:gd name="connsiteX23" fmla="*/ 466608 w 2355615"/>
              <a:gd name="connsiteY23" fmla="*/ 1313274 h 1979319"/>
              <a:gd name="connsiteX24" fmla="*/ 485423 w 2355615"/>
              <a:gd name="connsiteY24" fmla="*/ 1339615 h 1979319"/>
              <a:gd name="connsiteX25" fmla="*/ 523052 w 2355615"/>
              <a:gd name="connsiteY25" fmla="*/ 1384771 h 1979319"/>
              <a:gd name="connsiteX26" fmla="*/ 545630 w 2355615"/>
              <a:gd name="connsiteY26" fmla="*/ 1433689 h 1979319"/>
              <a:gd name="connsiteX27" fmla="*/ 556919 w 2355615"/>
              <a:gd name="connsiteY27" fmla="*/ 1490133 h 1979319"/>
              <a:gd name="connsiteX28" fmla="*/ 579497 w 2355615"/>
              <a:gd name="connsiteY28" fmla="*/ 1490133 h 1979319"/>
              <a:gd name="connsiteX29" fmla="*/ 579497 w 2355615"/>
              <a:gd name="connsiteY29" fmla="*/ 1527763 h 1979319"/>
              <a:gd name="connsiteX30" fmla="*/ 598311 w 2355615"/>
              <a:gd name="connsiteY30" fmla="*/ 1527763 h 1979319"/>
              <a:gd name="connsiteX31" fmla="*/ 632178 w 2355615"/>
              <a:gd name="connsiteY31" fmla="*/ 1569156 h 1979319"/>
              <a:gd name="connsiteX32" fmla="*/ 673571 w 2355615"/>
              <a:gd name="connsiteY32" fmla="*/ 1595496 h 1979319"/>
              <a:gd name="connsiteX33" fmla="*/ 673571 w 2355615"/>
              <a:gd name="connsiteY33" fmla="*/ 1625600 h 1979319"/>
              <a:gd name="connsiteX34" fmla="*/ 730015 w 2355615"/>
              <a:gd name="connsiteY34" fmla="*/ 1625600 h 1979319"/>
              <a:gd name="connsiteX35" fmla="*/ 730015 w 2355615"/>
              <a:gd name="connsiteY35" fmla="*/ 1625600 h 1979319"/>
              <a:gd name="connsiteX36" fmla="*/ 801511 w 2355615"/>
              <a:gd name="connsiteY36" fmla="*/ 1625600 h 1979319"/>
              <a:gd name="connsiteX37" fmla="*/ 801511 w 2355615"/>
              <a:gd name="connsiteY37" fmla="*/ 1678282 h 1979319"/>
              <a:gd name="connsiteX38" fmla="*/ 831615 w 2355615"/>
              <a:gd name="connsiteY38" fmla="*/ 1678282 h 1979319"/>
              <a:gd name="connsiteX39" fmla="*/ 831615 w 2355615"/>
              <a:gd name="connsiteY39" fmla="*/ 1734726 h 1979319"/>
              <a:gd name="connsiteX40" fmla="*/ 914400 w 2355615"/>
              <a:gd name="connsiteY40" fmla="*/ 1734726 h 1979319"/>
              <a:gd name="connsiteX41" fmla="*/ 989660 w 2355615"/>
              <a:gd name="connsiteY41" fmla="*/ 1787408 h 1979319"/>
              <a:gd name="connsiteX42" fmla="*/ 1019763 w 2355615"/>
              <a:gd name="connsiteY42" fmla="*/ 1794933 h 1979319"/>
              <a:gd name="connsiteX43" fmla="*/ 1095023 w 2355615"/>
              <a:gd name="connsiteY43" fmla="*/ 1794933 h 1979319"/>
              <a:gd name="connsiteX44" fmla="*/ 1117600 w 2355615"/>
              <a:gd name="connsiteY44" fmla="*/ 1843852 h 1979319"/>
              <a:gd name="connsiteX45" fmla="*/ 1238015 w 2355615"/>
              <a:gd name="connsiteY45" fmla="*/ 1858904 h 1979319"/>
              <a:gd name="connsiteX46" fmla="*/ 1350904 w 2355615"/>
              <a:gd name="connsiteY46" fmla="*/ 1862667 h 1979319"/>
              <a:gd name="connsiteX47" fmla="*/ 1475082 w 2355615"/>
              <a:gd name="connsiteY47" fmla="*/ 1885245 h 1979319"/>
              <a:gd name="connsiteX48" fmla="*/ 1576682 w 2355615"/>
              <a:gd name="connsiteY48" fmla="*/ 1892771 h 1979319"/>
              <a:gd name="connsiteX49" fmla="*/ 1644415 w 2355615"/>
              <a:gd name="connsiteY49" fmla="*/ 1896533 h 1979319"/>
              <a:gd name="connsiteX50" fmla="*/ 1644415 w 2355615"/>
              <a:gd name="connsiteY50" fmla="*/ 1919111 h 1979319"/>
              <a:gd name="connsiteX51" fmla="*/ 1873956 w 2355615"/>
              <a:gd name="connsiteY51" fmla="*/ 1919111 h 1979319"/>
              <a:gd name="connsiteX52" fmla="*/ 1873956 w 2355615"/>
              <a:gd name="connsiteY52" fmla="*/ 1941689 h 1979319"/>
              <a:gd name="connsiteX53" fmla="*/ 2355615 w 2355615"/>
              <a:gd name="connsiteY53" fmla="*/ 1941689 h 1979319"/>
              <a:gd name="connsiteX54" fmla="*/ 2351852 w 2355615"/>
              <a:gd name="connsiteY54" fmla="*/ 1979319 h 1979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355615" h="1979319">
                <a:moveTo>
                  <a:pt x="0" y="0"/>
                </a:moveTo>
                <a:lnTo>
                  <a:pt x="67734" y="116652"/>
                </a:lnTo>
                <a:lnTo>
                  <a:pt x="75260" y="184385"/>
                </a:lnTo>
                <a:lnTo>
                  <a:pt x="86548" y="255882"/>
                </a:lnTo>
                <a:lnTo>
                  <a:pt x="116652" y="255882"/>
                </a:lnTo>
                <a:lnTo>
                  <a:pt x="154282" y="395111"/>
                </a:lnTo>
                <a:lnTo>
                  <a:pt x="176860" y="421452"/>
                </a:lnTo>
                <a:lnTo>
                  <a:pt x="203200" y="515526"/>
                </a:lnTo>
                <a:lnTo>
                  <a:pt x="218252" y="556919"/>
                </a:lnTo>
                <a:lnTo>
                  <a:pt x="218252" y="605837"/>
                </a:lnTo>
                <a:lnTo>
                  <a:pt x="248356" y="654756"/>
                </a:lnTo>
                <a:lnTo>
                  <a:pt x="267171" y="692385"/>
                </a:lnTo>
                <a:lnTo>
                  <a:pt x="274697" y="745067"/>
                </a:lnTo>
                <a:lnTo>
                  <a:pt x="308563" y="745067"/>
                </a:lnTo>
                <a:lnTo>
                  <a:pt x="308563" y="809037"/>
                </a:lnTo>
                <a:lnTo>
                  <a:pt x="346193" y="809037"/>
                </a:lnTo>
                <a:lnTo>
                  <a:pt x="365008" y="903111"/>
                </a:lnTo>
                <a:lnTo>
                  <a:pt x="395111" y="1038578"/>
                </a:lnTo>
                <a:lnTo>
                  <a:pt x="402637" y="1091259"/>
                </a:lnTo>
                <a:lnTo>
                  <a:pt x="421452" y="1143941"/>
                </a:lnTo>
                <a:lnTo>
                  <a:pt x="428978" y="1189096"/>
                </a:lnTo>
                <a:lnTo>
                  <a:pt x="447793" y="1222963"/>
                </a:lnTo>
                <a:lnTo>
                  <a:pt x="447793" y="1260593"/>
                </a:lnTo>
                <a:lnTo>
                  <a:pt x="466608" y="1313274"/>
                </a:lnTo>
                <a:lnTo>
                  <a:pt x="485423" y="1339615"/>
                </a:lnTo>
                <a:lnTo>
                  <a:pt x="523052" y="1384771"/>
                </a:lnTo>
                <a:lnTo>
                  <a:pt x="545630" y="1433689"/>
                </a:lnTo>
                <a:lnTo>
                  <a:pt x="556919" y="1490133"/>
                </a:lnTo>
                <a:lnTo>
                  <a:pt x="579497" y="1490133"/>
                </a:lnTo>
                <a:lnTo>
                  <a:pt x="579497" y="1527763"/>
                </a:lnTo>
                <a:lnTo>
                  <a:pt x="598311" y="1527763"/>
                </a:lnTo>
                <a:lnTo>
                  <a:pt x="632178" y="1569156"/>
                </a:lnTo>
                <a:lnTo>
                  <a:pt x="673571" y="1595496"/>
                </a:lnTo>
                <a:lnTo>
                  <a:pt x="673571" y="1625600"/>
                </a:lnTo>
                <a:lnTo>
                  <a:pt x="730015" y="1625600"/>
                </a:lnTo>
                <a:lnTo>
                  <a:pt x="730015" y="1625600"/>
                </a:lnTo>
                <a:lnTo>
                  <a:pt x="801511" y="1625600"/>
                </a:lnTo>
                <a:lnTo>
                  <a:pt x="801511" y="1678282"/>
                </a:lnTo>
                <a:lnTo>
                  <a:pt x="831615" y="1678282"/>
                </a:lnTo>
                <a:lnTo>
                  <a:pt x="831615" y="1734726"/>
                </a:lnTo>
                <a:lnTo>
                  <a:pt x="914400" y="1734726"/>
                </a:lnTo>
                <a:lnTo>
                  <a:pt x="989660" y="1787408"/>
                </a:lnTo>
                <a:lnTo>
                  <a:pt x="1019763" y="1794933"/>
                </a:lnTo>
                <a:lnTo>
                  <a:pt x="1095023" y="1794933"/>
                </a:lnTo>
                <a:lnTo>
                  <a:pt x="1117600" y="1843852"/>
                </a:lnTo>
                <a:lnTo>
                  <a:pt x="1238015" y="1858904"/>
                </a:lnTo>
                <a:lnTo>
                  <a:pt x="1350904" y="1862667"/>
                </a:lnTo>
                <a:lnTo>
                  <a:pt x="1475082" y="1885245"/>
                </a:lnTo>
                <a:lnTo>
                  <a:pt x="1576682" y="1892771"/>
                </a:lnTo>
                <a:lnTo>
                  <a:pt x="1644415" y="1896533"/>
                </a:lnTo>
                <a:lnTo>
                  <a:pt x="1644415" y="1919111"/>
                </a:lnTo>
                <a:lnTo>
                  <a:pt x="1873956" y="1919111"/>
                </a:lnTo>
                <a:lnTo>
                  <a:pt x="1873956" y="1941689"/>
                </a:lnTo>
                <a:lnTo>
                  <a:pt x="2355615" y="1941689"/>
                </a:lnTo>
                <a:lnTo>
                  <a:pt x="2351852" y="1979319"/>
                </a:lnTo>
              </a:path>
            </a:pathLst>
          </a:custGeom>
          <a:noFill/>
          <a:ln w="222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87" name="Forme libre : forme 86">
            <a:extLst>
              <a:ext uri="{FF2B5EF4-FFF2-40B4-BE49-F238E27FC236}">
                <a16:creationId xmlns:a16="http://schemas.microsoft.com/office/drawing/2014/main" id="{014230F7-2195-4852-864F-82FB59AE8CF0}"/>
              </a:ext>
            </a:extLst>
          </p:cNvPr>
          <p:cNvSpPr/>
          <p:nvPr/>
        </p:nvSpPr>
        <p:spPr>
          <a:xfrm>
            <a:off x="989361" y="2340688"/>
            <a:ext cx="1630107" cy="876411"/>
          </a:xfrm>
          <a:custGeom>
            <a:avLst/>
            <a:gdLst>
              <a:gd name="connsiteX0" fmla="*/ 0 w 2434637"/>
              <a:gd name="connsiteY0" fmla="*/ 0 h 1813748"/>
              <a:gd name="connsiteX1" fmla="*/ 41393 w 2434637"/>
              <a:gd name="connsiteY1" fmla="*/ 120415 h 1813748"/>
              <a:gd name="connsiteX2" fmla="*/ 67734 w 2434637"/>
              <a:gd name="connsiteY2" fmla="*/ 301037 h 1813748"/>
              <a:gd name="connsiteX3" fmla="*/ 67734 w 2434637"/>
              <a:gd name="connsiteY3" fmla="*/ 391348 h 1813748"/>
              <a:gd name="connsiteX4" fmla="*/ 109126 w 2434637"/>
              <a:gd name="connsiteY4" fmla="*/ 391348 h 1813748"/>
              <a:gd name="connsiteX5" fmla="*/ 109126 w 2434637"/>
              <a:gd name="connsiteY5" fmla="*/ 447793 h 1813748"/>
              <a:gd name="connsiteX6" fmla="*/ 135467 w 2434637"/>
              <a:gd name="connsiteY6" fmla="*/ 553156 h 1813748"/>
              <a:gd name="connsiteX7" fmla="*/ 199437 w 2434637"/>
              <a:gd name="connsiteY7" fmla="*/ 692385 h 1813748"/>
              <a:gd name="connsiteX8" fmla="*/ 255882 w 2434637"/>
              <a:gd name="connsiteY8" fmla="*/ 827852 h 1813748"/>
              <a:gd name="connsiteX9" fmla="*/ 304800 w 2434637"/>
              <a:gd name="connsiteY9" fmla="*/ 895585 h 1813748"/>
              <a:gd name="connsiteX10" fmla="*/ 346193 w 2434637"/>
              <a:gd name="connsiteY10" fmla="*/ 933215 h 1813748"/>
              <a:gd name="connsiteX11" fmla="*/ 406400 w 2434637"/>
              <a:gd name="connsiteY11" fmla="*/ 974607 h 1813748"/>
              <a:gd name="connsiteX12" fmla="*/ 444030 w 2434637"/>
              <a:gd name="connsiteY12" fmla="*/ 1064919 h 1813748"/>
              <a:gd name="connsiteX13" fmla="*/ 470371 w 2434637"/>
              <a:gd name="connsiteY13" fmla="*/ 1072445 h 1813748"/>
              <a:gd name="connsiteX14" fmla="*/ 489186 w 2434637"/>
              <a:gd name="connsiteY14" fmla="*/ 1132652 h 1813748"/>
              <a:gd name="connsiteX15" fmla="*/ 549393 w 2434637"/>
              <a:gd name="connsiteY15" fmla="*/ 1204148 h 1813748"/>
              <a:gd name="connsiteX16" fmla="*/ 571971 w 2434637"/>
              <a:gd name="connsiteY16" fmla="*/ 1279407 h 1813748"/>
              <a:gd name="connsiteX17" fmla="*/ 617126 w 2434637"/>
              <a:gd name="connsiteY17" fmla="*/ 1305748 h 1813748"/>
              <a:gd name="connsiteX18" fmla="*/ 681097 w 2434637"/>
              <a:gd name="connsiteY18" fmla="*/ 1339615 h 1813748"/>
              <a:gd name="connsiteX19" fmla="*/ 737541 w 2434637"/>
              <a:gd name="connsiteY19" fmla="*/ 1365956 h 1813748"/>
              <a:gd name="connsiteX20" fmla="*/ 763882 w 2434637"/>
              <a:gd name="connsiteY20" fmla="*/ 1407348 h 1813748"/>
              <a:gd name="connsiteX21" fmla="*/ 812800 w 2434637"/>
              <a:gd name="connsiteY21" fmla="*/ 1475082 h 1813748"/>
              <a:gd name="connsiteX22" fmla="*/ 865482 w 2434637"/>
              <a:gd name="connsiteY22" fmla="*/ 1490133 h 1813748"/>
              <a:gd name="connsiteX23" fmla="*/ 955793 w 2434637"/>
              <a:gd name="connsiteY23" fmla="*/ 1569156 h 1813748"/>
              <a:gd name="connsiteX24" fmla="*/ 1098786 w 2434637"/>
              <a:gd name="connsiteY24" fmla="*/ 1618074 h 1813748"/>
              <a:gd name="connsiteX25" fmla="*/ 1219200 w 2434637"/>
              <a:gd name="connsiteY25" fmla="*/ 1614311 h 1813748"/>
              <a:gd name="connsiteX26" fmla="*/ 1294460 w 2434637"/>
              <a:gd name="connsiteY26" fmla="*/ 1670756 h 1813748"/>
              <a:gd name="connsiteX27" fmla="*/ 1411111 w 2434637"/>
              <a:gd name="connsiteY27" fmla="*/ 1693333 h 1813748"/>
              <a:gd name="connsiteX28" fmla="*/ 1411111 w 2434637"/>
              <a:gd name="connsiteY28" fmla="*/ 1693333 h 1813748"/>
              <a:gd name="connsiteX29" fmla="*/ 1475082 w 2434637"/>
              <a:gd name="connsiteY29" fmla="*/ 1693333 h 1813748"/>
              <a:gd name="connsiteX30" fmla="*/ 1475082 w 2434637"/>
              <a:gd name="connsiteY30" fmla="*/ 1727200 h 1813748"/>
              <a:gd name="connsiteX31" fmla="*/ 1542815 w 2434637"/>
              <a:gd name="connsiteY31" fmla="*/ 1727200 h 1813748"/>
              <a:gd name="connsiteX32" fmla="*/ 1591734 w 2434637"/>
              <a:gd name="connsiteY32" fmla="*/ 1746015 h 1813748"/>
              <a:gd name="connsiteX33" fmla="*/ 1761067 w 2434637"/>
              <a:gd name="connsiteY33" fmla="*/ 1746015 h 1813748"/>
              <a:gd name="connsiteX34" fmla="*/ 1761067 w 2434637"/>
              <a:gd name="connsiteY34" fmla="*/ 1783645 h 1813748"/>
              <a:gd name="connsiteX35" fmla="*/ 1855141 w 2434637"/>
              <a:gd name="connsiteY35" fmla="*/ 1783645 h 1813748"/>
              <a:gd name="connsiteX36" fmla="*/ 1919111 w 2434637"/>
              <a:gd name="connsiteY36" fmla="*/ 1798696 h 1813748"/>
              <a:gd name="connsiteX37" fmla="*/ 2054578 w 2434637"/>
              <a:gd name="connsiteY37" fmla="*/ 1798696 h 1813748"/>
              <a:gd name="connsiteX38" fmla="*/ 2054578 w 2434637"/>
              <a:gd name="connsiteY38" fmla="*/ 1813748 h 1813748"/>
              <a:gd name="connsiteX39" fmla="*/ 2434637 w 2434637"/>
              <a:gd name="connsiteY39" fmla="*/ 1813748 h 1813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34637" h="1813748">
                <a:moveTo>
                  <a:pt x="0" y="0"/>
                </a:moveTo>
                <a:lnTo>
                  <a:pt x="41393" y="120415"/>
                </a:lnTo>
                <a:lnTo>
                  <a:pt x="67734" y="301037"/>
                </a:lnTo>
                <a:lnTo>
                  <a:pt x="67734" y="391348"/>
                </a:lnTo>
                <a:lnTo>
                  <a:pt x="109126" y="391348"/>
                </a:lnTo>
                <a:lnTo>
                  <a:pt x="109126" y="447793"/>
                </a:lnTo>
                <a:lnTo>
                  <a:pt x="135467" y="553156"/>
                </a:lnTo>
                <a:lnTo>
                  <a:pt x="199437" y="692385"/>
                </a:lnTo>
                <a:lnTo>
                  <a:pt x="255882" y="827852"/>
                </a:lnTo>
                <a:lnTo>
                  <a:pt x="304800" y="895585"/>
                </a:lnTo>
                <a:lnTo>
                  <a:pt x="346193" y="933215"/>
                </a:lnTo>
                <a:lnTo>
                  <a:pt x="406400" y="974607"/>
                </a:lnTo>
                <a:lnTo>
                  <a:pt x="444030" y="1064919"/>
                </a:lnTo>
                <a:lnTo>
                  <a:pt x="470371" y="1072445"/>
                </a:lnTo>
                <a:lnTo>
                  <a:pt x="489186" y="1132652"/>
                </a:lnTo>
                <a:lnTo>
                  <a:pt x="549393" y="1204148"/>
                </a:lnTo>
                <a:lnTo>
                  <a:pt x="571971" y="1279407"/>
                </a:lnTo>
                <a:lnTo>
                  <a:pt x="617126" y="1305748"/>
                </a:lnTo>
                <a:lnTo>
                  <a:pt x="681097" y="1339615"/>
                </a:lnTo>
                <a:lnTo>
                  <a:pt x="737541" y="1365956"/>
                </a:lnTo>
                <a:lnTo>
                  <a:pt x="763882" y="1407348"/>
                </a:lnTo>
                <a:lnTo>
                  <a:pt x="812800" y="1475082"/>
                </a:lnTo>
                <a:lnTo>
                  <a:pt x="865482" y="1490133"/>
                </a:lnTo>
                <a:lnTo>
                  <a:pt x="955793" y="1569156"/>
                </a:lnTo>
                <a:lnTo>
                  <a:pt x="1098786" y="1618074"/>
                </a:lnTo>
                <a:lnTo>
                  <a:pt x="1219200" y="1614311"/>
                </a:lnTo>
                <a:lnTo>
                  <a:pt x="1294460" y="1670756"/>
                </a:lnTo>
                <a:lnTo>
                  <a:pt x="1411111" y="1693333"/>
                </a:lnTo>
                <a:lnTo>
                  <a:pt x="1411111" y="1693333"/>
                </a:lnTo>
                <a:lnTo>
                  <a:pt x="1475082" y="1693333"/>
                </a:lnTo>
                <a:lnTo>
                  <a:pt x="1475082" y="1727200"/>
                </a:lnTo>
                <a:lnTo>
                  <a:pt x="1542815" y="1727200"/>
                </a:lnTo>
                <a:lnTo>
                  <a:pt x="1591734" y="1746015"/>
                </a:lnTo>
                <a:lnTo>
                  <a:pt x="1761067" y="1746015"/>
                </a:lnTo>
                <a:lnTo>
                  <a:pt x="1761067" y="1783645"/>
                </a:lnTo>
                <a:lnTo>
                  <a:pt x="1855141" y="1783645"/>
                </a:lnTo>
                <a:lnTo>
                  <a:pt x="1919111" y="1798696"/>
                </a:lnTo>
                <a:lnTo>
                  <a:pt x="2054578" y="1798696"/>
                </a:lnTo>
                <a:lnTo>
                  <a:pt x="2054578" y="1813748"/>
                </a:lnTo>
                <a:lnTo>
                  <a:pt x="2434637" y="1813748"/>
                </a:lnTo>
              </a:path>
            </a:pathLst>
          </a:custGeom>
          <a:noFill/>
          <a:ln w="222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88" name="ZoneTexte 87">
            <a:extLst>
              <a:ext uri="{FF2B5EF4-FFF2-40B4-BE49-F238E27FC236}">
                <a16:creationId xmlns:a16="http://schemas.microsoft.com/office/drawing/2014/main" id="{1C96718D-142A-48D1-8E5C-826AD898301D}"/>
              </a:ext>
            </a:extLst>
          </p:cNvPr>
          <p:cNvSpPr txBox="1"/>
          <p:nvPr/>
        </p:nvSpPr>
        <p:spPr>
          <a:xfrm>
            <a:off x="1824122" y="2530166"/>
            <a:ext cx="978153" cy="403957"/>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Médiane (95% CI)</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59BCA8">
                    <a:lumMod val="75000"/>
                  </a:srgbClr>
                </a:solidFill>
                <a:effectLst/>
                <a:uLnTx/>
                <a:uFillTx/>
                <a:latin typeface="Arial" panose="020B0604020202020204" pitchFamily="34" charset="0"/>
                <a:ea typeface="+mn-ea"/>
                <a:cs typeface="+mn-cs"/>
              </a:rPr>
              <a:t>9,1 mois (6,2 – 10,7)</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000066"/>
                </a:solidFill>
                <a:effectLst/>
                <a:uLnTx/>
                <a:uFillTx/>
                <a:latin typeface="Arial" panose="020B0604020202020204" pitchFamily="34" charset="0"/>
                <a:ea typeface="+mn-ea"/>
                <a:cs typeface="+mn-cs"/>
              </a:rPr>
              <a:t>8,3 mois (7,6 – 9,0)</a:t>
            </a:r>
          </a:p>
        </p:txBody>
      </p:sp>
      <p:sp>
        <p:nvSpPr>
          <p:cNvPr id="89" name="Rectangle à coins arrondis 4">
            <a:extLst>
              <a:ext uri="{FF2B5EF4-FFF2-40B4-BE49-F238E27FC236}">
                <a16:creationId xmlns:a16="http://schemas.microsoft.com/office/drawing/2014/main" id="{D651B017-42DA-42B7-AC95-3346556D08A1}"/>
              </a:ext>
            </a:extLst>
          </p:cNvPr>
          <p:cNvSpPr/>
          <p:nvPr/>
        </p:nvSpPr>
        <p:spPr>
          <a:xfrm>
            <a:off x="400826" y="1398234"/>
            <a:ext cx="2528311" cy="2583400"/>
          </a:xfrm>
          <a:prstGeom prst="roundRect">
            <a:avLst>
              <a:gd name="adj" fmla="val 6831"/>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93" name="Rectangle à coins arrondis 4">
            <a:extLst>
              <a:ext uri="{FF2B5EF4-FFF2-40B4-BE49-F238E27FC236}">
                <a16:creationId xmlns:a16="http://schemas.microsoft.com/office/drawing/2014/main" id="{A5BEF1D7-59D4-4A70-8A40-A5644A82E730}"/>
              </a:ext>
            </a:extLst>
          </p:cNvPr>
          <p:cNvSpPr/>
          <p:nvPr/>
        </p:nvSpPr>
        <p:spPr>
          <a:xfrm>
            <a:off x="6037564" y="1398233"/>
            <a:ext cx="2528311" cy="2583401"/>
          </a:xfrm>
          <a:prstGeom prst="roundRect">
            <a:avLst>
              <a:gd name="adj" fmla="val 6831"/>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94" name="ZoneTexte 93">
            <a:extLst>
              <a:ext uri="{FF2B5EF4-FFF2-40B4-BE49-F238E27FC236}">
                <a16:creationId xmlns:a16="http://schemas.microsoft.com/office/drawing/2014/main" id="{F48F16FF-4C1A-454C-9112-820AD2801C06}"/>
              </a:ext>
            </a:extLst>
          </p:cNvPr>
          <p:cNvSpPr txBox="1"/>
          <p:nvPr/>
        </p:nvSpPr>
        <p:spPr>
          <a:xfrm>
            <a:off x="6250033" y="2274679"/>
            <a:ext cx="328936" cy="205288"/>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100</a:t>
            </a:r>
          </a:p>
        </p:txBody>
      </p:sp>
      <p:sp>
        <p:nvSpPr>
          <p:cNvPr id="95" name="Forme libre : forme 94">
            <a:extLst>
              <a:ext uri="{FF2B5EF4-FFF2-40B4-BE49-F238E27FC236}">
                <a16:creationId xmlns:a16="http://schemas.microsoft.com/office/drawing/2014/main" id="{DAE63861-5A19-4D3A-AACA-B0AE4FC58C01}"/>
              </a:ext>
            </a:extLst>
          </p:cNvPr>
          <p:cNvSpPr/>
          <p:nvPr/>
        </p:nvSpPr>
        <p:spPr>
          <a:xfrm>
            <a:off x="6563340" y="2334167"/>
            <a:ext cx="1738184" cy="981448"/>
          </a:xfrm>
          <a:custGeom>
            <a:avLst/>
            <a:gdLst>
              <a:gd name="connsiteX0" fmla="*/ 0 w 2596055"/>
              <a:gd name="connsiteY0" fmla="*/ 0 h 2081048"/>
              <a:gd name="connsiteX1" fmla="*/ 0 w 2596055"/>
              <a:gd name="connsiteY1" fmla="*/ 2081048 h 2081048"/>
              <a:gd name="connsiteX2" fmla="*/ 2596055 w 2596055"/>
              <a:gd name="connsiteY2" fmla="*/ 2081048 h 2081048"/>
            </a:gdLst>
            <a:ahLst/>
            <a:cxnLst>
              <a:cxn ang="0">
                <a:pos x="connsiteX0" y="connsiteY0"/>
              </a:cxn>
              <a:cxn ang="0">
                <a:pos x="connsiteX1" y="connsiteY1"/>
              </a:cxn>
              <a:cxn ang="0">
                <a:pos x="connsiteX2" y="connsiteY2"/>
              </a:cxn>
            </a:cxnLst>
            <a:rect l="l" t="t" r="r" b="b"/>
            <a:pathLst>
              <a:path w="2596055" h="2081048">
                <a:moveTo>
                  <a:pt x="0" y="0"/>
                </a:moveTo>
                <a:lnTo>
                  <a:pt x="0" y="2081048"/>
                </a:lnTo>
                <a:lnTo>
                  <a:pt x="2596055" y="2081048"/>
                </a:ln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96" name="ZoneTexte 95">
            <a:extLst>
              <a:ext uri="{FF2B5EF4-FFF2-40B4-BE49-F238E27FC236}">
                <a16:creationId xmlns:a16="http://schemas.microsoft.com/office/drawing/2014/main" id="{4FCD7F60-B5BE-4486-826C-52AD2DB019DD}"/>
              </a:ext>
            </a:extLst>
          </p:cNvPr>
          <p:cNvSpPr txBox="1"/>
          <p:nvPr/>
        </p:nvSpPr>
        <p:spPr>
          <a:xfrm>
            <a:off x="6298122" y="2372824"/>
            <a:ext cx="280847" cy="196208"/>
          </a:xfrm>
          <a:prstGeom prst="rect">
            <a:avLst/>
          </a:prstGeom>
          <a:noFill/>
        </p:spPr>
        <p:txBody>
          <a:bodyPr wrap="squar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90</a:t>
            </a:r>
          </a:p>
        </p:txBody>
      </p:sp>
      <p:sp>
        <p:nvSpPr>
          <p:cNvPr id="97" name="ZoneTexte 96">
            <a:extLst>
              <a:ext uri="{FF2B5EF4-FFF2-40B4-BE49-F238E27FC236}">
                <a16:creationId xmlns:a16="http://schemas.microsoft.com/office/drawing/2014/main" id="{C479BA49-FC3C-421E-82A6-51706025C16C}"/>
              </a:ext>
            </a:extLst>
          </p:cNvPr>
          <p:cNvSpPr txBox="1"/>
          <p:nvPr/>
        </p:nvSpPr>
        <p:spPr>
          <a:xfrm>
            <a:off x="6298122" y="2470968"/>
            <a:ext cx="280847" cy="196208"/>
          </a:xfrm>
          <a:prstGeom prst="rect">
            <a:avLst/>
          </a:prstGeom>
          <a:noFill/>
        </p:spPr>
        <p:txBody>
          <a:bodyPr wrap="squar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80</a:t>
            </a:r>
          </a:p>
        </p:txBody>
      </p:sp>
      <p:sp>
        <p:nvSpPr>
          <p:cNvPr id="98" name="ZoneTexte 97">
            <a:extLst>
              <a:ext uri="{FF2B5EF4-FFF2-40B4-BE49-F238E27FC236}">
                <a16:creationId xmlns:a16="http://schemas.microsoft.com/office/drawing/2014/main" id="{760829A6-1F6F-42F8-A7E3-0614911C984E}"/>
              </a:ext>
            </a:extLst>
          </p:cNvPr>
          <p:cNvSpPr txBox="1"/>
          <p:nvPr/>
        </p:nvSpPr>
        <p:spPr>
          <a:xfrm>
            <a:off x="6298122" y="2569112"/>
            <a:ext cx="280847" cy="196208"/>
          </a:xfrm>
          <a:prstGeom prst="rect">
            <a:avLst/>
          </a:prstGeom>
          <a:noFill/>
        </p:spPr>
        <p:txBody>
          <a:bodyPr wrap="squar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70</a:t>
            </a:r>
          </a:p>
        </p:txBody>
      </p:sp>
      <p:sp>
        <p:nvSpPr>
          <p:cNvPr id="99" name="ZoneTexte 98">
            <a:extLst>
              <a:ext uri="{FF2B5EF4-FFF2-40B4-BE49-F238E27FC236}">
                <a16:creationId xmlns:a16="http://schemas.microsoft.com/office/drawing/2014/main" id="{4E48B2B7-F51D-4F54-B00C-A28453E90BDC}"/>
              </a:ext>
            </a:extLst>
          </p:cNvPr>
          <p:cNvSpPr txBox="1"/>
          <p:nvPr/>
        </p:nvSpPr>
        <p:spPr>
          <a:xfrm>
            <a:off x="6298122" y="2667258"/>
            <a:ext cx="280847" cy="196208"/>
          </a:xfrm>
          <a:prstGeom prst="rect">
            <a:avLst/>
          </a:prstGeom>
          <a:noFill/>
        </p:spPr>
        <p:txBody>
          <a:bodyPr wrap="squar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60</a:t>
            </a:r>
          </a:p>
        </p:txBody>
      </p:sp>
      <p:sp>
        <p:nvSpPr>
          <p:cNvPr id="100" name="ZoneTexte 99">
            <a:extLst>
              <a:ext uri="{FF2B5EF4-FFF2-40B4-BE49-F238E27FC236}">
                <a16:creationId xmlns:a16="http://schemas.microsoft.com/office/drawing/2014/main" id="{5234F800-E3AB-4D31-B314-FFDE903E8DA3}"/>
              </a:ext>
            </a:extLst>
          </p:cNvPr>
          <p:cNvSpPr txBox="1"/>
          <p:nvPr/>
        </p:nvSpPr>
        <p:spPr>
          <a:xfrm>
            <a:off x="6298122" y="2765402"/>
            <a:ext cx="280847" cy="196208"/>
          </a:xfrm>
          <a:prstGeom prst="rect">
            <a:avLst/>
          </a:prstGeom>
          <a:noFill/>
        </p:spPr>
        <p:txBody>
          <a:bodyPr wrap="squar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50</a:t>
            </a:r>
          </a:p>
        </p:txBody>
      </p:sp>
      <p:sp>
        <p:nvSpPr>
          <p:cNvPr id="101" name="ZoneTexte 100">
            <a:extLst>
              <a:ext uri="{FF2B5EF4-FFF2-40B4-BE49-F238E27FC236}">
                <a16:creationId xmlns:a16="http://schemas.microsoft.com/office/drawing/2014/main" id="{C2DDB1F6-E4FC-452F-ADF7-E9706B345056}"/>
              </a:ext>
            </a:extLst>
          </p:cNvPr>
          <p:cNvSpPr txBox="1"/>
          <p:nvPr/>
        </p:nvSpPr>
        <p:spPr>
          <a:xfrm>
            <a:off x="6298122" y="2863546"/>
            <a:ext cx="280847" cy="196208"/>
          </a:xfrm>
          <a:prstGeom prst="rect">
            <a:avLst/>
          </a:prstGeom>
          <a:noFill/>
        </p:spPr>
        <p:txBody>
          <a:bodyPr wrap="squar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40</a:t>
            </a:r>
          </a:p>
        </p:txBody>
      </p:sp>
      <p:sp>
        <p:nvSpPr>
          <p:cNvPr id="102" name="ZoneTexte 101">
            <a:extLst>
              <a:ext uri="{FF2B5EF4-FFF2-40B4-BE49-F238E27FC236}">
                <a16:creationId xmlns:a16="http://schemas.microsoft.com/office/drawing/2014/main" id="{B4B78E4A-1DB7-44C7-9B46-F3289DEB3768}"/>
              </a:ext>
            </a:extLst>
          </p:cNvPr>
          <p:cNvSpPr txBox="1"/>
          <p:nvPr/>
        </p:nvSpPr>
        <p:spPr>
          <a:xfrm>
            <a:off x="6298122" y="2961692"/>
            <a:ext cx="280847" cy="196208"/>
          </a:xfrm>
          <a:prstGeom prst="rect">
            <a:avLst/>
          </a:prstGeom>
          <a:noFill/>
        </p:spPr>
        <p:txBody>
          <a:bodyPr wrap="squar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30</a:t>
            </a:r>
          </a:p>
        </p:txBody>
      </p:sp>
      <p:sp>
        <p:nvSpPr>
          <p:cNvPr id="103" name="ZoneTexte 102">
            <a:extLst>
              <a:ext uri="{FF2B5EF4-FFF2-40B4-BE49-F238E27FC236}">
                <a16:creationId xmlns:a16="http://schemas.microsoft.com/office/drawing/2014/main" id="{0EA15274-7205-44A8-AAB5-43D604CBDD59}"/>
              </a:ext>
            </a:extLst>
          </p:cNvPr>
          <p:cNvSpPr txBox="1"/>
          <p:nvPr/>
        </p:nvSpPr>
        <p:spPr>
          <a:xfrm>
            <a:off x="6298122" y="3059836"/>
            <a:ext cx="280847" cy="196208"/>
          </a:xfrm>
          <a:prstGeom prst="rect">
            <a:avLst/>
          </a:prstGeom>
          <a:noFill/>
        </p:spPr>
        <p:txBody>
          <a:bodyPr wrap="squar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20</a:t>
            </a:r>
          </a:p>
        </p:txBody>
      </p:sp>
      <p:sp>
        <p:nvSpPr>
          <p:cNvPr id="104" name="ZoneTexte 103">
            <a:extLst>
              <a:ext uri="{FF2B5EF4-FFF2-40B4-BE49-F238E27FC236}">
                <a16:creationId xmlns:a16="http://schemas.microsoft.com/office/drawing/2014/main" id="{82A81E9E-E69E-476C-9305-F4CEFEC4E4DD}"/>
              </a:ext>
            </a:extLst>
          </p:cNvPr>
          <p:cNvSpPr txBox="1"/>
          <p:nvPr/>
        </p:nvSpPr>
        <p:spPr>
          <a:xfrm>
            <a:off x="6298122" y="3157980"/>
            <a:ext cx="280847" cy="196208"/>
          </a:xfrm>
          <a:prstGeom prst="rect">
            <a:avLst/>
          </a:prstGeom>
          <a:noFill/>
        </p:spPr>
        <p:txBody>
          <a:bodyPr wrap="squar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10</a:t>
            </a:r>
          </a:p>
        </p:txBody>
      </p:sp>
      <p:sp>
        <p:nvSpPr>
          <p:cNvPr id="105" name="ZoneTexte 104">
            <a:extLst>
              <a:ext uri="{FF2B5EF4-FFF2-40B4-BE49-F238E27FC236}">
                <a16:creationId xmlns:a16="http://schemas.microsoft.com/office/drawing/2014/main" id="{ADD5F883-F087-48A5-B08B-35A7303E2DAE}"/>
              </a:ext>
            </a:extLst>
          </p:cNvPr>
          <p:cNvSpPr txBox="1"/>
          <p:nvPr/>
        </p:nvSpPr>
        <p:spPr>
          <a:xfrm>
            <a:off x="6346213" y="3256127"/>
            <a:ext cx="232756" cy="196208"/>
          </a:xfrm>
          <a:prstGeom prst="rect">
            <a:avLst/>
          </a:prstGeom>
          <a:noFill/>
        </p:spPr>
        <p:txBody>
          <a:bodyPr wrap="squar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0</a:t>
            </a:r>
          </a:p>
        </p:txBody>
      </p:sp>
      <p:sp>
        <p:nvSpPr>
          <p:cNvPr id="106" name="ZoneTexte 105">
            <a:extLst>
              <a:ext uri="{FF2B5EF4-FFF2-40B4-BE49-F238E27FC236}">
                <a16:creationId xmlns:a16="http://schemas.microsoft.com/office/drawing/2014/main" id="{6F17B641-89DB-4E06-96B3-80D97DA0721A}"/>
              </a:ext>
            </a:extLst>
          </p:cNvPr>
          <p:cNvSpPr txBox="1"/>
          <p:nvPr/>
        </p:nvSpPr>
        <p:spPr>
          <a:xfrm>
            <a:off x="6446961" y="3316697"/>
            <a:ext cx="232757" cy="196208"/>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0</a:t>
            </a:r>
          </a:p>
        </p:txBody>
      </p:sp>
      <p:sp>
        <p:nvSpPr>
          <p:cNvPr id="107" name="ZoneTexte 106">
            <a:extLst>
              <a:ext uri="{FF2B5EF4-FFF2-40B4-BE49-F238E27FC236}">
                <a16:creationId xmlns:a16="http://schemas.microsoft.com/office/drawing/2014/main" id="{2081C0EE-265C-460C-9092-01477F1BB63B}"/>
              </a:ext>
            </a:extLst>
          </p:cNvPr>
          <p:cNvSpPr txBox="1"/>
          <p:nvPr/>
        </p:nvSpPr>
        <p:spPr>
          <a:xfrm>
            <a:off x="6601919" y="3316697"/>
            <a:ext cx="232757" cy="196208"/>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6</a:t>
            </a:r>
          </a:p>
        </p:txBody>
      </p:sp>
      <p:sp>
        <p:nvSpPr>
          <p:cNvPr id="108" name="ZoneTexte 107">
            <a:extLst>
              <a:ext uri="{FF2B5EF4-FFF2-40B4-BE49-F238E27FC236}">
                <a16:creationId xmlns:a16="http://schemas.microsoft.com/office/drawing/2014/main" id="{7A793535-C773-4E9B-B912-BAA12E046CA5}"/>
              </a:ext>
            </a:extLst>
          </p:cNvPr>
          <p:cNvSpPr txBox="1"/>
          <p:nvPr/>
        </p:nvSpPr>
        <p:spPr>
          <a:xfrm>
            <a:off x="6754834" y="3316697"/>
            <a:ext cx="280846" cy="196208"/>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12</a:t>
            </a:r>
          </a:p>
        </p:txBody>
      </p:sp>
      <p:sp>
        <p:nvSpPr>
          <p:cNvPr id="109" name="ZoneTexte 108">
            <a:extLst>
              <a:ext uri="{FF2B5EF4-FFF2-40B4-BE49-F238E27FC236}">
                <a16:creationId xmlns:a16="http://schemas.microsoft.com/office/drawing/2014/main" id="{519EDC6C-5823-4D8C-B6F0-74AE8E894121}"/>
              </a:ext>
            </a:extLst>
          </p:cNvPr>
          <p:cNvSpPr txBox="1"/>
          <p:nvPr/>
        </p:nvSpPr>
        <p:spPr>
          <a:xfrm>
            <a:off x="6953796" y="3316697"/>
            <a:ext cx="280846" cy="196208"/>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18</a:t>
            </a:r>
          </a:p>
        </p:txBody>
      </p:sp>
      <p:sp>
        <p:nvSpPr>
          <p:cNvPr id="110" name="ZoneTexte 109">
            <a:extLst>
              <a:ext uri="{FF2B5EF4-FFF2-40B4-BE49-F238E27FC236}">
                <a16:creationId xmlns:a16="http://schemas.microsoft.com/office/drawing/2014/main" id="{5490F737-A173-4E2E-BDEE-6948139DE682}"/>
              </a:ext>
            </a:extLst>
          </p:cNvPr>
          <p:cNvSpPr txBox="1"/>
          <p:nvPr/>
        </p:nvSpPr>
        <p:spPr>
          <a:xfrm>
            <a:off x="7152758" y="3316697"/>
            <a:ext cx="280846" cy="196208"/>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24</a:t>
            </a:r>
          </a:p>
        </p:txBody>
      </p:sp>
      <p:sp>
        <p:nvSpPr>
          <p:cNvPr id="111" name="ZoneTexte 110">
            <a:extLst>
              <a:ext uri="{FF2B5EF4-FFF2-40B4-BE49-F238E27FC236}">
                <a16:creationId xmlns:a16="http://schemas.microsoft.com/office/drawing/2014/main" id="{16AC88C9-81A9-4C2F-97EC-ED068CE55E7C}"/>
              </a:ext>
            </a:extLst>
          </p:cNvPr>
          <p:cNvSpPr txBox="1"/>
          <p:nvPr/>
        </p:nvSpPr>
        <p:spPr>
          <a:xfrm>
            <a:off x="7351719" y="3316697"/>
            <a:ext cx="280846" cy="196208"/>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30</a:t>
            </a:r>
          </a:p>
        </p:txBody>
      </p:sp>
      <p:sp>
        <p:nvSpPr>
          <p:cNvPr id="112" name="ZoneTexte 111">
            <a:extLst>
              <a:ext uri="{FF2B5EF4-FFF2-40B4-BE49-F238E27FC236}">
                <a16:creationId xmlns:a16="http://schemas.microsoft.com/office/drawing/2014/main" id="{2B6FE4E2-6531-4460-ACDB-057181BC488E}"/>
              </a:ext>
            </a:extLst>
          </p:cNvPr>
          <p:cNvSpPr txBox="1"/>
          <p:nvPr/>
        </p:nvSpPr>
        <p:spPr>
          <a:xfrm>
            <a:off x="7550680" y="3316697"/>
            <a:ext cx="280846" cy="196208"/>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36</a:t>
            </a:r>
          </a:p>
        </p:txBody>
      </p:sp>
      <p:sp>
        <p:nvSpPr>
          <p:cNvPr id="113" name="ZoneTexte 112">
            <a:extLst>
              <a:ext uri="{FF2B5EF4-FFF2-40B4-BE49-F238E27FC236}">
                <a16:creationId xmlns:a16="http://schemas.microsoft.com/office/drawing/2014/main" id="{7CC19626-E75C-41B4-92C7-9E1FB1EDE54C}"/>
              </a:ext>
            </a:extLst>
          </p:cNvPr>
          <p:cNvSpPr txBox="1"/>
          <p:nvPr/>
        </p:nvSpPr>
        <p:spPr>
          <a:xfrm>
            <a:off x="7749642" y="3316697"/>
            <a:ext cx="280846" cy="196208"/>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42</a:t>
            </a:r>
          </a:p>
        </p:txBody>
      </p:sp>
      <p:sp>
        <p:nvSpPr>
          <p:cNvPr id="114" name="ZoneTexte 113">
            <a:extLst>
              <a:ext uri="{FF2B5EF4-FFF2-40B4-BE49-F238E27FC236}">
                <a16:creationId xmlns:a16="http://schemas.microsoft.com/office/drawing/2014/main" id="{5AF70EEF-A7E4-42BE-A736-4E0FBD9E2972}"/>
              </a:ext>
            </a:extLst>
          </p:cNvPr>
          <p:cNvSpPr txBox="1"/>
          <p:nvPr/>
        </p:nvSpPr>
        <p:spPr>
          <a:xfrm>
            <a:off x="7948604" y="3316697"/>
            <a:ext cx="280846" cy="196208"/>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48</a:t>
            </a:r>
          </a:p>
        </p:txBody>
      </p:sp>
      <p:sp>
        <p:nvSpPr>
          <p:cNvPr id="115" name="ZoneTexte 114">
            <a:extLst>
              <a:ext uri="{FF2B5EF4-FFF2-40B4-BE49-F238E27FC236}">
                <a16:creationId xmlns:a16="http://schemas.microsoft.com/office/drawing/2014/main" id="{BED8C0AA-4E70-40B6-A129-295E8F2BC6EA}"/>
              </a:ext>
            </a:extLst>
          </p:cNvPr>
          <p:cNvSpPr txBox="1"/>
          <p:nvPr/>
        </p:nvSpPr>
        <p:spPr>
          <a:xfrm>
            <a:off x="8147564" y="3316697"/>
            <a:ext cx="280846" cy="196208"/>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54</a:t>
            </a:r>
          </a:p>
        </p:txBody>
      </p:sp>
      <p:sp>
        <p:nvSpPr>
          <p:cNvPr id="126" name="ZoneTexte 125">
            <a:extLst>
              <a:ext uri="{FF2B5EF4-FFF2-40B4-BE49-F238E27FC236}">
                <a16:creationId xmlns:a16="http://schemas.microsoft.com/office/drawing/2014/main" id="{AEA248C9-0CBA-4439-9960-7E557D25E6C5}"/>
              </a:ext>
            </a:extLst>
          </p:cNvPr>
          <p:cNvSpPr txBox="1"/>
          <p:nvPr/>
        </p:nvSpPr>
        <p:spPr>
          <a:xfrm>
            <a:off x="7308438" y="3413192"/>
            <a:ext cx="367408" cy="196208"/>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Mois</a:t>
            </a:r>
          </a:p>
        </p:txBody>
      </p:sp>
      <p:grpSp>
        <p:nvGrpSpPr>
          <p:cNvPr id="141" name="Groupe 140">
            <a:extLst>
              <a:ext uri="{FF2B5EF4-FFF2-40B4-BE49-F238E27FC236}">
                <a16:creationId xmlns:a16="http://schemas.microsoft.com/office/drawing/2014/main" id="{CD891883-EEC0-4FC7-8097-C4520E18BCA7}"/>
              </a:ext>
            </a:extLst>
          </p:cNvPr>
          <p:cNvGrpSpPr/>
          <p:nvPr/>
        </p:nvGrpSpPr>
        <p:grpSpPr>
          <a:xfrm>
            <a:off x="6008413" y="3527665"/>
            <a:ext cx="2395952" cy="415276"/>
            <a:chOff x="6008413" y="3279678"/>
            <a:chExt cx="2395952" cy="415276"/>
          </a:xfrm>
        </p:grpSpPr>
        <p:sp>
          <p:nvSpPr>
            <p:cNvPr id="116" name="ZoneTexte 115">
              <a:extLst>
                <a:ext uri="{FF2B5EF4-FFF2-40B4-BE49-F238E27FC236}">
                  <a16:creationId xmlns:a16="http://schemas.microsoft.com/office/drawing/2014/main" id="{F7ECB4E7-EC79-4116-8692-AE618F9F2BE9}"/>
                </a:ext>
              </a:extLst>
            </p:cNvPr>
            <p:cNvSpPr txBox="1"/>
            <p:nvPr/>
          </p:nvSpPr>
          <p:spPr>
            <a:xfrm>
              <a:off x="6422917" y="3394872"/>
              <a:ext cx="280846" cy="300082"/>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53</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55</a:t>
              </a:r>
            </a:p>
          </p:txBody>
        </p:sp>
        <p:sp>
          <p:nvSpPr>
            <p:cNvPr id="117" name="ZoneTexte 116">
              <a:extLst>
                <a:ext uri="{FF2B5EF4-FFF2-40B4-BE49-F238E27FC236}">
                  <a16:creationId xmlns:a16="http://schemas.microsoft.com/office/drawing/2014/main" id="{85E4F0C8-F0B1-49ED-9066-7F319012A4C4}"/>
                </a:ext>
              </a:extLst>
            </p:cNvPr>
            <p:cNvSpPr txBox="1"/>
            <p:nvPr/>
          </p:nvSpPr>
          <p:spPr>
            <a:xfrm>
              <a:off x="6577875" y="3394872"/>
              <a:ext cx="280846" cy="300082"/>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34</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33</a:t>
              </a:r>
            </a:p>
          </p:txBody>
        </p:sp>
        <p:sp>
          <p:nvSpPr>
            <p:cNvPr id="118" name="ZoneTexte 117">
              <a:extLst>
                <a:ext uri="{FF2B5EF4-FFF2-40B4-BE49-F238E27FC236}">
                  <a16:creationId xmlns:a16="http://schemas.microsoft.com/office/drawing/2014/main" id="{ED37C47F-E919-4700-A806-70DD81688AE9}"/>
                </a:ext>
              </a:extLst>
            </p:cNvPr>
            <p:cNvSpPr txBox="1"/>
            <p:nvPr/>
          </p:nvSpPr>
          <p:spPr>
            <a:xfrm>
              <a:off x="6754834" y="3394872"/>
              <a:ext cx="280846" cy="300082"/>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24</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13</a:t>
              </a:r>
            </a:p>
          </p:txBody>
        </p:sp>
        <p:sp>
          <p:nvSpPr>
            <p:cNvPr id="119" name="ZoneTexte 118">
              <a:extLst>
                <a:ext uri="{FF2B5EF4-FFF2-40B4-BE49-F238E27FC236}">
                  <a16:creationId xmlns:a16="http://schemas.microsoft.com/office/drawing/2014/main" id="{2B26AB93-3A7F-4359-BC94-0380E82F6CE3}"/>
                </a:ext>
              </a:extLst>
            </p:cNvPr>
            <p:cNvSpPr txBox="1"/>
            <p:nvPr/>
          </p:nvSpPr>
          <p:spPr>
            <a:xfrm>
              <a:off x="6953796" y="3394872"/>
              <a:ext cx="280846" cy="300082"/>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20</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11</a:t>
              </a:r>
            </a:p>
          </p:txBody>
        </p:sp>
        <p:sp>
          <p:nvSpPr>
            <p:cNvPr id="120" name="ZoneTexte 119">
              <a:extLst>
                <a:ext uri="{FF2B5EF4-FFF2-40B4-BE49-F238E27FC236}">
                  <a16:creationId xmlns:a16="http://schemas.microsoft.com/office/drawing/2014/main" id="{3739DD31-27B0-41FB-9753-275F22617F0F}"/>
                </a:ext>
              </a:extLst>
            </p:cNvPr>
            <p:cNvSpPr txBox="1"/>
            <p:nvPr/>
          </p:nvSpPr>
          <p:spPr>
            <a:xfrm>
              <a:off x="7152758" y="3394872"/>
              <a:ext cx="280846" cy="300082"/>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17</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6</a:t>
              </a:r>
            </a:p>
          </p:txBody>
        </p:sp>
        <p:sp>
          <p:nvSpPr>
            <p:cNvPr id="121" name="ZoneTexte 120">
              <a:extLst>
                <a:ext uri="{FF2B5EF4-FFF2-40B4-BE49-F238E27FC236}">
                  <a16:creationId xmlns:a16="http://schemas.microsoft.com/office/drawing/2014/main" id="{51AC78F6-8EB7-47F3-9118-137FCBC46BFC}"/>
                </a:ext>
              </a:extLst>
            </p:cNvPr>
            <p:cNvSpPr txBox="1"/>
            <p:nvPr/>
          </p:nvSpPr>
          <p:spPr>
            <a:xfrm>
              <a:off x="7351719" y="3394872"/>
              <a:ext cx="280846" cy="300082"/>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14</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5</a:t>
              </a:r>
            </a:p>
          </p:txBody>
        </p:sp>
        <p:sp>
          <p:nvSpPr>
            <p:cNvPr id="122" name="ZoneTexte 121">
              <a:extLst>
                <a:ext uri="{FF2B5EF4-FFF2-40B4-BE49-F238E27FC236}">
                  <a16:creationId xmlns:a16="http://schemas.microsoft.com/office/drawing/2014/main" id="{51D1E834-8589-4976-AE3E-8B673438F186}"/>
                </a:ext>
              </a:extLst>
            </p:cNvPr>
            <p:cNvSpPr txBox="1"/>
            <p:nvPr/>
          </p:nvSpPr>
          <p:spPr>
            <a:xfrm>
              <a:off x="7550680" y="3394872"/>
              <a:ext cx="280846" cy="300082"/>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10</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4</a:t>
              </a:r>
            </a:p>
          </p:txBody>
        </p:sp>
        <p:sp>
          <p:nvSpPr>
            <p:cNvPr id="123" name="ZoneTexte 122">
              <a:extLst>
                <a:ext uri="{FF2B5EF4-FFF2-40B4-BE49-F238E27FC236}">
                  <a16:creationId xmlns:a16="http://schemas.microsoft.com/office/drawing/2014/main" id="{8E66958B-BA74-42D1-AB76-69B993050595}"/>
                </a:ext>
              </a:extLst>
            </p:cNvPr>
            <p:cNvSpPr txBox="1"/>
            <p:nvPr/>
          </p:nvSpPr>
          <p:spPr>
            <a:xfrm>
              <a:off x="7773687" y="3394872"/>
              <a:ext cx="232756" cy="300082"/>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7</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3</a:t>
              </a:r>
            </a:p>
          </p:txBody>
        </p:sp>
        <p:sp>
          <p:nvSpPr>
            <p:cNvPr id="124" name="ZoneTexte 123">
              <a:extLst>
                <a:ext uri="{FF2B5EF4-FFF2-40B4-BE49-F238E27FC236}">
                  <a16:creationId xmlns:a16="http://schemas.microsoft.com/office/drawing/2014/main" id="{BF4AD78C-AEC6-49B7-A79A-CCCCFCB02AF1}"/>
                </a:ext>
              </a:extLst>
            </p:cNvPr>
            <p:cNvSpPr txBox="1"/>
            <p:nvPr/>
          </p:nvSpPr>
          <p:spPr>
            <a:xfrm>
              <a:off x="7972649" y="3394872"/>
              <a:ext cx="232756" cy="300082"/>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5</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2</a:t>
              </a:r>
            </a:p>
          </p:txBody>
        </p:sp>
        <p:sp>
          <p:nvSpPr>
            <p:cNvPr id="125" name="ZoneTexte 124">
              <a:extLst>
                <a:ext uri="{FF2B5EF4-FFF2-40B4-BE49-F238E27FC236}">
                  <a16:creationId xmlns:a16="http://schemas.microsoft.com/office/drawing/2014/main" id="{3C0B12AD-0AC0-42AA-AB24-0E5F83113448}"/>
                </a:ext>
              </a:extLst>
            </p:cNvPr>
            <p:cNvSpPr txBox="1"/>
            <p:nvPr/>
          </p:nvSpPr>
          <p:spPr>
            <a:xfrm>
              <a:off x="8171609" y="3394872"/>
              <a:ext cx="232756" cy="300082"/>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0</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0</a:t>
              </a:r>
            </a:p>
          </p:txBody>
        </p:sp>
        <p:sp>
          <p:nvSpPr>
            <p:cNvPr id="127" name="ZoneTexte 126">
              <a:extLst>
                <a:ext uri="{FF2B5EF4-FFF2-40B4-BE49-F238E27FC236}">
                  <a16:creationId xmlns:a16="http://schemas.microsoft.com/office/drawing/2014/main" id="{2CD8C527-4738-4873-89CD-0B5550FC8793}"/>
                </a:ext>
              </a:extLst>
            </p:cNvPr>
            <p:cNvSpPr txBox="1"/>
            <p:nvPr/>
          </p:nvSpPr>
          <p:spPr>
            <a:xfrm>
              <a:off x="6008413" y="3279678"/>
              <a:ext cx="583814" cy="205288"/>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No. At </a:t>
              </a:r>
              <a:r>
                <a:rPr kumimoji="0" lang="fr-FR" sz="675"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mn-cs"/>
                </a:rPr>
                <a:t>risk</a:t>
              </a:r>
              <a:endPar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endParaRPr>
            </a:p>
          </p:txBody>
        </p:sp>
      </p:grpSp>
      <p:sp>
        <p:nvSpPr>
          <p:cNvPr id="128" name="ZoneTexte 127">
            <a:extLst>
              <a:ext uri="{FF2B5EF4-FFF2-40B4-BE49-F238E27FC236}">
                <a16:creationId xmlns:a16="http://schemas.microsoft.com/office/drawing/2014/main" id="{29C1D81C-8A4C-4BA8-878D-AB212A976505}"/>
              </a:ext>
            </a:extLst>
          </p:cNvPr>
          <p:cNvSpPr txBox="1"/>
          <p:nvPr/>
        </p:nvSpPr>
        <p:spPr>
          <a:xfrm rot="16200000">
            <a:off x="6011336" y="2711881"/>
            <a:ext cx="454855" cy="196208"/>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SG, %</a:t>
            </a:r>
          </a:p>
        </p:txBody>
      </p:sp>
      <p:sp>
        <p:nvSpPr>
          <p:cNvPr id="129" name="Forme libre : forme 128">
            <a:extLst>
              <a:ext uri="{FF2B5EF4-FFF2-40B4-BE49-F238E27FC236}">
                <a16:creationId xmlns:a16="http://schemas.microsoft.com/office/drawing/2014/main" id="{3CF9C180-3270-485C-8E88-B652390C79EC}"/>
              </a:ext>
            </a:extLst>
          </p:cNvPr>
          <p:cNvSpPr/>
          <p:nvPr/>
        </p:nvSpPr>
        <p:spPr>
          <a:xfrm>
            <a:off x="6572289" y="2338869"/>
            <a:ext cx="1597353" cy="923686"/>
          </a:xfrm>
          <a:custGeom>
            <a:avLst/>
            <a:gdLst>
              <a:gd name="connsiteX0" fmla="*/ 0 w 2385718"/>
              <a:gd name="connsiteY0" fmla="*/ 3763 h 1911585"/>
              <a:gd name="connsiteX1" fmla="*/ 56444 w 2385718"/>
              <a:gd name="connsiteY1" fmla="*/ 0 h 1911585"/>
              <a:gd name="connsiteX2" fmla="*/ 56444 w 2385718"/>
              <a:gd name="connsiteY2" fmla="*/ 37630 h 1911585"/>
              <a:gd name="connsiteX3" fmla="*/ 71496 w 2385718"/>
              <a:gd name="connsiteY3" fmla="*/ 37630 h 1911585"/>
              <a:gd name="connsiteX4" fmla="*/ 71496 w 2385718"/>
              <a:gd name="connsiteY4" fmla="*/ 75259 h 1911585"/>
              <a:gd name="connsiteX5" fmla="*/ 94074 w 2385718"/>
              <a:gd name="connsiteY5" fmla="*/ 75259 h 1911585"/>
              <a:gd name="connsiteX6" fmla="*/ 94074 w 2385718"/>
              <a:gd name="connsiteY6" fmla="*/ 274696 h 1911585"/>
              <a:gd name="connsiteX7" fmla="*/ 124177 w 2385718"/>
              <a:gd name="connsiteY7" fmla="*/ 274696 h 1911585"/>
              <a:gd name="connsiteX8" fmla="*/ 124177 w 2385718"/>
              <a:gd name="connsiteY8" fmla="*/ 334904 h 1911585"/>
              <a:gd name="connsiteX9" fmla="*/ 142992 w 2385718"/>
              <a:gd name="connsiteY9" fmla="*/ 334904 h 1911585"/>
              <a:gd name="connsiteX10" fmla="*/ 150518 w 2385718"/>
              <a:gd name="connsiteY10" fmla="*/ 395111 h 1911585"/>
              <a:gd name="connsiteX11" fmla="*/ 169333 w 2385718"/>
              <a:gd name="connsiteY11" fmla="*/ 451556 h 1911585"/>
              <a:gd name="connsiteX12" fmla="*/ 169333 w 2385718"/>
              <a:gd name="connsiteY12" fmla="*/ 523052 h 1911585"/>
              <a:gd name="connsiteX13" fmla="*/ 225777 w 2385718"/>
              <a:gd name="connsiteY13" fmla="*/ 523052 h 1911585"/>
              <a:gd name="connsiteX14" fmla="*/ 233303 w 2385718"/>
              <a:gd name="connsiteY14" fmla="*/ 673570 h 1911585"/>
              <a:gd name="connsiteX15" fmla="*/ 263407 w 2385718"/>
              <a:gd name="connsiteY15" fmla="*/ 673570 h 1911585"/>
              <a:gd name="connsiteX16" fmla="*/ 278459 w 2385718"/>
              <a:gd name="connsiteY16" fmla="*/ 820326 h 1911585"/>
              <a:gd name="connsiteX17" fmla="*/ 331140 w 2385718"/>
              <a:gd name="connsiteY17" fmla="*/ 820326 h 1911585"/>
              <a:gd name="connsiteX18" fmla="*/ 331140 w 2385718"/>
              <a:gd name="connsiteY18" fmla="*/ 899348 h 1911585"/>
              <a:gd name="connsiteX19" fmla="*/ 368770 w 2385718"/>
              <a:gd name="connsiteY19" fmla="*/ 899348 h 1911585"/>
              <a:gd name="connsiteX20" fmla="*/ 368770 w 2385718"/>
              <a:gd name="connsiteY20" fmla="*/ 970845 h 1911585"/>
              <a:gd name="connsiteX21" fmla="*/ 417688 w 2385718"/>
              <a:gd name="connsiteY21" fmla="*/ 970845 h 1911585"/>
              <a:gd name="connsiteX22" fmla="*/ 417688 w 2385718"/>
              <a:gd name="connsiteY22" fmla="*/ 1143941 h 1911585"/>
              <a:gd name="connsiteX23" fmla="*/ 474133 w 2385718"/>
              <a:gd name="connsiteY23" fmla="*/ 1234252 h 1911585"/>
              <a:gd name="connsiteX24" fmla="*/ 489185 w 2385718"/>
              <a:gd name="connsiteY24" fmla="*/ 1377245 h 1911585"/>
              <a:gd name="connsiteX25" fmla="*/ 530577 w 2385718"/>
              <a:gd name="connsiteY25" fmla="*/ 1377245 h 1911585"/>
              <a:gd name="connsiteX26" fmla="*/ 530577 w 2385718"/>
              <a:gd name="connsiteY26" fmla="*/ 1426163 h 1911585"/>
              <a:gd name="connsiteX27" fmla="*/ 564444 w 2385718"/>
              <a:gd name="connsiteY27" fmla="*/ 1426163 h 1911585"/>
              <a:gd name="connsiteX28" fmla="*/ 564444 w 2385718"/>
              <a:gd name="connsiteY28" fmla="*/ 1512711 h 1911585"/>
              <a:gd name="connsiteX29" fmla="*/ 594548 w 2385718"/>
              <a:gd name="connsiteY29" fmla="*/ 1512711 h 1911585"/>
              <a:gd name="connsiteX30" fmla="*/ 594548 w 2385718"/>
              <a:gd name="connsiteY30" fmla="*/ 1580445 h 1911585"/>
              <a:gd name="connsiteX31" fmla="*/ 775170 w 2385718"/>
              <a:gd name="connsiteY31" fmla="*/ 1580445 h 1911585"/>
              <a:gd name="connsiteX32" fmla="*/ 775170 w 2385718"/>
              <a:gd name="connsiteY32" fmla="*/ 1618074 h 1911585"/>
              <a:gd name="connsiteX33" fmla="*/ 865481 w 2385718"/>
              <a:gd name="connsiteY33" fmla="*/ 1618074 h 1911585"/>
              <a:gd name="connsiteX34" fmla="*/ 865481 w 2385718"/>
              <a:gd name="connsiteY34" fmla="*/ 1640652 h 1911585"/>
              <a:gd name="connsiteX35" fmla="*/ 948266 w 2385718"/>
              <a:gd name="connsiteY35" fmla="*/ 1640652 h 1911585"/>
              <a:gd name="connsiteX36" fmla="*/ 948266 w 2385718"/>
              <a:gd name="connsiteY36" fmla="*/ 1689570 h 1911585"/>
              <a:gd name="connsiteX37" fmla="*/ 993422 w 2385718"/>
              <a:gd name="connsiteY37" fmla="*/ 1689570 h 1911585"/>
              <a:gd name="connsiteX38" fmla="*/ 993422 w 2385718"/>
              <a:gd name="connsiteY38" fmla="*/ 1712148 h 1911585"/>
              <a:gd name="connsiteX39" fmla="*/ 1042340 w 2385718"/>
              <a:gd name="connsiteY39" fmla="*/ 1712148 h 1911585"/>
              <a:gd name="connsiteX40" fmla="*/ 1042340 w 2385718"/>
              <a:gd name="connsiteY40" fmla="*/ 1757304 h 1911585"/>
              <a:gd name="connsiteX41" fmla="*/ 1091259 w 2385718"/>
              <a:gd name="connsiteY41" fmla="*/ 1757304 h 1911585"/>
              <a:gd name="connsiteX42" fmla="*/ 1091259 w 2385718"/>
              <a:gd name="connsiteY42" fmla="*/ 1794933 h 1911585"/>
              <a:gd name="connsiteX43" fmla="*/ 1147703 w 2385718"/>
              <a:gd name="connsiteY43" fmla="*/ 1794933 h 1911585"/>
              <a:gd name="connsiteX44" fmla="*/ 1147703 w 2385718"/>
              <a:gd name="connsiteY44" fmla="*/ 1832563 h 1911585"/>
              <a:gd name="connsiteX45" fmla="*/ 1362192 w 2385718"/>
              <a:gd name="connsiteY45" fmla="*/ 1832563 h 1911585"/>
              <a:gd name="connsiteX46" fmla="*/ 1362192 w 2385718"/>
              <a:gd name="connsiteY46" fmla="*/ 1873956 h 1911585"/>
              <a:gd name="connsiteX47" fmla="*/ 1614311 w 2385718"/>
              <a:gd name="connsiteY47" fmla="*/ 1873956 h 1911585"/>
              <a:gd name="connsiteX48" fmla="*/ 1614311 w 2385718"/>
              <a:gd name="connsiteY48" fmla="*/ 1911585 h 1911585"/>
              <a:gd name="connsiteX49" fmla="*/ 2385718 w 2385718"/>
              <a:gd name="connsiteY49" fmla="*/ 1911585 h 191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385718" h="1911585">
                <a:moveTo>
                  <a:pt x="0" y="3763"/>
                </a:moveTo>
                <a:lnTo>
                  <a:pt x="56444" y="0"/>
                </a:lnTo>
                <a:lnTo>
                  <a:pt x="56444" y="37630"/>
                </a:lnTo>
                <a:lnTo>
                  <a:pt x="71496" y="37630"/>
                </a:lnTo>
                <a:lnTo>
                  <a:pt x="71496" y="75259"/>
                </a:lnTo>
                <a:lnTo>
                  <a:pt x="94074" y="75259"/>
                </a:lnTo>
                <a:lnTo>
                  <a:pt x="94074" y="274696"/>
                </a:lnTo>
                <a:lnTo>
                  <a:pt x="124177" y="274696"/>
                </a:lnTo>
                <a:lnTo>
                  <a:pt x="124177" y="334904"/>
                </a:lnTo>
                <a:lnTo>
                  <a:pt x="142992" y="334904"/>
                </a:lnTo>
                <a:lnTo>
                  <a:pt x="150518" y="395111"/>
                </a:lnTo>
                <a:lnTo>
                  <a:pt x="169333" y="451556"/>
                </a:lnTo>
                <a:lnTo>
                  <a:pt x="169333" y="523052"/>
                </a:lnTo>
                <a:lnTo>
                  <a:pt x="225777" y="523052"/>
                </a:lnTo>
                <a:lnTo>
                  <a:pt x="233303" y="673570"/>
                </a:lnTo>
                <a:lnTo>
                  <a:pt x="263407" y="673570"/>
                </a:lnTo>
                <a:lnTo>
                  <a:pt x="278459" y="820326"/>
                </a:lnTo>
                <a:lnTo>
                  <a:pt x="331140" y="820326"/>
                </a:lnTo>
                <a:lnTo>
                  <a:pt x="331140" y="899348"/>
                </a:lnTo>
                <a:lnTo>
                  <a:pt x="368770" y="899348"/>
                </a:lnTo>
                <a:lnTo>
                  <a:pt x="368770" y="970845"/>
                </a:lnTo>
                <a:lnTo>
                  <a:pt x="417688" y="970845"/>
                </a:lnTo>
                <a:lnTo>
                  <a:pt x="417688" y="1143941"/>
                </a:lnTo>
                <a:lnTo>
                  <a:pt x="474133" y="1234252"/>
                </a:lnTo>
                <a:lnTo>
                  <a:pt x="489185" y="1377245"/>
                </a:lnTo>
                <a:lnTo>
                  <a:pt x="530577" y="1377245"/>
                </a:lnTo>
                <a:lnTo>
                  <a:pt x="530577" y="1426163"/>
                </a:lnTo>
                <a:lnTo>
                  <a:pt x="564444" y="1426163"/>
                </a:lnTo>
                <a:lnTo>
                  <a:pt x="564444" y="1512711"/>
                </a:lnTo>
                <a:lnTo>
                  <a:pt x="594548" y="1512711"/>
                </a:lnTo>
                <a:lnTo>
                  <a:pt x="594548" y="1580445"/>
                </a:lnTo>
                <a:lnTo>
                  <a:pt x="775170" y="1580445"/>
                </a:lnTo>
                <a:lnTo>
                  <a:pt x="775170" y="1618074"/>
                </a:lnTo>
                <a:lnTo>
                  <a:pt x="865481" y="1618074"/>
                </a:lnTo>
                <a:lnTo>
                  <a:pt x="865481" y="1640652"/>
                </a:lnTo>
                <a:lnTo>
                  <a:pt x="948266" y="1640652"/>
                </a:lnTo>
                <a:lnTo>
                  <a:pt x="948266" y="1689570"/>
                </a:lnTo>
                <a:lnTo>
                  <a:pt x="993422" y="1689570"/>
                </a:lnTo>
                <a:lnTo>
                  <a:pt x="993422" y="1712148"/>
                </a:lnTo>
                <a:lnTo>
                  <a:pt x="1042340" y="1712148"/>
                </a:lnTo>
                <a:lnTo>
                  <a:pt x="1042340" y="1757304"/>
                </a:lnTo>
                <a:lnTo>
                  <a:pt x="1091259" y="1757304"/>
                </a:lnTo>
                <a:lnTo>
                  <a:pt x="1091259" y="1794933"/>
                </a:lnTo>
                <a:lnTo>
                  <a:pt x="1147703" y="1794933"/>
                </a:lnTo>
                <a:lnTo>
                  <a:pt x="1147703" y="1832563"/>
                </a:lnTo>
                <a:lnTo>
                  <a:pt x="1362192" y="1832563"/>
                </a:lnTo>
                <a:lnTo>
                  <a:pt x="1362192" y="1873956"/>
                </a:lnTo>
                <a:lnTo>
                  <a:pt x="1614311" y="1873956"/>
                </a:lnTo>
                <a:lnTo>
                  <a:pt x="1614311" y="1911585"/>
                </a:lnTo>
                <a:lnTo>
                  <a:pt x="2385718" y="1911585"/>
                </a:lnTo>
              </a:path>
            </a:pathLst>
          </a:custGeom>
          <a:noFill/>
          <a:ln w="222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130" name="Forme libre : forme 129">
            <a:extLst>
              <a:ext uri="{FF2B5EF4-FFF2-40B4-BE49-F238E27FC236}">
                <a16:creationId xmlns:a16="http://schemas.microsoft.com/office/drawing/2014/main" id="{F9ACC6FF-B07E-4317-897D-4BE46F424AEC}"/>
              </a:ext>
            </a:extLst>
          </p:cNvPr>
          <p:cNvSpPr/>
          <p:nvPr/>
        </p:nvSpPr>
        <p:spPr>
          <a:xfrm>
            <a:off x="6589925" y="2344324"/>
            <a:ext cx="1650263" cy="823681"/>
          </a:xfrm>
          <a:custGeom>
            <a:avLst/>
            <a:gdLst>
              <a:gd name="connsiteX0" fmla="*/ 0 w 2464741"/>
              <a:gd name="connsiteY0" fmla="*/ 0 h 1704622"/>
              <a:gd name="connsiteX1" fmla="*/ 26341 w 2464741"/>
              <a:gd name="connsiteY1" fmla="*/ 79022 h 1704622"/>
              <a:gd name="connsiteX2" fmla="*/ 52682 w 2464741"/>
              <a:gd name="connsiteY2" fmla="*/ 161807 h 1704622"/>
              <a:gd name="connsiteX3" fmla="*/ 101600 w 2464741"/>
              <a:gd name="connsiteY3" fmla="*/ 293511 h 1704622"/>
              <a:gd name="connsiteX4" fmla="*/ 105363 w 2464741"/>
              <a:gd name="connsiteY4" fmla="*/ 346193 h 1704622"/>
              <a:gd name="connsiteX5" fmla="*/ 135467 w 2464741"/>
              <a:gd name="connsiteY5" fmla="*/ 455319 h 1704622"/>
              <a:gd name="connsiteX6" fmla="*/ 173097 w 2464741"/>
              <a:gd name="connsiteY6" fmla="*/ 455319 h 1704622"/>
              <a:gd name="connsiteX7" fmla="*/ 173097 w 2464741"/>
              <a:gd name="connsiteY7" fmla="*/ 508000 h 1704622"/>
              <a:gd name="connsiteX8" fmla="*/ 210726 w 2464741"/>
              <a:gd name="connsiteY8" fmla="*/ 508000 h 1704622"/>
              <a:gd name="connsiteX9" fmla="*/ 259645 w 2464741"/>
              <a:gd name="connsiteY9" fmla="*/ 613363 h 1704622"/>
              <a:gd name="connsiteX10" fmla="*/ 252119 w 2464741"/>
              <a:gd name="connsiteY10" fmla="*/ 733778 h 1704622"/>
              <a:gd name="connsiteX11" fmla="*/ 304800 w 2464741"/>
              <a:gd name="connsiteY11" fmla="*/ 733778 h 1704622"/>
              <a:gd name="connsiteX12" fmla="*/ 304800 w 2464741"/>
              <a:gd name="connsiteY12" fmla="*/ 771407 h 1704622"/>
              <a:gd name="connsiteX13" fmla="*/ 365008 w 2464741"/>
              <a:gd name="connsiteY13" fmla="*/ 771407 h 1704622"/>
              <a:gd name="connsiteX14" fmla="*/ 365008 w 2464741"/>
              <a:gd name="connsiteY14" fmla="*/ 824089 h 1704622"/>
              <a:gd name="connsiteX15" fmla="*/ 402637 w 2464741"/>
              <a:gd name="connsiteY15" fmla="*/ 824089 h 1704622"/>
              <a:gd name="connsiteX16" fmla="*/ 402637 w 2464741"/>
              <a:gd name="connsiteY16" fmla="*/ 895585 h 1704622"/>
              <a:gd name="connsiteX17" fmla="*/ 459082 w 2464741"/>
              <a:gd name="connsiteY17" fmla="*/ 895585 h 1704622"/>
              <a:gd name="connsiteX18" fmla="*/ 500474 w 2464741"/>
              <a:gd name="connsiteY18" fmla="*/ 1113837 h 1704622"/>
              <a:gd name="connsiteX19" fmla="*/ 726252 w 2464741"/>
              <a:gd name="connsiteY19" fmla="*/ 1113837 h 1704622"/>
              <a:gd name="connsiteX20" fmla="*/ 726252 w 2464741"/>
              <a:gd name="connsiteY20" fmla="*/ 1151467 h 1704622"/>
              <a:gd name="connsiteX21" fmla="*/ 782697 w 2464741"/>
              <a:gd name="connsiteY21" fmla="*/ 1151467 h 1704622"/>
              <a:gd name="connsiteX22" fmla="*/ 782697 w 2464741"/>
              <a:gd name="connsiteY22" fmla="*/ 1234252 h 1704622"/>
              <a:gd name="connsiteX23" fmla="*/ 820326 w 2464741"/>
              <a:gd name="connsiteY23" fmla="*/ 1234252 h 1704622"/>
              <a:gd name="connsiteX24" fmla="*/ 820326 w 2464741"/>
              <a:gd name="connsiteY24" fmla="*/ 1268119 h 1704622"/>
              <a:gd name="connsiteX25" fmla="*/ 876771 w 2464741"/>
              <a:gd name="connsiteY25" fmla="*/ 1268119 h 1704622"/>
              <a:gd name="connsiteX26" fmla="*/ 876771 w 2464741"/>
              <a:gd name="connsiteY26" fmla="*/ 1298222 h 1704622"/>
              <a:gd name="connsiteX27" fmla="*/ 921926 w 2464741"/>
              <a:gd name="connsiteY27" fmla="*/ 1298222 h 1704622"/>
              <a:gd name="connsiteX28" fmla="*/ 921926 w 2464741"/>
              <a:gd name="connsiteY28" fmla="*/ 1335852 h 1704622"/>
              <a:gd name="connsiteX29" fmla="*/ 1072445 w 2464741"/>
              <a:gd name="connsiteY29" fmla="*/ 1335852 h 1704622"/>
              <a:gd name="connsiteX30" fmla="*/ 1072445 w 2464741"/>
              <a:gd name="connsiteY30" fmla="*/ 1381007 h 1704622"/>
              <a:gd name="connsiteX31" fmla="*/ 1245541 w 2464741"/>
              <a:gd name="connsiteY31" fmla="*/ 1381007 h 1704622"/>
              <a:gd name="connsiteX32" fmla="*/ 1245541 w 2464741"/>
              <a:gd name="connsiteY32" fmla="*/ 1422400 h 1704622"/>
              <a:gd name="connsiteX33" fmla="*/ 1298223 w 2464741"/>
              <a:gd name="connsiteY33" fmla="*/ 1422400 h 1704622"/>
              <a:gd name="connsiteX34" fmla="*/ 1298223 w 2464741"/>
              <a:gd name="connsiteY34" fmla="*/ 1501422 h 1704622"/>
              <a:gd name="connsiteX35" fmla="*/ 1478845 w 2464741"/>
              <a:gd name="connsiteY35" fmla="*/ 1501422 h 1704622"/>
              <a:gd name="connsiteX36" fmla="*/ 1478845 w 2464741"/>
              <a:gd name="connsiteY36" fmla="*/ 1542815 h 1704622"/>
              <a:gd name="connsiteX37" fmla="*/ 1542815 w 2464741"/>
              <a:gd name="connsiteY37" fmla="*/ 1542815 h 1704622"/>
              <a:gd name="connsiteX38" fmla="*/ 1591734 w 2464741"/>
              <a:gd name="connsiteY38" fmla="*/ 1655704 h 1704622"/>
              <a:gd name="connsiteX39" fmla="*/ 1840089 w 2464741"/>
              <a:gd name="connsiteY39" fmla="*/ 1655704 h 1704622"/>
              <a:gd name="connsiteX40" fmla="*/ 1840089 w 2464741"/>
              <a:gd name="connsiteY40" fmla="*/ 1704622 h 1704622"/>
              <a:gd name="connsiteX41" fmla="*/ 2464741 w 2464741"/>
              <a:gd name="connsiteY41" fmla="*/ 1704622 h 170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464741" h="1704622">
                <a:moveTo>
                  <a:pt x="0" y="0"/>
                </a:moveTo>
                <a:lnTo>
                  <a:pt x="26341" y="79022"/>
                </a:lnTo>
                <a:lnTo>
                  <a:pt x="52682" y="161807"/>
                </a:lnTo>
                <a:lnTo>
                  <a:pt x="101600" y="293511"/>
                </a:lnTo>
                <a:lnTo>
                  <a:pt x="105363" y="346193"/>
                </a:lnTo>
                <a:lnTo>
                  <a:pt x="135467" y="455319"/>
                </a:lnTo>
                <a:lnTo>
                  <a:pt x="173097" y="455319"/>
                </a:lnTo>
                <a:lnTo>
                  <a:pt x="173097" y="508000"/>
                </a:lnTo>
                <a:lnTo>
                  <a:pt x="210726" y="508000"/>
                </a:lnTo>
                <a:lnTo>
                  <a:pt x="259645" y="613363"/>
                </a:lnTo>
                <a:lnTo>
                  <a:pt x="252119" y="733778"/>
                </a:lnTo>
                <a:lnTo>
                  <a:pt x="304800" y="733778"/>
                </a:lnTo>
                <a:lnTo>
                  <a:pt x="304800" y="771407"/>
                </a:lnTo>
                <a:lnTo>
                  <a:pt x="365008" y="771407"/>
                </a:lnTo>
                <a:lnTo>
                  <a:pt x="365008" y="824089"/>
                </a:lnTo>
                <a:lnTo>
                  <a:pt x="402637" y="824089"/>
                </a:lnTo>
                <a:lnTo>
                  <a:pt x="402637" y="895585"/>
                </a:lnTo>
                <a:lnTo>
                  <a:pt x="459082" y="895585"/>
                </a:lnTo>
                <a:lnTo>
                  <a:pt x="500474" y="1113837"/>
                </a:lnTo>
                <a:lnTo>
                  <a:pt x="726252" y="1113837"/>
                </a:lnTo>
                <a:lnTo>
                  <a:pt x="726252" y="1151467"/>
                </a:lnTo>
                <a:lnTo>
                  <a:pt x="782697" y="1151467"/>
                </a:lnTo>
                <a:lnTo>
                  <a:pt x="782697" y="1234252"/>
                </a:lnTo>
                <a:lnTo>
                  <a:pt x="820326" y="1234252"/>
                </a:lnTo>
                <a:lnTo>
                  <a:pt x="820326" y="1268119"/>
                </a:lnTo>
                <a:lnTo>
                  <a:pt x="876771" y="1268119"/>
                </a:lnTo>
                <a:lnTo>
                  <a:pt x="876771" y="1298222"/>
                </a:lnTo>
                <a:lnTo>
                  <a:pt x="921926" y="1298222"/>
                </a:lnTo>
                <a:lnTo>
                  <a:pt x="921926" y="1335852"/>
                </a:lnTo>
                <a:lnTo>
                  <a:pt x="1072445" y="1335852"/>
                </a:lnTo>
                <a:lnTo>
                  <a:pt x="1072445" y="1381007"/>
                </a:lnTo>
                <a:lnTo>
                  <a:pt x="1245541" y="1381007"/>
                </a:lnTo>
                <a:lnTo>
                  <a:pt x="1245541" y="1422400"/>
                </a:lnTo>
                <a:lnTo>
                  <a:pt x="1298223" y="1422400"/>
                </a:lnTo>
                <a:lnTo>
                  <a:pt x="1298223" y="1501422"/>
                </a:lnTo>
                <a:lnTo>
                  <a:pt x="1478845" y="1501422"/>
                </a:lnTo>
                <a:lnTo>
                  <a:pt x="1478845" y="1542815"/>
                </a:lnTo>
                <a:lnTo>
                  <a:pt x="1542815" y="1542815"/>
                </a:lnTo>
                <a:lnTo>
                  <a:pt x="1591734" y="1655704"/>
                </a:lnTo>
                <a:lnTo>
                  <a:pt x="1840089" y="1655704"/>
                </a:lnTo>
                <a:lnTo>
                  <a:pt x="1840089" y="1704622"/>
                </a:lnTo>
                <a:lnTo>
                  <a:pt x="2464741" y="1704622"/>
                </a:lnTo>
              </a:path>
            </a:pathLst>
          </a:custGeom>
          <a:noFill/>
          <a:ln w="222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131" name="ZoneTexte 130">
            <a:extLst>
              <a:ext uri="{FF2B5EF4-FFF2-40B4-BE49-F238E27FC236}">
                <a16:creationId xmlns:a16="http://schemas.microsoft.com/office/drawing/2014/main" id="{29E8FEE6-50DD-48D9-926A-4AC28D810823}"/>
              </a:ext>
            </a:extLst>
          </p:cNvPr>
          <p:cNvSpPr txBox="1"/>
          <p:nvPr/>
        </p:nvSpPr>
        <p:spPr>
          <a:xfrm>
            <a:off x="7407101" y="2530166"/>
            <a:ext cx="1026243" cy="403957"/>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Médiane (95% CI)</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59BCA8">
                    <a:lumMod val="75000"/>
                  </a:srgbClr>
                </a:solidFill>
                <a:effectLst/>
                <a:uLnTx/>
                <a:uFillTx/>
                <a:latin typeface="Arial" panose="020B0604020202020204" pitchFamily="34" charset="0"/>
                <a:ea typeface="+mn-ea"/>
                <a:cs typeface="+mn-cs"/>
              </a:rPr>
              <a:t>10,4 mois (5,9 – 18,3)</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675" b="0" i="0" u="none" strike="noStrike" kern="1200" cap="none" spc="0" normalizeH="0" baseline="0" noProof="0" dirty="0">
                <a:ln>
                  <a:noFill/>
                </a:ln>
                <a:solidFill>
                  <a:srgbClr val="000066"/>
                </a:solidFill>
                <a:effectLst/>
                <a:uLnTx/>
                <a:uFillTx/>
                <a:latin typeface="Arial" panose="020B0604020202020204" pitchFamily="34" charset="0"/>
                <a:ea typeface="+mn-ea"/>
                <a:cs typeface="+mn-cs"/>
              </a:rPr>
              <a:t>8,0 mois (5,1 – 9,9)</a:t>
            </a:r>
          </a:p>
        </p:txBody>
      </p:sp>
      <p:graphicFrame>
        <p:nvGraphicFramePr>
          <p:cNvPr id="133" name="Tableau 162">
            <a:extLst>
              <a:ext uri="{FF2B5EF4-FFF2-40B4-BE49-F238E27FC236}">
                <a16:creationId xmlns:a16="http://schemas.microsoft.com/office/drawing/2014/main" id="{698F4EAA-3629-43EE-8A8F-AF8CA4BF7E50}"/>
              </a:ext>
            </a:extLst>
          </p:cNvPr>
          <p:cNvGraphicFramePr>
            <a:graphicFrameLocks noGrp="1"/>
          </p:cNvGraphicFramePr>
          <p:nvPr/>
        </p:nvGraphicFramePr>
        <p:xfrm>
          <a:off x="3325298" y="1608027"/>
          <a:ext cx="2343164" cy="535299"/>
        </p:xfrm>
        <a:graphic>
          <a:graphicData uri="http://schemas.openxmlformats.org/drawingml/2006/table">
            <a:tbl>
              <a:tblPr firstRow="1" bandRow="1">
                <a:tableStyleId>{7DF18680-E054-41AD-8BC1-D1AEF772440D}</a:tableStyleId>
              </a:tblPr>
              <a:tblGrid>
                <a:gridCol w="988856">
                  <a:extLst>
                    <a:ext uri="{9D8B030D-6E8A-4147-A177-3AD203B41FA5}">
                      <a16:colId xmlns:a16="http://schemas.microsoft.com/office/drawing/2014/main" val="20000"/>
                    </a:ext>
                  </a:extLst>
                </a:gridCol>
                <a:gridCol w="677154">
                  <a:extLst>
                    <a:ext uri="{9D8B030D-6E8A-4147-A177-3AD203B41FA5}">
                      <a16:colId xmlns:a16="http://schemas.microsoft.com/office/drawing/2014/main" val="20001"/>
                    </a:ext>
                  </a:extLst>
                </a:gridCol>
                <a:gridCol w="677154">
                  <a:extLst>
                    <a:ext uri="{9D8B030D-6E8A-4147-A177-3AD203B41FA5}">
                      <a16:colId xmlns:a16="http://schemas.microsoft.com/office/drawing/2014/main" val="20002"/>
                    </a:ext>
                  </a:extLst>
                </a:gridCol>
              </a:tblGrid>
              <a:tr h="202611">
                <a:tc>
                  <a:txBody>
                    <a:bodyPr/>
                    <a:lstStyle/>
                    <a:p>
                      <a:pPr>
                        <a:lnSpc>
                          <a:spcPts val="900"/>
                        </a:lnSpc>
                      </a:pPr>
                      <a:endParaRPr lang="fr-FR" sz="800" b="0" i="0" dirty="0">
                        <a:solidFill>
                          <a:schemeClr val="bg1"/>
                        </a:solidFill>
                        <a:latin typeface="Arial" panose="020B0604020202020204" pitchFamily="34" charset="0"/>
                        <a:cs typeface="Arial" panose="020B0604020202020204" pitchFamily="34" charset="0"/>
                      </a:endParaRPr>
                    </a:p>
                  </a:txBody>
                  <a:tcPr marL="0" marR="0" marT="0" marB="0" anchor="ctr"/>
                </a:tc>
                <a:tc>
                  <a:txBody>
                    <a:bodyPr/>
                    <a:lstStyle/>
                    <a:p>
                      <a:pPr marL="0" marR="0" algn="ctr">
                        <a:lnSpc>
                          <a:spcPts val="900"/>
                        </a:lnSpc>
                        <a:spcBef>
                          <a:spcPts val="0"/>
                        </a:spcBef>
                        <a:spcAft>
                          <a:spcPts val="0"/>
                        </a:spcAft>
                      </a:pPr>
                      <a:r>
                        <a:rPr lang="en-US" sz="800" b="0" dirty="0" err="1">
                          <a:solidFill>
                            <a:schemeClr val="bg1">
                              <a:lumMod val="95000"/>
                            </a:schemeClr>
                          </a:solidFill>
                          <a:effectLst/>
                          <a:latin typeface="Arial" panose="020B0604020202020204" pitchFamily="34" charset="0"/>
                          <a:cs typeface="Arial" panose="020B0604020202020204" pitchFamily="34" charset="0"/>
                        </a:rPr>
                        <a:t>Evts</a:t>
                      </a:r>
                      <a:r>
                        <a:rPr lang="en-US" sz="800" b="0" dirty="0">
                          <a:solidFill>
                            <a:schemeClr val="bg1">
                              <a:lumMod val="95000"/>
                            </a:schemeClr>
                          </a:solidFill>
                          <a:effectLst/>
                          <a:latin typeface="Arial" panose="020B0604020202020204" pitchFamily="34" charset="0"/>
                          <a:cs typeface="Arial" panose="020B0604020202020204" pitchFamily="34" charset="0"/>
                        </a:rPr>
                        <a:t>/Pts</a:t>
                      </a:r>
                      <a:endParaRPr lang="en-US" sz="800" b="0" i="0" dirty="0">
                        <a:solidFill>
                          <a:schemeClr val="bg1">
                            <a:lumMod val="95000"/>
                          </a:schemeClr>
                        </a:solidFill>
                        <a:effectLst/>
                        <a:latin typeface="Arial" panose="020B0604020202020204" pitchFamily="34" charset="0"/>
                        <a:ea typeface="Times New Roman"/>
                        <a:cs typeface="Arial" panose="020B0604020202020204" pitchFamily="34" charset="0"/>
                      </a:endParaRPr>
                    </a:p>
                  </a:txBody>
                  <a:tcPr marL="0" marR="0" marT="0" marB="0" anchor="ctr"/>
                </a:tc>
                <a:tc>
                  <a:txBody>
                    <a:bodyPr/>
                    <a:lstStyle/>
                    <a:p>
                      <a:pPr marL="0" marR="0" algn="ctr">
                        <a:lnSpc>
                          <a:spcPts val="900"/>
                        </a:lnSpc>
                        <a:spcBef>
                          <a:spcPts val="0"/>
                        </a:spcBef>
                        <a:spcAft>
                          <a:spcPts val="0"/>
                        </a:spcAft>
                      </a:pPr>
                      <a:r>
                        <a:rPr lang="en-US" sz="800" b="0" dirty="0">
                          <a:solidFill>
                            <a:schemeClr val="bg1">
                              <a:lumMod val="95000"/>
                            </a:schemeClr>
                          </a:solidFill>
                          <a:effectLst/>
                          <a:latin typeface="Arial" panose="020B0604020202020204" pitchFamily="34" charset="0"/>
                          <a:cs typeface="Arial" panose="020B0604020202020204" pitchFamily="34" charset="0"/>
                        </a:rPr>
                        <a:t>HR (95% CI)</a:t>
                      </a:r>
                      <a:endParaRPr lang="en-US" sz="800" b="0" i="0" dirty="0">
                        <a:solidFill>
                          <a:schemeClr val="bg1">
                            <a:lumMod val="95000"/>
                          </a:schemeClr>
                        </a:solidFill>
                        <a:effectLst/>
                        <a:latin typeface="Arial" panose="020B0604020202020204" pitchFamily="34" charset="0"/>
                        <a:ea typeface="Times New Roman"/>
                        <a:cs typeface="Arial" panose="020B0604020202020204" pitchFamily="34" charset="0"/>
                      </a:endParaRPr>
                    </a:p>
                  </a:txBody>
                  <a:tcPr marL="0" marR="0" marT="0" marB="0" anchor="ctr"/>
                </a:tc>
                <a:extLst>
                  <a:ext uri="{0D108BD9-81ED-4DB2-BD59-A6C34878D82A}">
                    <a16:rowId xmlns:a16="http://schemas.microsoft.com/office/drawing/2014/main" val="10000"/>
                  </a:ext>
                </a:extLst>
              </a:tr>
              <a:tr h="166344">
                <a:tc>
                  <a:txBody>
                    <a:bodyPr/>
                    <a:lstStyle/>
                    <a:p>
                      <a:pPr marL="36000" marR="0" indent="0" algn="l" defTabSz="914400" rtl="0" eaLnBrk="1" fontAlgn="auto" latinLnBrk="0" hangingPunct="1">
                        <a:lnSpc>
                          <a:spcPts val="900"/>
                        </a:lnSpc>
                        <a:spcBef>
                          <a:spcPts val="0"/>
                        </a:spcBef>
                        <a:spcAft>
                          <a:spcPts val="0"/>
                        </a:spcAft>
                        <a:buClrTx/>
                        <a:buSzTx/>
                        <a:buFontTx/>
                        <a:buNone/>
                        <a:tabLst/>
                        <a:defRPr/>
                      </a:pPr>
                      <a:r>
                        <a:rPr lang="fr-FR" sz="800" b="1" dirty="0">
                          <a:solidFill>
                            <a:schemeClr val="bg1"/>
                          </a:solidFill>
                          <a:latin typeface="Arial" panose="020B0604020202020204" pitchFamily="34" charset="0"/>
                          <a:cs typeface="Arial" panose="020B0604020202020204" pitchFamily="34" charset="0"/>
                        </a:rPr>
                        <a:t>Pembrolizumab</a:t>
                      </a:r>
                      <a:endParaRPr lang="fr-FR" sz="800" b="1" i="0" dirty="0">
                        <a:solidFill>
                          <a:schemeClr val="bg1"/>
                        </a:solidFill>
                        <a:latin typeface="Arial" panose="020B0604020202020204" pitchFamily="34" charset="0"/>
                        <a:cs typeface="Arial" panose="020B0604020202020204" pitchFamily="34" charset="0"/>
                      </a:endParaRPr>
                    </a:p>
                  </a:txBody>
                  <a:tcPr marL="0" marR="0" marT="0" marB="0" anchor="ctr">
                    <a:solidFill>
                      <a:schemeClr val="accent1"/>
                    </a:solidFill>
                  </a:tcPr>
                </a:tc>
                <a:tc>
                  <a:txBody>
                    <a:bodyPr/>
                    <a:lstStyle/>
                    <a:p>
                      <a:pPr marL="0" marR="0" indent="0" algn="ctr" defTabSz="914400" rtl="0" eaLnBrk="1" fontAlgn="auto" latinLnBrk="0" hangingPunct="1">
                        <a:lnSpc>
                          <a:spcPct val="100000"/>
                        </a:lnSpc>
                        <a:spcBef>
                          <a:spcPts val="0"/>
                        </a:spcBef>
                        <a:spcAft>
                          <a:spcPts val="0"/>
                        </a:spcAft>
                        <a:buClr>
                          <a:schemeClr val="accent2"/>
                        </a:buClr>
                        <a:buSzTx/>
                        <a:buFont typeface="Calibri" panose="020F0502020204030204" pitchFamily="34" charset="0"/>
                        <a:buNone/>
                        <a:tabLst/>
                        <a:defRPr/>
                      </a:pPr>
                      <a:r>
                        <a:rPr lang="fr-FR" sz="800" b="0" dirty="0">
                          <a:solidFill>
                            <a:schemeClr val="tx1">
                              <a:lumMod val="75000"/>
                              <a:lumOff val="25000"/>
                            </a:schemeClr>
                          </a:solidFill>
                          <a:latin typeface="Arial" panose="020B0604020202020204" pitchFamily="34" charset="0"/>
                          <a:cs typeface="Arial" panose="020B0604020202020204" pitchFamily="34" charset="0"/>
                        </a:rPr>
                        <a:t>84/95</a:t>
                      </a:r>
                      <a:endParaRPr lang="fr-FR" sz="800" b="0" i="0" dirty="0">
                        <a:solidFill>
                          <a:schemeClr val="tx1">
                            <a:lumMod val="75000"/>
                            <a:lumOff val="25000"/>
                          </a:schemeClr>
                        </a:solidFill>
                        <a:latin typeface="Arial" panose="020B0604020202020204" pitchFamily="34" charset="0"/>
                        <a:cs typeface="Arial" panose="020B0604020202020204" pitchFamily="34" charset="0"/>
                      </a:endParaRPr>
                    </a:p>
                  </a:txBody>
                  <a:tcPr marL="0" marR="0" marT="0" marB="0" anchor="ctr"/>
                </a:tc>
                <a:tc rowSpan="2">
                  <a:txBody>
                    <a:bodyPr/>
                    <a:lstStyle/>
                    <a:p>
                      <a:pPr marL="0" marR="0" indent="0" algn="ctr" defTabSz="914400" rtl="0" eaLnBrk="1" fontAlgn="auto" latinLnBrk="0" hangingPunct="1">
                        <a:lnSpc>
                          <a:spcPct val="100000"/>
                        </a:lnSpc>
                        <a:spcBef>
                          <a:spcPts val="0"/>
                        </a:spcBef>
                        <a:spcAft>
                          <a:spcPts val="0"/>
                        </a:spcAft>
                        <a:buClr>
                          <a:schemeClr val="accent2"/>
                        </a:buClr>
                        <a:buSzTx/>
                        <a:buFont typeface="Calibri" panose="020F0502020204030204" pitchFamily="34" charset="0"/>
                        <a:buNone/>
                        <a:tabLst/>
                        <a:defRPr/>
                      </a:pPr>
                      <a:r>
                        <a:rPr lang="fr-FR" sz="800" b="0" dirty="0">
                          <a:solidFill>
                            <a:schemeClr val="tx1">
                              <a:lumMod val="75000"/>
                              <a:lumOff val="25000"/>
                            </a:schemeClr>
                          </a:solidFill>
                          <a:latin typeface="Arial" panose="020B0604020202020204" pitchFamily="34" charset="0"/>
                          <a:cs typeface="Arial" panose="020B0604020202020204" pitchFamily="34" charset="0"/>
                        </a:rPr>
                        <a:t>0,72</a:t>
                      </a:r>
                      <a:br>
                        <a:rPr lang="fr-FR" sz="800" b="0" dirty="0">
                          <a:solidFill>
                            <a:schemeClr val="tx1">
                              <a:lumMod val="75000"/>
                              <a:lumOff val="25000"/>
                            </a:schemeClr>
                          </a:solidFill>
                          <a:latin typeface="Arial" panose="020B0604020202020204" pitchFamily="34" charset="0"/>
                          <a:cs typeface="Arial" panose="020B0604020202020204" pitchFamily="34" charset="0"/>
                        </a:rPr>
                      </a:br>
                      <a:r>
                        <a:rPr lang="fr-FR" sz="800" b="0" dirty="0">
                          <a:solidFill>
                            <a:schemeClr val="tx1">
                              <a:lumMod val="75000"/>
                              <a:lumOff val="25000"/>
                            </a:schemeClr>
                          </a:solidFill>
                          <a:latin typeface="Arial" panose="020B0604020202020204" pitchFamily="34" charset="0"/>
                          <a:cs typeface="Arial" panose="020B0604020202020204" pitchFamily="34" charset="0"/>
                        </a:rPr>
                        <a:t>(0,53 – 0,99)</a:t>
                      </a:r>
                      <a:endParaRPr lang="fr-FR" sz="800" b="0" i="0" dirty="0">
                        <a:solidFill>
                          <a:schemeClr val="tx1">
                            <a:lumMod val="75000"/>
                            <a:lumOff val="25000"/>
                          </a:schemeClr>
                        </a:solidFill>
                        <a:latin typeface="Arial" panose="020B0604020202020204" pitchFamily="34" charset="0"/>
                        <a:cs typeface="Arial" panose="020B0604020202020204" pitchFamily="34" charset="0"/>
                      </a:endParaRPr>
                    </a:p>
                  </a:txBody>
                  <a:tcPr marL="0" marR="0" marT="0" marB="0" anchor="ctr"/>
                </a:tc>
                <a:extLst>
                  <a:ext uri="{0D108BD9-81ED-4DB2-BD59-A6C34878D82A}">
                    <a16:rowId xmlns:a16="http://schemas.microsoft.com/office/drawing/2014/main" val="10001"/>
                  </a:ext>
                </a:extLst>
              </a:tr>
              <a:tr h="166344">
                <a:tc>
                  <a:txBody>
                    <a:bodyPr/>
                    <a:lstStyle/>
                    <a:p>
                      <a:pPr marL="36000" marR="0" indent="0" algn="l">
                        <a:lnSpc>
                          <a:spcPts val="900"/>
                        </a:lnSpc>
                        <a:spcBef>
                          <a:spcPts val="0"/>
                        </a:spcBef>
                        <a:spcAft>
                          <a:spcPts val="0"/>
                        </a:spcAft>
                      </a:pPr>
                      <a:r>
                        <a:rPr lang="en-US" sz="800" b="1" dirty="0">
                          <a:solidFill>
                            <a:schemeClr val="bg1"/>
                          </a:solidFill>
                          <a:effectLst/>
                          <a:latin typeface="Arial" panose="020B0604020202020204" pitchFamily="34" charset="0"/>
                          <a:cs typeface="Arial" panose="020B0604020202020204" pitchFamily="34" charset="0"/>
                        </a:rPr>
                        <a:t>Paclitaxel</a:t>
                      </a:r>
                      <a:endParaRPr lang="en-US" sz="800" b="1" i="0" dirty="0">
                        <a:solidFill>
                          <a:schemeClr val="bg1"/>
                        </a:solidFill>
                        <a:effectLst/>
                        <a:latin typeface="Arial" panose="020B0604020202020204" pitchFamily="34" charset="0"/>
                        <a:ea typeface="Times New Roman"/>
                        <a:cs typeface="Arial" panose="020B0604020202020204" pitchFamily="34" charset="0"/>
                      </a:endParaRPr>
                    </a:p>
                  </a:txBody>
                  <a:tcPr marL="0" marR="0" marT="0" marB="0" anchor="ctr">
                    <a:solidFill>
                      <a:srgbClr val="C00000"/>
                    </a:solidFill>
                  </a:tcPr>
                </a:tc>
                <a:tc>
                  <a:txBody>
                    <a:bodyPr/>
                    <a:lstStyle/>
                    <a:p>
                      <a:pPr marL="0" marR="0" algn="ctr">
                        <a:lnSpc>
                          <a:spcPct val="100000"/>
                        </a:lnSpc>
                        <a:spcBef>
                          <a:spcPts val="0"/>
                        </a:spcBef>
                        <a:spcAft>
                          <a:spcPts val="0"/>
                        </a:spcAft>
                      </a:pPr>
                      <a:r>
                        <a:rPr lang="en-US" sz="800" b="0" dirty="0">
                          <a:solidFill>
                            <a:schemeClr val="tx1">
                              <a:lumMod val="75000"/>
                              <a:lumOff val="25000"/>
                            </a:schemeClr>
                          </a:solidFill>
                          <a:effectLst/>
                          <a:latin typeface="Arial" panose="020B0604020202020204" pitchFamily="34" charset="0"/>
                          <a:cs typeface="Arial" panose="020B0604020202020204" pitchFamily="34" charset="0"/>
                        </a:rPr>
                        <a:t>86/91</a:t>
                      </a:r>
                      <a:endParaRPr lang="en-US" sz="800" b="0" i="0" dirty="0">
                        <a:solidFill>
                          <a:schemeClr val="tx1">
                            <a:lumMod val="75000"/>
                            <a:lumOff val="25000"/>
                          </a:schemeClr>
                        </a:solidFill>
                        <a:effectLst/>
                        <a:latin typeface="Arial" panose="020B0604020202020204" pitchFamily="34" charset="0"/>
                        <a:ea typeface="Times New Roman"/>
                        <a:cs typeface="Arial" panose="020B0604020202020204" pitchFamily="34" charset="0"/>
                      </a:endParaRPr>
                    </a:p>
                  </a:txBody>
                  <a:tcPr marL="0" marR="0" marT="0" marB="0" anchor="ctr"/>
                </a:tc>
                <a:tc vMerge="1">
                  <a:txBody>
                    <a:bodyPr/>
                    <a:lstStyle/>
                    <a:p>
                      <a:pPr marL="0" marR="0" algn="ctr">
                        <a:lnSpc>
                          <a:spcPct val="100000"/>
                        </a:lnSpc>
                        <a:spcBef>
                          <a:spcPts val="0"/>
                        </a:spcBef>
                        <a:spcAft>
                          <a:spcPts val="0"/>
                        </a:spcAft>
                      </a:pPr>
                      <a:endParaRPr lang="en-US" sz="1050" b="1" dirty="0">
                        <a:solidFill>
                          <a:schemeClr val="tx1">
                            <a:lumMod val="65000"/>
                            <a:lumOff val="35000"/>
                          </a:schemeClr>
                        </a:solidFill>
                        <a:effectLst/>
                        <a:latin typeface="Calibri" panose="020F0502020204030204" pitchFamily="34" charset="0"/>
                        <a:ea typeface="Times New Roman"/>
                        <a:cs typeface="Calibri" panose="020F0502020204030204" pitchFamily="34" charset="0"/>
                      </a:endParaRPr>
                    </a:p>
                  </a:txBody>
                  <a:tcPr marL="0" marR="0" marT="0" marB="0" anchor="ct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bl>
          </a:graphicData>
        </a:graphic>
      </p:graphicFrame>
      <p:graphicFrame>
        <p:nvGraphicFramePr>
          <p:cNvPr id="134" name="Tableau 162">
            <a:extLst>
              <a:ext uri="{FF2B5EF4-FFF2-40B4-BE49-F238E27FC236}">
                <a16:creationId xmlns:a16="http://schemas.microsoft.com/office/drawing/2014/main" id="{70B52169-7BB3-40F2-B55B-8DAFF7C9A2E2}"/>
              </a:ext>
            </a:extLst>
          </p:cNvPr>
          <p:cNvGraphicFramePr>
            <a:graphicFrameLocks noGrp="1"/>
          </p:cNvGraphicFramePr>
          <p:nvPr/>
        </p:nvGraphicFramePr>
        <p:xfrm>
          <a:off x="6196059" y="1611318"/>
          <a:ext cx="2232351" cy="508580"/>
        </p:xfrm>
        <a:graphic>
          <a:graphicData uri="http://schemas.openxmlformats.org/drawingml/2006/table">
            <a:tbl>
              <a:tblPr firstRow="1" bandRow="1">
                <a:tableStyleId>{7DF18680-E054-41AD-8BC1-D1AEF772440D}</a:tableStyleId>
              </a:tblPr>
              <a:tblGrid>
                <a:gridCol w="942091">
                  <a:extLst>
                    <a:ext uri="{9D8B030D-6E8A-4147-A177-3AD203B41FA5}">
                      <a16:colId xmlns:a16="http://schemas.microsoft.com/office/drawing/2014/main" val="20000"/>
                    </a:ext>
                  </a:extLst>
                </a:gridCol>
                <a:gridCol w="645130">
                  <a:extLst>
                    <a:ext uri="{9D8B030D-6E8A-4147-A177-3AD203B41FA5}">
                      <a16:colId xmlns:a16="http://schemas.microsoft.com/office/drawing/2014/main" val="20001"/>
                    </a:ext>
                  </a:extLst>
                </a:gridCol>
                <a:gridCol w="645130">
                  <a:extLst>
                    <a:ext uri="{9D8B030D-6E8A-4147-A177-3AD203B41FA5}">
                      <a16:colId xmlns:a16="http://schemas.microsoft.com/office/drawing/2014/main" val="20002"/>
                    </a:ext>
                  </a:extLst>
                </a:gridCol>
              </a:tblGrid>
              <a:tr h="192498">
                <a:tc>
                  <a:txBody>
                    <a:bodyPr/>
                    <a:lstStyle/>
                    <a:p>
                      <a:pPr>
                        <a:lnSpc>
                          <a:spcPts val="900"/>
                        </a:lnSpc>
                      </a:pPr>
                      <a:endParaRPr lang="fr-FR" sz="800" b="0" i="0" dirty="0">
                        <a:solidFill>
                          <a:schemeClr val="bg1"/>
                        </a:solidFill>
                        <a:latin typeface="Arial" panose="020B0604020202020204" pitchFamily="34" charset="0"/>
                        <a:cs typeface="Arial" panose="020B0604020202020204" pitchFamily="34" charset="0"/>
                      </a:endParaRPr>
                    </a:p>
                  </a:txBody>
                  <a:tcPr marL="0" marR="0" marT="0" marB="0" anchor="ctr"/>
                </a:tc>
                <a:tc>
                  <a:txBody>
                    <a:bodyPr/>
                    <a:lstStyle/>
                    <a:p>
                      <a:pPr marL="0" marR="0" algn="ctr">
                        <a:lnSpc>
                          <a:spcPts val="900"/>
                        </a:lnSpc>
                        <a:spcBef>
                          <a:spcPts val="0"/>
                        </a:spcBef>
                        <a:spcAft>
                          <a:spcPts val="0"/>
                        </a:spcAft>
                      </a:pPr>
                      <a:r>
                        <a:rPr lang="en-US" sz="800" b="0" dirty="0" err="1">
                          <a:solidFill>
                            <a:schemeClr val="bg1">
                              <a:lumMod val="95000"/>
                            </a:schemeClr>
                          </a:solidFill>
                          <a:effectLst/>
                          <a:latin typeface="Arial" panose="020B0604020202020204" pitchFamily="34" charset="0"/>
                          <a:cs typeface="Arial" panose="020B0604020202020204" pitchFamily="34" charset="0"/>
                        </a:rPr>
                        <a:t>Evts</a:t>
                      </a:r>
                      <a:r>
                        <a:rPr lang="en-US" sz="800" b="0" dirty="0">
                          <a:solidFill>
                            <a:schemeClr val="bg1">
                              <a:lumMod val="95000"/>
                            </a:schemeClr>
                          </a:solidFill>
                          <a:effectLst/>
                          <a:latin typeface="Arial" panose="020B0604020202020204" pitchFamily="34" charset="0"/>
                          <a:cs typeface="Arial" panose="020B0604020202020204" pitchFamily="34" charset="0"/>
                        </a:rPr>
                        <a:t>/Pts</a:t>
                      </a:r>
                      <a:endParaRPr lang="en-US" sz="800" b="0" i="0" dirty="0">
                        <a:solidFill>
                          <a:schemeClr val="bg1">
                            <a:lumMod val="95000"/>
                          </a:schemeClr>
                        </a:solidFill>
                        <a:effectLst/>
                        <a:latin typeface="Arial" panose="020B0604020202020204" pitchFamily="34" charset="0"/>
                        <a:ea typeface="Times New Roman"/>
                        <a:cs typeface="Arial" panose="020B0604020202020204" pitchFamily="34" charset="0"/>
                      </a:endParaRPr>
                    </a:p>
                  </a:txBody>
                  <a:tcPr marL="0" marR="0" marT="0" marB="0" anchor="ctr"/>
                </a:tc>
                <a:tc>
                  <a:txBody>
                    <a:bodyPr/>
                    <a:lstStyle/>
                    <a:p>
                      <a:pPr marL="0" marR="0" algn="ctr">
                        <a:lnSpc>
                          <a:spcPts val="900"/>
                        </a:lnSpc>
                        <a:spcBef>
                          <a:spcPts val="0"/>
                        </a:spcBef>
                        <a:spcAft>
                          <a:spcPts val="0"/>
                        </a:spcAft>
                      </a:pPr>
                      <a:r>
                        <a:rPr lang="en-US" sz="800" b="0" dirty="0">
                          <a:solidFill>
                            <a:schemeClr val="bg1">
                              <a:lumMod val="95000"/>
                            </a:schemeClr>
                          </a:solidFill>
                          <a:effectLst/>
                          <a:latin typeface="Arial" panose="020B0604020202020204" pitchFamily="34" charset="0"/>
                          <a:cs typeface="Arial" panose="020B0604020202020204" pitchFamily="34" charset="0"/>
                        </a:rPr>
                        <a:t>HR (95% CI)</a:t>
                      </a:r>
                      <a:endParaRPr lang="en-US" sz="800" b="0" i="0" dirty="0">
                        <a:solidFill>
                          <a:schemeClr val="bg1">
                            <a:lumMod val="95000"/>
                          </a:schemeClr>
                        </a:solidFill>
                        <a:effectLst/>
                        <a:latin typeface="Arial" panose="020B0604020202020204" pitchFamily="34" charset="0"/>
                        <a:ea typeface="Times New Roman"/>
                        <a:cs typeface="Arial" panose="020B0604020202020204" pitchFamily="34" charset="0"/>
                      </a:endParaRPr>
                    </a:p>
                  </a:txBody>
                  <a:tcPr marL="0" marR="0" marT="0" marB="0" anchor="ctr"/>
                </a:tc>
                <a:extLst>
                  <a:ext uri="{0D108BD9-81ED-4DB2-BD59-A6C34878D82A}">
                    <a16:rowId xmlns:a16="http://schemas.microsoft.com/office/drawing/2014/main" val="10000"/>
                  </a:ext>
                </a:extLst>
              </a:tr>
              <a:tr h="158041">
                <a:tc>
                  <a:txBody>
                    <a:bodyPr/>
                    <a:lstStyle/>
                    <a:p>
                      <a:pPr marL="36000" marR="0" indent="0" algn="l" defTabSz="914400" rtl="0" eaLnBrk="1" fontAlgn="auto" latinLnBrk="0" hangingPunct="1">
                        <a:lnSpc>
                          <a:spcPts val="900"/>
                        </a:lnSpc>
                        <a:spcBef>
                          <a:spcPts val="0"/>
                        </a:spcBef>
                        <a:spcAft>
                          <a:spcPts val="0"/>
                        </a:spcAft>
                        <a:buClrTx/>
                        <a:buSzTx/>
                        <a:buFontTx/>
                        <a:buNone/>
                        <a:tabLst/>
                        <a:defRPr/>
                      </a:pPr>
                      <a:r>
                        <a:rPr lang="fr-FR" sz="800" b="1" dirty="0">
                          <a:solidFill>
                            <a:schemeClr val="bg1"/>
                          </a:solidFill>
                          <a:latin typeface="Arial" panose="020B0604020202020204" pitchFamily="34" charset="0"/>
                          <a:cs typeface="Arial" panose="020B0604020202020204" pitchFamily="34" charset="0"/>
                        </a:rPr>
                        <a:t>Pembrolizumab</a:t>
                      </a:r>
                      <a:endParaRPr lang="fr-FR" sz="800" b="1" i="0" dirty="0">
                        <a:solidFill>
                          <a:schemeClr val="bg1"/>
                        </a:solidFill>
                        <a:latin typeface="Arial" panose="020B0604020202020204" pitchFamily="34" charset="0"/>
                        <a:cs typeface="Arial" panose="020B0604020202020204" pitchFamily="34" charset="0"/>
                      </a:endParaRPr>
                    </a:p>
                  </a:txBody>
                  <a:tcPr marL="0" marR="0" marT="0" marB="0" anchor="ctr">
                    <a:solidFill>
                      <a:schemeClr val="accent1"/>
                    </a:solidFill>
                  </a:tcPr>
                </a:tc>
                <a:tc>
                  <a:txBody>
                    <a:bodyPr/>
                    <a:lstStyle/>
                    <a:p>
                      <a:pPr marL="0" marR="0" indent="0" algn="ctr" defTabSz="914400" rtl="0" eaLnBrk="1" fontAlgn="auto" latinLnBrk="0" hangingPunct="1">
                        <a:lnSpc>
                          <a:spcPct val="100000"/>
                        </a:lnSpc>
                        <a:spcBef>
                          <a:spcPts val="0"/>
                        </a:spcBef>
                        <a:spcAft>
                          <a:spcPts val="0"/>
                        </a:spcAft>
                        <a:buClr>
                          <a:schemeClr val="accent2"/>
                        </a:buClr>
                        <a:buSzTx/>
                        <a:buFont typeface="Calibri" panose="020F0502020204030204" pitchFamily="34" charset="0"/>
                        <a:buNone/>
                        <a:tabLst/>
                        <a:defRPr/>
                      </a:pPr>
                      <a:r>
                        <a:rPr lang="fr-FR" sz="800" b="0" dirty="0">
                          <a:solidFill>
                            <a:schemeClr val="tx1">
                              <a:lumMod val="75000"/>
                              <a:lumOff val="25000"/>
                            </a:schemeClr>
                          </a:solidFill>
                          <a:latin typeface="Arial" panose="020B0604020202020204" pitchFamily="34" charset="0"/>
                          <a:cs typeface="Arial" panose="020B0604020202020204" pitchFamily="34" charset="0"/>
                        </a:rPr>
                        <a:t>44/53</a:t>
                      </a:r>
                      <a:endParaRPr lang="fr-FR" sz="800" b="0" i="0" dirty="0">
                        <a:solidFill>
                          <a:schemeClr val="tx1">
                            <a:lumMod val="75000"/>
                            <a:lumOff val="25000"/>
                          </a:schemeClr>
                        </a:solidFill>
                        <a:latin typeface="Arial" panose="020B0604020202020204" pitchFamily="34" charset="0"/>
                        <a:cs typeface="Arial" panose="020B0604020202020204" pitchFamily="34" charset="0"/>
                      </a:endParaRPr>
                    </a:p>
                  </a:txBody>
                  <a:tcPr marL="0" marR="0" marT="0" marB="0" anchor="ctr"/>
                </a:tc>
                <a:tc rowSpan="2">
                  <a:txBody>
                    <a:bodyPr/>
                    <a:lstStyle/>
                    <a:p>
                      <a:pPr marL="0" marR="0" indent="0" algn="ctr" defTabSz="914400" rtl="0" eaLnBrk="1" fontAlgn="auto" latinLnBrk="0" hangingPunct="1">
                        <a:lnSpc>
                          <a:spcPct val="100000"/>
                        </a:lnSpc>
                        <a:spcBef>
                          <a:spcPts val="0"/>
                        </a:spcBef>
                        <a:spcAft>
                          <a:spcPts val="0"/>
                        </a:spcAft>
                        <a:buClr>
                          <a:schemeClr val="accent2"/>
                        </a:buClr>
                        <a:buSzTx/>
                        <a:buFont typeface="Calibri" panose="020F0502020204030204" pitchFamily="34" charset="0"/>
                        <a:buNone/>
                        <a:tabLst/>
                        <a:defRPr/>
                      </a:pPr>
                      <a:r>
                        <a:rPr lang="fr-FR" sz="800" b="0" dirty="0">
                          <a:solidFill>
                            <a:schemeClr val="tx1">
                              <a:lumMod val="75000"/>
                              <a:lumOff val="25000"/>
                            </a:schemeClr>
                          </a:solidFill>
                          <a:latin typeface="Arial" panose="020B0604020202020204" pitchFamily="34" charset="0"/>
                          <a:cs typeface="Arial" panose="020B0604020202020204" pitchFamily="34" charset="0"/>
                        </a:rPr>
                        <a:t>0,69</a:t>
                      </a:r>
                      <a:br>
                        <a:rPr lang="fr-FR" sz="800" b="0" dirty="0">
                          <a:solidFill>
                            <a:schemeClr val="tx1">
                              <a:lumMod val="75000"/>
                              <a:lumOff val="25000"/>
                            </a:schemeClr>
                          </a:solidFill>
                          <a:latin typeface="Arial" panose="020B0604020202020204" pitchFamily="34" charset="0"/>
                          <a:cs typeface="Arial" panose="020B0604020202020204" pitchFamily="34" charset="0"/>
                        </a:rPr>
                      </a:br>
                      <a:r>
                        <a:rPr lang="fr-FR" sz="800" b="0" dirty="0">
                          <a:solidFill>
                            <a:schemeClr val="tx1">
                              <a:lumMod val="75000"/>
                              <a:lumOff val="25000"/>
                            </a:schemeClr>
                          </a:solidFill>
                          <a:latin typeface="Arial" panose="020B0604020202020204" pitchFamily="34" charset="0"/>
                          <a:cs typeface="Arial" panose="020B0604020202020204" pitchFamily="34" charset="0"/>
                        </a:rPr>
                        <a:t>(0,46 – 1,05)</a:t>
                      </a:r>
                      <a:endParaRPr lang="fr-FR" sz="800" b="0" i="0" dirty="0">
                        <a:solidFill>
                          <a:schemeClr val="tx1">
                            <a:lumMod val="75000"/>
                            <a:lumOff val="25000"/>
                          </a:schemeClr>
                        </a:solidFill>
                        <a:latin typeface="Arial" panose="020B0604020202020204" pitchFamily="34" charset="0"/>
                        <a:cs typeface="Arial" panose="020B0604020202020204" pitchFamily="34" charset="0"/>
                      </a:endParaRPr>
                    </a:p>
                  </a:txBody>
                  <a:tcPr marL="0" marR="0" marT="0" marB="0" anchor="ctr"/>
                </a:tc>
                <a:extLst>
                  <a:ext uri="{0D108BD9-81ED-4DB2-BD59-A6C34878D82A}">
                    <a16:rowId xmlns:a16="http://schemas.microsoft.com/office/drawing/2014/main" val="10001"/>
                  </a:ext>
                </a:extLst>
              </a:tr>
              <a:tr h="158041">
                <a:tc>
                  <a:txBody>
                    <a:bodyPr/>
                    <a:lstStyle/>
                    <a:p>
                      <a:pPr marL="36000" marR="0" indent="0" algn="l">
                        <a:lnSpc>
                          <a:spcPts val="900"/>
                        </a:lnSpc>
                        <a:spcBef>
                          <a:spcPts val="0"/>
                        </a:spcBef>
                        <a:spcAft>
                          <a:spcPts val="0"/>
                        </a:spcAft>
                      </a:pPr>
                      <a:r>
                        <a:rPr lang="en-US" sz="800" b="1" dirty="0">
                          <a:solidFill>
                            <a:schemeClr val="bg1"/>
                          </a:solidFill>
                          <a:effectLst/>
                          <a:latin typeface="Arial" panose="020B0604020202020204" pitchFamily="34" charset="0"/>
                          <a:cs typeface="Arial" panose="020B0604020202020204" pitchFamily="34" charset="0"/>
                        </a:rPr>
                        <a:t>Paclitaxel</a:t>
                      </a:r>
                      <a:endParaRPr lang="en-US" sz="800" b="1" i="0" dirty="0">
                        <a:solidFill>
                          <a:schemeClr val="bg1"/>
                        </a:solidFill>
                        <a:effectLst/>
                        <a:latin typeface="Arial" panose="020B0604020202020204" pitchFamily="34" charset="0"/>
                        <a:ea typeface="Times New Roman"/>
                        <a:cs typeface="Arial" panose="020B0604020202020204" pitchFamily="34" charset="0"/>
                      </a:endParaRPr>
                    </a:p>
                  </a:txBody>
                  <a:tcPr marL="0" marR="0" marT="0" marB="0" anchor="ctr">
                    <a:solidFill>
                      <a:srgbClr val="C00000"/>
                    </a:solidFill>
                  </a:tcPr>
                </a:tc>
                <a:tc>
                  <a:txBody>
                    <a:bodyPr/>
                    <a:lstStyle/>
                    <a:p>
                      <a:pPr marL="0" marR="0" algn="ctr">
                        <a:lnSpc>
                          <a:spcPct val="100000"/>
                        </a:lnSpc>
                        <a:spcBef>
                          <a:spcPts val="0"/>
                        </a:spcBef>
                        <a:spcAft>
                          <a:spcPts val="0"/>
                        </a:spcAft>
                      </a:pPr>
                      <a:r>
                        <a:rPr lang="en-US" sz="800" b="0" dirty="0">
                          <a:solidFill>
                            <a:schemeClr val="tx1">
                              <a:lumMod val="75000"/>
                              <a:lumOff val="25000"/>
                            </a:schemeClr>
                          </a:solidFill>
                          <a:effectLst/>
                          <a:latin typeface="Arial" panose="020B0604020202020204" pitchFamily="34" charset="0"/>
                          <a:cs typeface="Arial" panose="020B0604020202020204" pitchFamily="34" charset="0"/>
                        </a:rPr>
                        <a:t>51/55</a:t>
                      </a:r>
                      <a:endParaRPr lang="en-US" sz="800" b="0" i="0" dirty="0">
                        <a:solidFill>
                          <a:schemeClr val="tx1">
                            <a:lumMod val="75000"/>
                            <a:lumOff val="25000"/>
                          </a:schemeClr>
                        </a:solidFill>
                        <a:effectLst/>
                        <a:latin typeface="Arial" panose="020B0604020202020204" pitchFamily="34" charset="0"/>
                        <a:ea typeface="Times New Roman"/>
                        <a:cs typeface="Arial" panose="020B0604020202020204" pitchFamily="34" charset="0"/>
                      </a:endParaRPr>
                    </a:p>
                  </a:txBody>
                  <a:tcPr marL="0" marR="0" marT="0" marB="0" anchor="ctr"/>
                </a:tc>
                <a:tc vMerge="1">
                  <a:txBody>
                    <a:bodyPr/>
                    <a:lstStyle/>
                    <a:p>
                      <a:pPr marL="0" marR="0" algn="ctr">
                        <a:lnSpc>
                          <a:spcPct val="100000"/>
                        </a:lnSpc>
                        <a:spcBef>
                          <a:spcPts val="0"/>
                        </a:spcBef>
                        <a:spcAft>
                          <a:spcPts val="0"/>
                        </a:spcAft>
                      </a:pPr>
                      <a:endParaRPr lang="en-US" sz="1050" b="1" dirty="0">
                        <a:solidFill>
                          <a:schemeClr val="tx1">
                            <a:lumMod val="65000"/>
                            <a:lumOff val="35000"/>
                          </a:schemeClr>
                        </a:solidFill>
                        <a:effectLst/>
                        <a:latin typeface="Calibri" panose="020F0502020204030204" pitchFamily="34" charset="0"/>
                        <a:ea typeface="Times New Roman"/>
                        <a:cs typeface="Calibri" panose="020F0502020204030204" pitchFamily="34" charset="0"/>
                      </a:endParaRPr>
                    </a:p>
                  </a:txBody>
                  <a:tcPr marL="0" marR="0" marT="0" marB="0" anchor="ct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bl>
          </a:graphicData>
        </a:graphic>
      </p:graphicFrame>
      <p:sp>
        <p:nvSpPr>
          <p:cNvPr id="137" name="ZoneTexte 20">
            <a:extLst>
              <a:ext uri="{FF2B5EF4-FFF2-40B4-BE49-F238E27FC236}">
                <a16:creationId xmlns:a16="http://schemas.microsoft.com/office/drawing/2014/main" id="{D0A7F4B5-0CEB-458B-B5FB-F633C93CF25E}"/>
              </a:ext>
            </a:extLst>
          </p:cNvPr>
          <p:cNvSpPr txBox="1"/>
          <p:nvPr/>
        </p:nvSpPr>
        <p:spPr>
          <a:xfrm>
            <a:off x="554585" y="1267307"/>
            <a:ext cx="1344086" cy="276999"/>
          </a:xfrm>
          <a:prstGeom prst="rect">
            <a:avLst/>
          </a:prstGeom>
          <a:solidFill>
            <a:schemeClr val="bg1"/>
          </a:solidFill>
        </p:spPr>
        <p:txBody>
          <a:bodyPr wrap="none" rtlCol="0">
            <a:spAutoFit/>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CSP </a:t>
            </a:r>
            <a:r>
              <a:rPr kumimoji="0" lang="fr-FR" sz="1200" b="0" i="0" u="sng"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&gt;</a:t>
            </a:r>
            <a:r>
              <a:rPr kumimoji="0" lang="fr-FR" sz="1200" b="1"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 1</a:t>
            </a:r>
            <a:r>
              <a:rPr kumimoji="0" lang="fr-FR" sz="12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 (n=395)</a:t>
            </a:r>
          </a:p>
        </p:txBody>
      </p:sp>
      <p:sp>
        <p:nvSpPr>
          <p:cNvPr id="139" name="ZoneTexte 20">
            <a:extLst>
              <a:ext uri="{FF2B5EF4-FFF2-40B4-BE49-F238E27FC236}">
                <a16:creationId xmlns:a16="http://schemas.microsoft.com/office/drawing/2014/main" id="{2B6BE4E5-7559-4927-9ABA-0F1D6F90C4A3}"/>
              </a:ext>
            </a:extLst>
          </p:cNvPr>
          <p:cNvSpPr txBox="1"/>
          <p:nvPr/>
        </p:nvSpPr>
        <p:spPr>
          <a:xfrm>
            <a:off x="3325298" y="1267306"/>
            <a:ext cx="1334468" cy="276999"/>
          </a:xfrm>
          <a:prstGeom prst="rect">
            <a:avLst/>
          </a:prstGeom>
          <a:solidFill>
            <a:schemeClr val="bg1"/>
          </a:solidFill>
        </p:spPr>
        <p:txBody>
          <a:bodyPr wrap="none" rtlCol="0">
            <a:spAutoFit/>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CSP </a:t>
            </a:r>
            <a:r>
              <a:rPr kumimoji="0" lang="fr-FR" sz="1200" b="0" i="0" u="sng"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&gt;</a:t>
            </a:r>
            <a:r>
              <a:rPr kumimoji="0" lang="fr-FR" sz="1200" b="1"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 5</a:t>
            </a:r>
            <a:r>
              <a:rPr kumimoji="0" lang="fr-FR" sz="12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 (n=186)</a:t>
            </a:r>
          </a:p>
        </p:txBody>
      </p:sp>
      <p:sp>
        <p:nvSpPr>
          <p:cNvPr id="140" name="ZoneTexte 20">
            <a:extLst>
              <a:ext uri="{FF2B5EF4-FFF2-40B4-BE49-F238E27FC236}">
                <a16:creationId xmlns:a16="http://schemas.microsoft.com/office/drawing/2014/main" id="{79587125-D83A-427A-A5C1-A0328D7A7E3E}"/>
              </a:ext>
            </a:extLst>
          </p:cNvPr>
          <p:cNvSpPr txBox="1"/>
          <p:nvPr/>
        </p:nvSpPr>
        <p:spPr>
          <a:xfrm>
            <a:off x="6220812" y="1267305"/>
            <a:ext cx="1419428" cy="276999"/>
          </a:xfrm>
          <a:prstGeom prst="rect">
            <a:avLst/>
          </a:prstGeom>
          <a:solidFill>
            <a:schemeClr val="bg1"/>
          </a:solidFill>
        </p:spPr>
        <p:txBody>
          <a:bodyPr wrap="none" rtlCol="0">
            <a:spAutoFit/>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CSP </a:t>
            </a:r>
            <a:r>
              <a:rPr kumimoji="0" lang="fr-FR" sz="1200" b="0" i="0" u="sng"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&gt;</a:t>
            </a:r>
            <a:r>
              <a:rPr kumimoji="0" lang="fr-FR" sz="1200" b="1"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 10</a:t>
            </a:r>
            <a:r>
              <a:rPr kumimoji="0" lang="fr-FR" sz="12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 (n=108)</a:t>
            </a:r>
          </a:p>
        </p:txBody>
      </p:sp>
    </p:spTree>
    <p:extLst>
      <p:ext uri="{BB962C8B-B14F-4D97-AF65-F5344CB8AC3E}">
        <p14:creationId xmlns:p14="http://schemas.microsoft.com/office/powerpoint/2010/main" val="33871419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contenu 1">
            <a:extLst>
              <a:ext uri="{FF2B5EF4-FFF2-40B4-BE49-F238E27FC236}">
                <a16:creationId xmlns:a16="http://schemas.microsoft.com/office/drawing/2014/main" id="{2E5FE3CE-BAF9-42C1-934B-F1EAAF520B7A}"/>
              </a:ext>
            </a:extLst>
          </p:cNvPr>
          <p:cNvSpPr>
            <a:spLocks noGrp="1"/>
          </p:cNvSpPr>
          <p:nvPr>
            <p:ph sz="half" idx="1"/>
          </p:nvPr>
        </p:nvSpPr>
        <p:spPr/>
        <p:txBody>
          <a:bodyPr/>
          <a:lstStyle/>
          <a:p>
            <a:r>
              <a:rPr lang="fr-FR" dirty="0"/>
              <a:t>Caractéristiques de la population</a:t>
            </a:r>
          </a:p>
        </p:txBody>
      </p:sp>
      <p:sp>
        <p:nvSpPr>
          <p:cNvPr id="9" name="ZoneTexte 8">
            <a:extLst>
              <a:ext uri="{FF2B5EF4-FFF2-40B4-BE49-F238E27FC236}">
                <a16:creationId xmlns:a16="http://schemas.microsoft.com/office/drawing/2014/main" id="{1CD1F4F3-4D00-0749-B282-31B7B75D55FC}"/>
              </a:ext>
            </a:extLst>
          </p:cNvPr>
          <p:cNvSpPr txBox="1"/>
          <p:nvPr/>
        </p:nvSpPr>
        <p:spPr>
          <a:xfrm>
            <a:off x="-3048" y="4912668"/>
            <a:ext cx="2428870" cy="230832"/>
          </a:xfrm>
          <a:prstGeom prst="rect">
            <a:avLst/>
          </a:prstGeom>
          <a:noFill/>
        </p:spPr>
        <p:txBody>
          <a:bodyPr wrap="none" rtlCol="0">
            <a:spAutoFit/>
          </a:bodyPr>
          <a:lstStyle/>
          <a:p>
            <a:r>
              <a:rPr lang="fr-FR" sz="900" i="1" dirty="0">
                <a:solidFill>
                  <a:schemeClr val="tx1">
                    <a:lumMod val="50000"/>
                    <a:lumOff val="50000"/>
                  </a:schemeClr>
                </a:solidFill>
                <a:latin typeface="Arial" panose="020B0604020202020204" pitchFamily="34" charset="0"/>
              </a:rPr>
              <a:t>Thierry </a:t>
            </a:r>
            <a:r>
              <a:rPr lang="fr-FR" sz="900" i="1" dirty="0" err="1">
                <a:solidFill>
                  <a:schemeClr val="tx1">
                    <a:lumMod val="50000"/>
                    <a:lumOff val="50000"/>
                  </a:schemeClr>
                </a:solidFill>
                <a:latin typeface="Arial" panose="020B0604020202020204" pitchFamily="34" charset="0"/>
              </a:rPr>
              <a:t>Conroy</a:t>
            </a:r>
            <a:r>
              <a:rPr lang="fr-FR" sz="900" i="1" dirty="0">
                <a:solidFill>
                  <a:schemeClr val="tx1">
                    <a:lumMod val="50000"/>
                    <a:lumOff val="50000"/>
                  </a:schemeClr>
                </a:solidFill>
                <a:latin typeface="Arial" panose="020B0604020202020204" pitchFamily="34" charset="0"/>
              </a:rPr>
              <a:t> et al., ASCO2020, Abs 4007</a:t>
            </a:r>
          </a:p>
        </p:txBody>
      </p:sp>
      <p:graphicFrame>
        <p:nvGraphicFramePr>
          <p:cNvPr id="11" name="Tableau 4">
            <a:extLst>
              <a:ext uri="{FF2B5EF4-FFF2-40B4-BE49-F238E27FC236}">
                <a16:creationId xmlns:a16="http://schemas.microsoft.com/office/drawing/2014/main" id="{210BDF26-30B1-4CFB-91F8-A80BFB213C99}"/>
              </a:ext>
            </a:extLst>
          </p:cNvPr>
          <p:cNvGraphicFramePr>
            <a:graphicFrameLocks noGrp="1"/>
          </p:cNvGraphicFramePr>
          <p:nvPr/>
        </p:nvGraphicFramePr>
        <p:xfrm>
          <a:off x="190500" y="1447215"/>
          <a:ext cx="4006928" cy="2131826"/>
        </p:xfrm>
        <a:graphic>
          <a:graphicData uri="http://schemas.openxmlformats.org/drawingml/2006/table">
            <a:tbl>
              <a:tblPr firstRow="1" bandRow="1">
                <a:tableStyleId>{7DF18680-E054-41AD-8BC1-D1AEF772440D}</a:tableStyleId>
              </a:tblPr>
              <a:tblGrid>
                <a:gridCol w="1321646">
                  <a:extLst>
                    <a:ext uri="{9D8B030D-6E8A-4147-A177-3AD203B41FA5}">
                      <a16:colId xmlns:a16="http://schemas.microsoft.com/office/drawing/2014/main" val="20000"/>
                    </a:ext>
                  </a:extLst>
                </a:gridCol>
                <a:gridCol w="895094">
                  <a:extLst>
                    <a:ext uri="{9D8B030D-6E8A-4147-A177-3AD203B41FA5}">
                      <a16:colId xmlns:a16="http://schemas.microsoft.com/office/drawing/2014/main" val="20002"/>
                    </a:ext>
                  </a:extLst>
                </a:gridCol>
                <a:gridCol w="895094">
                  <a:extLst>
                    <a:ext uri="{9D8B030D-6E8A-4147-A177-3AD203B41FA5}">
                      <a16:colId xmlns:a16="http://schemas.microsoft.com/office/drawing/2014/main" val="1719438861"/>
                    </a:ext>
                  </a:extLst>
                </a:gridCol>
                <a:gridCol w="895094">
                  <a:extLst>
                    <a:ext uri="{9D8B030D-6E8A-4147-A177-3AD203B41FA5}">
                      <a16:colId xmlns:a16="http://schemas.microsoft.com/office/drawing/2014/main" val="20003"/>
                    </a:ext>
                  </a:extLst>
                </a:gridCol>
              </a:tblGrid>
              <a:tr h="381925">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1" kern="1200" dirty="0" err="1">
                          <a:solidFill>
                            <a:schemeClr val="bg1"/>
                          </a:solidFill>
                          <a:latin typeface="Arial" panose="020B0604020202020204" pitchFamily="34" charset="0"/>
                          <a:cs typeface="Arial" panose="020B0604020202020204" pitchFamily="34" charset="0"/>
                        </a:rPr>
                        <a:t>Caractéristiques</a:t>
                      </a:r>
                      <a:r>
                        <a:rPr lang="en-US" sz="1200" b="1" kern="1200" dirty="0">
                          <a:solidFill>
                            <a:schemeClr val="bg1"/>
                          </a:solidFill>
                          <a:latin typeface="Arial" panose="020B0604020202020204" pitchFamily="34" charset="0"/>
                          <a:cs typeface="Arial" panose="020B0604020202020204" pitchFamily="34" charset="0"/>
                        </a:rPr>
                        <a:t> </a:t>
                      </a:r>
                    </a:p>
                    <a:p>
                      <a:pPr marL="0" marR="0" indent="0" algn="ctr" defTabSz="914400" rtl="0" eaLnBrk="1" fontAlgn="auto" latinLnBrk="0" hangingPunct="1">
                        <a:lnSpc>
                          <a:spcPct val="100000"/>
                        </a:lnSpc>
                        <a:spcBef>
                          <a:spcPts val="0"/>
                        </a:spcBef>
                        <a:spcAft>
                          <a:spcPts val="0"/>
                        </a:spcAft>
                        <a:buClrTx/>
                        <a:buSzTx/>
                        <a:buFontTx/>
                        <a:buNone/>
                        <a:tabLst/>
                        <a:defRPr/>
                      </a:pPr>
                      <a:r>
                        <a:rPr lang="en-US" sz="1200" b="1" kern="1200" dirty="0">
                          <a:solidFill>
                            <a:schemeClr val="bg1"/>
                          </a:solidFill>
                          <a:latin typeface="Arial" panose="020B0604020202020204" pitchFamily="34" charset="0"/>
                          <a:cs typeface="Arial" panose="020B0604020202020204" pitchFamily="34" charset="0"/>
                        </a:rPr>
                        <a:t>des patients</a:t>
                      </a:r>
                      <a:endParaRPr lang="en-US" sz="1200" b="1" kern="1200" dirty="0">
                        <a:solidFill>
                          <a:schemeClr val="bg1"/>
                        </a:solidFill>
                        <a:latin typeface="Arial" panose="020B0604020202020204" pitchFamily="34" charset="0"/>
                        <a:ea typeface="+mn-ea"/>
                        <a:cs typeface="Arial" panose="020B0604020202020204" pitchFamily="34" charset="0"/>
                      </a:endParaRPr>
                    </a:p>
                  </a:txBody>
                  <a:tcPr marL="54000" marR="7144" marT="7144"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1" kern="1200" dirty="0">
                          <a:solidFill>
                            <a:schemeClr val="bg1"/>
                          </a:solidFill>
                          <a:latin typeface="Arial" panose="020B0604020202020204" pitchFamily="34" charset="0"/>
                          <a:cs typeface="Arial" panose="020B0604020202020204" pitchFamily="34" charset="0"/>
                        </a:rPr>
                        <a:t>TNT</a:t>
                      </a:r>
                      <a:br>
                        <a:rPr lang="en-US" sz="1200" b="1" kern="1200" dirty="0">
                          <a:solidFill>
                            <a:schemeClr val="bg1"/>
                          </a:solidFill>
                          <a:latin typeface="Arial" panose="020B0604020202020204" pitchFamily="34" charset="0"/>
                          <a:cs typeface="Arial" panose="020B0604020202020204" pitchFamily="34" charset="0"/>
                        </a:rPr>
                      </a:br>
                      <a:r>
                        <a:rPr lang="en-US" sz="1200" b="1" kern="1200" dirty="0">
                          <a:solidFill>
                            <a:schemeClr val="bg1"/>
                          </a:solidFill>
                          <a:latin typeface="Arial" panose="020B0604020202020204" pitchFamily="34" charset="0"/>
                          <a:cs typeface="Arial" panose="020B0604020202020204" pitchFamily="34" charset="0"/>
                        </a:rPr>
                        <a:t>(</a:t>
                      </a:r>
                      <a:r>
                        <a:rPr lang="en-US" sz="1200" b="0" kern="1200" dirty="0">
                          <a:solidFill>
                            <a:schemeClr val="bg1"/>
                          </a:solidFill>
                          <a:latin typeface="Arial" panose="020B0604020202020204" pitchFamily="34" charset="0"/>
                          <a:cs typeface="Arial" panose="020B0604020202020204" pitchFamily="34" charset="0"/>
                        </a:rPr>
                        <a:t>n=231)</a:t>
                      </a:r>
                      <a:endParaRPr lang="en-US" sz="1200" b="0" kern="1200" dirty="0">
                        <a:solidFill>
                          <a:schemeClr val="bg1"/>
                        </a:solidFill>
                        <a:latin typeface="Arial" panose="020B0604020202020204" pitchFamily="34" charset="0"/>
                        <a:ea typeface="+mn-ea"/>
                        <a:cs typeface="Arial" panose="020B0604020202020204" pitchFamily="34" charset="0"/>
                      </a:endParaRPr>
                    </a:p>
                  </a:txBody>
                  <a:tcPr marL="7144" marR="7144" marT="7144" marB="0" anchor="ctr">
                    <a:solidFill>
                      <a:srgbClr val="C000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1" kern="1200" dirty="0">
                          <a:solidFill>
                            <a:schemeClr val="bg1"/>
                          </a:solidFill>
                          <a:latin typeface="Arial" panose="020B0604020202020204" pitchFamily="34" charset="0"/>
                          <a:cs typeface="Arial" panose="020B0604020202020204" pitchFamily="34" charset="0"/>
                        </a:rPr>
                        <a:t>CRT</a:t>
                      </a:r>
                      <a:br>
                        <a:rPr lang="en-US" sz="1200" b="1" kern="1200" dirty="0">
                          <a:solidFill>
                            <a:schemeClr val="bg1"/>
                          </a:solidFill>
                          <a:latin typeface="Arial" panose="020B0604020202020204" pitchFamily="34" charset="0"/>
                          <a:cs typeface="Arial" panose="020B0604020202020204" pitchFamily="34" charset="0"/>
                        </a:rPr>
                      </a:br>
                      <a:r>
                        <a:rPr lang="en-US" sz="1200" b="1" kern="1200" dirty="0">
                          <a:solidFill>
                            <a:schemeClr val="bg1"/>
                          </a:solidFill>
                          <a:latin typeface="Arial" panose="020B0604020202020204" pitchFamily="34" charset="0"/>
                          <a:cs typeface="Arial" panose="020B0604020202020204" pitchFamily="34" charset="0"/>
                        </a:rPr>
                        <a:t>(</a:t>
                      </a:r>
                      <a:r>
                        <a:rPr lang="en-US" sz="1200" b="0" kern="1200" dirty="0">
                          <a:solidFill>
                            <a:schemeClr val="bg1"/>
                          </a:solidFill>
                          <a:latin typeface="Arial" panose="020B0604020202020204" pitchFamily="34" charset="0"/>
                          <a:cs typeface="Arial" panose="020B0604020202020204" pitchFamily="34" charset="0"/>
                        </a:rPr>
                        <a:t>n=230)</a:t>
                      </a:r>
                      <a:endParaRPr lang="en-US" sz="1200" b="0" kern="1200" dirty="0">
                        <a:solidFill>
                          <a:schemeClr val="bg1"/>
                        </a:solidFill>
                        <a:latin typeface="Arial" panose="020B0604020202020204" pitchFamily="34" charset="0"/>
                        <a:ea typeface="+mn-ea"/>
                        <a:cs typeface="Arial" panose="020B0604020202020204" pitchFamily="34" charset="0"/>
                      </a:endParaRPr>
                    </a:p>
                  </a:txBody>
                  <a:tcPr marL="7144" marR="7144" marT="7144" marB="0" anchor="ctr">
                    <a:solidFill>
                      <a:schemeClr val="accent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1" kern="1200" dirty="0">
                          <a:solidFill>
                            <a:schemeClr val="bg1"/>
                          </a:solidFill>
                          <a:latin typeface="Arial" panose="020B0604020202020204" pitchFamily="34" charset="0"/>
                          <a:cs typeface="Arial" panose="020B0604020202020204" pitchFamily="34" charset="0"/>
                        </a:rPr>
                        <a:t>p</a:t>
                      </a:r>
                      <a:endParaRPr lang="en-US" sz="1200" b="1" kern="1200" dirty="0">
                        <a:solidFill>
                          <a:schemeClr val="bg1"/>
                        </a:solidFill>
                        <a:latin typeface="Arial" panose="020B0604020202020204" pitchFamily="34" charset="0"/>
                        <a:ea typeface="+mn-ea"/>
                        <a:cs typeface="Arial" panose="020B0604020202020204" pitchFamily="34" charset="0"/>
                      </a:endParaRPr>
                    </a:p>
                  </a:txBody>
                  <a:tcPr marL="7144" marR="7144" marT="7144" marB="0" anchor="ctr"/>
                </a:tc>
                <a:extLst>
                  <a:ext uri="{0D108BD9-81ED-4DB2-BD59-A6C34878D82A}">
                    <a16:rowId xmlns:a16="http://schemas.microsoft.com/office/drawing/2014/main" val="10000"/>
                  </a:ext>
                </a:extLst>
              </a:tr>
              <a:tr h="341994">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100" b="1" kern="1200" dirty="0">
                          <a:solidFill>
                            <a:schemeClr val="tx2">
                              <a:lumMod val="75000"/>
                            </a:schemeClr>
                          </a:solidFill>
                          <a:latin typeface="Arial" panose="020B0604020202020204" pitchFamily="34" charset="0"/>
                          <a:cs typeface="Arial" panose="020B0604020202020204" pitchFamily="34" charset="0"/>
                        </a:rPr>
                        <a:t>Age</a:t>
                      </a:r>
                      <a:r>
                        <a:rPr lang="en-US" sz="1100" b="1" kern="1200" baseline="0" dirty="0">
                          <a:solidFill>
                            <a:schemeClr val="tx2">
                              <a:lumMod val="75000"/>
                            </a:schemeClr>
                          </a:solidFill>
                          <a:latin typeface="Arial" panose="020B0604020202020204" pitchFamily="34" charset="0"/>
                          <a:cs typeface="Arial" panose="020B0604020202020204" pitchFamily="34" charset="0"/>
                        </a:rPr>
                        <a:t> </a:t>
                      </a:r>
                      <a:r>
                        <a:rPr lang="en-US" sz="1100" b="1" kern="1200" baseline="0" dirty="0" err="1">
                          <a:solidFill>
                            <a:schemeClr val="tx2">
                              <a:lumMod val="75000"/>
                            </a:schemeClr>
                          </a:solidFill>
                          <a:latin typeface="Arial" panose="020B0604020202020204" pitchFamily="34" charset="0"/>
                          <a:cs typeface="Arial" panose="020B0604020202020204" pitchFamily="34" charset="0"/>
                        </a:rPr>
                        <a:t>médian</a:t>
                      </a:r>
                      <a:endParaRPr lang="en-US" sz="1100" b="1" kern="1200" dirty="0">
                        <a:solidFill>
                          <a:schemeClr val="tx2">
                            <a:lumMod val="75000"/>
                          </a:schemeClr>
                        </a:solidFill>
                        <a:latin typeface="Arial" panose="020B0604020202020204" pitchFamily="34" charset="0"/>
                        <a:ea typeface="+mn-ea"/>
                        <a:cs typeface="Arial" panose="020B0604020202020204" pitchFamily="34" charset="0"/>
                      </a:endParaRPr>
                    </a:p>
                  </a:txBody>
                  <a:tcPr marL="54000" marR="7144" marT="7144"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0" kern="1200" dirty="0">
                          <a:solidFill>
                            <a:schemeClr val="tx2">
                              <a:lumMod val="75000"/>
                            </a:schemeClr>
                          </a:solidFill>
                          <a:latin typeface="Arial" panose="020B0604020202020204" pitchFamily="34" charset="0"/>
                          <a:cs typeface="Arial" panose="020B0604020202020204" pitchFamily="34" charset="0"/>
                        </a:rPr>
                        <a:t>61 </a:t>
                      </a:r>
                      <a:r>
                        <a:rPr lang="en-US" sz="1200" b="0" kern="1200" dirty="0" err="1">
                          <a:solidFill>
                            <a:schemeClr val="tx2">
                              <a:lumMod val="75000"/>
                            </a:schemeClr>
                          </a:solidFill>
                          <a:latin typeface="Arial" panose="020B0604020202020204" pitchFamily="34" charset="0"/>
                          <a:cs typeface="Arial" panose="020B0604020202020204" pitchFamily="34" charset="0"/>
                        </a:rPr>
                        <a:t>ans</a:t>
                      </a:r>
                      <a:endParaRPr lang="en-US" sz="12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0" kern="1200" dirty="0">
                          <a:solidFill>
                            <a:schemeClr val="tx2">
                              <a:lumMod val="75000"/>
                            </a:schemeClr>
                          </a:solidFill>
                          <a:latin typeface="Arial" panose="020B0604020202020204" pitchFamily="34" charset="0"/>
                          <a:cs typeface="Arial" panose="020B0604020202020204" pitchFamily="34" charset="0"/>
                        </a:rPr>
                        <a:t>62 </a:t>
                      </a:r>
                      <a:r>
                        <a:rPr lang="en-US" sz="1200" b="0" kern="1200" dirty="0" err="1">
                          <a:solidFill>
                            <a:schemeClr val="tx2">
                              <a:lumMod val="75000"/>
                            </a:schemeClr>
                          </a:solidFill>
                          <a:latin typeface="Arial" panose="020B0604020202020204" pitchFamily="34" charset="0"/>
                          <a:cs typeface="Arial" panose="020B0604020202020204" pitchFamily="34" charset="0"/>
                        </a:rPr>
                        <a:t>ans</a:t>
                      </a:r>
                      <a:endParaRPr lang="en-US" sz="12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0" kern="1200" dirty="0">
                          <a:solidFill>
                            <a:schemeClr val="tx2">
                              <a:lumMod val="75000"/>
                            </a:schemeClr>
                          </a:solidFill>
                          <a:latin typeface="Arial" panose="020B0604020202020204" pitchFamily="34" charset="0"/>
                          <a:cs typeface="Arial" panose="020B0604020202020204" pitchFamily="34" charset="0"/>
                        </a:rPr>
                        <a:t> 0,32</a:t>
                      </a:r>
                      <a:endParaRPr lang="en-US" sz="12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tc>
                <a:extLst>
                  <a:ext uri="{0D108BD9-81ED-4DB2-BD59-A6C34878D82A}">
                    <a16:rowId xmlns:a16="http://schemas.microsoft.com/office/drawing/2014/main" val="10001"/>
                  </a:ext>
                </a:extLst>
              </a:tr>
              <a:tr h="341994">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100" b="1" kern="1200" dirty="0">
                          <a:solidFill>
                            <a:schemeClr val="tx2">
                              <a:lumMod val="75000"/>
                            </a:schemeClr>
                          </a:solidFill>
                          <a:latin typeface="Arial" panose="020B0604020202020204" pitchFamily="34" charset="0"/>
                          <a:cs typeface="Arial" panose="020B0604020202020204" pitchFamily="34" charset="0"/>
                        </a:rPr>
                        <a:t>[Min-Max]</a:t>
                      </a:r>
                      <a:endParaRPr lang="en-US" sz="1100" b="1" kern="1200" dirty="0">
                        <a:solidFill>
                          <a:schemeClr val="tx2">
                            <a:lumMod val="75000"/>
                          </a:schemeClr>
                        </a:solidFill>
                        <a:latin typeface="Arial" panose="020B0604020202020204" pitchFamily="34" charset="0"/>
                        <a:ea typeface="+mn-ea"/>
                        <a:cs typeface="Arial" panose="020B0604020202020204" pitchFamily="34" charset="0"/>
                      </a:endParaRPr>
                    </a:p>
                  </a:txBody>
                  <a:tcPr marL="54000" marR="7144" marT="7144"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0" kern="1200" dirty="0">
                          <a:solidFill>
                            <a:schemeClr val="tx2">
                              <a:lumMod val="75000"/>
                            </a:schemeClr>
                          </a:solidFill>
                          <a:latin typeface="Arial" panose="020B0604020202020204" pitchFamily="34" charset="0"/>
                          <a:cs typeface="Arial" panose="020B0604020202020204" pitchFamily="34" charset="0"/>
                        </a:rPr>
                        <a:t>(34-77]</a:t>
                      </a:r>
                      <a:endParaRPr lang="en-US" sz="12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0" kern="1200" dirty="0">
                          <a:solidFill>
                            <a:schemeClr val="tx2">
                              <a:lumMod val="75000"/>
                            </a:schemeClr>
                          </a:solidFill>
                          <a:latin typeface="Arial" panose="020B0604020202020204" pitchFamily="34" charset="0"/>
                          <a:cs typeface="Arial" panose="020B0604020202020204" pitchFamily="34" charset="0"/>
                        </a:rPr>
                        <a:t>[26-75]</a:t>
                      </a:r>
                      <a:endParaRPr lang="en-US" sz="12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sz="1200" b="0" kern="1200" dirty="0">
                        <a:solidFill>
                          <a:schemeClr val="tx1">
                            <a:lumMod val="65000"/>
                            <a:lumOff val="35000"/>
                          </a:schemeClr>
                        </a:solidFill>
                        <a:latin typeface="+mn-lt"/>
                        <a:ea typeface="+mn-ea"/>
                        <a:cs typeface="+mn-cs"/>
                      </a:endParaRPr>
                    </a:p>
                  </a:txBody>
                  <a:tcPr marL="9525" marR="9525" marT="9525" marB="0" anchor="ct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341994">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100" b="1" kern="1200" dirty="0">
                          <a:solidFill>
                            <a:schemeClr val="tx2">
                              <a:lumMod val="75000"/>
                            </a:schemeClr>
                          </a:solidFill>
                          <a:latin typeface="Arial" panose="020B0604020202020204" pitchFamily="34" charset="0"/>
                          <a:cs typeface="Arial" panose="020B0604020202020204" pitchFamily="34" charset="0"/>
                        </a:rPr>
                        <a:t>Age &gt; 70 </a:t>
                      </a:r>
                      <a:r>
                        <a:rPr lang="en-US" sz="1100" b="1" kern="1200" dirty="0" err="1">
                          <a:solidFill>
                            <a:schemeClr val="tx2">
                              <a:lumMod val="75000"/>
                            </a:schemeClr>
                          </a:solidFill>
                          <a:latin typeface="Arial" panose="020B0604020202020204" pitchFamily="34" charset="0"/>
                          <a:cs typeface="Arial" panose="020B0604020202020204" pitchFamily="34" charset="0"/>
                        </a:rPr>
                        <a:t>ans</a:t>
                      </a:r>
                      <a:endParaRPr lang="en-US" sz="1100" b="1" kern="1200" dirty="0">
                        <a:solidFill>
                          <a:schemeClr val="tx2">
                            <a:lumMod val="75000"/>
                          </a:schemeClr>
                        </a:solidFill>
                        <a:latin typeface="Arial" panose="020B0604020202020204" pitchFamily="34" charset="0"/>
                        <a:ea typeface="+mn-ea"/>
                        <a:cs typeface="Arial" panose="020B0604020202020204" pitchFamily="34" charset="0"/>
                      </a:endParaRPr>
                    </a:p>
                  </a:txBody>
                  <a:tcPr marL="54000" marR="7144" marT="7144"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0" kern="1200" dirty="0">
                          <a:solidFill>
                            <a:schemeClr val="tx2">
                              <a:lumMod val="75000"/>
                            </a:schemeClr>
                          </a:solidFill>
                          <a:latin typeface="Arial" panose="020B0604020202020204" pitchFamily="34" charset="0"/>
                          <a:cs typeface="Arial" panose="020B0604020202020204" pitchFamily="34" charset="0"/>
                        </a:rPr>
                        <a:t>13,4%</a:t>
                      </a:r>
                      <a:endParaRPr lang="en-US" sz="12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0" kern="1200" dirty="0">
                          <a:solidFill>
                            <a:schemeClr val="tx2">
                              <a:lumMod val="75000"/>
                            </a:schemeClr>
                          </a:solidFill>
                          <a:latin typeface="Arial" panose="020B0604020202020204" pitchFamily="34" charset="0"/>
                          <a:cs typeface="Arial" panose="020B0604020202020204" pitchFamily="34" charset="0"/>
                        </a:rPr>
                        <a:t>11,7%</a:t>
                      </a:r>
                      <a:endParaRPr lang="en-US" sz="12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0" kern="1200" dirty="0">
                          <a:solidFill>
                            <a:schemeClr val="tx2">
                              <a:lumMod val="75000"/>
                            </a:schemeClr>
                          </a:solidFill>
                          <a:latin typeface="Arial" panose="020B0604020202020204" pitchFamily="34" charset="0"/>
                          <a:cs typeface="Arial" panose="020B0604020202020204" pitchFamily="34" charset="0"/>
                        </a:rPr>
                        <a:t>0,59</a:t>
                      </a:r>
                      <a:endParaRPr lang="en-US" sz="12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tc>
                <a:extLst>
                  <a:ext uri="{0D108BD9-81ED-4DB2-BD59-A6C34878D82A}">
                    <a16:rowId xmlns:a16="http://schemas.microsoft.com/office/drawing/2014/main" val="10003"/>
                  </a:ext>
                </a:extLst>
              </a:tr>
              <a:tr h="341994">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100" b="1" kern="1200" dirty="0" err="1">
                          <a:solidFill>
                            <a:schemeClr val="tx2">
                              <a:lumMod val="75000"/>
                            </a:schemeClr>
                          </a:solidFill>
                          <a:latin typeface="Arial" panose="020B0604020202020204" pitchFamily="34" charset="0"/>
                          <a:cs typeface="Arial" panose="020B0604020202020204" pitchFamily="34" charset="0"/>
                        </a:rPr>
                        <a:t>Sexe</a:t>
                      </a:r>
                      <a:r>
                        <a:rPr lang="en-US" sz="1100" b="1" kern="1200" baseline="0" dirty="0">
                          <a:solidFill>
                            <a:schemeClr val="tx2">
                              <a:lumMod val="75000"/>
                            </a:schemeClr>
                          </a:solidFill>
                          <a:latin typeface="Arial" panose="020B0604020202020204" pitchFamily="34" charset="0"/>
                          <a:cs typeface="Arial" panose="020B0604020202020204" pitchFamily="34" charset="0"/>
                        </a:rPr>
                        <a:t> </a:t>
                      </a:r>
                      <a:r>
                        <a:rPr lang="en-US" sz="1100" b="1" kern="1200" baseline="0" dirty="0" err="1">
                          <a:solidFill>
                            <a:schemeClr val="tx2">
                              <a:lumMod val="75000"/>
                            </a:schemeClr>
                          </a:solidFill>
                          <a:latin typeface="Arial" panose="020B0604020202020204" pitchFamily="34" charset="0"/>
                          <a:cs typeface="Arial" panose="020B0604020202020204" pitchFamily="34" charset="0"/>
                        </a:rPr>
                        <a:t>masculin</a:t>
                      </a:r>
                      <a:endParaRPr lang="en-US" sz="1100" b="1" kern="1200" dirty="0">
                        <a:solidFill>
                          <a:schemeClr val="tx2">
                            <a:lumMod val="75000"/>
                          </a:schemeClr>
                        </a:solidFill>
                        <a:latin typeface="Arial" panose="020B0604020202020204" pitchFamily="34" charset="0"/>
                        <a:ea typeface="+mn-ea"/>
                        <a:cs typeface="Arial" panose="020B0604020202020204" pitchFamily="34" charset="0"/>
                      </a:endParaRPr>
                    </a:p>
                  </a:txBody>
                  <a:tcPr marL="54000" marR="7144" marT="7144"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0" kern="1200" dirty="0">
                          <a:solidFill>
                            <a:schemeClr val="tx2">
                              <a:lumMod val="75000"/>
                            </a:schemeClr>
                          </a:solidFill>
                          <a:latin typeface="Arial" panose="020B0604020202020204" pitchFamily="34" charset="0"/>
                          <a:cs typeface="Arial" panose="020B0604020202020204" pitchFamily="34" charset="0"/>
                        </a:rPr>
                        <a:t>64,9%</a:t>
                      </a:r>
                      <a:endParaRPr lang="en-US" sz="12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0" kern="1200" dirty="0">
                          <a:solidFill>
                            <a:schemeClr val="tx2">
                              <a:lumMod val="75000"/>
                            </a:schemeClr>
                          </a:solidFill>
                          <a:latin typeface="Arial" panose="020B0604020202020204" pitchFamily="34" charset="0"/>
                          <a:cs typeface="Arial" panose="020B0604020202020204" pitchFamily="34" charset="0"/>
                        </a:rPr>
                        <a:t>67,8,%</a:t>
                      </a:r>
                      <a:endParaRPr lang="en-US" sz="12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0" kern="1200" dirty="0">
                          <a:solidFill>
                            <a:schemeClr val="tx2">
                              <a:lumMod val="75000"/>
                            </a:schemeClr>
                          </a:solidFill>
                          <a:latin typeface="Arial" panose="020B0604020202020204" pitchFamily="34" charset="0"/>
                          <a:cs typeface="Arial" panose="020B0604020202020204" pitchFamily="34" charset="0"/>
                        </a:rPr>
                        <a:t>0,51</a:t>
                      </a:r>
                      <a:endParaRPr lang="en-US" sz="12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tc>
                <a:extLst>
                  <a:ext uri="{0D108BD9-81ED-4DB2-BD59-A6C34878D82A}">
                    <a16:rowId xmlns:a16="http://schemas.microsoft.com/office/drawing/2014/main" val="10004"/>
                  </a:ext>
                </a:extLst>
              </a:tr>
              <a:tr h="381925">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100" b="1" kern="1200" dirty="0">
                          <a:solidFill>
                            <a:schemeClr val="tx2">
                              <a:lumMod val="75000"/>
                            </a:schemeClr>
                          </a:solidFill>
                          <a:latin typeface="Arial" panose="020B0604020202020204" pitchFamily="34" charset="0"/>
                          <a:cs typeface="Arial" panose="020B0604020202020204" pitchFamily="34" charset="0"/>
                        </a:rPr>
                        <a:t>OMS  0</a:t>
                      </a:r>
                      <a:endParaRPr lang="en-US" sz="1100" b="1" kern="1200" dirty="0">
                        <a:solidFill>
                          <a:schemeClr val="tx2">
                            <a:lumMod val="75000"/>
                          </a:schemeClr>
                        </a:solidFill>
                        <a:latin typeface="Arial" panose="020B0604020202020204" pitchFamily="34" charset="0"/>
                        <a:ea typeface="+mn-ea"/>
                        <a:cs typeface="Arial" panose="020B0604020202020204" pitchFamily="34" charset="0"/>
                      </a:endParaRPr>
                    </a:p>
                  </a:txBody>
                  <a:tcPr marL="54000" marR="7144" marT="7144"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0" kern="1200" dirty="0">
                          <a:solidFill>
                            <a:schemeClr val="tx2">
                              <a:lumMod val="75000"/>
                            </a:schemeClr>
                          </a:solidFill>
                          <a:latin typeface="Arial" panose="020B0604020202020204" pitchFamily="34" charset="0"/>
                          <a:cs typeface="Arial" panose="020B0604020202020204" pitchFamily="34" charset="0"/>
                        </a:rPr>
                        <a:t>77,7%</a:t>
                      </a:r>
                      <a:endParaRPr lang="en-US" sz="12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0" kern="1200" dirty="0">
                          <a:solidFill>
                            <a:schemeClr val="tx2">
                              <a:lumMod val="75000"/>
                            </a:schemeClr>
                          </a:solidFill>
                          <a:latin typeface="Arial" panose="020B0604020202020204" pitchFamily="34" charset="0"/>
                          <a:cs typeface="Arial" panose="020B0604020202020204" pitchFamily="34" charset="0"/>
                        </a:rPr>
                        <a:t>80,5%</a:t>
                      </a:r>
                      <a:endParaRPr lang="en-US" sz="12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0" kern="1200" dirty="0">
                          <a:solidFill>
                            <a:schemeClr val="tx2">
                              <a:lumMod val="75000"/>
                            </a:schemeClr>
                          </a:solidFill>
                          <a:latin typeface="Arial" panose="020B0604020202020204" pitchFamily="34" charset="0"/>
                          <a:cs typeface="Arial" panose="020B0604020202020204" pitchFamily="34" charset="0"/>
                        </a:rPr>
                        <a:t>0,46</a:t>
                      </a:r>
                      <a:endParaRPr lang="en-US" sz="12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tc>
                <a:extLst>
                  <a:ext uri="{0D108BD9-81ED-4DB2-BD59-A6C34878D82A}">
                    <a16:rowId xmlns:a16="http://schemas.microsoft.com/office/drawing/2014/main" val="2149783689"/>
                  </a:ext>
                </a:extLst>
              </a:tr>
            </a:tbl>
          </a:graphicData>
        </a:graphic>
      </p:graphicFrame>
      <p:graphicFrame>
        <p:nvGraphicFramePr>
          <p:cNvPr id="12" name="Tableau 4">
            <a:extLst>
              <a:ext uri="{FF2B5EF4-FFF2-40B4-BE49-F238E27FC236}">
                <a16:creationId xmlns:a16="http://schemas.microsoft.com/office/drawing/2014/main" id="{ABDC1311-5441-4A40-B906-C1C54CFF9975}"/>
              </a:ext>
            </a:extLst>
          </p:cNvPr>
          <p:cNvGraphicFramePr>
            <a:graphicFrameLocks noGrp="1"/>
          </p:cNvGraphicFramePr>
          <p:nvPr>
            <p:extLst>
              <p:ext uri="{D42A27DB-BD31-4B8C-83A1-F6EECF244321}">
                <p14:modId xmlns:p14="http://schemas.microsoft.com/office/powerpoint/2010/main" val="1133287734"/>
              </p:ext>
            </p:extLst>
          </p:nvPr>
        </p:nvGraphicFramePr>
        <p:xfrm>
          <a:off x="4408412" y="1453373"/>
          <a:ext cx="4735587" cy="2630308"/>
        </p:xfrm>
        <a:graphic>
          <a:graphicData uri="http://schemas.openxmlformats.org/drawingml/2006/table">
            <a:tbl>
              <a:tblPr firstRow="1" bandRow="1">
                <a:tableStyleId>{7DF18680-E054-41AD-8BC1-D1AEF772440D}</a:tableStyleId>
              </a:tblPr>
              <a:tblGrid>
                <a:gridCol w="1708788">
                  <a:extLst>
                    <a:ext uri="{9D8B030D-6E8A-4147-A177-3AD203B41FA5}">
                      <a16:colId xmlns:a16="http://schemas.microsoft.com/office/drawing/2014/main" val="20000"/>
                    </a:ext>
                  </a:extLst>
                </a:gridCol>
                <a:gridCol w="995556">
                  <a:extLst>
                    <a:ext uri="{9D8B030D-6E8A-4147-A177-3AD203B41FA5}">
                      <a16:colId xmlns:a16="http://schemas.microsoft.com/office/drawing/2014/main" val="20002"/>
                    </a:ext>
                  </a:extLst>
                </a:gridCol>
                <a:gridCol w="973377">
                  <a:extLst>
                    <a:ext uri="{9D8B030D-6E8A-4147-A177-3AD203B41FA5}">
                      <a16:colId xmlns:a16="http://schemas.microsoft.com/office/drawing/2014/main" val="1719438861"/>
                    </a:ext>
                  </a:extLst>
                </a:gridCol>
                <a:gridCol w="1057866">
                  <a:extLst>
                    <a:ext uri="{9D8B030D-6E8A-4147-A177-3AD203B41FA5}">
                      <a16:colId xmlns:a16="http://schemas.microsoft.com/office/drawing/2014/main" val="20003"/>
                    </a:ext>
                  </a:extLst>
                </a:gridCol>
              </a:tblGrid>
              <a:tr h="29358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1" kern="1200" dirty="0" err="1">
                          <a:solidFill>
                            <a:schemeClr val="bg1"/>
                          </a:solidFill>
                          <a:latin typeface="Arial" panose="020B0604020202020204" pitchFamily="34" charset="0"/>
                          <a:cs typeface="Arial" panose="020B0604020202020204" pitchFamily="34" charset="0"/>
                        </a:rPr>
                        <a:t>Tumeur</a:t>
                      </a:r>
                      <a:endParaRPr lang="en-US" sz="1200" b="1" kern="1200" dirty="0">
                        <a:solidFill>
                          <a:schemeClr val="bg1"/>
                        </a:solidFill>
                        <a:latin typeface="Arial" panose="020B0604020202020204" pitchFamily="34" charset="0"/>
                        <a:ea typeface="+mn-ea"/>
                        <a:cs typeface="Arial" panose="020B0604020202020204" pitchFamily="34" charset="0"/>
                      </a:endParaRPr>
                    </a:p>
                  </a:txBody>
                  <a:tcPr marL="54000" marR="7144" marT="7144" marB="0" anchor="ctr"/>
                </a:tc>
                <a:tc>
                  <a:txBody>
                    <a:bodyPr/>
                    <a:lstStyle/>
                    <a:p>
                      <a:pPr algn="ctr" fontAlgn="t"/>
                      <a:r>
                        <a:rPr lang="en-US" sz="1200" b="1" u="none" strike="noStrike" dirty="0">
                          <a:solidFill>
                            <a:schemeClr val="bg1"/>
                          </a:solidFill>
                          <a:effectLst/>
                          <a:latin typeface="Arial" panose="020B0604020202020204" pitchFamily="34" charset="0"/>
                          <a:cs typeface="Arial" panose="020B0604020202020204" pitchFamily="34" charset="0"/>
                        </a:rPr>
                        <a:t>TNT</a:t>
                      </a:r>
                      <a:br>
                        <a:rPr lang="en-US" sz="1200" b="1" u="none" strike="noStrike" dirty="0">
                          <a:solidFill>
                            <a:schemeClr val="bg1"/>
                          </a:solidFill>
                          <a:effectLst/>
                          <a:latin typeface="Arial" panose="020B0604020202020204" pitchFamily="34" charset="0"/>
                          <a:cs typeface="Arial" panose="020B0604020202020204" pitchFamily="34" charset="0"/>
                        </a:rPr>
                      </a:br>
                      <a:r>
                        <a:rPr lang="en-US" sz="1200" b="0" u="none" strike="noStrike" dirty="0">
                          <a:solidFill>
                            <a:schemeClr val="bg1"/>
                          </a:solidFill>
                          <a:effectLst/>
                          <a:latin typeface="Arial" panose="020B0604020202020204" pitchFamily="34" charset="0"/>
                          <a:cs typeface="Arial" panose="020B0604020202020204" pitchFamily="34" charset="0"/>
                        </a:rPr>
                        <a:t>(n=231)</a:t>
                      </a:r>
                      <a:endParaRPr lang="en-US" sz="1200" b="0" i="0" u="none" strike="noStrike" dirty="0">
                        <a:solidFill>
                          <a:schemeClr val="bg1"/>
                        </a:solidFill>
                        <a:effectLst/>
                        <a:latin typeface="Arial" panose="020B0604020202020204" pitchFamily="34" charset="0"/>
                        <a:cs typeface="Arial" panose="020B0604020202020204" pitchFamily="34" charset="0"/>
                      </a:endParaRPr>
                    </a:p>
                  </a:txBody>
                  <a:tcPr marL="7144" marR="7144" marT="7144" marB="0" anchor="ctr">
                    <a:solidFill>
                      <a:srgbClr val="C00000"/>
                    </a:solidFill>
                  </a:tcPr>
                </a:tc>
                <a:tc>
                  <a:txBody>
                    <a:bodyPr/>
                    <a:lstStyle/>
                    <a:p>
                      <a:pPr algn="ctr" fontAlgn="t"/>
                      <a:r>
                        <a:rPr lang="en-US" sz="1200" b="1" u="none" strike="noStrike" dirty="0">
                          <a:solidFill>
                            <a:schemeClr val="bg1"/>
                          </a:solidFill>
                          <a:effectLst/>
                          <a:latin typeface="Arial" panose="020B0604020202020204" pitchFamily="34" charset="0"/>
                          <a:cs typeface="Arial" panose="020B0604020202020204" pitchFamily="34" charset="0"/>
                        </a:rPr>
                        <a:t>CRT</a:t>
                      </a:r>
                      <a:br>
                        <a:rPr lang="en-US" sz="1200" b="1" u="none" strike="noStrike" dirty="0">
                          <a:solidFill>
                            <a:schemeClr val="bg1"/>
                          </a:solidFill>
                          <a:effectLst/>
                          <a:latin typeface="Arial" panose="020B0604020202020204" pitchFamily="34" charset="0"/>
                          <a:cs typeface="Arial" panose="020B0604020202020204" pitchFamily="34" charset="0"/>
                        </a:rPr>
                      </a:br>
                      <a:r>
                        <a:rPr lang="en-US" sz="1200" b="1" u="none" strike="noStrike" dirty="0">
                          <a:solidFill>
                            <a:schemeClr val="bg1"/>
                          </a:solidFill>
                          <a:effectLst/>
                          <a:latin typeface="Arial" panose="020B0604020202020204" pitchFamily="34" charset="0"/>
                          <a:cs typeface="Arial" panose="020B0604020202020204" pitchFamily="34" charset="0"/>
                        </a:rPr>
                        <a:t>(</a:t>
                      </a:r>
                      <a:r>
                        <a:rPr lang="en-US" sz="1200" b="0" u="none" strike="noStrike" dirty="0">
                          <a:solidFill>
                            <a:schemeClr val="bg1"/>
                          </a:solidFill>
                          <a:effectLst/>
                          <a:latin typeface="Arial" panose="020B0604020202020204" pitchFamily="34" charset="0"/>
                          <a:cs typeface="Arial" panose="020B0604020202020204" pitchFamily="34" charset="0"/>
                        </a:rPr>
                        <a:t>n=230)</a:t>
                      </a:r>
                      <a:endParaRPr lang="en-US" sz="1200" b="0" i="0" u="none" strike="noStrike" dirty="0">
                        <a:solidFill>
                          <a:schemeClr val="bg1"/>
                        </a:solidFill>
                        <a:effectLst/>
                        <a:latin typeface="Arial" panose="020B0604020202020204" pitchFamily="34" charset="0"/>
                        <a:cs typeface="Arial" panose="020B0604020202020204" pitchFamily="34" charset="0"/>
                      </a:endParaRPr>
                    </a:p>
                  </a:txBody>
                  <a:tcPr marL="7144" marR="7144" marT="7144" marB="0" anchor="ctr">
                    <a:solidFill>
                      <a:schemeClr val="accent1"/>
                    </a:solidFill>
                  </a:tcPr>
                </a:tc>
                <a:tc>
                  <a:txBody>
                    <a:bodyPr/>
                    <a:lstStyle/>
                    <a:p>
                      <a:pPr marL="0" algn="ctr" defTabSz="914400" rtl="0" eaLnBrk="1" fontAlgn="t" latinLnBrk="0" hangingPunct="1"/>
                      <a:r>
                        <a:rPr lang="en-US" sz="1200" b="1" u="none" strike="noStrike" kern="1200" dirty="0">
                          <a:solidFill>
                            <a:schemeClr val="bg1"/>
                          </a:solidFill>
                          <a:effectLst/>
                          <a:latin typeface="Arial" panose="020B0604020202020204" pitchFamily="34" charset="0"/>
                          <a:cs typeface="Arial" panose="020B0604020202020204" pitchFamily="34" charset="0"/>
                        </a:rPr>
                        <a:t>p</a:t>
                      </a:r>
                      <a:endParaRPr lang="en-US" sz="1200" b="1" i="0" u="none" strike="noStrike" kern="1200" dirty="0">
                        <a:solidFill>
                          <a:schemeClr val="bg1"/>
                        </a:solidFill>
                        <a:effectLst/>
                        <a:latin typeface="Arial" panose="020B0604020202020204" pitchFamily="34" charset="0"/>
                        <a:ea typeface="+mn-ea"/>
                        <a:cs typeface="Arial" panose="020B0604020202020204" pitchFamily="34" charset="0"/>
                      </a:endParaRPr>
                    </a:p>
                  </a:txBody>
                  <a:tcPr marL="7144" marR="7144" marT="7144" marB="0" anchor="ctr"/>
                </a:tc>
                <a:extLst>
                  <a:ext uri="{0D108BD9-81ED-4DB2-BD59-A6C34878D82A}">
                    <a16:rowId xmlns:a16="http://schemas.microsoft.com/office/drawing/2014/main" val="10000"/>
                  </a:ext>
                </a:extLst>
              </a:tr>
              <a:tr h="35716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100" b="1" kern="1200" dirty="0">
                          <a:solidFill>
                            <a:schemeClr val="tx2">
                              <a:lumMod val="75000"/>
                            </a:schemeClr>
                          </a:solidFill>
                          <a:latin typeface="Arial" panose="020B0604020202020204" pitchFamily="34" charset="0"/>
                          <a:cs typeface="Arial" panose="020B0604020202020204" pitchFamily="34" charset="0"/>
                        </a:rPr>
                        <a:t>Distance </a:t>
                      </a:r>
                    </a:p>
                    <a:p>
                      <a:pPr marL="0" marR="0" indent="0" algn="l" defTabSz="914400" rtl="0" eaLnBrk="1" fontAlgn="auto" latinLnBrk="0" hangingPunct="1">
                        <a:lnSpc>
                          <a:spcPct val="100000"/>
                        </a:lnSpc>
                        <a:spcBef>
                          <a:spcPts val="0"/>
                        </a:spcBef>
                        <a:spcAft>
                          <a:spcPts val="0"/>
                        </a:spcAft>
                        <a:buClrTx/>
                        <a:buSzTx/>
                        <a:buFontTx/>
                        <a:buNone/>
                        <a:tabLst/>
                        <a:defRPr/>
                      </a:pPr>
                      <a:r>
                        <a:rPr lang="en-US" sz="1100" b="1" kern="1200" dirty="0">
                          <a:solidFill>
                            <a:schemeClr val="tx2">
                              <a:lumMod val="75000"/>
                            </a:schemeClr>
                          </a:solidFill>
                          <a:latin typeface="Arial" panose="020B0604020202020204" pitchFamily="34" charset="0"/>
                          <a:cs typeface="Arial" panose="020B0604020202020204" pitchFamily="34" charset="0"/>
                        </a:rPr>
                        <a:t>de la marge</a:t>
                      </a:r>
                      <a:r>
                        <a:rPr lang="en-US" sz="1100" b="1" kern="1200" baseline="0" dirty="0">
                          <a:solidFill>
                            <a:schemeClr val="tx2">
                              <a:lumMod val="75000"/>
                            </a:schemeClr>
                          </a:solidFill>
                          <a:latin typeface="Arial" panose="020B0604020202020204" pitchFamily="34" charset="0"/>
                          <a:cs typeface="Arial" panose="020B0604020202020204" pitchFamily="34" charset="0"/>
                        </a:rPr>
                        <a:t> </a:t>
                      </a:r>
                      <a:r>
                        <a:rPr lang="en-US" sz="1100" b="1" kern="1200" baseline="0" dirty="0" err="1">
                          <a:solidFill>
                            <a:schemeClr val="tx2">
                              <a:lumMod val="75000"/>
                            </a:schemeClr>
                          </a:solidFill>
                          <a:latin typeface="Arial" panose="020B0604020202020204" pitchFamily="34" charset="0"/>
                          <a:cs typeface="Arial" panose="020B0604020202020204" pitchFamily="34" charset="0"/>
                        </a:rPr>
                        <a:t>anale</a:t>
                      </a:r>
                      <a:endParaRPr lang="en-US" sz="1100" b="1" kern="1200" dirty="0">
                        <a:solidFill>
                          <a:schemeClr val="tx2">
                            <a:lumMod val="75000"/>
                          </a:schemeClr>
                        </a:solidFill>
                        <a:latin typeface="Arial" panose="020B0604020202020204" pitchFamily="34" charset="0"/>
                        <a:ea typeface="+mn-ea"/>
                        <a:cs typeface="Arial" panose="020B0604020202020204" pitchFamily="34" charset="0"/>
                      </a:endParaRPr>
                    </a:p>
                  </a:txBody>
                  <a:tcPr marL="108000" marR="7144" marT="7144"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0" kern="1200" dirty="0">
                          <a:solidFill>
                            <a:schemeClr val="tx2">
                              <a:lumMod val="75000"/>
                            </a:schemeClr>
                          </a:solidFill>
                          <a:latin typeface="Arial" panose="020B0604020202020204" pitchFamily="34" charset="0"/>
                          <a:cs typeface="Arial" panose="020B0604020202020204" pitchFamily="34" charset="0"/>
                        </a:rPr>
                        <a:t> </a:t>
                      </a:r>
                      <a:endParaRPr lang="en-US" sz="12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0" kern="1200" dirty="0">
                          <a:solidFill>
                            <a:schemeClr val="tx2">
                              <a:lumMod val="75000"/>
                            </a:schemeClr>
                          </a:solidFill>
                          <a:latin typeface="Arial" panose="020B0604020202020204" pitchFamily="34" charset="0"/>
                          <a:cs typeface="Arial" panose="020B0604020202020204" pitchFamily="34" charset="0"/>
                        </a:rPr>
                        <a:t> </a:t>
                      </a:r>
                      <a:endParaRPr lang="en-US" sz="12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0" kern="1200" dirty="0">
                          <a:solidFill>
                            <a:schemeClr val="tx2">
                              <a:lumMod val="75000"/>
                            </a:schemeClr>
                          </a:solidFill>
                          <a:latin typeface="Arial" panose="020B0604020202020204" pitchFamily="34" charset="0"/>
                          <a:cs typeface="Arial" panose="020B0604020202020204" pitchFamily="34" charset="0"/>
                        </a:rPr>
                        <a:t> </a:t>
                      </a:r>
                      <a:endParaRPr lang="en-US" sz="12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tc>
                <a:extLst>
                  <a:ext uri="{0D108BD9-81ED-4DB2-BD59-A6C34878D82A}">
                    <a16:rowId xmlns:a16="http://schemas.microsoft.com/office/drawing/2014/main" val="10001"/>
                  </a:ext>
                </a:extLst>
              </a:tr>
              <a:tr h="18230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b="0" kern="1200" dirty="0">
                          <a:solidFill>
                            <a:schemeClr val="tx2">
                              <a:lumMod val="75000"/>
                            </a:schemeClr>
                          </a:solidFill>
                          <a:latin typeface="Arial" panose="020B0604020202020204" pitchFamily="34" charset="0"/>
                          <a:cs typeface="Arial" panose="020B0604020202020204" pitchFamily="34" charset="0"/>
                        </a:rPr>
                        <a:t>≤ 5 cm</a:t>
                      </a:r>
                      <a:endParaRPr lang="en-US" sz="1200" b="0" kern="1200" dirty="0">
                        <a:solidFill>
                          <a:schemeClr val="tx2">
                            <a:lumMod val="75000"/>
                          </a:schemeClr>
                        </a:solidFill>
                        <a:latin typeface="Arial" panose="020B0604020202020204" pitchFamily="34" charset="0"/>
                        <a:ea typeface="+mn-ea"/>
                        <a:cs typeface="Arial" panose="020B0604020202020204" pitchFamily="34" charset="0"/>
                      </a:endParaRPr>
                    </a:p>
                  </a:txBody>
                  <a:tcPr marL="351000" marR="7144" marT="7144"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0" kern="1200" dirty="0">
                          <a:solidFill>
                            <a:schemeClr val="tx2">
                              <a:lumMod val="75000"/>
                            </a:schemeClr>
                          </a:solidFill>
                          <a:latin typeface="Arial" panose="020B0604020202020204" pitchFamily="34" charset="0"/>
                          <a:cs typeface="Arial" panose="020B0604020202020204" pitchFamily="34" charset="0"/>
                        </a:rPr>
                        <a:t>37,7%</a:t>
                      </a:r>
                      <a:endParaRPr lang="en-US" sz="12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0" kern="1200" dirty="0">
                          <a:solidFill>
                            <a:schemeClr val="tx2">
                              <a:lumMod val="75000"/>
                            </a:schemeClr>
                          </a:solidFill>
                          <a:latin typeface="Arial" panose="020B0604020202020204" pitchFamily="34" charset="0"/>
                          <a:cs typeface="Arial" panose="020B0604020202020204" pitchFamily="34" charset="0"/>
                        </a:rPr>
                        <a:t>36,1%</a:t>
                      </a:r>
                      <a:endParaRPr lang="en-US" sz="12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0" kern="1200" dirty="0">
                          <a:solidFill>
                            <a:schemeClr val="tx2">
                              <a:lumMod val="75000"/>
                            </a:schemeClr>
                          </a:solidFill>
                          <a:latin typeface="Arial" panose="020B0604020202020204" pitchFamily="34" charset="0"/>
                          <a:cs typeface="Arial" panose="020B0604020202020204" pitchFamily="34" charset="0"/>
                        </a:rPr>
                        <a:t>0,92</a:t>
                      </a:r>
                      <a:endParaRPr lang="en-US" sz="12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tc>
                <a:extLst>
                  <a:ext uri="{0D108BD9-81ED-4DB2-BD59-A6C34878D82A}">
                    <a16:rowId xmlns:a16="http://schemas.microsoft.com/office/drawing/2014/main" val="10002"/>
                  </a:ext>
                </a:extLst>
              </a:tr>
              <a:tr h="18230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b="0" kern="1200" dirty="0">
                          <a:solidFill>
                            <a:schemeClr val="tx2">
                              <a:lumMod val="75000"/>
                            </a:schemeClr>
                          </a:solidFill>
                          <a:latin typeface="Arial" panose="020B0604020202020204" pitchFamily="34" charset="0"/>
                          <a:cs typeface="Arial" panose="020B0604020202020204" pitchFamily="34" charset="0"/>
                        </a:rPr>
                        <a:t>5,1-10 cm</a:t>
                      </a:r>
                      <a:endParaRPr lang="en-US" sz="1200" b="0" kern="1200" dirty="0">
                        <a:solidFill>
                          <a:schemeClr val="tx2">
                            <a:lumMod val="75000"/>
                          </a:schemeClr>
                        </a:solidFill>
                        <a:latin typeface="Arial" panose="020B0604020202020204" pitchFamily="34" charset="0"/>
                        <a:ea typeface="+mn-ea"/>
                        <a:cs typeface="Arial" panose="020B0604020202020204" pitchFamily="34" charset="0"/>
                      </a:endParaRPr>
                    </a:p>
                  </a:txBody>
                  <a:tcPr marL="351000" marR="7144" marT="7144"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0" kern="1200" dirty="0">
                          <a:solidFill>
                            <a:schemeClr val="tx2">
                              <a:lumMod val="75000"/>
                            </a:schemeClr>
                          </a:solidFill>
                          <a:latin typeface="Arial" panose="020B0604020202020204" pitchFamily="34" charset="0"/>
                          <a:cs typeface="Arial" panose="020B0604020202020204" pitchFamily="34" charset="0"/>
                        </a:rPr>
                        <a:t>49,3%</a:t>
                      </a:r>
                      <a:endParaRPr lang="en-US" sz="12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0" kern="1200" dirty="0">
                          <a:solidFill>
                            <a:schemeClr val="tx2">
                              <a:lumMod val="75000"/>
                            </a:schemeClr>
                          </a:solidFill>
                          <a:latin typeface="Arial" panose="020B0604020202020204" pitchFamily="34" charset="0"/>
                          <a:cs typeface="Arial" panose="020B0604020202020204" pitchFamily="34" charset="0"/>
                        </a:rPr>
                        <a:t>51,3%</a:t>
                      </a:r>
                      <a:endParaRPr lang="en-US" sz="12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0" kern="1200" dirty="0">
                          <a:solidFill>
                            <a:schemeClr val="tx2">
                              <a:lumMod val="75000"/>
                            </a:schemeClr>
                          </a:solidFill>
                          <a:latin typeface="Arial" panose="020B0604020202020204" pitchFamily="34" charset="0"/>
                          <a:cs typeface="Arial" panose="020B0604020202020204" pitchFamily="34" charset="0"/>
                        </a:rPr>
                        <a:t> </a:t>
                      </a:r>
                      <a:endParaRPr lang="en-US" sz="12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tc>
                <a:extLst>
                  <a:ext uri="{0D108BD9-81ED-4DB2-BD59-A6C34878D82A}">
                    <a16:rowId xmlns:a16="http://schemas.microsoft.com/office/drawing/2014/main" val="10003"/>
                  </a:ext>
                </a:extLst>
              </a:tr>
              <a:tr h="18230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1200" b="0" kern="1200" dirty="0">
                          <a:solidFill>
                            <a:schemeClr val="tx2">
                              <a:lumMod val="75000"/>
                            </a:schemeClr>
                          </a:solidFill>
                          <a:latin typeface="Arial" panose="020B0604020202020204" pitchFamily="34" charset="0"/>
                          <a:cs typeface="Arial" panose="020B0604020202020204" pitchFamily="34" charset="0"/>
                        </a:rPr>
                        <a:t>10,1-15 cm </a:t>
                      </a:r>
                      <a:endParaRPr lang="en-GB" sz="1200" b="0" kern="1200" dirty="0">
                        <a:solidFill>
                          <a:schemeClr val="tx2">
                            <a:lumMod val="75000"/>
                          </a:schemeClr>
                        </a:solidFill>
                        <a:latin typeface="Arial" panose="020B0604020202020204" pitchFamily="34" charset="0"/>
                        <a:ea typeface="+mn-ea"/>
                        <a:cs typeface="Arial" panose="020B0604020202020204" pitchFamily="34" charset="0"/>
                      </a:endParaRPr>
                    </a:p>
                  </a:txBody>
                  <a:tcPr marL="351000" marR="7144" marT="7144" marB="0" anchor="ctr">
                    <a:lnB w="19050" cap="flat" cmpd="sng" algn="ctr">
                      <a:solidFill>
                        <a:srgbClr val="C00000"/>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0" kern="1200" dirty="0">
                          <a:solidFill>
                            <a:schemeClr val="tx2">
                              <a:lumMod val="75000"/>
                            </a:schemeClr>
                          </a:solidFill>
                          <a:latin typeface="Arial" panose="020B0604020202020204" pitchFamily="34" charset="0"/>
                          <a:cs typeface="Arial" panose="020B0604020202020204" pitchFamily="34" charset="0"/>
                        </a:rPr>
                        <a:t>13,0%</a:t>
                      </a:r>
                      <a:endParaRPr lang="en-US" sz="12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lnB w="19050" cap="flat" cmpd="sng" algn="ctr">
                      <a:solidFill>
                        <a:srgbClr val="C00000"/>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0" kern="1200" dirty="0">
                          <a:solidFill>
                            <a:schemeClr val="tx2">
                              <a:lumMod val="75000"/>
                            </a:schemeClr>
                          </a:solidFill>
                          <a:latin typeface="Arial" panose="020B0604020202020204" pitchFamily="34" charset="0"/>
                          <a:cs typeface="Arial" panose="020B0604020202020204" pitchFamily="34" charset="0"/>
                        </a:rPr>
                        <a:t>12,6%</a:t>
                      </a:r>
                      <a:endParaRPr lang="en-US" sz="12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lnB w="19050" cap="flat" cmpd="sng" algn="ctr">
                      <a:solidFill>
                        <a:srgbClr val="C00000"/>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0" kern="1200" dirty="0">
                          <a:solidFill>
                            <a:schemeClr val="tx2">
                              <a:lumMod val="75000"/>
                            </a:schemeClr>
                          </a:solidFill>
                          <a:latin typeface="Arial" panose="020B0604020202020204" pitchFamily="34" charset="0"/>
                          <a:cs typeface="Arial" panose="020B0604020202020204" pitchFamily="34" charset="0"/>
                        </a:rPr>
                        <a:t> </a:t>
                      </a:r>
                      <a:endParaRPr lang="en-US" sz="12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lnB w="19050" cap="flat" cmpd="sng" algn="ctr">
                      <a:solidFill>
                        <a:srgbClr val="C00000"/>
                      </a:solidFill>
                      <a:prstDash val="solid"/>
                      <a:round/>
                      <a:headEnd type="none" w="med" len="med"/>
                      <a:tailEnd type="none" w="med" len="med"/>
                    </a:lnB>
                  </a:tcPr>
                </a:tc>
                <a:extLst>
                  <a:ext uri="{0D108BD9-81ED-4DB2-BD59-A6C34878D82A}">
                    <a16:rowId xmlns:a16="http://schemas.microsoft.com/office/drawing/2014/main" val="10004"/>
                  </a:ext>
                </a:extLst>
              </a:tr>
              <a:tr h="18230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1100" b="1" kern="1200" dirty="0">
                          <a:solidFill>
                            <a:schemeClr val="tx2">
                              <a:lumMod val="75000"/>
                            </a:schemeClr>
                          </a:solidFill>
                          <a:latin typeface="Arial" panose="020B0604020202020204" pitchFamily="34" charset="0"/>
                          <a:cs typeface="Arial" panose="020B0604020202020204" pitchFamily="34" charset="0"/>
                        </a:rPr>
                        <a:t>Stade </a:t>
                      </a:r>
                      <a:r>
                        <a:rPr lang="en-GB" sz="1100" b="1" kern="1200" dirty="0" err="1">
                          <a:solidFill>
                            <a:schemeClr val="tx2">
                              <a:lumMod val="75000"/>
                            </a:schemeClr>
                          </a:solidFill>
                          <a:latin typeface="Arial" panose="020B0604020202020204" pitchFamily="34" charset="0"/>
                          <a:cs typeface="Arial" panose="020B0604020202020204" pitchFamily="34" charset="0"/>
                        </a:rPr>
                        <a:t>mrT</a:t>
                      </a:r>
                      <a:endParaRPr lang="en-US" sz="1100" b="1" kern="1200" dirty="0">
                        <a:solidFill>
                          <a:schemeClr val="tx2">
                            <a:lumMod val="75000"/>
                          </a:schemeClr>
                        </a:solidFill>
                        <a:latin typeface="Arial" panose="020B0604020202020204" pitchFamily="34" charset="0"/>
                        <a:ea typeface="+mn-ea"/>
                        <a:cs typeface="Arial" panose="020B0604020202020204" pitchFamily="34" charset="0"/>
                      </a:endParaRPr>
                    </a:p>
                  </a:txBody>
                  <a:tcPr marL="108000" marR="7144" marT="7144" marB="0" anchor="ctr">
                    <a:lnL w="19050" cap="flat" cmpd="sng" algn="ctr">
                      <a:solidFill>
                        <a:srgbClr val="C00000"/>
                      </a:solidFill>
                      <a:prstDash val="solid"/>
                      <a:round/>
                      <a:headEnd type="none" w="med" len="med"/>
                      <a:tailEnd type="none" w="med" len="med"/>
                    </a:lnL>
                    <a:lnT w="19050" cap="flat" cmpd="sng" algn="ctr">
                      <a:solidFill>
                        <a:srgbClr val="C00000"/>
                      </a:solidFill>
                      <a:prstDash val="solid"/>
                      <a:round/>
                      <a:headEnd type="none" w="med" len="med"/>
                      <a:tailEnd type="none" w="med" len="med"/>
                    </a:lnT>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sz="12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lnT w="19050" cap="flat" cmpd="sng" algn="ctr">
                      <a:solidFill>
                        <a:srgbClr val="C00000"/>
                      </a:solidFill>
                      <a:prstDash val="solid"/>
                      <a:round/>
                      <a:headEnd type="none" w="med" len="med"/>
                      <a:tailEnd type="none" w="med" len="med"/>
                    </a:lnT>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sz="12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lnT w="19050" cap="flat" cmpd="sng" algn="ctr">
                      <a:solidFill>
                        <a:srgbClr val="C00000"/>
                      </a:solidFill>
                      <a:prstDash val="solid"/>
                      <a:round/>
                      <a:headEnd type="none" w="med" len="med"/>
                      <a:tailEnd type="none" w="med" len="med"/>
                    </a:lnT>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sz="12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lnR w="19050" cap="flat" cmpd="sng" algn="ctr">
                      <a:solidFill>
                        <a:srgbClr val="C00000"/>
                      </a:solidFill>
                      <a:prstDash val="solid"/>
                      <a:round/>
                      <a:headEnd type="none" w="med" len="med"/>
                      <a:tailEnd type="none" w="med" len="med"/>
                    </a:lnR>
                    <a:lnT w="19050" cap="flat" cmpd="sng" algn="ctr">
                      <a:solidFill>
                        <a:srgbClr val="C00000"/>
                      </a:solidFill>
                      <a:prstDash val="solid"/>
                      <a:round/>
                      <a:headEnd type="none" w="med" len="med"/>
                      <a:tailEnd type="none" w="med" len="med"/>
                    </a:lnT>
                  </a:tcPr>
                </a:tc>
                <a:extLst>
                  <a:ext uri="{0D108BD9-81ED-4DB2-BD59-A6C34878D82A}">
                    <a16:rowId xmlns:a16="http://schemas.microsoft.com/office/drawing/2014/main" val="2149783689"/>
                  </a:ext>
                </a:extLst>
              </a:tr>
              <a:tr h="18230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b="0" kern="1200" dirty="0">
                          <a:solidFill>
                            <a:schemeClr val="tx2">
                              <a:lumMod val="75000"/>
                            </a:schemeClr>
                          </a:solidFill>
                          <a:latin typeface="Arial" panose="020B0604020202020204" pitchFamily="34" charset="0"/>
                          <a:cs typeface="Arial" panose="020B0604020202020204" pitchFamily="34" charset="0"/>
                        </a:rPr>
                        <a:t>T2/T3</a:t>
                      </a:r>
                      <a:endParaRPr lang="en-US" sz="1200" b="0" kern="1200" dirty="0">
                        <a:solidFill>
                          <a:schemeClr val="tx2">
                            <a:lumMod val="75000"/>
                          </a:schemeClr>
                        </a:solidFill>
                        <a:latin typeface="Arial" panose="020B0604020202020204" pitchFamily="34" charset="0"/>
                        <a:ea typeface="+mn-ea"/>
                        <a:cs typeface="Arial" panose="020B0604020202020204" pitchFamily="34" charset="0"/>
                      </a:endParaRPr>
                    </a:p>
                  </a:txBody>
                  <a:tcPr marL="351000" marR="7144" marT="7144" marB="0" anchor="ctr">
                    <a:lnL w="19050" cap="flat" cmpd="sng" algn="ctr">
                      <a:solidFill>
                        <a:srgbClr val="C00000"/>
                      </a:solidFill>
                      <a:prstDash val="solid"/>
                      <a:round/>
                      <a:headEnd type="none" w="med" len="med"/>
                      <a:tailEnd type="none" w="med" len="med"/>
                    </a:ln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0" kern="1200" dirty="0">
                          <a:solidFill>
                            <a:schemeClr val="tx2">
                              <a:lumMod val="75000"/>
                            </a:schemeClr>
                          </a:solidFill>
                          <a:latin typeface="Arial" panose="020B0604020202020204" pitchFamily="34" charset="0"/>
                          <a:cs typeface="Arial" panose="020B0604020202020204" pitchFamily="34" charset="0"/>
                        </a:rPr>
                        <a:t>1.3%/80.9%</a:t>
                      </a:r>
                      <a:endParaRPr lang="en-US" sz="12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0" kern="1200" dirty="0">
                          <a:solidFill>
                            <a:schemeClr val="tx2">
                              <a:lumMod val="75000"/>
                            </a:schemeClr>
                          </a:solidFill>
                          <a:latin typeface="Arial" panose="020B0604020202020204" pitchFamily="34" charset="0"/>
                          <a:cs typeface="Arial" panose="020B0604020202020204" pitchFamily="34" charset="0"/>
                        </a:rPr>
                        <a:t>0.9%/83.6%</a:t>
                      </a:r>
                      <a:endParaRPr lang="en-US" sz="12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0" kern="1200" dirty="0">
                          <a:solidFill>
                            <a:schemeClr val="tx2">
                              <a:lumMod val="75000"/>
                            </a:schemeClr>
                          </a:solidFill>
                          <a:latin typeface="Arial" panose="020B0604020202020204" pitchFamily="34" charset="0"/>
                          <a:cs typeface="Arial" panose="020B0604020202020204" pitchFamily="34" charset="0"/>
                        </a:rPr>
                        <a:t>0,70</a:t>
                      </a:r>
                      <a:endParaRPr lang="en-US" sz="12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lnR w="19050" cap="flat" cmpd="sng" algn="ctr">
                      <a:solidFill>
                        <a:srgbClr val="C00000"/>
                      </a:solidFill>
                      <a:prstDash val="solid"/>
                      <a:round/>
                      <a:headEnd type="none" w="med" len="med"/>
                      <a:tailEnd type="none" w="med" len="med"/>
                    </a:lnR>
                  </a:tcPr>
                </a:tc>
                <a:extLst>
                  <a:ext uri="{0D108BD9-81ED-4DB2-BD59-A6C34878D82A}">
                    <a16:rowId xmlns:a16="http://schemas.microsoft.com/office/drawing/2014/main" val="2511300653"/>
                  </a:ext>
                </a:extLst>
              </a:tr>
              <a:tr h="18230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b="0" kern="1200" dirty="0">
                          <a:solidFill>
                            <a:schemeClr val="tx2">
                              <a:lumMod val="75000"/>
                            </a:schemeClr>
                          </a:solidFill>
                          <a:latin typeface="Arial" panose="020B0604020202020204" pitchFamily="34" charset="0"/>
                          <a:cs typeface="Arial" panose="020B0604020202020204" pitchFamily="34" charset="0"/>
                        </a:rPr>
                        <a:t>T4</a:t>
                      </a:r>
                      <a:endParaRPr lang="en-US" sz="1200" b="0" kern="1200" dirty="0">
                        <a:solidFill>
                          <a:schemeClr val="tx2">
                            <a:lumMod val="75000"/>
                          </a:schemeClr>
                        </a:solidFill>
                        <a:latin typeface="Arial" panose="020B0604020202020204" pitchFamily="34" charset="0"/>
                        <a:ea typeface="+mn-ea"/>
                        <a:cs typeface="Arial" panose="020B0604020202020204" pitchFamily="34" charset="0"/>
                      </a:endParaRPr>
                    </a:p>
                  </a:txBody>
                  <a:tcPr marL="351000" marR="7144" marT="7144" marB="0" anchor="ctr">
                    <a:lnL w="19050" cap="flat" cmpd="sng" algn="ctr">
                      <a:solidFill>
                        <a:srgbClr val="C00000"/>
                      </a:solidFill>
                      <a:prstDash val="solid"/>
                      <a:round/>
                      <a:headEnd type="none" w="med" len="med"/>
                      <a:tailEnd type="none" w="med" len="med"/>
                    </a:lnL>
                    <a:lnB w="19050" cap="flat" cmpd="sng" algn="ctr">
                      <a:solidFill>
                        <a:srgbClr val="C00000"/>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0" kern="1200" dirty="0">
                          <a:solidFill>
                            <a:schemeClr val="tx2">
                              <a:lumMod val="75000"/>
                            </a:schemeClr>
                          </a:solidFill>
                          <a:latin typeface="Arial" panose="020B0604020202020204" pitchFamily="34" charset="0"/>
                          <a:cs typeface="Arial" panose="020B0604020202020204" pitchFamily="34" charset="0"/>
                        </a:rPr>
                        <a:t>17,8%</a:t>
                      </a:r>
                      <a:endParaRPr lang="en-US" sz="12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lnB w="19050" cap="flat" cmpd="sng" algn="ctr">
                      <a:solidFill>
                        <a:srgbClr val="C00000"/>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0" kern="1200" dirty="0">
                          <a:solidFill>
                            <a:schemeClr val="tx2">
                              <a:lumMod val="75000"/>
                            </a:schemeClr>
                          </a:solidFill>
                          <a:latin typeface="Arial" panose="020B0604020202020204" pitchFamily="34" charset="0"/>
                          <a:cs typeface="Arial" panose="020B0604020202020204" pitchFamily="34" charset="0"/>
                        </a:rPr>
                        <a:t>15,6%</a:t>
                      </a:r>
                      <a:endParaRPr lang="en-US" sz="12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lnB w="19050" cap="flat" cmpd="sng" algn="ctr">
                      <a:solidFill>
                        <a:srgbClr val="C00000"/>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0" kern="1200" dirty="0">
                          <a:solidFill>
                            <a:schemeClr val="tx2">
                              <a:lumMod val="75000"/>
                            </a:schemeClr>
                          </a:solidFill>
                          <a:latin typeface="Arial" panose="020B0604020202020204" pitchFamily="34" charset="0"/>
                          <a:cs typeface="Arial" panose="020B0604020202020204" pitchFamily="34" charset="0"/>
                        </a:rPr>
                        <a:t> </a:t>
                      </a:r>
                      <a:endParaRPr lang="en-US" sz="12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lnR w="19050" cap="flat" cmpd="sng" algn="ctr">
                      <a:solidFill>
                        <a:srgbClr val="C00000"/>
                      </a:solidFill>
                      <a:prstDash val="solid"/>
                      <a:round/>
                      <a:headEnd type="none" w="med" len="med"/>
                      <a:tailEnd type="none" w="med" len="med"/>
                    </a:lnR>
                    <a:lnB w="19050" cap="flat" cmpd="sng" algn="ctr">
                      <a:solidFill>
                        <a:srgbClr val="C00000"/>
                      </a:solidFill>
                      <a:prstDash val="solid"/>
                      <a:round/>
                      <a:headEnd type="none" w="med" len="med"/>
                      <a:tailEnd type="none" w="med" len="med"/>
                    </a:lnB>
                  </a:tcPr>
                </a:tc>
                <a:extLst>
                  <a:ext uri="{0D108BD9-81ED-4DB2-BD59-A6C34878D82A}">
                    <a16:rowId xmlns:a16="http://schemas.microsoft.com/office/drawing/2014/main" val="341336837"/>
                  </a:ext>
                </a:extLst>
              </a:tr>
              <a:tr h="18230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100" b="1" kern="1200" dirty="0">
                          <a:solidFill>
                            <a:schemeClr val="tx2">
                              <a:lumMod val="75000"/>
                            </a:schemeClr>
                          </a:solidFill>
                          <a:latin typeface="Arial" panose="020B0604020202020204" pitchFamily="34" charset="0"/>
                          <a:cs typeface="Arial" panose="020B0604020202020204" pitchFamily="34" charset="0"/>
                        </a:rPr>
                        <a:t>Stade </a:t>
                      </a:r>
                      <a:r>
                        <a:rPr lang="en-US" sz="1100" b="1" kern="1200" dirty="0" err="1">
                          <a:solidFill>
                            <a:schemeClr val="tx2">
                              <a:lumMod val="75000"/>
                            </a:schemeClr>
                          </a:solidFill>
                          <a:latin typeface="Arial" panose="020B0604020202020204" pitchFamily="34" charset="0"/>
                          <a:cs typeface="Arial" panose="020B0604020202020204" pitchFamily="34" charset="0"/>
                        </a:rPr>
                        <a:t>cN</a:t>
                      </a:r>
                      <a:r>
                        <a:rPr lang="en-US" sz="1100" b="1" kern="1200" dirty="0">
                          <a:solidFill>
                            <a:schemeClr val="tx2">
                              <a:lumMod val="75000"/>
                            </a:schemeClr>
                          </a:solidFill>
                          <a:latin typeface="Arial" panose="020B0604020202020204" pitchFamily="34" charset="0"/>
                          <a:cs typeface="Arial" panose="020B0604020202020204" pitchFamily="34" charset="0"/>
                        </a:rPr>
                        <a:t> </a:t>
                      </a:r>
                      <a:endParaRPr lang="en-US" sz="1100" b="0" kern="1200" dirty="0">
                        <a:solidFill>
                          <a:schemeClr val="tx2">
                            <a:lumMod val="75000"/>
                          </a:schemeClr>
                        </a:solidFill>
                        <a:latin typeface="Arial" panose="020B0604020202020204" pitchFamily="34" charset="0"/>
                        <a:ea typeface="+mn-ea"/>
                        <a:cs typeface="Arial" panose="020B0604020202020204" pitchFamily="34" charset="0"/>
                      </a:endParaRPr>
                    </a:p>
                  </a:txBody>
                  <a:tcPr marL="108000" marR="7144" marT="7144" marB="0" anchor="ctr">
                    <a:lnT w="19050" cap="flat" cmpd="sng" algn="ctr">
                      <a:solidFill>
                        <a:srgbClr val="C00000"/>
                      </a:solidFill>
                      <a:prstDash val="solid"/>
                      <a:round/>
                      <a:headEnd type="none" w="med" len="med"/>
                      <a:tailEnd type="none" w="med" len="med"/>
                    </a:lnT>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sz="12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lnT w="19050" cap="flat" cmpd="sng" algn="ctr">
                      <a:solidFill>
                        <a:srgbClr val="C00000"/>
                      </a:solidFill>
                      <a:prstDash val="solid"/>
                      <a:round/>
                      <a:headEnd type="none" w="med" len="med"/>
                      <a:tailEnd type="none" w="med" len="med"/>
                    </a:lnT>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sz="12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lnT w="19050" cap="flat" cmpd="sng" algn="ctr">
                      <a:solidFill>
                        <a:srgbClr val="C00000"/>
                      </a:solidFill>
                      <a:prstDash val="solid"/>
                      <a:round/>
                      <a:headEnd type="none" w="med" len="med"/>
                      <a:tailEnd type="none" w="med" len="med"/>
                    </a:lnT>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sz="12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lnT w="19050" cap="flat" cmpd="sng" algn="ctr">
                      <a:solidFill>
                        <a:srgbClr val="C00000"/>
                      </a:solidFill>
                      <a:prstDash val="solid"/>
                      <a:round/>
                      <a:headEnd type="none" w="med" len="med"/>
                      <a:tailEnd type="none" w="med" len="med"/>
                    </a:lnT>
                  </a:tcPr>
                </a:tc>
                <a:extLst>
                  <a:ext uri="{0D108BD9-81ED-4DB2-BD59-A6C34878D82A}">
                    <a16:rowId xmlns:a16="http://schemas.microsoft.com/office/drawing/2014/main" val="3694581490"/>
                  </a:ext>
                </a:extLst>
              </a:tr>
              <a:tr h="18230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b="0" kern="1200" dirty="0">
                          <a:solidFill>
                            <a:schemeClr val="tx2">
                              <a:lumMod val="75000"/>
                            </a:schemeClr>
                          </a:solidFill>
                          <a:latin typeface="Arial" panose="020B0604020202020204" pitchFamily="34" charset="0"/>
                          <a:cs typeface="Arial" panose="020B0604020202020204" pitchFamily="34" charset="0"/>
                        </a:rPr>
                        <a:t>N+</a:t>
                      </a:r>
                      <a:endParaRPr lang="en-US" sz="1200" b="0" kern="1200" dirty="0">
                        <a:solidFill>
                          <a:schemeClr val="tx2">
                            <a:lumMod val="75000"/>
                          </a:schemeClr>
                        </a:solidFill>
                        <a:latin typeface="Arial" panose="020B0604020202020204" pitchFamily="34" charset="0"/>
                        <a:ea typeface="+mn-ea"/>
                        <a:cs typeface="Arial" panose="020B0604020202020204" pitchFamily="34" charset="0"/>
                      </a:endParaRPr>
                    </a:p>
                  </a:txBody>
                  <a:tcPr marL="351000" marR="7144" marT="7144"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0" kern="1200" dirty="0">
                          <a:solidFill>
                            <a:schemeClr val="tx2">
                              <a:lumMod val="75000"/>
                            </a:schemeClr>
                          </a:solidFill>
                          <a:latin typeface="Arial" panose="020B0604020202020204" pitchFamily="34" charset="0"/>
                          <a:cs typeface="Arial" panose="020B0604020202020204" pitchFamily="34" charset="0"/>
                        </a:rPr>
                        <a:t>89,1%</a:t>
                      </a:r>
                      <a:endParaRPr lang="en-US" sz="12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0" kern="1200" dirty="0">
                          <a:solidFill>
                            <a:schemeClr val="tx2">
                              <a:lumMod val="75000"/>
                            </a:schemeClr>
                          </a:solidFill>
                          <a:latin typeface="Arial" panose="020B0604020202020204" pitchFamily="34" charset="0"/>
                          <a:cs typeface="Arial" panose="020B0604020202020204" pitchFamily="34" charset="0"/>
                        </a:rPr>
                        <a:t>90,0%</a:t>
                      </a:r>
                      <a:endParaRPr lang="en-US" sz="12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0" kern="1200" dirty="0">
                          <a:solidFill>
                            <a:schemeClr val="tx2">
                              <a:lumMod val="75000"/>
                            </a:schemeClr>
                          </a:solidFill>
                          <a:latin typeface="Arial" panose="020B0604020202020204" pitchFamily="34" charset="0"/>
                          <a:cs typeface="Arial" panose="020B0604020202020204" pitchFamily="34" charset="0"/>
                        </a:rPr>
                        <a:t>0,52</a:t>
                      </a:r>
                      <a:endParaRPr lang="en-US" sz="12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tc>
                <a:extLst>
                  <a:ext uri="{0D108BD9-81ED-4DB2-BD59-A6C34878D82A}">
                    <a16:rowId xmlns:a16="http://schemas.microsoft.com/office/drawing/2014/main" val="1009580866"/>
                  </a:ext>
                </a:extLst>
              </a:tr>
              <a:tr h="18230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100" b="1" kern="1200" dirty="0">
                          <a:solidFill>
                            <a:schemeClr val="tx2">
                              <a:lumMod val="75000"/>
                            </a:schemeClr>
                          </a:solidFill>
                          <a:latin typeface="Arial" panose="020B0604020202020204" pitchFamily="34" charset="0"/>
                          <a:cs typeface="Arial" panose="020B0604020202020204" pitchFamily="34" charset="0"/>
                        </a:rPr>
                        <a:t>Marge</a:t>
                      </a:r>
                      <a:r>
                        <a:rPr lang="en-US" sz="1100" b="1" kern="1200" baseline="0" dirty="0">
                          <a:solidFill>
                            <a:schemeClr val="tx2">
                              <a:lumMod val="75000"/>
                            </a:schemeClr>
                          </a:solidFill>
                          <a:latin typeface="Arial" panose="020B0604020202020204" pitchFamily="34" charset="0"/>
                          <a:cs typeface="Arial" panose="020B0604020202020204" pitchFamily="34" charset="0"/>
                        </a:rPr>
                        <a:t> </a:t>
                      </a:r>
                      <a:r>
                        <a:rPr lang="en-US" sz="1100" b="1" kern="1200" baseline="0" dirty="0" err="1">
                          <a:solidFill>
                            <a:schemeClr val="tx2">
                              <a:lumMod val="75000"/>
                            </a:schemeClr>
                          </a:solidFill>
                          <a:latin typeface="Arial" panose="020B0604020202020204" pitchFamily="34" charset="0"/>
                          <a:cs typeface="Arial" panose="020B0604020202020204" pitchFamily="34" charset="0"/>
                        </a:rPr>
                        <a:t>latérale</a:t>
                      </a:r>
                      <a:r>
                        <a:rPr lang="en-US" sz="1100" b="1" kern="1200" baseline="0" dirty="0">
                          <a:solidFill>
                            <a:schemeClr val="tx2">
                              <a:lumMod val="75000"/>
                            </a:schemeClr>
                          </a:solidFill>
                          <a:latin typeface="Arial" panose="020B0604020202020204" pitchFamily="34" charset="0"/>
                          <a:cs typeface="Arial" panose="020B0604020202020204" pitchFamily="34" charset="0"/>
                        </a:rPr>
                        <a:t> </a:t>
                      </a:r>
                      <a:r>
                        <a:rPr lang="en-US" sz="1100" b="1" kern="1200" baseline="0" dirty="0" err="1">
                          <a:solidFill>
                            <a:schemeClr val="tx2">
                              <a:lumMod val="75000"/>
                            </a:schemeClr>
                          </a:solidFill>
                          <a:latin typeface="Arial" panose="020B0604020202020204" pitchFamily="34" charset="0"/>
                          <a:cs typeface="Arial" panose="020B0604020202020204" pitchFamily="34" charset="0"/>
                        </a:rPr>
                        <a:t>prévue</a:t>
                      </a:r>
                      <a:r>
                        <a:rPr lang="en-US" sz="1100" b="1" kern="1200" dirty="0">
                          <a:solidFill>
                            <a:schemeClr val="tx2">
                              <a:lumMod val="75000"/>
                            </a:schemeClr>
                          </a:solidFill>
                          <a:latin typeface="Arial" panose="020B0604020202020204" pitchFamily="34" charset="0"/>
                          <a:cs typeface="Arial" panose="020B0604020202020204" pitchFamily="34" charset="0"/>
                        </a:rPr>
                        <a:t> </a:t>
                      </a:r>
                      <a:endParaRPr lang="en-US" sz="1100" b="1" kern="1200" dirty="0">
                        <a:solidFill>
                          <a:schemeClr val="tx2">
                            <a:lumMod val="75000"/>
                          </a:schemeClr>
                        </a:solidFill>
                        <a:latin typeface="Arial" panose="020B0604020202020204" pitchFamily="34" charset="0"/>
                        <a:ea typeface="+mn-ea"/>
                        <a:cs typeface="Arial" panose="020B0604020202020204" pitchFamily="34" charset="0"/>
                      </a:endParaRPr>
                    </a:p>
                  </a:txBody>
                  <a:tcPr marL="108000" marR="7144" marT="7144"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sz="12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sz="12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sz="12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tc>
                <a:extLst>
                  <a:ext uri="{0D108BD9-81ED-4DB2-BD59-A6C34878D82A}">
                    <a16:rowId xmlns:a16="http://schemas.microsoft.com/office/drawing/2014/main" val="2711637734"/>
                  </a:ext>
                </a:extLst>
              </a:tr>
              <a:tr h="18230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b="0" kern="1200" dirty="0">
                          <a:solidFill>
                            <a:schemeClr val="tx2">
                              <a:lumMod val="75000"/>
                            </a:schemeClr>
                          </a:solidFill>
                          <a:latin typeface="Arial" panose="020B0604020202020204" pitchFamily="34" charset="0"/>
                          <a:cs typeface="Arial" panose="020B0604020202020204" pitchFamily="34" charset="0"/>
                        </a:rPr>
                        <a:t>≤ 1 mm</a:t>
                      </a:r>
                      <a:endParaRPr lang="en-US" sz="1200" b="0" kern="1200" dirty="0">
                        <a:solidFill>
                          <a:schemeClr val="tx2">
                            <a:lumMod val="75000"/>
                          </a:schemeClr>
                        </a:solidFill>
                        <a:latin typeface="Arial" panose="020B0604020202020204" pitchFamily="34" charset="0"/>
                        <a:ea typeface="+mn-ea"/>
                        <a:cs typeface="Arial" panose="020B0604020202020204" pitchFamily="34" charset="0"/>
                      </a:endParaRPr>
                    </a:p>
                  </a:txBody>
                  <a:tcPr marL="351000" marR="7144" marT="7144"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0" kern="1200" dirty="0">
                          <a:solidFill>
                            <a:schemeClr val="tx2">
                              <a:lumMod val="75000"/>
                            </a:schemeClr>
                          </a:solidFill>
                          <a:latin typeface="Arial" panose="020B0604020202020204" pitchFamily="34" charset="0"/>
                          <a:cs typeface="Arial" panose="020B0604020202020204" pitchFamily="34" charset="0"/>
                        </a:rPr>
                        <a:t>26,0%</a:t>
                      </a:r>
                      <a:endParaRPr lang="en-US" sz="12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0" kern="1200" dirty="0">
                          <a:solidFill>
                            <a:schemeClr val="tx2">
                              <a:lumMod val="75000"/>
                            </a:schemeClr>
                          </a:solidFill>
                          <a:latin typeface="Arial" panose="020B0604020202020204" pitchFamily="34" charset="0"/>
                          <a:cs typeface="Arial" panose="020B0604020202020204" pitchFamily="34" charset="0"/>
                        </a:rPr>
                        <a:t>27,7%</a:t>
                      </a:r>
                      <a:endParaRPr lang="en-US" sz="12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0" kern="1200" dirty="0">
                          <a:solidFill>
                            <a:schemeClr val="tx2">
                              <a:lumMod val="75000"/>
                            </a:schemeClr>
                          </a:solidFill>
                          <a:latin typeface="Arial" panose="020B0604020202020204" pitchFamily="34" charset="0"/>
                          <a:cs typeface="Arial" panose="020B0604020202020204" pitchFamily="34" charset="0"/>
                        </a:rPr>
                        <a:t>0,70</a:t>
                      </a:r>
                      <a:endParaRPr lang="en-US" sz="12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tc>
                <a:extLst>
                  <a:ext uri="{0D108BD9-81ED-4DB2-BD59-A6C34878D82A}">
                    <a16:rowId xmlns:a16="http://schemas.microsoft.com/office/drawing/2014/main" val="2954567938"/>
                  </a:ext>
                </a:extLst>
              </a:tr>
            </a:tbl>
          </a:graphicData>
        </a:graphic>
      </p:graphicFrame>
      <p:sp>
        <p:nvSpPr>
          <p:cNvPr id="8" name="ZoneTexte 7">
            <a:extLst>
              <a:ext uri="{FF2B5EF4-FFF2-40B4-BE49-F238E27FC236}">
                <a16:creationId xmlns:a16="http://schemas.microsoft.com/office/drawing/2014/main" id="{439BAB87-2930-4EE4-B061-DA01C391DC62}"/>
              </a:ext>
            </a:extLst>
          </p:cNvPr>
          <p:cNvSpPr txBox="1"/>
          <p:nvPr/>
        </p:nvSpPr>
        <p:spPr>
          <a:xfrm>
            <a:off x="1931531" y="4190421"/>
            <a:ext cx="4812290" cy="562034"/>
          </a:xfrm>
          <a:prstGeom prst="roundRect">
            <a:avLst>
              <a:gd name="adj" fmla="val 18809"/>
            </a:avLst>
          </a:prstGeom>
          <a:ln>
            <a:solidFill>
              <a:srgbClr val="EC8014"/>
            </a:solidFill>
          </a:ln>
        </p:spPr>
        <p:style>
          <a:lnRef idx="2">
            <a:schemeClr val="accent1"/>
          </a:lnRef>
          <a:fillRef idx="1">
            <a:schemeClr val="lt1"/>
          </a:fillRef>
          <a:effectRef idx="0">
            <a:schemeClr val="accent1"/>
          </a:effectRef>
          <a:fontRef idx="minor">
            <a:schemeClr val="dk1"/>
          </a:fontRef>
        </p:style>
        <p:txBody>
          <a:bodyPr wrap="square" lIns="36000" tIns="36000" rIns="36000" bIns="36000" rtlCol="0">
            <a:spAutoFit/>
          </a:bodyPr>
          <a:lstStyle/>
          <a:p>
            <a:pPr algn="ctr"/>
            <a:r>
              <a:rPr lang="fr-FR" sz="1400" b="1" dirty="0">
                <a:solidFill>
                  <a:srgbClr val="002060"/>
                </a:solidFill>
                <a:latin typeface="Arial" panose="020B0604020202020204" pitchFamily="34" charset="0"/>
              </a:rPr>
              <a:t>Patients &lt; 70 ans dans environ 85-90% des cas</a:t>
            </a:r>
          </a:p>
          <a:p>
            <a:pPr algn="ctr"/>
            <a:r>
              <a:rPr lang="fr-FR" sz="1400" b="1" dirty="0">
                <a:solidFill>
                  <a:srgbClr val="002060"/>
                </a:solidFill>
                <a:latin typeface="Arial" panose="020B0604020202020204" pitchFamily="34" charset="0"/>
              </a:rPr>
              <a:t>T4 = 15-17%, T3 dans 80% environ et 2/3 de N+</a:t>
            </a:r>
          </a:p>
        </p:txBody>
      </p:sp>
      <p:sp>
        <p:nvSpPr>
          <p:cNvPr id="10" name="Titre 1"/>
          <p:cNvSpPr>
            <a:spLocks noGrp="1"/>
          </p:cNvSpPr>
          <p:nvPr>
            <p:ph type="title"/>
          </p:nvPr>
        </p:nvSpPr>
        <p:spPr>
          <a:xfrm>
            <a:off x="190500" y="0"/>
            <a:ext cx="7124700" cy="596560"/>
          </a:xfrm>
        </p:spPr>
        <p:txBody>
          <a:bodyPr>
            <a:noAutofit/>
          </a:bodyPr>
          <a:lstStyle/>
          <a:p>
            <a:r>
              <a:rPr lang="fr-FR" sz="2200" dirty="0"/>
              <a:t>Séquence néoadjuvante avec </a:t>
            </a:r>
            <a:r>
              <a:rPr lang="fr-FR" sz="2200" dirty="0" err="1"/>
              <a:t>mFOLFIRINOX</a:t>
            </a:r>
            <a:r>
              <a:rPr lang="fr-FR" sz="2200" dirty="0"/>
              <a:t> avant la RCT </a:t>
            </a:r>
            <a:br>
              <a:rPr lang="fr-FR" sz="2200" dirty="0"/>
            </a:br>
            <a:r>
              <a:rPr lang="fr-FR" sz="2200" b="1" dirty="0"/>
              <a:t>Etude PRODIGE 23</a:t>
            </a:r>
          </a:p>
        </p:txBody>
      </p:sp>
    </p:spTree>
    <p:extLst>
      <p:ext uri="{BB962C8B-B14F-4D97-AF65-F5344CB8AC3E}">
        <p14:creationId xmlns:p14="http://schemas.microsoft.com/office/powerpoint/2010/main" val="17736360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noAutofit/>
          </a:bodyPr>
          <a:lstStyle/>
          <a:p>
            <a:r>
              <a:rPr lang="fr-FR" sz="2000" dirty="0"/>
              <a:t>Pembrolizumab vs paclitaxel en L2 estomac métastatique</a:t>
            </a:r>
          </a:p>
        </p:txBody>
      </p:sp>
      <p:sp>
        <p:nvSpPr>
          <p:cNvPr id="3" name="Espace réservé du contenu 2">
            <a:extLst>
              <a:ext uri="{FF2B5EF4-FFF2-40B4-BE49-F238E27FC236}">
                <a16:creationId xmlns:a16="http://schemas.microsoft.com/office/drawing/2014/main" id="{4EEB5827-73B0-45D3-8BE5-AFCAEB1A68CC}"/>
              </a:ext>
            </a:extLst>
          </p:cNvPr>
          <p:cNvSpPr>
            <a:spLocks noGrp="1"/>
          </p:cNvSpPr>
          <p:nvPr>
            <p:ph sz="half" idx="1"/>
          </p:nvPr>
        </p:nvSpPr>
        <p:spPr/>
        <p:txBody>
          <a:bodyPr/>
          <a:lstStyle/>
          <a:p>
            <a:r>
              <a:rPr lang="fr-FR" dirty="0"/>
              <a:t>Survie sans progression selon le CPS</a:t>
            </a:r>
          </a:p>
        </p:txBody>
      </p:sp>
      <p:sp>
        <p:nvSpPr>
          <p:cNvPr id="5" name="ZoneTexte 4">
            <a:extLst>
              <a:ext uri="{FF2B5EF4-FFF2-40B4-BE49-F238E27FC236}">
                <a16:creationId xmlns:a16="http://schemas.microsoft.com/office/drawing/2014/main" id="{C163F62B-DB0B-1544-9CC2-069247134E42}"/>
              </a:ext>
            </a:extLst>
          </p:cNvPr>
          <p:cNvSpPr txBox="1"/>
          <p:nvPr/>
        </p:nvSpPr>
        <p:spPr>
          <a:xfrm>
            <a:off x="-3048" y="4912668"/>
            <a:ext cx="2225289"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Fuchs CS et al, ASCO2020, Abs 4503</a:t>
            </a:r>
          </a:p>
        </p:txBody>
      </p:sp>
      <p:sp>
        <p:nvSpPr>
          <p:cNvPr id="6" name="ZoneTexte 5">
            <a:extLst>
              <a:ext uri="{FF2B5EF4-FFF2-40B4-BE49-F238E27FC236}">
                <a16:creationId xmlns:a16="http://schemas.microsoft.com/office/drawing/2014/main" id="{3F3E2A79-918C-4A21-838A-90AD33B90204}"/>
              </a:ext>
            </a:extLst>
          </p:cNvPr>
          <p:cNvSpPr txBox="1"/>
          <p:nvPr/>
        </p:nvSpPr>
        <p:spPr>
          <a:xfrm>
            <a:off x="1039594" y="4369507"/>
            <a:ext cx="6770470" cy="408623"/>
          </a:xfrm>
          <a:prstGeom prst="roundRect">
            <a:avLst/>
          </a:prstGeom>
          <a:solidFill>
            <a:schemeClr val="accent2">
              <a:alpha val="0"/>
            </a:schemeClr>
          </a:solidFill>
          <a:ln>
            <a:solidFill>
              <a:srgbClr val="EC8014"/>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Pas d’amélioration de la survie sans progression</a:t>
            </a:r>
          </a:p>
        </p:txBody>
      </p:sp>
      <p:sp>
        <p:nvSpPr>
          <p:cNvPr id="7" name="Rectangle à coins arrondis 4">
            <a:extLst>
              <a:ext uri="{FF2B5EF4-FFF2-40B4-BE49-F238E27FC236}">
                <a16:creationId xmlns:a16="http://schemas.microsoft.com/office/drawing/2014/main" id="{34E7280E-4A10-4155-A97A-35DF13F7A7FC}"/>
              </a:ext>
            </a:extLst>
          </p:cNvPr>
          <p:cNvSpPr/>
          <p:nvPr/>
        </p:nvSpPr>
        <p:spPr>
          <a:xfrm>
            <a:off x="6076622" y="1380486"/>
            <a:ext cx="2832108" cy="2783617"/>
          </a:xfrm>
          <a:prstGeom prst="roundRect">
            <a:avLst>
              <a:gd name="adj" fmla="val 6831"/>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8" name="Rectangle à coins arrondis 4">
            <a:extLst>
              <a:ext uri="{FF2B5EF4-FFF2-40B4-BE49-F238E27FC236}">
                <a16:creationId xmlns:a16="http://schemas.microsoft.com/office/drawing/2014/main" id="{90514FCF-C4BB-49D7-AAA1-110DF9EC2646}"/>
              </a:ext>
            </a:extLst>
          </p:cNvPr>
          <p:cNvSpPr/>
          <p:nvPr/>
        </p:nvSpPr>
        <p:spPr>
          <a:xfrm>
            <a:off x="249862" y="1380486"/>
            <a:ext cx="2832108" cy="2783617"/>
          </a:xfrm>
          <a:prstGeom prst="roundRect">
            <a:avLst>
              <a:gd name="adj" fmla="val 6831"/>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9" name="Rectangle à coins arrondis 4">
            <a:extLst>
              <a:ext uri="{FF2B5EF4-FFF2-40B4-BE49-F238E27FC236}">
                <a16:creationId xmlns:a16="http://schemas.microsoft.com/office/drawing/2014/main" id="{723B150D-D084-45A0-AF11-BC9DA3702B54}"/>
              </a:ext>
            </a:extLst>
          </p:cNvPr>
          <p:cNvSpPr/>
          <p:nvPr/>
        </p:nvSpPr>
        <p:spPr>
          <a:xfrm>
            <a:off x="3186151" y="1380486"/>
            <a:ext cx="2832108" cy="2783617"/>
          </a:xfrm>
          <a:prstGeom prst="roundRect">
            <a:avLst>
              <a:gd name="adj" fmla="val 6831"/>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32" name="ZoneTexte 31">
            <a:extLst>
              <a:ext uri="{FF2B5EF4-FFF2-40B4-BE49-F238E27FC236}">
                <a16:creationId xmlns:a16="http://schemas.microsoft.com/office/drawing/2014/main" id="{EE6DC629-401E-4229-9B17-D009D0D65C73}"/>
              </a:ext>
            </a:extLst>
          </p:cNvPr>
          <p:cNvSpPr txBox="1"/>
          <p:nvPr/>
        </p:nvSpPr>
        <p:spPr>
          <a:xfrm>
            <a:off x="696229" y="3803253"/>
            <a:ext cx="343364" cy="323165"/>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196</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199</a:t>
            </a:r>
          </a:p>
        </p:txBody>
      </p:sp>
      <p:sp>
        <p:nvSpPr>
          <p:cNvPr id="33" name="ZoneTexte 32">
            <a:extLst>
              <a:ext uri="{FF2B5EF4-FFF2-40B4-BE49-F238E27FC236}">
                <a16:creationId xmlns:a16="http://schemas.microsoft.com/office/drawing/2014/main" id="{739469BE-D54A-4A9E-ADFA-FFD979E19A41}"/>
              </a:ext>
            </a:extLst>
          </p:cNvPr>
          <p:cNvSpPr txBox="1"/>
          <p:nvPr/>
        </p:nvSpPr>
        <p:spPr>
          <a:xfrm>
            <a:off x="926073" y="3803253"/>
            <a:ext cx="290464" cy="323165"/>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40</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61</a:t>
            </a:r>
          </a:p>
        </p:txBody>
      </p:sp>
      <p:sp>
        <p:nvSpPr>
          <p:cNvPr id="34" name="ZoneTexte 33">
            <a:extLst>
              <a:ext uri="{FF2B5EF4-FFF2-40B4-BE49-F238E27FC236}">
                <a16:creationId xmlns:a16="http://schemas.microsoft.com/office/drawing/2014/main" id="{9469A8BC-7570-46DC-8E72-6701D2B26B35}"/>
              </a:ext>
            </a:extLst>
          </p:cNvPr>
          <p:cNvSpPr txBox="1"/>
          <p:nvPr/>
        </p:nvSpPr>
        <p:spPr>
          <a:xfrm>
            <a:off x="1124296" y="3803253"/>
            <a:ext cx="290464" cy="323165"/>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28</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23</a:t>
            </a:r>
          </a:p>
        </p:txBody>
      </p:sp>
      <p:sp>
        <p:nvSpPr>
          <p:cNvPr id="35" name="ZoneTexte 34">
            <a:extLst>
              <a:ext uri="{FF2B5EF4-FFF2-40B4-BE49-F238E27FC236}">
                <a16:creationId xmlns:a16="http://schemas.microsoft.com/office/drawing/2014/main" id="{B88400F4-A0F7-4464-8BFD-EB690B63198A}"/>
              </a:ext>
            </a:extLst>
          </p:cNvPr>
          <p:cNvSpPr txBox="1"/>
          <p:nvPr/>
        </p:nvSpPr>
        <p:spPr>
          <a:xfrm>
            <a:off x="1347165" y="3803253"/>
            <a:ext cx="290464" cy="323165"/>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22</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12</a:t>
            </a:r>
          </a:p>
        </p:txBody>
      </p:sp>
      <p:sp>
        <p:nvSpPr>
          <p:cNvPr id="36" name="ZoneTexte 35">
            <a:extLst>
              <a:ext uri="{FF2B5EF4-FFF2-40B4-BE49-F238E27FC236}">
                <a16:creationId xmlns:a16="http://schemas.microsoft.com/office/drawing/2014/main" id="{CF2A0830-6E07-41D3-8426-D9667B565535}"/>
              </a:ext>
            </a:extLst>
          </p:cNvPr>
          <p:cNvSpPr txBox="1"/>
          <p:nvPr/>
        </p:nvSpPr>
        <p:spPr>
          <a:xfrm>
            <a:off x="1570033" y="3803253"/>
            <a:ext cx="290464" cy="323165"/>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19</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5</a:t>
            </a:r>
          </a:p>
        </p:txBody>
      </p:sp>
      <p:sp>
        <p:nvSpPr>
          <p:cNvPr id="37" name="ZoneTexte 36">
            <a:extLst>
              <a:ext uri="{FF2B5EF4-FFF2-40B4-BE49-F238E27FC236}">
                <a16:creationId xmlns:a16="http://schemas.microsoft.com/office/drawing/2014/main" id="{4F773251-C49C-422E-A65E-DED5C04E61B5}"/>
              </a:ext>
            </a:extLst>
          </p:cNvPr>
          <p:cNvSpPr txBox="1"/>
          <p:nvPr/>
        </p:nvSpPr>
        <p:spPr>
          <a:xfrm>
            <a:off x="1792902" y="3803253"/>
            <a:ext cx="290464" cy="323165"/>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14</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4</a:t>
            </a:r>
          </a:p>
        </p:txBody>
      </p:sp>
      <p:sp>
        <p:nvSpPr>
          <p:cNvPr id="38" name="ZoneTexte 37">
            <a:extLst>
              <a:ext uri="{FF2B5EF4-FFF2-40B4-BE49-F238E27FC236}">
                <a16:creationId xmlns:a16="http://schemas.microsoft.com/office/drawing/2014/main" id="{CE4F03EF-4C0F-4B66-B080-5F0150630877}"/>
              </a:ext>
            </a:extLst>
          </p:cNvPr>
          <p:cNvSpPr txBox="1"/>
          <p:nvPr/>
        </p:nvSpPr>
        <p:spPr>
          <a:xfrm>
            <a:off x="2015770" y="3803253"/>
            <a:ext cx="290464" cy="323165"/>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11</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2</a:t>
            </a:r>
          </a:p>
        </p:txBody>
      </p:sp>
      <p:sp>
        <p:nvSpPr>
          <p:cNvPr id="39" name="ZoneTexte 38">
            <a:extLst>
              <a:ext uri="{FF2B5EF4-FFF2-40B4-BE49-F238E27FC236}">
                <a16:creationId xmlns:a16="http://schemas.microsoft.com/office/drawing/2014/main" id="{BCF8DD15-6442-4964-AC30-142EE5D6AB5B}"/>
              </a:ext>
            </a:extLst>
          </p:cNvPr>
          <p:cNvSpPr txBox="1"/>
          <p:nvPr/>
        </p:nvSpPr>
        <p:spPr>
          <a:xfrm>
            <a:off x="2265088" y="3803253"/>
            <a:ext cx="237566" cy="323165"/>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7</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1</a:t>
            </a:r>
          </a:p>
        </p:txBody>
      </p:sp>
      <p:sp>
        <p:nvSpPr>
          <p:cNvPr id="40" name="ZoneTexte 39">
            <a:extLst>
              <a:ext uri="{FF2B5EF4-FFF2-40B4-BE49-F238E27FC236}">
                <a16:creationId xmlns:a16="http://schemas.microsoft.com/office/drawing/2014/main" id="{CE843015-14CC-45E4-8ABC-364EE96F8112}"/>
              </a:ext>
            </a:extLst>
          </p:cNvPr>
          <p:cNvSpPr txBox="1"/>
          <p:nvPr/>
        </p:nvSpPr>
        <p:spPr>
          <a:xfrm>
            <a:off x="2487956" y="3803253"/>
            <a:ext cx="237566" cy="323165"/>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2</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0</a:t>
            </a:r>
          </a:p>
        </p:txBody>
      </p:sp>
      <p:sp>
        <p:nvSpPr>
          <p:cNvPr id="41" name="ZoneTexte 40">
            <a:extLst>
              <a:ext uri="{FF2B5EF4-FFF2-40B4-BE49-F238E27FC236}">
                <a16:creationId xmlns:a16="http://schemas.microsoft.com/office/drawing/2014/main" id="{CAAD9CC8-E49D-4F81-B802-A26E2E182C04}"/>
              </a:ext>
            </a:extLst>
          </p:cNvPr>
          <p:cNvSpPr txBox="1"/>
          <p:nvPr/>
        </p:nvSpPr>
        <p:spPr>
          <a:xfrm>
            <a:off x="2710823" y="3803253"/>
            <a:ext cx="237566" cy="323165"/>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0</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0</a:t>
            </a:r>
          </a:p>
        </p:txBody>
      </p:sp>
      <p:sp>
        <p:nvSpPr>
          <p:cNvPr id="42" name="ZoneTexte 41">
            <a:extLst>
              <a:ext uri="{FF2B5EF4-FFF2-40B4-BE49-F238E27FC236}">
                <a16:creationId xmlns:a16="http://schemas.microsoft.com/office/drawing/2014/main" id="{9FD83F7D-2225-4841-83ED-B4160C35DBB8}"/>
              </a:ext>
            </a:extLst>
          </p:cNvPr>
          <p:cNvSpPr txBox="1"/>
          <p:nvPr/>
        </p:nvSpPr>
        <p:spPr>
          <a:xfrm>
            <a:off x="1744812" y="3623598"/>
            <a:ext cx="386644" cy="20774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Mois</a:t>
            </a:r>
          </a:p>
        </p:txBody>
      </p:sp>
      <p:sp>
        <p:nvSpPr>
          <p:cNvPr id="43" name="ZoneTexte 42">
            <a:extLst>
              <a:ext uri="{FF2B5EF4-FFF2-40B4-BE49-F238E27FC236}">
                <a16:creationId xmlns:a16="http://schemas.microsoft.com/office/drawing/2014/main" id="{6470FC3D-F1FD-4C2E-B7BA-E28A91431EA5}"/>
              </a:ext>
            </a:extLst>
          </p:cNvPr>
          <p:cNvSpPr txBox="1"/>
          <p:nvPr/>
        </p:nvSpPr>
        <p:spPr>
          <a:xfrm>
            <a:off x="271559" y="3692391"/>
            <a:ext cx="628698" cy="20774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No. At </a:t>
            </a:r>
            <a:r>
              <a:rPr kumimoji="0" lang="fr-FR" sz="75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mn-cs"/>
              </a:rPr>
              <a:t>risk</a:t>
            </a:r>
            <a:endPar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endParaRPr>
          </a:p>
        </p:txBody>
      </p:sp>
      <p:sp>
        <p:nvSpPr>
          <p:cNvPr id="67" name="ZoneTexte 66">
            <a:extLst>
              <a:ext uri="{FF2B5EF4-FFF2-40B4-BE49-F238E27FC236}">
                <a16:creationId xmlns:a16="http://schemas.microsoft.com/office/drawing/2014/main" id="{ECB75CB7-E41D-4CDF-B98F-5A101F62EABE}"/>
              </a:ext>
            </a:extLst>
          </p:cNvPr>
          <p:cNvSpPr txBox="1"/>
          <p:nvPr/>
        </p:nvSpPr>
        <p:spPr>
          <a:xfrm>
            <a:off x="3535110" y="3803253"/>
            <a:ext cx="290464" cy="323165"/>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95</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91</a:t>
            </a:r>
          </a:p>
        </p:txBody>
      </p:sp>
      <p:sp>
        <p:nvSpPr>
          <p:cNvPr id="68" name="ZoneTexte 67">
            <a:extLst>
              <a:ext uri="{FF2B5EF4-FFF2-40B4-BE49-F238E27FC236}">
                <a16:creationId xmlns:a16="http://schemas.microsoft.com/office/drawing/2014/main" id="{71B24628-E758-48DA-84FA-34A88AC824D7}"/>
              </a:ext>
            </a:extLst>
          </p:cNvPr>
          <p:cNvSpPr txBox="1"/>
          <p:nvPr/>
        </p:nvSpPr>
        <p:spPr>
          <a:xfrm>
            <a:off x="3708687" y="3803253"/>
            <a:ext cx="290464" cy="323165"/>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24</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27</a:t>
            </a:r>
          </a:p>
        </p:txBody>
      </p:sp>
      <p:sp>
        <p:nvSpPr>
          <p:cNvPr id="69" name="ZoneTexte 68">
            <a:extLst>
              <a:ext uri="{FF2B5EF4-FFF2-40B4-BE49-F238E27FC236}">
                <a16:creationId xmlns:a16="http://schemas.microsoft.com/office/drawing/2014/main" id="{518B2596-3EAC-4541-A5BE-D365A5D2DCC0}"/>
              </a:ext>
            </a:extLst>
          </p:cNvPr>
          <p:cNvSpPr txBox="1"/>
          <p:nvPr/>
        </p:nvSpPr>
        <p:spPr>
          <a:xfrm>
            <a:off x="3906910" y="3803253"/>
            <a:ext cx="290464" cy="323165"/>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19</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8</a:t>
            </a:r>
          </a:p>
        </p:txBody>
      </p:sp>
      <p:sp>
        <p:nvSpPr>
          <p:cNvPr id="70" name="ZoneTexte 69">
            <a:extLst>
              <a:ext uri="{FF2B5EF4-FFF2-40B4-BE49-F238E27FC236}">
                <a16:creationId xmlns:a16="http://schemas.microsoft.com/office/drawing/2014/main" id="{35CAE2A6-FE6F-4797-96DE-2D4D4E0B32FB}"/>
              </a:ext>
            </a:extLst>
          </p:cNvPr>
          <p:cNvSpPr txBox="1"/>
          <p:nvPr/>
        </p:nvSpPr>
        <p:spPr>
          <a:xfrm>
            <a:off x="4129778" y="3803253"/>
            <a:ext cx="290464" cy="323165"/>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15</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6</a:t>
            </a:r>
          </a:p>
        </p:txBody>
      </p:sp>
      <p:sp>
        <p:nvSpPr>
          <p:cNvPr id="71" name="ZoneTexte 70">
            <a:extLst>
              <a:ext uri="{FF2B5EF4-FFF2-40B4-BE49-F238E27FC236}">
                <a16:creationId xmlns:a16="http://schemas.microsoft.com/office/drawing/2014/main" id="{161C6CD2-441D-4349-A6BF-0F73D1A6F89C}"/>
              </a:ext>
            </a:extLst>
          </p:cNvPr>
          <p:cNvSpPr txBox="1"/>
          <p:nvPr/>
        </p:nvSpPr>
        <p:spPr>
          <a:xfrm>
            <a:off x="4352647" y="3803253"/>
            <a:ext cx="290464" cy="323165"/>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13</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2</a:t>
            </a:r>
          </a:p>
        </p:txBody>
      </p:sp>
      <p:sp>
        <p:nvSpPr>
          <p:cNvPr id="72" name="ZoneTexte 71">
            <a:extLst>
              <a:ext uri="{FF2B5EF4-FFF2-40B4-BE49-F238E27FC236}">
                <a16:creationId xmlns:a16="http://schemas.microsoft.com/office/drawing/2014/main" id="{DD127D74-F9EA-439D-BDC9-1847E0CD3435}"/>
              </a:ext>
            </a:extLst>
          </p:cNvPr>
          <p:cNvSpPr txBox="1"/>
          <p:nvPr/>
        </p:nvSpPr>
        <p:spPr>
          <a:xfrm>
            <a:off x="4575515" y="3803253"/>
            <a:ext cx="290464" cy="323165"/>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11</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1</a:t>
            </a:r>
          </a:p>
        </p:txBody>
      </p:sp>
      <p:sp>
        <p:nvSpPr>
          <p:cNvPr id="73" name="ZoneTexte 72">
            <a:extLst>
              <a:ext uri="{FF2B5EF4-FFF2-40B4-BE49-F238E27FC236}">
                <a16:creationId xmlns:a16="http://schemas.microsoft.com/office/drawing/2014/main" id="{A80D1FBC-93BA-499A-AE55-0A0E8B9A9239}"/>
              </a:ext>
            </a:extLst>
          </p:cNvPr>
          <p:cNvSpPr txBox="1"/>
          <p:nvPr/>
        </p:nvSpPr>
        <p:spPr>
          <a:xfrm>
            <a:off x="4824833" y="3803253"/>
            <a:ext cx="237566" cy="323165"/>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8</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0</a:t>
            </a:r>
          </a:p>
        </p:txBody>
      </p:sp>
      <p:sp>
        <p:nvSpPr>
          <p:cNvPr id="74" name="ZoneTexte 73">
            <a:extLst>
              <a:ext uri="{FF2B5EF4-FFF2-40B4-BE49-F238E27FC236}">
                <a16:creationId xmlns:a16="http://schemas.microsoft.com/office/drawing/2014/main" id="{F88EF2F7-A4E9-45DA-96BB-39575F6C0A37}"/>
              </a:ext>
            </a:extLst>
          </p:cNvPr>
          <p:cNvSpPr txBox="1"/>
          <p:nvPr/>
        </p:nvSpPr>
        <p:spPr>
          <a:xfrm>
            <a:off x="5047701" y="3803253"/>
            <a:ext cx="237566" cy="323165"/>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5</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0</a:t>
            </a:r>
          </a:p>
        </p:txBody>
      </p:sp>
      <p:sp>
        <p:nvSpPr>
          <p:cNvPr id="75" name="ZoneTexte 74">
            <a:extLst>
              <a:ext uri="{FF2B5EF4-FFF2-40B4-BE49-F238E27FC236}">
                <a16:creationId xmlns:a16="http://schemas.microsoft.com/office/drawing/2014/main" id="{F99C13DC-96FD-448B-9687-C5A96BB5B9BE}"/>
              </a:ext>
            </a:extLst>
          </p:cNvPr>
          <p:cNvSpPr txBox="1"/>
          <p:nvPr/>
        </p:nvSpPr>
        <p:spPr>
          <a:xfrm>
            <a:off x="5270570" y="3803253"/>
            <a:ext cx="237566" cy="323165"/>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2</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0</a:t>
            </a:r>
          </a:p>
        </p:txBody>
      </p:sp>
      <p:sp>
        <p:nvSpPr>
          <p:cNvPr id="76" name="ZoneTexte 75">
            <a:extLst>
              <a:ext uri="{FF2B5EF4-FFF2-40B4-BE49-F238E27FC236}">
                <a16:creationId xmlns:a16="http://schemas.microsoft.com/office/drawing/2014/main" id="{85826BC0-A2BD-490F-A99D-8CC63D52551B}"/>
              </a:ext>
            </a:extLst>
          </p:cNvPr>
          <p:cNvSpPr txBox="1"/>
          <p:nvPr/>
        </p:nvSpPr>
        <p:spPr>
          <a:xfrm>
            <a:off x="5493437" y="3803253"/>
            <a:ext cx="237566" cy="323165"/>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0</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0</a:t>
            </a:r>
          </a:p>
        </p:txBody>
      </p:sp>
      <p:sp>
        <p:nvSpPr>
          <p:cNvPr id="77" name="ZoneTexte 76">
            <a:extLst>
              <a:ext uri="{FF2B5EF4-FFF2-40B4-BE49-F238E27FC236}">
                <a16:creationId xmlns:a16="http://schemas.microsoft.com/office/drawing/2014/main" id="{7343E4E1-4F68-4431-A111-CACEE20719A8}"/>
              </a:ext>
            </a:extLst>
          </p:cNvPr>
          <p:cNvSpPr txBox="1"/>
          <p:nvPr/>
        </p:nvSpPr>
        <p:spPr>
          <a:xfrm>
            <a:off x="4527426" y="3623598"/>
            <a:ext cx="386644" cy="20774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Mois</a:t>
            </a:r>
          </a:p>
        </p:txBody>
      </p:sp>
      <p:sp>
        <p:nvSpPr>
          <p:cNvPr id="78" name="ZoneTexte 77">
            <a:extLst>
              <a:ext uri="{FF2B5EF4-FFF2-40B4-BE49-F238E27FC236}">
                <a16:creationId xmlns:a16="http://schemas.microsoft.com/office/drawing/2014/main" id="{BEDA5EFB-6968-4E4F-AF0F-7194B50DE6F2}"/>
              </a:ext>
            </a:extLst>
          </p:cNvPr>
          <p:cNvSpPr txBox="1"/>
          <p:nvPr/>
        </p:nvSpPr>
        <p:spPr>
          <a:xfrm>
            <a:off x="3195709" y="3696546"/>
            <a:ext cx="628698" cy="20774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No. At </a:t>
            </a:r>
            <a:r>
              <a:rPr kumimoji="0" lang="fr-FR" sz="75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mn-cs"/>
              </a:rPr>
              <a:t>risk</a:t>
            </a:r>
            <a:endPar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endParaRPr>
          </a:p>
        </p:txBody>
      </p:sp>
      <p:sp>
        <p:nvSpPr>
          <p:cNvPr id="101" name="ZoneTexte 100">
            <a:extLst>
              <a:ext uri="{FF2B5EF4-FFF2-40B4-BE49-F238E27FC236}">
                <a16:creationId xmlns:a16="http://schemas.microsoft.com/office/drawing/2014/main" id="{0727B460-B79B-47E5-AEE9-930D5EF28520}"/>
              </a:ext>
            </a:extLst>
          </p:cNvPr>
          <p:cNvSpPr txBox="1"/>
          <p:nvPr/>
        </p:nvSpPr>
        <p:spPr>
          <a:xfrm>
            <a:off x="6520342" y="3803253"/>
            <a:ext cx="290464" cy="323165"/>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53</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55</a:t>
            </a:r>
          </a:p>
        </p:txBody>
      </p:sp>
      <p:sp>
        <p:nvSpPr>
          <p:cNvPr id="102" name="ZoneTexte 101">
            <a:extLst>
              <a:ext uri="{FF2B5EF4-FFF2-40B4-BE49-F238E27FC236}">
                <a16:creationId xmlns:a16="http://schemas.microsoft.com/office/drawing/2014/main" id="{57E5D4C7-F2DA-4C33-A44C-CD31436670F3}"/>
              </a:ext>
            </a:extLst>
          </p:cNvPr>
          <p:cNvSpPr txBox="1"/>
          <p:nvPr/>
        </p:nvSpPr>
        <p:spPr>
          <a:xfrm>
            <a:off x="6693919" y="3803253"/>
            <a:ext cx="290464" cy="323165"/>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17</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15</a:t>
            </a:r>
          </a:p>
        </p:txBody>
      </p:sp>
      <p:sp>
        <p:nvSpPr>
          <p:cNvPr id="103" name="ZoneTexte 102">
            <a:extLst>
              <a:ext uri="{FF2B5EF4-FFF2-40B4-BE49-F238E27FC236}">
                <a16:creationId xmlns:a16="http://schemas.microsoft.com/office/drawing/2014/main" id="{4B5EA828-B6D4-4356-A508-7E2DEC7A2E5F}"/>
              </a:ext>
            </a:extLst>
          </p:cNvPr>
          <p:cNvSpPr txBox="1"/>
          <p:nvPr/>
        </p:nvSpPr>
        <p:spPr>
          <a:xfrm>
            <a:off x="6892141" y="3803253"/>
            <a:ext cx="290464" cy="323165"/>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14</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4</a:t>
            </a:r>
          </a:p>
        </p:txBody>
      </p:sp>
      <p:sp>
        <p:nvSpPr>
          <p:cNvPr id="104" name="ZoneTexte 103">
            <a:extLst>
              <a:ext uri="{FF2B5EF4-FFF2-40B4-BE49-F238E27FC236}">
                <a16:creationId xmlns:a16="http://schemas.microsoft.com/office/drawing/2014/main" id="{C0250B20-E8B5-465D-8F3D-89A0E9C7F7DD}"/>
              </a:ext>
            </a:extLst>
          </p:cNvPr>
          <p:cNvSpPr txBox="1"/>
          <p:nvPr/>
        </p:nvSpPr>
        <p:spPr>
          <a:xfrm>
            <a:off x="7115010" y="3803253"/>
            <a:ext cx="290464" cy="323165"/>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13</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3</a:t>
            </a:r>
          </a:p>
        </p:txBody>
      </p:sp>
      <p:sp>
        <p:nvSpPr>
          <p:cNvPr id="105" name="ZoneTexte 104">
            <a:extLst>
              <a:ext uri="{FF2B5EF4-FFF2-40B4-BE49-F238E27FC236}">
                <a16:creationId xmlns:a16="http://schemas.microsoft.com/office/drawing/2014/main" id="{5ED03F37-B863-4A27-B8A6-A799A9FA9F9D}"/>
              </a:ext>
            </a:extLst>
          </p:cNvPr>
          <p:cNvSpPr txBox="1"/>
          <p:nvPr/>
        </p:nvSpPr>
        <p:spPr>
          <a:xfrm>
            <a:off x="7337878" y="3803253"/>
            <a:ext cx="290464" cy="323165"/>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12</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1</a:t>
            </a:r>
          </a:p>
        </p:txBody>
      </p:sp>
      <p:sp>
        <p:nvSpPr>
          <p:cNvPr id="106" name="ZoneTexte 105">
            <a:extLst>
              <a:ext uri="{FF2B5EF4-FFF2-40B4-BE49-F238E27FC236}">
                <a16:creationId xmlns:a16="http://schemas.microsoft.com/office/drawing/2014/main" id="{2D6F0EE1-B1DE-44CB-A7D0-B2612D58F1CB}"/>
              </a:ext>
            </a:extLst>
          </p:cNvPr>
          <p:cNvSpPr txBox="1"/>
          <p:nvPr/>
        </p:nvSpPr>
        <p:spPr>
          <a:xfrm>
            <a:off x="7560747" y="3803253"/>
            <a:ext cx="290464" cy="323165"/>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10</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0</a:t>
            </a:r>
          </a:p>
        </p:txBody>
      </p:sp>
      <p:sp>
        <p:nvSpPr>
          <p:cNvPr id="107" name="ZoneTexte 106">
            <a:extLst>
              <a:ext uri="{FF2B5EF4-FFF2-40B4-BE49-F238E27FC236}">
                <a16:creationId xmlns:a16="http://schemas.microsoft.com/office/drawing/2014/main" id="{5E00E914-9A58-4B22-8488-011FE2088F23}"/>
              </a:ext>
            </a:extLst>
          </p:cNvPr>
          <p:cNvSpPr txBox="1"/>
          <p:nvPr/>
        </p:nvSpPr>
        <p:spPr>
          <a:xfrm>
            <a:off x="7810064" y="3803253"/>
            <a:ext cx="237566" cy="323165"/>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7</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0</a:t>
            </a:r>
          </a:p>
        </p:txBody>
      </p:sp>
      <p:sp>
        <p:nvSpPr>
          <p:cNvPr id="108" name="ZoneTexte 107">
            <a:extLst>
              <a:ext uri="{FF2B5EF4-FFF2-40B4-BE49-F238E27FC236}">
                <a16:creationId xmlns:a16="http://schemas.microsoft.com/office/drawing/2014/main" id="{01595B23-0084-40E9-B3A4-15E5E3722BA9}"/>
              </a:ext>
            </a:extLst>
          </p:cNvPr>
          <p:cNvSpPr txBox="1"/>
          <p:nvPr/>
        </p:nvSpPr>
        <p:spPr>
          <a:xfrm>
            <a:off x="8032933" y="3803253"/>
            <a:ext cx="237566" cy="323165"/>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5</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0</a:t>
            </a:r>
          </a:p>
        </p:txBody>
      </p:sp>
      <p:sp>
        <p:nvSpPr>
          <p:cNvPr id="109" name="ZoneTexte 108">
            <a:extLst>
              <a:ext uri="{FF2B5EF4-FFF2-40B4-BE49-F238E27FC236}">
                <a16:creationId xmlns:a16="http://schemas.microsoft.com/office/drawing/2014/main" id="{80259755-77F1-452D-942E-32104134CD5A}"/>
              </a:ext>
            </a:extLst>
          </p:cNvPr>
          <p:cNvSpPr txBox="1"/>
          <p:nvPr/>
        </p:nvSpPr>
        <p:spPr>
          <a:xfrm>
            <a:off x="8255801" y="3803253"/>
            <a:ext cx="237566" cy="323165"/>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2</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0</a:t>
            </a:r>
          </a:p>
        </p:txBody>
      </p:sp>
      <p:sp>
        <p:nvSpPr>
          <p:cNvPr id="110" name="ZoneTexte 109">
            <a:extLst>
              <a:ext uri="{FF2B5EF4-FFF2-40B4-BE49-F238E27FC236}">
                <a16:creationId xmlns:a16="http://schemas.microsoft.com/office/drawing/2014/main" id="{20815CE6-15D7-4351-951D-741B84DF5720}"/>
              </a:ext>
            </a:extLst>
          </p:cNvPr>
          <p:cNvSpPr txBox="1"/>
          <p:nvPr/>
        </p:nvSpPr>
        <p:spPr>
          <a:xfrm>
            <a:off x="8478668" y="3803253"/>
            <a:ext cx="237566" cy="323165"/>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0</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0</a:t>
            </a:r>
          </a:p>
        </p:txBody>
      </p:sp>
      <p:sp>
        <p:nvSpPr>
          <p:cNvPr id="111" name="ZoneTexte 110">
            <a:extLst>
              <a:ext uri="{FF2B5EF4-FFF2-40B4-BE49-F238E27FC236}">
                <a16:creationId xmlns:a16="http://schemas.microsoft.com/office/drawing/2014/main" id="{C5B87DE1-383E-4003-92CF-808A209C4864}"/>
              </a:ext>
            </a:extLst>
          </p:cNvPr>
          <p:cNvSpPr txBox="1"/>
          <p:nvPr/>
        </p:nvSpPr>
        <p:spPr>
          <a:xfrm>
            <a:off x="7512657" y="3623598"/>
            <a:ext cx="386644" cy="20774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Mois</a:t>
            </a:r>
          </a:p>
        </p:txBody>
      </p:sp>
      <p:sp>
        <p:nvSpPr>
          <p:cNvPr id="112" name="ZoneTexte 111">
            <a:extLst>
              <a:ext uri="{FF2B5EF4-FFF2-40B4-BE49-F238E27FC236}">
                <a16:creationId xmlns:a16="http://schemas.microsoft.com/office/drawing/2014/main" id="{A88A92A5-4158-483C-8145-295B3EE0A029}"/>
              </a:ext>
            </a:extLst>
          </p:cNvPr>
          <p:cNvSpPr txBox="1"/>
          <p:nvPr/>
        </p:nvSpPr>
        <p:spPr>
          <a:xfrm>
            <a:off x="6065221" y="3696546"/>
            <a:ext cx="628698" cy="20774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No. At </a:t>
            </a:r>
            <a:r>
              <a:rPr kumimoji="0" lang="fr-FR" sz="75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mn-cs"/>
              </a:rPr>
              <a:t>risk</a:t>
            </a:r>
            <a:endPar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endParaRPr>
          </a:p>
        </p:txBody>
      </p:sp>
      <p:graphicFrame>
        <p:nvGraphicFramePr>
          <p:cNvPr id="116" name="Tableau 115">
            <a:extLst>
              <a:ext uri="{FF2B5EF4-FFF2-40B4-BE49-F238E27FC236}">
                <a16:creationId xmlns:a16="http://schemas.microsoft.com/office/drawing/2014/main" id="{AD634BC2-52FC-4A3D-956B-BA75505EB2CF}"/>
              </a:ext>
            </a:extLst>
          </p:cNvPr>
          <p:cNvGraphicFramePr>
            <a:graphicFrameLocks noGrp="1"/>
          </p:cNvGraphicFramePr>
          <p:nvPr/>
        </p:nvGraphicFramePr>
        <p:xfrm>
          <a:off x="425476" y="1576720"/>
          <a:ext cx="2490099" cy="537528"/>
        </p:xfrm>
        <a:graphic>
          <a:graphicData uri="http://schemas.openxmlformats.org/drawingml/2006/table">
            <a:tbl>
              <a:tblPr firstRow="1" bandRow="1">
                <a:tableStyleId>{7DF18680-E054-41AD-8BC1-D1AEF772440D}</a:tableStyleId>
              </a:tblPr>
              <a:tblGrid>
                <a:gridCol w="859298">
                  <a:extLst>
                    <a:ext uri="{9D8B030D-6E8A-4147-A177-3AD203B41FA5}">
                      <a16:colId xmlns:a16="http://schemas.microsoft.com/office/drawing/2014/main" val="20000"/>
                    </a:ext>
                  </a:extLst>
                </a:gridCol>
                <a:gridCol w="763571">
                  <a:extLst>
                    <a:ext uri="{9D8B030D-6E8A-4147-A177-3AD203B41FA5}">
                      <a16:colId xmlns:a16="http://schemas.microsoft.com/office/drawing/2014/main" val="20001"/>
                    </a:ext>
                  </a:extLst>
                </a:gridCol>
                <a:gridCol w="867230">
                  <a:extLst>
                    <a:ext uri="{9D8B030D-6E8A-4147-A177-3AD203B41FA5}">
                      <a16:colId xmlns:a16="http://schemas.microsoft.com/office/drawing/2014/main" val="20002"/>
                    </a:ext>
                  </a:extLst>
                </a:gridCol>
              </a:tblGrid>
              <a:tr h="185492">
                <a:tc>
                  <a:txBody>
                    <a:bodyPr/>
                    <a:lstStyle/>
                    <a:p>
                      <a:endParaRPr lang="fr-FR" sz="1050" b="0" i="0" dirty="0">
                        <a:solidFill>
                          <a:schemeClr val="bg1"/>
                        </a:solidFill>
                        <a:latin typeface="Arial" panose="020B0604020202020204" pitchFamily="34" charset="0"/>
                        <a:cs typeface="Arial" panose="020B0604020202020204" pitchFamily="34" charset="0"/>
                      </a:endParaRPr>
                    </a:p>
                  </a:txBody>
                  <a:tcPr marL="68576" marR="68576" marT="34283" marB="34283" anchor="ctr"/>
                </a:tc>
                <a:tc>
                  <a:txBody>
                    <a:bodyPr/>
                    <a:lstStyle/>
                    <a:p>
                      <a:pPr marL="0" marR="0" algn="ctr">
                        <a:lnSpc>
                          <a:spcPct val="115000"/>
                        </a:lnSpc>
                        <a:spcBef>
                          <a:spcPts val="0"/>
                        </a:spcBef>
                        <a:spcAft>
                          <a:spcPts val="0"/>
                        </a:spcAft>
                      </a:pPr>
                      <a:r>
                        <a:rPr lang="en-US" sz="700" b="0" dirty="0" err="1">
                          <a:solidFill>
                            <a:schemeClr val="bg1">
                              <a:lumMod val="95000"/>
                            </a:schemeClr>
                          </a:solidFill>
                          <a:effectLst/>
                          <a:latin typeface="Arial" panose="020B0604020202020204" pitchFamily="34" charset="0"/>
                          <a:cs typeface="Arial" panose="020B0604020202020204" pitchFamily="34" charset="0"/>
                        </a:rPr>
                        <a:t>Evts</a:t>
                      </a:r>
                      <a:r>
                        <a:rPr lang="en-US" sz="700" b="0" dirty="0">
                          <a:solidFill>
                            <a:schemeClr val="bg1">
                              <a:lumMod val="95000"/>
                            </a:schemeClr>
                          </a:solidFill>
                          <a:effectLst/>
                          <a:latin typeface="Arial" panose="020B0604020202020204" pitchFamily="34" charset="0"/>
                          <a:cs typeface="Arial" panose="020B0604020202020204" pitchFamily="34" charset="0"/>
                        </a:rPr>
                        <a:t>/Pts</a:t>
                      </a:r>
                      <a:endParaRPr lang="en-US" sz="700" b="0" i="0" dirty="0">
                        <a:solidFill>
                          <a:schemeClr val="bg1">
                            <a:lumMod val="95000"/>
                          </a:schemeClr>
                        </a:solidFill>
                        <a:effectLst/>
                        <a:latin typeface="Arial" panose="020B0604020202020204" pitchFamily="34" charset="0"/>
                        <a:ea typeface="Times New Roman"/>
                        <a:cs typeface="Arial" panose="020B0604020202020204" pitchFamily="34" charset="0"/>
                      </a:endParaRPr>
                    </a:p>
                  </a:txBody>
                  <a:tcPr marL="68576" marR="68576" marT="34283" marB="34283" anchor="ctr"/>
                </a:tc>
                <a:tc>
                  <a:txBody>
                    <a:bodyPr/>
                    <a:lstStyle/>
                    <a:p>
                      <a:pPr marL="0" marR="0" algn="ctr">
                        <a:lnSpc>
                          <a:spcPct val="115000"/>
                        </a:lnSpc>
                        <a:spcBef>
                          <a:spcPts val="0"/>
                        </a:spcBef>
                        <a:spcAft>
                          <a:spcPts val="0"/>
                        </a:spcAft>
                      </a:pPr>
                      <a:r>
                        <a:rPr lang="en-US" sz="700" b="0" dirty="0">
                          <a:solidFill>
                            <a:schemeClr val="bg1">
                              <a:lumMod val="95000"/>
                            </a:schemeClr>
                          </a:solidFill>
                          <a:effectLst/>
                          <a:latin typeface="Arial" panose="020B0604020202020204" pitchFamily="34" charset="0"/>
                          <a:cs typeface="Arial" panose="020B0604020202020204" pitchFamily="34" charset="0"/>
                        </a:rPr>
                        <a:t>HR (95% CI)</a:t>
                      </a:r>
                      <a:endParaRPr lang="en-US" sz="700" b="0" i="0" dirty="0">
                        <a:solidFill>
                          <a:schemeClr val="bg1">
                            <a:lumMod val="95000"/>
                          </a:schemeClr>
                        </a:solidFill>
                        <a:effectLst/>
                        <a:latin typeface="Arial" panose="020B0604020202020204" pitchFamily="34" charset="0"/>
                        <a:ea typeface="Times New Roman"/>
                        <a:cs typeface="Arial" panose="020B0604020202020204" pitchFamily="34" charset="0"/>
                      </a:endParaRPr>
                    </a:p>
                  </a:txBody>
                  <a:tcPr marL="68576" marR="68576" marT="34283" marB="34283" anchor="ctr"/>
                </a:tc>
                <a:extLst>
                  <a:ext uri="{0D108BD9-81ED-4DB2-BD59-A6C34878D82A}">
                    <a16:rowId xmlns:a16="http://schemas.microsoft.com/office/drawing/2014/main" val="10000"/>
                  </a:ext>
                </a:extLst>
              </a:tr>
              <a:tr h="142208">
                <a:tc>
                  <a:txBody>
                    <a:bodyPr/>
                    <a:lstStyle/>
                    <a:p>
                      <a:pPr marL="36000" marR="0" indent="0" algn="l" defTabSz="914400" rtl="0" eaLnBrk="1" fontAlgn="auto" latinLnBrk="0" hangingPunct="1">
                        <a:lnSpc>
                          <a:spcPct val="100000"/>
                        </a:lnSpc>
                        <a:spcBef>
                          <a:spcPts val="0"/>
                        </a:spcBef>
                        <a:spcAft>
                          <a:spcPts val="0"/>
                        </a:spcAft>
                        <a:buClrTx/>
                        <a:buSzTx/>
                        <a:buFontTx/>
                        <a:buNone/>
                        <a:tabLst/>
                        <a:defRPr/>
                      </a:pPr>
                      <a:r>
                        <a:rPr lang="fr-FR" sz="700" b="1" dirty="0" err="1">
                          <a:solidFill>
                            <a:schemeClr val="bg1"/>
                          </a:solidFill>
                          <a:latin typeface="Arial" panose="020B0604020202020204" pitchFamily="34" charset="0"/>
                          <a:cs typeface="Arial" panose="020B0604020202020204" pitchFamily="34" charset="0"/>
                        </a:rPr>
                        <a:t>Pembrolizumab</a:t>
                      </a:r>
                      <a:endParaRPr lang="fr-FR" sz="700" b="1" i="0" dirty="0">
                        <a:solidFill>
                          <a:schemeClr val="bg1"/>
                        </a:solidFill>
                        <a:latin typeface="Arial" panose="020B0604020202020204" pitchFamily="34" charset="0"/>
                        <a:cs typeface="Arial" panose="020B0604020202020204" pitchFamily="34" charset="0"/>
                      </a:endParaRPr>
                    </a:p>
                  </a:txBody>
                  <a:tcPr marL="68576" marR="68576" marT="34283" marB="34283" anchor="ctr">
                    <a:solidFill>
                      <a:schemeClr val="accent1"/>
                    </a:solidFill>
                  </a:tcPr>
                </a:tc>
                <a:tc>
                  <a:txBody>
                    <a:bodyPr/>
                    <a:lstStyle/>
                    <a:p>
                      <a:pPr marL="0" marR="0" indent="0" algn="ctr" defTabSz="914400" rtl="0" eaLnBrk="1" fontAlgn="auto" latinLnBrk="0" hangingPunct="1">
                        <a:lnSpc>
                          <a:spcPct val="100000"/>
                        </a:lnSpc>
                        <a:spcBef>
                          <a:spcPts val="0"/>
                        </a:spcBef>
                        <a:spcAft>
                          <a:spcPts val="0"/>
                        </a:spcAft>
                        <a:buClr>
                          <a:schemeClr val="accent2"/>
                        </a:buClr>
                        <a:buSzTx/>
                        <a:buFont typeface="Calibri" panose="020F0502020204030204" pitchFamily="34" charset="0"/>
                        <a:buNone/>
                        <a:tabLst/>
                        <a:defRPr/>
                      </a:pPr>
                      <a:r>
                        <a:rPr lang="fr-FR" sz="700" b="0" dirty="0">
                          <a:solidFill>
                            <a:schemeClr val="tx1">
                              <a:lumMod val="75000"/>
                              <a:lumOff val="25000"/>
                            </a:schemeClr>
                          </a:solidFill>
                          <a:latin typeface="Arial" panose="020B0604020202020204" pitchFamily="34" charset="0"/>
                          <a:cs typeface="Arial" panose="020B0604020202020204" pitchFamily="34" charset="0"/>
                        </a:rPr>
                        <a:t>185/196</a:t>
                      </a:r>
                      <a:endParaRPr lang="fr-FR" sz="700" b="0" i="0" dirty="0">
                        <a:solidFill>
                          <a:schemeClr val="tx1">
                            <a:lumMod val="75000"/>
                            <a:lumOff val="25000"/>
                          </a:schemeClr>
                        </a:solidFill>
                        <a:latin typeface="Arial" panose="020B0604020202020204" pitchFamily="34" charset="0"/>
                        <a:cs typeface="Arial" panose="020B0604020202020204" pitchFamily="34" charset="0"/>
                      </a:endParaRPr>
                    </a:p>
                  </a:txBody>
                  <a:tcPr marL="68576" marR="68576" marT="34283" marB="34283" anchor="ctr"/>
                </a:tc>
                <a:tc rowSpan="2">
                  <a:txBody>
                    <a:bodyPr/>
                    <a:lstStyle/>
                    <a:p>
                      <a:pPr marL="0" marR="0" indent="0" algn="ctr" defTabSz="914400" rtl="0" eaLnBrk="1" fontAlgn="auto" latinLnBrk="0" hangingPunct="1">
                        <a:lnSpc>
                          <a:spcPct val="100000"/>
                        </a:lnSpc>
                        <a:spcBef>
                          <a:spcPts val="0"/>
                        </a:spcBef>
                        <a:spcAft>
                          <a:spcPts val="0"/>
                        </a:spcAft>
                        <a:buClr>
                          <a:schemeClr val="accent2"/>
                        </a:buClr>
                        <a:buSzTx/>
                        <a:buFont typeface="Calibri" panose="020F0502020204030204" pitchFamily="34" charset="0"/>
                        <a:buNone/>
                        <a:tabLst/>
                        <a:defRPr/>
                      </a:pPr>
                      <a:r>
                        <a:rPr lang="fr-FR" sz="700" b="0" dirty="0">
                          <a:solidFill>
                            <a:schemeClr val="tx1">
                              <a:lumMod val="75000"/>
                              <a:lumOff val="25000"/>
                            </a:schemeClr>
                          </a:solidFill>
                          <a:latin typeface="Arial" panose="020B0604020202020204" pitchFamily="34" charset="0"/>
                          <a:cs typeface="Arial" panose="020B0604020202020204" pitchFamily="34" charset="0"/>
                        </a:rPr>
                        <a:t>1,25</a:t>
                      </a:r>
                      <a:br>
                        <a:rPr lang="fr-FR" sz="700" b="0" dirty="0">
                          <a:solidFill>
                            <a:schemeClr val="tx1">
                              <a:lumMod val="75000"/>
                              <a:lumOff val="25000"/>
                            </a:schemeClr>
                          </a:solidFill>
                          <a:latin typeface="Arial" panose="020B0604020202020204" pitchFamily="34" charset="0"/>
                          <a:cs typeface="Arial" panose="020B0604020202020204" pitchFamily="34" charset="0"/>
                        </a:rPr>
                      </a:br>
                      <a:r>
                        <a:rPr lang="fr-FR" sz="700" b="0" dirty="0">
                          <a:solidFill>
                            <a:schemeClr val="tx1">
                              <a:lumMod val="75000"/>
                              <a:lumOff val="25000"/>
                            </a:schemeClr>
                          </a:solidFill>
                          <a:latin typeface="Arial" panose="020B0604020202020204" pitchFamily="34" charset="0"/>
                          <a:cs typeface="Arial" panose="020B0604020202020204" pitchFamily="34" charset="0"/>
                        </a:rPr>
                        <a:t>(1,02 – 1,54)</a:t>
                      </a:r>
                      <a:endParaRPr lang="fr-FR" sz="700" b="0" i="0" dirty="0">
                        <a:solidFill>
                          <a:schemeClr val="tx1">
                            <a:lumMod val="75000"/>
                            <a:lumOff val="25000"/>
                          </a:schemeClr>
                        </a:solidFill>
                        <a:latin typeface="Arial" panose="020B0604020202020204" pitchFamily="34" charset="0"/>
                        <a:cs typeface="Arial" panose="020B0604020202020204" pitchFamily="34" charset="0"/>
                      </a:endParaRPr>
                    </a:p>
                  </a:txBody>
                  <a:tcPr marL="68576" marR="68576" marT="34283" marB="34283" anchor="ctr"/>
                </a:tc>
                <a:extLst>
                  <a:ext uri="{0D108BD9-81ED-4DB2-BD59-A6C34878D82A}">
                    <a16:rowId xmlns:a16="http://schemas.microsoft.com/office/drawing/2014/main" val="10001"/>
                  </a:ext>
                </a:extLst>
              </a:tr>
              <a:tr h="133696">
                <a:tc>
                  <a:txBody>
                    <a:bodyPr/>
                    <a:lstStyle/>
                    <a:p>
                      <a:pPr marL="36000" marR="0" indent="0" algn="l">
                        <a:lnSpc>
                          <a:spcPct val="100000"/>
                        </a:lnSpc>
                        <a:spcBef>
                          <a:spcPts val="0"/>
                        </a:spcBef>
                        <a:spcAft>
                          <a:spcPts val="0"/>
                        </a:spcAft>
                      </a:pPr>
                      <a:r>
                        <a:rPr lang="en-US" sz="700" b="1" dirty="0">
                          <a:solidFill>
                            <a:schemeClr val="bg1"/>
                          </a:solidFill>
                          <a:effectLst/>
                          <a:latin typeface="Arial" panose="020B0604020202020204" pitchFamily="34" charset="0"/>
                          <a:cs typeface="Arial" panose="020B0604020202020204" pitchFamily="34" charset="0"/>
                        </a:rPr>
                        <a:t>Paclitaxel</a:t>
                      </a:r>
                      <a:endParaRPr lang="en-US" sz="700" b="1" i="0" dirty="0">
                        <a:solidFill>
                          <a:schemeClr val="bg1"/>
                        </a:solidFill>
                        <a:effectLst/>
                        <a:latin typeface="Arial" panose="020B0604020202020204" pitchFamily="34" charset="0"/>
                        <a:ea typeface="Times New Roman"/>
                        <a:cs typeface="Arial" panose="020B0604020202020204" pitchFamily="34" charset="0"/>
                      </a:endParaRPr>
                    </a:p>
                  </a:txBody>
                  <a:tcPr marL="54000" marR="0" marT="0" marB="0" anchor="ctr">
                    <a:solidFill>
                      <a:srgbClr val="C00000"/>
                    </a:solidFill>
                  </a:tcPr>
                </a:tc>
                <a:tc>
                  <a:txBody>
                    <a:bodyPr/>
                    <a:lstStyle/>
                    <a:p>
                      <a:pPr marL="0" marR="0" algn="ctr">
                        <a:lnSpc>
                          <a:spcPct val="100000"/>
                        </a:lnSpc>
                        <a:spcBef>
                          <a:spcPts val="0"/>
                        </a:spcBef>
                        <a:spcAft>
                          <a:spcPts val="0"/>
                        </a:spcAft>
                      </a:pPr>
                      <a:r>
                        <a:rPr lang="en-US" sz="700" b="0" dirty="0">
                          <a:solidFill>
                            <a:schemeClr val="tx1">
                              <a:lumMod val="75000"/>
                              <a:lumOff val="25000"/>
                            </a:schemeClr>
                          </a:solidFill>
                          <a:effectLst/>
                          <a:latin typeface="Arial" panose="020B0604020202020204" pitchFamily="34" charset="0"/>
                          <a:cs typeface="Arial" panose="020B0604020202020204" pitchFamily="34" charset="0"/>
                        </a:rPr>
                        <a:t>192/199</a:t>
                      </a:r>
                      <a:endParaRPr lang="en-US" sz="700" b="0" i="0" dirty="0">
                        <a:solidFill>
                          <a:schemeClr val="tx1">
                            <a:lumMod val="75000"/>
                            <a:lumOff val="25000"/>
                          </a:schemeClr>
                        </a:solidFill>
                        <a:effectLst/>
                        <a:latin typeface="Arial" panose="020B0604020202020204" pitchFamily="34" charset="0"/>
                        <a:ea typeface="Times New Roman"/>
                        <a:cs typeface="Arial" panose="020B0604020202020204" pitchFamily="34" charset="0"/>
                      </a:endParaRPr>
                    </a:p>
                  </a:txBody>
                  <a:tcPr marL="0" marR="0" marT="0" marB="0" anchor="ctr"/>
                </a:tc>
                <a:tc vMerge="1">
                  <a:txBody>
                    <a:bodyPr/>
                    <a:lstStyle/>
                    <a:p>
                      <a:pPr marL="0" marR="0" algn="ctr">
                        <a:lnSpc>
                          <a:spcPct val="100000"/>
                        </a:lnSpc>
                        <a:spcBef>
                          <a:spcPts val="0"/>
                        </a:spcBef>
                        <a:spcAft>
                          <a:spcPts val="0"/>
                        </a:spcAft>
                      </a:pPr>
                      <a:endParaRPr lang="en-US" sz="1050" b="1" dirty="0">
                        <a:solidFill>
                          <a:schemeClr val="tx1">
                            <a:lumMod val="65000"/>
                            <a:lumOff val="35000"/>
                          </a:schemeClr>
                        </a:solidFill>
                        <a:effectLst/>
                        <a:latin typeface="Calibri" panose="020F0502020204030204" pitchFamily="34" charset="0"/>
                        <a:ea typeface="Times New Roman"/>
                        <a:cs typeface="Calibri" panose="020F0502020204030204" pitchFamily="34" charset="0"/>
                      </a:endParaRPr>
                    </a:p>
                  </a:txBody>
                  <a:tcPr marL="0" marR="0" marT="0" marB="0" anchor="ct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bl>
          </a:graphicData>
        </a:graphic>
      </p:graphicFrame>
      <p:graphicFrame>
        <p:nvGraphicFramePr>
          <p:cNvPr id="117" name="Tableau 116">
            <a:extLst>
              <a:ext uri="{FF2B5EF4-FFF2-40B4-BE49-F238E27FC236}">
                <a16:creationId xmlns:a16="http://schemas.microsoft.com/office/drawing/2014/main" id="{BCABEED4-D852-4367-9816-94114AECBEC3}"/>
              </a:ext>
            </a:extLst>
          </p:cNvPr>
          <p:cNvGraphicFramePr>
            <a:graphicFrameLocks noGrp="1"/>
          </p:cNvGraphicFramePr>
          <p:nvPr/>
        </p:nvGraphicFramePr>
        <p:xfrm>
          <a:off x="3371371" y="1576721"/>
          <a:ext cx="2490100" cy="531246"/>
        </p:xfrm>
        <a:graphic>
          <a:graphicData uri="http://schemas.openxmlformats.org/drawingml/2006/table">
            <a:tbl>
              <a:tblPr firstRow="1" bandRow="1">
                <a:tableStyleId>{7DF18680-E054-41AD-8BC1-D1AEF772440D}</a:tableStyleId>
              </a:tblPr>
              <a:tblGrid>
                <a:gridCol w="887812">
                  <a:extLst>
                    <a:ext uri="{9D8B030D-6E8A-4147-A177-3AD203B41FA5}">
                      <a16:colId xmlns:a16="http://schemas.microsoft.com/office/drawing/2014/main" val="20000"/>
                    </a:ext>
                  </a:extLst>
                </a:gridCol>
                <a:gridCol w="777712">
                  <a:extLst>
                    <a:ext uri="{9D8B030D-6E8A-4147-A177-3AD203B41FA5}">
                      <a16:colId xmlns:a16="http://schemas.microsoft.com/office/drawing/2014/main" val="20001"/>
                    </a:ext>
                  </a:extLst>
                </a:gridCol>
                <a:gridCol w="824576">
                  <a:extLst>
                    <a:ext uri="{9D8B030D-6E8A-4147-A177-3AD203B41FA5}">
                      <a16:colId xmlns:a16="http://schemas.microsoft.com/office/drawing/2014/main" val="20002"/>
                    </a:ext>
                  </a:extLst>
                </a:gridCol>
              </a:tblGrid>
              <a:tr h="199598">
                <a:tc>
                  <a:txBody>
                    <a:bodyPr/>
                    <a:lstStyle/>
                    <a:p>
                      <a:endParaRPr lang="fr-FR" sz="1050" b="0" i="0" dirty="0">
                        <a:solidFill>
                          <a:schemeClr val="bg1"/>
                        </a:solidFill>
                        <a:latin typeface="Arial" panose="020B0604020202020204" pitchFamily="34" charset="0"/>
                        <a:cs typeface="Arial" panose="020B0604020202020204" pitchFamily="34" charset="0"/>
                      </a:endParaRPr>
                    </a:p>
                  </a:txBody>
                  <a:tcPr marL="68576" marR="68576" marT="34283" marB="34283" anchor="ctr"/>
                </a:tc>
                <a:tc>
                  <a:txBody>
                    <a:bodyPr/>
                    <a:lstStyle/>
                    <a:p>
                      <a:pPr marL="0" marR="0" algn="ctr">
                        <a:lnSpc>
                          <a:spcPct val="115000"/>
                        </a:lnSpc>
                        <a:spcBef>
                          <a:spcPts val="0"/>
                        </a:spcBef>
                        <a:spcAft>
                          <a:spcPts val="0"/>
                        </a:spcAft>
                      </a:pPr>
                      <a:r>
                        <a:rPr lang="en-US" sz="700" b="0" dirty="0" err="1">
                          <a:solidFill>
                            <a:schemeClr val="bg1">
                              <a:lumMod val="95000"/>
                            </a:schemeClr>
                          </a:solidFill>
                          <a:effectLst/>
                          <a:latin typeface="Arial" panose="020B0604020202020204" pitchFamily="34" charset="0"/>
                          <a:cs typeface="Arial" panose="020B0604020202020204" pitchFamily="34" charset="0"/>
                        </a:rPr>
                        <a:t>Evts</a:t>
                      </a:r>
                      <a:r>
                        <a:rPr lang="en-US" sz="700" b="0" dirty="0">
                          <a:solidFill>
                            <a:schemeClr val="bg1">
                              <a:lumMod val="95000"/>
                            </a:schemeClr>
                          </a:solidFill>
                          <a:effectLst/>
                          <a:latin typeface="Arial" panose="020B0604020202020204" pitchFamily="34" charset="0"/>
                          <a:cs typeface="Arial" panose="020B0604020202020204" pitchFamily="34" charset="0"/>
                        </a:rPr>
                        <a:t>/Pts</a:t>
                      </a:r>
                      <a:endParaRPr lang="en-US" sz="700" b="0" i="0" dirty="0">
                        <a:solidFill>
                          <a:schemeClr val="bg1">
                            <a:lumMod val="95000"/>
                          </a:schemeClr>
                        </a:solidFill>
                        <a:effectLst/>
                        <a:latin typeface="Arial" panose="020B0604020202020204" pitchFamily="34" charset="0"/>
                        <a:ea typeface="Times New Roman"/>
                        <a:cs typeface="Arial" panose="020B0604020202020204" pitchFamily="34" charset="0"/>
                      </a:endParaRPr>
                    </a:p>
                  </a:txBody>
                  <a:tcPr marL="68576" marR="68576" marT="34283" marB="34283" anchor="ctr"/>
                </a:tc>
                <a:tc>
                  <a:txBody>
                    <a:bodyPr/>
                    <a:lstStyle/>
                    <a:p>
                      <a:pPr marL="0" marR="0" algn="ctr">
                        <a:lnSpc>
                          <a:spcPct val="115000"/>
                        </a:lnSpc>
                        <a:spcBef>
                          <a:spcPts val="0"/>
                        </a:spcBef>
                        <a:spcAft>
                          <a:spcPts val="0"/>
                        </a:spcAft>
                      </a:pPr>
                      <a:r>
                        <a:rPr lang="en-US" sz="700" b="0" dirty="0">
                          <a:solidFill>
                            <a:schemeClr val="bg1">
                              <a:lumMod val="95000"/>
                            </a:schemeClr>
                          </a:solidFill>
                          <a:effectLst/>
                          <a:latin typeface="Arial" panose="020B0604020202020204" pitchFamily="34" charset="0"/>
                          <a:cs typeface="Arial" panose="020B0604020202020204" pitchFamily="34" charset="0"/>
                        </a:rPr>
                        <a:t>HR (95% CI)</a:t>
                      </a:r>
                      <a:endParaRPr lang="en-US" sz="700" b="0" i="0" dirty="0">
                        <a:solidFill>
                          <a:schemeClr val="bg1">
                            <a:lumMod val="95000"/>
                          </a:schemeClr>
                        </a:solidFill>
                        <a:effectLst/>
                        <a:latin typeface="Arial" panose="020B0604020202020204" pitchFamily="34" charset="0"/>
                        <a:ea typeface="Times New Roman"/>
                        <a:cs typeface="Arial" panose="020B0604020202020204" pitchFamily="34" charset="0"/>
                      </a:endParaRPr>
                    </a:p>
                  </a:txBody>
                  <a:tcPr marL="68576" marR="68576" marT="34283" marB="34283" anchor="ctr"/>
                </a:tc>
                <a:extLst>
                  <a:ext uri="{0D108BD9-81ED-4DB2-BD59-A6C34878D82A}">
                    <a16:rowId xmlns:a16="http://schemas.microsoft.com/office/drawing/2014/main" val="10000"/>
                  </a:ext>
                </a:extLst>
              </a:tr>
              <a:tr h="153022">
                <a:tc>
                  <a:txBody>
                    <a:bodyPr/>
                    <a:lstStyle/>
                    <a:p>
                      <a:pPr marL="36000" marR="0" indent="0" algn="l" defTabSz="914400" rtl="0" eaLnBrk="1" fontAlgn="auto" latinLnBrk="0" hangingPunct="1">
                        <a:lnSpc>
                          <a:spcPct val="100000"/>
                        </a:lnSpc>
                        <a:spcBef>
                          <a:spcPts val="0"/>
                        </a:spcBef>
                        <a:spcAft>
                          <a:spcPts val="0"/>
                        </a:spcAft>
                        <a:buClrTx/>
                        <a:buSzTx/>
                        <a:buFontTx/>
                        <a:buNone/>
                        <a:tabLst/>
                        <a:defRPr/>
                      </a:pPr>
                      <a:r>
                        <a:rPr lang="fr-FR" sz="700" b="1" dirty="0" err="1">
                          <a:solidFill>
                            <a:schemeClr val="bg1"/>
                          </a:solidFill>
                          <a:latin typeface="Arial" panose="020B0604020202020204" pitchFamily="34" charset="0"/>
                          <a:cs typeface="Arial" panose="020B0604020202020204" pitchFamily="34" charset="0"/>
                        </a:rPr>
                        <a:t>Pembrolizumab</a:t>
                      </a:r>
                      <a:endParaRPr lang="fr-FR" sz="700" b="1" i="0" dirty="0">
                        <a:solidFill>
                          <a:schemeClr val="bg1"/>
                        </a:solidFill>
                        <a:latin typeface="Arial" panose="020B0604020202020204" pitchFamily="34" charset="0"/>
                        <a:cs typeface="Arial" panose="020B0604020202020204" pitchFamily="34" charset="0"/>
                      </a:endParaRPr>
                    </a:p>
                  </a:txBody>
                  <a:tcPr marL="68576" marR="68576" marT="34283" marB="34283" anchor="ctr">
                    <a:solidFill>
                      <a:schemeClr val="accent1"/>
                    </a:solidFill>
                  </a:tcPr>
                </a:tc>
                <a:tc>
                  <a:txBody>
                    <a:bodyPr/>
                    <a:lstStyle/>
                    <a:p>
                      <a:pPr marL="0" marR="0" indent="0" algn="ctr" defTabSz="914400" rtl="0" eaLnBrk="1" fontAlgn="auto" latinLnBrk="0" hangingPunct="1">
                        <a:lnSpc>
                          <a:spcPct val="100000"/>
                        </a:lnSpc>
                        <a:spcBef>
                          <a:spcPts val="0"/>
                        </a:spcBef>
                        <a:spcAft>
                          <a:spcPts val="0"/>
                        </a:spcAft>
                        <a:buClr>
                          <a:schemeClr val="accent2"/>
                        </a:buClr>
                        <a:buSzTx/>
                        <a:buFont typeface="Calibri" panose="020F0502020204030204" pitchFamily="34" charset="0"/>
                        <a:buNone/>
                        <a:tabLst/>
                        <a:defRPr/>
                      </a:pPr>
                      <a:r>
                        <a:rPr lang="fr-FR" sz="700" b="0" dirty="0">
                          <a:solidFill>
                            <a:schemeClr val="tx1">
                              <a:lumMod val="75000"/>
                              <a:lumOff val="25000"/>
                            </a:schemeClr>
                          </a:solidFill>
                          <a:latin typeface="Arial" panose="020B0604020202020204" pitchFamily="34" charset="0"/>
                          <a:cs typeface="Arial" panose="020B0604020202020204" pitchFamily="34" charset="0"/>
                        </a:rPr>
                        <a:t>87/95</a:t>
                      </a:r>
                      <a:endParaRPr lang="fr-FR" sz="700" b="0" i="0" dirty="0">
                        <a:solidFill>
                          <a:schemeClr val="tx1">
                            <a:lumMod val="75000"/>
                            <a:lumOff val="25000"/>
                          </a:schemeClr>
                        </a:solidFill>
                        <a:latin typeface="Arial" panose="020B0604020202020204" pitchFamily="34" charset="0"/>
                        <a:cs typeface="Arial" panose="020B0604020202020204" pitchFamily="34" charset="0"/>
                      </a:endParaRPr>
                    </a:p>
                  </a:txBody>
                  <a:tcPr marL="68576" marR="68576" marT="34283" marB="34283" anchor="ctr"/>
                </a:tc>
                <a:tc rowSpan="2">
                  <a:txBody>
                    <a:bodyPr/>
                    <a:lstStyle/>
                    <a:p>
                      <a:pPr marL="0" marR="0" indent="0" algn="ctr" defTabSz="914400" rtl="0" eaLnBrk="1" fontAlgn="auto" latinLnBrk="0" hangingPunct="1">
                        <a:lnSpc>
                          <a:spcPct val="100000"/>
                        </a:lnSpc>
                        <a:spcBef>
                          <a:spcPts val="0"/>
                        </a:spcBef>
                        <a:spcAft>
                          <a:spcPts val="0"/>
                        </a:spcAft>
                        <a:buClr>
                          <a:schemeClr val="accent2"/>
                        </a:buClr>
                        <a:buSzTx/>
                        <a:buFont typeface="Calibri" panose="020F0502020204030204" pitchFamily="34" charset="0"/>
                        <a:buNone/>
                        <a:tabLst/>
                        <a:defRPr/>
                      </a:pPr>
                      <a:r>
                        <a:rPr lang="fr-FR" sz="700" b="0" dirty="0">
                          <a:solidFill>
                            <a:schemeClr val="tx1">
                              <a:lumMod val="75000"/>
                              <a:lumOff val="25000"/>
                            </a:schemeClr>
                          </a:solidFill>
                          <a:latin typeface="Arial" panose="020B0604020202020204" pitchFamily="34" charset="0"/>
                          <a:cs typeface="Arial" panose="020B0604020202020204" pitchFamily="34" charset="0"/>
                        </a:rPr>
                        <a:t>0,98</a:t>
                      </a:r>
                      <a:br>
                        <a:rPr lang="fr-FR" sz="700" b="0" dirty="0">
                          <a:solidFill>
                            <a:schemeClr val="tx1">
                              <a:lumMod val="75000"/>
                              <a:lumOff val="25000"/>
                            </a:schemeClr>
                          </a:solidFill>
                          <a:latin typeface="Arial" panose="020B0604020202020204" pitchFamily="34" charset="0"/>
                          <a:cs typeface="Arial" panose="020B0604020202020204" pitchFamily="34" charset="0"/>
                        </a:rPr>
                      </a:br>
                      <a:r>
                        <a:rPr lang="fr-FR" sz="700" b="0" dirty="0">
                          <a:solidFill>
                            <a:schemeClr val="tx1">
                              <a:lumMod val="75000"/>
                              <a:lumOff val="25000"/>
                            </a:schemeClr>
                          </a:solidFill>
                          <a:latin typeface="Arial" panose="020B0604020202020204" pitchFamily="34" charset="0"/>
                          <a:cs typeface="Arial" panose="020B0604020202020204" pitchFamily="34" charset="0"/>
                        </a:rPr>
                        <a:t>(0,71 – 1,34)</a:t>
                      </a:r>
                      <a:endParaRPr lang="fr-FR" sz="700" b="0" i="0" dirty="0">
                        <a:solidFill>
                          <a:schemeClr val="tx1">
                            <a:lumMod val="75000"/>
                            <a:lumOff val="25000"/>
                          </a:schemeClr>
                        </a:solidFill>
                        <a:latin typeface="Arial" panose="020B0604020202020204" pitchFamily="34" charset="0"/>
                        <a:cs typeface="Arial" panose="020B0604020202020204" pitchFamily="34" charset="0"/>
                      </a:endParaRPr>
                    </a:p>
                  </a:txBody>
                  <a:tcPr marL="68576" marR="68576" marT="34283" marB="34283" anchor="ctr"/>
                </a:tc>
                <a:extLst>
                  <a:ext uri="{0D108BD9-81ED-4DB2-BD59-A6C34878D82A}">
                    <a16:rowId xmlns:a16="http://schemas.microsoft.com/office/drawing/2014/main" val="10001"/>
                  </a:ext>
                </a:extLst>
              </a:tr>
              <a:tr h="127414">
                <a:tc>
                  <a:txBody>
                    <a:bodyPr/>
                    <a:lstStyle/>
                    <a:p>
                      <a:pPr marL="36000" marR="0" indent="0" algn="l">
                        <a:lnSpc>
                          <a:spcPct val="100000"/>
                        </a:lnSpc>
                        <a:spcBef>
                          <a:spcPts val="0"/>
                        </a:spcBef>
                        <a:spcAft>
                          <a:spcPts val="0"/>
                        </a:spcAft>
                      </a:pPr>
                      <a:r>
                        <a:rPr lang="en-US" sz="700" b="1" dirty="0">
                          <a:solidFill>
                            <a:schemeClr val="bg1"/>
                          </a:solidFill>
                          <a:effectLst/>
                          <a:latin typeface="Arial" panose="020B0604020202020204" pitchFamily="34" charset="0"/>
                          <a:cs typeface="Arial" panose="020B0604020202020204" pitchFamily="34" charset="0"/>
                        </a:rPr>
                        <a:t>Paclitaxel</a:t>
                      </a:r>
                      <a:endParaRPr lang="en-US" sz="700" b="1" i="0" dirty="0">
                        <a:solidFill>
                          <a:schemeClr val="bg1"/>
                        </a:solidFill>
                        <a:effectLst/>
                        <a:latin typeface="Arial" panose="020B0604020202020204" pitchFamily="34" charset="0"/>
                        <a:ea typeface="Times New Roman"/>
                        <a:cs typeface="Arial" panose="020B0604020202020204" pitchFamily="34" charset="0"/>
                      </a:endParaRPr>
                    </a:p>
                  </a:txBody>
                  <a:tcPr marL="54000" marR="0" marT="0" marB="0" anchor="ctr">
                    <a:solidFill>
                      <a:srgbClr val="C00000"/>
                    </a:solidFill>
                  </a:tcPr>
                </a:tc>
                <a:tc>
                  <a:txBody>
                    <a:bodyPr/>
                    <a:lstStyle/>
                    <a:p>
                      <a:pPr marL="0" marR="0" algn="ctr">
                        <a:lnSpc>
                          <a:spcPct val="100000"/>
                        </a:lnSpc>
                        <a:spcBef>
                          <a:spcPts val="0"/>
                        </a:spcBef>
                        <a:spcAft>
                          <a:spcPts val="0"/>
                        </a:spcAft>
                      </a:pPr>
                      <a:r>
                        <a:rPr lang="en-US" sz="700" b="0" dirty="0">
                          <a:solidFill>
                            <a:schemeClr val="tx1">
                              <a:lumMod val="75000"/>
                              <a:lumOff val="25000"/>
                            </a:schemeClr>
                          </a:solidFill>
                          <a:effectLst/>
                          <a:latin typeface="Arial" panose="020B0604020202020204" pitchFamily="34" charset="0"/>
                          <a:cs typeface="Arial" panose="020B0604020202020204" pitchFamily="34" charset="0"/>
                        </a:rPr>
                        <a:t>87/91</a:t>
                      </a:r>
                      <a:endParaRPr lang="en-US" sz="700" b="0" i="0" dirty="0">
                        <a:solidFill>
                          <a:schemeClr val="tx1">
                            <a:lumMod val="75000"/>
                            <a:lumOff val="25000"/>
                          </a:schemeClr>
                        </a:solidFill>
                        <a:effectLst/>
                        <a:latin typeface="Arial" panose="020B0604020202020204" pitchFamily="34" charset="0"/>
                        <a:ea typeface="Times New Roman"/>
                        <a:cs typeface="Arial" panose="020B0604020202020204" pitchFamily="34" charset="0"/>
                      </a:endParaRPr>
                    </a:p>
                  </a:txBody>
                  <a:tcPr marL="0" marR="0" marT="0" marB="0" anchor="ctr"/>
                </a:tc>
                <a:tc vMerge="1">
                  <a:txBody>
                    <a:bodyPr/>
                    <a:lstStyle/>
                    <a:p>
                      <a:pPr marL="0" marR="0" algn="ctr">
                        <a:lnSpc>
                          <a:spcPct val="100000"/>
                        </a:lnSpc>
                        <a:spcBef>
                          <a:spcPts val="0"/>
                        </a:spcBef>
                        <a:spcAft>
                          <a:spcPts val="0"/>
                        </a:spcAft>
                      </a:pPr>
                      <a:endParaRPr lang="en-US" sz="1050" b="1" dirty="0">
                        <a:solidFill>
                          <a:schemeClr val="tx1">
                            <a:lumMod val="65000"/>
                            <a:lumOff val="35000"/>
                          </a:schemeClr>
                        </a:solidFill>
                        <a:effectLst/>
                        <a:latin typeface="Calibri" panose="020F0502020204030204" pitchFamily="34" charset="0"/>
                        <a:ea typeface="Times New Roman"/>
                        <a:cs typeface="Calibri" panose="020F0502020204030204" pitchFamily="34" charset="0"/>
                      </a:endParaRPr>
                    </a:p>
                  </a:txBody>
                  <a:tcPr marL="0" marR="0" marT="0" marB="0" anchor="ct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bl>
          </a:graphicData>
        </a:graphic>
      </p:graphicFrame>
      <p:graphicFrame>
        <p:nvGraphicFramePr>
          <p:cNvPr id="118" name="Tableau 117">
            <a:extLst>
              <a:ext uri="{FF2B5EF4-FFF2-40B4-BE49-F238E27FC236}">
                <a16:creationId xmlns:a16="http://schemas.microsoft.com/office/drawing/2014/main" id="{9DEE11C0-5839-47C2-A5F9-E88B63162057}"/>
              </a:ext>
            </a:extLst>
          </p:cNvPr>
          <p:cNvGraphicFramePr>
            <a:graphicFrameLocks noGrp="1"/>
          </p:cNvGraphicFramePr>
          <p:nvPr/>
        </p:nvGraphicFramePr>
        <p:xfrm>
          <a:off x="6240196" y="1576720"/>
          <a:ext cx="2490099" cy="532687"/>
        </p:xfrm>
        <a:graphic>
          <a:graphicData uri="http://schemas.openxmlformats.org/drawingml/2006/table">
            <a:tbl>
              <a:tblPr firstRow="1" bandRow="1">
                <a:tableStyleId>{7DF18680-E054-41AD-8BC1-D1AEF772440D}</a:tableStyleId>
              </a:tblPr>
              <a:tblGrid>
                <a:gridCol w="882829">
                  <a:extLst>
                    <a:ext uri="{9D8B030D-6E8A-4147-A177-3AD203B41FA5}">
                      <a16:colId xmlns:a16="http://schemas.microsoft.com/office/drawing/2014/main" val="20000"/>
                    </a:ext>
                  </a:extLst>
                </a:gridCol>
                <a:gridCol w="813062">
                  <a:extLst>
                    <a:ext uri="{9D8B030D-6E8A-4147-A177-3AD203B41FA5}">
                      <a16:colId xmlns:a16="http://schemas.microsoft.com/office/drawing/2014/main" val="20001"/>
                    </a:ext>
                  </a:extLst>
                </a:gridCol>
                <a:gridCol w="794208">
                  <a:extLst>
                    <a:ext uri="{9D8B030D-6E8A-4147-A177-3AD203B41FA5}">
                      <a16:colId xmlns:a16="http://schemas.microsoft.com/office/drawing/2014/main" val="20002"/>
                    </a:ext>
                  </a:extLst>
                </a:gridCol>
              </a:tblGrid>
              <a:tr h="214097">
                <a:tc>
                  <a:txBody>
                    <a:bodyPr/>
                    <a:lstStyle/>
                    <a:p>
                      <a:endParaRPr lang="fr-FR" sz="1050" b="0" i="0" dirty="0">
                        <a:solidFill>
                          <a:schemeClr val="bg1"/>
                        </a:solidFill>
                        <a:latin typeface="Arial" panose="020B0604020202020204" pitchFamily="34" charset="0"/>
                        <a:cs typeface="Arial" panose="020B0604020202020204" pitchFamily="34" charset="0"/>
                      </a:endParaRPr>
                    </a:p>
                  </a:txBody>
                  <a:tcPr marL="68576" marR="68576" marT="34283" marB="34283" anchor="ctr"/>
                </a:tc>
                <a:tc>
                  <a:txBody>
                    <a:bodyPr/>
                    <a:lstStyle/>
                    <a:p>
                      <a:pPr marL="0" marR="0" algn="ctr">
                        <a:lnSpc>
                          <a:spcPct val="115000"/>
                        </a:lnSpc>
                        <a:spcBef>
                          <a:spcPts val="0"/>
                        </a:spcBef>
                        <a:spcAft>
                          <a:spcPts val="0"/>
                        </a:spcAft>
                      </a:pPr>
                      <a:r>
                        <a:rPr lang="en-US" sz="700" b="0" dirty="0" err="1">
                          <a:solidFill>
                            <a:schemeClr val="bg1">
                              <a:lumMod val="95000"/>
                            </a:schemeClr>
                          </a:solidFill>
                          <a:effectLst/>
                          <a:latin typeface="Arial" panose="020B0604020202020204" pitchFamily="34" charset="0"/>
                          <a:cs typeface="Arial" panose="020B0604020202020204" pitchFamily="34" charset="0"/>
                        </a:rPr>
                        <a:t>Evts</a:t>
                      </a:r>
                      <a:r>
                        <a:rPr lang="en-US" sz="700" b="0" dirty="0">
                          <a:solidFill>
                            <a:schemeClr val="bg1">
                              <a:lumMod val="95000"/>
                            </a:schemeClr>
                          </a:solidFill>
                          <a:effectLst/>
                          <a:latin typeface="Arial" panose="020B0604020202020204" pitchFamily="34" charset="0"/>
                          <a:cs typeface="Arial" panose="020B0604020202020204" pitchFamily="34" charset="0"/>
                        </a:rPr>
                        <a:t>/Pts</a:t>
                      </a:r>
                      <a:endParaRPr lang="en-US" sz="700" b="0" i="0" dirty="0">
                        <a:solidFill>
                          <a:schemeClr val="bg1">
                            <a:lumMod val="95000"/>
                          </a:schemeClr>
                        </a:solidFill>
                        <a:effectLst/>
                        <a:latin typeface="Arial" panose="020B0604020202020204" pitchFamily="34" charset="0"/>
                        <a:ea typeface="Times New Roman"/>
                        <a:cs typeface="Arial" panose="020B0604020202020204" pitchFamily="34" charset="0"/>
                      </a:endParaRPr>
                    </a:p>
                  </a:txBody>
                  <a:tcPr marL="68576" marR="68576" marT="34283" marB="34283" anchor="ctr"/>
                </a:tc>
                <a:tc>
                  <a:txBody>
                    <a:bodyPr/>
                    <a:lstStyle/>
                    <a:p>
                      <a:pPr marL="0" marR="0" algn="ctr">
                        <a:lnSpc>
                          <a:spcPct val="115000"/>
                        </a:lnSpc>
                        <a:spcBef>
                          <a:spcPts val="0"/>
                        </a:spcBef>
                        <a:spcAft>
                          <a:spcPts val="0"/>
                        </a:spcAft>
                      </a:pPr>
                      <a:r>
                        <a:rPr lang="en-US" sz="700" b="0" dirty="0">
                          <a:solidFill>
                            <a:schemeClr val="bg1">
                              <a:lumMod val="95000"/>
                            </a:schemeClr>
                          </a:solidFill>
                          <a:effectLst/>
                          <a:latin typeface="Arial" panose="020B0604020202020204" pitchFamily="34" charset="0"/>
                          <a:cs typeface="Arial" panose="020B0604020202020204" pitchFamily="34" charset="0"/>
                        </a:rPr>
                        <a:t>HR (95% CI)</a:t>
                      </a:r>
                      <a:endParaRPr lang="en-US" sz="700" b="0" i="0" dirty="0">
                        <a:solidFill>
                          <a:schemeClr val="bg1">
                            <a:lumMod val="95000"/>
                          </a:schemeClr>
                        </a:solidFill>
                        <a:effectLst/>
                        <a:latin typeface="Arial" panose="020B0604020202020204" pitchFamily="34" charset="0"/>
                        <a:ea typeface="Times New Roman"/>
                        <a:cs typeface="Arial" panose="020B0604020202020204" pitchFamily="34" charset="0"/>
                      </a:endParaRPr>
                    </a:p>
                  </a:txBody>
                  <a:tcPr marL="68576" marR="68576" marT="34283" marB="34283" anchor="ctr"/>
                </a:tc>
                <a:extLst>
                  <a:ext uri="{0D108BD9-81ED-4DB2-BD59-A6C34878D82A}">
                    <a16:rowId xmlns:a16="http://schemas.microsoft.com/office/drawing/2014/main" val="10000"/>
                  </a:ext>
                </a:extLst>
              </a:tr>
              <a:tr h="164138">
                <a:tc>
                  <a:txBody>
                    <a:bodyPr/>
                    <a:lstStyle/>
                    <a:p>
                      <a:pPr marL="36000" marR="0" indent="0" algn="l" defTabSz="914400" rtl="0" eaLnBrk="1" fontAlgn="auto" latinLnBrk="0" hangingPunct="1">
                        <a:lnSpc>
                          <a:spcPct val="100000"/>
                        </a:lnSpc>
                        <a:spcBef>
                          <a:spcPts val="0"/>
                        </a:spcBef>
                        <a:spcAft>
                          <a:spcPts val="0"/>
                        </a:spcAft>
                        <a:buClrTx/>
                        <a:buSzTx/>
                        <a:buFontTx/>
                        <a:buNone/>
                        <a:tabLst/>
                        <a:defRPr/>
                      </a:pPr>
                      <a:r>
                        <a:rPr lang="fr-FR" sz="700" b="1" dirty="0">
                          <a:solidFill>
                            <a:schemeClr val="bg1"/>
                          </a:solidFill>
                          <a:latin typeface="Arial" panose="020B0604020202020204" pitchFamily="34" charset="0"/>
                          <a:cs typeface="Arial" panose="020B0604020202020204" pitchFamily="34" charset="0"/>
                        </a:rPr>
                        <a:t>Pembrolizumab</a:t>
                      </a:r>
                      <a:endParaRPr lang="fr-FR" sz="700" b="1" i="0" dirty="0">
                        <a:solidFill>
                          <a:schemeClr val="bg1"/>
                        </a:solidFill>
                        <a:latin typeface="Arial" panose="020B0604020202020204" pitchFamily="34" charset="0"/>
                        <a:cs typeface="Arial" panose="020B0604020202020204" pitchFamily="34" charset="0"/>
                      </a:endParaRPr>
                    </a:p>
                  </a:txBody>
                  <a:tcPr marL="68576" marR="68576" marT="34283" marB="34283" anchor="ctr">
                    <a:solidFill>
                      <a:schemeClr val="accent1"/>
                    </a:solidFill>
                  </a:tcPr>
                </a:tc>
                <a:tc>
                  <a:txBody>
                    <a:bodyPr/>
                    <a:lstStyle/>
                    <a:p>
                      <a:pPr marL="0" marR="0" indent="0" algn="ctr" defTabSz="914400" rtl="0" eaLnBrk="1" fontAlgn="auto" latinLnBrk="0" hangingPunct="1">
                        <a:lnSpc>
                          <a:spcPct val="100000"/>
                        </a:lnSpc>
                        <a:spcBef>
                          <a:spcPts val="0"/>
                        </a:spcBef>
                        <a:spcAft>
                          <a:spcPts val="0"/>
                        </a:spcAft>
                        <a:buClr>
                          <a:schemeClr val="accent2"/>
                        </a:buClr>
                        <a:buSzTx/>
                        <a:buFont typeface="Calibri" panose="020F0502020204030204" pitchFamily="34" charset="0"/>
                        <a:buNone/>
                        <a:tabLst/>
                        <a:defRPr/>
                      </a:pPr>
                      <a:r>
                        <a:rPr lang="fr-FR" sz="700" b="0" dirty="0">
                          <a:solidFill>
                            <a:schemeClr val="tx1">
                              <a:lumMod val="75000"/>
                              <a:lumOff val="25000"/>
                            </a:schemeClr>
                          </a:solidFill>
                          <a:latin typeface="Arial" panose="020B0604020202020204" pitchFamily="34" charset="0"/>
                          <a:cs typeface="Arial" panose="020B0604020202020204" pitchFamily="34" charset="0"/>
                        </a:rPr>
                        <a:t>45/53</a:t>
                      </a:r>
                      <a:endParaRPr lang="fr-FR" sz="700" b="0" i="0" dirty="0">
                        <a:solidFill>
                          <a:schemeClr val="tx1">
                            <a:lumMod val="75000"/>
                            <a:lumOff val="25000"/>
                          </a:schemeClr>
                        </a:solidFill>
                        <a:latin typeface="Arial" panose="020B0604020202020204" pitchFamily="34" charset="0"/>
                        <a:cs typeface="Arial" panose="020B0604020202020204" pitchFamily="34" charset="0"/>
                      </a:endParaRPr>
                    </a:p>
                  </a:txBody>
                  <a:tcPr marL="68576" marR="68576" marT="34283" marB="34283" anchor="ctr"/>
                </a:tc>
                <a:tc rowSpan="2">
                  <a:txBody>
                    <a:bodyPr/>
                    <a:lstStyle/>
                    <a:p>
                      <a:pPr marL="0" marR="0" indent="0" algn="ctr" defTabSz="914400" rtl="0" eaLnBrk="1" fontAlgn="auto" latinLnBrk="0" hangingPunct="1">
                        <a:lnSpc>
                          <a:spcPct val="100000"/>
                        </a:lnSpc>
                        <a:spcBef>
                          <a:spcPts val="0"/>
                        </a:spcBef>
                        <a:spcAft>
                          <a:spcPts val="0"/>
                        </a:spcAft>
                        <a:buClr>
                          <a:schemeClr val="accent2"/>
                        </a:buClr>
                        <a:buSzTx/>
                        <a:buFont typeface="Calibri" panose="020F0502020204030204" pitchFamily="34" charset="0"/>
                        <a:buNone/>
                        <a:tabLst/>
                        <a:defRPr/>
                      </a:pPr>
                      <a:r>
                        <a:rPr lang="fr-FR" sz="700" b="0" dirty="0">
                          <a:solidFill>
                            <a:schemeClr val="tx1">
                              <a:lumMod val="75000"/>
                              <a:lumOff val="25000"/>
                            </a:schemeClr>
                          </a:solidFill>
                          <a:latin typeface="Arial" panose="020B0604020202020204" pitchFamily="34" charset="0"/>
                          <a:cs typeface="Arial" panose="020B0604020202020204" pitchFamily="34" charset="0"/>
                        </a:rPr>
                        <a:t>0,79</a:t>
                      </a:r>
                      <a:br>
                        <a:rPr lang="fr-FR" sz="700" b="0" dirty="0">
                          <a:solidFill>
                            <a:schemeClr val="tx1">
                              <a:lumMod val="75000"/>
                              <a:lumOff val="25000"/>
                            </a:schemeClr>
                          </a:solidFill>
                          <a:latin typeface="Arial" panose="020B0604020202020204" pitchFamily="34" charset="0"/>
                          <a:cs typeface="Arial" panose="020B0604020202020204" pitchFamily="34" charset="0"/>
                        </a:rPr>
                      </a:br>
                      <a:r>
                        <a:rPr lang="fr-FR" sz="700" b="0" dirty="0">
                          <a:solidFill>
                            <a:schemeClr val="tx1">
                              <a:lumMod val="75000"/>
                              <a:lumOff val="25000"/>
                            </a:schemeClr>
                          </a:solidFill>
                          <a:latin typeface="Arial" panose="020B0604020202020204" pitchFamily="34" charset="0"/>
                          <a:cs typeface="Arial" panose="020B0604020202020204" pitchFamily="34" charset="0"/>
                        </a:rPr>
                        <a:t>(0,51 – 1,21)</a:t>
                      </a:r>
                      <a:endParaRPr lang="fr-FR" sz="700" b="0" i="0" dirty="0">
                        <a:solidFill>
                          <a:schemeClr val="tx1">
                            <a:lumMod val="75000"/>
                            <a:lumOff val="25000"/>
                          </a:schemeClr>
                        </a:solidFill>
                        <a:latin typeface="Arial" panose="020B0604020202020204" pitchFamily="34" charset="0"/>
                        <a:cs typeface="Arial" panose="020B0604020202020204" pitchFamily="34" charset="0"/>
                      </a:endParaRPr>
                    </a:p>
                  </a:txBody>
                  <a:tcPr marL="68576" marR="68576" marT="34283" marB="34283" anchor="ctr"/>
                </a:tc>
                <a:extLst>
                  <a:ext uri="{0D108BD9-81ED-4DB2-BD59-A6C34878D82A}">
                    <a16:rowId xmlns:a16="http://schemas.microsoft.com/office/drawing/2014/main" val="10001"/>
                  </a:ext>
                </a:extLst>
              </a:tr>
              <a:tr h="128855">
                <a:tc>
                  <a:txBody>
                    <a:bodyPr/>
                    <a:lstStyle/>
                    <a:p>
                      <a:pPr marL="36000" marR="0" indent="0" algn="l">
                        <a:lnSpc>
                          <a:spcPct val="100000"/>
                        </a:lnSpc>
                        <a:spcBef>
                          <a:spcPts val="0"/>
                        </a:spcBef>
                        <a:spcAft>
                          <a:spcPts val="0"/>
                        </a:spcAft>
                      </a:pPr>
                      <a:r>
                        <a:rPr lang="en-US" sz="700" b="1" dirty="0">
                          <a:solidFill>
                            <a:schemeClr val="bg1"/>
                          </a:solidFill>
                          <a:effectLst/>
                          <a:latin typeface="Arial" panose="020B0604020202020204" pitchFamily="34" charset="0"/>
                          <a:cs typeface="Arial" panose="020B0604020202020204" pitchFamily="34" charset="0"/>
                        </a:rPr>
                        <a:t>Paclitaxel</a:t>
                      </a:r>
                      <a:endParaRPr lang="en-US" sz="700" b="1" i="0" dirty="0">
                        <a:solidFill>
                          <a:schemeClr val="bg1"/>
                        </a:solidFill>
                        <a:effectLst/>
                        <a:latin typeface="Arial" panose="020B0604020202020204" pitchFamily="34" charset="0"/>
                        <a:ea typeface="Times New Roman"/>
                        <a:cs typeface="Arial" panose="020B0604020202020204" pitchFamily="34" charset="0"/>
                      </a:endParaRPr>
                    </a:p>
                  </a:txBody>
                  <a:tcPr marL="54000" marR="0" marT="0" marB="0" anchor="ctr">
                    <a:solidFill>
                      <a:srgbClr val="C00000"/>
                    </a:solidFill>
                  </a:tcPr>
                </a:tc>
                <a:tc>
                  <a:txBody>
                    <a:bodyPr/>
                    <a:lstStyle/>
                    <a:p>
                      <a:pPr marL="0" marR="0" algn="ctr">
                        <a:lnSpc>
                          <a:spcPct val="100000"/>
                        </a:lnSpc>
                        <a:spcBef>
                          <a:spcPts val="0"/>
                        </a:spcBef>
                        <a:spcAft>
                          <a:spcPts val="0"/>
                        </a:spcAft>
                      </a:pPr>
                      <a:r>
                        <a:rPr lang="en-US" sz="700" b="0" dirty="0">
                          <a:solidFill>
                            <a:schemeClr val="tx1">
                              <a:lumMod val="75000"/>
                              <a:lumOff val="25000"/>
                            </a:schemeClr>
                          </a:solidFill>
                          <a:effectLst/>
                          <a:latin typeface="Arial" panose="020B0604020202020204" pitchFamily="34" charset="0"/>
                          <a:cs typeface="Arial" panose="020B0604020202020204" pitchFamily="34" charset="0"/>
                        </a:rPr>
                        <a:t>52/55</a:t>
                      </a:r>
                      <a:endParaRPr lang="en-US" sz="700" b="0" i="0" dirty="0">
                        <a:solidFill>
                          <a:schemeClr val="tx1">
                            <a:lumMod val="75000"/>
                            <a:lumOff val="25000"/>
                          </a:schemeClr>
                        </a:solidFill>
                        <a:effectLst/>
                        <a:latin typeface="Arial" panose="020B0604020202020204" pitchFamily="34" charset="0"/>
                        <a:ea typeface="Times New Roman"/>
                        <a:cs typeface="Arial" panose="020B0604020202020204" pitchFamily="34" charset="0"/>
                      </a:endParaRPr>
                    </a:p>
                  </a:txBody>
                  <a:tcPr marL="0" marR="0" marT="0" marB="0" anchor="ctr"/>
                </a:tc>
                <a:tc vMerge="1">
                  <a:txBody>
                    <a:bodyPr/>
                    <a:lstStyle/>
                    <a:p>
                      <a:pPr marL="0" marR="0" algn="ctr">
                        <a:lnSpc>
                          <a:spcPct val="100000"/>
                        </a:lnSpc>
                        <a:spcBef>
                          <a:spcPts val="0"/>
                        </a:spcBef>
                        <a:spcAft>
                          <a:spcPts val="0"/>
                        </a:spcAft>
                      </a:pPr>
                      <a:endParaRPr lang="en-US" sz="1050" b="1" dirty="0">
                        <a:solidFill>
                          <a:schemeClr val="tx1">
                            <a:lumMod val="65000"/>
                            <a:lumOff val="35000"/>
                          </a:schemeClr>
                        </a:solidFill>
                        <a:effectLst/>
                        <a:latin typeface="Calibri" panose="020F0502020204030204" pitchFamily="34" charset="0"/>
                        <a:ea typeface="Times New Roman"/>
                        <a:cs typeface="Calibri" panose="020F0502020204030204" pitchFamily="34" charset="0"/>
                      </a:endParaRPr>
                    </a:p>
                  </a:txBody>
                  <a:tcPr marL="0" marR="0" marT="0" marB="0" anchor="ct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bl>
          </a:graphicData>
        </a:graphic>
      </p:graphicFrame>
      <p:grpSp>
        <p:nvGrpSpPr>
          <p:cNvPr id="4" name="Groupe 3">
            <a:extLst>
              <a:ext uri="{FF2B5EF4-FFF2-40B4-BE49-F238E27FC236}">
                <a16:creationId xmlns:a16="http://schemas.microsoft.com/office/drawing/2014/main" id="{99EB5BE9-355F-4961-AFDC-E2B99EAAE321}"/>
              </a:ext>
            </a:extLst>
          </p:cNvPr>
          <p:cNvGrpSpPr/>
          <p:nvPr/>
        </p:nvGrpSpPr>
        <p:grpSpPr>
          <a:xfrm>
            <a:off x="430278" y="2166074"/>
            <a:ext cx="2544560" cy="1515499"/>
            <a:chOff x="430278" y="2007465"/>
            <a:chExt cx="2544560" cy="1825106"/>
          </a:xfrm>
        </p:grpSpPr>
        <p:sp>
          <p:nvSpPr>
            <p:cNvPr id="10" name="ZoneTexte 9">
              <a:extLst>
                <a:ext uri="{FF2B5EF4-FFF2-40B4-BE49-F238E27FC236}">
                  <a16:creationId xmlns:a16="http://schemas.microsoft.com/office/drawing/2014/main" id="{8A0AD659-FBF7-45FB-9560-474B3901460B}"/>
                </a:ext>
              </a:extLst>
            </p:cNvPr>
            <p:cNvSpPr txBox="1"/>
            <p:nvPr/>
          </p:nvSpPr>
          <p:spPr>
            <a:xfrm>
              <a:off x="571872" y="2007465"/>
              <a:ext cx="343364" cy="207749"/>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100</a:t>
              </a:r>
            </a:p>
          </p:txBody>
        </p:sp>
        <p:sp>
          <p:nvSpPr>
            <p:cNvPr id="11" name="Forme libre : forme 10">
              <a:extLst>
                <a:ext uri="{FF2B5EF4-FFF2-40B4-BE49-F238E27FC236}">
                  <a16:creationId xmlns:a16="http://schemas.microsoft.com/office/drawing/2014/main" id="{C6C60C89-B4B8-47E2-9162-CCAC3523CE41}"/>
                </a:ext>
              </a:extLst>
            </p:cNvPr>
            <p:cNvSpPr/>
            <p:nvPr/>
          </p:nvSpPr>
          <p:spPr>
            <a:xfrm>
              <a:off x="897729" y="2099798"/>
              <a:ext cx="1947041" cy="1523343"/>
            </a:xfrm>
            <a:custGeom>
              <a:avLst/>
              <a:gdLst>
                <a:gd name="connsiteX0" fmla="*/ 0 w 2596055"/>
                <a:gd name="connsiteY0" fmla="*/ 0 h 2081048"/>
                <a:gd name="connsiteX1" fmla="*/ 0 w 2596055"/>
                <a:gd name="connsiteY1" fmla="*/ 2081048 h 2081048"/>
                <a:gd name="connsiteX2" fmla="*/ 2596055 w 2596055"/>
                <a:gd name="connsiteY2" fmla="*/ 2081048 h 2081048"/>
              </a:gdLst>
              <a:ahLst/>
              <a:cxnLst>
                <a:cxn ang="0">
                  <a:pos x="connsiteX0" y="connsiteY0"/>
                </a:cxn>
                <a:cxn ang="0">
                  <a:pos x="connsiteX1" y="connsiteY1"/>
                </a:cxn>
                <a:cxn ang="0">
                  <a:pos x="connsiteX2" y="connsiteY2"/>
                </a:cxn>
              </a:cxnLst>
              <a:rect l="l" t="t" r="r" b="b"/>
              <a:pathLst>
                <a:path w="2596055" h="2081048">
                  <a:moveTo>
                    <a:pt x="0" y="0"/>
                  </a:moveTo>
                  <a:lnTo>
                    <a:pt x="0" y="2081048"/>
                  </a:lnTo>
                  <a:lnTo>
                    <a:pt x="2596055" y="2081048"/>
                  </a:ln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12" name="ZoneTexte 11">
              <a:extLst>
                <a:ext uri="{FF2B5EF4-FFF2-40B4-BE49-F238E27FC236}">
                  <a16:creationId xmlns:a16="http://schemas.microsoft.com/office/drawing/2014/main" id="{410F657D-A5BC-47E5-B7C3-9AF98B20B304}"/>
                </a:ext>
              </a:extLst>
            </p:cNvPr>
            <p:cNvSpPr txBox="1"/>
            <p:nvPr/>
          </p:nvSpPr>
          <p:spPr>
            <a:xfrm>
              <a:off x="624771" y="2159799"/>
              <a:ext cx="290465" cy="207749"/>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90</a:t>
              </a:r>
            </a:p>
          </p:txBody>
        </p:sp>
        <p:sp>
          <p:nvSpPr>
            <p:cNvPr id="13" name="ZoneTexte 12">
              <a:extLst>
                <a:ext uri="{FF2B5EF4-FFF2-40B4-BE49-F238E27FC236}">
                  <a16:creationId xmlns:a16="http://schemas.microsoft.com/office/drawing/2014/main" id="{C5A96E15-B9CF-4B17-9638-331CE2365CE8}"/>
                </a:ext>
              </a:extLst>
            </p:cNvPr>
            <p:cNvSpPr txBox="1"/>
            <p:nvPr/>
          </p:nvSpPr>
          <p:spPr>
            <a:xfrm>
              <a:off x="624771" y="2312133"/>
              <a:ext cx="290465" cy="207749"/>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80</a:t>
              </a:r>
            </a:p>
          </p:txBody>
        </p:sp>
        <p:sp>
          <p:nvSpPr>
            <p:cNvPr id="14" name="ZoneTexte 13">
              <a:extLst>
                <a:ext uri="{FF2B5EF4-FFF2-40B4-BE49-F238E27FC236}">
                  <a16:creationId xmlns:a16="http://schemas.microsoft.com/office/drawing/2014/main" id="{92A98A3A-0FCF-4DAE-965D-D9BD190559CE}"/>
                </a:ext>
              </a:extLst>
            </p:cNvPr>
            <p:cNvSpPr txBox="1"/>
            <p:nvPr/>
          </p:nvSpPr>
          <p:spPr>
            <a:xfrm>
              <a:off x="624771" y="2464467"/>
              <a:ext cx="290465" cy="207749"/>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70</a:t>
              </a:r>
            </a:p>
          </p:txBody>
        </p:sp>
        <p:sp>
          <p:nvSpPr>
            <p:cNvPr id="15" name="ZoneTexte 14">
              <a:extLst>
                <a:ext uri="{FF2B5EF4-FFF2-40B4-BE49-F238E27FC236}">
                  <a16:creationId xmlns:a16="http://schemas.microsoft.com/office/drawing/2014/main" id="{3E88CF70-2445-4DB3-A4A8-6B98F30340C9}"/>
                </a:ext>
              </a:extLst>
            </p:cNvPr>
            <p:cNvSpPr txBox="1"/>
            <p:nvPr/>
          </p:nvSpPr>
          <p:spPr>
            <a:xfrm>
              <a:off x="624771" y="2616801"/>
              <a:ext cx="290465" cy="207749"/>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60</a:t>
              </a:r>
            </a:p>
          </p:txBody>
        </p:sp>
        <p:sp>
          <p:nvSpPr>
            <p:cNvPr id="16" name="ZoneTexte 15">
              <a:extLst>
                <a:ext uri="{FF2B5EF4-FFF2-40B4-BE49-F238E27FC236}">
                  <a16:creationId xmlns:a16="http://schemas.microsoft.com/office/drawing/2014/main" id="{9E749599-E734-4BFE-BDB1-FE64B1384BBB}"/>
                </a:ext>
              </a:extLst>
            </p:cNvPr>
            <p:cNvSpPr txBox="1"/>
            <p:nvPr/>
          </p:nvSpPr>
          <p:spPr>
            <a:xfrm>
              <a:off x="624771" y="2769135"/>
              <a:ext cx="290465" cy="207749"/>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50</a:t>
              </a:r>
            </a:p>
          </p:txBody>
        </p:sp>
        <p:sp>
          <p:nvSpPr>
            <p:cNvPr id="17" name="ZoneTexte 16">
              <a:extLst>
                <a:ext uri="{FF2B5EF4-FFF2-40B4-BE49-F238E27FC236}">
                  <a16:creationId xmlns:a16="http://schemas.microsoft.com/office/drawing/2014/main" id="{A84FC6B0-DF15-4891-8DB0-DBEC78BF2204}"/>
                </a:ext>
              </a:extLst>
            </p:cNvPr>
            <p:cNvSpPr txBox="1"/>
            <p:nvPr/>
          </p:nvSpPr>
          <p:spPr>
            <a:xfrm>
              <a:off x="624771" y="2921469"/>
              <a:ext cx="290465" cy="207749"/>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40</a:t>
              </a:r>
            </a:p>
          </p:txBody>
        </p:sp>
        <p:sp>
          <p:nvSpPr>
            <p:cNvPr id="18" name="ZoneTexte 17">
              <a:extLst>
                <a:ext uri="{FF2B5EF4-FFF2-40B4-BE49-F238E27FC236}">
                  <a16:creationId xmlns:a16="http://schemas.microsoft.com/office/drawing/2014/main" id="{208B454F-D27B-4DC1-92FE-B909920DB547}"/>
                </a:ext>
              </a:extLst>
            </p:cNvPr>
            <p:cNvSpPr txBox="1"/>
            <p:nvPr/>
          </p:nvSpPr>
          <p:spPr>
            <a:xfrm>
              <a:off x="624771" y="3073803"/>
              <a:ext cx="290465" cy="207749"/>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30</a:t>
              </a:r>
            </a:p>
          </p:txBody>
        </p:sp>
        <p:sp>
          <p:nvSpPr>
            <p:cNvPr id="19" name="ZoneTexte 18">
              <a:extLst>
                <a:ext uri="{FF2B5EF4-FFF2-40B4-BE49-F238E27FC236}">
                  <a16:creationId xmlns:a16="http://schemas.microsoft.com/office/drawing/2014/main" id="{F696AB71-6FAB-4FF9-B464-EA46C0244EF8}"/>
                </a:ext>
              </a:extLst>
            </p:cNvPr>
            <p:cNvSpPr txBox="1"/>
            <p:nvPr/>
          </p:nvSpPr>
          <p:spPr>
            <a:xfrm>
              <a:off x="624771" y="3226137"/>
              <a:ext cx="290465" cy="207749"/>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20</a:t>
              </a:r>
            </a:p>
          </p:txBody>
        </p:sp>
        <p:sp>
          <p:nvSpPr>
            <p:cNvPr id="20" name="ZoneTexte 19">
              <a:extLst>
                <a:ext uri="{FF2B5EF4-FFF2-40B4-BE49-F238E27FC236}">
                  <a16:creationId xmlns:a16="http://schemas.microsoft.com/office/drawing/2014/main" id="{BC281F75-026C-44DA-934A-64AD630E0CB8}"/>
                </a:ext>
              </a:extLst>
            </p:cNvPr>
            <p:cNvSpPr txBox="1"/>
            <p:nvPr/>
          </p:nvSpPr>
          <p:spPr>
            <a:xfrm>
              <a:off x="624771" y="3378471"/>
              <a:ext cx="290465" cy="207749"/>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10</a:t>
              </a:r>
            </a:p>
          </p:txBody>
        </p:sp>
        <p:sp>
          <p:nvSpPr>
            <p:cNvPr id="21" name="ZoneTexte 20">
              <a:extLst>
                <a:ext uri="{FF2B5EF4-FFF2-40B4-BE49-F238E27FC236}">
                  <a16:creationId xmlns:a16="http://schemas.microsoft.com/office/drawing/2014/main" id="{F2E219FC-9ADF-4ABF-9CBB-58E9875CFBAF}"/>
                </a:ext>
              </a:extLst>
            </p:cNvPr>
            <p:cNvSpPr txBox="1"/>
            <p:nvPr/>
          </p:nvSpPr>
          <p:spPr>
            <a:xfrm>
              <a:off x="677670" y="3530808"/>
              <a:ext cx="237566" cy="207749"/>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0</a:t>
              </a:r>
            </a:p>
          </p:txBody>
        </p:sp>
        <p:sp>
          <p:nvSpPr>
            <p:cNvPr id="22" name="ZoneTexte 21">
              <a:extLst>
                <a:ext uri="{FF2B5EF4-FFF2-40B4-BE49-F238E27FC236}">
                  <a16:creationId xmlns:a16="http://schemas.microsoft.com/office/drawing/2014/main" id="{7709352F-2424-4078-870B-45D1435018B9}"/>
                </a:ext>
              </a:extLst>
            </p:cNvPr>
            <p:cNvSpPr txBox="1"/>
            <p:nvPr/>
          </p:nvSpPr>
          <p:spPr>
            <a:xfrm>
              <a:off x="778946" y="3624822"/>
              <a:ext cx="237566" cy="20774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0</a:t>
              </a:r>
            </a:p>
          </p:txBody>
        </p:sp>
        <p:sp>
          <p:nvSpPr>
            <p:cNvPr id="23" name="ZoneTexte 22">
              <a:extLst>
                <a:ext uri="{FF2B5EF4-FFF2-40B4-BE49-F238E27FC236}">
                  <a16:creationId xmlns:a16="http://schemas.microsoft.com/office/drawing/2014/main" id="{7DA214BC-E127-44D2-A6AF-DD8048CBB63C}"/>
                </a:ext>
              </a:extLst>
            </p:cNvPr>
            <p:cNvSpPr txBox="1"/>
            <p:nvPr/>
          </p:nvSpPr>
          <p:spPr>
            <a:xfrm>
              <a:off x="952523" y="3624822"/>
              <a:ext cx="237566" cy="20774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6</a:t>
              </a:r>
            </a:p>
          </p:txBody>
        </p:sp>
        <p:sp>
          <p:nvSpPr>
            <p:cNvPr id="24" name="ZoneTexte 23">
              <a:extLst>
                <a:ext uri="{FF2B5EF4-FFF2-40B4-BE49-F238E27FC236}">
                  <a16:creationId xmlns:a16="http://schemas.microsoft.com/office/drawing/2014/main" id="{23B8DCA9-F39C-47E9-8F02-6C79BAD2B3B3}"/>
                </a:ext>
              </a:extLst>
            </p:cNvPr>
            <p:cNvSpPr txBox="1"/>
            <p:nvPr/>
          </p:nvSpPr>
          <p:spPr>
            <a:xfrm>
              <a:off x="1124296" y="3624822"/>
              <a:ext cx="290464" cy="20774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12</a:t>
              </a:r>
            </a:p>
          </p:txBody>
        </p:sp>
        <p:sp>
          <p:nvSpPr>
            <p:cNvPr id="25" name="ZoneTexte 24">
              <a:extLst>
                <a:ext uri="{FF2B5EF4-FFF2-40B4-BE49-F238E27FC236}">
                  <a16:creationId xmlns:a16="http://schemas.microsoft.com/office/drawing/2014/main" id="{B0034799-6606-4612-B531-4DED9A99EC17}"/>
                </a:ext>
              </a:extLst>
            </p:cNvPr>
            <p:cNvSpPr txBox="1"/>
            <p:nvPr/>
          </p:nvSpPr>
          <p:spPr>
            <a:xfrm>
              <a:off x="1347165" y="3624822"/>
              <a:ext cx="290464" cy="20774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18</a:t>
              </a:r>
            </a:p>
          </p:txBody>
        </p:sp>
        <p:sp>
          <p:nvSpPr>
            <p:cNvPr id="26" name="ZoneTexte 25">
              <a:extLst>
                <a:ext uri="{FF2B5EF4-FFF2-40B4-BE49-F238E27FC236}">
                  <a16:creationId xmlns:a16="http://schemas.microsoft.com/office/drawing/2014/main" id="{05F3F004-AEFD-4512-8B08-2AABC9E5B3E3}"/>
                </a:ext>
              </a:extLst>
            </p:cNvPr>
            <p:cNvSpPr txBox="1"/>
            <p:nvPr/>
          </p:nvSpPr>
          <p:spPr>
            <a:xfrm>
              <a:off x="1570033" y="3624822"/>
              <a:ext cx="290464" cy="20774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24</a:t>
              </a:r>
            </a:p>
          </p:txBody>
        </p:sp>
        <p:sp>
          <p:nvSpPr>
            <p:cNvPr id="27" name="ZoneTexte 26">
              <a:extLst>
                <a:ext uri="{FF2B5EF4-FFF2-40B4-BE49-F238E27FC236}">
                  <a16:creationId xmlns:a16="http://schemas.microsoft.com/office/drawing/2014/main" id="{17EB9D95-72EE-4658-9353-45E59C2C1D45}"/>
                </a:ext>
              </a:extLst>
            </p:cNvPr>
            <p:cNvSpPr txBox="1"/>
            <p:nvPr/>
          </p:nvSpPr>
          <p:spPr>
            <a:xfrm>
              <a:off x="1792902" y="3624822"/>
              <a:ext cx="290464" cy="20774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30</a:t>
              </a:r>
            </a:p>
          </p:txBody>
        </p:sp>
        <p:sp>
          <p:nvSpPr>
            <p:cNvPr id="28" name="ZoneTexte 27">
              <a:extLst>
                <a:ext uri="{FF2B5EF4-FFF2-40B4-BE49-F238E27FC236}">
                  <a16:creationId xmlns:a16="http://schemas.microsoft.com/office/drawing/2014/main" id="{E2837556-E238-4A5B-9FA3-A994B8C0CB8F}"/>
                </a:ext>
              </a:extLst>
            </p:cNvPr>
            <p:cNvSpPr txBox="1"/>
            <p:nvPr/>
          </p:nvSpPr>
          <p:spPr>
            <a:xfrm>
              <a:off x="2015770" y="3624822"/>
              <a:ext cx="290464" cy="20774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36</a:t>
              </a:r>
            </a:p>
          </p:txBody>
        </p:sp>
        <p:sp>
          <p:nvSpPr>
            <p:cNvPr id="29" name="ZoneTexte 28">
              <a:extLst>
                <a:ext uri="{FF2B5EF4-FFF2-40B4-BE49-F238E27FC236}">
                  <a16:creationId xmlns:a16="http://schemas.microsoft.com/office/drawing/2014/main" id="{12F4CFE4-F49F-4F45-9F28-0EC274D17D0C}"/>
                </a:ext>
              </a:extLst>
            </p:cNvPr>
            <p:cNvSpPr txBox="1"/>
            <p:nvPr/>
          </p:nvSpPr>
          <p:spPr>
            <a:xfrm>
              <a:off x="2238639" y="3624822"/>
              <a:ext cx="290464" cy="20774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42</a:t>
              </a:r>
            </a:p>
          </p:txBody>
        </p:sp>
        <p:sp>
          <p:nvSpPr>
            <p:cNvPr id="30" name="ZoneTexte 29">
              <a:extLst>
                <a:ext uri="{FF2B5EF4-FFF2-40B4-BE49-F238E27FC236}">
                  <a16:creationId xmlns:a16="http://schemas.microsoft.com/office/drawing/2014/main" id="{7F0EA346-7467-4688-B2F0-E193BD59D92E}"/>
                </a:ext>
              </a:extLst>
            </p:cNvPr>
            <p:cNvSpPr txBox="1"/>
            <p:nvPr/>
          </p:nvSpPr>
          <p:spPr>
            <a:xfrm>
              <a:off x="2461507" y="3624822"/>
              <a:ext cx="290464" cy="20774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48</a:t>
              </a:r>
            </a:p>
          </p:txBody>
        </p:sp>
        <p:sp>
          <p:nvSpPr>
            <p:cNvPr id="31" name="ZoneTexte 30">
              <a:extLst>
                <a:ext uri="{FF2B5EF4-FFF2-40B4-BE49-F238E27FC236}">
                  <a16:creationId xmlns:a16="http://schemas.microsoft.com/office/drawing/2014/main" id="{71439C15-5DD6-4709-8779-953546AABDBD}"/>
                </a:ext>
              </a:extLst>
            </p:cNvPr>
            <p:cNvSpPr txBox="1"/>
            <p:nvPr/>
          </p:nvSpPr>
          <p:spPr>
            <a:xfrm>
              <a:off x="2684374" y="3624822"/>
              <a:ext cx="290464" cy="20774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54</a:t>
              </a:r>
            </a:p>
          </p:txBody>
        </p:sp>
        <p:sp>
          <p:nvSpPr>
            <p:cNvPr id="44" name="ZoneTexte 43">
              <a:extLst>
                <a:ext uri="{FF2B5EF4-FFF2-40B4-BE49-F238E27FC236}">
                  <a16:creationId xmlns:a16="http://schemas.microsoft.com/office/drawing/2014/main" id="{C2A4ED86-377F-4B96-86E3-0956351DBF8E}"/>
                </a:ext>
              </a:extLst>
            </p:cNvPr>
            <p:cNvSpPr txBox="1"/>
            <p:nvPr/>
          </p:nvSpPr>
          <p:spPr>
            <a:xfrm rot="16200000">
              <a:off x="275909" y="2734458"/>
              <a:ext cx="516488" cy="20774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SSP, %</a:t>
              </a:r>
            </a:p>
          </p:txBody>
        </p:sp>
        <p:sp>
          <p:nvSpPr>
            <p:cNvPr id="113" name="ZoneTexte 112">
              <a:extLst>
                <a:ext uri="{FF2B5EF4-FFF2-40B4-BE49-F238E27FC236}">
                  <a16:creationId xmlns:a16="http://schemas.microsoft.com/office/drawing/2014/main" id="{04E69300-0E76-4960-839E-306A5119DEB3}"/>
                </a:ext>
              </a:extLst>
            </p:cNvPr>
            <p:cNvSpPr txBox="1"/>
            <p:nvPr/>
          </p:nvSpPr>
          <p:spPr>
            <a:xfrm>
              <a:off x="1844178" y="2404014"/>
              <a:ext cx="1011815" cy="43858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Médiane (95% CI)</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1,5 mois (1,4 – 2,0)</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4,1 mois (3,2 – 4,3)</a:t>
              </a:r>
            </a:p>
          </p:txBody>
        </p:sp>
        <p:sp>
          <p:nvSpPr>
            <p:cNvPr id="119" name="Forme libre : forme 118">
              <a:extLst>
                <a:ext uri="{FF2B5EF4-FFF2-40B4-BE49-F238E27FC236}">
                  <a16:creationId xmlns:a16="http://schemas.microsoft.com/office/drawing/2014/main" id="{6834DB84-3B86-4234-B2AD-75EAE9BF75CD}"/>
                </a:ext>
              </a:extLst>
            </p:cNvPr>
            <p:cNvSpPr/>
            <p:nvPr/>
          </p:nvSpPr>
          <p:spPr>
            <a:xfrm>
              <a:off x="903381" y="2087853"/>
              <a:ext cx="1546412" cy="1516829"/>
            </a:xfrm>
            <a:custGeom>
              <a:avLst/>
              <a:gdLst>
                <a:gd name="connsiteX0" fmla="*/ 0 w 2061882"/>
                <a:gd name="connsiteY0" fmla="*/ 0 h 2022438"/>
                <a:gd name="connsiteX1" fmla="*/ 53788 w 2061882"/>
                <a:gd name="connsiteY1" fmla="*/ 71718 h 2022438"/>
                <a:gd name="connsiteX2" fmla="*/ 68131 w 2061882"/>
                <a:gd name="connsiteY2" fmla="*/ 190052 h 2022438"/>
                <a:gd name="connsiteX3" fmla="*/ 78889 w 2061882"/>
                <a:gd name="connsiteY3" fmla="*/ 276113 h 2022438"/>
                <a:gd name="connsiteX4" fmla="*/ 75303 w 2061882"/>
                <a:gd name="connsiteY4" fmla="*/ 480508 h 2022438"/>
                <a:gd name="connsiteX5" fmla="*/ 100404 w 2061882"/>
                <a:gd name="connsiteY5" fmla="*/ 591671 h 2022438"/>
                <a:gd name="connsiteX6" fmla="*/ 143435 w 2061882"/>
                <a:gd name="connsiteY6" fmla="*/ 666974 h 2022438"/>
                <a:gd name="connsiteX7" fmla="*/ 136263 w 2061882"/>
                <a:gd name="connsiteY7" fmla="*/ 756621 h 2022438"/>
                <a:gd name="connsiteX8" fmla="*/ 147021 w 2061882"/>
                <a:gd name="connsiteY8" fmla="*/ 831925 h 2022438"/>
                <a:gd name="connsiteX9" fmla="*/ 164950 w 2061882"/>
                <a:gd name="connsiteY9" fmla="*/ 939501 h 2022438"/>
                <a:gd name="connsiteX10" fmla="*/ 200809 w 2061882"/>
                <a:gd name="connsiteY10" fmla="*/ 950259 h 2022438"/>
                <a:gd name="connsiteX11" fmla="*/ 207981 w 2061882"/>
                <a:gd name="connsiteY11" fmla="*/ 1151068 h 2022438"/>
                <a:gd name="connsiteX12" fmla="*/ 229496 w 2061882"/>
                <a:gd name="connsiteY12" fmla="*/ 1212028 h 2022438"/>
                <a:gd name="connsiteX13" fmla="*/ 251011 w 2061882"/>
                <a:gd name="connsiteY13" fmla="*/ 1312433 h 2022438"/>
                <a:gd name="connsiteX14" fmla="*/ 304800 w 2061882"/>
                <a:gd name="connsiteY14" fmla="*/ 1384151 h 2022438"/>
                <a:gd name="connsiteX15" fmla="*/ 333487 w 2061882"/>
                <a:gd name="connsiteY15" fmla="*/ 1405666 h 2022438"/>
                <a:gd name="connsiteX16" fmla="*/ 372931 w 2061882"/>
                <a:gd name="connsiteY16" fmla="*/ 1520414 h 2022438"/>
                <a:gd name="connsiteX17" fmla="*/ 405204 w 2061882"/>
                <a:gd name="connsiteY17" fmla="*/ 1595718 h 2022438"/>
                <a:gd name="connsiteX18" fmla="*/ 491266 w 2061882"/>
                <a:gd name="connsiteY18" fmla="*/ 1635163 h 2022438"/>
                <a:gd name="connsiteX19" fmla="*/ 494851 w 2061882"/>
                <a:gd name="connsiteY19" fmla="*/ 1703294 h 2022438"/>
                <a:gd name="connsiteX20" fmla="*/ 602428 w 2061882"/>
                <a:gd name="connsiteY20" fmla="*/ 1785770 h 2022438"/>
                <a:gd name="connsiteX21" fmla="*/ 649044 w 2061882"/>
                <a:gd name="connsiteY21" fmla="*/ 1839558 h 2022438"/>
                <a:gd name="connsiteX22" fmla="*/ 799651 w 2061882"/>
                <a:gd name="connsiteY22" fmla="*/ 1868245 h 2022438"/>
                <a:gd name="connsiteX23" fmla="*/ 867783 w 2061882"/>
                <a:gd name="connsiteY23" fmla="*/ 1904104 h 2022438"/>
                <a:gd name="connsiteX24" fmla="*/ 964602 w 2061882"/>
                <a:gd name="connsiteY24" fmla="*/ 1932791 h 2022438"/>
                <a:gd name="connsiteX25" fmla="*/ 1054249 w 2061882"/>
                <a:gd name="connsiteY25" fmla="*/ 1943548 h 2022438"/>
                <a:gd name="connsiteX26" fmla="*/ 1168997 w 2061882"/>
                <a:gd name="connsiteY26" fmla="*/ 1979407 h 2022438"/>
                <a:gd name="connsiteX27" fmla="*/ 1645920 w 2061882"/>
                <a:gd name="connsiteY27" fmla="*/ 2000923 h 2022438"/>
                <a:gd name="connsiteX28" fmla="*/ 1828800 w 2061882"/>
                <a:gd name="connsiteY28" fmla="*/ 2022438 h 2022438"/>
                <a:gd name="connsiteX29" fmla="*/ 2061882 w 2061882"/>
                <a:gd name="connsiteY29" fmla="*/ 2022438 h 2022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61882" h="2022438">
                  <a:moveTo>
                    <a:pt x="0" y="0"/>
                  </a:moveTo>
                  <a:lnTo>
                    <a:pt x="53788" y="71718"/>
                  </a:lnTo>
                  <a:lnTo>
                    <a:pt x="68131" y="190052"/>
                  </a:lnTo>
                  <a:lnTo>
                    <a:pt x="78889" y="276113"/>
                  </a:lnTo>
                  <a:cubicBezTo>
                    <a:pt x="77694" y="344245"/>
                    <a:pt x="76498" y="412376"/>
                    <a:pt x="75303" y="480508"/>
                  </a:cubicBezTo>
                  <a:lnTo>
                    <a:pt x="100404" y="591671"/>
                  </a:lnTo>
                  <a:lnTo>
                    <a:pt x="143435" y="666974"/>
                  </a:lnTo>
                  <a:lnTo>
                    <a:pt x="136263" y="756621"/>
                  </a:lnTo>
                  <a:lnTo>
                    <a:pt x="147021" y="831925"/>
                  </a:lnTo>
                  <a:lnTo>
                    <a:pt x="164950" y="939501"/>
                  </a:lnTo>
                  <a:lnTo>
                    <a:pt x="200809" y="950259"/>
                  </a:lnTo>
                  <a:lnTo>
                    <a:pt x="207981" y="1151068"/>
                  </a:lnTo>
                  <a:lnTo>
                    <a:pt x="229496" y="1212028"/>
                  </a:lnTo>
                  <a:lnTo>
                    <a:pt x="251011" y="1312433"/>
                  </a:lnTo>
                  <a:lnTo>
                    <a:pt x="304800" y="1384151"/>
                  </a:lnTo>
                  <a:lnTo>
                    <a:pt x="333487" y="1405666"/>
                  </a:lnTo>
                  <a:lnTo>
                    <a:pt x="372931" y="1520414"/>
                  </a:lnTo>
                  <a:lnTo>
                    <a:pt x="405204" y="1595718"/>
                  </a:lnTo>
                  <a:lnTo>
                    <a:pt x="491266" y="1635163"/>
                  </a:lnTo>
                  <a:lnTo>
                    <a:pt x="494851" y="1703294"/>
                  </a:lnTo>
                  <a:lnTo>
                    <a:pt x="602428" y="1785770"/>
                  </a:lnTo>
                  <a:lnTo>
                    <a:pt x="649044" y="1839558"/>
                  </a:lnTo>
                  <a:lnTo>
                    <a:pt x="799651" y="1868245"/>
                  </a:lnTo>
                  <a:lnTo>
                    <a:pt x="867783" y="1904104"/>
                  </a:lnTo>
                  <a:lnTo>
                    <a:pt x="964602" y="1932791"/>
                  </a:lnTo>
                  <a:lnTo>
                    <a:pt x="1054249" y="1943548"/>
                  </a:lnTo>
                  <a:lnTo>
                    <a:pt x="1168997" y="1979407"/>
                  </a:lnTo>
                  <a:lnTo>
                    <a:pt x="1645920" y="2000923"/>
                  </a:lnTo>
                  <a:lnTo>
                    <a:pt x="1828800" y="2022438"/>
                  </a:lnTo>
                  <a:lnTo>
                    <a:pt x="2061882" y="2022438"/>
                  </a:lnTo>
                </a:path>
              </a:pathLst>
            </a:custGeom>
            <a:noFill/>
            <a:ln w="222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120" name="Forme libre : forme 119">
              <a:extLst>
                <a:ext uri="{FF2B5EF4-FFF2-40B4-BE49-F238E27FC236}">
                  <a16:creationId xmlns:a16="http://schemas.microsoft.com/office/drawing/2014/main" id="{5B1011EA-93BC-4950-ACF0-2155149F021E}"/>
                </a:ext>
              </a:extLst>
            </p:cNvPr>
            <p:cNvSpPr/>
            <p:nvPr/>
          </p:nvSpPr>
          <p:spPr>
            <a:xfrm>
              <a:off x="903382" y="2082475"/>
              <a:ext cx="1766943" cy="1452283"/>
            </a:xfrm>
            <a:custGeom>
              <a:avLst/>
              <a:gdLst>
                <a:gd name="connsiteX0" fmla="*/ 0 w 2355924"/>
                <a:gd name="connsiteY0" fmla="*/ 0 h 1936377"/>
                <a:gd name="connsiteX1" fmla="*/ 46616 w 2355924"/>
                <a:gd name="connsiteY1" fmla="*/ 129092 h 1936377"/>
                <a:gd name="connsiteX2" fmla="*/ 68131 w 2355924"/>
                <a:gd name="connsiteY2" fmla="*/ 426720 h 1936377"/>
                <a:gd name="connsiteX3" fmla="*/ 75303 w 2355924"/>
                <a:gd name="connsiteY3" fmla="*/ 1122382 h 1936377"/>
                <a:gd name="connsiteX4" fmla="*/ 118334 w 2355924"/>
                <a:gd name="connsiteY4" fmla="*/ 1190513 h 1936377"/>
                <a:gd name="connsiteX5" fmla="*/ 121920 w 2355924"/>
                <a:gd name="connsiteY5" fmla="*/ 1190513 h 1936377"/>
                <a:gd name="connsiteX6" fmla="*/ 132677 w 2355924"/>
                <a:gd name="connsiteY6" fmla="*/ 1276575 h 1936377"/>
                <a:gd name="connsiteX7" fmla="*/ 143435 w 2355924"/>
                <a:gd name="connsiteY7" fmla="*/ 1376979 h 1936377"/>
                <a:gd name="connsiteX8" fmla="*/ 193637 w 2355924"/>
                <a:gd name="connsiteY8" fmla="*/ 1412838 h 1936377"/>
                <a:gd name="connsiteX9" fmla="*/ 200809 w 2355924"/>
                <a:gd name="connsiteY9" fmla="*/ 1484556 h 1936377"/>
                <a:gd name="connsiteX10" fmla="*/ 243840 w 2355924"/>
                <a:gd name="connsiteY10" fmla="*/ 1559859 h 1936377"/>
                <a:gd name="connsiteX11" fmla="*/ 304800 w 2355924"/>
                <a:gd name="connsiteY11" fmla="*/ 1627991 h 1936377"/>
                <a:gd name="connsiteX12" fmla="*/ 340658 w 2355924"/>
                <a:gd name="connsiteY12" fmla="*/ 1627991 h 1936377"/>
                <a:gd name="connsiteX13" fmla="*/ 365760 w 2355924"/>
                <a:gd name="connsiteY13" fmla="*/ 1674608 h 1936377"/>
                <a:gd name="connsiteX14" fmla="*/ 412376 w 2355924"/>
                <a:gd name="connsiteY14" fmla="*/ 1717638 h 1936377"/>
                <a:gd name="connsiteX15" fmla="*/ 527124 w 2355924"/>
                <a:gd name="connsiteY15" fmla="*/ 1742739 h 1936377"/>
                <a:gd name="connsiteX16" fmla="*/ 616771 w 2355924"/>
                <a:gd name="connsiteY16" fmla="*/ 1753497 h 1936377"/>
                <a:gd name="connsiteX17" fmla="*/ 674146 w 2355924"/>
                <a:gd name="connsiteY17" fmla="*/ 1785770 h 1936377"/>
                <a:gd name="connsiteX18" fmla="*/ 724348 w 2355924"/>
                <a:gd name="connsiteY18" fmla="*/ 1789356 h 1936377"/>
                <a:gd name="connsiteX19" fmla="*/ 860611 w 2355924"/>
                <a:gd name="connsiteY19" fmla="*/ 1800113 h 1936377"/>
                <a:gd name="connsiteX20" fmla="*/ 1061421 w 2355924"/>
                <a:gd name="connsiteY20" fmla="*/ 1832386 h 1936377"/>
                <a:gd name="connsiteX21" fmla="*/ 1104451 w 2355924"/>
                <a:gd name="connsiteY21" fmla="*/ 1846730 h 1936377"/>
                <a:gd name="connsiteX22" fmla="*/ 1244301 w 2355924"/>
                <a:gd name="connsiteY22" fmla="*/ 1846730 h 1936377"/>
                <a:gd name="connsiteX23" fmla="*/ 1301675 w 2355924"/>
                <a:gd name="connsiteY23" fmla="*/ 1879003 h 1936377"/>
                <a:gd name="connsiteX24" fmla="*/ 1509656 w 2355924"/>
                <a:gd name="connsiteY24" fmla="*/ 1882589 h 1936377"/>
                <a:gd name="connsiteX25" fmla="*/ 1642334 w 2355924"/>
                <a:gd name="connsiteY25" fmla="*/ 1907690 h 1936377"/>
                <a:gd name="connsiteX26" fmla="*/ 1674607 w 2355924"/>
                <a:gd name="connsiteY26" fmla="*/ 1922033 h 1936377"/>
                <a:gd name="connsiteX27" fmla="*/ 1871830 w 2355924"/>
                <a:gd name="connsiteY27" fmla="*/ 1918448 h 1936377"/>
                <a:gd name="connsiteX28" fmla="*/ 1939962 w 2355924"/>
                <a:gd name="connsiteY28" fmla="*/ 1936377 h 1936377"/>
                <a:gd name="connsiteX29" fmla="*/ 2355924 w 2355924"/>
                <a:gd name="connsiteY29" fmla="*/ 1936377 h 1936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355924" h="1936377">
                  <a:moveTo>
                    <a:pt x="0" y="0"/>
                  </a:moveTo>
                  <a:lnTo>
                    <a:pt x="46616" y="129092"/>
                  </a:lnTo>
                  <a:lnTo>
                    <a:pt x="68131" y="426720"/>
                  </a:lnTo>
                  <a:cubicBezTo>
                    <a:pt x="70522" y="658607"/>
                    <a:pt x="72912" y="890495"/>
                    <a:pt x="75303" y="1122382"/>
                  </a:cubicBezTo>
                  <a:lnTo>
                    <a:pt x="118334" y="1190513"/>
                  </a:lnTo>
                  <a:lnTo>
                    <a:pt x="121920" y="1190513"/>
                  </a:lnTo>
                  <a:lnTo>
                    <a:pt x="132677" y="1276575"/>
                  </a:lnTo>
                  <a:lnTo>
                    <a:pt x="143435" y="1376979"/>
                  </a:lnTo>
                  <a:lnTo>
                    <a:pt x="193637" y="1412838"/>
                  </a:lnTo>
                  <a:lnTo>
                    <a:pt x="200809" y="1484556"/>
                  </a:lnTo>
                  <a:lnTo>
                    <a:pt x="243840" y="1559859"/>
                  </a:lnTo>
                  <a:lnTo>
                    <a:pt x="304800" y="1627991"/>
                  </a:lnTo>
                  <a:lnTo>
                    <a:pt x="340658" y="1627991"/>
                  </a:lnTo>
                  <a:lnTo>
                    <a:pt x="365760" y="1674608"/>
                  </a:lnTo>
                  <a:lnTo>
                    <a:pt x="412376" y="1717638"/>
                  </a:lnTo>
                  <a:lnTo>
                    <a:pt x="527124" y="1742739"/>
                  </a:lnTo>
                  <a:lnTo>
                    <a:pt x="616771" y="1753497"/>
                  </a:lnTo>
                  <a:lnTo>
                    <a:pt x="674146" y="1785770"/>
                  </a:lnTo>
                  <a:lnTo>
                    <a:pt x="724348" y="1789356"/>
                  </a:lnTo>
                  <a:lnTo>
                    <a:pt x="860611" y="1800113"/>
                  </a:lnTo>
                  <a:lnTo>
                    <a:pt x="1061421" y="1832386"/>
                  </a:lnTo>
                  <a:lnTo>
                    <a:pt x="1104451" y="1846730"/>
                  </a:lnTo>
                  <a:lnTo>
                    <a:pt x="1244301" y="1846730"/>
                  </a:lnTo>
                  <a:lnTo>
                    <a:pt x="1301675" y="1879003"/>
                  </a:lnTo>
                  <a:lnTo>
                    <a:pt x="1509656" y="1882589"/>
                  </a:lnTo>
                  <a:lnTo>
                    <a:pt x="1642334" y="1907690"/>
                  </a:lnTo>
                  <a:lnTo>
                    <a:pt x="1674607" y="1922033"/>
                  </a:lnTo>
                  <a:lnTo>
                    <a:pt x="1871830" y="1918448"/>
                  </a:lnTo>
                  <a:lnTo>
                    <a:pt x="1939962" y="1936377"/>
                  </a:lnTo>
                  <a:lnTo>
                    <a:pt x="2355924" y="1936377"/>
                  </a:lnTo>
                </a:path>
              </a:pathLst>
            </a:custGeom>
            <a:noFill/>
            <a:ln w="222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grpSp>
      <p:grpSp>
        <p:nvGrpSpPr>
          <p:cNvPr id="127" name="Groupe 126">
            <a:extLst>
              <a:ext uri="{FF2B5EF4-FFF2-40B4-BE49-F238E27FC236}">
                <a16:creationId xmlns:a16="http://schemas.microsoft.com/office/drawing/2014/main" id="{2C66FD2F-808F-479E-91A6-8BF707A0D3BD}"/>
              </a:ext>
            </a:extLst>
          </p:cNvPr>
          <p:cNvGrpSpPr/>
          <p:nvPr/>
        </p:nvGrpSpPr>
        <p:grpSpPr>
          <a:xfrm>
            <a:off x="3215267" y="2166074"/>
            <a:ext cx="2651781" cy="1515499"/>
            <a:chOff x="3215267" y="2007465"/>
            <a:chExt cx="2651781" cy="1825106"/>
          </a:xfrm>
        </p:grpSpPr>
        <p:sp>
          <p:nvSpPr>
            <p:cNvPr id="45" name="ZoneTexte 44">
              <a:extLst>
                <a:ext uri="{FF2B5EF4-FFF2-40B4-BE49-F238E27FC236}">
                  <a16:creationId xmlns:a16="http://schemas.microsoft.com/office/drawing/2014/main" id="{E9473F27-EFE6-48C9-9956-1466A4E03E04}"/>
                </a:ext>
              </a:extLst>
            </p:cNvPr>
            <p:cNvSpPr txBox="1"/>
            <p:nvPr/>
          </p:nvSpPr>
          <p:spPr>
            <a:xfrm>
              <a:off x="3354485" y="2007465"/>
              <a:ext cx="343364" cy="207749"/>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100</a:t>
              </a:r>
            </a:p>
          </p:txBody>
        </p:sp>
        <p:sp>
          <p:nvSpPr>
            <p:cNvPr id="46" name="Forme libre : forme 45">
              <a:extLst>
                <a:ext uri="{FF2B5EF4-FFF2-40B4-BE49-F238E27FC236}">
                  <a16:creationId xmlns:a16="http://schemas.microsoft.com/office/drawing/2014/main" id="{10A6ED23-8C03-4175-9A12-8191F558078E}"/>
                </a:ext>
              </a:extLst>
            </p:cNvPr>
            <p:cNvSpPr/>
            <p:nvPr/>
          </p:nvSpPr>
          <p:spPr>
            <a:xfrm>
              <a:off x="3680342" y="2099798"/>
              <a:ext cx="1947041" cy="1523343"/>
            </a:xfrm>
            <a:custGeom>
              <a:avLst/>
              <a:gdLst>
                <a:gd name="connsiteX0" fmla="*/ 0 w 2596055"/>
                <a:gd name="connsiteY0" fmla="*/ 0 h 2081048"/>
                <a:gd name="connsiteX1" fmla="*/ 0 w 2596055"/>
                <a:gd name="connsiteY1" fmla="*/ 2081048 h 2081048"/>
                <a:gd name="connsiteX2" fmla="*/ 2596055 w 2596055"/>
                <a:gd name="connsiteY2" fmla="*/ 2081048 h 2081048"/>
              </a:gdLst>
              <a:ahLst/>
              <a:cxnLst>
                <a:cxn ang="0">
                  <a:pos x="connsiteX0" y="connsiteY0"/>
                </a:cxn>
                <a:cxn ang="0">
                  <a:pos x="connsiteX1" y="connsiteY1"/>
                </a:cxn>
                <a:cxn ang="0">
                  <a:pos x="connsiteX2" y="connsiteY2"/>
                </a:cxn>
              </a:cxnLst>
              <a:rect l="l" t="t" r="r" b="b"/>
              <a:pathLst>
                <a:path w="2596055" h="2081048">
                  <a:moveTo>
                    <a:pt x="0" y="0"/>
                  </a:moveTo>
                  <a:lnTo>
                    <a:pt x="0" y="2081048"/>
                  </a:lnTo>
                  <a:lnTo>
                    <a:pt x="2596055" y="2081048"/>
                  </a:ln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47" name="ZoneTexte 46">
              <a:extLst>
                <a:ext uri="{FF2B5EF4-FFF2-40B4-BE49-F238E27FC236}">
                  <a16:creationId xmlns:a16="http://schemas.microsoft.com/office/drawing/2014/main" id="{0E658BFF-E89A-4FB5-9DDF-DA6A50EC35FC}"/>
                </a:ext>
              </a:extLst>
            </p:cNvPr>
            <p:cNvSpPr txBox="1"/>
            <p:nvPr/>
          </p:nvSpPr>
          <p:spPr>
            <a:xfrm>
              <a:off x="3407385" y="2159799"/>
              <a:ext cx="290465" cy="207749"/>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90</a:t>
              </a:r>
            </a:p>
          </p:txBody>
        </p:sp>
        <p:sp>
          <p:nvSpPr>
            <p:cNvPr id="48" name="ZoneTexte 47">
              <a:extLst>
                <a:ext uri="{FF2B5EF4-FFF2-40B4-BE49-F238E27FC236}">
                  <a16:creationId xmlns:a16="http://schemas.microsoft.com/office/drawing/2014/main" id="{26563292-F0E5-45BE-9ACF-353F4440560D}"/>
                </a:ext>
              </a:extLst>
            </p:cNvPr>
            <p:cNvSpPr txBox="1"/>
            <p:nvPr/>
          </p:nvSpPr>
          <p:spPr>
            <a:xfrm>
              <a:off x="3407385" y="2312133"/>
              <a:ext cx="290465" cy="207749"/>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80</a:t>
              </a:r>
            </a:p>
          </p:txBody>
        </p:sp>
        <p:sp>
          <p:nvSpPr>
            <p:cNvPr id="49" name="ZoneTexte 48">
              <a:extLst>
                <a:ext uri="{FF2B5EF4-FFF2-40B4-BE49-F238E27FC236}">
                  <a16:creationId xmlns:a16="http://schemas.microsoft.com/office/drawing/2014/main" id="{4F815184-4975-42C5-80E0-C11F4FDC30E3}"/>
                </a:ext>
              </a:extLst>
            </p:cNvPr>
            <p:cNvSpPr txBox="1"/>
            <p:nvPr/>
          </p:nvSpPr>
          <p:spPr>
            <a:xfrm>
              <a:off x="3407385" y="2464467"/>
              <a:ext cx="290465" cy="207749"/>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70</a:t>
              </a:r>
            </a:p>
          </p:txBody>
        </p:sp>
        <p:sp>
          <p:nvSpPr>
            <p:cNvPr id="50" name="ZoneTexte 49">
              <a:extLst>
                <a:ext uri="{FF2B5EF4-FFF2-40B4-BE49-F238E27FC236}">
                  <a16:creationId xmlns:a16="http://schemas.microsoft.com/office/drawing/2014/main" id="{FF55D4E3-0A07-48C9-9386-869A1B2853BB}"/>
                </a:ext>
              </a:extLst>
            </p:cNvPr>
            <p:cNvSpPr txBox="1"/>
            <p:nvPr/>
          </p:nvSpPr>
          <p:spPr>
            <a:xfrm>
              <a:off x="3407385" y="2616801"/>
              <a:ext cx="290465" cy="207749"/>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60</a:t>
              </a:r>
            </a:p>
          </p:txBody>
        </p:sp>
        <p:sp>
          <p:nvSpPr>
            <p:cNvPr id="51" name="ZoneTexte 50">
              <a:extLst>
                <a:ext uri="{FF2B5EF4-FFF2-40B4-BE49-F238E27FC236}">
                  <a16:creationId xmlns:a16="http://schemas.microsoft.com/office/drawing/2014/main" id="{2267069E-8728-4224-B7C9-3A7037948531}"/>
                </a:ext>
              </a:extLst>
            </p:cNvPr>
            <p:cNvSpPr txBox="1"/>
            <p:nvPr/>
          </p:nvSpPr>
          <p:spPr>
            <a:xfrm>
              <a:off x="3407385" y="2769135"/>
              <a:ext cx="290465" cy="207749"/>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50</a:t>
              </a:r>
            </a:p>
          </p:txBody>
        </p:sp>
        <p:sp>
          <p:nvSpPr>
            <p:cNvPr id="52" name="ZoneTexte 51">
              <a:extLst>
                <a:ext uri="{FF2B5EF4-FFF2-40B4-BE49-F238E27FC236}">
                  <a16:creationId xmlns:a16="http://schemas.microsoft.com/office/drawing/2014/main" id="{5BD8BD06-E02A-4BF7-890F-1F23362A8BCA}"/>
                </a:ext>
              </a:extLst>
            </p:cNvPr>
            <p:cNvSpPr txBox="1"/>
            <p:nvPr/>
          </p:nvSpPr>
          <p:spPr>
            <a:xfrm>
              <a:off x="3407385" y="2921469"/>
              <a:ext cx="290465" cy="207749"/>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40</a:t>
              </a:r>
            </a:p>
          </p:txBody>
        </p:sp>
        <p:sp>
          <p:nvSpPr>
            <p:cNvPr id="53" name="ZoneTexte 52">
              <a:extLst>
                <a:ext uri="{FF2B5EF4-FFF2-40B4-BE49-F238E27FC236}">
                  <a16:creationId xmlns:a16="http://schemas.microsoft.com/office/drawing/2014/main" id="{D78E79B7-67CB-4B10-894A-40F9F49CDCE5}"/>
                </a:ext>
              </a:extLst>
            </p:cNvPr>
            <p:cNvSpPr txBox="1"/>
            <p:nvPr/>
          </p:nvSpPr>
          <p:spPr>
            <a:xfrm>
              <a:off x="3407385" y="3073803"/>
              <a:ext cx="290465" cy="207749"/>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30</a:t>
              </a:r>
            </a:p>
          </p:txBody>
        </p:sp>
        <p:sp>
          <p:nvSpPr>
            <p:cNvPr id="54" name="ZoneTexte 53">
              <a:extLst>
                <a:ext uri="{FF2B5EF4-FFF2-40B4-BE49-F238E27FC236}">
                  <a16:creationId xmlns:a16="http://schemas.microsoft.com/office/drawing/2014/main" id="{6AF96DBA-A125-4BE0-88D9-CA6E263BF4F8}"/>
                </a:ext>
              </a:extLst>
            </p:cNvPr>
            <p:cNvSpPr txBox="1"/>
            <p:nvPr/>
          </p:nvSpPr>
          <p:spPr>
            <a:xfrm>
              <a:off x="3407385" y="3226137"/>
              <a:ext cx="290465" cy="207749"/>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20</a:t>
              </a:r>
            </a:p>
          </p:txBody>
        </p:sp>
        <p:sp>
          <p:nvSpPr>
            <p:cNvPr id="55" name="ZoneTexte 54">
              <a:extLst>
                <a:ext uri="{FF2B5EF4-FFF2-40B4-BE49-F238E27FC236}">
                  <a16:creationId xmlns:a16="http://schemas.microsoft.com/office/drawing/2014/main" id="{1251AC82-0745-4CE0-9DC1-04C696D95C03}"/>
                </a:ext>
              </a:extLst>
            </p:cNvPr>
            <p:cNvSpPr txBox="1"/>
            <p:nvPr/>
          </p:nvSpPr>
          <p:spPr>
            <a:xfrm>
              <a:off x="3407385" y="3378471"/>
              <a:ext cx="290465" cy="207749"/>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10</a:t>
              </a:r>
            </a:p>
          </p:txBody>
        </p:sp>
        <p:sp>
          <p:nvSpPr>
            <p:cNvPr id="56" name="ZoneTexte 55">
              <a:extLst>
                <a:ext uri="{FF2B5EF4-FFF2-40B4-BE49-F238E27FC236}">
                  <a16:creationId xmlns:a16="http://schemas.microsoft.com/office/drawing/2014/main" id="{0646A051-2B93-4B47-9ECE-C35A45841E6F}"/>
                </a:ext>
              </a:extLst>
            </p:cNvPr>
            <p:cNvSpPr txBox="1"/>
            <p:nvPr/>
          </p:nvSpPr>
          <p:spPr>
            <a:xfrm>
              <a:off x="3460283" y="3530808"/>
              <a:ext cx="237566" cy="207749"/>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0</a:t>
              </a:r>
            </a:p>
          </p:txBody>
        </p:sp>
        <p:sp>
          <p:nvSpPr>
            <p:cNvPr id="57" name="ZoneTexte 56">
              <a:extLst>
                <a:ext uri="{FF2B5EF4-FFF2-40B4-BE49-F238E27FC236}">
                  <a16:creationId xmlns:a16="http://schemas.microsoft.com/office/drawing/2014/main" id="{870C3AB0-2DEC-49E8-871B-702B474E79C7}"/>
                </a:ext>
              </a:extLst>
            </p:cNvPr>
            <p:cNvSpPr txBox="1"/>
            <p:nvPr/>
          </p:nvSpPr>
          <p:spPr>
            <a:xfrm>
              <a:off x="3561559" y="3624822"/>
              <a:ext cx="237566" cy="20774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0</a:t>
              </a:r>
            </a:p>
          </p:txBody>
        </p:sp>
        <p:sp>
          <p:nvSpPr>
            <p:cNvPr id="58" name="ZoneTexte 57">
              <a:extLst>
                <a:ext uri="{FF2B5EF4-FFF2-40B4-BE49-F238E27FC236}">
                  <a16:creationId xmlns:a16="http://schemas.microsoft.com/office/drawing/2014/main" id="{0807E600-806A-4137-B7F3-D30DBBA5A82E}"/>
                </a:ext>
              </a:extLst>
            </p:cNvPr>
            <p:cNvSpPr txBox="1"/>
            <p:nvPr/>
          </p:nvSpPr>
          <p:spPr>
            <a:xfrm>
              <a:off x="3735136" y="3624822"/>
              <a:ext cx="237566" cy="20774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6</a:t>
              </a:r>
            </a:p>
          </p:txBody>
        </p:sp>
        <p:sp>
          <p:nvSpPr>
            <p:cNvPr id="59" name="ZoneTexte 58">
              <a:extLst>
                <a:ext uri="{FF2B5EF4-FFF2-40B4-BE49-F238E27FC236}">
                  <a16:creationId xmlns:a16="http://schemas.microsoft.com/office/drawing/2014/main" id="{3EFEE48A-2888-4580-99F6-6E228FBB4CD4}"/>
                </a:ext>
              </a:extLst>
            </p:cNvPr>
            <p:cNvSpPr txBox="1"/>
            <p:nvPr/>
          </p:nvSpPr>
          <p:spPr>
            <a:xfrm>
              <a:off x="3906910" y="3624822"/>
              <a:ext cx="290464" cy="20774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12</a:t>
              </a:r>
            </a:p>
          </p:txBody>
        </p:sp>
        <p:sp>
          <p:nvSpPr>
            <p:cNvPr id="60" name="ZoneTexte 59">
              <a:extLst>
                <a:ext uri="{FF2B5EF4-FFF2-40B4-BE49-F238E27FC236}">
                  <a16:creationId xmlns:a16="http://schemas.microsoft.com/office/drawing/2014/main" id="{D6D2B2BC-55F2-43AB-B3C5-E7AC47B1CA66}"/>
                </a:ext>
              </a:extLst>
            </p:cNvPr>
            <p:cNvSpPr txBox="1"/>
            <p:nvPr/>
          </p:nvSpPr>
          <p:spPr>
            <a:xfrm>
              <a:off x="4129778" y="3624822"/>
              <a:ext cx="290464" cy="20774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18</a:t>
              </a:r>
            </a:p>
          </p:txBody>
        </p:sp>
        <p:sp>
          <p:nvSpPr>
            <p:cNvPr id="61" name="ZoneTexte 60">
              <a:extLst>
                <a:ext uri="{FF2B5EF4-FFF2-40B4-BE49-F238E27FC236}">
                  <a16:creationId xmlns:a16="http://schemas.microsoft.com/office/drawing/2014/main" id="{C119A4AA-7D1D-4CAC-8BC2-F63AA52759C4}"/>
                </a:ext>
              </a:extLst>
            </p:cNvPr>
            <p:cNvSpPr txBox="1"/>
            <p:nvPr/>
          </p:nvSpPr>
          <p:spPr>
            <a:xfrm>
              <a:off x="4352647" y="3624822"/>
              <a:ext cx="290464" cy="20774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24</a:t>
              </a:r>
            </a:p>
          </p:txBody>
        </p:sp>
        <p:sp>
          <p:nvSpPr>
            <p:cNvPr id="62" name="ZoneTexte 61">
              <a:extLst>
                <a:ext uri="{FF2B5EF4-FFF2-40B4-BE49-F238E27FC236}">
                  <a16:creationId xmlns:a16="http://schemas.microsoft.com/office/drawing/2014/main" id="{4B4A0AC9-723B-416F-9B4C-026AEF714B02}"/>
                </a:ext>
              </a:extLst>
            </p:cNvPr>
            <p:cNvSpPr txBox="1"/>
            <p:nvPr/>
          </p:nvSpPr>
          <p:spPr>
            <a:xfrm>
              <a:off x="4575515" y="3624822"/>
              <a:ext cx="290464" cy="20774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30</a:t>
              </a:r>
            </a:p>
          </p:txBody>
        </p:sp>
        <p:sp>
          <p:nvSpPr>
            <p:cNvPr id="63" name="ZoneTexte 62">
              <a:extLst>
                <a:ext uri="{FF2B5EF4-FFF2-40B4-BE49-F238E27FC236}">
                  <a16:creationId xmlns:a16="http://schemas.microsoft.com/office/drawing/2014/main" id="{A492FD82-6363-4766-8303-6C17FE889898}"/>
                </a:ext>
              </a:extLst>
            </p:cNvPr>
            <p:cNvSpPr txBox="1"/>
            <p:nvPr/>
          </p:nvSpPr>
          <p:spPr>
            <a:xfrm>
              <a:off x="4798384" y="3624822"/>
              <a:ext cx="290464" cy="20774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36</a:t>
              </a:r>
            </a:p>
          </p:txBody>
        </p:sp>
        <p:sp>
          <p:nvSpPr>
            <p:cNvPr id="64" name="ZoneTexte 63">
              <a:extLst>
                <a:ext uri="{FF2B5EF4-FFF2-40B4-BE49-F238E27FC236}">
                  <a16:creationId xmlns:a16="http://schemas.microsoft.com/office/drawing/2014/main" id="{43BECFC8-8B08-4920-953A-4BDBEADE9EB7}"/>
                </a:ext>
              </a:extLst>
            </p:cNvPr>
            <p:cNvSpPr txBox="1"/>
            <p:nvPr/>
          </p:nvSpPr>
          <p:spPr>
            <a:xfrm>
              <a:off x="5021252" y="3624822"/>
              <a:ext cx="290464" cy="20774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42</a:t>
              </a:r>
            </a:p>
          </p:txBody>
        </p:sp>
        <p:sp>
          <p:nvSpPr>
            <p:cNvPr id="65" name="ZoneTexte 64">
              <a:extLst>
                <a:ext uri="{FF2B5EF4-FFF2-40B4-BE49-F238E27FC236}">
                  <a16:creationId xmlns:a16="http://schemas.microsoft.com/office/drawing/2014/main" id="{23670618-4D31-4A05-BCB9-D8767A822F6B}"/>
                </a:ext>
              </a:extLst>
            </p:cNvPr>
            <p:cNvSpPr txBox="1"/>
            <p:nvPr/>
          </p:nvSpPr>
          <p:spPr>
            <a:xfrm>
              <a:off x="5244121" y="3624822"/>
              <a:ext cx="290464" cy="20774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48</a:t>
              </a:r>
            </a:p>
          </p:txBody>
        </p:sp>
        <p:sp>
          <p:nvSpPr>
            <p:cNvPr id="66" name="ZoneTexte 65">
              <a:extLst>
                <a:ext uri="{FF2B5EF4-FFF2-40B4-BE49-F238E27FC236}">
                  <a16:creationId xmlns:a16="http://schemas.microsoft.com/office/drawing/2014/main" id="{D6BED85D-4A9E-48F3-B8B5-E2B663DA4076}"/>
                </a:ext>
              </a:extLst>
            </p:cNvPr>
            <p:cNvSpPr txBox="1"/>
            <p:nvPr/>
          </p:nvSpPr>
          <p:spPr>
            <a:xfrm>
              <a:off x="5466988" y="3624822"/>
              <a:ext cx="290464" cy="20774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54</a:t>
              </a:r>
            </a:p>
          </p:txBody>
        </p:sp>
        <p:sp>
          <p:nvSpPr>
            <p:cNvPr id="114" name="ZoneTexte 113">
              <a:extLst>
                <a:ext uri="{FF2B5EF4-FFF2-40B4-BE49-F238E27FC236}">
                  <a16:creationId xmlns:a16="http://schemas.microsoft.com/office/drawing/2014/main" id="{A73C36F1-F543-457E-B49C-B033C6EAA529}"/>
                </a:ext>
              </a:extLst>
            </p:cNvPr>
            <p:cNvSpPr txBox="1"/>
            <p:nvPr/>
          </p:nvSpPr>
          <p:spPr>
            <a:xfrm>
              <a:off x="4855233" y="2404014"/>
              <a:ext cx="1011815" cy="43858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Médiane (95% CI)</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1,6 mois (1,4 – 2,8)</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4,0 mois (2,8 – 4,4)</a:t>
              </a:r>
            </a:p>
          </p:txBody>
        </p:sp>
        <p:sp>
          <p:nvSpPr>
            <p:cNvPr id="121" name="Forme libre : forme 120">
              <a:extLst>
                <a:ext uri="{FF2B5EF4-FFF2-40B4-BE49-F238E27FC236}">
                  <a16:creationId xmlns:a16="http://schemas.microsoft.com/office/drawing/2014/main" id="{21C1D5B1-CB99-495C-B51C-9AFD32A1179C}"/>
                </a:ext>
              </a:extLst>
            </p:cNvPr>
            <p:cNvSpPr/>
            <p:nvPr/>
          </p:nvSpPr>
          <p:spPr>
            <a:xfrm>
              <a:off x="3681544" y="2098612"/>
              <a:ext cx="1258645" cy="1508760"/>
            </a:xfrm>
            <a:custGeom>
              <a:avLst/>
              <a:gdLst>
                <a:gd name="connsiteX0" fmla="*/ 0 w 1678193"/>
                <a:gd name="connsiteY0" fmla="*/ 0 h 2011680"/>
                <a:gd name="connsiteX1" fmla="*/ 57374 w 1678193"/>
                <a:gd name="connsiteY1" fmla="*/ 111162 h 2011680"/>
                <a:gd name="connsiteX2" fmla="*/ 71718 w 1678193"/>
                <a:gd name="connsiteY2" fmla="*/ 218739 h 2011680"/>
                <a:gd name="connsiteX3" fmla="*/ 86061 w 1678193"/>
                <a:gd name="connsiteY3" fmla="*/ 423134 h 2011680"/>
                <a:gd name="connsiteX4" fmla="*/ 93233 w 1678193"/>
                <a:gd name="connsiteY4" fmla="*/ 598842 h 2011680"/>
                <a:gd name="connsiteX5" fmla="*/ 103991 w 1678193"/>
                <a:gd name="connsiteY5" fmla="*/ 656216 h 2011680"/>
                <a:gd name="connsiteX6" fmla="*/ 129092 w 1678193"/>
                <a:gd name="connsiteY6" fmla="*/ 674146 h 2011680"/>
                <a:gd name="connsiteX7" fmla="*/ 136264 w 1678193"/>
                <a:gd name="connsiteY7" fmla="*/ 778136 h 2011680"/>
                <a:gd name="connsiteX8" fmla="*/ 147021 w 1678193"/>
                <a:gd name="connsiteY8" fmla="*/ 932329 h 2011680"/>
                <a:gd name="connsiteX9" fmla="*/ 164951 w 1678193"/>
                <a:gd name="connsiteY9" fmla="*/ 996875 h 2011680"/>
                <a:gd name="connsiteX10" fmla="*/ 200810 w 1678193"/>
                <a:gd name="connsiteY10" fmla="*/ 996875 h 2011680"/>
                <a:gd name="connsiteX11" fmla="*/ 200810 w 1678193"/>
                <a:gd name="connsiteY11" fmla="*/ 1219200 h 2011680"/>
                <a:gd name="connsiteX12" fmla="*/ 200810 w 1678193"/>
                <a:gd name="connsiteY12" fmla="*/ 1219200 h 2011680"/>
                <a:gd name="connsiteX13" fmla="*/ 229497 w 1678193"/>
                <a:gd name="connsiteY13" fmla="*/ 1219200 h 2011680"/>
                <a:gd name="connsiteX14" fmla="*/ 229497 w 1678193"/>
                <a:gd name="connsiteY14" fmla="*/ 1298089 h 2011680"/>
                <a:gd name="connsiteX15" fmla="*/ 258184 w 1678193"/>
                <a:gd name="connsiteY15" fmla="*/ 1298089 h 2011680"/>
                <a:gd name="connsiteX16" fmla="*/ 258184 w 1678193"/>
                <a:gd name="connsiteY16" fmla="*/ 1355463 h 2011680"/>
                <a:gd name="connsiteX17" fmla="*/ 279699 w 1678193"/>
                <a:gd name="connsiteY17" fmla="*/ 1355463 h 2011680"/>
                <a:gd name="connsiteX18" fmla="*/ 279699 w 1678193"/>
                <a:gd name="connsiteY18" fmla="*/ 1380564 h 2011680"/>
                <a:gd name="connsiteX19" fmla="*/ 351417 w 1678193"/>
                <a:gd name="connsiteY19" fmla="*/ 1380564 h 2011680"/>
                <a:gd name="connsiteX20" fmla="*/ 351417 w 1678193"/>
                <a:gd name="connsiteY20" fmla="*/ 1577788 h 2011680"/>
                <a:gd name="connsiteX21" fmla="*/ 405205 w 1678193"/>
                <a:gd name="connsiteY21" fmla="*/ 1577788 h 2011680"/>
                <a:gd name="connsiteX22" fmla="*/ 405205 w 1678193"/>
                <a:gd name="connsiteY22" fmla="*/ 1631576 h 2011680"/>
                <a:gd name="connsiteX23" fmla="*/ 473337 w 1678193"/>
                <a:gd name="connsiteY23" fmla="*/ 1631576 h 2011680"/>
                <a:gd name="connsiteX24" fmla="*/ 473337 w 1678193"/>
                <a:gd name="connsiteY24" fmla="*/ 1749910 h 2011680"/>
                <a:gd name="connsiteX25" fmla="*/ 530711 w 1678193"/>
                <a:gd name="connsiteY25" fmla="*/ 1749910 h 2011680"/>
                <a:gd name="connsiteX26" fmla="*/ 530711 w 1678193"/>
                <a:gd name="connsiteY26" fmla="*/ 1796527 h 2011680"/>
                <a:gd name="connsiteX27" fmla="*/ 595257 w 1678193"/>
                <a:gd name="connsiteY27" fmla="*/ 1796527 h 2011680"/>
                <a:gd name="connsiteX28" fmla="*/ 595257 w 1678193"/>
                <a:gd name="connsiteY28" fmla="*/ 1839557 h 2011680"/>
                <a:gd name="connsiteX29" fmla="*/ 609600 w 1678193"/>
                <a:gd name="connsiteY29" fmla="*/ 1839557 h 2011680"/>
                <a:gd name="connsiteX30" fmla="*/ 609600 w 1678193"/>
                <a:gd name="connsiteY30" fmla="*/ 1864659 h 2011680"/>
                <a:gd name="connsiteX31" fmla="*/ 810410 w 1678193"/>
                <a:gd name="connsiteY31" fmla="*/ 1864659 h 2011680"/>
                <a:gd name="connsiteX32" fmla="*/ 810410 w 1678193"/>
                <a:gd name="connsiteY32" fmla="*/ 1889760 h 2011680"/>
                <a:gd name="connsiteX33" fmla="*/ 950259 w 1678193"/>
                <a:gd name="connsiteY33" fmla="*/ 1889760 h 2011680"/>
                <a:gd name="connsiteX34" fmla="*/ 950259 w 1678193"/>
                <a:gd name="connsiteY34" fmla="*/ 1918447 h 2011680"/>
                <a:gd name="connsiteX35" fmla="*/ 1029148 w 1678193"/>
                <a:gd name="connsiteY35" fmla="*/ 1918447 h 2011680"/>
                <a:gd name="connsiteX36" fmla="*/ 1029148 w 1678193"/>
                <a:gd name="connsiteY36" fmla="*/ 1965063 h 2011680"/>
                <a:gd name="connsiteX37" fmla="*/ 1122381 w 1678193"/>
                <a:gd name="connsiteY37" fmla="*/ 1965063 h 2011680"/>
                <a:gd name="connsiteX38" fmla="*/ 1122381 w 1678193"/>
                <a:gd name="connsiteY38" fmla="*/ 1965063 h 2011680"/>
                <a:gd name="connsiteX39" fmla="*/ 1122381 w 1678193"/>
                <a:gd name="connsiteY39" fmla="*/ 1990164 h 2011680"/>
                <a:gd name="connsiteX40" fmla="*/ 1359050 w 1678193"/>
                <a:gd name="connsiteY40" fmla="*/ 1990164 h 2011680"/>
                <a:gd name="connsiteX41" fmla="*/ 1359050 w 1678193"/>
                <a:gd name="connsiteY41" fmla="*/ 2011680 h 2011680"/>
                <a:gd name="connsiteX42" fmla="*/ 1678193 w 1678193"/>
                <a:gd name="connsiteY42" fmla="*/ 201168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678193" h="2011680">
                  <a:moveTo>
                    <a:pt x="0" y="0"/>
                  </a:moveTo>
                  <a:lnTo>
                    <a:pt x="57374" y="111162"/>
                  </a:lnTo>
                  <a:lnTo>
                    <a:pt x="71718" y="218739"/>
                  </a:lnTo>
                  <a:lnTo>
                    <a:pt x="86061" y="423134"/>
                  </a:lnTo>
                  <a:lnTo>
                    <a:pt x="93233" y="598842"/>
                  </a:lnTo>
                  <a:lnTo>
                    <a:pt x="103991" y="656216"/>
                  </a:lnTo>
                  <a:lnTo>
                    <a:pt x="129092" y="674146"/>
                  </a:lnTo>
                  <a:lnTo>
                    <a:pt x="136264" y="778136"/>
                  </a:lnTo>
                  <a:lnTo>
                    <a:pt x="147021" y="932329"/>
                  </a:lnTo>
                  <a:lnTo>
                    <a:pt x="164951" y="996875"/>
                  </a:lnTo>
                  <a:lnTo>
                    <a:pt x="200810" y="996875"/>
                  </a:lnTo>
                  <a:lnTo>
                    <a:pt x="200810" y="1219200"/>
                  </a:lnTo>
                  <a:lnTo>
                    <a:pt x="200810" y="1219200"/>
                  </a:lnTo>
                  <a:lnTo>
                    <a:pt x="229497" y="1219200"/>
                  </a:lnTo>
                  <a:lnTo>
                    <a:pt x="229497" y="1298089"/>
                  </a:lnTo>
                  <a:lnTo>
                    <a:pt x="258184" y="1298089"/>
                  </a:lnTo>
                  <a:lnTo>
                    <a:pt x="258184" y="1355463"/>
                  </a:lnTo>
                  <a:lnTo>
                    <a:pt x="279699" y="1355463"/>
                  </a:lnTo>
                  <a:lnTo>
                    <a:pt x="279699" y="1380564"/>
                  </a:lnTo>
                  <a:lnTo>
                    <a:pt x="351417" y="1380564"/>
                  </a:lnTo>
                  <a:lnTo>
                    <a:pt x="351417" y="1577788"/>
                  </a:lnTo>
                  <a:lnTo>
                    <a:pt x="405205" y="1577788"/>
                  </a:lnTo>
                  <a:lnTo>
                    <a:pt x="405205" y="1631576"/>
                  </a:lnTo>
                  <a:lnTo>
                    <a:pt x="473337" y="1631576"/>
                  </a:lnTo>
                  <a:lnTo>
                    <a:pt x="473337" y="1749910"/>
                  </a:lnTo>
                  <a:lnTo>
                    <a:pt x="530711" y="1749910"/>
                  </a:lnTo>
                  <a:lnTo>
                    <a:pt x="530711" y="1796527"/>
                  </a:lnTo>
                  <a:lnTo>
                    <a:pt x="595257" y="1796527"/>
                  </a:lnTo>
                  <a:lnTo>
                    <a:pt x="595257" y="1839557"/>
                  </a:lnTo>
                  <a:lnTo>
                    <a:pt x="609600" y="1839557"/>
                  </a:lnTo>
                  <a:lnTo>
                    <a:pt x="609600" y="1864659"/>
                  </a:lnTo>
                  <a:lnTo>
                    <a:pt x="810410" y="1864659"/>
                  </a:lnTo>
                  <a:lnTo>
                    <a:pt x="810410" y="1889760"/>
                  </a:lnTo>
                  <a:lnTo>
                    <a:pt x="950259" y="1889760"/>
                  </a:lnTo>
                  <a:lnTo>
                    <a:pt x="950259" y="1918447"/>
                  </a:lnTo>
                  <a:lnTo>
                    <a:pt x="1029148" y="1918447"/>
                  </a:lnTo>
                  <a:lnTo>
                    <a:pt x="1029148" y="1965063"/>
                  </a:lnTo>
                  <a:lnTo>
                    <a:pt x="1122381" y="1965063"/>
                  </a:lnTo>
                  <a:lnTo>
                    <a:pt x="1122381" y="1965063"/>
                  </a:lnTo>
                  <a:lnTo>
                    <a:pt x="1122381" y="1990164"/>
                  </a:lnTo>
                  <a:lnTo>
                    <a:pt x="1359050" y="1990164"/>
                  </a:lnTo>
                  <a:lnTo>
                    <a:pt x="1359050" y="2011680"/>
                  </a:lnTo>
                  <a:lnTo>
                    <a:pt x="1678193" y="2011680"/>
                  </a:lnTo>
                </a:path>
              </a:pathLst>
            </a:custGeom>
            <a:noFill/>
            <a:ln w="222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122" name="Forme libre : forme 121">
              <a:extLst>
                <a:ext uri="{FF2B5EF4-FFF2-40B4-BE49-F238E27FC236}">
                  <a16:creationId xmlns:a16="http://schemas.microsoft.com/office/drawing/2014/main" id="{1C489408-65D1-4808-AB09-0737FDFE4F57}"/>
                </a:ext>
              </a:extLst>
            </p:cNvPr>
            <p:cNvSpPr/>
            <p:nvPr/>
          </p:nvSpPr>
          <p:spPr>
            <a:xfrm>
              <a:off x="3703059" y="2085164"/>
              <a:ext cx="1748118" cy="1425389"/>
            </a:xfrm>
            <a:custGeom>
              <a:avLst/>
              <a:gdLst>
                <a:gd name="connsiteX0" fmla="*/ 0 w 2330824"/>
                <a:gd name="connsiteY0" fmla="*/ 0 h 1900518"/>
                <a:gd name="connsiteX1" fmla="*/ 32273 w 2330824"/>
                <a:gd name="connsiteY1" fmla="*/ 225911 h 1900518"/>
                <a:gd name="connsiteX2" fmla="*/ 43031 w 2330824"/>
                <a:gd name="connsiteY2" fmla="*/ 760207 h 1900518"/>
                <a:gd name="connsiteX3" fmla="*/ 60960 w 2330824"/>
                <a:gd name="connsiteY3" fmla="*/ 1093694 h 1900518"/>
                <a:gd name="connsiteX4" fmla="*/ 118334 w 2330824"/>
                <a:gd name="connsiteY4" fmla="*/ 1115210 h 1900518"/>
                <a:gd name="connsiteX5" fmla="*/ 111163 w 2330824"/>
                <a:gd name="connsiteY5" fmla="*/ 1366222 h 1900518"/>
                <a:gd name="connsiteX6" fmla="*/ 182880 w 2330824"/>
                <a:gd name="connsiteY6" fmla="*/ 1376979 h 1900518"/>
                <a:gd name="connsiteX7" fmla="*/ 186466 w 2330824"/>
                <a:gd name="connsiteY7" fmla="*/ 1459454 h 1900518"/>
                <a:gd name="connsiteX8" fmla="*/ 233083 w 2330824"/>
                <a:gd name="connsiteY8" fmla="*/ 1463040 h 1900518"/>
                <a:gd name="connsiteX9" fmla="*/ 251012 w 2330824"/>
                <a:gd name="connsiteY9" fmla="*/ 1534758 h 1900518"/>
                <a:gd name="connsiteX10" fmla="*/ 315558 w 2330824"/>
                <a:gd name="connsiteY10" fmla="*/ 1556273 h 1900518"/>
                <a:gd name="connsiteX11" fmla="*/ 369346 w 2330824"/>
                <a:gd name="connsiteY11" fmla="*/ 1602890 h 1900518"/>
                <a:gd name="connsiteX12" fmla="*/ 476923 w 2330824"/>
                <a:gd name="connsiteY12" fmla="*/ 1602890 h 1900518"/>
                <a:gd name="connsiteX13" fmla="*/ 476923 w 2330824"/>
                <a:gd name="connsiteY13" fmla="*/ 1617233 h 1900518"/>
                <a:gd name="connsiteX14" fmla="*/ 512781 w 2330824"/>
                <a:gd name="connsiteY14" fmla="*/ 1617233 h 1900518"/>
                <a:gd name="connsiteX15" fmla="*/ 512781 w 2330824"/>
                <a:gd name="connsiteY15" fmla="*/ 1656678 h 1900518"/>
                <a:gd name="connsiteX16" fmla="*/ 584499 w 2330824"/>
                <a:gd name="connsiteY16" fmla="*/ 1656678 h 1900518"/>
                <a:gd name="connsiteX17" fmla="*/ 595257 w 2330824"/>
                <a:gd name="connsiteY17" fmla="*/ 1667436 h 1900518"/>
                <a:gd name="connsiteX18" fmla="*/ 627530 w 2330824"/>
                <a:gd name="connsiteY18" fmla="*/ 1667436 h 1900518"/>
                <a:gd name="connsiteX19" fmla="*/ 627530 w 2330824"/>
                <a:gd name="connsiteY19" fmla="*/ 1688951 h 1900518"/>
                <a:gd name="connsiteX20" fmla="*/ 738692 w 2330824"/>
                <a:gd name="connsiteY20" fmla="*/ 1688951 h 1900518"/>
                <a:gd name="connsiteX21" fmla="*/ 738692 w 2330824"/>
                <a:gd name="connsiteY21" fmla="*/ 1721224 h 1900518"/>
                <a:gd name="connsiteX22" fmla="*/ 828339 w 2330824"/>
                <a:gd name="connsiteY22" fmla="*/ 1721224 h 1900518"/>
                <a:gd name="connsiteX23" fmla="*/ 828339 w 2330824"/>
                <a:gd name="connsiteY23" fmla="*/ 1735567 h 1900518"/>
                <a:gd name="connsiteX24" fmla="*/ 864198 w 2330824"/>
                <a:gd name="connsiteY24" fmla="*/ 1735567 h 1900518"/>
                <a:gd name="connsiteX25" fmla="*/ 864198 w 2330824"/>
                <a:gd name="connsiteY25" fmla="*/ 1760669 h 1900518"/>
                <a:gd name="connsiteX26" fmla="*/ 1032734 w 2330824"/>
                <a:gd name="connsiteY26" fmla="*/ 1760669 h 1900518"/>
                <a:gd name="connsiteX27" fmla="*/ 1032734 w 2330824"/>
                <a:gd name="connsiteY27" fmla="*/ 1785770 h 1900518"/>
                <a:gd name="connsiteX28" fmla="*/ 1251473 w 2330824"/>
                <a:gd name="connsiteY28" fmla="*/ 1785770 h 1900518"/>
                <a:gd name="connsiteX29" fmla="*/ 1251473 w 2330824"/>
                <a:gd name="connsiteY29" fmla="*/ 1785770 h 1900518"/>
                <a:gd name="connsiteX30" fmla="*/ 1251473 w 2330824"/>
                <a:gd name="connsiteY30" fmla="*/ 1810871 h 1900518"/>
                <a:gd name="connsiteX31" fmla="*/ 1470212 w 2330824"/>
                <a:gd name="connsiteY31" fmla="*/ 1810871 h 1900518"/>
                <a:gd name="connsiteX32" fmla="*/ 1470212 w 2330824"/>
                <a:gd name="connsiteY32" fmla="*/ 1828800 h 1900518"/>
                <a:gd name="connsiteX33" fmla="*/ 1588546 w 2330824"/>
                <a:gd name="connsiteY33" fmla="*/ 1828800 h 1900518"/>
                <a:gd name="connsiteX34" fmla="*/ 1577788 w 2330824"/>
                <a:gd name="connsiteY34" fmla="*/ 1839558 h 1900518"/>
                <a:gd name="connsiteX35" fmla="*/ 1631577 w 2330824"/>
                <a:gd name="connsiteY35" fmla="*/ 1839558 h 1900518"/>
                <a:gd name="connsiteX36" fmla="*/ 1631577 w 2330824"/>
                <a:gd name="connsiteY36" fmla="*/ 1886174 h 1900518"/>
                <a:gd name="connsiteX37" fmla="*/ 1911275 w 2330824"/>
                <a:gd name="connsiteY37" fmla="*/ 1886174 h 1900518"/>
                <a:gd name="connsiteX38" fmla="*/ 1911275 w 2330824"/>
                <a:gd name="connsiteY38" fmla="*/ 1896932 h 1900518"/>
                <a:gd name="connsiteX39" fmla="*/ 1911275 w 2330824"/>
                <a:gd name="connsiteY39" fmla="*/ 1900518 h 1900518"/>
                <a:gd name="connsiteX40" fmla="*/ 2330824 w 2330824"/>
                <a:gd name="connsiteY40" fmla="*/ 1900518 h 1900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330824" h="1900518">
                  <a:moveTo>
                    <a:pt x="0" y="0"/>
                  </a:moveTo>
                  <a:lnTo>
                    <a:pt x="32273" y="225911"/>
                  </a:lnTo>
                  <a:lnTo>
                    <a:pt x="43031" y="760207"/>
                  </a:lnTo>
                  <a:lnTo>
                    <a:pt x="60960" y="1093694"/>
                  </a:lnTo>
                  <a:lnTo>
                    <a:pt x="118334" y="1115210"/>
                  </a:lnTo>
                  <a:lnTo>
                    <a:pt x="111163" y="1366222"/>
                  </a:lnTo>
                  <a:lnTo>
                    <a:pt x="182880" y="1376979"/>
                  </a:lnTo>
                  <a:lnTo>
                    <a:pt x="186466" y="1459454"/>
                  </a:lnTo>
                  <a:lnTo>
                    <a:pt x="233083" y="1463040"/>
                  </a:lnTo>
                  <a:lnTo>
                    <a:pt x="251012" y="1534758"/>
                  </a:lnTo>
                  <a:lnTo>
                    <a:pt x="315558" y="1556273"/>
                  </a:lnTo>
                  <a:lnTo>
                    <a:pt x="369346" y="1602890"/>
                  </a:lnTo>
                  <a:lnTo>
                    <a:pt x="476923" y="1602890"/>
                  </a:lnTo>
                  <a:lnTo>
                    <a:pt x="476923" y="1617233"/>
                  </a:lnTo>
                  <a:lnTo>
                    <a:pt x="512781" y="1617233"/>
                  </a:lnTo>
                  <a:lnTo>
                    <a:pt x="512781" y="1656678"/>
                  </a:lnTo>
                  <a:lnTo>
                    <a:pt x="584499" y="1656678"/>
                  </a:lnTo>
                  <a:lnTo>
                    <a:pt x="595257" y="1667436"/>
                  </a:lnTo>
                  <a:lnTo>
                    <a:pt x="627530" y="1667436"/>
                  </a:lnTo>
                  <a:lnTo>
                    <a:pt x="627530" y="1688951"/>
                  </a:lnTo>
                  <a:lnTo>
                    <a:pt x="738692" y="1688951"/>
                  </a:lnTo>
                  <a:lnTo>
                    <a:pt x="738692" y="1721224"/>
                  </a:lnTo>
                  <a:lnTo>
                    <a:pt x="828339" y="1721224"/>
                  </a:lnTo>
                  <a:lnTo>
                    <a:pt x="828339" y="1735567"/>
                  </a:lnTo>
                  <a:lnTo>
                    <a:pt x="864198" y="1735567"/>
                  </a:lnTo>
                  <a:lnTo>
                    <a:pt x="864198" y="1760669"/>
                  </a:lnTo>
                  <a:lnTo>
                    <a:pt x="1032734" y="1760669"/>
                  </a:lnTo>
                  <a:lnTo>
                    <a:pt x="1032734" y="1785770"/>
                  </a:lnTo>
                  <a:lnTo>
                    <a:pt x="1251473" y="1785770"/>
                  </a:lnTo>
                  <a:lnTo>
                    <a:pt x="1251473" y="1785770"/>
                  </a:lnTo>
                  <a:lnTo>
                    <a:pt x="1251473" y="1810871"/>
                  </a:lnTo>
                  <a:lnTo>
                    <a:pt x="1470212" y="1810871"/>
                  </a:lnTo>
                  <a:lnTo>
                    <a:pt x="1470212" y="1828800"/>
                  </a:lnTo>
                  <a:lnTo>
                    <a:pt x="1588546" y="1828800"/>
                  </a:lnTo>
                  <a:lnTo>
                    <a:pt x="1577788" y="1839558"/>
                  </a:lnTo>
                  <a:lnTo>
                    <a:pt x="1631577" y="1839558"/>
                  </a:lnTo>
                  <a:lnTo>
                    <a:pt x="1631577" y="1886174"/>
                  </a:lnTo>
                  <a:lnTo>
                    <a:pt x="1911275" y="1886174"/>
                  </a:lnTo>
                  <a:lnTo>
                    <a:pt x="1911275" y="1896932"/>
                  </a:lnTo>
                  <a:lnTo>
                    <a:pt x="1911275" y="1900518"/>
                  </a:lnTo>
                  <a:lnTo>
                    <a:pt x="2330824" y="1900518"/>
                  </a:lnTo>
                </a:path>
              </a:pathLst>
            </a:custGeom>
            <a:noFill/>
            <a:ln w="222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125" name="ZoneTexte 124">
              <a:extLst>
                <a:ext uri="{FF2B5EF4-FFF2-40B4-BE49-F238E27FC236}">
                  <a16:creationId xmlns:a16="http://schemas.microsoft.com/office/drawing/2014/main" id="{9ECDAFFB-4530-476F-AF96-B9BA6822489E}"/>
                </a:ext>
              </a:extLst>
            </p:cNvPr>
            <p:cNvSpPr txBox="1"/>
            <p:nvPr/>
          </p:nvSpPr>
          <p:spPr>
            <a:xfrm rot="16200000">
              <a:off x="3074524" y="2734459"/>
              <a:ext cx="489236" cy="20774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SSP %</a:t>
              </a:r>
            </a:p>
          </p:txBody>
        </p:sp>
      </p:grpSp>
      <p:grpSp>
        <p:nvGrpSpPr>
          <p:cNvPr id="128" name="Groupe 127">
            <a:extLst>
              <a:ext uri="{FF2B5EF4-FFF2-40B4-BE49-F238E27FC236}">
                <a16:creationId xmlns:a16="http://schemas.microsoft.com/office/drawing/2014/main" id="{F50555B1-5EC0-47BB-8638-7C3A96D2C29E}"/>
              </a:ext>
            </a:extLst>
          </p:cNvPr>
          <p:cNvGrpSpPr/>
          <p:nvPr/>
        </p:nvGrpSpPr>
        <p:grpSpPr>
          <a:xfrm>
            <a:off x="6217007" y="2166074"/>
            <a:ext cx="2525676" cy="1515499"/>
            <a:chOff x="6217007" y="2007465"/>
            <a:chExt cx="2525676" cy="1825106"/>
          </a:xfrm>
        </p:grpSpPr>
        <p:sp>
          <p:nvSpPr>
            <p:cNvPr id="79" name="ZoneTexte 78">
              <a:extLst>
                <a:ext uri="{FF2B5EF4-FFF2-40B4-BE49-F238E27FC236}">
                  <a16:creationId xmlns:a16="http://schemas.microsoft.com/office/drawing/2014/main" id="{A47765C1-08D3-4C5B-B40A-35456003182A}"/>
                </a:ext>
              </a:extLst>
            </p:cNvPr>
            <p:cNvSpPr txBox="1"/>
            <p:nvPr/>
          </p:nvSpPr>
          <p:spPr>
            <a:xfrm>
              <a:off x="6339717" y="2007465"/>
              <a:ext cx="343364" cy="207749"/>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100</a:t>
              </a:r>
            </a:p>
          </p:txBody>
        </p:sp>
        <p:sp>
          <p:nvSpPr>
            <p:cNvPr id="80" name="Forme libre : forme 79">
              <a:extLst>
                <a:ext uri="{FF2B5EF4-FFF2-40B4-BE49-F238E27FC236}">
                  <a16:creationId xmlns:a16="http://schemas.microsoft.com/office/drawing/2014/main" id="{81AE5564-577C-4A02-8260-0E74DA591967}"/>
                </a:ext>
              </a:extLst>
            </p:cNvPr>
            <p:cNvSpPr/>
            <p:nvPr/>
          </p:nvSpPr>
          <p:spPr>
            <a:xfrm>
              <a:off x="6665574" y="2099798"/>
              <a:ext cx="1947041" cy="1523343"/>
            </a:xfrm>
            <a:custGeom>
              <a:avLst/>
              <a:gdLst>
                <a:gd name="connsiteX0" fmla="*/ 0 w 2596055"/>
                <a:gd name="connsiteY0" fmla="*/ 0 h 2081048"/>
                <a:gd name="connsiteX1" fmla="*/ 0 w 2596055"/>
                <a:gd name="connsiteY1" fmla="*/ 2081048 h 2081048"/>
                <a:gd name="connsiteX2" fmla="*/ 2596055 w 2596055"/>
                <a:gd name="connsiteY2" fmla="*/ 2081048 h 2081048"/>
              </a:gdLst>
              <a:ahLst/>
              <a:cxnLst>
                <a:cxn ang="0">
                  <a:pos x="connsiteX0" y="connsiteY0"/>
                </a:cxn>
                <a:cxn ang="0">
                  <a:pos x="connsiteX1" y="connsiteY1"/>
                </a:cxn>
                <a:cxn ang="0">
                  <a:pos x="connsiteX2" y="connsiteY2"/>
                </a:cxn>
              </a:cxnLst>
              <a:rect l="l" t="t" r="r" b="b"/>
              <a:pathLst>
                <a:path w="2596055" h="2081048">
                  <a:moveTo>
                    <a:pt x="0" y="0"/>
                  </a:moveTo>
                  <a:lnTo>
                    <a:pt x="0" y="2081048"/>
                  </a:lnTo>
                  <a:lnTo>
                    <a:pt x="2596055" y="2081048"/>
                  </a:ln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81" name="ZoneTexte 80">
              <a:extLst>
                <a:ext uri="{FF2B5EF4-FFF2-40B4-BE49-F238E27FC236}">
                  <a16:creationId xmlns:a16="http://schemas.microsoft.com/office/drawing/2014/main" id="{50BA4983-AB4F-454D-AED2-0F1DA3BCF809}"/>
                </a:ext>
              </a:extLst>
            </p:cNvPr>
            <p:cNvSpPr txBox="1"/>
            <p:nvPr/>
          </p:nvSpPr>
          <p:spPr>
            <a:xfrm>
              <a:off x="6392616" y="2159799"/>
              <a:ext cx="290465" cy="207749"/>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90</a:t>
              </a:r>
            </a:p>
          </p:txBody>
        </p:sp>
        <p:sp>
          <p:nvSpPr>
            <p:cNvPr id="82" name="ZoneTexte 81">
              <a:extLst>
                <a:ext uri="{FF2B5EF4-FFF2-40B4-BE49-F238E27FC236}">
                  <a16:creationId xmlns:a16="http://schemas.microsoft.com/office/drawing/2014/main" id="{C330D4F0-B66B-48D5-B427-BA59F4525450}"/>
                </a:ext>
              </a:extLst>
            </p:cNvPr>
            <p:cNvSpPr txBox="1"/>
            <p:nvPr/>
          </p:nvSpPr>
          <p:spPr>
            <a:xfrm>
              <a:off x="6392616" y="2312133"/>
              <a:ext cx="290465" cy="207749"/>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80</a:t>
              </a:r>
            </a:p>
          </p:txBody>
        </p:sp>
        <p:sp>
          <p:nvSpPr>
            <p:cNvPr id="83" name="ZoneTexte 82">
              <a:extLst>
                <a:ext uri="{FF2B5EF4-FFF2-40B4-BE49-F238E27FC236}">
                  <a16:creationId xmlns:a16="http://schemas.microsoft.com/office/drawing/2014/main" id="{65BFF1C4-2114-4A55-B344-117941768B50}"/>
                </a:ext>
              </a:extLst>
            </p:cNvPr>
            <p:cNvSpPr txBox="1"/>
            <p:nvPr/>
          </p:nvSpPr>
          <p:spPr>
            <a:xfrm>
              <a:off x="6392616" y="2464467"/>
              <a:ext cx="290465" cy="207749"/>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70</a:t>
              </a:r>
            </a:p>
          </p:txBody>
        </p:sp>
        <p:sp>
          <p:nvSpPr>
            <p:cNvPr id="84" name="ZoneTexte 83">
              <a:extLst>
                <a:ext uri="{FF2B5EF4-FFF2-40B4-BE49-F238E27FC236}">
                  <a16:creationId xmlns:a16="http://schemas.microsoft.com/office/drawing/2014/main" id="{064FFE35-A098-4E81-8F75-8D4B626E0C3E}"/>
                </a:ext>
              </a:extLst>
            </p:cNvPr>
            <p:cNvSpPr txBox="1"/>
            <p:nvPr/>
          </p:nvSpPr>
          <p:spPr>
            <a:xfrm>
              <a:off x="6392616" y="2616801"/>
              <a:ext cx="290465" cy="207749"/>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60</a:t>
              </a:r>
            </a:p>
          </p:txBody>
        </p:sp>
        <p:sp>
          <p:nvSpPr>
            <p:cNvPr id="85" name="ZoneTexte 84">
              <a:extLst>
                <a:ext uri="{FF2B5EF4-FFF2-40B4-BE49-F238E27FC236}">
                  <a16:creationId xmlns:a16="http://schemas.microsoft.com/office/drawing/2014/main" id="{AED530C7-DD45-4EA3-A60B-11EEAED46A44}"/>
                </a:ext>
              </a:extLst>
            </p:cNvPr>
            <p:cNvSpPr txBox="1"/>
            <p:nvPr/>
          </p:nvSpPr>
          <p:spPr>
            <a:xfrm>
              <a:off x="6392616" y="2769135"/>
              <a:ext cx="290465" cy="207749"/>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50</a:t>
              </a:r>
            </a:p>
          </p:txBody>
        </p:sp>
        <p:sp>
          <p:nvSpPr>
            <p:cNvPr id="86" name="ZoneTexte 85">
              <a:extLst>
                <a:ext uri="{FF2B5EF4-FFF2-40B4-BE49-F238E27FC236}">
                  <a16:creationId xmlns:a16="http://schemas.microsoft.com/office/drawing/2014/main" id="{2137D8D8-5131-46A4-8FC3-C4E893160DDF}"/>
                </a:ext>
              </a:extLst>
            </p:cNvPr>
            <p:cNvSpPr txBox="1"/>
            <p:nvPr/>
          </p:nvSpPr>
          <p:spPr>
            <a:xfrm>
              <a:off x="6392616" y="2921469"/>
              <a:ext cx="290465" cy="207749"/>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40</a:t>
              </a:r>
            </a:p>
          </p:txBody>
        </p:sp>
        <p:sp>
          <p:nvSpPr>
            <p:cNvPr id="87" name="ZoneTexte 86">
              <a:extLst>
                <a:ext uri="{FF2B5EF4-FFF2-40B4-BE49-F238E27FC236}">
                  <a16:creationId xmlns:a16="http://schemas.microsoft.com/office/drawing/2014/main" id="{6BC083FE-51C0-450A-96DC-C09B7CE98FF6}"/>
                </a:ext>
              </a:extLst>
            </p:cNvPr>
            <p:cNvSpPr txBox="1"/>
            <p:nvPr/>
          </p:nvSpPr>
          <p:spPr>
            <a:xfrm>
              <a:off x="6392616" y="3073803"/>
              <a:ext cx="290465" cy="207749"/>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30</a:t>
              </a:r>
            </a:p>
          </p:txBody>
        </p:sp>
        <p:sp>
          <p:nvSpPr>
            <p:cNvPr id="88" name="ZoneTexte 87">
              <a:extLst>
                <a:ext uri="{FF2B5EF4-FFF2-40B4-BE49-F238E27FC236}">
                  <a16:creationId xmlns:a16="http://schemas.microsoft.com/office/drawing/2014/main" id="{F396C8F9-0B39-4994-B71E-9452C2983245}"/>
                </a:ext>
              </a:extLst>
            </p:cNvPr>
            <p:cNvSpPr txBox="1"/>
            <p:nvPr/>
          </p:nvSpPr>
          <p:spPr>
            <a:xfrm>
              <a:off x="6392616" y="3226137"/>
              <a:ext cx="290465" cy="207749"/>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20</a:t>
              </a:r>
            </a:p>
          </p:txBody>
        </p:sp>
        <p:sp>
          <p:nvSpPr>
            <p:cNvPr id="89" name="ZoneTexte 88">
              <a:extLst>
                <a:ext uri="{FF2B5EF4-FFF2-40B4-BE49-F238E27FC236}">
                  <a16:creationId xmlns:a16="http://schemas.microsoft.com/office/drawing/2014/main" id="{5DCA8654-F41B-449A-ABCE-61F61398B505}"/>
                </a:ext>
              </a:extLst>
            </p:cNvPr>
            <p:cNvSpPr txBox="1"/>
            <p:nvPr/>
          </p:nvSpPr>
          <p:spPr>
            <a:xfrm>
              <a:off x="6392616" y="3378471"/>
              <a:ext cx="290465" cy="207749"/>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10</a:t>
              </a:r>
            </a:p>
          </p:txBody>
        </p:sp>
        <p:sp>
          <p:nvSpPr>
            <p:cNvPr id="90" name="ZoneTexte 89">
              <a:extLst>
                <a:ext uri="{FF2B5EF4-FFF2-40B4-BE49-F238E27FC236}">
                  <a16:creationId xmlns:a16="http://schemas.microsoft.com/office/drawing/2014/main" id="{5C8EAF05-151C-458E-9D8A-D3FC1863CA38}"/>
                </a:ext>
              </a:extLst>
            </p:cNvPr>
            <p:cNvSpPr txBox="1"/>
            <p:nvPr/>
          </p:nvSpPr>
          <p:spPr>
            <a:xfrm>
              <a:off x="6445515" y="3530808"/>
              <a:ext cx="237566" cy="207749"/>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0</a:t>
              </a:r>
            </a:p>
          </p:txBody>
        </p:sp>
        <p:sp>
          <p:nvSpPr>
            <p:cNvPr id="91" name="ZoneTexte 90">
              <a:extLst>
                <a:ext uri="{FF2B5EF4-FFF2-40B4-BE49-F238E27FC236}">
                  <a16:creationId xmlns:a16="http://schemas.microsoft.com/office/drawing/2014/main" id="{9432B21D-D7F6-43C5-885A-27823D4152D6}"/>
                </a:ext>
              </a:extLst>
            </p:cNvPr>
            <p:cNvSpPr txBox="1"/>
            <p:nvPr/>
          </p:nvSpPr>
          <p:spPr>
            <a:xfrm>
              <a:off x="6546791" y="3624822"/>
              <a:ext cx="237566" cy="20774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0</a:t>
              </a:r>
            </a:p>
          </p:txBody>
        </p:sp>
        <p:sp>
          <p:nvSpPr>
            <p:cNvPr id="92" name="ZoneTexte 91">
              <a:extLst>
                <a:ext uri="{FF2B5EF4-FFF2-40B4-BE49-F238E27FC236}">
                  <a16:creationId xmlns:a16="http://schemas.microsoft.com/office/drawing/2014/main" id="{79F709F3-EA5B-409A-ADA7-DFCAC241B1F0}"/>
                </a:ext>
              </a:extLst>
            </p:cNvPr>
            <p:cNvSpPr txBox="1"/>
            <p:nvPr/>
          </p:nvSpPr>
          <p:spPr>
            <a:xfrm>
              <a:off x="6720368" y="3624822"/>
              <a:ext cx="237566" cy="20774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6</a:t>
              </a:r>
            </a:p>
          </p:txBody>
        </p:sp>
        <p:sp>
          <p:nvSpPr>
            <p:cNvPr id="93" name="ZoneTexte 92">
              <a:extLst>
                <a:ext uri="{FF2B5EF4-FFF2-40B4-BE49-F238E27FC236}">
                  <a16:creationId xmlns:a16="http://schemas.microsoft.com/office/drawing/2014/main" id="{600B0C15-862F-4971-8C95-663FCFE84D0E}"/>
                </a:ext>
              </a:extLst>
            </p:cNvPr>
            <p:cNvSpPr txBox="1"/>
            <p:nvPr/>
          </p:nvSpPr>
          <p:spPr>
            <a:xfrm>
              <a:off x="6892141" y="3624822"/>
              <a:ext cx="290464" cy="20774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12</a:t>
              </a:r>
            </a:p>
          </p:txBody>
        </p:sp>
        <p:sp>
          <p:nvSpPr>
            <p:cNvPr id="94" name="ZoneTexte 93">
              <a:extLst>
                <a:ext uri="{FF2B5EF4-FFF2-40B4-BE49-F238E27FC236}">
                  <a16:creationId xmlns:a16="http://schemas.microsoft.com/office/drawing/2014/main" id="{2073E17A-57B8-461C-ABB1-DE9D67DC03CB}"/>
                </a:ext>
              </a:extLst>
            </p:cNvPr>
            <p:cNvSpPr txBox="1"/>
            <p:nvPr/>
          </p:nvSpPr>
          <p:spPr>
            <a:xfrm>
              <a:off x="7115010" y="3624822"/>
              <a:ext cx="290464" cy="20774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18</a:t>
              </a:r>
            </a:p>
          </p:txBody>
        </p:sp>
        <p:sp>
          <p:nvSpPr>
            <p:cNvPr id="95" name="ZoneTexte 94">
              <a:extLst>
                <a:ext uri="{FF2B5EF4-FFF2-40B4-BE49-F238E27FC236}">
                  <a16:creationId xmlns:a16="http://schemas.microsoft.com/office/drawing/2014/main" id="{C68191D1-7118-490B-B303-F4E6399046EA}"/>
                </a:ext>
              </a:extLst>
            </p:cNvPr>
            <p:cNvSpPr txBox="1"/>
            <p:nvPr/>
          </p:nvSpPr>
          <p:spPr>
            <a:xfrm>
              <a:off x="7337878" y="3624822"/>
              <a:ext cx="290464" cy="20774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24</a:t>
              </a:r>
            </a:p>
          </p:txBody>
        </p:sp>
        <p:sp>
          <p:nvSpPr>
            <p:cNvPr id="96" name="ZoneTexte 95">
              <a:extLst>
                <a:ext uri="{FF2B5EF4-FFF2-40B4-BE49-F238E27FC236}">
                  <a16:creationId xmlns:a16="http://schemas.microsoft.com/office/drawing/2014/main" id="{21247338-BEFF-43E5-8341-9E55B6973677}"/>
                </a:ext>
              </a:extLst>
            </p:cNvPr>
            <p:cNvSpPr txBox="1"/>
            <p:nvPr/>
          </p:nvSpPr>
          <p:spPr>
            <a:xfrm>
              <a:off x="7560747" y="3624822"/>
              <a:ext cx="290464" cy="20774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30</a:t>
              </a:r>
            </a:p>
          </p:txBody>
        </p:sp>
        <p:sp>
          <p:nvSpPr>
            <p:cNvPr id="97" name="ZoneTexte 96">
              <a:extLst>
                <a:ext uri="{FF2B5EF4-FFF2-40B4-BE49-F238E27FC236}">
                  <a16:creationId xmlns:a16="http://schemas.microsoft.com/office/drawing/2014/main" id="{8D903740-FE96-48A0-AA0A-F325AB76AD76}"/>
                </a:ext>
              </a:extLst>
            </p:cNvPr>
            <p:cNvSpPr txBox="1"/>
            <p:nvPr/>
          </p:nvSpPr>
          <p:spPr>
            <a:xfrm>
              <a:off x="7783615" y="3624822"/>
              <a:ext cx="290464" cy="20774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36</a:t>
              </a:r>
            </a:p>
          </p:txBody>
        </p:sp>
        <p:sp>
          <p:nvSpPr>
            <p:cNvPr id="98" name="ZoneTexte 97">
              <a:extLst>
                <a:ext uri="{FF2B5EF4-FFF2-40B4-BE49-F238E27FC236}">
                  <a16:creationId xmlns:a16="http://schemas.microsoft.com/office/drawing/2014/main" id="{08837032-3812-43F5-B7BA-A923D2458DBD}"/>
                </a:ext>
              </a:extLst>
            </p:cNvPr>
            <p:cNvSpPr txBox="1"/>
            <p:nvPr/>
          </p:nvSpPr>
          <p:spPr>
            <a:xfrm>
              <a:off x="8006484" y="3624822"/>
              <a:ext cx="290464" cy="20774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42</a:t>
              </a:r>
            </a:p>
          </p:txBody>
        </p:sp>
        <p:sp>
          <p:nvSpPr>
            <p:cNvPr id="99" name="ZoneTexte 98">
              <a:extLst>
                <a:ext uri="{FF2B5EF4-FFF2-40B4-BE49-F238E27FC236}">
                  <a16:creationId xmlns:a16="http://schemas.microsoft.com/office/drawing/2014/main" id="{1BF6CE8A-DFD3-49F6-A302-9B5D5E5ED83F}"/>
                </a:ext>
              </a:extLst>
            </p:cNvPr>
            <p:cNvSpPr txBox="1"/>
            <p:nvPr/>
          </p:nvSpPr>
          <p:spPr>
            <a:xfrm>
              <a:off x="8229352" y="3624822"/>
              <a:ext cx="290464" cy="20774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48</a:t>
              </a:r>
            </a:p>
          </p:txBody>
        </p:sp>
        <p:sp>
          <p:nvSpPr>
            <p:cNvPr id="100" name="ZoneTexte 99">
              <a:extLst>
                <a:ext uri="{FF2B5EF4-FFF2-40B4-BE49-F238E27FC236}">
                  <a16:creationId xmlns:a16="http://schemas.microsoft.com/office/drawing/2014/main" id="{9C049C7E-E5B9-4B99-8110-BD7F351C7248}"/>
                </a:ext>
              </a:extLst>
            </p:cNvPr>
            <p:cNvSpPr txBox="1"/>
            <p:nvPr/>
          </p:nvSpPr>
          <p:spPr>
            <a:xfrm>
              <a:off x="8452219" y="3624822"/>
              <a:ext cx="290464" cy="20774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54</a:t>
              </a:r>
            </a:p>
          </p:txBody>
        </p:sp>
        <p:sp>
          <p:nvSpPr>
            <p:cNvPr id="115" name="ZoneTexte 114">
              <a:extLst>
                <a:ext uri="{FF2B5EF4-FFF2-40B4-BE49-F238E27FC236}">
                  <a16:creationId xmlns:a16="http://schemas.microsoft.com/office/drawing/2014/main" id="{4C750A20-1494-4160-8B0A-B79B80748480}"/>
                </a:ext>
              </a:extLst>
            </p:cNvPr>
            <p:cNvSpPr txBox="1"/>
            <p:nvPr/>
          </p:nvSpPr>
          <p:spPr>
            <a:xfrm>
              <a:off x="7610721" y="2404014"/>
              <a:ext cx="1011815" cy="43858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Médiane (95% CI)</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2,7 mois (1,4 – 4,3)</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4,0 mois (2,7 – 4,4)</a:t>
              </a:r>
            </a:p>
          </p:txBody>
        </p:sp>
        <p:sp>
          <p:nvSpPr>
            <p:cNvPr id="123" name="Forme libre : forme 122">
              <a:extLst>
                <a:ext uri="{FF2B5EF4-FFF2-40B4-BE49-F238E27FC236}">
                  <a16:creationId xmlns:a16="http://schemas.microsoft.com/office/drawing/2014/main" id="{600C0A6C-9E2A-4578-94E0-8660150BEB90}"/>
                </a:ext>
              </a:extLst>
            </p:cNvPr>
            <p:cNvSpPr/>
            <p:nvPr/>
          </p:nvSpPr>
          <p:spPr>
            <a:xfrm>
              <a:off x="6664101" y="2087854"/>
              <a:ext cx="1769633" cy="1312433"/>
            </a:xfrm>
            <a:custGeom>
              <a:avLst/>
              <a:gdLst>
                <a:gd name="connsiteX0" fmla="*/ 0 w 2359510"/>
                <a:gd name="connsiteY0" fmla="*/ 0 h 1749911"/>
                <a:gd name="connsiteX1" fmla="*/ 50202 w 2359510"/>
                <a:gd name="connsiteY1" fmla="*/ 96819 h 1749911"/>
                <a:gd name="connsiteX2" fmla="*/ 71717 w 2359510"/>
                <a:gd name="connsiteY2" fmla="*/ 182880 h 1749911"/>
                <a:gd name="connsiteX3" fmla="*/ 82475 w 2359510"/>
                <a:gd name="connsiteY3" fmla="*/ 398033 h 1749911"/>
                <a:gd name="connsiteX4" fmla="*/ 71717 w 2359510"/>
                <a:gd name="connsiteY4" fmla="*/ 799652 h 1749911"/>
                <a:gd name="connsiteX5" fmla="*/ 100404 w 2359510"/>
                <a:gd name="connsiteY5" fmla="*/ 810410 h 1749911"/>
                <a:gd name="connsiteX6" fmla="*/ 100404 w 2359510"/>
                <a:gd name="connsiteY6" fmla="*/ 957431 h 1749911"/>
                <a:gd name="connsiteX7" fmla="*/ 132677 w 2359510"/>
                <a:gd name="connsiteY7" fmla="*/ 957431 h 1749911"/>
                <a:gd name="connsiteX8" fmla="*/ 150607 w 2359510"/>
                <a:gd name="connsiteY8" fmla="*/ 1287332 h 1749911"/>
                <a:gd name="connsiteX9" fmla="*/ 236668 w 2359510"/>
                <a:gd name="connsiteY9" fmla="*/ 1287332 h 1749911"/>
                <a:gd name="connsiteX10" fmla="*/ 236668 w 2359510"/>
                <a:gd name="connsiteY10" fmla="*/ 1326777 h 1749911"/>
                <a:gd name="connsiteX11" fmla="*/ 261769 w 2359510"/>
                <a:gd name="connsiteY11" fmla="*/ 1326777 h 1749911"/>
                <a:gd name="connsiteX12" fmla="*/ 261769 w 2359510"/>
                <a:gd name="connsiteY12" fmla="*/ 1362636 h 1749911"/>
                <a:gd name="connsiteX13" fmla="*/ 294042 w 2359510"/>
                <a:gd name="connsiteY13" fmla="*/ 1362636 h 1749911"/>
                <a:gd name="connsiteX14" fmla="*/ 294042 w 2359510"/>
                <a:gd name="connsiteY14" fmla="*/ 1362636 h 1749911"/>
                <a:gd name="connsiteX15" fmla="*/ 355002 w 2359510"/>
                <a:gd name="connsiteY15" fmla="*/ 1362636 h 1749911"/>
                <a:gd name="connsiteX16" fmla="*/ 355002 w 2359510"/>
                <a:gd name="connsiteY16" fmla="*/ 1470212 h 1749911"/>
                <a:gd name="connsiteX17" fmla="*/ 383689 w 2359510"/>
                <a:gd name="connsiteY17" fmla="*/ 1470212 h 1749911"/>
                <a:gd name="connsiteX18" fmla="*/ 383689 w 2359510"/>
                <a:gd name="connsiteY18" fmla="*/ 1506071 h 1749911"/>
                <a:gd name="connsiteX19" fmla="*/ 444649 w 2359510"/>
                <a:gd name="connsiteY19" fmla="*/ 1506071 h 1749911"/>
                <a:gd name="connsiteX20" fmla="*/ 792480 w 2359510"/>
                <a:gd name="connsiteY20" fmla="*/ 1506071 h 1749911"/>
                <a:gd name="connsiteX21" fmla="*/ 792480 w 2359510"/>
                <a:gd name="connsiteY21" fmla="*/ 1538344 h 1749911"/>
                <a:gd name="connsiteX22" fmla="*/ 907228 w 2359510"/>
                <a:gd name="connsiteY22" fmla="*/ 1538344 h 1749911"/>
                <a:gd name="connsiteX23" fmla="*/ 907228 w 2359510"/>
                <a:gd name="connsiteY23" fmla="*/ 1570617 h 1749911"/>
                <a:gd name="connsiteX24" fmla="*/ 1262230 w 2359510"/>
                <a:gd name="connsiteY24" fmla="*/ 1570617 h 1749911"/>
                <a:gd name="connsiteX25" fmla="*/ 1262230 w 2359510"/>
                <a:gd name="connsiteY25" fmla="*/ 1624405 h 1749911"/>
                <a:gd name="connsiteX26" fmla="*/ 1502484 w 2359510"/>
                <a:gd name="connsiteY26" fmla="*/ 1624405 h 1749911"/>
                <a:gd name="connsiteX27" fmla="*/ 1502484 w 2359510"/>
                <a:gd name="connsiteY27" fmla="*/ 1649506 h 1749911"/>
                <a:gd name="connsiteX28" fmla="*/ 1602889 w 2359510"/>
                <a:gd name="connsiteY28" fmla="*/ 1649506 h 1749911"/>
                <a:gd name="connsiteX29" fmla="*/ 1602889 w 2359510"/>
                <a:gd name="connsiteY29" fmla="*/ 1699708 h 1749911"/>
                <a:gd name="connsiteX30" fmla="*/ 1653091 w 2359510"/>
                <a:gd name="connsiteY30" fmla="*/ 1699708 h 1749911"/>
                <a:gd name="connsiteX31" fmla="*/ 1653091 w 2359510"/>
                <a:gd name="connsiteY31" fmla="*/ 1749911 h 1749911"/>
                <a:gd name="connsiteX32" fmla="*/ 2359510 w 2359510"/>
                <a:gd name="connsiteY32" fmla="*/ 1749911 h 1749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359510" h="1749911">
                  <a:moveTo>
                    <a:pt x="0" y="0"/>
                  </a:moveTo>
                  <a:lnTo>
                    <a:pt x="50202" y="96819"/>
                  </a:lnTo>
                  <a:lnTo>
                    <a:pt x="71717" y="182880"/>
                  </a:lnTo>
                  <a:lnTo>
                    <a:pt x="82475" y="398033"/>
                  </a:lnTo>
                  <a:lnTo>
                    <a:pt x="71717" y="799652"/>
                  </a:lnTo>
                  <a:lnTo>
                    <a:pt x="100404" y="810410"/>
                  </a:lnTo>
                  <a:lnTo>
                    <a:pt x="100404" y="957431"/>
                  </a:lnTo>
                  <a:lnTo>
                    <a:pt x="132677" y="957431"/>
                  </a:lnTo>
                  <a:lnTo>
                    <a:pt x="150607" y="1287332"/>
                  </a:lnTo>
                  <a:lnTo>
                    <a:pt x="236668" y="1287332"/>
                  </a:lnTo>
                  <a:lnTo>
                    <a:pt x="236668" y="1326777"/>
                  </a:lnTo>
                  <a:lnTo>
                    <a:pt x="261769" y="1326777"/>
                  </a:lnTo>
                  <a:lnTo>
                    <a:pt x="261769" y="1362636"/>
                  </a:lnTo>
                  <a:lnTo>
                    <a:pt x="294042" y="1362636"/>
                  </a:lnTo>
                  <a:lnTo>
                    <a:pt x="294042" y="1362636"/>
                  </a:lnTo>
                  <a:lnTo>
                    <a:pt x="355002" y="1362636"/>
                  </a:lnTo>
                  <a:lnTo>
                    <a:pt x="355002" y="1470212"/>
                  </a:lnTo>
                  <a:lnTo>
                    <a:pt x="383689" y="1470212"/>
                  </a:lnTo>
                  <a:lnTo>
                    <a:pt x="383689" y="1506071"/>
                  </a:lnTo>
                  <a:lnTo>
                    <a:pt x="444649" y="1506071"/>
                  </a:lnTo>
                  <a:lnTo>
                    <a:pt x="792480" y="1506071"/>
                  </a:lnTo>
                  <a:lnTo>
                    <a:pt x="792480" y="1538344"/>
                  </a:lnTo>
                  <a:lnTo>
                    <a:pt x="907228" y="1538344"/>
                  </a:lnTo>
                  <a:lnTo>
                    <a:pt x="907228" y="1570617"/>
                  </a:lnTo>
                  <a:lnTo>
                    <a:pt x="1262230" y="1570617"/>
                  </a:lnTo>
                  <a:lnTo>
                    <a:pt x="1262230" y="1624405"/>
                  </a:lnTo>
                  <a:lnTo>
                    <a:pt x="1502484" y="1624405"/>
                  </a:lnTo>
                  <a:lnTo>
                    <a:pt x="1502484" y="1649506"/>
                  </a:lnTo>
                  <a:lnTo>
                    <a:pt x="1602889" y="1649506"/>
                  </a:lnTo>
                  <a:lnTo>
                    <a:pt x="1602889" y="1699708"/>
                  </a:lnTo>
                  <a:lnTo>
                    <a:pt x="1653091" y="1699708"/>
                  </a:lnTo>
                  <a:lnTo>
                    <a:pt x="1653091" y="1749911"/>
                  </a:lnTo>
                  <a:lnTo>
                    <a:pt x="2359510" y="1749911"/>
                  </a:lnTo>
                </a:path>
              </a:pathLst>
            </a:custGeom>
            <a:noFill/>
            <a:ln w="222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124" name="Forme libre : forme 123">
              <a:extLst>
                <a:ext uri="{FF2B5EF4-FFF2-40B4-BE49-F238E27FC236}">
                  <a16:creationId xmlns:a16="http://schemas.microsoft.com/office/drawing/2014/main" id="{103B8CBF-E2D9-481E-B6A9-3482ADA0A3CA}"/>
                </a:ext>
              </a:extLst>
            </p:cNvPr>
            <p:cNvSpPr/>
            <p:nvPr/>
          </p:nvSpPr>
          <p:spPr>
            <a:xfrm>
              <a:off x="6674859" y="2093233"/>
              <a:ext cx="1003151" cy="1527586"/>
            </a:xfrm>
            <a:custGeom>
              <a:avLst/>
              <a:gdLst>
                <a:gd name="connsiteX0" fmla="*/ 0 w 1337534"/>
                <a:gd name="connsiteY0" fmla="*/ 0 h 2036781"/>
                <a:gd name="connsiteX1" fmla="*/ 46617 w 1337534"/>
                <a:gd name="connsiteY1" fmla="*/ 93233 h 2036781"/>
                <a:gd name="connsiteX2" fmla="*/ 53788 w 1337534"/>
                <a:gd name="connsiteY2" fmla="*/ 301214 h 2036781"/>
                <a:gd name="connsiteX3" fmla="*/ 71718 w 1337534"/>
                <a:gd name="connsiteY3" fmla="*/ 577327 h 2036781"/>
                <a:gd name="connsiteX4" fmla="*/ 71718 w 1337534"/>
                <a:gd name="connsiteY4" fmla="*/ 577327 h 2036781"/>
                <a:gd name="connsiteX5" fmla="*/ 71718 w 1337534"/>
                <a:gd name="connsiteY5" fmla="*/ 688489 h 2036781"/>
                <a:gd name="connsiteX6" fmla="*/ 129092 w 1337534"/>
                <a:gd name="connsiteY6" fmla="*/ 688489 h 2036781"/>
                <a:gd name="connsiteX7" fmla="*/ 129092 w 1337534"/>
                <a:gd name="connsiteY7" fmla="*/ 867784 h 2036781"/>
                <a:gd name="connsiteX8" fmla="*/ 139850 w 1337534"/>
                <a:gd name="connsiteY8" fmla="*/ 978946 h 2036781"/>
                <a:gd name="connsiteX9" fmla="*/ 168537 w 1337534"/>
                <a:gd name="connsiteY9" fmla="*/ 978946 h 2036781"/>
                <a:gd name="connsiteX10" fmla="*/ 168537 w 1337534"/>
                <a:gd name="connsiteY10" fmla="*/ 1000461 h 2036781"/>
                <a:gd name="connsiteX11" fmla="*/ 197224 w 1337534"/>
                <a:gd name="connsiteY11" fmla="*/ 1000461 h 2036781"/>
                <a:gd name="connsiteX12" fmla="*/ 197224 w 1337534"/>
                <a:gd name="connsiteY12" fmla="*/ 1280160 h 2036781"/>
                <a:gd name="connsiteX13" fmla="*/ 222325 w 1337534"/>
                <a:gd name="connsiteY13" fmla="*/ 1384151 h 2036781"/>
                <a:gd name="connsiteX14" fmla="*/ 268941 w 1337534"/>
                <a:gd name="connsiteY14" fmla="*/ 1384151 h 2036781"/>
                <a:gd name="connsiteX15" fmla="*/ 268941 w 1337534"/>
                <a:gd name="connsiteY15" fmla="*/ 1430767 h 2036781"/>
                <a:gd name="connsiteX16" fmla="*/ 315558 w 1337534"/>
                <a:gd name="connsiteY16" fmla="*/ 1430767 h 2036781"/>
                <a:gd name="connsiteX17" fmla="*/ 315558 w 1337534"/>
                <a:gd name="connsiteY17" fmla="*/ 1545515 h 2036781"/>
                <a:gd name="connsiteX18" fmla="*/ 398033 w 1337534"/>
                <a:gd name="connsiteY18" fmla="*/ 1545515 h 2036781"/>
                <a:gd name="connsiteX19" fmla="*/ 398033 w 1337534"/>
                <a:gd name="connsiteY19" fmla="*/ 1588546 h 2036781"/>
                <a:gd name="connsiteX20" fmla="*/ 466165 w 1337534"/>
                <a:gd name="connsiteY20" fmla="*/ 1588546 h 2036781"/>
                <a:gd name="connsiteX21" fmla="*/ 502024 w 1337534"/>
                <a:gd name="connsiteY21" fmla="*/ 1807285 h 2036781"/>
                <a:gd name="connsiteX22" fmla="*/ 555812 w 1337534"/>
                <a:gd name="connsiteY22" fmla="*/ 1807285 h 2036781"/>
                <a:gd name="connsiteX23" fmla="*/ 555812 w 1337534"/>
                <a:gd name="connsiteY23" fmla="*/ 1857487 h 2036781"/>
                <a:gd name="connsiteX24" fmla="*/ 602428 w 1337534"/>
                <a:gd name="connsiteY24" fmla="*/ 1857487 h 2036781"/>
                <a:gd name="connsiteX25" fmla="*/ 602428 w 1337534"/>
                <a:gd name="connsiteY25" fmla="*/ 1896932 h 2036781"/>
                <a:gd name="connsiteX26" fmla="*/ 907228 w 1337534"/>
                <a:gd name="connsiteY26" fmla="*/ 1896932 h 2036781"/>
                <a:gd name="connsiteX27" fmla="*/ 907228 w 1337534"/>
                <a:gd name="connsiteY27" fmla="*/ 1936376 h 2036781"/>
                <a:gd name="connsiteX28" fmla="*/ 1018391 w 1337534"/>
                <a:gd name="connsiteY28" fmla="*/ 1936376 h 2036781"/>
                <a:gd name="connsiteX29" fmla="*/ 1018391 w 1337534"/>
                <a:gd name="connsiteY29" fmla="*/ 1986579 h 2036781"/>
                <a:gd name="connsiteX30" fmla="*/ 1337534 w 1337534"/>
                <a:gd name="connsiteY30" fmla="*/ 1986579 h 2036781"/>
                <a:gd name="connsiteX31" fmla="*/ 1337534 w 1337534"/>
                <a:gd name="connsiteY31" fmla="*/ 2036781 h 2036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37534" h="2036781">
                  <a:moveTo>
                    <a:pt x="0" y="0"/>
                  </a:moveTo>
                  <a:lnTo>
                    <a:pt x="46617" y="93233"/>
                  </a:lnTo>
                  <a:lnTo>
                    <a:pt x="53788" y="301214"/>
                  </a:lnTo>
                  <a:lnTo>
                    <a:pt x="71718" y="577327"/>
                  </a:lnTo>
                  <a:lnTo>
                    <a:pt x="71718" y="577327"/>
                  </a:lnTo>
                  <a:lnTo>
                    <a:pt x="71718" y="688489"/>
                  </a:lnTo>
                  <a:lnTo>
                    <a:pt x="129092" y="688489"/>
                  </a:lnTo>
                  <a:lnTo>
                    <a:pt x="129092" y="867784"/>
                  </a:lnTo>
                  <a:lnTo>
                    <a:pt x="139850" y="978946"/>
                  </a:lnTo>
                  <a:lnTo>
                    <a:pt x="168537" y="978946"/>
                  </a:lnTo>
                  <a:lnTo>
                    <a:pt x="168537" y="1000461"/>
                  </a:lnTo>
                  <a:lnTo>
                    <a:pt x="197224" y="1000461"/>
                  </a:lnTo>
                  <a:lnTo>
                    <a:pt x="197224" y="1280160"/>
                  </a:lnTo>
                  <a:lnTo>
                    <a:pt x="222325" y="1384151"/>
                  </a:lnTo>
                  <a:lnTo>
                    <a:pt x="268941" y="1384151"/>
                  </a:lnTo>
                  <a:lnTo>
                    <a:pt x="268941" y="1430767"/>
                  </a:lnTo>
                  <a:lnTo>
                    <a:pt x="315558" y="1430767"/>
                  </a:lnTo>
                  <a:lnTo>
                    <a:pt x="315558" y="1545515"/>
                  </a:lnTo>
                  <a:lnTo>
                    <a:pt x="398033" y="1545515"/>
                  </a:lnTo>
                  <a:lnTo>
                    <a:pt x="398033" y="1588546"/>
                  </a:lnTo>
                  <a:lnTo>
                    <a:pt x="466165" y="1588546"/>
                  </a:lnTo>
                  <a:lnTo>
                    <a:pt x="502024" y="1807285"/>
                  </a:lnTo>
                  <a:lnTo>
                    <a:pt x="555812" y="1807285"/>
                  </a:lnTo>
                  <a:lnTo>
                    <a:pt x="555812" y="1857487"/>
                  </a:lnTo>
                  <a:lnTo>
                    <a:pt x="602428" y="1857487"/>
                  </a:lnTo>
                  <a:lnTo>
                    <a:pt x="602428" y="1896932"/>
                  </a:lnTo>
                  <a:lnTo>
                    <a:pt x="907228" y="1896932"/>
                  </a:lnTo>
                  <a:lnTo>
                    <a:pt x="907228" y="1936376"/>
                  </a:lnTo>
                  <a:lnTo>
                    <a:pt x="1018391" y="1936376"/>
                  </a:lnTo>
                  <a:lnTo>
                    <a:pt x="1018391" y="1986579"/>
                  </a:lnTo>
                  <a:lnTo>
                    <a:pt x="1337534" y="1986579"/>
                  </a:lnTo>
                  <a:lnTo>
                    <a:pt x="1337534" y="2036781"/>
                  </a:lnTo>
                </a:path>
              </a:pathLst>
            </a:custGeom>
            <a:noFill/>
            <a:ln w="222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126" name="ZoneTexte 125">
              <a:extLst>
                <a:ext uri="{FF2B5EF4-FFF2-40B4-BE49-F238E27FC236}">
                  <a16:creationId xmlns:a16="http://schemas.microsoft.com/office/drawing/2014/main" id="{C7351FEF-B3E1-431A-9560-4184D0D96B97}"/>
                </a:ext>
              </a:extLst>
            </p:cNvPr>
            <p:cNvSpPr txBox="1"/>
            <p:nvPr/>
          </p:nvSpPr>
          <p:spPr>
            <a:xfrm rot="16200000">
              <a:off x="6076264" y="2734460"/>
              <a:ext cx="489236" cy="20774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SSP %</a:t>
              </a:r>
            </a:p>
          </p:txBody>
        </p:sp>
      </p:grpSp>
      <p:sp>
        <p:nvSpPr>
          <p:cNvPr id="130" name="ZoneTexte 20">
            <a:extLst>
              <a:ext uri="{FF2B5EF4-FFF2-40B4-BE49-F238E27FC236}">
                <a16:creationId xmlns:a16="http://schemas.microsoft.com/office/drawing/2014/main" id="{CFCC6037-82D8-43F4-9C7C-786EA444AA8A}"/>
              </a:ext>
            </a:extLst>
          </p:cNvPr>
          <p:cNvSpPr txBox="1"/>
          <p:nvPr/>
        </p:nvSpPr>
        <p:spPr>
          <a:xfrm>
            <a:off x="458242" y="1236718"/>
            <a:ext cx="1344086" cy="276999"/>
          </a:xfrm>
          <a:prstGeom prst="rect">
            <a:avLst/>
          </a:prstGeom>
          <a:solidFill>
            <a:schemeClr val="bg1"/>
          </a:solidFill>
        </p:spPr>
        <p:txBody>
          <a:bodyPr wrap="none" rtlCol="0">
            <a:spAutoFit/>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CSP </a:t>
            </a:r>
            <a:r>
              <a:rPr kumimoji="0" lang="fr-FR" sz="1200" b="0" i="0" u="sng"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&gt;</a:t>
            </a:r>
            <a:r>
              <a:rPr kumimoji="0" lang="fr-FR" sz="1200" b="1"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 1</a:t>
            </a:r>
            <a:r>
              <a:rPr kumimoji="0" lang="fr-FR" sz="12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 (n=395)</a:t>
            </a:r>
          </a:p>
        </p:txBody>
      </p:sp>
      <p:sp>
        <p:nvSpPr>
          <p:cNvPr id="131" name="ZoneTexte 20">
            <a:extLst>
              <a:ext uri="{FF2B5EF4-FFF2-40B4-BE49-F238E27FC236}">
                <a16:creationId xmlns:a16="http://schemas.microsoft.com/office/drawing/2014/main" id="{D82CEAFD-E0DB-476C-AE57-B33D801F4E83}"/>
              </a:ext>
            </a:extLst>
          </p:cNvPr>
          <p:cNvSpPr txBox="1"/>
          <p:nvPr/>
        </p:nvSpPr>
        <p:spPr>
          <a:xfrm>
            <a:off x="3371371" y="1236717"/>
            <a:ext cx="1334468" cy="276999"/>
          </a:xfrm>
          <a:prstGeom prst="rect">
            <a:avLst/>
          </a:prstGeom>
          <a:solidFill>
            <a:schemeClr val="bg1"/>
          </a:solidFill>
        </p:spPr>
        <p:txBody>
          <a:bodyPr wrap="none" rtlCol="0">
            <a:spAutoFit/>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CSP </a:t>
            </a:r>
            <a:r>
              <a:rPr kumimoji="0" lang="fr-FR" sz="1200" b="0" i="0" u="sng"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&gt;</a:t>
            </a:r>
            <a:r>
              <a:rPr kumimoji="0" lang="fr-FR" sz="1200" b="1"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 5</a:t>
            </a:r>
            <a:r>
              <a:rPr kumimoji="0" lang="fr-FR" sz="12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 (n=186)</a:t>
            </a:r>
          </a:p>
        </p:txBody>
      </p:sp>
      <p:sp>
        <p:nvSpPr>
          <p:cNvPr id="132" name="ZoneTexte 20">
            <a:extLst>
              <a:ext uri="{FF2B5EF4-FFF2-40B4-BE49-F238E27FC236}">
                <a16:creationId xmlns:a16="http://schemas.microsoft.com/office/drawing/2014/main" id="{83DBB169-AF65-4F41-92FA-AF18096B2DD0}"/>
              </a:ext>
            </a:extLst>
          </p:cNvPr>
          <p:cNvSpPr txBox="1"/>
          <p:nvPr/>
        </p:nvSpPr>
        <p:spPr>
          <a:xfrm>
            <a:off x="6248220" y="1236716"/>
            <a:ext cx="1419428" cy="276999"/>
          </a:xfrm>
          <a:prstGeom prst="rect">
            <a:avLst/>
          </a:prstGeom>
          <a:solidFill>
            <a:schemeClr val="bg1"/>
          </a:solidFill>
        </p:spPr>
        <p:txBody>
          <a:bodyPr wrap="none" rtlCol="0">
            <a:spAutoFit/>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CSP </a:t>
            </a:r>
            <a:r>
              <a:rPr kumimoji="0" lang="fr-FR" sz="1200" b="0" i="0" u="sng"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&gt;</a:t>
            </a:r>
            <a:r>
              <a:rPr kumimoji="0" lang="fr-FR" sz="1200" b="1"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 10</a:t>
            </a:r>
            <a:r>
              <a:rPr kumimoji="0" lang="fr-FR" sz="12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 (n=108)</a:t>
            </a:r>
          </a:p>
        </p:txBody>
      </p:sp>
    </p:spTree>
    <p:extLst>
      <p:ext uri="{BB962C8B-B14F-4D97-AF65-F5344CB8AC3E}">
        <p14:creationId xmlns:p14="http://schemas.microsoft.com/office/powerpoint/2010/main" val="24229275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noAutofit/>
          </a:bodyPr>
          <a:lstStyle/>
          <a:p>
            <a:r>
              <a:rPr lang="fr-FR" sz="2000" dirty="0"/>
              <a:t>Pembrolizumab vs paclitaxel en L2 estomac métastatique </a:t>
            </a:r>
            <a:br>
              <a:rPr lang="fr-FR" sz="2000" dirty="0"/>
            </a:br>
            <a:r>
              <a:rPr lang="fr-FR" sz="2000" dirty="0"/>
              <a:t>Réponse tumorale selon le CPS (RECIST 1.1)</a:t>
            </a:r>
          </a:p>
        </p:txBody>
      </p:sp>
      <p:sp>
        <p:nvSpPr>
          <p:cNvPr id="3" name="Espace réservé du contenu 2">
            <a:extLst>
              <a:ext uri="{FF2B5EF4-FFF2-40B4-BE49-F238E27FC236}">
                <a16:creationId xmlns:a16="http://schemas.microsoft.com/office/drawing/2014/main" id="{9DB20C11-67A9-4AC8-AB29-030A5CEA0827}"/>
              </a:ext>
            </a:extLst>
          </p:cNvPr>
          <p:cNvSpPr>
            <a:spLocks noGrp="1"/>
          </p:cNvSpPr>
          <p:nvPr>
            <p:ph sz="half" idx="1"/>
          </p:nvPr>
        </p:nvSpPr>
        <p:spPr/>
        <p:txBody>
          <a:bodyPr/>
          <a:lstStyle/>
          <a:p>
            <a:endParaRPr lang="fr-FR"/>
          </a:p>
        </p:txBody>
      </p:sp>
      <p:graphicFrame>
        <p:nvGraphicFramePr>
          <p:cNvPr id="7" name="Tableau 6">
            <a:extLst>
              <a:ext uri="{FF2B5EF4-FFF2-40B4-BE49-F238E27FC236}">
                <a16:creationId xmlns:a16="http://schemas.microsoft.com/office/drawing/2014/main" id="{3BEC0FBB-9256-9945-9C01-532C105CD8AE}"/>
              </a:ext>
            </a:extLst>
          </p:cNvPr>
          <p:cNvGraphicFramePr>
            <a:graphicFrameLocks noGrp="1"/>
          </p:cNvGraphicFramePr>
          <p:nvPr/>
        </p:nvGraphicFramePr>
        <p:xfrm>
          <a:off x="398227" y="1426364"/>
          <a:ext cx="8347545" cy="2682240"/>
        </p:xfrm>
        <a:graphic>
          <a:graphicData uri="http://schemas.openxmlformats.org/drawingml/2006/table">
            <a:tbl>
              <a:tblPr firstRow="1" bandRow="1">
                <a:tableStyleId>{5C22544A-7EE6-4342-B048-85BDC9FD1C3A}</a:tableStyleId>
              </a:tblPr>
              <a:tblGrid>
                <a:gridCol w="2380484">
                  <a:extLst>
                    <a:ext uri="{9D8B030D-6E8A-4147-A177-3AD203B41FA5}">
                      <a16:colId xmlns:a16="http://schemas.microsoft.com/office/drawing/2014/main" val="1433975068"/>
                    </a:ext>
                  </a:extLst>
                </a:gridCol>
                <a:gridCol w="1007615">
                  <a:extLst>
                    <a:ext uri="{9D8B030D-6E8A-4147-A177-3AD203B41FA5}">
                      <a16:colId xmlns:a16="http://schemas.microsoft.com/office/drawing/2014/main" val="1164821040"/>
                    </a:ext>
                  </a:extLst>
                </a:gridCol>
                <a:gridCol w="1021289">
                  <a:extLst>
                    <a:ext uri="{9D8B030D-6E8A-4147-A177-3AD203B41FA5}">
                      <a16:colId xmlns:a16="http://schemas.microsoft.com/office/drawing/2014/main" val="2635965837"/>
                    </a:ext>
                  </a:extLst>
                </a:gridCol>
                <a:gridCol w="931788">
                  <a:extLst>
                    <a:ext uri="{9D8B030D-6E8A-4147-A177-3AD203B41FA5}">
                      <a16:colId xmlns:a16="http://schemas.microsoft.com/office/drawing/2014/main" val="1596869739"/>
                    </a:ext>
                  </a:extLst>
                </a:gridCol>
                <a:gridCol w="987345">
                  <a:extLst>
                    <a:ext uri="{9D8B030D-6E8A-4147-A177-3AD203B41FA5}">
                      <a16:colId xmlns:a16="http://schemas.microsoft.com/office/drawing/2014/main" val="809592573"/>
                    </a:ext>
                  </a:extLst>
                </a:gridCol>
                <a:gridCol w="975449">
                  <a:extLst>
                    <a:ext uri="{9D8B030D-6E8A-4147-A177-3AD203B41FA5}">
                      <a16:colId xmlns:a16="http://schemas.microsoft.com/office/drawing/2014/main" val="3771388652"/>
                    </a:ext>
                  </a:extLst>
                </a:gridCol>
                <a:gridCol w="1043575">
                  <a:extLst>
                    <a:ext uri="{9D8B030D-6E8A-4147-A177-3AD203B41FA5}">
                      <a16:colId xmlns:a16="http://schemas.microsoft.com/office/drawing/2014/main" val="343820811"/>
                    </a:ext>
                  </a:extLst>
                </a:gridCol>
              </a:tblGrid>
              <a:tr h="370840">
                <a:tc>
                  <a:txBody>
                    <a:bodyPr/>
                    <a:lstStyle/>
                    <a:p>
                      <a:endParaRPr lang="fr-FR" sz="1200" b="1" i="0" dirty="0">
                        <a:latin typeface="Arial" panose="020B0604020202020204" pitchFamily="34" charset="0"/>
                      </a:endParaRPr>
                    </a:p>
                  </a:txBody>
                  <a:tcPr anchor="ctr">
                    <a:solidFill>
                      <a:schemeClr val="accent1">
                        <a:lumMod val="75000"/>
                      </a:schemeClr>
                    </a:solidFill>
                  </a:tcPr>
                </a:tc>
                <a:tc gridSpan="2">
                  <a:txBody>
                    <a:bodyPr/>
                    <a:lstStyle/>
                    <a:p>
                      <a:pPr algn="ctr"/>
                      <a:r>
                        <a:rPr lang="fr-FR" sz="1200" b="1" i="0" dirty="0">
                          <a:latin typeface="Arial" panose="020B0604020202020204" pitchFamily="34" charset="0"/>
                        </a:rPr>
                        <a:t>CPS≥1</a:t>
                      </a:r>
                    </a:p>
                  </a:txBody>
                  <a:tcPr anchor="ctr">
                    <a:solidFill>
                      <a:schemeClr val="accent1">
                        <a:lumMod val="75000"/>
                      </a:schemeClr>
                    </a:solidFill>
                  </a:tcPr>
                </a:tc>
                <a:tc hMerge="1">
                  <a:txBody>
                    <a:bodyPr/>
                    <a:lstStyle/>
                    <a:p>
                      <a:endParaRPr lang="fr-FR" dirty="0"/>
                    </a:p>
                  </a:txBody>
                  <a:tcPr/>
                </a:tc>
                <a:tc gridSpan="2">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fr-FR" sz="1200" b="1" i="0" dirty="0">
                          <a:latin typeface="Arial" panose="020B0604020202020204" pitchFamily="34" charset="0"/>
                        </a:rPr>
                        <a:t>CPS≥5</a:t>
                      </a:r>
                    </a:p>
                  </a:txBody>
                  <a:tcPr anchor="ctr">
                    <a:solidFill>
                      <a:schemeClr val="accent1">
                        <a:lumMod val="75000"/>
                      </a:schemeClr>
                    </a:solidFill>
                  </a:tcPr>
                </a:tc>
                <a:tc hMerge="1">
                  <a:txBody>
                    <a:bodyPr/>
                    <a:lstStyle/>
                    <a:p>
                      <a:endParaRPr lang="fr-FR" dirty="0"/>
                    </a:p>
                  </a:txBody>
                  <a:tcPr/>
                </a:tc>
                <a:tc gridSpan="2">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fr-FR" sz="1200" b="1" i="0" dirty="0">
                          <a:latin typeface="Arial" panose="020B0604020202020204" pitchFamily="34" charset="0"/>
                        </a:rPr>
                        <a:t>CPS≥10</a:t>
                      </a:r>
                    </a:p>
                  </a:txBody>
                  <a:tcPr anchor="ctr">
                    <a:solidFill>
                      <a:schemeClr val="accent1">
                        <a:lumMod val="75000"/>
                      </a:schemeClr>
                    </a:solidFill>
                  </a:tcPr>
                </a:tc>
                <a:tc hMerge="1">
                  <a:txBody>
                    <a:bodyPr/>
                    <a:lstStyle/>
                    <a:p>
                      <a:endParaRPr lang="fr-FR" dirty="0"/>
                    </a:p>
                  </a:txBody>
                  <a:tcPr/>
                </a:tc>
                <a:extLst>
                  <a:ext uri="{0D108BD9-81ED-4DB2-BD59-A6C34878D82A}">
                    <a16:rowId xmlns:a16="http://schemas.microsoft.com/office/drawing/2014/main" val="631328068"/>
                  </a:ext>
                </a:extLst>
              </a:tr>
              <a:tr h="370840">
                <a:tc>
                  <a:txBody>
                    <a:bodyPr/>
                    <a:lstStyle/>
                    <a:p>
                      <a:endParaRPr lang="fr-FR" sz="1200" b="0" i="0" dirty="0">
                        <a:latin typeface="Arial" panose="020B0604020202020204" pitchFamily="34" charset="0"/>
                      </a:endParaRPr>
                    </a:p>
                  </a:txBody>
                  <a:tcPr>
                    <a:solidFill>
                      <a:schemeClr val="accent5">
                        <a:lumMod val="40000"/>
                        <a:lumOff val="60000"/>
                      </a:schemeClr>
                    </a:solidFill>
                  </a:tcPr>
                </a:tc>
                <a:tc>
                  <a:txBody>
                    <a:bodyPr/>
                    <a:lstStyle/>
                    <a:p>
                      <a:pPr algn="ctr"/>
                      <a:r>
                        <a:rPr lang="fr-FR" sz="1200" b="1" i="0" dirty="0" err="1">
                          <a:solidFill>
                            <a:schemeClr val="bg1"/>
                          </a:solidFill>
                          <a:latin typeface="Arial" panose="020B0604020202020204" pitchFamily="34" charset="0"/>
                        </a:rPr>
                        <a:t>Pembro</a:t>
                      </a:r>
                      <a:endParaRPr lang="fr-FR" sz="1200" b="1" i="0" dirty="0">
                        <a:solidFill>
                          <a:schemeClr val="bg1"/>
                        </a:solidFill>
                        <a:latin typeface="Arial" panose="020B0604020202020204" pitchFamily="34" charset="0"/>
                      </a:endParaRPr>
                    </a:p>
                    <a:p>
                      <a:pPr algn="ctr"/>
                      <a:r>
                        <a:rPr lang="fr-FR" sz="1200" b="0" i="0" dirty="0">
                          <a:solidFill>
                            <a:schemeClr val="bg1"/>
                          </a:solidFill>
                          <a:latin typeface="Arial" panose="020B0604020202020204" pitchFamily="34" charset="0"/>
                        </a:rPr>
                        <a:t>(N=196)</a:t>
                      </a:r>
                    </a:p>
                  </a:txBody>
                  <a:tcPr>
                    <a:solidFill>
                      <a:schemeClr val="accent1"/>
                    </a:solidFill>
                  </a:tcPr>
                </a:tc>
                <a:tc>
                  <a:txBody>
                    <a:bodyPr/>
                    <a:lstStyle/>
                    <a:p>
                      <a:pPr algn="ctr"/>
                      <a:r>
                        <a:rPr lang="fr-FR" sz="1200" b="1" i="0" dirty="0" err="1">
                          <a:solidFill>
                            <a:schemeClr val="bg1"/>
                          </a:solidFill>
                          <a:latin typeface="Arial" panose="020B0604020202020204" pitchFamily="34" charset="0"/>
                        </a:rPr>
                        <a:t>Paclitaxel</a:t>
                      </a:r>
                      <a:endParaRPr lang="fr-FR" sz="1200" b="1" i="0" dirty="0">
                        <a:solidFill>
                          <a:schemeClr val="bg1"/>
                        </a:solidFill>
                        <a:latin typeface="Arial" panose="020B0604020202020204" pitchFamily="34" charset="0"/>
                      </a:endParaRPr>
                    </a:p>
                    <a:p>
                      <a:pPr algn="ctr"/>
                      <a:r>
                        <a:rPr lang="fr-FR" sz="1200" b="0" i="0" dirty="0">
                          <a:solidFill>
                            <a:schemeClr val="bg1"/>
                          </a:solidFill>
                          <a:latin typeface="Arial" panose="020B0604020202020204" pitchFamily="34" charset="0"/>
                        </a:rPr>
                        <a:t>(N=199)</a:t>
                      </a:r>
                    </a:p>
                  </a:txBody>
                  <a:tcPr>
                    <a:solidFill>
                      <a:srgbClr val="C00000"/>
                    </a:solidFill>
                  </a:tcPr>
                </a:tc>
                <a:tc>
                  <a:txBody>
                    <a:bodyPr/>
                    <a:lstStyle/>
                    <a:p>
                      <a:pPr algn="ctr"/>
                      <a:r>
                        <a:rPr lang="fr-FR" sz="1200" b="1" i="0" dirty="0" err="1">
                          <a:solidFill>
                            <a:schemeClr val="bg1"/>
                          </a:solidFill>
                          <a:latin typeface="Arial" panose="020B0604020202020204" pitchFamily="34" charset="0"/>
                        </a:rPr>
                        <a:t>Pembro</a:t>
                      </a:r>
                      <a:endParaRPr lang="fr-FR" sz="1200" b="1" i="0" dirty="0">
                        <a:solidFill>
                          <a:schemeClr val="bg1"/>
                        </a:solidFill>
                        <a:latin typeface="Arial" panose="020B0604020202020204" pitchFamily="34" charset="0"/>
                      </a:endParaRPr>
                    </a:p>
                    <a:p>
                      <a:pPr algn="ctr"/>
                      <a:r>
                        <a:rPr lang="fr-FR" sz="1200" b="0" i="0" dirty="0">
                          <a:solidFill>
                            <a:schemeClr val="bg1"/>
                          </a:solidFill>
                          <a:latin typeface="Arial" panose="020B0604020202020204" pitchFamily="34" charset="0"/>
                        </a:rPr>
                        <a:t>(N=95)</a:t>
                      </a:r>
                    </a:p>
                  </a:txBody>
                  <a:tcPr>
                    <a:solidFill>
                      <a:schemeClr val="accent1"/>
                    </a:solidFill>
                  </a:tcPr>
                </a:tc>
                <a:tc>
                  <a:txBody>
                    <a:bodyPr/>
                    <a:lstStyle/>
                    <a:p>
                      <a:pPr algn="ctr"/>
                      <a:r>
                        <a:rPr lang="fr-FR" sz="1200" b="1" i="0" dirty="0" err="1">
                          <a:solidFill>
                            <a:schemeClr val="bg1"/>
                          </a:solidFill>
                          <a:latin typeface="Arial" panose="020B0604020202020204" pitchFamily="34" charset="0"/>
                        </a:rPr>
                        <a:t>Paclitaxel</a:t>
                      </a:r>
                      <a:endParaRPr lang="fr-FR" sz="1200" b="1" i="0" dirty="0">
                        <a:solidFill>
                          <a:schemeClr val="bg1"/>
                        </a:solidFill>
                        <a:latin typeface="Arial" panose="020B0604020202020204" pitchFamily="34" charset="0"/>
                      </a:endParaRPr>
                    </a:p>
                    <a:p>
                      <a:pPr algn="ctr"/>
                      <a:r>
                        <a:rPr lang="fr-FR" sz="1200" b="0" i="0" dirty="0">
                          <a:solidFill>
                            <a:schemeClr val="bg1"/>
                          </a:solidFill>
                          <a:latin typeface="Arial" panose="020B0604020202020204" pitchFamily="34" charset="0"/>
                        </a:rPr>
                        <a:t>(N=91)</a:t>
                      </a:r>
                    </a:p>
                  </a:txBody>
                  <a:tcPr>
                    <a:solidFill>
                      <a:srgbClr val="C00000"/>
                    </a:solidFill>
                  </a:tcPr>
                </a:tc>
                <a:tc>
                  <a:txBody>
                    <a:bodyPr/>
                    <a:lstStyle/>
                    <a:p>
                      <a:pPr algn="ctr"/>
                      <a:r>
                        <a:rPr lang="fr-FR" sz="1200" b="1" i="0" dirty="0" err="1">
                          <a:solidFill>
                            <a:schemeClr val="bg1"/>
                          </a:solidFill>
                          <a:latin typeface="Arial" panose="020B0604020202020204" pitchFamily="34" charset="0"/>
                        </a:rPr>
                        <a:t>Pembro</a:t>
                      </a:r>
                      <a:endParaRPr lang="fr-FR" sz="1200" b="1" i="0" dirty="0">
                        <a:solidFill>
                          <a:schemeClr val="bg1"/>
                        </a:solidFill>
                        <a:latin typeface="Arial" panose="020B0604020202020204" pitchFamily="34" charset="0"/>
                      </a:endParaRPr>
                    </a:p>
                    <a:p>
                      <a:pPr algn="ctr"/>
                      <a:r>
                        <a:rPr lang="fr-FR" sz="1200" b="0" i="0" dirty="0">
                          <a:solidFill>
                            <a:schemeClr val="bg1"/>
                          </a:solidFill>
                          <a:latin typeface="Arial" panose="020B0604020202020204" pitchFamily="34" charset="0"/>
                        </a:rPr>
                        <a:t>(N=53)</a:t>
                      </a:r>
                    </a:p>
                  </a:txBody>
                  <a:tcPr>
                    <a:solidFill>
                      <a:schemeClr val="accent1"/>
                    </a:solidFill>
                  </a:tcPr>
                </a:tc>
                <a:tc>
                  <a:txBody>
                    <a:bodyPr/>
                    <a:lstStyle/>
                    <a:p>
                      <a:pPr algn="ctr"/>
                      <a:r>
                        <a:rPr lang="fr-FR" sz="1200" b="1" i="0" dirty="0" err="1">
                          <a:solidFill>
                            <a:schemeClr val="bg1"/>
                          </a:solidFill>
                          <a:latin typeface="Arial" panose="020B0604020202020204" pitchFamily="34" charset="0"/>
                        </a:rPr>
                        <a:t>Paclitaxel</a:t>
                      </a:r>
                      <a:endParaRPr lang="fr-FR" sz="1200" b="1" i="0" dirty="0">
                        <a:solidFill>
                          <a:schemeClr val="bg1"/>
                        </a:solidFill>
                        <a:latin typeface="Arial" panose="020B0604020202020204" pitchFamily="34" charset="0"/>
                      </a:endParaRPr>
                    </a:p>
                    <a:p>
                      <a:pPr algn="ctr"/>
                      <a:r>
                        <a:rPr lang="fr-FR" sz="1200" b="0" i="0" dirty="0">
                          <a:solidFill>
                            <a:schemeClr val="bg1"/>
                          </a:solidFill>
                          <a:latin typeface="Arial" panose="020B0604020202020204" pitchFamily="34" charset="0"/>
                        </a:rPr>
                        <a:t>(N=55)</a:t>
                      </a:r>
                    </a:p>
                  </a:txBody>
                  <a:tcPr>
                    <a:solidFill>
                      <a:srgbClr val="C00000"/>
                    </a:solidFill>
                  </a:tcPr>
                </a:tc>
                <a:extLst>
                  <a:ext uri="{0D108BD9-81ED-4DB2-BD59-A6C34878D82A}">
                    <a16:rowId xmlns:a16="http://schemas.microsoft.com/office/drawing/2014/main" val="3923681435"/>
                  </a:ext>
                </a:extLst>
              </a:tr>
              <a:tr h="370840">
                <a:tc>
                  <a:txBody>
                    <a:bodyPr/>
                    <a:lstStyle/>
                    <a:p>
                      <a:pPr marL="0" algn="l" defTabSz="685800" rtl="0" eaLnBrk="1" latinLnBrk="0" hangingPunct="1"/>
                      <a:r>
                        <a:rPr lang="fr-FR" sz="1200" b="1" i="0" kern="1200" dirty="0" err="1">
                          <a:solidFill>
                            <a:schemeClr val="tx1">
                              <a:lumMod val="75000"/>
                              <a:lumOff val="25000"/>
                            </a:schemeClr>
                          </a:solidFill>
                          <a:latin typeface="Arial" panose="020B0604020202020204" pitchFamily="34" charset="0"/>
                          <a:ea typeface="+mn-ea"/>
                          <a:cs typeface="+mn-cs"/>
                        </a:rPr>
                        <a:t>Tx</a:t>
                      </a:r>
                      <a:r>
                        <a:rPr lang="fr-FR" sz="1200" b="1" i="0" kern="1200" dirty="0">
                          <a:solidFill>
                            <a:schemeClr val="tx1">
                              <a:lumMod val="75000"/>
                              <a:lumOff val="25000"/>
                            </a:schemeClr>
                          </a:solidFill>
                          <a:latin typeface="Arial" panose="020B0604020202020204" pitchFamily="34" charset="0"/>
                          <a:ea typeface="+mn-ea"/>
                          <a:cs typeface="+mn-cs"/>
                        </a:rPr>
                        <a:t> de réponse objective</a:t>
                      </a:r>
                      <a:r>
                        <a:rPr lang="fr-FR" sz="1200" b="0" i="0" kern="1200" dirty="0">
                          <a:solidFill>
                            <a:schemeClr val="tx1">
                              <a:lumMod val="75000"/>
                              <a:lumOff val="25000"/>
                            </a:schemeClr>
                          </a:solidFill>
                          <a:latin typeface="Arial" panose="020B0604020202020204" pitchFamily="34" charset="0"/>
                          <a:ea typeface="+mn-ea"/>
                          <a:cs typeface="+mn-cs"/>
                        </a:rPr>
                        <a:t>, % (n)</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16.3 (32)</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13.6 (27)</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20.0 (19)</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14.3 (13)</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24.5 (13)</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9.1 (5)</a:t>
                      </a:r>
                    </a:p>
                  </a:txBody>
                  <a:tcPr anchor="ctr"/>
                </a:tc>
                <a:extLst>
                  <a:ext uri="{0D108BD9-81ED-4DB2-BD59-A6C34878D82A}">
                    <a16:rowId xmlns:a16="http://schemas.microsoft.com/office/drawing/2014/main" val="1953354629"/>
                  </a:ext>
                </a:extLst>
              </a:tr>
              <a:tr h="370840">
                <a:tc>
                  <a:txBody>
                    <a:bodyPr/>
                    <a:lstStyle/>
                    <a:p>
                      <a:pPr marL="0" algn="l"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   - Réponse complète</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4.6 (9)</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2.5 (5)</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7.4 (7)</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2.2 (2)</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13.2 (7)</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1.8 (1)</a:t>
                      </a:r>
                    </a:p>
                  </a:txBody>
                  <a:tcPr anchor="ctr"/>
                </a:tc>
                <a:extLst>
                  <a:ext uri="{0D108BD9-81ED-4DB2-BD59-A6C34878D82A}">
                    <a16:rowId xmlns:a16="http://schemas.microsoft.com/office/drawing/2014/main" val="453356176"/>
                  </a:ext>
                </a:extLst>
              </a:tr>
              <a:tr h="370840">
                <a:tc>
                  <a:txBody>
                    <a:bodyPr/>
                    <a:lstStyle/>
                    <a:p>
                      <a:pPr marL="0" algn="l"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   - Réponse partielle</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11.7 (23)</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11.1 (22)</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12.6 (12)</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12.1 (11)</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11.3 (6)</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7.3 (4)</a:t>
                      </a:r>
                    </a:p>
                  </a:txBody>
                  <a:tcPr anchor="ctr"/>
                </a:tc>
                <a:extLst>
                  <a:ext uri="{0D108BD9-81ED-4DB2-BD59-A6C34878D82A}">
                    <a16:rowId xmlns:a16="http://schemas.microsoft.com/office/drawing/2014/main" val="3694986815"/>
                  </a:ext>
                </a:extLst>
              </a:tr>
              <a:tr h="370840">
                <a:tc>
                  <a:txBody>
                    <a:bodyPr/>
                    <a:lstStyle/>
                    <a:p>
                      <a:pPr marL="0" algn="l" defTabSz="685800" rtl="0" eaLnBrk="1" latinLnBrk="0" hangingPunct="1"/>
                      <a:r>
                        <a:rPr lang="fr-FR" sz="1200" b="1" i="0" kern="1200" dirty="0">
                          <a:solidFill>
                            <a:schemeClr val="tx1">
                              <a:lumMod val="75000"/>
                              <a:lumOff val="25000"/>
                            </a:schemeClr>
                          </a:solidFill>
                          <a:latin typeface="Arial" panose="020B0604020202020204" pitchFamily="34" charset="0"/>
                          <a:ea typeface="+mn-ea"/>
                          <a:cs typeface="+mn-cs"/>
                        </a:rPr>
                        <a:t>Stabilité tumorale</a:t>
                      </a:r>
                      <a:r>
                        <a:rPr lang="fr-FR" sz="1200" b="0" i="0" kern="1200" dirty="0">
                          <a:solidFill>
                            <a:schemeClr val="tx1">
                              <a:lumMod val="75000"/>
                              <a:lumOff val="25000"/>
                            </a:schemeClr>
                          </a:solidFill>
                          <a:latin typeface="Arial" panose="020B0604020202020204" pitchFamily="34" charset="0"/>
                          <a:ea typeface="+mn-ea"/>
                          <a:cs typeface="+mn-cs"/>
                        </a:rPr>
                        <a:t>, % (n)</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22.4 (44)</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45.2 (90)</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24.2 (23)</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46.2 (42)</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22.6 (12)</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50.9 (28)</a:t>
                      </a:r>
                    </a:p>
                  </a:txBody>
                  <a:tcPr anchor="ctr"/>
                </a:tc>
                <a:extLst>
                  <a:ext uri="{0D108BD9-81ED-4DB2-BD59-A6C34878D82A}">
                    <a16:rowId xmlns:a16="http://schemas.microsoft.com/office/drawing/2014/main" val="2184534837"/>
                  </a:ext>
                </a:extLst>
              </a:tr>
              <a:tr h="370840">
                <a:tc>
                  <a:txBody>
                    <a:bodyPr/>
                    <a:lstStyle/>
                    <a:p>
                      <a:pPr marL="0" algn="l" defTabSz="685800" rtl="0" eaLnBrk="1" latinLnBrk="0" hangingPunct="1"/>
                      <a:r>
                        <a:rPr lang="fr-FR" sz="1200" b="1" i="0" kern="1200" dirty="0">
                          <a:solidFill>
                            <a:schemeClr val="tx1">
                              <a:lumMod val="75000"/>
                              <a:lumOff val="25000"/>
                            </a:schemeClr>
                          </a:solidFill>
                          <a:latin typeface="Arial" panose="020B0604020202020204" pitchFamily="34" charset="0"/>
                          <a:ea typeface="+mn-ea"/>
                          <a:cs typeface="+mn-cs"/>
                        </a:rPr>
                        <a:t>Progression tumorale</a:t>
                      </a:r>
                      <a:r>
                        <a:rPr lang="fr-FR" sz="1200" b="0" i="0" kern="1200" dirty="0">
                          <a:solidFill>
                            <a:schemeClr val="tx1">
                              <a:lumMod val="75000"/>
                              <a:lumOff val="25000"/>
                            </a:schemeClr>
                          </a:solidFill>
                          <a:latin typeface="Arial" panose="020B0604020202020204" pitchFamily="34" charset="0"/>
                          <a:ea typeface="+mn-ea"/>
                          <a:cs typeface="+mn-cs"/>
                        </a:rPr>
                        <a:t>, % (n)</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48.5 (95)</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23.1 (46)</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47.4 (45)</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22.0 (20)</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43.4 (23)</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20.0 (11)</a:t>
                      </a:r>
                    </a:p>
                  </a:txBody>
                  <a:tcPr anchor="ctr"/>
                </a:tc>
                <a:extLst>
                  <a:ext uri="{0D108BD9-81ED-4DB2-BD59-A6C34878D82A}">
                    <a16:rowId xmlns:a16="http://schemas.microsoft.com/office/drawing/2014/main" val="3483297835"/>
                  </a:ext>
                </a:extLst>
              </a:tr>
            </a:tbl>
          </a:graphicData>
        </a:graphic>
      </p:graphicFrame>
      <p:sp>
        <p:nvSpPr>
          <p:cNvPr id="5" name="ZoneTexte 4">
            <a:extLst>
              <a:ext uri="{FF2B5EF4-FFF2-40B4-BE49-F238E27FC236}">
                <a16:creationId xmlns:a16="http://schemas.microsoft.com/office/drawing/2014/main" id="{FA499EE3-AF36-6B4D-8D4D-8BFA9CC8ECC7}"/>
              </a:ext>
            </a:extLst>
          </p:cNvPr>
          <p:cNvSpPr txBox="1"/>
          <p:nvPr/>
        </p:nvSpPr>
        <p:spPr>
          <a:xfrm>
            <a:off x="-3048" y="4912668"/>
            <a:ext cx="2225289"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Fuchs CS et al, ASCO2020, Abs 4503</a:t>
            </a:r>
          </a:p>
        </p:txBody>
      </p:sp>
    </p:spTree>
    <p:extLst>
      <p:ext uri="{BB962C8B-B14F-4D97-AF65-F5344CB8AC3E}">
        <p14:creationId xmlns:p14="http://schemas.microsoft.com/office/powerpoint/2010/main" val="32141236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1">
            <a:extLst>
              <a:ext uri="{FF2B5EF4-FFF2-40B4-BE49-F238E27FC236}">
                <a16:creationId xmlns:a16="http://schemas.microsoft.com/office/drawing/2014/main" id="{B3D62994-9310-794D-8B9D-5BDC4BF829AD}"/>
              </a:ext>
            </a:extLst>
          </p:cNvPr>
          <p:cNvSpPr>
            <a:spLocks noGrp="1"/>
          </p:cNvSpPr>
          <p:nvPr>
            <p:ph type="title"/>
          </p:nvPr>
        </p:nvSpPr>
        <p:spPr/>
        <p:txBody>
          <a:bodyPr>
            <a:noAutofit/>
          </a:bodyPr>
          <a:lstStyle/>
          <a:p>
            <a:r>
              <a:rPr lang="fr-FR" sz="2000" dirty="0"/>
              <a:t>Pembrolizumab vs paclitaxel en L2 estomac métastatique </a:t>
            </a:r>
            <a:br>
              <a:rPr lang="fr-FR" sz="2000" dirty="0"/>
            </a:br>
            <a:r>
              <a:rPr lang="fr-FR" sz="2000" dirty="0"/>
              <a:t>Analyse de l’efficacité selon la charge mutationnelle (TMB)</a:t>
            </a:r>
          </a:p>
        </p:txBody>
      </p:sp>
      <p:sp>
        <p:nvSpPr>
          <p:cNvPr id="8" name="Espace réservé du contenu 12">
            <a:extLst>
              <a:ext uri="{FF2B5EF4-FFF2-40B4-BE49-F238E27FC236}">
                <a16:creationId xmlns:a16="http://schemas.microsoft.com/office/drawing/2014/main" id="{882B34E6-1517-D24F-BD71-6187731B7E49}"/>
              </a:ext>
            </a:extLst>
          </p:cNvPr>
          <p:cNvSpPr>
            <a:spLocks noGrp="1"/>
          </p:cNvSpPr>
          <p:nvPr>
            <p:ph sz="half" idx="1"/>
          </p:nvPr>
        </p:nvSpPr>
        <p:spPr>
          <a:xfrm>
            <a:off x="190500" y="821933"/>
            <a:ext cx="4300669" cy="3770309"/>
          </a:xfrm>
        </p:spPr>
        <p:txBody>
          <a:bodyPr/>
          <a:lstStyle/>
          <a:p>
            <a:r>
              <a:rPr lang="fr-FR" sz="1600" dirty="0"/>
              <a:t>Charge tumorale mutationnelle ou TMB </a:t>
            </a:r>
            <a:br>
              <a:rPr lang="fr-FR" sz="1600" b="0" dirty="0"/>
            </a:br>
            <a:r>
              <a:rPr lang="fr-FR" sz="1600" b="0" dirty="0"/>
              <a:t>(</a:t>
            </a:r>
            <a:r>
              <a:rPr lang="fr-FR" sz="1600" b="0" dirty="0" err="1"/>
              <a:t>tumor</a:t>
            </a:r>
            <a:r>
              <a:rPr lang="fr-FR" sz="1600" b="0" dirty="0"/>
              <a:t> </a:t>
            </a:r>
            <a:r>
              <a:rPr lang="fr-FR" sz="1600" b="0" dirty="0" err="1"/>
              <a:t>mutational</a:t>
            </a:r>
            <a:r>
              <a:rPr lang="fr-FR" sz="1600" b="0" dirty="0"/>
              <a:t> </a:t>
            </a:r>
            <a:r>
              <a:rPr lang="fr-FR" sz="1600" b="0" dirty="0" err="1"/>
              <a:t>burden</a:t>
            </a:r>
            <a:r>
              <a:rPr lang="fr-FR" sz="1600" b="0" dirty="0"/>
              <a:t>)</a:t>
            </a:r>
          </a:p>
          <a:p>
            <a:pPr lvl="1"/>
            <a:r>
              <a:rPr lang="fr-FR" sz="1400" b="0" dirty="0"/>
              <a:t>évaluée par le séquençage de l’exome entier ou WES (</a:t>
            </a:r>
            <a:r>
              <a:rPr lang="fr-FR" sz="1400" b="0" dirty="0" err="1"/>
              <a:t>whole</a:t>
            </a:r>
            <a:r>
              <a:rPr lang="fr-FR" sz="1400" b="0" dirty="0"/>
              <a:t> exome </a:t>
            </a:r>
            <a:r>
              <a:rPr lang="fr-FR" sz="1400" b="0" dirty="0" err="1"/>
              <a:t>sequencing</a:t>
            </a:r>
            <a:r>
              <a:rPr lang="fr-FR" sz="1400" b="0" dirty="0"/>
              <a:t>) </a:t>
            </a:r>
          </a:p>
          <a:p>
            <a:pPr lvl="1"/>
            <a:endParaRPr lang="fr-FR" sz="1400" b="0" dirty="0"/>
          </a:p>
          <a:p>
            <a:r>
              <a:rPr lang="fr-FR" sz="1600" dirty="0"/>
              <a:t>Analyse réalisée sur 420 patients </a:t>
            </a:r>
            <a:r>
              <a:rPr lang="fr-FR" sz="1600" b="0" dirty="0"/>
              <a:t>(/592; 70%)</a:t>
            </a:r>
          </a:p>
          <a:p>
            <a:pPr lvl="1"/>
            <a:r>
              <a:rPr lang="fr-FR" sz="1400" b="0" dirty="0"/>
              <a:t>Exclusion des patients MSI</a:t>
            </a:r>
          </a:p>
          <a:p>
            <a:pPr lvl="1"/>
            <a:endParaRPr lang="fr-FR" sz="1400" b="0" dirty="0"/>
          </a:p>
          <a:p>
            <a:r>
              <a:rPr lang="fr-FR" sz="1600" dirty="0"/>
              <a:t>TMB</a:t>
            </a:r>
          </a:p>
          <a:p>
            <a:pPr lvl="1"/>
            <a:r>
              <a:rPr lang="fr-FR" sz="1400" b="0" dirty="0"/>
              <a:t>somme des mutations somatiques (exclusion des variants:  « single </a:t>
            </a:r>
            <a:r>
              <a:rPr lang="fr-FR" sz="1400" b="0" dirty="0" err="1"/>
              <a:t>nucleotide</a:t>
            </a:r>
            <a:r>
              <a:rPr lang="fr-FR" sz="1400" b="0" dirty="0"/>
              <a:t> variant », SNV) par rapport au tissu normal</a:t>
            </a:r>
          </a:p>
          <a:p>
            <a:pPr lvl="1"/>
            <a:endParaRPr lang="fr-FR" sz="1400" b="0" dirty="0"/>
          </a:p>
          <a:p>
            <a:r>
              <a:rPr lang="fr-FR" sz="1600" dirty="0"/>
              <a:t>Seuil clinique pré-spécifié :</a:t>
            </a:r>
          </a:p>
          <a:p>
            <a:pPr lvl="1"/>
            <a:r>
              <a:rPr lang="fr-FR" sz="1400" b="0" dirty="0"/>
              <a:t>175 mutations/exome</a:t>
            </a:r>
          </a:p>
        </p:txBody>
      </p:sp>
      <p:sp>
        <p:nvSpPr>
          <p:cNvPr id="7" name="ZoneTexte 6">
            <a:extLst>
              <a:ext uri="{FF2B5EF4-FFF2-40B4-BE49-F238E27FC236}">
                <a16:creationId xmlns:a16="http://schemas.microsoft.com/office/drawing/2014/main" id="{B6FAB155-9221-E44B-9904-A7883E57F715}"/>
              </a:ext>
            </a:extLst>
          </p:cNvPr>
          <p:cNvSpPr txBox="1"/>
          <p:nvPr/>
        </p:nvSpPr>
        <p:spPr>
          <a:xfrm>
            <a:off x="-3048" y="4912668"/>
            <a:ext cx="2225289"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Fuchs CS et al, ASCO2020, Abs 4503</a:t>
            </a:r>
          </a:p>
        </p:txBody>
      </p:sp>
      <p:grpSp>
        <p:nvGrpSpPr>
          <p:cNvPr id="37" name="Groupe 36">
            <a:extLst>
              <a:ext uri="{FF2B5EF4-FFF2-40B4-BE49-F238E27FC236}">
                <a16:creationId xmlns:a16="http://schemas.microsoft.com/office/drawing/2014/main" id="{AB0B4AB4-6BB7-4E36-BDEF-E2AE468130D6}"/>
              </a:ext>
            </a:extLst>
          </p:cNvPr>
          <p:cNvGrpSpPr/>
          <p:nvPr/>
        </p:nvGrpSpPr>
        <p:grpSpPr>
          <a:xfrm>
            <a:off x="4993064" y="1137729"/>
            <a:ext cx="3433205" cy="2868041"/>
            <a:chOff x="3781301" y="1510733"/>
            <a:chExt cx="2164743" cy="1755680"/>
          </a:xfrm>
        </p:grpSpPr>
        <p:sp>
          <p:nvSpPr>
            <p:cNvPr id="10" name="Rectangle à coins arrondis 4">
              <a:extLst>
                <a:ext uri="{FF2B5EF4-FFF2-40B4-BE49-F238E27FC236}">
                  <a16:creationId xmlns:a16="http://schemas.microsoft.com/office/drawing/2014/main" id="{548FB5F5-E614-47FF-A930-80FF8F41C7ED}"/>
                </a:ext>
              </a:extLst>
            </p:cNvPr>
            <p:cNvSpPr/>
            <p:nvPr/>
          </p:nvSpPr>
          <p:spPr>
            <a:xfrm>
              <a:off x="3781301" y="1593142"/>
              <a:ext cx="2164743" cy="1673271"/>
            </a:xfrm>
            <a:prstGeom prst="roundRect">
              <a:avLst>
                <a:gd name="adj" fmla="val 5248"/>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11" name="TextBox 91">
              <a:extLst>
                <a:ext uri="{FF2B5EF4-FFF2-40B4-BE49-F238E27FC236}">
                  <a16:creationId xmlns:a16="http://schemas.microsoft.com/office/drawing/2014/main" id="{AC067C34-3DFE-4524-B691-C16288C4BD29}"/>
                </a:ext>
              </a:extLst>
            </p:cNvPr>
            <p:cNvSpPr txBox="1"/>
            <p:nvPr/>
          </p:nvSpPr>
          <p:spPr>
            <a:xfrm>
              <a:off x="3896643" y="1510733"/>
              <a:ext cx="651528" cy="160145"/>
            </a:xfrm>
            <a:prstGeom prst="rect">
              <a:avLst/>
            </a:prstGeom>
            <a:solidFill>
              <a:schemeClr val="bg1"/>
            </a:solidFill>
          </p:spPr>
          <p:txBody>
            <a:bodyPr wrap="squar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1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Base </a:t>
              </a:r>
              <a:r>
                <a:rPr kumimoji="0" lang="fr-FR" sz="1100" b="1"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mn-cs"/>
                </a:rPr>
                <a:t>calling</a:t>
              </a:r>
              <a:endParaRPr kumimoji="0" lang="en-US" sz="11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endParaRPr>
            </a:p>
          </p:txBody>
        </p:sp>
        <p:sp>
          <p:nvSpPr>
            <p:cNvPr id="9" name="Rectangle 8">
              <a:extLst>
                <a:ext uri="{FF2B5EF4-FFF2-40B4-BE49-F238E27FC236}">
                  <a16:creationId xmlns:a16="http://schemas.microsoft.com/office/drawing/2014/main" id="{21E75D80-DEDB-405C-BE05-4F1D71B700EF}"/>
                </a:ext>
              </a:extLst>
            </p:cNvPr>
            <p:cNvSpPr/>
            <p:nvPr/>
          </p:nvSpPr>
          <p:spPr>
            <a:xfrm>
              <a:off x="4047082" y="1691488"/>
              <a:ext cx="1752263" cy="150725"/>
            </a:xfrm>
            <a:prstGeom prst="rect">
              <a:avLst/>
            </a:prstGeom>
          </p:spPr>
          <p:txBody>
            <a:bodyPr wrap="square">
              <a:spAutoFit/>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Processed Data</a:t>
              </a:r>
            </a:p>
          </p:txBody>
        </p:sp>
        <p:sp>
          <p:nvSpPr>
            <p:cNvPr id="12" name="Rectangle 11">
              <a:extLst>
                <a:ext uri="{FF2B5EF4-FFF2-40B4-BE49-F238E27FC236}">
                  <a16:creationId xmlns:a16="http://schemas.microsoft.com/office/drawing/2014/main" id="{F48B3066-1733-40EB-AE43-81A4005DAD59}"/>
                </a:ext>
              </a:extLst>
            </p:cNvPr>
            <p:cNvSpPr/>
            <p:nvPr/>
          </p:nvSpPr>
          <p:spPr>
            <a:xfrm>
              <a:off x="4009290" y="2998661"/>
              <a:ext cx="1832231" cy="150725"/>
            </a:xfrm>
            <a:prstGeom prst="rect">
              <a:avLst/>
            </a:prstGeom>
          </p:spPr>
          <p:txBody>
            <a:bodyPr wrap="square">
              <a:spAutoFit/>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Scan</a:t>
              </a:r>
            </a:p>
          </p:txBody>
        </p:sp>
        <p:sp>
          <p:nvSpPr>
            <p:cNvPr id="13" name="Rectangle 12">
              <a:extLst>
                <a:ext uri="{FF2B5EF4-FFF2-40B4-BE49-F238E27FC236}">
                  <a16:creationId xmlns:a16="http://schemas.microsoft.com/office/drawing/2014/main" id="{472EB6FD-E78D-4EC6-A463-0BC9FE3B30DF}"/>
                </a:ext>
              </a:extLst>
            </p:cNvPr>
            <p:cNvSpPr/>
            <p:nvPr/>
          </p:nvSpPr>
          <p:spPr>
            <a:xfrm rot="16200000">
              <a:off x="3468008" y="2410963"/>
              <a:ext cx="927316" cy="155250"/>
            </a:xfrm>
            <a:prstGeom prst="rect">
              <a:avLst/>
            </a:prstGeom>
          </p:spPr>
          <p:txBody>
            <a:bodyPr wrap="square">
              <a:spAutoFit/>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Intensity</a:t>
              </a:r>
            </a:p>
          </p:txBody>
        </p:sp>
        <p:cxnSp>
          <p:nvCxnSpPr>
            <p:cNvPr id="3" name="Connecteur droit 2">
              <a:extLst>
                <a:ext uri="{FF2B5EF4-FFF2-40B4-BE49-F238E27FC236}">
                  <a16:creationId xmlns:a16="http://schemas.microsoft.com/office/drawing/2014/main" id="{78285982-09F1-4C59-B311-DA1F6CCA393E}"/>
                </a:ext>
              </a:extLst>
            </p:cNvPr>
            <p:cNvCxnSpPr/>
            <p:nvPr/>
          </p:nvCxnSpPr>
          <p:spPr>
            <a:xfrm>
              <a:off x="4047082" y="2024929"/>
              <a:ext cx="0" cy="918096"/>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14" name="Connecteur droit 13">
              <a:extLst>
                <a:ext uri="{FF2B5EF4-FFF2-40B4-BE49-F238E27FC236}">
                  <a16:creationId xmlns:a16="http://schemas.microsoft.com/office/drawing/2014/main" id="{C7F92E7C-45C3-469E-9634-507704D18307}"/>
                </a:ext>
              </a:extLst>
            </p:cNvPr>
            <p:cNvCxnSpPr>
              <a:cxnSpLocks/>
            </p:cNvCxnSpPr>
            <p:nvPr/>
          </p:nvCxnSpPr>
          <p:spPr>
            <a:xfrm>
              <a:off x="4111465" y="2989043"/>
              <a:ext cx="1687884" cy="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5" name="Rectangle 14">
              <a:extLst>
                <a:ext uri="{FF2B5EF4-FFF2-40B4-BE49-F238E27FC236}">
                  <a16:creationId xmlns:a16="http://schemas.microsoft.com/office/drawing/2014/main" id="{AE713F16-83E3-4FB2-85BD-C0F355918EBD}"/>
                </a:ext>
              </a:extLst>
            </p:cNvPr>
            <p:cNvSpPr/>
            <p:nvPr/>
          </p:nvSpPr>
          <p:spPr>
            <a:xfrm>
              <a:off x="4140767" y="1843124"/>
              <a:ext cx="193850" cy="160145"/>
            </a:xfrm>
            <a:prstGeom prst="rect">
              <a:avLst/>
            </a:prstGeom>
          </p:spPr>
          <p:txBody>
            <a:bodyPr wrap="square">
              <a:spAutoFit/>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70AD47"/>
                  </a:solidFill>
                  <a:effectLst/>
                  <a:uLnTx/>
                  <a:uFillTx/>
                  <a:latin typeface="Arial" panose="020B0604020202020204" pitchFamily="34" charset="0"/>
                  <a:ea typeface="+mn-ea"/>
                  <a:cs typeface="Arial" panose="020B0604020202020204" pitchFamily="34" charset="0"/>
                </a:rPr>
                <a:t>A</a:t>
              </a:r>
            </a:p>
          </p:txBody>
        </p:sp>
        <p:grpSp>
          <p:nvGrpSpPr>
            <p:cNvPr id="25" name="Groupe 24">
              <a:extLst>
                <a:ext uri="{FF2B5EF4-FFF2-40B4-BE49-F238E27FC236}">
                  <a16:creationId xmlns:a16="http://schemas.microsoft.com/office/drawing/2014/main" id="{9FE906CC-02A2-4337-9937-0D23D7E9B6E7}"/>
                </a:ext>
              </a:extLst>
            </p:cNvPr>
            <p:cNvGrpSpPr/>
            <p:nvPr/>
          </p:nvGrpSpPr>
          <p:grpSpPr>
            <a:xfrm>
              <a:off x="4100672" y="2048130"/>
              <a:ext cx="1698674" cy="907716"/>
              <a:chOff x="2244436" y="2250898"/>
              <a:chExt cx="4806713" cy="2087263"/>
            </a:xfrm>
          </p:grpSpPr>
          <p:sp>
            <p:nvSpPr>
              <p:cNvPr id="26" name="Forme libre : forme 25">
                <a:extLst>
                  <a:ext uri="{FF2B5EF4-FFF2-40B4-BE49-F238E27FC236}">
                    <a16:creationId xmlns:a16="http://schemas.microsoft.com/office/drawing/2014/main" id="{268ABC30-42E4-4D95-A1EA-40C22E5856E3}"/>
                  </a:ext>
                </a:extLst>
              </p:cNvPr>
              <p:cNvSpPr/>
              <p:nvPr/>
            </p:nvSpPr>
            <p:spPr>
              <a:xfrm>
                <a:off x="2259106" y="4141668"/>
                <a:ext cx="4777373" cy="190757"/>
              </a:xfrm>
              <a:custGeom>
                <a:avLst/>
                <a:gdLst>
                  <a:gd name="connsiteX0" fmla="*/ 0 w 4777373"/>
                  <a:gd name="connsiteY0" fmla="*/ 68484 h 190757"/>
                  <a:gd name="connsiteX1" fmla="*/ 259161 w 4777373"/>
                  <a:gd name="connsiteY1" fmla="*/ 78264 h 190757"/>
                  <a:gd name="connsiteX2" fmla="*/ 518323 w 4777373"/>
                  <a:gd name="connsiteY2" fmla="*/ 161391 h 190757"/>
                  <a:gd name="connsiteX3" fmla="*/ 889951 w 4777373"/>
                  <a:gd name="connsiteY3" fmla="*/ 4916 h 190757"/>
                  <a:gd name="connsiteX4" fmla="*/ 1237129 w 4777373"/>
                  <a:gd name="connsiteY4" fmla="*/ 190730 h 190757"/>
                  <a:gd name="connsiteX5" fmla="*/ 1584308 w 4777373"/>
                  <a:gd name="connsiteY5" fmla="*/ 19585 h 190757"/>
                  <a:gd name="connsiteX6" fmla="*/ 1892368 w 4777373"/>
                  <a:gd name="connsiteY6" fmla="*/ 112492 h 190757"/>
                  <a:gd name="connsiteX7" fmla="*/ 2083072 w 4777373"/>
                  <a:gd name="connsiteY7" fmla="*/ 63594 h 190757"/>
                  <a:gd name="connsiteX8" fmla="*/ 2322674 w 4777373"/>
                  <a:gd name="connsiteY8" fmla="*/ 132052 h 190757"/>
                  <a:gd name="connsiteX9" fmla="*/ 2635623 w 4777373"/>
                  <a:gd name="connsiteY9" fmla="*/ 73374 h 190757"/>
                  <a:gd name="connsiteX10" fmla="*/ 3012141 w 4777373"/>
                  <a:gd name="connsiteY10" fmla="*/ 180950 h 190757"/>
                  <a:gd name="connsiteX11" fmla="*/ 3462006 w 4777373"/>
                  <a:gd name="connsiteY11" fmla="*/ 26 h 190757"/>
                  <a:gd name="connsiteX12" fmla="*/ 3867863 w 4777373"/>
                  <a:gd name="connsiteY12" fmla="*/ 166281 h 190757"/>
                  <a:gd name="connsiteX13" fmla="*/ 4278610 w 4777373"/>
                  <a:gd name="connsiteY13" fmla="*/ 9806 h 190757"/>
                  <a:gd name="connsiteX14" fmla="*/ 4576890 w 4777373"/>
                  <a:gd name="connsiteY14" fmla="*/ 171171 h 190757"/>
                  <a:gd name="connsiteX15" fmla="*/ 4777373 w 4777373"/>
                  <a:gd name="connsiteY15" fmla="*/ 161391 h 19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77373" h="190757">
                    <a:moveTo>
                      <a:pt x="0" y="68484"/>
                    </a:moveTo>
                    <a:lnTo>
                      <a:pt x="259161" y="78264"/>
                    </a:lnTo>
                    <a:cubicBezTo>
                      <a:pt x="345548" y="93749"/>
                      <a:pt x="413191" y="173616"/>
                      <a:pt x="518323" y="161391"/>
                    </a:cubicBezTo>
                    <a:cubicBezTo>
                      <a:pt x="623455" y="149166"/>
                      <a:pt x="770150" y="26"/>
                      <a:pt x="889951" y="4916"/>
                    </a:cubicBezTo>
                    <a:cubicBezTo>
                      <a:pt x="1009752" y="9806"/>
                      <a:pt x="1121403" y="188285"/>
                      <a:pt x="1237129" y="190730"/>
                    </a:cubicBezTo>
                    <a:cubicBezTo>
                      <a:pt x="1352855" y="193175"/>
                      <a:pt x="1475102" y="32625"/>
                      <a:pt x="1584308" y="19585"/>
                    </a:cubicBezTo>
                    <a:cubicBezTo>
                      <a:pt x="1693514" y="6545"/>
                      <a:pt x="1809241" y="105157"/>
                      <a:pt x="1892368" y="112492"/>
                    </a:cubicBezTo>
                    <a:cubicBezTo>
                      <a:pt x="1975495" y="119827"/>
                      <a:pt x="2011354" y="60334"/>
                      <a:pt x="2083072" y="63594"/>
                    </a:cubicBezTo>
                    <a:cubicBezTo>
                      <a:pt x="2154790" y="66854"/>
                      <a:pt x="2230582" y="130422"/>
                      <a:pt x="2322674" y="132052"/>
                    </a:cubicBezTo>
                    <a:cubicBezTo>
                      <a:pt x="2414766" y="133682"/>
                      <a:pt x="2520712" y="65224"/>
                      <a:pt x="2635623" y="73374"/>
                    </a:cubicBezTo>
                    <a:cubicBezTo>
                      <a:pt x="2750534" y="81524"/>
                      <a:pt x="2874411" y="193175"/>
                      <a:pt x="3012141" y="180950"/>
                    </a:cubicBezTo>
                    <a:cubicBezTo>
                      <a:pt x="3149871" y="168725"/>
                      <a:pt x="3319386" y="2471"/>
                      <a:pt x="3462006" y="26"/>
                    </a:cubicBezTo>
                    <a:cubicBezTo>
                      <a:pt x="3604626" y="-2419"/>
                      <a:pt x="3731762" y="164651"/>
                      <a:pt x="3867863" y="166281"/>
                    </a:cubicBezTo>
                    <a:cubicBezTo>
                      <a:pt x="4003964" y="167911"/>
                      <a:pt x="4160439" y="8991"/>
                      <a:pt x="4278610" y="9806"/>
                    </a:cubicBezTo>
                    <a:cubicBezTo>
                      <a:pt x="4396781" y="10621"/>
                      <a:pt x="4493763" y="145907"/>
                      <a:pt x="4576890" y="171171"/>
                    </a:cubicBezTo>
                    <a:cubicBezTo>
                      <a:pt x="4660017" y="196435"/>
                      <a:pt x="4718695" y="178913"/>
                      <a:pt x="4777373" y="161391"/>
                    </a:cubicBezTo>
                  </a:path>
                </a:pathLst>
              </a:custGeom>
              <a:noFill/>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Forme libre : forme 26">
                <a:extLst>
                  <a:ext uri="{FF2B5EF4-FFF2-40B4-BE49-F238E27FC236}">
                    <a16:creationId xmlns:a16="http://schemas.microsoft.com/office/drawing/2014/main" id="{C9813361-946F-4BBC-B51F-1A613C88DF7A}"/>
                  </a:ext>
                </a:extLst>
              </p:cNvPr>
              <p:cNvSpPr/>
              <p:nvPr/>
            </p:nvSpPr>
            <p:spPr>
              <a:xfrm>
                <a:off x="2259106" y="2751630"/>
                <a:ext cx="4767593" cy="1583155"/>
              </a:xfrm>
              <a:custGeom>
                <a:avLst/>
                <a:gdLst>
                  <a:gd name="connsiteX0" fmla="*/ 0 w 4767593"/>
                  <a:gd name="connsiteY0" fmla="*/ 1458522 h 1583155"/>
                  <a:gd name="connsiteX1" fmla="*/ 127136 w 4767593"/>
                  <a:gd name="connsiteY1" fmla="*/ 1067335 h 1583155"/>
                  <a:gd name="connsiteX2" fmla="*/ 254272 w 4767593"/>
                  <a:gd name="connsiteY2" fmla="*/ 309410 h 1583155"/>
                  <a:gd name="connsiteX3" fmla="*/ 371628 w 4767593"/>
                  <a:gd name="connsiteY3" fmla="*/ 25799 h 1583155"/>
                  <a:gd name="connsiteX4" fmla="*/ 508543 w 4767593"/>
                  <a:gd name="connsiteY4" fmla="*/ 250731 h 1583155"/>
                  <a:gd name="connsiteX5" fmla="*/ 596560 w 4767593"/>
                  <a:gd name="connsiteY5" fmla="*/ 544122 h 1583155"/>
                  <a:gd name="connsiteX6" fmla="*/ 699247 w 4767593"/>
                  <a:gd name="connsiteY6" fmla="*/ 676148 h 1583155"/>
                  <a:gd name="connsiteX7" fmla="*/ 806823 w 4767593"/>
                  <a:gd name="connsiteY7" fmla="*/ 529452 h 1583155"/>
                  <a:gd name="connsiteX8" fmla="*/ 885061 w 4767593"/>
                  <a:gd name="connsiteY8" fmla="*/ 324079 h 1583155"/>
                  <a:gd name="connsiteX9" fmla="*/ 973078 w 4767593"/>
                  <a:gd name="connsiteY9" fmla="*/ 221392 h 1583155"/>
                  <a:gd name="connsiteX10" fmla="*/ 1080654 w 4767593"/>
                  <a:gd name="connsiteY10" fmla="*/ 377867 h 1583155"/>
                  <a:gd name="connsiteX11" fmla="*/ 1193121 w 4767593"/>
                  <a:gd name="connsiteY11" fmla="*/ 857072 h 1583155"/>
                  <a:gd name="connsiteX12" fmla="*/ 1344706 w 4767593"/>
                  <a:gd name="connsiteY12" fmla="*/ 1414513 h 1583155"/>
                  <a:gd name="connsiteX13" fmla="*/ 1481621 w 4767593"/>
                  <a:gd name="connsiteY13" fmla="*/ 1570988 h 1583155"/>
                  <a:gd name="connsiteX14" fmla="*/ 2087961 w 4767593"/>
                  <a:gd name="connsiteY14" fmla="*/ 1566098 h 1583155"/>
                  <a:gd name="connsiteX15" fmla="*/ 2278665 w 4767593"/>
                  <a:gd name="connsiteY15" fmla="*/ 1512310 h 1583155"/>
                  <a:gd name="connsiteX16" fmla="*/ 2581835 w 4767593"/>
                  <a:gd name="connsiteY16" fmla="*/ 1570988 h 1583155"/>
                  <a:gd name="connsiteX17" fmla="*/ 2738310 w 4767593"/>
                  <a:gd name="connsiteY17" fmla="*/ 1512310 h 1583155"/>
                  <a:gd name="connsiteX18" fmla="*/ 3026811 w 4767593"/>
                  <a:gd name="connsiteY18" fmla="*/ 1575878 h 1583155"/>
                  <a:gd name="connsiteX19" fmla="*/ 3290862 w 4767593"/>
                  <a:gd name="connsiteY19" fmla="*/ 1517200 h 1583155"/>
                  <a:gd name="connsiteX20" fmla="*/ 3608701 w 4767593"/>
                  <a:gd name="connsiteY20" fmla="*/ 1575878 h 1583155"/>
                  <a:gd name="connsiteX21" fmla="*/ 3730947 w 4767593"/>
                  <a:gd name="connsiteY21" fmla="*/ 1321606 h 1583155"/>
                  <a:gd name="connsiteX22" fmla="*/ 3931431 w 4767593"/>
                  <a:gd name="connsiteY22" fmla="*/ 250731 h 1583155"/>
                  <a:gd name="connsiteX23" fmla="*/ 4068346 w 4767593"/>
                  <a:gd name="connsiteY23" fmla="*/ 20909 h 1583155"/>
                  <a:gd name="connsiteX24" fmla="*/ 4175923 w 4767593"/>
                  <a:gd name="connsiteY24" fmla="*/ 255621 h 1583155"/>
                  <a:gd name="connsiteX25" fmla="*/ 4322618 w 4767593"/>
                  <a:gd name="connsiteY25" fmla="*/ 583241 h 1583155"/>
                  <a:gd name="connsiteX26" fmla="*/ 4459534 w 4767593"/>
                  <a:gd name="connsiteY26" fmla="*/ 397427 h 1583155"/>
                  <a:gd name="connsiteX27" fmla="*/ 4537771 w 4767593"/>
                  <a:gd name="connsiteY27" fmla="*/ 118706 h 1583155"/>
                  <a:gd name="connsiteX28" fmla="*/ 4620898 w 4767593"/>
                  <a:gd name="connsiteY28" fmla="*/ 1350 h 1583155"/>
                  <a:gd name="connsiteX29" fmla="*/ 4723585 w 4767593"/>
                  <a:gd name="connsiteY29" fmla="*/ 187164 h 1583155"/>
                  <a:gd name="connsiteX30" fmla="*/ 4767593 w 4767593"/>
                  <a:gd name="connsiteY30" fmla="*/ 402317 h 1583155"/>
                  <a:gd name="connsiteX0" fmla="*/ 0 w 4767593"/>
                  <a:gd name="connsiteY0" fmla="*/ 1458522 h 1583155"/>
                  <a:gd name="connsiteX1" fmla="*/ 127136 w 4767593"/>
                  <a:gd name="connsiteY1" fmla="*/ 1067335 h 1583155"/>
                  <a:gd name="connsiteX2" fmla="*/ 254272 w 4767593"/>
                  <a:gd name="connsiteY2" fmla="*/ 309410 h 1583155"/>
                  <a:gd name="connsiteX3" fmla="*/ 371628 w 4767593"/>
                  <a:gd name="connsiteY3" fmla="*/ 25799 h 1583155"/>
                  <a:gd name="connsiteX4" fmla="*/ 508543 w 4767593"/>
                  <a:gd name="connsiteY4" fmla="*/ 250731 h 1583155"/>
                  <a:gd name="connsiteX5" fmla="*/ 596560 w 4767593"/>
                  <a:gd name="connsiteY5" fmla="*/ 544122 h 1583155"/>
                  <a:gd name="connsiteX6" fmla="*/ 699247 w 4767593"/>
                  <a:gd name="connsiteY6" fmla="*/ 676148 h 1583155"/>
                  <a:gd name="connsiteX7" fmla="*/ 806823 w 4767593"/>
                  <a:gd name="connsiteY7" fmla="*/ 529452 h 1583155"/>
                  <a:gd name="connsiteX8" fmla="*/ 885061 w 4767593"/>
                  <a:gd name="connsiteY8" fmla="*/ 324079 h 1583155"/>
                  <a:gd name="connsiteX9" fmla="*/ 973078 w 4767593"/>
                  <a:gd name="connsiteY9" fmla="*/ 221392 h 1583155"/>
                  <a:gd name="connsiteX10" fmla="*/ 1080654 w 4767593"/>
                  <a:gd name="connsiteY10" fmla="*/ 377867 h 1583155"/>
                  <a:gd name="connsiteX11" fmla="*/ 1193121 w 4767593"/>
                  <a:gd name="connsiteY11" fmla="*/ 857072 h 1583155"/>
                  <a:gd name="connsiteX12" fmla="*/ 1344706 w 4767593"/>
                  <a:gd name="connsiteY12" fmla="*/ 1414513 h 1583155"/>
                  <a:gd name="connsiteX13" fmla="*/ 1481621 w 4767593"/>
                  <a:gd name="connsiteY13" fmla="*/ 1570988 h 1583155"/>
                  <a:gd name="connsiteX14" fmla="*/ 2087961 w 4767593"/>
                  <a:gd name="connsiteY14" fmla="*/ 1566098 h 1583155"/>
                  <a:gd name="connsiteX15" fmla="*/ 2322674 w 4767593"/>
                  <a:gd name="connsiteY15" fmla="*/ 1512310 h 1583155"/>
                  <a:gd name="connsiteX16" fmla="*/ 2581835 w 4767593"/>
                  <a:gd name="connsiteY16" fmla="*/ 1570988 h 1583155"/>
                  <a:gd name="connsiteX17" fmla="*/ 2738310 w 4767593"/>
                  <a:gd name="connsiteY17" fmla="*/ 1512310 h 1583155"/>
                  <a:gd name="connsiteX18" fmla="*/ 3026811 w 4767593"/>
                  <a:gd name="connsiteY18" fmla="*/ 1575878 h 1583155"/>
                  <a:gd name="connsiteX19" fmla="*/ 3290862 w 4767593"/>
                  <a:gd name="connsiteY19" fmla="*/ 1517200 h 1583155"/>
                  <a:gd name="connsiteX20" fmla="*/ 3608701 w 4767593"/>
                  <a:gd name="connsiteY20" fmla="*/ 1575878 h 1583155"/>
                  <a:gd name="connsiteX21" fmla="*/ 3730947 w 4767593"/>
                  <a:gd name="connsiteY21" fmla="*/ 1321606 h 1583155"/>
                  <a:gd name="connsiteX22" fmla="*/ 3931431 w 4767593"/>
                  <a:gd name="connsiteY22" fmla="*/ 250731 h 1583155"/>
                  <a:gd name="connsiteX23" fmla="*/ 4068346 w 4767593"/>
                  <a:gd name="connsiteY23" fmla="*/ 20909 h 1583155"/>
                  <a:gd name="connsiteX24" fmla="*/ 4175923 w 4767593"/>
                  <a:gd name="connsiteY24" fmla="*/ 255621 h 1583155"/>
                  <a:gd name="connsiteX25" fmla="*/ 4322618 w 4767593"/>
                  <a:gd name="connsiteY25" fmla="*/ 583241 h 1583155"/>
                  <a:gd name="connsiteX26" fmla="*/ 4459534 w 4767593"/>
                  <a:gd name="connsiteY26" fmla="*/ 397427 h 1583155"/>
                  <a:gd name="connsiteX27" fmla="*/ 4537771 w 4767593"/>
                  <a:gd name="connsiteY27" fmla="*/ 118706 h 1583155"/>
                  <a:gd name="connsiteX28" fmla="*/ 4620898 w 4767593"/>
                  <a:gd name="connsiteY28" fmla="*/ 1350 h 1583155"/>
                  <a:gd name="connsiteX29" fmla="*/ 4723585 w 4767593"/>
                  <a:gd name="connsiteY29" fmla="*/ 187164 h 1583155"/>
                  <a:gd name="connsiteX30" fmla="*/ 4767593 w 4767593"/>
                  <a:gd name="connsiteY30" fmla="*/ 402317 h 1583155"/>
                  <a:gd name="connsiteX0" fmla="*/ 0 w 4767593"/>
                  <a:gd name="connsiteY0" fmla="*/ 1458522 h 1583155"/>
                  <a:gd name="connsiteX1" fmla="*/ 127136 w 4767593"/>
                  <a:gd name="connsiteY1" fmla="*/ 1067335 h 1583155"/>
                  <a:gd name="connsiteX2" fmla="*/ 254272 w 4767593"/>
                  <a:gd name="connsiteY2" fmla="*/ 309410 h 1583155"/>
                  <a:gd name="connsiteX3" fmla="*/ 371628 w 4767593"/>
                  <a:gd name="connsiteY3" fmla="*/ 25799 h 1583155"/>
                  <a:gd name="connsiteX4" fmla="*/ 508543 w 4767593"/>
                  <a:gd name="connsiteY4" fmla="*/ 250731 h 1583155"/>
                  <a:gd name="connsiteX5" fmla="*/ 596560 w 4767593"/>
                  <a:gd name="connsiteY5" fmla="*/ 544122 h 1583155"/>
                  <a:gd name="connsiteX6" fmla="*/ 699247 w 4767593"/>
                  <a:gd name="connsiteY6" fmla="*/ 676148 h 1583155"/>
                  <a:gd name="connsiteX7" fmla="*/ 806823 w 4767593"/>
                  <a:gd name="connsiteY7" fmla="*/ 529452 h 1583155"/>
                  <a:gd name="connsiteX8" fmla="*/ 885061 w 4767593"/>
                  <a:gd name="connsiteY8" fmla="*/ 324079 h 1583155"/>
                  <a:gd name="connsiteX9" fmla="*/ 973078 w 4767593"/>
                  <a:gd name="connsiteY9" fmla="*/ 221392 h 1583155"/>
                  <a:gd name="connsiteX10" fmla="*/ 1080654 w 4767593"/>
                  <a:gd name="connsiteY10" fmla="*/ 377867 h 1583155"/>
                  <a:gd name="connsiteX11" fmla="*/ 1193121 w 4767593"/>
                  <a:gd name="connsiteY11" fmla="*/ 857072 h 1583155"/>
                  <a:gd name="connsiteX12" fmla="*/ 1344706 w 4767593"/>
                  <a:gd name="connsiteY12" fmla="*/ 1414513 h 1583155"/>
                  <a:gd name="connsiteX13" fmla="*/ 1481621 w 4767593"/>
                  <a:gd name="connsiteY13" fmla="*/ 1570988 h 1583155"/>
                  <a:gd name="connsiteX14" fmla="*/ 2087961 w 4767593"/>
                  <a:gd name="connsiteY14" fmla="*/ 1566098 h 1583155"/>
                  <a:gd name="connsiteX15" fmla="*/ 2322674 w 4767593"/>
                  <a:gd name="connsiteY15" fmla="*/ 1512310 h 1583155"/>
                  <a:gd name="connsiteX16" fmla="*/ 2581835 w 4767593"/>
                  <a:gd name="connsiteY16" fmla="*/ 1570988 h 1583155"/>
                  <a:gd name="connsiteX17" fmla="*/ 2796988 w 4767593"/>
                  <a:gd name="connsiteY17" fmla="*/ 1512310 h 1583155"/>
                  <a:gd name="connsiteX18" fmla="*/ 3026811 w 4767593"/>
                  <a:gd name="connsiteY18" fmla="*/ 1575878 h 1583155"/>
                  <a:gd name="connsiteX19" fmla="*/ 3290862 w 4767593"/>
                  <a:gd name="connsiteY19" fmla="*/ 1517200 h 1583155"/>
                  <a:gd name="connsiteX20" fmla="*/ 3608701 w 4767593"/>
                  <a:gd name="connsiteY20" fmla="*/ 1575878 h 1583155"/>
                  <a:gd name="connsiteX21" fmla="*/ 3730947 w 4767593"/>
                  <a:gd name="connsiteY21" fmla="*/ 1321606 h 1583155"/>
                  <a:gd name="connsiteX22" fmla="*/ 3931431 w 4767593"/>
                  <a:gd name="connsiteY22" fmla="*/ 250731 h 1583155"/>
                  <a:gd name="connsiteX23" fmla="*/ 4068346 w 4767593"/>
                  <a:gd name="connsiteY23" fmla="*/ 20909 h 1583155"/>
                  <a:gd name="connsiteX24" fmla="*/ 4175923 w 4767593"/>
                  <a:gd name="connsiteY24" fmla="*/ 255621 h 1583155"/>
                  <a:gd name="connsiteX25" fmla="*/ 4322618 w 4767593"/>
                  <a:gd name="connsiteY25" fmla="*/ 583241 h 1583155"/>
                  <a:gd name="connsiteX26" fmla="*/ 4459534 w 4767593"/>
                  <a:gd name="connsiteY26" fmla="*/ 397427 h 1583155"/>
                  <a:gd name="connsiteX27" fmla="*/ 4537771 w 4767593"/>
                  <a:gd name="connsiteY27" fmla="*/ 118706 h 1583155"/>
                  <a:gd name="connsiteX28" fmla="*/ 4620898 w 4767593"/>
                  <a:gd name="connsiteY28" fmla="*/ 1350 h 1583155"/>
                  <a:gd name="connsiteX29" fmla="*/ 4723585 w 4767593"/>
                  <a:gd name="connsiteY29" fmla="*/ 187164 h 1583155"/>
                  <a:gd name="connsiteX30" fmla="*/ 4767593 w 4767593"/>
                  <a:gd name="connsiteY30" fmla="*/ 402317 h 1583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767593" h="1583155">
                    <a:moveTo>
                      <a:pt x="0" y="1458522"/>
                    </a:moveTo>
                    <a:cubicBezTo>
                      <a:pt x="42378" y="1358688"/>
                      <a:pt x="84757" y="1258854"/>
                      <a:pt x="127136" y="1067335"/>
                    </a:cubicBezTo>
                    <a:cubicBezTo>
                      <a:pt x="169515" y="875816"/>
                      <a:pt x="213523" y="482999"/>
                      <a:pt x="254272" y="309410"/>
                    </a:cubicBezTo>
                    <a:cubicBezTo>
                      <a:pt x="295021" y="135821"/>
                      <a:pt x="329250" y="35579"/>
                      <a:pt x="371628" y="25799"/>
                    </a:cubicBezTo>
                    <a:cubicBezTo>
                      <a:pt x="414006" y="16019"/>
                      <a:pt x="471054" y="164344"/>
                      <a:pt x="508543" y="250731"/>
                    </a:cubicBezTo>
                    <a:cubicBezTo>
                      <a:pt x="546032" y="337118"/>
                      <a:pt x="564776" y="473219"/>
                      <a:pt x="596560" y="544122"/>
                    </a:cubicBezTo>
                    <a:cubicBezTo>
                      <a:pt x="628344" y="615025"/>
                      <a:pt x="664203" y="678593"/>
                      <a:pt x="699247" y="676148"/>
                    </a:cubicBezTo>
                    <a:cubicBezTo>
                      <a:pt x="734291" y="673703"/>
                      <a:pt x="775854" y="588130"/>
                      <a:pt x="806823" y="529452"/>
                    </a:cubicBezTo>
                    <a:cubicBezTo>
                      <a:pt x="837792" y="470774"/>
                      <a:pt x="857352" y="375422"/>
                      <a:pt x="885061" y="324079"/>
                    </a:cubicBezTo>
                    <a:cubicBezTo>
                      <a:pt x="912770" y="272736"/>
                      <a:pt x="940479" y="212427"/>
                      <a:pt x="973078" y="221392"/>
                    </a:cubicBezTo>
                    <a:cubicBezTo>
                      <a:pt x="1005677" y="230357"/>
                      <a:pt x="1043980" y="271920"/>
                      <a:pt x="1080654" y="377867"/>
                    </a:cubicBezTo>
                    <a:cubicBezTo>
                      <a:pt x="1117328" y="483814"/>
                      <a:pt x="1149112" y="684298"/>
                      <a:pt x="1193121" y="857072"/>
                    </a:cubicBezTo>
                    <a:cubicBezTo>
                      <a:pt x="1237130" y="1029846"/>
                      <a:pt x="1296623" y="1295527"/>
                      <a:pt x="1344706" y="1414513"/>
                    </a:cubicBezTo>
                    <a:cubicBezTo>
                      <a:pt x="1392789" y="1533499"/>
                      <a:pt x="1357745" y="1545724"/>
                      <a:pt x="1481621" y="1570988"/>
                    </a:cubicBezTo>
                    <a:cubicBezTo>
                      <a:pt x="1605497" y="1596252"/>
                      <a:pt x="1947786" y="1575878"/>
                      <a:pt x="2087961" y="1566098"/>
                    </a:cubicBezTo>
                    <a:cubicBezTo>
                      <a:pt x="2228136" y="1556318"/>
                      <a:pt x="2240362" y="1511495"/>
                      <a:pt x="2322674" y="1512310"/>
                    </a:cubicBezTo>
                    <a:cubicBezTo>
                      <a:pt x="2404986" y="1513125"/>
                      <a:pt x="2502783" y="1570988"/>
                      <a:pt x="2581835" y="1570988"/>
                    </a:cubicBezTo>
                    <a:cubicBezTo>
                      <a:pt x="2660887" y="1570988"/>
                      <a:pt x="2722825" y="1511495"/>
                      <a:pt x="2796988" y="1512310"/>
                    </a:cubicBezTo>
                    <a:cubicBezTo>
                      <a:pt x="2871151" y="1513125"/>
                      <a:pt x="2944499" y="1575063"/>
                      <a:pt x="3026811" y="1575878"/>
                    </a:cubicBezTo>
                    <a:cubicBezTo>
                      <a:pt x="3109123" y="1576693"/>
                      <a:pt x="3193880" y="1517200"/>
                      <a:pt x="3290862" y="1517200"/>
                    </a:cubicBezTo>
                    <a:cubicBezTo>
                      <a:pt x="3387844" y="1517200"/>
                      <a:pt x="3535354" y="1608477"/>
                      <a:pt x="3608701" y="1575878"/>
                    </a:cubicBezTo>
                    <a:cubicBezTo>
                      <a:pt x="3682048" y="1543279"/>
                      <a:pt x="3677159" y="1542464"/>
                      <a:pt x="3730947" y="1321606"/>
                    </a:cubicBezTo>
                    <a:cubicBezTo>
                      <a:pt x="3784735" y="1100748"/>
                      <a:pt x="3875198" y="467514"/>
                      <a:pt x="3931431" y="250731"/>
                    </a:cubicBezTo>
                    <a:cubicBezTo>
                      <a:pt x="3987664" y="33948"/>
                      <a:pt x="4027597" y="20094"/>
                      <a:pt x="4068346" y="20909"/>
                    </a:cubicBezTo>
                    <a:cubicBezTo>
                      <a:pt x="4109095" y="21724"/>
                      <a:pt x="4133544" y="161899"/>
                      <a:pt x="4175923" y="255621"/>
                    </a:cubicBezTo>
                    <a:cubicBezTo>
                      <a:pt x="4218302" y="349343"/>
                      <a:pt x="4275350" y="559607"/>
                      <a:pt x="4322618" y="583241"/>
                    </a:cubicBezTo>
                    <a:cubicBezTo>
                      <a:pt x="4369886" y="606875"/>
                      <a:pt x="4423675" y="474849"/>
                      <a:pt x="4459534" y="397427"/>
                    </a:cubicBezTo>
                    <a:cubicBezTo>
                      <a:pt x="4495393" y="320005"/>
                      <a:pt x="4510877" y="184719"/>
                      <a:pt x="4537771" y="118706"/>
                    </a:cubicBezTo>
                    <a:cubicBezTo>
                      <a:pt x="4564665" y="52693"/>
                      <a:pt x="4589929" y="-10060"/>
                      <a:pt x="4620898" y="1350"/>
                    </a:cubicBezTo>
                    <a:cubicBezTo>
                      <a:pt x="4651867" y="12760"/>
                      <a:pt x="4699136" y="120336"/>
                      <a:pt x="4723585" y="187164"/>
                    </a:cubicBezTo>
                    <a:cubicBezTo>
                      <a:pt x="4748034" y="253992"/>
                      <a:pt x="4757813" y="328154"/>
                      <a:pt x="4767593" y="402317"/>
                    </a:cubicBezTo>
                  </a:path>
                </a:pathLst>
              </a:custGeom>
              <a:no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Forme libre : forme 27">
                <a:extLst>
                  <a:ext uri="{FF2B5EF4-FFF2-40B4-BE49-F238E27FC236}">
                    <a16:creationId xmlns:a16="http://schemas.microsoft.com/office/drawing/2014/main" id="{FC03A144-76D4-43C1-A6C2-B1423027114C}"/>
                  </a:ext>
                </a:extLst>
              </p:cNvPr>
              <p:cNvSpPr/>
              <p:nvPr/>
            </p:nvSpPr>
            <p:spPr>
              <a:xfrm>
                <a:off x="2244436" y="2897151"/>
                <a:ext cx="4777374" cy="1441010"/>
              </a:xfrm>
              <a:custGeom>
                <a:avLst/>
                <a:gdLst>
                  <a:gd name="connsiteX0" fmla="*/ 0 w 4777374"/>
                  <a:gd name="connsiteY0" fmla="*/ 828906 h 1446656"/>
                  <a:gd name="connsiteX1" fmla="*/ 97797 w 4777374"/>
                  <a:gd name="connsiteY1" fmla="*/ 1185864 h 1446656"/>
                  <a:gd name="connsiteX2" fmla="*/ 180924 w 4777374"/>
                  <a:gd name="connsiteY2" fmla="*/ 1391237 h 1446656"/>
                  <a:gd name="connsiteX3" fmla="*/ 273831 w 4777374"/>
                  <a:gd name="connsiteY3" fmla="*/ 1430356 h 1446656"/>
                  <a:gd name="connsiteX4" fmla="*/ 523213 w 4777374"/>
                  <a:gd name="connsiteY4" fmla="*/ 1391237 h 1446656"/>
                  <a:gd name="connsiteX5" fmla="*/ 767705 w 4777374"/>
                  <a:gd name="connsiteY5" fmla="*/ 1435246 h 1446656"/>
                  <a:gd name="connsiteX6" fmla="*/ 1002417 w 4777374"/>
                  <a:gd name="connsiteY6" fmla="*/ 1430356 h 1446656"/>
                  <a:gd name="connsiteX7" fmla="*/ 1149113 w 4777374"/>
                  <a:gd name="connsiteY7" fmla="*/ 1259212 h 1446656"/>
                  <a:gd name="connsiteX8" fmla="*/ 1354486 w 4777374"/>
                  <a:gd name="connsiteY8" fmla="*/ 379041 h 1446656"/>
                  <a:gd name="connsiteX9" fmla="*/ 1462062 w 4777374"/>
                  <a:gd name="connsiteY9" fmla="*/ 173667 h 1446656"/>
                  <a:gd name="connsiteX10" fmla="*/ 1584308 w 4777374"/>
                  <a:gd name="connsiteY10" fmla="*/ 418159 h 1446656"/>
                  <a:gd name="connsiteX11" fmla="*/ 1711444 w 4777374"/>
                  <a:gd name="connsiteY11" fmla="*/ 907143 h 1446656"/>
                  <a:gd name="connsiteX12" fmla="*/ 1814131 w 4777374"/>
                  <a:gd name="connsiteY12" fmla="*/ 1073398 h 1446656"/>
                  <a:gd name="connsiteX13" fmla="*/ 1911928 w 4777374"/>
                  <a:gd name="connsiteY13" fmla="*/ 882694 h 1446656"/>
                  <a:gd name="connsiteX14" fmla="*/ 2083072 w 4777374"/>
                  <a:gd name="connsiteY14" fmla="*/ 144328 h 1446656"/>
                  <a:gd name="connsiteX15" fmla="*/ 2180869 w 4777374"/>
                  <a:gd name="connsiteY15" fmla="*/ 2523 h 1446656"/>
                  <a:gd name="connsiteX16" fmla="*/ 2273776 w 4777374"/>
                  <a:gd name="connsiteY16" fmla="*/ 193227 h 1446656"/>
                  <a:gd name="connsiteX17" fmla="*/ 2508488 w 4777374"/>
                  <a:gd name="connsiteY17" fmla="*/ 1254322 h 1446656"/>
                  <a:gd name="connsiteX18" fmla="*/ 2694302 w 4777374"/>
                  <a:gd name="connsiteY18" fmla="*/ 1430356 h 1446656"/>
                  <a:gd name="connsiteX19" fmla="*/ 2821438 w 4777374"/>
                  <a:gd name="connsiteY19" fmla="*/ 1401017 h 1446656"/>
                  <a:gd name="connsiteX20" fmla="*/ 2953463 w 4777374"/>
                  <a:gd name="connsiteY20" fmla="*/ 1425466 h 1446656"/>
                  <a:gd name="connsiteX21" fmla="*/ 3090379 w 4777374"/>
                  <a:gd name="connsiteY21" fmla="*/ 1273881 h 1446656"/>
                  <a:gd name="connsiteX22" fmla="*/ 3334871 w 4777374"/>
                  <a:gd name="connsiteY22" fmla="*/ 432829 h 1446656"/>
                  <a:gd name="connsiteX23" fmla="*/ 3447337 w 4777374"/>
                  <a:gd name="connsiteY23" fmla="*/ 291023 h 1446656"/>
                  <a:gd name="connsiteX24" fmla="*/ 3559804 w 4777374"/>
                  <a:gd name="connsiteY24" fmla="*/ 481727 h 1446656"/>
                  <a:gd name="connsiteX25" fmla="*/ 3809185 w 4777374"/>
                  <a:gd name="connsiteY25" fmla="*/ 1278771 h 1446656"/>
                  <a:gd name="connsiteX26" fmla="*/ 4034118 w 4777374"/>
                  <a:gd name="connsiteY26" fmla="*/ 1425466 h 1446656"/>
                  <a:gd name="connsiteX27" fmla="*/ 4777374 w 4777374"/>
                  <a:gd name="connsiteY27" fmla="*/ 1415687 h 1446656"/>
                  <a:gd name="connsiteX0" fmla="*/ 0 w 4777374"/>
                  <a:gd name="connsiteY0" fmla="*/ 828906 h 1442617"/>
                  <a:gd name="connsiteX1" fmla="*/ 97797 w 4777374"/>
                  <a:gd name="connsiteY1" fmla="*/ 1185864 h 1442617"/>
                  <a:gd name="connsiteX2" fmla="*/ 180924 w 4777374"/>
                  <a:gd name="connsiteY2" fmla="*/ 1391237 h 1442617"/>
                  <a:gd name="connsiteX3" fmla="*/ 273831 w 4777374"/>
                  <a:gd name="connsiteY3" fmla="*/ 1430356 h 1442617"/>
                  <a:gd name="connsiteX4" fmla="*/ 523213 w 4777374"/>
                  <a:gd name="connsiteY4" fmla="*/ 1391237 h 1442617"/>
                  <a:gd name="connsiteX5" fmla="*/ 767705 w 4777374"/>
                  <a:gd name="connsiteY5" fmla="*/ 1435246 h 1442617"/>
                  <a:gd name="connsiteX6" fmla="*/ 1002417 w 4777374"/>
                  <a:gd name="connsiteY6" fmla="*/ 1430356 h 1442617"/>
                  <a:gd name="connsiteX7" fmla="*/ 1149113 w 4777374"/>
                  <a:gd name="connsiteY7" fmla="*/ 1259212 h 1442617"/>
                  <a:gd name="connsiteX8" fmla="*/ 1354486 w 4777374"/>
                  <a:gd name="connsiteY8" fmla="*/ 379041 h 1442617"/>
                  <a:gd name="connsiteX9" fmla="*/ 1462062 w 4777374"/>
                  <a:gd name="connsiteY9" fmla="*/ 173667 h 1442617"/>
                  <a:gd name="connsiteX10" fmla="*/ 1584308 w 4777374"/>
                  <a:gd name="connsiteY10" fmla="*/ 418159 h 1442617"/>
                  <a:gd name="connsiteX11" fmla="*/ 1711444 w 4777374"/>
                  <a:gd name="connsiteY11" fmla="*/ 907143 h 1442617"/>
                  <a:gd name="connsiteX12" fmla="*/ 1814131 w 4777374"/>
                  <a:gd name="connsiteY12" fmla="*/ 1073398 h 1442617"/>
                  <a:gd name="connsiteX13" fmla="*/ 1911928 w 4777374"/>
                  <a:gd name="connsiteY13" fmla="*/ 882694 h 1442617"/>
                  <a:gd name="connsiteX14" fmla="*/ 2083072 w 4777374"/>
                  <a:gd name="connsiteY14" fmla="*/ 144328 h 1442617"/>
                  <a:gd name="connsiteX15" fmla="*/ 2180869 w 4777374"/>
                  <a:gd name="connsiteY15" fmla="*/ 2523 h 1442617"/>
                  <a:gd name="connsiteX16" fmla="*/ 2273776 w 4777374"/>
                  <a:gd name="connsiteY16" fmla="*/ 193227 h 1442617"/>
                  <a:gd name="connsiteX17" fmla="*/ 2508488 w 4777374"/>
                  <a:gd name="connsiteY17" fmla="*/ 1254322 h 1442617"/>
                  <a:gd name="connsiteX18" fmla="*/ 2694302 w 4777374"/>
                  <a:gd name="connsiteY18" fmla="*/ 1430356 h 1442617"/>
                  <a:gd name="connsiteX19" fmla="*/ 2821438 w 4777374"/>
                  <a:gd name="connsiteY19" fmla="*/ 1401017 h 1442617"/>
                  <a:gd name="connsiteX20" fmla="*/ 2953463 w 4777374"/>
                  <a:gd name="connsiteY20" fmla="*/ 1425466 h 1442617"/>
                  <a:gd name="connsiteX21" fmla="*/ 3090379 w 4777374"/>
                  <a:gd name="connsiteY21" fmla="*/ 1273881 h 1442617"/>
                  <a:gd name="connsiteX22" fmla="*/ 3334871 w 4777374"/>
                  <a:gd name="connsiteY22" fmla="*/ 432829 h 1442617"/>
                  <a:gd name="connsiteX23" fmla="*/ 3447337 w 4777374"/>
                  <a:gd name="connsiteY23" fmla="*/ 291023 h 1442617"/>
                  <a:gd name="connsiteX24" fmla="*/ 3559804 w 4777374"/>
                  <a:gd name="connsiteY24" fmla="*/ 481727 h 1442617"/>
                  <a:gd name="connsiteX25" fmla="*/ 3809185 w 4777374"/>
                  <a:gd name="connsiteY25" fmla="*/ 1278771 h 1442617"/>
                  <a:gd name="connsiteX26" fmla="*/ 4034118 w 4777374"/>
                  <a:gd name="connsiteY26" fmla="*/ 1425466 h 1442617"/>
                  <a:gd name="connsiteX27" fmla="*/ 4777374 w 4777374"/>
                  <a:gd name="connsiteY27" fmla="*/ 1415687 h 1442617"/>
                  <a:gd name="connsiteX0" fmla="*/ 0 w 4777374"/>
                  <a:gd name="connsiteY0" fmla="*/ 828906 h 1441010"/>
                  <a:gd name="connsiteX1" fmla="*/ 97797 w 4777374"/>
                  <a:gd name="connsiteY1" fmla="*/ 1185864 h 1441010"/>
                  <a:gd name="connsiteX2" fmla="*/ 180924 w 4777374"/>
                  <a:gd name="connsiteY2" fmla="*/ 1391237 h 1441010"/>
                  <a:gd name="connsiteX3" fmla="*/ 273831 w 4777374"/>
                  <a:gd name="connsiteY3" fmla="*/ 1430356 h 1441010"/>
                  <a:gd name="connsiteX4" fmla="*/ 523213 w 4777374"/>
                  <a:gd name="connsiteY4" fmla="*/ 1391237 h 1441010"/>
                  <a:gd name="connsiteX5" fmla="*/ 767705 w 4777374"/>
                  <a:gd name="connsiteY5" fmla="*/ 1435246 h 1441010"/>
                  <a:gd name="connsiteX6" fmla="*/ 1002417 w 4777374"/>
                  <a:gd name="connsiteY6" fmla="*/ 1430356 h 1441010"/>
                  <a:gd name="connsiteX7" fmla="*/ 1149113 w 4777374"/>
                  <a:gd name="connsiteY7" fmla="*/ 1259212 h 1441010"/>
                  <a:gd name="connsiteX8" fmla="*/ 1354486 w 4777374"/>
                  <a:gd name="connsiteY8" fmla="*/ 379041 h 1441010"/>
                  <a:gd name="connsiteX9" fmla="*/ 1462062 w 4777374"/>
                  <a:gd name="connsiteY9" fmla="*/ 173667 h 1441010"/>
                  <a:gd name="connsiteX10" fmla="*/ 1584308 w 4777374"/>
                  <a:gd name="connsiteY10" fmla="*/ 418159 h 1441010"/>
                  <a:gd name="connsiteX11" fmla="*/ 1711444 w 4777374"/>
                  <a:gd name="connsiteY11" fmla="*/ 907143 h 1441010"/>
                  <a:gd name="connsiteX12" fmla="*/ 1814131 w 4777374"/>
                  <a:gd name="connsiteY12" fmla="*/ 1073398 h 1441010"/>
                  <a:gd name="connsiteX13" fmla="*/ 1911928 w 4777374"/>
                  <a:gd name="connsiteY13" fmla="*/ 882694 h 1441010"/>
                  <a:gd name="connsiteX14" fmla="*/ 2083072 w 4777374"/>
                  <a:gd name="connsiteY14" fmla="*/ 144328 h 1441010"/>
                  <a:gd name="connsiteX15" fmla="*/ 2180869 w 4777374"/>
                  <a:gd name="connsiteY15" fmla="*/ 2523 h 1441010"/>
                  <a:gd name="connsiteX16" fmla="*/ 2273776 w 4777374"/>
                  <a:gd name="connsiteY16" fmla="*/ 193227 h 1441010"/>
                  <a:gd name="connsiteX17" fmla="*/ 2508488 w 4777374"/>
                  <a:gd name="connsiteY17" fmla="*/ 1254322 h 1441010"/>
                  <a:gd name="connsiteX18" fmla="*/ 2694302 w 4777374"/>
                  <a:gd name="connsiteY18" fmla="*/ 1430356 h 1441010"/>
                  <a:gd name="connsiteX19" fmla="*/ 2821438 w 4777374"/>
                  <a:gd name="connsiteY19" fmla="*/ 1401017 h 1441010"/>
                  <a:gd name="connsiteX20" fmla="*/ 2953463 w 4777374"/>
                  <a:gd name="connsiteY20" fmla="*/ 1425466 h 1441010"/>
                  <a:gd name="connsiteX21" fmla="*/ 3090379 w 4777374"/>
                  <a:gd name="connsiteY21" fmla="*/ 1273881 h 1441010"/>
                  <a:gd name="connsiteX22" fmla="*/ 3334871 w 4777374"/>
                  <a:gd name="connsiteY22" fmla="*/ 432829 h 1441010"/>
                  <a:gd name="connsiteX23" fmla="*/ 3447337 w 4777374"/>
                  <a:gd name="connsiteY23" fmla="*/ 291023 h 1441010"/>
                  <a:gd name="connsiteX24" fmla="*/ 3559804 w 4777374"/>
                  <a:gd name="connsiteY24" fmla="*/ 481727 h 1441010"/>
                  <a:gd name="connsiteX25" fmla="*/ 3809185 w 4777374"/>
                  <a:gd name="connsiteY25" fmla="*/ 1278771 h 1441010"/>
                  <a:gd name="connsiteX26" fmla="*/ 4034118 w 4777374"/>
                  <a:gd name="connsiteY26" fmla="*/ 1425466 h 1441010"/>
                  <a:gd name="connsiteX27" fmla="*/ 4777374 w 4777374"/>
                  <a:gd name="connsiteY27" fmla="*/ 1415687 h 1441010"/>
                  <a:gd name="connsiteX0" fmla="*/ 0 w 4777374"/>
                  <a:gd name="connsiteY0" fmla="*/ 828906 h 1441010"/>
                  <a:gd name="connsiteX1" fmla="*/ 97797 w 4777374"/>
                  <a:gd name="connsiteY1" fmla="*/ 1185864 h 1441010"/>
                  <a:gd name="connsiteX2" fmla="*/ 180924 w 4777374"/>
                  <a:gd name="connsiteY2" fmla="*/ 1391237 h 1441010"/>
                  <a:gd name="connsiteX3" fmla="*/ 273831 w 4777374"/>
                  <a:gd name="connsiteY3" fmla="*/ 1430356 h 1441010"/>
                  <a:gd name="connsiteX4" fmla="*/ 523213 w 4777374"/>
                  <a:gd name="connsiteY4" fmla="*/ 1391237 h 1441010"/>
                  <a:gd name="connsiteX5" fmla="*/ 767705 w 4777374"/>
                  <a:gd name="connsiteY5" fmla="*/ 1435246 h 1441010"/>
                  <a:gd name="connsiteX6" fmla="*/ 1002417 w 4777374"/>
                  <a:gd name="connsiteY6" fmla="*/ 1430356 h 1441010"/>
                  <a:gd name="connsiteX7" fmla="*/ 1149113 w 4777374"/>
                  <a:gd name="connsiteY7" fmla="*/ 1259212 h 1441010"/>
                  <a:gd name="connsiteX8" fmla="*/ 1354486 w 4777374"/>
                  <a:gd name="connsiteY8" fmla="*/ 379041 h 1441010"/>
                  <a:gd name="connsiteX9" fmla="*/ 1462062 w 4777374"/>
                  <a:gd name="connsiteY9" fmla="*/ 173667 h 1441010"/>
                  <a:gd name="connsiteX10" fmla="*/ 1584308 w 4777374"/>
                  <a:gd name="connsiteY10" fmla="*/ 418159 h 1441010"/>
                  <a:gd name="connsiteX11" fmla="*/ 1711444 w 4777374"/>
                  <a:gd name="connsiteY11" fmla="*/ 907143 h 1441010"/>
                  <a:gd name="connsiteX12" fmla="*/ 1814131 w 4777374"/>
                  <a:gd name="connsiteY12" fmla="*/ 1073398 h 1441010"/>
                  <a:gd name="connsiteX13" fmla="*/ 1911928 w 4777374"/>
                  <a:gd name="connsiteY13" fmla="*/ 882694 h 1441010"/>
                  <a:gd name="connsiteX14" fmla="*/ 2083072 w 4777374"/>
                  <a:gd name="connsiteY14" fmla="*/ 144328 h 1441010"/>
                  <a:gd name="connsiteX15" fmla="*/ 2180869 w 4777374"/>
                  <a:gd name="connsiteY15" fmla="*/ 2523 h 1441010"/>
                  <a:gd name="connsiteX16" fmla="*/ 2273776 w 4777374"/>
                  <a:gd name="connsiteY16" fmla="*/ 193227 h 1441010"/>
                  <a:gd name="connsiteX17" fmla="*/ 2508488 w 4777374"/>
                  <a:gd name="connsiteY17" fmla="*/ 1254322 h 1441010"/>
                  <a:gd name="connsiteX18" fmla="*/ 2694302 w 4777374"/>
                  <a:gd name="connsiteY18" fmla="*/ 1430356 h 1441010"/>
                  <a:gd name="connsiteX19" fmla="*/ 2821438 w 4777374"/>
                  <a:gd name="connsiteY19" fmla="*/ 1401017 h 1441010"/>
                  <a:gd name="connsiteX20" fmla="*/ 2953463 w 4777374"/>
                  <a:gd name="connsiteY20" fmla="*/ 1425466 h 1441010"/>
                  <a:gd name="connsiteX21" fmla="*/ 3090379 w 4777374"/>
                  <a:gd name="connsiteY21" fmla="*/ 1273881 h 1441010"/>
                  <a:gd name="connsiteX22" fmla="*/ 3334871 w 4777374"/>
                  <a:gd name="connsiteY22" fmla="*/ 432829 h 1441010"/>
                  <a:gd name="connsiteX23" fmla="*/ 3447337 w 4777374"/>
                  <a:gd name="connsiteY23" fmla="*/ 291023 h 1441010"/>
                  <a:gd name="connsiteX24" fmla="*/ 3559804 w 4777374"/>
                  <a:gd name="connsiteY24" fmla="*/ 481727 h 1441010"/>
                  <a:gd name="connsiteX25" fmla="*/ 3809185 w 4777374"/>
                  <a:gd name="connsiteY25" fmla="*/ 1278771 h 1441010"/>
                  <a:gd name="connsiteX26" fmla="*/ 4034118 w 4777374"/>
                  <a:gd name="connsiteY26" fmla="*/ 1425466 h 1441010"/>
                  <a:gd name="connsiteX27" fmla="*/ 4777374 w 4777374"/>
                  <a:gd name="connsiteY27" fmla="*/ 1415687 h 1441010"/>
                  <a:gd name="connsiteX0" fmla="*/ 0 w 4777374"/>
                  <a:gd name="connsiteY0" fmla="*/ 828906 h 1441010"/>
                  <a:gd name="connsiteX1" fmla="*/ 97797 w 4777374"/>
                  <a:gd name="connsiteY1" fmla="*/ 1185864 h 1441010"/>
                  <a:gd name="connsiteX2" fmla="*/ 180924 w 4777374"/>
                  <a:gd name="connsiteY2" fmla="*/ 1391237 h 1441010"/>
                  <a:gd name="connsiteX3" fmla="*/ 273831 w 4777374"/>
                  <a:gd name="connsiteY3" fmla="*/ 1430356 h 1441010"/>
                  <a:gd name="connsiteX4" fmla="*/ 523213 w 4777374"/>
                  <a:gd name="connsiteY4" fmla="*/ 1391237 h 1441010"/>
                  <a:gd name="connsiteX5" fmla="*/ 767705 w 4777374"/>
                  <a:gd name="connsiteY5" fmla="*/ 1435246 h 1441010"/>
                  <a:gd name="connsiteX6" fmla="*/ 1002417 w 4777374"/>
                  <a:gd name="connsiteY6" fmla="*/ 1430356 h 1441010"/>
                  <a:gd name="connsiteX7" fmla="*/ 1149113 w 4777374"/>
                  <a:gd name="connsiteY7" fmla="*/ 1259212 h 1441010"/>
                  <a:gd name="connsiteX8" fmla="*/ 1354486 w 4777374"/>
                  <a:gd name="connsiteY8" fmla="*/ 379041 h 1441010"/>
                  <a:gd name="connsiteX9" fmla="*/ 1462062 w 4777374"/>
                  <a:gd name="connsiteY9" fmla="*/ 173667 h 1441010"/>
                  <a:gd name="connsiteX10" fmla="*/ 1584308 w 4777374"/>
                  <a:gd name="connsiteY10" fmla="*/ 418159 h 1441010"/>
                  <a:gd name="connsiteX11" fmla="*/ 1711444 w 4777374"/>
                  <a:gd name="connsiteY11" fmla="*/ 907143 h 1441010"/>
                  <a:gd name="connsiteX12" fmla="*/ 1814131 w 4777374"/>
                  <a:gd name="connsiteY12" fmla="*/ 1073398 h 1441010"/>
                  <a:gd name="connsiteX13" fmla="*/ 1911928 w 4777374"/>
                  <a:gd name="connsiteY13" fmla="*/ 882694 h 1441010"/>
                  <a:gd name="connsiteX14" fmla="*/ 2083072 w 4777374"/>
                  <a:gd name="connsiteY14" fmla="*/ 144328 h 1441010"/>
                  <a:gd name="connsiteX15" fmla="*/ 2180869 w 4777374"/>
                  <a:gd name="connsiteY15" fmla="*/ 2523 h 1441010"/>
                  <a:gd name="connsiteX16" fmla="*/ 2273776 w 4777374"/>
                  <a:gd name="connsiteY16" fmla="*/ 193227 h 1441010"/>
                  <a:gd name="connsiteX17" fmla="*/ 2508488 w 4777374"/>
                  <a:gd name="connsiteY17" fmla="*/ 1254322 h 1441010"/>
                  <a:gd name="connsiteX18" fmla="*/ 2694302 w 4777374"/>
                  <a:gd name="connsiteY18" fmla="*/ 1430356 h 1441010"/>
                  <a:gd name="connsiteX19" fmla="*/ 2821438 w 4777374"/>
                  <a:gd name="connsiteY19" fmla="*/ 1401017 h 1441010"/>
                  <a:gd name="connsiteX20" fmla="*/ 2953463 w 4777374"/>
                  <a:gd name="connsiteY20" fmla="*/ 1425466 h 1441010"/>
                  <a:gd name="connsiteX21" fmla="*/ 3090379 w 4777374"/>
                  <a:gd name="connsiteY21" fmla="*/ 1273881 h 1441010"/>
                  <a:gd name="connsiteX22" fmla="*/ 3334871 w 4777374"/>
                  <a:gd name="connsiteY22" fmla="*/ 432829 h 1441010"/>
                  <a:gd name="connsiteX23" fmla="*/ 3447337 w 4777374"/>
                  <a:gd name="connsiteY23" fmla="*/ 291023 h 1441010"/>
                  <a:gd name="connsiteX24" fmla="*/ 3559804 w 4777374"/>
                  <a:gd name="connsiteY24" fmla="*/ 481727 h 1441010"/>
                  <a:gd name="connsiteX25" fmla="*/ 3809185 w 4777374"/>
                  <a:gd name="connsiteY25" fmla="*/ 1278771 h 1441010"/>
                  <a:gd name="connsiteX26" fmla="*/ 4034118 w 4777374"/>
                  <a:gd name="connsiteY26" fmla="*/ 1425466 h 1441010"/>
                  <a:gd name="connsiteX27" fmla="*/ 4777374 w 4777374"/>
                  <a:gd name="connsiteY27" fmla="*/ 1415687 h 1441010"/>
                  <a:gd name="connsiteX0" fmla="*/ 0 w 4777374"/>
                  <a:gd name="connsiteY0" fmla="*/ 828906 h 1441010"/>
                  <a:gd name="connsiteX1" fmla="*/ 97797 w 4777374"/>
                  <a:gd name="connsiteY1" fmla="*/ 1185864 h 1441010"/>
                  <a:gd name="connsiteX2" fmla="*/ 180924 w 4777374"/>
                  <a:gd name="connsiteY2" fmla="*/ 1391237 h 1441010"/>
                  <a:gd name="connsiteX3" fmla="*/ 273831 w 4777374"/>
                  <a:gd name="connsiteY3" fmla="*/ 1430356 h 1441010"/>
                  <a:gd name="connsiteX4" fmla="*/ 523213 w 4777374"/>
                  <a:gd name="connsiteY4" fmla="*/ 1391237 h 1441010"/>
                  <a:gd name="connsiteX5" fmla="*/ 767705 w 4777374"/>
                  <a:gd name="connsiteY5" fmla="*/ 1435246 h 1441010"/>
                  <a:gd name="connsiteX6" fmla="*/ 1002417 w 4777374"/>
                  <a:gd name="connsiteY6" fmla="*/ 1430356 h 1441010"/>
                  <a:gd name="connsiteX7" fmla="*/ 1149113 w 4777374"/>
                  <a:gd name="connsiteY7" fmla="*/ 1259212 h 1441010"/>
                  <a:gd name="connsiteX8" fmla="*/ 1354486 w 4777374"/>
                  <a:gd name="connsiteY8" fmla="*/ 379041 h 1441010"/>
                  <a:gd name="connsiteX9" fmla="*/ 1462062 w 4777374"/>
                  <a:gd name="connsiteY9" fmla="*/ 173667 h 1441010"/>
                  <a:gd name="connsiteX10" fmla="*/ 1584308 w 4777374"/>
                  <a:gd name="connsiteY10" fmla="*/ 418159 h 1441010"/>
                  <a:gd name="connsiteX11" fmla="*/ 1711444 w 4777374"/>
                  <a:gd name="connsiteY11" fmla="*/ 907143 h 1441010"/>
                  <a:gd name="connsiteX12" fmla="*/ 1814131 w 4777374"/>
                  <a:gd name="connsiteY12" fmla="*/ 1073398 h 1441010"/>
                  <a:gd name="connsiteX13" fmla="*/ 1911928 w 4777374"/>
                  <a:gd name="connsiteY13" fmla="*/ 882694 h 1441010"/>
                  <a:gd name="connsiteX14" fmla="*/ 2083072 w 4777374"/>
                  <a:gd name="connsiteY14" fmla="*/ 144328 h 1441010"/>
                  <a:gd name="connsiteX15" fmla="*/ 2180869 w 4777374"/>
                  <a:gd name="connsiteY15" fmla="*/ 2523 h 1441010"/>
                  <a:gd name="connsiteX16" fmla="*/ 2273776 w 4777374"/>
                  <a:gd name="connsiteY16" fmla="*/ 193227 h 1441010"/>
                  <a:gd name="connsiteX17" fmla="*/ 2508488 w 4777374"/>
                  <a:gd name="connsiteY17" fmla="*/ 1254322 h 1441010"/>
                  <a:gd name="connsiteX18" fmla="*/ 2664963 w 4777374"/>
                  <a:gd name="connsiteY18" fmla="*/ 1430356 h 1441010"/>
                  <a:gd name="connsiteX19" fmla="*/ 2821438 w 4777374"/>
                  <a:gd name="connsiteY19" fmla="*/ 1401017 h 1441010"/>
                  <a:gd name="connsiteX20" fmla="*/ 2953463 w 4777374"/>
                  <a:gd name="connsiteY20" fmla="*/ 1425466 h 1441010"/>
                  <a:gd name="connsiteX21" fmla="*/ 3090379 w 4777374"/>
                  <a:gd name="connsiteY21" fmla="*/ 1273881 h 1441010"/>
                  <a:gd name="connsiteX22" fmla="*/ 3334871 w 4777374"/>
                  <a:gd name="connsiteY22" fmla="*/ 432829 h 1441010"/>
                  <a:gd name="connsiteX23" fmla="*/ 3447337 w 4777374"/>
                  <a:gd name="connsiteY23" fmla="*/ 291023 h 1441010"/>
                  <a:gd name="connsiteX24" fmla="*/ 3559804 w 4777374"/>
                  <a:gd name="connsiteY24" fmla="*/ 481727 h 1441010"/>
                  <a:gd name="connsiteX25" fmla="*/ 3809185 w 4777374"/>
                  <a:gd name="connsiteY25" fmla="*/ 1278771 h 1441010"/>
                  <a:gd name="connsiteX26" fmla="*/ 4034118 w 4777374"/>
                  <a:gd name="connsiteY26" fmla="*/ 1425466 h 1441010"/>
                  <a:gd name="connsiteX27" fmla="*/ 4777374 w 4777374"/>
                  <a:gd name="connsiteY27" fmla="*/ 1415687 h 1441010"/>
                  <a:gd name="connsiteX0" fmla="*/ 0 w 4777374"/>
                  <a:gd name="connsiteY0" fmla="*/ 828906 h 1441010"/>
                  <a:gd name="connsiteX1" fmla="*/ 97797 w 4777374"/>
                  <a:gd name="connsiteY1" fmla="*/ 1185864 h 1441010"/>
                  <a:gd name="connsiteX2" fmla="*/ 180924 w 4777374"/>
                  <a:gd name="connsiteY2" fmla="*/ 1391237 h 1441010"/>
                  <a:gd name="connsiteX3" fmla="*/ 273831 w 4777374"/>
                  <a:gd name="connsiteY3" fmla="*/ 1430356 h 1441010"/>
                  <a:gd name="connsiteX4" fmla="*/ 523213 w 4777374"/>
                  <a:gd name="connsiteY4" fmla="*/ 1391237 h 1441010"/>
                  <a:gd name="connsiteX5" fmla="*/ 767705 w 4777374"/>
                  <a:gd name="connsiteY5" fmla="*/ 1435246 h 1441010"/>
                  <a:gd name="connsiteX6" fmla="*/ 1002417 w 4777374"/>
                  <a:gd name="connsiteY6" fmla="*/ 1430356 h 1441010"/>
                  <a:gd name="connsiteX7" fmla="*/ 1149113 w 4777374"/>
                  <a:gd name="connsiteY7" fmla="*/ 1259212 h 1441010"/>
                  <a:gd name="connsiteX8" fmla="*/ 1354486 w 4777374"/>
                  <a:gd name="connsiteY8" fmla="*/ 379041 h 1441010"/>
                  <a:gd name="connsiteX9" fmla="*/ 1462062 w 4777374"/>
                  <a:gd name="connsiteY9" fmla="*/ 173667 h 1441010"/>
                  <a:gd name="connsiteX10" fmla="*/ 1584308 w 4777374"/>
                  <a:gd name="connsiteY10" fmla="*/ 418159 h 1441010"/>
                  <a:gd name="connsiteX11" fmla="*/ 1711444 w 4777374"/>
                  <a:gd name="connsiteY11" fmla="*/ 907143 h 1441010"/>
                  <a:gd name="connsiteX12" fmla="*/ 1814131 w 4777374"/>
                  <a:gd name="connsiteY12" fmla="*/ 1073398 h 1441010"/>
                  <a:gd name="connsiteX13" fmla="*/ 1911928 w 4777374"/>
                  <a:gd name="connsiteY13" fmla="*/ 882694 h 1441010"/>
                  <a:gd name="connsiteX14" fmla="*/ 2083072 w 4777374"/>
                  <a:gd name="connsiteY14" fmla="*/ 144328 h 1441010"/>
                  <a:gd name="connsiteX15" fmla="*/ 2180869 w 4777374"/>
                  <a:gd name="connsiteY15" fmla="*/ 2523 h 1441010"/>
                  <a:gd name="connsiteX16" fmla="*/ 2273776 w 4777374"/>
                  <a:gd name="connsiteY16" fmla="*/ 193227 h 1441010"/>
                  <a:gd name="connsiteX17" fmla="*/ 2508488 w 4777374"/>
                  <a:gd name="connsiteY17" fmla="*/ 1254322 h 1441010"/>
                  <a:gd name="connsiteX18" fmla="*/ 2664963 w 4777374"/>
                  <a:gd name="connsiteY18" fmla="*/ 1430356 h 1441010"/>
                  <a:gd name="connsiteX19" fmla="*/ 2821438 w 4777374"/>
                  <a:gd name="connsiteY19" fmla="*/ 1401017 h 1441010"/>
                  <a:gd name="connsiteX20" fmla="*/ 2953463 w 4777374"/>
                  <a:gd name="connsiteY20" fmla="*/ 1425466 h 1441010"/>
                  <a:gd name="connsiteX21" fmla="*/ 3090379 w 4777374"/>
                  <a:gd name="connsiteY21" fmla="*/ 1273881 h 1441010"/>
                  <a:gd name="connsiteX22" fmla="*/ 3334871 w 4777374"/>
                  <a:gd name="connsiteY22" fmla="*/ 432829 h 1441010"/>
                  <a:gd name="connsiteX23" fmla="*/ 3447337 w 4777374"/>
                  <a:gd name="connsiteY23" fmla="*/ 291023 h 1441010"/>
                  <a:gd name="connsiteX24" fmla="*/ 3559804 w 4777374"/>
                  <a:gd name="connsiteY24" fmla="*/ 481727 h 1441010"/>
                  <a:gd name="connsiteX25" fmla="*/ 3809185 w 4777374"/>
                  <a:gd name="connsiteY25" fmla="*/ 1278771 h 1441010"/>
                  <a:gd name="connsiteX26" fmla="*/ 4034118 w 4777374"/>
                  <a:gd name="connsiteY26" fmla="*/ 1425466 h 1441010"/>
                  <a:gd name="connsiteX27" fmla="*/ 4777374 w 4777374"/>
                  <a:gd name="connsiteY27" fmla="*/ 1415687 h 1441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777374" h="1441010">
                    <a:moveTo>
                      <a:pt x="0" y="828906"/>
                    </a:moveTo>
                    <a:cubicBezTo>
                      <a:pt x="33821" y="960524"/>
                      <a:pt x="67643" y="1092142"/>
                      <a:pt x="97797" y="1185864"/>
                    </a:cubicBezTo>
                    <a:cubicBezTo>
                      <a:pt x="127951" y="1279586"/>
                      <a:pt x="151585" y="1350488"/>
                      <a:pt x="180924" y="1391237"/>
                    </a:cubicBezTo>
                    <a:cubicBezTo>
                      <a:pt x="210263" y="1431986"/>
                      <a:pt x="216783" y="1430356"/>
                      <a:pt x="273831" y="1430356"/>
                    </a:cubicBezTo>
                    <a:cubicBezTo>
                      <a:pt x="330879" y="1430356"/>
                      <a:pt x="440901" y="1390422"/>
                      <a:pt x="523213" y="1391237"/>
                    </a:cubicBezTo>
                    <a:cubicBezTo>
                      <a:pt x="605525" y="1392052"/>
                      <a:pt x="692728" y="1433616"/>
                      <a:pt x="767705" y="1435246"/>
                    </a:cubicBezTo>
                    <a:cubicBezTo>
                      <a:pt x="842682" y="1436876"/>
                      <a:pt x="929070" y="1449915"/>
                      <a:pt x="1002417" y="1430356"/>
                    </a:cubicBezTo>
                    <a:cubicBezTo>
                      <a:pt x="1075764" y="1410797"/>
                      <a:pt x="1090435" y="1434431"/>
                      <a:pt x="1149113" y="1259212"/>
                    </a:cubicBezTo>
                    <a:cubicBezTo>
                      <a:pt x="1207791" y="1083993"/>
                      <a:pt x="1302328" y="559965"/>
                      <a:pt x="1354486" y="379041"/>
                    </a:cubicBezTo>
                    <a:cubicBezTo>
                      <a:pt x="1406644" y="198117"/>
                      <a:pt x="1423758" y="167147"/>
                      <a:pt x="1462062" y="173667"/>
                    </a:cubicBezTo>
                    <a:cubicBezTo>
                      <a:pt x="1500366" y="180187"/>
                      <a:pt x="1542744" y="295913"/>
                      <a:pt x="1584308" y="418159"/>
                    </a:cubicBezTo>
                    <a:cubicBezTo>
                      <a:pt x="1625872" y="540405"/>
                      <a:pt x="1673140" y="797937"/>
                      <a:pt x="1711444" y="907143"/>
                    </a:cubicBezTo>
                    <a:cubicBezTo>
                      <a:pt x="1749748" y="1016349"/>
                      <a:pt x="1780717" y="1077473"/>
                      <a:pt x="1814131" y="1073398"/>
                    </a:cubicBezTo>
                    <a:cubicBezTo>
                      <a:pt x="1847545" y="1069323"/>
                      <a:pt x="1867105" y="1037539"/>
                      <a:pt x="1911928" y="882694"/>
                    </a:cubicBezTo>
                    <a:cubicBezTo>
                      <a:pt x="1956751" y="727849"/>
                      <a:pt x="2038249" y="291023"/>
                      <a:pt x="2083072" y="144328"/>
                    </a:cubicBezTo>
                    <a:cubicBezTo>
                      <a:pt x="2127895" y="-2367"/>
                      <a:pt x="2149085" y="-5627"/>
                      <a:pt x="2180869" y="2523"/>
                    </a:cubicBezTo>
                    <a:cubicBezTo>
                      <a:pt x="2212653" y="10673"/>
                      <a:pt x="2219173" y="-15406"/>
                      <a:pt x="2273776" y="193227"/>
                    </a:cubicBezTo>
                    <a:cubicBezTo>
                      <a:pt x="2328379" y="401860"/>
                      <a:pt x="2443290" y="1048134"/>
                      <a:pt x="2508488" y="1254322"/>
                    </a:cubicBezTo>
                    <a:cubicBezTo>
                      <a:pt x="2573686" y="1460510"/>
                      <a:pt x="2598135" y="1430356"/>
                      <a:pt x="2664963" y="1430356"/>
                    </a:cubicBezTo>
                    <a:cubicBezTo>
                      <a:pt x="2731791" y="1430356"/>
                      <a:pt x="2773355" y="1401832"/>
                      <a:pt x="2821438" y="1401017"/>
                    </a:cubicBezTo>
                    <a:cubicBezTo>
                      <a:pt x="2869521" y="1400202"/>
                      <a:pt x="2908640" y="1446655"/>
                      <a:pt x="2953463" y="1425466"/>
                    </a:cubicBezTo>
                    <a:cubicBezTo>
                      <a:pt x="2998287" y="1404277"/>
                      <a:pt x="3026811" y="1439320"/>
                      <a:pt x="3090379" y="1273881"/>
                    </a:cubicBezTo>
                    <a:cubicBezTo>
                      <a:pt x="3153947" y="1108442"/>
                      <a:pt x="3275378" y="596639"/>
                      <a:pt x="3334871" y="432829"/>
                    </a:cubicBezTo>
                    <a:cubicBezTo>
                      <a:pt x="3394364" y="269019"/>
                      <a:pt x="3409848" y="282873"/>
                      <a:pt x="3447337" y="291023"/>
                    </a:cubicBezTo>
                    <a:cubicBezTo>
                      <a:pt x="3484826" y="299173"/>
                      <a:pt x="3499496" y="317102"/>
                      <a:pt x="3559804" y="481727"/>
                    </a:cubicBezTo>
                    <a:cubicBezTo>
                      <a:pt x="3620112" y="646352"/>
                      <a:pt x="3730133" y="1121481"/>
                      <a:pt x="3809185" y="1278771"/>
                    </a:cubicBezTo>
                    <a:cubicBezTo>
                      <a:pt x="3888237" y="1436061"/>
                      <a:pt x="3872753" y="1417317"/>
                      <a:pt x="4034118" y="1425466"/>
                    </a:cubicBezTo>
                    <a:cubicBezTo>
                      <a:pt x="4195483" y="1448285"/>
                      <a:pt x="4486428" y="1431986"/>
                      <a:pt x="4777374" y="1415687"/>
                    </a:cubicBezTo>
                  </a:path>
                </a:pathLst>
              </a:custGeom>
              <a:noFill/>
              <a:ln w="28575">
                <a:solidFill>
                  <a:schemeClr val="accent4">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Forme libre : forme 28">
                <a:extLst>
                  <a:ext uri="{FF2B5EF4-FFF2-40B4-BE49-F238E27FC236}">
                    <a16:creationId xmlns:a16="http://schemas.microsoft.com/office/drawing/2014/main" id="{45793934-9D6E-4042-8E56-C134306A6D79}"/>
                  </a:ext>
                </a:extLst>
              </p:cNvPr>
              <p:cNvSpPr/>
              <p:nvPr/>
            </p:nvSpPr>
            <p:spPr>
              <a:xfrm>
                <a:off x="2259106" y="2250898"/>
                <a:ext cx="4792043" cy="2078986"/>
              </a:xfrm>
              <a:custGeom>
                <a:avLst/>
                <a:gdLst>
                  <a:gd name="connsiteX0" fmla="*/ 0 w 4792043"/>
                  <a:gd name="connsiteY0" fmla="*/ 2076757 h 2091890"/>
                  <a:gd name="connsiteX1" fmla="*/ 308060 w 4792043"/>
                  <a:gd name="connsiteY1" fmla="*/ 2071868 h 2091890"/>
                  <a:gd name="connsiteX2" fmla="*/ 513433 w 4792043"/>
                  <a:gd name="connsiteY2" fmla="*/ 2042528 h 2091890"/>
                  <a:gd name="connsiteX3" fmla="*/ 679688 w 4792043"/>
                  <a:gd name="connsiteY3" fmla="*/ 2076757 h 2091890"/>
                  <a:gd name="connsiteX4" fmla="*/ 1041536 w 4792043"/>
                  <a:gd name="connsiteY4" fmla="*/ 1920282 h 2091890"/>
                  <a:gd name="connsiteX5" fmla="*/ 1290918 w 4792043"/>
                  <a:gd name="connsiteY5" fmla="*/ 2071868 h 2091890"/>
                  <a:gd name="connsiteX6" fmla="*/ 2039063 w 4792043"/>
                  <a:gd name="connsiteY6" fmla="*/ 2086537 h 2091890"/>
                  <a:gd name="connsiteX7" fmla="*/ 2312894 w 4792043"/>
                  <a:gd name="connsiteY7" fmla="*/ 2037639 h 2091890"/>
                  <a:gd name="connsiteX8" fmla="*/ 2400911 w 4792043"/>
                  <a:gd name="connsiteY8" fmla="*/ 1793147 h 2091890"/>
                  <a:gd name="connsiteX9" fmla="*/ 2674742 w 4792043"/>
                  <a:gd name="connsiteY9" fmla="*/ 199059 h 2091890"/>
                  <a:gd name="connsiteX10" fmla="*/ 2845887 w 4792043"/>
                  <a:gd name="connsiteY10" fmla="*/ 130601 h 2091890"/>
                  <a:gd name="connsiteX11" fmla="*/ 3012141 w 4792043"/>
                  <a:gd name="connsiteY11" fmla="*/ 1172137 h 2091890"/>
                  <a:gd name="connsiteX12" fmla="*/ 3153946 w 4792043"/>
                  <a:gd name="connsiteY12" fmla="*/ 1881164 h 2091890"/>
                  <a:gd name="connsiteX13" fmla="*/ 3344650 w 4792043"/>
                  <a:gd name="connsiteY13" fmla="*/ 2086537 h 2091890"/>
                  <a:gd name="connsiteX14" fmla="*/ 3584252 w 4792043"/>
                  <a:gd name="connsiteY14" fmla="*/ 1998520 h 2091890"/>
                  <a:gd name="connsiteX15" fmla="*/ 3867863 w 4792043"/>
                  <a:gd name="connsiteY15" fmla="*/ 2086537 h 2091890"/>
                  <a:gd name="connsiteX16" fmla="*/ 4244381 w 4792043"/>
                  <a:gd name="connsiteY16" fmla="*/ 1930062 h 2091890"/>
                  <a:gd name="connsiteX17" fmla="*/ 4601339 w 4792043"/>
                  <a:gd name="connsiteY17" fmla="*/ 2086537 h 2091890"/>
                  <a:gd name="connsiteX18" fmla="*/ 4792043 w 4792043"/>
                  <a:gd name="connsiteY18" fmla="*/ 1827376 h 2091890"/>
                  <a:gd name="connsiteX0" fmla="*/ 0 w 4792043"/>
                  <a:gd name="connsiteY0" fmla="*/ 2076757 h 2091890"/>
                  <a:gd name="connsiteX1" fmla="*/ 308060 w 4792043"/>
                  <a:gd name="connsiteY1" fmla="*/ 2071868 h 2091890"/>
                  <a:gd name="connsiteX2" fmla="*/ 513433 w 4792043"/>
                  <a:gd name="connsiteY2" fmla="*/ 2042528 h 2091890"/>
                  <a:gd name="connsiteX3" fmla="*/ 679688 w 4792043"/>
                  <a:gd name="connsiteY3" fmla="*/ 2076757 h 2091890"/>
                  <a:gd name="connsiteX4" fmla="*/ 1041536 w 4792043"/>
                  <a:gd name="connsiteY4" fmla="*/ 1920282 h 2091890"/>
                  <a:gd name="connsiteX5" fmla="*/ 1290918 w 4792043"/>
                  <a:gd name="connsiteY5" fmla="*/ 2071868 h 2091890"/>
                  <a:gd name="connsiteX6" fmla="*/ 2039063 w 4792043"/>
                  <a:gd name="connsiteY6" fmla="*/ 2086537 h 2091890"/>
                  <a:gd name="connsiteX7" fmla="*/ 2312894 w 4792043"/>
                  <a:gd name="connsiteY7" fmla="*/ 2037639 h 2091890"/>
                  <a:gd name="connsiteX8" fmla="*/ 2400911 w 4792043"/>
                  <a:gd name="connsiteY8" fmla="*/ 1793147 h 2091890"/>
                  <a:gd name="connsiteX9" fmla="*/ 2674742 w 4792043"/>
                  <a:gd name="connsiteY9" fmla="*/ 199059 h 2091890"/>
                  <a:gd name="connsiteX10" fmla="*/ 2845887 w 4792043"/>
                  <a:gd name="connsiteY10" fmla="*/ 130601 h 2091890"/>
                  <a:gd name="connsiteX11" fmla="*/ 3012141 w 4792043"/>
                  <a:gd name="connsiteY11" fmla="*/ 1172137 h 2091890"/>
                  <a:gd name="connsiteX12" fmla="*/ 3153946 w 4792043"/>
                  <a:gd name="connsiteY12" fmla="*/ 1881164 h 2091890"/>
                  <a:gd name="connsiteX13" fmla="*/ 3344650 w 4792043"/>
                  <a:gd name="connsiteY13" fmla="*/ 2086537 h 2091890"/>
                  <a:gd name="connsiteX14" fmla="*/ 3584252 w 4792043"/>
                  <a:gd name="connsiteY14" fmla="*/ 1998520 h 2091890"/>
                  <a:gd name="connsiteX15" fmla="*/ 3867863 w 4792043"/>
                  <a:gd name="connsiteY15" fmla="*/ 2086537 h 2091890"/>
                  <a:gd name="connsiteX16" fmla="*/ 4244381 w 4792043"/>
                  <a:gd name="connsiteY16" fmla="*/ 1930062 h 2091890"/>
                  <a:gd name="connsiteX17" fmla="*/ 4601339 w 4792043"/>
                  <a:gd name="connsiteY17" fmla="*/ 2086537 h 2091890"/>
                  <a:gd name="connsiteX18" fmla="*/ 4792043 w 4792043"/>
                  <a:gd name="connsiteY18" fmla="*/ 1827376 h 2091890"/>
                  <a:gd name="connsiteX0" fmla="*/ 0 w 4792043"/>
                  <a:gd name="connsiteY0" fmla="*/ 2076757 h 2091890"/>
                  <a:gd name="connsiteX1" fmla="*/ 308060 w 4792043"/>
                  <a:gd name="connsiteY1" fmla="*/ 2071868 h 2091890"/>
                  <a:gd name="connsiteX2" fmla="*/ 513433 w 4792043"/>
                  <a:gd name="connsiteY2" fmla="*/ 2042528 h 2091890"/>
                  <a:gd name="connsiteX3" fmla="*/ 679688 w 4792043"/>
                  <a:gd name="connsiteY3" fmla="*/ 2076757 h 2091890"/>
                  <a:gd name="connsiteX4" fmla="*/ 1041536 w 4792043"/>
                  <a:gd name="connsiteY4" fmla="*/ 1920282 h 2091890"/>
                  <a:gd name="connsiteX5" fmla="*/ 1290918 w 4792043"/>
                  <a:gd name="connsiteY5" fmla="*/ 2071868 h 2091890"/>
                  <a:gd name="connsiteX6" fmla="*/ 2039063 w 4792043"/>
                  <a:gd name="connsiteY6" fmla="*/ 2086537 h 2091890"/>
                  <a:gd name="connsiteX7" fmla="*/ 2312894 w 4792043"/>
                  <a:gd name="connsiteY7" fmla="*/ 2037639 h 2091890"/>
                  <a:gd name="connsiteX8" fmla="*/ 2400911 w 4792043"/>
                  <a:gd name="connsiteY8" fmla="*/ 1793147 h 2091890"/>
                  <a:gd name="connsiteX9" fmla="*/ 2674742 w 4792043"/>
                  <a:gd name="connsiteY9" fmla="*/ 199059 h 2091890"/>
                  <a:gd name="connsiteX10" fmla="*/ 2845887 w 4792043"/>
                  <a:gd name="connsiteY10" fmla="*/ 130601 h 2091890"/>
                  <a:gd name="connsiteX11" fmla="*/ 3012141 w 4792043"/>
                  <a:gd name="connsiteY11" fmla="*/ 1172137 h 2091890"/>
                  <a:gd name="connsiteX12" fmla="*/ 3153946 w 4792043"/>
                  <a:gd name="connsiteY12" fmla="*/ 1881164 h 2091890"/>
                  <a:gd name="connsiteX13" fmla="*/ 3344650 w 4792043"/>
                  <a:gd name="connsiteY13" fmla="*/ 2086537 h 2091890"/>
                  <a:gd name="connsiteX14" fmla="*/ 3584252 w 4792043"/>
                  <a:gd name="connsiteY14" fmla="*/ 1998520 h 2091890"/>
                  <a:gd name="connsiteX15" fmla="*/ 3867863 w 4792043"/>
                  <a:gd name="connsiteY15" fmla="*/ 2086537 h 2091890"/>
                  <a:gd name="connsiteX16" fmla="*/ 4244381 w 4792043"/>
                  <a:gd name="connsiteY16" fmla="*/ 1930062 h 2091890"/>
                  <a:gd name="connsiteX17" fmla="*/ 4601339 w 4792043"/>
                  <a:gd name="connsiteY17" fmla="*/ 2086537 h 2091890"/>
                  <a:gd name="connsiteX18" fmla="*/ 4792043 w 4792043"/>
                  <a:gd name="connsiteY18" fmla="*/ 1827376 h 2091890"/>
                  <a:gd name="connsiteX0" fmla="*/ 0 w 4792043"/>
                  <a:gd name="connsiteY0" fmla="*/ 2076757 h 2093253"/>
                  <a:gd name="connsiteX1" fmla="*/ 308060 w 4792043"/>
                  <a:gd name="connsiteY1" fmla="*/ 2071868 h 2093253"/>
                  <a:gd name="connsiteX2" fmla="*/ 513433 w 4792043"/>
                  <a:gd name="connsiteY2" fmla="*/ 2042528 h 2093253"/>
                  <a:gd name="connsiteX3" fmla="*/ 679688 w 4792043"/>
                  <a:gd name="connsiteY3" fmla="*/ 2076757 h 2093253"/>
                  <a:gd name="connsiteX4" fmla="*/ 1041536 w 4792043"/>
                  <a:gd name="connsiteY4" fmla="*/ 1920282 h 2093253"/>
                  <a:gd name="connsiteX5" fmla="*/ 1290918 w 4792043"/>
                  <a:gd name="connsiteY5" fmla="*/ 2071868 h 2093253"/>
                  <a:gd name="connsiteX6" fmla="*/ 2039063 w 4792043"/>
                  <a:gd name="connsiteY6" fmla="*/ 2086537 h 2093253"/>
                  <a:gd name="connsiteX7" fmla="*/ 2303114 w 4792043"/>
                  <a:gd name="connsiteY7" fmla="*/ 2018079 h 2093253"/>
                  <a:gd name="connsiteX8" fmla="*/ 2400911 w 4792043"/>
                  <a:gd name="connsiteY8" fmla="*/ 1793147 h 2093253"/>
                  <a:gd name="connsiteX9" fmla="*/ 2674742 w 4792043"/>
                  <a:gd name="connsiteY9" fmla="*/ 199059 h 2093253"/>
                  <a:gd name="connsiteX10" fmla="*/ 2845887 w 4792043"/>
                  <a:gd name="connsiteY10" fmla="*/ 130601 h 2093253"/>
                  <a:gd name="connsiteX11" fmla="*/ 3012141 w 4792043"/>
                  <a:gd name="connsiteY11" fmla="*/ 1172137 h 2093253"/>
                  <a:gd name="connsiteX12" fmla="*/ 3153946 w 4792043"/>
                  <a:gd name="connsiteY12" fmla="*/ 1881164 h 2093253"/>
                  <a:gd name="connsiteX13" fmla="*/ 3344650 w 4792043"/>
                  <a:gd name="connsiteY13" fmla="*/ 2086537 h 2093253"/>
                  <a:gd name="connsiteX14" fmla="*/ 3584252 w 4792043"/>
                  <a:gd name="connsiteY14" fmla="*/ 1998520 h 2093253"/>
                  <a:gd name="connsiteX15" fmla="*/ 3867863 w 4792043"/>
                  <a:gd name="connsiteY15" fmla="*/ 2086537 h 2093253"/>
                  <a:gd name="connsiteX16" fmla="*/ 4244381 w 4792043"/>
                  <a:gd name="connsiteY16" fmla="*/ 1930062 h 2093253"/>
                  <a:gd name="connsiteX17" fmla="*/ 4601339 w 4792043"/>
                  <a:gd name="connsiteY17" fmla="*/ 2086537 h 2093253"/>
                  <a:gd name="connsiteX18" fmla="*/ 4792043 w 4792043"/>
                  <a:gd name="connsiteY18" fmla="*/ 1827376 h 2093253"/>
                  <a:gd name="connsiteX0" fmla="*/ 0 w 4792043"/>
                  <a:gd name="connsiteY0" fmla="*/ 2076757 h 2091890"/>
                  <a:gd name="connsiteX1" fmla="*/ 308060 w 4792043"/>
                  <a:gd name="connsiteY1" fmla="*/ 2071868 h 2091890"/>
                  <a:gd name="connsiteX2" fmla="*/ 513433 w 4792043"/>
                  <a:gd name="connsiteY2" fmla="*/ 2042528 h 2091890"/>
                  <a:gd name="connsiteX3" fmla="*/ 679688 w 4792043"/>
                  <a:gd name="connsiteY3" fmla="*/ 2076757 h 2091890"/>
                  <a:gd name="connsiteX4" fmla="*/ 1041536 w 4792043"/>
                  <a:gd name="connsiteY4" fmla="*/ 1920282 h 2091890"/>
                  <a:gd name="connsiteX5" fmla="*/ 1290918 w 4792043"/>
                  <a:gd name="connsiteY5" fmla="*/ 2071868 h 2091890"/>
                  <a:gd name="connsiteX6" fmla="*/ 2039063 w 4792043"/>
                  <a:gd name="connsiteY6" fmla="*/ 2086537 h 2091890"/>
                  <a:gd name="connsiteX7" fmla="*/ 2298224 w 4792043"/>
                  <a:gd name="connsiteY7" fmla="*/ 2037639 h 2091890"/>
                  <a:gd name="connsiteX8" fmla="*/ 2400911 w 4792043"/>
                  <a:gd name="connsiteY8" fmla="*/ 1793147 h 2091890"/>
                  <a:gd name="connsiteX9" fmla="*/ 2674742 w 4792043"/>
                  <a:gd name="connsiteY9" fmla="*/ 199059 h 2091890"/>
                  <a:gd name="connsiteX10" fmla="*/ 2845887 w 4792043"/>
                  <a:gd name="connsiteY10" fmla="*/ 130601 h 2091890"/>
                  <a:gd name="connsiteX11" fmla="*/ 3012141 w 4792043"/>
                  <a:gd name="connsiteY11" fmla="*/ 1172137 h 2091890"/>
                  <a:gd name="connsiteX12" fmla="*/ 3153946 w 4792043"/>
                  <a:gd name="connsiteY12" fmla="*/ 1881164 h 2091890"/>
                  <a:gd name="connsiteX13" fmla="*/ 3344650 w 4792043"/>
                  <a:gd name="connsiteY13" fmla="*/ 2086537 h 2091890"/>
                  <a:gd name="connsiteX14" fmla="*/ 3584252 w 4792043"/>
                  <a:gd name="connsiteY14" fmla="*/ 1998520 h 2091890"/>
                  <a:gd name="connsiteX15" fmla="*/ 3867863 w 4792043"/>
                  <a:gd name="connsiteY15" fmla="*/ 2086537 h 2091890"/>
                  <a:gd name="connsiteX16" fmla="*/ 4244381 w 4792043"/>
                  <a:gd name="connsiteY16" fmla="*/ 1930062 h 2091890"/>
                  <a:gd name="connsiteX17" fmla="*/ 4601339 w 4792043"/>
                  <a:gd name="connsiteY17" fmla="*/ 2086537 h 2091890"/>
                  <a:gd name="connsiteX18" fmla="*/ 4792043 w 4792043"/>
                  <a:gd name="connsiteY18" fmla="*/ 1827376 h 2091890"/>
                  <a:gd name="connsiteX0" fmla="*/ 0 w 4792043"/>
                  <a:gd name="connsiteY0" fmla="*/ 2066830 h 2081963"/>
                  <a:gd name="connsiteX1" fmla="*/ 308060 w 4792043"/>
                  <a:gd name="connsiteY1" fmla="*/ 2061941 h 2081963"/>
                  <a:gd name="connsiteX2" fmla="*/ 513433 w 4792043"/>
                  <a:gd name="connsiteY2" fmla="*/ 2032601 h 2081963"/>
                  <a:gd name="connsiteX3" fmla="*/ 679688 w 4792043"/>
                  <a:gd name="connsiteY3" fmla="*/ 2066830 h 2081963"/>
                  <a:gd name="connsiteX4" fmla="*/ 1041536 w 4792043"/>
                  <a:gd name="connsiteY4" fmla="*/ 1910355 h 2081963"/>
                  <a:gd name="connsiteX5" fmla="*/ 1290918 w 4792043"/>
                  <a:gd name="connsiteY5" fmla="*/ 2061941 h 2081963"/>
                  <a:gd name="connsiteX6" fmla="*/ 2039063 w 4792043"/>
                  <a:gd name="connsiteY6" fmla="*/ 2076610 h 2081963"/>
                  <a:gd name="connsiteX7" fmla="*/ 2298224 w 4792043"/>
                  <a:gd name="connsiteY7" fmla="*/ 2027712 h 2081963"/>
                  <a:gd name="connsiteX8" fmla="*/ 2425360 w 4792043"/>
                  <a:gd name="connsiteY8" fmla="*/ 1616965 h 2081963"/>
                  <a:gd name="connsiteX9" fmla="*/ 2674742 w 4792043"/>
                  <a:gd name="connsiteY9" fmla="*/ 189132 h 2081963"/>
                  <a:gd name="connsiteX10" fmla="*/ 2845887 w 4792043"/>
                  <a:gd name="connsiteY10" fmla="*/ 120674 h 2081963"/>
                  <a:gd name="connsiteX11" fmla="*/ 3012141 w 4792043"/>
                  <a:gd name="connsiteY11" fmla="*/ 1162210 h 2081963"/>
                  <a:gd name="connsiteX12" fmla="*/ 3153946 w 4792043"/>
                  <a:gd name="connsiteY12" fmla="*/ 1871237 h 2081963"/>
                  <a:gd name="connsiteX13" fmla="*/ 3344650 w 4792043"/>
                  <a:gd name="connsiteY13" fmla="*/ 2076610 h 2081963"/>
                  <a:gd name="connsiteX14" fmla="*/ 3584252 w 4792043"/>
                  <a:gd name="connsiteY14" fmla="*/ 1988593 h 2081963"/>
                  <a:gd name="connsiteX15" fmla="*/ 3867863 w 4792043"/>
                  <a:gd name="connsiteY15" fmla="*/ 2076610 h 2081963"/>
                  <a:gd name="connsiteX16" fmla="*/ 4244381 w 4792043"/>
                  <a:gd name="connsiteY16" fmla="*/ 1920135 h 2081963"/>
                  <a:gd name="connsiteX17" fmla="*/ 4601339 w 4792043"/>
                  <a:gd name="connsiteY17" fmla="*/ 2076610 h 2081963"/>
                  <a:gd name="connsiteX18" fmla="*/ 4792043 w 4792043"/>
                  <a:gd name="connsiteY18" fmla="*/ 1817449 h 2081963"/>
                  <a:gd name="connsiteX0" fmla="*/ 0 w 4792043"/>
                  <a:gd name="connsiteY0" fmla="*/ 2066830 h 2083671"/>
                  <a:gd name="connsiteX1" fmla="*/ 308060 w 4792043"/>
                  <a:gd name="connsiteY1" fmla="*/ 2061941 h 2083671"/>
                  <a:gd name="connsiteX2" fmla="*/ 513433 w 4792043"/>
                  <a:gd name="connsiteY2" fmla="*/ 2032601 h 2083671"/>
                  <a:gd name="connsiteX3" fmla="*/ 679688 w 4792043"/>
                  <a:gd name="connsiteY3" fmla="*/ 2066830 h 2083671"/>
                  <a:gd name="connsiteX4" fmla="*/ 1041536 w 4792043"/>
                  <a:gd name="connsiteY4" fmla="*/ 1910355 h 2083671"/>
                  <a:gd name="connsiteX5" fmla="*/ 1290918 w 4792043"/>
                  <a:gd name="connsiteY5" fmla="*/ 2061941 h 2083671"/>
                  <a:gd name="connsiteX6" fmla="*/ 2039063 w 4792043"/>
                  <a:gd name="connsiteY6" fmla="*/ 2076610 h 2083671"/>
                  <a:gd name="connsiteX7" fmla="*/ 2308003 w 4792043"/>
                  <a:gd name="connsiteY7" fmla="*/ 2003262 h 2083671"/>
                  <a:gd name="connsiteX8" fmla="*/ 2425360 w 4792043"/>
                  <a:gd name="connsiteY8" fmla="*/ 1616965 h 2083671"/>
                  <a:gd name="connsiteX9" fmla="*/ 2674742 w 4792043"/>
                  <a:gd name="connsiteY9" fmla="*/ 189132 h 2083671"/>
                  <a:gd name="connsiteX10" fmla="*/ 2845887 w 4792043"/>
                  <a:gd name="connsiteY10" fmla="*/ 120674 h 2083671"/>
                  <a:gd name="connsiteX11" fmla="*/ 3012141 w 4792043"/>
                  <a:gd name="connsiteY11" fmla="*/ 1162210 h 2083671"/>
                  <a:gd name="connsiteX12" fmla="*/ 3153946 w 4792043"/>
                  <a:gd name="connsiteY12" fmla="*/ 1871237 h 2083671"/>
                  <a:gd name="connsiteX13" fmla="*/ 3344650 w 4792043"/>
                  <a:gd name="connsiteY13" fmla="*/ 2076610 h 2083671"/>
                  <a:gd name="connsiteX14" fmla="*/ 3584252 w 4792043"/>
                  <a:gd name="connsiteY14" fmla="*/ 1988593 h 2083671"/>
                  <a:gd name="connsiteX15" fmla="*/ 3867863 w 4792043"/>
                  <a:gd name="connsiteY15" fmla="*/ 2076610 h 2083671"/>
                  <a:gd name="connsiteX16" fmla="*/ 4244381 w 4792043"/>
                  <a:gd name="connsiteY16" fmla="*/ 1920135 h 2083671"/>
                  <a:gd name="connsiteX17" fmla="*/ 4601339 w 4792043"/>
                  <a:gd name="connsiteY17" fmla="*/ 2076610 h 2083671"/>
                  <a:gd name="connsiteX18" fmla="*/ 4792043 w 4792043"/>
                  <a:gd name="connsiteY18" fmla="*/ 1817449 h 2083671"/>
                  <a:gd name="connsiteX0" fmla="*/ 0 w 4792043"/>
                  <a:gd name="connsiteY0" fmla="*/ 2066830 h 2079642"/>
                  <a:gd name="connsiteX1" fmla="*/ 308060 w 4792043"/>
                  <a:gd name="connsiteY1" fmla="*/ 2061941 h 2079642"/>
                  <a:gd name="connsiteX2" fmla="*/ 513433 w 4792043"/>
                  <a:gd name="connsiteY2" fmla="*/ 2032601 h 2079642"/>
                  <a:gd name="connsiteX3" fmla="*/ 679688 w 4792043"/>
                  <a:gd name="connsiteY3" fmla="*/ 2066830 h 2079642"/>
                  <a:gd name="connsiteX4" fmla="*/ 1041536 w 4792043"/>
                  <a:gd name="connsiteY4" fmla="*/ 1910355 h 2079642"/>
                  <a:gd name="connsiteX5" fmla="*/ 1290918 w 4792043"/>
                  <a:gd name="connsiteY5" fmla="*/ 2061941 h 2079642"/>
                  <a:gd name="connsiteX6" fmla="*/ 2039063 w 4792043"/>
                  <a:gd name="connsiteY6" fmla="*/ 2076610 h 2079642"/>
                  <a:gd name="connsiteX7" fmla="*/ 2308003 w 4792043"/>
                  <a:gd name="connsiteY7" fmla="*/ 2003262 h 2079642"/>
                  <a:gd name="connsiteX8" fmla="*/ 2425360 w 4792043"/>
                  <a:gd name="connsiteY8" fmla="*/ 1616965 h 2079642"/>
                  <a:gd name="connsiteX9" fmla="*/ 2674742 w 4792043"/>
                  <a:gd name="connsiteY9" fmla="*/ 189132 h 2079642"/>
                  <a:gd name="connsiteX10" fmla="*/ 2845887 w 4792043"/>
                  <a:gd name="connsiteY10" fmla="*/ 120674 h 2079642"/>
                  <a:gd name="connsiteX11" fmla="*/ 3012141 w 4792043"/>
                  <a:gd name="connsiteY11" fmla="*/ 1162210 h 2079642"/>
                  <a:gd name="connsiteX12" fmla="*/ 3153946 w 4792043"/>
                  <a:gd name="connsiteY12" fmla="*/ 1871237 h 2079642"/>
                  <a:gd name="connsiteX13" fmla="*/ 3344650 w 4792043"/>
                  <a:gd name="connsiteY13" fmla="*/ 2076610 h 2079642"/>
                  <a:gd name="connsiteX14" fmla="*/ 3584252 w 4792043"/>
                  <a:gd name="connsiteY14" fmla="*/ 1988593 h 2079642"/>
                  <a:gd name="connsiteX15" fmla="*/ 3867863 w 4792043"/>
                  <a:gd name="connsiteY15" fmla="*/ 2076610 h 2079642"/>
                  <a:gd name="connsiteX16" fmla="*/ 4244381 w 4792043"/>
                  <a:gd name="connsiteY16" fmla="*/ 1920135 h 2079642"/>
                  <a:gd name="connsiteX17" fmla="*/ 4601339 w 4792043"/>
                  <a:gd name="connsiteY17" fmla="*/ 2076610 h 2079642"/>
                  <a:gd name="connsiteX18" fmla="*/ 4792043 w 4792043"/>
                  <a:gd name="connsiteY18" fmla="*/ 1817449 h 2079642"/>
                  <a:gd name="connsiteX0" fmla="*/ 0 w 4792043"/>
                  <a:gd name="connsiteY0" fmla="*/ 2066830 h 2078986"/>
                  <a:gd name="connsiteX1" fmla="*/ 308060 w 4792043"/>
                  <a:gd name="connsiteY1" fmla="*/ 2061941 h 2078986"/>
                  <a:gd name="connsiteX2" fmla="*/ 513433 w 4792043"/>
                  <a:gd name="connsiteY2" fmla="*/ 2032601 h 2078986"/>
                  <a:gd name="connsiteX3" fmla="*/ 679688 w 4792043"/>
                  <a:gd name="connsiteY3" fmla="*/ 2066830 h 2078986"/>
                  <a:gd name="connsiteX4" fmla="*/ 1041536 w 4792043"/>
                  <a:gd name="connsiteY4" fmla="*/ 1910355 h 2078986"/>
                  <a:gd name="connsiteX5" fmla="*/ 1403384 w 4792043"/>
                  <a:gd name="connsiteY5" fmla="*/ 2057051 h 2078986"/>
                  <a:gd name="connsiteX6" fmla="*/ 2039063 w 4792043"/>
                  <a:gd name="connsiteY6" fmla="*/ 2076610 h 2078986"/>
                  <a:gd name="connsiteX7" fmla="*/ 2308003 w 4792043"/>
                  <a:gd name="connsiteY7" fmla="*/ 2003262 h 2078986"/>
                  <a:gd name="connsiteX8" fmla="*/ 2425360 w 4792043"/>
                  <a:gd name="connsiteY8" fmla="*/ 1616965 h 2078986"/>
                  <a:gd name="connsiteX9" fmla="*/ 2674742 w 4792043"/>
                  <a:gd name="connsiteY9" fmla="*/ 189132 h 2078986"/>
                  <a:gd name="connsiteX10" fmla="*/ 2845887 w 4792043"/>
                  <a:gd name="connsiteY10" fmla="*/ 120674 h 2078986"/>
                  <a:gd name="connsiteX11" fmla="*/ 3012141 w 4792043"/>
                  <a:gd name="connsiteY11" fmla="*/ 1162210 h 2078986"/>
                  <a:gd name="connsiteX12" fmla="*/ 3153946 w 4792043"/>
                  <a:gd name="connsiteY12" fmla="*/ 1871237 h 2078986"/>
                  <a:gd name="connsiteX13" fmla="*/ 3344650 w 4792043"/>
                  <a:gd name="connsiteY13" fmla="*/ 2076610 h 2078986"/>
                  <a:gd name="connsiteX14" fmla="*/ 3584252 w 4792043"/>
                  <a:gd name="connsiteY14" fmla="*/ 1988593 h 2078986"/>
                  <a:gd name="connsiteX15" fmla="*/ 3867863 w 4792043"/>
                  <a:gd name="connsiteY15" fmla="*/ 2076610 h 2078986"/>
                  <a:gd name="connsiteX16" fmla="*/ 4244381 w 4792043"/>
                  <a:gd name="connsiteY16" fmla="*/ 1920135 h 2078986"/>
                  <a:gd name="connsiteX17" fmla="*/ 4601339 w 4792043"/>
                  <a:gd name="connsiteY17" fmla="*/ 2076610 h 2078986"/>
                  <a:gd name="connsiteX18" fmla="*/ 4792043 w 4792043"/>
                  <a:gd name="connsiteY18" fmla="*/ 1817449 h 2078986"/>
                  <a:gd name="connsiteX0" fmla="*/ 0 w 4792043"/>
                  <a:gd name="connsiteY0" fmla="*/ 2066830 h 2078986"/>
                  <a:gd name="connsiteX1" fmla="*/ 308060 w 4792043"/>
                  <a:gd name="connsiteY1" fmla="*/ 2061941 h 2078986"/>
                  <a:gd name="connsiteX2" fmla="*/ 513433 w 4792043"/>
                  <a:gd name="connsiteY2" fmla="*/ 2032601 h 2078986"/>
                  <a:gd name="connsiteX3" fmla="*/ 679688 w 4792043"/>
                  <a:gd name="connsiteY3" fmla="*/ 2066830 h 2078986"/>
                  <a:gd name="connsiteX4" fmla="*/ 1041536 w 4792043"/>
                  <a:gd name="connsiteY4" fmla="*/ 1910355 h 2078986"/>
                  <a:gd name="connsiteX5" fmla="*/ 1403384 w 4792043"/>
                  <a:gd name="connsiteY5" fmla="*/ 2057051 h 2078986"/>
                  <a:gd name="connsiteX6" fmla="*/ 2039063 w 4792043"/>
                  <a:gd name="connsiteY6" fmla="*/ 2076610 h 2078986"/>
                  <a:gd name="connsiteX7" fmla="*/ 2308003 w 4792043"/>
                  <a:gd name="connsiteY7" fmla="*/ 2003262 h 2078986"/>
                  <a:gd name="connsiteX8" fmla="*/ 2425360 w 4792043"/>
                  <a:gd name="connsiteY8" fmla="*/ 1616965 h 2078986"/>
                  <a:gd name="connsiteX9" fmla="*/ 2674742 w 4792043"/>
                  <a:gd name="connsiteY9" fmla="*/ 189132 h 2078986"/>
                  <a:gd name="connsiteX10" fmla="*/ 2845887 w 4792043"/>
                  <a:gd name="connsiteY10" fmla="*/ 120674 h 2078986"/>
                  <a:gd name="connsiteX11" fmla="*/ 3012141 w 4792043"/>
                  <a:gd name="connsiteY11" fmla="*/ 1162210 h 2078986"/>
                  <a:gd name="connsiteX12" fmla="*/ 3153946 w 4792043"/>
                  <a:gd name="connsiteY12" fmla="*/ 1871237 h 2078986"/>
                  <a:gd name="connsiteX13" fmla="*/ 3344650 w 4792043"/>
                  <a:gd name="connsiteY13" fmla="*/ 2076610 h 2078986"/>
                  <a:gd name="connsiteX14" fmla="*/ 3584252 w 4792043"/>
                  <a:gd name="connsiteY14" fmla="*/ 1988593 h 2078986"/>
                  <a:gd name="connsiteX15" fmla="*/ 3867863 w 4792043"/>
                  <a:gd name="connsiteY15" fmla="*/ 2076610 h 2078986"/>
                  <a:gd name="connsiteX16" fmla="*/ 4244381 w 4792043"/>
                  <a:gd name="connsiteY16" fmla="*/ 1920135 h 2078986"/>
                  <a:gd name="connsiteX17" fmla="*/ 4601339 w 4792043"/>
                  <a:gd name="connsiteY17" fmla="*/ 2076610 h 2078986"/>
                  <a:gd name="connsiteX18" fmla="*/ 4792043 w 4792043"/>
                  <a:gd name="connsiteY18" fmla="*/ 1817449 h 207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92043" h="2078986">
                    <a:moveTo>
                      <a:pt x="0" y="2066830"/>
                    </a:moveTo>
                    <a:cubicBezTo>
                      <a:pt x="111244" y="2067238"/>
                      <a:pt x="222488" y="2067646"/>
                      <a:pt x="308060" y="2061941"/>
                    </a:cubicBezTo>
                    <a:cubicBezTo>
                      <a:pt x="393632" y="2056236"/>
                      <a:pt x="451495" y="2031786"/>
                      <a:pt x="513433" y="2032601"/>
                    </a:cubicBezTo>
                    <a:cubicBezTo>
                      <a:pt x="575371" y="2033416"/>
                      <a:pt x="581892" y="2067644"/>
                      <a:pt x="679688" y="2066830"/>
                    </a:cubicBezTo>
                    <a:cubicBezTo>
                      <a:pt x="777484" y="2066016"/>
                      <a:pt x="920920" y="1911985"/>
                      <a:pt x="1041536" y="1910355"/>
                    </a:cubicBezTo>
                    <a:cubicBezTo>
                      <a:pt x="1162152" y="1908725"/>
                      <a:pt x="1198010" y="2048901"/>
                      <a:pt x="1403384" y="2057051"/>
                    </a:cubicBezTo>
                    <a:cubicBezTo>
                      <a:pt x="1608758" y="2065201"/>
                      <a:pt x="1888293" y="2085575"/>
                      <a:pt x="2039063" y="2076610"/>
                    </a:cubicBezTo>
                    <a:cubicBezTo>
                      <a:pt x="2189833" y="2067645"/>
                      <a:pt x="2243620" y="2079869"/>
                      <a:pt x="2308003" y="2003262"/>
                    </a:cubicBezTo>
                    <a:cubicBezTo>
                      <a:pt x="2372386" y="1926655"/>
                      <a:pt x="2364237" y="1919320"/>
                      <a:pt x="2425360" y="1616965"/>
                    </a:cubicBezTo>
                    <a:cubicBezTo>
                      <a:pt x="2486483" y="1314610"/>
                      <a:pt x="2604654" y="438514"/>
                      <a:pt x="2674742" y="189132"/>
                    </a:cubicBezTo>
                    <a:cubicBezTo>
                      <a:pt x="2744830" y="-60250"/>
                      <a:pt x="2789654" y="-41506"/>
                      <a:pt x="2845887" y="120674"/>
                    </a:cubicBezTo>
                    <a:cubicBezTo>
                      <a:pt x="2902120" y="282854"/>
                      <a:pt x="2960798" y="870450"/>
                      <a:pt x="3012141" y="1162210"/>
                    </a:cubicBezTo>
                    <a:cubicBezTo>
                      <a:pt x="3063484" y="1453970"/>
                      <a:pt x="3098528" y="1718837"/>
                      <a:pt x="3153946" y="1871237"/>
                    </a:cubicBezTo>
                    <a:cubicBezTo>
                      <a:pt x="3209364" y="2023637"/>
                      <a:pt x="3272932" y="2057051"/>
                      <a:pt x="3344650" y="2076610"/>
                    </a:cubicBezTo>
                    <a:cubicBezTo>
                      <a:pt x="3416368" y="2096169"/>
                      <a:pt x="3497050" y="1988593"/>
                      <a:pt x="3584252" y="1988593"/>
                    </a:cubicBezTo>
                    <a:cubicBezTo>
                      <a:pt x="3671454" y="1988593"/>
                      <a:pt x="3757842" y="2088020"/>
                      <a:pt x="3867863" y="2076610"/>
                    </a:cubicBezTo>
                    <a:cubicBezTo>
                      <a:pt x="3977884" y="2065200"/>
                      <a:pt x="4122135" y="1920135"/>
                      <a:pt x="4244381" y="1920135"/>
                    </a:cubicBezTo>
                    <a:cubicBezTo>
                      <a:pt x="4366627" y="1920135"/>
                      <a:pt x="4510062" y="2093724"/>
                      <a:pt x="4601339" y="2076610"/>
                    </a:cubicBezTo>
                    <a:cubicBezTo>
                      <a:pt x="4692616" y="2059496"/>
                      <a:pt x="4742329" y="1938472"/>
                      <a:pt x="4792043" y="1817449"/>
                    </a:cubicBez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30" name="Rectangle 29">
              <a:extLst>
                <a:ext uri="{FF2B5EF4-FFF2-40B4-BE49-F238E27FC236}">
                  <a16:creationId xmlns:a16="http://schemas.microsoft.com/office/drawing/2014/main" id="{5F0FB907-F40D-4165-BDBE-191E8E4703C4}"/>
                </a:ext>
              </a:extLst>
            </p:cNvPr>
            <p:cNvSpPr/>
            <p:nvPr/>
          </p:nvSpPr>
          <p:spPr>
            <a:xfrm>
              <a:off x="4354321" y="1843124"/>
              <a:ext cx="193850" cy="160145"/>
            </a:xfrm>
            <a:prstGeom prst="rect">
              <a:avLst/>
            </a:prstGeom>
          </p:spPr>
          <p:txBody>
            <a:bodyPr wrap="square">
              <a:spAutoFit/>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70AD47"/>
                  </a:solidFill>
                  <a:effectLst/>
                  <a:uLnTx/>
                  <a:uFillTx/>
                  <a:latin typeface="Arial" panose="020B0604020202020204" pitchFamily="34" charset="0"/>
                  <a:ea typeface="+mn-ea"/>
                  <a:cs typeface="Arial" panose="020B0604020202020204" pitchFamily="34" charset="0"/>
                </a:rPr>
                <a:t>A</a:t>
              </a:r>
            </a:p>
          </p:txBody>
        </p:sp>
        <p:sp>
          <p:nvSpPr>
            <p:cNvPr id="31" name="Rectangle 30">
              <a:extLst>
                <a:ext uri="{FF2B5EF4-FFF2-40B4-BE49-F238E27FC236}">
                  <a16:creationId xmlns:a16="http://schemas.microsoft.com/office/drawing/2014/main" id="{8B5C6E80-63A4-4F1F-BA59-3EE06546F8CE}"/>
                </a:ext>
              </a:extLst>
            </p:cNvPr>
            <p:cNvSpPr/>
            <p:nvPr/>
          </p:nvSpPr>
          <p:spPr>
            <a:xfrm>
              <a:off x="4567875" y="1843124"/>
              <a:ext cx="193850" cy="160145"/>
            </a:xfrm>
            <a:prstGeom prst="rect">
              <a:avLst/>
            </a:prstGeom>
          </p:spPr>
          <p:txBody>
            <a:bodyPr wrap="square">
              <a:spAutoFit/>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FFC000">
                      <a:lumMod val="50000"/>
                    </a:srgbClr>
                  </a:solidFill>
                  <a:effectLst/>
                  <a:uLnTx/>
                  <a:uFillTx/>
                  <a:latin typeface="Arial" panose="020B0604020202020204" pitchFamily="34" charset="0"/>
                  <a:ea typeface="+mn-ea"/>
                  <a:cs typeface="Arial" panose="020B0604020202020204" pitchFamily="34" charset="0"/>
                </a:rPr>
                <a:t>T</a:t>
              </a:r>
            </a:p>
          </p:txBody>
        </p:sp>
        <p:sp>
          <p:nvSpPr>
            <p:cNvPr id="32" name="Rectangle 31">
              <a:extLst>
                <a:ext uri="{FF2B5EF4-FFF2-40B4-BE49-F238E27FC236}">
                  <a16:creationId xmlns:a16="http://schemas.microsoft.com/office/drawing/2014/main" id="{5C8C0536-AA45-409B-B36D-2569877EAB64}"/>
                </a:ext>
              </a:extLst>
            </p:cNvPr>
            <p:cNvSpPr/>
            <p:nvPr/>
          </p:nvSpPr>
          <p:spPr>
            <a:xfrm>
              <a:off x="4781429" y="1843124"/>
              <a:ext cx="193850" cy="160145"/>
            </a:xfrm>
            <a:prstGeom prst="rect">
              <a:avLst/>
            </a:prstGeom>
          </p:spPr>
          <p:txBody>
            <a:bodyPr wrap="square">
              <a:spAutoFit/>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FFC000">
                      <a:lumMod val="50000"/>
                    </a:srgbClr>
                  </a:solidFill>
                  <a:effectLst/>
                  <a:uLnTx/>
                  <a:uFillTx/>
                  <a:latin typeface="Arial" panose="020B0604020202020204" pitchFamily="34" charset="0"/>
                  <a:ea typeface="+mn-ea"/>
                  <a:cs typeface="Arial" panose="020B0604020202020204" pitchFamily="34" charset="0"/>
                </a:rPr>
                <a:t>T</a:t>
              </a:r>
            </a:p>
          </p:txBody>
        </p:sp>
        <p:sp>
          <p:nvSpPr>
            <p:cNvPr id="33" name="Rectangle 32">
              <a:extLst>
                <a:ext uri="{FF2B5EF4-FFF2-40B4-BE49-F238E27FC236}">
                  <a16:creationId xmlns:a16="http://schemas.microsoft.com/office/drawing/2014/main" id="{90FA5578-9A1F-46B1-AA7F-173D13B478FD}"/>
                </a:ext>
              </a:extLst>
            </p:cNvPr>
            <p:cNvSpPr/>
            <p:nvPr/>
          </p:nvSpPr>
          <p:spPr>
            <a:xfrm>
              <a:off x="4994983" y="1843124"/>
              <a:ext cx="193850" cy="160145"/>
            </a:xfrm>
            <a:prstGeom prst="rect">
              <a:avLst/>
            </a:prstGeom>
          </p:spPr>
          <p:txBody>
            <a:bodyPr wrap="square">
              <a:spAutoFit/>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5B9BD5"/>
                  </a:solidFill>
                  <a:effectLst/>
                  <a:uLnTx/>
                  <a:uFillTx/>
                  <a:latin typeface="Arial" panose="020B0604020202020204" pitchFamily="34" charset="0"/>
                  <a:ea typeface="+mn-ea"/>
                  <a:cs typeface="Arial" panose="020B0604020202020204" pitchFamily="34" charset="0"/>
                </a:rPr>
                <a:t>C</a:t>
              </a:r>
            </a:p>
          </p:txBody>
        </p:sp>
        <p:sp>
          <p:nvSpPr>
            <p:cNvPr id="34" name="Rectangle 33">
              <a:extLst>
                <a:ext uri="{FF2B5EF4-FFF2-40B4-BE49-F238E27FC236}">
                  <a16:creationId xmlns:a16="http://schemas.microsoft.com/office/drawing/2014/main" id="{9B2CB118-E7E8-470E-AF1B-29E71FF919A7}"/>
                </a:ext>
              </a:extLst>
            </p:cNvPr>
            <p:cNvSpPr/>
            <p:nvPr/>
          </p:nvSpPr>
          <p:spPr>
            <a:xfrm>
              <a:off x="5208537" y="1843124"/>
              <a:ext cx="193850" cy="160145"/>
            </a:xfrm>
            <a:prstGeom prst="rect">
              <a:avLst/>
            </a:prstGeom>
          </p:spPr>
          <p:txBody>
            <a:bodyPr wrap="square">
              <a:spAutoFit/>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FFC000">
                      <a:lumMod val="50000"/>
                    </a:srgbClr>
                  </a:solidFill>
                  <a:effectLst/>
                  <a:uLnTx/>
                  <a:uFillTx/>
                  <a:latin typeface="Arial" panose="020B0604020202020204" pitchFamily="34" charset="0"/>
                  <a:ea typeface="+mn-ea"/>
                  <a:cs typeface="Arial" panose="020B0604020202020204" pitchFamily="34" charset="0"/>
                </a:rPr>
                <a:t>T</a:t>
              </a:r>
            </a:p>
          </p:txBody>
        </p:sp>
        <p:sp>
          <p:nvSpPr>
            <p:cNvPr id="35" name="Rectangle 34">
              <a:extLst>
                <a:ext uri="{FF2B5EF4-FFF2-40B4-BE49-F238E27FC236}">
                  <a16:creationId xmlns:a16="http://schemas.microsoft.com/office/drawing/2014/main" id="{CC2C6ABD-0617-4997-8AD6-A24CE7D960E2}"/>
                </a:ext>
              </a:extLst>
            </p:cNvPr>
            <p:cNvSpPr/>
            <p:nvPr/>
          </p:nvSpPr>
          <p:spPr>
            <a:xfrm>
              <a:off x="5422091" y="1843124"/>
              <a:ext cx="193850" cy="160145"/>
            </a:xfrm>
            <a:prstGeom prst="rect">
              <a:avLst/>
            </a:prstGeom>
          </p:spPr>
          <p:txBody>
            <a:bodyPr wrap="square">
              <a:spAutoFit/>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70AD47"/>
                  </a:solidFill>
                  <a:effectLst/>
                  <a:uLnTx/>
                  <a:uFillTx/>
                  <a:latin typeface="Arial" panose="020B0604020202020204" pitchFamily="34" charset="0"/>
                  <a:ea typeface="+mn-ea"/>
                  <a:cs typeface="Arial" panose="020B0604020202020204" pitchFamily="34" charset="0"/>
                </a:rPr>
                <a:t>A</a:t>
              </a:r>
            </a:p>
          </p:txBody>
        </p:sp>
        <p:sp>
          <p:nvSpPr>
            <p:cNvPr id="36" name="Rectangle 35">
              <a:extLst>
                <a:ext uri="{FF2B5EF4-FFF2-40B4-BE49-F238E27FC236}">
                  <a16:creationId xmlns:a16="http://schemas.microsoft.com/office/drawing/2014/main" id="{1189E021-30AA-4097-B039-B8B54FA89CF3}"/>
                </a:ext>
              </a:extLst>
            </p:cNvPr>
            <p:cNvSpPr/>
            <p:nvPr/>
          </p:nvSpPr>
          <p:spPr>
            <a:xfrm>
              <a:off x="5635645" y="1843124"/>
              <a:ext cx="193850" cy="160145"/>
            </a:xfrm>
            <a:prstGeom prst="rect">
              <a:avLst/>
            </a:prstGeom>
          </p:spPr>
          <p:txBody>
            <a:bodyPr wrap="square">
              <a:spAutoFit/>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70AD47"/>
                  </a:solidFill>
                  <a:effectLst/>
                  <a:uLnTx/>
                  <a:uFillTx/>
                  <a:latin typeface="Arial" panose="020B0604020202020204" pitchFamily="34" charset="0"/>
                  <a:ea typeface="+mn-ea"/>
                  <a:cs typeface="Arial" panose="020B0604020202020204" pitchFamily="34" charset="0"/>
                </a:rPr>
                <a:t>A</a:t>
              </a:r>
            </a:p>
          </p:txBody>
        </p:sp>
      </p:grpSp>
    </p:spTree>
    <p:extLst>
      <p:ext uri="{BB962C8B-B14F-4D97-AF65-F5344CB8AC3E}">
        <p14:creationId xmlns:p14="http://schemas.microsoft.com/office/powerpoint/2010/main" val="30568547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re 1">
            <a:extLst>
              <a:ext uri="{FF2B5EF4-FFF2-40B4-BE49-F238E27FC236}">
                <a16:creationId xmlns:a16="http://schemas.microsoft.com/office/drawing/2014/main" id="{2F3FB36C-67B2-0B41-B180-3F9A8AC931CC}"/>
              </a:ext>
            </a:extLst>
          </p:cNvPr>
          <p:cNvSpPr>
            <a:spLocks noGrp="1"/>
          </p:cNvSpPr>
          <p:nvPr>
            <p:ph type="title"/>
          </p:nvPr>
        </p:nvSpPr>
        <p:spPr/>
        <p:txBody>
          <a:bodyPr>
            <a:noAutofit/>
          </a:bodyPr>
          <a:lstStyle/>
          <a:p>
            <a:r>
              <a:rPr lang="fr-FR" sz="2000" dirty="0"/>
              <a:t>Pembrolizumab vs paclitaxel en L2 estomac métastatique </a:t>
            </a:r>
            <a:br>
              <a:rPr lang="fr-FR" sz="2000" dirty="0"/>
            </a:br>
            <a:r>
              <a:rPr lang="fr-FR" sz="2000" dirty="0"/>
              <a:t>Analyse de l’efficacité selon la charge mutationnelle (TMB)</a:t>
            </a:r>
          </a:p>
        </p:txBody>
      </p:sp>
      <p:sp>
        <p:nvSpPr>
          <p:cNvPr id="2" name="Espace réservé du contenu 1">
            <a:extLst>
              <a:ext uri="{FF2B5EF4-FFF2-40B4-BE49-F238E27FC236}">
                <a16:creationId xmlns:a16="http://schemas.microsoft.com/office/drawing/2014/main" id="{404C6FA0-16D7-4F8F-8DA5-9B9C1C30D48F}"/>
              </a:ext>
            </a:extLst>
          </p:cNvPr>
          <p:cNvSpPr>
            <a:spLocks noGrp="1"/>
          </p:cNvSpPr>
          <p:nvPr>
            <p:ph sz="half" idx="1"/>
          </p:nvPr>
        </p:nvSpPr>
        <p:spPr/>
        <p:txBody>
          <a:bodyPr/>
          <a:lstStyle/>
          <a:p>
            <a:endParaRPr lang="fr-FR"/>
          </a:p>
        </p:txBody>
      </p:sp>
      <p:graphicFrame>
        <p:nvGraphicFramePr>
          <p:cNvPr id="6" name="Tableau 5">
            <a:extLst>
              <a:ext uri="{FF2B5EF4-FFF2-40B4-BE49-F238E27FC236}">
                <a16:creationId xmlns:a16="http://schemas.microsoft.com/office/drawing/2014/main" id="{A55CC41F-2C6F-0E4D-B9E4-DEF98798F172}"/>
              </a:ext>
            </a:extLst>
          </p:cNvPr>
          <p:cNvGraphicFramePr>
            <a:graphicFrameLocks noGrp="1"/>
          </p:cNvGraphicFramePr>
          <p:nvPr/>
        </p:nvGraphicFramePr>
        <p:xfrm>
          <a:off x="678830" y="1446530"/>
          <a:ext cx="7786340" cy="2113280"/>
        </p:xfrm>
        <a:graphic>
          <a:graphicData uri="http://schemas.openxmlformats.org/drawingml/2006/table">
            <a:tbl>
              <a:tblPr firstRow="1" bandRow="1">
                <a:tableStyleId>{5C22544A-7EE6-4342-B048-85BDC9FD1C3A}</a:tableStyleId>
              </a:tblPr>
              <a:tblGrid>
                <a:gridCol w="2521745">
                  <a:extLst>
                    <a:ext uri="{9D8B030D-6E8A-4147-A177-3AD203B41FA5}">
                      <a16:colId xmlns:a16="http://schemas.microsoft.com/office/drawing/2014/main" val="1433975068"/>
                    </a:ext>
                  </a:extLst>
                </a:gridCol>
                <a:gridCol w="1322598">
                  <a:extLst>
                    <a:ext uri="{9D8B030D-6E8A-4147-A177-3AD203B41FA5}">
                      <a16:colId xmlns:a16="http://schemas.microsoft.com/office/drawing/2014/main" val="1164821040"/>
                    </a:ext>
                  </a:extLst>
                </a:gridCol>
                <a:gridCol w="1375760">
                  <a:extLst>
                    <a:ext uri="{9D8B030D-6E8A-4147-A177-3AD203B41FA5}">
                      <a16:colId xmlns:a16="http://schemas.microsoft.com/office/drawing/2014/main" val="2635965837"/>
                    </a:ext>
                  </a:extLst>
                </a:gridCol>
                <a:gridCol w="1278663">
                  <a:extLst>
                    <a:ext uri="{9D8B030D-6E8A-4147-A177-3AD203B41FA5}">
                      <a16:colId xmlns:a16="http://schemas.microsoft.com/office/drawing/2014/main" val="1596869739"/>
                    </a:ext>
                  </a:extLst>
                </a:gridCol>
                <a:gridCol w="1287574">
                  <a:extLst>
                    <a:ext uri="{9D8B030D-6E8A-4147-A177-3AD203B41FA5}">
                      <a16:colId xmlns:a16="http://schemas.microsoft.com/office/drawing/2014/main" val="809592573"/>
                    </a:ext>
                  </a:extLst>
                </a:gridCol>
              </a:tblGrid>
              <a:tr h="370840">
                <a:tc>
                  <a:txBody>
                    <a:bodyPr/>
                    <a:lstStyle/>
                    <a:p>
                      <a:endParaRPr lang="fr-FR" sz="1200" b="1" i="0" dirty="0">
                        <a:latin typeface="Arial" panose="020B0604020202020204" pitchFamily="34" charset="0"/>
                      </a:endParaRPr>
                    </a:p>
                  </a:txBody>
                  <a:tcPr anchor="ctr">
                    <a:solidFill>
                      <a:srgbClr val="4472C4"/>
                    </a:solidFill>
                  </a:tcPr>
                </a:tc>
                <a:tc gridSpan="2">
                  <a:txBody>
                    <a:bodyPr/>
                    <a:lstStyle/>
                    <a:p>
                      <a:pPr algn="ctr"/>
                      <a:r>
                        <a:rPr lang="fr-FR" sz="1200" b="1" i="0" dirty="0">
                          <a:latin typeface="Arial" panose="020B0604020202020204" pitchFamily="34" charset="0"/>
                        </a:rPr>
                        <a:t>TMB</a:t>
                      </a:r>
                      <a:r>
                        <a:rPr lang="fr-FR" sz="1200" b="0" i="0" dirty="0">
                          <a:latin typeface="Arial" panose="020B0604020202020204" pitchFamily="34" charset="0"/>
                        </a:rPr>
                        <a:t> </a:t>
                      </a:r>
                      <a:r>
                        <a:rPr lang="fr-FR" sz="1400" b="0" i="0" dirty="0">
                          <a:latin typeface="Arial" panose="020B0604020202020204" pitchFamily="34" charset="0"/>
                        </a:rPr>
                        <a:t>≥ </a:t>
                      </a:r>
                      <a:r>
                        <a:rPr lang="fr-FR" sz="1400" b="1" i="0" dirty="0">
                          <a:latin typeface="Arial" panose="020B0604020202020204" pitchFamily="34" charset="0"/>
                        </a:rPr>
                        <a:t>175 mut/exome</a:t>
                      </a:r>
                      <a:endParaRPr lang="fr-FR" sz="1200" b="1" i="0" dirty="0">
                        <a:latin typeface="Arial" panose="020B0604020202020204" pitchFamily="34" charset="0"/>
                      </a:endParaRPr>
                    </a:p>
                  </a:txBody>
                  <a:tcPr anchor="ctr">
                    <a:solidFill>
                      <a:srgbClr val="4472C4"/>
                    </a:solidFill>
                  </a:tcPr>
                </a:tc>
                <a:tc hMerge="1">
                  <a:txBody>
                    <a:bodyPr/>
                    <a:lstStyle/>
                    <a:p>
                      <a:endParaRPr lang="fr-FR" dirty="0"/>
                    </a:p>
                  </a:txBody>
                  <a:tcPr/>
                </a:tc>
                <a:tc gridSpan="2">
                  <a:txBody>
                    <a:bodyPr/>
                    <a:lstStyle/>
                    <a:p>
                      <a:pPr algn="ctr"/>
                      <a:r>
                        <a:rPr lang="fr-FR" sz="1200" b="1" i="0" dirty="0">
                          <a:latin typeface="Arial" panose="020B0604020202020204" pitchFamily="34" charset="0"/>
                        </a:rPr>
                        <a:t>TMB</a:t>
                      </a:r>
                      <a:r>
                        <a:rPr lang="fr-FR" sz="1200" b="0" i="0" dirty="0">
                          <a:latin typeface="Arial" panose="020B0604020202020204" pitchFamily="34" charset="0"/>
                        </a:rPr>
                        <a:t> &lt; </a:t>
                      </a:r>
                      <a:r>
                        <a:rPr lang="fr-FR" sz="1200" b="1" i="0" dirty="0">
                          <a:latin typeface="Arial" panose="020B0604020202020204" pitchFamily="34" charset="0"/>
                        </a:rPr>
                        <a:t>175 mut/exome</a:t>
                      </a:r>
                    </a:p>
                  </a:txBody>
                  <a:tcPr anchor="ctr">
                    <a:solidFill>
                      <a:srgbClr val="4472C4"/>
                    </a:solidFill>
                  </a:tcPr>
                </a:tc>
                <a:tc hMerge="1">
                  <a:txBody>
                    <a:bodyPr/>
                    <a:lstStyle/>
                    <a:p>
                      <a:endParaRPr lang="fr-FR" dirty="0"/>
                    </a:p>
                  </a:txBody>
                  <a:tcPr/>
                </a:tc>
                <a:extLst>
                  <a:ext uri="{0D108BD9-81ED-4DB2-BD59-A6C34878D82A}">
                    <a16:rowId xmlns:a16="http://schemas.microsoft.com/office/drawing/2014/main" val="631328068"/>
                  </a:ext>
                </a:extLst>
              </a:tr>
              <a:tr h="370840">
                <a:tc>
                  <a:txBody>
                    <a:bodyPr/>
                    <a:lstStyle/>
                    <a:p>
                      <a:endParaRPr lang="fr-FR" sz="1200" b="0" i="0" dirty="0">
                        <a:latin typeface="Arial" panose="020B0604020202020204" pitchFamily="34" charset="0"/>
                      </a:endParaRPr>
                    </a:p>
                  </a:txBody>
                  <a:tcPr>
                    <a:solidFill>
                      <a:srgbClr val="4472C4"/>
                    </a:solidFill>
                  </a:tcPr>
                </a:tc>
                <a:tc>
                  <a:txBody>
                    <a:bodyPr/>
                    <a:lstStyle/>
                    <a:p>
                      <a:pPr algn="ctr"/>
                      <a:r>
                        <a:rPr lang="fr-FR" sz="1200" b="1" i="0" dirty="0" err="1">
                          <a:solidFill>
                            <a:schemeClr val="bg1"/>
                          </a:solidFill>
                          <a:latin typeface="Arial" panose="020B0604020202020204" pitchFamily="34" charset="0"/>
                        </a:rPr>
                        <a:t>Pembro</a:t>
                      </a:r>
                      <a:endParaRPr lang="fr-FR" sz="1200" b="1" i="0" dirty="0">
                        <a:solidFill>
                          <a:schemeClr val="bg1"/>
                        </a:solidFill>
                        <a:latin typeface="Arial" panose="020B0604020202020204" pitchFamily="34" charset="0"/>
                      </a:endParaRPr>
                    </a:p>
                    <a:p>
                      <a:pPr algn="ctr"/>
                      <a:r>
                        <a:rPr lang="fr-FR" sz="1200" b="0" i="0" dirty="0">
                          <a:solidFill>
                            <a:schemeClr val="bg1"/>
                          </a:solidFill>
                          <a:latin typeface="Arial" panose="020B0604020202020204" pitchFamily="34" charset="0"/>
                        </a:rPr>
                        <a:t>(n=40)</a:t>
                      </a:r>
                    </a:p>
                  </a:txBody>
                  <a:tcPr>
                    <a:solidFill>
                      <a:schemeClr val="accent1"/>
                    </a:solidFill>
                  </a:tcPr>
                </a:tc>
                <a:tc>
                  <a:txBody>
                    <a:bodyPr/>
                    <a:lstStyle/>
                    <a:p>
                      <a:pPr algn="ctr"/>
                      <a:r>
                        <a:rPr lang="fr-FR" sz="1200" b="1" i="0" dirty="0" err="1">
                          <a:solidFill>
                            <a:schemeClr val="bg1"/>
                          </a:solidFill>
                          <a:latin typeface="Arial" panose="020B0604020202020204" pitchFamily="34" charset="0"/>
                        </a:rPr>
                        <a:t>Paclitaxel</a:t>
                      </a:r>
                      <a:endParaRPr lang="fr-FR" sz="1200" b="1" i="0" dirty="0">
                        <a:solidFill>
                          <a:schemeClr val="bg1"/>
                        </a:solidFill>
                        <a:latin typeface="Arial" panose="020B0604020202020204" pitchFamily="34" charset="0"/>
                      </a:endParaRPr>
                    </a:p>
                    <a:p>
                      <a:pPr algn="ctr"/>
                      <a:r>
                        <a:rPr lang="fr-FR" sz="1200" b="0" i="0" dirty="0">
                          <a:solidFill>
                            <a:schemeClr val="bg1"/>
                          </a:solidFill>
                          <a:latin typeface="Arial" panose="020B0604020202020204" pitchFamily="34" charset="0"/>
                        </a:rPr>
                        <a:t>(n=36)</a:t>
                      </a:r>
                    </a:p>
                  </a:txBody>
                  <a:tcPr>
                    <a:solidFill>
                      <a:srgbClr val="C00000"/>
                    </a:solidFill>
                  </a:tcPr>
                </a:tc>
                <a:tc>
                  <a:txBody>
                    <a:bodyPr/>
                    <a:lstStyle/>
                    <a:p>
                      <a:pPr algn="ctr"/>
                      <a:r>
                        <a:rPr lang="fr-FR" sz="1200" b="1" i="0" dirty="0" err="1">
                          <a:solidFill>
                            <a:schemeClr val="bg1"/>
                          </a:solidFill>
                          <a:latin typeface="Arial" panose="020B0604020202020204" pitchFamily="34" charset="0"/>
                        </a:rPr>
                        <a:t>Pembro</a:t>
                      </a:r>
                      <a:endParaRPr lang="fr-FR" sz="1200" b="1" i="0" dirty="0">
                        <a:solidFill>
                          <a:schemeClr val="bg1"/>
                        </a:solidFill>
                        <a:latin typeface="Arial" panose="020B0604020202020204" pitchFamily="34" charset="0"/>
                      </a:endParaRPr>
                    </a:p>
                    <a:p>
                      <a:pPr algn="ctr"/>
                      <a:r>
                        <a:rPr lang="fr-FR" sz="1200" b="0" i="0" dirty="0">
                          <a:solidFill>
                            <a:schemeClr val="bg1"/>
                          </a:solidFill>
                          <a:latin typeface="Arial" panose="020B0604020202020204" pitchFamily="34" charset="0"/>
                        </a:rPr>
                        <a:t>(n=178)</a:t>
                      </a:r>
                    </a:p>
                  </a:txBody>
                  <a:tcPr>
                    <a:solidFill>
                      <a:schemeClr val="accent1"/>
                    </a:solidFill>
                  </a:tcPr>
                </a:tc>
                <a:tc>
                  <a:txBody>
                    <a:bodyPr/>
                    <a:lstStyle/>
                    <a:p>
                      <a:pPr algn="ctr"/>
                      <a:r>
                        <a:rPr lang="fr-FR" sz="1200" b="1" i="0" dirty="0" err="1">
                          <a:solidFill>
                            <a:schemeClr val="bg1"/>
                          </a:solidFill>
                          <a:latin typeface="Arial" panose="020B0604020202020204" pitchFamily="34" charset="0"/>
                        </a:rPr>
                        <a:t>Paclitaxel</a:t>
                      </a:r>
                      <a:endParaRPr lang="fr-FR" sz="1200" b="1" i="0" dirty="0">
                        <a:solidFill>
                          <a:schemeClr val="bg1"/>
                        </a:solidFill>
                        <a:latin typeface="Arial" panose="020B0604020202020204" pitchFamily="34" charset="0"/>
                      </a:endParaRPr>
                    </a:p>
                    <a:p>
                      <a:pPr algn="ctr"/>
                      <a:r>
                        <a:rPr lang="fr-FR" sz="1200" b="0" i="0" dirty="0">
                          <a:solidFill>
                            <a:schemeClr val="bg1"/>
                          </a:solidFill>
                          <a:latin typeface="Arial" panose="020B0604020202020204" pitchFamily="34" charset="0"/>
                        </a:rPr>
                        <a:t>(n=166)</a:t>
                      </a:r>
                    </a:p>
                  </a:txBody>
                  <a:tcPr>
                    <a:solidFill>
                      <a:srgbClr val="C00000"/>
                    </a:solidFill>
                  </a:tcPr>
                </a:tc>
                <a:extLst>
                  <a:ext uri="{0D108BD9-81ED-4DB2-BD59-A6C34878D82A}">
                    <a16:rowId xmlns:a16="http://schemas.microsoft.com/office/drawing/2014/main" val="3923681435"/>
                  </a:ext>
                </a:extLst>
              </a:tr>
              <a:tr h="370840">
                <a:tc>
                  <a:txBody>
                    <a:bodyPr/>
                    <a:lstStyle/>
                    <a:p>
                      <a:pPr marL="0" algn="l" defTabSz="685800" rtl="0" eaLnBrk="1" latinLnBrk="0" hangingPunct="1"/>
                      <a:r>
                        <a:rPr lang="fr-FR" sz="1200" b="1" i="0" kern="1200" dirty="0" err="1">
                          <a:solidFill>
                            <a:schemeClr val="tx1">
                              <a:lumMod val="75000"/>
                              <a:lumOff val="25000"/>
                            </a:schemeClr>
                          </a:solidFill>
                          <a:latin typeface="Arial" panose="020B0604020202020204" pitchFamily="34" charset="0"/>
                          <a:ea typeface="+mn-ea"/>
                          <a:cs typeface="+mn-cs"/>
                        </a:rPr>
                        <a:t>Tx</a:t>
                      </a:r>
                      <a:r>
                        <a:rPr lang="fr-FR" sz="1200" b="1" i="0" kern="1200" dirty="0">
                          <a:solidFill>
                            <a:schemeClr val="tx1">
                              <a:lumMod val="75000"/>
                              <a:lumOff val="25000"/>
                            </a:schemeClr>
                          </a:solidFill>
                          <a:latin typeface="Arial" panose="020B0604020202020204" pitchFamily="34" charset="0"/>
                          <a:ea typeface="+mn-ea"/>
                          <a:cs typeface="+mn-cs"/>
                        </a:rPr>
                        <a:t> de réponse objective</a:t>
                      </a:r>
                      <a:r>
                        <a:rPr lang="fr-FR" sz="1200" b="0" i="0" kern="1200" dirty="0">
                          <a:solidFill>
                            <a:schemeClr val="tx1">
                              <a:lumMod val="75000"/>
                              <a:lumOff val="25000"/>
                            </a:schemeClr>
                          </a:solidFill>
                          <a:latin typeface="Arial" panose="020B0604020202020204" pitchFamily="34" charset="0"/>
                          <a:ea typeface="+mn-ea"/>
                          <a:cs typeface="+mn-cs"/>
                        </a:rPr>
                        <a:t>, </a:t>
                      </a:r>
                      <a:br>
                        <a:rPr lang="fr-FR" sz="1200" b="0" i="0" kern="1200" dirty="0">
                          <a:solidFill>
                            <a:schemeClr val="tx1">
                              <a:lumMod val="75000"/>
                              <a:lumOff val="25000"/>
                            </a:schemeClr>
                          </a:solidFill>
                          <a:latin typeface="Arial" panose="020B0604020202020204" pitchFamily="34" charset="0"/>
                          <a:ea typeface="+mn-ea"/>
                          <a:cs typeface="+mn-cs"/>
                        </a:rPr>
                      </a:br>
                      <a:r>
                        <a:rPr lang="fr-FR" sz="1200" b="0" i="0" kern="1200" dirty="0">
                          <a:solidFill>
                            <a:schemeClr val="tx1">
                              <a:lumMod val="75000"/>
                              <a:lumOff val="25000"/>
                            </a:schemeClr>
                          </a:solidFill>
                          <a:latin typeface="Arial" panose="020B0604020202020204" pitchFamily="34" charset="0"/>
                          <a:ea typeface="+mn-ea"/>
                          <a:cs typeface="+mn-cs"/>
                        </a:rPr>
                        <a:t>%  (95% CI)</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30 (17-47)</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11 (3-26)</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8 (5-14)</a:t>
                      </a:r>
                    </a:p>
                  </a:txBody>
                  <a:tcPr anchor="ct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13 (8-19)</a:t>
                      </a:r>
                    </a:p>
                  </a:txBody>
                  <a:tcPr anchor="ctr"/>
                </a:tc>
                <a:extLst>
                  <a:ext uri="{0D108BD9-81ED-4DB2-BD59-A6C34878D82A}">
                    <a16:rowId xmlns:a16="http://schemas.microsoft.com/office/drawing/2014/main" val="1953354629"/>
                  </a:ext>
                </a:extLst>
              </a:tr>
              <a:tr h="370840">
                <a:tc>
                  <a:txBody>
                    <a:bodyPr/>
                    <a:lstStyle/>
                    <a:p>
                      <a:pPr marL="0" algn="l"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Médiane survie sans progression, mois (95% CI)</a:t>
                      </a:r>
                    </a:p>
                  </a:txBody>
                  <a:tcPr anchor="ctr">
                    <a:lnB w="19050" cap="flat" cmpd="sng" algn="ctr">
                      <a:solidFill>
                        <a:srgbClr val="C00000"/>
                      </a:solidFill>
                      <a:prstDash val="solid"/>
                      <a:round/>
                      <a:headEnd type="none" w="med" len="med"/>
                      <a:tailEnd type="none" w="med" len="med"/>
                    </a:lnB>
                  </a:tcP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4.1 (2.1-8.6)</a:t>
                      </a:r>
                    </a:p>
                  </a:txBody>
                  <a:tcPr anchor="ctr">
                    <a:lnB w="19050" cap="flat" cmpd="sng" algn="ctr">
                      <a:solidFill>
                        <a:srgbClr val="C00000"/>
                      </a:solidFill>
                      <a:prstDash val="solid"/>
                      <a:round/>
                      <a:headEnd type="none" w="med" len="med"/>
                      <a:tailEnd type="none" w="med" len="med"/>
                    </a:lnB>
                  </a:tcP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4.1 (3.0-8.2)</a:t>
                      </a:r>
                    </a:p>
                  </a:txBody>
                  <a:tcPr anchor="ctr">
                    <a:lnB w="19050" cap="flat" cmpd="sng" algn="ctr">
                      <a:solidFill>
                        <a:srgbClr val="C00000"/>
                      </a:solidFill>
                      <a:prstDash val="solid"/>
                      <a:round/>
                      <a:headEnd type="none" w="med" len="med"/>
                      <a:tailEnd type="none" w="med" len="med"/>
                    </a:lnB>
                  </a:tcP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1.5 (1.4-1.6)</a:t>
                      </a:r>
                    </a:p>
                  </a:txBody>
                  <a:tcPr anchor="ctr">
                    <a:lnB w="19050" cap="flat" cmpd="sng" algn="ctr">
                      <a:solidFill>
                        <a:srgbClr val="C00000"/>
                      </a:solidFill>
                      <a:prstDash val="solid"/>
                      <a:round/>
                      <a:headEnd type="none" w="med" len="med"/>
                      <a:tailEnd type="none" w="med" len="med"/>
                    </a:lnB>
                  </a:tcPr>
                </a:tc>
                <a:tc>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4.1 (3.1-4.3)</a:t>
                      </a:r>
                    </a:p>
                  </a:txBody>
                  <a:tcPr anchor="ctr">
                    <a:lnB w="19050" cap="flat" cmpd="sng" algn="ctr">
                      <a:solidFill>
                        <a:srgbClr val="C00000"/>
                      </a:solidFill>
                      <a:prstDash val="solid"/>
                      <a:round/>
                      <a:headEnd type="none" w="med" len="med"/>
                      <a:tailEnd type="none" w="med" len="med"/>
                    </a:lnB>
                  </a:tcPr>
                </a:tc>
                <a:extLst>
                  <a:ext uri="{0D108BD9-81ED-4DB2-BD59-A6C34878D82A}">
                    <a16:rowId xmlns:a16="http://schemas.microsoft.com/office/drawing/2014/main" val="2184534837"/>
                  </a:ext>
                </a:extLst>
              </a:tr>
              <a:tr h="370840">
                <a:tc>
                  <a:txBody>
                    <a:bodyPr/>
                    <a:lstStyle/>
                    <a:p>
                      <a:pPr marL="0" algn="l" defTabSz="685800" rtl="0" eaLnBrk="1" latinLnBrk="0" hangingPunct="1"/>
                      <a:r>
                        <a:rPr lang="fr-FR" sz="1200" b="1" i="0" kern="1200" dirty="0">
                          <a:solidFill>
                            <a:schemeClr val="tx1">
                              <a:lumMod val="75000"/>
                              <a:lumOff val="25000"/>
                            </a:schemeClr>
                          </a:solidFill>
                          <a:latin typeface="Arial" panose="020B0604020202020204" pitchFamily="34" charset="0"/>
                          <a:ea typeface="+mn-ea"/>
                          <a:cs typeface="+mn-cs"/>
                        </a:rPr>
                        <a:t>HR</a:t>
                      </a:r>
                      <a:r>
                        <a:rPr lang="fr-FR" sz="1200" b="0" i="0" kern="1200" dirty="0">
                          <a:solidFill>
                            <a:schemeClr val="tx1">
                              <a:lumMod val="75000"/>
                              <a:lumOff val="25000"/>
                            </a:schemeClr>
                          </a:solidFill>
                          <a:latin typeface="Arial" panose="020B0604020202020204" pitchFamily="34" charset="0"/>
                          <a:ea typeface="+mn-ea"/>
                          <a:cs typeface="+mn-cs"/>
                        </a:rPr>
                        <a:t> (95% CI)</a:t>
                      </a:r>
                    </a:p>
                  </a:txBody>
                  <a:tcPr anchor="ctr">
                    <a:lnL w="19050" cap="flat" cmpd="sng" algn="ctr">
                      <a:solidFill>
                        <a:srgbClr val="C00000"/>
                      </a:solidFill>
                      <a:prstDash val="solid"/>
                      <a:round/>
                      <a:headEnd type="none" w="med" len="med"/>
                      <a:tailEnd type="none" w="med" len="med"/>
                    </a:lnL>
                    <a:lnT w="19050" cap="flat" cmpd="sng" algn="ctr">
                      <a:solidFill>
                        <a:srgbClr val="C00000"/>
                      </a:solidFill>
                      <a:prstDash val="solid"/>
                      <a:round/>
                      <a:headEnd type="none" w="med" len="med"/>
                      <a:tailEnd type="none" w="med" len="med"/>
                    </a:lnT>
                    <a:lnB w="19050" cap="flat" cmpd="sng" algn="ctr">
                      <a:solidFill>
                        <a:srgbClr val="C00000"/>
                      </a:solidFill>
                      <a:prstDash val="solid"/>
                      <a:round/>
                      <a:headEnd type="none" w="med" len="med"/>
                      <a:tailEnd type="none" w="med" len="med"/>
                    </a:lnB>
                  </a:tcPr>
                </a:tc>
                <a:tc gridSpan="2">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0.73 (0.44-1.22)</a:t>
                      </a:r>
                    </a:p>
                  </a:txBody>
                  <a:tcPr anchor="ctr">
                    <a:lnT w="19050" cap="flat" cmpd="sng" algn="ctr">
                      <a:solidFill>
                        <a:srgbClr val="C00000"/>
                      </a:solidFill>
                      <a:prstDash val="solid"/>
                      <a:round/>
                      <a:headEnd type="none" w="med" len="med"/>
                      <a:tailEnd type="none" w="med" len="med"/>
                    </a:lnT>
                    <a:lnB w="19050" cap="flat" cmpd="sng" algn="ctr">
                      <a:solidFill>
                        <a:srgbClr val="C00000"/>
                      </a:solidFill>
                      <a:prstDash val="solid"/>
                      <a:round/>
                      <a:headEnd type="none" w="med" len="med"/>
                      <a:tailEnd type="none" w="med" len="med"/>
                    </a:lnB>
                  </a:tcPr>
                </a:tc>
                <a:tc hMerge="1">
                  <a:txBody>
                    <a:bodyPr/>
                    <a:lstStyle/>
                    <a:p>
                      <a:endParaRPr lang="fr-FR" sz="1200" dirty="0"/>
                    </a:p>
                  </a:txBody>
                  <a:tcPr/>
                </a:tc>
                <a:tc gridSpan="2">
                  <a:txBody>
                    <a:bodyPr/>
                    <a:lstStyle/>
                    <a:p>
                      <a:pPr marL="0" algn="ctr" defTabSz="685800" rtl="0" eaLnBrk="1" latinLnBrk="0" hangingPunct="1"/>
                      <a:r>
                        <a:rPr lang="fr-FR" sz="1200" b="0" i="0" kern="1200" dirty="0">
                          <a:solidFill>
                            <a:schemeClr val="tx1">
                              <a:lumMod val="75000"/>
                              <a:lumOff val="25000"/>
                            </a:schemeClr>
                          </a:solidFill>
                          <a:latin typeface="Arial" panose="020B0604020202020204" pitchFamily="34" charset="0"/>
                          <a:ea typeface="+mn-ea"/>
                          <a:cs typeface="+mn-cs"/>
                        </a:rPr>
                        <a:t>1.78 (1.43-2.22)</a:t>
                      </a:r>
                    </a:p>
                  </a:txBody>
                  <a:tcPr anchor="ctr">
                    <a:lnR w="19050" cap="flat" cmpd="sng" algn="ctr">
                      <a:solidFill>
                        <a:srgbClr val="C00000"/>
                      </a:solidFill>
                      <a:prstDash val="solid"/>
                      <a:round/>
                      <a:headEnd type="none" w="med" len="med"/>
                      <a:tailEnd type="none" w="med" len="med"/>
                    </a:lnR>
                    <a:lnT w="19050" cap="flat" cmpd="sng" algn="ctr">
                      <a:solidFill>
                        <a:srgbClr val="C00000"/>
                      </a:solidFill>
                      <a:prstDash val="solid"/>
                      <a:round/>
                      <a:headEnd type="none" w="med" len="med"/>
                      <a:tailEnd type="none" w="med" len="med"/>
                    </a:lnT>
                    <a:lnB w="19050" cap="flat" cmpd="sng" algn="ctr">
                      <a:solidFill>
                        <a:srgbClr val="C00000"/>
                      </a:solidFill>
                      <a:prstDash val="solid"/>
                      <a:round/>
                      <a:headEnd type="none" w="med" len="med"/>
                      <a:tailEnd type="none" w="med" len="med"/>
                    </a:lnB>
                  </a:tcPr>
                </a:tc>
                <a:tc hMerge="1">
                  <a:txBody>
                    <a:bodyPr/>
                    <a:lstStyle/>
                    <a:p>
                      <a:endParaRPr lang="fr-FR" sz="1200" dirty="0"/>
                    </a:p>
                  </a:txBody>
                  <a:tcPr/>
                </a:tc>
                <a:extLst>
                  <a:ext uri="{0D108BD9-81ED-4DB2-BD59-A6C34878D82A}">
                    <a16:rowId xmlns:a16="http://schemas.microsoft.com/office/drawing/2014/main" val="3483297835"/>
                  </a:ext>
                </a:extLst>
              </a:tr>
            </a:tbl>
          </a:graphicData>
        </a:graphic>
      </p:graphicFrame>
      <p:sp>
        <p:nvSpPr>
          <p:cNvPr id="7" name="ZoneTexte 6">
            <a:extLst>
              <a:ext uri="{FF2B5EF4-FFF2-40B4-BE49-F238E27FC236}">
                <a16:creationId xmlns:a16="http://schemas.microsoft.com/office/drawing/2014/main" id="{541F2269-2C12-5A49-B943-D1F09F73E553}"/>
              </a:ext>
            </a:extLst>
          </p:cNvPr>
          <p:cNvSpPr txBox="1"/>
          <p:nvPr/>
        </p:nvSpPr>
        <p:spPr>
          <a:xfrm>
            <a:off x="-3048" y="4912668"/>
            <a:ext cx="2225289"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Fuchs CS et al, ASCO2020, Abs 4503</a:t>
            </a:r>
          </a:p>
        </p:txBody>
      </p:sp>
    </p:spTree>
    <p:extLst>
      <p:ext uri="{BB962C8B-B14F-4D97-AF65-F5344CB8AC3E}">
        <p14:creationId xmlns:p14="http://schemas.microsoft.com/office/powerpoint/2010/main" val="17914696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re 1">
            <a:extLst>
              <a:ext uri="{FF2B5EF4-FFF2-40B4-BE49-F238E27FC236}">
                <a16:creationId xmlns:a16="http://schemas.microsoft.com/office/drawing/2014/main" id="{2F3FB36C-67B2-0B41-B180-3F9A8AC931CC}"/>
              </a:ext>
            </a:extLst>
          </p:cNvPr>
          <p:cNvSpPr>
            <a:spLocks noGrp="1"/>
          </p:cNvSpPr>
          <p:nvPr>
            <p:ph type="title"/>
          </p:nvPr>
        </p:nvSpPr>
        <p:spPr/>
        <p:txBody>
          <a:bodyPr>
            <a:noAutofit/>
          </a:bodyPr>
          <a:lstStyle/>
          <a:p>
            <a:r>
              <a:rPr lang="fr-FR" sz="2000" dirty="0"/>
              <a:t>Pembrolizumab vs paclitaxel en L2 estomac métastatique </a:t>
            </a:r>
            <a:br>
              <a:rPr lang="fr-FR" sz="2000" dirty="0"/>
            </a:br>
            <a:r>
              <a:rPr lang="fr-FR" sz="2000" dirty="0"/>
              <a:t>Analyse de l’efficacité selon la charge mutationnelle (TMB)</a:t>
            </a:r>
          </a:p>
        </p:txBody>
      </p:sp>
      <p:sp>
        <p:nvSpPr>
          <p:cNvPr id="2" name="Espace réservé du contenu 1">
            <a:extLst>
              <a:ext uri="{FF2B5EF4-FFF2-40B4-BE49-F238E27FC236}">
                <a16:creationId xmlns:a16="http://schemas.microsoft.com/office/drawing/2014/main" id="{2E729F45-ED58-48DE-AABC-645827776742}"/>
              </a:ext>
            </a:extLst>
          </p:cNvPr>
          <p:cNvSpPr>
            <a:spLocks noGrp="1"/>
          </p:cNvSpPr>
          <p:nvPr>
            <p:ph sz="half" idx="1"/>
          </p:nvPr>
        </p:nvSpPr>
        <p:spPr/>
        <p:txBody>
          <a:bodyPr/>
          <a:lstStyle/>
          <a:p>
            <a:endParaRPr lang="fr-FR"/>
          </a:p>
        </p:txBody>
      </p:sp>
      <p:sp>
        <p:nvSpPr>
          <p:cNvPr id="6" name="ZoneTexte 5">
            <a:extLst>
              <a:ext uri="{FF2B5EF4-FFF2-40B4-BE49-F238E27FC236}">
                <a16:creationId xmlns:a16="http://schemas.microsoft.com/office/drawing/2014/main" id="{76744D49-8545-AD42-B8FB-66E09F058ECE}"/>
              </a:ext>
            </a:extLst>
          </p:cNvPr>
          <p:cNvSpPr txBox="1"/>
          <p:nvPr/>
        </p:nvSpPr>
        <p:spPr>
          <a:xfrm>
            <a:off x="-3048" y="4912668"/>
            <a:ext cx="2225289"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Fuchs CS et al, ASCO2020, Abs 4503</a:t>
            </a:r>
          </a:p>
        </p:txBody>
      </p:sp>
      <p:sp>
        <p:nvSpPr>
          <p:cNvPr id="5" name="Rectangle à coins arrondis 4">
            <a:extLst>
              <a:ext uri="{FF2B5EF4-FFF2-40B4-BE49-F238E27FC236}">
                <a16:creationId xmlns:a16="http://schemas.microsoft.com/office/drawing/2014/main" id="{6D8FA05E-7F99-4D4C-B663-F10DF2ECCA23}"/>
              </a:ext>
            </a:extLst>
          </p:cNvPr>
          <p:cNvSpPr/>
          <p:nvPr/>
        </p:nvSpPr>
        <p:spPr>
          <a:xfrm>
            <a:off x="573456" y="1320202"/>
            <a:ext cx="3886078" cy="3019624"/>
          </a:xfrm>
          <a:prstGeom prst="roundRect">
            <a:avLst>
              <a:gd name="adj" fmla="val 5248"/>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graphicFrame>
        <p:nvGraphicFramePr>
          <p:cNvPr id="7" name="Chart 16">
            <a:extLst>
              <a:ext uri="{FF2B5EF4-FFF2-40B4-BE49-F238E27FC236}">
                <a16:creationId xmlns:a16="http://schemas.microsoft.com/office/drawing/2014/main" id="{D5C0D408-9561-4EBB-B730-9B92AC161EEF}"/>
              </a:ext>
            </a:extLst>
          </p:cNvPr>
          <p:cNvGraphicFramePr/>
          <p:nvPr/>
        </p:nvGraphicFramePr>
        <p:xfrm>
          <a:off x="649730" y="1246977"/>
          <a:ext cx="4165227" cy="3019624"/>
        </p:xfrm>
        <a:graphic>
          <a:graphicData uri="http://schemas.openxmlformats.org/drawingml/2006/chart">
            <c:chart xmlns:c="http://schemas.openxmlformats.org/drawingml/2006/chart" xmlns:r="http://schemas.openxmlformats.org/officeDocument/2006/relationships" r:id="rId2"/>
          </a:graphicData>
        </a:graphic>
      </p:graphicFrame>
      <p:sp>
        <p:nvSpPr>
          <p:cNvPr id="9" name="ZoneTexte 8">
            <a:extLst>
              <a:ext uri="{FF2B5EF4-FFF2-40B4-BE49-F238E27FC236}">
                <a16:creationId xmlns:a16="http://schemas.microsoft.com/office/drawing/2014/main" id="{D8C5AB3D-417F-4F17-A56C-3F77F0877AFF}"/>
              </a:ext>
            </a:extLst>
          </p:cNvPr>
          <p:cNvSpPr txBox="1"/>
          <p:nvPr/>
        </p:nvSpPr>
        <p:spPr>
          <a:xfrm>
            <a:off x="752315" y="1181702"/>
            <a:ext cx="1880643" cy="276999"/>
          </a:xfrm>
          <a:prstGeom prst="rect">
            <a:avLst/>
          </a:prstGeom>
          <a:solidFill>
            <a:schemeClr val="bg1"/>
          </a:solid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200" b="0" i="0" u="sng"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&gt;</a:t>
            </a:r>
            <a:r>
              <a:rPr kumimoji="0" lang="fr-FR" sz="1200" b="1"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175 mutations/exome</a:t>
            </a:r>
          </a:p>
        </p:txBody>
      </p:sp>
      <p:sp>
        <p:nvSpPr>
          <p:cNvPr id="10" name="Rectangle à coins arrondis 4">
            <a:extLst>
              <a:ext uri="{FF2B5EF4-FFF2-40B4-BE49-F238E27FC236}">
                <a16:creationId xmlns:a16="http://schemas.microsoft.com/office/drawing/2014/main" id="{3556A625-A6AB-4D90-9425-F3E4CEEB32F6}"/>
              </a:ext>
            </a:extLst>
          </p:cNvPr>
          <p:cNvSpPr/>
          <p:nvPr/>
        </p:nvSpPr>
        <p:spPr>
          <a:xfrm>
            <a:off x="4711075" y="1320202"/>
            <a:ext cx="3886078" cy="3019624"/>
          </a:xfrm>
          <a:prstGeom prst="roundRect">
            <a:avLst>
              <a:gd name="adj" fmla="val 5248"/>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graphicFrame>
        <p:nvGraphicFramePr>
          <p:cNvPr id="11" name="Chart 16">
            <a:extLst>
              <a:ext uri="{FF2B5EF4-FFF2-40B4-BE49-F238E27FC236}">
                <a16:creationId xmlns:a16="http://schemas.microsoft.com/office/drawing/2014/main" id="{28F4B5DC-ABFF-45AA-AC4C-095515284A6D}"/>
              </a:ext>
            </a:extLst>
          </p:cNvPr>
          <p:cNvGraphicFramePr/>
          <p:nvPr/>
        </p:nvGraphicFramePr>
        <p:xfrm>
          <a:off x="4787349" y="1246977"/>
          <a:ext cx="4165227" cy="3019624"/>
        </p:xfrm>
        <a:graphic>
          <a:graphicData uri="http://schemas.openxmlformats.org/drawingml/2006/chart">
            <c:chart xmlns:c="http://schemas.openxmlformats.org/drawingml/2006/chart" xmlns:r="http://schemas.openxmlformats.org/officeDocument/2006/relationships" r:id="rId3"/>
          </a:graphicData>
        </a:graphic>
      </p:graphicFrame>
      <p:sp>
        <p:nvSpPr>
          <p:cNvPr id="12" name="ZoneTexte 11">
            <a:extLst>
              <a:ext uri="{FF2B5EF4-FFF2-40B4-BE49-F238E27FC236}">
                <a16:creationId xmlns:a16="http://schemas.microsoft.com/office/drawing/2014/main" id="{D9B6E373-2B9F-42D0-B7F3-F9A9FB0177AE}"/>
              </a:ext>
            </a:extLst>
          </p:cNvPr>
          <p:cNvSpPr txBox="1"/>
          <p:nvPr/>
        </p:nvSpPr>
        <p:spPr>
          <a:xfrm>
            <a:off x="4889934" y="1181702"/>
            <a:ext cx="1880643" cy="276999"/>
          </a:xfrm>
          <a:prstGeom prst="rect">
            <a:avLst/>
          </a:prstGeom>
          <a:solidFill>
            <a:schemeClr val="bg1"/>
          </a:solid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&lt;</a:t>
            </a:r>
            <a:r>
              <a:rPr kumimoji="0" lang="fr-FR" sz="1200" b="1"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175 mutations/exome</a:t>
            </a:r>
          </a:p>
        </p:txBody>
      </p:sp>
      <p:sp>
        <p:nvSpPr>
          <p:cNvPr id="13" name="TextBox 14">
            <a:extLst>
              <a:ext uri="{FF2B5EF4-FFF2-40B4-BE49-F238E27FC236}">
                <a16:creationId xmlns:a16="http://schemas.microsoft.com/office/drawing/2014/main" id="{64307030-8C05-4B0D-BCF1-FE67504C9A1B}"/>
              </a:ext>
            </a:extLst>
          </p:cNvPr>
          <p:cNvSpPr txBox="1"/>
          <p:nvPr/>
        </p:nvSpPr>
        <p:spPr>
          <a:xfrm>
            <a:off x="3448916" y="2892742"/>
            <a:ext cx="1008740" cy="515526"/>
          </a:xfrm>
          <a:prstGeom prst="rect">
            <a:avLst/>
          </a:prstGeom>
          <a:noFill/>
        </p:spPr>
        <p:txBody>
          <a:bodyPr wrap="square">
            <a:spAutoFit/>
          </a:bodyPr>
          <a:lstStyle/>
          <a:p>
            <a:pPr marL="0" marR="0" lvl="0" indent="0" algn="l" defTabSz="685800" rtl="0" eaLnBrk="1" fontAlgn="auto" latinLnBrk="0" hangingPunct="1">
              <a:lnSpc>
                <a:spcPts val="1110"/>
              </a:lnSpc>
              <a:spcBef>
                <a:spcPts val="0"/>
              </a:spcBef>
              <a:spcAft>
                <a:spcPts val="0"/>
              </a:spcAft>
              <a:buClrTx/>
              <a:buSzTx/>
              <a:buFontTx/>
              <a:buNone/>
              <a:tabLst/>
              <a:defRPr/>
            </a:pPr>
            <a:r>
              <a:rPr kumimoji="0" lang="en-GB" sz="105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SG </a:t>
            </a:r>
            <a:r>
              <a:rPr kumimoji="0" lang="en-GB" sz="1050" b="0"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mn-cs"/>
              </a:rPr>
              <a:t>médiane</a:t>
            </a:r>
            <a:endParaRPr kumimoji="0" lang="en-GB" sz="105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endParaRPr>
          </a:p>
          <a:p>
            <a:pPr marL="0" marR="0" lvl="0" indent="0" algn="l" defTabSz="685800" rtl="0" eaLnBrk="1" fontAlgn="auto" latinLnBrk="0" hangingPunct="1">
              <a:lnSpc>
                <a:spcPts val="111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16,4 </a:t>
            </a:r>
            <a:r>
              <a:rPr kumimoji="0" lang="en-GB" sz="1050" b="0" i="0" u="none" strike="noStrike" kern="1200" cap="none" spc="0" normalizeH="0" baseline="0" noProof="0" dirty="0" err="1">
                <a:ln>
                  <a:noFill/>
                </a:ln>
                <a:solidFill>
                  <a:srgbClr val="5B9BD5"/>
                </a:solidFill>
                <a:effectLst/>
                <a:uLnTx/>
                <a:uFillTx/>
                <a:latin typeface="Arial" panose="020B0604020202020204" pitchFamily="34" charset="0"/>
                <a:ea typeface="+mn-ea"/>
                <a:cs typeface="+mn-cs"/>
              </a:rPr>
              <a:t>mois</a:t>
            </a:r>
            <a:endParaRPr kumimoji="0" lang="en-GB" sz="1050" b="0" i="0" u="none" strike="noStrike" kern="1200" cap="none" spc="0" normalizeH="0" baseline="0" noProof="0" dirty="0">
              <a:ln>
                <a:noFill/>
              </a:ln>
              <a:solidFill>
                <a:srgbClr val="5B9BD5"/>
              </a:solidFill>
              <a:effectLst/>
              <a:uLnTx/>
              <a:uFillTx/>
              <a:latin typeface="Arial" panose="020B0604020202020204" pitchFamily="34" charset="0"/>
              <a:ea typeface="+mn-ea"/>
              <a:cs typeface="+mn-cs"/>
            </a:endParaRPr>
          </a:p>
          <a:p>
            <a:pPr marL="0" marR="0" lvl="0" indent="0" algn="l" defTabSz="685800" rtl="0" eaLnBrk="1" fontAlgn="auto" latinLnBrk="0" hangingPunct="1">
              <a:lnSpc>
                <a:spcPts val="111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8,1 </a:t>
            </a:r>
            <a:r>
              <a:rPr kumimoji="0" lang="en-GB" sz="1050" b="0" i="0" u="none" strike="noStrike" kern="1200" cap="none" spc="0" normalizeH="0" baseline="0" noProof="0" dirty="0" err="1">
                <a:ln>
                  <a:noFill/>
                </a:ln>
                <a:solidFill>
                  <a:srgbClr val="C00000"/>
                </a:solidFill>
                <a:effectLst/>
                <a:uLnTx/>
                <a:uFillTx/>
                <a:latin typeface="Arial" panose="020B0604020202020204" pitchFamily="34" charset="0"/>
                <a:ea typeface="+mn-ea"/>
                <a:cs typeface="+mn-cs"/>
              </a:rPr>
              <a:t>mois</a:t>
            </a:r>
            <a:endParaRPr kumimoji="0" lang="en-US" sz="1050" b="0" i="0" u="none" strike="noStrike" kern="1200" cap="none" spc="0" normalizeH="0" baseline="0" noProof="0" dirty="0">
              <a:ln>
                <a:noFill/>
              </a:ln>
              <a:solidFill>
                <a:srgbClr val="C00000"/>
              </a:solidFill>
              <a:effectLst/>
              <a:uLnTx/>
              <a:uFillTx/>
              <a:latin typeface="Arial" panose="020B0604020202020204" pitchFamily="34" charset="0"/>
              <a:ea typeface="+mn-ea"/>
              <a:cs typeface="+mn-cs"/>
            </a:endParaRPr>
          </a:p>
        </p:txBody>
      </p:sp>
      <p:sp>
        <p:nvSpPr>
          <p:cNvPr id="14" name="TextBox 14">
            <a:extLst>
              <a:ext uri="{FF2B5EF4-FFF2-40B4-BE49-F238E27FC236}">
                <a16:creationId xmlns:a16="http://schemas.microsoft.com/office/drawing/2014/main" id="{B6BBF215-393F-44FE-B28A-542754FEF7AE}"/>
              </a:ext>
            </a:extLst>
          </p:cNvPr>
          <p:cNvSpPr txBox="1"/>
          <p:nvPr/>
        </p:nvSpPr>
        <p:spPr>
          <a:xfrm>
            <a:off x="7588413" y="2829107"/>
            <a:ext cx="1008740" cy="515526"/>
          </a:xfrm>
          <a:prstGeom prst="rect">
            <a:avLst/>
          </a:prstGeom>
          <a:noFill/>
        </p:spPr>
        <p:txBody>
          <a:bodyPr wrap="square">
            <a:spAutoFit/>
          </a:bodyPr>
          <a:lstStyle/>
          <a:p>
            <a:pPr marL="0" marR="0" lvl="0" indent="0" algn="l" defTabSz="685800" rtl="0" eaLnBrk="1" fontAlgn="auto" latinLnBrk="0" hangingPunct="1">
              <a:lnSpc>
                <a:spcPts val="1110"/>
              </a:lnSpc>
              <a:spcBef>
                <a:spcPts val="0"/>
              </a:spcBef>
              <a:spcAft>
                <a:spcPts val="0"/>
              </a:spcAft>
              <a:buClrTx/>
              <a:buSzTx/>
              <a:buFontTx/>
              <a:buNone/>
              <a:tabLst/>
              <a:defRPr/>
            </a:pPr>
            <a:r>
              <a:rPr kumimoji="0" lang="en-GB" sz="105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SG </a:t>
            </a:r>
            <a:r>
              <a:rPr kumimoji="0" lang="en-GB" sz="1050" b="0"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mn-cs"/>
              </a:rPr>
              <a:t>médiane</a:t>
            </a:r>
            <a:endParaRPr kumimoji="0" lang="en-GB" sz="105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endParaRPr>
          </a:p>
          <a:p>
            <a:pPr marL="0" marR="0" lvl="0" indent="0" algn="l" defTabSz="685800" rtl="0" eaLnBrk="1" fontAlgn="auto" latinLnBrk="0" hangingPunct="1">
              <a:lnSpc>
                <a:spcPts val="111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5,7 </a:t>
            </a:r>
            <a:r>
              <a:rPr kumimoji="0" lang="en-GB" sz="1050" b="0" i="0" u="none" strike="noStrike" kern="1200" cap="none" spc="0" normalizeH="0" baseline="0" noProof="0" dirty="0" err="1">
                <a:ln>
                  <a:noFill/>
                </a:ln>
                <a:solidFill>
                  <a:srgbClr val="5B9BD5"/>
                </a:solidFill>
                <a:effectLst/>
                <a:uLnTx/>
                <a:uFillTx/>
                <a:latin typeface="Arial" panose="020B0604020202020204" pitchFamily="34" charset="0"/>
                <a:ea typeface="+mn-ea"/>
                <a:cs typeface="+mn-cs"/>
              </a:rPr>
              <a:t>mois</a:t>
            </a:r>
            <a:endParaRPr kumimoji="0" lang="en-GB" sz="1050" b="0" i="0" u="none" strike="noStrike" kern="1200" cap="none" spc="0" normalizeH="0" baseline="0" noProof="0" dirty="0">
              <a:ln>
                <a:noFill/>
              </a:ln>
              <a:solidFill>
                <a:srgbClr val="5B9BD5"/>
              </a:solidFill>
              <a:effectLst/>
              <a:uLnTx/>
              <a:uFillTx/>
              <a:latin typeface="Arial" panose="020B0604020202020204" pitchFamily="34" charset="0"/>
              <a:ea typeface="+mn-ea"/>
              <a:cs typeface="+mn-cs"/>
            </a:endParaRPr>
          </a:p>
          <a:p>
            <a:pPr marL="0" marR="0" lvl="0" indent="0" algn="l" defTabSz="685800" rtl="0" eaLnBrk="1" fontAlgn="auto" latinLnBrk="0" hangingPunct="1">
              <a:lnSpc>
                <a:spcPts val="111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8,8 </a:t>
            </a:r>
            <a:r>
              <a:rPr kumimoji="0" lang="en-GB" sz="1050" b="0" i="0" u="none" strike="noStrike" kern="1200" cap="none" spc="0" normalizeH="0" baseline="0" noProof="0" dirty="0" err="1">
                <a:ln>
                  <a:noFill/>
                </a:ln>
                <a:solidFill>
                  <a:srgbClr val="C00000"/>
                </a:solidFill>
                <a:effectLst/>
                <a:uLnTx/>
                <a:uFillTx/>
                <a:latin typeface="Arial" panose="020B0604020202020204" pitchFamily="34" charset="0"/>
                <a:ea typeface="+mn-ea"/>
                <a:cs typeface="+mn-cs"/>
              </a:rPr>
              <a:t>mois</a:t>
            </a:r>
            <a:endParaRPr kumimoji="0" lang="en-US" sz="1050" b="0" i="0" u="none" strike="noStrike" kern="1200" cap="none" spc="0" normalizeH="0" baseline="0" noProof="0" dirty="0">
              <a:ln>
                <a:noFill/>
              </a:ln>
              <a:solidFill>
                <a:srgbClr val="C00000"/>
              </a:solidFill>
              <a:effectLst/>
              <a:uLnTx/>
              <a:uFillTx/>
              <a:latin typeface="Arial" panose="020B0604020202020204" pitchFamily="34" charset="0"/>
              <a:ea typeface="+mn-ea"/>
              <a:cs typeface="+mn-cs"/>
            </a:endParaRPr>
          </a:p>
        </p:txBody>
      </p:sp>
      <p:sp>
        <p:nvSpPr>
          <p:cNvPr id="15" name="TextBox 14">
            <a:extLst>
              <a:ext uri="{FF2B5EF4-FFF2-40B4-BE49-F238E27FC236}">
                <a16:creationId xmlns:a16="http://schemas.microsoft.com/office/drawing/2014/main" id="{EC51F207-83C6-4B2E-A596-E6BB3176706A}"/>
              </a:ext>
            </a:extLst>
          </p:cNvPr>
          <p:cNvSpPr txBox="1"/>
          <p:nvPr/>
        </p:nvSpPr>
        <p:spPr>
          <a:xfrm>
            <a:off x="1145912" y="3481493"/>
            <a:ext cx="2326304" cy="233397"/>
          </a:xfrm>
          <a:prstGeom prst="rect">
            <a:avLst/>
          </a:prstGeom>
          <a:noFill/>
        </p:spPr>
        <p:txBody>
          <a:bodyPr wrap="square">
            <a:spAutoFit/>
          </a:bodyPr>
          <a:lstStyle/>
          <a:p>
            <a:pPr marL="0" marR="0" lvl="0" indent="0" algn="l" defTabSz="685800" rtl="0" eaLnBrk="1" fontAlgn="auto" latinLnBrk="0" hangingPunct="1">
              <a:lnSpc>
                <a:spcPts val="1110"/>
              </a:lnSpc>
              <a:spcBef>
                <a:spcPts val="0"/>
              </a:spcBef>
              <a:spcAft>
                <a:spcPts val="0"/>
              </a:spcAft>
              <a:buClrTx/>
              <a:buSzTx/>
              <a:buFontTx/>
              <a:buNone/>
              <a:tabLst/>
              <a:defRPr/>
            </a:pPr>
            <a:r>
              <a:rPr kumimoji="0" lang="en-GB" sz="105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HR (95%CI) : 0,46 (0,27-0,81)</a:t>
            </a:r>
            <a:endParaRPr kumimoji="0" lang="en-US" sz="1050" b="0" i="0" u="none" strike="noStrike" kern="1200" cap="none" spc="0" normalizeH="0" baseline="0" noProof="0" dirty="0">
              <a:ln>
                <a:noFill/>
              </a:ln>
              <a:solidFill>
                <a:srgbClr val="C00000"/>
              </a:solidFill>
              <a:effectLst/>
              <a:uLnTx/>
              <a:uFillTx/>
              <a:latin typeface="Arial" panose="020B0604020202020204" pitchFamily="34" charset="0"/>
              <a:ea typeface="+mn-ea"/>
              <a:cs typeface="+mn-cs"/>
            </a:endParaRPr>
          </a:p>
        </p:txBody>
      </p:sp>
      <p:sp>
        <p:nvSpPr>
          <p:cNvPr id="17" name="TextBox 14">
            <a:extLst>
              <a:ext uri="{FF2B5EF4-FFF2-40B4-BE49-F238E27FC236}">
                <a16:creationId xmlns:a16="http://schemas.microsoft.com/office/drawing/2014/main" id="{10EC1A7A-9896-4E2B-BFA1-340C7709E40B}"/>
              </a:ext>
            </a:extLst>
          </p:cNvPr>
          <p:cNvSpPr txBox="1"/>
          <p:nvPr/>
        </p:nvSpPr>
        <p:spPr>
          <a:xfrm>
            <a:off x="5272507" y="3477896"/>
            <a:ext cx="2326304" cy="233397"/>
          </a:xfrm>
          <a:prstGeom prst="rect">
            <a:avLst/>
          </a:prstGeom>
          <a:noFill/>
        </p:spPr>
        <p:txBody>
          <a:bodyPr wrap="square">
            <a:spAutoFit/>
          </a:bodyPr>
          <a:lstStyle/>
          <a:p>
            <a:pPr marL="0" marR="0" lvl="0" indent="0" algn="l" defTabSz="685800" rtl="0" eaLnBrk="1" fontAlgn="auto" latinLnBrk="0" hangingPunct="1">
              <a:lnSpc>
                <a:spcPts val="1110"/>
              </a:lnSpc>
              <a:spcBef>
                <a:spcPts val="0"/>
              </a:spcBef>
              <a:spcAft>
                <a:spcPts val="0"/>
              </a:spcAft>
              <a:buClrTx/>
              <a:buSzTx/>
              <a:buFontTx/>
              <a:buNone/>
              <a:tabLst/>
              <a:defRPr/>
            </a:pPr>
            <a:r>
              <a:rPr kumimoji="0" lang="en-GB" sz="105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HR (95%CI) : 1,12 (0,89-1,41)</a:t>
            </a:r>
            <a:endParaRPr kumimoji="0" lang="en-US" sz="1050" b="0" i="0" u="none" strike="noStrike" kern="1200" cap="none" spc="0" normalizeH="0" baseline="0" noProof="0" dirty="0">
              <a:ln>
                <a:noFill/>
              </a:ln>
              <a:solidFill>
                <a:srgbClr val="C00000"/>
              </a:solidFill>
              <a:effectLst/>
              <a:uLnTx/>
              <a:uFillTx/>
              <a:latin typeface="Arial" panose="020B0604020202020204" pitchFamily="34" charset="0"/>
              <a:ea typeface="+mn-ea"/>
              <a:cs typeface="+mn-cs"/>
            </a:endParaRPr>
          </a:p>
        </p:txBody>
      </p:sp>
      <p:grpSp>
        <p:nvGrpSpPr>
          <p:cNvPr id="18" name="Groupe 17">
            <a:extLst>
              <a:ext uri="{FF2B5EF4-FFF2-40B4-BE49-F238E27FC236}">
                <a16:creationId xmlns:a16="http://schemas.microsoft.com/office/drawing/2014/main" id="{2D398410-B9BB-4E41-B5C0-ECC75D6949F5}"/>
              </a:ext>
            </a:extLst>
          </p:cNvPr>
          <p:cNvGrpSpPr/>
          <p:nvPr/>
        </p:nvGrpSpPr>
        <p:grpSpPr>
          <a:xfrm>
            <a:off x="1184027" y="1709737"/>
            <a:ext cx="2915605" cy="1733551"/>
            <a:chOff x="1404938" y="1635919"/>
            <a:chExt cx="1659731" cy="1671637"/>
          </a:xfrm>
        </p:grpSpPr>
        <p:sp>
          <p:nvSpPr>
            <p:cNvPr id="3" name="Forme libre : forme 2">
              <a:extLst>
                <a:ext uri="{FF2B5EF4-FFF2-40B4-BE49-F238E27FC236}">
                  <a16:creationId xmlns:a16="http://schemas.microsoft.com/office/drawing/2014/main" id="{F2AB112D-FFB7-4028-BCE0-3E164EB51DD1}"/>
                </a:ext>
              </a:extLst>
            </p:cNvPr>
            <p:cNvSpPr/>
            <p:nvPr/>
          </p:nvSpPr>
          <p:spPr>
            <a:xfrm>
              <a:off x="1407319" y="1638300"/>
              <a:ext cx="1657350" cy="1119188"/>
            </a:xfrm>
            <a:custGeom>
              <a:avLst/>
              <a:gdLst>
                <a:gd name="connsiteX0" fmla="*/ 0 w 1657350"/>
                <a:gd name="connsiteY0" fmla="*/ 0 h 1119188"/>
                <a:gd name="connsiteX1" fmla="*/ 57150 w 1657350"/>
                <a:gd name="connsiteY1" fmla="*/ 0 h 1119188"/>
                <a:gd name="connsiteX2" fmla="*/ 57150 w 1657350"/>
                <a:gd name="connsiteY2" fmla="*/ 59531 h 1119188"/>
                <a:gd name="connsiteX3" fmla="*/ 83344 w 1657350"/>
                <a:gd name="connsiteY3" fmla="*/ 59531 h 1119188"/>
                <a:gd name="connsiteX4" fmla="*/ 83344 w 1657350"/>
                <a:gd name="connsiteY4" fmla="*/ 104775 h 1119188"/>
                <a:gd name="connsiteX5" fmla="*/ 104775 w 1657350"/>
                <a:gd name="connsiteY5" fmla="*/ 104775 h 1119188"/>
                <a:gd name="connsiteX6" fmla="*/ 104775 w 1657350"/>
                <a:gd name="connsiteY6" fmla="*/ 240506 h 1119188"/>
                <a:gd name="connsiteX7" fmla="*/ 226219 w 1657350"/>
                <a:gd name="connsiteY7" fmla="*/ 240506 h 1119188"/>
                <a:gd name="connsiteX8" fmla="*/ 226219 w 1657350"/>
                <a:gd name="connsiteY8" fmla="*/ 333375 h 1119188"/>
                <a:gd name="connsiteX9" fmla="*/ 276225 w 1657350"/>
                <a:gd name="connsiteY9" fmla="*/ 333375 h 1119188"/>
                <a:gd name="connsiteX10" fmla="*/ 276225 w 1657350"/>
                <a:gd name="connsiteY10" fmla="*/ 397669 h 1119188"/>
                <a:gd name="connsiteX11" fmla="*/ 323850 w 1657350"/>
                <a:gd name="connsiteY11" fmla="*/ 397669 h 1119188"/>
                <a:gd name="connsiteX12" fmla="*/ 323850 w 1657350"/>
                <a:gd name="connsiteY12" fmla="*/ 485775 h 1119188"/>
                <a:gd name="connsiteX13" fmla="*/ 378619 w 1657350"/>
                <a:gd name="connsiteY13" fmla="*/ 485775 h 1119188"/>
                <a:gd name="connsiteX14" fmla="*/ 378619 w 1657350"/>
                <a:gd name="connsiteY14" fmla="*/ 545306 h 1119188"/>
                <a:gd name="connsiteX15" fmla="*/ 481012 w 1657350"/>
                <a:gd name="connsiteY15" fmla="*/ 545306 h 1119188"/>
                <a:gd name="connsiteX16" fmla="*/ 481012 w 1657350"/>
                <a:gd name="connsiteY16" fmla="*/ 588169 h 1119188"/>
                <a:gd name="connsiteX17" fmla="*/ 566737 w 1657350"/>
                <a:gd name="connsiteY17" fmla="*/ 588169 h 1119188"/>
                <a:gd name="connsiteX18" fmla="*/ 566737 w 1657350"/>
                <a:gd name="connsiteY18" fmla="*/ 633413 h 1119188"/>
                <a:gd name="connsiteX19" fmla="*/ 592931 w 1657350"/>
                <a:gd name="connsiteY19" fmla="*/ 633413 h 1119188"/>
                <a:gd name="connsiteX20" fmla="*/ 592931 w 1657350"/>
                <a:gd name="connsiteY20" fmla="*/ 685800 h 1119188"/>
                <a:gd name="connsiteX21" fmla="*/ 666750 w 1657350"/>
                <a:gd name="connsiteY21" fmla="*/ 685800 h 1119188"/>
                <a:gd name="connsiteX22" fmla="*/ 666750 w 1657350"/>
                <a:gd name="connsiteY22" fmla="*/ 731044 h 1119188"/>
                <a:gd name="connsiteX23" fmla="*/ 733425 w 1657350"/>
                <a:gd name="connsiteY23" fmla="*/ 731044 h 1119188"/>
                <a:gd name="connsiteX24" fmla="*/ 733425 w 1657350"/>
                <a:gd name="connsiteY24" fmla="*/ 773906 h 1119188"/>
                <a:gd name="connsiteX25" fmla="*/ 781050 w 1657350"/>
                <a:gd name="connsiteY25" fmla="*/ 773906 h 1119188"/>
                <a:gd name="connsiteX26" fmla="*/ 781050 w 1657350"/>
                <a:gd name="connsiteY26" fmla="*/ 823913 h 1119188"/>
                <a:gd name="connsiteX27" fmla="*/ 931069 w 1657350"/>
                <a:gd name="connsiteY27" fmla="*/ 823913 h 1119188"/>
                <a:gd name="connsiteX28" fmla="*/ 931069 w 1657350"/>
                <a:gd name="connsiteY28" fmla="*/ 878681 h 1119188"/>
                <a:gd name="connsiteX29" fmla="*/ 966787 w 1657350"/>
                <a:gd name="connsiteY29" fmla="*/ 878681 h 1119188"/>
                <a:gd name="connsiteX30" fmla="*/ 966787 w 1657350"/>
                <a:gd name="connsiteY30" fmla="*/ 938213 h 1119188"/>
                <a:gd name="connsiteX31" fmla="*/ 1004887 w 1657350"/>
                <a:gd name="connsiteY31" fmla="*/ 938213 h 1119188"/>
                <a:gd name="connsiteX32" fmla="*/ 1004887 w 1657350"/>
                <a:gd name="connsiteY32" fmla="*/ 992981 h 1119188"/>
                <a:gd name="connsiteX33" fmla="*/ 1012031 w 1657350"/>
                <a:gd name="connsiteY33" fmla="*/ 1000125 h 1119188"/>
                <a:gd name="connsiteX34" fmla="*/ 1012031 w 1657350"/>
                <a:gd name="connsiteY34" fmla="*/ 1045369 h 1119188"/>
                <a:gd name="connsiteX35" fmla="*/ 1185862 w 1657350"/>
                <a:gd name="connsiteY35" fmla="*/ 1045369 h 1119188"/>
                <a:gd name="connsiteX36" fmla="*/ 1185862 w 1657350"/>
                <a:gd name="connsiteY36" fmla="*/ 1119188 h 1119188"/>
                <a:gd name="connsiteX37" fmla="*/ 1657350 w 1657350"/>
                <a:gd name="connsiteY37" fmla="*/ 1119188 h 1119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57350" h="1119188">
                  <a:moveTo>
                    <a:pt x="0" y="0"/>
                  </a:moveTo>
                  <a:lnTo>
                    <a:pt x="57150" y="0"/>
                  </a:lnTo>
                  <a:lnTo>
                    <a:pt x="57150" y="59531"/>
                  </a:lnTo>
                  <a:lnTo>
                    <a:pt x="83344" y="59531"/>
                  </a:lnTo>
                  <a:lnTo>
                    <a:pt x="83344" y="104775"/>
                  </a:lnTo>
                  <a:lnTo>
                    <a:pt x="104775" y="104775"/>
                  </a:lnTo>
                  <a:lnTo>
                    <a:pt x="104775" y="240506"/>
                  </a:lnTo>
                  <a:lnTo>
                    <a:pt x="226219" y="240506"/>
                  </a:lnTo>
                  <a:lnTo>
                    <a:pt x="226219" y="333375"/>
                  </a:lnTo>
                  <a:lnTo>
                    <a:pt x="276225" y="333375"/>
                  </a:lnTo>
                  <a:lnTo>
                    <a:pt x="276225" y="397669"/>
                  </a:lnTo>
                  <a:lnTo>
                    <a:pt x="323850" y="397669"/>
                  </a:lnTo>
                  <a:lnTo>
                    <a:pt x="323850" y="485775"/>
                  </a:lnTo>
                  <a:lnTo>
                    <a:pt x="378619" y="485775"/>
                  </a:lnTo>
                  <a:lnTo>
                    <a:pt x="378619" y="545306"/>
                  </a:lnTo>
                  <a:lnTo>
                    <a:pt x="481012" y="545306"/>
                  </a:lnTo>
                  <a:lnTo>
                    <a:pt x="481012" y="588169"/>
                  </a:lnTo>
                  <a:lnTo>
                    <a:pt x="566737" y="588169"/>
                  </a:lnTo>
                  <a:lnTo>
                    <a:pt x="566737" y="633413"/>
                  </a:lnTo>
                  <a:lnTo>
                    <a:pt x="592931" y="633413"/>
                  </a:lnTo>
                  <a:lnTo>
                    <a:pt x="592931" y="685800"/>
                  </a:lnTo>
                  <a:lnTo>
                    <a:pt x="666750" y="685800"/>
                  </a:lnTo>
                  <a:lnTo>
                    <a:pt x="666750" y="731044"/>
                  </a:lnTo>
                  <a:lnTo>
                    <a:pt x="733425" y="731044"/>
                  </a:lnTo>
                  <a:lnTo>
                    <a:pt x="733425" y="773906"/>
                  </a:lnTo>
                  <a:lnTo>
                    <a:pt x="781050" y="773906"/>
                  </a:lnTo>
                  <a:lnTo>
                    <a:pt x="781050" y="823913"/>
                  </a:lnTo>
                  <a:lnTo>
                    <a:pt x="931069" y="823913"/>
                  </a:lnTo>
                  <a:lnTo>
                    <a:pt x="931069" y="878681"/>
                  </a:lnTo>
                  <a:lnTo>
                    <a:pt x="966787" y="878681"/>
                  </a:lnTo>
                  <a:lnTo>
                    <a:pt x="966787" y="938213"/>
                  </a:lnTo>
                  <a:lnTo>
                    <a:pt x="1004887" y="938213"/>
                  </a:lnTo>
                  <a:lnTo>
                    <a:pt x="1004887" y="992981"/>
                  </a:lnTo>
                  <a:lnTo>
                    <a:pt x="1012031" y="1000125"/>
                  </a:lnTo>
                  <a:lnTo>
                    <a:pt x="1012031" y="1045369"/>
                  </a:lnTo>
                  <a:lnTo>
                    <a:pt x="1185862" y="1045369"/>
                  </a:lnTo>
                  <a:lnTo>
                    <a:pt x="1185862" y="1119188"/>
                  </a:lnTo>
                  <a:lnTo>
                    <a:pt x="1657350" y="1119188"/>
                  </a:lnTo>
                </a:path>
              </a:pathLst>
            </a:custGeom>
            <a:noFill/>
            <a:ln w="28575">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Forme libre : forme 3">
              <a:extLst>
                <a:ext uri="{FF2B5EF4-FFF2-40B4-BE49-F238E27FC236}">
                  <a16:creationId xmlns:a16="http://schemas.microsoft.com/office/drawing/2014/main" id="{E3ADA3EF-C479-4305-A758-92AAFAE0C1E3}"/>
                </a:ext>
              </a:extLst>
            </p:cNvPr>
            <p:cNvSpPr/>
            <p:nvPr/>
          </p:nvSpPr>
          <p:spPr>
            <a:xfrm>
              <a:off x="1404938" y="1635919"/>
              <a:ext cx="1569243" cy="1671637"/>
            </a:xfrm>
            <a:custGeom>
              <a:avLst/>
              <a:gdLst>
                <a:gd name="connsiteX0" fmla="*/ 0 w 1569243"/>
                <a:gd name="connsiteY0" fmla="*/ 0 h 1671637"/>
                <a:gd name="connsiteX1" fmla="*/ 50006 w 1569243"/>
                <a:gd name="connsiteY1" fmla="*/ 0 h 1671637"/>
                <a:gd name="connsiteX2" fmla="*/ 50006 w 1569243"/>
                <a:gd name="connsiteY2" fmla="*/ 57150 h 1671637"/>
                <a:gd name="connsiteX3" fmla="*/ 78581 w 1569243"/>
                <a:gd name="connsiteY3" fmla="*/ 57150 h 1671637"/>
                <a:gd name="connsiteX4" fmla="*/ 78581 w 1569243"/>
                <a:gd name="connsiteY4" fmla="*/ 104775 h 1671637"/>
                <a:gd name="connsiteX5" fmla="*/ 104775 w 1569243"/>
                <a:gd name="connsiteY5" fmla="*/ 104775 h 1671637"/>
                <a:gd name="connsiteX6" fmla="*/ 104775 w 1569243"/>
                <a:gd name="connsiteY6" fmla="*/ 271462 h 1671637"/>
                <a:gd name="connsiteX7" fmla="*/ 133350 w 1569243"/>
                <a:gd name="connsiteY7" fmla="*/ 271462 h 1671637"/>
                <a:gd name="connsiteX8" fmla="*/ 133350 w 1569243"/>
                <a:gd name="connsiteY8" fmla="*/ 333375 h 1671637"/>
                <a:gd name="connsiteX9" fmla="*/ 257175 w 1569243"/>
                <a:gd name="connsiteY9" fmla="*/ 333375 h 1671637"/>
                <a:gd name="connsiteX10" fmla="*/ 257175 w 1569243"/>
                <a:gd name="connsiteY10" fmla="*/ 440531 h 1671637"/>
                <a:gd name="connsiteX11" fmla="*/ 342900 w 1569243"/>
                <a:gd name="connsiteY11" fmla="*/ 440531 h 1671637"/>
                <a:gd name="connsiteX12" fmla="*/ 342900 w 1569243"/>
                <a:gd name="connsiteY12" fmla="*/ 552450 h 1671637"/>
                <a:gd name="connsiteX13" fmla="*/ 361950 w 1569243"/>
                <a:gd name="connsiteY13" fmla="*/ 552450 h 1671637"/>
                <a:gd name="connsiteX14" fmla="*/ 361950 w 1569243"/>
                <a:gd name="connsiteY14" fmla="*/ 597694 h 1671637"/>
                <a:gd name="connsiteX15" fmla="*/ 400050 w 1569243"/>
                <a:gd name="connsiteY15" fmla="*/ 597694 h 1671637"/>
                <a:gd name="connsiteX16" fmla="*/ 400050 w 1569243"/>
                <a:gd name="connsiteY16" fmla="*/ 650081 h 1671637"/>
                <a:gd name="connsiteX17" fmla="*/ 419100 w 1569243"/>
                <a:gd name="connsiteY17" fmla="*/ 650081 h 1671637"/>
                <a:gd name="connsiteX18" fmla="*/ 419100 w 1569243"/>
                <a:gd name="connsiteY18" fmla="*/ 750094 h 1671637"/>
                <a:gd name="connsiteX19" fmla="*/ 450056 w 1569243"/>
                <a:gd name="connsiteY19" fmla="*/ 750094 h 1671637"/>
                <a:gd name="connsiteX20" fmla="*/ 450056 w 1569243"/>
                <a:gd name="connsiteY20" fmla="*/ 809625 h 1671637"/>
                <a:gd name="connsiteX21" fmla="*/ 471487 w 1569243"/>
                <a:gd name="connsiteY21" fmla="*/ 809625 h 1671637"/>
                <a:gd name="connsiteX22" fmla="*/ 471487 w 1569243"/>
                <a:gd name="connsiteY22" fmla="*/ 871537 h 1671637"/>
                <a:gd name="connsiteX23" fmla="*/ 492918 w 1569243"/>
                <a:gd name="connsiteY23" fmla="*/ 871537 h 1671637"/>
                <a:gd name="connsiteX24" fmla="*/ 492918 w 1569243"/>
                <a:gd name="connsiteY24" fmla="*/ 1023937 h 1671637"/>
                <a:gd name="connsiteX25" fmla="*/ 509587 w 1569243"/>
                <a:gd name="connsiteY25" fmla="*/ 1023937 h 1671637"/>
                <a:gd name="connsiteX26" fmla="*/ 509587 w 1569243"/>
                <a:gd name="connsiteY26" fmla="*/ 1083469 h 1671637"/>
                <a:gd name="connsiteX27" fmla="*/ 528637 w 1569243"/>
                <a:gd name="connsiteY27" fmla="*/ 1083469 h 1671637"/>
                <a:gd name="connsiteX28" fmla="*/ 528637 w 1569243"/>
                <a:gd name="connsiteY28" fmla="*/ 1133475 h 1671637"/>
                <a:gd name="connsiteX29" fmla="*/ 569118 w 1569243"/>
                <a:gd name="connsiteY29" fmla="*/ 1133475 h 1671637"/>
                <a:gd name="connsiteX30" fmla="*/ 569118 w 1569243"/>
                <a:gd name="connsiteY30" fmla="*/ 1185862 h 1671637"/>
                <a:gd name="connsiteX31" fmla="*/ 600075 w 1569243"/>
                <a:gd name="connsiteY31" fmla="*/ 1185862 h 1671637"/>
                <a:gd name="connsiteX32" fmla="*/ 600075 w 1569243"/>
                <a:gd name="connsiteY32" fmla="*/ 1259681 h 1671637"/>
                <a:gd name="connsiteX33" fmla="*/ 723900 w 1569243"/>
                <a:gd name="connsiteY33" fmla="*/ 1259681 h 1671637"/>
                <a:gd name="connsiteX34" fmla="*/ 723900 w 1569243"/>
                <a:gd name="connsiteY34" fmla="*/ 1302544 h 1671637"/>
                <a:gd name="connsiteX35" fmla="*/ 740568 w 1569243"/>
                <a:gd name="connsiteY35" fmla="*/ 1302544 h 1671637"/>
                <a:gd name="connsiteX36" fmla="*/ 740568 w 1569243"/>
                <a:gd name="connsiteY36" fmla="*/ 1350169 h 1671637"/>
                <a:gd name="connsiteX37" fmla="*/ 783431 w 1569243"/>
                <a:gd name="connsiteY37" fmla="*/ 1350169 h 1671637"/>
                <a:gd name="connsiteX38" fmla="*/ 783431 w 1569243"/>
                <a:gd name="connsiteY38" fmla="*/ 1412081 h 1671637"/>
                <a:gd name="connsiteX39" fmla="*/ 876300 w 1569243"/>
                <a:gd name="connsiteY39" fmla="*/ 1412081 h 1671637"/>
                <a:gd name="connsiteX40" fmla="*/ 876300 w 1569243"/>
                <a:gd name="connsiteY40" fmla="*/ 1476375 h 1671637"/>
                <a:gd name="connsiteX41" fmla="*/ 916781 w 1569243"/>
                <a:gd name="connsiteY41" fmla="*/ 1476375 h 1671637"/>
                <a:gd name="connsiteX42" fmla="*/ 916781 w 1569243"/>
                <a:gd name="connsiteY42" fmla="*/ 1516856 h 1671637"/>
                <a:gd name="connsiteX43" fmla="*/ 1014412 w 1569243"/>
                <a:gd name="connsiteY43" fmla="*/ 1516856 h 1671637"/>
                <a:gd name="connsiteX44" fmla="*/ 1014412 w 1569243"/>
                <a:gd name="connsiteY44" fmla="*/ 1588294 h 1671637"/>
                <a:gd name="connsiteX45" fmla="*/ 1092993 w 1569243"/>
                <a:gd name="connsiteY45" fmla="*/ 1588294 h 1671637"/>
                <a:gd name="connsiteX46" fmla="*/ 1092993 w 1569243"/>
                <a:gd name="connsiteY46" fmla="*/ 1671637 h 1671637"/>
                <a:gd name="connsiteX47" fmla="*/ 1569243 w 1569243"/>
                <a:gd name="connsiteY47" fmla="*/ 1671637 h 167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569243" h="1671637">
                  <a:moveTo>
                    <a:pt x="0" y="0"/>
                  </a:moveTo>
                  <a:lnTo>
                    <a:pt x="50006" y="0"/>
                  </a:lnTo>
                  <a:lnTo>
                    <a:pt x="50006" y="57150"/>
                  </a:lnTo>
                  <a:lnTo>
                    <a:pt x="78581" y="57150"/>
                  </a:lnTo>
                  <a:lnTo>
                    <a:pt x="78581" y="104775"/>
                  </a:lnTo>
                  <a:lnTo>
                    <a:pt x="104775" y="104775"/>
                  </a:lnTo>
                  <a:lnTo>
                    <a:pt x="104775" y="271462"/>
                  </a:lnTo>
                  <a:lnTo>
                    <a:pt x="133350" y="271462"/>
                  </a:lnTo>
                  <a:lnTo>
                    <a:pt x="133350" y="333375"/>
                  </a:lnTo>
                  <a:lnTo>
                    <a:pt x="257175" y="333375"/>
                  </a:lnTo>
                  <a:lnTo>
                    <a:pt x="257175" y="440531"/>
                  </a:lnTo>
                  <a:lnTo>
                    <a:pt x="342900" y="440531"/>
                  </a:lnTo>
                  <a:lnTo>
                    <a:pt x="342900" y="552450"/>
                  </a:lnTo>
                  <a:lnTo>
                    <a:pt x="361950" y="552450"/>
                  </a:lnTo>
                  <a:lnTo>
                    <a:pt x="361950" y="597694"/>
                  </a:lnTo>
                  <a:lnTo>
                    <a:pt x="400050" y="597694"/>
                  </a:lnTo>
                  <a:lnTo>
                    <a:pt x="400050" y="650081"/>
                  </a:lnTo>
                  <a:lnTo>
                    <a:pt x="419100" y="650081"/>
                  </a:lnTo>
                  <a:lnTo>
                    <a:pt x="419100" y="750094"/>
                  </a:lnTo>
                  <a:lnTo>
                    <a:pt x="450056" y="750094"/>
                  </a:lnTo>
                  <a:lnTo>
                    <a:pt x="450056" y="809625"/>
                  </a:lnTo>
                  <a:lnTo>
                    <a:pt x="471487" y="809625"/>
                  </a:lnTo>
                  <a:lnTo>
                    <a:pt x="471487" y="871537"/>
                  </a:lnTo>
                  <a:lnTo>
                    <a:pt x="492918" y="871537"/>
                  </a:lnTo>
                  <a:lnTo>
                    <a:pt x="492918" y="1023937"/>
                  </a:lnTo>
                  <a:lnTo>
                    <a:pt x="509587" y="1023937"/>
                  </a:lnTo>
                  <a:lnTo>
                    <a:pt x="509587" y="1083469"/>
                  </a:lnTo>
                  <a:lnTo>
                    <a:pt x="528637" y="1083469"/>
                  </a:lnTo>
                  <a:lnTo>
                    <a:pt x="528637" y="1133475"/>
                  </a:lnTo>
                  <a:lnTo>
                    <a:pt x="569118" y="1133475"/>
                  </a:lnTo>
                  <a:lnTo>
                    <a:pt x="569118" y="1185862"/>
                  </a:lnTo>
                  <a:lnTo>
                    <a:pt x="600075" y="1185862"/>
                  </a:lnTo>
                  <a:lnTo>
                    <a:pt x="600075" y="1259681"/>
                  </a:lnTo>
                  <a:lnTo>
                    <a:pt x="723900" y="1259681"/>
                  </a:lnTo>
                  <a:lnTo>
                    <a:pt x="723900" y="1302544"/>
                  </a:lnTo>
                  <a:lnTo>
                    <a:pt x="740568" y="1302544"/>
                  </a:lnTo>
                  <a:lnTo>
                    <a:pt x="740568" y="1350169"/>
                  </a:lnTo>
                  <a:lnTo>
                    <a:pt x="783431" y="1350169"/>
                  </a:lnTo>
                  <a:lnTo>
                    <a:pt x="783431" y="1412081"/>
                  </a:lnTo>
                  <a:lnTo>
                    <a:pt x="876300" y="1412081"/>
                  </a:lnTo>
                  <a:lnTo>
                    <a:pt x="876300" y="1476375"/>
                  </a:lnTo>
                  <a:lnTo>
                    <a:pt x="916781" y="1476375"/>
                  </a:lnTo>
                  <a:lnTo>
                    <a:pt x="916781" y="1516856"/>
                  </a:lnTo>
                  <a:lnTo>
                    <a:pt x="1014412" y="1516856"/>
                  </a:lnTo>
                  <a:lnTo>
                    <a:pt x="1014412" y="1588294"/>
                  </a:lnTo>
                  <a:lnTo>
                    <a:pt x="1092993" y="1588294"/>
                  </a:lnTo>
                  <a:lnTo>
                    <a:pt x="1092993" y="1671637"/>
                  </a:lnTo>
                  <a:lnTo>
                    <a:pt x="1569243" y="1671637"/>
                  </a:lnTo>
                </a:path>
              </a:pathLst>
            </a:custGeom>
            <a:noFill/>
            <a:ln w="285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21" name="Groupe 20">
            <a:extLst>
              <a:ext uri="{FF2B5EF4-FFF2-40B4-BE49-F238E27FC236}">
                <a16:creationId xmlns:a16="http://schemas.microsoft.com/office/drawing/2014/main" id="{9F0FAD5E-667F-4884-A841-A3065380D0CE}"/>
              </a:ext>
            </a:extLst>
          </p:cNvPr>
          <p:cNvGrpSpPr/>
          <p:nvPr/>
        </p:nvGrpSpPr>
        <p:grpSpPr>
          <a:xfrm>
            <a:off x="5311139" y="1698036"/>
            <a:ext cx="3026802" cy="1795463"/>
            <a:chOff x="5055394" y="1647825"/>
            <a:chExt cx="1669256" cy="1795463"/>
          </a:xfrm>
        </p:grpSpPr>
        <p:sp>
          <p:nvSpPr>
            <p:cNvPr id="19" name="Forme libre : forme 18">
              <a:extLst>
                <a:ext uri="{FF2B5EF4-FFF2-40B4-BE49-F238E27FC236}">
                  <a16:creationId xmlns:a16="http://schemas.microsoft.com/office/drawing/2014/main" id="{4DFFB4BE-5ED6-48C0-8D6E-A7D2A508E073}"/>
                </a:ext>
              </a:extLst>
            </p:cNvPr>
            <p:cNvSpPr/>
            <p:nvPr/>
          </p:nvSpPr>
          <p:spPr>
            <a:xfrm>
              <a:off x="5057775" y="1650206"/>
              <a:ext cx="1652588" cy="1695450"/>
            </a:xfrm>
            <a:custGeom>
              <a:avLst/>
              <a:gdLst>
                <a:gd name="connsiteX0" fmla="*/ 0 w 1652588"/>
                <a:gd name="connsiteY0" fmla="*/ 0 h 1695450"/>
                <a:gd name="connsiteX1" fmla="*/ 69056 w 1652588"/>
                <a:gd name="connsiteY1" fmla="*/ 73819 h 1695450"/>
                <a:gd name="connsiteX2" fmla="*/ 69056 w 1652588"/>
                <a:gd name="connsiteY2" fmla="*/ 147638 h 1695450"/>
                <a:gd name="connsiteX3" fmla="*/ 83344 w 1652588"/>
                <a:gd name="connsiteY3" fmla="*/ 169069 h 1695450"/>
                <a:gd name="connsiteX4" fmla="*/ 92869 w 1652588"/>
                <a:gd name="connsiteY4" fmla="*/ 250032 h 1695450"/>
                <a:gd name="connsiteX5" fmla="*/ 104775 w 1652588"/>
                <a:gd name="connsiteY5" fmla="*/ 342900 h 1695450"/>
                <a:gd name="connsiteX6" fmla="*/ 121444 w 1652588"/>
                <a:gd name="connsiteY6" fmla="*/ 385763 h 1695450"/>
                <a:gd name="connsiteX7" fmla="*/ 135731 w 1652588"/>
                <a:gd name="connsiteY7" fmla="*/ 423863 h 1695450"/>
                <a:gd name="connsiteX8" fmla="*/ 140494 w 1652588"/>
                <a:gd name="connsiteY8" fmla="*/ 490538 h 1695450"/>
                <a:gd name="connsiteX9" fmla="*/ 152400 w 1652588"/>
                <a:gd name="connsiteY9" fmla="*/ 528638 h 1695450"/>
                <a:gd name="connsiteX10" fmla="*/ 164306 w 1652588"/>
                <a:gd name="connsiteY10" fmla="*/ 559594 h 1695450"/>
                <a:gd name="connsiteX11" fmla="*/ 178594 w 1652588"/>
                <a:gd name="connsiteY11" fmla="*/ 595313 h 1695450"/>
                <a:gd name="connsiteX12" fmla="*/ 190500 w 1652588"/>
                <a:gd name="connsiteY12" fmla="*/ 611982 h 1695450"/>
                <a:gd name="connsiteX13" fmla="*/ 195263 w 1652588"/>
                <a:gd name="connsiteY13" fmla="*/ 626269 h 1695450"/>
                <a:gd name="connsiteX14" fmla="*/ 204788 w 1652588"/>
                <a:gd name="connsiteY14" fmla="*/ 640557 h 1695450"/>
                <a:gd name="connsiteX15" fmla="*/ 211931 w 1652588"/>
                <a:gd name="connsiteY15" fmla="*/ 661988 h 1695450"/>
                <a:gd name="connsiteX16" fmla="*/ 214313 w 1652588"/>
                <a:gd name="connsiteY16" fmla="*/ 669132 h 1695450"/>
                <a:gd name="connsiteX17" fmla="*/ 219075 w 1652588"/>
                <a:gd name="connsiteY17" fmla="*/ 676275 h 1695450"/>
                <a:gd name="connsiteX18" fmla="*/ 223838 w 1652588"/>
                <a:gd name="connsiteY18" fmla="*/ 690563 h 1695450"/>
                <a:gd name="connsiteX19" fmla="*/ 228600 w 1652588"/>
                <a:gd name="connsiteY19" fmla="*/ 697707 h 1695450"/>
                <a:gd name="connsiteX20" fmla="*/ 235744 w 1652588"/>
                <a:gd name="connsiteY20" fmla="*/ 719138 h 1695450"/>
                <a:gd name="connsiteX21" fmla="*/ 238125 w 1652588"/>
                <a:gd name="connsiteY21" fmla="*/ 726282 h 1695450"/>
                <a:gd name="connsiteX22" fmla="*/ 242888 w 1652588"/>
                <a:gd name="connsiteY22" fmla="*/ 733425 h 1695450"/>
                <a:gd name="connsiteX23" fmla="*/ 250031 w 1652588"/>
                <a:gd name="connsiteY23" fmla="*/ 747713 h 1695450"/>
                <a:gd name="connsiteX24" fmla="*/ 254794 w 1652588"/>
                <a:gd name="connsiteY24" fmla="*/ 762000 h 1695450"/>
                <a:gd name="connsiteX25" fmla="*/ 259556 w 1652588"/>
                <a:gd name="connsiteY25" fmla="*/ 769144 h 1695450"/>
                <a:gd name="connsiteX26" fmla="*/ 264319 w 1652588"/>
                <a:gd name="connsiteY26" fmla="*/ 783432 h 1695450"/>
                <a:gd name="connsiteX27" fmla="*/ 266700 w 1652588"/>
                <a:gd name="connsiteY27" fmla="*/ 790575 h 1695450"/>
                <a:gd name="connsiteX28" fmla="*/ 271463 w 1652588"/>
                <a:gd name="connsiteY28" fmla="*/ 797719 h 1695450"/>
                <a:gd name="connsiteX29" fmla="*/ 280988 w 1652588"/>
                <a:gd name="connsiteY29" fmla="*/ 826294 h 1695450"/>
                <a:gd name="connsiteX30" fmla="*/ 283369 w 1652588"/>
                <a:gd name="connsiteY30" fmla="*/ 833438 h 1695450"/>
                <a:gd name="connsiteX31" fmla="*/ 285750 w 1652588"/>
                <a:gd name="connsiteY31" fmla="*/ 840582 h 1695450"/>
                <a:gd name="connsiteX32" fmla="*/ 290513 w 1652588"/>
                <a:gd name="connsiteY32" fmla="*/ 847725 h 1695450"/>
                <a:gd name="connsiteX33" fmla="*/ 295275 w 1652588"/>
                <a:gd name="connsiteY33" fmla="*/ 864394 h 1695450"/>
                <a:gd name="connsiteX34" fmla="*/ 300038 w 1652588"/>
                <a:gd name="connsiteY34" fmla="*/ 878682 h 1695450"/>
                <a:gd name="connsiteX35" fmla="*/ 311944 w 1652588"/>
                <a:gd name="connsiteY35" fmla="*/ 914400 h 1695450"/>
                <a:gd name="connsiteX36" fmla="*/ 319088 w 1652588"/>
                <a:gd name="connsiteY36" fmla="*/ 935832 h 1695450"/>
                <a:gd name="connsiteX37" fmla="*/ 321469 w 1652588"/>
                <a:gd name="connsiteY37" fmla="*/ 942975 h 1695450"/>
                <a:gd name="connsiteX38" fmla="*/ 335756 w 1652588"/>
                <a:gd name="connsiteY38" fmla="*/ 950119 h 1695450"/>
                <a:gd name="connsiteX39" fmla="*/ 338138 w 1652588"/>
                <a:gd name="connsiteY39" fmla="*/ 957263 h 1695450"/>
                <a:gd name="connsiteX40" fmla="*/ 345281 w 1652588"/>
                <a:gd name="connsiteY40" fmla="*/ 962025 h 1695450"/>
                <a:gd name="connsiteX41" fmla="*/ 350044 w 1652588"/>
                <a:gd name="connsiteY41" fmla="*/ 969169 h 1695450"/>
                <a:gd name="connsiteX42" fmla="*/ 352425 w 1652588"/>
                <a:gd name="connsiteY42" fmla="*/ 976313 h 1695450"/>
                <a:gd name="connsiteX43" fmla="*/ 359569 w 1652588"/>
                <a:gd name="connsiteY43" fmla="*/ 978694 h 1695450"/>
                <a:gd name="connsiteX44" fmla="*/ 364331 w 1652588"/>
                <a:gd name="connsiteY44" fmla="*/ 992982 h 1695450"/>
                <a:gd name="connsiteX45" fmla="*/ 369094 w 1652588"/>
                <a:gd name="connsiteY45" fmla="*/ 1000125 h 1695450"/>
                <a:gd name="connsiteX46" fmla="*/ 378619 w 1652588"/>
                <a:gd name="connsiteY46" fmla="*/ 1012032 h 1695450"/>
                <a:gd name="connsiteX47" fmla="*/ 381000 w 1652588"/>
                <a:gd name="connsiteY47" fmla="*/ 1019175 h 1695450"/>
                <a:gd name="connsiteX48" fmla="*/ 390525 w 1652588"/>
                <a:gd name="connsiteY48" fmla="*/ 1033463 h 1695450"/>
                <a:gd name="connsiteX49" fmla="*/ 395288 w 1652588"/>
                <a:gd name="connsiteY49" fmla="*/ 1040607 h 1695450"/>
                <a:gd name="connsiteX50" fmla="*/ 402431 w 1652588"/>
                <a:gd name="connsiteY50" fmla="*/ 1045369 h 1695450"/>
                <a:gd name="connsiteX51" fmla="*/ 404813 w 1652588"/>
                <a:gd name="connsiteY51" fmla="*/ 1052513 h 1695450"/>
                <a:gd name="connsiteX52" fmla="*/ 419100 w 1652588"/>
                <a:gd name="connsiteY52" fmla="*/ 1062038 h 1695450"/>
                <a:gd name="connsiteX53" fmla="*/ 421481 w 1652588"/>
                <a:gd name="connsiteY53" fmla="*/ 1069182 h 1695450"/>
                <a:gd name="connsiteX54" fmla="*/ 435769 w 1652588"/>
                <a:gd name="connsiteY54" fmla="*/ 1073944 h 1695450"/>
                <a:gd name="connsiteX55" fmla="*/ 450056 w 1652588"/>
                <a:gd name="connsiteY55" fmla="*/ 1083469 h 1695450"/>
                <a:gd name="connsiteX56" fmla="*/ 457200 w 1652588"/>
                <a:gd name="connsiteY56" fmla="*/ 1088232 h 1695450"/>
                <a:gd name="connsiteX57" fmla="*/ 466725 w 1652588"/>
                <a:gd name="connsiteY57" fmla="*/ 1100138 h 1695450"/>
                <a:gd name="connsiteX58" fmla="*/ 476250 w 1652588"/>
                <a:gd name="connsiteY58" fmla="*/ 1112044 h 1695450"/>
                <a:gd name="connsiteX59" fmla="*/ 481013 w 1652588"/>
                <a:gd name="connsiteY59" fmla="*/ 1123950 h 1695450"/>
                <a:gd name="connsiteX60" fmla="*/ 533400 w 1652588"/>
                <a:gd name="connsiteY60" fmla="*/ 1123950 h 1695450"/>
                <a:gd name="connsiteX61" fmla="*/ 557213 w 1652588"/>
                <a:gd name="connsiteY61" fmla="*/ 1181100 h 1695450"/>
                <a:gd name="connsiteX62" fmla="*/ 592931 w 1652588"/>
                <a:gd name="connsiteY62" fmla="*/ 1181100 h 1695450"/>
                <a:gd name="connsiteX63" fmla="*/ 592931 w 1652588"/>
                <a:gd name="connsiteY63" fmla="*/ 1216819 h 1695450"/>
                <a:gd name="connsiteX64" fmla="*/ 623888 w 1652588"/>
                <a:gd name="connsiteY64" fmla="*/ 1216819 h 1695450"/>
                <a:gd name="connsiteX65" fmla="*/ 623888 w 1652588"/>
                <a:gd name="connsiteY65" fmla="*/ 1266825 h 1695450"/>
                <a:gd name="connsiteX66" fmla="*/ 661988 w 1652588"/>
                <a:gd name="connsiteY66" fmla="*/ 1266825 h 1695450"/>
                <a:gd name="connsiteX67" fmla="*/ 683419 w 1652588"/>
                <a:gd name="connsiteY67" fmla="*/ 1312069 h 1695450"/>
                <a:gd name="connsiteX68" fmla="*/ 726281 w 1652588"/>
                <a:gd name="connsiteY68" fmla="*/ 1357313 h 1695450"/>
                <a:gd name="connsiteX69" fmla="*/ 740569 w 1652588"/>
                <a:gd name="connsiteY69" fmla="*/ 1393032 h 1695450"/>
                <a:gd name="connsiteX70" fmla="*/ 814388 w 1652588"/>
                <a:gd name="connsiteY70" fmla="*/ 1457325 h 1695450"/>
                <a:gd name="connsiteX71" fmla="*/ 902494 w 1652588"/>
                <a:gd name="connsiteY71" fmla="*/ 1457325 h 1695450"/>
                <a:gd name="connsiteX72" fmla="*/ 902494 w 1652588"/>
                <a:gd name="connsiteY72" fmla="*/ 1481138 h 1695450"/>
                <a:gd name="connsiteX73" fmla="*/ 957263 w 1652588"/>
                <a:gd name="connsiteY73" fmla="*/ 1481138 h 1695450"/>
                <a:gd name="connsiteX74" fmla="*/ 957263 w 1652588"/>
                <a:gd name="connsiteY74" fmla="*/ 1509713 h 1695450"/>
                <a:gd name="connsiteX75" fmla="*/ 992981 w 1652588"/>
                <a:gd name="connsiteY75" fmla="*/ 1509713 h 1695450"/>
                <a:gd name="connsiteX76" fmla="*/ 992981 w 1652588"/>
                <a:gd name="connsiteY76" fmla="*/ 1543050 h 1695450"/>
                <a:gd name="connsiteX77" fmla="*/ 1035844 w 1652588"/>
                <a:gd name="connsiteY77" fmla="*/ 1543050 h 1695450"/>
                <a:gd name="connsiteX78" fmla="*/ 1035844 w 1652588"/>
                <a:gd name="connsiteY78" fmla="*/ 1574007 h 1695450"/>
                <a:gd name="connsiteX79" fmla="*/ 1059656 w 1652588"/>
                <a:gd name="connsiteY79" fmla="*/ 1574007 h 1695450"/>
                <a:gd name="connsiteX80" fmla="*/ 1059656 w 1652588"/>
                <a:gd name="connsiteY80" fmla="*/ 1604963 h 1695450"/>
                <a:gd name="connsiteX81" fmla="*/ 1145381 w 1652588"/>
                <a:gd name="connsiteY81" fmla="*/ 1604963 h 1695450"/>
                <a:gd name="connsiteX82" fmla="*/ 1145381 w 1652588"/>
                <a:gd name="connsiteY82" fmla="*/ 1633538 h 1695450"/>
                <a:gd name="connsiteX83" fmla="*/ 1233488 w 1652588"/>
                <a:gd name="connsiteY83" fmla="*/ 1633538 h 1695450"/>
                <a:gd name="connsiteX84" fmla="*/ 1233488 w 1652588"/>
                <a:gd name="connsiteY84" fmla="*/ 1657350 h 1695450"/>
                <a:gd name="connsiteX85" fmla="*/ 1393031 w 1652588"/>
                <a:gd name="connsiteY85" fmla="*/ 1657350 h 1695450"/>
                <a:gd name="connsiteX86" fmla="*/ 1393031 w 1652588"/>
                <a:gd name="connsiteY86" fmla="*/ 1695450 h 1695450"/>
                <a:gd name="connsiteX87" fmla="*/ 1652588 w 1652588"/>
                <a:gd name="connsiteY87" fmla="*/ 1695450 h 169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1652588" h="1695450">
                  <a:moveTo>
                    <a:pt x="0" y="0"/>
                  </a:moveTo>
                  <a:lnTo>
                    <a:pt x="69056" y="73819"/>
                  </a:lnTo>
                  <a:lnTo>
                    <a:pt x="69056" y="147638"/>
                  </a:lnTo>
                  <a:lnTo>
                    <a:pt x="83344" y="169069"/>
                  </a:lnTo>
                  <a:lnTo>
                    <a:pt x="92869" y="250032"/>
                  </a:lnTo>
                  <a:lnTo>
                    <a:pt x="104775" y="342900"/>
                  </a:lnTo>
                  <a:lnTo>
                    <a:pt x="121444" y="385763"/>
                  </a:lnTo>
                  <a:lnTo>
                    <a:pt x="135731" y="423863"/>
                  </a:lnTo>
                  <a:lnTo>
                    <a:pt x="140494" y="490538"/>
                  </a:lnTo>
                  <a:lnTo>
                    <a:pt x="152400" y="528638"/>
                  </a:lnTo>
                  <a:lnTo>
                    <a:pt x="164306" y="559594"/>
                  </a:lnTo>
                  <a:lnTo>
                    <a:pt x="178594" y="595313"/>
                  </a:lnTo>
                  <a:cubicBezTo>
                    <a:pt x="182563" y="600869"/>
                    <a:pt x="187263" y="605970"/>
                    <a:pt x="190500" y="611982"/>
                  </a:cubicBezTo>
                  <a:cubicBezTo>
                    <a:pt x="192880" y="616402"/>
                    <a:pt x="192478" y="622092"/>
                    <a:pt x="195263" y="626269"/>
                  </a:cubicBezTo>
                  <a:lnTo>
                    <a:pt x="204788" y="640557"/>
                  </a:lnTo>
                  <a:lnTo>
                    <a:pt x="211931" y="661988"/>
                  </a:lnTo>
                  <a:cubicBezTo>
                    <a:pt x="212725" y="664369"/>
                    <a:pt x="212921" y="667043"/>
                    <a:pt x="214313" y="669132"/>
                  </a:cubicBezTo>
                  <a:lnTo>
                    <a:pt x="219075" y="676275"/>
                  </a:lnTo>
                  <a:cubicBezTo>
                    <a:pt x="220663" y="681038"/>
                    <a:pt x="221053" y="686386"/>
                    <a:pt x="223838" y="690563"/>
                  </a:cubicBezTo>
                  <a:cubicBezTo>
                    <a:pt x="225425" y="692944"/>
                    <a:pt x="227438" y="695092"/>
                    <a:pt x="228600" y="697707"/>
                  </a:cubicBezTo>
                  <a:cubicBezTo>
                    <a:pt x="228606" y="697721"/>
                    <a:pt x="234551" y="715559"/>
                    <a:pt x="235744" y="719138"/>
                  </a:cubicBezTo>
                  <a:cubicBezTo>
                    <a:pt x="236538" y="721519"/>
                    <a:pt x="236732" y="724194"/>
                    <a:pt x="238125" y="726282"/>
                  </a:cubicBezTo>
                  <a:lnTo>
                    <a:pt x="242888" y="733425"/>
                  </a:lnTo>
                  <a:cubicBezTo>
                    <a:pt x="251567" y="759465"/>
                    <a:pt x="237728" y="720032"/>
                    <a:pt x="250031" y="747713"/>
                  </a:cubicBezTo>
                  <a:cubicBezTo>
                    <a:pt x="252070" y="752300"/>
                    <a:pt x="252010" y="757823"/>
                    <a:pt x="254794" y="762000"/>
                  </a:cubicBezTo>
                  <a:cubicBezTo>
                    <a:pt x="256381" y="764381"/>
                    <a:pt x="258394" y="766529"/>
                    <a:pt x="259556" y="769144"/>
                  </a:cubicBezTo>
                  <a:cubicBezTo>
                    <a:pt x="261595" y="773732"/>
                    <a:pt x="262731" y="778669"/>
                    <a:pt x="264319" y="783432"/>
                  </a:cubicBezTo>
                  <a:cubicBezTo>
                    <a:pt x="265113" y="785813"/>
                    <a:pt x="265308" y="788487"/>
                    <a:pt x="266700" y="790575"/>
                  </a:cubicBezTo>
                  <a:lnTo>
                    <a:pt x="271463" y="797719"/>
                  </a:lnTo>
                  <a:lnTo>
                    <a:pt x="280988" y="826294"/>
                  </a:lnTo>
                  <a:lnTo>
                    <a:pt x="283369" y="833438"/>
                  </a:lnTo>
                  <a:cubicBezTo>
                    <a:pt x="284163" y="835819"/>
                    <a:pt x="284357" y="838494"/>
                    <a:pt x="285750" y="840582"/>
                  </a:cubicBezTo>
                  <a:lnTo>
                    <a:pt x="290513" y="847725"/>
                  </a:lnTo>
                  <a:cubicBezTo>
                    <a:pt x="298525" y="871763"/>
                    <a:pt x="286293" y="834455"/>
                    <a:pt x="295275" y="864394"/>
                  </a:cubicBezTo>
                  <a:cubicBezTo>
                    <a:pt x="296718" y="869203"/>
                    <a:pt x="298450" y="873919"/>
                    <a:pt x="300038" y="878682"/>
                  </a:cubicBezTo>
                  <a:lnTo>
                    <a:pt x="311944" y="914400"/>
                  </a:lnTo>
                  <a:lnTo>
                    <a:pt x="319088" y="935832"/>
                  </a:lnTo>
                  <a:cubicBezTo>
                    <a:pt x="319882" y="938213"/>
                    <a:pt x="319381" y="941583"/>
                    <a:pt x="321469" y="942975"/>
                  </a:cubicBezTo>
                  <a:cubicBezTo>
                    <a:pt x="330701" y="949130"/>
                    <a:pt x="325898" y="946833"/>
                    <a:pt x="335756" y="950119"/>
                  </a:cubicBezTo>
                  <a:cubicBezTo>
                    <a:pt x="336550" y="952500"/>
                    <a:pt x="336570" y="955303"/>
                    <a:pt x="338138" y="957263"/>
                  </a:cubicBezTo>
                  <a:cubicBezTo>
                    <a:pt x="339926" y="959498"/>
                    <a:pt x="343258" y="960002"/>
                    <a:pt x="345281" y="962025"/>
                  </a:cubicBezTo>
                  <a:cubicBezTo>
                    <a:pt x="347305" y="964049"/>
                    <a:pt x="348456" y="966788"/>
                    <a:pt x="350044" y="969169"/>
                  </a:cubicBezTo>
                  <a:cubicBezTo>
                    <a:pt x="350838" y="971550"/>
                    <a:pt x="350650" y="974538"/>
                    <a:pt x="352425" y="976313"/>
                  </a:cubicBezTo>
                  <a:cubicBezTo>
                    <a:pt x="354200" y="978088"/>
                    <a:pt x="358110" y="976651"/>
                    <a:pt x="359569" y="978694"/>
                  </a:cubicBezTo>
                  <a:cubicBezTo>
                    <a:pt x="362487" y="982779"/>
                    <a:pt x="361546" y="988805"/>
                    <a:pt x="364331" y="992982"/>
                  </a:cubicBezTo>
                  <a:lnTo>
                    <a:pt x="369094" y="1000125"/>
                  </a:lnTo>
                  <a:cubicBezTo>
                    <a:pt x="375078" y="1018079"/>
                    <a:pt x="366310" y="996646"/>
                    <a:pt x="378619" y="1012032"/>
                  </a:cubicBezTo>
                  <a:cubicBezTo>
                    <a:pt x="380187" y="1013992"/>
                    <a:pt x="379781" y="1016981"/>
                    <a:pt x="381000" y="1019175"/>
                  </a:cubicBezTo>
                  <a:cubicBezTo>
                    <a:pt x="383780" y="1024179"/>
                    <a:pt x="387350" y="1028700"/>
                    <a:pt x="390525" y="1033463"/>
                  </a:cubicBezTo>
                  <a:cubicBezTo>
                    <a:pt x="392113" y="1035844"/>
                    <a:pt x="392907" y="1039019"/>
                    <a:pt x="395288" y="1040607"/>
                  </a:cubicBezTo>
                  <a:lnTo>
                    <a:pt x="402431" y="1045369"/>
                  </a:lnTo>
                  <a:cubicBezTo>
                    <a:pt x="403225" y="1047750"/>
                    <a:pt x="403038" y="1050738"/>
                    <a:pt x="404813" y="1052513"/>
                  </a:cubicBezTo>
                  <a:cubicBezTo>
                    <a:pt x="408860" y="1056560"/>
                    <a:pt x="419100" y="1062038"/>
                    <a:pt x="419100" y="1062038"/>
                  </a:cubicBezTo>
                  <a:cubicBezTo>
                    <a:pt x="419894" y="1064419"/>
                    <a:pt x="419438" y="1067723"/>
                    <a:pt x="421481" y="1069182"/>
                  </a:cubicBezTo>
                  <a:cubicBezTo>
                    <a:pt x="425566" y="1072100"/>
                    <a:pt x="435769" y="1073944"/>
                    <a:pt x="435769" y="1073944"/>
                  </a:cubicBezTo>
                  <a:lnTo>
                    <a:pt x="450056" y="1083469"/>
                  </a:lnTo>
                  <a:lnTo>
                    <a:pt x="457200" y="1088232"/>
                  </a:lnTo>
                  <a:cubicBezTo>
                    <a:pt x="463185" y="1106187"/>
                    <a:pt x="454415" y="1084750"/>
                    <a:pt x="466725" y="1100138"/>
                  </a:cubicBezTo>
                  <a:cubicBezTo>
                    <a:pt x="479868" y="1116567"/>
                    <a:pt x="455779" y="1098399"/>
                    <a:pt x="476250" y="1112044"/>
                  </a:cubicBezTo>
                  <a:cubicBezTo>
                    <a:pt x="479192" y="1120872"/>
                    <a:pt x="477508" y="1116943"/>
                    <a:pt x="481013" y="1123950"/>
                  </a:cubicBezTo>
                  <a:lnTo>
                    <a:pt x="533400" y="1123950"/>
                  </a:lnTo>
                  <a:lnTo>
                    <a:pt x="557213" y="1181100"/>
                  </a:lnTo>
                  <a:lnTo>
                    <a:pt x="592931" y="1181100"/>
                  </a:lnTo>
                  <a:lnTo>
                    <a:pt x="592931" y="1216819"/>
                  </a:lnTo>
                  <a:lnTo>
                    <a:pt x="623888" y="1216819"/>
                  </a:lnTo>
                  <a:lnTo>
                    <a:pt x="623888" y="1266825"/>
                  </a:lnTo>
                  <a:lnTo>
                    <a:pt x="661988" y="1266825"/>
                  </a:lnTo>
                  <a:lnTo>
                    <a:pt x="683419" y="1312069"/>
                  </a:lnTo>
                  <a:lnTo>
                    <a:pt x="726281" y="1357313"/>
                  </a:lnTo>
                  <a:lnTo>
                    <a:pt x="740569" y="1393032"/>
                  </a:lnTo>
                  <a:lnTo>
                    <a:pt x="814388" y="1457325"/>
                  </a:lnTo>
                  <a:lnTo>
                    <a:pt x="902494" y="1457325"/>
                  </a:lnTo>
                  <a:lnTo>
                    <a:pt x="902494" y="1481138"/>
                  </a:lnTo>
                  <a:lnTo>
                    <a:pt x="957263" y="1481138"/>
                  </a:lnTo>
                  <a:lnTo>
                    <a:pt x="957263" y="1509713"/>
                  </a:lnTo>
                  <a:lnTo>
                    <a:pt x="992981" y="1509713"/>
                  </a:lnTo>
                  <a:lnTo>
                    <a:pt x="992981" y="1543050"/>
                  </a:lnTo>
                  <a:lnTo>
                    <a:pt x="1035844" y="1543050"/>
                  </a:lnTo>
                  <a:lnTo>
                    <a:pt x="1035844" y="1574007"/>
                  </a:lnTo>
                  <a:lnTo>
                    <a:pt x="1059656" y="1574007"/>
                  </a:lnTo>
                  <a:lnTo>
                    <a:pt x="1059656" y="1604963"/>
                  </a:lnTo>
                  <a:lnTo>
                    <a:pt x="1145381" y="1604963"/>
                  </a:lnTo>
                  <a:lnTo>
                    <a:pt x="1145381" y="1633538"/>
                  </a:lnTo>
                  <a:lnTo>
                    <a:pt x="1233488" y="1633538"/>
                  </a:lnTo>
                  <a:lnTo>
                    <a:pt x="1233488" y="1657350"/>
                  </a:lnTo>
                  <a:lnTo>
                    <a:pt x="1393031" y="1657350"/>
                  </a:lnTo>
                  <a:lnTo>
                    <a:pt x="1393031" y="1695450"/>
                  </a:lnTo>
                  <a:lnTo>
                    <a:pt x="1652588" y="1695450"/>
                  </a:lnTo>
                </a:path>
              </a:pathLst>
            </a:custGeom>
            <a:noFill/>
            <a:ln w="28575">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Forme libre : forme 19">
              <a:extLst>
                <a:ext uri="{FF2B5EF4-FFF2-40B4-BE49-F238E27FC236}">
                  <a16:creationId xmlns:a16="http://schemas.microsoft.com/office/drawing/2014/main" id="{9980011B-F51B-40E2-B178-51D4EB0DE163}"/>
                </a:ext>
              </a:extLst>
            </p:cNvPr>
            <p:cNvSpPr/>
            <p:nvPr/>
          </p:nvSpPr>
          <p:spPr>
            <a:xfrm>
              <a:off x="5055394" y="1647825"/>
              <a:ext cx="1669256" cy="1795463"/>
            </a:xfrm>
            <a:custGeom>
              <a:avLst/>
              <a:gdLst>
                <a:gd name="connsiteX0" fmla="*/ 0 w 1669256"/>
                <a:gd name="connsiteY0" fmla="*/ 0 h 1795463"/>
                <a:gd name="connsiteX1" fmla="*/ 69056 w 1669256"/>
                <a:gd name="connsiteY1" fmla="*/ 26194 h 1795463"/>
                <a:gd name="connsiteX2" fmla="*/ 104775 w 1669256"/>
                <a:gd name="connsiteY2" fmla="*/ 52388 h 1795463"/>
                <a:gd name="connsiteX3" fmla="*/ 119062 w 1669256"/>
                <a:gd name="connsiteY3" fmla="*/ 97631 h 1795463"/>
                <a:gd name="connsiteX4" fmla="*/ 133350 w 1669256"/>
                <a:gd name="connsiteY4" fmla="*/ 128588 h 1795463"/>
                <a:gd name="connsiteX5" fmla="*/ 166687 w 1669256"/>
                <a:gd name="connsiteY5" fmla="*/ 166688 h 1795463"/>
                <a:gd name="connsiteX6" fmla="*/ 178594 w 1669256"/>
                <a:gd name="connsiteY6" fmla="*/ 183356 h 1795463"/>
                <a:gd name="connsiteX7" fmla="*/ 185737 w 1669256"/>
                <a:gd name="connsiteY7" fmla="*/ 188119 h 1795463"/>
                <a:gd name="connsiteX8" fmla="*/ 190500 w 1669256"/>
                <a:gd name="connsiteY8" fmla="*/ 202406 h 1795463"/>
                <a:gd name="connsiteX9" fmla="*/ 195262 w 1669256"/>
                <a:gd name="connsiteY9" fmla="*/ 209550 h 1795463"/>
                <a:gd name="connsiteX10" fmla="*/ 197644 w 1669256"/>
                <a:gd name="connsiteY10" fmla="*/ 216694 h 1795463"/>
                <a:gd name="connsiteX11" fmla="*/ 207169 w 1669256"/>
                <a:gd name="connsiteY11" fmla="*/ 230981 h 1795463"/>
                <a:gd name="connsiteX12" fmla="*/ 211931 w 1669256"/>
                <a:gd name="connsiteY12" fmla="*/ 238125 h 1795463"/>
                <a:gd name="connsiteX13" fmla="*/ 216694 w 1669256"/>
                <a:gd name="connsiteY13" fmla="*/ 245269 h 1795463"/>
                <a:gd name="connsiteX14" fmla="*/ 228600 w 1669256"/>
                <a:gd name="connsiteY14" fmla="*/ 264319 h 1795463"/>
                <a:gd name="connsiteX15" fmla="*/ 230981 w 1669256"/>
                <a:gd name="connsiteY15" fmla="*/ 271463 h 1795463"/>
                <a:gd name="connsiteX16" fmla="*/ 245269 w 1669256"/>
                <a:gd name="connsiteY16" fmla="*/ 292894 h 1795463"/>
                <a:gd name="connsiteX17" fmla="*/ 250031 w 1669256"/>
                <a:gd name="connsiteY17" fmla="*/ 300038 h 1795463"/>
                <a:gd name="connsiteX18" fmla="*/ 254794 w 1669256"/>
                <a:gd name="connsiteY18" fmla="*/ 307181 h 1795463"/>
                <a:gd name="connsiteX19" fmla="*/ 257175 w 1669256"/>
                <a:gd name="connsiteY19" fmla="*/ 314325 h 1795463"/>
                <a:gd name="connsiteX20" fmla="*/ 261937 w 1669256"/>
                <a:gd name="connsiteY20" fmla="*/ 333375 h 1795463"/>
                <a:gd name="connsiteX21" fmla="*/ 271462 w 1669256"/>
                <a:gd name="connsiteY21" fmla="*/ 361950 h 1795463"/>
                <a:gd name="connsiteX22" fmla="*/ 276225 w 1669256"/>
                <a:gd name="connsiteY22" fmla="*/ 376238 h 1795463"/>
                <a:gd name="connsiteX23" fmla="*/ 283369 w 1669256"/>
                <a:gd name="connsiteY23" fmla="*/ 400050 h 1795463"/>
                <a:gd name="connsiteX24" fmla="*/ 288131 w 1669256"/>
                <a:gd name="connsiteY24" fmla="*/ 419100 h 1795463"/>
                <a:gd name="connsiteX25" fmla="*/ 290512 w 1669256"/>
                <a:gd name="connsiteY25" fmla="*/ 426244 h 1795463"/>
                <a:gd name="connsiteX26" fmla="*/ 304800 w 1669256"/>
                <a:gd name="connsiteY26" fmla="*/ 435769 h 1795463"/>
                <a:gd name="connsiteX27" fmla="*/ 307181 w 1669256"/>
                <a:gd name="connsiteY27" fmla="*/ 442913 h 1795463"/>
                <a:gd name="connsiteX28" fmla="*/ 314325 w 1669256"/>
                <a:gd name="connsiteY28" fmla="*/ 447675 h 1795463"/>
                <a:gd name="connsiteX29" fmla="*/ 319087 w 1669256"/>
                <a:gd name="connsiteY29" fmla="*/ 461963 h 1795463"/>
                <a:gd name="connsiteX30" fmla="*/ 323850 w 1669256"/>
                <a:gd name="connsiteY30" fmla="*/ 469106 h 1795463"/>
                <a:gd name="connsiteX31" fmla="*/ 326231 w 1669256"/>
                <a:gd name="connsiteY31" fmla="*/ 478631 h 1795463"/>
                <a:gd name="connsiteX32" fmla="*/ 333375 w 1669256"/>
                <a:gd name="connsiteY32" fmla="*/ 500063 h 1795463"/>
                <a:gd name="connsiteX33" fmla="*/ 342900 w 1669256"/>
                <a:gd name="connsiteY33" fmla="*/ 528638 h 1795463"/>
                <a:gd name="connsiteX34" fmla="*/ 350044 w 1669256"/>
                <a:gd name="connsiteY34" fmla="*/ 550069 h 1795463"/>
                <a:gd name="connsiteX35" fmla="*/ 352425 w 1669256"/>
                <a:gd name="connsiteY35" fmla="*/ 557213 h 1795463"/>
                <a:gd name="connsiteX36" fmla="*/ 357187 w 1669256"/>
                <a:gd name="connsiteY36" fmla="*/ 564356 h 1795463"/>
                <a:gd name="connsiteX37" fmla="*/ 359569 w 1669256"/>
                <a:gd name="connsiteY37" fmla="*/ 571500 h 1795463"/>
                <a:gd name="connsiteX38" fmla="*/ 369094 w 1669256"/>
                <a:gd name="connsiteY38" fmla="*/ 585788 h 1795463"/>
                <a:gd name="connsiteX39" fmla="*/ 373856 w 1669256"/>
                <a:gd name="connsiteY39" fmla="*/ 592931 h 1795463"/>
                <a:gd name="connsiteX40" fmla="*/ 381000 w 1669256"/>
                <a:gd name="connsiteY40" fmla="*/ 595313 h 1795463"/>
                <a:gd name="connsiteX41" fmla="*/ 385762 w 1669256"/>
                <a:gd name="connsiteY41" fmla="*/ 602456 h 1795463"/>
                <a:gd name="connsiteX42" fmla="*/ 400050 w 1669256"/>
                <a:gd name="connsiteY42" fmla="*/ 609600 h 1795463"/>
                <a:gd name="connsiteX43" fmla="*/ 402431 w 1669256"/>
                <a:gd name="connsiteY43" fmla="*/ 616744 h 1795463"/>
                <a:gd name="connsiteX44" fmla="*/ 409575 w 1669256"/>
                <a:gd name="connsiteY44" fmla="*/ 621506 h 1795463"/>
                <a:gd name="connsiteX45" fmla="*/ 414337 w 1669256"/>
                <a:gd name="connsiteY45" fmla="*/ 635794 h 1795463"/>
                <a:gd name="connsiteX46" fmla="*/ 416719 w 1669256"/>
                <a:gd name="connsiteY46" fmla="*/ 642938 h 1795463"/>
                <a:gd name="connsiteX47" fmla="*/ 421481 w 1669256"/>
                <a:gd name="connsiteY47" fmla="*/ 650081 h 1795463"/>
                <a:gd name="connsiteX48" fmla="*/ 440531 w 1669256"/>
                <a:gd name="connsiteY48" fmla="*/ 707231 h 1795463"/>
                <a:gd name="connsiteX49" fmla="*/ 445294 w 1669256"/>
                <a:gd name="connsiteY49" fmla="*/ 721519 h 1795463"/>
                <a:gd name="connsiteX50" fmla="*/ 447675 w 1669256"/>
                <a:gd name="connsiteY50" fmla="*/ 728663 h 1795463"/>
                <a:gd name="connsiteX51" fmla="*/ 452437 w 1669256"/>
                <a:gd name="connsiteY51" fmla="*/ 735806 h 1795463"/>
                <a:gd name="connsiteX52" fmla="*/ 457200 w 1669256"/>
                <a:gd name="connsiteY52" fmla="*/ 750094 h 1795463"/>
                <a:gd name="connsiteX53" fmla="*/ 459581 w 1669256"/>
                <a:gd name="connsiteY53" fmla="*/ 757238 h 1795463"/>
                <a:gd name="connsiteX54" fmla="*/ 469106 w 1669256"/>
                <a:gd name="connsiteY54" fmla="*/ 771525 h 1795463"/>
                <a:gd name="connsiteX55" fmla="*/ 473869 w 1669256"/>
                <a:gd name="connsiteY55" fmla="*/ 778669 h 1795463"/>
                <a:gd name="connsiteX56" fmla="*/ 481012 w 1669256"/>
                <a:gd name="connsiteY56" fmla="*/ 792956 h 1795463"/>
                <a:gd name="connsiteX57" fmla="*/ 485775 w 1669256"/>
                <a:gd name="connsiteY57" fmla="*/ 807244 h 1795463"/>
                <a:gd name="connsiteX58" fmla="*/ 490537 w 1669256"/>
                <a:gd name="connsiteY58" fmla="*/ 814388 h 1795463"/>
                <a:gd name="connsiteX59" fmla="*/ 495300 w 1669256"/>
                <a:gd name="connsiteY59" fmla="*/ 828675 h 1795463"/>
                <a:gd name="connsiteX60" fmla="*/ 500062 w 1669256"/>
                <a:gd name="connsiteY60" fmla="*/ 835819 h 1795463"/>
                <a:gd name="connsiteX61" fmla="*/ 504825 w 1669256"/>
                <a:gd name="connsiteY61" fmla="*/ 850106 h 1795463"/>
                <a:gd name="connsiteX62" fmla="*/ 509587 w 1669256"/>
                <a:gd name="connsiteY62" fmla="*/ 864394 h 1795463"/>
                <a:gd name="connsiteX63" fmla="*/ 511969 w 1669256"/>
                <a:gd name="connsiteY63" fmla="*/ 871538 h 1795463"/>
                <a:gd name="connsiteX64" fmla="*/ 516731 w 1669256"/>
                <a:gd name="connsiteY64" fmla="*/ 892969 h 1795463"/>
                <a:gd name="connsiteX65" fmla="*/ 523875 w 1669256"/>
                <a:gd name="connsiteY65" fmla="*/ 914400 h 1795463"/>
                <a:gd name="connsiteX66" fmla="*/ 526256 w 1669256"/>
                <a:gd name="connsiteY66" fmla="*/ 921544 h 1795463"/>
                <a:gd name="connsiteX67" fmla="*/ 528637 w 1669256"/>
                <a:gd name="connsiteY67" fmla="*/ 933450 h 1795463"/>
                <a:gd name="connsiteX68" fmla="*/ 533400 w 1669256"/>
                <a:gd name="connsiteY68" fmla="*/ 947738 h 1795463"/>
                <a:gd name="connsiteX69" fmla="*/ 538162 w 1669256"/>
                <a:gd name="connsiteY69" fmla="*/ 966788 h 1795463"/>
                <a:gd name="connsiteX70" fmla="*/ 540544 w 1669256"/>
                <a:gd name="connsiteY70" fmla="*/ 976313 h 1795463"/>
                <a:gd name="connsiteX71" fmla="*/ 542925 w 1669256"/>
                <a:gd name="connsiteY71" fmla="*/ 990600 h 1795463"/>
                <a:gd name="connsiteX72" fmla="*/ 547687 w 1669256"/>
                <a:gd name="connsiteY72" fmla="*/ 1023938 h 1795463"/>
                <a:gd name="connsiteX73" fmla="*/ 552450 w 1669256"/>
                <a:gd name="connsiteY73" fmla="*/ 1038225 h 1795463"/>
                <a:gd name="connsiteX74" fmla="*/ 554831 w 1669256"/>
                <a:gd name="connsiteY74" fmla="*/ 1045369 h 1795463"/>
                <a:gd name="connsiteX75" fmla="*/ 561975 w 1669256"/>
                <a:gd name="connsiteY75" fmla="*/ 1050131 h 1795463"/>
                <a:gd name="connsiteX76" fmla="*/ 569119 w 1669256"/>
                <a:gd name="connsiteY76" fmla="*/ 1064419 h 1795463"/>
                <a:gd name="connsiteX77" fmla="*/ 573881 w 1669256"/>
                <a:gd name="connsiteY77" fmla="*/ 1081088 h 1795463"/>
                <a:gd name="connsiteX78" fmla="*/ 578644 w 1669256"/>
                <a:gd name="connsiteY78" fmla="*/ 1095375 h 1795463"/>
                <a:gd name="connsiteX79" fmla="*/ 581025 w 1669256"/>
                <a:gd name="connsiteY79" fmla="*/ 1102519 h 1795463"/>
                <a:gd name="connsiteX80" fmla="*/ 588169 w 1669256"/>
                <a:gd name="connsiteY80" fmla="*/ 1116806 h 1795463"/>
                <a:gd name="connsiteX81" fmla="*/ 592931 w 1669256"/>
                <a:gd name="connsiteY81" fmla="*/ 1123950 h 1795463"/>
                <a:gd name="connsiteX82" fmla="*/ 600075 w 1669256"/>
                <a:gd name="connsiteY82" fmla="*/ 1138238 h 1795463"/>
                <a:gd name="connsiteX83" fmla="*/ 609600 w 1669256"/>
                <a:gd name="connsiteY83" fmla="*/ 1159669 h 1795463"/>
                <a:gd name="connsiteX84" fmla="*/ 623887 w 1669256"/>
                <a:gd name="connsiteY84" fmla="*/ 1188244 h 1795463"/>
                <a:gd name="connsiteX85" fmla="*/ 638175 w 1669256"/>
                <a:gd name="connsiteY85" fmla="*/ 1197769 h 1795463"/>
                <a:gd name="connsiteX86" fmla="*/ 642937 w 1669256"/>
                <a:gd name="connsiteY86" fmla="*/ 1204913 h 1795463"/>
                <a:gd name="connsiteX87" fmla="*/ 650081 w 1669256"/>
                <a:gd name="connsiteY87" fmla="*/ 1209675 h 1795463"/>
                <a:gd name="connsiteX88" fmla="*/ 652462 w 1669256"/>
                <a:gd name="connsiteY88" fmla="*/ 1216819 h 1795463"/>
                <a:gd name="connsiteX89" fmla="*/ 657225 w 1669256"/>
                <a:gd name="connsiteY89" fmla="*/ 1223963 h 1795463"/>
                <a:gd name="connsiteX90" fmla="*/ 659606 w 1669256"/>
                <a:gd name="connsiteY90" fmla="*/ 1238250 h 1795463"/>
                <a:gd name="connsiteX91" fmla="*/ 659606 w 1669256"/>
                <a:gd name="connsiteY91" fmla="*/ 1276350 h 1795463"/>
                <a:gd name="connsiteX92" fmla="*/ 692944 w 1669256"/>
                <a:gd name="connsiteY92" fmla="*/ 1276350 h 1795463"/>
                <a:gd name="connsiteX93" fmla="*/ 707231 w 1669256"/>
                <a:gd name="connsiteY93" fmla="*/ 1333500 h 1795463"/>
                <a:gd name="connsiteX94" fmla="*/ 728662 w 1669256"/>
                <a:gd name="connsiteY94" fmla="*/ 1362075 h 1795463"/>
                <a:gd name="connsiteX95" fmla="*/ 728662 w 1669256"/>
                <a:gd name="connsiteY95" fmla="*/ 1393031 h 1795463"/>
                <a:gd name="connsiteX96" fmla="*/ 773906 w 1669256"/>
                <a:gd name="connsiteY96" fmla="*/ 1423988 h 1795463"/>
                <a:gd name="connsiteX97" fmla="*/ 802481 w 1669256"/>
                <a:gd name="connsiteY97" fmla="*/ 1485900 h 1795463"/>
                <a:gd name="connsiteX98" fmla="*/ 859631 w 1669256"/>
                <a:gd name="connsiteY98" fmla="*/ 1509713 h 1795463"/>
                <a:gd name="connsiteX99" fmla="*/ 866775 w 1669256"/>
                <a:gd name="connsiteY99" fmla="*/ 1512094 h 1795463"/>
                <a:gd name="connsiteX100" fmla="*/ 881062 w 1669256"/>
                <a:gd name="connsiteY100" fmla="*/ 1521619 h 1795463"/>
                <a:gd name="connsiteX101" fmla="*/ 888206 w 1669256"/>
                <a:gd name="connsiteY101" fmla="*/ 1526381 h 1795463"/>
                <a:gd name="connsiteX102" fmla="*/ 902494 w 1669256"/>
                <a:gd name="connsiteY102" fmla="*/ 1533525 h 1795463"/>
                <a:gd name="connsiteX103" fmla="*/ 916781 w 1669256"/>
                <a:gd name="connsiteY103" fmla="*/ 1538288 h 1795463"/>
                <a:gd name="connsiteX104" fmla="*/ 931069 w 1669256"/>
                <a:gd name="connsiteY104" fmla="*/ 1545431 h 1795463"/>
                <a:gd name="connsiteX105" fmla="*/ 952500 w 1669256"/>
                <a:gd name="connsiteY105" fmla="*/ 1557338 h 1795463"/>
                <a:gd name="connsiteX106" fmla="*/ 957262 w 1669256"/>
                <a:gd name="connsiteY106" fmla="*/ 1564481 h 1795463"/>
                <a:gd name="connsiteX107" fmla="*/ 971550 w 1669256"/>
                <a:gd name="connsiteY107" fmla="*/ 1576388 h 1795463"/>
                <a:gd name="connsiteX108" fmla="*/ 983456 w 1669256"/>
                <a:gd name="connsiteY108" fmla="*/ 1588294 h 1795463"/>
                <a:gd name="connsiteX109" fmla="*/ 988219 w 1669256"/>
                <a:gd name="connsiteY109" fmla="*/ 1595438 h 1795463"/>
                <a:gd name="connsiteX110" fmla="*/ 997744 w 1669256"/>
                <a:gd name="connsiteY110" fmla="*/ 1609725 h 1795463"/>
                <a:gd name="connsiteX111" fmla="*/ 1028700 w 1669256"/>
                <a:gd name="connsiteY111" fmla="*/ 1609725 h 1795463"/>
                <a:gd name="connsiteX112" fmla="*/ 1028700 w 1669256"/>
                <a:gd name="connsiteY112" fmla="*/ 1643063 h 1795463"/>
                <a:gd name="connsiteX113" fmla="*/ 1092994 w 1669256"/>
                <a:gd name="connsiteY113" fmla="*/ 1643063 h 1795463"/>
                <a:gd name="connsiteX114" fmla="*/ 1092994 w 1669256"/>
                <a:gd name="connsiteY114" fmla="*/ 1674019 h 1795463"/>
                <a:gd name="connsiteX115" fmla="*/ 1166812 w 1669256"/>
                <a:gd name="connsiteY115" fmla="*/ 1674019 h 1795463"/>
                <a:gd name="connsiteX116" fmla="*/ 1195387 w 1669256"/>
                <a:gd name="connsiteY116" fmla="*/ 1688306 h 1795463"/>
                <a:gd name="connsiteX117" fmla="*/ 1252537 w 1669256"/>
                <a:gd name="connsiteY117" fmla="*/ 1688306 h 1795463"/>
                <a:gd name="connsiteX118" fmla="*/ 1283494 w 1669256"/>
                <a:gd name="connsiteY118" fmla="*/ 1714500 h 1795463"/>
                <a:gd name="connsiteX119" fmla="*/ 1412081 w 1669256"/>
                <a:gd name="connsiteY119" fmla="*/ 1714500 h 1795463"/>
                <a:gd name="connsiteX120" fmla="*/ 1431131 w 1669256"/>
                <a:gd name="connsiteY120" fmla="*/ 1752600 h 1795463"/>
                <a:gd name="connsiteX121" fmla="*/ 1514475 w 1669256"/>
                <a:gd name="connsiteY121" fmla="*/ 1752600 h 1795463"/>
                <a:gd name="connsiteX122" fmla="*/ 1514475 w 1669256"/>
                <a:gd name="connsiteY122" fmla="*/ 1795463 h 1795463"/>
                <a:gd name="connsiteX123" fmla="*/ 1669256 w 1669256"/>
                <a:gd name="connsiteY123" fmla="*/ 1795463 h 1795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1669256" h="1795463">
                  <a:moveTo>
                    <a:pt x="0" y="0"/>
                  </a:moveTo>
                  <a:lnTo>
                    <a:pt x="69056" y="26194"/>
                  </a:lnTo>
                  <a:lnTo>
                    <a:pt x="104775" y="52388"/>
                  </a:lnTo>
                  <a:lnTo>
                    <a:pt x="119062" y="97631"/>
                  </a:lnTo>
                  <a:lnTo>
                    <a:pt x="133350" y="128588"/>
                  </a:lnTo>
                  <a:lnTo>
                    <a:pt x="166687" y="166688"/>
                  </a:lnTo>
                  <a:cubicBezTo>
                    <a:pt x="170656" y="172244"/>
                    <a:pt x="174058" y="178253"/>
                    <a:pt x="178594" y="183356"/>
                  </a:cubicBezTo>
                  <a:cubicBezTo>
                    <a:pt x="180495" y="185495"/>
                    <a:pt x="184220" y="185692"/>
                    <a:pt x="185737" y="188119"/>
                  </a:cubicBezTo>
                  <a:cubicBezTo>
                    <a:pt x="188398" y="192376"/>
                    <a:pt x="187716" y="198229"/>
                    <a:pt x="190500" y="202406"/>
                  </a:cubicBezTo>
                  <a:cubicBezTo>
                    <a:pt x="192087" y="204787"/>
                    <a:pt x="193982" y="206990"/>
                    <a:pt x="195262" y="209550"/>
                  </a:cubicBezTo>
                  <a:cubicBezTo>
                    <a:pt x="196385" y="211795"/>
                    <a:pt x="196425" y="214500"/>
                    <a:pt x="197644" y="216694"/>
                  </a:cubicBezTo>
                  <a:cubicBezTo>
                    <a:pt x="200424" y="221697"/>
                    <a:pt x="203994" y="226219"/>
                    <a:pt x="207169" y="230981"/>
                  </a:cubicBezTo>
                  <a:lnTo>
                    <a:pt x="211931" y="238125"/>
                  </a:lnTo>
                  <a:lnTo>
                    <a:pt x="216694" y="245269"/>
                  </a:lnTo>
                  <a:cubicBezTo>
                    <a:pt x="222361" y="262271"/>
                    <a:pt x="217279" y="256771"/>
                    <a:pt x="228600" y="264319"/>
                  </a:cubicBezTo>
                  <a:cubicBezTo>
                    <a:pt x="229394" y="266700"/>
                    <a:pt x="229762" y="269269"/>
                    <a:pt x="230981" y="271463"/>
                  </a:cubicBezTo>
                  <a:cubicBezTo>
                    <a:pt x="230985" y="271471"/>
                    <a:pt x="242885" y="289319"/>
                    <a:pt x="245269" y="292894"/>
                  </a:cubicBezTo>
                  <a:lnTo>
                    <a:pt x="250031" y="300038"/>
                  </a:lnTo>
                  <a:lnTo>
                    <a:pt x="254794" y="307181"/>
                  </a:lnTo>
                  <a:cubicBezTo>
                    <a:pt x="255588" y="309562"/>
                    <a:pt x="256515" y="311903"/>
                    <a:pt x="257175" y="314325"/>
                  </a:cubicBezTo>
                  <a:cubicBezTo>
                    <a:pt x="258897" y="320640"/>
                    <a:pt x="259867" y="327166"/>
                    <a:pt x="261937" y="333375"/>
                  </a:cubicBezTo>
                  <a:lnTo>
                    <a:pt x="271462" y="361950"/>
                  </a:lnTo>
                  <a:lnTo>
                    <a:pt x="276225" y="376238"/>
                  </a:lnTo>
                  <a:cubicBezTo>
                    <a:pt x="279824" y="390637"/>
                    <a:pt x="277569" y="382652"/>
                    <a:pt x="283369" y="400050"/>
                  </a:cubicBezTo>
                  <a:cubicBezTo>
                    <a:pt x="288809" y="416368"/>
                    <a:pt x="282389" y="396131"/>
                    <a:pt x="288131" y="419100"/>
                  </a:cubicBezTo>
                  <a:cubicBezTo>
                    <a:pt x="288740" y="421535"/>
                    <a:pt x="288737" y="424469"/>
                    <a:pt x="290512" y="426244"/>
                  </a:cubicBezTo>
                  <a:cubicBezTo>
                    <a:pt x="294559" y="430291"/>
                    <a:pt x="304800" y="435769"/>
                    <a:pt x="304800" y="435769"/>
                  </a:cubicBezTo>
                  <a:cubicBezTo>
                    <a:pt x="305594" y="438150"/>
                    <a:pt x="305613" y="440953"/>
                    <a:pt x="307181" y="442913"/>
                  </a:cubicBezTo>
                  <a:cubicBezTo>
                    <a:pt x="308969" y="445148"/>
                    <a:pt x="312808" y="445248"/>
                    <a:pt x="314325" y="447675"/>
                  </a:cubicBezTo>
                  <a:cubicBezTo>
                    <a:pt x="316986" y="451932"/>
                    <a:pt x="317500" y="457200"/>
                    <a:pt x="319087" y="461963"/>
                  </a:cubicBezTo>
                  <a:cubicBezTo>
                    <a:pt x="319992" y="464678"/>
                    <a:pt x="322262" y="466725"/>
                    <a:pt x="323850" y="469106"/>
                  </a:cubicBezTo>
                  <a:cubicBezTo>
                    <a:pt x="324644" y="472281"/>
                    <a:pt x="325291" y="475496"/>
                    <a:pt x="326231" y="478631"/>
                  </a:cubicBezTo>
                  <a:cubicBezTo>
                    <a:pt x="328395" y="485844"/>
                    <a:pt x="330994" y="492919"/>
                    <a:pt x="333375" y="500063"/>
                  </a:cubicBezTo>
                  <a:lnTo>
                    <a:pt x="342900" y="528638"/>
                  </a:lnTo>
                  <a:lnTo>
                    <a:pt x="350044" y="550069"/>
                  </a:lnTo>
                  <a:cubicBezTo>
                    <a:pt x="350838" y="552450"/>
                    <a:pt x="351033" y="555124"/>
                    <a:pt x="352425" y="557213"/>
                  </a:cubicBezTo>
                  <a:cubicBezTo>
                    <a:pt x="354012" y="559594"/>
                    <a:pt x="355907" y="561797"/>
                    <a:pt x="357187" y="564356"/>
                  </a:cubicBezTo>
                  <a:cubicBezTo>
                    <a:pt x="358310" y="566601"/>
                    <a:pt x="358350" y="569306"/>
                    <a:pt x="359569" y="571500"/>
                  </a:cubicBezTo>
                  <a:cubicBezTo>
                    <a:pt x="362349" y="576504"/>
                    <a:pt x="365919" y="581025"/>
                    <a:pt x="369094" y="585788"/>
                  </a:cubicBezTo>
                  <a:cubicBezTo>
                    <a:pt x="370681" y="588169"/>
                    <a:pt x="371141" y="592026"/>
                    <a:pt x="373856" y="592931"/>
                  </a:cubicBezTo>
                  <a:lnTo>
                    <a:pt x="381000" y="595313"/>
                  </a:lnTo>
                  <a:cubicBezTo>
                    <a:pt x="382587" y="597694"/>
                    <a:pt x="383739" y="600433"/>
                    <a:pt x="385762" y="602456"/>
                  </a:cubicBezTo>
                  <a:cubicBezTo>
                    <a:pt x="390379" y="607073"/>
                    <a:pt x="394238" y="607663"/>
                    <a:pt x="400050" y="609600"/>
                  </a:cubicBezTo>
                  <a:cubicBezTo>
                    <a:pt x="400844" y="611981"/>
                    <a:pt x="400863" y="614784"/>
                    <a:pt x="402431" y="616744"/>
                  </a:cubicBezTo>
                  <a:cubicBezTo>
                    <a:pt x="404219" y="618979"/>
                    <a:pt x="408058" y="619079"/>
                    <a:pt x="409575" y="621506"/>
                  </a:cubicBezTo>
                  <a:cubicBezTo>
                    <a:pt x="412236" y="625763"/>
                    <a:pt x="412749" y="631031"/>
                    <a:pt x="414337" y="635794"/>
                  </a:cubicBezTo>
                  <a:cubicBezTo>
                    <a:pt x="415131" y="638175"/>
                    <a:pt x="415327" y="640849"/>
                    <a:pt x="416719" y="642938"/>
                  </a:cubicBezTo>
                  <a:lnTo>
                    <a:pt x="421481" y="650081"/>
                  </a:lnTo>
                  <a:lnTo>
                    <a:pt x="440531" y="707231"/>
                  </a:lnTo>
                  <a:lnTo>
                    <a:pt x="445294" y="721519"/>
                  </a:lnTo>
                  <a:cubicBezTo>
                    <a:pt x="446088" y="723900"/>
                    <a:pt x="446283" y="726574"/>
                    <a:pt x="447675" y="728663"/>
                  </a:cubicBezTo>
                  <a:cubicBezTo>
                    <a:pt x="449262" y="731044"/>
                    <a:pt x="451275" y="733191"/>
                    <a:pt x="452437" y="735806"/>
                  </a:cubicBezTo>
                  <a:cubicBezTo>
                    <a:pt x="454476" y="740394"/>
                    <a:pt x="455612" y="745331"/>
                    <a:pt x="457200" y="750094"/>
                  </a:cubicBezTo>
                  <a:cubicBezTo>
                    <a:pt x="457994" y="752475"/>
                    <a:pt x="458189" y="755149"/>
                    <a:pt x="459581" y="757238"/>
                  </a:cubicBezTo>
                  <a:lnTo>
                    <a:pt x="469106" y="771525"/>
                  </a:lnTo>
                  <a:lnTo>
                    <a:pt x="473869" y="778669"/>
                  </a:lnTo>
                  <a:cubicBezTo>
                    <a:pt x="482550" y="804715"/>
                    <a:pt x="468707" y="765270"/>
                    <a:pt x="481012" y="792956"/>
                  </a:cubicBezTo>
                  <a:cubicBezTo>
                    <a:pt x="483051" y="797544"/>
                    <a:pt x="482990" y="803067"/>
                    <a:pt x="485775" y="807244"/>
                  </a:cubicBezTo>
                  <a:cubicBezTo>
                    <a:pt x="487362" y="809625"/>
                    <a:pt x="489375" y="811773"/>
                    <a:pt x="490537" y="814388"/>
                  </a:cubicBezTo>
                  <a:cubicBezTo>
                    <a:pt x="492576" y="818975"/>
                    <a:pt x="492516" y="824498"/>
                    <a:pt x="495300" y="828675"/>
                  </a:cubicBezTo>
                  <a:cubicBezTo>
                    <a:pt x="496887" y="831056"/>
                    <a:pt x="498900" y="833204"/>
                    <a:pt x="500062" y="835819"/>
                  </a:cubicBezTo>
                  <a:cubicBezTo>
                    <a:pt x="502101" y="840406"/>
                    <a:pt x="503237" y="845344"/>
                    <a:pt x="504825" y="850106"/>
                  </a:cubicBezTo>
                  <a:lnTo>
                    <a:pt x="509587" y="864394"/>
                  </a:lnTo>
                  <a:cubicBezTo>
                    <a:pt x="510381" y="866775"/>
                    <a:pt x="511477" y="869077"/>
                    <a:pt x="511969" y="871538"/>
                  </a:cubicBezTo>
                  <a:cubicBezTo>
                    <a:pt x="513328" y="878331"/>
                    <a:pt x="514714" y="886247"/>
                    <a:pt x="516731" y="892969"/>
                  </a:cubicBezTo>
                  <a:cubicBezTo>
                    <a:pt x="518895" y="900182"/>
                    <a:pt x="521494" y="907256"/>
                    <a:pt x="523875" y="914400"/>
                  </a:cubicBezTo>
                  <a:cubicBezTo>
                    <a:pt x="524669" y="916781"/>
                    <a:pt x="525764" y="919083"/>
                    <a:pt x="526256" y="921544"/>
                  </a:cubicBezTo>
                  <a:cubicBezTo>
                    <a:pt x="527050" y="925513"/>
                    <a:pt x="527572" y="929545"/>
                    <a:pt x="528637" y="933450"/>
                  </a:cubicBezTo>
                  <a:cubicBezTo>
                    <a:pt x="529958" y="938293"/>
                    <a:pt x="532183" y="942868"/>
                    <a:pt x="533400" y="947738"/>
                  </a:cubicBezTo>
                  <a:lnTo>
                    <a:pt x="538162" y="966788"/>
                  </a:lnTo>
                  <a:cubicBezTo>
                    <a:pt x="538956" y="969963"/>
                    <a:pt x="540006" y="973085"/>
                    <a:pt x="540544" y="976313"/>
                  </a:cubicBezTo>
                  <a:cubicBezTo>
                    <a:pt x="541338" y="981075"/>
                    <a:pt x="542326" y="985809"/>
                    <a:pt x="542925" y="990600"/>
                  </a:cubicBezTo>
                  <a:cubicBezTo>
                    <a:pt x="545288" y="1009504"/>
                    <a:pt x="543512" y="1010024"/>
                    <a:pt x="547687" y="1023938"/>
                  </a:cubicBezTo>
                  <a:cubicBezTo>
                    <a:pt x="549130" y="1028746"/>
                    <a:pt x="550862" y="1033463"/>
                    <a:pt x="552450" y="1038225"/>
                  </a:cubicBezTo>
                  <a:cubicBezTo>
                    <a:pt x="553244" y="1040606"/>
                    <a:pt x="552742" y="1043977"/>
                    <a:pt x="554831" y="1045369"/>
                  </a:cubicBezTo>
                  <a:lnTo>
                    <a:pt x="561975" y="1050131"/>
                  </a:lnTo>
                  <a:cubicBezTo>
                    <a:pt x="567960" y="1068087"/>
                    <a:pt x="559887" y="1045954"/>
                    <a:pt x="569119" y="1064419"/>
                  </a:cubicBezTo>
                  <a:cubicBezTo>
                    <a:pt x="571119" y="1068420"/>
                    <a:pt x="572737" y="1077274"/>
                    <a:pt x="573881" y="1081088"/>
                  </a:cubicBezTo>
                  <a:cubicBezTo>
                    <a:pt x="575324" y="1085896"/>
                    <a:pt x="577056" y="1090613"/>
                    <a:pt x="578644" y="1095375"/>
                  </a:cubicBezTo>
                  <a:cubicBezTo>
                    <a:pt x="579438" y="1097756"/>
                    <a:pt x="579633" y="1100430"/>
                    <a:pt x="581025" y="1102519"/>
                  </a:cubicBezTo>
                  <a:cubicBezTo>
                    <a:pt x="594673" y="1122993"/>
                    <a:pt x="578310" y="1097089"/>
                    <a:pt x="588169" y="1116806"/>
                  </a:cubicBezTo>
                  <a:cubicBezTo>
                    <a:pt x="589449" y="1119366"/>
                    <a:pt x="591651" y="1121390"/>
                    <a:pt x="592931" y="1123950"/>
                  </a:cubicBezTo>
                  <a:cubicBezTo>
                    <a:pt x="602785" y="1143660"/>
                    <a:pt x="586431" y="1117773"/>
                    <a:pt x="600075" y="1138238"/>
                  </a:cubicBezTo>
                  <a:cubicBezTo>
                    <a:pt x="605742" y="1155240"/>
                    <a:pt x="602052" y="1148348"/>
                    <a:pt x="609600" y="1159669"/>
                  </a:cubicBezTo>
                  <a:cubicBezTo>
                    <a:pt x="612316" y="1167819"/>
                    <a:pt x="615974" y="1182969"/>
                    <a:pt x="623887" y="1188244"/>
                  </a:cubicBezTo>
                  <a:lnTo>
                    <a:pt x="638175" y="1197769"/>
                  </a:lnTo>
                  <a:cubicBezTo>
                    <a:pt x="639762" y="1200150"/>
                    <a:pt x="640913" y="1202889"/>
                    <a:pt x="642937" y="1204913"/>
                  </a:cubicBezTo>
                  <a:cubicBezTo>
                    <a:pt x="644961" y="1206937"/>
                    <a:pt x="648293" y="1207440"/>
                    <a:pt x="650081" y="1209675"/>
                  </a:cubicBezTo>
                  <a:cubicBezTo>
                    <a:pt x="651649" y="1211635"/>
                    <a:pt x="651339" y="1214574"/>
                    <a:pt x="652462" y="1216819"/>
                  </a:cubicBezTo>
                  <a:cubicBezTo>
                    <a:pt x="653742" y="1219379"/>
                    <a:pt x="655637" y="1221582"/>
                    <a:pt x="657225" y="1223963"/>
                  </a:cubicBezTo>
                  <a:cubicBezTo>
                    <a:pt x="660359" y="1233365"/>
                    <a:pt x="659606" y="1228596"/>
                    <a:pt x="659606" y="1238250"/>
                  </a:cubicBezTo>
                  <a:lnTo>
                    <a:pt x="659606" y="1276350"/>
                  </a:lnTo>
                  <a:lnTo>
                    <a:pt x="692944" y="1276350"/>
                  </a:lnTo>
                  <a:lnTo>
                    <a:pt x="707231" y="1333500"/>
                  </a:lnTo>
                  <a:lnTo>
                    <a:pt x="728662" y="1362075"/>
                  </a:lnTo>
                  <a:lnTo>
                    <a:pt x="728662" y="1393031"/>
                  </a:lnTo>
                  <a:lnTo>
                    <a:pt x="773906" y="1423988"/>
                  </a:lnTo>
                  <a:lnTo>
                    <a:pt x="802481" y="1485900"/>
                  </a:lnTo>
                  <a:lnTo>
                    <a:pt x="859631" y="1509713"/>
                  </a:lnTo>
                  <a:cubicBezTo>
                    <a:pt x="861956" y="1510660"/>
                    <a:pt x="864581" y="1510875"/>
                    <a:pt x="866775" y="1512094"/>
                  </a:cubicBezTo>
                  <a:cubicBezTo>
                    <a:pt x="871778" y="1514874"/>
                    <a:pt x="876300" y="1518444"/>
                    <a:pt x="881062" y="1521619"/>
                  </a:cubicBezTo>
                  <a:cubicBezTo>
                    <a:pt x="883443" y="1523206"/>
                    <a:pt x="885491" y="1525476"/>
                    <a:pt x="888206" y="1526381"/>
                  </a:cubicBezTo>
                  <a:cubicBezTo>
                    <a:pt x="914267" y="1535070"/>
                    <a:pt x="874789" y="1521212"/>
                    <a:pt x="902494" y="1533525"/>
                  </a:cubicBezTo>
                  <a:cubicBezTo>
                    <a:pt x="907081" y="1535564"/>
                    <a:pt x="912604" y="1535504"/>
                    <a:pt x="916781" y="1538288"/>
                  </a:cubicBezTo>
                  <a:cubicBezTo>
                    <a:pt x="926014" y="1544442"/>
                    <a:pt x="921210" y="1542145"/>
                    <a:pt x="931069" y="1545431"/>
                  </a:cubicBezTo>
                  <a:cubicBezTo>
                    <a:pt x="947445" y="1556348"/>
                    <a:pt x="939926" y="1553146"/>
                    <a:pt x="952500" y="1557338"/>
                  </a:cubicBezTo>
                  <a:cubicBezTo>
                    <a:pt x="954087" y="1559719"/>
                    <a:pt x="955430" y="1562283"/>
                    <a:pt x="957262" y="1564481"/>
                  </a:cubicBezTo>
                  <a:cubicBezTo>
                    <a:pt x="962992" y="1571357"/>
                    <a:pt x="964526" y="1571705"/>
                    <a:pt x="971550" y="1576388"/>
                  </a:cubicBezTo>
                  <a:cubicBezTo>
                    <a:pt x="984248" y="1595434"/>
                    <a:pt x="967582" y="1572420"/>
                    <a:pt x="983456" y="1588294"/>
                  </a:cubicBezTo>
                  <a:cubicBezTo>
                    <a:pt x="985480" y="1590318"/>
                    <a:pt x="986555" y="1593109"/>
                    <a:pt x="988219" y="1595438"/>
                  </a:cubicBezTo>
                  <a:cubicBezTo>
                    <a:pt x="997339" y="1608206"/>
                    <a:pt x="993179" y="1600598"/>
                    <a:pt x="997744" y="1609725"/>
                  </a:cubicBezTo>
                  <a:lnTo>
                    <a:pt x="1028700" y="1609725"/>
                  </a:lnTo>
                  <a:lnTo>
                    <a:pt x="1028700" y="1643063"/>
                  </a:lnTo>
                  <a:lnTo>
                    <a:pt x="1092994" y="1643063"/>
                  </a:lnTo>
                  <a:lnTo>
                    <a:pt x="1092994" y="1674019"/>
                  </a:lnTo>
                  <a:lnTo>
                    <a:pt x="1166812" y="1674019"/>
                  </a:lnTo>
                  <a:lnTo>
                    <a:pt x="1195387" y="1688306"/>
                  </a:lnTo>
                  <a:lnTo>
                    <a:pt x="1252537" y="1688306"/>
                  </a:lnTo>
                  <a:lnTo>
                    <a:pt x="1283494" y="1714500"/>
                  </a:lnTo>
                  <a:lnTo>
                    <a:pt x="1412081" y="1714500"/>
                  </a:lnTo>
                  <a:lnTo>
                    <a:pt x="1431131" y="1752600"/>
                  </a:lnTo>
                  <a:lnTo>
                    <a:pt x="1514475" y="1752600"/>
                  </a:lnTo>
                  <a:lnTo>
                    <a:pt x="1514475" y="1795463"/>
                  </a:lnTo>
                  <a:lnTo>
                    <a:pt x="1669256" y="1795463"/>
                  </a:lnTo>
                </a:path>
              </a:pathLst>
            </a:custGeom>
            <a:noFill/>
            <a:ln w="285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26980756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re 11"/>
          <p:cNvSpPr>
            <a:spLocks noGrp="1"/>
          </p:cNvSpPr>
          <p:nvPr>
            <p:ph type="title"/>
          </p:nvPr>
        </p:nvSpPr>
        <p:spPr/>
        <p:txBody>
          <a:bodyPr>
            <a:noAutofit/>
          </a:bodyPr>
          <a:lstStyle/>
          <a:p>
            <a:r>
              <a:rPr lang="fr-FR" sz="2000" dirty="0"/>
              <a:t>Pembrolizumab vs paclitaxel en L2 estomac métastatique </a:t>
            </a:r>
            <a:br>
              <a:rPr lang="fr-FR" sz="2000" dirty="0"/>
            </a:br>
            <a:r>
              <a:rPr lang="fr-FR" sz="2000" b="1" dirty="0"/>
              <a:t>BIOMARQUEURS : EN CONCLUSION</a:t>
            </a:r>
          </a:p>
        </p:txBody>
      </p:sp>
      <p:sp>
        <p:nvSpPr>
          <p:cNvPr id="13" name="Espace réservé du contenu 12"/>
          <p:cNvSpPr>
            <a:spLocks noGrp="1"/>
          </p:cNvSpPr>
          <p:nvPr>
            <p:ph sz="half" idx="1"/>
          </p:nvPr>
        </p:nvSpPr>
        <p:spPr/>
        <p:txBody>
          <a:bodyPr vert="horz" lIns="91440" tIns="45720" rIns="91440" bIns="45720" rtlCol="0">
            <a:noAutofit/>
          </a:bodyPr>
          <a:lstStyle/>
          <a:p>
            <a:pPr>
              <a:spcAft>
                <a:spcPts val="600"/>
              </a:spcAft>
            </a:pPr>
            <a:r>
              <a:rPr lang="fr-FR" sz="1600" dirty="0"/>
              <a:t>Résultats à long terme de l’immunothérapie en comparaison avec une chimiothérapie de 2ième ligne dans le cancer gastrique</a:t>
            </a:r>
          </a:p>
          <a:p>
            <a:pPr>
              <a:spcAft>
                <a:spcPts val="600"/>
              </a:spcAft>
            </a:pPr>
            <a:r>
              <a:rPr lang="fr-FR" sz="1600" dirty="0"/>
              <a:t>L’étude reste négative sur son objectif principal (survie globale pour la population CPS≥1)</a:t>
            </a:r>
          </a:p>
          <a:p>
            <a:pPr>
              <a:spcAft>
                <a:spcPts val="600"/>
              </a:spcAft>
            </a:pPr>
            <a:r>
              <a:rPr lang="fr-FR" sz="1600" dirty="0"/>
              <a:t>Analyse de sous groupe en fonction de biomarqueurs prometteurs:</a:t>
            </a:r>
          </a:p>
          <a:p>
            <a:pPr lvl="1">
              <a:spcAft>
                <a:spcPts val="600"/>
              </a:spcAft>
            </a:pPr>
            <a:r>
              <a:rPr lang="fr-FR" sz="1400" dirty="0"/>
              <a:t>En termes de survie et de réponse tumorale, il semble que le bénéfice de l’immunothérapie est numériquement d’autant plus important que le CPS est élevé à en juger par le HR</a:t>
            </a:r>
          </a:p>
          <a:p>
            <a:pPr lvl="1">
              <a:spcAft>
                <a:spcPts val="600"/>
              </a:spcAft>
            </a:pPr>
            <a:r>
              <a:rPr lang="fr-FR" sz="1400" dirty="0"/>
              <a:t>Amélioration significative de la survie et de la réponse tumorale avec l’immunothérapie pour les sous groupes avec forte charge tumorale mutationnelle</a:t>
            </a:r>
          </a:p>
          <a:p>
            <a:pPr>
              <a:spcAft>
                <a:spcPts val="600"/>
              </a:spcAft>
            </a:pPr>
            <a:r>
              <a:rPr lang="fr-FR" sz="1600" dirty="0"/>
              <a:t>Ces potentiels facteurs prédictifs de réponse à l’immunothérapie méritent d’être validés de façon prospective</a:t>
            </a:r>
          </a:p>
        </p:txBody>
      </p:sp>
      <p:sp>
        <p:nvSpPr>
          <p:cNvPr id="6" name="ZoneTexte 5">
            <a:extLst>
              <a:ext uri="{FF2B5EF4-FFF2-40B4-BE49-F238E27FC236}">
                <a16:creationId xmlns:a16="http://schemas.microsoft.com/office/drawing/2014/main" id="{E1648635-C182-0F47-99FF-243A3B0D0A7D}"/>
              </a:ext>
            </a:extLst>
          </p:cNvPr>
          <p:cNvSpPr txBox="1"/>
          <p:nvPr/>
        </p:nvSpPr>
        <p:spPr>
          <a:xfrm>
            <a:off x="-3048" y="4912668"/>
            <a:ext cx="2537874"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Fuchs CS et al, ASCO2020, Abs 4503 &amp; 4512</a:t>
            </a:r>
          </a:p>
        </p:txBody>
      </p:sp>
    </p:spTree>
    <p:extLst>
      <p:ext uri="{BB962C8B-B14F-4D97-AF65-F5344CB8AC3E}">
        <p14:creationId xmlns:p14="http://schemas.microsoft.com/office/powerpoint/2010/main" val="11011638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p:txBody>
          <a:bodyPr>
            <a:normAutofit/>
          </a:bodyPr>
          <a:lstStyle/>
          <a:p>
            <a:r>
              <a:rPr lang="fr-FR" sz="2800" b="1" dirty="0"/>
              <a:t>Cancer œsogastrique avancé</a:t>
            </a:r>
          </a:p>
        </p:txBody>
      </p:sp>
      <p:sp>
        <p:nvSpPr>
          <p:cNvPr id="2" name="Espace réservé du texte 1"/>
          <p:cNvSpPr>
            <a:spLocks noGrp="1"/>
          </p:cNvSpPr>
          <p:nvPr>
            <p:ph type="body" idx="1"/>
          </p:nvPr>
        </p:nvSpPr>
        <p:spPr/>
        <p:txBody>
          <a:bodyPr/>
          <a:lstStyle/>
          <a:p>
            <a:r>
              <a:rPr lang="fr-FR" sz="1800" b="0" dirty="0"/>
              <a:t>Trastuzumab </a:t>
            </a:r>
            <a:r>
              <a:rPr lang="fr-FR" sz="1800" b="0" dirty="0" err="1"/>
              <a:t>deruxtecan</a:t>
            </a:r>
            <a:r>
              <a:rPr lang="fr-FR" sz="1800" b="0" dirty="0"/>
              <a:t> (</a:t>
            </a:r>
            <a:r>
              <a:rPr lang="fr-FR" sz="1800" b="0" dirty="0" err="1"/>
              <a:t>T-DXd</a:t>
            </a:r>
            <a:r>
              <a:rPr lang="fr-FR" sz="1800" b="0" dirty="0"/>
              <a:t>; DS-8201) in patients </a:t>
            </a:r>
            <a:r>
              <a:rPr lang="fr-FR" sz="1800" b="0" dirty="0" err="1"/>
              <a:t>with</a:t>
            </a:r>
            <a:r>
              <a:rPr lang="fr-FR" sz="1800" b="0" dirty="0"/>
              <a:t> HER2-positive </a:t>
            </a:r>
            <a:r>
              <a:rPr lang="fr-FR" sz="1800" b="0" dirty="0" err="1"/>
              <a:t>advanced</a:t>
            </a:r>
            <a:r>
              <a:rPr lang="fr-FR" sz="1800" b="0" dirty="0"/>
              <a:t> </a:t>
            </a:r>
            <a:r>
              <a:rPr lang="fr-FR" sz="1800" b="0" dirty="0" err="1"/>
              <a:t>gastric</a:t>
            </a:r>
            <a:r>
              <a:rPr lang="fr-FR" sz="1800" b="0" dirty="0"/>
              <a:t> or </a:t>
            </a:r>
            <a:r>
              <a:rPr lang="fr-FR" sz="1800" b="0" dirty="0" err="1"/>
              <a:t>gastroesophageal</a:t>
            </a:r>
            <a:r>
              <a:rPr lang="fr-FR" sz="1800" b="0" dirty="0"/>
              <a:t> </a:t>
            </a:r>
            <a:r>
              <a:rPr lang="fr-FR" sz="1800" b="0" dirty="0" err="1"/>
              <a:t>junction</a:t>
            </a:r>
            <a:r>
              <a:rPr lang="fr-FR" sz="1800" b="0" dirty="0"/>
              <a:t> (GEJ) </a:t>
            </a:r>
            <a:r>
              <a:rPr lang="fr-FR" sz="1800" b="0" dirty="0" err="1"/>
              <a:t>adenocarcinoma</a:t>
            </a:r>
            <a:r>
              <a:rPr lang="fr-FR" sz="1800" b="0" dirty="0"/>
              <a:t>: A </a:t>
            </a:r>
            <a:r>
              <a:rPr lang="fr-FR" sz="1800" b="0" dirty="0" err="1"/>
              <a:t>randomized</a:t>
            </a:r>
            <a:r>
              <a:rPr lang="fr-FR" sz="1800" b="0" dirty="0"/>
              <a:t>, phase II, </a:t>
            </a:r>
            <a:r>
              <a:rPr lang="fr-FR" sz="1800" b="0" dirty="0" err="1"/>
              <a:t>multicenter</a:t>
            </a:r>
            <a:r>
              <a:rPr lang="fr-FR" sz="1800" b="0" dirty="0"/>
              <a:t>, open-label </a:t>
            </a:r>
            <a:r>
              <a:rPr lang="fr-FR" sz="1800" b="0" dirty="0" err="1"/>
              <a:t>study</a:t>
            </a:r>
            <a:r>
              <a:rPr lang="fr-FR" sz="1800" b="0" dirty="0"/>
              <a:t> (DESTINY-Gastric01).</a:t>
            </a:r>
          </a:p>
          <a:p>
            <a:endParaRPr lang="fr-FR" sz="1600" b="0" dirty="0"/>
          </a:p>
          <a:p>
            <a:r>
              <a:rPr lang="fr-FR" sz="1600" b="0" i="1" dirty="0" err="1"/>
              <a:t>Kohei</a:t>
            </a:r>
            <a:r>
              <a:rPr lang="fr-FR" sz="1600" b="0" i="1" dirty="0"/>
              <a:t> </a:t>
            </a:r>
            <a:r>
              <a:rPr lang="fr-FR" sz="1600" b="0" i="1" dirty="0" err="1"/>
              <a:t>Shitara</a:t>
            </a:r>
            <a:r>
              <a:rPr lang="fr-FR" sz="1600" b="0" i="1" dirty="0"/>
              <a:t> et al., ASCO2020, Abs 4513</a:t>
            </a:r>
          </a:p>
        </p:txBody>
      </p:sp>
    </p:spTree>
    <p:extLst>
      <p:ext uri="{BB962C8B-B14F-4D97-AF65-F5344CB8AC3E}">
        <p14:creationId xmlns:p14="http://schemas.microsoft.com/office/powerpoint/2010/main" val="655667855"/>
      </p:ext>
    </p:extLst>
  </p:cSld>
  <p:clrMapOvr>
    <a:masterClrMapping/>
  </p:clrMapOvr>
  <p:transition spd="slow">
    <p:wipe/>
  </p:transition>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6" name="Groupe 35">
            <a:extLst>
              <a:ext uri="{FF2B5EF4-FFF2-40B4-BE49-F238E27FC236}">
                <a16:creationId xmlns:a16="http://schemas.microsoft.com/office/drawing/2014/main" id="{A8BE3D5F-D777-4835-979E-475258569C20}"/>
              </a:ext>
            </a:extLst>
          </p:cNvPr>
          <p:cNvGrpSpPr/>
          <p:nvPr/>
        </p:nvGrpSpPr>
        <p:grpSpPr>
          <a:xfrm>
            <a:off x="2959240" y="1974501"/>
            <a:ext cx="5295481" cy="2497015"/>
            <a:chOff x="2959240" y="1974501"/>
            <a:chExt cx="5295481" cy="2497015"/>
          </a:xfrm>
          <a:effectLst/>
        </p:grpSpPr>
        <p:sp>
          <p:nvSpPr>
            <p:cNvPr id="2" name="Rectangle : coins arrondis 1">
              <a:extLst>
                <a:ext uri="{FF2B5EF4-FFF2-40B4-BE49-F238E27FC236}">
                  <a16:creationId xmlns:a16="http://schemas.microsoft.com/office/drawing/2014/main" id="{B8265185-66B5-4E66-A6C6-A5B2B2700709}"/>
                </a:ext>
              </a:extLst>
            </p:cNvPr>
            <p:cNvSpPr/>
            <p:nvPr/>
          </p:nvSpPr>
          <p:spPr>
            <a:xfrm>
              <a:off x="2959240" y="1974501"/>
              <a:ext cx="5295481" cy="1432816"/>
            </a:xfrm>
            <a:prstGeom prst="roundRect">
              <a:avLst>
                <a:gd name="adj" fmla="val 11407"/>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 name="Rectangle : coins arrondis 34">
              <a:extLst>
                <a:ext uri="{FF2B5EF4-FFF2-40B4-BE49-F238E27FC236}">
                  <a16:creationId xmlns:a16="http://schemas.microsoft.com/office/drawing/2014/main" id="{AF079DFE-7961-4E12-BD51-6F1A2E0E1BA6}"/>
                </a:ext>
              </a:extLst>
            </p:cNvPr>
            <p:cNvSpPr/>
            <p:nvPr/>
          </p:nvSpPr>
          <p:spPr>
            <a:xfrm>
              <a:off x="5802923" y="2126901"/>
              <a:ext cx="2451798" cy="2344615"/>
            </a:xfrm>
            <a:prstGeom prst="roundRect">
              <a:avLst>
                <a:gd name="adj" fmla="val 11407"/>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31" name="Rectangle : coins arrondis 30">
            <a:extLst>
              <a:ext uri="{FF2B5EF4-FFF2-40B4-BE49-F238E27FC236}">
                <a16:creationId xmlns:a16="http://schemas.microsoft.com/office/drawing/2014/main" id="{AE0669A8-0EEE-4D31-8F5E-10575A1EED35}"/>
              </a:ext>
            </a:extLst>
          </p:cNvPr>
          <p:cNvSpPr/>
          <p:nvPr/>
        </p:nvSpPr>
        <p:spPr>
          <a:xfrm>
            <a:off x="2959240" y="3446416"/>
            <a:ext cx="2753247" cy="1316503"/>
          </a:xfrm>
          <a:prstGeom prst="roundRect">
            <a:avLst>
              <a:gd name="adj" fmla="val 11407"/>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itre 11"/>
          <p:cNvSpPr>
            <a:spLocks noGrp="1"/>
          </p:cNvSpPr>
          <p:nvPr>
            <p:ph type="title"/>
          </p:nvPr>
        </p:nvSpPr>
        <p:spPr/>
        <p:txBody>
          <a:bodyPr>
            <a:noAutofit/>
          </a:bodyPr>
          <a:lstStyle/>
          <a:p>
            <a:r>
              <a:rPr lang="fr-FR" sz="2000" dirty="0" err="1"/>
              <a:t>T-DXd</a:t>
            </a:r>
            <a:r>
              <a:rPr lang="fr-FR" sz="2000" dirty="0"/>
              <a:t> dans le cancer gastrique métastatique prétraité</a:t>
            </a:r>
            <a:br>
              <a:rPr lang="fr-FR" sz="2000" dirty="0"/>
            </a:br>
            <a:r>
              <a:rPr lang="fr-FR" sz="2000" dirty="0"/>
              <a:t> </a:t>
            </a:r>
            <a:r>
              <a:rPr lang="fr-FR" sz="2000" b="1" dirty="0"/>
              <a:t>Etude DESTINY-Gastric01 </a:t>
            </a:r>
          </a:p>
        </p:txBody>
      </p:sp>
      <p:sp>
        <p:nvSpPr>
          <p:cNvPr id="3" name="Espace réservé du contenu 2"/>
          <p:cNvSpPr>
            <a:spLocks noGrp="1"/>
          </p:cNvSpPr>
          <p:nvPr>
            <p:ph sz="half" idx="1"/>
          </p:nvPr>
        </p:nvSpPr>
        <p:spPr/>
        <p:txBody>
          <a:bodyPr/>
          <a:lstStyle/>
          <a:p>
            <a:r>
              <a:rPr lang="fr-FR" sz="1400" dirty="0"/>
              <a:t>Contexte</a:t>
            </a:r>
          </a:p>
          <a:p>
            <a:pPr lvl="1"/>
            <a:r>
              <a:rPr lang="fr-FR" sz="1200" dirty="0" err="1"/>
              <a:t>T-DXd</a:t>
            </a:r>
            <a:r>
              <a:rPr lang="fr-FR" sz="1200" dirty="0"/>
              <a:t>= trastuzumab </a:t>
            </a:r>
            <a:r>
              <a:rPr lang="fr-FR" sz="1200" dirty="0" err="1"/>
              <a:t>conjugé</a:t>
            </a:r>
            <a:r>
              <a:rPr lang="fr-FR" sz="1200" dirty="0"/>
              <a:t> au </a:t>
            </a:r>
            <a:r>
              <a:rPr lang="fr-FR" sz="1200" dirty="0" err="1"/>
              <a:t>déruxtécan</a:t>
            </a:r>
            <a:r>
              <a:rPr lang="fr-FR" sz="1200" dirty="0"/>
              <a:t> (</a:t>
            </a:r>
            <a:r>
              <a:rPr lang="fr-FR" sz="1200" dirty="0" err="1"/>
              <a:t>inh</a:t>
            </a:r>
            <a:r>
              <a:rPr lang="fr-FR" sz="1200" dirty="0"/>
              <a:t>. topo-isomérase 1)</a:t>
            </a:r>
          </a:p>
          <a:p>
            <a:pPr lvl="1"/>
            <a:r>
              <a:rPr lang="fr-FR" sz="1200" dirty="0"/>
              <a:t>Déjà approuvé par la FDA dans le cancer du sein HER2+ M+ prétraités par anti-HER2</a:t>
            </a:r>
          </a:p>
          <a:p>
            <a:r>
              <a:rPr lang="fr-FR" sz="1400" dirty="0"/>
              <a:t> DESIGN de l’étude DESTINY-Gastric01 (phase IIR)</a:t>
            </a:r>
          </a:p>
        </p:txBody>
      </p:sp>
      <p:sp>
        <p:nvSpPr>
          <p:cNvPr id="7" name="ZoneTexte 6">
            <a:extLst>
              <a:ext uri="{FF2B5EF4-FFF2-40B4-BE49-F238E27FC236}">
                <a16:creationId xmlns:a16="http://schemas.microsoft.com/office/drawing/2014/main" id="{15A9276B-4FF5-224B-AEE1-8CDFBFD6E4E9}"/>
              </a:ext>
            </a:extLst>
          </p:cNvPr>
          <p:cNvSpPr txBox="1"/>
          <p:nvPr/>
        </p:nvSpPr>
        <p:spPr>
          <a:xfrm>
            <a:off x="5719316" y="2308308"/>
            <a:ext cx="2287940" cy="755809"/>
          </a:xfrm>
          <a:prstGeom prst="roundRect">
            <a:avLst>
              <a:gd name="adj" fmla="val 12295"/>
            </a:avLst>
          </a:prstGeom>
          <a:solidFill>
            <a:schemeClr val="bg1"/>
          </a:solidFill>
          <a:ln w="12700">
            <a:solidFill>
              <a:schemeClr val="tx1">
                <a:lumMod val="75000"/>
                <a:lumOff val="25000"/>
              </a:schemeClr>
            </a:solidFill>
          </a:ln>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 Asie : Japon, 79.7%; Corée, 20.3%</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- 44,4% ≥ 3 lignes</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 </a:t>
            </a:r>
            <a:r>
              <a:rPr kumimoji="0" lang="fr-FR" sz="1000" b="0"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mn-cs"/>
              </a:rPr>
              <a:t>Physician’s</a:t>
            </a:r>
            <a:r>
              <a:rPr kumimoji="0" lang="fr-FR"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 </a:t>
            </a:r>
            <a:r>
              <a:rPr kumimoji="0" lang="fr-FR" sz="1000" b="0"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mn-cs"/>
              </a:rPr>
              <a:t>choice</a:t>
            </a:r>
            <a:r>
              <a:rPr kumimoji="0" lang="fr-FR"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 (PC) (n=62): </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sym typeface="Wingdings" pitchFamily="2" charset="2"/>
              </a:rPr>
              <a:t> </a:t>
            </a:r>
            <a:r>
              <a:rPr kumimoji="0" lang="fr-FR"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55 </a:t>
            </a:r>
            <a:r>
              <a:rPr kumimoji="0" lang="fr-FR" sz="1000" b="0"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mn-cs"/>
              </a:rPr>
              <a:t>irinotecan</a:t>
            </a:r>
            <a:r>
              <a:rPr kumimoji="0" lang="fr-FR"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 et 7 </a:t>
            </a:r>
            <a:r>
              <a:rPr kumimoji="0" lang="fr-FR" sz="1000" b="0"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mn-cs"/>
              </a:rPr>
              <a:t>paclitaxel</a:t>
            </a:r>
            <a:endParaRPr kumimoji="0" lang="fr-FR"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endParaRPr>
          </a:p>
        </p:txBody>
      </p:sp>
      <p:sp>
        <p:nvSpPr>
          <p:cNvPr id="11" name="ZoneTexte 10">
            <a:extLst>
              <a:ext uri="{FF2B5EF4-FFF2-40B4-BE49-F238E27FC236}">
                <a16:creationId xmlns:a16="http://schemas.microsoft.com/office/drawing/2014/main" id="{4C497723-0157-2443-8FAB-1775CF2A10C1}"/>
              </a:ext>
            </a:extLst>
          </p:cNvPr>
          <p:cNvSpPr txBox="1"/>
          <p:nvPr/>
        </p:nvSpPr>
        <p:spPr>
          <a:xfrm>
            <a:off x="-3048" y="4912668"/>
            <a:ext cx="2108269"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Shitara</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K et al, ASCO2020, Abs 4513</a:t>
            </a:r>
          </a:p>
        </p:txBody>
      </p:sp>
      <p:sp>
        <p:nvSpPr>
          <p:cNvPr id="10" name="Text Box 8">
            <a:extLst>
              <a:ext uri="{FF2B5EF4-FFF2-40B4-BE49-F238E27FC236}">
                <a16:creationId xmlns:a16="http://schemas.microsoft.com/office/drawing/2014/main" id="{8BEA4FA6-2A48-4F26-BAFE-497E8015BE28}"/>
              </a:ext>
            </a:extLst>
          </p:cNvPr>
          <p:cNvSpPr txBox="1">
            <a:spLocks noChangeArrowheads="1"/>
          </p:cNvSpPr>
          <p:nvPr/>
        </p:nvSpPr>
        <p:spPr bwMode="auto">
          <a:xfrm>
            <a:off x="6066054" y="3142018"/>
            <a:ext cx="2241718" cy="1277273"/>
          </a:xfrm>
          <a:prstGeom prst="rect">
            <a:avLst/>
          </a:prstGeom>
          <a:noFill/>
          <a:ln w="9525">
            <a:noFill/>
            <a:miter lim="800000"/>
            <a:headEnd/>
            <a:tailEnd/>
          </a:ln>
        </p:spPr>
        <p:txBody>
          <a:bodyPr wrap="square">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fr-FR" sz="1100" b="1"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rPr>
              <a:t>• Objectif principal :</a:t>
            </a:r>
          </a:p>
          <a:p>
            <a:pPr marL="514350" marR="0" lvl="1" indent="-171450" algn="l" defTabSz="91437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100" b="0" i="0" u="none" strike="noStrike" kern="1200" cap="none" spc="0" normalizeH="0" baseline="0" noProof="0" dirty="0" err="1">
                <a:ln>
                  <a:noFill/>
                </a:ln>
                <a:solidFill>
                  <a:srgbClr val="002060"/>
                </a:solidFill>
                <a:effectLst/>
                <a:uLnTx/>
                <a:uFillTx/>
                <a:latin typeface="Arial" panose="020B0604020202020204" pitchFamily="34" charset="0"/>
                <a:ea typeface="+mn-ea"/>
                <a:cs typeface="Arial" panose="020B0604020202020204" pitchFamily="34" charset="0"/>
              </a:rPr>
              <a:t>Tx</a:t>
            </a:r>
            <a:r>
              <a:rPr kumimoji="0" lang="fr-FR" sz="11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rPr>
              <a:t> de RO (centralisée)</a:t>
            </a: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fr-FR" sz="1100" b="1"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rPr>
              <a:t>• Objectifs secondaires </a:t>
            </a:r>
            <a:r>
              <a:rPr kumimoji="0" lang="fr-FR" sz="11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rPr>
              <a:t>:</a:t>
            </a:r>
          </a:p>
          <a:p>
            <a:pPr marL="514350" marR="0" lvl="1" indent="-171450" algn="l" defTabSz="91437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1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rPr>
              <a:t>Survie globale,</a:t>
            </a:r>
          </a:p>
          <a:p>
            <a:pPr marL="514350" marR="0" lvl="1" indent="-171450" algn="l" defTabSz="91437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1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rPr>
              <a:t>survie sans récidive,</a:t>
            </a:r>
          </a:p>
          <a:p>
            <a:pPr marL="514350" marR="0" lvl="1" indent="-171450" algn="l" defTabSz="91437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1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rPr>
              <a:t>Taux de RO,</a:t>
            </a:r>
          </a:p>
          <a:p>
            <a:pPr marL="514350" marR="0" lvl="1" indent="-171450" algn="l" defTabSz="91437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1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rPr>
              <a:t>tolérance</a:t>
            </a:r>
          </a:p>
        </p:txBody>
      </p:sp>
      <p:sp>
        <p:nvSpPr>
          <p:cNvPr id="13" name="Rectangle à coins arrondis 4">
            <a:extLst>
              <a:ext uri="{FF2B5EF4-FFF2-40B4-BE49-F238E27FC236}">
                <a16:creationId xmlns:a16="http://schemas.microsoft.com/office/drawing/2014/main" id="{F7B25418-CE8B-47F8-A1F1-E84F0F0A47F1}"/>
              </a:ext>
            </a:extLst>
          </p:cNvPr>
          <p:cNvSpPr/>
          <p:nvPr/>
        </p:nvSpPr>
        <p:spPr>
          <a:xfrm>
            <a:off x="758651" y="1921078"/>
            <a:ext cx="7551337" cy="2877010"/>
          </a:xfrm>
          <a:prstGeom prst="roundRect">
            <a:avLst>
              <a:gd name="adj" fmla="val 6831"/>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 name="Rectangle 8">
            <a:extLst>
              <a:ext uri="{FF2B5EF4-FFF2-40B4-BE49-F238E27FC236}">
                <a16:creationId xmlns:a16="http://schemas.microsoft.com/office/drawing/2014/main" id="{7B5722F7-764D-4564-9BCF-2188842492D5}"/>
              </a:ext>
            </a:extLst>
          </p:cNvPr>
          <p:cNvSpPr>
            <a:spLocks noChangeArrowheads="1"/>
          </p:cNvSpPr>
          <p:nvPr/>
        </p:nvSpPr>
        <p:spPr bwMode="auto">
          <a:xfrm>
            <a:off x="3202221" y="2948123"/>
            <a:ext cx="2249010" cy="387791"/>
          </a:xfrm>
          <a:prstGeom prst="roundRect">
            <a:avLst>
              <a:gd name="adj" fmla="val 16667"/>
            </a:avLst>
          </a:prstGeom>
          <a:solidFill>
            <a:srgbClr val="C00000"/>
          </a:solidFill>
          <a:ln>
            <a:noFill/>
            <a:headEnd/>
            <a:tailEnd/>
          </a:ln>
          <a:effectLst/>
        </p:spPr>
        <p:txBody>
          <a:bodyPr wrap="none" anchor="ctr"/>
          <a:lstStyle/>
          <a:p>
            <a:pPr marL="0" marR="0" lvl="0" indent="0" algn="ctr" defTabSz="914377" rtl="0" eaLnBrk="1" fontAlgn="auto" latinLnBrk="0" hangingPunct="1">
              <a:lnSpc>
                <a:spcPct val="100000"/>
              </a:lnSpc>
              <a:spcBef>
                <a:spcPts val="0"/>
              </a:spcBef>
              <a:spcAft>
                <a:spcPts val="0"/>
              </a:spcAft>
              <a:buClr>
                <a:srgbClr val="FFCC00"/>
              </a:buClr>
              <a:buSzTx/>
              <a:buFontTx/>
              <a:buNone/>
              <a:tabLst/>
              <a:defRPr/>
            </a:pPr>
            <a:r>
              <a:rPr kumimoji="0" lang="fr-FR" sz="1200" b="1" i="0" u="none" strike="noStrike" kern="0" cap="none" spc="0" normalizeH="0" baseline="0" noProof="0" dirty="0" err="1">
                <a:ln>
                  <a:noFill/>
                </a:ln>
                <a:solidFill>
                  <a:prstClr val="white"/>
                </a:solidFill>
                <a:effectLst/>
                <a:uLnTx/>
                <a:uFillTx/>
                <a:latin typeface="Calibri"/>
                <a:ea typeface="+mn-ea"/>
                <a:cs typeface="+mn-cs"/>
              </a:rPr>
              <a:t>Irinotecan</a:t>
            </a:r>
            <a:r>
              <a:rPr kumimoji="0" lang="fr-FR" sz="1000" b="1" i="0" u="none" strike="noStrike" kern="0" cap="none" spc="0" normalizeH="0" baseline="0" noProof="0" dirty="0">
                <a:ln>
                  <a:noFill/>
                </a:ln>
                <a:solidFill>
                  <a:prstClr val="white"/>
                </a:solidFill>
                <a:effectLst/>
                <a:uLnTx/>
                <a:uFillTx/>
                <a:latin typeface="Calibri"/>
                <a:ea typeface="+mn-ea"/>
                <a:cs typeface="+mn-cs"/>
              </a:rPr>
              <a:t> </a:t>
            </a:r>
            <a:r>
              <a:rPr kumimoji="0" lang="fr-FR" sz="1000" b="0" i="0" u="none" strike="noStrike" kern="0" cap="none" spc="0" normalizeH="0" baseline="0" noProof="0" dirty="0">
                <a:ln>
                  <a:noFill/>
                </a:ln>
                <a:solidFill>
                  <a:prstClr val="white"/>
                </a:solidFill>
                <a:effectLst/>
                <a:uLnTx/>
                <a:uFillTx/>
                <a:latin typeface="Calibri"/>
                <a:ea typeface="+mn-ea"/>
                <a:cs typeface="+mn-cs"/>
              </a:rPr>
              <a:t>ou</a:t>
            </a:r>
            <a:r>
              <a:rPr kumimoji="0" lang="fr-FR" sz="1000" b="1" i="0" u="none" strike="noStrike" kern="0" cap="none" spc="0" normalizeH="0" baseline="0" noProof="0" dirty="0">
                <a:ln>
                  <a:noFill/>
                </a:ln>
                <a:solidFill>
                  <a:prstClr val="white"/>
                </a:solidFill>
                <a:effectLst/>
                <a:uLnTx/>
                <a:uFillTx/>
                <a:latin typeface="Calibri"/>
                <a:ea typeface="+mn-ea"/>
                <a:cs typeface="+mn-cs"/>
              </a:rPr>
              <a:t> </a:t>
            </a:r>
            <a:r>
              <a:rPr kumimoji="0" lang="fr-FR" sz="1200" b="1" i="0" u="none" strike="noStrike" kern="0" cap="none" spc="0" normalizeH="0" baseline="0" noProof="0" dirty="0" err="1">
                <a:ln>
                  <a:noFill/>
                </a:ln>
                <a:solidFill>
                  <a:prstClr val="white"/>
                </a:solidFill>
                <a:effectLst/>
                <a:uLnTx/>
                <a:uFillTx/>
                <a:latin typeface="Calibri"/>
                <a:ea typeface="+mn-ea"/>
                <a:cs typeface="+mn-cs"/>
              </a:rPr>
              <a:t>paclitaxel</a:t>
            </a:r>
            <a:endParaRPr kumimoji="0" lang="fr-FR" sz="1000" b="1" i="0" u="none" strike="noStrike" kern="0" cap="none" spc="0" normalizeH="0" baseline="0" noProof="0" dirty="0">
              <a:ln>
                <a:noFill/>
              </a:ln>
              <a:solidFill>
                <a:prstClr val="white"/>
              </a:solidFill>
              <a:effectLst/>
              <a:uLnTx/>
              <a:uFillTx/>
              <a:latin typeface="Calibri"/>
              <a:ea typeface="+mn-ea"/>
              <a:cs typeface="+mn-cs"/>
            </a:endParaRPr>
          </a:p>
          <a:p>
            <a:pPr marL="0" marR="0" lvl="0" indent="0" algn="ctr" defTabSz="914377" rtl="0" eaLnBrk="1" fontAlgn="auto" latinLnBrk="0" hangingPunct="1">
              <a:lnSpc>
                <a:spcPct val="100000"/>
              </a:lnSpc>
              <a:spcBef>
                <a:spcPts val="0"/>
              </a:spcBef>
              <a:spcAft>
                <a:spcPts val="0"/>
              </a:spcAft>
              <a:buClr>
                <a:srgbClr val="FFCC00"/>
              </a:buClr>
              <a:buSzTx/>
              <a:buFontTx/>
              <a:buNone/>
              <a:tabLst/>
              <a:defRPr/>
            </a:pPr>
            <a:r>
              <a:rPr kumimoji="0" lang="fr-FR" sz="1000" b="0" i="0" u="none" strike="noStrike" kern="0" cap="none" spc="0" normalizeH="0" baseline="0" noProof="0" dirty="0">
                <a:ln>
                  <a:noFill/>
                </a:ln>
                <a:solidFill>
                  <a:prstClr val="white"/>
                </a:solidFill>
                <a:effectLst/>
                <a:uLnTx/>
                <a:uFillTx/>
                <a:latin typeface="Calibri"/>
                <a:ea typeface="+mn-ea"/>
                <a:cs typeface="+mn-cs"/>
              </a:rPr>
              <a:t>(choix investigateur) (n=62)</a:t>
            </a:r>
          </a:p>
        </p:txBody>
      </p:sp>
      <p:sp>
        <p:nvSpPr>
          <p:cNvPr id="16" name="Rectangle 11">
            <a:extLst>
              <a:ext uri="{FF2B5EF4-FFF2-40B4-BE49-F238E27FC236}">
                <a16:creationId xmlns:a16="http://schemas.microsoft.com/office/drawing/2014/main" id="{70B8B35E-BF74-4941-9D2A-0535B3B1185A}"/>
              </a:ext>
            </a:extLst>
          </p:cNvPr>
          <p:cNvSpPr>
            <a:spLocks noChangeArrowheads="1"/>
          </p:cNvSpPr>
          <p:nvPr/>
        </p:nvSpPr>
        <p:spPr bwMode="auto">
          <a:xfrm>
            <a:off x="3207088" y="2064160"/>
            <a:ext cx="2249010" cy="400765"/>
          </a:xfrm>
          <a:prstGeom prst="roundRect">
            <a:avLst>
              <a:gd name="adj" fmla="val 16667"/>
            </a:avLst>
          </a:prstGeom>
          <a:solidFill>
            <a:schemeClr val="accent1"/>
          </a:solidFill>
          <a:ln>
            <a:noFill/>
            <a:headEnd/>
            <a:tailEnd/>
          </a:ln>
          <a:effectLst/>
        </p:spPr>
        <p:txBody>
          <a:bodyPr wrap="none" anchor="ctr"/>
          <a:lstStyle/>
          <a:p>
            <a:pPr marL="0" marR="0" lvl="0" indent="0" algn="ctr" defTabSz="914377" rtl="0" eaLnBrk="1" fontAlgn="auto" latinLnBrk="0" hangingPunct="1">
              <a:lnSpc>
                <a:spcPct val="100000"/>
              </a:lnSpc>
              <a:spcBef>
                <a:spcPts val="0"/>
              </a:spcBef>
              <a:spcAft>
                <a:spcPts val="0"/>
              </a:spcAft>
              <a:buClr>
                <a:srgbClr val="FFCC00"/>
              </a:buClr>
              <a:buSzTx/>
              <a:buFontTx/>
              <a:buNone/>
              <a:tabLst/>
              <a:defRPr/>
            </a:pPr>
            <a:r>
              <a:rPr kumimoji="0" lang="fr-FR" sz="1200" b="1" i="0" u="none" strike="noStrike" kern="0" cap="none" spc="0" normalizeH="0" baseline="0" noProof="0" dirty="0" err="1">
                <a:ln>
                  <a:noFill/>
                </a:ln>
                <a:solidFill>
                  <a:prstClr val="white"/>
                </a:solidFill>
                <a:effectLst/>
                <a:uLnTx/>
                <a:uFillTx/>
                <a:latin typeface="Calibri"/>
                <a:ea typeface="+mn-ea"/>
                <a:cs typeface="+mn-cs"/>
              </a:rPr>
              <a:t>T-DXd</a:t>
            </a:r>
            <a:r>
              <a:rPr kumimoji="0" lang="fr-FR" sz="1000" b="1" i="0" u="none" strike="noStrike" kern="0" cap="none" spc="0" normalizeH="0" baseline="0" noProof="0" dirty="0">
                <a:ln>
                  <a:noFill/>
                </a:ln>
                <a:solidFill>
                  <a:prstClr val="white"/>
                </a:solidFill>
                <a:effectLst/>
                <a:uLnTx/>
                <a:uFillTx/>
                <a:latin typeface="Calibri"/>
                <a:ea typeface="+mn-ea"/>
                <a:cs typeface="+mn-cs"/>
              </a:rPr>
              <a:t>  </a:t>
            </a:r>
            <a:r>
              <a:rPr kumimoji="0" lang="fr-FR" sz="1000" b="0" i="0" u="none" strike="noStrike" kern="0" cap="none" spc="0" normalizeH="0" baseline="0" noProof="0" dirty="0">
                <a:ln>
                  <a:noFill/>
                </a:ln>
                <a:solidFill>
                  <a:prstClr val="white"/>
                </a:solidFill>
                <a:effectLst/>
                <a:uLnTx/>
                <a:uFillTx/>
                <a:latin typeface="Calibri"/>
                <a:ea typeface="+mn-ea"/>
                <a:cs typeface="+mn-cs"/>
              </a:rPr>
              <a:t>(n=125)</a:t>
            </a:r>
          </a:p>
          <a:p>
            <a:pPr marL="0" marR="0" lvl="0" indent="0" algn="ctr" defTabSz="914377" rtl="0" eaLnBrk="1" fontAlgn="auto" latinLnBrk="0" hangingPunct="1">
              <a:lnSpc>
                <a:spcPct val="100000"/>
              </a:lnSpc>
              <a:spcBef>
                <a:spcPts val="0"/>
              </a:spcBef>
              <a:spcAft>
                <a:spcPts val="0"/>
              </a:spcAft>
              <a:buClr>
                <a:srgbClr val="FFCC00"/>
              </a:buClr>
              <a:buSzTx/>
              <a:buFontTx/>
              <a:buNone/>
              <a:tabLst/>
              <a:defRPr/>
            </a:pPr>
            <a:r>
              <a:rPr kumimoji="0" lang="fr-FR" sz="1000" b="0" i="0" u="none" strike="noStrike" kern="0" cap="none" spc="0" normalizeH="0" baseline="0" noProof="0" dirty="0">
                <a:ln>
                  <a:noFill/>
                </a:ln>
                <a:solidFill>
                  <a:prstClr val="white"/>
                </a:solidFill>
                <a:effectLst/>
                <a:uLnTx/>
                <a:uFillTx/>
                <a:latin typeface="Calibri"/>
                <a:ea typeface="+mn-ea"/>
                <a:cs typeface="+mn-cs"/>
              </a:rPr>
              <a:t>6.4 mg/kg / 3 semaines</a:t>
            </a:r>
          </a:p>
        </p:txBody>
      </p:sp>
      <p:sp>
        <p:nvSpPr>
          <p:cNvPr id="17" name="Text Box 8">
            <a:extLst>
              <a:ext uri="{FF2B5EF4-FFF2-40B4-BE49-F238E27FC236}">
                <a16:creationId xmlns:a16="http://schemas.microsoft.com/office/drawing/2014/main" id="{EF5535FD-023B-42B6-9557-0A580C637179}"/>
              </a:ext>
            </a:extLst>
          </p:cNvPr>
          <p:cNvSpPr txBox="1">
            <a:spLocks noChangeArrowheads="1"/>
          </p:cNvSpPr>
          <p:nvPr/>
        </p:nvSpPr>
        <p:spPr bwMode="auto">
          <a:xfrm>
            <a:off x="3202221" y="2471329"/>
            <a:ext cx="2249010" cy="461665"/>
          </a:xfrm>
          <a:prstGeom prst="rect">
            <a:avLst/>
          </a:prstGeom>
          <a:noFill/>
          <a:ln w="9525">
            <a:noFill/>
            <a:miter lim="800000"/>
            <a:headEnd/>
            <a:tailEnd/>
          </a:ln>
        </p:spPr>
        <p:txBody>
          <a:bodyPr wrap="square" lIns="0" tIns="0" rIns="0" bIns="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dirty="0">
                <a:ln>
                  <a:noFill/>
                </a:ln>
                <a:solidFill>
                  <a:srgbClr val="002060"/>
                </a:solidFill>
                <a:effectLst/>
                <a:uLnTx/>
                <a:uFillTx/>
                <a:latin typeface="Calibri"/>
                <a:ea typeface="+mn-ea"/>
                <a:cs typeface="+mn-cs"/>
              </a:rPr>
              <a:t>Cohorte primaire </a:t>
            </a:r>
            <a:br>
              <a:rPr kumimoji="0" lang="fr-FR" sz="1000" b="1" i="0" u="none" strike="noStrike" kern="1200" cap="none" spc="0" normalizeH="0" baseline="0" noProof="0" dirty="0">
                <a:ln>
                  <a:noFill/>
                </a:ln>
                <a:solidFill>
                  <a:srgbClr val="002060"/>
                </a:solidFill>
                <a:effectLst/>
                <a:uLnTx/>
                <a:uFillTx/>
                <a:latin typeface="Calibri"/>
                <a:ea typeface="+mn-ea"/>
                <a:cs typeface="+mn-cs"/>
              </a:rPr>
            </a:br>
            <a:r>
              <a:rPr kumimoji="0" lang="fr-FR" sz="1000" b="0" i="0" u="none" strike="noStrike" kern="1200" cap="none" spc="0" normalizeH="0" baseline="0" noProof="0" dirty="0">
                <a:ln>
                  <a:noFill/>
                </a:ln>
                <a:solidFill>
                  <a:srgbClr val="002060"/>
                </a:solidFill>
                <a:effectLst/>
                <a:uLnTx/>
                <a:uFillTx/>
                <a:latin typeface="Calibri"/>
                <a:ea typeface="+mn-ea"/>
                <a:cs typeface="+mn-cs"/>
              </a:rPr>
              <a:t>(HER2 positive [IHC 3+ or IHC 2+/ISH+])</a:t>
            </a:r>
          </a:p>
          <a:p>
            <a:pPr marL="0" marR="0" lvl="0" indent="0" algn="ctr" defTabSz="914377"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2060"/>
                </a:solidFill>
                <a:effectLst/>
                <a:uLnTx/>
                <a:uFillTx/>
                <a:latin typeface="Calibri"/>
                <a:ea typeface="+mn-ea"/>
                <a:cs typeface="+mn-cs"/>
              </a:rPr>
              <a:t>Progressifs sous </a:t>
            </a:r>
            <a:r>
              <a:rPr kumimoji="0" lang="fr-FR" sz="1000" b="0" i="0" u="none" strike="noStrike" kern="1200" cap="none" spc="0" normalizeH="0" baseline="0" noProof="0" dirty="0" err="1">
                <a:ln>
                  <a:noFill/>
                </a:ln>
                <a:solidFill>
                  <a:srgbClr val="002060"/>
                </a:solidFill>
                <a:effectLst/>
                <a:uLnTx/>
                <a:uFillTx/>
                <a:latin typeface="Calibri"/>
                <a:ea typeface="+mn-ea"/>
                <a:cs typeface="+mn-cs"/>
              </a:rPr>
              <a:t>Trastuzumab</a:t>
            </a:r>
            <a:endParaRPr kumimoji="0" lang="fr-FR" sz="1000" b="0" i="0" u="none" strike="noStrike" kern="1200" cap="none" spc="0" normalizeH="0" baseline="0" noProof="0" dirty="0">
              <a:ln>
                <a:noFill/>
              </a:ln>
              <a:solidFill>
                <a:srgbClr val="002060"/>
              </a:solidFill>
              <a:effectLst/>
              <a:uLnTx/>
              <a:uFillTx/>
              <a:latin typeface="Calibri"/>
              <a:ea typeface="+mn-ea"/>
              <a:cs typeface="+mn-cs"/>
            </a:endParaRPr>
          </a:p>
        </p:txBody>
      </p:sp>
      <p:sp>
        <p:nvSpPr>
          <p:cNvPr id="18" name="Freeform 15">
            <a:extLst>
              <a:ext uri="{FF2B5EF4-FFF2-40B4-BE49-F238E27FC236}">
                <a16:creationId xmlns:a16="http://schemas.microsoft.com/office/drawing/2014/main" id="{ED5F1375-1EAB-4D18-B248-87C1440A29A9}"/>
              </a:ext>
            </a:extLst>
          </p:cNvPr>
          <p:cNvSpPr>
            <a:spLocks/>
          </p:cNvSpPr>
          <p:nvPr/>
        </p:nvSpPr>
        <p:spPr bwMode="auto">
          <a:xfrm flipV="1">
            <a:off x="2717142" y="3128371"/>
            <a:ext cx="485080" cy="555964"/>
          </a:xfrm>
          <a:custGeom>
            <a:avLst/>
            <a:gdLst>
              <a:gd name="T0" fmla="*/ 2147483647 w 133"/>
              <a:gd name="T1" fmla="*/ 0 h 904"/>
              <a:gd name="T2" fmla="*/ 0 w 133"/>
              <a:gd name="T3" fmla="*/ 0 h 904"/>
              <a:gd name="T4" fmla="*/ 0 w 133"/>
              <a:gd name="T5" fmla="*/ 2147483647 h 904"/>
              <a:gd name="T6" fmla="*/ 2147483647 w 133"/>
              <a:gd name="T7" fmla="*/ 2147483647 h 904"/>
              <a:gd name="T8" fmla="*/ 0 60000 65536"/>
              <a:gd name="T9" fmla="*/ 0 60000 65536"/>
              <a:gd name="T10" fmla="*/ 0 60000 65536"/>
              <a:gd name="T11" fmla="*/ 0 60000 65536"/>
              <a:gd name="T12" fmla="*/ 0 w 133"/>
              <a:gd name="T13" fmla="*/ 0 h 904"/>
              <a:gd name="T14" fmla="*/ 133 w 133"/>
              <a:gd name="T15" fmla="*/ 904 h 904"/>
              <a:gd name="connsiteX0" fmla="*/ 10000 w 10000"/>
              <a:gd name="connsiteY0" fmla="*/ 0 h 10000"/>
              <a:gd name="connsiteX1" fmla="*/ 0 w 10000"/>
              <a:gd name="connsiteY1" fmla="*/ 0 h 10000"/>
              <a:gd name="connsiteX2" fmla="*/ 0 w 10000"/>
              <a:gd name="connsiteY2" fmla="*/ 10000 h 10000"/>
            </a:gdLst>
            <a:ahLst/>
            <a:cxnLst>
              <a:cxn ang="0">
                <a:pos x="connsiteX0" y="connsiteY0"/>
              </a:cxn>
              <a:cxn ang="0">
                <a:pos x="connsiteX1" y="connsiteY1"/>
              </a:cxn>
              <a:cxn ang="0">
                <a:pos x="connsiteX2" y="connsiteY2"/>
              </a:cxn>
            </a:cxnLst>
            <a:rect l="l" t="t" r="r" b="b"/>
            <a:pathLst>
              <a:path w="10000" h="10000">
                <a:moveTo>
                  <a:pt x="10000" y="0"/>
                </a:moveTo>
                <a:lnTo>
                  <a:pt x="0" y="0"/>
                </a:lnTo>
                <a:lnTo>
                  <a:pt x="0" y="10000"/>
                </a:lnTo>
              </a:path>
            </a:pathLst>
          </a:custGeom>
          <a:noFill/>
          <a:ln w="15875">
            <a:solidFill>
              <a:schemeClr val="bg1">
                <a:lumMod val="75000"/>
              </a:schemeClr>
            </a:solidFill>
            <a:round/>
            <a:headEnd type="triangle" w="med" len="med"/>
            <a:tailEnd type="none" w="med" len="med"/>
          </a:ln>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fr-FR" sz="1000" b="0" i="0" u="none" strike="noStrike" kern="0" cap="none" spc="0" normalizeH="0" baseline="0" noProof="0" dirty="0">
              <a:ln>
                <a:noFill/>
              </a:ln>
              <a:solidFill>
                <a:srgbClr val="FFFFFF"/>
              </a:solidFill>
              <a:effectLst/>
              <a:uLnTx/>
              <a:uFillTx/>
              <a:latin typeface="Calibri"/>
              <a:ea typeface="ＭＳ Ｐゴシック" pitchFamily="34" charset="-128"/>
              <a:cs typeface="+mn-cs"/>
            </a:endParaRPr>
          </a:p>
        </p:txBody>
      </p:sp>
      <p:sp>
        <p:nvSpPr>
          <p:cNvPr id="20" name="Text Box 8">
            <a:extLst>
              <a:ext uri="{FF2B5EF4-FFF2-40B4-BE49-F238E27FC236}">
                <a16:creationId xmlns:a16="http://schemas.microsoft.com/office/drawing/2014/main" id="{6A94630B-9479-4FDC-B960-F69E8033729D}"/>
              </a:ext>
            </a:extLst>
          </p:cNvPr>
          <p:cNvSpPr txBox="1">
            <a:spLocks noChangeArrowheads="1"/>
          </p:cNvSpPr>
          <p:nvPr/>
        </p:nvSpPr>
        <p:spPr bwMode="auto">
          <a:xfrm>
            <a:off x="3202221" y="3874341"/>
            <a:ext cx="2249010" cy="461665"/>
          </a:xfrm>
          <a:prstGeom prst="rect">
            <a:avLst/>
          </a:prstGeom>
          <a:noFill/>
          <a:ln w="9525">
            <a:noFill/>
            <a:miter lim="800000"/>
            <a:headEnd/>
            <a:tailEnd/>
          </a:ln>
        </p:spPr>
        <p:txBody>
          <a:bodyPr wrap="square" lIns="0" tIns="0" rIns="0" bIns="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dirty="0">
                <a:ln>
                  <a:noFill/>
                </a:ln>
                <a:solidFill>
                  <a:prstClr val="black">
                    <a:lumMod val="75000"/>
                    <a:lumOff val="25000"/>
                  </a:prstClr>
                </a:solidFill>
                <a:effectLst/>
                <a:uLnTx/>
                <a:uFillTx/>
                <a:latin typeface="Calibri"/>
                <a:ea typeface="+mn-ea"/>
                <a:cs typeface="+mn-cs"/>
              </a:rPr>
              <a:t>Cohortes exploratoires </a:t>
            </a:r>
          </a:p>
          <a:p>
            <a:pPr marL="0" marR="0" lvl="0" indent="0" algn="ctr" defTabSz="914377"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prstClr val="black">
                    <a:lumMod val="75000"/>
                    <a:lumOff val="25000"/>
                  </a:prstClr>
                </a:solidFill>
                <a:effectLst/>
                <a:uLnTx/>
                <a:uFillTx/>
                <a:latin typeface="Calibri"/>
                <a:ea typeface="+mn-ea"/>
                <a:cs typeface="+mn-cs"/>
              </a:rPr>
              <a:t>(HER2 « bas »)</a:t>
            </a:r>
          </a:p>
          <a:p>
            <a:pPr marL="0" marR="0" lvl="0" indent="0" algn="ctr" defTabSz="914377"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prstClr val="black">
                    <a:lumMod val="75000"/>
                    <a:lumOff val="25000"/>
                  </a:prstClr>
                </a:solidFill>
                <a:effectLst/>
                <a:uLnTx/>
                <a:uFillTx/>
                <a:latin typeface="Calibri"/>
                <a:ea typeface="+mn-ea"/>
                <a:cs typeface="+mn-cs"/>
              </a:rPr>
              <a:t>Naïf d'Anti-HER2</a:t>
            </a:r>
          </a:p>
        </p:txBody>
      </p:sp>
      <p:sp>
        <p:nvSpPr>
          <p:cNvPr id="21" name="Rectangle 11">
            <a:extLst>
              <a:ext uri="{FF2B5EF4-FFF2-40B4-BE49-F238E27FC236}">
                <a16:creationId xmlns:a16="http://schemas.microsoft.com/office/drawing/2014/main" id="{1B678933-79FB-48D0-A365-E30EE3C0395F}"/>
              </a:ext>
            </a:extLst>
          </p:cNvPr>
          <p:cNvSpPr>
            <a:spLocks noChangeArrowheads="1"/>
          </p:cNvSpPr>
          <p:nvPr/>
        </p:nvSpPr>
        <p:spPr bwMode="auto">
          <a:xfrm>
            <a:off x="3202223" y="3497412"/>
            <a:ext cx="2249008" cy="376929"/>
          </a:xfrm>
          <a:prstGeom prst="roundRect">
            <a:avLst>
              <a:gd name="adj" fmla="val 16667"/>
            </a:avLst>
          </a:prstGeom>
          <a:solidFill>
            <a:schemeClr val="bg1">
              <a:lumMod val="65000"/>
            </a:schemeClr>
          </a:solidFill>
          <a:ln>
            <a:noFill/>
            <a:headEnd/>
            <a:tailEnd/>
          </a:ln>
          <a:effectLst/>
        </p:spPr>
        <p:txBody>
          <a:bodyPr wrap="none" anchor="ctr"/>
          <a:lstStyle/>
          <a:p>
            <a:pPr marL="0" marR="0" lvl="0" indent="0" algn="ctr" defTabSz="914377" rtl="0" eaLnBrk="1" fontAlgn="auto" latinLnBrk="0" hangingPunct="1">
              <a:lnSpc>
                <a:spcPct val="100000"/>
              </a:lnSpc>
              <a:spcBef>
                <a:spcPts val="0"/>
              </a:spcBef>
              <a:spcAft>
                <a:spcPts val="0"/>
              </a:spcAft>
              <a:buClr>
                <a:srgbClr val="FFCC00"/>
              </a:buClr>
              <a:buSzTx/>
              <a:buFontTx/>
              <a:buNone/>
              <a:tabLst/>
              <a:defRPr/>
            </a:pPr>
            <a:r>
              <a:rPr kumimoji="0" lang="fr-FR" sz="1000" b="1" i="0" u="none" strike="noStrike" kern="0" cap="none" spc="0" normalizeH="0" baseline="0" noProof="0" dirty="0">
                <a:ln>
                  <a:noFill/>
                </a:ln>
                <a:solidFill>
                  <a:prstClr val="white"/>
                </a:solidFill>
                <a:effectLst/>
                <a:uLnTx/>
                <a:uFillTx/>
                <a:latin typeface="Calibri"/>
                <a:ea typeface="+mn-ea"/>
                <a:cs typeface="+mn-cs"/>
              </a:rPr>
              <a:t>Cohorte 1 : HER2 (IHC 2+/HIS-)</a:t>
            </a:r>
          </a:p>
          <a:p>
            <a:pPr marL="0" marR="0" lvl="0" indent="0" algn="ctr" defTabSz="914377" rtl="0" eaLnBrk="1" fontAlgn="auto" latinLnBrk="0" hangingPunct="1">
              <a:lnSpc>
                <a:spcPct val="100000"/>
              </a:lnSpc>
              <a:spcBef>
                <a:spcPts val="0"/>
              </a:spcBef>
              <a:spcAft>
                <a:spcPts val="0"/>
              </a:spcAft>
              <a:buClr>
                <a:srgbClr val="FFCC00"/>
              </a:buClr>
              <a:buSzTx/>
              <a:buFontTx/>
              <a:buNone/>
              <a:tabLst/>
              <a:defRPr/>
            </a:pPr>
            <a:r>
              <a:rPr kumimoji="0" lang="fr-FR" sz="1000" b="1" i="0" u="none" strike="noStrike" kern="0" cap="none" spc="0" normalizeH="0" baseline="0" noProof="0" dirty="0" err="1">
                <a:ln>
                  <a:noFill/>
                </a:ln>
                <a:solidFill>
                  <a:prstClr val="white"/>
                </a:solidFill>
                <a:effectLst/>
                <a:uLnTx/>
                <a:uFillTx/>
                <a:latin typeface="Calibri"/>
                <a:ea typeface="+mn-ea"/>
                <a:cs typeface="+mn-cs"/>
              </a:rPr>
              <a:t>T-DXd</a:t>
            </a:r>
            <a:r>
              <a:rPr kumimoji="0" lang="fr-FR" sz="1000" b="1" i="0" u="none" strike="noStrike" kern="0" cap="none" spc="0" normalizeH="0" baseline="0" noProof="0" dirty="0">
                <a:ln>
                  <a:noFill/>
                </a:ln>
                <a:solidFill>
                  <a:prstClr val="white"/>
                </a:solidFill>
                <a:effectLst/>
                <a:uLnTx/>
                <a:uFillTx/>
                <a:latin typeface="Calibri"/>
                <a:ea typeface="+mn-ea"/>
                <a:cs typeface="+mn-cs"/>
              </a:rPr>
              <a:t>  </a:t>
            </a:r>
            <a:r>
              <a:rPr kumimoji="0" lang="fr-FR" sz="1000" b="0" i="0" u="none" strike="noStrike" kern="0" cap="none" spc="0" normalizeH="0" baseline="0" noProof="0" dirty="0">
                <a:ln>
                  <a:noFill/>
                </a:ln>
                <a:solidFill>
                  <a:prstClr val="white"/>
                </a:solidFill>
                <a:effectLst/>
                <a:uLnTx/>
                <a:uFillTx/>
                <a:latin typeface="Calibri"/>
                <a:ea typeface="+mn-ea"/>
                <a:cs typeface="+mn-cs"/>
              </a:rPr>
              <a:t>(n~20)</a:t>
            </a:r>
          </a:p>
        </p:txBody>
      </p:sp>
      <p:sp>
        <p:nvSpPr>
          <p:cNvPr id="22" name="Rectangle 11">
            <a:extLst>
              <a:ext uri="{FF2B5EF4-FFF2-40B4-BE49-F238E27FC236}">
                <a16:creationId xmlns:a16="http://schemas.microsoft.com/office/drawing/2014/main" id="{48949B45-D42D-4681-AE9E-9BB6B9418F3A}"/>
              </a:ext>
            </a:extLst>
          </p:cNvPr>
          <p:cNvSpPr>
            <a:spLocks noChangeArrowheads="1"/>
          </p:cNvSpPr>
          <p:nvPr/>
        </p:nvSpPr>
        <p:spPr bwMode="auto">
          <a:xfrm>
            <a:off x="3202223" y="4331064"/>
            <a:ext cx="2249008" cy="376929"/>
          </a:xfrm>
          <a:prstGeom prst="roundRect">
            <a:avLst>
              <a:gd name="adj" fmla="val 16667"/>
            </a:avLst>
          </a:prstGeom>
          <a:solidFill>
            <a:schemeClr val="bg1">
              <a:lumMod val="65000"/>
            </a:schemeClr>
          </a:solidFill>
          <a:ln>
            <a:noFill/>
            <a:headEnd/>
            <a:tailEnd/>
          </a:ln>
          <a:effectLst/>
        </p:spPr>
        <p:txBody>
          <a:bodyPr wrap="none" anchor="ctr"/>
          <a:lstStyle/>
          <a:p>
            <a:pPr marL="0" marR="0" lvl="0" indent="0" algn="ctr" defTabSz="914377" rtl="0" eaLnBrk="1" fontAlgn="auto" latinLnBrk="0" hangingPunct="1">
              <a:lnSpc>
                <a:spcPct val="100000"/>
              </a:lnSpc>
              <a:spcBef>
                <a:spcPts val="0"/>
              </a:spcBef>
              <a:spcAft>
                <a:spcPts val="0"/>
              </a:spcAft>
              <a:buClr>
                <a:srgbClr val="FFCC00"/>
              </a:buClr>
              <a:buSzTx/>
              <a:buFontTx/>
              <a:buNone/>
              <a:tabLst/>
              <a:defRPr/>
            </a:pPr>
            <a:r>
              <a:rPr kumimoji="0" lang="fr-FR" sz="1000" b="1" i="0" u="none" strike="noStrike" kern="0" cap="none" spc="0" normalizeH="0" baseline="0" noProof="0" dirty="0">
                <a:ln>
                  <a:noFill/>
                </a:ln>
                <a:solidFill>
                  <a:prstClr val="white"/>
                </a:solidFill>
                <a:effectLst/>
                <a:uLnTx/>
                <a:uFillTx/>
                <a:latin typeface="Calibri"/>
                <a:ea typeface="+mn-ea"/>
                <a:cs typeface="+mn-cs"/>
              </a:rPr>
              <a:t>Cohorte 2 : HER2 (IHC 1+)</a:t>
            </a:r>
          </a:p>
          <a:p>
            <a:pPr marL="0" marR="0" lvl="0" indent="0" algn="ctr" defTabSz="914377" rtl="0" eaLnBrk="1" fontAlgn="auto" latinLnBrk="0" hangingPunct="1">
              <a:lnSpc>
                <a:spcPct val="100000"/>
              </a:lnSpc>
              <a:spcBef>
                <a:spcPts val="0"/>
              </a:spcBef>
              <a:spcAft>
                <a:spcPts val="0"/>
              </a:spcAft>
              <a:buClr>
                <a:srgbClr val="FFCC00"/>
              </a:buClr>
              <a:buSzTx/>
              <a:buFontTx/>
              <a:buNone/>
              <a:tabLst/>
              <a:defRPr/>
            </a:pPr>
            <a:r>
              <a:rPr kumimoji="0" lang="fr-FR" sz="1000" b="1" i="0" u="none" strike="noStrike" kern="0" cap="none" spc="0" normalizeH="0" baseline="0" noProof="0" dirty="0" err="1">
                <a:ln>
                  <a:noFill/>
                </a:ln>
                <a:solidFill>
                  <a:prstClr val="white"/>
                </a:solidFill>
                <a:effectLst/>
                <a:uLnTx/>
                <a:uFillTx/>
                <a:latin typeface="Calibri"/>
                <a:ea typeface="+mn-ea"/>
                <a:cs typeface="+mn-cs"/>
              </a:rPr>
              <a:t>T-DXd</a:t>
            </a:r>
            <a:r>
              <a:rPr kumimoji="0" lang="fr-FR" sz="1000" b="1" i="0" u="none" strike="noStrike" kern="0" cap="none" spc="0" normalizeH="0" baseline="0" noProof="0" dirty="0">
                <a:ln>
                  <a:noFill/>
                </a:ln>
                <a:solidFill>
                  <a:prstClr val="white"/>
                </a:solidFill>
                <a:effectLst/>
                <a:uLnTx/>
                <a:uFillTx/>
                <a:latin typeface="Calibri"/>
                <a:ea typeface="+mn-ea"/>
                <a:cs typeface="+mn-cs"/>
              </a:rPr>
              <a:t>  </a:t>
            </a:r>
            <a:r>
              <a:rPr kumimoji="0" lang="fr-FR" sz="1000" b="0" i="0" u="none" strike="noStrike" kern="0" cap="none" spc="0" normalizeH="0" baseline="0" noProof="0" dirty="0">
                <a:ln>
                  <a:noFill/>
                </a:ln>
                <a:solidFill>
                  <a:prstClr val="white"/>
                </a:solidFill>
                <a:effectLst/>
                <a:uLnTx/>
                <a:uFillTx/>
                <a:latin typeface="Calibri"/>
                <a:ea typeface="+mn-ea"/>
                <a:cs typeface="+mn-cs"/>
              </a:rPr>
              <a:t>(n~20)</a:t>
            </a:r>
          </a:p>
        </p:txBody>
      </p:sp>
      <p:sp>
        <p:nvSpPr>
          <p:cNvPr id="26" name="Text Box 8">
            <a:extLst>
              <a:ext uri="{FF2B5EF4-FFF2-40B4-BE49-F238E27FC236}">
                <a16:creationId xmlns:a16="http://schemas.microsoft.com/office/drawing/2014/main" id="{C6835349-1065-4296-89E7-6A8E6FD80327}"/>
              </a:ext>
            </a:extLst>
          </p:cNvPr>
          <p:cNvSpPr txBox="1">
            <a:spLocks noChangeArrowheads="1"/>
          </p:cNvSpPr>
          <p:nvPr/>
        </p:nvSpPr>
        <p:spPr bwMode="auto">
          <a:xfrm>
            <a:off x="960623" y="2508679"/>
            <a:ext cx="1365909" cy="1670342"/>
          </a:xfrm>
          <a:prstGeom prst="roundRect">
            <a:avLst>
              <a:gd name="adj" fmla="val 9492"/>
            </a:avLst>
          </a:prstGeom>
          <a:noFill/>
          <a:ln w="12700">
            <a:solidFill>
              <a:schemeClr val="tx1">
                <a:lumMod val="75000"/>
                <a:lumOff val="25000"/>
              </a:schemeClr>
            </a:solidFill>
            <a:miter lim="800000"/>
            <a:headEnd/>
            <a:tailEnd/>
          </a:ln>
        </p:spPr>
        <p:txBody>
          <a:bodyPr wrap="square" anchor="ctr">
            <a:noAutofit/>
          </a:bodyPr>
          <a:lstStyle/>
          <a:p>
            <a:pPr marL="0" marR="0" lvl="0" indent="0" algn="ctr" defTabSz="914377" rtl="0" eaLnBrk="1" fontAlgn="auto" latinLnBrk="0" hangingPunct="1">
              <a:lnSpc>
                <a:spcPct val="100000"/>
              </a:lnSpc>
              <a:spcBef>
                <a:spcPts val="600"/>
              </a:spcBef>
              <a:spcAft>
                <a:spcPts val="0"/>
              </a:spcAft>
              <a:buClrTx/>
              <a:buSzTx/>
              <a:buFontTx/>
              <a:buNone/>
              <a:tabLst>
                <a:tab pos="182563" algn="l"/>
              </a:tabLst>
              <a:defRPr/>
            </a:pPr>
            <a:r>
              <a:rPr kumimoji="0" lang="fr-FR" sz="1000" b="1" i="0" u="none" strike="noStrike" kern="1200" cap="none" spc="0" normalizeH="0" baseline="0" noProof="0" dirty="0">
                <a:ln>
                  <a:noFill/>
                </a:ln>
                <a:solidFill>
                  <a:prstClr val="black">
                    <a:lumMod val="65000"/>
                    <a:lumOff val="35000"/>
                  </a:prstClr>
                </a:solidFill>
                <a:effectLst/>
                <a:uLnTx/>
                <a:uFillTx/>
                <a:latin typeface="Calibri"/>
                <a:ea typeface="+mn-ea"/>
                <a:cs typeface="+mn-cs"/>
              </a:rPr>
              <a:t>Adénocarcinome estomac ou JOG avancé HER2+</a:t>
            </a:r>
          </a:p>
          <a:p>
            <a:pPr marL="0" marR="0" lvl="0" indent="0" algn="ctr" defTabSz="914377" rtl="0" eaLnBrk="1" fontAlgn="auto" latinLnBrk="0" hangingPunct="1">
              <a:lnSpc>
                <a:spcPct val="100000"/>
              </a:lnSpc>
              <a:spcBef>
                <a:spcPts val="600"/>
              </a:spcBef>
              <a:spcAft>
                <a:spcPts val="0"/>
              </a:spcAft>
              <a:buClrTx/>
              <a:buSzTx/>
              <a:buFontTx/>
              <a:buNone/>
              <a:tabLst>
                <a:tab pos="182563" algn="l"/>
              </a:tabLst>
              <a:defRPr/>
            </a:pPr>
            <a:r>
              <a:rPr kumimoji="0" lang="fr-FR" sz="1000" b="1" i="0" u="none" strike="noStrike" kern="1200" cap="none" spc="0" normalizeH="0" baseline="0" noProof="0" dirty="0">
                <a:ln>
                  <a:noFill/>
                </a:ln>
                <a:solidFill>
                  <a:prstClr val="black">
                    <a:lumMod val="65000"/>
                    <a:lumOff val="35000"/>
                  </a:prstClr>
                </a:solidFill>
                <a:effectLst/>
                <a:uLnTx/>
                <a:uFillTx/>
                <a:latin typeface="Calibri"/>
                <a:ea typeface="+mn-ea"/>
                <a:cs typeface="+mn-cs"/>
              </a:rPr>
              <a:t>≥ 2 lignes antérieures dont 5FU et sel de platine</a:t>
            </a:r>
          </a:p>
          <a:p>
            <a:pPr marL="0" marR="0" lvl="0" indent="0" algn="ctr" defTabSz="914377" rtl="0" eaLnBrk="1" fontAlgn="auto" latinLnBrk="0" hangingPunct="1">
              <a:lnSpc>
                <a:spcPct val="100000"/>
              </a:lnSpc>
              <a:spcBef>
                <a:spcPts val="600"/>
              </a:spcBef>
              <a:spcAft>
                <a:spcPts val="0"/>
              </a:spcAft>
              <a:buClrTx/>
              <a:buSzTx/>
              <a:buFontTx/>
              <a:buNone/>
              <a:tabLst>
                <a:tab pos="182563" algn="l"/>
              </a:tabLst>
              <a:defRPr/>
            </a:pPr>
            <a:r>
              <a:rPr kumimoji="0" lang="fr-FR" sz="1000" b="1" i="0" u="none" strike="noStrike" kern="1200" cap="none" spc="0" normalizeH="0" baseline="0" noProof="0" dirty="0">
                <a:ln>
                  <a:noFill/>
                </a:ln>
                <a:solidFill>
                  <a:prstClr val="black">
                    <a:lumMod val="65000"/>
                    <a:lumOff val="35000"/>
                  </a:prstClr>
                </a:solidFill>
                <a:effectLst/>
                <a:uLnTx/>
                <a:uFillTx/>
                <a:latin typeface="Calibri"/>
                <a:ea typeface="+mn-ea"/>
                <a:cs typeface="+mn-cs"/>
              </a:rPr>
              <a:t>+ trastuzumab</a:t>
            </a:r>
            <a:br>
              <a:rPr kumimoji="0" lang="fr-FR" sz="1000" b="1" i="0" u="none" strike="noStrike" kern="1200" cap="none" spc="0" normalizeH="0" baseline="0" noProof="0" dirty="0">
                <a:ln>
                  <a:noFill/>
                </a:ln>
                <a:solidFill>
                  <a:prstClr val="black">
                    <a:lumMod val="65000"/>
                    <a:lumOff val="35000"/>
                  </a:prstClr>
                </a:solidFill>
                <a:effectLst/>
                <a:uLnTx/>
                <a:uFillTx/>
                <a:latin typeface="Calibri"/>
                <a:ea typeface="+mn-ea"/>
                <a:cs typeface="+mn-cs"/>
              </a:rPr>
            </a:br>
            <a:r>
              <a:rPr kumimoji="0" lang="fr-FR" sz="1000" b="1" i="0" u="none" strike="noStrike" kern="1200" cap="none" spc="0" normalizeH="0" baseline="0" noProof="0" dirty="0">
                <a:ln>
                  <a:noFill/>
                </a:ln>
                <a:solidFill>
                  <a:prstClr val="black">
                    <a:lumMod val="65000"/>
                    <a:lumOff val="35000"/>
                  </a:prstClr>
                </a:solidFill>
                <a:effectLst/>
                <a:uLnTx/>
                <a:uFillTx/>
                <a:latin typeface="Calibri"/>
                <a:ea typeface="+mn-ea"/>
                <a:cs typeface="+mn-cs"/>
              </a:rPr>
              <a:t>.ECOG PS 0-1</a:t>
            </a:r>
          </a:p>
        </p:txBody>
      </p:sp>
      <p:sp>
        <p:nvSpPr>
          <p:cNvPr id="30" name="Freeform 15">
            <a:extLst>
              <a:ext uri="{FF2B5EF4-FFF2-40B4-BE49-F238E27FC236}">
                <a16:creationId xmlns:a16="http://schemas.microsoft.com/office/drawing/2014/main" id="{304E0F0D-7049-4AD1-BA30-ADD74E8B2871}"/>
              </a:ext>
            </a:extLst>
          </p:cNvPr>
          <p:cNvSpPr>
            <a:spLocks/>
          </p:cNvSpPr>
          <p:nvPr/>
        </p:nvSpPr>
        <p:spPr bwMode="auto">
          <a:xfrm flipV="1">
            <a:off x="2717141" y="3684334"/>
            <a:ext cx="485080" cy="841677"/>
          </a:xfrm>
          <a:custGeom>
            <a:avLst/>
            <a:gdLst>
              <a:gd name="T0" fmla="*/ 2147483647 w 133"/>
              <a:gd name="T1" fmla="*/ 0 h 904"/>
              <a:gd name="T2" fmla="*/ 0 w 133"/>
              <a:gd name="T3" fmla="*/ 0 h 904"/>
              <a:gd name="T4" fmla="*/ 0 w 133"/>
              <a:gd name="T5" fmla="*/ 2147483647 h 904"/>
              <a:gd name="T6" fmla="*/ 2147483647 w 133"/>
              <a:gd name="T7" fmla="*/ 2147483647 h 904"/>
              <a:gd name="T8" fmla="*/ 0 60000 65536"/>
              <a:gd name="T9" fmla="*/ 0 60000 65536"/>
              <a:gd name="T10" fmla="*/ 0 60000 65536"/>
              <a:gd name="T11" fmla="*/ 0 60000 65536"/>
              <a:gd name="T12" fmla="*/ 0 w 133"/>
              <a:gd name="T13" fmla="*/ 0 h 904"/>
              <a:gd name="T14" fmla="*/ 133 w 133"/>
              <a:gd name="T15" fmla="*/ 904 h 904"/>
              <a:gd name="connsiteX0" fmla="*/ 10000 w 10000"/>
              <a:gd name="connsiteY0" fmla="*/ 0 h 10000"/>
              <a:gd name="connsiteX1" fmla="*/ 0 w 10000"/>
              <a:gd name="connsiteY1" fmla="*/ 0 h 10000"/>
              <a:gd name="connsiteX2" fmla="*/ 0 w 10000"/>
              <a:gd name="connsiteY2" fmla="*/ 10000 h 10000"/>
            </a:gdLst>
            <a:ahLst/>
            <a:cxnLst>
              <a:cxn ang="0">
                <a:pos x="connsiteX0" y="connsiteY0"/>
              </a:cxn>
              <a:cxn ang="0">
                <a:pos x="connsiteX1" y="connsiteY1"/>
              </a:cxn>
              <a:cxn ang="0">
                <a:pos x="connsiteX2" y="connsiteY2"/>
              </a:cxn>
            </a:cxnLst>
            <a:rect l="l" t="t" r="r" b="b"/>
            <a:pathLst>
              <a:path w="10000" h="10000">
                <a:moveTo>
                  <a:pt x="10000" y="0"/>
                </a:moveTo>
                <a:lnTo>
                  <a:pt x="0" y="0"/>
                </a:lnTo>
                <a:lnTo>
                  <a:pt x="0" y="10000"/>
                </a:lnTo>
              </a:path>
            </a:pathLst>
          </a:custGeom>
          <a:noFill/>
          <a:ln w="15875">
            <a:solidFill>
              <a:schemeClr val="bg1">
                <a:lumMod val="75000"/>
              </a:schemeClr>
            </a:solidFill>
            <a:round/>
            <a:headEnd type="triangle" w="med" len="med"/>
            <a:tailEnd type="none" w="med" len="med"/>
          </a:ln>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fr-FR" sz="1000" b="0" i="0" u="none" strike="noStrike" kern="0" cap="none" spc="0" normalizeH="0" baseline="0" noProof="0" dirty="0">
              <a:ln>
                <a:noFill/>
              </a:ln>
              <a:solidFill>
                <a:srgbClr val="FFFFFF"/>
              </a:solidFill>
              <a:effectLst/>
              <a:uLnTx/>
              <a:uFillTx/>
              <a:latin typeface="Calibri"/>
              <a:ea typeface="ＭＳ Ｐゴシック" pitchFamily="34" charset="-128"/>
              <a:cs typeface="+mn-cs"/>
            </a:endParaRPr>
          </a:p>
        </p:txBody>
      </p:sp>
      <p:sp>
        <p:nvSpPr>
          <p:cNvPr id="28" name="Freeform 15">
            <a:extLst>
              <a:ext uri="{FF2B5EF4-FFF2-40B4-BE49-F238E27FC236}">
                <a16:creationId xmlns:a16="http://schemas.microsoft.com/office/drawing/2014/main" id="{B2E4B104-DBFE-42AC-BACE-E4012A7EC372}"/>
              </a:ext>
            </a:extLst>
          </p:cNvPr>
          <p:cNvSpPr>
            <a:spLocks/>
          </p:cNvSpPr>
          <p:nvPr/>
        </p:nvSpPr>
        <p:spPr bwMode="auto">
          <a:xfrm>
            <a:off x="2716984" y="2275952"/>
            <a:ext cx="485237" cy="858904"/>
          </a:xfrm>
          <a:custGeom>
            <a:avLst/>
            <a:gdLst>
              <a:gd name="T0" fmla="*/ 2147483647 w 133"/>
              <a:gd name="T1" fmla="*/ 0 h 904"/>
              <a:gd name="T2" fmla="*/ 0 w 133"/>
              <a:gd name="T3" fmla="*/ 0 h 904"/>
              <a:gd name="T4" fmla="*/ 0 w 133"/>
              <a:gd name="T5" fmla="*/ 2147483647 h 904"/>
              <a:gd name="T6" fmla="*/ 2147483647 w 133"/>
              <a:gd name="T7" fmla="*/ 2147483647 h 904"/>
              <a:gd name="T8" fmla="*/ 0 60000 65536"/>
              <a:gd name="T9" fmla="*/ 0 60000 65536"/>
              <a:gd name="T10" fmla="*/ 0 60000 65536"/>
              <a:gd name="T11" fmla="*/ 0 60000 65536"/>
              <a:gd name="T12" fmla="*/ 0 w 133"/>
              <a:gd name="T13" fmla="*/ 0 h 904"/>
              <a:gd name="T14" fmla="*/ 133 w 133"/>
              <a:gd name="T15" fmla="*/ 904 h 904"/>
            </a:gdLst>
            <a:ahLst/>
            <a:cxnLst>
              <a:cxn ang="T8">
                <a:pos x="T0" y="T1"/>
              </a:cxn>
              <a:cxn ang="T9">
                <a:pos x="T2" y="T3"/>
              </a:cxn>
              <a:cxn ang="T10">
                <a:pos x="T4" y="T5"/>
              </a:cxn>
              <a:cxn ang="T11">
                <a:pos x="T6" y="T7"/>
              </a:cxn>
            </a:cxnLst>
            <a:rect l="T12" t="T13" r="T14" b="T15"/>
            <a:pathLst>
              <a:path w="133" h="904">
                <a:moveTo>
                  <a:pt x="133" y="0"/>
                </a:moveTo>
                <a:lnTo>
                  <a:pt x="0" y="0"/>
                </a:lnTo>
                <a:lnTo>
                  <a:pt x="0" y="904"/>
                </a:lnTo>
                <a:lnTo>
                  <a:pt x="133" y="904"/>
                </a:lnTo>
              </a:path>
            </a:pathLst>
          </a:custGeom>
          <a:noFill/>
          <a:ln w="12700">
            <a:solidFill>
              <a:srgbClr val="4D4D4D"/>
            </a:solidFill>
            <a:round/>
            <a:headEnd type="triangle" w="med" len="med"/>
            <a:tailEnd type="triangle" w="med" len="med"/>
          </a:ln>
        </p:spPr>
        <p: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fr-FR" sz="1200" b="0" i="0"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mn-cs"/>
            </a:endParaRPr>
          </a:p>
        </p:txBody>
      </p:sp>
      <p:sp>
        <p:nvSpPr>
          <p:cNvPr id="29" name="Ellipse 9">
            <a:extLst>
              <a:ext uri="{FF2B5EF4-FFF2-40B4-BE49-F238E27FC236}">
                <a16:creationId xmlns:a16="http://schemas.microsoft.com/office/drawing/2014/main" id="{5206477D-48FC-43D1-8DB2-6038522BEEDB}"/>
              </a:ext>
            </a:extLst>
          </p:cNvPr>
          <p:cNvSpPr/>
          <p:nvPr/>
        </p:nvSpPr>
        <p:spPr>
          <a:xfrm>
            <a:off x="2528503" y="2502075"/>
            <a:ext cx="377686" cy="368276"/>
          </a:xfrm>
          <a:prstGeom prst="ellipse">
            <a:avLst/>
          </a:prstGeom>
          <a:solidFill>
            <a:srgbClr val="4D4D4D"/>
          </a:solidFill>
          <a:ln>
            <a:headEnd/>
            <a:tailEnd/>
          </a:ln>
          <a:effectLst/>
        </p:spPr>
        <p:style>
          <a:lnRef idx="0">
            <a:schemeClr val="dk1"/>
          </a:lnRef>
          <a:fillRef idx="3">
            <a:schemeClr val="dk1"/>
          </a:fillRef>
          <a:effectRef idx="3">
            <a:schemeClr val="dk1"/>
          </a:effectRef>
          <a:fontRef idx="minor">
            <a:schemeClr val="lt1"/>
          </a:fontRef>
        </p:style>
        <p:txBody>
          <a:bodyPr wrap="none" anchor="ctr"/>
          <a:lstStyle/>
          <a:p>
            <a:pPr marL="0" marR="0" lvl="0" indent="0" algn="ctr" defTabSz="685783" rtl="0" eaLnBrk="1" fontAlgn="auto" latinLnBrk="0" hangingPunct="1">
              <a:lnSpc>
                <a:spcPct val="100000"/>
              </a:lnSpc>
              <a:spcBef>
                <a:spcPts val="0"/>
              </a:spcBef>
              <a:spcAft>
                <a:spcPts val="0"/>
              </a:spcAft>
              <a:buClr>
                <a:srgbClr val="FFCC00"/>
              </a:buClr>
              <a:buSzTx/>
              <a:buFontTx/>
              <a:buNone/>
              <a:tabLst/>
              <a:defRPr/>
            </a:pPr>
            <a:r>
              <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R</a:t>
            </a:r>
            <a:br>
              <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br>
            <a:r>
              <a:rPr kumimoji="0" lang="fr-FR"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2:1</a:t>
            </a:r>
            <a:endPar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cxnSp>
        <p:nvCxnSpPr>
          <p:cNvPr id="33" name="Connecteur droit 32">
            <a:extLst>
              <a:ext uri="{FF2B5EF4-FFF2-40B4-BE49-F238E27FC236}">
                <a16:creationId xmlns:a16="http://schemas.microsoft.com/office/drawing/2014/main" id="{ACEC272A-1B3E-4497-BB05-C575F57C3EB4}"/>
              </a:ext>
            </a:extLst>
          </p:cNvPr>
          <p:cNvCxnSpPr>
            <a:cxnSpLocks/>
          </p:cNvCxnSpPr>
          <p:nvPr/>
        </p:nvCxnSpPr>
        <p:spPr>
          <a:xfrm>
            <a:off x="6013003" y="3064117"/>
            <a:ext cx="0" cy="1266947"/>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21974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re 11"/>
          <p:cNvSpPr>
            <a:spLocks noGrp="1"/>
          </p:cNvSpPr>
          <p:nvPr>
            <p:ph type="title"/>
          </p:nvPr>
        </p:nvSpPr>
        <p:spPr/>
        <p:txBody>
          <a:bodyPr>
            <a:noAutofit/>
          </a:bodyPr>
          <a:lstStyle/>
          <a:p>
            <a:r>
              <a:rPr lang="fr-FR" dirty="0" err="1"/>
              <a:t>T-DXd</a:t>
            </a:r>
            <a:r>
              <a:rPr lang="fr-FR" dirty="0"/>
              <a:t> dans le cancer gastrique métastatique prétraité</a:t>
            </a:r>
            <a:br>
              <a:rPr lang="fr-FR" dirty="0"/>
            </a:br>
            <a:r>
              <a:rPr lang="fr-FR" dirty="0"/>
              <a:t> </a:t>
            </a:r>
            <a:r>
              <a:rPr lang="fr-FR" b="1" dirty="0"/>
              <a:t>Etude DESTINY-Gastric01 </a:t>
            </a:r>
            <a:endParaRPr lang="fr-FR" sz="2000" dirty="0"/>
          </a:p>
        </p:txBody>
      </p:sp>
      <p:sp>
        <p:nvSpPr>
          <p:cNvPr id="3" name="Espace réservé du contenu 2">
            <a:extLst>
              <a:ext uri="{FF2B5EF4-FFF2-40B4-BE49-F238E27FC236}">
                <a16:creationId xmlns:a16="http://schemas.microsoft.com/office/drawing/2014/main" id="{0ECA3AA6-4F36-4FA2-A535-02881CE5FB88}"/>
              </a:ext>
            </a:extLst>
          </p:cNvPr>
          <p:cNvSpPr>
            <a:spLocks noGrp="1"/>
          </p:cNvSpPr>
          <p:nvPr>
            <p:ph sz="half" idx="1"/>
          </p:nvPr>
        </p:nvSpPr>
        <p:spPr/>
        <p:txBody>
          <a:bodyPr/>
          <a:lstStyle/>
          <a:p>
            <a:endParaRPr lang="fr-FR"/>
          </a:p>
        </p:txBody>
      </p:sp>
      <p:sp>
        <p:nvSpPr>
          <p:cNvPr id="10" name="ZoneTexte 9">
            <a:extLst>
              <a:ext uri="{FF2B5EF4-FFF2-40B4-BE49-F238E27FC236}">
                <a16:creationId xmlns:a16="http://schemas.microsoft.com/office/drawing/2014/main" id="{DAB6AE5C-EBE1-3941-A88D-6DE29BC8C43B}"/>
              </a:ext>
            </a:extLst>
          </p:cNvPr>
          <p:cNvSpPr txBox="1"/>
          <p:nvPr/>
        </p:nvSpPr>
        <p:spPr>
          <a:xfrm>
            <a:off x="-3048" y="4912668"/>
            <a:ext cx="2108269"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Shitara</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K et al, ASCO2020, Abs 4513</a:t>
            </a:r>
          </a:p>
        </p:txBody>
      </p:sp>
      <p:grpSp>
        <p:nvGrpSpPr>
          <p:cNvPr id="2" name="Groupe 1">
            <a:extLst>
              <a:ext uri="{FF2B5EF4-FFF2-40B4-BE49-F238E27FC236}">
                <a16:creationId xmlns:a16="http://schemas.microsoft.com/office/drawing/2014/main" id="{5707A562-B50F-4AC5-96F0-D4178FEA067E}"/>
              </a:ext>
            </a:extLst>
          </p:cNvPr>
          <p:cNvGrpSpPr/>
          <p:nvPr/>
        </p:nvGrpSpPr>
        <p:grpSpPr>
          <a:xfrm>
            <a:off x="4569494" y="893416"/>
            <a:ext cx="4398660" cy="3242486"/>
            <a:chOff x="4870793" y="166547"/>
            <a:chExt cx="6080414" cy="4528285"/>
          </a:xfrm>
        </p:grpSpPr>
        <p:cxnSp>
          <p:nvCxnSpPr>
            <p:cNvPr id="180" name="Connecteur droit 179">
              <a:extLst>
                <a:ext uri="{FF2B5EF4-FFF2-40B4-BE49-F238E27FC236}">
                  <a16:creationId xmlns:a16="http://schemas.microsoft.com/office/drawing/2014/main" id="{92A21A11-C94A-415A-A9F7-96D6DACF4405}"/>
                </a:ext>
              </a:extLst>
            </p:cNvPr>
            <p:cNvCxnSpPr/>
            <p:nvPr/>
          </p:nvCxnSpPr>
          <p:spPr>
            <a:xfrm>
              <a:off x="5533040" y="1532383"/>
              <a:ext cx="5062652"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81" name="Connecteur droit 180">
              <a:extLst>
                <a:ext uri="{FF2B5EF4-FFF2-40B4-BE49-F238E27FC236}">
                  <a16:creationId xmlns:a16="http://schemas.microsoft.com/office/drawing/2014/main" id="{551CE5A8-4653-44B8-875C-456EABADBDEC}"/>
                </a:ext>
              </a:extLst>
            </p:cNvPr>
            <p:cNvCxnSpPr/>
            <p:nvPr/>
          </p:nvCxnSpPr>
          <p:spPr>
            <a:xfrm>
              <a:off x="5533040" y="3509285"/>
              <a:ext cx="5062652" cy="0"/>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1" name="Connecteur droit 10">
              <a:extLst>
                <a:ext uri="{FF2B5EF4-FFF2-40B4-BE49-F238E27FC236}">
                  <a16:creationId xmlns:a16="http://schemas.microsoft.com/office/drawing/2014/main" id="{83A6F666-2588-44B7-9B6F-970930FB47AA}"/>
                </a:ext>
              </a:extLst>
            </p:cNvPr>
            <p:cNvCxnSpPr/>
            <p:nvPr/>
          </p:nvCxnSpPr>
          <p:spPr>
            <a:xfrm>
              <a:off x="5533040" y="1809487"/>
              <a:ext cx="5062652" cy="0"/>
            </a:xfrm>
            <a:prstGeom prst="line">
              <a:avLst/>
            </a:prstGeom>
            <a:ln w="635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 name="Connecteur droit 11">
              <a:extLst>
                <a:ext uri="{FF2B5EF4-FFF2-40B4-BE49-F238E27FC236}">
                  <a16:creationId xmlns:a16="http://schemas.microsoft.com/office/drawing/2014/main" id="{3F1AE80E-4FB2-44A2-9C97-291D5B422B6A}"/>
                </a:ext>
              </a:extLst>
            </p:cNvPr>
            <p:cNvCxnSpPr/>
            <p:nvPr/>
          </p:nvCxnSpPr>
          <p:spPr>
            <a:xfrm>
              <a:off x="5533040" y="3782316"/>
              <a:ext cx="5062652" cy="0"/>
            </a:xfrm>
            <a:prstGeom prst="line">
              <a:avLst/>
            </a:prstGeom>
            <a:ln w="635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3" name="Connecteur droit 12">
              <a:extLst>
                <a:ext uri="{FF2B5EF4-FFF2-40B4-BE49-F238E27FC236}">
                  <a16:creationId xmlns:a16="http://schemas.microsoft.com/office/drawing/2014/main" id="{B8CA3692-C7B7-4585-A0DB-0C2162EDE6A1}"/>
                </a:ext>
              </a:extLst>
            </p:cNvPr>
            <p:cNvCxnSpPr/>
            <p:nvPr/>
          </p:nvCxnSpPr>
          <p:spPr>
            <a:xfrm>
              <a:off x="5533040" y="1343747"/>
              <a:ext cx="5062652" cy="0"/>
            </a:xfrm>
            <a:prstGeom prst="line">
              <a:avLst/>
            </a:prstGeom>
            <a:ln w="635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4" name="Connecteur droit 13">
              <a:extLst>
                <a:ext uri="{FF2B5EF4-FFF2-40B4-BE49-F238E27FC236}">
                  <a16:creationId xmlns:a16="http://schemas.microsoft.com/office/drawing/2014/main" id="{E5782265-5A5D-41D1-B9EC-CDA0916E572C}"/>
                </a:ext>
              </a:extLst>
            </p:cNvPr>
            <p:cNvCxnSpPr/>
            <p:nvPr/>
          </p:nvCxnSpPr>
          <p:spPr>
            <a:xfrm>
              <a:off x="5533040" y="3313437"/>
              <a:ext cx="5062652" cy="0"/>
            </a:xfrm>
            <a:prstGeom prst="line">
              <a:avLst/>
            </a:prstGeom>
            <a:ln w="635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15" name="ZoneTexte 14">
              <a:extLst>
                <a:ext uri="{FF2B5EF4-FFF2-40B4-BE49-F238E27FC236}">
                  <a16:creationId xmlns:a16="http://schemas.microsoft.com/office/drawing/2014/main" id="{F48BE264-8C69-4C7B-ABF1-A7A5CD6963B8}"/>
                </a:ext>
              </a:extLst>
            </p:cNvPr>
            <p:cNvSpPr txBox="1"/>
            <p:nvPr/>
          </p:nvSpPr>
          <p:spPr>
            <a:xfrm rot="16200000">
              <a:off x="4146341" y="1452076"/>
              <a:ext cx="1767991" cy="3190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 </a:t>
              </a:r>
            </a:p>
          </p:txBody>
        </p:sp>
        <p:graphicFrame>
          <p:nvGraphicFramePr>
            <p:cNvPr id="16" name="Espace réservé du contenu 3">
              <a:extLst>
                <a:ext uri="{FF2B5EF4-FFF2-40B4-BE49-F238E27FC236}">
                  <a16:creationId xmlns:a16="http://schemas.microsoft.com/office/drawing/2014/main" id="{3E6AE7D1-19B7-43BD-BF8B-013D1756EB5A}"/>
                </a:ext>
              </a:extLst>
            </p:cNvPr>
            <p:cNvGraphicFramePr>
              <a:graphicFrameLocks/>
            </p:cNvGraphicFramePr>
            <p:nvPr/>
          </p:nvGraphicFramePr>
          <p:xfrm>
            <a:off x="5114388" y="687906"/>
            <a:ext cx="526340" cy="2029959"/>
          </p:xfrm>
          <a:graphic>
            <a:graphicData uri="http://schemas.openxmlformats.org/drawingml/2006/chart">
              <c:chart xmlns:c="http://schemas.openxmlformats.org/drawingml/2006/chart" xmlns:r="http://schemas.openxmlformats.org/officeDocument/2006/relationships" r:id="rId2"/>
            </a:graphicData>
          </a:graphic>
        </p:graphicFrame>
        <p:sp>
          <p:nvSpPr>
            <p:cNvPr id="17" name="Rectangle à coins arrondis 6">
              <a:extLst>
                <a:ext uri="{FF2B5EF4-FFF2-40B4-BE49-F238E27FC236}">
                  <a16:creationId xmlns:a16="http://schemas.microsoft.com/office/drawing/2014/main" id="{7769A51F-F960-4F6F-B2CD-2AEA54F4198E}"/>
                </a:ext>
              </a:extLst>
            </p:cNvPr>
            <p:cNvSpPr/>
            <p:nvPr/>
          </p:nvSpPr>
          <p:spPr>
            <a:xfrm>
              <a:off x="4874257" y="297443"/>
              <a:ext cx="6076950" cy="4290435"/>
            </a:xfrm>
            <a:prstGeom prst="roundRect">
              <a:avLst>
                <a:gd name="adj" fmla="val 3988"/>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8" name="Rectangle 17">
              <a:extLst>
                <a:ext uri="{FF2B5EF4-FFF2-40B4-BE49-F238E27FC236}">
                  <a16:creationId xmlns:a16="http://schemas.microsoft.com/office/drawing/2014/main" id="{126AE61A-6DA1-43B2-A891-9253936A9BF8}"/>
                </a:ext>
              </a:extLst>
            </p:cNvPr>
            <p:cNvSpPr/>
            <p:nvPr/>
          </p:nvSpPr>
          <p:spPr>
            <a:xfrm>
              <a:off x="5114388" y="166547"/>
              <a:ext cx="5646599" cy="316445"/>
            </a:xfrm>
            <a:prstGeom prst="rect">
              <a:avLst/>
            </a:prstGeom>
            <a:solidFill>
              <a:schemeClr val="bg1"/>
            </a:solidFill>
          </p:spPr>
          <p:txBody>
            <a:bodyPr wrap="square" lIns="36000" tIns="36000" rIns="36000" bIns="36000">
              <a:spAutoFit/>
            </a:bodyPr>
            <a:lstStyle/>
            <a:p>
              <a:pPr marL="0" marR="0" lvl="0" indent="0" algn="ctr" defTabSz="914400" rtl="0" eaLnBrk="1" fontAlgn="auto" latinLnBrk="0" hangingPunct="1">
                <a:lnSpc>
                  <a:spcPct val="100000"/>
                </a:lnSpc>
                <a:spcBef>
                  <a:spcPts val="0"/>
                </a:spcBef>
                <a:spcAft>
                  <a:spcPts val="0"/>
                </a:spcAft>
                <a:buClrTx/>
                <a:buSzTx/>
                <a:buFontTx/>
                <a:buNone/>
                <a:tabLst>
                  <a:tab pos="3409950" algn="l"/>
                </a:tabLst>
                <a:defRPr/>
              </a:pPr>
              <a:r>
                <a:rPr kumimoji="0" lang="fr-FR" sz="1000" b="1" i="0" u="none" strike="noStrike" kern="1200" cap="none" spc="0" normalizeH="0" baseline="0" noProof="0" dirty="0">
                  <a:ln>
                    <a:noFill/>
                  </a:ln>
                  <a:solidFill>
                    <a:srgbClr val="4D4D4D"/>
                  </a:solidFill>
                  <a:effectLst/>
                  <a:uLnTx/>
                  <a:uFillTx/>
                  <a:latin typeface="Arial" panose="020B0604020202020204" pitchFamily="34" charset="0"/>
                  <a:ea typeface="+mn-ea"/>
                  <a:cs typeface="Arial" panose="020B0604020202020204" pitchFamily="34" charset="0"/>
                </a:rPr>
                <a:t>Meilleur pourcentage de variation de taille tumorale / taille basale</a:t>
              </a:r>
            </a:p>
          </p:txBody>
        </p:sp>
        <p:sp>
          <p:nvSpPr>
            <p:cNvPr id="19" name="Rectangle 18">
              <a:extLst>
                <a:ext uri="{FF2B5EF4-FFF2-40B4-BE49-F238E27FC236}">
                  <a16:creationId xmlns:a16="http://schemas.microsoft.com/office/drawing/2014/main" id="{8CFAFFBA-BC4C-4D0A-8AF8-2BA5BADA0634}"/>
                </a:ext>
              </a:extLst>
            </p:cNvPr>
            <p:cNvSpPr/>
            <p:nvPr/>
          </p:nvSpPr>
          <p:spPr>
            <a:xfrm>
              <a:off x="9687965" y="959180"/>
              <a:ext cx="910732" cy="34385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(n=117)</a:t>
              </a:r>
              <a:endParaRPr kumimoji="0" lang="fr-FR" sz="1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0" name="Rectangle 19">
              <a:extLst>
                <a:ext uri="{FF2B5EF4-FFF2-40B4-BE49-F238E27FC236}">
                  <a16:creationId xmlns:a16="http://schemas.microsoft.com/office/drawing/2014/main" id="{B649114E-10C5-42B4-BC83-D78FB0B50A08}"/>
                </a:ext>
              </a:extLst>
            </p:cNvPr>
            <p:cNvSpPr/>
            <p:nvPr/>
          </p:nvSpPr>
          <p:spPr>
            <a:xfrm>
              <a:off x="9687965" y="2917932"/>
              <a:ext cx="910732" cy="35460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(n=52)</a:t>
              </a:r>
              <a:endParaRPr kumimoji="0" lang="fr-FR"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1" name="Rectangle 20">
              <a:extLst>
                <a:ext uri="{FF2B5EF4-FFF2-40B4-BE49-F238E27FC236}">
                  <a16:creationId xmlns:a16="http://schemas.microsoft.com/office/drawing/2014/main" id="{D87EA8E2-C411-4ADB-8E40-9A3BEAE005C5}"/>
                </a:ext>
              </a:extLst>
            </p:cNvPr>
            <p:cNvSpPr/>
            <p:nvPr/>
          </p:nvSpPr>
          <p:spPr>
            <a:xfrm>
              <a:off x="7828253" y="838327"/>
              <a:ext cx="601447" cy="261610"/>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tab pos="3409950" algn="l"/>
                </a:tabLst>
                <a:defRPr/>
              </a:pPr>
              <a:r>
                <a:rPr kumimoji="0" lang="fr-FR" sz="1100" b="1" i="0" u="none" strike="noStrike" kern="1200" cap="none" spc="0" normalizeH="0" baseline="0" noProof="0">
                  <a:ln>
                    <a:noFill/>
                  </a:ln>
                  <a:solidFill>
                    <a:srgbClr val="4D4D4D"/>
                  </a:solidFill>
                  <a:effectLst/>
                  <a:uLnTx/>
                  <a:uFillTx/>
                  <a:latin typeface="Arial" panose="020B0604020202020204" pitchFamily="34" charset="0"/>
                  <a:ea typeface="+mn-ea"/>
                  <a:cs typeface="Arial" panose="020B0604020202020204" pitchFamily="34" charset="0"/>
                </a:rPr>
                <a:t>T-DXd</a:t>
              </a:r>
              <a:endParaRPr kumimoji="0" lang="fr-FR" sz="1100" b="1" i="0" u="none" strike="noStrike" kern="1200" cap="none" spc="0" normalizeH="0" baseline="0" noProof="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2" name="Rectangle 21">
              <a:extLst>
                <a:ext uri="{FF2B5EF4-FFF2-40B4-BE49-F238E27FC236}">
                  <a16:creationId xmlns:a16="http://schemas.microsoft.com/office/drawing/2014/main" id="{52327EA5-CEA1-457D-AC2C-29F630634CB0}"/>
                </a:ext>
              </a:extLst>
            </p:cNvPr>
            <p:cNvSpPr/>
            <p:nvPr/>
          </p:nvSpPr>
          <p:spPr>
            <a:xfrm>
              <a:off x="7797799" y="2802143"/>
              <a:ext cx="662362" cy="261610"/>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tab pos="3409950" algn="l"/>
                </a:tabLst>
                <a:defRPr/>
              </a:pPr>
              <a:r>
                <a:rPr kumimoji="0" lang="fr-FR" sz="1100" b="1" i="0" u="none" strike="noStrike" kern="1200" cap="none" spc="0" normalizeH="0" baseline="0" noProof="0" dirty="0">
                  <a:ln>
                    <a:noFill/>
                  </a:ln>
                  <a:solidFill>
                    <a:srgbClr val="4D4D4D"/>
                  </a:solidFill>
                  <a:effectLst/>
                  <a:uLnTx/>
                  <a:uFillTx/>
                  <a:latin typeface="Arial" panose="020B0604020202020204" pitchFamily="34" charset="0"/>
                  <a:ea typeface="+mn-ea"/>
                  <a:cs typeface="Arial" panose="020B0604020202020204" pitchFamily="34" charset="0"/>
                </a:rPr>
                <a:t>Chimio</a:t>
              </a:r>
            </a:p>
          </p:txBody>
        </p:sp>
        <p:graphicFrame>
          <p:nvGraphicFramePr>
            <p:cNvPr id="23" name="Espace réservé du contenu 3">
              <a:extLst>
                <a:ext uri="{FF2B5EF4-FFF2-40B4-BE49-F238E27FC236}">
                  <a16:creationId xmlns:a16="http://schemas.microsoft.com/office/drawing/2014/main" id="{BC2F5F43-A3FB-4420-845E-B660342396A2}"/>
                </a:ext>
              </a:extLst>
            </p:cNvPr>
            <p:cNvGraphicFramePr>
              <a:graphicFrameLocks/>
            </p:cNvGraphicFramePr>
            <p:nvPr/>
          </p:nvGraphicFramePr>
          <p:xfrm>
            <a:off x="5114388" y="2664873"/>
            <a:ext cx="526340" cy="2029959"/>
          </p:xfrm>
          <a:graphic>
            <a:graphicData uri="http://schemas.openxmlformats.org/drawingml/2006/chart">
              <c:chart xmlns:c="http://schemas.openxmlformats.org/drawingml/2006/chart" xmlns:r="http://schemas.openxmlformats.org/officeDocument/2006/relationships" r:id="rId3"/>
            </a:graphicData>
          </a:graphic>
        </p:graphicFrame>
        <p:sp>
          <p:nvSpPr>
            <p:cNvPr id="24" name="ZoneTexte 23">
              <a:extLst>
                <a:ext uri="{FF2B5EF4-FFF2-40B4-BE49-F238E27FC236}">
                  <a16:creationId xmlns:a16="http://schemas.microsoft.com/office/drawing/2014/main" id="{1D77E032-9E86-4F2A-8576-CEAD4964F41F}"/>
                </a:ext>
              </a:extLst>
            </p:cNvPr>
            <p:cNvSpPr txBox="1"/>
            <p:nvPr/>
          </p:nvSpPr>
          <p:spPr>
            <a:xfrm rot="16200000">
              <a:off x="4146342" y="3429042"/>
              <a:ext cx="1767991" cy="3190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 </a:t>
              </a:r>
            </a:p>
          </p:txBody>
        </p:sp>
        <p:grpSp>
          <p:nvGrpSpPr>
            <p:cNvPr id="25" name="Groupe 24">
              <a:extLst>
                <a:ext uri="{FF2B5EF4-FFF2-40B4-BE49-F238E27FC236}">
                  <a16:creationId xmlns:a16="http://schemas.microsoft.com/office/drawing/2014/main" id="{0BDC635C-F778-49DE-9C40-E727D43765D6}"/>
                </a:ext>
              </a:extLst>
            </p:cNvPr>
            <p:cNvGrpSpPr/>
            <p:nvPr/>
          </p:nvGrpSpPr>
          <p:grpSpPr>
            <a:xfrm>
              <a:off x="5536044" y="1207659"/>
              <a:ext cx="5035184" cy="1272218"/>
              <a:chOff x="6510137" y="2598243"/>
              <a:chExt cx="5035184" cy="1272218"/>
            </a:xfrm>
            <a:solidFill>
              <a:schemeClr val="bg2"/>
            </a:solidFill>
          </p:grpSpPr>
          <p:sp>
            <p:nvSpPr>
              <p:cNvPr id="26" name="Rectangle 25">
                <a:extLst>
                  <a:ext uri="{FF2B5EF4-FFF2-40B4-BE49-F238E27FC236}">
                    <a16:creationId xmlns:a16="http://schemas.microsoft.com/office/drawing/2014/main" id="{44F5BB02-951C-486C-B909-CC3E0A6E9FBA}"/>
                  </a:ext>
                </a:extLst>
              </p:cNvPr>
              <p:cNvSpPr/>
              <p:nvPr/>
            </p:nvSpPr>
            <p:spPr>
              <a:xfrm>
                <a:off x="6604435" y="2654300"/>
                <a:ext cx="45719" cy="267904"/>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7" name="Rectangle 26">
                <a:extLst>
                  <a:ext uri="{FF2B5EF4-FFF2-40B4-BE49-F238E27FC236}">
                    <a16:creationId xmlns:a16="http://schemas.microsoft.com/office/drawing/2014/main" id="{71D8F37B-D37C-48AA-B430-1144B411F075}"/>
                  </a:ext>
                </a:extLst>
              </p:cNvPr>
              <p:cNvSpPr/>
              <p:nvPr/>
            </p:nvSpPr>
            <p:spPr>
              <a:xfrm>
                <a:off x="6557286" y="2616994"/>
                <a:ext cx="45719" cy="305210"/>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8" name="Rectangle 27">
                <a:extLst>
                  <a:ext uri="{FF2B5EF4-FFF2-40B4-BE49-F238E27FC236}">
                    <a16:creationId xmlns:a16="http://schemas.microsoft.com/office/drawing/2014/main" id="{1FAEE905-6EC8-4860-8A6E-18291D31042C}"/>
                  </a:ext>
                </a:extLst>
              </p:cNvPr>
              <p:cNvSpPr/>
              <p:nvPr/>
            </p:nvSpPr>
            <p:spPr>
              <a:xfrm>
                <a:off x="6510137" y="2598243"/>
                <a:ext cx="45719" cy="323961"/>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9" name="Rectangle 28">
                <a:extLst>
                  <a:ext uri="{FF2B5EF4-FFF2-40B4-BE49-F238E27FC236}">
                    <a16:creationId xmlns:a16="http://schemas.microsoft.com/office/drawing/2014/main" id="{A3C6FB54-CB7C-42BC-A718-719639AF3F84}"/>
                  </a:ext>
                </a:extLst>
              </p:cNvPr>
              <p:cNvSpPr/>
              <p:nvPr/>
            </p:nvSpPr>
            <p:spPr>
              <a:xfrm>
                <a:off x="6651584" y="2670204"/>
                <a:ext cx="45719" cy="252000"/>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0" name="Rectangle 29">
                <a:extLst>
                  <a:ext uri="{FF2B5EF4-FFF2-40B4-BE49-F238E27FC236}">
                    <a16:creationId xmlns:a16="http://schemas.microsoft.com/office/drawing/2014/main" id="{AD75A730-F84A-48DF-917D-43B0D464C866}"/>
                  </a:ext>
                </a:extLst>
              </p:cNvPr>
              <p:cNvSpPr/>
              <p:nvPr/>
            </p:nvSpPr>
            <p:spPr>
              <a:xfrm>
                <a:off x="6698733" y="2670967"/>
                <a:ext cx="45719" cy="252000"/>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1" name="Rectangle 30">
                <a:extLst>
                  <a:ext uri="{FF2B5EF4-FFF2-40B4-BE49-F238E27FC236}">
                    <a16:creationId xmlns:a16="http://schemas.microsoft.com/office/drawing/2014/main" id="{9FF9CCAC-6841-41F6-9318-303ED5EA4A19}"/>
                  </a:ext>
                </a:extLst>
              </p:cNvPr>
              <p:cNvSpPr/>
              <p:nvPr/>
            </p:nvSpPr>
            <p:spPr>
              <a:xfrm>
                <a:off x="6745882" y="2706967"/>
                <a:ext cx="45719" cy="216000"/>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2" name="Rectangle 31">
                <a:extLst>
                  <a:ext uri="{FF2B5EF4-FFF2-40B4-BE49-F238E27FC236}">
                    <a16:creationId xmlns:a16="http://schemas.microsoft.com/office/drawing/2014/main" id="{B1DDFE16-54DE-4A4F-A7CC-7E9ADF9A6D27}"/>
                  </a:ext>
                </a:extLst>
              </p:cNvPr>
              <p:cNvSpPr/>
              <p:nvPr/>
            </p:nvSpPr>
            <p:spPr>
              <a:xfrm>
                <a:off x="6840180" y="2774155"/>
                <a:ext cx="45719" cy="148811"/>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3" name="Rectangle 32">
                <a:extLst>
                  <a:ext uri="{FF2B5EF4-FFF2-40B4-BE49-F238E27FC236}">
                    <a16:creationId xmlns:a16="http://schemas.microsoft.com/office/drawing/2014/main" id="{41380DAF-01CB-4D8F-898A-E92062666E01}"/>
                  </a:ext>
                </a:extLst>
              </p:cNvPr>
              <p:cNvSpPr/>
              <p:nvPr/>
            </p:nvSpPr>
            <p:spPr>
              <a:xfrm>
                <a:off x="6887329" y="2798001"/>
                <a:ext cx="48011" cy="124966"/>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4" name="Rectangle 33">
                <a:extLst>
                  <a:ext uri="{FF2B5EF4-FFF2-40B4-BE49-F238E27FC236}">
                    <a16:creationId xmlns:a16="http://schemas.microsoft.com/office/drawing/2014/main" id="{25C93E37-A0D7-415A-909E-BE18D1613023}"/>
                  </a:ext>
                </a:extLst>
              </p:cNvPr>
              <p:cNvSpPr/>
              <p:nvPr/>
            </p:nvSpPr>
            <p:spPr>
              <a:xfrm>
                <a:off x="6936770" y="2798001"/>
                <a:ext cx="45719" cy="124965"/>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5" name="Rectangle 34">
                <a:extLst>
                  <a:ext uri="{FF2B5EF4-FFF2-40B4-BE49-F238E27FC236}">
                    <a16:creationId xmlns:a16="http://schemas.microsoft.com/office/drawing/2014/main" id="{3B96414A-7C3A-4CBB-B214-16BBF51C7352}"/>
                  </a:ext>
                </a:extLst>
              </p:cNvPr>
              <p:cNvSpPr/>
              <p:nvPr/>
            </p:nvSpPr>
            <p:spPr>
              <a:xfrm>
                <a:off x="6793031" y="2752725"/>
                <a:ext cx="45719" cy="170242"/>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6" name="Rectangle 35">
                <a:extLst>
                  <a:ext uri="{FF2B5EF4-FFF2-40B4-BE49-F238E27FC236}">
                    <a16:creationId xmlns:a16="http://schemas.microsoft.com/office/drawing/2014/main" id="{1A7E44B1-B09D-4C1F-A5FD-84CDA57B84AF}"/>
                  </a:ext>
                </a:extLst>
              </p:cNvPr>
              <p:cNvSpPr/>
              <p:nvPr/>
            </p:nvSpPr>
            <p:spPr>
              <a:xfrm>
                <a:off x="6983919" y="2852738"/>
                <a:ext cx="45719" cy="70228"/>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7" name="Rectangle 36">
                <a:extLst>
                  <a:ext uri="{FF2B5EF4-FFF2-40B4-BE49-F238E27FC236}">
                    <a16:creationId xmlns:a16="http://schemas.microsoft.com/office/drawing/2014/main" id="{FF2946F0-C15A-43D8-A4B5-4BA3438FCD3B}"/>
                  </a:ext>
                </a:extLst>
              </p:cNvPr>
              <p:cNvSpPr/>
              <p:nvPr/>
            </p:nvSpPr>
            <p:spPr>
              <a:xfrm>
                <a:off x="7031068" y="2871788"/>
                <a:ext cx="45719" cy="51178"/>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8" name="Rectangle 37">
                <a:extLst>
                  <a:ext uri="{FF2B5EF4-FFF2-40B4-BE49-F238E27FC236}">
                    <a16:creationId xmlns:a16="http://schemas.microsoft.com/office/drawing/2014/main" id="{D46B3767-F9F0-4EA3-AF18-AFC978442892}"/>
                  </a:ext>
                </a:extLst>
              </p:cNvPr>
              <p:cNvSpPr/>
              <p:nvPr/>
            </p:nvSpPr>
            <p:spPr>
              <a:xfrm>
                <a:off x="7078217" y="2871788"/>
                <a:ext cx="45719" cy="51178"/>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9" name="Rectangle 38">
                <a:extLst>
                  <a:ext uri="{FF2B5EF4-FFF2-40B4-BE49-F238E27FC236}">
                    <a16:creationId xmlns:a16="http://schemas.microsoft.com/office/drawing/2014/main" id="{DCA4D909-7D05-4F86-91DC-05053F3F6A3E}"/>
                  </a:ext>
                </a:extLst>
              </p:cNvPr>
              <p:cNvSpPr/>
              <p:nvPr/>
            </p:nvSpPr>
            <p:spPr>
              <a:xfrm>
                <a:off x="7125366" y="2871788"/>
                <a:ext cx="45719" cy="51178"/>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0" name="Rectangle 39">
                <a:extLst>
                  <a:ext uri="{FF2B5EF4-FFF2-40B4-BE49-F238E27FC236}">
                    <a16:creationId xmlns:a16="http://schemas.microsoft.com/office/drawing/2014/main" id="{B4B7D2F3-7731-4CF0-B5B4-88F2FAA269C3}"/>
                  </a:ext>
                </a:extLst>
              </p:cNvPr>
              <p:cNvSpPr/>
              <p:nvPr/>
            </p:nvSpPr>
            <p:spPr>
              <a:xfrm>
                <a:off x="7172515" y="2871788"/>
                <a:ext cx="45719" cy="51178"/>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1" name="Rectangle 40">
                <a:extLst>
                  <a:ext uri="{FF2B5EF4-FFF2-40B4-BE49-F238E27FC236}">
                    <a16:creationId xmlns:a16="http://schemas.microsoft.com/office/drawing/2014/main" id="{89A994D4-2A16-4AE2-831B-CE832060BF98}"/>
                  </a:ext>
                </a:extLst>
              </p:cNvPr>
              <p:cNvSpPr/>
              <p:nvPr/>
            </p:nvSpPr>
            <p:spPr>
              <a:xfrm>
                <a:off x="7219664" y="2877246"/>
                <a:ext cx="45719" cy="45720"/>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2" name="Rectangle 41">
                <a:extLst>
                  <a:ext uri="{FF2B5EF4-FFF2-40B4-BE49-F238E27FC236}">
                    <a16:creationId xmlns:a16="http://schemas.microsoft.com/office/drawing/2014/main" id="{BFAA675D-7F55-40DC-AADC-8D111946687C}"/>
                  </a:ext>
                </a:extLst>
              </p:cNvPr>
              <p:cNvSpPr/>
              <p:nvPr/>
            </p:nvSpPr>
            <p:spPr>
              <a:xfrm>
                <a:off x="7266813" y="2877246"/>
                <a:ext cx="45719" cy="45719"/>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3" name="Rectangle 42">
                <a:extLst>
                  <a:ext uri="{FF2B5EF4-FFF2-40B4-BE49-F238E27FC236}">
                    <a16:creationId xmlns:a16="http://schemas.microsoft.com/office/drawing/2014/main" id="{01CCA425-8F4F-47C1-A8C3-6C1F61B73BD6}"/>
                  </a:ext>
                </a:extLst>
              </p:cNvPr>
              <p:cNvSpPr/>
              <p:nvPr/>
            </p:nvSpPr>
            <p:spPr>
              <a:xfrm>
                <a:off x="7313970" y="2877246"/>
                <a:ext cx="45719" cy="45719"/>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4" name="Rectangle 43">
                <a:extLst>
                  <a:ext uri="{FF2B5EF4-FFF2-40B4-BE49-F238E27FC236}">
                    <a16:creationId xmlns:a16="http://schemas.microsoft.com/office/drawing/2014/main" id="{E2E9A4B5-BDFE-455A-A076-8ECBF43D9793}"/>
                  </a:ext>
                </a:extLst>
              </p:cNvPr>
              <p:cNvSpPr/>
              <p:nvPr/>
            </p:nvSpPr>
            <p:spPr>
              <a:xfrm>
                <a:off x="7465200" y="2922204"/>
                <a:ext cx="45719" cy="45719"/>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5" name="Rectangle 44">
                <a:extLst>
                  <a:ext uri="{FF2B5EF4-FFF2-40B4-BE49-F238E27FC236}">
                    <a16:creationId xmlns:a16="http://schemas.microsoft.com/office/drawing/2014/main" id="{FD6368E7-90ED-4022-93F5-B8980AF22885}"/>
                  </a:ext>
                </a:extLst>
              </p:cNvPr>
              <p:cNvSpPr/>
              <p:nvPr/>
            </p:nvSpPr>
            <p:spPr>
              <a:xfrm>
                <a:off x="7511337" y="2922203"/>
                <a:ext cx="45719" cy="45719"/>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6" name="Rectangle 45">
                <a:extLst>
                  <a:ext uri="{FF2B5EF4-FFF2-40B4-BE49-F238E27FC236}">
                    <a16:creationId xmlns:a16="http://schemas.microsoft.com/office/drawing/2014/main" id="{7A7644F8-2F08-4C97-8478-7C33FCA26163}"/>
                  </a:ext>
                </a:extLst>
              </p:cNvPr>
              <p:cNvSpPr/>
              <p:nvPr/>
            </p:nvSpPr>
            <p:spPr>
              <a:xfrm>
                <a:off x="7557474" y="2922203"/>
                <a:ext cx="45719" cy="51178"/>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7" name="Rectangle 46">
                <a:extLst>
                  <a:ext uri="{FF2B5EF4-FFF2-40B4-BE49-F238E27FC236}">
                    <a16:creationId xmlns:a16="http://schemas.microsoft.com/office/drawing/2014/main" id="{95947C45-D65C-4F07-8E39-A552A012820F}"/>
                  </a:ext>
                </a:extLst>
              </p:cNvPr>
              <p:cNvSpPr/>
              <p:nvPr/>
            </p:nvSpPr>
            <p:spPr>
              <a:xfrm>
                <a:off x="7603611" y="2922203"/>
                <a:ext cx="45719" cy="51178"/>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8" name="Rectangle 47">
                <a:extLst>
                  <a:ext uri="{FF2B5EF4-FFF2-40B4-BE49-F238E27FC236}">
                    <a16:creationId xmlns:a16="http://schemas.microsoft.com/office/drawing/2014/main" id="{A077CD47-CEC7-4A18-BDFE-DFD286A4A9FA}"/>
                  </a:ext>
                </a:extLst>
              </p:cNvPr>
              <p:cNvSpPr/>
              <p:nvPr/>
            </p:nvSpPr>
            <p:spPr>
              <a:xfrm>
                <a:off x="7649748" y="2922203"/>
                <a:ext cx="45719" cy="51179"/>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9" name="Rectangle 48">
                <a:extLst>
                  <a:ext uri="{FF2B5EF4-FFF2-40B4-BE49-F238E27FC236}">
                    <a16:creationId xmlns:a16="http://schemas.microsoft.com/office/drawing/2014/main" id="{1C4D61C3-7A3F-4BA8-A338-E90A317E58C5}"/>
                  </a:ext>
                </a:extLst>
              </p:cNvPr>
              <p:cNvSpPr/>
              <p:nvPr/>
            </p:nvSpPr>
            <p:spPr>
              <a:xfrm>
                <a:off x="7695885" y="2922203"/>
                <a:ext cx="45719" cy="51178"/>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0" name="Rectangle 49">
                <a:extLst>
                  <a:ext uri="{FF2B5EF4-FFF2-40B4-BE49-F238E27FC236}">
                    <a16:creationId xmlns:a16="http://schemas.microsoft.com/office/drawing/2014/main" id="{F2DB94C2-A344-4C86-88BF-A55F3436B08F}"/>
                  </a:ext>
                </a:extLst>
              </p:cNvPr>
              <p:cNvSpPr/>
              <p:nvPr/>
            </p:nvSpPr>
            <p:spPr>
              <a:xfrm>
                <a:off x="7742022" y="2922203"/>
                <a:ext cx="45719" cy="66474"/>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1" name="Rectangle 50">
                <a:extLst>
                  <a:ext uri="{FF2B5EF4-FFF2-40B4-BE49-F238E27FC236}">
                    <a16:creationId xmlns:a16="http://schemas.microsoft.com/office/drawing/2014/main" id="{ADB854B9-6B40-4C95-A81F-7FEC8B6A6C77}"/>
                  </a:ext>
                </a:extLst>
              </p:cNvPr>
              <p:cNvSpPr/>
              <p:nvPr/>
            </p:nvSpPr>
            <p:spPr>
              <a:xfrm>
                <a:off x="7788159" y="2922203"/>
                <a:ext cx="45719" cy="66474"/>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2" name="Rectangle 51">
                <a:extLst>
                  <a:ext uri="{FF2B5EF4-FFF2-40B4-BE49-F238E27FC236}">
                    <a16:creationId xmlns:a16="http://schemas.microsoft.com/office/drawing/2014/main" id="{86753401-DD64-4FDF-8406-8F175427800B}"/>
                  </a:ext>
                </a:extLst>
              </p:cNvPr>
              <p:cNvSpPr/>
              <p:nvPr/>
            </p:nvSpPr>
            <p:spPr>
              <a:xfrm>
                <a:off x="7834296" y="2922203"/>
                <a:ext cx="45719" cy="66474"/>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3" name="Rectangle 52">
                <a:extLst>
                  <a:ext uri="{FF2B5EF4-FFF2-40B4-BE49-F238E27FC236}">
                    <a16:creationId xmlns:a16="http://schemas.microsoft.com/office/drawing/2014/main" id="{E8A8E82D-6AF5-40B1-B567-0397AF42199C}"/>
                  </a:ext>
                </a:extLst>
              </p:cNvPr>
              <p:cNvSpPr/>
              <p:nvPr/>
            </p:nvSpPr>
            <p:spPr>
              <a:xfrm>
                <a:off x="7880433" y="2922203"/>
                <a:ext cx="45719" cy="87696"/>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4" name="Rectangle 53">
                <a:extLst>
                  <a:ext uri="{FF2B5EF4-FFF2-40B4-BE49-F238E27FC236}">
                    <a16:creationId xmlns:a16="http://schemas.microsoft.com/office/drawing/2014/main" id="{9366AAD6-53A1-496E-8272-6C26B0F35A9E}"/>
                  </a:ext>
                </a:extLst>
              </p:cNvPr>
              <p:cNvSpPr/>
              <p:nvPr/>
            </p:nvSpPr>
            <p:spPr>
              <a:xfrm>
                <a:off x="7926570" y="2922203"/>
                <a:ext cx="45719" cy="106746"/>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5" name="Rectangle 54">
                <a:extLst>
                  <a:ext uri="{FF2B5EF4-FFF2-40B4-BE49-F238E27FC236}">
                    <a16:creationId xmlns:a16="http://schemas.microsoft.com/office/drawing/2014/main" id="{7ED38701-9FBF-44EC-B578-50F822D692AA}"/>
                  </a:ext>
                </a:extLst>
              </p:cNvPr>
              <p:cNvSpPr/>
              <p:nvPr/>
            </p:nvSpPr>
            <p:spPr>
              <a:xfrm>
                <a:off x="7972707" y="2922203"/>
                <a:ext cx="45719" cy="106747"/>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6" name="Rectangle 55">
                <a:extLst>
                  <a:ext uri="{FF2B5EF4-FFF2-40B4-BE49-F238E27FC236}">
                    <a16:creationId xmlns:a16="http://schemas.microsoft.com/office/drawing/2014/main" id="{6BB862CE-CB7F-48F9-92DE-FBE19D5ED99E}"/>
                  </a:ext>
                </a:extLst>
              </p:cNvPr>
              <p:cNvSpPr/>
              <p:nvPr/>
            </p:nvSpPr>
            <p:spPr>
              <a:xfrm>
                <a:off x="8018844" y="2922203"/>
                <a:ext cx="45719" cy="106746"/>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7" name="Rectangle 56">
                <a:extLst>
                  <a:ext uri="{FF2B5EF4-FFF2-40B4-BE49-F238E27FC236}">
                    <a16:creationId xmlns:a16="http://schemas.microsoft.com/office/drawing/2014/main" id="{8C65C30E-217E-4771-9143-0F3D8503D13B}"/>
                  </a:ext>
                </a:extLst>
              </p:cNvPr>
              <p:cNvSpPr/>
              <p:nvPr/>
            </p:nvSpPr>
            <p:spPr>
              <a:xfrm>
                <a:off x="8064981" y="2922203"/>
                <a:ext cx="45719" cy="106747"/>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8" name="Rectangle 57">
                <a:extLst>
                  <a:ext uri="{FF2B5EF4-FFF2-40B4-BE49-F238E27FC236}">
                    <a16:creationId xmlns:a16="http://schemas.microsoft.com/office/drawing/2014/main" id="{82FE554D-F381-4BAD-90DF-C638A255138B}"/>
                  </a:ext>
                </a:extLst>
              </p:cNvPr>
              <p:cNvSpPr/>
              <p:nvPr/>
            </p:nvSpPr>
            <p:spPr>
              <a:xfrm>
                <a:off x="8111118" y="2922204"/>
                <a:ext cx="46266" cy="135457"/>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9" name="Rectangle 58">
                <a:extLst>
                  <a:ext uri="{FF2B5EF4-FFF2-40B4-BE49-F238E27FC236}">
                    <a16:creationId xmlns:a16="http://schemas.microsoft.com/office/drawing/2014/main" id="{05EAD21B-337C-4A87-92E6-C87F3DB9FE81}"/>
                  </a:ext>
                </a:extLst>
              </p:cNvPr>
              <p:cNvSpPr/>
              <p:nvPr/>
            </p:nvSpPr>
            <p:spPr>
              <a:xfrm>
                <a:off x="8157802" y="2922203"/>
                <a:ext cx="45719" cy="135458"/>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60" name="Rectangle 59">
                <a:extLst>
                  <a:ext uri="{FF2B5EF4-FFF2-40B4-BE49-F238E27FC236}">
                    <a16:creationId xmlns:a16="http://schemas.microsoft.com/office/drawing/2014/main" id="{C4B44A44-6138-473B-B0A3-8CCF182EC7BD}"/>
                  </a:ext>
                </a:extLst>
              </p:cNvPr>
              <p:cNvSpPr/>
              <p:nvPr/>
            </p:nvSpPr>
            <p:spPr>
              <a:xfrm>
                <a:off x="8203939" y="2922202"/>
                <a:ext cx="46266" cy="156753"/>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61" name="Rectangle 60">
                <a:extLst>
                  <a:ext uri="{FF2B5EF4-FFF2-40B4-BE49-F238E27FC236}">
                    <a16:creationId xmlns:a16="http://schemas.microsoft.com/office/drawing/2014/main" id="{3E9D68BB-64AA-42C6-9F10-8011C78672A6}"/>
                  </a:ext>
                </a:extLst>
              </p:cNvPr>
              <p:cNvSpPr/>
              <p:nvPr/>
            </p:nvSpPr>
            <p:spPr>
              <a:xfrm>
                <a:off x="8250623" y="2922203"/>
                <a:ext cx="46266" cy="156752"/>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62" name="Rectangle 61">
                <a:extLst>
                  <a:ext uri="{FF2B5EF4-FFF2-40B4-BE49-F238E27FC236}">
                    <a16:creationId xmlns:a16="http://schemas.microsoft.com/office/drawing/2014/main" id="{6AFCBDAC-BDA6-4250-B434-E5303DDAFD17}"/>
                  </a:ext>
                </a:extLst>
              </p:cNvPr>
              <p:cNvSpPr/>
              <p:nvPr/>
            </p:nvSpPr>
            <p:spPr>
              <a:xfrm>
                <a:off x="8297307" y="2922203"/>
                <a:ext cx="46266" cy="156752"/>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63" name="Rectangle 62">
                <a:extLst>
                  <a:ext uri="{FF2B5EF4-FFF2-40B4-BE49-F238E27FC236}">
                    <a16:creationId xmlns:a16="http://schemas.microsoft.com/office/drawing/2014/main" id="{86BF0F96-AFB0-498B-A57E-728212B5263F}"/>
                  </a:ext>
                </a:extLst>
              </p:cNvPr>
              <p:cNvSpPr/>
              <p:nvPr/>
            </p:nvSpPr>
            <p:spPr>
              <a:xfrm>
                <a:off x="8343991" y="2922202"/>
                <a:ext cx="45719" cy="188451"/>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64" name="Rectangle 63">
                <a:extLst>
                  <a:ext uri="{FF2B5EF4-FFF2-40B4-BE49-F238E27FC236}">
                    <a16:creationId xmlns:a16="http://schemas.microsoft.com/office/drawing/2014/main" id="{1AB63EBF-51A0-474D-99BF-61369C886AB1}"/>
                  </a:ext>
                </a:extLst>
              </p:cNvPr>
              <p:cNvSpPr/>
              <p:nvPr/>
            </p:nvSpPr>
            <p:spPr>
              <a:xfrm>
                <a:off x="8390128" y="2922203"/>
                <a:ext cx="45719" cy="188450"/>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65" name="Rectangle 64">
                <a:extLst>
                  <a:ext uri="{FF2B5EF4-FFF2-40B4-BE49-F238E27FC236}">
                    <a16:creationId xmlns:a16="http://schemas.microsoft.com/office/drawing/2014/main" id="{58E362B4-C7AC-40E6-AAD6-8D8A35DDDEE5}"/>
                  </a:ext>
                </a:extLst>
              </p:cNvPr>
              <p:cNvSpPr/>
              <p:nvPr/>
            </p:nvSpPr>
            <p:spPr>
              <a:xfrm>
                <a:off x="8436265" y="2922203"/>
                <a:ext cx="45719" cy="188450"/>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66" name="Rectangle 65">
                <a:extLst>
                  <a:ext uri="{FF2B5EF4-FFF2-40B4-BE49-F238E27FC236}">
                    <a16:creationId xmlns:a16="http://schemas.microsoft.com/office/drawing/2014/main" id="{E469931E-EA29-4B1F-A85C-78A45724FD4A}"/>
                  </a:ext>
                </a:extLst>
              </p:cNvPr>
              <p:cNvSpPr/>
              <p:nvPr/>
            </p:nvSpPr>
            <p:spPr>
              <a:xfrm>
                <a:off x="8482402" y="2922203"/>
                <a:ext cx="58698" cy="188450"/>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67" name="Rectangle 66">
                <a:extLst>
                  <a:ext uri="{FF2B5EF4-FFF2-40B4-BE49-F238E27FC236}">
                    <a16:creationId xmlns:a16="http://schemas.microsoft.com/office/drawing/2014/main" id="{D4481971-F52F-4177-8944-D78D355B4FAF}"/>
                  </a:ext>
                </a:extLst>
              </p:cNvPr>
              <p:cNvSpPr/>
              <p:nvPr/>
            </p:nvSpPr>
            <p:spPr>
              <a:xfrm>
                <a:off x="8541518" y="2922202"/>
                <a:ext cx="45719" cy="209141"/>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68" name="Rectangle 67">
                <a:extLst>
                  <a:ext uri="{FF2B5EF4-FFF2-40B4-BE49-F238E27FC236}">
                    <a16:creationId xmlns:a16="http://schemas.microsoft.com/office/drawing/2014/main" id="{9251092A-6B99-4782-8351-90521199A80F}"/>
                  </a:ext>
                </a:extLst>
              </p:cNvPr>
              <p:cNvSpPr/>
              <p:nvPr/>
            </p:nvSpPr>
            <p:spPr>
              <a:xfrm>
                <a:off x="8587655" y="2922203"/>
                <a:ext cx="45719" cy="209140"/>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69" name="Rectangle 68">
                <a:extLst>
                  <a:ext uri="{FF2B5EF4-FFF2-40B4-BE49-F238E27FC236}">
                    <a16:creationId xmlns:a16="http://schemas.microsoft.com/office/drawing/2014/main" id="{48DB3A9E-2CAC-4EB5-A0BB-9F87FA1EB825}"/>
                  </a:ext>
                </a:extLst>
              </p:cNvPr>
              <p:cNvSpPr/>
              <p:nvPr/>
            </p:nvSpPr>
            <p:spPr>
              <a:xfrm>
                <a:off x="8633792" y="2922203"/>
                <a:ext cx="46268" cy="209140"/>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70" name="Rectangle 69">
                <a:extLst>
                  <a:ext uri="{FF2B5EF4-FFF2-40B4-BE49-F238E27FC236}">
                    <a16:creationId xmlns:a16="http://schemas.microsoft.com/office/drawing/2014/main" id="{FD27E4D6-9A1B-46EA-BA35-DA9F70C3129D}"/>
                  </a:ext>
                </a:extLst>
              </p:cNvPr>
              <p:cNvSpPr/>
              <p:nvPr/>
            </p:nvSpPr>
            <p:spPr>
              <a:xfrm>
                <a:off x="8680478" y="2922203"/>
                <a:ext cx="46994" cy="230572"/>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71" name="Rectangle 70">
                <a:extLst>
                  <a:ext uri="{FF2B5EF4-FFF2-40B4-BE49-F238E27FC236}">
                    <a16:creationId xmlns:a16="http://schemas.microsoft.com/office/drawing/2014/main" id="{3724E985-5C5D-47E5-9680-0F41981AE007}"/>
                  </a:ext>
                </a:extLst>
              </p:cNvPr>
              <p:cNvSpPr/>
              <p:nvPr/>
            </p:nvSpPr>
            <p:spPr>
              <a:xfrm>
                <a:off x="8727890" y="2922204"/>
                <a:ext cx="45719" cy="252962"/>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72" name="Rectangle 71">
                <a:extLst>
                  <a:ext uri="{FF2B5EF4-FFF2-40B4-BE49-F238E27FC236}">
                    <a16:creationId xmlns:a16="http://schemas.microsoft.com/office/drawing/2014/main" id="{6DB49572-FCA2-4061-AE3B-3B9DE08DBF37}"/>
                  </a:ext>
                </a:extLst>
              </p:cNvPr>
              <p:cNvSpPr/>
              <p:nvPr/>
            </p:nvSpPr>
            <p:spPr>
              <a:xfrm>
                <a:off x="8774027" y="2922203"/>
                <a:ext cx="45719" cy="252963"/>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73" name="Rectangle 72">
                <a:extLst>
                  <a:ext uri="{FF2B5EF4-FFF2-40B4-BE49-F238E27FC236}">
                    <a16:creationId xmlns:a16="http://schemas.microsoft.com/office/drawing/2014/main" id="{A4F8A1F8-788D-4EE3-ACC2-82518BCC162D}"/>
                  </a:ext>
                </a:extLst>
              </p:cNvPr>
              <p:cNvSpPr/>
              <p:nvPr/>
            </p:nvSpPr>
            <p:spPr>
              <a:xfrm>
                <a:off x="8820164" y="2922202"/>
                <a:ext cx="46266" cy="252963"/>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74" name="Rectangle 73">
                <a:extLst>
                  <a:ext uri="{FF2B5EF4-FFF2-40B4-BE49-F238E27FC236}">
                    <a16:creationId xmlns:a16="http://schemas.microsoft.com/office/drawing/2014/main" id="{C5082501-87A4-492B-8CC8-93D3BB39053C}"/>
                  </a:ext>
                </a:extLst>
              </p:cNvPr>
              <p:cNvSpPr/>
              <p:nvPr/>
            </p:nvSpPr>
            <p:spPr>
              <a:xfrm>
                <a:off x="8866848" y="2922202"/>
                <a:ext cx="45719" cy="273435"/>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75" name="Rectangle 74">
                <a:extLst>
                  <a:ext uri="{FF2B5EF4-FFF2-40B4-BE49-F238E27FC236}">
                    <a16:creationId xmlns:a16="http://schemas.microsoft.com/office/drawing/2014/main" id="{B753AA92-2AA9-46ED-8529-ADC1C48798D7}"/>
                  </a:ext>
                </a:extLst>
              </p:cNvPr>
              <p:cNvSpPr/>
              <p:nvPr/>
            </p:nvSpPr>
            <p:spPr>
              <a:xfrm>
                <a:off x="8912985" y="2922203"/>
                <a:ext cx="45719" cy="273434"/>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76" name="Rectangle 75">
                <a:extLst>
                  <a:ext uri="{FF2B5EF4-FFF2-40B4-BE49-F238E27FC236}">
                    <a16:creationId xmlns:a16="http://schemas.microsoft.com/office/drawing/2014/main" id="{23D1F563-0808-42BC-8BB1-E884444963DD}"/>
                  </a:ext>
                </a:extLst>
              </p:cNvPr>
              <p:cNvSpPr/>
              <p:nvPr/>
            </p:nvSpPr>
            <p:spPr>
              <a:xfrm>
                <a:off x="8959122" y="2922202"/>
                <a:ext cx="45719" cy="290103"/>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77" name="Rectangle 76">
                <a:extLst>
                  <a:ext uri="{FF2B5EF4-FFF2-40B4-BE49-F238E27FC236}">
                    <a16:creationId xmlns:a16="http://schemas.microsoft.com/office/drawing/2014/main" id="{23017834-A4EB-4A36-BC2C-41041C4603C5}"/>
                  </a:ext>
                </a:extLst>
              </p:cNvPr>
              <p:cNvSpPr/>
              <p:nvPr/>
            </p:nvSpPr>
            <p:spPr>
              <a:xfrm>
                <a:off x="9005259" y="2922203"/>
                <a:ext cx="45719" cy="290102"/>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78" name="Rectangle 77">
                <a:extLst>
                  <a:ext uri="{FF2B5EF4-FFF2-40B4-BE49-F238E27FC236}">
                    <a16:creationId xmlns:a16="http://schemas.microsoft.com/office/drawing/2014/main" id="{EC1A4BED-7306-41B5-BA8C-03347D0C3180}"/>
                  </a:ext>
                </a:extLst>
              </p:cNvPr>
              <p:cNvSpPr/>
              <p:nvPr/>
            </p:nvSpPr>
            <p:spPr>
              <a:xfrm>
                <a:off x="9051396" y="2922203"/>
                <a:ext cx="45719" cy="290102"/>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79" name="Rectangle 78">
                <a:extLst>
                  <a:ext uri="{FF2B5EF4-FFF2-40B4-BE49-F238E27FC236}">
                    <a16:creationId xmlns:a16="http://schemas.microsoft.com/office/drawing/2014/main" id="{4C61394A-FFEE-4C0D-9F3D-6ADAC247C78A}"/>
                  </a:ext>
                </a:extLst>
              </p:cNvPr>
              <p:cNvSpPr/>
              <p:nvPr/>
            </p:nvSpPr>
            <p:spPr>
              <a:xfrm>
                <a:off x="9097533" y="2922202"/>
                <a:ext cx="45719" cy="309153"/>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80" name="Rectangle 79">
                <a:extLst>
                  <a:ext uri="{FF2B5EF4-FFF2-40B4-BE49-F238E27FC236}">
                    <a16:creationId xmlns:a16="http://schemas.microsoft.com/office/drawing/2014/main" id="{3D8DDB18-C4FE-4D83-9DB3-8694E302A2A0}"/>
                  </a:ext>
                </a:extLst>
              </p:cNvPr>
              <p:cNvSpPr/>
              <p:nvPr/>
            </p:nvSpPr>
            <p:spPr>
              <a:xfrm>
                <a:off x="9143670" y="2922203"/>
                <a:ext cx="45719" cy="353956"/>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81" name="Rectangle 80">
                <a:extLst>
                  <a:ext uri="{FF2B5EF4-FFF2-40B4-BE49-F238E27FC236}">
                    <a16:creationId xmlns:a16="http://schemas.microsoft.com/office/drawing/2014/main" id="{1447832F-5EFF-4C31-8F10-B2A9216A16F9}"/>
                  </a:ext>
                </a:extLst>
              </p:cNvPr>
              <p:cNvSpPr/>
              <p:nvPr/>
            </p:nvSpPr>
            <p:spPr>
              <a:xfrm>
                <a:off x="9189807" y="2922203"/>
                <a:ext cx="45719" cy="353956"/>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82" name="Rectangle 81">
                <a:extLst>
                  <a:ext uri="{FF2B5EF4-FFF2-40B4-BE49-F238E27FC236}">
                    <a16:creationId xmlns:a16="http://schemas.microsoft.com/office/drawing/2014/main" id="{31FF9FA6-3D1D-4AC8-8FF7-D07A4429F2E6}"/>
                  </a:ext>
                </a:extLst>
              </p:cNvPr>
              <p:cNvSpPr/>
              <p:nvPr/>
            </p:nvSpPr>
            <p:spPr>
              <a:xfrm>
                <a:off x="9235944" y="2922203"/>
                <a:ext cx="45719" cy="353956"/>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83" name="Rectangle 82">
                <a:extLst>
                  <a:ext uri="{FF2B5EF4-FFF2-40B4-BE49-F238E27FC236}">
                    <a16:creationId xmlns:a16="http://schemas.microsoft.com/office/drawing/2014/main" id="{2C11BCED-E085-4004-890B-989D9EE31C42}"/>
                  </a:ext>
                </a:extLst>
              </p:cNvPr>
              <p:cNvSpPr/>
              <p:nvPr/>
            </p:nvSpPr>
            <p:spPr>
              <a:xfrm>
                <a:off x="9282081" y="2922203"/>
                <a:ext cx="45719" cy="353956"/>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84" name="Rectangle 83">
                <a:extLst>
                  <a:ext uri="{FF2B5EF4-FFF2-40B4-BE49-F238E27FC236}">
                    <a16:creationId xmlns:a16="http://schemas.microsoft.com/office/drawing/2014/main" id="{8ADDB80D-9CC9-4B8B-B3B8-31E1A905FD58}"/>
                  </a:ext>
                </a:extLst>
              </p:cNvPr>
              <p:cNvSpPr/>
              <p:nvPr/>
            </p:nvSpPr>
            <p:spPr>
              <a:xfrm>
                <a:off x="9328218" y="2922203"/>
                <a:ext cx="45719" cy="353956"/>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85" name="Rectangle 84">
                <a:extLst>
                  <a:ext uri="{FF2B5EF4-FFF2-40B4-BE49-F238E27FC236}">
                    <a16:creationId xmlns:a16="http://schemas.microsoft.com/office/drawing/2014/main" id="{49715351-6E35-4EC8-8C74-6EFB708D62B6}"/>
                  </a:ext>
                </a:extLst>
              </p:cNvPr>
              <p:cNvSpPr/>
              <p:nvPr/>
            </p:nvSpPr>
            <p:spPr>
              <a:xfrm>
                <a:off x="9374355" y="2922202"/>
                <a:ext cx="45719" cy="373447"/>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86" name="Rectangle 85">
                <a:extLst>
                  <a:ext uri="{FF2B5EF4-FFF2-40B4-BE49-F238E27FC236}">
                    <a16:creationId xmlns:a16="http://schemas.microsoft.com/office/drawing/2014/main" id="{19983281-B608-406B-9C1D-7218BE12F5D9}"/>
                  </a:ext>
                </a:extLst>
              </p:cNvPr>
              <p:cNvSpPr/>
              <p:nvPr/>
            </p:nvSpPr>
            <p:spPr>
              <a:xfrm>
                <a:off x="9420492" y="2922202"/>
                <a:ext cx="45719" cy="399641"/>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87" name="Rectangle 86">
                <a:extLst>
                  <a:ext uri="{FF2B5EF4-FFF2-40B4-BE49-F238E27FC236}">
                    <a16:creationId xmlns:a16="http://schemas.microsoft.com/office/drawing/2014/main" id="{C1EB195C-66DE-4BCE-9FE8-CF87E2C6026D}"/>
                  </a:ext>
                </a:extLst>
              </p:cNvPr>
              <p:cNvSpPr/>
              <p:nvPr/>
            </p:nvSpPr>
            <p:spPr>
              <a:xfrm>
                <a:off x="9466629" y="2922203"/>
                <a:ext cx="45719" cy="399640"/>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88" name="Rectangle 87">
                <a:extLst>
                  <a:ext uri="{FF2B5EF4-FFF2-40B4-BE49-F238E27FC236}">
                    <a16:creationId xmlns:a16="http://schemas.microsoft.com/office/drawing/2014/main" id="{2F1B2E3D-889A-4670-AB87-6E2DDD295329}"/>
                  </a:ext>
                </a:extLst>
              </p:cNvPr>
              <p:cNvSpPr/>
              <p:nvPr/>
            </p:nvSpPr>
            <p:spPr>
              <a:xfrm>
                <a:off x="9512766" y="2922203"/>
                <a:ext cx="45719" cy="399640"/>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89" name="Rectangle 88">
                <a:extLst>
                  <a:ext uri="{FF2B5EF4-FFF2-40B4-BE49-F238E27FC236}">
                    <a16:creationId xmlns:a16="http://schemas.microsoft.com/office/drawing/2014/main" id="{F791CD6C-36E9-46AF-A6B9-45ECCA4AA729}"/>
                  </a:ext>
                </a:extLst>
              </p:cNvPr>
              <p:cNvSpPr/>
              <p:nvPr/>
            </p:nvSpPr>
            <p:spPr>
              <a:xfrm>
                <a:off x="9558903" y="2922202"/>
                <a:ext cx="46266" cy="425835"/>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90" name="Rectangle 89">
                <a:extLst>
                  <a:ext uri="{FF2B5EF4-FFF2-40B4-BE49-F238E27FC236}">
                    <a16:creationId xmlns:a16="http://schemas.microsoft.com/office/drawing/2014/main" id="{D884D458-3D91-4739-9784-407F7308CE3C}"/>
                  </a:ext>
                </a:extLst>
              </p:cNvPr>
              <p:cNvSpPr/>
              <p:nvPr/>
            </p:nvSpPr>
            <p:spPr>
              <a:xfrm>
                <a:off x="9605587" y="2922203"/>
                <a:ext cx="45719" cy="425834"/>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91" name="Rectangle 90">
                <a:extLst>
                  <a:ext uri="{FF2B5EF4-FFF2-40B4-BE49-F238E27FC236}">
                    <a16:creationId xmlns:a16="http://schemas.microsoft.com/office/drawing/2014/main" id="{84EC0C41-61B4-4356-A852-0AAAEFA6FC0D}"/>
                  </a:ext>
                </a:extLst>
              </p:cNvPr>
              <p:cNvSpPr/>
              <p:nvPr/>
            </p:nvSpPr>
            <p:spPr>
              <a:xfrm>
                <a:off x="9651724" y="2922203"/>
                <a:ext cx="45719" cy="425834"/>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92" name="Rectangle 91">
                <a:extLst>
                  <a:ext uri="{FF2B5EF4-FFF2-40B4-BE49-F238E27FC236}">
                    <a16:creationId xmlns:a16="http://schemas.microsoft.com/office/drawing/2014/main" id="{DAB71B84-8804-4374-8D7F-59B2AF6B0492}"/>
                  </a:ext>
                </a:extLst>
              </p:cNvPr>
              <p:cNvSpPr/>
              <p:nvPr/>
            </p:nvSpPr>
            <p:spPr>
              <a:xfrm>
                <a:off x="9697861" y="2922203"/>
                <a:ext cx="46266" cy="425834"/>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93" name="Rectangle 92">
                <a:extLst>
                  <a:ext uri="{FF2B5EF4-FFF2-40B4-BE49-F238E27FC236}">
                    <a16:creationId xmlns:a16="http://schemas.microsoft.com/office/drawing/2014/main" id="{D354DBA0-1929-4908-B83C-EFE928091C7E}"/>
                  </a:ext>
                </a:extLst>
              </p:cNvPr>
              <p:cNvSpPr/>
              <p:nvPr/>
            </p:nvSpPr>
            <p:spPr>
              <a:xfrm>
                <a:off x="9744545" y="2922203"/>
                <a:ext cx="45719" cy="425834"/>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94" name="Rectangle 93">
                <a:extLst>
                  <a:ext uri="{FF2B5EF4-FFF2-40B4-BE49-F238E27FC236}">
                    <a16:creationId xmlns:a16="http://schemas.microsoft.com/office/drawing/2014/main" id="{4E6CF9E8-0DEC-4016-8C6A-0628CAFE4DFE}"/>
                  </a:ext>
                </a:extLst>
              </p:cNvPr>
              <p:cNvSpPr/>
              <p:nvPr/>
            </p:nvSpPr>
            <p:spPr>
              <a:xfrm>
                <a:off x="9790682" y="2922203"/>
                <a:ext cx="45719" cy="444885"/>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95" name="Rectangle 94">
                <a:extLst>
                  <a:ext uri="{FF2B5EF4-FFF2-40B4-BE49-F238E27FC236}">
                    <a16:creationId xmlns:a16="http://schemas.microsoft.com/office/drawing/2014/main" id="{AD6B307A-0AF7-4138-932A-7E6C2DF08DF2}"/>
                  </a:ext>
                </a:extLst>
              </p:cNvPr>
              <p:cNvSpPr/>
              <p:nvPr/>
            </p:nvSpPr>
            <p:spPr>
              <a:xfrm>
                <a:off x="9836819" y="2922204"/>
                <a:ext cx="45719" cy="444884"/>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96" name="Rectangle 95">
                <a:extLst>
                  <a:ext uri="{FF2B5EF4-FFF2-40B4-BE49-F238E27FC236}">
                    <a16:creationId xmlns:a16="http://schemas.microsoft.com/office/drawing/2014/main" id="{18335B17-46FA-446E-996C-CA446CFD6AC3}"/>
                  </a:ext>
                </a:extLst>
              </p:cNvPr>
              <p:cNvSpPr/>
              <p:nvPr/>
            </p:nvSpPr>
            <p:spPr>
              <a:xfrm>
                <a:off x="9882956" y="2922202"/>
                <a:ext cx="45719" cy="444885"/>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97" name="Rectangle 96">
                <a:extLst>
                  <a:ext uri="{FF2B5EF4-FFF2-40B4-BE49-F238E27FC236}">
                    <a16:creationId xmlns:a16="http://schemas.microsoft.com/office/drawing/2014/main" id="{2873545F-1D62-4E64-AD1C-8CEB9A63BA6B}"/>
                  </a:ext>
                </a:extLst>
              </p:cNvPr>
              <p:cNvSpPr/>
              <p:nvPr/>
            </p:nvSpPr>
            <p:spPr>
              <a:xfrm>
                <a:off x="9929093" y="2922202"/>
                <a:ext cx="45719" cy="473918"/>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98" name="Rectangle 97">
                <a:extLst>
                  <a:ext uri="{FF2B5EF4-FFF2-40B4-BE49-F238E27FC236}">
                    <a16:creationId xmlns:a16="http://schemas.microsoft.com/office/drawing/2014/main" id="{64A5C042-F34B-471A-8429-39B1D3740118}"/>
                  </a:ext>
                </a:extLst>
              </p:cNvPr>
              <p:cNvSpPr/>
              <p:nvPr/>
            </p:nvSpPr>
            <p:spPr>
              <a:xfrm>
                <a:off x="9975230" y="2922202"/>
                <a:ext cx="45719" cy="473917"/>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99" name="Rectangle 98">
                <a:extLst>
                  <a:ext uri="{FF2B5EF4-FFF2-40B4-BE49-F238E27FC236}">
                    <a16:creationId xmlns:a16="http://schemas.microsoft.com/office/drawing/2014/main" id="{FD41018A-8F08-4676-8397-6AA7DC83008C}"/>
                  </a:ext>
                </a:extLst>
              </p:cNvPr>
              <p:cNvSpPr/>
              <p:nvPr/>
            </p:nvSpPr>
            <p:spPr>
              <a:xfrm>
                <a:off x="10021367" y="2922203"/>
                <a:ext cx="45719" cy="473916"/>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00" name="Rectangle 99">
                <a:extLst>
                  <a:ext uri="{FF2B5EF4-FFF2-40B4-BE49-F238E27FC236}">
                    <a16:creationId xmlns:a16="http://schemas.microsoft.com/office/drawing/2014/main" id="{1DA006D3-05C8-4B8C-A167-CB373B2341AD}"/>
                  </a:ext>
                </a:extLst>
              </p:cNvPr>
              <p:cNvSpPr/>
              <p:nvPr/>
            </p:nvSpPr>
            <p:spPr>
              <a:xfrm>
                <a:off x="10067504" y="2922202"/>
                <a:ext cx="45719" cy="481975"/>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01" name="Rectangle 100">
                <a:extLst>
                  <a:ext uri="{FF2B5EF4-FFF2-40B4-BE49-F238E27FC236}">
                    <a16:creationId xmlns:a16="http://schemas.microsoft.com/office/drawing/2014/main" id="{92DDA082-AC72-4A10-9104-A7616E339853}"/>
                  </a:ext>
                </a:extLst>
              </p:cNvPr>
              <p:cNvSpPr/>
              <p:nvPr/>
            </p:nvSpPr>
            <p:spPr>
              <a:xfrm>
                <a:off x="10113641" y="2922203"/>
                <a:ext cx="45719" cy="504416"/>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02" name="Rectangle 101">
                <a:extLst>
                  <a:ext uri="{FF2B5EF4-FFF2-40B4-BE49-F238E27FC236}">
                    <a16:creationId xmlns:a16="http://schemas.microsoft.com/office/drawing/2014/main" id="{B5996C41-AB04-4F17-A431-369340356BE9}"/>
                  </a:ext>
                </a:extLst>
              </p:cNvPr>
              <p:cNvSpPr/>
              <p:nvPr/>
            </p:nvSpPr>
            <p:spPr>
              <a:xfrm>
                <a:off x="10159778" y="2922202"/>
                <a:ext cx="45719" cy="523466"/>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03" name="Rectangle 102">
                <a:extLst>
                  <a:ext uri="{FF2B5EF4-FFF2-40B4-BE49-F238E27FC236}">
                    <a16:creationId xmlns:a16="http://schemas.microsoft.com/office/drawing/2014/main" id="{FED6FA01-08B4-486F-92E1-4618829DB1A8}"/>
                  </a:ext>
                </a:extLst>
              </p:cNvPr>
              <p:cNvSpPr/>
              <p:nvPr/>
            </p:nvSpPr>
            <p:spPr>
              <a:xfrm>
                <a:off x="10205915" y="2922202"/>
                <a:ext cx="45719" cy="552041"/>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04" name="Rectangle 103">
                <a:extLst>
                  <a:ext uri="{FF2B5EF4-FFF2-40B4-BE49-F238E27FC236}">
                    <a16:creationId xmlns:a16="http://schemas.microsoft.com/office/drawing/2014/main" id="{DD1374BF-D951-4696-AF9E-ECAA5D5C0CFE}"/>
                  </a:ext>
                </a:extLst>
              </p:cNvPr>
              <p:cNvSpPr/>
              <p:nvPr/>
            </p:nvSpPr>
            <p:spPr>
              <a:xfrm>
                <a:off x="10252052" y="2922202"/>
                <a:ext cx="45719" cy="580617"/>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05" name="Rectangle 104">
                <a:extLst>
                  <a:ext uri="{FF2B5EF4-FFF2-40B4-BE49-F238E27FC236}">
                    <a16:creationId xmlns:a16="http://schemas.microsoft.com/office/drawing/2014/main" id="{1D9A035A-630A-4620-8F8D-F43384ADF891}"/>
                  </a:ext>
                </a:extLst>
              </p:cNvPr>
              <p:cNvSpPr/>
              <p:nvPr/>
            </p:nvSpPr>
            <p:spPr>
              <a:xfrm>
                <a:off x="10298189" y="2922202"/>
                <a:ext cx="45719" cy="597285"/>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06" name="Rectangle 105">
                <a:extLst>
                  <a:ext uri="{FF2B5EF4-FFF2-40B4-BE49-F238E27FC236}">
                    <a16:creationId xmlns:a16="http://schemas.microsoft.com/office/drawing/2014/main" id="{CD9F8145-40BA-4626-86A7-123E31591266}"/>
                  </a:ext>
                </a:extLst>
              </p:cNvPr>
              <p:cNvSpPr/>
              <p:nvPr/>
            </p:nvSpPr>
            <p:spPr>
              <a:xfrm>
                <a:off x="10344326" y="2922203"/>
                <a:ext cx="46270" cy="621096"/>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07" name="Rectangle 106">
                <a:extLst>
                  <a:ext uri="{FF2B5EF4-FFF2-40B4-BE49-F238E27FC236}">
                    <a16:creationId xmlns:a16="http://schemas.microsoft.com/office/drawing/2014/main" id="{4D0258B1-07E8-4748-8EED-4175813AEB63}"/>
                  </a:ext>
                </a:extLst>
              </p:cNvPr>
              <p:cNvSpPr/>
              <p:nvPr/>
            </p:nvSpPr>
            <p:spPr>
              <a:xfrm>
                <a:off x="10391014" y="2922202"/>
                <a:ext cx="46994" cy="621097"/>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08" name="Rectangle 107">
                <a:extLst>
                  <a:ext uri="{FF2B5EF4-FFF2-40B4-BE49-F238E27FC236}">
                    <a16:creationId xmlns:a16="http://schemas.microsoft.com/office/drawing/2014/main" id="{C0B513EF-C38B-4A96-8FA9-11744B2B70D7}"/>
                  </a:ext>
                </a:extLst>
              </p:cNvPr>
              <p:cNvSpPr/>
              <p:nvPr/>
            </p:nvSpPr>
            <p:spPr>
              <a:xfrm>
                <a:off x="10438426" y="2922203"/>
                <a:ext cx="45719" cy="644909"/>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09" name="Rectangle 108">
                <a:extLst>
                  <a:ext uri="{FF2B5EF4-FFF2-40B4-BE49-F238E27FC236}">
                    <a16:creationId xmlns:a16="http://schemas.microsoft.com/office/drawing/2014/main" id="{5B816686-E28C-47E7-9CF2-254F5C0ACD41}"/>
                  </a:ext>
                </a:extLst>
              </p:cNvPr>
              <p:cNvSpPr/>
              <p:nvPr/>
            </p:nvSpPr>
            <p:spPr>
              <a:xfrm>
                <a:off x="10484563" y="2922203"/>
                <a:ext cx="45719" cy="644909"/>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10" name="Rectangle 109">
                <a:extLst>
                  <a:ext uri="{FF2B5EF4-FFF2-40B4-BE49-F238E27FC236}">
                    <a16:creationId xmlns:a16="http://schemas.microsoft.com/office/drawing/2014/main" id="{D7C0AC43-63A5-4F19-A4C1-CCFC58C99410}"/>
                  </a:ext>
                </a:extLst>
              </p:cNvPr>
              <p:cNvSpPr/>
              <p:nvPr/>
            </p:nvSpPr>
            <p:spPr>
              <a:xfrm>
                <a:off x="10530700" y="2922202"/>
                <a:ext cx="45719" cy="644910"/>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11" name="Rectangle 110">
                <a:extLst>
                  <a:ext uri="{FF2B5EF4-FFF2-40B4-BE49-F238E27FC236}">
                    <a16:creationId xmlns:a16="http://schemas.microsoft.com/office/drawing/2014/main" id="{15AD461D-E623-4C68-A206-734540BD77B8}"/>
                  </a:ext>
                </a:extLst>
              </p:cNvPr>
              <p:cNvSpPr/>
              <p:nvPr/>
            </p:nvSpPr>
            <p:spPr>
              <a:xfrm>
                <a:off x="10576837" y="2922202"/>
                <a:ext cx="45719" cy="644910"/>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12" name="Rectangle 111">
                <a:extLst>
                  <a:ext uri="{FF2B5EF4-FFF2-40B4-BE49-F238E27FC236}">
                    <a16:creationId xmlns:a16="http://schemas.microsoft.com/office/drawing/2014/main" id="{FF1779BF-5ADE-4BF3-9714-7430C1DF385E}"/>
                  </a:ext>
                </a:extLst>
              </p:cNvPr>
              <p:cNvSpPr/>
              <p:nvPr/>
            </p:nvSpPr>
            <p:spPr>
              <a:xfrm>
                <a:off x="10622974" y="2922203"/>
                <a:ext cx="45719" cy="666650"/>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13" name="Rectangle 112">
                <a:extLst>
                  <a:ext uri="{FF2B5EF4-FFF2-40B4-BE49-F238E27FC236}">
                    <a16:creationId xmlns:a16="http://schemas.microsoft.com/office/drawing/2014/main" id="{959B2767-7A6B-49F5-BE8F-681EBE1E245B}"/>
                  </a:ext>
                </a:extLst>
              </p:cNvPr>
              <p:cNvSpPr/>
              <p:nvPr/>
            </p:nvSpPr>
            <p:spPr>
              <a:xfrm>
                <a:off x="10669111" y="2922202"/>
                <a:ext cx="45719" cy="719663"/>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14" name="Rectangle 113">
                <a:extLst>
                  <a:ext uri="{FF2B5EF4-FFF2-40B4-BE49-F238E27FC236}">
                    <a16:creationId xmlns:a16="http://schemas.microsoft.com/office/drawing/2014/main" id="{8D035548-1AB9-4ED9-9121-B35CB00B4365}"/>
                  </a:ext>
                </a:extLst>
              </p:cNvPr>
              <p:cNvSpPr/>
              <p:nvPr/>
            </p:nvSpPr>
            <p:spPr>
              <a:xfrm>
                <a:off x="10715248" y="2922202"/>
                <a:ext cx="45719" cy="700609"/>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15" name="Rectangle 114">
                <a:extLst>
                  <a:ext uri="{FF2B5EF4-FFF2-40B4-BE49-F238E27FC236}">
                    <a16:creationId xmlns:a16="http://schemas.microsoft.com/office/drawing/2014/main" id="{813758ED-7DF0-43D5-8A02-60A0DC05644E}"/>
                  </a:ext>
                </a:extLst>
              </p:cNvPr>
              <p:cNvSpPr/>
              <p:nvPr/>
            </p:nvSpPr>
            <p:spPr>
              <a:xfrm>
                <a:off x="10761385" y="2922203"/>
                <a:ext cx="45719" cy="719662"/>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16" name="Rectangle 115">
                <a:extLst>
                  <a:ext uri="{FF2B5EF4-FFF2-40B4-BE49-F238E27FC236}">
                    <a16:creationId xmlns:a16="http://schemas.microsoft.com/office/drawing/2014/main" id="{E12207C8-472F-4FA7-AE11-707A9B9B90B2}"/>
                  </a:ext>
                </a:extLst>
              </p:cNvPr>
              <p:cNvSpPr/>
              <p:nvPr/>
            </p:nvSpPr>
            <p:spPr>
              <a:xfrm>
                <a:off x="10807522" y="2922202"/>
                <a:ext cx="45719" cy="769666"/>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17" name="Rectangle 116">
                <a:extLst>
                  <a:ext uri="{FF2B5EF4-FFF2-40B4-BE49-F238E27FC236}">
                    <a16:creationId xmlns:a16="http://schemas.microsoft.com/office/drawing/2014/main" id="{458A1A3B-CB6F-401F-98E3-A5E9CB5260A3}"/>
                  </a:ext>
                </a:extLst>
              </p:cNvPr>
              <p:cNvSpPr/>
              <p:nvPr/>
            </p:nvSpPr>
            <p:spPr>
              <a:xfrm>
                <a:off x="10853659" y="2922203"/>
                <a:ext cx="45719" cy="798240"/>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18" name="Rectangle 117">
                <a:extLst>
                  <a:ext uri="{FF2B5EF4-FFF2-40B4-BE49-F238E27FC236}">
                    <a16:creationId xmlns:a16="http://schemas.microsoft.com/office/drawing/2014/main" id="{2919DD17-068B-4A27-A9A2-3324EA12C785}"/>
                  </a:ext>
                </a:extLst>
              </p:cNvPr>
              <p:cNvSpPr/>
              <p:nvPr/>
            </p:nvSpPr>
            <p:spPr>
              <a:xfrm>
                <a:off x="10899796" y="2922202"/>
                <a:ext cx="45719" cy="817289"/>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19" name="Rectangle 118">
                <a:extLst>
                  <a:ext uri="{FF2B5EF4-FFF2-40B4-BE49-F238E27FC236}">
                    <a16:creationId xmlns:a16="http://schemas.microsoft.com/office/drawing/2014/main" id="{CECEE20F-D346-449D-AAA6-221EBBCCE383}"/>
                  </a:ext>
                </a:extLst>
              </p:cNvPr>
              <p:cNvSpPr/>
              <p:nvPr/>
            </p:nvSpPr>
            <p:spPr>
              <a:xfrm>
                <a:off x="10945933" y="2922202"/>
                <a:ext cx="45719" cy="839731"/>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20" name="Rectangle 119">
                <a:extLst>
                  <a:ext uri="{FF2B5EF4-FFF2-40B4-BE49-F238E27FC236}">
                    <a16:creationId xmlns:a16="http://schemas.microsoft.com/office/drawing/2014/main" id="{89ECFDBF-A4FC-4420-840A-A43D3F913974}"/>
                  </a:ext>
                </a:extLst>
              </p:cNvPr>
              <p:cNvSpPr/>
              <p:nvPr/>
            </p:nvSpPr>
            <p:spPr>
              <a:xfrm>
                <a:off x="10992070" y="2922203"/>
                <a:ext cx="45719" cy="839730"/>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21" name="Rectangle 120">
                <a:extLst>
                  <a:ext uri="{FF2B5EF4-FFF2-40B4-BE49-F238E27FC236}">
                    <a16:creationId xmlns:a16="http://schemas.microsoft.com/office/drawing/2014/main" id="{61D266E5-2E76-4BDA-A3FE-C801F9878933}"/>
                  </a:ext>
                </a:extLst>
              </p:cNvPr>
              <p:cNvSpPr/>
              <p:nvPr/>
            </p:nvSpPr>
            <p:spPr>
              <a:xfrm>
                <a:off x="11038207" y="2922202"/>
                <a:ext cx="45719" cy="948259"/>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22" name="Rectangle 121">
                <a:extLst>
                  <a:ext uri="{FF2B5EF4-FFF2-40B4-BE49-F238E27FC236}">
                    <a16:creationId xmlns:a16="http://schemas.microsoft.com/office/drawing/2014/main" id="{C2BD4E13-1E84-4FF5-8BF8-BB74596A4868}"/>
                  </a:ext>
                </a:extLst>
              </p:cNvPr>
              <p:cNvSpPr/>
              <p:nvPr/>
            </p:nvSpPr>
            <p:spPr>
              <a:xfrm>
                <a:off x="11084344" y="2922202"/>
                <a:ext cx="45719" cy="948259"/>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23" name="Rectangle 122">
                <a:extLst>
                  <a:ext uri="{FF2B5EF4-FFF2-40B4-BE49-F238E27FC236}">
                    <a16:creationId xmlns:a16="http://schemas.microsoft.com/office/drawing/2014/main" id="{89D2D271-08AC-4150-AECA-7792CE717CFC}"/>
                  </a:ext>
                </a:extLst>
              </p:cNvPr>
              <p:cNvSpPr/>
              <p:nvPr/>
            </p:nvSpPr>
            <p:spPr>
              <a:xfrm>
                <a:off x="11130481" y="2922202"/>
                <a:ext cx="45719" cy="948259"/>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24" name="Rectangle 123">
                <a:extLst>
                  <a:ext uri="{FF2B5EF4-FFF2-40B4-BE49-F238E27FC236}">
                    <a16:creationId xmlns:a16="http://schemas.microsoft.com/office/drawing/2014/main" id="{65DC1A9F-9B5B-44B3-B3FE-84E416FB2A12}"/>
                  </a:ext>
                </a:extLst>
              </p:cNvPr>
              <p:cNvSpPr/>
              <p:nvPr/>
            </p:nvSpPr>
            <p:spPr>
              <a:xfrm>
                <a:off x="11176618" y="2922202"/>
                <a:ext cx="45719" cy="948259"/>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25" name="Rectangle 124">
                <a:extLst>
                  <a:ext uri="{FF2B5EF4-FFF2-40B4-BE49-F238E27FC236}">
                    <a16:creationId xmlns:a16="http://schemas.microsoft.com/office/drawing/2014/main" id="{88889AAC-4CB8-4906-8636-7190834D523B}"/>
                  </a:ext>
                </a:extLst>
              </p:cNvPr>
              <p:cNvSpPr/>
              <p:nvPr/>
            </p:nvSpPr>
            <p:spPr>
              <a:xfrm>
                <a:off x="11222755" y="2922202"/>
                <a:ext cx="45719" cy="948259"/>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26" name="Rectangle 125">
                <a:extLst>
                  <a:ext uri="{FF2B5EF4-FFF2-40B4-BE49-F238E27FC236}">
                    <a16:creationId xmlns:a16="http://schemas.microsoft.com/office/drawing/2014/main" id="{D0890923-3CC7-40B5-B65E-DF9EDE8D55A8}"/>
                  </a:ext>
                </a:extLst>
              </p:cNvPr>
              <p:cNvSpPr/>
              <p:nvPr/>
            </p:nvSpPr>
            <p:spPr>
              <a:xfrm>
                <a:off x="11268892" y="2922202"/>
                <a:ext cx="45719" cy="948259"/>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27" name="Rectangle 126">
                <a:extLst>
                  <a:ext uri="{FF2B5EF4-FFF2-40B4-BE49-F238E27FC236}">
                    <a16:creationId xmlns:a16="http://schemas.microsoft.com/office/drawing/2014/main" id="{008B4791-7B4F-4FC4-8BC2-B42FCCC13729}"/>
                  </a:ext>
                </a:extLst>
              </p:cNvPr>
              <p:cNvSpPr/>
              <p:nvPr/>
            </p:nvSpPr>
            <p:spPr>
              <a:xfrm>
                <a:off x="11315029" y="2922202"/>
                <a:ext cx="45719" cy="948259"/>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28" name="Rectangle 127">
                <a:extLst>
                  <a:ext uri="{FF2B5EF4-FFF2-40B4-BE49-F238E27FC236}">
                    <a16:creationId xmlns:a16="http://schemas.microsoft.com/office/drawing/2014/main" id="{E3CF3B3D-6F00-460D-8ED1-7F9998E36EEB}"/>
                  </a:ext>
                </a:extLst>
              </p:cNvPr>
              <p:cNvSpPr/>
              <p:nvPr/>
            </p:nvSpPr>
            <p:spPr>
              <a:xfrm>
                <a:off x="11361166" y="2922202"/>
                <a:ext cx="45719" cy="948259"/>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29" name="Rectangle 128">
                <a:extLst>
                  <a:ext uri="{FF2B5EF4-FFF2-40B4-BE49-F238E27FC236}">
                    <a16:creationId xmlns:a16="http://schemas.microsoft.com/office/drawing/2014/main" id="{FCAB286C-B08F-477F-B8B6-A04428991EE0}"/>
                  </a:ext>
                </a:extLst>
              </p:cNvPr>
              <p:cNvSpPr/>
              <p:nvPr/>
            </p:nvSpPr>
            <p:spPr>
              <a:xfrm>
                <a:off x="11407303" y="2922202"/>
                <a:ext cx="45719" cy="948259"/>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30" name="Rectangle 129">
                <a:extLst>
                  <a:ext uri="{FF2B5EF4-FFF2-40B4-BE49-F238E27FC236}">
                    <a16:creationId xmlns:a16="http://schemas.microsoft.com/office/drawing/2014/main" id="{DDCCDCDF-13F3-4871-8B5E-6620D1BFA7D9}"/>
                  </a:ext>
                </a:extLst>
              </p:cNvPr>
              <p:cNvSpPr/>
              <p:nvPr/>
            </p:nvSpPr>
            <p:spPr>
              <a:xfrm>
                <a:off x="11453440" y="2922202"/>
                <a:ext cx="45719" cy="948259"/>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31" name="Rectangle 130">
                <a:extLst>
                  <a:ext uri="{FF2B5EF4-FFF2-40B4-BE49-F238E27FC236}">
                    <a16:creationId xmlns:a16="http://schemas.microsoft.com/office/drawing/2014/main" id="{AF29FC96-D62E-4C1D-92D2-DC7A8623DA4D}"/>
                  </a:ext>
                </a:extLst>
              </p:cNvPr>
              <p:cNvSpPr/>
              <p:nvPr/>
            </p:nvSpPr>
            <p:spPr>
              <a:xfrm>
                <a:off x="11499602" y="2922202"/>
                <a:ext cx="45719" cy="948259"/>
              </a:xfrm>
              <a:prstGeom prst="rect">
                <a:avLst/>
              </a:prstGeom>
              <a:solidFill>
                <a:schemeClr val="accent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grpSp>
          <p:nvGrpSpPr>
            <p:cNvPr id="132" name="Groupe 131">
              <a:extLst>
                <a:ext uri="{FF2B5EF4-FFF2-40B4-BE49-F238E27FC236}">
                  <a16:creationId xmlns:a16="http://schemas.microsoft.com/office/drawing/2014/main" id="{4BD5D030-0044-479B-8D4F-A5FAA901D4FB}"/>
                </a:ext>
              </a:extLst>
            </p:cNvPr>
            <p:cNvGrpSpPr/>
            <p:nvPr/>
          </p:nvGrpSpPr>
          <p:grpSpPr>
            <a:xfrm>
              <a:off x="5536045" y="2883515"/>
              <a:ext cx="5059647" cy="1562427"/>
              <a:chOff x="6510138" y="4274099"/>
              <a:chExt cx="5059647" cy="1562427"/>
            </a:xfrm>
            <a:solidFill>
              <a:schemeClr val="accent1"/>
            </a:solidFill>
          </p:grpSpPr>
          <p:sp>
            <p:nvSpPr>
              <p:cNvPr id="133" name="Rectangle 132">
                <a:extLst>
                  <a:ext uri="{FF2B5EF4-FFF2-40B4-BE49-F238E27FC236}">
                    <a16:creationId xmlns:a16="http://schemas.microsoft.com/office/drawing/2014/main" id="{C8E58F26-A04B-426C-9B38-4C5F02A3E91C}"/>
                  </a:ext>
                </a:extLst>
              </p:cNvPr>
              <p:cNvSpPr/>
              <p:nvPr/>
            </p:nvSpPr>
            <p:spPr>
              <a:xfrm>
                <a:off x="6510138" y="4274099"/>
                <a:ext cx="96814" cy="626101"/>
              </a:xfrm>
              <a:prstGeom prst="rect">
                <a:avLst/>
              </a:prstGeom>
              <a:solidFill>
                <a:srgbClr val="C0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34" name="Rectangle 133">
                <a:extLst>
                  <a:ext uri="{FF2B5EF4-FFF2-40B4-BE49-F238E27FC236}">
                    <a16:creationId xmlns:a16="http://schemas.microsoft.com/office/drawing/2014/main" id="{2C1BB27B-E9B3-4C56-9ACC-C7680F5DBF1A}"/>
                  </a:ext>
                </a:extLst>
              </p:cNvPr>
              <p:cNvSpPr/>
              <p:nvPr/>
            </p:nvSpPr>
            <p:spPr>
              <a:xfrm>
                <a:off x="6607174" y="4454337"/>
                <a:ext cx="96814" cy="445863"/>
              </a:xfrm>
              <a:prstGeom prst="rect">
                <a:avLst/>
              </a:prstGeom>
              <a:solidFill>
                <a:srgbClr val="C0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35" name="Rectangle 134">
                <a:extLst>
                  <a:ext uri="{FF2B5EF4-FFF2-40B4-BE49-F238E27FC236}">
                    <a16:creationId xmlns:a16="http://schemas.microsoft.com/office/drawing/2014/main" id="{B2780A85-B862-4DED-AFB3-FBD2D2634558}"/>
                  </a:ext>
                </a:extLst>
              </p:cNvPr>
              <p:cNvSpPr/>
              <p:nvPr/>
            </p:nvSpPr>
            <p:spPr>
              <a:xfrm>
                <a:off x="6704210" y="4597522"/>
                <a:ext cx="96814" cy="302678"/>
              </a:xfrm>
              <a:prstGeom prst="rect">
                <a:avLst/>
              </a:prstGeom>
              <a:solidFill>
                <a:srgbClr val="C0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36" name="Rectangle 135">
                <a:extLst>
                  <a:ext uri="{FF2B5EF4-FFF2-40B4-BE49-F238E27FC236}">
                    <a16:creationId xmlns:a16="http://schemas.microsoft.com/office/drawing/2014/main" id="{B2F47C16-7B96-4158-80A7-942AFE17BBD5}"/>
                  </a:ext>
                </a:extLst>
              </p:cNvPr>
              <p:cNvSpPr/>
              <p:nvPr/>
            </p:nvSpPr>
            <p:spPr>
              <a:xfrm>
                <a:off x="6801246" y="4616571"/>
                <a:ext cx="96814" cy="283629"/>
              </a:xfrm>
              <a:prstGeom prst="rect">
                <a:avLst/>
              </a:prstGeom>
              <a:solidFill>
                <a:srgbClr val="C0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37" name="Rectangle 136">
                <a:extLst>
                  <a:ext uri="{FF2B5EF4-FFF2-40B4-BE49-F238E27FC236}">
                    <a16:creationId xmlns:a16="http://schemas.microsoft.com/office/drawing/2014/main" id="{17C45090-7CE1-413A-9507-D8A876D0B224}"/>
                  </a:ext>
                </a:extLst>
              </p:cNvPr>
              <p:cNvSpPr/>
              <p:nvPr/>
            </p:nvSpPr>
            <p:spPr>
              <a:xfrm>
                <a:off x="6898282" y="4639013"/>
                <a:ext cx="96814" cy="261187"/>
              </a:xfrm>
              <a:prstGeom prst="rect">
                <a:avLst/>
              </a:prstGeom>
              <a:solidFill>
                <a:srgbClr val="C0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38" name="Rectangle 137">
                <a:extLst>
                  <a:ext uri="{FF2B5EF4-FFF2-40B4-BE49-F238E27FC236}">
                    <a16:creationId xmlns:a16="http://schemas.microsoft.com/office/drawing/2014/main" id="{46A88D7A-556E-4AD0-A454-4FD198A80182}"/>
                  </a:ext>
                </a:extLst>
              </p:cNvPr>
              <p:cNvSpPr/>
              <p:nvPr/>
            </p:nvSpPr>
            <p:spPr>
              <a:xfrm>
                <a:off x="6995318" y="4647070"/>
                <a:ext cx="96814" cy="253130"/>
              </a:xfrm>
              <a:prstGeom prst="rect">
                <a:avLst/>
              </a:prstGeom>
              <a:solidFill>
                <a:srgbClr val="C0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39" name="Rectangle 138">
                <a:extLst>
                  <a:ext uri="{FF2B5EF4-FFF2-40B4-BE49-F238E27FC236}">
                    <a16:creationId xmlns:a16="http://schemas.microsoft.com/office/drawing/2014/main" id="{1A3E3740-D53D-435F-A277-019659B2C20D}"/>
                  </a:ext>
                </a:extLst>
              </p:cNvPr>
              <p:cNvSpPr/>
              <p:nvPr/>
            </p:nvSpPr>
            <p:spPr>
              <a:xfrm>
                <a:off x="7092354" y="4647070"/>
                <a:ext cx="96814" cy="253130"/>
              </a:xfrm>
              <a:prstGeom prst="rect">
                <a:avLst/>
              </a:prstGeom>
              <a:solidFill>
                <a:srgbClr val="C0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40" name="Rectangle 139">
                <a:extLst>
                  <a:ext uri="{FF2B5EF4-FFF2-40B4-BE49-F238E27FC236}">
                    <a16:creationId xmlns:a16="http://schemas.microsoft.com/office/drawing/2014/main" id="{9258116B-F082-4C9B-BF6B-2D3471CB1430}"/>
                  </a:ext>
                </a:extLst>
              </p:cNvPr>
              <p:cNvSpPr/>
              <p:nvPr/>
            </p:nvSpPr>
            <p:spPr>
              <a:xfrm>
                <a:off x="7189390" y="4695153"/>
                <a:ext cx="96814" cy="205047"/>
              </a:xfrm>
              <a:prstGeom prst="rect">
                <a:avLst/>
              </a:prstGeom>
              <a:solidFill>
                <a:srgbClr val="C0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41" name="Rectangle 140">
                <a:extLst>
                  <a:ext uri="{FF2B5EF4-FFF2-40B4-BE49-F238E27FC236}">
                    <a16:creationId xmlns:a16="http://schemas.microsoft.com/office/drawing/2014/main" id="{37F75BBE-BF53-4A37-946F-8371C055F289}"/>
                  </a:ext>
                </a:extLst>
              </p:cNvPr>
              <p:cNvSpPr/>
              <p:nvPr/>
            </p:nvSpPr>
            <p:spPr>
              <a:xfrm>
                <a:off x="7286426" y="4721347"/>
                <a:ext cx="96814" cy="178853"/>
              </a:xfrm>
              <a:prstGeom prst="rect">
                <a:avLst/>
              </a:prstGeom>
              <a:solidFill>
                <a:srgbClr val="C0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42" name="Rectangle 141">
                <a:extLst>
                  <a:ext uri="{FF2B5EF4-FFF2-40B4-BE49-F238E27FC236}">
                    <a16:creationId xmlns:a16="http://schemas.microsoft.com/office/drawing/2014/main" id="{20331656-5AB4-40AB-9511-150912DDD7C4}"/>
                  </a:ext>
                </a:extLst>
              </p:cNvPr>
              <p:cNvSpPr/>
              <p:nvPr/>
            </p:nvSpPr>
            <p:spPr>
              <a:xfrm>
                <a:off x="7383462" y="4747541"/>
                <a:ext cx="96814" cy="152659"/>
              </a:xfrm>
              <a:prstGeom prst="rect">
                <a:avLst/>
              </a:prstGeom>
              <a:solidFill>
                <a:srgbClr val="C0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43" name="Rectangle 142">
                <a:extLst>
                  <a:ext uri="{FF2B5EF4-FFF2-40B4-BE49-F238E27FC236}">
                    <a16:creationId xmlns:a16="http://schemas.microsoft.com/office/drawing/2014/main" id="{46390534-2011-40EE-A84F-9B913FF5D605}"/>
                  </a:ext>
                </a:extLst>
              </p:cNvPr>
              <p:cNvSpPr/>
              <p:nvPr/>
            </p:nvSpPr>
            <p:spPr>
              <a:xfrm>
                <a:off x="7480498" y="4747541"/>
                <a:ext cx="96814" cy="152659"/>
              </a:xfrm>
              <a:prstGeom prst="rect">
                <a:avLst/>
              </a:prstGeom>
              <a:solidFill>
                <a:srgbClr val="C0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44" name="Rectangle 143">
                <a:extLst>
                  <a:ext uri="{FF2B5EF4-FFF2-40B4-BE49-F238E27FC236}">
                    <a16:creationId xmlns:a16="http://schemas.microsoft.com/office/drawing/2014/main" id="{A95CDD7F-D977-40C9-876C-E57A6001F62B}"/>
                  </a:ext>
                </a:extLst>
              </p:cNvPr>
              <p:cNvSpPr/>
              <p:nvPr/>
            </p:nvSpPr>
            <p:spPr>
              <a:xfrm>
                <a:off x="7577534" y="4747541"/>
                <a:ext cx="96814" cy="152659"/>
              </a:xfrm>
              <a:prstGeom prst="rect">
                <a:avLst/>
              </a:prstGeom>
              <a:solidFill>
                <a:srgbClr val="C0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45" name="Rectangle 144">
                <a:extLst>
                  <a:ext uri="{FF2B5EF4-FFF2-40B4-BE49-F238E27FC236}">
                    <a16:creationId xmlns:a16="http://schemas.microsoft.com/office/drawing/2014/main" id="{E13449B2-EF52-41AB-B64E-C304975B3403}"/>
                  </a:ext>
                </a:extLst>
              </p:cNvPr>
              <p:cNvSpPr/>
              <p:nvPr/>
            </p:nvSpPr>
            <p:spPr>
              <a:xfrm>
                <a:off x="7674570" y="4826794"/>
                <a:ext cx="96814" cy="73406"/>
              </a:xfrm>
              <a:prstGeom prst="rect">
                <a:avLst/>
              </a:prstGeom>
              <a:solidFill>
                <a:srgbClr val="C0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46" name="Rectangle 145">
                <a:extLst>
                  <a:ext uri="{FF2B5EF4-FFF2-40B4-BE49-F238E27FC236}">
                    <a16:creationId xmlns:a16="http://schemas.microsoft.com/office/drawing/2014/main" id="{01B85AD3-E272-46AB-A435-10DD7BF74CA1}"/>
                  </a:ext>
                </a:extLst>
              </p:cNvPr>
              <p:cNvSpPr/>
              <p:nvPr/>
            </p:nvSpPr>
            <p:spPr>
              <a:xfrm>
                <a:off x="7771606" y="4842089"/>
                <a:ext cx="96814" cy="58111"/>
              </a:xfrm>
              <a:prstGeom prst="rect">
                <a:avLst/>
              </a:prstGeom>
              <a:solidFill>
                <a:srgbClr val="C0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47" name="Rectangle 146">
                <a:extLst>
                  <a:ext uri="{FF2B5EF4-FFF2-40B4-BE49-F238E27FC236}">
                    <a16:creationId xmlns:a16="http://schemas.microsoft.com/office/drawing/2014/main" id="{EEB55567-081B-4968-B307-CC1A29895F97}"/>
                  </a:ext>
                </a:extLst>
              </p:cNvPr>
              <p:cNvSpPr/>
              <p:nvPr/>
            </p:nvSpPr>
            <p:spPr>
              <a:xfrm>
                <a:off x="7868642" y="4842089"/>
                <a:ext cx="96814" cy="58111"/>
              </a:xfrm>
              <a:prstGeom prst="rect">
                <a:avLst/>
              </a:prstGeom>
              <a:solidFill>
                <a:srgbClr val="C0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48" name="Rectangle 147">
                <a:extLst>
                  <a:ext uri="{FF2B5EF4-FFF2-40B4-BE49-F238E27FC236}">
                    <a16:creationId xmlns:a16="http://schemas.microsoft.com/office/drawing/2014/main" id="{C87FAAD7-F37E-42B3-B5EC-8129D92BF481}"/>
                  </a:ext>
                </a:extLst>
              </p:cNvPr>
              <p:cNvSpPr/>
              <p:nvPr/>
            </p:nvSpPr>
            <p:spPr>
              <a:xfrm>
                <a:off x="7965678" y="4854481"/>
                <a:ext cx="96814" cy="45719"/>
              </a:xfrm>
              <a:prstGeom prst="rect">
                <a:avLst/>
              </a:prstGeom>
              <a:solidFill>
                <a:srgbClr val="C0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49" name="Rectangle 148">
                <a:extLst>
                  <a:ext uri="{FF2B5EF4-FFF2-40B4-BE49-F238E27FC236}">
                    <a16:creationId xmlns:a16="http://schemas.microsoft.com/office/drawing/2014/main" id="{887E79CB-D1CA-44E1-A3F9-9D066F6C5D55}"/>
                  </a:ext>
                </a:extLst>
              </p:cNvPr>
              <p:cNvSpPr/>
              <p:nvPr/>
            </p:nvSpPr>
            <p:spPr>
              <a:xfrm>
                <a:off x="8062712" y="4854481"/>
                <a:ext cx="96814" cy="45719"/>
              </a:xfrm>
              <a:prstGeom prst="rect">
                <a:avLst/>
              </a:prstGeom>
              <a:solidFill>
                <a:srgbClr val="C0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50" name="Rectangle 149">
                <a:extLst>
                  <a:ext uri="{FF2B5EF4-FFF2-40B4-BE49-F238E27FC236}">
                    <a16:creationId xmlns:a16="http://schemas.microsoft.com/office/drawing/2014/main" id="{32FD2329-1DE2-4095-8DB9-5123002C78D4}"/>
                  </a:ext>
                </a:extLst>
              </p:cNvPr>
              <p:cNvSpPr/>
              <p:nvPr/>
            </p:nvSpPr>
            <p:spPr>
              <a:xfrm>
                <a:off x="8655249" y="4890344"/>
                <a:ext cx="96814" cy="45719"/>
              </a:xfrm>
              <a:prstGeom prst="rect">
                <a:avLst/>
              </a:prstGeom>
              <a:solidFill>
                <a:srgbClr val="C0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51" name="Rectangle 150">
                <a:extLst>
                  <a:ext uri="{FF2B5EF4-FFF2-40B4-BE49-F238E27FC236}">
                    <a16:creationId xmlns:a16="http://schemas.microsoft.com/office/drawing/2014/main" id="{7498C2AF-594D-406C-838E-1092CE04B205}"/>
                  </a:ext>
                </a:extLst>
              </p:cNvPr>
              <p:cNvSpPr/>
              <p:nvPr/>
            </p:nvSpPr>
            <p:spPr>
              <a:xfrm>
                <a:off x="8752412" y="4890344"/>
                <a:ext cx="96814" cy="45719"/>
              </a:xfrm>
              <a:prstGeom prst="rect">
                <a:avLst/>
              </a:prstGeom>
              <a:solidFill>
                <a:srgbClr val="C0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52" name="Rectangle 151">
                <a:extLst>
                  <a:ext uri="{FF2B5EF4-FFF2-40B4-BE49-F238E27FC236}">
                    <a16:creationId xmlns:a16="http://schemas.microsoft.com/office/drawing/2014/main" id="{53760B86-9A4A-45B5-9EFE-778E3AD8EBCB}"/>
                  </a:ext>
                </a:extLst>
              </p:cNvPr>
              <p:cNvSpPr/>
              <p:nvPr/>
            </p:nvSpPr>
            <p:spPr>
              <a:xfrm>
                <a:off x="8849575" y="4890344"/>
                <a:ext cx="96814" cy="45719"/>
              </a:xfrm>
              <a:prstGeom prst="rect">
                <a:avLst/>
              </a:prstGeom>
              <a:solidFill>
                <a:srgbClr val="C0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53" name="Rectangle 152">
                <a:extLst>
                  <a:ext uri="{FF2B5EF4-FFF2-40B4-BE49-F238E27FC236}">
                    <a16:creationId xmlns:a16="http://schemas.microsoft.com/office/drawing/2014/main" id="{8ADD0F22-4611-422C-816E-C5DB92BC0F08}"/>
                  </a:ext>
                </a:extLst>
              </p:cNvPr>
              <p:cNvSpPr/>
              <p:nvPr/>
            </p:nvSpPr>
            <p:spPr>
              <a:xfrm>
                <a:off x="8946738" y="4890344"/>
                <a:ext cx="96814" cy="58111"/>
              </a:xfrm>
              <a:prstGeom prst="rect">
                <a:avLst/>
              </a:prstGeom>
              <a:solidFill>
                <a:srgbClr val="C0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54" name="Rectangle 153">
                <a:extLst>
                  <a:ext uri="{FF2B5EF4-FFF2-40B4-BE49-F238E27FC236}">
                    <a16:creationId xmlns:a16="http://schemas.microsoft.com/office/drawing/2014/main" id="{F8A43998-09E7-4E80-9A12-505EF9428BC3}"/>
                  </a:ext>
                </a:extLst>
              </p:cNvPr>
              <p:cNvSpPr/>
              <p:nvPr/>
            </p:nvSpPr>
            <p:spPr>
              <a:xfrm>
                <a:off x="9043901" y="4890344"/>
                <a:ext cx="96814" cy="58111"/>
              </a:xfrm>
              <a:prstGeom prst="rect">
                <a:avLst/>
              </a:prstGeom>
              <a:solidFill>
                <a:srgbClr val="C0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55" name="Rectangle 154">
                <a:extLst>
                  <a:ext uri="{FF2B5EF4-FFF2-40B4-BE49-F238E27FC236}">
                    <a16:creationId xmlns:a16="http://schemas.microsoft.com/office/drawing/2014/main" id="{18AD7193-797C-496E-B5A5-F2839E31D3F4}"/>
                  </a:ext>
                </a:extLst>
              </p:cNvPr>
              <p:cNvSpPr/>
              <p:nvPr/>
            </p:nvSpPr>
            <p:spPr>
              <a:xfrm>
                <a:off x="9141064" y="4890344"/>
                <a:ext cx="96814" cy="58111"/>
              </a:xfrm>
              <a:prstGeom prst="rect">
                <a:avLst/>
              </a:prstGeom>
              <a:solidFill>
                <a:srgbClr val="C0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56" name="Rectangle 155">
                <a:extLst>
                  <a:ext uri="{FF2B5EF4-FFF2-40B4-BE49-F238E27FC236}">
                    <a16:creationId xmlns:a16="http://schemas.microsoft.com/office/drawing/2014/main" id="{74831FDF-B27B-4D85-96C3-D2119B1A9488}"/>
                  </a:ext>
                </a:extLst>
              </p:cNvPr>
              <p:cNvSpPr/>
              <p:nvPr/>
            </p:nvSpPr>
            <p:spPr>
              <a:xfrm>
                <a:off x="9238227" y="4890344"/>
                <a:ext cx="96814" cy="95184"/>
              </a:xfrm>
              <a:prstGeom prst="rect">
                <a:avLst/>
              </a:prstGeom>
              <a:solidFill>
                <a:srgbClr val="C0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57" name="Rectangle 156">
                <a:extLst>
                  <a:ext uri="{FF2B5EF4-FFF2-40B4-BE49-F238E27FC236}">
                    <a16:creationId xmlns:a16="http://schemas.microsoft.com/office/drawing/2014/main" id="{48400F61-3860-48CB-B989-51FD59196F2E}"/>
                  </a:ext>
                </a:extLst>
              </p:cNvPr>
              <p:cNvSpPr/>
              <p:nvPr/>
            </p:nvSpPr>
            <p:spPr>
              <a:xfrm>
                <a:off x="9335390" y="4890344"/>
                <a:ext cx="96814" cy="95184"/>
              </a:xfrm>
              <a:prstGeom prst="rect">
                <a:avLst/>
              </a:prstGeom>
              <a:solidFill>
                <a:srgbClr val="C0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58" name="Rectangle 157">
                <a:extLst>
                  <a:ext uri="{FF2B5EF4-FFF2-40B4-BE49-F238E27FC236}">
                    <a16:creationId xmlns:a16="http://schemas.microsoft.com/office/drawing/2014/main" id="{CF639F67-EF3A-47F5-AF5F-D3DACC637755}"/>
                  </a:ext>
                </a:extLst>
              </p:cNvPr>
              <p:cNvSpPr/>
              <p:nvPr/>
            </p:nvSpPr>
            <p:spPr>
              <a:xfrm>
                <a:off x="9432553" y="4890344"/>
                <a:ext cx="96814" cy="95185"/>
              </a:xfrm>
              <a:prstGeom prst="rect">
                <a:avLst/>
              </a:prstGeom>
              <a:solidFill>
                <a:srgbClr val="C0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59" name="Rectangle 158">
                <a:extLst>
                  <a:ext uri="{FF2B5EF4-FFF2-40B4-BE49-F238E27FC236}">
                    <a16:creationId xmlns:a16="http://schemas.microsoft.com/office/drawing/2014/main" id="{3F660588-3176-4E4F-8791-EAA387A54768}"/>
                  </a:ext>
                </a:extLst>
              </p:cNvPr>
              <p:cNvSpPr/>
              <p:nvPr/>
            </p:nvSpPr>
            <p:spPr>
              <a:xfrm>
                <a:off x="9529716" y="4890344"/>
                <a:ext cx="96814" cy="111106"/>
              </a:xfrm>
              <a:prstGeom prst="rect">
                <a:avLst/>
              </a:prstGeom>
              <a:solidFill>
                <a:srgbClr val="C0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60" name="Rectangle 159">
                <a:extLst>
                  <a:ext uri="{FF2B5EF4-FFF2-40B4-BE49-F238E27FC236}">
                    <a16:creationId xmlns:a16="http://schemas.microsoft.com/office/drawing/2014/main" id="{99CE93F4-AD8D-4ED6-8F8B-0CE3B2A262AB}"/>
                  </a:ext>
                </a:extLst>
              </p:cNvPr>
              <p:cNvSpPr/>
              <p:nvPr/>
            </p:nvSpPr>
            <p:spPr>
              <a:xfrm>
                <a:off x="9626879" y="4890344"/>
                <a:ext cx="96814" cy="152659"/>
              </a:xfrm>
              <a:prstGeom prst="rect">
                <a:avLst/>
              </a:prstGeom>
              <a:solidFill>
                <a:srgbClr val="C0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61" name="Rectangle 160">
                <a:extLst>
                  <a:ext uri="{FF2B5EF4-FFF2-40B4-BE49-F238E27FC236}">
                    <a16:creationId xmlns:a16="http://schemas.microsoft.com/office/drawing/2014/main" id="{591B7E96-732C-4CD9-9EB4-39DAC35968E7}"/>
                  </a:ext>
                </a:extLst>
              </p:cNvPr>
              <p:cNvSpPr/>
              <p:nvPr/>
            </p:nvSpPr>
            <p:spPr>
              <a:xfrm>
                <a:off x="9724042" y="4890344"/>
                <a:ext cx="96814" cy="152659"/>
              </a:xfrm>
              <a:prstGeom prst="rect">
                <a:avLst/>
              </a:prstGeom>
              <a:solidFill>
                <a:srgbClr val="C0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62" name="Rectangle 161">
                <a:extLst>
                  <a:ext uri="{FF2B5EF4-FFF2-40B4-BE49-F238E27FC236}">
                    <a16:creationId xmlns:a16="http://schemas.microsoft.com/office/drawing/2014/main" id="{04EC99B0-4BD0-4583-9CB9-AFEC6394F381}"/>
                  </a:ext>
                </a:extLst>
              </p:cNvPr>
              <p:cNvSpPr/>
              <p:nvPr/>
            </p:nvSpPr>
            <p:spPr>
              <a:xfrm>
                <a:off x="9821205" y="4890344"/>
                <a:ext cx="96814" cy="200768"/>
              </a:xfrm>
              <a:prstGeom prst="rect">
                <a:avLst/>
              </a:prstGeom>
              <a:solidFill>
                <a:srgbClr val="C0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63" name="Rectangle 162">
                <a:extLst>
                  <a:ext uri="{FF2B5EF4-FFF2-40B4-BE49-F238E27FC236}">
                    <a16:creationId xmlns:a16="http://schemas.microsoft.com/office/drawing/2014/main" id="{C49A02FC-65B9-4E4E-9F3C-5F06ECB9CD40}"/>
                  </a:ext>
                </a:extLst>
              </p:cNvPr>
              <p:cNvSpPr/>
              <p:nvPr/>
            </p:nvSpPr>
            <p:spPr>
              <a:xfrm>
                <a:off x="9918368" y="4890344"/>
                <a:ext cx="96814" cy="200768"/>
              </a:xfrm>
              <a:prstGeom prst="rect">
                <a:avLst/>
              </a:prstGeom>
              <a:solidFill>
                <a:srgbClr val="C0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64" name="Rectangle 163">
                <a:extLst>
                  <a:ext uri="{FF2B5EF4-FFF2-40B4-BE49-F238E27FC236}">
                    <a16:creationId xmlns:a16="http://schemas.microsoft.com/office/drawing/2014/main" id="{72E02229-6C83-440B-8AC0-0AFF9F0DFE0A}"/>
                  </a:ext>
                </a:extLst>
              </p:cNvPr>
              <p:cNvSpPr/>
              <p:nvPr/>
            </p:nvSpPr>
            <p:spPr>
              <a:xfrm>
                <a:off x="10015531" y="4890344"/>
                <a:ext cx="96814" cy="200768"/>
              </a:xfrm>
              <a:prstGeom prst="rect">
                <a:avLst/>
              </a:prstGeom>
              <a:solidFill>
                <a:srgbClr val="C0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65" name="Rectangle 164">
                <a:extLst>
                  <a:ext uri="{FF2B5EF4-FFF2-40B4-BE49-F238E27FC236}">
                    <a16:creationId xmlns:a16="http://schemas.microsoft.com/office/drawing/2014/main" id="{AC9930C1-80AD-404E-AFDF-0AC752C6E5CF}"/>
                  </a:ext>
                </a:extLst>
              </p:cNvPr>
              <p:cNvSpPr/>
              <p:nvPr/>
            </p:nvSpPr>
            <p:spPr>
              <a:xfrm>
                <a:off x="10112694" y="4890344"/>
                <a:ext cx="96814" cy="237312"/>
              </a:xfrm>
              <a:prstGeom prst="rect">
                <a:avLst/>
              </a:prstGeom>
              <a:solidFill>
                <a:srgbClr val="C0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66" name="Rectangle 165">
                <a:extLst>
                  <a:ext uri="{FF2B5EF4-FFF2-40B4-BE49-F238E27FC236}">
                    <a16:creationId xmlns:a16="http://schemas.microsoft.com/office/drawing/2014/main" id="{EA4F541B-12D6-4C33-8379-951E2679ABEB}"/>
                  </a:ext>
                </a:extLst>
              </p:cNvPr>
              <p:cNvSpPr/>
              <p:nvPr/>
            </p:nvSpPr>
            <p:spPr>
              <a:xfrm>
                <a:off x="10209857" y="4890344"/>
                <a:ext cx="96814" cy="237312"/>
              </a:xfrm>
              <a:prstGeom prst="rect">
                <a:avLst/>
              </a:prstGeom>
              <a:solidFill>
                <a:srgbClr val="C0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67" name="Rectangle 166">
                <a:extLst>
                  <a:ext uri="{FF2B5EF4-FFF2-40B4-BE49-F238E27FC236}">
                    <a16:creationId xmlns:a16="http://schemas.microsoft.com/office/drawing/2014/main" id="{22BA7322-4E1A-4CC4-85EB-1CEDC71BC0B7}"/>
                  </a:ext>
                </a:extLst>
              </p:cNvPr>
              <p:cNvSpPr/>
              <p:nvPr/>
            </p:nvSpPr>
            <p:spPr>
              <a:xfrm>
                <a:off x="10307020" y="4890344"/>
                <a:ext cx="96814" cy="282556"/>
              </a:xfrm>
              <a:prstGeom prst="rect">
                <a:avLst/>
              </a:prstGeom>
              <a:solidFill>
                <a:srgbClr val="C0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68" name="Rectangle 167">
                <a:extLst>
                  <a:ext uri="{FF2B5EF4-FFF2-40B4-BE49-F238E27FC236}">
                    <a16:creationId xmlns:a16="http://schemas.microsoft.com/office/drawing/2014/main" id="{07828730-03EC-43D5-9154-EAE1A7974F39}"/>
                  </a:ext>
                </a:extLst>
              </p:cNvPr>
              <p:cNvSpPr/>
              <p:nvPr/>
            </p:nvSpPr>
            <p:spPr>
              <a:xfrm>
                <a:off x="10404183" y="4890344"/>
                <a:ext cx="96814" cy="282556"/>
              </a:xfrm>
              <a:prstGeom prst="rect">
                <a:avLst/>
              </a:prstGeom>
              <a:solidFill>
                <a:srgbClr val="C0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69" name="Rectangle 168">
                <a:extLst>
                  <a:ext uri="{FF2B5EF4-FFF2-40B4-BE49-F238E27FC236}">
                    <a16:creationId xmlns:a16="http://schemas.microsoft.com/office/drawing/2014/main" id="{80C3109E-4FC3-4DF8-9C31-0AE90460A676}"/>
                  </a:ext>
                </a:extLst>
              </p:cNvPr>
              <p:cNvSpPr/>
              <p:nvPr/>
            </p:nvSpPr>
            <p:spPr>
              <a:xfrm>
                <a:off x="10501346" y="4890344"/>
                <a:ext cx="96814" cy="282556"/>
              </a:xfrm>
              <a:prstGeom prst="rect">
                <a:avLst/>
              </a:prstGeom>
              <a:solidFill>
                <a:srgbClr val="C0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70" name="Rectangle 169">
                <a:extLst>
                  <a:ext uri="{FF2B5EF4-FFF2-40B4-BE49-F238E27FC236}">
                    <a16:creationId xmlns:a16="http://schemas.microsoft.com/office/drawing/2014/main" id="{36F0A763-81A8-429C-BCBB-2D982F21061E}"/>
                  </a:ext>
                </a:extLst>
              </p:cNvPr>
              <p:cNvSpPr/>
              <p:nvPr/>
            </p:nvSpPr>
            <p:spPr>
              <a:xfrm>
                <a:off x="10598509" y="4890344"/>
                <a:ext cx="96814" cy="371718"/>
              </a:xfrm>
              <a:prstGeom prst="rect">
                <a:avLst/>
              </a:prstGeom>
              <a:solidFill>
                <a:srgbClr val="C0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71" name="Rectangle 170">
                <a:extLst>
                  <a:ext uri="{FF2B5EF4-FFF2-40B4-BE49-F238E27FC236}">
                    <a16:creationId xmlns:a16="http://schemas.microsoft.com/office/drawing/2014/main" id="{0465E017-FFAA-4F16-9FB9-17AACFA43110}"/>
                  </a:ext>
                </a:extLst>
              </p:cNvPr>
              <p:cNvSpPr/>
              <p:nvPr/>
            </p:nvSpPr>
            <p:spPr>
              <a:xfrm>
                <a:off x="10695672" y="4890344"/>
                <a:ext cx="96814" cy="404934"/>
              </a:xfrm>
              <a:prstGeom prst="rect">
                <a:avLst/>
              </a:prstGeom>
              <a:solidFill>
                <a:srgbClr val="C0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72" name="Rectangle 171">
                <a:extLst>
                  <a:ext uri="{FF2B5EF4-FFF2-40B4-BE49-F238E27FC236}">
                    <a16:creationId xmlns:a16="http://schemas.microsoft.com/office/drawing/2014/main" id="{CF4078FA-3866-49F1-94F9-3EBF39DD3395}"/>
                  </a:ext>
                </a:extLst>
              </p:cNvPr>
              <p:cNvSpPr/>
              <p:nvPr/>
            </p:nvSpPr>
            <p:spPr>
              <a:xfrm>
                <a:off x="10792835" y="4890344"/>
                <a:ext cx="96814" cy="437606"/>
              </a:xfrm>
              <a:prstGeom prst="rect">
                <a:avLst/>
              </a:prstGeom>
              <a:solidFill>
                <a:srgbClr val="C0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73" name="Rectangle 172">
                <a:extLst>
                  <a:ext uri="{FF2B5EF4-FFF2-40B4-BE49-F238E27FC236}">
                    <a16:creationId xmlns:a16="http://schemas.microsoft.com/office/drawing/2014/main" id="{C2A6D557-3CCB-4755-8AF9-B91C89FB753E}"/>
                  </a:ext>
                </a:extLst>
              </p:cNvPr>
              <p:cNvSpPr/>
              <p:nvPr/>
            </p:nvSpPr>
            <p:spPr>
              <a:xfrm>
                <a:off x="10889998" y="4890344"/>
                <a:ext cx="96814" cy="437607"/>
              </a:xfrm>
              <a:prstGeom prst="rect">
                <a:avLst/>
              </a:prstGeom>
              <a:solidFill>
                <a:srgbClr val="C0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74" name="Rectangle 173">
                <a:extLst>
                  <a:ext uri="{FF2B5EF4-FFF2-40B4-BE49-F238E27FC236}">
                    <a16:creationId xmlns:a16="http://schemas.microsoft.com/office/drawing/2014/main" id="{89E192D2-4C2B-47B9-BBB7-0E2CFBAB1EE3}"/>
                  </a:ext>
                </a:extLst>
              </p:cNvPr>
              <p:cNvSpPr/>
              <p:nvPr/>
            </p:nvSpPr>
            <p:spPr>
              <a:xfrm>
                <a:off x="10987161" y="4890344"/>
                <a:ext cx="96814" cy="446964"/>
              </a:xfrm>
              <a:prstGeom prst="rect">
                <a:avLst/>
              </a:prstGeom>
              <a:solidFill>
                <a:srgbClr val="C0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75" name="Rectangle 174">
                <a:extLst>
                  <a:ext uri="{FF2B5EF4-FFF2-40B4-BE49-F238E27FC236}">
                    <a16:creationId xmlns:a16="http://schemas.microsoft.com/office/drawing/2014/main" id="{7E0A8F86-1241-493C-97B5-117D486D23B1}"/>
                  </a:ext>
                </a:extLst>
              </p:cNvPr>
              <p:cNvSpPr/>
              <p:nvPr/>
            </p:nvSpPr>
            <p:spPr>
              <a:xfrm>
                <a:off x="11084324" y="4890344"/>
                <a:ext cx="96814" cy="471459"/>
              </a:xfrm>
              <a:prstGeom prst="rect">
                <a:avLst/>
              </a:prstGeom>
              <a:solidFill>
                <a:srgbClr val="C0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76" name="Rectangle 175">
                <a:extLst>
                  <a:ext uri="{FF2B5EF4-FFF2-40B4-BE49-F238E27FC236}">
                    <a16:creationId xmlns:a16="http://schemas.microsoft.com/office/drawing/2014/main" id="{EEA29C7C-878B-4FB2-902B-4DB362BF84CF}"/>
                  </a:ext>
                </a:extLst>
              </p:cNvPr>
              <p:cNvSpPr/>
              <p:nvPr/>
            </p:nvSpPr>
            <p:spPr>
              <a:xfrm>
                <a:off x="11181487" y="4890344"/>
                <a:ext cx="96814" cy="482968"/>
              </a:xfrm>
              <a:prstGeom prst="rect">
                <a:avLst/>
              </a:prstGeom>
              <a:solidFill>
                <a:srgbClr val="C0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77" name="Rectangle 176">
                <a:extLst>
                  <a:ext uri="{FF2B5EF4-FFF2-40B4-BE49-F238E27FC236}">
                    <a16:creationId xmlns:a16="http://schemas.microsoft.com/office/drawing/2014/main" id="{B50871E4-B70F-42FE-9ED0-CEE2A6FFB4BA}"/>
                  </a:ext>
                </a:extLst>
              </p:cNvPr>
              <p:cNvSpPr/>
              <p:nvPr/>
            </p:nvSpPr>
            <p:spPr>
              <a:xfrm>
                <a:off x="11278650" y="4890344"/>
                <a:ext cx="96814" cy="482969"/>
              </a:xfrm>
              <a:prstGeom prst="rect">
                <a:avLst/>
              </a:prstGeom>
              <a:solidFill>
                <a:srgbClr val="C0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78" name="Rectangle 177">
                <a:extLst>
                  <a:ext uri="{FF2B5EF4-FFF2-40B4-BE49-F238E27FC236}">
                    <a16:creationId xmlns:a16="http://schemas.microsoft.com/office/drawing/2014/main" id="{0477E77A-D862-4BC5-BD46-003D6394E3A7}"/>
                  </a:ext>
                </a:extLst>
              </p:cNvPr>
              <p:cNvSpPr/>
              <p:nvPr/>
            </p:nvSpPr>
            <p:spPr>
              <a:xfrm>
                <a:off x="11375813" y="4890344"/>
                <a:ext cx="96814" cy="560336"/>
              </a:xfrm>
              <a:prstGeom prst="rect">
                <a:avLst/>
              </a:prstGeom>
              <a:solidFill>
                <a:srgbClr val="C0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79" name="Rectangle 178">
                <a:extLst>
                  <a:ext uri="{FF2B5EF4-FFF2-40B4-BE49-F238E27FC236}">
                    <a16:creationId xmlns:a16="http://schemas.microsoft.com/office/drawing/2014/main" id="{90ED090B-37BE-49D2-827C-379BBD652191}"/>
                  </a:ext>
                </a:extLst>
              </p:cNvPr>
              <p:cNvSpPr/>
              <p:nvPr/>
            </p:nvSpPr>
            <p:spPr>
              <a:xfrm>
                <a:off x="11472971" y="4890344"/>
                <a:ext cx="96814" cy="946182"/>
              </a:xfrm>
              <a:prstGeom prst="rect">
                <a:avLst/>
              </a:prstGeom>
              <a:solidFill>
                <a:srgbClr val="C0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grpSp>
      <p:sp>
        <p:nvSpPr>
          <p:cNvPr id="182" name="ZoneTexte 181">
            <a:extLst>
              <a:ext uri="{FF2B5EF4-FFF2-40B4-BE49-F238E27FC236}">
                <a16:creationId xmlns:a16="http://schemas.microsoft.com/office/drawing/2014/main" id="{0822CA7A-283E-45B2-9B7C-7BA39F0E75E5}"/>
              </a:ext>
            </a:extLst>
          </p:cNvPr>
          <p:cNvSpPr txBox="1"/>
          <p:nvPr/>
        </p:nvSpPr>
        <p:spPr>
          <a:xfrm>
            <a:off x="3075759" y="4354758"/>
            <a:ext cx="2781567" cy="303788"/>
          </a:xfrm>
          <a:prstGeom prst="roundRect">
            <a:avLst>
              <a:gd name="adj" fmla="val 15299"/>
            </a:avLst>
          </a:prstGeom>
          <a:ln>
            <a:solidFill>
              <a:srgbClr val="EC8014"/>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101600" marR="0" lvl="0" indent="0" algn="ctr" defTabSz="685800" rtl="0" eaLnBrk="1" fontAlgn="auto" latinLnBrk="0" hangingPunct="1">
              <a:lnSpc>
                <a:spcPct val="100000"/>
              </a:lnSpc>
              <a:spcBef>
                <a:spcPts val="0"/>
              </a:spcBef>
              <a:spcAft>
                <a:spcPts val="0"/>
              </a:spcAft>
              <a:buClrTx/>
              <a:buSzTx/>
              <a:buFont typeface="Noto Sans Symbols"/>
              <a:buNone/>
              <a:tabLst/>
              <a:defRPr/>
            </a:pP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Amélioration du taux de réponse</a:t>
            </a:r>
          </a:p>
        </p:txBody>
      </p:sp>
      <p:graphicFrame>
        <p:nvGraphicFramePr>
          <p:cNvPr id="183" name="Tableau 182">
            <a:extLst>
              <a:ext uri="{FF2B5EF4-FFF2-40B4-BE49-F238E27FC236}">
                <a16:creationId xmlns:a16="http://schemas.microsoft.com/office/drawing/2014/main" id="{B7855FFC-B6EA-47BA-BB23-66FCBE3F48ED}"/>
              </a:ext>
            </a:extLst>
          </p:cNvPr>
          <p:cNvGraphicFramePr>
            <a:graphicFrameLocks noGrp="1"/>
          </p:cNvGraphicFramePr>
          <p:nvPr/>
        </p:nvGraphicFramePr>
        <p:xfrm>
          <a:off x="345625" y="987143"/>
          <a:ext cx="3857433" cy="3072170"/>
        </p:xfrm>
        <a:graphic>
          <a:graphicData uri="http://schemas.openxmlformats.org/drawingml/2006/table">
            <a:tbl>
              <a:tblPr firstRow="1" bandRow="1">
                <a:tableStyleId>{7DF18680-E054-41AD-8BC1-D1AEF772440D}</a:tableStyleId>
              </a:tblPr>
              <a:tblGrid>
                <a:gridCol w="1549343">
                  <a:extLst>
                    <a:ext uri="{9D8B030D-6E8A-4147-A177-3AD203B41FA5}">
                      <a16:colId xmlns:a16="http://schemas.microsoft.com/office/drawing/2014/main" val="20000"/>
                    </a:ext>
                  </a:extLst>
                </a:gridCol>
                <a:gridCol w="1104219">
                  <a:extLst>
                    <a:ext uri="{9D8B030D-6E8A-4147-A177-3AD203B41FA5}">
                      <a16:colId xmlns:a16="http://schemas.microsoft.com/office/drawing/2014/main" val="20001"/>
                    </a:ext>
                  </a:extLst>
                </a:gridCol>
                <a:gridCol w="1203871">
                  <a:extLst>
                    <a:ext uri="{9D8B030D-6E8A-4147-A177-3AD203B41FA5}">
                      <a16:colId xmlns:a16="http://schemas.microsoft.com/office/drawing/2014/main" val="20002"/>
                    </a:ext>
                  </a:extLst>
                </a:gridCol>
              </a:tblGrid>
              <a:tr h="304785">
                <a:tc>
                  <a:txBody>
                    <a:bodyPr/>
                    <a:lstStyle/>
                    <a:p>
                      <a:endParaRPr lang="fr-FR" sz="1000" b="0" dirty="0">
                        <a:solidFill>
                          <a:schemeClr val="bg1"/>
                        </a:solidFill>
                        <a:latin typeface="Arial" panose="020B0604020202020204" pitchFamily="34" charset="0"/>
                        <a:cs typeface="Arial" panose="020B0604020202020204" pitchFamily="34" charset="0"/>
                      </a:endParaRPr>
                    </a:p>
                  </a:txBody>
                  <a:tcPr marL="91435" marR="91435" marT="45711" marB="45711" anchor="ctr">
                    <a:lnB w="19050" cap="flat" cmpd="sng" algn="ctr">
                      <a:solidFill>
                        <a:srgbClr val="C0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1000" b="1" dirty="0">
                          <a:solidFill>
                            <a:schemeClr val="bg1">
                              <a:lumMod val="95000"/>
                            </a:schemeClr>
                          </a:solidFill>
                          <a:effectLst/>
                          <a:latin typeface="Arial" panose="020B0604020202020204" pitchFamily="34" charset="0"/>
                          <a:cs typeface="Arial" panose="020B0604020202020204" pitchFamily="34" charset="0"/>
                        </a:rPr>
                        <a:t>T-</a:t>
                      </a:r>
                      <a:r>
                        <a:rPr lang="en-US" sz="1000" b="1" dirty="0" err="1">
                          <a:solidFill>
                            <a:schemeClr val="bg1">
                              <a:lumMod val="95000"/>
                            </a:schemeClr>
                          </a:solidFill>
                          <a:effectLst/>
                          <a:latin typeface="Arial" panose="020B0604020202020204" pitchFamily="34" charset="0"/>
                          <a:cs typeface="Arial" panose="020B0604020202020204" pitchFamily="34" charset="0"/>
                        </a:rPr>
                        <a:t>DXd</a:t>
                      </a:r>
                      <a:r>
                        <a:rPr lang="en-US" sz="1000" b="1" baseline="0" dirty="0">
                          <a:solidFill>
                            <a:schemeClr val="bg1">
                              <a:lumMod val="95000"/>
                            </a:schemeClr>
                          </a:solidFill>
                          <a:effectLst/>
                          <a:latin typeface="Arial" panose="020B0604020202020204" pitchFamily="34" charset="0"/>
                          <a:cs typeface="Arial" panose="020B0604020202020204" pitchFamily="34" charset="0"/>
                        </a:rPr>
                        <a:t> </a:t>
                      </a:r>
                      <a:r>
                        <a:rPr lang="en-US" sz="1000" b="0" baseline="0" dirty="0">
                          <a:solidFill>
                            <a:schemeClr val="bg1">
                              <a:lumMod val="95000"/>
                            </a:schemeClr>
                          </a:solidFill>
                          <a:effectLst/>
                          <a:latin typeface="Arial" panose="020B0604020202020204" pitchFamily="34" charset="0"/>
                          <a:cs typeface="Arial" panose="020B0604020202020204" pitchFamily="34" charset="0"/>
                        </a:rPr>
                        <a:t>(n=119)</a:t>
                      </a:r>
                      <a:endParaRPr lang="en-US" sz="1000" b="0" dirty="0">
                        <a:solidFill>
                          <a:schemeClr val="bg1">
                            <a:lumMod val="95000"/>
                          </a:schemeClr>
                        </a:solidFill>
                        <a:effectLst/>
                        <a:latin typeface="Arial" panose="020B0604020202020204" pitchFamily="34" charset="0"/>
                        <a:ea typeface="Times New Roman"/>
                        <a:cs typeface="Arial" panose="020B0604020202020204" pitchFamily="34" charset="0"/>
                      </a:endParaRPr>
                    </a:p>
                  </a:txBody>
                  <a:tcPr marL="91435" marR="91435" marT="45711" marB="45711" anchor="ctr">
                    <a:lnB w="19050" cap="flat" cmpd="sng" algn="ctr">
                      <a:solidFill>
                        <a:srgbClr val="C00000"/>
                      </a:solidFill>
                      <a:prstDash val="solid"/>
                      <a:round/>
                      <a:headEnd type="none" w="med" len="med"/>
                      <a:tailEnd type="none" w="med" len="med"/>
                    </a:lnB>
                    <a:solidFill>
                      <a:schemeClr val="accent1"/>
                    </a:solidFill>
                  </a:tcPr>
                </a:tc>
                <a:tc>
                  <a:txBody>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en-US" sz="1000" b="1" dirty="0" err="1">
                          <a:solidFill>
                            <a:schemeClr val="bg1">
                              <a:lumMod val="95000"/>
                            </a:schemeClr>
                          </a:solidFill>
                          <a:effectLst/>
                          <a:latin typeface="Arial" panose="020B0604020202020204" pitchFamily="34" charset="0"/>
                          <a:cs typeface="Arial" panose="020B0604020202020204" pitchFamily="34" charset="0"/>
                        </a:rPr>
                        <a:t>Chimio</a:t>
                      </a:r>
                      <a:r>
                        <a:rPr lang="en-US" sz="1000" b="1" baseline="0" dirty="0">
                          <a:solidFill>
                            <a:schemeClr val="bg1">
                              <a:lumMod val="95000"/>
                            </a:schemeClr>
                          </a:solidFill>
                          <a:effectLst/>
                          <a:latin typeface="Arial" panose="020B0604020202020204" pitchFamily="34" charset="0"/>
                          <a:cs typeface="Arial" panose="020B0604020202020204" pitchFamily="34" charset="0"/>
                        </a:rPr>
                        <a:t> </a:t>
                      </a:r>
                      <a:r>
                        <a:rPr lang="en-US" sz="1000" b="0" baseline="0" dirty="0">
                          <a:solidFill>
                            <a:schemeClr val="bg1">
                              <a:lumMod val="95000"/>
                            </a:schemeClr>
                          </a:solidFill>
                          <a:effectLst/>
                          <a:latin typeface="Arial" panose="020B0604020202020204" pitchFamily="34" charset="0"/>
                          <a:cs typeface="Arial" panose="020B0604020202020204" pitchFamily="34" charset="0"/>
                        </a:rPr>
                        <a:t>(n=56)</a:t>
                      </a:r>
                      <a:endParaRPr lang="en-US" sz="1000" b="0" dirty="0">
                        <a:solidFill>
                          <a:schemeClr val="bg1">
                            <a:lumMod val="95000"/>
                          </a:schemeClr>
                        </a:solidFill>
                        <a:effectLst/>
                        <a:latin typeface="Arial" panose="020B0604020202020204" pitchFamily="34" charset="0"/>
                        <a:ea typeface="Times New Roman"/>
                        <a:cs typeface="Arial" panose="020B0604020202020204" pitchFamily="34" charset="0"/>
                      </a:endParaRPr>
                    </a:p>
                  </a:txBody>
                  <a:tcPr marL="91435" marR="91435" marT="45711" marB="45711" anchor="ctr">
                    <a:lnB w="19050" cap="flat" cmpd="sng" algn="ctr">
                      <a:solidFill>
                        <a:srgbClr val="C00000"/>
                      </a:solidFill>
                      <a:prstDash val="solid"/>
                      <a:round/>
                      <a:headEnd type="none" w="med" len="med"/>
                      <a:tailEnd type="none" w="med" len="med"/>
                    </a:lnB>
                    <a:solidFill>
                      <a:srgbClr val="C00000"/>
                    </a:solidFill>
                  </a:tcPr>
                </a:tc>
                <a:extLst>
                  <a:ext uri="{0D108BD9-81ED-4DB2-BD59-A6C34878D82A}">
                    <a16:rowId xmlns:a16="http://schemas.microsoft.com/office/drawing/2014/main" val="10000"/>
                  </a:ext>
                </a:extLst>
              </a:tr>
              <a:tr h="44277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900" b="1" dirty="0">
                          <a:solidFill>
                            <a:schemeClr val="tx1">
                              <a:lumMod val="75000"/>
                              <a:lumOff val="25000"/>
                            </a:schemeClr>
                          </a:solidFill>
                          <a:latin typeface="Arial" panose="020B0604020202020204" pitchFamily="34" charset="0"/>
                          <a:cs typeface="Arial" panose="020B0604020202020204" pitchFamily="34" charset="0"/>
                        </a:rPr>
                        <a:t>Taux de RO </a:t>
                      </a:r>
                    </a:p>
                    <a:p>
                      <a:pPr marL="0" marR="0" indent="0" algn="l" defTabSz="914400" rtl="0" eaLnBrk="1" fontAlgn="auto" latinLnBrk="0" hangingPunct="1">
                        <a:lnSpc>
                          <a:spcPct val="100000"/>
                        </a:lnSpc>
                        <a:spcBef>
                          <a:spcPts val="0"/>
                        </a:spcBef>
                        <a:spcAft>
                          <a:spcPts val="0"/>
                        </a:spcAft>
                        <a:buClrTx/>
                        <a:buSzTx/>
                        <a:buFontTx/>
                        <a:buNone/>
                        <a:tabLst/>
                        <a:defRPr/>
                      </a:pPr>
                      <a:r>
                        <a:rPr lang="fr-FR" sz="900" b="1" dirty="0">
                          <a:solidFill>
                            <a:schemeClr val="tx1">
                              <a:lumMod val="75000"/>
                              <a:lumOff val="25000"/>
                            </a:schemeClr>
                          </a:solidFill>
                          <a:latin typeface="Arial" panose="020B0604020202020204" pitchFamily="34" charset="0"/>
                          <a:cs typeface="Arial" panose="020B0604020202020204" pitchFamily="34" charset="0"/>
                        </a:rPr>
                        <a:t>(CR + PR)</a:t>
                      </a:r>
                    </a:p>
                  </a:txBody>
                  <a:tcPr marL="91435" marR="91435" marT="45711" marB="45711" anchor="ctr">
                    <a:lnL w="19050" cap="flat" cmpd="sng" algn="ctr">
                      <a:solidFill>
                        <a:srgbClr val="C00000"/>
                      </a:solidFill>
                      <a:prstDash val="solid"/>
                      <a:round/>
                      <a:headEnd type="none" w="med" len="med"/>
                      <a:tailEnd type="none" w="med" len="med"/>
                    </a:lnL>
                    <a:lnT w="19050" cap="flat" cmpd="sng" algn="ctr">
                      <a:solidFill>
                        <a:srgbClr val="C00000"/>
                      </a:solidFill>
                      <a:prstDash val="solid"/>
                      <a:round/>
                      <a:headEnd type="none" w="med" len="med"/>
                      <a:tailEnd type="none" w="med" len="med"/>
                    </a:lnT>
                    <a:lnB w="19050" cap="flat" cmpd="sng" algn="ctr">
                      <a:solidFill>
                        <a:srgbClr val="C00000"/>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
                          <a:schemeClr val="accent2"/>
                        </a:buClr>
                        <a:buSzTx/>
                        <a:buFont typeface="Calibri" panose="020F0502020204030204" pitchFamily="34" charset="0"/>
                        <a:buNone/>
                        <a:tabLst/>
                        <a:defRPr/>
                      </a:pPr>
                      <a:r>
                        <a:rPr lang="fr-FR" sz="900" b="1" dirty="0">
                          <a:solidFill>
                            <a:schemeClr val="tx1">
                              <a:lumMod val="75000"/>
                              <a:lumOff val="25000"/>
                            </a:schemeClr>
                          </a:solidFill>
                          <a:latin typeface="Arial" panose="020B0604020202020204" pitchFamily="34" charset="0"/>
                          <a:cs typeface="Arial" panose="020B0604020202020204" pitchFamily="34" charset="0"/>
                        </a:rPr>
                        <a:t>51 % (n=61)</a:t>
                      </a:r>
                    </a:p>
                    <a:p>
                      <a:pPr marL="0" marR="0" indent="0" algn="ctr" defTabSz="914400" rtl="0" eaLnBrk="1" fontAlgn="auto" latinLnBrk="0" hangingPunct="1">
                        <a:lnSpc>
                          <a:spcPct val="100000"/>
                        </a:lnSpc>
                        <a:spcBef>
                          <a:spcPts val="0"/>
                        </a:spcBef>
                        <a:spcAft>
                          <a:spcPts val="0"/>
                        </a:spcAft>
                        <a:buClr>
                          <a:schemeClr val="accent2"/>
                        </a:buClr>
                        <a:buSzTx/>
                        <a:buFont typeface="Calibri" panose="020F0502020204030204" pitchFamily="34" charset="0"/>
                        <a:buNone/>
                        <a:tabLst/>
                        <a:defRPr/>
                      </a:pPr>
                      <a:r>
                        <a:rPr lang="fr-FR" sz="900" b="0" dirty="0">
                          <a:solidFill>
                            <a:schemeClr val="tx1">
                              <a:lumMod val="75000"/>
                              <a:lumOff val="25000"/>
                            </a:schemeClr>
                          </a:solidFill>
                          <a:latin typeface="Arial" panose="020B0604020202020204" pitchFamily="34" charset="0"/>
                          <a:cs typeface="Arial" panose="020B0604020202020204" pitchFamily="34" charset="0"/>
                        </a:rPr>
                        <a:t>95% CI, 42-61</a:t>
                      </a:r>
                    </a:p>
                  </a:txBody>
                  <a:tcPr marL="91435" marR="91435" marT="45711" marB="45711" anchor="ctr">
                    <a:lnT w="19050" cap="flat" cmpd="sng" algn="ctr">
                      <a:solidFill>
                        <a:srgbClr val="C00000"/>
                      </a:solidFill>
                      <a:prstDash val="solid"/>
                      <a:round/>
                      <a:headEnd type="none" w="med" len="med"/>
                      <a:tailEnd type="none" w="med" len="med"/>
                    </a:lnT>
                    <a:lnB w="19050" cap="flat" cmpd="sng" algn="ctr">
                      <a:solidFill>
                        <a:srgbClr val="C00000"/>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
                          <a:srgbClr val="59BCA8"/>
                        </a:buClr>
                        <a:buSzTx/>
                        <a:buFont typeface="Calibri" panose="020F0502020204030204" pitchFamily="34" charset="0"/>
                        <a:buNone/>
                        <a:tabLst/>
                        <a:defRPr/>
                      </a:pPr>
                      <a:r>
                        <a:rPr kumimoji="0" lang="fr-FR" sz="900" b="1" u="none" strike="noStrike" kern="1200" cap="none" spc="0" normalizeH="0" baseline="0" noProof="0" dirty="0">
                          <a:ln>
                            <a:noFill/>
                          </a:ln>
                          <a:solidFill>
                            <a:schemeClr val="tx1">
                              <a:lumMod val="75000"/>
                              <a:lumOff val="25000"/>
                            </a:schemeClr>
                          </a:solidFill>
                          <a:effectLst/>
                          <a:uLnTx/>
                          <a:uFillTx/>
                          <a:latin typeface="Arial" panose="020B0604020202020204" pitchFamily="34" charset="0"/>
                          <a:cs typeface="Arial" panose="020B0604020202020204" pitchFamily="34" charset="0"/>
                        </a:rPr>
                        <a:t>14% (n=8)</a:t>
                      </a:r>
                    </a:p>
                    <a:p>
                      <a:pPr marL="0" marR="0" lvl="0" indent="0" algn="ctr" defTabSz="914400" rtl="0" eaLnBrk="1" fontAlgn="auto" latinLnBrk="0" hangingPunct="1">
                        <a:lnSpc>
                          <a:spcPct val="100000"/>
                        </a:lnSpc>
                        <a:spcBef>
                          <a:spcPts val="0"/>
                        </a:spcBef>
                        <a:spcAft>
                          <a:spcPts val="0"/>
                        </a:spcAft>
                        <a:buClr>
                          <a:srgbClr val="59BCA8"/>
                        </a:buClr>
                        <a:buSzTx/>
                        <a:buFont typeface="Calibri" panose="020F0502020204030204" pitchFamily="34" charset="0"/>
                        <a:buNone/>
                        <a:tabLst/>
                        <a:defRPr/>
                      </a:pPr>
                      <a:r>
                        <a:rPr kumimoji="0" lang="fr-FR" sz="900" b="0" u="none" strike="noStrike" kern="1200" cap="none" spc="0" normalizeH="0" baseline="0" noProof="0" dirty="0">
                          <a:ln>
                            <a:noFill/>
                          </a:ln>
                          <a:solidFill>
                            <a:schemeClr val="tx1">
                              <a:lumMod val="75000"/>
                              <a:lumOff val="25000"/>
                            </a:schemeClr>
                          </a:solidFill>
                          <a:effectLst/>
                          <a:uLnTx/>
                          <a:uFillTx/>
                          <a:latin typeface="Arial" panose="020B0604020202020204" pitchFamily="34" charset="0"/>
                          <a:cs typeface="Arial" panose="020B0604020202020204" pitchFamily="34" charset="0"/>
                        </a:rPr>
                        <a:t>95% CI, 6-26</a:t>
                      </a:r>
                      <a:endParaRPr kumimoji="0" lang="fr-FR" sz="900" b="0" i="0" u="none" strike="noStrike" kern="1200" cap="none" spc="0" normalizeH="0" baseline="0" noProof="0" dirty="0">
                        <a:ln>
                          <a:noFill/>
                        </a:ln>
                        <a:solidFill>
                          <a:schemeClr val="tx1">
                            <a:lumMod val="75000"/>
                            <a:lumOff val="25000"/>
                          </a:schemeClr>
                        </a:solidFill>
                        <a:effectLst/>
                        <a:uLnTx/>
                        <a:uFillTx/>
                        <a:latin typeface="Arial" panose="020B0604020202020204" pitchFamily="34" charset="0"/>
                        <a:ea typeface="+mn-ea"/>
                        <a:cs typeface="Arial" panose="020B0604020202020204" pitchFamily="34" charset="0"/>
                      </a:endParaRPr>
                    </a:p>
                  </a:txBody>
                  <a:tcPr marL="91435" marR="91435" marT="45711" marB="45711" anchor="ctr">
                    <a:lnR w="19050" cap="flat" cmpd="sng" algn="ctr">
                      <a:solidFill>
                        <a:srgbClr val="C00000"/>
                      </a:solidFill>
                      <a:prstDash val="solid"/>
                      <a:round/>
                      <a:headEnd type="none" w="med" len="med"/>
                      <a:tailEnd type="none" w="med" len="med"/>
                    </a:lnR>
                    <a:lnT w="19050" cap="flat" cmpd="sng" algn="ctr">
                      <a:solidFill>
                        <a:srgbClr val="C00000"/>
                      </a:solidFill>
                      <a:prstDash val="solid"/>
                      <a:round/>
                      <a:headEnd type="none" w="med" len="med"/>
                      <a:tailEnd type="none" w="med" len="med"/>
                    </a:lnT>
                    <a:lnB w="19050" cap="flat" cmpd="sng" algn="ctr">
                      <a:solidFill>
                        <a:srgbClr val="C00000"/>
                      </a:solidFill>
                      <a:prstDash val="solid"/>
                      <a:round/>
                      <a:headEnd type="none" w="med" len="med"/>
                      <a:tailEnd type="none" w="med" len="med"/>
                    </a:lnB>
                  </a:tcPr>
                </a:tc>
                <a:extLst>
                  <a:ext uri="{0D108BD9-81ED-4DB2-BD59-A6C34878D82A}">
                    <a16:rowId xmlns:a16="http://schemas.microsoft.com/office/drawing/2014/main" val="10001"/>
                  </a:ext>
                </a:extLst>
              </a:tr>
              <a:tr h="166048">
                <a:tc>
                  <a:txBody>
                    <a:bodyPr/>
                    <a:lstStyle/>
                    <a:p>
                      <a:pPr marL="0" marR="0" indent="45720" algn="l">
                        <a:lnSpc>
                          <a:spcPct val="100000"/>
                        </a:lnSpc>
                        <a:spcBef>
                          <a:spcPts val="0"/>
                        </a:spcBef>
                        <a:spcAft>
                          <a:spcPts val="0"/>
                        </a:spcAft>
                      </a:pPr>
                      <a:r>
                        <a:rPr lang="en-US" sz="900" b="0" dirty="0">
                          <a:solidFill>
                            <a:schemeClr val="tx1">
                              <a:lumMod val="75000"/>
                              <a:lumOff val="25000"/>
                            </a:schemeClr>
                          </a:solidFill>
                          <a:effectLst/>
                          <a:latin typeface="Arial" panose="020B0604020202020204" pitchFamily="34" charset="0"/>
                          <a:cs typeface="Arial" panose="020B0604020202020204" pitchFamily="34" charset="0"/>
                        </a:rPr>
                        <a:t>CR</a:t>
                      </a:r>
                      <a:endParaRPr lang="en-US" sz="900" b="0" dirty="0">
                        <a:solidFill>
                          <a:schemeClr val="tx1">
                            <a:lumMod val="75000"/>
                            <a:lumOff val="25000"/>
                          </a:schemeClr>
                        </a:solidFill>
                        <a:effectLst/>
                        <a:latin typeface="Arial" panose="020B0604020202020204" pitchFamily="34" charset="0"/>
                        <a:ea typeface="Times New Roman"/>
                        <a:cs typeface="Arial" panose="020B0604020202020204" pitchFamily="34" charset="0"/>
                      </a:endParaRPr>
                    </a:p>
                  </a:txBody>
                  <a:tcPr marL="72000" marR="0" marT="0" marB="0" anchor="ctr">
                    <a:lnT w="19050" cap="flat" cmpd="sng" algn="ctr">
                      <a:solidFill>
                        <a:srgbClr val="C00000"/>
                      </a:solidFill>
                      <a:prstDash val="solid"/>
                      <a:round/>
                      <a:headEnd type="none" w="med" len="med"/>
                      <a:tailEnd type="none" w="med" len="med"/>
                    </a:lnT>
                  </a:tcPr>
                </a:tc>
                <a:tc>
                  <a:txBody>
                    <a:bodyPr/>
                    <a:lstStyle/>
                    <a:p>
                      <a:pPr marL="0" marR="0" algn="ctr">
                        <a:lnSpc>
                          <a:spcPct val="100000"/>
                        </a:lnSpc>
                        <a:spcBef>
                          <a:spcPts val="0"/>
                        </a:spcBef>
                        <a:spcAft>
                          <a:spcPts val="0"/>
                        </a:spcAft>
                      </a:pPr>
                      <a:r>
                        <a:rPr lang="en-US" sz="900" b="0" dirty="0">
                          <a:solidFill>
                            <a:schemeClr val="tx1">
                              <a:lumMod val="75000"/>
                              <a:lumOff val="25000"/>
                            </a:schemeClr>
                          </a:solidFill>
                          <a:effectLst/>
                          <a:latin typeface="Arial" panose="020B0604020202020204" pitchFamily="34" charset="0"/>
                          <a:cs typeface="Arial" panose="020B0604020202020204" pitchFamily="34" charset="0"/>
                        </a:rPr>
                        <a:t>9%  (n=11)</a:t>
                      </a:r>
                    </a:p>
                  </a:txBody>
                  <a:tcPr marL="0" marR="0" marT="0" marB="0" anchor="ctr">
                    <a:lnT w="19050" cap="flat" cmpd="sng" algn="ctr">
                      <a:solidFill>
                        <a:srgbClr val="C00000"/>
                      </a:solidFill>
                      <a:prstDash val="solid"/>
                      <a:round/>
                      <a:headEnd type="none" w="med" len="med"/>
                      <a:tailEnd type="none" w="med" len="med"/>
                    </a:lnT>
                  </a:tcPr>
                </a:tc>
                <a:tc>
                  <a:txBody>
                    <a:bodyPr/>
                    <a:lstStyle/>
                    <a:p>
                      <a:pPr marL="0" marR="0" algn="ctr">
                        <a:lnSpc>
                          <a:spcPct val="100000"/>
                        </a:lnSpc>
                        <a:spcBef>
                          <a:spcPts val="0"/>
                        </a:spcBef>
                        <a:spcAft>
                          <a:spcPts val="0"/>
                        </a:spcAft>
                      </a:pPr>
                      <a:r>
                        <a:rPr lang="en-US" sz="900" b="0">
                          <a:solidFill>
                            <a:schemeClr val="tx1">
                              <a:lumMod val="75000"/>
                              <a:lumOff val="25000"/>
                            </a:schemeClr>
                          </a:solidFill>
                          <a:effectLst/>
                          <a:latin typeface="Arial" panose="020B0604020202020204" pitchFamily="34" charset="0"/>
                          <a:cs typeface="Arial" panose="020B0604020202020204" pitchFamily="34" charset="0"/>
                        </a:rPr>
                        <a:t>0</a:t>
                      </a:r>
                      <a:endParaRPr lang="en-US" sz="900" b="0" dirty="0">
                        <a:solidFill>
                          <a:schemeClr val="tx1">
                            <a:lumMod val="75000"/>
                            <a:lumOff val="25000"/>
                          </a:schemeClr>
                        </a:solidFill>
                        <a:effectLst/>
                        <a:latin typeface="Arial" panose="020B0604020202020204" pitchFamily="34" charset="0"/>
                        <a:cs typeface="Arial" panose="020B0604020202020204" pitchFamily="34" charset="0"/>
                      </a:endParaRPr>
                    </a:p>
                  </a:txBody>
                  <a:tcPr marL="0" marR="0" marT="0" marB="0" anchor="ctr">
                    <a:lnT w="19050" cap="flat" cmpd="sng" algn="ctr">
                      <a:solidFill>
                        <a:srgbClr val="C00000"/>
                      </a:solidFill>
                      <a:prstDash val="solid"/>
                      <a:round/>
                      <a:headEnd type="none" w="med" len="med"/>
                      <a:tailEnd type="none" w="med" len="med"/>
                    </a:lnT>
                  </a:tcPr>
                </a:tc>
                <a:extLst>
                  <a:ext uri="{0D108BD9-81ED-4DB2-BD59-A6C34878D82A}">
                    <a16:rowId xmlns:a16="http://schemas.microsoft.com/office/drawing/2014/main" val="10002"/>
                  </a:ext>
                </a:extLst>
              </a:tr>
              <a:tr h="166048">
                <a:tc>
                  <a:txBody>
                    <a:bodyPr/>
                    <a:lstStyle/>
                    <a:p>
                      <a:pPr marL="0" marR="0" indent="45720" algn="l">
                        <a:lnSpc>
                          <a:spcPct val="100000"/>
                        </a:lnSpc>
                        <a:spcBef>
                          <a:spcPts val="0"/>
                        </a:spcBef>
                        <a:spcAft>
                          <a:spcPts val="0"/>
                        </a:spcAft>
                      </a:pPr>
                      <a:r>
                        <a:rPr lang="en-US" sz="900" b="0" dirty="0">
                          <a:solidFill>
                            <a:schemeClr val="tx1">
                              <a:lumMod val="75000"/>
                              <a:lumOff val="25000"/>
                            </a:schemeClr>
                          </a:solidFill>
                          <a:effectLst/>
                          <a:latin typeface="Arial" panose="020B0604020202020204" pitchFamily="34" charset="0"/>
                          <a:cs typeface="Arial" panose="020B0604020202020204" pitchFamily="34" charset="0"/>
                        </a:rPr>
                        <a:t>PR</a:t>
                      </a:r>
                      <a:endParaRPr lang="en-US" sz="900" b="0" dirty="0">
                        <a:solidFill>
                          <a:schemeClr val="tx1">
                            <a:lumMod val="75000"/>
                            <a:lumOff val="25000"/>
                          </a:schemeClr>
                        </a:solidFill>
                        <a:effectLst/>
                        <a:latin typeface="Arial" panose="020B0604020202020204" pitchFamily="34" charset="0"/>
                        <a:ea typeface="Times New Roman"/>
                        <a:cs typeface="Arial" panose="020B0604020202020204" pitchFamily="34" charset="0"/>
                      </a:endParaRPr>
                    </a:p>
                  </a:txBody>
                  <a:tcPr marL="72000" marR="0" marT="0" marB="0" anchor="ctr"/>
                </a:tc>
                <a:tc>
                  <a:txBody>
                    <a:bodyPr/>
                    <a:lstStyle/>
                    <a:p>
                      <a:pPr marL="0" marR="0" algn="ctr">
                        <a:lnSpc>
                          <a:spcPct val="100000"/>
                        </a:lnSpc>
                        <a:spcBef>
                          <a:spcPts val="0"/>
                        </a:spcBef>
                        <a:spcAft>
                          <a:spcPts val="0"/>
                        </a:spcAft>
                      </a:pPr>
                      <a:r>
                        <a:rPr lang="en-US" sz="900" b="0" dirty="0">
                          <a:solidFill>
                            <a:schemeClr val="tx1">
                              <a:lumMod val="75000"/>
                              <a:lumOff val="25000"/>
                            </a:schemeClr>
                          </a:solidFill>
                          <a:effectLst/>
                          <a:latin typeface="Arial" panose="020B0604020202020204" pitchFamily="34" charset="0"/>
                          <a:cs typeface="Arial" panose="020B0604020202020204" pitchFamily="34" charset="0"/>
                        </a:rPr>
                        <a:t>42% (n=50)</a:t>
                      </a:r>
                    </a:p>
                  </a:txBody>
                  <a:tcPr marL="0" marR="0" marT="0" marB="0" anchor="ctr"/>
                </a:tc>
                <a:tc>
                  <a:txBody>
                    <a:bodyPr/>
                    <a:lstStyle/>
                    <a:p>
                      <a:pPr marL="0" marR="0" algn="ctr">
                        <a:lnSpc>
                          <a:spcPct val="100000"/>
                        </a:lnSpc>
                        <a:spcBef>
                          <a:spcPts val="0"/>
                        </a:spcBef>
                        <a:spcAft>
                          <a:spcPts val="0"/>
                        </a:spcAft>
                      </a:pPr>
                      <a:r>
                        <a:rPr lang="en-US" sz="900" b="0" dirty="0">
                          <a:solidFill>
                            <a:schemeClr val="tx1">
                              <a:lumMod val="75000"/>
                              <a:lumOff val="25000"/>
                            </a:schemeClr>
                          </a:solidFill>
                          <a:effectLst/>
                          <a:latin typeface="Arial" panose="020B0604020202020204" pitchFamily="34" charset="0"/>
                          <a:cs typeface="Arial" panose="020B0604020202020204" pitchFamily="34" charset="0"/>
                        </a:rPr>
                        <a:t>14% (n=8)</a:t>
                      </a:r>
                    </a:p>
                  </a:txBody>
                  <a:tcPr marL="0" marR="0" marT="0" marB="0" anchor="ctr"/>
                </a:tc>
                <a:extLst>
                  <a:ext uri="{0D108BD9-81ED-4DB2-BD59-A6C34878D82A}">
                    <a16:rowId xmlns:a16="http://schemas.microsoft.com/office/drawing/2014/main" val="10003"/>
                  </a:ext>
                </a:extLst>
              </a:tr>
              <a:tr h="166048">
                <a:tc>
                  <a:txBody>
                    <a:bodyPr/>
                    <a:lstStyle/>
                    <a:p>
                      <a:pPr marL="0" marR="0" indent="45720" algn="l">
                        <a:lnSpc>
                          <a:spcPct val="100000"/>
                        </a:lnSpc>
                        <a:spcBef>
                          <a:spcPts val="0"/>
                        </a:spcBef>
                        <a:spcAft>
                          <a:spcPts val="0"/>
                        </a:spcAft>
                      </a:pPr>
                      <a:r>
                        <a:rPr lang="en-US" sz="900" b="0" dirty="0">
                          <a:solidFill>
                            <a:schemeClr val="tx1">
                              <a:lumMod val="75000"/>
                              <a:lumOff val="25000"/>
                            </a:schemeClr>
                          </a:solidFill>
                          <a:effectLst/>
                          <a:latin typeface="Arial" panose="020B0604020202020204" pitchFamily="34" charset="0"/>
                          <a:cs typeface="Arial" panose="020B0604020202020204" pitchFamily="34" charset="0"/>
                        </a:rPr>
                        <a:t>SD</a:t>
                      </a:r>
                      <a:endParaRPr lang="en-US" sz="900" b="0" dirty="0">
                        <a:solidFill>
                          <a:schemeClr val="tx1">
                            <a:lumMod val="75000"/>
                            <a:lumOff val="25000"/>
                          </a:schemeClr>
                        </a:solidFill>
                        <a:effectLst/>
                        <a:latin typeface="Arial" panose="020B0604020202020204" pitchFamily="34" charset="0"/>
                        <a:ea typeface="Times New Roman"/>
                        <a:cs typeface="Arial" panose="020B0604020202020204" pitchFamily="34" charset="0"/>
                      </a:endParaRPr>
                    </a:p>
                  </a:txBody>
                  <a:tcPr marL="72000" marR="0" marT="0" marB="0" anchor="ctr"/>
                </a:tc>
                <a:tc>
                  <a:txBody>
                    <a:bodyPr/>
                    <a:lstStyle/>
                    <a:p>
                      <a:pPr marL="0" marR="0" algn="ctr">
                        <a:lnSpc>
                          <a:spcPct val="100000"/>
                        </a:lnSpc>
                        <a:spcBef>
                          <a:spcPts val="0"/>
                        </a:spcBef>
                        <a:spcAft>
                          <a:spcPts val="0"/>
                        </a:spcAft>
                      </a:pPr>
                      <a:r>
                        <a:rPr lang="en-US" sz="900" b="0" dirty="0">
                          <a:solidFill>
                            <a:schemeClr val="tx1">
                              <a:lumMod val="75000"/>
                              <a:lumOff val="25000"/>
                            </a:schemeClr>
                          </a:solidFill>
                          <a:effectLst/>
                          <a:latin typeface="Arial" panose="020B0604020202020204" pitchFamily="34" charset="0"/>
                          <a:cs typeface="Arial" panose="020B0604020202020204" pitchFamily="34" charset="0"/>
                        </a:rPr>
                        <a:t>35% (n=42)</a:t>
                      </a:r>
                    </a:p>
                  </a:txBody>
                  <a:tcPr marL="0" marR="0" marT="0" marB="0" anchor="ctr"/>
                </a:tc>
                <a:tc>
                  <a:txBody>
                    <a:bodyPr/>
                    <a:lstStyle/>
                    <a:p>
                      <a:pPr marL="0" marR="0" algn="ctr">
                        <a:lnSpc>
                          <a:spcPct val="100000"/>
                        </a:lnSpc>
                        <a:spcBef>
                          <a:spcPts val="0"/>
                        </a:spcBef>
                        <a:spcAft>
                          <a:spcPts val="0"/>
                        </a:spcAft>
                      </a:pPr>
                      <a:r>
                        <a:rPr lang="en-US" sz="900" b="0" dirty="0">
                          <a:solidFill>
                            <a:schemeClr val="tx1">
                              <a:lumMod val="75000"/>
                              <a:lumOff val="25000"/>
                            </a:schemeClr>
                          </a:solidFill>
                          <a:effectLst/>
                          <a:latin typeface="Arial" panose="020B0604020202020204" pitchFamily="34" charset="0"/>
                          <a:cs typeface="Arial" panose="020B0604020202020204" pitchFamily="34" charset="0"/>
                        </a:rPr>
                        <a:t>48% (n=27)</a:t>
                      </a:r>
                    </a:p>
                  </a:txBody>
                  <a:tcPr marL="0" marR="0" marT="0" marB="0" anchor="ctr"/>
                </a:tc>
                <a:extLst>
                  <a:ext uri="{0D108BD9-81ED-4DB2-BD59-A6C34878D82A}">
                    <a16:rowId xmlns:a16="http://schemas.microsoft.com/office/drawing/2014/main" val="10004"/>
                  </a:ext>
                </a:extLst>
              </a:tr>
              <a:tr h="166048">
                <a:tc>
                  <a:txBody>
                    <a:bodyPr/>
                    <a:lstStyle/>
                    <a:p>
                      <a:pPr marL="0" marR="0" indent="45720" algn="l">
                        <a:lnSpc>
                          <a:spcPct val="100000"/>
                        </a:lnSpc>
                        <a:spcBef>
                          <a:spcPts val="0"/>
                        </a:spcBef>
                        <a:spcAft>
                          <a:spcPts val="0"/>
                        </a:spcAft>
                      </a:pPr>
                      <a:r>
                        <a:rPr lang="en-US" sz="900" b="0" dirty="0">
                          <a:solidFill>
                            <a:schemeClr val="tx1">
                              <a:lumMod val="75000"/>
                              <a:lumOff val="25000"/>
                            </a:schemeClr>
                          </a:solidFill>
                          <a:effectLst/>
                          <a:latin typeface="Arial" panose="020B0604020202020204" pitchFamily="34" charset="0"/>
                          <a:cs typeface="Arial" panose="020B0604020202020204" pitchFamily="34" charset="0"/>
                        </a:rPr>
                        <a:t>PD</a:t>
                      </a:r>
                      <a:endParaRPr lang="en-US" sz="900" b="0" dirty="0">
                        <a:solidFill>
                          <a:schemeClr val="tx1">
                            <a:lumMod val="75000"/>
                            <a:lumOff val="25000"/>
                          </a:schemeClr>
                        </a:solidFill>
                        <a:effectLst/>
                        <a:latin typeface="Arial" panose="020B0604020202020204" pitchFamily="34" charset="0"/>
                        <a:ea typeface="Times New Roman"/>
                        <a:cs typeface="Arial" panose="020B0604020202020204" pitchFamily="34" charset="0"/>
                      </a:endParaRPr>
                    </a:p>
                  </a:txBody>
                  <a:tcPr marL="72000" marR="0" marT="0" marB="0" anchor="ctr"/>
                </a:tc>
                <a:tc>
                  <a:txBody>
                    <a:bodyPr/>
                    <a:lstStyle/>
                    <a:p>
                      <a:pPr marL="0" marR="0" algn="ctr">
                        <a:lnSpc>
                          <a:spcPct val="100000"/>
                        </a:lnSpc>
                        <a:spcBef>
                          <a:spcPts val="0"/>
                        </a:spcBef>
                        <a:spcAft>
                          <a:spcPts val="0"/>
                        </a:spcAft>
                      </a:pPr>
                      <a:r>
                        <a:rPr lang="en-US" sz="900" b="0" dirty="0">
                          <a:solidFill>
                            <a:schemeClr val="tx1">
                              <a:lumMod val="75000"/>
                              <a:lumOff val="25000"/>
                            </a:schemeClr>
                          </a:solidFill>
                          <a:effectLst/>
                          <a:latin typeface="Arial" panose="020B0604020202020204" pitchFamily="34" charset="0"/>
                          <a:cs typeface="Arial" panose="020B0604020202020204" pitchFamily="34" charset="0"/>
                        </a:rPr>
                        <a:t>12% (n=14)</a:t>
                      </a:r>
                    </a:p>
                  </a:txBody>
                  <a:tcPr marL="0" marR="0" marT="0" marB="0" anchor="ctr"/>
                </a:tc>
                <a:tc>
                  <a:txBody>
                    <a:bodyPr/>
                    <a:lstStyle/>
                    <a:p>
                      <a:pPr marL="0" marR="0" algn="ctr">
                        <a:lnSpc>
                          <a:spcPct val="100000"/>
                        </a:lnSpc>
                        <a:spcBef>
                          <a:spcPts val="0"/>
                        </a:spcBef>
                        <a:spcAft>
                          <a:spcPts val="0"/>
                        </a:spcAft>
                      </a:pPr>
                      <a:r>
                        <a:rPr lang="en-US" sz="900" b="0" dirty="0">
                          <a:solidFill>
                            <a:schemeClr val="tx1">
                              <a:lumMod val="75000"/>
                              <a:lumOff val="25000"/>
                            </a:schemeClr>
                          </a:solidFill>
                          <a:effectLst/>
                          <a:latin typeface="Arial" panose="020B0604020202020204" pitchFamily="34" charset="0"/>
                          <a:cs typeface="Arial" panose="020B0604020202020204" pitchFamily="34" charset="0"/>
                        </a:rPr>
                        <a:t>30% (n=17)</a:t>
                      </a:r>
                    </a:p>
                  </a:txBody>
                  <a:tcPr marL="0" marR="0" marT="0" marB="0" anchor="ctr"/>
                </a:tc>
                <a:extLst>
                  <a:ext uri="{0D108BD9-81ED-4DB2-BD59-A6C34878D82A}">
                    <a16:rowId xmlns:a16="http://schemas.microsoft.com/office/drawing/2014/main" val="10005"/>
                  </a:ext>
                </a:extLst>
              </a:tr>
              <a:tr h="166048">
                <a:tc>
                  <a:txBody>
                    <a:bodyPr/>
                    <a:lstStyle/>
                    <a:p>
                      <a:pPr marL="0" marR="0" indent="45720" algn="l">
                        <a:lnSpc>
                          <a:spcPct val="100000"/>
                        </a:lnSpc>
                        <a:spcBef>
                          <a:spcPts val="0"/>
                        </a:spcBef>
                        <a:spcAft>
                          <a:spcPts val="0"/>
                        </a:spcAft>
                      </a:pPr>
                      <a:r>
                        <a:rPr lang="en-US" sz="900" b="0" dirty="0">
                          <a:solidFill>
                            <a:schemeClr val="tx1">
                              <a:lumMod val="75000"/>
                              <a:lumOff val="25000"/>
                            </a:schemeClr>
                          </a:solidFill>
                          <a:effectLst/>
                          <a:latin typeface="Arial" panose="020B0604020202020204" pitchFamily="34" charset="0"/>
                          <a:cs typeface="Arial" panose="020B0604020202020204" pitchFamily="34" charset="0"/>
                        </a:rPr>
                        <a:t>Non </a:t>
                      </a:r>
                      <a:r>
                        <a:rPr lang="en-US" sz="900" b="0" dirty="0" err="1">
                          <a:solidFill>
                            <a:schemeClr val="tx1">
                              <a:lumMod val="75000"/>
                              <a:lumOff val="25000"/>
                            </a:schemeClr>
                          </a:solidFill>
                          <a:effectLst/>
                          <a:latin typeface="Arial" panose="020B0604020202020204" pitchFamily="34" charset="0"/>
                          <a:cs typeface="Arial" panose="020B0604020202020204" pitchFamily="34" charset="0"/>
                        </a:rPr>
                        <a:t>évaluable</a:t>
                      </a:r>
                      <a:endParaRPr lang="en-US" sz="900" b="0" dirty="0">
                        <a:solidFill>
                          <a:schemeClr val="tx1">
                            <a:lumMod val="75000"/>
                            <a:lumOff val="25000"/>
                          </a:schemeClr>
                        </a:solidFill>
                        <a:effectLst/>
                        <a:latin typeface="Arial" panose="020B0604020202020204" pitchFamily="34" charset="0"/>
                        <a:ea typeface="Times New Roman"/>
                        <a:cs typeface="Arial" panose="020B0604020202020204" pitchFamily="34" charset="0"/>
                      </a:endParaRPr>
                    </a:p>
                  </a:txBody>
                  <a:tcPr marL="72000" marR="0" marT="0" marB="0" anchor="ctr"/>
                </a:tc>
                <a:tc>
                  <a:txBody>
                    <a:bodyPr/>
                    <a:lstStyle/>
                    <a:p>
                      <a:pPr marL="0" marR="0" algn="ctr">
                        <a:lnSpc>
                          <a:spcPct val="100000"/>
                        </a:lnSpc>
                        <a:spcBef>
                          <a:spcPts val="0"/>
                        </a:spcBef>
                        <a:spcAft>
                          <a:spcPts val="0"/>
                        </a:spcAft>
                      </a:pPr>
                      <a:r>
                        <a:rPr lang="en-US" sz="900" b="0" dirty="0">
                          <a:solidFill>
                            <a:schemeClr val="tx1">
                              <a:lumMod val="75000"/>
                              <a:lumOff val="25000"/>
                            </a:schemeClr>
                          </a:solidFill>
                          <a:effectLst/>
                          <a:latin typeface="Arial" panose="020B0604020202020204" pitchFamily="34" charset="0"/>
                          <a:cs typeface="Arial" panose="020B0604020202020204" pitchFamily="34" charset="0"/>
                        </a:rPr>
                        <a:t>2% (n=2)</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b="0" dirty="0">
                          <a:solidFill>
                            <a:schemeClr val="tx1">
                              <a:lumMod val="75000"/>
                              <a:lumOff val="25000"/>
                            </a:schemeClr>
                          </a:solidFill>
                          <a:effectLst/>
                          <a:latin typeface="Arial" panose="020B0604020202020204" pitchFamily="34" charset="0"/>
                          <a:cs typeface="Arial" panose="020B0604020202020204" pitchFamily="34" charset="0"/>
                        </a:rPr>
                        <a:t>7% (n=4)</a:t>
                      </a:r>
                    </a:p>
                  </a:txBody>
                  <a:tcPr marL="0" marR="0" marT="0" marB="0" anchor="ctr"/>
                </a:tc>
                <a:extLst>
                  <a:ext uri="{0D108BD9-81ED-4DB2-BD59-A6C34878D82A}">
                    <a16:rowId xmlns:a16="http://schemas.microsoft.com/office/drawing/2014/main" val="10006"/>
                  </a:ext>
                </a:extLst>
              </a:tr>
              <a:tr h="44277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900" b="1" dirty="0" err="1">
                          <a:solidFill>
                            <a:schemeClr val="tx1">
                              <a:lumMod val="75000"/>
                              <a:lumOff val="25000"/>
                            </a:schemeClr>
                          </a:solidFill>
                          <a:latin typeface="Arial" panose="020B0604020202020204" pitchFamily="34" charset="0"/>
                          <a:cs typeface="Arial" panose="020B0604020202020204" pitchFamily="34" charset="0"/>
                        </a:rPr>
                        <a:t>Tx</a:t>
                      </a:r>
                      <a:r>
                        <a:rPr lang="fr-FR" sz="900" b="1" baseline="0" dirty="0">
                          <a:solidFill>
                            <a:schemeClr val="tx1">
                              <a:lumMod val="75000"/>
                              <a:lumOff val="25000"/>
                            </a:schemeClr>
                          </a:solidFill>
                          <a:latin typeface="Arial" panose="020B0604020202020204" pitchFamily="34" charset="0"/>
                          <a:cs typeface="Arial" panose="020B0604020202020204" pitchFamily="34" charset="0"/>
                        </a:rPr>
                        <a:t> de RO </a:t>
                      </a:r>
                      <a:r>
                        <a:rPr lang="fr-FR" sz="900" b="0" baseline="0" dirty="0">
                          <a:solidFill>
                            <a:schemeClr val="tx1">
                              <a:lumMod val="75000"/>
                              <a:lumOff val="25000"/>
                            </a:schemeClr>
                          </a:solidFill>
                          <a:latin typeface="Arial" panose="020B0604020202020204" pitchFamily="34" charset="0"/>
                          <a:cs typeface="Arial" panose="020B0604020202020204" pitchFamily="34" charset="0"/>
                        </a:rPr>
                        <a:t>(centralisée) </a:t>
                      </a:r>
                      <a:r>
                        <a:rPr lang="fr-FR" sz="900" b="0" dirty="0">
                          <a:solidFill>
                            <a:schemeClr val="tx1">
                              <a:lumMod val="75000"/>
                              <a:lumOff val="25000"/>
                            </a:schemeClr>
                          </a:solidFill>
                          <a:latin typeface="Arial" panose="020B0604020202020204" pitchFamily="34" charset="0"/>
                          <a:cs typeface="Arial" panose="020B0604020202020204" pitchFamily="34" charset="0"/>
                        </a:rPr>
                        <a:t>(RC + RP)</a:t>
                      </a:r>
                    </a:p>
                  </a:txBody>
                  <a:tcPr marL="91435" marR="91435" marT="45711" marB="45711" anchor="ctr"/>
                </a:tc>
                <a:tc>
                  <a:txBody>
                    <a:bodyPr/>
                    <a:lstStyle/>
                    <a:p>
                      <a:pPr marL="0" marR="0" indent="0" algn="ctr" defTabSz="914400" rtl="0" eaLnBrk="1" fontAlgn="auto" latinLnBrk="0" hangingPunct="1">
                        <a:lnSpc>
                          <a:spcPct val="100000"/>
                        </a:lnSpc>
                        <a:spcBef>
                          <a:spcPts val="0"/>
                        </a:spcBef>
                        <a:spcAft>
                          <a:spcPts val="0"/>
                        </a:spcAft>
                        <a:buClr>
                          <a:schemeClr val="accent2"/>
                        </a:buClr>
                        <a:buSzTx/>
                        <a:buFont typeface="Calibri" panose="020F0502020204030204" pitchFamily="34" charset="0"/>
                        <a:buNone/>
                        <a:tabLst/>
                        <a:defRPr/>
                      </a:pPr>
                      <a:r>
                        <a:rPr lang="fr-FR" sz="900" b="1" dirty="0">
                          <a:solidFill>
                            <a:schemeClr val="tx1">
                              <a:lumMod val="75000"/>
                              <a:lumOff val="25000"/>
                            </a:schemeClr>
                          </a:solidFill>
                          <a:latin typeface="Arial" panose="020B0604020202020204" pitchFamily="34" charset="0"/>
                          <a:cs typeface="Arial" panose="020B0604020202020204" pitchFamily="34" charset="0"/>
                        </a:rPr>
                        <a:t>43% </a:t>
                      </a:r>
                      <a:r>
                        <a:rPr lang="fr-FR" sz="900" b="0" dirty="0">
                          <a:solidFill>
                            <a:schemeClr val="tx1">
                              <a:lumMod val="75000"/>
                              <a:lumOff val="25000"/>
                            </a:schemeClr>
                          </a:solidFill>
                          <a:latin typeface="Arial" panose="020B0604020202020204" pitchFamily="34" charset="0"/>
                          <a:cs typeface="Arial" panose="020B0604020202020204" pitchFamily="34" charset="0"/>
                        </a:rPr>
                        <a:t>(n=51)</a:t>
                      </a:r>
                    </a:p>
                    <a:p>
                      <a:pPr marL="0" marR="0" indent="0" algn="ctr" defTabSz="914400" rtl="0" eaLnBrk="1" fontAlgn="auto" latinLnBrk="0" hangingPunct="1">
                        <a:lnSpc>
                          <a:spcPct val="100000"/>
                        </a:lnSpc>
                        <a:spcBef>
                          <a:spcPts val="0"/>
                        </a:spcBef>
                        <a:spcAft>
                          <a:spcPts val="0"/>
                        </a:spcAft>
                        <a:buClr>
                          <a:schemeClr val="accent2"/>
                        </a:buClr>
                        <a:buSzTx/>
                        <a:buFont typeface="Calibri" panose="020F0502020204030204" pitchFamily="34" charset="0"/>
                        <a:buNone/>
                        <a:tabLst/>
                        <a:defRPr/>
                      </a:pPr>
                      <a:r>
                        <a:rPr lang="fr-FR" sz="900" b="0" dirty="0">
                          <a:solidFill>
                            <a:schemeClr val="tx1">
                              <a:lumMod val="75000"/>
                              <a:lumOff val="25000"/>
                            </a:schemeClr>
                          </a:solidFill>
                          <a:latin typeface="Arial" panose="020B0604020202020204" pitchFamily="34" charset="0"/>
                          <a:cs typeface="Arial" panose="020B0604020202020204" pitchFamily="34" charset="0"/>
                        </a:rPr>
                        <a:t>95% CI, 34-52</a:t>
                      </a:r>
                    </a:p>
                  </a:txBody>
                  <a:tcPr marL="91435" marR="91435" marT="45711" marB="45711" anchor="ctr"/>
                </a:tc>
                <a:tc>
                  <a:txBody>
                    <a:bodyPr/>
                    <a:lstStyle/>
                    <a:p>
                      <a:pPr marL="0" marR="0" lvl="0" indent="0" algn="ctr" defTabSz="914400" rtl="0" eaLnBrk="1" fontAlgn="auto" latinLnBrk="0" hangingPunct="1">
                        <a:lnSpc>
                          <a:spcPct val="100000"/>
                        </a:lnSpc>
                        <a:spcBef>
                          <a:spcPts val="0"/>
                        </a:spcBef>
                        <a:spcAft>
                          <a:spcPts val="0"/>
                        </a:spcAft>
                        <a:buClr>
                          <a:srgbClr val="59BCA8"/>
                        </a:buClr>
                        <a:buSzTx/>
                        <a:buFont typeface="Calibri" panose="020F0502020204030204" pitchFamily="34" charset="0"/>
                        <a:buNone/>
                        <a:tabLst/>
                        <a:defRPr/>
                      </a:pPr>
                      <a:r>
                        <a:rPr kumimoji="0" lang="fr-FR" sz="900" b="1" u="none" strike="noStrike" kern="1200" cap="none" spc="0" normalizeH="0" baseline="0" noProof="0" dirty="0">
                          <a:ln>
                            <a:noFill/>
                          </a:ln>
                          <a:solidFill>
                            <a:schemeClr val="tx1">
                              <a:lumMod val="75000"/>
                              <a:lumOff val="25000"/>
                            </a:schemeClr>
                          </a:solidFill>
                          <a:effectLst/>
                          <a:uLnTx/>
                          <a:uFillTx/>
                          <a:latin typeface="Arial" panose="020B0604020202020204" pitchFamily="34" charset="0"/>
                          <a:cs typeface="Arial" panose="020B0604020202020204" pitchFamily="34" charset="0"/>
                        </a:rPr>
                        <a:t>12% </a:t>
                      </a:r>
                      <a:r>
                        <a:rPr kumimoji="0" lang="fr-FR" sz="900" b="0" u="none" strike="noStrike" kern="1200" cap="none" spc="0" normalizeH="0" baseline="0" noProof="0" dirty="0">
                          <a:ln>
                            <a:noFill/>
                          </a:ln>
                          <a:solidFill>
                            <a:schemeClr val="tx1">
                              <a:lumMod val="75000"/>
                              <a:lumOff val="25000"/>
                            </a:schemeClr>
                          </a:solidFill>
                          <a:effectLst/>
                          <a:uLnTx/>
                          <a:uFillTx/>
                          <a:latin typeface="Arial" panose="020B0604020202020204" pitchFamily="34" charset="0"/>
                          <a:cs typeface="Arial" panose="020B0604020202020204" pitchFamily="34" charset="0"/>
                        </a:rPr>
                        <a:t>(n=7)</a:t>
                      </a:r>
                    </a:p>
                    <a:p>
                      <a:pPr marL="0" marR="0" lvl="0" indent="0" algn="ctr" defTabSz="914400" rtl="0" eaLnBrk="1" fontAlgn="auto" latinLnBrk="0" hangingPunct="1">
                        <a:lnSpc>
                          <a:spcPct val="100000"/>
                        </a:lnSpc>
                        <a:spcBef>
                          <a:spcPts val="0"/>
                        </a:spcBef>
                        <a:spcAft>
                          <a:spcPts val="0"/>
                        </a:spcAft>
                        <a:buClr>
                          <a:srgbClr val="59BCA8"/>
                        </a:buClr>
                        <a:buSzTx/>
                        <a:buFont typeface="Calibri" panose="020F0502020204030204" pitchFamily="34" charset="0"/>
                        <a:buNone/>
                        <a:tabLst/>
                        <a:defRPr/>
                      </a:pPr>
                      <a:r>
                        <a:rPr kumimoji="0" lang="fr-FR" sz="900" b="0" u="none" strike="noStrike" kern="1200" cap="none" spc="0" normalizeH="0" baseline="0" noProof="0" dirty="0">
                          <a:ln>
                            <a:noFill/>
                          </a:ln>
                          <a:solidFill>
                            <a:schemeClr val="tx1">
                              <a:lumMod val="75000"/>
                              <a:lumOff val="25000"/>
                            </a:schemeClr>
                          </a:solidFill>
                          <a:effectLst/>
                          <a:uLnTx/>
                          <a:uFillTx/>
                          <a:latin typeface="Arial" panose="020B0604020202020204" pitchFamily="34" charset="0"/>
                          <a:cs typeface="Arial" panose="020B0604020202020204" pitchFamily="34" charset="0"/>
                        </a:rPr>
                        <a:t>95% CI, 5-24</a:t>
                      </a:r>
                      <a:endParaRPr kumimoji="0" lang="fr-FR" sz="900" b="0" i="0" u="none" strike="noStrike" kern="1200" cap="none" spc="0" normalizeH="0" baseline="0" noProof="0" dirty="0">
                        <a:ln>
                          <a:noFill/>
                        </a:ln>
                        <a:solidFill>
                          <a:schemeClr val="tx1">
                            <a:lumMod val="75000"/>
                            <a:lumOff val="25000"/>
                          </a:schemeClr>
                        </a:solidFill>
                        <a:effectLst/>
                        <a:uLnTx/>
                        <a:uFillTx/>
                        <a:latin typeface="Arial" panose="020B0604020202020204" pitchFamily="34" charset="0"/>
                        <a:ea typeface="+mn-ea"/>
                        <a:cs typeface="Arial" panose="020B0604020202020204" pitchFamily="34" charset="0"/>
                      </a:endParaRPr>
                    </a:p>
                  </a:txBody>
                  <a:tcPr marL="91435" marR="91435" marT="45711" marB="45711" anchor="ctr"/>
                </a:tc>
                <a:extLst>
                  <a:ext uri="{0D108BD9-81ED-4DB2-BD59-A6C34878D82A}">
                    <a16:rowId xmlns:a16="http://schemas.microsoft.com/office/drawing/2014/main" val="10007"/>
                  </a:ext>
                </a:extLst>
              </a:tr>
              <a:tr h="60882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900" b="1" dirty="0">
                          <a:solidFill>
                            <a:schemeClr val="tx1">
                              <a:lumMod val="75000"/>
                              <a:lumOff val="25000"/>
                            </a:schemeClr>
                          </a:solidFill>
                          <a:latin typeface="Arial" panose="020B0604020202020204" pitchFamily="34" charset="0"/>
                          <a:cs typeface="Arial" panose="020B0604020202020204" pitchFamily="34" charset="0"/>
                        </a:rPr>
                        <a:t>Contrôle tumoral</a:t>
                      </a:r>
                      <a:r>
                        <a:rPr lang="fr-FR" sz="900" b="1" baseline="0" dirty="0">
                          <a:solidFill>
                            <a:schemeClr val="tx1">
                              <a:lumMod val="75000"/>
                              <a:lumOff val="25000"/>
                            </a:schemeClr>
                          </a:solidFill>
                          <a:latin typeface="Arial" panose="020B0604020202020204" pitchFamily="34" charset="0"/>
                          <a:cs typeface="Arial" panose="020B0604020202020204" pitchFamily="34" charset="0"/>
                        </a:rPr>
                        <a:t> confirmé</a:t>
                      </a:r>
                      <a:endParaRPr lang="fr-FR" sz="900" b="1" dirty="0">
                        <a:solidFill>
                          <a:schemeClr val="tx1">
                            <a:lumMod val="75000"/>
                            <a:lumOff val="25000"/>
                          </a:schemeClr>
                        </a:solidFill>
                        <a:latin typeface="Arial" panose="020B0604020202020204" pitchFamily="34" charset="0"/>
                        <a:cs typeface="Arial" panose="020B0604020202020204" pitchFamily="34" charset="0"/>
                      </a:endParaRPr>
                    </a:p>
                    <a:p>
                      <a:pPr marL="0" marR="0" indent="0" algn="l" defTabSz="914400" rtl="0" eaLnBrk="1" fontAlgn="auto" latinLnBrk="0" hangingPunct="1">
                        <a:lnSpc>
                          <a:spcPct val="100000"/>
                        </a:lnSpc>
                        <a:spcBef>
                          <a:spcPts val="0"/>
                        </a:spcBef>
                        <a:spcAft>
                          <a:spcPts val="0"/>
                        </a:spcAft>
                        <a:buClrTx/>
                        <a:buSzTx/>
                        <a:buFontTx/>
                        <a:buNone/>
                        <a:tabLst/>
                        <a:defRPr/>
                      </a:pPr>
                      <a:r>
                        <a:rPr lang="fr-FR" sz="900" b="0" dirty="0">
                          <a:solidFill>
                            <a:schemeClr val="tx1">
                              <a:lumMod val="75000"/>
                              <a:lumOff val="25000"/>
                            </a:schemeClr>
                          </a:solidFill>
                          <a:latin typeface="Arial" panose="020B0604020202020204" pitchFamily="34" charset="0"/>
                          <a:cs typeface="Arial" panose="020B0604020202020204" pitchFamily="34" charset="0"/>
                        </a:rPr>
                        <a:t>(CR + PR + SD)</a:t>
                      </a:r>
                    </a:p>
                  </a:txBody>
                  <a:tcPr marL="91435" marR="91435" marT="45711" marB="45711" anchor="ctr"/>
                </a:tc>
                <a:tc>
                  <a:txBody>
                    <a:bodyPr/>
                    <a:lstStyle/>
                    <a:p>
                      <a:pPr marL="0" marR="0" indent="0" algn="ctr" defTabSz="914400" rtl="0" eaLnBrk="1" fontAlgn="auto" latinLnBrk="0" hangingPunct="1">
                        <a:lnSpc>
                          <a:spcPct val="100000"/>
                        </a:lnSpc>
                        <a:spcBef>
                          <a:spcPts val="0"/>
                        </a:spcBef>
                        <a:spcAft>
                          <a:spcPts val="0"/>
                        </a:spcAft>
                        <a:buClr>
                          <a:schemeClr val="accent2"/>
                        </a:buClr>
                        <a:buSzTx/>
                        <a:buFont typeface="Calibri" panose="020F0502020204030204" pitchFamily="34" charset="0"/>
                        <a:buNone/>
                        <a:tabLst/>
                        <a:defRPr/>
                      </a:pPr>
                      <a:r>
                        <a:rPr lang="fr-FR" sz="900" b="1" dirty="0">
                          <a:solidFill>
                            <a:schemeClr val="tx1">
                              <a:lumMod val="75000"/>
                              <a:lumOff val="25000"/>
                            </a:schemeClr>
                          </a:solidFill>
                          <a:latin typeface="Arial" panose="020B0604020202020204" pitchFamily="34" charset="0"/>
                          <a:cs typeface="Arial" panose="020B0604020202020204" pitchFamily="34" charset="0"/>
                        </a:rPr>
                        <a:t>86% </a:t>
                      </a:r>
                      <a:r>
                        <a:rPr lang="fr-FR" sz="900" b="0" dirty="0">
                          <a:solidFill>
                            <a:schemeClr val="tx1">
                              <a:lumMod val="75000"/>
                              <a:lumOff val="25000"/>
                            </a:schemeClr>
                          </a:solidFill>
                          <a:latin typeface="Arial" panose="020B0604020202020204" pitchFamily="34" charset="0"/>
                          <a:cs typeface="Arial" panose="020B0604020202020204" pitchFamily="34" charset="0"/>
                        </a:rPr>
                        <a:t>(n=102)</a:t>
                      </a:r>
                    </a:p>
                    <a:p>
                      <a:pPr marL="0" marR="0" indent="0" algn="ctr" defTabSz="914400" rtl="0" eaLnBrk="1" fontAlgn="auto" latinLnBrk="0" hangingPunct="1">
                        <a:lnSpc>
                          <a:spcPct val="100000"/>
                        </a:lnSpc>
                        <a:spcBef>
                          <a:spcPts val="0"/>
                        </a:spcBef>
                        <a:spcAft>
                          <a:spcPts val="0"/>
                        </a:spcAft>
                        <a:buClr>
                          <a:schemeClr val="accent2"/>
                        </a:buClr>
                        <a:buSzTx/>
                        <a:buFont typeface="Calibri" panose="020F0502020204030204" pitchFamily="34" charset="0"/>
                        <a:buNone/>
                        <a:tabLst/>
                        <a:defRPr/>
                      </a:pPr>
                      <a:r>
                        <a:rPr lang="fr-FR" sz="900" b="0" dirty="0">
                          <a:solidFill>
                            <a:schemeClr val="tx1">
                              <a:lumMod val="75000"/>
                              <a:lumOff val="25000"/>
                            </a:schemeClr>
                          </a:solidFill>
                          <a:latin typeface="Arial" panose="020B0604020202020204" pitchFamily="34" charset="0"/>
                          <a:cs typeface="Arial" panose="020B0604020202020204" pitchFamily="34" charset="0"/>
                        </a:rPr>
                        <a:t>95% CI, 78-91</a:t>
                      </a:r>
                    </a:p>
                  </a:txBody>
                  <a:tcPr marL="91435" marR="91435" marT="45711" marB="45711" anchor="ctr"/>
                </a:tc>
                <a:tc>
                  <a:txBody>
                    <a:bodyPr/>
                    <a:lstStyle/>
                    <a:p>
                      <a:pPr marL="0" marR="0" lvl="0" indent="0" algn="ctr" defTabSz="914400" rtl="0" eaLnBrk="1" fontAlgn="auto" latinLnBrk="0" hangingPunct="1">
                        <a:lnSpc>
                          <a:spcPct val="100000"/>
                        </a:lnSpc>
                        <a:spcBef>
                          <a:spcPts val="0"/>
                        </a:spcBef>
                        <a:spcAft>
                          <a:spcPts val="0"/>
                        </a:spcAft>
                        <a:buClr>
                          <a:srgbClr val="59BCA8"/>
                        </a:buClr>
                        <a:buSzTx/>
                        <a:buFont typeface="Calibri" panose="020F0502020204030204" pitchFamily="34" charset="0"/>
                        <a:buNone/>
                        <a:tabLst/>
                        <a:defRPr/>
                      </a:pPr>
                      <a:r>
                        <a:rPr kumimoji="0" lang="fr-FR" sz="900" b="1" u="none" strike="noStrike" kern="1200" cap="none" spc="0" normalizeH="0" baseline="0" noProof="0" dirty="0">
                          <a:ln>
                            <a:noFill/>
                          </a:ln>
                          <a:solidFill>
                            <a:schemeClr val="tx1">
                              <a:lumMod val="75000"/>
                              <a:lumOff val="25000"/>
                            </a:schemeClr>
                          </a:solidFill>
                          <a:effectLst/>
                          <a:uLnTx/>
                          <a:uFillTx/>
                          <a:latin typeface="Arial" panose="020B0604020202020204" pitchFamily="34" charset="0"/>
                          <a:cs typeface="Arial" panose="020B0604020202020204" pitchFamily="34" charset="0"/>
                        </a:rPr>
                        <a:t>62% </a:t>
                      </a:r>
                      <a:r>
                        <a:rPr kumimoji="0" lang="fr-FR" sz="900" b="0" u="none" strike="noStrike" kern="1200" cap="none" spc="0" normalizeH="0" baseline="0" noProof="0" dirty="0">
                          <a:ln>
                            <a:noFill/>
                          </a:ln>
                          <a:solidFill>
                            <a:schemeClr val="tx1">
                              <a:lumMod val="75000"/>
                              <a:lumOff val="25000"/>
                            </a:schemeClr>
                          </a:solidFill>
                          <a:effectLst/>
                          <a:uLnTx/>
                          <a:uFillTx/>
                          <a:latin typeface="Arial" panose="020B0604020202020204" pitchFamily="34" charset="0"/>
                          <a:cs typeface="Arial" panose="020B0604020202020204" pitchFamily="34" charset="0"/>
                        </a:rPr>
                        <a:t>(n=35)</a:t>
                      </a:r>
                    </a:p>
                    <a:p>
                      <a:pPr marL="0" marR="0" lvl="0" indent="0" algn="ctr" defTabSz="914400" rtl="0" eaLnBrk="1" fontAlgn="auto" latinLnBrk="0" hangingPunct="1">
                        <a:lnSpc>
                          <a:spcPct val="100000"/>
                        </a:lnSpc>
                        <a:spcBef>
                          <a:spcPts val="0"/>
                        </a:spcBef>
                        <a:spcAft>
                          <a:spcPts val="0"/>
                        </a:spcAft>
                        <a:buClr>
                          <a:srgbClr val="59BCA8"/>
                        </a:buClr>
                        <a:buSzTx/>
                        <a:buFont typeface="Calibri" panose="020F0502020204030204" pitchFamily="34" charset="0"/>
                        <a:buNone/>
                        <a:tabLst/>
                        <a:defRPr/>
                      </a:pPr>
                      <a:r>
                        <a:rPr kumimoji="0" lang="fr-FR" sz="900" b="0" u="none" strike="noStrike" kern="1200" cap="none" spc="0" normalizeH="0" baseline="0" noProof="0" dirty="0">
                          <a:ln>
                            <a:noFill/>
                          </a:ln>
                          <a:solidFill>
                            <a:schemeClr val="tx1">
                              <a:lumMod val="75000"/>
                              <a:lumOff val="25000"/>
                            </a:schemeClr>
                          </a:solidFill>
                          <a:effectLst/>
                          <a:uLnTx/>
                          <a:uFillTx/>
                          <a:latin typeface="Arial" panose="020B0604020202020204" pitchFamily="34" charset="0"/>
                          <a:cs typeface="Arial" panose="020B0604020202020204" pitchFamily="34" charset="0"/>
                        </a:rPr>
                        <a:t>95% CI, 49-75</a:t>
                      </a:r>
                      <a:endParaRPr kumimoji="0" lang="fr-FR" sz="900" b="0" i="0" u="none" strike="noStrike" kern="1200" cap="none" spc="0" normalizeH="0" baseline="0" noProof="0" dirty="0">
                        <a:ln>
                          <a:noFill/>
                        </a:ln>
                        <a:solidFill>
                          <a:schemeClr val="tx1">
                            <a:lumMod val="75000"/>
                            <a:lumOff val="25000"/>
                          </a:schemeClr>
                        </a:solidFill>
                        <a:effectLst/>
                        <a:uLnTx/>
                        <a:uFillTx/>
                        <a:latin typeface="Arial" panose="020B0604020202020204" pitchFamily="34" charset="0"/>
                        <a:ea typeface="+mn-ea"/>
                        <a:cs typeface="Arial" panose="020B0604020202020204" pitchFamily="34" charset="0"/>
                      </a:endParaRPr>
                    </a:p>
                  </a:txBody>
                  <a:tcPr marL="91435" marR="91435" marT="45711" marB="45711" anchor="ctr"/>
                </a:tc>
                <a:extLst>
                  <a:ext uri="{0D108BD9-81ED-4DB2-BD59-A6C34878D82A}">
                    <a16:rowId xmlns:a16="http://schemas.microsoft.com/office/drawing/2014/main" val="10008"/>
                  </a:ext>
                </a:extLst>
              </a:tr>
              <a:tr h="44277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900" b="1" dirty="0">
                          <a:solidFill>
                            <a:schemeClr val="tx1">
                              <a:lumMod val="75000"/>
                              <a:lumOff val="25000"/>
                            </a:schemeClr>
                          </a:solidFill>
                          <a:latin typeface="Arial" panose="020B0604020202020204" pitchFamily="34" charset="0"/>
                          <a:cs typeface="Arial" panose="020B0604020202020204" pitchFamily="34" charset="0"/>
                        </a:rPr>
                        <a:t>Médiane de durée de réponse confirmée</a:t>
                      </a:r>
                    </a:p>
                  </a:txBody>
                  <a:tcPr marL="91435" marR="91435" marT="45711" marB="45711" anchor="ctr"/>
                </a:tc>
                <a:tc>
                  <a:txBody>
                    <a:bodyPr/>
                    <a:lstStyle/>
                    <a:p>
                      <a:pPr marL="0" marR="0" indent="0" algn="ctr" defTabSz="914400" rtl="0" eaLnBrk="1" fontAlgn="auto" latinLnBrk="0" hangingPunct="1">
                        <a:lnSpc>
                          <a:spcPct val="100000"/>
                        </a:lnSpc>
                        <a:spcBef>
                          <a:spcPts val="0"/>
                        </a:spcBef>
                        <a:spcAft>
                          <a:spcPts val="0"/>
                        </a:spcAft>
                        <a:buClr>
                          <a:schemeClr val="accent2"/>
                        </a:buClr>
                        <a:buSzTx/>
                        <a:buFont typeface="Calibri" panose="020F0502020204030204" pitchFamily="34" charset="0"/>
                        <a:buNone/>
                        <a:tabLst/>
                        <a:defRPr/>
                      </a:pPr>
                      <a:r>
                        <a:rPr lang="fr-FR" sz="900" b="1" dirty="0">
                          <a:solidFill>
                            <a:schemeClr val="tx1">
                              <a:lumMod val="75000"/>
                              <a:lumOff val="25000"/>
                            </a:schemeClr>
                          </a:solidFill>
                          <a:latin typeface="Arial" panose="020B0604020202020204" pitchFamily="34" charset="0"/>
                          <a:cs typeface="Arial" panose="020B0604020202020204" pitchFamily="34" charset="0"/>
                        </a:rPr>
                        <a:t>11.3 mois</a:t>
                      </a:r>
                    </a:p>
                    <a:p>
                      <a:pPr marL="0" marR="0" indent="0" algn="ctr" defTabSz="914400" rtl="0" eaLnBrk="1" fontAlgn="auto" latinLnBrk="0" hangingPunct="1">
                        <a:lnSpc>
                          <a:spcPct val="100000"/>
                        </a:lnSpc>
                        <a:spcBef>
                          <a:spcPts val="0"/>
                        </a:spcBef>
                        <a:spcAft>
                          <a:spcPts val="0"/>
                        </a:spcAft>
                        <a:buClr>
                          <a:schemeClr val="accent2"/>
                        </a:buClr>
                        <a:buSzTx/>
                        <a:buFont typeface="Calibri" panose="020F0502020204030204" pitchFamily="34" charset="0"/>
                        <a:buNone/>
                        <a:tabLst/>
                        <a:defRPr/>
                      </a:pPr>
                      <a:r>
                        <a:rPr lang="fr-FR" sz="900" b="0" dirty="0">
                          <a:solidFill>
                            <a:schemeClr val="tx1">
                              <a:lumMod val="75000"/>
                              <a:lumOff val="25000"/>
                            </a:schemeClr>
                          </a:solidFill>
                          <a:latin typeface="Arial" panose="020B0604020202020204" pitchFamily="34" charset="0"/>
                          <a:cs typeface="Arial" panose="020B0604020202020204" pitchFamily="34" charset="0"/>
                        </a:rPr>
                        <a:t>95% CI, 5.6-NE</a:t>
                      </a:r>
                    </a:p>
                  </a:txBody>
                  <a:tcPr marL="91435" marR="91435" marT="45711" marB="45711" anchor="ctr"/>
                </a:tc>
                <a:tc>
                  <a:txBody>
                    <a:bodyPr/>
                    <a:lstStyle/>
                    <a:p>
                      <a:pPr marL="0" marR="0" indent="0" algn="ctr" defTabSz="914400" rtl="0" eaLnBrk="1" fontAlgn="auto" latinLnBrk="0" hangingPunct="1">
                        <a:lnSpc>
                          <a:spcPct val="100000"/>
                        </a:lnSpc>
                        <a:spcBef>
                          <a:spcPts val="0"/>
                        </a:spcBef>
                        <a:spcAft>
                          <a:spcPts val="0"/>
                        </a:spcAft>
                        <a:buClr>
                          <a:schemeClr val="accent2"/>
                        </a:buClr>
                        <a:buSzTx/>
                        <a:buFont typeface="Calibri" panose="020F0502020204030204" pitchFamily="34" charset="0"/>
                        <a:buNone/>
                        <a:tabLst/>
                        <a:defRPr/>
                      </a:pPr>
                      <a:r>
                        <a:rPr lang="fr-FR" sz="900" b="1" dirty="0">
                          <a:solidFill>
                            <a:schemeClr val="tx1">
                              <a:lumMod val="75000"/>
                              <a:lumOff val="25000"/>
                            </a:schemeClr>
                          </a:solidFill>
                          <a:latin typeface="Arial" panose="020B0604020202020204" pitchFamily="34" charset="0"/>
                          <a:cs typeface="Arial" panose="020B0604020202020204" pitchFamily="34" charset="0"/>
                        </a:rPr>
                        <a:t>3.9 mois</a:t>
                      </a:r>
                    </a:p>
                    <a:p>
                      <a:pPr marL="0" marR="0" lvl="0" indent="0" algn="ctr" defTabSz="914400" rtl="0" eaLnBrk="1" fontAlgn="auto" latinLnBrk="0" hangingPunct="1">
                        <a:lnSpc>
                          <a:spcPct val="100000"/>
                        </a:lnSpc>
                        <a:spcBef>
                          <a:spcPts val="0"/>
                        </a:spcBef>
                        <a:spcAft>
                          <a:spcPts val="0"/>
                        </a:spcAft>
                        <a:buClr>
                          <a:srgbClr val="59BCA8"/>
                        </a:buClr>
                        <a:buSzTx/>
                        <a:buFont typeface="Calibri" panose="020F0502020204030204" pitchFamily="34" charset="0"/>
                        <a:buNone/>
                        <a:tabLst/>
                        <a:defRPr/>
                      </a:pPr>
                      <a:r>
                        <a:rPr kumimoji="0" lang="fr-FR" sz="900" b="0" u="none" strike="noStrike" kern="1200" cap="none" spc="0" normalizeH="0" baseline="0" noProof="0" dirty="0">
                          <a:ln>
                            <a:noFill/>
                          </a:ln>
                          <a:solidFill>
                            <a:schemeClr val="tx1">
                              <a:lumMod val="75000"/>
                              <a:lumOff val="25000"/>
                            </a:schemeClr>
                          </a:solidFill>
                          <a:effectLst/>
                          <a:uLnTx/>
                          <a:uFillTx/>
                          <a:latin typeface="Arial" panose="020B0604020202020204" pitchFamily="34" charset="0"/>
                          <a:cs typeface="Arial" panose="020B0604020202020204" pitchFamily="34" charset="0"/>
                        </a:rPr>
                        <a:t>95% CI, 3.0-4.9</a:t>
                      </a:r>
                      <a:endParaRPr kumimoji="0" lang="fr-FR" sz="900" b="0" i="0" u="none" strike="noStrike" kern="1200" cap="none" spc="0" normalizeH="0" baseline="0" noProof="0" dirty="0">
                        <a:ln>
                          <a:noFill/>
                        </a:ln>
                        <a:solidFill>
                          <a:schemeClr val="tx1">
                            <a:lumMod val="75000"/>
                            <a:lumOff val="25000"/>
                          </a:schemeClr>
                        </a:solidFill>
                        <a:effectLst/>
                        <a:uLnTx/>
                        <a:uFillTx/>
                        <a:latin typeface="Arial" panose="020B0604020202020204" pitchFamily="34" charset="0"/>
                        <a:ea typeface="+mn-ea"/>
                        <a:cs typeface="Arial" panose="020B0604020202020204" pitchFamily="34" charset="0"/>
                      </a:endParaRPr>
                    </a:p>
                  </a:txBody>
                  <a:tcPr marL="91435" marR="91435" marT="45711" marB="45711" anchor="ctr"/>
                </a:tc>
                <a:extLst>
                  <a:ext uri="{0D108BD9-81ED-4DB2-BD59-A6C34878D82A}">
                    <a16:rowId xmlns:a16="http://schemas.microsoft.com/office/drawing/2014/main" val="10009"/>
                  </a:ext>
                </a:extLst>
              </a:tr>
            </a:tbl>
          </a:graphicData>
        </a:graphic>
      </p:graphicFrame>
    </p:spTree>
    <p:extLst>
      <p:ext uri="{BB962C8B-B14F-4D97-AF65-F5344CB8AC3E}">
        <p14:creationId xmlns:p14="http://schemas.microsoft.com/office/powerpoint/2010/main" val="34745992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re 11"/>
          <p:cNvSpPr>
            <a:spLocks noGrp="1"/>
          </p:cNvSpPr>
          <p:nvPr>
            <p:ph type="title"/>
          </p:nvPr>
        </p:nvSpPr>
        <p:spPr/>
        <p:txBody>
          <a:bodyPr>
            <a:noAutofit/>
          </a:bodyPr>
          <a:lstStyle/>
          <a:p>
            <a:r>
              <a:rPr lang="fr-FR" dirty="0" err="1"/>
              <a:t>T-DXd</a:t>
            </a:r>
            <a:r>
              <a:rPr lang="fr-FR" dirty="0"/>
              <a:t> dans le cancer gastrique métastatique prétraité</a:t>
            </a:r>
            <a:br>
              <a:rPr lang="fr-FR" dirty="0"/>
            </a:br>
            <a:r>
              <a:rPr lang="fr-FR" dirty="0"/>
              <a:t> </a:t>
            </a:r>
            <a:r>
              <a:rPr lang="fr-FR" b="1" dirty="0"/>
              <a:t>Etude DESTINY-Gastric01 </a:t>
            </a:r>
            <a:endParaRPr lang="fr-FR" sz="2000" dirty="0"/>
          </a:p>
        </p:txBody>
      </p:sp>
      <p:sp>
        <p:nvSpPr>
          <p:cNvPr id="4" name="Espace réservé du contenu 3">
            <a:extLst>
              <a:ext uri="{FF2B5EF4-FFF2-40B4-BE49-F238E27FC236}">
                <a16:creationId xmlns:a16="http://schemas.microsoft.com/office/drawing/2014/main" id="{DC167427-0D9C-4101-95F6-0A9C9F0152F7}"/>
              </a:ext>
            </a:extLst>
          </p:cNvPr>
          <p:cNvSpPr>
            <a:spLocks noGrp="1"/>
          </p:cNvSpPr>
          <p:nvPr>
            <p:ph sz="half" idx="1"/>
          </p:nvPr>
        </p:nvSpPr>
        <p:spPr/>
        <p:txBody>
          <a:bodyPr/>
          <a:lstStyle/>
          <a:p>
            <a:endParaRPr lang="fr-FR"/>
          </a:p>
        </p:txBody>
      </p:sp>
      <p:grpSp>
        <p:nvGrpSpPr>
          <p:cNvPr id="2" name="Groupe 1">
            <a:extLst>
              <a:ext uri="{FF2B5EF4-FFF2-40B4-BE49-F238E27FC236}">
                <a16:creationId xmlns:a16="http://schemas.microsoft.com/office/drawing/2014/main" id="{53840640-CEC3-4BEC-A760-B26465071A5C}"/>
              </a:ext>
            </a:extLst>
          </p:cNvPr>
          <p:cNvGrpSpPr/>
          <p:nvPr/>
        </p:nvGrpSpPr>
        <p:grpSpPr>
          <a:xfrm>
            <a:off x="332469" y="970648"/>
            <a:ext cx="4394014" cy="3153723"/>
            <a:chOff x="332469" y="1186103"/>
            <a:chExt cx="4394014" cy="3153723"/>
          </a:xfrm>
        </p:grpSpPr>
        <p:sp>
          <p:nvSpPr>
            <p:cNvPr id="15" name="Rectangle à coins arrondis 4">
              <a:extLst>
                <a:ext uri="{FF2B5EF4-FFF2-40B4-BE49-F238E27FC236}">
                  <a16:creationId xmlns:a16="http://schemas.microsoft.com/office/drawing/2014/main" id="{8E8E7DB1-FD30-44E0-B509-178631ABC4E8}"/>
                </a:ext>
              </a:extLst>
            </p:cNvPr>
            <p:cNvSpPr/>
            <p:nvPr/>
          </p:nvSpPr>
          <p:spPr>
            <a:xfrm>
              <a:off x="332469" y="1320202"/>
              <a:ext cx="4134074" cy="3019624"/>
            </a:xfrm>
            <a:prstGeom prst="roundRect">
              <a:avLst>
                <a:gd name="adj" fmla="val 5248"/>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graphicFrame>
          <p:nvGraphicFramePr>
            <p:cNvPr id="16" name="Chart 16">
              <a:extLst>
                <a:ext uri="{FF2B5EF4-FFF2-40B4-BE49-F238E27FC236}">
                  <a16:creationId xmlns:a16="http://schemas.microsoft.com/office/drawing/2014/main" id="{8D766331-0D67-4989-ACB2-58863AA9AB52}"/>
                </a:ext>
              </a:extLst>
            </p:cNvPr>
            <p:cNvGraphicFramePr/>
            <p:nvPr/>
          </p:nvGraphicFramePr>
          <p:xfrm>
            <a:off x="561256" y="1363734"/>
            <a:ext cx="4165227" cy="2667022"/>
          </p:xfrm>
          <a:graphic>
            <a:graphicData uri="http://schemas.openxmlformats.org/drawingml/2006/chart">
              <c:chart xmlns:c="http://schemas.openxmlformats.org/drawingml/2006/chart" xmlns:r="http://schemas.openxmlformats.org/officeDocument/2006/relationships" r:id="rId2"/>
            </a:graphicData>
          </a:graphic>
        </p:graphicFrame>
        <p:sp>
          <p:nvSpPr>
            <p:cNvPr id="17" name="TextBox 14">
              <a:extLst>
                <a:ext uri="{FF2B5EF4-FFF2-40B4-BE49-F238E27FC236}">
                  <a16:creationId xmlns:a16="http://schemas.microsoft.com/office/drawing/2014/main" id="{D8D3121F-A432-4E70-9AF5-E457B68FD70F}"/>
                </a:ext>
              </a:extLst>
            </p:cNvPr>
            <p:cNvSpPr txBox="1"/>
            <p:nvPr/>
          </p:nvSpPr>
          <p:spPr>
            <a:xfrm>
              <a:off x="2500644" y="2761650"/>
              <a:ext cx="407519" cy="253916"/>
            </a:xfrm>
            <a:prstGeom prst="rect">
              <a:avLst/>
            </a:prstGeom>
            <a:noFill/>
          </p:spPr>
          <p:txBody>
            <a:bodyPr wrap="squar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30</a:t>
              </a:r>
              <a:endParaRPr kumimoji="0" lang="en-US" sz="1050" b="0" i="0" u="none" strike="noStrike" kern="1200" cap="none" spc="0" normalizeH="0" baseline="0" noProof="0" dirty="0">
                <a:ln>
                  <a:noFill/>
                </a:ln>
                <a:solidFill>
                  <a:srgbClr val="5B9BD5"/>
                </a:solidFill>
                <a:effectLst/>
                <a:uLnTx/>
                <a:uFillTx/>
                <a:latin typeface="Arial" panose="020B0604020202020204" pitchFamily="34" charset="0"/>
                <a:ea typeface="+mn-ea"/>
                <a:cs typeface="+mn-cs"/>
              </a:endParaRPr>
            </a:p>
          </p:txBody>
        </p:sp>
        <p:sp>
          <p:nvSpPr>
            <p:cNvPr id="18" name="ZoneTexte 17">
              <a:extLst>
                <a:ext uri="{FF2B5EF4-FFF2-40B4-BE49-F238E27FC236}">
                  <a16:creationId xmlns:a16="http://schemas.microsoft.com/office/drawing/2014/main" id="{70917082-4AF5-4C22-AF98-CD88902C2B41}"/>
                </a:ext>
              </a:extLst>
            </p:cNvPr>
            <p:cNvSpPr txBox="1"/>
            <p:nvPr/>
          </p:nvSpPr>
          <p:spPr>
            <a:xfrm>
              <a:off x="506767" y="1186103"/>
              <a:ext cx="1980029" cy="276999"/>
            </a:xfrm>
            <a:prstGeom prst="rect">
              <a:avLst/>
            </a:prstGeom>
            <a:solidFill>
              <a:schemeClr val="bg1"/>
            </a:solid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Survie sans progression</a:t>
              </a:r>
            </a:p>
          </p:txBody>
        </p:sp>
        <p:cxnSp>
          <p:nvCxnSpPr>
            <p:cNvPr id="19" name="Connecteur droit 18">
              <a:extLst>
                <a:ext uri="{FF2B5EF4-FFF2-40B4-BE49-F238E27FC236}">
                  <a16:creationId xmlns:a16="http://schemas.microsoft.com/office/drawing/2014/main" id="{BF5D4BFC-D157-4504-8840-D5BBB61F0614}"/>
                </a:ext>
              </a:extLst>
            </p:cNvPr>
            <p:cNvCxnSpPr>
              <a:cxnSpLocks/>
            </p:cNvCxnSpPr>
            <p:nvPr/>
          </p:nvCxnSpPr>
          <p:spPr>
            <a:xfrm>
              <a:off x="1813189" y="1764039"/>
              <a:ext cx="0" cy="1773315"/>
            </a:xfrm>
            <a:prstGeom prst="line">
              <a:avLst/>
            </a:prstGeom>
            <a:ln w="12700">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21" name="Forme libre 67">
              <a:extLst>
                <a:ext uri="{FF2B5EF4-FFF2-40B4-BE49-F238E27FC236}">
                  <a16:creationId xmlns:a16="http://schemas.microsoft.com/office/drawing/2014/main" id="{C5D87D72-335D-4E65-9999-CF569B4A203D}"/>
                </a:ext>
              </a:extLst>
            </p:cNvPr>
            <p:cNvSpPr/>
            <p:nvPr/>
          </p:nvSpPr>
          <p:spPr>
            <a:xfrm>
              <a:off x="1155453" y="1769430"/>
              <a:ext cx="2638525" cy="1353553"/>
            </a:xfrm>
            <a:custGeom>
              <a:avLst/>
              <a:gdLst>
                <a:gd name="connsiteX0" fmla="*/ 3518033 w 3518033"/>
                <a:gd name="connsiteY0" fmla="*/ 1804737 h 1804737"/>
                <a:gd name="connsiteX1" fmla="*/ 2199372 w 3518033"/>
                <a:gd name="connsiteY1" fmla="*/ 1804737 h 1804737"/>
                <a:gd name="connsiteX2" fmla="*/ 2199372 w 3518033"/>
                <a:gd name="connsiteY2" fmla="*/ 1718109 h 1804737"/>
                <a:gd name="connsiteX3" fmla="*/ 1944303 w 3518033"/>
                <a:gd name="connsiteY3" fmla="*/ 1718109 h 1804737"/>
                <a:gd name="connsiteX4" fmla="*/ 1944303 w 3518033"/>
                <a:gd name="connsiteY4" fmla="*/ 1669983 h 1804737"/>
                <a:gd name="connsiteX5" fmla="*/ 1848050 w 3518033"/>
                <a:gd name="connsiteY5" fmla="*/ 1669983 h 1804737"/>
                <a:gd name="connsiteX6" fmla="*/ 1848050 w 3518033"/>
                <a:gd name="connsiteY6" fmla="*/ 1592981 h 1804737"/>
                <a:gd name="connsiteX7" fmla="*/ 1501541 w 3518033"/>
                <a:gd name="connsiteY7" fmla="*/ 1592981 h 1804737"/>
                <a:gd name="connsiteX8" fmla="*/ 1472665 w 3518033"/>
                <a:gd name="connsiteY8" fmla="*/ 1549667 h 1804737"/>
                <a:gd name="connsiteX9" fmla="*/ 1256096 w 3518033"/>
                <a:gd name="connsiteY9" fmla="*/ 1549667 h 1804737"/>
                <a:gd name="connsiteX10" fmla="*/ 1227221 w 3518033"/>
                <a:gd name="connsiteY10" fmla="*/ 1511166 h 1804737"/>
                <a:gd name="connsiteX11" fmla="*/ 1058779 w 3518033"/>
                <a:gd name="connsiteY11" fmla="*/ 1511166 h 1804737"/>
                <a:gd name="connsiteX12" fmla="*/ 1020278 w 3518033"/>
                <a:gd name="connsiteY12" fmla="*/ 1400476 h 1804737"/>
                <a:gd name="connsiteX13" fmla="*/ 1001027 w 3518033"/>
                <a:gd name="connsiteY13" fmla="*/ 1347537 h 1804737"/>
                <a:gd name="connsiteX14" fmla="*/ 842210 w 3518033"/>
                <a:gd name="connsiteY14" fmla="*/ 1347537 h 1804737"/>
                <a:gd name="connsiteX15" fmla="*/ 818147 w 3518033"/>
                <a:gd name="connsiteY15" fmla="*/ 1260909 h 1804737"/>
                <a:gd name="connsiteX16" fmla="*/ 803709 w 3518033"/>
                <a:gd name="connsiteY16" fmla="*/ 1164657 h 1804737"/>
                <a:gd name="connsiteX17" fmla="*/ 803709 w 3518033"/>
                <a:gd name="connsiteY17" fmla="*/ 1164657 h 1804737"/>
                <a:gd name="connsiteX18" fmla="*/ 760395 w 3518033"/>
                <a:gd name="connsiteY18" fmla="*/ 1087654 h 1804737"/>
                <a:gd name="connsiteX19" fmla="*/ 673768 w 3518033"/>
                <a:gd name="connsiteY19" fmla="*/ 1087654 h 1804737"/>
                <a:gd name="connsiteX20" fmla="*/ 635267 w 3518033"/>
                <a:gd name="connsiteY20" fmla="*/ 1020278 h 1804737"/>
                <a:gd name="connsiteX21" fmla="*/ 596766 w 3518033"/>
                <a:gd name="connsiteY21" fmla="*/ 952901 h 1804737"/>
                <a:gd name="connsiteX22" fmla="*/ 591953 w 3518033"/>
                <a:gd name="connsiteY22" fmla="*/ 885524 h 1804737"/>
                <a:gd name="connsiteX23" fmla="*/ 563078 w 3518033"/>
                <a:gd name="connsiteY23" fmla="*/ 842210 h 1804737"/>
                <a:gd name="connsiteX24" fmla="*/ 558265 w 3518033"/>
                <a:gd name="connsiteY24" fmla="*/ 798897 h 1804737"/>
                <a:gd name="connsiteX25" fmla="*/ 490888 w 3518033"/>
                <a:gd name="connsiteY25" fmla="*/ 741145 h 1804737"/>
                <a:gd name="connsiteX26" fmla="*/ 490888 w 3518033"/>
                <a:gd name="connsiteY26" fmla="*/ 688206 h 1804737"/>
                <a:gd name="connsiteX27" fmla="*/ 413886 w 3518033"/>
                <a:gd name="connsiteY27" fmla="*/ 688206 h 1804737"/>
                <a:gd name="connsiteX28" fmla="*/ 360947 w 3518033"/>
                <a:gd name="connsiteY28" fmla="*/ 625642 h 1804737"/>
                <a:gd name="connsiteX29" fmla="*/ 351322 w 3518033"/>
                <a:gd name="connsiteY29" fmla="*/ 534202 h 1804737"/>
                <a:gd name="connsiteX30" fmla="*/ 336884 w 3518033"/>
                <a:gd name="connsiteY30" fmla="*/ 452387 h 1804737"/>
                <a:gd name="connsiteX31" fmla="*/ 322446 w 3518033"/>
                <a:gd name="connsiteY31" fmla="*/ 413886 h 1804737"/>
                <a:gd name="connsiteX32" fmla="*/ 255069 w 3518033"/>
                <a:gd name="connsiteY32" fmla="*/ 332071 h 1804737"/>
                <a:gd name="connsiteX33" fmla="*/ 211755 w 3518033"/>
                <a:gd name="connsiteY33" fmla="*/ 332071 h 1804737"/>
                <a:gd name="connsiteX34" fmla="*/ 173254 w 3518033"/>
                <a:gd name="connsiteY34" fmla="*/ 216568 h 1804737"/>
                <a:gd name="connsiteX35" fmla="*/ 139566 w 3518033"/>
                <a:gd name="connsiteY35" fmla="*/ 154004 h 1804737"/>
                <a:gd name="connsiteX36" fmla="*/ 101065 w 3518033"/>
                <a:gd name="connsiteY36" fmla="*/ 110690 h 1804737"/>
                <a:gd name="connsiteX37" fmla="*/ 101065 w 3518033"/>
                <a:gd name="connsiteY37" fmla="*/ 52939 h 1804737"/>
                <a:gd name="connsiteX38" fmla="*/ 43313 w 3518033"/>
                <a:gd name="connsiteY38" fmla="*/ 14438 h 1804737"/>
                <a:gd name="connsiteX39" fmla="*/ 0 w 3518033"/>
                <a:gd name="connsiteY39" fmla="*/ 0 h 1804737"/>
                <a:gd name="connsiteX40" fmla="*/ 0 w 3518033"/>
                <a:gd name="connsiteY40" fmla="*/ 0 h 1804737"/>
                <a:gd name="connsiteX41" fmla="*/ 0 w 3518033"/>
                <a:gd name="connsiteY41" fmla="*/ 0 h 1804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518033" h="1804737">
                  <a:moveTo>
                    <a:pt x="3518033" y="1804737"/>
                  </a:moveTo>
                  <a:lnTo>
                    <a:pt x="2199372" y="1804737"/>
                  </a:lnTo>
                  <a:lnTo>
                    <a:pt x="2199372" y="1718109"/>
                  </a:lnTo>
                  <a:lnTo>
                    <a:pt x="1944303" y="1718109"/>
                  </a:lnTo>
                  <a:lnTo>
                    <a:pt x="1944303" y="1669983"/>
                  </a:lnTo>
                  <a:lnTo>
                    <a:pt x="1848050" y="1669983"/>
                  </a:lnTo>
                  <a:lnTo>
                    <a:pt x="1848050" y="1592981"/>
                  </a:lnTo>
                  <a:lnTo>
                    <a:pt x="1501541" y="1592981"/>
                  </a:lnTo>
                  <a:lnTo>
                    <a:pt x="1472665" y="1549667"/>
                  </a:lnTo>
                  <a:lnTo>
                    <a:pt x="1256096" y="1549667"/>
                  </a:lnTo>
                  <a:lnTo>
                    <a:pt x="1227221" y="1511166"/>
                  </a:lnTo>
                  <a:lnTo>
                    <a:pt x="1058779" y="1511166"/>
                  </a:lnTo>
                  <a:lnTo>
                    <a:pt x="1020278" y="1400476"/>
                  </a:lnTo>
                  <a:lnTo>
                    <a:pt x="1001027" y="1347537"/>
                  </a:lnTo>
                  <a:lnTo>
                    <a:pt x="842210" y="1347537"/>
                  </a:lnTo>
                  <a:lnTo>
                    <a:pt x="818147" y="1260909"/>
                  </a:lnTo>
                  <a:lnTo>
                    <a:pt x="803709" y="1164657"/>
                  </a:lnTo>
                  <a:lnTo>
                    <a:pt x="803709" y="1164657"/>
                  </a:lnTo>
                  <a:lnTo>
                    <a:pt x="760395" y="1087654"/>
                  </a:lnTo>
                  <a:lnTo>
                    <a:pt x="673768" y="1087654"/>
                  </a:lnTo>
                  <a:lnTo>
                    <a:pt x="635267" y="1020278"/>
                  </a:lnTo>
                  <a:lnTo>
                    <a:pt x="596766" y="952901"/>
                  </a:lnTo>
                  <a:lnTo>
                    <a:pt x="591953" y="885524"/>
                  </a:lnTo>
                  <a:lnTo>
                    <a:pt x="563078" y="842210"/>
                  </a:lnTo>
                  <a:lnTo>
                    <a:pt x="558265" y="798897"/>
                  </a:lnTo>
                  <a:lnTo>
                    <a:pt x="490888" y="741145"/>
                  </a:lnTo>
                  <a:lnTo>
                    <a:pt x="490888" y="688206"/>
                  </a:lnTo>
                  <a:lnTo>
                    <a:pt x="413886" y="688206"/>
                  </a:lnTo>
                  <a:lnTo>
                    <a:pt x="360947" y="625642"/>
                  </a:lnTo>
                  <a:lnTo>
                    <a:pt x="351322" y="534202"/>
                  </a:lnTo>
                  <a:lnTo>
                    <a:pt x="336884" y="452387"/>
                  </a:lnTo>
                  <a:lnTo>
                    <a:pt x="322446" y="413886"/>
                  </a:lnTo>
                  <a:lnTo>
                    <a:pt x="255069" y="332071"/>
                  </a:lnTo>
                  <a:lnTo>
                    <a:pt x="211755" y="332071"/>
                  </a:lnTo>
                  <a:lnTo>
                    <a:pt x="173254" y="216568"/>
                  </a:lnTo>
                  <a:lnTo>
                    <a:pt x="139566" y="154004"/>
                  </a:lnTo>
                  <a:lnTo>
                    <a:pt x="101065" y="110690"/>
                  </a:lnTo>
                  <a:lnTo>
                    <a:pt x="101065" y="52939"/>
                  </a:lnTo>
                  <a:lnTo>
                    <a:pt x="43313" y="14438"/>
                  </a:lnTo>
                  <a:lnTo>
                    <a:pt x="0" y="0"/>
                  </a:lnTo>
                  <a:lnTo>
                    <a:pt x="0" y="0"/>
                  </a:lnTo>
                  <a:lnTo>
                    <a:pt x="0" y="0"/>
                  </a:lnTo>
                </a:path>
              </a:pathLst>
            </a:custGeom>
            <a:noFill/>
            <a:ln w="28575">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22" name="Forme libre 68">
              <a:extLst>
                <a:ext uri="{FF2B5EF4-FFF2-40B4-BE49-F238E27FC236}">
                  <a16:creationId xmlns:a16="http://schemas.microsoft.com/office/drawing/2014/main" id="{B6BC9E9A-2184-485A-AECE-D196D13266E8}"/>
                </a:ext>
              </a:extLst>
            </p:cNvPr>
            <p:cNvSpPr/>
            <p:nvPr/>
          </p:nvSpPr>
          <p:spPr>
            <a:xfrm>
              <a:off x="1090482" y="1769430"/>
              <a:ext cx="826570" cy="1617044"/>
            </a:xfrm>
            <a:custGeom>
              <a:avLst/>
              <a:gdLst>
                <a:gd name="connsiteX0" fmla="*/ 1102093 w 1102093"/>
                <a:gd name="connsiteY0" fmla="*/ 2156059 h 2156059"/>
                <a:gd name="connsiteX1" fmla="*/ 1102093 w 1102093"/>
                <a:gd name="connsiteY1" fmla="*/ 1977991 h 2156059"/>
                <a:gd name="connsiteX2" fmla="*/ 1029903 w 1102093"/>
                <a:gd name="connsiteY2" fmla="*/ 1977991 h 2156059"/>
                <a:gd name="connsiteX3" fmla="*/ 1029903 w 1102093"/>
                <a:gd name="connsiteY3" fmla="*/ 1872113 h 2156059"/>
                <a:gd name="connsiteX4" fmla="*/ 895150 w 1102093"/>
                <a:gd name="connsiteY4" fmla="*/ 1872113 h 2156059"/>
                <a:gd name="connsiteX5" fmla="*/ 890337 w 1102093"/>
                <a:gd name="connsiteY5" fmla="*/ 1804737 h 2156059"/>
                <a:gd name="connsiteX6" fmla="*/ 885524 w 1102093"/>
                <a:gd name="connsiteY6" fmla="*/ 1708484 h 2156059"/>
                <a:gd name="connsiteX7" fmla="*/ 880712 w 1102093"/>
                <a:gd name="connsiteY7" fmla="*/ 1626669 h 2156059"/>
                <a:gd name="connsiteX8" fmla="*/ 784459 w 1102093"/>
                <a:gd name="connsiteY8" fmla="*/ 1626669 h 2156059"/>
                <a:gd name="connsiteX9" fmla="*/ 784459 w 1102093"/>
                <a:gd name="connsiteY9" fmla="*/ 1554480 h 2156059"/>
                <a:gd name="connsiteX10" fmla="*/ 697832 w 1102093"/>
                <a:gd name="connsiteY10" fmla="*/ 1554480 h 2156059"/>
                <a:gd name="connsiteX11" fmla="*/ 697832 w 1102093"/>
                <a:gd name="connsiteY11" fmla="*/ 1467852 h 2156059"/>
                <a:gd name="connsiteX12" fmla="*/ 678581 w 1102093"/>
                <a:gd name="connsiteY12" fmla="*/ 1400476 h 2156059"/>
                <a:gd name="connsiteX13" fmla="*/ 668956 w 1102093"/>
                <a:gd name="connsiteY13" fmla="*/ 1304223 h 2156059"/>
                <a:gd name="connsiteX14" fmla="*/ 654518 w 1102093"/>
                <a:gd name="connsiteY14" fmla="*/ 1236846 h 2156059"/>
                <a:gd name="connsiteX15" fmla="*/ 548640 w 1102093"/>
                <a:gd name="connsiteY15" fmla="*/ 1236846 h 2156059"/>
                <a:gd name="connsiteX16" fmla="*/ 548640 w 1102093"/>
                <a:gd name="connsiteY16" fmla="*/ 1164657 h 2156059"/>
                <a:gd name="connsiteX17" fmla="*/ 452388 w 1102093"/>
                <a:gd name="connsiteY17" fmla="*/ 1164657 h 2156059"/>
                <a:gd name="connsiteX18" fmla="*/ 452388 w 1102093"/>
                <a:gd name="connsiteY18" fmla="*/ 933650 h 2156059"/>
                <a:gd name="connsiteX19" fmla="*/ 399449 w 1102093"/>
                <a:gd name="connsiteY19" fmla="*/ 837398 h 2156059"/>
                <a:gd name="connsiteX20" fmla="*/ 322447 w 1102093"/>
                <a:gd name="connsiteY20" fmla="*/ 837398 h 2156059"/>
                <a:gd name="connsiteX21" fmla="*/ 317634 w 1102093"/>
                <a:gd name="connsiteY21" fmla="*/ 779646 h 2156059"/>
                <a:gd name="connsiteX22" fmla="*/ 298383 w 1102093"/>
                <a:gd name="connsiteY22" fmla="*/ 712269 h 2156059"/>
                <a:gd name="connsiteX23" fmla="*/ 250257 w 1102093"/>
                <a:gd name="connsiteY23" fmla="*/ 635267 h 2156059"/>
                <a:gd name="connsiteX24" fmla="*/ 245444 w 1102093"/>
                <a:gd name="connsiteY24" fmla="*/ 577516 h 2156059"/>
                <a:gd name="connsiteX25" fmla="*/ 216569 w 1102093"/>
                <a:gd name="connsiteY25" fmla="*/ 437949 h 2156059"/>
                <a:gd name="connsiteX26" fmla="*/ 221381 w 1102093"/>
                <a:gd name="connsiteY26" fmla="*/ 312821 h 2156059"/>
                <a:gd name="connsiteX27" fmla="*/ 206943 w 1102093"/>
                <a:gd name="connsiteY27" fmla="*/ 240631 h 2156059"/>
                <a:gd name="connsiteX28" fmla="*/ 202131 w 1102093"/>
                <a:gd name="connsiteY28" fmla="*/ 125128 h 2156059"/>
                <a:gd name="connsiteX29" fmla="*/ 154004 w 1102093"/>
                <a:gd name="connsiteY29" fmla="*/ 125128 h 2156059"/>
                <a:gd name="connsiteX30" fmla="*/ 154004 w 1102093"/>
                <a:gd name="connsiteY30" fmla="*/ 38501 h 2156059"/>
                <a:gd name="connsiteX31" fmla="*/ 96253 w 1102093"/>
                <a:gd name="connsiteY31" fmla="*/ 38501 h 2156059"/>
                <a:gd name="connsiteX32" fmla="*/ 96253 w 1102093"/>
                <a:gd name="connsiteY32" fmla="*/ 38501 h 2156059"/>
                <a:gd name="connsiteX33" fmla="*/ 96253 w 1102093"/>
                <a:gd name="connsiteY33" fmla="*/ 38501 h 2156059"/>
                <a:gd name="connsiteX34" fmla="*/ 96253 w 1102093"/>
                <a:gd name="connsiteY34" fmla="*/ 38501 h 2156059"/>
                <a:gd name="connsiteX35" fmla="*/ 81815 w 1102093"/>
                <a:gd name="connsiteY35" fmla="*/ 0 h 2156059"/>
                <a:gd name="connsiteX36" fmla="*/ 0 w 1102093"/>
                <a:gd name="connsiteY36" fmla="*/ 0 h 2156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102093" h="2156059">
                  <a:moveTo>
                    <a:pt x="1102093" y="2156059"/>
                  </a:moveTo>
                  <a:lnTo>
                    <a:pt x="1102093" y="1977991"/>
                  </a:lnTo>
                  <a:lnTo>
                    <a:pt x="1029903" y="1977991"/>
                  </a:lnTo>
                  <a:lnTo>
                    <a:pt x="1029903" y="1872113"/>
                  </a:lnTo>
                  <a:lnTo>
                    <a:pt x="895150" y="1872113"/>
                  </a:lnTo>
                  <a:lnTo>
                    <a:pt x="890337" y="1804737"/>
                  </a:lnTo>
                  <a:lnTo>
                    <a:pt x="885524" y="1708484"/>
                  </a:lnTo>
                  <a:lnTo>
                    <a:pt x="880712" y="1626669"/>
                  </a:lnTo>
                  <a:lnTo>
                    <a:pt x="784459" y="1626669"/>
                  </a:lnTo>
                  <a:lnTo>
                    <a:pt x="784459" y="1554480"/>
                  </a:lnTo>
                  <a:lnTo>
                    <a:pt x="697832" y="1554480"/>
                  </a:lnTo>
                  <a:lnTo>
                    <a:pt x="697832" y="1467852"/>
                  </a:lnTo>
                  <a:lnTo>
                    <a:pt x="678581" y="1400476"/>
                  </a:lnTo>
                  <a:lnTo>
                    <a:pt x="668956" y="1304223"/>
                  </a:lnTo>
                  <a:lnTo>
                    <a:pt x="654518" y="1236846"/>
                  </a:lnTo>
                  <a:lnTo>
                    <a:pt x="548640" y="1236846"/>
                  </a:lnTo>
                  <a:lnTo>
                    <a:pt x="548640" y="1164657"/>
                  </a:lnTo>
                  <a:lnTo>
                    <a:pt x="452388" y="1164657"/>
                  </a:lnTo>
                  <a:lnTo>
                    <a:pt x="452388" y="933650"/>
                  </a:lnTo>
                  <a:lnTo>
                    <a:pt x="399449" y="837398"/>
                  </a:lnTo>
                  <a:lnTo>
                    <a:pt x="322447" y="837398"/>
                  </a:lnTo>
                  <a:lnTo>
                    <a:pt x="317634" y="779646"/>
                  </a:lnTo>
                  <a:lnTo>
                    <a:pt x="298383" y="712269"/>
                  </a:lnTo>
                  <a:lnTo>
                    <a:pt x="250257" y="635267"/>
                  </a:lnTo>
                  <a:lnTo>
                    <a:pt x="245444" y="577516"/>
                  </a:lnTo>
                  <a:lnTo>
                    <a:pt x="216569" y="437949"/>
                  </a:lnTo>
                  <a:lnTo>
                    <a:pt x="221381" y="312821"/>
                  </a:lnTo>
                  <a:lnTo>
                    <a:pt x="206943" y="240631"/>
                  </a:lnTo>
                  <a:lnTo>
                    <a:pt x="202131" y="125128"/>
                  </a:lnTo>
                  <a:lnTo>
                    <a:pt x="154004" y="125128"/>
                  </a:lnTo>
                  <a:lnTo>
                    <a:pt x="154004" y="38501"/>
                  </a:lnTo>
                  <a:lnTo>
                    <a:pt x="96253" y="38501"/>
                  </a:lnTo>
                  <a:lnTo>
                    <a:pt x="96253" y="38501"/>
                  </a:lnTo>
                  <a:lnTo>
                    <a:pt x="96253" y="38501"/>
                  </a:lnTo>
                  <a:lnTo>
                    <a:pt x="96253" y="38501"/>
                  </a:lnTo>
                  <a:lnTo>
                    <a:pt x="81815" y="0"/>
                  </a:lnTo>
                  <a:lnTo>
                    <a:pt x="0" y="0"/>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cxnSp>
          <p:nvCxnSpPr>
            <p:cNvPr id="96" name="Connecteur droit 95">
              <a:extLst>
                <a:ext uri="{FF2B5EF4-FFF2-40B4-BE49-F238E27FC236}">
                  <a16:creationId xmlns:a16="http://schemas.microsoft.com/office/drawing/2014/main" id="{39BD99E5-AAE0-437D-B4AD-49CE8CFE2FBD}"/>
                </a:ext>
              </a:extLst>
            </p:cNvPr>
            <p:cNvCxnSpPr>
              <a:cxnSpLocks/>
            </p:cNvCxnSpPr>
            <p:nvPr/>
          </p:nvCxnSpPr>
          <p:spPr>
            <a:xfrm>
              <a:off x="2534167" y="1764039"/>
              <a:ext cx="0" cy="1773315"/>
            </a:xfrm>
            <a:prstGeom prst="line">
              <a:avLst/>
            </a:prstGeom>
            <a:ln w="12700">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97" name="TextBox 14">
              <a:extLst>
                <a:ext uri="{FF2B5EF4-FFF2-40B4-BE49-F238E27FC236}">
                  <a16:creationId xmlns:a16="http://schemas.microsoft.com/office/drawing/2014/main" id="{D4A9A1C2-6833-4E55-88FB-AF4651196B95}"/>
                </a:ext>
              </a:extLst>
            </p:cNvPr>
            <p:cNvSpPr txBox="1"/>
            <p:nvPr/>
          </p:nvSpPr>
          <p:spPr>
            <a:xfrm>
              <a:off x="1767081" y="2544004"/>
              <a:ext cx="407519" cy="253916"/>
            </a:xfrm>
            <a:prstGeom prst="rect">
              <a:avLst/>
            </a:prstGeom>
            <a:noFill/>
          </p:spPr>
          <p:txBody>
            <a:bodyPr wrap="squar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43</a:t>
              </a:r>
              <a:endParaRPr kumimoji="0" lang="en-US" sz="1050" b="0" i="0" u="none" strike="noStrike" kern="1200" cap="none" spc="0" normalizeH="0" baseline="0" noProof="0" dirty="0">
                <a:ln>
                  <a:noFill/>
                </a:ln>
                <a:solidFill>
                  <a:srgbClr val="5B9BD5"/>
                </a:solidFill>
                <a:effectLst/>
                <a:uLnTx/>
                <a:uFillTx/>
                <a:latin typeface="Arial" panose="020B0604020202020204" pitchFamily="34" charset="0"/>
                <a:ea typeface="+mn-ea"/>
                <a:cs typeface="+mn-cs"/>
              </a:endParaRPr>
            </a:p>
          </p:txBody>
        </p:sp>
        <p:sp>
          <p:nvSpPr>
            <p:cNvPr id="98" name="TextBox 14">
              <a:extLst>
                <a:ext uri="{FF2B5EF4-FFF2-40B4-BE49-F238E27FC236}">
                  <a16:creationId xmlns:a16="http://schemas.microsoft.com/office/drawing/2014/main" id="{36718155-6F91-47A9-BB75-8D644E311F4B}"/>
                </a:ext>
              </a:extLst>
            </p:cNvPr>
            <p:cNvSpPr txBox="1"/>
            <p:nvPr/>
          </p:nvSpPr>
          <p:spPr>
            <a:xfrm>
              <a:off x="1367339" y="2981192"/>
              <a:ext cx="407519" cy="253916"/>
            </a:xfrm>
            <a:prstGeom prst="rect">
              <a:avLst/>
            </a:prstGeom>
            <a:noFill/>
          </p:spPr>
          <p:txBody>
            <a:bodyPr wrap="square">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21</a:t>
              </a:r>
              <a:endParaRPr kumimoji="0" lang="en-US" sz="1050" b="0" i="0" u="none" strike="noStrike" kern="1200" cap="none" spc="0" normalizeH="0" baseline="0" noProof="0" dirty="0">
                <a:ln>
                  <a:noFill/>
                </a:ln>
                <a:solidFill>
                  <a:srgbClr val="C00000"/>
                </a:solidFill>
                <a:effectLst/>
                <a:uLnTx/>
                <a:uFillTx/>
                <a:latin typeface="Arial" panose="020B0604020202020204" pitchFamily="34" charset="0"/>
                <a:ea typeface="+mn-ea"/>
                <a:cs typeface="+mn-cs"/>
              </a:endParaRPr>
            </a:p>
          </p:txBody>
        </p:sp>
      </p:grpSp>
      <p:grpSp>
        <p:nvGrpSpPr>
          <p:cNvPr id="3" name="Groupe 2">
            <a:extLst>
              <a:ext uri="{FF2B5EF4-FFF2-40B4-BE49-F238E27FC236}">
                <a16:creationId xmlns:a16="http://schemas.microsoft.com/office/drawing/2014/main" id="{64724DAB-D1BE-4F90-A4E1-F1162509433F}"/>
              </a:ext>
            </a:extLst>
          </p:cNvPr>
          <p:cNvGrpSpPr/>
          <p:nvPr/>
        </p:nvGrpSpPr>
        <p:grpSpPr>
          <a:xfrm>
            <a:off x="4646519" y="976853"/>
            <a:ext cx="4397450" cy="3147518"/>
            <a:chOff x="4801267" y="1192308"/>
            <a:chExt cx="4397450" cy="3147518"/>
          </a:xfrm>
        </p:grpSpPr>
        <p:sp>
          <p:nvSpPr>
            <p:cNvPr id="10" name="Rectangle à coins arrondis 4">
              <a:extLst>
                <a:ext uri="{FF2B5EF4-FFF2-40B4-BE49-F238E27FC236}">
                  <a16:creationId xmlns:a16="http://schemas.microsoft.com/office/drawing/2014/main" id="{1E9678A4-8A97-4BEB-8019-8CBC234AEB63}"/>
                </a:ext>
              </a:extLst>
            </p:cNvPr>
            <p:cNvSpPr/>
            <p:nvPr/>
          </p:nvSpPr>
          <p:spPr>
            <a:xfrm>
              <a:off x="4801267" y="1320202"/>
              <a:ext cx="4134074" cy="3019624"/>
            </a:xfrm>
            <a:prstGeom prst="roundRect">
              <a:avLst>
                <a:gd name="adj" fmla="val 5248"/>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graphicFrame>
          <p:nvGraphicFramePr>
            <p:cNvPr id="237" name="Chart 16">
              <a:extLst>
                <a:ext uri="{FF2B5EF4-FFF2-40B4-BE49-F238E27FC236}">
                  <a16:creationId xmlns:a16="http://schemas.microsoft.com/office/drawing/2014/main" id="{3922698C-CFF5-407D-A075-0134FB8B270D}"/>
                </a:ext>
              </a:extLst>
            </p:cNvPr>
            <p:cNvGraphicFramePr/>
            <p:nvPr/>
          </p:nvGraphicFramePr>
          <p:xfrm>
            <a:off x="5033490" y="1363734"/>
            <a:ext cx="4165227" cy="2667022"/>
          </p:xfrm>
          <a:graphic>
            <a:graphicData uri="http://schemas.openxmlformats.org/drawingml/2006/chart">
              <c:chart xmlns:c="http://schemas.openxmlformats.org/drawingml/2006/chart" xmlns:r="http://schemas.openxmlformats.org/officeDocument/2006/relationships" r:id="rId3"/>
            </a:graphicData>
          </a:graphic>
        </p:graphicFrame>
        <p:sp>
          <p:nvSpPr>
            <p:cNvPr id="11" name="ZoneTexte 10">
              <a:extLst>
                <a:ext uri="{FF2B5EF4-FFF2-40B4-BE49-F238E27FC236}">
                  <a16:creationId xmlns:a16="http://schemas.microsoft.com/office/drawing/2014/main" id="{D971784B-776C-4E81-9726-6317D6A79C20}"/>
                </a:ext>
              </a:extLst>
            </p:cNvPr>
            <p:cNvSpPr txBox="1"/>
            <p:nvPr/>
          </p:nvSpPr>
          <p:spPr>
            <a:xfrm>
              <a:off x="4957001" y="1192308"/>
              <a:ext cx="1254818" cy="276999"/>
            </a:xfrm>
            <a:prstGeom prst="rect">
              <a:avLst/>
            </a:prstGeom>
            <a:solidFill>
              <a:schemeClr val="bg1"/>
            </a:solid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Survie globale</a:t>
              </a:r>
            </a:p>
          </p:txBody>
        </p:sp>
        <p:cxnSp>
          <p:nvCxnSpPr>
            <p:cNvPr id="13" name="Connecteur droit 12">
              <a:extLst>
                <a:ext uri="{FF2B5EF4-FFF2-40B4-BE49-F238E27FC236}">
                  <a16:creationId xmlns:a16="http://schemas.microsoft.com/office/drawing/2014/main" id="{683241CD-1502-40AD-89D3-FA087B9F70FE}"/>
                </a:ext>
              </a:extLst>
            </p:cNvPr>
            <p:cNvCxnSpPr>
              <a:cxnSpLocks/>
            </p:cNvCxnSpPr>
            <p:nvPr/>
          </p:nvCxnSpPr>
          <p:spPr>
            <a:xfrm>
              <a:off x="6285423" y="1764039"/>
              <a:ext cx="0" cy="1773315"/>
            </a:xfrm>
            <a:prstGeom prst="line">
              <a:avLst/>
            </a:prstGeom>
            <a:ln w="12700">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4" name="Connecteur droit 13">
              <a:extLst>
                <a:ext uri="{FF2B5EF4-FFF2-40B4-BE49-F238E27FC236}">
                  <a16:creationId xmlns:a16="http://schemas.microsoft.com/office/drawing/2014/main" id="{C4FCFDCD-4E76-48B3-9578-E824F8A64E17}"/>
                </a:ext>
              </a:extLst>
            </p:cNvPr>
            <p:cNvCxnSpPr>
              <a:cxnSpLocks/>
            </p:cNvCxnSpPr>
            <p:nvPr/>
          </p:nvCxnSpPr>
          <p:spPr>
            <a:xfrm>
              <a:off x="7006401" y="1764039"/>
              <a:ext cx="0" cy="1773315"/>
            </a:xfrm>
            <a:prstGeom prst="line">
              <a:avLst/>
            </a:prstGeom>
            <a:ln w="12700">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102" name="Forme libre 148">
              <a:extLst>
                <a:ext uri="{FF2B5EF4-FFF2-40B4-BE49-F238E27FC236}">
                  <a16:creationId xmlns:a16="http://schemas.microsoft.com/office/drawing/2014/main" id="{2BBD7D6F-AE97-4FF8-A60D-CE4094703879}"/>
                </a:ext>
              </a:extLst>
            </p:cNvPr>
            <p:cNvSpPr/>
            <p:nvPr/>
          </p:nvSpPr>
          <p:spPr>
            <a:xfrm>
              <a:off x="5670645" y="1764024"/>
              <a:ext cx="2657901" cy="1518314"/>
            </a:xfrm>
            <a:custGeom>
              <a:avLst/>
              <a:gdLst>
                <a:gd name="connsiteX0" fmla="*/ 3543868 w 3543868"/>
                <a:gd name="connsiteY0" fmla="*/ 2024418 h 2024418"/>
                <a:gd name="connsiteX1" fmla="*/ 3252716 w 3543868"/>
                <a:gd name="connsiteY1" fmla="*/ 2024418 h 2024418"/>
                <a:gd name="connsiteX2" fmla="*/ 3252716 w 3543868"/>
                <a:gd name="connsiteY2" fmla="*/ 1851546 h 2024418"/>
                <a:gd name="connsiteX3" fmla="*/ 2738650 w 3543868"/>
                <a:gd name="connsiteY3" fmla="*/ 1851546 h 2024418"/>
                <a:gd name="connsiteX4" fmla="*/ 2738650 w 3543868"/>
                <a:gd name="connsiteY4" fmla="*/ 1760561 h 2024418"/>
                <a:gd name="connsiteX5" fmla="*/ 2665862 w 3543868"/>
                <a:gd name="connsiteY5" fmla="*/ 1760561 h 2024418"/>
                <a:gd name="connsiteX6" fmla="*/ 2665862 w 3543868"/>
                <a:gd name="connsiteY6" fmla="*/ 1678674 h 2024418"/>
                <a:gd name="connsiteX7" fmla="*/ 2506639 w 3543868"/>
                <a:gd name="connsiteY7" fmla="*/ 1678674 h 2024418"/>
                <a:gd name="connsiteX8" fmla="*/ 2506639 w 3543868"/>
                <a:gd name="connsiteY8" fmla="*/ 1596788 h 2024418"/>
                <a:gd name="connsiteX9" fmla="*/ 2465695 w 3543868"/>
                <a:gd name="connsiteY9" fmla="*/ 1596788 h 2024418"/>
                <a:gd name="connsiteX10" fmla="*/ 2465695 w 3543868"/>
                <a:gd name="connsiteY10" fmla="*/ 1524000 h 2024418"/>
                <a:gd name="connsiteX11" fmla="*/ 2169994 w 3543868"/>
                <a:gd name="connsiteY11" fmla="*/ 1524000 h 2024418"/>
                <a:gd name="connsiteX12" fmla="*/ 2147247 w 3543868"/>
                <a:gd name="connsiteY12" fmla="*/ 1451212 h 2024418"/>
                <a:gd name="connsiteX13" fmla="*/ 2129050 w 3543868"/>
                <a:gd name="connsiteY13" fmla="*/ 1387522 h 2024418"/>
                <a:gd name="connsiteX14" fmla="*/ 2079009 w 3543868"/>
                <a:gd name="connsiteY14" fmla="*/ 1387522 h 2024418"/>
                <a:gd name="connsiteX15" fmla="*/ 2074459 w 3543868"/>
                <a:gd name="connsiteY15" fmla="*/ 1342030 h 2024418"/>
                <a:gd name="connsiteX16" fmla="*/ 1969827 w 3543868"/>
                <a:gd name="connsiteY16" fmla="*/ 1342030 h 2024418"/>
                <a:gd name="connsiteX17" fmla="*/ 1969827 w 3543868"/>
                <a:gd name="connsiteY17" fmla="*/ 1305636 h 2024418"/>
                <a:gd name="connsiteX18" fmla="*/ 1937982 w 3543868"/>
                <a:gd name="connsiteY18" fmla="*/ 1282889 h 2024418"/>
                <a:gd name="connsiteX19" fmla="*/ 1937982 w 3543868"/>
                <a:gd name="connsiteY19" fmla="*/ 1282889 h 2024418"/>
                <a:gd name="connsiteX20" fmla="*/ 1910686 w 3543868"/>
                <a:gd name="connsiteY20" fmla="*/ 1210101 h 2024418"/>
                <a:gd name="connsiteX21" fmla="*/ 1860644 w 3543868"/>
                <a:gd name="connsiteY21" fmla="*/ 1210101 h 2024418"/>
                <a:gd name="connsiteX22" fmla="*/ 1846997 w 3543868"/>
                <a:gd name="connsiteY22" fmla="*/ 1169158 h 2024418"/>
                <a:gd name="connsiteX23" fmla="*/ 1792406 w 3543868"/>
                <a:gd name="connsiteY23" fmla="*/ 1169158 h 2024418"/>
                <a:gd name="connsiteX24" fmla="*/ 1783307 w 3543868"/>
                <a:gd name="connsiteY24" fmla="*/ 1141862 h 2024418"/>
                <a:gd name="connsiteX25" fmla="*/ 1769659 w 3543868"/>
                <a:gd name="connsiteY25" fmla="*/ 1132764 h 2024418"/>
                <a:gd name="connsiteX26" fmla="*/ 1751462 w 3543868"/>
                <a:gd name="connsiteY26" fmla="*/ 1087271 h 2024418"/>
                <a:gd name="connsiteX27" fmla="*/ 1710519 w 3543868"/>
                <a:gd name="connsiteY27" fmla="*/ 1087271 h 2024418"/>
                <a:gd name="connsiteX28" fmla="*/ 1710519 w 3543868"/>
                <a:gd name="connsiteY28" fmla="*/ 1087271 h 2024418"/>
                <a:gd name="connsiteX29" fmla="*/ 1678674 w 3543868"/>
                <a:gd name="connsiteY29" fmla="*/ 1059976 h 2024418"/>
                <a:gd name="connsiteX30" fmla="*/ 1583140 w 3543868"/>
                <a:gd name="connsiteY30" fmla="*/ 1059976 h 2024418"/>
                <a:gd name="connsiteX31" fmla="*/ 1583140 w 3543868"/>
                <a:gd name="connsiteY31" fmla="*/ 1000836 h 2024418"/>
                <a:gd name="connsiteX32" fmla="*/ 1496704 w 3543868"/>
                <a:gd name="connsiteY32" fmla="*/ 1000836 h 2024418"/>
                <a:gd name="connsiteX33" fmla="*/ 1496704 w 3543868"/>
                <a:gd name="connsiteY33" fmla="*/ 968991 h 2024418"/>
                <a:gd name="connsiteX34" fmla="*/ 1496704 w 3543868"/>
                <a:gd name="connsiteY34" fmla="*/ 968991 h 2024418"/>
                <a:gd name="connsiteX35" fmla="*/ 1455761 w 3543868"/>
                <a:gd name="connsiteY35" fmla="*/ 959892 h 2024418"/>
                <a:gd name="connsiteX36" fmla="*/ 1451212 w 3543868"/>
                <a:gd name="connsiteY36" fmla="*/ 937146 h 2024418"/>
                <a:gd name="connsiteX37" fmla="*/ 1387522 w 3543868"/>
                <a:gd name="connsiteY37" fmla="*/ 937146 h 2024418"/>
                <a:gd name="connsiteX38" fmla="*/ 1387522 w 3543868"/>
                <a:gd name="connsiteY38" fmla="*/ 909851 h 2024418"/>
                <a:gd name="connsiteX39" fmla="*/ 1319283 w 3543868"/>
                <a:gd name="connsiteY39" fmla="*/ 909851 h 2024418"/>
                <a:gd name="connsiteX40" fmla="*/ 1310185 w 3543868"/>
                <a:gd name="connsiteY40" fmla="*/ 882555 h 2024418"/>
                <a:gd name="connsiteX41" fmla="*/ 1241946 w 3543868"/>
                <a:gd name="connsiteY41" fmla="*/ 882555 h 2024418"/>
                <a:gd name="connsiteX42" fmla="*/ 1237397 w 3543868"/>
                <a:gd name="connsiteY42" fmla="*/ 841612 h 2024418"/>
                <a:gd name="connsiteX43" fmla="*/ 1219200 w 3543868"/>
                <a:gd name="connsiteY43" fmla="*/ 809767 h 2024418"/>
                <a:gd name="connsiteX44" fmla="*/ 1191904 w 3543868"/>
                <a:gd name="connsiteY44" fmla="*/ 809767 h 2024418"/>
                <a:gd name="connsiteX45" fmla="*/ 1178256 w 3543868"/>
                <a:gd name="connsiteY45" fmla="*/ 741528 h 2024418"/>
                <a:gd name="connsiteX46" fmla="*/ 1146412 w 3543868"/>
                <a:gd name="connsiteY46" fmla="*/ 696036 h 2024418"/>
                <a:gd name="connsiteX47" fmla="*/ 1100919 w 3543868"/>
                <a:gd name="connsiteY47" fmla="*/ 696036 h 2024418"/>
                <a:gd name="connsiteX48" fmla="*/ 1064525 w 3543868"/>
                <a:gd name="connsiteY48" fmla="*/ 645994 h 2024418"/>
                <a:gd name="connsiteX49" fmla="*/ 1019033 w 3543868"/>
                <a:gd name="connsiteY49" fmla="*/ 600501 h 2024418"/>
                <a:gd name="connsiteX50" fmla="*/ 896203 w 3543868"/>
                <a:gd name="connsiteY50" fmla="*/ 600501 h 2024418"/>
                <a:gd name="connsiteX51" fmla="*/ 887104 w 3543868"/>
                <a:gd name="connsiteY51" fmla="*/ 532262 h 2024418"/>
                <a:gd name="connsiteX52" fmla="*/ 859809 w 3543868"/>
                <a:gd name="connsiteY52" fmla="*/ 477671 h 2024418"/>
                <a:gd name="connsiteX53" fmla="*/ 814316 w 3543868"/>
                <a:gd name="connsiteY53" fmla="*/ 473122 h 2024418"/>
                <a:gd name="connsiteX54" fmla="*/ 782471 w 3543868"/>
                <a:gd name="connsiteY54" fmla="*/ 432179 h 2024418"/>
                <a:gd name="connsiteX55" fmla="*/ 746077 w 3543868"/>
                <a:gd name="connsiteY55" fmla="*/ 404883 h 2024418"/>
                <a:gd name="connsiteX56" fmla="*/ 696036 w 3543868"/>
                <a:gd name="connsiteY56" fmla="*/ 363940 h 2024418"/>
                <a:gd name="connsiteX57" fmla="*/ 609600 w 3543868"/>
                <a:gd name="connsiteY57" fmla="*/ 363940 h 2024418"/>
                <a:gd name="connsiteX58" fmla="*/ 600501 w 3543868"/>
                <a:gd name="connsiteY58" fmla="*/ 322997 h 2024418"/>
                <a:gd name="connsiteX59" fmla="*/ 555009 w 3543868"/>
                <a:gd name="connsiteY59" fmla="*/ 327546 h 2024418"/>
                <a:gd name="connsiteX60" fmla="*/ 509516 w 3543868"/>
                <a:gd name="connsiteY60" fmla="*/ 263856 h 2024418"/>
                <a:gd name="connsiteX61" fmla="*/ 468573 w 3543868"/>
                <a:gd name="connsiteY61" fmla="*/ 241110 h 2024418"/>
                <a:gd name="connsiteX62" fmla="*/ 445827 w 3543868"/>
                <a:gd name="connsiteY62" fmla="*/ 222913 h 2024418"/>
                <a:gd name="connsiteX63" fmla="*/ 427630 w 3543868"/>
                <a:gd name="connsiteY63" fmla="*/ 195618 h 2024418"/>
                <a:gd name="connsiteX64" fmla="*/ 368489 w 3543868"/>
                <a:gd name="connsiteY64" fmla="*/ 195618 h 2024418"/>
                <a:gd name="connsiteX65" fmla="*/ 359391 w 3543868"/>
                <a:gd name="connsiteY65" fmla="*/ 163773 h 2024418"/>
                <a:gd name="connsiteX66" fmla="*/ 282053 w 3543868"/>
                <a:gd name="connsiteY66" fmla="*/ 163773 h 2024418"/>
                <a:gd name="connsiteX67" fmla="*/ 245659 w 3543868"/>
                <a:gd name="connsiteY67" fmla="*/ 109182 h 2024418"/>
                <a:gd name="connsiteX68" fmla="*/ 209265 w 3543868"/>
                <a:gd name="connsiteY68" fmla="*/ 77337 h 2024418"/>
                <a:gd name="connsiteX69" fmla="*/ 186519 w 3543868"/>
                <a:gd name="connsiteY69" fmla="*/ 40943 h 2024418"/>
                <a:gd name="connsiteX70" fmla="*/ 145576 w 3543868"/>
                <a:gd name="connsiteY70" fmla="*/ 31845 h 2024418"/>
                <a:gd name="connsiteX71" fmla="*/ 145576 w 3543868"/>
                <a:gd name="connsiteY71" fmla="*/ 31845 h 2024418"/>
                <a:gd name="connsiteX72" fmla="*/ 13647 w 3543868"/>
                <a:gd name="connsiteY72" fmla="*/ 22746 h 2024418"/>
                <a:gd name="connsiteX73" fmla="*/ 0 w 3543868"/>
                <a:gd name="connsiteY73" fmla="*/ 0 h 2024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543868" h="2024418">
                  <a:moveTo>
                    <a:pt x="3543868" y="2024418"/>
                  </a:moveTo>
                  <a:lnTo>
                    <a:pt x="3252716" y="2024418"/>
                  </a:lnTo>
                  <a:lnTo>
                    <a:pt x="3252716" y="1851546"/>
                  </a:lnTo>
                  <a:lnTo>
                    <a:pt x="2738650" y="1851546"/>
                  </a:lnTo>
                  <a:lnTo>
                    <a:pt x="2738650" y="1760561"/>
                  </a:lnTo>
                  <a:lnTo>
                    <a:pt x="2665862" y="1760561"/>
                  </a:lnTo>
                  <a:lnTo>
                    <a:pt x="2665862" y="1678674"/>
                  </a:lnTo>
                  <a:lnTo>
                    <a:pt x="2506639" y="1678674"/>
                  </a:lnTo>
                  <a:lnTo>
                    <a:pt x="2506639" y="1596788"/>
                  </a:lnTo>
                  <a:lnTo>
                    <a:pt x="2465695" y="1596788"/>
                  </a:lnTo>
                  <a:lnTo>
                    <a:pt x="2465695" y="1524000"/>
                  </a:lnTo>
                  <a:lnTo>
                    <a:pt x="2169994" y="1524000"/>
                  </a:lnTo>
                  <a:lnTo>
                    <a:pt x="2147247" y="1451212"/>
                  </a:lnTo>
                  <a:lnTo>
                    <a:pt x="2129050" y="1387522"/>
                  </a:lnTo>
                  <a:lnTo>
                    <a:pt x="2079009" y="1387522"/>
                  </a:lnTo>
                  <a:lnTo>
                    <a:pt x="2074459" y="1342030"/>
                  </a:lnTo>
                  <a:lnTo>
                    <a:pt x="1969827" y="1342030"/>
                  </a:lnTo>
                  <a:lnTo>
                    <a:pt x="1969827" y="1305636"/>
                  </a:lnTo>
                  <a:lnTo>
                    <a:pt x="1937982" y="1282889"/>
                  </a:lnTo>
                  <a:lnTo>
                    <a:pt x="1937982" y="1282889"/>
                  </a:lnTo>
                  <a:lnTo>
                    <a:pt x="1910686" y="1210101"/>
                  </a:lnTo>
                  <a:lnTo>
                    <a:pt x="1860644" y="1210101"/>
                  </a:lnTo>
                  <a:lnTo>
                    <a:pt x="1846997" y="1169158"/>
                  </a:lnTo>
                  <a:lnTo>
                    <a:pt x="1792406" y="1169158"/>
                  </a:lnTo>
                  <a:lnTo>
                    <a:pt x="1783307" y="1141862"/>
                  </a:lnTo>
                  <a:lnTo>
                    <a:pt x="1769659" y="1132764"/>
                  </a:lnTo>
                  <a:lnTo>
                    <a:pt x="1751462" y="1087271"/>
                  </a:lnTo>
                  <a:lnTo>
                    <a:pt x="1710519" y="1087271"/>
                  </a:lnTo>
                  <a:lnTo>
                    <a:pt x="1710519" y="1087271"/>
                  </a:lnTo>
                  <a:lnTo>
                    <a:pt x="1678674" y="1059976"/>
                  </a:lnTo>
                  <a:lnTo>
                    <a:pt x="1583140" y="1059976"/>
                  </a:lnTo>
                  <a:lnTo>
                    <a:pt x="1583140" y="1000836"/>
                  </a:lnTo>
                  <a:lnTo>
                    <a:pt x="1496704" y="1000836"/>
                  </a:lnTo>
                  <a:lnTo>
                    <a:pt x="1496704" y="968991"/>
                  </a:lnTo>
                  <a:lnTo>
                    <a:pt x="1496704" y="968991"/>
                  </a:lnTo>
                  <a:lnTo>
                    <a:pt x="1455761" y="959892"/>
                  </a:lnTo>
                  <a:lnTo>
                    <a:pt x="1451212" y="937146"/>
                  </a:lnTo>
                  <a:lnTo>
                    <a:pt x="1387522" y="937146"/>
                  </a:lnTo>
                  <a:lnTo>
                    <a:pt x="1387522" y="909851"/>
                  </a:lnTo>
                  <a:lnTo>
                    <a:pt x="1319283" y="909851"/>
                  </a:lnTo>
                  <a:lnTo>
                    <a:pt x="1310185" y="882555"/>
                  </a:lnTo>
                  <a:lnTo>
                    <a:pt x="1241946" y="882555"/>
                  </a:lnTo>
                  <a:lnTo>
                    <a:pt x="1237397" y="841612"/>
                  </a:lnTo>
                  <a:lnTo>
                    <a:pt x="1219200" y="809767"/>
                  </a:lnTo>
                  <a:lnTo>
                    <a:pt x="1191904" y="809767"/>
                  </a:lnTo>
                  <a:lnTo>
                    <a:pt x="1178256" y="741528"/>
                  </a:lnTo>
                  <a:lnTo>
                    <a:pt x="1146412" y="696036"/>
                  </a:lnTo>
                  <a:lnTo>
                    <a:pt x="1100919" y="696036"/>
                  </a:lnTo>
                  <a:lnTo>
                    <a:pt x="1064525" y="645994"/>
                  </a:lnTo>
                  <a:lnTo>
                    <a:pt x="1019033" y="600501"/>
                  </a:lnTo>
                  <a:lnTo>
                    <a:pt x="896203" y="600501"/>
                  </a:lnTo>
                  <a:lnTo>
                    <a:pt x="887104" y="532262"/>
                  </a:lnTo>
                  <a:lnTo>
                    <a:pt x="859809" y="477671"/>
                  </a:lnTo>
                  <a:lnTo>
                    <a:pt x="814316" y="473122"/>
                  </a:lnTo>
                  <a:lnTo>
                    <a:pt x="782471" y="432179"/>
                  </a:lnTo>
                  <a:lnTo>
                    <a:pt x="746077" y="404883"/>
                  </a:lnTo>
                  <a:lnTo>
                    <a:pt x="696036" y="363940"/>
                  </a:lnTo>
                  <a:lnTo>
                    <a:pt x="609600" y="363940"/>
                  </a:lnTo>
                  <a:lnTo>
                    <a:pt x="600501" y="322997"/>
                  </a:lnTo>
                  <a:lnTo>
                    <a:pt x="555009" y="327546"/>
                  </a:lnTo>
                  <a:lnTo>
                    <a:pt x="509516" y="263856"/>
                  </a:lnTo>
                  <a:lnTo>
                    <a:pt x="468573" y="241110"/>
                  </a:lnTo>
                  <a:lnTo>
                    <a:pt x="445827" y="222913"/>
                  </a:lnTo>
                  <a:lnTo>
                    <a:pt x="427630" y="195618"/>
                  </a:lnTo>
                  <a:lnTo>
                    <a:pt x="368489" y="195618"/>
                  </a:lnTo>
                  <a:lnTo>
                    <a:pt x="359391" y="163773"/>
                  </a:lnTo>
                  <a:lnTo>
                    <a:pt x="282053" y="163773"/>
                  </a:lnTo>
                  <a:lnTo>
                    <a:pt x="245659" y="109182"/>
                  </a:lnTo>
                  <a:lnTo>
                    <a:pt x="209265" y="77337"/>
                  </a:lnTo>
                  <a:lnTo>
                    <a:pt x="186519" y="40943"/>
                  </a:lnTo>
                  <a:lnTo>
                    <a:pt x="145576" y="31845"/>
                  </a:lnTo>
                  <a:lnTo>
                    <a:pt x="145576" y="31845"/>
                  </a:lnTo>
                  <a:lnTo>
                    <a:pt x="13647" y="22746"/>
                  </a:lnTo>
                  <a:lnTo>
                    <a:pt x="0" y="0"/>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186" name="Forme libre 232">
              <a:extLst>
                <a:ext uri="{FF2B5EF4-FFF2-40B4-BE49-F238E27FC236}">
                  <a16:creationId xmlns:a16="http://schemas.microsoft.com/office/drawing/2014/main" id="{48ED585C-A6AD-4361-A870-224DFB709684}"/>
                </a:ext>
              </a:extLst>
            </p:cNvPr>
            <p:cNvSpPr/>
            <p:nvPr/>
          </p:nvSpPr>
          <p:spPr>
            <a:xfrm>
              <a:off x="5568286" y="1767436"/>
              <a:ext cx="2432714" cy="1637732"/>
            </a:xfrm>
            <a:custGeom>
              <a:avLst/>
              <a:gdLst>
                <a:gd name="connsiteX0" fmla="*/ 3243618 w 3243618"/>
                <a:gd name="connsiteY0" fmla="*/ 2183642 h 2183642"/>
                <a:gd name="connsiteX1" fmla="*/ 3193576 w 3243618"/>
                <a:gd name="connsiteY1" fmla="*/ 2183642 h 2183642"/>
                <a:gd name="connsiteX2" fmla="*/ 3193576 w 3243618"/>
                <a:gd name="connsiteY2" fmla="*/ 2015319 h 2183642"/>
                <a:gd name="connsiteX3" fmla="*/ 2283725 w 3243618"/>
                <a:gd name="connsiteY3" fmla="*/ 2015319 h 2183642"/>
                <a:gd name="connsiteX4" fmla="*/ 2283725 w 3243618"/>
                <a:gd name="connsiteY4" fmla="*/ 1846997 h 2183642"/>
                <a:gd name="connsiteX5" fmla="*/ 2165445 w 3243618"/>
                <a:gd name="connsiteY5" fmla="*/ 1846997 h 2183642"/>
                <a:gd name="connsiteX6" fmla="*/ 2165445 w 3243618"/>
                <a:gd name="connsiteY6" fmla="*/ 1678675 h 2183642"/>
                <a:gd name="connsiteX7" fmla="*/ 1860645 w 3243618"/>
                <a:gd name="connsiteY7" fmla="*/ 1678675 h 2183642"/>
                <a:gd name="connsiteX8" fmla="*/ 1860645 w 3243618"/>
                <a:gd name="connsiteY8" fmla="*/ 1610436 h 2183642"/>
                <a:gd name="connsiteX9" fmla="*/ 1715069 w 3243618"/>
                <a:gd name="connsiteY9" fmla="*/ 1610436 h 2183642"/>
                <a:gd name="connsiteX10" fmla="*/ 1705970 w 3243618"/>
                <a:gd name="connsiteY10" fmla="*/ 1478507 h 2183642"/>
                <a:gd name="connsiteX11" fmla="*/ 1665027 w 3243618"/>
                <a:gd name="connsiteY11" fmla="*/ 1478507 h 2183642"/>
                <a:gd name="connsiteX12" fmla="*/ 1642281 w 3243618"/>
                <a:gd name="connsiteY12" fmla="*/ 1364776 h 2183642"/>
                <a:gd name="connsiteX13" fmla="*/ 1483057 w 3243618"/>
                <a:gd name="connsiteY13" fmla="*/ 1364776 h 2183642"/>
                <a:gd name="connsiteX14" fmla="*/ 1473958 w 3243618"/>
                <a:gd name="connsiteY14" fmla="*/ 1314734 h 2183642"/>
                <a:gd name="connsiteX15" fmla="*/ 1455761 w 3243618"/>
                <a:gd name="connsiteY15" fmla="*/ 1251045 h 2183642"/>
                <a:gd name="connsiteX16" fmla="*/ 1369325 w 3243618"/>
                <a:gd name="connsiteY16" fmla="*/ 1251045 h 2183642"/>
                <a:gd name="connsiteX17" fmla="*/ 1369325 w 3243618"/>
                <a:gd name="connsiteY17" fmla="*/ 1187355 h 2183642"/>
                <a:gd name="connsiteX18" fmla="*/ 1332931 w 3243618"/>
                <a:gd name="connsiteY18" fmla="*/ 1187355 h 2183642"/>
                <a:gd name="connsiteX19" fmla="*/ 1332931 w 3243618"/>
                <a:gd name="connsiteY19" fmla="*/ 1132764 h 2183642"/>
                <a:gd name="connsiteX20" fmla="*/ 1332931 w 3243618"/>
                <a:gd name="connsiteY20" fmla="*/ 1132764 h 2183642"/>
                <a:gd name="connsiteX21" fmla="*/ 1287439 w 3243618"/>
                <a:gd name="connsiteY21" fmla="*/ 1132764 h 2183642"/>
                <a:gd name="connsiteX22" fmla="*/ 1260143 w 3243618"/>
                <a:gd name="connsiteY22" fmla="*/ 1069075 h 2183642"/>
                <a:gd name="connsiteX23" fmla="*/ 1255594 w 3243618"/>
                <a:gd name="connsiteY23" fmla="*/ 1028131 h 2183642"/>
                <a:gd name="connsiteX24" fmla="*/ 1160060 w 3243618"/>
                <a:gd name="connsiteY24" fmla="*/ 1028131 h 2183642"/>
                <a:gd name="connsiteX25" fmla="*/ 1160060 w 3243618"/>
                <a:gd name="connsiteY25" fmla="*/ 982639 h 2183642"/>
                <a:gd name="connsiteX26" fmla="*/ 1123666 w 3243618"/>
                <a:gd name="connsiteY26" fmla="*/ 937146 h 2183642"/>
                <a:gd name="connsiteX27" fmla="*/ 1110018 w 3243618"/>
                <a:gd name="connsiteY27" fmla="*/ 882555 h 2183642"/>
                <a:gd name="connsiteX28" fmla="*/ 1087272 w 3243618"/>
                <a:gd name="connsiteY28" fmla="*/ 832513 h 2183642"/>
                <a:gd name="connsiteX29" fmla="*/ 1032681 w 3243618"/>
                <a:gd name="connsiteY29" fmla="*/ 832513 h 2183642"/>
                <a:gd name="connsiteX30" fmla="*/ 1014484 w 3243618"/>
                <a:gd name="connsiteY30" fmla="*/ 787021 h 2183642"/>
                <a:gd name="connsiteX31" fmla="*/ 914400 w 3243618"/>
                <a:gd name="connsiteY31" fmla="*/ 787021 h 2183642"/>
                <a:gd name="connsiteX32" fmla="*/ 914400 w 3243618"/>
                <a:gd name="connsiteY32" fmla="*/ 718782 h 2183642"/>
                <a:gd name="connsiteX33" fmla="*/ 900752 w 3243618"/>
                <a:gd name="connsiteY33" fmla="*/ 668740 h 2183642"/>
                <a:gd name="connsiteX34" fmla="*/ 768824 w 3243618"/>
                <a:gd name="connsiteY34" fmla="*/ 668740 h 2183642"/>
                <a:gd name="connsiteX35" fmla="*/ 768824 w 3243618"/>
                <a:gd name="connsiteY35" fmla="*/ 627797 h 2183642"/>
                <a:gd name="connsiteX36" fmla="*/ 727881 w 3243618"/>
                <a:gd name="connsiteY36" fmla="*/ 627797 h 2183642"/>
                <a:gd name="connsiteX37" fmla="*/ 727881 w 3243618"/>
                <a:gd name="connsiteY37" fmla="*/ 586854 h 2183642"/>
                <a:gd name="connsiteX38" fmla="*/ 664191 w 3243618"/>
                <a:gd name="connsiteY38" fmla="*/ 586854 h 2183642"/>
                <a:gd name="connsiteX39" fmla="*/ 650543 w 3243618"/>
                <a:gd name="connsiteY39" fmla="*/ 536812 h 2183642"/>
                <a:gd name="connsiteX40" fmla="*/ 650543 w 3243618"/>
                <a:gd name="connsiteY40" fmla="*/ 473122 h 2183642"/>
                <a:gd name="connsiteX41" fmla="*/ 623248 w 3243618"/>
                <a:gd name="connsiteY41" fmla="*/ 450376 h 2183642"/>
                <a:gd name="connsiteX42" fmla="*/ 605051 w 3243618"/>
                <a:gd name="connsiteY42" fmla="*/ 382137 h 2183642"/>
                <a:gd name="connsiteX43" fmla="*/ 564108 w 3243618"/>
                <a:gd name="connsiteY43" fmla="*/ 382137 h 2183642"/>
                <a:gd name="connsiteX44" fmla="*/ 564108 w 3243618"/>
                <a:gd name="connsiteY44" fmla="*/ 382137 h 2183642"/>
                <a:gd name="connsiteX45" fmla="*/ 564108 w 3243618"/>
                <a:gd name="connsiteY45" fmla="*/ 382137 h 2183642"/>
                <a:gd name="connsiteX46" fmla="*/ 564108 w 3243618"/>
                <a:gd name="connsiteY46" fmla="*/ 382137 h 2183642"/>
                <a:gd name="connsiteX47" fmla="*/ 564108 w 3243618"/>
                <a:gd name="connsiteY47" fmla="*/ 382137 h 2183642"/>
                <a:gd name="connsiteX48" fmla="*/ 532263 w 3243618"/>
                <a:gd name="connsiteY48" fmla="*/ 336645 h 2183642"/>
                <a:gd name="connsiteX49" fmla="*/ 532263 w 3243618"/>
                <a:gd name="connsiteY49" fmla="*/ 336645 h 2183642"/>
                <a:gd name="connsiteX50" fmla="*/ 514066 w 3243618"/>
                <a:gd name="connsiteY50" fmla="*/ 272955 h 2183642"/>
                <a:gd name="connsiteX51" fmla="*/ 514066 w 3243618"/>
                <a:gd name="connsiteY51" fmla="*/ 272955 h 2183642"/>
                <a:gd name="connsiteX52" fmla="*/ 473122 w 3243618"/>
                <a:gd name="connsiteY52" fmla="*/ 250209 h 2183642"/>
                <a:gd name="connsiteX53" fmla="*/ 459475 w 3243618"/>
                <a:gd name="connsiteY53" fmla="*/ 200167 h 2183642"/>
                <a:gd name="connsiteX54" fmla="*/ 441278 w 3243618"/>
                <a:gd name="connsiteY54" fmla="*/ 145576 h 2183642"/>
                <a:gd name="connsiteX55" fmla="*/ 373039 w 3243618"/>
                <a:gd name="connsiteY55" fmla="*/ 145576 h 2183642"/>
                <a:gd name="connsiteX56" fmla="*/ 373039 w 3243618"/>
                <a:gd name="connsiteY56" fmla="*/ 145576 h 2183642"/>
                <a:gd name="connsiteX57" fmla="*/ 336645 w 3243618"/>
                <a:gd name="connsiteY57" fmla="*/ 109182 h 2183642"/>
                <a:gd name="connsiteX58" fmla="*/ 304800 w 3243618"/>
                <a:gd name="connsiteY58" fmla="*/ 68239 h 2183642"/>
                <a:gd name="connsiteX59" fmla="*/ 277505 w 3243618"/>
                <a:gd name="connsiteY59" fmla="*/ 22746 h 2183642"/>
                <a:gd name="connsiteX60" fmla="*/ 241111 w 3243618"/>
                <a:gd name="connsiteY60" fmla="*/ 0 h 2183642"/>
                <a:gd name="connsiteX61" fmla="*/ 241111 w 3243618"/>
                <a:gd name="connsiteY61" fmla="*/ 0 h 2183642"/>
                <a:gd name="connsiteX62" fmla="*/ 0 w 3243618"/>
                <a:gd name="connsiteY62" fmla="*/ 0 h 2183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3243618" h="2183642">
                  <a:moveTo>
                    <a:pt x="3243618" y="2183642"/>
                  </a:moveTo>
                  <a:lnTo>
                    <a:pt x="3193576" y="2183642"/>
                  </a:lnTo>
                  <a:lnTo>
                    <a:pt x="3193576" y="2015319"/>
                  </a:lnTo>
                  <a:lnTo>
                    <a:pt x="2283725" y="2015319"/>
                  </a:lnTo>
                  <a:lnTo>
                    <a:pt x="2283725" y="1846997"/>
                  </a:lnTo>
                  <a:lnTo>
                    <a:pt x="2165445" y="1846997"/>
                  </a:lnTo>
                  <a:lnTo>
                    <a:pt x="2165445" y="1678675"/>
                  </a:lnTo>
                  <a:lnTo>
                    <a:pt x="1860645" y="1678675"/>
                  </a:lnTo>
                  <a:lnTo>
                    <a:pt x="1860645" y="1610436"/>
                  </a:lnTo>
                  <a:lnTo>
                    <a:pt x="1715069" y="1610436"/>
                  </a:lnTo>
                  <a:lnTo>
                    <a:pt x="1705970" y="1478507"/>
                  </a:lnTo>
                  <a:lnTo>
                    <a:pt x="1665027" y="1478507"/>
                  </a:lnTo>
                  <a:lnTo>
                    <a:pt x="1642281" y="1364776"/>
                  </a:lnTo>
                  <a:lnTo>
                    <a:pt x="1483057" y="1364776"/>
                  </a:lnTo>
                  <a:lnTo>
                    <a:pt x="1473958" y="1314734"/>
                  </a:lnTo>
                  <a:lnTo>
                    <a:pt x="1455761" y="1251045"/>
                  </a:lnTo>
                  <a:lnTo>
                    <a:pt x="1369325" y="1251045"/>
                  </a:lnTo>
                  <a:lnTo>
                    <a:pt x="1369325" y="1187355"/>
                  </a:lnTo>
                  <a:lnTo>
                    <a:pt x="1332931" y="1187355"/>
                  </a:lnTo>
                  <a:lnTo>
                    <a:pt x="1332931" y="1132764"/>
                  </a:lnTo>
                  <a:lnTo>
                    <a:pt x="1332931" y="1132764"/>
                  </a:lnTo>
                  <a:lnTo>
                    <a:pt x="1287439" y="1132764"/>
                  </a:lnTo>
                  <a:lnTo>
                    <a:pt x="1260143" y="1069075"/>
                  </a:lnTo>
                  <a:lnTo>
                    <a:pt x="1255594" y="1028131"/>
                  </a:lnTo>
                  <a:lnTo>
                    <a:pt x="1160060" y="1028131"/>
                  </a:lnTo>
                  <a:lnTo>
                    <a:pt x="1160060" y="982639"/>
                  </a:lnTo>
                  <a:lnTo>
                    <a:pt x="1123666" y="937146"/>
                  </a:lnTo>
                  <a:lnTo>
                    <a:pt x="1110018" y="882555"/>
                  </a:lnTo>
                  <a:lnTo>
                    <a:pt x="1087272" y="832513"/>
                  </a:lnTo>
                  <a:lnTo>
                    <a:pt x="1032681" y="832513"/>
                  </a:lnTo>
                  <a:lnTo>
                    <a:pt x="1014484" y="787021"/>
                  </a:lnTo>
                  <a:lnTo>
                    <a:pt x="914400" y="787021"/>
                  </a:lnTo>
                  <a:lnTo>
                    <a:pt x="914400" y="718782"/>
                  </a:lnTo>
                  <a:lnTo>
                    <a:pt x="900752" y="668740"/>
                  </a:lnTo>
                  <a:lnTo>
                    <a:pt x="768824" y="668740"/>
                  </a:lnTo>
                  <a:lnTo>
                    <a:pt x="768824" y="627797"/>
                  </a:lnTo>
                  <a:lnTo>
                    <a:pt x="727881" y="627797"/>
                  </a:lnTo>
                  <a:lnTo>
                    <a:pt x="727881" y="586854"/>
                  </a:lnTo>
                  <a:lnTo>
                    <a:pt x="664191" y="586854"/>
                  </a:lnTo>
                  <a:lnTo>
                    <a:pt x="650543" y="536812"/>
                  </a:lnTo>
                  <a:lnTo>
                    <a:pt x="650543" y="473122"/>
                  </a:lnTo>
                  <a:lnTo>
                    <a:pt x="623248" y="450376"/>
                  </a:lnTo>
                  <a:lnTo>
                    <a:pt x="605051" y="382137"/>
                  </a:lnTo>
                  <a:lnTo>
                    <a:pt x="564108" y="382137"/>
                  </a:lnTo>
                  <a:lnTo>
                    <a:pt x="564108" y="382137"/>
                  </a:lnTo>
                  <a:lnTo>
                    <a:pt x="564108" y="382137"/>
                  </a:lnTo>
                  <a:lnTo>
                    <a:pt x="564108" y="382137"/>
                  </a:lnTo>
                  <a:lnTo>
                    <a:pt x="564108" y="382137"/>
                  </a:lnTo>
                  <a:lnTo>
                    <a:pt x="532263" y="336645"/>
                  </a:lnTo>
                  <a:lnTo>
                    <a:pt x="532263" y="336645"/>
                  </a:lnTo>
                  <a:lnTo>
                    <a:pt x="514066" y="272955"/>
                  </a:lnTo>
                  <a:lnTo>
                    <a:pt x="514066" y="272955"/>
                  </a:lnTo>
                  <a:lnTo>
                    <a:pt x="473122" y="250209"/>
                  </a:lnTo>
                  <a:lnTo>
                    <a:pt x="459475" y="200167"/>
                  </a:lnTo>
                  <a:lnTo>
                    <a:pt x="441278" y="145576"/>
                  </a:lnTo>
                  <a:lnTo>
                    <a:pt x="373039" y="145576"/>
                  </a:lnTo>
                  <a:lnTo>
                    <a:pt x="373039" y="145576"/>
                  </a:lnTo>
                  <a:lnTo>
                    <a:pt x="336645" y="109182"/>
                  </a:lnTo>
                  <a:lnTo>
                    <a:pt x="304800" y="68239"/>
                  </a:lnTo>
                  <a:lnTo>
                    <a:pt x="277505" y="22746"/>
                  </a:lnTo>
                  <a:lnTo>
                    <a:pt x="241111" y="0"/>
                  </a:lnTo>
                  <a:lnTo>
                    <a:pt x="241111" y="0"/>
                  </a:lnTo>
                  <a:lnTo>
                    <a:pt x="0" y="0"/>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230" name="TextBox 14">
              <a:extLst>
                <a:ext uri="{FF2B5EF4-FFF2-40B4-BE49-F238E27FC236}">
                  <a16:creationId xmlns:a16="http://schemas.microsoft.com/office/drawing/2014/main" id="{73C1CF19-6A61-4E10-A6EE-FFB5329E980C}"/>
                </a:ext>
              </a:extLst>
            </p:cNvPr>
            <p:cNvSpPr txBox="1"/>
            <p:nvPr/>
          </p:nvSpPr>
          <p:spPr>
            <a:xfrm>
              <a:off x="6951766" y="2417046"/>
              <a:ext cx="407519" cy="253916"/>
            </a:xfrm>
            <a:prstGeom prst="rect">
              <a:avLst/>
            </a:prstGeom>
            <a:noFill/>
          </p:spPr>
          <p:txBody>
            <a:bodyPr wrap="squar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52</a:t>
              </a:r>
              <a:endParaRPr kumimoji="0" lang="en-US" sz="1050" b="0" i="0" u="none" strike="noStrike" kern="1200" cap="none" spc="0" normalizeH="0" baseline="0" noProof="0" dirty="0">
                <a:ln>
                  <a:noFill/>
                </a:ln>
                <a:solidFill>
                  <a:srgbClr val="5B9BD5"/>
                </a:solidFill>
                <a:effectLst/>
                <a:uLnTx/>
                <a:uFillTx/>
                <a:latin typeface="Arial" panose="020B0604020202020204" pitchFamily="34" charset="0"/>
                <a:ea typeface="+mn-ea"/>
                <a:cs typeface="+mn-cs"/>
              </a:endParaRPr>
            </a:p>
          </p:txBody>
        </p:sp>
        <p:sp>
          <p:nvSpPr>
            <p:cNvPr id="231" name="TextBox 14">
              <a:extLst>
                <a:ext uri="{FF2B5EF4-FFF2-40B4-BE49-F238E27FC236}">
                  <a16:creationId xmlns:a16="http://schemas.microsoft.com/office/drawing/2014/main" id="{B0E85201-1F3C-4E5D-856F-023AA6BDE7BA}"/>
                </a:ext>
              </a:extLst>
            </p:cNvPr>
            <p:cNvSpPr txBox="1"/>
            <p:nvPr/>
          </p:nvSpPr>
          <p:spPr>
            <a:xfrm>
              <a:off x="5902532" y="2263859"/>
              <a:ext cx="407519" cy="253916"/>
            </a:xfrm>
            <a:prstGeom prst="rect">
              <a:avLst/>
            </a:prstGeom>
            <a:noFill/>
          </p:spPr>
          <p:txBody>
            <a:bodyPr wrap="square">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66</a:t>
              </a:r>
              <a:endParaRPr kumimoji="0" lang="en-US" sz="1050" b="0" i="0" u="none" strike="noStrike" kern="1200" cap="none" spc="0" normalizeH="0" baseline="0" noProof="0" dirty="0">
                <a:ln>
                  <a:noFill/>
                </a:ln>
                <a:solidFill>
                  <a:srgbClr val="C00000"/>
                </a:solidFill>
                <a:effectLst/>
                <a:uLnTx/>
                <a:uFillTx/>
                <a:latin typeface="Arial" panose="020B0604020202020204" pitchFamily="34" charset="0"/>
                <a:ea typeface="+mn-ea"/>
                <a:cs typeface="+mn-cs"/>
              </a:endParaRPr>
            </a:p>
          </p:txBody>
        </p:sp>
        <p:sp>
          <p:nvSpPr>
            <p:cNvPr id="235" name="TextBox 14">
              <a:extLst>
                <a:ext uri="{FF2B5EF4-FFF2-40B4-BE49-F238E27FC236}">
                  <a16:creationId xmlns:a16="http://schemas.microsoft.com/office/drawing/2014/main" id="{3FF3D205-B5B1-4FF0-A033-337F87A7EC12}"/>
                </a:ext>
              </a:extLst>
            </p:cNvPr>
            <p:cNvSpPr txBox="1"/>
            <p:nvPr/>
          </p:nvSpPr>
          <p:spPr>
            <a:xfrm>
              <a:off x="6576804" y="2946984"/>
              <a:ext cx="407519" cy="253916"/>
            </a:xfrm>
            <a:prstGeom prst="rect">
              <a:avLst/>
            </a:prstGeom>
            <a:noFill/>
          </p:spPr>
          <p:txBody>
            <a:bodyPr wrap="square">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29</a:t>
              </a:r>
              <a:endParaRPr kumimoji="0" lang="en-US" sz="1050" b="0" i="0" u="none" strike="noStrike" kern="1200" cap="none" spc="0" normalizeH="0" baseline="0" noProof="0" dirty="0">
                <a:ln>
                  <a:noFill/>
                </a:ln>
                <a:solidFill>
                  <a:srgbClr val="C00000"/>
                </a:solidFill>
                <a:effectLst/>
                <a:uLnTx/>
                <a:uFillTx/>
                <a:latin typeface="Arial" panose="020B0604020202020204" pitchFamily="34" charset="0"/>
                <a:ea typeface="+mn-ea"/>
                <a:cs typeface="+mn-cs"/>
              </a:endParaRPr>
            </a:p>
          </p:txBody>
        </p:sp>
        <p:sp>
          <p:nvSpPr>
            <p:cNvPr id="238" name="TextBox 14">
              <a:extLst>
                <a:ext uri="{FF2B5EF4-FFF2-40B4-BE49-F238E27FC236}">
                  <a16:creationId xmlns:a16="http://schemas.microsoft.com/office/drawing/2014/main" id="{70C1034A-BB8A-460E-8E21-9CA393B13290}"/>
                </a:ext>
              </a:extLst>
            </p:cNvPr>
            <p:cNvSpPr txBox="1"/>
            <p:nvPr/>
          </p:nvSpPr>
          <p:spPr>
            <a:xfrm>
              <a:off x="6234873" y="1916159"/>
              <a:ext cx="407519" cy="253916"/>
            </a:xfrm>
            <a:prstGeom prst="rect">
              <a:avLst/>
            </a:prstGeom>
            <a:noFill/>
          </p:spPr>
          <p:txBody>
            <a:bodyPr wrap="squar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80</a:t>
              </a:r>
              <a:endParaRPr kumimoji="0" lang="en-US" sz="1050" b="0" i="0" u="none" strike="noStrike" kern="1200" cap="none" spc="0" normalizeH="0" baseline="0" noProof="0" dirty="0">
                <a:ln>
                  <a:noFill/>
                </a:ln>
                <a:solidFill>
                  <a:srgbClr val="5B9BD5"/>
                </a:solidFill>
                <a:effectLst/>
                <a:uLnTx/>
                <a:uFillTx/>
                <a:latin typeface="Arial" panose="020B0604020202020204" pitchFamily="34" charset="0"/>
                <a:ea typeface="+mn-ea"/>
                <a:cs typeface="+mn-cs"/>
              </a:endParaRPr>
            </a:p>
          </p:txBody>
        </p:sp>
      </p:grpSp>
      <p:sp>
        <p:nvSpPr>
          <p:cNvPr id="8" name="ZoneTexte 7">
            <a:extLst>
              <a:ext uri="{FF2B5EF4-FFF2-40B4-BE49-F238E27FC236}">
                <a16:creationId xmlns:a16="http://schemas.microsoft.com/office/drawing/2014/main" id="{ADED4575-0676-A84F-AD3C-F1280B178508}"/>
              </a:ext>
            </a:extLst>
          </p:cNvPr>
          <p:cNvSpPr txBox="1"/>
          <p:nvPr/>
        </p:nvSpPr>
        <p:spPr>
          <a:xfrm>
            <a:off x="-3048" y="4912668"/>
            <a:ext cx="2108269"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Shitara</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K et al, ASCO2020, Abs 4513</a:t>
            </a:r>
          </a:p>
        </p:txBody>
      </p:sp>
      <p:sp>
        <p:nvSpPr>
          <p:cNvPr id="9" name="ZoneTexte 8">
            <a:extLst>
              <a:ext uri="{FF2B5EF4-FFF2-40B4-BE49-F238E27FC236}">
                <a16:creationId xmlns:a16="http://schemas.microsoft.com/office/drawing/2014/main" id="{93B210D2-CE06-455B-B936-85829DCC7C1B}"/>
              </a:ext>
            </a:extLst>
          </p:cNvPr>
          <p:cNvSpPr txBox="1"/>
          <p:nvPr/>
        </p:nvSpPr>
        <p:spPr>
          <a:xfrm>
            <a:off x="3075759" y="4354758"/>
            <a:ext cx="2781567" cy="303788"/>
          </a:xfrm>
          <a:prstGeom prst="roundRect">
            <a:avLst>
              <a:gd name="adj" fmla="val 15299"/>
            </a:avLst>
          </a:prstGeom>
          <a:ln>
            <a:solidFill>
              <a:srgbClr val="EC8014"/>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101600" marR="0" lvl="0" indent="0" algn="ctr" defTabSz="685800" rtl="0" eaLnBrk="1" fontAlgn="auto" latinLnBrk="0" hangingPunct="1">
              <a:lnSpc>
                <a:spcPct val="100000"/>
              </a:lnSpc>
              <a:spcBef>
                <a:spcPts val="0"/>
              </a:spcBef>
              <a:spcAft>
                <a:spcPts val="0"/>
              </a:spcAft>
              <a:buClrTx/>
              <a:buSzTx/>
              <a:buFont typeface="Noto Sans Symbols"/>
              <a:buNone/>
              <a:tabLst/>
              <a:defRPr/>
            </a:pP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Amélioration de la survie</a:t>
            </a:r>
          </a:p>
        </p:txBody>
      </p:sp>
      <p:graphicFrame>
        <p:nvGraphicFramePr>
          <p:cNvPr id="12" name="Tableau 11">
            <a:extLst>
              <a:ext uri="{FF2B5EF4-FFF2-40B4-BE49-F238E27FC236}">
                <a16:creationId xmlns:a16="http://schemas.microsoft.com/office/drawing/2014/main" id="{B36F3039-0ED8-447D-A3F9-05469C597A81}"/>
              </a:ext>
            </a:extLst>
          </p:cNvPr>
          <p:cNvGraphicFramePr>
            <a:graphicFrameLocks noGrp="1"/>
          </p:cNvGraphicFramePr>
          <p:nvPr/>
        </p:nvGraphicFramePr>
        <p:xfrm>
          <a:off x="4817250" y="3810969"/>
          <a:ext cx="3658463" cy="274320"/>
        </p:xfrm>
        <a:graphic>
          <a:graphicData uri="http://schemas.openxmlformats.org/drawingml/2006/table">
            <a:tbl>
              <a:tblPr firstRow="1" bandRow="1">
                <a:tableStyleId>{5C22544A-7EE6-4342-B048-85BDC9FD1C3A}</a:tableStyleId>
              </a:tblPr>
              <a:tblGrid>
                <a:gridCol w="403721">
                  <a:extLst>
                    <a:ext uri="{9D8B030D-6E8A-4147-A177-3AD203B41FA5}">
                      <a16:colId xmlns:a16="http://schemas.microsoft.com/office/drawing/2014/main" val="1368094629"/>
                    </a:ext>
                  </a:extLst>
                </a:gridCol>
                <a:gridCol w="361638">
                  <a:extLst>
                    <a:ext uri="{9D8B030D-6E8A-4147-A177-3AD203B41FA5}">
                      <a16:colId xmlns:a16="http://schemas.microsoft.com/office/drawing/2014/main" val="3704076693"/>
                    </a:ext>
                  </a:extLst>
                </a:gridCol>
                <a:gridCol w="361638">
                  <a:extLst>
                    <a:ext uri="{9D8B030D-6E8A-4147-A177-3AD203B41FA5}">
                      <a16:colId xmlns:a16="http://schemas.microsoft.com/office/drawing/2014/main" val="2681233401"/>
                    </a:ext>
                  </a:extLst>
                </a:gridCol>
                <a:gridCol w="361638">
                  <a:extLst>
                    <a:ext uri="{9D8B030D-6E8A-4147-A177-3AD203B41FA5}">
                      <a16:colId xmlns:a16="http://schemas.microsoft.com/office/drawing/2014/main" val="214856756"/>
                    </a:ext>
                  </a:extLst>
                </a:gridCol>
                <a:gridCol w="361638">
                  <a:extLst>
                    <a:ext uri="{9D8B030D-6E8A-4147-A177-3AD203B41FA5}">
                      <a16:colId xmlns:a16="http://schemas.microsoft.com/office/drawing/2014/main" val="3711919868"/>
                    </a:ext>
                  </a:extLst>
                </a:gridCol>
                <a:gridCol w="361638">
                  <a:extLst>
                    <a:ext uri="{9D8B030D-6E8A-4147-A177-3AD203B41FA5}">
                      <a16:colId xmlns:a16="http://schemas.microsoft.com/office/drawing/2014/main" val="267304294"/>
                    </a:ext>
                  </a:extLst>
                </a:gridCol>
                <a:gridCol w="361638">
                  <a:extLst>
                    <a:ext uri="{9D8B030D-6E8A-4147-A177-3AD203B41FA5}">
                      <a16:colId xmlns:a16="http://schemas.microsoft.com/office/drawing/2014/main" val="3219935118"/>
                    </a:ext>
                  </a:extLst>
                </a:gridCol>
                <a:gridCol w="361638">
                  <a:extLst>
                    <a:ext uri="{9D8B030D-6E8A-4147-A177-3AD203B41FA5}">
                      <a16:colId xmlns:a16="http://schemas.microsoft.com/office/drawing/2014/main" val="2884713998"/>
                    </a:ext>
                  </a:extLst>
                </a:gridCol>
                <a:gridCol w="361638">
                  <a:extLst>
                    <a:ext uri="{9D8B030D-6E8A-4147-A177-3AD203B41FA5}">
                      <a16:colId xmlns:a16="http://schemas.microsoft.com/office/drawing/2014/main" val="3948885485"/>
                    </a:ext>
                  </a:extLst>
                </a:gridCol>
                <a:gridCol w="361638">
                  <a:extLst>
                    <a:ext uri="{9D8B030D-6E8A-4147-A177-3AD203B41FA5}">
                      <a16:colId xmlns:a16="http://schemas.microsoft.com/office/drawing/2014/main" val="3948627852"/>
                    </a:ext>
                  </a:extLst>
                </a:gridCol>
              </a:tblGrid>
              <a:tr h="137160">
                <a:tc>
                  <a:txBody>
                    <a:bodyPr/>
                    <a:lstStyle>
                      <a:lvl1pPr marL="0" algn="l" defTabSz="342900" rtl="0" eaLnBrk="1" latinLnBrk="0" hangingPunct="1">
                        <a:defRPr sz="1350" kern="1200">
                          <a:solidFill>
                            <a:schemeClr val="dk1"/>
                          </a:solidFill>
                          <a:latin typeface="Calibri"/>
                        </a:defRPr>
                      </a:lvl1pPr>
                      <a:lvl2pPr marL="342900" algn="l" defTabSz="342900" rtl="0" eaLnBrk="1" latinLnBrk="0" hangingPunct="1">
                        <a:defRPr sz="1350" kern="1200">
                          <a:solidFill>
                            <a:schemeClr val="dk1"/>
                          </a:solidFill>
                          <a:latin typeface="Calibri"/>
                        </a:defRPr>
                      </a:lvl2pPr>
                      <a:lvl3pPr marL="685800" algn="l" defTabSz="342900" rtl="0" eaLnBrk="1" latinLnBrk="0" hangingPunct="1">
                        <a:defRPr sz="1350" kern="1200">
                          <a:solidFill>
                            <a:schemeClr val="dk1"/>
                          </a:solidFill>
                          <a:latin typeface="Calibri"/>
                        </a:defRPr>
                      </a:lvl3pPr>
                      <a:lvl4pPr marL="1028700" algn="l" defTabSz="342900" rtl="0" eaLnBrk="1" latinLnBrk="0" hangingPunct="1">
                        <a:defRPr sz="1350" kern="1200">
                          <a:solidFill>
                            <a:schemeClr val="dk1"/>
                          </a:solidFill>
                          <a:latin typeface="Calibri"/>
                        </a:defRPr>
                      </a:lvl4pPr>
                      <a:lvl5pPr marL="1371600" algn="l" defTabSz="342900" rtl="0" eaLnBrk="1" latinLnBrk="0" hangingPunct="1">
                        <a:defRPr sz="1350" kern="1200">
                          <a:solidFill>
                            <a:schemeClr val="dk1"/>
                          </a:solidFill>
                          <a:latin typeface="Calibri"/>
                        </a:defRPr>
                      </a:lvl5pPr>
                      <a:lvl6pPr marL="1714500" algn="l" defTabSz="342900" rtl="0" eaLnBrk="1" latinLnBrk="0" hangingPunct="1">
                        <a:defRPr sz="1350" kern="1200">
                          <a:solidFill>
                            <a:schemeClr val="dk1"/>
                          </a:solidFill>
                          <a:latin typeface="Calibri"/>
                        </a:defRPr>
                      </a:lvl6pPr>
                      <a:lvl7pPr marL="2057400" algn="l" defTabSz="342900" rtl="0" eaLnBrk="1" latinLnBrk="0" hangingPunct="1">
                        <a:defRPr sz="1350" kern="1200">
                          <a:solidFill>
                            <a:schemeClr val="dk1"/>
                          </a:solidFill>
                          <a:latin typeface="Calibri"/>
                        </a:defRPr>
                      </a:lvl7pPr>
                      <a:lvl8pPr marL="2400300" algn="l" defTabSz="342900" rtl="0" eaLnBrk="1" latinLnBrk="0" hangingPunct="1">
                        <a:defRPr sz="1350" kern="1200">
                          <a:solidFill>
                            <a:schemeClr val="dk1"/>
                          </a:solidFill>
                          <a:latin typeface="Calibri"/>
                        </a:defRPr>
                      </a:lvl8pPr>
                      <a:lvl9pPr marL="2743200" algn="l" defTabSz="342900" rtl="0" eaLnBrk="1" latinLnBrk="0" hangingPunct="1">
                        <a:defRPr sz="1350" kern="1200">
                          <a:solidFill>
                            <a:schemeClr val="dk1"/>
                          </a:solidFill>
                          <a:latin typeface="Calibri"/>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lang="fr-FR" sz="700" b="1" i="0" spc="-30" dirty="0" err="1">
                          <a:solidFill>
                            <a:schemeClr val="accent1"/>
                          </a:solidFill>
                          <a:latin typeface="Arial" panose="020B0604020202020204" pitchFamily="34" charset="0"/>
                        </a:rPr>
                        <a:t>T-DXd</a:t>
                      </a:r>
                      <a:endParaRPr lang="fr-FR" sz="700" b="1" i="0" spc="-30" dirty="0">
                        <a:solidFill>
                          <a:schemeClr val="accent1"/>
                        </a:solidFill>
                        <a:latin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lvl1pPr marL="0" algn="l" defTabSz="342900" rtl="0" eaLnBrk="1" latinLnBrk="0" hangingPunct="1">
                        <a:defRPr sz="1350" kern="1200">
                          <a:solidFill>
                            <a:schemeClr val="dk1"/>
                          </a:solidFill>
                          <a:latin typeface="Calibri"/>
                        </a:defRPr>
                      </a:lvl1pPr>
                      <a:lvl2pPr marL="342900" algn="l" defTabSz="342900" rtl="0" eaLnBrk="1" latinLnBrk="0" hangingPunct="1">
                        <a:defRPr sz="1350" kern="1200">
                          <a:solidFill>
                            <a:schemeClr val="dk1"/>
                          </a:solidFill>
                          <a:latin typeface="Calibri"/>
                        </a:defRPr>
                      </a:lvl2pPr>
                      <a:lvl3pPr marL="685800" algn="l" defTabSz="342900" rtl="0" eaLnBrk="1" latinLnBrk="0" hangingPunct="1">
                        <a:defRPr sz="1350" kern="1200">
                          <a:solidFill>
                            <a:schemeClr val="dk1"/>
                          </a:solidFill>
                          <a:latin typeface="Calibri"/>
                        </a:defRPr>
                      </a:lvl3pPr>
                      <a:lvl4pPr marL="1028700" algn="l" defTabSz="342900" rtl="0" eaLnBrk="1" latinLnBrk="0" hangingPunct="1">
                        <a:defRPr sz="1350" kern="1200">
                          <a:solidFill>
                            <a:schemeClr val="dk1"/>
                          </a:solidFill>
                          <a:latin typeface="Calibri"/>
                        </a:defRPr>
                      </a:lvl4pPr>
                      <a:lvl5pPr marL="1371600" algn="l" defTabSz="342900" rtl="0" eaLnBrk="1" latinLnBrk="0" hangingPunct="1">
                        <a:defRPr sz="1350" kern="1200">
                          <a:solidFill>
                            <a:schemeClr val="dk1"/>
                          </a:solidFill>
                          <a:latin typeface="Calibri"/>
                        </a:defRPr>
                      </a:lvl5pPr>
                      <a:lvl6pPr marL="1714500" algn="l" defTabSz="342900" rtl="0" eaLnBrk="1" latinLnBrk="0" hangingPunct="1">
                        <a:defRPr sz="1350" kern="1200">
                          <a:solidFill>
                            <a:schemeClr val="dk1"/>
                          </a:solidFill>
                          <a:latin typeface="Calibri"/>
                        </a:defRPr>
                      </a:lvl6pPr>
                      <a:lvl7pPr marL="2057400" algn="l" defTabSz="342900" rtl="0" eaLnBrk="1" latinLnBrk="0" hangingPunct="1">
                        <a:defRPr sz="1350" kern="1200">
                          <a:solidFill>
                            <a:schemeClr val="dk1"/>
                          </a:solidFill>
                          <a:latin typeface="Calibri"/>
                        </a:defRPr>
                      </a:lvl7pPr>
                      <a:lvl8pPr marL="2400300" algn="l" defTabSz="342900" rtl="0" eaLnBrk="1" latinLnBrk="0" hangingPunct="1">
                        <a:defRPr sz="1350" kern="1200">
                          <a:solidFill>
                            <a:schemeClr val="dk1"/>
                          </a:solidFill>
                          <a:latin typeface="Calibri"/>
                        </a:defRPr>
                      </a:lvl8pPr>
                      <a:lvl9pPr marL="2743200" algn="l" defTabSz="342900" rtl="0" eaLnBrk="1" latinLnBrk="0" hangingPunct="1">
                        <a:defRPr sz="1350" kern="1200">
                          <a:solidFill>
                            <a:schemeClr val="dk1"/>
                          </a:solidFill>
                          <a:latin typeface="Calibri"/>
                        </a:defRPr>
                      </a:lvl9p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700" b="0" i="0" dirty="0">
                          <a:solidFill>
                            <a:schemeClr val="accent1"/>
                          </a:solidFill>
                          <a:latin typeface="Arial" panose="020B0604020202020204" pitchFamily="34" charset="0"/>
                        </a:rPr>
                        <a:t>125</a:t>
                      </a: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lvl1pPr marL="0" algn="l" defTabSz="342900" rtl="0" eaLnBrk="1" latinLnBrk="0" hangingPunct="1">
                        <a:defRPr sz="1350" kern="1200">
                          <a:solidFill>
                            <a:schemeClr val="dk1"/>
                          </a:solidFill>
                          <a:latin typeface="Calibri"/>
                        </a:defRPr>
                      </a:lvl1pPr>
                      <a:lvl2pPr marL="342900" algn="l" defTabSz="342900" rtl="0" eaLnBrk="1" latinLnBrk="0" hangingPunct="1">
                        <a:defRPr sz="1350" kern="1200">
                          <a:solidFill>
                            <a:schemeClr val="dk1"/>
                          </a:solidFill>
                          <a:latin typeface="Calibri"/>
                        </a:defRPr>
                      </a:lvl2pPr>
                      <a:lvl3pPr marL="685800" algn="l" defTabSz="342900" rtl="0" eaLnBrk="1" latinLnBrk="0" hangingPunct="1">
                        <a:defRPr sz="1350" kern="1200">
                          <a:solidFill>
                            <a:schemeClr val="dk1"/>
                          </a:solidFill>
                          <a:latin typeface="Calibri"/>
                        </a:defRPr>
                      </a:lvl3pPr>
                      <a:lvl4pPr marL="1028700" algn="l" defTabSz="342900" rtl="0" eaLnBrk="1" latinLnBrk="0" hangingPunct="1">
                        <a:defRPr sz="1350" kern="1200">
                          <a:solidFill>
                            <a:schemeClr val="dk1"/>
                          </a:solidFill>
                          <a:latin typeface="Calibri"/>
                        </a:defRPr>
                      </a:lvl4pPr>
                      <a:lvl5pPr marL="1371600" algn="l" defTabSz="342900" rtl="0" eaLnBrk="1" latinLnBrk="0" hangingPunct="1">
                        <a:defRPr sz="1350" kern="1200">
                          <a:solidFill>
                            <a:schemeClr val="dk1"/>
                          </a:solidFill>
                          <a:latin typeface="Calibri"/>
                        </a:defRPr>
                      </a:lvl5pPr>
                      <a:lvl6pPr marL="1714500" algn="l" defTabSz="342900" rtl="0" eaLnBrk="1" latinLnBrk="0" hangingPunct="1">
                        <a:defRPr sz="1350" kern="1200">
                          <a:solidFill>
                            <a:schemeClr val="dk1"/>
                          </a:solidFill>
                          <a:latin typeface="Calibri"/>
                        </a:defRPr>
                      </a:lvl6pPr>
                      <a:lvl7pPr marL="2057400" algn="l" defTabSz="342900" rtl="0" eaLnBrk="1" latinLnBrk="0" hangingPunct="1">
                        <a:defRPr sz="1350" kern="1200">
                          <a:solidFill>
                            <a:schemeClr val="dk1"/>
                          </a:solidFill>
                          <a:latin typeface="Calibri"/>
                        </a:defRPr>
                      </a:lvl7pPr>
                      <a:lvl8pPr marL="2400300" algn="l" defTabSz="342900" rtl="0" eaLnBrk="1" latinLnBrk="0" hangingPunct="1">
                        <a:defRPr sz="1350" kern="1200">
                          <a:solidFill>
                            <a:schemeClr val="dk1"/>
                          </a:solidFill>
                          <a:latin typeface="Calibri"/>
                        </a:defRPr>
                      </a:lvl8pPr>
                      <a:lvl9pPr marL="2743200" algn="l" defTabSz="342900" rtl="0" eaLnBrk="1" latinLnBrk="0" hangingPunct="1">
                        <a:defRPr sz="1350" kern="1200">
                          <a:solidFill>
                            <a:schemeClr val="dk1"/>
                          </a:solidFill>
                          <a:latin typeface="Calibri"/>
                        </a:defRPr>
                      </a:lvl9p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700" b="0" i="0" dirty="0">
                          <a:solidFill>
                            <a:schemeClr val="accent1"/>
                          </a:solidFill>
                          <a:latin typeface="Arial" panose="020B0604020202020204" pitchFamily="34" charset="0"/>
                        </a:rPr>
                        <a:t>115</a:t>
                      </a: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lvl1pPr marL="0" algn="l" defTabSz="342900" rtl="0" eaLnBrk="1" latinLnBrk="0" hangingPunct="1">
                        <a:defRPr sz="1350" kern="1200">
                          <a:solidFill>
                            <a:schemeClr val="dk1"/>
                          </a:solidFill>
                          <a:latin typeface="Calibri"/>
                        </a:defRPr>
                      </a:lvl1pPr>
                      <a:lvl2pPr marL="342900" algn="l" defTabSz="342900" rtl="0" eaLnBrk="1" latinLnBrk="0" hangingPunct="1">
                        <a:defRPr sz="1350" kern="1200">
                          <a:solidFill>
                            <a:schemeClr val="dk1"/>
                          </a:solidFill>
                          <a:latin typeface="Calibri"/>
                        </a:defRPr>
                      </a:lvl2pPr>
                      <a:lvl3pPr marL="685800" algn="l" defTabSz="342900" rtl="0" eaLnBrk="1" latinLnBrk="0" hangingPunct="1">
                        <a:defRPr sz="1350" kern="1200">
                          <a:solidFill>
                            <a:schemeClr val="dk1"/>
                          </a:solidFill>
                          <a:latin typeface="Calibri"/>
                        </a:defRPr>
                      </a:lvl3pPr>
                      <a:lvl4pPr marL="1028700" algn="l" defTabSz="342900" rtl="0" eaLnBrk="1" latinLnBrk="0" hangingPunct="1">
                        <a:defRPr sz="1350" kern="1200">
                          <a:solidFill>
                            <a:schemeClr val="dk1"/>
                          </a:solidFill>
                          <a:latin typeface="Calibri"/>
                        </a:defRPr>
                      </a:lvl4pPr>
                      <a:lvl5pPr marL="1371600" algn="l" defTabSz="342900" rtl="0" eaLnBrk="1" latinLnBrk="0" hangingPunct="1">
                        <a:defRPr sz="1350" kern="1200">
                          <a:solidFill>
                            <a:schemeClr val="dk1"/>
                          </a:solidFill>
                          <a:latin typeface="Calibri"/>
                        </a:defRPr>
                      </a:lvl5pPr>
                      <a:lvl6pPr marL="1714500" algn="l" defTabSz="342900" rtl="0" eaLnBrk="1" latinLnBrk="0" hangingPunct="1">
                        <a:defRPr sz="1350" kern="1200">
                          <a:solidFill>
                            <a:schemeClr val="dk1"/>
                          </a:solidFill>
                          <a:latin typeface="Calibri"/>
                        </a:defRPr>
                      </a:lvl6pPr>
                      <a:lvl7pPr marL="2057400" algn="l" defTabSz="342900" rtl="0" eaLnBrk="1" latinLnBrk="0" hangingPunct="1">
                        <a:defRPr sz="1350" kern="1200">
                          <a:solidFill>
                            <a:schemeClr val="dk1"/>
                          </a:solidFill>
                          <a:latin typeface="Calibri"/>
                        </a:defRPr>
                      </a:lvl7pPr>
                      <a:lvl8pPr marL="2400300" algn="l" defTabSz="342900" rtl="0" eaLnBrk="1" latinLnBrk="0" hangingPunct="1">
                        <a:defRPr sz="1350" kern="1200">
                          <a:solidFill>
                            <a:schemeClr val="dk1"/>
                          </a:solidFill>
                          <a:latin typeface="Calibri"/>
                        </a:defRPr>
                      </a:lvl8pPr>
                      <a:lvl9pPr marL="2743200" algn="l" defTabSz="342900" rtl="0" eaLnBrk="1" latinLnBrk="0" hangingPunct="1">
                        <a:defRPr sz="1350" kern="1200">
                          <a:solidFill>
                            <a:schemeClr val="dk1"/>
                          </a:solidFill>
                          <a:latin typeface="Calibri"/>
                        </a:defRPr>
                      </a:lvl9p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700" b="0" i="0" dirty="0">
                          <a:solidFill>
                            <a:schemeClr val="accent1"/>
                          </a:solidFill>
                          <a:latin typeface="Arial" panose="020B0604020202020204" pitchFamily="34" charset="0"/>
                        </a:rPr>
                        <a:t>88</a:t>
                      </a: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lvl1pPr marL="0" algn="l" defTabSz="342900" rtl="0" eaLnBrk="1" latinLnBrk="0" hangingPunct="1">
                        <a:defRPr sz="1350" kern="1200">
                          <a:solidFill>
                            <a:schemeClr val="dk1"/>
                          </a:solidFill>
                          <a:latin typeface="Calibri"/>
                        </a:defRPr>
                      </a:lvl1pPr>
                      <a:lvl2pPr marL="342900" algn="l" defTabSz="342900" rtl="0" eaLnBrk="1" latinLnBrk="0" hangingPunct="1">
                        <a:defRPr sz="1350" kern="1200">
                          <a:solidFill>
                            <a:schemeClr val="dk1"/>
                          </a:solidFill>
                          <a:latin typeface="Calibri"/>
                        </a:defRPr>
                      </a:lvl2pPr>
                      <a:lvl3pPr marL="685800" algn="l" defTabSz="342900" rtl="0" eaLnBrk="1" latinLnBrk="0" hangingPunct="1">
                        <a:defRPr sz="1350" kern="1200">
                          <a:solidFill>
                            <a:schemeClr val="dk1"/>
                          </a:solidFill>
                          <a:latin typeface="Calibri"/>
                        </a:defRPr>
                      </a:lvl3pPr>
                      <a:lvl4pPr marL="1028700" algn="l" defTabSz="342900" rtl="0" eaLnBrk="1" latinLnBrk="0" hangingPunct="1">
                        <a:defRPr sz="1350" kern="1200">
                          <a:solidFill>
                            <a:schemeClr val="dk1"/>
                          </a:solidFill>
                          <a:latin typeface="Calibri"/>
                        </a:defRPr>
                      </a:lvl4pPr>
                      <a:lvl5pPr marL="1371600" algn="l" defTabSz="342900" rtl="0" eaLnBrk="1" latinLnBrk="0" hangingPunct="1">
                        <a:defRPr sz="1350" kern="1200">
                          <a:solidFill>
                            <a:schemeClr val="dk1"/>
                          </a:solidFill>
                          <a:latin typeface="Calibri"/>
                        </a:defRPr>
                      </a:lvl5pPr>
                      <a:lvl6pPr marL="1714500" algn="l" defTabSz="342900" rtl="0" eaLnBrk="1" latinLnBrk="0" hangingPunct="1">
                        <a:defRPr sz="1350" kern="1200">
                          <a:solidFill>
                            <a:schemeClr val="dk1"/>
                          </a:solidFill>
                          <a:latin typeface="Calibri"/>
                        </a:defRPr>
                      </a:lvl6pPr>
                      <a:lvl7pPr marL="2057400" algn="l" defTabSz="342900" rtl="0" eaLnBrk="1" latinLnBrk="0" hangingPunct="1">
                        <a:defRPr sz="1350" kern="1200">
                          <a:solidFill>
                            <a:schemeClr val="dk1"/>
                          </a:solidFill>
                          <a:latin typeface="Calibri"/>
                        </a:defRPr>
                      </a:lvl7pPr>
                      <a:lvl8pPr marL="2400300" algn="l" defTabSz="342900" rtl="0" eaLnBrk="1" latinLnBrk="0" hangingPunct="1">
                        <a:defRPr sz="1350" kern="1200">
                          <a:solidFill>
                            <a:schemeClr val="dk1"/>
                          </a:solidFill>
                          <a:latin typeface="Calibri"/>
                        </a:defRPr>
                      </a:lvl8pPr>
                      <a:lvl9pPr marL="2743200" algn="l" defTabSz="342900" rtl="0" eaLnBrk="1" latinLnBrk="0" hangingPunct="1">
                        <a:defRPr sz="1350" kern="1200">
                          <a:solidFill>
                            <a:schemeClr val="dk1"/>
                          </a:solidFill>
                          <a:latin typeface="Calibri"/>
                        </a:defRPr>
                      </a:lvl9p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700" b="0" i="0" dirty="0">
                          <a:solidFill>
                            <a:schemeClr val="accent1"/>
                          </a:solidFill>
                          <a:latin typeface="Arial" panose="020B0604020202020204" pitchFamily="34" charset="0"/>
                        </a:rPr>
                        <a:t>54</a:t>
                      </a: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lvl1pPr marL="0" algn="l" defTabSz="342900" rtl="0" eaLnBrk="1" latinLnBrk="0" hangingPunct="1">
                        <a:defRPr sz="1350" kern="1200">
                          <a:solidFill>
                            <a:schemeClr val="dk1"/>
                          </a:solidFill>
                          <a:latin typeface="Calibri"/>
                        </a:defRPr>
                      </a:lvl1pPr>
                      <a:lvl2pPr marL="342900" algn="l" defTabSz="342900" rtl="0" eaLnBrk="1" latinLnBrk="0" hangingPunct="1">
                        <a:defRPr sz="1350" kern="1200">
                          <a:solidFill>
                            <a:schemeClr val="dk1"/>
                          </a:solidFill>
                          <a:latin typeface="Calibri"/>
                        </a:defRPr>
                      </a:lvl2pPr>
                      <a:lvl3pPr marL="685800" algn="l" defTabSz="342900" rtl="0" eaLnBrk="1" latinLnBrk="0" hangingPunct="1">
                        <a:defRPr sz="1350" kern="1200">
                          <a:solidFill>
                            <a:schemeClr val="dk1"/>
                          </a:solidFill>
                          <a:latin typeface="Calibri"/>
                        </a:defRPr>
                      </a:lvl3pPr>
                      <a:lvl4pPr marL="1028700" algn="l" defTabSz="342900" rtl="0" eaLnBrk="1" latinLnBrk="0" hangingPunct="1">
                        <a:defRPr sz="1350" kern="1200">
                          <a:solidFill>
                            <a:schemeClr val="dk1"/>
                          </a:solidFill>
                          <a:latin typeface="Calibri"/>
                        </a:defRPr>
                      </a:lvl4pPr>
                      <a:lvl5pPr marL="1371600" algn="l" defTabSz="342900" rtl="0" eaLnBrk="1" latinLnBrk="0" hangingPunct="1">
                        <a:defRPr sz="1350" kern="1200">
                          <a:solidFill>
                            <a:schemeClr val="dk1"/>
                          </a:solidFill>
                          <a:latin typeface="Calibri"/>
                        </a:defRPr>
                      </a:lvl5pPr>
                      <a:lvl6pPr marL="1714500" algn="l" defTabSz="342900" rtl="0" eaLnBrk="1" latinLnBrk="0" hangingPunct="1">
                        <a:defRPr sz="1350" kern="1200">
                          <a:solidFill>
                            <a:schemeClr val="dk1"/>
                          </a:solidFill>
                          <a:latin typeface="Calibri"/>
                        </a:defRPr>
                      </a:lvl6pPr>
                      <a:lvl7pPr marL="2057400" algn="l" defTabSz="342900" rtl="0" eaLnBrk="1" latinLnBrk="0" hangingPunct="1">
                        <a:defRPr sz="1350" kern="1200">
                          <a:solidFill>
                            <a:schemeClr val="dk1"/>
                          </a:solidFill>
                          <a:latin typeface="Calibri"/>
                        </a:defRPr>
                      </a:lvl7pPr>
                      <a:lvl8pPr marL="2400300" algn="l" defTabSz="342900" rtl="0" eaLnBrk="1" latinLnBrk="0" hangingPunct="1">
                        <a:defRPr sz="1350" kern="1200">
                          <a:solidFill>
                            <a:schemeClr val="dk1"/>
                          </a:solidFill>
                          <a:latin typeface="Calibri"/>
                        </a:defRPr>
                      </a:lvl8pPr>
                      <a:lvl9pPr marL="2743200" algn="l" defTabSz="342900" rtl="0" eaLnBrk="1" latinLnBrk="0" hangingPunct="1">
                        <a:defRPr sz="1350" kern="1200">
                          <a:solidFill>
                            <a:schemeClr val="dk1"/>
                          </a:solidFill>
                          <a:latin typeface="Calibri"/>
                        </a:defRPr>
                      </a:lvl9p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700" b="0" i="0" dirty="0">
                          <a:solidFill>
                            <a:schemeClr val="accent1"/>
                          </a:solidFill>
                          <a:latin typeface="Arial" panose="020B0604020202020204" pitchFamily="34" charset="0"/>
                        </a:rPr>
                        <a:t>33</a:t>
                      </a: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700" b="0" i="0" dirty="0">
                          <a:solidFill>
                            <a:schemeClr val="accent1"/>
                          </a:solidFill>
                          <a:latin typeface="Arial" panose="020B0604020202020204" pitchFamily="34" charset="0"/>
                        </a:rPr>
                        <a:t>14</a:t>
                      </a: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700" b="0" i="0" dirty="0">
                          <a:solidFill>
                            <a:schemeClr val="accent1"/>
                          </a:solidFill>
                          <a:latin typeface="Arial" panose="020B0604020202020204" pitchFamily="34" charset="0"/>
                        </a:rPr>
                        <a:t>7</a:t>
                      </a: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700" b="0" i="0" dirty="0">
                          <a:solidFill>
                            <a:schemeClr val="accent1"/>
                          </a:solidFill>
                          <a:latin typeface="Arial" panose="020B0604020202020204" pitchFamily="34" charset="0"/>
                        </a:rPr>
                        <a:t>3</a:t>
                      </a: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700" b="0" i="0" dirty="0">
                          <a:solidFill>
                            <a:schemeClr val="accent1"/>
                          </a:solidFill>
                          <a:latin typeface="Arial" panose="020B0604020202020204" pitchFamily="34" charset="0"/>
                        </a:rPr>
                        <a:t>0</a:t>
                      </a: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509790018"/>
                  </a:ext>
                </a:extLst>
              </a:tr>
              <a:tr h="137160">
                <a:tc>
                  <a:txBody>
                    <a:bodyPr/>
                    <a:lstStyle>
                      <a:lvl1pPr marL="0" algn="l" defTabSz="342900" rtl="0" eaLnBrk="1" latinLnBrk="0" hangingPunct="1">
                        <a:defRPr sz="1350" kern="1200">
                          <a:solidFill>
                            <a:schemeClr val="dk1"/>
                          </a:solidFill>
                          <a:latin typeface="Calibri"/>
                        </a:defRPr>
                      </a:lvl1pPr>
                      <a:lvl2pPr marL="342900" algn="l" defTabSz="342900" rtl="0" eaLnBrk="1" latinLnBrk="0" hangingPunct="1">
                        <a:defRPr sz="1350" kern="1200">
                          <a:solidFill>
                            <a:schemeClr val="dk1"/>
                          </a:solidFill>
                          <a:latin typeface="Calibri"/>
                        </a:defRPr>
                      </a:lvl2pPr>
                      <a:lvl3pPr marL="685800" algn="l" defTabSz="342900" rtl="0" eaLnBrk="1" latinLnBrk="0" hangingPunct="1">
                        <a:defRPr sz="1350" kern="1200">
                          <a:solidFill>
                            <a:schemeClr val="dk1"/>
                          </a:solidFill>
                          <a:latin typeface="Calibri"/>
                        </a:defRPr>
                      </a:lvl3pPr>
                      <a:lvl4pPr marL="1028700" algn="l" defTabSz="342900" rtl="0" eaLnBrk="1" latinLnBrk="0" hangingPunct="1">
                        <a:defRPr sz="1350" kern="1200">
                          <a:solidFill>
                            <a:schemeClr val="dk1"/>
                          </a:solidFill>
                          <a:latin typeface="Calibri"/>
                        </a:defRPr>
                      </a:lvl4pPr>
                      <a:lvl5pPr marL="1371600" algn="l" defTabSz="342900" rtl="0" eaLnBrk="1" latinLnBrk="0" hangingPunct="1">
                        <a:defRPr sz="1350" kern="1200">
                          <a:solidFill>
                            <a:schemeClr val="dk1"/>
                          </a:solidFill>
                          <a:latin typeface="Calibri"/>
                        </a:defRPr>
                      </a:lvl5pPr>
                      <a:lvl6pPr marL="1714500" algn="l" defTabSz="342900" rtl="0" eaLnBrk="1" latinLnBrk="0" hangingPunct="1">
                        <a:defRPr sz="1350" kern="1200">
                          <a:solidFill>
                            <a:schemeClr val="dk1"/>
                          </a:solidFill>
                          <a:latin typeface="Calibri"/>
                        </a:defRPr>
                      </a:lvl6pPr>
                      <a:lvl7pPr marL="2057400" algn="l" defTabSz="342900" rtl="0" eaLnBrk="1" latinLnBrk="0" hangingPunct="1">
                        <a:defRPr sz="1350" kern="1200">
                          <a:solidFill>
                            <a:schemeClr val="dk1"/>
                          </a:solidFill>
                          <a:latin typeface="Calibri"/>
                        </a:defRPr>
                      </a:lvl7pPr>
                      <a:lvl8pPr marL="2400300" algn="l" defTabSz="342900" rtl="0" eaLnBrk="1" latinLnBrk="0" hangingPunct="1">
                        <a:defRPr sz="1350" kern="1200">
                          <a:solidFill>
                            <a:schemeClr val="dk1"/>
                          </a:solidFill>
                          <a:latin typeface="Calibri"/>
                        </a:defRPr>
                      </a:lvl8pPr>
                      <a:lvl9pPr marL="2743200" algn="l" defTabSz="342900" rtl="0" eaLnBrk="1" latinLnBrk="0" hangingPunct="1">
                        <a:defRPr sz="1350" kern="1200">
                          <a:solidFill>
                            <a:schemeClr val="dk1"/>
                          </a:solidFill>
                          <a:latin typeface="Calibri"/>
                        </a:defRPr>
                      </a:lvl9pPr>
                    </a:lstStyle>
                    <a:p>
                      <a:pPr marL="0" marR="0" indent="0" algn="r" defTabSz="457200" rtl="0" eaLnBrk="1" fontAlgn="auto" latinLnBrk="0" hangingPunct="1">
                        <a:lnSpc>
                          <a:spcPct val="100000"/>
                        </a:lnSpc>
                        <a:spcBef>
                          <a:spcPts val="0"/>
                        </a:spcBef>
                        <a:spcAft>
                          <a:spcPts val="0"/>
                        </a:spcAft>
                        <a:buClrTx/>
                        <a:buSzTx/>
                        <a:buFontTx/>
                        <a:buNone/>
                        <a:tabLst/>
                        <a:defRPr/>
                      </a:pPr>
                      <a:r>
                        <a:rPr lang="fr-FR" sz="700" b="1" i="0" spc="-30" dirty="0">
                          <a:solidFill>
                            <a:srgbClr val="C00000"/>
                          </a:solidFill>
                          <a:latin typeface="Arial" panose="020B0604020202020204" pitchFamily="34" charset="0"/>
                        </a:rPr>
                        <a:t>Chimio</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342900" rtl="0" eaLnBrk="1" latinLnBrk="0" hangingPunct="1">
                        <a:defRPr sz="1350" kern="1200">
                          <a:solidFill>
                            <a:schemeClr val="dk1"/>
                          </a:solidFill>
                          <a:latin typeface="Calibri"/>
                        </a:defRPr>
                      </a:lvl1pPr>
                      <a:lvl2pPr marL="342900" algn="l" defTabSz="342900" rtl="0" eaLnBrk="1" latinLnBrk="0" hangingPunct="1">
                        <a:defRPr sz="1350" kern="1200">
                          <a:solidFill>
                            <a:schemeClr val="dk1"/>
                          </a:solidFill>
                          <a:latin typeface="Calibri"/>
                        </a:defRPr>
                      </a:lvl2pPr>
                      <a:lvl3pPr marL="685800" algn="l" defTabSz="342900" rtl="0" eaLnBrk="1" latinLnBrk="0" hangingPunct="1">
                        <a:defRPr sz="1350" kern="1200">
                          <a:solidFill>
                            <a:schemeClr val="dk1"/>
                          </a:solidFill>
                          <a:latin typeface="Calibri"/>
                        </a:defRPr>
                      </a:lvl3pPr>
                      <a:lvl4pPr marL="1028700" algn="l" defTabSz="342900" rtl="0" eaLnBrk="1" latinLnBrk="0" hangingPunct="1">
                        <a:defRPr sz="1350" kern="1200">
                          <a:solidFill>
                            <a:schemeClr val="dk1"/>
                          </a:solidFill>
                          <a:latin typeface="Calibri"/>
                        </a:defRPr>
                      </a:lvl4pPr>
                      <a:lvl5pPr marL="1371600" algn="l" defTabSz="342900" rtl="0" eaLnBrk="1" latinLnBrk="0" hangingPunct="1">
                        <a:defRPr sz="1350" kern="1200">
                          <a:solidFill>
                            <a:schemeClr val="dk1"/>
                          </a:solidFill>
                          <a:latin typeface="Calibri"/>
                        </a:defRPr>
                      </a:lvl5pPr>
                      <a:lvl6pPr marL="1714500" algn="l" defTabSz="342900" rtl="0" eaLnBrk="1" latinLnBrk="0" hangingPunct="1">
                        <a:defRPr sz="1350" kern="1200">
                          <a:solidFill>
                            <a:schemeClr val="dk1"/>
                          </a:solidFill>
                          <a:latin typeface="Calibri"/>
                        </a:defRPr>
                      </a:lvl6pPr>
                      <a:lvl7pPr marL="2057400" algn="l" defTabSz="342900" rtl="0" eaLnBrk="1" latinLnBrk="0" hangingPunct="1">
                        <a:defRPr sz="1350" kern="1200">
                          <a:solidFill>
                            <a:schemeClr val="dk1"/>
                          </a:solidFill>
                          <a:latin typeface="Calibri"/>
                        </a:defRPr>
                      </a:lvl7pPr>
                      <a:lvl8pPr marL="2400300" algn="l" defTabSz="342900" rtl="0" eaLnBrk="1" latinLnBrk="0" hangingPunct="1">
                        <a:defRPr sz="1350" kern="1200">
                          <a:solidFill>
                            <a:schemeClr val="dk1"/>
                          </a:solidFill>
                          <a:latin typeface="Calibri"/>
                        </a:defRPr>
                      </a:lvl8pPr>
                      <a:lvl9pPr marL="2743200" algn="l" defTabSz="342900" rtl="0" eaLnBrk="1" latinLnBrk="0" hangingPunct="1">
                        <a:defRPr sz="1350" kern="1200">
                          <a:solidFill>
                            <a:schemeClr val="dk1"/>
                          </a:solidFill>
                          <a:latin typeface="Calibri"/>
                        </a:defRPr>
                      </a:lvl9p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700" b="0" i="0" dirty="0">
                          <a:solidFill>
                            <a:srgbClr val="C00000"/>
                          </a:solidFill>
                          <a:latin typeface="Arial" panose="020B0604020202020204" pitchFamily="34" charset="0"/>
                        </a:rPr>
                        <a:t>62</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342900" rtl="0" eaLnBrk="1" latinLnBrk="0" hangingPunct="1">
                        <a:defRPr sz="1350" kern="1200">
                          <a:solidFill>
                            <a:schemeClr val="dk1"/>
                          </a:solidFill>
                          <a:latin typeface="Calibri"/>
                        </a:defRPr>
                      </a:lvl1pPr>
                      <a:lvl2pPr marL="342900" algn="l" defTabSz="342900" rtl="0" eaLnBrk="1" latinLnBrk="0" hangingPunct="1">
                        <a:defRPr sz="1350" kern="1200">
                          <a:solidFill>
                            <a:schemeClr val="dk1"/>
                          </a:solidFill>
                          <a:latin typeface="Calibri"/>
                        </a:defRPr>
                      </a:lvl2pPr>
                      <a:lvl3pPr marL="685800" algn="l" defTabSz="342900" rtl="0" eaLnBrk="1" latinLnBrk="0" hangingPunct="1">
                        <a:defRPr sz="1350" kern="1200">
                          <a:solidFill>
                            <a:schemeClr val="dk1"/>
                          </a:solidFill>
                          <a:latin typeface="Calibri"/>
                        </a:defRPr>
                      </a:lvl3pPr>
                      <a:lvl4pPr marL="1028700" algn="l" defTabSz="342900" rtl="0" eaLnBrk="1" latinLnBrk="0" hangingPunct="1">
                        <a:defRPr sz="1350" kern="1200">
                          <a:solidFill>
                            <a:schemeClr val="dk1"/>
                          </a:solidFill>
                          <a:latin typeface="Calibri"/>
                        </a:defRPr>
                      </a:lvl4pPr>
                      <a:lvl5pPr marL="1371600" algn="l" defTabSz="342900" rtl="0" eaLnBrk="1" latinLnBrk="0" hangingPunct="1">
                        <a:defRPr sz="1350" kern="1200">
                          <a:solidFill>
                            <a:schemeClr val="dk1"/>
                          </a:solidFill>
                          <a:latin typeface="Calibri"/>
                        </a:defRPr>
                      </a:lvl5pPr>
                      <a:lvl6pPr marL="1714500" algn="l" defTabSz="342900" rtl="0" eaLnBrk="1" latinLnBrk="0" hangingPunct="1">
                        <a:defRPr sz="1350" kern="1200">
                          <a:solidFill>
                            <a:schemeClr val="dk1"/>
                          </a:solidFill>
                          <a:latin typeface="Calibri"/>
                        </a:defRPr>
                      </a:lvl6pPr>
                      <a:lvl7pPr marL="2057400" algn="l" defTabSz="342900" rtl="0" eaLnBrk="1" latinLnBrk="0" hangingPunct="1">
                        <a:defRPr sz="1350" kern="1200">
                          <a:solidFill>
                            <a:schemeClr val="dk1"/>
                          </a:solidFill>
                          <a:latin typeface="Calibri"/>
                        </a:defRPr>
                      </a:lvl7pPr>
                      <a:lvl8pPr marL="2400300" algn="l" defTabSz="342900" rtl="0" eaLnBrk="1" latinLnBrk="0" hangingPunct="1">
                        <a:defRPr sz="1350" kern="1200">
                          <a:solidFill>
                            <a:schemeClr val="dk1"/>
                          </a:solidFill>
                          <a:latin typeface="Calibri"/>
                        </a:defRPr>
                      </a:lvl8pPr>
                      <a:lvl9pPr marL="2743200" algn="l" defTabSz="342900" rtl="0" eaLnBrk="1" latinLnBrk="0" hangingPunct="1">
                        <a:defRPr sz="1350" kern="1200">
                          <a:solidFill>
                            <a:schemeClr val="dk1"/>
                          </a:solidFill>
                          <a:latin typeface="Calibri"/>
                        </a:defRPr>
                      </a:lvl9p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700" b="0" i="0" dirty="0">
                          <a:solidFill>
                            <a:srgbClr val="C00000"/>
                          </a:solidFill>
                          <a:latin typeface="Arial" panose="020B0604020202020204" pitchFamily="34" charset="0"/>
                        </a:rPr>
                        <a:t>54</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342900" rtl="0" eaLnBrk="1" latinLnBrk="0" hangingPunct="1">
                        <a:defRPr sz="1350" kern="1200">
                          <a:solidFill>
                            <a:schemeClr val="dk1"/>
                          </a:solidFill>
                          <a:latin typeface="Calibri"/>
                        </a:defRPr>
                      </a:lvl1pPr>
                      <a:lvl2pPr marL="342900" algn="l" defTabSz="342900" rtl="0" eaLnBrk="1" latinLnBrk="0" hangingPunct="1">
                        <a:defRPr sz="1350" kern="1200">
                          <a:solidFill>
                            <a:schemeClr val="dk1"/>
                          </a:solidFill>
                          <a:latin typeface="Calibri"/>
                        </a:defRPr>
                      </a:lvl2pPr>
                      <a:lvl3pPr marL="685800" algn="l" defTabSz="342900" rtl="0" eaLnBrk="1" latinLnBrk="0" hangingPunct="1">
                        <a:defRPr sz="1350" kern="1200">
                          <a:solidFill>
                            <a:schemeClr val="dk1"/>
                          </a:solidFill>
                          <a:latin typeface="Calibri"/>
                        </a:defRPr>
                      </a:lvl3pPr>
                      <a:lvl4pPr marL="1028700" algn="l" defTabSz="342900" rtl="0" eaLnBrk="1" latinLnBrk="0" hangingPunct="1">
                        <a:defRPr sz="1350" kern="1200">
                          <a:solidFill>
                            <a:schemeClr val="dk1"/>
                          </a:solidFill>
                          <a:latin typeface="Calibri"/>
                        </a:defRPr>
                      </a:lvl4pPr>
                      <a:lvl5pPr marL="1371600" algn="l" defTabSz="342900" rtl="0" eaLnBrk="1" latinLnBrk="0" hangingPunct="1">
                        <a:defRPr sz="1350" kern="1200">
                          <a:solidFill>
                            <a:schemeClr val="dk1"/>
                          </a:solidFill>
                          <a:latin typeface="Calibri"/>
                        </a:defRPr>
                      </a:lvl5pPr>
                      <a:lvl6pPr marL="1714500" algn="l" defTabSz="342900" rtl="0" eaLnBrk="1" latinLnBrk="0" hangingPunct="1">
                        <a:defRPr sz="1350" kern="1200">
                          <a:solidFill>
                            <a:schemeClr val="dk1"/>
                          </a:solidFill>
                          <a:latin typeface="Calibri"/>
                        </a:defRPr>
                      </a:lvl6pPr>
                      <a:lvl7pPr marL="2057400" algn="l" defTabSz="342900" rtl="0" eaLnBrk="1" latinLnBrk="0" hangingPunct="1">
                        <a:defRPr sz="1350" kern="1200">
                          <a:solidFill>
                            <a:schemeClr val="dk1"/>
                          </a:solidFill>
                          <a:latin typeface="Calibri"/>
                        </a:defRPr>
                      </a:lvl7pPr>
                      <a:lvl8pPr marL="2400300" algn="l" defTabSz="342900" rtl="0" eaLnBrk="1" latinLnBrk="0" hangingPunct="1">
                        <a:defRPr sz="1350" kern="1200">
                          <a:solidFill>
                            <a:schemeClr val="dk1"/>
                          </a:solidFill>
                          <a:latin typeface="Calibri"/>
                        </a:defRPr>
                      </a:lvl8pPr>
                      <a:lvl9pPr marL="2743200" algn="l" defTabSz="342900" rtl="0" eaLnBrk="1" latinLnBrk="0" hangingPunct="1">
                        <a:defRPr sz="1350" kern="1200">
                          <a:solidFill>
                            <a:schemeClr val="dk1"/>
                          </a:solidFill>
                          <a:latin typeface="Calibri"/>
                        </a:defRPr>
                      </a:lvl9p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700" b="0" i="0" dirty="0">
                          <a:solidFill>
                            <a:srgbClr val="C00000"/>
                          </a:solidFill>
                          <a:latin typeface="Arial" panose="020B0604020202020204" pitchFamily="34" charset="0"/>
                        </a:rPr>
                        <a:t>37</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342900" rtl="0" eaLnBrk="1" latinLnBrk="0" hangingPunct="1">
                        <a:defRPr sz="1350" kern="1200">
                          <a:solidFill>
                            <a:schemeClr val="dk1"/>
                          </a:solidFill>
                          <a:latin typeface="Calibri"/>
                        </a:defRPr>
                      </a:lvl1pPr>
                      <a:lvl2pPr marL="342900" algn="l" defTabSz="342900" rtl="0" eaLnBrk="1" latinLnBrk="0" hangingPunct="1">
                        <a:defRPr sz="1350" kern="1200">
                          <a:solidFill>
                            <a:schemeClr val="dk1"/>
                          </a:solidFill>
                          <a:latin typeface="Calibri"/>
                        </a:defRPr>
                      </a:lvl2pPr>
                      <a:lvl3pPr marL="685800" algn="l" defTabSz="342900" rtl="0" eaLnBrk="1" latinLnBrk="0" hangingPunct="1">
                        <a:defRPr sz="1350" kern="1200">
                          <a:solidFill>
                            <a:schemeClr val="dk1"/>
                          </a:solidFill>
                          <a:latin typeface="Calibri"/>
                        </a:defRPr>
                      </a:lvl3pPr>
                      <a:lvl4pPr marL="1028700" algn="l" defTabSz="342900" rtl="0" eaLnBrk="1" latinLnBrk="0" hangingPunct="1">
                        <a:defRPr sz="1350" kern="1200">
                          <a:solidFill>
                            <a:schemeClr val="dk1"/>
                          </a:solidFill>
                          <a:latin typeface="Calibri"/>
                        </a:defRPr>
                      </a:lvl4pPr>
                      <a:lvl5pPr marL="1371600" algn="l" defTabSz="342900" rtl="0" eaLnBrk="1" latinLnBrk="0" hangingPunct="1">
                        <a:defRPr sz="1350" kern="1200">
                          <a:solidFill>
                            <a:schemeClr val="dk1"/>
                          </a:solidFill>
                          <a:latin typeface="Calibri"/>
                        </a:defRPr>
                      </a:lvl5pPr>
                      <a:lvl6pPr marL="1714500" algn="l" defTabSz="342900" rtl="0" eaLnBrk="1" latinLnBrk="0" hangingPunct="1">
                        <a:defRPr sz="1350" kern="1200">
                          <a:solidFill>
                            <a:schemeClr val="dk1"/>
                          </a:solidFill>
                          <a:latin typeface="Calibri"/>
                        </a:defRPr>
                      </a:lvl6pPr>
                      <a:lvl7pPr marL="2057400" algn="l" defTabSz="342900" rtl="0" eaLnBrk="1" latinLnBrk="0" hangingPunct="1">
                        <a:defRPr sz="1350" kern="1200">
                          <a:solidFill>
                            <a:schemeClr val="dk1"/>
                          </a:solidFill>
                          <a:latin typeface="Calibri"/>
                        </a:defRPr>
                      </a:lvl7pPr>
                      <a:lvl8pPr marL="2400300" algn="l" defTabSz="342900" rtl="0" eaLnBrk="1" latinLnBrk="0" hangingPunct="1">
                        <a:defRPr sz="1350" kern="1200">
                          <a:solidFill>
                            <a:schemeClr val="dk1"/>
                          </a:solidFill>
                          <a:latin typeface="Calibri"/>
                        </a:defRPr>
                      </a:lvl8pPr>
                      <a:lvl9pPr marL="2743200" algn="l" defTabSz="342900" rtl="0" eaLnBrk="1" latinLnBrk="0" hangingPunct="1">
                        <a:defRPr sz="1350" kern="1200">
                          <a:solidFill>
                            <a:schemeClr val="dk1"/>
                          </a:solidFill>
                          <a:latin typeface="Calibri"/>
                        </a:defRPr>
                      </a:lvl9p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700" b="0" i="0" dirty="0">
                          <a:solidFill>
                            <a:srgbClr val="C00000"/>
                          </a:solidFill>
                          <a:latin typeface="Arial" panose="020B0604020202020204" pitchFamily="34" charset="0"/>
                        </a:rPr>
                        <a:t>19</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342900" rtl="0" eaLnBrk="1" latinLnBrk="0" hangingPunct="1">
                        <a:defRPr sz="1350" kern="1200">
                          <a:solidFill>
                            <a:schemeClr val="dk1"/>
                          </a:solidFill>
                          <a:latin typeface="Calibri"/>
                        </a:defRPr>
                      </a:lvl1pPr>
                      <a:lvl2pPr marL="342900" algn="l" defTabSz="342900" rtl="0" eaLnBrk="1" latinLnBrk="0" hangingPunct="1">
                        <a:defRPr sz="1350" kern="1200">
                          <a:solidFill>
                            <a:schemeClr val="dk1"/>
                          </a:solidFill>
                          <a:latin typeface="Calibri"/>
                        </a:defRPr>
                      </a:lvl2pPr>
                      <a:lvl3pPr marL="685800" algn="l" defTabSz="342900" rtl="0" eaLnBrk="1" latinLnBrk="0" hangingPunct="1">
                        <a:defRPr sz="1350" kern="1200">
                          <a:solidFill>
                            <a:schemeClr val="dk1"/>
                          </a:solidFill>
                          <a:latin typeface="Calibri"/>
                        </a:defRPr>
                      </a:lvl3pPr>
                      <a:lvl4pPr marL="1028700" algn="l" defTabSz="342900" rtl="0" eaLnBrk="1" latinLnBrk="0" hangingPunct="1">
                        <a:defRPr sz="1350" kern="1200">
                          <a:solidFill>
                            <a:schemeClr val="dk1"/>
                          </a:solidFill>
                          <a:latin typeface="Calibri"/>
                        </a:defRPr>
                      </a:lvl4pPr>
                      <a:lvl5pPr marL="1371600" algn="l" defTabSz="342900" rtl="0" eaLnBrk="1" latinLnBrk="0" hangingPunct="1">
                        <a:defRPr sz="1350" kern="1200">
                          <a:solidFill>
                            <a:schemeClr val="dk1"/>
                          </a:solidFill>
                          <a:latin typeface="Calibri"/>
                        </a:defRPr>
                      </a:lvl5pPr>
                      <a:lvl6pPr marL="1714500" algn="l" defTabSz="342900" rtl="0" eaLnBrk="1" latinLnBrk="0" hangingPunct="1">
                        <a:defRPr sz="1350" kern="1200">
                          <a:solidFill>
                            <a:schemeClr val="dk1"/>
                          </a:solidFill>
                          <a:latin typeface="Calibri"/>
                        </a:defRPr>
                      </a:lvl6pPr>
                      <a:lvl7pPr marL="2057400" algn="l" defTabSz="342900" rtl="0" eaLnBrk="1" latinLnBrk="0" hangingPunct="1">
                        <a:defRPr sz="1350" kern="1200">
                          <a:solidFill>
                            <a:schemeClr val="dk1"/>
                          </a:solidFill>
                          <a:latin typeface="Calibri"/>
                        </a:defRPr>
                      </a:lvl7pPr>
                      <a:lvl8pPr marL="2400300" algn="l" defTabSz="342900" rtl="0" eaLnBrk="1" latinLnBrk="0" hangingPunct="1">
                        <a:defRPr sz="1350" kern="1200">
                          <a:solidFill>
                            <a:schemeClr val="dk1"/>
                          </a:solidFill>
                          <a:latin typeface="Calibri"/>
                        </a:defRPr>
                      </a:lvl8pPr>
                      <a:lvl9pPr marL="2743200" algn="l" defTabSz="342900" rtl="0" eaLnBrk="1" latinLnBrk="0" hangingPunct="1">
                        <a:defRPr sz="1350" kern="1200">
                          <a:solidFill>
                            <a:schemeClr val="dk1"/>
                          </a:solidFill>
                          <a:latin typeface="Calibri"/>
                        </a:defRPr>
                      </a:lvl9p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700" b="0" i="0" dirty="0">
                          <a:solidFill>
                            <a:srgbClr val="C00000"/>
                          </a:solidFill>
                          <a:latin typeface="Arial" panose="020B0604020202020204" pitchFamily="34" charset="0"/>
                        </a:rPr>
                        <a:t>10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700" b="0" i="0" dirty="0">
                          <a:solidFill>
                            <a:srgbClr val="C00000"/>
                          </a:solidFill>
                          <a:latin typeface="Arial" panose="020B0604020202020204" pitchFamily="34" charset="0"/>
                        </a:rPr>
                        <a:t>2</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700" b="0" i="0" dirty="0">
                          <a:solidFill>
                            <a:srgbClr val="C00000"/>
                          </a:solidFill>
                          <a:latin typeface="Arial" panose="020B0604020202020204" pitchFamily="34" charset="0"/>
                        </a:rPr>
                        <a:t>2</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700" b="0" i="0" dirty="0">
                          <a:solidFill>
                            <a:srgbClr val="C00000"/>
                          </a:solidFill>
                          <a:latin typeface="Arial" panose="020B0604020202020204" pitchFamily="34" charset="0"/>
                        </a:rPr>
                        <a:t>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700" b="0" i="0" dirty="0">
                          <a:solidFill>
                            <a:srgbClr val="C00000"/>
                          </a:solidFill>
                          <a:latin typeface="Arial" panose="020B0604020202020204" pitchFamily="34" charset="0"/>
                        </a:rPr>
                        <a:t>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610370341"/>
                  </a:ext>
                </a:extLst>
              </a:tr>
            </a:tbl>
          </a:graphicData>
        </a:graphic>
      </p:graphicFrame>
      <p:graphicFrame>
        <p:nvGraphicFramePr>
          <p:cNvPr id="20" name="Tableau 19">
            <a:extLst>
              <a:ext uri="{FF2B5EF4-FFF2-40B4-BE49-F238E27FC236}">
                <a16:creationId xmlns:a16="http://schemas.microsoft.com/office/drawing/2014/main" id="{76F9F1FF-774A-4F16-9E1C-2BBC1A997177}"/>
              </a:ext>
            </a:extLst>
          </p:cNvPr>
          <p:cNvGraphicFramePr>
            <a:graphicFrameLocks noGrp="1"/>
          </p:cNvGraphicFramePr>
          <p:nvPr/>
        </p:nvGraphicFramePr>
        <p:xfrm>
          <a:off x="510903" y="3810969"/>
          <a:ext cx="3658463" cy="274320"/>
        </p:xfrm>
        <a:graphic>
          <a:graphicData uri="http://schemas.openxmlformats.org/drawingml/2006/table">
            <a:tbl>
              <a:tblPr firstRow="1" bandRow="1">
                <a:tableStyleId>{5C22544A-7EE6-4342-B048-85BDC9FD1C3A}</a:tableStyleId>
              </a:tblPr>
              <a:tblGrid>
                <a:gridCol w="403721">
                  <a:extLst>
                    <a:ext uri="{9D8B030D-6E8A-4147-A177-3AD203B41FA5}">
                      <a16:colId xmlns:a16="http://schemas.microsoft.com/office/drawing/2014/main" val="1368094629"/>
                    </a:ext>
                  </a:extLst>
                </a:gridCol>
                <a:gridCol w="361638">
                  <a:extLst>
                    <a:ext uri="{9D8B030D-6E8A-4147-A177-3AD203B41FA5}">
                      <a16:colId xmlns:a16="http://schemas.microsoft.com/office/drawing/2014/main" val="3704076693"/>
                    </a:ext>
                  </a:extLst>
                </a:gridCol>
                <a:gridCol w="361638">
                  <a:extLst>
                    <a:ext uri="{9D8B030D-6E8A-4147-A177-3AD203B41FA5}">
                      <a16:colId xmlns:a16="http://schemas.microsoft.com/office/drawing/2014/main" val="2681233401"/>
                    </a:ext>
                  </a:extLst>
                </a:gridCol>
                <a:gridCol w="361638">
                  <a:extLst>
                    <a:ext uri="{9D8B030D-6E8A-4147-A177-3AD203B41FA5}">
                      <a16:colId xmlns:a16="http://schemas.microsoft.com/office/drawing/2014/main" val="214856756"/>
                    </a:ext>
                  </a:extLst>
                </a:gridCol>
                <a:gridCol w="361638">
                  <a:extLst>
                    <a:ext uri="{9D8B030D-6E8A-4147-A177-3AD203B41FA5}">
                      <a16:colId xmlns:a16="http://schemas.microsoft.com/office/drawing/2014/main" val="3711919868"/>
                    </a:ext>
                  </a:extLst>
                </a:gridCol>
                <a:gridCol w="361638">
                  <a:extLst>
                    <a:ext uri="{9D8B030D-6E8A-4147-A177-3AD203B41FA5}">
                      <a16:colId xmlns:a16="http://schemas.microsoft.com/office/drawing/2014/main" val="267304294"/>
                    </a:ext>
                  </a:extLst>
                </a:gridCol>
                <a:gridCol w="361638">
                  <a:extLst>
                    <a:ext uri="{9D8B030D-6E8A-4147-A177-3AD203B41FA5}">
                      <a16:colId xmlns:a16="http://schemas.microsoft.com/office/drawing/2014/main" val="3219935118"/>
                    </a:ext>
                  </a:extLst>
                </a:gridCol>
                <a:gridCol w="361638">
                  <a:extLst>
                    <a:ext uri="{9D8B030D-6E8A-4147-A177-3AD203B41FA5}">
                      <a16:colId xmlns:a16="http://schemas.microsoft.com/office/drawing/2014/main" val="2884713998"/>
                    </a:ext>
                  </a:extLst>
                </a:gridCol>
                <a:gridCol w="361638">
                  <a:extLst>
                    <a:ext uri="{9D8B030D-6E8A-4147-A177-3AD203B41FA5}">
                      <a16:colId xmlns:a16="http://schemas.microsoft.com/office/drawing/2014/main" val="3948885485"/>
                    </a:ext>
                  </a:extLst>
                </a:gridCol>
                <a:gridCol w="361638">
                  <a:extLst>
                    <a:ext uri="{9D8B030D-6E8A-4147-A177-3AD203B41FA5}">
                      <a16:colId xmlns:a16="http://schemas.microsoft.com/office/drawing/2014/main" val="3948627852"/>
                    </a:ext>
                  </a:extLst>
                </a:gridCol>
              </a:tblGrid>
              <a:tr h="137160">
                <a:tc>
                  <a:txBody>
                    <a:bodyPr/>
                    <a:lstStyle>
                      <a:lvl1pPr marL="0" algn="l" defTabSz="342900" rtl="0" eaLnBrk="1" latinLnBrk="0" hangingPunct="1">
                        <a:defRPr sz="1350" kern="1200">
                          <a:solidFill>
                            <a:schemeClr val="dk1"/>
                          </a:solidFill>
                          <a:latin typeface="Calibri"/>
                        </a:defRPr>
                      </a:lvl1pPr>
                      <a:lvl2pPr marL="342900" algn="l" defTabSz="342900" rtl="0" eaLnBrk="1" latinLnBrk="0" hangingPunct="1">
                        <a:defRPr sz="1350" kern="1200">
                          <a:solidFill>
                            <a:schemeClr val="dk1"/>
                          </a:solidFill>
                          <a:latin typeface="Calibri"/>
                        </a:defRPr>
                      </a:lvl2pPr>
                      <a:lvl3pPr marL="685800" algn="l" defTabSz="342900" rtl="0" eaLnBrk="1" latinLnBrk="0" hangingPunct="1">
                        <a:defRPr sz="1350" kern="1200">
                          <a:solidFill>
                            <a:schemeClr val="dk1"/>
                          </a:solidFill>
                          <a:latin typeface="Calibri"/>
                        </a:defRPr>
                      </a:lvl3pPr>
                      <a:lvl4pPr marL="1028700" algn="l" defTabSz="342900" rtl="0" eaLnBrk="1" latinLnBrk="0" hangingPunct="1">
                        <a:defRPr sz="1350" kern="1200">
                          <a:solidFill>
                            <a:schemeClr val="dk1"/>
                          </a:solidFill>
                          <a:latin typeface="Calibri"/>
                        </a:defRPr>
                      </a:lvl4pPr>
                      <a:lvl5pPr marL="1371600" algn="l" defTabSz="342900" rtl="0" eaLnBrk="1" latinLnBrk="0" hangingPunct="1">
                        <a:defRPr sz="1350" kern="1200">
                          <a:solidFill>
                            <a:schemeClr val="dk1"/>
                          </a:solidFill>
                          <a:latin typeface="Calibri"/>
                        </a:defRPr>
                      </a:lvl5pPr>
                      <a:lvl6pPr marL="1714500" algn="l" defTabSz="342900" rtl="0" eaLnBrk="1" latinLnBrk="0" hangingPunct="1">
                        <a:defRPr sz="1350" kern="1200">
                          <a:solidFill>
                            <a:schemeClr val="dk1"/>
                          </a:solidFill>
                          <a:latin typeface="Calibri"/>
                        </a:defRPr>
                      </a:lvl6pPr>
                      <a:lvl7pPr marL="2057400" algn="l" defTabSz="342900" rtl="0" eaLnBrk="1" latinLnBrk="0" hangingPunct="1">
                        <a:defRPr sz="1350" kern="1200">
                          <a:solidFill>
                            <a:schemeClr val="dk1"/>
                          </a:solidFill>
                          <a:latin typeface="Calibri"/>
                        </a:defRPr>
                      </a:lvl7pPr>
                      <a:lvl8pPr marL="2400300" algn="l" defTabSz="342900" rtl="0" eaLnBrk="1" latinLnBrk="0" hangingPunct="1">
                        <a:defRPr sz="1350" kern="1200">
                          <a:solidFill>
                            <a:schemeClr val="dk1"/>
                          </a:solidFill>
                          <a:latin typeface="Calibri"/>
                        </a:defRPr>
                      </a:lvl8pPr>
                      <a:lvl9pPr marL="2743200" algn="l" defTabSz="342900" rtl="0" eaLnBrk="1" latinLnBrk="0" hangingPunct="1">
                        <a:defRPr sz="1350" kern="1200">
                          <a:solidFill>
                            <a:schemeClr val="dk1"/>
                          </a:solidFill>
                          <a:latin typeface="Calibri"/>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lang="fr-FR" sz="700" b="1" i="0" spc="-30" dirty="0" err="1">
                          <a:solidFill>
                            <a:schemeClr val="accent1"/>
                          </a:solidFill>
                          <a:latin typeface="Arial" panose="020B0604020202020204" pitchFamily="34" charset="0"/>
                        </a:rPr>
                        <a:t>T-DXd</a:t>
                      </a:r>
                      <a:endParaRPr lang="fr-FR" sz="700" b="1" i="0" spc="-30" dirty="0">
                        <a:solidFill>
                          <a:schemeClr val="accent1"/>
                        </a:solidFill>
                        <a:latin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lvl1pPr marL="0" algn="l" defTabSz="342900" rtl="0" eaLnBrk="1" latinLnBrk="0" hangingPunct="1">
                        <a:defRPr sz="1350" kern="1200">
                          <a:solidFill>
                            <a:schemeClr val="dk1"/>
                          </a:solidFill>
                          <a:latin typeface="Calibri"/>
                        </a:defRPr>
                      </a:lvl1pPr>
                      <a:lvl2pPr marL="342900" algn="l" defTabSz="342900" rtl="0" eaLnBrk="1" latinLnBrk="0" hangingPunct="1">
                        <a:defRPr sz="1350" kern="1200">
                          <a:solidFill>
                            <a:schemeClr val="dk1"/>
                          </a:solidFill>
                          <a:latin typeface="Calibri"/>
                        </a:defRPr>
                      </a:lvl2pPr>
                      <a:lvl3pPr marL="685800" algn="l" defTabSz="342900" rtl="0" eaLnBrk="1" latinLnBrk="0" hangingPunct="1">
                        <a:defRPr sz="1350" kern="1200">
                          <a:solidFill>
                            <a:schemeClr val="dk1"/>
                          </a:solidFill>
                          <a:latin typeface="Calibri"/>
                        </a:defRPr>
                      </a:lvl3pPr>
                      <a:lvl4pPr marL="1028700" algn="l" defTabSz="342900" rtl="0" eaLnBrk="1" latinLnBrk="0" hangingPunct="1">
                        <a:defRPr sz="1350" kern="1200">
                          <a:solidFill>
                            <a:schemeClr val="dk1"/>
                          </a:solidFill>
                          <a:latin typeface="Calibri"/>
                        </a:defRPr>
                      </a:lvl4pPr>
                      <a:lvl5pPr marL="1371600" algn="l" defTabSz="342900" rtl="0" eaLnBrk="1" latinLnBrk="0" hangingPunct="1">
                        <a:defRPr sz="1350" kern="1200">
                          <a:solidFill>
                            <a:schemeClr val="dk1"/>
                          </a:solidFill>
                          <a:latin typeface="Calibri"/>
                        </a:defRPr>
                      </a:lvl5pPr>
                      <a:lvl6pPr marL="1714500" algn="l" defTabSz="342900" rtl="0" eaLnBrk="1" latinLnBrk="0" hangingPunct="1">
                        <a:defRPr sz="1350" kern="1200">
                          <a:solidFill>
                            <a:schemeClr val="dk1"/>
                          </a:solidFill>
                          <a:latin typeface="Calibri"/>
                        </a:defRPr>
                      </a:lvl6pPr>
                      <a:lvl7pPr marL="2057400" algn="l" defTabSz="342900" rtl="0" eaLnBrk="1" latinLnBrk="0" hangingPunct="1">
                        <a:defRPr sz="1350" kern="1200">
                          <a:solidFill>
                            <a:schemeClr val="dk1"/>
                          </a:solidFill>
                          <a:latin typeface="Calibri"/>
                        </a:defRPr>
                      </a:lvl7pPr>
                      <a:lvl8pPr marL="2400300" algn="l" defTabSz="342900" rtl="0" eaLnBrk="1" latinLnBrk="0" hangingPunct="1">
                        <a:defRPr sz="1350" kern="1200">
                          <a:solidFill>
                            <a:schemeClr val="dk1"/>
                          </a:solidFill>
                          <a:latin typeface="Calibri"/>
                        </a:defRPr>
                      </a:lvl8pPr>
                      <a:lvl9pPr marL="2743200" algn="l" defTabSz="342900" rtl="0" eaLnBrk="1" latinLnBrk="0" hangingPunct="1">
                        <a:defRPr sz="1350" kern="1200">
                          <a:solidFill>
                            <a:schemeClr val="dk1"/>
                          </a:solidFill>
                          <a:latin typeface="Calibri"/>
                        </a:defRPr>
                      </a:lvl9p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700" b="0" i="0" dirty="0">
                          <a:solidFill>
                            <a:schemeClr val="accent1"/>
                          </a:solidFill>
                          <a:latin typeface="Arial" panose="020B0604020202020204" pitchFamily="34" charset="0"/>
                        </a:rPr>
                        <a:t>125</a:t>
                      </a: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lvl1pPr marL="0" algn="l" defTabSz="342900" rtl="0" eaLnBrk="1" latinLnBrk="0" hangingPunct="1">
                        <a:defRPr sz="1350" kern="1200">
                          <a:solidFill>
                            <a:schemeClr val="dk1"/>
                          </a:solidFill>
                          <a:latin typeface="Calibri"/>
                        </a:defRPr>
                      </a:lvl1pPr>
                      <a:lvl2pPr marL="342900" algn="l" defTabSz="342900" rtl="0" eaLnBrk="1" latinLnBrk="0" hangingPunct="1">
                        <a:defRPr sz="1350" kern="1200">
                          <a:solidFill>
                            <a:schemeClr val="dk1"/>
                          </a:solidFill>
                          <a:latin typeface="Calibri"/>
                        </a:defRPr>
                      </a:lvl2pPr>
                      <a:lvl3pPr marL="685800" algn="l" defTabSz="342900" rtl="0" eaLnBrk="1" latinLnBrk="0" hangingPunct="1">
                        <a:defRPr sz="1350" kern="1200">
                          <a:solidFill>
                            <a:schemeClr val="dk1"/>
                          </a:solidFill>
                          <a:latin typeface="Calibri"/>
                        </a:defRPr>
                      </a:lvl3pPr>
                      <a:lvl4pPr marL="1028700" algn="l" defTabSz="342900" rtl="0" eaLnBrk="1" latinLnBrk="0" hangingPunct="1">
                        <a:defRPr sz="1350" kern="1200">
                          <a:solidFill>
                            <a:schemeClr val="dk1"/>
                          </a:solidFill>
                          <a:latin typeface="Calibri"/>
                        </a:defRPr>
                      </a:lvl4pPr>
                      <a:lvl5pPr marL="1371600" algn="l" defTabSz="342900" rtl="0" eaLnBrk="1" latinLnBrk="0" hangingPunct="1">
                        <a:defRPr sz="1350" kern="1200">
                          <a:solidFill>
                            <a:schemeClr val="dk1"/>
                          </a:solidFill>
                          <a:latin typeface="Calibri"/>
                        </a:defRPr>
                      </a:lvl5pPr>
                      <a:lvl6pPr marL="1714500" algn="l" defTabSz="342900" rtl="0" eaLnBrk="1" latinLnBrk="0" hangingPunct="1">
                        <a:defRPr sz="1350" kern="1200">
                          <a:solidFill>
                            <a:schemeClr val="dk1"/>
                          </a:solidFill>
                          <a:latin typeface="Calibri"/>
                        </a:defRPr>
                      </a:lvl6pPr>
                      <a:lvl7pPr marL="2057400" algn="l" defTabSz="342900" rtl="0" eaLnBrk="1" latinLnBrk="0" hangingPunct="1">
                        <a:defRPr sz="1350" kern="1200">
                          <a:solidFill>
                            <a:schemeClr val="dk1"/>
                          </a:solidFill>
                          <a:latin typeface="Calibri"/>
                        </a:defRPr>
                      </a:lvl7pPr>
                      <a:lvl8pPr marL="2400300" algn="l" defTabSz="342900" rtl="0" eaLnBrk="1" latinLnBrk="0" hangingPunct="1">
                        <a:defRPr sz="1350" kern="1200">
                          <a:solidFill>
                            <a:schemeClr val="dk1"/>
                          </a:solidFill>
                          <a:latin typeface="Calibri"/>
                        </a:defRPr>
                      </a:lvl8pPr>
                      <a:lvl9pPr marL="2743200" algn="l" defTabSz="342900" rtl="0" eaLnBrk="1" latinLnBrk="0" hangingPunct="1">
                        <a:defRPr sz="1350" kern="1200">
                          <a:solidFill>
                            <a:schemeClr val="dk1"/>
                          </a:solidFill>
                          <a:latin typeface="Calibri"/>
                        </a:defRPr>
                      </a:lvl9p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700" b="0" i="0" dirty="0">
                          <a:solidFill>
                            <a:schemeClr val="accent1"/>
                          </a:solidFill>
                          <a:latin typeface="Arial" panose="020B0604020202020204" pitchFamily="34" charset="0"/>
                        </a:rPr>
                        <a:t>82</a:t>
                      </a: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lvl1pPr marL="0" algn="l" defTabSz="342900" rtl="0" eaLnBrk="1" latinLnBrk="0" hangingPunct="1">
                        <a:defRPr sz="1350" kern="1200">
                          <a:solidFill>
                            <a:schemeClr val="dk1"/>
                          </a:solidFill>
                          <a:latin typeface="Calibri"/>
                        </a:defRPr>
                      </a:lvl1pPr>
                      <a:lvl2pPr marL="342900" algn="l" defTabSz="342900" rtl="0" eaLnBrk="1" latinLnBrk="0" hangingPunct="1">
                        <a:defRPr sz="1350" kern="1200">
                          <a:solidFill>
                            <a:schemeClr val="dk1"/>
                          </a:solidFill>
                          <a:latin typeface="Calibri"/>
                        </a:defRPr>
                      </a:lvl2pPr>
                      <a:lvl3pPr marL="685800" algn="l" defTabSz="342900" rtl="0" eaLnBrk="1" latinLnBrk="0" hangingPunct="1">
                        <a:defRPr sz="1350" kern="1200">
                          <a:solidFill>
                            <a:schemeClr val="dk1"/>
                          </a:solidFill>
                          <a:latin typeface="Calibri"/>
                        </a:defRPr>
                      </a:lvl3pPr>
                      <a:lvl4pPr marL="1028700" algn="l" defTabSz="342900" rtl="0" eaLnBrk="1" latinLnBrk="0" hangingPunct="1">
                        <a:defRPr sz="1350" kern="1200">
                          <a:solidFill>
                            <a:schemeClr val="dk1"/>
                          </a:solidFill>
                          <a:latin typeface="Calibri"/>
                        </a:defRPr>
                      </a:lvl4pPr>
                      <a:lvl5pPr marL="1371600" algn="l" defTabSz="342900" rtl="0" eaLnBrk="1" latinLnBrk="0" hangingPunct="1">
                        <a:defRPr sz="1350" kern="1200">
                          <a:solidFill>
                            <a:schemeClr val="dk1"/>
                          </a:solidFill>
                          <a:latin typeface="Calibri"/>
                        </a:defRPr>
                      </a:lvl5pPr>
                      <a:lvl6pPr marL="1714500" algn="l" defTabSz="342900" rtl="0" eaLnBrk="1" latinLnBrk="0" hangingPunct="1">
                        <a:defRPr sz="1350" kern="1200">
                          <a:solidFill>
                            <a:schemeClr val="dk1"/>
                          </a:solidFill>
                          <a:latin typeface="Calibri"/>
                        </a:defRPr>
                      </a:lvl6pPr>
                      <a:lvl7pPr marL="2057400" algn="l" defTabSz="342900" rtl="0" eaLnBrk="1" latinLnBrk="0" hangingPunct="1">
                        <a:defRPr sz="1350" kern="1200">
                          <a:solidFill>
                            <a:schemeClr val="dk1"/>
                          </a:solidFill>
                          <a:latin typeface="Calibri"/>
                        </a:defRPr>
                      </a:lvl7pPr>
                      <a:lvl8pPr marL="2400300" algn="l" defTabSz="342900" rtl="0" eaLnBrk="1" latinLnBrk="0" hangingPunct="1">
                        <a:defRPr sz="1350" kern="1200">
                          <a:solidFill>
                            <a:schemeClr val="dk1"/>
                          </a:solidFill>
                          <a:latin typeface="Calibri"/>
                        </a:defRPr>
                      </a:lvl8pPr>
                      <a:lvl9pPr marL="2743200" algn="l" defTabSz="342900" rtl="0" eaLnBrk="1" latinLnBrk="0" hangingPunct="1">
                        <a:defRPr sz="1350" kern="1200">
                          <a:solidFill>
                            <a:schemeClr val="dk1"/>
                          </a:solidFill>
                          <a:latin typeface="Calibri"/>
                        </a:defRPr>
                      </a:lvl9p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700" b="0" i="0" dirty="0">
                          <a:solidFill>
                            <a:schemeClr val="accent1"/>
                          </a:solidFill>
                          <a:latin typeface="Arial" panose="020B0604020202020204" pitchFamily="34" charset="0"/>
                        </a:rPr>
                        <a:t>35</a:t>
                      </a: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lvl1pPr marL="0" algn="l" defTabSz="342900" rtl="0" eaLnBrk="1" latinLnBrk="0" hangingPunct="1">
                        <a:defRPr sz="1350" kern="1200">
                          <a:solidFill>
                            <a:schemeClr val="dk1"/>
                          </a:solidFill>
                          <a:latin typeface="Calibri"/>
                        </a:defRPr>
                      </a:lvl1pPr>
                      <a:lvl2pPr marL="342900" algn="l" defTabSz="342900" rtl="0" eaLnBrk="1" latinLnBrk="0" hangingPunct="1">
                        <a:defRPr sz="1350" kern="1200">
                          <a:solidFill>
                            <a:schemeClr val="dk1"/>
                          </a:solidFill>
                          <a:latin typeface="Calibri"/>
                        </a:defRPr>
                      </a:lvl2pPr>
                      <a:lvl3pPr marL="685800" algn="l" defTabSz="342900" rtl="0" eaLnBrk="1" latinLnBrk="0" hangingPunct="1">
                        <a:defRPr sz="1350" kern="1200">
                          <a:solidFill>
                            <a:schemeClr val="dk1"/>
                          </a:solidFill>
                          <a:latin typeface="Calibri"/>
                        </a:defRPr>
                      </a:lvl3pPr>
                      <a:lvl4pPr marL="1028700" algn="l" defTabSz="342900" rtl="0" eaLnBrk="1" latinLnBrk="0" hangingPunct="1">
                        <a:defRPr sz="1350" kern="1200">
                          <a:solidFill>
                            <a:schemeClr val="dk1"/>
                          </a:solidFill>
                          <a:latin typeface="Calibri"/>
                        </a:defRPr>
                      </a:lvl4pPr>
                      <a:lvl5pPr marL="1371600" algn="l" defTabSz="342900" rtl="0" eaLnBrk="1" latinLnBrk="0" hangingPunct="1">
                        <a:defRPr sz="1350" kern="1200">
                          <a:solidFill>
                            <a:schemeClr val="dk1"/>
                          </a:solidFill>
                          <a:latin typeface="Calibri"/>
                        </a:defRPr>
                      </a:lvl5pPr>
                      <a:lvl6pPr marL="1714500" algn="l" defTabSz="342900" rtl="0" eaLnBrk="1" latinLnBrk="0" hangingPunct="1">
                        <a:defRPr sz="1350" kern="1200">
                          <a:solidFill>
                            <a:schemeClr val="dk1"/>
                          </a:solidFill>
                          <a:latin typeface="Calibri"/>
                        </a:defRPr>
                      </a:lvl6pPr>
                      <a:lvl7pPr marL="2057400" algn="l" defTabSz="342900" rtl="0" eaLnBrk="1" latinLnBrk="0" hangingPunct="1">
                        <a:defRPr sz="1350" kern="1200">
                          <a:solidFill>
                            <a:schemeClr val="dk1"/>
                          </a:solidFill>
                          <a:latin typeface="Calibri"/>
                        </a:defRPr>
                      </a:lvl7pPr>
                      <a:lvl8pPr marL="2400300" algn="l" defTabSz="342900" rtl="0" eaLnBrk="1" latinLnBrk="0" hangingPunct="1">
                        <a:defRPr sz="1350" kern="1200">
                          <a:solidFill>
                            <a:schemeClr val="dk1"/>
                          </a:solidFill>
                          <a:latin typeface="Calibri"/>
                        </a:defRPr>
                      </a:lvl8pPr>
                      <a:lvl9pPr marL="2743200" algn="l" defTabSz="342900" rtl="0" eaLnBrk="1" latinLnBrk="0" hangingPunct="1">
                        <a:defRPr sz="1350" kern="1200">
                          <a:solidFill>
                            <a:schemeClr val="dk1"/>
                          </a:solidFill>
                          <a:latin typeface="Calibri"/>
                        </a:defRPr>
                      </a:lvl9p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700" b="0" i="0" dirty="0">
                          <a:solidFill>
                            <a:schemeClr val="accent1"/>
                          </a:solidFill>
                          <a:latin typeface="Arial" panose="020B0604020202020204" pitchFamily="34" charset="0"/>
                        </a:rPr>
                        <a:t>20</a:t>
                      </a: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lvl1pPr marL="0" algn="l" defTabSz="342900" rtl="0" eaLnBrk="1" latinLnBrk="0" hangingPunct="1">
                        <a:defRPr sz="1350" kern="1200">
                          <a:solidFill>
                            <a:schemeClr val="dk1"/>
                          </a:solidFill>
                          <a:latin typeface="Calibri"/>
                        </a:defRPr>
                      </a:lvl1pPr>
                      <a:lvl2pPr marL="342900" algn="l" defTabSz="342900" rtl="0" eaLnBrk="1" latinLnBrk="0" hangingPunct="1">
                        <a:defRPr sz="1350" kern="1200">
                          <a:solidFill>
                            <a:schemeClr val="dk1"/>
                          </a:solidFill>
                          <a:latin typeface="Calibri"/>
                        </a:defRPr>
                      </a:lvl2pPr>
                      <a:lvl3pPr marL="685800" algn="l" defTabSz="342900" rtl="0" eaLnBrk="1" latinLnBrk="0" hangingPunct="1">
                        <a:defRPr sz="1350" kern="1200">
                          <a:solidFill>
                            <a:schemeClr val="dk1"/>
                          </a:solidFill>
                          <a:latin typeface="Calibri"/>
                        </a:defRPr>
                      </a:lvl3pPr>
                      <a:lvl4pPr marL="1028700" algn="l" defTabSz="342900" rtl="0" eaLnBrk="1" latinLnBrk="0" hangingPunct="1">
                        <a:defRPr sz="1350" kern="1200">
                          <a:solidFill>
                            <a:schemeClr val="dk1"/>
                          </a:solidFill>
                          <a:latin typeface="Calibri"/>
                        </a:defRPr>
                      </a:lvl4pPr>
                      <a:lvl5pPr marL="1371600" algn="l" defTabSz="342900" rtl="0" eaLnBrk="1" latinLnBrk="0" hangingPunct="1">
                        <a:defRPr sz="1350" kern="1200">
                          <a:solidFill>
                            <a:schemeClr val="dk1"/>
                          </a:solidFill>
                          <a:latin typeface="Calibri"/>
                        </a:defRPr>
                      </a:lvl5pPr>
                      <a:lvl6pPr marL="1714500" algn="l" defTabSz="342900" rtl="0" eaLnBrk="1" latinLnBrk="0" hangingPunct="1">
                        <a:defRPr sz="1350" kern="1200">
                          <a:solidFill>
                            <a:schemeClr val="dk1"/>
                          </a:solidFill>
                          <a:latin typeface="Calibri"/>
                        </a:defRPr>
                      </a:lvl6pPr>
                      <a:lvl7pPr marL="2057400" algn="l" defTabSz="342900" rtl="0" eaLnBrk="1" latinLnBrk="0" hangingPunct="1">
                        <a:defRPr sz="1350" kern="1200">
                          <a:solidFill>
                            <a:schemeClr val="dk1"/>
                          </a:solidFill>
                          <a:latin typeface="Calibri"/>
                        </a:defRPr>
                      </a:lvl7pPr>
                      <a:lvl8pPr marL="2400300" algn="l" defTabSz="342900" rtl="0" eaLnBrk="1" latinLnBrk="0" hangingPunct="1">
                        <a:defRPr sz="1350" kern="1200">
                          <a:solidFill>
                            <a:schemeClr val="dk1"/>
                          </a:solidFill>
                          <a:latin typeface="Calibri"/>
                        </a:defRPr>
                      </a:lvl8pPr>
                      <a:lvl9pPr marL="2743200" algn="l" defTabSz="342900" rtl="0" eaLnBrk="1" latinLnBrk="0" hangingPunct="1">
                        <a:defRPr sz="1350" kern="1200">
                          <a:solidFill>
                            <a:schemeClr val="dk1"/>
                          </a:solidFill>
                          <a:latin typeface="Calibri"/>
                        </a:defRPr>
                      </a:lvl9p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700" b="0" i="0" dirty="0">
                          <a:solidFill>
                            <a:schemeClr val="accent1"/>
                          </a:solidFill>
                          <a:latin typeface="Arial" panose="020B0604020202020204" pitchFamily="34" charset="0"/>
                        </a:rPr>
                        <a:t>12</a:t>
                      </a: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700" b="0" i="0" dirty="0">
                          <a:solidFill>
                            <a:schemeClr val="accent1"/>
                          </a:solidFill>
                          <a:latin typeface="Arial" panose="020B0604020202020204" pitchFamily="34" charset="0"/>
                        </a:rPr>
                        <a:t>5</a:t>
                      </a: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700" b="0" i="0" dirty="0">
                          <a:solidFill>
                            <a:schemeClr val="accent1"/>
                          </a:solidFill>
                          <a:latin typeface="Arial" panose="020B0604020202020204" pitchFamily="34" charset="0"/>
                        </a:rPr>
                        <a:t>3</a:t>
                      </a: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700" b="0" i="0" dirty="0">
                          <a:solidFill>
                            <a:schemeClr val="accent1"/>
                          </a:solidFill>
                          <a:latin typeface="Arial" panose="020B0604020202020204" pitchFamily="34" charset="0"/>
                        </a:rPr>
                        <a:t>1</a:t>
                      </a: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700" b="0" i="0" dirty="0">
                          <a:solidFill>
                            <a:schemeClr val="accent1"/>
                          </a:solidFill>
                          <a:latin typeface="Arial" panose="020B0604020202020204" pitchFamily="34" charset="0"/>
                        </a:rPr>
                        <a:t>0</a:t>
                      </a: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509790018"/>
                  </a:ext>
                </a:extLst>
              </a:tr>
              <a:tr h="137160">
                <a:tc>
                  <a:txBody>
                    <a:bodyPr/>
                    <a:lstStyle>
                      <a:lvl1pPr marL="0" algn="l" defTabSz="342900" rtl="0" eaLnBrk="1" latinLnBrk="0" hangingPunct="1">
                        <a:defRPr sz="1350" kern="1200">
                          <a:solidFill>
                            <a:schemeClr val="dk1"/>
                          </a:solidFill>
                          <a:latin typeface="Calibri"/>
                        </a:defRPr>
                      </a:lvl1pPr>
                      <a:lvl2pPr marL="342900" algn="l" defTabSz="342900" rtl="0" eaLnBrk="1" latinLnBrk="0" hangingPunct="1">
                        <a:defRPr sz="1350" kern="1200">
                          <a:solidFill>
                            <a:schemeClr val="dk1"/>
                          </a:solidFill>
                          <a:latin typeface="Calibri"/>
                        </a:defRPr>
                      </a:lvl2pPr>
                      <a:lvl3pPr marL="685800" algn="l" defTabSz="342900" rtl="0" eaLnBrk="1" latinLnBrk="0" hangingPunct="1">
                        <a:defRPr sz="1350" kern="1200">
                          <a:solidFill>
                            <a:schemeClr val="dk1"/>
                          </a:solidFill>
                          <a:latin typeface="Calibri"/>
                        </a:defRPr>
                      </a:lvl3pPr>
                      <a:lvl4pPr marL="1028700" algn="l" defTabSz="342900" rtl="0" eaLnBrk="1" latinLnBrk="0" hangingPunct="1">
                        <a:defRPr sz="1350" kern="1200">
                          <a:solidFill>
                            <a:schemeClr val="dk1"/>
                          </a:solidFill>
                          <a:latin typeface="Calibri"/>
                        </a:defRPr>
                      </a:lvl4pPr>
                      <a:lvl5pPr marL="1371600" algn="l" defTabSz="342900" rtl="0" eaLnBrk="1" latinLnBrk="0" hangingPunct="1">
                        <a:defRPr sz="1350" kern="1200">
                          <a:solidFill>
                            <a:schemeClr val="dk1"/>
                          </a:solidFill>
                          <a:latin typeface="Calibri"/>
                        </a:defRPr>
                      </a:lvl5pPr>
                      <a:lvl6pPr marL="1714500" algn="l" defTabSz="342900" rtl="0" eaLnBrk="1" latinLnBrk="0" hangingPunct="1">
                        <a:defRPr sz="1350" kern="1200">
                          <a:solidFill>
                            <a:schemeClr val="dk1"/>
                          </a:solidFill>
                          <a:latin typeface="Calibri"/>
                        </a:defRPr>
                      </a:lvl6pPr>
                      <a:lvl7pPr marL="2057400" algn="l" defTabSz="342900" rtl="0" eaLnBrk="1" latinLnBrk="0" hangingPunct="1">
                        <a:defRPr sz="1350" kern="1200">
                          <a:solidFill>
                            <a:schemeClr val="dk1"/>
                          </a:solidFill>
                          <a:latin typeface="Calibri"/>
                        </a:defRPr>
                      </a:lvl7pPr>
                      <a:lvl8pPr marL="2400300" algn="l" defTabSz="342900" rtl="0" eaLnBrk="1" latinLnBrk="0" hangingPunct="1">
                        <a:defRPr sz="1350" kern="1200">
                          <a:solidFill>
                            <a:schemeClr val="dk1"/>
                          </a:solidFill>
                          <a:latin typeface="Calibri"/>
                        </a:defRPr>
                      </a:lvl8pPr>
                      <a:lvl9pPr marL="2743200" algn="l" defTabSz="342900" rtl="0" eaLnBrk="1" latinLnBrk="0" hangingPunct="1">
                        <a:defRPr sz="1350" kern="1200">
                          <a:solidFill>
                            <a:schemeClr val="dk1"/>
                          </a:solidFill>
                          <a:latin typeface="Calibri"/>
                        </a:defRPr>
                      </a:lvl9pPr>
                    </a:lstStyle>
                    <a:p>
                      <a:pPr marL="0" marR="0" indent="0" algn="r" defTabSz="457200" rtl="0" eaLnBrk="1" fontAlgn="auto" latinLnBrk="0" hangingPunct="1">
                        <a:lnSpc>
                          <a:spcPct val="100000"/>
                        </a:lnSpc>
                        <a:spcBef>
                          <a:spcPts val="0"/>
                        </a:spcBef>
                        <a:spcAft>
                          <a:spcPts val="0"/>
                        </a:spcAft>
                        <a:buClrTx/>
                        <a:buSzTx/>
                        <a:buFontTx/>
                        <a:buNone/>
                        <a:tabLst/>
                        <a:defRPr/>
                      </a:pPr>
                      <a:r>
                        <a:rPr lang="fr-FR" sz="700" b="1" i="0" spc="-30" dirty="0">
                          <a:solidFill>
                            <a:srgbClr val="C00000"/>
                          </a:solidFill>
                          <a:latin typeface="Arial" panose="020B0604020202020204" pitchFamily="34" charset="0"/>
                        </a:rPr>
                        <a:t>Chimio</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342900" rtl="0" eaLnBrk="1" latinLnBrk="0" hangingPunct="1">
                        <a:defRPr sz="1350" kern="1200">
                          <a:solidFill>
                            <a:schemeClr val="dk1"/>
                          </a:solidFill>
                          <a:latin typeface="Calibri"/>
                        </a:defRPr>
                      </a:lvl1pPr>
                      <a:lvl2pPr marL="342900" algn="l" defTabSz="342900" rtl="0" eaLnBrk="1" latinLnBrk="0" hangingPunct="1">
                        <a:defRPr sz="1350" kern="1200">
                          <a:solidFill>
                            <a:schemeClr val="dk1"/>
                          </a:solidFill>
                          <a:latin typeface="Calibri"/>
                        </a:defRPr>
                      </a:lvl2pPr>
                      <a:lvl3pPr marL="685800" algn="l" defTabSz="342900" rtl="0" eaLnBrk="1" latinLnBrk="0" hangingPunct="1">
                        <a:defRPr sz="1350" kern="1200">
                          <a:solidFill>
                            <a:schemeClr val="dk1"/>
                          </a:solidFill>
                          <a:latin typeface="Calibri"/>
                        </a:defRPr>
                      </a:lvl3pPr>
                      <a:lvl4pPr marL="1028700" algn="l" defTabSz="342900" rtl="0" eaLnBrk="1" latinLnBrk="0" hangingPunct="1">
                        <a:defRPr sz="1350" kern="1200">
                          <a:solidFill>
                            <a:schemeClr val="dk1"/>
                          </a:solidFill>
                          <a:latin typeface="Calibri"/>
                        </a:defRPr>
                      </a:lvl4pPr>
                      <a:lvl5pPr marL="1371600" algn="l" defTabSz="342900" rtl="0" eaLnBrk="1" latinLnBrk="0" hangingPunct="1">
                        <a:defRPr sz="1350" kern="1200">
                          <a:solidFill>
                            <a:schemeClr val="dk1"/>
                          </a:solidFill>
                          <a:latin typeface="Calibri"/>
                        </a:defRPr>
                      </a:lvl5pPr>
                      <a:lvl6pPr marL="1714500" algn="l" defTabSz="342900" rtl="0" eaLnBrk="1" latinLnBrk="0" hangingPunct="1">
                        <a:defRPr sz="1350" kern="1200">
                          <a:solidFill>
                            <a:schemeClr val="dk1"/>
                          </a:solidFill>
                          <a:latin typeface="Calibri"/>
                        </a:defRPr>
                      </a:lvl6pPr>
                      <a:lvl7pPr marL="2057400" algn="l" defTabSz="342900" rtl="0" eaLnBrk="1" latinLnBrk="0" hangingPunct="1">
                        <a:defRPr sz="1350" kern="1200">
                          <a:solidFill>
                            <a:schemeClr val="dk1"/>
                          </a:solidFill>
                          <a:latin typeface="Calibri"/>
                        </a:defRPr>
                      </a:lvl7pPr>
                      <a:lvl8pPr marL="2400300" algn="l" defTabSz="342900" rtl="0" eaLnBrk="1" latinLnBrk="0" hangingPunct="1">
                        <a:defRPr sz="1350" kern="1200">
                          <a:solidFill>
                            <a:schemeClr val="dk1"/>
                          </a:solidFill>
                          <a:latin typeface="Calibri"/>
                        </a:defRPr>
                      </a:lvl8pPr>
                      <a:lvl9pPr marL="2743200" algn="l" defTabSz="342900" rtl="0" eaLnBrk="1" latinLnBrk="0" hangingPunct="1">
                        <a:defRPr sz="1350" kern="1200">
                          <a:solidFill>
                            <a:schemeClr val="dk1"/>
                          </a:solidFill>
                          <a:latin typeface="Calibri"/>
                        </a:defRPr>
                      </a:lvl9p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700" b="0" i="0" dirty="0">
                          <a:solidFill>
                            <a:srgbClr val="C00000"/>
                          </a:solidFill>
                          <a:latin typeface="Arial" panose="020B0604020202020204" pitchFamily="34" charset="0"/>
                        </a:rPr>
                        <a:t>62</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342900" rtl="0" eaLnBrk="1" latinLnBrk="0" hangingPunct="1">
                        <a:defRPr sz="1350" kern="1200">
                          <a:solidFill>
                            <a:schemeClr val="dk1"/>
                          </a:solidFill>
                          <a:latin typeface="Calibri"/>
                        </a:defRPr>
                      </a:lvl1pPr>
                      <a:lvl2pPr marL="342900" algn="l" defTabSz="342900" rtl="0" eaLnBrk="1" latinLnBrk="0" hangingPunct="1">
                        <a:defRPr sz="1350" kern="1200">
                          <a:solidFill>
                            <a:schemeClr val="dk1"/>
                          </a:solidFill>
                          <a:latin typeface="Calibri"/>
                        </a:defRPr>
                      </a:lvl2pPr>
                      <a:lvl3pPr marL="685800" algn="l" defTabSz="342900" rtl="0" eaLnBrk="1" latinLnBrk="0" hangingPunct="1">
                        <a:defRPr sz="1350" kern="1200">
                          <a:solidFill>
                            <a:schemeClr val="dk1"/>
                          </a:solidFill>
                          <a:latin typeface="Calibri"/>
                        </a:defRPr>
                      </a:lvl3pPr>
                      <a:lvl4pPr marL="1028700" algn="l" defTabSz="342900" rtl="0" eaLnBrk="1" latinLnBrk="0" hangingPunct="1">
                        <a:defRPr sz="1350" kern="1200">
                          <a:solidFill>
                            <a:schemeClr val="dk1"/>
                          </a:solidFill>
                          <a:latin typeface="Calibri"/>
                        </a:defRPr>
                      </a:lvl4pPr>
                      <a:lvl5pPr marL="1371600" algn="l" defTabSz="342900" rtl="0" eaLnBrk="1" latinLnBrk="0" hangingPunct="1">
                        <a:defRPr sz="1350" kern="1200">
                          <a:solidFill>
                            <a:schemeClr val="dk1"/>
                          </a:solidFill>
                          <a:latin typeface="Calibri"/>
                        </a:defRPr>
                      </a:lvl5pPr>
                      <a:lvl6pPr marL="1714500" algn="l" defTabSz="342900" rtl="0" eaLnBrk="1" latinLnBrk="0" hangingPunct="1">
                        <a:defRPr sz="1350" kern="1200">
                          <a:solidFill>
                            <a:schemeClr val="dk1"/>
                          </a:solidFill>
                          <a:latin typeface="Calibri"/>
                        </a:defRPr>
                      </a:lvl6pPr>
                      <a:lvl7pPr marL="2057400" algn="l" defTabSz="342900" rtl="0" eaLnBrk="1" latinLnBrk="0" hangingPunct="1">
                        <a:defRPr sz="1350" kern="1200">
                          <a:solidFill>
                            <a:schemeClr val="dk1"/>
                          </a:solidFill>
                          <a:latin typeface="Calibri"/>
                        </a:defRPr>
                      </a:lvl7pPr>
                      <a:lvl8pPr marL="2400300" algn="l" defTabSz="342900" rtl="0" eaLnBrk="1" latinLnBrk="0" hangingPunct="1">
                        <a:defRPr sz="1350" kern="1200">
                          <a:solidFill>
                            <a:schemeClr val="dk1"/>
                          </a:solidFill>
                          <a:latin typeface="Calibri"/>
                        </a:defRPr>
                      </a:lvl8pPr>
                      <a:lvl9pPr marL="2743200" algn="l" defTabSz="342900" rtl="0" eaLnBrk="1" latinLnBrk="0" hangingPunct="1">
                        <a:defRPr sz="1350" kern="1200">
                          <a:solidFill>
                            <a:schemeClr val="dk1"/>
                          </a:solidFill>
                          <a:latin typeface="Calibri"/>
                        </a:defRPr>
                      </a:lvl9p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700" b="0" i="0" dirty="0">
                          <a:solidFill>
                            <a:srgbClr val="C00000"/>
                          </a:solidFill>
                          <a:latin typeface="Arial" panose="020B0604020202020204" pitchFamily="34" charset="0"/>
                        </a:rPr>
                        <a:t>19</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342900" rtl="0" eaLnBrk="1" latinLnBrk="0" hangingPunct="1">
                        <a:defRPr sz="1350" kern="1200">
                          <a:solidFill>
                            <a:schemeClr val="dk1"/>
                          </a:solidFill>
                          <a:latin typeface="Calibri"/>
                        </a:defRPr>
                      </a:lvl1pPr>
                      <a:lvl2pPr marL="342900" algn="l" defTabSz="342900" rtl="0" eaLnBrk="1" latinLnBrk="0" hangingPunct="1">
                        <a:defRPr sz="1350" kern="1200">
                          <a:solidFill>
                            <a:schemeClr val="dk1"/>
                          </a:solidFill>
                          <a:latin typeface="Calibri"/>
                        </a:defRPr>
                      </a:lvl2pPr>
                      <a:lvl3pPr marL="685800" algn="l" defTabSz="342900" rtl="0" eaLnBrk="1" latinLnBrk="0" hangingPunct="1">
                        <a:defRPr sz="1350" kern="1200">
                          <a:solidFill>
                            <a:schemeClr val="dk1"/>
                          </a:solidFill>
                          <a:latin typeface="Calibri"/>
                        </a:defRPr>
                      </a:lvl3pPr>
                      <a:lvl4pPr marL="1028700" algn="l" defTabSz="342900" rtl="0" eaLnBrk="1" latinLnBrk="0" hangingPunct="1">
                        <a:defRPr sz="1350" kern="1200">
                          <a:solidFill>
                            <a:schemeClr val="dk1"/>
                          </a:solidFill>
                          <a:latin typeface="Calibri"/>
                        </a:defRPr>
                      </a:lvl4pPr>
                      <a:lvl5pPr marL="1371600" algn="l" defTabSz="342900" rtl="0" eaLnBrk="1" latinLnBrk="0" hangingPunct="1">
                        <a:defRPr sz="1350" kern="1200">
                          <a:solidFill>
                            <a:schemeClr val="dk1"/>
                          </a:solidFill>
                          <a:latin typeface="Calibri"/>
                        </a:defRPr>
                      </a:lvl5pPr>
                      <a:lvl6pPr marL="1714500" algn="l" defTabSz="342900" rtl="0" eaLnBrk="1" latinLnBrk="0" hangingPunct="1">
                        <a:defRPr sz="1350" kern="1200">
                          <a:solidFill>
                            <a:schemeClr val="dk1"/>
                          </a:solidFill>
                          <a:latin typeface="Calibri"/>
                        </a:defRPr>
                      </a:lvl6pPr>
                      <a:lvl7pPr marL="2057400" algn="l" defTabSz="342900" rtl="0" eaLnBrk="1" latinLnBrk="0" hangingPunct="1">
                        <a:defRPr sz="1350" kern="1200">
                          <a:solidFill>
                            <a:schemeClr val="dk1"/>
                          </a:solidFill>
                          <a:latin typeface="Calibri"/>
                        </a:defRPr>
                      </a:lvl7pPr>
                      <a:lvl8pPr marL="2400300" algn="l" defTabSz="342900" rtl="0" eaLnBrk="1" latinLnBrk="0" hangingPunct="1">
                        <a:defRPr sz="1350" kern="1200">
                          <a:solidFill>
                            <a:schemeClr val="dk1"/>
                          </a:solidFill>
                          <a:latin typeface="Calibri"/>
                        </a:defRPr>
                      </a:lvl8pPr>
                      <a:lvl9pPr marL="2743200" algn="l" defTabSz="342900" rtl="0" eaLnBrk="1" latinLnBrk="0" hangingPunct="1">
                        <a:defRPr sz="1350" kern="1200">
                          <a:solidFill>
                            <a:schemeClr val="dk1"/>
                          </a:solidFill>
                          <a:latin typeface="Calibri"/>
                        </a:defRPr>
                      </a:lvl9p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700" b="0" i="0" dirty="0">
                          <a:solidFill>
                            <a:srgbClr val="C00000"/>
                          </a:solidFill>
                          <a:latin typeface="Arial" panose="020B0604020202020204" pitchFamily="34" charset="0"/>
                        </a:rPr>
                        <a:t>5</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342900" rtl="0" eaLnBrk="1" latinLnBrk="0" hangingPunct="1">
                        <a:defRPr sz="1350" kern="1200">
                          <a:solidFill>
                            <a:schemeClr val="dk1"/>
                          </a:solidFill>
                          <a:latin typeface="Calibri"/>
                        </a:defRPr>
                      </a:lvl1pPr>
                      <a:lvl2pPr marL="342900" algn="l" defTabSz="342900" rtl="0" eaLnBrk="1" latinLnBrk="0" hangingPunct="1">
                        <a:defRPr sz="1350" kern="1200">
                          <a:solidFill>
                            <a:schemeClr val="dk1"/>
                          </a:solidFill>
                          <a:latin typeface="Calibri"/>
                        </a:defRPr>
                      </a:lvl2pPr>
                      <a:lvl3pPr marL="685800" algn="l" defTabSz="342900" rtl="0" eaLnBrk="1" latinLnBrk="0" hangingPunct="1">
                        <a:defRPr sz="1350" kern="1200">
                          <a:solidFill>
                            <a:schemeClr val="dk1"/>
                          </a:solidFill>
                          <a:latin typeface="Calibri"/>
                        </a:defRPr>
                      </a:lvl3pPr>
                      <a:lvl4pPr marL="1028700" algn="l" defTabSz="342900" rtl="0" eaLnBrk="1" latinLnBrk="0" hangingPunct="1">
                        <a:defRPr sz="1350" kern="1200">
                          <a:solidFill>
                            <a:schemeClr val="dk1"/>
                          </a:solidFill>
                          <a:latin typeface="Calibri"/>
                        </a:defRPr>
                      </a:lvl4pPr>
                      <a:lvl5pPr marL="1371600" algn="l" defTabSz="342900" rtl="0" eaLnBrk="1" latinLnBrk="0" hangingPunct="1">
                        <a:defRPr sz="1350" kern="1200">
                          <a:solidFill>
                            <a:schemeClr val="dk1"/>
                          </a:solidFill>
                          <a:latin typeface="Calibri"/>
                        </a:defRPr>
                      </a:lvl5pPr>
                      <a:lvl6pPr marL="1714500" algn="l" defTabSz="342900" rtl="0" eaLnBrk="1" latinLnBrk="0" hangingPunct="1">
                        <a:defRPr sz="1350" kern="1200">
                          <a:solidFill>
                            <a:schemeClr val="dk1"/>
                          </a:solidFill>
                          <a:latin typeface="Calibri"/>
                        </a:defRPr>
                      </a:lvl6pPr>
                      <a:lvl7pPr marL="2057400" algn="l" defTabSz="342900" rtl="0" eaLnBrk="1" latinLnBrk="0" hangingPunct="1">
                        <a:defRPr sz="1350" kern="1200">
                          <a:solidFill>
                            <a:schemeClr val="dk1"/>
                          </a:solidFill>
                          <a:latin typeface="Calibri"/>
                        </a:defRPr>
                      </a:lvl7pPr>
                      <a:lvl8pPr marL="2400300" algn="l" defTabSz="342900" rtl="0" eaLnBrk="1" latinLnBrk="0" hangingPunct="1">
                        <a:defRPr sz="1350" kern="1200">
                          <a:solidFill>
                            <a:schemeClr val="dk1"/>
                          </a:solidFill>
                          <a:latin typeface="Calibri"/>
                        </a:defRPr>
                      </a:lvl8pPr>
                      <a:lvl9pPr marL="2743200" algn="l" defTabSz="342900" rtl="0" eaLnBrk="1" latinLnBrk="0" hangingPunct="1">
                        <a:defRPr sz="1350" kern="1200">
                          <a:solidFill>
                            <a:schemeClr val="dk1"/>
                          </a:solidFill>
                          <a:latin typeface="Calibri"/>
                        </a:defRPr>
                      </a:lvl9p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700" b="0" i="0" dirty="0">
                          <a:solidFill>
                            <a:srgbClr val="C00000"/>
                          </a:solidFill>
                          <a:latin typeface="Arial" panose="020B0604020202020204" pitchFamily="34" charset="0"/>
                        </a:rPr>
                        <a:t>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342900" rtl="0" eaLnBrk="1" latinLnBrk="0" hangingPunct="1">
                        <a:defRPr sz="1350" kern="1200">
                          <a:solidFill>
                            <a:schemeClr val="dk1"/>
                          </a:solidFill>
                          <a:latin typeface="Calibri"/>
                        </a:defRPr>
                      </a:lvl1pPr>
                      <a:lvl2pPr marL="342900" algn="l" defTabSz="342900" rtl="0" eaLnBrk="1" latinLnBrk="0" hangingPunct="1">
                        <a:defRPr sz="1350" kern="1200">
                          <a:solidFill>
                            <a:schemeClr val="dk1"/>
                          </a:solidFill>
                          <a:latin typeface="Calibri"/>
                        </a:defRPr>
                      </a:lvl2pPr>
                      <a:lvl3pPr marL="685800" algn="l" defTabSz="342900" rtl="0" eaLnBrk="1" latinLnBrk="0" hangingPunct="1">
                        <a:defRPr sz="1350" kern="1200">
                          <a:solidFill>
                            <a:schemeClr val="dk1"/>
                          </a:solidFill>
                          <a:latin typeface="Calibri"/>
                        </a:defRPr>
                      </a:lvl3pPr>
                      <a:lvl4pPr marL="1028700" algn="l" defTabSz="342900" rtl="0" eaLnBrk="1" latinLnBrk="0" hangingPunct="1">
                        <a:defRPr sz="1350" kern="1200">
                          <a:solidFill>
                            <a:schemeClr val="dk1"/>
                          </a:solidFill>
                          <a:latin typeface="Calibri"/>
                        </a:defRPr>
                      </a:lvl4pPr>
                      <a:lvl5pPr marL="1371600" algn="l" defTabSz="342900" rtl="0" eaLnBrk="1" latinLnBrk="0" hangingPunct="1">
                        <a:defRPr sz="1350" kern="1200">
                          <a:solidFill>
                            <a:schemeClr val="dk1"/>
                          </a:solidFill>
                          <a:latin typeface="Calibri"/>
                        </a:defRPr>
                      </a:lvl5pPr>
                      <a:lvl6pPr marL="1714500" algn="l" defTabSz="342900" rtl="0" eaLnBrk="1" latinLnBrk="0" hangingPunct="1">
                        <a:defRPr sz="1350" kern="1200">
                          <a:solidFill>
                            <a:schemeClr val="dk1"/>
                          </a:solidFill>
                          <a:latin typeface="Calibri"/>
                        </a:defRPr>
                      </a:lvl6pPr>
                      <a:lvl7pPr marL="2057400" algn="l" defTabSz="342900" rtl="0" eaLnBrk="1" latinLnBrk="0" hangingPunct="1">
                        <a:defRPr sz="1350" kern="1200">
                          <a:solidFill>
                            <a:schemeClr val="dk1"/>
                          </a:solidFill>
                          <a:latin typeface="Calibri"/>
                        </a:defRPr>
                      </a:lvl7pPr>
                      <a:lvl8pPr marL="2400300" algn="l" defTabSz="342900" rtl="0" eaLnBrk="1" latinLnBrk="0" hangingPunct="1">
                        <a:defRPr sz="1350" kern="1200">
                          <a:solidFill>
                            <a:schemeClr val="dk1"/>
                          </a:solidFill>
                          <a:latin typeface="Calibri"/>
                        </a:defRPr>
                      </a:lvl8pPr>
                      <a:lvl9pPr marL="2743200" algn="l" defTabSz="342900" rtl="0" eaLnBrk="1" latinLnBrk="0" hangingPunct="1">
                        <a:defRPr sz="1350" kern="1200">
                          <a:solidFill>
                            <a:schemeClr val="dk1"/>
                          </a:solidFill>
                          <a:latin typeface="Calibri"/>
                        </a:defRPr>
                      </a:lvl9p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700" b="0" i="0" dirty="0">
                          <a:solidFill>
                            <a:srgbClr val="C00000"/>
                          </a:solidFill>
                          <a:latin typeface="Arial" panose="020B0604020202020204" pitchFamily="34" charset="0"/>
                        </a:rPr>
                        <a:t>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700" b="0" i="0" dirty="0">
                          <a:solidFill>
                            <a:srgbClr val="C00000"/>
                          </a:solidFill>
                          <a:latin typeface="Arial" panose="020B0604020202020204" pitchFamily="34" charset="0"/>
                        </a:rPr>
                        <a:t>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700" b="0" i="0" dirty="0">
                          <a:solidFill>
                            <a:srgbClr val="C00000"/>
                          </a:solidFill>
                          <a:latin typeface="Arial" panose="020B0604020202020204" pitchFamily="34" charset="0"/>
                        </a:rPr>
                        <a:t>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700" b="0" i="0" dirty="0">
                          <a:solidFill>
                            <a:srgbClr val="C00000"/>
                          </a:solidFill>
                          <a:latin typeface="Arial" panose="020B0604020202020204" pitchFamily="34" charset="0"/>
                        </a:rPr>
                        <a:t>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700" b="0" i="0" dirty="0">
                          <a:solidFill>
                            <a:srgbClr val="C00000"/>
                          </a:solidFill>
                          <a:latin typeface="Arial" panose="020B0604020202020204" pitchFamily="34" charset="0"/>
                        </a:rPr>
                        <a:t>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610370341"/>
                  </a:ext>
                </a:extLst>
              </a:tr>
            </a:tbl>
          </a:graphicData>
        </a:graphic>
      </p:graphicFrame>
      <p:graphicFrame>
        <p:nvGraphicFramePr>
          <p:cNvPr id="236" name="Tableau 235">
            <a:extLst>
              <a:ext uri="{FF2B5EF4-FFF2-40B4-BE49-F238E27FC236}">
                <a16:creationId xmlns:a16="http://schemas.microsoft.com/office/drawing/2014/main" id="{B817B115-0A21-4B92-9CFE-D28879B5816C}"/>
              </a:ext>
            </a:extLst>
          </p:cNvPr>
          <p:cNvGraphicFramePr>
            <a:graphicFrameLocks noGrp="1"/>
          </p:cNvGraphicFramePr>
          <p:nvPr/>
        </p:nvGraphicFramePr>
        <p:xfrm>
          <a:off x="6639903" y="1209381"/>
          <a:ext cx="2014159" cy="895471"/>
        </p:xfrm>
        <a:graphic>
          <a:graphicData uri="http://schemas.openxmlformats.org/drawingml/2006/table">
            <a:tbl>
              <a:tblPr firstRow="1" bandRow="1">
                <a:tableStyleId>{7DF18680-E054-41AD-8BC1-D1AEF772440D}</a:tableStyleId>
              </a:tblPr>
              <a:tblGrid>
                <a:gridCol w="717698">
                  <a:extLst>
                    <a:ext uri="{9D8B030D-6E8A-4147-A177-3AD203B41FA5}">
                      <a16:colId xmlns:a16="http://schemas.microsoft.com/office/drawing/2014/main" val="493808040"/>
                    </a:ext>
                  </a:extLst>
                </a:gridCol>
                <a:gridCol w="598082">
                  <a:extLst>
                    <a:ext uri="{9D8B030D-6E8A-4147-A177-3AD203B41FA5}">
                      <a16:colId xmlns:a16="http://schemas.microsoft.com/office/drawing/2014/main" val="1932993929"/>
                    </a:ext>
                  </a:extLst>
                </a:gridCol>
                <a:gridCol w="698379">
                  <a:extLst>
                    <a:ext uri="{9D8B030D-6E8A-4147-A177-3AD203B41FA5}">
                      <a16:colId xmlns:a16="http://schemas.microsoft.com/office/drawing/2014/main" val="2843986053"/>
                    </a:ext>
                  </a:extLst>
                </a:gridCol>
              </a:tblGrid>
              <a:tr h="250576">
                <a:tc>
                  <a:txBody>
                    <a:bodyPr/>
                    <a:lstStyle/>
                    <a:p>
                      <a:pPr algn="ctr"/>
                      <a:endParaRPr lang="fr-FR" sz="600" b="0" i="0" dirty="0">
                        <a:latin typeface="Arial" panose="020B0604020202020204" pitchFamily="34" charset="0"/>
                        <a:cs typeface="Arial" panose="020B0604020202020204" pitchFamily="34" charset="0"/>
                      </a:endParaRPr>
                    </a:p>
                  </a:txBody>
                  <a:tcPr marL="0" marR="0" marT="0" marB="0" anchor="ctr"/>
                </a:tc>
                <a:tc>
                  <a:txBody>
                    <a:bodyPr/>
                    <a:lstStyle/>
                    <a:p>
                      <a:pPr algn="ctr"/>
                      <a:r>
                        <a:rPr lang="fr-FR" sz="600" b="0" dirty="0">
                          <a:solidFill>
                            <a:schemeClr val="bg1"/>
                          </a:solidFill>
                          <a:latin typeface="Arial" panose="020B0604020202020204" pitchFamily="34" charset="0"/>
                          <a:cs typeface="Arial" panose="020B0604020202020204" pitchFamily="34" charset="0"/>
                        </a:rPr>
                        <a:t>N décès / N pt</a:t>
                      </a:r>
                      <a:endParaRPr lang="fr-FR" sz="600" b="0" i="0" dirty="0">
                        <a:solidFill>
                          <a:schemeClr val="bg1"/>
                        </a:solidFill>
                        <a:latin typeface="Arial" panose="020B0604020202020204" pitchFamily="34" charset="0"/>
                        <a:cs typeface="Arial" panose="020B0604020202020204" pitchFamily="34" charset="0"/>
                      </a:endParaRPr>
                    </a:p>
                  </a:txBody>
                  <a:tcPr marL="0" marR="0" marT="0" marB="0" anchor="ctr"/>
                </a:tc>
                <a:tc>
                  <a:txBody>
                    <a:bodyPr/>
                    <a:lstStyle/>
                    <a:p>
                      <a:pPr algn="ctr"/>
                      <a:r>
                        <a:rPr lang="fr-FR" sz="600" b="0" dirty="0">
                          <a:solidFill>
                            <a:schemeClr val="bg1"/>
                          </a:solidFill>
                          <a:latin typeface="Arial" panose="020B0604020202020204" pitchFamily="34" charset="0"/>
                          <a:cs typeface="Arial" panose="020B0604020202020204" pitchFamily="34" charset="0"/>
                        </a:rPr>
                        <a:t>SSP médiane</a:t>
                      </a:r>
                    </a:p>
                    <a:p>
                      <a:pPr algn="ctr"/>
                      <a:r>
                        <a:rPr lang="fr-FR" sz="600" b="0" dirty="0">
                          <a:solidFill>
                            <a:schemeClr val="bg1"/>
                          </a:solidFill>
                          <a:latin typeface="Arial" panose="020B0604020202020204" pitchFamily="34" charset="0"/>
                          <a:cs typeface="Arial" panose="020B0604020202020204" pitchFamily="34" charset="0"/>
                        </a:rPr>
                        <a:t>[IC95%]  mois</a:t>
                      </a:r>
                      <a:endParaRPr lang="fr-FR" sz="600" b="0" i="0" dirty="0">
                        <a:solidFill>
                          <a:schemeClr val="bg1"/>
                        </a:solidFill>
                        <a:latin typeface="Arial" panose="020B0604020202020204" pitchFamily="34" charset="0"/>
                        <a:cs typeface="Arial" panose="020B0604020202020204" pitchFamily="34" charset="0"/>
                      </a:endParaRPr>
                    </a:p>
                  </a:txBody>
                  <a:tcPr marL="0" marR="0" marT="0" marB="0" anchor="ctr"/>
                </a:tc>
                <a:extLst>
                  <a:ext uri="{0D108BD9-81ED-4DB2-BD59-A6C34878D82A}">
                    <a16:rowId xmlns:a16="http://schemas.microsoft.com/office/drawing/2014/main" val="1707837088"/>
                  </a:ext>
                </a:extLst>
              </a:tr>
              <a:tr h="250576">
                <a:tc>
                  <a:txBody>
                    <a:bodyPr/>
                    <a:lstStyle/>
                    <a:p>
                      <a:pPr algn="ctr"/>
                      <a:r>
                        <a:rPr lang="fr-FR" sz="600" b="1" dirty="0" err="1">
                          <a:solidFill>
                            <a:schemeClr val="bg1"/>
                          </a:solidFill>
                          <a:latin typeface="Arial" panose="020B0604020202020204" pitchFamily="34" charset="0"/>
                          <a:cs typeface="Arial" panose="020B0604020202020204" pitchFamily="34" charset="0"/>
                        </a:rPr>
                        <a:t>Trastuzumab</a:t>
                      </a:r>
                      <a:r>
                        <a:rPr lang="fr-FR" sz="600" b="1" dirty="0">
                          <a:solidFill>
                            <a:schemeClr val="bg1"/>
                          </a:solidFill>
                          <a:latin typeface="Arial" panose="020B0604020202020204" pitchFamily="34" charset="0"/>
                          <a:cs typeface="Arial" panose="020B0604020202020204" pitchFamily="34" charset="0"/>
                        </a:rPr>
                        <a:t> </a:t>
                      </a:r>
                      <a:r>
                        <a:rPr lang="fr-FR" sz="600" b="1" dirty="0" err="1">
                          <a:solidFill>
                            <a:schemeClr val="bg1"/>
                          </a:solidFill>
                          <a:latin typeface="Arial" panose="020B0604020202020204" pitchFamily="34" charset="0"/>
                          <a:cs typeface="Arial" panose="020B0604020202020204" pitchFamily="34" charset="0"/>
                        </a:rPr>
                        <a:t>Deruxtecan</a:t>
                      </a:r>
                      <a:endParaRPr lang="fr-FR" sz="600" b="1" i="0" dirty="0">
                        <a:solidFill>
                          <a:schemeClr val="bg1"/>
                        </a:solidFill>
                        <a:latin typeface="Arial" panose="020B0604020202020204" pitchFamily="34" charset="0"/>
                        <a:cs typeface="Arial" panose="020B0604020202020204" pitchFamily="34" charset="0"/>
                      </a:endParaRPr>
                    </a:p>
                  </a:txBody>
                  <a:tcPr marL="0" marR="0" marT="0" marB="0" anchor="ctr">
                    <a:solidFill>
                      <a:schemeClr val="accent1"/>
                    </a:solidFill>
                  </a:tcPr>
                </a:tc>
                <a:tc>
                  <a:txBody>
                    <a:bodyPr/>
                    <a:lstStyle/>
                    <a:p>
                      <a:pPr algn="ctr"/>
                      <a:r>
                        <a:rPr lang="fr-FR" sz="600" b="0" dirty="0">
                          <a:solidFill>
                            <a:schemeClr val="tx1">
                              <a:lumMod val="75000"/>
                              <a:lumOff val="25000"/>
                            </a:schemeClr>
                          </a:solidFill>
                          <a:latin typeface="Arial" panose="020B0604020202020204" pitchFamily="34" charset="0"/>
                          <a:cs typeface="Arial" panose="020B0604020202020204" pitchFamily="34" charset="0"/>
                        </a:rPr>
                        <a:t>62/125</a:t>
                      </a:r>
                      <a:endParaRPr lang="fr-FR" sz="600" b="0" i="0" dirty="0">
                        <a:solidFill>
                          <a:schemeClr val="tx1">
                            <a:lumMod val="75000"/>
                            <a:lumOff val="25000"/>
                          </a:schemeClr>
                        </a:solidFill>
                        <a:latin typeface="Arial" panose="020B0604020202020204" pitchFamily="34" charset="0"/>
                        <a:cs typeface="Arial" panose="020B0604020202020204" pitchFamily="34" charset="0"/>
                      </a:endParaRPr>
                    </a:p>
                  </a:txBody>
                  <a:tcPr marL="0" marR="0" marT="0" marB="0" anchor="ctr"/>
                </a:tc>
                <a:tc>
                  <a:txBody>
                    <a:bodyPr/>
                    <a:lstStyle/>
                    <a:p>
                      <a:pPr algn="ctr"/>
                      <a:r>
                        <a:rPr lang="fr-FR" sz="600" b="0" dirty="0">
                          <a:solidFill>
                            <a:schemeClr val="tx1">
                              <a:lumMod val="75000"/>
                              <a:lumOff val="25000"/>
                            </a:schemeClr>
                          </a:solidFill>
                          <a:latin typeface="Arial" panose="020B0604020202020204" pitchFamily="34" charset="0"/>
                          <a:cs typeface="Arial" panose="020B0604020202020204" pitchFamily="34" charset="0"/>
                        </a:rPr>
                        <a:t>12,5 </a:t>
                      </a:r>
                      <a:br>
                        <a:rPr lang="fr-FR" sz="600" b="0" dirty="0">
                          <a:solidFill>
                            <a:schemeClr val="tx1">
                              <a:lumMod val="75000"/>
                              <a:lumOff val="25000"/>
                            </a:schemeClr>
                          </a:solidFill>
                          <a:latin typeface="Arial" panose="020B0604020202020204" pitchFamily="34" charset="0"/>
                          <a:cs typeface="Arial" panose="020B0604020202020204" pitchFamily="34" charset="0"/>
                        </a:rPr>
                      </a:br>
                      <a:r>
                        <a:rPr lang="fr-FR" sz="600" b="0" dirty="0">
                          <a:solidFill>
                            <a:schemeClr val="tx1">
                              <a:lumMod val="75000"/>
                              <a:lumOff val="25000"/>
                            </a:schemeClr>
                          </a:solidFill>
                          <a:latin typeface="Arial" panose="020B0604020202020204" pitchFamily="34" charset="0"/>
                          <a:cs typeface="Arial" panose="020B0604020202020204" pitchFamily="34" charset="0"/>
                        </a:rPr>
                        <a:t>[9,6 – 14,3]</a:t>
                      </a:r>
                      <a:endParaRPr lang="fr-FR" sz="600" b="0" i="0" dirty="0">
                        <a:solidFill>
                          <a:schemeClr val="tx1">
                            <a:lumMod val="75000"/>
                            <a:lumOff val="25000"/>
                          </a:schemeClr>
                        </a:solidFill>
                        <a:latin typeface="Arial" panose="020B0604020202020204" pitchFamily="34" charset="0"/>
                        <a:cs typeface="Arial" panose="020B0604020202020204" pitchFamily="34" charset="0"/>
                      </a:endParaRPr>
                    </a:p>
                  </a:txBody>
                  <a:tcPr marL="0" marR="0" marT="0" marB="0" anchor="ctr"/>
                </a:tc>
                <a:extLst>
                  <a:ext uri="{0D108BD9-81ED-4DB2-BD59-A6C34878D82A}">
                    <a16:rowId xmlns:a16="http://schemas.microsoft.com/office/drawing/2014/main" val="66874481"/>
                  </a:ext>
                </a:extLst>
              </a:tr>
              <a:tr h="250576">
                <a:tc>
                  <a:txBody>
                    <a:bodyPr/>
                    <a:lstStyle/>
                    <a:p>
                      <a:pPr algn="ctr"/>
                      <a:r>
                        <a:rPr lang="fr-FR" sz="600" b="1" dirty="0">
                          <a:solidFill>
                            <a:schemeClr val="bg1"/>
                          </a:solidFill>
                          <a:latin typeface="Arial" panose="020B0604020202020204" pitchFamily="34" charset="0"/>
                          <a:cs typeface="Arial" panose="020B0604020202020204" pitchFamily="34" charset="0"/>
                        </a:rPr>
                        <a:t>Chimio au choix du clinicien</a:t>
                      </a:r>
                      <a:endParaRPr lang="fr-FR" sz="600" b="1" i="0" dirty="0">
                        <a:solidFill>
                          <a:schemeClr val="bg1"/>
                        </a:solidFill>
                        <a:latin typeface="Arial" panose="020B0604020202020204" pitchFamily="34" charset="0"/>
                        <a:cs typeface="Arial" panose="020B0604020202020204" pitchFamily="34" charset="0"/>
                      </a:endParaRPr>
                    </a:p>
                  </a:txBody>
                  <a:tcPr marL="0" marR="0" marT="0" marB="0" anchor="ctr">
                    <a:solidFill>
                      <a:srgbClr val="C00000"/>
                    </a:solidFill>
                  </a:tcPr>
                </a:tc>
                <a:tc>
                  <a:txBody>
                    <a:bodyPr/>
                    <a:lstStyle/>
                    <a:p>
                      <a:pPr algn="ctr"/>
                      <a:r>
                        <a:rPr lang="fr-FR" sz="600" b="0" dirty="0">
                          <a:solidFill>
                            <a:schemeClr val="tx1">
                              <a:lumMod val="75000"/>
                              <a:lumOff val="25000"/>
                            </a:schemeClr>
                          </a:solidFill>
                          <a:latin typeface="Arial" panose="020B0604020202020204" pitchFamily="34" charset="0"/>
                          <a:cs typeface="Arial" panose="020B0604020202020204" pitchFamily="34" charset="0"/>
                        </a:rPr>
                        <a:t>39/62</a:t>
                      </a:r>
                      <a:endParaRPr lang="fr-FR" sz="600" b="0" i="0" dirty="0">
                        <a:solidFill>
                          <a:schemeClr val="tx1">
                            <a:lumMod val="75000"/>
                            <a:lumOff val="25000"/>
                          </a:schemeClr>
                        </a:solidFill>
                        <a:latin typeface="Arial" panose="020B0604020202020204" pitchFamily="34" charset="0"/>
                        <a:cs typeface="Arial" panose="020B0604020202020204" pitchFamily="34" charset="0"/>
                      </a:endParaRPr>
                    </a:p>
                  </a:txBody>
                  <a:tcPr marL="0" marR="0" marT="0" marB="0" anchor="ctr"/>
                </a:tc>
                <a:tc>
                  <a:txBody>
                    <a:bodyPr/>
                    <a:lstStyle/>
                    <a:p>
                      <a:pPr algn="ctr"/>
                      <a:r>
                        <a:rPr lang="fr-FR" sz="600" b="0" dirty="0">
                          <a:solidFill>
                            <a:schemeClr val="tx1">
                              <a:lumMod val="75000"/>
                              <a:lumOff val="25000"/>
                            </a:schemeClr>
                          </a:solidFill>
                          <a:latin typeface="Arial" panose="020B0604020202020204" pitchFamily="34" charset="0"/>
                          <a:cs typeface="Arial" panose="020B0604020202020204" pitchFamily="34" charset="0"/>
                        </a:rPr>
                        <a:t>8,4 </a:t>
                      </a:r>
                      <a:br>
                        <a:rPr lang="fr-FR" sz="600" b="0" dirty="0">
                          <a:solidFill>
                            <a:schemeClr val="tx1">
                              <a:lumMod val="75000"/>
                              <a:lumOff val="25000"/>
                            </a:schemeClr>
                          </a:solidFill>
                          <a:latin typeface="Arial" panose="020B0604020202020204" pitchFamily="34" charset="0"/>
                          <a:cs typeface="Arial" panose="020B0604020202020204" pitchFamily="34" charset="0"/>
                        </a:rPr>
                      </a:br>
                      <a:r>
                        <a:rPr lang="fr-FR" sz="600" b="0" dirty="0">
                          <a:solidFill>
                            <a:schemeClr val="tx1">
                              <a:lumMod val="75000"/>
                              <a:lumOff val="25000"/>
                            </a:schemeClr>
                          </a:solidFill>
                          <a:latin typeface="Arial" panose="020B0604020202020204" pitchFamily="34" charset="0"/>
                          <a:cs typeface="Arial" panose="020B0604020202020204" pitchFamily="34" charset="0"/>
                        </a:rPr>
                        <a:t>[6,9 – 10,7]</a:t>
                      </a:r>
                      <a:endParaRPr lang="fr-FR" sz="600" b="0" i="0" dirty="0">
                        <a:solidFill>
                          <a:schemeClr val="tx1">
                            <a:lumMod val="75000"/>
                            <a:lumOff val="25000"/>
                          </a:schemeClr>
                        </a:solidFill>
                        <a:latin typeface="Arial" panose="020B0604020202020204" pitchFamily="34" charset="0"/>
                        <a:cs typeface="Arial" panose="020B0604020202020204" pitchFamily="34" charset="0"/>
                      </a:endParaRPr>
                    </a:p>
                  </a:txBody>
                  <a:tcPr marL="0" marR="0" marT="0" marB="0" anchor="ctr"/>
                </a:tc>
                <a:extLst>
                  <a:ext uri="{0D108BD9-81ED-4DB2-BD59-A6C34878D82A}">
                    <a16:rowId xmlns:a16="http://schemas.microsoft.com/office/drawing/2014/main" val="2257876461"/>
                  </a:ext>
                </a:extLst>
              </a:tr>
              <a:tr h="143743">
                <a:tc gridSpan="3">
                  <a:txBody>
                    <a:bodyPr/>
                    <a:lstStyle/>
                    <a:p>
                      <a:pPr algn="ctr"/>
                      <a:r>
                        <a:rPr lang="fr-FR" sz="600" b="0" dirty="0">
                          <a:solidFill>
                            <a:schemeClr val="tx1">
                              <a:lumMod val="75000"/>
                              <a:lumOff val="25000"/>
                            </a:schemeClr>
                          </a:solidFill>
                          <a:latin typeface="Arial" panose="020B0604020202020204" pitchFamily="34" charset="0"/>
                          <a:cs typeface="Arial" panose="020B0604020202020204" pitchFamily="34" charset="0"/>
                        </a:rPr>
                        <a:t>HR : 0,59 [0,39 – 0,88] p=0,01</a:t>
                      </a:r>
                      <a:endParaRPr lang="fr-FR" sz="600" b="0" i="0" dirty="0">
                        <a:solidFill>
                          <a:schemeClr val="tx1">
                            <a:lumMod val="75000"/>
                            <a:lumOff val="25000"/>
                          </a:schemeClr>
                        </a:solidFill>
                        <a:latin typeface="Arial" panose="020B0604020202020204" pitchFamily="34" charset="0"/>
                        <a:cs typeface="Arial" panose="020B0604020202020204" pitchFamily="34" charset="0"/>
                      </a:endParaRPr>
                    </a:p>
                  </a:txBody>
                  <a:tcPr marL="0" marR="0" marT="0" marB="0" anchor="ctr"/>
                </a:tc>
                <a:tc hMerge="1">
                  <a:txBody>
                    <a:bodyPr/>
                    <a:lstStyle/>
                    <a:p>
                      <a:endParaRPr lang="fr-FR" sz="1000" dirty="0"/>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solidFill>
                      <a:schemeClr val="bg1"/>
                    </a:solidFill>
                  </a:tcPr>
                </a:tc>
                <a:tc hMerge="1">
                  <a:txBody>
                    <a:bodyPr/>
                    <a:lstStyle/>
                    <a:p>
                      <a:endParaRPr lang="fr-FR" sz="1000" dirty="0"/>
                    </a:p>
                  </a:txBody>
                  <a:tcPr>
                    <a:lnL w="1270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solidFill>
                      <a:schemeClr val="bg1"/>
                    </a:solidFill>
                  </a:tcPr>
                </a:tc>
                <a:extLst>
                  <a:ext uri="{0D108BD9-81ED-4DB2-BD59-A6C34878D82A}">
                    <a16:rowId xmlns:a16="http://schemas.microsoft.com/office/drawing/2014/main" val="1433885280"/>
                  </a:ext>
                </a:extLst>
              </a:tr>
            </a:tbl>
          </a:graphicData>
        </a:graphic>
      </p:graphicFrame>
      <p:graphicFrame>
        <p:nvGraphicFramePr>
          <p:cNvPr id="101" name="Tableau 100">
            <a:extLst>
              <a:ext uri="{FF2B5EF4-FFF2-40B4-BE49-F238E27FC236}">
                <a16:creationId xmlns:a16="http://schemas.microsoft.com/office/drawing/2014/main" id="{AC73195A-A06A-4528-BCDD-346105CC47A2}"/>
              </a:ext>
            </a:extLst>
          </p:cNvPr>
          <p:cNvGraphicFramePr>
            <a:graphicFrameLocks noGrp="1"/>
          </p:cNvGraphicFramePr>
          <p:nvPr/>
        </p:nvGraphicFramePr>
        <p:xfrm>
          <a:off x="2426279" y="1209382"/>
          <a:ext cx="1922325" cy="895471"/>
        </p:xfrm>
        <a:graphic>
          <a:graphicData uri="http://schemas.openxmlformats.org/drawingml/2006/table">
            <a:tbl>
              <a:tblPr firstRow="1" bandRow="1">
                <a:tableStyleId>{7DF18680-E054-41AD-8BC1-D1AEF772440D}</a:tableStyleId>
              </a:tblPr>
              <a:tblGrid>
                <a:gridCol w="695945">
                  <a:extLst>
                    <a:ext uri="{9D8B030D-6E8A-4147-A177-3AD203B41FA5}">
                      <a16:colId xmlns:a16="http://schemas.microsoft.com/office/drawing/2014/main" val="493808040"/>
                    </a:ext>
                  </a:extLst>
                </a:gridCol>
                <a:gridCol w="600844">
                  <a:extLst>
                    <a:ext uri="{9D8B030D-6E8A-4147-A177-3AD203B41FA5}">
                      <a16:colId xmlns:a16="http://schemas.microsoft.com/office/drawing/2014/main" val="1932993929"/>
                    </a:ext>
                  </a:extLst>
                </a:gridCol>
                <a:gridCol w="625536">
                  <a:extLst>
                    <a:ext uri="{9D8B030D-6E8A-4147-A177-3AD203B41FA5}">
                      <a16:colId xmlns:a16="http://schemas.microsoft.com/office/drawing/2014/main" val="2843986053"/>
                    </a:ext>
                  </a:extLst>
                </a:gridCol>
              </a:tblGrid>
              <a:tr h="250576">
                <a:tc>
                  <a:txBody>
                    <a:bodyPr/>
                    <a:lstStyle/>
                    <a:p>
                      <a:pPr algn="ctr"/>
                      <a:endParaRPr lang="fr-FR" sz="600" b="0" i="0" dirty="0">
                        <a:latin typeface="Arial" panose="020B0604020202020204" pitchFamily="34" charset="0"/>
                        <a:cs typeface="Arial" panose="020B0604020202020204" pitchFamily="34" charset="0"/>
                      </a:endParaRPr>
                    </a:p>
                  </a:txBody>
                  <a:tcPr marL="0" marR="0" marT="0" marB="0" anchor="ctr"/>
                </a:tc>
                <a:tc>
                  <a:txBody>
                    <a:bodyPr/>
                    <a:lstStyle/>
                    <a:p>
                      <a:pPr algn="ctr"/>
                      <a:r>
                        <a:rPr lang="fr-FR" sz="600" b="0" dirty="0">
                          <a:solidFill>
                            <a:schemeClr val="bg1"/>
                          </a:solidFill>
                          <a:latin typeface="Arial" panose="020B0604020202020204" pitchFamily="34" charset="0"/>
                          <a:cs typeface="Arial" panose="020B0604020202020204" pitchFamily="34" charset="0"/>
                        </a:rPr>
                        <a:t>N </a:t>
                      </a:r>
                      <a:r>
                        <a:rPr lang="fr-FR" sz="600" b="0" dirty="0" err="1">
                          <a:solidFill>
                            <a:schemeClr val="bg1"/>
                          </a:solidFill>
                          <a:latin typeface="Arial" panose="020B0604020202020204" pitchFamily="34" charset="0"/>
                          <a:cs typeface="Arial" panose="020B0604020202020204" pitchFamily="34" charset="0"/>
                        </a:rPr>
                        <a:t>evt</a:t>
                      </a:r>
                      <a:r>
                        <a:rPr lang="fr-FR" sz="600" b="0" dirty="0">
                          <a:solidFill>
                            <a:schemeClr val="bg1"/>
                          </a:solidFill>
                          <a:latin typeface="Arial" panose="020B0604020202020204" pitchFamily="34" charset="0"/>
                          <a:cs typeface="Arial" panose="020B0604020202020204" pitchFamily="34" charset="0"/>
                        </a:rPr>
                        <a:t> / N pt</a:t>
                      </a:r>
                      <a:endParaRPr lang="fr-FR" sz="600" b="0" i="0" dirty="0">
                        <a:solidFill>
                          <a:schemeClr val="bg1"/>
                        </a:solidFill>
                        <a:latin typeface="Arial" panose="020B0604020202020204" pitchFamily="34" charset="0"/>
                        <a:cs typeface="Arial" panose="020B0604020202020204" pitchFamily="34" charset="0"/>
                      </a:endParaRPr>
                    </a:p>
                  </a:txBody>
                  <a:tcPr marL="0" marR="0" marT="0" marB="0" anchor="ctr"/>
                </a:tc>
                <a:tc>
                  <a:txBody>
                    <a:bodyPr/>
                    <a:lstStyle/>
                    <a:p>
                      <a:pPr algn="ctr"/>
                      <a:r>
                        <a:rPr lang="fr-FR" sz="600" b="0" dirty="0">
                          <a:solidFill>
                            <a:schemeClr val="bg1"/>
                          </a:solidFill>
                          <a:latin typeface="Arial" panose="020B0604020202020204" pitchFamily="34" charset="0"/>
                          <a:cs typeface="Arial" panose="020B0604020202020204" pitchFamily="34" charset="0"/>
                        </a:rPr>
                        <a:t>SSP médiane</a:t>
                      </a:r>
                    </a:p>
                    <a:p>
                      <a:pPr algn="ctr"/>
                      <a:r>
                        <a:rPr lang="fr-FR" sz="600" b="0" dirty="0">
                          <a:solidFill>
                            <a:schemeClr val="bg1"/>
                          </a:solidFill>
                          <a:latin typeface="Arial" panose="020B0604020202020204" pitchFamily="34" charset="0"/>
                          <a:cs typeface="Arial" panose="020B0604020202020204" pitchFamily="34" charset="0"/>
                        </a:rPr>
                        <a:t>[IC95%]  mois</a:t>
                      </a:r>
                      <a:endParaRPr lang="fr-FR" sz="600" b="0" i="0" dirty="0">
                        <a:solidFill>
                          <a:schemeClr val="bg1"/>
                        </a:solidFill>
                        <a:latin typeface="Arial" panose="020B0604020202020204" pitchFamily="34" charset="0"/>
                        <a:cs typeface="Arial" panose="020B0604020202020204" pitchFamily="34" charset="0"/>
                      </a:endParaRPr>
                    </a:p>
                  </a:txBody>
                  <a:tcPr marL="0" marR="0" marT="0" marB="0" anchor="ctr"/>
                </a:tc>
                <a:extLst>
                  <a:ext uri="{0D108BD9-81ED-4DB2-BD59-A6C34878D82A}">
                    <a16:rowId xmlns:a16="http://schemas.microsoft.com/office/drawing/2014/main" val="1707837088"/>
                  </a:ext>
                </a:extLst>
              </a:tr>
              <a:tr h="250576">
                <a:tc>
                  <a:txBody>
                    <a:bodyPr/>
                    <a:lstStyle/>
                    <a:p>
                      <a:pPr algn="ctr"/>
                      <a:r>
                        <a:rPr lang="fr-FR" sz="600" b="1" dirty="0" err="1">
                          <a:solidFill>
                            <a:schemeClr val="bg1"/>
                          </a:solidFill>
                          <a:latin typeface="Arial" panose="020B0604020202020204" pitchFamily="34" charset="0"/>
                          <a:cs typeface="Arial" panose="020B0604020202020204" pitchFamily="34" charset="0"/>
                        </a:rPr>
                        <a:t>Trastuzumab</a:t>
                      </a:r>
                      <a:r>
                        <a:rPr lang="fr-FR" sz="600" b="1" dirty="0">
                          <a:solidFill>
                            <a:schemeClr val="bg1"/>
                          </a:solidFill>
                          <a:latin typeface="Arial" panose="020B0604020202020204" pitchFamily="34" charset="0"/>
                          <a:cs typeface="Arial" panose="020B0604020202020204" pitchFamily="34" charset="0"/>
                        </a:rPr>
                        <a:t> </a:t>
                      </a:r>
                      <a:r>
                        <a:rPr lang="fr-FR" sz="600" b="1" dirty="0" err="1">
                          <a:solidFill>
                            <a:schemeClr val="bg1"/>
                          </a:solidFill>
                          <a:latin typeface="Arial" panose="020B0604020202020204" pitchFamily="34" charset="0"/>
                          <a:cs typeface="Arial" panose="020B0604020202020204" pitchFamily="34" charset="0"/>
                        </a:rPr>
                        <a:t>Deruxtecan</a:t>
                      </a:r>
                      <a:endParaRPr lang="fr-FR" sz="600" b="1" i="0" dirty="0">
                        <a:solidFill>
                          <a:schemeClr val="bg1"/>
                        </a:solidFill>
                        <a:latin typeface="Arial" panose="020B0604020202020204" pitchFamily="34" charset="0"/>
                        <a:cs typeface="Arial" panose="020B0604020202020204" pitchFamily="34" charset="0"/>
                      </a:endParaRPr>
                    </a:p>
                  </a:txBody>
                  <a:tcPr marL="0" marR="0" marT="0" marB="0" anchor="ctr">
                    <a:solidFill>
                      <a:schemeClr val="accent1"/>
                    </a:solidFill>
                  </a:tcPr>
                </a:tc>
                <a:tc>
                  <a:txBody>
                    <a:bodyPr/>
                    <a:lstStyle/>
                    <a:p>
                      <a:pPr algn="ctr"/>
                      <a:r>
                        <a:rPr lang="fr-FR" sz="600" b="0" dirty="0">
                          <a:solidFill>
                            <a:schemeClr val="tx1">
                              <a:lumMod val="75000"/>
                              <a:lumOff val="25000"/>
                            </a:schemeClr>
                          </a:solidFill>
                          <a:latin typeface="Arial" panose="020B0604020202020204" pitchFamily="34" charset="0"/>
                          <a:cs typeface="Arial" panose="020B0604020202020204" pitchFamily="34" charset="0"/>
                        </a:rPr>
                        <a:t>73/125</a:t>
                      </a:r>
                      <a:endParaRPr lang="fr-FR" sz="600" b="0" i="0" dirty="0">
                        <a:solidFill>
                          <a:schemeClr val="tx1">
                            <a:lumMod val="75000"/>
                            <a:lumOff val="25000"/>
                          </a:schemeClr>
                        </a:solidFill>
                        <a:latin typeface="Arial" panose="020B0604020202020204" pitchFamily="34" charset="0"/>
                        <a:cs typeface="Arial" panose="020B0604020202020204" pitchFamily="34" charset="0"/>
                      </a:endParaRPr>
                    </a:p>
                  </a:txBody>
                  <a:tcPr marL="0" marR="0" marT="0" marB="0" anchor="ctr"/>
                </a:tc>
                <a:tc>
                  <a:txBody>
                    <a:bodyPr/>
                    <a:lstStyle/>
                    <a:p>
                      <a:pPr algn="ctr"/>
                      <a:r>
                        <a:rPr lang="fr-FR" sz="600" b="0" dirty="0">
                          <a:solidFill>
                            <a:schemeClr val="tx1">
                              <a:lumMod val="75000"/>
                              <a:lumOff val="25000"/>
                            </a:schemeClr>
                          </a:solidFill>
                          <a:latin typeface="Arial" panose="020B0604020202020204" pitchFamily="34" charset="0"/>
                          <a:cs typeface="Arial" panose="020B0604020202020204" pitchFamily="34" charset="0"/>
                        </a:rPr>
                        <a:t>5,6 </a:t>
                      </a:r>
                      <a:br>
                        <a:rPr lang="fr-FR" sz="600" b="0" dirty="0">
                          <a:solidFill>
                            <a:schemeClr val="tx1">
                              <a:lumMod val="75000"/>
                              <a:lumOff val="25000"/>
                            </a:schemeClr>
                          </a:solidFill>
                          <a:latin typeface="Arial" panose="020B0604020202020204" pitchFamily="34" charset="0"/>
                          <a:cs typeface="Arial" panose="020B0604020202020204" pitchFamily="34" charset="0"/>
                        </a:rPr>
                      </a:br>
                      <a:r>
                        <a:rPr lang="fr-FR" sz="600" b="0" dirty="0">
                          <a:solidFill>
                            <a:schemeClr val="tx1">
                              <a:lumMod val="75000"/>
                              <a:lumOff val="25000"/>
                            </a:schemeClr>
                          </a:solidFill>
                          <a:latin typeface="Arial" panose="020B0604020202020204" pitchFamily="34" charset="0"/>
                          <a:cs typeface="Arial" panose="020B0604020202020204" pitchFamily="34" charset="0"/>
                        </a:rPr>
                        <a:t>[4,3 – 6,9]</a:t>
                      </a:r>
                      <a:endParaRPr lang="fr-FR" sz="600" b="0" i="0" dirty="0">
                        <a:solidFill>
                          <a:schemeClr val="tx1">
                            <a:lumMod val="75000"/>
                            <a:lumOff val="25000"/>
                          </a:schemeClr>
                        </a:solidFill>
                        <a:latin typeface="Arial" panose="020B0604020202020204" pitchFamily="34" charset="0"/>
                        <a:cs typeface="Arial" panose="020B0604020202020204" pitchFamily="34" charset="0"/>
                      </a:endParaRPr>
                    </a:p>
                  </a:txBody>
                  <a:tcPr marL="0" marR="0" marT="0" marB="0" anchor="ctr"/>
                </a:tc>
                <a:extLst>
                  <a:ext uri="{0D108BD9-81ED-4DB2-BD59-A6C34878D82A}">
                    <a16:rowId xmlns:a16="http://schemas.microsoft.com/office/drawing/2014/main" val="66874481"/>
                  </a:ext>
                </a:extLst>
              </a:tr>
              <a:tr h="250576">
                <a:tc>
                  <a:txBody>
                    <a:bodyPr/>
                    <a:lstStyle/>
                    <a:p>
                      <a:pPr algn="ctr"/>
                      <a:r>
                        <a:rPr lang="fr-FR" sz="600" b="1" dirty="0">
                          <a:solidFill>
                            <a:schemeClr val="bg1"/>
                          </a:solidFill>
                          <a:latin typeface="Arial" panose="020B0604020202020204" pitchFamily="34" charset="0"/>
                          <a:cs typeface="Arial" panose="020B0604020202020204" pitchFamily="34" charset="0"/>
                        </a:rPr>
                        <a:t>Chimio au choix du clinicien</a:t>
                      </a:r>
                      <a:endParaRPr lang="fr-FR" sz="600" b="1" i="0" dirty="0">
                        <a:solidFill>
                          <a:schemeClr val="bg1"/>
                        </a:solidFill>
                        <a:latin typeface="Arial" panose="020B0604020202020204" pitchFamily="34" charset="0"/>
                        <a:cs typeface="Arial" panose="020B0604020202020204" pitchFamily="34" charset="0"/>
                      </a:endParaRPr>
                    </a:p>
                  </a:txBody>
                  <a:tcPr marL="0" marR="0" marT="0" marB="0" anchor="ctr">
                    <a:solidFill>
                      <a:srgbClr val="C00000"/>
                    </a:solidFill>
                  </a:tcPr>
                </a:tc>
                <a:tc>
                  <a:txBody>
                    <a:bodyPr/>
                    <a:lstStyle/>
                    <a:p>
                      <a:pPr algn="ctr"/>
                      <a:r>
                        <a:rPr lang="fr-FR" sz="600" b="0" dirty="0">
                          <a:solidFill>
                            <a:schemeClr val="tx1">
                              <a:lumMod val="75000"/>
                              <a:lumOff val="25000"/>
                            </a:schemeClr>
                          </a:solidFill>
                          <a:latin typeface="Arial" panose="020B0604020202020204" pitchFamily="34" charset="0"/>
                          <a:cs typeface="Arial" panose="020B0604020202020204" pitchFamily="34" charset="0"/>
                        </a:rPr>
                        <a:t>36/62</a:t>
                      </a:r>
                      <a:endParaRPr lang="fr-FR" sz="600" b="0" i="0" dirty="0">
                        <a:solidFill>
                          <a:schemeClr val="tx1">
                            <a:lumMod val="75000"/>
                            <a:lumOff val="25000"/>
                          </a:schemeClr>
                        </a:solidFill>
                        <a:latin typeface="Arial" panose="020B0604020202020204" pitchFamily="34" charset="0"/>
                        <a:cs typeface="Arial" panose="020B0604020202020204" pitchFamily="34" charset="0"/>
                      </a:endParaRPr>
                    </a:p>
                  </a:txBody>
                  <a:tcPr marL="0" marR="0" marT="0" marB="0" anchor="ctr"/>
                </a:tc>
                <a:tc>
                  <a:txBody>
                    <a:bodyPr/>
                    <a:lstStyle/>
                    <a:p>
                      <a:pPr algn="ctr"/>
                      <a:r>
                        <a:rPr lang="fr-FR" sz="600" b="0" dirty="0">
                          <a:solidFill>
                            <a:schemeClr val="tx1">
                              <a:lumMod val="75000"/>
                              <a:lumOff val="25000"/>
                            </a:schemeClr>
                          </a:solidFill>
                          <a:latin typeface="Arial" panose="020B0604020202020204" pitchFamily="34" charset="0"/>
                          <a:cs typeface="Arial" panose="020B0604020202020204" pitchFamily="34" charset="0"/>
                        </a:rPr>
                        <a:t>3,5 </a:t>
                      </a:r>
                      <a:br>
                        <a:rPr lang="fr-FR" sz="600" b="0" dirty="0">
                          <a:solidFill>
                            <a:schemeClr val="tx1">
                              <a:lumMod val="75000"/>
                              <a:lumOff val="25000"/>
                            </a:schemeClr>
                          </a:solidFill>
                          <a:latin typeface="Arial" panose="020B0604020202020204" pitchFamily="34" charset="0"/>
                          <a:cs typeface="Arial" panose="020B0604020202020204" pitchFamily="34" charset="0"/>
                        </a:rPr>
                      </a:br>
                      <a:r>
                        <a:rPr lang="fr-FR" sz="600" b="0" dirty="0">
                          <a:solidFill>
                            <a:schemeClr val="tx1">
                              <a:lumMod val="75000"/>
                              <a:lumOff val="25000"/>
                            </a:schemeClr>
                          </a:solidFill>
                          <a:latin typeface="Arial" panose="020B0604020202020204" pitchFamily="34" charset="0"/>
                          <a:cs typeface="Arial" panose="020B0604020202020204" pitchFamily="34" charset="0"/>
                        </a:rPr>
                        <a:t>[2 – 4,3]</a:t>
                      </a:r>
                      <a:endParaRPr lang="fr-FR" sz="600" b="0" i="0" dirty="0">
                        <a:solidFill>
                          <a:schemeClr val="tx1">
                            <a:lumMod val="75000"/>
                            <a:lumOff val="25000"/>
                          </a:schemeClr>
                        </a:solidFill>
                        <a:latin typeface="Arial" panose="020B0604020202020204" pitchFamily="34" charset="0"/>
                        <a:cs typeface="Arial" panose="020B0604020202020204" pitchFamily="34" charset="0"/>
                      </a:endParaRPr>
                    </a:p>
                  </a:txBody>
                  <a:tcPr marL="0" marR="0" marT="0" marB="0" anchor="ctr"/>
                </a:tc>
                <a:extLst>
                  <a:ext uri="{0D108BD9-81ED-4DB2-BD59-A6C34878D82A}">
                    <a16:rowId xmlns:a16="http://schemas.microsoft.com/office/drawing/2014/main" val="2257876461"/>
                  </a:ext>
                </a:extLst>
              </a:tr>
              <a:tr h="143743">
                <a:tc gridSpan="3">
                  <a:txBody>
                    <a:bodyPr/>
                    <a:lstStyle/>
                    <a:p>
                      <a:pPr algn="ctr"/>
                      <a:r>
                        <a:rPr lang="fr-FR" sz="600" b="0" dirty="0">
                          <a:solidFill>
                            <a:schemeClr val="tx1">
                              <a:lumMod val="75000"/>
                              <a:lumOff val="25000"/>
                            </a:schemeClr>
                          </a:solidFill>
                          <a:latin typeface="Arial" panose="020B0604020202020204" pitchFamily="34" charset="0"/>
                          <a:cs typeface="Arial" panose="020B0604020202020204" pitchFamily="34" charset="0"/>
                        </a:rPr>
                        <a:t>HR : 0,47 [0,31 – 0,71]</a:t>
                      </a:r>
                      <a:endParaRPr lang="fr-FR" sz="600" b="0" i="0" dirty="0">
                        <a:solidFill>
                          <a:schemeClr val="tx1">
                            <a:lumMod val="75000"/>
                            <a:lumOff val="25000"/>
                          </a:schemeClr>
                        </a:solidFill>
                        <a:latin typeface="Arial" panose="020B0604020202020204" pitchFamily="34" charset="0"/>
                        <a:cs typeface="Arial" panose="020B0604020202020204" pitchFamily="34" charset="0"/>
                      </a:endParaRPr>
                    </a:p>
                  </a:txBody>
                  <a:tcPr marL="0" marR="0" marT="0" marB="0" anchor="ctr"/>
                </a:tc>
                <a:tc hMerge="1">
                  <a:txBody>
                    <a:bodyPr/>
                    <a:lstStyle/>
                    <a:p>
                      <a:endParaRPr lang="fr-FR" sz="1000" dirty="0"/>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solidFill>
                      <a:schemeClr val="bg1"/>
                    </a:solidFill>
                  </a:tcPr>
                </a:tc>
                <a:tc hMerge="1">
                  <a:txBody>
                    <a:bodyPr/>
                    <a:lstStyle/>
                    <a:p>
                      <a:endParaRPr lang="fr-FR" sz="1000" dirty="0"/>
                    </a:p>
                  </a:txBody>
                  <a:tcPr>
                    <a:lnL w="1270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solidFill>
                      <a:schemeClr val="bg1"/>
                    </a:solidFill>
                  </a:tcPr>
                </a:tc>
                <a:extLst>
                  <a:ext uri="{0D108BD9-81ED-4DB2-BD59-A6C34878D82A}">
                    <a16:rowId xmlns:a16="http://schemas.microsoft.com/office/drawing/2014/main" val="1433885280"/>
                  </a:ext>
                </a:extLst>
              </a:tr>
            </a:tbl>
          </a:graphicData>
        </a:graphic>
      </p:graphicFrame>
    </p:spTree>
    <p:extLst>
      <p:ext uri="{BB962C8B-B14F-4D97-AF65-F5344CB8AC3E}">
        <p14:creationId xmlns:p14="http://schemas.microsoft.com/office/powerpoint/2010/main" val="22431433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Espace réservé du contenu 2"/>
          <p:cNvSpPr>
            <a:spLocks noGrp="1"/>
          </p:cNvSpPr>
          <p:nvPr>
            <p:ph sz="half" idx="1"/>
          </p:nvPr>
        </p:nvSpPr>
        <p:spPr/>
        <p:txBody>
          <a:bodyPr/>
          <a:lstStyle/>
          <a:p>
            <a:r>
              <a:rPr lang="fr-FR" dirty="0"/>
              <a:t>Résultats: réalisation de la séquence de traitement</a:t>
            </a:r>
          </a:p>
        </p:txBody>
      </p:sp>
      <p:sp>
        <p:nvSpPr>
          <p:cNvPr id="13" name="ZoneTexte 12">
            <a:extLst>
              <a:ext uri="{FF2B5EF4-FFF2-40B4-BE49-F238E27FC236}">
                <a16:creationId xmlns:a16="http://schemas.microsoft.com/office/drawing/2014/main" id="{425231B0-FA7A-264B-906B-27D984985149}"/>
              </a:ext>
            </a:extLst>
          </p:cNvPr>
          <p:cNvSpPr txBox="1"/>
          <p:nvPr/>
        </p:nvSpPr>
        <p:spPr>
          <a:xfrm>
            <a:off x="-3048" y="4912668"/>
            <a:ext cx="2428870" cy="230832"/>
          </a:xfrm>
          <a:prstGeom prst="rect">
            <a:avLst/>
          </a:prstGeom>
          <a:noFill/>
        </p:spPr>
        <p:txBody>
          <a:bodyPr wrap="none" rtlCol="0">
            <a:spAutoFit/>
          </a:bodyPr>
          <a:lstStyle/>
          <a:p>
            <a:r>
              <a:rPr lang="fr-FR" sz="900" i="1" dirty="0">
                <a:solidFill>
                  <a:schemeClr val="tx1">
                    <a:lumMod val="50000"/>
                    <a:lumOff val="50000"/>
                  </a:schemeClr>
                </a:solidFill>
                <a:latin typeface="Arial" panose="020B0604020202020204" pitchFamily="34" charset="0"/>
              </a:rPr>
              <a:t>Thierry </a:t>
            </a:r>
            <a:r>
              <a:rPr lang="fr-FR" sz="900" i="1" dirty="0" err="1">
                <a:solidFill>
                  <a:schemeClr val="tx1">
                    <a:lumMod val="50000"/>
                    <a:lumOff val="50000"/>
                  </a:schemeClr>
                </a:solidFill>
                <a:latin typeface="Arial" panose="020B0604020202020204" pitchFamily="34" charset="0"/>
              </a:rPr>
              <a:t>Conroy</a:t>
            </a:r>
            <a:r>
              <a:rPr lang="fr-FR" sz="900" i="1" dirty="0">
                <a:solidFill>
                  <a:schemeClr val="tx1">
                    <a:lumMod val="50000"/>
                    <a:lumOff val="50000"/>
                  </a:schemeClr>
                </a:solidFill>
                <a:latin typeface="Arial" panose="020B0604020202020204" pitchFamily="34" charset="0"/>
              </a:rPr>
              <a:t> et al., ASCO2020, Abs 4007</a:t>
            </a:r>
          </a:p>
        </p:txBody>
      </p:sp>
      <p:graphicFrame>
        <p:nvGraphicFramePr>
          <p:cNvPr id="14" name="Tableau 4">
            <a:extLst>
              <a:ext uri="{FF2B5EF4-FFF2-40B4-BE49-F238E27FC236}">
                <a16:creationId xmlns:a16="http://schemas.microsoft.com/office/drawing/2014/main" id="{9BD8CC3A-0CC3-4BD7-876A-D9AC2DD25EBA}"/>
              </a:ext>
            </a:extLst>
          </p:cNvPr>
          <p:cNvGraphicFramePr>
            <a:graphicFrameLocks noGrp="1"/>
          </p:cNvGraphicFramePr>
          <p:nvPr>
            <p:extLst>
              <p:ext uri="{D42A27DB-BD31-4B8C-83A1-F6EECF244321}">
                <p14:modId xmlns:p14="http://schemas.microsoft.com/office/powerpoint/2010/main" val="3116207816"/>
              </p:ext>
            </p:extLst>
          </p:nvPr>
        </p:nvGraphicFramePr>
        <p:xfrm>
          <a:off x="190500" y="1302204"/>
          <a:ext cx="5924841" cy="2071173"/>
        </p:xfrm>
        <a:graphic>
          <a:graphicData uri="http://schemas.openxmlformats.org/drawingml/2006/table">
            <a:tbl>
              <a:tblPr firstRow="1" bandRow="1">
                <a:tableStyleId>{7DF18680-E054-41AD-8BC1-D1AEF772440D}</a:tableStyleId>
              </a:tblPr>
              <a:tblGrid>
                <a:gridCol w="2493431">
                  <a:extLst>
                    <a:ext uri="{9D8B030D-6E8A-4147-A177-3AD203B41FA5}">
                      <a16:colId xmlns:a16="http://schemas.microsoft.com/office/drawing/2014/main" val="20000"/>
                    </a:ext>
                  </a:extLst>
                </a:gridCol>
                <a:gridCol w="1304311">
                  <a:extLst>
                    <a:ext uri="{9D8B030D-6E8A-4147-A177-3AD203B41FA5}">
                      <a16:colId xmlns:a16="http://schemas.microsoft.com/office/drawing/2014/main" val="20002"/>
                    </a:ext>
                  </a:extLst>
                </a:gridCol>
                <a:gridCol w="1400830">
                  <a:extLst>
                    <a:ext uri="{9D8B030D-6E8A-4147-A177-3AD203B41FA5}">
                      <a16:colId xmlns:a16="http://schemas.microsoft.com/office/drawing/2014/main" val="1719438861"/>
                    </a:ext>
                  </a:extLst>
                </a:gridCol>
                <a:gridCol w="726269">
                  <a:extLst>
                    <a:ext uri="{9D8B030D-6E8A-4147-A177-3AD203B41FA5}">
                      <a16:colId xmlns:a16="http://schemas.microsoft.com/office/drawing/2014/main" val="20003"/>
                    </a:ext>
                  </a:extLst>
                </a:gridCol>
              </a:tblGrid>
              <a:tr h="157540">
                <a:tc>
                  <a:txBody>
                    <a:bodyPr/>
                    <a:lstStyle/>
                    <a:p>
                      <a:pPr algn="l" fontAlgn="t"/>
                      <a:r>
                        <a:rPr lang="en-US" sz="1050" b="1" u="none" strike="noStrike" dirty="0" err="1">
                          <a:solidFill>
                            <a:schemeClr val="bg1"/>
                          </a:solidFill>
                          <a:effectLst/>
                          <a:latin typeface="Arial" panose="020B0604020202020204" pitchFamily="34" charset="0"/>
                          <a:cs typeface="Arial" panose="020B0604020202020204" pitchFamily="34" charset="0"/>
                        </a:rPr>
                        <a:t>Chirurgie</a:t>
                      </a:r>
                      <a:endParaRPr lang="en-US" sz="1050" b="1" i="0" u="none" strike="noStrike" dirty="0">
                        <a:solidFill>
                          <a:schemeClr val="bg1"/>
                        </a:solidFill>
                        <a:effectLst/>
                        <a:latin typeface="Arial" panose="020B0604020202020204" pitchFamily="34" charset="0"/>
                        <a:cs typeface="Arial" panose="020B0604020202020204" pitchFamily="34" charset="0"/>
                      </a:endParaRPr>
                    </a:p>
                  </a:txBody>
                  <a:tcPr marL="54000" marR="7144" marT="7144" marB="0" anchor="ctr"/>
                </a:tc>
                <a:tc>
                  <a:txBody>
                    <a:bodyPr/>
                    <a:lstStyle/>
                    <a:p>
                      <a:pPr algn="ctr" fontAlgn="t"/>
                      <a:r>
                        <a:rPr lang="en-US" sz="1050" b="1" u="none" strike="noStrike" dirty="0">
                          <a:solidFill>
                            <a:schemeClr val="bg1"/>
                          </a:solidFill>
                          <a:effectLst/>
                          <a:latin typeface="Arial" panose="020B0604020202020204" pitchFamily="34" charset="0"/>
                          <a:cs typeface="Arial" panose="020B0604020202020204" pitchFamily="34" charset="0"/>
                        </a:rPr>
                        <a:t>TNT</a:t>
                      </a:r>
                      <a:endParaRPr lang="en-US" sz="1050" b="1" i="0" u="none" strike="noStrike" dirty="0">
                        <a:solidFill>
                          <a:schemeClr val="bg1"/>
                        </a:solidFill>
                        <a:effectLst/>
                        <a:latin typeface="Arial" panose="020B0604020202020204" pitchFamily="34" charset="0"/>
                        <a:cs typeface="Arial" panose="020B0604020202020204" pitchFamily="34" charset="0"/>
                      </a:endParaRPr>
                    </a:p>
                  </a:txBody>
                  <a:tcPr marL="7144" marR="7144" marT="7144" marB="0" anchor="ctr">
                    <a:solidFill>
                      <a:srgbClr val="C00000"/>
                    </a:solidFill>
                  </a:tcPr>
                </a:tc>
                <a:tc>
                  <a:txBody>
                    <a:bodyPr/>
                    <a:lstStyle/>
                    <a:p>
                      <a:pPr algn="ctr" fontAlgn="t"/>
                      <a:r>
                        <a:rPr lang="en-US" sz="1050" b="1" u="none" strike="noStrike" dirty="0">
                          <a:solidFill>
                            <a:schemeClr val="bg1"/>
                          </a:solidFill>
                          <a:effectLst/>
                          <a:latin typeface="Arial" panose="020B0604020202020204" pitchFamily="34" charset="0"/>
                          <a:cs typeface="Arial" panose="020B0604020202020204" pitchFamily="34" charset="0"/>
                        </a:rPr>
                        <a:t>CRT</a:t>
                      </a:r>
                      <a:endParaRPr lang="en-US" sz="1050" b="1" i="0" u="none" strike="noStrike" dirty="0">
                        <a:solidFill>
                          <a:schemeClr val="bg1"/>
                        </a:solidFill>
                        <a:effectLst/>
                        <a:latin typeface="Arial" panose="020B0604020202020204" pitchFamily="34" charset="0"/>
                        <a:cs typeface="Arial" panose="020B0604020202020204" pitchFamily="34" charset="0"/>
                      </a:endParaRPr>
                    </a:p>
                  </a:txBody>
                  <a:tcPr marL="7144" marR="7144" marT="7144" marB="0" anchor="ctr">
                    <a:solidFill>
                      <a:schemeClr val="accent1"/>
                    </a:solidFill>
                  </a:tcPr>
                </a:tc>
                <a:tc>
                  <a:txBody>
                    <a:bodyPr/>
                    <a:lstStyle/>
                    <a:p>
                      <a:pPr marL="0" algn="ctr" defTabSz="914400" rtl="0" eaLnBrk="1" fontAlgn="t" latinLnBrk="0" hangingPunct="1"/>
                      <a:r>
                        <a:rPr lang="en-US" sz="1050" b="1" u="none" strike="noStrike" kern="1200" dirty="0">
                          <a:solidFill>
                            <a:schemeClr val="bg1"/>
                          </a:solidFill>
                          <a:effectLst/>
                          <a:latin typeface="Arial" panose="020B0604020202020204" pitchFamily="34" charset="0"/>
                          <a:cs typeface="Arial" panose="020B0604020202020204" pitchFamily="34" charset="0"/>
                        </a:rPr>
                        <a:t>p</a:t>
                      </a:r>
                      <a:endParaRPr lang="en-US" sz="1050" b="1" i="0" u="none" strike="noStrike" kern="1200" dirty="0">
                        <a:solidFill>
                          <a:schemeClr val="bg1"/>
                        </a:solidFill>
                        <a:effectLst/>
                        <a:latin typeface="Arial" panose="020B0604020202020204" pitchFamily="34" charset="0"/>
                        <a:ea typeface="+mn-ea"/>
                        <a:cs typeface="Arial" panose="020B0604020202020204" pitchFamily="34" charset="0"/>
                      </a:endParaRPr>
                    </a:p>
                  </a:txBody>
                  <a:tcPr marL="7144" marR="7144" marT="7144" marB="0" anchor="ctr"/>
                </a:tc>
                <a:extLst>
                  <a:ext uri="{0D108BD9-81ED-4DB2-BD59-A6C34878D82A}">
                    <a16:rowId xmlns:a16="http://schemas.microsoft.com/office/drawing/2014/main" val="10000"/>
                  </a:ext>
                </a:extLst>
              </a:tr>
              <a:tr h="29370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050" b="1" kern="1200" dirty="0">
                          <a:solidFill>
                            <a:schemeClr val="tx2">
                              <a:lumMod val="75000"/>
                            </a:schemeClr>
                          </a:solidFill>
                          <a:latin typeface="Arial" panose="020B0604020202020204" pitchFamily="34" charset="0"/>
                          <a:cs typeface="Arial" panose="020B0604020202020204" pitchFamily="34" charset="0"/>
                        </a:rPr>
                        <a:t>Restaging </a:t>
                      </a:r>
                      <a:r>
                        <a:rPr lang="en-US" sz="1050" b="1" kern="1200" dirty="0" err="1">
                          <a:solidFill>
                            <a:schemeClr val="tx2">
                              <a:lumMod val="75000"/>
                            </a:schemeClr>
                          </a:solidFill>
                          <a:latin typeface="Arial" panose="020B0604020202020204" pitchFamily="34" charset="0"/>
                          <a:cs typeface="Arial" panose="020B0604020202020204" pitchFamily="34" charset="0"/>
                        </a:rPr>
                        <a:t>avant</a:t>
                      </a:r>
                      <a:r>
                        <a:rPr lang="en-US" sz="1050" b="1" kern="1200" dirty="0">
                          <a:solidFill>
                            <a:schemeClr val="tx2">
                              <a:lumMod val="75000"/>
                            </a:schemeClr>
                          </a:solidFill>
                          <a:latin typeface="Arial" panose="020B0604020202020204" pitchFamily="34" charset="0"/>
                          <a:cs typeface="Arial" panose="020B0604020202020204" pitchFamily="34" charset="0"/>
                        </a:rPr>
                        <a:t> </a:t>
                      </a:r>
                      <a:r>
                        <a:rPr lang="en-US" sz="1050" b="1" kern="1200" dirty="0" err="1">
                          <a:solidFill>
                            <a:schemeClr val="tx2">
                              <a:lumMod val="75000"/>
                            </a:schemeClr>
                          </a:solidFill>
                          <a:latin typeface="Arial" panose="020B0604020202020204" pitchFamily="34" charset="0"/>
                          <a:cs typeface="Arial" panose="020B0604020202020204" pitchFamily="34" charset="0"/>
                        </a:rPr>
                        <a:t>chirurgie</a:t>
                      </a:r>
                      <a:r>
                        <a:rPr lang="en-US" sz="1050" b="1" kern="1200" dirty="0">
                          <a:solidFill>
                            <a:schemeClr val="tx2">
                              <a:lumMod val="75000"/>
                            </a:schemeClr>
                          </a:solidFill>
                          <a:latin typeface="Arial" panose="020B0604020202020204" pitchFamily="34" charset="0"/>
                          <a:cs typeface="Arial" panose="020B0604020202020204" pitchFamily="34" charset="0"/>
                        </a:rPr>
                        <a:t> :</a:t>
                      </a:r>
                    </a:p>
                    <a:p>
                      <a:pPr marL="0" marR="0" indent="0" algn="l" defTabSz="914400" rtl="0" eaLnBrk="1" fontAlgn="auto" latinLnBrk="0" hangingPunct="1">
                        <a:lnSpc>
                          <a:spcPct val="100000"/>
                        </a:lnSpc>
                        <a:spcBef>
                          <a:spcPts val="0"/>
                        </a:spcBef>
                        <a:spcAft>
                          <a:spcPts val="0"/>
                        </a:spcAft>
                        <a:buClrTx/>
                        <a:buSzTx/>
                        <a:buFontTx/>
                        <a:buNone/>
                        <a:tabLst/>
                        <a:defRPr/>
                      </a:pPr>
                      <a:r>
                        <a:rPr lang="en-US" sz="1050" b="1" kern="1200" dirty="0" err="1">
                          <a:solidFill>
                            <a:schemeClr val="tx2">
                              <a:lumMod val="75000"/>
                            </a:schemeClr>
                          </a:solidFill>
                          <a:latin typeface="Arial" panose="020B0604020202020204" pitchFamily="34" charset="0"/>
                          <a:cs typeface="Arial" panose="020B0604020202020204" pitchFamily="34" charset="0"/>
                        </a:rPr>
                        <a:t>Maladie</a:t>
                      </a:r>
                      <a:r>
                        <a:rPr lang="en-US" sz="1050" b="1" kern="1200" baseline="0" dirty="0">
                          <a:solidFill>
                            <a:schemeClr val="tx2">
                              <a:lumMod val="75000"/>
                            </a:schemeClr>
                          </a:solidFill>
                          <a:latin typeface="Arial" panose="020B0604020202020204" pitchFamily="34" charset="0"/>
                          <a:cs typeface="Arial" panose="020B0604020202020204" pitchFamily="34" charset="0"/>
                        </a:rPr>
                        <a:t> </a:t>
                      </a:r>
                      <a:r>
                        <a:rPr lang="en-US" sz="1050" b="1" kern="1200" baseline="0" dirty="0" err="1">
                          <a:solidFill>
                            <a:schemeClr val="tx2">
                              <a:lumMod val="75000"/>
                            </a:schemeClr>
                          </a:solidFill>
                          <a:latin typeface="Arial" panose="020B0604020202020204" pitchFamily="34" charset="0"/>
                          <a:cs typeface="Arial" panose="020B0604020202020204" pitchFamily="34" charset="0"/>
                        </a:rPr>
                        <a:t>métastatique</a:t>
                      </a:r>
                      <a:endParaRPr lang="en-US" sz="1050" b="1" kern="1200" dirty="0">
                        <a:solidFill>
                          <a:schemeClr val="tx2">
                            <a:lumMod val="75000"/>
                          </a:schemeClr>
                        </a:solidFill>
                        <a:latin typeface="Arial" panose="020B0604020202020204" pitchFamily="34" charset="0"/>
                        <a:ea typeface="+mn-ea"/>
                        <a:cs typeface="Arial" panose="020B0604020202020204" pitchFamily="34" charset="0"/>
                      </a:endParaRPr>
                    </a:p>
                  </a:txBody>
                  <a:tcPr marL="108000" marR="7050" marT="7050"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sz="1050" b="0" kern="1200" dirty="0">
                        <a:solidFill>
                          <a:schemeClr val="tx2">
                            <a:lumMod val="75000"/>
                          </a:schemeClr>
                        </a:solidFill>
                        <a:latin typeface="Arial" panose="020B0604020202020204" pitchFamily="34" charset="0"/>
                        <a:cs typeface="Arial" panose="020B0604020202020204" pitchFamily="34" charset="0"/>
                      </a:endParaRPr>
                    </a:p>
                    <a:p>
                      <a:pPr marL="0" marR="0" indent="0" algn="ctr" defTabSz="914400" rtl="0" eaLnBrk="1" fontAlgn="auto" latinLnBrk="0" hangingPunct="1">
                        <a:lnSpc>
                          <a:spcPct val="100000"/>
                        </a:lnSpc>
                        <a:spcBef>
                          <a:spcPts val="0"/>
                        </a:spcBef>
                        <a:spcAft>
                          <a:spcPts val="0"/>
                        </a:spcAft>
                        <a:buClrTx/>
                        <a:buSzTx/>
                        <a:buFontTx/>
                        <a:buNone/>
                        <a:tabLst/>
                        <a:defRPr/>
                      </a:pPr>
                      <a:r>
                        <a:rPr lang="en-US" sz="1050" b="0" kern="1200" dirty="0">
                          <a:solidFill>
                            <a:schemeClr val="tx2">
                              <a:lumMod val="75000"/>
                            </a:schemeClr>
                          </a:solidFill>
                          <a:latin typeface="Arial" panose="020B0604020202020204" pitchFamily="34" charset="0"/>
                          <a:cs typeface="Arial" panose="020B0604020202020204" pitchFamily="34" charset="0"/>
                        </a:rPr>
                        <a:t>2 (1%)</a:t>
                      </a:r>
                      <a:endParaRPr lang="en-US" sz="1050" b="0" kern="1200" dirty="0">
                        <a:solidFill>
                          <a:schemeClr val="tx2">
                            <a:lumMod val="75000"/>
                          </a:schemeClr>
                        </a:solidFill>
                        <a:latin typeface="Arial" panose="020B0604020202020204" pitchFamily="34" charset="0"/>
                        <a:ea typeface="+mn-ea"/>
                        <a:cs typeface="Arial" panose="020B0604020202020204" pitchFamily="34" charset="0"/>
                      </a:endParaRPr>
                    </a:p>
                  </a:txBody>
                  <a:tcPr marL="7050" marR="7050" marT="705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050" b="0" kern="1200" dirty="0">
                        <a:solidFill>
                          <a:schemeClr val="tx2">
                            <a:lumMod val="75000"/>
                          </a:schemeClr>
                        </a:solidFill>
                        <a:latin typeface="Arial" panose="020B0604020202020204" pitchFamily="34" charset="0"/>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b="0" kern="1200" dirty="0">
                          <a:solidFill>
                            <a:schemeClr val="tx2">
                              <a:lumMod val="75000"/>
                            </a:schemeClr>
                          </a:solidFill>
                          <a:latin typeface="Arial" panose="020B0604020202020204" pitchFamily="34" charset="0"/>
                          <a:cs typeface="Arial" panose="020B0604020202020204" pitchFamily="34" charset="0"/>
                        </a:rPr>
                        <a:t>10 (4,7%)</a:t>
                      </a:r>
                      <a:endParaRPr lang="en-US" sz="1050" b="0" kern="1200" dirty="0">
                        <a:solidFill>
                          <a:schemeClr val="tx2">
                            <a:lumMod val="75000"/>
                          </a:schemeClr>
                        </a:solidFill>
                        <a:latin typeface="Arial" panose="020B0604020202020204" pitchFamily="34" charset="0"/>
                        <a:ea typeface="+mn-ea"/>
                        <a:cs typeface="Arial" panose="020B0604020202020204" pitchFamily="34" charset="0"/>
                      </a:endParaRPr>
                    </a:p>
                  </a:txBody>
                  <a:tcPr marL="7050" marR="7050" marT="705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b="0" kern="1200" dirty="0">
                          <a:solidFill>
                            <a:schemeClr val="tx2">
                              <a:lumMod val="75000"/>
                            </a:schemeClr>
                          </a:solidFill>
                          <a:latin typeface="Arial" panose="020B0604020202020204" pitchFamily="34" charset="0"/>
                          <a:cs typeface="Arial" panose="020B0604020202020204" pitchFamily="34" charset="0"/>
                        </a:rPr>
                        <a:t>0,03</a:t>
                      </a:r>
                      <a:endParaRPr lang="en-US" sz="1050" b="0" kern="1200" dirty="0">
                        <a:solidFill>
                          <a:schemeClr val="tx2">
                            <a:lumMod val="75000"/>
                          </a:schemeClr>
                        </a:solidFill>
                        <a:latin typeface="Arial" panose="020B0604020202020204" pitchFamily="34" charset="0"/>
                        <a:ea typeface="+mn-ea"/>
                        <a:cs typeface="Arial" panose="020B0604020202020204" pitchFamily="34" charset="0"/>
                      </a:endParaRPr>
                    </a:p>
                  </a:txBody>
                  <a:tcPr marL="7050" marR="7050" marT="7050" marB="0" anchor="ctr"/>
                </a:tc>
                <a:extLst>
                  <a:ext uri="{0D108BD9-81ED-4DB2-BD59-A6C34878D82A}">
                    <a16:rowId xmlns:a16="http://schemas.microsoft.com/office/drawing/2014/main" val="10001"/>
                  </a:ext>
                </a:extLst>
              </a:tr>
              <a:tr h="1550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050" b="1" kern="1200" dirty="0" err="1">
                          <a:solidFill>
                            <a:schemeClr val="tx2">
                              <a:lumMod val="75000"/>
                            </a:schemeClr>
                          </a:solidFill>
                          <a:latin typeface="Arial" panose="020B0604020202020204" pitchFamily="34" charset="0"/>
                          <a:cs typeface="Arial" panose="020B0604020202020204" pitchFamily="34" charset="0"/>
                        </a:rPr>
                        <a:t>Chirurgie</a:t>
                      </a:r>
                      <a:endParaRPr lang="en-US" sz="1050" b="1" kern="1200" dirty="0">
                        <a:solidFill>
                          <a:schemeClr val="tx2">
                            <a:lumMod val="75000"/>
                          </a:schemeClr>
                        </a:solidFill>
                        <a:latin typeface="Arial" panose="020B0604020202020204" pitchFamily="34" charset="0"/>
                        <a:ea typeface="+mn-ea"/>
                        <a:cs typeface="Arial" panose="020B0604020202020204" pitchFamily="34" charset="0"/>
                      </a:endParaRPr>
                    </a:p>
                  </a:txBody>
                  <a:tcPr marL="108000" marR="7050" marT="7050"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50" b="0" kern="1200" dirty="0">
                          <a:solidFill>
                            <a:schemeClr val="tx2">
                              <a:lumMod val="75000"/>
                            </a:schemeClr>
                          </a:solidFill>
                          <a:latin typeface="Arial" panose="020B0604020202020204" pitchFamily="34" charset="0"/>
                          <a:cs typeface="Arial" panose="020B0604020202020204" pitchFamily="34" charset="0"/>
                        </a:rPr>
                        <a:t>n=213*</a:t>
                      </a:r>
                      <a:endParaRPr lang="en-US" sz="1050" b="0" kern="1200" dirty="0">
                        <a:solidFill>
                          <a:schemeClr val="tx2">
                            <a:lumMod val="75000"/>
                          </a:schemeClr>
                        </a:solidFill>
                        <a:latin typeface="Arial" panose="020B0604020202020204" pitchFamily="34" charset="0"/>
                        <a:ea typeface="+mn-ea"/>
                        <a:cs typeface="Arial" panose="020B0604020202020204" pitchFamily="34" charset="0"/>
                      </a:endParaRPr>
                    </a:p>
                  </a:txBody>
                  <a:tcPr marL="7050" marR="7050" marT="7050"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50" b="0" kern="1200" dirty="0">
                          <a:solidFill>
                            <a:schemeClr val="tx2">
                              <a:lumMod val="75000"/>
                            </a:schemeClr>
                          </a:solidFill>
                          <a:latin typeface="Arial" panose="020B0604020202020204" pitchFamily="34" charset="0"/>
                          <a:cs typeface="Arial" panose="020B0604020202020204" pitchFamily="34" charset="0"/>
                        </a:rPr>
                        <a:t>n=218</a:t>
                      </a:r>
                      <a:endParaRPr lang="en-US" sz="1050" b="0" kern="1200" dirty="0">
                        <a:solidFill>
                          <a:schemeClr val="tx2">
                            <a:lumMod val="75000"/>
                          </a:schemeClr>
                        </a:solidFill>
                        <a:latin typeface="Arial" panose="020B0604020202020204" pitchFamily="34" charset="0"/>
                        <a:ea typeface="+mn-ea"/>
                        <a:cs typeface="Arial" panose="020B0604020202020204" pitchFamily="34" charset="0"/>
                      </a:endParaRPr>
                    </a:p>
                  </a:txBody>
                  <a:tcPr marL="7050" marR="7050" marT="7050"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50" b="0" kern="1200" dirty="0">
                          <a:solidFill>
                            <a:schemeClr val="tx2">
                              <a:lumMod val="75000"/>
                            </a:schemeClr>
                          </a:solidFill>
                          <a:latin typeface="Arial" panose="020B0604020202020204" pitchFamily="34" charset="0"/>
                          <a:cs typeface="Arial" panose="020B0604020202020204" pitchFamily="34" charset="0"/>
                        </a:rPr>
                        <a:t>p</a:t>
                      </a:r>
                      <a:endParaRPr lang="en-US" sz="1050" b="0" kern="1200" dirty="0">
                        <a:solidFill>
                          <a:schemeClr val="tx2">
                            <a:lumMod val="75000"/>
                          </a:schemeClr>
                        </a:solidFill>
                        <a:latin typeface="Arial" panose="020B0604020202020204" pitchFamily="34" charset="0"/>
                        <a:ea typeface="+mn-ea"/>
                        <a:cs typeface="Arial" panose="020B0604020202020204" pitchFamily="34" charset="0"/>
                      </a:endParaRPr>
                    </a:p>
                  </a:txBody>
                  <a:tcPr marL="7050" marR="7050" marT="7050" marB="0" anchor="ctr"/>
                </a:tc>
                <a:extLst>
                  <a:ext uri="{0D108BD9-81ED-4DB2-BD59-A6C34878D82A}">
                    <a16:rowId xmlns:a16="http://schemas.microsoft.com/office/drawing/2014/main" val="10002"/>
                  </a:ext>
                </a:extLst>
              </a:tr>
              <a:tr h="29379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050" b="1" kern="1200" dirty="0" err="1">
                          <a:solidFill>
                            <a:schemeClr val="tx2">
                              <a:lumMod val="75000"/>
                            </a:schemeClr>
                          </a:solidFill>
                          <a:latin typeface="Arial" panose="020B0604020202020204" pitchFamily="34" charset="0"/>
                          <a:cs typeface="Arial" panose="020B0604020202020204" pitchFamily="34" charset="0"/>
                        </a:rPr>
                        <a:t>Intervalle</a:t>
                      </a:r>
                      <a:r>
                        <a:rPr lang="en-US" sz="1050" b="1" kern="1200" dirty="0">
                          <a:solidFill>
                            <a:schemeClr val="tx2">
                              <a:lumMod val="75000"/>
                            </a:schemeClr>
                          </a:solidFill>
                          <a:latin typeface="Arial" panose="020B0604020202020204" pitchFamily="34" charset="0"/>
                          <a:cs typeface="Arial" panose="020B0604020202020204" pitchFamily="34" charset="0"/>
                        </a:rPr>
                        <a:t> </a:t>
                      </a:r>
                      <a:r>
                        <a:rPr lang="en-US" sz="1050" b="1" kern="1200" dirty="0" err="1">
                          <a:solidFill>
                            <a:schemeClr val="tx2">
                              <a:lumMod val="75000"/>
                            </a:schemeClr>
                          </a:solidFill>
                          <a:latin typeface="Arial" panose="020B0604020202020204" pitchFamily="34" charset="0"/>
                          <a:cs typeface="Arial" panose="020B0604020202020204" pitchFamily="34" charset="0"/>
                        </a:rPr>
                        <a:t>pré</a:t>
                      </a:r>
                      <a:r>
                        <a:rPr lang="en-US" sz="1050" b="1" kern="1200" dirty="0">
                          <a:solidFill>
                            <a:schemeClr val="tx2">
                              <a:lumMod val="75000"/>
                            </a:schemeClr>
                          </a:solidFill>
                          <a:latin typeface="Arial" panose="020B0604020202020204" pitchFamily="34" charset="0"/>
                          <a:cs typeface="Arial" panose="020B0604020202020204" pitchFamily="34" charset="0"/>
                        </a:rPr>
                        <a:t>-op</a:t>
                      </a:r>
                    </a:p>
                    <a:p>
                      <a:pPr marL="0" marR="0" indent="0" algn="l" defTabSz="914400" rtl="0" eaLnBrk="1" fontAlgn="auto" latinLnBrk="0" hangingPunct="1">
                        <a:lnSpc>
                          <a:spcPct val="100000"/>
                        </a:lnSpc>
                        <a:spcBef>
                          <a:spcPts val="0"/>
                        </a:spcBef>
                        <a:spcAft>
                          <a:spcPts val="0"/>
                        </a:spcAft>
                        <a:buClrTx/>
                        <a:buSzTx/>
                        <a:buFontTx/>
                        <a:buNone/>
                        <a:tabLst/>
                        <a:defRPr/>
                      </a:pPr>
                      <a:r>
                        <a:rPr lang="en-US" sz="1050" b="1" kern="1200" dirty="0">
                          <a:solidFill>
                            <a:schemeClr val="tx2">
                              <a:lumMod val="75000"/>
                            </a:schemeClr>
                          </a:solidFill>
                          <a:latin typeface="Arial" panose="020B0604020202020204" pitchFamily="34" charset="0"/>
                          <a:cs typeface="Arial" panose="020B0604020202020204" pitchFamily="34" charset="0"/>
                        </a:rPr>
                        <a:t>ARCC &gt; </a:t>
                      </a:r>
                      <a:r>
                        <a:rPr lang="en-US" sz="1050" b="1" kern="1200" dirty="0" err="1">
                          <a:solidFill>
                            <a:schemeClr val="tx2">
                              <a:lumMod val="75000"/>
                            </a:schemeClr>
                          </a:solidFill>
                          <a:latin typeface="Arial" panose="020B0604020202020204" pitchFamily="34" charset="0"/>
                          <a:cs typeface="Arial" panose="020B0604020202020204" pitchFamily="34" charset="0"/>
                        </a:rPr>
                        <a:t>chir</a:t>
                      </a:r>
                      <a:endParaRPr lang="en-US" sz="1050" b="1" kern="1200" dirty="0">
                        <a:solidFill>
                          <a:schemeClr val="tx2">
                            <a:lumMod val="75000"/>
                          </a:schemeClr>
                        </a:solidFill>
                        <a:latin typeface="Arial" panose="020B0604020202020204" pitchFamily="34" charset="0"/>
                        <a:ea typeface="+mn-ea"/>
                        <a:cs typeface="Arial" panose="020B0604020202020204" pitchFamily="34" charset="0"/>
                      </a:endParaRPr>
                    </a:p>
                  </a:txBody>
                  <a:tcPr marL="108000" marR="7144" marT="7144" marB="0" anchor="ctr">
                    <a:lnB w="19050" cap="flat" cmpd="sng" algn="ctr">
                      <a:solidFill>
                        <a:srgbClr val="C00000"/>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50" b="0" kern="1200" dirty="0">
                          <a:solidFill>
                            <a:schemeClr val="tx2">
                              <a:lumMod val="75000"/>
                            </a:schemeClr>
                          </a:solidFill>
                          <a:latin typeface="Arial" panose="020B0604020202020204" pitchFamily="34" charset="0"/>
                          <a:cs typeface="Arial" panose="020B0604020202020204" pitchFamily="34" charset="0"/>
                        </a:rPr>
                        <a:t>7,9 </a:t>
                      </a:r>
                      <a:r>
                        <a:rPr lang="en-US" sz="1050" b="0" kern="1200" dirty="0" err="1">
                          <a:solidFill>
                            <a:schemeClr val="tx2">
                              <a:lumMod val="75000"/>
                            </a:schemeClr>
                          </a:solidFill>
                          <a:latin typeface="Arial" panose="020B0604020202020204" pitchFamily="34" charset="0"/>
                          <a:cs typeface="Arial" panose="020B0604020202020204" pitchFamily="34" charset="0"/>
                        </a:rPr>
                        <a:t>semaines</a:t>
                      </a:r>
                      <a:endParaRPr lang="en-US" sz="105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lnB w="19050" cap="flat" cmpd="sng" algn="ctr">
                      <a:solidFill>
                        <a:srgbClr val="C00000"/>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50" b="0" kern="1200" dirty="0">
                          <a:solidFill>
                            <a:schemeClr val="tx2">
                              <a:lumMod val="75000"/>
                            </a:schemeClr>
                          </a:solidFill>
                          <a:latin typeface="Arial" panose="020B0604020202020204" pitchFamily="34" charset="0"/>
                          <a:cs typeface="Arial" panose="020B0604020202020204" pitchFamily="34" charset="0"/>
                        </a:rPr>
                        <a:t>7,9 </a:t>
                      </a:r>
                      <a:r>
                        <a:rPr lang="en-US" sz="1050" b="0" kern="1200" dirty="0" err="1">
                          <a:solidFill>
                            <a:schemeClr val="tx2">
                              <a:lumMod val="75000"/>
                            </a:schemeClr>
                          </a:solidFill>
                          <a:latin typeface="Arial" panose="020B0604020202020204" pitchFamily="34" charset="0"/>
                          <a:cs typeface="Arial" panose="020B0604020202020204" pitchFamily="34" charset="0"/>
                        </a:rPr>
                        <a:t>semaines</a:t>
                      </a:r>
                      <a:endParaRPr lang="en-US" sz="105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lnB w="19050" cap="flat" cmpd="sng" algn="ctr">
                      <a:solidFill>
                        <a:srgbClr val="C00000"/>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50" b="0" kern="1200" dirty="0">
                          <a:solidFill>
                            <a:schemeClr val="tx2">
                              <a:lumMod val="75000"/>
                            </a:schemeClr>
                          </a:solidFill>
                          <a:latin typeface="Arial" panose="020B0604020202020204" pitchFamily="34" charset="0"/>
                          <a:cs typeface="Arial" panose="020B0604020202020204" pitchFamily="34" charset="0"/>
                        </a:rPr>
                        <a:t>NS</a:t>
                      </a:r>
                      <a:endParaRPr lang="en-US" sz="105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lnB w="19050" cap="flat" cmpd="sng" algn="ctr">
                      <a:solidFill>
                        <a:srgbClr val="C00000"/>
                      </a:solidFill>
                      <a:prstDash val="solid"/>
                      <a:round/>
                      <a:headEnd type="none" w="med" len="med"/>
                      <a:tailEnd type="none" w="med" len="med"/>
                    </a:lnB>
                  </a:tcPr>
                </a:tc>
                <a:extLst>
                  <a:ext uri="{0D108BD9-81ED-4DB2-BD59-A6C34878D82A}">
                    <a16:rowId xmlns:a16="http://schemas.microsoft.com/office/drawing/2014/main" val="10003"/>
                  </a:ext>
                </a:extLst>
              </a:tr>
              <a:tr h="1550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1050" b="1" kern="1200" dirty="0" err="1">
                          <a:solidFill>
                            <a:schemeClr val="tx2">
                              <a:lumMod val="75000"/>
                            </a:schemeClr>
                          </a:solidFill>
                          <a:latin typeface="Arial" panose="020B0604020202020204" pitchFamily="34" charset="0"/>
                          <a:cs typeface="Arial" panose="020B0604020202020204" pitchFamily="34" charset="0"/>
                        </a:rPr>
                        <a:t>Chirurgie</a:t>
                      </a:r>
                      <a:r>
                        <a:rPr lang="en-GB" sz="1050" b="1" kern="1200" baseline="0" dirty="0">
                          <a:solidFill>
                            <a:schemeClr val="tx2">
                              <a:lumMod val="75000"/>
                            </a:schemeClr>
                          </a:solidFill>
                          <a:latin typeface="Arial" panose="020B0604020202020204" pitchFamily="34" charset="0"/>
                          <a:cs typeface="Arial" panose="020B0604020202020204" pitchFamily="34" charset="0"/>
                        </a:rPr>
                        <a:t> non </a:t>
                      </a:r>
                      <a:r>
                        <a:rPr lang="en-GB" sz="1050" b="1" kern="1200" baseline="0" dirty="0" err="1">
                          <a:solidFill>
                            <a:schemeClr val="tx2">
                              <a:lumMod val="75000"/>
                            </a:schemeClr>
                          </a:solidFill>
                          <a:latin typeface="Arial" panose="020B0604020202020204" pitchFamily="34" charset="0"/>
                          <a:cs typeface="Arial" panose="020B0604020202020204" pitchFamily="34" charset="0"/>
                        </a:rPr>
                        <a:t>thérapeutique</a:t>
                      </a:r>
                      <a:endParaRPr lang="en-GB" sz="1050" b="1" kern="1200" dirty="0">
                        <a:solidFill>
                          <a:schemeClr val="tx2">
                            <a:lumMod val="75000"/>
                          </a:schemeClr>
                        </a:solidFill>
                        <a:latin typeface="Arial" panose="020B0604020202020204" pitchFamily="34" charset="0"/>
                        <a:ea typeface="+mn-ea"/>
                        <a:cs typeface="Arial" panose="020B0604020202020204" pitchFamily="34" charset="0"/>
                      </a:endParaRPr>
                    </a:p>
                  </a:txBody>
                  <a:tcPr marL="108000" marR="7144" marT="7144" marB="0" anchor="ctr">
                    <a:lnL w="19050" cap="flat" cmpd="sng" algn="ctr">
                      <a:solidFill>
                        <a:srgbClr val="C00000"/>
                      </a:solidFill>
                      <a:prstDash val="solid"/>
                      <a:round/>
                      <a:headEnd type="none" w="med" len="med"/>
                      <a:tailEnd type="none" w="med" len="med"/>
                    </a:lnL>
                    <a:lnT w="19050" cap="flat" cmpd="sng" algn="ctr">
                      <a:solidFill>
                        <a:srgbClr val="C00000"/>
                      </a:solidFill>
                      <a:prstDash val="solid"/>
                      <a:round/>
                      <a:headEnd type="none" w="med" len="med"/>
                      <a:tailEnd type="none" w="med" len="med"/>
                    </a:lnT>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50" b="0" kern="1200" dirty="0">
                          <a:solidFill>
                            <a:schemeClr val="tx2">
                              <a:lumMod val="75000"/>
                            </a:schemeClr>
                          </a:solidFill>
                          <a:latin typeface="Arial" panose="020B0604020202020204" pitchFamily="34" charset="0"/>
                          <a:cs typeface="Arial" panose="020B0604020202020204" pitchFamily="34" charset="0"/>
                        </a:rPr>
                        <a:t>0 (0%)</a:t>
                      </a:r>
                      <a:endParaRPr lang="en-US" sz="105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lnT w="19050" cap="flat" cmpd="sng" algn="ctr">
                      <a:solidFill>
                        <a:srgbClr val="C00000"/>
                      </a:solidFill>
                      <a:prstDash val="solid"/>
                      <a:round/>
                      <a:headEnd type="none" w="med" len="med"/>
                      <a:tailEnd type="none" w="med" len="med"/>
                    </a:lnT>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50" b="0" kern="1200" dirty="0">
                          <a:solidFill>
                            <a:schemeClr val="tx2">
                              <a:lumMod val="75000"/>
                            </a:schemeClr>
                          </a:solidFill>
                          <a:latin typeface="Arial" panose="020B0604020202020204" pitchFamily="34" charset="0"/>
                          <a:cs typeface="Arial" panose="020B0604020202020204" pitchFamily="34" charset="0"/>
                        </a:rPr>
                        <a:t>8 (3,7%)</a:t>
                      </a:r>
                      <a:endParaRPr lang="en-US" sz="105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lnT w="19050" cap="flat" cmpd="sng" algn="ctr">
                      <a:solidFill>
                        <a:srgbClr val="C00000"/>
                      </a:solidFill>
                      <a:prstDash val="solid"/>
                      <a:round/>
                      <a:headEnd type="none" w="med" len="med"/>
                      <a:tailEnd type="none" w="med" len="med"/>
                    </a:lnT>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50" b="0" kern="1200" dirty="0">
                          <a:solidFill>
                            <a:schemeClr val="tx2">
                              <a:lumMod val="75000"/>
                            </a:schemeClr>
                          </a:solidFill>
                          <a:latin typeface="Arial" panose="020B0604020202020204" pitchFamily="34" charset="0"/>
                          <a:cs typeface="Arial" panose="020B0604020202020204" pitchFamily="34" charset="0"/>
                        </a:rPr>
                        <a:t>0,007</a:t>
                      </a:r>
                      <a:endParaRPr lang="en-US" sz="105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lnR w="19050" cap="flat" cmpd="sng" algn="ctr">
                      <a:solidFill>
                        <a:srgbClr val="C00000"/>
                      </a:solidFill>
                      <a:prstDash val="solid"/>
                      <a:round/>
                      <a:headEnd type="none" w="med" len="med"/>
                      <a:tailEnd type="none" w="med" len="med"/>
                    </a:lnR>
                    <a:lnT w="19050" cap="flat" cmpd="sng" algn="ctr">
                      <a:solidFill>
                        <a:srgbClr val="C00000"/>
                      </a:solidFill>
                      <a:prstDash val="solid"/>
                      <a:round/>
                      <a:headEnd type="none" w="med" len="med"/>
                      <a:tailEnd type="none" w="med" len="med"/>
                    </a:lnT>
                  </a:tcPr>
                </a:tc>
                <a:extLst>
                  <a:ext uri="{0D108BD9-81ED-4DB2-BD59-A6C34878D82A}">
                    <a16:rowId xmlns:a16="http://schemas.microsoft.com/office/drawing/2014/main" val="10004"/>
                  </a:ext>
                </a:extLst>
              </a:tr>
              <a:tr h="246845">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1050" b="0" kern="1200" baseline="0" dirty="0" err="1">
                          <a:solidFill>
                            <a:schemeClr val="tx2">
                              <a:lumMod val="75000"/>
                            </a:schemeClr>
                          </a:solidFill>
                          <a:latin typeface="Arial" panose="020B0604020202020204" pitchFamily="34" charset="0"/>
                          <a:cs typeface="Arial" panose="020B0604020202020204" pitchFamily="34" charset="0"/>
                        </a:rPr>
                        <a:t>Découverte</a:t>
                      </a:r>
                      <a:r>
                        <a:rPr lang="en-GB" sz="1050" b="0" kern="1200" baseline="0" dirty="0">
                          <a:solidFill>
                            <a:schemeClr val="tx2">
                              <a:lumMod val="75000"/>
                            </a:schemeClr>
                          </a:solidFill>
                          <a:latin typeface="Arial" panose="020B0604020202020204" pitchFamily="34" charset="0"/>
                          <a:cs typeface="Arial" panose="020B0604020202020204" pitchFamily="34" charset="0"/>
                        </a:rPr>
                        <a:t> per-op de </a:t>
                      </a:r>
                      <a:r>
                        <a:rPr lang="en-GB" sz="1050" b="0" kern="1200" baseline="0" dirty="0" err="1">
                          <a:solidFill>
                            <a:schemeClr val="tx2">
                              <a:lumMod val="75000"/>
                            </a:schemeClr>
                          </a:solidFill>
                          <a:latin typeface="Arial" panose="020B0604020202020204" pitchFamily="34" charset="0"/>
                          <a:cs typeface="Arial" panose="020B0604020202020204" pitchFamily="34" charset="0"/>
                        </a:rPr>
                        <a:t>métastase</a:t>
                      </a:r>
                      <a:endParaRPr lang="en-US" sz="1050" b="0" kern="1200" dirty="0">
                        <a:solidFill>
                          <a:schemeClr val="tx2">
                            <a:lumMod val="75000"/>
                          </a:schemeClr>
                        </a:solidFill>
                        <a:latin typeface="Arial" panose="020B0604020202020204" pitchFamily="34" charset="0"/>
                        <a:ea typeface="+mn-ea"/>
                        <a:cs typeface="Arial" panose="020B0604020202020204" pitchFamily="34" charset="0"/>
                      </a:endParaRPr>
                    </a:p>
                  </a:txBody>
                  <a:tcPr marL="189000" marR="7144" marT="7144" marB="0" anchor="ctr">
                    <a:lnL w="19050" cap="flat" cmpd="sng" algn="ctr">
                      <a:solidFill>
                        <a:srgbClr val="C00000"/>
                      </a:solidFill>
                      <a:prstDash val="solid"/>
                      <a:round/>
                      <a:headEnd type="none" w="med" len="med"/>
                      <a:tailEnd type="none" w="med" len="med"/>
                    </a:ln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50" b="0" kern="1200" dirty="0">
                          <a:solidFill>
                            <a:schemeClr val="tx2">
                              <a:lumMod val="75000"/>
                            </a:schemeClr>
                          </a:solidFill>
                          <a:latin typeface="Arial" panose="020B0604020202020204" pitchFamily="34" charset="0"/>
                          <a:cs typeface="Arial" panose="020B0604020202020204" pitchFamily="34" charset="0"/>
                        </a:rPr>
                        <a:t>-</a:t>
                      </a:r>
                      <a:endParaRPr lang="en-US" sz="105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50" b="0" kern="1200" dirty="0">
                          <a:solidFill>
                            <a:schemeClr val="tx2">
                              <a:lumMod val="75000"/>
                            </a:schemeClr>
                          </a:solidFill>
                          <a:latin typeface="Arial" panose="020B0604020202020204" pitchFamily="34" charset="0"/>
                          <a:cs typeface="Arial" panose="020B0604020202020204" pitchFamily="34" charset="0"/>
                        </a:rPr>
                        <a:t>5 (2,3%)</a:t>
                      </a:r>
                      <a:endParaRPr lang="en-US" sz="105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sz="105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lnR w="19050" cap="flat" cmpd="sng" algn="ctr">
                      <a:solidFill>
                        <a:srgbClr val="C00000"/>
                      </a:solidFill>
                      <a:prstDash val="solid"/>
                      <a:round/>
                      <a:headEnd type="none" w="med" len="med"/>
                      <a:tailEnd type="none" w="med" len="med"/>
                    </a:lnR>
                  </a:tcPr>
                </a:tc>
                <a:extLst>
                  <a:ext uri="{0D108BD9-81ED-4DB2-BD59-A6C34878D82A}">
                    <a16:rowId xmlns:a16="http://schemas.microsoft.com/office/drawing/2014/main" val="2149783689"/>
                  </a:ext>
                </a:extLst>
              </a:tr>
              <a:tr h="1550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050" b="0" kern="1200" dirty="0" err="1">
                          <a:solidFill>
                            <a:schemeClr val="tx2">
                              <a:lumMod val="75000"/>
                            </a:schemeClr>
                          </a:solidFill>
                          <a:latin typeface="Arial" panose="020B0604020202020204" pitchFamily="34" charset="0"/>
                          <a:cs typeface="Arial" panose="020B0604020202020204" pitchFamily="34" charset="0"/>
                        </a:rPr>
                        <a:t>Tumeur</a:t>
                      </a:r>
                      <a:r>
                        <a:rPr lang="en-US" sz="1050" b="0" kern="1200" baseline="0" dirty="0">
                          <a:solidFill>
                            <a:schemeClr val="tx2">
                              <a:lumMod val="75000"/>
                            </a:schemeClr>
                          </a:solidFill>
                          <a:latin typeface="Arial" panose="020B0604020202020204" pitchFamily="34" charset="0"/>
                          <a:cs typeface="Arial" panose="020B0604020202020204" pitchFamily="34" charset="0"/>
                        </a:rPr>
                        <a:t> </a:t>
                      </a:r>
                      <a:r>
                        <a:rPr lang="en-US" sz="1050" b="0" kern="1200" dirty="0">
                          <a:solidFill>
                            <a:schemeClr val="tx2">
                              <a:lumMod val="75000"/>
                            </a:schemeClr>
                          </a:solidFill>
                          <a:latin typeface="Arial" panose="020B0604020202020204" pitchFamily="34" charset="0"/>
                          <a:cs typeface="Arial" panose="020B0604020202020204" pitchFamily="34" charset="0"/>
                        </a:rPr>
                        <a:t>non résécable </a:t>
                      </a:r>
                      <a:r>
                        <a:rPr lang="en-US" sz="1050" b="0" kern="1200" dirty="0" err="1">
                          <a:solidFill>
                            <a:schemeClr val="tx2">
                              <a:lumMod val="75000"/>
                            </a:schemeClr>
                          </a:solidFill>
                          <a:latin typeface="Arial" panose="020B0604020202020204" pitchFamily="34" charset="0"/>
                          <a:cs typeface="Arial" panose="020B0604020202020204" pitchFamily="34" charset="0"/>
                        </a:rPr>
                        <a:t>ou</a:t>
                      </a:r>
                      <a:r>
                        <a:rPr lang="en-US" sz="1050" b="0" kern="1200" dirty="0">
                          <a:solidFill>
                            <a:schemeClr val="tx2">
                              <a:lumMod val="75000"/>
                            </a:schemeClr>
                          </a:solidFill>
                          <a:latin typeface="Arial" panose="020B0604020202020204" pitchFamily="34" charset="0"/>
                          <a:cs typeface="Arial" panose="020B0604020202020204" pitchFamily="34" charset="0"/>
                        </a:rPr>
                        <a:t> R2</a:t>
                      </a:r>
                      <a:endParaRPr lang="en-US" sz="1050" b="0" kern="1200" dirty="0">
                        <a:solidFill>
                          <a:schemeClr val="tx2">
                            <a:lumMod val="75000"/>
                          </a:schemeClr>
                        </a:solidFill>
                        <a:latin typeface="Arial" panose="020B0604020202020204" pitchFamily="34" charset="0"/>
                        <a:ea typeface="+mn-ea"/>
                        <a:cs typeface="Arial" panose="020B0604020202020204" pitchFamily="34" charset="0"/>
                      </a:endParaRPr>
                    </a:p>
                  </a:txBody>
                  <a:tcPr marL="189000" marR="7144" marT="7144" marB="0" anchor="ctr">
                    <a:lnL w="19050" cap="flat" cmpd="sng" algn="ctr">
                      <a:solidFill>
                        <a:srgbClr val="C00000"/>
                      </a:solidFill>
                      <a:prstDash val="solid"/>
                      <a:round/>
                      <a:headEnd type="none" w="med" len="med"/>
                      <a:tailEnd type="none" w="med" len="med"/>
                    </a:lnL>
                    <a:lnB w="19050" cap="flat" cmpd="sng" algn="ctr">
                      <a:solidFill>
                        <a:srgbClr val="C00000"/>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50" b="0" kern="1200" dirty="0">
                          <a:solidFill>
                            <a:schemeClr val="tx2">
                              <a:lumMod val="75000"/>
                            </a:schemeClr>
                          </a:solidFill>
                          <a:latin typeface="Arial" panose="020B0604020202020204" pitchFamily="34" charset="0"/>
                          <a:cs typeface="Arial" panose="020B0604020202020204" pitchFamily="34" charset="0"/>
                        </a:rPr>
                        <a:t>-</a:t>
                      </a:r>
                      <a:endParaRPr lang="en-US" sz="105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lnB w="19050" cap="flat" cmpd="sng" algn="ctr">
                      <a:solidFill>
                        <a:srgbClr val="C00000"/>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50" b="0" kern="1200" dirty="0">
                          <a:solidFill>
                            <a:schemeClr val="tx2">
                              <a:lumMod val="75000"/>
                            </a:schemeClr>
                          </a:solidFill>
                          <a:latin typeface="Arial" panose="020B0604020202020204" pitchFamily="34" charset="0"/>
                          <a:cs typeface="Arial" panose="020B0604020202020204" pitchFamily="34" charset="0"/>
                        </a:rPr>
                        <a:t>3 (1,4%)</a:t>
                      </a:r>
                      <a:endParaRPr lang="en-US" sz="105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lnB w="19050" cap="flat" cmpd="sng" algn="ctr">
                      <a:solidFill>
                        <a:srgbClr val="C00000"/>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sz="105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lnR w="19050" cap="flat" cmpd="sng" algn="ctr">
                      <a:solidFill>
                        <a:srgbClr val="C00000"/>
                      </a:solidFill>
                      <a:prstDash val="solid"/>
                      <a:round/>
                      <a:headEnd type="none" w="med" len="med"/>
                      <a:tailEnd type="none" w="med" len="med"/>
                    </a:lnR>
                    <a:lnB w="19050" cap="flat" cmpd="sng" algn="ctr">
                      <a:solidFill>
                        <a:srgbClr val="C00000"/>
                      </a:solidFill>
                      <a:prstDash val="solid"/>
                      <a:round/>
                      <a:headEnd type="none" w="med" len="med"/>
                      <a:tailEnd type="none" w="med" len="med"/>
                    </a:lnB>
                  </a:tcPr>
                </a:tc>
                <a:extLst>
                  <a:ext uri="{0D108BD9-81ED-4DB2-BD59-A6C34878D82A}">
                    <a16:rowId xmlns:a16="http://schemas.microsoft.com/office/drawing/2014/main" val="2511300653"/>
                  </a:ext>
                </a:extLst>
              </a:tr>
              <a:tr h="16420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050" b="1" kern="1200" dirty="0">
                          <a:solidFill>
                            <a:schemeClr val="tx2">
                              <a:lumMod val="75000"/>
                            </a:schemeClr>
                          </a:solidFill>
                          <a:latin typeface="Arial" panose="020B0604020202020204" pitchFamily="34" charset="0"/>
                          <a:cs typeface="Arial" panose="020B0604020202020204" pitchFamily="34" charset="0"/>
                        </a:rPr>
                        <a:t>DMS (Min-Max)</a:t>
                      </a:r>
                      <a:endParaRPr lang="en-US" sz="1050" b="1" kern="1200" dirty="0">
                        <a:solidFill>
                          <a:schemeClr val="tx2">
                            <a:lumMod val="75000"/>
                          </a:schemeClr>
                        </a:solidFill>
                        <a:latin typeface="Arial" panose="020B0604020202020204" pitchFamily="34" charset="0"/>
                        <a:ea typeface="+mn-ea"/>
                        <a:cs typeface="Arial" panose="020B0604020202020204" pitchFamily="34" charset="0"/>
                      </a:endParaRPr>
                    </a:p>
                  </a:txBody>
                  <a:tcPr marL="108000" marR="7144" marT="7144" marB="0" anchor="ctr">
                    <a:lnT w="19050" cap="flat" cmpd="sng" algn="ctr">
                      <a:solidFill>
                        <a:srgbClr val="C00000"/>
                      </a:solidFill>
                      <a:prstDash val="solid"/>
                      <a:round/>
                      <a:headEnd type="none" w="med" len="med"/>
                      <a:tailEnd type="none" w="med" len="med"/>
                    </a:lnT>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50" b="0" kern="1200" dirty="0">
                          <a:solidFill>
                            <a:schemeClr val="tx2">
                              <a:lumMod val="75000"/>
                            </a:schemeClr>
                          </a:solidFill>
                          <a:latin typeface="Arial" panose="020B0604020202020204" pitchFamily="34" charset="0"/>
                          <a:cs typeface="Arial" panose="020B0604020202020204" pitchFamily="34" charset="0"/>
                        </a:rPr>
                        <a:t>11 </a:t>
                      </a:r>
                      <a:r>
                        <a:rPr lang="en-US" sz="1050" b="0" kern="1200" dirty="0" err="1">
                          <a:solidFill>
                            <a:schemeClr val="tx2">
                              <a:lumMod val="75000"/>
                            </a:schemeClr>
                          </a:solidFill>
                          <a:latin typeface="Arial" panose="020B0604020202020204" pitchFamily="34" charset="0"/>
                          <a:cs typeface="Arial" panose="020B0604020202020204" pitchFamily="34" charset="0"/>
                        </a:rPr>
                        <a:t>jours</a:t>
                      </a:r>
                      <a:r>
                        <a:rPr lang="en-US" sz="1050" b="0" kern="1200" dirty="0">
                          <a:solidFill>
                            <a:schemeClr val="tx2">
                              <a:lumMod val="75000"/>
                            </a:schemeClr>
                          </a:solidFill>
                          <a:latin typeface="Arial" panose="020B0604020202020204" pitchFamily="34" charset="0"/>
                          <a:cs typeface="Arial" panose="020B0604020202020204" pitchFamily="34" charset="0"/>
                        </a:rPr>
                        <a:t> (3-78)</a:t>
                      </a:r>
                      <a:endParaRPr lang="en-US" sz="105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lnT w="19050" cap="flat" cmpd="sng" algn="ctr">
                      <a:solidFill>
                        <a:srgbClr val="C00000"/>
                      </a:solidFill>
                      <a:prstDash val="solid"/>
                      <a:round/>
                      <a:headEnd type="none" w="med" len="med"/>
                      <a:tailEnd type="none" w="med" len="med"/>
                    </a:lnT>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50" b="0" kern="1200" dirty="0">
                          <a:solidFill>
                            <a:schemeClr val="tx2">
                              <a:lumMod val="75000"/>
                            </a:schemeClr>
                          </a:solidFill>
                          <a:latin typeface="Arial" panose="020B0604020202020204" pitchFamily="34" charset="0"/>
                          <a:cs typeface="Arial" panose="020B0604020202020204" pitchFamily="34" charset="0"/>
                        </a:rPr>
                        <a:t>12 </a:t>
                      </a:r>
                      <a:r>
                        <a:rPr lang="en-US" sz="1050" b="0" kern="1200" dirty="0" err="1">
                          <a:solidFill>
                            <a:schemeClr val="tx2">
                              <a:lumMod val="75000"/>
                            </a:schemeClr>
                          </a:solidFill>
                          <a:latin typeface="Arial" panose="020B0604020202020204" pitchFamily="34" charset="0"/>
                          <a:cs typeface="Arial" panose="020B0604020202020204" pitchFamily="34" charset="0"/>
                        </a:rPr>
                        <a:t>jours</a:t>
                      </a:r>
                      <a:r>
                        <a:rPr lang="en-US" sz="1050" b="0" kern="1200" dirty="0">
                          <a:solidFill>
                            <a:schemeClr val="tx2">
                              <a:lumMod val="75000"/>
                            </a:schemeClr>
                          </a:solidFill>
                          <a:latin typeface="Arial" panose="020B0604020202020204" pitchFamily="34" charset="0"/>
                          <a:cs typeface="Arial" panose="020B0604020202020204" pitchFamily="34" charset="0"/>
                        </a:rPr>
                        <a:t> (2-99)</a:t>
                      </a:r>
                      <a:endParaRPr lang="en-US" sz="105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lnT w="19050" cap="flat" cmpd="sng" algn="ctr">
                      <a:solidFill>
                        <a:srgbClr val="C00000"/>
                      </a:solidFill>
                      <a:prstDash val="solid"/>
                      <a:round/>
                      <a:headEnd type="none" w="med" len="med"/>
                      <a:tailEnd type="none" w="med" len="med"/>
                    </a:lnT>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50" b="0" kern="1200" dirty="0">
                          <a:solidFill>
                            <a:schemeClr val="tx2">
                              <a:lumMod val="75000"/>
                            </a:schemeClr>
                          </a:solidFill>
                          <a:latin typeface="Arial" panose="020B0604020202020204" pitchFamily="34" charset="0"/>
                          <a:cs typeface="Arial" panose="020B0604020202020204" pitchFamily="34" charset="0"/>
                        </a:rPr>
                        <a:t>NS</a:t>
                      </a:r>
                      <a:endParaRPr lang="en-US" sz="105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lnT w="19050" cap="flat" cmpd="sng" algn="ctr">
                      <a:solidFill>
                        <a:srgbClr val="C00000"/>
                      </a:solidFill>
                      <a:prstDash val="solid"/>
                      <a:round/>
                      <a:headEnd type="none" w="med" len="med"/>
                      <a:tailEnd type="none" w="med" len="med"/>
                    </a:lnT>
                  </a:tcPr>
                </a:tc>
                <a:extLst>
                  <a:ext uri="{0D108BD9-81ED-4DB2-BD59-A6C34878D82A}">
                    <a16:rowId xmlns:a16="http://schemas.microsoft.com/office/drawing/2014/main" val="341336837"/>
                  </a:ext>
                </a:extLst>
              </a:tr>
              <a:tr h="1550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050" b="0" kern="1200" dirty="0">
                          <a:solidFill>
                            <a:schemeClr val="tx2">
                              <a:lumMod val="75000"/>
                            </a:schemeClr>
                          </a:solidFill>
                          <a:latin typeface="Arial" panose="020B0604020202020204" pitchFamily="34" charset="0"/>
                          <a:cs typeface="Arial" panose="020B0604020202020204" pitchFamily="34" charset="0"/>
                        </a:rPr>
                        <a:t> </a:t>
                      </a:r>
                      <a:r>
                        <a:rPr lang="en-US" sz="1050" b="0" kern="1200" dirty="0" err="1">
                          <a:solidFill>
                            <a:schemeClr val="tx2">
                              <a:lumMod val="75000"/>
                            </a:schemeClr>
                          </a:solidFill>
                          <a:latin typeface="Arial" panose="020B0604020202020204" pitchFamily="34" charset="0"/>
                          <a:cs typeface="Arial" panose="020B0604020202020204" pitchFamily="34" charset="0"/>
                        </a:rPr>
                        <a:t>morbidité</a:t>
                      </a:r>
                      <a:endParaRPr lang="en-US" sz="1050" b="0" kern="1200" dirty="0">
                        <a:solidFill>
                          <a:schemeClr val="tx2">
                            <a:lumMod val="75000"/>
                          </a:schemeClr>
                        </a:solidFill>
                        <a:latin typeface="Arial" panose="020B0604020202020204" pitchFamily="34" charset="0"/>
                        <a:ea typeface="+mn-ea"/>
                        <a:cs typeface="Arial" panose="020B0604020202020204" pitchFamily="34" charset="0"/>
                      </a:endParaRPr>
                    </a:p>
                  </a:txBody>
                  <a:tcPr marL="108000" marR="7144" marT="7144"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50" b="0" kern="1200" dirty="0">
                          <a:solidFill>
                            <a:schemeClr val="tx2">
                              <a:lumMod val="75000"/>
                            </a:schemeClr>
                          </a:solidFill>
                          <a:latin typeface="Arial" panose="020B0604020202020204" pitchFamily="34" charset="0"/>
                          <a:cs typeface="Arial" panose="020B0604020202020204" pitchFamily="34" charset="0"/>
                        </a:rPr>
                        <a:t>29,3%</a:t>
                      </a:r>
                      <a:endParaRPr lang="en-US" sz="105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50" b="0" kern="1200" dirty="0">
                          <a:solidFill>
                            <a:schemeClr val="tx2">
                              <a:lumMod val="75000"/>
                            </a:schemeClr>
                          </a:solidFill>
                          <a:latin typeface="Arial" panose="020B0604020202020204" pitchFamily="34" charset="0"/>
                          <a:cs typeface="Arial" panose="020B0604020202020204" pitchFamily="34" charset="0"/>
                        </a:rPr>
                        <a:t>31,2%</a:t>
                      </a:r>
                      <a:endParaRPr lang="en-US" sz="105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50" b="0" kern="1200" dirty="0">
                          <a:solidFill>
                            <a:schemeClr val="tx2">
                              <a:lumMod val="75000"/>
                            </a:schemeClr>
                          </a:solidFill>
                          <a:latin typeface="Arial" panose="020B0604020202020204" pitchFamily="34" charset="0"/>
                          <a:cs typeface="Arial" panose="020B0604020202020204" pitchFamily="34" charset="0"/>
                        </a:rPr>
                        <a:t>NS</a:t>
                      </a:r>
                      <a:endParaRPr lang="en-US" sz="105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tc>
                <a:extLst>
                  <a:ext uri="{0D108BD9-81ED-4DB2-BD59-A6C34878D82A}">
                    <a16:rowId xmlns:a16="http://schemas.microsoft.com/office/drawing/2014/main" val="3694581490"/>
                  </a:ext>
                </a:extLst>
              </a:tr>
              <a:tr h="15842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050" b="0" kern="1200" dirty="0">
                          <a:solidFill>
                            <a:schemeClr val="tx2">
                              <a:lumMod val="75000"/>
                            </a:schemeClr>
                          </a:solidFill>
                          <a:latin typeface="Arial" panose="020B0604020202020204" pitchFamily="34" charset="0"/>
                          <a:cs typeface="Arial" panose="020B0604020202020204" pitchFamily="34" charset="0"/>
                        </a:rPr>
                        <a:t> </a:t>
                      </a:r>
                      <a:r>
                        <a:rPr lang="en-US" sz="1050" b="0" kern="1200" dirty="0" err="1">
                          <a:solidFill>
                            <a:schemeClr val="tx2">
                              <a:lumMod val="75000"/>
                            </a:schemeClr>
                          </a:solidFill>
                          <a:latin typeface="Arial" panose="020B0604020202020204" pitchFamily="34" charset="0"/>
                          <a:cs typeface="Arial" panose="020B0604020202020204" pitchFamily="34" charset="0"/>
                        </a:rPr>
                        <a:t>mortalité</a:t>
                      </a:r>
                      <a:endParaRPr lang="en-US" sz="1050" b="0" kern="1200" dirty="0">
                        <a:solidFill>
                          <a:schemeClr val="tx2">
                            <a:lumMod val="75000"/>
                          </a:schemeClr>
                        </a:solidFill>
                        <a:latin typeface="Arial" panose="020B0604020202020204" pitchFamily="34" charset="0"/>
                        <a:ea typeface="+mn-ea"/>
                        <a:cs typeface="Arial" panose="020B0604020202020204" pitchFamily="34" charset="0"/>
                      </a:endParaRPr>
                    </a:p>
                  </a:txBody>
                  <a:tcPr marL="108000" marR="7144" marT="7144"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50" b="0" kern="1200" dirty="0">
                          <a:solidFill>
                            <a:schemeClr val="tx2">
                              <a:lumMod val="75000"/>
                            </a:schemeClr>
                          </a:solidFill>
                          <a:latin typeface="Arial" panose="020B0604020202020204" pitchFamily="34" charset="0"/>
                          <a:cs typeface="Arial" panose="020B0604020202020204" pitchFamily="34" charset="0"/>
                        </a:rPr>
                        <a:t>0</a:t>
                      </a:r>
                      <a:endParaRPr lang="en-US" sz="105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50" b="0" kern="1200" dirty="0">
                          <a:solidFill>
                            <a:schemeClr val="tx2">
                              <a:lumMod val="75000"/>
                            </a:schemeClr>
                          </a:solidFill>
                          <a:latin typeface="Arial" panose="020B0604020202020204" pitchFamily="34" charset="0"/>
                          <a:cs typeface="Arial" panose="020B0604020202020204" pitchFamily="34" charset="0"/>
                        </a:rPr>
                        <a:t>6 (2,8%)</a:t>
                      </a:r>
                      <a:endParaRPr lang="en-US" sz="105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50" b="0" kern="1200" dirty="0">
                          <a:solidFill>
                            <a:schemeClr val="tx2">
                              <a:lumMod val="75000"/>
                            </a:schemeClr>
                          </a:solidFill>
                          <a:latin typeface="Arial" panose="020B0604020202020204" pitchFamily="34" charset="0"/>
                          <a:cs typeface="Arial" panose="020B0604020202020204" pitchFamily="34" charset="0"/>
                        </a:rPr>
                        <a:t>0,52</a:t>
                      </a:r>
                      <a:endParaRPr lang="en-US" sz="105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tc>
                <a:extLst>
                  <a:ext uri="{0D108BD9-81ED-4DB2-BD59-A6C34878D82A}">
                    <a16:rowId xmlns:a16="http://schemas.microsoft.com/office/drawing/2014/main" val="1009580866"/>
                  </a:ext>
                </a:extLst>
              </a:tr>
            </a:tbl>
          </a:graphicData>
        </a:graphic>
      </p:graphicFrame>
      <p:sp>
        <p:nvSpPr>
          <p:cNvPr id="15" name="ZoneTexte 14">
            <a:extLst>
              <a:ext uri="{FF2B5EF4-FFF2-40B4-BE49-F238E27FC236}">
                <a16:creationId xmlns:a16="http://schemas.microsoft.com/office/drawing/2014/main" id="{E10D6451-2118-4314-8F9D-31ECA0A1415D}"/>
              </a:ext>
            </a:extLst>
          </p:cNvPr>
          <p:cNvSpPr txBox="1"/>
          <p:nvPr/>
        </p:nvSpPr>
        <p:spPr>
          <a:xfrm>
            <a:off x="2425822" y="4140602"/>
            <a:ext cx="2306342" cy="289441"/>
          </a:xfrm>
          <a:prstGeom prst="roundRect">
            <a:avLst/>
          </a:prstGeom>
          <a:noFill/>
          <a:ln>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algn="just"/>
            <a:r>
              <a:rPr lang="fr-FR" sz="1100" b="1" dirty="0">
                <a:solidFill>
                  <a:schemeClr val="tx1">
                    <a:lumMod val="75000"/>
                    <a:lumOff val="25000"/>
                  </a:schemeClr>
                </a:solidFill>
                <a:latin typeface="Arial" panose="020B0604020202020204" pitchFamily="34" charset="0"/>
              </a:rPr>
              <a:t>CT adjuvante chez 2/3 des cas</a:t>
            </a:r>
          </a:p>
        </p:txBody>
      </p:sp>
      <p:graphicFrame>
        <p:nvGraphicFramePr>
          <p:cNvPr id="16" name="Tableau 4">
            <a:extLst>
              <a:ext uri="{FF2B5EF4-FFF2-40B4-BE49-F238E27FC236}">
                <a16:creationId xmlns:a16="http://schemas.microsoft.com/office/drawing/2014/main" id="{69B41DF3-ED10-4AE5-B7E5-573C9FB758C6}"/>
              </a:ext>
            </a:extLst>
          </p:cNvPr>
          <p:cNvGraphicFramePr>
            <a:graphicFrameLocks noGrp="1"/>
          </p:cNvGraphicFramePr>
          <p:nvPr/>
        </p:nvGraphicFramePr>
        <p:xfrm>
          <a:off x="4716423" y="3557437"/>
          <a:ext cx="4237077" cy="1355231"/>
        </p:xfrm>
        <a:graphic>
          <a:graphicData uri="http://schemas.openxmlformats.org/drawingml/2006/table">
            <a:tbl>
              <a:tblPr firstRow="1" bandRow="1">
                <a:tableStyleId>{7DF18680-E054-41AD-8BC1-D1AEF772440D}</a:tableStyleId>
              </a:tblPr>
              <a:tblGrid>
                <a:gridCol w="1728657">
                  <a:extLst>
                    <a:ext uri="{9D8B030D-6E8A-4147-A177-3AD203B41FA5}">
                      <a16:colId xmlns:a16="http://schemas.microsoft.com/office/drawing/2014/main" val="20000"/>
                    </a:ext>
                  </a:extLst>
                </a:gridCol>
                <a:gridCol w="904259">
                  <a:extLst>
                    <a:ext uri="{9D8B030D-6E8A-4147-A177-3AD203B41FA5}">
                      <a16:colId xmlns:a16="http://schemas.microsoft.com/office/drawing/2014/main" val="20002"/>
                    </a:ext>
                  </a:extLst>
                </a:gridCol>
                <a:gridCol w="971174">
                  <a:extLst>
                    <a:ext uri="{9D8B030D-6E8A-4147-A177-3AD203B41FA5}">
                      <a16:colId xmlns:a16="http://schemas.microsoft.com/office/drawing/2014/main" val="1719438861"/>
                    </a:ext>
                  </a:extLst>
                </a:gridCol>
                <a:gridCol w="632987">
                  <a:extLst>
                    <a:ext uri="{9D8B030D-6E8A-4147-A177-3AD203B41FA5}">
                      <a16:colId xmlns:a16="http://schemas.microsoft.com/office/drawing/2014/main" val="20003"/>
                    </a:ext>
                  </a:extLst>
                </a:gridCol>
              </a:tblGrid>
              <a:tr h="175445">
                <a:tc>
                  <a:txBody>
                    <a:bodyPr/>
                    <a:lstStyle/>
                    <a:p>
                      <a:pPr algn="l" fontAlgn="t"/>
                      <a:r>
                        <a:rPr lang="en-US" sz="1050" b="1" u="none" strike="noStrike" dirty="0">
                          <a:solidFill>
                            <a:schemeClr val="bg1"/>
                          </a:solidFill>
                          <a:effectLst/>
                          <a:latin typeface="Arial" panose="020B0604020202020204" pitchFamily="34" charset="0"/>
                          <a:cs typeface="Arial" panose="020B0604020202020204" pitchFamily="34" charset="0"/>
                        </a:rPr>
                        <a:t>CT </a:t>
                      </a:r>
                      <a:r>
                        <a:rPr lang="en-US" sz="1050" b="1" u="none" strike="noStrike" dirty="0" err="1">
                          <a:solidFill>
                            <a:schemeClr val="bg1"/>
                          </a:solidFill>
                          <a:effectLst/>
                          <a:latin typeface="Arial" panose="020B0604020202020204" pitchFamily="34" charset="0"/>
                          <a:cs typeface="Arial" panose="020B0604020202020204" pitchFamily="34" charset="0"/>
                        </a:rPr>
                        <a:t>adjuvante</a:t>
                      </a:r>
                      <a:endParaRPr lang="en-US" sz="1050" b="1" i="0" u="none" strike="noStrike" dirty="0">
                        <a:solidFill>
                          <a:schemeClr val="bg1"/>
                        </a:solidFill>
                        <a:effectLst/>
                        <a:latin typeface="Arial" panose="020B0604020202020204" pitchFamily="34" charset="0"/>
                        <a:cs typeface="Arial" panose="020B0604020202020204" pitchFamily="34" charset="0"/>
                      </a:endParaRPr>
                    </a:p>
                  </a:txBody>
                  <a:tcPr marL="54000" marR="7144" marT="7144" marB="0" anchor="ctr"/>
                </a:tc>
                <a:tc>
                  <a:txBody>
                    <a:bodyPr/>
                    <a:lstStyle/>
                    <a:p>
                      <a:pPr algn="ctr" fontAlgn="t"/>
                      <a:r>
                        <a:rPr lang="en-US" sz="1050" b="1" u="none" strike="noStrike" dirty="0">
                          <a:solidFill>
                            <a:schemeClr val="bg1"/>
                          </a:solidFill>
                          <a:effectLst/>
                          <a:latin typeface="Arial" panose="020B0604020202020204" pitchFamily="34" charset="0"/>
                          <a:cs typeface="Arial" panose="020B0604020202020204" pitchFamily="34" charset="0"/>
                        </a:rPr>
                        <a:t>TNT</a:t>
                      </a:r>
                    </a:p>
                    <a:p>
                      <a:pPr algn="ctr" fontAlgn="t"/>
                      <a:r>
                        <a:rPr lang="en-US" sz="1050" b="0" i="0" u="none" strike="noStrike" dirty="0">
                          <a:solidFill>
                            <a:schemeClr val="bg1"/>
                          </a:solidFill>
                          <a:effectLst/>
                          <a:latin typeface="Arial" panose="020B0604020202020204" pitchFamily="34" charset="0"/>
                          <a:cs typeface="Arial" panose="020B0604020202020204" pitchFamily="34" charset="0"/>
                        </a:rPr>
                        <a:t>(n=231)</a:t>
                      </a:r>
                    </a:p>
                  </a:txBody>
                  <a:tcPr marL="7144" marR="7144" marT="7144" marB="0" anchor="ctr">
                    <a:solidFill>
                      <a:srgbClr val="C00000"/>
                    </a:solidFill>
                  </a:tcPr>
                </a:tc>
                <a:tc>
                  <a:txBody>
                    <a:bodyPr/>
                    <a:lstStyle/>
                    <a:p>
                      <a:pPr algn="ctr" fontAlgn="t"/>
                      <a:r>
                        <a:rPr lang="en-US" sz="1050" b="1" u="none" strike="noStrike" dirty="0">
                          <a:solidFill>
                            <a:schemeClr val="bg1"/>
                          </a:solidFill>
                          <a:effectLst/>
                          <a:latin typeface="Arial" panose="020B0604020202020204" pitchFamily="34" charset="0"/>
                          <a:cs typeface="Arial" panose="020B0604020202020204" pitchFamily="34" charset="0"/>
                        </a:rPr>
                        <a:t>CRT</a:t>
                      </a:r>
                    </a:p>
                    <a:p>
                      <a:pPr algn="ctr" fontAlgn="t"/>
                      <a:r>
                        <a:rPr lang="en-US" sz="1050" b="0" i="0" u="none" strike="noStrike" dirty="0">
                          <a:solidFill>
                            <a:schemeClr val="bg1"/>
                          </a:solidFill>
                          <a:effectLst/>
                          <a:latin typeface="Arial" panose="020B0604020202020204" pitchFamily="34" charset="0"/>
                          <a:cs typeface="Arial" panose="020B0604020202020204" pitchFamily="34" charset="0"/>
                        </a:rPr>
                        <a:t>(n=230)</a:t>
                      </a:r>
                    </a:p>
                  </a:txBody>
                  <a:tcPr marL="7144" marR="7144" marT="7144" marB="0" anchor="ctr">
                    <a:solidFill>
                      <a:schemeClr val="accent1"/>
                    </a:solidFill>
                  </a:tcPr>
                </a:tc>
                <a:tc>
                  <a:txBody>
                    <a:bodyPr/>
                    <a:lstStyle/>
                    <a:p>
                      <a:pPr marL="0" algn="ctr" defTabSz="914400" rtl="0" eaLnBrk="1" fontAlgn="t" latinLnBrk="0" hangingPunct="1"/>
                      <a:r>
                        <a:rPr lang="en-US" sz="1050" b="1" u="none" strike="noStrike" kern="1200" dirty="0">
                          <a:solidFill>
                            <a:schemeClr val="bg1"/>
                          </a:solidFill>
                          <a:effectLst/>
                          <a:latin typeface="Arial" panose="020B0604020202020204" pitchFamily="34" charset="0"/>
                          <a:cs typeface="Arial" panose="020B0604020202020204" pitchFamily="34" charset="0"/>
                        </a:rPr>
                        <a:t>p</a:t>
                      </a:r>
                      <a:endParaRPr lang="en-US" sz="1050" b="1" i="0" u="none" strike="noStrike" kern="1200" dirty="0">
                        <a:solidFill>
                          <a:schemeClr val="bg1"/>
                        </a:solidFill>
                        <a:effectLst/>
                        <a:latin typeface="Arial" panose="020B0604020202020204" pitchFamily="34" charset="0"/>
                        <a:ea typeface="+mn-ea"/>
                        <a:cs typeface="Arial" panose="020B0604020202020204" pitchFamily="34" charset="0"/>
                      </a:endParaRPr>
                    </a:p>
                  </a:txBody>
                  <a:tcPr marL="7144" marR="7144" marT="7144" marB="0" anchor="ctr"/>
                </a:tc>
                <a:extLst>
                  <a:ext uri="{0D108BD9-81ED-4DB2-BD59-A6C34878D82A}">
                    <a16:rowId xmlns:a16="http://schemas.microsoft.com/office/drawing/2014/main" val="10000"/>
                  </a:ext>
                </a:extLst>
              </a:tr>
              <a:tr h="27480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050" b="1" kern="1200" dirty="0">
                          <a:solidFill>
                            <a:schemeClr val="tx2">
                              <a:lumMod val="75000"/>
                            </a:schemeClr>
                          </a:solidFill>
                          <a:latin typeface="Arial" panose="020B0604020202020204" pitchFamily="34" charset="0"/>
                          <a:cs typeface="Arial" panose="020B0604020202020204" pitchFamily="34" charset="0"/>
                        </a:rPr>
                        <a:t>Adjuvant chemotherapy :</a:t>
                      </a:r>
                    </a:p>
                    <a:p>
                      <a:pPr marL="0" marR="0" indent="0" algn="l" defTabSz="914400" rtl="0" eaLnBrk="1" fontAlgn="auto" latinLnBrk="0" hangingPunct="1">
                        <a:lnSpc>
                          <a:spcPct val="100000"/>
                        </a:lnSpc>
                        <a:spcBef>
                          <a:spcPts val="0"/>
                        </a:spcBef>
                        <a:spcAft>
                          <a:spcPts val="0"/>
                        </a:spcAft>
                        <a:buClrTx/>
                        <a:buSzTx/>
                        <a:buFontTx/>
                        <a:buNone/>
                        <a:tabLst/>
                        <a:defRPr/>
                      </a:pPr>
                      <a:r>
                        <a:rPr lang="en-US" sz="1050" b="1" kern="1200" dirty="0">
                          <a:solidFill>
                            <a:schemeClr val="tx2">
                              <a:lumMod val="75000"/>
                            </a:schemeClr>
                          </a:solidFill>
                          <a:latin typeface="Arial" panose="020B0604020202020204" pitchFamily="34" charset="0"/>
                          <a:ea typeface="+mn-ea"/>
                          <a:cs typeface="Arial" panose="020B0604020202020204" pitchFamily="34" charset="0"/>
                        </a:rPr>
                        <a:t>All cycles completed</a:t>
                      </a:r>
                    </a:p>
                  </a:txBody>
                  <a:tcPr marL="108000" marR="7050" marT="7050"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50" b="0" kern="1200" dirty="0">
                          <a:solidFill>
                            <a:schemeClr val="tx2">
                              <a:lumMod val="75000"/>
                            </a:schemeClr>
                          </a:solidFill>
                          <a:latin typeface="Arial" panose="020B0604020202020204" pitchFamily="34" charset="0"/>
                          <a:cs typeface="Arial" panose="020B0604020202020204" pitchFamily="34" charset="0"/>
                        </a:rPr>
                        <a:t>163 (70,6%)</a:t>
                      </a:r>
                      <a:br>
                        <a:rPr lang="en-US" sz="1050" b="0" kern="1200" dirty="0">
                          <a:solidFill>
                            <a:schemeClr val="tx2">
                              <a:lumMod val="75000"/>
                            </a:schemeClr>
                          </a:solidFill>
                          <a:latin typeface="Arial" panose="020B0604020202020204" pitchFamily="34" charset="0"/>
                          <a:cs typeface="Arial" panose="020B0604020202020204" pitchFamily="34" charset="0"/>
                        </a:rPr>
                      </a:br>
                      <a:r>
                        <a:rPr lang="en-US" sz="1050" b="0" kern="1200" dirty="0">
                          <a:solidFill>
                            <a:schemeClr val="tx2">
                              <a:lumMod val="75000"/>
                            </a:schemeClr>
                          </a:solidFill>
                          <a:latin typeface="Arial" panose="020B0604020202020204" pitchFamily="34" charset="0"/>
                          <a:cs typeface="Arial" panose="020B0604020202020204" pitchFamily="34" charset="0"/>
                        </a:rPr>
                        <a:t>80,4%</a:t>
                      </a:r>
                      <a:endParaRPr lang="en-US" sz="1050" b="0" kern="1200" dirty="0">
                        <a:solidFill>
                          <a:schemeClr val="tx2">
                            <a:lumMod val="75000"/>
                          </a:schemeClr>
                        </a:solidFill>
                        <a:latin typeface="Arial" panose="020B0604020202020204" pitchFamily="34" charset="0"/>
                        <a:ea typeface="+mn-ea"/>
                        <a:cs typeface="Arial" panose="020B0604020202020204" pitchFamily="34" charset="0"/>
                      </a:endParaRPr>
                    </a:p>
                  </a:txBody>
                  <a:tcPr marL="7050" marR="7050" marT="705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b="0" kern="1200" dirty="0">
                          <a:solidFill>
                            <a:schemeClr val="tx2">
                              <a:lumMod val="75000"/>
                            </a:schemeClr>
                          </a:solidFill>
                          <a:latin typeface="Arial" panose="020B0604020202020204" pitchFamily="34" charset="0"/>
                          <a:cs typeface="Arial" panose="020B0604020202020204" pitchFamily="34" charset="0"/>
                        </a:rPr>
                        <a:t>158 (68,7%)</a:t>
                      </a:r>
                      <a:br>
                        <a:rPr lang="en-US" sz="1050" b="0" kern="1200" dirty="0">
                          <a:solidFill>
                            <a:schemeClr val="tx2">
                              <a:lumMod val="75000"/>
                            </a:schemeClr>
                          </a:solidFill>
                          <a:latin typeface="Arial" panose="020B0604020202020204" pitchFamily="34" charset="0"/>
                          <a:cs typeface="Arial" panose="020B0604020202020204" pitchFamily="34" charset="0"/>
                        </a:rPr>
                      </a:br>
                      <a:r>
                        <a:rPr lang="en-US" sz="1050" b="0" kern="1200" dirty="0">
                          <a:solidFill>
                            <a:schemeClr val="tx2">
                              <a:lumMod val="75000"/>
                            </a:schemeClr>
                          </a:solidFill>
                          <a:latin typeface="Arial" panose="020B0604020202020204" pitchFamily="34" charset="0"/>
                          <a:cs typeface="Arial" panose="020B0604020202020204" pitchFamily="34" charset="0"/>
                        </a:rPr>
                        <a:t>75,3%</a:t>
                      </a:r>
                      <a:endParaRPr lang="en-US" sz="1050" b="0" kern="1200" dirty="0">
                        <a:solidFill>
                          <a:schemeClr val="tx2">
                            <a:lumMod val="75000"/>
                          </a:schemeClr>
                        </a:solidFill>
                        <a:latin typeface="Arial" panose="020B0604020202020204" pitchFamily="34" charset="0"/>
                        <a:ea typeface="+mn-ea"/>
                        <a:cs typeface="Arial" panose="020B0604020202020204" pitchFamily="34" charset="0"/>
                      </a:endParaRPr>
                    </a:p>
                  </a:txBody>
                  <a:tcPr marL="7050" marR="7050" marT="7050" marB="0" anchor="ctr"/>
                </a:tc>
                <a:tc rowSpan="5">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b="0" kern="1200" dirty="0">
                          <a:solidFill>
                            <a:schemeClr val="tx2">
                              <a:lumMod val="75000"/>
                            </a:schemeClr>
                          </a:solidFill>
                          <a:latin typeface="Arial" panose="020B0604020202020204" pitchFamily="34" charset="0"/>
                          <a:cs typeface="Arial" panose="020B0604020202020204" pitchFamily="34" charset="0"/>
                        </a:rPr>
                        <a:t>ns</a:t>
                      </a:r>
                      <a:endParaRPr lang="en-US" sz="1050" b="0" kern="1200" dirty="0">
                        <a:solidFill>
                          <a:schemeClr val="tx2">
                            <a:lumMod val="75000"/>
                          </a:schemeClr>
                        </a:solidFill>
                        <a:latin typeface="Arial" panose="020B0604020202020204" pitchFamily="34" charset="0"/>
                        <a:ea typeface="+mn-ea"/>
                        <a:cs typeface="Arial" panose="020B0604020202020204" pitchFamily="34" charset="0"/>
                      </a:endParaRPr>
                    </a:p>
                  </a:txBody>
                  <a:tcPr marL="7050" marR="7050" marT="7050" marB="0" anchor="ctr"/>
                </a:tc>
                <a:extLst>
                  <a:ext uri="{0D108BD9-81ED-4DB2-BD59-A6C34878D82A}">
                    <a16:rowId xmlns:a16="http://schemas.microsoft.com/office/drawing/2014/main" val="10001"/>
                  </a:ext>
                </a:extLst>
              </a:tr>
              <a:tr h="172695">
                <a:tc gridSpan="3">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050" b="1" kern="1200" dirty="0">
                          <a:solidFill>
                            <a:schemeClr val="tx2">
                              <a:lumMod val="75000"/>
                            </a:schemeClr>
                          </a:solidFill>
                          <a:latin typeface="Arial" panose="020B0604020202020204" pitchFamily="34" charset="0"/>
                          <a:cs typeface="Arial" panose="020B0604020202020204" pitchFamily="34" charset="0"/>
                        </a:rPr>
                        <a:t>Adjuvant CT regiment</a:t>
                      </a:r>
                      <a:endParaRPr lang="en-US" sz="1050" b="1" kern="1200" dirty="0">
                        <a:solidFill>
                          <a:schemeClr val="tx2">
                            <a:lumMod val="75000"/>
                          </a:schemeClr>
                        </a:solidFill>
                        <a:latin typeface="Arial" panose="020B0604020202020204" pitchFamily="34" charset="0"/>
                        <a:ea typeface="+mn-ea"/>
                        <a:cs typeface="Arial" panose="020B0604020202020204" pitchFamily="34" charset="0"/>
                      </a:endParaRPr>
                    </a:p>
                  </a:txBody>
                  <a:tcPr marL="108000" marR="7050" marT="7050" marB="0" anchor="ctr"/>
                </a:tc>
                <a:tc h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sz="9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050" marR="7050" marT="7050" marB="0" anchor="ctr"/>
                </a:tc>
                <a:tc h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sz="9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050" marR="7050" marT="7050" marB="0" anchor="ct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sz="9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050" marR="7050" marT="7050" marB="0" anchor="ctr"/>
                </a:tc>
                <a:extLst>
                  <a:ext uri="{0D108BD9-81ED-4DB2-BD59-A6C34878D82A}">
                    <a16:rowId xmlns:a16="http://schemas.microsoft.com/office/drawing/2014/main" val="10002"/>
                  </a:ext>
                </a:extLst>
              </a:tr>
              <a:tr h="172695">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050" b="0" kern="1200" dirty="0">
                          <a:solidFill>
                            <a:schemeClr val="tx2">
                              <a:lumMod val="75000"/>
                            </a:schemeClr>
                          </a:solidFill>
                          <a:latin typeface="Arial" panose="020B0604020202020204" pitchFamily="34" charset="0"/>
                          <a:cs typeface="Arial" panose="020B0604020202020204" pitchFamily="34" charset="0"/>
                        </a:rPr>
                        <a:t>mFOLFOX6</a:t>
                      </a:r>
                      <a:endParaRPr lang="en-US" sz="1050" b="0" kern="1200" dirty="0">
                        <a:solidFill>
                          <a:schemeClr val="tx2">
                            <a:lumMod val="75000"/>
                          </a:schemeClr>
                        </a:solidFill>
                        <a:latin typeface="Arial" panose="020B0604020202020204" pitchFamily="34" charset="0"/>
                        <a:ea typeface="+mn-ea"/>
                        <a:cs typeface="Arial" panose="020B0604020202020204" pitchFamily="34" charset="0"/>
                      </a:endParaRPr>
                    </a:p>
                  </a:txBody>
                  <a:tcPr marL="180000" marR="7144" marT="7144"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50" b="0" kern="1200" dirty="0">
                          <a:solidFill>
                            <a:schemeClr val="tx2">
                              <a:lumMod val="75000"/>
                            </a:schemeClr>
                          </a:solidFill>
                          <a:latin typeface="Arial" panose="020B0604020202020204" pitchFamily="34" charset="0"/>
                          <a:cs typeface="Arial" panose="020B0604020202020204" pitchFamily="34" charset="0"/>
                        </a:rPr>
                        <a:t>82,8%</a:t>
                      </a:r>
                      <a:endParaRPr lang="en-US" sz="105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50" b="0" kern="1200" dirty="0">
                          <a:solidFill>
                            <a:schemeClr val="tx2">
                              <a:lumMod val="75000"/>
                            </a:schemeClr>
                          </a:solidFill>
                          <a:latin typeface="Arial" panose="020B0604020202020204" pitchFamily="34" charset="0"/>
                          <a:cs typeface="Arial" panose="020B0604020202020204" pitchFamily="34" charset="0"/>
                        </a:rPr>
                        <a:t>85,4%</a:t>
                      </a:r>
                      <a:endParaRPr lang="en-US" sz="105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sz="9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tc>
                <a:extLst>
                  <a:ext uri="{0D108BD9-81ED-4DB2-BD59-A6C34878D82A}">
                    <a16:rowId xmlns:a16="http://schemas.microsoft.com/office/drawing/2014/main" val="10003"/>
                  </a:ext>
                </a:extLst>
              </a:tr>
              <a:tr h="172695">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1050" b="0" kern="1200" dirty="0">
                          <a:solidFill>
                            <a:schemeClr val="tx2">
                              <a:lumMod val="75000"/>
                            </a:schemeClr>
                          </a:solidFill>
                          <a:latin typeface="Arial" panose="020B0604020202020204" pitchFamily="34" charset="0"/>
                          <a:cs typeface="Arial" panose="020B0604020202020204" pitchFamily="34" charset="0"/>
                        </a:rPr>
                        <a:t>Capecitabine</a:t>
                      </a:r>
                      <a:endParaRPr lang="en-GB" sz="1050" b="0" kern="1200" dirty="0">
                        <a:solidFill>
                          <a:schemeClr val="tx2">
                            <a:lumMod val="75000"/>
                          </a:schemeClr>
                        </a:solidFill>
                        <a:latin typeface="Arial" panose="020B0604020202020204" pitchFamily="34" charset="0"/>
                        <a:ea typeface="+mn-ea"/>
                        <a:cs typeface="Arial" panose="020B0604020202020204" pitchFamily="34" charset="0"/>
                      </a:endParaRPr>
                    </a:p>
                  </a:txBody>
                  <a:tcPr marL="180000" marR="7144" marT="7144"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50" b="0" kern="1200" dirty="0">
                          <a:solidFill>
                            <a:schemeClr val="tx2">
                              <a:lumMod val="75000"/>
                            </a:schemeClr>
                          </a:solidFill>
                          <a:latin typeface="Arial" panose="020B0604020202020204" pitchFamily="34" charset="0"/>
                          <a:cs typeface="Arial" panose="020B0604020202020204" pitchFamily="34" charset="0"/>
                        </a:rPr>
                        <a:t>17,2%</a:t>
                      </a:r>
                      <a:endParaRPr lang="en-US" sz="105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50" b="0" kern="1200" dirty="0">
                          <a:solidFill>
                            <a:schemeClr val="tx2">
                              <a:lumMod val="75000"/>
                            </a:schemeClr>
                          </a:solidFill>
                          <a:latin typeface="Arial" panose="020B0604020202020204" pitchFamily="34" charset="0"/>
                          <a:cs typeface="Arial" panose="020B0604020202020204" pitchFamily="34" charset="0"/>
                        </a:rPr>
                        <a:t>14,6%</a:t>
                      </a:r>
                      <a:endParaRPr lang="en-US" sz="105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sz="9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tc>
                <a:extLst>
                  <a:ext uri="{0D108BD9-81ED-4DB2-BD59-A6C34878D82A}">
                    <a16:rowId xmlns:a16="http://schemas.microsoft.com/office/drawing/2014/main" val="10004"/>
                  </a:ext>
                </a:extLst>
              </a:tr>
              <a:tr h="18287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050" b="1" kern="1200" dirty="0">
                          <a:solidFill>
                            <a:schemeClr val="tx2">
                              <a:lumMod val="75000"/>
                            </a:schemeClr>
                          </a:solidFill>
                          <a:latin typeface="Arial" panose="020B0604020202020204" pitchFamily="34" charset="0"/>
                          <a:cs typeface="Arial" panose="020B0604020202020204" pitchFamily="34" charset="0"/>
                        </a:rPr>
                        <a:t>Toxic deaths</a:t>
                      </a:r>
                      <a:endParaRPr lang="en-US" sz="1050" b="1" kern="1200" dirty="0">
                        <a:solidFill>
                          <a:schemeClr val="tx2">
                            <a:lumMod val="75000"/>
                          </a:schemeClr>
                        </a:solidFill>
                        <a:latin typeface="Arial" panose="020B0604020202020204" pitchFamily="34" charset="0"/>
                        <a:ea typeface="+mn-ea"/>
                        <a:cs typeface="Arial" panose="020B0604020202020204" pitchFamily="34" charset="0"/>
                      </a:endParaRPr>
                    </a:p>
                  </a:txBody>
                  <a:tcPr marL="108000" marR="7144" marT="7144"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50" b="0" kern="1200" dirty="0">
                          <a:solidFill>
                            <a:schemeClr val="tx2">
                              <a:lumMod val="75000"/>
                            </a:schemeClr>
                          </a:solidFill>
                          <a:latin typeface="Arial" panose="020B0604020202020204" pitchFamily="34" charset="0"/>
                          <a:cs typeface="Arial" panose="020B0604020202020204" pitchFamily="34" charset="0"/>
                        </a:rPr>
                        <a:t>0%</a:t>
                      </a:r>
                      <a:endParaRPr lang="en-US" sz="105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50" b="0" kern="1200" dirty="0">
                          <a:solidFill>
                            <a:schemeClr val="tx2">
                              <a:lumMod val="75000"/>
                            </a:schemeClr>
                          </a:solidFill>
                          <a:latin typeface="Arial" panose="020B0604020202020204" pitchFamily="34" charset="0"/>
                          <a:cs typeface="Arial" panose="020B0604020202020204" pitchFamily="34" charset="0"/>
                        </a:rPr>
                        <a:t>1,9%</a:t>
                      </a:r>
                      <a:endParaRPr lang="en-US" sz="105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sz="9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tc>
                <a:extLst>
                  <a:ext uri="{0D108BD9-81ED-4DB2-BD59-A6C34878D82A}">
                    <a16:rowId xmlns:a16="http://schemas.microsoft.com/office/drawing/2014/main" val="341336837"/>
                  </a:ext>
                </a:extLst>
              </a:tr>
            </a:tbl>
          </a:graphicData>
        </a:graphic>
      </p:graphicFrame>
      <p:sp>
        <p:nvSpPr>
          <p:cNvPr id="9" name="Titre 1"/>
          <p:cNvSpPr>
            <a:spLocks noGrp="1"/>
          </p:cNvSpPr>
          <p:nvPr>
            <p:ph type="title"/>
          </p:nvPr>
        </p:nvSpPr>
        <p:spPr>
          <a:xfrm>
            <a:off x="190500" y="0"/>
            <a:ext cx="7124700" cy="596560"/>
          </a:xfrm>
        </p:spPr>
        <p:txBody>
          <a:bodyPr>
            <a:noAutofit/>
          </a:bodyPr>
          <a:lstStyle/>
          <a:p>
            <a:r>
              <a:rPr lang="fr-FR" sz="2200" dirty="0"/>
              <a:t>Séquence néoadjuvante avec </a:t>
            </a:r>
            <a:r>
              <a:rPr lang="fr-FR" sz="2200" dirty="0" err="1"/>
              <a:t>mFOLFIRINOX</a:t>
            </a:r>
            <a:r>
              <a:rPr lang="fr-FR" sz="2200" dirty="0"/>
              <a:t> avant la RCT </a:t>
            </a:r>
            <a:br>
              <a:rPr lang="fr-FR" sz="2200" dirty="0"/>
            </a:br>
            <a:r>
              <a:rPr lang="fr-FR" sz="2200" b="1" dirty="0"/>
              <a:t>Etude PRODIGE 23</a:t>
            </a:r>
          </a:p>
        </p:txBody>
      </p:sp>
      <p:sp>
        <p:nvSpPr>
          <p:cNvPr id="17" name="ZoneTexte 16">
            <a:extLst>
              <a:ext uri="{FF2B5EF4-FFF2-40B4-BE49-F238E27FC236}">
                <a16:creationId xmlns:a16="http://schemas.microsoft.com/office/drawing/2014/main" id="{E10D6451-2118-4314-8F9D-31ECA0A1415D}"/>
              </a:ext>
            </a:extLst>
          </p:cNvPr>
          <p:cNvSpPr txBox="1"/>
          <p:nvPr/>
        </p:nvSpPr>
        <p:spPr>
          <a:xfrm>
            <a:off x="6297333" y="2273065"/>
            <a:ext cx="2691308" cy="919401"/>
          </a:xfrm>
          <a:prstGeom prst="roundRect">
            <a:avLst/>
          </a:prstGeom>
          <a:noFill/>
          <a:ln>
            <a:noFill/>
          </a:ln>
        </p:spPr>
        <p:style>
          <a:lnRef idx="2">
            <a:schemeClr val="accent1"/>
          </a:lnRef>
          <a:fillRef idx="1">
            <a:schemeClr val="lt1"/>
          </a:fillRef>
          <a:effectRef idx="0">
            <a:schemeClr val="accent1"/>
          </a:effectRef>
          <a:fontRef idx="minor">
            <a:schemeClr val="dk1"/>
          </a:fontRef>
        </p:style>
        <p:txBody>
          <a:bodyPr wrap="square" lIns="36000" tIns="0" rIns="36000" bIns="0" rtlCol="0">
            <a:spAutoFit/>
          </a:bodyPr>
          <a:lstStyle/>
          <a:p>
            <a:pPr>
              <a:spcBef>
                <a:spcPts val="600"/>
              </a:spcBef>
            </a:pPr>
            <a:r>
              <a:rPr lang="fr-FR" sz="1100" b="1" dirty="0">
                <a:solidFill>
                  <a:schemeClr val="tx1">
                    <a:lumMod val="75000"/>
                    <a:lumOff val="25000"/>
                  </a:schemeClr>
                </a:solidFill>
                <a:latin typeface="Arial" panose="020B0604020202020204" pitchFamily="34" charset="0"/>
              </a:rPr>
              <a:t>Chirurgie non thérapeutique </a:t>
            </a:r>
            <a:br>
              <a:rPr lang="fr-FR" sz="1100" b="1" dirty="0">
                <a:solidFill>
                  <a:schemeClr val="tx1">
                    <a:lumMod val="75000"/>
                    <a:lumOff val="25000"/>
                  </a:schemeClr>
                </a:solidFill>
                <a:latin typeface="Arial" panose="020B0604020202020204" pitchFamily="34" charset="0"/>
              </a:rPr>
            </a:br>
            <a:r>
              <a:rPr lang="fr-FR" sz="1100" b="1" dirty="0">
                <a:solidFill>
                  <a:schemeClr val="tx1">
                    <a:lumMod val="75000"/>
                    <a:lumOff val="25000"/>
                  </a:schemeClr>
                </a:solidFill>
                <a:latin typeface="Arial" panose="020B0604020202020204" pitchFamily="34" charset="0"/>
              </a:rPr>
              <a:t>plus fréquente dans la bras standard</a:t>
            </a:r>
          </a:p>
          <a:p>
            <a:pPr>
              <a:spcBef>
                <a:spcPts val="600"/>
              </a:spcBef>
            </a:pPr>
            <a:endParaRPr lang="fr-FR" sz="1100" b="1" dirty="0">
              <a:solidFill>
                <a:schemeClr val="tx1">
                  <a:lumMod val="75000"/>
                  <a:lumOff val="25000"/>
                </a:schemeClr>
              </a:solidFill>
              <a:latin typeface="Arial" panose="020B0604020202020204" pitchFamily="34" charset="0"/>
            </a:endParaRPr>
          </a:p>
          <a:p>
            <a:pPr>
              <a:spcBef>
                <a:spcPts val="600"/>
              </a:spcBef>
            </a:pPr>
            <a:r>
              <a:rPr lang="fr-FR" sz="1100" b="1" dirty="0">
                <a:solidFill>
                  <a:schemeClr val="tx1">
                    <a:lumMod val="75000"/>
                    <a:lumOff val="25000"/>
                  </a:schemeClr>
                </a:solidFill>
                <a:latin typeface="Arial" panose="020B0604020202020204" pitchFamily="34" charset="0"/>
              </a:rPr>
              <a:t>Morbidité similaire</a:t>
            </a:r>
          </a:p>
        </p:txBody>
      </p:sp>
      <p:sp>
        <p:nvSpPr>
          <p:cNvPr id="2" name="Flèche : droite 1">
            <a:extLst>
              <a:ext uri="{FF2B5EF4-FFF2-40B4-BE49-F238E27FC236}">
                <a16:creationId xmlns:a16="http://schemas.microsoft.com/office/drawing/2014/main" id="{5BFBD83E-8822-478D-A6BC-D9FF6C981E6B}"/>
              </a:ext>
            </a:extLst>
          </p:cNvPr>
          <p:cNvSpPr/>
          <p:nvPr/>
        </p:nvSpPr>
        <p:spPr>
          <a:xfrm>
            <a:off x="6200366" y="2326289"/>
            <a:ext cx="110971" cy="142042"/>
          </a:xfrm>
          <a:prstGeom prst="rightArrow">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 name="Flèche : droite 11">
            <a:extLst>
              <a:ext uri="{FF2B5EF4-FFF2-40B4-BE49-F238E27FC236}">
                <a16:creationId xmlns:a16="http://schemas.microsoft.com/office/drawing/2014/main" id="{9D032B34-ACCB-460A-ABCD-7AEAC3A28DA8}"/>
              </a:ext>
            </a:extLst>
          </p:cNvPr>
          <p:cNvSpPr/>
          <p:nvPr/>
        </p:nvSpPr>
        <p:spPr>
          <a:xfrm>
            <a:off x="6204804" y="3005085"/>
            <a:ext cx="110971" cy="142042"/>
          </a:xfrm>
          <a:prstGeom prst="rightArrow">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8" name="Flèche : droite 17">
            <a:extLst>
              <a:ext uri="{FF2B5EF4-FFF2-40B4-BE49-F238E27FC236}">
                <a16:creationId xmlns:a16="http://schemas.microsoft.com/office/drawing/2014/main" id="{D76092E0-97E4-4F7D-A89C-825511C8D2A1}"/>
              </a:ext>
            </a:extLst>
          </p:cNvPr>
          <p:cNvSpPr/>
          <p:nvPr/>
        </p:nvSpPr>
        <p:spPr>
          <a:xfrm>
            <a:off x="4587904" y="4224805"/>
            <a:ext cx="110971" cy="142042"/>
          </a:xfrm>
          <a:prstGeom prst="rightArrow">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val="4382014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re 11"/>
          <p:cNvSpPr>
            <a:spLocks noGrp="1"/>
          </p:cNvSpPr>
          <p:nvPr>
            <p:ph type="title"/>
          </p:nvPr>
        </p:nvSpPr>
        <p:spPr/>
        <p:txBody>
          <a:bodyPr>
            <a:noAutofit/>
          </a:bodyPr>
          <a:lstStyle/>
          <a:p>
            <a:r>
              <a:rPr lang="fr-FR" dirty="0" err="1"/>
              <a:t>T-DXd</a:t>
            </a:r>
            <a:r>
              <a:rPr lang="fr-FR" dirty="0"/>
              <a:t> dans le cancer gastrique métastatique prétraité</a:t>
            </a:r>
            <a:br>
              <a:rPr lang="fr-FR" dirty="0"/>
            </a:br>
            <a:r>
              <a:rPr lang="fr-FR" dirty="0"/>
              <a:t> </a:t>
            </a:r>
            <a:r>
              <a:rPr lang="fr-FR" b="1" dirty="0"/>
              <a:t>Etude DESTINY-Gastric01 - CONCLUSION</a:t>
            </a:r>
            <a:endParaRPr lang="fr-FR" sz="2000" dirty="0"/>
          </a:p>
        </p:txBody>
      </p:sp>
      <p:sp>
        <p:nvSpPr>
          <p:cNvPr id="7" name="Espace réservé du contenu 12">
            <a:extLst>
              <a:ext uri="{FF2B5EF4-FFF2-40B4-BE49-F238E27FC236}">
                <a16:creationId xmlns:a16="http://schemas.microsoft.com/office/drawing/2014/main" id="{A3546057-9678-4D4D-A0C9-D3D9B9B89719}"/>
              </a:ext>
            </a:extLst>
          </p:cNvPr>
          <p:cNvSpPr>
            <a:spLocks noGrp="1"/>
          </p:cNvSpPr>
          <p:nvPr>
            <p:ph sz="half" idx="1"/>
          </p:nvPr>
        </p:nvSpPr>
        <p:spPr/>
        <p:txBody>
          <a:bodyPr vert="horz" lIns="91440" tIns="45720" rIns="91440" bIns="45720" rtlCol="0">
            <a:noAutofit/>
          </a:bodyPr>
          <a:lstStyle/>
          <a:p>
            <a:pPr>
              <a:spcAft>
                <a:spcPts val="600"/>
              </a:spcAft>
            </a:pPr>
            <a:r>
              <a:rPr lang="fr-FR" sz="1400" dirty="0" err="1"/>
              <a:t>T-DXd</a:t>
            </a:r>
            <a:r>
              <a:rPr lang="fr-FR" sz="1400" dirty="0"/>
              <a:t> semble plus efficace que la chimiothérapie chez les patients HER2 positif prétraités par trastuzumab, avec des résultats assez impressionnants en termes de réponse objective (50%) et de survie globale (médiane à 12.5 mois)</a:t>
            </a:r>
          </a:p>
          <a:p>
            <a:pPr>
              <a:spcAft>
                <a:spcPts val="600"/>
              </a:spcAft>
            </a:pPr>
            <a:r>
              <a:rPr lang="fr-FR" sz="1400" dirty="0"/>
              <a:t>Profil de toxicité similaire aux données précédentes :</a:t>
            </a:r>
          </a:p>
          <a:p>
            <a:pPr lvl="1">
              <a:spcAft>
                <a:spcPts val="600"/>
              </a:spcAft>
            </a:pPr>
            <a:r>
              <a:rPr lang="fr-FR" sz="1200" dirty="0"/>
              <a:t>Toxicité gd 3-4 : 56.4% bras PC (0 décès toxique) </a:t>
            </a:r>
          </a:p>
          <a:p>
            <a:pPr lvl="1">
              <a:spcAft>
                <a:spcPts val="600"/>
              </a:spcAft>
            </a:pPr>
            <a:r>
              <a:rPr lang="fr-FR" sz="1200" dirty="0"/>
              <a:t>Toxicité gd 3-4 : 85.6% bras </a:t>
            </a:r>
            <a:r>
              <a:rPr lang="fr-FR" sz="1200" dirty="0" err="1"/>
              <a:t>T-DXd</a:t>
            </a:r>
            <a:r>
              <a:rPr lang="fr-FR" sz="1200" dirty="0"/>
              <a:t> (essentiellement digestive et hématologique) incluant 12 patients avec pneumopathie interstitielle (10%) et 1 décès toxique</a:t>
            </a:r>
          </a:p>
          <a:p>
            <a:pPr>
              <a:spcAft>
                <a:spcPts val="600"/>
              </a:spcAft>
            </a:pPr>
            <a:r>
              <a:rPr lang="fr-FR" sz="1400" dirty="0"/>
              <a:t>Questions en suspens:</a:t>
            </a:r>
          </a:p>
          <a:p>
            <a:pPr lvl="1">
              <a:spcAft>
                <a:spcPts val="600"/>
              </a:spcAft>
            </a:pPr>
            <a:r>
              <a:rPr lang="fr-FR" sz="1200" dirty="0"/>
              <a:t>Suite : phase III en préparation ?</a:t>
            </a:r>
          </a:p>
          <a:p>
            <a:pPr lvl="1">
              <a:spcAft>
                <a:spcPts val="600"/>
              </a:spcAft>
            </a:pPr>
            <a:r>
              <a:rPr lang="fr-FR" sz="1200" dirty="0"/>
              <a:t>Intérêt dès la L1 ? </a:t>
            </a:r>
          </a:p>
          <a:p>
            <a:pPr lvl="1">
              <a:spcAft>
                <a:spcPts val="600"/>
              </a:spcAft>
            </a:pPr>
            <a:r>
              <a:rPr lang="fr-FR" sz="1200" dirty="0"/>
              <a:t>Quid de l’efficacité en population non asiatique ?</a:t>
            </a:r>
          </a:p>
          <a:p>
            <a:pPr lvl="1">
              <a:spcAft>
                <a:spcPts val="600"/>
              </a:spcAft>
            </a:pPr>
            <a:r>
              <a:rPr lang="fr-FR" sz="1200" dirty="0"/>
              <a:t>Quid de l’efficacité chez les patients HER2  « faible » : résultats en attente</a:t>
            </a:r>
          </a:p>
          <a:p>
            <a:pPr>
              <a:spcAft>
                <a:spcPts val="600"/>
              </a:spcAft>
            </a:pPr>
            <a:r>
              <a:rPr lang="fr-FR" sz="1400" dirty="0"/>
              <a:t>Etude publiée dans le NEJM juste après la communication des résultats par l’ASCO … </a:t>
            </a:r>
          </a:p>
          <a:p>
            <a:pPr lvl="1"/>
            <a:endParaRPr lang="fr-FR" sz="1600" dirty="0"/>
          </a:p>
          <a:p>
            <a:pPr lvl="2"/>
            <a:endParaRPr lang="fr-FR" dirty="0">
              <a:solidFill>
                <a:schemeClr val="bg1">
                  <a:lumMod val="50000"/>
                </a:schemeClr>
              </a:solidFill>
            </a:endParaRPr>
          </a:p>
        </p:txBody>
      </p:sp>
      <p:sp>
        <p:nvSpPr>
          <p:cNvPr id="6" name="ZoneTexte 5">
            <a:extLst>
              <a:ext uri="{FF2B5EF4-FFF2-40B4-BE49-F238E27FC236}">
                <a16:creationId xmlns:a16="http://schemas.microsoft.com/office/drawing/2014/main" id="{13DB658D-AC3D-D048-92DF-08322B0A236F}"/>
              </a:ext>
            </a:extLst>
          </p:cNvPr>
          <p:cNvSpPr txBox="1"/>
          <p:nvPr/>
        </p:nvSpPr>
        <p:spPr>
          <a:xfrm>
            <a:off x="-3048" y="4912668"/>
            <a:ext cx="2108269"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Shitara</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K et al, ASCO2020, Abs 4513</a:t>
            </a:r>
          </a:p>
        </p:txBody>
      </p:sp>
    </p:spTree>
    <p:extLst>
      <p:ext uri="{BB962C8B-B14F-4D97-AF65-F5344CB8AC3E}">
        <p14:creationId xmlns:p14="http://schemas.microsoft.com/office/powerpoint/2010/main" val="16090935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p:txBody>
          <a:bodyPr>
            <a:normAutofit/>
          </a:bodyPr>
          <a:lstStyle/>
          <a:p>
            <a:r>
              <a:rPr lang="fr-FR" sz="2800" b="1" dirty="0"/>
              <a:t>Cancer œsogastrique avancé</a:t>
            </a:r>
          </a:p>
        </p:txBody>
      </p:sp>
      <p:sp>
        <p:nvSpPr>
          <p:cNvPr id="2" name="Espace réservé du texte 1"/>
          <p:cNvSpPr>
            <a:spLocks noGrp="1"/>
          </p:cNvSpPr>
          <p:nvPr>
            <p:ph type="body" idx="1"/>
          </p:nvPr>
        </p:nvSpPr>
        <p:spPr/>
        <p:txBody>
          <a:bodyPr/>
          <a:lstStyle/>
          <a:p>
            <a:r>
              <a:rPr lang="fr-FR" sz="1800" b="0" dirty="0"/>
              <a:t>FOLFIRI plus ramucirumab versus paclitaxel plus ramucirumab as second-line </a:t>
            </a:r>
            <a:r>
              <a:rPr lang="fr-FR" sz="1800" b="0" dirty="0" err="1"/>
              <a:t>therapy</a:t>
            </a:r>
            <a:r>
              <a:rPr lang="fr-FR" sz="1800" b="0" dirty="0"/>
              <a:t> for patients </a:t>
            </a:r>
            <a:r>
              <a:rPr lang="fr-FR" sz="1800" b="0" dirty="0" err="1"/>
              <a:t>with</a:t>
            </a:r>
            <a:r>
              <a:rPr lang="fr-FR" sz="1800" b="0" dirty="0"/>
              <a:t> </a:t>
            </a:r>
            <a:r>
              <a:rPr lang="fr-FR" sz="1800" b="0" dirty="0" err="1"/>
              <a:t>advanced</a:t>
            </a:r>
            <a:r>
              <a:rPr lang="fr-FR" sz="1800" b="0" dirty="0"/>
              <a:t> or </a:t>
            </a:r>
            <a:r>
              <a:rPr lang="fr-FR" sz="1800" b="0" dirty="0" err="1"/>
              <a:t>metastatic</a:t>
            </a:r>
            <a:r>
              <a:rPr lang="fr-FR" sz="1800" b="0" dirty="0"/>
              <a:t> </a:t>
            </a:r>
            <a:r>
              <a:rPr lang="fr-FR" sz="1800" b="0" dirty="0" err="1"/>
              <a:t>gastroesophageal</a:t>
            </a:r>
            <a:r>
              <a:rPr lang="fr-FR" sz="1800" b="0" dirty="0"/>
              <a:t> </a:t>
            </a:r>
            <a:r>
              <a:rPr lang="fr-FR" sz="1800" b="0" dirty="0" err="1"/>
              <a:t>adenocarcinoma</a:t>
            </a:r>
            <a:r>
              <a:rPr lang="fr-FR" sz="1800" b="0" dirty="0"/>
              <a:t> </a:t>
            </a:r>
            <a:r>
              <a:rPr lang="fr-FR" sz="1800" b="0" dirty="0" err="1"/>
              <a:t>with</a:t>
            </a:r>
            <a:r>
              <a:rPr lang="fr-FR" sz="1800" b="0" dirty="0"/>
              <a:t> or </a:t>
            </a:r>
            <a:r>
              <a:rPr lang="fr-FR" sz="1800" b="0" dirty="0" err="1"/>
              <a:t>without</a:t>
            </a:r>
            <a:r>
              <a:rPr lang="fr-FR" sz="1800" b="0" dirty="0"/>
              <a:t> </a:t>
            </a:r>
            <a:r>
              <a:rPr lang="fr-FR" sz="1800" b="0" dirty="0" err="1"/>
              <a:t>prior</a:t>
            </a:r>
            <a:r>
              <a:rPr lang="fr-FR" sz="1800" b="0" dirty="0"/>
              <a:t> docetaxel: </a:t>
            </a:r>
            <a:r>
              <a:rPr lang="fr-FR" sz="1800" b="0" dirty="0" err="1"/>
              <a:t>Results</a:t>
            </a:r>
            <a:r>
              <a:rPr lang="fr-FR" sz="1800" b="0" dirty="0"/>
              <a:t> </a:t>
            </a:r>
            <a:r>
              <a:rPr lang="fr-FR" sz="1800" b="0" dirty="0" err="1"/>
              <a:t>from</a:t>
            </a:r>
            <a:r>
              <a:rPr lang="fr-FR" sz="1800" b="0" dirty="0"/>
              <a:t> the phase II RAMIRIS </a:t>
            </a:r>
            <a:r>
              <a:rPr lang="fr-FR" sz="1800" b="0" dirty="0" err="1"/>
              <a:t>Study</a:t>
            </a:r>
            <a:r>
              <a:rPr lang="fr-FR" sz="1800" b="0" dirty="0"/>
              <a:t> of the AIO. </a:t>
            </a:r>
          </a:p>
          <a:p>
            <a:endParaRPr lang="fr-FR" sz="1600" b="0" dirty="0"/>
          </a:p>
          <a:p>
            <a:r>
              <a:rPr lang="fr-FR" sz="1600" b="0" i="1" dirty="0"/>
              <a:t>Sylvie </a:t>
            </a:r>
            <a:r>
              <a:rPr lang="fr-FR" sz="1600" b="0" i="1" dirty="0" err="1"/>
              <a:t>Lorenzen</a:t>
            </a:r>
            <a:r>
              <a:rPr lang="fr-FR" sz="1600" b="0" i="1" dirty="0"/>
              <a:t> et al., ASCO2020, Abs 4514</a:t>
            </a:r>
          </a:p>
        </p:txBody>
      </p:sp>
    </p:spTree>
    <p:extLst>
      <p:ext uri="{BB962C8B-B14F-4D97-AF65-F5344CB8AC3E}">
        <p14:creationId xmlns:p14="http://schemas.microsoft.com/office/powerpoint/2010/main" val="1888847006"/>
      </p:ext>
    </p:extLst>
  </p:cSld>
  <p:clrMapOvr>
    <a:masterClrMapping/>
  </p:clrMapOvr>
  <p:transition spd="slow">
    <p:wipe/>
  </p:transition>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à coins arrondis 4">
            <a:extLst>
              <a:ext uri="{FF2B5EF4-FFF2-40B4-BE49-F238E27FC236}">
                <a16:creationId xmlns:a16="http://schemas.microsoft.com/office/drawing/2014/main" id="{3A9B14F8-E23A-42C5-A39A-8C6778BF7DEB}"/>
              </a:ext>
            </a:extLst>
          </p:cNvPr>
          <p:cNvSpPr/>
          <p:nvPr/>
        </p:nvSpPr>
        <p:spPr>
          <a:xfrm>
            <a:off x="342289" y="2496290"/>
            <a:ext cx="8611006" cy="2135266"/>
          </a:xfrm>
          <a:prstGeom prst="roundRect">
            <a:avLst>
              <a:gd name="adj" fmla="val 5248"/>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4" name="Titre 11"/>
          <p:cNvSpPr>
            <a:spLocks noGrp="1"/>
          </p:cNvSpPr>
          <p:nvPr>
            <p:ph type="title"/>
          </p:nvPr>
        </p:nvSpPr>
        <p:spPr/>
        <p:txBody>
          <a:bodyPr>
            <a:noAutofit/>
          </a:bodyPr>
          <a:lstStyle/>
          <a:p>
            <a:r>
              <a:rPr lang="fr-FR" sz="2000" dirty="0"/>
              <a:t>FOLFIRI/</a:t>
            </a:r>
            <a:r>
              <a:rPr lang="fr-FR" sz="2000" dirty="0" err="1"/>
              <a:t>ramu</a:t>
            </a:r>
            <a:r>
              <a:rPr lang="fr-FR" sz="2000" dirty="0"/>
              <a:t> vs PACLI/</a:t>
            </a:r>
            <a:r>
              <a:rPr lang="fr-FR" sz="2000" dirty="0" err="1"/>
              <a:t>ramu</a:t>
            </a:r>
            <a:r>
              <a:rPr lang="fr-FR" sz="2000" dirty="0"/>
              <a:t> en L2 du cancer gastrique </a:t>
            </a:r>
          </a:p>
        </p:txBody>
      </p:sp>
      <p:sp>
        <p:nvSpPr>
          <p:cNvPr id="3" name="Espace réservé du contenu 2"/>
          <p:cNvSpPr>
            <a:spLocks noGrp="1"/>
          </p:cNvSpPr>
          <p:nvPr>
            <p:ph sz="half" idx="1"/>
          </p:nvPr>
        </p:nvSpPr>
        <p:spPr/>
        <p:txBody>
          <a:bodyPr vert="horz" lIns="91440" tIns="45720" rIns="91440" bIns="45720" rtlCol="0">
            <a:noAutofit/>
          </a:bodyPr>
          <a:lstStyle/>
          <a:p>
            <a:pPr>
              <a:spcAft>
                <a:spcPts val="600"/>
              </a:spcAft>
            </a:pPr>
            <a:r>
              <a:rPr lang="fr-FR" sz="1400" dirty="0"/>
              <a:t>Contexte</a:t>
            </a:r>
          </a:p>
          <a:p>
            <a:pPr lvl="1">
              <a:spcAft>
                <a:spcPts val="600"/>
              </a:spcAft>
            </a:pPr>
            <a:r>
              <a:rPr lang="fr-FR" sz="1200" dirty="0"/>
              <a:t>Proportion de patients prétraités par </a:t>
            </a:r>
            <a:r>
              <a:rPr lang="fr-FR" sz="1200" dirty="0" err="1"/>
              <a:t>taxane</a:t>
            </a:r>
            <a:r>
              <a:rPr lang="fr-FR" sz="1200" dirty="0"/>
              <a:t> augmente en </a:t>
            </a:r>
            <a:r>
              <a:rPr lang="fr-FR" sz="1200" dirty="0" err="1"/>
              <a:t>péri-opératoire</a:t>
            </a:r>
            <a:r>
              <a:rPr lang="fr-FR" sz="1200" dirty="0"/>
              <a:t> ou en L1</a:t>
            </a:r>
          </a:p>
          <a:p>
            <a:pPr lvl="1">
              <a:spcAft>
                <a:spcPts val="600"/>
              </a:spcAft>
            </a:pPr>
            <a:r>
              <a:rPr lang="fr-FR" sz="1200" dirty="0"/>
              <a:t>Intérêt du </a:t>
            </a:r>
            <a:r>
              <a:rPr lang="fr-FR" sz="1200" dirty="0" err="1"/>
              <a:t>paclitaxel</a:t>
            </a:r>
            <a:r>
              <a:rPr lang="fr-FR" sz="1200" dirty="0"/>
              <a:t>/</a:t>
            </a:r>
            <a:r>
              <a:rPr lang="fr-FR" sz="1200" dirty="0" err="1"/>
              <a:t>ramucirumab</a:t>
            </a:r>
            <a:r>
              <a:rPr lang="fr-FR" sz="1200" dirty="0"/>
              <a:t> pour ces patients en L2 ? </a:t>
            </a:r>
          </a:p>
          <a:p>
            <a:pPr lvl="2"/>
            <a:r>
              <a:rPr lang="fr-FR" sz="1100" dirty="0">
                <a:sym typeface="Wingdings" pitchFamily="2" charset="2"/>
              </a:rPr>
              <a:t> </a:t>
            </a:r>
            <a:r>
              <a:rPr lang="fr-FR" sz="1100" dirty="0"/>
              <a:t>Evaluation du FOLFIRI/</a:t>
            </a:r>
            <a:r>
              <a:rPr lang="fr-FR" sz="1100" dirty="0" err="1"/>
              <a:t>ramucirumab</a:t>
            </a:r>
            <a:r>
              <a:rPr lang="fr-FR" sz="1100" dirty="0"/>
              <a:t> en L2</a:t>
            </a:r>
          </a:p>
          <a:p>
            <a:pPr>
              <a:spcAft>
                <a:spcPts val="600"/>
              </a:spcAft>
            </a:pPr>
            <a:r>
              <a:rPr lang="fr-FR" sz="1400" dirty="0"/>
              <a:t> DESIGN de l’étude RAMIRIS phase IIR</a:t>
            </a:r>
          </a:p>
          <a:p>
            <a:pPr>
              <a:spcAft>
                <a:spcPts val="600"/>
              </a:spcAft>
            </a:pPr>
            <a:endParaRPr lang="fr-FR" sz="1400" dirty="0"/>
          </a:p>
        </p:txBody>
      </p:sp>
      <p:sp>
        <p:nvSpPr>
          <p:cNvPr id="6" name="ZoneTexte 5">
            <a:extLst>
              <a:ext uri="{FF2B5EF4-FFF2-40B4-BE49-F238E27FC236}">
                <a16:creationId xmlns:a16="http://schemas.microsoft.com/office/drawing/2014/main" id="{12E636C2-0AE4-DB40-99DA-D059BDDDA11D}"/>
              </a:ext>
            </a:extLst>
          </p:cNvPr>
          <p:cNvSpPr txBox="1"/>
          <p:nvPr/>
        </p:nvSpPr>
        <p:spPr>
          <a:xfrm>
            <a:off x="3752850" y="2698337"/>
            <a:ext cx="2554717" cy="561856"/>
          </a:xfrm>
          <a:prstGeom prst="roundRect">
            <a:avLst/>
          </a:prstGeom>
          <a:solidFill>
            <a:schemeClr val="accent1"/>
          </a:solidFill>
          <a:ln>
            <a:noFill/>
          </a:ln>
        </p:spPr>
        <p:style>
          <a:lnRef idx="3">
            <a:schemeClr val="lt1"/>
          </a:lnRef>
          <a:fillRef idx="1">
            <a:schemeClr val="accent5"/>
          </a:fillRef>
          <a:effectRef idx="1">
            <a:schemeClr val="accent5"/>
          </a:effectRef>
          <a:fontRef idx="minor">
            <a:schemeClr val="lt1"/>
          </a:fontRef>
        </p:style>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350" b="1"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FOLFIRI</a:t>
            </a:r>
            <a:r>
              <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Ramu (8 mg/kg/2sem)</a:t>
            </a:r>
          </a:p>
        </p:txBody>
      </p:sp>
      <p:sp>
        <p:nvSpPr>
          <p:cNvPr id="7" name="ZoneTexte 6">
            <a:extLst>
              <a:ext uri="{FF2B5EF4-FFF2-40B4-BE49-F238E27FC236}">
                <a16:creationId xmlns:a16="http://schemas.microsoft.com/office/drawing/2014/main" id="{4E179D55-EFDD-D548-8E13-BEFF2D38A4E9}"/>
              </a:ext>
            </a:extLst>
          </p:cNvPr>
          <p:cNvSpPr txBox="1"/>
          <p:nvPr/>
        </p:nvSpPr>
        <p:spPr>
          <a:xfrm>
            <a:off x="445701" y="2739098"/>
            <a:ext cx="2288891" cy="950119"/>
          </a:xfrm>
          <a:prstGeom prst="roundRect">
            <a:avLst>
              <a:gd name="adj" fmla="val 6136"/>
            </a:avLst>
          </a:prstGeom>
          <a:solidFill>
            <a:schemeClr val="bg1"/>
          </a:solidFill>
          <a:ln w="12700">
            <a:solidFill>
              <a:schemeClr val="tx1">
                <a:lumMod val="75000"/>
                <a:lumOff val="25000"/>
              </a:schemeClr>
            </a:solidFill>
          </a:ln>
        </p:spPr>
        <p:style>
          <a:lnRef idx="1">
            <a:schemeClr val="accent1"/>
          </a:lnRef>
          <a:fillRef idx="3">
            <a:schemeClr val="accent1"/>
          </a:fillRef>
          <a:effectRef idx="2">
            <a:schemeClr val="accent1"/>
          </a:effectRef>
          <a:fontRef idx="minor">
            <a:schemeClr val="lt1"/>
          </a:fontRef>
        </p:style>
        <p:txBody>
          <a:bodyPr wrap="none" rtlCol="0" anchor="ctr">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35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ADK estomac/JOG</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35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L1 </a:t>
            </a:r>
            <a:r>
              <a:rPr kumimoji="0" lang="fr-FR" sz="1350" b="0"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mn-cs"/>
              </a:rPr>
              <a:t>fluoropyrimine</a:t>
            </a:r>
            <a:r>
              <a:rPr kumimoji="0" lang="fr-FR" sz="135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/platine</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35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 </a:t>
            </a:r>
            <a:r>
              <a:rPr kumimoji="0" lang="fr-FR" sz="1350" b="0"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mn-cs"/>
              </a:rPr>
              <a:t>anthracycline</a:t>
            </a:r>
            <a:r>
              <a:rPr kumimoji="0" lang="fr-FR" sz="135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 ou </a:t>
            </a:r>
            <a:r>
              <a:rPr kumimoji="0" lang="fr-FR" sz="1350" b="0"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mn-cs"/>
              </a:rPr>
              <a:t>taxane</a:t>
            </a:r>
            <a:endParaRPr kumimoji="0" lang="fr-FR" sz="135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35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PS 0-1</a:t>
            </a:r>
          </a:p>
        </p:txBody>
      </p:sp>
      <p:sp>
        <p:nvSpPr>
          <p:cNvPr id="8" name="ZoneTexte 7">
            <a:extLst>
              <a:ext uri="{FF2B5EF4-FFF2-40B4-BE49-F238E27FC236}">
                <a16:creationId xmlns:a16="http://schemas.microsoft.com/office/drawing/2014/main" id="{444BFEC7-73AC-394A-A35B-ABF369821289}"/>
              </a:ext>
            </a:extLst>
          </p:cNvPr>
          <p:cNvSpPr txBox="1"/>
          <p:nvPr/>
        </p:nvSpPr>
        <p:spPr>
          <a:xfrm>
            <a:off x="3752849" y="3840398"/>
            <a:ext cx="2847975" cy="561856"/>
          </a:xfrm>
          <a:prstGeom prst="roundRect">
            <a:avLst/>
          </a:prstGeom>
          <a:solidFill>
            <a:srgbClr val="C00000"/>
          </a:solidFill>
          <a:ln>
            <a:noFill/>
          </a:ln>
        </p:spPr>
        <p:style>
          <a:lnRef idx="3">
            <a:schemeClr val="lt1"/>
          </a:lnRef>
          <a:fillRef idx="1">
            <a:schemeClr val="accent2"/>
          </a:fillRef>
          <a:effectRef idx="1">
            <a:schemeClr val="accent2"/>
          </a:effectRef>
          <a:fontRef idx="minor">
            <a:schemeClr val="lt1"/>
          </a:fontRef>
        </p:style>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350" b="1" i="0" u="none" strike="noStrike" kern="1200" cap="none" spc="0" normalizeH="0" baseline="0" noProof="0" dirty="0" err="1">
                <a:ln>
                  <a:noFill/>
                </a:ln>
                <a:solidFill>
                  <a:prstClr val="white"/>
                </a:solidFill>
                <a:effectLst/>
                <a:uLnTx/>
                <a:uFillTx/>
                <a:latin typeface="Arial" panose="020B0604020202020204" pitchFamily="34" charset="0"/>
                <a:ea typeface="+mn-ea"/>
                <a:cs typeface="+mn-cs"/>
              </a:rPr>
              <a:t>Paclitaxel</a:t>
            </a:r>
            <a:r>
              <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 80 mg/m2 J1,J8,J15</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 </a:t>
            </a:r>
            <a:r>
              <a:rPr kumimoji="0" lang="fr-FR" sz="1350" b="0" i="0" u="none" strike="noStrike" kern="1200" cap="none" spc="0" normalizeH="0" baseline="0" noProof="0" dirty="0" err="1">
                <a:ln>
                  <a:noFill/>
                </a:ln>
                <a:solidFill>
                  <a:prstClr val="white"/>
                </a:solidFill>
                <a:effectLst/>
                <a:uLnTx/>
                <a:uFillTx/>
                <a:latin typeface="Arial" panose="020B0604020202020204" pitchFamily="34" charset="0"/>
                <a:ea typeface="+mn-ea"/>
                <a:cs typeface="+mn-cs"/>
              </a:rPr>
              <a:t>Ramucirumab</a:t>
            </a:r>
            <a:r>
              <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 (8 mg/kg/2sem)</a:t>
            </a:r>
          </a:p>
        </p:txBody>
      </p:sp>
      <p:sp>
        <p:nvSpPr>
          <p:cNvPr id="12" name="ZoneTexte 11">
            <a:extLst>
              <a:ext uri="{FF2B5EF4-FFF2-40B4-BE49-F238E27FC236}">
                <a16:creationId xmlns:a16="http://schemas.microsoft.com/office/drawing/2014/main" id="{54A84F01-EDE6-5F48-805C-01E4E3E101A4}"/>
              </a:ext>
            </a:extLst>
          </p:cNvPr>
          <p:cNvSpPr txBox="1"/>
          <p:nvPr/>
        </p:nvSpPr>
        <p:spPr>
          <a:xfrm>
            <a:off x="3025719" y="2701862"/>
            <a:ext cx="526106" cy="261610"/>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1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N=72</a:t>
            </a:r>
          </a:p>
        </p:txBody>
      </p:sp>
      <p:sp>
        <p:nvSpPr>
          <p:cNvPr id="13" name="ZoneTexte 12">
            <a:extLst>
              <a:ext uri="{FF2B5EF4-FFF2-40B4-BE49-F238E27FC236}">
                <a16:creationId xmlns:a16="http://schemas.microsoft.com/office/drawing/2014/main" id="{D7A42F1D-01EA-D64D-9AA3-6438E1280C65}"/>
              </a:ext>
            </a:extLst>
          </p:cNvPr>
          <p:cNvSpPr txBox="1"/>
          <p:nvPr/>
        </p:nvSpPr>
        <p:spPr>
          <a:xfrm>
            <a:off x="3025719" y="4138949"/>
            <a:ext cx="526106" cy="261610"/>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1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N=38</a:t>
            </a:r>
          </a:p>
        </p:txBody>
      </p:sp>
      <p:sp>
        <p:nvSpPr>
          <p:cNvPr id="14" name="ZoneTexte 13">
            <a:extLst>
              <a:ext uri="{FF2B5EF4-FFF2-40B4-BE49-F238E27FC236}">
                <a16:creationId xmlns:a16="http://schemas.microsoft.com/office/drawing/2014/main" id="{31AEF596-7E8A-1C41-B16E-CC0A38E4739E}"/>
              </a:ext>
            </a:extLst>
          </p:cNvPr>
          <p:cNvSpPr txBox="1"/>
          <p:nvPr/>
        </p:nvSpPr>
        <p:spPr>
          <a:xfrm>
            <a:off x="717971" y="3724706"/>
            <a:ext cx="1999265" cy="577081"/>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Stratification:</a:t>
            </a:r>
          </a:p>
          <a:p>
            <a:pPr marL="171450" marR="0" lvl="0" indent="-171450" algn="l" defTabSz="685800" rtl="0" eaLnBrk="1" fontAlgn="auto" latinLnBrk="0" hangingPunct="1">
              <a:lnSpc>
                <a:spcPct val="100000"/>
              </a:lnSpc>
              <a:spcBef>
                <a:spcPts val="0"/>
              </a:spcBef>
              <a:spcAft>
                <a:spcPts val="0"/>
              </a:spcAft>
              <a:buClrTx/>
              <a:buSzTx/>
              <a:buFontTx/>
              <a:buChar char="-"/>
              <a:tabLst/>
              <a:defRPr/>
            </a:pPr>
            <a:r>
              <a:rPr kumimoji="0" lang="fr-FR" sz="105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Prétraité par </a:t>
            </a:r>
            <a:r>
              <a:rPr kumimoji="0" lang="fr-FR" sz="1050" b="0" i="0" u="none" strike="noStrike" kern="1200" cap="none" spc="0" normalizeH="0" baseline="0" noProof="0" dirty="0" err="1">
                <a:ln>
                  <a:noFill/>
                </a:ln>
                <a:solidFill>
                  <a:prstClr val="black"/>
                </a:solidFill>
                <a:effectLst/>
                <a:uLnTx/>
                <a:uFillTx/>
                <a:latin typeface="Arial" panose="020B0604020202020204" pitchFamily="34" charset="0"/>
                <a:ea typeface="+mn-ea"/>
                <a:cs typeface="+mn-cs"/>
              </a:rPr>
              <a:t>taxane</a:t>
            </a:r>
            <a:endParaRPr kumimoji="0" lang="fr-FR" sz="105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a:p>
            <a:pPr marL="171450" marR="0" lvl="0" indent="-171450" algn="l" defTabSz="685800" rtl="0" eaLnBrk="1" fontAlgn="auto" latinLnBrk="0" hangingPunct="1">
              <a:lnSpc>
                <a:spcPct val="100000"/>
              </a:lnSpc>
              <a:spcBef>
                <a:spcPts val="0"/>
              </a:spcBef>
              <a:spcAft>
                <a:spcPts val="0"/>
              </a:spcAft>
              <a:buClrTx/>
              <a:buSzTx/>
              <a:buFontTx/>
              <a:buChar char="-"/>
              <a:tabLst/>
              <a:defRPr/>
            </a:pPr>
            <a:r>
              <a:rPr kumimoji="0" lang="fr-FR" sz="105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Durée de la L1 (&gt;/&lt; 3 mois)</a:t>
            </a:r>
          </a:p>
        </p:txBody>
      </p:sp>
      <p:sp>
        <p:nvSpPr>
          <p:cNvPr id="15" name="ZoneTexte 14">
            <a:extLst>
              <a:ext uri="{FF2B5EF4-FFF2-40B4-BE49-F238E27FC236}">
                <a16:creationId xmlns:a16="http://schemas.microsoft.com/office/drawing/2014/main" id="{2F69D5BA-0A24-754F-87E8-4C48F6645BB2}"/>
              </a:ext>
            </a:extLst>
          </p:cNvPr>
          <p:cNvSpPr txBox="1"/>
          <p:nvPr/>
        </p:nvSpPr>
        <p:spPr>
          <a:xfrm>
            <a:off x="6408283" y="2709714"/>
            <a:ext cx="1790875" cy="30008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35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Prétraités par </a:t>
            </a:r>
            <a:r>
              <a:rPr kumimoji="0" lang="fr-FR" sz="1350" b="0" i="0" u="none" strike="noStrike" kern="1200" cap="none" spc="0" normalizeH="0" baseline="0" noProof="0" dirty="0" err="1">
                <a:ln>
                  <a:noFill/>
                </a:ln>
                <a:solidFill>
                  <a:prstClr val="black"/>
                </a:solidFill>
                <a:effectLst/>
                <a:uLnTx/>
                <a:uFillTx/>
                <a:latin typeface="Arial" panose="020B0604020202020204" pitchFamily="34" charset="0"/>
                <a:ea typeface="+mn-ea"/>
                <a:cs typeface="+mn-cs"/>
              </a:rPr>
              <a:t>taxane</a:t>
            </a:r>
            <a:endParaRPr kumimoji="0" lang="fr-FR" sz="135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
        <p:nvSpPr>
          <p:cNvPr id="16" name="ZoneTexte 15">
            <a:extLst>
              <a:ext uri="{FF2B5EF4-FFF2-40B4-BE49-F238E27FC236}">
                <a16:creationId xmlns:a16="http://schemas.microsoft.com/office/drawing/2014/main" id="{FA6A151D-F0AD-1044-B9BF-21671A6A7F72}"/>
              </a:ext>
            </a:extLst>
          </p:cNvPr>
          <p:cNvSpPr txBox="1"/>
          <p:nvPr/>
        </p:nvSpPr>
        <p:spPr>
          <a:xfrm>
            <a:off x="6711387" y="2994762"/>
            <a:ext cx="1083951" cy="30008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350" b="0" i="0" u="none" strike="noStrike" kern="1200" cap="none" spc="0" normalizeH="0" baseline="0" noProof="0" dirty="0">
                <a:ln>
                  <a:noFill/>
                </a:ln>
                <a:solidFill>
                  <a:prstClr val="black"/>
                </a:solidFill>
                <a:effectLst/>
                <a:uLnTx/>
                <a:uFillTx/>
                <a:latin typeface="Arial" panose="020B0604020202020204" pitchFamily="34" charset="0"/>
                <a:ea typeface="+mn-ea"/>
                <a:cs typeface="+mn-cs"/>
                <a:sym typeface="Wingdings" pitchFamily="2" charset="2"/>
              </a:rPr>
              <a:t>n=48 (67%)</a:t>
            </a:r>
            <a:endParaRPr kumimoji="0" lang="fr-FR" sz="135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
        <p:nvSpPr>
          <p:cNvPr id="17" name="ZoneTexte 16">
            <a:extLst>
              <a:ext uri="{FF2B5EF4-FFF2-40B4-BE49-F238E27FC236}">
                <a16:creationId xmlns:a16="http://schemas.microsoft.com/office/drawing/2014/main" id="{BCA227D8-728F-F14D-8310-1BCE7070A057}"/>
              </a:ext>
            </a:extLst>
          </p:cNvPr>
          <p:cNvSpPr txBox="1"/>
          <p:nvPr/>
        </p:nvSpPr>
        <p:spPr>
          <a:xfrm>
            <a:off x="6711387" y="3975964"/>
            <a:ext cx="1083951" cy="30008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350" b="0" i="0" u="none" strike="noStrike" kern="1200" cap="none" spc="0" normalizeH="0" baseline="0" noProof="0" dirty="0">
                <a:ln>
                  <a:noFill/>
                </a:ln>
                <a:solidFill>
                  <a:prstClr val="black"/>
                </a:solidFill>
                <a:effectLst/>
                <a:uLnTx/>
                <a:uFillTx/>
                <a:latin typeface="Arial" panose="020B0604020202020204" pitchFamily="34" charset="0"/>
                <a:ea typeface="+mn-ea"/>
                <a:cs typeface="+mn-cs"/>
                <a:sym typeface="Wingdings" pitchFamily="2" charset="2"/>
              </a:rPr>
              <a:t>n=24 (63%)</a:t>
            </a:r>
            <a:endParaRPr kumimoji="0" lang="fr-FR" sz="135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
        <p:nvSpPr>
          <p:cNvPr id="18" name="ZoneTexte 17">
            <a:extLst>
              <a:ext uri="{FF2B5EF4-FFF2-40B4-BE49-F238E27FC236}">
                <a16:creationId xmlns:a16="http://schemas.microsoft.com/office/drawing/2014/main" id="{F4B9C0AB-EF67-944C-991F-EDBC0B7052BC}"/>
              </a:ext>
            </a:extLst>
          </p:cNvPr>
          <p:cNvSpPr txBox="1"/>
          <p:nvPr/>
        </p:nvSpPr>
        <p:spPr>
          <a:xfrm>
            <a:off x="-3048" y="4912668"/>
            <a:ext cx="2223686"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Lorenzen</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S et al, ASCO2020, Abs 4514</a:t>
            </a:r>
          </a:p>
        </p:txBody>
      </p:sp>
      <p:sp>
        <p:nvSpPr>
          <p:cNvPr id="19" name="Freeform 15">
            <a:extLst>
              <a:ext uri="{FF2B5EF4-FFF2-40B4-BE49-F238E27FC236}">
                <a16:creationId xmlns:a16="http://schemas.microsoft.com/office/drawing/2014/main" id="{F3702829-73F9-4F42-AE49-DFAC586221F2}"/>
              </a:ext>
            </a:extLst>
          </p:cNvPr>
          <p:cNvSpPr>
            <a:spLocks/>
          </p:cNvSpPr>
          <p:nvPr/>
        </p:nvSpPr>
        <p:spPr bwMode="auto">
          <a:xfrm>
            <a:off x="3025719" y="2967677"/>
            <a:ext cx="727157" cy="1154458"/>
          </a:xfrm>
          <a:custGeom>
            <a:avLst/>
            <a:gdLst>
              <a:gd name="T0" fmla="*/ 2147483647 w 133"/>
              <a:gd name="T1" fmla="*/ 0 h 904"/>
              <a:gd name="T2" fmla="*/ 0 w 133"/>
              <a:gd name="T3" fmla="*/ 0 h 904"/>
              <a:gd name="T4" fmla="*/ 0 w 133"/>
              <a:gd name="T5" fmla="*/ 2147483647 h 904"/>
              <a:gd name="T6" fmla="*/ 2147483647 w 133"/>
              <a:gd name="T7" fmla="*/ 2147483647 h 904"/>
              <a:gd name="T8" fmla="*/ 0 60000 65536"/>
              <a:gd name="T9" fmla="*/ 0 60000 65536"/>
              <a:gd name="T10" fmla="*/ 0 60000 65536"/>
              <a:gd name="T11" fmla="*/ 0 60000 65536"/>
              <a:gd name="T12" fmla="*/ 0 w 133"/>
              <a:gd name="T13" fmla="*/ 0 h 904"/>
              <a:gd name="T14" fmla="*/ 133 w 133"/>
              <a:gd name="T15" fmla="*/ 904 h 904"/>
            </a:gdLst>
            <a:ahLst/>
            <a:cxnLst>
              <a:cxn ang="T8">
                <a:pos x="T0" y="T1"/>
              </a:cxn>
              <a:cxn ang="T9">
                <a:pos x="T2" y="T3"/>
              </a:cxn>
              <a:cxn ang="T10">
                <a:pos x="T4" y="T5"/>
              </a:cxn>
              <a:cxn ang="T11">
                <a:pos x="T6" y="T7"/>
              </a:cxn>
            </a:cxnLst>
            <a:rect l="T12" t="T13" r="T14" b="T15"/>
            <a:pathLst>
              <a:path w="133" h="904">
                <a:moveTo>
                  <a:pt x="133" y="0"/>
                </a:moveTo>
                <a:lnTo>
                  <a:pt x="0" y="0"/>
                </a:lnTo>
                <a:lnTo>
                  <a:pt x="0" y="904"/>
                </a:lnTo>
                <a:lnTo>
                  <a:pt x="133" y="904"/>
                </a:lnTo>
              </a:path>
            </a:pathLst>
          </a:custGeom>
          <a:noFill/>
          <a:ln w="12700">
            <a:solidFill>
              <a:srgbClr val="4D4D4D"/>
            </a:solidFill>
            <a:round/>
            <a:headEnd type="triangle" w="med" len="med"/>
            <a:tailEnd type="triangle" w="med" len="med"/>
          </a:ln>
        </p:spPr>
        <p: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fr-FR" sz="1200" b="0" i="0"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mn-cs"/>
            </a:endParaRPr>
          </a:p>
        </p:txBody>
      </p:sp>
      <p:sp>
        <p:nvSpPr>
          <p:cNvPr id="20" name="Ellipse 9">
            <a:extLst>
              <a:ext uri="{FF2B5EF4-FFF2-40B4-BE49-F238E27FC236}">
                <a16:creationId xmlns:a16="http://schemas.microsoft.com/office/drawing/2014/main" id="{E13EDDA4-C620-4AD2-84A3-2DD8B51F5A09}"/>
              </a:ext>
            </a:extLst>
          </p:cNvPr>
          <p:cNvSpPr/>
          <p:nvPr/>
        </p:nvSpPr>
        <p:spPr>
          <a:xfrm>
            <a:off x="2837238" y="3336292"/>
            <a:ext cx="377686" cy="368276"/>
          </a:xfrm>
          <a:prstGeom prst="ellipse">
            <a:avLst/>
          </a:prstGeom>
          <a:solidFill>
            <a:srgbClr val="4D4D4D"/>
          </a:solidFill>
          <a:ln>
            <a:headEnd/>
            <a:tailEnd/>
          </a:ln>
          <a:effectLst/>
        </p:spPr>
        <p:style>
          <a:lnRef idx="0">
            <a:schemeClr val="dk1"/>
          </a:lnRef>
          <a:fillRef idx="3">
            <a:schemeClr val="dk1"/>
          </a:fillRef>
          <a:effectRef idx="3">
            <a:schemeClr val="dk1"/>
          </a:effectRef>
          <a:fontRef idx="minor">
            <a:schemeClr val="lt1"/>
          </a:fontRef>
        </p:style>
        <p:txBody>
          <a:bodyPr wrap="none" anchor="ctr"/>
          <a:lstStyle/>
          <a:p>
            <a:pPr marL="0" marR="0" lvl="0" indent="0" algn="ctr" defTabSz="685783" rtl="0" eaLnBrk="1" fontAlgn="auto" latinLnBrk="0" hangingPunct="1">
              <a:lnSpc>
                <a:spcPct val="100000"/>
              </a:lnSpc>
              <a:spcBef>
                <a:spcPts val="0"/>
              </a:spcBef>
              <a:spcAft>
                <a:spcPts val="0"/>
              </a:spcAft>
              <a:buClr>
                <a:srgbClr val="FFCC00"/>
              </a:buClr>
              <a:buSzTx/>
              <a:buFontTx/>
              <a:buNone/>
              <a:tabLst/>
              <a:defRPr/>
            </a:pPr>
            <a:r>
              <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R</a:t>
            </a:r>
            <a:br>
              <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br>
            <a:r>
              <a:rPr kumimoji="0" lang="fr-FR"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2:1</a:t>
            </a:r>
            <a:endPar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3443873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re 11">
            <a:extLst>
              <a:ext uri="{FF2B5EF4-FFF2-40B4-BE49-F238E27FC236}">
                <a16:creationId xmlns:a16="http://schemas.microsoft.com/office/drawing/2014/main" id="{0B6E8E98-E468-644F-976A-3DD99CC72565}"/>
              </a:ext>
            </a:extLst>
          </p:cNvPr>
          <p:cNvSpPr>
            <a:spLocks noGrp="1"/>
          </p:cNvSpPr>
          <p:nvPr>
            <p:ph type="title"/>
          </p:nvPr>
        </p:nvSpPr>
        <p:spPr/>
        <p:txBody>
          <a:bodyPr>
            <a:noAutofit/>
          </a:bodyPr>
          <a:lstStyle/>
          <a:p>
            <a:r>
              <a:rPr lang="fr-FR" sz="2000" dirty="0"/>
              <a:t>FOLFIRI/</a:t>
            </a:r>
            <a:r>
              <a:rPr lang="fr-FR" sz="2000" dirty="0" err="1"/>
              <a:t>ramu</a:t>
            </a:r>
            <a:r>
              <a:rPr lang="fr-FR" sz="2000" dirty="0"/>
              <a:t> vs PACLI/</a:t>
            </a:r>
            <a:r>
              <a:rPr lang="fr-FR" sz="2000" dirty="0" err="1"/>
              <a:t>ramu</a:t>
            </a:r>
            <a:r>
              <a:rPr lang="fr-FR" sz="2000" dirty="0"/>
              <a:t> en L2 du cancer gastrique </a:t>
            </a:r>
          </a:p>
        </p:txBody>
      </p:sp>
      <p:sp>
        <p:nvSpPr>
          <p:cNvPr id="10" name="Espace réservé du contenu 12">
            <a:extLst>
              <a:ext uri="{FF2B5EF4-FFF2-40B4-BE49-F238E27FC236}">
                <a16:creationId xmlns:a16="http://schemas.microsoft.com/office/drawing/2014/main" id="{04E69C14-84F6-5449-9374-593C8F24A7B5}"/>
              </a:ext>
            </a:extLst>
          </p:cNvPr>
          <p:cNvSpPr>
            <a:spLocks noGrp="1"/>
          </p:cNvSpPr>
          <p:nvPr>
            <p:ph sz="half" idx="1"/>
          </p:nvPr>
        </p:nvSpPr>
        <p:spPr>
          <a:xfrm>
            <a:off x="190500" y="3713171"/>
            <a:ext cx="8763000" cy="879071"/>
          </a:xfrm>
        </p:spPr>
        <p:txBody>
          <a:bodyPr/>
          <a:lstStyle/>
          <a:p>
            <a:r>
              <a:rPr lang="fr-FR" sz="1400" dirty="0">
                <a:latin typeface="Arial" panose="020B0604020202020204" pitchFamily="34" charset="0"/>
              </a:rPr>
              <a:t>Le FOLFIRI + </a:t>
            </a:r>
            <a:r>
              <a:rPr lang="fr-FR" sz="1400" dirty="0" err="1">
                <a:latin typeface="Arial" panose="020B0604020202020204" pitchFamily="34" charset="0"/>
              </a:rPr>
              <a:t>ramucirumab</a:t>
            </a:r>
            <a:r>
              <a:rPr lang="fr-FR" sz="1400" dirty="0">
                <a:latin typeface="Arial" panose="020B0604020202020204" pitchFamily="34" charset="0"/>
              </a:rPr>
              <a:t> semble être une option à privilégier en L2 dans le cancer gastrique chez les patients prétraités par taxane </a:t>
            </a:r>
          </a:p>
        </p:txBody>
      </p:sp>
      <p:graphicFrame>
        <p:nvGraphicFramePr>
          <p:cNvPr id="7" name="Tableau 6">
            <a:extLst>
              <a:ext uri="{FF2B5EF4-FFF2-40B4-BE49-F238E27FC236}">
                <a16:creationId xmlns:a16="http://schemas.microsoft.com/office/drawing/2014/main" id="{FD2D7136-445E-0A4C-B1DD-71A52A3293B7}"/>
              </a:ext>
            </a:extLst>
          </p:cNvPr>
          <p:cNvGraphicFramePr>
            <a:graphicFrameLocks noGrp="1"/>
          </p:cNvGraphicFramePr>
          <p:nvPr>
            <p:extLst>
              <p:ext uri="{D42A27DB-BD31-4B8C-83A1-F6EECF244321}">
                <p14:modId xmlns:p14="http://schemas.microsoft.com/office/powerpoint/2010/main" val="3918118607"/>
              </p:ext>
            </p:extLst>
          </p:nvPr>
        </p:nvGraphicFramePr>
        <p:xfrm>
          <a:off x="800100" y="942028"/>
          <a:ext cx="7439891" cy="2777272"/>
        </p:xfrm>
        <a:graphic>
          <a:graphicData uri="http://schemas.openxmlformats.org/drawingml/2006/table">
            <a:tbl>
              <a:tblPr firstRow="1" bandRow="1">
                <a:tableStyleId>{7DF18680-E054-41AD-8BC1-D1AEF772440D}</a:tableStyleId>
              </a:tblPr>
              <a:tblGrid>
                <a:gridCol w="2617470">
                  <a:extLst>
                    <a:ext uri="{9D8B030D-6E8A-4147-A177-3AD203B41FA5}">
                      <a16:colId xmlns:a16="http://schemas.microsoft.com/office/drawing/2014/main" val="20000"/>
                    </a:ext>
                  </a:extLst>
                </a:gridCol>
                <a:gridCol w="2251710">
                  <a:extLst>
                    <a:ext uri="{9D8B030D-6E8A-4147-A177-3AD203B41FA5}">
                      <a16:colId xmlns:a16="http://schemas.microsoft.com/office/drawing/2014/main" val="20002"/>
                    </a:ext>
                  </a:extLst>
                </a:gridCol>
                <a:gridCol w="2570711">
                  <a:extLst>
                    <a:ext uri="{9D8B030D-6E8A-4147-A177-3AD203B41FA5}">
                      <a16:colId xmlns:a16="http://schemas.microsoft.com/office/drawing/2014/main" val="20003"/>
                    </a:ext>
                  </a:extLst>
                </a:gridCol>
              </a:tblGrid>
              <a:tr h="34371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fr-FR" sz="1400" b="1" i="0" baseline="30000" dirty="0">
                        <a:solidFill>
                          <a:srgbClr val="58667A"/>
                        </a:solidFill>
                        <a:latin typeface="Arial" panose="020B0604020202020204" pitchFamily="34" charset="0"/>
                        <a:cs typeface="Arial" panose="020B0604020202020204" pitchFamily="34" charset="0"/>
                      </a:endParaRPr>
                    </a:p>
                  </a:txBody>
                  <a:tcPr marL="91435" marR="91435" marT="45711" marB="45711" anchor="ctr"/>
                </a:tc>
                <a:tc>
                  <a:txBody>
                    <a:bodyPr/>
                    <a:lstStyle/>
                    <a:p>
                      <a:pPr marL="0" marR="0" indent="0" algn="ctr" defTabSz="914400" rtl="0" eaLnBrk="1" fontAlgn="auto" latinLnBrk="0" hangingPunct="1">
                        <a:lnSpc>
                          <a:spcPct val="100000"/>
                        </a:lnSpc>
                        <a:spcBef>
                          <a:spcPts val="0"/>
                        </a:spcBef>
                        <a:spcAft>
                          <a:spcPts val="0"/>
                        </a:spcAft>
                        <a:buClr>
                          <a:schemeClr val="accent2"/>
                        </a:buClr>
                        <a:buSzTx/>
                        <a:buFont typeface="Calibri" panose="020F0502020204030204" pitchFamily="34" charset="0"/>
                        <a:buNone/>
                        <a:tabLst/>
                        <a:defRPr/>
                      </a:pPr>
                      <a:r>
                        <a:rPr lang="fr-FR" sz="1400" b="1" dirty="0">
                          <a:solidFill>
                            <a:schemeClr val="bg1"/>
                          </a:solidFill>
                          <a:latin typeface="Arial" panose="020B0604020202020204" pitchFamily="34" charset="0"/>
                          <a:cs typeface="Arial" panose="020B0604020202020204" pitchFamily="34" charset="0"/>
                        </a:rPr>
                        <a:t>FOLFIRI + </a:t>
                      </a:r>
                      <a:r>
                        <a:rPr lang="fr-FR" sz="1400" b="1" dirty="0" err="1">
                          <a:solidFill>
                            <a:schemeClr val="bg1"/>
                          </a:solidFill>
                          <a:latin typeface="Arial" panose="020B0604020202020204" pitchFamily="34" charset="0"/>
                          <a:cs typeface="Arial" panose="020B0604020202020204" pitchFamily="34" charset="0"/>
                        </a:rPr>
                        <a:t>Ramucirumab</a:t>
                      </a:r>
                      <a:endParaRPr lang="fr-FR" sz="1400" b="1" dirty="0">
                        <a:solidFill>
                          <a:schemeClr val="bg1"/>
                        </a:solidFill>
                        <a:latin typeface="Arial" panose="020B0604020202020204" pitchFamily="34" charset="0"/>
                        <a:cs typeface="Arial" panose="020B0604020202020204" pitchFamily="34" charset="0"/>
                      </a:endParaRPr>
                    </a:p>
                    <a:p>
                      <a:pPr marL="0" marR="0" indent="0" algn="ctr" defTabSz="914400" rtl="0" eaLnBrk="1" fontAlgn="auto" latinLnBrk="0" hangingPunct="1">
                        <a:lnSpc>
                          <a:spcPct val="100000"/>
                        </a:lnSpc>
                        <a:spcBef>
                          <a:spcPts val="0"/>
                        </a:spcBef>
                        <a:spcAft>
                          <a:spcPts val="0"/>
                        </a:spcAft>
                        <a:buClr>
                          <a:schemeClr val="accent2"/>
                        </a:buClr>
                        <a:buSzTx/>
                        <a:buFont typeface="Calibri" panose="020F0502020204030204" pitchFamily="34" charset="0"/>
                        <a:buNone/>
                        <a:tabLst/>
                        <a:defRPr/>
                      </a:pPr>
                      <a:r>
                        <a:rPr lang="fr-FR" sz="1400" b="0" dirty="0">
                          <a:solidFill>
                            <a:schemeClr val="bg1"/>
                          </a:solidFill>
                          <a:latin typeface="Arial" panose="020B0604020202020204" pitchFamily="34" charset="0"/>
                          <a:cs typeface="Arial" panose="020B0604020202020204" pitchFamily="34" charset="0"/>
                        </a:rPr>
                        <a:t>(n=72)</a:t>
                      </a:r>
                      <a:endParaRPr lang="fr-FR" sz="1400" b="0" i="0" dirty="0">
                        <a:solidFill>
                          <a:schemeClr val="bg1"/>
                        </a:solidFill>
                        <a:latin typeface="Arial" panose="020B0604020202020204" pitchFamily="34" charset="0"/>
                        <a:cs typeface="Arial" panose="020B0604020202020204" pitchFamily="34" charset="0"/>
                      </a:endParaRPr>
                    </a:p>
                  </a:txBody>
                  <a:tcPr marL="91435" marR="91435" marT="45711" marB="45711" anchor="ctr">
                    <a:solidFill>
                      <a:schemeClr val="accent1"/>
                    </a:solidFill>
                  </a:tcPr>
                </a:tc>
                <a:tc>
                  <a:txBody>
                    <a:bodyPr/>
                    <a:lstStyle/>
                    <a:p>
                      <a:pPr marL="0" marR="0" lvl="1" indent="0" algn="ctr" defTabSz="914400" rtl="0" eaLnBrk="1" fontAlgn="auto" latinLnBrk="0" hangingPunct="1">
                        <a:lnSpc>
                          <a:spcPct val="100000"/>
                        </a:lnSpc>
                        <a:spcBef>
                          <a:spcPts val="0"/>
                        </a:spcBef>
                        <a:spcAft>
                          <a:spcPts val="0"/>
                        </a:spcAft>
                        <a:buClr>
                          <a:schemeClr val="accent2"/>
                        </a:buClr>
                        <a:buSzTx/>
                        <a:buFont typeface="Calibri" panose="020F0502020204030204" pitchFamily="34" charset="0"/>
                        <a:buNone/>
                        <a:tabLst/>
                        <a:defRPr/>
                      </a:pPr>
                      <a:r>
                        <a:rPr lang="fr-FR" sz="1400" b="1" dirty="0" err="1">
                          <a:solidFill>
                            <a:schemeClr val="bg1"/>
                          </a:solidFill>
                          <a:latin typeface="Arial" panose="020B0604020202020204" pitchFamily="34" charset="0"/>
                          <a:cs typeface="Arial" panose="020B0604020202020204" pitchFamily="34" charset="0"/>
                        </a:rPr>
                        <a:t>Paclitaxel</a:t>
                      </a:r>
                      <a:r>
                        <a:rPr lang="fr-FR" sz="1400" b="1" dirty="0">
                          <a:solidFill>
                            <a:schemeClr val="bg1"/>
                          </a:solidFill>
                          <a:latin typeface="Arial" panose="020B0604020202020204" pitchFamily="34" charset="0"/>
                          <a:cs typeface="Arial" panose="020B0604020202020204" pitchFamily="34" charset="0"/>
                        </a:rPr>
                        <a:t> + </a:t>
                      </a:r>
                      <a:r>
                        <a:rPr lang="fr-FR" sz="1400" b="1" dirty="0" err="1">
                          <a:solidFill>
                            <a:schemeClr val="bg1"/>
                          </a:solidFill>
                          <a:latin typeface="Arial" panose="020B0604020202020204" pitchFamily="34" charset="0"/>
                          <a:cs typeface="Arial" panose="020B0604020202020204" pitchFamily="34" charset="0"/>
                        </a:rPr>
                        <a:t>Ramucirumab</a:t>
                      </a:r>
                      <a:endParaRPr lang="fr-FR" sz="1400" b="1" dirty="0">
                        <a:solidFill>
                          <a:schemeClr val="bg1"/>
                        </a:solidFill>
                        <a:latin typeface="Arial" panose="020B0604020202020204" pitchFamily="34" charset="0"/>
                        <a:cs typeface="Arial" panose="020B0604020202020204" pitchFamily="34" charset="0"/>
                      </a:endParaRPr>
                    </a:p>
                    <a:p>
                      <a:pPr marL="0" marR="0" lvl="1" indent="0" algn="ctr" defTabSz="914400" rtl="0" eaLnBrk="1" fontAlgn="auto" latinLnBrk="0" hangingPunct="1">
                        <a:lnSpc>
                          <a:spcPct val="100000"/>
                        </a:lnSpc>
                        <a:spcBef>
                          <a:spcPts val="0"/>
                        </a:spcBef>
                        <a:spcAft>
                          <a:spcPts val="0"/>
                        </a:spcAft>
                        <a:buClr>
                          <a:schemeClr val="accent2"/>
                        </a:buClr>
                        <a:buSzTx/>
                        <a:buFont typeface="Calibri" panose="020F0502020204030204" pitchFamily="34" charset="0"/>
                        <a:buNone/>
                        <a:tabLst/>
                        <a:defRPr/>
                      </a:pPr>
                      <a:r>
                        <a:rPr lang="fr-FR" sz="1400" b="0" dirty="0">
                          <a:solidFill>
                            <a:schemeClr val="bg1"/>
                          </a:solidFill>
                          <a:latin typeface="Arial" panose="020B0604020202020204" pitchFamily="34" charset="0"/>
                          <a:cs typeface="Arial" panose="020B0604020202020204" pitchFamily="34" charset="0"/>
                        </a:rPr>
                        <a:t>(n=38)</a:t>
                      </a:r>
                      <a:endParaRPr lang="fr-FR" sz="1400" b="0" i="0" dirty="0">
                        <a:solidFill>
                          <a:schemeClr val="bg1"/>
                        </a:solidFill>
                        <a:latin typeface="Arial" panose="020B0604020202020204" pitchFamily="34" charset="0"/>
                        <a:cs typeface="Arial" panose="020B0604020202020204" pitchFamily="34" charset="0"/>
                      </a:endParaRPr>
                    </a:p>
                  </a:txBody>
                  <a:tcPr marL="91435" marR="91435" marT="45711" marB="45711" anchor="ctr">
                    <a:solidFill>
                      <a:srgbClr val="C00000"/>
                    </a:solidFill>
                  </a:tcPr>
                </a:tc>
                <a:extLst>
                  <a:ext uri="{0D108BD9-81ED-4DB2-BD59-A6C34878D82A}">
                    <a16:rowId xmlns:a16="http://schemas.microsoft.com/office/drawing/2014/main" val="3672191788"/>
                  </a:ext>
                </a:extLst>
              </a:tr>
              <a:tr h="595910">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fr-FR" sz="1200" b="1" kern="1200" dirty="0">
                          <a:solidFill>
                            <a:schemeClr val="tx1">
                              <a:lumMod val="75000"/>
                              <a:lumOff val="25000"/>
                            </a:schemeClr>
                          </a:solidFill>
                          <a:latin typeface="Arial" panose="020B0604020202020204" pitchFamily="34" charset="0"/>
                          <a:cs typeface="Arial" panose="020B0604020202020204" pitchFamily="34" charset="0"/>
                        </a:rPr>
                        <a:t>Taux réponse objective</a:t>
                      </a:r>
                    </a:p>
                    <a:p>
                      <a:pPr marL="0" marR="0" lvl="0" indent="0" algn="l" defTabSz="685800" rtl="0" eaLnBrk="1" fontAlgn="auto" latinLnBrk="0" hangingPunct="1">
                        <a:lnSpc>
                          <a:spcPct val="100000"/>
                        </a:lnSpc>
                        <a:spcBef>
                          <a:spcPts val="0"/>
                        </a:spcBef>
                        <a:spcAft>
                          <a:spcPts val="0"/>
                        </a:spcAft>
                        <a:buClrTx/>
                        <a:buSzTx/>
                        <a:buFontTx/>
                        <a:buNone/>
                        <a:tabLst/>
                        <a:defRPr/>
                      </a:pPr>
                      <a:r>
                        <a:rPr lang="fr-FR" sz="1200" b="0" kern="1200" dirty="0">
                          <a:solidFill>
                            <a:schemeClr val="tx1">
                              <a:lumMod val="75000"/>
                              <a:lumOff val="25000"/>
                            </a:schemeClr>
                          </a:solidFill>
                          <a:latin typeface="Arial" panose="020B0604020202020204" pitchFamily="34" charset="0"/>
                          <a:cs typeface="Arial" panose="020B0604020202020204" pitchFamily="34" charset="0"/>
                        </a:rPr>
                        <a:t>Prétraités par </a:t>
                      </a:r>
                      <a:r>
                        <a:rPr lang="fr-FR" sz="1200" b="0" kern="1200" dirty="0" err="1">
                          <a:solidFill>
                            <a:schemeClr val="tx1">
                              <a:lumMod val="75000"/>
                              <a:lumOff val="25000"/>
                            </a:schemeClr>
                          </a:solidFill>
                          <a:latin typeface="Arial" panose="020B0604020202020204" pitchFamily="34" charset="0"/>
                          <a:cs typeface="Arial" panose="020B0604020202020204" pitchFamily="34" charset="0"/>
                        </a:rPr>
                        <a:t>taxane</a:t>
                      </a:r>
                      <a:endParaRPr lang="fr-FR" sz="1200" b="0" i="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91435" marR="91435" marT="45711" marB="45711" anchor="ctr"/>
                </a:tc>
                <a:tc>
                  <a:txBody>
                    <a:bodyPr/>
                    <a:lstStyle/>
                    <a:p>
                      <a:pPr marL="0" marR="0" indent="0" algn="ctr" defTabSz="685800" rtl="0" eaLnBrk="1" fontAlgn="auto" latinLnBrk="0" hangingPunct="1">
                        <a:lnSpc>
                          <a:spcPct val="100000"/>
                        </a:lnSpc>
                        <a:spcBef>
                          <a:spcPts val="0"/>
                        </a:spcBef>
                        <a:spcAft>
                          <a:spcPts val="0"/>
                        </a:spcAft>
                        <a:buClr>
                          <a:schemeClr val="accent2"/>
                        </a:buClr>
                        <a:buSzTx/>
                        <a:buFont typeface="Calibri" panose="020F0502020204030204" pitchFamily="34" charset="0"/>
                        <a:buNone/>
                        <a:tabLst/>
                        <a:defRPr/>
                      </a:pPr>
                      <a:r>
                        <a:rPr lang="fr-FR" sz="1200" b="0" kern="1200" dirty="0">
                          <a:solidFill>
                            <a:schemeClr val="tx1">
                              <a:lumMod val="75000"/>
                              <a:lumOff val="25000"/>
                            </a:schemeClr>
                          </a:solidFill>
                          <a:latin typeface="Arial" panose="020B0604020202020204" pitchFamily="34" charset="0"/>
                          <a:cs typeface="Arial" panose="020B0604020202020204" pitchFamily="34" charset="0"/>
                        </a:rPr>
                        <a:t>22% (16/72)</a:t>
                      </a:r>
                    </a:p>
                    <a:p>
                      <a:pPr marL="0" marR="0" lvl="0" indent="0" algn="ctr" defTabSz="685800" rtl="0" eaLnBrk="1" fontAlgn="auto" latinLnBrk="0" hangingPunct="1">
                        <a:lnSpc>
                          <a:spcPct val="100000"/>
                        </a:lnSpc>
                        <a:spcBef>
                          <a:spcPts val="0"/>
                        </a:spcBef>
                        <a:spcAft>
                          <a:spcPts val="0"/>
                        </a:spcAft>
                        <a:buClr>
                          <a:schemeClr val="accent2"/>
                        </a:buClr>
                        <a:buSzTx/>
                        <a:buFont typeface="Calibri" panose="020F0502020204030204" pitchFamily="34" charset="0"/>
                        <a:buNone/>
                        <a:tabLst/>
                        <a:defRPr/>
                      </a:pPr>
                      <a:r>
                        <a:rPr lang="fr-FR" sz="1200" b="0" kern="1200" dirty="0">
                          <a:solidFill>
                            <a:schemeClr val="tx1">
                              <a:lumMod val="75000"/>
                              <a:lumOff val="25000"/>
                            </a:schemeClr>
                          </a:solidFill>
                          <a:latin typeface="Arial" panose="020B0604020202020204" pitchFamily="34" charset="0"/>
                          <a:cs typeface="Arial" panose="020B0604020202020204" pitchFamily="34" charset="0"/>
                        </a:rPr>
                        <a:t>25% (12/48)</a:t>
                      </a:r>
                      <a:endParaRPr lang="fr-FR" sz="1200" b="0" i="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91435" marR="91435" marT="45711" marB="45711" anchor="ctr"/>
                </a:tc>
                <a:tc>
                  <a:txBody>
                    <a:bodyPr/>
                    <a:lstStyle/>
                    <a:p>
                      <a:pPr marL="0" marR="0" lvl="1" indent="0" algn="ctr" defTabSz="685800" rtl="0" eaLnBrk="1" fontAlgn="auto" latinLnBrk="0" hangingPunct="1">
                        <a:lnSpc>
                          <a:spcPct val="100000"/>
                        </a:lnSpc>
                        <a:spcBef>
                          <a:spcPts val="0"/>
                        </a:spcBef>
                        <a:spcAft>
                          <a:spcPts val="0"/>
                        </a:spcAft>
                        <a:buClr>
                          <a:schemeClr val="accent2"/>
                        </a:buClr>
                        <a:buSzTx/>
                        <a:buFont typeface="Calibri" panose="020F0502020204030204" pitchFamily="34" charset="0"/>
                        <a:buNone/>
                        <a:tabLst/>
                        <a:defRPr/>
                      </a:pPr>
                      <a:r>
                        <a:rPr lang="fr-FR" sz="1200" b="0" kern="1200" dirty="0">
                          <a:solidFill>
                            <a:schemeClr val="tx1">
                              <a:lumMod val="75000"/>
                              <a:lumOff val="25000"/>
                            </a:schemeClr>
                          </a:solidFill>
                          <a:latin typeface="Arial" panose="020B0604020202020204" pitchFamily="34" charset="0"/>
                          <a:cs typeface="Arial" panose="020B0604020202020204" pitchFamily="34" charset="0"/>
                        </a:rPr>
                        <a:t>11% (4/38)</a:t>
                      </a:r>
                    </a:p>
                    <a:p>
                      <a:pPr marL="0" marR="0" lvl="1" indent="0" algn="ctr" defTabSz="685800" rtl="0" eaLnBrk="1" fontAlgn="auto" latinLnBrk="0" hangingPunct="1">
                        <a:lnSpc>
                          <a:spcPct val="100000"/>
                        </a:lnSpc>
                        <a:spcBef>
                          <a:spcPts val="0"/>
                        </a:spcBef>
                        <a:spcAft>
                          <a:spcPts val="0"/>
                        </a:spcAft>
                        <a:buClr>
                          <a:schemeClr val="accent2"/>
                        </a:buClr>
                        <a:buSzTx/>
                        <a:buFont typeface="Calibri" panose="020F0502020204030204" pitchFamily="34" charset="0"/>
                        <a:buNone/>
                        <a:tabLst/>
                        <a:defRPr/>
                      </a:pPr>
                      <a:r>
                        <a:rPr lang="fr-FR" sz="1200" b="0" kern="1200" dirty="0">
                          <a:solidFill>
                            <a:schemeClr val="tx1">
                              <a:lumMod val="75000"/>
                              <a:lumOff val="25000"/>
                            </a:schemeClr>
                          </a:solidFill>
                          <a:latin typeface="Arial" panose="020B0604020202020204" pitchFamily="34" charset="0"/>
                          <a:cs typeface="Arial" panose="020B0604020202020204" pitchFamily="34" charset="0"/>
                        </a:rPr>
                        <a:t>8% (2/24)</a:t>
                      </a:r>
                      <a:endParaRPr lang="fr-FR" sz="1200" b="0" i="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91435" marR="91435" marT="45711" marB="45711" anchor="ctr"/>
                </a:tc>
                <a:extLst>
                  <a:ext uri="{0D108BD9-81ED-4DB2-BD59-A6C34878D82A}">
                    <a16:rowId xmlns:a16="http://schemas.microsoft.com/office/drawing/2014/main" val="3611599836"/>
                  </a:ext>
                </a:extLst>
              </a:tr>
              <a:tr h="535496">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fr-FR" sz="1200" b="1" kern="1200" dirty="0">
                          <a:solidFill>
                            <a:schemeClr val="tx1">
                              <a:lumMod val="75000"/>
                              <a:lumOff val="25000"/>
                            </a:schemeClr>
                          </a:solidFill>
                          <a:latin typeface="Arial" panose="020B0604020202020204" pitchFamily="34" charset="0"/>
                          <a:cs typeface="Arial" panose="020B0604020202020204" pitchFamily="34" charset="0"/>
                        </a:rPr>
                        <a:t>Durée contrôle maladie</a:t>
                      </a:r>
                    </a:p>
                    <a:p>
                      <a:pPr marL="0" marR="0" lvl="0" indent="0" algn="l" defTabSz="685800" rtl="0" eaLnBrk="1" fontAlgn="auto" latinLnBrk="0" hangingPunct="1">
                        <a:lnSpc>
                          <a:spcPct val="100000"/>
                        </a:lnSpc>
                        <a:spcBef>
                          <a:spcPts val="0"/>
                        </a:spcBef>
                        <a:spcAft>
                          <a:spcPts val="0"/>
                        </a:spcAft>
                        <a:buClrTx/>
                        <a:buSzTx/>
                        <a:buFontTx/>
                        <a:buNone/>
                        <a:tabLst/>
                        <a:defRPr/>
                      </a:pPr>
                      <a:r>
                        <a:rPr lang="fr-FR" sz="1200" b="0" kern="1200" dirty="0">
                          <a:solidFill>
                            <a:schemeClr val="tx1">
                              <a:lumMod val="75000"/>
                              <a:lumOff val="25000"/>
                            </a:schemeClr>
                          </a:solidFill>
                          <a:latin typeface="Arial" panose="020B0604020202020204" pitchFamily="34" charset="0"/>
                          <a:cs typeface="Arial" panose="020B0604020202020204" pitchFamily="34" charset="0"/>
                        </a:rPr>
                        <a:t>Prétraités par taxane</a:t>
                      </a:r>
                    </a:p>
                  </a:txBody>
                  <a:tcPr marL="91435" marR="91435" marT="45711" marB="45711" anchor="ctr"/>
                </a:tc>
                <a:tc>
                  <a:txBody>
                    <a:bodyPr/>
                    <a:lstStyle/>
                    <a:p>
                      <a:pPr marL="0" marR="0" indent="0" algn="ctr" defTabSz="685800" rtl="0" eaLnBrk="1" fontAlgn="auto" latinLnBrk="0" hangingPunct="1">
                        <a:lnSpc>
                          <a:spcPct val="100000"/>
                        </a:lnSpc>
                        <a:spcBef>
                          <a:spcPts val="0"/>
                        </a:spcBef>
                        <a:spcAft>
                          <a:spcPts val="0"/>
                        </a:spcAft>
                        <a:buClr>
                          <a:schemeClr val="accent2"/>
                        </a:buClr>
                        <a:buSzTx/>
                        <a:buFont typeface="Calibri" panose="020F0502020204030204" pitchFamily="34" charset="0"/>
                        <a:buNone/>
                        <a:tabLst/>
                        <a:defRPr/>
                      </a:pPr>
                      <a:r>
                        <a:rPr lang="fr-FR" sz="1200" b="0" kern="1200" dirty="0">
                          <a:solidFill>
                            <a:schemeClr val="tx1">
                              <a:lumMod val="75000"/>
                              <a:lumOff val="25000"/>
                            </a:schemeClr>
                          </a:solidFill>
                          <a:latin typeface="Arial" panose="020B0604020202020204" pitchFamily="34" charset="0"/>
                          <a:cs typeface="Arial" panose="020B0604020202020204" pitchFamily="34" charset="0"/>
                        </a:rPr>
                        <a:t>61% (44/72)</a:t>
                      </a:r>
                    </a:p>
                    <a:p>
                      <a:pPr marL="0" marR="0" lvl="0" indent="0" algn="ctr" defTabSz="685800" rtl="0" eaLnBrk="1" fontAlgn="auto" latinLnBrk="0" hangingPunct="1">
                        <a:lnSpc>
                          <a:spcPct val="100000"/>
                        </a:lnSpc>
                        <a:spcBef>
                          <a:spcPts val="0"/>
                        </a:spcBef>
                        <a:spcAft>
                          <a:spcPts val="0"/>
                        </a:spcAft>
                        <a:buClr>
                          <a:schemeClr val="accent2"/>
                        </a:buClr>
                        <a:buSzTx/>
                        <a:buFont typeface="Calibri" panose="020F0502020204030204" pitchFamily="34" charset="0"/>
                        <a:buNone/>
                        <a:tabLst/>
                        <a:defRPr/>
                      </a:pPr>
                      <a:r>
                        <a:rPr lang="fr-FR" sz="1200" b="0" kern="1200" dirty="0">
                          <a:solidFill>
                            <a:schemeClr val="tx1">
                              <a:lumMod val="75000"/>
                              <a:lumOff val="25000"/>
                            </a:schemeClr>
                          </a:solidFill>
                          <a:latin typeface="Arial" panose="020B0604020202020204" pitchFamily="34" charset="0"/>
                          <a:cs typeface="Arial" panose="020B0604020202020204" pitchFamily="34" charset="0"/>
                        </a:rPr>
                        <a:t>65% (31/48)</a:t>
                      </a:r>
                      <a:endParaRPr lang="fr-FR" sz="1200" b="0" i="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91435" marR="91435" marT="45711" marB="45711" anchor="ctr"/>
                </a:tc>
                <a:tc>
                  <a:txBody>
                    <a:bodyPr/>
                    <a:lstStyle/>
                    <a:p>
                      <a:pPr marL="0" marR="0" lvl="1" indent="0" algn="ctr" defTabSz="685800" rtl="0" eaLnBrk="1" fontAlgn="auto" latinLnBrk="0" hangingPunct="1">
                        <a:lnSpc>
                          <a:spcPct val="100000"/>
                        </a:lnSpc>
                        <a:spcBef>
                          <a:spcPts val="0"/>
                        </a:spcBef>
                        <a:spcAft>
                          <a:spcPts val="0"/>
                        </a:spcAft>
                        <a:buClr>
                          <a:schemeClr val="accent2"/>
                        </a:buClr>
                        <a:buSzTx/>
                        <a:buFont typeface="Calibri" panose="020F0502020204030204" pitchFamily="34" charset="0"/>
                        <a:buNone/>
                        <a:tabLst/>
                        <a:defRPr/>
                      </a:pPr>
                      <a:r>
                        <a:rPr lang="fr-FR" sz="1200" b="0" kern="1200" dirty="0">
                          <a:solidFill>
                            <a:schemeClr val="tx1">
                              <a:lumMod val="75000"/>
                              <a:lumOff val="25000"/>
                            </a:schemeClr>
                          </a:solidFill>
                          <a:latin typeface="Arial" panose="020B0604020202020204" pitchFamily="34" charset="0"/>
                          <a:cs typeface="Arial" panose="020B0604020202020204" pitchFamily="34" charset="0"/>
                        </a:rPr>
                        <a:t>58% (21/38)</a:t>
                      </a:r>
                    </a:p>
                    <a:p>
                      <a:pPr marL="0" marR="0" lvl="1" indent="0" algn="ctr" defTabSz="685800" rtl="0" eaLnBrk="1" fontAlgn="auto" latinLnBrk="0" hangingPunct="1">
                        <a:lnSpc>
                          <a:spcPct val="100000"/>
                        </a:lnSpc>
                        <a:spcBef>
                          <a:spcPts val="0"/>
                        </a:spcBef>
                        <a:spcAft>
                          <a:spcPts val="0"/>
                        </a:spcAft>
                        <a:buClr>
                          <a:schemeClr val="accent2"/>
                        </a:buClr>
                        <a:buSzTx/>
                        <a:buFont typeface="Calibri" panose="020F0502020204030204" pitchFamily="34" charset="0"/>
                        <a:buNone/>
                        <a:tabLst/>
                        <a:defRPr/>
                      </a:pPr>
                      <a:r>
                        <a:rPr lang="fr-FR" sz="1200" b="0" kern="1200" dirty="0">
                          <a:solidFill>
                            <a:schemeClr val="tx1">
                              <a:lumMod val="75000"/>
                              <a:lumOff val="25000"/>
                            </a:schemeClr>
                          </a:solidFill>
                          <a:latin typeface="Arial" panose="020B0604020202020204" pitchFamily="34" charset="0"/>
                          <a:cs typeface="Arial" panose="020B0604020202020204" pitchFamily="34" charset="0"/>
                        </a:rPr>
                        <a:t>37% (9/24)</a:t>
                      </a:r>
                      <a:endParaRPr lang="fr-FR" sz="1200" b="0" i="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91435" marR="91435" marT="45711" marB="45711" anchor="ctr"/>
                </a:tc>
                <a:extLst>
                  <a:ext uri="{0D108BD9-81ED-4DB2-BD59-A6C34878D82A}">
                    <a16:rowId xmlns:a16="http://schemas.microsoft.com/office/drawing/2014/main" val="2768059745"/>
                  </a:ext>
                </a:extLst>
              </a:tr>
              <a:tr h="343711">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fr-FR" sz="1200" b="1" kern="1200" dirty="0" err="1">
                          <a:solidFill>
                            <a:schemeClr val="tx1">
                              <a:lumMod val="75000"/>
                              <a:lumOff val="25000"/>
                            </a:schemeClr>
                          </a:solidFill>
                          <a:latin typeface="Arial" panose="020B0604020202020204" pitchFamily="34" charset="0"/>
                          <a:cs typeface="Arial" panose="020B0604020202020204" pitchFamily="34" charset="0"/>
                        </a:rPr>
                        <a:t>Mediane</a:t>
                      </a:r>
                      <a:r>
                        <a:rPr lang="fr-FR" sz="1200" b="1" kern="1200" dirty="0">
                          <a:solidFill>
                            <a:schemeClr val="tx1">
                              <a:lumMod val="75000"/>
                              <a:lumOff val="25000"/>
                            </a:schemeClr>
                          </a:solidFill>
                          <a:latin typeface="Arial" panose="020B0604020202020204" pitchFamily="34" charset="0"/>
                          <a:cs typeface="Arial" panose="020B0604020202020204" pitchFamily="34" charset="0"/>
                        </a:rPr>
                        <a:t> SG</a:t>
                      </a:r>
                    </a:p>
                    <a:p>
                      <a:pPr marL="0" marR="0" lvl="0" indent="0" algn="l" defTabSz="685800" rtl="0" eaLnBrk="1" fontAlgn="auto" latinLnBrk="0" hangingPunct="1">
                        <a:lnSpc>
                          <a:spcPct val="100000"/>
                        </a:lnSpc>
                        <a:spcBef>
                          <a:spcPts val="0"/>
                        </a:spcBef>
                        <a:spcAft>
                          <a:spcPts val="0"/>
                        </a:spcAft>
                        <a:buClrTx/>
                        <a:buSzTx/>
                        <a:buFontTx/>
                        <a:buNone/>
                        <a:tabLst/>
                        <a:defRPr/>
                      </a:pPr>
                      <a:r>
                        <a:rPr lang="fr-FR" sz="1200" b="0" kern="1200" dirty="0">
                          <a:solidFill>
                            <a:schemeClr val="tx1">
                              <a:lumMod val="75000"/>
                              <a:lumOff val="25000"/>
                            </a:schemeClr>
                          </a:solidFill>
                          <a:latin typeface="Arial" panose="020B0604020202020204" pitchFamily="34" charset="0"/>
                          <a:cs typeface="Arial" panose="020B0604020202020204" pitchFamily="34" charset="0"/>
                        </a:rPr>
                        <a:t>Prétraités par </a:t>
                      </a:r>
                      <a:r>
                        <a:rPr lang="fr-FR" sz="1200" b="0" kern="1200" dirty="0" err="1">
                          <a:solidFill>
                            <a:schemeClr val="tx1">
                              <a:lumMod val="75000"/>
                              <a:lumOff val="25000"/>
                            </a:schemeClr>
                          </a:solidFill>
                          <a:latin typeface="Arial" panose="020B0604020202020204" pitchFamily="34" charset="0"/>
                          <a:cs typeface="Arial" panose="020B0604020202020204" pitchFamily="34" charset="0"/>
                        </a:rPr>
                        <a:t>taxane</a:t>
                      </a:r>
                      <a:endParaRPr lang="fr-FR" sz="1200" b="0" i="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91435" marR="91435" marT="45711" marB="45711" anchor="ctr"/>
                </a:tc>
                <a:tc>
                  <a:txBody>
                    <a:bodyPr/>
                    <a:lstStyle/>
                    <a:p>
                      <a:pPr marL="0" marR="0" indent="0" algn="ctr" defTabSz="685800" rtl="0" eaLnBrk="1" fontAlgn="auto" latinLnBrk="0" hangingPunct="1">
                        <a:lnSpc>
                          <a:spcPct val="100000"/>
                        </a:lnSpc>
                        <a:spcBef>
                          <a:spcPts val="0"/>
                        </a:spcBef>
                        <a:spcAft>
                          <a:spcPts val="0"/>
                        </a:spcAft>
                        <a:buClr>
                          <a:schemeClr val="accent2"/>
                        </a:buClr>
                        <a:buSzTx/>
                        <a:buFont typeface="Calibri" panose="020F0502020204030204" pitchFamily="34" charset="0"/>
                        <a:buNone/>
                        <a:tabLst/>
                        <a:defRPr/>
                      </a:pPr>
                      <a:r>
                        <a:rPr lang="fr-FR" sz="1200" b="0" kern="1200" dirty="0">
                          <a:solidFill>
                            <a:schemeClr val="tx1">
                              <a:lumMod val="75000"/>
                              <a:lumOff val="25000"/>
                            </a:schemeClr>
                          </a:solidFill>
                          <a:latin typeface="Arial" panose="020B0604020202020204" pitchFamily="34" charset="0"/>
                          <a:cs typeface="Arial" panose="020B0604020202020204" pitchFamily="34" charset="0"/>
                        </a:rPr>
                        <a:t>6.8 mois</a:t>
                      </a:r>
                    </a:p>
                    <a:p>
                      <a:pPr marL="0" marR="0" lvl="0" indent="0" algn="ctr" defTabSz="685800" rtl="0" eaLnBrk="1" fontAlgn="auto" latinLnBrk="0" hangingPunct="1">
                        <a:lnSpc>
                          <a:spcPct val="100000"/>
                        </a:lnSpc>
                        <a:spcBef>
                          <a:spcPts val="0"/>
                        </a:spcBef>
                        <a:spcAft>
                          <a:spcPts val="0"/>
                        </a:spcAft>
                        <a:buClr>
                          <a:schemeClr val="accent2"/>
                        </a:buClr>
                        <a:buSzTx/>
                        <a:buFont typeface="Calibri" panose="020F0502020204030204" pitchFamily="34" charset="0"/>
                        <a:buNone/>
                        <a:tabLst/>
                        <a:defRPr/>
                      </a:pPr>
                      <a:r>
                        <a:rPr lang="fr-FR" sz="1200" b="0" kern="1200" dirty="0">
                          <a:solidFill>
                            <a:schemeClr val="tx1">
                              <a:lumMod val="75000"/>
                              <a:lumOff val="25000"/>
                            </a:schemeClr>
                          </a:solidFill>
                          <a:latin typeface="Arial" panose="020B0604020202020204" pitchFamily="34" charset="0"/>
                          <a:cs typeface="Arial" panose="020B0604020202020204" pitchFamily="34" charset="0"/>
                        </a:rPr>
                        <a:t>7.5 mois</a:t>
                      </a:r>
                      <a:endParaRPr lang="fr-FR" sz="1200" b="0" i="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91435" marR="91435" marT="45711" marB="45711" anchor="ctr"/>
                </a:tc>
                <a:tc>
                  <a:txBody>
                    <a:bodyPr/>
                    <a:lstStyle/>
                    <a:p>
                      <a:pPr marL="0" marR="0" lvl="1" indent="0" algn="ctr" defTabSz="685800" rtl="0" eaLnBrk="1" fontAlgn="auto" latinLnBrk="0" hangingPunct="1">
                        <a:lnSpc>
                          <a:spcPct val="100000"/>
                        </a:lnSpc>
                        <a:spcBef>
                          <a:spcPts val="0"/>
                        </a:spcBef>
                        <a:spcAft>
                          <a:spcPts val="0"/>
                        </a:spcAft>
                        <a:buClr>
                          <a:schemeClr val="accent2"/>
                        </a:buClr>
                        <a:buSzTx/>
                        <a:buFont typeface="Calibri" panose="020F0502020204030204" pitchFamily="34" charset="0"/>
                        <a:buNone/>
                        <a:tabLst/>
                        <a:defRPr/>
                      </a:pPr>
                      <a:r>
                        <a:rPr lang="fr-FR" sz="1200" b="0" kern="1200" dirty="0">
                          <a:solidFill>
                            <a:schemeClr val="tx1">
                              <a:lumMod val="75000"/>
                              <a:lumOff val="25000"/>
                            </a:schemeClr>
                          </a:solidFill>
                          <a:latin typeface="Arial" panose="020B0604020202020204" pitchFamily="34" charset="0"/>
                          <a:cs typeface="Arial" panose="020B0604020202020204" pitchFamily="34" charset="0"/>
                        </a:rPr>
                        <a:t>7.6 mois</a:t>
                      </a:r>
                    </a:p>
                    <a:p>
                      <a:pPr marL="0" marR="0" lvl="1" indent="0" algn="ctr" defTabSz="685800" rtl="0" eaLnBrk="1" fontAlgn="auto" latinLnBrk="0" hangingPunct="1">
                        <a:lnSpc>
                          <a:spcPct val="100000"/>
                        </a:lnSpc>
                        <a:spcBef>
                          <a:spcPts val="0"/>
                        </a:spcBef>
                        <a:spcAft>
                          <a:spcPts val="0"/>
                        </a:spcAft>
                        <a:buClr>
                          <a:schemeClr val="accent2"/>
                        </a:buClr>
                        <a:buSzTx/>
                        <a:buFont typeface="Calibri" panose="020F0502020204030204" pitchFamily="34" charset="0"/>
                        <a:buNone/>
                        <a:tabLst/>
                        <a:defRPr/>
                      </a:pPr>
                      <a:r>
                        <a:rPr lang="fr-FR" sz="1200" b="0" kern="1200" dirty="0">
                          <a:solidFill>
                            <a:schemeClr val="tx1">
                              <a:lumMod val="75000"/>
                              <a:lumOff val="25000"/>
                            </a:schemeClr>
                          </a:solidFill>
                          <a:latin typeface="Arial" panose="020B0604020202020204" pitchFamily="34" charset="0"/>
                          <a:cs typeface="Arial" panose="020B0604020202020204" pitchFamily="34" charset="0"/>
                        </a:rPr>
                        <a:t>6.6 mois</a:t>
                      </a:r>
                      <a:endParaRPr lang="fr-FR" sz="1200" b="0" i="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91435" marR="91435" marT="45711" marB="45711" anchor="ctr"/>
                </a:tc>
                <a:extLst>
                  <a:ext uri="{0D108BD9-81ED-4DB2-BD59-A6C34878D82A}">
                    <a16:rowId xmlns:a16="http://schemas.microsoft.com/office/drawing/2014/main" val="10001"/>
                  </a:ext>
                </a:extLst>
              </a:tr>
              <a:tr h="343711">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fr-FR" sz="1200" b="1" kern="1200" dirty="0" err="1">
                          <a:solidFill>
                            <a:schemeClr val="tx1">
                              <a:lumMod val="75000"/>
                              <a:lumOff val="25000"/>
                            </a:schemeClr>
                          </a:solidFill>
                          <a:latin typeface="Arial" panose="020B0604020202020204" pitchFamily="34" charset="0"/>
                          <a:cs typeface="Arial" panose="020B0604020202020204" pitchFamily="34" charset="0"/>
                        </a:rPr>
                        <a:t>Mediane</a:t>
                      </a:r>
                      <a:r>
                        <a:rPr lang="fr-FR" sz="1200" b="1" kern="1200" dirty="0">
                          <a:solidFill>
                            <a:schemeClr val="tx1">
                              <a:lumMod val="75000"/>
                              <a:lumOff val="25000"/>
                            </a:schemeClr>
                          </a:solidFill>
                          <a:latin typeface="Arial" panose="020B0604020202020204" pitchFamily="34" charset="0"/>
                          <a:cs typeface="Arial" panose="020B0604020202020204" pitchFamily="34" charset="0"/>
                        </a:rPr>
                        <a:t> SSP</a:t>
                      </a:r>
                    </a:p>
                    <a:p>
                      <a:pPr marL="0" marR="0" lvl="0" indent="0" algn="l" defTabSz="685800" rtl="0" eaLnBrk="1" fontAlgn="auto" latinLnBrk="0" hangingPunct="1">
                        <a:lnSpc>
                          <a:spcPct val="100000"/>
                        </a:lnSpc>
                        <a:spcBef>
                          <a:spcPts val="0"/>
                        </a:spcBef>
                        <a:spcAft>
                          <a:spcPts val="0"/>
                        </a:spcAft>
                        <a:buClrTx/>
                        <a:buSzTx/>
                        <a:buFontTx/>
                        <a:buNone/>
                        <a:tabLst/>
                        <a:defRPr/>
                      </a:pPr>
                      <a:r>
                        <a:rPr lang="fr-FR" sz="1200" b="0" kern="1200" dirty="0">
                          <a:solidFill>
                            <a:schemeClr val="tx1">
                              <a:lumMod val="75000"/>
                              <a:lumOff val="25000"/>
                            </a:schemeClr>
                          </a:solidFill>
                          <a:latin typeface="Arial" panose="020B0604020202020204" pitchFamily="34" charset="0"/>
                          <a:cs typeface="Arial" panose="020B0604020202020204" pitchFamily="34" charset="0"/>
                        </a:rPr>
                        <a:t>Prétraités par taxane</a:t>
                      </a:r>
                    </a:p>
                  </a:txBody>
                  <a:tcPr marL="91435" marR="91435" marT="45711" marB="45711" anchor="ctr"/>
                </a:tc>
                <a:tc>
                  <a:txBody>
                    <a:bodyPr/>
                    <a:lstStyle/>
                    <a:p>
                      <a:pPr marL="0" marR="0" indent="0" algn="ctr" defTabSz="685800" rtl="0" eaLnBrk="1" fontAlgn="auto" latinLnBrk="0" hangingPunct="1">
                        <a:lnSpc>
                          <a:spcPct val="100000"/>
                        </a:lnSpc>
                        <a:spcBef>
                          <a:spcPts val="0"/>
                        </a:spcBef>
                        <a:spcAft>
                          <a:spcPts val="0"/>
                        </a:spcAft>
                        <a:buClr>
                          <a:schemeClr val="accent2"/>
                        </a:buClr>
                        <a:buSzTx/>
                        <a:buFont typeface="Calibri" panose="020F0502020204030204" pitchFamily="34" charset="0"/>
                        <a:buNone/>
                        <a:tabLst/>
                        <a:defRPr/>
                      </a:pPr>
                      <a:r>
                        <a:rPr lang="fr-FR" sz="1200" b="0" kern="1200" dirty="0">
                          <a:solidFill>
                            <a:schemeClr val="tx1">
                              <a:lumMod val="75000"/>
                              <a:lumOff val="25000"/>
                            </a:schemeClr>
                          </a:solidFill>
                          <a:latin typeface="Arial" panose="020B0604020202020204" pitchFamily="34" charset="0"/>
                          <a:cs typeface="Arial" panose="020B0604020202020204" pitchFamily="34" charset="0"/>
                        </a:rPr>
                        <a:t>3.9 mois</a:t>
                      </a:r>
                    </a:p>
                    <a:p>
                      <a:pPr marL="0" marR="0" lvl="0" indent="0" algn="ctr" defTabSz="685800" rtl="0" eaLnBrk="1" fontAlgn="auto" latinLnBrk="0" hangingPunct="1">
                        <a:lnSpc>
                          <a:spcPct val="100000"/>
                        </a:lnSpc>
                        <a:spcBef>
                          <a:spcPts val="0"/>
                        </a:spcBef>
                        <a:spcAft>
                          <a:spcPts val="0"/>
                        </a:spcAft>
                        <a:buClr>
                          <a:schemeClr val="accent2"/>
                        </a:buClr>
                        <a:buSzTx/>
                        <a:buFont typeface="Calibri" panose="020F0502020204030204" pitchFamily="34" charset="0"/>
                        <a:buNone/>
                        <a:tabLst/>
                        <a:defRPr/>
                      </a:pPr>
                      <a:r>
                        <a:rPr lang="fr-FR" sz="1200" b="0" kern="1200" dirty="0">
                          <a:solidFill>
                            <a:schemeClr val="tx1">
                              <a:lumMod val="75000"/>
                              <a:lumOff val="25000"/>
                            </a:schemeClr>
                          </a:solidFill>
                          <a:latin typeface="Arial" panose="020B0604020202020204" pitchFamily="34" charset="0"/>
                          <a:cs typeface="Arial" panose="020B0604020202020204" pitchFamily="34" charset="0"/>
                        </a:rPr>
                        <a:t>4.6 mois</a:t>
                      </a:r>
                      <a:endParaRPr lang="fr-FR" sz="1200" b="0" i="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91435" marR="91435" marT="45711" marB="45711" anchor="ctr"/>
                </a:tc>
                <a:tc>
                  <a:txBody>
                    <a:bodyPr/>
                    <a:lstStyle/>
                    <a:p>
                      <a:pPr marL="0" marR="0" lvl="1" indent="0" algn="ctr" defTabSz="685800" rtl="0" eaLnBrk="1" fontAlgn="auto" latinLnBrk="0" hangingPunct="1">
                        <a:lnSpc>
                          <a:spcPct val="100000"/>
                        </a:lnSpc>
                        <a:spcBef>
                          <a:spcPts val="0"/>
                        </a:spcBef>
                        <a:spcAft>
                          <a:spcPts val="0"/>
                        </a:spcAft>
                        <a:buClr>
                          <a:schemeClr val="accent2"/>
                        </a:buClr>
                        <a:buSzTx/>
                        <a:buFont typeface="Calibri" panose="020F0502020204030204" pitchFamily="34" charset="0"/>
                        <a:buNone/>
                        <a:tabLst/>
                        <a:defRPr/>
                      </a:pPr>
                      <a:r>
                        <a:rPr lang="fr-FR" sz="1200" b="0" kern="1200" dirty="0">
                          <a:solidFill>
                            <a:schemeClr val="tx1">
                              <a:lumMod val="75000"/>
                              <a:lumOff val="25000"/>
                            </a:schemeClr>
                          </a:solidFill>
                          <a:latin typeface="Arial" panose="020B0604020202020204" pitchFamily="34" charset="0"/>
                          <a:cs typeface="Arial" panose="020B0604020202020204" pitchFamily="34" charset="0"/>
                        </a:rPr>
                        <a:t>3.6 mois</a:t>
                      </a:r>
                    </a:p>
                    <a:p>
                      <a:pPr marL="0" marR="0" lvl="1" indent="0" algn="ctr" defTabSz="685800" rtl="0" eaLnBrk="1" fontAlgn="auto" latinLnBrk="0" hangingPunct="1">
                        <a:lnSpc>
                          <a:spcPct val="100000"/>
                        </a:lnSpc>
                        <a:spcBef>
                          <a:spcPts val="0"/>
                        </a:spcBef>
                        <a:spcAft>
                          <a:spcPts val="0"/>
                        </a:spcAft>
                        <a:buClr>
                          <a:schemeClr val="accent2"/>
                        </a:buClr>
                        <a:buSzTx/>
                        <a:buFont typeface="Calibri" panose="020F0502020204030204" pitchFamily="34" charset="0"/>
                        <a:buNone/>
                        <a:tabLst/>
                        <a:defRPr/>
                      </a:pPr>
                      <a:r>
                        <a:rPr lang="fr-FR" sz="1200" b="0" kern="1200" dirty="0">
                          <a:solidFill>
                            <a:schemeClr val="tx1">
                              <a:lumMod val="75000"/>
                              <a:lumOff val="25000"/>
                            </a:schemeClr>
                          </a:solidFill>
                          <a:latin typeface="Arial" panose="020B0604020202020204" pitchFamily="34" charset="0"/>
                          <a:cs typeface="Arial" panose="020B0604020202020204" pitchFamily="34" charset="0"/>
                        </a:rPr>
                        <a:t>2.1 mois</a:t>
                      </a:r>
                      <a:endParaRPr lang="fr-FR" sz="1200" b="0" i="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91435" marR="91435" marT="45711" marB="45711" anchor="ctr"/>
                </a:tc>
                <a:extLst>
                  <a:ext uri="{0D108BD9-81ED-4DB2-BD59-A6C34878D82A}">
                    <a16:rowId xmlns:a16="http://schemas.microsoft.com/office/drawing/2014/main" val="2130392860"/>
                  </a:ext>
                </a:extLst>
              </a:tr>
            </a:tbl>
          </a:graphicData>
        </a:graphic>
      </p:graphicFrame>
      <p:sp>
        <p:nvSpPr>
          <p:cNvPr id="9" name="ZoneTexte 8">
            <a:extLst>
              <a:ext uri="{FF2B5EF4-FFF2-40B4-BE49-F238E27FC236}">
                <a16:creationId xmlns:a16="http://schemas.microsoft.com/office/drawing/2014/main" id="{46CA2F37-368E-0D4B-B6E3-399161B3EC28}"/>
              </a:ext>
            </a:extLst>
          </p:cNvPr>
          <p:cNvSpPr txBox="1"/>
          <p:nvPr/>
        </p:nvSpPr>
        <p:spPr>
          <a:xfrm>
            <a:off x="-3048" y="4912668"/>
            <a:ext cx="2279791"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Lorenzen</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S et al, ASCO2020, Abs 4514</a:t>
            </a:r>
          </a:p>
        </p:txBody>
      </p:sp>
      <p:sp>
        <p:nvSpPr>
          <p:cNvPr id="6" name="ZoneTexte 5">
            <a:extLst>
              <a:ext uri="{FF2B5EF4-FFF2-40B4-BE49-F238E27FC236}">
                <a16:creationId xmlns:a16="http://schemas.microsoft.com/office/drawing/2014/main" id="{90076084-5E85-4E65-A117-5AAAC273CDB9}"/>
              </a:ext>
            </a:extLst>
          </p:cNvPr>
          <p:cNvSpPr txBox="1"/>
          <p:nvPr/>
        </p:nvSpPr>
        <p:spPr>
          <a:xfrm>
            <a:off x="3424292" y="4254700"/>
            <a:ext cx="2295415" cy="337542"/>
          </a:xfrm>
          <a:prstGeom prst="roundRect">
            <a:avLst>
              <a:gd name="adj" fmla="val 15299"/>
            </a:avLst>
          </a:prstGeom>
          <a:ln>
            <a:solidFill>
              <a:srgbClr val="EC8014"/>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101600" marR="0" lvl="0" indent="0" algn="ctr" defTabSz="685800" rtl="0" eaLnBrk="1" fontAlgn="auto" latinLnBrk="0" hangingPunct="1">
              <a:lnSpc>
                <a:spcPct val="100000"/>
              </a:lnSpc>
              <a:spcBef>
                <a:spcPts val="0"/>
              </a:spcBef>
              <a:spcAft>
                <a:spcPts val="0"/>
              </a:spcAft>
              <a:buClrTx/>
              <a:buSzTx/>
              <a:buFont typeface="Noto Sans Symbols"/>
              <a:buNone/>
              <a:tabLst/>
              <a:defRPr/>
            </a:pPr>
            <a:r>
              <a:rPr kumimoji="0" lang="fr-FR" sz="14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Phase III en cours</a:t>
            </a:r>
          </a:p>
        </p:txBody>
      </p:sp>
    </p:spTree>
    <p:extLst>
      <p:ext uri="{BB962C8B-B14F-4D97-AF65-F5344CB8AC3E}">
        <p14:creationId xmlns:p14="http://schemas.microsoft.com/office/powerpoint/2010/main" val="12633354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p:txBody>
          <a:bodyPr>
            <a:normAutofit/>
          </a:bodyPr>
          <a:lstStyle/>
          <a:p>
            <a:r>
              <a:rPr lang="fr-FR" sz="2800" b="1" dirty="0"/>
              <a:t>Cancer œsogastrique avancé</a:t>
            </a:r>
          </a:p>
        </p:txBody>
      </p:sp>
      <p:sp>
        <p:nvSpPr>
          <p:cNvPr id="2" name="Espace réservé du texte 1"/>
          <p:cNvSpPr>
            <a:spLocks noGrp="1"/>
          </p:cNvSpPr>
          <p:nvPr>
            <p:ph type="body" idx="1"/>
          </p:nvPr>
        </p:nvSpPr>
        <p:spPr/>
        <p:txBody>
          <a:bodyPr/>
          <a:lstStyle/>
          <a:p>
            <a:r>
              <a:rPr lang="fr-FR" sz="1800" b="0" dirty="0" err="1"/>
              <a:t>Sintilimab</a:t>
            </a:r>
            <a:r>
              <a:rPr lang="fr-FR" sz="1800" b="0" dirty="0"/>
              <a:t> in patients </a:t>
            </a:r>
            <a:r>
              <a:rPr lang="fr-FR" sz="1800" b="0" dirty="0" err="1"/>
              <a:t>with</a:t>
            </a:r>
            <a:r>
              <a:rPr lang="fr-FR" sz="1800" b="0" dirty="0"/>
              <a:t> </a:t>
            </a:r>
            <a:r>
              <a:rPr lang="fr-FR" sz="1800" b="0" dirty="0" err="1"/>
              <a:t>advanced</a:t>
            </a:r>
            <a:r>
              <a:rPr lang="fr-FR" sz="1800" b="0" dirty="0"/>
              <a:t> </a:t>
            </a:r>
            <a:r>
              <a:rPr lang="fr-FR" sz="1800" b="0" dirty="0" err="1"/>
              <a:t>esophageal</a:t>
            </a:r>
            <a:r>
              <a:rPr lang="fr-FR" sz="1800" b="0" dirty="0"/>
              <a:t> </a:t>
            </a:r>
            <a:r>
              <a:rPr lang="fr-FR" sz="1800" b="0" dirty="0" err="1"/>
              <a:t>squamous</a:t>
            </a:r>
            <a:r>
              <a:rPr lang="fr-FR" sz="1800" b="0" dirty="0"/>
              <a:t> </a:t>
            </a:r>
            <a:r>
              <a:rPr lang="fr-FR" sz="1800" b="0" dirty="0" err="1"/>
              <a:t>cell</a:t>
            </a:r>
            <a:r>
              <a:rPr lang="fr-FR" sz="1800" b="0" dirty="0"/>
              <a:t> </a:t>
            </a:r>
            <a:r>
              <a:rPr lang="fr-FR" sz="1800" b="0" dirty="0" err="1"/>
              <a:t>carcinoma</a:t>
            </a:r>
            <a:r>
              <a:rPr lang="fr-FR" sz="1800" b="0" dirty="0"/>
              <a:t> </a:t>
            </a:r>
            <a:r>
              <a:rPr lang="fr-FR" sz="1800" b="0" dirty="0" err="1"/>
              <a:t>refractory</a:t>
            </a:r>
            <a:r>
              <a:rPr lang="fr-FR" sz="1800" b="0" dirty="0"/>
              <a:t> to </a:t>
            </a:r>
            <a:r>
              <a:rPr lang="fr-FR" sz="1800" b="0" dirty="0" err="1"/>
              <a:t>previous</a:t>
            </a:r>
            <a:r>
              <a:rPr lang="fr-FR" sz="1800" b="0" dirty="0"/>
              <a:t> </a:t>
            </a:r>
            <a:r>
              <a:rPr lang="fr-FR" sz="1800" b="0" dirty="0" err="1"/>
              <a:t>chemotherapy</a:t>
            </a:r>
            <a:r>
              <a:rPr lang="fr-FR" sz="1800" b="0" dirty="0"/>
              <a:t>: A </a:t>
            </a:r>
            <a:r>
              <a:rPr lang="fr-FR" sz="1800" b="0" dirty="0" err="1"/>
              <a:t>randomized</a:t>
            </a:r>
            <a:r>
              <a:rPr lang="fr-FR" sz="1800" b="0" dirty="0"/>
              <a:t>, open-label phase II trial (ORIENT-2).</a:t>
            </a:r>
          </a:p>
          <a:p>
            <a:endParaRPr lang="fr-FR" sz="1600" b="0" dirty="0"/>
          </a:p>
          <a:p>
            <a:r>
              <a:rPr lang="fr-FR" sz="1600" b="0" i="1" dirty="0" err="1"/>
              <a:t>Jianming</a:t>
            </a:r>
            <a:r>
              <a:rPr lang="fr-FR" sz="1600" b="0" i="1" dirty="0"/>
              <a:t> Xu et al., ASCO2020, Abs 4511</a:t>
            </a:r>
          </a:p>
        </p:txBody>
      </p:sp>
    </p:spTree>
    <p:extLst>
      <p:ext uri="{BB962C8B-B14F-4D97-AF65-F5344CB8AC3E}">
        <p14:creationId xmlns:p14="http://schemas.microsoft.com/office/powerpoint/2010/main" val="1883914182"/>
      </p:ext>
    </p:extLst>
  </p:cSld>
  <p:clrMapOvr>
    <a:masterClrMapping/>
  </p:clrMapOvr>
  <p:transition spd="slow">
    <p:wipe/>
  </p:transition>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à coins arrondis 4">
            <a:extLst>
              <a:ext uri="{FF2B5EF4-FFF2-40B4-BE49-F238E27FC236}">
                <a16:creationId xmlns:a16="http://schemas.microsoft.com/office/drawing/2014/main" id="{15380E32-351C-479B-BB46-27C7F0CEDE34}"/>
              </a:ext>
            </a:extLst>
          </p:cNvPr>
          <p:cNvSpPr/>
          <p:nvPr/>
        </p:nvSpPr>
        <p:spPr>
          <a:xfrm>
            <a:off x="1041535" y="2508180"/>
            <a:ext cx="6471092" cy="1437918"/>
          </a:xfrm>
          <a:prstGeom prst="roundRect">
            <a:avLst>
              <a:gd name="adj" fmla="val 5248"/>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4" name="Titre 11"/>
          <p:cNvSpPr>
            <a:spLocks noGrp="1"/>
          </p:cNvSpPr>
          <p:nvPr>
            <p:ph type="title"/>
          </p:nvPr>
        </p:nvSpPr>
        <p:spPr/>
        <p:txBody>
          <a:bodyPr>
            <a:noAutofit/>
          </a:bodyPr>
          <a:lstStyle/>
          <a:p>
            <a:r>
              <a:rPr lang="fr-FR" sz="2000" dirty="0" err="1"/>
              <a:t>Sintilimab</a:t>
            </a:r>
            <a:r>
              <a:rPr lang="fr-FR" sz="2000" dirty="0"/>
              <a:t> (anti-PD1) en L2 du cancer épidermoïde de l’œsophage </a:t>
            </a:r>
          </a:p>
        </p:txBody>
      </p:sp>
      <p:sp>
        <p:nvSpPr>
          <p:cNvPr id="3" name="Espace réservé du contenu 2"/>
          <p:cNvSpPr>
            <a:spLocks noGrp="1"/>
          </p:cNvSpPr>
          <p:nvPr>
            <p:ph sz="half" idx="1"/>
          </p:nvPr>
        </p:nvSpPr>
        <p:spPr/>
        <p:txBody>
          <a:bodyPr vert="horz" lIns="91440" tIns="45720" rIns="91440" bIns="45720" rtlCol="0">
            <a:noAutofit/>
          </a:bodyPr>
          <a:lstStyle/>
          <a:p>
            <a:pPr>
              <a:spcAft>
                <a:spcPts val="600"/>
              </a:spcAft>
            </a:pPr>
            <a:r>
              <a:rPr lang="fr-FR" sz="1400" dirty="0"/>
              <a:t>Contexte</a:t>
            </a:r>
          </a:p>
          <a:p>
            <a:pPr lvl="1">
              <a:spcAft>
                <a:spcPts val="600"/>
              </a:spcAft>
            </a:pPr>
            <a:r>
              <a:rPr lang="fr-FR" sz="1200" dirty="0"/>
              <a:t>Immunothérapie dans le cancer de l’œsophage en L2</a:t>
            </a:r>
          </a:p>
          <a:p>
            <a:pPr lvl="2"/>
            <a:r>
              <a:rPr lang="fr-FR" sz="1100" dirty="0"/>
              <a:t>KEYNOTE-181 (SSC &amp; ADK) (</a:t>
            </a:r>
            <a:r>
              <a:rPr lang="fr-FR" sz="1100" dirty="0" err="1"/>
              <a:t>pembro</a:t>
            </a:r>
            <a:r>
              <a:rPr lang="fr-FR" sz="1100" dirty="0"/>
              <a:t>) : efficacité sous groupe PDL1 CPS≥10 </a:t>
            </a:r>
          </a:p>
          <a:p>
            <a:pPr lvl="2"/>
            <a:r>
              <a:rPr lang="fr-FR" sz="1100" dirty="0"/>
              <a:t>ATTRACTION-3 (SCC) (Nivo) : efficacité indépendant du CPS (pop. asiatique)</a:t>
            </a:r>
          </a:p>
          <a:p>
            <a:pPr lvl="2"/>
            <a:endParaRPr lang="fr-FR" sz="1100" dirty="0"/>
          </a:p>
          <a:p>
            <a:pPr>
              <a:spcAft>
                <a:spcPts val="600"/>
              </a:spcAft>
            </a:pPr>
            <a:r>
              <a:rPr lang="fr-FR" sz="1400" dirty="0"/>
              <a:t>DESIGN de l’étude ORIENT-2 phase IIR (chinoise)</a:t>
            </a:r>
          </a:p>
          <a:p>
            <a:pPr>
              <a:spcAft>
                <a:spcPts val="600"/>
              </a:spcAft>
            </a:pPr>
            <a:endParaRPr lang="fr-FR" sz="1400" dirty="0"/>
          </a:p>
        </p:txBody>
      </p:sp>
      <p:sp>
        <p:nvSpPr>
          <p:cNvPr id="6" name="ZoneTexte 5">
            <a:extLst>
              <a:ext uri="{FF2B5EF4-FFF2-40B4-BE49-F238E27FC236}">
                <a16:creationId xmlns:a16="http://schemas.microsoft.com/office/drawing/2014/main" id="{7021886D-204B-3F42-A615-440C1CE328F3}"/>
              </a:ext>
            </a:extLst>
          </p:cNvPr>
          <p:cNvSpPr txBox="1"/>
          <p:nvPr/>
        </p:nvSpPr>
        <p:spPr>
          <a:xfrm>
            <a:off x="4314487" y="2728291"/>
            <a:ext cx="3051207" cy="320397"/>
          </a:xfrm>
          <a:prstGeom prst="roundRect">
            <a:avLst>
              <a:gd name="adj" fmla="val 12316"/>
            </a:avLst>
          </a:prstGeom>
          <a:solidFill>
            <a:schemeClr val="accent1"/>
          </a:solidFill>
          <a:ln>
            <a:noFill/>
          </a:ln>
        </p:spPr>
        <p:style>
          <a:lnRef idx="3">
            <a:schemeClr val="lt1"/>
          </a:lnRef>
          <a:fillRef idx="1">
            <a:schemeClr val="accent5"/>
          </a:fillRef>
          <a:effectRef idx="1">
            <a:schemeClr val="accent5"/>
          </a:effectRef>
          <a:fontRef idx="minor">
            <a:schemeClr val="lt1"/>
          </a:fontRef>
        </p:style>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350" b="1" i="0" u="none" strike="noStrike" kern="1200" cap="none" spc="0" normalizeH="0" baseline="0" noProof="0" dirty="0" err="1">
                <a:ln>
                  <a:noFill/>
                </a:ln>
                <a:solidFill>
                  <a:prstClr val="white"/>
                </a:solidFill>
                <a:effectLst/>
                <a:uLnTx/>
                <a:uFillTx/>
                <a:latin typeface="Arial" panose="020B0604020202020204" pitchFamily="34" charset="0"/>
                <a:ea typeface="+mn-ea"/>
                <a:cs typeface="+mn-cs"/>
              </a:rPr>
              <a:t>Sintilimab</a:t>
            </a:r>
            <a:r>
              <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 200 mg IV Q3W</a:t>
            </a:r>
          </a:p>
        </p:txBody>
      </p:sp>
      <p:sp>
        <p:nvSpPr>
          <p:cNvPr id="7" name="ZoneTexte 6">
            <a:extLst>
              <a:ext uri="{FF2B5EF4-FFF2-40B4-BE49-F238E27FC236}">
                <a16:creationId xmlns:a16="http://schemas.microsoft.com/office/drawing/2014/main" id="{8167384B-8F92-154D-997C-D8DF54723B96}"/>
              </a:ext>
            </a:extLst>
          </p:cNvPr>
          <p:cNvSpPr txBox="1"/>
          <p:nvPr/>
        </p:nvSpPr>
        <p:spPr>
          <a:xfrm>
            <a:off x="1218166" y="2673490"/>
            <a:ext cx="2019961" cy="895380"/>
          </a:xfrm>
          <a:prstGeom prst="roundRect">
            <a:avLst>
              <a:gd name="adj" fmla="val 8051"/>
            </a:avLst>
          </a:prstGeom>
          <a:noFill/>
          <a:ln w="12700">
            <a:solidFill>
              <a:schemeClr val="tx1">
                <a:lumMod val="75000"/>
                <a:lumOff val="25000"/>
              </a:schemeClr>
            </a:solidFill>
          </a:ln>
        </p:spPr>
        <p:style>
          <a:lnRef idx="1">
            <a:schemeClr val="accent1"/>
          </a:lnRef>
          <a:fillRef idx="3">
            <a:schemeClr val="accent1"/>
          </a:fillRef>
          <a:effectRef idx="2">
            <a:schemeClr val="accent1"/>
          </a:effectRef>
          <a:fontRef idx="minor">
            <a:schemeClr val="lt1"/>
          </a:fontRef>
        </p:style>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K épidermoïde </a:t>
            </a:r>
            <a:r>
              <a:rPr kumimoji="0" lang="fr-FR" sz="1200" b="0"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mn-cs"/>
              </a:rPr>
              <a:t>eosophage</a:t>
            </a:r>
            <a:endParaRPr kumimoji="0" lang="fr-FR"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Localement avancé/méta</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En progression après L1</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PS 0-1</a:t>
            </a:r>
          </a:p>
        </p:txBody>
      </p:sp>
      <p:sp>
        <p:nvSpPr>
          <p:cNvPr id="8" name="ZoneTexte 7">
            <a:extLst>
              <a:ext uri="{FF2B5EF4-FFF2-40B4-BE49-F238E27FC236}">
                <a16:creationId xmlns:a16="http://schemas.microsoft.com/office/drawing/2014/main" id="{1388BBBC-99EB-B742-B87F-358621A5E169}"/>
              </a:ext>
            </a:extLst>
          </p:cNvPr>
          <p:cNvSpPr txBox="1"/>
          <p:nvPr/>
        </p:nvSpPr>
        <p:spPr>
          <a:xfrm>
            <a:off x="4314487" y="3403182"/>
            <a:ext cx="3051207" cy="332006"/>
          </a:xfrm>
          <a:prstGeom prst="roundRect">
            <a:avLst/>
          </a:prstGeom>
          <a:solidFill>
            <a:srgbClr val="C00000"/>
          </a:solidFill>
          <a:ln>
            <a:noFill/>
          </a:ln>
        </p:spPr>
        <p:style>
          <a:lnRef idx="3">
            <a:schemeClr val="lt1"/>
          </a:lnRef>
          <a:fillRef idx="1">
            <a:schemeClr val="accent2"/>
          </a:fillRef>
          <a:effectRef idx="1">
            <a:schemeClr val="accent2"/>
          </a:effectRef>
          <a:fontRef idx="minor">
            <a:schemeClr val="lt1"/>
          </a:fontRef>
        </p:style>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350" b="1"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Chimio</a:t>
            </a:r>
            <a:r>
              <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 par </a:t>
            </a:r>
            <a:r>
              <a:rPr kumimoji="0" lang="fr-FR" sz="1350" b="1" i="0" u="none" strike="noStrike" kern="1200" cap="none" spc="0" normalizeH="0" baseline="0" noProof="0" dirty="0" err="1">
                <a:ln>
                  <a:noFill/>
                </a:ln>
                <a:solidFill>
                  <a:prstClr val="white"/>
                </a:solidFill>
                <a:effectLst/>
                <a:uLnTx/>
                <a:uFillTx/>
                <a:latin typeface="Arial" panose="020B0604020202020204" pitchFamily="34" charset="0"/>
                <a:ea typeface="+mn-ea"/>
                <a:cs typeface="+mn-cs"/>
              </a:rPr>
              <a:t>paclitaxel</a:t>
            </a:r>
            <a:r>
              <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 ou </a:t>
            </a:r>
            <a:r>
              <a:rPr kumimoji="0" lang="fr-FR" sz="1350" b="1" i="0" u="none" strike="noStrike" kern="1200" cap="none" spc="0" normalizeH="0" baseline="0" noProof="0" dirty="0" err="1">
                <a:ln>
                  <a:noFill/>
                </a:ln>
                <a:solidFill>
                  <a:prstClr val="white"/>
                </a:solidFill>
                <a:effectLst/>
                <a:uLnTx/>
                <a:uFillTx/>
                <a:latin typeface="Arial" panose="020B0604020202020204" pitchFamily="34" charset="0"/>
                <a:ea typeface="+mn-ea"/>
                <a:cs typeface="+mn-cs"/>
              </a:rPr>
              <a:t>irinotecan</a:t>
            </a:r>
            <a:endParaRPr kumimoji="0" lang="fr-FR" sz="1350" b="1"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12" name="ZoneTexte 11">
            <a:extLst>
              <a:ext uri="{FF2B5EF4-FFF2-40B4-BE49-F238E27FC236}">
                <a16:creationId xmlns:a16="http://schemas.microsoft.com/office/drawing/2014/main" id="{54F239A8-F4A7-7D49-B58A-BEFFFE46E026}"/>
              </a:ext>
            </a:extLst>
          </p:cNvPr>
          <p:cNvSpPr txBox="1"/>
          <p:nvPr/>
        </p:nvSpPr>
        <p:spPr>
          <a:xfrm>
            <a:off x="3724345" y="3098435"/>
            <a:ext cx="604653" cy="261610"/>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N=190</a:t>
            </a:r>
          </a:p>
        </p:txBody>
      </p:sp>
      <p:sp>
        <p:nvSpPr>
          <p:cNvPr id="13" name="ZoneTexte 12">
            <a:extLst>
              <a:ext uri="{FF2B5EF4-FFF2-40B4-BE49-F238E27FC236}">
                <a16:creationId xmlns:a16="http://schemas.microsoft.com/office/drawing/2014/main" id="{113C1B7F-BE18-C542-87EF-114BC89BDD3D}"/>
              </a:ext>
            </a:extLst>
          </p:cNvPr>
          <p:cNvSpPr txBox="1"/>
          <p:nvPr/>
        </p:nvSpPr>
        <p:spPr>
          <a:xfrm>
            <a:off x="1362364" y="3596688"/>
            <a:ext cx="1731564" cy="276999"/>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Stratification PS 0 vs 1</a:t>
            </a:r>
          </a:p>
        </p:txBody>
      </p:sp>
      <p:sp>
        <p:nvSpPr>
          <p:cNvPr id="21" name="ZoneTexte 20"/>
          <p:cNvSpPr txBox="1"/>
          <p:nvPr/>
        </p:nvSpPr>
        <p:spPr>
          <a:xfrm>
            <a:off x="1690008" y="4022560"/>
            <a:ext cx="4831161" cy="646331"/>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Objectif principal </a:t>
            </a:r>
            <a:r>
              <a:rPr kumimoji="0" lang="fr-FR" sz="1200" b="0"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 SG</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Objectifs secondaires </a:t>
            </a:r>
            <a:r>
              <a:rPr kumimoji="0" lang="fr-FR" sz="1200" b="0"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 SSP, RO, Durée contrôle de la maladie</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Exploratoire</a:t>
            </a:r>
            <a:r>
              <a:rPr kumimoji="0" lang="fr-FR" sz="1200" b="0"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 : impact du ratio neutrophile-lymphocyte (NRL</a:t>
            </a:r>
          </a:p>
        </p:txBody>
      </p:sp>
      <p:sp>
        <p:nvSpPr>
          <p:cNvPr id="14" name="ZoneTexte 13">
            <a:extLst>
              <a:ext uri="{FF2B5EF4-FFF2-40B4-BE49-F238E27FC236}">
                <a16:creationId xmlns:a16="http://schemas.microsoft.com/office/drawing/2014/main" id="{5E7F7166-E405-174D-889C-FC3A5E8D5EDD}"/>
              </a:ext>
            </a:extLst>
          </p:cNvPr>
          <p:cNvSpPr txBox="1"/>
          <p:nvPr/>
        </p:nvSpPr>
        <p:spPr>
          <a:xfrm>
            <a:off x="-3048" y="4912668"/>
            <a:ext cx="1864613"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Xu J et al, ASCO2020, Abs 4511</a:t>
            </a:r>
          </a:p>
        </p:txBody>
      </p:sp>
      <p:sp>
        <p:nvSpPr>
          <p:cNvPr id="15" name="Freeform 15">
            <a:extLst>
              <a:ext uri="{FF2B5EF4-FFF2-40B4-BE49-F238E27FC236}">
                <a16:creationId xmlns:a16="http://schemas.microsoft.com/office/drawing/2014/main" id="{B95DCF25-31CE-4B6D-B9AA-43C7E60C25C7}"/>
              </a:ext>
            </a:extLst>
          </p:cNvPr>
          <p:cNvSpPr>
            <a:spLocks/>
          </p:cNvSpPr>
          <p:nvPr/>
        </p:nvSpPr>
        <p:spPr bwMode="auto">
          <a:xfrm>
            <a:off x="3568490" y="2881467"/>
            <a:ext cx="727157" cy="684661"/>
          </a:xfrm>
          <a:custGeom>
            <a:avLst/>
            <a:gdLst>
              <a:gd name="T0" fmla="*/ 2147483647 w 133"/>
              <a:gd name="T1" fmla="*/ 0 h 904"/>
              <a:gd name="T2" fmla="*/ 0 w 133"/>
              <a:gd name="T3" fmla="*/ 0 h 904"/>
              <a:gd name="T4" fmla="*/ 0 w 133"/>
              <a:gd name="T5" fmla="*/ 2147483647 h 904"/>
              <a:gd name="T6" fmla="*/ 2147483647 w 133"/>
              <a:gd name="T7" fmla="*/ 2147483647 h 904"/>
              <a:gd name="T8" fmla="*/ 0 60000 65536"/>
              <a:gd name="T9" fmla="*/ 0 60000 65536"/>
              <a:gd name="T10" fmla="*/ 0 60000 65536"/>
              <a:gd name="T11" fmla="*/ 0 60000 65536"/>
              <a:gd name="T12" fmla="*/ 0 w 133"/>
              <a:gd name="T13" fmla="*/ 0 h 904"/>
              <a:gd name="T14" fmla="*/ 133 w 133"/>
              <a:gd name="T15" fmla="*/ 904 h 904"/>
            </a:gdLst>
            <a:ahLst/>
            <a:cxnLst>
              <a:cxn ang="T8">
                <a:pos x="T0" y="T1"/>
              </a:cxn>
              <a:cxn ang="T9">
                <a:pos x="T2" y="T3"/>
              </a:cxn>
              <a:cxn ang="T10">
                <a:pos x="T4" y="T5"/>
              </a:cxn>
              <a:cxn ang="T11">
                <a:pos x="T6" y="T7"/>
              </a:cxn>
            </a:cxnLst>
            <a:rect l="T12" t="T13" r="T14" b="T15"/>
            <a:pathLst>
              <a:path w="133" h="904">
                <a:moveTo>
                  <a:pt x="133" y="0"/>
                </a:moveTo>
                <a:lnTo>
                  <a:pt x="0" y="0"/>
                </a:lnTo>
                <a:lnTo>
                  <a:pt x="0" y="904"/>
                </a:lnTo>
                <a:lnTo>
                  <a:pt x="133" y="904"/>
                </a:lnTo>
              </a:path>
            </a:pathLst>
          </a:custGeom>
          <a:noFill/>
          <a:ln w="12700">
            <a:solidFill>
              <a:srgbClr val="4D4D4D"/>
            </a:solidFill>
            <a:round/>
            <a:headEnd type="triangle" w="med" len="med"/>
            <a:tailEnd type="triangle" w="med" len="med"/>
          </a:ln>
        </p:spPr>
        <p: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fr-FR" sz="1200" b="0" i="0"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mn-cs"/>
            </a:endParaRPr>
          </a:p>
        </p:txBody>
      </p:sp>
      <p:sp>
        <p:nvSpPr>
          <p:cNvPr id="16" name="Ellipse 9">
            <a:extLst>
              <a:ext uri="{FF2B5EF4-FFF2-40B4-BE49-F238E27FC236}">
                <a16:creationId xmlns:a16="http://schemas.microsoft.com/office/drawing/2014/main" id="{ACDB2756-5667-430A-865F-236A652534AD}"/>
              </a:ext>
            </a:extLst>
          </p:cNvPr>
          <p:cNvSpPr/>
          <p:nvPr/>
        </p:nvSpPr>
        <p:spPr>
          <a:xfrm>
            <a:off x="3380009" y="3039364"/>
            <a:ext cx="377686" cy="368276"/>
          </a:xfrm>
          <a:prstGeom prst="ellipse">
            <a:avLst/>
          </a:prstGeom>
          <a:solidFill>
            <a:srgbClr val="4D4D4D"/>
          </a:solidFill>
          <a:ln>
            <a:headEnd/>
            <a:tailEnd/>
          </a:ln>
          <a:effectLst/>
        </p:spPr>
        <p:style>
          <a:lnRef idx="0">
            <a:schemeClr val="dk1"/>
          </a:lnRef>
          <a:fillRef idx="3">
            <a:schemeClr val="dk1"/>
          </a:fillRef>
          <a:effectRef idx="3">
            <a:schemeClr val="dk1"/>
          </a:effectRef>
          <a:fontRef idx="minor">
            <a:schemeClr val="lt1"/>
          </a:fontRef>
        </p:style>
        <p:txBody>
          <a:bodyPr wrap="none" anchor="ctr"/>
          <a:lstStyle/>
          <a:p>
            <a:pPr marL="0" marR="0" lvl="0" indent="0" algn="ctr" defTabSz="685783" rtl="0" eaLnBrk="1" fontAlgn="auto" latinLnBrk="0" hangingPunct="1">
              <a:lnSpc>
                <a:spcPct val="100000"/>
              </a:lnSpc>
              <a:spcBef>
                <a:spcPts val="0"/>
              </a:spcBef>
              <a:spcAft>
                <a:spcPts val="0"/>
              </a:spcAft>
              <a:buClr>
                <a:srgbClr val="FFCC00"/>
              </a:buClr>
              <a:buSzTx/>
              <a:buFontTx/>
              <a:buNone/>
              <a:tabLst/>
              <a:defRPr/>
            </a:pPr>
            <a:r>
              <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R</a:t>
            </a:r>
            <a:br>
              <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br>
            <a:r>
              <a:rPr kumimoji="0" lang="fr-FR"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1:1</a:t>
            </a:r>
            <a:endPar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9741823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11">
            <a:extLst>
              <a:ext uri="{FF2B5EF4-FFF2-40B4-BE49-F238E27FC236}">
                <a16:creationId xmlns:a16="http://schemas.microsoft.com/office/drawing/2014/main" id="{3CBDC08D-36D2-094B-8BC6-D706F97DBD5B}"/>
              </a:ext>
            </a:extLst>
          </p:cNvPr>
          <p:cNvSpPr>
            <a:spLocks noGrp="1"/>
          </p:cNvSpPr>
          <p:nvPr>
            <p:ph type="title"/>
          </p:nvPr>
        </p:nvSpPr>
        <p:spPr/>
        <p:txBody>
          <a:bodyPr>
            <a:noAutofit/>
          </a:bodyPr>
          <a:lstStyle/>
          <a:p>
            <a:r>
              <a:rPr lang="fr-FR" sz="2000" dirty="0" err="1"/>
              <a:t>Sintilimab</a:t>
            </a:r>
            <a:r>
              <a:rPr lang="fr-FR" sz="2000" dirty="0"/>
              <a:t> (anti-PD1) en L2 du cancer épidermoïde de l’œsophage </a:t>
            </a:r>
          </a:p>
        </p:txBody>
      </p:sp>
      <p:sp>
        <p:nvSpPr>
          <p:cNvPr id="5" name="Rectangle à coins arrondis 4">
            <a:extLst>
              <a:ext uri="{FF2B5EF4-FFF2-40B4-BE49-F238E27FC236}">
                <a16:creationId xmlns:a16="http://schemas.microsoft.com/office/drawing/2014/main" id="{C85042CB-3B69-4748-8DD8-74C327664982}"/>
              </a:ext>
            </a:extLst>
          </p:cNvPr>
          <p:cNvSpPr/>
          <p:nvPr/>
        </p:nvSpPr>
        <p:spPr>
          <a:xfrm>
            <a:off x="1147315" y="838890"/>
            <a:ext cx="6749775" cy="3857187"/>
          </a:xfrm>
          <a:prstGeom prst="roundRect">
            <a:avLst>
              <a:gd name="adj" fmla="val 3777"/>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graphicFrame>
        <p:nvGraphicFramePr>
          <p:cNvPr id="11" name="Chart 9">
            <a:extLst>
              <a:ext uri="{FF2B5EF4-FFF2-40B4-BE49-F238E27FC236}">
                <a16:creationId xmlns:a16="http://schemas.microsoft.com/office/drawing/2014/main" id="{63C21D42-DC91-4C8A-A49B-881465BF3CBB}"/>
              </a:ext>
            </a:extLst>
          </p:cNvPr>
          <p:cNvGraphicFramePr/>
          <p:nvPr/>
        </p:nvGraphicFramePr>
        <p:xfrm>
          <a:off x="2072036" y="1055820"/>
          <a:ext cx="4963511" cy="2829297"/>
        </p:xfrm>
        <a:graphic>
          <a:graphicData uri="http://schemas.openxmlformats.org/drawingml/2006/chart">
            <c:chart xmlns:c="http://schemas.openxmlformats.org/drawingml/2006/chart" xmlns:r="http://schemas.openxmlformats.org/officeDocument/2006/relationships" r:id="rId2"/>
          </a:graphicData>
        </a:graphic>
      </p:graphicFrame>
      <p:sp>
        <p:nvSpPr>
          <p:cNvPr id="14" name="Forme libre 3">
            <a:extLst>
              <a:ext uri="{FF2B5EF4-FFF2-40B4-BE49-F238E27FC236}">
                <a16:creationId xmlns:a16="http://schemas.microsoft.com/office/drawing/2014/main" id="{93487785-5D96-4DD3-993C-941826D153AE}"/>
              </a:ext>
            </a:extLst>
          </p:cNvPr>
          <p:cNvSpPr/>
          <p:nvPr/>
        </p:nvSpPr>
        <p:spPr>
          <a:xfrm>
            <a:off x="2387358" y="1156392"/>
            <a:ext cx="3875361" cy="2390766"/>
          </a:xfrm>
          <a:custGeom>
            <a:avLst/>
            <a:gdLst>
              <a:gd name="connsiteX0" fmla="*/ 5156391 w 5156391"/>
              <a:gd name="connsiteY0" fmla="*/ 3162586 h 3162586"/>
              <a:gd name="connsiteX1" fmla="*/ 4867633 w 5156391"/>
              <a:gd name="connsiteY1" fmla="*/ 3162586 h 3162586"/>
              <a:gd name="connsiteX2" fmla="*/ 4867633 w 5156391"/>
              <a:gd name="connsiteY2" fmla="*/ 3059458 h 3162586"/>
              <a:gd name="connsiteX3" fmla="*/ 4372620 w 5156391"/>
              <a:gd name="connsiteY3" fmla="*/ 3059458 h 3162586"/>
              <a:gd name="connsiteX4" fmla="*/ 4372620 w 5156391"/>
              <a:gd name="connsiteY4" fmla="*/ 2990707 h 3162586"/>
              <a:gd name="connsiteX5" fmla="*/ 3513221 w 5156391"/>
              <a:gd name="connsiteY5" fmla="*/ 2990707 h 3162586"/>
              <a:gd name="connsiteX6" fmla="*/ 3513221 w 5156391"/>
              <a:gd name="connsiteY6" fmla="*/ 2928830 h 3162586"/>
              <a:gd name="connsiteX7" fmla="*/ 3430719 w 5156391"/>
              <a:gd name="connsiteY7" fmla="*/ 2928830 h 3162586"/>
              <a:gd name="connsiteX8" fmla="*/ 3430719 w 5156391"/>
              <a:gd name="connsiteY8" fmla="*/ 2846328 h 3162586"/>
              <a:gd name="connsiteX9" fmla="*/ 3135086 w 5156391"/>
              <a:gd name="connsiteY9" fmla="*/ 2846328 h 3162586"/>
              <a:gd name="connsiteX10" fmla="*/ 3135086 w 5156391"/>
              <a:gd name="connsiteY10" fmla="*/ 2846328 h 3162586"/>
              <a:gd name="connsiteX11" fmla="*/ 3135086 w 5156391"/>
              <a:gd name="connsiteY11" fmla="*/ 2846328 h 3162586"/>
              <a:gd name="connsiteX12" fmla="*/ 3135086 w 5156391"/>
              <a:gd name="connsiteY12" fmla="*/ 2846328 h 3162586"/>
              <a:gd name="connsiteX13" fmla="*/ 3093835 w 5156391"/>
              <a:gd name="connsiteY13" fmla="*/ 2798201 h 3162586"/>
              <a:gd name="connsiteX14" fmla="*/ 3025083 w 5156391"/>
              <a:gd name="connsiteY14" fmla="*/ 2798201 h 3162586"/>
              <a:gd name="connsiteX15" fmla="*/ 3025083 w 5156391"/>
              <a:gd name="connsiteY15" fmla="*/ 2798201 h 3162586"/>
              <a:gd name="connsiteX16" fmla="*/ 3025083 w 5156391"/>
              <a:gd name="connsiteY16" fmla="*/ 2798201 h 3162586"/>
              <a:gd name="connsiteX17" fmla="*/ 3025083 w 5156391"/>
              <a:gd name="connsiteY17" fmla="*/ 2798201 h 3162586"/>
              <a:gd name="connsiteX18" fmla="*/ 3025083 w 5156391"/>
              <a:gd name="connsiteY18" fmla="*/ 2798201 h 3162586"/>
              <a:gd name="connsiteX19" fmla="*/ 2963206 w 5156391"/>
              <a:gd name="connsiteY19" fmla="*/ 2750075 h 3162586"/>
              <a:gd name="connsiteX20" fmla="*/ 2915080 w 5156391"/>
              <a:gd name="connsiteY20" fmla="*/ 2701949 h 3162586"/>
              <a:gd name="connsiteX21" fmla="*/ 2915080 w 5156391"/>
              <a:gd name="connsiteY21" fmla="*/ 2667573 h 3162586"/>
              <a:gd name="connsiteX22" fmla="*/ 2915080 w 5156391"/>
              <a:gd name="connsiteY22" fmla="*/ 2667573 h 3162586"/>
              <a:gd name="connsiteX23" fmla="*/ 2839453 w 5156391"/>
              <a:gd name="connsiteY23" fmla="*/ 2619446 h 3162586"/>
              <a:gd name="connsiteX24" fmla="*/ 2839453 w 5156391"/>
              <a:gd name="connsiteY24" fmla="*/ 2619446 h 3162586"/>
              <a:gd name="connsiteX25" fmla="*/ 2777576 w 5156391"/>
              <a:gd name="connsiteY25" fmla="*/ 2571320 h 3162586"/>
              <a:gd name="connsiteX26" fmla="*/ 2777576 w 5156391"/>
              <a:gd name="connsiteY26" fmla="*/ 2571320 h 3162586"/>
              <a:gd name="connsiteX27" fmla="*/ 2695074 w 5156391"/>
              <a:gd name="connsiteY27" fmla="*/ 2495693 h 3162586"/>
              <a:gd name="connsiteX28" fmla="*/ 2681323 w 5156391"/>
              <a:gd name="connsiteY28" fmla="*/ 2433816 h 3162586"/>
              <a:gd name="connsiteX29" fmla="*/ 2681323 w 5156391"/>
              <a:gd name="connsiteY29" fmla="*/ 2433816 h 3162586"/>
              <a:gd name="connsiteX30" fmla="*/ 2605696 w 5156391"/>
              <a:gd name="connsiteY30" fmla="*/ 2378815 h 3162586"/>
              <a:gd name="connsiteX31" fmla="*/ 2385690 w 5156391"/>
              <a:gd name="connsiteY31" fmla="*/ 2378815 h 3162586"/>
              <a:gd name="connsiteX32" fmla="*/ 2351314 w 5156391"/>
              <a:gd name="connsiteY32" fmla="*/ 2358189 h 3162586"/>
              <a:gd name="connsiteX33" fmla="*/ 2316938 w 5156391"/>
              <a:gd name="connsiteY33" fmla="*/ 2316938 h 3162586"/>
              <a:gd name="connsiteX34" fmla="*/ 2261937 w 5156391"/>
              <a:gd name="connsiteY34" fmla="*/ 2255061 h 3162586"/>
              <a:gd name="connsiteX35" fmla="*/ 2227561 w 5156391"/>
              <a:gd name="connsiteY35" fmla="*/ 2200060 h 3162586"/>
              <a:gd name="connsiteX36" fmla="*/ 2227561 w 5156391"/>
              <a:gd name="connsiteY36" fmla="*/ 2200060 h 3162586"/>
              <a:gd name="connsiteX37" fmla="*/ 2165684 w 5156391"/>
              <a:gd name="connsiteY37" fmla="*/ 2103807 h 3162586"/>
              <a:gd name="connsiteX38" fmla="*/ 2124433 w 5156391"/>
              <a:gd name="connsiteY38" fmla="*/ 2076307 h 3162586"/>
              <a:gd name="connsiteX39" fmla="*/ 2124433 w 5156391"/>
              <a:gd name="connsiteY39" fmla="*/ 2076307 h 3162586"/>
              <a:gd name="connsiteX40" fmla="*/ 2028181 w 5156391"/>
              <a:gd name="connsiteY40" fmla="*/ 2035055 h 3162586"/>
              <a:gd name="connsiteX41" fmla="*/ 1966304 w 5156391"/>
              <a:gd name="connsiteY41" fmla="*/ 2035055 h 3162586"/>
              <a:gd name="connsiteX42" fmla="*/ 1931928 w 5156391"/>
              <a:gd name="connsiteY42" fmla="*/ 2000679 h 3162586"/>
              <a:gd name="connsiteX43" fmla="*/ 1828800 w 5156391"/>
              <a:gd name="connsiteY43" fmla="*/ 2000679 h 3162586"/>
              <a:gd name="connsiteX44" fmla="*/ 1794424 w 5156391"/>
              <a:gd name="connsiteY44" fmla="*/ 1925052 h 3162586"/>
              <a:gd name="connsiteX45" fmla="*/ 1718797 w 5156391"/>
              <a:gd name="connsiteY45" fmla="*/ 1925052 h 3162586"/>
              <a:gd name="connsiteX46" fmla="*/ 1705047 w 5156391"/>
              <a:gd name="connsiteY46" fmla="*/ 1904427 h 3162586"/>
              <a:gd name="connsiteX47" fmla="*/ 1636295 w 5156391"/>
              <a:gd name="connsiteY47" fmla="*/ 1904427 h 3162586"/>
              <a:gd name="connsiteX48" fmla="*/ 1601919 w 5156391"/>
              <a:gd name="connsiteY48" fmla="*/ 1821925 h 3162586"/>
              <a:gd name="connsiteX49" fmla="*/ 1601919 w 5156391"/>
              <a:gd name="connsiteY49" fmla="*/ 1821925 h 3162586"/>
              <a:gd name="connsiteX50" fmla="*/ 1601919 w 5156391"/>
              <a:gd name="connsiteY50" fmla="*/ 1821925 h 3162586"/>
              <a:gd name="connsiteX51" fmla="*/ 1546917 w 5156391"/>
              <a:gd name="connsiteY51" fmla="*/ 1794424 h 3162586"/>
              <a:gd name="connsiteX52" fmla="*/ 1526292 w 5156391"/>
              <a:gd name="connsiteY52" fmla="*/ 1725672 h 3162586"/>
              <a:gd name="connsiteX53" fmla="*/ 1471290 w 5156391"/>
              <a:gd name="connsiteY53" fmla="*/ 1698171 h 3162586"/>
              <a:gd name="connsiteX54" fmla="*/ 1402538 w 5156391"/>
              <a:gd name="connsiteY54" fmla="*/ 1574418 h 3162586"/>
              <a:gd name="connsiteX55" fmla="*/ 1368163 w 5156391"/>
              <a:gd name="connsiteY55" fmla="*/ 1505666 h 3162586"/>
              <a:gd name="connsiteX56" fmla="*/ 1306286 w 5156391"/>
              <a:gd name="connsiteY56" fmla="*/ 1423164 h 3162586"/>
              <a:gd name="connsiteX57" fmla="*/ 1306286 w 5156391"/>
              <a:gd name="connsiteY57" fmla="*/ 1361287 h 3162586"/>
              <a:gd name="connsiteX58" fmla="*/ 1244409 w 5156391"/>
              <a:gd name="connsiteY58" fmla="*/ 1361287 h 3162586"/>
              <a:gd name="connsiteX59" fmla="*/ 1244409 w 5156391"/>
              <a:gd name="connsiteY59" fmla="*/ 1361287 h 3162586"/>
              <a:gd name="connsiteX60" fmla="*/ 1223784 w 5156391"/>
              <a:gd name="connsiteY60" fmla="*/ 1251284 h 3162586"/>
              <a:gd name="connsiteX61" fmla="*/ 1148157 w 5156391"/>
              <a:gd name="connsiteY61" fmla="*/ 1251284 h 3162586"/>
              <a:gd name="connsiteX62" fmla="*/ 1100030 w 5156391"/>
              <a:gd name="connsiteY62" fmla="*/ 1182532 h 3162586"/>
              <a:gd name="connsiteX63" fmla="*/ 1100030 w 5156391"/>
              <a:gd name="connsiteY63" fmla="*/ 1182532 h 3162586"/>
              <a:gd name="connsiteX64" fmla="*/ 1003778 w 5156391"/>
              <a:gd name="connsiteY64" fmla="*/ 1141281 h 3162586"/>
              <a:gd name="connsiteX65" fmla="*/ 1003778 w 5156391"/>
              <a:gd name="connsiteY65" fmla="*/ 1045028 h 3162586"/>
              <a:gd name="connsiteX66" fmla="*/ 941901 w 5156391"/>
              <a:gd name="connsiteY66" fmla="*/ 1024403 h 3162586"/>
              <a:gd name="connsiteX67" fmla="*/ 900650 w 5156391"/>
              <a:gd name="connsiteY67" fmla="*/ 976276 h 3162586"/>
              <a:gd name="connsiteX68" fmla="*/ 900650 w 5156391"/>
              <a:gd name="connsiteY68" fmla="*/ 976276 h 3162586"/>
              <a:gd name="connsiteX69" fmla="*/ 818147 w 5156391"/>
              <a:gd name="connsiteY69" fmla="*/ 921275 h 3162586"/>
              <a:gd name="connsiteX70" fmla="*/ 818147 w 5156391"/>
              <a:gd name="connsiteY70" fmla="*/ 852523 h 3162586"/>
              <a:gd name="connsiteX71" fmla="*/ 797522 w 5156391"/>
              <a:gd name="connsiteY71" fmla="*/ 783771 h 3162586"/>
              <a:gd name="connsiteX72" fmla="*/ 756271 w 5156391"/>
              <a:gd name="connsiteY72" fmla="*/ 728770 h 3162586"/>
              <a:gd name="connsiteX73" fmla="*/ 680644 w 5156391"/>
              <a:gd name="connsiteY73" fmla="*/ 673768 h 3162586"/>
              <a:gd name="connsiteX74" fmla="*/ 625642 w 5156391"/>
              <a:gd name="connsiteY74" fmla="*/ 501889 h 3162586"/>
              <a:gd name="connsiteX75" fmla="*/ 618767 w 5156391"/>
              <a:gd name="connsiteY75" fmla="*/ 426261 h 3162586"/>
              <a:gd name="connsiteX76" fmla="*/ 598141 w 5156391"/>
              <a:gd name="connsiteY76" fmla="*/ 330009 h 3162586"/>
              <a:gd name="connsiteX77" fmla="*/ 515639 w 5156391"/>
              <a:gd name="connsiteY77" fmla="*/ 330009 h 3162586"/>
              <a:gd name="connsiteX78" fmla="*/ 426262 w 5156391"/>
              <a:gd name="connsiteY78" fmla="*/ 281883 h 3162586"/>
              <a:gd name="connsiteX79" fmla="*/ 371260 w 5156391"/>
              <a:gd name="connsiteY79" fmla="*/ 213131 h 3162586"/>
              <a:gd name="connsiteX80" fmla="*/ 350635 w 5156391"/>
              <a:gd name="connsiteY80" fmla="*/ 116878 h 3162586"/>
              <a:gd name="connsiteX81" fmla="*/ 288758 w 5156391"/>
              <a:gd name="connsiteY81" fmla="*/ 116878 h 3162586"/>
              <a:gd name="connsiteX82" fmla="*/ 261257 w 5156391"/>
              <a:gd name="connsiteY82" fmla="*/ 89377 h 3162586"/>
              <a:gd name="connsiteX83" fmla="*/ 220006 w 5156391"/>
              <a:gd name="connsiteY83" fmla="*/ 68752 h 3162586"/>
              <a:gd name="connsiteX84" fmla="*/ 178755 w 5156391"/>
              <a:gd name="connsiteY84" fmla="*/ 34376 h 3162586"/>
              <a:gd name="connsiteX85" fmla="*/ 130629 w 5156391"/>
              <a:gd name="connsiteY85" fmla="*/ 6875 h 3162586"/>
              <a:gd name="connsiteX86" fmla="*/ 0 w 5156391"/>
              <a:gd name="connsiteY86" fmla="*/ 0 h 3162586"/>
              <a:gd name="connsiteX0" fmla="*/ 5156391 w 5156391"/>
              <a:gd name="connsiteY0" fmla="*/ 3184399 h 3184399"/>
              <a:gd name="connsiteX1" fmla="*/ 4867633 w 5156391"/>
              <a:gd name="connsiteY1" fmla="*/ 3184399 h 3184399"/>
              <a:gd name="connsiteX2" fmla="*/ 4867633 w 5156391"/>
              <a:gd name="connsiteY2" fmla="*/ 3081271 h 3184399"/>
              <a:gd name="connsiteX3" fmla="*/ 4372620 w 5156391"/>
              <a:gd name="connsiteY3" fmla="*/ 3081271 h 3184399"/>
              <a:gd name="connsiteX4" fmla="*/ 4372620 w 5156391"/>
              <a:gd name="connsiteY4" fmla="*/ 3012520 h 3184399"/>
              <a:gd name="connsiteX5" fmla="*/ 3513221 w 5156391"/>
              <a:gd name="connsiteY5" fmla="*/ 3012520 h 3184399"/>
              <a:gd name="connsiteX6" fmla="*/ 3513221 w 5156391"/>
              <a:gd name="connsiteY6" fmla="*/ 2950643 h 3184399"/>
              <a:gd name="connsiteX7" fmla="*/ 3430719 w 5156391"/>
              <a:gd name="connsiteY7" fmla="*/ 2950643 h 3184399"/>
              <a:gd name="connsiteX8" fmla="*/ 3430719 w 5156391"/>
              <a:gd name="connsiteY8" fmla="*/ 2868141 h 3184399"/>
              <a:gd name="connsiteX9" fmla="*/ 3135086 w 5156391"/>
              <a:gd name="connsiteY9" fmla="*/ 2868141 h 3184399"/>
              <a:gd name="connsiteX10" fmla="*/ 3135086 w 5156391"/>
              <a:gd name="connsiteY10" fmla="*/ 2868141 h 3184399"/>
              <a:gd name="connsiteX11" fmla="*/ 3135086 w 5156391"/>
              <a:gd name="connsiteY11" fmla="*/ 2868141 h 3184399"/>
              <a:gd name="connsiteX12" fmla="*/ 3135086 w 5156391"/>
              <a:gd name="connsiteY12" fmla="*/ 2868141 h 3184399"/>
              <a:gd name="connsiteX13" fmla="*/ 3093835 w 5156391"/>
              <a:gd name="connsiteY13" fmla="*/ 2820014 h 3184399"/>
              <a:gd name="connsiteX14" fmla="*/ 3025083 w 5156391"/>
              <a:gd name="connsiteY14" fmla="*/ 2820014 h 3184399"/>
              <a:gd name="connsiteX15" fmla="*/ 3025083 w 5156391"/>
              <a:gd name="connsiteY15" fmla="*/ 2820014 h 3184399"/>
              <a:gd name="connsiteX16" fmla="*/ 3025083 w 5156391"/>
              <a:gd name="connsiteY16" fmla="*/ 2820014 h 3184399"/>
              <a:gd name="connsiteX17" fmla="*/ 3025083 w 5156391"/>
              <a:gd name="connsiteY17" fmla="*/ 2820014 h 3184399"/>
              <a:gd name="connsiteX18" fmla="*/ 3025083 w 5156391"/>
              <a:gd name="connsiteY18" fmla="*/ 2820014 h 3184399"/>
              <a:gd name="connsiteX19" fmla="*/ 2963206 w 5156391"/>
              <a:gd name="connsiteY19" fmla="*/ 2771888 h 3184399"/>
              <a:gd name="connsiteX20" fmla="*/ 2915080 w 5156391"/>
              <a:gd name="connsiteY20" fmla="*/ 2723762 h 3184399"/>
              <a:gd name="connsiteX21" fmla="*/ 2915080 w 5156391"/>
              <a:gd name="connsiteY21" fmla="*/ 2689386 h 3184399"/>
              <a:gd name="connsiteX22" fmla="*/ 2915080 w 5156391"/>
              <a:gd name="connsiteY22" fmla="*/ 2689386 h 3184399"/>
              <a:gd name="connsiteX23" fmla="*/ 2839453 w 5156391"/>
              <a:gd name="connsiteY23" fmla="*/ 2641259 h 3184399"/>
              <a:gd name="connsiteX24" fmla="*/ 2839453 w 5156391"/>
              <a:gd name="connsiteY24" fmla="*/ 2641259 h 3184399"/>
              <a:gd name="connsiteX25" fmla="*/ 2777576 w 5156391"/>
              <a:gd name="connsiteY25" fmla="*/ 2593133 h 3184399"/>
              <a:gd name="connsiteX26" fmla="*/ 2777576 w 5156391"/>
              <a:gd name="connsiteY26" fmla="*/ 2593133 h 3184399"/>
              <a:gd name="connsiteX27" fmla="*/ 2695074 w 5156391"/>
              <a:gd name="connsiteY27" fmla="*/ 2517506 h 3184399"/>
              <a:gd name="connsiteX28" fmla="*/ 2681323 w 5156391"/>
              <a:gd name="connsiteY28" fmla="*/ 2455629 h 3184399"/>
              <a:gd name="connsiteX29" fmla="*/ 2681323 w 5156391"/>
              <a:gd name="connsiteY29" fmla="*/ 2455629 h 3184399"/>
              <a:gd name="connsiteX30" fmla="*/ 2605696 w 5156391"/>
              <a:gd name="connsiteY30" fmla="*/ 2400628 h 3184399"/>
              <a:gd name="connsiteX31" fmla="*/ 2385690 w 5156391"/>
              <a:gd name="connsiteY31" fmla="*/ 2400628 h 3184399"/>
              <a:gd name="connsiteX32" fmla="*/ 2351314 w 5156391"/>
              <a:gd name="connsiteY32" fmla="*/ 2380002 h 3184399"/>
              <a:gd name="connsiteX33" fmla="*/ 2316938 w 5156391"/>
              <a:gd name="connsiteY33" fmla="*/ 2338751 h 3184399"/>
              <a:gd name="connsiteX34" fmla="*/ 2261937 w 5156391"/>
              <a:gd name="connsiteY34" fmla="*/ 2276874 h 3184399"/>
              <a:gd name="connsiteX35" fmla="*/ 2227561 w 5156391"/>
              <a:gd name="connsiteY35" fmla="*/ 2221873 h 3184399"/>
              <a:gd name="connsiteX36" fmla="*/ 2227561 w 5156391"/>
              <a:gd name="connsiteY36" fmla="*/ 2221873 h 3184399"/>
              <a:gd name="connsiteX37" fmla="*/ 2165684 w 5156391"/>
              <a:gd name="connsiteY37" fmla="*/ 2125620 h 3184399"/>
              <a:gd name="connsiteX38" fmla="*/ 2124433 w 5156391"/>
              <a:gd name="connsiteY38" fmla="*/ 2098120 h 3184399"/>
              <a:gd name="connsiteX39" fmla="*/ 2124433 w 5156391"/>
              <a:gd name="connsiteY39" fmla="*/ 2098120 h 3184399"/>
              <a:gd name="connsiteX40" fmla="*/ 2028181 w 5156391"/>
              <a:gd name="connsiteY40" fmla="*/ 2056868 h 3184399"/>
              <a:gd name="connsiteX41" fmla="*/ 1966304 w 5156391"/>
              <a:gd name="connsiteY41" fmla="*/ 2056868 h 3184399"/>
              <a:gd name="connsiteX42" fmla="*/ 1931928 w 5156391"/>
              <a:gd name="connsiteY42" fmla="*/ 2022492 h 3184399"/>
              <a:gd name="connsiteX43" fmla="*/ 1828800 w 5156391"/>
              <a:gd name="connsiteY43" fmla="*/ 2022492 h 3184399"/>
              <a:gd name="connsiteX44" fmla="*/ 1794424 w 5156391"/>
              <a:gd name="connsiteY44" fmla="*/ 1946865 h 3184399"/>
              <a:gd name="connsiteX45" fmla="*/ 1718797 w 5156391"/>
              <a:gd name="connsiteY45" fmla="*/ 1946865 h 3184399"/>
              <a:gd name="connsiteX46" fmla="*/ 1705047 w 5156391"/>
              <a:gd name="connsiteY46" fmla="*/ 1926240 h 3184399"/>
              <a:gd name="connsiteX47" fmla="*/ 1636295 w 5156391"/>
              <a:gd name="connsiteY47" fmla="*/ 1926240 h 3184399"/>
              <a:gd name="connsiteX48" fmla="*/ 1601919 w 5156391"/>
              <a:gd name="connsiteY48" fmla="*/ 1843738 h 3184399"/>
              <a:gd name="connsiteX49" fmla="*/ 1601919 w 5156391"/>
              <a:gd name="connsiteY49" fmla="*/ 1843738 h 3184399"/>
              <a:gd name="connsiteX50" fmla="*/ 1601919 w 5156391"/>
              <a:gd name="connsiteY50" fmla="*/ 1843738 h 3184399"/>
              <a:gd name="connsiteX51" fmla="*/ 1546917 w 5156391"/>
              <a:gd name="connsiteY51" fmla="*/ 1816237 h 3184399"/>
              <a:gd name="connsiteX52" fmla="*/ 1526292 w 5156391"/>
              <a:gd name="connsiteY52" fmla="*/ 1747485 h 3184399"/>
              <a:gd name="connsiteX53" fmla="*/ 1471290 w 5156391"/>
              <a:gd name="connsiteY53" fmla="*/ 1719984 h 3184399"/>
              <a:gd name="connsiteX54" fmla="*/ 1402538 w 5156391"/>
              <a:gd name="connsiteY54" fmla="*/ 1596231 h 3184399"/>
              <a:gd name="connsiteX55" fmla="*/ 1368163 w 5156391"/>
              <a:gd name="connsiteY55" fmla="*/ 1527479 h 3184399"/>
              <a:gd name="connsiteX56" fmla="*/ 1306286 w 5156391"/>
              <a:gd name="connsiteY56" fmla="*/ 1444977 h 3184399"/>
              <a:gd name="connsiteX57" fmla="*/ 1306286 w 5156391"/>
              <a:gd name="connsiteY57" fmla="*/ 1383100 h 3184399"/>
              <a:gd name="connsiteX58" fmla="*/ 1244409 w 5156391"/>
              <a:gd name="connsiteY58" fmla="*/ 1383100 h 3184399"/>
              <a:gd name="connsiteX59" fmla="*/ 1244409 w 5156391"/>
              <a:gd name="connsiteY59" fmla="*/ 1383100 h 3184399"/>
              <a:gd name="connsiteX60" fmla="*/ 1223784 w 5156391"/>
              <a:gd name="connsiteY60" fmla="*/ 1273097 h 3184399"/>
              <a:gd name="connsiteX61" fmla="*/ 1148157 w 5156391"/>
              <a:gd name="connsiteY61" fmla="*/ 1273097 h 3184399"/>
              <a:gd name="connsiteX62" fmla="*/ 1100030 w 5156391"/>
              <a:gd name="connsiteY62" fmla="*/ 1204345 h 3184399"/>
              <a:gd name="connsiteX63" fmla="*/ 1100030 w 5156391"/>
              <a:gd name="connsiteY63" fmla="*/ 1204345 h 3184399"/>
              <a:gd name="connsiteX64" fmla="*/ 1003778 w 5156391"/>
              <a:gd name="connsiteY64" fmla="*/ 1163094 h 3184399"/>
              <a:gd name="connsiteX65" fmla="*/ 1003778 w 5156391"/>
              <a:gd name="connsiteY65" fmla="*/ 1066841 h 3184399"/>
              <a:gd name="connsiteX66" fmla="*/ 941901 w 5156391"/>
              <a:gd name="connsiteY66" fmla="*/ 1046216 h 3184399"/>
              <a:gd name="connsiteX67" fmla="*/ 900650 w 5156391"/>
              <a:gd name="connsiteY67" fmla="*/ 998089 h 3184399"/>
              <a:gd name="connsiteX68" fmla="*/ 900650 w 5156391"/>
              <a:gd name="connsiteY68" fmla="*/ 998089 h 3184399"/>
              <a:gd name="connsiteX69" fmla="*/ 818147 w 5156391"/>
              <a:gd name="connsiteY69" fmla="*/ 943088 h 3184399"/>
              <a:gd name="connsiteX70" fmla="*/ 818147 w 5156391"/>
              <a:gd name="connsiteY70" fmla="*/ 874336 h 3184399"/>
              <a:gd name="connsiteX71" fmla="*/ 797522 w 5156391"/>
              <a:gd name="connsiteY71" fmla="*/ 805584 h 3184399"/>
              <a:gd name="connsiteX72" fmla="*/ 756271 w 5156391"/>
              <a:gd name="connsiteY72" fmla="*/ 750583 h 3184399"/>
              <a:gd name="connsiteX73" fmla="*/ 680644 w 5156391"/>
              <a:gd name="connsiteY73" fmla="*/ 695581 h 3184399"/>
              <a:gd name="connsiteX74" fmla="*/ 625642 w 5156391"/>
              <a:gd name="connsiteY74" fmla="*/ 523702 h 3184399"/>
              <a:gd name="connsiteX75" fmla="*/ 618767 w 5156391"/>
              <a:gd name="connsiteY75" fmla="*/ 448074 h 3184399"/>
              <a:gd name="connsiteX76" fmla="*/ 598141 w 5156391"/>
              <a:gd name="connsiteY76" fmla="*/ 351822 h 3184399"/>
              <a:gd name="connsiteX77" fmla="*/ 515639 w 5156391"/>
              <a:gd name="connsiteY77" fmla="*/ 351822 h 3184399"/>
              <a:gd name="connsiteX78" fmla="*/ 426262 w 5156391"/>
              <a:gd name="connsiteY78" fmla="*/ 303696 h 3184399"/>
              <a:gd name="connsiteX79" fmla="*/ 371260 w 5156391"/>
              <a:gd name="connsiteY79" fmla="*/ 234944 h 3184399"/>
              <a:gd name="connsiteX80" fmla="*/ 350635 w 5156391"/>
              <a:gd name="connsiteY80" fmla="*/ 138691 h 3184399"/>
              <a:gd name="connsiteX81" fmla="*/ 288758 w 5156391"/>
              <a:gd name="connsiteY81" fmla="*/ 138691 h 3184399"/>
              <a:gd name="connsiteX82" fmla="*/ 261257 w 5156391"/>
              <a:gd name="connsiteY82" fmla="*/ 111190 h 3184399"/>
              <a:gd name="connsiteX83" fmla="*/ 220006 w 5156391"/>
              <a:gd name="connsiteY83" fmla="*/ 90565 h 3184399"/>
              <a:gd name="connsiteX84" fmla="*/ 178755 w 5156391"/>
              <a:gd name="connsiteY84" fmla="*/ 56189 h 3184399"/>
              <a:gd name="connsiteX85" fmla="*/ 127044 w 5156391"/>
              <a:gd name="connsiteY85" fmla="*/ 0 h 3184399"/>
              <a:gd name="connsiteX86" fmla="*/ 0 w 5156391"/>
              <a:gd name="connsiteY86" fmla="*/ 21813 h 3184399"/>
              <a:gd name="connsiteX0" fmla="*/ 5167148 w 5167148"/>
              <a:gd name="connsiteY0" fmla="*/ 3187688 h 3187688"/>
              <a:gd name="connsiteX1" fmla="*/ 4878390 w 5167148"/>
              <a:gd name="connsiteY1" fmla="*/ 3187688 h 3187688"/>
              <a:gd name="connsiteX2" fmla="*/ 4878390 w 5167148"/>
              <a:gd name="connsiteY2" fmla="*/ 3084560 h 3187688"/>
              <a:gd name="connsiteX3" fmla="*/ 4383377 w 5167148"/>
              <a:gd name="connsiteY3" fmla="*/ 3084560 h 3187688"/>
              <a:gd name="connsiteX4" fmla="*/ 4383377 w 5167148"/>
              <a:gd name="connsiteY4" fmla="*/ 3015809 h 3187688"/>
              <a:gd name="connsiteX5" fmla="*/ 3523978 w 5167148"/>
              <a:gd name="connsiteY5" fmla="*/ 3015809 h 3187688"/>
              <a:gd name="connsiteX6" fmla="*/ 3523978 w 5167148"/>
              <a:gd name="connsiteY6" fmla="*/ 2953932 h 3187688"/>
              <a:gd name="connsiteX7" fmla="*/ 3441476 w 5167148"/>
              <a:gd name="connsiteY7" fmla="*/ 2953932 h 3187688"/>
              <a:gd name="connsiteX8" fmla="*/ 3441476 w 5167148"/>
              <a:gd name="connsiteY8" fmla="*/ 2871430 h 3187688"/>
              <a:gd name="connsiteX9" fmla="*/ 3145843 w 5167148"/>
              <a:gd name="connsiteY9" fmla="*/ 2871430 h 3187688"/>
              <a:gd name="connsiteX10" fmla="*/ 3145843 w 5167148"/>
              <a:gd name="connsiteY10" fmla="*/ 2871430 h 3187688"/>
              <a:gd name="connsiteX11" fmla="*/ 3145843 w 5167148"/>
              <a:gd name="connsiteY11" fmla="*/ 2871430 h 3187688"/>
              <a:gd name="connsiteX12" fmla="*/ 3145843 w 5167148"/>
              <a:gd name="connsiteY12" fmla="*/ 2871430 h 3187688"/>
              <a:gd name="connsiteX13" fmla="*/ 3104592 w 5167148"/>
              <a:gd name="connsiteY13" fmla="*/ 2823303 h 3187688"/>
              <a:gd name="connsiteX14" fmla="*/ 3035840 w 5167148"/>
              <a:gd name="connsiteY14" fmla="*/ 2823303 h 3187688"/>
              <a:gd name="connsiteX15" fmla="*/ 3035840 w 5167148"/>
              <a:gd name="connsiteY15" fmla="*/ 2823303 h 3187688"/>
              <a:gd name="connsiteX16" fmla="*/ 3035840 w 5167148"/>
              <a:gd name="connsiteY16" fmla="*/ 2823303 h 3187688"/>
              <a:gd name="connsiteX17" fmla="*/ 3035840 w 5167148"/>
              <a:gd name="connsiteY17" fmla="*/ 2823303 h 3187688"/>
              <a:gd name="connsiteX18" fmla="*/ 3035840 w 5167148"/>
              <a:gd name="connsiteY18" fmla="*/ 2823303 h 3187688"/>
              <a:gd name="connsiteX19" fmla="*/ 2973963 w 5167148"/>
              <a:gd name="connsiteY19" fmla="*/ 2775177 h 3187688"/>
              <a:gd name="connsiteX20" fmla="*/ 2925837 w 5167148"/>
              <a:gd name="connsiteY20" fmla="*/ 2727051 h 3187688"/>
              <a:gd name="connsiteX21" fmla="*/ 2925837 w 5167148"/>
              <a:gd name="connsiteY21" fmla="*/ 2692675 h 3187688"/>
              <a:gd name="connsiteX22" fmla="*/ 2925837 w 5167148"/>
              <a:gd name="connsiteY22" fmla="*/ 2692675 h 3187688"/>
              <a:gd name="connsiteX23" fmla="*/ 2850210 w 5167148"/>
              <a:gd name="connsiteY23" fmla="*/ 2644548 h 3187688"/>
              <a:gd name="connsiteX24" fmla="*/ 2850210 w 5167148"/>
              <a:gd name="connsiteY24" fmla="*/ 2644548 h 3187688"/>
              <a:gd name="connsiteX25" fmla="*/ 2788333 w 5167148"/>
              <a:gd name="connsiteY25" fmla="*/ 2596422 h 3187688"/>
              <a:gd name="connsiteX26" fmla="*/ 2788333 w 5167148"/>
              <a:gd name="connsiteY26" fmla="*/ 2596422 h 3187688"/>
              <a:gd name="connsiteX27" fmla="*/ 2705831 w 5167148"/>
              <a:gd name="connsiteY27" fmla="*/ 2520795 h 3187688"/>
              <a:gd name="connsiteX28" fmla="*/ 2692080 w 5167148"/>
              <a:gd name="connsiteY28" fmla="*/ 2458918 h 3187688"/>
              <a:gd name="connsiteX29" fmla="*/ 2692080 w 5167148"/>
              <a:gd name="connsiteY29" fmla="*/ 2458918 h 3187688"/>
              <a:gd name="connsiteX30" fmla="*/ 2616453 w 5167148"/>
              <a:gd name="connsiteY30" fmla="*/ 2403917 h 3187688"/>
              <a:gd name="connsiteX31" fmla="*/ 2396447 w 5167148"/>
              <a:gd name="connsiteY31" fmla="*/ 2403917 h 3187688"/>
              <a:gd name="connsiteX32" fmla="*/ 2362071 w 5167148"/>
              <a:gd name="connsiteY32" fmla="*/ 2383291 h 3187688"/>
              <a:gd name="connsiteX33" fmla="*/ 2327695 w 5167148"/>
              <a:gd name="connsiteY33" fmla="*/ 2342040 h 3187688"/>
              <a:gd name="connsiteX34" fmla="*/ 2272694 w 5167148"/>
              <a:gd name="connsiteY34" fmla="*/ 2280163 h 3187688"/>
              <a:gd name="connsiteX35" fmla="*/ 2238318 w 5167148"/>
              <a:gd name="connsiteY35" fmla="*/ 2225162 h 3187688"/>
              <a:gd name="connsiteX36" fmla="*/ 2238318 w 5167148"/>
              <a:gd name="connsiteY36" fmla="*/ 2225162 h 3187688"/>
              <a:gd name="connsiteX37" fmla="*/ 2176441 w 5167148"/>
              <a:gd name="connsiteY37" fmla="*/ 2128909 h 3187688"/>
              <a:gd name="connsiteX38" fmla="*/ 2135190 w 5167148"/>
              <a:gd name="connsiteY38" fmla="*/ 2101409 h 3187688"/>
              <a:gd name="connsiteX39" fmla="*/ 2135190 w 5167148"/>
              <a:gd name="connsiteY39" fmla="*/ 2101409 h 3187688"/>
              <a:gd name="connsiteX40" fmla="*/ 2038938 w 5167148"/>
              <a:gd name="connsiteY40" fmla="*/ 2060157 h 3187688"/>
              <a:gd name="connsiteX41" fmla="*/ 1977061 w 5167148"/>
              <a:gd name="connsiteY41" fmla="*/ 2060157 h 3187688"/>
              <a:gd name="connsiteX42" fmla="*/ 1942685 w 5167148"/>
              <a:gd name="connsiteY42" fmla="*/ 2025781 h 3187688"/>
              <a:gd name="connsiteX43" fmla="*/ 1839557 w 5167148"/>
              <a:gd name="connsiteY43" fmla="*/ 2025781 h 3187688"/>
              <a:gd name="connsiteX44" fmla="*/ 1805181 w 5167148"/>
              <a:gd name="connsiteY44" fmla="*/ 1950154 h 3187688"/>
              <a:gd name="connsiteX45" fmla="*/ 1729554 w 5167148"/>
              <a:gd name="connsiteY45" fmla="*/ 1950154 h 3187688"/>
              <a:gd name="connsiteX46" fmla="*/ 1715804 w 5167148"/>
              <a:gd name="connsiteY46" fmla="*/ 1929529 h 3187688"/>
              <a:gd name="connsiteX47" fmla="*/ 1647052 w 5167148"/>
              <a:gd name="connsiteY47" fmla="*/ 1929529 h 3187688"/>
              <a:gd name="connsiteX48" fmla="*/ 1612676 w 5167148"/>
              <a:gd name="connsiteY48" fmla="*/ 1847027 h 3187688"/>
              <a:gd name="connsiteX49" fmla="*/ 1612676 w 5167148"/>
              <a:gd name="connsiteY49" fmla="*/ 1847027 h 3187688"/>
              <a:gd name="connsiteX50" fmla="*/ 1612676 w 5167148"/>
              <a:gd name="connsiteY50" fmla="*/ 1847027 h 3187688"/>
              <a:gd name="connsiteX51" fmla="*/ 1557674 w 5167148"/>
              <a:gd name="connsiteY51" fmla="*/ 1819526 h 3187688"/>
              <a:gd name="connsiteX52" fmla="*/ 1537049 w 5167148"/>
              <a:gd name="connsiteY52" fmla="*/ 1750774 h 3187688"/>
              <a:gd name="connsiteX53" fmla="*/ 1482047 w 5167148"/>
              <a:gd name="connsiteY53" fmla="*/ 1723273 h 3187688"/>
              <a:gd name="connsiteX54" fmla="*/ 1413295 w 5167148"/>
              <a:gd name="connsiteY54" fmla="*/ 1599520 h 3187688"/>
              <a:gd name="connsiteX55" fmla="*/ 1378920 w 5167148"/>
              <a:gd name="connsiteY55" fmla="*/ 1530768 h 3187688"/>
              <a:gd name="connsiteX56" fmla="*/ 1317043 w 5167148"/>
              <a:gd name="connsiteY56" fmla="*/ 1448266 h 3187688"/>
              <a:gd name="connsiteX57" fmla="*/ 1317043 w 5167148"/>
              <a:gd name="connsiteY57" fmla="*/ 1386389 h 3187688"/>
              <a:gd name="connsiteX58" fmla="*/ 1255166 w 5167148"/>
              <a:gd name="connsiteY58" fmla="*/ 1386389 h 3187688"/>
              <a:gd name="connsiteX59" fmla="*/ 1255166 w 5167148"/>
              <a:gd name="connsiteY59" fmla="*/ 1386389 h 3187688"/>
              <a:gd name="connsiteX60" fmla="*/ 1234541 w 5167148"/>
              <a:gd name="connsiteY60" fmla="*/ 1276386 h 3187688"/>
              <a:gd name="connsiteX61" fmla="*/ 1158914 w 5167148"/>
              <a:gd name="connsiteY61" fmla="*/ 1276386 h 3187688"/>
              <a:gd name="connsiteX62" fmla="*/ 1110787 w 5167148"/>
              <a:gd name="connsiteY62" fmla="*/ 1207634 h 3187688"/>
              <a:gd name="connsiteX63" fmla="*/ 1110787 w 5167148"/>
              <a:gd name="connsiteY63" fmla="*/ 1207634 h 3187688"/>
              <a:gd name="connsiteX64" fmla="*/ 1014535 w 5167148"/>
              <a:gd name="connsiteY64" fmla="*/ 1166383 h 3187688"/>
              <a:gd name="connsiteX65" fmla="*/ 1014535 w 5167148"/>
              <a:gd name="connsiteY65" fmla="*/ 1070130 h 3187688"/>
              <a:gd name="connsiteX66" fmla="*/ 952658 w 5167148"/>
              <a:gd name="connsiteY66" fmla="*/ 1049505 h 3187688"/>
              <a:gd name="connsiteX67" fmla="*/ 911407 w 5167148"/>
              <a:gd name="connsiteY67" fmla="*/ 1001378 h 3187688"/>
              <a:gd name="connsiteX68" fmla="*/ 911407 w 5167148"/>
              <a:gd name="connsiteY68" fmla="*/ 1001378 h 3187688"/>
              <a:gd name="connsiteX69" fmla="*/ 828904 w 5167148"/>
              <a:gd name="connsiteY69" fmla="*/ 946377 h 3187688"/>
              <a:gd name="connsiteX70" fmla="*/ 828904 w 5167148"/>
              <a:gd name="connsiteY70" fmla="*/ 877625 h 3187688"/>
              <a:gd name="connsiteX71" fmla="*/ 808279 w 5167148"/>
              <a:gd name="connsiteY71" fmla="*/ 808873 h 3187688"/>
              <a:gd name="connsiteX72" fmla="*/ 767028 w 5167148"/>
              <a:gd name="connsiteY72" fmla="*/ 753872 h 3187688"/>
              <a:gd name="connsiteX73" fmla="*/ 691401 w 5167148"/>
              <a:gd name="connsiteY73" fmla="*/ 698870 h 3187688"/>
              <a:gd name="connsiteX74" fmla="*/ 636399 w 5167148"/>
              <a:gd name="connsiteY74" fmla="*/ 526991 h 3187688"/>
              <a:gd name="connsiteX75" fmla="*/ 629524 w 5167148"/>
              <a:gd name="connsiteY75" fmla="*/ 451363 h 3187688"/>
              <a:gd name="connsiteX76" fmla="*/ 608898 w 5167148"/>
              <a:gd name="connsiteY76" fmla="*/ 355111 h 3187688"/>
              <a:gd name="connsiteX77" fmla="*/ 526396 w 5167148"/>
              <a:gd name="connsiteY77" fmla="*/ 355111 h 3187688"/>
              <a:gd name="connsiteX78" fmla="*/ 437019 w 5167148"/>
              <a:gd name="connsiteY78" fmla="*/ 306985 h 3187688"/>
              <a:gd name="connsiteX79" fmla="*/ 382017 w 5167148"/>
              <a:gd name="connsiteY79" fmla="*/ 238233 h 3187688"/>
              <a:gd name="connsiteX80" fmla="*/ 361392 w 5167148"/>
              <a:gd name="connsiteY80" fmla="*/ 141980 h 3187688"/>
              <a:gd name="connsiteX81" fmla="*/ 299515 w 5167148"/>
              <a:gd name="connsiteY81" fmla="*/ 141980 h 3187688"/>
              <a:gd name="connsiteX82" fmla="*/ 272014 w 5167148"/>
              <a:gd name="connsiteY82" fmla="*/ 114479 h 3187688"/>
              <a:gd name="connsiteX83" fmla="*/ 230763 w 5167148"/>
              <a:gd name="connsiteY83" fmla="*/ 93854 h 3187688"/>
              <a:gd name="connsiteX84" fmla="*/ 189512 w 5167148"/>
              <a:gd name="connsiteY84" fmla="*/ 59478 h 3187688"/>
              <a:gd name="connsiteX85" fmla="*/ 137801 w 5167148"/>
              <a:gd name="connsiteY85" fmla="*/ 3289 h 3187688"/>
              <a:gd name="connsiteX86" fmla="*/ 0 w 5167148"/>
              <a:gd name="connsiteY86" fmla="*/ 0 h 318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5167148" h="3187688">
                <a:moveTo>
                  <a:pt x="5167148" y="3187688"/>
                </a:moveTo>
                <a:lnTo>
                  <a:pt x="4878390" y="3187688"/>
                </a:lnTo>
                <a:lnTo>
                  <a:pt x="4878390" y="3084560"/>
                </a:lnTo>
                <a:lnTo>
                  <a:pt x="4383377" y="3084560"/>
                </a:lnTo>
                <a:lnTo>
                  <a:pt x="4383377" y="3015809"/>
                </a:lnTo>
                <a:lnTo>
                  <a:pt x="3523978" y="3015809"/>
                </a:lnTo>
                <a:lnTo>
                  <a:pt x="3523978" y="2953932"/>
                </a:lnTo>
                <a:lnTo>
                  <a:pt x="3441476" y="2953932"/>
                </a:lnTo>
                <a:lnTo>
                  <a:pt x="3441476" y="2871430"/>
                </a:lnTo>
                <a:lnTo>
                  <a:pt x="3145843" y="2871430"/>
                </a:lnTo>
                <a:lnTo>
                  <a:pt x="3145843" y="2871430"/>
                </a:lnTo>
                <a:lnTo>
                  <a:pt x="3145843" y="2871430"/>
                </a:lnTo>
                <a:lnTo>
                  <a:pt x="3145843" y="2871430"/>
                </a:lnTo>
                <a:lnTo>
                  <a:pt x="3104592" y="2823303"/>
                </a:lnTo>
                <a:lnTo>
                  <a:pt x="3035840" y="2823303"/>
                </a:lnTo>
                <a:lnTo>
                  <a:pt x="3035840" y="2823303"/>
                </a:lnTo>
                <a:lnTo>
                  <a:pt x="3035840" y="2823303"/>
                </a:lnTo>
                <a:lnTo>
                  <a:pt x="3035840" y="2823303"/>
                </a:lnTo>
                <a:lnTo>
                  <a:pt x="3035840" y="2823303"/>
                </a:lnTo>
                <a:lnTo>
                  <a:pt x="2973963" y="2775177"/>
                </a:lnTo>
                <a:lnTo>
                  <a:pt x="2925837" y="2727051"/>
                </a:lnTo>
                <a:lnTo>
                  <a:pt x="2925837" y="2692675"/>
                </a:lnTo>
                <a:lnTo>
                  <a:pt x="2925837" y="2692675"/>
                </a:lnTo>
                <a:lnTo>
                  <a:pt x="2850210" y="2644548"/>
                </a:lnTo>
                <a:lnTo>
                  <a:pt x="2850210" y="2644548"/>
                </a:lnTo>
                <a:lnTo>
                  <a:pt x="2788333" y="2596422"/>
                </a:lnTo>
                <a:lnTo>
                  <a:pt x="2788333" y="2596422"/>
                </a:lnTo>
                <a:lnTo>
                  <a:pt x="2705831" y="2520795"/>
                </a:lnTo>
                <a:lnTo>
                  <a:pt x="2692080" y="2458918"/>
                </a:lnTo>
                <a:lnTo>
                  <a:pt x="2692080" y="2458918"/>
                </a:lnTo>
                <a:lnTo>
                  <a:pt x="2616453" y="2403917"/>
                </a:lnTo>
                <a:lnTo>
                  <a:pt x="2396447" y="2403917"/>
                </a:lnTo>
                <a:lnTo>
                  <a:pt x="2362071" y="2383291"/>
                </a:lnTo>
                <a:lnTo>
                  <a:pt x="2327695" y="2342040"/>
                </a:lnTo>
                <a:lnTo>
                  <a:pt x="2272694" y="2280163"/>
                </a:lnTo>
                <a:lnTo>
                  <a:pt x="2238318" y="2225162"/>
                </a:lnTo>
                <a:lnTo>
                  <a:pt x="2238318" y="2225162"/>
                </a:lnTo>
                <a:lnTo>
                  <a:pt x="2176441" y="2128909"/>
                </a:lnTo>
                <a:lnTo>
                  <a:pt x="2135190" y="2101409"/>
                </a:lnTo>
                <a:lnTo>
                  <a:pt x="2135190" y="2101409"/>
                </a:lnTo>
                <a:lnTo>
                  <a:pt x="2038938" y="2060157"/>
                </a:lnTo>
                <a:lnTo>
                  <a:pt x="1977061" y="2060157"/>
                </a:lnTo>
                <a:lnTo>
                  <a:pt x="1942685" y="2025781"/>
                </a:lnTo>
                <a:lnTo>
                  <a:pt x="1839557" y="2025781"/>
                </a:lnTo>
                <a:lnTo>
                  <a:pt x="1805181" y="1950154"/>
                </a:lnTo>
                <a:lnTo>
                  <a:pt x="1729554" y="1950154"/>
                </a:lnTo>
                <a:lnTo>
                  <a:pt x="1715804" y="1929529"/>
                </a:lnTo>
                <a:lnTo>
                  <a:pt x="1647052" y="1929529"/>
                </a:lnTo>
                <a:lnTo>
                  <a:pt x="1612676" y="1847027"/>
                </a:lnTo>
                <a:lnTo>
                  <a:pt x="1612676" y="1847027"/>
                </a:lnTo>
                <a:lnTo>
                  <a:pt x="1612676" y="1847027"/>
                </a:lnTo>
                <a:lnTo>
                  <a:pt x="1557674" y="1819526"/>
                </a:lnTo>
                <a:lnTo>
                  <a:pt x="1537049" y="1750774"/>
                </a:lnTo>
                <a:lnTo>
                  <a:pt x="1482047" y="1723273"/>
                </a:lnTo>
                <a:lnTo>
                  <a:pt x="1413295" y="1599520"/>
                </a:lnTo>
                <a:lnTo>
                  <a:pt x="1378920" y="1530768"/>
                </a:lnTo>
                <a:lnTo>
                  <a:pt x="1317043" y="1448266"/>
                </a:lnTo>
                <a:lnTo>
                  <a:pt x="1317043" y="1386389"/>
                </a:lnTo>
                <a:lnTo>
                  <a:pt x="1255166" y="1386389"/>
                </a:lnTo>
                <a:lnTo>
                  <a:pt x="1255166" y="1386389"/>
                </a:lnTo>
                <a:lnTo>
                  <a:pt x="1234541" y="1276386"/>
                </a:lnTo>
                <a:lnTo>
                  <a:pt x="1158914" y="1276386"/>
                </a:lnTo>
                <a:lnTo>
                  <a:pt x="1110787" y="1207634"/>
                </a:lnTo>
                <a:lnTo>
                  <a:pt x="1110787" y="1207634"/>
                </a:lnTo>
                <a:lnTo>
                  <a:pt x="1014535" y="1166383"/>
                </a:lnTo>
                <a:lnTo>
                  <a:pt x="1014535" y="1070130"/>
                </a:lnTo>
                <a:lnTo>
                  <a:pt x="952658" y="1049505"/>
                </a:lnTo>
                <a:lnTo>
                  <a:pt x="911407" y="1001378"/>
                </a:lnTo>
                <a:lnTo>
                  <a:pt x="911407" y="1001378"/>
                </a:lnTo>
                <a:lnTo>
                  <a:pt x="828904" y="946377"/>
                </a:lnTo>
                <a:lnTo>
                  <a:pt x="828904" y="877625"/>
                </a:lnTo>
                <a:lnTo>
                  <a:pt x="808279" y="808873"/>
                </a:lnTo>
                <a:lnTo>
                  <a:pt x="767028" y="753872"/>
                </a:lnTo>
                <a:lnTo>
                  <a:pt x="691401" y="698870"/>
                </a:lnTo>
                <a:lnTo>
                  <a:pt x="636399" y="526991"/>
                </a:lnTo>
                <a:lnTo>
                  <a:pt x="629524" y="451363"/>
                </a:lnTo>
                <a:lnTo>
                  <a:pt x="608898" y="355111"/>
                </a:lnTo>
                <a:lnTo>
                  <a:pt x="526396" y="355111"/>
                </a:lnTo>
                <a:lnTo>
                  <a:pt x="437019" y="306985"/>
                </a:lnTo>
                <a:lnTo>
                  <a:pt x="382017" y="238233"/>
                </a:lnTo>
                <a:lnTo>
                  <a:pt x="361392" y="141980"/>
                </a:lnTo>
                <a:lnTo>
                  <a:pt x="299515" y="141980"/>
                </a:lnTo>
                <a:lnTo>
                  <a:pt x="272014" y="114479"/>
                </a:lnTo>
                <a:lnTo>
                  <a:pt x="230763" y="93854"/>
                </a:lnTo>
                <a:lnTo>
                  <a:pt x="189512" y="59478"/>
                </a:lnTo>
                <a:lnTo>
                  <a:pt x="137801" y="3289"/>
                </a:lnTo>
                <a:lnTo>
                  <a:pt x="0" y="0"/>
                </a:lnTo>
              </a:path>
            </a:pathLst>
          </a:custGeom>
          <a:noFill/>
          <a:ln w="38100">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117" name="Forme libre 6">
            <a:extLst>
              <a:ext uri="{FF2B5EF4-FFF2-40B4-BE49-F238E27FC236}">
                <a16:creationId xmlns:a16="http://schemas.microsoft.com/office/drawing/2014/main" id="{25DC93CB-5A87-4B0C-98E2-92100DE2C5A0}"/>
              </a:ext>
            </a:extLst>
          </p:cNvPr>
          <p:cNvSpPr/>
          <p:nvPr/>
        </p:nvSpPr>
        <p:spPr>
          <a:xfrm>
            <a:off x="2395426" y="1159749"/>
            <a:ext cx="4336525" cy="2248187"/>
          </a:xfrm>
          <a:custGeom>
            <a:avLst/>
            <a:gdLst>
              <a:gd name="connsiteX0" fmla="*/ 5782033 w 5782033"/>
              <a:gd name="connsiteY0" fmla="*/ 2997582 h 2997582"/>
              <a:gd name="connsiteX1" fmla="*/ 4716379 w 5782033"/>
              <a:gd name="connsiteY1" fmla="*/ 2997582 h 2997582"/>
              <a:gd name="connsiteX2" fmla="*/ 4716379 w 5782033"/>
              <a:gd name="connsiteY2" fmla="*/ 2860078 h 2997582"/>
              <a:gd name="connsiteX3" fmla="*/ 4125113 w 5782033"/>
              <a:gd name="connsiteY3" fmla="*/ 2860078 h 2997582"/>
              <a:gd name="connsiteX4" fmla="*/ 4125113 w 5782033"/>
              <a:gd name="connsiteY4" fmla="*/ 2750075 h 2997582"/>
              <a:gd name="connsiteX5" fmla="*/ 3843230 w 5782033"/>
              <a:gd name="connsiteY5" fmla="*/ 2750075 h 2997582"/>
              <a:gd name="connsiteX6" fmla="*/ 3829480 w 5782033"/>
              <a:gd name="connsiteY6" fmla="*/ 2530069 h 2997582"/>
              <a:gd name="connsiteX7" fmla="*/ 3740102 w 5782033"/>
              <a:gd name="connsiteY7" fmla="*/ 2530069 h 2997582"/>
              <a:gd name="connsiteX8" fmla="*/ 3740102 w 5782033"/>
              <a:gd name="connsiteY8" fmla="*/ 2433817 h 2997582"/>
              <a:gd name="connsiteX9" fmla="*/ 3671351 w 5782033"/>
              <a:gd name="connsiteY9" fmla="*/ 2433817 h 2997582"/>
              <a:gd name="connsiteX10" fmla="*/ 3643850 w 5782033"/>
              <a:gd name="connsiteY10" fmla="*/ 2344439 h 2997582"/>
              <a:gd name="connsiteX11" fmla="*/ 3575098 w 5782033"/>
              <a:gd name="connsiteY11" fmla="*/ 2344439 h 2997582"/>
              <a:gd name="connsiteX12" fmla="*/ 3568223 w 5782033"/>
              <a:gd name="connsiteY12" fmla="*/ 2255062 h 2997582"/>
              <a:gd name="connsiteX13" fmla="*/ 3451344 w 5782033"/>
              <a:gd name="connsiteY13" fmla="*/ 2255062 h 2997582"/>
              <a:gd name="connsiteX14" fmla="*/ 3451344 w 5782033"/>
              <a:gd name="connsiteY14" fmla="*/ 2179435 h 2997582"/>
              <a:gd name="connsiteX15" fmla="*/ 3231338 w 5782033"/>
              <a:gd name="connsiteY15" fmla="*/ 2179435 h 2997582"/>
              <a:gd name="connsiteX16" fmla="*/ 3210713 w 5782033"/>
              <a:gd name="connsiteY16" fmla="*/ 2110683 h 2997582"/>
              <a:gd name="connsiteX17" fmla="*/ 2873829 w 5782033"/>
              <a:gd name="connsiteY17" fmla="*/ 2110683 h 2997582"/>
              <a:gd name="connsiteX18" fmla="*/ 2846328 w 5782033"/>
              <a:gd name="connsiteY18" fmla="*/ 2062557 h 2997582"/>
              <a:gd name="connsiteX19" fmla="*/ 2646947 w 5782033"/>
              <a:gd name="connsiteY19" fmla="*/ 2062557 h 2997582"/>
              <a:gd name="connsiteX20" fmla="*/ 2612572 w 5782033"/>
              <a:gd name="connsiteY20" fmla="*/ 2021305 h 2997582"/>
              <a:gd name="connsiteX21" fmla="*/ 2344439 w 5782033"/>
              <a:gd name="connsiteY21" fmla="*/ 2021305 h 2997582"/>
              <a:gd name="connsiteX22" fmla="*/ 2316938 w 5782033"/>
              <a:gd name="connsiteY22" fmla="*/ 1980054 h 2997582"/>
              <a:gd name="connsiteX23" fmla="*/ 2248187 w 5782033"/>
              <a:gd name="connsiteY23" fmla="*/ 1966304 h 2997582"/>
              <a:gd name="connsiteX24" fmla="*/ 2172560 w 5782033"/>
              <a:gd name="connsiteY24" fmla="*/ 1918178 h 2997582"/>
              <a:gd name="connsiteX25" fmla="*/ 2076307 w 5782033"/>
              <a:gd name="connsiteY25" fmla="*/ 1918178 h 2997582"/>
              <a:gd name="connsiteX26" fmla="*/ 2014430 w 5782033"/>
              <a:gd name="connsiteY26" fmla="*/ 1821925 h 2997582"/>
              <a:gd name="connsiteX27" fmla="*/ 2007555 w 5782033"/>
              <a:gd name="connsiteY27" fmla="*/ 1766924 h 2997582"/>
              <a:gd name="connsiteX28" fmla="*/ 1952554 w 5782033"/>
              <a:gd name="connsiteY28" fmla="*/ 1773799 h 2997582"/>
              <a:gd name="connsiteX29" fmla="*/ 1904427 w 5782033"/>
              <a:gd name="connsiteY29" fmla="*/ 1739423 h 2997582"/>
              <a:gd name="connsiteX30" fmla="*/ 1856301 w 5782033"/>
              <a:gd name="connsiteY30" fmla="*/ 1691296 h 2997582"/>
              <a:gd name="connsiteX31" fmla="*/ 1691296 w 5782033"/>
              <a:gd name="connsiteY31" fmla="*/ 1691296 h 2997582"/>
              <a:gd name="connsiteX32" fmla="*/ 1643170 w 5782033"/>
              <a:gd name="connsiteY32" fmla="*/ 1636295 h 2997582"/>
              <a:gd name="connsiteX33" fmla="*/ 1588169 w 5782033"/>
              <a:gd name="connsiteY33" fmla="*/ 1636295 h 2997582"/>
              <a:gd name="connsiteX34" fmla="*/ 1546917 w 5782033"/>
              <a:gd name="connsiteY34" fmla="*/ 1595044 h 2997582"/>
              <a:gd name="connsiteX35" fmla="*/ 1546917 w 5782033"/>
              <a:gd name="connsiteY35" fmla="*/ 1595044 h 2997582"/>
              <a:gd name="connsiteX36" fmla="*/ 1471290 w 5782033"/>
              <a:gd name="connsiteY36" fmla="*/ 1567543 h 2997582"/>
              <a:gd name="connsiteX37" fmla="*/ 1443790 w 5782033"/>
              <a:gd name="connsiteY37" fmla="*/ 1519417 h 2997582"/>
              <a:gd name="connsiteX38" fmla="*/ 1436914 w 5782033"/>
              <a:gd name="connsiteY38" fmla="*/ 1464415 h 2997582"/>
              <a:gd name="connsiteX39" fmla="*/ 1368163 w 5782033"/>
              <a:gd name="connsiteY39" fmla="*/ 1333787 h 2997582"/>
              <a:gd name="connsiteX40" fmla="*/ 1340662 w 5782033"/>
              <a:gd name="connsiteY40" fmla="*/ 1271910 h 2997582"/>
              <a:gd name="connsiteX41" fmla="*/ 1306286 w 5782033"/>
              <a:gd name="connsiteY41" fmla="*/ 1175657 h 2997582"/>
              <a:gd name="connsiteX42" fmla="*/ 1223784 w 5782033"/>
              <a:gd name="connsiteY42" fmla="*/ 1175657 h 2997582"/>
              <a:gd name="connsiteX43" fmla="*/ 1148157 w 5782033"/>
              <a:gd name="connsiteY43" fmla="*/ 1113781 h 2997582"/>
              <a:gd name="connsiteX44" fmla="*/ 1113781 w 5782033"/>
              <a:gd name="connsiteY44" fmla="*/ 1079405 h 2997582"/>
              <a:gd name="connsiteX45" fmla="*/ 1079405 w 5782033"/>
              <a:gd name="connsiteY45" fmla="*/ 1045029 h 2997582"/>
              <a:gd name="connsiteX46" fmla="*/ 1010653 w 5782033"/>
              <a:gd name="connsiteY46" fmla="*/ 1038154 h 2997582"/>
              <a:gd name="connsiteX47" fmla="*/ 948776 w 5782033"/>
              <a:gd name="connsiteY47" fmla="*/ 969402 h 2997582"/>
              <a:gd name="connsiteX48" fmla="*/ 900650 w 5782033"/>
              <a:gd name="connsiteY48" fmla="*/ 969402 h 2997582"/>
              <a:gd name="connsiteX49" fmla="*/ 900650 w 5782033"/>
              <a:gd name="connsiteY49" fmla="*/ 893775 h 2997582"/>
              <a:gd name="connsiteX50" fmla="*/ 804397 w 5782033"/>
              <a:gd name="connsiteY50" fmla="*/ 893775 h 2997582"/>
              <a:gd name="connsiteX51" fmla="*/ 804397 w 5782033"/>
              <a:gd name="connsiteY51" fmla="*/ 811272 h 2997582"/>
              <a:gd name="connsiteX52" fmla="*/ 770021 w 5782033"/>
              <a:gd name="connsiteY52" fmla="*/ 763146 h 2997582"/>
              <a:gd name="connsiteX53" fmla="*/ 742520 w 5782033"/>
              <a:gd name="connsiteY53" fmla="*/ 632518 h 2997582"/>
              <a:gd name="connsiteX54" fmla="*/ 687519 w 5782033"/>
              <a:gd name="connsiteY54" fmla="*/ 584391 h 2997582"/>
              <a:gd name="connsiteX55" fmla="*/ 632517 w 5782033"/>
              <a:gd name="connsiteY55" fmla="*/ 529390 h 2997582"/>
              <a:gd name="connsiteX56" fmla="*/ 584391 w 5782033"/>
              <a:gd name="connsiteY56" fmla="*/ 515639 h 2997582"/>
              <a:gd name="connsiteX57" fmla="*/ 584391 w 5782033"/>
              <a:gd name="connsiteY57" fmla="*/ 515639 h 2997582"/>
              <a:gd name="connsiteX58" fmla="*/ 556890 w 5782033"/>
              <a:gd name="connsiteY58" fmla="*/ 391886 h 2997582"/>
              <a:gd name="connsiteX59" fmla="*/ 488138 w 5782033"/>
              <a:gd name="connsiteY59" fmla="*/ 391886 h 2997582"/>
              <a:gd name="connsiteX60" fmla="*/ 412511 w 5782033"/>
              <a:gd name="connsiteY60" fmla="*/ 295633 h 2997582"/>
              <a:gd name="connsiteX61" fmla="*/ 350635 w 5782033"/>
              <a:gd name="connsiteY61" fmla="*/ 213131 h 2997582"/>
              <a:gd name="connsiteX62" fmla="*/ 281883 w 5782033"/>
              <a:gd name="connsiteY62" fmla="*/ 213131 h 2997582"/>
              <a:gd name="connsiteX63" fmla="*/ 206256 w 5782033"/>
              <a:gd name="connsiteY63" fmla="*/ 110003 h 2997582"/>
              <a:gd name="connsiteX64" fmla="*/ 144379 w 5782033"/>
              <a:gd name="connsiteY64" fmla="*/ 110003 h 2997582"/>
              <a:gd name="connsiteX65" fmla="*/ 68752 w 5782033"/>
              <a:gd name="connsiteY65" fmla="*/ 13751 h 2997582"/>
              <a:gd name="connsiteX66" fmla="*/ 0 w 5782033"/>
              <a:gd name="connsiteY66" fmla="*/ 0 h 2997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5782033" h="2997582">
                <a:moveTo>
                  <a:pt x="5782033" y="2997582"/>
                </a:moveTo>
                <a:lnTo>
                  <a:pt x="4716379" y="2997582"/>
                </a:lnTo>
                <a:lnTo>
                  <a:pt x="4716379" y="2860078"/>
                </a:lnTo>
                <a:lnTo>
                  <a:pt x="4125113" y="2860078"/>
                </a:lnTo>
                <a:lnTo>
                  <a:pt x="4125113" y="2750075"/>
                </a:lnTo>
                <a:lnTo>
                  <a:pt x="3843230" y="2750075"/>
                </a:lnTo>
                <a:lnTo>
                  <a:pt x="3829480" y="2530069"/>
                </a:lnTo>
                <a:lnTo>
                  <a:pt x="3740102" y="2530069"/>
                </a:lnTo>
                <a:lnTo>
                  <a:pt x="3740102" y="2433817"/>
                </a:lnTo>
                <a:lnTo>
                  <a:pt x="3671351" y="2433817"/>
                </a:lnTo>
                <a:lnTo>
                  <a:pt x="3643850" y="2344439"/>
                </a:lnTo>
                <a:lnTo>
                  <a:pt x="3575098" y="2344439"/>
                </a:lnTo>
                <a:lnTo>
                  <a:pt x="3568223" y="2255062"/>
                </a:lnTo>
                <a:lnTo>
                  <a:pt x="3451344" y="2255062"/>
                </a:lnTo>
                <a:lnTo>
                  <a:pt x="3451344" y="2179435"/>
                </a:lnTo>
                <a:lnTo>
                  <a:pt x="3231338" y="2179435"/>
                </a:lnTo>
                <a:lnTo>
                  <a:pt x="3210713" y="2110683"/>
                </a:lnTo>
                <a:lnTo>
                  <a:pt x="2873829" y="2110683"/>
                </a:lnTo>
                <a:lnTo>
                  <a:pt x="2846328" y="2062557"/>
                </a:lnTo>
                <a:lnTo>
                  <a:pt x="2646947" y="2062557"/>
                </a:lnTo>
                <a:lnTo>
                  <a:pt x="2612572" y="2021305"/>
                </a:lnTo>
                <a:lnTo>
                  <a:pt x="2344439" y="2021305"/>
                </a:lnTo>
                <a:lnTo>
                  <a:pt x="2316938" y="1980054"/>
                </a:lnTo>
                <a:lnTo>
                  <a:pt x="2248187" y="1966304"/>
                </a:lnTo>
                <a:lnTo>
                  <a:pt x="2172560" y="1918178"/>
                </a:lnTo>
                <a:lnTo>
                  <a:pt x="2076307" y="1918178"/>
                </a:lnTo>
                <a:lnTo>
                  <a:pt x="2014430" y="1821925"/>
                </a:lnTo>
                <a:lnTo>
                  <a:pt x="2007555" y="1766924"/>
                </a:lnTo>
                <a:lnTo>
                  <a:pt x="1952554" y="1773799"/>
                </a:lnTo>
                <a:lnTo>
                  <a:pt x="1904427" y="1739423"/>
                </a:lnTo>
                <a:lnTo>
                  <a:pt x="1856301" y="1691296"/>
                </a:lnTo>
                <a:lnTo>
                  <a:pt x="1691296" y="1691296"/>
                </a:lnTo>
                <a:lnTo>
                  <a:pt x="1643170" y="1636295"/>
                </a:lnTo>
                <a:lnTo>
                  <a:pt x="1588169" y="1636295"/>
                </a:lnTo>
                <a:lnTo>
                  <a:pt x="1546917" y="1595044"/>
                </a:lnTo>
                <a:lnTo>
                  <a:pt x="1546917" y="1595044"/>
                </a:lnTo>
                <a:lnTo>
                  <a:pt x="1471290" y="1567543"/>
                </a:lnTo>
                <a:lnTo>
                  <a:pt x="1443790" y="1519417"/>
                </a:lnTo>
                <a:lnTo>
                  <a:pt x="1436914" y="1464415"/>
                </a:lnTo>
                <a:lnTo>
                  <a:pt x="1368163" y="1333787"/>
                </a:lnTo>
                <a:lnTo>
                  <a:pt x="1340662" y="1271910"/>
                </a:lnTo>
                <a:lnTo>
                  <a:pt x="1306286" y="1175657"/>
                </a:lnTo>
                <a:lnTo>
                  <a:pt x="1223784" y="1175657"/>
                </a:lnTo>
                <a:lnTo>
                  <a:pt x="1148157" y="1113781"/>
                </a:lnTo>
                <a:lnTo>
                  <a:pt x="1113781" y="1079405"/>
                </a:lnTo>
                <a:lnTo>
                  <a:pt x="1079405" y="1045029"/>
                </a:lnTo>
                <a:lnTo>
                  <a:pt x="1010653" y="1038154"/>
                </a:lnTo>
                <a:lnTo>
                  <a:pt x="948776" y="969402"/>
                </a:lnTo>
                <a:lnTo>
                  <a:pt x="900650" y="969402"/>
                </a:lnTo>
                <a:lnTo>
                  <a:pt x="900650" y="893775"/>
                </a:lnTo>
                <a:lnTo>
                  <a:pt x="804397" y="893775"/>
                </a:lnTo>
                <a:lnTo>
                  <a:pt x="804397" y="811272"/>
                </a:lnTo>
                <a:lnTo>
                  <a:pt x="770021" y="763146"/>
                </a:lnTo>
                <a:lnTo>
                  <a:pt x="742520" y="632518"/>
                </a:lnTo>
                <a:lnTo>
                  <a:pt x="687519" y="584391"/>
                </a:lnTo>
                <a:lnTo>
                  <a:pt x="632517" y="529390"/>
                </a:lnTo>
                <a:lnTo>
                  <a:pt x="584391" y="515639"/>
                </a:lnTo>
                <a:lnTo>
                  <a:pt x="584391" y="515639"/>
                </a:lnTo>
                <a:lnTo>
                  <a:pt x="556890" y="391886"/>
                </a:lnTo>
                <a:lnTo>
                  <a:pt x="488138" y="391886"/>
                </a:lnTo>
                <a:lnTo>
                  <a:pt x="412511" y="295633"/>
                </a:lnTo>
                <a:lnTo>
                  <a:pt x="350635" y="213131"/>
                </a:lnTo>
                <a:lnTo>
                  <a:pt x="281883" y="213131"/>
                </a:lnTo>
                <a:lnTo>
                  <a:pt x="206256" y="110003"/>
                </a:lnTo>
                <a:lnTo>
                  <a:pt x="144379" y="110003"/>
                </a:lnTo>
                <a:lnTo>
                  <a:pt x="68752" y="13751"/>
                </a:lnTo>
                <a:lnTo>
                  <a:pt x="0" y="0"/>
                </a:lnTo>
              </a:path>
            </a:pathLst>
          </a:cu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7" name="ZoneTexte 6">
            <a:extLst>
              <a:ext uri="{FF2B5EF4-FFF2-40B4-BE49-F238E27FC236}">
                <a16:creationId xmlns:a16="http://schemas.microsoft.com/office/drawing/2014/main" id="{63926A7A-C4EE-A14E-B96E-D9B2F33ED578}"/>
              </a:ext>
            </a:extLst>
          </p:cNvPr>
          <p:cNvSpPr txBox="1"/>
          <p:nvPr/>
        </p:nvSpPr>
        <p:spPr>
          <a:xfrm>
            <a:off x="-3048" y="4912668"/>
            <a:ext cx="1920719"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Xu J et al, ASCO2020, Abs 4511</a:t>
            </a:r>
          </a:p>
        </p:txBody>
      </p:sp>
      <p:sp>
        <p:nvSpPr>
          <p:cNvPr id="8" name="ZoneTexte 7">
            <a:extLst>
              <a:ext uri="{FF2B5EF4-FFF2-40B4-BE49-F238E27FC236}">
                <a16:creationId xmlns:a16="http://schemas.microsoft.com/office/drawing/2014/main" id="{F512E580-021F-4F28-A153-3AF62FECE664}"/>
              </a:ext>
            </a:extLst>
          </p:cNvPr>
          <p:cNvSpPr txBox="1"/>
          <p:nvPr/>
        </p:nvSpPr>
        <p:spPr>
          <a:xfrm>
            <a:off x="3535491" y="3844409"/>
            <a:ext cx="2215670" cy="246221"/>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Temps depuis randomisation (mois)</a:t>
            </a:r>
          </a:p>
        </p:txBody>
      </p:sp>
      <p:sp>
        <p:nvSpPr>
          <p:cNvPr id="9" name="ZoneTexte 8">
            <a:extLst>
              <a:ext uri="{FF2B5EF4-FFF2-40B4-BE49-F238E27FC236}">
                <a16:creationId xmlns:a16="http://schemas.microsoft.com/office/drawing/2014/main" id="{51596B95-A27E-4ACD-8F68-B3C7AB0BD7B6}"/>
              </a:ext>
            </a:extLst>
          </p:cNvPr>
          <p:cNvSpPr txBox="1"/>
          <p:nvPr/>
        </p:nvSpPr>
        <p:spPr>
          <a:xfrm rot="16200000">
            <a:off x="1343960" y="2280733"/>
            <a:ext cx="1228221" cy="246221"/>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Survie globale (%)</a:t>
            </a:r>
          </a:p>
        </p:txBody>
      </p:sp>
      <p:graphicFrame>
        <p:nvGraphicFramePr>
          <p:cNvPr id="12" name="Tableau 11">
            <a:extLst>
              <a:ext uri="{FF2B5EF4-FFF2-40B4-BE49-F238E27FC236}">
                <a16:creationId xmlns:a16="http://schemas.microsoft.com/office/drawing/2014/main" id="{7B67D3C4-B7C2-4F73-99CC-F64938831321}"/>
              </a:ext>
            </a:extLst>
          </p:cNvPr>
          <p:cNvGraphicFramePr>
            <a:graphicFrameLocks noGrp="1"/>
          </p:cNvGraphicFramePr>
          <p:nvPr/>
        </p:nvGraphicFramePr>
        <p:xfrm>
          <a:off x="1367264" y="4080762"/>
          <a:ext cx="5668275" cy="480060"/>
        </p:xfrm>
        <a:graphic>
          <a:graphicData uri="http://schemas.openxmlformats.org/drawingml/2006/table">
            <a:tbl>
              <a:tblPr firstRow="1" bandRow="1">
                <a:tableStyleId>{5C22544A-7EE6-4342-B048-85BDC9FD1C3A}</a:tableStyleId>
              </a:tblPr>
              <a:tblGrid>
                <a:gridCol w="883635">
                  <a:extLst>
                    <a:ext uri="{9D8B030D-6E8A-4147-A177-3AD203B41FA5}">
                      <a16:colId xmlns:a16="http://schemas.microsoft.com/office/drawing/2014/main" val="1368094629"/>
                    </a:ext>
                  </a:extLst>
                </a:gridCol>
                <a:gridCol w="341760">
                  <a:extLst>
                    <a:ext uri="{9D8B030D-6E8A-4147-A177-3AD203B41FA5}">
                      <a16:colId xmlns:a16="http://schemas.microsoft.com/office/drawing/2014/main" val="3704076693"/>
                    </a:ext>
                  </a:extLst>
                </a:gridCol>
                <a:gridCol w="341760">
                  <a:extLst>
                    <a:ext uri="{9D8B030D-6E8A-4147-A177-3AD203B41FA5}">
                      <a16:colId xmlns:a16="http://schemas.microsoft.com/office/drawing/2014/main" val="2681233401"/>
                    </a:ext>
                  </a:extLst>
                </a:gridCol>
                <a:gridCol w="341760">
                  <a:extLst>
                    <a:ext uri="{9D8B030D-6E8A-4147-A177-3AD203B41FA5}">
                      <a16:colId xmlns:a16="http://schemas.microsoft.com/office/drawing/2014/main" val="214856756"/>
                    </a:ext>
                  </a:extLst>
                </a:gridCol>
                <a:gridCol w="341760">
                  <a:extLst>
                    <a:ext uri="{9D8B030D-6E8A-4147-A177-3AD203B41FA5}">
                      <a16:colId xmlns:a16="http://schemas.microsoft.com/office/drawing/2014/main" val="3711919868"/>
                    </a:ext>
                  </a:extLst>
                </a:gridCol>
                <a:gridCol w="341760">
                  <a:extLst>
                    <a:ext uri="{9D8B030D-6E8A-4147-A177-3AD203B41FA5}">
                      <a16:colId xmlns:a16="http://schemas.microsoft.com/office/drawing/2014/main" val="267304294"/>
                    </a:ext>
                  </a:extLst>
                </a:gridCol>
                <a:gridCol w="341760">
                  <a:extLst>
                    <a:ext uri="{9D8B030D-6E8A-4147-A177-3AD203B41FA5}">
                      <a16:colId xmlns:a16="http://schemas.microsoft.com/office/drawing/2014/main" val="3219935118"/>
                    </a:ext>
                  </a:extLst>
                </a:gridCol>
                <a:gridCol w="341760">
                  <a:extLst>
                    <a:ext uri="{9D8B030D-6E8A-4147-A177-3AD203B41FA5}">
                      <a16:colId xmlns:a16="http://schemas.microsoft.com/office/drawing/2014/main" val="2884713998"/>
                    </a:ext>
                  </a:extLst>
                </a:gridCol>
                <a:gridCol w="341760">
                  <a:extLst>
                    <a:ext uri="{9D8B030D-6E8A-4147-A177-3AD203B41FA5}">
                      <a16:colId xmlns:a16="http://schemas.microsoft.com/office/drawing/2014/main" val="3948885485"/>
                    </a:ext>
                  </a:extLst>
                </a:gridCol>
                <a:gridCol w="341760">
                  <a:extLst>
                    <a:ext uri="{9D8B030D-6E8A-4147-A177-3AD203B41FA5}">
                      <a16:colId xmlns:a16="http://schemas.microsoft.com/office/drawing/2014/main" val="3948627852"/>
                    </a:ext>
                  </a:extLst>
                </a:gridCol>
                <a:gridCol w="341760">
                  <a:extLst>
                    <a:ext uri="{9D8B030D-6E8A-4147-A177-3AD203B41FA5}">
                      <a16:colId xmlns:a16="http://schemas.microsoft.com/office/drawing/2014/main" val="850970822"/>
                    </a:ext>
                  </a:extLst>
                </a:gridCol>
                <a:gridCol w="341760">
                  <a:extLst>
                    <a:ext uri="{9D8B030D-6E8A-4147-A177-3AD203B41FA5}">
                      <a16:colId xmlns:a16="http://schemas.microsoft.com/office/drawing/2014/main" val="2312055353"/>
                    </a:ext>
                  </a:extLst>
                </a:gridCol>
                <a:gridCol w="341760">
                  <a:extLst>
                    <a:ext uri="{9D8B030D-6E8A-4147-A177-3AD203B41FA5}">
                      <a16:colId xmlns:a16="http://schemas.microsoft.com/office/drawing/2014/main" val="2604999974"/>
                    </a:ext>
                  </a:extLst>
                </a:gridCol>
                <a:gridCol w="341760">
                  <a:extLst>
                    <a:ext uri="{9D8B030D-6E8A-4147-A177-3AD203B41FA5}">
                      <a16:colId xmlns:a16="http://schemas.microsoft.com/office/drawing/2014/main" val="4189165256"/>
                    </a:ext>
                  </a:extLst>
                </a:gridCol>
                <a:gridCol w="341760">
                  <a:extLst>
                    <a:ext uri="{9D8B030D-6E8A-4147-A177-3AD203B41FA5}">
                      <a16:colId xmlns:a16="http://schemas.microsoft.com/office/drawing/2014/main" val="2647445118"/>
                    </a:ext>
                  </a:extLst>
                </a:gridCol>
              </a:tblGrid>
              <a:tr h="160020">
                <a:tc>
                  <a:txBody>
                    <a:bodyPr/>
                    <a:lstStyle/>
                    <a:p>
                      <a:pPr marL="0" marR="0" indent="0" algn="r" defTabSz="457200" rtl="0" eaLnBrk="1" fontAlgn="auto" latinLnBrk="0" hangingPunct="1">
                        <a:lnSpc>
                          <a:spcPct val="100000"/>
                        </a:lnSpc>
                        <a:spcBef>
                          <a:spcPts val="0"/>
                        </a:spcBef>
                        <a:spcAft>
                          <a:spcPts val="0"/>
                        </a:spcAft>
                        <a:buClrTx/>
                        <a:buSzTx/>
                        <a:buFontTx/>
                        <a:buNone/>
                        <a:tabLst/>
                        <a:defRPr/>
                      </a:pPr>
                      <a:r>
                        <a:rPr lang="fr-FR" sz="900" b="0" i="0" spc="-30" dirty="0" err="1">
                          <a:solidFill>
                            <a:schemeClr val="tx1">
                              <a:lumMod val="50000"/>
                              <a:lumOff val="50000"/>
                            </a:schemeClr>
                          </a:solidFill>
                          <a:latin typeface="Arial" panose="020B0604020202020204" pitchFamily="34" charset="0"/>
                        </a:rPr>
                        <a:t>Number</a:t>
                      </a:r>
                      <a:r>
                        <a:rPr lang="fr-FR" sz="900" b="0" i="0" spc="-30" dirty="0">
                          <a:solidFill>
                            <a:schemeClr val="tx1">
                              <a:lumMod val="50000"/>
                              <a:lumOff val="50000"/>
                            </a:schemeClr>
                          </a:solidFill>
                          <a:latin typeface="Arial" panose="020B0604020202020204" pitchFamily="34" charset="0"/>
                        </a:rPr>
                        <a:t> at </a:t>
                      </a:r>
                      <a:r>
                        <a:rPr lang="fr-FR" sz="900" b="0" i="0" spc="-30" dirty="0" err="1">
                          <a:solidFill>
                            <a:schemeClr val="tx1">
                              <a:lumMod val="50000"/>
                              <a:lumOff val="50000"/>
                            </a:schemeClr>
                          </a:solidFill>
                          <a:latin typeface="Arial" panose="020B0604020202020204" pitchFamily="34" charset="0"/>
                        </a:rPr>
                        <a:t>risk</a:t>
                      </a:r>
                      <a:endParaRPr lang="fr-FR" sz="900" b="0" i="0" spc="-30" dirty="0">
                        <a:solidFill>
                          <a:schemeClr val="tx1">
                            <a:lumMod val="50000"/>
                            <a:lumOff val="50000"/>
                          </a:schemeClr>
                        </a:solidFill>
                        <a:latin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fr-FR" sz="900" b="0" i="0" dirty="0">
                        <a:solidFill>
                          <a:schemeClr val="tx1">
                            <a:lumMod val="50000"/>
                            <a:lumOff val="50000"/>
                          </a:schemeClr>
                        </a:solidFill>
                        <a:latin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fr-FR" sz="900" b="0" i="0" dirty="0">
                        <a:solidFill>
                          <a:schemeClr val="tx1">
                            <a:lumMod val="50000"/>
                            <a:lumOff val="50000"/>
                          </a:schemeClr>
                        </a:solidFill>
                        <a:latin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fr-FR" sz="900" b="0" i="0" dirty="0">
                        <a:solidFill>
                          <a:schemeClr val="tx1">
                            <a:lumMod val="50000"/>
                            <a:lumOff val="50000"/>
                          </a:schemeClr>
                        </a:solidFill>
                        <a:latin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fr-FR" sz="900" b="0" i="0" dirty="0">
                        <a:solidFill>
                          <a:schemeClr val="tx1">
                            <a:lumMod val="50000"/>
                            <a:lumOff val="50000"/>
                          </a:schemeClr>
                        </a:solidFill>
                        <a:latin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fr-FR" sz="900" b="0" i="0" dirty="0">
                        <a:solidFill>
                          <a:schemeClr val="tx1">
                            <a:lumMod val="50000"/>
                            <a:lumOff val="50000"/>
                          </a:schemeClr>
                        </a:solidFill>
                        <a:latin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fr-FR" sz="900" b="0" i="0" dirty="0">
                        <a:solidFill>
                          <a:schemeClr val="tx1">
                            <a:lumMod val="50000"/>
                            <a:lumOff val="50000"/>
                          </a:schemeClr>
                        </a:solidFill>
                        <a:latin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fr-FR" sz="900" b="0" i="0" dirty="0">
                        <a:solidFill>
                          <a:schemeClr val="tx1">
                            <a:lumMod val="50000"/>
                            <a:lumOff val="50000"/>
                          </a:schemeClr>
                        </a:solidFill>
                        <a:latin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fr-FR" sz="900" b="0" i="0" dirty="0">
                        <a:solidFill>
                          <a:schemeClr val="tx1">
                            <a:lumMod val="50000"/>
                            <a:lumOff val="50000"/>
                          </a:schemeClr>
                        </a:solidFill>
                        <a:latin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fr-FR" sz="900" b="0" i="0" dirty="0">
                        <a:solidFill>
                          <a:schemeClr val="tx1">
                            <a:lumMod val="50000"/>
                            <a:lumOff val="50000"/>
                          </a:schemeClr>
                        </a:solidFill>
                        <a:latin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fr-FR" sz="900" b="0" i="0" dirty="0">
                        <a:solidFill>
                          <a:schemeClr val="tx1">
                            <a:lumMod val="50000"/>
                            <a:lumOff val="50000"/>
                          </a:schemeClr>
                        </a:solidFill>
                        <a:latin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fr-FR" sz="900" b="0" i="0" dirty="0">
                        <a:solidFill>
                          <a:schemeClr val="tx1">
                            <a:lumMod val="50000"/>
                            <a:lumOff val="50000"/>
                          </a:schemeClr>
                        </a:solidFill>
                        <a:latin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fr-FR" sz="900" b="0" i="0" dirty="0">
                        <a:solidFill>
                          <a:schemeClr val="tx1">
                            <a:lumMod val="50000"/>
                            <a:lumOff val="50000"/>
                          </a:schemeClr>
                        </a:solidFill>
                        <a:latin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fr-FR" sz="900" b="0" i="0" dirty="0">
                        <a:solidFill>
                          <a:schemeClr val="tx1">
                            <a:lumMod val="50000"/>
                            <a:lumOff val="50000"/>
                          </a:schemeClr>
                        </a:solidFill>
                        <a:latin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fr-FR" sz="900" b="0" i="0" dirty="0">
                        <a:solidFill>
                          <a:schemeClr val="tx1">
                            <a:lumMod val="50000"/>
                            <a:lumOff val="50000"/>
                          </a:schemeClr>
                        </a:solidFill>
                        <a:latin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95580280"/>
                  </a:ext>
                </a:extLst>
              </a:tr>
              <a:tr h="160020">
                <a:tc>
                  <a:txBody>
                    <a:bodyPr/>
                    <a:lstStyle>
                      <a:lvl1pPr marL="0" algn="l" defTabSz="342900" rtl="0" eaLnBrk="1" latinLnBrk="0" hangingPunct="1">
                        <a:defRPr sz="1350" kern="1200">
                          <a:solidFill>
                            <a:schemeClr val="dk1"/>
                          </a:solidFill>
                          <a:latin typeface="Calibri"/>
                        </a:defRPr>
                      </a:lvl1pPr>
                      <a:lvl2pPr marL="342900" algn="l" defTabSz="342900" rtl="0" eaLnBrk="1" latinLnBrk="0" hangingPunct="1">
                        <a:defRPr sz="1350" kern="1200">
                          <a:solidFill>
                            <a:schemeClr val="dk1"/>
                          </a:solidFill>
                          <a:latin typeface="Calibri"/>
                        </a:defRPr>
                      </a:lvl2pPr>
                      <a:lvl3pPr marL="685800" algn="l" defTabSz="342900" rtl="0" eaLnBrk="1" latinLnBrk="0" hangingPunct="1">
                        <a:defRPr sz="1350" kern="1200">
                          <a:solidFill>
                            <a:schemeClr val="dk1"/>
                          </a:solidFill>
                          <a:latin typeface="Calibri"/>
                        </a:defRPr>
                      </a:lvl3pPr>
                      <a:lvl4pPr marL="1028700" algn="l" defTabSz="342900" rtl="0" eaLnBrk="1" latinLnBrk="0" hangingPunct="1">
                        <a:defRPr sz="1350" kern="1200">
                          <a:solidFill>
                            <a:schemeClr val="dk1"/>
                          </a:solidFill>
                          <a:latin typeface="Calibri"/>
                        </a:defRPr>
                      </a:lvl4pPr>
                      <a:lvl5pPr marL="1371600" algn="l" defTabSz="342900" rtl="0" eaLnBrk="1" latinLnBrk="0" hangingPunct="1">
                        <a:defRPr sz="1350" kern="1200">
                          <a:solidFill>
                            <a:schemeClr val="dk1"/>
                          </a:solidFill>
                          <a:latin typeface="Calibri"/>
                        </a:defRPr>
                      </a:lvl5pPr>
                      <a:lvl6pPr marL="1714500" algn="l" defTabSz="342900" rtl="0" eaLnBrk="1" latinLnBrk="0" hangingPunct="1">
                        <a:defRPr sz="1350" kern="1200">
                          <a:solidFill>
                            <a:schemeClr val="dk1"/>
                          </a:solidFill>
                          <a:latin typeface="Calibri"/>
                        </a:defRPr>
                      </a:lvl6pPr>
                      <a:lvl7pPr marL="2057400" algn="l" defTabSz="342900" rtl="0" eaLnBrk="1" latinLnBrk="0" hangingPunct="1">
                        <a:defRPr sz="1350" kern="1200">
                          <a:solidFill>
                            <a:schemeClr val="dk1"/>
                          </a:solidFill>
                          <a:latin typeface="Calibri"/>
                        </a:defRPr>
                      </a:lvl7pPr>
                      <a:lvl8pPr marL="2400300" algn="l" defTabSz="342900" rtl="0" eaLnBrk="1" latinLnBrk="0" hangingPunct="1">
                        <a:defRPr sz="1350" kern="1200">
                          <a:solidFill>
                            <a:schemeClr val="dk1"/>
                          </a:solidFill>
                          <a:latin typeface="Calibri"/>
                        </a:defRPr>
                      </a:lvl8pPr>
                      <a:lvl9pPr marL="2743200" algn="l" defTabSz="342900" rtl="0" eaLnBrk="1" latinLnBrk="0" hangingPunct="1">
                        <a:defRPr sz="1350" kern="1200">
                          <a:solidFill>
                            <a:schemeClr val="dk1"/>
                          </a:solidFill>
                          <a:latin typeface="Calibri"/>
                        </a:defRPr>
                      </a:lvl9pPr>
                    </a:lstStyle>
                    <a:p>
                      <a:pPr marL="0" marR="0" indent="0" algn="r" defTabSz="457200" rtl="0" eaLnBrk="1" fontAlgn="auto" latinLnBrk="0" hangingPunct="1">
                        <a:lnSpc>
                          <a:spcPct val="100000"/>
                        </a:lnSpc>
                        <a:spcBef>
                          <a:spcPts val="0"/>
                        </a:spcBef>
                        <a:spcAft>
                          <a:spcPts val="0"/>
                        </a:spcAft>
                        <a:buClrTx/>
                        <a:buSzTx/>
                        <a:buFontTx/>
                        <a:buNone/>
                        <a:tabLst/>
                        <a:defRPr/>
                      </a:pPr>
                      <a:r>
                        <a:rPr lang="fr-FR" sz="900" b="0" i="0" spc="-30" dirty="0" err="1">
                          <a:solidFill>
                            <a:schemeClr val="accent1"/>
                          </a:solidFill>
                          <a:latin typeface="Arial" panose="020B0604020202020204" pitchFamily="34" charset="0"/>
                        </a:rPr>
                        <a:t>Sintilimab</a:t>
                      </a:r>
                      <a:endParaRPr lang="fr-FR" sz="900" b="0" i="0" spc="-30" dirty="0">
                        <a:solidFill>
                          <a:schemeClr val="accent1"/>
                        </a:solidFill>
                        <a:latin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lvl1pPr marL="0" algn="l" defTabSz="342900" rtl="0" eaLnBrk="1" latinLnBrk="0" hangingPunct="1">
                        <a:defRPr sz="1350" kern="1200">
                          <a:solidFill>
                            <a:schemeClr val="dk1"/>
                          </a:solidFill>
                          <a:latin typeface="Calibri"/>
                        </a:defRPr>
                      </a:lvl1pPr>
                      <a:lvl2pPr marL="342900" algn="l" defTabSz="342900" rtl="0" eaLnBrk="1" latinLnBrk="0" hangingPunct="1">
                        <a:defRPr sz="1350" kern="1200">
                          <a:solidFill>
                            <a:schemeClr val="dk1"/>
                          </a:solidFill>
                          <a:latin typeface="Calibri"/>
                        </a:defRPr>
                      </a:lvl2pPr>
                      <a:lvl3pPr marL="685800" algn="l" defTabSz="342900" rtl="0" eaLnBrk="1" latinLnBrk="0" hangingPunct="1">
                        <a:defRPr sz="1350" kern="1200">
                          <a:solidFill>
                            <a:schemeClr val="dk1"/>
                          </a:solidFill>
                          <a:latin typeface="Calibri"/>
                        </a:defRPr>
                      </a:lvl3pPr>
                      <a:lvl4pPr marL="1028700" algn="l" defTabSz="342900" rtl="0" eaLnBrk="1" latinLnBrk="0" hangingPunct="1">
                        <a:defRPr sz="1350" kern="1200">
                          <a:solidFill>
                            <a:schemeClr val="dk1"/>
                          </a:solidFill>
                          <a:latin typeface="Calibri"/>
                        </a:defRPr>
                      </a:lvl4pPr>
                      <a:lvl5pPr marL="1371600" algn="l" defTabSz="342900" rtl="0" eaLnBrk="1" latinLnBrk="0" hangingPunct="1">
                        <a:defRPr sz="1350" kern="1200">
                          <a:solidFill>
                            <a:schemeClr val="dk1"/>
                          </a:solidFill>
                          <a:latin typeface="Calibri"/>
                        </a:defRPr>
                      </a:lvl5pPr>
                      <a:lvl6pPr marL="1714500" algn="l" defTabSz="342900" rtl="0" eaLnBrk="1" latinLnBrk="0" hangingPunct="1">
                        <a:defRPr sz="1350" kern="1200">
                          <a:solidFill>
                            <a:schemeClr val="dk1"/>
                          </a:solidFill>
                          <a:latin typeface="Calibri"/>
                        </a:defRPr>
                      </a:lvl6pPr>
                      <a:lvl7pPr marL="2057400" algn="l" defTabSz="342900" rtl="0" eaLnBrk="1" latinLnBrk="0" hangingPunct="1">
                        <a:defRPr sz="1350" kern="1200">
                          <a:solidFill>
                            <a:schemeClr val="dk1"/>
                          </a:solidFill>
                          <a:latin typeface="Calibri"/>
                        </a:defRPr>
                      </a:lvl7pPr>
                      <a:lvl8pPr marL="2400300" algn="l" defTabSz="342900" rtl="0" eaLnBrk="1" latinLnBrk="0" hangingPunct="1">
                        <a:defRPr sz="1350" kern="1200">
                          <a:solidFill>
                            <a:schemeClr val="dk1"/>
                          </a:solidFill>
                          <a:latin typeface="Calibri"/>
                        </a:defRPr>
                      </a:lvl8pPr>
                      <a:lvl9pPr marL="2743200" algn="l" defTabSz="342900" rtl="0" eaLnBrk="1" latinLnBrk="0" hangingPunct="1">
                        <a:defRPr sz="1350" kern="1200">
                          <a:solidFill>
                            <a:schemeClr val="dk1"/>
                          </a:solidFill>
                          <a:latin typeface="Calibri"/>
                        </a:defRPr>
                      </a:lvl9p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900" b="0" i="0" dirty="0">
                          <a:solidFill>
                            <a:schemeClr val="accent1"/>
                          </a:solidFill>
                          <a:latin typeface="Arial" panose="020B0604020202020204" pitchFamily="34" charset="0"/>
                        </a:rPr>
                        <a:t>95</a:t>
                      </a: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lvl1pPr marL="0" algn="l" defTabSz="342900" rtl="0" eaLnBrk="1" latinLnBrk="0" hangingPunct="1">
                        <a:defRPr sz="1350" kern="1200">
                          <a:solidFill>
                            <a:schemeClr val="dk1"/>
                          </a:solidFill>
                          <a:latin typeface="Calibri"/>
                        </a:defRPr>
                      </a:lvl1pPr>
                      <a:lvl2pPr marL="342900" algn="l" defTabSz="342900" rtl="0" eaLnBrk="1" latinLnBrk="0" hangingPunct="1">
                        <a:defRPr sz="1350" kern="1200">
                          <a:solidFill>
                            <a:schemeClr val="dk1"/>
                          </a:solidFill>
                          <a:latin typeface="Calibri"/>
                        </a:defRPr>
                      </a:lvl2pPr>
                      <a:lvl3pPr marL="685800" algn="l" defTabSz="342900" rtl="0" eaLnBrk="1" latinLnBrk="0" hangingPunct="1">
                        <a:defRPr sz="1350" kern="1200">
                          <a:solidFill>
                            <a:schemeClr val="dk1"/>
                          </a:solidFill>
                          <a:latin typeface="Calibri"/>
                        </a:defRPr>
                      </a:lvl3pPr>
                      <a:lvl4pPr marL="1028700" algn="l" defTabSz="342900" rtl="0" eaLnBrk="1" latinLnBrk="0" hangingPunct="1">
                        <a:defRPr sz="1350" kern="1200">
                          <a:solidFill>
                            <a:schemeClr val="dk1"/>
                          </a:solidFill>
                          <a:latin typeface="Calibri"/>
                        </a:defRPr>
                      </a:lvl4pPr>
                      <a:lvl5pPr marL="1371600" algn="l" defTabSz="342900" rtl="0" eaLnBrk="1" latinLnBrk="0" hangingPunct="1">
                        <a:defRPr sz="1350" kern="1200">
                          <a:solidFill>
                            <a:schemeClr val="dk1"/>
                          </a:solidFill>
                          <a:latin typeface="Calibri"/>
                        </a:defRPr>
                      </a:lvl5pPr>
                      <a:lvl6pPr marL="1714500" algn="l" defTabSz="342900" rtl="0" eaLnBrk="1" latinLnBrk="0" hangingPunct="1">
                        <a:defRPr sz="1350" kern="1200">
                          <a:solidFill>
                            <a:schemeClr val="dk1"/>
                          </a:solidFill>
                          <a:latin typeface="Calibri"/>
                        </a:defRPr>
                      </a:lvl6pPr>
                      <a:lvl7pPr marL="2057400" algn="l" defTabSz="342900" rtl="0" eaLnBrk="1" latinLnBrk="0" hangingPunct="1">
                        <a:defRPr sz="1350" kern="1200">
                          <a:solidFill>
                            <a:schemeClr val="dk1"/>
                          </a:solidFill>
                          <a:latin typeface="Calibri"/>
                        </a:defRPr>
                      </a:lvl7pPr>
                      <a:lvl8pPr marL="2400300" algn="l" defTabSz="342900" rtl="0" eaLnBrk="1" latinLnBrk="0" hangingPunct="1">
                        <a:defRPr sz="1350" kern="1200">
                          <a:solidFill>
                            <a:schemeClr val="dk1"/>
                          </a:solidFill>
                          <a:latin typeface="Calibri"/>
                        </a:defRPr>
                      </a:lvl8pPr>
                      <a:lvl9pPr marL="2743200" algn="l" defTabSz="342900" rtl="0" eaLnBrk="1" latinLnBrk="0" hangingPunct="1">
                        <a:defRPr sz="1350" kern="1200">
                          <a:solidFill>
                            <a:schemeClr val="dk1"/>
                          </a:solidFill>
                          <a:latin typeface="Calibri"/>
                        </a:defRPr>
                      </a:lvl9p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900" b="0" i="0" dirty="0">
                          <a:solidFill>
                            <a:schemeClr val="accent1"/>
                          </a:solidFill>
                          <a:latin typeface="Arial" panose="020B0604020202020204" pitchFamily="34" charset="0"/>
                        </a:rPr>
                        <a:t>84</a:t>
                      </a: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lvl1pPr marL="0" algn="l" defTabSz="342900" rtl="0" eaLnBrk="1" latinLnBrk="0" hangingPunct="1">
                        <a:defRPr sz="1350" kern="1200">
                          <a:solidFill>
                            <a:schemeClr val="dk1"/>
                          </a:solidFill>
                          <a:latin typeface="Calibri"/>
                        </a:defRPr>
                      </a:lvl1pPr>
                      <a:lvl2pPr marL="342900" algn="l" defTabSz="342900" rtl="0" eaLnBrk="1" latinLnBrk="0" hangingPunct="1">
                        <a:defRPr sz="1350" kern="1200">
                          <a:solidFill>
                            <a:schemeClr val="dk1"/>
                          </a:solidFill>
                          <a:latin typeface="Calibri"/>
                        </a:defRPr>
                      </a:lvl2pPr>
                      <a:lvl3pPr marL="685800" algn="l" defTabSz="342900" rtl="0" eaLnBrk="1" latinLnBrk="0" hangingPunct="1">
                        <a:defRPr sz="1350" kern="1200">
                          <a:solidFill>
                            <a:schemeClr val="dk1"/>
                          </a:solidFill>
                          <a:latin typeface="Calibri"/>
                        </a:defRPr>
                      </a:lvl3pPr>
                      <a:lvl4pPr marL="1028700" algn="l" defTabSz="342900" rtl="0" eaLnBrk="1" latinLnBrk="0" hangingPunct="1">
                        <a:defRPr sz="1350" kern="1200">
                          <a:solidFill>
                            <a:schemeClr val="dk1"/>
                          </a:solidFill>
                          <a:latin typeface="Calibri"/>
                        </a:defRPr>
                      </a:lvl4pPr>
                      <a:lvl5pPr marL="1371600" algn="l" defTabSz="342900" rtl="0" eaLnBrk="1" latinLnBrk="0" hangingPunct="1">
                        <a:defRPr sz="1350" kern="1200">
                          <a:solidFill>
                            <a:schemeClr val="dk1"/>
                          </a:solidFill>
                          <a:latin typeface="Calibri"/>
                        </a:defRPr>
                      </a:lvl5pPr>
                      <a:lvl6pPr marL="1714500" algn="l" defTabSz="342900" rtl="0" eaLnBrk="1" latinLnBrk="0" hangingPunct="1">
                        <a:defRPr sz="1350" kern="1200">
                          <a:solidFill>
                            <a:schemeClr val="dk1"/>
                          </a:solidFill>
                          <a:latin typeface="Calibri"/>
                        </a:defRPr>
                      </a:lvl6pPr>
                      <a:lvl7pPr marL="2057400" algn="l" defTabSz="342900" rtl="0" eaLnBrk="1" latinLnBrk="0" hangingPunct="1">
                        <a:defRPr sz="1350" kern="1200">
                          <a:solidFill>
                            <a:schemeClr val="dk1"/>
                          </a:solidFill>
                          <a:latin typeface="Calibri"/>
                        </a:defRPr>
                      </a:lvl7pPr>
                      <a:lvl8pPr marL="2400300" algn="l" defTabSz="342900" rtl="0" eaLnBrk="1" latinLnBrk="0" hangingPunct="1">
                        <a:defRPr sz="1350" kern="1200">
                          <a:solidFill>
                            <a:schemeClr val="dk1"/>
                          </a:solidFill>
                          <a:latin typeface="Calibri"/>
                        </a:defRPr>
                      </a:lvl8pPr>
                      <a:lvl9pPr marL="2743200" algn="l" defTabSz="342900" rtl="0" eaLnBrk="1" latinLnBrk="0" hangingPunct="1">
                        <a:defRPr sz="1350" kern="1200">
                          <a:solidFill>
                            <a:schemeClr val="dk1"/>
                          </a:solidFill>
                          <a:latin typeface="Calibri"/>
                        </a:defRPr>
                      </a:lvl9p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900" b="0" i="0" dirty="0">
                          <a:solidFill>
                            <a:schemeClr val="accent1"/>
                          </a:solidFill>
                          <a:latin typeface="Arial" panose="020B0604020202020204" pitchFamily="34" charset="0"/>
                        </a:rPr>
                        <a:t>67</a:t>
                      </a: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lvl1pPr marL="0" algn="l" defTabSz="342900" rtl="0" eaLnBrk="1" latinLnBrk="0" hangingPunct="1">
                        <a:defRPr sz="1350" kern="1200">
                          <a:solidFill>
                            <a:schemeClr val="dk1"/>
                          </a:solidFill>
                          <a:latin typeface="Calibri"/>
                        </a:defRPr>
                      </a:lvl1pPr>
                      <a:lvl2pPr marL="342900" algn="l" defTabSz="342900" rtl="0" eaLnBrk="1" latinLnBrk="0" hangingPunct="1">
                        <a:defRPr sz="1350" kern="1200">
                          <a:solidFill>
                            <a:schemeClr val="dk1"/>
                          </a:solidFill>
                          <a:latin typeface="Calibri"/>
                        </a:defRPr>
                      </a:lvl2pPr>
                      <a:lvl3pPr marL="685800" algn="l" defTabSz="342900" rtl="0" eaLnBrk="1" latinLnBrk="0" hangingPunct="1">
                        <a:defRPr sz="1350" kern="1200">
                          <a:solidFill>
                            <a:schemeClr val="dk1"/>
                          </a:solidFill>
                          <a:latin typeface="Calibri"/>
                        </a:defRPr>
                      </a:lvl3pPr>
                      <a:lvl4pPr marL="1028700" algn="l" defTabSz="342900" rtl="0" eaLnBrk="1" latinLnBrk="0" hangingPunct="1">
                        <a:defRPr sz="1350" kern="1200">
                          <a:solidFill>
                            <a:schemeClr val="dk1"/>
                          </a:solidFill>
                          <a:latin typeface="Calibri"/>
                        </a:defRPr>
                      </a:lvl4pPr>
                      <a:lvl5pPr marL="1371600" algn="l" defTabSz="342900" rtl="0" eaLnBrk="1" latinLnBrk="0" hangingPunct="1">
                        <a:defRPr sz="1350" kern="1200">
                          <a:solidFill>
                            <a:schemeClr val="dk1"/>
                          </a:solidFill>
                          <a:latin typeface="Calibri"/>
                        </a:defRPr>
                      </a:lvl5pPr>
                      <a:lvl6pPr marL="1714500" algn="l" defTabSz="342900" rtl="0" eaLnBrk="1" latinLnBrk="0" hangingPunct="1">
                        <a:defRPr sz="1350" kern="1200">
                          <a:solidFill>
                            <a:schemeClr val="dk1"/>
                          </a:solidFill>
                          <a:latin typeface="Calibri"/>
                        </a:defRPr>
                      </a:lvl6pPr>
                      <a:lvl7pPr marL="2057400" algn="l" defTabSz="342900" rtl="0" eaLnBrk="1" latinLnBrk="0" hangingPunct="1">
                        <a:defRPr sz="1350" kern="1200">
                          <a:solidFill>
                            <a:schemeClr val="dk1"/>
                          </a:solidFill>
                          <a:latin typeface="Calibri"/>
                        </a:defRPr>
                      </a:lvl7pPr>
                      <a:lvl8pPr marL="2400300" algn="l" defTabSz="342900" rtl="0" eaLnBrk="1" latinLnBrk="0" hangingPunct="1">
                        <a:defRPr sz="1350" kern="1200">
                          <a:solidFill>
                            <a:schemeClr val="dk1"/>
                          </a:solidFill>
                          <a:latin typeface="Calibri"/>
                        </a:defRPr>
                      </a:lvl8pPr>
                      <a:lvl9pPr marL="2743200" algn="l" defTabSz="342900" rtl="0" eaLnBrk="1" latinLnBrk="0" hangingPunct="1">
                        <a:defRPr sz="1350" kern="1200">
                          <a:solidFill>
                            <a:schemeClr val="dk1"/>
                          </a:solidFill>
                          <a:latin typeface="Calibri"/>
                        </a:defRPr>
                      </a:lvl9p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900" b="0" i="0" dirty="0">
                          <a:solidFill>
                            <a:schemeClr val="accent1"/>
                          </a:solidFill>
                          <a:latin typeface="Arial" panose="020B0604020202020204" pitchFamily="34" charset="0"/>
                        </a:rPr>
                        <a:t>57</a:t>
                      </a: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lvl1pPr marL="0" algn="l" defTabSz="342900" rtl="0" eaLnBrk="1" latinLnBrk="0" hangingPunct="1">
                        <a:defRPr sz="1350" kern="1200">
                          <a:solidFill>
                            <a:schemeClr val="dk1"/>
                          </a:solidFill>
                          <a:latin typeface="Calibri"/>
                        </a:defRPr>
                      </a:lvl1pPr>
                      <a:lvl2pPr marL="342900" algn="l" defTabSz="342900" rtl="0" eaLnBrk="1" latinLnBrk="0" hangingPunct="1">
                        <a:defRPr sz="1350" kern="1200">
                          <a:solidFill>
                            <a:schemeClr val="dk1"/>
                          </a:solidFill>
                          <a:latin typeface="Calibri"/>
                        </a:defRPr>
                      </a:lvl2pPr>
                      <a:lvl3pPr marL="685800" algn="l" defTabSz="342900" rtl="0" eaLnBrk="1" latinLnBrk="0" hangingPunct="1">
                        <a:defRPr sz="1350" kern="1200">
                          <a:solidFill>
                            <a:schemeClr val="dk1"/>
                          </a:solidFill>
                          <a:latin typeface="Calibri"/>
                        </a:defRPr>
                      </a:lvl3pPr>
                      <a:lvl4pPr marL="1028700" algn="l" defTabSz="342900" rtl="0" eaLnBrk="1" latinLnBrk="0" hangingPunct="1">
                        <a:defRPr sz="1350" kern="1200">
                          <a:solidFill>
                            <a:schemeClr val="dk1"/>
                          </a:solidFill>
                          <a:latin typeface="Calibri"/>
                        </a:defRPr>
                      </a:lvl4pPr>
                      <a:lvl5pPr marL="1371600" algn="l" defTabSz="342900" rtl="0" eaLnBrk="1" latinLnBrk="0" hangingPunct="1">
                        <a:defRPr sz="1350" kern="1200">
                          <a:solidFill>
                            <a:schemeClr val="dk1"/>
                          </a:solidFill>
                          <a:latin typeface="Calibri"/>
                        </a:defRPr>
                      </a:lvl5pPr>
                      <a:lvl6pPr marL="1714500" algn="l" defTabSz="342900" rtl="0" eaLnBrk="1" latinLnBrk="0" hangingPunct="1">
                        <a:defRPr sz="1350" kern="1200">
                          <a:solidFill>
                            <a:schemeClr val="dk1"/>
                          </a:solidFill>
                          <a:latin typeface="Calibri"/>
                        </a:defRPr>
                      </a:lvl6pPr>
                      <a:lvl7pPr marL="2057400" algn="l" defTabSz="342900" rtl="0" eaLnBrk="1" latinLnBrk="0" hangingPunct="1">
                        <a:defRPr sz="1350" kern="1200">
                          <a:solidFill>
                            <a:schemeClr val="dk1"/>
                          </a:solidFill>
                          <a:latin typeface="Calibri"/>
                        </a:defRPr>
                      </a:lvl7pPr>
                      <a:lvl8pPr marL="2400300" algn="l" defTabSz="342900" rtl="0" eaLnBrk="1" latinLnBrk="0" hangingPunct="1">
                        <a:defRPr sz="1350" kern="1200">
                          <a:solidFill>
                            <a:schemeClr val="dk1"/>
                          </a:solidFill>
                          <a:latin typeface="Calibri"/>
                        </a:defRPr>
                      </a:lvl8pPr>
                      <a:lvl9pPr marL="2743200" algn="l" defTabSz="342900" rtl="0" eaLnBrk="1" latinLnBrk="0" hangingPunct="1">
                        <a:defRPr sz="1350" kern="1200">
                          <a:solidFill>
                            <a:schemeClr val="dk1"/>
                          </a:solidFill>
                          <a:latin typeface="Calibri"/>
                        </a:defRPr>
                      </a:lvl9p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900" b="0" i="0" dirty="0">
                          <a:solidFill>
                            <a:schemeClr val="accent1"/>
                          </a:solidFill>
                          <a:latin typeface="Arial" panose="020B0604020202020204" pitchFamily="34" charset="0"/>
                        </a:rPr>
                        <a:t>46</a:t>
                      </a: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900" b="0" i="0" dirty="0">
                          <a:solidFill>
                            <a:schemeClr val="accent1"/>
                          </a:solidFill>
                          <a:latin typeface="Arial" panose="020B0604020202020204" pitchFamily="34" charset="0"/>
                        </a:rPr>
                        <a:t>36</a:t>
                      </a: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900" b="0" i="0" dirty="0">
                          <a:solidFill>
                            <a:schemeClr val="accent1"/>
                          </a:solidFill>
                          <a:latin typeface="Arial" panose="020B0604020202020204" pitchFamily="34" charset="0"/>
                        </a:rPr>
                        <a:t>25</a:t>
                      </a: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900" b="0" i="0" dirty="0">
                          <a:solidFill>
                            <a:schemeClr val="accent1"/>
                          </a:solidFill>
                          <a:latin typeface="Arial" panose="020B0604020202020204" pitchFamily="34" charset="0"/>
                        </a:rPr>
                        <a:t>18</a:t>
                      </a: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900" b="0" i="0" dirty="0">
                          <a:solidFill>
                            <a:schemeClr val="accent1"/>
                          </a:solidFill>
                          <a:latin typeface="Arial" panose="020B0604020202020204" pitchFamily="34" charset="0"/>
                        </a:rPr>
                        <a:t>9</a:t>
                      </a: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900" b="0" i="0" dirty="0">
                          <a:solidFill>
                            <a:schemeClr val="accent1"/>
                          </a:solidFill>
                          <a:latin typeface="Arial" panose="020B0604020202020204" pitchFamily="34" charset="0"/>
                        </a:rPr>
                        <a:t>4</a:t>
                      </a: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900" b="0" i="0" dirty="0">
                          <a:solidFill>
                            <a:schemeClr val="accent1"/>
                          </a:solidFill>
                          <a:latin typeface="Arial" panose="020B0604020202020204" pitchFamily="34" charset="0"/>
                        </a:rPr>
                        <a:t>4</a:t>
                      </a: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900" b="0" i="0" dirty="0">
                          <a:solidFill>
                            <a:schemeClr val="accent1"/>
                          </a:solidFill>
                          <a:latin typeface="Arial" panose="020B0604020202020204" pitchFamily="34" charset="0"/>
                        </a:rPr>
                        <a:t>2</a:t>
                      </a: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900" b="0" i="0" dirty="0">
                          <a:solidFill>
                            <a:schemeClr val="accent1"/>
                          </a:solidFill>
                          <a:latin typeface="Arial" panose="020B0604020202020204" pitchFamily="34" charset="0"/>
                        </a:rPr>
                        <a:t>1</a:t>
                      </a: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900" b="0" i="0" dirty="0">
                          <a:solidFill>
                            <a:schemeClr val="accent1"/>
                          </a:solidFill>
                          <a:latin typeface="Arial" panose="020B0604020202020204" pitchFamily="34" charset="0"/>
                        </a:rPr>
                        <a:t>0</a:t>
                      </a: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509790018"/>
                  </a:ext>
                </a:extLst>
              </a:tr>
              <a:tr h="160020">
                <a:tc>
                  <a:txBody>
                    <a:bodyPr/>
                    <a:lstStyle>
                      <a:lvl1pPr marL="0" algn="l" defTabSz="342900" rtl="0" eaLnBrk="1" latinLnBrk="0" hangingPunct="1">
                        <a:defRPr sz="1350" kern="1200">
                          <a:solidFill>
                            <a:schemeClr val="dk1"/>
                          </a:solidFill>
                          <a:latin typeface="Calibri"/>
                        </a:defRPr>
                      </a:lvl1pPr>
                      <a:lvl2pPr marL="342900" algn="l" defTabSz="342900" rtl="0" eaLnBrk="1" latinLnBrk="0" hangingPunct="1">
                        <a:defRPr sz="1350" kern="1200">
                          <a:solidFill>
                            <a:schemeClr val="dk1"/>
                          </a:solidFill>
                          <a:latin typeface="Calibri"/>
                        </a:defRPr>
                      </a:lvl2pPr>
                      <a:lvl3pPr marL="685800" algn="l" defTabSz="342900" rtl="0" eaLnBrk="1" latinLnBrk="0" hangingPunct="1">
                        <a:defRPr sz="1350" kern="1200">
                          <a:solidFill>
                            <a:schemeClr val="dk1"/>
                          </a:solidFill>
                          <a:latin typeface="Calibri"/>
                        </a:defRPr>
                      </a:lvl3pPr>
                      <a:lvl4pPr marL="1028700" algn="l" defTabSz="342900" rtl="0" eaLnBrk="1" latinLnBrk="0" hangingPunct="1">
                        <a:defRPr sz="1350" kern="1200">
                          <a:solidFill>
                            <a:schemeClr val="dk1"/>
                          </a:solidFill>
                          <a:latin typeface="Calibri"/>
                        </a:defRPr>
                      </a:lvl4pPr>
                      <a:lvl5pPr marL="1371600" algn="l" defTabSz="342900" rtl="0" eaLnBrk="1" latinLnBrk="0" hangingPunct="1">
                        <a:defRPr sz="1350" kern="1200">
                          <a:solidFill>
                            <a:schemeClr val="dk1"/>
                          </a:solidFill>
                          <a:latin typeface="Calibri"/>
                        </a:defRPr>
                      </a:lvl5pPr>
                      <a:lvl6pPr marL="1714500" algn="l" defTabSz="342900" rtl="0" eaLnBrk="1" latinLnBrk="0" hangingPunct="1">
                        <a:defRPr sz="1350" kern="1200">
                          <a:solidFill>
                            <a:schemeClr val="dk1"/>
                          </a:solidFill>
                          <a:latin typeface="Calibri"/>
                        </a:defRPr>
                      </a:lvl6pPr>
                      <a:lvl7pPr marL="2057400" algn="l" defTabSz="342900" rtl="0" eaLnBrk="1" latinLnBrk="0" hangingPunct="1">
                        <a:defRPr sz="1350" kern="1200">
                          <a:solidFill>
                            <a:schemeClr val="dk1"/>
                          </a:solidFill>
                          <a:latin typeface="Calibri"/>
                        </a:defRPr>
                      </a:lvl7pPr>
                      <a:lvl8pPr marL="2400300" algn="l" defTabSz="342900" rtl="0" eaLnBrk="1" latinLnBrk="0" hangingPunct="1">
                        <a:defRPr sz="1350" kern="1200">
                          <a:solidFill>
                            <a:schemeClr val="dk1"/>
                          </a:solidFill>
                          <a:latin typeface="Calibri"/>
                        </a:defRPr>
                      </a:lvl8pPr>
                      <a:lvl9pPr marL="2743200" algn="l" defTabSz="342900" rtl="0" eaLnBrk="1" latinLnBrk="0" hangingPunct="1">
                        <a:defRPr sz="1350" kern="1200">
                          <a:solidFill>
                            <a:schemeClr val="dk1"/>
                          </a:solidFill>
                          <a:latin typeface="Calibri"/>
                        </a:defRPr>
                      </a:lvl9pPr>
                    </a:lstStyle>
                    <a:p>
                      <a:pPr marL="0" marR="0" indent="0" algn="r" defTabSz="457200" rtl="0" eaLnBrk="1" fontAlgn="auto" latinLnBrk="0" hangingPunct="1">
                        <a:lnSpc>
                          <a:spcPct val="100000"/>
                        </a:lnSpc>
                        <a:spcBef>
                          <a:spcPts val="0"/>
                        </a:spcBef>
                        <a:spcAft>
                          <a:spcPts val="0"/>
                        </a:spcAft>
                        <a:buClrTx/>
                        <a:buSzTx/>
                        <a:buFontTx/>
                        <a:buNone/>
                        <a:tabLst/>
                        <a:defRPr/>
                      </a:pPr>
                      <a:r>
                        <a:rPr lang="fr-FR" sz="900" b="0" i="0" spc="-30" dirty="0">
                          <a:solidFill>
                            <a:srgbClr val="C00000"/>
                          </a:solidFill>
                          <a:latin typeface="Arial" panose="020B0604020202020204" pitchFamily="34" charset="0"/>
                        </a:rPr>
                        <a:t>Chimiothérapie</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342900" rtl="0" eaLnBrk="1" latinLnBrk="0" hangingPunct="1">
                        <a:defRPr sz="1350" kern="1200">
                          <a:solidFill>
                            <a:schemeClr val="dk1"/>
                          </a:solidFill>
                          <a:latin typeface="Calibri"/>
                        </a:defRPr>
                      </a:lvl1pPr>
                      <a:lvl2pPr marL="342900" algn="l" defTabSz="342900" rtl="0" eaLnBrk="1" latinLnBrk="0" hangingPunct="1">
                        <a:defRPr sz="1350" kern="1200">
                          <a:solidFill>
                            <a:schemeClr val="dk1"/>
                          </a:solidFill>
                          <a:latin typeface="Calibri"/>
                        </a:defRPr>
                      </a:lvl2pPr>
                      <a:lvl3pPr marL="685800" algn="l" defTabSz="342900" rtl="0" eaLnBrk="1" latinLnBrk="0" hangingPunct="1">
                        <a:defRPr sz="1350" kern="1200">
                          <a:solidFill>
                            <a:schemeClr val="dk1"/>
                          </a:solidFill>
                          <a:latin typeface="Calibri"/>
                        </a:defRPr>
                      </a:lvl3pPr>
                      <a:lvl4pPr marL="1028700" algn="l" defTabSz="342900" rtl="0" eaLnBrk="1" latinLnBrk="0" hangingPunct="1">
                        <a:defRPr sz="1350" kern="1200">
                          <a:solidFill>
                            <a:schemeClr val="dk1"/>
                          </a:solidFill>
                          <a:latin typeface="Calibri"/>
                        </a:defRPr>
                      </a:lvl4pPr>
                      <a:lvl5pPr marL="1371600" algn="l" defTabSz="342900" rtl="0" eaLnBrk="1" latinLnBrk="0" hangingPunct="1">
                        <a:defRPr sz="1350" kern="1200">
                          <a:solidFill>
                            <a:schemeClr val="dk1"/>
                          </a:solidFill>
                          <a:latin typeface="Calibri"/>
                        </a:defRPr>
                      </a:lvl5pPr>
                      <a:lvl6pPr marL="1714500" algn="l" defTabSz="342900" rtl="0" eaLnBrk="1" latinLnBrk="0" hangingPunct="1">
                        <a:defRPr sz="1350" kern="1200">
                          <a:solidFill>
                            <a:schemeClr val="dk1"/>
                          </a:solidFill>
                          <a:latin typeface="Calibri"/>
                        </a:defRPr>
                      </a:lvl6pPr>
                      <a:lvl7pPr marL="2057400" algn="l" defTabSz="342900" rtl="0" eaLnBrk="1" latinLnBrk="0" hangingPunct="1">
                        <a:defRPr sz="1350" kern="1200">
                          <a:solidFill>
                            <a:schemeClr val="dk1"/>
                          </a:solidFill>
                          <a:latin typeface="Calibri"/>
                        </a:defRPr>
                      </a:lvl7pPr>
                      <a:lvl8pPr marL="2400300" algn="l" defTabSz="342900" rtl="0" eaLnBrk="1" latinLnBrk="0" hangingPunct="1">
                        <a:defRPr sz="1350" kern="1200">
                          <a:solidFill>
                            <a:schemeClr val="dk1"/>
                          </a:solidFill>
                          <a:latin typeface="Calibri"/>
                        </a:defRPr>
                      </a:lvl8pPr>
                      <a:lvl9pPr marL="2743200" algn="l" defTabSz="342900" rtl="0" eaLnBrk="1" latinLnBrk="0" hangingPunct="1">
                        <a:defRPr sz="1350" kern="1200">
                          <a:solidFill>
                            <a:schemeClr val="dk1"/>
                          </a:solidFill>
                          <a:latin typeface="Calibri"/>
                        </a:defRPr>
                      </a:lvl9p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900" b="0" i="0" dirty="0">
                          <a:solidFill>
                            <a:srgbClr val="C00000"/>
                          </a:solidFill>
                          <a:latin typeface="Arial" panose="020B0604020202020204" pitchFamily="34" charset="0"/>
                        </a:rPr>
                        <a:t>95</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342900" rtl="0" eaLnBrk="1" latinLnBrk="0" hangingPunct="1">
                        <a:defRPr sz="1350" kern="1200">
                          <a:solidFill>
                            <a:schemeClr val="dk1"/>
                          </a:solidFill>
                          <a:latin typeface="Calibri"/>
                        </a:defRPr>
                      </a:lvl1pPr>
                      <a:lvl2pPr marL="342900" algn="l" defTabSz="342900" rtl="0" eaLnBrk="1" latinLnBrk="0" hangingPunct="1">
                        <a:defRPr sz="1350" kern="1200">
                          <a:solidFill>
                            <a:schemeClr val="dk1"/>
                          </a:solidFill>
                          <a:latin typeface="Calibri"/>
                        </a:defRPr>
                      </a:lvl2pPr>
                      <a:lvl3pPr marL="685800" algn="l" defTabSz="342900" rtl="0" eaLnBrk="1" latinLnBrk="0" hangingPunct="1">
                        <a:defRPr sz="1350" kern="1200">
                          <a:solidFill>
                            <a:schemeClr val="dk1"/>
                          </a:solidFill>
                          <a:latin typeface="Calibri"/>
                        </a:defRPr>
                      </a:lvl3pPr>
                      <a:lvl4pPr marL="1028700" algn="l" defTabSz="342900" rtl="0" eaLnBrk="1" latinLnBrk="0" hangingPunct="1">
                        <a:defRPr sz="1350" kern="1200">
                          <a:solidFill>
                            <a:schemeClr val="dk1"/>
                          </a:solidFill>
                          <a:latin typeface="Calibri"/>
                        </a:defRPr>
                      </a:lvl4pPr>
                      <a:lvl5pPr marL="1371600" algn="l" defTabSz="342900" rtl="0" eaLnBrk="1" latinLnBrk="0" hangingPunct="1">
                        <a:defRPr sz="1350" kern="1200">
                          <a:solidFill>
                            <a:schemeClr val="dk1"/>
                          </a:solidFill>
                          <a:latin typeface="Calibri"/>
                        </a:defRPr>
                      </a:lvl5pPr>
                      <a:lvl6pPr marL="1714500" algn="l" defTabSz="342900" rtl="0" eaLnBrk="1" latinLnBrk="0" hangingPunct="1">
                        <a:defRPr sz="1350" kern="1200">
                          <a:solidFill>
                            <a:schemeClr val="dk1"/>
                          </a:solidFill>
                          <a:latin typeface="Calibri"/>
                        </a:defRPr>
                      </a:lvl6pPr>
                      <a:lvl7pPr marL="2057400" algn="l" defTabSz="342900" rtl="0" eaLnBrk="1" latinLnBrk="0" hangingPunct="1">
                        <a:defRPr sz="1350" kern="1200">
                          <a:solidFill>
                            <a:schemeClr val="dk1"/>
                          </a:solidFill>
                          <a:latin typeface="Calibri"/>
                        </a:defRPr>
                      </a:lvl7pPr>
                      <a:lvl8pPr marL="2400300" algn="l" defTabSz="342900" rtl="0" eaLnBrk="1" latinLnBrk="0" hangingPunct="1">
                        <a:defRPr sz="1350" kern="1200">
                          <a:solidFill>
                            <a:schemeClr val="dk1"/>
                          </a:solidFill>
                          <a:latin typeface="Calibri"/>
                        </a:defRPr>
                      </a:lvl8pPr>
                      <a:lvl9pPr marL="2743200" algn="l" defTabSz="342900" rtl="0" eaLnBrk="1" latinLnBrk="0" hangingPunct="1">
                        <a:defRPr sz="1350" kern="1200">
                          <a:solidFill>
                            <a:schemeClr val="dk1"/>
                          </a:solidFill>
                          <a:latin typeface="Calibri"/>
                        </a:defRPr>
                      </a:lvl9p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900" b="0" i="0" dirty="0">
                          <a:solidFill>
                            <a:srgbClr val="C00000"/>
                          </a:solidFill>
                          <a:latin typeface="Arial" panose="020B0604020202020204" pitchFamily="34" charset="0"/>
                        </a:rPr>
                        <a:t>84</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342900" rtl="0" eaLnBrk="1" latinLnBrk="0" hangingPunct="1">
                        <a:defRPr sz="1350" kern="1200">
                          <a:solidFill>
                            <a:schemeClr val="dk1"/>
                          </a:solidFill>
                          <a:latin typeface="Calibri"/>
                        </a:defRPr>
                      </a:lvl1pPr>
                      <a:lvl2pPr marL="342900" algn="l" defTabSz="342900" rtl="0" eaLnBrk="1" latinLnBrk="0" hangingPunct="1">
                        <a:defRPr sz="1350" kern="1200">
                          <a:solidFill>
                            <a:schemeClr val="dk1"/>
                          </a:solidFill>
                          <a:latin typeface="Calibri"/>
                        </a:defRPr>
                      </a:lvl2pPr>
                      <a:lvl3pPr marL="685800" algn="l" defTabSz="342900" rtl="0" eaLnBrk="1" latinLnBrk="0" hangingPunct="1">
                        <a:defRPr sz="1350" kern="1200">
                          <a:solidFill>
                            <a:schemeClr val="dk1"/>
                          </a:solidFill>
                          <a:latin typeface="Calibri"/>
                        </a:defRPr>
                      </a:lvl3pPr>
                      <a:lvl4pPr marL="1028700" algn="l" defTabSz="342900" rtl="0" eaLnBrk="1" latinLnBrk="0" hangingPunct="1">
                        <a:defRPr sz="1350" kern="1200">
                          <a:solidFill>
                            <a:schemeClr val="dk1"/>
                          </a:solidFill>
                          <a:latin typeface="Calibri"/>
                        </a:defRPr>
                      </a:lvl4pPr>
                      <a:lvl5pPr marL="1371600" algn="l" defTabSz="342900" rtl="0" eaLnBrk="1" latinLnBrk="0" hangingPunct="1">
                        <a:defRPr sz="1350" kern="1200">
                          <a:solidFill>
                            <a:schemeClr val="dk1"/>
                          </a:solidFill>
                          <a:latin typeface="Calibri"/>
                        </a:defRPr>
                      </a:lvl5pPr>
                      <a:lvl6pPr marL="1714500" algn="l" defTabSz="342900" rtl="0" eaLnBrk="1" latinLnBrk="0" hangingPunct="1">
                        <a:defRPr sz="1350" kern="1200">
                          <a:solidFill>
                            <a:schemeClr val="dk1"/>
                          </a:solidFill>
                          <a:latin typeface="Calibri"/>
                        </a:defRPr>
                      </a:lvl6pPr>
                      <a:lvl7pPr marL="2057400" algn="l" defTabSz="342900" rtl="0" eaLnBrk="1" latinLnBrk="0" hangingPunct="1">
                        <a:defRPr sz="1350" kern="1200">
                          <a:solidFill>
                            <a:schemeClr val="dk1"/>
                          </a:solidFill>
                          <a:latin typeface="Calibri"/>
                        </a:defRPr>
                      </a:lvl7pPr>
                      <a:lvl8pPr marL="2400300" algn="l" defTabSz="342900" rtl="0" eaLnBrk="1" latinLnBrk="0" hangingPunct="1">
                        <a:defRPr sz="1350" kern="1200">
                          <a:solidFill>
                            <a:schemeClr val="dk1"/>
                          </a:solidFill>
                          <a:latin typeface="Calibri"/>
                        </a:defRPr>
                      </a:lvl8pPr>
                      <a:lvl9pPr marL="2743200" algn="l" defTabSz="342900" rtl="0" eaLnBrk="1" latinLnBrk="0" hangingPunct="1">
                        <a:defRPr sz="1350" kern="1200">
                          <a:solidFill>
                            <a:schemeClr val="dk1"/>
                          </a:solidFill>
                          <a:latin typeface="Calibri"/>
                        </a:defRPr>
                      </a:lvl9p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900" b="0" i="0" dirty="0">
                          <a:solidFill>
                            <a:srgbClr val="C00000"/>
                          </a:solidFill>
                          <a:latin typeface="Arial" panose="020B0604020202020204" pitchFamily="34" charset="0"/>
                        </a:rPr>
                        <a:t>64</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342900" rtl="0" eaLnBrk="1" latinLnBrk="0" hangingPunct="1">
                        <a:defRPr sz="1350" kern="1200">
                          <a:solidFill>
                            <a:schemeClr val="dk1"/>
                          </a:solidFill>
                          <a:latin typeface="Calibri"/>
                        </a:defRPr>
                      </a:lvl1pPr>
                      <a:lvl2pPr marL="342900" algn="l" defTabSz="342900" rtl="0" eaLnBrk="1" latinLnBrk="0" hangingPunct="1">
                        <a:defRPr sz="1350" kern="1200">
                          <a:solidFill>
                            <a:schemeClr val="dk1"/>
                          </a:solidFill>
                          <a:latin typeface="Calibri"/>
                        </a:defRPr>
                      </a:lvl2pPr>
                      <a:lvl3pPr marL="685800" algn="l" defTabSz="342900" rtl="0" eaLnBrk="1" latinLnBrk="0" hangingPunct="1">
                        <a:defRPr sz="1350" kern="1200">
                          <a:solidFill>
                            <a:schemeClr val="dk1"/>
                          </a:solidFill>
                          <a:latin typeface="Calibri"/>
                        </a:defRPr>
                      </a:lvl3pPr>
                      <a:lvl4pPr marL="1028700" algn="l" defTabSz="342900" rtl="0" eaLnBrk="1" latinLnBrk="0" hangingPunct="1">
                        <a:defRPr sz="1350" kern="1200">
                          <a:solidFill>
                            <a:schemeClr val="dk1"/>
                          </a:solidFill>
                          <a:latin typeface="Calibri"/>
                        </a:defRPr>
                      </a:lvl4pPr>
                      <a:lvl5pPr marL="1371600" algn="l" defTabSz="342900" rtl="0" eaLnBrk="1" latinLnBrk="0" hangingPunct="1">
                        <a:defRPr sz="1350" kern="1200">
                          <a:solidFill>
                            <a:schemeClr val="dk1"/>
                          </a:solidFill>
                          <a:latin typeface="Calibri"/>
                        </a:defRPr>
                      </a:lvl5pPr>
                      <a:lvl6pPr marL="1714500" algn="l" defTabSz="342900" rtl="0" eaLnBrk="1" latinLnBrk="0" hangingPunct="1">
                        <a:defRPr sz="1350" kern="1200">
                          <a:solidFill>
                            <a:schemeClr val="dk1"/>
                          </a:solidFill>
                          <a:latin typeface="Calibri"/>
                        </a:defRPr>
                      </a:lvl6pPr>
                      <a:lvl7pPr marL="2057400" algn="l" defTabSz="342900" rtl="0" eaLnBrk="1" latinLnBrk="0" hangingPunct="1">
                        <a:defRPr sz="1350" kern="1200">
                          <a:solidFill>
                            <a:schemeClr val="dk1"/>
                          </a:solidFill>
                          <a:latin typeface="Calibri"/>
                        </a:defRPr>
                      </a:lvl7pPr>
                      <a:lvl8pPr marL="2400300" algn="l" defTabSz="342900" rtl="0" eaLnBrk="1" latinLnBrk="0" hangingPunct="1">
                        <a:defRPr sz="1350" kern="1200">
                          <a:solidFill>
                            <a:schemeClr val="dk1"/>
                          </a:solidFill>
                          <a:latin typeface="Calibri"/>
                        </a:defRPr>
                      </a:lvl8pPr>
                      <a:lvl9pPr marL="2743200" algn="l" defTabSz="342900" rtl="0" eaLnBrk="1" latinLnBrk="0" hangingPunct="1">
                        <a:defRPr sz="1350" kern="1200">
                          <a:solidFill>
                            <a:schemeClr val="dk1"/>
                          </a:solidFill>
                          <a:latin typeface="Calibri"/>
                        </a:defRPr>
                      </a:lvl9p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900" b="0" i="0" dirty="0">
                          <a:solidFill>
                            <a:srgbClr val="C00000"/>
                          </a:solidFill>
                          <a:latin typeface="Arial" panose="020B0604020202020204" pitchFamily="34" charset="0"/>
                        </a:rPr>
                        <a:t>50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342900" rtl="0" eaLnBrk="1" latinLnBrk="0" hangingPunct="1">
                        <a:defRPr sz="1350" kern="1200">
                          <a:solidFill>
                            <a:schemeClr val="dk1"/>
                          </a:solidFill>
                          <a:latin typeface="Calibri"/>
                        </a:defRPr>
                      </a:lvl1pPr>
                      <a:lvl2pPr marL="342900" algn="l" defTabSz="342900" rtl="0" eaLnBrk="1" latinLnBrk="0" hangingPunct="1">
                        <a:defRPr sz="1350" kern="1200">
                          <a:solidFill>
                            <a:schemeClr val="dk1"/>
                          </a:solidFill>
                          <a:latin typeface="Calibri"/>
                        </a:defRPr>
                      </a:lvl2pPr>
                      <a:lvl3pPr marL="685800" algn="l" defTabSz="342900" rtl="0" eaLnBrk="1" latinLnBrk="0" hangingPunct="1">
                        <a:defRPr sz="1350" kern="1200">
                          <a:solidFill>
                            <a:schemeClr val="dk1"/>
                          </a:solidFill>
                          <a:latin typeface="Calibri"/>
                        </a:defRPr>
                      </a:lvl3pPr>
                      <a:lvl4pPr marL="1028700" algn="l" defTabSz="342900" rtl="0" eaLnBrk="1" latinLnBrk="0" hangingPunct="1">
                        <a:defRPr sz="1350" kern="1200">
                          <a:solidFill>
                            <a:schemeClr val="dk1"/>
                          </a:solidFill>
                          <a:latin typeface="Calibri"/>
                        </a:defRPr>
                      </a:lvl4pPr>
                      <a:lvl5pPr marL="1371600" algn="l" defTabSz="342900" rtl="0" eaLnBrk="1" latinLnBrk="0" hangingPunct="1">
                        <a:defRPr sz="1350" kern="1200">
                          <a:solidFill>
                            <a:schemeClr val="dk1"/>
                          </a:solidFill>
                          <a:latin typeface="Calibri"/>
                        </a:defRPr>
                      </a:lvl5pPr>
                      <a:lvl6pPr marL="1714500" algn="l" defTabSz="342900" rtl="0" eaLnBrk="1" latinLnBrk="0" hangingPunct="1">
                        <a:defRPr sz="1350" kern="1200">
                          <a:solidFill>
                            <a:schemeClr val="dk1"/>
                          </a:solidFill>
                          <a:latin typeface="Calibri"/>
                        </a:defRPr>
                      </a:lvl6pPr>
                      <a:lvl7pPr marL="2057400" algn="l" defTabSz="342900" rtl="0" eaLnBrk="1" latinLnBrk="0" hangingPunct="1">
                        <a:defRPr sz="1350" kern="1200">
                          <a:solidFill>
                            <a:schemeClr val="dk1"/>
                          </a:solidFill>
                          <a:latin typeface="Calibri"/>
                        </a:defRPr>
                      </a:lvl7pPr>
                      <a:lvl8pPr marL="2400300" algn="l" defTabSz="342900" rtl="0" eaLnBrk="1" latinLnBrk="0" hangingPunct="1">
                        <a:defRPr sz="1350" kern="1200">
                          <a:solidFill>
                            <a:schemeClr val="dk1"/>
                          </a:solidFill>
                          <a:latin typeface="Calibri"/>
                        </a:defRPr>
                      </a:lvl8pPr>
                      <a:lvl9pPr marL="2743200" algn="l" defTabSz="342900" rtl="0" eaLnBrk="1" latinLnBrk="0" hangingPunct="1">
                        <a:defRPr sz="1350" kern="1200">
                          <a:solidFill>
                            <a:schemeClr val="dk1"/>
                          </a:solidFill>
                          <a:latin typeface="Calibri"/>
                        </a:defRPr>
                      </a:lvl9p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900" b="0" i="0" dirty="0">
                          <a:solidFill>
                            <a:srgbClr val="C00000"/>
                          </a:solidFill>
                          <a:latin typeface="Arial" panose="020B0604020202020204" pitchFamily="34" charset="0"/>
                        </a:rPr>
                        <a:t>36</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900" b="0" i="0" dirty="0">
                          <a:solidFill>
                            <a:srgbClr val="C00000"/>
                          </a:solidFill>
                          <a:latin typeface="Arial" panose="020B0604020202020204" pitchFamily="34" charset="0"/>
                        </a:rPr>
                        <a:t>25</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900" b="0" i="0" dirty="0">
                          <a:solidFill>
                            <a:srgbClr val="C00000"/>
                          </a:solidFill>
                          <a:latin typeface="Arial" panose="020B0604020202020204" pitchFamily="34" charset="0"/>
                        </a:rPr>
                        <a:t>15</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900" b="0" i="0" dirty="0">
                          <a:solidFill>
                            <a:srgbClr val="C00000"/>
                          </a:solidFill>
                          <a:latin typeface="Arial" panose="020B0604020202020204" pitchFamily="34" charset="0"/>
                        </a:rPr>
                        <a:t>9</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900" b="0" i="0" dirty="0">
                          <a:solidFill>
                            <a:srgbClr val="C00000"/>
                          </a:solidFill>
                          <a:latin typeface="Arial" panose="020B0604020202020204" pitchFamily="34" charset="0"/>
                        </a:rPr>
                        <a:t>4</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900" b="0" i="0" dirty="0">
                          <a:solidFill>
                            <a:srgbClr val="C00000"/>
                          </a:solidFill>
                          <a:latin typeface="Arial" panose="020B0604020202020204" pitchFamily="34" charset="0"/>
                        </a:rPr>
                        <a:t>4</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900" b="0" i="0" dirty="0">
                          <a:solidFill>
                            <a:srgbClr val="C00000"/>
                          </a:solidFill>
                          <a:latin typeface="Arial" panose="020B0604020202020204" pitchFamily="34" charset="0"/>
                        </a:rPr>
                        <a:t>3</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900" b="0" i="0" dirty="0">
                          <a:solidFill>
                            <a:srgbClr val="C00000"/>
                          </a:solidFill>
                          <a:latin typeface="Arial" panose="020B0604020202020204" pitchFamily="34" charset="0"/>
                        </a:rPr>
                        <a:t>1</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900" b="0" i="0" dirty="0">
                          <a:solidFill>
                            <a:srgbClr val="C00000"/>
                          </a:solidFill>
                          <a:latin typeface="Arial" panose="020B0604020202020204" pitchFamily="34" charset="0"/>
                        </a:rPr>
                        <a:t>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fr-FR" sz="900" b="0" i="0" dirty="0">
                        <a:solidFill>
                          <a:srgbClr val="C00000"/>
                        </a:solidFill>
                        <a:latin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610370341"/>
                  </a:ext>
                </a:extLst>
              </a:tr>
            </a:tbl>
          </a:graphicData>
        </a:graphic>
      </p:graphicFrame>
      <p:cxnSp>
        <p:nvCxnSpPr>
          <p:cNvPr id="13" name="Connecteur droit 12">
            <a:extLst>
              <a:ext uri="{FF2B5EF4-FFF2-40B4-BE49-F238E27FC236}">
                <a16:creationId xmlns:a16="http://schemas.microsoft.com/office/drawing/2014/main" id="{4303CF7A-95BE-46F1-88D5-B2D7A1F444A4}"/>
              </a:ext>
            </a:extLst>
          </p:cNvPr>
          <p:cNvCxnSpPr>
            <a:cxnSpLocks/>
          </p:cNvCxnSpPr>
          <p:nvPr/>
        </p:nvCxnSpPr>
        <p:spPr>
          <a:xfrm flipH="1">
            <a:off x="4467730" y="2069710"/>
            <a:ext cx="13457" cy="1531073"/>
          </a:xfrm>
          <a:prstGeom prst="line">
            <a:avLst/>
          </a:prstGeom>
          <a:ln w="635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18" name="Connecteur droit 117">
            <a:extLst>
              <a:ext uri="{FF2B5EF4-FFF2-40B4-BE49-F238E27FC236}">
                <a16:creationId xmlns:a16="http://schemas.microsoft.com/office/drawing/2014/main" id="{334CCAFB-601D-4B3E-AE72-1B704DCA3121}"/>
              </a:ext>
            </a:extLst>
          </p:cNvPr>
          <p:cNvCxnSpPr>
            <a:cxnSpLocks/>
          </p:cNvCxnSpPr>
          <p:nvPr/>
        </p:nvCxnSpPr>
        <p:spPr>
          <a:xfrm>
            <a:off x="3437657" y="1930487"/>
            <a:ext cx="0" cy="1670296"/>
          </a:xfrm>
          <a:prstGeom prst="line">
            <a:avLst/>
          </a:prstGeom>
          <a:ln w="635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19" name="Connecteur droit 118">
            <a:extLst>
              <a:ext uri="{FF2B5EF4-FFF2-40B4-BE49-F238E27FC236}">
                <a16:creationId xmlns:a16="http://schemas.microsoft.com/office/drawing/2014/main" id="{41C7C4D9-37E4-4E54-BED0-60F3EDD645DB}"/>
              </a:ext>
            </a:extLst>
          </p:cNvPr>
          <p:cNvCxnSpPr>
            <a:cxnSpLocks/>
          </p:cNvCxnSpPr>
          <p:nvPr/>
        </p:nvCxnSpPr>
        <p:spPr>
          <a:xfrm flipH="1">
            <a:off x="2405740" y="2403299"/>
            <a:ext cx="4480903" cy="0"/>
          </a:xfrm>
          <a:prstGeom prst="line">
            <a:avLst/>
          </a:prstGeom>
          <a:ln w="635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sp>
        <p:nvSpPr>
          <p:cNvPr id="120" name="ZoneTexte 119">
            <a:extLst>
              <a:ext uri="{FF2B5EF4-FFF2-40B4-BE49-F238E27FC236}">
                <a16:creationId xmlns:a16="http://schemas.microsoft.com/office/drawing/2014/main" id="{EABBA382-745A-402D-9318-7D5FE5ED0172}"/>
              </a:ext>
            </a:extLst>
          </p:cNvPr>
          <p:cNvSpPr txBox="1"/>
          <p:nvPr/>
        </p:nvSpPr>
        <p:spPr>
          <a:xfrm>
            <a:off x="3424730" y="1972349"/>
            <a:ext cx="567784" cy="352276"/>
          </a:xfrm>
          <a:prstGeom prst="rect">
            <a:avLst/>
          </a:prstGeom>
          <a:noFill/>
        </p:spPr>
        <p:txBody>
          <a:bodyPr wrap="none" rtlCol="0">
            <a:spAutoFit/>
          </a:bodyPr>
          <a:lstStyle/>
          <a:p>
            <a:pPr marL="0" marR="0" lvl="0" indent="0" algn="l" defTabSz="685800" rtl="0" eaLnBrk="1" fontAlgn="auto" latinLnBrk="0" hangingPunct="1">
              <a:lnSpc>
                <a:spcPts val="1035"/>
              </a:lnSpc>
              <a:spcBef>
                <a:spcPts val="0"/>
              </a:spcBef>
              <a:spcAft>
                <a:spcPts val="0"/>
              </a:spcAft>
              <a:buClrTx/>
              <a:buSzTx/>
              <a:buFontTx/>
              <a:buNone/>
              <a:tabLst/>
              <a:defRPr/>
            </a:pPr>
            <a:r>
              <a:rPr kumimoji="0" lang="fr-FR" sz="105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60,0%</a:t>
            </a:r>
          </a:p>
          <a:p>
            <a:pPr marL="0" marR="0" lvl="0" indent="0" algn="l" defTabSz="685800" rtl="0" eaLnBrk="1" fontAlgn="auto" latinLnBrk="0" hangingPunct="1">
              <a:lnSpc>
                <a:spcPts val="1035"/>
              </a:lnSpc>
              <a:spcBef>
                <a:spcPts val="0"/>
              </a:spcBef>
              <a:spcAft>
                <a:spcPts val="0"/>
              </a:spcAft>
              <a:buClrTx/>
              <a:buSzTx/>
              <a:buFontTx/>
              <a:buNone/>
              <a:tabLst/>
              <a:defRPr/>
            </a:pPr>
            <a:r>
              <a:rPr kumimoji="0" lang="fr-FR" sz="105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53,8%</a:t>
            </a:r>
          </a:p>
        </p:txBody>
      </p:sp>
      <p:sp>
        <p:nvSpPr>
          <p:cNvPr id="121" name="ZoneTexte 120">
            <a:extLst>
              <a:ext uri="{FF2B5EF4-FFF2-40B4-BE49-F238E27FC236}">
                <a16:creationId xmlns:a16="http://schemas.microsoft.com/office/drawing/2014/main" id="{54ADA1C9-076D-4AB7-BCAD-72EB2C4AB28B}"/>
              </a:ext>
            </a:extLst>
          </p:cNvPr>
          <p:cNvSpPr txBox="1"/>
          <p:nvPr/>
        </p:nvSpPr>
        <p:spPr>
          <a:xfrm>
            <a:off x="4446215" y="2051605"/>
            <a:ext cx="567784" cy="352276"/>
          </a:xfrm>
          <a:prstGeom prst="rect">
            <a:avLst/>
          </a:prstGeom>
          <a:noFill/>
        </p:spPr>
        <p:txBody>
          <a:bodyPr wrap="none" rtlCol="0">
            <a:spAutoFit/>
          </a:bodyPr>
          <a:lstStyle/>
          <a:p>
            <a:pPr marL="0" marR="0" lvl="0" indent="0" algn="l" defTabSz="685800" rtl="0" eaLnBrk="1" fontAlgn="auto" latinLnBrk="0" hangingPunct="1">
              <a:lnSpc>
                <a:spcPts val="1035"/>
              </a:lnSpc>
              <a:spcBef>
                <a:spcPts val="0"/>
              </a:spcBef>
              <a:spcAft>
                <a:spcPts val="0"/>
              </a:spcAft>
              <a:buClrTx/>
              <a:buSzTx/>
              <a:buFontTx/>
              <a:buNone/>
              <a:tabLst/>
              <a:defRPr/>
            </a:pPr>
            <a:r>
              <a:rPr kumimoji="0" lang="fr-FR" sz="105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37,4%</a:t>
            </a:r>
          </a:p>
          <a:p>
            <a:pPr marL="0" marR="0" lvl="0" indent="0" algn="l" defTabSz="685800" rtl="0" eaLnBrk="1" fontAlgn="auto" latinLnBrk="0" hangingPunct="1">
              <a:lnSpc>
                <a:spcPts val="1035"/>
              </a:lnSpc>
              <a:spcBef>
                <a:spcPts val="0"/>
              </a:spcBef>
              <a:spcAft>
                <a:spcPts val="0"/>
              </a:spcAft>
              <a:buClrTx/>
              <a:buSzTx/>
              <a:buFontTx/>
              <a:buNone/>
              <a:tabLst/>
              <a:defRPr/>
            </a:pPr>
            <a:r>
              <a:rPr kumimoji="0" lang="fr-FR" sz="105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21,4%</a:t>
            </a:r>
          </a:p>
        </p:txBody>
      </p:sp>
      <p:graphicFrame>
        <p:nvGraphicFramePr>
          <p:cNvPr id="122" name="Table 11">
            <a:extLst>
              <a:ext uri="{FF2B5EF4-FFF2-40B4-BE49-F238E27FC236}">
                <a16:creationId xmlns:a16="http://schemas.microsoft.com/office/drawing/2014/main" id="{3A70473D-8B4F-4440-B146-4C53EACD1F19}"/>
              </a:ext>
            </a:extLst>
          </p:cNvPr>
          <p:cNvGraphicFramePr>
            <a:graphicFrameLocks noGrp="1"/>
          </p:cNvGraphicFramePr>
          <p:nvPr/>
        </p:nvGraphicFramePr>
        <p:xfrm>
          <a:off x="3245782" y="943425"/>
          <a:ext cx="4462129" cy="873233"/>
        </p:xfrm>
        <a:graphic>
          <a:graphicData uri="http://schemas.openxmlformats.org/drawingml/2006/table">
            <a:tbl>
              <a:tblPr firstRow="1" bandRow="1">
                <a:tableStyleId>{7DF18680-E054-41AD-8BC1-D1AEF772440D}</a:tableStyleId>
              </a:tblPr>
              <a:tblGrid>
                <a:gridCol w="1179181">
                  <a:extLst>
                    <a:ext uri="{9D8B030D-6E8A-4147-A177-3AD203B41FA5}">
                      <a16:colId xmlns:a16="http://schemas.microsoft.com/office/drawing/2014/main" val="2394905550"/>
                    </a:ext>
                  </a:extLst>
                </a:gridCol>
                <a:gridCol w="601470">
                  <a:extLst>
                    <a:ext uri="{9D8B030D-6E8A-4147-A177-3AD203B41FA5}">
                      <a16:colId xmlns:a16="http://schemas.microsoft.com/office/drawing/2014/main" val="3720170150"/>
                    </a:ext>
                  </a:extLst>
                </a:gridCol>
                <a:gridCol w="932688">
                  <a:extLst>
                    <a:ext uri="{9D8B030D-6E8A-4147-A177-3AD203B41FA5}">
                      <a16:colId xmlns:a16="http://schemas.microsoft.com/office/drawing/2014/main" val="2199003996"/>
                    </a:ext>
                  </a:extLst>
                </a:gridCol>
                <a:gridCol w="1145286">
                  <a:extLst>
                    <a:ext uri="{9D8B030D-6E8A-4147-A177-3AD203B41FA5}">
                      <a16:colId xmlns:a16="http://schemas.microsoft.com/office/drawing/2014/main" val="191416189"/>
                    </a:ext>
                  </a:extLst>
                </a:gridCol>
                <a:gridCol w="603504">
                  <a:extLst>
                    <a:ext uri="{9D8B030D-6E8A-4147-A177-3AD203B41FA5}">
                      <a16:colId xmlns:a16="http://schemas.microsoft.com/office/drawing/2014/main" val="3763646846"/>
                    </a:ext>
                  </a:extLst>
                </a:gridCol>
              </a:tblGrid>
              <a:tr h="368117">
                <a:tc>
                  <a:txBody>
                    <a:bodyPr/>
                    <a:lstStyle/>
                    <a:p>
                      <a:pPr algn="l" fontAlgn="t">
                        <a:lnSpc>
                          <a:spcPct val="100000"/>
                        </a:lnSpc>
                      </a:pPr>
                      <a:r>
                        <a:rPr lang="en-US" sz="900" b="0" u="none" strike="noStrike" dirty="0">
                          <a:solidFill>
                            <a:schemeClr val="bg1"/>
                          </a:solidFill>
                          <a:effectLst/>
                          <a:latin typeface="Arial" panose="020B0604020202020204" pitchFamily="34" charset="0"/>
                          <a:cs typeface="Arial" panose="020B0604020202020204" pitchFamily="34" charset="0"/>
                        </a:rPr>
                        <a:t> </a:t>
                      </a:r>
                      <a:endParaRPr lang="en-US" sz="900" b="0" i="0" u="none" strike="noStrike" dirty="0">
                        <a:solidFill>
                          <a:schemeClr val="bg1"/>
                        </a:solidFill>
                        <a:effectLst/>
                        <a:latin typeface="Arial" panose="020B0604020202020204" pitchFamily="34" charset="0"/>
                        <a:cs typeface="Arial" panose="020B0604020202020204" pitchFamily="34" charset="0"/>
                      </a:endParaRPr>
                    </a:p>
                  </a:txBody>
                  <a:tcPr marL="36000" marR="36000" marT="0" marB="0" anchor="ctr"/>
                </a:tc>
                <a:tc>
                  <a:txBody>
                    <a:bodyPr/>
                    <a:lstStyle/>
                    <a:p>
                      <a:pPr algn="ctr" fontAlgn="t">
                        <a:lnSpc>
                          <a:spcPct val="100000"/>
                        </a:lnSpc>
                      </a:pPr>
                      <a:r>
                        <a:rPr lang="en-US" sz="900" b="1" u="none" strike="noStrike" dirty="0">
                          <a:solidFill>
                            <a:schemeClr val="bg1"/>
                          </a:solidFill>
                          <a:effectLst/>
                          <a:latin typeface="Arial" panose="020B0604020202020204" pitchFamily="34" charset="0"/>
                          <a:cs typeface="Arial" panose="020B0604020202020204" pitchFamily="34" charset="0"/>
                        </a:rPr>
                        <a:t>Events</a:t>
                      </a:r>
                      <a:r>
                        <a:rPr lang="en-US" sz="900" b="0" u="none" strike="noStrike" dirty="0">
                          <a:solidFill>
                            <a:schemeClr val="bg1"/>
                          </a:solidFill>
                          <a:effectLst/>
                          <a:latin typeface="Arial" panose="020B0604020202020204" pitchFamily="34" charset="0"/>
                          <a:cs typeface="Arial" panose="020B0604020202020204" pitchFamily="34" charset="0"/>
                        </a:rPr>
                        <a:t> (%)</a:t>
                      </a:r>
                      <a:endParaRPr lang="en-US" sz="900" b="0" i="0" u="none" strike="noStrike" dirty="0">
                        <a:solidFill>
                          <a:schemeClr val="bg1"/>
                        </a:solidFill>
                        <a:effectLst/>
                        <a:latin typeface="Arial" panose="020B0604020202020204" pitchFamily="34" charset="0"/>
                        <a:cs typeface="Arial" panose="020B0604020202020204" pitchFamily="34" charset="0"/>
                      </a:endParaRPr>
                    </a:p>
                  </a:txBody>
                  <a:tcPr marL="36000" marR="36000" marT="0" marB="0" anchor="ctr"/>
                </a:tc>
                <a:tc>
                  <a:txBody>
                    <a:bodyPr/>
                    <a:lstStyle/>
                    <a:p>
                      <a:pPr algn="ctr" fontAlgn="t">
                        <a:lnSpc>
                          <a:spcPct val="100000"/>
                        </a:lnSpc>
                      </a:pPr>
                      <a:r>
                        <a:rPr lang="en-US" sz="900" b="1" u="none" strike="noStrike" dirty="0" err="1">
                          <a:solidFill>
                            <a:schemeClr val="bg1"/>
                          </a:solidFill>
                          <a:effectLst/>
                          <a:latin typeface="Arial" panose="020B0604020202020204" pitchFamily="34" charset="0"/>
                          <a:cs typeface="Arial" panose="020B0604020202020204" pitchFamily="34" charset="0"/>
                        </a:rPr>
                        <a:t>Médiane</a:t>
                      </a:r>
                      <a:r>
                        <a:rPr lang="en-US" sz="900" b="0" u="none" strike="noStrike" dirty="0">
                          <a:solidFill>
                            <a:schemeClr val="bg1"/>
                          </a:solidFill>
                          <a:effectLst/>
                          <a:latin typeface="Arial" panose="020B0604020202020204" pitchFamily="34" charset="0"/>
                          <a:cs typeface="Arial" panose="020B0604020202020204" pitchFamily="34" charset="0"/>
                        </a:rPr>
                        <a:t> (m) (95% CI)</a:t>
                      </a:r>
                      <a:endParaRPr lang="en-US" sz="900" b="0" i="0" u="none" strike="noStrike" dirty="0">
                        <a:solidFill>
                          <a:schemeClr val="bg1"/>
                        </a:solidFill>
                        <a:effectLst/>
                        <a:latin typeface="Arial" panose="020B0604020202020204" pitchFamily="34" charset="0"/>
                        <a:cs typeface="Arial" panose="020B0604020202020204" pitchFamily="34" charset="0"/>
                      </a:endParaRPr>
                    </a:p>
                  </a:txBody>
                  <a:tcPr marL="36000" marR="36000" marT="0" marB="0" anchor="ctr"/>
                </a:tc>
                <a:tc>
                  <a:txBody>
                    <a:bodyPr/>
                    <a:lstStyle/>
                    <a:p>
                      <a:pPr algn="ctr" fontAlgn="t">
                        <a:lnSpc>
                          <a:spcPct val="100000"/>
                        </a:lnSpc>
                      </a:pPr>
                      <a:r>
                        <a:rPr lang="en-US" sz="900" b="1" u="none" strike="noStrike" dirty="0">
                          <a:solidFill>
                            <a:schemeClr val="bg1"/>
                          </a:solidFill>
                          <a:effectLst/>
                          <a:latin typeface="Arial" panose="020B0604020202020204" pitchFamily="34" charset="0"/>
                          <a:cs typeface="Arial" panose="020B0604020202020204" pitchFamily="34" charset="0"/>
                        </a:rPr>
                        <a:t>HR</a:t>
                      </a:r>
                      <a:br>
                        <a:rPr lang="en-US" sz="900" b="0" u="none" strike="noStrike" dirty="0">
                          <a:solidFill>
                            <a:schemeClr val="bg1"/>
                          </a:solidFill>
                          <a:effectLst/>
                          <a:latin typeface="Arial" panose="020B0604020202020204" pitchFamily="34" charset="0"/>
                          <a:cs typeface="Arial" panose="020B0604020202020204" pitchFamily="34" charset="0"/>
                        </a:rPr>
                      </a:br>
                      <a:r>
                        <a:rPr lang="en-US" sz="900" b="0" u="none" strike="noStrike" dirty="0">
                          <a:solidFill>
                            <a:schemeClr val="bg1"/>
                          </a:solidFill>
                          <a:effectLst/>
                          <a:latin typeface="Arial" panose="020B0604020202020204" pitchFamily="34" charset="0"/>
                          <a:cs typeface="Arial" panose="020B0604020202020204" pitchFamily="34" charset="0"/>
                        </a:rPr>
                        <a:t>(95% CI)</a:t>
                      </a:r>
                      <a:endParaRPr lang="en-US" sz="900" b="0" i="0" u="none" strike="noStrike" dirty="0">
                        <a:solidFill>
                          <a:schemeClr val="bg1"/>
                        </a:solidFill>
                        <a:effectLst/>
                        <a:latin typeface="Arial" panose="020B0604020202020204" pitchFamily="34" charset="0"/>
                        <a:cs typeface="Arial" panose="020B0604020202020204" pitchFamily="34" charset="0"/>
                      </a:endParaRPr>
                    </a:p>
                  </a:txBody>
                  <a:tcPr marL="36000" marR="36000" marT="0" marB="0" anchor="ctr"/>
                </a:tc>
                <a:tc>
                  <a:txBody>
                    <a:bodyPr/>
                    <a:lstStyle/>
                    <a:p>
                      <a:pPr algn="ctr" fontAlgn="t">
                        <a:lnSpc>
                          <a:spcPct val="100000"/>
                        </a:lnSpc>
                      </a:pPr>
                      <a:r>
                        <a:rPr lang="en-US" sz="900" b="0" u="none" strike="noStrike" dirty="0">
                          <a:solidFill>
                            <a:schemeClr val="bg1"/>
                          </a:solidFill>
                          <a:effectLst/>
                          <a:latin typeface="Arial" panose="020B0604020202020204" pitchFamily="34" charset="0"/>
                          <a:cs typeface="Arial" panose="020B0604020202020204" pitchFamily="34" charset="0"/>
                        </a:rPr>
                        <a:t>p-value</a:t>
                      </a:r>
                      <a:endParaRPr lang="en-US" sz="900" b="0" i="0" u="none" strike="noStrike" dirty="0">
                        <a:solidFill>
                          <a:schemeClr val="bg1"/>
                        </a:solidFill>
                        <a:effectLst/>
                        <a:latin typeface="Arial" panose="020B0604020202020204" pitchFamily="34" charset="0"/>
                        <a:cs typeface="Arial" panose="020B0604020202020204" pitchFamily="34" charset="0"/>
                      </a:endParaRPr>
                    </a:p>
                  </a:txBody>
                  <a:tcPr marL="36000" marR="36000" marT="0" marB="0" anchor="ctr"/>
                </a:tc>
                <a:extLst>
                  <a:ext uri="{0D108BD9-81ED-4DB2-BD59-A6C34878D82A}">
                    <a16:rowId xmlns:a16="http://schemas.microsoft.com/office/drawing/2014/main" val="605275338"/>
                  </a:ext>
                </a:extLst>
              </a:tr>
              <a:tr h="252558">
                <a:tc>
                  <a:txBody>
                    <a:bodyPr/>
                    <a:lstStyle/>
                    <a:p>
                      <a:pPr algn="l" fontAlgn="t">
                        <a:lnSpc>
                          <a:spcPct val="100000"/>
                        </a:lnSpc>
                      </a:pPr>
                      <a:r>
                        <a:rPr lang="en-US" sz="900" b="1" u="none" strike="noStrike" dirty="0" err="1">
                          <a:solidFill>
                            <a:schemeClr val="bg1"/>
                          </a:solidFill>
                          <a:effectLst/>
                          <a:latin typeface="Arial" panose="020B0604020202020204" pitchFamily="34" charset="0"/>
                          <a:cs typeface="Arial" panose="020B0604020202020204" pitchFamily="34" charset="0"/>
                        </a:rPr>
                        <a:t>Sintilimab</a:t>
                      </a:r>
                      <a:endParaRPr lang="en-US" sz="900" b="1" i="0" u="none" strike="noStrike" dirty="0">
                        <a:solidFill>
                          <a:schemeClr val="bg1"/>
                        </a:solidFill>
                        <a:effectLst/>
                        <a:latin typeface="Arial" panose="020B0604020202020204" pitchFamily="34" charset="0"/>
                        <a:cs typeface="Arial" panose="020B0604020202020204" pitchFamily="34" charset="0"/>
                      </a:endParaRPr>
                    </a:p>
                  </a:txBody>
                  <a:tcPr marL="36000" marR="36000" marT="0" marB="0" anchor="ctr">
                    <a:solidFill>
                      <a:schemeClr val="accent1"/>
                    </a:solidFill>
                  </a:tcPr>
                </a:tc>
                <a:tc>
                  <a:txBody>
                    <a:bodyPr/>
                    <a:lstStyle/>
                    <a:p>
                      <a:pPr algn="ctr" fontAlgn="t">
                        <a:lnSpc>
                          <a:spcPct val="100000"/>
                        </a:lnSpc>
                      </a:pPr>
                      <a:r>
                        <a:rPr lang="en-US" sz="900" b="0" u="none" strike="noStrike" dirty="0">
                          <a:solidFill>
                            <a:schemeClr val="tx1">
                              <a:lumMod val="75000"/>
                              <a:lumOff val="25000"/>
                            </a:schemeClr>
                          </a:solidFill>
                          <a:effectLst/>
                          <a:latin typeface="Arial" panose="020B0604020202020204" pitchFamily="34" charset="0"/>
                          <a:cs typeface="Arial" panose="020B0604020202020204" pitchFamily="34" charset="0"/>
                        </a:rPr>
                        <a:t>72,6</a:t>
                      </a:r>
                      <a:endParaRPr lang="en-US" sz="900" b="0"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36000" marR="36000" marT="0" marB="0" anchor="ctr"/>
                </a:tc>
                <a:tc>
                  <a:txBody>
                    <a:bodyPr/>
                    <a:lstStyle/>
                    <a:p>
                      <a:pPr algn="ctr" fontAlgn="t">
                        <a:lnSpc>
                          <a:spcPct val="100000"/>
                        </a:lnSpc>
                      </a:pPr>
                      <a:r>
                        <a:rPr lang="en-US" sz="900" b="0" u="none" strike="noStrike" dirty="0">
                          <a:solidFill>
                            <a:schemeClr val="tx1">
                              <a:lumMod val="75000"/>
                              <a:lumOff val="25000"/>
                            </a:schemeClr>
                          </a:solidFill>
                          <a:effectLst/>
                          <a:latin typeface="Arial" panose="020B0604020202020204" pitchFamily="34" charset="0"/>
                          <a:cs typeface="Arial" panose="020B0604020202020204" pitchFamily="34" charset="0"/>
                        </a:rPr>
                        <a:t>7,2 (5,8-9,7)</a:t>
                      </a:r>
                      <a:endParaRPr lang="en-US" sz="900" b="0"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36000" marR="36000" marT="0" marB="0" anchor="ctr"/>
                </a:tc>
                <a:tc rowSpan="2">
                  <a:txBody>
                    <a:bodyPr/>
                    <a:lstStyle/>
                    <a:p>
                      <a:pPr algn="ctr" fontAlgn="t">
                        <a:lnSpc>
                          <a:spcPct val="100000"/>
                        </a:lnSpc>
                      </a:pPr>
                      <a:r>
                        <a:rPr lang="en-US" sz="900" b="0" u="none" strike="noStrike" dirty="0">
                          <a:solidFill>
                            <a:schemeClr val="tx1">
                              <a:lumMod val="75000"/>
                              <a:lumOff val="25000"/>
                            </a:schemeClr>
                          </a:solidFill>
                          <a:effectLst/>
                          <a:latin typeface="Arial" panose="020B0604020202020204" pitchFamily="34" charset="0"/>
                          <a:cs typeface="Arial" panose="020B0604020202020204" pitchFamily="34" charset="0"/>
                        </a:rPr>
                        <a:t>0,70 (0,50-0,97)</a:t>
                      </a:r>
                      <a:endParaRPr lang="en-US" sz="900" b="0"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36000" marR="36000" marT="0" marB="0" anchor="ctr"/>
                </a:tc>
                <a:tc rowSpan="2">
                  <a:txBody>
                    <a:bodyPr/>
                    <a:lstStyle/>
                    <a:p>
                      <a:pPr algn="ctr" fontAlgn="t">
                        <a:lnSpc>
                          <a:spcPct val="100000"/>
                        </a:lnSpc>
                      </a:pPr>
                      <a:r>
                        <a:rPr lang="en-US" sz="900" b="0" u="none" strike="noStrike" dirty="0">
                          <a:solidFill>
                            <a:schemeClr val="tx1">
                              <a:lumMod val="75000"/>
                              <a:lumOff val="25000"/>
                            </a:schemeClr>
                          </a:solidFill>
                          <a:effectLst/>
                          <a:latin typeface="Arial" panose="020B0604020202020204" pitchFamily="34" charset="0"/>
                          <a:cs typeface="Arial" panose="020B0604020202020204" pitchFamily="34" charset="0"/>
                        </a:rPr>
                        <a:t>0,034</a:t>
                      </a:r>
                      <a:endParaRPr lang="en-US" sz="900" b="0"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36000" marR="36000" marT="0" marB="0" anchor="ctr"/>
                </a:tc>
                <a:extLst>
                  <a:ext uri="{0D108BD9-81ED-4DB2-BD59-A6C34878D82A}">
                    <a16:rowId xmlns:a16="http://schemas.microsoft.com/office/drawing/2014/main" val="3293497535"/>
                  </a:ext>
                </a:extLst>
              </a:tr>
              <a:tr h="252558">
                <a:tc>
                  <a:txBody>
                    <a:bodyPr/>
                    <a:lstStyle/>
                    <a:p>
                      <a:pPr algn="l" fontAlgn="t">
                        <a:lnSpc>
                          <a:spcPct val="100000"/>
                        </a:lnSpc>
                      </a:pPr>
                      <a:r>
                        <a:rPr lang="en-US" sz="900" b="1" u="none" strike="noStrike" dirty="0" err="1">
                          <a:solidFill>
                            <a:schemeClr val="bg1"/>
                          </a:solidFill>
                          <a:effectLst/>
                          <a:latin typeface="Arial" panose="020B0604020202020204" pitchFamily="34" charset="0"/>
                          <a:cs typeface="Arial" panose="020B0604020202020204" pitchFamily="34" charset="0"/>
                        </a:rPr>
                        <a:t>Chimiothérapie</a:t>
                      </a:r>
                      <a:endParaRPr lang="en-US" sz="900" b="1" i="0" u="none" strike="noStrike" dirty="0">
                        <a:solidFill>
                          <a:schemeClr val="bg1"/>
                        </a:solidFill>
                        <a:effectLst/>
                        <a:latin typeface="Arial" panose="020B0604020202020204" pitchFamily="34" charset="0"/>
                        <a:cs typeface="Arial" panose="020B0604020202020204" pitchFamily="34" charset="0"/>
                      </a:endParaRPr>
                    </a:p>
                  </a:txBody>
                  <a:tcPr marL="36000" marR="36000" marT="0" marB="0" anchor="ctr">
                    <a:solidFill>
                      <a:srgbClr val="C00000"/>
                    </a:solidFill>
                  </a:tcPr>
                </a:tc>
                <a:tc>
                  <a:txBody>
                    <a:bodyPr/>
                    <a:lstStyle/>
                    <a:p>
                      <a:pPr algn="ctr" fontAlgn="t">
                        <a:lnSpc>
                          <a:spcPct val="100000"/>
                        </a:lnSpc>
                      </a:pPr>
                      <a:r>
                        <a:rPr lang="en-US" sz="900" b="0" u="none" strike="noStrike" dirty="0">
                          <a:solidFill>
                            <a:schemeClr val="tx1">
                              <a:lumMod val="75000"/>
                              <a:lumOff val="25000"/>
                            </a:schemeClr>
                          </a:solidFill>
                          <a:effectLst/>
                          <a:latin typeface="Arial" panose="020B0604020202020204" pitchFamily="34" charset="0"/>
                          <a:cs typeface="Arial" panose="020B0604020202020204" pitchFamily="34" charset="0"/>
                        </a:rPr>
                        <a:t>85,3</a:t>
                      </a:r>
                      <a:endParaRPr lang="en-US" sz="900" b="0"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36000" marR="36000" marT="0" marB="0" anchor="ctr"/>
                </a:tc>
                <a:tc>
                  <a:txBody>
                    <a:bodyPr/>
                    <a:lstStyle/>
                    <a:p>
                      <a:pPr algn="ctr" fontAlgn="t">
                        <a:lnSpc>
                          <a:spcPct val="100000"/>
                        </a:lnSpc>
                      </a:pPr>
                      <a:r>
                        <a:rPr lang="en-US" sz="900" b="0" u="none" strike="noStrike" dirty="0">
                          <a:solidFill>
                            <a:schemeClr val="tx1">
                              <a:lumMod val="75000"/>
                              <a:lumOff val="25000"/>
                            </a:schemeClr>
                          </a:solidFill>
                          <a:effectLst/>
                          <a:latin typeface="Arial" panose="020B0604020202020204" pitchFamily="34" charset="0"/>
                          <a:cs typeface="Arial" panose="020B0604020202020204" pitchFamily="34" charset="0"/>
                        </a:rPr>
                        <a:t>6,2 (5,4-7,9)</a:t>
                      </a:r>
                      <a:endParaRPr lang="en-US" sz="900" b="0"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36000" marR="36000" marT="0" marB="0" anchor="ctr"/>
                </a:tc>
                <a:tc vMerge="1">
                  <a:txBody>
                    <a:bodyPr/>
                    <a:lstStyle/>
                    <a:p>
                      <a:pPr algn="ctr" fontAlgn="t">
                        <a:lnSpc>
                          <a:spcPct val="100000"/>
                        </a:lnSpc>
                      </a:pPr>
                      <a:endParaRPr lang="en-US" sz="900" b="0"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36000" marR="36000" marT="0" marB="0" anchor="ctr"/>
                </a:tc>
                <a:tc vMerge="1">
                  <a:txBody>
                    <a:bodyPr/>
                    <a:lstStyle/>
                    <a:p>
                      <a:pPr algn="ctr" fontAlgn="t">
                        <a:lnSpc>
                          <a:spcPct val="100000"/>
                        </a:lnSpc>
                      </a:pPr>
                      <a:endParaRPr lang="en-US" sz="900" b="0"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36000" marR="36000" marT="0" marB="0" anchor="ctr"/>
                </a:tc>
                <a:extLst>
                  <a:ext uri="{0D108BD9-81ED-4DB2-BD59-A6C34878D82A}">
                    <a16:rowId xmlns:a16="http://schemas.microsoft.com/office/drawing/2014/main" val="1053784991"/>
                  </a:ext>
                </a:extLst>
              </a:tr>
            </a:tbl>
          </a:graphicData>
        </a:graphic>
      </p:graphicFrame>
      <p:sp>
        <p:nvSpPr>
          <p:cNvPr id="123" name="ZoneTexte 122">
            <a:extLst>
              <a:ext uri="{FF2B5EF4-FFF2-40B4-BE49-F238E27FC236}">
                <a16:creationId xmlns:a16="http://schemas.microsoft.com/office/drawing/2014/main" id="{DA9F3AD1-F212-4854-935F-00DA085EA5C3}"/>
              </a:ext>
            </a:extLst>
          </p:cNvPr>
          <p:cNvSpPr txBox="1"/>
          <p:nvPr/>
        </p:nvSpPr>
        <p:spPr>
          <a:xfrm>
            <a:off x="5568817" y="2719504"/>
            <a:ext cx="1689886" cy="276999"/>
          </a:xfrm>
          <a:prstGeom prst="rect">
            <a:avLst/>
          </a:prstGeom>
          <a:solidFill>
            <a:schemeClr val="bg1"/>
          </a:solid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Suivi médian &lt; 8 mois</a:t>
            </a:r>
          </a:p>
        </p:txBody>
      </p:sp>
    </p:spTree>
    <p:extLst>
      <p:ext uri="{BB962C8B-B14F-4D97-AF65-F5344CB8AC3E}">
        <p14:creationId xmlns:p14="http://schemas.microsoft.com/office/powerpoint/2010/main" val="29140032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à coins arrondis 4">
            <a:extLst>
              <a:ext uri="{FF2B5EF4-FFF2-40B4-BE49-F238E27FC236}">
                <a16:creationId xmlns:a16="http://schemas.microsoft.com/office/drawing/2014/main" id="{AC6F62A5-87B4-4F70-9B8C-FCA5EBEC1700}"/>
              </a:ext>
            </a:extLst>
          </p:cNvPr>
          <p:cNvSpPr/>
          <p:nvPr/>
        </p:nvSpPr>
        <p:spPr>
          <a:xfrm>
            <a:off x="1515850" y="1440018"/>
            <a:ext cx="5476621" cy="3151541"/>
          </a:xfrm>
          <a:prstGeom prst="roundRect">
            <a:avLst>
              <a:gd name="adj" fmla="val 3777"/>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4" name="Titre 11">
            <a:extLst>
              <a:ext uri="{FF2B5EF4-FFF2-40B4-BE49-F238E27FC236}">
                <a16:creationId xmlns:a16="http://schemas.microsoft.com/office/drawing/2014/main" id="{3CBDC08D-36D2-094B-8BC6-D706F97DBD5B}"/>
              </a:ext>
            </a:extLst>
          </p:cNvPr>
          <p:cNvSpPr>
            <a:spLocks noGrp="1"/>
          </p:cNvSpPr>
          <p:nvPr>
            <p:ph type="title"/>
          </p:nvPr>
        </p:nvSpPr>
        <p:spPr/>
        <p:txBody>
          <a:bodyPr>
            <a:noAutofit/>
          </a:bodyPr>
          <a:lstStyle/>
          <a:p>
            <a:r>
              <a:rPr lang="fr-FR" sz="2000" dirty="0" err="1"/>
              <a:t>Sintilimab</a:t>
            </a:r>
            <a:r>
              <a:rPr lang="fr-FR" sz="2000" dirty="0"/>
              <a:t> (anti-PD1) en L2 du cancer épidermoïde de l’œsophage </a:t>
            </a:r>
          </a:p>
        </p:txBody>
      </p:sp>
      <p:sp>
        <p:nvSpPr>
          <p:cNvPr id="5" name="Espace réservé du contenu 4">
            <a:extLst>
              <a:ext uri="{FF2B5EF4-FFF2-40B4-BE49-F238E27FC236}">
                <a16:creationId xmlns:a16="http://schemas.microsoft.com/office/drawing/2014/main" id="{F7960917-7188-4E29-A59F-5C3918A5347E}"/>
              </a:ext>
            </a:extLst>
          </p:cNvPr>
          <p:cNvSpPr>
            <a:spLocks noGrp="1"/>
          </p:cNvSpPr>
          <p:nvPr>
            <p:ph sz="half" idx="1"/>
          </p:nvPr>
        </p:nvSpPr>
        <p:spPr/>
        <p:txBody>
          <a:bodyPr/>
          <a:lstStyle/>
          <a:p>
            <a:r>
              <a:rPr lang="fr-FR" sz="1400" dirty="0"/>
              <a:t>Chez les patients traités par </a:t>
            </a:r>
            <a:r>
              <a:rPr lang="fr-FR" sz="1400" dirty="0" err="1"/>
              <a:t>Sintilimab</a:t>
            </a:r>
            <a:r>
              <a:rPr lang="fr-FR" sz="1400" dirty="0"/>
              <a:t> :</a:t>
            </a:r>
          </a:p>
          <a:p>
            <a:pPr lvl="1"/>
            <a:r>
              <a:rPr lang="fr-FR" sz="1200" dirty="0"/>
              <a:t>Le sous groupe avec un ratio neutrophile-lymphocyte (NLR) &lt;3 semble mieux répondre au traitement</a:t>
            </a:r>
          </a:p>
        </p:txBody>
      </p:sp>
      <p:sp>
        <p:nvSpPr>
          <p:cNvPr id="9" name="ZoneTexte 8">
            <a:extLst>
              <a:ext uri="{FF2B5EF4-FFF2-40B4-BE49-F238E27FC236}">
                <a16:creationId xmlns:a16="http://schemas.microsoft.com/office/drawing/2014/main" id="{6242A49C-250D-B444-8B86-DF56A94D36D0}"/>
              </a:ext>
            </a:extLst>
          </p:cNvPr>
          <p:cNvSpPr txBox="1"/>
          <p:nvPr/>
        </p:nvSpPr>
        <p:spPr>
          <a:xfrm>
            <a:off x="-3048" y="4912668"/>
            <a:ext cx="1920719"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Xu J et al, ASCO2020, Abs 4511</a:t>
            </a:r>
          </a:p>
        </p:txBody>
      </p:sp>
      <p:graphicFrame>
        <p:nvGraphicFramePr>
          <p:cNvPr id="10" name="Chart 9">
            <a:extLst>
              <a:ext uri="{FF2B5EF4-FFF2-40B4-BE49-F238E27FC236}">
                <a16:creationId xmlns:a16="http://schemas.microsoft.com/office/drawing/2014/main" id="{98088DD9-DE04-468B-815A-4E0818994BF1}"/>
              </a:ext>
            </a:extLst>
          </p:cNvPr>
          <p:cNvGraphicFramePr/>
          <p:nvPr/>
        </p:nvGraphicFramePr>
        <p:xfrm>
          <a:off x="1861773" y="1494758"/>
          <a:ext cx="4963511" cy="2829297"/>
        </p:xfrm>
        <a:graphic>
          <a:graphicData uri="http://schemas.openxmlformats.org/drawingml/2006/chart">
            <c:chart xmlns:c="http://schemas.openxmlformats.org/drawingml/2006/chart" xmlns:r="http://schemas.openxmlformats.org/officeDocument/2006/relationships" r:id="rId2"/>
          </a:graphicData>
        </a:graphic>
      </p:graphicFrame>
      <p:sp>
        <p:nvSpPr>
          <p:cNvPr id="11" name="ZoneTexte 10">
            <a:extLst>
              <a:ext uri="{FF2B5EF4-FFF2-40B4-BE49-F238E27FC236}">
                <a16:creationId xmlns:a16="http://schemas.microsoft.com/office/drawing/2014/main" id="{2E65EBD8-10DA-49FD-8D96-663130B34A42}"/>
              </a:ext>
            </a:extLst>
          </p:cNvPr>
          <p:cNvSpPr txBox="1"/>
          <p:nvPr/>
        </p:nvSpPr>
        <p:spPr>
          <a:xfrm>
            <a:off x="3325228" y="4283347"/>
            <a:ext cx="2215670" cy="246221"/>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Temps depuis randomisation (mois)</a:t>
            </a:r>
          </a:p>
        </p:txBody>
      </p:sp>
      <p:sp>
        <p:nvSpPr>
          <p:cNvPr id="12" name="ZoneTexte 11">
            <a:extLst>
              <a:ext uri="{FF2B5EF4-FFF2-40B4-BE49-F238E27FC236}">
                <a16:creationId xmlns:a16="http://schemas.microsoft.com/office/drawing/2014/main" id="{F4DA0E91-F21B-4E1E-8ECA-911DC0BC319E}"/>
              </a:ext>
            </a:extLst>
          </p:cNvPr>
          <p:cNvSpPr txBox="1"/>
          <p:nvPr/>
        </p:nvSpPr>
        <p:spPr>
          <a:xfrm rot="16200000">
            <a:off x="1133697" y="2719671"/>
            <a:ext cx="1228221" cy="246221"/>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Survie globale (%)</a:t>
            </a:r>
          </a:p>
        </p:txBody>
      </p:sp>
      <p:graphicFrame>
        <p:nvGraphicFramePr>
          <p:cNvPr id="13" name="Table 11">
            <a:extLst>
              <a:ext uri="{FF2B5EF4-FFF2-40B4-BE49-F238E27FC236}">
                <a16:creationId xmlns:a16="http://schemas.microsoft.com/office/drawing/2014/main" id="{E0620F5E-1A45-4A85-9FAD-18800C8F4D96}"/>
              </a:ext>
            </a:extLst>
          </p:cNvPr>
          <p:cNvGraphicFramePr>
            <a:graphicFrameLocks noGrp="1"/>
          </p:cNvGraphicFramePr>
          <p:nvPr/>
        </p:nvGraphicFramePr>
        <p:xfrm>
          <a:off x="4092835" y="1594239"/>
          <a:ext cx="2637129" cy="873233"/>
        </p:xfrm>
        <a:graphic>
          <a:graphicData uri="http://schemas.openxmlformats.org/drawingml/2006/table">
            <a:tbl>
              <a:tblPr firstRow="1" bandRow="1">
                <a:tableStyleId>{7DF18680-E054-41AD-8BC1-D1AEF772440D}</a:tableStyleId>
              </a:tblPr>
              <a:tblGrid>
                <a:gridCol w="557442">
                  <a:extLst>
                    <a:ext uri="{9D8B030D-6E8A-4147-A177-3AD203B41FA5}">
                      <a16:colId xmlns:a16="http://schemas.microsoft.com/office/drawing/2014/main" val="2394905550"/>
                    </a:ext>
                  </a:extLst>
                </a:gridCol>
                <a:gridCol w="787264">
                  <a:extLst>
                    <a:ext uri="{9D8B030D-6E8A-4147-A177-3AD203B41FA5}">
                      <a16:colId xmlns:a16="http://schemas.microsoft.com/office/drawing/2014/main" val="2199003996"/>
                    </a:ext>
                  </a:extLst>
                </a:gridCol>
                <a:gridCol w="880183">
                  <a:extLst>
                    <a:ext uri="{9D8B030D-6E8A-4147-A177-3AD203B41FA5}">
                      <a16:colId xmlns:a16="http://schemas.microsoft.com/office/drawing/2014/main" val="191416189"/>
                    </a:ext>
                  </a:extLst>
                </a:gridCol>
                <a:gridCol w="412240">
                  <a:extLst>
                    <a:ext uri="{9D8B030D-6E8A-4147-A177-3AD203B41FA5}">
                      <a16:colId xmlns:a16="http://schemas.microsoft.com/office/drawing/2014/main" val="3763646846"/>
                    </a:ext>
                  </a:extLst>
                </a:gridCol>
              </a:tblGrid>
              <a:tr h="368117">
                <a:tc>
                  <a:txBody>
                    <a:bodyPr/>
                    <a:lstStyle/>
                    <a:p>
                      <a:pPr algn="l" fontAlgn="t">
                        <a:lnSpc>
                          <a:spcPct val="100000"/>
                        </a:lnSpc>
                      </a:pPr>
                      <a:r>
                        <a:rPr lang="en-US" sz="900" b="0" u="none" strike="noStrike" dirty="0">
                          <a:solidFill>
                            <a:schemeClr val="bg1"/>
                          </a:solidFill>
                          <a:effectLst/>
                          <a:latin typeface="Arial" panose="020B0604020202020204" pitchFamily="34" charset="0"/>
                          <a:cs typeface="Arial" panose="020B0604020202020204" pitchFamily="34" charset="0"/>
                        </a:rPr>
                        <a:t> </a:t>
                      </a:r>
                      <a:endParaRPr lang="en-US" sz="900" b="0" i="0" u="none" strike="noStrike" dirty="0">
                        <a:solidFill>
                          <a:schemeClr val="bg1"/>
                        </a:solidFill>
                        <a:effectLst/>
                        <a:latin typeface="Arial" panose="020B0604020202020204" pitchFamily="34" charset="0"/>
                        <a:cs typeface="Arial" panose="020B0604020202020204" pitchFamily="34" charset="0"/>
                      </a:endParaRPr>
                    </a:p>
                  </a:txBody>
                  <a:tcPr marL="36000" marR="36000" marT="0" marB="0" anchor="ctr"/>
                </a:tc>
                <a:tc>
                  <a:txBody>
                    <a:bodyPr/>
                    <a:lstStyle/>
                    <a:p>
                      <a:pPr algn="ctr" fontAlgn="t">
                        <a:lnSpc>
                          <a:spcPct val="100000"/>
                        </a:lnSpc>
                      </a:pPr>
                      <a:r>
                        <a:rPr lang="en-US" sz="900" b="1" u="none" strike="noStrike" dirty="0" err="1">
                          <a:solidFill>
                            <a:schemeClr val="bg1"/>
                          </a:solidFill>
                          <a:effectLst/>
                          <a:latin typeface="Arial" panose="020B0604020202020204" pitchFamily="34" charset="0"/>
                          <a:cs typeface="Arial" panose="020B0604020202020204" pitchFamily="34" charset="0"/>
                        </a:rPr>
                        <a:t>Médiane</a:t>
                      </a:r>
                      <a:r>
                        <a:rPr lang="en-US" sz="900" b="0" u="none" strike="noStrike" dirty="0">
                          <a:solidFill>
                            <a:schemeClr val="bg1"/>
                          </a:solidFill>
                          <a:effectLst/>
                          <a:latin typeface="Arial" panose="020B0604020202020204" pitchFamily="34" charset="0"/>
                          <a:cs typeface="Arial" panose="020B0604020202020204" pitchFamily="34" charset="0"/>
                        </a:rPr>
                        <a:t> (m) (95% CI)</a:t>
                      </a:r>
                      <a:endParaRPr lang="en-US" sz="900" b="0" i="0" u="none" strike="noStrike" dirty="0">
                        <a:solidFill>
                          <a:schemeClr val="bg1"/>
                        </a:solidFill>
                        <a:effectLst/>
                        <a:latin typeface="Arial" panose="020B0604020202020204" pitchFamily="34" charset="0"/>
                        <a:cs typeface="Arial" panose="020B0604020202020204" pitchFamily="34" charset="0"/>
                      </a:endParaRPr>
                    </a:p>
                  </a:txBody>
                  <a:tcPr marL="36000" marR="36000" marT="0" marB="0" anchor="ctr"/>
                </a:tc>
                <a:tc>
                  <a:txBody>
                    <a:bodyPr/>
                    <a:lstStyle/>
                    <a:p>
                      <a:pPr algn="ctr" fontAlgn="t">
                        <a:lnSpc>
                          <a:spcPct val="100000"/>
                        </a:lnSpc>
                      </a:pPr>
                      <a:r>
                        <a:rPr lang="en-US" sz="900" b="1" u="none" strike="noStrike" dirty="0">
                          <a:solidFill>
                            <a:schemeClr val="bg1"/>
                          </a:solidFill>
                          <a:effectLst/>
                          <a:latin typeface="Arial" panose="020B0604020202020204" pitchFamily="34" charset="0"/>
                          <a:cs typeface="Arial" panose="020B0604020202020204" pitchFamily="34" charset="0"/>
                        </a:rPr>
                        <a:t>HR</a:t>
                      </a:r>
                      <a:br>
                        <a:rPr lang="en-US" sz="900" b="0" u="none" strike="noStrike" dirty="0">
                          <a:solidFill>
                            <a:schemeClr val="bg1"/>
                          </a:solidFill>
                          <a:effectLst/>
                          <a:latin typeface="Arial" panose="020B0604020202020204" pitchFamily="34" charset="0"/>
                          <a:cs typeface="Arial" panose="020B0604020202020204" pitchFamily="34" charset="0"/>
                        </a:rPr>
                      </a:br>
                      <a:r>
                        <a:rPr lang="en-US" sz="900" b="0" u="none" strike="noStrike" dirty="0">
                          <a:solidFill>
                            <a:schemeClr val="bg1"/>
                          </a:solidFill>
                          <a:effectLst/>
                          <a:latin typeface="Arial" panose="020B0604020202020204" pitchFamily="34" charset="0"/>
                          <a:cs typeface="Arial" panose="020B0604020202020204" pitchFamily="34" charset="0"/>
                        </a:rPr>
                        <a:t>(95% CI)</a:t>
                      </a:r>
                      <a:endParaRPr lang="en-US" sz="900" b="0" i="0" u="none" strike="noStrike" dirty="0">
                        <a:solidFill>
                          <a:schemeClr val="bg1"/>
                        </a:solidFill>
                        <a:effectLst/>
                        <a:latin typeface="Arial" panose="020B0604020202020204" pitchFamily="34" charset="0"/>
                        <a:cs typeface="Arial" panose="020B0604020202020204" pitchFamily="34" charset="0"/>
                      </a:endParaRPr>
                    </a:p>
                  </a:txBody>
                  <a:tcPr marL="36000" marR="36000" marT="0" marB="0" anchor="ctr"/>
                </a:tc>
                <a:tc>
                  <a:txBody>
                    <a:bodyPr/>
                    <a:lstStyle/>
                    <a:p>
                      <a:pPr algn="ctr" fontAlgn="t">
                        <a:lnSpc>
                          <a:spcPct val="100000"/>
                        </a:lnSpc>
                      </a:pPr>
                      <a:r>
                        <a:rPr lang="en-US" sz="900" b="0" u="none" strike="noStrike" dirty="0">
                          <a:solidFill>
                            <a:schemeClr val="bg1"/>
                          </a:solidFill>
                          <a:effectLst/>
                          <a:latin typeface="Arial" panose="020B0604020202020204" pitchFamily="34" charset="0"/>
                          <a:cs typeface="Arial" panose="020B0604020202020204" pitchFamily="34" charset="0"/>
                        </a:rPr>
                        <a:t>p-value</a:t>
                      </a:r>
                      <a:endParaRPr lang="en-US" sz="900" b="0" i="0" u="none" strike="noStrike" dirty="0">
                        <a:solidFill>
                          <a:schemeClr val="bg1"/>
                        </a:solidFill>
                        <a:effectLst/>
                        <a:latin typeface="Arial" panose="020B0604020202020204" pitchFamily="34" charset="0"/>
                        <a:cs typeface="Arial" panose="020B0604020202020204" pitchFamily="34" charset="0"/>
                      </a:endParaRPr>
                    </a:p>
                  </a:txBody>
                  <a:tcPr marL="36000" marR="36000" marT="0" marB="0" anchor="ctr"/>
                </a:tc>
                <a:extLst>
                  <a:ext uri="{0D108BD9-81ED-4DB2-BD59-A6C34878D82A}">
                    <a16:rowId xmlns:a16="http://schemas.microsoft.com/office/drawing/2014/main" val="605275338"/>
                  </a:ext>
                </a:extLst>
              </a:tr>
              <a:tr h="252558">
                <a:tc>
                  <a:txBody>
                    <a:bodyPr/>
                    <a:lstStyle/>
                    <a:p>
                      <a:pPr algn="ctr" fontAlgn="t">
                        <a:lnSpc>
                          <a:spcPct val="100000"/>
                        </a:lnSpc>
                      </a:pPr>
                      <a:r>
                        <a:rPr lang="en-US" sz="900" b="1" u="none" strike="noStrike" dirty="0">
                          <a:solidFill>
                            <a:schemeClr val="tx1">
                              <a:lumMod val="75000"/>
                              <a:lumOff val="25000"/>
                            </a:schemeClr>
                          </a:solidFill>
                          <a:effectLst/>
                          <a:latin typeface="Arial" panose="020B0604020202020204" pitchFamily="34" charset="0"/>
                          <a:cs typeface="Arial" panose="020B0604020202020204" pitchFamily="34" charset="0"/>
                        </a:rPr>
                        <a:t>NLR &lt; 3</a:t>
                      </a:r>
                      <a:endParaRPr lang="en-US" sz="900" b="1"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36000" marR="36000" marT="0" marB="0" anchor="ctr"/>
                </a:tc>
                <a:tc>
                  <a:txBody>
                    <a:bodyPr/>
                    <a:lstStyle/>
                    <a:p>
                      <a:pPr algn="ctr" fontAlgn="t">
                        <a:lnSpc>
                          <a:spcPct val="100000"/>
                        </a:lnSpc>
                      </a:pPr>
                      <a:r>
                        <a:rPr lang="en-US" sz="900" b="0" u="none" strike="noStrike" dirty="0">
                          <a:solidFill>
                            <a:schemeClr val="tx1">
                              <a:lumMod val="75000"/>
                              <a:lumOff val="25000"/>
                            </a:schemeClr>
                          </a:solidFill>
                          <a:effectLst/>
                          <a:latin typeface="Arial" panose="020B0604020202020204" pitchFamily="34" charset="0"/>
                          <a:cs typeface="Arial" panose="020B0604020202020204" pitchFamily="34" charset="0"/>
                        </a:rPr>
                        <a:t>14,0</a:t>
                      </a:r>
                      <a:endParaRPr lang="en-US" sz="900" b="0"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36000" marR="36000" marT="0" marB="0" anchor="ctr"/>
                </a:tc>
                <a:tc rowSpan="2">
                  <a:txBody>
                    <a:bodyPr/>
                    <a:lstStyle/>
                    <a:p>
                      <a:pPr algn="ctr" fontAlgn="t">
                        <a:lnSpc>
                          <a:spcPct val="100000"/>
                        </a:lnSpc>
                      </a:pPr>
                      <a:r>
                        <a:rPr lang="en-US" sz="900" b="0" u="none" strike="noStrike" dirty="0">
                          <a:solidFill>
                            <a:schemeClr val="tx1">
                              <a:lumMod val="75000"/>
                              <a:lumOff val="25000"/>
                            </a:schemeClr>
                          </a:solidFill>
                          <a:effectLst/>
                          <a:latin typeface="Arial" panose="020B0604020202020204" pitchFamily="34" charset="0"/>
                          <a:cs typeface="Arial" panose="020B0604020202020204" pitchFamily="34" charset="0"/>
                        </a:rPr>
                        <a:t>0,54 </a:t>
                      </a:r>
                      <a:br>
                        <a:rPr lang="en-US" sz="900" b="0" u="none" strike="noStrike" dirty="0">
                          <a:solidFill>
                            <a:schemeClr val="tx1">
                              <a:lumMod val="75000"/>
                              <a:lumOff val="25000"/>
                            </a:schemeClr>
                          </a:solidFill>
                          <a:effectLst/>
                          <a:latin typeface="Arial" panose="020B0604020202020204" pitchFamily="34" charset="0"/>
                          <a:cs typeface="Arial" panose="020B0604020202020204" pitchFamily="34" charset="0"/>
                        </a:rPr>
                      </a:br>
                      <a:r>
                        <a:rPr lang="en-US" sz="900" b="0" u="none" strike="noStrike" dirty="0">
                          <a:solidFill>
                            <a:schemeClr val="tx1">
                              <a:lumMod val="75000"/>
                              <a:lumOff val="25000"/>
                            </a:schemeClr>
                          </a:solidFill>
                          <a:effectLst/>
                          <a:latin typeface="Arial" panose="020B0604020202020204" pitchFamily="34" charset="0"/>
                          <a:cs typeface="Arial" panose="020B0604020202020204" pitchFamily="34" charset="0"/>
                        </a:rPr>
                        <a:t>(0,33-0,91)</a:t>
                      </a:r>
                      <a:endParaRPr lang="en-US" sz="900" b="0"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36000" marR="36000" marT="0" marB="0" anchor="ctr"/>
                </a:tc>
                <a:tc rowSpan="2">
                  <a:txBody>
                    <a:bodyPr/>
                    <a:lstStyle/>
                    <a:p>
                      <a:pPr algn="ctr" fontAlgn="t">
                        <a:lnSpc>
                          <a:spcPct val="100000"/>
                        </a:lnSpc>
                      </a:pPr>
                      <a:r>
                        <a:rPr lang="en-US" sz="900" b="0" u="none" strike="noStrike" dirty="0">
                          <a:solidFill>
                            <a:schemeClr val="tx1">
                              <a:lumMod val="75000"/>
                              <a:lumOff val="25000"/>
                            </a:schemeClr>
                          </a:solidFill>
                          <a:effectLst/>
                          <a:latin typeface="Arial" panose="020B0604020202020204" pitchFamily="34" charset="0"/>
                          <a:cs typeface="Arial" panose="020B0604020202020204" pitchFamily="34" charset="0"/>
                        </a:rPr>
                        <a:t>0,019</a:t>
                      </a:r>
                      <a:endParaRPr lang="en-US" sz="900" b="0"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36000" marR="36000" marT="0" marB="0" anchor="ctr"/>
                </a:tc>
                <a:extLst>
                  <a:ext uri="{0D108BD9-81ED-4DB2-BD59-A6C34878D82A}">
                    <a16:rowId xmlns:a16="http://schemas.microsoft.com/office/drawing/2014/main" val="3293497535"/>
                  </a:ext>
                </a:extLst>
              </a:tr>
              <a:tr h="252558">
                <a:tc>
                  <a:txBody>
                    <a:bodyPr/>
                    <a:lstStyle/>
                    <a:p>
                      <a:pPr algn="ctr" fontAlgn="t">
                        <a:lnSpc>
                          <a:spcPct val="100000"/>
                        </a:lnSpc>
                      </a:pPr>
                      <a:r>
                        <a:rPr lang="en-US" sz="900" b="1" u="none" strike="noStrike" dirty="0">
                          <a:solidFill>
                            <a:schemeClr val="accent1">
                              <a:lumMod val="75000"/>
                            </a:schemeClr>
                          </a:solidFill>
                          <a:effectLst/>
                          <a:latin typeface="Arial" panose="020B0604020202020204" pitchFamily="34" charset="0"/>
                          <a:cs typeface="Arial" panose="020B0604020202020204" pitchFamily="34" charset="0"/>
                        </a:rPr>
                        <a:t>NLR </a:t>
                      </a:r>
                      <a:r>
                        <a:rPr lang="en-US" sz="900" b="1" u="sng" strike="noStrike" dirty="0">
                          <a:solidFill>
                            <a:schemeClr val="accent1">
                              <a:lumMod val="75000"/>
                            </a:schemeClr>
                          </a:solidFill>
                          <a:effectLst/>
                          <a:latin typeface="Arial" panose="020B0604020202020204" pitchFamily="34" charset="0"/>
                          <a:cs typeface="Arial" panose="020B0604020202020204" pitchFamily="34" charset="0"/>
                        </a:rPr>
                        <a:t>&gt;</a:t>
                      </a:r>
                      <a:r>
                        <a:rPr lang="en-US" sz="900" b="1" u="none" strike="noStrike" dirty="0">
                          <a:solidFill>
                            <a:schemeClr val="accent1">
                              <a:lumMod val="75000"/>
                            </a:schemeClr>
                          </a:solidFill>
                          <a:effectLst/>
                          <a:latin typeface="Arial" panose="020B0604020202020204" pitchFamily="34" charset="0"/>
                          <a:cs typeface="Arial" panose="020B0604020202020204" pitchFamily="34" charset="0"/>
                        </a:rPr>
                        <a:t> 3</a:t>
                      </a:r>
                      <a:endParaRPr lang="en-US" sz="900" b="1" i="0" u="none" strike="noStrike" dirty="0">
                        <a:solidFill>
                          <a:schemeClr val="accent1">
                            <a:lumMod val="75000"/>
                          </a:schemeClr>
                        </a:solidFill>
                        <a:effectLst/>
                        <a:latin typeface="Arial" panose="020B0604020202020204" pitchFamily="34" charset="0"/>
                        <a:cs typeface="Arial" panose="020B0604020202020204" pitchFamily="34" charset="0"/>
                      </a:endParaRPr>
                    </a:p>
                  </a:txBody>
                  <a:tcPr marL="36000" marR="36000" marT="0" marB="0" anchor="ctr"/>
                </a:tc>
                <a:tc>
                  <a:txBody>
                    <a:bodyPr/>
                    <a:lstStyle/>
                    <a:p>
                      <a:pPr algn="ctr" fontAlgn="t">
                        <a:lnSpc>
                          <a:spcPct val="100000"/>
                        </a:lnSpc>
                      </a:pPr>
                      <a:r>
                        <a:rPr lang="en-US" sz="900" b="0" u="none" strike="noStrike" dirty="0">
                          <a:solidFill>
                            <a:schemeClr val="tx1">
                              <a:lumMod val="75000"/>
                              <a:lumOff val="25000"/>
                            </a:schemeClr>
                          </a:solidFill>
                          <a:effectLst/>
                          <a:latin typeface="Arial" panose="020B0604020202020204" pitchFamily="34" charset="0"/>
                          <a:cs typeface="Arial" panose="020B0604020202020204" pitchFamily="34" charset="0"/>
                        </a:rPr>
                        <a:t>6,2</a:t>
                      </a:r>
                      <a:endParaRPr lang="en-US" sz="900" b="0"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36000" marR="36000" marT="0" marB="0" anchor="ctr"/>
                </a:tc>
                <a:tc vMerge="1">
                  <a:txBody>
                    <a:bodyPr/>
                    <a:lstStyle/>
                    <a:p>
                      <a:pPr algn="ctr" fontAlgn="t">
                        <a:lnSpc>
                          <a:spcPct val="100000"/>
                        </a:lnSpc>
                      </a:pPr>
                      <a:endParaRPr lang="en-US" sz="900" b="0"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36000" marR="36000" marT="0" marB="0" anchor="ctr"/>
                </a:tc>
                <a:tc vMerge="1">
                  <a:txBody>
                    <a:bodyPr/>
                    <a:lstStyle/>
                    <a:p>
                      <a:pPr algn="ctr" fontAlgn="t">
                        <a:lnSpc>
                          <a:spcPct val="100000"/>
                        </a:lnSpc>
                      </a:pPr>
                      <a:endParaRPr lang="en-US" sz="900" b="0"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36000" marR="36000" marT="0" marB="0" anchor="ctr"/>
                </a:tc>
                <a:extLst>
                  <a:ext uri="{0D108BD9-81ED-4DB2-BD59-A6C34878D82A}">
                    <a16:rowId xmlns:a16="http://schemas.microsoft.com/office/drawing/2014/main" val="1053784991"/>
                  </a:ext>
                </a:extLst>
              </a:tr>
            </a:tbl>
          </a:graphicData>
        </a:graphic>
      </p:graphicFrame>
      <p:grpSp>
        <p:nvGrpSpPr>
          <p:cNvPr id="15" name="Groupe 14">
            <a:extLst>
              <a:ext uri="{FF2B5EF4-FFF2-40B4-BE49-F238E27FC236}">
                <a16:creationId xmlns:a16="http://schemas.microsoft.com/office/drawing/2014/main" id="{CDF954B6-1941-4811-9CB4-63147210EBFD}"/>
              </a:ext>
            </a:extLst>
          </p:cNvPr>
          <p:cNvGrpSpPr/>
          <p:nvPr/>
        </p:nvGrpSpPr>
        <p:grpSpPr>
          <a:xfrm>
            <a:off x="2218892" y="1637182"/>
            <a:ext cx="4162349" cy="2142664"/>
            <a:chOff x="1765232" y="1031756"/>
            <a:chExt cx="4249271" cy="2938794"/>
          </a:xfrm>
        </p:grpSpPr>
        <p:sp>
          <p:nvSpPr>
            <p:cNvPr id="6" name="Forme libre : forme 5">
              <a:extLst>
                <a:ext uri="{FF2B5EF4-FFF2-40B4-BE49-F238E27FC236}">
                  <a16:creationId xmlns:a16="http://schemas.microsoft.com/office/drawing/2014/main" id="{CEA9C96B-FCAC-42B8-BD4A-EDCE9EABA03D}"/>
                </a:ext>
              </a:extLst>
            </p:cNvPr>
            <p:cNvSpPr/>
            <p:nvPr/>
          </p:nvSpPr>
          <p:spPr>
            <a:xfrm>
              <a:off x="1770122" y="1036646"/>
              <a:ext cx="4244381" cy="2860556"/>
            </a:xfrm>
            <a:custGeom>
              <a:avLst/>
              <a:gdLst>
                <a:gd name="connsiteX0" fmla="*/ 0 w 4244381"/>
                <a:gd name="connsiteY0" fmla="*/ 0 h 2860556"/>
                <a:gd name="connsiteX1" fmla="*/ 259161 w 4244381"/>
                <a:gd name="connsiteY1" fmla="*/ 0 h 2860556"/>
                <a:gd name="connsiteX2" fmla="*/ 259161 w 4244381"/>
                <a:gd name="connsiteY2" fmla="*/ 92907 h 2860556"/>
                <a:gd name="connsiteX3" fmla="*/ 303170 w 4244381"/>
                <a:gd name="connsiteY3" fmla="*/ 92907 h 2860556"/>
                <a:gd name="connsiteX4" fmla="*/ 303170 w 4244381"/>
                <a:gd name="connsiteY4" fmla="*/ 176034 h 2860556"/>
                <a:gd name="connsiteX5" fmla="*/ 376518 w 4244381"/>
                <a:gd name="connsiteY5" fmla="*/ 176034 h 2860556"/>
                <a:gd name="connsiteX6" fmla="*/ 376518 w 4244381"/>
                <a:gd name="connsiteY6" fmla="*/ 337399 h 2860556"/>
                <a:gd name="connsiteX7" fmla="*/ 493874 w 4244381"/>
                <a:gd name="connsiteY7" fmla="*/ 337399 h 2860556"/>
                <a:gd name="connsiteX8" fmla="*/ 572111 w 4244381"/>
                <a:gd name="connsiteY8" fmla="*/ 669908 h 2860556"/>
                <a:gd name="connsiteX9" fmla="*/ 777484 w 4244381"/>
                <a:gd name="connsiteY9" fmla="*/ 669908 h 2860556"/>
                <a:gd name="connsiteX10" fmla="*/ 777484 w 4244381"/>
                <a:gd name="connsiteY10" fmla="*/ 753035 h 2860556"/>
                <a:gd name="connsiteX11" fmla="*/ 885061 w 4244381"/>
                <a:gd name="connsiteY11" fmla="*/ 753035 h 2860556"/>
                <a:gd name="connsiteX12" fmla="*/ 885061 w 4244381"/>
                <a:gd name="connsiteY12" fmla="*/ 914400 h 2860556"/>
                <a:gd name="connsiteX13" fmla="*/ 958408 w 4244381"/>
                <a:gd name="connsiteY13" fmla="*/ 914400 h 2860556"/>
                <a:gd name="connsiteX14" fmla="*/ 958408 w 4244381"/>
                <a:gd name="connsiteY14" fmla="*/ 992637 h 2860556"/>
                <a:gd name="connsiteX15" fmla="*/ 1124663 w 4244381"/>
                <a:gd name="connsiteY15" fmla="*/ 992637 h 2860556"/>
                <a:gd name="connsiteX16" fmla="*/ 1124663 w 4244381"/>
                <a:gd name="connsiteY16" fmla="*/ 1100214 h 2860556"/>
                <a:gd name="connsiteX17" fmla="*/ 1256689 w 4244381"/>
                <a:gd name="connsiteY17" fmla="*/ 1100214 h 2860556"/>
                <a:gd name="connsiteX18" fmla="*/ 1256689 w 4244381"/>
                <a:gd name="connsiteY18" fmla="*/ 1158892 h 2860556"/>
                <a:gd name="connsiteX19" fmla="*/ 1305587 w 4244381"/>
                <a:gd name="connsiteY19" fmla="*/ 1158892 h 2860556"/>
                <a:gd name="connsiteX20" fmla="*/ 1305587 w 4244381"/>
                <a:gd name="connsiteY20" fmla="*/ 1256689 h 2860556"/>
                <a:gd name="connsiteX21" fmla="*/ 1369155 w 4244381"/>
                <a:gd name="connsiteY21" fmla="*/ 1256689 h 2860556"/>
                <a:gd name="connsiteX22" fmla="*/ 1369155 w 4244381"/>
                <a:gd name="connsiteY22" fmla="*/ 1334926 h 2860556"/>
                <a:gd name="connsiteX23" fmla="*/ 1574528 w 4244381"/>
                <a:gd name="connsiteY23" fmla="*/ 1334926 h 2860556"/>
                <a:gd name="connsiteX24" fmla="*/ 1574528 w 4244381"/>
                <a:gd name="connsiteY24" fmla="*/ 1427833 h 2860556"/>
                <a:gd name="connsiteX25" fmla="*/ 1784791 w 4244381"/>
                <a:gd name="connsiteY25" fmla="*/ 1427833 h 2860556"/>
                <a:gd name="connsiteX26" fmla="*/ 1784791 w 4244381"/>
                <a:gd name="connsiteY26" fmla="*/ 1510960 h 2860556"/>
                <a:gd name="connsiteX27" fmla="*/ 1907037 w 4244381"/>
                <a:gd name="connsiteY27" fmla="*/ 1510960 h 2860556"/>
                <a:gd name="connsiteX28" fmla="*/ 1907037 w 4244381"/>
                <a:gd name="connsiteY28" fmla="*/ 1603867 h 2860556"/>
                <a:gd name="connsiteX29" fmla="*/ 2156419 w 4244381"/>
                <a:gd name="connsiteY29" fmla="*/ 1603867 h 2860556"/>
                <a:gd name="connsiteX30" fmla="*/ 2156419 w 4244381"/>
                <a:gd name="connsiteY30" fmla="*/ 1696774 h 2860556"/>
                <a:gd name="connsiteX31" fmla="*/ 2317784 w 4244381"/>
                <a:gd name="connsiteY31" fmla="*/ 1696774 h 2860556"/>
                <a:gd name="connsiteX32" fmla="*/ 2317784 w 4244381"/>
                <a:gd name="connsiteY32" fmla="*/ 1799461 h 2860556"/>
                <a:gd name="connsiteX33" fmla="*/ 2420471 w 4244381"/>
                <a:gd name="connsiteY33" fmla="*/ 1799461 h 2860556"/>
                <a:gd name="connsiteX34" fmla="*/ 2420471 w 4244381"/>
                <a:gd name="connsiteY34" fmla="*/ 1911927 h 2860556"/>
                <a:gd name="connsiteX35" fmla="*/ 2484038 w 4244381"/>
                <a:gd name="connsiteY35" fmla="*/ 1911927 h 2860556"/>
                <a:gd name="connsiteX36" fmla="*/ 2484038 w 4244381"/>
                <a:gd name="connsiteY36" fmla="*/ 2034173 h 2860556"/>
                <a:gd name="connsiteX37" fmla="*/ 2547606 w 4244381"/>
                <a:gd name="connsiteY37" fmla="*/ 2034173 h 2860556"/>
                <a:gd name="connsiteX38" fmla="*/ 2547606 w 4244381"/>
                <a:gd name="connsiteY38" fmla="*/ 2180868 h 2860556"/>
                <a:gd name="connsiteX39" fmla="*/ 2591615 w 4244381"/>
                <a:gd name="connsiteY39" fmla="*/ 2180868 h 2860556"/>
                <a:gd name="connsiteX40" fmla="*/ 2591615 w 4244381"/>
                <a:gd name="connsiteY40" fmla="*/ 2454699 h 2860556"/>
                <a:gd name="connsiteX41" fmla="*/ 2723641 w 4244381"/>
                <a:gd name="connsiteY41" fmla="*/ 2454699 h 2860556"/>
                <a:gd name="connsiteX42" fmla="*/ 2723641 w 4244381"/>
                <a:gd name="connsiteY42" fmla="*/ 2616064 h 2860556"/>
                <a:gd name="connsiteX43" fmla="*/ 3163726 w 4244381"/>
                <a:gd name="connsiteY43" fmla="*/ 2616064 h 2860556"/>
                <a:gd name="connsiteX44" fmla="*/ 3163726 w 4244381"/>
                <a:gd name="connsiteY44" fmla="*/ 2860556 h 2860556"/>
                <a:gd name="connsiteX45" fmla="*/ 4244381 w 4244381"/>
                <a:gd name="connsiteY45" fmla="*/ 2860556 h 2860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244381" h="2860556">
                  <a:moveTo>
                    <a:pt x="0" y="0"/>
                  </a:moveTo>
                  <a:lnTo>
                    <a:pt x="259161" y="0"/>
                  </a:lnTo>
                  <a:lnTo>
                    <a:pt x="259161" y="92907"/>
                  </a:lnTo>
                  <a:lnTo>
                    <a:pt x="303170" y="92907"/>
                  </a:lnTo>
                  <a:lnTo>
                    <a:pt x="303170" y="176034"/>
                  </a:lnTo>
                  <a:lnTo>
                    <a:pt x="376518" y="176034"/>
                  </a:lnTo>
                  <a:lnTo>
                    <a:pt x="376518" y="337399"/>
                  </a:lnTo>
                  <a:lnTo>
                    <a:pt x="493874" y="337399"/>
                  </a:lnTo>
                  <a:lnTo>
                    <a:pt x="572111" y="669908"/>
                  </a:lnTo>
                  <a:lnTo>
                    <a:pt x="777484" y="669908"/>
                  </a:lnTo>
                  <a:lnTo>
                    <a:pt x="777484" y="753035"/>
                  </a:lnTo>
                  <a:lnTo>
                    <a:pt x="885061" y="753035"/>
                  </a:lnTo>
                  <a:lnTo>
                    <a:pt x="885061" y="914400"/>
                  </a:lnTo>
                  <a:lnTo>
                    <a:pt x="958408" y="914400"/>
                  </a:lnTo>
                  <a:lnTo>
                    <a:pt x="958408" y="992637"/>
                  </a:lnTo>
                  <a:lnTo>
                    <a:pt x="1124663" y="992637"/>
                  </a:lnTo>
                  <a:lnTo>
                    <a:pt x="1124663" y="1100214"/>
                  </a:lnTo>
                  <a:lnTo>
                    <a:pt x="1256689" y="1100214"/>
                  </a:lnTo>
                  <a:lnTo>
                    <a:pt x="1256689" y="1158892"/>
                  </a:lnTo>
                  <a:lnTo>
                    <a:pt x="1305587" y="1158892"/>
                  </a:lnTo>
                  <a:lnTo>
                    <a:pt x="1305587" y="1256689"/>
                  </a:lnTo>
                  <a:lnTo>
                    <a:pt x="1369155" y="1256689"/>
                  </a:lnTo>
                  <a:lnTo>
                    <a:pt x="1369155" y="1334926"/>
                  </a:lnTo>
                  <a:lnTo>
                    <a:pt x="1574528" y="1334926"/>
                  </a:lnTo>
                  <a:lnTo>
                    <a:pt x="1574528" y="1427833"/>
                  </a:lnTo>
                  <a:lnTo>
                    <a:pt x="1784791" y="1427833"/>
                  </a:lnTo>
                  <a:lnTo>
                    <a:pt x="1784791" y="1510960"/>
                  </a:lnTo>
                  <a:lnTo>
                    <a:pt x="1907037" y="1510960"/>
                  </a:lnTo>
                  <a:lnTo>
                    <a:pt x="1907037" y="1603867"/>
                  </a:lnTo>
                  <a:lnTo>
                    <a:pt x="2156419" y="1603867"/>
                  </a:lnTo>
                  <a:lnTo>
                    <a:pt x="2156419" y="1696774"/>
                  </a:lnTo>
                  <a:lnTo>
                    <a:pt x="2317784" y="1696774"/>
                  </a:lnTo>
                  <a:lnTo>
                    <a:pt x="2317784" y="1799461"/>
                  </a:lnTo>
                  <a:lnTo>
                    <a:pt x="2420471" y="1799461"/>
                  </a:lnTo>
                  <a:lnTo>
                    <a:pt x="2420471" y="1911927"/>
                  </a:lnTo>
                  <a:lnTo>
                    <a:pt x="2484038" y="1911927"/>
                  </a:lnTo>
                  <a:lnTo>
                    <a:pt x="2484038" y="2034173"/>
                  </a:lnTo>
                  <a:lnTo>
                    <a:pt x="2547606" y="2034173"/>
                  </a:lnTo>
                  <a:lnTo>
                    <a:pt x="2547606" y="2180868"/>
                  </a:lnTo>
                  <a:lnTo>
                    <a:pt x="2591615" y="2180868"/>
                  </a:lnTo>
                  <a:lnTo>
                    <a:pt x="2591615" y="2454699"/>
                  </a:lnTo>
                  <a:lnTo>
                    <a:pt x="2723641" y="2454699"/>
                  </a:lnTo>
                  <a:lnTo>
                    <a:pt x="2723641" y="2616064"/>
                  </a:lnTo>
                  <a:lnTo>
                    <a:pt x="3163726" y="2616064"/>
                  </a:lnTo>
                  <a:lnTo>
                    <a:pt x="3163726" y="2860556"/>
                  </a:lnTo>
                  <a:lnTo>
                    <a:pt x="4244381" y="2860556"/>
                  </a:lnTo>
                </a:path>
              </a:pathLst>
            </a:custGeom>
            <a:noFill/>
            <a:ln w="285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Forme libre : forme 13">
              <a:extLst>
                <a:ext uri="{FF2B5EF4-FFF2-40B4-BE49-F238E27FC236}">
                  <a16:creationId xmlns:a16="http://schemas.microsoft.com/office/drawing/2014/main" id="{B7F99FF5-54A5-4394-9934-DBC6D16094D2}"/>
                </a:ext>
              </a:extLst>
            </p:cNvPr>
            <p:cNvSpPr/>
            <p:nvPr/>
          </p:nvSpPr>
          <p:spPr>
            <a:xfrm>
              <a:off x="1765232" y="1031756"/>
              <a:ext cx="3652710" cy="2938794"/>
            </a:xfrm>
            <a:custGeom>
              <a:avLst/>
              <a:gdLst>
                <a:gd name="connsiteX0" fmla="*/ 0 w 3652710"/>
                <a:gd name="connsiteY0" fmla="*/ 0 h 2938794"/>
                <a:gd name="connsiteX1" fmla="*/ 146695 w 3652710"/>
                <a:gd name="connsiteY1" fmla="*/ 0 h 2938794"/>
                <a:gd name="connsiteX2" fmla="*/ 146695 w 3652710"/>
                <a:gd name="connsiteY2" fmla="*/ 171145 h 2938794"/>
                <a:gd name="connsiteX3" fmla="*/ 293390 w 3652710"/>
                <a:gd name="connsiteY3" fmla="*/ 171145 h 2938794"/>
                <a:gd name="connsiteX4" fmla="*/ 293390 w 3652710"/>
                <a:gd name="connsiteY4" fmla="*/ 342289 h 2938794"/>
                <a:gd name="connsiteX5" fmla="*/ 371628 w 3652710"/>
                <a:gd name="connsiteY5" fmla="*/ 342289 h 2938794"/>
                <a:gd name="connsiteX6" fmla="*/ 493874 w 3652710"/>
                <a:gd name="connsiteY6" fmla="*/ 689468 h 2938794"/>
                <a:gd name="connsiteX7" fmla="*/ 523213 w 3652710"/>
                <a:gd name="connsiteY7" fmla="*/ 860612 h 2938794"/>
                <a:gd name="connsiteX8" fmla="*/ 601450 w 3652710"/>
                <a:gd name="connsiteY8" fmla="*/ 1056205 h 2938794"/>
                <a:gd name="connsiteX9" fmla="*/ 665018 w 3652710"/>
                <a:gd name="connsiteY9" fmla="*/ 1056205 h 2938794"/>
                <a:gd name="connsiteX10" fmla="*/ 665018 w 3652710"/>
                <a:gd name="connsiteY10" fmla="*/ 1134443 h 2938794"/>
                <a:gd name="connsiteX11" fmla="*/ 718807 w 3652710"/>
                <a:gd name="connsiteY11" fmla="*/ 1134443 h 2938794"/>
                <a:gd name="connsiteX12" fmla="*/ 718807 w 3652710"/>
                <a:gd name="connsiteY12" fmla="*/ 1202901 h 2938794"/>
                <a:gd name="connsiteX13" fmla="*/ 792154 w 3652710"/>
                <a:gd name="connsiteY13" fmla="*/ 1202901 h 2938794"/>
                <a:gd name="connsiteX14" fmla="*/ 792154 w 3652710"/>
                <a:gd name="connsiteY14" fmla="*/ 1286028 h 2938794"/>
                <a:gd name="connsiteX15" fmla="*/ 885061 w 3652710"/>
                <a:gd name="connsiteY15" fmla="*/ 1286028 h 2938794"/>
                <a:gd name="connsiteX16" fmla="*/ 1002417 w 3652710"/>
                <a:gd name="connsiteY16" fmla="*/ 1951046 h 2938794"/>
                <a:gd name="connsiteX17" fmla="*/ 1109994 w 3652710"/>
                <a:gd name="connsiteY17" fmla="*/ 1951046 h 2938794"/>
                <a:gd name="connsiteX18" fmla="*/ 1109994 w 3652710"/>
                <a:gd name="connsiteY18" fmla="*/ 2014614 h 2938794"/>
                <a:gd name="connsiteX19" fmla="*/ 1354486 w 3652710"/>
                <a:gd name="connsiteY19" fmla="*/ 2014614 h 2938794"/>
                <a:gd name="connsiteX20" fmla="*/ 1393604 w 3652710"/>
                <a:gd name="connsiteY20" fmla="*/ 2254216 h 2938794"/>
                <a:gd name="connsiteX21" fmla="*/ 1481621 w 3652710"/>
                <a:gd name="connsiteY21" fmla="*/ 2254216 h 2938794"/>
                <a:gd name="connsiteX22" fmla="*/ 1501181 w 3652710"/>
                <a:gd name="connsiteY22" fmla="*/ 2420471 h 2938794"/>
                <a:gd name="connsiteX23" fmla="*/ 1569639 w 3652710"/>
                <a:gd name="connsiteY23" fmla="*/ 2420471 h 2938794"/>
                <a:gd name="connsiteX24" fmla="*/ 1569639 w 3652710"/>
                <a:gd name="connsiteY24" fmla="*/ 2484039 h 2938794"/>
                <a:gd name="connsiteX25" fmla="*/ 1892368 w 3652710"/>
                <a:gd name="connsiteY25" fmla="*/ 2484039 h 2938794"/>
                <a:gd name="connsiteX26" fmla="*/ 1892368 w 3652710"/>
                <a:gd name="connsiteY26" fmla="*/ 2601395 h 2938794"/>
                <a:gd name="connsiteX27" fmla="*/ 2327564 w 3652710"/>
                <a:gd name="connsiteY27" fmla="*/ 2601395 h 2938794"/>
                <a:gd name="connsiteX28" fmla="*/ 2327564 w 3652710"/>
                <a:gd name="connsiteY28" fmla="*/ 2762760 h 2938794"/>
                <a:gd name="connsiteX29" fmla="*/ 2777429 w 3652710"/>
                <a:gd name="connsiteY29" fmla="*/ 2762760 h 2938794"/>
                <a:gd name="connsiteX30" fmla="*/ 2777429 w 3652710"/>
                <a:gd name="connsiteY30" fmla="*/ 2938794 h 2938794"/>
                <a:gd name="connsiteX31" fmla="*/ 3652710 w 3652710"/>
                <a:gd name="connsiteY31" fmla="*/ 2938794 h 293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652710" h="2938794">
                  <a:moveTo>
                    <a:pt x="0" y="0"/>
                  </a:moveTo>
                  <a:lnTo>
                    <a:pt x="146695" y="0"/>
                  </a:lnTo>
                  <a:lnTo>
                    <a:pt x="146695" y="171145"/>
                  </a:lnTo>
                  <a:lnTo>
                    <a:pt x="293390" y="171145"/>
                  </a:lnTo>
                  <a:lnTo>
                    <a:pt x="293390" y="342289"/>
                  </a:lnTo>
                  <a:lnTo>
                    <a:pt x="371628" y="342289"/>
                  </a:lnTo>
                  <a:lnTo>
                    <a:pt x="493874" y="689468"/>
                  </a:lnTo>
                  <a:lnTo>
                    <a:pt x="523213" y="860612"/>
                  </a:lnTo>
                  <a:lnTo>
                    <a:pt x="601450" y="1056205"/>
                  </a:lnTo>
                  <a:lnTo>
                    <a:pt x="665018" y="1056205"/>
                  </a:lnTo>
                  <a:lnTo>
                    <a:pt x="665018" y="1134443"/>
                  </a:lnTo>
                  <a:lnTo>
                    <a:pt x="718807" y="1134443"/>
                  </a:lnTo>
                  <a:lnTo>
                    <a:pt x="718807" y="1202901"/>
                  </a:lnTo>
                  <a:lnTo>
                    <a:pt x="792154" y="1202901"/>
                  </a:lnTo>
                  <a:lnTo>
                    <a:pt x="792154" y="1286028"/>
                  </a:lnTo>
                  <a:lnTo>
                    <a:pt x="885061" y="1286028"/>
                  </a:lnTo>
                  <a:lnTo>
                    <a:pt x="1002417" y="1951046"/>
                  </a:lnTo>
                  <a:lnTo>
                    <a:pt x="1109994" y="1951046"/>
                  </a:lnTo>
                  <a:lnTo>
                    <a:pt x="1109994" y="2014614"/>
                  </a:lnTo>
                  <a:lnTo>
                    <a:pt x="1354486" y="2014614"/>
                  </a:lnTo>
                  <a:lnTo>
                    <a:pt x="1393604" y="2254216"/>
                  </a:lnTo>
                  <a:lnTo>
                    <a:pt x="1481621" y="2254216"/>
                  </a:lnTo>
                  <a:lnTo>
                    <a:pt x="1501181" y="2420471"/>
                  </a:lnTo>
                  <a:lnTo>
                    <a:pt x="1569639" y="2420471"/>
                  </a:lnTo>
                  <a:lnTo>
                    <a:pt x="1569639" y="2484039"/>
                  </a:lnTo>
                  <a:lnTo>
                    <a:pt x="1892368" y="2484039"/>
                  </a:lnTo>
                  <a:lnTo>
                    <a:pt x="1892368" y="2601395"/>
                  </a:lnTo>
                  <a:lnTo>
                    <a:pt x="2327564" y="2601395"/>
                  </a:lnTo>
                  <a:lnTo>
                    <a:pt x="2327564" y="2762760"/>
                  </a:lnTo>
                  <a:lnTo>
                    <a:pt x="2777429" y="2762760"/>
                  </a:lnTo>
                  <a:lnTo>
                    <a:pt x="2777429" y="2938794"/>
                  </a:lnTo>
                  <a:lnTo>
                    <a:pt x="3652710" y="2938794"/>
                  </a:lnTo>
                </a:path>
              </a:pathLst>
            </a:custGeom>
            <a:noFill/>
            <a:ln w="28575">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23457588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11">
            <a:extLst>
              <a:ext uri="{FF2B5EF4-FFF2-40B4-BE49-F238E27FC236}">
                <a16:creationId xmlns:a16="http://schemas.microsoft.com/office/drawing/2014/main" id="{3CBDC08D-36D2-094B-8BC6-D706F97DBD5B}"/>
              </a:ext>
            </a:extLst>
          </p:cNvPr>
          <p:cNvSpPr>
            <a:spLocks noGrp="1"/>
          </p:cNvSpPr>
          <p:nvPr>
            <p:ph type="title"/>
          </p:nvPr>
        </p:nvSpPr>
        <p:spPr/>
        <p:txBody>
          <a:bodyPr>
            <a:noAutofit/>
          </a:bodyPr>
          <a:lstStyle/>
          <a:p>
            <a:r>
              <a:rPr lang="fr-FR" sz="2000" dirty="0" err="1"/>
              <a:t>Sintilimab</a:t>
            </a:r>
            <a:r>
              <a:rPr lang="fr-FR" sz="2000" dirty="0"/>
              <a:t> (anti-PD1) en L2 du cancer épidermoïde de l’</a:t>
            </a:r>
            <a:r>
              <a:rPr lang="fr-FR" sz="2000" dirty="0" err="1"/>
              <a:t>oesophage</a:t>
            </a:r>
            <a:endParaRPr lang="fr-FR" sz="2000" dirty="0"/>
          </a:p>
        </p:txBody>
      </p:sp>
      <p:sp>
        <p:nvSpPr>
          <p:cNvPr id="6" name="Espace réservé du contenu 12">
            <a:extLst>
              <a:ext uri="{FF2B5EF4-FFF2-40B4-BE49-F238E27FC236}">
                <a16:creationId xmlns:a16="http://schemas.microsoft.com/office/drawing/2014/main" id="{EF3F5E6B-049B-FB4A-9F54-45F3FFC97B51}"/>
              </a:ext>
            </a:extLst>
          </p:cNvPr>
          <p:cNvSpPr>
            <a:spLocks noGrp="1"/>
          </p:cNvSpPr>
          <p:nvPr>
            <p:ph sz="half" idx="1"/>
          </p:nvPr>
        </p:nvSpPr>
        <p:spPr/>
        <p:txBody>
          <a:bodyPr/>
          <a:lstStyle/>
          <a:p>
            <a:pPr>
              <a:spcAft>
                <a:spcPts val="600"/>
              </a:spcAft>
            </a:pPr>
            <a:r>
              <a:rPr lang="fr-FR" dirty="0"/>
              <a:t>En conclusion</a:t>
            </a:r>
          </a:p>
          <a:p>
            <a:pPr lvl="1">
              <a:spcAft>
                <a:spcPts val="600"/>
              </a:spcAft>
            </a:pPr>
            <a:r>
              <a:rPr lang="fr-FR" dirty="0"/>
              <a:t>Argument supplémentaire en faveur de l’efficacité de l’immunothérapie dans le cancer de l’œsophage en L2</a:t>
            </a:r>
          </a:p>
          <a:p>
            <a:pPr lvl="1">
              <a:spcAft>
                <a:spcPts val="600"/>
              </a:spcAft>
            </a:pPr>
            <a:r>
              <a:rPr lang="fr-FR" dirty="0"/>
              <a:t>Le ratio neutrophile – lymphocyte semble être un facteur prédictif de réponse au </a:t>
            </a:r>
            <a:r>
              <a:rPr lang="fr-FR" dirty="0" err="1"/>
              <a:t>Sintilimab</a:t>
            </a:r>
            <a:r>
              <a:rPr lang="fr-FR" dirty="0"/>
              <a:t> (ou pronostique ? Pas de données du LNR dans le groupe chimiothérapie)</a:t>
            </a:r>
          </a:p>
          <a:p>
            <a:pPr lvl="1">
              <a:spcAft>
                <a:spcPts val="600"/>
              </a:spcAft>
            </a:pPr>
            <a:r>
              <a:rPr lang="fr-FR" dirty="0"/>
              <a:t>Toxicité grade ≥ 3 : </a:t>
            </a:r>
            <a:r>
              <a:rPr lang="fr-FR" dirty="0" err="1"/>
              <a:t>Sintilimab</a:t>
            </a:r>
            <a:r>
              <a:rPr lang="fr-FR" dirty="0"/>
              <a:t> (20.2%) vs CT (39.1%)</a:t>
            </a:r>
          </a:p>
          <a:p>
            <a:pPr lvl="1">
              <a:spcAft>
                <a:spcPts val="600"/>
              </a:spcAft>
            </a:pPr>
            <a:r>
              <a:rPr lang="fr-FR" dirty="0"/>
              <a:t>Phase 3 en cours comparant CT +/- </a:t>
            </a:r>
            <a:r>
              <a:rPr lang="fr-FR" dirty="0" err="1"/>
              <a:t>sintilimab</a:t>
            </a:r>
            <a:r>
              <a:rPr lang="fr-FR" dirty="0"/>
              <a:t> en L1 (NCT03748134)</a:t>
            </a:r>
          </a:p>
        </p:txBody>
      </p:sp>
      <p:sp>
        <p:nvSpPr>
          <p:cNvPr id="7" name="ZoneTexte 6">
            <a:extLst>
              <a:ext uri="{FF2B5EF4-FFF2-40B4-BE49-F238E27FC236}">
                <a16:creationId xmlns:a16="http://schemas.microsoft.com/office/drawing/2014/main" id="{DF62E6F9-2FE9-F542-882E-D13D6D7E419B}"/>
              </a:ext>
            </a:extLst>
          </p:cNvPr>
          <p:cNvSpPr txBox="1"/>
          <p:nvPr/>
        </p:nvSpPr>
        <p:spPr>
          <a:xfrm>
            <a:off x="-3048" y="4912668"/>
            <a:ext cx="1920719"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Xu J et al, ASCO2020, Abs 4511</a:t>
            </a:r>
          </a:p>
        </p:txBody>
      </p:sp>
    </p:spTree>
    <p:extLst>
      <p:ext uri="{BB962C8B-B14F-4D97-AF65-F5344CB8AC3E}">
        <p14:creationId xmlns:p14="http://schemas.microsoft.com/office/powerpoint/2010/main" val="40350792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a:xfrm>
            <a:off x="232515" y="1247952"/>
            <a:ext cx="5379508" cy="1773666"/>
          </a:xfrm>
        </p:spPr>
        <p:txBody>
          <a:bodyPr anchor="ctr">
            <a:normAutofit/>
          </a:bodyPr>
          <a:lstStyle/>
          <a:p>
            <a:pPr algn="ctr"/>
            <a:r>
              <a:rPr lang="fr-FR" dirty="0"/>
              <a:t>Cancers du pancréas</a:t>
            </a:r>
            <a:endParaRPr lang="fr-FR" sz="4000" b="0" dirty="0">
              <a:solidFill>
                <a:srgbClr val="002060"/>
              </a:solidFill>
            </a:endParaRPr>
          </a:p>
        </p:txBody>
      </p:sp>
      <p:sp>
        <p:nvSpPr>
          <p:cNvPr id="3" name="Rectangle : coins arrondis 2">
            <a:extLst>
              <a:ext uri="{FF2B5EF4-FFF2-40B4-BE49-F238E27FC236}">
                <a16:creationId xmlns:a16="http://schemas.microsoft.com/office/drawing/2014/main" id="{23E7BE03-C1C1-C549-9E99-BED75E9A4FAF}"/>
              </a:ext>
            </a:extLst>
          </p:cNvPr>
          <p:cNvSpPr/>
          <p:nvPr/>
        </p:nvSpPr>
        <p:spPr>
          <a:xfrm>
            <a:off x="232515" y="1247952"/>
            <a:ext cx="5379508" cy="1773666"/>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val="1597657354"/>
      </p:ext>
    </p:extLst>
  </p:cSld>
  <p:clrMapOvr>
    <a:masterClrMapping/>
  </p:clrMapOvr>
  <p:transition spd="slow">
    <p:wipe/>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Espace réservé du contenu 2"/>
          <p:cNvSpPr>
            <a:spLocks noGrp="1"/>
          </p:cNvSpPr>
          <p:nvPr>
            <p:ph sz="half" idx="1"/>
          </p:nvPr>
        </p:nvSpPr>
        <p:spPr/>
        <p:txBody>
          <a:bodyPr/>
          <a:lstStyle/>
          <a:p>
            <a:r>
              <a:rPr lang="fr-FR" dirty="0"/>
              <a:t>Résultats: Tolérance</a:t>
            </a:r>
          </a:p>
        </p:txBody>
      </p:sp>
      <p:sp>
        <p:nvSpPr>
          <p:cNvPr id="13" name="ZoneTexte 12">
            <a:extLst>
              <a:ext uri="{FF2B5EF4-FFF2-40B4-BE49-F238E27FC236}">
                <a16:creationId xmlns:a16="http://schemas.microsoft.com/office/drawing/2014/main" id="{425231B0-FA7A-264B-906B-27D984985149}"/>
              </a:ext>
            </a:extLst>
          </p:cNvPr>
          <p:cNvSpPr txBox="1"/>
          <p:nvPr/>
        </p:nvSpPr>
        <p:spPr>
          <a:xfrm>
            <a:off x="-3048" y="4912668"/>
            <a:ext cx="2428870" cy="230832"/>
          </a:xfrm>
          <a:prstGeom prst="rect">
            <a:avLst/>
          </a:prstGeom>
          <a:noFill/>
        </p:spPr>
        <p:txBody>
          <a:bodyPr wrap="none" rtlCol="0">
            <a:spAutoFit/>
          </a:bodyPr>
          <a:lstStyle/>
          <a:p>
            <a:r>
              <a:rPr lang="fr-FR" sz="900" i="1" dirty="0">
                <a:solidFill>
                  <a:schemeClr val="tx1">
                    <a:lumMod val="50000"/>
                    <a:lumOff val="50000"/>
                  </a:schemeClr>
                </a:solidFill>
                <a:latin typeface="Arial" panose="020B0604020202020204" pitchFamily="34" charset="0"/>
              </a:rPr>
              <a:t>Thierry </a:t>
            </a:r>
            <a:r>
              <a:rPr lang="fr-FR" sz="900" i="1" dirty="0" err="1">
                <a:solidFill>
                  <a:schemeClr val="tx1">
                    <a:lumMod val="50000"/>
                    <a:lumOff val="50000"/>
                  </a:schemeClr>
                </a:solidFill>
                <a:latin typeface="Arial" panose="020B0604020202020204" pitchFamily="34" charset="0"/>
              </a:rPr>
              <a:t>Conroy</a:t>
            </a:r>
            <a:r>
              <a:rPr lang="fr-FR" sz="900" i="1" dirty="0">
                <a:solidFill>
                  <a:schemeClr val="tx1">
                    <a:lumMod val="50000"/>
                    <a:lumOff val="50000"/>
                  </a:schemeClr>
                </a:solidFill>
                <a:latin typeface="Arial" panose="020B0604020202020204" pitchFamily="34" charset="0"/>
              </a:rPr>
              <a:t> et al., ASCO2020, Abs 4007</a:t>
            </a:r>
          </a:p>
        </p:txBody>
      </p:sp>
      <p:graphicFrame>
        <p:nvGraphicFramePr>
          <p:cNvPr id="9" name="Tableau 4">
            <a:extLst>
              <a:ext uri="{FF2B5EF4-FFF2-40B4-BE49-F238E27FC236}">
                <a16:creationId xmlns:a16="http://schemas.microsoft.com/office/drawing/2014/main" id="{2D6E2898-9BD4-439E-922E-DAF9094F9936}"/>
              </a:ext>
            </a:extLst>
          </p:cNvPr>
          <p:cNvGraphicFramePr>
            <a:graphicFrameLocks noGrp="1"/>
          </p:cNvGraphicFramePr>
          <p:nvPr>
            <p:extLst>
              <p:ext uri="{D42A27DB-BD31-4B8C-83A1-F6EECF244321}">
                <p14:modId xmlns:p14="http://schemas.microsoft.com/office/powerpoint/2010/main" val="1393755904"/>
              </p:ext>
            </p:extLst>
          </p:nvPr>
        </p:nvGraphicFramePr>
        <p:xfrm>
          <a:off x="1584249" y="1723698"/>
          <a:ext cx="5534853" cy="1492590"/>
        </p:xfrm>
        <a:graphic>
          <a:graphicData uri="http://schemas.openxmlformats.org/drawingml/2006/table">
            <a:tbl>
              <a:tblPr firstRow="1" bandRow="1">
                <a:tableStyleId>{7DF18680-E054-41AD-8BC1-D1AEF772440D}</a:tableStyleId>
              </a:tblPr>
              <a:tblGrid>
                <a:gridCol w="2258128">
                  <a:extLst>
                    <a:ext uri="{9D8B030D-6E8A-4147-A177-3AD203B41FA5}">
                      <a16:colId xmlns:a16="http://schemas.microsoft.com/office/drawing/2014/main" val="20000"/>
                    </a:ext>
                  </a:extLst>
                </a:gridCol>
                <a:gridCol w="1181225">
                  <a:extLst>
                    <a:ext uri="{9D8B030D-6E8A-4147-A177-3AD203B41FA5}">
                      <a16:colId xmlns:a16="http://schemas.microsoft.com/office/drawing/2014/main" val="20002"/>
                    </a:ext>
                  </a:extLst>
                </a:gridCol>
                <a:gridCol w="1268635">
                  <a:extLst>
                    <a:ext uri="{9D8B030D-6E8A-4147-A177-3AD203B41FA5}">
                      <a16:colId xmlns:a16="http://schemas.microsoft.com/office/drawing/2014/main" val="1719438861"/>
                    </a:ext>
                  </a:extLst>
                </a:gridCol>
                <a:gridCol w="826865">
                  <a:extLst>
                    <a:ext uri="{9D8B030D-6E8A-4147-A177-3AD203B41FA5}">
                      <a16:colId xmlns:a16="http://schemas.microsoft.com/office/drawing/2014/main" val="20003"/>
                    </a:ext>
                  </a:extLst>
                </a:gridCol>
              </a:tblGrid>
              <a:tr h="175445">
                <a:tc>
                  <a:txBody>
                    <a:bodyPr/>
                    <a:lstStyle/>
                    <a:p>
                      <a:pPr algn="l" fontAlgn="t"/>
                      <a:r>
                        <a:rPr lang="en-US" sz="1200" b="1" u="none" strike="noStrike" dirty="0" err="1">
                          <a:solidFill>
                            <a:schemeClr val="bg1"/>
                          </a:solidFill>
                          <a:effectLst/>
                          <a:latin typeface="Arial" panose="020B0604020202020204" pitchFamily="34" charset="0"/>
                          <a:cs typeface="Arial" panose="020B0604020202020204" pitchFamily="34" charset="0"/>
                        </a:rPr>
                        <a:t>Radiochimiotherapie</a:t>
                      </a:r>
                      <a:endParaRPr lang="en-US" sz="1200" b="1" i="0" u="none" strike="noStrike" dirty="0">
                        <a:solidFill>
                          <a:schemeClr val="bg1"/>
                        </a:solidFill>
                        <a:effectLst/>
                        <a:latin typeface="Arial" panose="020B0604020202020204" pitchFamily="34" charset="0"/>
                        <a:cs typeface="Arial" panose="020B0604020202020204" pitchFamily="34" charset="0"/>
                      </a:endParaRPr>
                    </a:p>
                  </a:txBody>
                  <a:tcPr marL="54000" marR="7144" marT="7144" marB="0" anchor="ctr"/>
                </a:tc>
                <a:tc>
                  <a:txBody>
                    <a:bodyPr/>
                    <a:lstStyle/>
                    <a:p>
                      <a:pPr algn="ctr" fontAlgn="t"/>
                      <a:r>
                        <a:rPr lang="en-US" sz="1200" b="1" u="none" strike="noStrike" dirty="0">
                          <a:solidFill>
                            <a:schemeClr val="bg1"/>
                          </a:solidFill>
                          <a:effectLst/>
                          <a:latin typeface="Arial" panose="020B0604020202020204" pitchFamily="34" charset="0"/>
                          <a:cs typeface="Arial" panose="020B0604020202020204" pitchFamily="34" charset="0"/>
                        </a:rPr>
                        <a:t>TNT</a:t>
                      </a:r>
                    </a:p>
                    <a:p>
                      <a:pPr algn="ctr" fontAlgn="t"/>
                      <a:r>
                        <a:rPr lang="en-US" sz="1200" b="0" i="0" u="none" strike="noStrike" dirty="0">
                          <a:solidFill>
                            <a:schemeClr val="bg1"/>
                          </a:solidFill>
                          <a:effectLst/>
                          <a:latin typeface="Arial" panose="020B0604020202020204" pitchFamily="34" charset="0"/>
                          <a:cs typeface="Arial" panose="020B0604020202020204" pitchFamily="34" charset="0"/>
                        </a:rPr>
                        <a:t>(n=219)</a:t>
                      </a:r>
                    </a:p>
                  </a:txBody>
                  <a:tcPr marL="7144" marR="7144" marT="7144" marB="0" anchor="ctr">
                    <a:solidFill>
                      <a:srgbClr val="C00000"/>
                    </a:solidFill>
                  </a:tcPr>
                </a:tc>
                <a:tc>
                  <a:txBody>
                    <a:bodyPr/>
                    <a:lstStyle/>
                    <a:p>
                      <a:pPr algn="ctr" fontAlgn="t"/>
                      <a:r>
                        <a:rPr lang="en-US" sz="1200" b="1" u="none" strike="noStrike" dirty="0">
                          <a:solidFill>
                            <a:schemeClr val="bg1"/>
                          </a:solidFill>
                          <a:effectLst/>
                          <a:latin typeface="Arial" panose="020B0604020202020204" pitchFamily="34" charset="0"/>
                          <a:cs typeface="Arial" panose="020B0604020202020204" pitchFamily="34" charset="0"/>
                        </a:rPr>
                        <a:t>CRT</a:t>
                      </a:r>
                    </a:p>
                    <a:p>
                      <a:pPr algn="ctr" fontAlgn="t"/>
                      <a:r>
                        <a:rPr lang="en-US" sz="1200" b="0" i="0" u="none" strike="noStrike" dirty="0">
                          <a:solidFill>
                            <a:schemeClr val="bg1"/>
                          </a:solidFill>
                          <a:effectLst/>
                          <a:latin typeface="Arial" panose="020B0604020202020204" pitchFamily="34" charset="0"/>
                          <a:cs typeface="Arial" panose="020B0604020202020204" pitchFamily="34" charset="0"/>
                        </a:rPr>
                        <a:t>(n227)</a:t>
                      </a:r>
                    </a:p>
                  </a:txBody>
                  <a:tcPr marL="7144" marR="7144" marT="7144" marB="0" anchor="ctr">
                    <a:solidFill>
                      <a:schemeClr val="accent1"/>
                    </a:solidFill>
                  </a:tcPr>
                </a:tc>
                <a:tc>
                  <a:txBody>
                    <a:bodyPr/>
                    <a:lstStyle/>
                    <a:p>
                      <a:pPr marL="0" algn="ctr" defTabSz="914400" rtl="0" eaLnBrk="1" fontAlgn="t" latinLnBrk="0" hangingPunct="1"/>
                      <a:r>
                        <a:rPr lang="en-US" sz="1200" b="1" u="none" strike="noStrike" kern="1200" dirty="0">
                          <a:solidFill>
                            <a:schemeClr val="bg1"/>
                          </a:solidFill>
                          <a:effectLst/>
                          <a:latin typeface="Arial" panose="020B0604020202020204" pitchFamily="34" charset="0"/>
                          <a:cs typeface="Arial" panose="020B0604020202020204" pitchFamily="34" charset="0"/>
                        </a:rPr>
                        <a:t>p</a:t>
                      </a:r>
                      <a:endParaRPr lang="en-US" sz="1200" b="1" i="0" u="none" strike="noStrike" kern="1200" dirty="0">
                        <a:solidFill>
                          <a:schemeClr val="bg1"/>
                        </a:solidFill>
                        <a:effectLst/>
                        <a:latin typeface="Arial" panose="020B0604020202020204" pitchFamily="34" charset="0"/>
                        <a:ea typeface="+mn-ea"/>
                        <a:cs typeface="Arial" panose="020B0604020202020204" pitchFamily="34" charset="0"/>
                      </a:endParaRPr>
                    </a:p>
                  </a:txBody>
                  <a:tcPr marL="7144" marR="7144" marT="7144" marB="0" anchor="ctr"/>
                </a:tc>
                <a:extLst>
                  <a:ext uri="{0D108BD9-81ED-4DB2-BD59-A6C34878D82A}">
                    <a16:rowId xmlns:a16="http://schemas.microsoft.com/office/drawing/2014/main" val="10000"/>
                  </a:ext>
                </a:extLst>
              </a:tr>
              <a:tr h="274808">
                <a:tc gridSpan="4">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b="1" kern="1200" dirty="0">
                          <a:solidFill>
                            <a:schemeClr val="tx2">
                              <a:lumMod val="75000"/>
                            </a:schemeClr>
                          </a:solidFill>
                          <a:latin typeface="Arial" panose="020B0604020202020204" pitchFamily="34" charset="0"/>
                          <a:cs typeface="Arial" panose="020B0604020202020204" pitchFamily="34" charset="0"/>
                        </a:rPr>
                        <a:t>Compliance</a:t>
                      </a:r>
                      <a:endParaRPr lang="en-US" sz="1200" b="1" kern="1200" dirty="0">
                        <a:solidFill>
                          <a:schemeClr val="tx2">
                            <a:lumMod val="75000"/>
                          </a:schemeClr>
                        </a:solidFill>
                        <a:latin typeface="Arial" panose="020B0604020202020204" pitchFamily="34" charset="0"/>
                        <a:ea typeface="+mn-ea"/>
                        <a:cs typeface="Arial" panose="020B0604020202020204" pitchFamily="34" charset="0"/>
                      </a:endParaRPr>
                    </a:p>
                  </a:txBody>
                  <a:tcPr marL="108000" marR="7050" marT="7050" marB="0" anchor="ctr"/>
                </a:tc>
                <a:tc h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sz="9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050" marR="7050" marT="7050" marB="0" anchor="ct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9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050" marR="7050" marT="7050" marB="0" anchor="ct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9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050" marR="7050" marT="7050" marB="0" anchor="ctr"/>
                </a:tc>
                <a:extLst>
                  <a:ext uri="{0D108BD9-81ED-4DB2-BD59-A6C34878D82A}">
                    <a16:rowId xmlns:a16="http://schemas.microsoft.com/office/drawing/2014/main" val="10001"/>
                  </a:ext>
                </a:extLst>
              </a:tr>
              <a:tr h="172695">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b="0" kern="1200" dirty="0">
                          <a:solidFill>
                            <a:schemeClr val="tx2">
                              <a:lumMod val="75000"/>
                            </a:schemeClr>
                          </a:solidFill>
                          <a:latin typeface="Arial" panose="020B0604020202020204" pitchFamily="34" charset="0"/>
                          <a:cs typeface="Arial" panose="020B0604020202020204" pitchFamily="34" charset="0"/>
                        </a:rPr>
                        <a:t>Radiotherapy </a:t>
                      </a:r>
                      <a:r>
                        <a:rPr lang="en-US" sz="1200" b="0" u="sng" kern="1200" dirty="0">
                          <a:solidFill>
                            <a:schemeClr val="tx2">
                              <a:lumMod val="75000"/>
                            </a:schemeClr>
                          </a:solidFill>
                          <a:latin typeface="Arial" panose="020B0604020202020204" pitchFamily="34" charset="0"/>
                          <a:cs typeface="Arial" panose="020B0604020202020204" pitchFamily="34" charset="0"/>
                        </a:rPr>
                        <a:t>&gt;</a:t>
                      </a:r>
                      <a:r>
                        <a:rPr lang="en-US" sz="1200" b="0" kern="1200" dirty="0">
                          <a:solidFill>
                            <a:schemeClr val="tx2">
                              <a:lumMod val="75000"/>
                            </a:schemeClr>
                          </a:solidFill>
                          <a:latin typeface="Arial" panose="020B0604020202020204" pitchFamily="34" charset="0"/>
                          <a:cs typeface="Arial" panose="020B0604020202020204" pitchFamily="34" charset="0"/>
                        </a:rPr>
                        <a:t> 48Gy</a:t>
                      </a:r>
                      <a:endParaRPr lang="en-US" sz="1200" b="0" kern="1200" dirty="0">
                        <a:solidFill>
                          <a:schemeClr val="tx2">
                            <a:lumMod val="75000"/>
                          </a:schemeClr>
                        </a:solidFill>
                        <a:latin typeface="Arial" panose="020B0604020202020204" pitchFamily="34" charset="0"/>
                        <a:ea typeface="+mn-ea"/>
                        <a:cs typeface="Arial" panose="020B0604020202020204" pitchFamily="34" charset="0"/>
                      </a:endParaRPr>
                    </a:p>
                  </a:txBody>
                  <a:tcPr marL="180000" marR="7050" marT="7050"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0" kern="1200" dirty="0">
                          <a:solidFill>
                            <a:schemeClr val="tx2">
                              <a:lumMod val="75000"/>
                            </a:schemeClr>
                          </a:solidFill>
                          <a:latin typeface="Arial" panose="020B0604020202020204" pitchFamily="34" charset="0"/>
                          <a:cs typeface="Arial" panose="020B0604020202020204" pitchFamily="34" charset="0"/>
                        </a:rPr>
                        <a:t>98,2%</a:t>
                      </a:r>
                      <a:endParaRPr lang="en-US" sz="12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050" marR="7050" marT="7050"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0" kern="1200" dirty="0">
                          <a:solidFill>
                            <a:schemeClr val="tx2">
                              <a:lumMod val="75000"/>
                            </a:schemeClr>
                          </a:solidFill>
                          <a:latin typeface="Arial" panose="020B0604020202020204" pitchFamily="34" charset="0"/>
                          <a:cs typeface="Arial" panose="020B0604020202020204" pitchFamily="34" charset="0"/>
                        </a:rPr>
                        <a:t>98,7%</a:t>
                      </a:r>
                      <a:endParaRPr lang="en-US" sz="12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050" marR="7050" marT="7050"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0" kern="1200" dirty="0">
                          <a:solidFill>
                            <a:schemeClr val="tx2">
                              <a:lumMod val="75000"/>
                            </a:schemeClr>
                          </a:solidFill>
                          <a:latin typeface="Arial" panose="020B0604020202020204" pitchFamily="34" charset="0"/>
                          <a:ea typeface="+mn-ea"/>
                          <a:cs typeface="Arial" panose="020B0604020202020204" pitchFamily="34" charset="0"/>
                        </a:rPr>
                        <a:t>NS</a:t>
                      </a:r>
                    </a:p>
                  </a:txBody>
                  <a:tcPr marL="7050" marR="7050" marT="7050" marB="0" anchor="ctr"/>
                </a:tc>
                <a:extLst>
                  <a:ext uri="{0D108BD9-81ED-4DB2-BD59-A6C34878D82A}">
                    <a16:rowId xmlns:a16="http://schemas.microsoft.com/office/drawing/2014/main" val="10002"/>
                  </a:ext>
                </a:extLst>
              </a:tr>
              <a:tr h="172695">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b="0" kern="1200" dirty="0">
                          <a:solidFill>
                            <a:schemeClr val="tx2">
                              <a:lumMod val="75000"/>
                            </a:schemeClr>
                          </a:solidFill>
                          <a:latin typeface="Arial" panose="020B0604020202020204" pitchFamily="34" charset="0"/>
                          <a:cs typeface="Arial" panose="020B0604020202020204" pitchFamily="34" charset="0"/>
                        </a:rPr>
                        <a:t>Capecitabine discontinuation</a:t>
                      </a:r>
                      <a:endParaRPr lang="en-US" sz="1200" b="0" kern="1200" dirty="0">
                        <a:solidFill>
                          <a:schemeClr val="tx2">
                            <a:lumMod val="75000"/>
                          </a:schemeClr>
                        </a:solidFill>
                        <a:latin typeface="Arial" panose="020B0604020202020204" pitchFamily="34" charset="0"/>
                        <a:ea typeface="+mn-ea"/>
                        <a:cs typeface="Arial" panose="020B0604020202020204" pitchFamily="34" charset="0"/>
                      </a:endParaRPr>
                    </a:p>
                  </a:txBody>
                  <a:tcPr marL="180000" marR="7144" marT="7144"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0" kern="1200" dirty="0">
                          <a:solidFill>
                            <a:schemeClr val="tx2">
                              <a:lumMod val="75000"/>
                            </a:schemeClr>
                          </a:solidFill>
                          <a:latin typeface="Arial" panose="020B0604020202020204" pitchFamily="34" charset="0"/>
                          <a:cs typeface="Arial" panose="020B0604020202020204" pitchFamily="34" charset="0"/>
                        </a:rPr>
                        <a:t>8,3%</a:t>
                      </a:r>
                      <a:endParaRPr lang="en-US" sz="12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0" kern="1200" dirty="0">
                          <a:solidFill>
                            <a:schemeClr val="tx2">
                              <a:lumMod val="75000"/>
                            </a:schemeClr>
                          </a:solidFill>
                          <a:latin typeface="Arial" panose="020B0604020202020204" pitchFamily="34" charset="0"/>
                          <a:cs typeface="Arial" panose="020B0604020202020204" pitchFamily="34" charset="0"/>
                        </a:rPr>
                        <a:t>3,1%</a:t>
                      </a:r>
                      <a:endParaRPr lang="en-US" sz="12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0" kern="1200" dirty="0">
                          <a:solidFill>
                            <a:schemeClr val="tx2">
                              <a:lumMod val="75000"/>
                            </a:schemeClr>
                          </a:solidFill>
                          <a:latin typeface="Arial" panose="020B0604020202020204" pitchFamily="34" charset="0"/>
                          <a:cs typeface="Arial" panose="020B0604020202020204" pitchFamily="34" charset="0"/>
                        </a:rPr>
                        <a:t>&lt;0,02</a:t>
                      </a:r>
                      <a:endParaRPr lang="en-US" sz="12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tc>
                <a:extLst>
                  <a:ext uri="{0D108BD9-81ED-4DB2-BD59-A6C34878D82A}">
                    <a16:rowId xmlns:a16="http://schemas.microsoft.com/office/drawing/2014/main" val="10003"/>
                  </a:ext>
                </a:extLst>
              </a:tr>
              <a:tr h="172695">
                <a:tc gridSpan="4">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1200" b="1" kern="1200" dirty="0">
                          <a:solidFill>
                            <a:schemeClr val="tx2">
                              <a:lumMod val="75000"/>
                            </a:schemeClr>
                          </a:solidFill>
                          <a:latin typeface="Arial" panose="020B0604020202020204" pitchFamily="34" charset="0"/>
                          <a:cs typeface="Arial" panose="020B0604020202020204" pitchFamily="34" charset="0"/>
                        </a:rPr>
                        <a:t>Grade 3-4 adverse events, % per patients</a:t>
                      </a:r>
                      <a:endParaRPr lang="en-GB" sz="1200" b="1" kern="1200" dirty="0">
                        <a:solidFill>
                          <a:schemeClr val="tx2">
                            <a:lumMod val="75000"/>
                          </a:schemeClr>
                        </a:solidFill>
                        <a:latin typeface="Arial" panose="020B0604020202020204" pitchFamily="34" charset="0"/>
                        <a:ea typeface="+mn-ea"/>
                        <a:cs typeface="Arial" panose="020B0604020202020204" pitchFamily="34" charset="0"/>
                      </a:endParaRPr>
                    </a:p>
                  </a:txBody>
                  <a:tcPr marL="108000" marR="7144" marT="7144" marB="0" anchor="ctr"/>
                </a:tc>
                <a:tc h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sz="9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tc>
                <a:tc h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sz="9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tc>
                <a:tc h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sz="9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tc>
                <a:extLst>
                  <a:ext uri="{0D108BD9-81ED-4DB2-BD59-A6C34878D82A}">
                    <a16:rowId xmlns:a16="http://schemas.microsoft.com/office/drawing/2014/main" val="10004"/>
                  </a:ext>
                </a:extLst>
              </a:tr>
              <a:tr h="2749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1200" b="0" kern="1200" baseline="0" dirty="0">
                          <a:solidFill>
                            <a:schemeClr val="tx2">
                              <a:lumMod val="75000"/>
                            </a:schemeClr>
                          </a:solidFill>
                          <a:latin typeface="Arial" panose="020B0604020202020204" pitchFamily="34" charset="0"/>
                          <a:cs typeface="Arial" panose="020B0604020202020204" pitchFamily="34" charset="0"/>
                        </a:rPr>
                        <a:t>Neutropenia</a:t>
                      </a:r>
                      <a:endParaRPr lang="en-US" sz="1200" b="0" kern="1200" dirty="0">
                        <a:solidFill>
                          <a:schemeClr val="tx2">
                            <a:lumMod val="75000"/>
                          </a:schemeClr>
                        </a:solidFill>
                        <a:latin typeface="Arial" panose="020B0604020202020204" pitchFamily="34" charset="0"/>
                        <a:ea typeface="+mn-ea"/>
                        <a:cs typeface="Arial" panose="020B0604020202020204" pitchFamily="34" charset="0"/>
                      </a:endParaRPr>
                    </a:p>
                  </a:txBody>
                  <a:tcPr marL="189000" marR="7144" marT="7144"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0" kern="1200" dirty="0">
                          <a:solidFill>
                            <a:schemeClr val="tx2">
                              <a:lumMod val="75000"/>
                            </a:schemeClr>
                          </a:solidFill>
                          <a:latin typeface="Arial" panose="020B0604020202020204" pitchFamily="34" charset="0"/>
                          <a:cs typeface="Arial" panose="020B0604020202020204" pitchFamily="34" charset="0"/>
                        </a:rPr>
                        <a:t>2,8%</a:t>
                      </a:r>
                      <a:endParaRPr lang="en-US" sz="12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0" kern="1200" dirty="0">
                          <a:solidFill>
                            <a:schemeClr val="tx2">
                              <a:lumMod val="75000"/>
                            </a:schemeClr>
                          </a:solidFill>
                          <a:latin typeface="Arial" panose="020B0604020202020204" pitchFamily="34" charset="0"/>
                          <a:cs typeface="Arial" panose="020B0604020202020204" pitchFamily="34" charset="0"/>
                        </a:rPr>
                        <a:t>0%</a:t>
                      </a:r>
                      <a:endParaRPr lang="en-US" sz="1200" b="0" kern="1200" dirty="0">
                        <a:solidFill>
                          <a:schemeClr val="tx2">
                            <a:lumMod val="75000"/>
                          </a:schemeClr>
                        </a:solidFill>
                        <a:latin typeface="Arial" panose="020B0604020202020204" pitchFamily="34" charset="0"/>
                        <a:ea typeface="+mn-ea"/>
                        <a:cs typeface="Arial" panose="020B0604020202020204" pitchFamily="34" charset="0"/>
                      </a:endParaRPr>
                    </a:p>
                  </a:txBody>
                  <a:tcPr marL="7144" marR="7144" marT="7144"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0" kern="1200" dirty="0">
                          <a:solidFill>
                            <a:schemeClr val="tx2">
                              <a:lumMod val="75000"/>
                            </a:schemeClr>
                          </a:solidFill>
                          <a:latin typeface="Arial" panose="020B0604020202020204" pitchFamily="34" charset="0"/>
                          <a:ea typeface="+mn-ea"/>
                          <a:cs typeface="Arial" panose="020B0604020202020204" pitchFamily="34" charset="0"/>
                        </a:rPr>
                        <a:t>&lt;0,02</a:t>
                      </a:r>
                    </a:p>
                  </a:txBody>
                  <a:tcPr marL="7144" marR="7144" marT="7144" marB="0" anchor="ctr"/>
                </a:tc>
                <a:extLst>
                  <a:ext uri="{0D108BD9-81ED-4DB2-BD59-A6C34878D82A}">
                    <a16:rowId xmlns:a16="http://schemas.microsoft.com/office/drawing/2014/main" val="2149783689"/>
                  </a:ext>
                </a:extLst>
              </a:tr>
            </a:tbl>
          </a:graphicData>
        </a:graphic>
      </p:graphicFrame>
      <p:sp>
        <p:nvSpPr>
          <p:cNvPr id="10" name="Titre 1"/>
          <p:cNvSpPr>
            <a:spLocks noGrp="1"/>
          </p:cNvSpPr>
          <p:nvPr>
            <p:ph type="title"/>
          </p:nvPr>
        </p:nvSpPr>
        <p:spPr>
          <a:xfrm>
            <a:off x="190500" y="0"/>
            <a:ext cx="7124700" cy="596560"/>
          </a:xfrm>
        </p:spPr>
        <p:txBody>
          <a:bodyPr>
            <a:noAutofit/>
          </a:bodyPr>
          <a:lstStyle/>
          <a:p>
            <a:r>
              <a:rPr lang="fr-FR" sz="2200" dirty="0"/>
              <a:t>Séquence néoadjuvante avec </a:t>
            </a:r>
            <a:r>
              <a:rPr lang="fr-FR" sz="2200" dirty="0" err="1"/>
              <a:t>mFOLFIRINOX</a:t>
            </a:r>
            <a:r>
              <a:rPr lang="fr-FR" sz="2200" dirty="0"/>
              <a:t> avant la RCT </a:t>
            </a:r>
            <a:br>
              <a:rPr lang="fr-FR" sz="2200" dirty="0"/>
            </a:br>
            <a:r>
              <a:rPr lang="fr-FR" sz="2200" b="1" dirty="0"/>
              <a:t>Etude PRODIGE 23</a:t>
            </a:r>
          </a:p>
        </p:txBody>
      </p:sp>
      <p:sp>
        <p:nvSpPr>
          <p:cNvPr id="7" name="ZoneTexte 6">
            <a:extLst>
              <a:ext uri="{FF2B5EF4-FFF2-40B4-BE49-F238E27FC236}">
                <a16:creationId xmlns:a16="http://schemas.microsoft.com/office/drawing/2014/main" id="{0A425908-8A25-4074-BA5B-8F4812EF0DCB}"/>
              </a:ext>
            </a:extLst>
          </p:cNvPr>
          <p:cNvSpPr txBox="1"/>
          <p:nvPr/>
        </p:nvSpPr>
        <p:spPr>
          <a:xfrm>
            <a:off x="1584249" y="3379417"/>
            <a:ext cx="5534853" cy="647908"/>
          </a:xfrm>
          <a:prstGeom prst="roundRect">
            <a:avLst>
              <a:gd name="adj" fmla="val 18809"/>
            </a:avLst>
          </a:prstGeom>
          <a:ln>
            <a:solidFill>
              <a:srgbClr val="EC8014"/>
            </a:solidFill>
          </a:ln>
        </p:spPr>
        <p:style>
          <a:lnRef idx="2">
            <a:schemeClr val="accent1"/>
          </a:lnRef>
          <a:fillRef idx="1">
            <a:schemeClr val="lt1"/>
          </a:fillRef>
          <a:effectRef idx="0">
            <a:schemeClr val="accent1"/>
          </a:effectRef>
          <a:fontRef idx="minor">
            <a:schemeClr val="dk1"/>
          </a:fontRef>
        </p:style>
        <p:txBody>
          <a:bodyPr wrap="square" lIns="36000" tIns="36000" rIns="36000" bIns="36000" rtlCol="0">
            <a:spAutoFit/>
          </a:bodyPr>
          <a:lstStyle/>
          <a:p>
            <a:pPr algn="ctr">
              <a:spcBef>
                <a:spcPts val="600"/>
              </a:spcBef>
            </a:pPr>
            <a:r>
              <a:rPr lang="fr-FR" sz="1400" b="1" dirty="0">
                <a:solidFill>
                  <a:srgbClr val="002060"/>
                </a:solidFill>
                <a:latin typeface="Arial" panose="020B0604020202020204" pitchFamily="34" charset="0"/>
              </a:rPr>
              <a:t>Arrêts plus fréquents pour la </a:t>
            </a:r>
            <a:r>
              <a:rPr lang="fr-FR" sz="1400" b="1" dirty="0" err="1">
                <a:solidFill>
                  <a:srgbClr val="002060"/>
                </a:solidFill>
                <a:latin typeface="Arial" panose="020B0604020202020204" pitchFamily="34" charset="0"/>
              </a:rPr>
              <a:t>capecitabin</a:t>
            </a:r>
            <a:r>
              <a:rPr lang="fr-FR" sz="1400" b="1" dirty="0">
                <a:solidFill>
                  <a:srgbClr val="002060"/>
                </a:solidFill>
                <a:latin typeface="Arial" panose="020B0604020202020204" pitchFamily="34" charset="0"/>
              </a:rPr>
              <a:t> dans le </a:t>
            </a:r>
            <a:r>
              <a:rPr lang="fr-FR" sz="1400" b="1" dirty="0" err="1">
                <a:solidFill>
                  <a:srgbClr val="002060"/>
                </a:solidFill>
                <a:latin typeface="Arial" panose="020B0604020202020204" pitchFamily="34" charset="0"/>
              </a:rPr>
              <a:t>mfolfirinox</a:t>
            </a:r>
            <a:endParaRPr lang="fr-FR" sz="1400" b="1" dirty="0">
              <a:solidFill>
                <a:srgbClr val="002060"/>
              </a:solidFill>
              <a:latin typeface="Arial" panose="020B0604020202020204" pitchFamily="34" charset="0"/>
            </a:endParaRPr>
          </a:p>
          <a:p>
            <a:pPr algn="ctr">
              <a:spcBef>
                <a:spcPts val="600"/>
              </a:spcBef>
            </a:pPr>
            <a:r>
              <a:rPr lang="fr-FR" sz="1400" b="1" dirty="0">
                <a:solidFill>
                  <a:srgbClr val="002060"/>
                </a:solidFill>
                <a:latin typeface="Arial" panose="020B0604020202020204" pitchFamily="34" charset="0"/>
              </a:rPr>
              <a:t>Plus de neutropénie dans le bras </a:t>
            </a:r>
            <a:r>
              <a:rPr lang="fr-FR" sz="1400" b="1" dirty="0" err="1">
                <a:solidFill>
                  <a:srgbClr val="002060"/>
                </a:solidFill>
                <a:latin typeface="Arial" panose="020B0604020202020204" pitchFamily="34" charset="0"/>
              </a:rPr>
              <a:t>mfolfirinox</a:t>
            </a:r>
            <a:endParaRPr lang="fr-FR" sz="1400" b="1" dirty="0">
              <a:solidFill>
                <a:srgbClr val="002060"/>
              </a:solidFill>
              <a:latin typeface="Arial" panose="020B0604020202020204" pitchFamily="34" charset="0"/>
            </a:endParaRPr>
          </a:p>
        </p:txBody>
      </p:sp>
    </p:spTree>
    <p:extLst>
      <p:ext uri="{BB962C8B-B14F-4D97-AF65-F5344CB8AC3E}">
        <p14:creationId xmlns:p14="http://schemas.microsoft.com/office/powerpoint/2010/main" val="11295378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Shape 41"/>
        <p:cNvGrpSpPr/>
        <p:nvPr/>
      </p:nvGrpSpPr>
      <p:grpSpPr>
        <a:xfrm>
          <a:off x="0" y="0"/>
          <a:ext cx="0" cy="0"/>
          <a:chOff x="0" y="0"/>
          <a:chExt cx="0" cy="0"/>
        </a:xfrm>
      </p:grpSpPr>
      <p:sp>
        <p:nvSpPr>
          <p:cNvPr id="42" name="Google Shape;42;p2"/>
          <p:cNvSpPr txBox="1">
            <a:spLocks noGrp="1"/>
          </p:cNvSpPr>
          <p:nvPr>
            <p:ph type="title"/>
          </p:nvPr>
        </p:nvSpPr>
        <p:spPr>
          <a:xfrm>
            <a:off x="439062" y="1051914"/>
            <a:ext cx="7886700" cy="1031756"/>
          </a:xfrm>
          <a:prstGeom prst="rect">
            <a:avLst/>
          </a:prstGeom>
          <a:noFill/>
          <a:ln>
            <a:noFill/>
          </a:ln>
        </p:spPr>
        <p:txBody>
          <a:bodyPr spcFirstLastPara="1" wrap="square" lIns="91425" tIns="45700" rIns="91425" bIns="45700" anchor="b" anchorCtr="0">
            <a:normAutofit/>
          </a:bodyPr>
          <a:lstStyle/>
          <a:p>
            <a:pPr marL="0" lvl="0" indent="0" algn="l" rtl="0">
              <a:lnSpc>
                <a:spcPct val="90000"/>
              </a:lnSpc>
              <a:spcBef>
                <a:spcPts val="0"/>
              </a:spcBef>
              <a:spcAft>
                <a:spcPts val="0"/>
              </a:spcAft>
              <a:buClr>
                <a:srgbClr val="EC8014"/>
              </a:buClr>
              <a:buSzPts val="4400"/>
              <a:buFont typeface="Arial Narrow"/>
              <a:buNone/>
            </a:pPr>
            <a:r>
              <a:rPr lang="fr-FR" sz="2800" b="1" dirty="0"/>
              <a:t>Cancers du pancréas</a:t>
            </a:r>
            <a:endParaRPr sz="2800" b="1" dirty="0"/>
          </a:p>
        </p:txBody>
      </p:sp>
      <p:sp>
        <p:nvSpPr>
          <p:cNvPr id="43" name="Google Shape;43;p2"/>
          <p:cNvSpPr txBox="1">
            <a:spLocks noGrp="1"/>
          </p:cNvSpPr>
          <p:nvPr>
            <p:ph type="body" idx="1"/>
          </p:nvPr>
        </p:nvSpPr>
        <p:spPr>
          <a:xfrm>
            <a:off x="439062" y="2157018"/>
            <a:ext cx="5771034" cy="1799460"/>
          </a:xfrm>
          <a:prstGeom prst="rect">
            <a:avLst/>
          </a:prstGeom>
          <a:noFill/>
          <a:ln>
            <a:noFill/>
          </a:ln>
        </p:spPr>
        <p:txBody>
          <a:bodyPr spcFirstLastPara="1" wrap="square" lIns="91425" tIns="45700" rIns="91425" bIns="45700" anchor="t" anchorCtr="0">
            <a:noAutofit/>
          </a:bodyPr>
          <a:lstStyle/>
          <a:p>
            <a:pPr marL="0" lvl="0" indent="0">
              <a:spcBef>
                <a:spcPts val="0"/>
              </a:spcBef>
            </a:pPr>
            <a:r>
              <a:rPr lang="fr-FR" b="0" dirty="0"/>
              <a:t>Données actualisées Essais ESPAC-4 et APACT </a:t>
            </a:r>
          </a:p>
          <a:p>
            <a:pPr marL="0" lvl="0" indent="0">
              <a:spcBef>
                <a:spcPts val="0"/>
              </a:spcBef>
            </a:pPr>
            <a:endParaRPr lang="fr-FR" sz="1800" b="0" dirty="0"/>
          </a:p>
          <a:p>
            <a:pPr>
              <a:spcBef>
                <a:spcPts val="0"/>
              </a:spcBef>
            </a:pPr>
            <a:r>
              <a:rPr lang="fr-FR" sz="1600" b="0" i="1" dirty="0"/>
              <a:t>Reni et al., ASCO2020, Abs 4515</a:t>
            </a:r>
          </a:p>
          <a:p>
            <a:pPr>
              <a:spcBef>
                <a:spcPts val="0"/>
              </a:spcBef>
            </a:pPr>
            <a:r>
              <a:rPr lang="fr-FR" sz="1600" b="0" i="1" dirty="0" err="1"/>
              <a:t>Neoptolemos</a:t>
            </a:r>
            <a:r>
              <a:rPr lang="fr-FR" sz="1600" b="0" i="1" dirty="0"/>
              <a:t> et al., ASCO2020, Abs 4516</a:t>
            </a:r>
            <a:endParaRPr sz="1600" b="0" i="1" dirty="0"/>
          </a:p>
        </p:txBody>
      </p:sp>
    </p:spTree>
    <p:extLst>
      <p:ext uri="{BB962C8B-B14F-4D97-AF65-F5344CB8AC3E}">
        <p14:creationId xmlns:p14="http://schemas.microsoft.com/office/powerpoint/2010/main" val="1828584835"/>
      </p:ext>
    </p:extLst>
  </p:cSld>
  <p:clrMapOvr>
    <a:masterClrMapping/>
  </p:clrMapOvr>
  <p:transition spd="slow">
    <p:wipe/>
  </p:transition>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à coins arrondis 4">
            <a:extLst>
              <a:ext uri="{FF2B5EF4-FFF2-40B4-BE49-F238E27FC236}">
                <a16:creationId xmlns:a16="http://schemas.microsoft.com/office/drawing/2014/main" id="{93083B66-41E9-4779-BDC7-D9DD5F06752F}"/>
              </a:ext>
            </a:extLst>
          </p:cNvPr>
          <p:cNvSpPr/>
          <p:nvPr/>
        </p:nvSpPr>
        <p:spPr>
          <a:xfrm>
            <a:off x="252279" y="2156120"/>
            <a:ext cx="4204383" cy="2687628"/>
          </a:xfrm>
          <a:prstGeom prst="roundRect">
            <a:avLst>
              <a:gd name="adj" fmla="val 3777"/>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8" name="Google Shape;48;p3"/>
          <p:cNvSpPr txBox="1">
            <a:spLocks noGrp="1"/>
          </p:cNvSpPr>
          <p:nvPr>
            <p:ph type="title"/>
          </p:nvPr>
        </p:nvSpPr>
        <p:spPr>
          <a:prstGeom prst="rect">
            <a:avLst/>
          </a:prstGeom>
          <a:noFill/>
          <a:ln>
            <a:noFill/>
          </a:ln>
        </p:spPr>
        <p:txBody>
          <a:bodyPr spcFirstLastPara="1" wrap="square" lIns="91425" tIns="45700" rIns="91425" bIns="45700" anchor="ctr" anchorCtr="0">
            <a:noAutofit/>
          </a:bodyPr>
          <a:lstStyle/>
          <a:p>
            <a:pPr marL="0" lvl="0" indent="0" algn="l" rtl="0">
              <a:lnSpc>
                <a:spcPct val="90000"/>
              </a:lnSpc>
              <a:spcBef>
                <a:spcPts val="0"/>
              </a:spcBef>
              <a:spcAft>
                <a:spcPts val="0"/>
              </a:spcAft>
              <a:buClr>
                <a:schemeClr val="dk1"/>
              </a:buClr>
              <a:buSzPts val="2520"/>
              <a:buFont typeface="Arial Narrow"/>
              <a:buNone/>
            </a:pPr>
            <a:r>
              <a:rPr lang="fr-FR" sz="1800" dirty="0"/>
              <a:t>Actualisation des données de survie globale des essais de chimiothérapie adjuvante </a:t>
            </a:r>
            <a:r>
              <a:rPr lang="fr-FR" sz="1800" b="1" dirty="0"/>
              <a:t>ESPAC-4 et APACT</a:t>
            </a:r>
            <a:endParaRPr sz="1800" b="1" dirty="0"/>
          </a:p>
        </p:txBody>
      </p:sp>
      <p:sp>
        <p:nvSpPr>
          <p:cNvPr id="3" name="Espace réservé du texte 2"/>
          <p:cNvSpPr>
            <a:spLocks noGrp="1"/>
          </p:cNvSpPr>
          <p:nvPr>
            <p:ph sz="half" idx="1"/>
          </p:nvPr>
        </p:nvSpPr>
        <p:spPr>
          <a:xfrm>
            <a:off x="190500" y="1694417"/>
            <a:ext cx="8763000" cy="2897825"/>
          </a:xfrm>
        </p:spPr>
        <p:txBody>
          <a:bodyPr vert="horz" lIns="91440" tIns="45720" rIns="91440" bIns="45720" rtlCol="0">
            <a:noAutofit/>
          </a:bodyPr>
          <a:lstStyle/>
          <a:p>
            <a:pPr marL="171450" indent="-171450">
              <a:spcAft>
                <a:spcPts val="600"/>
              </a:spcAft>
              <a:buBlip>
                <a:blip r:embed="rId2"/>
              </a:buBlip>
            </a:pPr>
            <a:r>
              <a:rPr lang="fr-FR" sz="1800" dirty="0"/>
              <a:t>Données actualisées</a:t>
            </a:r>
          </a:p>
        </p:txBody>
      </p:sp>
      <p:sp>
        <p:nvSpPr>
          <p:cNvPr id="5" name="Google Shape;51;p3"/>
          <p:cNvSpPr txBox="1"/>
          <p:nvPr/>
        </p:nvSpPr>
        <p:spPr>
          <a:xfrm>
            <a:off x="382102" y="2012525"/>
            <a:ext cx="1337656" cy="276959"/>
          </a:xfrm>
          <a:prstGeom prst="rect">
            <a:avLst/>
          </a:prstGeom>
          <a:solidFill>
            <a:schemeClr val="bg1"/>
          </a:solidFill>
          <a:ln>
            <a:noFill/>
          </a:ln>
        </p:spPr>
        <p:txBody>
          <a:bodyPr spcFirstLastPara="1" wrap="square" lIns="91425" tIns="45700" rIns="91425" bIns="45700" anchor="t" anchorCtr="0">
            <a:spAutoFit/>
          </a:bodyPr>
          <a:lstStyle/>
          <a:p>
            <a:pPr marL="0" marR="0" lvl="0" indent="0" algn="l" defTabSz="685800" rtl="0" eaLnBrk="1" fontAlgn="auto" latinLnBrk="0" hangingPunct="1">
              <a:lnSpc>
                <a:spcPct val="100000"/>
              </a:lnSpc>
              <a:spcBef>
                <a:spcPts val="0"/>
              </a:spcBef>
              <a:spcAft>
                <a:spcPts val="0"/>
              </a:spcAft>
              <a:buClr>
                <a:srgbClr val="000000"/>
              </a:buClr>
              <a:buSzPts val="1600"/>
              <a:buFontTx/>
              <a:buNone/>
              <a:tabLst/>
              <a:defRPr/>
            </a:pPr>
            <a:r>
              <a:rPr kumimoji="0" lang="fr-FR" sz="12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Calibri"/>
                <a:cs typeface="Arial" panose="020B0604020202020204" pitchFamily="34" charset="0"/>
                <a:sym typeface="Calibri"/>
              </a:rPr>
              <a:t>Etude ESPAC-4</a:t>
            </a:r>
          </a:p>
        </p:txBody>
      </p:sp>
      <p:sp>
        <p:nvSpPr>
          <p:cNvPr id="10" name="ZoneTexte 9">
            <a:extLst>
              <a:ext uri="{FF2B5EF4-FFF2-40B4-BE49-F238E27FC236}">
                <a16:creationId xmlns:a16="http://schemas.microsoft.com/office/drawing/2014/main" id="{23CD66A3-398E-3140-892F-1EEB77DB3F10}"/>
              </a:ext>
            </a:extLst>
          </p:cNvPr>
          <p:cNvSpPr txBox="1"/>
          <p:nvPr/>
        </p:nvSpPr>
        <p:spPr>
          <a:xfrm>
            <a:off x="-3048" y="4912668"/>
            <a:ext cx="4160113"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Reni et al, ASCO2020, Abs 4515 ;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Neoptolemos</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ASCO2020, Abs 4516</a:t>
            </a:r>
          </a:p>
        </p:txBody>
      </p:sp>
      <p:grpSp>
        <p:nvGrpSpPr>
          <p:cNvPr id="2" name="Groupe 1">
            <a:extLst>
              <a:ext uri="{FF2B5EF4-FFF2-40B4-BE49-F238E27FC236}">
                <a16:creationId xmlns:a16="http://schemas.microsoft.com/office/drawing/2014/main" id="{615F7448-A041-4ED4-AE8E-4E9BA0EC6423}"/>
              </a:ext>
            </a:extLst>
          </p:cNvPr>
          <p:cNvGrpSpPr/>
          <p:nvPr/>
        </p:nvGrpSpPr>
        <p:grpSpPr>
          <a:xfrm>
            <a:off x="572875" y="2388661"/>
            <a:ext cx="3328685" cy="2375058"/>
            <a:chOff x="2841500" y="1497462"/>
            <a:chExt cx="5692223" cy="4120094"/>
          </a:xfrm>
        </p:grpSpPr>
        <p:sp>
          <p:nvSpPr>
            <p:cNvPr id="11" name="Forme libre : forme 10">
              <a:extLst>
                <a:ext uri="{FF2B5EF4-FFF2-40B4-BE49-F238E27FC236}">
                  <a16:creationId xmlns:a16="http://schemas.microsoft.com/office/drawing/2014/main" id="{96C1CC4C-EFEE-45E0-B960-D399BADAC5AB}"/>
                </a:ext>
              </a:extLst>
            </p:cNvPr>
            <p:cNvSpPr/>
            <p:nvPr/>
          </p:nvSpPr>
          <p:spPr>
            <a:xfrm>
              <a:off x="3556337" y="1527523"/>
              <a:ext cx="4845269" cy="3552497"/>
            </a:xfrm>
            <a:custGeom>
              <a:avLst/>
              <a:gdLst>
                <a:gd name="connsiteX0" fmla="*/ 0 w 4845269"/>
                <a:gd name="connsiteY0" fmla="*/ 0 h 3552497"/>
                <a:gd name="connsiteX1" fmla="*/ 0 w 4845269"/>
                <a:gd name="connsiteY1" fmla="*/ 3552497 h 3552497"/>
                <a:gd name="connsiteX2" fmla="*/ 4845269 w 4845269"/>
                <a:gd name="connsiteY2" fmla="*/ 3552497 h 3552497"/>
              </a:gdLst>
              <a:ahLst/>
              <a:cxnLst>
                <a:cxn ang="0">
                  <a:pos x="connsiteX0" y="connsiteY0"/>
                </a:cxn>
                <a:cxn ang="0">
                  <a:pos x="connsiteX1" y="connsiteY1"/>
                </a:cxn>
                <a:cxn ang="0">
                  <a:pos x="connsiteX2" y="connsiteY2"/>
                </a:cxn>
              </a:cxnLst>
              <a:rect l="l" t="t" r="r" b="b"/>
              <a:pathLst>
                <a:path w="4845269" h="3552497">
                  <a:moveTo>
                    <a:pt x="0" y="0"/>
                  </a:moveTo>
                  <a:lnTo>
                    <a:pt x="0" y="3552497"/>
                  </a:lnTo>
                  <a:lnTo>
                    <a:pt x="4845269" y="3552497"/>
                  </a:ln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9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2" name="Forme libre : forme 11">
              <a:extLst>
                <a:ext uri="{FF2B5EF4-FFF2-40B4-BE49-F238E27FC236}">
                  <a16:creationId xmlns:a16="http://schemas.microsoft.com/office/drawing/2014/main" id="{B091EEB2-E1F5-44EE-80B2-13572B97AD18}"/>
                </a:ext>
              </a:extLst>
            </p:cNvPr>
            <p:cNvSpPr/>
            <p:nvPr/>
          </p:nvSpPr>
          <p:spPr>
            <a:xfrm>
              <a:off x="3678480" y="1540741"/>
              <a:ext cx="4613563" cy="2715491"/>
            </a:xfrm>
            <a:custGeom>
              <a:avLst/>
              <a:gdLst>
                <a:gd name="connsiteX0" fmla="*/ 0 w 4613563"/>
                <a:gd name="connsiteY0" fmla="*/ 0 h 2715491"/>
                <a:gd name="connsiteX1" fmla="*/ 254000 w 4613563"/>
                <a:gd name="connsiteY1" fmla="*/ 18472 h 2715491"/>
                <a:gd name="connsiteX2" fmla="*/ 360218 w 4613563"/>
                <a:gd name="connsiteY2" fmla="*/ 101600 h 2715491"/>
                <a:gd name="connsiteX3" fmla="*/ 461818 w 4613563"/>
                <a:gd name="connsiteY3" fmla="*/ 133927 h 2715491"/>
                <a:gd name="connsiteX4" fmla="*/ 540327 w 4613563"/>
                <a:gd name="connsiteY4" fmla="*/ 249382 h 2715491"/>
                <a:gd name="connsiteX5" fmla="*/ 591127 w 4613563"/>
                <a:gd name="connsiteY5" fmla="*/ 272472 h 2715491"/>
                <a:gd name="connsiteX6" fmla="*/ 600363 w 4613563"/>
                <a:gd name="connsiteY6" fmla="*/ 360218 h 2715491"/>
                <a:gd name="connsiteX7" fmla="*/ 692727 w 4613563"/>
                <a:gd name="connsiteY7" fmla="*/ 461818 h 2715491"/>
                <a:gd name="connsiteX8" fmla="*/ 743527 w 4613563"/>
                <a:gd name="connsiteY8" fmla="*/ 521854 h 2715491"/>
                <a:gd name="connsiteX9" fmla="*/ 863600 w 4613563"/>
                <a:gd name="connsiteY9" fmla="*/ 591127 h 2715491"/>
                <a:gd name="connsiteX10" fmla="*/ 951345 w 4613563"/>
                <a:gd name="connsiteY10" fmla="*/ 688109 h 2715491"/>
                <a:gd name="connsiteX11" fmla="*/ 1025236 w 4613563"/>
                <a:gd name="connsiteY11" fmla="*/ 808182 h 2715491"/>
                <a:gd name="connsiteX12" fmla="*/ 1094509 w 4613563"/>
                <a:gd name="connsiteY12" fmla="*/ 942109 h 2715491"/>
                <a:gd name="connsiteX13" fmla="*/ 1205345 w 4613563"/>
                <a:gd name="connsiteY13" fmla="*/ 1071418 h 2715491"/>
                <a:gd name="connsiteX14" fmla="*/ 1283854 w 4613563"/>
                <a:gd name="connsiteY14" fmla="*/ 1140691 h 2715491"/>
                <a:gd name="connsiteX15" fmla="*/ 1316181 w 4613563"/>
                <a:gd name="connsiteY15" fmla="*/ 1191491 h 2715491"/>
                <a:gd name="connsiteX16" fmla="*/ 1468581 w 4613563"/>
                <a:gd name="connsiteY16" fmla="*/ 1288472 h 2715491"/>
                <a:gd name="connsiteX17" fmla="*/ 1597891 w 4613563"/>
                <a:gd name="connsiteY17" fmla="*/ 1362363 h 2715491"/>
                <a:gd name="connsiteX18" fmla="*/ 1657927 w 4613563"/>
                <a:gd name="connsiteY18" fmla="*/ 1366982 h 2715491"/>
                <a:gd name="connsiteX19" fmla="*/ 1801091 w 4613563"/>
                <a:gd name="connsiteY19" fmla="*/ 1597891 h 2715491"/>
                <a:gd name="connsiteX20" fmla="*/ 1953491 w 4613563"/>
                <a:gd name="connsiteY20" fmla="*/ 1685636 h 2715491"/>
                <a:gd name="connsiteX21" fmla="*/ 2082800 w 4613563"/>
                <a:gd name="connsiteY21" fmla="*/ 1833418 h 2715491"/>
                <a:gd name="connsiteX22" fmla="*/ 2239818 w 4613563"/>
                <a:gd name="connsiteY22" fmla="*/ 1902691 h 2715491"/>
                <a:gd name="connsiteX23" fmla="*/ 2309091 w 4613563"/>
                <a:gd name="connsiteY23" fmla="*/ 1981200 h 2715491"/>
                <a:gd name="connsiteX24" fmla="*/ 2382981 w 4613563"/>
                <a:gd name="connsiteY24" fmla="*/ 2036618 h 2715491"/>
                <a:gd name="connsiteX25" fmla="*/ 2438400 w 4613563"/>
                <a:gd name="connsiteY25" fmla="*/ 2050472 h 2715491"/>
                <a:gd name="connsiteX26" fmla="*/ 2512291 w 4613563"/>
                <a:gd name="connsiteY26" fmla="*/ 2138218 h 2715491"/>
                <a:gd name="connsiteX27" fmla="*/ 2655454 w 4613563"/>
                <a:gd name="connsiteY27" fmla="*/ 2193636 h 2715491"/>
                <a:gd name="connsiteX28" fmla="*/ 2927927 w 4613563"/>
                <a:gd name="connsiteY28" fmla="*/ 2262909 h 2715491"/>
                <a:gd name="connsiteX29" fmla="*/ 3112654 w 4613563"/>
                <a:gd name="connsiteY29" fmla="*/ 2290618 h 2715491"/>
                <a:gd name="connsiteX30" fmla="*/ 3209636 w 4613563"/>
                <a:gd name="connsiteY30" fmla="*/ 2350654 h 2715491"/>
                <a:gd name="connsiteX31" fmla="*/ 3422072 w 4613563"/>
                <a:gd name="connsiteY31" fmla="*/ 2396836 h 2715491"/>
                <a:gd name="connsiteX32" fmla="*/ 3519054 w 4613563"/>
                <a:gd name="connsiteY32" fmla="*/ 2419927 h 2715491"/>
                <a:gd name="connsiteX33" fmla="*/ 3662218 w 4613563"/>
                <a:gd name="connsiteY33" fmla="*/ 2443018 h 2715491"/>
                <a:gd name="connsiteX34" fmla="*/ 3814618 w 4613563"/>
                <a:gd name="connsiteY34" fmla="*/ 2516909 h 2715491"/>
                <a:gd name="connsiteX35" fmla="*/ 3902363 w 4613563"/>
                <a:gd name="connsiteY35" fmla="*/ 2530763 h 2715491"/>
                <a:gd name="connsiteX36" fmla="*/ 4137891 w 4613563"/>
                <a:gd name="connsiteY36" fmla="*/ 2600036 h 2715491"/>
                <a:gd name="connsiteX37" fmla="*/ 4345709 w 4613563"/>
                <a:gd name="connsiteY37" fmla="*/ 2600036 h 2715491"/>
                <a:gd name="connsiteX38" fmla="*/ 4424218 w 4613563"/>
                <a:gd name="connsiteY38" fmla="*/ 2641600 h 2715491"/>
                <a:gd name="connsiteX39" fmla="*/ 4502727 w 4613563"/>
                <a:gd name="connsiteY39" fmla="*/ 2650836 h 2715491"/>
                <a:gd name="connsiteX40" fmla="*/ 4613563 w 4613563"/>
                <a:gd name="connsiteY40" fmla="*/ 2715491 h 2715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613563" h="2715491">
                  <a:moveTo>
                    <a:pt x="0" y="0"/>
                  </a:moveTo>
                  <a:lnTo>
                    <a:pt x="254000" y="18472"/>
                  </a:lnTo>
                  <a:lnTo>
                    <a:pt x="360218" y="101600"/>
                  </a:lnTo>
                  <a:lnTo>
                    <a:pt x="461818" y="133927"/>
                  </a:lnTo>
                  <a:lnTo>
                    <a:pt x="540327" y="249382"/>
                  </a:lnTo>
                  <a:lnTo>
                    <a:pt x="591127" y="272472"/>
                  </a:lnTo>
                  <a:lnTo>
                    <a:pt x="600363" y="360218"/>
                  </a:lnTo>
                  <a:lnTo>
                    <a:pt x="692727" y="461818"/>
                  </a:lnTo>
                  <a:lnTo>
                    <a:pt x="743527" y="521854"/>
                  </a:lnTo>
                  <a:lnTo>
                    <a:pt x="863600" y="591127"/>
                  </a:lnTo>
                  <a:lnTo>
                    <a:pt x="951345" y="688109"/>
                  </a:lnTo>
                  <a:lnTo>
                    <a:pt x="1025236" y="808182"/>
                  </a:lnTo>
                  <a:lnTo>
                    <a:pt x="1094509" y="942109"/>
                  </a:lnTo>
                  <a:lnTo>
                    <a:pt x="1205345" y="1071418"/>
                  </a:lnTo>
                  <a:lnTo>
                    <a:pt x="1283854" y="1140691"/>
                  </a:lnTo>
                  <a:lnTo>
                    <a:pt x="1316181" y="1191491"/>
                  </a:lnTo>
                  <a:lnTo>
                    <a:pt x="1468581" y="1288472"/>
                  </a:lnTo>
                  <a:lnTo>
                    <a:pt x="1597891" y="1362363"/>
                  </a:lnTo>
                  <a:lnTo>
                    <a:pt x="1657927" y="1366982"/>
                  </a:lnTo>
                  <a:lnTo>
                    <a:pt x="1801091" y="1597891"/>
                  </a:lnTo>
                  <a:lnTo>
                    <a:pt x="1953491" y="1685636"/>
                  </a:lnTo>
                  <a:lnTo>
                    <a:pt x="2082800" y="1833418"/>
                  </a:lnTo>
                  <a:lnTo>
                    <a:pt x="2239818" y="1902691"/>
                  </a:lnTo>
                  <a:lnTo>
                    <a:pt x="2309091" y="1981200"/>
                  </a:lnTo>
                  <a:lnTo>
                    <a:pt x="2382981" y="2036618"/>
                  </a:lnTo>
                  <a:lnTo>
                    <a:pt x="2438400" y="2050472"/>
                  </a:lnTo>
                  <a:lnTo>
                    <a:pt x="2512291" y="2138218"/>
                  </a:lnTo>
                  <a:lnTo>
                    <a:pt x="2655454" y="2193636"/>
                  </a:lnTo>
                  <a:lnTo>
                    <a:pt x="2927927" y="2262909"/>
                  </a:lnTo>
                  <a:lnTo>
                    <a:pt x="3112654" y="2290618"/>
                  </a:lnTo>
                  <a:lnTo>
                    <a:pt x="3209636" y="2350654"/>
                  </a:lnTo>
                  <a:lnTo>
                    <a:pt x="3422072" y="2396836"/>
                  </a:lnTo>
                  <a:lnTo>
                    <a:pt x="3519054" y="2419927"/>
                  </a:lnTo>
                  <a:lnTo>
                    <a:pt x="3662218" y="2443018"/>
                  </a:lnTo>
                  <a:lnTo>
                    <a:pt x="3814618" y="2516909"/>
                  </a:lnTo>
                  <a:lnTo>
                    <a:pt x="3902363" y="2530763"/>
                  </a:lnTo>
                  <a:lnTo>
                    <a:pt x="4137891" y="2600036"/>
                  </a:lnTo>
                  <a:lnTo>
                    <a:pt x="4345709" y="2600036"/>
                  </a:lnTo>
                  <a:lnTo>
                    <a:pt x="4424218" y="2641600"/>
                  </a:lnTo>
                  <a:lnTo>
                    <a:pt x="4502727" y="2650836"/>
                  </a:lnTo>
                  <a:lnTo>
                    <a:pt x="4613563" y="2715491"/>
                  </a:lnTo>
                </a:path>
              </a:pathLst>
            </a:cu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9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3" name="Forme libre : forme 12">
              <a:extLst>
                <a:ext uri="{FF2B5EF4-FFF2-40B4-BE49-F238E27FC236}">
                  <a16:creationId xmlns:a16="http://schemas.microsoft.com/office/drawing/2014/main" id="{056B762D-670F-4557-B5BF-1598245B2394}"/>
                </a:ext>
              </a:extLst>
            </p:cNvPr>
            <p:cNvSpPr/>
            <p:nvPr/>
          </p:nvSpPr>
          <p:spPr>
            <a:xfrm>
              <a:off x="3669243" y="1549977"/>
              <a:ext cx="4655128" cy="2461491"/>
            </a:xfrm>
            <a:custGeom>
              <a:avLst/>
              <a:gdLst>
                <a:gd name="connsiteX0" fmla="*/ 0 w 4655128"/>
                <a:gd name="connsiteY0" fmla="*/ 0 h 2461491"/>
                <a:gd name="connsiteX1" fmla="*/ 295564 w 4655128"/>
                <a:gd name="connsiteY1" fmla="*/ 9236 h 2461491"/>
                <a:gd name="connsiteX2" fmla="*/ 406400 w 4655128"/>
                <a:gd name="connsiteY2" fmla="*/ 46182 h 2461491"/>
                <a:gd name="connsiteX3" fmla="*/ 568037 w 4655128"/>
                <a:gd name="connsiteY3" fmla="*/ 138546 h 2461491"/>
                <a:gd name="connsiteX4" fmla="*/ 637309 w 4655128"/>
                <a:gd name="connsiteY4" fmla="*/ 166255 h 2461491"/>
                <a:gd name="connsiteX5" fmla="*/ 665018 w 4655128"/>
                <a:gd name="connsiteY5" fmla="*/ 198582 h 2461491"/>
                <a:gd name="connsiteX6" fmla="*/ 720437 w 4655128"/>
                <a:gd name="connsiteY6" fmla="*/ 272473 h 2461491"/>
                <a:gd name="connsiteX7" fmla="*/ 794328 w 4655128"/>
                <a:gd name="connsiteY7" fmla="*/ 304800 h 2461491"/>
                <a:gd name="connsiteX8" fmla="*/ 863600 w 4655128"/>
                <a:gd name="connsiteY8" fmla="*/ 471055 h 2461491"/>
                <a:gd name="connsiteX9" fmla="*/ 997528 w 4655128"/>
                <a:gd name="connsiteY9" fmla="*/ 651164 h 2461491"/>
                <a:gd name="connsiteX10" fmla="*/ 1173018 w 4655128"/>
                <a:gd name="connsiteY10" fmla="*/ 849746 h 2461491"/>
                <a:gd name="connsiteX11" fmla="*/ 1270000 w 4655128"/>
                <a:gd name="connsiteY11" fmla="*/ 900546 h 2461491"/>
                <a:gd name="connsiteX12" fmla="*/ 1339273 w 4655128"/>
                <a:gd name="connsiteY12" fmla="*/ 1076036 h 2461491"/>
                <a:gd name="connsiteX13" fmla="*/ 1436255 w 4655128"/>
                <a:gd name="connsiteY13" fmla="*/ 1159164 h 2461491"/>
                <a:gd name="connsiteX14" fmla="*/ 1500909 w 4655128"/>
                <a:gd name="connsiteY14" fmla="*/ 1214582 h 2461491"/>
                <a:gd name="connsiteX15" fmla="*/ 1634837 w 4655128"/>
                <a:gd name="connsiteY15" fmla="*/ 1362364 h 2461491"/>
                <a:gd name="connsiteX16" fmla="*/ 1685637 w 4655128"/>
                <a:gd name="connsiteY16" fmla="*/ 1399309 h 2461491"/>
                <a:gd name="connsiteX17" fmla="*/ 1727200 w 4655128"/>
                <a:gd name="connsiteY17" fmla="*/ 1477818 h 2461491"/>
                <a:gd name="connsiteX18" fmla="*/ 1768764 w 4655128"/>
                <a:gd name="connsiteY18" fmla="*/ 1477818 h 2461491"/>
                <a:gd name="connsiteX19" fmla="*/ 1787237 w 4655128"/>
                <a:gd name="connsiteY19" fmla="*/ 1528618 h 2461491"/>
                <a:gd name="connsiteX20" fmla="*/ 1819564 w 4655128"/>
                <a:gd name="connsiteY20" fmla="*/ 1537855 h 2461491"/>
                <a:gd name="connsiteX21" fmla="*/ 1865746 w 4655128"/>
                <a:gd name="connsiteY21" fmla="*/ 1611746 h 2461491"/>
                <a:gd name="connsiteX22" fmla="*/ 1967346 w 4655128"/>
                <a:gd name="connsiteY22" fmla="*/ 1625600 h 2461491"/>
                <a:gd name="connsiteX23" fmla="*/ 2032000 w 4655128"/>
                <a:gd name="connsiteY23" fmla="*/ 1630218 h 2461491"/>
                <a:gd name="connsiteX24" fmla="*/ 2082800 w 4655128"/>
                <a:gd name="connsiteY24" fmla="*/ 1681018 h 2461491"/>
                <a:gd name="connsiteX25" fmla="*/ 2295237 w 4655128"/>
                <a:gd name="connsiteY25" fmla="*/ 1759527 h 2461491"/>
                <a:gd name="connsiteX26" fmla="*/ 2470728 w 4655128"/>
                <a:gd name="connsiteY26" fmla="*/ 1907309 h 2461491"/>
                <a:gd name="connsiteX27" fmla="*/ 2733964 w 4655128"/>
                <a:gd name="connsiteY27" fmla="*/ 1916546 h 2461491"/>
                <a:gd name="connsiteX28" fmla="*/ 2798618 w 4655128"/>
                <a:gd name="connsiteY28" fmla="*/ 1962727 h 2461491"/>
                <a:gd name="connsiteX29" fmla="*/ 2932546 w 4655128"/>
                <a:gd name="connsiteY29" fmla="*/ 2032000 h 2461491"/>
                <a:gd name="connsiteX30" fmla="*/ 2997200 w 4655128"/>
                <a:gd name="connsiteY30" fmla="*/ 2055091 h 2461491"/>
                <a:gd name="connsiteX31" fmla="*/ 3043382 w 4655128"/>
                <a:gd name="connsiteY31" fmla="*/ 2064327 h 2461491"/>
                <a:gd name="connsiteX32" fmla="*/ 3158837 w 4655128"/>
                <a:gd name="connsiteY32" fmla="*/ 2133600 h 2461491"/>
                <a:gd name="connsiteX33" fmla="*/ 3297382 w 4655128"/>
                <a:gd name="connsiteY33" fmla="*/ 2138218 h 2461491"/>
                <a:gd name="connsiteX34" fmla="*/ 3380509 w 4655128"/>
                <a:gd name="connsiteY34" fmla="*/ 2170546 h 2461491"/>
                <a:gd name="connsiteX35" fmla="*/ 3431309 w 4655128"/>
                <a:gd name="connsiteY35" fmla="*/ 2193636 h 2461491"/>
                <a:gd name="connsiteX36" fmla="*/ 3606800 w 4655128"/>
                <a:gd name="connsiteY36" fmla="*/ 2193636 h 2461491"/>
                <a:gd name="connsiteX37" fmla="*/ 3773055 w 4655128"/>
                <a:gd name="connsiteY37" fmla="*/ 2304473 h 2461491"/>
                <a:gd name="connsiteX38" fmla="*/ 3851564 w 4655128"/>
                <a:gd name="connsiteY38" fmla="*/ 2295236 h 2461491"/>
                <a:gd name="connsiteX39" fmla="*/ 3939309 w 4655128"/>
                <a:gd name="connsiteY39" fmla="*/ 2336800 h 2461491"/>
                <a:gd name="connsiteX40" fmla="*/ 4022437 w 4655128"/>
                <a:gd name="connsiteY40" fmla="*/ 2350655 h 2461491"/>
                <a:gd name="connsiteX41" fmla="*/ 4156364 w 4655128"/>
                <a:gd name="connsiteY41" fmla="*/ 2369127 h 2461491"/>
                <a:gd name="connsiteX42" fmla="*/ 4244109 w 4655128"/>
                <a:gd name="connsiteY42" fmla="*/ 2396836 h 2461491"/>
                <a:gd name="connsiteX43" fmla="*/ 4313382 w 4655128"/>
                <a:gd name="connsiteY43" fmla="*/ 2406073 h 2461491"/>
                <a:gd name="connsiteX44" fmla="*/ 4493491 w 4655128"/>
                <a:gd name="connsiteY44" fmla="*/ 2433782 h 2461491"/>
                <a:gd name="connsiteX45" fmla="*/ 4655128 w 4655128"/>
                <a:gd name="connsiteY45" fmla="*/ 2461491 h 246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655128" h="2461491">
                  <a:moveTo>
                    <a:pt x="0" y="0"/>
                  </a:moveTo>
                  <a:lnTo>
                    <a:pt x="295564" y="9236"/>
                  </a:lnTo>
                  <a:lnTo>
                    <a:pt x="406400" y="46182"/>
                  </a:lnTo>
                  <a:lnTo>
                    <a:pt x="568037" y="138546"/>
                  </a:lnTo>
                  <a:lnTo>
                    <a:pt x="637309" y="166255"/>
                  </a:lnTo>
                  <a:lnTo>
                    <a:pt x="665018" y="198582"/>
                  </a:lnTo>
                  <a:lnTo>
                    <a:pt x="720437" y="272473"/>
                  </a:lnTo>
                  <a:lnTo>
                    <a:pt x="794328" y="304800"/>
                  </a:lnTo>
                  <a:lnTo>
                    <a:pt x="863600" y="471055"/>
                  </a:lnTo>
                  <a:lnTo>
                    <a:pt x="997528" y="651164"/>
                  </a:lnTo>
                  <a:lnTo>
                    <a:pt x="1173018" y="849746"/>
                  </a:lnTo>
                  <a:lnTo>
                    <a:pt x="1270000" y="900546"/>
                  </a:lnTo>
                  <a:lnTo>
                    <a:pt x="1339273" y="1076036"/>
                  </a:lnTo>
                  <a:lnTo>
                    <a:pt x="1436255" y="1159164"/>
                  </a:lnTo>
                  <a:lnTo>
                    <a:pt x="1500909" y="1214582"/>
                  </a:lnTo>
                  <a:lnTo>
                    <a:pt x="1634837" y="1362364"/>
                  </a:lnTo>
                  <a:lnTo>
                    <a:pt x="1685637" y="1399309"/>
                  </a:lnTo>
                  <a:lnTo>
                    <a:pt x="1727200" y="1477818"/>
                  </a:lnTo>
                  <a:lnTo>
                    <a:pt x="1768764" y="1477818"/>
                  </a:lnTo>
                  <a:lnTo>
                    <a:pt x="1787237" y="1528618"/>
                  </a:lnTo>
                  <a:lnTo>
                    <a:pt x="1819564" y="1537855"/>
                  </a:lnTo>
                  <a:lnTo>
                    <a:pt x="1865746" y="1611746"/>
                  </a:lnTo>
                  <a:lnTo>
                    <a:pt x="1967346" y="1625600"/>
                  </a:lnTo>
                  <a:lnTo>
                    <a:pt x="2032000" y="1630218"/>
                  </a:lnTo>
                  <a:lnTo>
                    <a:pt x="2082800" y="1681018"/>
                  </a:lnTo>
                  <a:lnTo>
                    <a:pt x="2295237" y="1759527"/>
                  </a:lnTo>
                  <a:lnTo>
                    <a:pt x="2470728" y="1907309"/>
                  </a:lnTo>
                  <a:lnTo>
                    <a:pt x="2733964" y="1916546"/>
                  </a:lnTo>
                  <a:lnTo>
                    <a:pt x="2798618" y="1962727"/>
                  </a:lnTo>
                  <a:lnTo>
                    <a:pt x="2932546" y="2032000"/>
                  </a:lnTo>
                  <a:lnTo>
                    <a:pt x="2997200" y="2055091"/>
                  </a:lnTo>
                  <a:lnTo>
                    <a:pt x="3043382" y="2064327"/>
                  </a:lnTo>
                  <a:lnTo>
                    <a:pt x="3158837" y="2133600"/>
                  </a:lnTo>
                  <a:lnTo>
                    <a:pt x="3297382" y="2138218"/>
                  </a:lnTo>
                  <a:lnTo>
                    <a:pt x="3380509" y="2170546"/>
                  </a:lnTo>
                  <a:lnTo>
                    <a:pt x="3431309" y="2193636"/>
                  </a:lnTo>
                  <a:lnTo>
                    <a:pt x="3606800" y="2193636"/>
                  </a:lnTo>
                  <a:lnTo>
                    <a:pt x="3773055" y="2304473"/>
                  </a:lnTo>
                  <a:lnTo>
                    <a:pt x="3851564" y="2295236"/>
                  </a:lnTo>
                  <a:lnTo>
                    <a:pt x="3939309" y="2336800"/>
                  </a:lnTo>
                  <a:lnTo>
                    <a:pt x="4022437" y="2350655"/>
                  </a:lnTo>
                  <a:lnTo>
                    <a:pt x="4156364" y="2369127"/>
                  </a:lnTo>
                  <a:lnTo>
                    <a:pt x="4244109" y="2396836"/>
                  </a:lnTo>
                  <a:lnTo>
                    <a:pt x="4313382" y="2406073"/>
                  </a:lnTo>
                  <a:lnTo>
                    <a:pt x="4493491" y="2433782"/>
                  </a:lnTo>
                  <a:lnTo>
                    <a:pt x="4655128" y="2461491"/>
                  </a:lnTo>
                </a:path>
              </a:pathLst>
            </a:cu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9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4" name="ZoneTexte 13">
              <a:extLst>
                <a:ext uri="{FF2B5EF4-FFF2-40B4-BE49-F238E27FC236}">
                  <a16:creationId xmlns:a16="http://schemas.microsoft.com/office/drawing/2014/main" id="{A2C78516-A4B5-4575-990C-A8CBDC559125}"/>
                </a:ext>
              </a:extLst>
            </p:cNvPr>
            <p:cNvSpPr txBox="1"/>
            <p:nvPr/>
          </p:nvSpPr>
          <p:spPr>
            <a:xfrm>
              <a:off x="3221911" y="1497462"/>
              <a:ext cx="296051" cy="213565"/>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100</a:t>
              </a:r>
            </a:p>
          </p:txBody>
        </p:sp>
        <p:sp>
          <p:nvSpPr>
            <p:cNvPr id="15" name="ZoneTexte 14">
              <a:extLst>
                <a:ext uri="{FF2B5EF4-FFF2-40B4-BE49-F238E27FC236}">
                  <a16:creationId xmlns:a16="http://schemas.microsoft.com/office/drawing/2014/main" id="{36E54BF4-E977-42D8-8BF5-8696E44455B5}"/>
                </a:ext>
              </a:extLst>
            </p:cNvPr>
            <p:cNvSpPr txBox="1"/>
            <p:nvPr/>
          </p:nvSpPr>
          <p:spPr>
            <a:xfrm>
              <a:off x="3320595" y="1837251"/>
              <a:ext cx="197367" cy="213565"/>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90</a:t>
              </a:r>
            </a:p>
          </p:txBody>
        </p:sp>
        <p:sp>
          <p:nvSpPr>
            <p:cNvPr id="16" name="ZoneTexte 15">
              <a:extLst>
                <a:ext uri="{FF2B5EF4-FFF2-40B4-BE49-F238E27FC236}">
                  <a16:creationId xmlns:a16="http://schemas.microsoft.com/office/drawing/2014/main" id="{7F82F8DF-5A5A-486E-ADDE-8ABE90085A3B}"/>
                </a:ext>
              </a:extLst>
            </p:cNvPr>
            <p:cNvSpPr txBox="1"/>
            <p:nvPr/>
          </p:nvSpPr>
          <p:spPr>
            <a:xfrm>
              <a:off x="3320595" y="2177041"/>
              <a:ext cx="197367" cy="213565"/>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80</a:t>
              </a:r>
            </a:p>
          </p:txBody>
        </p:sp>
        <p:sp>
          <p:nvSpPr>
            <p:cNvPr id="17" name="ZoneTexte 16">
              <a:extLst>
                <a:ext uri="{FF2B5EF4-FFF2-40B4-BE49-F238E27FC236}">
                  <a16:creationId xmlns:a16="http://schemas.microsoft.com/office/drawing/2014/main" id="{1D8FB86E-A2D2-4788-8F3C-53F9124D545A}"/>
                </a:ext>
              </a:extLst>
            </p:cNvPr>
            <p:cNvSpPr txBox="1"/>
            <p:nvPr/>
          </p:nvSpPr>
          <p:spPr>
            <a:xfrm>
              <a:off x="3320595" y="2516830"/>
              <a:ext cx="197367" cy="213565"/>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70</a:t>
              </a:r>
            </a:p>
          </p:txBody>
        </p:sp>
        <p:sp>
          <p:nvSpPr>
            <p:cNvPr id="18" name="ZoneTexte 17">
              <a:extLst>
                <a:ext uri="{FF2B5EF4-FFF2-40B4-BE49-F238E27FC236}">
                  <a16:creationId xmlns:a16="http://schemas.microsoft.com/office/drawing/2014/main" id="{89D4F64B-D91C-4715-8541-A602FB912B6F}"/>
                </a:ext>
              </a:extLst>
            </p:cNvPr>
            <p:cNvSpPr txBox="1"/>
            <p:nvPr/>
          </p:nvSpPr>
          <p:spPr>
            <a:xfrm>
              <a:off x="3320595" y="2856617"/>
              <a:ext cx="197367" cy="213565"/>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60</a:t>
              </a:r>
            </a:p>
          </p:txBody>
        </p:sp>
        <p:sp>
          <p:nvSpPr>
            <p:cNvPr id="19" name="ZoneTexte 18">
              <a:extLst>
                <a:ext uri="{FF2B5EF4-FFF2-40B4-BE49-F238E27FC236}">
                  <a16:creationId xmlns:a16="http://schemas.microsoft.com/office/drawing/2014/main" id="{BD988581-0CEC-41C6-9BAE-A73781861E30}"/>
                </a:ext>
              </a:extLst>
            </p:cNvPr>
            <p:cNvSpPr txBox="1"/>
            <p:nvPr/>
          </p:nvSpPr>
          <p:spPr>
            <a:xfrm>
              <a:off x="3320595" y="3196407"/>
              <a:ext cx="197367" cy="213565"/>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50</a:t>
              </a:r>
            </a:p>
          </p:txBody>
        </p:sp>
        <p:sp>
          <p:nvSpPr>
            <p:cNvPr id="20" name="ZoneTexte 19">
              <a:extLst>
                <a:ext uri="{FF2B5EF4-FFF2-40B4-BE49-F238E27FC236}">
                  <a16:creationId xmlns:a16="http://schemas.microsoft.com/office/drawing/2014/main" id="{A6D822F1-E1AD-410D-8662-CC9527D775B2}"/>
                </a:ext>
              </a:extLst>
            </p:cNvPr>
            <p:cNvSpPr txBox="1"/>
            <p:nvPr/>
          </p:nvSpPr>
          <p:spPr>
            <a:xfrm>
              <a:off x="3320595" y="3536196"/>
              <a:ext cx="197367" cy="213565"/>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40</a:t>
              </a:r>
            </a:p>
          </p:txBody>
        </p:sp>
        <p:sp>
          <p:nvSpPr>
            <p:cNvPr id="21" name="ZoneTexte 20">
              <a:extLst>
                <a:ext uri="{FF2B5EF4-FFF2-40B4-BE49-F238E27FC236}">
                  <a16:creationId xmlns:a16="http://schemas.microsoft.com/office/drawing/2014/main" id="{4CBFAEAE-8341-46C9-BC57-C20B30A292A7}"/>
                </a:ext>
              </a:extLst>
            </p:cNvPr>
            <p:cNvSpPr txBox="1"/>
            <p:nvPr/>
          </p:nvSpPr>
          <p:spPr>
            <a:xfrm>
              <a:off x="3320595" y="3875985"/>
              <a:ext cx="197367" cy="213565"/>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30</a:t>
              </a:r>
            </a:p>
          </p:txBody>
        </p:sp>
        <p:sp>
          <p:nvSpPr>
            <p:cNvPr id="22" name="ZoneTexte 21">
              <a:extLst>
                <a:ext uri="{FF2B5EF4-FFF2-40B4-BE49-F238E27FC236}">
                  <a16:creationId xmlns:a16="http://schemas.microsoft.com/office/drawing/2014/main" id="{A7831DED-D71A-4EE9-B93D-CD346EDF2B88}"/>
                </a:ext>
              </a:extLst>
            </p:cNvPr>
            <p:cNvSpPr txBox="1"/>
            <p:nvPr/>
          </p:nvSpPr>
          <p:spPr>
            <a:xfrm>
              <a:off x="3320595" y="4215774"/>
              <a:ext cx="197367" cy="213565"/>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20</a:t>
              </a:r>
            </a:p>
          </p:txBody>
        </p:sp>
        <p:sp>
          <p:nvSpPr>
            <p:cNvPr id="23" name="ZoneTexte 22">
              <a:extLst>
                <a:ext uri="{FF2B5EF4-FFF2-40B4-BE49-F238E27FC236}">
                  <a16:creationId xmlns:a16="http://schemas.microsoft.com/office/drawing/2014/main" id="{E0B88546-BD16-4FB8-8B5E-C38723970E31}"/>
                </a:ext>
              </a:extLst>
            </p:cNvPr>
            <p:cNvSpPr txBox="1"/>
            <p:nvPr/>
          </p:nvSpPr>
          <p:spPr>
            <a:xfrm>
              <a:off x="3320595" y="4555562"/>
              <a:ext cx="197367" cy="213565"/>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10</a:t>
              </a:r>
            </a:p>
          </p:txBody>
        </p:sp>
        <p:sp>
          <p:nvSpPr>
            <p:cNvPr id="24" name="ZoneTexte 23">
              <a:extLst>
                <a:ext uri="{FF2B5EF4-FFF2-40B4-BE49-F238E27FC236}">
                  <a16:creationId xmlns:a16="http://schemas.microsoft.com/office/drawing/2014/main" id="{ECA2C833-AC62-4B22-88E5-B03053B8738D}"/>
                </a:ext>
              </a:extLst>
            </p:cNvPr>
            <p:cNvSpPr txBox="1"/>
            <p:nvPr/>
          </p:nvSpPr>
          <p:spPr>
            <a:xfrm>
              <a:off x="3419278" y="4895353"/>
              <a:ext cx="98684" cy="213565"/>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0</a:t>
              </a:r>
            </a:p>
          </p:txBody>
        </p:sp>
        <p:sp>
          <p:nvSpPr>
            <p:cNvPr id="25" name="ZoneTexte 24">
              <a:extLst>
                <a:ext uri="{FF2B5EF4-FFF2-40B4-BE49-F238E27FC236}">
                  <a16:creationId xmlns:a16="http://schemas.microsoft.com/office/drawing/2014/main" id="{F1F8A41E-7DF9-42D3-B7D6-C3AD22F7E30B}"/>
                </a:ext>
              </a:extLst>
            </p:cNvPr>
            <p:cNvSpPr txBox="1"/>
            <p:nvPr/>
          </p:nvSpPr>
          <p:spPr>
            <a:xfrm>
              <a:off x="3506992" y="5080021"/>
              <a:ext cx="98684" cy="213565"/>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0</a:t>
              </a:r>
            </a:p>
          </p:txBody>
        </p:sp>
        <p:sp>
          <p:nvSpPr>
            <p:cNvPr id="26" name="ZoneTexte 25">
              <a:extLst>
                <a:ext uri="{FF2B5EF4-FFF2-40B4-BE49-F238E27FC236}">
                  <a16:creationId xmlns:a16="http://schemas.microsoft.com/office/drawing/2014/main" id="{11CEE5D8-7B32-495F-B4F3-3B59D4B844DB}"/>
                </a:ext>
              </a:extLst>
            </p:cNvPr>
            <p:cNvSpPr txBox="1"/>
            <p:nvPr/>
          </p:nvSpPr>
          <p:spPr>
            <a:xfrm>
              <a:off x="4203564" y="5080021"/>
              <a:ext cx="197367" cy="213565"/>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10</a:t>
              </a:r>
            </a:p>
          </p:txBody>
        </p:sp>
        <p:sp>
          <p:nvSpPr>
            <p:cNvPr id="27" name="ZoneTexte 26">
              <a:extLst>
                <a:ext uri="{FF2B5EF4-FFF2-40B4-BE49-F238E27FC236}">
                  <a16:creationId xmlns:a16="http://schemas.microsoft.com/office/drawing/2014/main" id="{4B034440-7329-439C-A453-5BEE70405281}"/>
                </a:ext>
              </a:extLst>
            </p:cNvPr>
            <p:cNvSpPr txBox="1"/>
            <p:nvPr/>
          </p:nvSpPr>
          <p:spPr>
            <a:xfrm>
              <a:off x="4897322" y="5080021"/>
              <a:ext cx="418704" cy="213565"/>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20</a:t>
              </a:r>
            </a:p>
          </p:txBody>
        </p:sp>
        <p:sp>
          <p:nvSpPr>
            <p:cNvPr id="28" name="ZoneTexte 27">
              <a:extLst>
                <a:ext uri="{FF2B5EF4-FFF2-40B4-BE49-F238E27FC236}">
                  <a16:creationId xmlns:a16="http://schemas.microsoft.com/office/drawing/2014/main" id="{8E7B1651-479C-4B24-8E3A-657E1042083E}"/>
                </a:ext>
              </a:extLst>
            </p:cNvPr>
            <p:cNvSpPr txBox="1"/>
            <p:nvPr/>
          </p:nvSpPr>
          <p:spPr>
            <a:xfrm>
              <a:off x="5701746" y="5080021"/>
              <a:ext cx="418704" cy="213565"/>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30</a:t>
              </a:r>
            </a:p>
          </p:txBody>
        </p:sp>
        <p:sp>
          <p:nvSpPr>
            <p:cNvPr id="29" name="ZoneTexte 28">
              <a:extLst>
                <a:ext uri="{FF2B5EF4-FFF2-40B4-BE49-F238E27FC236}">
                  <a16:creationId xmlns:a16="http://schemas.microsoft.com/office/drawing/2014/main" id="{F95406D5-DADC-4036-9102-20754CCD280F}"/>
                </a:ext>
              </a:extLst>
            </p:cNvPr>
            <p:cNvSpPr txBox="1"/>
            <p:nvPr/>
          </p:nvSpPr>
          <p:spPr>
            <a:xfrm>
              <a:off x="6506170" y="5080021"/>
              <a:ext cx="418704" cy="213565"/>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40</a:t>
              </a:r>
            </a:p>
          </p:txBody>
        </p:sp>
        <p:sp>
          <p:nvSpPr>
            <p:cNvPr id="30" name="ZoneTexte 29">
              <a:extLst>
                <a:ext uri="{FF2B5EF4-FFF2-40B4-BE49-F238E27FC236}">
                  <a16:creationId xmlns:a16="http://schemas.microsoft.com/office/drawing/2014/main" id="{29A1DB20-0626-4E69-9CBF-82CDD71A2C4F}"/>
                </a:ext>
              </a:extLst>
            </p:cNvPr>
            <p:cNvSpPr txBox="1"/>
            <p:nvPr/>
          </p:nvSpPr>
          <p:spPr>
            <a:xfrm>
              <a:off x="7310595" y="5080021"/>
              <a:ext cx="418704" cy="213565"/>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50</a:t>
              </a:r>
            </a:p>
          </p:txBody>
        </p:sp>
        <p:sp>
          <p:nvSpPr>
            <p:cNvPr id="31" name="ZoneTexte 30">
              <a:extLst>
                <a:ext uri="{FF2B5EF4-FFF2-40B4-BE49-F238E27FC236}">
                  <a16:creationId xmlns:a16="http://schemas.microsoft.com/office/drawing/2014/main" id="{6712ACD7-4D65-4B91-A38C-07AD4C70B13D}"/>
                </a:ext>
              </a:extLst>
            </p:cNvPr>
            <p:cNvSpPr txBox="1"/>
            <p:nvPr/>
          </p:nvSpPr>
          <p:spPr>
            <a:xfrm>
              <a:off x="8115019" y="5080021"/>
              <a:ext cx="418704" cy="213565"/>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60</a:t>
              </a:r>
            </a:p>
          </p:txBody>
        </p:sp>
        <p:sp>
          <p:nvSpPr>
            <p:cNvPr id="39" name="ZoneTexte 38">
              <a:extLst>
                <a:ext uri="{FF2B5EF4-FFF2-40B4-BE49-F238E27FC236}">
                  <a16:creationId xmlns:a16="http://schemas.microsoft.com/office/drawing/2014/main" id="{8A2DC472-1356-47E5-B5C7-BAE077D5CC4B}"/>
                </a:ext>
              </a:extLst>
            </p:cNvPr>
            <p:cNvSpPr txBox="1"/>
            <p:nvPr/>
          </p:nvSpPr>
          <p:spPr>
            <a:xfrm>
              <a:off x="4161154" y="5377297"/>
              <a:ext cx="3854489" cy="240259"/>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Temps depuis randomisation (mois)</a:t>
              </a:r>
            </a:p>
          </p:txBody>
        </p:sp>
        <p:sp>
          <p:nvSpPr>
            <p:cNvPr id="40" name="ZoneTexte 39">
              <a:extLst>
                <a:ext uri="{FF2B5EF4-FFF2-40B4-BE49-F238E27FC236}">
                  <a16:creationId xmlns:a16="http://schemas.microsoft.com/office/drawing/2014/main" id="{9CADBDCE-EB9A-43F3-B322-9B9583329DC6}"/>
                </a:ext>
              </a:extLst>
            </p:cNvPr>
            <p:cNvSpPr txBox="1"/>
            <p:nvPr/>
          </p:nvSpPr>
          <p:spPr>
            <a:xfrm rot="16200000">
              <a:off x="1872638" y="3050528"/>
              <a:ext cx="2174564" cy="236840"/>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Survie globale (%)</a:t>
              </a:r>
            </a:p>
          </p:txBody>
        </p:sp>
        <p:sp>
          <p:nvSpPr>
            <p:cNvPr id="46" name="ZoneTexte 45">
              <a:extLst>
                <a:ext uri="{FF2B5EF4-FFF2-40B4-BE49-F238E27FC236}">
                  <a16:creationId xmlns:a16="http://schemas.microsoft.com/office/drawing/2014/main" id="{1B4B1601-0251-48DA-9853-FA8DA1C91B83}"/>
                </a:ext>
              </a:extLst>
            </p:cNvPr>
            <p:cNvSpPr txBox="1"/>
            <p:nvPr/>
          </p:nvSpPr>
          <p:spPr>
            <a:xfrm>
              <a:off x="3683801" y="4252133"/>
              <a:ext cx="2819956" cy="720779"/>
            </a:xfrm>
            <a:prstGeom prst="rect">
              <a:avLst/>
            </a:prstGeom>
            <a:noFill/>
            <a:ln>
              <a:noFill/>
            </a:ln>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SG à 5 </a:t>
              </a:r>
              <a:r>
                <a:rPr kumimoji="0" lang="en-AU" sz="9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ans</a:t>
              </a:r>
              <a:r>
                <a:rPr kumimoji="0" lang="en-AU"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900" b="0" i="0" u="none" strike="noStrike" kern="1200" cap="none" spc="0" normalizeH="0" baseline="0" noProof="0" dirty="0">
                  <a:ln>
                    <a:noFill/>
                  </a:ln>
                  <a:solidFill>
                    <a:srgbClr val="5B9BD5"/>
                  </a:solidFill>
                  <a:effectLst/>
                  <a:uLnTx/>
                  <a:uFillTx/>
                  <a:latin typeface="Arial" panose="020B0604020202020204" pitchFamily="34" charset="0"/>
                  <a:ea typeface="+mn-ea"/>
                  <a:cs typeface="Arial" panose="020B0604020202020204" pitchFamily="34" charset="0"/>
                </a:rPr>
                <a:t>GEM : 20%</a:t>
              </a:r>
              <a:endParaRPr kumimoji="0" lang="en-AU"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900" b="0" i="0" u="none" strike="noStrike" kern="120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rPr>
                <a:t>GEMCAP : 28%</a:t>
              </a:r>
            </a:p>
          </p:txBody>
        </p:sp>
      </p:grpSp>
      <p:sp>
        <p:nvSpPr>
          <p:cNvPr id="48" name="Rectangle à coins arrondis 4">
            <a:extLst>
              <a:ext uri="{FF2B5EF4-FFF2-40B4-BE49-F238E27FC236}">
                <a16:creationId xmlns:a16="http://schemas.microsoft.com/office/drawing/2014/main" id="{C8F7AC19-156E-4C27-AF96-31EA9BEB56EB}"/>
              </a:ext>
            </a:extLst>
          </p:cNvPr>
          <p:cNvSpPr/>
          <p:nvPr/>
        </p:nvSpPr>
        <p:spPr>
          <a:xfrm>
            <a:off x="4645748" y="2154619"/>
            <a:ext cx="4254087" cy="2687629"/>
          </a:xfrm>
          <a:prstGeom prst="roundRect">
            <a:avLst>
              <a:gd name="adj" fmla="val 3777"/>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49" name="Google Shape;51;p3">
            <a:extLst>
              <a:ext uri="{FF2B5EF4-FFF2-40B4-BE49-F238E27FC236}">
                <a16:creationId xmlns:a16="http://schemas.microsoft.com/office/drawing/2014/main" id="{46A5C5AB-A6E9-4EEE-BE75-035CC4250527}"/>
              </a:ext>
            </a:extLst>
          </p:cNvPr>
          <p:cNvSpPr txBox="1"/>
          <p:nvPr/>
        </p:nvSpPr>
        <p:spPr>
          <a:xfrm>
            <a:off x="4790230" y="2012525"/>
            <a:ext cx="1212020" cy="276959"/>
          </a:xfrm>
          <a:prstGeom prst="rect">
            <a:avLst/>
          </a:prstGeom>
          <a:solidFill>
            <a:schemeClr val="bg1"/>
          </a:solidFill>
          <a:ln>
            <a:noFill/>
          </a:ln>
        </p:spPr>
        <p:txBody>
          <a:bodyPr spcFirstLastPara="1" wrap="square" lIns="91425" tIns="45700" rIns="91425" bIns="45700" anchor="t" anchorCtr="0">
            <a:spAutoFit/>
          </a:bodyPr>
          <a:lstStyle/>
          <a:p>
            <a:pPr marL="0" marR="0" lvl="0" indent="0" algn="l" defTabSz="685800" rtl="0" eaLnBrk="1" fontAlgn="auto" latinLnBrk="0" hangingPunct="1">
              <a:lnSpc>
                <a:spcPct val="100000"/>
              </a:lnSpc>
              <a:spcBef>
                <a:spcPts val="0"/>
              </a:spcBef>
              <a:spcAft>
                <a:spcPts val="0"/>
              </a:spcAft>
              <a:buClr>
                <a:srgbClr val="000000"/>
              </a:buClr>
              <a:buSzPts val="1600"/>
              <a:buFontTx/>
              <a:buNone/>
              <a:tabLst/>
              <a:defRPr/>
            </a:pPr>
            <a:r>
              <a:rPr kumimoji="0" lang="fr-FR" sz="12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Calibri"/>
                <a:cs typeface="Arial" panose="020B0604020202020204" pitchFamily="34" charset="0"/>
                <a:sym typeface="Calibri"/>
              </a:rPr>
              <a:t>Etude APACT</a:t>
            </a:r>
          </a:p>
        </p:txBody>
      </p:sp>
      <p:grpSp>
        <p:nvGrpSpPr>
          <p:cNvPr id="50" name="Groupe 49">
            <a:extLst>
              <a:ext uri="{FF2B5EF4-FFF2-40B4-BE49-F238E27FC236}">
                <a16:creationId xmlns:a16="http://schemas.microsoft.com/office/drawing/2014/main" id="{9235D048-C1E4-4C90-9A26-1FB18E54C81D}"/>
              </a:ext>
            </a:extLst>
          </p:cNvPr>
          <p:cNvGrpSpPr/>
          <p:nvPr/>
        </p:nvGrpSpPr>
        <p:grpSpPr>
          <a:xfrm>
            <a:off x="4749355" y="2388661"/>
            <a:ext cx="3328684" cy="2375058"/>
            <a:chOff x="2841500" y="1497462"/>
            <a:chExt cx="5692223" cy="4120094"/>
          </a:xfrm>
        </p:grpSpPr>
        <p:sp>
          <p:nvSpPr>
            <p:cNvPr id="51" name="Forme libre : forme 50">
              <a:extLst>
                <a:ext uri="{FF2B5EF4-FFF2-40B4-BE49-F238E27FC236}">
                  <a16:creationId xmlns:a16="http://schemas.microsoft.com/office/drawing/2014/main" id="{072CEB7C-8F0A-4224-A4BF-552D3F6A78C4}"/>
                </a:ext>
              </a:extLst>
            </p:cNvPr>
            <p:cNvSpPr/>
            <p:nvPr/>
          </p:nvSpPr>
          <p:spPr>
            <a:xfrm>
              <a:off x="3556337" y="1527523"/>
              <a:ext cx="4845269" cy="3552497"/>
            </a:xfrm>
            <a:custGeom>
              <a:avLst/>
              <a:gdLst>
                <a:gd name="connsiteX0" fmla="*/ 0 w 4845269"/>
                <a:gd name="connsiteY0" fmla="*/ 0 h 3552497"/>
                <a:gd name="connsiteX1" fmla="*/ 0 w 4845269"/>
                <a:gd name="connsiteY1" fmla="*/ 3552497 h 3552497"/>
                <a:gd name="connsiteX2" fmla="*/ 4845269 w 4845269"/>
                <a:gd name="connsiteY2" fmla="*/ 3552497 h 3552497"/>
              </a:gdLst>
              <a:ahLst/>
              <a:cxnLst>
                <a:cxn ang="0">
                  <a:pos x="connsiteX0" y="connsiteY0"/>
                </a:cxn>
                <a:cxn ang="0">
                  <a:pos x="connsiteX1" y="connsiteY1"/>
                </a:cxn>
                <a:cxn ang="0">
                  <a:pos x="connsiteX2" y="connsiteY2"/>
                </a:cxn>
              </a:cxnLst>
              <a:rect l="l" t="t" r="r" b="b"/>
              <a:pathLst>
                <a:path w="4845269" h="3552497">
                  <a:moveTo>
                    <a:pt x="0" y="0"/>
                  </a:moveTo>
                  <a:lnTo>
                    <a:pt x="0" y="3552497"/>
                  </a:lnTo>
                  <a:lnTo>
                    <a:pt x="4845269" y="3552497"/>
                  </a:ln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9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4" name="ZoneTexte 53">
              <a:extLst>
                <a:ext uri="{FF2B5EF4-FFF2-40B4-BE49-F238E27FC236}">
                  <a16:creationId xmlns:a16="http://schemas.microsoft.com/office/drawing/2014/main" id="{40E9A388-5CF3-46B0-9417-873E54FEAAA5}"/>
                </a:ext>
              </a:extLst>
            </p:cNvPr>
            <p:cNvSpPr txBox="1"/>
            <p:nvPr/>
          </p:nvSpPr>
          <p:spPr>
            <a:xfrm>
              <a:off x="3221911" y="1497462"/>
              <a:ext cx="296051" cy="213565"/>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100</a:t>
              </a:r>
            </a:p>
          </p:txBody>
        </p:sp>
        <p:sp>
          <p:nvSpPr>
            <p:cNvPr id="55" name="ZoneTexte 54">
              <a:extLst>
                <a:ext uri="{FF2B5EF4-FFF2-40B4-BE49-F238E27FC236}">
                  <a16:creationId xmlns:a16="http://schemas.microsoft.com/office/drawing/2014/main" id="{59308A82-3CF5-4BB0-8ED5-D00557678E95}"/>
                </a:ext>
              </a:extLst>
            </p:cNvPr>
            <p:cNvSpPr txBox="1"/>
            <p:nvPr/>
          </p:nvSpPr>
          <p:spPr>
            <a:xfrm>
              <a:off x="3320595" y="1837251"/>
              <a:ext cx="197367" cy="213565"/>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90</a:t>
              </a:r>
            </a:p>
          </p:txBody>
        </p:sp>
        <p:sp>
          <p:nvSpPr>
            <p:cNvPr id="56" name="ZoneTexte 55">
              <a:extLst>
                <a:ext uri="{FF2B5EF4-FFF2-40B4-BE49-F238E27FC236}">
                  <a16:creationId xmlns:a16="http://schemas.microsoft.com/office/drawing/2014/main" id="{5A9CFC04-CBCC-4763-8471-F0B5B4B0749A}"/>
                </a:ext>
              </a:extLst>
            </p:cNvPr>
            <p:cNvSpPr txBox="1"/>
            <p:nvPr/>
          </p:nvSpPr>
          <p:spPr>
            <a:xfrm>
              <a:off x="3320595" y="2177041"/>
              <a:ext cx="197367" cy="213565"/>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80</a:t>
              </a:r>
            </a:p>
          </p:txBody>
        </p:sp>
        <p:sp>
          <p:nvSpPr>
            <p:cNvPr id="57" name="ZoneTexte 56">
              <a:extLst>
                <a:ext uri="{FF2B5EF4-FFF2-40B4-BE49-F238E27FC236}">
                  <a16:creationId xmlns:a16="http://schemas.microsoft.com/office/drawing/2014/main" id="{D78C1C6D-AF22-484E-A7A6-5A00ABB4B10B}"/>
                </a:ext>
              </a:extLst>
            </p:cNvPr>
            <p:cNvSpPr txBox="1"/>
            <p:nvPr/>
          </p:nvSpPr>
          <p:spPr>
            <a:xfrm>
              <a:off x="3320595" y="2516830"/>
              <a:ext cx="197367" cy="213565"/>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70</a:t>
              </a:r>
            </a:p>
          </p:txBody>
        </p:sp>
        <p:sp>
          <p:nvSpPr>
            <p:cNvPr id="58" name="ZoneTexte 57">
              <a:extLst>
                <a:ext uri="{FF2B5EF4-FFF2-40B4-BE49-F238E27FC236}">
                  <a16:creationId xmlns:a16="http://schemas.microsoft.com/office/drawing/2014/main" id="{AA1B12D1-3D9D-43C1-BDCA-5EF90327790B}"/>
                </a:ext>
              </a:extLst>
            </p:cNvPr>
            <p:cNvSpPr txBox="1"/>
            <p:nvPr/>
          </p:nvSpPr>
          <p:spPr>
            <a:xfrm>
              <a:off x="3320595" y="2856617"/>
              <a:ext cx="197367" cy="213565"/>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60</a:t>
              </a:r>
            </a:p>
          </p:txBody>
        </p:sp>
        <p:sp>
          <p:nvSpPr>
            <p:cNvPr id="59" name="ZoneTexte 58">
              <a:extLst>
                <a:ext uri="{FF2B5EF4-FFF2-40B4-BE49-F238E27FC236}">
                  <a16:creationId xmlns:a16="http://schemas.microsoft.com/office/drawing/2014/main" id="{F1269B1F-C077-4C39-A108-1291CAACCD20}"/>
                </a:ext>
              </a:extLst>
            </p:cNvPr>
            <p:cNvSpPr txBox="1"/>
            <p:nvPr/>
          </p:nvSpPr>
          <p:spPr>
            <a:xfrm>
              <a:off x="3320595" y="3196407"/>
              <a:ext cx="197367" cy="213565"/>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50</a:t>
              </a:r>
            </a:p>
          </p:txBody>
        </p:sp>
        <p:sp>
          <p:nvSpPr>
            <p:cNvPr id="60" name="ZoneTexte 59">
              <a:extLst>
                <a:ext uri="{FF2B5EF4-FFF2-40B4-BE49-F238E27FC236}">
                  <a16:creationId xmlns:a16="http://schemas.microsoft.com/office/drawing/2014/main" id="{7ACEA226-D34E-46D1-B8F4-6D7F1796C73F}"/>
                </a:ext>
              </a:extLst>
            </p:cNvPr>
            <p:cNvSpPr txBox="1"/>
            <p:nvPr/>
          </p:nvSpPr>
          <p:spPr>
            <a:xfrm>
              <a:off x="3320595" y="3536196"/>
              <a:ext cx="197367" cy="213565"/>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40</a:t>
              </a:r>
            </a:p>
          </p:txBody>
        </p:sp>
        <p:sp>
          <p:nvSpPr>
            <p:cNvPr id="61" name="ZoneTexte 60">
              <a:extLst>
                <a:ext uri="{FF2B5EF4-FFF2-40B4-BE49-F238E27FC236}">
                  <a16:creationId xmlns:a16="http://schemas.microsoft.com/office/drawing/2014/main" id="{2A473B35-B0BD-4740-9CD1-1A9AC917364A}"/>
                </a:ext>
              </a:extLst>
            </p:cNvPr>
            <p:cNvSpPr txBox="1"/>
            <p:nvPr/>
          </p:nvSpPr>
          <p:spPr>
            <a:xfrm>
              <a:off x="3320595" y="3875985"/>
              <a:ext cx="197367" cy="213565"/>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30</a:t>
              </a:r>
            </a:p>
          </p:txBody>
        </p:sp>
        <p:sp>
          <p:nvSpPr>
            <p:cNvPr id="62" name="ZoneTexte 61">
              <a:extLst>
                <a:ext uri="{FF2B5EF4-FFF2-40B4-BE49-F238E27FC236}">
                  <a16:creationId xmlns:a16="http://schemas.microsoft.com/office/drawing/2014/main" id="{AC651776-8682-4E3B-A025-2C6D1649F620}"/>
                </a:ext>
              </a:extLst>
            </p:cNvPr>
            <p:cNvSpPr txBox="1"/>
            <p:nvPr/>
          </p:nvSpPr>
          <p:spPr>
            <a:xfrm>
              <a:off x="3320595" y="4215774"/>
              <a:ext cx="197367" cy="213565"/>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20</a:t>
              </a:r>
            </a:p>
          </p:txBody>
        </p:sp>
        <p:sp>
          <p:nvSpPr>
            <p:cNvPr id="63" name="ZoneTexte 62">
              <a:extLst>
                <a:ext uri="{FF2B5EF4-FFF2-40B4-BE49-F238E27FC236}">
                  <a16:creationId xmlns:a16="http://schemas.microsoft.com/office/drawing/2014/main" id="{E0D57EBB-E4AF-4389-8FF1-ABADBE56EEF9}"/>
                </a:ext>
              </a:extLst>
            </p:cNvPr>
            <p:cNvSpPr txBox="1"/>
            <p:nvPr/>
          </p:nvSpPr>
          <p:spPr>
            <a:xfrm>
              <a:off x="3320595" y="4555562"/>
              <a:ext cx="197367" cy="213565"/>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10</a:t>
              </a:r>
            </a:p>
          </p:txBody>
        </p:sp>
        <p:sp>
          <p:nvSpPr>
            <p:cNvPr id="64" name="ZoneTexte 63">
              <a:extLst>
                <a:ext uri="{FF2B5EF4-FFF2-40B4-BE49-F238E27FC236}">
                  <a16:creationId xmlns:a16="http://schemas.microsoft.com/office/drawing/2014/main" id="{8CEC389F-EB01-4040-ABC2-6C12EAFD8F5E}"/>
                </a:ext>
              </a:extLst>
            </p:cNvPr>
            <p:cNvSpPr txBox="1"/>
            <p:nvPr/>
          </p:nvSpPr>
          <p:spPr>
            <a:xfrm>
              <a:off x="3419278" y="4895353"/>
              <a:ext cx="98684" cy="213565"/>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0</a:t>
              </a:r>
            </a:p>
          </p:txBody>
        </p:sp>
        <p:sp>
          <p:nvSpPr>
            <p:cNvPr id="65" name="ZoneTexte 64">
              <a:extLst>
                <a:ext uri="{FF2B5EF4-FFF2-40B4-BE49-F238E27FC236}">
                  <a16:creationId xmlns:a16="http://schemas.microsoft.com/office/drawing/2014/main" id="{BAA594A8-BAA1-4BEA-930B-D6A2F8E32361}"/>
                </a:ext>
              </a:extLst>
            </p:cNvPr>
            <p:cNvSpPr txBox="1"/>
            <p:nvPr/>
          </p:nvSpPr>
          <p:spPr>
            <a:xfrm>
              <a:off x="3506992" y="5080021"/>
              <a:ext cx="98684" cy="213565"/>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0</a:t>
              </a:r>
            </a:p>
          </p:txBody>
        </p:sp>
        <p:sp>
          <p:nvSpPr>
            <p:cNvPr id="66" name="ZoneTexte 65">
              <a:extLst>
                <a:ext uri="{FF2B5EF4-FFF2-40B4-BE49-F238E27FC236}">
                  <a16:creationId xmlns:a16="http://schemas.microsoft.com/office/drawing/2014/main" id="{9999470F-F85B-4D1B-9BCA-C5F0ABB97CCC}"/>
                </a:ext>
              </a:extLst>
            </p:cNvPr>
            <p:cNvSpPr txBox="1"/>
            <p:nvPr/>
          </p:nvSpPr>
          <p:spPr>
            <a:xfrm>
              <a:off x="4203564" y="5080021"/>
              <a:ext cx="197367" cy="213565"/>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10</a:t>
              </a:r>
            </a:p>
          </p:txBody>
        </p:sp>
        <p:sp>
          <p:nvSpPr>
            <p:cNvPr id="67" name="ZoneTexte 66">
              <a:extLst>
                <a:ext uri="{FF2B5EF4-FFF2-40B4-BE49-F238E27FC236}">
                  <a16:creationId xmlns:a16="http://schemas.microsoft.com/office/drawing/2014/main" id="{581A0422-45C8-4826-A9F7-2DA91946EFBB}"/>
                </a:ext>
              </a:extLst>
            </p:cNvPr>
            <p:cNvSpPr txBox="1"/>
            <p:nvPr/>
          </p:nvSpPr>
          <p:spPr>
            <a:xfrm>
              <a:off x="4897322" y="5080021"/>
              <a:ext cx="418704" cy="213565"/>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20</a:t>
              </a:r>
            </a:p>
          </p:txBody>
        </p:sp>
        <p:sp>
          <p:nvSpPr>
            <p:cNvPr id="68" name="ZoneTexte 67">
              <a:extLst>
                <a:ext uri="{FF2B5EF4-FFF2-40B4-BE49-F238E27FC236}">
                  <a16:creationId xmlns:a16="http://schemas.microsoft.com/office/drawing/2014/main" id="{7E9DBD45-BB48-49DE-BAB9-F91068BEA12F}"/>
                </a:ext>
              </a:extLst>
            </p:cNvPr>
            <p:cNvSpPr txBox="1"/>
            <p:nvPr/>
          </p:nvSpPr>
          <p:spPr>
            <a:xfrm>
              <a:off x="5701746" y="5080021"/>
              <a:ext cx="418704" cy="213565"/>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30</a:t>
              </a:r>
            </a:p>
          </p:txBody>
        </p:sp>
        <p:sp>
          <p:nvSpPr>
            <p:cNvPr id="69" name="ZoneTexte 68">
              <a:extLst>
                <a:ext uri="{FF2B5EF4-FFF2-40B4-BE49-F238E27FC236}">
                  <a16:creationId xmlns:a16="http://schemas.microsoft.com/office/drawing/2014/main" id="{18FC1BB6-A5D9-4C35-9ED5-EF1E1F81046E}"/>
                </a:ext>
              </a:extLst>
            </p:cNvPr>
            <p:cNvSpPr txBox="1"/>
            <p:nvPr/>
          </p:nvSpPr>
          <p:spPr>
            <a:xfrm>
              <a:off x="6506170" y="5080021"/>
              <a:ext cx="418704" cy="213565"/>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40</a:t>
              </a:r>
            </a:p>
          </p:txBody>
        </p:sp>
        <p:sp>
          <p:nvSpPr>
            <p:cNvPr id="70" name="ZoneTexte 69">
              <a:extLst>
                <a:ext uri="{FF2B5EF4-FFF2-40B4-BE49-F238E27FC236}">
                  <a16:creationId xmlns:a16="http://schemas.microsoft.com/office/drawing/2014/main" id="{A6053081-5ACF-4E31-970E-8EBE272CD1EB}"/>
                </a:ext>
              </a:extLst>
            </p:cNvPr>
            <p:cNvSpPr txBox="1"/>
            <p:nvPr/>
          </p:nvSpPr>
          <p:spPr>
            <a:xfrm>
              <a:off x="7310595" y="5080021"/>
              <a:ext cx="418704" cy="213565"/>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50</a:t>
              </a:r>
            </a:p>
          </p:txBody>
        </p:sp>
        <p:sp>
          <p:nvSpPr>
            <p:cNvPr id="71" name="ZoneTexte 70">
              <a:extLst>
                <a:ext uri="{FF2B5EF4-FFF2-40B4-BE49-F238E27FC236}">
                  <a16:creationId xmlns:a16="http://schemas.microsoft.com/office/drawing/2014/main" id="{6FD4C01C-3BB8-4AFE-BA1C-4E980E917DAB}"/>
                </a:ext>
              </a:extLst>
            </p:cNvPr>
            <p:cNvSpPr txBox="1"/>
            <p:nvPr/>
          </p:nvSpPr>
          <p:spPr>
            <a:xfrm>
              <a:off x="8115019" y="5080021"/>
              <a:ext cx="418704" cy="213565"/>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60</a:t>
              </a:r>
            </a:p>
          </p:txBody>
        </p:sp>
        <p:sp>
          <p:nvSpPr>
            <p:cNvPr id="79" name="ZoneTexte 78">
              <a:extLst>
                <a:ext uri="{FF2B5EF4-FFF2-40B4-BE49-F238E27FC236}">
                  <a16:creationId xmlns:a16="http://schemas.microsoft.com/office/drawing/2014/main" id="{288C9EA9-0048-4940-BDA4-1098DBC464D9}"/>
                </a:ext>
              </a:extLst>
            </p:cNvPr>
            <p:cNvSpPr txBox="1"/>
            <p:nvPr/>
          </p:nvSpPr>
          <p:spPr>
            <a:xfrm>
              <a:off x="4161154" y="5377297"/>
              <a:ext cx="3854489" cy="240259"/>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Temps depuis randomisation (mois)</a:t>
              </a:r>
            </a:p>
          </p:txBody>
        </p:sp>
        <p:sp>
          <p:nvSpPr>
            <p:cNvPr id="80" name="ZoneTexte 79">
              <a:extLst>
                <a:ext uri="{FF2B5EF4-FFF2-40B4-BE49-F238E27FC236}">
                  <a16:creationId xmlns:a16="http://schemas.microsoft.com/office/drawing/2014/main" id="{3E2B19F9-F4F2-4064-8852-95EEA8249B89}"/>
                </a:ext>
              </a:extLst>
            </p:cNvPr>
            <p:cNvSpPr txBox="1"/>
            <p:nvPr/>
          </p:nvSpPr>
          <p:spPr>
            <a:xfrm rot="16200000">
              <a:off x="1872638" y="3050528"/>
              <a:ext cx="2174564" cy="236840"/>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Survie globale (%)</a:t>
              </a:r>
            </a:p>
          </p:txBody>
        </p:sp>
      </p:grpSp>
      <p:grpSp>
        <p:nvGrpSpPr>
          <p:cNvPr id="98" name="Groupe 97">
            <a:extLst>
              <a:ext uri="{FF2B5EF4-FFF2-40B4-BE49-F238E27FC236}">
                <a16:creationId xmlns:a16="http://schemas.microsoft.com/office/drawing/2014/main" id="{65C6BA54-F178-42DD-8436-D65EFB7A009D}"/>
              </a:ext>
            </a:extLst>
          </p:cNvPr>
          <p:cNvGrpSpPr/>
          <p:nvPr/>
        </p:nvGrpSpPr>
        <p:grpSpPr>
          <a:xfrm>
            <a:off x="5164592" y="2455611"/>
            <a:ext cx="3036704" cy="1368331"/>
            <a:chOff x="4830675" y="999081"/>
            <a:chExt cx="4347990" cy="1623152"/>
          </a:xfrm>
        </p:grpSpPr>
        <p:sp>
          <p:nvSpPr>
            <p:cNvPr id="96" name="Forme libre : forme 95">
              <a:extLst>
                <a:ext uri="{FF2B5EF4-FFF2-40B4-BE49-F238E27FC236}">
                  <a16:creationId xmlns:a16="http://schemas.microsoft.com/office/drawing/2014/main" id="{4D94B59A-6ED0-48CA-A622-8051C7A6F993}"/>
                </a:ext>
              </a:extLst>
            </p:cNvPr>
            <p:cNvSpPr/>
            <p:nvPr/>
          </p:nvSpPr>
          <p:spPr>
            <a:xfrm>
              <a:off x="4834347" y="999081"/>
              <a:ext cx="4329629" cy="1516655"/>
            </a:xfrm>
            <a:custGeom>
              <a:avLst/>
              <a:gdLst>
                <a:gd name="connsiteX0" fmla="*/ 0 w 4329629"/>
                <a:gd name="connsiteY0" fmla="*/ 3672 h 1516655"/>
                <a:gd name="connsiteX1" fmla="*/ 172598 w 4329629"/>
                <a:gd name="connsiteY1" fmla="*/ 0 h 1516655"/>
                <a:gd name="connsiteX2" fmla="*/ 201976 w 4329629"/>
                <a:gd name="connsiteY2" fmla="*/ 18361 h 1516655"/>
                <a:gd name="connsiteX3" fmla="*/ 330506 w 4329629"/>
                <a:gd name="connsiteY3" fmla="*/ 18361 h 1516655"/>
                <a:gd name="connsiteX4" fmla="*/ 363557 w 4329629"/>
                <a:gd name="connsiteY4" fmla="*/ 44067 h 1516655"/>
                <a:gd name="connsiteX5" fmla="*/ 448020 w 4329629"/>
                <a:gd name="connsiteY5" fmla="*/ 44067 h 1516655"/>
                <a:gd name="connsiteX6" fmla="*/ 481070 w 4329629"/>
                <a:gd name="connsiteY6" fmla="*/ 77118 h 1516655"/>
                <a:gd name="connsiteX7" fmla="*/ 517793 w 4329629"/>
                <a:gd name="connsiteY7" fmla="*/ 77118 h 1516655"/>
                <a:gd name="connsiteX8" fmla="*/ 572877 w 4329629"/>
                <a:gd name="connsiteY8" fmla="*/ 99152 h 1516655"/>
                <a:gd name="connsiteX9" fmla="*/ 602256 w 4329629"/>
                <a:gd name="connsiteY9" fmla="*/ 113841 h 1516655"/>
                <a:gd name="connsiteX10" fmla="*/ 613273 w 4329629"/>
                <a:gd name="connsiteY10" fmla="*/ 117513 h 1516655"/>
                <a:gd name="connsiteX11" fmla="*/ 635306 w 4329629"/>
                <a:gd name="connsiteY11" fmla="*/ 132202 h 1516655"/>
                <a:gd name="connsiteX12" fmla="*/ 657340 w 4329629"/>
                <a:gd name="connsiteY12" fmla="*/ 143219 h 1516655"/>
                <a:gd name="connsiteX13" fmla="*/ 668357 w 4329629"/>
                <a:gd name="connsiteY13" fmla="*/ 146891 h 1516655"/>
                <a:gd name="connsiteX14" fmla="*/ 675702 w 4329629"/>
                <a:gd name="connsiteY14" fmla="*/ 157908 h 1516655"/>
                <a:gd name="connsiteX15" fmla="*/ 690391 w 4329629"/>
                <a:gd name="connsiteY15" fmla="*/ 161581 h 1516655"/>
                <a:gd name="connsiteX16" fmla="*/ 701408 w 4329629"/>
                <a:gd name="connsiteY16" fmla="*/ 165253 h 1516655"/>
                <a:gd name="connsiteX17" fmla="*/ 734458 w 4329629"/>
                <a:gd name="connsiteY17" fmla="*/ 179942 h 1516655"/>
                <a:gd name="connsiteX18" fmla="*/ 745475 w 4329629"/>
                <a:gd name="connsiteY18" fmla="*/ 183614 h 1516655"/>
                <a:gd name="connsiteX19" fmla="*/ 756492 w 4329629"/>
                <a:gd name="connsiteY19" fmla="*/ 190959 h 1516655"/>
                <a:gd name="connsiteX20" fmla="*/ 778526 w 4329629"/>
                <a:gd name="connsiteY20" fmla="*/ 198303 h 1516655"/>
                <a:gd name="connsiteX21" fmla="*/ 789542 w 4329629"/>
                <a:gd name="connsiteY21" fmla="*/ 201976 h 1516655"/>
                <a:gd name="connsiteX22" fmla="*/ 840955 w 4329629"/>
                <a:gd name="connsiteY22" fmla="*/ 212993 h 1516655"/>
                <a:gd name="connsiteX23" fmla="*/ 862988 w 4329629"/>
                <a:gd name="connsiteY23" fmla="*/ 220337 h 1516655"/>
                <a:gd name="connsiteX24" fmla="*/ 874005 w 4329629"/>
                <a:gd name="connsiteY24" fmla="*/ 224009 h 1516655"/>
                <a:gd name="connsiteX25" fmla="*/ 881350 w 4329629"/>
                <a:gd name="connsiteY25" fmla="*/ 224009 h 1516655"/>
                <a:gd name="connsiteX26" fmla="*/ 936434 w 4329629"/>
                <a:gd name="connsiteY26" fmla="*/ 279093 h 1516655"/>
                <a:gd name="connsiteX27" fmla="*/ 991518 w 4329629"/>
                <a:gd name="connsiteY27" fmla="*/ 297455 h 1516655"/>
                <a:gd name="connsiteX28" fmla="*/ 1013552 w 4329629"/>
                <a:gd name="connsiteY28" fmla="*/ 319489 h 1516655"/>
                <a:gd name="connsiteX29" fmla="*/ 1064964 w 4329629"/>
                <a:gd name="connsiteY29" fmla="*/ 319489 h 1516655"/>
                <a:gd name="connsiteX30" fmla="*/ 1098015 w 4329629"/>
                <a:gd name="connsiteY30" fmla="*/ 356212 h 1516655"/>
                <a:gd name="connsiteX31" fmla="*/ 1127393 w 4329629"/>
                <a:gd name="connsiteY31" fmla="*/ 367229 h 1516655"/>
                <a:gd name="connsiteX32" fmla="*/ 1149427 w 4329629"/>
                <a:gd name="connsiteY32" fmla="*/ 381918 h 1516655"/>
                <a:gd name="connsiteX33" fmla="*/ 1160444 w 4329629"/>
                <a:gd name="connsiteY33" fmla="*/ 389262 h 1516655"/>
                <a:gd name="connsiteX34" fmla="*/ 1171461 w 4329629"/>
                <a:gd name="connsiteY34" fmla="*/ 392935 h 1516655"/>
                <a:gd name="connsiteX35" fmla="*/ 1178805 w 4329629"/>
                <a:gd name="connsiteY35" fmla="*/ 403952 h 1516655"/>
                <a:gd name="connsiteX36" fmla="*/ 1189822 w 4329629"/>
                <a:gd name="connsiteY36" fmla="*/ 411296 h 1516655"/>
                <a:gd name="connsiteX37" fmla="*/ 1193494 w 4329629"/>
                <a:gd name="connsiteY37" fmla="*/ 422313 h 1516655"/>
                <a:gd name="connsiteX38" fmla="*/ 1215528 w 4329629"/>
                <a:gd name="connsiteY38" fmla="*/ 437002 h 1516655"/>
                <a:gd name="connsiteX39" fmla="*/ 1230217 w 4329629"/>
                <a:gd name="connsiteY39" fmla="*/ 451691 h 1516655"/>
                <a:gd name="connsiteX40" fmla="*/ 1237562 w 4329629"/>
                <a:gd name="connsiteY40" fmla="*/ 462708 h 1516655"/>
                <a:gd name="connsiteX41" fmla="*/ 1248579 w 4329629"/>
                <a:gd name="connsiteY41" fmla="*/ 466381 h 1516655"/>
                <a:gd name="connsiteX42" fmla="*/ 1270612 w 4329629"/>
                <a:gd name="connsiteY42" fmla="*/ 481070 h 1516655"/>
                <a:gd name="connsiteX43" fmla="*/ 1288974 w 4329629"/>
                <a:gd name="connsiteY43" fmla="*/ 495759 h 1516655"/>
                <a:gd name="connsiteX44" fmla="*/ 1311008 w 4329629"/>
                <a:gd name="connsiteY44" fmla="*/ 510448 h 1516655"/>
                <a:gd name="connsiteX45" fmla="*/ 1318352 w 4329629"/>
                <a:gd name="connsiteY45" fmla="*/ 521465 h 1516655"/>
                <a:gd name="connsiteX46" fmla="*/ 1329369 w 4329629"/>
                <a:gd name="connsiteY46" fmla="*/ 525137 h 1516655"/>
                <a:gd name="connsiteX47" fmla="*/ 1333041 w 4329629"/>
                <a:gd name="connsiteY47" fmla="*/ 536154 h 1516655"/>
                <a:gd name="connsiteX48" fmla="*/ 1344058 w 4329629"/>
                <a:gd name="connsiteY48" fmla="*/ 543499 h 1516655"/>
                <a:gd name="connsiteX49" fmla="*/ 1369764 w 4329629"/>
                <a:gd name="connsiteY49" fmla="*/ 572877 h 1516655"/>
                <a:gd name="connsiteX50" fmla="*/ 1388126 w 4329629"/>
                <a:gd name="connsiteY50" fmla="*/ 587566 h 1516655"/>
                <a:gd name="connsiteX51" fmla="*/ 1406487 w 4329629"/>
                <a:gd name="connsiteY51" fmla="*/ 602255 h 1516655"/>
                <a:gd name="connsiteX52" fmla="*/ 1417504 w 4329629"/>
                <a:gd name="connsiteY52" fmla="*/ 609600 h 1516655"/>
                <a:gd name="connsiteX53" fmla="*/ 1428521 w 4329629"/>
                <a:gd name="connsiteY53" fmla="*/ 613272 h 1516655"/>
                <a:gd name="connsiteX54" fmla="*/ 1461571 w 4329629"/>
                <a:gd name="connsiteY54" fmla="*/ 631634 h 1516655"/>
                <a:gd name="connsiteX55" fmla="*/ 1465244 w 4329629"/>
                <a:gd name="connsiteY55" fmla="*/ 642650 h 1516655"/>
                <a:gd name="connsiteX56" fmla="*/ 1476261 w 4329629"/>
                <a:gd name="connsiteY56" fmla="*/ 646323 h 1516655"/>
                <a:gd name="connsiteX57" fmla="*/ 1498294 w 4329629"/>
                <a:gd name="connsiteY57" fmla="*/ 661012 h 1516655"/>
                <a:gd name="connsiteX58" fmla="*/ 1509311 w 4329629"/>
                <a:gd name="connsiteY58" fmla="*/ 672029 h 1516655"/>
                <a:gd name="connsiteX59" fmla="*/ 1520328 w 4329629"/>
                <a:gd name="connsiteY59" fmla="*/ 675701 h 1516655"/>
                <a:gd name="connsiteX60" fmla="*/ 1527673 w 4329629"/>
                <a:gd name="connsiteY60" fmla="*/ 686718 h 1516655"/>
                <a:gd name="connsiteX61" fmla="*/ 1549706 w 4329629"/>
                <a:gd name="connsiteY61" fmla="*/ 694062 h 1516655"/>
                <a:gd name="connsiteX62" fmla="*/ 1571740 w 4329629"/>
                <a:gd name="connsiteY62" fmla="*/ 708752 h 1516655"/>
                <a:gd name="connsiteX63" fmla="*/ 1579085 w 4329629"/>
                <a:gd name="connsiteY63" fmla="*/ 719768 h 1516655"/>
                <a:gd name="connsiteX64" fmla="*/ 1590102 w 4329629"/>
                <a:gd name="connsiteY64" fmla="*/ 723441 h 1516655"/>
                <a:gd name="connsiteX65" fmla="*/ 1612135 w 4329629"/>
                <a:gd name="connsiteY65" fmla="*/ 738130 h 1516655"/>
                <a:gd name="connsiteX66" fmla="*/ 1623152 w 4329629"/>
                <a:gd name="connsiteY66" fmla="*/ 745475 h 1516655"/>
                <a:gd name="connsiteX67" fmla="*/ 1656203 w 4329629"/>
                <a:gd name="connsiteY67" fmla="*/ 756491 h 1516655"/>
                <a:gd name="connsiteX68" fmla="*/ 1678236 w 4329629"/>
                <a:gd name="connsiteY68" fmla="*/ 763836 h 1516655"/>
                <a:gd name="connsiteX69" fmla="*/ 1700270 w 4329629"/>
                <a:gd name="connsiteY69" fmla="*/ 767508 h 1516655"/>
                <a:gd name="connsiteX70" fmla="*/ 1722304 w 4329629"/>
                <a:gd name="connsiteY70" fmla="*/ 778525 h 1516655"/>
                <a:gd name="connsiteX71" fmla="*/ 1733321 w 4329629"/>
                <a:gd name="connsiteY71" fmla="*/ 782197 h 1516655"/>
                <a:gd name="connsiteX72" fmla="*/ 1744338 w 4329629"/>
                <a:gd name="connsiteY72" fmla="*/ 789542 h 1516655"/>
                <a:gd name="connsiteX73" fmla="*/ 1751682 w 4329629"/>
                <a:gd name="connsiteY73" fmla="*/ 800559 h 1516655"/>
                <a:gd name="connsiteX74" fmla="*/ 1762699 w 4329629"/>
                <a:gd name="connsiteY74" fmla="*/ 804231 h 1516655"/>
                <a:gd name="connsiteX75" fmla="*/ 1770044 w 4329629"/>
                <a:gd name="connsiteY75" fmla="*/ 815248 h 1516655"/>
                <a:gd name="connsiteX76" fmla="*/ 1814111 w 4329629"/>
                <a:gd name="connsiteY76" fmla="*/ 837282 h 1516655"/>
                <a:gd name="connsiteX77" fmla="*/ 1825128 w 4329629"/>
                <a:gd name="connsiteY77" fmla="*/ 840954 h 1516655"/>
                <a:gd name="connsiteX78" fmla="*/ 1854506 w 4329629"/>
                <a:gd name="connsiteY78" fmla="*/ 844626 h 1516655"/>
                <a:gd name="connsiteX79" fmla="*/ 1883885 w 4329629"/>
                <a:gd name="connsiteY79" fmla="*/ 851971 h 1516655"/>
                <a:gd name="connsiteX80" fmla="*/ 1916935 w 4329629"/>
                <a:gd name="connsiteY80" fmla="*/ 862988 h 1516655"/>
                <a:gd name="connsiteX81" fmla="*/ 1938969 w 4329629"/>
                <a:gd name="connsiteY81" fmla="*/ 870332 h 1516655"/>
                <a:gd name="connsiteX82" fmla="*/ 1949986 w 4329629"/>
                <a:gd name="connsiteY82" fmla="*/ 874005 h 1516655"/>
                <a:gd name="connsiteX83" fmla="*/ 1983036 w 4329629"/>
                <a:gd name="connsiteY83" fmla="*/ 888694 h 1516655"/>
                <a:gd name="connsiteX84" fmla="*/ 1994053 w 4329629"/>
                <a:gd name="connsiteY84" fmla="*/ 892366 h 1516655"/>
                <a:gd name="connsiteX85" fmla="*/ 2005070 w 4329629"/>
                <a:gd name="connsiteY85" fmla="*/ 899711 h 1516655"/>
                <a:gd name="connsiteX86" fmla="*/ 2030776 w 4329629"/>
                <a:gd name="connsiteY86" fmla="*/ 907055 h 1516655"/>
                <a:gd name="connsiteX87" fmla="*/ 2052810 w 4329629"/>
                <a:gd name="connsiteY87" fmla="*/ 914400 h 1516655"/>
                <a:gd name="connsiteX88" fmla="*/ 2063827 w 4329629"/>
                <a:gd name="connsiteY88" fmla="*/ 918072 h 1516655"/>
                <a:gd name="connsiteX89" fmla="*/ 2074844 w 4329629"/>
                <a:gd name="connsiteY89" fmla="*/ 921744 h 1516655"/>
                <a:gd name="connsiteX90" fmla="*/ 2096877 w 4329629"/>
                <a:gd name="connsiteY90" fmla="*/ 936434 h 1516655"/>
                <a:gd name="connsiteX91" fmla="*/ 2115239 w 4329629"/>
                <a:gd name="connsiteY91" fmla="*/ 951123 h 1516655"/>
                <a:gd name="connsiteX92" fmla="*/ 2133600 w 4329629"/>
                <a:gd name="connsiteY92" fmla="*/ 965812 h 1516655"/>
                <a:gd name="connsiteX93" fmla="*/ 2144617 w 4329629"/>
                <a:gd name="connsiteY93" fmla="*/ 973156 h 1516655"/>
                <a:gd name="connsiteX94" fmla="*/ 2155634 w 4329629"/>
                <a:gd name="connsiteY94" fmla="*/ 976829 h 1516655"/>
                <a:gd name="connsiteX95" fmla="*/ 2166651 w 4329629"/>
                <a:gd name="connsiteY95" fmla="*/ 984173 h 1516655"/>
                <a:gd name="connsiteX96" fmla="*/ 2188685 w 4329629"/>
                <a:gd name="connsiteY96" fmla="*/ 991518 h 1516655"/>
                <a:gd name="connsiteX97" fmla="*/ 2199702 w 4329629"/>
                <a:gd name="connsiteY97" fmla="*/ 995190 h 1516655"/>
                <a:gd name="connsiteX98" fmla="*/ 2214391 w 4329629"/>
                <a:gd name="connsiteY98" fmla="*/ 1002535 h 1516655"/>
                <a:gd name="connsiteX99" fmla="*/ 2236424 w 4329629"/>
                <a:gd name="connsiteY99" fmla="*/ 1009879 h 1516655"/>
                <a:gd name="connsiteX100" fmla="*/ 2269475 w 4329629"/>
                <a:gd name="connsiteY100" fmla="*/ 1020896 h 1516655"/>
                <a:gd name="connsiteX101" fmla="*/ 2302526 w 4329629"/>
                <a:gd name="connsiteY101" fmla="*/ 1031913 h 1516655"/>
                <a:gd name="connsiteX102" fmla="*/ 2313542 w 4329629"/>
                <a:gd name="connsiteY102" fmla="*/ 1035585 h 1516655"/>
                <a:gd name="connsiteX103" fmla="*/ 2346593 w 4329629"/>
                <a:gd name="connsiteY103" fmla="*/ 1042930 h 1516655"/>
                <a:gd name="connsiteX104" fmla="*/ 2368627 w 4329629"/>
                <a:gd name="connsiteY104" fmla="*/ 1050275 h 1516655"/>
                <a:gd name="connsiteX105" fmla="*/ 2379644 w 4329629"/>
                <a:gd name="connsiteY105" fmla="*/ 1057619 h 1516655"/>
                <a:gd name="connsiteX106" fmla="*/ 2412694 w 4329629"/>
                <a:gd name="connsiteY106" fmla="*/ 1072308 h 1516655"/>
                <a:gd name="connsiteX107" fmla="*/ 2416367 w 4329629"/>
                <a:gd name="connsiteY107" fmla="*/ 1075981 h 1516655"/>
                <a:gd name="connsiteX108" fmla="*/ 2482468 w 4329629"/>
                <a:gd name="connsiteY108" fmla="*/ 1083325 h 1516655"/>
                <a:gd name="connsiteX109" fmla="*/ 2581620 w 4329629"/>
                <a:gd name="connsiteY109" fmla="*/ 1131065 h 1516655"/>
                <a:gd name="connsiteX110" fmla="*/ 2640376 w 4329629"/>
                <a:gd name="connsiteY110" fmla="*/ 1131065 h 1516655"/>
                <a:gd name="connsiteX111" fmla="*/ 2669755 w 4329629"/>
                <a:gd name="connsiteY111" fmla="*/ 1145754 h 1516655"/>
                <a:gd name="connsiteX112" fmla="*/ 2702805 w 4329629"/>
                <a:gd name="connsiteY112" fmla="*/ 1156771 h 1516655"/>
                <a:gd name="connsiteX113" fmla="*/ 2713822 w 4329629"/>
                <a:gd name="connsiteY113" fmla="*/ 1160443 h 1516655"/>
                <a:gd name="connsiteX114" fmla="*/ 2724839 w 4329629"/>
                <a:gd name="connsiteY114" fmla="*/ 1164115 h 1516655"/>
                <a:gd name="connsiteX115" fmla="*/ 2768906 w 4329629"/>
                <a:gd name="connsiteY115" fmla="*/ 1175132 h 1516655"/>
                <a:gd name="connsiteX116" fmla="*/ 2783596 w 4329629"/>
                <a:gd name="connsiteY116" fmla="*/ 1178805 h 1516655"/>
                <a:gd name="connsiteX117" fmla="*/ 2798285 w 4329629"/>
                <a:gd name="connsiteY117" fmla="*/ 1182477 h 1516655"/>
                <a:gd name="connsiteX118" fmla="*/ 2820318 w 4329629"/>
                <a:gd name="connsiteY118" fmla="*/ 1189822 h 1516655"/>
                <a:gd name="connsiteX119" fmla="*/ 2864386 w 4329629"/>
                <a:gd name="connsiteY119" fmla="*/ 1204511 h 1516655"/>
                <a:gd name="connsiteX120" fmla="*/ 2875403 w 4329629"/>
                <a:gd name="connsiteY120" fmla="*/ 1208183 h 1516655"/>
                <a:gd name="connsiteX121" fmla="*/ 2886420 w 4329629"/>
                <a:gd name="connsiteY121" fmla="*/ 1211855 h 1516655"/>
                <a:gd name="connsiteX122" fmla="*/ 2890092 w 4329629"/>
                <a:gd name="connsiteY122" fmla="*/ 1219200 h 1516655"/>
                <a:gd name="connsiteX123" fmla="*/ 2970882 w 4329629"/>
                <a:gd name="connsiteY123" fmla="*/ 1222872 h 1516655"/>
                <a:gd name="connsiteX124" fmla="*/ 3029639 w 4329629"/>
                <a:gd name="connsiteY124" fmla="*/ 1255923 h 1516655"/>
                <a:gd name="connsiteX125" fmla="*/ 3103085 w 4329629"/>
                <a:gd name="connsiteY125" fmla="*/ 1255923 h 1516655"/>
                <a:gd name="connsiteX126" fmla="*/ 3209581 w 4329629"/>
                <a:gd name="connsiteY126" fmla="*/ 1329368 h 1516655"/>
                <a:gd name="connsiteX127" fmla="*/ 3308733 w 4329629"/>
                <a:gd name="connsiteY127" fmla="*/ 1329368 h 1516655"/>
                <a:gd name="connsiteX128" fmla="*/ 3352800 w 4329629"/>
                <a:gd name="connsiteY128" fmla="*/ 1358747 h 1516655"/>
                <a:gd name="connsiteX129" fmla="*/ 3455624 w 4329629"/>
                <a:gd name="connsiteY129" fmla="*/ 1358747 h 1516655"/>
                <a:gd name="connsiteX130" fmla="*/ 3529070 w 4329629"/>
                <a:gd name="connsiteY130" fmla="*/ 1410159 h 1516655"/>
                <a:gd name="connsiteX131" fmla="*/ 3613533 w 4329629"/>
                <a:gd name="connsiteY131" fmla="*/ 1410159 h 1516655"/>
                <a:gd name="connsiteX132" fmla="*/ 3650256 w 4329629"/>
                <a:gd name="connsiteY132" fmla="*/ 1443209 h 1516655"/>
                <a:gd name="connsiteX133" fmla="*/ 3727374 w 4329629"/>
                <a:gd name="connsiteY133" fmla="*/ 1443209 h 1516655"/>
                <a:gd name="connsiteX134" fmla="*/ 3756752 w 4329629"/>
                <a:gd name="connsiteY134" fmla="*/ 1468915 h 1516655"/>
                <a:gd name="connsiteX135" fmla="*/ 4017485 w 4329629"/>
                <a:gd name="connsiteY135" fmla="*/ 1468915 h 1516655"/>
                <a:gd name="connsiteX136" fmla="*/ 4017485 w 4329629"/>
                <a:gd name="connsiteY136" fmla="*/ 1516655 h 1516655"/>
                <a:gd name="connsiteX137" fmla="*/ 4329629 w 4329629"/>
                <a:gd name="connsiteY137" fmla="*/ 1516655 h 1516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4329629" h="1516655">
                  <a:moveTo>
                    <a:pt x="0" y="3672"/>
                  </a:moveTo>
                  <a:lnTo>
                    <a:pt x="172598" y="0"/>
                  </a:lnTo>
                  <a:lnTo>
                    <a:pt x="201976" y="18361"/>
                  </a:lnTo>
                  <a:lnTo>
                    <a:pt x="330506" y="18361"/>
                  </a:lnTo>
                  <a:lnTo>
                    <a:pt x="363557" y="44067"/>
                  </a:lnTo>
                  <a:lnTo>
                    <a:pt x="448020" y="44067"/>
                  </a:lnTo>
                  <a:lnTo>
                    <a:pt x="481070" y="77118"/>
                  </a:lnTo>
                  <a:lnTo>
                    <a:pt x="517793" y="77118"/>
                  </a:lnTo>
                  <a:lnTo>
                    <a:pt x="572877" y="99152"/>
                  </a:lnTo>
                  <a:cubicBezTo>
                    <a:pt x="582670" y="104048"/>
                    <a:pt x="592288" y="109311"/>
                    <a:pt x="602256" y="113841"/>
                  </a:cubicBezTo>
                  <a:cubicBezTo>
                    <a:pt x="605780" y="115443"/>
                    <a:pt x="609889" y="115633"/>
                    <a:pt x="613273" y="117513"/>
                  </a:cubicBezTo>
                  <a:cubicBezTo>
                    <a:pt x="620989" y="121800"/>
                    <a:pt x="626932" y="129410"/>
                    <a:pt x="635306" y="132202"/>
                  </a:cubicBezTo>
                  <a:cubicBezTo>
                    <a:pt x="663005" y="141437"/>
                    <a:pt x="628856" y="128978"/>
                    <a:pt x="657340" y="143219"/>
                  </a:cubicBezTo>
                  <a:cubicBezTo>
                    <a:pt x="660802" y="144950"/>
                    <a:pt x="664685" y="145667"/>
                    <a:pt x="668357" y="146891"/>
                  </a:cubicBezTo>
                  <a:cubicBezTo>
                    <a:pt x="670805" y="150563"/>
                    <a:pt x="672030" y="155460"/>
                    <a:pt x="675702" y="157908"/>
                  </a:cubicBezTo>
                  <a:cubicBezTo>
                    <a:pt x="679901" y="160708"/>
                    <a:pt x="685538" y="160194"/>
                    <a:pt x="690391" y="161581"/>
                  </a:cubicBezTo>
                  <a:cubicBezTo>
                    <a:pt x="694113" y="162644"/>
                    <a:pt x="697736" y="164029"/>
                    <a:pt x="701408" y="165253"/>
                  </a:cubicBezTo>
                  <a:cubicBezTo>
                    <a:pt x="718865" y="176891"/>
                    <a:pt x="708238" y="171202"/>
                    <a:pt x="734458" y="179942"/>
                  </a:cubicBezTo>
                  <a:lnTo>
                    <a:pt x="745475" y="183614"/>
                  </a:lnTo>
                  <a:cubicBezTo>
                    <a:pt x="749147" y="186062"/>
                    <a:pt x="752459" y="189166"/>
                    <a:pt x="756492" y="190959"/>
                  </a:cubicBezTo>
                  <a:cubicBezTo>
                    <a:pt x="763567" y="194103"/>
                    <a:pt x="771181" y="195855"/>
                    <a:pt x="778526" y="198303"/>
                  </a:cubicBezTo>
                  <a:cubicBezTo>
                    <a:pt x="782198" y="199527"/>
                    <a:pt x="785724" y="201340"/>
                    <a:pt x="789542" y="201976"/>
                  </a:cubicBezTo>
                  <a:cubicBezTo>
                    <a:pt x="808037" y="205058"/>
                    <a:pt x="822648" y="206891"/>
                    <a:pt x="840955" y="212993"/>
                  </a:cubicBezTo>
                  <a:lnTo>
                    <a:pt x="862988" y="220337"/>
                  </a:lnTo>
                  <a:cubicBezTo>
                    <a:pt x="866660" y="221561"/>
                    <a:pt x="870134" y="224009"/>
                    <a:pt x="874005" y="224009"/>
                  </a:cubicBezTo>
                  <a:lnTo>
                    <a:pt x="881350" y="224009"/>
                  </a:lnTo>
                  <a:lnTo>
                    <a:pt x="936434" y="279093"/>
                  </a:lnTo>
                  <a:lnTo>
                    <a:pt x="991518" y="297455"/>
                  </a:lnTo>
                  <a:lnTo>
                    <a:pt x="1013552" y="319489"/>
                  </a:lnTo>
                  <a:lnTo>
                    <a:pt x="1064964" y="319489"/>
                  </a:lnTo>
                  <a:lnTo>
                    <a:pt x="1098015" y="356212"/>
                  </a:lnTo>
                  <a:cubicBezTo>
                    <a:pt x="1107808" y="359884"/>
                    <a:pt x="1118039" y="362552"/>
                    <a:pt x="1127393" y="367229"/>
                  </a:cubicBezTo>
                  <a:cubicBezTo>
                    <a:pt x="1135288" y="371177"/>
                    <a:pt x="1142082" y="377022"/>
                    <a:pt x="1149427" y="381918"/>
                  </a:cubicBezTo>
                  <a:cubicBezTo>
                    <a:pt x="1153099" y="384366"/>
                    <a:pt x="1156257" y="387866"/>
                    <a:pt x="1160444" y="389262"/>
                  </a:cubicBezTo>
                  <a:lnTo>
                    <a:pt x="1171461" y="392935"/>
                  </a:lnTo>
                  <a:cubicBezTo>
                    <a:pt x="1173909" y="396607"/>
                    <a:pt x="1175684" y="400831"/>
                    <a:pt x="1178805" y="403952"/>
                  </a:cubicBezTo>
                  <a:cubicBezTo>
                    <a:pt x="1181926" y="407073"/>
                    <a:pt x="1187065" y="407850"/>
                    <a:pt x="1189822" y="411296"/>
                  </a:cubicBezTo>
                  <a:cubicBezTo>
                    <a:pt x="1192240" y="414319"/>
                    <a:pt x="1190757" y="419576"/>
                    <a:pt x="1193494" y="422313"/>
                  </a:cubicBezTo>
                  <a:cubicBezTo>
                    <a:pt x="1199736" y="428555"/>
                    <a:pt x="1215528" y="437002"/>
                    <a:pt x="1215528" y="437002"/>
                  </a:cubicBezTo>
                  <a:cubicBezTo>
                    <a:pt x="1223539" y="461039"/>
                    <a:pt x="1212412" y="437448"/>
                    <a:pt x="1230217" y="451691"/>
                  </a:cubicBezTo>
                  <a:cubicBezTo>
                    <a:pt x="1233664" y="454448"/>
                    <a:pt x="1234116" y="459951"/>
                    <a:pt x="1237562" y="462708"/>
                  </a:cubicBezTo>
                  <a:cubicBezTo>
                    <a:pt x="1240585" y="465126"/>
                    <a:pt x="1245195" y="464501"/>
                    <a:pt x="1248579" y="466381"/>
                  </a:cubicBezTo>
                  <a:cubicBezTo>
                    <a:pt x="1256295" y="470668"/>
                    <a:pt x="1270612" y="481070"/>
                    <a:pt x="1270612" y="481070"/>
                  </a:cubicBezTo>
                  <a:cubicBezTo>
                    <a:pt x="1284184" y="501427"/>
                    <a:pt x="1270192" y="485325"/>
                    <a:pt x="1288974" y="495759"/>
                  </a:cubicBezTo>
                  <a:cubicBezTo>
                    <a:pt x="1296690" y="500046"/>
                    <a:pt x="1311008" y="510448"/>
                    <a:pt x="1311008" y="510448"/>
                  </a:cubicBezTo>
                  <a:cubicBezTo>
                    <a:pt x="1313456" y="514120"/>
                    <a:pt x="1314906" y="518708"/>
                    <a:pt x="1318352" y="521465"/>
                  </a:cubicBezTo>
                  <a:cubicBezTo>
                    <a:pt x="1321375" y="523883"/>
                    <a:pt x="1326632" y="522400"/>
                    <a:pt x="1329369" y="525137"/>
                  </a:cubicBezTo>
                  <a:cubicBezTo>
                    <a:pt x="1332106" y="527874"/>
                    <a:pt x="1330623" y="533131"/>
                    <a:pt x="1333041" y="536154"/>
                  </a:cubicBezTo>
                  <a:cubicBezTo>
                    <a:pt x="1335798" y="539601"/>
                    <a:pt x="1340386" y="541051"/>
                    <a:pt x="1344058" y="543499"/>
                  </a:cubicBezTo>
                  <a:cubicBezTo>
                    <a:pt x="1361195" y="569204"/>
                    <a:pt x="1351403" y="560636"/>
                    <a:pt x="1369764" y="572877"/>
                  </a:cubicBezTo>
                  <a:cubicBezTo>
                    <a:pt x="1390816" y="604453"/>
                    <a:pt x="1362784" y="567292"/>
                    <a:pt x="1388126" y="587566"/>
                  </a:cubicBezTo>
                  <a:cubicBezTo>
                    <a:pt x="1411855" y="606549"/>
                    <a:pt x="1378795" y="593025"/>
                    <a:pt x="1406487" y="602255"/>
                  </a:cubicBezTo>
                  <a:cubicBezTo>
                    <a:pt x="1410159" y="604703"/>
                    <a:pt x="1413556" y="607626"/>
                    <a:pt x="1417504" y="609600"/>
                  </a:cubicBezTo>
                  <a:cubicBezTo>
                    <a:pt x="1420966" y="611331"/>
                    <a:pt x="1425137" y="611392"/>
                    <a:pt x="1428521" y="613272"/>
                  </a:cubicBezTo>
                  <a:cubicBezTo>
                    <a:pt x="1466410" y="634321"/>
                    <a:pt x="1436641" y="623322"/>
                    <a:pt x="1461571" y="631634"/>
                  </a:cubicBezTo>
                  <a:cubicBezTo>
                    <a:pt x="1462795" y="635306"/>
                    <a:pt x="1462507" y="639913"/>
                    <a:pt x="1465244" y="642650"/>
                  </a:cubicBezTo>
                  <a:cubicBezTo>
                    <a:pt x="1467981" y="645387"/>
                    <a:pt x="1472877" y="644443"/>
                    <a:pt x="1476261" y="646323"/>
                  </a:cubicBezTo>
                  <a:cubicBezTo>
                    <a:pt x="1483977" y="650610"/>
                    <a:pt x="1492052" y="654770"/>
                    <a:pt x="1498294" y="661012"/>
                  </a:cubicBezTo>
                  <a:cubicBezTo>
                    <a:pt x="1501966" y="664684"/>
                    <a:pt x="1504990" y="669148"/>
                    <a:pt x="1509311" y="672029"/>
                  </a:cubicBezTo>
                  <a:cubicBezTo>
                    <a:pt x="1512532" y="674176"/>
                    <a:pt x="1516656" y="674477"/>
                    <a:pt x="1520328" y="675701"/>
                  </a:cubicBezTo>
                  <a:cubicBezTo>
                    <a:pt x="1522776" y="679373"/>
                    <a:pt x="1523930" y="684379"/>
                    <a:pt x="1527673" y="686718"/>
                  </a:cubicBezTo>
                  <a:cubicBezTo>
                    <a:pt x="1534238" y="690821"/>
                    <a:pt x="1549706" y="694062"/>
                    <a:pt x="1549706" y="694062"/>
                  </a:cubicBezTo>
                  <a:cubicBezTo>
                    <a:pt x="1557051" y="698959"/>
                    <a:pt x="1566843" y="701408"/>
                    <a:pt x="1571740" y="708752"/>
                  </a:cubicBezTo>
                  <a:cubicBezTo>
                    <a:pt x="1574188" y="712424"/>
                    <a:pt x="1575639" y="717011"/>
                    <a:pt x="1579085" y="719768"/>
                  </a:cubicBezTo>
                  <a:cubicBezTo>
                    <a:pt x="1582108" y="722186"/>
                    <a:pt x="1586718" y="721561"/>
                    <a:pt x="1590102" y="723441"/>
                  </a:cubicBezTo>
                  <a:cubicBezTo>
                    <a:pt x="1597818" y="727728"/>
                    <a:pt x="1604791" y="733234"/>
                    <a:pt x="1612135" y="738130"/>
                  </a:cubicBezTo>
                  <a:cubicBezTo>
                    <a:pt x="1615807" y="740578"/>
                    <a:pt x="1618965" y="744079"/>
                    <a:pt x="1623152" y="745475"/>
                  </a:cubicBezTo>
                  <a:lnTo>
                    <a:pt x="1656203" y="756491"/>
                  </a:lnTo>
                  <a:cubicBezTo>
                    <a:pt x="1656207" y="756492"/>
                    <a:pt x="1678231" y="763835"/>
                    <a:pt x="1678236" y="763836"/>
                  </a:cubicBezTo>
                  <a:lnTo>
                    <a:pt x="1700270" y="767508"/>
                  </a:lnTo>
                  <a:cubicBezTo>
                    <a:pt x="1727969" y="776743"/>
                    <a:pt x="1693820" y="764284"/>
                    <a:pt x="1722304" y="778525"/>
                  </a:cubicBezTo>
                  <a:cubicBezTo>
                    <a:pt x="1725766" y="780256"/>
                    <a:pt x="1729649" y="780973"/>
                    <a:pt x="1733321" y="782197"/>
                  </a:cubicBezTo>
                  <a:cubicBezTo>
                    <a:pt x="1736993" y="784645"/>
                    <a:pt x="1741217" y="786421"/>
                    <a:pt x="1744338" y="789542"/>
                  </a:cubicBezTo>
                  <a:cubicBezTo>
                    <a:pt x="1747459" y="792663"/>
                    <a:pt x="1748236" y="797802"/>
                    <a:pt x="1751682" y="800559"/>
                  </a:cubicBezTo>
                  <a:cubicBezTo>
                    <a:pt x="1754705" y="802977"/>
                    <a:pt x="1759027" y="803007"/>
                    <a:pt x="1762699" y="804231"/>
                  </a:cubicBezTo>
                  <a:cubicBezTo>
                    <a:pt x="1765147" y="807903"/>
                    <a:pt x="1766722" y="812342"/>
                    <a:pt x="1770044" y="815248"/>
                  </a:cubicBezTo>
                  <a:cubicBezTo>
                    <a:pt x="1787566" y="830580"/>
                    <a:pt x="1793309" y="830348"/>
                    <a:pt x="1814111" y="837282"/>
                  </a:cubicBezTo>
                  <a:cubicBezTo>
                    <a:pt x="1817783" y="838506"/>
                    <a:pt x="1821287" y="840474"/>
                    <a:pt x="1825128" y="840954"/>
                  </a:cubicBezTo>
                  <a:lnTo>
                    <a:pt x="1854506" y="844626"/>
                  </a:lnTo>
                  <a:cubicBezTo>
                    <a:pt x="1864299" y="847074"/>
                    <a:pt x="1874309" y="848779"/>
                    <a:pt x="1883885" y="851971"/>
                  </a:cubicBezTo>
                  <a:lnTo>
                    <a:pt x="1916935" y="862988"/>
                  </a:lnTo>
                  <a:lnTo>
                    <a:pt x="1938969" y="870332"/>
                  </a:lnTo>
                  <a:cubicBezTo>
                    <a:pt x="1942641" y="871556"/>
                    <a:pt x="1946765" y="871858"/>
                    <a:pt x="1949986" y="874005"/>
                  </a:cubicBezTo>
                  <a:cubicBezTo>
                    <a:pt x="1967444" y="885642"/>
                    <a:pt x="1956818" y="879954"/>
                    <a:pt x="1983036" y="888694"/>
                  </a:cubicBezTo>
                  <a:lnTo>
                    <a:pt x="1994053" y="892366"/>
                  </a:lnTo>
                  <a:cubicBezTo>
                    <a:pt x="1997725" y="894814"/>
                    <a:pt x="2001122" y="897737"/>
                    <a:pt x="2005070" y="899711"/>
                  </a:cubicBezTo>
                  <a:cubicBezTo>
                    <a:pt x="2011240" y="902796"/>
                    <a:pt x="2024894" y="905291"/>
                    <a:pt x="2030776" y="907055"/>
                  </a:cubicBezTo>
                  <a:cubicBezTo>
                    <a:pt x="2038191" y="909280"/>
                    <a:pt x="2045465" y="911952"/>
                    <a:pt x="2052810" y="914400"/>
                  </a:cubicBezTo>
                  <a:lnTo>
                    <a:pt x="2063827" y="918072"/>
                  </a:lnTo>
                  <a:lnTo>
                    <a:pt x="2074844" y="921744"/>
                  </a:lnTo>
                  <a:cubicBezTo>
                    <a:pt x="2082188" y="926641"/>
                    <a:pt x="2091980" y="929090"/>
                    <a:pt x="2096877" y="936434"/>
                  </a:cubicBezTo>
                  <a:cubicBezTo>
                    <a:pt x="2106369" y="950671"/>
                    <a:pt x="2100035" y="946054"/>
                    <a:pt x="2115239" y="951123"/>
                  </a:cubicBezTo>
                  <a:cubicBezTo>
                    <a:pt x="2127618" y="969694"/>
                    <a:pt x="2115863" y="956944"/>
                    <a:pt x="2133600" y="965812"/>
                  </a:cubicBezTo>
                  <a:cubicBezTo>
                    <a:pt x="2137548" y="967786"/>
                    <a:pt x="2140669" y="971182"/>
                    <a:pt x="2144617" y="973156"/>
                  </a:cubicBezTo>
                  <a:cubicBezTo>
                    <a:pt x="2148079" y="974887"/>
                    <a:pt x="2152172" y="975098"/>
                    <a:pt x="2155634" y="976829"/>
                  </a:cubicBezTo>
                  <a:cubicBezTo>
                    <a:pt x="2159582" y="978803"/>
                    <a:pt x="2162618" y="982381"/>
                    <a:pt x="2166651" y="984173"/>
                  </a:cubicBezTo>
                  <a:cubicBezTo>
                    <a:pt x="2173726" y="987317"/>
                    <a:pt x="2181340" y="989070"/>
                    <a:pt x="2188685" y="991518"/>
                  </a:cubicBezTo>
                  <a:cubicBezTo>
                    <a:pt x="2192357" y="992742"/>
                    <a:pt x="2196240" y="993459"/>
                    <a:pt x="2199702" y="995190"/>
                  </a:cubicBezTo>
                  <a:cubicBezTo>
                    <a:pt x="2204598" y="997638"/>
                    <a:pt x="2209308" y="1000502"/>
                    <a:pt x="2214391" y="1002535"/>
                  </a:cubicBezTo>
                  <a:cubicBezTo>
                    <a:pt x="2221579" y="1005410"/>
                    <a:pt x="2229080" y="1007431"/>
                    <a:pt x="2236424" y="1009879"/>
                  </a:cubicBezTo>
                  <a:lnTo>
                    <a:pt x="2269475" y="1020896"/>
                  </a:lnTo>
                  <a:lnTo>
                    <a:pt x="2302526" y="1031913"/>
                  </a:lnTo>
                  <a:cubicBezTo>
                    <a:pt x="2306198" y="1033137"/>
                    <a:pt x="2309747" y="1034826"/>
                    <a:pt x="2313542" y="1035585"/>
                  </a:cubicBezTo>
                  <a:cubicBezTo>
                    <a:pt x="2324016" y="1037680"/>
                    <a:pt x="2336228" y="1039820"/>
                    <a:pt x="2346593" y="1042930"/>
                  </a:cubicBezTo>
                  <a:cubicBezTo>
                    <a:pt x="2354008" y="1045155"/>
                    <a:pt x="2362185" y="1045981"/>
                    <a:pt x="2368627" y="1050275"/>
                  </a:cubicBezTo>
                  <a:cubicBezTo>
                    <a:pt x="2372299" y="1052723"/>
                    <a:pt x="2375611" y="1055827"/>
                    <a:pt x="2379644" y="1057619"/>
                  </a:cubicBezTo>
                  <a:cubicBezTo>
                    <a:pt x="2407042" y="1069796"/>
                    <a:pt x="2394564" y="1058711"/>
                    <a:pt x="2412694" y="1072308"/>
                  </a:cubicBezTo>
                  <a:cubicBezTo>
                    <a:pt x="2414079" y="1073347"/>
                    <a:pt x="2415143" y="1074757"/>
                    <a:pt x="2416367" y="1075981"/>
                  </a:cubicBezTo>
                  <a:lnTo>
                    <a:pt x="2482468" y="1083325"/>
                  </a:lnTo>
                  <a:lnTo>
                    <a:pt x="2581620" y="1131065"/>
                  </a:lnTo>
                  <a:lnTo>
                    <a:pt x="2640376" y="1131065"/>
                  </a:lnTo>
                  <a:cubicBezTo>
                    <a:pt x="2650169" y="1135961"/>
                    <a:pt x="2659691" y="1141441"/>
                    <a:pt x="2669755" y="1145754"/>
                  </a:cubicBezTo>
                  <a:cubicBezTo>
                    <a:pt x="2669771" y="1145761"/>
                    <a:pt x="2697288" y="1154932"/>
                    <a:pt x="2702805" y="1156771"/>
                  </a:cubicBezTo>
                  <a:lnTo>
                    <a:pt x="2713822" y="1160443"/>
                  </a:lnTo>
                  <a:cubicBezTo>
                    <a:pt x="2717494" y="1161667"/>
                    <a:pt x="2721084" y="1163176"/>
                    <a:pt x="2724839" y="1164115"/>
                  </a:cubicBezTo>
                  <a:lnTo>
                    <a:pt x="2768906" y="1175132"/>
                  </a:lnTo>
                  <a:lnTo>
                    <a:pt x="2783596" y="1178805"/>
                  </a:lnTo>
                  <a:cubicBezTo>
                    <a:pt x="2788492" y="1180029"/>
                    <a:pt x="2793497" y="1180881"/>
                    <a:pt x="2798285" y="1182477"/>
                  </a:cubicBezTo>
                  <a:lnTo>
                    <a:pt x="2820318" y="1189822"/>
                  </a:lnTo>
                  <a:lnTo>
                    <a:pt x="2864386" y="1204511"/>
                  </a:lnTo>
                  <a:lnTo>
                    <a:pt x="2875403" y="1208183"/>
                  </a:lnTo>
                  <a:cubicBezTo>
                    <a:pt x="2879075" y="1209407"/>
                    <a:pt x="2884689" y="1208393"/>
                    <a:pt x="2886420" y="1211855"/>
                  </a:cubicBezTo>
                  <a:lnTo>
                    <a:pt x="2890092" y="1219200"/>
                  </a:lnTo>
                  <a:lnTo>
                    <a:pt x="2970882" y="1222872"/>
                  </a:lnTo>
                  <a:lnTo>
                    <a:pt x="3029639" y="1255923"/>
                  </a:lnTo>
                  <a:lnTo>
                    <a:pt x="3103085" y="1255923"/>
                  </a:lnTo>
                  <a:lnTo>
                    <a:pt x="3209581" y="1329368"/>
                  </a:lnTo>
                  <a:lnTo>
                    <a:pt x="3308733" y="1329368"/>
                  </a:lnTo>
                  <a:lnTo>
                    <a:pt x="3352800" y="1358747"/>
                  </a:lnTo>
                  <a:lnTo>
                    <a:pt x="3455624" y="1358747"/>
                  </a:lnTo>
                  <a:lnTo>
                    <a:pt x="3529070" y="1410159"/>
                  </a:lnTo>
                  <a:lnTo>
                    <a:pt x="3613533" y="1410159"/>
                  </a:lnTo>
                  <a:lnTo>
                    <a:pt x="3650256" y="1443209"/>
                  </a:lnTo>
                  <a:lnTo>
                    <a:pt x="3727374" y="1443209"/>
                  </a:lnTo>
                  <a:lnTo>
                    <a:pt x="3756752" y="1468915"/>
                  </a:lnTo>
                  <a:lnTo>
                    <a:pt x="4017485" y="1468915"/>
                  </a:lnTo>
                  <a:lnTo>
                    <a:pt x="4017485" y="1516655"/>
                  </a:lnTo>
                  <a:lnTo>
                    <a:pt x="4329629" y="1516655"/>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7" name="Forme libre : forme 96">
              <a:extLst>
                <a:ext uri="{FF2B5EF4-FFF2-40B4-BE49-F238E27FC236}">
                  <a16:creationId xmlns:a16="http://schemas.microsoft.com/office/drawing/2014/main" id="{2DB45081-19D0-425E-B83C-5732AFF3656D}"/>
                </a:ext>
              </a:extLst>
            </p:cNvPr>
            <p:cNvSpPr/>
            <p:nvPr/>
          </p:nvSpPr>
          <p:spPr>
            <a:xfrm>
              <a:off x="4830675" y="999081"/>
              <a:ext cx="4347990" cy="1623152"/>
            </a:xfrm>
            <a:custGeom>
              <a:avLst/>
              <a:gdLst>
                <a:gd name="connsiteX0" fmla="*/ 0 w 4347990"/>
                <a:gd name="connsiteY0" fmla="*/ 0 h 1623152"/>
                <a:gd name="connsiteX1" fmla="*/ 161581 w 4347990"/>
                <a:gd name="connsiteY1" fmla="*/ 0 h 1623152"/>
                <a:gd name="connsiteX2" fmla="*/ 212993 w 4347990"/>
                <a:gd name="connsiteY2" fmla="*/ 44067 h 1623152"/>
                <a:gd name="connsiteX3" fmla="*/ 279094 w 4347990"/>
                <a:gd name="connsiteY3" fmla="*/ 44067 h 1623152"/>
                <a:gd name="connsiteX4" fmla="*/ 315817 w 4347990"/>
                <a:gd name="connsiteY4" fmla="*/ 55084 h 1623152"/>
                <a:gd name="connsiteX5" fmla="*/ 374574 w 4347990"/>
                <a:gd name="connsiteY5" fmla="*/ 55084 h 1623152"/>
                <a:gd name="connsiteX6" fmla="*/ 422313 w 4347990"/>
                <a:gd name="connsiteY6" fmla="*/ 88135 h 1623152"/>
                <a:gd name="connsiteX7" fmla="*/ 451692 w 4347990"/>
                <a:gd name="connsiteY7" fmla="*/ 99152 h 1623152"/>
                <a:gd name="connsiteX8" fmla="*/ 473725 w 4347990"/>
                <a:gd name="connsiteY8" fmla="*/ 106496 h 1623152"/>
                <a:gd name="connsiteX9" fmla="*/ 484742 w 4347990"/>
                <a:gd name="connsiteY9" fmla="*/ 113841 h 1623152"/>
                <a:gd name="connsiteX10" fmla="*/ 495759 w 4347990"/>
                <a:gd name="connsiteY10" fmla="*/ 117513 h 1623152"/>
                <a:gd name="connsiteX11" fmla="*/ 517793 w 4347990"/>
                <a:gd name="connsiteY11" fmla="*/ 132202 h 1623152"/>
                <a:gd name="connsiteX12" fmla="*/ 539827 w 4347990"/>
                <a:gd name="connsiteY12" fmla="*/ 143219 h 1623152"/>
                <a:gd name="connsiteX13" fmla="*/ 550843 w 4347990"/>
                <a:gd name="connsiteY13" fmla="*/ 146891 h 1623152"/>
                <a:gd name="connsiteX14" fmla="*/ 580222 w 4347990"/>
                <a:gd name="connsiteY14" fmla="*/ 165253 h 1623152"/>
                <a:gd name="connsiteX15" fmla="*/ 591239 w 4347990"/>
                <a:gd name="connsiteY15" fmla="*/ 168925 h 1623152"/>
                <a:gd name="connsiteX16" fmla="*/ 602255 w 4347990"/>
                <a:gd name="connsiteY16" fmla="*/ 176270 h 1623152"/>
                <a:gd name="connsiteX17" fmla="*/ 613272 w 4347990"/>
                <a:gd name="connsiteY17" fmla="*/ 179942 h 1623152"/>
                <a:gd name="connsiteX18" fmla="*/ 635306 w 4347990"/>
                <a:gd name="connsiteY18" fmla="*/ 194631 h 1623152"/>
                <a:gd name="connsiteX19" fmla="*/ 646323 w 4347990"/>
                <a:gd name="connsiteY19" fmla="*/ 201976 h 1623152"/>
                <a:gd name="connsiteX20" fmla="*/ 657340 w 4347990"/>
                <a:gd name="connsiteY20" fmla="*/ 209320 h 1623152"/>
                <a:gd name="connsiteX21" fmla="*/ 664684 w 4347990"/>
                <a:gd name="connsiteY21" fmla="*/ 220337 h 1623152"/>
                <a:gd name="connsiteX22" fmla="*/ 686718 w 4347990"/>
                <a:gd name="connsiteY22" fmla="*/ 227682 h 1623152"/>
                <a:gd name="connsiteX23" fmla="*/ 694063 w 4347990"/>
                <a:gd name="connsiteY23" fmla="*/ 238699 h 1623152"/>
                <a:gd name="connsiteX24" fmla="*/ 705080 w 4347990"/>
                <a:gd name="connsiteY24" fmla="*/ 242371 h 1623152"/>
                <a:gd name="connsiteX25" fmla="*/ 708752 w 4347990"/>
                <a:gd name="connsiteY25" fmla="*/ 253388 h 1623152"/>
                <a:gd name="connsiteX26" fmla="*/ 719769 w 4347990"/>
                <a:gd name="connsiteY26" fmla="*/ 264405 h 1623152"/>
                <a:gd name="connsiteX27" fmla="*/ 745475 w 4347990"/>
                <a:gd name="connsiteY27" fmla="*/ 293783 h 1623152"/>
                <a:gd name="connsiteX28" fmla="*/ 760164 w 4347990"/>
                <a:gd name="connsiteY28" fmla="*/ 312144 h 1623152"/>
                <a:gd name="connsiteX29" fmla="*/ 833610 w 4347990"/>
                <a:gd name="connsiteY29" fmla="*/ 312144 h 1623152"/>
                <a:gd name="connsiteX30" fmla="*/ 874005 w 4347990"/>
                <a:gd name="connsiteY30" fmla="*/ 348867 h 1623152"/>
                <a:gd name="connsiteX31" fmla="*/ 896039 w 4347990"/>
                <a:gd name="connsiteY31" fmla="*/ 389262 h 1623152"/>
                <a:gd name="connsiteX32" fmla="*/ 907055 w 4347990"/>
                <a:gd name="connsiteY32" fmla="*/ 396607 h 1623152"/>
                <a:gd name="connsiteX33" fmla="*/ 921745 w 4347990"/>
                <a:gd name="connsiteY33" fmla="*/ 414968 h 1623152"/>
                <a:gd name="connsiteX34" fmla="*/ 936434 w 4347990"/>
                <a:gd name="connsiteY34" fmla="*/ 433330 h 1623152"/>
                <a:gd name="connsiteX35" fmla="*/ 962140 w 4347990"/>
                <a:gd name="connsiteY35" fmla="*/ 462708 h 1623152"/>
                <a:gd name="connsiteX36" fmla="*/ 969484 w 4347990"/>
                <a:gd name="connsiteY36" fmla="*/ 473725 h 1623152"/>
                <a:gd name="connsiteX37" fmla="*/ 980501 w 4347990"/>
                <a:gd name="connsiteY37" fmla="*/ 481070 h 1623152"/>
                <a:gd name="connsiteX38" fmla="*/ 984174 w 4347990"/>
                <a:gd name="connsiteY38" fmla="*/ 492087 h 1623152"/>
                <a:gd name="connsiteX39" fmla="*/ 995190 w 4347990"/>
                <a:gd name="connsiteY39" fmla="*/ 499431 h 1623152"/>
                <a:gd name="connsiteX40" fmla="*/ 1006207 w 4347990"/>
                <a:gd name="connsiteY40" fmla="*/ 510448 h 1623152"/>
                <a:gd name="connsiteX41" fmla="*/ 1035586 w 4347990"/>
                <a:gd name="connsiteY41" fmla="*/ 528809 h 1623152"/>
                <a:gd name="connsiteX42" fmla="*/ 1116376 w 4347990"/>
                <a:gd name="connsiteY42" fmla="*/ 528809 h 1623152"/>
                <a:gd name="connsiteX43" fmla="*/ 1178805 w 4347990"/>
                <a:gd name="connsiteY43" fmla="*/ 598583 h 1623152"/>
                <a:gd name="connsiteX44" fmla="*/ 1178805 w 4347990"/>
                <a:gd name="connsiteY44" fmla="*/ 598583 h 1623152"/>
                <a:gd name="connsiteX45" fmla="*/ 1222872 w 4347990"/>
                <a:gd name="connsiteY45" fmla="*/ 613272 h 1623152"/>
                <a:gd name="connsiteX46" fmla="*/ 1233889 w 4347990"/>
                <a:gd name="connsiteY46" fmla="*/ 616944 h 1623152"/>
                <a:gd name="connsiteX47" fmla="*/ 1244906 w 4347990"/>
                <a:gd name="connsiteY47" fmla="*/ 620617 h 1623152"/>
                <a:gd name="connsiteX48" fmla="*/ 1259595 w 4347990"/>
                <a:gd name="connsiteY48" fmla="*/ 624289 h 1623152"/>
                <a:gd name="connsiteX49" fmla="*/ 1281629 w 4347990"/>
                <a:gd name="connsiteY49" fmla="*/ 631634 h 1623152"/>
                <a:gd name="connsiteX50" fmla="*/ 1303663 w 4347990"/>
                <a:gd name="connsiteY50" fmla="*/ 675701 h 1623152"/>
                <a:gd name="connsiteX51" fmla="*/ 1314680 w 4347990"/>
                <a:gd name="connsiteY51" fmla="*/ 679373 h 1623152"/>
                <a:gd name="connsiteX52" fmla="*/ 1325696 w 4347990"/>
                <a:gd name="connsiteY52" fmla="*/ 686718 h 1623152"/>
                <a:gd name="connsiteX53" fmla="*/ 1333041 w 4347990"/>
                <a:gd name="connsiteY53" fmla="*/ 697735 h 1623152"/>
                <a:gd name="connsiteX54" fmla="*/ 1355075 w 4347990"/>
                <a:gd name="connsiteY54" fmla="*/ 712424 h 1623152"/>
                <a:gd name="connsiteX55" fmla="*/ 1373436 w 4347990"/>
                <a:gd name="connsiteY55" fmla="*/ 727113 h 1623152"/>
                <a:gd name="connsiteX56" fmla="*/ 1395470 w 4347990"/>
                <a:gd name="connsiteY56" fmla="*/ 741802 h 1623152"/>
                <a:gd name="connsiteX57" fmla="*/ 1406487 w 4347990"/>
                <a:gd name="connsiteY57" fmla="*/ 749147 h 1623152"/>
                <a:gd name="connsiteX58" fmla="*/ 1428521 w 4347990"/>
                <a:gd name="connsiteY58" fmla="*/ 756491 h 1623152"/>
                <a:gd name="connsiteX59" fmla="*/ 1435865 w 4347990"/>
                <a:gd name="connsiteY59" fmla="*/ 767508 h 1623152"/>
                <a:gd name="connsiteX60" fmla="*/ 1446882 w 4347990"/>
                <a:gd name="connsiteY60" fmla="*/ 771181 h 1623152"/>
                <a:gd name="connsiteX61" fmla="*/ 1479933 w 4347990"/>
                <a:gd name="connsiteY61" fmla="*/ 785870 h 1623152"/>
                <a:gd name="connsiteX62" fmla="*/ 1512983 w 4347990"/>
                <a:gd name="connsiteY62" fmla="*/ 796887 h 1623152"/>
                <a:gd name="connsiteX63" fmla="*/ 1524000 w 4347990"/>
                <a:gd name="connsiteY63" fmla="*/ 800559 h 1623152"/>
                <a:gd name="connsiteX64" fmla="*/ 1535017 w 4347990"/>
                <a:gd name="connsiteY64" fmla="*/ 804231 h 1623152"/>
                <a:gd name="connsiteX65" fmla="*/ 1557051 w 4347990"/>
                <a:gd name="connsiteY65" fmla="*/ 807903 h 1623152"/>
                <a:gd name="connsiteX66" fmla="*/ 1593774 w 4347990"/>
                <a:gd name="connsiteY66" fmla="*/ 815248 h 1623152"/>
                <a:gd name="connsiteX67" fmla="*/ 1648858 w 4347990"/>
                <a:gd name="connsiteY67" fmla="*/ 818920 h 1623152"/>
                <a:gd name="connsiteX68" fmla="*/ 1748010 w 4347990"/>
                <a:gd name="connsiteY68" fmla="*/ 837282 h 1623152"/>
                <a:gd name="connsiteX69" fmla="*/ 1784733 w 4347990"/>
                <a:gd name="connsiteY69" fmla="*/ 874005 h 1623152"/>
                <a:gd name="connsiteX70" fmla="*/ 1825128 w 4347990"/>
                <a:gd name="connsiteY70" fmla="*/ 899711 h 1623152"/>
                <a:gd name="connsiteX71" fmla="*/ 1847161 w 4347990"/>
                <a:gd name="connsiteY71" fmla="*/ 914400 h 1623152"/>
                <a:gd name="connsiteX72" fmla="*/ 1858178 w 4347990"/>
                <a:gd name="connsiteY72" fmla="*/ 921744 h 1623152"/>
                <a:gd name="connsiteX73" fmla="*/ 1869195 w 4347990"/>
                <a:gd name="connsiteY73" fmla="*/ 929089 h 1623152"/>
                <a:gd name="connsiteX74" fmla="*/ 1902246 w 4347990"/>
                <a:gd name="connsiteY74" fmla="*/ 943778 h 1623152"/>
                <a:gd name="connsiteX75" fmla="*/ 1920607 w 4347990"/>
                <a:gd name="connsiteY75" fmla="*/ 962140 h 1623152"/>
                <a:gd name="connsiteX76" fmla="*/ 1927952 w 4347990"/>
                <a:gd name="connsiteY76" fmla="*/ 973156 h 1623152"/>
                <a:gd name="connsiteX77" fmla="*/ 1964675 w 4347990"/>
                <a:gd name="connsiteY77" fmla="*/ 984173 h 1623152"/>
                <a:gd name="connsiteX78" fmla="*/ 1997725 w 4347990"/>
                <a:gd name="connsiteY78" fmla="*/ 995190 h 1623152"/>
                <a:gd name="connsiteX79" fmla="*/ 2008742 w 4347990"/>
                <a:gd name="connsiteY79" fmla="*/ 998862 h 1623152"/>
                <a:gd name="connsiteX80" fmla="*/ 2016087 w 4347990"/>
                <a:gd name="connsiteY80" fmla="*/ 1009879 h 1623152"/>
                <a:gd name="connsiteX81" fmla="*/ 2027104 w 4347990"/>
                <a:gd name="connsiteY81" fmla="*/ 1013552 h 1623152"/>
                <a:gd name="connsiteX82" fmla="*/ 2041793 w 4347990"/>
                <a:gd name="connsiteY82" fmla="*/ 1035585 h 1623152"/>
                <a:gd name="connsiteX83" fmla="*/ 2060154 w 4347990"/>
                <a:gd name="connsiteY83" fmla="*/ 1046602 h 1623152"/>
                <a:gd name="connsiteX84" fmla="*/ 2196029 w 4347990"/>
                <a:gd name="connsiteY84" fmla="*/ 1086997 h 1623152"/>
                <a:gd name="connsiteX85" fmla="*/ 2232752 w 4347990"/>
                <a:gd name="connsiteY85" fmla="*/ 1101687 h 1623152"/>
                <a:gd name="connsiteX86" fmla="*/ 2243769 w 4347990"/>
                <a:gd name="connsiteY86" fmla="*/ 1105359 h 1623152"/>
                <a:gd name="connsiteX87" fmla="*/ 2284164 w 4347990"/>
                <a:gd name="connsiteY87" fmla="*/ 1109031 h 1623152"/>
                <a:gd name="connsiteX88" fmla="*/ 2313542 w 4347990"/>
                <a:gd name="connsiteY88" fmla="*/ 1109031 h 1623152"/>
                <a:gd name="connsiteX89" fmla="*/ 2328231 w 4347990"/>
                <a:gd name="connsiteY89" fmla="*/ 1142082 h 1623152"/>
                <a:gd name="connsiteX90" fmla="*/ 2409022 w 4347990"/>
                <a:gd name="connsiteY90" fmla="*/ 1142082 h 1623152"/>
                <a:gd name="connsiteX91" fmla="*/ 2434728 w 4347990"/>
                <a:gd name="connsiteY91" fmla="*/ 1164115 h 1623152"/>
                <a:gd name="connsiteX92" fmla="*/ 2522863 w 4347990"/>
                <a:gd name="connsiteY92" fmla="*/ 1164115 h 1623152"/>
                <a:gd name="connsiteX93" fmla="*/ 2533880 w 4347990"/>
                <a:gd name="connsiteY93" fmla="*/ 1208183 h 1623152"/>
                <a:gd name="connsiteX94" fmla="*/ 2625687 w 4347990"/>
                <a:gd name="connsiteY94" fmla="*/ 1252250 h 1623152"/>
                <a:gd name="connsiteX95" fmla="*/ 2666082 w 4347990"/>
                <a:gd name="connsiteY95" fmla="*/ 1274284 h 1623152"/>
                <a:gd name="connsiteX96" fmla="*/ 2688116 w 4347990"/>
                <a:gd name="connsiteY96" fmla="*/ 1281629 h 1623152"/>
                <a:gd name="connsiteX97" fmla="*/ 2699133 w 4347990"/>
                <a:gd name="connsiteY97" fmla="*/ 1285301 h 1623152"/>
                <a:gd name="connsiteX98" fmla="*/ 2732183 w 4347990"/>
                <a:gd name="connsiteY98" fmla="*/ 1307335 h 1623152"/>
                <a:gd name="connsiteX99" fmla="*/ 2743200 w 4347990"/>
                <a:gd name="connsiteY99" fmla="*/ 1314679 h 1623152"/>
                <a:gd name="connsiteX100" fmla="*/ 2754217 w 4347990"/>
                <a:gd name="connsiteY100" fmla="*/ 1322024 h 1623152"/>
                <a:gd name="connsiteX101" fmla="*/ 2765234 w 4347990"/>
                <a:gd name="connsiteY101" fmla="*/ 1340385 h 1623152"/>
                <a:gd name="connsiteX102" fmla="*/ 2846024 w 4347990"/>
                <a:gd name="connsiteY102" fmla="*/ 1340385 h 1623152"/>
                <a:gd name="connsiteX103" fmla="*/ 2904781 w 4347990"/>
                <a:gd name="connsiteY103" fmla="*/ 1369764 h 1623152"/>
                <a:gd name="connsiteX104" fmla="*/ 2967210 w 4347990"/>
                <a:gd name="connsiteY104" fmla="*/ 1369764 h 1623152"/>
                <a:gd name="connsiteX105" fmla="*/ 2996588 w 4347990"/>
                <a:gd name="connsiteY105" fmla="*/ 1391797 h 1623152"/>
                <a:gd name="connsiteX106" fmla="*/ 3070034 w 4347990"/>
                <a:gd name="connsiteY106" fmla="*/ 1391797 h 1623152"/>
                <a:gd name="connsiteX107" fmla="*/ 3176530 w 4347990"/>
                <a:gd name="connsiteY107" fmla="*/ 1443209 h 1623152"/>
                <a:gd name="connsiteX108" fmla="*/ 3272010 w 4347990"/>
                <a:gd name="connsiteY108" fmla="*/ 1443209 h 1623152"/>
                <a:gd name="connsiteX109" fmla="*/ 3319749 w 4347990"/>
                <a:gd name="connsiteY109" fmla="*/ 1476260 h 1623152"/>
                <a:gd name="connsiteX110" fmla="*/ 3371161 w 4347990"/>
                <a:gd name="connsiteY110" fmla="*/ 1476260 h 1623152"/>
                <a:gd name="connsiteX111" fmla="*/ 3422574 w 4347990"/>
                <a:gd name="connsiteY111" fmla="*/ 1512983 h 1623152"/>
                <a:gd name="connsiteX112" fmla="*/ 3485002 w 4347990"/>
                <a:gd name="connsiteY112" fmla="*/ 1512983 h 1623152"/>
                <a:gd name="connsiteX113" fmla="*/ 3529070 w 4347990"/>
                <a:gd name="connsiteY113" fmla="*/ 1538689 h 1623152"/>
                <a:gd name="connsiteX114" fmla="*/ 3602516 w 4347990"/>
                <a:gd name="connsiteY114" fmla="*/ 1538689 h 1623152"/>
                <a:gd name="connsiteX115" fmla="*/ 3639239 w 4347990"/>
                <a:gd name="connsiteY115" fmla="*/ 1568067 h 1623152"/>
                <a:gd name="connsiteX116" fmla="*/ 3686978 w 4347990"/>
                <a:gd name="connsiteY116" fmla="*/ 1582756 h 1623152"/>
                <a:gd name="connsiteX117" fmla="*/ 3955055 w 4347990"/>
                <a:gd name="connsiteY117" fmla="*/ 1582756 h 1623152"/>
                <a:gd name="connsiteX118" fmla="*/ 3955055 w 4347990"/>
                <a:gd name="connsiteY118" fmla="*/ 1623152 h 1623152"/>
                <a:gd name="connsiteX119" fmla="*/ 4347990 w 4347990"/>
                <a:gd name="connsiteY119" fmla="*/ 1623152 h 162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4347990" h="1623152">
                  <a:moveTo>
                    <a:pt x="0" y="0"/>
                  </a:moveTo>
                  <a:lnTo>
                    <a:pt x="161581" y="0"/>
                  </a:lnTo>
                  <a:lnTo>
                    <a:pt x="212993" y="44067"/>
                  </a:lnTo>
                  <a:lnTo>
                    <a:pt x="279094" y="44067"/>
                  </a:lnTo>
                  <a:lnTo>
                    <a:pt x="315817" y="55084"/>
                  </a:lnTo>
                  <a:lnTo>
                    <a:pt x="374574" y="55084"/>
                  </a:lnTo>
                  <a:lnTo>
                    <a:pt x="422313" y="88135"/>
                  </a:lnTo>
                  <a:lnTo>
                    <a:pt x="451692" y="99152"/>
                  </a:lnTo>
                  <a:cubicBezTo>
                    <a:pt x="458983" y="101756"/>
                    <a:pt x="473725" y="106496"/>
                    <a:pt x="473725" y="106496"/>
                  </a:cubicBezTo>
                  <a:cubicBezTo>
                    <a:pt x="477397" y="108944"/>
                    <a:pt x="480794" y="111867"/>
                    <a:pt x="484742" y="113841"/>
                  </a:cubicBezTo>
                  <a:cubicBezTo>
                    <a:pt x="488204" y="115572"/>
                    <a:pt x="492375" y="115633"/>
                    <a:pt x="495759" y="117513"/>
                  </a:cubicBezTo>
                  <a:cubicBezTo>
                    <a:pt x="503475" y="121800"/>
                    <a:pt x="509419" y="129410"/>
                    <a:pt x="517793" y="132202"/>
                  </a:cubicBezTo>
                  <a:cubicBezTo>
                    <a:pt x="545488" y="141435"/>
                    <a:pt x="511347" y="128980"/>
                    <a:pt x="539827" y="143219"/>
                  </a:cubicBezTo>
                  <a:cubicBezTo>
                    <a:pt x="543289" y="144950"/>
                    <a:pt x="547171" y="145667"/>
                    <a:pt x="550843" y="146891"/>
                  </a:cubicBezTo>
                  <a:cubicBezTo>
                    <a:pt x="562482" y="164349"/>
                    <a:pt x="554001" y="156513"/>
                    <a:pt x="580222" y="165253"/>
                  </a:cubicBezTo>
                  <a:lnTo>
                    <a:pt x="591239" y="168925"/>
                  </a:lnTo>
                  <a:cubicBezTo>
                    <a:pt x="594911" y="171373"/>
                    <a:pt x="598308" y="174296"/>
                    <a:pt x="602255" y="176270"/>
                  </a:cubicBezTo>
                  <a:cubicBezTo>
                    <a:pt x="605717" y="178001"/>
                    <a:pt x="609888" y="178062"/>
                    <a:pt x="613272" y="179942"/>
                  </a:cubicBezTo>
                  <a:cubicBezTo>
                    <a:pt x="620988" y="184229"/>
                    <a:pt x="627961" y="189735"/>
                    <a:pt x="635306" y="194631"/>
                  </a:cubicBezTo>
                  <a:lnTo>
                    <a:pt x="646323" y="201976"/>
                  </a:lnTo>
                  <a:lnTo>
                    <a:pt x="657340" y="209320"/>
                  </a:lnTo>
                  <a:cubicBezTo>
                    <a:pt x="659788" y="212992"/>
                    <a:pt x="660941" y="217998"/>
                    <a:pt x="664684" y="220337"/>
                  </a:cubicBezTo>
                  <a:cubicBezTo>
                    <a:pt x="671249" y="224440"/>
                    <a:pt x="686718" y="227682"/>
                    <a:pt x="686718" y="227682"/>
                  </a:cubicBezTo>
                  <a:cubicBezTo>
                    <a:pt x="689166" y="231354"/>
                    <a:pt x="690616" y="235942"/>
                    <a:pt x="694063" y="238699"/>
                  </a:cubicBezTo>
                  <a:cubicBezTo>
                    <a:pt x="697086" y="241117"/>
                    <a:pt x="702343" y="239634"/>
                    <a:pt x="705080" y="242371"/>
                  </a:cubicBezTo>
                  <a:cubicBezTo>
                    <a:pt x="707817" y="245108"/>
                    <a:pt x="706605" y="250167"/>
                    <a:pt x="708752" y="253388"/>
                  </a:cubicBezTo>
                  <a:cubicBezTo>
                    <a:pt x="711633" y="257709"/>
                    <a:pt x="716580" y="260306"/>
                    <a:pt x="719769" y="264405"/>
                  </a:cubicBezTo>
                  <a:cubicBezTo>
                    <a:pt x="742839" y="294065"/>
                    <a:pt x="724147" y="279564"/>
                    <a:pt x="745475" y="293783"/>
                  </a:cubicBezTo>
                  <a:cubicBezTo>
                    <a:pt x="754739" y="307681"/>
                    <a:pt x="749698" y="301679"/>
                    <a:pt x="760164" y="312144"/>
                  </a:cubicBezTo>
                  <a:lnTo>
                    <a:pt x="833610" y="312144"/>
                  </a:lnTo>
                  <a:lnTo>
                    <a:pt x="874005" y="348867"/>
                  </a:lnTo>
                  <a:cubicBezTo>
                    <a:pt x="874031" y="348918"/>
                    <a:pt x="889326" y="382549"/>
                    <a:pt x="896039" y="389262"/>
                  </a:cubicBezTo>
                  <a:cubicBezTo>
                    <a:pt x="899160" y="392383"/>
                    <a:pt x="903383" y="394159"/>
                    <a:pt x="907055" y="396607"/>
                  </a:cubicBezTo>
                  <a:cubicBezTo>
                    <a:pt x="916288" y="424301"/>
                    <a:pt x="902759" y="391236"/>
                    <a:pt x="921745" y="414968"/>
                  </a:cubicBezTo>
                  <a:cubicBezTo>
                    <a:pt x="942019" y="440310"/>
                    <a:pt x="904858" y="412278"/>
                    <a:pt x="936434" y="433330"/>
                  </a:cubicBezTo>
                  <a:cubicBezTo>
                    <a:pt x="953571" y="459036"/>
                    <a:pt x="943778" y="450468"/>
                    <a:pt x="962140" y="462708"/>
                  </a:cubicBezTo>
                  <a:cubicBezTo>
                    <a:pt x="964588" y="466380"/>
                    <a:pt x="966363" y="470604"/>
                    <a:pt x="969484" y="473725"/>
                  </a:cubicBezTo>
                  <a:cubicBezTo>
                    <a:pt x="972605" y="476846"/>
                    <a:pt x="977744" y="477624"/>
                    <a:pt x="980501" y="481070"/>
                  </a:cubicBezTo>
                  <a:cubicBezTo>
                    <a:pt x="982919" y="484093"/>
                    <a:pt x="981756" y="489064"/>
                    <a:pt x="984174" y="492087"/>
                  </a:cubicBezTo>
                  <a:cubicBezTo>
                    <a:pt x="986931" y="495533"/>
                    <a:pt x="991800" y="496606"/>
                    <a:pt x="995190" y="499431"/>
                  </a:cubicBezTo>
                  <a:cubicBezTo>
                    <a:pt x="999180" y="502756"/>
                    <a:pt x="1002108" y="507260"/>
                    <a:pt x="1006207" y="510448"/>
                  </a:cubicBezTo>
                  <a:cubicBezTo>
                    <a:pt x="1020796" y="521794"/>
                    <a:pt x="1023361" y="522697"/>
                    <a:pt x="1035586" y="528809"/>
                  </a:cubicBezTo>
                  <a:lnTo>
                    <a:pt x="1116376" y="528809"/>
                  </a:lnTo>
                  <a:lnTo>
                    <a:pt x="1178805" y="598583"/>
                  </a:lnTo>
                  <a:lnTo>
                    <a:pt x="1178805" y="598583"/>
                  </a:lnTo>
                  <a:lnTo>
                    <a:pt x="1222872" y="613272"/>
                  </a:lnTo>
                  <a:lnTo>
                    <a:pt x="1233889" y="616944"/>
                  </a:lnTo>
                  <a:cubicBezTo>
                    <a:pt x="1237561" y="618168"/>
                    <a:pt x="1241151" y="619678"/>
                    <a:pt x="1244906" y="620617"/>
                  </a:cubicBezTo>
                  <a:cubicBezTo>
                    <a:pt x="1249802" y="621841"/>
                    <a:pt x="1254761" y="622839"/>
                    <a:pt x="1259595" y="624289"/>
                  </a:cubicBezTo>
                  <a:cubicBezTo>
                    <a:pt x="1267010" y="626514"/>
                    <a:pt x="1281629" y="631634"/>
                    <a:pt x="1281629" y="631634"/>
                  </a:cubicBezTo>
                  <a:cubicBezTo>
                    <a:pt x="1284481" y="640188"/>
                    <a:pt x="1292986" y="672142"/>
                    <a:pt x="1303663" y="675701"/>
                  </a:cubicBezTo>
                  <a:lnTo>
                    <a:pt x="1314680" y="679373"/>
                  </a:lnTo>
                  <a:cubicBezTo>
                    <a:pt x="1318352" y="681821"/>
                    <a:pt x="1322575" y="683597"/>
                    <a:pt x="1325696" y="686718"/>
                  </a:cubicBezTo>
                  <a:cubicBezTo>
                    <a:pt x="1328817" y="689839"/>
                    <a:pt x="1329719" y="694829"/>
                    <a:pt x="1333041" y="697735"/>
                  </a:cubicBezTo>
                  <a:cubicBezTo>
                    <a:pt x="1339684" y="703548"/>
                    <a:pt x="1355075" y="712424"/>
                    <a:pt x="1355075" y="712424"/>
                  </a:cubicBezTo>
                  <a:cubicBezTo>
                    <a:pt x="1368644" y="732780"/>
                    <a:pt x="1354655" y="716679"/>
                    <a:pt x="1373436" y="727113"/>
                  </a:cubicBezTo>
                  <a:cubicBezTo>
                    <a:pt x="1381152" y="731400"/>
                    <a:pt x="1388125" y="736906"/>
                    <a:pt x="1395470" y="741802"/>
                  </a:cubicBezTo>
                  <a:cubicBezTo>
                    <a:pt x="1399142" y="744250"/>
                    <a:pt x="1402300" y="747751"/>
                    <a:pt x="1406487" y="749147"/>
                  </a:cubicBezTo>
                  <a:lnTo>
                    <a:pt x="1428521" y="756491"/>
                  </a:lnTo>
                  <a:cubicBezTo>
                    <a:pt x="1430969" y="760163"/>
                    <a:pt x="1432419" y="764751"/>
                    <a:pt x="1435865" y="767508"/>
                  </a:cubicBezTo>
                  <a:cubicBezTo>
                    <a:pt x="1438888" y="769926"/>
                    <a:pt x="1443420" y="769450"/>
                    <a:pt x="1446882" y="771181"/>
                  </a:cubicBezTo>
                  <a:cubicBezTo>
                    <a:pt x="1481794" y="788637"/>
                    <a:pt x="1423096" y="766924"/>
                    <a:pt x="1479933" y="785870"/>
                  </a:cubicBezTo>
                  <a:lnTo>
                    <a:pt x="1512983" y="796887"/>
                  </a:lnTo>
                  <a:lnTo>
                    <a:pt x="1524000" y="800559"/>
                  </a:lnTo>
                  <a:cubicBezTo>
                    <a:pt x="1527672" y="801783"/>
                    <a:pt x="1531199" y="803595"/>
                    <a:pt x="1535017" y="804231"/>
                  </a:cubicBezTo>
                  <a:cubicBezTo>
                    <a:pt x="1542362" y="805455"/>
                    <a:pt x="1549750" y="806443"/>
                    <a:pt x="1557051" y="807903"/>
                  </a:cubicBezTo>
                  <a:cubicBezTo>
                    <a:pt x="1579857" y="812464"/>
                    <a:pt x="1565444" y="812100"/>
                    <a:pt x="1593774" y="815248"/>
                  </a:cubicBezTo>
                  <a:cubicBezTo>
                    <a:pt x="1629569" y="819225"/>
                    <a:pt x="1626074" y="818920"/>
                    <a:pt x="1648858" y="818920"/>
                  </a:cubicBezTo>
                  <a:lnTo>
                    <a:pt x="1748010" y="837282"/>
                  </a:lnTo>
                  <a:lnTo>
                    <a:pt x="1784733" y="874005"/>
                  </a:lnTo>
                  <a:lnTo>
                    <a:pt x="1825128" y="899711"/>
                  </a:lnTo>
                  <a:cubicBezTo>
                    <a:pt x="1825221" y="899771"/>
                    <a:pt x="1847069" y="914338"/>
                    <a:pt x="1847161" y="914400"/>
                  </a:cubicBezTo>
                  <a:lnTo>
                    <a:pt x="1858178" y="921744"/>
                  </a:lnTo>
                  <a:cubicBezTo>
                    <a:pt x="1861850" y="924192"/>
                    <a:pt x="1865008" y="927693"/>
                    <a:pt x="1869195" y="929089"/>
                  </a:cubicBezTo>
                  <a:cubicBezTo>
                    <a:pt x="1895416" y="937830"/>
                    <a:pt x="1884787" y="932140"/>
                    <a:pt x="1902246" y="943778"/>
                  </a:cubicBezTo>
                  <a:cubicBezTo>
                    <a:pt x="1921824" y="973148"/>
                    <a:pt x="1896131" y="937666"/>
                    <a:pt x="1920607" y="962140"/>
                  </a:cubicBezTo>
                  <a:cubicBezTo>
                    <a:pt x="1923728" y="965261"/>
                    <a:pt x="1924209" y="970817"/>
                    <a:pt x="1927952" y="973156"/>
                  </a:cubicBezTo>
                  <a:cubicBezTo>
                    <a:pt x="1935946" y="978152"/>
                    <a:pt x="1954749" y="981195"/>
                    <a:pt x="1964675" y="984173"/>
                  </a:cubicBezTo>
                  <a:cubicBezTo>
                    <a:pt x="1975798" y="987510"/>
                    <a:pt x="1986708" y="991518"/>
                    <a:pt x="1997725" y="995190"/>
                  </a:cubicBezTo>
                  <a:lnTo>
                    <a:pt x="2008742" y="998862"/>
                  </a:lnTo>
                  <a:cubicBezTo>
                    <a:pt x="2011190" y="1002534"/>
                    <a:pt x="2012641" y="1007122"/>
                    <a:pt x="2016087" y="1009879"/>
                  </a:cubicBezTo>
                  <a:cubicBezTo>
                    <a:pt x="2019110" y="1012297"/>
                    <a:pt x="2024367" y="1010815"/>
                    <a:pt x="2027104" y="1013552"/>
                  </a:cubicBezTo>
                  <a:cubicBezTo>
                    <a:pt x="2033346" y="1019794"/>
                    <a:pt x="2033419" y="1032793"/>
                    <a:pt x="2041793" y="1035585"/>
                  </a:cubicBezTo>
                  <a:cubicBezTo>
                    <a:pt x="2056094" y="1040353"/>
                    <a:pt x="2050073" y="1036521"/>
                    <a:pt x="2060154" y="1046602"/>
                  </a:cubicBezTo>
                  <a:lnTo>
                    <a:pt x="2196029" y="1086997"/>
                  </a:lnTo>
                  <a:lnTo>
                    <a:pt x="2232752" y="1101687"/>
                  </a:lnTo>
                  <a:cubicBezTo>
                    <a:pt x="2236365" y="1103077"/>
                    <a:pt x="2239973" y="1104600"/>
                    <a:pt x="2243769" y="1105359"/>
                  </a:cubicBezTo>
                  <a:cubicBezTo>
                    <a:pt x="2265593" y="1109723"/>
                    <a:pt x="2265757" y="1109031"/>
                    <a:pt x="2284164" y="1109031"/>
                  </a:cubicBezTo>
                  <a:lnTo>
                    <a:pt x="2313542" y="1109031"/>
                  </a:lnTo>
                  <a:lnTo>
                    <a:pt x="2328231" y="1142082"/>
                  </a:lnTo>
                  <a:lnTo>
                    <a:pt x="2409022" y="1142082"/>
                  </a:lnTo>
                  <a:lnTo>
                    <a:pt x="2434728" y="1164115"/>
                  </a:lnTo>
                  <a:lnTo>
                    <a:pt x="2522863" y="1164115"/>
                  </a:lnTo>
                  <a:lnTo>
                    <a:pt x="2533880" y="1208183"/>
                  </a:lnTo>
                  <a:lnTo>
                    <a:pt x="2625687" y="1252250"/>
                  </a:lnTo>
                  <a:cubicBezTo>
                    <a:pt x="2661773" y="1278027"/>
                    <a:pt x="2638170" y="1265910"/>
                    <a:pt x="2666082" y="1274284"/>
                  </a:cubicBezTo>
                  <a:cubicBezTo>
                    <a:pt x="2673497" y="1276509"/>
                    <a:pt x="2680771" y="1279181"/>
                    <a:pt x="2688116" y="1281629"/>
                  </a:cubicBezTo>
                  <a:lnTo>
                    <a:pt x="2699133" y="1285301"/>
                  </a:lnTo>
                  <a:lnTo>
                    <a:pt x="2732183" y="1307335"/>
                  </a:lnTo>
                  <a:lnTo>
                    <a:pt x="2743200" y="1314679"/>
                  </a:lnTo>
                  <a:lnTo>
                    <a:pt x="2754217" y="1322024"/>
                  </a:lnTo>
                  <a:cubicBezTo>
                    <a:pt x="2763079" y="1335318"/>
                    <a:pt x="2759587" y="1329094"/>
                    <a:pt x="2765234" y="1340385"/>
                  </a:cubicBezTo>
                  <a:lnTo>
                    <a:pt x="2846024" y="1340385"/>
                  </a:lnTo>
                  <a:lnTo>
                    <a:pt x="2904781" y="1369764"/>
                  </a:lnTo>
                  <a:lnTo>
                    <a:pt x="2967210" y="1369764"/>
                  </a:lnTo>
                  <a:lnTo>
                    <a:pt x="2996588" y="1391797"/>
                  </a:lnTo>
                  <a:lnTo>
                    <a:pt x="3070034" y="1391797"/>
                  </a:lnTo>
                  <a:lnTo>
                    <a:pt x="3176530" y="1443209"/>
                  </a:lnTo>
                  <a:lnTo>
                    <a:pt x="3272010" y="1443209"/>
                  </a:lnTo>
                  <a:lnTo>
                    <a:pt x="3319749" y="1476260"/>
                  </a:lnTo>
                  <a:lnTo>
                    <a:pt x="3371161" y="1476260"/>
                  </a:lnTo>
                  <a:lnTo>
                    <a:pt x="3422574" y="1512983"/>
                  </a:lnTo>
                  <a:lnTo>
                    <a:pt x="3485002" y="1512983"/>
                  </a:lnTo>
                  <a:lnTo>
                    <a:pt x="3529070" y="1538689"/>
                  </a:lnTo>
                  <a:lnTo>
                    <a:pt x="3602516" y="1538689"/>
                  </a:lnTo>
                  <a:lnTo>
                    <a:pt x="3639239" y="1568067"/>
                  </a:lnTo>
                  <a:lnTo>
                    <a:pt x="3686978" y="1582756"/>
                  </a:lnTo>
                  <a:lnTo>
                    <a:pt x="3955055" y="1582756"/>
                  </a:lnTo>
                  <a:lnTo>
                    <a:pt x="3955055" y="1623152"/>
                  </a:lnTo>
                  <a:lnTo>
                    <a:pt x="4347990" y="1623152"/>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aphicFrame>
        <p:nvGraphicFramePr>
          <p:cNvPr id="72" name="Table 11">
            <a:extLst>
              <a:ext uri="{FF2B5EF4-FFF2-40B4-BE49-F238E27FC236}">
                <a16:creationId xmlns:a16="http://schemas.microsoft.com/office/drawing/2014/main" id="{E693947A-66D3-4FF3-88C5-3836B780B749}"/>
              </a:ext>
            </a:extLst>
          </p:cNvPr>
          <p:cNvGraphicFramePr>
            <a:graphicFrameLocks noGrp="1"/>
          </p:cNvGraphicFramePr>
          <p:nvPr/>
        </p:nvGraphicFramePr>
        <p:xfrm>
          <a:off x="1966329" y="2217864"/>
          <a:ext cx="2430289" cy="665341"/>
        </p:xfrm>
        <a:graphic>
          <a:graphicData uri="http://schemas.openxmlformats.org/drawingml/2006/table">
            <a:tbl>
              <a:tblPr firstRow="1" bandRow="1">
                <a:tableStyleId>{7DF18680-E054-41AD-8BC1-D1AEF772440D}</a:tableStyleId>
              </a:tblPr>
              <a:tblGrid>
                <a:gridCol w="520968">
                  <a:extLst>
                    <a:ext uri="{9D8B030D-6E8A-4147-A177-3AD203B41FA5}">
                      <a16:colId xmlns:a16="http://schemas.microsoft.com/office/drawing/2014/main" val="2394905550"/>
                    </a:ext>
                  </a:extLst>
                </a:gridCol>
                <a:gridCol w="808456">
                  <a:extLst>
                    <a:ext uri="{9D8B030D-6E8A-4147-A177-3AD203B41FA5}">
                      <a16:colId xmlns:a16="http://schemas.microsoft.com/office/drawing/2014/main" val="2199003996"/>
                    </a:ext>
                  </a:extLst>
                </a:gridCol>
                <a:gridCol w="720959">
                  <a:extLst>
                    <a:ext uri="{9D8B030D-6E8A-4147-A177-3AD203B41FA5}">
                      <a16:colId xmlns:a16="http://schemas.microsoft.com/office/drawing/2014/main" val="191416189"/>
                    </a:ext>
                  </a:extLst>
                </a:gridCol>
                <a:gridCol w="379906">
                  <a:extLst>
                    <a:ext uri="{9D8B030D-6E8A-4147-A177-3AD203B41FA5}">
                      <a16:colId xmlns:a16="http://schemas.microsoft.com/office/drawing/2014/main" val="3763646846"/>
                    </a:ext>
                  </a:extLst>
                </a:gridCol>
              </a:tblGrid>
              <a:tr h="280479">
                <a:tc>
                  <a:txBody>
                    <a:bodyPr/>
                    <a:lstStyle/>
                    <a:p>
                      <a:pPr algn="l" fontAlgn="t">
                        <a:lnSpc>
                          <a:spcPct val="100000"/>
                        </a:lnSpc>
                      </a:pPr>
                      <a:r>
                        <a:rPr lang="en-US" sz="800" b="0" u="none" strike="noStrike" dirty="0">
                          <a:solidFill>
                            <a:schemeClr val="bg1"/>
                          </a:solidFill>
                          <a:effectLst/>
                          <a:latin typeface="Arial" panose="020B0604020202020204" pitchFamily="34" charset="0"/>
                          <a:cs typeface="Arial" panose="020B0604020202020204" pitchFamily="34" charset="0"/>
                        </a:rPr>
                        <a:t> </a:t>
                      </a:r>
                      <a:endParaRPr lang="en-US" sz="800" b="0" i="0" u="none" strike="noStrike" dirty="0">
                        <a:solidFill>
                          <a:schemeClr val="bg1"/>
                        </a:solidFill>
                        <a:effectLst/>
                        <a:latin typeface="Arial" panose="020B0604020202020204" pitchFamily="34" charset="0"/>
                        <a:cs typeface="Arial" panose="020B0604020202020204" pitchFamily="34" charset="0"/>
                      </a:endParaRPr>
                    </a:p>
                  </a:txBody>
                  <a:tcPr marL="36000" marR="0" marT="0" marB="0" anchor="ctr"/>
                </a:tc>
                <a:tc>
                  <a:txBody>
                    <a:bodyPr/>
                    <a:lstStyle/>
                    <a:p>
                      <a:pPr algn="ctr" fontAlgn="t">
                        <a:lnSpc>
                          <a:spcPct val="100000"/>
                        </a:lnSpc>
                      </a:pPr>
                      <a:r>
                        <a:rPr lang="en-US" sz="800" b="1" u="none" strike="noStrike" dirty="0" err="1">
                          <a:solidFill>
                            <a:schemeClr val="bg1"/>
                          </a:solidFill>
                          <a:effectLst/>
                          <a:latin typeface="Arial" panose="020B0604020202020204" pitchFamily="34" charset="0"/>
                          <a:cs typeface="Arial" panose="020B0604020202020204" pitchFamily="34" charset="0"/>
                        </a:rPr>
                        <a:t>Médiane</a:t>
                      </a:r>
                      <a:r>
                        <a:rPr lang="en-US" sz="800" b="0" u="none" strike="noStrike" dirty="0">
                          <a:solidFill>
                            <a:schemeClr val="bg1"/>
                          </a:solidFill>
                          <a:effectLst/>
                          <a:latin typeface="Arial" panose="020B0604020202020204" pitchFamily="34" charset="0"/>
                          <a:cs typeface="Arial" panose="020B0604020202020204" pitchFamily="34" charset="0"/>
                        </a:rPr>
                        <a:t> (m) (95% CI)</a:t>
                      </a:r>
                      <a:endParaRPr lang="en-US" sz="800" b="0" i="0" u="none" strike="noStrike" dirty="0">
                        <a:solidFill>
                          <a:schemeClr val="bg1"/>
                        </a:solidFill>
                        <a:effectLst/>
                        <a:latin typeface="Arial" panose="020B0604020202020204" pitchFamily="34" charset="0"/>
                        <a:cs typeface="Arial" panose="020B0604020202020204" pitchFamily="34" charset="0"/>
                      </a:endParaRPr>
                    </a:p>
                  </a:txBody>
                  <a:tcPr marL="36000" marR="0" marT="0" marB="0" anchor="ctr"/>
                </a:tc>
                <a:tc>
                  <a:txBody>
                    <a:bodyPr/>
                    <a:lstStyle/>
                    <a:p>
                      <a:pPr algn="ctr" fontAlgn="t">
                        <a:lnSpc>
                          <a:spcPct val="100000"/>
                        </a:lnSpc>
                      </a:pPr>
                      <a:r>
                        <a:rPr lang="en-US" sz="800" b="1" u="none" strike="noStrike" dirty="0">
                          <a:solidFill>
                            <a:schemeClr val="bg1"/>
                          </a:solidFill>
                          <a:effectLst/>
                          <a:latin typeface="Arial" panose="020B0604020202020204" pitchFamily="34" charset="0"/>
                          <a:cs typeface="Arial" panose="020B0604020202020204" pitchFamily="34" charset="0"/>
                        </a:rPr>
                        <a:t>HR</a:t>
                      </a:r>
                      <a:br>
                        <a:rPr lang="en-US" sz="800" b="0" u="none" strike="noStrike" dirty="0">
                          <a:solidFill>
                            <a:schemeClr val="bg1"/>
                          </a:solidFill>
                          <a:effectLst/>
                          <a:latin typeface="Arial" panose="020B0604020202020204" pitchFamily="34" charset="0"/>
                          <a:cs typeface="Arial" panose="020B0604020202020204" pitchFamily="34" charset="0"/>
                        </a:rPr>
                      </a:br>
                      <a:r>
                        <a:rPr lang="en-US" sz="800" b="0" u="none" strike="noStrike" dirty="0">
                          <a:solidFill>
                            <a:schemeClr val="bg1"/>
                          </a:solidFill>
                          <a:effectLst/>
                          <a:latin typeface="Arial" panose="020B0604020202020204" pitchFamily="34" charset="0"/>
                          <a:cs typeface="Arial" panose="020B0604020202020204" pitchFamily="34" charset="0"/>
                        </a:rPr>
                        <a:t>(95% CI)</a:t>
                      </a:r>
                      <a:endParaRPr lang="en-US" sz="800" b="0" i="0" u="none" strike="noStrike" dirty="0">
                        <a:solidFill>
                          <a:schemeClr val="bg1"/>
                        </a:solidFill>
                        <a:effectLst/>
                        <a:latin typeface="Arial" panose="020B0604020202020204" pitchFamily="34" charset="0"/>
                        <a:cs typeface="Arial" panose="020B0604020202020204" pitchFamily="34" charset="0"/>
                      </a:endParaRPr>
                    </a:p>
                  </a:txBody>
                  <a:tcPr marL="36000" marR="0" marT="0" marB="0" anchor="ctr"/>
                </a:tc>
                <a:tc>
                  <a:txBody>
                    <a:bodyPr/>
                    <a:lstStyle/>
                    <a:p>
                      <a:pPr algn="ctr" fontAlgn="t">
                        <a:lnSpc>
                          <a:spcPct val="100000"/>
                        </a:lnSpc>
                      </a:pPr>
                      <a:r>
                        <a:rPr lang="en-US" sz="800" b="0" u="none" strike="noStrike" dirty="0">
                          <a:solidFill>
                            <a:schemeClr val="bg1"/>
                          </a:solidFill>
                          <a:effectLst/>
                          <a:latin typeface="Arial" panose="020B0604020202020204" pitchFamily="34" charset="0"/>
                          <a:cs typeface="Arial" panose="020B0604020202020204" pitchFamily="34" charset="0"/>
                        </a:rPr>
                        <a:t>p-value</a:t>
                      </a:r>
                      <a:endParaRPr lang="en-US" sz="800" b="0" i="0" u="none" strike="noStrike" dirty="0">
                        <a:solidFill>
                          <a:schemeClr val="bg1"/>
                        </a:solidFill>
                        <a:effectLst/>
                        <a:latin typeface="Arial" panose="020B0604020202020204" pitchFamily="34" charset="0"/>
                        <a:cs typeface="Arial" panose="020B0604020202020204" pitchFamily="34" charset="0"/>
                      </a:endParaRPr>
                    </a:p>
                  </a:txBody>
                  <a:tcPr marL="36000" marR="0" marT="0" marB="0" anchor="ctr"/>
                </a:tc>
                <a:extLst>
                  <a:ext uri="{0D108BD9-81ED-4DB2-BD59-A6C34878D82A}">
                    <a16:rowId xmlns:a16="http://schemas.microsoft.com/office/drawing/2014/main" val="605275338"/>
                  </a:ext>
                </a:extLst>
              </a:tr>
              <a:tr h="192431">
                <a:tc>
                  <a:txBody>
                    <a:bodyPr/>
                    <a:lstStyle/>
                    <a:p>
                      <a:pPr algn="l" fontAlgn="t">
                        <a:lnSpc>
                          <a:spcPct val="100000"/>
                        </a:lnSpc>
                      </a:pPr>
                      <a:r>
                        <a:rPr lang="en-US" sz="800" b="1" u="none" strike="noStrike" dirty="0">
                          <a:solidFill>
                            <a:schemeClr val="bg1"/>
                          </a:solidFill>
                          <a:effectLst/>
                          <a:latin typeface="Arial" panose="020B0604020202020204" pitchFamily="34" charset="0"/>
                          <a:cs typeface="Arial" panose="020B0604020202020204" pitchFamily="34" charset="0"/>
                        </a:rPr>
                        <a:t>Gem</a:t>
                      </a:r>
                      <a:endParaRPr lang="en-US" sz="800" b="1" i="0" u="none" strike="noStrike" dirty="0">
                        <a:solidFill>
                          <a:schemeClr val="bg1"/>
                        </a:solidFill>
                        <a:effectLst/>
                        <a:latin typeface="Arial" panose="020B0604020202020204" pitchFamily="34" charset="0"/>
                        <a:cs typeface="Arial" panose="020B0604020202020204" pitchFamily="34" charset="0"/>
                      </a:endParaRPr>
                    </a:p>
                  </a:txBody>
                  <a:tcPr marL="36000" marR="0" marT="0" marB="0" anchor="ctr">
                    <a:solidFill>
                      <a:schemeClr val="accent1"/>
                    </a:solidFill>
                  </a:tcPr>
                </a:tc>
                <a:tc>
                  <a:txBody>
                    <a:bodyPr/>
                    <a:lstStyle/>
                    <a:p>
                      <a:pPr algn="ctr" fontAlgn="t">
                        <a:lnSpc>
                          <a:spcPct val="100000"/>
                        </a:lnSpc>
                      </a:pPr>
                      <a:r>
                        <a:rPr lang="en-US" sz="800" b="0" u="none" strike="noStrike" dirty="0">
                          <a:solidFill>
                            <a:schemeClr val="tx1">
                              <a:lumMod val="75000"/>
                              <a:lumOff val="25000"/>
                            </a:schemeClr>
                          </a:solidFill>
                          <a:effectLst/>
                          <a:latin typeface="Arial" panose="020B0604020202020204" pitchFamily="34" charset="0"/>
                          <a:cs typeface="Arial" panose="020B0604020202020204" pitchFamily="34" charset="0"/>
                        </a:rPr>
                        <a:t>26 (22,7-28,4)</a:t>
                      </a:r>
                      <a:endParaRPr lang="en-US" sz="800" b="0"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36000" marR="0" marT="0" marB="0" anchor="ctr"/>
                </a:tc>
                <a:tc rowSpan="2">
                  <a:txBody>
                    <a:bodyPr/>
                    <a:lstStyle/>
                    <a:p>
                      <a:pPr algn="ctr" fontAlgn="t">
                        <a:lnSpc>
                          <a:spcPct val="100000"/>
                        </a:lnSpc>
                      </a:pPr>
                      <a:r>
                        <a:rPr lang="en-US" sz="800" b="0" u="none" strike="noStrike" dirty="0">
                          <a:solidFill>
                            <a:schemeClr val="tx1">
                              <a:lumMod val="75000"/>
                              <a:lumOff val="25000"/>
                            </a:schemeClr>
                          </a:solidFill>
                          <a:effectLst/>
                          <a:latin typeface="Arial" panose="020B0604020202020204" pitchFamily="34" charset="0"/>
                          <a:cs typeface="Arial" panose="020B0604020202020204" pitchFamily="34" charset="0"/>
                        </a:rPr>
                        <a:t>0,84 </a:t>
                      </a:r>
                      <a:br>
                        <a:rPr lang="en-US" sz="800" b="0" u="none" strike="noStrike" dirty="0">
                          <a:solidFill>
                            <a:schemeClr val="tx1">
                              <a:lumMod val="75000"/>
                              <a:lumOff val="25000"/>
                            </a:schemeClr>
                          </a:solidFill>
                          <a:effectLst/>
                          <a:latin typeface="Arial" panose="020B0604020202020204" pitchFamily="34" charset="0"/>
                          <a:cs typeface="Arial" panose="020B0604020202020204" pitchFamily="34" charset="0"/>
                        </a:rPr>
                      </a:br>
                      <a:r>
                        <a:rPr lang="en-US" sz="800" b="0" u="none" strike="noStrike" dirty="0">
                          <a:solidFill>
                            <a:schemeClr val="tx1">
                              <a:lumMod val="75000"/>
                              <a:lumOff val="25000"/>
                            </a:schemeClr>
                          </a:solidFill>
                          <a:effectLst/>
                          <a:latin typeface="Arial" panose="020B0604020202020204" pitchFamily="34" charset="0"/>
                          <a:cs typeface="Arial" panose="020B0604020202020204" pitchFamily="34" charset="0"/>
                        </a:rPr>
                        <a:t>(0,70-0,99)</a:t>
                      </a:r>
                      <a:endParaRPr lang="en-US" sz="800" b="0"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36000" marR="0" marT="0" marB="0" anchor="ctr"/>
                </a:tc>
                <a:tc rowSpan="2">
                  <a:txBody>
                    <a:bodyPr/>
                    <a:lstStyle/>
                    <a:p>
                      <a:pPr algn="ctr" fontAlgn="t">
                        <a:lnSpc>
                          <a:spcPct val="100000"/>
                        </a:lnSpc>
                      </a:pPr>
                      <a:r>
                        <a:rPr lang="en-US" sz="800" b="0" u="none" strike="noStrike" dirty="0">
                          <a:solidFill>
                            <a:schemeClr val="tx1">
                              <a:lumMod val="75000"/>
                              <a:lumOff val="25000"/>
                            </a:schemeClr>
                          </a:solidFill>
                          <a:effectLst/>
                          <a:latin typeface="Arial" panose="020B0604020202020204" pitchFamily="34" charset="0"/>
                          <a:cs typeface="Arial" panose="020B0604020202020204" pitchFamily="34" charset="0"/>
                        </a:rPr>
                        <a:t>0,049</a:t>
                      </a:r>
                      <a:endParaRPr lang="en-US" sz="800" b="0"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36000" marR="0" marT="0" marB="0" anchor="ctr"/>
                </a:tc>
                <a:extLst>
                  <a:ext uri="{0D108BD9-81ED-4DB2-BD59-A6C34878D82A}">
                    <a16:rowId xmlns:a16="http://schemas.microsoft.com/office/drawing/2014/main" val="3293497535"/>
                  </a:ext>
                </a:extLst>
              </a:tr>
              <a:tr h="192431">
                <a:tc>
                  <a:txBody>
                    <a:bodyPr/>
                    <a:lstStyle/>
                    <a:p>
                      <a:pPr algn="l" fontAlgn="t">
                        <a:lnSpc>
                          <a:spcPct val="100000"/>
                        </a:lnSpc>
                      </a:pPr>
                      <a:r>
                        <a:rPr lang="en-US" sz="800" b="1" u="none" strike="noStrike" dirty="0" err="1">
                          <a:solidFill>
                            <a:schemeClr val="bg1"/>
                          </a:solidFill>
                          <a:effectLst/>
                          <a:latin typeface="Arial" panose="020B0604020202020204" pitchFamily="34" charset="0"/>
                          <a:cs typeface="Arial" panose="020B0604020202020204" pitchFamily="34" charset="0"/>
                        </a:rPr>
                        <a:t>GemCap</a:t>
                      </a:r>
                      <a:endParaRPr lang="en-US" sz="800" b="1" i="0" u="none" strike="noStrike" dirty="0">
                        <a:solidFill>
                          <a:schemeClr val="bg1"/>
                        </a:solidFill>
                        <a:effectLst/>
                        <a:latin typeface="Arial" panose="020B0604020202020204" pitchFamily="34" charset="0"/>
                        <a:cs typeface="Arial" panose="020B0604020202020204" pitchFamily="34" charset="0"/>
                      </a:endParaRPr>
                    </a:p>
                  </a:txBody>
                  <a:tcPr marL="36000" marR="0" marT="0" marB="0" anchor="ctr">
                    <a:solidFill>
                      <a:srgbClr val="C00000"/>
                    </a:solidFill>
                  </a:tcPr>
                </a:tc>
                <a:tc>
                  <a:txBody>
                    <a:bodyPr/>
                    <a:lstStyle/>
                    <a:p>
                      <a:pPr algn="ctr" fontAlgn="t">
                        <a:lnSpc>
                          <a:spcPct val="100000"/>
                        </a:lnSpc>
                      </a:pPr>
                      <a:r>
                        <a:rPr lang="en-US" sz="800" b="0" u="none" strike="noStrike" dirty="0">
                          <a:solidFill>
                            <a:schemeClr val="tx1">
                              <a:lumMod val="75000"/>
                              <a:lumOff val="25000"/>
                            </a:schemeClr>
                          </a:solidFill>
                          <a:effectLst/>
                          <a:latin typeface="Arial" panose="020B0604020202020204" pitchFamily="34" charset="0"/>
                          <a:cs typeface="Arial" panose="020B0604020202020204" pitchFamily="34" charset="0"/>
                        </a:rPr>
                        <a:t>27,7 (23,3-31,2)</a:t>
                      </a:r>
                      <a:endParaRPr lang="en-US" sz="800" b="0"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36000" marR="0" marT="0" marB="0" anchor="ctr"/>
                </a:tc>
                <a:tc vMerge="1">
                  <a:txBody>
                    <a:bodyPr/>
                    <a:lstStyle/>
                    <a:p>
                      <a:pPr algn="ctr" fontAlgn="t">
                        <a:lnSpc>
                          <a:spcPct val="100000"/>
                        </a:lnSpc>
                      </a:pPr>
                      <a:endParaRPr lang="en-US" sz="800" b="0"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36000" marR="36000" marT="0" marB="0" anchor="ctr"/>
                </a:tc>
                <a:tc vMerge="1">
                  <a:txBody>
                    <a:bodyPr/>
                    <a:lstStyle/>
                    <a:p>
                      <a:pPr algn="ctr" fontAlgn="t">
                        <a:lnSpc>
                          <a:spcPct val="100000"/>
                        </a:lnSpc>
                      </a:pPr>
                      <a:endParaRPr lang="en-US" sz="800" b="0"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36000" marR="36000" marT="0" marB="0" anchor="ctr"/>
                </a:tc>
                <a:extLst>
                  <a:ext uri="{0D108BD9-81ED-4DB2-BD59-A6C34878D82A}">
                    <a16:rowId xmlns:a16="http://schemas.microsoft.com/office/drawing/2014/main" val="1053784991"/>
                  </a:ext>
                </a:extLst>
              </a:tr>
            </a:tbl>
          </a:graphicData>
        </a:graphic>
      </p:graphicFrame>
      <p:graphicFrame>
        <p:nvGraphicFramePr>
          <p:cNvPr id="73" name="Table 11">
            <a:extLst>
              <a:ext uri="{FF2B5EF4-FFF2-40B4-BE49-F238E27FC236}">
                <a16:creationId xmlns:a16="http://schemas.microsoft.com/office/drawing/2014/main" id="{FAC4D070-E265-4A79-8F94-3257BE95B673}"/>
              </a:ext>
            </a:extLst>
          </p:cNvPr>
          <p:cNvGraphicFramePr>
            <a:graphicFrameLocks noGrp="1"/>
          </p:cNvGraphicFramePr>
          <p:nvPr/>
        </p:nvGraphicFramePr>
        <p:xfrm>
          <a:off x="6392485" y="2212162"/>
          <a:ext cx="2430289" cy="665341"/>
        </p:xfrm>
        <a:graphic>
          <a:graphicData uri="http://schemas.openxmlformats.org/drawingml/2006/table">
            <a:tbl>
              <a:tblPr firstRow="1" bandRow="1">
                <a:tableStyleId>{7DF18680-E054-41AD-8BC1-D1AEF772440D}</a:tableStyleId>
              </a:tblPr>
              <a:tblGrid>
                <a:gridCol w="650740">
                  <a:extLst>
                    <a:ext uri="{9D8B030D-6E8A-4147-A177-3AD203B41FA5}">
                      <a16:colId xmlns:a16="http://schemas.microsoft.com/office/drawing/2014/main" val="2394905550"/>
                    </a:ext>
                  </a:extLst>
                </a:gridCol>
                <a:gridCol w="678684">
                  <a:extLst>
                    <a:ext uri="{9D8B030D-6E8A-4147-A177-3AD203B41FA5}">
                      <a16:colId xmlns:a16="http://schemas.microsoft.com/office/drawing/2014/main" val="2199003996"/>
                    </a:ext>
                  </a:extLst>
                </a:gridCol>
                <a:gridCol w="720959">
                  <a:extLst>
                    <a:ext uri="{9D8B030D-6E8A-4147-A177-3AD203B41FA5}">
                      <a16:colId xmlns:a16="http://schemas.microsoft.com/office/drawing/2014/main" val="191416189"/>
                    </a:ext>
                  </a:extLst>
                </a:gridCol>
                <a:gridCol w="379906">
                  <a:extLst>
                    <a:ext uri="{9D8B030D-6E8A-4147-A177-3AD203B41FA5}">
                      <a16:colId xmlns:a16="http://schemas.microsoft.com/office/drawing/2014/main" val="3763646846"/>
                    </a:ext>
                  </a:extLst>
                </a:gridCol>
              </a:tblGrid>
              <a:tr h="280479">
                <a:tc>
                  <a:txBody>
                    <a:bodyPr/>
                    <a:lstStyle/>
                    <a:p>
                      <a:pPr algn="l" fontAlgn="t">
                        <a:lnSpc>
                          <a:spcPct val="100000"/>
                        </a:lnSpc>
                      </a:pPr>
                      <a:r>
                        <a:rPr lang="en-US" sz="800" b="0" u="none" strike="noStrike" dirty="0">
                          <a:solidFill>
                            <a:schemeClr val="bg1"/>
                          </a:solidFill>
                          <a:effectLst/>
                          <a:latin typeface="Arial" panose="020B0604020202020204" pitchFamily="34" charset="0"/>
                          <a:cs typeface="Arial" panose="020B0604020202020204" pitchFamily="34" charset="0"/>
                        </a:rPr>
                        <a:t> </a:t>
                      </a:r>
                      <a:endParaRPr lang="en-US" sz="800" b="0" i="0" u="none" strike="noStrike" dirty="0">
                        <a:solidFill>
                          <a:schemeClr val="bg1"/>
                        </a:solidFill>
                        <a:effectLst/>
                        <a:latin typeface="Arial" panose="020B0604020202020204" pitchFamily="34" charset="0"/>
                        <a:cs typeface="Arial" panose="020B0604020202020204" pitchFamily="34" charset="0"/>
                      </a:endParaRPr>
                    </a:p>
                  </a:txBody>
                  <a:tcPr marL="36000" marR="36000" marT="0" marB="0" anchor="ctr"/>
                </a:tc>
                <a:tc>
                  <a:txBody>
                    <a:bodyPr/>
                    <a:lstStyle/>
                    <a:p>
                      <a:pPr algn="ctr" fontAlgn="t">
                        <a:lnSpc>
                          <a:spcPct val="100000"/>
                        </a:lnSpc>
                      </a:pPr>
                      <a:r>
                        <a:rPr lang="en-US" sz="800" b="1" u="none" strike="noStrike" dirty="0" err="1">
                          <a:solidFill>
                            <a:schemeClr val="bg1"/>
                          </a:solidFill>
                          <a:effectLst/>
                          <a:latin typeface="Arial" panose="020B0604020202020204" pitchFamily="34" charset="0"/>
                          <a:cs typeface="Arial" panose="020B0604020202020204" pitchFamily="34" charset="0"/>
                        </a:rPr>
                        <a:t>Médiane</a:t>
                      </a:r>
                      <a:r>
                        <a:rPr lang="en-US" sz="800" b="0" u="none" strike="noStrike" dirty="0">
                          <a:solidFill>
                            <a:schemeClr val="bg1"/>
                          </a:solidFill>
                          <a:effectLst/>
                          <a:latin typeface="Arial" panose="020B0604020202020204" pitchFamily="34" charset="0"/>
                          <a:cs typeface="Arial" panose="020B0604020202020204" pitchFamily="34" charset="0"/>
                        </a:rPr>
                        <a:t> (m) (95% CI)</a:t>
                      </a:r>
                      <a:endParaRPr lang="en-US" sz="800" b="0" i="0" u="none" strike="noStrike" dirty="0">
                        <a:solidFill>
                          <a:schemeClr val="bg1"/>
                        </a:solidFill>
                        <a:effectLst/>
                        <a:latin typeface="Arial" panose="020B0604020202020204" pitchFamily="34" charset="0"/>
                        <a:cs typeface="Arial" panose="020B0604020202020204" pitchFamily="34" charset="0"/>
                      </a:endParaRPr>
                    </a:p>
                  </a:txBody>
                  <a:tcPr marL="36000" marR="36000" marT="0" marB="0" anchor="ctr"/>
                </a:tc>
                <a:tc>
                  <a:txBody>
                    <a:bodyPr/>
                    <a:lstStyle/>
                    <a:p>
                      <a:pPr algn="ctr" fontAlgn="t">
                        <a:lnSpc>
                          <a:spcPct val="100000"/>
                        </a:lnSpc>
                      </a:pPr>
                      <a:r>
                        <a:rPr lang="en-US" sz="800" b="1" u="none" strike="noStrike" dirty="0">
                          <a:solidFill>
                            <a:schemeClr val="bg1"/>
                          </a:solidFill>
                          <a:effectLst/>
                          <a:latin typeface="Arial" panose="020B0604020202020204" pitchFamily="34" charset="0"/>
                          <a:cs typeface="Arial" panose="020B0604020202020204" pitchFamily="34" charset="0"/>
                        </a:rPr>
                        <a:t>HR</a:t>
                      </a:r>
                      <a:br>
                        <a:rPr lang="en-US" sz="800" b="0" u="none" strike="noStrike" dirty="0">
                          <a:solidFill>
                            <a:schemeClr val="bg1"/>
                          </a:solidFill>
                          <a:effectLst/>
                          <a:latin typeface="Arial" panose="020B0604020202020204" pitchFamily="34" charset="0"/>
                          <a:cs typeface="Arial" panose="020B0604020202020204" pitchFamily="34" charset="0"/>
                        </a:rPr>
                      </a:br>
                      <a:r>
                        <a:rPr lang="en-US" sz="800" b="0" u="none" strike="noStrike" dirty="0">
                          <a:solidFill>
                            <a:schemeClr val="bg1"/>
                          </a:solidFill>
                          <a:effectLst/>
                          <a:latin typeface="Arial" panose="020B0604020202020204" pitchFamily="34" charset="0"/>
                          <a:cs typeface="Arial" panose="020B0604020202020204" pitchFamily="34" charset="0"/>
                        </a:rPr>
                        <a:t>(95% CI)</a:t>
                      </a:r>
                      <a:endParaRPr lang="en-US" sz="800" b="0" i="0" u="none" strike="noStrike" dirty="0">
                        <a:solidFill>
                          <a:schemeClr val="bg1"/>
                        </a:solidFill>
                        <a:effectLst/>
                        <a:latin typeface="Arial" panose="020B0604020202020204" pitchFamily="34" charset="0"/>
                        <a:cs typeface="Arial" panose="020B0604020202020204" pitchFamily="34" charset="0"/>
                      </a:endParaRPr>
                    </a:p>
                  </a:txBody>
                  <a:tcPr marL="36000" marR="36000" marT="0" marB="0" anchor="ctr"/>
                </a:tc>
                <a:tc>
                  <a:txBody>
                    <a:bodyPr/>
                    <a:lstStyle/>
                    <a:p>
                      <a:pPr algn="ctr" fontAlgn="t">
                        <a:lnSpc>
                          <a:spcPct val="100000"/>
                        </a:lnSpc>
                      </a:pPr>
                      <a:r>
                        <a:rPr lang="en-US" sz="800" b="0" u="none" strike="noStrike" dirty="0">
                          <a:solidFill>
                            <a:schemeClr val="bg1"/>
                          </a:solidFill>
                          <a:effectLst/>
                          <a:latin typeface="Arial" panose="020B0604020202020204" pitchFamily="34" charset="0"/>
                          <a:cs typeface="Arial" panose="020B0604020202020204" pitchFamily="34" charset="0"/>
                        </a:rPr>
                        <a:t>p-value</a:t>
                      </a:r>
                      <a:endParaRPr lang="en-US" sz="800" b="0" i="0" u="none" strike="noStrike" dirty="0">
                        <a:solidFill>
                          <a:schemeClr val="bg1"/>
                        </a:solidFill>
                        <a:effectLst/>
                        <a:latin typeface="Arial" panose="020B0604020202020204" pitchFamily="34" charset="0"/>
                        <a:cs typeface="Arial" panose="020B0604020202020204" pitchFamily="34" charset="0"/>
                      </a:endParaRPr>
                    </a:p>
                  </a:txBody>
                  <a:tcPr marL="36000" marR="36000" marT="0" marB="0" anchor="ctr"/>
                </a:tc>
                <a:extLst>
                  <a:ext uri="{0D108BD9-81ED-4DB2-BD59-A6C34878D82A}">
                    <a16:rowId xmlns:a16="http://schemas.microsoft.com/office/drawing/2014/main" val="605275338"/>
                  </a:ext>
                </a:extLst>
              </a:tr>
              <a:tr h="192431">
                <a:tc>
                  <a:txBody>
                    <a:bodyPr/>
                    <a:lstStyle/>
                    <a:p>
                      <a:pPr algn="l" fontAlgn="t">
                        <a:lnSpc>
                          <a:spcPct val="100000"/>
                        </a:lnSpc>
                      </a:pPr>
                      <a:r>
                        <a:rPr lang="en-US" sz="800" b="1" u="none" strike="noStrike" dirty="0">
                          <a:solidFill>
                            <a:schemeClr val="bg1"/>
                          </a:solidFill>
                          <a:effectLst/>
                          <a:latin typeface="Arial" panose="020B0604020202020204" pitchFamily="34" charset="0"/>
                          <a:cs typeface="Arial" panose="020B0604020202020204" pitchFamily="34" charset="0"/>
                        </a:rPr>
                        <a:t>Gem</a:t>
                      </a:r>
                      <a:endParaRPr lang="en-US" sz="800" b="1" i="0" u="none" strike="noStrike" dirty="0">
                        <a:solidFill>
                          <a:schemeClr val="bg1"/>
                        </a:solidFill>
                        <a:effectLst/>
                        <a:latin typeface="Arial" panose="020B0604020202020204" pitchFamily="34" charset="0"/>
                        <a:cs typeface="Arial" panose="020B0604020202020204" pitchFamily="34" charset="0"/>
                      </a:endParaRPr>
                    </a:p>
                  </a:txBody>
                  <a:tcPr marL="36000" marR="36000" marT="0" marB="0" anchor="ctr">
                    <a:solidFill>
                      <a:schemeClr val="accent1"/>
                    </a:solidFill>
                  </a:tcPr>
                </a:tc>
                <a:tc>
                  <a:txBody>
                    <a:bodyPr/>
                    <a:lstStyle/>
                    <a:p>
                      <a:pPr algn="ctr" fontAlgn="t">
                        <a:lnSpc>
                          <a:spcPct val="100000"/>
                        </a:lnSpc>
                      </a:pPr>
                      <a:r>
                        <a:rPr lang="en-US" sz="800" b="0" u="none" strike="noStrike" dirty="0">
                          <a:solidFill>
                            <a:schemeClr val="tx1">
                              <a:lumMod val="75000"/>
                              <a:lumOff val="25000"/>
                            </a:schemeClr>
                          </a:solidFill>
                          <a:effectLst/>
                          <a:latin typeface="Arial" panose="020B0604020202020204" pitchFamily="34" charset="0"/>
                          <a:cs typeface="Arial" panose="020B0604020202020204" pitchFamily="34" charset="0"/>
                        </a:rPr>
                        <a:t>41,8</a:t>
                      </a:r>
                      <a:endParaRPr lang="en-US" sz="800" b="0"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36000" marR="36000" marT="0" marB="0" anchor="ctr"/>
                </a:tc>
                <a:tc rowSpan="2">
                  <a:txBody>
                    <a:bodyPr/>
                    <a:lstStyle/>
                    <a:p>
                      <a:pPr algn="ctr" fontAlgn="t">
                        <a:lnSpc>
                          <a:spcPct val="100000"/>
                        </a:lnSpc>
                      </a:pPr>
                      <a:r>
                        <a:rPr lang="en-US" sz="800" b="0" u="none" strike="noStrike" dirty="0">
                          <a:solidFill>
                            <a:schemeClr val="tx1">
                              <a:lumMod val="75000"/>
                              <a:lumOff val="25000"/>
                            </a:schemeClr>
                          </a:solidFill>
                          <a:effectLst/>
                          <a:latin typeface="Arial" panose="020B0604020202020204" pitchFamily="34" charset="0"/>
                          <a:cs typeface="Arial" panose="020B0604020202020204" pitchFamily="34" charset="0"/>
                        </a:rPr>
                        <a:t>0,82 </a:t>
                      </a:r>
                      <a:br>
                        <a:rPr lang="en-US" sz="800" b="0" u="none" strike="noStrike" dirty="0">
                          <a:solidFill>
                            <a:schemeClr val="tx1">
                              <a:lumMod val="75000"/>
                              <a:lumOff val="25000"/>
                            </a:schemeClr>
                          </a:solidFill>
                          <a:effectLst/>
                          <a:latin typeface="Arial" panose="020B0604020202020204" pitchFamily="34" charset="0"/>
                          <a:cs typeface="Arial" panose="020B0604020202020204" pitchFamily="34" charset="0"/>
                        </a:rPr>
                      </a:br>
                      <a:r>
                        <a:rPr lang="en-US" sz="800" b="0" u="none" strike="noStrike" dirty="0">
                          <a:solidFill>
                            <a:schemeClr val="tx1">
                              <a:lumMod val="75000"/>
                              <a:lumOff val="25000"/>
                            </a:schemeClr>
                          </a:solidFill>
                          <a:effectLst/>
                          <a:latin typeface="Arial" panose="020B0604020202020204" pitchFamily="34" charset="0"/>
                          <a:cs typeface="Arial" panose="020B0604020202020204" pitchFamily="34" charset="0"/>
                        </a:rPr>
                        <a:t>(0,687-0,973)</a:t>
                      </a:r>
                      <a:endParaRPr lang="en-US" sz="800" b="0"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36000" marR="36000" marT="0" marB="0" anchor="ctr"/>
                </a:tc>
                <a:tc rowSpan="2">
                  <a:txBody>
                    <a:bodyPr/>
                    <a:lstStyle/>
                    <a:p>
                      <a:pPr algn="ctr" fontAlgn="t">
                        <a:lnSpc>
                          <a:spcPct val="100000"/>
                        </a:lnSpc>
                      </a:pPr>
                      <a:r>
                        <a:rPr lang="en-US" sz="800" b="0" u="none" strike="noStrike" dirty="0">
                          <a:solidFill>
                            <a:schemeClr val="tx1">
                              <a:lumMod val="75000"/>
                              <a:lumOff val="25000"/>
                            </a:schemeClr>
                          </a:solidFill>
                          <a:effectLst/>
                          <a:latin typeface="Arial" panose="020B0604020202020204" pitchFamily="34" charset="0"/>
                          <a:cs typeface="Arial" panose="020B0604020202020204" pitchFamily="34" charset="0"/>
                        </a:rPr>
                        <a:t>0,0232</a:t>
                      </a:r>
                      <a:endParaRPr lang="en-US" sz="800" b="0"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36000" marR="36000" marT="0" marB="0" anchor="ctr"/>
                </a:tc>
                <a:extLst>
                  <a:ext uri="{0D108BD9-81ED-4DB2-BD59-A6C34878D82A}">
                    <a16:rowId xmlns:a16="http://schemas.microsoft.com/office/drawing/2014/main" val="3293497535"/>
                  </a:ext>
                </a:extLst>
              </a:tr>
              <a:tr h="192431">
                <a:tc>
                  <a:txBody>
                    <a:bodyPr/>
                    <a:lstStyle/>
                    <a:p>
                      <a:pPr algn="l" fontAlgn="t">
                        <a:lnSpc>
                          <a:spcPct val="100000"/>
                        </a:lnSpc>
                      </a:pPr>
                      <a:r>
                        <a:rPr lang="en-US" sz="800" b="1" u="none" strike="noStrike" dirty="0" err="1">
                          <a:solidFill>
                            <a:schemeClr val="bg1"/>
                          </a:solidFill>
                          <a:effectLst/>
                          <a:latin typeface="Arial" panose="020B0604020202020204" pitchFamily="34" charset="0"/>
                          <a:cs typeface="Arial" panose="020B0604020202020204" pitchFamily="34" charset="0"/>
                        </a:rPr>
                        <a:t>GemNabPa</a:t>
                      </a:r>
                      <a:endParaRPr lang="en-US" sz="800" b="1" i="0" u="none" strike="noStrike" dirty="0">
                        <a:solidFill>
                          <a:schemeClr val="bg1"/>
                        </a:solidFill>
                        <a:effectLst/>
                        <a:latin typeface="Arial" panose="020B0604020202020204" pitchFamily="34" charset="0"/>
                        <a:cs typeface="Arial" panose="020B0604020202020204" pitchFamily="34" charset="0"/>
                      </a:endParaRPr>
                    </a:p>
                  </a:txBody>
                  <a:tcPr marL="36000" marR="36000" marT="0" marB="0" anchor="ctr">
                    <a:solidFill>
                      <a:srgbClr val="C00000"/>
                    </a:solidFill>
                  </a:tcPr>
                </a:tc>
                <a:tc>
                  <a:txBody>
                    <a:bodyPr/>
                    <a:lstStyle/>
                    <a:p>
                      <a:pPr algn="ctr" fontAlgn="t">
                        <a:lnSpc>
                          <a:spcPct val="100000"/>
                        </a:lnSpc>
                      </a:pPr>
                      <a:r>
                        <a:rPr lang="en-US" sz="800" b="0" u="none" strike="noStrike" dirty="0">
                          <a:solidFill>
                            <a:schemeClr val="tx1">
                              <a:lumMod val="75000"/>
                              <a:lumOff val="25000"/>
                            </a:schemeClr>
                          </a:solidFill>
                          <a:effectLst/>
                          <a:latin typeface="Arial" panose="020B0604020202020204" pitchFamily="34" charset="0"/>
                          <a:cs typeface="Arial" panose="020B0604020202020204" pitchFamily="34" charset="0"/>
                        </a:rPr>
                        <a:t>37,7</a:t>
                      </a:r>
                      <a:endParaRPr lang="en-US" sz="800" b="0"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36000" marR="36000" marT="0" marB="0" anchor="ctr"/>
                </a:tc>
                <a:tc vMerge="1">
                  <a:txBody>
                    <a:bodyPr/>
                    <a:lstStyle/>
                    <a:p>
                      <a:pPr algn="ctr" fontAlgn="t">
                        <a:lnSpc>
                          <a:spcPct val="100000"/>
                        </a:lnSpc>
                      </a:pPr>
                      <a:endParaRPr lang="en-US" sz="800" b="0"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36000" marR="36000" marT="0" marB="0" anchor="ctr"/>
                </a:tc>
                <a:tc vMerge="1">
                  <a:txBody>
                    <a:bodyPr/>
                    <a:lstStyle/>
                    <a:p>
                      <a:pPr algn="ctr" fontAlgn="t">
                        <a:lnSpc>
                          <a:spcPct val="100000"/>
                        </a:lnSpc>
                      </a:pPr>
                      <a:endParaRPr lang="en-US" sz="800" b="0"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36000" marR="36000" marT="0" marB="0" anchor="ctr"/>
                </a:tc>
                <a:extLst>
                  <a:ext uri="{0D108BD9-81ED-4DB2-BD59-A6C34878D82A}">
                    <a16:rowId xmlns:a16="http://schemas.microsoft.com/office/drawing/2014/main" val="1053784991"/>
                  </a:ext>
                </a:extLst>
              </a:tr>
            </a:tbl>
          </a:graphicData>
        </a:graphic>
      </p:graphicFrame>
      <p:pic>
        <p:nvPicPr>
          <p:cNvPr id="4" name="Image 3"/>
          <p:cNvPicPr>
            <a:picLocks noChangeAspect="1"/>
          </p:cNvPicPr>
          <p:nvPr/>
        </p:nvPicPr>
        <p:blipFill>
          <a:blip r:embed="rId3"/>
          <a:stretch>
            <a:fillRect/>
          </a:stretch>
        </p:blipFill>
        <p:spPr>
          <a:xfrm>
            <a:off x="252278" y="709212"/>
            <a:ext cx="4319721" cy="811036"/>
          </a:xfrm>
          <a:prstGeom prst="rect">
            <a:avLst/>
          </a:prstGeom>
        </p:spPr>
      </p:pic>
      <p:sp>
        <p:nvSpPr>
          <p:cNvPr id="7" name="Rectangle 6"/>
          <p:cNvSpPr/>
          <p:nvPr/>
        </p:nvSpPr>
        <p:spPr>
          <a:xfrm>
            <a:off x="4882690" y="721499"/>
            <a:ext cx="4111089" cy="830997"/>
          </a:xfrm>
          <a:prstGeom prst="rect">
            <a:avLst/>
          </a:prstGeom>
        </p:spPr>
        <p:txBody>
          <a:bodyPr wrap="squar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srgbClr val="002060"/>
                </a:solidFill>
                <a:effectLst/>
                <a:uLnTx/>
                <a:uFillTx/>
                <a:latin typeface="Noto Sans"/>
                <a:ea typeface="+mn-ea"/>
                <a:cs typeface="+mn-cs"/>
              </a:rPr>
              <a:t>APACT: phase III, </a:t>
            </a:r>
            <a:r>
              <a:rPr kumimoji="0" lang="fr-FR" sz="1200" b="1" i="0" u="none" strike="noStrike" kern="1200" cap="none" spc="0" normalizeH="0" baseline="0" noProof="0" dirty="0" err="1">
                <a:ln>
                  <a:noFill/>
                </a:ln>
                <a:solidFill>
                  <a:srgbClr val="002060"/>
                </a:solidFill>
                <a:effectLst/>
                <a:uLnTx/>
                <a:uFillTx/>
                <a:latin typeface="Noto Sans"/>
                <a:ea typeface="+mn-ea"/>
                <a:cs typeface="+mn-cs"/>
              </a:rPr>
              <a:t>multicenter</a:t>
            </a:r>
            <a:r>
              <a:rPr kumimoji="0" lang="fr-FR" sz="1200" b="1" i="0" u="none" strike="noStrike" kern="1200" cap="none" spc="0" normalizeH="0" baseline="0" noProof="0" dirty="0">
                <a:ln>
                  <a:noFill/>
                </a:ln>
                <a:solidFill>
                  <a:srgbClr val="002060"/>
                </a:solidFill>
                <a:effectLst/>
                <a:uLnTx/>
                <a:uFillTx/>
                <a:latin typeface="Noto Sans"/>
                <a:ea typeface="+mn-ea"/>
                <a:cs typeface="+mn-cs"/>
              </a:rPr>
              <a:t>, international, open-label, </a:t>
            </a:r>
            <a:r>
              <a:rPr kumimoji="0" lang="fr-FR" sz="1200" b="1" i="0" u="none" strike="noStrike" kern="1200" cap="none" spc="0" normalizeH="0" baseline="0" noProof="0" dirty="0" err="1">
                <a:ln>
                  <a:noFill/>
                </a:ln>
                <a:solidFill>
                  <a:srgbClr val="002060"/>
                </a:solidFill>
                <a:effectLst/>
                <a:uLnTx/>
                <a:uFillTx/>
                <a:latin typeface="Noto Sans"/>
                <a:ea typeface="+mn-ea"/>
                <a:cs typeface="+mn-cs"/>
              </a:rPr>
              <a:t>randomized</a:t>
            </a:r>
            <a:r>
              <a:rPr kumimoji="0" lang="fr-FR" sz="1200" b="1" i="0" u="none" strike="noStrike" kern="1200" cap="none" spc="0" normalizeH="0" baseline="0" noProof="0" dirty="0">
                <a:ln>
                  <a:noFill/>
                </a:ln>
                <a:solidFill>
                  <a:srgbClr val="002060"/>
                </a:solidFill>
                <a:effectLst/>
                <a:uLnTx/>
                <a:uFillTx/>
                <a:latin typeface="Noto Sans"/>
                <a:ea typeface="+mn-ea"/>
                <a:cs typeface="+mn-cs"/>
              </a:rPr>
              <a:t> trial of adjuvant </a:t>
            </a:r>
            <a:r>
              <a:rPr kumimoji="0" lang="fr-FR" sz="1200" b="1" i="1" u="none" strike="noStrike" kern="1200" cap="none" spc="0" normalizeH="0" baseline="0" noProof="0" dirty="0" err="1">
                <a:ln>
                  <a:noFill/>
                </a:ln>
                <a:solidFill>
                  <a:srgbClr val="002060"/>
                </a:solidFill>
                <a:effectLst/>
                <a:uLnTx/>
                <a:uFillTx/>
                <a:latin typeface="Noto Sans"/>
                <a:ea typeface="+mn-ea"/>
                <a:cs typeface="+mn-cs"/>
              </a:rPr>
              <a:t>nab</a:t>
            </a:r>
            <a:r>
              <a:rPr kumimoji="0" lang="fr-FR" sz="1200" b="1" i="0" u="none" strike="noStrike" kern="1200" cap="none" spc="0" normalizeH="0" baseline="0" noProof="0" dirty="0" err="1">
                <a:ln>
                  <a:noFill/>
                </a:ln>
                <a:solidFill>
                  <a:srgbClr val="002060"/>
                </a:solidFill>
                <a:effectLst/>
                <a:uLnTx/>
                <a:uFillTx/>
                <a:latin typeface="Noto Sans"/>
                <a:ea typeface="+mn-ea"/>
                <a:cs typeface="+mn-cs"/>
              </a:rPr>
              <a:t>-paclitaxel</a:t>
            </a:r>
            <a:r>
              <a:rPr kumimoji="0" lang="fr-FR" sz="1200" b="1" i="0" u="none" strike="noStrike" kern="1200" cap="none" spc="0" normalizeH="0" baseline="0" noProof="0" dirty="0">
                <a:ln>
                  <a:noFill/>
                </a:ln>
                <a:solidFill>
                  <a:srgbClr val="002060"/>
                </a:solidFill>
                <a:effectLst/>
                <a:uLnTx/>
                <a:uFillTx/>
                <a:latin typeface="Noto Sans"/>
                <a:ea typeface="+mn-ea"/>
                <a:cs typeface="+mn-cs"/>
              </a:rPr>
              <a:t> plus </a:t>
            </a:r>
            <a:r>
              <a:rPr kumimoji="0" lang="fr-FR" sz="1200" b="1" i="0" u="none" strike="noStrike" kern="1200" cap="none" spc="0" normalizeH="0" baseline="0" noProof="0" dirty="0" err="1">
                <a:ln>
                  <a:noFill/>
                </a:ln>
                <a:solidFill>
                  <a:srgbClr val="002060"/>
                </a:solidFill>
                <a:effectLst/>
                <a:uLnTx/>
                <a:uFillTx/>
                <a:latin typeface="Noto Sans"/>
                <a:ea typeface="+mn-ea"/>
                <a:cs typeface="+mn-cs"/>
              </a:rPr>
              <a:t>gemcitabine</a:t>
            </a:r>
            <a:r>
              <a:rPr kumimoji="0" lang="fr-FR" sz="1200" b="1" i="0" u="none" strike="noStrike" kern="1200" cap="none" spc="0" normalizeH="0" baseline="0" noProof="0" dirty="0">
                <a:ln>
                  <a:noFill/>
                </a:ln>
                <a:solidFill>
                  <a:srgbClr val="002060"/>
                </a:solidFill>
                <a:effectLst/>
                <a:uLnTx/>
                <a:uFillTx/>
                <a:latin typeface="Noto Sans"/>
                <a:ea typeface="+mn-ea"/>
                <a:cs typeface="+mn-cs"/>
              </a:rPr>
              <a:t> (</a:t>
            </a:r>
            <a:r>
              <a:rPr kumimoji="0" lang="fr-FR" sz="1200" b="1" i="1" u="none" strike="noStrike" kern="1200" cap="none" spc="0" normalizeH="0" baseline="0" noProof="0" dirty="0" err="1">
                <a:ln>
                  <a:noFill/>
                </a:ln>
                <a:solidFill>
                  <a:srgbClr val="002060"/>
                </a:solidFill>
                <a:effectLst/>
                <a:uLnTx/>
                <a:uFillTx/>
                <a:latin typeface="Noto Sans"/>
                <a:ea typeface="+mn-ea"/>
                <a:cs typeface="+mn-cs"/>
              </a:rPr>
              <a:t>nab</a:t>
            </a:r>
            <a:r>
              <a:rPr kumimoji="0" lang="fr-FR" sz="1200" b="1" i="0" u="none" strike="noStrike" kern="1200" cap="none" spc="0" normalizeH="0" baseline="0" noProof="0" dirty="0">
                <a:ln>
                  <a:noFill/>
                </a:ln>
                <a:solidFill>
                  <a:srgbClr val="002060"/>
                </a:solidFill>
                <a:effectLst/>
                <a:uLnTx/>
                <a:uFillTx/>
                <a:latin typeface="Noto Sans"/>
                <a:ea typeface="+mn-ea"/>
                <a:cs typeface="+mn-cs"/>
              </a:rPr>
              <a:t>-P/G) vs </a:t>
            </a:r>
            <a:r>
              <a:rPr kumimoji="0" lang="fr-FR" sz="1200" b="1" i="0" u="none" strike="noStrike" kern="1200" cap="none" spc="0" normalizeH="0" baseline="0" noProof="0" dirty="0" err="1">
                <a:ln>
                  <a:noFill/>
                </a:ln>
                <a:solidFill>
                  <a:srgbClr val="002060"/>
                </a:solidFill>
                <a:effectLst/>
                <a:uLnTx/>
                <a:uFillTx/>
                <a:latin typeface="Noto Sans"/>
                <a:ea typeface="+mn-ea"/>
                <a:cs typeface="+mn-cs"/>
              </a:rPr>
              <a:t>gemcitabine</a:t>
            </a:r>
            <a:r>
              <a:rPr kumimoji="0" lang="fr-FR" sz="1200" b="1" i="0" u="none" strike="noStrike" kern="1200" cap="none" spc="0" normalizeH="0" baseline="0" noProof="0" dirty="0">
                <a:ln>
                  <a:noFill/>
                </a:ln>
                <a:solidFill>
                  <a:srgbClr val="002060"/>
                </a:solidFill>
                <a:effectLst/>
                <a:uLnTx/>
                <a:uFillTx/>
                <a:latin typeface="Noto Sans"/>
                <a:ea typeface="+mn-ea"/>
                <a:cs typeface="+mn-cs"/>
              </a:rPr>
              <a:t> (G) for </a:t>
            </a:r>
            <a:r>
              <a:rPr kumimoji="0" lang="fr-FR" sz="1200" b="1" i="0" u="none" strike="noStrike" kern="1200" cap="none" spc="0" normalizeH="0" baseline="0" noProof="0" dirty="0" err="1">
                <a:ln>
                  <a:noFill/>
                </a:ln>
                <a:solidFill>
                  <a:srgbClr val="002060"/>
                </a:solidFill>
                <a:effectLst/>
                <a:uLnTx/>
                <a:uFillTx/>
                <a:latin typeface="Noto Sans"/>
                <a:ea typeface="+mn-ea"/>
                <a:cs typeface="+mn-cs"/>
              </a:rPr>
              <a:t>surgically</a:t>
            </a:r>
            <a:r>
              <a:rPr kumimoji="0" lang="fr-FR" sz="1200" b="1" i="0" u="none" strike="noStrike" kern="1200" cap="none" spc="0" normalizeH="0" baseline="0" noProof="0" dirty="0">
                <a:ln>
                  <a:noFill/>
                </a:ln>
                <a:solidFill>
                  <a:srgbClr val="002060"/>
                </a:solidFill>
                <a:effectLst/>
                <a:uLnTx/>
                <a:uFillTx/>
                <a:latin typeface="Noto Sans"/>
                <a:ea typeface="+mn-ea"/>
                <a:cs typeface="+mn-cs"/>
              </a:rPr>
              <a:t> </a:t>
            </a:r>
            <a:r>
              <a:rPr kumimoji="0" lang="fr-FR" sz="1200" b="1" i="0" u="none" strike="noStrike" kern="1200" cap="none" spc="0" normalizeH="0" baseline="0" noProof="0" dirty="0" err="1">
                <a:ln>
                  <a:noFill/>
                </a:ln>
                <a:solidFill>
                  <a:srgbClr val="002060"/>
                </a:solidFill>
                <a:effectLst/>
                <a:uLnTx/>
                <a:uFillTx/>
                <a:latin typeface="Noto Sans"/>
                <a:ea typeface="+mn-ea"/>
                <a:cs typeface="+mn-cs"/>
              </a:rPr>
              <a:t>resected</a:t>
            </a:r>
            <a:r>
              <a:rPr kumimoji="0" lang="fr-FR" sz="1200" b="1" i="0" u="none" strike="noStrike" kern="1200" cap="none" spc="0" normalizeH="0" baseline="0" noProof="0" dirty="0">
                <a:ln>
                  <a:noFill/>
                </a:ln>
                <a:solidFill>
                  <a:srgbClr val="002060"/>
                </a:solidFill>
                <a:effectLst/>
                <a:uLnTx/>
                <a:uFillTx/>
                <a:latin typeface="Noto Sans"/>
                <a:ea typeface="+mn-ea"/>
                <a:cs typeface="+mn-cs"/>
              </a:rPr>
              <a:t> </a:t>
            </a:r>
            <a:r>
              <a:rPr kumimoji="0" lang="fr-FR" sz="1200" b="1" i="0" u="none" strike="noStrike" kern="1200" cap="none" spc="0" normalizeH="0" baseline="0" noProof="0" dirty="0" err="1">
                <a:ln>
                  <a:noFill/>
                </a:ln>
                <a:solidFill>
                  <a:srgbClr val="002060"/>
                </a:solidFill>
                <a:effectLst/>
                <a:uLnTx/>
                <a:uFillTx/>
                <a:latin typeface="Noto Sans"/>
                <a:ea typeface="+mn-ea"/>
                <a:cs typeface="+mn-cs"/>
              </a:rPr>
              <a:t>pancreatic</a:t>
            </a:r>
            <a:r>
              <a:rPr kumimoji="0" lang="fr-FR" sz="1200" b="1" i="0" u="none" strike="noStrike" kern="1200" cap="none" spc="0" normalizeH="0" baseline="0" noProof="0" dirty="0">
                <a:ln>
                  <a:noFill/>
                </a:ln>
                <a:solidFill>
                  <a:srgbClr val="002060"/>
                </a:solidFill>
                <a:effectLst/>
                <a:uLnTx/>
                <a:uFillTx/>
                <a:latin typeface="Noto Sans"/>
                <a:ea typeface="+mn-ea"/>
                <a:cs typeface="+mn-cs"/>
              </a:rPr>
              <a:t> </a:t>
            </a:r>
            <a:r>
              <a:rPr kumimoji="0" lang="fr-FR" sz="1200" b="1" i="0" u="none" strike="noStrike" kern="1200" cap="none" spc="0" normalizeH="0" baseline="0" noProof="0" dirty="0" err="1">
                <a:ln>
                  <a:noFill/>
                </a:ln>
                <a:solidFill>
                  <a:srgbClr val="002060"/>
                </a:solidFill>
                <a:effectLst/>
                <a:uLnTx/>
                <a:uFillTx/>
                <a:latin typeface="Noto Sans"/>
                <a:ea typeface="+mn-ea"/>
                <a:cs typeface="+mn-cs"/>
              </a:rPr>
              <a:t>adenocarcinoma</a:t>
            </a:r>
            <a:r>
              <a:rPr kumimoji="0" lang="fr-FR" sz="1200" b="1" i="0" u="none" strike="noStrike" kern="1200" cap="none" spc="0" normalizeH="0" baseline="0" noProof="0" dirty="0">
                <a:ln>
                  <a:noFill/>
                </a:ln>
                <a:solidFill>
                  <a:srgbClr val="002060"/>
                </a:solidFill>
                <a:effectLst/>
                <a:uLnTx/>
                <a:uFillTx/>
                <a:latin typeface="Noto Sans"/>
                <a:ea typeface="+mn-ea"/>
                <a:cs typeface="+mn-cs"/>
              </a:rPr>
              <a:t>.</a:t>
            </a:r>
          </a:p>
        </p:txBody>
      </p:sp>
      <p:sp>
        <p:nvSpPr>
          <p:cNvPr id="75" name="TextBox 4">
            <a:extLst>
              <a:ext uri="{FF2B5EF4-FFF2-40B4-BE49-F238E27FC236}">
                <a16:creationId xmlns:a16="http://schemas.microsoft.com/office/drawing/2014/main" id="{621763CA-B4BE-43A4-9424-E039B88A7CC6}"/>
              </a:ext>
            </a:extLst>
          </p:cNvPr>
          <p:cNvSpPr txBox="1"/>
          <p:nvPr/>
        </p:nvSpPr>
        <p:spPr>
          <a:xfrm>
            <a:off x="2264663" y="1421321"/>
            <a:ext cx="2191999" cy="230832"/>
          </a:xfrm>
          <a:prstGeom prst="rect">
            <a:avLst/>
          </a:prstGeom>
          <a:noFill/>
        </p:spPr>
        <p:txBody>
          <a:bodyPr wrap="square" rtlCol="0">
            <a:spAutoFit/>
          </a:bodyPr>
          <a:lstStyle>
            <a:defPPr>
              <a:defRPr lang="fr-FR"/>
            </a:defPPr>
            <a:lvl1pPr algn="r">
              <a:defRPr sz="900" i="1">
                <a:solidFill>
                  <a:srgbClr val="F06134"/>
                </a:solidFill>
                <a:latin typeface="Arial Narrow" panose="020B0606020202030204" pitchFamily="34" charset="0"/>
              </a:defRPr>
            </a:lvl1p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err="1">
                <a:ln>
                  <a:noFill/>
                </a:ln>
                <a:solidFill>
                  <a:prstClr val="white">
                    <a:lumMod val="50000"/>
                  </a:prstClr>
                </a:solidFill>
                <a:effectLst/>
                <a:uLnTx/>
                <a:uFillTx/>
                <a:latin typeface="Arial Narrow" panose="020B0606020202030204" pitchFamily="34" charset="0"/>
                <a:ea typeface="+mn-ea"/>
                <a:cs typeface="+mn-cs"/>
              </a:rPr>
              <a:t>Neoptolemos</a:t>
            </a:r>
            <a:r>
              <a:rPr kumimoji="0" lang="fr-FR" sz="900" b="0" i="1" u="none" strike="noStrike" kern="1200" cap="none" spc="0" normalizeH="0" baseline="0" noProof="0" dirty="0">
                <a:ln>
                  <a:noFill/>
                </a:ln>
                <a:solidFill>
                  <a:prstClr val="white">
                    <a:lumMod val="50000"/>
                  </a:prstClr>
                </a:solidFill>
                <a:effectLst/>
                <a:uLnTx/>
                <a:uFillTx/>
                <a:latin typeface="Arial Narrow" panose="020B0606020202030204" pitchFamily="34" charset="0"/>
                <a:ea typeface="+mn-ea"/>
                <a:cs typeface="+mn-cs"/>
              </a:rPr>
              <a:t> et al, Lancet 2018</a:t>
            </a:r>
          </a:p>
        </p:txBody>
      </p:sp>
      <p:sp>
        <p:nvSpPr>
          <p:cNvPr id="76" name="TextBox 4">
            <a:extLst>
              <a:ext uri="{FF2B5EF4-FFF2-40B4-BE49-F238E27FC236}">
                <a16:creationId xmlns:a16="http://schemas.microsoft.com/office/drawing/2014/main" id="{77D3072C-2381-4743-9E6A-ED869D1F311D}"/>
              </a:ext>
            </a:extLst>
          </p:cNvPr>
          <p:cNvSpPr txBox="1"/>
          <p:nvPr/>
        </p:nvSpPr>
        <p:spPr>
          <a:xfrm>
            <a:off x="6707836" y="1421321"/>
            <a:ext cx="2191999" cy="230832"/>
          </a:xfrm>
          <a:prstGeom prst="rect">
            <a:avLst/>
          </a:prstGeom>
          <a:noFill/>
        </p:spPr>
        <p:txBody>
          <a:bodyPr wrap="square" rtlCol="0">
            <a:spAutoFit/>
          </a:bodyPr>
          <a:lstStyle>
            <a:defPPr>
              <a:defRPr lang="fr-FR"/>
            </a:defPPr>
            <a:lvl1pPr algn="r">
              <a:defRPr sz="900" i="1">
                <a:solidFill>
                  <a:srgbClr val="F06134"/>
                </a:solidFill>
                <a:latin typeface="Arial Narrow" panose="020B0606020202030204" pitchFamily="34" charset="0"/>
              </a:defRPr>
            </a:lvl1p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white">
                    <a:lumMod val="50000"/>
                  </a:prstClr>
                </a:solidFill>
                <a:effectLst/>
                <a:uLnTx/>
                <a:uFillTx/>
                <a:latin typeface="Arial Narrow" panose="020B0606020202030204" pitchFamily="34" charset="0"/>
                <a:ea typeface="+mn-ea"/>
                <a:cs typeface="+mn-cs"/>
              </a:rPr>
              <a:t>Margaret </a:t>
            </a:r>
            <a:r>
              <a:rPr kumimoji="0" lang="fr-FR" sz="900" b="0" i="1" u="none" strike="noStrike" kern="1200" cap="none" spc="0" normalizeH="0" baseline="0" noProof="0" dirty="0" err="1">
                <a:ln>
                  <a:noFill/>
                </a:ln>
                <a:solidFill>
                  <a:prstClr val="white">
                    <a:lumMod val="50000"/>
                  </a:prstClr>
                </a:solidFill>
                <a:effectLst/>
                <a:uLnTx/>
                <a:uFillTx/>
                <a:latin typeface="Arial Narrow" panose="020B0606020202030204" pitchFamily="34" charset="0"/>
                <a:ea typeface="+mn-ea"/>
                <a:cs typeface="+mn-cs"/>
              </a:rPr>
              <a:t>Tempero</a:t>
            </a:r>
            <a:r>
              <a:rPr kumimoji="0" lang="fr-FR" sz="900" b="0" i="1" u="none" strike="noStrike" kern="1200" cap="none" spc="0" normalizeH="0" baseline="0" noProof="0" dirty="0">
                <a:ln>
                  <a:noFill/>
                </a:ln>
                <a:solidFill>
                  <a:prstClr val="white">
                    <a:lumMod val="50000"/>
                  </a:prstClr>
                </a:solidFill>
                <a:effectLst/>
                <a:uLnTx/>
                <a:uFillTx/>
                <a:latin typeface="Arial Narrow" panose="020B0606020202030204" pitchFamily="34" charset="0"/>
                <a:ea typeface="+mn-ea"/>
                <a:cs typeface="+mn-cs"/>
              </a:rPr>
              <a:t> et al, ASCO 2019</a:t>
            </a:r>
          </a:p>
        </p:txBody>
      </p:sp>
    </p:spTree>
    <p:extLst>
      <p:ext uri="{BB962C8B-B14F-4D97-AF65-F5344CB8AC3E}">
        <p14:creationId xmlns:p14="http://schemas.microsoft.com/office/powerpoint/2010/main" val="42269302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Shape 41"/>
        <p:cNvGrpSpPr/>
        <p:nvPr/>
      </p:nvGrpSpPr>
      <p:grpSpPr>
        <a:xfrm>
          <a:off x="0" y="0"/>
          <a:ext cx="0" cy="0"/>
          <a:chOff x="0" y="0"/>
          <a:chExt cx="0" cy="0"/>
        </a:xfrm>
      </p:grpSpPr>
      <p:sp>
        <p:nvSpPr>
          <p:cNvPr id="42" name="Google Shape;42;p2"/>
          <p:cNvSpPr txBox="1">
            <a:spLocks noGrp="1"/>
          </p:cNvSpPr>
          <p:nvPr>
            <p:ph type="title"/>
          </p:nvPr>
        </p:nvSpPr>
        <p:spPr>
          <a:prstGeom prst="rect">
            <a:avLst/>
          </a:prstGeom>
          <a:noFill/>
          <a:ln>
            <a:noFill/>
          </a:ln>
        </p:spPr>
        <p:txBody>
          <a:bodyPr spcFirstLastPara="1" wrap="square" lIns="91425" tIns="45700" rIns="91425" bIns="45700" anchor="b" anchorCtr="0">
            <a:normAutofit/>
          </a:bodyPr>
          <a:lstStyle/>
          <a:p>
            <a:pPr marL="0" lvl="0" indent="0" algn="l" rtl="0">
              <a:lnSpc>
                <a:spcPct val="90000"/>
              </a:lnSpc>
              <a:spcBef>
                <a:spcPts val="0"/>
              </a:spcBef>
              <a:spcAft>
                <a:spcPts val="0"/>
              </a:spcAft>
              <a:buClr>
                <a:srgbClr val="EC8014"/>
              </a:buClr>
              <a:buSzPts val="4400"/>
              <a:buFont typeface="Arial Narrow"/>
              <a:buNone/>
            </a:pPr>
            <a:r>
              <a:rPr lang="fr-FR" sz="3200" b="1" dirty="0"/>
              <a:t>Cancers du pancréas</a:t>
            </a:r>
            <a:endParaRPr sz="3200" b="1" dirty="0"/>
          </a:p>
        </p:txBody>
      </p:sp>
      <p:sp>
        <p:nvSpPr>
          <p:cNvPr id="43" name="Google Shape;43;p2"/>
          <p:cNvSpPr txBox="1">
            <a:spLocks noGrp="1"/>
          </p:cNvSpPr>
          <p:nvPr>
            <p:ph type="body" idx="1"/>
          </p:nvPr>
        </p:nvSpPr>
        <p:spPr>
          <a:prstGeom prst="rect">
            <a:avLst/>
          </a:prstGeom>
          <a:noFill/>
          <a:ln>
            <a:noFill/>
          </a:ln>
        </p:spPr>
        <p:txBody>
          <a:bodyPr spcFirstLastPara="1" wrap="square" lIns="91425" tIns="45700" rIns="91425" bIns="45700" anchor="t" anchorCtr="0">
            <a:noAutofit/>
          </a:bodyPr>
          <a:lstStyle/>
          <a:p>
            <a:pPr marL="0" lvl="0" indent="0">
              <a:spcBef>
                <a:spcPts val="0"/>
              </a:spcBef>
            </a:pPr>
            <a:r>
              <a:rPr lang="fr-FR" sz="1800" b="0" dirty="0"/>
              <a:t>SWOG S1505: </a:t>
            </a:r>
            <a:r>
              <a:rPr lang="fr-FR" sz="1800" b="0" dirty="0" err="1"/>
              <a:t>Results</a:t>
            </a:r>
            <a:r>
              <a:rPr lang="fr-FR" sz="1800" b="0" dirty="0"/>
              <a:t> of </a:t>
            </a:r>
            <a:r>
              <a:rPr lang="fr-FR" sz="1800" b="0" dirty="0" err="1"/>
              <a:t>perioperative</a:t>
            </a:r>
            <a:r>
              <a:rPr lang="fr-FR" sz="1800" b="0" dirty="0"/>
              <a:t> </a:t>
            </a:r>
            <a:r>
              <a:rPr lang="fr-FR" sz="1800" b="0" dirty="0" err="1"/>
              <a:t>chemotherapy</a:t>
            </a:r>
            <a:r>
              <a:rPr lang="fr-FR" sz="1800" b="0" dirty="0"/>
              <a:t> (</a:t>
            </a:r>
            <a:r>
              <a:rPr lang="fr-FR" sz="1800" b="0" dirty="0" err="1"/>
              <a:t>peri</a:t>
            </a:r>
            <a:r>
              <a:rPr lang="fr-FR" sz="1800" b="0" dirty="0"/>
              <a:t>-op </a:t>
            </a:r>
            <a:r>
              <a:rPr lang="fr-FR" sz="1800" b="0" dirty="0" err="1"/>
              <a:t>CTx</a:t>
            </a:r>
            <a:r>
              <a:rPr lang="fr-FR" sz="1800" b="0" dirty="0"/>
              <a:t>) </a:t>
            </a:r>
            <a:r>
              <a:rPr lang="fr-FR" sz="1800" b="0" dirty="0" err="1"/>
              <a:t>with</a:t>
            </a:r>
            <a:r>
              <a:rPr lang="fr-FR" sz="1800" b="0" dirty="0"/>
              <a:t> </a:t>
            </a:r>
            <a:r>
              <a:rPr lang="fr-FR" sz="1800" b="0" dirty="0" err="1"/>
              <a:t>mfolfirinox</a:t>
            </a:r>
            <a:r>
              <a:rPr lang="fr-FR" sz="1800" b="0" dirty="0"/>
              <a:t> versus gemcitabine/</a:t>
            </a:r>
            <a:r>
              <a:rPr lang="fr-FR" sz="1800" b="0" dirty="0" err="1"/>
              <a:t>nab</a:t>
            </a:r>
            <a:r>
              <a:rPr lang="fr-FR" sz="1800" b="0" dirty="0"/>
              <a:t>-paclitaxel (Gem/</a:t>
            </a:r>
            <a:r>
              <a:rPr lang="fr-FR" sz="1800" b="0" dirty="0" err="1"/>
              <a:t>nabP</a:t>
            </a:r>
            <a:r>
              <a:rPr lang="fr-FR" sz="1800" b="0" dirty="0"/>
              <a:t>) for </a:t>
            </a:r>
            <a:r>
              <a:rPr lang="fr-FR" sz="1800" b="0" dirty="0" err="1"/>
              <a:t>resectable</a:t>
            </a:r>
            <a:r>
              <a:rPr lang="fr-FR" sz="1800" b="0" dirty="0"/>
              <a:t> </a:t>
            </a:r>
            <a:r>
              <a:rPr lang="fr-FR" sz="1800" b="0" dirty="0" err="1"/>
              <a:t>pancreatic</a:t>
            </a:r>
            <a:r>
              <a:rPr lang="fr-FR" sz="1800" b="0" dirty="0"/>
              <a:t> </a:t>
            </a:r>
            <a:r>
              <a:rPr lang="fr-FR" sz="1800" b="0" dirty="0" err="1"/>
              <a:t>ductal</a:t>
            </a:r>
            <a:r>
              <a:rPr lang="fr-FR" sz="1800" b="0" dirty="0"/>
              <a:t> </a:t>
            </a:r>
            <a:r>
              <a:rPr lang="fr-FR" sz="1800" b="0" dirty="0" err="1"/>
              <a:t>adenocarcinoma</a:t>
            </a:r>
            <a:r>
              <a:rPr lang="fr-FR" sz="1800" b="0" dirty="0"/>
              <a:t> (PDA).</a:t>
            </a:r>
          </a:p>
          <a:p>
            <a:pPr marL="0" lvl="0" indent="0">
              <a:spcBef>
                <a:spcPts val="0"/>
              </a:spcBef>
            </a:pPr>
            <a:endParaRPr lang="fr-FR" sz="1800" b="0" i="1" dirty="0"/>
          </a:p>
          <a:p>
            <a:pPr lvl="0">
              <a:spcBef>
                <a:spcPts val="0"/>
              </a:spcBef>
            </a:pPr>
            <a:r>
              <a:rPr lang="fr-FR" sz="1600" b="0" i="1" dirty="0" err="1"/>
              <a:t>Davendra</a:t>
            </a:r>
            <a:r>
              <a:rPr lang="fr-FR" sz="1600" b="0" i="1" dirty="0"/>
              <a:t> </a:t>
            </a:r>
            <a:r>
              <a:rPr lang="fr-FR" sz="1600" b="0" i="1" dirty="0" err="1"/>
              <a:t>Sohal</a:t>
            </a:r>
            <a:r>
              <a:rPr lang="fr-FR" sz="1600" b="0" i="1" dirty="0"/>
              <a:t>  et al., ASCO2020, Abs 4504</a:t>
            </a:r>
            <a:endParaRPr sz="1600" b="0" i="1" dirty="0"/>
          </a:p>
        </p:txBody>
      </p:sp>
    </p:spTree>
    <p:extLst>
      <p:ext uri="{BB962C8B-B14F-4D97-AF65-F5344CB8AC3E}">
        <p14:creationId xmlns:p14="http://schemas.microsoft.com/office/powerpoint/2010/main" val="4173416849"/>
      </p:ext>
    </p:extLst>
  </p:cSld>
  <p:clrMapOvr>
    <a:masterClrMapping/>
  </p:clrMapOvr>
  <p:transition spd="slow">
    <p:wipe/>
  </p:transition>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58;p12"/>
          <p:cNvSpPr txBox="1">
            <a:spLocks noGrp="1"/>
          </p:cNvSpPr>
          <p:nvPr>
            <p:ph type="title"/>
          </p:nvPr>
        </p:nvSpPr>
        <p:spPr>
          <a:prstGeom prst="rect">
            <a:avLst/>
          </a:prstGeom>
          <a:noFill/>
          <a:ln>
            <a:noFill/>
          </a:ln>
        </p:spPr>
        <p:txBody>
          <a:bodyPr spcFirstLastPara="1" wrap="square" lIns="91425" tIns="45700" rIns="91425" bIns="45700" anchor="ctr" anchorCtr="0">
            <a:noAutofit/>
          </a:bodyPr>
          <a:lstStyle/>
          <a:p>
            <a:pPr marL="0" lvl="0" indent="0" algn="l" rtl="0">
              <a:lnSpc>
                <a:spcPct val="90000"/>
              </a:lnSpc>
              <a:spcBef>
                <a:spcPts val="0"/>
              </a:spcBef>
              <a:spcAft>
                <a:spcPts val="0"/>
              </a:spcAft>
              <a:buClr>
                <a:schemeClr val="dk1"/>
              </a:buClr>
              <a:buSzPts val="2000"/>
              <a:buFont typeface="Arial Narrow"/>
              <a:buNone/>
            </a:pPr>
            <a:r>
              <a:rPr lang="fr-FR" sz="2000" dirty="0"/>
              <a:t>Cancer du pancréas résécable et CT péri-opératoire</a:t>
            </a:r>
            <a:br>
              <a:rPr lang="fr-FR" sz="2000" dirty="0"/>
            </a:br>
            <a:r>
              <a:rPr lang="fr-FR" sz="2000" b="1" dirty="0"/>
              <a:t>Etude SWOG S1505</a:t>
            </a:r>
            <a:endParaRPr sz="2000" b="1" dirty="0"/>
          </a:p>
        </p:txBody>
      </p:sp>
      <p:sp>
        <p:nvSpPr>
          <p:cNvPr id="3" name="Espace réservé du texte 2"/>
          <p:cNvSpPr>
            <a:spLocks noGrp="1"/>
          </p:cNvSpPr>
          <p:nvPr>
            <p:ph sz="half" idx="1"/>
          </p:nvPr>
        </p:nvSpPr>
        <p:spPr/>
        <p:txBody>
          <a:bodyPr vert="horz" lIns="91440" tIns="45720" rIns="91440" bIns="45720" rtlCol="0">
            <a:noAutofit/>
          </a:bodyPr>
          <a:lstStyle/>
          <a:p>
            <a:pPr marL="171450" indent="-171450">
              <a:buBlip>
                <a:blip r:embed="rId2"/>
              </a:buBlip>
            </a:pPr>
            <a:r>
              <a:rPr lang="fr-FR" sz="1600" dirty="0"/>
              <a:t>Contexte</a:t>
            </a:r>
          </a:p>
          <a:p>
            <a:pPr marL="514350" lvl="1" indent="-171450">
              <a:buClr>
                <a:srgbClr val="002060"/>
              </a:buClr>
              <a:buChar char="•"/>
            </a:pPr>
            <a:r>
              <a:rPr lang="fr-FR" sz="1400" dirty="0"/>
              <a:t>Dans les cancers du pancréas réséqués, la chimiothérapie adjuvante (</a:t>
            </a:r>
            <a:r>
              <a:rPr lang="fr-FR" sz="1400" dirty="0" err="1"/>
              <a:t>Gemcitabine</a:t>
            </a:r>
            <a:r>
              <a:rPr lang="fr-FR" sz="1400" dirty="0"/>
              <a:t> seule ou associée à la </a:t>
            </a:r>
            <a:r>
              <a:rPr lang="fr-FR" sz="1400" dirty="0" err="1"/>
              <a:t>capecitabine</a:t>
            </a:r>
            <a:r>
              <a:rPr lang="fr-FR" sz="1400" dirty="0"/>
              <a:t> puis </a:t>
            </a:r>
            <a:r>
              <a:rPr lang="fr-FR" sz="1400" dirty="0" err="1"/>
              <a:t>FOLFIRINOXm</a:t>
            </a:r>
            <a:r>
              <a:rPr lang="fr-FR" sz="1400" dirty="0"/>
              <a:t>) a démontré un bénéfice certain (1-3)</a:t>
            </a:r>
          </a:p>
          <a:p>
            <a:pPr marL="514350" lvl="1" indent="-171450">
              <a:buClr>
                <a:srgbClr val="002060"/>
              </a:buClr>
              <a:buChar char="•"/>
            </a:pPr>
            <a:r>
              <a:rPr lang="fr-FR" sz="1400" dirty="0"/>
              <a:t>L’intérêt d’une chimiothérapie préopératoire (et donc péri-opératoire) reste à démontrer</a:t>
            </a:r>
          </a:p>
          <a:p>
            <a:pPr marL="514350" lvl="1" indent="-171450">
              <a:buClr>
                <a:srgbClr val="002060"/>
              </a:buClr>
              <a:buChar char="•"/>
            </a:pPr>
            <a:r>
              <a:rPr lang="fr-FR" sz="1400" dirty="0"/>
              <a:t>L’essai APACT (ASCO 2019) a par ailleurs montré une efficacité globalement similaire de l’association </a:t>
            </a:r>
            <a:r>
              <a:rPr lang="fr-FR" sz="1400" dirty="0" err="1"/>
              <a:t>Gemcitabine</a:t>
            </a:r>
            <a:r>
              <a:rPr lang="fr-FR" sz="1400" dirty="0"/>
              <a:t>/</a:t>
            </a:r>
            <a:r>
              <a:rPr lang="fr-FR" sz="1400" dirty="0" err="1"/>
              <a:t>Nab-Paclitaxel</a:t>
            </a:r>
            <a:r>
              <a:rPr lang="fr-FR" sz="1400" dirty="0"/>
              <a:t> (</a:t>
            </a:r>
            <a:r>
              <a:rPr lang="fr-FR" sz="1400" dirty="0" err="1"/>
              <a:t>GemNab</a:t>
            </a:r>
            <a:r>
              <a:rPr lang="fr-FR" sz="1400" dirty="0"/>
              <a:t>) versus </a:t>
            </a:r>
            <a:r>
              <a:rPr lang="fr-FR" sz="1400" dirty="0" err="1"/>
              <a:t>gemcitabine</a:t>
            </a:r>
            <a:r>
              <a:rPr lang="fr-FR" sz="1400" dirty="0"/>
              <a:t> seule en traitement adjuvant (4)</a:t>
            </a:r>
          </a:p>
          <a:p>
            <a:pPr marL="514350" lvl="1" indent="-171450">
              <a:buChar char="•"/>
            </a:pPr>
            <a:endParaRPr lang="fr-FR" sz="1400" dirty="0"/>
          </a:p>
          <a:p>
            <a:pPr marL="171450" indent="-171450">
              <a:buBlip>
                <a:blip r:embed="rId2"/>
              </a:buBlip>
            </a:pPr>
            <a:r>
              <a:rPr lang="fr-FR" sz="1600" dirty="0"/>
              <a:t>Etude SWOGS1505</a:t>
            </a:r>
          </a:p>
          <a:p>
            <a:pPr marL="514350" lvl="1" indent="-171450">
              <a:buClr>
                <a:srgbClr val="002060"/>
              </a:buClr>
              <a:buChar char="•"/>
            </a:pPr>
            <a:r>
              <a:rPr lang="fr-FR" sz="1400" dirty="0">
                <a:sym typeface="Arial Narrow"/>
              </a:rPr>
              <a:t>Etude américaine randomisée comparant </a:t>
            </a:r>
            <a:br>
              <a:rPr lang="fr-FR" sz="1400" dirty="0">
                <a:sym typeface="Arial Narrow"/>
              </a:rPr>
            </a:br>
            <a:r>
              <a:rPr lang="fr-FR" sz="1400" dirty="0">
                <a:sym typeface="Arial Narrow"/>
              </a:rPr>
              <a:t>une CT péri-opératoire (3 mois avant et après </a:t>
            </a:r>
            <a:br>
              <a:rPr lang="fr-FR" sz="1400" dirty="0">
                <a:sym typeface="Arial Narrow"/>
              </a:rPr>
            </a:br>
            <a:r>
              <a:rPr lang="fr-FR" sz="1400" dirty="0">
                <a:sym typeface="Arial Narrow"/>
              </a:rPr>
              <a:t>la chirurgie) par FOLFIRINOX modifié (</a:t>
            </a:r>
            <a:r>
              <a:rPr lang="fr-FR" sz="1400" dirty="0" err="1">
                <a:sym typeface="Arial Narrow"/>
              </a:rPr>
              <a:t>mFFX</a:t>
            </a:r>
            <a:r>
              <a:rPr lang="fr-FR" sz="1400" dirty="0">
                <a:sym typeface="Arial Narrow"/>
              </a:rPr>
              <a:t>) </a:t>
            </a:r>
            <a:br>
              <a:rPr lang="fr-FR" sz="1400" dirty="0">
                <a:sym typeface="Arial Narrow"/>
              </a:rPr>
            </a:br>
            <a:r>
              <a:rPr lang="fr-FR" sz="1400" dirty="0">
                <a:sym typeface="Arial Narrow"/>
              </a:rPr>
              <a:t>ou </a:t>
            </a:r>
            <a:r>
              <a:rPr lang="fr-FR" sz="1400" dirty="0" err="1">
                <a:sym typeface="Arial Narrow"/>
              </a:rPr>
              <a:t>Gemcitabine</a:t>
            </a:r>
            <a:r>
              <a:rPr lang="fr-FR" sz="1400" dirty="0">
                <a:sym typeface="Arial Narrow"/>
              </a:rPr>
              <a:t>/</a:t>
            </a:r>
            <a:r>
              <a:rPr lang="fr-FR" sz="1400" dirty="0" err="1">
                <a:sym typeface="Arial Narrow"/>
              </a:rPr>
              <a:t>Nab</a:t>
            </a:r>
            <a:r>
              <a:rPr lang="fr-FR" sz="1400" dirty="0">
                <a:sym typeface="Arial Narrow"/>
              </a:rPr>
              <a:t>-Paclitaxel (</a:t>
            </a:r>
            <a:r>
              <a:rPr lang="fr-FR" sz="1400" dirty="0" err="1">
                <a:sym typeface="Arial Narrow"/>
              </a:rPr>
              <a:t>GemNab</a:t>
            </a:r>
            <a:r>
              <a:rPr lang="fr-FR" sz="1400" dirty="0">
                <a:sym typeface="Arial Narrow"/>
              </a:rPr>
              <a:t>) </a:t>
            </a:r>
            <a:br>
              <a:rPr lang="fr-FR" sz="1400" dirty="0">
                <a:sym typeface="Arial Narrow"/>
              </a:rPr>
            </a:br>
            <a:r>
              <a:rPr lang="fr-FR" sz="1400" dirty="0">
                <a:sym typeface="Arial Narrow"/>
              </a:rPr>
              <a:t>dans les adénocarcinomes pancréatiques résécables</a:t>
            </a:r>
            <a:endParaRPr lang="fr-FR" sz="1400" dirty="0">
              <a:sym typeface="Calibri"/>
            </a:endParaRPr>
          </a:p>
          <a:p>
            <a:pPr marL="171450" indent="-171450">
              <a:buBlip>
                <a:blip r:embed="rId2"/>
              </a:buBlip>
            </a:pPr>
            <a:endParaRPr lang="fr-FR" sz="1600" dirty="0"/>
          </a:p>
          <a:p>
            <a:pPr marL="514350" lvl="1" indent="-171450">
              <a:buChar char="•"/>
            </a:pPr>
            <a:endParaRPr lang="fr-FR" sz="1400" dirty="0"/>
          </a:p>
        </p:txBody>
      </p:sp>
      <p:sp>
        <p:nvSpPr>
          <p:cNvPr id="5" name="Google Shape;63;p12"/>
          <p:cNvSpPr/>
          <p:nvPr/>
        </p:nvSpPr>
        <p:spPr>
          <a:xfrm>
            <a:off x="396424" y="4302076"/>
            <a:ext cx="2129233" cy="523180"/>
          </a:xfrm>
          <a:prstGeom prst="rect">
            <a:avLst/>
          </a:prstGeom>
          <a:noFill/>
          <a:ln>
            <a:noFill/>
          </a:ln>
        </p:spPr>
        <p:txBody>
          <a:bodyPr spcFirstLastPara="1" wrap="square" lIns="91425" tIns="45700" rIns="91425" bIns="45700" anchor="t" anchorCtr="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1" u="none" strike="noStrike" kern="1200" cap="none" spc="0" normalizeH="0" baseline="0" noProof="0" dirty="0">
                <a:ln>
                  <a:noFill/>
                </a:ln>
                <a:solidFill>
                  <a:prstClr val="white">
                    <a:lumMod val="50000"/>
                  </a:prstClr>
                </a:solidFill>
                <a:effectLst/>
                <a:uLnTx/>
                <a:uFillTx/>
                <a:latin typeface="Arial"/>
                <a:ea typeface="Arial"/>
                <a:cs typeface="Arial"/>
                <a:sym typeface="Arial"/>
              </a:rPr>
              <a:t>1 </a:t>
            </a:r>
            <a:r>
              <a:rPr kumimoji="0" lang="fr-FR" sz="700" b="0" i="1" u="none" strike="noStrike" kern="1200" cap="none" spc="0" normalizeH="0" baseline="0" noProof="0" dirty="0" err="1">
                <a:ln>
                  <a:noFill/>
                </a:ln>
                <a:solidFill>
                  <a:prstClr val="white">
                    <a:lumMod val="50000"/>
                  </a:prstClr>
                </a:solidFill>
                <a:effectLst/>
                <a:uLnTx/>
                <a:uFillTx/>
                <a:latin typeface="Arial"/>
                <a:ea typeface="Arial"/>
                <a:cs typeface="Arial"/>
                <a:sym typeface="Arial"/>
              </a:rPr>
              <a:t>Oettle</a:t>
            </a:r>
            <a:r>
              <a:rPr kumimoji="0" lang="fr-FR" sz="700" b="0" i="1" u="none" strike="noStrike" kern="1200" cap="none" spc="0" normalizeH="0" baseline="0" noProof="0" dirty="0">
                <a:ln>
                  <a:noFill/>
                </a:ln>
                <a:solidFill>
                  <a:prstClr val="white">
                    <a:lumMod val="50000"/>
                  </a:prstClr>
                </a:solidFill>
                <a:effectLst/>
                <a:uLnTx/>
                <a:uFillTx/>
                <a:latin typeface="Arial"/>
                <a:ea typeface="Arial"/>
                <a:cs typeface="Arial"/>
                <a:sym typeface="Arial"/>
              </a:rPr>
              <a:t> JAMA 2013;</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1" u="none" strike="noStrike" kern="1200" cap="none" spc="0" normalizeH="0" baseline="0" noProof="0" dirty="0">
                <a:ln>
                  <a:noFill/>
                </a:ln>
                <a:solidFill>
                  <a:prstClr val="white">
                    <a:lumMod val="50000"/>
                  </a:prstClr>
                </a:solidFill>
                <a:effectLst/>
                <a:uLnTx/>
                <a:uFillTx/>
                <a:latin typeface="Arial"/>
                <a:ea typeface="Arial"/>
                <a:cs typeface="Arial"/>
                <a:sym typeface="Arial"/>
              </a:rPr>
              <a:t>2 </a:t>
            </a:r>
            <a:r>
              <a:rPr kumimoji="0" lang="fr-FR" sz="700" b="0" i="1" u="none" strike="noStrike" kern="1200" cap="none" spc="0" normalizeH="0" baseline="0" noProof="0" dirty="0" err="1">
                <a:ln>
                  <a:noFill/>
                </a:ln>
                <a:solidFill>
                  <a:prstClr val="white">
                    <a:lumMod val="50000"/>
                  </a:prstClr>
                </a:solidFill>
                <a:effectLst/>
                <a:uLnTx/>
                <a:uFillTx/>
                <a:latin typeface="Arial"/>
                <a:ea typeface="Arial"/>
                <a:cs typeface="Arial"/>
                <a:sym typeface="Arial"/>
              </a:rPr>
              <a:t>Neoptolemos</a:t>
            </a:r>
            <a:r>
              <a:rPr kumimoji="0" lang="fr-FR" sz="700" b="0" i="1" u="none" strike="noStrike" kern="1200" cap="none" spc="0" normalizeH="0" baseline="0" noProof="0" dirty="0">
                <a:ln>
                  <a:noFill/>
                </a:ln>
                <a:solidFill>
                  <a:prstClr val="white">
                    <a:lumMod val="50000"/>
                  </a:prstClr>
                </a:solidFill>
                <a:effectLst/>
                <a:uLnTx/>
                <a:uFillTx/>
                <a:latin typeface="Arial"/>
                <a:ea typeface="Arial"/>
                <a:cs typeface="Arial"/>
                <a:sym typeface="Arial"/>
              </a:rPr>
              <a:t> Lancet 2017;</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1" u="none" strike="noStrike" kern="1200" cap="none" spc="0" normalizeH="0" baseline="0" noProof="0" dirty="0">
                <a:ln>
                  <a:noFill/>
                </a:ln>
                <a:solidFill>
                  <a:prstClr val="white">
                    <a:lumMod val="50000"/>
                  </a:prstClr>
                </a:solidFill>
                <a:effectLst/>
                <a:uLnTx/>
                <a:uFillTx/>
                <a:latin typeface="Arial"/>
                <a:ea typeface="Arial"/>
                <a:cs typeface="Arial"/>
                <a:sym typeface="Arial"/>
              </a:rPr>
              <a:t>3 Conroy et al. N </a:t>
            </a:r>
            <a:r>
              <a:rPr kumimoji="0" lang="fr-FR" sz="700" b="0" i="1" u="none" strike="noStrike" kern="1200" cap="none" spc="0" normalizeH="0" baseline="0" noProof="0" dirty="0" err="1">
                <a:ln>
                  <a:noFill/>
                </a:ln>
                <a:solidFill>
                  <a:prstClr val="white">
                    <a:lumMod val="50000"/>
                  </a:prstClr>
                </a:solidFill>
                <a:effectLst/>
                <a:uLnTx/>
                <a:uFillTx/>
                <a:latin typeface="Arial"/>
                <a:ea typeface="Arial"/>
                <a:cs typeface="Arial"/>
                <a:sym typeface="Arial"/>
              </a:rPr>
              <a:t>Engl</a:t>
            </a:r>
            <a:r>
              <a:rPr kumimoji="0" lang="fr-FR" sz="700" b="0" i="1" u="none" strike="noStrike" kern="1200" cap="none" spc="0" normalizeH="0" baseline="0" noProof="0" dirty="0">
                <a:ln>
                  <a:noFill/>
                </a:ln>
                <a:solidFill>
                  <a:prstClr val="white">
                    <a:lumMod val="50000"/>
                  </a:prstClr>
                </a:solidFill>
                <a:effectLst/>
                <a:uLnTx/>
                <a:uFillTx/>
                <a:latin typeface="Arial"/>
                <a:ea typeface="Arial"/>
                <a:cs typeface="Arial"/>
                <a:sym typeface="Arial"/>
              </a:rPr>
              <a:t> J Med 2018;</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1" u="none" strike="noStrike" kern="1200" cap="none" spc="0" normalizeH="0" baseline="0" noProof="0" dirty="0">
                <a:ln>
                  <a:noFill/>
                </a:ln>
                <a:solidFill>
                  <a:prstClr val="white">
                    <a:lumMod val="50000"/>
                  </a:prstClr>
                </a:solidFill>
                <a:effectLst/>
                <a:uLnTx/>
                <a:uFillTx/>
                <a:latin typeface="Arial"/>
                <a:ea typeface="Arial"/>
                <a:cs typeface="Arial"/>
                <a:sym typeface="Arial"/>
              </a:rPr>
              <a:t>4 </a:t>
            </a:r>
            <a:r>
              <a:rPr kumimoji="0" lang="fr-FR" sz="700" b="0" i="1" u="none" strike="noStrike" kern="1200" cap="none" spc="0" normalizeH="0" baseline="0" noProof="0" dirty="0" err="1">
                <a:ln>
                  <a:noFill/>
                </a:ln>
                <a:solidFill>
                  <a:prstClr val="white">
                    <a:lumMod val="50000"/>
                  </a:prstClr>
                </a:solidFill>
                <a:effectLst/>
                <a:uLnTx/>
                <a:uFillTx/>
                <a:latin typeface="Arial"/>
                <a:ea typeface="Arial"/>
                <a:cs typeface="Arial"/>
                <a:sym typeface="Arial"/>
              </a:rPr>
              <a:t>Tempero</a:t>
            </a:r>
            <a:r>
              <a:rPr kumimoji="0" lang="fr-FR" sz="700" b="0" i="1" u="none" strike="noStrike" kern="1200" cap="none" spc="0" normalizeH="0" baseline="0" noProof="0" dirty="0">
                <a:ln>
                  <a:noFill/>
                </a:ln>
                <a:solidFill>
                  <a:prstClr val="white">
                    <a:lumMod val="50000"/>
                  </a:prstClr>
                </a:solidFill>
                <a:effectLst/>
                <a:uLnTx/>
                <a:uFillTx/>
                <a:latin typeface="Arial"/>
                <a:ea typeface="Arial"/>
                <a:cs typeface="Arial"/>
                <a:sym typeface="Arial"/>
              </a:rPr>
              <a:t> et </a:t>
            </a:r>
            <a:r>
              <a:rPr kumimoji="0" lang="fr-FR" sz="700" b="0" i="1" u="none" strike="noStrike" kern="1200" cap="none" spc="0" normalizeH="0" baseline="0" noProof="0" dirty="0" err="1">
                <a:ln>
                  <a:noFill/>
                </a:ln>
                <a:solidFill>
                  <a:prstClr val="white">
                    <a:lumMod val="50000"/>
                  </a:prstClr>
                </a:solidFill>
                <a:effectLst/>
                <a:uLnTx/>
                <a:uFillTx/>
                <a:latin typeface="Arial"/>
                <a:ea typeface="Arial"/>
                <a:cs typeface="Arial"/>
                <a:sym typeface="Arial"/>
              </a:rPr>
              <a:t>al.ASCO</a:t>
            </a:r>
            <a:r>
              <a:rPr kumimoji="0" lang="fr-FR" sz="700" b="0" i="1" u="none" strike="noStrike" kern="1200" cap="none" spc="0" normalizeH="0" baseline="0" noProof="0" dirty="0">
                <a:ln>
                  <a:noFill/>
                </a:ln>
                <a:solidFill>
                  <a:prstClr val="white">
                    <a:lumMod val="50000"/>
                  </a:prstClr>
                </a:solidFill>
                <a:effectLst/>
                <a:uLnTx/>
                <a:uFillTx/>
                <a:latin typeface="Arial"/>
                <a:ea typeface="Arial"/>
                <a:cs typeface="Arial"/>
                <a:sym typeface="Arial"/>
              </a:rPr>
              <a:t> 2019, Abs 4000</a:t>
            </a:r>
            <a:endParaRPr kumimoji="0" sz="700" b="0" i="1" u="none" strike="noStrike" kern="1200" cap="none" spc="0" normalizeH="0" baseline="0" noProof="0" dirty="0">
              <a:ln>
                <a:noFill/>
              </a:ln>
              <a:solidFill>
                <a:prstClr val="white">
                  <a:lumMod val="50000"/>
                </a:prstClr>
              </a:solidFill>
              <a:effectLst/>
              <a:uLnTx/>
              <a:uFillTx/>
              <a:latin typeface="Arial"/>
              <a:ea typeface="Arial"/>
              <a:cs typeface="Arial"/>
              <a:sym typeface="Arial"/>
            </a:endParaRPr>
          </a:p>
        </p:txBody>
      </p:sp>
      <p:sp>
        <p:nvSpPr>
          <p:cNvPr id="13" name="ZoneTexte 12">
            <a:extLst>
              <a:ext uri="{FF2B5EF4-FFF2-40B4-BE49-F238E27FC236}">
                <a16:creationId xmlns:a16="http://schemas.microsoft.com/office/drawing/2014/main" id="{8BC4CE5B-0ED8-3D44-865F-BD3D16E04E8D}"/>
              </a:ext>
            </a:extLst>
          </p:cNvPr>
          <p:cNvSpPr txBox="1"/>
          <p:nvPr/>
        </p:nvSpPr>
        <p:spPr>
          <a:xfrm>
            <a:off x="-3048" y="4912668"/>
            <a:ext cx="2416046"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Davendra</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P.S. et al, ASCO2020, Abs 4504 </a:t>
            </a:r>
          </a:p>
        </p:txBody>
      </p:sp>
      <p:graphicFrame>
        <p:nvGraphicFramePr>
          <p:cNvPr id="9" name="Tableau 5">
            <a:extLst>
              <a:ext uri="{FF2B5EF4-FFF2-40B4-BE49-F238E27FC236}">
                <a16:creationId xmlns:a16="http://schemas.microsoft.com/office/drawing/2014/main" id="{A20E8865-F04B-42B2-B29F-FAFB5E74C5D8}"/>
              </a:ext>
            </a:extLst>
          </p:cNvPr>
          <p:cNvGraphicFramePr>
            <a:graphicFrameLocks noGrp="1"/>
          </p:cNvGraphicFramePr>
          <p:nvPr/>
        </p:nvGraphicFramePr>
        <p:xfrm>
          <a:off x="5059131" y="2361200"/>
          <a:ext cx="3950563" cy="2666884"/>
        </p:xfrm>
        <a:graphic>
          <a:graphicData uri="http://schemas.openxmlformats.org/drawingml/2006/table">
            <a:tbl>
              <a:tblPr firstRow="1" bandRow="1">
                <a:tableStyleId>{7DF18680-E054-41AD-8BC1-D1AEF772440D}</a:tableStyleId>
              </a:tblPr>
              <a:tblGrid>
                <a:gridCol w="646810">
                  <a:extLst>
                    <a:ext uri="{9D8B030D-6E8A-4147-A177-3AD203B41FA5}">
                      <a16:colId xmlns:a16="http://schemas.microsoft.com/office/drawing/2014/main" val="4239819098"/>
                    </a:ext>
                  </a:extLst>
                </a:gridCol>
                <a:gridCol w="2495257">
                  <a:extLst>
                    <a:ext uri="{9D8B030D-6E8A-4147-A177-3AD203B41FA5}">
                      <a16:colId xmlns:a16="http://schemas.microsoft.com/office/drawing/2014/main" val="2919328531"/>
                    </a:ext>
                  </a:extLst>
                </a:gridCol>
                <a:gridCol w="808496">
                  <a:extLst>
                    <a:ext uri="{9D8B030D-6E8A-4147-A177-3AD203B41FA5}">
                      <a16:colId xmlns:a16="http://schemas.microsoft.com/office/drawing/2014/main" val="3590999367"/>
                    </a:ext>
                  </a:extLst>
                </a:gridCol>
              </a:tblGrid>
              <a:tr h="403906">
                <a:tc>
                  <a:txBody>
                    <a:bodyPr/>
                    <a:lstStyle/>
                    <a:p>
                      <a:pPr algn="ctr"/>
                      <a:endParaRPr lang="fr-FR" sz="700" dirty="0">
                        <a:latin typeface="Arial" panose="020B0604020202020204" pitchFamily="34" charset="0"/>
                        <a:cs typeface="Arial" panose="020B0604020202020204" pitchFamily="34" charset="0"/>
                      </a:endParaRPr>
                    </a:p>
                  </a:txBody>
                  <a:tcPr marL="36000" marR="36000" marT="0" marB="0" anchor="ctr"/>
                </a:tc>
                <a:tc>
                  <a:txBody>
                    <a:bodyPr/>
                    <a:lstStyle/>
                    <a:p>
                      <a:pPr algn="ctr"/>
                      <a:r>
                        <a:rPr lang="fr-FR" sz="700" dirty="0">
                          <a:latin typeface="Arial" panose="020B0604020202020204" pitchFamily="34" charset="0"/>
                          <a:cs typeface="Arial" panose="020B0604020202020204" pitchFamily="34" charset="0"/>
                        </a:rPr>
                        <a:t>Caractéristiques</a:t>
                      </a:r>
                    </a:p>
                  </a:txBody>
                  <a:tcPr marL="36000" marR="36000" marT="0" marB="0" anchor="ctr"/>
                </a:tc>
                <a:tc>
                  <a:txBody>
                    <a:bodyPr/>
                    <a:lstStyle/>
                    <a:p>
                      <a:pPr algn="ctr"/>
                      <a:r>
                        <a:rPr lang="fr-FR" sz="700" dirty="0">
                          <a:latin typeface="Arial" panose="020B0604020202020204" pitchFamily="34" charset="0"/>
                          <a:cs typeface="Arial" panose="020B0604020202020204" pitchFamily="34" charset="0"/>
                        </a:rPr>
                        <a:t>Critères</a:t>
                      </a:r>
                    </a:p>
                  </a:txBody>
                  <a:tcPr marL="36000" marR="36000" marT="0" marB="0" anchor="ctr"/>
                </a:tc>
                <a:extLst>
                  <a:ext uri="{0D108BD9-81ED-4DB2-BD59-A6C34878D82A}">
                    <a16:rowId xmlns:a16="http://schemas.microsoft.com/office/drawing/2014/main" val="1699918657"/>
                  </a:ext>
                </a:extLst>
              </a:tr>
              <a:tr h="403906">
                <a:tc>
                  <a:txBody>
                    <a:bodyPr/>
                    <a:lstStyle/>
                    <a:p>
                      <a:pPr algn="ctr"/>
                      <a:r>
                        <a:rPr lang="fr-FR" sz="700" b="1" dirty="0" err="1">
                          <a:solidFill>
                            <a:schemeClr val="tx1">
                              <a:lumMod val="75000"/>
                              <a:lumOff val="25000"/>
                            </a:schemeClr>
                          </a:solidFill>
                          <a:latin typeface="Arial" panose="020B0604020202020204" pitchFamily="34" charset="0"/>
                          <a:cs typeface="Arial" panose="020B0604020202020204" pitchFamily="34" charset="0"/>
                        </a:rPr>
                        <a:t>Resecable</a:t>
                      </a:r>
                      <a:r>
                        <a:rPr lang="fr-FR" sz="700" dirty="0">
                          <a:solidFill>
                            <a:schemeClr val="tx1">
                              <a:lumMod val="75000"/>
                              <a:lumOff val="25000"/>
                            </a:schemeClr>
                          </a:solidFill>
                          <a:latin typeface="Arial" panose="020B0604020202020204" pitchFamily="34" charset="0"/>
                          <a:cs typeface="Arial" panose="020B0604020202020204" pitchFamily="34" charset="0"/>
                        </a:rPr>
                        <a:t> (RS)</a:t>
                      </a:r>
                    </a:p>
                  </a:txBody>
                  <a:tcPr marL="36000" marR="36000" marT="0" marB="0" anchor="ctr">
                    <a:lnB w="19050" cap="flat" cmpd="sng" algn="ctr">
                      <a:solidFill>
                        <a:srgbClr val="C00000"/>
                      </a:solidFill>
                      <a:prstDash val="solid"/>
                      <a:round/>
                      <a:headEnd type="none" w="med" len="med"/>
                      <a:tailEnd type="none" w="med" len="med"/>
                    </a:lnB>
                  </a:tcPr>
                </a:tc>
                <a:tc>
                  <a:txBody>
                    <a:bodyPr/>
                    <a:lstStyle/>
                    <a:p>
                      <a:pPr marL="0" indent="0" algn="l">
                        <a:buFontTx/>
                        <a:buNone/>
                      </a:pPr>
                      <a:r>
                        <a:rPr lang="fr-FR" sz="700" dirty="0">
                          <a:solidFill>
                            <a:schemeClr val="tx1">
                              <a:lumMod val="75000"/>
                              <a:lumOff val="25000"/>
                            </a:schemeClr>
                          </a:solidFill>
                          <a:latin typeface="Arial" panose="020B0604020202020204" pitchFamily="34" charset="0"/>
                          <a:cs typeface="Arial" panose="020B0604020202020204" pitchFamily="34" charset="0"/>
                        </a:rPr>
                        <a:t>a</a:t>
                      </a:r>
                      <a:r>
                        <a:rPr lang="fr-FR" sz="700" baseline="0" dirty="0">
                          <a:solidFill>
                            <a:schemeClr val="tx1">
                              <a:lumMod val="75000"/>
                              <a:lumOff val="25000"/>
                            </a:schemeClr>
                          </a:solidFill>
                          <a:latin typeface="Arial" panose="020B0604020202020204" pitchFamily="34" charset="0"/>
                          <a:cs typeface="Arial" panose="020B0604020202020204" pitchFamily="34" charset="0"/>
                        </a:rPr>
                        <a:t> </a:t>
                      </a:r>
                      <a:r>
                        <a:rPr lang="fr-FR" sz="700" dirty="0">
                          <a:solidFill>
                            <a:schemeClr val="tx1">
                              <a:lumMod val="75000"/>
                              <a:lumOff val="25000"/>
                            </a:schemeClr>
                          </a:solidFill>
                          <a:latin typeface="Arial" panose="020B0604020202020204" pitchFamily="34" charset="0"/>
                          <a:cs typeface="Arial" panose="020B0604020202020204" pitchFamily="34" charset="0"/>
                        </a:rPr>
                        <a:t>Tissue non</a:t>
                      </a:r>
                      <a:r>
                        <a:rPr lang="fr-FR" sz="700" baseline="0" dirty="0">
                          <a:solidFill>
                            <a:schemeClr val="tx1">
                              <a:lumMod val="75000"/>
                              <a:lumOff val="25000"/>
                            </a:schemeClr>
                          </a:solidFill>
                          <a:latin typeface="Arial" panose="020B0604020202020204" pitchFamily="34" charset="0"/>
                          <a:cs typeface="Arial" panose="020B0604020202020204" pitchFamily="34" charset="0"/>
                        </a:rPr>
                        <a:t> tumoral entre tumeur et vaisseaux</a:t>
                      </a:r>
                    </a:p>
                    <a:p>
                      <a:pPr marL="0" indent="0" algn="l">
                        <a:buFontTx/>
                        <a:buNone/>
                      </a:pPr>
                      <a:r>
                        <a:rPr lang="fr-FR" sz="700" baseline="0" dirty="0">
                          <a:solidFill>
                            <a:schemeClr val="tx1">
                              <a:lumMod val="75000"/>
                              <a:lumOff val="25000"/>
                            </a:schemeClr>
                          </a:solidFill>
                          <a:latin typeface="Arial" panose="020B0604020202020204" pitchFamily="34" charset="0"/>
                          <a:cs typeface="Arial" panose="020B0604020202020204" pitchFamily="34" charset="0"/>
                        </a:rPr>
                        <a:t>b Absence de métastase</a:t>
                      </a:r>
                      <a:endParaRPr lang="fr-FR" sz="70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lnB w="19050" cap="flat" cmpd="sng" algn="ctr">
                      <a:solidFill>
                        <a:srgbClr val="C00000"/>
                      </a:solidFill>
                      <a:prstDash val="solid"/>
                      <a:round/>
                      <a:headEnd type="none" w="med" len="med"/>
                      <a:tailEnd type="none" w="med" len="med"/>
                    </a:lnB>
                  </a:tcPr>
                </a:tc>
                <a:tc>
                  <a:txBody>
                    <a:bodyPr/>
                    <a:lstStyle/>
                    <a:p>
                      <a:pPr algn="ctr"/>
                      <a:r>
                        <a:rPr lang="fr-FR" sz="700" dirty="0">
                          <a:solidFill>
                            <a:schemeClr val="tx1">
                              <a:lumMod val="75000"/>
                              <a:lumOff val="25000"/>
                            </a:schemeClr>
                          </a:solidFill>
                          <a:latin typeface="Arial" panose="020B0604020202020204" pitchFamily="34" charset="0"/>
                          <a:cs typeface="Arial" panose="020B0604020202020204" pitchFamily="34" charset="0"/>
                        </a:rPr>
                        <a:t>A</a:t>
                      </a:r>
                      <a:r>
                        <a:rPr lang="fr-FR" sz="700" baseline="0" dirty="0">
                          <a:solidFill>
                            <a:schemeClr val="tx1">
                              <a:lumMod val="75000"/>
                              <a:lumOff val="25000"/>
                            </a:schemeClr>
                          </a:solidFill>
                          <a:latin typeface="Arial" panose="020B0604020202020204" pitchFamily="34" charset="0"/>
                          <a:cs typeface="Arial" panose="020B0604020202020204" pitchFamily="34" charset="0"/>
                        </a:rPr>
                        <a:t> </a:t>
                      </a:r>
                      <a:r>
                        <a:rPr lang="fr-FR" sz="700" dirty="0">
                          <a:solidFill>
                            <a:schemeClr val="tx1">
                              <a:lumMod val="75000"/>
                              <a:lumOff val="25000"/>
                            </a:schemeClr>
                          </a:solidFill>
                          <a:latin typeface="Arial" panose="020B0604020202020204" pitchFamily="34" charset="0"/>
                          <a:cs typeface="Arial" panose="020B0604020202020204" pitchFamily="34" charset="0"/>
                        </a:rPr>
                        <a:t>et b</a:t>
                      </a:r>
                    </a:p>
                  </a:txBody>
                  <a:tcPr marL="36000" marR="36000" marT="0" marB="0" anchor="ctr">
                    <a:lnB w="19050" cap="flat" cmpd="sng" algn="ctr">
                      <a:solidFill>
                        <a:srgbClr val="C00000"/>
                      </a:solidFill>
                      <a:prstDash val="solid"/>
                      <a:round/>
                      <a:headEnd type="none" w="med" len="med"/>
                      <a:tailEnd type="none" w="med" len="med"/>
                    </a:lnB>
                  </a:tcPr>
                </a:tc>
                <a:extLst>
                  <a:ext uri="{0D108BD9-81ED-4DB2-BD59-A6C34878D82A}">
                    <a16:rowId xmlns:a16="http://schemas.microsoft.com/office/drawing/2014/main" val="3840898230"/>
                  </a:ext>
                </a:extLst>
              </a:tr>
              <a:tr h="929536">
                <a:tc>
                  <a:txBody>
                    <a:bodyPr/>
                    <a:lstStyle/>
                    <a:p>
                      <a:pPr algn="ctr"/>
                      <a:r>
                        <a:rPr lang="fr-FR" sz="700" b="1" dirty="0">
                          <a:solidFill>
                            <a:schemeClr val="tx1">
                              <a:lumMod val="75000"/>
                              <a:lumOff val="25000"/>
                            </a:schemeClr>
                          </a:solidFill>
                          <a:latin typeface="Arial" panose="020B0604020202020204" pitchFamily="34" charset="0"/>
                          <a:cs typeface="Arial" panose="020B0604020202020204" pitchFamily="34" charset="0"/>
                        </a:rPr>
                        <a:t>Borderline </a:t>
                      </a:r>
                      <a:r>
                        <a:rPr lang="fr-FR" sz="700" b="1" dirty="0" err="1">
                          <a:solidFill>
                            <a:schemeClr val="tx1">
                              <a:lumMod val="75000"/>
                              <a:lumOff val="25000"/>
                            </a:schemeClr>
                          </a:solidFill>
                          <a:latin typeface="Arial" panose="020B0604020202020204" pitchFamily="34" charset="0"/>
                          <a:cs typeface="Arial" panose="020B0604020202020204" pitchFamily="34" charset="0"/>
                        </a:rPr>
                        <a:t>resectable</a:t>
                      </a:r>
                      <a:r>
                        <a:rPr lang="fr-FR" sz="700" b="1" dirty="0">
                          <a:solidFill>
                            <a:schemeClr val="tx1">
                              <a:lumMod val="75000"/>
                              <a:lumOff val="25000"/>
                            </a:schemeClr>
                          </a:solidFill>
                          <a:latin typeface="Arial" panose="020B0604020202020204" pitchFamily="34" charset="0"/>
                          <a:cs typeface="Arial" panose="020B0604020202020204" pitchFamily="34" charset="0"/>
                        </a:rPr>
                        <a:t> </a:t>
                      </a:r>
                      <a:r>
                        <a:rPr lang="fr-FR" sz="700" dirty="0">
                          <a:solidFill>
                            <a:schemeClr val="tx1">
                              <a:lumMod val="75000"/>
                              <a:lumOff val="25000"/>
                            </a:schemeClr>
                          </a:solidFill>
                          <a:latin typeface="Arial" panose="020B0604020202020204" pitchFamily="34" charset="0"/>
                          <a:cs typeface="Arial" panose="020B0604020202020204" pitchFamily="34" charset="0"/>
                        </a:rPr>
                        <a:t>(BR)</a:t>
                      </a:r>
                    </a:p>
                  </a:txBody>
                  <a:tcPr marL="36000" marR="36000" marT="0" marB="0" anchor="ctr">
                    <a:lnL w="19050" cap="flat" cmpd="sng" algn="ctr">
                      <a:solidFill>
                        <a:srgbClr val="C00000"/>
                      </a:solidFill>
                      <a:prstDash val="solid"/>
                      <a:round/>
                      <a:headEnd type="none" w="med" len="med"/>
                      <a:tailEnd type="none" w="med" len="med"/>
                    </a:lnL>
                    <a:lnT w="19050" cap="flat" cmpd="sng" algn="ctr">
                      <a:solidFill>
                        <a:srgbClr val="C00000"/>
                      </a:solidFill>
                      <a:prstDash val="solid"/>
                      <a:round/>
                      <a:headEnd type="none" w="med" len="med"/>
                      <a:tailEnd type="none" w="med" len="med"/>
                    </a:lnT>
                    <a:lnB w="19050" cap="flat" cmpd="sng" algn="ctr">
                      <a:solidFill>
                        <a:srgbClr val="C00000"/>
                      </a:solidFill>
                      <a:prstDash val="solid"/>
                      <a:round/>
                      <a:headEnd type="none" w="med" len="med"/>
                      <a:tailEnd type="none" w="med" len="med"/>
                    </a:lnB>
                  </a:tcPr>
                </a:tc>
                <a:tc>
                  <a:txBody>
                    <a:bodyPr/>
                    <a:lstStyle/>
                    <a:p>
                      <a:pPr algn="l"/>
                      <a:r>
                        <a:rPr lang="fr-FR" sz="700" dirty="0">
                          <a:solidFill>
                            <a:schemeClr val="tx1">
                              <a:lumMod val="75000"/>
                              <a:lumOff val="25000"/>
                            </a:schemeClr>
                          </a:solidFill>
                          <a:latin typeface="Arial" panose="020B0604020202020204" pitchFamily="34" charset="0"/>
                          <a:cs typeface="Arial" panose="020B0604020202020204" pitchFamily="34" charset="0"/>
                        </a:rPr>
                        <a:t>a</a:t>
                      </a:r>
                      <a:r>
                        <a:rPr lang="fr-FR" sz="700" baseline="0" dirty="0">
                          <a:solidFill>
                            <a:schemeClr val="tx1">
                              <a:lumMod val="75000"/>
                              <a:lumOff val="25000"/>
                            </a:schemeClr>
                          </a:solidFill>
                          <a:latin typeface="Arial" panose="020B0604020202020204" pitchFamily="34" charset="0"/>
                          <a:cs typeface="Arial" panose="020B0604020202020204" pitchFamily="34" charset="0"/>
                        </a:rPr>
                        <a:t> Absence de tissue normal entre la tumeur et Vx</a:t>
                      </a:r>
                    </a:p>
                    <a:p>
                      <a:pPr algn="l"/>
                      <a:r>
                        <a:rPr lang="fr-FR" sz="700" baseline="0" dirty="0">
                          <a:solidFill>
                            <a:schemeClr val="tx1">
                              <a:lumMod val="75000"/>
                              <a:lumOff val="25000"/>
                            </a:schemeClr>
                          </a:solidFill>
                          <a:latin typeface="Arial" panose="020B0604020202020204" pitchFamily="34" charset="0"/>
                          <a:cs typeface="Arial" panose="020B0604020202020204" pitchFamily="34" charset="0"/>
                        </a:rPr>
                        <a:t>b Envahissement veineux (contact et/ou distorsion) de la veine mésentérique sup, veine porte, ou de la confluence </a:t>
                      </a:r>
                      <a:r>
                        <a:rPr lang="fr-FR" sz="700" baseline="0" dirty="0" err="1">
                          <a:solidFill>
                            <a:schemeClr val="tx1">
                              <a:lumMod val="75000"/>
                              <a:lumOff val="25000"/>
                            </a:schemeClr>
                          </a:solidFill>
                          <a:latin typeface="Arial" panose="020B0604020202020204" pitchFamily="34" charset="0"/>
                          <a:cs typeface="Arial" panose="020B0604020202020204" pitchFamily="34" charset="0"/>
                        </a:rPr>
                        <a:t>mesentérico</a:t>
                      </a:r>
                      <a:r>
                        <a:rPr lang="fr-FR" sz="700" baseline="0" dirty="0">
                          <a:solidFill>
                            <a:schemeClr val="tx1">
                              <a:lumMod val="75000"/>
                              <a:lumOff val="25000"/>
                            </a:schemeClr>
                          </a:solidFill>
                          <a:latin typeface="Arial" panose="020B0604020202020204" pitchFamily="34" charset="0"/>
                          <a:cs typeface="Arial" panose="020B0604020202020204" pitchFamily="34" charset="0"/>
                        </a:rPr>
                        <a:t> porte permettant une reconstruction chirurgicale. </a:t>
                      </a:r>
                    </a:p>
                    <a:p>
                      <a:pPr algn="l"/>
                      <a:r>
                        <a:rPr lang="fr-FR" sz="700" baseline="0" dirty="0">
                          <a:solidFill>
                            <a:schemeClr val="tx1">
                              <a:lumMod val="75000"/>
                              <a:lumOff val="25000"/>
                            </a:schemeClr>
                          </a:solidFill>
                          <a:latin typeface="Arial" panose="020B0604020202020204" pitchFamily="34" charset="0"/>
                          <a:cs typeface="Arial" panose="020B0604020202020204" pitchFamily="34" charset="0"/>
                        </a:rPr>
                        <a:t>c tumeur avec contact Vx &lt;180° de l’artère mésentérique sup ou axe </a:t>
                      </a:r>
                      <a:r>
                        <a:rPr lang="fr-FR" sz="700" baseline="0" dirty="0" err="1">
                          <a:solidFill>
                            <a:schemeClr val="tx1">
                              <a:lumMod val="75000"/>
                              <a:lumOff val="25000"/>
                            </a:schemeClr>
                          </a:solidFill>
                          <a:latin typeface="Arial" panose="020B0604020202020204" pitchFamily="34" charset="0"/>
                          <a:cs typeface="Arial" panose="020B0604020202020204" pitchFamily="34" charset="0"/>
                        </a:rPr>
                        <a:t>coeliaque</a:t>
                      </a:r>
                      <a:r>
                        <a:rPr lang="fr-FR" sz="700" baseline="0" dirty="0">
                          <a:solidFill>
                            <a:schemeClr val="tx1">
                              <a:lumMod val="75000"/>
                              <a:lumOff val="25000"/>
                            </a:schemeClr>
                          </a:solidFill>
                          <a:latin typeface="Arial" panose="020B0604020202020204" pitchFamily="34" charset="0"/>
                          <a:cs typeface="Arial" panose="020B0604020202020204" pitchFamily="34" charset="0"/>
                        </a:rPr>
                        <a:t>. </a:t>
                      </a:r>
                    </a:p>
                    <a:p>
                      <a:pPr algn="l"/>
                      <a:r>
                        <a:rPr lang="fr-FR" sz="700" baseline="0" dirty="0">
                          <a:solidFill>
                            <a:schemeClr val="tx1">
                              <a:lumMod val="75000"/>
                              <a:lumOff val="25000"/>
                            </a:schemeClr>
                          </a:solidFill>
                          <a:latin typeface="Arial" panose="020B0604020202020204" pitchFamily="34" charset="0"/>
                          <a:cs typeface="Arial" panose="020B0604020202020204" pitchFamily="34" charset="0"/>
                        </a:rPr>
                        <a:t>d absence de métastases  </a:t>
                      </a:r>
                      <a:endParaRPr lang="fr-FR" sz="70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lnT w="19050" cap="flat" cmpd="sng" algn="ctr">
                      <a:solidFill>
                        <a:srgbClr val="C00000"/>
                      </a:solidFill>
                      <a:prstDash val="solid"/>
                      <a:round/>
                      <a:headEnd type="none" w="med" len="med"/>
                      <a:tailEnd type="none" w="med" len="med"/>
                    </a:lnT>
                    <a:lnB w="19050" cap="flat" cmpd="sng" algn="ctr">
                      <a:solidFill>
                        <a:srgbClr val="C00000"/>
                      </a:solidFill>
                      <a:prstDash val="solid"/>
                      <a:round/>
                      <a:headEnd type="none" w="med" len="med"/>
                      <a:tailEnd type="none" w="med" len="med"/>
                    </a:lnB>
                  </a:tcPr>
                </a:tc>
                <a:tc>
                  <a:txBody>
                    <a:bodyPr/>
                    <a:lstStyle/>
                    <a:p>
                      <a:pPr algn="ctr"/>
                      <a:r>
                        <a:rPr lang="fr-FR" sz="700" dirty="0">
                          <a:solidFill>
                            <a:schemeClr val="tx1">
                              <a:lumMod val="75000"/>
                              <a:lumOff val="25000"/>
                            </a:schemeClr>
                          </a:solidFill>
                          <a:latin typeface="Arial" panose="020B0604020202020204" pitchFamily="34" charset="0"/>
                          <a:cs typeface="Arial" panose="020B0604020202020204" pitchFamily="34" charset="0"/>
                        </a:rPr>
                        <a:t>A et/ou b </a:t>
                      </a:r>
                      <a:br>
                        <a:rPr lang="fr-FR" sz="700" dirty="0">
                          <a:solidFill>
                            <a:schemeClr val="tx1">
                              <a:lumMod val="75000"/>
                              <a:lumOff val="25000"/>
                            </a:schemeClr>
                          </a:solidFill>
                          <a:latin typeface="Arial" panose="020B0604020202020204" pitchFamily="34" charset="0"/>
                          <a:cs typeface="Arial" panose="020B0604020202020204" pitchFamily="34" charset="0"/>
                        </a:rPr>
                      </a:br>
                      <a:r>
                        <a:rPr lang="fr-FR" sz="700" dirty="0">
                          <a:solidFill>
                            <a:schemeClr val="tx1">
                              <a:lumMod val="75000"/>
                              <a:lumOff val="25000"/>
                            </a:schemeClr>
                          </a:solidFill>
                          <a:latin typeface="Arial" panose="020B0604020202020204" pitchFamily="34" charset="0"/>
                          <a:cs typeface="Arial" panose="020B0604020202020204" pitchFamily="34" charset="0"/>
                        </a:rPr>
                        <a:t>ou c </a:t>
                      </a:r>
                    </a:p>
                    <a:p>
                      <a:pPr algn="ctr"/>
                      <a:r>
                        <a:rPr lang="fr-FR" sz="700" dirty="0">
                          <a:solidFill>
                            <a:schemeClr val="tx1">
                              <a:lumMod val="75000"/>
                              <a:lumOff val="25000"/>
                            </a:schemeClr>
                          </a:solidFill>
                          <a:latin typeface="Arial" panose="020B0604020202020204" pitchFamily="34" charset="0"/>
                          <a:cs typeface="Arial" panose="020B0604020202020204" pitchFamily="34" charset="0"/>
                        </a:rPr>
                        <a:t>Et d</a:t>
                      </a:r>
                    </a:p>
                  </a:txBody>
                  <a:tcPr marL="36000" marR="36000" marT="0" marB="0" anchor="ctr">
                    <a:lnR w="19050" cap="flat" cmpd="sng" algn="ctr">
                      <a:solidFill>
                        <a:srgbClr val="C00000"/>
                      </a:solidFill>
                      <a:prstDash val="solid"/>
                      <a:round/>
                      <a:headEnd type="none" w="med" len="med"/>
                      <a:tailEnd type="none" w="med" len="med"/>
                    </a:lnR>
                    <a:lnT w="19050" cap="flat" cmpd="sng" algn="ctr">
                      <a:solidFill>
                        <a:srgbClr val="C00000"/>
                      </a:solidFill>
                      <a:prstDash val="solid"/>
                      <a:round/>
                      <a:headEnd type="none" w="med" len="med"/>
                      <a:tailEnd type="none" w="med" len="med"/>
                    </a:lnT>
                    <a:lnB w="19050" cap="flat" cmpd="sng" algn="ctr">
                      <a:solidFill>
                        <a:srgbClr val="C00000"/>
                      </a:solidFill>
                      <a:prstDash val="solid"/>
                      <a:round/>
                      <a:headEnd type="none" w="med" len="med"/>
                      <a:tailEnd type="none" w="med" len="med"/>
                    </a:lnB>
                  </a:tcPr>
                </a:tc>
                <a:extLst>
                  <a:ext uri="{0D108BD9-81ED-4DB2-BD59-A6C34878D82A}">
                    <a16:rowId xmlns:a16="http://schemas.microsoft.com/office/drawing/2014/main" val="424163718"/>
                  </a:ext>
                </a:extLst>
              </a:tr>
              <a:tr h="929536">
                <a:tc>
                  <a:txBody>
                    <a:bodyPr/>
                    <a:lstStyle/>
                    <a:p>
                      <a:pPr algn="ctr"/>
                      <a:r>
                        <a:rPr lang="fr-FR" sz="700" b="1" dirty="0">
                          <a:solidFill>
                            <a:schemeClr val="tx1">
                              <a:lumMod val="75000"/>
                              <a:lumOff val="25000"/>
                            </a:schemeClr>
                          </a:solidFill>
                          <a:latin typeface="Arial" panose="020B0604020202020204" pitchFamily="34" charset="0"/>
                          <a:cs typeface="Arial" panose="020B0604020202020204" pitchFamily="34" charset="0"/>
                        </a:rPr>
                        <a:t>Non</a:t>
                      </a:r>
                      <a:r>
                        <a:rPr lang="fr-FR" sz="700" b="1" baseline="0" dirty="0">
                          <a:solidFill>
                            <a:schemeClr val="tx1">
                              <a:lumMod val="75000"/>
                              <a:lumOff val="25000"/>
                            </a:schemeClr>
                          </a:solidFill>
                          <a:latin typeface="Arial" panose="020B0604020202020204" pitchFamily="34" charset="0"/>
                          <a:cs typeface="Arial" panose="020B0604020202020204" pitchFamily="34" charset="0"/>
                        </a:rPr>
                        <a:t> </a:t>
                      </a:r>
                      <a:r>
                        <a:rPr lang="fr-FR" sz="700" b="1" baseline="0" dirty="0" err="1">
                          <a:solidFill>
                            <a:schemeClr val="tx1">
                              <a:lumMod val="75000"/>
                              <a:lumOff val="25000"/>
                            </a:schemeClr>
                          </a:solidFill>
                          <a:latin typeface="Arial" panose="020B0604020202020204" pitchFamily="34" charset="0"/>
                          <a:cs typeface="Arial" panose="020B0604020202020204" pitchFamily="34" charset="0"/>
                        </a:rPr>
                        <a:t>résécable</a:t>
                      </a:r>
                      <a:endParaRPr lang="fr-FR" sz="700" b="1"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lnT w="19050" cap="flat" cmpd="sng" algn="ctr">
                      <a:solidFill>
                        <a:srgbClr val="C00000"/>
                      </a:solidFill>
                      <a:prstDash val="solid"/>
                      <a:round/>
                      <a:headEnd type="none" w="med" len="med"/>
                      <a:tailEnd type="none" w="med" len="med"/>
                    </a:lnT>
                  </a:tcPr>
                </a:tc>
                <a:tc>
                  <a:txBody>
                    <a:bodyPr/>
                    <a:lstStyle/>
                    <a:p>
                      <a:pPr algn="l"/>
                      <a:r>
                        <a:rPr lang="fr-FR" sz="700" dirty="0">
                          <a:solidFill>
                            <a:schemeClr val="tx1">
                              <a:lumMod val="75000"/>
                              <a:lumOff val="25000"/>
                            </a:schemeClr>
                          </a:solidFill>
                          <a:latin typeface="Arial" panose="020B0604020202020204" pitchFamily="34" charset="0"/>
                          <a:cs typeface="Arial" panose="020B0604020202020204" pitchFamily="34" charset="0"/>
                        </a:rPr>
                        <a:t>a</a:t>
                      </a:r>
                      <a:r>
                        <a:rPr lang="fr-FR" sz="700" baseline="0" dirty="0">
                          <a:solidFill>
                            <a:schemeClr val="tx1">
                              <a:lumMod val="75000"/>
                              <a:lumOff val="25000"/>
                            </a:schemeClr>
                          </a:solidFill>
                          <a:latin typeface="Arial" panose="020B0604020202020204" pitchFamily="34" charset="0"/>
                          <a:cs typeface="Arial" panose="020B0604020202020204" pitchFamily="34" charset="0"/>
                        </a:rPr>
                        <a:t> Contact de l’artère mésentérique sup ou de l’axe </a:t>
                      </a:r>
                      <a:r>
                        <a:rPr lang="fr-FR" sz="700" baseline="0" dirty="0" err="1">
                          <a:solidFill>
                            <a:schemeClr val="tx1">
                              <a:lumMod val="75000"/>
                              <a:lumOff val="25000"/>
                            </a:schemeClr>
                          </a:solidFill>
                          <a:latin typeface="Arial" panose="020B0604020202020204" pitchFamily="34" charset="0"/>
                          <a:cs typeface="Arial" panose="020B0604020202020204" pitchFamily="34" charset="0"/>
                        </a:rPr>
                        <a:t>coeliaque</a:t>
                      </a:r>
                      <a:r>
                        <a:rPr lang="fr-FR" sz="700" baseline="0" dirty="0">
                          <a:solidFill>
                            <a:schemeClr val="tx1">
                              <a:lumMod val="75000"/>
                              <a:lumOff val="25000"/>
                            </a:schemeClr>
                          </a:solidFill>
                          <a:latin typeface="Arial" panose="020B0604020202020204" pitchFamily="34" charset="0"/>
                          <a:cs typeface="Arial" panose="020B0604020202020204" pitchFamily="34" charset="0"/>
                        </a:rPr>
                        <a:t> de plus de 180°</a:t>
                      </a:r>
                    </a:p>
                    <a:p>
                      <a:pPr algn="l"/>
                      <a:r>
                        <a:rPr lang="fr-FR" sz="700" baseline="0" dirty="0">
                          <a:solidFill>
                            <a:schemeClr val="tx1">
                              <a:lumMod val="75000"/>
                              <a:lumOff val="25000"/>
                            </a:schemeClr>
                          </a:solidFill>
                          <a:latin typeface="Arial" panose="020B0604020202020204" pitchFamily="34" charset="0"/>
                          <a:cs typeface="Arial" panose="020B0604020202020204" pitchFamily="34" charset="0"/>
                        </a:rPr>
                        <a:t>b Long segment de contact/occlusion de la veine mésentérique sup, la veine porte ou la confluence </a:t>
                      </a:r>
                      <a:r>
                        <a:rPr lang="fr-FR" sz="700" baseline="0" dirty="0" err="1">
                          <a:solidFill>
                            <a:schemeClr val="tx1">
                              <a:lumMod val="75000"/>
                              <a:lumOff val="25000"/>
                            </a:schemeClr>
                          </a:solidFill>
                          <a:latin typeface="Arial" panose="020B0604020202020204" pitchFamily="34" charset="0"/>
                          <a:cs typeface="Arial" panose="020B0604020202020204" pitchFamily="34" charset="0"/>
                        </a:rPr>
                        <a:t>mésentérico</a:t>
                      </a:r>
                      <a:r>
                        <a:rPr lang="fr-FR" sz="700" baseline="0" dirty="0">
                          <a:solidFill>
                            <a:schemeClr val="tx1">
                              <a:lumMod val="75000"/>
                              <a:lumOff val="25000"/>
                            </a:schemeClr>
                          </a:solidFill>
                          <a:latin typeface="Arial" panose="020B0604020202020204" pitchFamily="34" charset="0"/>
                          <a:cs typeface="Arial" panose="020B0604020202020204" pitchFamily="34" charset="0"/>
                        </a:rPr>
                        <a:t> porte sans possibilité de reconstruction vasculaire. </a:t>
                      </a:r>
                    </a:p>
                    <a:p>
                      <a:pPr algn="l"/>
                      <a:r>
                        <a:rPr lang="fr-FR" sz="700" dirty="0">
                          <a:solidFill>
                            <a:schemeClr val="tx1">
                              <a:lumMod val="75000"/>
                              <a:lumOff val="25000"/>
                            </a:schemeClr>
                          </a:solidFill>
                          <a:latin typeface="Arial" panose="020B0604020202020204" pitchFamily="34" charset="0"/>
                          <a:cs typeface="Arial" panose="020B0604020202020204" pitchFamily="34" charset="0"/>
                        </a:rPr>
                        <a:t>c</a:t>
                      </a:r>
                      <a:r>
                        <a:rPr lang="fr-FR" sz="700" baseline="0" dirty="0">
                          <a:solidFill>
                            <a:schemeClr val="tx1">
                              <a:lumMod val="75000"/>
                              <a:lumOff val="25000"/>
                            </a:schemeClr>
                          </a:solidFill>
                          <a:latin typeface="Arial" panose="020B0604020202020204" pitchFamily="34" charset="0"/>
                          <a:cs typeface="Arial" panose="020B0604020202020204" pitchFamily="34" charset="0"/>
                        </a:rPr>
                        <a:t> Artère mésentérique sup englobée</a:t>
                      </a:r>
                    </a:p>
                    <a:p>
                      <a:pPr algn="l"/>
                      <a:r>
                        <a:rPr lang="fr-FR" sz="700" baseline="0" dirty="0">
                          <a:solidFill>
                            <a:schemeClr val="tx1">
                              <a:lumMod val="75000"/>
                              <a:lumOff val="25000"/>
                            </a:schemeClr>
                          </a:solidFill>
                          <a:latin typeface="Arial" panose="020B0604020202020204" pitchFamily="34" charset="0"/>
                          <a:cs typeface="Arial" panose="020B0604020202020204" pitchFamily="34" charset="0"/>
                        </a:rPr>
                        <a:t>d Métastase à distance</a:t>
                      </a:r>
                      <a:endParaRPr lang="fr-FR" sz="70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lnT w="19050" cap="flat" cmpd="sng" algn="ctr">
                      <a:solidFill>
                        <a:srgbClr val="C00000"/>
                      </a:solidFill>
                      <a:prstDash val="solid"/>
                      <a:round/>
                      <a:headEnd type="none" w="med" len="med"/>
                      <a:tailEnd type="none" w="med" len="med"/>
                    </a:lnT>
                  </a:tcPr>
                </a:tc>
                <a:tc>
                  <a:txBody>
                    <a:bodyPr/>
                    <a:lstStyle/>
                    <a:p>
                      <a:pPr algn="ctr"/>
                      <a:r>
                        <a:rPr lang="fr-FR" sz="700" dirty="0">
                          <a:solidFill>
                            <a:schemeClr val="tx1">
                              <a:lumMod val="75000"/>
                              <a:lumOff val="25000"/>
                            </a:schemeClr>
                          </a:solidFill>
                          <a:latin typeface="Arial" panose="020B0604020202020204" pitchFamily="34" charset="0"/>
                          <a:cs typeface="Arial" panose="020B0604020202020204" pitchFamily="34" charset="0"/>
                        </a:rPr>
                        <a:t>a</a:t>
                      </a:r>
                      <a:r>
                        <a:rPr lang="fr-FR" sz="700" baseline="0" dirty="0">
                          <a:solidFill>
                            <a:schemeClr val="tx1">
                              <a:lumMod val="75000"/>
                              <a:lumOff val="25000"/>
                            </a:schemeClr>
                          </a:solidFill>
                          <a:latin typeface="Arial" panose="020B0604020202020204" pitchFamily="34" charset="0"/>
                          <a:cs typeface="Arial" panose="020B0604020202020204" pitchFamily="34" charset="0"/>
                        </a:rPr>
                        <a:t> et/ou b et/ou c et/ou d</a:t>
                      </a:r>
                      <a:endParaRPr lang="fr-FR" sz="70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lnT w="19050" cap="flat" cmpd="sng" algn="ctr">
                      <a:solidFill>
                        <a:srgbClr val="C00000"/>
                      </a:solidFill>
                      <a:prstDash val="solid"/>
                      <a:round/>
                      <a:headEnd type="none" w="med" len="med"/>
                      <a:tailEnd type="none" w="med" len="med"/>
                    </a:lnT>
                  </a:tcPr>
                </a:tc>
                <a:extLst>
                  <a:ext uri="{0D108BD9-81ED-4DB2-BD59-A6C34878D82A}">
                    <a16:rowId xmlns:a16="http://schemas.microsoft.com/office/drawing/2014/main" val="240403692"/>
                  </a:ext>
                </a:extLst>
              </a:tr>
            </a:tbl>
          </a:graphicData>
        </a:graphic>
      </p:graphicFrame>
    </p:spTree>
    <p:extLst>
      <p:ext uri="{BB962C8B-B14F-4D97-AF65-F5344CB8AC3E}">
        <p14:creationId xmlns:p14="http://schemas.microsoft.com/office/powerpoint/2010/main" val="3241647327"/>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Shape 71"/>
        <p:cNvGrpSpPr/>
        <p:nvPr/>
      </p:nvGrpSpPr>
      <p:grpSpPr>
        <a:xfrm>
          <a:off x="0" y="0"/>
          <a:ext cx="0" cy="0"/>
          <a:chOff x="0" y="0"/>
          <a:chExt cx="0" cy="0"/>
        </a:xfrm>
      </p:grpSpPr>
      <p:sp>
        <p:nvSpPr>
          <p:cNvPr id="9" name="Google Shape;58;p12"/>
          <p:cNvSpPr txBox="1">
            <a:spLocks noGrp="1"/>
          </p:cNvSpPr>
          <p:nvPr>
            <p:ph type="title"/>
          </p:nvPr>
        </p:nvSpPr>
        <p:spPr>
          <a:prstGeom prst="rect">
            <a:avLst/>
          </a:prstGeom>
          <a:noFill/>
          <a:ln>
            <a:noFill/>
          </a:ln>
        </p:spPr>
        <p:txBody>
          <a:bodyPr spcFirstLastPara="1" wrap="square" lIns="91425" tIns="45700" rIns="91425" bIns="45700" anchor="ctr" anchorCtr="0">
            <a:noAutofit/>
          </a:bodyPr>
          <a:lstStyle/>
          <a:p>
            <a:pPr lvl="0">
              <a:spcBef>
                <a:spcPts val="0"/>
              </a:spcBef>
              <a:buClr>
                <a:schemeClr val="dk1"/>
              </a:buClr>
              <a:buSzPts val="2000"/>
            </a:pPr>
            <a:r>
              <a:rPr lang="fr-FR" dirty="0"/>
              <a:t>Cancer du pancréas </a:t>
            </a:r>
            <a:r>
              <a:rPr lang="fr-FR" dirty="0" err="1"/>
              <a:t>résécable</a:t>
            </a:r>
            <a:r>
              <a:rPr lang="fr-FR" dirty="0"/>
              <a:t> et CT péri-opératoire</a:t>
            </a:r>
            <a:br>
              <a:rPr lang="fr-FR" dirty="0"/>
            </a:br>
            <a:r>
              <a:rPr lang="fr-FR" b="1" dirty="0"/>
              <a:t>Etude SWOG S1505 </a:t>
            </a:r>
            <a:r>
              <a:rPr lang="fr-FR" sz="2000" b="1" dirty="0"/>
              <a:t>: design</a:t>
            </a:r>
            <a:endParaRPr sz="2000" b="1" dirty="0"/>
          </a:p>
        </p:txBody>
      </p:sp>
      <p:sp>
        <p:nvSpPr>
          <p:cNvPr id="2" name="Espace réservé du contenu 1">
            <a:extLst>
              <a:ext uri="{FF2B5EF4-FFF2-40B4-BE49-F238E27FC236}">
                <a16:creationId xmlns:a16="http://schemas.microsoft.com/office/drawing/2014/main" id="{EF65C23C-4D7C-4AE8-A60D-9AFB591263B7}"/>
              </a:ext>
            </a:extLst>
          </p:cNvPr>
          <p:cNvSpPr>
            <a:spLocks noGrp="1"/>
          </p:cNvSpPr>
          <p:nvPr>
            <p:ph sz="half" idx="1"/>
          </p:nvPr>
        </p:nvSpPr>
        <p:spPr/>
        <p:txBody>
          <a:bodyPr/>
          <a:lstStyle/>
          <a:p>
            <a:r>
              <a:rPr lang="fr-FR" dirty="0"/>
              <a:t>Phase II multicentrique américaine</a:t>
            </a:r>
          </a:p>
        </p:txBody>
      </p:sp>
      <p:sp>
        <p:nvSpPr>
          <p:cNvPr id="8" name="ZoneTexte 7">
            <a:extLst>
              <a:ext uri="{FF2B5EF4-FFF2-40B4-BE49-F238E27FC236}">
                <a16:creationId xmlns:a16="http://schemas.microsoft.com/office/drawing/2014/main" id="{DA43AFC2-8037-4841-8FBB-0E3B9367A766}"/>
              </a:ext>
            </a:extLst>
          </p:cNvPr>
          <p:cNvSpPr txBox="1"/>
          <p:nvPr/>
        </p:nvSpPr>
        <p:spPr>
          <a:xfrm>
            <a:off x="-3048" y="4912668"/>
            <a:ext cx="2440092"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Davendra</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P.S. et al, ASCO2020, Abs 4504 </a:t>
            </a:r>
          </a:p>
        </p:txBody>
      </p:sp>
      <p:sp>
        <p:nvSpPr>
          <p:cNvPr id="10" name="ZoneTexte 9">
            <a:extLst>
              <a:ext uri="{FF2B5EF4-FFF2-40B4-BE49-F238E27FC236}">
                <a16:creationId xmlns:a16="http://schemas.microsoft.com/office/drawing/2014/main" id="{3A6B630B-C34E-4F98-8AA5-B2AE68F7AEBA}"/>
              </a:ext>
            </a:extLst>
          </p:cNvPr>
          <p:cNvSpPr txBox="1"/>
          <p:nvPr/>
        </p:nvSpPr>
        <p:spPr>
          <a:xfrm>
            <a:off x="699070" y="3702911"/>
            <a:ext cx="7745860" cy="1056700"/>
          </a:xfrm>
          <a:prstGeom prst="rect">
            <a:avLst/>
          </a:prstGeom>
          <a:noFill/>
        </p:spPr>
        <p:txBody>
          <a:bodyPr wrap="square" rtlCol="0">
            <a:spAutoFit/>
          </a:bodyPr>
          <a:lstStyle/>
          <a:p>
            <a:pPr marL="171450" marR="0" lvl="0" indent="-10800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sym typeface="Arial"/>
              </a:rPr>
              <a:t>Objectif principal </a:t>
            </a:r>
            <a:r>
              <a:rPr kumimoji="0" lang="fr-FR" sz="12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sym typeface="Arial"/>
              </a:rPr>
              <a:t>: taux de survie globale à 2 ans</a:t>
            </a:r>
          </a:p>
          <a:p>
            <a:pPr marL="514350" marR="0" lvl="1" indent="-10800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1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sym typeface="Arial"/>
              </a:rPr>
              <a:t>Hypothèse statistique « particulière » : ‘’Pick the Winner’’</a:t>
            </a:r>
          </a:p>
          <a:p>
            <a:pPr marL="857250" marR="0" lvl="2" indent="-108000" algn="l" defTabSz="685800" rtl="0" eaLnBrk="1" fontAlgn="auto" latinLnBrk="0" hangingPunct="1">
              <a:lnSpc>
                <a:spcPct val="100000"/>
              </a:lnSpc>
              <a:spcBef>
                <a:spcPts val="375"/>
              </a:spcBef>
              <a:spcAft>
                <a:spcPts val="0"/>
              </a:spcAft>
              <a:buClrTx/>
              <a:buSzTx/>
              <a:buFont typeface="Arial" panose="020B0604020202020204" pitchFamily="34" charset="0"/>
              <a:buChar char="•"/>
              <a:tabLst/>
              <a:defRPr/>
            </a:pPr>
            <a:r>
              <a:rPr kumimoji="0" lang="fr-FR" sz="105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sym typeface="Arial"/>
              </a:rPr>
              <a:t>1/ Comparer la survie globale de chaque bras aux données historiques (SG à 2 ans = 40%)</a:t>
            </a:r>
          </a:p>
          <a:p>
            <a:pPr marL="857250" marR="0" lvl="2" indent="-108000" algn="l" defTabSz="685800" rtl="0" eaLnBrk="1" fontAlgn="auto" latinLnBrk="0" hangingPunct="1">
              <a:lnSpc>
                <a:spcPct val="100000"/>
              </a:lnSpc>
              <a:spcBef>
                <a:spcPts val="375"/>
              </a:spcBef>
              <a:spcAft>
                <a:spcPts val="0"/>
              </a:spcAft>
              <a:buClrTx/>
              <a:buSzTx/>
              <a:buFont typeface="Arial" panose="020B0604020202020204" pitchFamily="34" charset="0"/>
              <a:buChar char="•"/>
              <a:tabLst/>
              <a:defRPr/>
            </a:pPr>
            <a:r>
              <a:rPr kumimoji="0" lang="fr-FR" sz="105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sym typeface="Arial"/>
              </a:rPr>
              <a:t>2/ Si SG-2ans meilleure dans chaque bras (définie par SG &gt; 58%), alors comparer les 2 bras entre eux</a:t>
            </a:r>
            <a:endParaRPr kumimoji="0" lang="fr-FR" sz="1200" b="1" i="0" u="none" strike="noStrike" kern="1200" cap="none" spc="0" normalizeH="0" baseline="0" noProof="0" dirty="0">
              <a:ln>
                <a:noFill/>
              </a:ln>
              <a:solidFill>
                <a:srgbClr val="EC8014"/>
              </a:solidFill>
              <a:effectLst/>
              <a:uLnTx/>
              <a:uFillTx/>
              <a:latin typeface="Arial" panose="020B0604020202020204" pitchFamily="34" charset="0"/>
              <a:ea typeface="+mn-ea"/>
              <a:cs typeface="Arial" panose="020B0604020202020204" pitchFamily="34" charset="0"/>
              <a:sym typeface="Arial"/>
            </a:endParaRPr>
          </a:p>
          <a:p>
            <a:pPr marL="171450" marR="0" lvl="0" indent="-10800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sym typeface="Arial"/>
              </a:rPr>
              <a:t>Objectifs secondaires </a:t>
            </a:r>
            <a:r>
              <a:rPr kumimoji="0" lang="fr-FR" sz="12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sym typeface="Arial"/>
              </a:rPr>
              <a:t>: taux de résection R0, réponse histologique, survie sans récidive </a:t>
            </a:r>
          </a:p>
        </p:txBody>
      </p:sp>
      <p:sp>
        <p:nvSpPr>
          <p:cNvPr id="11" name="Rectangle à coins arrondis 4">
            <a:extLst>
              <a:ext uri="{FF2B5EF4-FFF2-40B4-BE49-F238E27FC236}">
                <a16:creationId xmlns:a16="http://schemas.microsoft.com/office/drawing/2014/main" id="{65E97D50-921D-4AA6-9AAB-F399154E808F}"/>
              </a:ext>
            </a:extLst>
          </p:cNvPr>
          <p:cNvSpPr/>
          <p:nvPr/>
        </p:nvSpPr>
        <p:spPr>
          <a:xfrm>
            <a:off x="391188" y="1277818"/>
            <a:ext cx="8361624" cy="2272036"/>
          </a:xfrm>
          <a:prstGeom prst="roundRect">
            <a:avLst>
              <a:gd name="adj" fmla="val 5248"/>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12" name="Text Box 8">
            <a:extLst>
              <a:ext uri="{FF2B5EF4-FFF2-40B4-BE49-F238E27FC236}">
                <a16:creationId xmlns:a16="http://schemas.microsoft.com/office/drawing/2014/main" id="{3931B538-B133-4101-BA1C-77E87EB55B08}"/>
              </a:ext>
            </a:extLst>
          </p:cNvPr>
          <p:cNvSpPr txBox="1">
            <a:spLocks noChangeArrowheads="1"/>
          </p:cNvSpPr>
          <p:nvPr/>
        </p:nvSpPr>
        <p:spPr bwMode="auto">
          <a:xfrm>
            <a:off x="532956" y="1870430"/>
            <a:ext cx="967051" cy="1045464"/>
          </a:xfrm>
          <a:prstGeom prst="roundRect">
            <a:avLst/>
          </a:prstGeom>
          <a:noFill/>
          <a:ln w="12700">
            <a:solidFill>
              <a:schemeClr val="tx1">
                <a:lumMod val="75000"/>
                <a:lumOff val="25000"/>
              </a:schemeClr>
            </a:solidFill>
            <a:miter lim="800000"/>
            <a:headEnd/>
            <a:tailEnd/>
          </a:ln>
        </p:spPr>
        <p:txBody>
          <a:bodyPr wrap="square" lIns="36000" tIns="36000" rIns="36000" bIns="36000" anchor="ctr">
            <a:spAutoFit/>
          </a:bodyPr>
          <a:lstStyle/>
          <a:p>
            <a:pPr marL="0" marR="0" lvl="0" indent="0" algn="ctr" defTabSz="685783" rtl="0" eaLnBrk="1" fontAlgn="auto" latinLnBrk="0" hangingPunct="1">
              <a:lnSpc>
                <a:spcPts val="165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ADK du </a:t>
            </a:r>
            <a:r>
              <a:rPr kumimoji="0" lang="en-US" sz="12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mn-cs"/>
              </a:rPr>
              <a:t>pancréas</a:t>
            </a: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 </a:t>
            </a:r>
            <a:r>
              <a:rPr kumimoji="0" lang="en-US" sz="12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mn-cs"/>
              </a:rPr>
              <a:t>résécable</a:t>
            </a:r>
            <a:endPar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endParaRPr>
          </a:p>
          <a:p>
            <a:pPr marL="0" marR="0" lvl="0" indent="0" algn="ctr" defTabSz="685783" rtl="0" eaLnBrk="1" fontAlgn="auto" latinLnBrk="0" hangingPunct="1">
              <a:lnSpc>
                <a:spcPts val="165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(n=102)</a:t>
            </a:r>
            <a:endParaRPr kumimoji="0" lang="en-GB" sz="1100" b="0" i="0" u="none" strike="noStrike" kern="1200" cap="none" spc="0" normalizeH="0" baseline="0" noProof="0" dirty="0">
              <a:ln>
                <a:noFill/>
              </a:ln>
              <a:solidFill>
                <a:srgbClr val="1789A5"/>
              </a:solidFill>
              <a:effectLst/>
              <a:uLnTx/>
              <a:uFillTx/>
              <a:latin typeface="Arial" panose="020B0604020202020204" pitchFamily="34" charset="0"/>
              <a:ea typeface="+mn-ea"/>
              <a:cs typeface="+mn-cs"/>
            </a:endParaRPr>
          </a:p>
        </p:txBody>
      </p:sp>
      <p:sp>
        <p:nvSpPr>
          <p:cNvPr id="13" name="Freeform 15">
            <a:extLst>
              <a:ext uri="{FF2B5EF4-FFF2-40B4-BE49-F238E27FC236}">
                <a16:creationId xmlns:a16="http://schemas.microsoft.com/office/drawing/2014/main" id="{33A5ED05-BA13-452D-AA9D-35BFCA39B895}"/>
              </a:ext>
            </a:extLst>
          </p:cNvPr>
          <p:cNvSpPr>
            <a:spLocks/>
          </p:cNvSpPr>
          <p:nvPr/>
        </p:nvSpPr>
        <p:spPr bwMode="auto">
          <a:xfrm>
            <a:off x="1776782" y="1649012"/>
            <a:ext cx="278329" cy="1509230"/>
          </a:xfrm>
          <a:custGeom>
            <a:avLst/>
            <a:gdLst>
              <a:gd name="T0" fmla="*/ 2147483647 w 133"/>
              <a:gd name="T1" fmla="*/ 0 h 904"/>
              <a:gd name="T2" fmla="*/ 0 w 133"/>
              <a:gd name="T3" fmla="*/ 0 h 904"/>
              <a:gd name="T4" fmla="*/ 0 w 133"/>
              <a:gd name="T5" fmla="*/ 2147483647 h 904"/>
              <a:gd name="T6" fmla="*/ 2147483647 w 133"/>
              <a:gd name="T7" fmla="*/ 2147483647 h 904"/>
              <a:gd name="T8" fmla="*/ 0 60000 65536"/>
              <a:gd name="T9" fmla="*/ 0 60000 65536"/>
              <a:gd name="T10" fmla="*/ 0 60000 65536"/>
              <a:gd name="T11" fmla="*/ 0 60000 65536"/>
              <a:gd name="T12" fmla="*/ 0 w 133"/>
              <a:gd name="T13" fmla="*/ 0 h 904"/>
              <a:gd name="T14" fmla="*/ 133 w 133"/>
              <a:gd name="T15" fmla="*/ 904 h 904"/>
            </a:gdLst>
            <a:ahLst/>
            <a:cxnLst>
              <a:cxn ang="T8">
                <a:pos x="T0" y="T1"/>
              </a:cxn>
              <a:cxn ang="T9">
                <a:pos x="T2" y="T3"/>
              </a:cxn>
              <a:cxn ang="T10">
                <a:pos x="T4" y="T5"/>
              </a:cxn>
              <a:cxn ang="T11">
                <a:pos x="T6" y="T7"/>
              </a:cxn>
            </a:cxnLst>
            <a:rect l="T12" t="T13" r="T14" b="T15"/>
            <a:pathLst>
              <a:path w="133" h="904">
                <a:moveTo>
                  <a:pt x="133" y="0"/>
                </a:moveTo>
                <a:lnTo>
                  <a:pt x="0" y="0"/>
                </a:lnTo>
                <a:lnTo>
                  <a:pt x="0" y="904"/>
                </a:lnTo>
                <a:lnTo>
                  <a:pt x="133" y="904"/>
                </a:lnTo>
              </a:path>
            </a:pathLst>
          </a:custGeom>
          <a:noFill/>
          <a:ln w="12700">
            <a:solidFill>
              <a:schemeClr val="tx1">
                <a:lumMod val="75000"/>
                <a:lumOff val="25000"/>
              </a:schemeClr>
            </a:solidFill>
            <a:round/>
            <a:headEnd type="triangle" w="med" len="med"/>
            <a:tailEnd type="triangle" w="med" len="med"/>
          </a:ln>
        </p:spPr>
        <p: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fr-FR" sz="1200" b="0" i="0"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mn-cs"/>
            </a:endParaRPr>
          </a:p>
        </p:txBody>
      </p:sp>
      <p:sp>
        <p:nvSpPr>
          <p:cNvPr id="14" name="Ellipse 9">
            <a:extLst>
              <a:ext uri="{FF2B5EF4-FFF2-40B4-BE49-F238E27FC236}">
                <a16:creationId xmlns:a16="http://schemas.microsoft.com/office/drawing/2014/main" id="{9650CDCB-832C-4666-854F-A31DBAC4A62A}"/>
              </a:ext>
            </a:extLst>
          </p:cNvPr>
          <p:cNvSpPr/>
          <p:nvPr/>
        </p:nvSpPr>
        <p:spPr>
          <a:xfrm>
            <a:off x="1594360" y="2219489"/>
            <a:ext cx="377686" cy="368276"/>
          </a:xfrm>
          <a:prstGeom prst="ellipse">
            <a:avLst/>
          </a:prstGeom>
          <a:solidFill>
            <a:srgbClr val="4D4D4D"/>
          </a:solidFill>
          <a:ln>
            <a:headEnd/>
            <a:tailEnd/>
          </a:ln>
          <a:effectLst/>
        </p:spPr>
        <p:style>
          <a:lnRef idx="0">
            <a:schemeClr val="dk1"/>
          </a:lnRef>
          <a:fillRef idx="3">
            <a:schemeClr val="dk1"/>
          </a:fillRef>
          <a:effectRef idx="3">
            <a:schemeClr val="dk1"/>
          </a:effectRef>
          <a:fontRef idx="minor">
            <a:schemeClr val="lt1"/>
          </a:fontRef>
        </p:style>
        <p:txBody>
          <a:bodyPr wrap="none" anchor="ctr"/>
          <a:lstStyle/>
          <a:p>
            <a:pPr marL="0" marR="0" lvl="0" indent="0" algn="ctr" defTabSz="685783" rtl="0" eaLnBrk="1" fontAlgn="auto" latinLnBrk="0" hangingPunct="1">
              <a:lnSpc>
                <a:spcPct val="100000"/>
              </a:lnSpc>
              <a:spcBef>
                <a:spcPts val="0"/>
              </a:spcBef>
              <a:spcAft>
                <a:spcPts val="0"/>
              </a:spcAft>
              <a:buClr>
                <a:srgbClr val="FFCC00"/>
              </a:buClr>
              <a:buSzTx/>
              <a:buFontTx/>
              <a:buNone/>
              <a:tabLst/>
              <a:defRPr/>
            </a:pPr>
            <a:r>
              <a:rPr kumimoji="0" lang="fr-FR" sz="1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R</a:t>
            </a:r>
          </a:p>
        </p:txBody>
      </p:sp>
      <p:sp>
        <p:nvSpPr>
          <p:cNvPr id="15" name="Freeform: Shape 5">
            <a:extLst>
              <a:ext uri="{FF2B5EF4-FFF2-40B4-BE49-F238E27FC236}">
                <a16:creationId xmlns:a16="http://schemas.microsoft.com/office/drawing/2014/main" id="{666471F3-E8C7-4D01-BB14-18A4948DBAA0}"/>
              </a:ext>
            </a:extLst>
          </p:cNvPr>
          <p:cNvSpPr/>
          <p:nvPr/>
        </p:nvSpPr>
        <p:spPr>
          <a:xfrm>
            <a:off x="4043513" y="1649989"/>
            <a:ext cx="648955" cy="343335"/>
          </a:xfrm>
          <a:custGeom>
            <a:avLst/>
            <a:gdLst>
              <a:gd name="connsiteX0" fmla="*/ 0 w 3657600"/>
              <a:gd name="connsiteY0" fmla="*/ 0 h 513117"/>
              <a:gd name="connsiteX1" fmla="*/ 3657600 w 3657600"/>
              <a:gd name="connsiteY1" fmla="*/ 0 h 513117"/>
              <a:gd name="connsiteX2" fmla="*/ 3657600 w 3657600"/>
              <a:gd name="connsiteY2" fmla="*/ 513117 h 513117"/>
            </a:gdLst>
            <a:ahLst/>
            <a:cxnLst>
              <a:cxn ang="0">
                <a:pos x="connsiteX0" y="connsiteY0"/>
              </a:cxn>
              <a:cxn ang="0">
                <a:pos x="connsiteX1" y="connsiteY1"/>
              </a:cxn>
              <a:cxn ang="0">
                <a:pos x="connsiteX2" y="connsiteY2"/>
              </a:cxn>
            </a:cxnLst>
            <a:rect l="l" t="t" r="r" b="b"/>
            <a:pathLst>
              <a:path w="3657600" h="513117">
                <a:moveTo>
                  <a:pt x="0" y="0"/>
                </a:moveTo>
                <a:lnTo>
                  <a:pt x="3657600" y="0"/>
                </a:lnTo>
                <a:lnTo>
                  <a:pt x="3657600" y="513117"/>
                </a:lnTo>
              </a:path>
            </a:pathLst>
          </a:custGeom>
          <a:noFill/>
          <a:ln w="12700">
            <a:solidFill>
              <a:srgbClr val="4D4D4D"/>
            </a:solidFill>
            <a:round/>
            <a:headEnd type="none" w="med" len="med"/>
            <a:tailEnd type="triangle" w="med" len="med"/>
          </a:ln>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cxnSp>
        <p:nvCxnSpPr>
          <p:cNvPr id="16" name="Straight Arrow Connector 50">
            <a:extLst>
              <a:ext uri="{FF2B5EF4-FFF2-40B4-BE49-F238E27FC236}">
                <a16:creationId xmlns:a16="http://schemas.microsoft.com/office/drawing/2014/main" id="{E71124A3-0D17-4622-8499-8D076AA5D6F4}"/>
              </a:ext>
            </a:extLst>
          </p:cNvPr>
          <p:cNvCxnSpPr>
            <a:cxnSpLocks/>
            <a:stCxn id="30" idx="3"/>
            <a:endCxn id="32" idx="1"/>
          </p:cNvCxnSpPr>
          <p:nvPr/>
        </p:nvCxnSpPr>
        <p:spPr>
          <a:xfrm>
            <a:off x="5250091" y="2438971"/>
            <a:ext cx="189609" cy="0"/>
          </a:xfrm>
          <a:prstGeom prst="straightConnector1">
            <a:avLst/>
          </a:prstGeom>
          <a:noFill/>
          <a:ln w="19050">
            <a:solidFill>
              <a:srgbClr val="4D4D4D"/>
            </a:solidFill>
            <a:round/>
            <a:headEnd type="none" w="med" len="med"/>
            <a:tailEnd type="triangle" w="med" len="med"/>
          </a:ln>
        </p:spPr>
      </p:cxnSp>
      <p:sp>
        <p:nvSpPr>
          <p:cNvPr id="17" name="Freeform: Shape 51">
            <a:extLst>
              <a:ext uri="{FF2B5EF4-FFF2-40B4-BE49-F238E27FC236}">
                <a16:creationId xmlns:a16="http://schemas.microsoft.com/office/drawing/2014/main" id="{788DB6D7-FD60-42AC-9F31-8A4897151DD5}"/>
              </a:ext>
            </a:extLst>
          </p:cNvPr>
          <p:cNvSpPr/>
          <p:nvPr/>
        </p:nvSpPr>
        <p:spPr>
          <a:xfrm flipV="1">
            <a:off x="4055070" y="2868446"/>
            <a:ext cx="648955" cy="318308"/>
          </a:xfrm>
          <a:custGeom>
            <a:avLst/>
            <a:gdLst>
              <a:gd name="connsiteX0" fmla="*/ 0 w 3657600"/>
              <a:gd name="connsiteY0" fmla="*/ 0 h 513117"/>
              <a:gd name="connsiteX1" fmla="*/ 3657600 w 3657600"/>
              <a:gd name="connsiteY1" fmla="*/ 0 h 513117"/>
              <a:gd name="connsiteX2" fmla="*/ 3657600 w 3657600"/>
              <a:gd name="connsiteY2" fmla="*/ 513117 h 513117"/>
            </a:gdLst>
            <a:ahLst/>
            <a:cxnLst>
              <a:cxn ang="0">
                <a:pos x="connsiteX0" y="connsiteY0"/>
              </a:cxn>
              <a:cxn ang="0">
                <a:pos x="connsiteX1" y="connsiteY1"/>
              </a:cxn>
              <a:cxn ang="0">
                <a:pos x="connsiteX2" y="connsiteY2"/>
              </a:cxn>
            </a:cxnLst>
            <a:rect l="l" t="t" r="r" b="b"/>
            <a:pathLst>
              <a:path w="3657600" h="513117">
                <a:moveTo>
                  <a:pt x="0" y="0"/>
                </a:moveTo>
                <a:lnTo>
                  <a:pt x="3657600" y="0"/>
                </a:lnTo>
                <a:lnTo>
                  <a:pt x="3657600" y="513117"/>
                </a:lnTo>
              </a:path>
            </a:pathLst>
          </a:custGeom>
          <a:noFill/>
          <a:ln w="12700">
            <a:solidFill>
              <a:srgbClr val="4D4D4D"/>
            </a:solidFill>
            <a:round/>
            <a:headEnd type="none" w="med" len="med"/>
            <a:tailEnd type="triangle" w="med" len="med"/>
          </a:ln>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
        <p:nvSpPr>
          <p:cNvPr id="20" name="TextBox 39">
            <a:extLst>
              <a:ext uri="{FF2B5EF4-FFF2-40B4-BE49-F238E27FC236}">
                <a16:creationId xmlns:a16="http://schemas.microsoft.com/office/drawing/2014/main" id="{FF913AE2-53E6-4DB4-B4C3-4187AA1E29E1}"/>
              </a:ext>
            </a:extLst>
          </p:cNvPr>
          <p:cNvSpPr txBox="1"/>
          <p:nvPr/>
        </p:nvSpPr>
        <p:spPr>
          <a:xfrm>
            <a:off x="2059480" y="1398560"/>
            <a:ext cx="2094013" cy="499428"/>
          </a:xfrm>
          <a:prstGeom prst="roundRect">
            <a:avLst/>
          </a:prstGeom>
          <a:solidFill>
            <a:schemeClr val="accent1"/>
          </a:solidFill>
        </p:spPr>
        <p:txBody>
          <a:bodyPr wrap="square" rtlCol="0" anchor="ctr">
            <a:spAutoFit/>
          </a:bodyPr>
          <a:lstStyle/>
          <a:p>
            <a:pPr marL="0" marR="0" lvl="0" indent="0" algn="ctr" defTabSz="685800" rtl="0" eaLnBrk="1" fontAlgn="auto" latinLnBrk="0" hangingPunct="1">
              <a:lnSpc>
                <a:spcPts val="1350"/>
              </a:lnSpc>
              <a:spcBef>
                <a:spcPts val="0"/>
              </a:spcBef>
              <a:spcAft>
                <a:spcPts val="0"/>
              </a:spcAft>
              <a:buClrTx/>
              <a:buSzTx/>
              <a:buFontTx/>
              <a:buNone/>
              <a:tabLst/>
              <a:defRPr/>
            </a:pPr>
            <a:r>
              <a:rPr kumimoji="0" lang="en-US" sz="1200" b="1" i="0" u="none" strike="noStrike" kern="1200" cap="none" spc="0" normalizeH="0" baseline="0" noProof="0" dirty="0" err="1">
                <a:ln>
                  <a:noFill/>
                </a:ln>
                <a:solidFill>
                  <a:prstClr val="white"/>
                </a:solidFill>
                <a:effectLst/>
                <a:uLnTx/>
                <a:uFillTx/>
                <a:latin typeface="Arial" panose="020B0604020202020204" pitchFamily="34" charset="0"/>
                <a:ea typeface="+mn-ea"/>
                <a:cs typeface="+mn-cs"/>
              </a:rPr>
              <a:t>FOLFIRINOXm</a:t>
            </a:r>
            <a:br>
              <a:rPr kumimoji="0" lang="en-US" sz="12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br>
            <a:r>
              <a:rPr kumimoji="0" lang="en-US" sz="1200" b="0" i="0" u="none" strike="noStrike" kern="1200" cap="none" spc="0" normalizeH="0" baseline="0" noProof="0" dirty="0" err="1">
                <a:ln>
                  <a:noFill/>
                </a:ln>
                <a:solidFill>
                  <a:prstClr val="white"/>
                </a:solidFill>
                <a:effectLst/>
                <a:uLnTx/>
                <a:uFillTx/>
                <a:latin typeface="Arial" panose="020B0604020202020204" pitchFamily="34" charset="0"/>
                <a:ea typeface="+mn-ea"/>
                <a:cs typeface="+mn-cs"/>
              </a:rPr>
              <a:t>toutes</a:t>
            </a:r>
            <a:r>
              <a:rPr kumimoji="0" lang="en-US" sz="12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 les 2 </a:t>
            </a:r>
            <a:r>
              <a:rPr kumimoji="0" lang="en-US" sz="1200" b="0" i="0" u="none" strike="noStrike" kern="1200" cap="none" spc="0" normalizeH="0" baseline="0" noProof="0" dirty="0" err="1">
                <a:ln>
                  <a:noFill/>
                </a:ln>
                <a:solidFill>
                  <a:prstClr val="white"/>
                </a:solidFill>
                <a:effectLst/>
                <a:uLnTx/>
                <a:uFillTx/>
                <a:latin typeface="Arial" panose="020B0604020202020204" pitchFamily="34" charset="0"/>
                <a:ea typeface="+mn-ea"/>
                <a:cs typeface="+mn-cs"/>
              </a:rPr>
              <a:t>sem</a:t>
            </a:r>
            <a:r>
              <a:rPr kumimoji="0" lang="en-US" sz="12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 6 cycles</a:t>
            </a:r>
          </a:p>
        </p:txBody>
      </p:sp>
      <p:sp>
        <p:nvSpPr>
          <p:cNvPr id="23" name="TextBox 29">
            <a:extLst>
              <a:ext uri="{FF2B5EF4-FFF2-40B4-BE49-F238E27FC236}">
                <a16:creationId xmlns:a16="http://schemas.microsoft.com/office/drawing/2014/main" id="{D8DD101B-43CC-4F26-9D2B-B282FE8AAA8E}"/>
              </a:ext>
            </a:extLst>
          </p:cNvPr>
          <p:cNvSpPr txBox="1"/>
          <p:nvPr/>
        </p:nvSpPr>
        <p:spPr>
          <a:xfrm>
            <a:off x="2059481" y="2986594"/>
            <a:ext cx="2094013" cy="397272"/>
          </a:xfrm>
          <a:prstGeom prst="roundRect">
            <a:avLst/>
          </a:prstGeom>
          <a:solidFill>
            <a:srgbClr val="C00000"/>
          </a:solidFill>
        </p:spPr>
        <p:txBody>
          <a:bodyPr wrap="square" lIns="0" tIns="0" rIns="0" bIns="0" rtlCol="0" anchor="ctr">
            <a:spAutoFit/>
          </a:bodyPr>
          <a:lstStyle/>
          <a:p>
            <a:pPr marL="0" marR="0" lvl="0" indent="0" algn="ctr" defTabSz="685800" rtl="0" eaLnBrk="1" fontAlgn="auto" latinLnBrk="0" hangingPunct="1">
              <a:lnSpc>
                <a:spcPts val="135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Gemcitabine/nab-Paclitaxel </a:t>
            </a:r>
            <a:r>
              <a:rPr kumimoji="0" lang="en-US" sz="12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J 1, 8 15 (J1=J21), 3 cycles</a:t>
            </a:r>
          </a:p>
        </p:txBody>
      </p:sp>
      <p:sp>
        <p:nvSpPr>
          <p:cNvPr id="26" name="TextBox 33">
            <a:extLst>
              <a:ext uri="{FF2B5EF4-FFF2-40B4-BE49-F238E27FC236}">
                <a16:creationId xmlns:a16="http://schemas.microsoft.com/office/drawing/2014/main" id="{EE9FCC7C-6005-4B9D-A669-847DDB31FE05}"/>
              </a:ext>
            </a:extLst>
          </p:cNvPr>
          <p:cNvSpPr txBox="1"/>
          <p:nvPr/>
        </p:nvSpPr>
        <p:spPr>
          <a:xfrm>
            <a:off x="6538373" y="1398559"/>
            <a:ext cx="2094014" cy="499428"/>
          </a:xfrm>
          <a:prstGeom prst="roundRect">
            <a:avLst/>
          </a:prstGeom>
          <a:solidFill>
            <a:schemeClr val="accent1"/>
          </a:solidFill>
        </p:spPr>
        <p:txBody>
          <a:bodyPr wrap="square" rtlCol="0" anchor="ctr">
            <a:spAutoFit/>
          </a:bodyPr>
          <a:lstStyle/>
          <a:p>
            <a:pPr marL="0" marR="0" lvl="0" indent="0" algn="ctr" defTabSz="685800" rtl="0" eaLnBrk="1" fontAlgn="auto" latinLnBrk="0" hangingPunct="1">
              <a:lnSpc>
                <a:spcPts val="1350"/>
              </a:lnSpc>
              <a:spcBef>
                <a:spcPts val="0"/>
              </a:spcBef>
              <a:spcAft>
                <a:spcPts val="0"/>
              </a:spcAft>
              <a:buClrTx/>
              <a:buSzTx/>
              <a:buFontTx/>
              <a:buNone/>
              <a:tabLst/>
              <a:defRPr/>
            </a:pPr>
            <a:r>
              <a:rPr kumimoji="0" lang="en-US" sz="1200" b="1" i="0" u="none" strike="noStrike" kern="1200" cap="none" spc="0" normalizeH="0" baseline="0" noProof="0" dirty="0" err="1">
                <a:ln>
                  <a:noFill/>
                </a:ln>
                <a:solidFill>
                  <a:prstClr val="white"/>
                </a:solidFill>
                <a:effectLst/>
                <a:uLnTx/>
                <a:uFillTx/>
                <a:latin typeface="Arial" panose="020B0604020202020204" pitchFamily="34" charset="0"/>
                <a:ea typeface="+mn-ea"/>
                <a:cs typeface="+mn-cs"/>
              </a:rPr>
              <a:t>FOLFIRINOXm</a:t>
            </a:r>
            <a:br>
              <a:rPr kumimoji="0" lang="en-US" sz="12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br>
            <a:r>
              <a:rPr kumimoji="0" lang="en-US" sz="1200" b="0" i="0" u="none" strike="noStrike" kern="1200" cap="none" spc="0" normalizeH="0" baseline="0" noProof="0" dirty="0" err="1">
                <a:ln>
                  <a:noFill/>
                </a:ln>
                <a:solidFill>
                  <a:prstClr val="white"/>
                </a:solidFill>
                <a:effectLst/>
                <a:uLnTx/>
                <a:uFillTx/>
                <a:latin typeface="Arial" panose="020B0604020202020204" pitchFamily="34" charset="0"/>
                <a:ea typeface="+mn-ea"/>
                <a:cs typeface="+mn-cs"/>
              </a:rPr>
              <a:t>toutes</a:t>
            </a:r>
            <a:r>
              <a:rPr kumimoji="0" lang="en-US" sz="12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 les 2 </a:t>
            </a:r>
            <a:r>
              <a:rPr kumimoji="0" lang="en-US" sz="1200" b="0" i="0" u="none" strike="noStrike" kern="1200" cap="none" spc="0" normalizeH="0" baseline="0" noProof="0" dirty="0" err="1">
                <a:ln>
                  <a:noFill/>
                </a:ln>
                <a:solidFill>
                  <a:prstClr val="white"/>
                </a:solidFill>
                <a:effectLst/>
                <a:uLnTx/>
                <a:uFillTx/>
                <a:latin typeface="Arial" panose="020B0604020202020204" pitchFamily="34" charset="0"/>
                <a:ea typeface="+mn-ea"/>
                <a:cs typeface="+mn-cs"/>
              </a:rPr>
              <a:t>sem</a:t>
            </a:r>
            <a:r>
              <a:rPr kumimoji="0" lang="en-US" sz="12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 6 cycles</a:t>
            </a:r>
          </a:p>
        </p:txBody>
      </p:sp>
      <p:sp>
        <p:nvSpPr>
          <p:cNvPr id="29" name="TextBox 36">
            <a:extLst>
              <a:ext uri="{FF2B5EF4-FFF2-40B4-BE49-F238E27FC236}">
                <a16:creationId xmlns:a16="http://schemas.microsoft.com/office/drawing/2014/main" id="{ADEF9D97-2F6B-49FF-994D-8CE187B0954E}"/>
              </a:ext>
            </a:extLst>
          </p:cNvPr>
          <p:cNvSpPr txBox="1"/>
          <p:nvPr/>
        </p:nvSpPr>
        <p:spPr>
          <a:xfrm>
            <a:off x="6538373" y="2986594"/>
            <a:ext cx="2094013" cy="397272"/>
          </a:xfrm>
          <a:prstGeom prst="roundRect">
            <a:avLst/>
          </a:prstGeom>
          <a:solidFill>
            <a:srgbClr val="C00000"/>
          </a:solidFill>
        </p:spPr>
        <p:txBody>
          <a:bodyPr wrap="square" lIns="0" tIns="0" rIns="0" bIns="0" rtlCol="0" anchor="ctr">
            <a:spAutoFit/>
          </a:bodyPr>
          <a:lstStyle/>
          <a:p>
            <a:pPr marL="0" marR="0" lvl="0" indent="0" algn="ctr" defTabSz="685800" rtl="0" eaLnBrk="1" fontAlgn="auto" latinLnBrk="0" hangingPunct="1">
              <a:lnSpc>
                <a:spcPts val="135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Gemcitabine/nab-Paclitaxel </a:t>
            </a:r>
            <a:r>
              <a:rPr kumimoji="0" lang="en-US" sz="12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J 1, 8 15 (J1=J21), 3 cycles</a:t>
            </a:r>
          </a:p>
        </p:txBody>
      </p:sp>
      <p:sp>
        <p:nvSpPr>
          <p:cNvPr id="30" name="Rectangle 11">
            <a:extLst>
              <a:ext uri="{FF2B5EF4-FFF2-40B4-BE49-F238E27FC236}">
                <a16:creationId xmlns:a16="http://schemas.microsoft.com/office/drawing/2014/main" id="{16F2C1D2-1E45-4FB2-92C0-41B95B44ED68}"/>
              </a:ext>
            </a:extLst>
          </p:cNvPr>
          <p:cNvSpPr>
            <a:spLocks noChangeArrowheads="1"/>
          </p:cNvSpPr>
          <p:nvPr/>
        </p:nvSpPr>
        <p:spPr bwMode="auto">
          <a:xfrm>
            <a:off x="4151418" y="2009494"/>
            <a:ext cx="1098673" cy="858953"/>
          </a:xfrm>
          <a:prstGeom prst="roundRect">
            <a:avLst>
              <a:gd name="adj" fmla="val 8133"/>
            </a:avLst>
          </a:prstGeom>
          <a:solidFill>
            <a:schemeClr val="tx1">
              <a:lumMod val="75000"/>
              <a:lumOff val="25000"/>
            </a:schemeClr>
          </a:solidFill>
          <a:ln>
            <a:noFill/>
            <a:headEnd/>
            <a:tailEnd/>
          </a:ln>
          <a:effectLst/>
        </p:spPr>
        <p:txBody>
          <a:bodyPr wrap="none" anchor="ctr"/>
          <a:lstStyle/>
          <a:p>
            <a:pPr marL="0" marR="0" lvl="0" indent="0" algn="ctr" defTabSz="685783" rtl="0" eaLnBrk="1" fontAlgn="auto" latinLnBrk="0" hangingPunct="1">
              <a:lnSpc>
                <a:spcPts val="1500"/>
              </a:lnSpc>
              <a:spcBef>
                <a:spcPts val="0"/>
              </a:spcBef>
              <a:spcAft>
                <a:spcPts val="0"/>
              </a:spcAft>
              <a:buClr>
                <a:srgbClr val="FFCC00"/>
              </a:buClr>
              <a:buSzTx/>
              <a:buFontTx/>
              <a:buNone/>
              <a:tabLst/>
              <a:defRPr/>
            </a:pPr>
            <a:r>
              <a:rPr kumimoji="0" lang="fr-FR" sz="1200" b="0" i="0" u="none" strike="noStrike" kern="0" cap="none" spc="0" normalizeH="0" baseline="0" noProof="0" dirty="0">
                <a:ln>
                  <a:noFill/>
                </a:ln>
                <a:solidFill>
                  <a:prstClr val="white"/>
                </a:solidFill>
                <a:effectLst/>
                <a:uLnTx/>
                <a:uFillTx/>
                <a:latin typeface="Arial" panose="020B0604020202020204" pitchFamily="34" charset="0"/>
                <a:ea typeface="+mn-ea"/>
                <a:cs typeface="+mn-cs"/>
              </a:rPr>
              <a:t>Imagerie</a:t>
            </a:r>
            <a:br>
              <a:rPr kumimoji="0" lang="fr-FR" sz="1200" b="0" i="0" u="none" strike="noStrike" kern="0" cap="none" spc="0" normalizeH="0" baseline="0" noProof="0" dirty="0">
                <a:ln>
                  <a:noFill/>
                </a:ln>
                <a:solidFill>
                  <a:prstClr val="white"/>
                </a:solidFill>
                <a:effectLst/>
                <a:uLnTx/>
                <a:uFillTx/>
                <a:latin typeface="Arial" panose="020B0604020202020204" pitchFamily="34" charset="0"/>
                <a:ea typeface="+mn-ea"/>
                <a:cs typeface="+mn-cs"/>
              </a:rPr>
            </a:br>
            <a:r>
              <a:rPr kumimoji="0" lang="fr-FR" sz="1200" b="0" i="0" u="none" strike="noStrike" kern="0" cap="none" spc="0" normalizeH="0" baseline="0" noProof="0" dirty="0">
                <a:ln>
                  <a:noFill/>
                </a:ln>
                <a:solidFill>
                  <a:prstClr val="white"/>
                </a:solidFill>
                <a:effectLst/>
                <a:uLnTx/>
                <a:uFillTx/>
                <a:latin typeface="Arial" panose="020B0604020202020204" pitchFamily="34" charset="0"/>
                <a:ea typeface="+mn-ea"/>
                <a:cs typeface="+mn-cs"/>
              </a:rPr>
              <a:t>(TDM/IRM)</a:t>
            </a:r>
          </a:p>
        </p:txBody>
      </p:sp>
      <p:sp>
        <p:nvSpPr>
          <p:cNvPr id="31" name="Freeform 15">
            <a:extLst>
              <a:ext uri="{FF2B5EF4-FFF2-40B4-BE49-F238E27FC236}">
                <a16:creationId xmlns:a16="http://schemas.microsoft.com/office/drawing/2014/main" id="{7BDEC3FE-9AAC-4BC3-91E9-045D416B4ECB}"/>
              </a:ext>
            </a:extLst>
          </p:cNvPr>
          <p:cNvSpPr>
            <a:spLocks/>
          </p:cNvSpPr>
          <p:nvPr/>
        </p:nvSpPr>
        <p:spPr bwMode="auto">
          <a:xfrm>
            <a:off x="5973442" y="1649989"/>
            <a:ext cx="564931" cy="1536765"/>
          </a:xfrm>
          <a:custGeom>
            <a:avLst/>
            <a:gdLst>
              <a:gd name="T0" fmla="*/ 2147483647 w 133"/>
              <a:gd name="T1" fmla="*/ 0 h 904"/>
              <a:gd name="T2" fmla="*/ 0 w 133"/>
              <a:gd name="T3" fmla="*/ 0 h 904"/>
              <a:gd name="T4" fmla="*/ 0 w 133"/>
              <a:gd name="T5" fmla="*/ 2147483647 h 904"/>
              <a:gd name="T6" fmla="*/ 2147483647 w 133"/>
              <a:gd name="T7" fmla="*/ 2147483647 h 904"/>
              <a:gd name="T8" fmla="*/ 0 60000 65536"/>
              <a:gd name="T9" fmla="*/ 0 60000 65536"/>
              <a:gd name="T10" fmla="*/ 0 60000 65536"/>
              <a:gd name="T11" fmla="*/ 0 60000 65536"/>
              <a:gd name="T12" fmla="*/ 0 w 133"/>
              <a:gd name="T13" fmla="*/ 0 h 904"/>
              <a:gd name="T14" fmla="*/ 133 w 133"/>
              <a:gd name="T15" fmla="*/ 904 h 904"/>
            </a:gdLst>
            <a:ahLst/>
            <a:cxnLst>
              <a:cxn ang="T8">
                <a:pos x="T0" y="T1"/>
              </a:cxn>
              <a:cxn ang="T9">
                <a:pos x="T2" y="T3"/>
              </a:cxn>
              <a:cxn ang="T10">
                <a:pos x="T4" y="T5"/>
              </a:cxn>
              <a:cxn ang="T11">
                <a:pos x="T6" y="T7"/>
              </a:cxn>
            </a:cxnLst>
            <a:rect l="T12" t="T13" r="T14" b="T15"/>
            <a:pathLst>
              <a:path w="133" h="904">
                <a:moveTo>
                  <a:pt x="133" y="0"/>
                </a:moveTo>
                <a:lnTo>
                  <a:pt x="0" y="0"/>
                </a:lnTo>
                <a:lnTo>
                  <a:pt x="0" y="904"/>
                </a:lnTo>
                <a:lnTo>
                  <a:pt x="133" y="904"/>
                </a:lnTo>
              </a:path>
            </a:pathLst>
          </a:custGeom>
          <a:noFill/>
          <a:ln w="12700">
            <a:solidFill>
              <a:schemeClr val="tx1">
                <a:lumMod val="75000"/>
                <a:lumOff val="25000"/>
              </a:schemeClr>
            </a:solidFill>
            <a:round/>
            <a:headEnd type="triangle" w="med" len="med"/>
            <a:tailEnd type="triangle" w="med" len="med"/>
          </a:ln>
        </p:spPr>
        <p: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fr-FR" sz="1200" b="0" i="0"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mn-cs"/>
            </a:endParaRPr>
          </a:p>
        </p:txBody>
      </p:sp>
      <p:sp>
        <p:nvSpPr>
          <p:cNvPr id="32" name="Rectangle 11">
            <a:extLst>
              <a:ext uri="{FF2B5EF4-FFF2-40B4-BE49-F238E27FC236}">
                <a16:creationId xmlns:a16="http://schemas.microsoft.com/office/drawing/2014/main" id="{09DF1533-A17F-4A48-9435-E35FE696BF55}"/>
              </a:ext>
            </a:extLst>
          </p:cNvPr>
          <p:cNvSpPr>
            <a:spLocks noChangeArrowheads="1"/>
          </p:cNvSpPr>
          <p:nvPr/>
        </p:nvSpPr>
        <p:spPr bwMode="auto">
          <a:xfrm>
            <a:off x="5439700" y="2009494"/>
            <a:ext cx="1098673" cy="858953"/>
          </a:xfrm>
          <a:prstGeom prst="roundRect">
            <a:avLst>
              <a:gd name="adj" fmla="val 8133"/>
            </a:avLst>
          </a:prstGeom>
          <a:solidFill>
            <a:schemeClr val="tx1">
              <a:lumMod val="75000"/>
              <a:lumOff val="25000"/>
            </a:schemeClr>
          </a:solidFill>
          <a:ln>
            <a:noFill/>
            <a:headEnd/>
            <a:tailEnd/>
          </a:ln>
          <a:effectLst/>
        </p:spPr>
        <p:txBody>
          <a:bodyPr wrap="none" anchor="ctr"/>
          <a:lstStyle/>
          <a:p>
            <a:pPr marL="0" marR="0" lvl="0" indent="0" algn="ctr" defTabSz="685783" rtl="0" eaLnBrk="1" fontAlgn="auto" latinLnBrk="0" hangingPunct="1">
              <a:lnSpc>
                <a:spcPts val="1425"/>
              </a:lnSpc>
              <a:spcBef>
                <a:spcPts val="0"/>
              </a:spcBef>
              <a:spcAft>
                <a:spcPts val="0"/>
              </a:spcAft>
              <a:buClr>
                <a:srgbClr val="FFCC00"/>
              </a:buClr>
              <a:buSzTx/>
              <a:buFontTx/>
              <a:buNone/>
              <a:tabLst/>
              <a:defRPr/>
            </a:pPr>
            <a:r>
              <a:rPr kumimoji="0" lang="fr-FR" sz="1200" b="0" i="0" u="none" strike="noStrike" kern="0" cap="none" spc="0" normalizeH="0" baseline="0" noProof="0" dirty="0">
                <a:ln>
                  <a:noFill/>
                </a:ln>
                <a:solidFill>
                  <a:prstClr val="white"/>
                </a:solidFill>
                <a:effectLst/>
                <a:uLnTx/>
                <a:uFillTx/>
                <a:latin typeface="Arial" panose="020B0604020202020204" pitchFamily="34" charset="0"/>
                <a:ea typeface="+mn-ea"/>
                <a:cs typeface="+mn-cs"/>
              </a:rPr>
              <a:t>Chirurgie</a:t>
            </a:r>
            <a:br>
              <a:rPr kumimoji="0" lang="fr-FR" sz="1200" b="0" i="0" u="none" strike="noStrike" kern="0" cap="none" spc="0" normalizeH="0" baseline="0" noProof="0" dirty="0">
                <a:ln>
                  <a:noFill/>
                </a:ln>
                <a:solidFill>
                  <a:prstClr val="white"/>
                </a:solidFill>
                <a:effectLst/>
                <a:uLnTx/>
                <a:uFillTx/>
                <a:latin typeface="Arial" panose="020B0604020202020204" pitchFamily="34" charset="0"/>
                <a:ea typeface="+mn-ea"/>
                <a:cs typeface="+mn-cs"/>
              </a:rPr>
            </a:br>
            <a:r>
              <a:rPr kumimoji="0" lang="fr-FR" sz="1200" b="0" i="0" u="none" strike="noStrike" kern="0" cap="none" spc="0" normalizeH="0" baseline="0" noProof="0" dirty="0">
                <a:ln>
                  <a:noFill/>
                </a:ln>
                <a:solidFill>
                  <a:prstClr val="white"/>
                </a:solidFill>
                <a:effectLst/>
                <a:uLnTx/>
                <a:uFillTx/>
                <a:latin typeface="Arial" panose="020B0604020202020204" pitchFamily="34" charset="0"/>
                <a:ea typeface="+mn-ea"/>
                <a:cs typeface="+mn-cs"/>
              </a:rPr>
              <a:t>(si pas de PD)</a:t>
            </a:r>
          </a:p>
        </p:txBody>
      </p:sp>
      <p:sp>
        <p:nvSpPr>
          <p:cNvPr id="33" name="Text Box 8">
            <a:extLst>
              <a:ext uri="{FF2B5EF4-FFF2-40B4-BE49-F238E27FC236}">
                <a16:creationId xmlns:a16="http://schemas.microsoft.com/office/drawing/2014/main" id="{366289F6-7F90-4701-A460-C27C69F8523C}"/>
              </a:ext>
            </a:extLst>
          </p:cNvPr>
          <p:cNvSpPr txBox="1">
            <a:spLocks noChangeArrowheads="1"/>
          </p:cNvSpPr>
          <p:nvPr/>
        </p:nvSpPr>
        <p:spPr bwMode="auto">
          <a:xfrm>
            <a:off x="2279424" y="2281047"/>
            <a:ext cx="1446164" cy="285014"/>
          </a:xfrm>
          <a:prstGeom prst="rect">
            <a:avLst/>
          </a:prstGeom>
          <a:noFill/>
          <a:ln w="9525">
            <a:noFill/>
            <a:miter lim="800000"/>
            <a:headEnd/>
            <a:tailEnd/>
          </a:ln>
        </p:spPr>
        <p:txBody>
          <a:bodyPr wrap="square">
            <a:spAutoFit/>
          </a:bodyPr>
          <a:lstStyle/>
          <a:p>
            <a:pPr marL="0" marR="0" lvl="0" indent="0" algn="ctr" defTabSz="685783" rtl="0" eaLnBrk="1" fontAlgn="auto" latinLnBrk="0" hangingPunct="1">
              <a:lnSpc>
                <a:spcPts val="165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3 MOIS</a:t>
            </a:r>
            <a:endParaRPr kumimoji="0" lang="en-GB" sz="1000" b="0" i="0" u="none" strike="noStrike" kern="1200" cap="none" spc="0" normalizeH="0" baseline="0" noProof="0" dirty="0">
              <a:ln>
                <a:noFill/>
              </a:ln>
              <a:solidFill>
                <a:srgbClr val="1789A5"/>
              </a:solidFill>
              <a:effectLst/>
              <a:uLnTx/>
              <a:uFillTx/>
              <a:latin typeface="Arial" panose="020B0604020202020204" pitchFamily="34" charset="0"/>
              <a:ea typeface="+mn-ea"/>
              <a:cs typeface="+mn-cs"/>
            </a:endParaRPr>
          </a:p>
        </p:txBody>
      </p:sp>
      <p:sp>
        <p:nvSpPr>
          <p:cNvPr id="34" name="Text Box 8">
            <a:extLst>
              <a:ext uri="{FF2B5EF4-FFF2-40B4-BE49-F238E27FC236}">
                <a16:creationId xmlns:a16="http://schemas.microsoft.com/office/drawing/2014/main" id="{98741910-D6BB-4473-A72C-11E5EBEE2EEE}"/>
              </a:ext>
            </a:extLst>
          </p:cNvPr>
          <p:cNvSpPr txBox="1">
            <a:spLocks noChangeArrowheads="1"/>
          </p:cNvSpPr>
          <p:nvPr/>
        </p:nvSpPr>
        <p:spPr bwMode="auto">
          <a:xfrm>
            <a:off x="7129875" y="2267957"/>
            <a:ext cx="1147412" cy="285014"/>
          </a:xfrm>
          <a:prstGeom prst="rect">
            <a:avLst/>
          </a:prstGeom>
          <a:noFill/>
          <a:ln w="9525">
            <a:noFill/>
            <a:miter lim="800000"/>
            <a:headEnd/>
            <a:tailEnd/>
          </a:ln>
        </p:spPr>
        <p:txBody>
          <a:bodyPr wrap="square">
            <a:spAutoFit/>
          </a:bodyPr>
          <a:lstStyle/>
          <a:p>
            <a:pPr marL="0" marR="0" lvl="0" indent="0" algn="ctr" defTabSz="685783" rtl="0" eaLnBrk="1" fontAlgn="auto" latinLnBrk="0" hangingPunct="1">
              <a:lnSpc>
                <a:spcPts val="165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3 MOIS</a:t>
            </a:r>
            <a:endParaRPr kumimoji="0" lang="en-GB" sz="1000" b="0" i="0" u="none" strike="noStrike" kern="1200" cap="none" spc="0" normalizeH="0" baseline="0" noProof="0" dirty="0">
              <a:ln>
                <a:noFill/>
              </a:ln>
              <a:solidFill>
                <a:srgbClr val="1789A5"/>
              </a:solidFill>
              <a:effectLst/>
              <a:uLnTx/>
              <a:uFillTx/>
              <a:latin typeface="Arial" panose="020B0604020202020204" pitchFamily="34" charset="0"/>
              <a:ea typeface="+mn-ea"/>
              <a:cs typeface="+mn-cs"/>
            </a:endParaRPr>
          </a:p>
        </p:txBody>
      </p:sp>
      <p:sp>
        <p:nvSpPr>
          <p:cNvPr id="24" name="Google Shape;77;p13">
            <a:extLst>
              <a:ext uri="{FF2B5EF4-FFF2-40B4-BE49-F238E27FC236}">
                <a16:creationId xmlns:a16="http://schemas.microsoft.com/office/drawing/2014/main" id="{F20D774F-9ED3-4EFF-B459-469359600FBD}"/>
              </a:ext>
            </a:extLst>
          </p:cNvPr>
          <p:cNvSpPr txBox="1"/>
          <p:nvPr/>
        </p:nvSpPr>
        <p:spPr>
          <a:xfrm rot="222766">
            <a:off x="5343663" y="761568"/>
            <a:ext cx="1486219" cy="374526"/>
          </a:xfrm>
          <a:prstGeom prst="roundRect">
            <a:avLst/>
          </a:prstGeom>
          <a:solidFill>
            <a:srgbClr val="FFFFFF"/>
          </a:solidFill>
          <a:ln w="9525" cap="flat" cmpd="sng">
            <a:solidFill>
              <a:schemeClr val="dk1"/>
            </a:solidFill>
            <a:prstDash val="solid"/>
            <a:round/>
            <a:headEnd type="none" w="sm" len="sm"/>
            <a:tailEnd type="none" w="sm" len="sm"/>
          </a:ln>
        </p:spPr>
        <p:txBody>
          <a:bodyPr spcFirstLastPara="1" wrap="square" lIns="91425" tIns="45700" rIns="91425" bIns="45700" anchor="t" anchorCtr="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75000"/>
                    <a:lumOff val="25000"/>
                  </a:prstClr>
                </a:solidFill>
                <a:effectLst/>
                <a:uLnTx/>
                <a:uFillTx/>
                <a:latin typeface="Arial"/>
                <a:ea typeface="Arial"/>
                <a:cs typeface="Arial"/>
                <a:sym typeface="Arial"/>
              </a:rPr>
              <a:t>Revue centralisée des scanners de </a:t>
            </a:r>
            <a:r>
              <a:rPr kumimoji="0" lang="fr-FR" sz="800" b="0" i="0" u="none" strike="noStrike" kern="1200" cap="none" spc="0" normalizeH="0" baseline="0" noProof="0" dirty="0" err="1">
                <a:ln>
                  <a:noFill/>
                </a:ln>
                <a:solidFill>
                  <a:prstClr val="black">
                    <a:lumMod val="75000"/>
                    <a:lumOff val="25000"/>
                  </a:prstClr>
                </a:solidFill>
                <a:effectLst/>
                <a:uLnTx/>
                <a:uFillTx/>
                <a:latin typeface="Arial"/>
                <a:ea typeface="Arial"/>
                <a:cs typeface="Arial"/>
                <a:sym typeface="Arial"/>
              </a:rPr>
              <a:t>baseline</a:t>
            </a:r>
            <a:endParaRPr kumimoji="0" sz="800" b="0" i="0" u="none" strike="noStrike" kern="1200" cap="none" spc="0" normalizeH="0" baseline="0" noProof="0" dirty="0">
              <a:ln>
                <a:noFill/>
              </a:ln>
              <a:solidFill>
                <a:prstClr val="black">
                  <a:lumMod val="75000"/>
                  <a:lumOff val="25000"/>
                </a:prstClr>
              </a:solidFill>
              <a:effectLst/>
              <a:uLnTx/>
              <a:uFillTx/>
              <a:latin typeface="Arial"/>
              <a:ea typeface="Arial"/>
              <a:cs typeface="Arial"/>
              <a:sym typeface="Arial"/>
            </a:endParaRPr>
          </a:p>
        </p:txBody>
      </p:sp>
    </p:spTree>
    <p:extLst>
      <p:ext uri="{BB962C8B-B14F-4D97-AF65-F5344CB8AC3E}">
        <p14:creationId xmlns:p14="http://schemas.microsoft.com/office/powerpoint/2010/main" val="28761248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Shape 81"/>
        <p:cNvGrpSpPr/>
        <p:nvPr/>
      </p:nvGrpSpPr>
      <p:grpSpPr>
        <a:xfrm>
          <a:off x="0" y="0"/>
          <a:ext cx="0" cy="0"/>
          <a:chOff x="0" y="0"/>
          <a:chExt cx="0" cy="0"/>
        </a:xfrm>
      </p:grpSpPr>
      <p:sp>
        <p:nvSpPr>
          <p:cNvPr id="7" name="Google Shape;58;p12"/>
          <p:cNvSpPr txBox="1">
            <a:spLocks noGrp="1"/>
          </p:cNvSpPr>
          <p:nvPr>
            <p:ph type="title"/>
          </p:nvPr>
        </p:nvSpPr>
        <p:spPr>
          <a:prstGeom prst="rect">
            <a:avLst/>
          </a:prstGeom>
          <a:noFill/>
          <a:ln>
            <a:noFill/>
          </a:ln>
        </p:spPr>
        <p:txBody>
          <a:bodyPr spcFirstLastPara="1" wrap="square" lIns="91425" tIns="45700" rIns="91425" bIns="45700" anchor="ctr" anchorCtr="0">
            <a:noAutofit/>
          </a:bodyPr>
          <a:lstStyle/>
          <a:p>
            <a:pPr lvl="0">
              <a:spcBef>
                <a:spcPts val="0"/>
              </a:spcBef>
              <a:buClr>
                <a:schemeClr val="dk1"/>
              </a:buClr>
              <a:buSzPts val="2000"/>
            </a:pPr>
            <a:r>
              <a:rPr lang="fr-FR" dirty="0"/>
              <a:t>Cancer du pancréas </a:t>
            </a:r>
            <a:r>
              <a:rPr lang="fr-FR" dirty="0" err="1"/>
              <a:t>résécable</a:t>
            </a:r>
            <a:r>
              <a:rPr lang="fr-FR" dirty="0"/>
              <a:t> et CT péri-opératoire</a:t>
            </a:r>
            <a:br>
              <a:rPr lang="fr-FR" dirty="0"/>
            </a:br>
            <a:r>
              <a:rPr lang="fr-FR" b="1" dirty="0"/>
              <a:t>Etude SWOG S1505</a:t>
            </a:r>
            <a:endParaRPr sz="2000" dirty="0"/>
          </a:p>
        </p:txBody>
      </p:sp>
      <p:sp>
        <p:nvSpPr>
          <p:cNvPr id="83" name="Google Shape;83;p14"/>
          <p:cNvSpPr txBox="1">
            <a:spLocks noGrp="1"/>
          </p:cNvSpPr>
          <p:nvPr>
            <p:ph sz="half" idx="1"/>
          </p:nvPr>
        </p:nvSpPr>
        <p:spPr>
          <a:prstGeom prst="rect">
            <a:avLst/>
          </a:prstGeom>
          <a:noFill/>
          <a:ln>
            <a:noFill/>
          </a:ln>
        </p:spPr>
        <p:txBody>
          <a:bodyPr spcFirstLastPara="1" vert="horz" wrap="square" lIns="91440" tIns="45720" rIns="91440" bIns="45720" rtlCol="0" anchor="t" anchorCtr="0">
            <a:noAutofit/>
          </a:bodyPr>
          <a:lstStyle/>
          <a:p>
            <a:pPr marL="171450" indent="-171450">
              <a:buBlip>
                <a:blip r:embed="rId3"/>
              </a:buBlip>
            </a:pPr>
            <a:r>
              <a:rPr lang="fr-FR" sz="1600" dirty="0" err="1"/>
              <a:t>Caractéristqiues</a:t>
            </a:r>
            <a:r>
              <a:rPr lang="fr-FR" sz="1600" dirty="0"/>
              <a:t> de la population</a:t>
            </a:r>
          </a:p>
          <a:p>
            <a:pPr marL="514350" lvl="1" indent="-171450">
              <a:buClr>
                <a:srgbClr val="002060"/>
              </a:buClr>
              <a:buChar char="•"/>
            </a:pPr>
            <a:r>
              <a:rPr lang="fr-FR" sz="1400" dirty="0"/>
              <a:t>Inclusion entre Octobre 2015 et Avril 2018</a:t>
            </a:r>
            <a:endParaRPr sz="1400" dirty="0"/>
          </a:p>
          <a:p>
            <a:pPr marL="514350" lvl="1" indent="-171450">
              <a:buClr>
                <a:srgbClr val="002060"/>
              </a:buClr>
              <a:buChar char="•"/>
            </a:pPr>
            <a:r>
              <a:rPr lang="fr-FR" sz="1400" dirty="0"/>
              <a:t>Sur 147 patients inclus, 44 ont été finalement jugés inéligibles après une revue centralisée des scanners initiaux (contacts vasculaires ou métastases) et 1 n’était pas évaluable</a:t>
            </a:r>
            <a:endParaRPr sz="1400" dirty="0"/>
          </a:p>
          <a:p>
            <a:pPr marL="171450" indent="-171450">
              <a:buBlip>
                <a:blip r:embed="rId3"/>
              </a:buBlip>
            </a:pPr>
            <a:r>
              <a:rPr lang="fr-FR" sz="1600" dirty="0"/>
              <a:t>L’analyse a donc concerné 102 patients (</a:t>
            </a:r>
            <a:r>
              <a:rPr lang="fr-FR" sz="1600" dirty="0" err="1"/>
              <a:t>FOLFIRINOXm</a:t>
            </a:r>
            <a:r>
              <a:rPr lang="fr-FR" sz="1600" dirty="0"/>
              <a:t> = 55 et </a:t>
            </a:r>
            <a:r>
              <a:rPr lang="fr-FR" sz="1600" dirty="0" err="1"/>
              <a:t>GemNab</a:t>
            </a:r>
            <a:r>
              <a:rPr lang="fr-FR" sz="1600" dirty="0"/>
              <a:t> = 47)</a:t>
            </a:r>
            <a:endParaRPr sz="1600" dirty="0"/>
          </a:p>
          <a:p>
            <a:pPr marL="171450" indent="-171450">
              <a:buBlip>
                <a:blip r:embed="rId3"/>
              </a:buBlip>
            </a:pPr>
            <a:r>
              <a:rPr lang="fr-FR" sz="1600" dirty="0"/>
              <a:t>Caractéristiques des patients:</a:t>
            </a:r>
            <a:endParaRPr sz="1600" dirty="0"/>
          </a:p>
          <a:p>
            <a:pPr marL="514350" lvl="1" indent="-171450">
              <a:buClr>
                <a:srgbClr val="002060"/>
              </a:buClr>
              <a:buChar char="•"/>
            </a:pPr>
            <a:r>
              <a:rPr lang="fr-FR" sz="1400" dirty="0"/>
              <a:t>Age médian 66 ans (44-76) bras FFX, et 64 ans (46-75) bras </a:t>
            </a:r>
            <a:r>
              <a:rPr lang="fr-FR" sz="1400" dirty="0" err="1"/>
              <a:t>GemNab</a:t>
            </a:r>
            <a:endParaRPr sz="1400" dirty="0"/>
          </a:p>
          <a:p>
            <a:pPr marL="514350" lvl="1" indent="-171450">
              <a:buClr>
                <a:srgbClr val="002060"/>
              </a:buClr>
              <a:buChar char="•"/>
            </a:pPr>
            <a:r>
              <a:rPr lang="fr-FR" sz="1400" dirty="0"/>
              <a:t>Majorité d’hommes caucasiens</a:t>
            </a:r>
          </a:p>
          <a:p>
            <a:pPr marL="514350" lvl="1" indent="-171450">
              <a:buClr>
                <a:srgbClr val="002060"/>
              </a:buClr>
              <a:buChar char="•"/>
            </a:pPr>
            <a:r>
              <a:rPr lang="fr-FR" sz="1400" dirty="0"/>
              <a:t>TRT reçus:</a:t>
            </a:r>
            <a:endParaRPr sz="1400" dirty="0"/>
          </a:p>
        </p:txBody>
      </p:sp>
      <p:graphicFrame>
        <p:nvGraphicFramePr>
          <p:cNvPr id="85" name="Google Shape;85;p14"/>
          <p:cNvGraphicFramePr/>
          <p:nvPr/>
        </p:nvGraphicFramePr>
        <p:xfrm>
          <a:off x="2091580" y="3253666"/>
          <a:ext cx="4734373" cy="1416472"/>
        </p:xfrm>
        <a:graphic>
          <a:graphicData uri="http://schemas.openxmlformats.org/drawingml/2006/table">
            <a:tbl>
              <a:tblPr firstRow="1" bandRow="1">
                <a:tableStyleId>{7DF18680-E054-41AD-8BC1-D1AEF772440D}</a:tableStyleId>
              </a:tblPr>
              <a:tblGrid>
                <a:gridCol w="1878375">
                  <a:extLst>
                    <a:ext uri="{9D8B030D-6E8A-4147-A177-3AD203B41FA5}">
                      <a16:colId xmlns:a16="http://schemas.microsoft.com/office/drawing/2014/main" val="20000"/>
                    </a:ext>
                  </a:extLst>
                </a:gridCol>
                <a:gridCol w="1277874">
                  <a:extLst>
                    <a:ext uri="{9D8B030D-6E8A-4147-A177-3AD203B41FA5}">
                      <a16:colId xmlns:a16="http://schemas.microsoft.com/office/drawing/2014/main" val="20001"/>
                    </a:ext>
                  </a:extLst>
                </a:gridCol>
                <a:gridCol w="1578124">
                  <a:extLst>
                    <a:ext uri="{9D8B030D-6E8A-4147-A177-3AD203B41FA5}">
                      <a16:colId xmlns:a16="http://schemas.microsoft.com/office/drawing/2014/main" val="20002"/>
                    </a:ext>
                  </a:extLst>
                </a:gridCol>
              </a:tblGrid>
              <a:tr h="354118">
                <a:tc>
                  <a:txBody>
                    <a:bodyPr/>
                    <a:lstStyle/>
                    <a:p>
                      <a:pPr marL="0" marR="0" lvl="0" indent="0" algn="ctr" rtl="0">
                        <a:lnSpc>
                          <a:spcPct val="100000"/>
                        </a:lnSpc>
                        <a:spcBef>
                          <a:spcPts val="0"/>
                        </a:spcBef>
                        <a:spcAft>
                          <a:spcPts val="0"/>
                        </a:spcAft>
                        <a:buNone/>
                      </a:pPr>
                      <a:endParaRPr sz="1050" b="1" i="0" u="none" strike="noStrike" cap="none" dirty="0">
                        <a:latin typeface="Arial" panose="020B0604020202020204" pitchFamily="34" charset="0"/>
                        <a:cs typeface="Arial" panose="020B0604020202020204" pitchFamily="34" charset="0"/>
                      </a:endParaRPr>
                    </a:p>
                  </a:txBody>
                  <a:tcPr marL="91450" marR="91450" marT="45725" marB="45725" anchor="ctr"/>
                </a:tc>
                <a:tc>
                  <a:txBody>
                    <a:bodyPr/>
                    <a:lstStyle/>
                    <a:p>
                      <a:pPr marL="0" marR="0" lvl="0" indent="0" algn="ctr" rtl="0">
                        <a:lnSpc>
                          <a:spcPct val="100000"/>
                        </a:lnSpc>
                        <a:spcBef>
                          <a:spcPts val="0"/>
                        </a:spcBef>
                        <a:spcAft>
                          <a:spcPts val="0"/>
                        </a:spcAft>
                        <a:buNone/>
                      </a:pPr>
                      <a:r>
                        <a:rPr lang="fr-FR" sz="1050" b="1" u="none" strike="noStrike" cap="none" dirty="0" err="1">
                          <a:latin typeface="Arial" panose="020B0604020202020204" pitchFamily="34" charset="0"/>
                          <a:cs typeface="Arial" panose="020B0604020202020204" pitchFamily="34" charset="0"/>
                        </a:rPr>
                        <a:t>mFFX</a:t>
                      </a:r>
                      <a:r>
                        <a:rPr lang="fr-FR" sz="1050" b="1" u="none" strike="noStrike" cap="none" dirty="0">
                          <a:latin typeface="Arial" panose="020B0604020202020204" pitchFamily="34" charset="0"/>
                          <a:cs typeface="Arial" panose="020B0604020202020204" pitchFamily="34" charset="0"/>
                        </a:rPr>
                        <a:t> </a:t>
                      </a:r>
                      <a:r>
                        <a:rPr lang="fr-FR" sz="1050" b="0" u="none" strike="noStrike" cap="none" dirty="0">
                          <a:latin typeface="Arial" panose="020B0604020202020204" pitchFamily="34" charset="0"/>
                          <a:cs typeface="Arial" panose="020B0604020202020204" pitchFamily="34" charset="0"/>
                        </a:rPr>
                        <a:t>(n=55)</a:t>
                      </a:r>
                      <a:endParaRPr sz="1050" b="0" i="0" u="none" strike="noStrike" cap="none" dirty="0">
                        <a:latin typeface="Arial" panose="020B0604020202020204" pitchFamily="34" charset="0"/>
                        <a:cs typeface="Arial" panose="020B0604020202020204" pitchFamily="34" charset="0"/>
                      </a:endParaRPr>
                    </a:p>
                  </a:txBody>
                  <a:tcPr marL="91450" marR="91450" marT="45725" marB="45725" anchor="ctr">
                    <a:solidFill>
                      <a:schemeClr val="accent1"/>
                    </a:solidFill>
                  </a:tcPr>
                </a:tc>
                <a:tc>
                  <a:txBody>
                    <a:bodyPr/>
                    <a:lstStyle/>
                    <a:p>
                      <a:pPr marL="0" marR="0" lvl="0" indent="0" algn="ctr" rtl="0">
                        <a:lnSpc>
                          <a:spcPct val="100000"/>
                        </a:lnSpc>
                        <a:spcBef>
                          <a:spcPts val="0"/>
                        </a:spcBef>
                        <a:spcAft>
                          <a:spcPts val="0"/>
                        </a:spcAft>
                        <a:buNone/>
                      </a:pPr>
                      <a:r>
                        <a:rPr lang="fr-FR" sz="1050" b="1" u="none" strike="noStrike" cap="none" dirty="0">
                          <a:latin typeface="Arial" panose="020B0604020202020204" pitchFamily="34" charset="0"/>
                          <a:cs typeface="Arial" panose="020B0604020202020204" pitchFamily="34" charset="0"/>
                        </a:rPr>
                        <a:t>Gem/</a:t>
                      </a:r>
                      <a:r>
                        <a:rPr lang="fr-FR" sz="1050" b="1" u="none" strike="noStrike" cap="none" dirty="0" err="1">
                          <a:latin typeface="Arial" panose="020B0604020202020204" pitchFamily="34" charset="0"/>
                          <a:cs typeface="Arial" panose="020B0604020202020204" pitchFamily="34" charset="0"/>
                        </a:rPr>
                        <a:t>Nab</a:t>
                      </a:r>
                      <a:r>
                        <a:rPr lang="fr-FR" sz="1050" b="1" u="none" strike="noStrike" cap="none" dirty="0">
                          <a:latin typeface="Arial" panose="020B0604020202020204" pitchFamily="34" charset="0"/>
                          <a:cs typeface="Arial" panose="020B0604020202020204" pitchFamily="34" charset="0"/>
                        </a:rPr>
                        <a:t> </a:t>
                      </a:r>
                      <a:r>
                        <a:rPr lang="fr-FR" sz="1050" b="0" u="none" strike="noStrike" cap="none" dirty="0">
                          <a:latin typeface="Arial" panose="020B0604020202020204" pitchFamily="34" charset="0"/>
                          <a:cs typeface="Arial" panose="020B0604020202020204" pitchFamily="34" charset="0"/>
                        </a:rPr>
                        <a:t>(n=47)</a:t>
                      </a:r>
                      <a:endParaRPr sz="1050" b="0" i="0" u="none" strike="noStrike" cap="none" dirty="0">
                        <a:latin typeface="Arial" panose="020B0604020202020204" pitchFamily="34" charset="0"/>
                        <a:cs typeface="Arial" panose="020B0604020202020204" pitchFamily="34" charset="0"/>
                      </a:endParaRPr>
                    </a:p>
                  </a:txBody>
                  <a:tcPr marL="91450" marR="91450" marT="45725" marB="45725" anchor="ctr">
                    <a:solidFill>
                      <a:srgbClr val="C00000"/>
                    </a:solidFill>
                  </a:tcPr>
                </a:tc>
                <a:extLst>
                  <a:ext uri="{0D108BD9-81ED-4DB2-BD59-A6C34878D82A}">
                    <a16:rowId xmlns:a16="http://schemas.microsoft.com/office/drawing/2014/main" val="10000"/>
                  </a:ext>
                </a:extLst>
              </a:tr>
              <a:tr h="354118">
                <a:tc>
                  <a:txBody>
                    <a:bodyPr/>
                    <a:lstStyle/>
                    <a:p>
                      <a:pPr marL="0" marR="0" lvl="0" indent="0" algn="ctr" rtl="0">
                        <a:lnSpc>
                          <a:spcPct val="100000"/>
                        </a:lnSpc>
                        <a:spcBef>
                          <a:spcPts val="0"/>
                        </a:spcBef>
                        <a:spcAft>
                          <a:spcPts val="0"/>
                        </a:spcAft>
                        <a:buNone/>
                      </a:pPr>
                      <a:r>
                        <a:rPr lang="fr-FR" sz="1050" b="0" u="none" strike="noStrike" cap="none" dirty="0">
                          <a:latin typeface="Arial" panose="020B0604020202020204" pitchFamily="34" charset="0"/>
                          <a:cs typeface="Arial" panose="020B0604020202020204" pitchFamily="34" charset="0"/>
                        </a:rPr>
                        <a:t>TRT </a:t>
                      </a:r>
                      <a:r>
                        <a:rPr lang="fr-FR" sz="1050" b="0" u="none" strike="noStrike" cap="none" dirty="0" err="1">
                          <a:latin typeface="Arial" panose="020B0604020202020204" pitchFamily="34" charset="0"/>
                          <a:cs typeface="Arial" panose="020B0604020202020204" pitchFamily="34" charset="0"/>
                        </a:rPr>
                        <a:t>néoadjuvant</a:t>
                      </a:r>
                      <a:r>
                        <a:rPr lang="fr-FR" sz="1050" b="0" u="none" strike="noStrike" cap="none" dirty="0">
                          <a:latin typeface="Arial" panose="020B0604020202020204" pitchFamily="34" charset="0"/>
                          <a:cs typeface="Arial" panose="020B0604020202020204" pitchFamily="34" charset="0"/>
                        </a:rPr>
                        <a:t> complété</a:t>
                      </a:r>
                      <a:endParaRPr sz="1050" b="0" i="0" u="none" strike="noStrike" cap="none" dirty="0">
                        <a:latin typeface="Arial" panose="020B0604020202020204" pitchFamily="34" charset="0"/>
                        <a:cs typeface="Arial" panose="020B0604020202020204" pitchFamily="34" charset="0"/>
                      </a:endParaRPr>
                    </a:p>
                  </a:txBody>
                  <a:tcPr marL="91450" marR="91450" marT="45725" marB="45725" anchor="ctr"/>
                </a:tc>
                <a:tc>
                  <a:txBody>
                    <a:bodyPr/>
                    <a:lstStyle/>
                    <a:p>
                      <a:pPr marL="0" marR="0" lvl="0" indent="0" algn="ctr" rtl="0">
                        <a:lnSpc>
                          <a:spcPct val="100000"/>
                        </a:lnSpc>
                        <a:spcBef>
                          <a:spcPts val="0"/>
                        </a:spcBef>
                        <a:spcAft>
                          <a:spcPts val="0"/>
                        </a:spcAft>
                        <a:buNone/>
                      </a:pPr>
                      <a:r>
                        <a:rPr lang="fr-FR" sz="1050" b="0" u="none" strike="noStrike" cap="none" dirty="0">
                          <a:latin typeface="Arial" panose="020B0604020202020204" pitchFamily="34" charset="0"/>
                          <a:cs typeface="Arial" panose="020B0604020202020204" pitchFamily="34" charset="0"/>
                        </a:rPr>
                        <a:t>46 (84%)</a:t>
                      </a:r>
                      <a:endParaRPr sz="1050" b="0" i="0" u="none" strike="noStrike" cap="none" dirty="0">
                        <a:latin typeface="Arial" panose="020B0604020202020204" pitchFamily="34" charset="0"/>
                        <a:cs typeface="Arial" panose="020B0604020202020204" pitchFamily="34" charset="0"/>
                      </a:endParaRPr>
                    </a:p>
                  </a:txBody>
                  <a:tcPr marL="91450" marR="91450" marT="45725" marB="45725" anchor="ctr"/>
                </a:tc>
                <a:tc>
                  <a:txBody>
                    <a:bodyPr/>
                    <a:lstStyle/>
                    <a:p>
                      <a:pPr marL="0" marR="0" lvl="0" indent="0" algn="ctr" rtl="0">
                        <a:lnSpc>
                          <a:spcPct val="100000"/>
                        </a:lnSpc>
                        <a:spcBef>
                          <a:spcPts val="0"/>
                        </a:spcBef>
                        <a:spcAft>
                          <a:spcPts val="0"/>
                        </a:spcAft>
                        <a:buNone/>
                      </a:pPr>
                      <a:r>
                        <a:rPr lang="fr-FR" sz="1050" b="0" u="none" strike="noStrike" cap="none" dirty="0">
                          <a:latin typeface="Arial" panose="020B0604020202020204" pitchFamily="34" charset="0"/>
                          <a:cs typeface="Arial" panose="020B0604020202020204" pitchFamily="34" charset="0"/>
                        </a:rPr>
                        <a:t>40 (85%)</a:t>
                      </a:r>
                      <a:endParaRPr sz="1050" b="0" i="0" u="none" strike="noStrike" cap="none" dirty="0">
                        <a:latin typeface="Arial" panose="020B0604020202020204" pitchFamily="34" charset="0"/>
                        <a:cs typeface="Arial" panose="020B0604020202020204" pitchFamily="34" charset="0"/>
                      </a:endParaRPr>
                    </a:p>
                  </a:txBody>
                  <a:tcPr marL="91450" marR="91450" marT="45725" marB="45725" anchor="ctr"/>
                </a:tc>
                <a:extLst>
                  <a:ext uri="{0D108BD9-81ED-4DB2-BD59-A6C34878D82A}">
                    <a16:rowId xmlns:a16="http://schemas.microsoft.com/office/drawing/2014/main" val="10001"/>
                  </a:ext>
                </a:extLst>
              </a:tr>
              <a:tr h="354118">
                <a:tc>
                  <a:txBody>
                    <a:bodyPr/>
                    <a:lstStyle/>
                    <a:p>
                      <a:pPr marL="0" marR="0" lvl="0" indent="0" algn="ctr" rtl="0">
                        <a:lnSpc>
                          <a:spcPct val="100000"/>
                        </a:lnSpc>
                        <a:spcBef>
                          <a:spcPts val="0"/>
                        </a:spcBef>
                        <a:spcAft>
                          <a:spcPts val="0"/>
                        </a:spcAft>
                        <a:buNone/>
                      </a:pPr>
                      <a:r>
                        <a:rPr lang="fr-FR" sz="1050" b="0" u="none" strike="noStrike" cap="none" dirty="0">
                          <a:latin typeface="Arial" panose="020B0604020202020204" pitchFamily="34" charset="0"/>
                          <a:cs typeface="Arial" panose="020B0604020202020204" pitchFamily="34" charset="0"/>
                        </a:rPr>
                        <a:t>Résection chirurgicale</a:t>
                      </a:r>
                      <a:endParaRPr sz="1050" b="0" i="0" u="none" strike="noStrike" cap="none" dirty="0">
                        <a:latin typeface="Arial" panose="020B0604020202020204" pitchFamily="34" charset="0"/>
                        <a:cs typeface="Arial" panose="020B0604020202020204" pitchFamily="34" charset="0"/>
                      </a:endParaRPr>
                    </a:p>
                  </a:txBody>
                  <a:tcPr marL="91450" marR="91450" marT="45725" marB="45725" anchor="ctr"/>
                </a:tc>
                <a:tc>
                  <a:txBody>
                    <a:bodyPr/>
                    <a:lstStyle/>
                    <a:p>
                      <a:pPr marL="0" marR="0" lvl="0" indent="0" algn="ctr" rtl="0">
                        <a:lnSpc>
                          <a:spcPct val="100000"/>
                        </a:lnSpc>
                        <a:spcBef>
                          <a:spcPts val="0"/>
                        </a:spcBef>
                        <a:spcAft>
                          <a:spcPts val="0"/>
                        </a:spcAft>
                        <a:buNone/>
                      </a:pPr>
                      <a:r>
                        <a:rPr lang="fr-FR" sz="1050" b="0" u="none" strike="noStrike" cap="none" dirty="0">
                          <a:latin typeface="Arial" panose="020B0604020202020204" pitchFamily="34" charset="0"/>
                          <a:cs typeface="Arial" panose="020B0604020202020204" pitchFamily="34" charset="0"/>
                        </a:rPr>
                        <a:t>40 (73%)</a:t>
                      </a:r>
                      <a:endParaRPr sz="1050" b="0" i="0" u="none" strike="noStrike" cap="none" dirty="0">
                        <a:latin typeface="Arial" panose="020B0604020202020204" pitchFamily="34" charset="0"/>
                        <a:cs typeface="Arial" panose="020B0604020202020204" pitchFamily="34" charset="0"/>
                      </a:endParaRPr>
                    </a:p>
                  </a:txBody>
                  <a:tcPr marL="91450" marR="91450" marT="45725" marB="45725" anchor="ctr"/>
                </a:tc>
                <a:tc>
                  <a:txBody>
                    <a:bodyPr/>
                    <a:lstStyle/>
                    <a:p>
                      <a:pPr marL="0" marR="0" lvl="0" indent="0" algn="ctr" rtl="0">
                        <a:lnSpc>
                          <a:spcPct val="100000"/>
                        </a:lnSpc>
                        <a:spcBef>
                          <a:spcPts val="0"/>
                        </a:spcBef>
                        <a:spcAft>
                          <a:spcPts val="0"/>
                        </a:spcAft>
                        <a:buNone/>
                      </a:pPr>
                      <a:r>
                        <a:rPr lang="fr-FR" sz="1050" b="0" u="none" strike="noStrike" cap="none" dirty="0">
                          <a:latin typeface="Arial" panose="020B0604020202020204" pitchFamily="34" charset="0"/>
                          <a:cs typeface="Arial" panose="020B0604020202020204" pitchFamily="34" charset="0"/>
                        </a:rPr>
                        <a:t>33 (70%)</a:t>
                      </a:r>
                      <a:endParaRPr sz="1050" b="0" i="0" u="none" strike="noStrike" cap="none" dirty="0">
                        <a:latin typeface="Arial" panose="020B0604020202020204" pitchFamily="34" charset="0"/>
                        <a:cs typeface="Arial" panose="020B0604020202020204" pitchFamily="34" charset="0"/>
                      </a:endParaRPr>
                    </a:p>
                  </a:txBody>
                  <a:tcPr marL="91450" marR="91450" marT="45725" marB="45725" anchor="ctr"/>
                </a:tc>
                <a:extLst>
                  <a:ext uri="{0D108BD9-81ED-4DB2-BD59-A6C34878D82A}">
                    <a16:rowId xmlns:a16="http://schemas.microsoft.com/office/drawing/2014/main" val="10002"/>
                  </a:ext>
                </a:extLst>
              </a:tr>
              <a:tr h="354118">
                <a:tc>
                  <a:txBody>
                    <a:bodyPr/>
                    <a:lstStyle/>
                    <a:p>
                      <a:pPr marL="0" marR="0" lvl="0" indent="0" algn="ctr" rtl="0">
                        <a:lnSpc>
                          <a:spcPct val="100000"/>
                        </a:lnSpc>
                        <a:spcBef>
                          <a:spcPts val="0"/>
                        </a:spcBef>
                        <a:spcAft>
                          <a:spcPts val="0"/>
                        </a:spcAft>
                        <a:buNone/>
                      </a:pPr>
                      <a:r>
                        <a:rPr lang="fr-FR" sz="1050" b="0" u="none" strike="noStrike" cap="none" dirty="0">
                          <a:latin typeface="Arial" panose="020B0604020202020204" pitchFamily="34" charset="0"/>
                          <a:cs typeface="Arial" panose="020B0604020202020204" pitchFamily="34" charset="0"/>
                        </a:rPr>
                        <a:t>TRT adjuvant complété</a:t>
                      </a:r>
                      <a:endParaRPr sz="1050" b="0" i="0" u="none" strike="noStrike" cap="none" dirty="0">
                        <a:latin typeface="Arial" panose="020B0604020202020204" pitchFamily="34" charset="0"/>
                        <a:cs typeface="Arial" panose="020B0604020202020204" pitchFamily="34" charset="0"/>
                      </a:endParaRPr>
                    </a:p>
                  </a:txBody>
                  <a:tcPr marL="91450" marR="91450" marT="45725" marB="45725" anchor="ctr"/>
                </a:tc>
                <a:tc>
                  <a:txBody>
                    <a:bodyPr/>
                    <a:lstStyle/>
                    <a:p>
                      <a:pPr marL="0" marR="0" lvl="0" indent="0" algn="ctr" rtl="0">
                        <a:lnSpc>
                          <a:spcPct val="100000"/>
                        </a:lnSpc>
                        <a:spcBef>
                          <a:spcPts val="0"/>
                        </a:spcBef>
                        <a:spcAft>
                          <a:spcPts val="0"/>
                        </a:spcAft>
                        <a:buNone/>
                      </a:pPr>
                      <a:r>
                        <a:rPr lang="fr-FR" sz="1050" b="0" u="none" strike="noStrike" cap="none" dirty="0">
                          <a:latin typeface="Arial" panose="020B0604020202020204" pitchFamily="34" charset="0"/>
                          <a:cs typeface="Arial" panose="020B0604020202020204" pitchFamily="34" charset="0"/>
                        </a:rPr>
                        <a:t>27 (49%)</a:t>
                      </a:r>
                      <a:endParaRPr sz="1050" b="0" i="0" u="none" strike="noStrike" cap="none" dirty="0">
                        <a:latin typeface="Arial" panose="020B0604020202020204" pitchFamily="34" charset="0"/>
                        <a:cs typeface="Arial" panose="020B0604020202020204" pitchFamily="34" charset="0"/>
                      </a:endParaRPr>
                    </a:p>
                  </a:txBody>
                  <a:tcPr marL="91450" marR="91450" marT="45725" marB="45725" anchor="ctr"/>
                </a:tc>
                <a:tc>
                  <a:txBody>
                    <a:bodyPr/>
                    <a:lstStyle/>
                    <a:p>
                      <a:pPr marL="0" marR="0" lvl="0" indent="0" algn="ctr" rtl="0">
                        <a:lnSpc>
                          <a:spcPct val="100000"/>
                        </a:lnSpc>
                        <a:spcBef>
                          <a:spcPts val="0"/>
                        </a:spcBef>
                        <a:spcAft>
                          <a:spcPts val="0"/>
                        </a:spcAft>
                        <a:buNone/>
                      </a:pPr>
                      <a:r>
                        <a:rPr lang="fr-FR" sz="1050" b="0" u="none" strike="noStrike" cap="none" dirty="0">
                          <a:latin typeface="Arial" panose="020B0604020202020204" pitchFamily="34" charset="0"/>
                          <a:cs typeface="Arial" panose="020B0604020202020204" pitchFamily="34" charset="0"/>
                        </a:rPr>
                        <a:t>19 (40%)</a:t>
                      </a:r>
                      <a:endParaRPr sz="1050" b="0" i="0" u="none" strike="noStrike" cap="none" dirty="0">
                        <a:latin typeface="Arial" panose="020B0604020202020204" pitchFamily="34" charset="0"/>
                        <a:cs typeface="Arial" panose="020B0604020202020204" pitchFamily="34" charset="0"/>
                      </a:endParaRPr>
                    </a:p>
                  </a:txBody>
                  <a:tcPr marL="91450" marR="91450" marT="45725" marB="45725" anchor="ctr"/>
                </a:tc>
                <a:extLst>
                  <a:ext uri="{0D108BD9-81ED-4DB2-BD59-A6C34878D82A}">
                    <a16:rowId xmlns:a16="http://schemas.microsoft.com/office/drawing/2014/main" val="10003"/>
                  </a:ext>
                </a:extLst>
              </a:tr>
            </a:tbl>
          </a:graphicData>
        </a:graphic>
      </p:graphicFrame>
      <p:sp>
        <p:nvSpPr>
          <p:cNvPr id="6" name="ZoneTexte 5">
            <a:extLst>
              <a:ext uri="{FF2B5EF4-FFF2-40B4-BE49-F238E27FC236}">
                <a16:creationId xmlns:a16="http://schemas.microsoft.com/office/drawing/2014/main" id="{6F240DE7-3EA9-064E-87C7-31C0F5E76C3B}"/>
              </a:ext>
            </a:extLst>
          </p:cNvPr>
          <p:cNvSpPr txBox="1"/>
          <p:nvPr/>
        </p:nvSpPr>
        <p:spPr>
          <a:xfrm>
            <a:off x="-3048" y="4912668"/>
            <a:ext cx="2440092"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Davendra</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P.S. et al, ASCO2020, Abs 4504 </a:t>
            </a:r>
          </a:p>
        </p:txBody>
      </p:sp>
    </p:spTree>
    <p:extLst>
      <p:ext uri="{BB962C8B-B14F-4D97-AF65-F5344CB8AC3E}">
        <p14:creationId xmlns:p14="http://schemas.microsoft.com/office/powerpoint/2010/main" val="38443916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Google Shape;58;p12"/>
          <p:cNvSpPr txBox="1">
            <a:spLocks noGrp="1"/>
          </p:cNvSpPr>
          <p:nvPr>
            <p:ph type="title"/>
          </p:nvPr>
        </p:nvSpPr>
        <p:spPr>
          <a:prstGeom prst="rect">
            <a:avLst/>
          </a:prstGeom>
          <a:noFill/>
          <a:ln>
            <a:noFill/>
          </a:ln>
        </p:spPr>
        <p:txBody>
          <a:bodyPr spcFirstLastPara="1" wrap="square" lIns="91425" tIns="45700" rIns="91425" bIns="45700" anchor="ctr" anchorCtr="0">
            <a:noAutofit/>
          </a:bodyPr>
          <a:lstStyle/>
          <a:p>
            <a:pPr lvl="0">
              <a:spcBef>
                <a:spcPts val="0"/>
              </a:spcBef>
              <a:buClr>
                <a:schemeClr val="dk1"/>
              </a:buClr>
              <a:buSzPts val="2000"/>
            </a:pPr>
            <a:r>
              <a:rPr lang="fr-FR" dirty="0"/>
              <a:t>Cancer du pancréas </a:t>
            </a:r>
            <a:r>
              <a:rPr lang="fr-FR" dirty="0" err="1"/>
              <a:t>résécable</a:t>
            </a:r>
            <a:r>
              <a:rPr lang="fr-FR" dirty="0"/>
              <a:t> et CT péri-opératoire</a:t>
            </a:r>
            <a:br>
              <a:rPr lang="fr-FR" dirty="0"/>
            </a:br>
            <a:r>
              <a:rPr lang="fr-FR" b="1" dirty="0"/>
              <a:t>Etude SWOG S1505</a:t>
            </a:r>
            <a:endParaRPr sz="2000" dirty="0"/>
          </a:p>
        </p:txBody>
      </p:sp>
      <p:sp>
        <p:nvSpPr>
          <p:cNvPr id="3" name="Espace réservé du texte 2"/>
          <p:cNvSpPr>
            <a:spLocks noGrp="1"/>
          </p:cNvSpPr>
          <p:nvPr>
            <p:ph sz="half" idx="1"/>
          </p:nvPr>
        </p:nvSpPr>
        <p:spPr>
          <a:noFill/>
          <a:ln>
            <a:noFill/>
          </a:ln>
        </p:spPr>
        <p:txBody>
          <a:bodyPr spcFirstLastPara="1" vert="horz" wrap="square" lIns="91440" tIns="45720" rIns="91440" bIns="45720" rtlCol="0" anchor="t" anchorCtr="0">
            <a:noAutofit/>
          </a:bodyPr>
          <a:lstStyle/>
          <a:p>
            <a:pPr marL="171450" indent="-171450">
              <a:buBlip>
                <a:blip r:embed="rId2"/>
              </a:buBlip>
            </a:pPr>
            <a:r>
              <a:rPr lang="fr-FR" sz="1800" dirty="0"/>
              <a:t>Résultat</a:t>
            </a:r>
          </a:p>
        </p:txBody>
      </p:sp>
      <p:sp>
        <p:nvSpPr>
          <p:cNvPr id="7" name="ZoneTexte 6">
            <a:extLst>
              <a:ext uri="{FF2B5EF4-FFF2-40B4-BE49-F238E27FC236}">
                <a16:creationId xmlns:a16="http://schemas.microsoft.com/office/drawing/2014/main" id="{15623991-DCFF-2A40-BDFD-68C08D6C1ADE}"/>
              </a:ext>
            </a:extLst>
          </p:cNvPr>
          <p:cNvSpPr txBox="1"/>
          <p:nvPr/>
        </p:nvSpPr>
        <p:spPr>
          <a:xfrm>
            <a:off x="-3048" y="4912668"/>
            <a:ext cx="2440092"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Davendra</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P.S. et al, ASCO2020, Abs 4504 </a:t>
            </a:r>
          </a:p>
        </p:txBody>
      </p:sp>
      <p:sp>
        <p:nvSpPr>
          <p:cNvPr id="10" name="ZoneTexte 9">
            <a:extLst>
              <a:ext uri="{FF2B5EF4-FFF2-40B4-BE49-F238E27FC236}">
                <a16:creationId xmlns:a16="http://schemas.microsoft.com/office/drawing/2014/main" id="{06A34A13-87A3-4547-B73E-AFA14ED7CB17}"/>
              </a:ext>
            </a:extLst>
          </p:cNvPr>
          <p:cNvSpPr txBox="1"/>
          <p:nvPr/>
        </p:nvSpPr>
        <p:spPr>
          <a:xfrm>
            <a:off x="1579418" y="4066674"/>
            <a:ext cx="6160654" cy="715089"/>
          </a:xfrm>
          <a:prstGeom prst="roundRect">
            <a:avLst>
              <a:gd name="adj" fmla="val 15299"/>
            </a:avLst>
          </a:prstGeom>
          <a:ln>
            <a:solidFill>
              <a:srgbClr val="EC8014"/>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101600" marR="0" lvl="0" indent="0" algn="ctr" defTabSz="685800" rtl="0" eaLnBrk="1" fontAlgn="auto" latinLnBrk="0" hangingPunct="1">
              <a:lnSpc>
                <a:spcPct val="100000"/>
              </a:lnSpc>
              <a:spcBef>
                <a:spcPts val="0"/>
              </a:spcBef>
              <a:spcAft>
                <a:spcPts val="0"/>
              </a:spcAft>
              <a:buClrTx/>
              <a:buSzTx/>
              <a:buFont typeface="Noto Sans Symbols"/>
              <a:buNone/>
              <a:tabLst/>
              <a:defRPr/>
            </a:pP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Le taux de survie globale à 2 ans était similaire dans les 2 bras : </a:t>
            </a:r>
          </a:p>
          <a:p>
            <a:pPr marL="101600" marR="0" lvl="0" indent="0" algn="ctr" defTabSz="685800" rtl="0" eaLnBrk="1" fontAlgn="auto" latinLnBrk="0" hangingPunct="1">
              <a:lnSpc>
                <a:spcPct val="100000"/>
              </a:lnSpc>
              <a:spcBef>
                <a:spcPts val="0"/>
              </a:spcBef>
              <a:spcAft>
                <a:spcPts val="0"/>
              </a:spcAft>
              <a:buClrTx/>
              <a:buSzTx/>
              <a:buFont typeface="Noto Sans Symbols"/>
              <a:buNone/>
              <a:tabLst/>
              <a:defRPr/>
            </a:pPr>
            <a:r>
              <a:rPr kumimoji="0" lang="fr-FR" sz="1200" b="1"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43,1% </a:t>
            </a: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pour le </a:t>
            </a:r>
            <a:r>
              <a:rPr kumimoji="0" lang="fr-FR" sz="1200" b="1" i="0" u="none" strike="noStrike" kern="1200" cap="none" spc="0" normalizeH="0" baseline="0" noProof="0" dirty="0" err="1">
                <a:ln>
                  <a:noFill/>
                </a:ln>
                <a:solidFill>
                  <a:srgbClr val="002060"/>
                </a:solidFill>
                <a:effectLst/>
                <a:uLnTx/>
                <a:uFillTx/>
                <a:latin typeface="Arial" panose="020B0604020202020204" pitchFamily="34" charset="0"/>
                <a:ea typeface="+mn-ea"/>
                <a:cs typeface="+mn-cs"/>
              </a:rPr>
              <a:t>FFXm</a:t>
            </a: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 vs </a:t>
            </a:r>
            <a:r>
              <a:rPr kumimoji="0" lang="fr-FR" sz="1200" b="1"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46,9% </a:t>
            </a: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pour le </a:t>
            </a:r>
            <a:r>
              <a:rPr kumimoji="0" lang="fr-FR" sz="1200" b="1" i="0" u="none" strike="noStrike" kern="1200" cap="none" spc="0" normalizeH="0" baseline="0" noProof="0" dirty="0" err="1">
                <a:ln>
                  <a:noFill/>
                </a:ln>
                <a:solidFill>
                  <a:srgbClr val="002060"/>
                </a:solidFill>
                <a:effectLst/>
                <a:uLnTx/>
                <a:uFillTx/>
                <a:latin typeface="Arial" panose="020B0604020202020204" pitchFamily="34" charset="0"/>
                <a:ea typeface="+mn-ea"/>
                <a:cs typeface="+mn-cs"/>
              </a:rPr>
              <a:t>GemNab</a:t>
            </a: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 </a:t>
            </a:r>
            <a:b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b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avec une médiane de </a:t>
            </a:r>
            <a:r>
              <a:rPr kumimoji="0" lang="fr-FR" sz="1200" b="1"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22,4 mois </a:t>
            </a: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et </a:t>
            </a:r>
            <a:r>
              <a:rPr kumimoji="0" lang="fr-FR" sz="1200" b="1"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23,6 mois </a:t>
            </a: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respectivement</a:t>
            </a:r>
          </a:p>
        </p:txBody>
      </p:sp>
      <p:sp>
        <p:nvSpPr>
          <p:cNvPr id="11" name="Rectangle à coins arrondis 4">
            <a:extLst>
              <a:ext uri="{FF2B5EF4-FFF2-40B4-BE49-F238E27FC236}">
                <a16:creationId xmlns:a16="http://schemas.microsoft.com/office/drawing/2014/main" id="{EBB6049F-A9FD-461C-89D5-3CBE12DB6763}"/>
              </a:ext>
            </a:extLst>
          </p:cNvPr>
          <p:cNvSpPr/>
          <p:nvPr/>
        </p:nvSpPr>
        <p:spPr>
          <a:xfrm>
            <a:off x="1930383" y="1392685"/>
            <a:ext cx="5384817" cy="2562952"/>
          </a:xfrm>
          <a:prstGeom prst="roundRect">
            <a:avLst>
              <a:gd name="adj" fmla="val 3329"/>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grpSp>
        <p:nvGrpSpPr>
          <p:cNvPr id="13" name="Group 7">
            <a:extLst>
              <a:ext uri="{FF2B5EF4-FFF2-40B4-BE49-F238E27FC236}">
                <a16:creationId xmlns:a16="http://schemas.microsoft.com/office/drawing/2014/main" id="{AB9F3B1F-D199-4A4F-AEE8-21574DD3254F}"/>
              </a:ext>
            </a:extLst>
          </p:cNvPr>
          <p:cNvGrpSpPr/>
          <p:nvPr/>
        </p:nvGrpSpPr>
        <p:grpSpPr>
          <a:xfrm>
            <a:off x="2228664" y="1795570"/>
            <a:ext cx="4811602" cy="2160067"/>
            <a:chOff x="1922242" y="1642174"/>
            <a:chExt cx="8642595" cy="3784414"/>
          </a:xfrm>
        </p:grpSpPr>
        <p:graphicFrame>
          <p:nvGraphicFramePr>
            <p:cNvPr id="14" name="Chart 9">
              <a:extLst>
                <a:ext uri="{FF2B5EF4-FFF2-40B4-BE49-F238E27FC236}">
                  <a16:creationId xmlns:a16="http://schemas.microsoft.com/office/drawing/2014/main" id="{E4ED21D8-2865-413B-9351-F8395D1F8DE3}"/>
                </a:ext>
              </a:extLst>
            </p:cNvPr>
            <p:cNvGraphicFramePr/>
            <p:nvPr/>
          </p:nvGraphicFramePr>
          <p:xfrm>
            <a:off x="1922242" y="1642174"/>
            <a:ext cx="8642595" cy="3784414"/>
          </p:xfrm>
          <a:graphic>
            <a:graphicData uri="http://schemas.openxmlformats.org/drawingml/2006/chart">
              <c:chart xmlns:c="http://schemas.openxmlformats.org/drawingml/2006/chart" xmlns:r="http://schemas.openxmlformats.org/officeDocument/2006/relationships" r:id="rId3"/>
            </a:graphicData>
          </a:graphic>
        </p:graphicFrame>
        <p:sp>
          <p:nvSpPr>
            <p:cNvPr id="15" name="Freeform: Shape 6">
              <a:extLst>
                <a:ext uri="{FF2B5EF4-FFF2-40B4-BE49-F238E27FC236}">
                  <a16:creationId xmlns:a16="http://schemas.microsoft.com/office/drawing/2014/main" id="{D57EC2D5-55E5-47C8-86AF-F3BCC4CF6EC1}"/>
                </a:ext>
              </a:extLst>
            </p:cNvPr>
            <p:cNvSpPr/>
            <p:nvPr/>
          </p:nvSpPr>
          <p:spPr>
            <a:xfrm>
              <a:off x="2872194" y="1914558"/>
              <a:ext cx="7358643" cy="1620671"/>
            </a:xfrm>
            <a:custGeom>
              <a:avLst/>
              <a:gdLst>
                <a:gd name="connsiteX0" fmla="*/ 0 w 7900086"/>
                <a:gd name="connsiteY0" fmla="*/ 0 h 1972962"/>
                <a:gd name="connsiteX1" fmla="*/ 0 w 7900086"/>
                <a:gd name="connsiteY1" fmla="*/ 0 h 1972962"/>
                <a:gd name="connsiteX2" fmla="*/ 172994 w 7900086"/>
                <a:gd name="connsiteY2" fmla="*/ 4119 h 1972962"/>
                <a:gd name="connsiteX3" fmla="*/ 955589 w 7900086"/>
                <a:gd name="connsiteY3" fmla="*/ 4119 h 1972962"/>
                <a:gd name="connsiteX4" fmla="*/ 955589 w 7900086"/>
                <a:gd name="connsiteY4" fmla="*/ 61784 h 1972962"/>
                <a:gd name="connsiteX5" fmla="*/ 1029730 w 7900086"/>
                <a:gd name="connsiteY5" fmla="*/ 61784 h 1972962"/>
                <a:gd name="connsiteX6" fmla="*/ 1029730 w 7900086"/>
                <a:gd name="connsiteY6" fmla="*/ 193589 h 1972962"/>
                <a:gd name="connsiteX7" fmla="*/ 1103870 w 7900086"/>
                <a:gd name="connsiteY7" fmla="*/ 193589 h 1972962"/>
                <a:gd name="connsiteX8" fmla="*/ 1103870 w 7900086"/>
                <a:gd name="connsiteY8" fmla="*/ 251254 h 1972962"/>
                <a:gd name="connsiteX9" fmla="*/ 1153297 w 7900086"/>
                <a:gd name="connsiteY9" fmla="*/ 251254 h 1972962"/>
                <a:gd name="connsiteX10" fmla="*/ 1153297 w 7900086"/>
                <a:gd name="connsiteY10" fmla="*/ 325395 h 1972962"/>
                <a:gd name="connsiteX11" fmla="*/ 1215081 w 7900086"/>
                <a:gd name="connsiteY11" fmla="*/ 325395 h 1972962"/>
                <a:gd name="connsiteX12" fmla="*/ 1215081 w 7900086"/>
                <a:gd name="connsiteY12" fmla="*/ 378941 h 1972962"/>
                <a:gd name="connsiteX13" fmla="*/ 1425146 w 7900086"/>
                <a:gd name="connsiteY13" fmla="*/ 378941 h 1972962"/>
                <a:gd name="connsiteX14" fmla="*/ 1425146 w 7900086"/>
                <a:gd name="connsiteY14" fmla="*/ 448962 h 1972962"/>
                <a:gd name="connsiteX15" fmla="*/ 1528119 w 7900086"/>
                <a:gd name="connsiteY15" fmla="*/ 448962 h 1972962"/>
                <a:gd name="connsiteX16" fmla="*/ 1528119 w 7900086"/>
                <a:gd name="connsiteY16" fmla="*/ 506627 h 1972962"/>
                <a:gd name="connsiteX17" fmla="*/ 1684638 w 7900086"/>
                <a:gd name="connsiteY17" fmla="*/ 506627 h 1972962"/>
                <a:gd name="connsiteX18" fmla="*/ 1684638 w 7900086"/>
                <a:gd name="connsiteY18" fmla="*/ 650789 h 1972962"/>
                <a:gd name="connsiteX19" fmla="*/ 1742303 w 7900086"/>
                <a:gd name="connsiteY19" fmla="*/ 650789 h 1972962"/>
                <a:gd name="connsiteX20" fmla="*/ 1869989 w 7900086"/>
                <a:gd name="connsiteY20" fmla="*/ 650789 h 1972962"/>
                <a:gd name="connsiteX21" fmla="*/ 1869989 w 7900086"/>
                <a:gd name="connsiteY21" fmla="*/ 782595 h 1972962"/>
                <a:gd name="connsiteX22" fmla="*/ 1890584 w 7900086"/>
                <a:gd name="connsiteY22" fmla="*/ 782595 h 1972962"/>
                <a:gd name="connsiteX23" fmla="*/ 1890584 w 7900086"/>
                <a:gd name="connsiteY23" fmla="*/ 832022 h 1972962"/>
                <a:gd name="connsiteX24" fmla="*/ 2829697 w 7900086"/>
                <a:gd name="connsiteY24" fmla="*/ 832022 h 1972962"/>
                <a:gd name="connsiteX25" fmla="*/ 2829697 w 7900086"/>
                <a:gd name="connsiteY25" fmla="*/ 902044 h 1972962"/>
                <a:gd name="connsiteX26" fmla="*/ 3010930 w 7900086"/>
                <a:gd name="connsiteY26" fmla="*/ 902044 h 1972962"/>
                <a:gd name="connsiteX27" fmla="*/ 3010930 w 7900086"/>
                <a:gd name="connsiteY27" fmla="*/ 967946 h 1972962"/>
                <a:gd name="connsiteX28" fmla="*/ 3336324 w 7900086"/>
                <a:gd name="connsiteY28" fmla="*/ 967946 h 1972962"/>
                <a:gd name="connsiteX29" fmla="*/ 3336324 w 7900086"/>
                <a:gd name="connsiteY29" fmla="*/ 1037968 h 1972962"/>
                <a:gd name="connsiteX30" fmla="*/ 3389870 w 7900086"/>
                <a:gd name="connsiteY30" fmla="*/ 1037968 h 1972962"/>
                <a:gd name="connsiteX31" fmla="*/ 3389870 w 7900086"/>
                <a:gd name="connsiteY31" fmla="*/ 1099752 h 1972962"/>
                <a:gd name="connsiteX32" fmla="*/ 3435178 w 7900086"/>
                <a:gd name="connsiteY32" fmla="*/ 1099752 h 1972962"/>
                <a:gd name="connsiteX33" fmla="*/ 3435178 w 7900086"/>
                <a:gd name="connsiteY33" fmla="*/ 1190368 h 1972962"/>
                <a:gd name="connsiteX34" fmla="*/ 3472248 w 7900086"/>
                <a:gd name="connsiteY34" fmla="*/ 1190368 h 1972962"/>
                <a:gd name="connsiteX35" fmla="*/ 3472248 w 7900086"/>
                <a:gd name="connsiteY35" fmla="*/ 1239795 h 1972962"/>
                <a:gd name="connsiteX36" fmla="*/ 3612292 w 7900086"/>
                <a:gd name="connsiteY36" fmla="*/ 1239795 h 1972962"/>
                <a:gd name="connsiteX37" fmla="*/ 3612292 w 7900086"/>
                <a:gd name="connsiteY37" fmla="*/ 1318054 h 1972962"/>
                <a:gd name="connsiteX38" fmla="*/ 3859427 w 7900086"/>
                <a:gd name="connsiteY38" fmla="*/ 1318054 h 1972962"/>
                <a:gd name="connsiteX39" fmla="*/ 3859427 w 7900086"/>
                <a:gd name="connsiteY39" fmla="*/ 1371600 h 1972962"/>
                <a:gd name="connsiteX40" fmla="*/ 3921211 w 7900086"/>
                <a:gd name="connsiteY40" fmla="*/ 1371600 h 1972962"/>
                <a:gd name="connsiteX41" fmla="*/ 3921211 w 7900086"/>
                <a:gd name="connsiteY41" fmla="*/ 1445741 h 1972962"/>
                <a:gd name="connsiteX42" fmla="*/ 4436076 w 7900086"/>
                <a:gd name="connsiteY42" fmla="*/ 1445741 h 1972962"/>
                <a:gd name="connsiteX43" fmla="*/ 4436076 w 7900086"/>
                <a:gd name="connsiteY43" fmla="*/ 1507525 h 1972962"/>
                <a:gd name="connsiteX44" fmla="*/ 4613189 w 7900086"/>
                <a:gd name="connsiteY44" fmla="*/ 1507525 h 1972962"/>
                <a:gd name="connsiteX45" fmla="*/ 4613189 w 7900086"/>
                <a:gd name="connsiteY45" fmla="*/ 1573427 h 1972962"/>
                <a:gd name="connsiteX46" fmla="*/ 4703805 w 7900086"/>
                <a:gd name="connsiteY46" fmla="*/ 1573427 h 1972962"/>
                <a:gd name="connsiteX47" fmla="*/ 4703805 w 7900086"/>
                <a:gd name="connsiteY47" fmla="*/ 1655806 h 1972962"/>
                <a:gd name="connsiteX48" fmla="*/ 5070389 w 7900086"/>
                <a:gd name="connsiteY48" fmla="*/ 1655806 h 1972962"/>
                <a:gd name="connsiteX49" fmla="*/ 5070389 w 7900086"/>
                <a:gd name="connsiteY49" fmla="*/ 1742303 h 1972962"/>
                <a:gd name="connsiteX50" fmla="*/ 5206313 w 7900086"/>
                <a:gd name="connsiteY50" fmla="*/ 1742303 h 1972962"/>
                <a:gd name="connsiteX51" fmla="*/ 5206313 w 7900086"/>
                <a:gd name="connsiteY51" fmla="*/ 1832919 h 1972962"/>
                <a:gd name="connsiteX52" fmla="*/ 5964194 w 7900086"/>
                <a:gd name="connsiteY52" fmla="*/ 1832919 h 1972962"/>
                <a:gd name="connsiteX53" fmla="*/ 5964194 w 7900086"/>
                <a:gd name="connsiteY53" fmla="*/ 1952368 h 1972962"/>
                <a:gd name="connsiteX54" fmla="*/ 6096000 w 7900086"/>
                <a:gd name="connsiteY54" fmla="*/ 1952368 h 1972962"/>
                <a:gd name="connsiteX55" fmla="*/ 6096000 w 7900086"/>
                <a:gd name="connsiteY55" fmla="*/ 1952368 h 1972962"/>
                <a:gd name="connsiteX56" fmla="*/ 6096000 w 7900086"/>
                <a:gd name="connsiteY56" fmla="*/ 1952368 h 1972962"/>
                <a:gd name="connsiteX57" fmla="*/ 6116594 w 7900086"/>
                <a:gd name="connsiteY57" fmla="*/ 1972962 h 1972962"/>
                <a:gd name="connsiteX58" fmla="*/ 7900086 w 7900086"/>
                <a:gd name="connsiteY58" fmla="*/ 1972962 h 197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7900086" h="1972962">
                  <a:moveTo>
                    <a:pt x="0" y="0"/>
                  </a:moveTo>
                  <a:lnTo>
                    <a:pt x="0" y="0"/>
                  </a:lnTo>
                  <a:lnTo>
                    <a:pt x="172994" y="4119"/>
                  </a:lnTo>
                  <a:lnTo>
                    <a:pt x="955589" y="4119"/>
                  </a:lnTo>
                  <a:lnTo>
                    <a:pt x="955589" y="61784"/>
                  </a:lnTo>
                  <a:lnTo>
                    <a:pt x="1029730" y="61784"/>
                  </a:lnTo>
                  <a:lnTo>
                    <a:pt x="1029730" y="193589"/>
                  </a:lnTo>
                  <a:lnTo>
                    <a:pt x="1103870" y="193589"/>
                  </a:lnTo>
                  <a:lnTo>
                    <a:pt x="1103870" y="251254"/>
                  </a:lnTo>
                  <a:lnTo>
                    <a:pt x="1153297" y="251254"/>
                  </a:lnTo>
                  <a:lnTo>
                    <a:pt x="1153297" y="325395"/>
                  </a:lnTo>
                  <a:lnTo>
                    <a:pt x="1215081" y="325395"/>
                  </a:lnTo>
                  <a:lnTo>
                    <a:pt x="1215081" y="378941"/>
                  </a:lnTo>
                  <a:lnTo>
                    <a:pt x="1425146" y="378941"/>
                  </a:lnTo>
                  <a:lnTo>
                    <a:pt x="1425146" y="448962"/>
                  </a:lnTo>
                  <a:lnTo>
                    <a:pt x="1528119" y="448962"/>
                  </a:lnTo>
                  <a:lnTo>
                    <a:pt x="1528119" y="506627"/>
                  </a:lnTo>
                  <a:lnTo>
                    <a:pt x="1684638" y="506627"/>
                  </a:lnTo>
                  <a:lnTo>
                    <a:pt x="1684638" y="650789"/>
                  </a:lnTo>
                  <a:lnTo>
                    <a:pt x="1742303" y="650789"/>
                  </a:lnTo>
                  <a:lnTo>
                    <a:pt x="1869989" y="650789"/>
                  </a:lnTo>
                  <a:lnTo>
                    <a:pt x="1869989" y="782595"/>
                  </a:lnTo>
                  <a:lnTo>
                    <a:pt x="1890584" y="782595"/>
                  </a:lnTo>
                  <a:lnTo>
                    <a:pt x="1890584" y="832022"/>
                  </a:lnTo>
                  <a:lnTo>
                    <a:pt x="2829697" y="832022"/>
                  </a:lnTo>
                  <a:lnTo>
                    <a:pt x="2829697" y="902044"/>
                  </a:lnTo>
                  <a:lnTo>
                    <a:pt x="3010930" y="902044"/>
                  </a:lnTo>
                  <a:lnTo>
                    <a:pt x="3010930" y="967946"/>
                  </a:lnTo>
                  <a:lnTo>
                    <a:pt x="3336324" y="967946"/>
                  </a:lnTo>
                  <a:lnTo>
                    <a:pt x="3336324" y="1037968"/>
                  </a:lnTo>
                  <a:lnTo>
                    <a:pt x="3389870" y="1037968"/>
                  </a:lnTo>
                  <a:lnTo>
                    <a:pt x="3389870" y="1099752"/>
                  </a:lnTo>
                  <a:lnTo>
                    <a:pt x="3435178" y="1099752"/>
                  </a:lnTo>
                  <a:lnTo>
                    <a:pt x="3435178" y="1190368"/>
                  </a:lnTo>
                  <a:lnTo>
                    <a:pt x="3472248" y="1190368"/>
                  </a:lnTo>
                  <a:lnTo>
                    <a:pt x="3472248" y="1239795"/>
                  </a:lnTo>
                  <a:lnTo>
                    <a:pt x="3612292" y="1239795"/>
                  </a:lnTo>
                  <a:lnTo>
                    <a:pt x="3612292" y="1318054"/>
                  </a:lnTo>
                  <a:lnTo>
                    <a:pt x="3859427" y="1318054"/>
                  </a:lnTo>
                  <a:lnTo>
                    <a:pt x="3859427" y="1371600"/>
                  </a:lnTo>
                  <a:lnTo>
                    <a:pt x="3921211" y="1371600"/>
                  </a:lnTo>
                  <a:lnTo>
                    <a:pt x="3921211" y="1445741"/>
                  </a:lnTo>
                  <a:lnTo>
                    <a:pt x="4436076" y="1445741"/>
                  </a:lnTo>
                  <a:lnTo>
                    <a:pt x="4436076" y="1507525"/>
                  </a:lnTo>
                  <a:lnTo>
                    <a:pt x="4613189" y="1507525"/>
                  </a:lnTo>
                  <a:lnTo>
                    <a:pt x="4613189" y="1573427"/>
                  </a:lnTo>
                  <a:lnTo>
                    <a:pt x="4703805" y="1573427"/>
                  </a:lnTo>
                  <a:lnTo>
                    <a:pt x="4703805" y="1655806"/>
                  </a:lnTo>
                  <a:lnTo>
                    <a:pt x="5070389" y="1655806"/>
                  </a:lnTo>
                  <a:lnTo>
                    <a:pt x="5070389" y="1742303"/>
                  </a:lnTo>
                  <a:lnTo>
                    <a:pt x="5206313" y="1742303"/>
                  </a:lnTo>
                  <a:lnTo>
                    <a:pt x="5206313" y="1832919"/>
                  </a:lnTo>
                  <a:lnTo>
                    <a:pt x="5964194" y="1832919"/>
                  </a:lnTo>
                  <a:lnTo>
                    <a:pt x="5964194" y="1952368"/>
                  </a:lnTo>
                  <a:lnTo>
                    <a:pt x="6096000" y="1952368"/>
                  </a:lnTo>
                  <a:lnTo>
                    <a:pt x="6096000" y="1952368"/>
                  </a:lnTo>
                  <a:lnTo>
                    <a:pt x="6096000" y="1952368"/>
                  </a:lnTo>
                  <a:lnTo>
                    <a:pt x="6116594" y="1972962"/>
                  </a:lnTo>
                  <a:lnTo>
                    <a:pt x="7900086" y="1972962"/>
                  </a:lnTo>
                </a:path>
              </a:pathLst>
            </a:cu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16" name="Freeform: Shape 5">
              <a:extLst>
                <a:ext uri="{FF2B5EF4-FFF2-40B4-BE49-F238E27FC236}">
                  <a16:creationId xmlns:a16="http://schemas.microsoft.com/office/drawing/2014/main" id="{4A665716-DF2E-4A1A-9551-2557F7D9A59C}"/>
                </a:ext>
              </a:extLst>
            </p:cNvPr>
            <p:cNvSpPr/>
            <p:nvPr/>
          </p:nvSpPr>
          <p:spPr>
            <a:xfrm>
              <a:off x="2844470" y="1921520"/>
              <a:ext cx="7377827" cy="1739091"/>
            </a:xfrm>
            <a:custGeom>
              <a:avLst/>
              <a:gdLst>
                <a:gd name="connsiteX0" fmla="*/ 0 w 7920681"/>
                <a:gd name="connsiteY0" fmla="*/ 0 h 2117125"/>
                <a:gd name="connsiteX1" fmla="*/ 395417 w 7920681"/>
                <a:gd name="connsiteY1" fmla="*/ 4119 h 2117125"/>
                <a:gd name="connsiteX2" fmla="*/ 395417 w 7920681"/>
                <a:gd name="connsiteY2" fmla="*/ 57665 h 2117125"/>
                <a:gd name="connsiteX3" fmla="*/ 1099752 w 7920681"/>
                <a:gd name="connsiteY3" fmla="*/ 57665 h 2117125"/>
                <a:gd name="connsiteX4" fmla="*/ 1099752 w 7920681"/>
                <a:gd name="connsiteY4" fmla="*/ 123568 h 2117125"/>
                <a:gd name="connsiteX5" fmla="*/ 1289222 w 7920681"/>
                <a:gd name="connsiteY5" fmla="*/ 123568 h 2117125"/>
                <a:gd name="connsiteX6" fmla="*/ 1289222 w 7920681"/>
                <a:gd name="connsiteY6" fmla="*/ 168876 h 2117125"/>
                <a:gd name="connsiteX7" fmla="*/ 1466336 w 7920681"/>
                <a:gd name="connsiteY7" fmla="*/ 168876 h 2117125"/>
                <a:gd name="connsiteX8" fmla="*/ 1466336 w 7920681"/>
                <a:gd name="connsiteY8" fmla="*/ 218303 h 2117125"/>
                <a:gd name="connsiteX9" fmla="*/ 1577546 w 7920681"/>
                <a:gd name="connsiteY9" fmla="*/ 218303 h 2117125"/>
                <a:gd name="connsiteX10" fmla="*/ 1577546 w 7920681"/>
                <a:gd name="connsiteY10" fmla="*/ 275968 h 2117125"/>
                <a:gd name="connsiteX11" fmla="*/ 1626973 w 7920681"/>
                <a:gd name="connsiteY11" fmla="*/ 275968 h 2117125"/>
                <a:gd name="connsiteX12" fmla="*/ 1626973 w 7920681"/>
                <a:gd name="connsiteY12" fmla="*/ 329514 h 2117125"/>
                <a:gd name="connsiteX13" fmla="*/ 1721709 w 7920681"/>
                <a:gd name="connsiteY13" fmla="*/ 329514 h 2117125"/>
                <a:gd name="connsiteX14" fmla="*/ 1721709 w 7920681"/>
                <a:gd name="connsiteY14" fmla="*/ 395417 h 2117125"/>
                <a:gd name="connsiteX15" fmla="*/ 1762898 w 7920681"/>
                <a:gd name="connsiteY15" fmla="*/ 395417 h 2117125"/>
                <a:gd name="connsiteX16" fmla="*/ 1762898 w 7920681"/>
                <a:gd name="connsiteY16" fmla="*/ 448963 h 2117125"/>
                <a:gd name="connsiteX17" fmla="*/ 1791730 w 7920681"/>
                <a:gd name="connsiteY17" fmla="*/ 448963 h 2117125"/>
                <a:gd name="connsiteX18" fmla="*/ 1791730 w 7920681"/>
                <a:gd name="connsiteY18" fmla="*/ 502508 h 2117125"/>
                <a:gd name="connsiteX19" fmla="*/ 1853514 w 7920681"/>
                <a:gd name="connsiteY19" fmla="*/ 502508 h 2117125"/>
                <a:gd name="connsiteX20" fmla="*/ 1853514 w 7920681"/>
                <a:gd name="connsiteY20" fmla="*/ 556054 h 2117125"/>
                <a:gd name="connsiteX21" fmla="*/ 2129481 w 7920681"/>
                <a:gd name="connsiteY21" fmla="*/ 556054 h 2117125"/>
                <a:gd name="connsiteX22" fmla="*/ 2129481 w 7920681"/>
                <a:gd name="connsiteY22" fmla="*/ 671384 h 2117125"/>
                <a:gd name="connsiteX23" fmla="*/ 2232454 w 7920681"/>
                <a:gd name="connsiteY23" fmla="*/ 671384 h 2117125"/>
                <a:gd name="connsiteX24" fmla="*/ 2232454 w 7920681"/>
                <a:gd name="connsiteY24" fmla="*/ 716692 h 2117125"/>
                <a:gd name="connsiteX25" fmla="*/ 2471352 w 7920681"/>
                <a:gd name="connsiteY25" fmla="*/ 716692 h 2117125"/>
                <a:gd name="connsiteX26" fmla="*/ 2471352 w 7920681"/>
                <a:gd name="connsiteY26" fmla="*/ 778476 h 2117125"/>
                <a:gd name="connsiteX27" fmla="*/ 2772033 w 7920681"/>
                <a:gd name="connsiteY27" fmla="*/ 778476 h 2117125"/>
                <a:gd name="connsiteX28" fmla="*/ 2772033 w 7920681"/>
                <a:gd name="connsiteY28" fmla="*/ 848498 h 2117125"/>
                <a:gd name="connsiteX29" fmla="*/ 2825579 w 7920681"/>
                <a:gd name="connsiteY29" fmla="*/ 848498 h 2117125"/>
                <a:gd name="connsiteX30" fmla="*/ 2825579 w 7920681"/>
                <a:gd name="connsiteY30" fmla="*/ 902044 h 2117125"/>
                <a:gd name="connsiteX31" fmla="*/ 2858530 w 7920681"/>
                <a:gd name="connsiteY31" fmla="*/ 902044 h 2117125"/>
                <a:gd name="connsiteX32" fmla="*/ 2858530 w 7920681"/>
                <a:gd name="connsiteY32" fmla="*/ 955590 h 2117125"/>
                <a:gd name="connsiteX33" fmla="*/ 3286898 w 7920681"/>
                <a:gd name="connsiteY33" fmla="*/ 955590 h 2117125"/>
                <a:gd name="connsiteX34" fmla="*/ 3286898 w 7920681"/>
                <a:gd name="connsiteY34" fmla="*/ 1013254 h 2117125"/>
                <a:gd name="connsiteX35" fmla="*/ 3340444 w 7920681"/>
                <a:gd name="connsiteY35" fmla="*/ 1013254 h 2117125"/>
                <a:gd name="connsiteX36" fmla="*/ 3340444 w 7920681"/>
                <a:gd name="connsiteY36" fmla="*/ 1062681 h 2117125"/>
                <a:gd name="connsiteX37" fmla="*/ 3505200 w 7920681"/>
                <a:gd name="connsiteY37" fmla="*/ 1062681 h 2117125"/>
                <a:gd name="connsiteX38" fmla="*/ 3505200 w 7920681"/>
                <a:gd name="connsiteY38" fmla="*/ 1128584 h 2117125"/>
                <a:gd name="connsiteX39" fmla="*/ 3628768 w 7920681"/>
                <a:gd name="connsiteY39" fmla="*/ 1128584 h 2117125"/>
                <a:gd name="connsiteX40" fmla="*/ 3628768 w 7920681"/>
                <a:gd name="connsiteY40" fmla="*/ 1190368 h 2117125"/>
                <a:gd name="connsiteX41" fmla="*/ 3739979 w 7920681"/>
                <a:gd name="connsiteY41" fmla="*/ 1190368 h 2117125"/>
                <a:gd name="connsiteX42" fmla="*/ 3739979 w 7920681"/>
                <a:gd name="connsiteY42" fmla="*/ 1235676 h 2117125"/>
                <a:gd name="connsiteX43" fmla="*/ 3888260 w 7920681"/>
                <a:gd name="connsiteY43" fmla="*/ 1235676 h 2117125"/>
                <a:gd name="connsiteX44" fmla="*/ 3888260 w 7920681"/>
                <a:gd name="connsiteY44" fmla="*/ 1309817 h 2117125"/>
                <a:gd name="connsiteX45" fmla="*/ 3921211 w 7920681"/>
                <a:gd name="connsiteY45" fmla="*/ 1309817 h 2117125"/>
                <a:gd name="connsiteX46" fmla="*/ 3921211 w 7920681"/>
                <a:gd name="connsiteY46" fmla="*/ 1371600 h 2117125"/>
                <a:gd name="connsiteX47" fmla="*/ 4205417 w 7920681"/>
                <a:gd name="connsiteY47" fmla="*/ 1371600 h 2117125"/>
                <a:gd name="connsiteX48" fmla="*/ 4205417 w 7920681"/>
                <a:gd name="connsiteY48" fmla="*/ 1445741 h 2117125"/>
                <a:gd name="connsiteX49" fmla="*/ 4234249 w 7920681"/>
                <a:gd name="connsiteY49" fmla="*/ 1445741 h 2117125"/>
                <a:gd name="connsiteX50" fmla="*/ 4234249 w 7920681"/>
                <a:gd name="connsiteY50" fmla="*/ 1499287 h 2117125"/>
                <a:gd name="connsiteX51" fmla="*/ 4390768 w 7920681"/>
                <a:gd name="connsiteY51" fmla="*/ 1499287 h 2117125"/>
                <a:gd name="connsiteX52" fmla="*/ 4390768 w 7920681"/>
                <a:gd name="connsiteY52" fmla="*/ 1581665 h 2117125"/>
                <a:gd name="connsiteX53" fmla="*/ 4518454 w 7920681"/>
                <a:gd name="connsiteY53" fmla="*/ 1581665 h 2117125"/>
                <a:gd name="connsiteX54" fmla="*/ 4518454 w 7920681"/>
                <a:gd name="connsiteY54" fmla="*/ 1655806 h 2117125"/>
                <a:gd name="connsiteX55" fmla="*/ 5263979 w 7920681"/>
                <a:gd name="connsiteY55" fmla="*/ 1655806 h 2117125"/>
                <a:gd name="connsiteX56" fmla="*/ 5263979 w 7920681"/>
                <a:gd name="connsiteY56" fmla="*/ 1775254 h 2117125"/>
                <a:gd name="connsiteX57" fmla="*/ 6713838 w 7920681"/>
                <a:gd name="connsiteY57" fmla="*/ 1775254 h 2117125"/>
                <a:gd name="connsiteX58" fmla="*/ 6713838 w 7920681"/>
                <a:gd name="connsiteY58" fmla="*/ 1882346 h 2117125"/>
                <a:gd name="connsiteX59" fmla="*/ 7817709 w 7920681"/>
                <a:gd name="connsiteY59" fmla="*/ 1882346 h 2117125"/>
                <a:gd name="connsiteX60" fmla="*/ 7817709 w 7920681"/>
                <a:gd name="connsiteY60" fmla="*/ 2117125 h 2117125"/>
                <a:gd name="connsiteX61" fmla="*/ 7920681 w 7920681"/>
                <a:gd name="connsiteY61" fmla="*/ 2117125 h 2117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7920681" h="2117125">
                  <a:moveTo>
                    <a:pt x="0" y="0"/>
                  </a:moveTo>
                  <a:lnTo>
                    <a:pt x="395417" y="4119"/>
                  </a:lnTo>
                  <a:lnTo>
                    <a:pt x="395417" y="57665"/>
                  </a:lnTo>
                  <a:lnTo>
                    <a:pt x="1099752" y="57665"/>
                  </a:lnTo>
                  <a:lnTo>
                    <a:pt x="1099752" y="123568"/>
                  </a:lnTo>
                  <a:lnTo>
                    <a:pt x="1289222" y="123568"/>
                  </a:lnTo>
                  <a:lnTo>
                    <a:pt x="1289222" y="168876"/>
                  </a:lnTo>
                  <a:lnTo>
                    <a:pt x="1466336" y="168876"/>
                  </a:lnTo>
                  <a:lnTo>
                    <a:pt x="1466336" y="218303"/>
                  </a:lnTo>
                  <a:lnTo>
                    <a:pt x="1577546" y="218303"/>
                  </a:lnTo>
                  <a:lnTo>
                    <a:pt x="1577546" y="275968"/>
                  </a:lnTo>
                  <a:lnTo>
                    <a:pt x="1626973" y="275968"/>
                  </a:lnTo>
                  <a:lnTo>
                    <a:pt x="1626973" y="329514"/>
                  </a:lnTo>
                  <a:lnTo>
                    <a:pt x="1721709" y="329514"/>
                  </a:lnTo>
                  <a:lnTo>
                    <a:pt x="1721709" y="395417"/>
                  </a:lnTo>
                  <a:lnTo>
                    <a:pt x="1762898" y="395417"/>
                  </a:lnTo>
                  <a:lnTo>
                    <a:pt x="1762898" y="448963"/>
                  </a:lnTo>
                  <a:lnTo>
                    <a:pt x="1791730" y="448963"/>
                  </a:lnTo>
                  <a:lnTo>
                    <a:pt x="1791730" y="502508"/>
                  </a:lnTo>
                  <a:lnTo>
                    <a:pt x="1853514" y="502508"/>
                  </a:lnTo>
                  <a:lnTo>
                    <a:pt x="1853514" y="556054"/>
                  </a:lnTo>
                  <a:lnTo>
                    <a:pt x="2129481" y="556054"/>
                  </a:lnTo>
                  <a:lnTo>
                    <a:pt x="2129481" y="671384"/>
                  </a:lnTo>
                  <a:lnTo>
                    <a:pt x="2232454" y="671384"/>
                  </a:lnTo>
                  <a:lnTo>
                    <a:pt x="2232454" y="716692"/>
                  </a:lnTo>
                  <a:lnTo>
                    <a:pt x="2471352" y="716692"/>
                  </a:lnTo>
                  <a:lnTo>
                    <a:pt x="2471352" y="778476"/>
                  </a:lnTo>
                  <a:lnTo>
                    <a:pt x="2772033" y="778476"/>
                  </a:lnTo>
                  <a:lnTo>
                    <a:pt x="2772033" y="848498"/>
                  </a:lnTo>
                  <a:lnTo>
                    <a:pt x="2825579" y="848498"/>
                  </a:lnTo>
                  <a:lnTo>
                    <a:pt x="2825579" y="902044"/>
                  </a:lnTo>
                  <a:lnTo>
                    <a:pt x="2858530" y="902044"/>
                  </a:lnTo>
                  <a:lnTo>
                    <a:pt x="2858530" y="955590"/>
                  </a:lnTo>
                  <a:lnTo>
                    <a:pt x="3286898" y="955590"/>
                  </a:lnTo>
                  <a:lnTo>
                    <a:pt x="3286898" y="1013254"/>
                  </a:lnTo>
                  <a:lnTo>
                    <a:pt x="3340444" y="1013254"/>
                  </a:lnTo>
                  <a:lnTo>
                    <a:pt x="3340444" y="1062681"/>
                  </a:lnTo>
                  <a:lnTo>
                    <a:pt x="3505200" y="1062681"/>
                  </a:lnTo>
                  <a:lnTo>
                    <a:pt x="3505200" y="1128584"/>
                  </a:lnTo>
                  <a:lnTo>
                    <a:pt x="3628768" y="1128584"/>
                  </a:lnTo>
                  <a:lnTo>
                    <a:pt x="3628768" y="1190368"/>
                  </a:lnTo>
                  <a:lnTo>
                    <a:pt x="3739979" y="1190368"/>
                  </a:lnTo>
                  <a:lnTo>
                    <a:pt x="3739979" y="1235676"/>
                  </a:lnTo>
                  <a:lnTo>
                    <a:pt x="3888260" y="1235676"/>
                  </a:lnTo>
                  <a:lnTo>
                    <a:pt x="3888260" y="1309817"/>
                  </a:lnTo>
                  <a:lnTo>
                    <a:pt x="3921211" y="1309817"/>
                  </a:lnTo>
                  <a:lnTo>
                    <a:pt x="3921211" y="1371600"/>
                  </a:lnTo>
                  <a:lnTo>
                    <a:pt x="4205417" y="1371600"/>
                  </a:lnTo>
                  <a:lnTo>
                    <a:pt x="4205417" y="1445741"/>
                  </a:lnTo>
                  <a:lnTo>
                    <a:pt x="4234249" y="1445741"/>
                  </a:lnTo>
                  <a:lnTo>
                    <a:pt x="4234249" y="1499287"/>
                  </a:lnTo>
                  <a:lnTo>
                    <a:pt x="4390768" y="1499287"/>
                  </a:lnTo>
                  <a:lnTo>
                    <a:pt x="4390768" y="1581665"/>
                  </a:lnTo>
                  <a:lnTo>
                    <a:pt x="4518454" y="1581665"/>
                  </a:lnTo>
                  <a:lnTo>
                    <a:pt x="4518454" y="1655806"/>
                  </a:lnTo>
                  <a:lnTo>
                    <a:pt x="5263979" y="1655806"/>
                  </a:lnTo>
                  <a:lnTo>
                    <a:pt x="5263979" y="1775254"/>
                  </a:lnTo>
                  <a:lnTo>
                    <a:pt x="6713838" y="1775254"/>
                  </a:lnTo>
                  <a:lnTo>
                    <a:pt x="6713838" y="1882346"/>
                  </a:lnTo>
                  <a:lnTo>
                    <a:pt x="7817709" y="1882346"/>
                  </a:lnTo>
                  <a:lnTo>
                    <a:pt x="7817709" y="2117125"/>
                  </a:lnTo>
                  <a:lnTo>
                    <a:pt x="7920681" y="2117125"/>
                  </a:lnTo>
                </a:path>
              </a:pathLst>
            </a:custGeom>
            <a:no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grpSp>
      <p:graphicFrame>
        <p:nvGraphicFramePr>
          <p:cNvPr id="8" name="Table 11">
            <a:extLst>
              <a:ext uri="{FF2B5EF4-FFF2-40B4-BE49-F238E27FC236}">
                <a16:creationId xmlns:a16="http://schemas.microsoft.com/office/drawing/2014/main" id="{48B5F52A-9EF1-4ACE-A664-7FB75E78745C}"/>
              </a:ext>
            </a:extLst>
          </p:cNvPr>
          <p:cNvGraphicFramePr>
            <a:graphicFrameLocks noGrp="1"/>
          </p:cNvGraphicFramePr>
          <p:nvPr/>
        </p:nvGraphicFramePr>
        <p:xfrm>
          <a:off x="4030836" y="1510140"/>
          <a:ext cx="3187586" cy="646331"/>
        </p:xfrm>
        <a:graphic>
          <a:graphicData uri="http://schemas.openxmlformats.org/drawingml/2006/table">
            <a:tbl>
              <a:tblPr firstRow="1" bandRow="1">
                <a:tableStyleId>{7DF18680-E054-41AD-8BC1-D1AEF772440D}</a:tableStyleId>
              </a:tblPr>
              <a:tblGrid>
                <a:gridCol w="1053852">
                  <a:extLst>
                    <a:ext uri="{9D8B030D-6E8A-4147-A177-3AD203B41FA5}">
                      <a16:colId xmlns:a16="http://schemas.microsoft.com/office/drawing/2014/main" val="2394905550"/>
                    </a:ext>
                  </a:extLst>
                </a:gridCol>
                <a:gridCol w="620206">
                  <a:extLst>
                    <a:ext uri="{9D8B030D-6E8A-4147-A177-3AD203B41FA5}">
                      <a16:colId xmlns:a16="http://schemas.microsoft.com/office/drawing/2014/main" val="3720170150"/>
                    </a:ext>
                  </a:extLst>
                </a:gridCol>
                <a:gridCol w="633063">
                  <a:extLst>
                    <a:ext uri="{9D8B030D-6E8A-4147-A177-3AD203B41FA5}">
                      <a16:colId xmlns:a16="http://schemas.microsoft.com/office/drawing/2014/main" val="2199003996"/>
                    </a:ext>
                  </a:extLst>
                </a:gridCol>
                <a:gridCol w="880465">
                  <a:extLst>
                    <a:ext uri="{9D8B030D-6E8A-4147-A177-3AD203B41FA5}">
                      <a16:colId xmlns:a16="http://schemas.microsoft.com/office/drawing/2014/main" val="191416189"/>
                    </a:ext>
                  </a:extLst>
                </a:gridCol>
              </a:tblGrid>
              <a:tr h="272465">
                <a:tc>
                  <a:txBody>
                    <a:bodyPr/>
                    <a:lstStyle/>
                    <a:p>
                      <a:pPr algn="l" fontAlgn="t">
                        <a:lnSpc>
                          <a:spcPts val="1100"/>
                        </a:lnSpc>
                      </a:pPr>
                      <a:r>
                        <a:rPr lang="en-US" sz="1000" b="1" u="none" strike="noStrike" dirty="0">
                          <a:solidFill>
                            <a:schemeClr val="bg1"/>
                          </a:solidFill>
                          <a:effectLst/>
                        </a:rPr>
                        <a:t> </a:t>
                      </a:r>
                      <a:endParaRPr lang="en-US" sz="1000" b="1" i="0" u="none" strike="noStrike" dirty="0">
                        <a:solidFill>
                          <a:schemeClr val="bg1"/>
                        </a:solidFill>
                        <a:effectLst/>
                        <a:latin typeface="Arial" panose="020B0604020202020204" pitchFamily="34" charset="0"/>
                      </a:endParaRPr>
                    </a:p>
                  </a:txBody>
                  <a:tcPr marL="7144" marR="7144" marT="7144" marB="0" anchor="ctr"/>
                </a:tc>
                <a:tc>
                  <a:txBody>
                    <a:bodyPr/>
                    <a:lstStyle/>
                    <a:p>
                      <a:pPr algn="ctr" fontAlgn="t">
                        <a:lnSpc>
                          <a:spcPts val="1100"/>
                        </a:lnSpc>
                      </a:pPr>
                      <a:r>
                        <a:rPr lang="en-US" sz="1000" b="1" u="none" strike="noStrike" dirty="0">
                          <a:solidFill>
                            <a:schemeClr val="bg1"/>
                          </a:solidFill>
                          <a:effectLst/>
                        </a:rPr>
                        <a:t>A </a:t>
                      </a:r>
                      <a:r>
                        <a:rPr lang="en-US" sz="1000" b="1" u="none" strike="noStrike" dirty="0" err="1">
                          <a:solidFill>
                            <a:schemeClr val="bg1"/>
                          </a:solidFill>
                          <a:effectLst/>
                        </a:rPr>
                        <a:t>risque</a:t>
                      </a:r>
                      <a:endParaRPr lang="en-US" sz="1000" b="1" i="0" u="none" strike="noStrike" dirty="0">
                        <a:solidFill>
                          <a:schemeClr val="bg1"/>
                        </a:solidFill>
                        <a:effectLst/>
                        <a:latin typeface="Arial" panose="020B0604020202020204" pitchFamily="34" charset="0"/>
                      </a:endParaRPr>
                    </a:p>
                  </a:txBody>
                  <a:tcPr marL="7144" marR="7144" marT="7144" marB="0" anchor="ctr"/>
                </a:tc>
                <a:tc>
                  <a:txBody>
                    <a:bodyPr/>
                    <a:lstStyle/>
                    <a:p>
                      <a:pPr algn="ctr" fontAlgn="t">
                        <a:lnSpc>
                          <a:spcPts val="1100"/>
                        </a:lnSpc>
                      </a:pPr>
                      <a:r>
                        <a:rPr lang="en-US" sz="1000" b="1" u="none" strike="noStrike" dirty="0">
                          <a:solidFill>
                            <a:schemeClr val="bg1"/>
                          </a:solidFill>
                          <a:effectLst/>
                        </a:rPr>
                        <a:t>SG </a:t>
                      </a:r>
                      <a:r>
                        <a:rPr lang="en-US" sz="1000" b="1" u="none" strike="noStrike" dirty="0" err="1">
                          <a:solidFill>
                            <a:schemeClr val="bg1"/>
                          </a:solidFill>
                          <a:effectLst/>
                        </a:rPr>
                        <a:t>à</a:t>
                      </a:r>
                      <a:r>
                        <a:rPr lang="en-US" sz="1000" b="1" u="none" strike="noStrike" dirty="0">
                          <a:solidFill>
                            <a:schemeClr val="bg1"/>
                          </a:solidFill>
                          <a:effectLst/>
                        </a:rPr>
                        <a:t> 2 </a:t>
                      </a:r>
                      <a:r>
                        <a:rPr lang="en-US" sz="1000" b="1" u="none" strike="noStrike" dirty="0" err="1">
                          <a:solidFill>
                            <a:schemeClr val="bg1"/>
                          </a:solidFill>
                          <a:effectLst/>
                        </a:rPr>
                        <a:t>ans</a:t>
                      </a:r>
                      <a:endParaRPr lang="en-US" sz="1000" b="1" i="0" u="none" strike="noStrike" dirty="0">
                        <a:solidFill>
                          <a:schemeClr val="bg1"/>
                        </a:solidFill>
                        <a:effectLst/>
                        <a:latin typeface="Arial" panose="020B0604020202020204" pitchFamily="34" charset="0"/>
                      </a:endParaRPr>
                    </a:p>
                  </a:txBody>
                  <a:tcPr marL="7144" marR="7144" marT="7144" marB="0" anchor="ctr"/>
                </a:tc>
                <a:tc>
                  <a:txBody>
                    <a:bodyPr/>
                    <a:lstStyle/>
                    <a:p>
                      <a:pPr algn="ctr" fontAlgn="t">
                        <a:lnSpc>
                          <a:spcPts val="1100"/>
                        </a:lnSpc>
                      </a:pPr>
                      <a:r>
                        <a:rPr lang="en-US" sz="1000" b="1" u="none" strike="noStrike" dirty="0">
                          <a:solidFill>
                            <a:schemeClr val="bg1"/>
                          </a:solidFill>
                          <a:effectLst/>
                        </a:rPr>
                        <a:t>SG med</a:t>
                      </a:r>
                      <a:endParaRPr lang="en-US" sz="1000" b="1" i="0" u="none" strike="noStrike" dirty="0">
                        <a:solidFill>
                          <a:schemeClr val="bg1"/>
                        </a:solidFill>
                        <a:effectLst/>
                        <a:latin typeface="Arial" panose="020B0604020202020204" pitchFamily="34" charset="0"/>
                      </a:endParaRPr>
                    </a:p>
                  </a:txBody>
                  <a:tcPr marL="7144" marR="7144" marT="7144" marB="0" anchor="ctr"/>
                </a:tc>
                <a:extLst>
                  <a:ext uri="{0D108BD9-81ED-4DB2-BD59-A6C34878D82A}">
                    <a16:rowId xmlns:a16="http://schemas.microsoft.com/office/drawing/2014/main" val="605275338"/>
                  </a:ext>
                </a:extLst>
              </a:tr>
              <a:tr h="186933">
                <a:tc>
                  <a:txBody>
                    <a:bodyPr/>
                    <a:lstStyle/>
                    <a:p>
                      <a:pPr algn="l" fontAlgn="t">
                        <a:lnSpc>
                          <a:spcPts val="1100"/>
                        </a:lnSpc>
                      </a:pPr>
                      <a:r>
                        <a:rPr lang="en-US" sz="1000" b="1" u="none" strike="noStrike" dirty="0" err="1">
                          <a:solidFill>
                            <a:schemeClr val="bg1"/>
                          </a:solidFill>
                          <a:effectLst/>
                        </a:rPr>
                        <a:t>FolfirinoxM</a:t>
                      </a:r>
                      <a:endParaRPr lang="en-US" sz="1000" b="1" i="0" u="none" strike="noStrike" dirty="0">
                        <a:solidFill>
                          <a:schemeClr val="bg1"/>
                        </a:solidFill>
                        <a:effectLst/>
                        <a:latin typeface="Arial" panose="020B0604020202020204" pitchFamily="34" charset="0"/>
                      </a:endParaRPr>
                    </a:p>
                  </a:txBody>
                  <a:tcPr marL="81000" marR="7144" marT="7144" marB="0" anchor="ctr">
                    <a:solidFill>
                      <a:schemeClr val="accent1"/>
                    </a:solidFill>
                  </a:tcPr>
                </a:tc>
                <a:tc>
                  <a:txBody>
                    <a:bodyPr/>
                    <a:lstStyle/>
                    <a:p>
                      <a:pPr algn="ctr" fontAlgn="t">
                        <a:lnSpc>
                          <a:spcPts val="1100"/>
                        </a:lnSpc>
                      </a:pPr>
                      <a:r>
                        <a:rPr lang="en-US" sz="1000" b="0" u="none" strike="noStrike" dirty="0">
                          <a:solidFill>
                            <a:schemeClr val="tx1">
                              <a:lumMod val="75000"/>
                              <a:lumOff val="25000"/>
                            </a:schemeClr>
                          </a:solidFill>
                          <a:effectLst/>
                        </a:rPr>
                        <a:t>55</a:t>
                      </a:r>
                      <a:endParaRPr lang="en-US" sz="1000" b="0" i="0" u="none" strike="noStrike" dirty="0">
                        <a:solidFill>
                          <a:schemeClr val="tx1">
                            <a:lumMod val="75000"/>
                            <a:lumOff val="25000"/>
                          </a:schemeClr>
                        </a:solidFill>
                        <a:effectLst/>
                        <a:latin typeface="Arial" panose="020B0604020202020204" pitchFamily="34" charset="0"/>
                      </a:endParaRPr>
                    </a:p>
                  </a:txBody>
                  <a:tcPr marL="7144" marR="7144" marT="7144" marB="0" anchor="ctr"/>
                </a:tc>
                <a:tc>
                  <a:txBody>
                    <a:bodyPr/>
                    <a:lstStyle/>
                    <a:p>
                      <a:pPr algn="ctr" fontAlgn="t">
                        <a:lnSpc>
                          <a:spcPts val="1100"/>
                        </a:lnSpc>
                      </a:pPr>
                      <a:r>
                        <a:rPr lang="en-US" sz="1000" b="0" u="none" strike="noStrike" dirty="0">
                          <a:solidFill>
                            <a:schemeClr val="tx1">
                              <a:lumMod val="75000"/>
                              <a:lumOff val="25000"/>
                            </a:schemeClr>
                          </a:solidFill>
                          <a:effectLst/>
                        </a:rPr>
                        <a:t>43,1%</a:t>
                      </a:r>
                      <a:endParaRPr lang="en-US" sz="1000" b="0" i="0" u="none" strike="noStrike" dirty="0">
                        <a:solidFill>
                          <a:schemeClr val="tx1">
                            <a:lumMod val="75000"/>
                            <a:lumOff val="25000"/>
                          </a:schemeClr>
                        </a:solidFill>
                        <a:effectLst/>
                        <a:latin typeface="Arial" panose="020B0604020202020204" pitchFamily="34" charset="0"/>
                      </a:endParaRPr>
                    </a:p>
                  </a:txBody>
                  <a:tcPr marL="7144" marR="7144" marT="7144" marB="0" anchor="ctr"/>
                </a:tc>
                <a:tc>
                  <a:txBody>
                    <a:bodyPr/>
                    <a:lstStyle/>
                    <a:p>
                      <a:pPr algn="ctr" fontAlgn="t">
                        <a:lnSpc>
                          <a:spcPts val="1100"/>
                        </a:lnSpc>
                      </a:pPr>
                      <a:r>
                        <a:rPr lang="en-US" sz="1000" b="0" u="none" strike="noStrike" dirty="0">
                          <a:solidFill>
                            <a:schemeClr val="tx1">
                              <a:lumMod val="75000"/>
                              <a:lumOff val="25000"/>
                            </a:schemeClr>
                          </a:solidFill>
                          <a:effectLst/>
                        </a:rPr>
                        <a:t>22,4 </a:t>
                      </a:r>
                      <a:r>
                        <a:rPr lang="en-US" sz="1000" b="0" u="none" strike="noStrike" dirty="0" err="1">
                          <a:solidFill>
                            <a:schemeClr val="tx1">
                              <a:lumMod val="75000"/>
                              <a:lumOff val="25000"/>
                            </a:schemeClr>
                          </a:solidFill>
                          <a:effectLst/>
                        </a:rPr>
                        <a:t>mois</a:t>
                      </a:r>
                      <a:endParaRPr lang="en-US" sz="1000" b="0" i="0" u="none" strike="noStrike" dirty="0">
                        <a:solidFill>
                          <a:schemeClr val="tx1">
                            <a:lumMod val="75000"/>
                            <a:lumOff val="25000"/>
                          </a:schemeClr>
                        </a:solidFill>
                        <a:effectLst/>
                        <a:latin typeface="Arial" panose="020B0604020202020204" pitchFamily="34" charset="0"/>
                      </a:endParaRPr>
                    </a:p>
                  </a:txBody>
                  <a:tcPr marL="7144" marR="7144" marT="7144" marB="0" anchor="ctr"/>
                </a:tc>
                <a:extLst>
                  <a:ext uri="{0D108BD9-81ED-4DB2-BD59-A6C34878D82A}">
                    <a16:rowId xmlns:a16="http://schemas.microsoft.com/office/drawing/2014/main" val="3293497535"/>
                  </a:ext>
                </a:extLst>
              </a:tr>
              <a:tr h="186933">
                <a:tc>
                  <a:txBody>
                    <a:bodyPr/>
                    <a:lstStyle/>
                    <a:p>
                      <a:pPr algn="l" fontAlgn="t">
                        <a:lnSpc>
                          <a:spcPts val="1100"/>
                        </a:lnSpc>
                      </a:pPr>
                      <a:r>
                        <a:rPr lang="en-US" sz="1000" b="1" u="none" strike="noStrike" dirty="0">
                          <a:solidFill>
                            <a:schemeClr val="bg1"/>
                          </a:solidFill>
                          <a:effectLst/>
                        </a:rPr>
                        <a:t>Gem/</a:t>
                      </a:r>
                      <a:r>
                        <a:rPr lang="en-US" sz="1000" b="1" u="none" strike="noStrike" dirty="0" err="1">
                          <a:solidFill>
                            <a:schemeClr val="bg1"/>
                          </a:solidFill>
                          <a:effectLst/>
                        </a:rPr>
                        <a:t>nabP</a:t>
                      </a:r>
                      <a:endParaRPr lang="en-US" sz="1000" b="1" i="0" u="none" strike="noStrike" dirty="0">
                        <a:solidFill>
                          <a:schemeClr val="bg1"/>
                        </a:solidFill>
                        <a:effectLst/>
                        <a:latin typeface="Arial" panose="020B0604020202020204" pitchFamily="34" charset="0"/>
                      </a:endParaRPr>
                    </a:p>
                  </a:txBody>
                  <a:tcPr marL="81000" marR="7144" marT="7144" marB="0" anchor="ctr">
                    <a:solidFill>
                      <a:srgbClr val="C00000"/>
                    </a:solidFill>
                  </a:tcPr>
                </a:tc>
                <a:tc>
                  <a:txBody>
                    <a:bodyPr/>
                    <a:lstStyle/>
                    <a:p>
                      <a:pPr algn="ctr" fontAlgn="t">
                        <a:lnSpc>
                          <a:spcPts val="1100"/>
                        </a:lnSpc>
                      </a:pPr>
                      <a:r>
                        <a:rPr lang="en-US" sz="1000" b="0" u="none" strike="noStrike" dirty="0">
                          <a:solidFill>
                            <a:schemeClr val="tx1">
                              <a:lumMod val="75000"/>
                              <a:lumOff val="25000"/>
                            </a:schemeClr>
                          </a:solidFill>
                          <a:effectLst/>
                        </a:rPr>
                        <a:t>47</a:t>
                      </a:r>
                      <a:endParaRPr lang="en-US" sz="1000" b="0" i="0" u="none" strike="noStrike" dirty="0">
                        <a:solidFill>
                          <a:schemeClr val="tx1">
                            <a:lumMod val="75000"/>
                            <a:lumOff val="25000"/>
                          </a:schemeClr>
                        </a:solidFill>
                        <a:effectLst/>
                        <a:latin typeface="Arial" panose="020B0604020202020204" pitchFamily="34" charset="0"/>
                      </a:endParaRPr>
                    </a:p>
                  </a:txBody>
                  <a:tcPr marL="7144" marR="7144" marT="7144" marB="0" anchor="ctr"/>
                </a:tc>
                <a:tc>
                  <a:txBody>
                    <a:bodyPr/>
                    <a:lstStyle/>
                    <a:p>
                      <a:pPr algn="ctr" fontAlgn="t">
                        <a:lnSpc>
                          <a:spcPts val="1100"/>
                        </a:lnSpc>
                      </a:pPr>
                      <a:r>
                        <a:rPr lang="en-US" sz="1000" b="0" u="none" strike="noStrike" dirty="0">
                          <a:solidFill>
                            <a:schemeClr val="tx1">
                              <a:lumMod val="75000"/>
                              <a:lumOff val="25000"/>
                            </a:schemeClr>
                          </a:solidFill>
                          <a:effectLst/>
                        </a:rPr>
                        <a:t>46,9%</a:t>
                      </a:r>
                      <a:endParaRPr lang="en-US" sz="1000" b="0" i="0" u="none" strike="noStrike" dirty="0">
                        <a:solidFill>
                          <a:schemeClr val="tx1">
                            <a:lumMod val="75000"/>
                            <a:lumOff val="25000"/>
                          </a:schemeClr>
                        </a:solidFill>
                        <a:effectLst/>
                        <a:latin typeface="Arial" panose="020B0604020202020204" pitchFamily="34" charset="0"/>
                      </a:endParaRPr>
                    </a:p>
                  </a:txBody>
                  <a:tcPr marL="7144" marR="7144" marT="7144" marB="0" anchor="ctr"/>
                </a:tc>
                <a:tc>
                  <a:txBody>
                    <a:bodyPr/>
                    <a:lstStyle/>
                    <a:p>
                      <a:pPr algn="ctr" fontAlgn="t">
                        <a:lnSpc>
                          <a:spcPts val="1100"/>
                        </a:lnSpc>
                      </a:pPr>
                      <a:r>
                        <a:rPr lang="en-US" sz="1000" b="0" u="none" strike="noStrike" dirty="0">
                          <a:solidFill>
                            <a:schemeClr val="tx1">
                              <a:lumMod val="75000"/>
                              <a:lumOff val="25000"/>
                            </a:schemeClr>
                          </a:solidFill>
                          <a:effectLst/>
                        </a:rPr>
                        <a:t>23,6 </a:t>
                      </a:r>
                      <a:r>
                        <a:rPr lang="en-US" sz="1000" b="0" u="none" strike="noStrike" dirty="0" err="1">
                          <a:solidFill>
                            <a:schemeClr val="tx1">
                              <a:lumMod val="75000"/>
                              <a:lumOff val="25000"/>
                            </a:schemeClr>
                          </a:solidFill>
                          <a:effectLst/>
                        </a:rPr>
                        <a:t>mois</a:t>
                      </a:r>
                      <a:endParaRPr lang="en-US" sz="1000" b="0" i="0" u="none" strike="noStrike" dirty="0">
                        <a:solidFill>
                          <a:schemeClr val="tx1">
                            <a:lumMod val="75000"/>
                            <a:lumOff val="25000"/>
                          </a:schemeClr>
                        </a:solidFill>
                        <a:effectLst/>
                        <a:latin typeface="Arial" panose="020B0604020202020204" pitchFamily="34" charset="0"/>
                      </a:endParaRPr>
                    </a:p>
                  </a:txBody>
                  <a:tcPr marL="7144" marR="7144" marT="7144" marB="0" anchor="ctr"/>
                </a:tc>
                <a:extLst>
                  <a:ext uri="{0D108BD9-81ED-4DB2-BD59-A6C34878D82A}">
                    <a16:rowId xmlns:a16="http://schemas.microsoft.com/office/drawing/2014/main" val="1053784991"/>
                  </a:ext>
                </a:extLst>
              </a:tr>
            </a:tbl>
          </a:graphicData>
        </a:graphic>
      </p:graphicFrame>
      <p:sp>
        <p:nvSpPr>
          <p:cNvPr id="18" name="Rectangle 17">
            <a:extLst>
              <a:ext uri="{FF2B5EF4-FFF2-40B4-BE49-F238E27FC236}">
                <a16:creationId xmlns:a16="http://schemas.microsoft.com/office/drawing/2014/main" id="{E2B2156E-B6AB-4177-87FE-3833F7A0493F}"/>
              </a:ext>
            </a:extLst>
          </p:cNvPr>
          <p:cNvSpPr/>
          <p:nvPr/>
        </p:nvSpPr>
        <p:spPr>
          <a:xfrm>
            <a:off x="2031968" y="1273727"/>
            <a:ext cx="1184444" cy="253916"/>
          </a:xfrm>
          <a:prstGeom prst="rect">
            <a:avLst/>
          </a:prstGeom>
          <a:solidFill>
            <a:schemeClr val="bg1"/>
          </a:solidFill>
        </p:spPr>
        <p:txBody>
          <a:bodyPr wrap="square">
            <a:spAutoFit/>
          </a:bodyPr>
          <a:lstStyle/>
          <a:p>
            <a:pPr marL="0" marR="0" lvl="0" indent="0" algn="l" defTabSz="3991778" rtl="0" eaLnBrk="1" fontAlgn="base" latinLnBrk="0" hangingPunct="1">
              <a:lnSpc>
                <a:spcPct val="100000"/>
              </a:lnSpc>
              <a:spcBef>
                <a:spcPct val="0"/>
              </a:spcBef>
              <a:spcAft>
                <a:spcPts val="0"/>
              </a:spcAft>
              <a:buClrTx/>
              <a:buSzTx/>
              <a:buFontTx/>
              <a:buNone/>
              <a:tabLst/>
              <a:defRPr/>
            </a:pPr>
            <a:r>
              <a:rPr kumimoji="0" lang="it-IT" sz="105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Survie globale</a:t>
            </a:r>
          </a:p>
        </p:txBody>
      </p:sp>
      <p:sp>
        <p:nvSpPr>
          <p:cNvPr id="12" name="Rectangle 11">
            <a:extLst>
              <a:ext uri="{FF2B5EF4-FFF2-40B4-BE49-F238E27FC236}">
                <a16:creationId xmlns:a16="http://schemas.microsoft.com/office/drawing/2014/main" id="{E8706C34-223D-46D9-BC4E-4B536887EACD}"/>
              </a:ext>
            </a:extLst>
          </p:cNvPr>
          <p:cNvSpPr/>
          <p:nvPr/>
        </p:nvSpPr>
        <p:spPr>
          <a:xfrm>
            <a:off x="2809453" y="3058690"/>
            <a:ext cx="1658758" cy="261610"/>
          </a:xfrm>
          <a:prstGeom prst="rect">
            <a:avLst/>
          </a:prstGeom>
          <a:noFill/>
        </p:spPr>
        <p:txBody>
          <a:bodyPr wrap="square">
            <a:spAutoFit/>
          </a:bodyPr>
          <a:lstStyle/>
          <a:p>
            <a:pPr marL="0" marR="0" lvl="0" indent="0" algn="l" defTabSz="3991778" rtl="0" eaLnBrk="1" fontAlgn="base" latinLnBrk="0" hangingPunct="1">
              <a:lnSpc>
                <a:spcPct val="100000"/>
              </a:lnSpc>
              <a:spcBef>
                <a:spcPct val="0"/>
              </a:spcBef>
              <a:spcAft>
                <a:spcPts val="0"/>
              </a:spcAft>
              <a:buClrTx/>
              <a:buSzTx/>
              <a:buFontTx/>
              <a:buNone/>
              <a:tabLst/>
              <a:defRPr/>
            </a:pPr>
            <a:r>
              <a:rPr kumimoji="0" lang="it-IT" sz="105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mn-cs"/>
              </a:rPr>
              <a:t>Suivi</a:t>
            </a:r>
            <a:r>
              <a:rPr kumimoji="0" lang="it-IT" sz="10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 </a:t>
            </a:r>
            <a:r>
              <a:rPr kumimoji="0" lang="it-IT" sz="105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mn-cs"/>
              </a:rPr>
              <a:t>médian</a:t>
            </a:r>
            <a:r>
              <a:rPr kumimoji="0" lang="it-IT" sz="10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 : 20,5 </a:t>
            </a:r>
            <a:r>
              <a:rPr kumimoji="0" lang="it-IT" sz="105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mn-cs"/>
              </a:rPr>
              <a:t>mois</a:t>
            </a:r>
            <a:r>
              <a:rPr kumimoji="0" lang="it-IT" sz="10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 </a:t>
            </a:r>
          </a:p>
        </p:txBody>
      </p:sp>
      <p:sp>
        <p:nvSpPr>
          <p:cNvPr id="20" name="Rectangle 19">
            <a:extLst>
              <a:ext uri="{FF2B5EF4-FFF2-40B4-BE49-F238E27FC236}">
                <a16:creationId xmlns:a16="http://schemas.microsoft.com/office/drawing/2014/main" id="{6C830A95-5D9A-40B9-AAA3-82E9CAE7009E}"/>
              </a:ext>
            </a:extLst>
          </p:cNvPr>
          <p:cNvSpPr/>
          <p:nvPr/>
        </p:nvSpPr>
        <p:spPr>
          <a:xfrm rot="16200000">
            <a:off x="1349219" y="2539637"/>
            <a:ext cx="1567771" cy="261610"/>
          </a:xfrm>
          <a:prstGeom prst="rect">
            <a:avLst/>
          </a:prstGeom>
          <a:noFill/>
        </p:spPr>
        <p:txBody>
          <a:bodyPr wrap="square">
            <a:spAutoFit/>
          </a:bodyPr>
          <a:lstStyle/>
          <a:p>
            <a:pPr marL="0" marR="0" lvl="0" indent="0" algn="ctr" defTabSz="3991778" rtl="0" eaLnBrk="1" fontAlgn="base" latinLnBrk="0" hangingPunct="1">
              <a:lnSpc>
                <a:spcPct val="100000"/>
              </a:lnSpc>
              <a:spcBef>
                <a:spcPct val="0"/>
              </a:spcBef>
              <a:spcAft>
                <a:spcPts val="0"/>
              </a:spcAft>
              <a:buClrTx/>
              <a:buSzTx/>
              <a:buFontTx/>
              <a:buNone/>
              <a:tabLst/>
              <a:defRPr/>
            </a:pPr>
            <a:r>
              <a:rPr kumimoji="0" lang="it-IT" sz="1050" b="0" i="0" u="none" strike="noStrike" kern="1200" cap="none" spc="0" normalizeH="0" baseline="0" noProof="0" dirty="0" err="1">
                <a:ln>
                  <a:noFill/>
                </a:ln>
                <a:solidFill>
                  <a:prstClr val="white">
                    <a:lumMod val="65000"/>
                  </a:prstClr>
                </a:solidFill>
                <a:effectLst/>
                <a:uLnTx/>
                <a:uFillTx/>
                <a:latin typeface="Arial" panose="020B0604020202020204" pitchFamily="34" charset="0"/>
                <a:ea typeface="+mn-ea"/>
                <a:cs typeface="+mn-cs"/>
              </a:rPr>
              <a:t>Survie</a:t>
            </a:r>
            <a:r>
              <a:rPr kumimoji="0" lang="it-IT" sz="1050" b="0" i="0" u="none" strike="noStrike" kern="1200" cap="none" spc="0" normalizeH="0" baseline="0" noProof="0" dirty="0">
                <a:ln>
                  <a:noFill/>
                </a:ln>
                <a:solidFill>
                  <a:prstClr val="white">
                    <a:lumMod val="65000"/>
                  </a:prstClr>
                </a:solidFill>
                <a:effectLst/>
                <a:uLnTx/>
                <a:uFillTx/>
                <a:latin typeface="Arial" panose="020B0604020202020204" pitchFamily="34" charset="0"/>
                <a:ea typeface="+mn-ea"/>
                <a:cs typeface="+mn-cs"/>
              </a:rPr>
              <a:t> Globale (%)</a:t>
            </a:r>
          </a:p>
        </p:txBody>
      </p:sp>
    </p:spTree>
    <p:extLst>
      <p:ext uri="{BB962C8B-B14F-4D97-AF65-F5344CB8AC3E}">
        <p14:creationId xmlns:p14="http://schemas.microsoft.com/office/powerpoint/2010/main" val="28391585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Shape 97"/>
        <p:cNvGrpSpPr/>
        <p:nvPr/>
      </p:nvGrpSpPr>
      <p:grpSpPr>
        <a:xfrm>
          <a:off x="0" y="0"/>
          <a:ext cx="0" cy="0"/>
          <a:chOff x="0" y="0"/>
          <a:chExt cx="0" cy="0"/>
        </a:xfrm>
      </p:grpSpPr>
      <p:sp>
        <p:nvSpPr>
          <p:cNvPr id="7" name="Google Shape;58;p12"/>
          <p:cNvSpPr txBox="1">
            <a:spLocks noGrp="1"/>
          </p:cNvSpPr>
          <p:nvPr>
            <p:ph type="title"/>
          </p:nvPr>
        </p:nvSpPr>
        <p:spPr>
          <a:prstGeom prst="rect">
            <a:avLst/>
          </a:prstGeom>
          <a:noFill/>
          <a:ln>
            <a:noFill/>
          </a:ln>
        </p:spPr>
        <p:txBody>
          <a:bodyPr spcFirstLastPara="1" wrap="square" lIns="91425" tIns="45700" rIns="91425" bIns="45700" anchor="ctr" anchorCtr="0">
            <a:noAutofit/>
          </a:bodyPr>
          <a:lstStyle/>
          <a:p>
            <a:pPr lvl="0">
              <a:spcBef>
                <a:spcPts val="0"/>
              </a:spcBef>
              <a:buClr>
                <a:schemeClr val="dk1"/>
              </a:buClr>
              <a:buSzPts val="2000"/>
            </a:pPr>
            <a:r>
              <a:rPr lang="fr-FR" dirty="0"/>
              <a:t>Cancer du pancréas </a:t>
            </a:r>
            <a:r>
              <a:rPr lang="fr-FR" dirty="0" err="1"/>
              <a:t>résécable</a:t>
            </a:r>
            <a:r>
              <a:rPr lang="fr-FR" dirty="0"/>
              <a:t> et CT péri-opératoire</a:t>
            </a:r>
            <a:br>
              <a:rPr lang="fr-FR" dirty="0"/>
            </a:br>
            <a:r>
              <a:rPr lang="fr-FR" b="1" dirty="0"/>
              <a:t>Etude SWOG S1505</a:t>
            </a:r>
            <a:endParaRPr sz="2000" dirty="0"/>
          </a:p>
        </p:txBody>
      </p:sp>
      <p:sp>
        <p:nvSpPr>
          <p:cNvPr id="99" name="Google Shape;99;p16"/>
          <p:cNvSpPr txBox="1">
            <a:spLocks noGrp="1"/>
          </p:cNvSpPr>
          <p:nvPr>
            <p:ph sz="half" idx="1"/>
          </p:nvPr>
        </p:nvSpPr>
        <p:spPr>
          <a:prstGeom prst="rect">
            <a:avLst/>
          </a:prstGeom>
          <a:noFill/>
          <a:ln>
            <a:noFill/>
          </a:ln>
        </p:spPr>
        <p:txBody>
          <a:bodyPr spcFirstLastPara="1" vert="horz" wrap="square" lIns="91440" tIns="45720" rIns="91440" bIns="45720" rtlCol="0" anchor="t" anchorCtr="0">
            <a:noAutofit/>
          </a:bodyPr>
          <a:lstStyle/>
          <a:p>
            <a:pPr marL="171450" indent="-171450">
              <a:buBlip>
                <a:blip r:embed="rId3"/>
              </a:buBlip>
            </a:pPr>
            <a:r>
              <a:rPr lang="fr-FR" sz="1800" dirty="0"/>
              <a:t>Toxicité</a:t>
            </a:r>
            <a:endParaRPr sz="1800" dirty="0"/>
          </a:p>
          <a:p>
            <a:pPr marL="514350" lvl="1" indent="-171450">
              <a:buClr>
                <a:srgbClr val="002060"/>
              </a:buClr>
              <a:buChar char="•"/>
            </a:pPr>
            <a:r>
              <a:rPr lang="fr-FR" sz="1600" dirty="0"/>
              <a:t>Le </a:t>
            </a:r>
            <a:r>
              <a:rPr lang="fr-FR" sz="1600" dirty="0" err="1"/>
              <a:t>FOLFIRINOXm</a:t>
            </a:r>
            <a:r>
              <a:rPr lang="fr-FR" sz="1600" dirty="0"/>
              <a:t> était associé à plus de diarrhée et de neuropathie de grade ≥ 3 alors que le </a:t>
            </a:r>
            <a:r>
              <a:rPr lang="fr-FR" sz="1600" dirty="0" err="1"/>
              <a:t>GemNab</a:t>
            </a:r>
            <a:r>
              <a:rPr lang="fr-FR" sz="1600" dirty="0"/>
              <a:t> plus de neutropénie</a:t>
            </a:r>
            <a:endParaRPr sz="1600" dirty="0"/>
          </a:p>
          <a:p>
            <a:pPr marL="171450" indent="-171450">
              <a:buBlip>
                <a:blip r:embed="rId3"/>
              </a:buBlip>
            </a:pPr>
            <a:r>
              <a:rPr lang="fr-FR" sz="1800" dirty="0"/>
              <a:t>Autres objectifs II</a:t>
            </a:r>
            <a:endParaRPr sz="1800" dirty="0"/>
          </a:p>
          <a:p>
            <a:pPr marL="514350" lvl="1" indent="-171450">
              <a:buClr>
                <a:srgbClr val="002060"/>
              </a:buClr>
              <a:buChar char="•"/>
            </a:pPr>
            <a:r>
              <a:rPr lang="fr-FR" sz="1600" dirty="0"/>
              <a:t>Si le taux de résection R0 était identique (85%) dans les 2 groupes, le </a:t>
            </a:r>
            <a:r>
              <a:rPr lang="fr-FR" sz="1600" dirty="0" err="1"/>
              <a:t>GemNab</a:t>
            </a:r>
            <a:r>
              <a:rPr lang="fr-FR" sz="1600" dirty="0"/>
              <a:t> faisait mieux en termes de réponse histologique complète (25% vs 42%) et de survie sans récidive (10,9 mois vs 14,2 mois)</a:t>
            </a:r>
            <a:endParaRPr sz="1600" dirty="0"/>
          </a:p>
          <a:p>
            <a:pPr marL="171450" indent="-171450">
              <a:buBlip>
                <a:blip r:embed="rId3"/>
              </a:buBlip>
            </a:pPr>
            <a:endParaRPr sz="1800" dirty="0"/>
          </a:p>
        </p:txBody>
      </p:sp>
      <p:graphicFrame>
        <p:nvGraphicFramePr>
          <p:cNvPr id="100" name="Google Shape;100;p16"/>
          <p:cNvGraphicFramePr/>
          <p:nvPr/>
        </p:nvGraphicFramePr>
        <p:xfrm>
          <a:off x="713918" y="3116034"/>
          <a:ext cx="7681937" cy="1483400"/>
        </p:xfrm>
        <a:graphic>
          <a:graphicData uri="http://schemas.openxmlformats.org/drawingml/2006/table">
            <a:tbl>
              <a:tblPr firstRow="1" bandRow="1">
                <a:tableStyleId>{7DF18680-E054-41AD-8BC1-D1AEF772440D}</a:tableStyleId>
              </a:tblPr>
              <a:tblGrid>
                <a:gridCol w="3755395">
                  <a:extLst>
                    <a:ext uri="{9D8B030D-6E8A-4147-A177-3AD203B41FA5}">
                      <a16:colId xmlns:a16="http://schemas.microsoft.com/office/drawing/2014/main" val="20000"/>
                    </a:ext>
                  </a:extLst>
                </a:gridCol>
                <a:gridCol w="2195538">
                  <a:extLst>
                    <a:ext uri="{9D8B030D-6E8A-4147-A177-3AD203B41FA5}">
                      <a16:colId xmlns:a16="http://schemas.microsoft.com/office/drawing/2014/main" val="20001"/>
                    </a:ext>
                  </a:extLst>
                </a:gridCol>
                <a:gridCol w="1731004">
                  <a:extLst>
                    <a:ext uri="{9D8B030D-6E8A-4147-A177-3AD203B41FA5}">
                      <a16:colId xmlns:a16="http://schemas.microsoft.com/office/drawing/2014/main" val="20002"/>
                    </a:ext>
                  </a:extLst>
                </a:gridCol>
              </a:tblGrid>
              <a:tr h="370850">
                <a:tc>
                  <a:txBody>
                    <a:bodyPr/>
                    <a:lstStyle/>
                    <a:p>
                      <a:pPr marL="0" marR="0" lvl="0" indent="0" algn="ctr" rtl="0">
                        <a:lnSpc>
                          <a:spcPct val="100000"/>
                        </a:lnSpc>
                        <a:spcBef>
                          <a:spcPts val="0"/>
                        </a:spcBef>
                        <a:spcAft>
                          <a:spcPts val="0"/>
                        </a:spcAft>
                        <a:buNone/>
                      </a:pPr>
                      <a:r>
                        <a:rPr lang="fr-FR" sz="1400" b="1" u="none" strike="noStrike" cap="none" dirty="0"/>
                        <a:t>Patients réséqués</a:t>
                      </a:r>
                      <a:endParaRPr sz="1400" b="1" i="0" u="none" strike="noStrike" cap="none" dirty="0">
                        <a:latin typeface="Arial" panose="020B0604020202020204" pitchFamily="34" charset="0"/>
                      </a:endParaRPr>
                    </a:p>
                  </a:txBody>
                  <a:tcPr marL="91450" marR="91450" marT="45725" marB="45725"/>
                </a:tc>
                <a:tc>
                  <a:txBody>
                    <a:bodyPr/>
                    <a:lstStyle/>
                    <a:p>
                      <a:pPr marL="0" marR="0" lvl="0" indent="0" algn="ctr" rtl="0">
                        <a:lnSpc>
                          <a:spcPct val="100000"/>
                        </a:lnSpc>
                        <a:spcBef>
                          <a:spcPts val="0"/>
                        </a:spcBef>
                        <a:spcAft>
                          <a:spcPts val="0"/>
                        </a:spcAft>
                        <a:buNone/>
                      </a:pPr>
                      <a:r>
                        <a:rPr lang="fr-FR" sz="1400" b="1" u="none" strike="noStrike" cap="none" dirty="0" err="1"/>
                        <a:t>mFOLFIRINOX</a:t>
                      </a:r>
                      <a:r>
                        <a:rPr lang="fr-FR" sz="1400" b="1" u="none" strike="noStrike" cap="none" dirty="0"/>
                        <a:t> </a:t>
                      </a:r>
                      <a:r>
                        <a:rPr lang="fr-FR" sz="1400" b="0" u="none" strike="noStrike" cap="none" dirty="0"/>
                        <a:t>(n=40)</a:t>
                      </a:r>
                      <a:endParaRPr sz="1400" b="0" i="0" u="none" strike="noStrike" cap="none" dirty="0">
                        <a:latin typeface="Arial" panose="020B0604020202020204" pitchFamily="34" charset="0"/>
                      </a:endParaRPr>
                    </a:p>
                  </a:txBody>
                  <a:tcPr marL="91450" marR="91450" marT="45725" marB="45725">
                    <a:solidFill>
                      <a:schemeClr val="accent1"/>
                    </a:solidFill>
                  </a:tcPr>
                </a:tc>
                <a:tc>
                  <a:txBody>
                    <a:bodyPr/>
                    <a:lstStyle/>
                    <a:p>
                      <a:pPr marL="0" marR="0" lvl="0" indent="0" algn="ctr" rtl="0">
                        <a:lnSpc>
                          <a:spcPct val="100000"/>
                        </a:lnSpc>
                        <a:spcBef>
                          <a:spcPts val="0"/>
                        </a:spcBef>
                        <a:spcAft>
                          <a:spcPts val="0"/>
                        </a:spcAft>
                        <a:buNone/>
                      </a:pPr>
                      <a:r>
                        <a:rPr lang="fr-FR" sz="1400" b="1" u="none" strike="noStrike" cap="none" dirty="0" err="1"/>
                        <a:t>GemNab</a:t>
                      </a:r>
                      <a:r>
                        <a:rPr lang="fr-FR" sz="1400" b="1" u="none" strike="noStrike" cap="none" dirty="0"/>
                        <a:t> </a:t>
                      </a:r>
                      <a:r>
                        <a:rPr lang="fr-FR" sz="1400" b="0" u="none" strike="noStrike" cap="none" dirty="0"/>
                        <a:t>(n=33)</a:t>
                      </a:r>
                      <a:endParaRPr sz="1400" b="0" i="0" u="none" strike="noStrike" cap="none" dirty="0">
                        <a:latin typeface="Arial" panose="020B0604020202020204" pitchFamily="34" charset="0"/>
                      </a:endParaRPr>
                    </a:p>
                  </a:txBody>
                  <a:tcPr marL="91450" marR="91450" marT="45725" marB="45725">
                    <a:solidFill>
                      <a:srgbClr val="C00000"/>
                    </a:solidFill>
                  </a:tcPr>
                </a:tc>
                <a:extLst>
                  <a:ext uri="{0D108BD9-81ED-4DB2-BD59-A6C34878D82A}">
                    <a16:rowId xmlns:a16="http://schemas.microsoft.com/office/drawing/2014/main" val="10000"/>
                  </a:ext>
                </a:extLst>
              </a:tr>
              <a:tr h="370850">
                <a:tc>
                  <a:txBody>
                    <a:bodyPr/>
                    <a:lstStyle/>
                    <a:p>
                      <a:pPr marL="0" marR="0" lvl="0" indent="0" algn="l" rtl="0">
                        <a:lnSpc>
                          <a:spcPct val="100000"/>
                        </a:lnSpc>
                        <a:spcBef>
                          <a:spcPts val="0"/>
                        </a:spcBef>
                        <a:spcAft>
                          <a:spcPts val="0"/>
                        </a:spcAft>
                        <a:buNone/>
                      </a:pPr>
                      <a:r>
                        <a:rPr lang="fr-FR" sz="1400" b="0" u="none" strike="noStrike" cap="none" dirty="0">
                          <a:solidFill>
                            <a:schemeClr val="tx1">
                              <a:lumMod val="75000"/>
                              <a:lumOff val="25000"/>
                            </a:schemeClr>
                          </a:solidFill>
                        </a:rPr>
                        <a:t>Résection R0</a:t>
                      </a:r>
                      <a:endParaRPr sz="1400" b="0" i="0" u="none" strike="noStrike" cap="none" dirty="0">
                        <a:solidFill>
                          <a:schemeClr val="tx1">
                            <a:lumMod val="75000"/>
                            <a:lumOff val="25000"/>
                          </a:schemeClr>
                        </a:solidFill>
                        <a:latin typeface="Arial" panose="020B0604020202020204" pitchFamily="34" charset="0"/>
                      </a:endParaRPr>
                    </a:p>
                  </a:txBody>
                  <a:tcPr marL="91450" marR="91450" marT="45725" marB="45725" anchor="ctr"/>
                </a:tc>
                <a:tc>
                  <a:txBody>
                    <a:bodyPr/>
                    <a:lstStyle/>
                    <a:p>
                      <a:pPr marL="0" marR="0" lvl="0" indent="0" algn="ctr" rtl="0">
                        <a:lnSpc>
                          <a:spcPct val="100000"/>
                        </a:lnSpc>
                        <a:spcBef>
                          <a:spcPts val="0"/>
                        </a:spcBef>
                        <a:spcAft>
                          <a:spcPts val="0"/>
                        </a:spcAft>
                        <a:buNone/>
                      </a:pPr>
                      <a:r>
                        <a:rPr lang="fr-FR" sz="1400" b="0" u="none" strike="noStrike" cap="none" dirty="0">
                          <a:solidFill>
                            <a:schemeClr val="tx1">
                              <a:lumMod val="75000"/>
                              <a:lumOff val="25000"/>
                            </a:schemeClr>
                          </a:solidFill>
                        </a:rPr>
                        <a:t>34 (85%)</a:t>
                      </a:r>
                      <a:endParaRPr sz="1400" b="0" i="0" u="none" strike="noStrike" cap="none" dirty="0">
                        <a:solidFill>
                          <a:schemeClr val="tx1">
                            <a:lumMod val="75000"/>
                            <a:lumOff val="25000"/>
                          </a:schemeClr>
                        </a:solidFill>
                        <a:latin typeface="Arial" panose="020B0604020202020204" pitchFamily="34" charset="0"/>
                      </a:endParaRPr>
                    </a:p>
                  </a:txBody>
                  <a:tcPr marL="91450" marR="91450" marT="45725" marB="45725" anchor="ctr"/>
                </a:tc>
                <a:tc>
                  <a:txBody>
                    <a:bodyPr/>
                    <a:lstStyle/>
                    <a:p>
                      <a:pPr marL="0" marR="0" lvl="0" indent="0" algn="ctr" rtl="0">
                        <a:lnSpc>
                          <a:spcPct val="100000"/>
                        </a:lnSpc>
                        <a:spcBef>
                          <a:spcPts val="0"/>
                        </a:spcBef>
                        <a:spcAft>
                          <a:spcPts val="0"/>
                        </a:spcAft>
                        <a:buNone/>
                      </a:pPr>
                      <a:r>
                        <a:rPr lang="fr-FR" sz="1400" b="0" u="none" strike="noStrike" cap="none" dirty="0">
                          <a:solidFill>
                            <a:schemeClr val="tx1">
                              <a:lumMod val="75000"/>
                              <a:lumOff val="25000"/>
                            </a:schemeClr>
                          </a:solidFill>
                        </a:rPr>
                        <a:t>28 (85%)</a:t>
                      </a:r>
                      <a:endParaRPr sz="1400" b="0" i="0" u="none" strike="noStrike" cap="none" dirty="0">
                        <a:solidFill>
                          <a:schemeClr val="tx1">
                            <a:lumMod val="75000"/>
                            <a:lumOff val="25000"/>
                          </a:schemeClr>
                        </a:solidFill>
                        <a:latin typeface="Arial" panose="020B0604020202020204" pitchFamily="34" charset="0"/>
                      </a:endParaRPr>
                    </a:p>
                  </a:txBody>
                  <a:tcPr marL="91450" marR="91450" marT="45725" marB="45725" anchor="ctr"/>
                </a:tc>
                <a:extLst>
                  <a:ext uri="{0D108BD9-81ED-4DB2-BD59-A6C34878D82A}">
                    <a16:rowId xmlns:a16="http://schemas.microsoft.com/office/drawing/2014/main" val="10001"/>
                  </a:ext>
                </a:extLst>
              </a:tr>
              <a:tr h="370850">
                <a:tc>
                  <a:txBody>
                    <a:bodyPr/>
                    <a:lstStyle/>
                    <a:p>
                      <a:pPr marL="0" marR="0" lvl="0" indent="0" algn="l" rtl="0">
                        <a:lnSpc>
                          <a:spcPct val="100000"/>
                        </a:lnSpc>
                        <a:spcBef>
                          <a:spcPts val="0"/>
                        </a:spcBef>
                        <a:spcAft>
                          <a:spcPts val="0"/>
                        </a:spcAft>
                        <a:buNone/>
                      </a:pPr>
                      <a:r>
                        <a:rPr lang="fr-FR" sz="1400" b="0" u="none" strike="noStrike" cap="none" dirty="0">
                          <a:solidFill>
                            <a:schemeClr val="tx1">
                              <a:lumMod val="75000"/>
                              <a:lumOff val="25000"/>
                            </a:schemeClr>
                          </a:solidFill>
                        </a:rPr>
                        <a:t>Réponse histologique complète (ou majeure)</a:t>
                      </a:r>
                      <a:endParaRPr sz="1400" b="0" i="0" u="none" strike="noStrike" cap="none" dirty="0">
                        <a:solidFill>
                          <a:schemeClr val="tx1">
                            <a:lumMod val="75000"/>
                            <a:lumOff val="25000"/>
                          </a:schemeClr>
                        </a:solidFill>
                        <a:latin typeface="Arial" panose="020B0604020202020204" pitchFamily="34" charset="0"/>
                      </a:endParaRPr>
                    </a:p>
                  </a:txBody>
                  <a:tcPr marL="91450" marR="91450" marT="45725" marB="45725" anchor="ctr"/>
                </a:tc>
                <a:tc>
                  <a:txBody>
                    <a:bodyPr/>
                    <a:lstStyle/>
                    <a:p>
                      <a:pPr marL="0" marR="0" lvl="0" indent="0" algn="ctr" rtl="0">
                        <a:lnSpc>
                          <a:spcPct val="100000"/>
                        </a:lnSpc>
                        <a:spcBef>
                          <a:spcPts val="0"/>
                        </a:spcBef>
                        <a:spcAft>
                          <a:spcPts val="0"/>
                        </a:spcAft>
                        <a:buNone/>
                      </a:pPr>
                      <a:r>
                        <a:rPr lang="fr-FR" sz="1400" b="0" u="none" strike="noStrike" cap="none" dirty="0">
                          <a:solidFill>
                            <a:schemeClr val="tx1">
                              <a:lumMod val="75000"/>
                              <a:lumOff val="25000"/>
                            </a:schemeClr>
                          </a:solidFill>
                        </a:rPr>
                        <a:t>10 (25%)</a:t>
                      </a:r>
                      <a:endParaRPr sz="1400" b="0" i="0" u="none" strike="noStrike" cap="none" dirty="0">
                        <a:solidFill>
                          <a:schemeClr val="tx1">
                            <a:lumMod val="75000"/>
                            <a:lumOff val="25000"/>
                          </a:schemeClr>
                        </a:solidFill>
                        <a:latin typeface="Arial" panose="020B0604020202020204" pitchFamily="34" charset="0"/>
                      </a:endParaRPr>
                    </a:p>
                  </a:txBody>
                  <a:tcPr marL="91450" marR="91450" marT="45725" marB="45725" anchor="ctr"/>
                </a:tc>
                <a:tc>
                  <a:txBody>
                    <a:bodyPr/>
                    <a:lstStyle/>
                    <a:p>
                      <a:pPr marL="0" marR="0" lvl="0" indent="0" algn="ctr" rtl="0">
                        <a:lnSpc>
                          <a:spcPct val="100000"/>
                        </a:lnSpc>
                        <a:spcBef>
                          <a:spcPts val="0"/>
                        </a:spcBef>
                        <a:spcAft>
                          <a:spcPts val="0"/>
                        </a:spcAft>
                        <a:buNone/>
                      </a:pPr>
                      <a:r>
                        <a:rPr lang="fr-FR" sz="1400" b="0" u="none" strike="noStrike" cap="none" dirty="0">
                          <a:solidFill>
                            <a:schemeClr val="tx1">
                              <a:lumMod val="75000"/>
                              <a:lumOff val="25000"/>
                            </a:schemeClr>
                          </a:solidFill>
                        </a:rPr>
                        <a:t>14 (42%)</a:t>
                      </a:r>
                      <a:endParaRPr sz="1400" b="0" i="0" u="none" strike="noStrike" cap="none" dirty="0">
                        <a:solidFill>
                          <a:schemeClr val="tx1">
                            <a:lumMod val="75000"/>
                            <a:lumOff val="25000"/>
                          </a:schemeClr>
                        </a:solidFill>
                        <a:latin typeface="Arial" panose="020B0604020202020204" pitchFamily="34" charset="0"/>
                      </a:endParaRPr>
                    </a:p>
                  </a:txBody>
                  <a:tcPr marL="91450" marR="91450" marT="45725" marB="45725" anchor="ctr"/>
                </a:tc>
                <a:extLst>
                  <a:ext uri="{0D108BD9-81ED-4DB2-BD59-A6C34878D82A}">
                    <a16:rowId xmlns:a16="http://schemas.microsoft.com/office/drawing/2014/main" val="10002"/>
                  </a:ext>
                </a:extLst>
              </a:tr>
              <a:tr h="370850">
                <a:tc>
                  <a:txBody>
                    <a:bodyPr/>
                    <a:lstStyle/>
                    <a:p>
                      <a:pPr marL="0" marR="0" lvl="0" indent="0" algn="l" rtl="0">
                        <a:lnSpc>
                          <a:spcPct val="100000"/>
                        </a:lnSpc>
                        <a:spcBef>
                          <a:spcPts val="0"/>
                        </a:spcBef>
                        <a:spcAft>
                          <a:spcPts val="0"/>
                        </a:spcAft>
                        <a:buNone/>
                      </a:pPr>
                      <a:r>
                        <a:rPr lang="fr-FR" sz="1400" b="0" u="none" strike="noStrike" cap="none" dirty="0">
                          <a:solidFill>
                            <a:schemeClr val="tx1">
                              <a:lumMod val="75000"/>
                              <a:lumOff val="25000"/>
                            </a:schemeClr>
                          </a:solidFill>
                        </a:rPr>
                        <a:t>Survie sans récidive</a:t>
                      </a:r>
                      <a:endParaRPr sz="1400" b="0" i="0" u="none" strike="noStrike" cap="none" dirty="0">
                        <a:solidFill>
                          <a:schemeClr val="tx1">
                            <a:lumMod val="75000"/>
                            <a:lumOff val="25000"/>
                          </a:schemeClr>
                        </a:solidFill>
                        <a:latin typeface="Arial" panose="020B0604020202020204" pitchFamily="34" charset="0"/>
                      </a:endParaRPr>
                    </a:p>
                  </a:txBody>
                  <a:tcPr marL="91450" marR="91450" marT="45725" marB="45725" anchor="ctr"/>
                </a:tc>
                <a:tc>
                  <a:txBody>
                    <a:bodyPr/>
                    <a:lstStyle/>
                    <a:p>
                      <a:pPr marL="0" marR="0" lvl="0" indent="0" algn="ctr" rtl="0">
                        <a:lnSpc>
                          <a:spcPct val="100000"/>
                        </a:lnSpc>
                        <a:spcBef>
                          <a:spcPts val="0"/>
                        </a:spcBef>
                        <a:spcAft>
                          <a:spcPts val="0"/>
                        </a:spcAft>
                        <a:buNone/>
                      </a:pPr>
                      <a:r>
                        <a:rPr lang="fr-FR" sz="1400" b="0" u="none" strike="noStrike" cap="none" dirty="0">
                          <a:solidFill>
                            <a:schemeClr val="tx1">
                              <a:lumMod val="75000"/>
                              <a:lumOff val="25000"/>
                            </a:schemeClr>
                          </a:solidFill>
                        </a:rPr>
                        <a:t>10,9 mois</a:t>
                      </a:r>
                      <a:endParaRPr sz="1400" b="0" i="0" u="none" strike="noStrike" cap="none" dirty="0">
                        <a:solidFill>
                          <a:schemeClr val="tx1">
                            <a:lumMod val="75000"/>
                            <a:lumOff val="25000"/>
                          </a:schemeClr>
                        </a:solidFill>
                        <a:latin typeface="Arial" panose="020B0604020202020204" pitchFamily="34" charset="0"/>
                      </a:endParaRPr>
                    </a:p>
                  </a:txBody>
                  <a:tcPr marL="91450" marR="91450" marT="45725" marB="45725" anchor="ctr"/>
                </a:tc>
                <a:tc>
                  <a:txBody>
                    <a:bodyPr/>
                    <a:lstStyle/>
                    <a:p>
                      <a:pPr marL="0" marR="0" lvl="0" indent="0" algn="ctr" rtl="0">
                        <a:lnSpc>
                          <a:spcPct val="100000"/>
                        </a:lnSpc>
                        <a:spcBef>
                          <a:spcPts val="0"/>
                        </a:spcBef>
                        <a:spcAft>
                          <a:spcPts val="0"/>
                        </a:spcAft>
                        <a:buNone/>
                      </a:pPr>
                      <a:r>
                        <a:rPr lang="fr-FR" sz="1400" b="0" u="none" strike="noStrike" cap="none" dirty="0">
                          <a:solidFill>
                            <a:schemeClr val="tx1">
                              <a:lumMod val="75000"/>
                              <a:lumOff val="25000"/>
                            </a:schemeClr>
                          </a:solidFill>
                        </a:rPr>
                        <a:t>14,2 mois</a:t>
                      </a:r>
                      <a:endParaRPr sz="1400" b="0" i="0" u="none" strike="noStrike" cap="none" dirty="0">
                        <a:solidFill>
                          <a:schemeClr val="tx1">
                            <a:lumMod val="75000"/>
                            <a:lumOff val="25000"/>
                          </a:schemeClr>
                        </a:solidFill>
                        <a:latin typeface="Arial" panose="020B0604020202020204" pitchFamily="34" charset="0"/>
                      </a:endParaRPr>
                    </a:p>
                  </a:txBody>
                  <a:tcPr marL="91450" marR="91450" marT="45725" marB="45725" anchor="ctr"/>
                </a:tc>
                <a:extLst>
                  <a:ext uri="{0D108BD9-81ED-4DB2-BD59-A6C34878D82A}">
                    <a16:rowId xmlns:a16="http://schemas.microsoft.com/office/drawing/2014/main" val="10003"/>
                  </a:ext>
                </a:extLst>
              </a:tr>
            </a:tbl>
          </a:graphicData>
        </a:graphic>
      </p:graphicFrame>
      <p:sp>
        <p:nvSpPr>
          <p:cNvPr id="6" name="ZoneTexte 5">
            <a:extLst>
              <a:ext uri="{FF2B5EF4-FFF2-40B4-BE49-F238E27FC236}">
                <a16:creationId xmlns:a16="http://schemas.microsoft.com/office/drawing/2014/main" id="{DA80562B-9D8E-7944-A7EB-A0AF1A6D779E}"/>
              </a:ext>
            </a:extLst>
          </p:cNvPr>
          <p:cNvSpPr txBox="1"/>
          <p:nvPr/>
        </p:nvSpPr>
        <p:spPr>
          <a:xfrm>
            <a:off x="-3048" y="4912668"/>
            <a:ext cx="2440092"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Davendra</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P.S. et al, ASCO2020, Abs 4504 </a:t>
            </a:r>
          </a:p>
        </p:txBody>
      </p:sp>
    </p:spTree>
    <p:extLst>
      <p:ext uri="{BB962C8B-B14F-4D97-AF65-F5344CB8AC3E}">
        <p14:creationId xmlns:p14="http://schemas.microsoft.com/office/powerpoint/2010/main" val="37270855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Shape 105"/>
        <p:cNvGrpSpPr/>
        <p:nvPr/>
      </p:nvGrpSpPr>
      <p:grpSpPr>
        <a:xfrm>
          <a:off x="0" y="0"/>
          <a:ext cx="0" cy="0"/>
          <a:chOff x="0" y="0"/>
          <a:chExt cx="0" cy="0"/>
        </a:xfrm>
      </p:grpSpPr>
      <p:sp>
        <p:nvSpPr>
          <p:cNvPr id="6" name="Google Shape;58;p12"/>
          <p:cNvSpPr txBox="1">
            <a:spLocks noGrp="1"/>
          </p:cNvSpPr>
          <p:nvPr>
            <p:ph type="title"/>
          </p:nvPr>
        </p:nvSpPr>
        <p:spPr>
          <a:prstGeom prst="rect">
            <a:avLst/>
          </a:prstGeom>
          <a:noFill/>
          <a:ln>
            <a:noFill/>
          </a:ln>
        </p:spPr>
        <p:txBody>
          <a:bodyPr spcFirstLastPara="1" wrap="square" lIns="91425" tIns="45700" rIns="91425" bIns="45700" anchor="ctr" anchorCtr="0">
            <a:noAutofit/>
          </a:bodyPr>
          <a:lstStyle/>
          <a:p>
            <a:pPr lvl="0">
              <a:spcBef>
                <a:spcPts val="0"/>
              </a:spcBef>
              <a:buClr>
                <a:schemeClr val="dk1"/>
              </a:buClr>
              <a:buSzPts val="2000"/>
            </a:pPr>
            <a:r>
              <a:rPr lang="fr-FR" dirty="0"/>
              <a:t>Cancer du pancréas </a:t>
            </a:r>
            <a:r>
              <a:rPr lang="fr-FR" dirty="0" err="1"/>
              <a:t>résécable</a:t>
            </a:r>
            <a:r>
              <a:rPr lang="fr-FR" dirty="0"/>
              <a:t> et CT péri-opératoire</a:t>
            </a:r>
            <a:br>
              <a:rPr lang="fr-FR" dirty="0"/>
            </a:br>
            <a:r>
              <a:rPr lang="fr-FR" b="1" dirty="0"/>
              <a:t>Etude SWOG S1505</a:t>
            </a:r>
            <a:endParaRPr sz="2000" dirty="0"/>
          </a:p>
        </p:txBody>
      </p:sp>
      <p:sp>
        <p:nvSpPr>
          <p:cNvPr id="107" name="Google Shape;107;p17"/>
          <p:cNvSpPr txBox="1">
            <a:spLocks noGrp="1"/>
          </p:cNvSpPr>
          <p:nvPr>
            <p:ph sz="half" idx="1"/>
          </p:nvPr>
        </p:nvSpPr>
        <p:spPr>
          <a:prstGeom prst="rect">
            <a:avLst/>
          </a:prstGeom>
          <a:noFill/>
          <a:ln>
            <a:noFill/>
          </a:ln>
        </p:spPr>
        <p:txBody>
          <a:bodyPr spcFirstLastPara="1" vert="horz" wrap="square" lIns="91440" tIns="45720" rIns="91440" bIns="45720" rtlCol="0" anchor="t" anchorCtr="0">
            <a:noAutofit/>
          </a:bodyPr>
          <a:lstStyle/>
          <a:p>
            <a:pPr marL="171450" indent="-171450">
              <a:spcAft>
                <a:spcPts val="600"/>
              </a:spcAft>
              <a:buBlip>
                <a:blip r:embed="rId3"/>
              </a:buBlip>
            </a:pPr>
            <a:r>
              <a:rPr lang="fr-FR" sz="1800" dirty="0"/>
              <a:t>Cette étude montre que les deux schémas FOLFIRINOX ou </a:t>
            </a:r>
            <a:r>
              <a:rPr lang="fr-FR" sz="1800" dirty="0" err="1"/>
              <a:t>Gemzar</a:t>
            </a:r>
            <a:r>
              <a:rPr lang="fr-FR" sz="1800" dirty="0"/>
              <a:t>/ </a:t>
            </a:r>
            <a:r>
              <a:rPr lang="fr-FR" sz="1800" dirty="0" err="1"/>
              <a:t>Nab-paclitaxel</a:t>
            </a:r>
            <a:r>
              <a:rPr lang="fr-FR" sz="1800" dirty="0"/>
              <a:t> utilisés en traitement péri-opératoire semblent équivalents</a:t>
            </a:r>
            <a:endParaRPr sz="1800" dirty="0"/>
          </a:p>
          <a:p>
            <a:pPr marL="171450" indent="-171450">
              <a:spcAft>
                <a:spcPts val="600"/>
              </a:spcAft>
              <a:buBlip>
                <a:blip r:embed="rId3"/>
              </a:buBlip>
            </a:pPr>
            <a:r>
              <a:rPr lang="fr-FR" sz="1800" dirty="0"/>
              <a:t>Les taux de résection restent élevés malgré le délai de 3 mois du TRT </a:t>
            </a:r>
            <a:r>
              <a:rPr lang="fr-FR" sz="1800" dirty="0" err="1"/>
              <a:t>néoadjuvant</a:t>
            </a:r>
            <a:r>
              <a:rPr lang="fr-FR" sz="1800" dirty="0"/>
              <a:t> (&gt; 85%)</a:t>
            </a:r>
            <a:endParaRPr sz="1800" dirty="0"/>
          </a:p>
          <a:p>
            <a:pPr marL="171450" indent="-171450">
              <a:spcAft>
                <a:spcPts val="600"/>
              </a:spcAft>
              <a:buBlip>
                <a:blip r:embed="rId3"/>
              </a:buBlip>
            </a:pPr>
            <a:r>
              <a:rPr lang="fr-FR" sz="1800" dirty="0"/>
              <a:t>Les données de survie sont étonnantes (médiocres) pour des tumeurs jugées « </a:t>
            </a:r>
            <a:r>
              <a:rPr lang="fr-FR" sz="1800" dirty="0" err="1"/>
              <a:t>résécables</a:t>
            </a:r>
            <a:r>
              <a:rPr lang="fr-FR" sz="1800" dirty="0"/>
              <a:t> »</a:t>
            </a:r>
            <a:endParaRPr sz="1800" dirty="0"/>
          </a:p>
          <a:p>
            <a:pPr marL="171450" indent="-171450">
              <a:spcAft>
                <a:spcPts val="600"/>
              </a:spcAft>
              <a:buBlip>
                <a:blip r:embed="rId3"/>
              </a:buBlip>
            </a:pPr>
            <a:r>
              <a:rPr lang="fr-FR" sz="1800" dirty="0"/>
              <a:t>La place de la chimiothérapie </a:t>
            </a:r>
            <a:r>
              <a:rPr lang="fr-FR" sz="1800" dirty="0" err="1"/>
              <a:t>pré-opératoire</a:t>
            </a:r>
            <a:r>
              <a:rPr lang="fr-FR" sz="1800" dirty="0"/>
              <a:t> des formes </a:t>
            </a:r>
            <a:r>
              <a:rPr lang="fr-FR" sz="1800" dirty="0" err="1"/>
              <a:t>résécables</a:t>
            </a:r>
            <a:r>
              <a:rPr lang="fr-FR" sz="1800" dirty="0"/>
              <a:t> d’emblée reste à démontrer et est explorée dans l’étude française PANACHE</a:t>
            </a:r>
            <a:endParaRPr sz="1800" dirty="0"/>
          </a:p>
        </p:txBody>
      </p:sp>
    </p:spTree>
    <p:extLst>
      <p:ext uri="{BB962C8B-B14F-4D97-AF65-F5344CB8AC3E}">
        <p14:creationId xmlns:p14="http://schemas.microsoft.com/office/powerpoint/2010/main" val="28702297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Shape 41"/>
        <p:cNvGrpSpPr/>
        <p:nvPr/>
      </p:nvGrpSpPr>
      <p:grpSpPr>
        <a:xfrm>
          <a:off x="0" y="0"/>
          <a:ext cx="0" cy="0"/>
          <a:chOff x="0" y="0"/>
          <a:chExt cx="0" cy="0"/>
        </a:xfrm>
      </p:grpSpPr>
      <p:sp>
        <p:nvSpPr>
          <p:cNvPr id="3" name="Titre 3">
            <a:extLst>
              <a:ext uri="{FF2B5EF4-FFF2-40B4-BE49-F238E27FC236}">
                <a16:creationId xmlns:a16="http://schemas.microsoft.com/office/drawing/2014/main" id="{4E3181AF-E1B8-A94D-84D7-498178B17462}"/>
              </a:ext>
            </a:extLst>
          </p:cNvPr>
          <p:cNvSpPr>
            <a:spLocks noGrp="1"/>
          </p:cNvSpPr>
          <p:nvPr>
            <p:ph type="title"/>
          </p:nvPr>
        </p:nvSpPr>
        <p:spPr>
          <a:xfrm>
            <a:off x="439062" y="332782"/>
            <a:ext cx="7886700" cy="1031756"/>
          </a:xfrm>
        </p:spPr>
        <p:txBody>
          <a:bodyPr>
            <a:normAutofit/>
          </a:bodyPr>
          <a:lstStyle/>
          <a:p>
            <a:r>
              <a:rPr lang="fr-FR" sz="2800" b="1" dirty="0"/>
              <a:t>Cancers du pancréas</a:t>
            </a:r>
          </a:p>
        </p:txBody>
      </p:sp>
      <p:sp>
        <p:nvSpPr>
          <p:cNvPr id="43" name="Google Shape;43;p2"/>
          <p:cNvSpPr txBox="1">
            <a:spLocks noGrp="1"/>
          </p:cNvSpPr>
          <p:nvPr>
            <p:ph type="body" idx="1"/>
          </p:nvPr>
        </p:nvSpPr>
        <p:spPr>
          <a:xfrm>
            <a:off x="439062" y="1364538"/>
            <a:ext cx="5771034" cy="1799460"/>
          </a:xfrm>
          <a:prstGeom prst="rect">
            <a:avLst/>
          </a:prstGeom>
        </p:spPr>
        <p:txBody>
          <a:bodyPr vert="horz" lIns="91440" tIns="45720" rIns="91440" bIns="45720" rtlCol="0">
            <a:noAutofit/>
          </a:bodyPr>
          <a:lstStyle/>
          <a:p>
            <a:r>
              <a:rPr lang="fr-FR" dirty="0"/>
              <a:t>ESPAC-5F: Four-arm, prospective, </a:t>
            </a:r>
            <a:r>
              <a:rPr lang="fr-FR" dirty="0" err="1"/>
              <a:t>multicenter</a:t>
            </a:r>
            <a:r>
              <a:rPr lang="fr-FR" dirty="0"/>
              <a:t>, international </a:t>
            </a:r>
            <a:r>
              <a:rPr lang="fr-FR" dirty="0" err="1"/>
              <a:t>randomized</a:t>
            </a:r>
            <a:r>
              <a:rPr lang="fr-FR" dirty="0"/>
              <a:t> phase II trial of </a:t>
            </a:r>
            <a:r>
              <a:rPr lang="fr-FR" dirty="0" err="1"/>
              <a:t>immediate</a:t>
            </a:r>
            <a:r>
              <a:rPr lang="fr-FR" dirty="0"/>
              <a:t> </a:t>
            </a:r>
            <a:r>
              <a:rPr lang="fr-FR" dirty="0" err="1"/>
              <a:t>surgery</a:t>
            </a:r>
            <a:r>
              <a:rPr lang="fr-FR" dirty="0"/>
              <a:t> </a:t>
            </a:r>
            <a:r>
              <a:rPr lang="fr-FR" dirty="0" err="1"/>
              <a:t>compared</a:t>
            </a:r>
            <a:r>
              <a:rPr lang="fr-FR" dirty="0"/>
              <a:t> </a:t>
            </a:r>
            <a:r>
              <a:rPr lang="fr-FR" dirty="0" err="1"/>
              <a:t>with</a:t>
            </a:r>
            <a:r>
              <a:rPr lang="fr-FR" dirty="0"/>
              <a:t> </a:t>
            </a:r>
            <a:r>
              <a:rPr lang="fr-FR" dirty="0" err="1"/>
              <a:t>neoadjuvant</a:t>
            </a:r>
            <a:r>
              <a:rPr lang="fr-FR" dirty="0"/>
              <a:t> </a:t>
            </a:r>
            <a:r>
              <a:rPr lang="fr-FR" dirty="0" err="1"/>
              <a:t>gemcitabine</a:t>
            </a:r>
            <a:r>
              <a:rPr lang="fr-FR" dirty="0"/>
              <a:t> plus </a:t>
            </a:r>
            <a:r>
              <a:rPr lang="fr-FR" dirty="0" err="1"/>
              <a:t>capecitabine</a:t>
            </a:r>
            <a:r>
              <a:rPr lang="fr-FR" dirty="0"/>
              <a:t> (GEMCAP) or FOLFIRINOX or </a:t>
            </a:r>
            <a:r>
              <a:rPr lang="fr-FR" dirty="0" err="1"/>
              <a:t>chemoradiotherapy</a:t>
            </a:r>
            <a:r>
              <a:rPr lang="fr-FR" dirty="0"/>
              <a:t> (CRT) in patients </a:t>
            </a:r>
            <a:r>
              <a:rPr lang="fr-FR" dirty="0" err="1"/>
              <a:t>with</a:t>
            </a:r>
            <a:r>
              <a:rPr lang="fr-FR" dirty="0"/>
              <a:t> borderline </a:t>
            </a:r>
            <a:r>
              <a:rPr lang="fr-FR" dirty="0" err="1"/>
              <a:t>resectable</a:t>
            </a:r>
            <a:r>
              <a:rPr lang="fr-FR" dirty="0"/>
              <a:t> </a:t>
            </a:r>
            <a:r>
              <a:rPr lang="fr-FR" dirty="0" err="1"/>
              <a:t>pancreatic</a:t>
            </a:r>
            <a:r>
              <a:rPr lang="fr-FR" dirty="0"/>
              <a:t> cancer.</a:t>
            </a:r>
          </a:p>
          <a:p>
            <a:endParaRPr lang="fr-FR" dirty="0"/>
          </a:p>
          <a:p>
            <a:r>
              <a:rPr lang="fr-FR" i="1" dirty="0"/>
              <a:t>Paula </a:t>
            </a:r>
            <a:r>
              <a:rPr lang="fr-FR" i="1" dirty="0" err="1"/>
              <a:t>Ghaneh</a:t>
            </a:r>
            <a:r>
              <a:rPr lang="fr-FR" i="1" dirty="0"/>
              <a:t> et al., ASCO2020, Abs 4505</a:t>
            </a:r>
            <a:endParaRPr i="1" dirty="0"/>
          </a:p>
        </p:txBody>
      </p:sp>
    </p:spTree>
    <p:extLst>
      <p:ext uri="{BB962C8B-B14F-4D97-AF65-F5344CB8AC3E}">
        <p14:creationId xmlns:p14="http://schemas.microsoft.com/office/powerpoint/2010/main" val="1979339624"/>
      </p:ext>
    </p:extLst>
  </p:cSld>
  <p:clrMapOvr>
    <a:masterClrMapping/>
  </p:clrMapOvr>
  <p:transition spd="slow">
    <p:wipe/>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sz="half" idx="1"/>
          </p:nvPr>
        </p:nvSpPr>
        <p:spPr/>
        <p:txBody>
          <a:bodyPr/>
          <a:lstStyle/>
          <a:p>
            <a:r>
              <a:rPr lang="fr-FR" dirty="0"/>
              <a:t>Résultat : réponse histologique (objectif secondaire)</a:t>
            </a:r>
          </a:p>
        </p:txBody>
      </p:sp>
      <p:sp>
        <p:nvSpPr>
          <p:cNvPr id="5" name="ZoneTexte 4">
            <a:extLst>
              <a:ext uri="{FF2B5EF4-FFF2-40B4-BE49-F238E27FC236}">
                <a16:creationId xmlns:a16="http://schemas.microsoft.com/office/drawing/2014/main" id="{18A545B2-C719-4C4F-B303-4C76502B2904}"/>
              </a:ext>
            </a:extLst>
          </p:cNvPr>
          <p:cNvSpPr txBox="1"/>
          <p:nvPr/>
        </p:nvSpPr>
        <p:spPr>
          <a:xfrm>
            <a:off x="-3048" y="4912668"/>
            <a:ext cx="2428870" cy="230832"/>
          </a:xfrm>
          <a:prstGeom prst="rect">
            <a:avLst/>
          </a:prstGeom>
          <a:noFill/>
        </p:spPr>
        <p:txBody>
          <a:bodyPr wrap="none" rtlCol="0">
            <a:spAutoFit/>
          </a:bodyPr>
          <a:lstStyle/>
          <a:p>
            <a:r>
              <a:rPr lang="fr-FR" sz="900" i="1" dirty="0">
                <a:solidFill>
                  <a:schemeClr val="tx1">
                    <a:lumMod val="50000"/>
                    <a:lumOff val="50000"/>
                  </a:schemeClr>
                </a:solidFill>
                <a:latin typeface="Arial" panose="020B0604020202020204" pitchFamily="34" charset="0"/>
              </a:rPr>
              <a:t>Thierry </a:t>
            </a:r>
            <a:r>
              <a:rPr lang="fr-FR" sz="900" i="1" dirty="0" err="1">
                <a:solidFill>
                  <a:schemeClr val="tx1">
                    <a:lumMod val="50000"/>
                    <a:lumOff val="50000"/>
                  </a:schemeClr>
                </a:solidFill>
                <a:latin typeface="Arial" panose="020B0604020202020204" pitchFamily="34" charset="0"/>
              </a:rPr>
              <a:t>Conroy</a:t>
            </a:r>
            <a:r>
              <a:rPr lang="fr-FR" sz="900" i="1" dirty="0">
                <a:solidFill>
                  <a:schemeClr val="tx1">
                    <a:lumMod val="50000"/>
                    <a:lumOff val="50000"/>
                  </a:schemeClr>
                </a:solidFill>
                <a:latin typeface="Arial" panose="020B0604020202020204" pitchFamily="34" charset="0"/>
              </a:rPr>
              <a:t> et al., ASCO2020, Abs 4007</a:t>
            </a:r>
          </a:p>
        </p:txBody>
      </p:sp>
      <p:graphicFrame>
        <p:nvGraphicFramePr>
          <p:cNvPr id="2" name="Tableau 3">
            <a:extLst>
              <a:ext uri="{FF2B5EF4-FFF2-40B4-BE49-F238E27FC236}">
                <a16:creationId xmlns:a16="http://schemas.microsoft.com/office/drawing/2014/main" id="{2B81B64D-4E81-49EA-8767-C35600BD2388}"/>
              </a:ext>
            </a:extLst>
          </p:cNvPr>
          <p:cNvGraphicFramePr>
            <a:graphicFrameLocks noGrp="1"/>
          </p:cNvGraphicFramePr>
          <p:nvPr/>
        </p:nvGraphicFramePr>
        <p:xfrm>
          <a:off x="1406378" y="1509920"/>
          <a:ext cx="6331244" cy="2209800"/>
        </p:xfrm>
        <a:graphic>
          <a:graphicData uri="http://schemas.openxmlformats.org/drawingml/2006/table">
            <a:tbl>
              <a:tblPr firstRow="1" bandRow="1">
                <a:tableStyleId>{5C22544A-7EE6-4342-B048-85BDC9FD1C3A}</a:tableStyleId>
              </a:tblPr>
              <a:tblGrid>
                <a:gridCol w="1582811">
                  <a:extLst>
                    <a:ext uri="{9D8B030D-6E8A-4147-A177-3AD203B41FA5}">
                      <a16:colId xmlns:a16="http://schemas.microsoft.com/office/drawing/2014/main" val="284666247"/>
                    </a:ext>
                  </a:extLst>
                </a:gridCol>
                <a:gridCol w="1582811">
                  <a:extLst>
                    <a:ext uri="{9D8B030D-6E8A-4147-A177-3AD203B41FA5}">
                      <a16:colId xmlns:a16="http://schemas.microsoft.com/office/drawing/2014/main" val="1720216926"/>
                    </a:ext>
                  </a:extLst>
                </a:gridCol>
                <a:gridCol w="1582811">
                  <a:extLst>
                    <a:ext uri="{9D8B030D-6E8A-4147-A177-3AD203B41FA5}">
                      <a16:colId xmlns:a16="http://schemas.microsoft.com/office/drawing/2014/main" val="1697228120"/>
                    </a:ext>
                  </a:extLst>
                </a:gridCol>
                <a:gridCol w="1582811">
                  <a:extLst>
                    <a:ext uri="{9D8B030D-6E8A-4147-A177-3AD203B41FA5}">
                      <a16:colId xmlns:a16="http://schemas.microsoft.com/office/drawing/2014/main" val="182702294"/>
                    </a:ext>
                  </a:extLst>
                </a:gridCol>
              </a:tblGrid>
              <a:tr h="370840">
                <a:tc>
                  <a:txBody>
                    <a:bodyPr/>
                    <a:lstStyle/>
                    <a:p>
                      <a:pPr algn="ctr"/>
                      <a:r>
                        <a:rPr lang="fr-FR" sz="1200" dirty="0" err="1">
                          <a:latin typeface="Arial" panose="020B0604020202020204" pitchFamily="34" charset="0"/>
                          <a:cs typeface="Arial" panose="020B0604020202020204" pitchFamily="34" charset="0"/>
                        </a:rPr>
                        <a:t>Parameters</a:t>
                      </a:r>
                      <a:endParaRPr lang="fr-FR" sz="1200" dirty="0">
                        <a:latin typeface="Arial" panose="020B0604020202020204" pitchFamily="34" charset="0"/>
                        <a:cs typeface="Arial" panose="020B0604020202020204" pitchFamily="34" charset="0"/>
                      </a:endParaRPr>
                    </a:p>
                  </a:txBody>
                  <a:tcPr anchor="ctr">
                    <a:solidFill>
                      <a:schemeClr val="accent5"/>
                    </a:solidFill>
                  </a:tcPr>
                </a:tc>
                <a:tc>
                  <a:txBody>
                    <a:bodyPr/>
                    <a:lstStyle/>
                    <a:p>
                      <a:pPr algn="ctr"/>
                      <a:r>
                        <a:rPr lang="fr-FR" sz="1200" dirty="0">
                          <a:latin typeface="Arial" panose="020B0604020202020204" pitchFamily="34" charset="0"/>
                          <a:cs typeface="Arial" panose="020B0604020202020204" pitchFamily="34" charset="0"/>
                        </a:rPr>
                        <a:t>TNT</a:t>
                      </a:r>
                    </a:p>
                    <a:p>
                      <a:pPr algn="ctr"/>
                      <a:r>
                        <a:rPr lang="fr-FR" sz="1200" b="0" dirty="0">
                          <a:latin typeface="Arial" panose="020B0604020202020204" pitchFamily="34" charset="0"/>
                          <a:cs typeface="Arial" panose="020B0604020202020204" pitchFamily="34" charset="0"/>
                        </a:rPr>
                        <a:t>(n=213)</a:t>
                      </a:r>
                    </a:p>
                  </a:txBody>
                  <a:tcPr anchor="ctr">
                    <a:solidFill>
                      <a:srgbClr val="C00000"/>
                    </a:solidFill>
                  </a:tcPr>
                </a:tc>
                <a:tc>
                  <a:txBody>
                    <a:bodyPr/>
                    <a:lstStyle/>
                    <a:p>
                      <a:pPr algn="ctr"/>
                      <a:r>
                        <a:rPr lang="fr-FR" sz="1200" dirty="0">
                          <a:latin typeface="Arial" panose="020B0604020202020204" pitchFamily="34" charset="0"/>
                          <a:cs typeface="Arial" panose="020B0604020202020204" pitchFamily="34" charset="0"/>
                        </a:rPr>
                        <a:t>CRT</a:t>
                      </a:r>
                    </a:p>
                    <a:p>
                      <a:pPr algn="ctr"/>
                      <a:r>
                        <a:rPr lang="fr-FR" sz="1200" b="0" dirty="0">
                          <a:latin typeface="Arial" panose="020B0604020202020204" pitchFamily="34" charset="0"/>
                          <a:cs typeface="Arial" panose="020B0604020202020204" pitchFamily="34" charset="0"/>
                        </a:rPr>
                        <a:t>(n=218)</a:t>
                      </a:r>
                    </a:p>
                  </a:txBody>
                  <a:tcPr anchor="ctr">
                    <a:solidFill>
                      <a:schemeClr val="accent1"/>
                    </a:solidFill>
                  </a:tcPr>
                </a:tc>
                <a:tc>
                  <a:txBody>
                    <a:bodyPr/>
                    <a:lstStyle/>
                    <a:p>
                      <a:pPr algn="ctr"/>
                      <a:r>
                        <a:rPr lang="fr-FR" sz="1200" dirty="0">
                          <a:latin typeface="Arial" panose="020B0604020202020204" pitchFamily="34" charset="0"/>
                          <a:cs typeface="Arial" panose="020B0604020202020204" pitchFamily="34" charset="0"/>
                        </a:rPr>
                        <a:t>P</a:t>
                      </a:r>
                    </a:p>
                  </a:txBody>
                  <a:tcPr anchor="ctr">
                    <a:solidFill>
                      <a:schemeClr val="accent5"/>
                    </a:solidFill>
                  </a:tcPr>
                </a:tc>
                <a:extLst>
                  <a:ext uri="{0D108BD9-81ED-4DB2-BD59-A6C34878D82A}">
                    <a16:rowId xmlns:a16="http://schemas.microsoft.com/office/drawing/2014/main" val="3530633061"/>
                  </a:ext>
                </a:extLst>
              </a:tr>
              <a:tr h="370840">
                <a:tc>
                  <a:txBody>
                    <a:bodyPr/>
                    <a:lstStyle/>
                    <a:p>
                      <a:pPr algn="ctr"/>
                      <a:r>
                        <a:rPr lang="fr-FR" sz="1200" b="1" dirty="0">
                          <a:latin typeface="Arial" panose="020B0604020202020204" pitchFamily="34" charset="0"/>
                          <a:cs typeface="Arial" panose="020B0604020202020204" pitchFamily="34" charset="0"/>
                        </a:rPr>
                        <a:t>Grade 1 </a:t>
                      </a:r>
                      <a:r>
                        <a:rPr lang="fr-FR" sz="1200" b="1" dirty="0" err="1">
                          <a:latin typeface="Arial" panose="020B0604020202020204" pitchFamily="34" charset="0"/>
                          <a:cs typeface="Arial" panose="020B0604020202020204" pitchFamily="34" charset="0"/>
                        </a:rPr>
                        <a:t>modified</a:t>
                      </a:r>
                      <a:r>
                        <a:rPr lang="fr-FR" sz="1200" b="1" dirty="0">
                          <a:latin typeface="Arial" panose="020B0604020202020204" pitchFamily="34" charset="0"/>
                          <a:cs typeface="Arial" panose="020B0604020202020204" pitchFamily="34" charset="0"/>
                        </a:rPr>
                        <a:t> </a:t>
                      </a:r>
                      <a:r>
                        <a:rPr lang="fr-FR" sz="1200" b="1" dirty="0" err="1">
                          <a:latin typeface="Arial" panose="020B0604020202020204" pitchFamily="34" charset="0"/>
                          <a:cs typeface="Arial" panose="020B0604020202020204" pitchFamily="34" charset="0"/>
                        </a:rPr>
                        <a:t>Dworak’s</a:t>
                      </a:r>
                      <a:r>
                        <a:rPr lang="fr-FR" sz="1200" b="1" dirty="0">
                          <a:latin typeface="Arial" panose="020B0604020202020204" pitchFamily="34" charset="0"/>
                          <a:cs typeface="Arial" panose="020B0604020202020204" pitchFamily="34" charset="0"/>
                        </a:rPr>
                        <a:t> </a:t>
                      </a:r>
                      <a:r>
                        <a:rPr lang="fr-FR" sz="1200" b="1" dirty="0" err="1">
                          <a:latin typeface="Arial" panose="020B0604020202020204" pitchFamily="34" charset="0"/>
                          <a:cs typeface="Arial" panose="020B0604020202020204" pitchFamily="34" charset="0"/>
                        </a:rPr>
                        <a:t>tumor</a:t>
                      </a:r>
                      <a:r>
                        <a:rPr lang="fr-FR" sz="1200" b="1" dirty="0">
                          <a:latin typeface="Arial" panose="020B0604020202020204" pitchFamily="34" charset="0"/>
                          <a:cs typeface="Arial" panose="020B0604020202020204" pitchFamily="34" charset="0"/>
                        </a:rPr>
                        <a:t> </a:t>
                      </a:r>
                      <a:r>
                        <a:rPr lang="fr-FR" sz="1200" b="1" dirty="0" err="1">
                          <a:latin typeface="Arial" panose="020B0604020202020204" pitchFamily="34" charset="0"/>
                          <a:cs typeface="Arial" panose="020B0604020202020204" pitchFamily="34" charset="0"/>
                        </a:rPr>
                        <a:t>regression</a:t>
                      </a:r>
                      <a:endParaRPr lang="fr-FR" sz="1200" b="1" dirty="0">
                        <a:latin typeface="Arial" panose="020B0604020202020204" pitchFamily="34" charset="0"/>
                        <a:cs typeface="Arial" panose="020B0604020202020204" pitchFamily="34" charset="0"/>
                      </a:endParaRPr>
                    </a:p>
                  </a:txBody>
                  <a:tcPr anchor="ctr"/>
                </a:tc>
                <a:tc>
                  <a:txBody>
                    <a:bodyPr/>
                    <a:lstStyle/>
                    <a:p>
                      <a:pPr algn="ctr"/>
                      <a:r>
                        <a:rPr lang="fr-FR" sz="1200" dirty="0">
                          <a:latin typeface="Arial" panose="020B0604020202020204" pitchFamily="34" charset="0"/>
                          <a:cs typeface="Arial" panose="020B0604020202020204" pitchFamily="34" charset="0"/>
                        </a:rPr>
                        <a:t>47,6%</a:t>
                      </a:r>
                    </a:p>
                  </a:txBody>
                  <a:tcPr anchor="ctr"/>
                </a:tc>
                <a:tc>
                  <a:txBody>
                    <a:bodyPr/>
                    <a:lstStyle/>
                    <a:p>
                      <a:pPr algn="ctr"/>
                      <a:r>
                        <a:rPr lang="fr-FR" sz="1200" dirty="0">
                          <a:latin typeface="Arial" panose="020B0604020202020204" pitchFamily="34" charset="0"/>
                          <a:cs typeface="Arial" panose="020B0604020202020204" pitchFamily="34" charset="0"/>
                        </a:rPr>
                        <a:t>31,8%</a:t>
                      </a:r>
                    </a:p>
                  </a:txBody>
                  <a:tcPr anchor="ctr"/>
                </a:tc>
                <a:tc>
                  <a:txBody>
                    <a:bodyPr/>
                    <a:lstStyle/>
                    <a:p>
                      <a:pPr algn="ctr"/>
                      <a:r>
                        <a:rPr lang="fr-FR" sz="1200" dirty="0">
                          <a:latin typeface="Arial" panose="020B0604020202020204" pitchFamily="34" charset="0"/>
                          <a:cs typeface="Arial" panose="020B0604020202020204" pitchFamily="34" charset="0"/>
                        </a:rPr>
                        <a:t>0,003</a:t>
                      </a:r>
                    </a:p>
                  </a:txBody>
                  <a:tcPr anchor="ctr"/>
                </a:tc>
                <a:extLst>
                  <a:ext uri="{0D108BD9-81ED-4DB2-BD59-A6C34878D82A}">
                    <a16:rowId xmlns:a16="http://schemas.microsoft.com/office/drawing/2014/main" val="1089365658"/>
                  </a:ext>
                </a:extLst>
              </a:tr>
              <a:tr h="370840">
                <a:tc>
                  <a:txBody>
                    <a:bodyPr/>
                    <a:lstStyle/>
                    <a:p>
                      <a:pPr algn="ctr"/>
                      <a:r>
                        <a:rPr lang="fr-FR" sz="1200" b="1" dirty="0">
                          <a:latin typeface="Arial" panose="020B0604020202020204" pitchFamily="34" charset="0"/>
                          <a:cs typeface="Arial" panose="020B0604020202020204" pitchFamily="34" charset="0"/>
                        </a:rPr>
                        <a:t>ypT0</a:t>
                      </a:r>
                    </a:p>
                  </a:txBody>
                  <a:tcPr anchor="ctr"/>
                </a:tc>
                <a:tc>
                  <a:txBody>
                    <a:bodyPr/>
                    <a:lstStyle/>
                    <a:p>
                      <a:pPr algn="ctr"/>
                      <a:r>
                        <a:rPr lang="fr-FR" sz="1200" dirty="0">
                          <a:latin typeface="Arial" panose="020B0604020202020204" pitchFamily="34" charset="0"/>
                          <a:cs typeface="Arial" panose="020B0604020202020204" pitchFamily="34" charset="0"/>
                        </a:rPr>
                        <a:t>28,3%</a:t>
                      </a:r>
                    </a:p>
                  </a:txBody>
                  <a:tcPr anchor="ctr"/>
                </a:tc>
                <a:tc>
                  <a:txBody>
                    <a:bodyPr/>
                    <a:lstStyle/>
                    <a:p>
                      <a:pPr algn="ctr"/>
                      <a:r>
                        <a:rPr lang="fr-FR" sz="1200" dirty="0">
                          <a:latin typeface="Arial" panose="020B0604020202020204" pitchFamily="34" charset="0"/>
                          <a:cs typeface="Arial" panose="020B0604020202020204" pitchFamily="34" charset="0"/>
                        </a:rPr>
                        <a:t>12,6%</a:t>
                      </a:r>
                    </a:p>
                  </a:txBody>
                  <a:tcPr anchor="ctr"/>
                </a:tc>
                <a:tc>
                  <a:txBody>
                    <a:bodyPr/>
                    <a:lstStyle/>
                    <a:p>
                      <a:pPr algn="ctr"/>
                      <a:r>
                        <a:rPr lang="fr-FR" sz="1200" dirty="0">
                          <a:latin typeface="Arial" panose="020B0604020202020204" pitchFamily="34" charset="0"/>
                          <a:cs typeface="Arial" panose="020B0604020202020204" pitchFamily="34" charset="0"/>
                        </a:rPr>
                        <a:t>&lt; 0,001</a:t>
                      </a:r>
                    </a:p>
                  </a:txBody>
                  <a:tcPr anchor="ctr"/>
                </a:tc>
                <a:extLst>
                  <a:ext uri="{0D108BD9-81ED-4DB2-BD59-A6C34878D82A}">
                    <a16:rowId xmlns:a16="http://schemas.microsoft.com/office/drawing/2014/main" val="1808790071"/>
                  </a:ext>
                </a:extLst>
              </a:tr>
              <a:tr h="370840">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fr-FR" sz="1200" b="1" dirty="0">
                          <a:latin typeface="Arial" panose="020B0604020202020204" pitchFamily="34" charset="0"/>
                          <a:cs typeface="Arial" panose="020B0604020202020204" pitchFamily="34" charset="0"/>
                        </a:rPr>
                        <a:t>ypN0</a:t>
                      </a:r>
                    </a:p>
                  </a:txBody>
                  <a:tcPr anchor="ctr"/>
                </a:tc>
                <a:tc>
                  <a:txBody>
                    <a:bodyPr/>
                    <a:lstStyle/>
                    <a:p>
                      <a:pPr algn="ctr"/>
                      <a:r>
                        <a:rPr lang="fr-FR" sz="1200" dirty="0">
                          <a:latin typeface="Arial" panose="020B0604020202020204" pitchFamily="34" charset="0"/>
                          <a:cs typeface="Arial" panose="020B0604020202020204" pitchFamily="34" charset="0"/>
                        </a:rPr>
                        <a:t>82,6%</a:t>
                      </a:r>
                    </a:p>
                  </a:txBody>
                  <a:tcPr anchor="ctr"/>
                </a:tc>
                <a:tc>
                  <a:txBody>
                    <a:bodyPr/>
                    <a:lstStyle/>
                    <a:p>
                      <a:pPr algn="ctr"/>
                      <a:r>
                        <a:rPr lang="fr-FR" sz="1200" dirty="0">
                          <a:latin typeface="Arial" panose="020B0604020202020204" pitchFamily="34" charset="0"/>
                          <a:cs typeface="Arial" panose="020B0604020202020204" pitchFamily="34" charset="0"/>
                        </a:rPr>
                        <a:t>67,4%</a:t>
                      </a:r>
                    </a:p>
                  </a:txBody>
                  <a:tcPr anchor="ct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fr-FR" sz="1200" dirty="0">
                          <a:latin typeface="Arial" panose="020B0604020202020204" pitchFamily="34" charset="0"/>
                          <a:cs typeface="Arial" panose="020B0604020202020204" pitchFamily="34" charset="0"/>
                        </a:rPr>
                        <a:t>&lt; 0,001</a:t>
                      </a:r>
                    </a:p>
                  </a:txBody>
                  <a:tcPr anchor="ctr"/>
                </a:tc>
                <a:extLst>
                  <a:ext uri="{0D108BD9-81ED-4DB2-BD59-A6C34878D82A}">
                    <a16:rowId xmlns:a16="http://schemas.microsoft.com/office/drawing/2014/main" val="1950020870"/>
                  </a:ext>
                </a:extLst>
              </a:tr>
              <a:tr h="370840">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fr-FR" sz="1200" b="1" dirty="0">
                          <a:latin typeface="Arial" panose="020B0604020202020204" pitchFamily="34" charset="0"/>
                          <a:cs typeface="Arial" panose="020B0604020202020204" pitchFamily="34" charset="0"/>
                        </a:rPr>
                        <a:t>ypT0N0</a:t>
                      </a:r>
                    </a:p>
                  </a:txBody>
                  <a:tcPr anchor="ctr"/>
                </a:tc>
                <a:tc>
                  <a:txBody>
                    <a:bodyPr/>
                    <a:lstStyle/>
                    <a:p>
                      <a:pPr algn="ctr"/>
                      <a:r>
                        <a:rPr lang="fr-FR" sz="1200" dirty="0">
                          <a:latin typeface="Arial" panose="020B0604020202020204" pitchFamily="34" charset="0"/>
                          <a:cs typeface="Arial" panose="020B0604020202020204" pitchFamily="34" charset="0"/>
                        </a:rPr>
                        <a:t>27,8%</a:t>
                      </a:r>
                    </a:p>
                  </a:txBody>
                  <a:tcPr anchor="ctr"/>
                </a:tc>
                <a:tc>
                  <a:txBody>
                    <a:bodyPr/>
                    <a:lstStyle/>
                    <a:p>
                      <a:pPr algn="ctr"/>
                      <a:r>
                        <a:rPr lang="fr-FR" sz="1200" dirty="0">
                          <a:latin typeface="Arial" panose="020B0604020202020204" pitchFamily="34" charset="0"/>
                          <a:cs typeface="Arial" panose="020B0604020202020204" pitchFamily="34" charset="0"/>
                        </a:rPr>
                        <a:t>12,1%</a:t>
                      </a:r>
                    </a:p>
                  </a:txBody>
                  <a:tcPr anchor="ct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fr-FR" sz="1200" dirty="0">
                          <a:latin typeface="Arial" panose="020B0604020202020204" pitchFamily="34" charset="0"/>
                          <a:cs typeface="Arial" panose="020B0604020202020204" pitchFamily="34" charset="0"/>
                        </a:rPr>
                        <a:t>&lt; 0,001</a:t>
                      </a:r>
                    </a:p>
                  </a:txBody>
                  <a:tcPr anchor="ctr"/>
                </a:tc>
                <a:extLst>
                  <a:ext uri="{0D108BD9-81ED-4DB2-BD59-A6C34878D82A}">
                    <a16:rowId xmlns:a16="http://schemas.microsoft.com/office/drawing/2014/main" val="845682397"/>
                  </a:ext>
                </a:extLst>
              </a:tr>
            </a:tbl>
          </a:graphicData>
        </a:graphic>
      </p:graphicFrame>
      <p:sp>
        <p:nvSpPr>
          <p:cNvPr id="7" name="Titre 1"/>
          <p:cNvSpPr>
            <a:spLocks noGrp="1"/>
          </p:cNvSpPr>
          <p:nvPr>
            <p:ph type="title"/>
          </p:nvPr>
        </p:nvSpPr>
        <p:spPr>
          <a:xfrm>
            <a:off x="190500" y="0"/>
            <a:ext cx="7124700" cy="596560"/>
          </a:xfrm>
        </p:spPr>
        <p:txBody>
          <a:bodyPr>
            <a:noAutofit/>
          </a:bodyPr>
          <a:lstStyle/>
          <a:p>
            <a:r>
              <a:rPr lang="fr-FR" sz="2200" dirty="0"/>
              <a:t>Séquence néoadjuvante avec </a:t>
            </a:r>
            <a:r>
              <a:rPr lang="fr-FR" sz="2200" dirty="0" err="1"/>
              <a:t>mFOLFIRINOX</a:t>
            </a:r>
            <a:r>
              <a:rPr lang="fr-FR" sz="2200" dirty="0"/>
              <a:t> avant la RCT </a:t>
            </a:r>
            <a:br>
              <a:rPr lang="fr-FR" sz="2200" dirty="0"/>
            </a:br>
            <a:r>
              <a:rPr lang="fr-FR" sz="2200" b="1" dirty="0"/>
              <a:t>Etude PRODIGE 23</a:t>
            </a:r>
          </a:p>
        </p:txBody>
      </p:sp>
      <p:sp>
        <p:nvSpPr>
          <p:cNvPr id="8" name="ZoneTexte 7">
            <a:extLst>
              <a:ext uri="{FF2B5EF4-FFF2-40B4-BE49-F238E27FC236}">
                <a16:creationId xmlns:a16="http://schemas.microsoft.com/office/drawing/2014/main" id="{1987AA72-3DB2-419A-B7B6-99F9C47D99D1}"/>
              </a:ext>
            </a:extLst>
          </p:cNvPr>
          <p:cNvSpPr txBox="1"/>
          <p:nvPr/>
        </p:nvSpPr>
        <p:spPr>
          <a:xfrm>
            <a:off x="1614885" y="4040146"/>
            <a:ext cx="5534853" cy="321587"/>
          </a:xfrm>
          <a:prstGeom prst="roundRect">
            <a:avLst>
              <a:gd name="adj" fmla="val 18809"/>
            </a:avLst>
          </a:prstGeom>
          <a:ln>
            <a:solidFill>
              <a:srgbClr val="EC8014"/>
            </a:solidFill>
          </a:ln>
        </p:spPr>
        <p:style>
          <a:lnRef idx="2">
            <a:schemeClr val="accent1"/>
          </a:lnRef>
          <a:fillRef idx="1">
            <a:schemeClr val="lt1"/>
          </a:fillRef>
          <a:effectRef idx="0">
            <a:schemeClr val="accent1"/>
          </a:effectRef>
          <a:fontRef idx="minor">
            <a:schemeClr val="dk1"/>
          </a:fontRef>
        </p:style>
        <p:txBody>
          <a:bodyPr wrap="square" lIns="36000" tIns="36000" rIns="36000" bIns="36000" rtlCol="0">
            <a:spAutoFit/>
          </a:bodyPr>
          <a:lstStyle/>
          <a:p>
            <a:pPr algn="ctr">
              <a:spcBef>
                <a:spcPts val="600"/>
              </a:spcBef>
            </a:pPr>
            <a:r>
              <a:rPr lang="fr-FR" sz="1400" b="1" dirty="0">
                <a:solidFill>
                  <a:srgbClr val="002060"/>
                </a:solidFill>
                <a:latin typeface="Arial" panose="020B0604020202020204" pitchFamily="34" charset="0"/>
              </a:rPr>
              <a:t>Réponse pathologique augmentée dans le bras </a:t>
            </a:r>
            <a:r>
              <a:rPr lang="fr-FR" sz="1400" b="1" dirty="0" err="1">
                <a:solidFill>
                  <a:srgbClr val="002060"/>
                </a:solidFill>
                <a:latin typeface="Arial" panose="020B0604020202020204" pitchFamily="34" charset="0"/>
              </a:rPr>
              <a:t>mFOLFIRINOX</a:t>
            </a:r>
            <a:endParaRPr lang="fr-FR" sz="1400" b="1" dirty="0">
              <a:solidFill>
                <a:srgbClr val="002060"/>
              </a:solidFill>
              <a:latin typeface="Arial" panose="020B0604020202020204" pitchFamily="34" charset="0"/>
            </a:endParaRPr>
          </a:p>
        </p:txBody>
      </p:sp>
    </p:spTree>
    <p:extLst>
      <p:ext uri="{BB962C8B-B14F-4D97-AF65-F5344CB8AC3E}">
        <p14:creationId xmlns:p14="http://schemas.microsoft.com/office/powerpoint/2010/main" val="3872222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Shape 112"/>
        <p:cNvGrpSpPr/>
        <p:nvPr/>
      </p:nvGrpSpPr>
      <p:grpSpPr>
        <a:xfrm>
          <a:off x="0" y="0"/>
          <a:ext cx="0" cy="0"/>
          <a:chOff x="0" y="0"/>
          <a:chExt cx="0" cy="0"/>
        </a:xfrm>
      </p:grpSpPr>
      <p:sp>
        <p:nvSpPr>
          <p:cNvPr id="113" name="Google Shape;113;p18"/>
          <p:cNvSpPr txBox="1">
            <a:spLocks noGrp="1"/>
          </p:cNvSpPr>
          <p:nvPr>
            <p:ph type="title"/>
          </p:nvPr>
        </p:nvSpPr>
        <p:spPr>
          <a:prstGeom prst="rect">
            <a:avLst/>
          </a:prstGeom>
          <a:noFill/>
          <a:ln>
            <a:noFill/>
          </a:ln>
        </p:spPr>
        <p:txBody>
          <a:bodyPr spcFirstLastPara="1" wrap="square" lIns="91425" tIns="45700" rIns="91425" bIns="45700" anchor="ctr" anchorCtr="0">
            <a:noAutofit/>
          </a:bodyPr>
          <a:lstStyle/>
          <a:p>
            <a:pPr marL="0" lvl="0" indent="0" algn="l" rtl="0">
              <a:lnSpc>
                <a:spcPct val="90000"/>
              </a:lnSpc>
              <a:spcBef>
                <a:spcPts val="0"/>
              </a:spcBef>
              <a:spcAft>
                <a:spcPts val="0"/>
              </a:spcAft>
              <a:buClr>
                <a:schemeClr val="dk1"/>
              </a:buClr>
              <a:buSzPts val="2000"/>
              <a:buFont typeface="Arial Narrow"/>
              <a:buNone/>
            </a:pPr>
            <a:r>
              <a:rPr lang="fr-FR" sz="2000" dirty="0"/>
              <a:t>Cancer du pancréas borderline et CT/RCT péri-opératoire </a:t>
            </a:r>
            <a:br>
              <a:rPr lang="fr-FR" sz="2000" dirty="0"/>
            </a:br>
            <a:r>
              <a:rPr lang="fr-FR" sz="2000" b="1" dirty="0"/>
              <a:t>Etude ESPAC 5F</a:t>
            </a:r>
            <a:endParaRPr sz="2000" b="1" dirty="0"/>
          </a:p>
        </p:txBody>
      </p:sp>
      <p:sp>
        <p:nvSpPr>
          <p:cNvPr id="119" name="Google Shape;119;p18"/>
          <p:cNvSpPr txBox="1">
            <a:spLocks noGrp="1"/>
          </p:cNvSpPr>
          <p:nvPr>
            <p:ph sz="half" idx="1"/>
          </p:nvPr>
        </p:nvSpPr>
        <p:spPr>
          <a:prstGeom prst="rect">
            <a:avLst/>
          </a:prstGeom>
          <a:noFill/>
          <a:ln>
            <a:noFill/>
          </a:ln>
        </p:spPr>
        <p:txBody>
          <a:bodyPr spcFirstLastPara="1" wrap="square" lIns="91425" tIns="45700" rIns="91425" bIns="45700" anchor="t" anchorCtr="0">
            <a:noAutofit/>
          </a:bodyPr>
          <a:lstStyle/>
          <a:p>
            <a:pPr marL="101600" lvl="0" indent="0" algn="l" rtl="0">
              <a:lnSpc>
                <a:spcPct val="90000"/>
              </a:lnSpc>
              <a:spcBef>
                <a:spcPts val="750"/>
              </a:spcBef>
              <a:spcAft>
                <a:spcPts val="0"/>
              </a:spcAft>
              <a:buSzPts val="2000"/>
              <a:buNone/>
            </a:pPr>
            <a:endParaRPr dirty="0"/>
          </a:p>
          <a:p>
            <a:pPr marL="457200" lvl="0" indent="-228600" algn="l" rtl="0">
              <a:lnSpc>
                <a:spcPct val="90000"/>
              </a:lnSpc>
              <a:spcBef>
                <a:spcPts val="750"/>
              </a:spcBef>
              <a:spcAft>
                <a:spcPts val="0"/>
              </a:spcAft>
              <a:buClr>
                <a:srgbClr val="C55A11"/>
              </a:buClr>
              <a:buSzPts val="2000"/>
              <a:buNone/>
            </a:pPr>
            <a:endParaRPr dirty="0"/>
          </a:p>
        </p:txBody>
      </p:sp>
      <p:sp>
        <p:nvSpPr>
          <p:cNvPr id="115" name="Google Shape;115;p18"/>
          <p:cNvSpPr/>
          <p:nvPr/>
        </p:nvSpPr>
        <p:spPr>
          <a:xfrm>
            <a:off x="424655" y="4345021"/>
            <a:ext cx="3468119" cy="523180"/>
          </a:xfrm>
          <a:prstGeom prst="rect">
            <a:avLst/>
          </a:prstGeom>
          <a:noFill/>
          <a:ln>
            <a:noFill/>
          </a:ln>
        </p:spPr>
        <p:txBody>
          <a:bodyPr spcFirstLastPara="1" wrap="square" lIns="91425" tIns="45700" rIns="91425" bIns="45700" anchor="t" anchorCtr="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1" u="none" strike="noStrike" kern="1200" cap="none" spc="0" normalizeH="0" baseline="0" noProof="0" dirty="0">
                <a:ln>
                  <a:noFill/>
                </a:ln>
                <a:solidFill>
                  <a:prstClr val="white">
                    <a:lumMod val="50000"/>
                  </a:prstClr>
                </a:solidFill>
                <a:effectLst/>
                <a:uLnTx/>
                <a:uFillTx/>
                <a:latin typeface="Arial"/>
                <a:ea typeface="Arial"/>
                <a:cs typeface="Arial"/>
                <a:sym typeface="Arial"/>
              </a:rPr>
              <a:t>1 </a:t>
            </a:r>
            <a:r>
              <a:rPr kumimoji="0" lang="fr-FR" sz="700" b="0" i="1" u="none" strike="noStrike" kern="1200" cap="none" spc="0" normalizeH="0" baseline="0" noProof="0" dirty="0" err="1">
                <a:ln>
                  <a:noFill/>
                </a:ln>
                <a:solidFill>
                  <a:prstClr val="white">
                    <a:lumMod val="50000"/>
                  </a:prstClr>
                </a:solidFill>
                <a:effectLst/>
                <a:uLnTx/>
                <a:uFillTx/>
                <a:latin typeface="Arial"/>
                <a:ea typeface="Arial"/>
                <a:cs typeface="Arial"/>
                <a:sym typeface="Arial"/>
              </a:rPr>
              <a:t>Gillien</a:t>
            </a:r>
            <a:r>
              <a:rPr kumimoji="0" lang="fr-FR" sz="700" b="0" i="1" u="none" strike="noStrike" kern="1200" cap="none" spc="0" normalizeH="0" baseline="0" noProof="0" dirty="0">
                <a:ln>
                  <a:noFill/>
                </a:ln>
                <a:solidFill>
                  <a:prstClr val="white">
                    <a:lumMod val="50000"/>
                  </a:prstClr>
                </a:solidFill>
                <a:effectLst/>
                <a:uLnTx/>
                <a:uFillTx/>
                <a:latin typeface="Arial"/>
                <a:ea typeface="Arial"/>
                <a:cs typeface="Arial"/>
                <a:sym typeface="Arial"/>
              </a:rPr>
              <a:t> et al. </a:t>
            </a:r>
            <a:r>
              <a:rPr kumimoji="0" lang="fr-FR" sz="700" b="0" i="1" u="none" strike="noStrike" kern="1200" cap="none" spc="0" normalizeH="0" baseline="0" noProof="0" dirty="0" err="1">
                <a:ln>
                  <a:noFill/>
                </a:ln>
                <a:solidFill>
                  <a:prstClr val="white">
                    <a:lumMod val="50000"/>
                  </a:prstClr>
                </a:solidFill>
                <a:effectLst/>
                <a:uLnTx/>
                <a:uFillTx/>
                <a:latin typeface="Arial"/>
                <a:ea typeface="Arial"/>
                <a:cs typeface="Arial"/>
                <a:sym typeface="Arial"/>
              </a:rPr>
              <a:t>PlosOne</a:t>
            </a:r>
            <a:r>
              <a:rPr kumimoji="0" lang="fr-FR" sz="700" b="0" i="1" u="none" strike="noStrike" kern="1200" cap="none" spc="0" normalizeH="0" baseline="0" noProof="0" dirty="0">
                <a:ln>
                  <a:noFill/>
                </a:ln>
                <a:solidFill>
                  <a:prstClr val="white">
                    <a:lumMod val="50000"/>
                  </a:prstClr>
                </a:solidFill>
                <a:effectLst/>
                <a:uLnTx/>
                <a:uFillTx/>
                <a:latin typeface="Arial"/>
                <a:ea typeface="Arial"/>
                <a:cs typeface="Arial"/>
                <a:sym typeface="Arial"/>
              </a:rPr>
              <a:t> 2010</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1" u="none" strike="noStrike" kern="1200" cap="none" spc="0" normalizeH="0" baseline="0" noProof="0" dirty="0">
                <a:ln>
                  <a:noFill/>
                </a:ln>
                <a:solidFill>
                  <a:prstClr val="white">
                    <a:lumMod val="50000"/>
                  </a:prstClr>
                </a:solidFill>
                <a:effectLst/>
                <a:uLnTx/>
                <a:uFillTx/>
                <a:latin typeface="Arial"/>
                <a:ea typeface="Arial"/>
                <a:cs typeface="Arial"/>
                <a:sym typeface="Arial"/>
              </a:rPr>
              <a:t>2 </a:t>
            </a:r>
            <a:r>
              <a:rPr kumimoji="0" lang="fr-FR" sz="700" b="0" i="1" u="none" strike="noStrike" kern="1200" cap="none" spc="0" normalizeH="0" baseline="0" noProof="0" dirty="0" err="1">
                <a:ln>
                  <a:noFill/>
                </a:ln>
                <a:solidFill>
                  <a:prstClr val="white">
                    <a:lumMod val="50000"/>
                  </a:prstClr>
                </a:solidFill>
                <a:effectLst/>
                <a:uLnTx/>
                <a:uFillTx/>
                <a:latin typeface="Arial"/>
                <a:ea typeface="Arial"/>
                <a:cs typeface="Arial"/>
                <a:sym typeface="Arial"/>
              </a:rPr>
              <a:t>Petrelli</a:t>
            </a:r>
            <a:r>
              <a:rPr kumimoji="0" lang="fr-FR" sz="700" b="0" i="1" u="none" strike="noStrike" kern="1200" cap="none" spc="0" normalizeH="0" baseline="0" noProof="0" dirty="0">
                <a:ln>
                  <a:noFill/>
                </a:ln>
                <a:solidFill>
                  <a:prstClr val="white">
                    <a:lumMod val="50000"/>
                  </a:prstClr>
                </a:solidFill>
                <a:effectLst/>
                <a:uLnTx/>
                <a:uFillTx/>
                <a:latin typeface="Arial"/>
                <a:ea typeface="Arial"/>
                <a:cs typeface="Arial"/>
                <a:sym typeface="Arial"/>
              </a:rPr>
              <a:t> et al. </a:t>
            </a:r>
            <a:r>
              <a:rPr kumimoji="0" lang="fr-FR" sz="700" b="0" i="1" u="none" strike="noStrike" kern="1200" cap="none" spc="0" normalizeH="0" baseline="0" noProof="0" dirty="0" err="1">
                <a:ln>
                  <a:noFill/>
                </a:ln>
                <a:solidFill>
                  <a:prstClr val="white">
                    <a:lumMod val="50000"/>
                  </a:prstClr>
                </a:solidFill>
                <a:effectLst/>
                <a:uLnTx/>
                <a:uFillTx/>
                <a:latin typeface="Arial"/>
                <a:ea typeface="Arial"/>
                <a:cs typeface="Arial"/>
                <a:sym typeface="Arial"/>
              </a:rPr>
              <a:t>Pancreas</a:t>
            </a:r>
            <a:r>
              <a:rPr kumimoji="0" lang="fr-FR" sz="700" b="0" i="1" u="none" strike="noStrike" kern="1200" cap="none" spc="0" normalizeH="0" baseline="0" noProof="0" dirty="0">
                <a:ln>
                  <a:noFill/>
                </a:ln>
                <a:solidFill>
                  <a:prstClr val="white">
                    <a:lumMod val="50000"/>
                  </a:prstClr>
                </a:solidFill>
                <a:effectLst/>
                <a:uLnTx/>
                <a:uFillTx/>
                <a:latin typeface="Arial"/>
                <a:ea typeface="Arial"/>
                <a:cs typeface="Arial"/>
                <a:sym typeface="Arial"/>
              </a:rPr>
              <a:t> 2015</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1" u="none" strike="noStrike" kern="1200" cap="none" spc="0" normalizeH="0" baseline="0" noProof="0" dirty="0">
                <a:ln>
                  <a:noFill/>
                </a:ln>
                <a:solidFill>
                  <a:prstClr val="white">
                    <a:lumMod val="50000"/>
                  </a:prstClr>
                </a:solidFill>
                <a:effectLst/>
                <a:uLnTx/>
                <a:uFillTx/>
                <a:latin typeface="Arial"/>
                <a:ea typeface="Arial"/>
                <a:cs typeface="Arial"/>
                <a:sym typeface="Arial"/>
              </a:rPr>
              <a:t>3 Murphy JE et al, JAMA </a:t>
            </a:r>
            <a:r>
              <a:rPr kumimoji="0" lang="fr-FR" sz="700" b="0" i="1" u="none" strike="noStrike" kern="1200" cap="none" spc="0" normalizeH="0" baseline="0" noProof="0" dirty="0" err="1">
                <a:ln>
                  <a:noFill/>
                </a:ln>
                <a:solidFill>
                  <a:prstClr val="white">
                    <a:lumMod val="50000"/>
                  </a:prstClr>
                </a:solidFill>
                <a:effectLst/>
                <a:uLnTx/>
                <a:uFillTx/>
                <a:latin typeface="Arial"/>
                <a:ea typeface="Arial"/>
                <a:cs typeface="Arial"/>
                <a:sym typeface="Arial"/>
              </a:rPr>
              <a:t>Oncol</a:t>
            </a:r>
            <a:r>
              <a:rPr kumimoji="0" lang="fr-FR" sz="700" b="0" i="1" u="none" strike="noStrike" kern="1200" cap="none" spc="0" normalizeH="0" baseline="0" noProof="0" dirty="0">
                <a:ln>
                  <a:noFill/>
                </a:ln>
                <a:solidFill>
                  <a:prstClr val="white">
                    <a:lumMod val="50000"/>
                  </a:prstClr>
                </a:solidFill>
                <a:effectLst/>
                <a:uLnTx/>
                <a:uFillTx/>
                <a:latin typeface="Arial"/>
                <a:ea typeface="Arial"/>
                <a:cs typeface="Arial"/>
                <a:sym typeface="Arial"/>
              </a:rPr>
              <a:t> 2018</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1" u="none" strike="noStrike" kern="1200" cap="none" spc="0" normalizeH="0" baseline="0" noProof="0" dirty="0">
                <a:ln>
                  <a:noFill/>
                </a:ln>
                <a:solidFill>
                  <a:prstClr val="white">
                    <a:lumMod val="50000"/>
                  </a:prstClr>
                </a:solidFill>
                <a:effectLst/>
                <a:uLnTx/>
                <a:uFillTx/>
                <a:latin typeface="Arial"/>
                <a:ea typeface="Arial"/>
                <a:cs typeface="Arial"/>
                <a:sym typeface="Arial"/>
              </a:rPr>
              <a:t>4 </a:t>
            </a:r>
            <a:r>
              <a:rPr kumimoji="0" lang="fr-FR" sz="700" b="0" i="1" u="none" strike="noStrike" kern="1200" cap="none" spc="0" normalizeH="0" baseline="0" noProof="0" dirty="0" err="1">
                <a:ln>
                  <a:noFill/>
                </a:ln>
                <a:solidFill>
                  <a:prstClr val="white">
                    <a:lumMod val="50000"/>
                  </a:prstClr>
                </a:solidFill>
                <a:effectLst/>
                <a:uLnTx/>
                <a:uFillTx/>
                <a:latin typeface="Arial"/>
                <a:ea typeface="Arial"/>
                <a:cs typeface="Arial"/>
                <a:sym typeface="Arial"/>
              </a:rPr>
              <a:t>Pietrasz</a:t>
            </a:r>
            <a:r>
              <a:rPr kumimoji="0" lang="fr-FR" sz="700" b="0" i="1" u="none" strike="noStrike" kern="1200" cap="none" spc="0" normalizeH="0" baseline="0" noProof="0" dirty="0">
                <a:ln>
                  <a:noFill/>
                </a:ln>
                <a:solidFill>
                  <a:prstClr val="white">
                    <a:lumMod val="50000"/>
                  </a:prstClr>
                </a:solidFill>
                <a:effectLst/>
                <a:uLnTx/>
                <a:uFillTx/>
                <a:latin typeface="Arial"/>
                <a:ea typeface="Arial"/>
                <a:cs typeface="Arial"/>
                <a:sym typeface="Arial"/>
              </a:rPr>
              <a:t> D et al, Ann </a:t>
            </a:r>
            <a:r>
              <a:rPr kumimoji="0" lang="fr-FR" sz="700" b="0" i="1" u="none" strike="noStrike" kern="1200" cap="none" spc="0" normalizeH="0" baseline="0" noProof="0" dirty="0" err="1">
                <a:ln>
                  <a:noFill/>
                </a:ln>
                <a:solidFill>
                  <a:prstClr val="white">
                    <a:lumMod val="50000"/>
                  </a:prstClr>
                </a:solidFill>
                <a:effectLst/>
                <a:uLnTx/>
                <a:uFillTx/>
                <a:latin typeface="Arial"/>
                <a:ea typeface="Arial"/>
                <a:cs typeface="Arial"/>
                <a:sym typeface="Arial"/>
              </a:rPr>
              <a:t>Surg</a:t>
            </a:r>
            <a:r>
              <a:rPr kumimoji="0" lang="fr-FR" sz="700" b="0" i="1" u="none" strike="noStrike" kern="1200" cap="none" spc="0" normalizeH="0" baseline="0" noProof="0" dirty="0">
                <a:ln>
                  <a:noFill/>
                </a:ln>
                <a:solidFill>
                  <a:prstClr val="white">
                    <a:lumMod val="50000"/>
                  </a:prstClr>
                </a:solidFill>
                <a:effectLst/>
                <a:uLnTx/>
                <a:uFillTx/>
                <a:latin typeface="Arial"/>
                <a:ea typeface="Arial"/>
                <a:cs typeface="Arial"/>
                <a:sym typeface="Arial"/>
              </a:rPr>
              <a:t> </a:t>
            </a:r>
            <a:r>
              <a:rPr kumimoji="0" lang="fr-FR" sz="700" b="0" i="1" u="none" strike="noStrike" kern="1200" cap="none" spc="0" normalizeH="0" baseline="0" noProof="0" dirty="0" err="1">
                <a:ln>
                  <a:noFill/>
                </a:ln>
                <a:solidFill>
                  <a:prstClr val="white">
                    <a:lumMod val="50000"/>
                  </a:prstClr>
                </a:solidFill>
                <a:effectLst/>
                <a:uLnTx/>
                <a:uFillTx/>
                <a:latin typeface="Arial"/>
                <a:ea typeface="Arial"/>
                <a:cs typeface="Arial"/>
                <a:sym typeface="Arial"/>
              </a:rPr>
              <a:t>Oncol</a:t>
            </a:r>
            <a:r>
              <a:rPr kumimoji="0" lang="fr-FR" sz="700" b="0" i="1" u="none" strike="noStrike" kern="1200" cap="none" spc="0" normalizeH="0" baseline="0" noProof="0" dirty="0">
                <a:ln>
                  <a:noFill/>
                </a:ln>
                <a:solidFill>
                  <a:prstClr val="white">
                    <a:lumMod val="50000"/>
                  </a:prstClr>
                </a:solidFill>
                <a:effectLst/>
                <a:uLnTx/>
                <a:uFillTx/>
                <a:latin typeface="Arial"/>
                <a:ea typeface="Arial"/>
                <a:cs typeface="Arial"/>
                <a:sym typeface="Arial"/>
              </a:rPr>
              <a:t> 2019</a:t>
            </a:r>
            <a:endParaRPr kumimoji="0" sz="1200" b="0" i="1"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mn-cs"/>
            </a:endParaRPr>
          </a:p>
        </p:txBody>
      </p:sp>
      <p:sp>
        <p:nvSpPr>
          <p:cNvPr id="116" name="Google Shape;116;p18"/>
          <p:cNvSpPr/>
          <p:nvPr/>
        </p:nvSpPr>
        <p:spPr>
          <a:xfrm>
            <a:off x="393947" y="2034617"/>
            <a:ext cx="7908773" cy="646331"/>
          </a:xfrm>
          <a:prstGeom prst="rect">
            <a:avLst/>
          </a:prstGeom>
          <a:noFill/>
          <a:ln>
            <a:noFill/>
          </a:ln>
        </p:spPr>
        <p:txBody>
          <a:bodyPr spcFirstLastPara="1" wrap="square" lIns="91425" tIns="45700" rIns="91425" bIns="45700" anchor="t" anchorCtr="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latin typeface="Arial"/>
              <a:ea typeface="Arial"/>
              <a:cs typeface="Arial"/>
              <a:sym typeface="Arial"/>
            </a:endParaRPr>
          </a:p>
          <a:p>
            <a:pPr marL="0" marR="0" lvl="0" indent="0" algn="l" defTabSz="6858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latin typeface="Arial"/>
              <a:ea typeface="Arial"/>
              <a:cs typeface="Arial"/>
              <a:sym typeface="Arial"/>
            </a:endParaRPr>
          </a:p>
          <a:p>
            <a:pPr marL="0" marR="0" lvl="0" indent="0" algn="l" defTabSz="6858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latin typeface="Arial"/>
              <a:ea typeface="Arial"/>
              <a:cs typeface="Arial"/>
              <a:sym typeface="Arial"/>
            </a:endParaRPr>
          </a:p>
        </p:txBody>
      </p:sp>
      <p:pic>
        <p:nvPicPr>
          <p:cNvPr id="117" name="Google Shape;117;p18"/>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757321" y="2013917"/>
            <a:ext cx="2135453" cy="2247425"/>
          </a:xfrm>
          <a:prstGeom prst="rect">
            <a:avLst/>
          </a:prstGeom>
          <a:noFill/>
          <a:ln>
            <a:noFill/>
          </a:ln>
        </p:spPr>
      </p:pic>
      <p:sp>
        <p:nvSpPr>
          <p:cNvPr id="120" name="Google Shape;120;p18"/>
          <p:cNvSpPr txBox="1"/>
          <p:nvPr/>
        </p:nvSpPr>
        <p:spPr>
          <a:xfrm>
            <a:off x="318455" y="747746"/>
            <a:ext cx="8395476" cy="2016881"/>
          </a:xfrm>
          <a:prstGeom prst="rect">
            <a:avLst/>
          </a:prstGeom>
          <a:noFill/>
          <a:ln>
            <a:noFill/>
          </a:ln>
        </p:spPr>
        <p:txBody>
          <a:bodyPr spcFirstLastPara="1" vert="horz" wrap="square" lIns="91440" tIns="45720" rIns="91440" bIns="45720" rtlCol="0" anchor="t" anchorCtr="0">
            <a:noAutofit/>
          </a:bodyPr>
          <a:lstStyle>
            <a:lvl1pPr marL="171450" lvl="0" indent="-171450">
              <a:lnSpc>
                <a:spcPct val="90000"/>
              </a:lnSpc>
              <a:spcBef>
                <a:spcPts val="750"/>
              </a:spcBef>
              <a:spcAft>
                <a:spcPts val="600"/>
              </a:spcAft>
              <a:buClr>
                <a:srgbClr val="C55A11"/>
              </a:buClr>
              <a:buSzPts val="2000"/>
              <a:buFontTx/>
              <a:buBlip>
                <a:blip r:embed="rId4"/>
              </a:buBlip>
              <a:defRPr sz="1800" b="1">
                <a:solidFill>
                  <a:srgbClr val="EC8014"/>
                </a:solidFill>
                <a:latin typeface="Arial Narrow" panose="020B0606020202030204" pitchFamily="34" charset="0"/>
              </a:defRPr>
            </a:lvl1pPr>
            <a:lvl2pPr marL="914400" lvl="1" indent="-342900">
              <a:lnSpc>
                <a:spcPct val="90000"/>
              </a:lnSpc>
              <a:spcBef>
                <a:spcPts val="375"/>
              </a:spcBef>
              <a:spcAft>
                <a:spcPts val="0"/>
              </a:spcAft>
              <a:buClr>
                <a:srgbClr val="00B0F0"/>
              </a:buClr>
              <a:buSzPts val="1800"/>
              <a:buFont typeface="Arial" panose="020B0604020202020204" pitchFamily="34" charset="0"/>
              <a:buChar char="▪"/>
              <a:defRPr sz="1800" b="0" i="0">
                <a:solidFill>
                  <a:srgbClr val="002060"/>
                </a:solidFill>
                <a:latin typeface="Arial" panose="020B0604020202020204" pitchFamily="34" charset="0"/>
              </a:defRPr>
            </a:lvl2pPr>
            <a:lvl3pPr marL="1371600" lvl="2" indent="-342900">
              <a:lnSpc>
                <a:spcPct val="90000"/>
              </a:lnSpc>
              <a:spcBef>
                <a:spcPts val="375"/>
              </a:spcBef>
              <a:spcAft>
                <a:spcPts val="0"/>
              </a:spcAft>
              <a:buClr>
                <a:schemeClr val="dk1"/>
              </a:buClr>
              <a:buSzPts val="1800"/>
              <a:buFont typeface="Arial" panose="020B0604020202020204" pitchFamily="34" charset="0"/>
              <a:buChar char="•"/>
              <a:defRPr sz="1500"/>
            </a:lvl3pPr>
            <a:lvl4pPr marL="1828800" lvl="3" indent="-342900">
              <a:lnSpc>
                <a:spcPct val="90000"/>
              </a:lnSpc>
              <a:spcBef>
                <a:spcPts val="375"/>
              </a:spcBef>
              <a:spcAft>
                <a:spcPts val="0"/>
              </a:spcAft>
              <a:buClr>
                <a:schemeClr val="dk1"/>
              </a:buClr>
              <a:buSzPts val="1800"/>
              <a:buFont typeface="Arial" panose="020B0604020202020204" pitchFamily="34" charset="0"/>
              <a:buChar char="•"/>
              <a:defRPr sz="1400" b="0" i="0">
                <a:solidFill>
                  <a:schemeClr val="bg1">
                    <a:lumMod val="50000"/>
                  </a:schemeClr>
                </a:solidFill>
                <a:latin typeface="Arial" panose="020B0604020202020204" pitchFamily="34" charset="0"/>
              </a:defRPr>
            </a:lvl4pPr>
            <a:lvl5pPr marL="2286000" lvl="4" indent="-342900">
              <a:lnSpc>
                <a:spcPct val="90000"/>
              </a:lnSpc>
              <a:spcBef>
                <a:spcPts val="375"/>
              </a:spcBef>
              <a:spcAft>
                <a:spcPts val="0"/>
              </a:spcAft>
              <a:buClr>
                <a:schemeClr val="dk1"/>
              </a:buClr>
              <a:buSzPts val="1800"/>
              <a:buFont typeface="Arial" panose="020B0604020202020204" pitchFamily="34" charset="0"/>
              <a:buChar char="•"/>
            </a:lvl5pPr>
            <a:lvl6pPr marL="2743200" lvl="5" indent="-342900">
              <a:lnSpc>
                <a:spcPct val="90000"/>
              </a:lnSpc>
              <a:spcBef>
                <a:spcPts val="375"/>
              </a:spcBef>
              <a:spcAft>
                <a:spcPts val="0"/>
              </a:spcAft>
              <a:buClr>
                <a:schemeClr val="dk1"/>
              </a:buClr>
              <a:buSzPts val="1800"/>
              <a:buFont typeface="Arial" panose="020B0604020202020204" pitchFamily="34" charset="0"/>
              <a:buChar char="•"/>
            </a:lvl6pPr>
            <a:lvl7pPr marL="3200400" lvl="6" indent="-342900">
              <a:lnSpc>
                <a:spcPct val="90000"/>
              </a:lnSpc>
              <a:spcBef>
                <a:spcPts val="375"/>
              </a:spcBef>
              <a:spcAft>
                <a:spcPts val="0"/>
              </a:spcAft>
              <a:buClr>
                <a:schemeClr val="dk1"/>
              </a:buClr>
              <a:buSzPts val="1800"/>
              <a:buFont typeface="Arial" panose="020B0604020202020204" pitchFamily="34" charset="0"/>
              <a:buChar char="•"/>
            </a:lvl7pPr>
            <a:lvl8pPr marL="3657600" lvl="7" indent="-342900">
              <a:lnSpc>
                <a:spcPct val="90000"/>
              </a:lnSpc>
              <a:spcBef>
                <a:spcPts val="375"/>
              </a:spcBef>
              <a:spcAft>
                <a:spcPts val="0"/>
              </a:spcAft>
              <a:buClr>
                <a:schemeClr val="dk1"/>
              </a:buClr>
              <a:buSzPts val="1800"/>
              <a:buFont typeface="Arial" panose="020B0604020202020204" pitchFamily="34" charset="0"/>
              <a:buChar char="•"/>
            </a:lvl8pPr>
            <a:lvl9pPr marL="4114800" lvl="8" indent="-342900">
              <a:lnSpc>
                <a:spcPct val="90000"/>
              </a:lnSpc>
              <a:spcBef>
                <a:spcPts val="375"/>
              </a:spcBef>
              <a:spcAft>
                <a:spcPts val="0"/>
              </a:spcAft>
              <a:buClr>
                <a:schemeClr val="dk1"/>
              </a:buClr>
              <a:buSzPts val="1800"/>
              <a:buFont typeface="Arial" panose="020B0604020202020204" pitchFamily="34" charset="0"/>
              <a:buChar char="•"/>
            </a:lvl9pPr>
          </a:lstStyle>
          <a:p>
            <a:pPr marL="171450" marR="0" lvl="0" indent="-171450" algn="l" defTabSz="685800" rtl="0" eaLnBrk="1" fontAlgn="auto" latinLnBrk="0" hangingPunct="1">
              <a:lnSpc>
                <a:spcPct val="90000"/>
              </a:lnSpc>
              <a:spcBef>
                <a:spcPts val="750"/>
              </a:spcBef>
              <a:spcAft>
                <a:spcPts val="600"/>
              </a:spcAft>
              <a:buClr>
                <a:srgbClr val="C55A11"/>
              </a:buClr>
              <a:buSzPts val="2000"/>
              <a:buFontTx/>
              <a:buBlip>
                <a:blip r:embed="rId4"/>
              </a:buBlip>
              <a:tabLst/>
              <a:defRPr/>
            </a:pPr>
            <a:r>
              <a:rPr kumimoji="0" lang="fr-FR" sz="1400" b="1" i="0" u="none" strike="noStrike" kern="1200" cap="none" spc="0" normalizeH="0" baseline="0" noProof="0" dirty="0">
                <a:ln>
                  <a:noFill/>
                </a:ln>
                <a:solidFill>
                  <a:srgbClr val="EC8014"/>
                </a:solidFill>
                <a:effectLst/>
                <a:uLnTx/>
                <a:uFillTx/>
                <a:latin typeface="Arial Narrow" panose="020B0606020202030204" pitchFamily="34" charset="0"/>
                <a:ea typeface="+mn-ea"/>
                <a:cs typeface="+mn-cs"/>
                <a:sym typeface="Arial Narrow"/>
              </a:rPr>
              <a:t>Les cancers du pancréas borderline ont un risque élevé de résection incomplète et un mauvais pronostic</a:t>
            </a:r>
            <a:endParaRPr kumimoji="0" sz="1400" b="1" i="0" u="none" strike="noStrike" kern="1200" cap="none" spc="0" normalizeH="0" baseline="0" noProof="0" dirty="0">
              <a:ln>
                <a:noFill/>
              </a:ln>
              <a:solidFill>
                <a:srgbClr val="EC8014"/>
              </a:solidFill>
              <a:effectLst/>
              <a:uLnTx/>
              <a:uFillTx/>
              <a:latin typeface="Arial Narrow" panose="020B0606020202030204" pitchFamily="34" charset="0"/>
              <a:ea typeface="+mn-ea"/>
              <a:cs typeface="+mn-cs"/>
            </a:endParaRPr>
          </a:p>
          <a:p>
            <a:pPr marL="171450" marR="0" lvl="0" indent="-171450" algn="l" defTabSz="685800" rtl="0" eaLnBrk="1" fontAlgn="auto" latinLnBrk="0" hangingPunct="1">
              <a:lnSpc>
                <a:spcPct val="90000"/>
              </a:lnSpc>
              <a:spcBef>
                <a:spcPts val="750"/>
              </a:spcBef>
              <a:spcAft>
                <a:spcPts val="600"/>
              </a:spcAft>
              <a:buClr>
                <a:srgbClr val="C55A11"/>
              </a:buClr>
              <a:buSzPts val="2000"/>
              <a:buFontTx/>
              <a:buBlip>
                <a:blip r:embed="rId4"/>
              </a:buBlip>
              <a:tabLst/>
              <a:defRPr/>
            </a:pPr>
            <a:r>
              <a:rPr kumimoji="0" lang="fr-FR" sz="1400" b="1" i="0" u="none" strike="noStrike" kern="1200" cap="none" spc="0" normalizeH="0" baseline="0" noProof="0" dirty="0">
                <a:ln>
                  <a:noFill/>
                </a:ln>
                <a:solidFill>
                  <a:srgbClr val="EC8014"/>
                </a:solidFill>
                <a:effectLst/>
                <a:uLnTx/>
                <a:uFillTx/>
                <a:latin typeface="Arial Narrow" panose="020B0606020202030204" pitchFamily="34" charset="0"/>
                <a:ea typeface="+mn-ea"/>
                <a:cs typeface="+mn-cs"/>
                <a:sym typeface="Arial Narrow"/>
              </a:rPr>
              <a:t>De nombreuses études suggèrent le bénéfice d’une chimiothérapie </a:t>
            </a:r>
            <a:r>
              <a:rPr kumimoji="0" lang="fr-FR" sz="1400" b="1" i="0" u="none" strike="noStrike" kern="1200" cap="none" spc="0" normalizeH="0" baseline="0" noProof="0" dirty="0" err="1">
                <a:ln>
                  <a:noFill/>
                </a:ln>
                <a:solidFill>
                  <a:srgbClr val="EC8014"/>
                </a:solidFill>
                <a:effectLst/>
                <a:uLnTx/>
                <a:uFillTx/>
                <a:latin typeface="Arial Narrow" panose="020B0606020202030204" pitchFamily="34" charset="0"/>
                <a:ea typeface="+mn-ea"/>
                <a:cs typeface="+mn-cs"/>
                <a:sym typeface="Arial Narrow"/>
              </a:rPr>
              <a:t>néoadjuvante</a:t>
            </a:r>
            <a:r>
              <a:rPr kumimoji="0" lang="fr-FR" sz="1400" b="1" i="0" u="none" strike="noStrike" kern="1200" cap="none" spc="0" normalizeH="0" baseline="0" noProof="0" dirty="0">
                <a:ln>
                  <a:noFill/>
                </a:ln>
                <a:solidFill>
                  <a:srgbClr val="EC8014"/>
                </a:solidFill>
                <a:effectLst/>
                <a:uLnTx/>
                <a:uFillTx/>
                <a:latin typeface="Arial Narrow" panose="020B0606020202030204" pitchFamily="34" charset="0"/>
                <a:ea typeface="+mn-ea"/>
                <a:cs typeface="+mn-cs"/>
                <a:sym typeface="Arial Narrow"/>
              </a:rPr>
              <a:t> +/- suivie d’une </a:t>
            </a:r>
            <a:r>
              <a:rPr kumimoji="0" lang="fr-FR" sz="1400" b="1" i="0" u="none" strike="noStrike" kern="1200" cap="none" spc="0" normalizeH="0" baseline="0" noProof="0" dirty="0" err="1">
                <a:ln>
                  <a:noFill/>
                </a:ln>
                <a:solidFill>
                  <a:srgbClr val="EC8014"/>
                </a:solidFill>
                <a:effectLst/>
                <a:uLnTx/>
                <a:uFillTx/>
                <a:latin typeface="Arial Narrow" panose="020B0606020202030204" pitchFamily="34" charset="0"/>
                <a:ea typeface="+mn-ea"/>
                <a:cs typeface="+mn-cs"/>
                <a:sym typeface="Arial Narrow"/>
              </a:rPr>
              <a:t>radiochimiothérapie</a:t>
            </a:r>
            <a:r>
              <a:rPr kumimoji="0" lang="fr-FR" sz="1400" b="1" i="0" u="none" strike="noStrike" kern="1200" cap="none" spc="0" normalizeH="0" baseline="0" noProof="0" dirty="0">
                <a:ln>
                  <a:noFill/>
                </a:ln>
                <a:solidFill>
                  <a:srgbClr val="EC8014"/>
                </a:solidFill>
                <a:effectLst/>
                <a:uLnTx/>
                <a:uFillTx/>
                <a:latin typeface="Arial Narrow" panose="020B0606020202030204" pitchFamily="34" charset="0"/>
                <a:ea typeface="+mn-ea"/>
                <a:cs typeface="+mn-cs"/>
                <a:sym typeface="Arial Narrow"/>
              </a:rPr>
              <a:t> (RCT) pour améliorer le taux de résection R0 (1-4)</a:t>
            </a:r>
            <a:endParaRPr kumimoji="0" sz="1400" b="1" i="0" u="none" strike="noStrike" kern="1200" cap="none" spc="0" normalizeH="0" baseline="0" noProof="0" dirty="0">
              <a:ln>
                <a:noFill/>
              </a:ln>
              <a:solidFill>
                <a:srgbClr val="EC8014"/>
              </a:solidFill>
              <a:effectLst/>
              <a:uLnTx/>
              <a:uFillTx/>
              <a:latin typeface="Arial Narrow" panose="020B0606020202030204" pitchFamily="34" charset="0"/>
              <a:ea typeface="+mn-ea"/>
              <a:cs typeface="+mn-cs"/>
            </a:endParaRPr>
          </a:p>
          <a:p>
            <a:pPr marL="171450" marR="0" lvl="0" indent="-171450" algn="l" defTabSz="685800" rtl="0" eaLnBrk="1" fontAlgn="auto" latinLnBrk="0" hangingPunct="1">
              <a:lnSpc>
                <a:spcPct val="90000"/>
              </a:lnSpc>
              <a:spcBef>
                <a:spcPts val="750"/>
              </a:spcBef>
              <a:spcAft>
                <a:spcPts val="600"/>
              </a:spcAft>
              <a:buClr>
                <a:srgbClr val="C55A11"/>
              </a:buClr>
              <a:buSzPts val="2000"/>
              <a:buFontTx/>
              <a:buBlip>
                <a:blip r:embed="rId4"/>
              </a:buBlip>
              <a:tabLst/>
              <a:defRPr/>
            </a:pPr>
            <a:r>
              <a:rPr kumimoji="0" lang="fr-FR" sz="1400" b="1" i="0" u="none" strike="noStrike" kern="1200" cap="none" spc="0" normalizeH="0" baseline="0" noProof="0" dirty="0">
                <a:ln>
                  <a:noFill/>
                </a:ln>
                <a:solidFill>
                  <a:srgbClr val="EC8014"/>
                </a:solidFill>
                <a:effectLst/>
                <a:uLnTx/>
                <a:uFillTx/>
                <a:latin typeface="Arial Narrow" panose="020B0606020202030204" pitchFamily="34" charset="0"/>
                <a:ea typeface="+mn-ea"/>
                <a:cs typeface="+mn-cs"/>
                <a:sym typeface="Arial Narrow"/>
              </a:rPr>
              <a:t>Définition d’une tumeur </a:t>
            </a:r>
            <a:r>
              <a:rPr kumimoji="0" lang="fr-FR" sz="1400" b="1" i="0" u="none" strike="noStrike" kern="1200" cap="none" spc="0" normalizeH="0" baseline="0" noProof="0" dirty="0" err="1">
                <a:ln>
                  <a:noFill/>
                </a:ln>
                <a:solidFill>
                  <a:srgbClr val="EC8014"/>
                </a:solidFill>
                <a:effectLst/>
                <a:uLnTx/>
                <a:uFillTx/>
                <a:latin typeface="Arial Narrow" panose="020B0606020202030204" pitchFamily="34" charset="0"/>
                <a:ea typeface="+mn-ea"/>
                <a:cs typeface="+mn-cs"/>
                <a:sym typeface="Arial Narrow"/>
              </a:rPr>
              <a:t>bordeline</a:t>
            </a:r>
            <a:r>
              <a:rPr kumimoji="0" lang="fr-FR" sz="1400" b="1" i="0" u="none" strike="noStrike" kern="1200" cap="none" spc="0" normalizeH="0" baseline="0" noProof="0" dirty="0">
                <a:ln>
                  <a:noFill/>
                </a:ln>
                <a:solidFill>
                  <a:srgbClr val="EC8014"/>
                </a:solidFill>
                <a:effectLst/>
                <a:uLnTx/>
                <a:uFillTx/>
                <a:latin typeface="Arial Narrow" panose="020B0606020202030204" pitchFamily="34" charset="0"/>
                <a:ea typeface="+mn-ea"/>
                <a:cs typeface="+mn-cs"/>
                <a:sym typeface="Arial Narrow"/>
              </a:rPr>
              <a:t> selon les critères NCCN :</a:t>
            </a:r>
            <a:endParaRPr kumimoji="0" sz="1400" b="1" i="0" u="none" strike="noStrike" kern="1200" cap="none" spc="0" normalizeH="0" baseline="0" noProof="0" dirty="0">
              <a:ln>
                <a:noFill/>
              </a:ln>
              <a:solidFill>
                <a:srgbClr val="EC8014"/>
              </a:solidFill>
              <a:effectLst/>
              <a:uLnTx/>
              <a:uFillTx/>
              <a:latin typeface="Arial Narrow" panose="020B0606020202030204" pitchFamily="34" charset="0"/>
              <a:ea typeface="+mn-ea"/>
              <a:cs typeface="+mn-cs"/>
              <a:sym typeface="Arial Narrow"/>
            </a:endParaRPr>
          </a:p>
        </p:txBody>
      </p:sp>
      <p:sp>
        <p:nvSpPr>
          <p:cNvPr id="11" name="ZoneTexte 10">
            <a:extLst>
              <a:ext uri="{FF2B5EF4-FFF2-40B4-BE49-F238E27FC236}">
                <a16:creationId xmlns:a16="http://schemas.microsoft.com/office/drawing/2014/main" id="{CFAA1715-D210-4E4F-BAC0-A57B7067C26B}"/>
              </a:ext>
            </a:extLst>
          </p:cNvPr>
          <p:cNvSpPr txBox="1"/>
          <p:nvPr/>
        </p:nvSpPr>
        <p:spPr>
          <a:xfrm>
            <a:off x="-3048" y="4912668"/>
            <a:ext cx="2153154"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Ghaneh</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P et al, ASCO2020, Abs 4505</a:t>
            </a:r>
          </a:p>
        </p:txBody>
      </p:sp>
      <p:graphicFrame>
        <p:nvGraphicFramePr>
          <p:cNvPr id="13" name="Tableau 5">
            <a:extLst>
              <a:ext uri="{FF2B5EF4-FFF2-40B4-BE49-F238E27FC236}">
                <a16:creationId xmlns:a16="http://schemas.microsoft.com/office/drawing/2014/main" id="{50B8EF7B-57ED-4F6F-90FE-CADA94625492}"/>
              </a:ext>
            </a:extLst>
          </p:cNvPr>
          <p:cNvGraphicFramePr>
            <a:graphicFrameLocks noGrp="1"/>
          </p:cNvGraphicFramePr>
          <p:nvPr/>
        </p:nvGraphicFramePr>
        <p:xfrm>
          <a:off x="3857348" y="2063338"/>
          <a:ext cx="3950563" cy="2666884"/>
        </p:xfrm>
        <a:graphic>
          <a:graphicData uri="http://schemas.openxmlformats.org/drawingml/2006/table">
            <a:tbl>
              <a:tblPr firstRow="1" bandRow="1">
                <a:tableStyleId>{7DF18680-E054-41AD-8BC1-D1AEF772440D}</a:tableStyleId>
              </a:tblPr>
              <a:tblGrid>
                <a:gridCol w="646810">
                  <a:extLst>
                    <a:ext uri="{9D8B030D-6E8A-4147-A177-3AD203B41FA5}">
                      <a16:colId xmlns:a16="http://schemas.microsoft.com/office/drawing/2014/main" val="4239819098"/>
                    </a:ext>
                  </a:extLst>
                </a:gridCol>
                <a:gridCol w="2495257">
                  <a:extLst>
                    <a:ext uri="{9D8B030D-6E8A-4147-A177-3AD203B41FA5}">
                      <a16:colId xmlns:a16="http://schemas.microsoft.com/office/drawing/2014/main" val="2919328531"/>
                    </a:ext>
                  </a:extLst>
                </a:gridCol>
                <a:gridCol w="808496">
                  <a:extLst>
                    <a:ext uri="{9D8B030D-6E8A-4147-A177-3AD203B41FA5}">
                      <a16:colId xmlns:a16="http://schemas.microsoft.com/office/drawing/2014/main" val="3590999367"/>
                    </a:ext>
                  </a:extLst>
                </a:gridCol>
              </a:tblGrid>
              <a:tr h="403906">
                <a:tc>
                  <a:txBody>
                    <a:bodyPr/>
                    <a:lstStyle/>
                    <a:p>
                      <a:pPr algn="ctr"/>
                      <a:endParaRPr lang="fr-FR" sz="700" dirty="0">
                        <a:latin typeface="Arial" panose="020B0604020202020204" pitchFamily="34" charset="0"/>
                        <a:cs typeface="Arial" panose="020B0604020202020204" pitchFamily="34" charset="0"/>
                      </a:endParaRPr>
                    </a:p>
                  </a:txBody>
                  <a:tcPr marL="36000" marR="36000" marT="0" marB="0" anchor="ctr"/>
                </a:tc>
                <a:tc>
                  <a:txBody>
                    <a:bodyPr/>
                    <a:lstStyle/>
                    <a:p>
                      <a:pPr algn="ctr"/>
                      <a:r>
                        <a:rPr lang="fr-FR" sz="700" dirty="0">
                          <a:latin typeface="Arial" panose="020B0604020202020204" pitchFamily="34" charset="0"/>
                          <a:cs typeface="Arial" panose="020B0604020202020204" pitchFamily="34" charset="0"/>
                        </a:rPr>
                        <a:t>Caractéristiques</a:t>
                      </a:r>
                    </a:p>
                  </a:txBody>
                  <a:tcPr marL="36000" marR="36000" marT="0" marB="0" anchor="ctr"/>
                </a:tc>
                <a:tc>
                  <a:txBody>
                    <a:bodyPr/>
                    <a:lstStyle/>
                    <a:p>
                      <a:pPr algn="ctr"/>
                      <a:r>
                        <a:rPr lang="fr-FR" sz="700" dirty="0">
                          <a:latin typeface="Arial" panose="020B0604020202020204" pitchFamily="34" charset="0"/>
                          <a:cs typeface="Arial" panose="020B0604020202020204" pitchFamily="34" charset="0"/>
                        </a:rPr>
                        <a:t>Critères</a:t>
                      </a:r>
                    </a:p>
                  </a:txBody>
                  <a:tcPr marL="36000" marR="36000" marT="0" marB="0" anchor="ctr"/>
                </a:tc>
                <a:extLst>
                  <a:ext uri="{0D108BD9-81ED-4DB2-BD59-A6C34878D82A}">
                    <a16:rowId xmlns:a16="http://schemas.microsoft.com/office/drawing/2014/main" val="1699918657"/>
                  </a:ext>
                </a:extLst>
              </a:tr>
              <a:tr h="403906">
                <a:tc>
                  <a:txBody>
                    <a:bodyPr/>
                    <a:lstStyle/>
                    <a:p>
                      <a:pPr algn="ctr"/>
                      <a:r>
                        <a:rPr lang="fr-FR" sz="700" b="1" dirty="0" err="1">
                          <a:solidFill>
                            <a:schemeClr val="tx1">
                              <a:lumMod val="75000"/>
                              <a:lumOff val="25000"/>
                            </a:schemeClr>
                          </a:solidFill>
                          <a:latin typeface="Arial" panose="020B0604020202020204" pitchFamily="34" charset="0"/>
                          <a:cs typeface="Arial" panose="020B0604020202020204" pitchFamily="34" charset="0"/>
                        </a:rPr>
                        <a:t>Resecable</a:t>
                      </a:r>
                      <a:r>
                        <a:rPr lang="fr-FR" sz="700" dirty="0">
                          <a:solidFill>
                            <a:schemeClr val="tx1">
                              <a:lumMod val="75000"/>
                              <a:lumOff val="25000"/>
                            </a:schemeClr>
                          </a:solidFill>
                          <a:latin typeface="Arial" panose="020B0604020202020204" pitchFamily="34" charset="0"/>
                          <a:cs typeface="Arial" panose="020B0604020202020204" pitchFamily="34" charset="0"/>
                        </a:rPr>
                        <a:t> (RS)</a:t>
                      </a:r>
                    </a:p>
                  </a:txBody>
                  <a:tcPr marL="36000" marR="36000" marT="0" marB="0" anchor="ctr">
                    <a:lnB w="19050" cap="flat" cmpd="sng" algn="ctr">
                      <a:solidFill>
                        <a:srgbClr val="C00000"/>
                      </a:solidFill>
                      <a:prstDash val="solid"/>
                      <a:round/>
                      <a:headEnd type="none" w="med" len="med"/>
                      <a:tailEnd type="none" w="med" len="med"/>
                    </a:lnB>
                  </a:tcPr>
                </a:tc>
                <a:tc>
                  <a:txBody>
                    <a:bodyPr/>
                    <a:lstStyle/>
                    <a:p>
                      <a:pPr marL="0" indent="0" algn="l">
                        <a:buFontTx/>
                        <a:buNone/>
                      </a:pPr>
                      <a:r>
                        <a:rPr lang="fr-FR" sz="700" dirty="0">
                          <a:solidFill>
                            <a:schemeClr val="tx1">
                              <a:lumMod val="75000"/>
                              <a:lumOff val="25000"/>
                            </a:schemeClr>
                          </a:solidFill>
                          <a:latin typeface="Arial" panose="020B0604020202020204" pitchFamily="34" charset="0"/>
                          <a:cs typeface="Arial" panose="020B0604020202020204" pitchFamily="34" charset="0"/>
                        </a:rPr>
                        <a:t>a</a:t>
                      </a:r>
                      <a:r>
                        <a:rPr lang="fr-FR" sz="700" baseline="0" dirty="0">
                          <a:solidFill>
                            <a:schemeClr val="tx1">
                              <a:lumMod val="75000"/>
                              <a:lumOff val="25000"/>
                            </a:schemeClr>
                          </a:solidFill>
                          <a:latin typeface="Arial" panose="020B0604020202020204" pitchFamily="34" charset="0"/>
                          <a:cs typeface="Arial" panose="020B0604020202020204" pitchFamily="34" charset="0"/>
                        </a:rPr>
                        <a:t> </a:t>
                      </a:r>
                      <a:r>
                        <a:rPr lang="fr-FR" sz="700" dirty="0">
                          <a:solidFill>
                            <a:schemeClr val="tx1">
                              <a:lumMod val="75000"/>
                              <a:lumOff val="25000"/>
                            </a:schemeClr>
                          </a:solidFill>
                          <a:latin typeface="Arial" panose="020B0604020202020204" pitchFamily="34" charset="0"/>
                          <a:cs typeface="Arial" panose="020B0604020202020204" pitchFamily="34" charset="0"/>
                        </a:rPr>
                        <a:t>Tissue non</a:t>
                      </a:r>
                      <a:r>
                        <a:rPr lang="fr-FR" sz="700" baseline="0" dirty="0">
                          <a:solidFill>
                            <a:schemeClr val="tx1">
                              <a:lumMod val="75000"/>
                              <a:lumOff val="25000"/>
                            </a:schemeClr>
                          </a:solidFill>
                          <a:latin typeface="Arial" panose="020B0604020202020204" pitchFamily="34" charset="0"/>
                          <a:cs typeface="Arial" panose="020B0604020202020204" pitchFamily="34" charset="0"/>
                        </a:rPr>
                        <a:t> tumoral entre tumeur et vaisseaux</a:t>
                      </a:r>
                    </a:p>
                    <a:p>
                      <a:pPr marL="0" indent="0" algn="l">
                        <a:buFontTx/>
                        <a:buNone/>
                      </a:pPr>
                      <a:r>
                        <a:rPr lang="fr-FR" sz="700" baseline="0" dirty="0">
                          <a:solidFill>
                            <a:schemeClr val="tx1">
                              <a:lumMod val="75000"/>
                              <a:lumOff val="25000"/>
                            </a:schemeClr>
                          </a:solidFill>
                          <a:latin typeface="Arial" panose="020B0604020202020204" pitchFamily="34" charset="0"/>
                          <a:cs typeface="Arial" panose="020B0604020202020204" pitchFamily="34" charset="0"/>
                        </a:rPr>
                        <a:t>b Absence de métastase</a:t>
                      </a:r>
                      <a:endParaRPr lang="fr-FR" sz="70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lnB w="19050" cap="flat" cmpd="sng" algn="ctr">
                      <a:solidFill>
                        <a:srgbClr val="C00000"/>
                      </a:solidFill>
                      <a:prstDash val="solid"/>
                      <a:round/>
                      <a:headEnd type="none" w="med" len="med"/>
                      <a:tailEnd type="none" w="med" len="med"/>
                    </a:lnB>
                  </a:tcPr>
                </a:tc>
                <a:tc>
                  <a:txBody>
                    <a:bodyPr/>
                    <a:lstStyle/>
                    <a:p>
                      <a:pPr algn="ctr"/>
                      <a:r>
                        <a:rPr lang="fr-FR" sz="700" dirty="0">
                          <a:solidFill>
                            <a:schemeClr val="tx1">
                              <a:lumMod val="75000"/>
                              <a:lumOff val="25000"/>
                            </a:schemeClr>
                          </a:solidFill>
                          <a:latin typeface="Arial" panose="020B0604020202020204" pitchFamily="34" charset="0"/>
                          <a:cs typeface="Arial" panose="020B0604020202020204" pitchFamily="34" charset="0"/>
                        </a:rPr>
                        <a:t>A</a:t>
                      </a:r>
                      <a:r>
                        <a:rPr lang="fr-FR" sz="700" baseline="0" dirty="0">
                          <a:solidFill>
                            <a:schemeClr val="tx1">
                              <a:lumMod val="75000"/>
                              <a:lumOff val="25000"/>
                            </a:schemeClr>
                          </a:solidFill>
                          <a:latin typeface="Arial" panose="020B0604020202020204" pitchFamily="34" charset="0"/>
                          <a:cs typeface="Arial" panose="020B0604020202020204" pitchFamily="34" charset="0"/>
                        </a:rPr>
                        <a:t> </a:t>
                      </a:r>
                      <a:r>
                        <a:rPr lang="fr-FR" sz="700" dirty="0">
                          <a:solidFill>
                            <a:schemeClr val="tx1">
                              <a:lumMod val="75000"/>
                              <a:lumOff val="25000"/>
                            </a:schemeClr>
                          </a:solidFill>
                          <a:latin typeface="Arial" panose="020B0604020202020204" pitchFamily="34" charset="0"/>
                          <a:cs typeface="Arial" panose="020B0604020202020204" pitchFamily="34" charset="0"/>
                        </a:rPr>
                        <a:t>et b</a:t>
                      </a:r>
                    </a:p>
                  </a:txBody>
                  <a:tcPr marL="36000" marR="36000" marT="0" marB="0" anchor="ctr">
                    <a:lnB w="19050" cap="flat" cmpd="sng" algn="ctr">
                      <a:solidFill>
                        <a:srgbClr val="C00000"/>
                      </a:solidFill>
                      <a:prstDash val="solid"/>
                      <a:round/>
                      <a:headEnd type="none" w="med" len="med"/>
                      <a:tailEnd type="none" w="med" len="med"/>
                    </a:lnB>
                  </a:tcPr>
                </a:tc>
                <a:extLst>
                  <a:ext uri="{0D108BD9-81ED-4DB2-BD59-A6C34878D82A}">
                    <a16:rowId xmlns:a16="http://schemas.microsoft.com/office/drawing/2014/main" val="3840898230"/>
                  </a:ext>
                </a:extLst>
              </a:tr>
              <a:tr h="929536">
                <a:tc>
                  <a:txBody>
                    <a:bodyPr/>
                    <a:lstStyle/>
                    <a:p>
                      <a:pPr algn="ctr"/>
                      <a:r>
                        <a:rPr lang="fr-FR" sz="700" b="1" dirty="0">
                          <a:solidFill>
                            <a:schemeClr val="tx1">
                              <a:lumMod val="75000"/>
                              <a:lumOff val="25000"/>
                            </a:schemeClr>
                          </a:solidFill>
                          <a:latin typeface="Arial" panose="020B0604020202020204" pitchFamily="34" charset="0"/>
                          <a:cs typeface="Arial" panose="020B0604020202020204" pitchFamily="34" charset="0"/>
                        </a:rPr>
                        <a:t>Borderline </a:t>
                      </a:r>
                      <a:r>
                        <a:rPr lang="fr-FR" sz="700" b="1" dirty="0" err="1">
                          <a:solidFill>
                            <a:schemeClr val="tx1">
                              <a:lumMod val="75000"/>
                              <a:lumOff val="25000"/>
                            </a:schemeClr>
                          </a:solidFill>
                          <a:latin typeface="Arial" panose="020B0604020202020204" pitchFamily="34" charset="0"/>
                          <a:cs typeface="Arial" panose="020B0604020202020204" pitchFamily="34" charset="0"/>
                        </a:rPr>
                        <a:t>resectable</a:t>
                      </a:r>
                      <a:r>
                        <a:rPr lang="fr-FR" sz="700" b="1" dirty="0">
                          <a:solidFill>
                            <a:schemeClr val="tx1">
                              <a:lumMod val="75000"/>
                              <a:lumOff val="25000"/>
                            </a:schemeClr>
                          </a:solidFill>
                          <a:latin typeface="Arial" panose="020B0604020202020204" pitchFamily="34" charset="0"/>
                          <a:cs typeface="Arial" panose="020B0604020202020204" pitchFamily="34" charset="0"/>
                        </a:rPr>
                        <a:t> </a:t>
                      </a:r>
                      <a:r>
                        <a:rPr lang="fr-FR" sz="700" dirty="0">
                          <a:solidFill>
                            <a:schemeClr val="tx1">
                              <a:lumMod val="75000"/>
                              <a:lumOff val="25000"/>
                            </a:schemeClr>
                          </a:solidFill>
                          <a:latin typeface="Arial" panose="020B0604020202020204" pitchFamily="34" charset="0"/>
                          <a:cs typeface="Arial" panose="020B0604020202020204" pitchFamily="34" charset="0"/>
                        </a:rPr>
                        <a:t>(BR)</a:t>
                      </a:r>
                    </a:p>
                  </a:txBody>
                  <a:tcPr marL="36000" marR="36000" marT="0" marB="0" anchor="ctr">
                    <a:lnL w="19050" cap="flat" cmpd="sng" algn="ctr">
                      <a:solidFill>
                        <a:srgbClr val="C00000"/>
                      </a:solidFill>
                      <a:prstDash val="solid"/>
                      <a:round/>
                      <a:headEnd type="none" w="med" len="med"/>
                      <a:tailEnd type="none" w="med" len="med"/>
                    </a:lnL>
                    <a:lnT w="19050" cap="flat" cmpd="sng" algn="ctr">
                      <a:solidFill>
                        <a:srgbClr val="C00000"/>
                      </a:solidFill>
                      <a:prstDash val="solid"/>
                      <a:round/>
                      <a:headEnd type="none" w="med" len="med"/>
                      <a:tailEnd type="none" w="med" len="med"/>
                    </a:lnT>
                    <a:lnB w="19050" cap="flat" cmpd="sng" algn="ctr">
                      <a:solidFill>
                        <a:srgbClr val="C00000"/>
                      </a:solidFill>
                      <a:prstDash val="solid"/>
                      <a:round/>
                      <a:headEnd type="none" w="med" len="med"/>
                      <a:tailEnd type="none" w="med" len="med"/>
                    </a:lnB>
                  </a:tcPr>
                </a:tc>
                <a:tc>
                  <a:txBody>
                    <a:bodyPr/>
                    <a:lstStyle/>
                    <a:p>
                      <a:pPr algn="l"/>
                      <a:r>
                        <a:rPr lang="fr-FR" sz="700" dirty="0">
                          <a:solidFill>
                            <a:schemeClr val="tx1">
                              <a:lumMod val="75000"/>
                              <a:lumOff val="25000"/>
                            </a:schemeClr>
                          </a:solidFill>
                          <a:latin typeface="Arial" panose="020B0604020202020204" pitchFamily="34" charset="0"/>
                          <a:cs typeface="Arial" panose="020B0604020202020204" pitchFamily="34" charset="0"/>
                        </a:rPr>
                        <a:t>a</a:t>
                      </a:r>
                      <a:r>
                        <a:rPr lang="fr-FR" sz="700" baseline="0" dirty="0">
                          <a:solidFill>
                            <a:schemeClr val="tx1">
                              <a:lumMod val="75000"/>
                              <a:lumOff val="25000"/>
                            </a:schemeClr>
                          </a:solidFill>
                          <a:latin typeface="Arial" panose="020B0604020202020204" pitchFamily="34" charset="0"/>
                          <a:cs typeface="Arial" panose="020B0604020202020204" pitchFamily="34" charset="0"/>
                        </a:rPr>
                        <a:t> Absence de tissue normal entre la tumeur et Vx</a:t>
                      </a:r>
                    </a:p>
                    <a:p>
                      <a:pPr algn="l"/>
                      <a:r>
                        <a:rPr lang="fr-FR" sz="700" baseline="0" dirty="0">
                          <a:solidFill>
                            <a:schemeClr val="tx1">
                              <a:lumMod val="75000"/>
                              <a:lumOff val="25000"/>
                            </a:schemeClr>
                          </a:solidFill>
                          <a:latin typeface="Arial" panose="020B0604020202020204" pitchFamily="34" charset="0"/>
                          <a:cs typeface="Arial" panose="020B0604020202020204" pitchFamily="34" charset="0"/>
                        </a:rPr>
                        <a:t>b Envahissement veineux (contact et/ou distorsion) de la veine mésentérique sup, veine porte, ou de la confluence </a:t>
                      </a:r>
                      <a:r>
                        <a:rPr lang="fr-FR" sz="700" baseline="0" dirty="0" err="1">
                          <a:solidFill>
                            <a:schemeClr val="tx1">
                              <a:lumMod val="75000"/>
                              <a:lumOff val="25000"/>
                            </a:schemeClr>
                          </a:solidFill>
                          <a:latin typeface="Arial" panose="020B0604020202020204" pitchFamily="34" charset="0"/>
                          <a:cs typeface="Arial" panose="020B0604020202020204" pitchFamily="34" charset="0"/>
                        </a:rPr>
                        <a:t>mesentérico</a:t>
                      </a:r>
                      <a:r>
                        <a:rPr lang="fr-FR" sz="700" baseline="0" dirty="0">
                          <a:solidFill>
                            <a:schemeClr val="tx1">
                              <a:lumMod val="75000"/>
                              <a:lumOff val="25000"/>
                            </a:schemeClr>
                          </a:solidFill>
                          <a:latin typeface="Arial" panose="020B0604020202020204" pitchFamily="34" charset="0"/>
                          <a:cs typeface="Arial" panose="020B0604020202020204" pitchFamily="34" charset="0"/>
                        </a:rPr>
                        <a:t> porte permettant une reconstruction chirurgicale. </a:t>
                      </a:r>
                    </a:p>
                    <a:p>
                      <a:pPr algn="l"/>
                      <a:r>
                        <a:rPr lang="fr-FR" sz="700" baseline="0" dirty="0">
                          <a:solidFill>
                            <a:schemeClr val="tx1">
                              <a:lumMod val="75000"/>
                              <a:lumOff val="25000"/>
                            </a:schemeClr>
                          </a:solidFill>
                          <a:latin typeface="Arial" panose="020B0604020202020204" pitchFamily="34" charset="0"/>
                          <a:cs typeface="Arial" panose="020B0604020202020204" pitchFamily="34" charset="0"/>
                        </a:rPr>
                        <a:t>c tumeur avec contact Vx &lt;180° de l’artère mésentérique sup ou axe </a:t>
                      </a:r>
                      <a:r>
                        <a:rPr lang="fr-FR" sz="700" baseline="0" dirty="0" err="1">
                          <a:solidFill>
                            <a:schemeClr val="tx1">
                              <a:lumMod val="75000"/>
                              <a:lumOff val="25000"/>
                            </a:schemeClr>
                          </a:solidFill>
                          <a:latin typeface="Arial" panose="020B0604020202020204" pitchFamily="34" charset="0"/>
                          <a:cs typeface="Arial" panose="020B0604020202020204" pitchFamily="34" charset="0"/>
                        </a:rPr>
                        <a:t>coeliaque</a:t>
                      </a:r>
                      <a:r>
                        <a:rPr lang="fr-FR" sz="700" baseline="0" dirty="0">
                          <a:solidFill>
                            <a:schemeClr val="tx1">
                              <a:lumMod val="75000"/>
                              <a:lumOff val="25000"/>
                            </a:schemeClr>
                          </a:solidFill>
                          <a:latin typeface="Arial" panose="020B0604020202020204" pitchFamily="34" charset="0"/>
                          <a:cs typeface="Arial" panose="020B0604020202020204" pitchFamily="34" charset="0"/>
                        </a:rPr>
                        <a:t>. </a:t>
                      </a:r>
                    </a:p>
                    <a:p>
                      <a:pPr algn="l"/>
                      <a:r>
                        <a:rPr lang="fr-FR" sz="700" baseline="0" dirty="0">
                          <a:solidFill>
                            <a:schemeClr val="tx1">
                              <a:lumMod val="75000"/>
                              <a:lumOff val="25000"/>
                            </a:schemeClr>
                          </a:solidFill>
                          <a:latin typeface="Arial" panose="020B0604020202020204" pitchFamily="34" charset="0"/>
                          <a:cs typeface="Arial" panose="020B0604020202020204" pitchFamily="34" charset="0"/>
                        </a:rPr>
                        <a:t>d absence de métastases  </a:t>
                      </a:r>
                      <a:endParaRPr lang="fr-FR" sz="70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lnT w="19050" cap="flat" cmpd="sng" algn="ctr">
                      <a:solidFill>
                        <a:srgbClr val="C00000"/>
                      </a:solidFill>
                      <a:prstDash val="solid"/>
                      <a:round/>
                      <a:headEnd type="none" w="med" len="med"/>
                      <a:tailEnd type="none" w="med" len="med"/>
                    </a:lnT>
                    <a:lnB w="19050" cap="flat" cmpd="sng" algn="ctr">
                      <a:solidFill>
                        <a:srgbClr val="C00000"/>
                      </a:solidFill>
                      <a:prstDash val="solid"/>
                      <a:round/>
                      <a:headEnd type="none" w="med" len="med"/>
                      <a:tailEnd type="none" w="med" len="med"/>
                    </a:lnB>
                  </a:tcPr>
                </a:tc>
                <a:tc>
                  <a:txBody>
                    <a:bodyPr/>
                    <a:lstStyle/>
                    <a:p>
                      <a:pPr algn="ctr"/>
                      <a:r>
                        <a:rPr lang="fr-FR" sz="700" dirty="0">
                          <a:solidFill>
                            <a:schemeClr val="tx1">
                              <a:lumMod val="75000"/>
                              <a:lumOff val="25000"/>
                            </a:schemeClr>
                          </a:solidFill>
                          <a:latin typeface="Arial" panose="020B0604020202020204" pitchFamily="34" charset="0"/>
                          <a:cs typeface="Arial" panose="020B0604020202020204" pitchFamily="34" charset="0"/>
                        </a:rPr>
                        <a:t>A et/ou b </a:t>
                      </a:r>
                      <a:br>
                        <a:rPr lang="fr-FR" sz="700" dirty="0">
                          <a:solidFill>
                            <a:schemeClr val="tx1">
                              <a:lumMod val="75000"/>
                              <a:lumOff val="25000"/>
                            </a:schemeClr>
                          </a:solidFill>
                          <a:latin typeface="Arial" panose="020B0604020202020204" pitchFamily="34" charset="0"/>
                          <a:cs typeface="Arial" panose="020B0604020202020204" pitchFamily="34" charset="0"/>
                        </a:rPr>
                      </a:br>
                      <a:r>
                        <a:rPr lang="fr-FR" sz="700" dirty="0">
                          <a:solidFill>
                            <a:schemeClr val="tx1">
                              <a:lumMod val="75000"/>
                              <a:lumOff val="25000"/>
                            </a:schemeClr>
                          </a:solidFill>
                          <a:latin typeface="Arial" panose="020B0604020202020204" pitchFamily="34" charset="0"/>
                          <a:cs typeface="Arial" panose="020B0604020202020204" pitchFamily="34" charset="0"/>
                        </a:rPr>
                        <a:t>ou c </a:t>
                      </a:r>
                    </a:p>
                    <a:p>
                      <a:pPr algn="ctr"/>
                      <a:r>
                        <a:rPr lang="fr-FR" sz="700" dirty="0">
                          <a:solidFill>
                            <a:schemeClr val="tx1">
                              <a:lumMod val="75000"/>
                              <a:lumOff val="25000"/>
                            </a:schemeClr>
                          </a:solidFill>
                          <a:latin typeface="Arial" panose="020B0604020202020204" pitchFamily="34" charset="0"/>
                          <a:cs typeface="Arial" panose="020B0604020202020204" pitchFamily="34" charset="0"/>
                        </a:rPr>
                        <a:t>Et d</a:t>
                      </a:r>
                    </a:p>
                  </a:txBody>
                  <a:tcPr marL="36000" marR="36000" marT="0" marB="0" anchor="ctr">
                    <a:lnR w="19050" cap="flat" cmpd="sng" algn="ctr">
                      <a:solidFill>
                        <a:srgbClr val="C00000"/>
                      </a:solidFill>
                      <a:prstDash val="solid"/>
                      <a:round/>
                      <a:headEnd type="none" w="med" len="med"/>
                      <a:tailEnd type="none" w="med" len="med"/>
                    </a:lnR>
                    <a:lnT w="19050" cap="flat" cmpd="sng" algn="ctr">
                      <a:solidFill>
                        <a:srgbClr val="C00000"/>
                      </a:solidFill>
                      <a:prstDash val="solid"/>
                      <a:round/>
                      <a:headEnd type="none" w="med" len="med"/>
                      <a:tailEnd type="none" w="med" len="med"/>
                    </a:lnT>
                    <a:lnB w="19050" cap="flat" cmpd="sng" algn="ctr">
                      <a:solidFill>
                        <a:srgbClr val="C00000"/>
                      </a:solidFill>
                      <a:prstDash val="solid"/>
                      <a:round/>
                      <a:headEnd type="none" w="med" len="med"/>
                      <a:tailEnd type="none" w="med" len="med"/>
                    </a:lnB>
                  </a:tcPr>
                </a:tc>
                <a:extLst>
                  <a:ext uri="{0D108BD9-81ED-4DB2-BD59-A6C34878D82A}">
                    <a16:rowId xmlns:a16="http://schemas.microsoft.com/office/drawing/2014/main" val="424163718"/>
                  </a:ext>
                </a:extLst>
              </a:tr>
              <a:tr h="929536">
                <a:tc>
                  <a:txBody>
                    <a:bodyPr/>
                    <a:lstStyle/>
                    <a:p>
                      <a:pPr algn="ctr"/>
                      <a:r>
                        <a:rPr lang="fr-FR" sz="700" b="1" dirty="0">
                          <a:solidFill>
                            <a:schemeClr val="tx1">
                              <a:lumMod val="75000"/>
                              <a:lumOff val="25000"/>
                            </a:schemeClr>
                          </a:solidFill>
                          <a:latin typeface="Arial" panose="020B0604020202020204" pitchFamily="34" charset="0"/>
                          <a:cs typeface="Arial" panose="020B0604020202020204" pitchFamily="34" charset="0"/>
                        </a:rPr>
                        <a:t>Non</a:t>
                      </a:r>
                      <a:r>
                        <a:rPr lang="fr-FR" sz="700" b="1" baseline="0" dirty="0">
                          <a:solidFill>
                            <a:schemeClr val="tx1">
                              <a:lumMod val="75000"/>
                              <a:lumOff val="25000"/>
                            </a:schemeClr>
                          </a:solidFill>
                          <a:latin typeface="Arial" panose="020B0604020202020204" pitchFamily="34" charset="0"/>
                          <a:cs typeface="Arial" panose="020B0604020202020204" pitchFamily="34" charset="0"/>
                        </a:rPr>
                        <a:t> </a:t>
                      </a:r>
                      <a:r>
                        <a:rPr lang="fr-FR" sz="700" b="1" baseline="0" dirty="0" err="1">
                          <a:solidFill>
                            <a:schemeClr val="tx1">
                              <a:lumMod val="75000"/>
                              <a:lumOff val="25000"/>
                            </a:schemeClr>
                          </a:solidFill>
                          <a:latin typeface="Arial" panose="020B0604020202020204" pitchFamily="34" charset="0"/>
                          <a:cs typeface="Arial" panose="020B0604020202020204" pitchFamily="34" charset="0"/>
                        </a:rPr>
                        <a:t>résécable</a:t>
                      </a:r>
                      <a:endParaRPr lang="fr-FR" sz="700" b="1"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lnT w="19050" cap="flat" cmpd="sng" algn="ctr">
                      <a:solidFill>
                        <a:srgbClr val="C00000"/>
                      </a:solidFill>
                      <a:prstDash val="solid"/>
                      <a:round/>
                      <a:headEnd type="none" w="med" len="med"/>
                      <a:tailEnd type="none" w="med" len="med"/>
                    </a:lnT>
                  </a:tcPr>
                </a:tc>
                <a:tc>
                  <a:txBody>
                    <a:bodyPr/>
                    <a:lstStyle/>
                    <a:p>
                      <a:pPr algn="l"/>
                      <a:r>
                        <a:rPr lang="fr-FR" sz="700" dirty="0">
                          <a:solidFill>
                            <a:schemeClr val="tx1">
                              <a:lumMod val="75000"/>
                              <a:lumOff val="25000"/>
                            </a:schemeClr>
                          </a:solidFill>
                          <a:latin typeface="Arial" panose="020B0604020202020204" pitchFamily="34" charset="0"/>
                          <a:cs typeface="Arial" panose="020B0604020202020204" pitchFamily="34" charset="0"/>
                        </a:rPr>
                        <a:t>a</a:t>
                      </a:r>
                      <a:r>
                        <a:rPr lang="fr-FR" sz="700" baseline="0" dirty="0">
                          <a:solidFill>
                            <a:schemeClr val="tx1">
                              <a:lumMod val="75000"/>
                              <a:lumOff val="25000"/>
                            </a:schemeClr>
                          </a:solidFill>
                          <a:latin typeface="Arial" panose="020B0604020202020204" pitchFamily="34" charset="0"/>
                          <a:cs typeface="Arial" panose="020B0604020202020204" pitchFamily="34" charset="0"/>
                        </a:rPr>
                        <a:t> Contact de l’artère mésentérique sup ou de l’axe </a:t>
                      </a:r>
                      <a:r>
                        <a:rPr lang="fr-FR" sz="700" baseline="0" dirty="0" err="1">
                          <a:solidFill>
                            <a:schemeClr val="tx1">
                              <a:lumMod val="75000"/>
                              <a:lumOff val="25000"/>
                            </a:schemeClr>
                          </a:solidFill>
                          <a:latin typeface="Arial" panose="020B0604020202020204" pitchFamily="34" charset="0"/>
                          <a:cs typeface="Arial" panose="020B0604020202020204" pitchFamily="34" charset="0"/>
                        </a:rPr>
                        <a:t>coeliaque</a:t>
                      </a:r>
                      <a:r>
                        <a:rPr lang="fr-FR" sz="700" baseline="0" dirty="0">
                          <a:solidFill>
                            <a:schemeClr val="tx1">
                              <a:lumMod val="75000"/>
                              <a:lumOff val="25000"/>
                            </a:schemeClr>
                          </a:solidFill>
                          <a:latin typeface="Arial" panose="020B0604020202020204" pitchFamily="34" charset="0"/>
                          <a:cs typeface="Arial" panose="020B0604020202020204" pitchFamily="34" charset="0"/>
                        </a:rPr>
                        <a:t> de plus de 180°</a:t>
                      </a:r>
                    </a:p>
                    <a:p>
                      <a:pPr algn="l"/>
                      <a:r>
                        <a:rPr lang="fr-FR" sz="700" baseline="0" dirty="0">
                          <a:solidFill>
                            <a:schemeClr val="tx1">
                              <a:lumMod val="75000"/>
                              <a:lumOff val="25000"/>
                            </a:schemeClr>
                          </a:solidFill>
                          <a:latin typeface="Arial" panose="020B0604020202020204" pitchFamily="34" charset="0"/>
                          <a:cs typeface="Arial" panose="020B0604020202020204" pitchFamily="34" charset="0"/>
                        </a:rPr>
                        <a:t>b Long segment de contact/occlusion de la veine mésentérique sup, la veine porte ou la confluence </a:t>
                      </a:r>
                      <a:r>
                        <a:rPr lang="fr-FR" sz="700" baseline="0" dirty="0" err="1">
                          <a:solidFill>
                            <a:schemeClr val="tx1">
                              <a:lumMod val="75000"/>
                              <a:lumOff val="25000"/>
                            </a:schemeClr>
                          </a:solidFill>
                          <a:latin typeface="Arial" panose="020B0604020202020204" pitchFamily="34" charset="0"/>
                          <a:cs typeface="Arial" panose="020B0604020202020204" pitchFamily="34" charset="0"/>
                        </a:rPr>
                        <a:t>mésentérico</a:t>
                      </a:r>
                      <a:r>
                        <a:rPr lang="fr-FR" sz="700" baseline="0" dirty="0">
                          <a:solidFill>
                            <a:schemeClr val="tx1">
                              <a:lumMod val="75000"/>
                              <a:lumOff val="25000"/>
                            </a:schemeClr>
                          </a:solidFill>
                          <a:latin typeface="Arial" panose="020B0604020202020204" pitchFamily="34" charset="0"/>
                          <a:cs typeface="Arial" panose="020B0604020202020204" pitchFamily="34" charset="0"/>
                        </a:rPr>
                        <a:t> porte sans possibilité de reconstruction vasculaire. </a:t>
                      </a:r>
                    </a:p>
                    <a:p>
                      <a:pPr algn="l"/>
                      <a:r>
                        <a:rPr lang="fr-FR" sz="700" dirty="0">
                          <a:solidFill>
                            <a:schemeClr val="tx1">
                              <a:lumMod val="75000"/>
                              <a:lumOff val="25000"/>
                            </a:schemeClr>
                          </a:solidFill>
                          <a:latin typeface="Arial" panose="020B0604020202020204" pitchFamily="34" charset="0"/>
                          <a:cs typeface="Arial" panose="020B0604020202020204" pitchFamily="34" charset="0"/>
                        </a:rPr>
                        <a:t>c</a:t>
                      </a:r>
                      <a:r>
                        <a:rPr lang="fr-FR" sz="700" baseline="0" dirty="0">
                          <a:solidFill>
                            <a:schemeClr val="tx1">
                              <a:lumMod val="75000"/>
                              <a:lumOff val="25000"/>
                            </a:schemeClr>
                          </a:solidFill>
                          <a:latin typeface="Arial" panose="020B0604020202020204" pitchFamily="34" charset="0"/>
                          <a:cs typeface="Arial" panose="020B0604020202020204" pitchFamily="34" charset="0"/>
                        </a:rPr>
                        <a:t> Artère mésentérique sup englobée</a:t>
                      </a:r>
                    </a:p>
                    <a:p>
                      <a:pPr algn="l"/>
                      <a:r>
                        <a:rPr lang="fr-FR" sz="700" baseline="0" dirty="0">
                          <a:solidFill>
                            <a:schemeClr val="tx1">
                              <a:lumMod val="75000"/>
                              <a:lumOff val="25000"/>
                            </a:schemeClr>
                          </a:solidFill>
                          <a:latin typeface="Arial" panose="020B0604020202020204" pitchFamily="34" charset="0"/>
                          <a:cs typeface="Arial" panose="020B0604020202020204" pitchFamily="34" charset="0"/>
                        </a:rPr>
                        <a:t>d Métastase à distance</a:t>
                      </a:r>
                      <a:endParaRPr lang="fr-FR" sz="70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lnT w="19050" cap="flat" cmpd="sng" algn="ctr">
                      <a:solidFill>
                        <a:srgbClr val="C00000"/>
                      </a:solidFill>
                      <a:prstDash val="solid"/>
                      <a:round/>
                      <a:headEnd type="none" w="med" len="med"/>
                      <a:tailEnd type="none" w="med" len="med"/>
                    </a:lnT>
                  </a:tcPr>
                </a:tc>
                <a:tc>
                  <a:txBody>
                    <a:bodyPr/>
                    <a:lstStyle/>
                    <a:p>
                      <a:pPr algn="ctr"/>
                      <a:r>
                        <a:rPr lang="fr-FR" sz="700" dirty="0">
                          <a:solidFill>
                            <a:schemeClr val="tx1">
                              <a:lumMod val="75000"/>
                              <a:lumOff val="25000"/>
                            </a:schemeClr>
                          </a:solidFill>
                          <a:latin typeface="Arial" panose="020B0604020202020204" pitchFamily="34" charset="0"/>
                          <a:cs typeface="Arial" panose="020B0604020202020204" pitchFamily="34" charset="0"/>
                        </a:rPr>
                        <a:t>a</a:t>
                      </a:r>
                      <a:r>
                        <a:rPr lang="fr-FR" sz="700" baseline="0" dirty="0">
                          <a:solidFill>
                            <a:schemeClr val="tx1">
                              <a:lumMod val="75000"/>
                              <a:lumOff val="25000"/>
                            </a:schemeClr>
                          </a:solidFill>
                          <a:latin typeface="Arial" panose="020B0604020202020204" pitchFamily="34" charset="0"/>
                          <a:cs typeface="Arial" panose="020B0604020202020204" pitchFamily="34" charset="0"/>
                        </a:rPr>
                        <a:t> et/ou b et/ou c et/ou d</a:t>
                      </a:r>
                      <a:endParaRPr lang="fr-FR" sz="70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lnT w="19050" cap="flat" cmpd="sng" algn="ctr">
                      <a:solidFill>
                        <a:srgbClr val="C00000"/>
                      </a:solidFill>
                      <a:prstDash val="solid"/>
                      <a:round/>
                      <a:headEnd type="none" w="med" len="med"/>
                      <a:tailEnd type="none" w="med" len="med"/>
                    </a:lnT>
                  </a:tcPr>
                </a:tc>
                <a:extLst>
                  <a:ext uri="{0D108BD9-81ED-4DB2-BD59-A6C34878D82A}">
                    <a16:rowId xmlns:a16="http://schemas.microsoft.com/office/drawing/2014/main" val="240403692"/>
                  </a:ext>
                </a:extLst>
              </a:tr>
            </a:tbl>
          </a:graphicData>
        </a:graphic>
      </p:graphicFrame>
    </p:spTree>
    <p:extLst>
      <p:ext uri="{BB962C8B-B14F-4D97-AF65-F5344CB8AC3E}">
        <p14:creationId xmlns:p14="http://schemas.microsoft.com/office/powerpoint/2010/main" val="3138138597"/>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Shape 124"/>
        <p:cNvGrpSpPr/>
        <p:nvPr/>
      </p:nvGrpSpPr>
      <p:grpSpPr>
        <a:xfrm>
          <a:off x="0" y="0"/>
          <a:ext cx="0" cy="0"/>
          <a:chOff x="0" y="0"/>
          <a:chExt cx="0" cy="0"/>
        </a:xfrm>
      </p:grpSpPr>
      <p:sp>
        <p:nvSpPr>
          <p:cNvPr id="8" name="Google Shape;113;p18"/>
          <p:cNvSpPr txBox="1">
            <a:spLocks noGrp="1"/>
          </p:cNvSpPr>
          <p:nvPr>
            <p:ph type="title"/>
          </p:nvPr>
        </p:nvSpPr>
        <p:spPr>
          <a:prstGeom prst="rect">
            <a:avLst/>
          </a:prstGeom>
          <a:noFill/>
          <a:ln>
            <a:noFill/>
          </a:ln>
        </p:spPr>
        <p:txBody>
          <a:bodyPr spcFirstLastPara="1" wrap="square" lIns="91425" tIns="45700" rIns="91425" bIns="45700" anchor="ctr" anchorCtr="0">
            <a:noAutofit/>
          </a:bodyPr>
          <a:lstStyle/>
          <a:p>
            <a:pPr lvl="0">
              <a:spcBef>
                <a:spcPts val="0"/>
              </a:spcBef>
              <a:buClr>
                <a:schemeClr val="dk1"/>
              </a:buClr>
              <a:buSzPts val="2000"/>
            </a:pPr>
            <a:r>
              <a:rPr lang="fr-FR" dirty="0"/>
              <a:t>Cancer du pancréas borderline et CT/RCT péri-opératoire </a:t>
            </a:r>
            <a:br>
              <a:rPr lang="fr-FR" dirty="0"/>
            </a:br>
            <a:r>
              <a:rPr lang="fr-FR" b="1" dirty="0"/>
              <a:t>Etude ESPAC 5F</a:t>
            </a:r>
            <a:endParaRPr sz="2000" dirty="0"/>
          </a:p>
        </p:txBody>
      </p:sp>
      <p:sp>
        <p:nvSpPr>
          <p:cNvPr id="2" name="Espace réservé du contenu 1">
            <a:extLst>
              <a:ext uri="{FF2B5EF4-FFF2-40B4-BE49-F238E27FC236}">
                <a16:creationId xmlns:a16="http://schemas.microsoft.com/office/drawing/2014/main" id="{EF602BDC-EBC0-4636-9F99-67D6A9800CFA}"/>
              </a:ext>
            </a:extLst>
          </p:cNvPr>
          <p:cNvSpPr>
            <a:spLocks noGrp="1"/>
          </p:cNvSpPr>
          <p:nvPr>
            <p:ph sz="half" idx="1"/>
          </p:nvPr>
        </p:nvSpPr>
        <p:spPr/>
        <p:txBody>
          <a:bodyPr/>
          <a:lstStyle/>
          <a:p>
            <a:r>
              <a:rPr lang="fr-FR" dirty="0"/>
              <a:t>Phase II Internationale Randomisée à 4 bras </a:t>
            </a:r>
          </a:p>
        </p:txBody>
      </p:sp>
      <p:sp>
        <p:nvSpPr>
          <p:cNvPr id="7" name="ZoneTexte 6">
            <a:extLst>
              <a:ext uri="{FF2B5EF4-FFF2-40B4-BE49-F238E27FC236}">
                <a16:creationId xmlns:a16="http://schemas.microsoft.com/office/drawing/2014/main" id="{14BB61A5-6F9A-FB4E-9BE0-8E8A09E030D4}"/>
              </a:ext>
            </a:extLst>
          </p:cNvPr>
          <p:cNvSpPr txBox="1"/>
          <p:nvPr/>
        </p:nvSpPr>
        <p:spPr>
          <a:xfrm>
            <a:off x="0" y="4912668"/>
            <a:ext cx="2209259"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Ghaneh</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P et al, ASCO2020, Abs 4505</a:t>
            </a:r>
          </a:p>
        </p:txBody>
      </p:sp>
      <p:grpSp>
        <p:nvGrpSpPr>
          <p:cNvPr id="3" name="Groupe 2">
            <a:extLst>
              <a:ext uri="{FF2B5EF4-FFF2-40B4-BE49-F238E27FC236}">
                <a16:creationId xmlns:a16="http://schemas.microsoft.com/office/drawing/2014/main" id="{B6A22D89-8992-4439-8369-19AB8744E177}"/>
              </a:ext>
            </a:extLst>
          </p:cNvPr>
          <p:cNvGrpSpPr/>
          <p:nvPr/>
        </p:nvGrpSpPr>
        <p:grpSpPr>
          <a:xfrm>
            <a:off x="328568" y="1261754"/>
            <a:ext cx="8365745" cy="3344970"/>
            <a:chOff x="264192" y="1360241"/>
            <a:chExt cx="11391022" cy="4559944"/>
          </a:xfrm>
        </p:grpSpPr>
        <p:sp>
          <p:nvSpPr>
            <p:cNvPr id="10" name="Rectangle à coins arrondis 4">
              <a:extLst>
                <a:ext uri="{FF2B5EF4-FFF2-40B4-BE49-F238E27FC236}">
                  <a16:creationId xmlns:a16="http://schemas.microsoft.com/office/drawing/2014/main" id="{A7CEE5D2-63B3-429D-B516-A791AA48AD46}"/>
                </a:ext>
              </a:extLst>
            </p:cNvPr>
            <p:cNvSpPr/>
            <p:nvPr/>
          </p:nvSpPr>
          <p:spPr>
            <a:xfrm>
              <a:off x="294721" y="1360241"/>
              <a:ext cx="11360493" cy="4559944"/>
            </a:xfrm>
            <a:prstGeom prst="roundRect">
              <a:avLst>
                <a:gd name="adj" fmla="val 5248"/>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1" name="Text Box 8">
              <a:extLst>
                <a:ext uri="{FF2B5EF4-FFF2-40B4-BE49-F238E27FC236}">
                  <a16:creationId xmlns:a16="http://schemas.microsoft.com/office/drawing/2014/main" id="{B560B1DC-DCDF-425F-94B7-3836F9400431}"/>
                </a:ext>
              </a:extLst>
            </p:cNvPr>
            <p:cNvSpPr txBox="1">
              <a:spLocks noChangeArrowheads="1"/>
            </p:cNvSpPr>
            <p:nvPr/>
          </p:nvSpPr>
          <p:spPr bwMode="auto">
            <a:xfrm>
              <a:off x="264192" y="4735316"/>
              <a:ext cx="1529882" cy="786691"/>
            </a:xfrm>
            <a:prstGeom prst="rect">
              <a:avLst/>
            </a:prstGeom>
            <a:noFill/>
            <a:ln w="9525">
              <a:noFill/>
              <a:miter lim="800000"/>
              <a:headEnd/>
              <a:tailEnd/>
            </a:ln>
          </p:spPr>
          <p:txBody>
            <a:bodyPr wrap="square">
              <a:spAutoFit/>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GB" sz="105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Revue </a:t>
              </a:r>
              <a:r>
                <a:rPr kumimoji="0" lang="en-GB" sz="1050" b="1"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centralisée</a:t>
              </a:r>
              <a:r>
                <a:rPr kumimoji="0" lang="en-GB" sz="105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TDM</a:t>
              </a:r>
              <a:endParaRPr kumimoji="0" lang="en-GB" sz="1000" b="0" i="0" u="none" strike="noStrike" kern="1200" cap="none" spc="0" normalizeH="0" baseline="0" noProof="0" dirty="0">
                <a:ln>
                  <a:noFill/>
                </a:ln>
                <a:solidFill>
                  <a:srgbClr val="1789A5"/>
                </a:solidFill>
                <a:effectLst/>
                <a:uLnTx/>
                <a:uFillTx/>
                <a:latin typeface="Arial" panose="020B0604020202020204" pitchFamily="34" charset="0"/>
                <a:ea typeface="+mn-ea"/>
                <a:cs typeface="Arial" panose="020B0604020202020204" pitchFamily="34" charset="0"/>
              </a:endParaRPr>
            </a:p>
          </p:txBody>
        </p:sp>
        <p:cxnSp>
          <p:nvCxnSpPr>
            <p:cNvPr id="12" name="Straight Arrow Connector 12">
              <a:extLst>
                <a:ext uri="{FF2B5EF4-FFF2-40B4-BE49-F238E27FC236}">
                  <a16:creationId xmlns:a16="http://schemas.microsoft.com/office/drawing/2014/main" id="{C27798E0-7268-4F8D-9BF8-F701C1C01BB2}"/>
                </a:ext>
              </a:extLst>
            </p:cNvPr>
            <p:cNvCxnSpPr>
              <a:cxnSpLocks/>
            </p:cNvCxnSpPr>
            <p:nvPr/>
          </p:nvCxnSpPr>
          <p:spPr>
            <a:xfrm>
              <a:off x="6047342" y="3244646"/>
              <a:ext cx="1051034" cy="0"/>
            </a:xfrm>
            <a:prstGeom prst="straightConnector1">
              <a:avLst/>
            </a:prstGeom>
            <a:noFill/>
            <a:ln w="12700">
              <a:solidFill>
                <a:schemeClr val="tx1">
                  <a:lumMod val="75000"/>
                  <a:lumOff val="25000"/>
                </a:schemeClr>
              </a:solidFill>
              <a:round/>
              <a:headEnd type="none" w="med" len="med"/>
              <a:tailEnd type="triangle" w="med" len="med"/>
            </a:ln>
          </p:spPr>
        </p:cxnSp>
        <p:sp>
          <p:nvSpPr>
            <p:cNvPr id="13" name="Rectangle 11">
              <a:extLst>
                <a:ext uri="{FF2B5EF4-FFF2-40B4-BE49-F238E27FC236}">
                  <a16:creationId xmlns:a16="http://schemas.microsoft.com/office/drawing/2014/main" id="{B9755AAF-B3C4-4E4F-887E-ED026CC7AA33}"/>
                </a:ext>
              </a:extLst>
            </p:cNvPr>
            <p:cNvSpPr>
              <a:spLocks noChangeArrowheads="1"/>
            </p:cNvSpPr>
            <p:nvPr/>
          </p:nvSpPr>
          <p:spPr bwMode="auto">
            <a:xfrm>
              <a:off x="5533845" y="2899212"/>
              <a:ext cx="1212083" cy="690868"/>
            </a:xfrm>
            <a:prstGeom prst="roundRect">
              <a:avLst>
                <a:gd name="adj" fmla="val 12957"/>
              </a:avLst>
            </a:prstGeom>
            <a:solidFill>
              <a:schemeClr val="tx1">
                <a:lumMod val="50000"/>
                <a:lumOff val="50000"/>
              </a:schemeClr>
            </a:solidFill>
            <a:ln>
              <a:noFill/>
              <a:headEnd/>
              <a:tailEnd/>
            </a:ln>
            <a:effectLst/>
          </p:spPr>
          <p:txBody>
            <a:bodyPr wrap="none" anchor="ctr"/>
            <a:lstStyle/>
            <a:p>
              <a:pPr marL="0" marR="0" lvl="0" indent="0" algn="ctr" defTabSz="914377" rtl="0" eaLnBrk="1" fontAlgn="auto" latinLnBrk="0" hangingPunct="1">
                <a:lnSpc>
                  <a:spcPct val="100000"/>
                </a:lnSpc>
                <a:spcBef>
                  <a:spcPts val="0"/>
                </a:spcBef>
                <a:spcAft>
                  <a:spcPts val="0"/>
                </a:spcAft>
                <a:buClr>
                  <a:srgbClr val="FFCC00"/>
                </a:buClr>
                <a:buSzTx/>
                <a:buFontTx/>
                <a:buNone/>
                <a:tabLst/>
                <a:defRPr/>
              </a:pPr>
              <a:r>
                <a:rPr kumimoji="0" lang="fr-FR" sz="900" b="1"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Nouveau bilan</a:t>
              </a:r>
            </a:p>
            <a:p>
              <a:pPr marL="0" marR="0" lvl="0" indent="0" algn="ctr" defTabSz="914377" rtl="0" eaLnBrk="1" fontAlgn="auto" latinLnBrk="0" hangingPunct="1">
                <a:lnSpc>
                  <a:spcPct val="100000"/>
                </a:lnSpc>
                <a:spcBef>
                  <a:spcPts val="0"/>
                </a:spcBef>
                <a:spcAft>
                  <a:spcPts val="0"/>
                </a:spcAft>
                <a:buClr>
                  <a:srgbClr val="FFCC00"/>
                </a:buClr>
                <a:buSzTx/>
                <a:buFontTx/>
                <a:buNone/>
                <a:tabLst/>
                <a:defRPr/>
              </a:pPr>
              <a:r>
                <a:rPr kumimoji="0" lang="fr-FR" sz="900" b="1"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TDM</a:t>
              </a:r>
            </a:p>
          </p:txBody>
        </p:sp>
        <p:sp>
          <p:nvSpPr>
            <p:cNvPr id="14" name="Text Box 8">
              <a:extLst>
                <a:ext uri="{FF2B5EF4-FFF2-40B4-BE49-F238E27FC236}">
                  <a16:creationId xmlns:a16="http://schemas.microsoft.com/office/drawing/2014/main" id="{A8CFBD0F-0FAF-4C27-B9B9-6965DCF4D9AB}"/>
                </a:ext>
              </a:extLst>
            </p:cNvPr>
            <p:cNvSpPr txBox="1">
              <a:spLocks noChangeArrowheads="1"/>
            </p:cNvSpPr>
            <p:nvPr/>
          </p:nvSpPr>
          <p:spPr bwMode="auto">
            <a:xfrm>
              <a:off x="416279" y="3298665"/>
              <a:ext cx="1196489" cy="1324652"/>
            </a:xfrm>
            <a:prstGeom prst="roundRect">
              <a:avLst>
                <a:gd name="adj" fmla="val 11102"/>
              </a:avLst>
            </a:prstGeom>
            <a:noFill/>
            <a:ln w="12700">
              <a:solidFill>
                <a:schemeClr val="tx1">
                  <a:lumMod val="75000"/>
                  <a:lumOff val="25000"/>
                </a:schemeClr>
              </a:solidFill>
              <a:miter lim="800000"/>
              <a:headEnd/>
              <a:tailEnd/>
            </a:ln>
          </p:spPr>
          <p:txBody>
            <a:bodyPr wrap="square">
              <a:spAutoFit/>
            </a:bodyPr>
            <a:lstStyle/>
            <a:p>
              <a:pPr marL="0" marR="0" lvl="0" indent="0" algn="ctr" defTabSz="914377" rtl="0" eaLnBrk="1" fontAlgn="auto" latinLnBrk="0" hangingPunct="1">
                <a:lnSpc>
                  <a:spcPts val="1600"/>
                </a:lnSpc>
                <a:spcBef>
                  <a:spcPts val="0"/>
                </a:spcBef>
                <a:spcAft>
                  <a:spcPts val="0"/>
                </a:spcAft>
                <a:buClrTx/>
                <a:buSzTx/>
                <a:buFontTx/>
                <a:buNone/>
                <a:tabLst/>
                <a:defRPr/>
              </a:pPr>
              <a:r>
                <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ADK du </a:t>
              </a:r>
              <a:r>
                <a:rPr kumimoji="0" lang="en-GB" sz="11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pancréas</a:t>
              </a:r>
              <a:r>
                <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borderline (n=90)</a:t>
              </a:r>
            </a:p>
          </p:txBody>
        </p:sp>
        <p:sp>
          <p:nvSpPr>
            <p:cNvPr id="17" name="TextBox 16">
              <a:extLst>
                <a:ext uri="{FF2B5EF4-FFF2-40B4-BE49-F238E27FC236}">
                  <a16:creationId xmlns:a16="http://schemas.microsoft.com/office/drawing/2014/main" id="{79243426-62A1-44EC-8301-E9F8C0DDE78A}"/>
                </a:ext>
              </a:extLst>
            </p:cNvPr>
            <p:cNvSpPr txBox="1"/>
            <p:nvPr/>
          </p:nvSpPr>
          <p:spPr>
            <a:xfrm>
              <a:off x="2874243" y="1483801"/>
              <a:ext cx="2315216" cy="951616"/>
            </a:xfrm>
            <a:prstGeom prst="roundRect">
              <a:avLst>
                <a:gd name="adj" fmla="val 10363"/>
              </a:avLst>
            </a:prstGeom>
            <a:solidFill>
              <a:schemeClr val="accent6"/>
            </a:solid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Radiochimio</a:t>
              </a:r>
              <a:r>
                <a:rPr kumimoji="0" lang="en-US"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(RCT)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50.4Gy en 28 fractions  en 5 </a:t>
              </a:r>
              <a:r>
                <a:rPr kumimoji="0" lang="en-US" sz="8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sem</a:t>
              </a:r>
              <a:r>
                <a:rPr kumimoji="0" lang="en-US"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½ avec </a:t>
              </a:r>
              <a:r>
                <a:rPr kumimoji="0" lang="en-US" sz="8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Capecitabine</a:t>
              </a:r>
              <a:r>
                <a:rPr kumimoji="0" lang="en-US"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830mg/m</a:t>
              </a:r>
              <a:r>
                <a:rPr kumimoji="0" lang="en-US" sz="800" b="0" i="0" u="none" strike="noStrike" kern="1200" cap="none" spc="0" normalizeH="0" baseline="30000" noProof="0" dirty="0">
                  <a:ln>
                    <a:noFill/>
                  </a:ln>
                  <a:solidFill>
                    <a:prstClr val="white"/>
                  </a:solidFill>
                  <a:effectLst/>
                  <a:uLnTx/>
                  <a:uFillTx/>
                  <a:latin typeface="Arial" panose="020B0604020202020204" pitchFamily="34" charset="0"/>
                  <a:ea typeface="+mn-ea"/>
                  <a:cs typeface="Arial" panose="020B0604020202020204" pitchFamily="34" charset="0"/>
                </a:rPr>
                <a:t>2</a:t>
              </a:r>
              <a:r>
                <a:rPr kumimoji="0" lang="en-US"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X 2/j pendant la RT</a:t>
              </a:r>
              <a:endParaRPr kumimoji="0" lang="en-US" sz="10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0" name="TextBox 37">
              <a:extLst>
                <a:ext uri="{FF2B5EF4-FFF2-40B4-BE49-F238E27FC236}">
                  <a16:creationId xmlns:a16="http://schemas.microsoft.com/office/drawing/2014/main" id="{59EFB1F6-D93E-4F93-BCF0-28659A22632E}"/>
                </a:ext>
              </a:extLst>
            </p:cNvPr>
            <p:cNvSpPr txBox="1"/>
            <p:nvPr/>
          </p:nvSpPr>
          <p:spPr>
            <a:xfrm>
              <a:off x="2887996" y="4125923"/>
              <a:ext cx="2315216" cy="1137298"/>
            </a:xfrm>
            <a:prstGeom prst="roundRect">
              <a:avLst>
                <a:gd name="adj" fmla="val 7875"/>
              </a:avLst>
            </a:prstGeom>
            <a:solidFill>
              <a:srgbClr val="C00000"/>
            </a:solid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GEMCAP</a:t>
              </a:r>
              <a:br>
                <a:rPr kumimoji="0" lang="en-US"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br>
              <a:r>
                <a:rPr kumimoji="0" lang="en-GB" sz="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Gemcitabine</a:t>
              </a:r>
              <a:r>
                <a:rPr kumimoji="0" lang="en-GB"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1000mg/m</a:t>
              </a:r>
              <a:r>
                <a:rPr kumimoji="0" lang="en-GB" sz="800" b="0" i="0" u="none" strike="noStrike" kern="1200" cap="none" spc="0" normalizeH="0" baseline="30000" noProof="0" dirty="0">
                  <a:ln>
                    <a:noFill/>
                  </a:ln>
                  <a:solidFill>
                    <a:prstClr val="white"/>
                  </a:solidFill>
                  <a:effectLst/>
                  <a:uLnTx/>
                  <a:uFillTx/>
                  <a:latin typeface="Arial" panose="020B0604020202020204" pitchFamily="34" charset="0"/>
                  <a:ea typeface="+mn-ea"/>
                  <a:cs typeface="Arial" panose="020B0604020202020204" pitchFamily="34" charset="0"/>
                </a:rPr>
                <a:t>2</a:t>
              </a:r>
              <a:r>
                <a:rPr kumimoji="0" lang="en-GB"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3 </a:t>
              </a:r>
              <a:r>
                <a:rPr kumimoji="0" lang="en-GB" sz="8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sem</a:t>
              </a:r>
              <a:r>
                <a:rPr kumimoji="0" lang="en-GB"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/4 </a:t>
              </a:r>
              <a:r>
                <a:rPr kumimoji="0" lang="en-GB" sz="8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Capecitabine</a:t>
              </a:r>
              <a:r>
                <a:rPr kumimoji="0" lang="en-GB"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830mg/m</a:t>
              </a:r>
              <a:r>
                <a:rPr kumimoji="0" lang="en-GB" sz="800" b="0" i="0" u="none" strike="noStrike" kern="1200" cap="none" spc="0" normalizeH="0" baseline="30000" noProof="0" dirty="0">
                  <a:ln>
                    <a:noFill/>
                  </a:ln>
                  <a:solidFill>
                    <a:prstClr val="white"/>
                  </a:solidFill>
                  <a:effectLst/>
                  <a:uLnTx/>
                  <a:uFillTx/>
                  <a:latin typeface="Arial" panose="020B0604020202020204" pitchFamily="34" charset="0"/>
                  <a:ea typeface="+mn-ea"/>
                  <a:cs typeface="Arial" panose="020B0604020202020204" pitchFamily="34" charset="0"/>
                </a:rPr>
                <a:t>2</a:t>
              </a:r>
              <a:r>
                <a:rPr kumimoji="0" lang="en-GB"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X2/j  21j/28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X 2 cycles</a:t>
              </a:r>
              <a:endParaRPr kumimoji="0" lang="en-US" sz="10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grpSp>
          <p:nvGrpSpPr>
            <p:cNvPr id="22" name="Group 42">
              <a:extLst>
                <a:ext uri="{FF2B5EF4-FFF2-40B4-BE49-F238E27FC236}">
                  <a16:creationId xmlns:a16="http://schemas.microsoft.com/office/drawing/2014/main" id="{FEE839E2-0E45-49E0-AAE4-A7CC030BD8BF}"/>
                </a:ext>
              </a:extLst>
            </p:cNvPr>
            <p:cNvGrpSpPr/>
            <p:nvPr/>
          </p:nvGrpSpPr>
          <p:grpSpPr>
            <a:xfrm>
              <a:off x="1932540" y="1933512"/>
              <a:ext cx="831682" cy="3628411"/>
              <a:chOff x="1932540" y="2116418"/>
              <a:chExt cx="550863" cy="3911728"/>
            </a:xfrm>
          </p:grpSpPr>
          <p:sp>
            <p:nvSpPr>
              <p:cNvPr id="23" name="Freeform 15">
                <a:extLst>
                  <a:ext uri="{FF2B5EF4-FFF2-40B4-BE49-F238E27FC236}">
                    <a16:creationId xmlns:a16="http://schemas.microsoft.com/office/drawing/2014/main" id="{CE54C8F0-3358-4730-B388-68D981F3DB23}"/>
                  </a:ext>
                </a:extLst>
              </p:cNvPr>
              <p:cNvSpPr>
                <a:spLocks/>
              </p:cNvSpPr>
              <p:nvPr/>
            </p:nvSpPr>
            <p:spPr bwMode="auto">
              <a:xfrm>
                <a:off x="1932540" y="2116418"/>
                <a:ext cx="550863" cy="3911728"/>
              </a:xfrm>
              <a:custGeom>
                <a:avLst/>
                <a:gdLst>
                  <a:gd name="T0" fmla="*/ 2147483647 w 133"/>
                  <a:gd name="T1" fmla="*/ 0 h 904"/>
                  <a:gd name="T2" fmla="*/ 0 w 133"/>
                  <a:gd name="T3" fmla="*/ 0 h 904"/>
                  <a:gd name="T4" fmla="*/ 0 w 133"/>
                  <a:gd name="T5" fmla="*/ 2147483647 h 904"/>
                  <a:gd name="T6" fmla="*/ 2147483647 w 133"/>
                  <a:gd name="T7" fmla="*/ 2147483647 h 904"/>
                  <a:gd name="T8" fmla="*/ 0 60000 65536"/>
                  <a:gd name="T9" fmla="*/ 0 60000 65536"/>
                  <a:gd name="T10" fmla="*/ 0 60000 65536"/>
                  <a:gd name="T11" fmla="*/ 0 60000 65536"/>
                  <a:gd name="T12" fmla="*/ 0 w 133"/>
                  <a:gd name="T13" fmla="*/ 0 h 904"/>
                  <a:gd name="T14" fmla="*/ 133 w 133"/>
                  <a:gd name="T15" fmla="*/ 904 h 904"/>
                </a:gdLst>
                <a:ahLst/>
                <a:cxnLst>
                  <a:cxn ang="T8">
                    <a:pos x="T0" y="T1"/>
                  </a:cxn>
                  <a:cxn ang="T9">
                    <a:pos x="T2" y="T3"/>
                  </a:cxn>
                  <a:cxn ang="T10">
                    <a:pos x="T4" y="T5"/>
                  </a:cxn>
                  <a:cxn ang="T11">
                    <a:pos x="T6" y="T7"/>
                  </a:cxn>
                </a:cxnLst>
                <a:rect l="T12" t="T13" r="T14" b="T15"/>
                <a:pathLst>
                  <a:path w="133" h="904">
                    <a:moveTo>
                      <a:pt x="133" y="0"/>
                    </a:moveTo>
                    <a:lnTo>
                      <a:pt x="0" y="0"/>
                    </a:lnTo>
                    <a:lnTo>
                      <a:pt x="0" y="904"/>
                    </a:lnTo>
                    <a:lnTo>
                      <a:pt x="133" y="904"/>
                    </a:lnTo>
                  </a:path>
                </a:pathLst>
              </a:custGeom>
              <a:noFill/>
              <a:ln w="12700">
                <a:solidFill>
                  <a:schemeClr val="tx1">
                    <a:lumMod val="75000"/>
                    <a:lumOff val="25000"/>
                  </a:schemeClr>
                </a:solidFill>
                <a:round/>
                <a:headEnd type="triangle" w="med" len="med"/>
                <a:tailEnd type="triangle" w="med" len="med"/>
              </a:ln>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fr-FR" sz="1050" b="0" i="0"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Arial" panose="020B0604020202020204" pitchFamily="34" charset="0"/>
                </a:endParaRPr>
              </a:p>
            </p:txBody>
          </p:sp>
          <p:cxnSp>
            <p:nvCxnSpPr>
              <p:cNvPr id="24" name="Straight Connector 41">
                <a:extLst>
                  <a:ext uri="{FF2B5EF4-FFF2-40B4-BE49-F238E27FC236}">
                    <a16:creationId xmlns:a16="http://schemas.microsoft.com/office/drawing/2014/main" id="{63595249-A7A8-4C1D-968F-3B51FAE43A6E}"/>
                  </a:ext>
                </a:extLst>
              </p:cNvPr>
              <p:cNvCxnSpPr/>
              <p:nvPr/>
            </p:nvCxnSpPr>
            <p:spPr>
              <a:xfrm>
                <a:off x="1932540" y="3521037"/>
                <a:ext cx="550863" cy="0"/>
              </a:xfrm>
              <a:prstGeom prst="line">
                <a:avLst/>
              </a:prstGeom>
              <a:noFill/>
              <a:ln w="12700">
                <a:solidFill>
                  <a:schemeClr val="tx1">
                    <a:lumMod val="75000"/>
                    <a:lumOff val="25000"/>
                  </a:schemeClr>
                </a:solidFill>
                <a:round/>
                <a:headEnd type="none" w="med" len="med"/>
                <a:tailEnd type="triangle" w="med" len="med"/>
              </a:ln>
            </p:spPr>
          </p:cxnSp>
          <p:cxnSp>
            <p:nvCxnSpPr>
              <p:cNvPr id="25" name="Straight Connector 43">
                <a:extLst>
                  <a:ext uri="{FF2B5EF4-FFF2-40B4-BE49-F238E27FC236}">
                    <a16:creationId xmlns:a16="http://schemas.microsoft.com/office/drawing/2014/main" id="{5D80A9DF-7AFE-4F88-82DB-5572A9783AC6}"/>
                  </a:ext>
                </a:extLst>
              </p:cNvPr>
              <p:cNvCxnSpPr/>
              <p:nvPr/>
            </p:nvCxnSpPr>
            <p:spPr>
              <a:xfrm>
                <a:off x="1932540" y="5062438"/>
                <a:ext cx="550863" cy="0"/>
              </a:xfrm>
              <a:prstGeom prst="line">
                <a:avLst/>
              </a:prstGeom>
              <a:noFill/>
              <a:ln w="12700">
                <a:solidFill>
                  <a:schemeClr val="tx1">
                    <a:lumMod val="75000"/>
                    <a:lumOff val="25000"/>
                  </a:schemeClr>
                </a:solidFill>
                <a:round/>
                <a:headEnd type="none" w="med" len="med"/>
                <a:tailEnd type="triangle" w="med" len="med"/>
              </a:ln>
            </p:spPr>
          </p:cxnSp>
        </p:grpSp>
        <p:sp>
          <p:nvSpPr>
            <p:cNvPr id="26" name="Ellipse 9">
              <a:extLst>
                <a:ext uri="{FF2B5EF4-FFF2-40B4-BE49-F238E27FC236}">
                  <a16:creationId xmlns:a16="http://schemas.microsoft.com/office/drawing/2014/main" id="{30803552-2B75-456C-83D7-209F5D5B9A9E}"/>
                </a:ext>
              </a:extLst>
            </p:cNvPr>
            <p:cNvSpPr/>
            <p:nvPr/>
          </p:nvSpPr>
          <p:spPr>
            <a:xfrm>
              <a:off x="1704390" y="3698603"/>
              <a:ext cx="503581" cy="491033"/>
            </a:xfrm>
            <a:prstGeom prst="ellipse">
              <a:avLst/>
            </a:prstGeom>
            <a:solidFill>
              <a:srgbClr val="4D4D4D"/>
            </a:solidFill>
            <a:ln>
              <a:headEnd/>
              <a:tailEnd/>
            </a:ln>
            <a:effectLst/>
          </p:spPr>
          <p:style>
            <a:lnRef idx="0">
              <a:schemeClr val="dk1"/>
            </a:lnRef>
            <a:fillRef idx="3">
              <a:schemeClr val="dk1"/>
            </a:fillRef>
            <a:effectRef idx="3">
              <a:schemeClr val="dk1"/>
            </a:effectRef>
            <a:fontRef idx="minor">
              <a:schemeClr val="lt1"/>
            </a:fontRef>
          </p:style>
          <p:txBody>
            <a:bodyPr wrap="none" anchor="ctr"/>
            <a:lstStyle/>
            <a:p>
              <a:pPr marL="0" marR="0" lvl="0" indent="0" algn="ctr" defTabSz="914377" rtl="0" eaLnBrk="1" fontAlgn="auto" latinLnBrk="0" hangingPunct="1">
                <a:lnSpc>
                  <a:spcPct val="100000"/>
                </a:lnSpc>
                <a:spcBef>
                  <a:spcPts val="0"/>
                </a:spcBef>
                <a:spcAft>
                  <a:spcPts val="0"/>
                </a:spcAft>
                <a:buClr>
                  <a:srgbClr val="FFCC00"/>
                </a:buClr>
                <a:buSzTx/>
                <a:buFontTx/>
                <a:buNone/>
                <a:tabLst/>
                <a:defRPr/>
              </a:pPr>
              <a:r>
                <a:rPr kumimoji="0" lang="fr-FR" sz="16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R</a:t>
              </a:r>
            </a:p>
          </p:txBody>
        </p:sp>
        <p:cxnSp>
          <p:nvCxnSpPr>
            <p:cNvPr id="27" name="Straight Arrow Connector 45">
              <a:extLst>
                <a:ext uri="{FF2B5EF4-FFF2-40B4-BE49-F238E27FC236}">
                  <a16:creationId xmlns:a16="http://schemas.microsoft.com/office/drawing/2014/main" id="{37C3DE7F-3B63-4157-8954-2AE328626A49}"/>
                </a:ext>
              </a:extLst>
            </p:cNvPr>
            <p:cNvCxnSpPr>
              <a:cxnSpLocks/>
            </p:cNvCxnSpPr>
            <p:nvPr/>
          </p:nvCxnSpPr>
          <p:spPr>
            <a:xfrm>
              <a:off x="4482811" y="3244646"/>
              <a:ext cx="1051034" cy="0"/>
            </a:xfrm>
            <a:prstGeom prst="straightConnector1">
              <a:avLst/>
            </a:prstGeom>
            <a:noFill/>
            <a:ln w="12700">
              <a:solidFill>
                <a:schemeClr val="tx1">
                  <a:lumMod val="75000"/>
                  <a:lumOff val="25000"/>
                </a:schemeClr>
              </a:solidFill>
              <a:round/>
              <a:headEnd type="none" w="med" len="med"/>
              <a:tailEnd type="triangle" w="med" len="med"/>
            </a:ln>
          </p:spPr>
        </p:cxnSp>
        <p:cxnSp>
          <p:nvCxnSpPr>
            <p:cNvPr id="28" name="Straight Arrow Connector 46">
              <a:extLst>
                <a:ext uri="{FF2B5EF4-FFF2-40B4-BE49-F238E27FC236}">
                  <a16:creationId xmlns:a16="http://schemas.microsoft.com/office/drawing/2014/main" id="{A75A9C73-D85D-4D66-8D22-C466B8C85B15}"/>
                </a:ext>
              </a:extLst>
            </p:cNvPr>
            <p:cNvCxnSpPr>
              <a:cxnSpLocks/>
            </p:cNvCxnSpPr>
            <p:nvPr/>
          </p:nvCxnSpPr>
          <p:spPr>
            <a:xfrm>
              <a:off x="7588072" y="3244646"/>
              <a:ext cx="1051034" cy="0"/>
            </a:xfrm>
            <a:prstGeom prst="straightConnector1">
              <a:avLst/>
            </a:prstGeom>
            <a:noFill/>
            <a:ln w="12700">
              <a:solidFill>
                <a:schemeClr val="tx1">
                  <a:lumMod val="75000"/>
                  <a:lumOff val="25000"/>
                </a:schemeClr>
              </a:solidFill>
              <a:round/>
              <a:headEnd type="none" w="med" len="med"/>
              <a:tailEnd type="triangle" w="med" len="med"/>
            </a:ln>
          </p:spPr>
        </p:cxnSp>
        <p:sp>
          <p:nvSpPr>
            <p:cNvPr id="29" name="Rectangle 11">
              <a:extLst>
                <a:ext uri="{FF2B5EF4-FFF2-40B4-BE49-F238E27FC236}">
                  <a16:creationId xmlns:a16="http://schemas.microsoft.com/office/drawing/2014/main" id="{819A4DE4-EB66-4B52-B238-426CE57F5AE9}"/>
                </a:ext>
              </a:extLst>
            </p:cNvPr>
            <p:cNvSpPr>
              <a:spLocks noChangeArrowheads="1"/>
            </p:cNvSpPr>
            <p:nvPr/>
          </p:nvSpPr>
          <p:spPr bwMode="auto">
            <a:xfrm>
              <a:off x="7098376" y="2899212"/>
              <a:ext cx="1212083" cy="690868"/>
            </a:xfrm>
            <a:prstGeom prst="roundRect">
              <a:avLst>
                <a:gd name="adj" fmla="val 11027"/>
              </a:avLst>
            </a:prstGeom>
            <a:solidFill>
              <a:schemeClr val="tx1">
                <a:lumMod val="50000"/>
                <a:lumOff val="50000"/>
              </a:schemeClr>
            </a:solidFill>
            <a:ln>
              <a:noFill/>
              <a:headEnd/>
              <a:tailEnd/>
            </a:ln>
            <a:effectLst/>
          </p:spPr>
          <p:txBody>
            <a:bodyPr wrap="none" anchor="ctr"/>
            <a:lstStyle/>
            <a:p>
              <a:pPr marL="0" marR="0" lvl="0" indent="0" algn="ctr" defTabSz="914377" rtl="0" eaLnBrk="1" fontAlgn="auto" latinLnBrk="0" hangingPunct="1">
                <a:lnSpc>
                  <a:spcPct val="100000"/>
                </a:lnSpc>
                <a:spcBef>
                  <a:spcPts val="0"/>
                </a:spcBef>
                <a:spcAft>
                  <a:spcPts val="0"/>
                </a:spcAft>
                <a:buClr>
                  <a:srgbClr val="FFCC00"/>
                </a:buClr>
                <a:buSzTx/>
                <a:buFontTx/>
                <a:buNone/>
                <a:tabLst/>
                <a:defRPr/>
              </a:pPr>
              <a:r>
                <a:rPr kumimoji="0" lang="fr-FR" sz="900" b="1"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Chirurgie</a:t>
              </a:r>
            </a:p>
          </p:txBody>
        </p:sp>
        <p:cxnSp>
          <p:nvCxnSpPr>
            <p:cNvPr id="30" name="Straight Arrow Connector 48">
              <a:extLst>
                <a:ext uri="{FF2B5EF4-FFF2-40B4-BE49-F238E27FC236}">
                  <a16:creationId xmlns:a16="http://schemas.microsoft.com/office/drawing/2014/main" id="{A52CB0F4-0BF5-4609-B20F-7A9DFB24CB1D}"/>
                </a:ext>
              </a:extLst>
            </p:cNvPr>
            <p:cNvCxnSpPr>
              <a:cxnSpLocks/>
            </p:cNvCxnSpPr>
            <p:nvPr/>
          </p:nvCxnSpPr>
          <p:spPr>
            <a:xfrm>
              <a:off x="9123159" y="3244646"/>
              <a:ext cx="1051034" cy="0"/>
            </a:xfrm>
            <a:prstGeom prst="straightConnector1">
              <a:avLst/>
            </a:prstGeom>
            <a:noFill/>
            <a:ln w="12700">
              <a:solidFill>
                <a:schemeClr val="tx1">
                  <a:lumMod val="75000"/>
                  <a:lumOff val="25000"/>
                </a:schemeClr>
              </a:solidFill>
              <a:round/>
              <a:headEnd type="none" w="med" len="med"/>
              <a:tailEnd type="triangle" w="med" len="med"/>
            </a:ln>
          </p:spPr>
        </p:cxnSp>
        <p:sp>
          <p:nvSpPr>
            <p:cNvPr id="31" name="Rectangle 11">
              <a:extLst>
                <a:ext uri="{FF2B5EF4-FFF2-40B4-BE49-F238E27FC236}">
                  <a16:creationId xmlns:a16="http://schemas.microsoft.com/office/drawing/2014/main" id="{86861362-2D55-4A22-9CF2-96EA679AEA7F}"/>
                </a:ext>
              </a:extLst>
            </p:cNvPr>
            <p:cNvSpPr>
              <a:spLocks noChangeArrowheads="1"/>
            </p:cNvSpPr>
            <p:nvPr/>
          </p:nvSpPr>
          <p:spPr bwMode="auto">
            <a:xfrm>
              <a:off x="10174193" y="2899212"/>
              <a:ext cx="1212083" cy="690868"/>
            </a:xfrm>
            <a:prstGeom prst="roundRect">
              <a:avLst>
                <a:gd name="adj" fmla="val 13922"/>
              </a:avLst>
            </a:prstGeom>
            <a:solidFill>
              <a:schemeClr val="tx1">
                <a:lumMod val="50000"/>
                <a:lumOff val="50000"/>
              </a:schemeClr>
            </a:solidFill>
            <a:ln>
              <a:noFill/>
              <a:headEnd/>
              <a:tailEnd/>
            </a:ln>
            <a:effectLst/>
          </p:spPr>
          <p:txBody>
            <a:bodyPr wrap="none" anchor="ctr"/>
            <a:lstStyle/>
            <a:p>
              <a:pPr marL="0" marR="0" lvl="0" indent="0" algn="ctr" defTabSz="914377" rtl="0" eaLnBrk="1" fontAlgn="auto" latinLnBrk="0" hangingPunct="1">
                <a:lnSpc>
                  <a:spcPct val="100000"/>
                </a:lnSpc>
                <a:spcBef>
                  <a:spcPts val="0"/>
                </a:spcBef>
                <a:spcAft>
                  <a:spcPts val="0"/>
                </a:spcAft>
                <a:buClr>
                  <a:srgbClr val="FFCC00"/>
                </a:buClr>
                <a:buSzTx/>
                <a:buFontTx/>
                <a:buNone/>
                <a:tabLst/>
                <a:defRPr/>
              </a:pPr>
              <a:r>
                <a:rPr kumimoji="0" lang="fr-FR" sz="900" b="1"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Suivi 12 mois </a:t>
              </a:r>
            </a:p>
          </p:txBody>
        </p:sp>
        <p:sp>
          <p:nvSpPr>
            <p:cNvPr id="32" name="Rectangle 11">
              <a:extLst>
                <a:ext uri="{FF2B5EF4-FFF2-40B4-BE49-F238E27FC236}">
                  <a16:creationId xmlns:a16="http://schemas.microsoft.com/office/drawing/2014/main" id="{524D8F67-0F24-471F-A96F-80EB88E70147}"/>
                </a:ext>
              </a:extLst>
            </p:cNvPr>
            <p:cNvSpPr>
              <a:spLocks noChangeArrowheads="1"/>
            </p:cNvSpPr>
            <p:nvPr/>
          </p:nvSpPr>
          <p:spPr bwMode="auto">
            <a:xfrm>
              <a:off x="8639106" y="2899212"/>
              <a:ext cx="1212083" cy="690868"/>
            </a:xfrm>
            <a:prstGeom prst="roundRect">
              <a:avLst>
                <a:gd name="adj" fmla="val 11992"/>
              </a:avLst>
            </a:prstGeom>
            <a:solidFill>
              <a:schemeClr val="tx1">
                <a:lumMod val="50000"/>
                <a:lumOff val="50000"/>
              </a:schemeClr>
            </a:solidFill>
            <a:ln>
              <a:noFill/>
              <a:headEnd/>
              <a:tailEnd/>
            </a:ln>
            <a:effectLst/>
          </p:spPr>
          <p:txBody>
            <a:bodyPr wrap="none" anchor="ctr"/>
            <a:lstStyle/>
            <a:p>
              <a:pPr marL="0" marR="0" lvl="0" indent="0" algn="ctr" defTabSz="914377" rtl="0" eaLnBrk="1" fontAlgn="auto" latinLnBrk="0" hangingPunct="1">
                <a:lnSpc>
                  <a:spcPct val="100000"/>
                </a:lnSpc>
                <a:spcBef>
                  <a:spcPts val="0"/>
                </a:spcBef>
                <a:spcAft>
                  <a:spcPts val="0"/>
                </a:spcAft>
                <a:buClr>
                  <a:srgbClr val="FFCC00"/>
                </a:buClr>
                <a:buSzTx/>
                <a:buFontTx/>
                <a:buNone/>
                <a:tabLst/>
                <a:defRPr/>
              </a:pPr>
              <a:r>
                <a:rPr kumimoji="0" lang="fr-FR" sz="900" b="1"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TTT adjuvant</a:t>
              </a:r>
            </a:p>
          </p:txBody>
        </p:sp>
        <p:sp>
          <p:nvSpPr>
            <p:cNvPr id="35" name="TextBox 34">
              <a:extLst>
                <a:ext uri="{FF2B5EF4-FFF2-40B4-BE49-F238E27FC236}">
                  <a16:creationId xmlns:a16="http://schemas.microsoft.com/office/drawing/2014/main" id="{A856D57D-4105-4205-9D1F-55AEB5525254}"/>
                </a:ext>
              </a:extLst>
            </p:cNvPr>
            <p:cNvSpPr txBox="1"/>
            <p:nvPr/>
          </p:nvSpPr>
          <p:spPr>
            <a:xfrm>
              <a:off x="2874243" y="2520725"/>
              <a:ext cx="2315216" cy="1508661"/>
            </a:xfrm>
            <a:prstGeom prst="roundRect">
              <a:avLst>
                <a:gd name="adj" fmla="val 7830"/>
              </a:avLst>
            </a:prstGeom>
            <a:solidFill>
              <a:schemeClr val="accent1"/>
            </a:solid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FOLFIRINOX </a:t>
              </a:r>
              <a:br>
                <a:rPr kumimoji="0" lang="en-US" sz="11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br>
              <a:r>
                <a:rPr kumimoji="0" lang="en-US" sz="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Oxaliplatin</a:t>
              </a:r>
              <a:r>
                <a:rPr kumimoji="0" lang="en-US"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85 mg/m</a:t>
              </a:r>
              <a:r>
                <a:rPr kumimoji="0" lang="en-US" sz="800" b="0" i="0" u="none" strike="noStrike" kern="1200" cap="none" spc="0" normalizeH="0" baseline="30000" noProof="0" dirty="0">
                  <a:ln>
                    <a:noFill/>
                  </a:ln>
                  <a:solidFill>
                    <a:prstClr val="white"/>
                  </a:solidFill>
                  <a:effectLst/>
                  <a:uLnTx/>
                  <a:uFillTx/>
                  <a:latin typeface="Arial" panose="020B0604020202020204" pitchFamily="34" charset="0"/>
                  <a:ea typeface="+mn-ea"/>
                  <a:cs typeface="Arial" panose="020B0604020202020204" pitchFamily="34" charset="0"/>
                </a:rPr>
                <a:t>2</a:t>
              </a:r>
              <a:r>
                <a:rPr kumimoji="0" lang="en-US"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br>
                <a:rPr kumimoji="0" lang="en-US"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br>
              <a:r>
                <a:rPr kumimoji="0" lang="en-US" sz="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Irinotecan</a:t>
              </a:r>
              <a:r>
                <a:rPr kumimoji="0" lang="en-US"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180 mg/m</a:t>
              </a:r>
              <a:r>
                <a:rPr kumimoji="0" lang="en-US" sz="800" b="0" i="0" u="none" strike="noStrike" kern="1200" cap="none" spc="0" normalizeH="0" baseline="30000" noProof="0" dirty="0">
                  <a:ln>
                    <a:noFill/>
                  </a:ln>
                  <a:solidFill>
                    <a:prstClr val="white"/>
                  </a:solidFill>
                  <a:effectLst/>
                  <a:uLnTx/>
                  <a:uFillTx/>
                  <a:latin typeface="Arial" panose="020B0604020202020204" pitchFamily="34" charset="0"/>
                  <a:ea typeface="+mn-ea"/>
                  <a:cs typeface="Arial" panose="020B0604020202020204" pitchFamily="34" charset="0"/>
                </a:rPr>
                <a:t>2</a:t>
              </a:r>
              <a:r>
                <a:rPr kumimoji="0" lang="en-US"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br>
                <a:rPr kumimoji="0" lang="en-US"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br>
              <a:r>
                <a:rPr kumimoji="0" lang="en-US" sz="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Leucovorin</a:t>
              </a:r>
              <a:r>
                <a:rPr kumimoji="0" lang="en-US"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400 180 mg/m</a:t>
              </a:r>
              <a:r>
                <a:rPr kumimoji="0" lang="en-US" sz="800" b="0" i="0" u="none" strike="noStrike" kern="1200" cap="none" spc="0" normalizeH="0" baseline="30000" noProof="0" dirty="0">
                  <a:ln>
                    <a:noFill/>
                  </a:ln>
                  <a:solidFill>
                    <a:prstClr val="white"/>
                  </a:solidFill>
                  <a:effectLst/>
                  <a:uLnTx/>
                  <a:uFillTx/>
                  <a:latin typeface="Arial" panose="020B0604020202020204" pitchFamily="34" charset="0"/>
                  <a:ea typeface="+mn-ea"/>
                  <a:cs typeface="Arial" panose="020B0604020202020204" pitchFamily="34" charset="0"/>
                </a:rPr>
                <a:t>2</a:t>
              </a:r>
              <a:r>
                <a:rPr kumimoji="0" lang="en-US"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br>
                <a:rPr kumimoji="0" lang="en-US"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br>
              <a:r>
                <a:rPr kumimoji="0" lang="en-US" sz="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5-FU </a:t>
              </a:r>
              <a:r>
                <a:rPr kumimoji="0" lang="en-US"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2400mg/m</a:t>
              </a:r>
              <a:r>
                <a:rPr kumimoji="0" lang="en-US" sz="800" b="0" i="0" u="none" strike="noStrike" kern="1200" cap="none" spc="0" normalizeH="0" baseline="30000" noProof="0" dirty="0">
                  <a:ln>
                    <a:noFill/>
                  </a:ln>
                  <a:solidFill>
                    <a:prstClr val="white"/>
                  </a:solidFill>
                  <a:effectLst/>
                  <a:uLnTx/>
                  <a:uFillTx/>
                  <a:latin typeface="Arial" panose="020B0604020202020204" pitchFamily="34" charset="0"/>
                  <a:ea typeface="+mn-ea"/>
                  <a:cs typeface="Arial" panose="020B0604020202020204" pitchFamily="34" charset="0"/>
                </a:rPr>
                <a:t>2</a:t>
              </a:r>
              <a:r>
                <a:rPr kumimoji="0" lang="en-US"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46 hour INFUSION, </a:t>
              </a:r>
              <a:r>
                <a:rPr kumimoji="0" lang="en-US" sz="8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toutes</a:t>
              </a:r>
              <a:r>
                <a:rPr kumimoji="0" lang="en-US"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les 2 </a:t>
              </a:r>
              <a:r>
                <a:rPr kumimoji="0" lang="en-US" sz="8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sem</a:t>
              </a:r>
              <a:r>
                <a:rPr kumimoji="0" lang="en-US"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X  4 cycles </a:t>
              </a:r>
              <a:endParaRPr kumimoji="0" lang="en-US" sz="10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6" name="Freeform: Shape 44">
              <a:extLst>
                <a:ext uri="{FF2B5EF4-FFF2-40B4-BE49-F238E27FC236}">
                  <a16:creationId xmlns:a16="http://schemas.microsoft.com/office/drawing/2014/main" id="{4A721C0C-419E-43ED-A51F-C5D4F483D416}"/>
                </a:ext>
              </a:extLst>
            </p:cNvPr>
            <p:cNvSpPr/>
            <p:nvPr/>
          </p:nvSpPr>
          <p:spPr>
            <a:xfrm>
              <a:off x="5171792" y="3590080"/>
              <a:ext cx="2547683" cy="1971842"/>
            </a:xfrm>
            <a:custGeom>
              <a:avLst/>
              <a:gdLst>
                <a:gd name="connsiteX0" fmla="*/ 0 w 2469547"/>
                <a:gd name="connsiteY0" fmla="*/ 1541799 h 1541799"/>
                <a:gd name="connsiteX1" fmla="*/ 881028 w 2469547"/>
                <a:gd name="connsiteY1" fmla="*/ 1541799 h 1541799"/>
                <a:gd name="connsiteX2" fmla="*/ 2469547 w 2469547"/>
                <a:gd name="connsiteY2" fmla="*/ 1541799 h 1541799"/>
                <a:gd name="connsiteX3" fmla="*/ 2469547 w 2469547"/>
                <a:gd name="connsiteY3" fmla="*/ 0 h 1541799"/>
              </a:gdLst>
              <a:ahLst/>
              <a:cxnLst>
                <a:cxn ang="0">
                  <a:pos x="connsiteX0" y="connsiteY0"/>
                </a:cxn>
                <a:cxn ang="0">
                  <a:pos x="connsiteX1" y="connsiteY1"/>
                </a:cxn>
                <a:cxn ang="0">
                  <a:pos x="connsiteX2" y="connsiteY2"/>
                </a:cxn>
                <a:cxn ang="0">
                  <a:pos x="connsiteX3" y="connsiteY3"/>
                </a:cxn>
              </a:cxnLst>
              <a:rect l="l" t="t" r="r" b="b"/>
              <a:pathLst>
                <a:path w="2469547" h="1541799">
                  <a:moveTo>
                    <a:pt x="0" y="1541799"/>
                  </a:moveTo>
                  <a:lnTo>
                    <a:pt x="881028" y="1541799"/>
                  </a:lnTo>
                  <a:lnTo>
                    <a:pt x="2469547" y="1541799"/>
                  </a:lnTo>
                  <a:lnTo>
                    <a:pt x="2469547" y="0"/>
                  </a:lnTo>
                </a:path>
              </a:pathLst>
            </a:custGeom>
            <a:noFill/>
            <a:ln w="12700">
              <a:solidFill>
                <a:schemeClr val="tx1">
                  <a:lumMod val="75000"/>
                  <a:lumOff val="25000"/>
                </a:schemeClr>
              </a:solidFill>
              <a:round/>
              <a:headEnd type="none" w="med" len="med"/>
              <a:tailEnd type="triangle" w="med" len="med"/>
            </a:ln>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a:ln>
                  <a:noFill/>
                </a:ln>
                <a:solidFill>
                  <a:srgbClr val="FFFFFF"/>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37" name="ZoneTexte 36">
              <a:extLst>
                <a:ext uri="{FF2B5EF4-FFF2-40B4-BE49-F238E27FC236}">
                  <a16:creationId xmlns:a16="http://schemas.microsoft.com/office/drawing/2014/main" id="{3548B876-8AFA-44EC-BF88-C3CEC3133EF7}"/>
                </a:ext>
              </a:extLst>
            </p:cNvPr>
            <p:cNvSpPr txBox="1"/>
            <p:nvPr/>
          </p:nvSpPr>
          <p:spPr>
            <a:xfrm>
              <a:off x="2887996" y="5353035"/>
              <a:ext cx="2301462" cy="417783"/>
            </a:xfrm>
            <a:prstGeom prst="roundRect">
              <a:avLst>
                <a:gd name="adj" fmla="val 24645"/>
              </a:avLst>
            </a:prstGeom>
            <a:solidFill>
              <a:schemeClr val="accent1">
                <a:lumMod val="75000"/>
              </a:schemeClr>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AU" sz="1200" b="1" i="0" u="none" strike="noStrike" kern="1200" cap="none" spc="0" normalizeH="0" baseline="0" noProof="0" dirty="0" err="1">
                  <a:ln>
                    <a:noFill/>
                  </a:ln>
                  <a:solidFill>
                    <a:srgbClr val="FFFFFF"/>
                  </a:solidFill>
                  <a:effectLst/>
                  <a:uLnTx/>
                  <a:uFillTx/>
                  <a:latin typeface="Arial" panose="020B0604020202020204" pitchFamily="34" charset="0"/>
                  <a:ea typeface="+mn-ea"/>
                  <a:cs typeface="Arial" panose="020B0604020202020204" pitchFamily="34" charset="0"/>
                </a:rPr>
                <a:t>Chirurgie</a:t>
              </a:r>
              <a:endParaRPr kumimoji="0" lang="en-AU"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sp>
        <p:nvSpPr>
          <p:cNvPr id="38" name="ZoneTexte 37">
            <a:extLst>
              <a:ext uri="{FF2B5EF4-FFF2-40B4-BE49-F238E27FC236}">
                <a16:creationId xmlns:a16="http://schemas.microsoft.com/office/drawing/2014/main" id="{51B79E7F-9B4A-41DE-88AD-9703B6EBCF33}"/>
              </a:ext>
            </a:extLst>
          </p:cNvPr>
          <p:cNvSpPr txBox="1"/>
          <p:nvPr/>
        </p:nvSpPr>
        <p:spPr>
          <a:xfrm>
            <a:off x="5914063" y="2969182"/>
            <a:ext cx="2670030" cy="1631216"/>
          </a:xfrm>
          <a:prstGeom prst="rect">
            <a:avLst/>
          </a:prstGeom>
          <a:noFill/>
        </p:spPr>
        <p:txBody>
          <a:bodyPr wrap="square" rtlCol="0">
            <a:spAutoFit/>
          </a:bodyPr>
          <a:lstStyle/>
          <a:p>
            <a:pPr marL="171450" marR="0" lvl="0" indent="-10800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sym typeface="Arial"/>
              </a:rPr>
              <a:t>Objectifs secondaires</a:t>
            </a:r>
          </a:p>
          <a:p>
            <a:pPr marL="514350" marR="0" lvl="1" indent="-10800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1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sym typeface="Arial"/>
              </a:rPr>
              <a:t>Taux de résection RO</a:t>
            </a:r>
          </a:p>
          <a:p>
            <a:pPr marL="514350" marR="0" lvl="1" indent="-10800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1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sym typeface="Arial"/>
              </a:rPr>
              <a:t>Toxicité </a:t>
            </a:r>
          </a:p>
          <a:p>
            <a:pPr marL="514350" marR="0" lvl="1" indent="-10800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1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sym typeface="Arial"/>
              </a:rPr>
              <a:t>SG</a:t>
            </a:r>
          </a:p>
          <a:p>
            <a:pPr marL="514350" marR="0" lvl="1" indent="-10800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1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sym typeface="Arial"/>
              </a:rPr>
              <a:t>Taux de complications postop </a:t>
            </a:r>
          </a:p>
          <a:p>
            <a:pPr marL="514350" marR="0" lvl="1" indent="-10800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1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sym typeface="Arial"/>
              </a:rPr>
              <a:t>Taux de mortalité postop</a:t>
            </a:r>
          </a:p>
          <a:p>
            <a:pPr marL="514350" marR="0" lvl="1" indent="-10800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1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sym typeface="Arial"/>
              </a:rPr>
              <a:t>Taux de réponse </a:t>
            </a:r>
          </a:p>
          <a:p>
            <a:pPr marL="514350" marR="0" lvl="1" indent="-10800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1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sym typeface="Arial"/>
              </a:rPr>
              <a:t>Survie sans maladie</a:t>
            </a:r>
          </a:p>
          <a:p>
            <a:pPr marL="514350" marR="0" lvl="1" indent="-10800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1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sym typeface="Arial"/>
              </a:rPr>
              <a:t>Survie sans maladie locale</a:t>
            </a:r>
            <a:endParaRPr kumimoji="0" lang="fr-FR" sz="12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sym typeface="Arial"/>
            </a:endParaRPr>
          </a:p>
        </p:txBody>
      </p:sp>
      <p:sp>
        <p:nvSpPr>
          <p:cNvPr id="9" name="ZoneTexte 8">
            <a:extLst>
              <a:ext uri="{FF2B5EF4-FFF2-40B4-BE49-F238E27FC236}">
                <a16:creationId xmlns:a16="http://schemas.microsoft.com/office/drawing/2014/main" id="{9F58F37E-2A8C-4B85-A8B3-4ED63E33B935}"/>
              </a:ext>
            </a:extLst>
          </p:cNvPr>
          <p:cNvSpPr txBox="1"/>
          <p:nvPr/>
        </p:nvSpPr>
        <p:spPr>
          <a:xfrm>
            <a:off x="5885665" y="1455806"/>
            <a:ext cx="2670030" cy="615553"/>
          </a:xfrm>
          <a:prstGeom prst="rect">
            <a:avLst/>
          </a:prstGeom>
          <a:noFill/>
        </p:spPr>
        <p:txBody>
          <a:bodyPr wrap="square" rtlCol="0">
            <a:spAutoFit/>
          </a:bodyPr>
          <a:lstStyle/>
          <a:p>
            <a:pPr marL="171450" marR="0" lvl="0" indent="-10800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sym typeface="Arial"/>
              </a:rPr>
              <a:t>Objectif principal</a:t>
            </a:r>
          </a:p>
          <a:p>
            <a:pPr marL="514350" marR="0" lvl="1" indent="-10800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1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sym typeface="Arial"/>
              </a:rPr>
              <a:t>Taux d’inclusion</a:t>
            </a:r>
          </a:p>
          <a:p>
            <a:pPr marL="514350" marR="0" lvl="1" indent="-10800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1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sym typeface="Arial"/>
              </a:rPr>
              <a:t>Taux de résection (R1 + R0)</a:t>
            </a:r>
          </a:p>
        </p:txBody>
      </p:sp>
    </p:spTree>
    <p:extLst>
      <p:ext uri="{BB962C8B-B14F-4D97-AF65-F5344CB8AC3E}">
        <p14:creationId xmlns:p14="http://schemas.microsoft.com/office/powerpoint/2010/main" val="18697346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Shape 133"/>
        <p:cNvGrpSpPr/>
        <p:nvPr/>
      </p:nvGrpSpPr>
      <p:grpSpPr>
        <a:xfrm>
          <a:off x="0" y="0"/>
          <a:ext cx="0" cy="0"/>
          <a:chOff x="0" y="0"/>
          <a:chExt cx="0" cy="0"/>
        </a:xfrm>
      </p:grpSpPr>
      <p:sp>
        <p:nvSpPr>
          <p:cNvPr id="6" name="Google Shape;113;p18"/>
          <p:cNvSpPr txBox="1">
            <a:spLocks noGrp="1"/>
          </p:cNvSpPr>
          <p:nvPr>
            <p:ph type="title"/>
          </p:nvPr>
        </p:nvSpPr>
        <p:spPr>
          <a:prstGeom prst="rect">
            <a:avLst/>
          </a:prstGeom>
          <a:noFill/>
          <a:ln>
            <a:noFill/>
          </a:ln>
        </p:spPr>
        <p:txBody>
          <a:bodyPr spcFirstLastPara="1" wrap="square" lIns="91425" tIns="45700" rIns="91425" bIns="45700" anchor="ctr" anchorCtr="0">
            <a:noAutofit/>
          </a:bodyPr>
          <a:lstStyle/>
          <a:p>
            <a:pPr lvl="0">
              <a:spcBef>
                <a:spcPts val="0"/>
              </a:spcBef>
              <a:buClr>
                <a:schemeClr val="dk1"/>
              </a:buClr>
              <a:buSzPts val="2000"/>
            </a:pPr>
            <a:r>
              <a:rPr lang="fr-FR" dirty="0"/>
              <a:t>Cancer du pancréas borderline et CT/RCT péri-opératoire </a:t>
            </a:r>
            <a:br>
              <a:rPr lang="fr-FR" dirty="0"/>
            </a:br>
            <a:r>
              <a:rPr lang="fr-FR" b="1" dirty="0"/>
              <a:t>Etude ESPAC 5F</a:t>
            </a:r>
            <a:endParaRPr sz="2000" dirty="0"/>
          </a:p>
        </p:txBody>
      </p:sp>
      <p:sp>
        <p:nvSpPr>
          <p:cNvPr id="135" name="Google Shape;135;p20"/>
          <p:cNvSpPr txBox="1">
            <a:spLocks noGrp="1"/>
          </p:cNvSpPr>
          <p:nvPr>
            <p:ph sz="half" idx="1"/>
          </p:nvPr>
        </p:nvSpPr>
        <p:spPr>
          <a:prstGeom prst="rect">
            <a:avLst/>
          </a:prstGeom>
          <a:noFill/>
          <a:ln>
            <a:noFill/>
          </a:ln>
        </p:spPr>
        <p:txBody>
          <a:bodyPr spcFirstLastPara="1" vert="horz" wrap="square" lIns="91440" tIns="45720" rIns="91440" bIns="45720" rtlCol="0" anchor="t" anchorCtr="0">
            <a:noAutofit/>
          </a:bodyPr>
          <a:lstStyle/>
          <a:p>
            <a:pPr marL="171450" indent="-171450">
              <a:spcAft>
                <a:spcPts val="600"/>
              </a:spcAft>
              <a:buBlip>
                <a:blip r:embed="rId3"/>
              </a:buBlip>
            </a:pPr>
            <a:r>
              <a:rPr lang="fr-FR" sz="1600" dirty="0"/>
              <a:t>Caractéristiques de la population</a:t>
            </a:r>
          </a:p>
          <a:p>
            <a:pPr lvl="1">
              <a:buClr>
                <a:srgbClr val="002060"/>
              </a:buClr>
            </a:pPr>
            <a:r>
              <a:rPr lang="fr-FR" sz="1400" dirty="0"/>
              <a:t>Inclusion entre 08/2014 et 12/2018 </a:t>
            </a:r>
            <a:endParaRPr sz="1400" dirty="0"/>
          </a:p>
          <a:p>
            <a:pPr lvl="1">
              <a:buClr>
                <a:srgbClr val="002060"/>
              </a:buClr>
            </a:pPr>
            <a:r>
              <a:rPr lang="fr-FR" sz="1400" dirty="0"/>
              <a:t>Taux de recrutement: 20 patients par an</a:t>
            </a:r>
            <a:endParaRPr sz="1400" dirty="0"/>
          </a:p>
          <a:p>
            <a:pPr lvl="1">
              <a:buClr>
                <a:srgbClr val="002060"/>
              </a:buClr>
            </a:pPr>
            <a:r>
              <a:rPr lang="fr-FR" sz="1400" dirty="0"/>
              <a:t>90 patients randomisés: chirurgie : 32, GEMCAP : 20, FOLFIRINOX : 20 et RTCT : 16</a:t>
            </a:r>
          </a:p>
          <a:p>
            <a:pPr lvl="1">
              <a:buClr>
                <a:srgbClr val="002060"/>
              </a:buClr>
            </a:pPr>
            <a:endParaRPr sz="1400" dirty="0"/>
          </a:p>
          <a:p>
            <a:pPr marL="171450" indent="-171450">
              <a:spcAft>
                <a:spcPts val="600"/>
              </a:spcAft>
              <a:buBlip>
                <a:blip r:embed="rId3"/>
              </a:buBlip>
            </a:pPr>
            <a:r>
              <a:rPr lang="fr-FR" sz="1600" dirty="0"/>
              <a:t>Caractéristiques des patients:</a:t>
            </a:r>
            <a:endParaRPr sz="1600" dirty="0"/>
          </a:p>
          <a:p>
            <a:pPr lvl="1">
              <a:buClr>
                <a:srgbClr val="002060"/>
              </a:buClr>
            </a:pPr>
            <a:r>
              <a:rPr lang="fr-FR" sz="1400" dirty="0"/>
              <a:t>Age médian 61 à 66 ans (54-70) en fonction des bras de traitement</a:t>
            </a:r>
            <a:endParaRPr sz="1400" dirty="0"/>
          </a:p>
          <a:p>
            <a:pPr lvl="1">
              <a:buClr>
                <a:srgbClr val="002060"/>
              </a:buClr>
            </a:pPr>
            <a:r>
              <a:rPr lang="fr-FR" sz="1400" dirty="0"/>
              <a:t>Majorité de femmes (globalement &gt; 55%)</a:t>
            </a:r>
            <a:endParaRPr sz="1400" dirty="0"/>
          </a:p>
          <a:p>
            <a:pPr lvl="1">
              <a:buClr>
                <a:srgbClr val="002060"/>
              </a:buClr>
            </a:pPr>
            <a:r>
              <a:rPr lang="fr-FR" sz="1400" dirty="0"/>
              <a:t>Fumeurs actifs: environ 20% </a:t>
            </a:r>
            <a:endParaRPr sz="1400" dirty="0"/>
          </a:p>
          <a:p>
            <a:pPr lvl="1">
              <a:buClr>
                <a:srgbClr val="002060"/>
              </a:buClr>
            </a:pPr>
            <a:r>
              <a:rPr lang="fr-FR" sz="1400" dirty="0"/>
              <a:t>Entre 10% (bras FOLFIRINOX) et 31% (bras RTCT) n’arrivant pas jusqu'à la chirurgie pour cause de progression</a:t>
            </a:r>
            <a:endParaRPr sz="1400" dirty="0"/>
          </a:p>
          <a:p>
            <a:pPr lvl="1">
              <a:buClr>
                <a:srgbClr val="002060"/>
              </a:buClr>
            </a:pPr>
            <a:r>
              <a:rPr lang="fr-FR" sz="1400" dirty="0"/>
              <a:t>Résection veineuse: 67% bras </a:t>
            </a:r>
            <a:r>
              <a:rPr lang="fr-FR" sz="1400" dirty="0" err="1"/>
              <a:t>chir</a:t>
            </a:r>
            <a:r>
              <a:rPr lang="fr-FR" sz="1400" dirty="0"/>
              <a:t>, 50% bras GEMCAP, 55% bras FFX et 75% bras RTCT</a:t>
            </a:r>
            <a:endParaRPr sz="1400" dirty="0"/>
          </a:p>
          <a:p>
            <a:pPr lvl="1">
              <a:buClr>
                <a:srgbClr val="002060"/>
              </a:buClr>
            </a:pPr>
            <a:r>
              <a:rPr lang="fr-FR" sz="1400" dirty="0"/>
              <a:t>Traitement adjuvant &gt; 80% dans chaque bras</a:t>
            </a:r>
            <a:endParaRPr sz="1400" dirty="0"/>
          </a:p>
          <a:p>
            <a:pPr lvl="1"/>
            <a:endParaRPr sz="1600" dirty="0"/>
          </a:p>
        </p:txBody>
      </p:sp>
      <p:sp>
        <p:nvSpPr>
          <p:cNvPr id="5" name="ZoneTexte 4">
            <a:extLst>
              <a:ext uri="{FF2B5EF4-FFF2-40B4-BE49-F238E27FC236}">
                <a16:creationId xmlns:a16="http://schemas.microsoft.com/office/drawing/2014/main" id="{5017DA19-4DE8-A444-8BBF-AD13434822DB}"/>
              </a:ext>
            </a:extLst>
          </p:cNvPr>
          <p:cNvSpPr txBox="1"/>
          <p:nvPr/>
        </p:nvSpPr>
        <p:spPr>
          <a:xfrm>
            <a:off x="-3048" y="4912668"/>
            <a:ext cx="2209259"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Ghaneh</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P et al, ASCO2020, Abs 4505</a:t>
            </a:r>
          </a:p>
        </p:txBody>
      </p:sp>
    </p:spTree>
    <p:extLst>
      <p:ext uri="{BB962C8B-B14F-4D97-AF65-F5344CB8AC3E}">
        <p14:creationId xmlns:p14="http://schemas.microsoft.com/office/powerpoint/2010/main" val="34268428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Shape 140"/>
        <p:cNvGrpSpPr/>
        <p:nvPr/>
      </p:nvGrpSpPr>
      <p:grpSpPr>
        <a:xfrm>
          <a:off x="0" y="0"/>
          <a:ext cx="0" cy="0"/>
          <a:chOff x="0" y="0"/>
          <a:chExt cx="0" cy="0"/>
        </a:xfrm>
      </p:grpSpPr>
      <p:sp>
        <p:nvSpPr>
          <p:cNvPr id="8" name="Google Shape;113;p18"/>
          <p:cNvSpPr txBox="1">
            <a:spLocks noGrp="1"/>
          </p:cNvSpPr>
          <p:nvPr>
            <p:ph type="title"/>
          </p:nvPr>
        </p:nvSpPr>
        <p:spPr>
          <a:prstGeom prst="rect">
            <a:avLst/>
          </a:prstGeom>
          <a:noFill/>
          <a:ln>
            <a:noFill/>
          </a:ln>
        </p:spPr>
        <p:txBody>
          <a:bodyPr spcFirstLastPara="1" wrap="square" lIns="91425" tIns="45700" rIns="91425" bIns="45700" anchor="ctr" anchorCtr="0">
            <a:noAutofit/>
          </a:bodyPr>
          <a:lstStyle/>
          <a:p>
            <a:pPr lvl="0">
              <a:spcBef>
                <a:spcPts val="0"/>
              </a:spcBef>
              <a:buClr>
                <a:schemeClr val="dk1"/>
              </a:buClr>
              <a:buSzPts val="2000"/>
            </a:pPr>
            <a:r>
              <a:rPr lang="fr-FR" dirty="0"/>
              <a:t>Cancer du pancréas borderline et CT/RCT péri-opératoire </a:t>
            </a:r>
            <a:br>
              <a:rPr lang="fr-FR" dirty="0"/>
            </a:br>
            <a:r>
              <a:rPr lang="fr-FR" b="1" dirty="0"/>
              <a:t>Etude ESPAC 5F</a:t>
            </a:r>
            <a:endParaRPr sz="2000" dirty="0"/>
          </a:p>
        </p:txBody>
      </p:sp>
      <p:sp>
        <p:nvSpPr>
          <p:cNvPr id="142" name="Google Shape;142;p21"/>
          <p:cNvSpPr txBox="1">
            <a:spLocks noGrp="1"/>
          </p:cNvSpPr>
          <p:nvPr>
            <p:ph sz="half" idx="1"/>
          </p:nvPr>
        </p:nvSpPr>
        <p:spPr>
          <a:xfrm>
            <a:off x="190500" y="3510632"/>
            <a:ext cx="8763000" cy="1081610"/>
          </a:xfrm>
          <a:prstGeom prst="rect">
            <a:avLst/>
          </a:prstGeom>
          <a:noFill/>
          <a:ln>
            <a:noFill/>
          </a:ln>
        </p:spPr>
        <p:txBody>
          <a:bodyPr spcFirstLastPara="1" vert="horz" wrap="square" lIns="91440" tIns="45720" rIns="91440" bIns="45720" rtlCol="0" anchor="t" anchorCtr="0">
            <a:noAutofit/>
          </a:bodyPr>
          <a:lstStyle/>
          <a:p>
            <a:pPr marL="171450" indent="-171450">
              <a:spcAft>
                <a:spcPts val="600"/>
              </a:spcAft>
              <a:buBlip>
                <a:blip r:embed="rId3"/>
              </a:buBlip>
            </a:pPr>
            <a:r>
              <a:rPr lang="fr-FR" sz="1600" dirty="0"/>
              <a:t>Pas de différence concernant le taux de résection entre le bras chirurgie et les 3 bras néoadjuvants combinés </a:t>
            </a:r>
            <a:r>
              <a:rPr lang="fr-FR" sz="1600" b="0" dirty="0"/>
              <a:t>(62% vs 55%, p=0,66)</a:t>
            </a:r>
            <a:endParaRPr sz="1600" b="0" dirty="0"/>
          </a:p>
          <a:p>
            <a:pPr marL="171450" indent="-171450">
              <a:spcAft>
                <a:spcPts val="600"/>
              </a:spcAft>
              <a:buBlip>
                <a:blip r:embed="rId3"/>
              </a:buBlip>
            </a:pPr>
            <a:r>
              <a:rPr lang="fr-FR" sz="1600" dirty="0"/>
              <a:t>Taux de résection R0 pris isolément pas non plus différent </a:t>
            </a:r>
            <a:r>
              <a:rPr lang="fr-FR" sz="1600" b="0" dirty="0"/>
              <a:t>(15% vs 23%, p = 0,72) </a:t>
            </a:r>
            <a:endParaRPr sz="1600" b="0" dirty="0"/>
          </a:p>
        </p:txBody>
      </p:sp>
      <p:graphicFrame>
        <p:nvGraphicFramePr>
          <p:cNvPr id="144" name="Google Shape;144;p21"/>
          <p:cNvGraphicFramePr/>
          <p:nvPr/>
        </p:nvGraphicFramePr>
        <p:xfrm>
          <a:off x="257235" y="813000"/>
          <a:ext cx="8472800" cy="1286557"/>
        </p:xfrm>
        <a:graphic>
          <a:graphicData uri="http://schemas.openxmlformats.org/drawingml/2006/table">
            <a:tbl>
              <a:tblPr firstRow="1" bandRow="1">
                <a:tableStyleId>{7DF18680-E054-41AD-8BC1-D1AEF772440D}</a:tableStyleId>
              </a:tblPr>
              <a:tblGrid>
                <a:gridCol w="2122225">
                  <a:extLst>
                    <a:ext uri="{9D8B030D-6E8A-4147-A177-3AD203B41FA5}">
                      <a16:colId xmlns:a16="http://schemas.microsoft.com/office/drawing/2014/main" val="20000"/>
                    </a:ext>
                  </a:extLst>
                </a:gridCol>
                <a:gridCol w="1768500">
                  <a:extLst>
                    <a:ext uri="{9D8B030D-6E8A-4147-A177-3AD203B41FA5}">
                      <a16:colId xmlns:a16="http://schemas.microsoft.com/office/drawing/2014/main" val="20001"/>
                    </a:ext>
                  </a:extLst>
                </a:gridCol>
                <a:gridCol w="1463050">
                  <a:extLst>
                    <a:ext uri="{9D8B030D-6E8A-4147-A177-3AD203B41FA5}">
                      <a16:colId xmlns:a16="http://schemas.microsoft.com/office/drawing/2014/main" val="20002"/>
                    </a:ext>
                  </a:extLst>
                </a:gridCol>
                <a:gridCol w="2025750">
                  <a:extLst>
                    <a:ext uri="{9D8B030D-6E8A-4147-A177-3AD203B41FA5}">
                      <a16:colId xmlns:a16="http://schemas.microsoft.com/office/drawing/2014/main" val="20003"/>
                    </a:ext>
                  </a:extLst>
                </a:gridCol>
                <a:gridCol w="1093275">
                  <a:extLst>
                    <a:ext uri="{9D8B030D-6E8A-4147-A177-3AD203B41FA5}">
                      <a16:colId xmlns:a16="http://schemas.microsoft.com/office/drawing/2014/main" val="20004"/>
                    </a:ext>
                  </a:extLst>
                </a:gridCol>
              </a:tblGrid>
              <a:tr h="400465">
                <a:tc>
                  <a:txBody>
                    <a:bodyPr/>
                    <a:lstStyle/>
                    <a:p>
                      <a:pPr marL="0" marR="0" lvl="0" indent="0" algn="ctr" rtl="0">
                        <a:lnSpc>
                          <a:spcPct val="100000"/>
                        </a:lnSpc>
                        <a:spcBef>
                          <a:spcPts val="0"/>
                        </a:spcBef>
                        <a:spcAft>
                          <a:spcPts val="0"/>
                        </a:spcAft>
                        <a:buNone/>
                      </a:pPr>
                      <a:r>
                        <a:rPr lang="fr-FR" sz="1100" b="1" u="none" strike="noStrike" cap="none" dirty="0">
                          <a:latin typeface="Arial" panose="020B0604020202020204" pitchFamily="34" charset="0"/>
                          <a:cs typeface="Arial" panose="020B0604020202020204" pitchFamily="34" charset="0"/>
                        </a:rPr>
                        <a:t>Taux de résection</a:t>
                      </a:r>
                      <a:endParaRPr sz="1100" b="1" i="0" u="none" strike="noStrike" cap="none" dirty="0">
                        <a:latin typeface="Arial" panose="020B0604020202020204" pitchFamily="34" charset="0"/>
                        <a:cs typeface="Arial" panose="020B0604020202020204" pitchFamily="34" charset="0"/>
                      </a:endParaRPr>
                    </a:p>
                  </a:txBody>
                  <a:tcPr marL="91450" marR="91450" marT="45725" marB="45725" anchor="ctr"/>
                </a:tc>
                <a:tc>
                  <a:txBody>
                    <a:bodyPr/>
                    <a:lstStyle/>
                    <a:p>
                      <a:pPr marL="0" marR="0" lvl="0" indent="0" algn="ctr" rtl="0">
                        <a:lnSpc>
                          <a:spcPct val="100000"/>
                        </a:lnSpc>
                        <a:spcBef>
                          <a:spcPts val="0"/>
                        </a:spcBef>
                        <a:spcAft>
                          <a:spcPts val="0"/>
                        </a:spcAft>
                        <a:buNone/>
                      </a:pPr>
                      <a:r>
                        <a:rPr lang="fr-FR" sz="1100" b="1" u="none" strike="noStrike" cap="none" dirty="0">
                          <a:latin typeface="Arial" panose="020B0604020202020204" pitchFamily="34" charset="0"/>
                          <a:cs typeface="Arial" panose="020B0604020202020204" pitchFamily="34" charset="0"/>
                        </a:rPr>
                        <a:t>Nombre de résections </a:t>
                      </a:r>
                    </a:p>
                    <a:p>
                      <a:pPr marL="0" marR="0" lvl="0" indent="0" algn="ctr" rtl="0">
                        <a:lnSpc>
                          <a:spcPct val="100000"/>
                        </a:lnSpc>
                        <a:spcBef>
                          <a:spcPts val="0"/>
                        </a:spcBef>
                        <a:spcAft>
                          <a:spcPts val="0"/>
                        </a:spcAft>
                        <a:buNone/>
                      </a:pPr>
                      <a:r>
                        <a:rPr lang="fr-FR" sz="1100" b="1" u="none" strike="noStrike" cap="none" dirty="0">
                          <a:latin typeface="Arial" panose="020B0604020202020204" pitchFamily="34" charset="0"/>
                          <a:cs typeface="Arial" panose="020B0604020202020204" pitchFamily="34" charset="0"/>
                        </a:rPr>
                        <a:t>R0 + R1</a:t>
                      </a:r>
                      <a:endParaRPr sz="1100" b="1" i="0" u="none" strike="noStrike" cap="none" dirty="0">
                        <a:latin typeface="Arial" panose="020B0604020202020204" pitchFamily="34" charset="0"/>
                        <a:cs typeface="Arial" panose="020B0604020202020204" pitchFamily="34" charset="0"/>
                      </a:endParaRPr>
                    </a:p>
                  </a:txBody>
                  <a:tcPr marL="91450" marR="91450" marT="45725" marB="45725" anchor="ctr"/>
                </a:tc>
                <a:tc>
                  <a:txBody>
                    <a:bodyPr/>
                    <a:lstStyle/>
                    <a:p>
                      <a:pPr marL="0" marR="0" lvl="0" indent="0" algn="ctr" rtl="0">
                        <a:lnSpc>
                          <a:spcPct val="100000"/>
                        </a:lnSpc>
                        <a:spcBef>
                          <a:spcPts val="0"/>
                        </a:spcBef>
                        <a:spcAft>
                          <a:spcPts val="0"/>
                        </a:spcAft>
                        <a:buNone/>
                      </a:pPr>
                      <a:r>
                        <a:rPr lang="fr-FR" sz="1100" b="1" u="none" strike="noStrike" cap="none" dirty="0">
                          <a:latin typeface="Arial" panose="020B0604020202020204" pitchFamily="34" charset="0"/>
                          <a:cs typeface="Arial" panose="020B0604020202020204" pitchFamily="34" charset="0"/>
                        </a:rPr>
                        <a:t>Nombre de patients</a:t>
                      </a:r>
                      <a:endParaRPr sz="1100" b="1" i="0" u="none" strike="noStrike" cap="none" dirty="0">
                        <a:latin typeface="Arial" panose="020B0604020202020204" pitchFamily="34" charset="0"/>
                        <a:cs typeface="Arial" panose="020B0604020202020204" pitchFamily="34" charset="0"/>
                      </a:endParaRPr>
                    </a:p>
                  </a:txBody>
                  <a:tcPr marL="91450" marR="91450" marT="45725" marB="45725" anchor="ctr"/>
                </a:tc>
                <a:tc>
                  <a:txBody>
                    <a:bodyPr/>
                    <a:lstStyle/>
                    <a:p>
                      <a:pPr marL="0" marR="0" lvl="0" indent="0" algn="ctr" rtl="0">
                        <a:lnSpc>
                          <a:spcPct val="100000"/>
                        </a:lnSpc>
                        <a:spcBef>
                          <a:spcPts val="0"/>
                        </a:spcBef>
                        <a:spcAft>
                          <a:spcPts val="0"/>
                        </a:spcAft>
                        <a:buNone/>
                      </a:pPr>
                      <a:r>
                        <a:rPr lang="fr-FR" sz="1100" b="1" u="none" strike="noStrike" cap="none" dirty="0">
                          <a:latin typeface="Arial" panose="020B0604020202020204" pitchFamily="34" charset="0"/>
                          <a:cs typeface="Arial" panose="020B0604020202020204" pitchFamily="34" charset="0"/>
                        </a:rPr>
                        <a:t>Taux de résection </a:t>
                      </a:r>
                    </a:p>
                    <a:p>
                      <a:pPr marL="0" marR="0" lvl="0" indent="0" algn="ctr" rtl="0">
                        <a:lnSpc>
                          <a:spcPct val="100000"/>
                        </a:lnSpc>
                        <a:spcBef>
                          <a:spcPts val="0"/>
                        </a:spcBef>
                        <a:spcAft>
                          <a:spcPts val="0"/>
                        </a:spcAft>
                        <a:buNone/>
                      </a:pPr>
                      <a:r>
                        <a:rPr lang="fr-FR" sz="1100" b="0" u="none" strike="noStrike" cap="none" dirty="0">
                          <a:latin typeface="Arial" panose="020B0604020202020204" pitchFamily="34" charset="0"/>
                          <a:cs typeface="Arial" panose="020B0604020202020204" pitchFamily="34" charset="0"/>
                        </a:rPr>
                        <a:t>(95% CI)</a:t>
                      </a:r>
                      <a:endParaRPr sz="1100" b="0" i="0" u="none" strike="noStrike" cap="none" dirty="0">
                        <a:latin typeface="Arial" panose="020B0604020202020204" pitchFamily="34" charset="0"/>
                        <a:cs typeface="Arial" panose="020B0604020202020204" pitchFamily="34" charset="0"/>
                      </a:endParaRPr>
                    </a:p>
                  </a:txBody>
                  <a:tcPr marL="91450" marR="91450" marT="45725" marB="45725" anchor="ctr"/>
                </a:tc>
                <a:tc>
                  <a:txBody>
                    <a:bodyPr/>
                    <a:lstStyle/>
                    <a:p>
                      <a:pPr marL="0" marR="0" lvl="0" indent="0" algn="ctr" rtl="0">
                        <a:lnSpc>
                          <a:spcPct val="100000"/>
                        </a:lnSpc>
                        <a:spcBef>
                          <a:spcPts val="0"/>
                        </a:spcBef>
                        <a:spcAft>
                          <a:spcPts val="0"/>
                        </a:spcAft>
                        <a:buNone/>
                      </a:pPr>
                      <a:r>
                        <a:rPr lang="fr-FR" sz="1100" b="1" u="none" strike="noStrike" cap="none" dirty="0">
                          <a:latin typeface="Arial" panose="020B0604020202020204" pitchFamily="34" charset="0"/>
                          <a:cs typeface="Arial" panose="020B0604020202020204" pitchFamily="34" charset="0"/>
                        </a:rPr>
                        <a:t>P-value</a:t>
                      </a:r>
                      <a:endParaRPr sz="1100" b="1" i="0" u="none" strike="noStrike" cap="none" dirty="0">
                        <a:latin typeface="Arial" panose="020B0604020202020204" pitchFamily="34" charset="0"/>
                        <a:cs typeface="Arial" panose="020B0604020202020204" pitchFamily="34" charset="0"/>
                      </a:endParaRPr>
                    </a:p>
                  </a:txBody>
                  <a:tcPr marL="91450" marR="91450" marT="45725" marB="45725" anchor="ctr"/>
                </a:tc>
                <a:extLst>
                  <a:ext uri="{0D108BD9-81ED-4DB2-BD59-A6C34878D82A}">
                    <a16:rowId xmlns:a16="http://schemas.microsoft.com/office/drawing/2014/main" val="10000"/>
                  </a:ext>
                </a:extLst>
              </a:tr>
              <a:tr h="286609">
                <a:tc>
                  <a:txBody>
                    <a:bodyPr/>
                    <a:lstStyle/>
                    <a:p>
                      <a:pPr marL="0" marR="0" lvl="0" indent="0" algn="ctr" rtl="0">
                        <a:lnSpc>
                          <a:spcPct val="100000"/>
                        </a:lnSpc>
                        <a:spcBef>
                          <a:spcPts val="0"/>
                        </a:spcBef>
                        <a:spcAft>
                          <a:spcPts val="0"/>
                        </a:spcAft>
                        <a:buNone/>
                      </a:pPr>
                      <a:r>
                        <a:rPr lang="fr-FR" sz="1100" b="0" u="none" strike="noStrike" cap="none" dirty="0">
                          <a:solidFill>
                            <a:schemeClr val="bg1"/>
                          </a:solidFill>
                          <a:latin typeface="Arial" panose="020B0604020202020204" pitchFamily="34" charset="0"/>
                          <a:cs typeface="Arial" panose="020B0604020202020204" pitchFamily="34" charset="0"/>
                        </a:rPr>
                        <a:t>Chirurgie d’emblée</a:t>
                      </a:r>
                      <a:endParaRPr sz="1100" b="0" i="0" u="none" strike="noStrike" cap="none" dirty="0">
                        <a:solidFill>
                          <a:schemeClr val="bg1"/>
                        </a:solidFill>
                        <a:latin typeface="Arial" panose="020B0604020202020204" pitchFamily="34" charset="0"/>
                        <a:cs typeface="Arial" panose="020B0604020202020204" pitchFamily="34" charset="0"/>
                      </a:endParaRPr>
                    </a:p>
                  </a:txBody>
                  <a:tcPr marL="91450" marR="91450" marT="45725" marB="45725" anchor="ctr">
                    <a:solidFill>
                      <a:srgbClr val="002060"/>
                    </a:solidFill>
                  </a:tcPr>
                </a:tc>
                <a:tc>
                  <a:txBody>
                    <a:bodyPr/>
                    <a:lstStyle/>
                    <a:p>
                      <a:pPr marL="0" marR="0" lvl="0" indent="0" algn="ctr" rtl="0">
                        <a:lnSpc>
                          <a:spcPct val="100000"/>
                        </a:lnSpc>
                        <a:spcBef>
                          <a:spcPts val="0"/>
                        </a:spcBef>
                        <a:spcAft>
                          <a:spcPts val="0"/>
                        </a:spcAft>
                        <a:buNone/>
                      </a:pPr>
                      <a:r>
                        <a:rPr lang="fr-FR" sz="1100" b="0" u="none" strike="noStrike" cap="none" dirty="0">
                          <a:solidFill>
                            <a:schemeClr val="tx1">
                              <a:lumMod val="75000"/>
                              <a:lumOff val="25000"/>
                            </a:schemeClr>
                          </a:solidFill>
                          <a:latin typeface="Arial" panose="020B0604020202020204" pitchFamily="34" charset="0"/>
                          <a:cs typeface="Arial" panose="020B0604020202020204" pitchFamily="34" charset="0"/>
                        </a:rPr>
                        <a:t>20</a:t>
                      </a:r>
                      <a:endParaRPr sz="1100" b="0" i="0" u="none" strike="noStrike" cap="none" dirty="0">
                        <a:solidFill>
                          <a:schemeClr val="tx1">
                            <a:lumMod val="75000"/>
                            <a:lumOff val="25000"/>
                          </a:schemeClr>
                        </a:solidFill>
                        <a:latin typeface="Arial" panose="020B0604020202020204" pitchFamily="34" charset="0"/>
                        <a:cs typeface="Arial" panose="020B0604020202020204" pitchFamily="34" charset="0"/>
                      </a:endParaRPr>
                    </a:p>
                  </a:txBody>
                  <a:tcPr marL="91450" marR="91450" marT="45725" marB="45725" anchor="ctr"/>
                </a:tc>
                <a:tc>
                  <a:txBody>
                    <a:bodyPr/>
                    <a:lstStyle/>
                    <a:p>
                      <a:pPr marL="0" marR="0" lvl="0" indent="0" algn="ctr" rtl="0">
                        <a:lnSpc>
                          <a:spcPct val="100000"/>
                        </a:lnSpc>
                        <a:spcBef>
                          <a:spcPts val="0"/>
                        </a:spcBef>
                        <a:spcAft>
                          <a:spcPts val="0"/>
                        </a:spcAft>
                        <a:buNone/>
                      </a:pPr>
                      <a:r>
                        <a:rPr lang="fr-FR" sz="1100" b="0" u="none" strike="noStrike" cap="none" dirty="0">
                          <a:solidFill>
                            <a:schemeClr val="tx1">
                              <a:lumMod val="75000"/>
                              <a:lumOff val="25000"/>
                            </a:schemeClr>
                          </a:solidFill>
                          <a:latin typeface="Arial" panose="020B0604020202020204" pitchFamily="34" charset="0"/>
                          <a:cs typeface="Arial" panose="020B0604020202020204" pitchFamily="34" charset="0"/>
                        </a:rPr>
                        <a:t>32</a:t>
                      </a:r>
                      <a:endParaRPr sz="1100" b="0" i="0" u="none" strike="noStrike" cap="none" dirty="0">
                        <a:solidFill>
                          <a:schemeClr val="tx1">
                            <a:lumMod val="75000"/>
                            <a:lumOff val="25000"/>
                          </a:schemeClr>
                        </a:solidFill>
                        <a:latin typeface="Arial" panose="020B0604020202020204" pitchFamily="34" charset="0"/>
                        <a:cs typeface="Arial" panose="020B0604020202020204" pitchFamily="34" charset="0"/>
                      </a:endParaRPr>
                    </a:p>
                  </a:txBody>
                  <a:tcPr marL="91450" marR="91450" marT="45725" marB="45725" anchor="ctr"/>
                </a:tc>
                <a:tc>
                  <a:txBody>
                    <a:bodyPr/>
                    <a:lstStyle/>
                    <a:p>
                      <a:pPr marL="0" marR="0" lvl="0" indent="0" algn="ctr" rtl="0">
                        <a:lnSpc>
                          <a:spcPct val="100000"/>
                        </a:lnSpc>
                        <a:spcBef>
                          <a:spcPts val="0"/>
                        </a:spcBef>
                        <a:spcAft>
                          <a:spcPts val="0"/>
                        </a:spcAft>
                        <a:buNone/>
                      </a:pPr>
                      <a:r>
                        <a:rPr lang="fr-FR" sz="1100" b="0" u="none" strike="noStrike" cap="none" dirty="0">
                          <a:solidFill>
                            <a:schemeClr val="tx1">
                              <a:lumMod val="75000"/>
                              <a:lumOff val="25000"/>
                            </a:schemeClr>
                          </a:solidFill>
                          <a:latin typeface="Arial" panose="020B0604020202020204" pitchFamily="34" charset="0"/>
                          <a:cs typeface="Arial" panose="020B0604020202020204" pitchFamily="34" charset="0"/>
                        </a:rPr>
                        <a:t>62% (44%-79%)</a:t>
                      </a:r>
                      <a:endParaRPr sz="1100" b="0" i="0" u="none" strike="noStrike" cap="none" dirty="0">
                        <a:solidFill>
                          <a:schemeClr val="tx1">
                            <a:lumMod val="75000"/>
                            <a:lumOff val="25000"/>
                          </a:schemeClr>
                        </a:solidFill>
                        <a:latin typeface="Arial" panose="020B0604020202020204" pitchFamily="34" charset="0"/>
                        <a:cs typeface="Arial" panose="020B0604020202020204" pitchFamily="34" charset="0"/>
                      </a:endParaRPr>
                    </a:p>
                  </a:txBody>
                  <a:tcPr marL="91450" marR="91450" marT="45725" marB="45725" anchor="ctr"/>
                </a:tc>
                <a:tc>
                  <a:txBody>
                    <a:bodyPr/>
                    <a:lstStyle/>
                    <a:p>
                      <a:pPr marL="0" marR="0" lvl="0" indent="0" algn="ctr" rtl="0">
                        <a:lnSpc>
                          <a:spcPct val="100000"/>
                        </a:lnSpc>
                        <a:spcBef>
                          <a:spcPts val="0"/>
                        </a:spcBef>
                        <a:spcAft>
                          <a:spcPts val="0"/>
                        </a:spcAft>
                        <a:buNone/>
                      </a:pPr>
                      <a:r>
                        <a:rPr lang="fr-FR" sz="1100" b="0" u="none" strike="noStrike" cap="none" dirty="0">
                          <a:solidFill>
                            <a:schemeClr val="tx1">
                              <a:lumMod val="75000"/>
                              <a:lumOff val="25000"/>
                            </a:schemeClr>
                          </a:solidFill>
                          <a:latin typeface="Arial" panose="020B0604020202020204" pitchFamily="34" charset="0"/>
                          <a:cs typeface="Arial" panose="020B0604020202020204" pitchFamily="34" charset="0"/>
                        </a:rPr>
                        <a:t>0,668</a:t>
                      </a:r>
                      <a:endParaRPr sz="1100" b="0" i="0" u="none" strike="noStrike" cap="none" dirty="0">
                        <a:solidFill>
                          <a:schemeClr val="tx1">
                            <a:lumMod val="75000"/>
                            <a:lumOff val="25000"/>
                          </a:schemeClr>
                        </a:solidFill>
                        <a:latin typeface="Arial" panose="020B0604020202020204" pitchFamily="34" charset="0"/>
                        <a:cs typeface="Arial" panose="020B0604020202020204" pitchFamily="34" charset="0"/>
                      </a:endParaRPr>
                    </a:p>
                  </a:txBody>
                  <a:tcPr marL="91450" marR="91450" marT="45725" marB="45725" anchor="ctr"/>
                </a:tc>
                <a:extLst>
                  <a:ext uri="{0D108BD9-81ED-4DB2-BD59-A6C34878D82A}">
                    <a16:rowId xmlns:a16="http://schemas.microsoft.com/office/drawing/2014/main" val="10001"/>
                  </a:ext>
                </a:extLst>
              </a:tr>
              <a:tr h="286609">
                <a:tc>
                  <a:txBody>
                    <a:bodyPr/>
                    <a:lstStyle/>
                    <a:p>
                      <a:pPr marL="0" marR="0" lvl="0" indent="0" algn="ctr" rtl="0">
                        <a:lnSpc>
                          <a:spcPct val="100000"/>
                        </a:lnSpc>
                        <a:spcBef>
                          <a:spcPts val="0"/>
                        </a:spcBef>
                        <a:spcAft>
                          <a:spcPts val="0"/>
                        </a:spcAft>
                        <a:buNone/>
                      </a:pPr>
                      <a:r>
                        <a:rPr lang="fr-FR" sz="1100" b="0" u="none" strike="noStrike" cap="none" dirty="0">
                          <a:solidFill>
                            <a:schemeClr val="bg1"/>
                          </a:solidFill>
                          <a:latin typeface="Arial" panose="020B0604020202020204" pitchFamily="34" charset="0"/>
                          <a:cs typeface="Arial" panose="020B0604020202020204" pitchFamily="34" charset="0"/>
                        </a:rPr>
                        <a:t>Traitement néo-adjuvant</a:t>
                      </a:r>
                      <a:endParaRPr sz="1100" b="0" i="0" u="none" strike="noStrike" cap="none" dirty="0">
                        <a:solidFill>
                          <a:schemeClr val="bg1"/>
                        </a:solidFill>
                        <a:latin typeface="Arial" panose="020B0604020202020204" pitchFamily="34" charset="0"/>
                        <a:cs typeface="Arial" panose="020B0604020202020204" pitchFamily="34" charset="0"/>
                      </a:endParaRPr>
                    </a:p>
                  </a:txBody>
                  <a:tcPr marL="91450" marR="91450" marT="45725" marB="45725" anchor="ctr">
                    <a:solidFill>
                      <a:schemeClr val="accent1"/>
                    </a:solidFill>
                  </a:tcPr>
                </a:tc>
                <a:tc>
                  <a:txBody>
                    <a:bodyPr/>
                    <a:lstStyle/>
                    <a:p>
                      <a:pPr marL="0" marR="0" lvl="0" indent="0" algn="ctr" rtl="0">
                        <a:lnSpc>
                          <a:spcPct val="100000"/>
                        </a:lnSpc>
                        <a:spcBef>
                          <a:spcPts val="0"/>
                        </a:spcBef>
                        <a:spcAft>
                          <a:spcPts val="0"/>
                        </a:spcAft>
                        <a:buNone/>
                      </a:pPr>
                      <a:r>
                        <a:rPr lang="fr-FR" sz="1100" b="0" u="none" strike="noStrike" cap="none" dirty="0">
                          <a:solidFill>
                            <a:schemeClr val="tx1">
                              <a:lumMod val="75000"/>
                              <a:lumOff val="25000"/>
                            </a:schemeClr>
                          </a:solidFill>
                          <a:latin typeface="Arial" panose="020B0604020202020204" pitchFamily="34" charset="0"/>
                          <a:cs typeface="Arial" panose="020B0604020202020204" pitchFamily="34" charset="0"/>
                        </a:rPr>
                        <a:t>31</a:t>
                      </a:r>
                      <a:endParaRPr sz="1100" b="0" i="0" u="none" strike="noStrike" cap="none" dirty="0">
                        <a:solidFill>
                          <a:schemeClr val="tx1">
                            <a:lumMod val="75000"/>
                            <a:lumOff val="25000"/>
                          </a:schemeClr>
                        </a:solidFill>
                        <a:latin typeface="Arial" panose="020B0604020202020204" pitchFamily="34" charset="0"/>
                        <a:cs typeface="Arial" panose="020B0604020202020204" pitchFamily="34" charset="0"/>
                      </a:endParaRPr>
                    </a:p>
                  </a:txBody>
                  <a:tcPr marL="91450" marR="91450" marT="45725" marB="45725" anchor="ctr"/>
                </a:tc>
                <a:tc>
                  <a:txBody>
                    <a:bodyPr/>
                    <a:lstStyle/>
                    <a:p>
                      <a:pPr marL="0" marR="0" lvl="0" indent="0" algn="ctr" rtl="0">
                        <a:lnSpc>
                          <a:spcPct val="100000"/>
                        </a:lnSpc>
                        <a:spcBef>
                          <a:spcPts val="0"/>
                        </a:spcBef>
                        <a:spcAft>
                          <a:spcPts val="0"/>
                        </a:spcAft>
                        <a:buNone/>
                      </a:pPr>
                      <a:r>
                        <a:rPr lang="fr-FR" sz="1100" b="0" u="none" strike="noStrike" cap="none" dirty="0">
                          <a:solidFill>
                            <a:schemeClr val="tx1">
                              <a:lumMod val="75000"/>
                              <a:lumOff val="25000"/>
                            </a:schemeClr>
                          </a:solidFill>
                          <a:latin typeface="Arial" panose="020B0604020202020204" pitchFamily="34" charset="0"/>
                          <a:cs typeface="Arial" panose="020B0604020202020204" pitchFamily="34" charset="0"/>
                        </a:rPr>
                        <a:t>56</a:t>
                      </a:r>
                      <a:endParaRPr sz="1100" b="0" i="0" u="none" strike="noStrike" cap="none" dirty="0">
                        <a:solidFill>
                          <a:schemeClr val="tx1">
                            <a:lumMod val="75000"/>
                            <a:lumOff val="25000"/>
                          </a:schemeClr>
                        </a:solidFill>
                        <a:latin typeface="Arial" panose="020B0604020202020204" pitchFamily="34" charset="0"/>
                        <a:cs typeface="Arial" panose="020B0604020202020204" pitchFamily="34" charset="0"/>
                      </a:endParaRPr>
                    </a:p>
                  </a:txBody>
                  <a:tcPr marL="91450" marR="91450" marT="45725" marB="45725" anchor="ctr"/>
                </a:tc>
                <a:tc>
                  <a:txBody>
                    <a:bodyPr/>
                    <a:lstStyle/>
                    <a:p>
                      <a:pPr marL="0" marR="0" lvl="0" indent="0" algn="ctr" rtl="0">
                        <a:lnSpc>
                          <a:spcPct val="100000"/>
                        </a:lnSpc>
                        <a:spcBef>
                          <a:spcPts val="0"/>
                        </a:spcBef>
                        <a:spcAft>
                          <a:spcPts val="0"/>
                        </a:spcAft>
                        <a:buNone/>
                      </a:pPr>
                      <a:r>
                        <a:rPr lang="fr-FR" sz="1100" b="0" u="none" strike="noStrike" cap="none" dirty="0">
                          <a:solidFill>
                            <a:schemeClr val="tx1">
                              <a:lumMod val="75000"/>
                              <a:lumOff val="25000"/>
                            </a:schemeClr>
                          </a:solidFill>
                          <a:latin typeface="Arial" panose="020B0604020202020204" pitchFamily="34" charset="0"/>
                          <a:cs typeface="Arial" panose="020B0604020202020204" pitchFamily="34" charset="0"/>
                        </a:rPr>
                        <a:t>55% (41%-69%)</a:t>
                      </a:r>
                      <a:endParaRPr sz="1100" b="0" i="0" u="none" strike="noStrike" cap="none" dirty="0">
                        <a:solidFill>
                          <a:schemeClr val="tx1">
                            <a:lumMod val="75000"/>
                            <a:lumOff val="25000"/>
                          </a:schemeClr>
                        </a:solidFill>
                        <a:latin typeface="Arial" panose="020B0604020202020204" pitchFamily="34" charset="0"/>
                        <a:cs typeface="Arial" panose="020B0604020202020204" pitchFamily="34" charset="0"/>
                      </a:endParaRPr>
                    </a:p>
                  </a:txBody>
                  <a:tcPr marL="91450" marR="91450" marT="45725" marB="45725" anchor="ctr"/>
                </a:tc>
                <a:tc>
                  <a:txBody>
                    <a:bodyPr/>
                    <a:lstStyle/>
                    <a:p>
                      <a:pPr marL="0" marR="0" lvl="0" indent="0" algn="ctr" rtl="0">
                        <a:lnSpc>
                          <a:spcPct val="100000"/>
                        </a:lnSpc>
                        <a:spcBef>
                          <a:spcPts val="0"/>
                        </a:spcBef>
                        <a:spcAft>
                          <a:spcPts val="0"/>
                        </a:spcAft>
                        <a:buNone/>
                      </a:pPr>
                      <a:endParaRPr sz="1100" b="0" i="0" u="none" strike="noStrike" cap="none" dirty="0">
                        <a:solidFill>
                          <a:schemeClr val="tx1">
                            <a:lumMod val="75000"/>
                            <a:lumOff val="25000"/>
                          </a:schemeClr>
                        </a:solidFill>
                        <a:latin typeface="Arial" panose="020B0604020202020204" pitchFamily="34" charset="0"/>
                        <a:cs typeface="Arial" panose="020B0604020202020204" pitchFamily="34" charset="0"/>
                      </a:endParaRPr>
                    </a:p>
                  </a:txBody>
                  <a:tcPr marL="91450" marR="91450" marT="45725" marB="45725" anchor="ctr"/>
                </a:tc>
                <a:extLst>
                  <a:ext uri="{0D108BD9-81ED-4DB2-BD59-A6C34878D82A}">
                    <a16:rowId xmlns:a16="http://schemas.microsoft.com/office/drawing/2014/main" val="10002"/>
                  </a:ext>
                </a:extLst>
              </a:tr>
              <a:tr h="286609">
                <a:tc>
                  <a:txBody>
                    <a:bodyPr/>
                    <a:lstStyle/>
                    <a:p>
                      <a:pPr marL="0" marR="0" lvl="0" indent="0" algn="ctr" rtl="0">
                        <a:lnSpc>
                          <a:spcPct val="100000"/>
                        </a:lnSpc>
                        <a:spcBef>
                          <a:spcPts val="0"/>
                        </a:spcBef>
                        <a:spcAft>
                          <a:spcPts val="0"/>
                        </a:spcAft>
                        <a:buNone/>
                      </a:pPr>
                      <a:r>
                        <a:rPr lang="fr-FR" sz="1100" b="0" u="none" strike="noStrike" cap="none" dirty="0">
                          <a:solidFill>
                            <a:schemeClr val="tx1">
                              <a:lumMod val="75000"/>
                              <a:lumOff val="25000"/>
                            </a:schemeClr>
                          </a:solidFill>
                          <a:latin typeface="Arial" panose="020B0604020202020204" pitchFamily="34" charset="0"/>
                          <a:cs typeface="Arial" panose="020B0604020202020204" pitchFamily="34" charset="0"/>
                        </a:rPr>
                        <a:t>Total</a:t>
                      </a:r>
                      <a:endParaRPr sz="1100" b="0" i="0" u="none" strike="noStrike" cap="none" dirty="0">
                        <a:solidFill>
                          <a:schemeClr val="tx1">
                            <a:lumMod val="75000"/>
                            <a:lumOff val="25000"/>
                          </a:schemeClr>
                        </a:solidFill>
                        <a:latin typeface="Arial" panose="020B0604020202020204" pitchFamily="34" charset="0"/>
                        <a:cs typeface="Arial" panose="020B0604020202020204" pitchFamily="34" charset="0"/>
                      </a:endParaRPr>
                    </a:p>
                  </a:txBody>
                  <a:tcPr marL="91450" marR="91450" marT="45725" marB="45725" anchor="ctr"/>
                </a:tc>
                <a:tc>
                  <a:txBody>
                    <a:bodyPr/>
                    <a:lstStyle/>
                    <a:p>
                      <a:pPr marL="0" marR="0" lvl="0" indent="0" algn="ctr" rtl="0">
                        <a:lnSpc>
                          <a:spcPct val="100000"/>
                        </a:lnSpc>
                        <a:spcBef>
                          <a:spcPts val="0"/>
                        </a:spcBef>
                        <a:spcAft>
                          <a:spcPts val="0"/>
                        </a:spcAft>
                        <a:buNone/>
                      </a:pPr>
                      <a:r>
                        <a:rPr lang="fr-FR" sz="1100" b="0" u="none" strike="noStrike" cap="none" dirty="0">
                          <a:solidFill>
                            <a:schemeClr val="tx1">
                              <a:lumMod val="75000"/>
                              <a:lumOff val="25000"/>
                            </a:schemeClr>
                          </a:solidFill>
                          <a:latin typeface="Arial" panose="020B0604020202020204" pitchFamily="34" charset="0"/>
                          <a:cs typeface="Arial" panose="020B0604020202020204" pitchFamily="34" charset="0"/>
                        </a:rPr>
                        <a:t>51</a:t>
                      </a:r>
                      <a:endParaRPr sz="1100" b="0" i="0" u="none" strike="noStrike" cap="none" dirty="0">
                        <a:solidFill>
                          <a:schemeClr val="tx1">
                            <a:lumMod val="75000"/>
                            <a:lumOff val="25000"/>
                          </a:schemeClr>
                        </a:solidFill>
                        <a:latin typeface="Arial" panose="020B0604020202020204" pitchFamily="34" charset="0"/>
                        <a:cs typeface="Arial" panose="020B0604020202020204" pitchFamily="34" charset="0"/>
                      </a:endParaRPr>
                    </a:p>
                  </a:txBody>
                  <a:tcPr marL="91450" marR="91450" marT="45725" marB="45725" anchor="ctr"/>
                </a:tc>
                <a:tc>
                  <a:txBody>
                    <a:bodyPr/>
                    <a:lstStyle/>
                    <a:p>
                      <a:pPr marL="0" marR="0" lvl="0" indent="0" algn="ctr" rtl="0">
                        <a:lnSpc>
                          <a:spcPct val="100000"/>
                        </a:lnSpc>
                        <a:spcBef>
                          <a:spcPts val="0"/>
                        </a:spcBef>
                        <a:spcAft>
                          <a:spcPts val="0"/>
                        </a:spcAft>
                        <a:buNone/>
                      </a:pPr>
                      <a:r>
                        <a:rPr lang="fr-FR" sz="1100" b="0" u="none" strike="noStrike" cap="none" dirty="0">
                          <a:solidFill>
                            <a:schemeClr val="tx1">
                              <a:lumMod val="75000"/>
                              <a:lumOff val="25000"/>
                            </a:schemeClr>
                          </a:solidFill>
                          <a:latin typeface="Arial" panose="020B0604020202020204" pitchFamily="34" charset="0"/>
                          <a:cs typeface="Arial" panose="020B0604020202020204" pitchFamily="34" charset="0"/>
                        </a:rPr>
                        <a:t>88</a:t>
                      </a:r>
                      <a:endParaRPr sz="1100" b="0" i="0" u="none" strike="noStrike" cap="none" dirty="0">
                        <a:solidFill>
                          <a:schemeClr val="tx1">
                            <a:lumMod val="75000"/>
                            <a:lumOff val="25000"/>
                          </a:schemeClr>
                        </a:solidFill>
                        <a:latin typeface="Arial" panose="020B0604020202020204" pitchFamily="34" charset="0"/>
                        <a:cs typeface="Arial" panose="020B0604020202020204" pitchFamily="34" charset="0"/>
                      </a:endParaRPr>
                    </a:p>
                  </a:txBody>
                  <a:tcPr marL="91450" marR="91450" marT="45725" marB="45725" anchor="ctr"/>
                </a:tc>
                <a:tc>
                  <a:txBody>
                    <a:bodyPr/>
                    <a:lstStyle/>
                    <a:p>
                      <a:pPr marL="0" marR="0" lvl="0" indent="0" algn="ctr" rtl="0">
                        <a:lnSpc>
                          <a:spcPct val="100000"/>
                        </a:lnSpc>
                        <a:spcBef>
                          <a:spcPts val="0"/>
                        </a:spcBef>
                        <a:spcAft>
                          <a:spcPts val="0"/>
                        </a:spcAft>
                        <a:buNone/>
                      </a:pPr>
                      <a:r>
                        <a:rPr lang="fr-FR" sz="1100" b="0" u="none" strike="noStrike" cap="none" dirty="0">
                          <a:solidFill>
                            <a:schemeClr val="tx1">
                              <a:lumMod val="75000"/>
                              <a:lumOff val="25000"/>
                            </a:schemeClr>
                          </a:solidFill>
                          <a:latin typeface="Arial" panose="020B0604020202020204" pitchFamily="34" charset="0"/>
                          <a:cs typeface="Arial" panose="020B0604020202020204" pitchFamily="34" charset="0"/>
                        </a:rPr>
                        <a:t>58% (47%-68%)</a:t>
                      </a:r>
                      <a:endParaRPr sz="1100" b="0" i="0" u="none" strike="noStrike" cap="none" dirty="0">
                        <a:solidFill>
                          <a:schemeClr val="tx1">
                            <a:lumMod val="75000"/>
                            <a:lumOff val="25000"/>
                          </a:schemeClr>
                        </a:solidFill>
                        <a:latin typeface="Arial" panose="020B0604020202020204" pitchFamily="34" charset="0"/>
                        <a:cs typeface="Arial" panose="020B0604020202020204" pitchFamily="34" charset="0"/>
                      </a:endParaRPr>
                    </a:p>
                  </a:txBody>
                  <a:tcPr marL="91450" marR="91450" marT="45725" marB="45725" anchor="ctr"/>
                </a:tc>
                <a:tc>
                  <a:txBody>
                    <a:bodyPr/>
                    <a:lstStyle/>
                    <a:p>
                      <a:pPr marL="0" marR="0" lvl="0" indent="0" algn="ctr" rtl="0">
                        <a:lnSpc>
                          <a:spcPct val="100000"/>
                        </a:lnSpc>
                        <a:spcBef>
                          <a:spcPts val="0"/>
                        </a:spcBef>
                        <a:spcAft>
                          <a:spcPts val="0"/>
                        </a:spcAft>
                        <a:buNone/>
                      </a:pPr>
                      <a:endParaRPr sz="1100" b="0" i="0" u="none" strike="noStrike" cap="none" dirty="0">
                        <a:solidFill>
                          <a:schemeClr val="tx1">
                            <a:lumMod val="75000"/>
                            <a:lumOff val="25000"/>
                          </a:schemeClr>
                        </a:solidFill>
                        <a:latin typeface="Arial" panose="020B0604020202020204" pitchFamily="34" charset="0"/>
                        <a:cs typeface="Arial" panose="020B0604020202020204" pitchFamily="34" charset="0"/>
                      </a:endParaRPr>
                    </a:p>
                  </a:txBody>
                  <a:tcPr marL="91450" marR="91450" marT="45725" marB="45725" anchor="ctr"/>
                </a:tc>
                <a:extLst>
                  <a:ext uri="{0D108BD9-81ED-4DB2-BD59-A6C34878D82A}">
                    <a16:rowId xmlns:a16="http://schemas.microsoft.com/office/drawing/2014/main" val="10003"/>
                  </a:ext>
                </a:extLst>
              </a:tr>
            </a:tbl>
          </a:graphicData>
        </a:graphic>
      </p:graphicFrame>
      <p:graphicFrame>
        <p:nvGraphicFramePr>
          <p:cNvPr id="145" name="Google Shape;145;p21"/>
          <p:cNvGraphicFramePr/>
          <p:nvPr/>
        </p:nvGraphicFramePr>
        <p:xfrm>
          <a:off x="257235" y="2265980"/>
          <a:ext cx="8472800" cy="1235613"/>
        </p:xfrm>
        <a:graphic>
          <a:graphicData uri="http://schemas.openxmlformats.org/drawingml/2006/table">
            <a:tbl>
              <a:tblPr firstRow="1" bandRow="1">
                <a:tableStyleId>{7DF18680-E054-41AD-8BC1-D1AEF772440D}</a:tableStyleId>
              </a:tblPr>
              <a:tblGrid>
                <a:gridCol w="2122095">
                  <a:extLst>
                    <a:ext uri="{9D8B030D-6E8A-4147-A177-3AD203B41FA5}">
                      <a16:colId xmlns:a16="http://schemas.microsoft.com/office/drawing/2014/main" val="20000"/>
                    </a:ext>
                  </a:extLst>
                </a:gridCol>
                <a:gridCol w="1772518">
                  <a:extLst>
                    <a:ext uri="{9D8B030D-6E8A-4147-A177-3AD203B41FA5}">
                      <a16:colId xmlns:a16="http://schemas.microsoft.com/office/drawing/2014/main" val="20001"/>
                    </a:ext>
                  </a:extLst>
                </a:gridCol>
                <a:gridCol w="1468937">
                  <a:extLst>
                    <a:ext uri="{9D8B030D-6E8A-4147-A177-3AD203B41FA5}">
                      <a16:colId xmlns:a16="http://schemas.microsoft.com/office/drawing/2014/main" val="20002"/>
                    </a:ext>
                  </a:extLst>
                </a:gridCol>
                <a:gridCol w="2032029">
                  <a:extLst>
                    <a:ext uri="{9D8B030D-6E8A-4147-A177-3AD203B41FA5}">
                      <a16:colId xmlns:a16="http://schemas.microsoft.com/office/drawing/2014/main" val="20003"/>
                    </a:ext>
                  </a:extLst>
                </a:gridCol>
                <a:gridCol w="1077221">
                  <a:extLst>
                    <a:ext uri="{9D8B030D-6E8A-4147-A177-3AD203B41FA5}">
                      <a16:colId xmlns:a16="http://schemas.microsoft.com/office/drawing/2014/main" val="20004"/>
                    </a:ext>
                  </a:extLst>
                </a:gridCol>
              </a:tblGrid>
              <a:tr h="375727">
                <a:tc>
                  <a:txBody>
                    <a:bodyPr/>
                    <a:lstStyle/>
                    <a:p>
                      <a:pPr marL="0" marR="0" lvl="0" indent="0" algn="ctr" rtl="0">
                        <a:lnSpc>
                          <a:spcPct val="100000"/>
                        </a:lnSpc>
                        <a:spcBef>
                          <a:spcPts val="0"/>
                        </a:spcBef>
                        <a:spcAft>
                          <a:spcPts val="0"/>
                        </a:spcAft>
                        <a:buNone/>
                      </a:pPr>
                      <a:endParaRPr sz="1100" b="1" i="0" u="none" strike="noStrike" cap="none" dirty="0">
                        <a:latin typeface="Arial" panose="020B0604020202020204" pitchFamily="34" charset="0"/>
                        <a:cs typeface="Arial" panose="020B0604020202020204" pitchFamily="34" charset="0"/>
                      </a:endParaRPr>
                    </a:p>
                  </a:txBody>
                  <a:tcPr marL="91450" marR="91450" marT="45725" marB="45725" anchor="ctr"/>
                </a:tc>
                <a:tc>
                  <a:txBody>
                    <a:bodyPr/>
                    <a:lstStyle/>
                    <a:p>
                      <a:pPr marL="0" marR="0" lvl="0" indent="0" algn="ctr" rtl="0">
                        <a:lnSpc>
                          <a:spcPct val="100000"/>
                        </a:lnSpc>
                        <a:spcBef>
                          <a:spcPts val="0"/>
                        </a:spcBef>
                        <a:spcAft>
                          <a:spcPts val="0"/>
                        </a:spcAft>
                        <a:buNone/>
                      </a:pPr>
                      <a:r>
                        <a:rPr lang="fr-FR" sz="1100" b="1" u="none" strike="noStrike" cap="none" dirty="0">
                          <a:latin typeface="Arial" panose="020B0604020202020204" pitchFamily="34" charset="0"/>
                          <a:cs typeface="Arial" panose="020B0604020202020204" pitchFamily="34" charset="0"/>
                        </a:rPr>
                        <a:t>Nombre de résections </a:t>
                      </a:r>
                    </a:p>
                    <a:p>
                      <a:pPr marL="0" marR="0" lvl="0" indent="0" algn="ctr" rtl="0">
                        <a:lnSpc>
                          <a:spcPct val="100000"/>
                        </a:lnSpc>
                        <a:spcBef>
                          <a:spcPts val="0"/>
                        </a:spcBef>
                        <a:spcAft>
                          <a:spcPts val="0"/>
                        </a:spcAft>
                        <a:buNone/>
                      </a:pPr>
                      <a:r>
                        <a:rPr lang="fr-FR" sz="1100" b="1" u="none" strike="noStrike" cap="none" dirty="0">
                          <a:latin typeface="Arial" panose="020B0604020202020204" pitchFamily="34" charset="0"/>
                          <a:cs typeface="Arial" panose="020B0604020202020204" pitchFamily="34" charset="0"/>
                        </a:rPr>
                        <a:t>R0</a:t>
                      </a:r>
                      <a:endParaRPr sz="1100" b="1" i="0" u="none" strike="noStrike" cap="none" dirty="0">
                        <a:latin typeface="Arial" panose="020B0604020202020204" pitchFamily="34" charset="0"/>
                        <a:cs typeface="Arial" panose="020B0604020202020204" pitchFamily="34" charset="0"/>
                      </a:endParaRPr>
                    </a:p>
                  </a:txBody>
                  <a:tcPr marL="91450" marR="91450" marT="45725" marB="45725" anchor="ctr"/>
                </a:tc>
                <a:tc>
                  <a:txBody>
                    <a:bodyPr/>
                    <a:lstStyle/>
                    <a:p>
                      <a:pPr marL="0" marR="0" lvl="0" indent="0" algn="ctr" rtl="0">
                        <a:lnSpc>
                          <a:spcPct val="100000"/>
                        </a:lnSpc>
                        <a:spcBef>
                          <a:spcPts val="0"/>
                        </a:spcBef>
                        <a:spcAft>
                          <a:spcPts val="0"/>
                        </a:spcAft>
                        <a:buNone/>
                      </a:pPr>
                      <a:r>
                        <a:rPr lang="fr-FR" sz="1100" b="1" u="none" strike="noStrike" cap="none" dirty="0">
                          <a:latin typeface="Arial" panose="020B0604020202020204" pitchFamily="34" charset="0"/>
                          <a:cs typeface="Arial" panose="020B0604020202020204" pitchFamily="34" charset="0"/>
                        </a:rPr>
                        <a:t>Nombre de patients</a:t>
                      </a:r>
                      <a:endParaRPr sz="1100" b="1" i="0" u="none" strike="noStrike" cap="none" dirty="0">
                        <a:latin typeface="Arial" panose="020B0604020202020204" pitchFamily="34" charset="0"/>
                        <a:cs typeface="Arial" panose="020B0604020202020204" pitchFamily="34" charset="0"/>
                      </a:endParaRPr>
                    </a:p>
                  </a:txBody>
                  <a:tcPr marL="91450" marR="91450" marT="45725" marB="45725" anchor="ctr"/>
                </a:tc>
                <a:tc>
                  <a:txBody>
                    <a:bodyPr/>
                    <a:lstStyle/>
                    <a:p>
                      <a:pPr marL="0" marR="0" lvl="0" indent="0" algn="ctr" rtl="0">
                        <a:lnSpc>
                          <a:spcPct val="100000"/>
                        </a:lnSpc>
                        <a:spcBef>
                          <a:spcPts val="0"/>
                        </a:spcBef>
                        <a:spcAft>
                          <a:spcPts val="0"/>
                        </a:spcAft>
                        <a:buNone/>
                      </a:pPr>
                      <a:r>
                        <a:rPr lang="fr-FR" sz="1100" b="1" u="none" strike="noStrike" cap="none" dirty="0">
                          <a:latin typeface="Arial" panose="020B0604020202020204" pitchFamily="34" charset="0"/>
                          <a:cs typeface="Arial" panose="020B0604020202020204" pitchFamily="34" charset="0"/>
                        </a:rPr>
                        <a:t>Taux de résection </a:t>
                      </a:r>
                      <a:r>
                        <a:rPr lang="fr-FR" sz="1100" b="0" u="none" strike="noStrike" cap="none" dirty="0">
                          <a:latin typeface="Arial" panose="020B0604020202020204" pitchFamily="34" charset="0"/>
                          <a:cs typeface="Arial" panose="020B0604020202020204" pitchFamily="34" charset="0"/>
                        </a:rPr>
                        <a:t>(95% CI)</a:t>
                      </a:r>
                      <a:endParaRPr sz="1100" b="0" i="0" u="none" strike="noStrike" cap="none" dirty="0">
                        <a:latin typeface="Arial" panose="020B0604020202020204" pitchFamily="34" charset="0"/>
                        <a:cs typeface="Arial" panose="020B0604020202020204" pitchFamily="34" charset="0"/>
                      </a:endParaRPr>
                    </a:p>
                  </a:txBody>
                  <a:tcPr marL="91450" marR="91450" marT="45725" marB="45725" anchor="ctr"/>
                </a:tc>
                <a:tc>
                  <a:txBody>
                    <a:bodyPr/>
                    <a:lstStyle/>
                    <a:p>
                      <a:pPr marL="0" marR="0" lvl="0" indent="0" algn="ctr" rtl="0">
                        <a:lnSpc>
                          <a:spcPct val="100000"/>
                        </a:lnSpc>
                        <a:spcBef>
                          <a:spcPts val="0"/>
                        </a:spcBef>
                        <a:spcAft>
                          <a:spcPts val="0"/>
                        </a:spcAft>
                        <a:buNone/>
                      </a:pPr>
                      <a:r>
                        <a:rPr lang="fr-FR" sz="1100" b="1" u="none" strike="noStrike" cap="none" dirty="0">
                          <a:latin typeface="Arial" panose="020B0604020202020204" pitchFamily="34" charset="0"/>
                          <a:cs typeface="Arial" panose="020B0604020202020204" pitchFamily="34" charset="0"/>
                        </a:rPr>
                        <a:t>P-value</a:t>
                      </a:r>
                      <a:endParaRPr sz="1100" b="1" i="0" u="none" strike="noStrike" cap="none" dirty="0">
                        <a:latin typeface="Arial" panose="020B0604020202020204" pitchFamily="34" charset="0"/>
                        <a:cs typeface="Arial" panose="020B0604020202020204" pitchFamily="34" charset="0"/>
                      </a:endParaRPr>
                    </a:p>
                  </a:txBody>
                  <a:tcPr marL="91450" marR="91450" marT="45725" marB="45725" anchor="ctr"/>
                </a:tc>
                <a:extLst>
                  <a:ext uri="{0D108BD9-81ED-4DB2-BD59-A6C34878D82A}">
                    <a16:rowId xmlns:a16="http://schemas.microsoft.com/office/drawing/2014/main" val="10000"/>
                  </a:ext>
                </a:extLst>
              </a:tr>
              <a:tr h="269744">
                <a:tc>
                  <a:txBody>
                    <a:bodyPr/>
                    <a:lstStyle/>
                    <a:p>
                      <a:pPr marL="0" marR="0" lvl="0" indent="0" algn="ctr" rtl="0">
                        <a:lnSpc>
                          <a:spcPct val="100000"/>
                        </a:lnSpc>
                        <a:spcBef>
                          <a:spcPts val="0"/>
                        </a:spcBef>
                        <a:spcAft>
                          <a:spcPts val="0"/>
                        </a:spcAft>
                        <a:buNone/>
                      </a:pPr>
                      <a:r>
                        <a:rPr lang="fr-FR" sz="1100" b="0" u="none" strike="noStrike" cap="none" dirty="0">
                          <a:solidFill>
                            <a:schemeClr val="bg1"/>
                          </a:solidFill>
                          <a:latin typeface="Arial" panose="020B0604020202020204" pitchFamily="34" charset="0"/>
                          <a:cs typeface="Arial" panose="020B0604020202020204" pitchFamily="34" charset="0"/>
                        </a:rPr>
                        <a:t>Chirurgie d’emblée</a:t>
                      </a:r>
                      <a:endParaRPr sz="1100" b="0" i="0" u="none" strike="noStrike" cap="none" dirty="0">
                        <a:solidFill>
                          <a:schemeClr val="bg1"/>
                        </a:solidFill>
                        <a:latin typeface="Arial" panose="020B0604020202020204" pitchFamily="34" charset="0"/>
                        <a:cs typeface="Arial" panose="020B0604020202020204" pitchFamily="34" charset="0"/>
                      </a:endParaRPr>
                    </a:p>
                  </a:txBody>
                  <a:tcPr marL="91450" marR="91450" marT="45725" marB="45725" anchor="ctr">
                    <a:solidFill>
                      <a:srgbClr val="002060"/>
                    </a:solidFill>
                  </a:tcPr>
                </a:tc>
                <a:tc>
                  <a:txBody>
                    <a:bodyPr/>
                    <a:lstStyle/>
                    <a:p>
                      <a:pPr marL="0" marR="0" lvl="0" indent="0" algn="ctr" rtl="0">
                        <a:lnSpc>
                          <a:spcPct val="100000"/>
                        </a:lnSpc>
                        <a:spcBef>
                          <a:spcPts val="0"/>
                        </a:spcBef>
                        <a:spcAft>
                          <a:spcPts val="0"/>
                        </a:spcAft>
                        <a:buNone/>
                      </a:pPr>
                      <a:r>
                        <a:rPr lang="fr-FR" sz="1100" b="0" u="none" strike="noStrike" cap="none" dirty="0">
                          <a:latin typeface="Arial" panose="020B0604020202020204" pitchFamily="34" charset="0"/>
                          <a:cs typeface="Arial" panose="020B0604020202020204" pitchFamily="34" charset="0"/>
                        </a:rPr>
                        <a:t>3</a:t>
                      </a:r>
                      <a:endParaRPr sz="1100" b="0" i="0" u="none" strike="noStrike" cap="none" dirty="0">
                        <a:latin typeface="Arial" panose="020B0604020202020204" pitchFamily="34" charset="0"/>
                        <a:cs typeface="Arial" panose="020B0604020202020204" pitchFamily="34" charset="0"/>
                      </a:endParaRPr>
                    </a:p>
                  </a:txBody>
                  <a:tcPr marL="91450" marR="91450" marT="45725" marB="45725" anchor="ctr"/>
                </a:tc>
                <a:tc>
                  <a:txBody>
                    <a:bodyPr/>
                    <a:lstStyle/>
                    <a:p>
                      <a:pPr marL="0" marR="0" lvl="0" indent="0" algn="ctr" rtl="0">
                        <a:lnSpc>
                          <a:spcPct val="100000"/>
                        </a:lnSpc>
                        <a:spcBef>
                          <a:spcPts val="0"/>
                        </a:spcBef>
                        <a:spcAft>
                          <a:spcPts val="0"/>
                        </a:spcAft>
                        <a:buNone/>
                      </a:pPr>
                      <a:r>
                        <a:rPr lang="fr-FR" sz="1100" b="0" u="none" strike="noStrike" cap="none" dirty="0">
                          <a:latin typeface="Arial" panose="020B0604020202020204" pitchFamily="34" charset="0"/>
                          <a:cs typeface="Arial" panose="020B0604020202020204" pitchFamily="34" charset="0"/>
                        </a:rPr>
                        <a:t>20</a:t>
                      </a:r>
                      <a:endParaRPr sz="1100" b="0" i="0" u="none" strike="noStrike" cap="none" dirty="0">
                        <a:latin typeface="Arial" panose="020B0604020202020204" pitchFamily="34" charset="0"/>
                        <a:cs typeface="Arial" panose="020B0604020202020204" pitchFamily="34" charset="0"/>
                      </a:endParaRPr>
                    </a:p>
                  </a:txBody>
                  <a:tcPr marL="91450" marR="91450" marT="45725" marB="45725" anchor="ctr"/>
                </a:tc>
                <a:tc>
                  <a:txBody>
                    <a:bodyPr/>
                    <a:lstStyle/>
                    <a:p>
                      <a:pPr marL="0" marR="0" lvl="0" indent="0" algn="ctr" rtl="0">
                        <a:lnSpc>
                          <a:spcPct val="100000"/>
                        </a:lnSpc>
                        <a:spcBef>
                          <a:spcPts val="0"/>
                        </a:spcBef>
                        <a:spcAft>
                          <a:spcPts val="0"/>
                        </a:spcAft>
                        <a:buNone/>
                      </a:pPr>
                      <a:r>
                        <a:rPr lang="fr-FR" sz="1100" b="0" u="none" strike="noStrike" cap="none" dirty="0">
                          <a:latin typeface="Arial" panose="020B0604020202020204" pitchFamily="34" charset="0"/>
                          <a:cs typeface="Arial" panose="020B0604020202020204" pitchFamily="34" charset="0"/>
                        </a:rPr>
                        <a:t>15% (44%-79%)</a:t>
                      </a:r>
                      <a:endParaRPr sz="1100" b="0" i="0" u="none" strike="noStrike" cap="none" dirty="0">
                        <a:latin typeface="Arial" panose="020B0604020202020204" pitchFamily="34" charset="0"/>
                        <a:cs typeface="Arial" panose="020B0604020202020204" pitchFamily="34" charset="0"/>
                      </a:endParaRPr>
                    </a:p>
                  </a:txBody>
                  <a:tcPr marL="91450" marR="91450" marT="45725" marB="45725" anchor="ctr"/>
                </a:tc>
                <a:tc>
                  <a:txBody>
                    <a:bodyPr/>
                    <a:lstStyle/>
                    <a:p>
                      <a:pPr marL="0" marR="0" lvl="0" indent="0" algn="ctr" rtl="0">
                        <a:lnSpc>
                          <a:spcPct val="100000"/>
                        </a:lnSpc>
                        <a:spcBef>
                          <a:spcPts val="0"/>
                        </a:spcBef>
                        <a:spcAft>
                          <a:spcPts val="0"/>
                        </a:spcAft>
                        <a:buNone/>
                      </a:pPr>
                      <a:r>
                        <a:rPr lang="fr-FR" sz="1100" b="0" u="none" strike="noStrike" cap="none" dirty="0">
                          <a:latin typeface="Arial" panose="020B0604020202020204" pitchFamily="34" charset="0"/>
                          <a:cs typeface="Arial" panose="020B0604020202020204" pitchFamily="34" charset="0"/>
                        </a:rPr>
                        <a:t>0,721</a:t>
                      </a:r>
                      <a:endParaRPr sz="1100" b="0" i="0" u="none" strike="noStrike" cap="none" dirty="0">
                        <a:latin typeface="Arial" panose="020B0604020202020204" pitchFamily="34" charset="0"/>
                        <a:cs typeface="Arial" panose="020B0604020202020204" pitchFamily="34" charset="0"/>
                      </a:endParaRPr>
                    </a:p>
                  </a:txBody>
                  <a:tcPr marL="91450" marR="91450" marT="45725" marB="45725" anchor="ctr"/>
                </a:tc>
                <a:extLst>
                  <a:ext uri="{0D108BD9-81ED-4DB2-BD59-A6C34878D82A}">
                    <a16:rowId xmlns:a16="http://schemas.microsoft.com/office/drawing/2014/main" val="10001"/>
                  </a:ext>
                </a:extLst>
              </a:tr>
              <a:tr h="280049">
                <a:tc>
                  <a:txBody>
                    <a:bodyPr/>
                    <a:lstStyle/>
                    <a:p>
                      <a:pPr marL="0" marR="0" lvl="0" indent="0" algn="ctr" rtl="0">
                        <a:lnSpc>
                          <a:spcPct val="100000"/>
                        </a:lnSpc>
                        <a:spcBef>
                          <a:spcPts val="0"/>
                        </a:spcBef>
                        <a:spcAft>
                          <a:spcPts val="0"/>
                        </a:spcAft>
                        <a:buNone/>
                      </a:pPr>
                      <a:r>
                        <a:rPr lang="fr-FR" sz="1100" b="0" u="none" strike="noStrike" cap="none" dirty="0">
                          <a:solidFill>
                            <a:schemeClr val="bg1"/>
                          </a:solidFill>
                          <a:latin typeface="Arial" panose="020B0604020202020204" pitchFamily="34" charset="0"/>
                          <a:cs typeface="Arial" panose="020B0604020202020204" pitchFamily="34" charset="0"/>
                        </a:rPr>
                        <a:t>Traitement néo-adjuvant</a:t>
                      </a:r>
                      <a:endParaRPr sz="1100" b="0" i="0" u="none" strike="noStrike" cap="none" dirty="0">
                        <a:solidFill>
                          <a:schemeClr val="bg1"/>
                        </a:solidFill>
                        <a:latin typeface="Arial" panose="020B0604020202020204" pitchFamily="34" charset="0"/>
                        <a:cs typeface="Arial" panose="020B0604020202020204" pitchFamily="34" charset="0"/>
                      </a:endParaRPr>
                    </a:p>
                  </a:txBody>
                  <a:tcPr marL="91450" marR="91450" marT="45725" marB="45725" anchor="ctr">
                    <a:solidFill>
                      <a:schemeClr val="accent1"/>
                    </a:solidFill>
                  </a:tcPr>
                </a:tc>
                <a:tc>
                  <a:txBody>
                    <a:bodyPr/>
                    <a:lstStyle/>
                    <a:p>
                      <a:pPr marL="0" marR="0" lvl="0" indent="0" algn="ctr" rtl="0">
                        <a:lnSpc>
                          <a:spcPct val="100000"/>
                        </a:lnSpc>
                        <a:spcBef>
                          <a:spcPts val="0"/>
                        </a:spcBef>
                        <a:spcAft>
                          <a:spcPts val="0"/>
                        </a:spcAft>
                        <a:buNone/>
                      </a:pPr>
                      <a:r>
                        <a:rPr lang="fr-FR" sz="1100" b="0" u="none" strike="noStrike" cap="none" dirty="0">
                          <a:latin typeface="Arial" panose="020B0604020202020204" pitchFamily="34" charset="0"/>
                          <a:cs typeface="Arial" panose="020B0604020202020204" pitchFamily="34" charset="0"/>
                        </a:rPr>
                        <a:t>7</a:t>
                      </a:r>
                      <a:endParaRPr sz="1100" b="0" i="0" u="none" strike="noStrike" cap="none" dirty="0">
                        <a:latin typeface="Arial" panose="020B0604020202020204" pitchFamily="34" charset="0"/>
                        <a:cs typeface="Arial" panose="020B0604020202020204" pitchFamily="34" charset="0"/>
                      </a:endParaRPr>
                    </a:p>
                  </a:txBody>
                  <a:tcPr marL="91450" marR="91450" marT="45725" marB="45725" anchor="ctr"/>
                </a:tc>
                <a:tc>
                  <a:txBody>
                    <a:bodyPr/>
                    <a:lstStyle/>
                    <a:p>
                      <a:pPr marL="0" marR="0" lvl="0" indent="0" algn="ctr" rtl="0">
                        <a:lnSpc>
                          <a:spcPct val="100000"/>
                        </a:lnSpc>
                        <a:spcBef>
                          <a:spcPts val="0"/>
                        </a:spcBef>
                        <a:spcAft>
                          <a:spcPts val="0"/>
                        </a:spcAft>
                        <a:buNone/>
                      </a:pPr>
                      <a:r>
                        <a:rPr lang="fr-FR" sz="1100" b="0" u="none" strike="noStrike" cap="none" dirty="0">
                          <a:latin typeface="Arial" panose="020B0604020202020204" pitchFamily="34" charset="0"/>
                          <a:cs typeface="Arial" panose="020B0604020202020204" pitchFamily="34" charset="0"/>
                        </a:rPr>
                        <a:t>31</a:t>
                      </a:r>
                      <a:endParaRPr sz="1100" b="0" i="0" u="none" strike="noStrike" cap="none" dirty="0">
                        <a:latin typeface="Arial" panose="020B0604020202020204" pitchFamily="34" charset="0"/>
                        <a:cs typeface="Arial" panose="020B0604020202020204" pitchFamily="34" charset="0"/>
                      </a:endParaRPr>
                    </a:p>
                  </a:txBody>
                  <a:tcPr marL="91450" marR="91450" marT="45725" marB="45725" anchor="ctr"/>
                </a:tc>
                <a:tc>
                  <a:txBody>
                    <a:bodyPr/>
                    <a:lstStyle/>
                    <a:p>
                      <a:pPr marL="0" marR="0" lvl="0" indent="0" algn="ctr" rtl="0">
                        <a:lnSpc>
                          <a:spcPct val="100000"/>
                        </a:lnSpc>
                        <a:spcBef>
                          <a:spcPts val="0"/>
                        </a:spcBef>
                        <a:spcAft>
                          <a:spcPts val="0"/>
                        </a:spcAft>
                        <a:buNone/>
                      </a:pPr>
                      <a:r>
                        <a:rPr lang="fr-FR" sz="1100" b="0" u="none" strike="noStrike" cap="none" dirty="0">
                          <a:latin typeface="Arial" panose="020B0604020202020204" pitchFamily="34" charset="0"/>
                          <a:cs typeface="Arial" panose="020B0604020202020204" pitchFamily="34" charset="0"/>
                        </a:rPr>
                        <a:t>23% (41%-69%)</a:t>
                      </a:r>
                      <a:endParaRPr sz="1100" b="0" i="0" u="none" strike="noStrike" cap="none" dirty="0">
                        <a:latin typeface="Arial" panose="020B0604020202020204" pitchFamily="34" charset="0"/>
                        <a:cs typeface="Arial" panose="020B0604020202020204" pitchFamily="34" charset="0"/>
                      </a:endParaRPr>
                    </a:p>
                  </a:txBody>
                  <a:tcPr marL="91450" marR="91450" marT="45725" marB="45725" anchor="ctr"/>
                </a:tc>
                <a:tc>
                  <a:txBody>
                    <a:bodyPr/>
                    <a:lstStyle/>
                    <a:p>
                      <a:pPr marL="0" marR="0" lvl="0" indent="0" algn="ctr" rtl="0">
                        <a:lnSpc>
                          <a:spcPct val="100000"/>
                        </a:lnSpc>
                        <a:spcBef>
                          <a:spcPts val="0"/>
                        </a:spcBef>
                        <a:spcAft>
                          <a:spcPts val="0"/>
                        </a:spcAft>
                        <a:buNone/>
                      </a:pPr>
                      <a:endParaRPr sz="1100" b="0" i="0" u="none" strike="noStrike" cap="none" dirty="0">
                        <a:latin typeface="Arial" panose="020B0604020202020204" pitchFamily="34" charset="0"/>
                        <a:cs typeface="Arial" panose="020B0604020202020204" pitchFamily="34" charset="0"/>
                      </a:endParaRPr>
                    </a:p>
                  </a:txBody>
                  <a:tcPr marL="91450" marR="91450" marT="45725" marB="45725" anchor="ctr"/>
                </a:tc>
                <a:extLst>
                  <a:ext uri="{0D108BD9-81ED-4DB2-BD59-A6C34878D82A}">
                    <a16:rowId xmlns:a16="http://schemas.microsoft.com/office/drawing/2014/main" val="10002"/>
                  </a:ext>
                </a:extLst>
              </a:tr>
              <a:tr h="203208">
                <a:tc>
                  <a:txBody>
                    <a:bodyPr/>
                    <a:lstStyle/>
                    <a:p>
                      <a:pPr marL="0" marR="0" lvl="0" indent="0" algn="ctr" rtl="0">
                        <a:lnSpc>
                          <a:spcPct val="100000"/>
                        </a:lnSpc>
                        <a:spcBef>
                          <a:spcPts val="0"/>
                        </a:spcBef>
                        <a:spcAft>
                          <a:spcPts val="0"/>
                        </a:spcAft>
                        <a:buNone/>
                      </a:pPr>
                      <a:r>
                        <a:rPr lang="fr-FR" sz="1100" b="0" u="none" strike="noStrike" cap="none" dirty="0">
                          <a:latin typeface="Arial" panose="020B0604020202020204" pitchFamily="34" charset="0"/>
                          <a:cs typeface="Arial" panose="020B0604020202020204" pitchFamily="34" charset="0"/>
                        </a:rPr>
                        <a:t>Total</a:t>
                      </a:r>
                      <a:endParaRPr sz="1100" b="0" i="0" u="none" strike="noStrike" cap="none" dirty="0">
                        <a:latin typeface="Arial" panose="020B0604020202020204" pitchFamily="34" charset="0"/>
                        <a:cs typeface="Arial" panose="020B0604020202020204" pitchFamily="34" charset="0"/>
                      </a:endParaRPr>
                    </a:p>
                  </a:txBody>
                  <a:tcPr marL="91450" marR="91450" marT="45725" marB="45725" anchor="ctr"/>
                </a:tc>
                <a:tc>
                  <a:txBody>
                    <a:bodyPr/>
                    <a:lstStyle/>
                    <a:p>
                      <a:pPr marL="0" marR="0" lvl="0" indent="0" algn="ctr" rtl="0">
                        <a:lnSpc>
                          <a:spcPct val="100000"/>
                        </a:lnSpc>
                        <a:spcBef>
                          <a:spcPts val="0"/>
                        </a:spcBef>
                        <a:spcAft>
                          <a:spcPts val="0"/>
                        </a:spcAft>
                        <a:buNone/>
                      </a:pPr>
                      <a:r>
                        <a:rPr lang="fr-FR" sz="1100" b="0" u="none" strike="noStrike" cap="none" dirty="0">
                          <a:latin typeface="Arial" panose="020B0604020202020204" pitchFamily="34" charset="0"/>
                          <a:cs typeface="Arial" panose="020B0604020202020204" pitchFamily="34" charset="0"/>
                        </a:rPr>
                        <a:t>10</a:t>
                      </a:r>
                      <a:endParaRPr sz="1100" b="0" i="0" u="none" strike="noStrike" cap="none" dirty="0">
                        <a:latin typeface="Arial" panose="020B0604020202020204" pitchFamily="34" charset="0"/>
                        <a:cs typeface="Arial" panose="020B0604020202020204" pitchFamily="34" charset="0"/>
                      </a:endParaRPr>
                    </a:p>
                  </a:txBody>
                  <a:tcPr marL="91450" marR="91450" marT="45725" marB="45725" anchor="ctr"/>
                </a:tc>
                <a:tc>
                  <a:txBody>
                    <a:bodyPr/>
                    <a:lstStyle/>
                    <a:p>
                      <a:pPr marL="0" marR="0" lvl="0" indent="0" algn="ctr" rtl="0">
                        <a:lnSpc>
                          <a:spcPct val="100000"/>
                        </a:lnSpc>
                        <a:spcBef>
                          <a:spcPts val="0"/>
                        </a:spcBef>
                        <a:spcAft>
                          <a:spcPts val="0"/>
                        </a:spcAft>
                        <a:buNone/>
                      </a:pPr>
                      <a:r>
                        <a:rPr lang="fr-FR" sz="1100" b="0" u="none" strike="noStrike" cap="none" dirty="0">
                          <a:latin typeface="Arial" panose="020B0604020202020204" pitchFamily="34" charset="0"/>
                          <a:cs typeface="Arial" panose="020B0604020202020204" pitchFamily="34" charset="0"/>
                        </a:rPr>
                        <a:t>51</a:t>
                      </a:r>
                      <a:endParaRPr sz="1100" b="0" i="0" u="none" strike="noStrike" cap="none" dirty="0">
                        <a:latin typeface="Arial" panose="020B0604020202020204" pitchFamily="34" charset="0"/>
                        <a:cs typeface="Arial" panose="020B0604020202020204" pitchFamily="34" charset="0"/>
                      </a:endParaRPr>
                    </a:p>
                  </a:txBody>
                  <a:tcPr marL="91450" marR="91450" marT="45725" marB="45725" anchor="ctr"/>
                </a:tc>
                <a:tc>
                  <a:txBody>
                    <a:bodyPr/>
                    <a:lstStyle/>
                    <a:p>
                      <a:pPr marL="0" marR="0" lvl="0" indent="0" algn="ctr" rtl="0">
                        <a:lnSpc>
                          <a:spcPct val="100000"/>
                        </a:lnSpc>
                        <a:spcBef>
                          <a:spcPts val="0"/>
                        </a:spcBef>
                        <a:spcAft>
                          <a:spcPts val="0"/>
                        </a:spcAft>
                        <a:buNone/>
                      </a:pPr>
                      <a:r>
                        <a:rPr lang="fr-FR" sz="1100" b="0" u="none" strike="noStrike" cap="none" dirty="0">
                          <a:latin typeface="Arial" panose="020B0604020202020204" pitchFamily="34" charset="0"/>
                          <a:cs typeface="Arial" panose="020B0604020202020204" pitchFamily="34" charset="0"/>
                        </a:rPr>
                        <a:t>20% (47%-68%)</a:t>
                      </a:r>
                      <a:endParaRPr sz="1100" b="0" i="0" u="none" strike="noStrike" cap="none" dirty="0">
                        <a:latin typeface="Arial" panose="020B0604020202020204" pitchFamily="34" charset="0"/>
                        <a:cs typeface="Arial" panose="020B0604020202020204" pitchFamily="34" charset="0"/>
                      </a:endParaRPr>
                    </a:p>
                  </a:txBody>
                  <a:tcPr marL="91450" marR="91450" marT="45725" marB="45725" anchor="ctr"/>
                </a:tc>
                <a:tc>
                  <a:txBody>
                    <a:bodyPr/>
                    <a:lstStyle/>
                    <a:p>
                      <a:pPr marL="0" marR="0" lvl="0" indent="0" algn="ctr" rtl="0">
                        <a:lnSpc>
                          <a:spcPct val="100000"/>
                        </a:lnSpc>
                        <a:spcBef>
                          <a:spcPts val="0"/>
                        </a:spcBef>
                        <a:spcAft>
                          <a:spcPts val="0"/>
                        </a:spcAft>
                        <a:buNone/>
                      </a:pPr>
                      <a:endParaRPr sz="1100" b="0" i="0" u="none" strike="noStrike" cap="none" dirty="0">
                        <a:latin typeface="Arial" panose="020B0604020202020204" pitchFamily="34" charset="0"/>
                        <a:cs typeface="Arial" panose="020B0604020202020204" pitchFamily="34" charset="0"/>
                      </a:endParaRPr>
                    </a:p>
                  </a:txBody>
                  <a:tcPr marL="91450" marR="91450" marT="45725" marB="45725" anchor="ctr"/>
                </a:tc>
                <a:extLst>
                  <a:ext uri="{0D108BD9-81ED-4DB2-BD59-A6C34878D82A}">
                    <a16:rowId xmlns:a16="http://schemas.microsoft.com/office/drawing/2014/main" val="10003"/>
                  </a:ext>
                </a:extLst>
              </a:tr>
            </a:tbl>
          </a:graphicData>
        </a:graphic>
      </p:graphicFrame>
      <p:sp>
        <p:nvSpPr>
          <p:cNvPr id="7" name="ZoneTexte 6">
            <a:extLst>
              <a:ext uri="{FF2B5EF4-FFF2-40B4-BE49-F238E27FC236}">
                <a16:creationId xmlns:a16="http://schemas.microsoft.com/office/drawing/2014/main" id="{CEDB1E6E-3852-CE4B-B3C7-C93EB56C1088}"/>
              </a:ext>
            </a:extLst>
          </p:cNvPr>
          <p:cNvSpPr txBox="1"/>
          <p:nvPr/>
        </p:nvSpPr>
        <p:spPr>
          <a:xfrm>
            <a:off x="-3048" y="4912668"/>
            <a:ext cx="2209259"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Ghaneh</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P et al, ASCO2020, Abs 4505</a:t>
            </a:r>
          </a:p>
        </p:txBody>
      </p:sp>
    </p:spTree>
    <p:extLst>
      <p:ext uri="{BB962C8B-B14F-4D97-AF65-F5344CB8AC3E}">
        <p14:creationId xmlns:p14="http://schemas.microsoft.com/office/powerpoint/2010/main" val="38888887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Shape 149"/>
        <p:cNvGrpSpPr/>
        <p:nvPr/>
      </p:nvGrpSpPr>
      <p:grpSpPr>
        <a:xfrm>
          <a:off x="0" y="0"/>
          <a:ext cx="0" cy="0"/>
          <a:chOff x="0" y="0"/>
          <a:chExt cx="0" cy="0"/>
        </a:xfrm>
      </p:grpSpPr>
      <p:sp>
        <p:nvSpPr>
          <p:cNvPr id="15" name="Google Shape;113;p18"/>
          <p:cNvSpPr txBox="1">
            <a:spLocks noGrp="1"/>
          </p:cNvSpPr>
          <p:nvPr>
            <p:ph type="title"/>
          </p:nvPr>
        </p:nvSpPr>
        <p:spPr>
          <a:prstGeom prst="rect">
            <a:avLst/>
          </a:prstGeom>
          <a:noFill/>
          <a:ln>
            <a:noFill/>
          </a:ln>
        </p:spPr>
        <p:txBody>
          <a:bodyPr spcFirstLastPara="1" wrap="square" lIns="91425" tIns="45700" rIns="91425" bIns="45700" anchor="ctr" anchorCtr="0">
            <a:noAutofit/>
          </a:bodyPr>
          <a:lstStyle/>
          <a:p>
            <a:pPr lvl="0">
              <a:spcBef>
                <a:spcPts val="0"/>
              </a:spcBef>
              <a:buClr>
                <a:schemeClr val="dk1"/>
              </a:buClr>
              <a:buSzPts val="2000"/>
            </a:pPr>
            <a:r>
              <a:rPr lang="fr-FR" dirty="0"/>
              <a:t>Cancer du pancréas borderline et CT/RCT péri-opératoire </a:t>
            </a:r>
            <a:br>
              <a:rPr lang="fr-FR" dirty="0"/>
            </a:br>
            <a:r>
              <a:rPr lang="fr-FR" b="1" dirty="0"/>
              <a:t>Etude ESPAC 5F</a:t>
            </a:r>
            <a:endParaRPr sz="2000" dirty="0"/>
          </a:p>
        </p:txBody>
      </p:sp>
      <p:sp>
        <p:nvSpPr>
          <p:cNvPr id="151" name="Google Shape;151;p22"/>
          <p:cNvSpPr txBox="1">
            <a:spLocks noGrp="1"/>
          </p:cNvSpPr>
          <p:nvPr>
            <p:ph sz="half" idx="1"/>
          </p:nvPr>
        </p:nvSpPr>
        <p:spPr>
          <a:xfrm>
            <a:off x="190500" y="4029635"/>
            <a:ext cx="8763000" cy="562607"/>
          </a:xfrm>
          <a:prstGeom prst="rect">
            <a:avLst/>
          </a:prstGeom>
          <a:noFill/>
          <a:ln>
            <a:noFill/>
          </a:ln>
        </p:spPr>
        <p:txBody>
          <a:bodyPr spcFirstLastPara="1" vert="horz" wrap="square" lIns="91440" tIns="45720" rIns="91440" bIns="45720" rtlCol="0" anchor="t" anchorCtr="0">
            <a:noAutofit/>
          </a:bodyPr>
          <a:lstStyle/>
          <a:p>
            <a:pPr marL="171450" indent="-171450">
              <a:spcAft>
                <a:spcPts val="600"/>
              </a:spcAft>
              <a:buBlip>
                <a:blip r:embed="rId3"/>
              </a:buBlip>
            </a:pPr>
            <a:r>
              <a:rPr lang="fr-FR" sz="1600" dirty="0"/>
              <a:t>9 patients </a:t>
            </a:r>
            <a:r>
              <a:rPr lang="fr-FR" sz="1600" b="0" dirty="0"/>
              <a:t>(18%) </a:t>
            </a:r>
            <a:r>
              <a:rPr lang="fr-FR" sz="1600" dirty="0"/>
              <a:t>des bras néoadjuvants ont présenté une toxicité de grade ≥ 3 </a:t>
            </a:r>
            <a:br>
              <a:rPr lang="fr-FR" sz="1600" dirty="0"/>
            </a:br>
            <a:r>
              <a:rPr lang="fr-FR" sz="1600" b="0" dirty="0"/>
              <a:t>(6%, 26% et 21% dans les bras GEMPAC, FOLFIRINOX et RCT)</a:t>
            </a:r>
            <a:endParaRPr sz="1600" b="0" dirty="0"/>
          </a:p>
        </p:txBody>
      </p:sp>
      <p:graphicFrame>
        <p:nvGraphicFramePr>
          <p:cNvPr id="2" name="Tableau 1"/>
          <p:cNvGraphicFramePr>
            <a:graphicFrameLocks noGrp="1"/>
          </p:cNvGraphicFramePr>
          <p:nvPr/>
        </p:nvGraphicFramePr>
        <p:xfrm>
          <a:off x="469426" y="1755554"/>
          <a:ext cx="8146473" cy="2361697"/>
        </p:xfrm>
        <a:graphic>
          <a:graphicData uri="http://schemas.openxmlformats.org/drawingml/2006/table">
            <a:tbl>
              <a:tblPr firstRow="1" bandRow="1">
                <a:tableStyleId>{7DF18680-E054-41AD-8BC1-D1AEF772440D}</a:tableStyleId>
              </a:tblPr>
              <a:tblGrid>
                <a:gridCol w="3062438">
                  <a:extLst>
                    <a:ext uri="{9D8B030D-6E8A-4147-A177-3AD203B41FA5}">
                      <a16:colId xmlns:a16="http://schemas.microsoft.com/office/drawing/2014/main" val="20000"/>
                    </a:ext>
                  </a:extLst>
                </a:gridCol>
                <a:gridCol w="1695679">
                  <a:extLst>
                    <a:ext uri="{9D8B030D-6E8A-4147-A177-3AD203B41FA5}">
                      <a16:colId xmlns:a16="http://schemas.microsoft.com/office/drawing/2014/main" val="20001"/>
                    </a:ext>
                  </a:extLst>
                </a:gridCol>
                <a:gridCol w="1694178">
                  <a:extLst>
                    <a:ext uri="{9D8B030D-6E8A-4147-A177-3AD203B41FA5}">
                      <a16:colId xmlns:a16="http://schemas.microsoft.com/office/drawing/2014/main" val="20002"/>
                    </a:ext>
                  </a:extLst>
                </a:gridCol>
                <a:gridCol w="1694178">
                  <a:extLst>
                    <a:ext uri="{9D8B030D-6E8A-4147-A177-3AD203B41FA5}">
                      <a16:colId xmlns:a16="http://schemas.microsoft.com/office/drawing/2014/main" val="20003"/>
                    </a:ext>
                  </a:extLst>
                </a:gridCol>
              </a:tblGrid>
              <a:tr h="181669">
                <a:tc>
                  <a:txBody>
                    <a:bodyPr/>
                    <a:lstStyle/>
                    <a:p>
                      <a:pPr algn="ctr"/>
                      <a:endParaRPr lang="fr-FR" sz="1000" b="1" i="0" dirty="0">
                        <a:latin typeface="Arial" panose="020B0604020202020204" pitchFamily="34" charset="0"/>
                        <a:cs typeface="Arial" panose="020B0604020202020204" pitchFamily="34" charset="0"/>
                      </a:endParaRPr>
                    </a:p>
                  </a:txBody>
                  <a:tcPr marL="36000" marR="36000" marT="0" marB="0" anchor="ctr"/>
                </a:tc>
                <a:tc>
                  <a:txBody>
                    <a:bodyPr/>
                    <a:lstStyle/>
                    <a:p>
                      <a:pPr algn="ctr"/>
                      <a:r>
                        <a:rPr lang="fr-FR" sz="900" b="1" dirty="0">
                          <a:latin typeface="Arial" panose="020B0604020202020204" pitchFamily="34" charset="0"/>
                          <a:cs typeface="Arial" panose="020B0604020202020204" pitchFamily="34" charset="0"/>
                        </a:rPr>
                        <a:t>GEMCAP</a:t>
                      </a:r>
                      <a:endParaRPr lang="fr-FR" sz="900" b="1" i="0" dirty="0">
                        <a:latin typeface="Arial" panose="020B0604020202020204" pitchFamily="34" charset="0"/>
                        <a:cs typeface="Arial" panose="020B0604020202020204" pitchFamily="34" charset="0"/>
                      </a:endParaRPr>
                    </a:p>
                  </a:txBody>
                  <a:tcPr marL="36000" marR="36000" marT="0" marB="0" anchor="ctr">
                    <a:solidFill>
                      <a:srgbClr val="C00000"/>
                    </a:solidFill>
                  </a:tcPr>
                </a:tc>
                <a:tc>
                  <a:txBody>
                    <a:bodyPr/>
                    <a:lstStyle/>
                    <a:p>
                      <a:pPr algn="ctr"/>
                      <a:r>
                        <a:rPr lang="fr-FR" sz="900" b="1" dirty="0">
                          <a:latin typeface="Arial" panose="020B0604020202020204" pitchFamily="34" charset="0"/>
                          <a:cs typeface="Arial" panose="020B0604020202020204" pitchFamily="34" charset="0"/>
                        </a:rPr>
                        <a:t>FOLFIRINOX</a:t>
                      </a:r>
                      <a:endParaRPr lang="fr-FR" sz="900" b="1" i="0" dirty="0">
                        <a:latin typeface="Arial" panose="020B0604020202020204" pitchFamily="34" charset="0"/>
                        <a:cs typeface="Arial" panose="020B0604020202020204" pitchFamily="34" charset="0"/>
                      </a:endParaRPr>
                    </a:p>
                  </a:txBody>
                  <a:tcPr marL="36000" marR="36000" marT="0" marB="0" anchor="ctr">
                    <a:solidFill>
                      <a:schemeClr val="accent1"/>
                    </a:solidFill>
                  </a:tcPr>
                </a:tc>
                <a:tc>
                  <a:txBody>
                    <a:bodyPr/>
                    <a:lstStyle/>
                    <a:p>
                      <a:pPr algn="ctr"/>
                      <a:r>
                        <a:rPr lang="fr-FR" sz="900" b="1" dirty="0">
                          <a:latin typeface="Arial" panose="020B0604020202020204" pitchFamily="34" charset="0"/>
                          <a:cs typeface="Arial" panose="020B0604020202020204" pitchFamily="34" charset="0"/>
                        </a:rPr>
                        <a:t>RTCT</a:t>
                      </a:r>
                      <a:endParaRPr lang="fr-FR" sz="900" b="1" i="0" dirty="0">
                        <a:latin typeface="Arial" panose="020B0604020202020204" pitchFamily="34" charset="0"/>
                        <a:cs typeface="Arial" panose="020B0604020202020204" pitchFamily="34" charset="0"/>
                      </a:endParaRPr>
                    </a:p>
                  </a:txBody>
                  <a:tcPr marL="36000" marR="36000" marT="0" marB="0" anchor="ctr">
                    <a:solidFill>
                      <a:schemeClr val="accent6"/>
                    </a:solidFill>
                  </a:tcPr>
                </a:tc>
                <a:extLst>
                  <a:ext uri="{0D108BD9-81ED-4DB2-BD59-A6C34878D82A}">
                    <a16:rowId xmlns:a16="http://schemas.microsoft.com/office/drawing/2014/main" val="10000"/>
                  </a:ext>
                </a:extLst>
              </a:tr>
              <a:tr h="181669">
                <a:tc gridSpan="4">
                  <a:txBody>
                    <a:bodyPr/>
                    <a:lstStyle/>
                    <a:p>
                      <a:pPr algn="l"/>
                      <a:r>
                        <a:rPr lang="fr-FR" sz="1000" b="1" dirty="0">
                          <a:solidFill>
                            <a:schemeClr val="tx1">
                              <a:lumMod val="75000"/>
                              <a:lumOff val="25000"/>
                            </a:schemeClr>
                          </a:solidFill>
                          <a:latin typeface="Arial" panose="020B0604020202020204" pitchFamily="34" charset="0"/>
                          <a:cs typeface="Arial" panose="020B0604020202020204" pitchFamily="34" charset="0"/>
                        </a:rPr>
                        <a:t>Effets secondaires</a:t>
                      </a:r>
                      <a:r>
                        <a:rPr lang="fr-FR" sz="1000" b="1" baseline="0" dirty="0">
                          <a:solidFill>
                            <a:schemeClr val="tx1">
                              <a:lumMod val="75000"/>
                              <a:lumOff val="25000"/>
                            </a:schemeClr>
                          </a:solidFill>
                          <a:latin typeface="Arial" panose="020B0604020202020204" pitchFamily="34" charset="0"/>
                          <a:cs typeface="Arial" panose="020B0604020202020204" pitchFamily="34" charset="0"/>
                        </a:rPr>
                        <a:t> grade 3-4</a:t>
                      </a:r>
                      <a:endParaRPr lang="fr-FR" sz="1000" b="1" i="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tc>
                <a:tc hMerge="1">
                  <a:txBody>
                    <a:bodyPr/>
                    <a:lstStyle/>
                    <a:p>
                      <a:pPr algn="ctr"/>
                      <a:endParaRPr lang="fr-FR" sz="900" b="0" i="0" dirty="0">
                        <a:solidFill>
                          <a:schemeClr val="tx1">
                            <a:lumMod val="75000"/>
                            <a:lumOff val="25000"/>
                          </a:schemeClr>
                        </a:solidFill>
                        <a:latin typeface="Arial" panose="020B0604020202020204" pitchFamily="34" charset="0"/>
                        <a:cs typeface="Arial" panose="020B0604020202020204" pitchFamily="34" charset="0"/>
                      </a:endParaRPr>
                    </a:p>
                  </a:txBody>
                  <a:tcPr anchor="ctr"/>
                </a:tc>
                <a:tc hMerge="1">
                  <a:txBody>
                    <a:bodyPr/>
                    <a:lstStyle/>
                    <a:p>
                      <a:pPr algn="ctr"/>
                      <a:endParaRPr lang="fr-FR" sz="900" b="0" i="0" dirty="0">
                        <a:solidFill>
                          <a:schemeClr val="tx1">
                            <a:lumMod val="75000"/>
                            <a:lumOff val="25000"/>
                          </a:schemeClr>
                        </a:solidFill>
                        <a:latin typeface="Arial" panose="020B0604020202020204" pitchFamily="34" charset="0"/>
                        <a:cs typeface="Arial" panose="020B0604020202020204" pitchFamily="34" charset="0"/>
                      </a:endParaRPr>
                    </a:p>
                  </a:txBody>
                  <a:tcPr anchor="ctr"/>
                </a:tc>
                <a:tc hMerge="1">
                  <a:txBody>
                    <a:bodyPr/>
                    <a:lstStyle/>
                    <a:p>
                      <a:pPr algn="ctr"/>
                      <a:endParaRPr lang="fr-FR" sz="900" b="0" i="0" dirty="0">
                        <a:solidFill>
                          <a:schemeClr val="tx1">
                            <a:lumMod val="75000"/>
                            <a:lumOff val="25000"/>
                          </a:schemeClr>
                        </a:solidFill>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1"/>
                  </a:ext>
                </a:extLst>
              </a:tr>
              <a:tr h="181669">
                <a:tc>
                  <a:txBody>
                    <a:bodyPr/>
                    <a:lstStyle/>
                    <a:p>
                      <a:pPr marL="0" marR="0" indent="0" algn="l" defTabSz="914400" rtl="0" eaLnBrk="1" fontAlgn="auto" latinLnBrk="0" hangingPunct="1">
                        <a:lnSpc>
                          <a:spcPct val="100000"/>
                        </a:lnSpc>
                        <a:spcBef>
                          <a:spcPts val="0"/>
                        </a:spcBef>
                        <a:spcAft>
                          <a:spcPts val="0"/>
                        </a:spcAft>
                        <a:buClr>
                          <a:srgbClr val="000000"/>
                        </a:buClr>
                        <a:buSzTx/>
                        <a:buFont typeface="Arial"/>
                        <a:buNone/>
                        <a:tabLst/>
                        <a:defRPr/>
                      </a:pPr>
                      <a:r>
                        <a:rPr lang="fr-FR" sz="1000" b="0" dirty="0">
                          <a:solidFill>
                            <a:schemeClr val="tx1">
                              <a:lumMod val="75000"/>
                              <a:lumOff val="25000"/>
                            </a:schemeClr>
                          </a:solidFill>
                          <a:latin typeface="Arial" panose="020B0604020202020204" pitchFamily="34" charset="0"/>
                          <a:cs typeface="Arial" panose="020B0604020202020204" pitchFamily="34" charset="0"/>
                        </a:rPr>
                        <a:t>   Neutropénie fébrile</a:t>
                      </a:r>
                      <a:endParaRPr lang="fr-FR" sz="1000" b="0" i="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tc>
                <a:tc>
                  <a:txBody>
                    <a:bodyPr/>
                    <a:lstStyle/>
                    <a:p>
                      <a:pPr algn="ctr"/>
                      <a:r>
                        <a:rPr lang="fr-FR" sz="900" b="0" dirty="0">
                          <a:solidFill>
                            <a:schemeClr val="tx1">
                              <a:lumMod val="75000"/>
                              <a:lumOff val="25000"/>
                            </a:schemeClr>
                          </a:solidFill>
                          <a:latin typeface="Arial" panose="020B0604020202020204" pitchFamily="34" charset="0"/>
                          <a:cs typeface="Arial" panose="020B0604020202020204" pitchFamily="34" charset="0"/>
                        </a:rPr>
                        <a:t>0</a:t>
                      </a:r>
                      <a:endParaRPr lang="fr-FR" sz="900" b="0" i="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tc>
                <a:tc>
                  <a:txBody>
                    <a:bodyPr/>
                    <a:lstStyle/>
                    <a:p>
                      <a:pPr algn="ctr"/>
                      <a:r>
                        <a:rPr lang="fr-FR" sz="900" b="0" dirty="0">
                          <a:solidFill>
                            <a:schemeClr val="tx1">
                              <a:lumMod val="75000"/>
                              <a:lumOff val="25000"/>
                            </a:schemeClr>
                          </a:solidFill>
                          <a:latin typeface="Arial" panose="020B0604020202020204" pitchFamily="34" charset="0"/>
                          <a:cs typeface="Arial" panose="020B0604020202020204" pitchFamily="34" charset="0"/>
                        </a:rPr>
                        <a:t>1</a:t>
                      </a:r>
                      <a:endParaRPr lang="fr-FR" sz="900" b="0" i="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tc>
                <a:tc>
                  <a:txBody>
                    <a:bodyPr/>
                    <a:lstStyle/>
                    <a:p>
                      <a:pPr algn="ctr"/>
                      <a:r>
                        <a:rPr lang="fr-FR" sz="900" b="0" dirty="0">
                          <a:solidFill>
                            <a:schemeClr val="tx1">
                              <a:lumMod val="75000"/>
                              <a:lumOff val="25000"/>
                            </a:schemeClr>
                          </a:solidFill>
                          <a:latin typeface="Arial" panose="020B0604020202020204" pitchFamily="34" charset="0"/>
                          <a:cs typeface="Arial" panose="020B0604020202020204" pitchFamily="34" charset="0"/>
                        </a:rPr>
                        <a:t>0</a:t>
                      </a:r>
                      <a:endParaRPr lang="fr-FR" sz="900" b="0" i="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tc>
                <a:extLst>
                  <a:ext uri="{0D108BD9-81ED-4DB2-BD59-A6C34878D82A}">
                    <a16:rowId xmlns:a16="http://schemas.microsoft.com/office/drawing/2014/main" val="10002"/>
                  </a:ext>
                </a:extLst>
              </a:tr>
              <a:tr h="181669">
                <a:tc>
                  <a:txBody>
                    <a:bodyPr/>
                    <a:lstStyle/>
                    <a:p>
                      <a:pPr algn="l"/>
                      <a:r>
                        <a:rPr lang="fr-FR" sz="1000" b="0" dirty="0">
                          <a:solidFill>
                            <a:schemeClr val="tx1">
                              <a:lumMod val="75000"/>
                              <a:lumOff val="25000"/>
                            </a:schemeClr>
                          </a:solidFill>
                          <a:latin typeface="Arial" panose="020B0604020202020204" pitchFamily="34" charset="0"/>
                          <a:cs typeface="Arial" panose="020B0604020202020204" pitchFamily="34" charset="0"/>
                        </a:rPr>
                        <a:t>   Diarrhée</a:t>
                      </a:r>
                      <a:endParaRPr lang="fr-FR" sz="1000" b="0" i="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tc>
                <a:tc>
                  <a:txBody>
                    <a:bodyPr/>
                    <a:lstStyle/>
                    <a:p>
                      <a:pPr algn="ctr"/>
                      <a:r>
                        <a:rPr lang="fr-FR" sz="900" b="0" dirty="0">
                          <a:solidFill>
                            <a:schemeClr val="tx1">
                              <a:lumMod val="75000"/>
                              <a:lumOff val="25000"/>
                            </a:schemeClr>
                          </a:solidFill>
                          <a:latin typeface="Arial" panose="020B0604020202020204" pitchFamily="34" charset="0"/>
                          <a:cs typeface="Arial" panose="020B0604020202020204" pitchFamily="34" charset="0"/>
                        </a:rPr>
                        <a:t>0</a:t>
                      </a:r>
                      <a:endParaRPr lang="fr-FR" sz="900" b="0" i="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tc>
                <a:tc>
                  <a:txBody>
                    <a:bodyPr/>
                    <a:lstStyle/>
                    <a:p>
                      <a:pPr algn="ctr"/>
                      <a:r>
                        <a:rPr lang="fr-FR" sz="900" b="0" dirty="0">
                          <a:solidFill>
                            <a:schemeClr val="tx1">
                              <a:lumMod val="75000"/>
                              <a:lumOff val="25000"/>
                            </a:schemeClr>
                          </a:solidFill>
                          <a:latin typeface="Arial" panose="020B0604020202020204" pitchFamily="34" charset="0"/>
                          <a:cs typeface="Arial" panose="020B0604020202020204" pitchFamily="34" charset="0"/>
                        </a:rPr>
                        <a:t>1</a:t>
                      </a:r>
                      <a:endParaRPr lang="fr-FR" sz="900" b="0" i="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tc>
                <a:tc>
                  <a:txBody>
                    <a:bodyPr/>
                    <a:lstStyle/>
                    <a:p>
                      <a:pPr algn="ctr"/>
                      <a:r>
                        <a:rPr lang="fr-FR" sz="900" b="0" dirty="0">
                          <a:solidFill>
                            <a:schemeClr val="tx1">
                              <a:lumMod val="75000"/>
                              <a:lumOff val="25000"/>
                            </a:schemeClr>
                          </a:solidFill>
                          <a:latin typeface="Arial" panose="020B0604020202020204" pitchFamily="34" charset="0"/>
                          <a:cs typeface="Arial" panose="020B0604020202020204" pitchFamily="34" charset="0"/>
                        </a:rPr>
                        <a:t>0</a:t>
                      </a:r>
                      <a:endParaRPr lang="fr-FR" sz="900" b="0" i="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tc>
                <a:extLst>
                  <a:ext uri="{0D108BD9-81ED-4DB2-BD59-A6C34878D82A}">
                    <a16:rowId xmlns:a16="http://schemas.microsoft.com/office/drawing/2014/main" val="10003"/>
                  </a:ext>
                </a:extLst>
              </a:tr>
              <a:tr h="181669">
                <a:tc>
                  <a:txBody>
                    <a:bodyPr/>
                    <a:lstStyle/>
                    <a:p>
                      <a:pPr algn="l"/>
                      <a:r>
                        <a:rPr lang="fr-FR" sz="1000" b="0" dirty="0">
                          <a:solidFill>
                            <a:schemeClr val="tx1">
                              <a:lumMod val="75000"/>
                              <a:lumOff val="25000"/>
                            </a:schemeClr>
                          </a:solidFill>
                          <a:latin typeface="Arial" panose="020B0604020202020204" pitchFamily="34" charset="0"/>
                          <a:cs typeface="Arial" panose="020B0604020202020204" pitchFamily="34" charset="0"/>
                        </a:rPr>
                        <a:t>   Nausée</a:t>
                      </a:r>
                      <a:endParaRPr lang="fr-FR" sz="1000" b="0" i="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tc>
                <a:tc>
                  <a:txBody>
                    <a:bodyPr/>
                    <a:lstStyle/>
                    <a:p>
                      <a:pPr algn="ctr"/>
                      <a:r>
                        <a:rPr lang="fr-FR" sz="900" b="0" dirty="0">
                          <a:solidFill>
                            <a:schemeClr val="tx1">
                              <a:lumMod val="75000"/>
                              <a:lumOff val="25000"/>
                            </a:schemeClr>
                          </a:solidFill>
                          <a:latin typeface="Arial" panose="020B0604020202020204" pitchFamily="34" charset="0"/>
                          <a:cs typeface="Arial" panose="020B0604020202020204" pitchFamily="34" charset="0"/>
                        </a:rPr>
                        <a:t>0</a:t>
                      </a:r>
                      <a:endParaRPr lang="fr-FR" sz="900" b="0" i="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tc>
                <a:tc>
                  <a:txBody>
                    <a:bodyPr/>
                    <a:lstStyle/>
                    <a:p>
                      <a:pPr algn="ctr"/>
                      <a:r>
                        <a:rPr lang="fr-FR" sz="900" b="0" dirty="0">
                          <a:solidFill>
                            <a:schemeClr val="tx1">
                              <a:lumMod val="75000"/>
                              <a:lumOff val="25000"/>
                            </a:schemeClr>
                          </a:solidFill>
                          <a:latin typeface="Arial" panose="020B0604020202020204" pitchFamily="34" charset="0"/>
                          <a:cs typeface="Arial" panose="020B0604020202020204" pitchFamily="34" charset="0"/>
                        </a:rPr>
                        <a:t>1</a:t>
                      </a:r>
                      <a:endParaRPr lang="fr-FR" sz="900" b="0" i="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tc>
                <a:tc>
                  <a:txBody>
                    <a:bodyPr/>
                    <a:lstStyle/>
                    <a:p>
                      <a:pPr algn="ctr"/>
                      <a:r>
                        <a:rPr lang="fr-FR" sz="900" b="0" dirty="0">
                          <a:solidFill>
                            <a:schemeClr val="tx1">
                              <a:lumMod val="75000"/>
                              <a:lumOff val="25000"/>
                            </a:schemeClr>
                          </a:solidFill>
                          <a:latin typeface="Arial" panose="020B0604020202020204" pitchFamily="34" charset="0"/>
                          <a:cs typeface="Arial" panose="020B0604020202020204" pitchFamily="34" charset="0"/>
                        </a:rPr>
                        <a:t>1</a:t>
                      </a:r>
                      <a:endParaRPr lang="fr-FR" sz="900" b="0" i="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tc>
                <a:extLst>
                  <a:ext uri="{0D108BD9-81ED-4DB2-BD59-A6C34878D82A}">
                    <a16:rowId xmlns:a16="http://schemas.microsoft.com/office/drawing/2014/main" val="10004"/>
                  </a:ext>
                </a:extLst>
              </a:tr>
              <a:tr h="181669">
                <a:tc>
                  <a:txBody>
                    <a:bodyPr/>
                    <a:lstStyle/>
                    <a:p>
                      <a:pPr algn="l"/>
                      <a:r>
                        <a:rPr lang="fr-FR" sz="1000" b="0" dirty="0">
                          <a:solidFill>
                            <a:schemeClr val="tx1">
                              <a:lumMod val="75000"/>
                              <a:lumOff val="25000"/>
                            </a:schemeClr>
                          </a:solidFill>
                          <a:latin typeface="Arial" panose="020B0604020202020204" pitchFamily="34" charset="0"/>
                          <a:cs typeface="Arial" panose="020B0604020202020204" pitchFamily="34" charset="0"/>
                        </a:rPr>
                        <a:t>   Gastrite</a:t>
                      </a:r>
                      <a:endParaRPr lang="fr-FR" sz="1000" b="0" i="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tc>
                <a:tc>
                  <a:txBody>
                    <a:bodyPr/>
                    <a:lstStyle/>
                    <a:p>
                      <a:pPr algn="ctr"/>
                      <a:r>
                        <a:rPr lang="fr-FR" sz="900" b="0" dirty="0">
                          <a:solidFill>
                            <a:schemeClr val="tx1">
                              <a:lumMod val="75000"/>
                              <a:lumOff val="25000"/>
                            </a:schemeClr>
                          </a:solidFill>
                          <a:latin typeface="Arial" panose="020B0604020202020204" pitchFamily="34" charset="0"/>
                          <a:cs typeface="Arial" panose="020B0604020202020204" pitchFamily="34" charset="0"/>
                        </a:rPr>
                        <a:t>0</a:t>
                      </a:r>
                      <a:endParaRPr lang="fr-FR" sz="900" b="0" i="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tc>
                <a:tc>
                  <a:txBody>
                    <a:bodyPr/>
                    <a:lstStyle/>
                    <a:p>
                      <a:pPr algn="ctr"/>
                      <a:r>
                        <a:rPr lang="fr-FR" sz="900" b="0" dirty="0">
                          <a:solidFill>
                            <a:schemeClr val="tx1">
                              <a:lumMod val="75000"/>
                              <a:lumOff val="25000"/>
                            </a:schemeClr>
                          </a:solidFill>
                          <a:latin typeface="Arial" panose="020B0604020202020204" pitchFamily="34" charset="0"/>
                          <a:cs typeface="Arial" panose="020B0604020202020204" pitchFamily="34" charset="0"/>
                        </a:rPr>
                        <a:t>1</a:t>
                      </a:r>
                      <a:endParaRPr lang="fr-FR" sz="900" b="0" i="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tc>
                <a:tc>
                  <a:txBody>
                    <a:bodyPr/>
                    <a:lstStyle/>
                    <a:p>
                      <a:pPr algn="ctr"/>
                      <a:r>
                        <a:rPr lang="fr-FR" sz="900" b="0" dirty="0">
                          <a:solidFill>
                            <a:schemeClr val="tx1">
                              <a:lumMod val="75000"/>
                              <a:lumOff val="25000"/>
                            </a:schemeClr>
                          </a:solidFill>
                          <a:latin typeface="Arial" panose="020B0604020202020204" pitchFamily="34" charset="0"/>
                          <a:cs typeface="Arial" panose="020B0604020202020204" pitchFamily="34" charset="0"/>
                        </a:rPr>
                        <a:t>1</a:t>
                      </a:r>
                      <a:endParaRPr lang="fr-FR" sz="900" b="0" i="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tc>
                <a:extLst>
                  <a:ext uri="{0D108BD9-81ED-4DB2-BD59-A6C34878D82A}">
                    <a16:rowId xmlns:a16="http://schemas.microsoft.com/office/drawing/2014/main" val="10005"/>
                  </a:ext>
                </a:extLst>
              </a:tr>
              <a:tr h="181669">
                <a:tc>
                  <a:txBody>
                    <a:bodyPr/>
                    <a:lstStyle/>
                    <a:p>
                      <a:pPr algn="l"/>
                      <a:r>
                        <a:rPr lang="fr-FR" sz="1000" b="0" dirty="0">
                          <a:solidFill>
                            <a:schemeClr val="tx1">
                              <a:lumMod val="75000"/>
                              <a:lumOff val="25000"/>
                            </a:schemeClr>
                          </a:solidFill>
                          <a:latin typeface="Arial" panose="020B0604020202020204" pitchFamily="34" charset="0"/>
                          <a:cs typeface="Arial" panose="020B0604020202020204" pitchFamily="34" charset="0"/>
                        </a:rPr>
                        <a:t>   Hépatite infectieuse</a:t>
                      </a:r>
                      <a:endParaRPr lang="fr-FR" sz="1000" b="0" i="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tc>
                <a:tc>
                  <a:txBody>
                    <a:bodyPr/>
                    <a:lstStyle/>
                    <a:p>
                      <a:pPr algn="ctr"/>
                      <a:r>
                        <a:rPr lang="fr-FR" sz="900" b="0" dirty="0">
                          <a:solidFill>
                            <a:schemeClr val="tx1">
                              <a:lumMod val="75000"/>
                              <a:lumOff val="25000"/>
                            </a:schemeClr>
                          </a:solidFill>
                          <a:latin typeface="Arial" panose="020B0604020202020204" pitchFamily="34" charset="0"/>
                          <a:cs typeface="Arial" panose="020B0604020202020204" pitchFamily="34" charset="0"/>
                        </a:rPr>
                        <a:t>1</a:t>
                      </a:r>
                      <a:endParaRPr lang="fr-FR" sz="900" b="0" i="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tc>
                <a:tc>
                  <a:txBody>
                    <a:bodyPr/>
                    <a:lstStyle/>
                    <a:p>
                      <a:pPr algn="ctr"/>
                      <a:r>
                        <a:rPr lang="fr-FR" sz="900" b="0" dirty="0">
                          <a:solidFill>
                            <a:schemeClr val="tx1">
                              <a:lumMod val="75000"/>
                              <a:lumOff val="25000"/>
                            </a:schemeClr>
                          </a:solidFill>
                          <a:latin typeface="Arial" panose="020B0604020202020204" pitchFamily="34" charset="0"/>
                          <a:cs typeface="Arial" panose="020B0604020202020204" pitchFamily="34" charset="0"/>
                        </a:rPr>
                        <a:t>0</a:t>
                      </a:r>
                      <a:endParaRPr lang="fr-FR" sz="900" b="0" i="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tc>
                <a:tc>
                  <a:txBody>
                    <a:bodyPr/>
                    <a:lstStyle/>
                    <a:p>
                      <a:pPr algn="ctr"/>
                      <a:r>
                        <a:rPr lang="fr-FR" sz="900" b="0" dirty="0">
                          <a:solidFill>
                            <a:schemeClr val="tx1">
                              <a:lumMod val="75000"/>
                              <a:lumOff val="25000"/>
                            </a:schemeClr>
                          </a:solidFill>
                          <a:latin typeface="Arial" panose="020B0604020202020204" pitchFamily="34" charset="0"/>
                          <a:cs typeface="Arial" panose="020B0604020202020204" pitchFamily="34" charset="0"/>
                        </a:rPr>
                        <a:t>0</a:t>
                      </a:r>
                      <a:endParaRPr lang="fr-FR" sz="900" b="0" i="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tc>
                <a:extLst>
                  <a:ext uri="{0D108BD9-81ED-4DB2-BD59-A6C34878D82A}">
                    <a16:rowId xmlns:a16="http://schemas.microsoft.com/office/drawing/2014/main" val="10006"/>
                  </a:ext>
                </a:extLst>
              </a:tr>
              <a:tr h="181669">
                <a:tc>
                  <a:txBody>
                    <a:bodyPr/>
                    <a:lstStyle/>
                    <a:p>
                      <a:pPr algn="l"/>
                      <a:r>
                        <a:rPr lang="fr-FR" sz="1000" b="0" dirty="0">
                          <a:solidFill>
                            <a:schemeClr val="tx1">
                              <a:lumMod val="75000"/>
                              <a:lumOff val="25000"/>
                            </a:schemeClr>
                          </a:solidFill>
                          <a:latin typeface="Arial" panose="020B0604020202020204" pitchFamily="34" charset="0"/>
                          <a:cs typeface="Arial" panose="020B0604020202020204" pitchFamily="34" charset="0"/>
                        </a:rPr>
                        <a:t>   Autres infections</a:t>
                      </a:r>
                      <a:endParaRPr lang="fr-FR" sz="1000" b="0" i="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tc>
                <a:tc>
                  <a:txBody>
                    <a:bodyPr/>
                    <a:lstStyle/>
                    <a:p>
                      <a:pPr algn="ctr"/>
                      <a:r>
                        <a:rPr lang="fr-FR" sz="900" b="0" dirty="0">
                          <a:solidFill>
                            <a:schemeClr val="tx1">
                              <a:lumMod val="75000"/>
                              <a:lumOff val="25000"/>
                            </a:schemeClr>
                          </a:solidFill>
                          <a:latin typeface="Arial" panose="020B0604020202020204" pitchFamily="34" charset="0"/>
                          <a:cs typeface="Arial" panose="020B0604020202020204" pitchFamily="34" charset="0"/>
                        </a:rPr>
                        <a:t>0</a:t>
                      </a:r>
                      <a:endParaRPr lang="fr-FR" sz="900" b="0" i="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tc>
                <a:tc>
                  <a:txBody>
                    <a:bodyPr/>
                    <a:lstStyle/>
                    <a:p>
                      <a:pPr algn="ctr"/>
                      <a:r>
                        <a:rPr lang="fr-FR" sz="900" b="0" dirty="0">
                          <a:solidFill>
                            <a:schemeClr val="tx1">
                              <a:lumMod val="75000"/>
                              <a:lumOff val="25000"/>
                            </a:schemeClr>
                          </a:solidFill>
                          <a:latin typeface="Arial" panose="020B0604020202020204" pitchFamily="34" charset="0"/>
                          <a:cs typeface="Arial" panose="020B0604020202020204" pitchFamily="34" charset="0"/>
                        </a:rPr>
                        <a:t>0</a:t>
                      </a:r>
                      <a:endParaRPr lang="fr-FR" sz="900" b="0" i="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tc>
                <a:tc>
                  <a:txBody>
                    <a:bodyPr/>
                    <a:lstStyle/>
                    <a:p>
                      <a:pPr algn="ctr"/>
                      <a:r>
                        <a:rPr lang="fr-FR" sz="900" b="0" dirty="0">
                          <a:solidFill>
                            <a:schemeClr val="tx1">
                              <a:lumMod val="75000"/>
                              <a:lumOff val="25000"/>
                            </a:schemeClr>
                          </a:solidFill>
                          <a:latin typeface="Arial" panose="020B0604020202020204" pitchFamily="34" charset="0"/>
                          <a:cs typeface="Arial" panose="020B0604020202020204" pitchFamily="34" charset="0"/>
                        </a:rPr>
                        <a:t>1</a:t>
                      </a:r>
                      <a:endParaRPr lang="fr-FR" sz="900" b="0" i="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tc>
                <a:extLst>
                  <a:ext uri="{0D108BD9-81ED-4DB2-BD59-A6C34878D82A}">
                    <a16:rowId xmlns:a16="http://schemas.microsoft.com/office/drawing/2014/main" val="10007"/>
                  </a:ext>
                </a:extLst>
              </a:tr>
              <a:tr h="181669">
                <a:tc>
                  <a:txBody>
                    <a:bodyPr/>
                    <a:lstStyle/>
                    <a:p>
                      <a:pPr marL="0" marR="0" indent="0" algn="l" defTabSz="914400" rtl="0" eaLnBrk="1" fontAlgn="auto" latinLnBrk="0" hangingPunct="1">
                        <a:lnSpc>
                          <a:spcPct val="100000"/>
                        </a:lnSpc>
                        <a:spcBef>
                          <a:spcPts val="0"/>
                        </a:spcBef>
                        <a:spcAft>
                          <a:spcPts val="0"/>
                        </a:spcAft>
                        <a:buClr>
                          <a:srgbClr val="000000"/>
                        </a:buClr>
                        <a:buSzTx/>
                        <a:buFont typeface="Arial"/>
                        <a:buNone/>
                        <a:tabLst/>
                        <a:defRPr/>
                      </a:pPr>
                      <a:r>
                        <a:rPr lang="fr-FR" sz="1000" b="0" dirty="0">
                          <a:solidFill>
                            <a:schemeClr val="tx1">
                              <a:lumMod val="75000"/>
                              <a:lumOff val="25000"/>
                            </a:schemeClr>
                          </a:solidFill>
                          <a:latin typeface="Arial" panose="020B0604020202020204" pitchFamily="34" charset="0"/>
                          <a:cs typeface="Arial" panose="020B0604020202020204" pitchFamily="34" charset="0"/>
                        </a:rPr>
                        <a:t>   Sepsis</a:t>
                      </a:r>
                      <a:endParaRPr lang="fr-FR" sz="1000" b="0" i="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tc>
                <a:tc>
                  <a:txBody>
                    <a:bodyPr/>
                    <a:lstStyle/>
                    <a:p>
                      <a:pPr algn="ctr"/>
                      <a:r>
                        <a:rPr lang="fr-FR" sz="900" b="0" dirty="0">
                          <a:solidFill>
                            <a:schemeClr val="tx1">
                              <a:lumMod val="75000"/>
                              <a:lumOff val="25000"/>
                            </a:schemeClr>
                          </a:solidFill>
                          <a:latin typeface="Arial" panose="020B0604020202020204" pitchFamily="34" charset="0"/>
                          <a:cs typeface="Arial" panose="020B0604020202020204" pitchFamily="34" charset="0"/>
                        </a:rPr>
                        <a:t>0</a:t>
                      </a:r>
                      <a:endParaRPr lang="fr-FR" sz="900" b="0" i="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tc>
                <a:tc>
                  <a:txBody>
                    <a:bodyPr/>
                    <a:lstStyle/>
                    <a:p>
                      <a:pPr algn="ctr"/>
                      <a:r>
                        <a:rPr lang="fr-FR" sz="900" b="0" dirty="0">
                          <a:solidFill>
                            <a:schemeClr val="tx1">
                              <a:lumMod val="75000"/>
                              <a:lumOff val="25000"/>
                            </a:schemeClr>
                          </a:solidFill>
                          <a:latin typeface="Arial" panose="020B0604020202020204" pitchFamily="34" charset="0"/>
                          <a:cs typeface="Arial" panose="020B0604020202020204" pitchFamily="34" charset="0"/>
                        </a:rPr>
                        <a:t>1</a:t>
                      </a:r>
                      <a:endParaRPr lang="fr-FR" sz="900" b="0" i="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tc>
                <a:tc>
                  <a:txBody>
                    <a:bodyPr/>
                    <a:lstStyle/>
                    <a:p>
                      <a:pPr algn="ctr"/>
                      <a:r>
                        <a:rPr lang="fr-FR" sz="900" b="0" dirty="0">
                          <a:solidFill>
                            <a:schemeClr val="tx1">
                              <a:lumMod val="75000"/>
                              <a:lumOff val="25000"/>
                            </a:schemeClr>
                          </a:solidFill>
                          <a:latin typeface="Arial" panose="020B0604020202020204" pitchFamily="34" charset="0"/>
                          <a:cs typeface="Arial" panose="020B0604020202020204" pitchFamily="34" charset="0"/>
                        </a:rPr>
                        <a:t>0</a:t>
                      </a:r>
                      <a:endParaRPr lang="fr-FR" sz="900" b="0" i="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tc>
                <a:extLst>
                  <a:ext uri="{0D108BD9-81ED-4DB2-BD59-A6C34878D82A}">
                    <a16:rowId xmlns:a16="http://schemas.microsoft.com/office/drawing/2014/main" val="10008"/>
                  </a:ext>
                </a:extLst>
              </a:tr>
              <a:tr h="181669">
                <a:tc>
                  <a:txBody>
                    <a:bodyPr/>
                    <a:lstStyle/>
                    <a:p>
                      <a:pPr algn="l"/>
                      <a:r>
                        <a:rPr lang="fr-FR" sz="1000" b="0" dirty="0">
                          <a:solidFill>
                            <a:schemeClr val="tx1">
                              <a:lumMod val="75000"/>
                              <a:lumOff val="25000"/>
                            </a:schemeClr>
                          </a:solidFill>
                          <a:latin typeface="Arial" panose="020B0604020202020204" pitchFamily="34" charset="0"/>
                          <a:cs typeface="Arial" panose="020B0604020202020204" pitchFamily="34" charset="0"/>
                        </a:rPr>
                        <a:t>   Désunion chirurgicale</a:t>
                      </a:r>
                      <a:endParaRPr lang="fr-FR" sz="1000" b="0" i="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tc>
                <a:tc>
                  <a:txBody>
                    <a:bodyPr/>
                    <a:lstStyle/>
                    <a:p>
                      <a:pPr algn="ctr"/>
                      <a:r>
                        <a:rPr lang="fr-FR" sz="900" b="0" dirty="0">
                          <a:solidFill>
                            <a:schemeClr val="tx1">
                              <a:lumMod val="75000"/>
                              <a:lumOff val="25000"/>
                            </a:schemeClr>
                          </a:solidFill>
                          <a:latin typeface="Arial" panose="020B0604020202020204" pitchFamily="34" charset="0"/>
                          <a:cs typeface="Arial" panose="020B0604020202020204" pitchFamily="34" charset="0"/>
                        </a:rPr>
                        <a:t>0</a:t>
                      </a:r>
                      <a:endParaRPr lang="fr-FR" sz="900" b="0" i="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tc>
                <a:tc>
                  <a:txBody>
                    <a:bodyPr/>
                    <a:lstStyle/>
                    <a:p>
                      <a:pPr algn="ctr"/>
                      <a:r>
                        <a:rPr lang="fr-FR" sz="900" b="0" dirty="0">
                          <a:solidFill>
                            <a:schemeClr val="tx1">
                              <a:lumMod val="75000"/>
                              <a:lumOff val="25000"/>
                            </a:schemeClr>
                          </a:solidFill>
                          <a:latin typeface="Arial" panose="020B0604020202020204" pitchFamily="34" charset="0"/>
                          <a:cs typeface="Arial" panose="020B0604020202020204" pitchFamily="34" charset="0"/>
                        </a:rPr>
                        <a:t>0</a:t>
                      </a:r>
                      <a:endParaRPr lang="fr-FR" sz="900" b="0" i="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tc>
                <a:tc>
                  <a:txBody>
                    <a:bodyPr/>
                    <a:lstStyle/>
                    <a:p>
                      <a:pPr algn="ctr"/>
                      <a:r>
                        <a:rPr lang="fr-FR" sz="900" b="0" dirty="0">
                          <a:solidFill>
                            <a:schemeClr val="tx1">
                              <a:lumMod val="75000"/>
                              <a:lumOff val="25000"/>
                            </a:schemeClr>
                          </a:solidFill>
                          <a:latin typeface="Arial" panose="020B0604020202020204" pitchFamily="34" charset="0"/>
                          <a:cs typeface="Arial" panose="020B0604020202020204" pitchFamily="34" charset="0"/>
                        </a:rPr>
                        <a:t>1</a:t>
                      </a:r>
                      <a:endParaRPr lang="fr-FR" sz="900" b="0" i="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tc>
                <a:extLst>
                  <a:ext uri="{0D108BD9-81ED-4DB2-BD59-A6C34878D82A}">
                    <a16:rowId xmlns:a16="http://schemas.microsoft.com/office/drawing/2014/main" val="10009"/>
                  </a:ext>
                </a:extLst>
              </a:tr>
              <a:tr h="181669">
                <a:tc>
                  <a:txBody>
                    <a:bodyPr/>
                    <a:lstStyle/>
                    <a:p>
                      <a:pPr algn="l"/>
                      <a:r>
                        <a:rPr lang="fr-FR" sz="1000" b="0" dirty="0">
                          <a:solidFill>
                            <a:schemeClr val="tx1">
                              <a:lumMod val="75000"/>
                              <a:lumOff val="25000"/>
                            </a:schemeClr>
                          </a:solidFill>
                          <a:latin typeface="Arial" panose="020B0604020202020204" pitchFamily="34" charset="0"/>
                          <a:cs typeface="Arial" panose="020B0604020202020204" pitchFamily="34" charset="0"/>
                        </a:rPr>
                        <a:t>   Troubles</a:t>
                      </a:r>
                      <a:r>
                        <a:rPr lang="fr-FR" sz="1000" b="0" baseline="0" dirty="0">
                          <a:solidFill>
                            <a:schemeClr val="tx1">
                              <a:lumMod val="75000"/>
                              <a:lumOff val="25000"/>
                            </a:schemeClr>
                          </a:solidFill>
                          <a:latin typeface="Arial" panose="020B0604020202020204" pitchFamily="34" charset="0"/>
                          <a:cs typeface="Arial" panose="020B0604020202020204" pitchFamily="34" charset="0"/>
                        </a:rPr>
                        <a:t> métaboliques</a:t>
                      </a:r>
                      <a:endParaRPr lang="fr-FR" sz="1000" b="0" i="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tc>
                <a:tc>
                  <a:txBody>
                    <a:bodyPr/>
                    <a:lstStyle/>
                    <a:p>
                      <a:pPr algn="ctr"/>
                      <a:r>
                        <a:rPr lang="fr-FR" sz="900" b="0" dirty="0">
                          <a:solidFill>
                            <a:schemeClr val="tx1">
                              <a:lumMod val="75000"/>
                              <a:lumOff val="25000"/>
                            </a:schemeClr>
                          </a:solidFill>
                          <a:latin typeface="Arial" panose="020B0604020202020204" pitchFamily="34" charset="0"/>
                          <a:cs typeface="Arial" panose="020B0604020202020204" pitchFamily="34" charset="0"/>
                        </a:rPr>
                        <a:t>0</a:t>
                      </a:r>
                      <a:endParaRPr lang="fr-FR" sz="900" b="0" i="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tc>
                <a:tc>
                  <a:txBody>
                    <a:bodyPr/>
                    <a:lstStyle/>
                    <a:p>
                      <a:pPr algn="ctr"/>
                      <a:r>
                        <a:rPr lang="fr-FR" sz="900" b="0" dirty="0">
                          <a:solidFill>
                            <a:schemeClr val="tx1">
                              <a:lumMod val="75000"/>
                              <a:lumOff val="25000"/>
                            </a:schemeClr>
                          </a:solidFill>
                          <a:latin typeface="Arial" panose="020B0604020202020204" pitchFamily="34" charset="0"/>
                          <a:cs typeface="Arial" panose="020B0604020202020204" pitchFamily="34" charset="0"/>
                        </a:rPr>
                        <a:t>0</a:t>
                      </a:r>
                      <a:endParaRPr lang="fr-FR" sz="900" b="0" i="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tc>
                <a:tc>
                  <a:txBody>
                    <a:bodyPr/>
                    <a:lstStyle/>
                    <a:p>
                      <a:pPr algn="ctr"/>
                      <a:r>
                        <a:rPr lang="fr-FR" sz="900" b="0" dirty="0">
                          <a:solidFill>
                            <a:schemeClr val="tx1">
                              <a:lumMod val="75000"/>
                              <a:lumOff val="25000"/>
                            </a:schemeClr>
                          </a:solidFill>
                          <a:latin typeface="Arial" panose="020B0604020202020204" pitchFamily="34" charset="0"/>
                          <a:cs typeface="Arial" panose="020B0604020202020204" pitchFamily="34" charset="0"/>
                        </a:rPr>
                        <a:t>1</a:t>
                      </a:r>
                      <a:endParaRPr lang="fr-FR" sz="900" b="0" i="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tc>
                <a:extLst>
                  <a:ext uri="{0D108BD9-81ED-4DB2-BD59-A6C34878D82A}">
                    <a16:rowId xmlns:a16="http://schemas.microsoft.com/office/drawing/2014/main" val="10010"/>
                  </a:ext>
                </a:extLst>
              </a:tr>
              <a:tr h="181669">
                <a:tc gridSpan="4">
                  <a:txBody>
                    <a:bodyPr/>
                    <a:lstStyle/>
                    <a:p>
                      <a:pPr algn="l"/>
                      <a:r>
                        <a:rPr lang="fr-FR" sz="1000" b="1" dirty="0">
                          <a:solidFill>
                            <a:schemeClr val="tx1">
                              <a:lumMod val="75000"/>
                              <a:lumOff val="25000"/>
                            </a:schemeClr>
                          </a:solidFill>
                          <a:latin typeface="Arial" panose="020B0604020202020204" pitchFamily="34" charset="0"/>
                          <a:cs typeface="Arial" panose="020B0604020202020204" pitchFamily="34" charset="0"/>
                        </a:rPr>
                        <a:t>Effets secondaires grade 5</a:t>
                      </a:r>
                      <a:endParaRPr lang="fr-FR" sz="1000" b="1" i="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tc>
                <a:tc hMerge="1">
                  <a:txBody>
                    <a:bodyPr/>
                    <a:lstStyle/>
                    <a:p>
                      <a:pPr algn="ctr"/>
                      <a:endParaRPr lang="fr-FR" sz="900" b="0" i="0" dirty="0">
                        <a:solidFill>
                          <a:schemeClr val="tx1">
                            <a:lumMod val="75000"/>
                            <a:lumOff val="25000"/>
                          </a:schemeClr>
                        </a:solidFill>
                        <a:latin typeface="Arial" panose="020B0604020202020204" pitchFamily="34" charset="0"/>
                        <a:cs typeface="Arial" panose="020B0604020202020204" pitchFamily="34" charset="0"/>
                      </a:endParaRPr>
                    </a:p>
                  </a:txBody>
                  <a:tcPr anchor="ctr"/>
                </a:tc>
                <a:tc hMerge="1">
                  <a:txBody>
                    <a:bodyPr/>
                    <a:lstStyle/>
                    <a:p>
                      <a:pPr algn="ctr"/>
                      <a:endParaRPr lang="fr-FR" sz="900" b="0" i="0" dirty="0">
                        <a:solidFill>
                          <a:schemeClr val="tx1">
                            <a:lumMod val="75000"/>
                            <a:lumOff val="25000"/>
                          </a:schemeClr>
                        </a:solidFill>
                        <a:latin typeface="Arial" panose="020B0604020202020204" pitchFamily="34" charset="0"/>
                        <a:cs typeface="Arial" panose="020B0604020202020204" pitchFamily="34" charset="0"/>
                      </a:endParaRPr>
                    </a:p>
                  </a:txBody>
                  <a:tcPr anchor="ctr"/>
                </a:tc>
                <a:tc hMerge="1">
                  <a:txBody>
                    <a:bodyPr/>
                    <a:lstStyle/>
                    <a:p>
                      <a:pPr algn="ctr"/>
                      <a:endParaRPr lang="fr-FR" sz="900" b="0" i="0" dirty="0">
                        <a:solidFill>
                          <a:schemeClr val="tx1">
                            <a:lumMod val="75000"/>
                            <a:lumOff val="25000"/>
                          </a:schemeClr>
                        </a:solidFill>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11"/>
                  </a:ext>
                </a:extLst>
              </a:tr>
              <a:tr h="181669">
                <a:tc>
                  <a:txBody>
                    <a:bodyPr/>
                    <a:lstStyle/>
                    <a:p>
                      <a:pPr algn="l"/>
                      <a:r>
                        <a:rPr lang="fr-FR" sz="1000" b="0" dirty="0">
                          <a:solidFill>
                            <a:schemeClr val="tx1">
                              <a:lumMod val="75000"/>
                              <a:lumOff val="25000"/>
                            </a:schemeClr>
                          </a:solidFill>
                          <a:latin typeface="Arial" panose="020B0604020202020204" pitchFamily="34" charset="0"/>
                          <a:cs typeface="Arial" panose="020B0604020202020204" pitchFamily="34" charset="0"/>
                        </a:rPr>
                        <a:t>   Sepsis</a:t>
                      </a:r>
                      <a:endParaRPr lang="fr-FR" sz="1000" b="0" i="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tc>
                <a:tc>
                  <a:txBody>
                    <a:bodyPr/>
                    <a:lstStyle/>
                    <a:p>
                      <a:pPr algn="ctr"/>
                      <a:r>
                        <a:rPr lang="fr-FR" sz="900" b="0" dirty="0">
                          <a:solidFill>
                            <a:schemeClr val="tx1">
                              <a:lumMod val="75000"/>
                              <a:lumOff val="25000"/>
                            </a:schemeClr>
                          </a:solidFill>
                          <a:latin typeface="Arial" panose="020B0604020202020204" pitchFamily="34" charset="0"/>
                          <a:cs typeface="Arial" panose="020B0604020202020204" pitchFamily="34" charset="0"/>
                        </a:rPr>
                        <a:t>0</a:t>
                      </a:r>
                      <a:endParaRPr lang="fr-FR" sz="900" b="0" i="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tc>
                <a:tc>
                  <a:txBody>
                    <a:bodyPr/>
                    <a:lstStyle/>
                    <a:p>
                      <a:pPr algn="ctr"/>
                      <a:r>
                        <a:rPr lang="fr-FR" sz="900" b="0" dirty="0">
                          <a:solidFill>
                            <a:schemeClr val="tx1">
                              <a:lumMod val="75000"/>
                              <a:lumOff val="25000"/>
                            </a:schemeClr>
                          </a:solidFill>
                          <a:latin typeface="Arial" panose="020B0604020202020204" pitchFamily="34" charset="0"/>
                          <a:cs typeface="Arial" panose="020B0604020202020204" pitchFamily="34" charset="0"/>
                        </a:rPr>
                        <a:t>1 </a:t>
                      </a:r>
                      <a:endParaRPr lang="fr-FR" sz="900" b="0" i="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tc>
                <a:tc>
                  <a:txBody>
                    <a:bodyPr/>
                    <a:lstStyle/>
                    <a:p>
                      <a:pPr algn="ctr"/>
                      <a:r>
                        <a:rPr lang="fr-FR" sz="900" b="0" dirty="0">
                          <a:solidFill>
                            <a:schemeClr val="tx1">
                              <a:lumMod val="75000"/>
                              <a:lumOff val="25000"/>
                            </a:schemeClr>
                          </a:solidFill>
                          <a:latin typeface="Arial" panose="020B0604020202020204" pitchFamily="34" charset="0"/>
                          <a:cs typeface="Arial" panose="020B0604020202020204" pitchFamily="34" charset="0"/>
                        </a:rPr>
                        <a:t>1</a:t>
                      </a:r>
                      <a:endParaRPr lang="fr-FR" sz="900" b="0" i="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tc>
                <a:extLst>
                  <a:ext uri="{0D108BD9-81ED-4DB2-BD59-A6C34878D82A}">
                    <a16:rowId xmlns:a16="http://schemas.microsoft.com/office/drawing/2014/main" val="10012"/>
                  </a:ext>
                </a:extLst>
              </a:tr>
            </a:tbl>
          </a:graphicData>
        </a:graphic>
      </p:graphicFrame>
      <p:sp>
        <p:nvSpPr>
          <p:cNvPr id="3" name="ZoneTexte 2"/>
          <p:cNvSpPr txBox="1"/>
          <p:nvPr/>
        </p:nvSpPr>
        <p:spPr>
          <a:xfrm>
            <a:off x="3525567" y="784245"/>
            <a:ext cx="5090332" cy="442674"/>
          </a:xfrm>
          <a:prstGeom prst="roundRect">
            <a:avLst/>
          </a:prstGeom>
          <a:solidFill>
            <a:schemeClr val="tx1">
              <a:lumMod val="75000"/>
              <a:lumOff val="25000"/>
            </a:schemeClr>
          </a:solid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9 patients (18%) inclus dans les bras néoadjuvants </a:t>
            </a:r>
            <a:br>
              <a:rPr kumimoji="0" lang="fr-FR" sz="10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br>
            <a:r>
              <a:rPr kumimoji="0" lang="fr-FR" sz="10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ont reporté 12 effets secondaires sévères (EFS) ≥ grade 3 </a:t>
            </a:r>
          </a:p>
        </p:txBody>
      </p:sp>
      <p:sp>
        <p:nvSpPr>
          <p:cNvPr id="4" name="ZoneTexte 3"/>
          <p:cNvSpPr txBox="1"/>
          <p:nvPr/>
        </p:nvSpPr>
        <p:spPr>
          <a:xfrm>
            <a:off x="3525567" y="1286925"/>
            <a:ext cx="1696778" cy="408623"/>
          </a:xfrm>
          <a:prstGeom prst="roundRect">
            <a:avLst/>
          </a:prstGeom>
          <a:solidFill>
            <a:srgbClr val="C00000"/>
          </a:solidFill>
          <a:ln w="19050">
            <a:solidFill>
              <a:schemeClr val="bg1"/>
            </a:solidFill>
          </a:ln>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1 pt (6%) du bras GEMCAP a rapporté 1 EFS</a:t>
            </a:r>
          </a:p>
        </p:txBody>
      </p:sp>
      <p:sp>
        <p:nvSpPr>
          <p:cNvPr id="9" name="ZoneTexte 8"/>
          <p:cNvSpPr txBox="1"/>
          <p:nvPr/>
        </p:nvSpPr>
        <p:spPr>
          <a:xfrm>
            <a:off x="5222345" y="1287393"/>
            <a:ext cx="1696777" cy="408623"/>
          </a:xfrm>
          <a:prstGeom prst="roundRect">
            <a:avLst/>
          </a:prstGeom>
          <a:solidFill>
            <a:schemeClr val="accent1"/>
          </a:solidFill>
          <a:ln w="19050">
            <a:solidFill>
              <a:schemeClr val="bg1"/>
            </a:solidFill>
          </a:ln>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5 pts (26%) bras FFX </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ont rapporté 6 EFS</a:t>
            </a:r>
          </a:p>
        </p:txBody>
      </p:sp>
      <p:sp>
        <p:nvSpPr>
          <p:cNvPr id="10" name="ZoneTexte 9"/>
          <p:cNvSpPr txBox="1"/>
          <p:nvPr/>
        </p:nvSpPr>
        <p:spPr>
          <a:xfrm>
            <a:off x="6919123" y="1286925"/>
            <a:ext cx="1696776" cy="408623"/>
          </a:xfrm>
          <a:prstGeom prst="roundRect">
            <a:avLst/>
          </a:prstGeom>
          <a:solidFill>
            <a:schemeClr val="accent6"/>
          </a:solidFill>
          <a:ln w="19050">
            <a:solidFill>
              <a:schemeClr val="bg1"/>
            </a:solidFill>
          </a:ln>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3 pts (21%) bras RTCT </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ont rapporté 5 EFS</a:t>
            </a:r>
          </a:p>
        </p:txBody>
      </p:sp>
      <p:sp>
        <p:nvSpPr>
          <p:cNvPr id="13" name="ZoneTexte 12">
            <a:extLst>
              <a:ext uri="{FF2B5EF4-FFF2-40B4-BE49-F238E27FC236}">
                <a16:creationId xmlns:a16="http://schemas.microsoft.com/office/drawing/2014/main" id="{A7AED33D-1533-5545-8565-5C058B3C99D7}"/>
              </a:ext>
            </a:extLst>
          </p:cNvPr>
          <p:cNvSpPr txBox="1"/>
          <p:nvPr/>
        </p:nvSpPr>
        <p:spPr>
          <a:xfrm>
            <a:off x="-3048" y="4912668"/>
            <a:ext cx="2209259"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Ghaneh</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P et al, ASCO2020, Abs 4505</a:t>
            </a:r>
          </a:p>
        </p:txBody>
      </p:sp>
    </p:spTree>
    <p:extLst>
      <p:ext uri="{BB962C8B-B14F-4D97-AF65-F5344CB8AC3E}">
        <p14:creationId xmlns:p14="http://schemas.microsoft.com/office/powerpoint/2010/main" val="30373721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113;p18"/>
          <p:cNvSpPr txBox="1">
            <a:spLocks noGrp="1"/>
          </p:cNvSpPr>
          <p:nvPr>
            <p:ph type="title"/>
          </p:nvPr>
        </p:nvSpPr>
        <p:spPr>
          <a:prstGeom prst="rect">
            <a:avLst/>
          </a:prstGeom>
          <a:noFill/>
          <a:ln>
            <a:noFill/>
          </a:ln>
        </p:spPr>
        <p:txBody>
          <a:bodyPr spcFirstLastPara="1" wrap="square" lIns="91425" tIns="45700" rIns="91425" bIns="45700" anchor="ctr" anchorCtr="0">
            <a:noAutofit/>
          </a:bodyPr>
          <a:lstStyle/>
          <a:p>
            <a:pPr lvl="0">
              <a:spcBef>
                <a:spcPts val="0"/>
              </a:spcBef>
              <a:buClr>
                <a:schemeClr val="dk1"/>
              </a:buClr>
              <a:buSzPts val="2000"/>
            </a:pPr>
            <a:r>
              <a:rPr lang="fr-FR" dirty="0"/>
              <a:t>Cancer du pancréas borderline et CT/RCT péri-opératoire </a:t>
            </a:r>
            <a:br>
              <a:rPr lang="fr-FR" dirty="0"/>
            </a:br>
            <a:r>
              <a:rPr lang="fr-FR" b="1" dirty="0"/>
              <a:t>Etude ESPAC 5F</a:t>
            </a:r>
            <a:endParaRPr sz="2000" dirty="0"/>
          </a:p>
        </p:txBody>
      </p:sp>
      <p:sp>
        <p:nvSpPr>
          <p:cNvPr id="2" name="Espace réservé du contenu 1">
            <a:extLst>
              <a:ext uri="{FF2B5EF4-FFF2-40B4-BE49-F238E27FC236}">
                <a16:creationId xmlns:a16="http://schemas.microsoft.com/office/drawing/2014/main" id="{A419599A-3F49-4157-877D-79BA0259BDE8}"/>
              </a:ext>
            </a:extLst>
          </p:cNvPr>
          <p:cNvSpPr>
            <a:spLocks noGrp="1"/>
          </p:cNvSpPr>
          <p:nvPr>
            <p:ph sz="half" idx="1"/>
          </p:nvPr>
        </p:nvSpPr>
        <p:spPr/>
        <p:txBody>
          <a:bodyPr/>
          <a:lstStyle/>
          <a:p>
            <a:endParaRPr lang="fr-FR" dirty="0"/>
          </a:p>
        </p:txBody>
      </p:sp>
      <p:sp>
        <p:nvSpPr>
          <p:cNvPr id="11" name="Rectangle à coins arrondis 4">
            <a:extLst>
              <a:ext uri="{FF2B5EF4-FFF2-40B4-BE49-F238E27FC236}">
                <a16:creationId xmlns:a16="http://schemas.microsoft.com/office/drawing/2014/main" id="{776EFC88-9586-4FE2-8D01-E445ECCBA9E3}"/>
              </a:ext>
            </a:extLst>
          </p:cNvPr>
          <p:cNvSpPr/>
          <p:nvPr/>
        </p:nvSpPr>
        <p:spPr>
          <a:xfrm>
            <a:off x="1719712" y="1017303"/>
            <a:ext cx="5475248" cy="3017031"/>
          </a:xfrm>
          <a:prstGeom prst="roundRect">
            <a:avLst>
              <a:gd name="adj" fmla="val 5248"/>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8" name="ZoneTexte 7">
            <a:extLst>
              <a:ext uri="{FF2B5EF4-FFF2-40B4-BE49-F238E27FC236}">
                <a16:creationId xmlns:a16="http://schemas.microsoft.com/office/drawing/2014/main" id="{1D8A30F5-6362-284F-9237-08E9FE5E31B7}"/>
              </a:ext>
            </a:extLst>
          </p:cNvPr>
          <p:cNvSpPr txBox="1"/>
          <p:nvPr/>
        </p:nvSpPr>
        <p:spPr>
          <a:xfrm>
            <a:off x="-3048" y="4912668"/>
            <a:ext cx="2209259"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Ghaneh</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P et al, ASCO2020, Abs 4505</a:t>
            </a:r>
          </a:p>
        </p:txBody>
      </p:sp>
      <p:sp>
        <p:nvSpPr>
          <p:cNvPr id="9" name="ZoneTexte 8">
            <a:extLst>
              <a:ext uri="{FF2B5EF4-FFF2-40B4-BE49-F238E27FC236}">
                <a16:creationId xmlns:a16="http://schemas.microsoft.com/office/drawing/2014/main" id="{56F0E7DC-8185-1647-8A00-4406FFB84575}"/>
              </a:ext>
            </a:extLst>
          </p:cNvPr>
          <p:cNvSpPr txBox="1"/>
          <p:nvPr/>
        </p:nvSpPr>
        <p:spPr>
          <a:xfrm>
            <a:off x="507031" y="4296794"/>
            <a:ext cx="8004671" cy="461450"/>
          </a:xfrm>
          <a:prstGeom prst="roundRect">
            <a:avLst/>
          </a:prstGeom>
          <a:ln>
            <a:solidFill>
              <a:srgbClr val="EC8014"/>
            </a:solidFill>
          </a:ln>
        </p:spPr>
        <p:style>
          <a:lnRef idx="2">
            <a:schemeClr val="accent1"/>
          </a:lnRef>
          <a:fillRef idx="1">
            <a:schemeClr val="lt1"/>
          </a:fillRef>
          <a:effectRef idx="0">
            <a:schemeClr val="accent1"/>
          </a:effectRef>
          <a:fontRef idx="minor">
            <a:schemeClr val="dk1"/>
          </a:fontRef>
        </p:style>
        <p:txBody>
          <a:bodyPr wrap="square" rtlCol="0" anchor="ctr">
            <a:noAutofit/>
          </a:bodyPr>
          <a:lstStyle/>
          <a:p>
            <a:pPr marL="101600" marR="0" lvl="0" indent="0" algn="ctr" defTabSz="6858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La survie globale (SG) est significativement meilleure chez les patients ayant reçu un traitement néo-adjuvant, avec un taux à 12 mois de 77% versus 42% dans le bras chirurgie d’emblée.</a:t>
            </a:r>
          </a:p>
        </p:txBody>
      </p:sp>
      <p:graphicFrame>
        <p:nvGraphicFramePr>
          <p:cNvPr id="12" name="Chart 10">
            <a:extLst>
              <a:ext uri="{FF2B5EF4-FFF2-40B4-BE49-F238E27FC236}">
                <a16:creationId xmlns:a16="http://schemas.microsoft.com/office/drawing/2014/main" id="{6A6195F0-D401-4B7E-9C5C-0E88C4739536}"/>
              </a:ext>
            </a:extLst>
          </p:cNvPr>
          <p:cNvGraphicFramePr/>
          <p:nvPr/>
        </p:nvGraphicFramePr>
        <p:xfrm>
          <a:off x="2321447" y="1080070"/>
          <a:ext cx="4784828" cy="2710445"/>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3" name="Table 16">
            <a:extLst>
              <a:ext uri="{FF2B5EF4-FFF2-40B4-BE49-F238E27FC236}">
                <a16:creationId xmlns:a16="http://schemas.microsoft.com/office/drawing/2014/main" id="{99B8020D-8DD7-41EE-A280-95586D3177EB}"/>
              </a:ext>
            </a:extLst>
          </p:cNvPr>
          <p:cNvGraphicFramePr>
            <a:graphicFrameLocks noGrp="1"/>
          </p:cNvGraphicFramePr>
          <p:nvPr/>
        </p:nvGraphicFramePr>
        <p:xfrm>
          <a:off x="1838580" y="3560185"/>
          <a:ext cx="5408160" cy="422196"/>
        </p:xfrm>
        <a:graphic>
          <a:graphicData uri="http://schemas.openxmlformats.org/drawingml/2006/table">
            <a:tbl>
              <a:tblPr/>
              <a:tblGrid>
                <a:gridCol w="724208">
                  <a:extLst>
                    <a:ext uri="{9D8B030D-6E8A-4147-A177-3AD203B41FA5}">
                      <a16:colId xmlns:a16="http://schemas.microsoft.com/office/drawing/2014/main" val="3913787848"/>
                    </a:ext>
                  </a:extLst>
                </a:gridCol>
                <a:gridCol w="627832">
                  <a:extLst>
                    <a:ext uri="{9D8B030D-6E8A-4147-A177-3AD203B41FA5}">
                      <a16:colId xmlns:a16="http://schemas.microsoft.com/office/drawing/2014/main" val="936674779"/>
                    </a:ext>
                  </a:extLst>
                </a:gridCol>
                <a:gridCol w="676020">
                  <a:extLst>
                    <a:ext uri="{9D8B030D-6E8A-4147-A177-3AD203B41FA5}">
                      <a16:colId xmlns:a16="http://schemas.microsoft.com/office/drawing/2014/main" val="3234271042"/>
                    </a:ext>
                  </a:extLst>
                </a:gridCol>
                <a:gridCol w="676020">
                  <a:extLst>
                    <a:ext uri="{9D8B030D-6E8A-4147-A177-3AD203B41FA5}">
                      <a16:colId xmlns:a16="http://schemas.microsoft.com/office/drawing/2014/main" val="4269536348"/>
                    </a:ext>
                  </a:extLst>
                </a:gridCol>
                <a:gridCol w="676020">
                  <a:extLst>
                    <a:ext uri="{9D8B030D-6E8A-4147-A177-3AD203B41FA5}">
                      <a16:colId xmlns:a16="http://schemas.microsoft.com/office/drawing/2014/main" val="218050319"/>
                    </a:ext>
                  </a:extLst>
                </a:gridCol>
                <a:gridCol w="676020">
                  <a:extLst>
                    <a:ext uri="{9D8B030D-6E8A-4147-A177-3AD203B41FA5}">
                      <a16:colId xmlns:a16="http://schemas.microsoft.com/office/drawing/2014/main" val="2559397800"/>
                    </a:ext>
                  </a:extLst>
                </a:gridCol>
                <a:gridCol w="676020">
                  <a:extLst>
                    <a:ext uri="{9D8B030D-6E8A-4147-A177-3AD203B41FA5}">
                      <a16:colId xmlns:a16="http://schemas.microsoft.com/office/drawing/2014/main" val="332174144"/>
                    </a:ext>
                  </a:extLst>
                </a:gridCol>
                <a:gridCol w="676020">
                  <a:extLst>
                    <a:ext uri="{9D8B030D-6E8A-4147-A177-3AD203B41FA5}">
                      <a16:colId xmlns:a16="http://schemas.microsoft.com/office/drawing/2014/main" val="1808374144"/>
                    </a:ext>
                  </a:extLst>
                </a:gridCol>
              </a:tblGrid>
              <a:tr h="87466">
                <a:tc gridSpan="4">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l"/>
                      <a:r>
                        <a:rPr lang="en-US" sz="600" b="0" i="0" dirty="0" err="1">
                          <a:solidFill>
                            <a:schemeClr val="tx1">
                              <a:lumMod val="65000"/>
                              <a:lumOff val="35000"/>
                            </a:schemeClr>
                          </a:solidFill>
                          <a:latin typeface="Arial" panose="020B0604020202020204" pitchFamily="34" charset="0"/>
                        </a:rPr>
                        <a:t>Nombre</a:t>
                      </a:r>
                      <a:r>
                        <a:rPr lang="en-US" sz="600" b="0" i="0" dirty="0">
                          <a:solidFill>
                            <a:schemeClr val="tx1">
                              <a:lumMod val="65000"/>
                              <a:lumOff val="35000"/>
                            </a:schemeClr>
                          </a:solidFill>
                          <a:latin typeface="Arial" panose="020B0604020202020204" pitchFamily="34" charset="0"/>
                        </a:rPr>
                        <a:t> a </a:t>
                      </a:r>
                      <a:r>
                        <a:rPr lang="en-US" sz="600" b="0" i="0" dirty="0" err="1">
                          <a:solidFill>
                            <a:schemeClr val="tx1">
                              <a:lumMod val="65000"/>
                              <a:lumOff val="35000"/>
                            </a:schemeClr>
                          </a:solidFill>
                          <a:latin typeface="Arial" panose="020B0604020202020204" pitchFamily="34" charset="0"/>
                        </a:rPr>
                        <a:t>risque</a:t>
                      </a:r>
                      <a:endParaRPr lang="en-US" sz="600" b="0" i="0" dirty="0">
                        <a:solidFill>
                          <a:schemeClr val="tx1">
                            <a:lumMod val="65000"/>
                            <a:lumOff val="35000"/>
                          </a:schemeClr>
                        </a:solidFill>
                        <a:latin typeface="Arial" panose="020B0604020202020204" pitchFamily="34" charset="0"/>
                      </a:endParaRPr>
                    </a:p>
                  </a:txBody>
                  <a:tcPr marL="0" marR="0" marT="0"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a:endParaRPr lang="en-US" sz="1100" b="1" dirty="0">
                        <a:solidFill>
                          <a:schemeClr val="accent3"/>
                        </a:solidFill>
                      </a:endParaRPr>
                    </a:p>
                  </a:txBody>
                  <a:tcPr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a:endParaRPr lang="en-US" sz="1100" b="1" dirty="0">
                        <a:solidFill>
                          <a:schemeClr val="accent3"/>
                        </a:solidFill>
                      </a:endParaRPr>
                    </a:p>
                  </a:txBody>
                  <a:tcPr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a:endParaRPr lang="en-US" sz="1100" b="1" dirty="0">
                        <a:solidFill>
                          <a:schemeClr val="accent3"/>
                        </a:solidFill>
                      </a:endParaRPr>
                    </a:p>
                  </a:txBody>
                  <a:tcPr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a:endParaRPr lang="en-US" sz="600" b="0" i="0" dirty="0">
                        <a:solidFill>
                          <a:schemeClr val="accent3"/>
                        </a:solidFill>
                        <a:latin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a:endParaRPr lang="en-US" sz="600" b="0" i="0" dirty="0">
                        <a:solidFill>
                          <a:schemeClr val="accent3"/>
                        </a:solidFill>
                        <a:latin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a:endParaRPr lang="en-US" sz="600" b="0" i="0" dirty="0">
                        <a:solidFill>
                          <a:schemeClr val="accent3"/>
                        </a:solidFill>
                        <a:latin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US" sz="600" b="0" i="0" dirty="0">
                        <a:solidFill>
                          <a:schemeClr val="accent3"/>
                        </a:solidFill>
                        <a:latin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595450998"/>
                  </a:ext>
                </a:extLst>
              </a:tr>
              <a:tr h="165378">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r">
                        <a:lnSpc>
                          <a:spcPts val="1100"/>
                        </a:lnSpc>
                      </a:pPr>
                      <a:r>
                        <a:rPr lang="en-US" sz="600" b="1" i="0" dirty="0" err="1">
                          <a:solidFill>
                            <a:srgbClr val="002060"/>
                          </a:solidFill>
                          <a:latin typeface="Arial" panose="020B0604020202020204" pitchFamily="34" charset="0"/>
                        </a:rPr>
                        <a:t>Chir</a:t>
                      </a:r>
                      <a:r>
                        <a:rPr lang="en-US" sz="600" b="1" i="0" dirty="0">
                          <a:solidFill>
                            <a:srgbClr val="002060"/>
                          </a:solidFill>
                          <a:latin typeface="Arial" panose="020B0604020202020204" pitchFamily="34" charset="0"/>
                        </a:rPr>
                        <a:t> </a:t>
                      </a:r>
                      <a:r>
                        <a:rPr lang="en-US" sz="600" b="1" i="0" dirty="0" err="1">
                          <a:solidFill>
                            <a:srgbClr val="002060"/>
                          </a:solidFill>
                          <a:latin typeface="Arial" panose="020B0604020202020204" pitchFamily="34" charset="0"/>
                        </a:rPr>
                        <a:t>immédiate</a:t>
                      </a:r>
                      <a:endParaRPr lang="en-US" sz="600" b="1" i="0" dirty="0">
                        <a:solidFill>
                          <a:srgbClr val="002060"/>
                        </a:solidFill>
                        <a:latin typeface="Arial" panose="020B0604020202020204" pitchFamily="34" charset="0"/>
                      </a:endParaRP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a:r>
                        <a:rPr lang="en-US" sz="600" b="0" i="0" dirty="0">
                          <a:solidFill>
                            <a:srgbClr val="002060"/>
                          </a:solidFill>
                          <a:latin typeface="Arial" panose="020B0604020202020204" pitchFamily="34" charset="0"/>
                        </a:rPr>
                        <a:t>32</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a:r>
                        <a:rPr lang="en-US" sz="600" b="0" i="0" dirty="0">
                          <a:solidFill>
                            <a:srgbClr val="002060"/>
                          </a:solidFill>
                          <a:latin typeface="Arial" panose="020B0604020202020204" pitchFamily="34" charset="0"/>
                        </a:rPr>
                        <a:t>31</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a:r>
                        <a:rPr lang="en-US" sz="600" b="0" i="0" dirty="0">
                          <a:solidFill>
                            <a:srgbClr val="002060"/>
                          </a:solidFill>
                          <a:latin typeface="Arial" panose="020B0604020202020204" pitchFamily="34" charset="0"/>
                        </a:rPr>
                        <a:t>25</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a:r>
                        <a:rPr lang="en-US" sz="600" b="0" i="0" dirty="0">
                          <a:solidFill>
                            <a:srgbClr val="002060"/>
                          </a:solidFill>
                          <a:latin typeface="Arial" panose="020B0604020202020204" pitchFamily="34" charset="0"/>
                        </a:rPr>
                        <a:t>21</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a:r>
                        <a:rPr lang="en-US" sz="600" b="0" i="0" dirty="0">
                          <a:solidFill>
                            <a:srgbClr val="002060"/>
                          </a:solidFill>
                          <a:latin typeface="Arial" panose="020B0604020202020204" pitchFamily="34" charset="0"/>
                        </a:rPr>
                        <a:t>18</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a:r>
                        <a:rPr lang="en-US" sz="600" b="0" i="0" dirty="0">
                          <a:solidFill>
                            <a:srgbClr val="002060"/>
                          </a:solidFill>
                          <a:latin typeface="Arial" panose="020B0604020202020204" pitchFamily="34" charset="0"/>
                        </a:rPr>
                        <a:t>16</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rgbClr val="002060"/>
                          </a:solidFill>
                          <a:latin typeface="Arial" panose="020B0604020202020204" pitchFamily="34" charset="0"/>
                        </a:rPr>
                        <a:t>7</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645460970"/>
                  </a:ext>
                </a:extLst>
              </a:tr>
              <a:tr h="165378">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r">
                        <a:lnSpc>
                          <a:spcPts val="1100"/>
                        </a:lnSpc>
                      </a:pPr>
                      <a:r>
                        <a:rPr lang="en-US" sz="600" b="1" i="0" dirty="0">
                          <a:solidFill>
                            <a:schemeClr val="accent1"/>
                          </a:solidFill>
                          <a:latin typeface="Arial" panose="020B0604020202020204" pitchFamily="34" charset="0"/>
                        </a:rPr>
                        <a:t>TTT</a:t>
                      </a:r>
                      <a:r>
                        <a:rPr lang="en-US" sz="600" b="1" i="0" baseline="0" dirty="0">
                          <a:solidFill>
                            <a:schemeClr val="accent1"/>
                          </a:solidFill>
                          <a:latin typeface="Arial" panose="020B0604020202020204" pitchFamily="34" charset="0"/>
                        </a:rPr>
                        <a:t> </a:t>
                      </a:r>
                      <a:r>
                        <a:rPr lang="en-US" sz="600" b="1" i="0" baseline="0" dirty="0" err="1">
                          <a:solidFill>
                            <a:schemeClr val="accent1"/>
                          </a:solidFill>
                          <a:latin typeface="Arial" panose="020B0604020202020204" pitchFamily="34" charset="0"/>
                        </a:rPr>
                        <a:t>n</a:t>
                      </a:r>
                      <a:r>
                        <a:rPr lang="en-US" sz="600" b="1" i="0" dirty="0" err="1">
                          <a:solidFill>
                            <a:schemeClr val="accent1"/>
                          </a:solidFill>
                          <a:latin typeface="Arial" panose="020B0604020202020204" pitchFamily="34" charset="0"/>
                        </a:rPr>
                        <a:t>eoadjuvant</a:t>
                      </a:r>
                      <a:endParaRPr lang="en-US" sz="600" b="1" i="0" dirty="0">
                        <a:solidFill>
                          <a:schemeClr val="accent1"/>
                        </a:solidFill>
                        <a:latin typeface="Arial" panose="020B0604020202020204" pitchFamily="34" charset="0"/>
                      </a:endParaRPr>
                    </a:p>
                  </a:txBody>
                  <a:tcPr marL="0" marR="0" marT="0"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a:r>
                        <a:rPr lang="en-US" sz="600" b="0" i="0" dirty="0">
                          <a:solidFill>
                            <a:schemeClr val="accent1"/>
                          </a:solidFill>
                          <a:latin typeface="Arial" panose="020B0604020202020204" pitchFamily="34" charset="0"/>
                        </a:rPr>
                        <a:t>56</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a:r>
                        <a:rPr lang="en-US" sz="600" b="0" i="0" dirty="0">
                          <a:solidFill>
                            <a:schemeClr val="accent1"/>
                          </a:solidFill>
                          <a:latin typeface="Arial" panose="020B0604020202020204" pitchFamily="34" charset="0"/>
                        </a:rPr>
                        <a:t>53</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a:r>
                        <a:rPr lang="en-US" sz="600" b="0" i="0" dirty="0">
                          <a:solidFill>
                            <a:schemeClr val="accent1"/>
                          </a:solidFill>
                          <a:latin typeface="Arial" panose="020B0604020202020204" pitchFamily="34" charset="0"/>
                        </a:rPr>
                        <a:t>52</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a:r>
                        <a:rPr lang="en-US" sz="600" b="0" i="0" dirty="0">
                          <a:solidFill>
                            <a:schemeClr val="accent1"/>
                          </a:solidFill>
                          <a:latin typeface="Arial" panose="020B0604020202020204" pitchFamily="34" charset="0"/>
                        </a:rPr>
                        <a:t>48</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a:r>
                        <a:rPr lang="en-US" sz="600" b="0" i="0" dirty="0">
                          <a:solidFill>
                            <a:schemeClr val="accent1"/>
                          </a:solidFill>
                          <a:latin typeface="Arial" panose="020B0604020202020204" pitchFamily="34" charset="0"/>
                        </a:rPr>
                        <a:t>44</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a:r>
                        <a:rPr lang="en-US" sz="600" b="0" i="0" dirty="0">
                          <a:solidFill>
                            <a:schemeClr val="accent1"/>
                          </a:solidFill>
                          <a:latin typeface="Arial" panose="020B0604020202020204" pitchFamily="34" charset="0"/>
                        </a:rPr>
                        <a:t>42</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chemeClr val="accent1"/>
                          </a:solidFill>
                          <a:latin typeface="Arial" panose="020B0604020202020204" pitchFamily="34" charset="0"/>
                        </a:rPr>
                        <a:t>29</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25875789"/>
                  </a:ext>
                </a:extLst>
              </a:tr>
            </a:tbl>
          </a:graphicData>
        </a:graphic>
      </p:graphicFrame>
      <p:sp>
        <p:nvSpPr>
          <p:cNvPr id="14" name="Freeform: Shape 3">
            <a:extLst>
              <a:ext uri="{FF2B5EF4-FFF2-40B4-BE49-F238E27FC236}">
                <a16:creationId xmlns:a16="http://schemas.microsoft.com/office/drawing/2014/main" id="{E6A16C52-17F7-4EBE-BE16-B3020EF01444}"/>
              </a:ext>
            </a:extLst>
          </p:cNvPr>
          <p:cNvSpPr/>
          <p:nvPr/>
        </p:nvSpPr>
        <p:spPr>
          <a:xfrm>
            <a:off x="2924124" y="1224997"/>
            <a:ext cx="3957852" cy="1186249"/>
          </a:xfrm>
          <a:custGeom>
            <a:avLst/>
            <a:gdLst>
              <a:gd name="connsiteX0" fmla="*/ 0 w 5535827"/>
              <a:gd name="connsiteY0" fmla="*/ 0 h 1581665"/>
              <a:gd name="connsiteX1" fmla="*/ 1400433 w 5535827"/>
              <a:gd name="connsiteY1" fmla="*/ 0 h 1581665"/>
              <a:gd name="connsiteX2" fmla="*/ 1400433 w 5535827"/>
              <a:gd name="connsiteY2" fmla="*/ 82378 h 1581665"/>
              <a:gd name="connsiteX3" fmla="*/ 1433384 w 5535827"/>
              <a:gd name="connsiteY3" fmla="*/ 82378 h 1581665"/>
              <a:gd name="connsiteX4" fmla="*/ 1433384 w 5535827"/>
              <a:gd name="connsiteY4" fmla="*/ 160638 h 1581665"/>
              <a:gd name="connsiteX5" fmla="*/ 1651687 w 5535827"/>
              <a:gd name="connsiteY5" fmla="*/ 160638 h 1581665"/>
              <a:gd name="connsiteX6" fmla="*/ 1651687 w 5535827"/>
              <a:gd name="connsiteY6" fmla="*/ 275967 h 1581665"/>
              <a:gd name="connsiteX7" fmla="*/ 1828800 w 5535827"/>
              <a:gd name="connsiteY7" fmla="*/ 275967 h 1581665"/>
              <a:gd name="connsiteX8" fmla="*/ 1828800 w 5535827"/>
              <a:gd name="connsiteY8" fmla="*/ 444843 h 1581665"/>
              <a:gd name="connsiteX9" fmla="*/ 2018271 w 5535827"/>
              <a:gd name="connsiteY9" fmla="*/ 444843 h 1581665"/>
              <a:gd name="connsiteX10" fmla="*/ 2018271 w 5535827"/>
              <a:gd name="connsiteY10" fmla="*/ 543697 h 1581665"/>
              <a:gd name="connsiteX11" fmla="*/ 2405449 w 5535827"/>
              <a:gd name="connsiteY11" fmla="*/ 543697 h 1581665"/>
              <a:gd name="connsiteX12" fmla="*/ 2405449 w 5535827"/>
              <a:gd name="connsiteY12" fmla="*/ 642551 h 1581665"/>
              <a:gd name="connsiteX13" fmla="*/ 2627871 w 5535827"/>
              <a:gd name="connsiteY13" fmla="*/ 642551 h 1581665"/>
              <a:gd name="connsiteX14" fmla="*/ 2627871 w 5535827"/>
              <a:gd name="connsiteY14" fmla="*/ 737286 h 1581665"/>
              <a:gd name="connsiteX15" fmla="*/ 3035643 w 5535827"/>
              <a:gd name="connsiteY15" fmla="*/ 737286 h 1581665"/>
              <a:gd name="connsiteX16" fmla="*/ 3035643 w 5535827"/>
              <a:gd name="connsiteY16" fmla="*/ 832021 h 1581665"/>
              <a:gd name="connsiteX17" fmla="*/ 3105665 w 5535827"/>
              <a:gd name="connsiteY17" fmla="*/ 832021 h 1581665"/>
              <a:gd name="connsiteX18" fmla="*/ 3105665 w 5535827"/>
              <a:gd name="connsiteY18" fmla="*/ 918519 h 1581665"/>
              <a:gd name="connsiteX19" fmla="*/ 3464011 w 5535827"/>
              <a:gd name="connsiteY19" fmla="*/ 918519 h 1581665"/>
              <a:gd name="connsiteX20" fmla="*/ 3464011 w 5535827"/>
              <a:gd name="connsiteY20" fmla="*/ 1009135 h 1581665"/>
              <a:gd name="connsiteX21" fmla="*/ 3723503 w 5535827"/>
              <a:gd name="connsiteY21" fmla="*/ 1009135 h 1581665"/>
              <a:gd name="connsiteX22" fmla="*/ 3723503 w 5535827"/>
              <a:gd name="connsiteY22" fmla="*/ 1112108 h 1581665"/>
              <a:gd name="connsiteX23" fmla="*/ 4497860 w 5535827"/>
              <a:gd name="connsiteY23" fmla="*/ 1112108 h 1581665"/>
              <a:gd name="connsiteX24" fmla="*/ 4497860 w 5535827"/>
              <a:gd name="connsiteY24" fmla="*/ 1202724 h 1581665"/>
              <a:gd name="connsiteX25" fmla="*/ 4839730 w 5535827"/>
              <a:gd name="connsiteY25" fmla="*/ 1202724 h 1581665"/>
              <a:gd name="connsiteX26" fmla="*/ 4839730 w 5535827"/>
              <a:gd name="connsiteY26" fmla="*/ 1297459 h 1581665"/>
              <a:gd name="connsiteX27" fmla="*/ 4885038 w 5535827"/>
              <a:gd name="connsiteY27" fmla="*/ 1297459 h 1581665"/>
              <a:gd name="connsiteX28" fmla="*/ 4885038 w 5535827"/>
              <a:gd name="connsiteY28" fmla="*/ 1379838 h 1581665"/>
              <a:gd name="connsiteX29" fmla="*/ 5140411 w 5535827"/>
              <a:gd name="connsiteY29" fmla="*/ 1379838 h 1581665"/>
              <a:gd name="connsiteX30" fmla="*/ 5140411 w 5535827"/>
              <a:gd name="connsiteY30" fmla="*/ 1486930 h 1581665"/>
              <a:gd name="connsiteX31" fmla="*/ 5251622 w 5535827"/>
              <a:gd name="connsiteY31" fmla="*/ 1486930 h 1581665"/>
              <a:gd name="connsiteX32" fmla="*/ 5251622 w 5535827"/>
              <a:gd name="connsiteY32" fmla="*/ 1581665 h 1581665"/>
              <a:gd name="connsiteX33" fmla="*/ 5535827 w 5535827"/>
              <a:gd name="connsiteY33" fmla="*/ 1581665 h 1581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535827" h="1581665">
                <a:moveTo>
                  <a:pt x="0" y="0"/>
                </a:moveTo>
                <a:lnTo>
                  <a:pt x="1400433" y="0"/>
                </a:lnTo>
                <a:lnTo>
                  <a:pt x="1400433" y="82378"/>
                </a:lnTo>
                <a:lnTo>
                  <a:pt x="1433384" y="82378"/>
                </a:lnTo>
                <a:lnTo>
                  <a:pt x="1433384" y="160638"/>
                </a:lnTo>
                <a:lnTo>
                  <a:pt x="1651687" y="160638"/>
                </a:lnTo>
                <a:lnTo>
                  <a:pt x="1651687" y="275967"/>
                </a:lnTo>
                <a:lnTo>
                  <a:pt x="1828800" y="275967"/>
                </a:lnTo>
                <a:lnTo>
                  <a:pt x="1828800" y="444843"/>
                </a:lnTo>
                <a:lnTo>
                  <a:pt x="2018271" y="444843"/>
                </a:lnTo>
                <a:lnTo>
                  <a:pt x="2018271" y="543697"/>
                </a:lnTo>
                <a:lnTo>
                  <a:pt x="2405449" y="543697"/>
                </a:lnTo>
                <a:lnTo>
                  <a:pt x="2405449" y="642551"/>
                </a:lnTo>
                <a:lnTo>
                  <a:pt x="2627871" y="642551"/>
                </a:lnTo>
                <a:lnTo>
                  <a:pt x="2627871" y="737286"/>
                </a:lnTo>
                <a:lnTo>
                  <a:pt x="3035643" y="737286"/>
                </a:lnTo>
                <a:lnTo>
                  <a:pt x="3035643" y="832021"/>
                </a:lnTo>
                <a:lnTo>
                  <a:pt x="3105665" y="832021"/>
                </a:lnTo>
                <a:lnTo>
                  <a:pt x="3105665" y="918519"/>
                </a:lnTo>
                <a:lnTo>
                  <a:pt x="3464011" y="918519"/>
                </a:lnTo>
                <a:lnTo>
                  <a:pt x="3464011" y="1009135"/>
                </a:lnTo>
                <a:lnTo>
                  <a:pt x="3723503" y="1009135"/>
                </a:lnTo>
                <a:lnTo>
                  <a:pt x="3723503" y="1112108"/>
                </a:lnTo>
                <a:lnTo>
                  <a:pt x="4497860" y="1112108"/>
                </a:lnTo>
                <a:lnTo>
                  <a:pt x="4497860" y="1202724"/>
                </a:lnTo>
                <a:lnTo>
                  <a:pt x="4839730" y="1202724"/>
                </a:lnTo>
                <a:lnTo>
                  <a:pt x="4839730" y="1297459"/>
                </a:lnTo>
                <a:lnTo>
                  <a:pt x="4885038" y="1297459"/>
                </a:lnTo>
                <a:lnTo>
                  <a:pt x="4885038" y="1379838"/>
                </a:lnTo>
                <a:lnTo>
                  <a:pt x="5140411" y="1379838"/>
                </a:lnTo>
                <a:lnTo>
                  <a:pt x="5140411" y="1486930"/>
                </a:lnTo>
                <a:lnTo>
                  <a:pt x="5251622" y="1486930"/>
                </a:lnTo>
                <a:lnTo>
                  <a:pt x="5251622" y="1581665"/>
                </a:lnTo>
                <a:lnTo>
                  <a:pt x="5535827" y="1581665"/>
                </a:lnTo>
              </a:path>
            </a:pathLst>
          </a:custGeom>
          <a:noFill/>
          <a:ln w="28575">
            <a:solidFill>
              <a:srgbClr val="002060"/>
            </a:solidFill>
            <a:round/>
            <a:headEnd type="none" w="med" len="med"/>
            <a:tailEnd type="none" w="med" len="med"/>
          </a:ln>
        </p:spPr>
        <p: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mn-cs"/>
            </a:endParaRPr>
          </a:p>
        </p:txBody>
      </p:sp>
      <p:sp>
        <p:nvSpPr>
          <p:cNvPr id="15" name="Freeform: Shape 4">
            <a:extLst>
              <a:ext uri="{FF2B5EF4-FFF2-40B4-BE49-F238E27FC236}">
                <a16:creationId xmlns:a16="http://schemas.microsoft.com/office/drawing/2014/main" id="{4D2DDC80-CAE4-4520-947A-A49623C047AA}"/>
              </a:ext>
            </a:extLst>
          </p:cNvPr>
          <p:cNvSpPr/>
          <p:nvPr/>
        </p:nvSpPr>
        <p:spPr>
          <a:xfrm>
            <a:off x="2911876" y="1228086"/>
            <a:ext cx="3963742" cy="475735"/>
          </a:xfrm>
          <a:custGeom>
            <a:avLst/>
            <a:gdLst>
              <a:gd name="connsiteX0" fmla="*/ 0 w 5544064"/>
              <a:gd name="connsiteY0" fmla="*/ 0 h 634313"/>
              <a:gd name="connsiteX1" fmla="*/ 704335 w 5544064"/>
              <a:gd name="connsiteY1" fmla="*/ 0 h 634313"/>
              <a:gd name="connsiteX2" fmla="*/ 704335 w 5544064"/>
              <a:gd name="connsiteY2" fmla="*/ 57665 h 634313"/>
              <a:gd name="connsiteX3" fmla="*/ 885567 w 5544064"/>
              <a:gd name="connsiteY3" fmla="*/ 57665 h 634313"/>
              <a:gd name="connsiteX4" fmla="*/ 885567 w 5544064"/>
              <a:gd name="connsiteY4" fmla="*/ 94735 h 634313"/>
              <a:gd name="connsiteX5" fmla="*/ 1017373 w 5544064"/>
              <a:gd name="connsiteY5" fmla="*/ 94735 h 634313"/>
              <a:gd name="connsiteX6" fmla="*/ 1017373 w 5544064"/>
              <a:gd name="connsiteY6" fmla="*/ 144162 h 634313"/>
              <a:gd name="connsiteX7" fmla="*/ 2356021 w 5544064"/>
              <a:gd name="connsiteY7" fmla="*/ 144162 h 634313"/>
              <a:gd name="connsiteX8" fmla="*/ 2356021 w 5544064"/>
              <a:gd name="connsiteY8" fmla="*/ 185351 h 634313"/>
              <a:gd name="connsiteX9" fmla="*/ 2784389 w 5544064"/>
              <a:gd name="connsiteY9" fmla="*/ 185351 h 634313"/>
              <a:gd name="connsiteX10" fmla="*/ 2784389 w 5544064"/>
              <a:gd name="connsiteY10" fmla="*/ 255373 h 634313"/>
              <a:gd name="connsiteX11" fmla="*/ 2862648 w 5544064"/>
              <a:gd name="connsiteY11" fmla="*/ 255373 h 634313"/>
              <a:gd name="connsiteX12" fmla="*/ 2862648 w 5544064"/>
              <a:gd name="connsiteY12" fmla="*/ 296562 h 634313"/>
              <a:gd name="connsiteX13" fmla="*/ 3480486 w 5544064"/>
              <a:gd name="connsiteY13" fmla="*/ 296562 h 634313"/>
              <a:gd name="connsiteX14" fmla="*/ 3480486 w 5544064"/>
              <a:gd name="connsiteY14" fmla="*/ 358346 h 634313"/>
              <a:gd name="connsiteX15" fmla="*/ 3719383 w 5544064"/>
              <a:gd name="connsiteY15" fmla="*/ 358346 h 634313"/>
              <a:gd name="connsiteX16" fmla="*/ 3719383 w 5544064"/>
              <a:gd name="connsiteY16" fmla="*/ 407773 h 634313"/>
              <a:gd name="connsiteX17" fmla="*/ 4394886 w 5544064"/>
              <a:gd name="connsiteY17" fmla="*/ 407773 h 634313"/>
              <a:gd name="connsiteX18" fmla="*/ 4394886 w 5544064"/>
              <a:gd name="connsiteY18" fmla="*/ 465438 h 634313"/>
              <a:gd name="connsiteX19" fmla="*/ 4926227 w 5544064"/>
              <a:gd name="connsiteY19" fmla="*/ 465438 h 634313"/>
              <a:gd name="connsiteX20" fmla="*/ 4926227 w 5544064"/>
              <a:gd name="connsiteY20" fmla="*/ 518984 h 634313"/>
              <a:gd name="connsiteX21" fmla="*/ 4988010 w 5544064"/>
              <a:gd name="connsiteY21" fmla="*/ 518984 h 634313"/>
              <a:gd name="connsiteX22" fmla="*/ 4988010 w 5544064"/>
              <a:gd name="connsiteY22" fmla="*/ 572529 h 634313"/>
              <a:gd name="connsiteX23" fmla="*/ 5465805 w 5544064"/>
              <a:gd name="connsiteY23" fmla="*/ 572529 h 634313"/>
              <a:gd name="connsiteX24" fmla="*/ 5465805 w 5544064"/>
              <a:gd name="connsiteY24" fmla="*/ 634313 h 634313"/>
              <a:gd name="connsiteX25" fmla="*/ 5544064 w 5544064"/>
              <a:gd name="connsiteY25" fmla="*/ 634313 h 63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544064" h="634313">
                <a:moveTo>
                  <a:pt x="0" y="0"/>
                </a:moveTo>
                <a:lnTo>
                  <a:pt x="704335" y="0"/>
                </a:lnTo>
                <a:lnTo>
                  <a:pt x="704335" y="57665"/>
                </a:lnTo>
                <a:lnTo>
                  <a:pt x="885567" y="57665"/>
                </a:lnTo>
                <a:lnTo>
                  <a:pt x="885567" y="94735"/>
                </a:lnTo>
                <a:lnTo>
                  <a:pt x="1017373" y="94735"/>
                </a:lnTo>
                <a:lnTo>
                  <a:pt x="1017373" y="144162"/>
                </a:lnTo>
                <a:lnTo>
                  <a:pt x="2356021" y="144162"/>
                </a:lnTo>
                <a:lnTo>
                  <a:pt x="2356021" y="185351"/>
                </a:lnTo>
                <a:lnTo>
                  <a:pt x="2784389" y="185351"/>
                </a:lnTo>
                <a:lnTo>
                  <a:pt x="2784389" y="255373"/>
                </a:lnTo>
                <a:lnTo>
                  <a:pt x="2862648" y="255373"/>
                </a:lnTo>
                <a:lnTo>
                  <a:pt x="2862648" y="296562"/>
                </a:lnTo>
                <a:lnTo>
                  <a:pt x="3480486" y="296562"/>
                </a:lnTo>
                <a:lnTo>
                  <a:pt x="3480486" y="358346"/>
                </a:lnTo>
                <a:lnTo>
                  <a:pt x="3719383" y="358346"/>
                </a:lnTo>
                <a:lnTo>
                  <a:pt x="3719383" y="407773"/>
                </a:lnTo>
                <a:lnTo>
                  <a:pt x="4394886" y="407773"/>
                </a:lnTo>
                <a:lnTo>
                  <a:pt x="4394886" y="465438"/>
                </a:lnTo>
                <a:lnTo>
                  <a:pt x="4926227" y="465438"/>
                </a:lnTo>
                <a:lnTo>
                  <a:pt x="4926227" y="518984"/>
                </a:lnTo>
                <a:lnTo>
                  <a:pt x="4988010" y="518984"/>
                </a:lnTo>
                <a:lnTo>
                  <a:pt x="4988010" y="572529"/>
                </a:lnTo>
                <a:lnTo>
                  <a:pt x="5465805" y="572529"/>
                </a:lnTo>
                <a:lnTo>
                  <a:pt x="5465805" y="634313"/>
                </a:lnTo>
                <a:lnTo>
                  <a:pt x="5544064" y="634313"/>
                </a:lnTo>
              </a:path>
            </a:pathLst>
          </a:custGeom>
          <a:noFill/>
          <a:ln w="28575">
            <a:solidFill>
              <a:schemeClr val="accent1"/>
            </a:solidFill>
            <a:round/>
            <a:headEnd type="none" w="med" len="med"/>
            <a:tailEnd type="none" w="med" len="med"/>
          </a:ln>
        </p:spPr>
        <p: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mn-cs"/>
            </a:endParaRPr>
          </a:p>
        </p:txBody>
      </p:sp>
      <p:graphicFrame>
        <p:nvGraphicFramePr>
          <p:cNvPr id="18" name="Table 11">
            <a:extLst>
              <a:ext uri="{FF2B5EF4-FFF2-40B4-BE49-F238E27FC236}">
                <a16:creationId xmlns:a16="http://schemas.microsoft.com/office/drawing/2014/main" id="{7B87D530-4771-4A02-8E8D-124F25E0DA5C}"/>
              </a:ext>
            </a:extLst>
          </p:cNvPr>
          <p:cNvGraphicFramePr>
            <a:graphicFrameLocks noGrp="1"/>
          </p:cNvGraphicFramePr>
          <p:nvPr/>
        </p:nvGraphicFramePr>
        <p:xfrm>
          <a:off x="3024354" y="2256522"/>
          <a:ext cx="2760326" cy="972344"/>
        </p:xfrm>
        <a:graphic>
          <a:graphicData uri="http://schemas.openxmlformats.org/drawingml/2006/table">
            <a:tbl>
              <a:tblPr firstRow="1" bandRow="1">
                <a:tableStyleId>{7DF18680-E054-41AD-8BC1-D1AEF772440D}</a:tableStyleId>
              </a:tblPr>
              <a:tblGrid>
                <a:gridCol w="880398">
                  <a:extLst>
                    <a:ext uri="{9D8B030D-6E8A-4147-A177-3AD203B41FA5}">
                      <a16:colId xmlns:a16="http://schemas.microsoft.com/office/drawing/2014/main" val="2394905550"/>
                    </a:ext>
                  </a:extLst>
                </a:gridCol>
                <a:gridCol w="774133">
                  <a:extLst>
                    <a:ext uri="{9D8B030D-6E8A-4147-A177-3AD203B41FA5}">
                      <a16:colId xmlns:a16="http://schemas.microsoft.com/office/drawing/2014/main" val="2199003996"/>
                    </a:ext>
                  </a:extLst>
                </a:gridCol>
                <a:gridCol w="638020">
                  <a:extLst>
                    <a:ext uri="{9D8B030D-6E8A-4147-A177-3AD203B41FA5}">
                      <a16:colId xmlns:a16="http://schemas.microsoft.com/office/drawing/2014/main" val="191416189"/>
                    </a:ext>
                  </a:extLst>
                </a:gridCol>
                <a:gridCol w="467775">
                  <a:extLst>
                    <a:ext uri="{9D8B030D-6E8A-4147-A177-3AD203B41FA5}">
                      <a16:colId xmlns:a16="http://schemas.microsoft.com/office/drawing/2014/main" val="2577478804"/>
                    </a:ext>
                  </a:extLst>
                </a:gridCol>
              </a:tblGrid>
              <a:tr h="272465">
                <a:tc>
                  <a:txBody>
                    <a:bodyPr/>
                    <a:lstStyle/>
                    <a:p>
                      <a:pPr algn="l" fontAlgn="t">
                        <a:lnSpc>
                          <a:spcPts val="1100"/>
                        </a:lnSpc>
                      </a:pPr>
                      <a:r>
                        <a:rPr lang="en-US" sz="900" b="1" u="none" strike="noStrike" dirty="0">
                          <a:solidFill>
                            <a:schemeClr val="bg1"/>
                          </a:solidFill>
                          <a:effectLst/>
                          <a:latin typeface="Arial" panose="020B0604020202020204" pitchFamily="34" charset="0"/>
                          <a:cs typeface="Arial" panose="020B0604020202020204" pitchFamily="34" charset="0"/>
                        </a:rPr>
                        <a:t> </a:t>
                      </a:r>
                      <a:endParaRPr lang="en-US" sz="900" b="1" i="0" u="none" strike="noStrike" dirty="0">
                        <a:solidFill>
                          <a:schemeClr val="bg1"/>
                        </a:solidFill>
                        <a:effectLst/>
                        <a:latin typeface="Arial" panose="020B0604020202020204" pitchFamily="34" charset="0"/>
                        <a:cs typeface="Arial" panose="020B0604020202020204" pitchFamily="34" charset="0"/>
                      </a:endParaRPr>
                    </a:p>
                  </a:txBody>
                  <a:tcPr marL="36000" marR="36000" marT="7144" marB="0" anchor="ctr"/>
                </a:tc>
                <a:tc>
                  <a:txBody>
                    <a:bodyPr/>
                    <a:lstStyle/>
                    <a:p>
                      <a:pPr algn="ctr" fontAlgn="t">
                        <a:lnSpc>
                          <a:spcPts val="1100"/>
                        </a:lnSpc>
                      </a:pPr>
                      <a:r>
                        <a:rPr lang="en-US" sz="900" b="1" u="none" strike="noStrike" dirty="0">
                          <a:solidFill>
                            <a:schemeClr val="bg1"/>
                          </a:solidFill>
                          <a:effectLst/>
                          <a:latin typeface="Arial" panose="020B0604020202020204" pitchFamily="34" charset="0"/>
                          <a:cs typeface="Arial" panose="020B0604020202020204" pitchFamily="34" charset="0"/>
                        </a:rPr>
                        <a:t>SG </a:t>
                      </a:r>
                      <a:r>
                        <a:rPr lang="en-US" sz="900" b="1" u="none" strike="noStrike" dirty="0" err="1">
                          <a:solidFill>
                            <a:schemeClr val="bg1"/>
                          </a:solidFill>
                          <a:effectLst/>
                          <a:latin typeface="Arial" panose="020B0604020202020204" pitchFamily="34" charset="0"/>
                          <a:cs typeface="Arial" panose="020B0604020202020204" pitchFamily="34" charset="0"/>
                        </a:rPr>
                        <a:t>à</a:t>
                      </a:r>
                      <a:r>
                        <a:rPr lang="en-US" sz="900" b="1" u="none" strike="noStrike">
                          <a:solidFill>
                            <a:schemeClr val="bg1"/>
                          </a:solidFill>
                          <a:effectLst/>
                          <a:latin typeface="Arial" panose="020B0604020202020204" pitchFamily="34" charset="0"/>
                          <a:cs typeface="Arial" panose="020B0604020202020204" pitchFamily="34" charset="0"/>
                        </a:rPr>
                        <a:t> 12 </a:t>
                      </a:r>
                      <a:r>
                        <a:rPr lang="en-US" sz="900" b="1" u="none" strike="noStrike" dirty="0" err="1">
                          <a:solidFill>
                            <a:schemeClr val="bg1"/>
                          </a:solidFill>
                          <a:effectLst/>
                          <a:latin typeface="Arial" panose="020B0604020202020204" pitchFamily="34" charset="0"/>
                          <a:cs typeface="Arial" panose="020B0604020202020204" pitchFamily="34" charset="0"/>
                        </a:rPr>
                        <a:t>mois</a:t>
                      </a:r>
                      <a:endParaRPr lang="en-US" sz="900" b="1" i="0" u="none" strike="noStrike" dirty="0">
                        <a:solidFill>
                          <a:schemeClr val="bg1"/>
                        </a:solidFill>
                        <a:effectLst/>
                        <a:latin typeface="Arial" panose="020B0604020202020204" pitchFamily="34" charset="0"/>
                        <a:cs typeface="Arial" panose="020B0604020202020204" pitchFamily="34" charset="0"/>
                      </a:endParaRPr>
                    </a:p>
                  </a:txBody>
                  <a:tcPr marL="36000" marR="36000" marT="7144" marB="0" anchor="ctr"/>
                </a:tc>
                <a:tc>
                  <a:txBody>
                    <a:bodyPr/>
                    <a:lstStyle/>
                    <a:p>
                      <a:pPr algn="ctr" fontAlgn="t">
                        <a:lnSpc>
                          <a:spcPts val="1100"/>
                        </a:lnSpc>
                      </a:pPr>
                      <a:r>
                        <a:rPr lang="en-US" sz="900" b="1" u="none" strike="noStrike" dirty="0">
                          <a:solidFill>
                            <a:schemeClr val="bg1"/>
                          </a:solidFill>
                          <a:effectLst/>
                          <a:latin typeface="Arial" panose="020B0604020202020204" pitchFamily="34" charset="0"/>
                          <a:cs typeface="Arial" panose="020B0604020202020204" pitchFamily="34" charset="0"/>
                        </a:rPr>
                        <a:t>HR</a:t>
                      </a:r>
                      <a:endParaRPr lang="en-US" sz="900" b="1" i="0" u="none" strike="noStrike" dirty="0">
                        <a:solidFill>
                          <a:schemeClr val="bg1"/>
                        </a:solidFill>
                        <a:effectLst/>
                        <a:latin typeface="Arial" panose="020B0604020202020204" pitchFamily="34" charset="0"/>
                        <a:cs typeface="Arial" panose="020B0604020202020204" pitchFamily="34" charset="0"/>
                      </a:endParaRPr>
                    </a:p>
                  </a:txBody>
                  <a:tcPr marL="36000" marR="36000" marT="7144" marB="0" anchor="ctr"/>
                </a:tc>
                <a:tc>
                  <a:txBody>
                    <a:bodyPr/>
                    <a:lstStyle/>
                    <a:p>
                      <a:pPr algn="ctr" fontAlgn="t">
                        <a:lnSpc>
                          <a:spcPts val="1100"/>
                        </a:lnSpc>
                      </a:pPr>
                      <a:r>
                        <a:rPr lang="en-US" sz="900" b="1" i="0" u="none" strike="noStrike" dirty="0">
                          <a:solidFill>
                            <a:schemeClr val="bg1"/>
                          </a:solidFill>
                          <a:effectLst/>
                          <a:latin typeface="Arial" panose="020B0604020202020204" pitchFamily="34" charset="0"/>
                          <a:cs typeface="Arial" panose="020B0604020202020204" pitchFamily="34" charset="0"/>
                        </a:rPr>
                        <a:t>p</a:t>
                      </a:r>
                    </a:p>
                  </a:txBody>
                  <a:tcPr marL="36000" marR="36000" marT="7144" marB="0" anchor="ctr"/>
                </a:tc>
                <a:extLst>
                  <a:ext uri="{0D108BD9-81ED-4DB2-BD59-A6C34878D82A}">
                    <a16:rowId xmlns:a16="http://schemas.microsoft.com/office/drawing/2014/main" val="605275338"/>
                  </a:ext>
                </a:extLst>
              </a:tr>
              <a:tr h="186933">
                <a:tc>
                  <a:txBody>
                    <a:bodyPr/>
                    <a:lstStyle/>
                    <a:p>
                      <a:pPr algn="l" fontAlgn="t">
                        <a:lnSpc>
                          <a:spcPts val="1100"/>
                        </a:lnSpc>
                      </a:pPr>
                      <a:r>
                        <a:rPr lang="en-US" sz="900" b="1" u="none" strike="noStrike" dirty="0" err="1">
                          <a:solidFill>
                            <a:schemeClr val="bg1"/>
                          </a:solidFill>
                          <a:effectLst/>
                          <a:latin typeface="Arial" panose="020B0604020202020204" pitchFamily="34" charset="0"/>
                          <a:cs typeface="Arial" panose="020B0604020202020204" pitchFamily="34" charset="0"/>
                        </a:rPr>
                        <a:t>Chir</a:t>
                      </a:r>
                      <a:r>
                        <a:rPr lang="en-US" sz="900" b="1" u="none" strike="noStrike" dirty="0">
                          <a:solidFill>
                            <a:schemeClr val="bg1"/>
                          </a:solidFill>
                          <a:effectLst/>
                          <a:latin typeface="Arial" panose="020B0604020202020204" pitchFamily="34" charset="0"/>
                          <a:cs typeface="Arial" panose="020B0604020202020204" pitchFamily="34" charset="0"/>
                        </a:rPr>
                        <a:t> </a:t>
                      </a:r>
                      <a:r>
                        <a:rPr lang="en-US" sz="900" b="1" u="none" strike="noStrike" dirty="0" err="1">
                          <a:solidFill>
                            <a:schemeClr val="bg1"/>
                          </a:solidFill>
                          <a:effectLst/>
                          <a:latin typeface="Arial" panose="020B0604020202020204" pitchFamily="34" charset="0"/>
                          <a:cs typeface="Arial" panose="020B0604020202020204" pitchFamily="34" charset="0"/>
                        </a:rPr>
                        <a:t>immédiate</a:t>
                      </a:r>
                      <a:endParaRPr lang="en-US" sz="900" b="1" i="0" u="none" strike="noStrike" dirty="0">
                        <a:solidFill>
                          <a:schemeClr val="bg1"/>
                        </a:solidFill>
                        <a:effectLst/>
                        <a:latin typeface="Arial" panose="020B0604020202020204" pitchFamily="34" charset="0"/>
                        <a:cs typeface="Arial" panose="020B0604020202020204" pitchFamily="34" charset="0"/>
                      </a:endParaRPr>
                    </a:p>
                  </a:txBody>
                  <a:tcPr marL="36000" marR="36000" marT="7144" marB="0" anchor="ctr">
                    <a:solidFill>
                      <a:srgbClr val="002060"/>
                    </a:solidFill>
                  </a:tcPr>
                </a:tc>
                <a:tc>
                  <a:txBody>
                    <a:bodyPr/>
                    <a:lstStyle/>
                    <a:p>
                      <a:pPr algn="ctr"/>
                      <a:r>
                        <a:rPr lang="en-US" sz="900" b="0" dirty="0">
                          <a:solidFill>
                            <a:schemeClr val="tx1">
                              <a:lumMod val="75000"/>
                              <a:lumOff val="25000"/>
                            </a:schemeClr>
                          </a:solidFill>
                          <a:latin typeface="Arial" panose="020B0604020202020204" pitchFamily="34" charset="0"/>
                          <a:cs typeface="Arial" panose="020B0604020202020204" pitchFamily="34" charset="0"/>
                        </a:rPr>
                        <a:t>42%</a:t>
                      </a:r>
                      <a:br>
                        <a:rPr lang="en-US" sz="900" b="0" dirty="0">
                          <a:solidFill>
                            <a:schemeClr val="tx1">
                              <a:lumMod val="75000"/>
                              <a:lumOff val="25000"/>
                            </a:schemeClr>
                          </a:solidFill>
                          <a:latin typeface="Arial" panose="020B0604020202020204" pitchFamily="34" charset="0"/>
                          <a:cs typeface="Arial" panose="020B0604020202020204" pitchFamily="34" charset="0"/>
                        </a:rPr>
                      </a:br>
                      <a:r>
                        <a:rPr lang="en-US" sz="900" b="0" dirty="0">
                          <a:solidFill>
                            <a:schemeClr val="tx1">
                              <a:lumMod val="75000"/>
                              <a:lumOff val="25000"/>
                            </a:schemeClr>
                          </a:solidFill>
                          <a:latin typeface="Arial" panose="020B0604020202020204" pitchFamily="34" charset="0"/>
                          <a:cs typeface="Arial" panose="020B0604020202020204" pitchFamily="34" charset="0"/>
                        </a:rPr>
                        <a:t>(27%-64%)</a:t>
                      </a:r>
                      <a:endParaRPr lang="en-US" sz="900" b="0" i="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34290" marB="34290" anchor="ctr"/>
                </a:tc>
                <a:tc rowSpan="2">
                  <a:txBody>
                    <a:bodyPr/>
                    <a:lstStyle/>
                    <a:p>
                      <a:pPr algn="ctr" fontAlgn="t">
                        <a:lnSpc>
                          <a:spcPts val="1100"/>
                        </a:lnSpc>
                      </a:pPr>
                      <a:r>
                        <a:rPr lang="en-US" sz="900" b="0" u="none" strike="noStrike" dirty="0">
                          <a:solidFill>
                            <a:schemeClr val="tx1">
                              <a:lumMod val="75000"/>
                              <a:lumOff val="25000"/>
                            </a:schemeClr>
                          </a:solidFill>
                          <a:effectLst/>
                          <a:latin typeface="Arial" panose="020B0604020202020204" pitchFamily="34" charset="0"/>
                          <a:cs typeface="Arial" panose="020B0604020202020204" pitchFamily="34" charset="0"/>
                        </a:rPr>
                        <a:t>0,28 </a:t>
                      </a:r>
                    </a:p>
                    <a:p>
                      <a:pPr algn="ctr" fontAlgn="t">
                        <a:lnSpc>
                          <a:spcPts val="1100"/>
                        </a:lnSpc>
                      </a:pPr>
                      <a:r>
                        <a:rPr lang="en-US" sz="900" b="0" u="none" strike="noStrike" dirty="0">
                          <a:solidFill>
                            <a:schemeClr val="tx1">
                              <a:lumMod val="75000"/>
                              <a:lumOff val="25000"/>
                            </a:schemeClr>
                          </a:solidFill>
                          <a:effectLst/>
                          <a:latin typeface="Arial" panose="020B0604020202020204" pitchFamily="34" charset="0"/>
                          <a:cs typeface="Arial" panose="020B0604020202020204" pitchFamily="34" charset="0"/>
                        </a:rPr>
                        <a:t>(0,14-0,57)</a:t>
                      </a:r>
                      <a:endParaRPr lang="en-US" sz="900" b="0"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36000" marR="36000" marT="7144" marB="0" anchor="ctr"/>
                </a:tc>
                <a:tc rowSpan="2">
                  <a:txBody>
                    <a:bodyPr/>
                    <a:lstStyle/>
                    <a:p>
                      <a:pPr algn="ctr" fontAlgn="t">
                        <a:lnSpc>
                          <a:spcPts val="1100"/>
                        </a:lnSpc>
                      </a:pPr>
                      <a:r>
                        <a:rPr lang="en-US" sz="900" b="0" i="0" u="none" strike="noStrike" dirty="0">
                          <a:solidFill>
                            <a:schemeClr val="tx1">
                              <a:lumMod val="75000"/>
                              <a:lumOff val="25000"/>
                            </a:schemeClr>
                          </a:solidFill>
                          <a:effectLst/>
                          <a:latin typeface="Arial" panose="020B0604020202020204" pitchFamily="34" charset="0"/>
                          <a:cs typeface="Arial" panose="020B0604020202020204" pitchFamily="34" charset="0"/>
                        </a:rPr>
                        <a:t>&lt; 0,001</a:t>
                      </a:r>
                    </a:p>
                  </a:txBody>
                  <a:tcPr marL="36000" marR="36000" marT="7144" marB="0" anchor="ctr"/>
                </a:tc>
                <a:extLst>
                  <a:ext uri="{0D108BD9-81ED-4DB2-BD59-A6C34878D82A}">
                    <a16:rowId xmlns:a16="http://schemas.microsoft.com/office/drawing/2014/main" val="3293497535"/>
                  </a:ext>
                </a:extLst>
              </a:tr>
              <a:tr h="186933">
                <a:tc>
                  <a:txBody>
                    <a:bodyPr/>
                    <a:lstStyle/>
                    <a:p>
                      <a:pPr algn="l" fontAlgn="t">
                        <a:lnSpc>
                          <a:spcPts val="1100"/>
                        </a:lnSpc>
                      </a:pPr>
                      <a:r>
                        <a:rPr lang="en-US" sz="900" b="1" u="none" strike="noStrike" dirty="0">
                          <a:solidFill>
                            <a:schemeClr val="bg1"/>
                          </a:solidFill>
                          <a:effectLst/>
                          <a:latin typeface="Arial" panose="020B0604020202020204" pitchFamily="34" charset="0"/>
                          <a:cs typeface="Arial" panose="020B0604020202020204" pitchFamily="34" charset="0"/>
                        </a:rPr>
                        <a:t>TTT </a:t>
                      </a:r>
                      <a:r>
                        <a:rPr lang="en-US" sz="900" b="1" u="none" strike="noStrike" dirty="0" err="1">
                          <a:solidFill>
                            <a:schemeClr val="bg1"/>
                          </a:solidFill>
                          <a:effectLst/>
                          <a:latin typeface="Arial" panose="020B0604020202020204" pitchFamily="34" charset="0"/>
                          <a:cs typeface="Arial" panose="020B0604020202020204" pitchFamily="34" charset="0"/>
                        </a:rPr>
                        <a:t>néoadjuvant</a:t>
                      </a:r>
                      <a:endParaRPr lang="en-US" sz="900" b="1" i="0" u="none" strike="noStrike" dirty="0">
                        <a:solidFill>
                          <a:schemeClr val="bg1"/>
                        </a:solidFill>
                        <a:effectLst/>
                        <a:latin typeface="Arial" panose="020B0604020202020204" pitchFamily="34" charset="0"/>
                        <a:cs typeface="Arial" panose="020B0604020202020204" pitchFamily="34" charset="0"/>
                      </a:endParaRPr>
                    </a:p>
                  </a:txBody>
                  <a:tcPr marL="36000" marR="36000" marT="7144" marB="0" anchor="ctr">
                    <a:solidFill>
                      <a:schemeClr val="accent1"/>
                    </a:solidFill>
                  </a:tcPr>
                </a:tc>
                <a:tc>
                  <a:txBody>
                    <a:bodyPr/>
                    <a:lstStyle/>
                    <a:p>
                      <a:pPr algn="ctr"/>
                      <a:r>
                        <a:rPr lang="en-US" sz="900" b="0" dirty="0">
                          <a:solidFill>
                            <a:schemeClr val="tx1">
                              <a:lumMod val="75000"/>
                              <a:lumOff val="25000"/>
                            </a:schemeClr>
                          </a:solidFill>
                          <a:latin typeface="Arial" panose="020B0604020202020204" pitchFamily="34" charset="0"/>
                          <a:cs typeface="Arial" panose="020B0604020202020204" pitchFamily="34" charset="0"/>
                        </a:rPr>
                        <a:t>77%</a:t>
                      </a:r>
                      <a:br>
                        <a:rPr lang="en-US" sz="900" b="0" dirty="0">
                          <a:solidFill>
                            <a:schemeClr val="tx1">
                              <a:lumMod val="75000"/>
                              <a:lumOff val="25000"/>
                            </a:schemeClr>
                          </a:solidFill>
                          <a:latin typeface="Arial" panose="020B0604020202020204" pitchFamily="34" charset="0"/>
                          <a:cs typeface="Arial" panose="020B0604020202020204" pitchFamily="34" charset="0"/>
                        </a:rPr>
                      </a:br>
                      <a:r>
                        <a:rPr lang="en-US" sz="900" b="0" dirty="0">
                          <a:solidFill>
                            <a:schemeClr val="tx1">
                              <a:lumMod val="75000"/>
                              <a:lumOff val="25000"/>
                            </a:schemeClr>
                          </a:solidFill>
                          <a:latin typeface="Arial" panose="020B0604020202020204" pitchFamily="34" charset="0"/>
                          <a:cs typeface="Arial" panose="020B0604020202020204" pitchFamily="34" charset="0"/>
                        </a:rPr>
                        <a:t>(66%-89%)</a:t>
                      </a:r>
                      <a:endParaRPr lang="en-US" sz="900" b="0" i="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34290" marB="34290" anchor="ctr"/>
                </a:tc>
                <a:tc vMerge="1">
                  <a:txBody>
                    <a:bodyPr/>
                    <a:lstStyle/>
                    <a:p>
                      <a:pPr algn="ctr" fontAlgn="t">
                        <a:lnSpc>
                          <a:spcPts val="1100"/>
                        </a:lnSpc>
                      </a:pPr>
                      <a:endParaRPr lang="en-US" sz="1000" b="0" i="0" u="none" strike="noStrike" dirty="0">
                        <a:solidFill>
                          <a:schemeClr val="tx1">
                            <a:lumMod val="75000"/>
                            <a:lumOff val="25000"/>
                          </a:schemeClr>
                        </a:solidFill>
                        <a:effectLst/>
                        <a:latin typeface="Arial" panose="020B0604020202020204" pitchFamily="34" charset="0"/>
                      </a:endParaRPr>
                    </a:p>
                  </a:txBody>
                  <a:tcPr marL="7144" marR="7144" marT="7144" marB="0" anchor="ctr"/>
                </a:tc>
                <a:tc vMerge="1">
                  <a:txBody>
                    <a:bodyPr/>
                    <a:lstStyle/>
                    <a:p>
                      <a:pPr algn="ctr" fontAlgn="t">
                        <a:lnSpc>
                          <a:spcPts val="1100"/>
                        </a:lnSpc>
                      </a:pPr>
                      <a:endParaRPr lang="en-US" sz="1000" b="0" i="0" u="none" strike="noStrike" dirty="0">
                        <a:solidFill>
                          <a:schemeClr val="tx1">
                            <a:lumMod val="75000"/>
                            <a:lumOff val="25000"/>
                          </a:schemeClr>
                        </a:solidFill>
                        <a:effectLst/>
                        <a:latin typeface="Arial" panose="020B0604020202020204" pitchFamily="34" charset="0"/>
                      </a:endParaRPr>
                    </a:p>
                  </a:txBody>
                  <a:tcPr marL="7144" marR="7144" marT="7144" marB="0" anchor="ctr"/>
                </a:tc>
                <a:extLst>
                  <a:ext uri="{0D108BD9-81ED-4DB2-BD59-A6C34878D82A}">
                    <a16:rowId xmlns:a16="http://schemas.microsoft.com/office/drawing/2014/main" val="1053784991"/>
                  </a:ext>
                </a:extLst>
              </a:tr>
            </a:tbl>
          </a:graphicData>
        </a:graphic>
      </p:graphicFrame>
      <p:sp>
        <p:nvSpPr>
          <p:cNvPr id="19" name="Rectangle 18">
            <a:extLst>
              <a:ext uri="{FF2B5EF4-FFF2-40B4-BE49-F238E27FC236}">
                <a16:creationId xmlns:a16="http://schemas.microsoft.com/office/drawing/2014/main" id="{F1E21E85-CCD0-42D3-B268-32B46EF6C134}"/>
              </a:ext>
            </a:extLst>
          </p:cNvPr>
          <p:cNvSpPr/>
          <p:nvPr/>
        </p:nvSpPr>
        <p:spPr>
          <a:xfrm>
            <a:off x="1875492" y="884759"/>
            <a:ext cx="1299741" cy="253916"/>
          </a:xfrm>
          <a:prstGeom prst="rect">
            <a:avLst/>
          </a:prstGeom>
          <a:solidFill>
            <a:schemeClr val="bg1"/>
          </a:solidFill>
        </p:spPr>
        <p:txBody>
          <a:bodyPr wrap="square">
            <a:spAutoFit/>
          </a:bodyPr>
          <a:lstStyle/>
          <a:p>
            <a:pPr marL="0" marR="0" lvl="0" indent="0" algn="l" defTabSz="3991778" rtl="0" eaLnBrk="1" fontAlgn="base" latinLnBrk="0" hangingPunct="1">
              <a:lnSpc>
                <a:spcPct val="100000"/>
              </a:lnSpc>
              <a:spcBef>
                <a:spcPct val="0"/>
              </a:spcBef>
              <a:spcAft>
                <a:spcPts val="0"/>
              </a:spcAft>
              <a:buClrTx/>
              <a:buSzTx/>
              <a:buFontTx/>
              <a:buNone/>
              <a:tabLst/>
              <a:defRPr/>
            </a:pPr>
            <a:r>
              <a:rPr kumimoji="0" lang="it-IT" sz="1050" b="1"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mn-cs"/>
              </a:rPr>
              <a:t>Survie</a:t>
            </a:r>
            <a:r>
              <a:rPr kumimoji="0" lang="it-IT" sz="105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 Globale</a:t>
            </a:r>
            <a:r>
              <a:rPr kumimoji="0" lang="it-IT" sz="10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 (I)</a:t>
            </a:r>
          </a:p>
        </p:txBody>
      </p:sp>
    </p:spTree>
    <p:extLst>
      <p:ext uri="{BB962C8B-B14F-4D97-AF65-F5344CB8AC3E}">
        <p14:creationId xmlns:p14="http://schemas.microsoft.com/office/powerpoint/2010/main" val="14114792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113;p18"/>
          <p:cNvSpPr txBox="1">
            <a:spLocks noGrp="1"/>
          </p:cNvSpPr>
          <p:nvPr>
            <p:ph type="title"/>
          </p:nvPr>
        </p:nvSpPr>
        <p:spPr>
          <a:prstGeom prst="rect">
            <a:avLst/>
          </a:prstGeom>
          <a:noFill/>
          <a:ln>
            <a:noFill/>
          </a:ln>
        </p:spPr>
        <p:txBody>
          <a:bodyPr spcFirstLastPara="1" wrap="square" lIns="91425" tIns="45700" rIns="91425" bIns="45700" anchor="ctr" anchorCtr="0">
            <a:noAutofit/>
          </a:bodyPr>
          <a:lstStyle/>
          <a:p>
            <a:pPr lvl="0">
              <a:spcBef>
                <a:spcPts val="0"/>
              </a:spcBef>
              <a:buClr>
                <a:schemeClr val="dk1"/>
              </a:buClr>
              <a:buSzPts val="2000"/>
            </a:pPr>
            <a:r>
              <a:rPr lang="fr-FR" dirty="0"/>
              <a:t>Cancer du pancréas borderline et CT/RCT péri-opératoire </a:t>
            </a:r>
            <a:br>
              <a:rPr lang="fr-FR" dirty="0"/>
            </a:br>
            <a:r>
              <a:rPr lang="fr-FR" b="1" dirty="0"/>
              <a:t>Etude ESPAC 5F</a:t>
            </a:r>
            <a:endParaRPr sz="2000" dirty="0"/>
          </a:p>
        </p:txBody>
      </p:sp>
      <p:sp>
        <p:nvSpPr>
          <p:cNvPr id="2" name="Espace réservé du contenu 1">
            <a:extLst>
              <a:ext uri="{FF2B5EF4-FFF2-40B4-BE49-F238E27FC236}">
                <a16:creationId xmlns:a16="http://schemas.microsoft.com/office/drawing/2014/main" id="{4471AFFE-E076-40FD-A4A5-EE8C41AC006F}"/>
              </a:ext>
            </a:extLst>
          </p:cNvPr>
          <p:cNvSpPr>
            <a:spLocks noGrp="1"/>
          </p:cNvSpPr>
          <p:nvPr>
            <p:ph sz="half" idx="1"/>
          </p:nvPr>
        </p:nvSpPr>
        <p:spPr/>
        <p:txBody>
          <a:bodyPr/>
          <a:lstStyle/>
          <a:p>
            <a:endParaRPr lang="fr-FR"/>
          </a:p>
        </p:txBody>
      </p:sp>
      <p:sp>
        <p:nvSpPr>
          <p:cNvPr id="7" name="ZoneTexte 6">
            <a:extLst>
              <a:ext uri="{FF2B5EF4-FFF2-40B4-BE49-F238E27FC236}">
                <a16:creationId xmlns:a16="http://schemas.microsoft.com/office/drawing/2014/main" id="{5FB9BB3E-93C8-FA4E-87B3-9F4200AE2DC2}"/>
              </a:ext>
            </a:extLst>
          </p:cNvPr>
          <p:cNvSpPr txBox="1"/>
          <p:nvPr/>
        </p:nvSpPr>
        <p:spPr>
          <a:xfrm>
            <a:off x="-3048" y="4912668"/>
            <a:ext cx="2209259"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Ghaneh</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P et al, ASCO2020, Abs 4505</a:t>
            </a:r>
          </a:p>
        </p:txBody>
      </p:sp>
      <p:sp>
        <p:nvSpPr>
          <p:cNvPr id="10" name="ZoneTexte 9">
            <a:extLst>
              <a:ext uri="{FF2B5EF4-FFF2-40B4-BE49-F238E27FC236}">
                <a16:creationId xmlns:a16="http://schemas.microsoft.com/office/drawing/2014/main" id="{C3B3A809-65EB-EC4A-AC7E-E46CDCC90D4D}"/>
              </a:ext>
            </a:extLst>
          </p:cNvPr>
          <p:cNvSpPr txBox="1"/>
          <p:nvPr/>
        </p:nvSpPr>
        <p:spPr>
          <a:xfrm>
            <a:off x="2129211" y="4276849"/>
            <a:ext cx="4721454" cy="461406"/>
          </a:xfrm>
          <a:prstGeom prst="roundRect">
            <a:avLst/>
          </a:prstGeom>
          <a:ln>
            <a:solidFill>
              <a:srgbClr val="EC8014"/>
            </a:solidFill>
          </a:ln>
        </p:spPr>
        <p:style>
          <a:lnRef idx="2">
            <a:schemeClr val="accent1"/>
          </a:lnRef>
          <a:fillRef idx="1">
            <a:schemeClr val="lt1"/>
          </a:fillRef>
          <a:effectRef idx="0">
            <a:schemeClr val="accent1"/>
          </a:effectRef>
          <a:fontRef idx="minor">
            <a:schemeClr val="dk1"/>
          </a:fontRef>
        </p:style>
        <p:txBody>
          <a:bodyPr wrap="square" rtlCol="0" anchor="ctr">
            <a:noAutofit/>
          </a:bodyPr>
          <a:lstStyle/>
          <a:p>
            <a:pPr marL="101600" marR="0" lvl="0" indent="0" algn="ctr" defTabSz="6858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Le FOLFIRINOX était associé à la meilleure SG à 1 an (84%) comparé au GEMCAP (79%) et à la RCT (64%).</a:t>
            </a:r>
          </a:p>
        </p:txBody>
      </p:sp>
      <p:sp>
        <p:nvSpPr>
          <p:cNvPr id="11" name="Rectangle à coins arrondis 4">
            <a:extLst>
              <a:ext uri="{FF2B5EF4-FFF2-40B4-BE49-F238E27FC236}">
                <a16:creationId xmlns:a16="http://schemas.microsoft.com/office/drawing/2014/main" id="{26070370-0FC1-41B4-A68C-F97BB66F45ED}"/>
              </a:ext>
            </a:extLst>
          </p:cNvPr>
          <p:cNvSpPr/>
          <p:nvPr/>
        </p:nvSpPr>
        <p:spPr>
          <a:xfrm>
            <a:off x="350688" y="911938"/>
            <a:ext cx="8442623" cy="3241438"/>
          </a:xfrm>
          <a:prstGeom prst="roundRect">
            <a:avLst>
              <a:gd name="adj" fmla="val 5248"/>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graphicFrame>
        <p:nvGraphicFramePr>
          <p:cNvPr id="12" name="Chart 10">
            <a:extLst>
              <a:ext uri="{FF2B5EF4-FFF2-40B4-BE49-F238E27FC236}">
                <a16:creationId xmlns:a16="http://schemas.microsoft.com/office/drawing/2014/main" id="{CBE1042A-5519-4986-AB69-D029EB97A3FB}"/>
              </a:ext>
            </a:extLst>
          </p:cNvPr>
          <p:cNvGraphicFramePr/>
          <p:nvPr/>
        </p:nvGraphicFramePr>
        <p:xfrm>
          <a:off x="952424" y="974705"/>
          <a:ext cx="4784828" cy="2710445"/>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6" name="Table 11">
            <a:extLst>
              <a:ext uri="{FF2B5EF4-FFF2-40B4-BE49-F238E27FC236}">
                <a16:creationId xmlns:a16="http://schemas.microsoft.com/office/drawing/2014/main" id="{8296F9D4-0ED9-4CED-B140-9F7343B69CC7}"/>
              </a:ext>
            </a:extLst>
          </p:cNvPr>
          <p:cNvGraphicFramePr>
            <a:graphicFrameLocks noGrp="1"/>
          </p:cNvGraphicFramePr>
          <p:nvPr/>
        </p:nvGraphicFramePr>
        <p:xfrm>
          <a:off x="5919271" y="1884762"/>
          <a:ext cx="2718260" cy="1283385"/>
        </p:xfrm>
        <a:graphic>
          <a:graphicData uri="http://schemas.openxmlformats.org/drawingml/2006/table">
            <a:tbl>
              <a:tblPr firstRow="1" bandRow="1">
                <a:tableStyleId>{7DF18680-E054-41AD-8BC1-D1AEF772440D}</a:tableStyleId>
              </a:tblPr>
              <a:tblGrid>
                <a:gridCol w="747206">
                  <a:extLst>
                    <a:ext uri="{9D8B030D-6E8A-4147-A177-3AD203B41FA5}">
                      <a16:colId xmlns:a16="http://schemas.microsoft.com/office/drawing/2014/main" val="2394905550"/>
                    </a:ext>
                  </a:extLst>
                </a:gridCol>
                <a:gridCol w="795418">
                  <a:extLst>
                    <a:ext uri="{9D8B030D-6E8A-4147-A177-3AD203B41FA5}">
                      <a16:colId xmlns:a16="http://schemas.microsoft.com/office/drawing/2014/main" val="2199003996"/>
                    </a:ext>
                  </a:extLst>
                </a:gridCol>
                <a:gridCol w="625900">
                  <a:extLst>
                    <a:ext uri="{9D8B030D-6E8A-4147-A177-3AD203B41FA5}">
                      <a16:colId xmlns:a16="http://schemas.microsoft.com/office/drawing/2014/main" val="1440371396"/>
                    </a:ext>
                  </a:extLst>
                </a:gridCol>
                <a:gridCol w="549736">
                  <a:extLst>
                    <a:ext uri="{9D8B030D-6E8A-4147-A177-3AD203B41FA5}">
                      <a16:colId xmlns:a16="http://schemas.microsoft.com/office/drawing/2014/main" val="2729892480"/>
                    </a:ext>
                  </a:extLst>
                </a:gridCol>
              </a:tblGrid>
              <a:tr h="272465">
                <a:tc>
                  <a:txBody>
                    <a:bodyPr/>
                    <a:lstStyle/>
                    <a:p>
                      <a:pPr algn="l" fontAlgn="t">
                        <a:lnSpc>
                          <a:spcPts val="1100"/>
                        </a:lnSpc>
                      </a:pPr>
                      <a:r>
                        <a:rPr lang="en-US" sz="900" b="1" u="none" strike="noStrike" dirty="0">
                          <a:solidFill>
                            <a:schemeClr val="bg1"/>
                          </a:solidFill>
                          <a:effectLst/>
                          <a:latin typeface="Arial" panose="020B0604020202020204" pitchFamily="34" charset="0"/>
                          <a:cs typeface="Arial" panose="020B0604020202020204" pitchFamily="34" charset="0"/>
                        </a:rPr>
                        <a:t> </a:t>
                      </a:r>
                      <a:endParaRPr lang="en-US" sz="900" b="1" i="0" u="none" strike="noStrike" dirty="0">
                        <a:solidFill>
                          <a:schemeClr val="bg1"/>
                        </a:solidFill>
                        <a:effectLst/>
                        <a:latin typeface="Arial" panose="020B0604020202020204" pitchFamily="34" charset="0"/>
                        <a:cs typeface="Arial" panose="020B0604020202020204" pitchFamily="34" charset="0"/>
                      </a:endParaRPr>
                    </a:p>
                  </a:txBody>
                  <a:tcPr marL="36000" marR="36000" marT="0" marB="0" anchor="ctr"/>
                </a:tc>
                <a:tc>
                  <a:txBody>
                    <a:bodyPr/>
                    <a:lstStyle/>
                    <a:p>
                      <a:pPr algn="ctr" fontAlgn="t">
                        <a:lnSpc>
                          <a:spcPts val="1100"/>
                        </a:lnSpc>
                      </a:pPr>
                      <a:r>
                        <a:rPr lang="en-US" sz="900" b="1" u="none" strike="noStrike" dirty="0">
                          <a:solidFill>
                            <a:schemeClr val="bg1"/>
                          </a:solidFill>
                          <a:effectLst/>
                          <a:latin typeface="Arial" panose="020B0604020202020204" pitchFamily="34" charset="0"/>
                          <a:cs typeface="Arial" panose="020B0604020202020204" pitchFamily="34" charset="0"/>
                        </a:rPr>
                        <a:t>SG à 12 </a:t>
                      </a:r>
                      <a:r>
                        <a:rPr lang="en-US" sz="900" b="1" u="none" strike="noStrike" dirty="0" err="1">
                          <a:solidFill>
                            <a:schemeClr val="bg1"/>
                          </a:solidFill>
                          <a:effectLst/>
                          <a:latin typeface="Arial" panose="020B0604020202020204" pitchFamily="34" charset="0"/>
                          <a:cs typeface="Arial" panose="020B0604020202020204" pitchFamily="34" charset="0"/>
                        </a:rPr>
                        <a:t>mois</a:t>
                      </a:r>
                      <a:endParaRPr lang="en-US" sz="900" b="1" i="0" u="none" strike="noStrike" dirty="0">
                        <a:solidFill>
                          <a:schemeClr val="bg1"/>
                        </a:solidFill>
                        <a:effectLst/>
                        <a:latin typeface="Arial" panose="020B0604020202020204" pitchFamily="34" charset="0"/>
                        <a:cs typeface="Arial" panose="020B0604020202020204" pitchFamily="34" charset="0"/>
                      </a:endParaRPr>
                    </a:p>
                  </a:txBody>
                  <a:tcPr marL="36000" marR="36000" marT="0" marB="0" anchor="ctr"/>
                </a:tc>
                <a:tc>
                  <a:txBody>
                    <a:bodyPr/>
                    <a:lstStyle/>
                    <a:p>
                      <a:pPr algn="ctr" fontAlgn="t">
                        <a:lnSpc>
                          <a:spcPts val="1100"/>
                        </a:lnSpc>
                      </a:pPr>
                      <a:r>
                        <a:rPr lang="en-US" sz="900" b="1" i="0" u="none" strike="noStrike" dirty="0">
                          <a:solidFill>
                            <a:schemeClr val="bg1"/>
                          </a:solidFill>
                          <a:effectLst/>
                          <a:latin typeface="Arial" panose="020B0604020202020204" pitchFamily="34" charset="0"/>
                          <a:cs typeface="Arial" panose="020B0604020202020204" pitchFamily="34" charset="0"/>
                        </a:rPr>
                        <a:t>HR</a:t>
                      </a:r>
                    </a:p>
                  </a:txBody>
                  <a:tcPr marL="36000" marR="36000" marT="0" marB="0" anchor="ctr"/>
                </a:tc>
                <a:tc>
                  <a:txBody>
                    <a:bodyPr/>
                    <a:lstStyle/>
                    <a:p>
                      <a:pPr algn="ctr" fontAlgn="t">
                        <a:lnSpc>
                          <a:spcPts val="1100"/>
                        </a:lnSpc>
                      </a:pPr>
                      <a:r>
                        <a:rPr lang="en-US" sz="900" b="1" i="0" u="none" strike="noStrike" dirty="0">
                          <a:solidFill>
                            <a:schemeClr val="bg1"/>
                          </a:solidFill>
                          <a:effectLst/>
                          <a:latin typeface="Arial" panose="020B0604020202020204" pitchFamily="34" charset="0"/>
                          <a:cs typeface="Arial" panose="020B0604020202020204" pitchFamily="34" charset="0"/>
                        </a:rPr>
                        <a:t>X</a:t>
                      </a:r>
                      <a:r>
                        <a:rPr lang="en-US" sz="900" b="1" i="0" u="none" strike="noStrike" baseline="30000" dirty="0">
                          <a:solidFill>
                            <a:schemeClr val="bg1"/>
                          </a:solidFill>
                          <a:effectLst/>
                          <a:latin typeface="Arial" panose="020B0604020202020204" pitchFamily="34" charset="0"/>
                          <a:cs typeface="Arial" panose="020B0604020202020204" pitchFamily="34" charset="0"/>
                        </a:rPr>
                        <a:t>2</a:t>
                      </a:r>
                      <a:r>
                        <a:rPr lang="en-US" sz="900" b="1" i="0" u="none" strike="noStrike" baseline="0" dirty="0">
                          <a:solidFill>
                            <a:schemeClr val="bg1"/>
                          </a:solidFill>
                          <a:effectLst/>
                          <a:latin typeface="Arial" panose="020B0604020202020204" pitchFamily="34" charset="0"/>
                          <a:cs typeface="Arial" panose="020B0604020202020204" pitchFamily="34" charset="0"/>
                        </a:rPr>
                        <a:t>,</a:t>
                      </a:r>
                      <a:r>
                        <a:rPr lang="en-US" sz="900" b="1" i="0" u="none" strike="noStrike" baseline="30000" dirty="0">
                          <a:solidFill>
                            <a:schemeClr val="bg1"/>
                          </a:solidFill>
                          <a:effectLst/>
                          <a:latin typeface="Arial" panose="020B0604020202020204" pitchFamily="34" charset="0"/>
                          <a:cs typeface="Arial" panose="020B0604020202020204" pitchFamily="34" charset="0"/>
                        </a:rPr>
                        <a:t> </a:t>
                      </a:r>
                      <a:r>
                        <a:rPr lang="en-US" sz="900" b="1" i="0" u="none" strike="noStrike" dirty="0">
                          <a:solidFill>
                            <a:schemeClr val="bg1"/>
                          </a:solidFill>
                          <a:effectLst/>
                          <a:latin typeface="Arial" panose="020B0604020202020204" pitchFamily="34" charset="0"/>
                          <a:cs typeface="Arial" panose="020B0604020202020204" pitchFamily="34" charset="0"/>
                        </a:rPr>
                        <a:t>p</a:t>
                      </a:r>
                    </a:p>
                  </a:txBody>
                  <a:tcPr marL="36000" marR="36000" marT="0" marB="0" anchor="ctr"/>
                </a:tc>
                <a:extLst>
                  <a:ext uri="{0D108BD9-81ED-4DB2-BD59-A6C34878D82A}">
                    <a16:rowId xmlns:a16="http://schemas.microsoft.com/office/drawing/2014/main" val="605275338"/>
                  </a:ext>
                </a:extLst>
              </a:tr>
              <a:tr h="186933">
                <a:tc>
                  <a:txBody>
                    <a:bodyPr/>
                    <a:lstStyle/>
                    <a:p>
                      <a:pPr algn="l" fontAlgn="t">
                        <a:lnSpc>
                          <a:spcPts val="1100"/>
                        </a:lnSpc>
                      </a:pPr>
                      <a:r>
                        <a:rPr lang="en-US" sz="800" b="1" u="none" strike="noStrike" dirty="0" err="1">
                          <a:solidFill>
                            <a:schemeClr val="bg1"/>
                          </a:solidFill>
                          <a:effectLst/>
                          <a:latin typeface="Arial" panose="020B0604020202020204" pitchFamily="34" charset="0"/>
                          <a:cs typeface="Arial" panose="020B0604020202020204" pitchFamily="34" charset="0"/>
                        </a:rPr>
                        <a:t>Chir</a:t>
                      </a:r>
                      <a:r>
                        <a:rPr lang="en-US" sz="800" b="1" u="none" strike="noStrike" dirty="0">
                          <a:solidFill>
                            <a:schemeClr val="bg1"/>
                          </a:solidFill>
                          <a:effectLst/>
                          <a:latin typeface="Arial" panose="020B0604020202020204" pitchFamily="34" charset="0"/>
                          <a:cs typeface="Arial" panose="020B0604020202020204" pitchFamily="34" charset="0"/>
                        </a:rPr>
                        <a:t> </a:t>
                      </a:r>
                      <a:r>
                        <a:rPr lang="en-US" sz="800" b="1" u="none" strike="noStrike" dirty="0" err="1">
                          <a:solidFill>
                            <a:schemeClr val="bg1"/>
                          </a:solidFill>
                          <a:effectLst/>
                          <a:latin typeface="Arial" panose="020B0604020202020204" pitchFamily="34" charset="0"/>
                          <a:cs typeface="Arial" panose="020B0604020202020204" pitchFamily="34" charset="0"/>
                        </a:rPr>
                        <a:t>immédiate</a:t>
                      </a:r>
                      <a:endParaRPr lang="en-US" sz="800" b="1" i="0" u="none" strike="noStrike" dirty="0">
                        <a:solidFill>
                          <a:schemeClr val="bg1"/>
                        </a:solidFill>
                        <a:effectLst/>
                        <a:latin typeface="Arial" panose="020B0604020202020204" pitchFamily="34" charset="0"/>
                        <a:cs typeface="Arial" panose="020B0604020202020204" pitchFamily="34" charset="0"/>
                      </a:endParaRPr>
                    </a:p>
                  </a:txBody>
                  <a:tcPr marL="36000" marR="36000" marT="0" marB="0" anchor="ctr">
                    <a:solidFill>
                      <a:srgbClr val="002060"/>
                    </a:solidFill>
                  </a:tcPr>
                </a:tc>
                <a:tc>
                  <a:txBody>
                    <a:bodyPr/>
                    <a:lstStyle/>
                    <a:p>
                      <a:pPr algn="ctr"/>
                      <a:r>
                        <a:rPr lang="en-US" sz="800" b="0" i="0" dirty="0">
                          <a:solidFill>
                            <a:schemeClr val="tx1">
                              <a:lumMod val="75000"/>
                              <a:lumOff val="25000"/>
                            </a:schemeClr>
                          </a:solidFill>
                          <a:latin typeface="Arial" panose="020B0604020202020204" pitchFamily="34" charset="0"/>
                        </a:rPr>
                        <a:t>42%</a:t>
                      </a:r>
                      <a:br>
                        <a:rPr lang="en-US" sz="800" b="0" i="0" dirty="0">
                          <a:solidFill>
                            <a:schemeClr val="tx1">
                              <a:lumMod val="75000"/>
                              <a:lumOff val="25000"/>
                            </a:schemeClr>
                          </a:solidFill>
                          <a:latin typeface="Arial" panose="020B0604020202020204" pitchFamily="34" charset="0"/>
                        </a:rPr>
                      </a:br>
                      <a:r>
                        <a:rPr lang="en-US" sz="800" b="0" i="0" dirty="0">
                          <a:solidFill>
                            <a:schemeClr val="tx1">
                              <a:lumMod val="75000"/>
                              <a:lumOff val="25000"/>
                            </a:schemeClr>
                          </a:solidFill>
                          <a:latin typeface="Arial" panose="020B0604020202020204" pitchFamily="34" charset="0"/>
                        </a:rPr>
                        <a:t>(27%-64%)</a:t>
                      </a:r>
                    </a:p>
                  </a:txBody>
                  <a:tcPr marL="36000" marR="36000" marT="0" marB="0" anchor="ctr"/>
                </a:tc>
                <a:tc>
                  <a:txBody>
                    <a:bodyPr/>
                    <a:lstStyle/>
                    <a:p>
                      <a:pPr algn="ctr"/>
                      <a:endParaRPr lang="en-US" sz="800" b="0" i="0" dirty="0">
                        <a:solidFill>
                          <a:schemeClr val="tx1">
                            <a:lumMod val="75000"/>
                            <a:lumOff val="25000"/>
                          </a:schemeClr>
                        </a:solidFill>
                        <a:latin typeface="Arial" panose="020B0604020202020204" pitchFamily="34" charset="0"/>
                      </a:endParaRPr>
                    </a:p>
                  </a:txBody>
                  <a:tcPr marL="36000" marR="36000" marT="0" marB="0" anchor="ctr"/>
                </a:tc>
                <a:tc rowSpan="4">
                  <a:txBody>
                    <a:bodyPr/>
                    <a:lstStyle/>
                    <a:p>
                      <a:pPr algn="ctr"/>
                      <a:r>
                        <a:rPr lang="en-US" sz="800" b="0" i="0" dirty="0">
                          <a:solidFill>
                            <a:schemeClr val="tx1">
                              <a:lumMod val="75000"/>
                              <a:lumOff val="25000"/>
                            </a:schemeClr>
                          </a:solidFill>
                          <a:latin typeface="Arial" panose="020B0604020202020204" pitchFamily="34" charset="0"/>
                        </a:rPr>
                        <a:t>14,76</a:t>
                      </a:r>
                    </a:p>
                    <a:p>
                      <a:pPr algn="ctr"/>
                      <a:br>
                        <a:rPr lang="en-US" sz="800" b="0" i="0" dirty="0">
                          <a:solidFill>
                            <a:schemeClr val="tx1">
                              <a:lumMod val="75000"/>
                              <a:lumOff val="25000"/>
                            </a:schemeClr>
                          </a:solidFill>
                          <a:latin typeface="Arial" panose="020B0604020202020204" pitchFamily="34" charset="0"/>
                        </a:rPr>
                      </a:br>
                      <a:r>
                        <a:rPr lang="en-US" sz="800" b="0" i="0" dirty="0">
                          <a:solidFill>
                            <a:schemeClr val="tx1">
                              <a:lumMod val="75000"/>
                              <a:lumOff val="25000"/>
                            </a:schemeClr>
                          </a:solidFill>
                          <a:latin typeface="Arial" panose="020B0604020202020204" pitchFamily="34" charset="0"/>
                        </a:rPr>
                        <a:t>0,002</a:t>
                      </a:r>
                    </a:p>
                  </a:txBody>
                  <a:tcPr marL="36000" marR="36000" marT="0" marB="0" anchor="ctr"/>
                </a:tc>
                <a:extLst>
                  <a:ext uri="{0D108BD9-81ED-4DB2-BD59-A6C34878D82A}">
                    <a16:rowId xmlns:a16="http://schemas.microsoft.com/office/drawing/2014/main" val="3293497535"/>
                  </a:ext>
                </a:extLst>
              </a:tr>
              <a:tr h="186933">
                <a:tc>
                  <a:txBody>
                    <a:bodyPr/>
                    <a:lstStyle/>
                    <a:p>
                      <a:pPr algn="l" fontAlgn="t">
                        <a:lnSpc>
                          <a:spcPts val="1100"/>
                        </a:lnSpc>
                      </a:pPr>
                      <a:r>
                        <a:rPr lang="en-US" sz="800" b="1" u="none" strike="noStrike" dirty="0" err="1">
                          <a:solidFill>
                            <a:schemeClr val="bg1"/>
                          </a:solidFill>
                          <a:effectLst/>
                          <a:latin typeface="Arial" panose="020B0604020202020204" pitchFamily="34" charset="0"/>
                          <a:cs typeface="Arial" panose="020B0604020202020204" pitchFamily="34" charset="0"/>
                        </a:rPr>
                        <a:t>GemCap</a:t>
                      </a:r>
                      <a:endParaRPr lang="en-US" sz="800" b="1" i="0" u="none" strike="noStrike" dirty="0">
                        <a:solidFill>
                          <a:schemeClr val="bg1"/>
                        </a:solidFill>
                        <a:effectLst/>
                        <a:latin typeface="Arial" panose="020B0604020202020204" pitchFamily="34" charset="0"/>
                        <a:cs typeface="Arial" panose="020B0604020202020204" pitchFamily="34" charset="0"/>
                      </a:endParaRPr>
                    </a:p>
                  </a:txBody>
                  <a:tcPr marL="36000" marR="36000" marT="0" marB="0" anchor="ctr">
                    <a:solidFill>
                      <a:srgbClr val="C00000"/>
                    </a:solidFill>
                  </a:tcPr>
                </a:tc>
                <a:tc>
                  <a:txBody>
                    <a:bodyPr/>
                    <a:lstStyle/>
                    <a:p>
                      <a:pPr algn="ctr"/>
                      <a:r>
                        <a:rPr lang="en-US" sz="800" b="0" i="0" dirty="0">
                          <a:solidFill>
                            <a:schemeClr val="tx1">
                              <a:lumMod val="75000"/>
                              <a:lumOff val="25000"/>
                            </a:schemeClr>
                          </a:solidFill>
                          <a:latin typeface="Arial" panose="020B0604020202020204" pitchFamily="34" charset="0"/>
                        </a:rPr>
                        <a:t>79%</a:t>
                      </a:r>
                      <a:br>
                        <a:rPr lang="en-US" sz="800" b="0" i="0" dirty="0">
                          <a:solidFill>
                            <a:schemeClr val="tx1">
                              <a:lumMod val="75000"/>
                              <a:lumOff val="25000"/>
                            </a:schemeClr>
                          </a:solidFill>
                          <a:latin typeface="Arial" panose="020B0604020202020204" pitchFamily="34" charset="0"/>
                        </a:rPr>
                      </a:br>
                      <a:r>
                        <a:rPr lang="en-US" sz="800" b="0" i="0" dirty="0">
                          <a:solidFill>
                            <a:schemeClr val="tx1">
                              <a:lumMod val="75000"/>
                              <a:lumOff val="25000"/>
                            </a:schemeClr>
                          </a:solidFill>
                          <a:latin typeface="Arial" panose="020B0604020202020204" pitchFamily="34" charset="0"/>
                        </a:rPr>
                        <a:t>(62%-100%)</a:t>
                      </a:r>
                    </a:p>
                  </a:txBody>
                  <a:tcPr marL="36000" marR="36000" marT="0" marB="0" anchor="ctr"/>
                </a:tc>
                <a:tc>
                  <a:txBody>
                    <a:bodyPr/>
                    <a:lstStyle/>
                    <a:p>
                      <a:pPr algn="ctr"/>
                      <a:r>
                        <a:rPr lang="en-US" sz="800" b="0" i="0" dirty="0">
                          <a:solidFill>
                            <a:schemeClr val="tx1">
                              <a:lumMod val="75000"/>
                              <a:lumOff val="25000"/>
                            </a:schemeClr>
                          </a:solidFill>
                          <a:latin typeface="Arial" panose="020B0604020202020204" pitchFamily="34" charset="0"/>
                        </a:rPr>
                        <a:t>0,32 </a:t>
                      </a:r>
                      <a:br>
                        <a:rPr lang="en-US" sz="800" b="0" i="0" dirty="0">
                          <a:solidFill>
                            <a:schemeClr val="tx1">
                              <a:lumMod val="75000"/>
                              <a:lumOff val="25000"/>
                            </a:schemeClr>
                          </a:solidFill>
                          <a:latin typeface="Arial" panose="020B0604020202020204" pitchFamily="34" charset="0"/>
                        </a:rPr>
                      </a:br>
                      <a:r>
                        <a:rPr lang="en-US" sz="800" b="0" i="0" dirty="0">
                          <a:solidFill>
                            <a:schemeClr val="tx1">
                              <a:lumMod val="75000"/>
                              <a:lumOff val="25000"/>
                            </a:schemeClr>
                          </a:solidFill>
                          <a:latin typeface="Arial" panose="020B0604020202020204" pitchFamily="34" charset="0"/>
                        </a:rPr>
                        <a:t>(0,12-0,85)</a:t>
                      </a:r>
                    </a:p>
                  </a:txBody>
                  <a:tcPr marL="36000" marR="36000" marT="0" marB="0" anchor="ctr"/>
                </a:tc>
                <a:tc vMerge="1">
                  <a:txBody>
                    <a:bodyPr/>
                    <a:lstStyle/>
                    <a:p>
                      <a:pPr algn="ctr"/>
                      <a:endParaRPr lang="en-US" sz="800" b="0" i="0" dirty="0">
                        <a:solidFill>
                          <a:schemeClr val="tx1">
                            <a:lumMod val="75000"/>
                            <a:lumOff val="25000"/>
                          </a:schemeClr>
                        </a:solidFill>
                        <a:latin typeface="Arial" panose="020B0604020202020204" pitchFamily="34" charset="0"/>
                      </a:endParaRPr>
                    </a:p>
                  </a:txBody>
                  <a:tcPr marL="36000" marR="36000" marT="0" marB="0" anchor="ctr"/>
                </a:tc>
                <a:extLst>
                  <a:ext uri="{0D108BD9-81ED-4DB2-BD59-A6C34878D82A}">
                    <a16:rowId xmlns:a16="http://schemas.microsoft.com/office/drawing/2014/main" val="1053784991"/>
                  </a:ext>
                </a:extLst>
              </a:tr>
              <a:tr h="186933">
                <a:tc>
                  <a:txBody>
                    <a:bodyPr/>
                    <a:lstStyle/>
                    <a:p>
                      <a:pPr algn="l" fontAlgn="t">
                        <a:lnSpc>
                          <a:spcPts val="1100"/>
                        </a:lnSpc>
                      </a:pPr>
                      <a:r>
                        <a:rPr lang="en-US" sz="800" b="1" i="0" u="none" strike="noStrike" dirty="0" err="1">
                          <a:solidFill>
                            <a:schemeClr val="bg1"/>
                          </a:solidFill>
                          <a:effectLst/>
                          <a:latin typeface="Arial" panose="020B0604020202020204" pitchFamily="34" charset="0"/>
                          <a:cs typeface="Arial" panose="020B0604020202020204" pitchFamily="34" charset="0"/>
                        </a:rPr>
                        <a:t>Folfirinox</a:t>
                      </a:r>
                      <a:endParaRPr lang="en-US" sz="800" b="1" i="0" u="none" strike="noStrike" dirty="0">
                        <a:solidFill>
                          <a:schemeClr val="bg1"/>
                        </a:solidFill>
                        <a:effectLst/>
                        <a:latin typeface="Arial" panose="020B0604020202020204" pitchFamily="34" charset="0"/>
                        <a:cs typeface="Arial" panose="020B0604020202020204" pitchFamily="34" charset="0"/>
                      </a:endParaRPr>
                    </a:p>
                  </a:txBody>
                  <a:tcPr marL="36000" marR="36000" marT="0" marB="0" anchor="ctr">
                    <a:solidFill>
                      <a:schemeClr val="accent1"/>
                    </a:solidFill>
                  </a:tcPr>
                </a:tc>
                <a:tc>
                  <a:txBody>
                    <a:bodyPr/>
                    <a:lstStyle/>
                    <a:p>
                      <a:pPr algn="ctr"/>
                      <a:r>
                        <a:rPr lang="en-US" sz="800" b="0" i="0" dirty="0">
                          <a:solidFill>
                            <a:schemeClr val="tx1">
                              <a:lumMod val="75000"/>
                              <a:lumOff val="25000"/>
                            </a:schemeClr>
                          </a:solidFill>
                          <a:latin typeface="Arial" panose="020B0604020202020204" pitchFamily="34" charset="0"/>
                        </a:rPr>
                        <a:t>84%</a:t>
                      </a:r>
                      <a:br>
                        <a:rPr lang="en-US" sz="800" b="0" i="0" dirty="0">
                          <a:solidFill>
                            <a:schemeClr val="tx1">
                              <a:lumMod val="75000"/>
                              <a:lumOff val="25000"/>
                            </a:schemeClr>
                          </a:solidFill>
                          <a:latin typeface="Arial" panose="020B0604020202020204" pitchFamily="34" charset="0"/>
                        </a:rPr>
                      </a:br>
                      <a:r>
                        <a:rPr lang="en-US" sz="800" b="0" i="0" dirty="0">
                          <a:solidFill>
                            <a:schemeClr val="tx1">
                              <a:lumMod val="75000"/>
                              <a:lumOff val="25000"/>
                            </a:schemeClr>
                          </a:solidFill>
                          <a:latin typeface="Arial" panose="020B0604020202020204" pitchFamily="34" charset="0"/>
                        </a:rPr>
                        <a:t>(70%, 100%)</a:t>
                      </a:r>
                    </a:p>
                  </a:txBody>
                  <a:tcPr marL="36000" marR="36000" marT="0" marB="0" anchor="ctr"/>
                </a:tc>
                <a:tc>
                  <a:txBody>
                    <a:bodyPr/>
                    <a:lstStyle/>
                    <a:p>
                      <a:pPr algn="ctr"/>
                      <a:r>
                        <a:rPr lang="en-US" sz="800" b="0" i="0" dirty="0">
                          <a:solidFill>
                            <a:schemeClr val="tx1">
                              <a:lumMod val="75000"/>
                              <a:lumOff val="25000"/>
                            </a:schemeClr>
                          </a:solidFill>
                          <a:latin typeface="Arial" panose="020B0604020202020204" pitchFamily="34" charset="0"/>
                        </a:rPr>
                        <a:t>0,16</a:t>
                      </a:r>
                    </a:p>
                    <a:p>
                      <a:pPr algn="ctr"/>
                      <a:r>
                        <a:rPr lang="en-US" sz="800" b="0" i="0" dirty="0">
                          <a:solidFill>
                            <a:schemeClr val="tx1">
                              <a:lumMod val="75000"/>
                              <a:lumOff val="25000"/>
                            </a:schemeClr>
                          </a:solidFill>
                          <a:latin typeface="Arial" panose="020B0604020202020204" pitchFamily="34" charset="0"/>
                        </a:rPr>
                        <a:t>(0,05-0,56)</a:t>
                      </a:r>
                    </a:p>
                  </a:txBody>
                  <a:tcPr marL="36000" marR="36000" marT="0" marB="0" anchor="ctr"/>
                </a:tc>
                <a:tc vMerge="1">
                  <a:txBody>
                    <a:bodyPr/>
                    <a:lstStyle/>
                    <a:p>
                      <a:pPr algn="ctr"/>
                      <a:endParaRPr lang="en-US" sz="800" b="0" i="0" dirty="0">
                        <a:solidFill>
                          <a:schemeClr val="tx1">
                            <a:lumMod val="75000"/>
                            <a:lumOff val="25000"/>
                          </a:schemeClr>
                        </a:solidFill>
                        <a:latin typeface="Arial" panose="020B0604020202020204" pitchFamily="34" charset="0"/>
                      </a:endParaRPr>
                    </a:p>
                  </a:txBody>
                  <a:tcPr marL="36000" marR="36000" marT="0" marB="0" anchor="ctr"/>
                </a:tc>
                <a:extLst>
                  <a:ext uri="{0D108BD9-81ED-4DB2-BD59-A6C34878D82A}">
                    <a16:rowId xmlns:a16="http://schemas.microsoft.com/office/drawing/2014/main" val="1778306854"/>
                  </a:ext>
                </a:extLst>
              </a:tr>
              <a:tr h="186933">
                <a:tc>
                  <a:txBody>
                    <a:bodyPr/>
                    <a:lstStyle/>
                    <a:p>
                      <a:pPr algn="l" fontAlgn="t">
                        <a:lnSpc>
                          <a:spcPts val="1100"/>
                        </a:lnSpc>
                      </a:pPr>
                      <a:r>
                        <a:rPr lang="en-US" sz="800" b="1" i="0" u="none" strike="noStrike" dirty="0">
                          <a:solidFill>
                            <a:schemeClr val="bg1"/>
                          </a:solidFill>
                          <a:effectLst/>
                          <a:latin typeface="Arial" panose="020B0604020202020204" pitchFamily="34" charset="0"/>
                          <a:cs typeface="Arial" panose="020B0604020202020204" pitchFamily="34" charset="0"/>
                        </a:rPr>
                        <a:t>RCT</a:t>
                      </a:r>
                    </a:p>
                  </a:txBody>
                  <a:tcPr marL="36000" marR="36000" marT="0" marB="0" anchor="ctr">
                    <a:solidFill>
                      <a:schemeClr val="accent6"/>
                    </a:solidFill>
                  </a:tcPr>
                </a:tc>
                <a:tc>
                  <a:txBody>
                    <a:bodyPr/>
                    <a:lstStyle/>
                    <a:p>
                      <a:pPr algn="ctr"/>
                      <a:r>
                        <a:rPr lang="en-US" sz="800" b="0" i="0" dirty="0">
                          <a:solidFill>
                            <a:schemeClr val="tx1">
                              <a:lumMod val="75000"/>
                              <a:lumOff val="25000"/>
                            </a:schemeClr>
                          </a:solidFill>
                          <a:latin typeface="Arial" panose="020B0604020202020204" pitchFamily="34" charset="0"/>
                        </a:rPr>
                        <a:t>64%</a:t>
                      </a:r>
                      <a:br>
                        <a:rPr lang="en-US" sz="800" b="0" i="0" dirty="0">
                          <a:solidFill>
                            <a:schemeClr val="tx1">
                              <a:lumMod val="75000"/>
                              <a:lumOff val="25000"/>
                            </a:schemeClr>
                          </a:solidFill>
                          <a:latin typeface="Arial" panose="020B0604020202020204" pitchFamily="34" charset="0"/>
                        </a:rPr>
                      </a:br>
                      <a:r>
                        <a:rPr lang="en-US" sz="800" b="0" i="0" dirty="0">
                          <a:solidFill>
                            <a:schemeClr val="tx1">
                              <a:lumMod val="75000"/>
                              <a:lumOff val="25000"/>
                            </a:schemeClr>
                          </a:solidFill>
                          <a:latin typeface="Arial" panose="020B0604020202020204" pitchFamily="34" charset="0"/>
                        </a:rPr>
                        <a:t>(43%, 95%)</a:t>
                      </a:r>
                    </a:p>
                  </a:txBody>
                  <a:tcPr marL="36000" marR="36000" marT="0" marB="0" anchor="ctr"/>
                </a:tc>
                <a:tc>
                  <a:txBody>
                    <a:bodyPr/>
                    <a:lstStyle/>
                    <a:p>
                      <a:pPr algn="ctr"/>
                      <a:r>
                        <a:rPr lang="en-US" sz="800" b="0" i="0" dirty="0">
                          <a:solidFill>
                            <a:schemeClr val="tx1">
                              <a:lumMod val="75000"/>
                              <a:lumOff val="25000"/>
                            </a:schemeClr>
                          </a:solidFill>
                          <a:latin typeface="Arial" panose="020B0604020202020204" pitchFamily="34" charset="0"/>
                        </a:rPr>
                        <a:t>0,32 </a:t>
                      </a:r>
                      <a:br>
                        <a:rPr lang="en-US" sz="800" b="0" i="0" dirty="0">
                          <a:solidFill>
                            <a:schemeClr val="tx1">
                              <a:lumMod val="75000"/>
                              <a:lumOff val="25000"/>
                            </a:schemeClr>
                          </a:solidFill>
                          <a:latin typeface="Arial" panose="020B0604020202020204" pitchFamily="34" charset="0"/>
                        </a:rPr>
                      </a:br>
                      <a:r>
                        <a:rPr lang="en-US" sz="800" b="0" i="0" dirty="0">
                          <a:solidFill>
                            <a:schemeClr val="tx1">
                              <a:lumMod val="75000"/>
                              <a:lumOff val="25000"/>
                            </a:schemeClr>
                          </a:solidFill>
                          <a:latin typeface="Arial" panose="020B0604020202020204" pitchFamily="34" charset="0"/>
                        </a:rPr>
                        <a:t>(0,15-1,10)</a:t>
                      </a:r>
                    </a:p>
                  </a:txBody>
                  <a:tcPr marL="36000" marR="36000" marT="0" marB="0" anchor="ctr"/>
                </a:tc>
                <a:tc vMerge="1">
                  <a:txBody>
                    <a:bodyPr/>
                    <a:lstStyle/>
                    <a:p>
                      <a:pPr algn="ctr"/>
                      <a:endParaRPr lang="en-US" sz="800" b="0" i="0" dirty="0">
                        <a:solidFill>
                          <a:schemeClr val="tx1">
                            <a:lumMod val="75000"/>
                            <a:lumOff val="25000"/>
                          </a:schemeClr>
                        </a:solidFill>
                        <a:latin typeface="Arial" panose="020B0604020202020204" pitchFamily="34" charset="0"/>
                      </a:endParaRPr>
                    </a:p>
                  </a:txBody>
                  <a:tcPr marL="36000" marR="36000" marT="0" marB="0" anchor="ctr"/>
                </a:tc>
                <a:extLst>
                  <a:ext uri="{0D108BD9-81ED-4DB2-BD59-A6C34878D82A}">
                    <a16:rowId xmlns:a16="http://schemas.microsoft.com/office/drawing/2014/main" val="3215565344"/>
                  </a:ext>
                </a:extLst>
              </a:tr>
            </a:tbl>
          </a:graphicData>
        </a:graphic>
      </p:graphicFrame>
      <p:sp>
        <p:nvSpPr>
          <p:cNvPr id="17" name="Rectangle 16">
            <a:extLst>
              <a:ext uri="{FF2B5EF4-FFF2-40B4-BE49-F238E27FC236}">
                <a16:creationId xmlns:a16="http://schemas.microsoft.com/office/drawing/2014/main" id="{B8B8F41D-8B10-4847-B401-493A4EFC62B9}"/>
              </a:ext>
            </a:extLst>
          </p:cNvPr>
          <p:cNvSpPr/>
          <p:nvPr/>
        </p:nvSpPr>
        <p:spPr>
          <a:xfrm>
            <a:off x="506469" y="779394"/>
            <a:ext cx="1800962" cy="253916"/>
          </a:xfrm>
          <a:prstGeom prst="rect">
            <a:avLst/>
          </a:prstGeom>
          <a:solidFill>
            <a:schemeClr val="bg1"/>
          </a:solidFill>
        </p:spPr>
        <p:txBody>
          <a:bodyPr wrap="square">
            <a:spAutoFit/>
          </a:bodyPr>
          <a:lstStyle/>
          <a:p>
            <a:pPr marL="0" marR="0" lvl="0" indent="0" algn="l" defTabSz="3991778" rtl="0" eaLnBrk="1" fontAlgn="base" latinLnBrk="0" hangingPunct="1">
              <a:lnSpc>
                <a:spcPct val="100000"/>
              </a:lnSpc>
              <a:spcBef>
                <a:spcPct val="0"/>
              </a:spcBef>
              <a:spcAft>
                <a:spcPts val="0"/>
              </a:spcAft>
              <a:buClrTx/>
              <a:buSzTx/>
              <a:buFontTx/>
              <a:buNone/>
              <a:tabLst/>
              <a:defRPr/>
            </a:pPr>
            <a:r>
              <a:rPr kumimoji="0" lang="it-IT" sz="1050" b="1"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mn-cs"/>
              </a:rPr>
              <a:t>Survie</a:t>
            </a:r>
            <a:r>
              <a:rPr kumimoji="0" lang="it-IT" sz="105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 Globale</a:t>
            </a:r>
            <a:r>
              <a:rPr kumimoji="0" lang="it-IT" sz="105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 (II)</a:t>
            </a:r>
          </a:p>
        </p:txBody>
      </p:sp>
      <p:graphicFrame>
        <p:nvGraphicFramePr>
          <p:cNvPr id="19" name="Table 16">
            <a:extLst>
              <a:ext uri="{FF2B5EF4-FFF2-40B4-BE49-F238E27FC236}">
                <a16:creationId xmlns:a16="http://schemas.microsoft.com/office/drawing/2014/main" id="{D29E0A90-5400-4CA4-87CE-E6A8B0AD7545}"/>
              </a:ext>
            </a:extLst>
          </p:cNvPr>
          <p:cNvGraphicFramePr>
            <a:graphicFrameLocks noGrp="1"/>
          </p:cNvGraphicFramePr>
          <p:nvPr/>
        </p:nvGraphicFramePr>
        <p:xfrm>
          <a:off x="506469" y="3481238"/>
          <a:ext cx="5351552" cy="579884"/>
        </p:xfrm>
        <a:graphic>
          <a:graphicData uri="http://schemas.openxmlformats.org/drawingml/2006/table">
            <a:tbl>
              <a:tblPr/>
              <a:tblGrid>
                <a:gridCol w="668944">
                  <a:extLst>
                    <a:ext uri="{9D8B030D-6E8A-4147-A177-3AD203B41FA5}">
                      <a16:colId xmlns:a16="http://schemas.microsoft.com/office/drawing/2014/main" val="3913787848"/>
                    </a:ext>
                  </a:extLst>
                </a:gridCol>
                <a:gridCol w="668944">
                  <a:extLst>
                    <a:ext uri="{9D8B030D-6E8A-4147-A177-3AD203B41FA5}">
                      <a16:colId xmlns:a16="http://schemas.microsoft.com/office/drawing/2014/main" val="936674779"/>
                    </a:ext>
                  </a:extLst>
                </a:gridCol>
                <a:gridCol w="668944">
                  <a:extLst>
                    <a:ext uri="{9D8B030D-6E8A-4147-A177-3AD203B41FA5}">
                      <a16:colId xmlns:a16="http://schemas.microsoft.com/office/drawing/2014/main" val="3234271042"/>
                    </a:ext>
                  </a:extLst>
                </a:gridCol>
                <a:gridCol w="668944">
                  <a:extLst>
                    <a:ext uri="{9D8B030D-6E8A-4147-A177-3AD203B41FA5}">
                      <a16:colId xmlns:a16="http://schemas.microsoft.com/office/drawing/2014/main" val="4269536348"/>
                    </a:ext>
                  </a:extLst>
                </a:gridCol>
                <a:gridCol w="668944">
                  <a:extLst>
                    <a:ext uri="{9D8B030D-6E8A-4147-A177-3AD203B41FA5}">
                      <a16:colId xmlns:a16="http://schemas.microsoft.com/office/drawing/2014/main" val="218050319"/>
                    </a:ext>
                  </a:extLst>
                </a:gridCol>
                <a:gridCol w="668944">
                  <a:extLst>
                    <a:ext uri="{9D8B030D-6E8A-4147-A177-3AD203B41FA5}">
                      <a16:colId xmlns:a16="http://schemas.microsoft.com/office/drawing/2014/main" val="2559397800"/>
                    </a:ext>
                  </a:extLst>
                </a:gridCol>
                <a:gridCol w="668944">
                  <a:extLst>
                    <a:ext uri="{9D8B030D-6E8A-4147-A177-3AD203B41FA5}">
                      <a16:colId xmlns:a16="http://schemas.microsoft.com/office/drawing/2014/main" val="332174144"/>
                    </a:ext>
                  </a:extLst>
                </a:gridCol>
                <a:gridCol w="668944">
                  <a:extLst>
                    <a:ext uri="{9D8B030D-6E8A-4147-A177-3AD203B41FA5}">
                      <a16:colId xmlns:a16="http://schemas.microsoft.com/office/drawing/2014/main" val="1808374144"/>
                    </a:ext>
                  </a:extLst>
                </a:gridCol>
              </a:tblGrid>
              <a:tr h="44787">
                <a:tc gridSpan="4">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l"/>
                      <a:r>
                        <a:rPr lang="en-US" sz="600" b="0" i="0" dirty="0" err="1">
                          <a:solidFill>
                            <a:schemeClr val="tx1">
                              <a:lumMod val="65000"/>
                              <a:lumOff val="35000"/>
                            </a:schemeClr>
                          </a:solidFill>
                          <a:latin typeface="Arial" panose="020B0604020202020204" pitchFamily="34" charset="0"/>
                        </a:rPr>
                        <a:t>Nombre</a:t>
                      </a:r>
                      <a:r>
                        <a:rPr lang="en-US" sz="600" b="0" i="0" dirty="0">
                          <a:solidFill>
                            <a:schemeClr val="tx1">
                              <a:lumMod val="65000"/>
                              <a:lumOff val="35000"/>
                            </a:schemeClr>
                          </a:solidFill>
                          <a:latin typeface="Arial" panose="020B0604020202020204" pitchFamily="34" charset="0"/>
                        </a:rPr>
                        <a:t> </a:t>
                      </a:r>
                      <a:r>
                        <a:rPr lang="en-US" sz="600" b="0" i="0" dirty="0" err="1">
                          <a:solidFill>
                            <a:schemeClr val="tx1">
                              <a:lumMod val="65000"/>
                              <a:lumOff val="35000"/>
                            </a:schemeClr>
                          </a:solidFill>
                          <a:latin typeface="Arial" panose="020B0604020202020204" pitchFamily="34" charset="0"/>
                        </a:rPr>
                        <a:t>à</a:t>
                      </a:r>
                      <a:r>
                        <a:rPr lang="en-US" sz="600" b="0" i="0" dirty="0">
                          <a:solidFill>
                            <a:schemeClr val="tx1">
                              <a:lumMod val="65000"/>
                              <a:lumOff val="35000"/>
                            </a:schemeClr>
                          </a:solidFill>
                          <a:latin typeface="Arial" panose="020B0604020202020204" pitchFamily="34" charset="0"/>
                        </a:rPr>
                        <a:t> </a:t>
                      </a:r>
                      <a:r>
                        <a:rPr lang="en-US" sz="600" b="0" i="0" dirty="0" err="1">
                          <a:solidFill>
                            <a:schemeClr val="tx1">
                              <a:lumMod val="65000"/>
                              <a:lumOff val="35000"/>
                            </a:schemeClr>
                          </a:solidFill>
                          <a:latin typeface="Arial" panose="020B0604020202020204" pitchFamily="34" charset="0"/>
                        </a:rPr>
                        <a:t>risque</a:t>
                      </a:r>
                      <a:endParaRPr lang="en-US" sz="600" b="0" i="0" dirty="0">
                        <a:solidFill>
                          <a:schemeClr val="tx1">
                            <a:lumMod val="65000"/>
                            <a:lumOff val="35000"/>
                          </a:schemeClr>
                        </a:solidFill>
                        <a:latin typeface="Arial" panose="020B0604020202020204" pitchFamily="34" charset="0"/>
                      </a:endParaRPr>
                    </a:p>
                  </a:txBody>
                  <a:tcPr marL="68580" marR="0" marT="0"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a:endParaRPr lang="en-US" sz="1100" b="1" dirty="0">
                        <a:solidFill>
                          <a:schemeClr val="accent3"/>
                        </a:solidFill>
                      </a:endParaRPr>
                    </a:p>
                  </a:txBody>
                  <a:tcPr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a:endParaRPr lang="en-US" sz="1100" b="1" dirty="0">
                        <a:solidFill>
                          <a:schemeClr val="accent3"/>
                        </a:solidFill>
                      </a:endParaRPr>
                    </a:p>
                  </a:txBody>
                  <a:tcPr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a:endParaRPr lang="en-US" sz="1100" b="1" dirty="0">
                        <a:solidFill>
                          <a:schemeClr val="accent3"/>
                        </a:solidFill>
                      </a:endParaRPr>
                    </a:p>
                  </a:txBody>
                  <a:tcPr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a:endParaRPr lang="en-US" sz="600" b="0" i="0" dirty="0">
                        <a:solidFill>
                          <a:schemeClr val="accent3"/>
                        </a:solidFill>
                        <a:latin typeface="Arial" panose="020B0604020202020204" pitchFamily="34" charset="0"/>
                      </a:endParaRPr>
                    </a:p>
                  </a:txBody>
                  <a:tcPr marL="6858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a:endParaRPr lang="en-US" sz="600" b="0" i="0" dirty="0">
                        <a:solidFill>
                          <a:schemeClr val="accent3"/>
                        </a:solidFill>
                        <a:latin typeface="Arial" panose="020B0604020202020204" pitchFamily="34" charset="0"/>
                      </a:endParaRPr>
                    </a:p>
                  </a:txBody>
                  <a:tcPr marL="6858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a:endParaRPr lang="en-US" sz="600" b="0" i="0" dirty="0">
                        <a:solidFill>
                          <a:schemeClr val="accent3"/>
                        </a:solidFill>
                        <a:latin typeface="Arial" panose="020B0604020202020204" pitchFamily="34" charset="0"/>
                      </a:endParaRPr>
                    </a:p>
                  </a:txBody>
                  <a:tcPr marL="6858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US" sz="600" b="0" i="0" dirty="0">
                        <a:solidFill>
                          <a:schemeClr val="accent3"/>
                        </a:solidFill>
                        <a:latin typeface="Arial" panose="020B0604020202020204" pitchFamily="34" charset="0"/>
                      </a:endParaRPr>
                    </a:p>
                  </a:txBody>
                  <a:tcPr marL="6858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595450998"/>
                  </a:ext>
                </a:extLst>
              </a:tr>
              <a:tr h="5981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r">
                        <a:lnSpc>
                          <a:spcPts val="1100"/>
                        </a:lnSpc>
                      </a:pPr>
                      <a:r>
                        <a:rPr lang="en-US" sz="600" b="1" i="0" dirty="0" err="1">
                          <a:solidFill>
                            <a:schemeClr val="tx1">
                              <a:lumMod val="75000"/>
                              <a:lumOff val="25000"/>
                            </a:schemeClr>
                          </a:solidFill>
                          <a:latin typeface="Arial" panose="020B0604020202020204" pitchFamily="34" charset="0"/>
                        </a:rPr>
                        <a:t>Chir</a:t>
                      </a:r>
                      <a:r>
                        <a:rPr lang="en-US" sz="600" b="1" i="0" dirty="0">
                          <a:solidFill>
                            <a:schemeClr val="tx1">
                              <a:lumMod val="75000"/>
                              <a:lumOff val="25000"/>
                            </a:schemeClr>
                          </a:solidFill>
                          <a:latin typeface="Arial" panose="020B0604020202020204" pitchFamily="34" charset="0"/>
                        </a:rPr>
                        <a:t> </a:t>
                      </a:r>
                      <a:r>
                        <a:rPr lang="en-US" sz="600" b="1" i="0" dirty="0" err="1">
                          <a:solidFill>
                            <a:schemeClr val="tx1">
                              <a:lumMod val="75000"/>
                              <a:lumOff val="25000"/>
                            </a:schemeClr>
                          </a:solidFill>
                          <a:latin typeface="Arial" panose="020B0604020202020204" pitchFamily="34" charset="0"/>
                        </a:rPr>
                        <a:t>immédiate</a:t>
                      </a:r>
                      <a:endParaRPr lang="en-US" sz="600" b="1" i="0" dirty="0">
                        <a:solidFill>
                          <a:schemeClr val="tx1">
                            <a:lumMod val="75000"/>
                            <a:lumOff val="25000"/>
                          </a:schemeClr>
                        </a:solidFill>
                        <a:latin typeface="Arial" panose="020B0604020202020204" pitchFamily="34" charset="0"/>
                      </a:endParaRP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a:r>
                        <a:rPr lang="en-US" sz="600" b="0" i="0" dirty="0">
                          <a:solidFill>
                            <a:schemeClr val="tx1">
                              <a:lumMod val="75000"/>
                              <a:lumOff val="25000"/>
                            </a:schemeClr>
                          </a:solidFill>
                          <a:latin typeface="Arial" panose="020B0604020202020204" pitchFamily="34" charset="0"/>
                        </a:rPr>
                        <a:t>32</a:t>
                      </a:r>
                    </a:p>
                  </a:txBody>
                  <a:tcPr marL="6858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a:r>
                        <a:rPr lang="en-US" sz="600" b="0" i="0" dirty="0">
                          <a:solidFill>
                            <a:schemeClr val="tx1">
                              <a:lumMod val="75000"/>
                              <a:lumOff val="25000"/>
                            </a:schemeClr>
                          </a:solidFill>
                          <a:latin typeface="Arial" panose="020B0604020202020204" pitchFamily="34" charset="0"/>
                        </a:rPr>
                        <a:t>31</a:t>
                      </a:r>
                    </a:p>
                  </a:txBody>
                  <a:tcPr marL="6858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a:r>
                        <a:rPr lang="en-US" sz="600" b="0" i="0" dirty="0">
                          <a:solidFill>
                            <a:schemeClr val="tx1">
                              <a:lumMod val="75000"/>
                              <a:lumOff val="25000"/>
                            </a:schemeClr>
                          </a:solidFill>
                          <a:latin typeface="Arial" panose="020B0604020202020204" pitchFamily="34" charset="0"/>
                        </a:rPr>
                        <a:t>25</a:t>
                      </a:r>
                    </a:p>
                  </a:txBody>
                  <a:tcPr marL="6858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a:r>
                        <a:rPr lang="en-US" sz="600" b="0" i="0" dirty="0">
                          <a:solidFill>
                            <a:schemeClr val="tx1">
                              <a:lumMod val="75000"/>
                              <a:lumOff val="25000"/>
                            </a:schemeClr>
                          </a:solidFill>
                          <a:latin typeface="Arial" panose="020B0604020202020204" pitchFamily="34" charset="0"/>
                        </a:rPr>
                        <a:t>21</a:t>
                      </a:r>
                    </a:p>
                  </a:txBody>
                  <a:tcPr marL="6858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a:r>
                        <a:rPr lang="en-US" sz="600" b="0" i="0" dirty="0">
                          <a:solidFill>
                            <a:schemeClr val="tx1">
                              <a:lumMod val="75000"/>
                              <a:lumOff val="25000"/>
                            </a:schemeClr>
                          </a:solidFill>
                          <a:latin typeface="Arial" panose="020B0604020202020204" pitchFamily="34" charset="0"/>
                        </a:rPr>
                        <a:t>18</a:t>
                      </a:r>
                    </a:p>
                  </a:txBody>
                  <a:tcPr marL="6858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a:r>
                        <a:rPr lang="en-US" sz="600" b="0" i="0" dirty="0">
                          <a:solidFill>
                            <a:schemeClr val="tx1">
                              <a:lumMod val="75000"/>
                              <a:lumOff val="25000"/>
                            </a:schemeClr>
                          </a:solidFill>
                          <a:latin typeface="Arial" panose="020B0604020202020204" pitchFamily="34" charset="0"/>
                        </a:rPr>
                        <a:t>16</a:t>
                      </a:r>
                    </a:p>
                  </a:txBody>
                  <a:tcPr marL="6858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chemeClr val="tx1">
                              <a:lumMod val="75000"/>
                              <a:lumOff val="25000"/>
                            </a:schemeClr>
                          </a:solidFill>
                          <a:latin typeface="Arial" panose="020B0604020202020204" pitchFamily="34" charset="0"/>
                        </a:rPr>
                        <a:t>7</a:t>
                      </a:r>
                    </a:p>
                  </a:txBody>
                  <a:tcPr marL="6858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645460970"/>
                  </a:ext>
                </a:extLst>
              </a:tr>
              <a:tr h="5981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r">
                        <a:lnSpc>
                          <a:spcPts val="1100"/>
                        </a:lnSpc>
                      </a:pPr>
                      <a:r>
                        <a:rPr lang="en-US" sz="600" b="1" i="0" dirty="0">
                          <a:solidFill>
                            <a:srgbClr val="C00000"/>
                          </a:solidFill>
                          <a:latin typeface="Arial" panose="020B0604020202020204" pitchFamily="34" charset="0"/>
                        </a:rPr>
                        <a:t>GEMCAP</a:t>
                      </a:r>
                    </a:p>
                  </a:txBody>
                  <a:tcPr marL="0" marR="0" marT="0"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a:r>
                        <a:rPr lang="en-US" sz="600" b="0" i="0" dirty="0">
                          <a:solidFill>
                            <a:srgbClr val="C00000"/>
                          </a:solidFill>
                          <a:latin typeface="Arial" panose="020B0604020202020204" pitchFamily="34" charset="0"/>
                        </a:rPr>
                        <a:t>20</a:t>
                      </a:r>
                    </a:p>
                  </a:txBody>
                  <a:tcPr marL="6858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a:r>
                        <a:rPr lang="en-US" sz="600" b="0" i="0" dirty="0">
                          <a:solidFill>
                            <a:srgbClr val="C00000"/>
                          </a:solidFill>
                          <a:latin typeface="Arial" panose="020B0604020202020204" pitchFamily="34" charset="0"/>
                        </a:rPr>
                        <a:t>20</a:t>
                      </a:r>
                    </a:p>
                  </a:txBody>
                  <a:tcPr marL="6858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a:r>
                        <a:rPr lang="en-US" sz="600" b="0" i="0" dirty="0">
                          <a:solidFill>
                            <a:srgbClr val="C00000"/>
                          </a:solidFill>
                          <a:latin typeface="Arial" panose="020B0604020202020204" pitchFamily="34" charset="0"/>
                        </a:rPr>
                        <a:t>19</a:t>
                      </a:r>
                    </a:p>
                  </a:txBody>
                  <a:tcPr marL="6858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a:r>
                        <a:rPr lang="en-US" sz="600" b="0" i="0" dirty="0">
                          <a:solidFill>
                            <a:srgbClr val="C00000"/>
                          </a:solidFill>
                          <a:latin typeface="Arial" panose="020B0604020202020204" pitchFamily="34" charset="0"/>
                        </a:rPr>
                        <a:t>18</a:t>
                      </a:r>
                    </a:p>
                  </a:txBody>
                  <a:tcPr marL="6858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a:r>
                        <a:rPr lang="en-US" sz="600" b="0" i="0" dirty="0">
                          <a:solidFill>
                            <a:srgbClr val="C00000"/>
                          </a:solidFill>
                          <a:latin typeface="Arial" panose="020B0604020202020204" pitchFamily="34" charset="0"/>
                        </a:rPr>
                        <a:t>17</a:t>
                      </a:r>
                    </a:p>
                  </a:txBody>
                  <a:tcPr marL="6858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a:r>
                        <a:rPr lang="en-US" sz="600" b="0" i="0" dirty="0">
                          <a:solidFill>
                            <a:srgbClr val="C00000"/>
                          </a:solidFill>
                          <a:latin typeface="Arial" panose="020B0604020202020204" pitchFamily="34" charset="0"/>
                        </a:rPr>
                        <a:t>16</a:t>
                      </a:r>
                    </a:p>
                  </a:txBody>
                  <a:tcPr marL="6858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rgbClr val="C00000"/>
                          </a:solidFill>
                          <a:latin typeface="Arial" panose="020B0604020202020204" pitchFamily="34" charset="0"/>
                        </a:rPr>
                        <a:t>7</a:t>
                      </a:r>
                    </a:p>
                  </a:txBody>
                  <a:tcPr marL="6858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25875789"/>
                  </a:ext>
                </a:extLst>
              </a:tr>
              <a:tr h="59810">
                <a:tc>
                  <a:txBody>
                    <a:bodyPr/>
                    <a:lstStyle/>
                    <a:p>
                      <a:pPr algn="r">
                        <a:lnSpc>
                          <a:spcPts val="1100"/>
                        </a:lnSpc>
                      </a:pPr>
                      <a:r>
                        <a:rPr lang="en-US" sz="600" b="1" i="0" dirty="0">
                          <a:solidFill>
                            <a:schemeClr val="accent1"/>
                          </a:solidFill>
                          <a:latin typeface="Arial" panose="020B0604020202020204" pitchFamily="34" charset="0"/>
                        </a:rPr>
                        <a:t>FOLFIRINOX</a:t>
                      </a:r>
                    </a:p>
                  </a:txBody>
                  <a:tcPr marL="0" marR="0" marT="0"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sz="600" b="0" i="0" dirty="0">
                          <a:solidFill>
                            <a:schemeClr val="accent1"/>
                          </a:solidFill>
                          <a:latin typeface="Arial" panose="020B0604020202020204" pitchFamily="34" charset="0"/>
                        </a:rPr>
                        <a:t>20</a:t>
                      </a:r>
                    </a:p>
                  </a:txBody>
                  <a:tcPr marL="6858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chemeClr val="accent1"/>
                          </a:solidFill>
                          <a:latin typeface="Arial" panose="020B0604020202020204" pitchFamily="34" charset="0"/>
                        </a:rPr>
                        <a:t>19</a:t>
                      </a:r>
                    </a:p>
                  </a:txBody>
                  <a:tcPr marL="6858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chemeClr val="accent1"/>
                          </a:solidFill>
                          <a:latin typeface="Arial" panose="020B0604020202020204" pitchFamily="34" charset="0"/>
                        </a:rPr>
                        <a:t>19</a:t>
                      </a:r>
                    </a:p>
                  </a:txBody>
                  <a:tcPr marL="6858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chemeClr val="accent1"/>
                          </a:solidFill>
                          <a:latin typeface="Arial" panose="020B0604020202020204" pitchFamily="34" charset="0"/>
                        </a:rPr>
                        <a:t>17</a:t>
                      </a:r>
                    </a:p>
                  </a:txBody>
                  <a:tcPr marL="6858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chemeClr val="accent1"/>
                          </a:solidFill>
                          <a:latin typeface="Arial" panose="020B0604020202020204" pitchFamily="34" charset="0"/>
                        </a:rPr>
                        <a:t>16</a:t>
                      </a:r>
                    </a:p>
                  </a:txBody>
                  <a:tcPr marL="6858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chemeClr val="accent1"/>
                          </a:solidFill>
                          <a:latin typeface="Arial" panose="020B0604020202020204" pitchFamily="34" charset="0"/>
                        </a:rPr>
                        <a:t>16</a:t>
                      </a:r>
                    </a:p>
                  </a:txBody>
                  <a:tcPr marL="6858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chemeClr val="accent1"/>
                          </a:solidFill>
                          <a:latin typeface="Arial" panose="020B0604020202020204" pitchFamily="34" charset="0"/>
                        </a:rPr>
                        <a:t>14</a:t>
                      </a:r>
                    </a:p>
                  </a:txBody>
                  <a:tcPr marL="6858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8632344"/>
                  </a:ext>
                </a:extLst>
              </a:tr>
              <a:tr h="59810">
                <a:tc>
                  <a:txBody>
                    <a:bodyPr/>
                    <a:lstStyle/>
                    <a:p>
                      <a:pPr algn="r">
                        <a:lnSpc>
                          <a:spcPts val="1100"/>
                        </a:lnSpc>
                      </a:pPr>
                      <a:r>
                        <a:rPr lang="en-US" sz="600" b="1" i="0" dirty="0">
                          <a:solidFill>
                            <a:schemeClr val="accent6"/>
                          </a:solidFill>
                          <a:latin typeface="Arial" panose="020B0604020202020204" pitchFamily="34" charset="0"/>
                        </a:rPr>
                        <a:t>RCT</a:t>
                      </a:r>
                    </a:p>
                  </a:txBody>
                  <a:tcPr marL="68580" marR="0" marT="0"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sz="600" b="0" i="0" dirty="0">
                          <a:solidFill>
                            <a:schemeClr val="accent6"/>
                          </a:solidFill>
                          <a:latin typeface="Arial" panose="020B0604020202020204" pitchFamily="34" charset="0"/>
                        </a:rPr>
                        <a:t>16</a:t>
                      </a:r>
                    </a:p>
                  </a:txBody>
                  <a:tcPr marL="6858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chemeClr val="accent6"/>
                          </a:solidFill>
                          <a:latin typeface="Arial" panose="020B0604020202020204" pitchFamily="34" charset="0"/>
                        </a:rPr>
                        <a:t>14</a:t>
                      </a:r>
                    </a:p>
                  </a:txBody>
                  <a:tcPr marL="6858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chemeClr val="accent6"/>
                          </a:solidFill>
                          <a:latin typeface="Arial" panose="020B0604020202020204" pitchFamily="34" charset="0"/>
                        </a:rPr>
                        <a:t>14</a:t>
                      </a:r>
                    </a:p>
                  </a:txBody>
                  <a:tcPr marL="6858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chemeClr val="accent6"/>
                          </a:solidFill>
                          <a:latin typeface="Arial" panose="020B0604020202020204" pitchFamily="34" charset="0"/>
                        </a:rPr>
                        <a:t>13</a:t>
                      </a:r>
                    </a:p>
                  </a:txBody>
                  <a:tcPr marL="6858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chemeClr val="accent6"/>
                          </a:solidFill>
                          <a:latin typeface="Arial" panose="020B0604020202020204" pitchFamily="34" charset="0"/>
                        </a:rPr>
                        <a:t>11</a:t>
                      </a:r>
                    </a:p>
                  </a:txBody>
                  <a:tcPr marL="6858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chemeClr val="accent6"/>
                          </a:solidFill>
                          <a:latin typeface="Arial" panose="020B0604020202020204" pitchFamily="34" charset="0"/>
                        </a:rPr>
                        <a:t>10</a:t>
                      </a:r>
                    </a:p>
                  </a:txBody>
                  <a:tcPr marL="6858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chemeClr val="accent6"/>
                          </a:solidFill>
                          <a:latin typeface="Arial" panose="020B0604020202020204" pitchFamily="34" charset="0"/>
                        </a:rPr>
                        <a:t>8</a:t>
                      </a:r>
                    </a:p>
                  </a:txBody>
                  <a:tcPr marL="6858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547182173"/>
                  </a:ext>
                </a:extLst>
              </a:tr>
            </a:tbl>
          </a:graphicData>
        </a:graphic>
      </p:graphicFrame>
      <p:grpSp>
        <p:nvGrpSpPr>
          <p:cNvPr id="6" name="Groupe 5">
            <a:extLst>
              <a:ext uri="{FF2B5EF4-FFF2-40B4-BE49-F238E27FC236}">
                <a16:creationId xmlns:a16="http://schemas.microsoft.com/office/drawing/2014/main" id="{0776E38E-BE08-4BB3-A2D0-84F791EDFD7A}"/>
              </a:ext>
            </a:extLst>
          </p:cNvPr>
          <p:cNvGrpSpPr/>
          <p:nvPr/>
        </p:nvGrpSpPr>
        <p:grpSpPr>
          <a:xfrm>
            <a:off x="1535410" y="1121980"/>
            <a:ext cx="4068346" cy="1191371"/>
            <a:chOff x="1540300" y="1121980"/>
            <a:chExt cx="3882825" cy="1191371"/>
          </a:xfrm>
        </p:grpSpPr>
        <p:sp>
          <p:nvSpPr>
            <p:cNvPr id="21" name="Freeform: Shape 12">
              <a:extLst>
                <a:ext uri="{FF2B5EF4-FFF2-40B4-BE49-F238E27FC236}">
                  <a16:creationId xmlns:a16="http://schemas.microsoft.com/office/drawing/2014/main" id="{962D775C-240D-436A-8FA8-35A6501F0F79}"/>
                </a:ext>
              </a:extLst>
            </p:cNvPr>
            <p:cNvSpPr/>
            <p:nvPr/>
          </p:nvSpPr>
          <p:spPr>
            <a:xfrm>
              <a:off x="1540300" y="1127102"/>
              <a:ext cx="3867864" cy="1186249"/>
            </a:xfrm>
            <a:custGeom>
              <a:avLst/>
              <a:gdLst>
                <a:gd name="connsiteX0" fmla="*/ 0 w 5535827"/>
                <a:gd name="connsiteY0" fmla="*/ 0 h 1581665"/>
                <a:gd name="connsiteX1" fmla="*/ 1400433 w 5535827"/>
                <a:gd name="connsiteY1" fmla="*/ 0 h 1581665"/>
                <a:gd name="connsiteX2" fmla="*/ 1400433 w 5535827"/>
                <a:gd name="connsiteY2" fmla="*/ 82378 h 1581665"/>
                <a:gd name="connsiteX3" fmla="*/ 1433384 w 5535827"/>
                <a:gd name="connsiteY3" fmla="*/ 82378 h 1581665"/>
                <a:gd name="connsiteX4" fmla="*/ 1433384 w 5535827"/>
                <a:gd name="connsiteY4" fmla="*/ 160638 h 1581665"/>
                <a:gd name="connsiteX5" fmla="*/ 1651687 w 5535827"/>
                <a:gd name="connsiteY5" fmla="*/ 160638 h 1581665"/>
                <a:gd name="connsiteX6" fmla="*/ 1651687 w 5535827"/>
                <a:gd name="connsiteY6" fmla="*/ 275967 h 1581665"/>
                <a:gd name="connsiteX7" fmla="*/ 1828800 w 5535827"/>
                <a:gd name="connsiteY7" fmla="*/ 275967 h 1581665"/>
                <a:gd name="connsiteX8" fmla="*/ 1828800 w 5535827"/>
                <a:gd name="connsiteY8" fmla="*/ 444843 h 1581665"/>
                <a:gd name="connsiteX9" fmla="*/ 2018271 w 5535827"/>
                <a:gd name="connsiteY9" fmla="*/ 444843 h 1581665"/>
                <a:gd name="connsiteX10" fmla="*/ 2018271 w 5535827"/>
                <a:gd name="connsiteY10" fmla="*/ 543697 h 1581665"/>
                <a:gd name="connsiteX11" fmla="*/ 2405449 w 5535827"/>
                <a:gd name="connsiteY11" fmla="*/ 543697 h 1581665"/>
                <a:gd name="connsiteX12" fmla="*/ 2405449 w 5535827"/>
                <a:gd name="connsiteY12" fmla="*/ 642551 h 1581665"/>
                <a:gd name="connsiteX13" fmla="*/ 2627871 w 5535827"/>
                <a:gd name="connsiteY13" fmla="*/ 642551 h 1581665"/>
                <a:gd name="connsiteX14" fmla="*/ 2627871 w 5535827"/>
                <a:gd name="connsiteY14" fmla="*/ 737286 h 1581665"/>
                <a:gd name="connsiteX15" fmla="*/ 3035643 w 5535827"/>
                <a:gd name="connsiteY15" fmla="*/ 737286 h 1581665"/>
                <a:gd name="connsiteX16" fmla="*/ 3035643 w 5535827"/>
                <a:gd name="connsiteY16" fmla="*/ 832021 h 1581665"/>
                <a:gd name="connsiteX17" fmla="*/ 3105665 w 5535827"/>
                <a:gd name="connsiteY17" fmla="*/ 832021 h 1581665"/>
                <a:gd name="connsiteX18" fmla="*/ 3105665 w 5535827"/>
                <a:gd name="connsiteY18" fmla="*/ 918519 h 1581665"/>
                <a:gd name="connsiteX19" fmla="*/ 3464011 w 5535827"/>
                <a:gd name="connsiteY19" fmla="*/ 918519 h 1581665"/>
                <a:gd name="connsiteX20" fmla="*/ 3464011 w 5535827"/>
                <a:gd name="connsiteY20" fmla="*/ 1009135 h 1581665"/>
                <a:gd name="connsiteX21" fmla="*/ 3723503 w 5535827"/>
                <a:gd name="connsiteY21" fmla="*/ 1009135 h 1581665"/>
                <a:gd name="connsiteX22" fmla="*/ 3723503 w 5535827"/>
                <a:gd name="connsiteY22" fmla="*/ 1112108 h 1581665"/>
                <a:gd name="connsiteX23" fmla="*/ 4497860 w 5535827"/>
                <a:gd name="connsiteY23" fmla="*/ 1112108 h 1581665"/>
                <a:gd name="connsiteX24" fmla="*/ 4497860 w 5535827"/>
                <a:gd name="connsiteY24" fmla="*/ 1202724 h 1581665"/>
                <a:gd name="connsiteX25" fmla="*/ 4839730 w 5535827"/>
                <a:gd name="connsiteY25" fmla="*/ 1202724 h 1581665"/>
                <a:gd name="connsiteX26" fmla="*/ 4839730 w 5535827"/>
                <a:gd name="connsiteY26" fmla="*/ 1297459 h 1581665"/>
                <a:gd name="connsiteX27" fmla="*/ 4885038 w 5535827"/>
                <a:gd name="connsiteY27" fmla="*/ 1297459 h 1581665"/>
                <a:gd name="connsiteX28" fmla="*/ 4885038 w 5535827"/>
                <a:gd name="connsiteY28" fmla="*/ 1379838 h 1581665"/>
                <a:gd name="connsiteX29" fmla="*/ 5140411 w 5535827"/>
                <a:gd name="connsiteY29" fmla="*/ 1379838 h 1581665"/>
                <a:gd name="connsiteX30" fmla="*/ 5140411 w 5535827"/>
                <a:gd name="connsiteY30" fmla="*/ 1486930 h 1581665"/>
                <a:gd name="connsiteX31" fmla="*/ 5251622 w 5535827"/>
                <a:gd name="connsiteY31" fmla="*/ 1486930 h 1581665"/>
                <a:gd name="connsiteX32" fmla="*/ 5251622 w 5535827"/>
                <a:gd name="connsiteY32" fmla="*/ 1581665 h 1581665"/>
                <a:gd name="connsiteX33" fmla="*/ 5535827 w 5535827"/>
                <a:gd name="connsiteY33" fmla="*/ 1581665 h 1581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535827" h="1581665">
                  <a:moveTo>
                    <a:pt x="0" y="0"/>
                  </a:moveTo>
                  <a:lnTo>
                    <a:pt x="1400433" y="0"/>
                  </a:lnTo>
                  <a:lnTo>
                    <a:pt x="1400433" y="82378"/>
                  </a:lnTo>
                  <a:lnTo>
                    <a:pt x="1433384" y="82378"/>
                  </a:lnTo>
                  <a:lnTo>
                    <a:pt x="1433384" y="160638"/>
                  </a:lnTo>
                  <a:lnTo>
                    <a:pt x="1651687" y="160638"/>
                  </a:lnTo>
                  <a:lnTo>
                    <a:pt x="1651687" y="275967"/>
                  </a:lnTo>
                  <a:lnTo>
                    <a:pt x="1828800" y="275967"/>
                  </a:lnTo>
                  <a:lnTo>
                    <a:pt x="1828800" y="444843"/>
                  </a:lnTo>
                  <a:lnTo>
                    <a:pt x="2018271" y="444843"/>
                  </a:lnTo>
                  <a:lnTo>
                    <a:pt x="2018271" y="543697"/>
                  </a:lnTo>
                  <a:lnTo>
                    <a:pt x="2405449" y="543697"/>
                  </a:lnTo>
                  <a:lnTo>
                    <a:pt x="2405449" y="642551"/>
                  </a:lnTo>
                  <a:lnTo>
                    <a:pt x="2627871" y="642551"/>
                  </a:lnTo>
                  <a:lnTo>
                    <a:pt x="2627871" y="737286"/>
                  </a:lnTo>
                  <a:lnTo>
                    <a:pt x="3035643" y="737286"/>
                  </a:lnTo>
                  <a:lnTo>
                    <a:pt x="3035643" y="832021"/>
                  </a:lnTo>
                  <a:lnTo>
                    <a:pt x="3105665" y="832021"/>
                  </a:lnTo>
                  <a:lnTo>
                    <a:pt x="3105665" y="918519"/>
                  </a:lnTo>
                  <a:lnTo>
                    <a:pt x="3464011" y="918519"/>
                  </a:lnTo>
                  <a:lnTo>
                    <a:pt x="3464011" y="1009135"/>
                  </a:lnTo>
                  <a:lnTo>
                    <a:pt x="3723503" y="1009135"/>
                  </a:lnTo>
                  <a:lnTo>
                    <a:pt x="3723503" y="1112108"/>
                  </a:lnTo>
                  <a:lnTo>
                    <a:pt x="4497860" y="1112108"/>
                  </a:lnTo>
                  <a:lnTo>
                    <a:pt x="4497860" y="1202724"/>
                  </a:lnTo>
                  <a:lnTo>
                    <a:pt x="4839730" y="1202724"/>
                  </a:lnTo>
                  <a:lnTo>
                    <a:pt x="4839730" y="1297459"/>
                  </a:lnTo>
                  <a:lnTo>
                    <a:pt x="4885038" y="1297459"/>
                  </a:lnTo>
                  <a:lnTo>
                    <a:pt x="4885038" y="1379838"/>
                  </a:lnTo>
                  <a:lnTo>
                    <a:pt x="5140411" y="1379838"/>
                  </a:lnTo>
                  <a:lnTo>
                    <a:pt x="5140411" y="1486930"/>
                  </a:lnTo>
                  <a:lnTo>
                    <a:pt x="5251622" y="1486930"/>
                  </a:lnTo>
                  <a:lnTo>
                    <a:pt x="5251622" y="1581665"/>
                  </a:lnTo>
                  <a:lnTo>
                    <a:pt x="5535827" y="1581665"/>
                  </a:lnTo>
                </a:path>
              </a:pathLst>
            </a:custGeom>
            <a:noFill/>
            <a:ln w="28575">
              <a:solidFill>
                <a:srgbClr val="002060"/>
              </a:solidFill>
              <a:round/>
              <a:headEnd type="none" w="med" len="med"/>
              <a:tailEnd type="none" w="med" len="med"/>
            </a:ln>
          </p:spPr>
          <p: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mn-cs"/>
              </a:endParaRPr>
            </a:p>
          </p:txBody>
        </p:sp>
        <p:sp>
          <p:nvSpPr>
            <p:cNvPr id="22" name="Freeform: Shape 3">
              <a:extLst>
                <a:ext uri="{FF2B5EF4-FFF2-40B4-BE49-F238E27FC236}">
                  <a16:creationId xmlns:a16="http://schemas.microsoft.com/office/drawing/2014/main" id="{D16F98CE-1767-4941-9898-5F19B3F1AD72}"/>
                </a:ext>
              </a:extLst>
            </p:cNvPr>
            <p:cNvSpPr/>
            <p:nvPr/>
          </p:nvSpPr>
          <p:spPr>
            <a:xfrm>
              <a:off x="1540650" y="1127841"/>
              <a:ext cx="3882475" cy="445477"/>
            </a:xfrm>
            <a:custGeom>
              <a:avLst/>
              <a:gdLst>
                <a:gd name="connsiteX0" fmla="*/ 0 w 5556739"/>
                <a:gd name="connsiteY0" fmla="*/ 0 h 593969"/>
                <a:gd name="connsiteX1" fmla="*/ 1004277 w 5556739"/>
                <a:gd name="connsiteY1" fmla="*/ 3908 h 593969"/>
                <a:gd name="connsiteX2" fmla="*/ 1004277 w 5556739"/>
                <a:gd name="connsiteY2" fmla="*/ 140677 h 593969"/>
                <a:gd name="connsiteX3" fmla="*/ 2766647 w 5556739"/>
                <a:gd name="connsiteY3" fmla="*/ 140677 h 593969"/>
                <a:gd name="connsiteX4" fmla="*/ 2766647 w 5556739"/>
                <a:gd name="connsiteY4" fmla="*/ 289169 h 593969"/>
                <a:gd name="connsiteX5" fmla="*/ 3724031 w 5556739"/>
                <a:gd name="connsiteY5" fmla="*/ 289169 h 593969"/>
                <a:gd name="connsiteX6" fmla="*/ 3724031 w 5556739"/>
                <a:gd name="connsiteY6" fmla="*/ 437661 h 593969"/>
                <a:gd name="connsiteX7" fmla="*/ 4939324 w 5556739"/>
                <a:gd name="connsiteY7" fmla="*/ 437661 h 593969"/>
                <a:gd name="connsiteX8" fmla="*/ 4939324 w 5556739"/>
                <a:gd name="connsiteY8" fmla="*/ 593969 h 593969"/>
                <a:gd name="connsiteX9" fmla="*/ 5556739 w 5556739"/>
                <a:gd name="connsiteY9" fmla="*/ 593969 h 593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56739" h="593969">
                  <a:moveTo>
                    <a:pt x="0" y="0"/>
                  </a:moveTo>
                  <a:lnTo>
                    <a:pt x="1004277" y="3908"/>
                  </a:lnTo>
                  <a:lnTo>
                    <a:pt x="1004277" y="140677"/>
                  </a:lnTo>
                  <a:lnTo>
                    <a:pt x="2766647" y="140677"/>
                  </a:lnTo>
                  <a:lnTo>
                    <a:pt x="2766647" y="289169"/>
                  </a:lnTo>
                  <a:lnTo>
                    <a:pt x="3724031" y="289169"/>
                  </a:lnTo>
                  <a:lnTo>
                    <a:pt x="3724031" y="437661"/>
                  </a:lnTo>
                  <a:lnTo>
                    <a:pt x="4939324" y="437661"/>
                  </a:lnTo>
                  <a:lnTo>
                    <a:pt x="4939324" y="593969"/>
                  </a:lnTo>
                  <a:lnTo>
                    <a:pt x="5556739" y="593969"/>
                  </a:lnTo>
                </a:path>
              </a:pathLst>
            </a:custGeom>
            <a:noFill/>
            <a:ln w="28575">
              <a:solidFill>
                <a:srgbClr val="C00000"/>
              </a:solidFill>
              <a:round/>
              <a:headEnd type="none" w="med" len="med"/>
              <a:tailEnd type="none" w="med" len="med"/>
            </a:ln>
          </p:spPr>
          <p: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mn-cs"/>
              </a:endParaRPr>
            </a:p>
          </p:txBody>
        </p:sp>
        <p:sp>
          <p:nvSpPr>
            <p:cNvPr id="23" name="Freeform: Shape 4">
              <a:extLst>
                <a:ext uri="{FF2B5EF4-FFF2-40B4-BE49-F238E27FC236}">
                  <a16:creationId xmlns:a16="http://schemas.microsoft.com/office/drawing/2014/main" id="{A0C13412-4357-4BB1-BA19-4B5F0FDB2781}"/>
                </a:ext>
              </a:extLst>
            </p:cNvPr>
            <p:cNvSpPr/>
            <p:nvPr/>
          </p:nvSpPr>
          <p:spPr>
            <a:xfrm>
              <a:off x="1542871" y="1121980"/>
              <a:ext cx="3866093" cy="328246"/>
            </a:xfrm>
            <a:custGeom>
              <a:avLst/>
              <a:gdLst>
                <a:gd name="connsiteX0" fmla="*/ 0 w 5533292"/>
                <a:gd name="connsiteY0" fmla="*/ 0 h 437661"/>
                <a:gd name="connsiteX1" fmla="*/ 687754 w 5533292"/>
                <a:gd name="connsiteY1" fmla="*/ 0 h 437661"/>
                <a:gd name="connsiteX2" fmla="*/ 687754 w 5533292"/>
                <a:gd name="connsiteY2" fmla="*/ 136769 h 437661"/>
                <a:gd name="connsiteX3" fmla="*/ 2348523 w 5533292"/>
                <a:gd name="connsiteY3" fmla="*/ 136769 h 437661"/>
                <a:gd name="connsiteX4" fmla="*/ 2348523 w 5533292"/>
                <a:gd name="connsiteY4" fmla="*/ 281353 h 437661"/>
                <a:gd name="connsiteX5" fmla="*/ 4997939 w 5533292"/>
                <a:gd name="connsiteY5" fmla="*/ 281353 h 437661"/>
                <a:gd name="connsiteX6" fmla="*/ 4997939 w 5533292"/>
                <a:gd name="connsiteY6" fmla="*/ 437661 h 437661"/>
                <a:gd name="connsiteX7" fmla="*/ 5533292 w 5533292"/>
                <a:gd name="connsiteY7" fmla="*/ 437661 h 437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33292" h="437661">
                  <a:moveTo>
                    <a:pt x="0" y="0"/>
                  </a:moveTo>
                  <a:lnTo>
                    <a:pt x="687754" y="0"/>
                  </a:lnTo>
                  <a:lnTo>
                    <a:pt x="687754" y="136769"/>
                  </a:lnTo>
                  <a:lnTo>
                    <a:pt x="2348523" y="136769"/>
                  </a:lnTo>
                  <a:lnTo>
                    <a:pt x="2348523" y="281353"/>
                  </a:lnTo>
                  <a:lnTo>
                    <a:pt x="4997939" y="281353"/>
                  </a:lnTo>
                  <a:lnTo>
                    <a:pt x="4997939" y="437661"/>
                  </a:lnTo>
                  <a:lnTo>
                    <a:pt x="5533292" y="437661"/>
                  </a:lnTo>
                </a:path>
              </a:pathLst>
            </a:custGeom>
            <a:noFill/>
            <a:ln w="28575">
              <a:solidFill>
                <a:schemeClr val="accent1"/>
              </a:solidFill>
              <a:round/>
              <a:headEnd type="none" w="med" len="med"/>
              <a:tailEnd type="none" w="med" len="med"/>
            </a:ln>
          </p:spPr>
          <p: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mn-cs"/>
              </a:endParaRPr>
            </a:p>
          </p:txBody>
        </p:sp>
        <p:sp>
          <p:nvSpPr>
            <p:cNvPr id="24" name="Freeform: Shape 14">
              <a:extLst>
                <a:ext uri="{FF2B5EF4-FFF2-40B4-BE49-F238E27FC236}">
                  <a16:creationId xmlns:a16="http://schemas.microsoft.com/office/drawing/2014/main" id="{8CC215A5-4656-4E45-99C8-07C273F656DA}"/>
                </a:ext>
              </a:extLst>
            </p:cNvPr>
            <p:cNvSpPr/>
            <p:nvPr/>
          </p:nvSpPr>
          <p:spPr>
            <a:xfrm>
              <a:off x="1548851" y="1121980"/>
              <a:ext cx="3868823" cy="753207"/>
            </a:xfrm>
            <a:custGeom>
              <a:avLst/>
              <a:gdLst>
                <a:gd name="connsiteX0" fmla="*/ 0 w 5537200"/>
                <a:gd name="connsiteY0" fmla="*/ 0 h 1004276"/>
                <a:gd name="connsiteX1" fmla="*/ 863600 w 5537200"/>
                <a:gd name="connsiteY1" fmla="*/ 7815 h 1004276"/>
                <a:gd name="connsiteX2" fmla="*/ 863600 w 5537200"/>
                <a:gd name="connsiteY2" fmla="*/ 191476 h 1004276"/>
                <a:gd name="connsiteX3" fmla="*/ 2840892 w 5537200"/>
                <a:gd name="connsiteY3" fmla="*/ 191476 h 1004276"/>
                <a:gd name="connsiteX4" fmla="*/ 2840892 w 5537200"/>
                <a:gd name="connsiteY4" fmla="*/ 390769 h 1004276"/>
                <a:gd name="connsiteX5" fmla="*/ 3470030 w 5537200"/>
                <a:gd name="connsiteY5" fmla="*/ 390769 h 1004276"/>
                <a:gd name="connsiteX6" fmla="*/ 3470030 w 5537200"/>
                <a:gd name="connsiteY6" fmla="*/ 586153 h 1004276"/>
                <a:gd name="connsiteX7" fmla="*/ 4380523 w 5537200"/>
                <a:gd name="connsiteY7" fmla="*/ 586153 h 1004276"/>
                <a:gd name="connsiteX8" fmla="*/ 4380523 w 5537200"/>
                <a:gd name="connsiteY8" fmla="*/ 781538 h 1004276"/>
                <a:gd name="connsiteX9" fmla="*/ 5451230 w 5537200"/>
                <a:gd name="connsiteY9" fmla="*/ 781538 h 1004276"/>
                <a:gd name="connsiteX10" fmla="*/ 5451230 w 5537200"/>
                <a:gd name="connsiteY10" fmla="*/ 1004276 h 1004276"/>
                <a:gd name="connsiteX11" fmla="*/ 5537200 w 5537200"/>
                <a:gd name="connsiteY11" fmla="*/ 1004276 h 1004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37200" h="1004276">
                  <a:moveTo>
                    <a:pt x="0" y="0"/>
                  </a:moveTo>
                  <a:lnTo>
                    <a:pt x="863600" y="7815"/>
                  </a:lnTo>
                  <a:lnTo>
                    <a:pt x="863600" y="191476"/>
                  </a:lnTo>
                  <a:lnTo>
                    <a:pt x="2840892" y="191476"/>
                  </a:lnTo>
                  <a:lnTo>
                    <a:pt x="2840892" y="390769"/>
                  </a:lnTo>
                  <a:lnTo>
                    <a:pt x="3470030" y="390769"/>
                  </a:lnTo>
                  <a:lnTo>
                    <a:pt x="3470030" y="586153"/>
                  </a:lnTo>
                  <a:lnTo>
                    <a:pt x="4380523" y="586153"/>
                  </a:lnTo>
                  <a:lnTo>
                    <a:pt x="4380523" y="781538"/>
                  </a:lnTo>
                  <a:lnTo>
                    <a:pt x="5451230" y="781538"/>
                  </a:lnTo>
                  <a:lnTo>
                    <a:pt x="5451230" y="1004276"/>
                  </a:lnTo>
                  <a:lnTo>
                    <a:pt x="5537200" y="1004276"/>
                  </a:lnTo>
                </a:path>
              </a:pathLst>
            </a:custGeom>
            <a:noFill/>
            <a:ln w="28575">
              <a:solidFill>
                <a:schemeClr val="accent6"/>
              </a:solidFill>
              <a:round/>
              <a:headEnd type="none" w="med" len="med"/>
              <a:tailEnd type="none" w="med" len="med"/>
            </a:ln>
          </p:spPr>
          <p: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mn-cs"/>
              </a:endParaRPr>
            </a:p>
          </p:txBody>
        </p:sp>
      </p:grpSp>
    </p:spTree>
    <p:extLst>
      <p:ext uri="{BB962C8B-B14F-4D97-AF65-F5344CB8AC3E}">
        <p14:creationId xmlns:p14="http://schemas.microsoft.com/office/powerpoint/2010/main" val="30386918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ableau 8">
            <a:extLst>
              <a:ext uri="{FF2B5EF4-FFF2-40B4-BE49-F238E27FC236}">
                <a16:creationId xmlns:a16="http://schemas.microsoft.com/office/drawing/2014/main" id="{D8CD0F55-E474-4BB9-AC64-2FFD9DDDD00B}"/>
              </a:ext>
            </a:extLst>
          </p:cNvPr>
          <p:cNvGraphicFramePr>
            <a:graphicFrameLocks noGrp="1"/>
          </p:cNvGraphicFramePr>
          <p:nvPr/>
        </p:nvGraphicFramePr>
        <p:xfrm>
          <a:off x="2709440" y="1872868"/>
          <a:ext cx="5269680" cy="2394336"/>
        </p:xfrm>
        <a:graphic>
          <a:graphicData uri="http://schemas.openxmlformats.org/drawingml/2006/table">
            <a:tbl>
              <a:tblPr bandRow="1">
                <a:tableStyleId>{5C22544A-7EE6-4342-B048-85BDC9FD1C3A}</a:tableStyleId>
              </a:tblPr>
              <a:tblGrid>
                <a:gridCol w="526968">
                  <a:extLst>
                    <a:ext uri="{9D8B030D-6E8A-4147-A177-3AD203B41FA5}">
                      <a16:colId xmlns:a16="http://schemas.microsoft.com/office/drawing/2014/main" val="77206188"/>
                    </a:ext>
                  </a:extLst>
                </a:gridCol>
                <a:gridCol w="526968">
                  <a:extLst>
                    <a:ext uri="{9D8B030D-6E8A-4147-A177-3AD203B41FA5}">
                      <a16:colId xmlns:a16="http://schemas.microsoft.com/office/drawing/2014/main" val="1019139771"/>
                    </a:ext>
                  </a:extLst>
                </a:gridCol>
                <a:gridCol w="526968">
                  <a:extLst>
                    <a:ext uri="{9D8B030D-6E8A-4147-A177-3AD203B41FA5}">
                      <a16:colId xmlns:a16="http://schemas.microsoft.com/office/drawing/2014/main" val="1930775561"/>
                    </a:ext>
                  </a:extLst>
                </a:gridCol>
                <a:gridCol w="526968">
                  <a:extLst>
                    <a:ext uri="{9D8B030D-6E8A-4147-A177-3AD203B41FA5}">
                      <a16:colId xmlns:a16="http://schemas.microsoft.com/office/drawing/2014/main" val="597777281"/>
                    </a:ext>
                  </a:extLst>
                </a:gridCol>
                <a:gridCol w="526968">
                  <a:extLst>
                    <a:ext uri="{9D8B030D-6E8A-4147-A177-3AD203B41FA5}">
                      <a16:colId xmlns:a16="http://schemas.microsoft.com/office/drawing/2014/main" val="1239362179"/>
                    </a:ext>
                  </a:extLst>
                </a:gridCol>
                <a:gridCol w="526968">
                  <a:extLst>
                    <a:ext uri="{9D8B030D-6E8A-4147-A177-3AD203B41FA5}">
                      <a16:colId xmlns:a16="http://schemas.microsoft.com/office/drawing/2014/main" val="890492066"/>
                    </a:ext>
                  </a:extLst>
                </a:gridCol>
                <a:gridCol w="526968">
                  <a:extLst>
                    <a:ext uri="{9D8B030D-6E8A-4147-A177-3AD203B41FA5}">
                      <a16:colId xmlns:a16="http://schemas.microsoft.com/office/drawing/2014/main" val="2322519504"/>
                    </a:ext>
                  </a:extLst>
                </a:gridCol>
                <a:gridCol w="526968">
                  <a:extLst>
                    <a:ext uri="{9D8B030D-6E8A-4147-A177-3AD203B41FA5}">
                      <a16:colId xmlns:a16="http://schemas.microsoft.com/office/drawing/2014/main" val="168530579"/>
                    </a:ext>
                  </a:extLst>
                </a:gridCol>
                <a:gridCol w="526968">
                  <a:extLst>
                    <a:ext uri="{9D8B030D-6E8A-4147-A177-3AD203B41FA5}">
                      <a16:colId xmlns:a16="http://schemas.microsoft.com/office/drawing/2014/main" val="3543656355"/>
                    </a:ext>
                  </a:extLst>
                </a:gridCol>
                <a:gridCol w="526968">
                  <a:extLst>
                    <a:ext uri="{9D8B030D-6E8A-4147-A177-3AD203B41FA5}">
                      <a16:colId xmlns:a16="http://schemas.microsoft.com/office/drawing/2014/main" val="2292968275"/>
                    </a:ext>
                  </a:extLst>
                </a:gridCol>
              </a:tblGrid>
              <a:tr h="299292">
                <a:tc>
                  <a:txBody>
                    <a:bodyPr/>
                    <a:lstStyle/>
                    <a:p>
                      <a:pPr algn="ctr"/>
                      <a:r>
                        <a:rPr lang="fr-FR" sz="800" dirty="0">
                          <a:latin typeface="Arial" panose="020B0604020202020204" pitchFamily="34" charset="0"/>
                          <a:cs typeface="Arial" panose="020B0604020202020204" pitchFamily="34" charset="0"/>
                        </a:rPr>
                        <a:t>127</a:t>
                      </a:r>
                    </a:p>
                  </a:txBody>
                  <a:tcPr marL="0" marR="0" marT="0" marB="0" anchor="ctr"/>
                </a:tc>
                <a:tc>
                  <a:txBody>
                    <a:bodyPr/>
                    <a:lstStyle/>
                    <a:p>
                      <a:pPr algn="ctr"/>
                      <a:r>
                        <a:rPr lang="fr-FR" sz="800" dirty="0">
                          <a:latin typeface="Arial" panose="020B0604020202020204" pitchFamily="34" charset="0"/>
                          <a:cs typeface="Arial" panose="020B0604020202020204" pitchFamily="34" charset="0"/>
                        </a:rPr>
                        <a:t>N/A</a:t>
                      </a:r>
                    </a:p>
                  </a:txBody>
                  <a:tcPr marL="0" marR="0" marT="0" marB="0" anchor="ct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fr-FR" sz="800" dirty="0">
                          <a:latin typeface="Arial" panose="020B0604020202020204" pitchFamily="34" charset="0"/>
                          <a:cs typeface="Arial" panose="020B0604020202020204" pitchFamily="34" charset="0"/>
                        </a:rPr>
                        <a:t>N/A</a:t>
                      </a:r>
                    </a:p>
                  </a:txBody>
                  <a:tcPr marL="0" marR="0" marT="0" marB="0" anchor="ctr"/>
                </a:tc>
                <a:tc>
                  <a:txBody>
                    <a:bodyPr/>
                    <a:lstStyle/>
                    <a:p>
                      <a:pPr algn="ctr"/>
                      <a:r>
                        <a:rPr lang="fr-FR" sz="800" dirty="0">
                          <a:latin typeface="Arial" panose="020B0604020202020204" pitchFamily="34" charset="0"/>
                          <a:cs typeface="Arial" panose="020B0604020202020204" pitchFamily="34" charset="0"/>
                        </a:rPr>
                        <a:t>7 (5%)</a:t>
                      </a:r>
                    </a:p>
                  </a:txBody>
                  <a:tcPr marL="0" marR="0" marT="0" marB="0" anchor="ctr"/>
                </a:tc>
                <a:tc>
                  <a:txBody>
                    <a:bodyPr/>
                    <a:lstStyle/>
                    <a:p>
                      <a:pPr algn="ctr"/>
                      <a:r>
                        <a:rPr lang="fr-FR" sz="800" dirty="0">
                          <a:latin typeface="Arial" panose="020B0604020202020204" pitchFamily="34" charset="0"/>
                          <a:cs typeface="Arial" panose="020B0604020202020204" pitchFamily="34" charset="0"/>
                        </a:rPr>
                        <a:t>29 (22%)</a:t>
                      </a:r>
                    </a:p>
                  </a:txBody>
                  <a:tcPr marL="0" marR="0" marT="0" marB="0" anchor="ctr"/>
                </a:tc>
                <a:tc>
                  <a:txBody>
                    <a:bodyPr/>
                    <a:lstStyle/>
                    <a:p>
                      <a:pPr algn="ctr"/>
                      <a:r>
                        <a:rPr lang="fr-FR" sz="500" dirty="0">
                          <a:latin typeface="Arial" panose="020B0604020202020204" pitchFamily="34" charset="0"/>
                          <a:cs typeface="Arial" panose="020B0604020202020204" pitchFamily="34" charset="0"/>
                        </a:rPr>
                        <a:t>All : 91 (72%)</a:t>
                      </a:r>
                    </a:p>
                    <a:p>
                      <a:pPr algn="ctr"/>
                      <a:r>
                        <a:rPr lang="fr-FR" sz="500" dirty="0">
                          <a:latin typeface="Arial" panose="020B0604020202020204" pitchFamily="34" charset="0"/>
                          <a:cs typeface="Arial" panose="020B0604020202020204" pitchFamily="34" charset="0"/>
                        </a:rPr>
                        <a:t>R : 54 (79%)</a:t>
                      </a:r>
                    </a:p>
                    <a:p>
                      <a:pPr algn="ctr"/>
                      <a:r>
                        <a:rPr lang="fr-FR" sz="500" dirty="0">
                          <a:latin typeface="Arial" panose="020B0604020202020204" pitchFamily="34" charset="0"/>
                          <a:cs typeface="Arial" panose="020B0604020202020204" pitchFamily="34" charset="0"/>
                        </a:rPr>
                        <a:t>BLR : 38 (64%)</a:t>
                      </a:r>
                    </a:p>
                  </a:txBody>
                  <a:tcPr marL="0" marR="0" marT="0" marB="0" anchor="ctr"/>
                </a:tc>
                <a:tc>
                  <a:txBody>
                    <a:bodyPr/>
                    <a:lstStyle/>
                    <a:p>
                      <a:pPr algn="ctr"/>
                      <a:r>
                        <a:rPr lang="fr-FR" sz="800" dirty="0">
                          <a:latin typeface="Arial" panose="020B0604020202020204" pitchFamily="34" charset="0"/>
                          <a:cs typeface="Arial" panose="020B0604020202020204" pitchFamily="34" charset="0"/>
                        </a:rPr>
                        <a:t>45 (49%)</a:t>
                      </a:r>
                    </a:p>
                  </a:txBody>
                  <a:tcPr marL="0" marR="0" marT="0" marB="0" anchor="ctr"/>
                </a:tc>
                <a:tc>
                  <a:txBody>
                    <a:bodyPr/>
                    <a:lstStyle/>
                    <a:p>
                      <a:pPr algn="ctr"/>
                      <a:r>
                        <a:rPr lang="fr-FR" sz="800" dirty="0">
                          <a:latin typeface="Arial" panose="020B0604020202020204" pitchFamily="34" charset="0"/>
                          <a:cs typeface="Arial" panose="020B0604020202020204" pitchFamily="34" charset="0"/>
                        </a:rPr>
                        <a:t>72 (78%)</a:t>
                      </a:r>
                    </a:p>
                  </a:txBody>
                  <a:tcPr marL="0" marR="0" marT="0" marB="0" anchor="ctr"/>
                </a:tc>
                <a:tc>
                  <a:txBody>
                    <a:bodyPr/>
                    <a:lstStyle/>
                    <a:p>
                      <a:pPr algn="ctr"/>
                      <a:r>
                        <a:rPr lang="fr-FR" sz="800" dirty="0">
                          <a:latin typeface="Arial" panose="020B0604020202020204" pitchFamily="34" charset="0"/>
                          <a:cs typeface="Arial" panose="020B0604020202020204" pitchFamily="34" charset="0"/>
                        </a:rPr>
                        <a:t>14mo</a:t>
                      </a:r>
                    </a:p>
                  </a:txBody>
                  <a:tcPr marL="0" marR="0" marT="0" marB="0" anchor="ctr"/>
                </a:tc>
                <a:tc>
                  <a:txBody>
                    <a:bodyPr/>
                    <a:lstStyle/>
                    <a:p>
                      <a:pPr algn="ctr"/>
                      <a:r>
                        <a:rPr lang="fr-FR" sz="800" dirty="0">
                          <a:latin typeface="Arial" panose="020B0604020202020204" pitchFamily="34" charset="0"/>
                          <a:cs typeface="Arial" panose="020B0604020202020204" pitchFamily="34" charset="0"/>
                        </a:rPr>
                        <a:t>20mo</a:t>
                      </a:r>
                    </a:p>
                  </a:txBody>
                  <a:tcPr marL="0" marR="0" marT="0"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1293169828"/>
                  </a:ext>
                </a:extLst>
              </a:tr>
              <a:tr h="299292">
                <a:tc>
                  <a:txBody>
                    <a:bodyPr/>
                    <a:lstStyle/>
                    <a:p>
                      <a:pPr algn="ctr"/>
                      <a:r>
                        <a:rPr lang="fr-FR" sz="800" dirty="0">
                          <a:latin typeface="Arial" panose="020B0604020202020204" pitchFamily="34" charset="0"/>
                          <a:cs typeface="Arial" panose="020B0604020202020204" pitchFamily="34" charset="0"/>
                        </a:rPr>
                        <a:t>119</a:t>
                      </a:r>
                    </a:p>
                  </a:txBody>
                  <a:tcPr marL="0" marR="0" marT="0" marB="0" anchor="ctr"/>
                </a:tc>
                <a:tc>
                  <a:txBody>
                    <a:bodyPr/>
                    <a:lstStyle/>
                    <a:p>
                      <a:pPr algn="ctr"/>
                      <a:r>
                        <a:rPr lang="fr-FR" sz="800" dirty="0">
                          <a:latin typeface="Arial" panose="020B0604020202020204" pitchFamily="34" charset="0"/>
                          <a:cs typeface="Arial" panose="020B0604020202020204" pitchFamily="34" charset="0"/>
                        </a:rPr>
                        <a:t>91 (76%)</a:t>
                      </a:r>
                    </a:p>
                  </a:txBody>
                  <a:tcPr marL="0" marR="0" marT="0" marB="0" anchor="ctr"/>
                </a:tc>
                <a:tc>
                  <a:txBody>
                    <a:bodyPr/>
                    <a:lstStyle/>
                    <a:p>
                      <a:pPr algn="ctr"/>
                      <a:r>
                        <a:rPr lang="fr-FR" sz="800" dirty="0">
                          <a:latin typeface="Arial" panose="020B0604020202020204" pitchFamily="34" charset="0"/>
                          <a:cs typeface="Arial" panose="020B0604020202020204" pitchFamily="34" charset="0"/>
                        </a:rPr>
                        <a:t>81 (89%)</a:t>
                      </a:r>
                    </a:p>
                  </a:txBody>
                  <a:tcPr marL="0" marR="0" marT="0" marB="0" anchor="ctr"/>
                </a:tc>
                <a:tc>
                  <a:txBody>
                    <a:bodyPr/>
                    <a:lstStyle/>
                    <a:p>
                      <a:pPr algn="ctr"/>
                      <a:r>
                        <a:rPr lang="fr-FR" sz="800" dirty="0">
                          <a:latin typeface="Arial" panose="020B0604020202020204" pitchFamily="34" charset="0"/>
                          <a:cs typeface="Arial" panose="020B0604020202020204" pitchFamily="34" charset="0"/>
                        </a:rPr>
                        <a:t>16 (13%)</a:t>
                      </a:r>
                    </a:p>
                  </a:txBody>
                  <a:tcPr marL="0" marR="0" marT="0" marB="0" anchor="ctr"/>
                </a:tc>
                <a:tc>
                  <a:txBody>
                    <a:bodyPr/>
                    <a:lstStyle/>
                    <a:p>
                      <a:pPr algn="ctr"/>
                      <a:r>
                        <a:rPr lang="fr-FR" sz="800" dirty="0">
                          <a:latin typeface="Arial" panose="020B0604020202020204" pitchFamily="34" charset="0"/>
                          <a:cs typeface="Arial" panose="020B0604020202020204" pitchFamily="34" charset="0"/>
                        </a:rPr>
                        <a:t>9 (7%)</a:t>
                      </a:r>
                    </a:p>
                  </a:txBody>
                  <a:tcPr marL="0" marR="0" marT="0" marB="0" anchor="ctr"/>
                </a:tc>
                <a:tc>
                  <a:txBody>
                    <a:bodyPr/>
                    <a:lstStyle/>
                    <a:p>
                      <a:pPr algn="ctr"/>
                      <a:r>
                        <a:rPr lang="fr-FR" sz="500" dirty="0">
                          <a:latin typeface="Arial" panose="020B0604020202020204" pitchFamily="34" charset="0"/>
                          <a:cs typeface="Arial" panose="020B0604020202020204" pitchFamily="34" charset="0"/>
                        </a:rPr>
                        <a:t>All : 72 (60%)</a:t>
                      </a:r>
                    </a:p>
                    <a:p>
                      <a:pPr algn="ctr"/>
                      <a:r>
                        <a:rPr lang="fr-FR" sz="500" dirty="0">
                          <a:latin typeface="Arial" panose="020B0604020202020204" pitchFamily="34" charset="0"/>
                          <a:cs typeface="Arial" panose="020B0604020202020204" pitchFamily="34" charset="0"/>
                        </a:rPr>
                        <a:t>R : 44 (68%)</a:t>
                      </a:r>
                    </a:p>
                    <a:p>
                      <a:pPr algn="ctr"/>
                      <a:r>
                        <a:rPr lang="fr-FR" sz="500" dirty="0">
                          <a:latin typeface="Arial" panose="020B0604020202020204" pitchFamily="34" charset="0"/>
                          <a:cs typeface="Arial" panose="020B0604020202020204" pitchFamily="34" charset="0"/>
                        </a:rPr>
                        <a:t>BLR : 28 (52%)</a:t>
                      </a:r>
                    </a:p>
                  </a:txBody>
                  <a:tcPr marL="0" marR="0" marT="0" marB="0" anchor="ctr"/>
                </a:tc>
                <a:tc>
                  <a:txBody>
                    <a:bodyPr/>
                    <a:lstStyle/>
                    <a:p>
                      <a:pPr algn="ctr"/>
                      <a:r>
                        <a:rPr lang="fr-FR" sz="800" dirty="0">
                          <a:latin typeface="Arial" panose="020B0604020202020204" pitchFamily="34" charset="0"/>
                          <a:cs typeface="Arial" panose="020B0604020202020204" pitchFamily="34" charset="0"/>
                        </a:rPr>
                        <a:t>18 (25%)</a:t>
                      </a:r>
                    </a:p>
                  </a:txBody>
                  <a:tcPr marL="0" marR="0" marT="0" marB="0" anchor="ctr"/>
                </a:tc>
                <a:tc>
                  <a:txBody>
                    <a:bodyPr/>
                    <a:lstStyle/>
                    <a:p>
                      <a:pPr algn="ctr"/>
                      <a:r>
                        <a:rPr lang="fr-FR" sz="800" dirty="0">
                          <a:latin typeface="Arial" panose="020B0604020202020204" pitchFamily="34" charset="0"/>
                          <a:cs typeface="Arial" panose="020B0604020202020204" pitchFamily="34" charset="0"/>
                        </a:rPr>
                        <a:t>24 (33%)</a:t>
                      </a:r>
                    </a:p>
                  </a:txBody>
                  <a:tcPr marL="0" marR="0" marT="0" marB="0" anchor="ctr"/>
                </a:tc>
                <a:tc>
                  <a:txBody>
                    <a:bodyPr/>
                    <a:lstStyle/>
                    <a:p>
                      <a:pPr algn="ctr"/>
                      <a:r>
                        <a:rPr lang="fr-FR" sz="800" dirty="0">
                          <a:latin typeface="Arial" panose="020B0604020202020204" pitchFamily="34" charset="0"/>
                          <a:cs typeface="Arial" panose="020B0604020202020204" pitchFamily="34" charset="0"/>
                        </a:rPr>
                        <a:t>16mo</a:t>
                      </a:r>
                    </a:p>
                  </a:txBody>
                  <a:tcPr marL="0" marR="0" marT="0" marB="0" anchor="ctr"/>
                </a:tc>
                <a:tc>
                  <a:txBody>
                    <a:bodyPr/>
                    <a:lstStyle/>
                    <a:p>
                      <a:pPr algn="ctr"/>
                      <a:r>
                        <a:rPr lang="fr-FR" sz="800" dirty="0">
                          <a:latin typeface="Arial" panose="020B0604020202020204" pitchFamily="34" charset="0"/>
                          <a:cs typeface="Arial" panose="020B0604020202020204" pitchFamily="34" charset="0"/>
                        </a:rPr>
                        <a:t>35mo</a:t>
                      </a:r>
                    </a:p>
                  </a:txBody>
                  <a:tcPr marL="0" marR="0" marT="0"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4049733137"/>
                  </a:ext>
                </a:extLst>
              </a:tr>
              <a:tr h="299292">
                <a:tc>
                  <a:txBody>
                    <a:bodyPr/>
                    <a:lstStyle/>
                    <a:p>
                      <a:pPr algn="ctr"/>
                      <a:r>
                        <a:rPr lang="fr-FR" sz="800" dirty="0">
                          <a:latin typeface="Arial" panose="020B0604020202020204" pitchFamily="34" charset="0"/>
                          <a:cs typeface="Arial" panose="020B0604020202020204" pitchFamily="34" charset="0"/>
                        </a:rPr>
                        <a:t>32</a:t>
                      </a:r>
                    </a:p>
                  </a:txBody>
                  <a:tcPr marL="0" marR="0" marT="0" marB="0" anchor="ct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N/A</a:t>
                      </a:r>
                    </a:p>
                  </a:txBody>
                  <a:tcPr marL="0" marR="0" marT="0" marB="0" anchor="ct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N/A</a:t>
                      </a:r>
                    </a:p>
                  </a:txBody>
                  <a:tcPr marL="0" marR="0" marT="0" marB="0" anchor="ctr"/>
                </a:tc>
                <a:tc>
                  <a:txBody>
                    <a:bodyPr/>
                    <a:lstStyle/>
                    <a:p>
                      <a:pPr algn="ctr"/>
                      <a:r>
                        <a:rPr lang="fr-FR" sz="800" dirty="0">
                          <a:latin typeface="Arial" panose="020B0604020202020204" pitchFamily="34" charset="0"/>
                          <a:cs typeface="Arial" panose="020B0604020202020204" pitchFamily="34" charset="0"/>
                        </a:rPr>
                        <a:t>4 (12%)</a:t>
                      </a:r>
                    </a:p>
                  </a:txBody>
                  <a:tcPr marL="0" marR="0" marT="0" marB="0" anchor="ctr"/>
                </a:tc>
                <a:tc>
                  <a:txBody>
                    <a:bodyPr/>
                    <a:lstStyle/>
                    <a:p>
                      <a:pPr algn="ctr"/>
                      <a:r>
                        <a:rPr lang="fr-FR" sz="800" dirty="0">
                          <a:latin typeface="Arial" panose="020B0604020202020204" pitchFamily="34" charset="0"/>
                          <a:cs typeface="Arial" panose="020B0604020202020204" pitchFamily="34" charset="0"/>
                        </a:rPr>
                        <a:t>7 (22%)</a:t>
                      </a:r>
                    </a:p>
                  </a:txBody>
                  <a:tcPr marL="0" marR="0" marT="0" marB="0" anchor="ctr"/>
                </a:tc>
                <a:tc>
                  <a:txBody>
                    <a:bodyPr/>
                    <a:lstStyle/>
                    <a:p>
                      <a:pPr algn="ctr"/>
                      <a:r>
                        <a:rPr lang="fr-FR" sz="800" dirty="0">
                          <a:latin typeface="Arial" panose="020B0604020202020204" pitchFamily="34" charset="0"/>
                          <a:cs typeface="Arial" panose="020B0604020202020204" pitchFamily="34" charset="0"/>
                        </a:rPr>
                        <a:t>21 (62%)</a:t>
                      </a:r>
                    </a:p>
                  </a:txBody>
                  <a:tcPr marL="0" marR="0" marT="0" marB="0" anchor="ctr"/>
                </a:tc>
                <a:tc>
                  <a:txBody>
                    <a:bodyPr/>
                    <a:lstStyle/>
                    <a:p>
                      <a:pPr algn="ctr"/>
                      <a:r>
                        <a:rPr lang="fr-FR" sz="800" dirty="0">
                          <a:latin typeface="Arial" panose="020B0604020202020204" pitchFamily="34" charset="0"/>
                          <a:cs typeface="Arial" panose="020B0604020202020204" pitchFamily="34" charset="0"/>
                        </a:rPr>
                        <a:t>17 (81%)</a:t>
                      </a:r>
                    </a:p>
                  </a:txBody>
                  <a:tcPr marL="0" marR="0" marT="0" marB="0" anchor="ctr"/>
                </a:tc>
                <a:tc>
                  <a:txBody>
                    <a:bodyPr/>
                    <a:lstStyle/>
                    <a:p>
                      <a:pPr algn="ctr"/>
                      <a:r>
                        <a:rPr lang="fr-FR" sz="800" dirty="0">
                          <a:latin typeface="Arial" panose="020B0604020202020204" pitchFamily="34" charset="0"/>
                          <a:cs typeface="Arial" panose="020B0604020202020204" pitchFamily="34" charset="0"/>
                        </a:rPr>
                        <a:t>19 (90%)</a:t>
                      </a:r>
                    </a:p>
                  </a:txBody>
                  <a:tcPr marL="0" marR="0" marT="0" marB="0" anchor="ctr"/>
                </a:tc>
                <a:tc>
                  <a:txBody>
                    <a:bodyPr/>
                    <a:lstStyle/>
                    <a:p>
                      <a:pPr algn="ctr"/>
                      <a:r>
                        <a:rPr lang="fr-FR" sz="800" dirty="0">
                          <a:latin typeface="Arial" panose="020B0604020202020204" pitchFamily="34" charset="0"/>
                          <a:cs typeface="Arial" panose="020B0604020202020204" pitchFamily="34" charset="0"/>
                        </a:rPr>
                        <a:t>1yr : 42%</a:t>
                      </a:r>
                    </a:p>
                  </a:txBody>
                  <a:tcPr marL="0" marR="0" marT="0" marB="0" anchor="ctr"/>
                </a:tc>
                <a:tc>
                  <a:txBody>
                    <a:bodyPr/>
                    <a:lstStyle/>
                    <a:p>
                      <a:pPr algn="ctr"/>
                      <a:r>
                        <a:rPr lang="fr-FR" sz="800" dirty="0">
                          <a:latin typeface="Arial" panose="020B0604020202020204" pitchFamily="34" charset="0"/>
                          <a:cs typeface="Arial" panose="020B0604020202020204" pitchFamily="34" charset="0"/>
                        </a:rPr>
                        <a:t>NR</a:t>
                      </a:r>
                    </a:p>
                  </a:txBody>
                  <a:tcPr marL="0" marR="0" marT="0"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760001631"/>
                  </a:ext>
                </a:extLst>
              </a:tr>
              <a:tr h="299292">
                <a:tc>
                  <a:txBody>
                    <a:bodyPr/>
                    <a:lstStyle/>
                    <a:p>
                      <a:pPr algn="ctr"/>
                      <a:r>
                        <a:rPr lang="fr-FR" sz="800" dirty="0">
                          <a:latin typeface="Arial" panose="020B0604020202020204" pitchFamily="34" charset="0"/>
                          <a:cs typeface="Arial" panose="020B0604020202020204" pitchFamily="34" charset="0"/>
                        </a:rPr>
                        <a:t>20</a:t>
                      </a:r>
                    </a:p>
                  </a:txBody>
                  <a:tcPr marL="0" marR="0" marT="0" marB="0" anchor="ctr"/>
                </a:tc>
                <a:tc>
                  <a:txBody>
                    <a:bodyPr/>
                    <a:lstStyle/>
                    <a:p>
                      <a:pPr algn="ctr"/>
                      <a:r>
                        <a:rPr lang="fr-FR" sz="800" dirty="0">
                          <a:latin typeface="Arial" panose="020B0604020202020204" pitchFamily="34" charset="0"/>
                          <a:cs typeface="Arial" panose="020B0604020202020204" pitchFamily="34" charset="0"/>
                        </a:rPr>
                        <a:t>19 (95%)</a:t>
                      </a:r>
                    </a:p>
                  </a:txBody>
                  <a:tcPr marL="0" marR="0" marT="0" marB="0" anchor="ctr"/>
                </a:tc>
                <a:tc>
                  <a:txBody>
                    <a:bodyPr/>
                    <a:lstStyle/>
                    <a:p>
                      <a:pPr algn="ctr"/>
                      <a:r>
                        <a:rPr lang="fr-FR" sz="800" dirty="0">
                          <a:latin typeface="Arial" panose="020B0604020202020204" pitchFamily="34" charset="0"/>
                          <a:cs typeface="Arial" panose="020B0604020202020204" pitchFamily="34" charset="0"/>
                        </a:rPr>
                        <a:t>18 (90%)</a:t>
                      </a:r>
                    </a:p>
                  </a:txBody>
                  <a:tcPr marL="0" marR="0" marT="0" marB="0" anchor="ctr"/>
                </a:tc>
                <a:tc>
                  <a:txBody>
                    <a:bodyPr/>
                    <a:lstStyle/>
                    <a:p>
                      <a:pPr algn="ctr"/>
                      <a:r>
                        <a:rPr lang="fr-FR" sz="800" dirty="0">
                          <a:latin typeface="Arial" panose="020B0604020202020204" pitchFamily="34" charset="0"/>
                          <a:cs typeface="Arial" panose="020B0604020202020204" pitchFamily="34" charset="0"/>
                        </a:rPr>
                        <a:t>6 (30%)</a:t>
                      </a:r>
                    </a:p>
                  </a:txBody>
                  <a:tcPr marL="0" marR="0" marT="0" marB="0" anchor="ctr"/>
                </a:tc>
                <a:tc>
                  <a:txBody>
                    <a:bodyPr/>
                    <a:lstStyle/>
                    <a:p>
                      <a:pPr algn="ctr"/>
                      <a:r>
                        <a:rPr lang="fr-FR" sz="800" dirty="0">
                          <a:latin typeface="Arial" panose="020B0604020202020204" pitchFamily="34" charset="0"/>
                          <a:cs typeface="Arial" panose="020B0604020202020204" pitchFamily="34" charset="0"/>
                        </a:rPr>
                        <a:t>2 (7%)</a:t>
                      </a:r>
                    </a:p>
                  </a:txBody>
                  <a:tcPr marL="0" marR="0" marT="0" marB="0" anchor="ctr"/>
                </a:tc>
                <a:tc>
                  <a:txBody>
                    <a:bodyPr/>
                    <a:lstStyle/>
                    <a:p>
                      <a:pPr algn="ctr"/>
                      <a:r>
                        <a:rPr lang="fr-FR" sz="800" dirty="0">
                          <a:latin typeface="Arial" panose="020B0604020202020204" pitchFamily="34" charset="0"/>
                          <a:cs typeface="Arial" panose="020B0604020202020204" pitchFamily="34" charset="0"/>
                        </a:rPr>
                        <a:t>12 (60%)</a:t>
                      </a:r>
                    </a:p>
                  </a:txBody>
                  <a:tcPr marL="0" marR="0" marT="0" marB="0" anchor="ctr"/>
                </a:tc>
                <a:tc>
                  <a:txBody>
                    <a:bodyPr/>
                    <a:lstStyle/>
                    <a:p>
                      <a:pPr algn="ctr"/>
                      <a:r>
                        <a:rPr lang="fr-FR" sz="800" dirty="0">
                          <a:latin typeface="Arial" panose="020B0604020202020204" pitchFamily="34" charset="0"/>
                          <a:cs typeface="Arial" panose="020B0604020202020204" pitchFamily="34" charset="0"/>
                        </a:rPr>
                        <a:t>10 (83%)</a:t>
                      </a:r>
                    </a:p>
                  </a:txBody>
                  <a:tcPr marL="0" marR="0" marT="0" marB="0" anchor="ctr"/>
                </a:tc>
                <a:tc>
                  <a:txBody>
                    <a:bodyPr/>
                    <a:lstStyle/>
                    <a:p>
                      <a:pPr algn="ctr"/>
                      <a:r>
                        <a:rPr lang="fr-FR" sz="800" dirty="0">
                          <a:latin typeface="Arial" panose="020B0604020202020204" pitchFamily="34" charset="0"/>
                          <a:cs typeface="Arial" panose="020B0604020202020204" pitchFamily="34" charset="0"/>
                        </a:rPr>
                        <a:t>7 (58%)</a:t>
                      </a:r>
                    </a:p>
                  </a:txBody>
                  <a:tcPr marL="0" marR="0" marT="0" marB="0" anchor="ctr"/>
                </a:tc>
                <a:tc>
                  <a:txBody>
                    <a:bodyPr/>
                    <a:lstStyle/>
                    <a:p>
                      <a:pPr algn="ctr"/>
                      <a:r>
                        <a:rPr lang="fr-FR" sz="800" dirty="0">
                          <a:latin typeface="Arial" panose="020B0604020202020204" pitchFamily="34" charset="0"/>
                          <a:cs typeface="Arial" panose="020B0604020202020204" pitchFamily="34" charset="0"/>
                        </a:rPr>
                        <a:t>1yr : 79%</a:t>
                      </a:r>
                    </a:p>
                  </a:txBody>
                  <a:tcPr marL="0" marR="0" marT="0" marB="0" anchor="ctr"/>
                </a:tc>
                <a:tc>
                  <a:txBody>
                    <a:bodyPr/>
                    <a:lstStyle/>
                    <a:p>
                      <a:pPr algn="ctr"/>
                      <a:r>
                        <a:rPr lang="fr-FR" sz="800" dirty="0">
                          <a:latin typeface="Arial" panose="020B0604020202020204" pitchFamily="34" charset="0"/>
                          <a:cs typeface="Arial" panose="020B0604020202020204" pitchFamily="34" charset="0"/>
                        </a:rPr>
                        <a:t>NR</a:t>
                      </a:r>
                    </a:p>
                  </a:txBody>
                  <a:tcPr marL="0" marR="0" marT="0"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4274015364"/>
                  </a:ext>
                </a:extLst>
              </a:tr>
              <a:tr h="299292">
                <a:tc>
                  <a:txBody>
                    <a:bodyPr/>
                    <a:lstStyle/>
                    <a:p>
                      <a:pPr algn="ctr"/>
                      <a:r>
                        <a:rPr lang="fr-FR" sz="800" dirty="0">
                          <a:latin typeface="Arial" panose="020B0604020202020204" pitchFamily="34" charset="0"/>
                          <a:cs typeface="Arial" panose="020B0604020202020204" pitchFamily="34" charset="0"/>
                        </a:rPr>
                        <a:t>20</a:t>
                      </a:r>
                    </a:p>
                  </a:txBody>
                  <a:tcPr marL="0" marR="0" marT="0" marB="0" anchor="ctr"/>
                </a:tc>
                <a:tc>
                  <a:txBody>
                    <a:bodyPr/>
                    <a:lstStyle/>
                    <a:p>
                      <a:pPr algn="ctr"/>
                      <a:r>
                        <a:rPr lang="fr-FR" sz="800" dirty="0">
                          <a:latin typeface="Arial" panose="020B0604020202020204" pitchFamily="34" charset="0"/>
                          <a:cs typeface="Arial" panose="020B0604020202020204" pitchFamily="34" charset="0"/>
                        </a:rPr>
                        <a:t>19 (95%)</a:t>
                      </a:r>
                    </a:p>
                  </a:txBody>
                  <a:tcPr marL="0" marR="0" marT="0" marB="0" anchor="ctr"/>
                </a:tc>
                <a:tc>
                  <a:txBody>
                    <a:bodyPr/>
                    <a:lstStyle/>
                    <a:p>
                      <a:pPr algn="ctr"/>
                      <a:r>
                        <a:rPr lang="fr-FR" sz="800" dirty="0">
                          <a:latin typeface="Arial" panose="020B0604020202020204" pitchFamily="34" charset="0"/>
                          <a:cs typeface="Arial" panose="020B0604020202020204" pitchFamily="34" charset="0"/>
                        </a:rPr>
                        <a:t>15 (75%)</a:t>
                      </a:r>
                    </a:p>
                  </a:txBody>
                  <a:tcPr marL="0" marR="0" marT="0" marB="0" anchor="ctr"/>
                </a:tc>
                <a:tc>
                  <a:txBody>
                    <a:bodyPr/>
                    <a:lstStyle/>
                    <a:p>
                      <a:pPr algn="ctr"/>
                      <a:r>
                        <a:rPr lang="fr-FR" sz="800" dirty="0">
                          <a:latin typeface="Arial" panose="020B0604020202020204" pitchFamily="34" charset="0"/>
                          <a:cs typeface="Arial" panose="020B0604020202020204" pitchFamily="34" charset="0"/>
                        </a:rPr>
                        <a:t>3 (15%)</a:t>
                      </a:r>
                    </a:p>
                  </a:txBody>
                  <a:tcPr marL="0" marR="0" marT="0" marB="0" anchor="ctr"/>
                </a:tc>
                <a:tc>
                  <a:txBody>
                    <a:bodyPr/>
                    <a:lstStyle/>
                    <a:p>
                      <a:pPr algn="ctr"/>
                      <a:r>
                        <a:rPr lang="fr-FR" sz="800" dirty="0">
                          <a:latin typeface="Arial" panose="020B0604020202020204" pitchFamily="34" charset="0"/>
                          <a:cs typeface="Arial" panose="020B0604020202020204" pitchFamily="34" charset="0"/>
                        </a:rPr>
                        <a:t>6 (30%)</a:t>
                      </a:r>
                    </a:p>
                  </a:txBody>
                  <a:tcPr marL="0" marR="0" marT="0" marB="0" anchor="ctr"/>
                </a:tc>
                <a:tc>
                  <a:txBody>
                    <a:bodyPr/>
                    <a:lstStyle/>
                    <a:p>
                      <a:pPr algn="ctr"/>
                      <a:r>
                        <a:rPr lang="fr-FR" sz="800" dirty="0">
                          <a:latin typeface="Arial" panose="020B0604020202020204" pitchFamily="34" charset="0"/>
                          <a:cs typeface="Arial" panose="020B0604020202020204" pitchFamily="34" charset="0"/>
                        </a:rPr>
                        <a:t>11 (55%)</a:t>
                      </a:r>
                    </a:p>
                  </a:txBody>
                  <a:tcPr marL="0" marR="0" marT="0" marB="0" anchor="ctr"/>
                </a:tc>
                <a:tc>
                  <a:txBody>
                    <a:bodyPr/>
                    <a:lstStyle/>
                    <a:p>
                      <a:pPr algn="ctr"/>
                      <a:r>
                        <a:rPr lang="fr-FR" sz="800" dirty="0">
                          <a:latin typeface="Arial" panose="020B0604020202020204" pitchFamily="34" charset="0"/>
                          <a:cs typeface="Arial" panose="020B0604020202020204" pitchFamily="34" charset="0"/>
                        </a:rPr>
                        <a:t>9 (82%)</a:t>
                      </a:r>
                    </a:p>
                  </a:txBody>
                  <a:tcPr marL="0" marR="0" marT="0" marB="0" anchor="ctr"/>
                </a:tc>
                <a:tc>
                  <a:txBody>
                    <a:bodyPr/>
                    <a:lstStyle/>
                    <a:p>
                      <a:pPr algn="ctr"/>
                      <a:r>
                        <a:rPr lang="fr-FR" sz="800" dirty="0">
                          <a:latin typeface="Arial" panose="020B0604020202020204" pitchFamily="34" charset="0"/>
                          <a:cs typeface="Arial" panose="020B0604020202020204" pitchFamily="34" charset="0"/>
                        </a:rPr>
                        <a:t>8 (73%)</a:t>
                      </a:r>
                    </a:p>
                  </a:txBody>
                  <a:tcPr marL="0" marR="0" marT="0" marB="0" anchor="ctr"/>
                </a:tc>
                <a:tc>
                  <a:txBody>
                    <a:bodyPr/>
                    <a:lstStyle/>
                    <a:p>
                      <a:pPr algn="ctr"/>
                      <a:r>
                        <a:rPr lang="fr-FR" sz="800" dirty="0">
                          <a:latin typeface="Arial" panose="020B0604020202020204" pitchFamily="34" charset="0"/>
                          <a:cs typeface="Arial" panose="020B0604020202020204" pitchFamily="34" charset="0"/>
                        </a:rPr>
                        <a:t>1yr : 84%</a:t>
                      </a:r>
                    </a:p>
                  </a:txBody>
                  <a:tcPr marL="0" marR="0" marT="0" marB="0" anchor="ctr"/>
                </a:tc>
                <a:tc>
                  <a:txBody>
                    <a:bodyPr/>
                    <a:lstStyle/>
                    <a:p>
                      <a:pPr algn="ctr"/>
                      <a:r>
                        <a:rPr kumimoji="0" lang="fr-FR"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NR</a:t>
                      </a:r>
                      <a:endParaRPr lang="fr-FR" sz="800" dirty="0">
                        <a:latin typeface="Arial" panose="020B0604020202020204" pitchFamily="34" charset="0"/>
                        <a:cs typeface="Arial" panose="020B0604020202020204" pitchFamily="34" charset="0"/>
                      </a:endParaRPr>
                    </a:p>
                  </a:txBody>
                  <a:tcPr marL="0" marR="0" marT="0"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1845546182"/>
                  </a:ext>
                </a:extLst>
              </a:tr>
              <a:tr h="299292">
                <a:tc>
                  <a:txBody>
                    <a:bodyPr/>
                    <a:lstStyle/>
                    <a:p>
                      <a:pPr algn="ctr"/>
                      <a:r>
                        <a:rPr lang="fr-FR" sz="800" dirty="0">
                          <a:latin typeface="Arial" panose="020B0604020202020204" pitchFamily="34" charset="0"/>
                          <a:cs typeface="Arial" panose="020B0604020202020204" pitchFamily="34" charset="0"/>
                        </a:rPr>
                        <a:t>16</a:t>
                      </a:r>
                    </a:p>
                  </a:txBody>
                  <a:tcPr marL="0" marR="0" marT="0" marB="0" anchor="ctr"/>
                </a:tc>
                <a:tc>
                  <a:txBody>
                    <a:bodyPr/>
                    <a:lstStyle/>
                    <a:p>
                      <a:pPr algn="ctr"/>
                      <a:r>
                        <a:rPr lang="fr-FR" sz="800" dirty="0">
                          <a:latin typeface="Arial" panose="020B0604020202020204" pitchFamily="34" charset="0"/>
                          <a:cs typeface="Arial" panose="020B0604020202020204" pitchFamily="34" charset="0"/>
                        </a:rPr>
                        <a:t>14 (88%)</a:t>
                      </a:r>
                    </a:p>
                  </a:txBody>
                  <a:tcPr marL="0" marR="0" marT="0" marB="0" anchor="ctr"/>
                </a:tc>
                <a:tc>
                  <a:txBody>
                    <a:bodyPr/>
                    <a:lstStyle/>
                    <a:p>
                      <a:pPr algn="ctr"/>
                      <a:r>
                        <a:rPr lang="fr-FR" sz="800" dirty="0">
                          <a:latin typeface="Arial" panose="020B0604020202020204" pitchFamily="34" charset="0"/>
                          <a:cs typeface="Arial" panose="020B0604020202020204" pitchFamily="34" charset="0"/>
                        </a:rPr>
                        <a:t>12 (75%)</a:t>
                      </a:r>
                    </a:p>
                  </a:txBody>
                  <a:tcPr marL="0" marR="0" marT="0" marB="0" anchor="ctr"/>
                </a:tc>
                <a:tc>
                  <a:txBody>
                    <a:bodyPr/>
                    <a:lstStyle/>
                    <a:p>
                      <a:pPr algn="ctr"/>
                      <a:r>
                        <a:rPr lang="fr-FR" sz="800" dirty="0">
                          <a:latin typeface="Arial" panose="020B0604020202020204" pitchFamily="34" charset="0"/>
                          <a:cs typeface="Arial" panose="020B0604020202020204" pitchFamily="34" charset="0"/>
                        </a:rPr>
                        <a:t>6 (38%)</a:t>
                      </a:r>
                    </a:p>
                  </a:txBody>
                  <a:tcPr marL="0" marR="0" marT="0" marB="0" anchor="ctr"/>
                </a:tc>
                <a:tc>
                  <a:txBody>
                    <a:bodyPr/>
                    <a:lstStyle/>
                    <a:p>
                      <a:pPr algn="ctr"/>
                      <a:r>
                        <a:rPr lang="fr-FR" sz="800" dirty="0">
                          <a:latin typeface="Arial" panose="020B0604020202020204" pitchFamily="34" charset="0"/>
                          <a:cs typeface="Arial" panose="020B0604020202020204" pitchFamily="34" charset="0"/>
                        </a:rPr>
                        <a:t>2 (13%)</a:t>
                      </a:r>
                    </a:p>
                  </a:txBody>
                  <a:tcPr marL="0" marR="0" marT="0" marB="0" anchor="ctr"/>
                </a:tc>
                <a:tc>
                  <a:txBody>
                    <a:bodyPr/>
                    <a:lstStyle/>
                    <a:p>
                      <a:pPr algn="ctr"/>
                      <a:r>
                        <a:rPr lang="fr-FR" sz="800" dirty="0">
                          <a:latin typeface="Arial" panose="020B0604020202020204" pitchFamily="34" charset="0"/>
                          <a:cs typeface="Arial" panose="020B0604020202020204" pitchFamily="34" charset="0"/>
                        </a:rPr>
                        <a:t>8 (50%)</a:t>
                      </a:r>
                    </a:p>
                  </a:txBody>
                  <a:tcPr marL="0" marR="0" marT="0" marB="0" anchor="ctr"/>
                </a:tc>
                <a:tc>
                  <a:txBody>
                    <a:bodyPr/>
                    <a:lstStyle/>
                    <a:p>
                      <a:pPr algn="ctr"/>
                      <a:r>
                        <a:rPr lang="fr-FR" sz="800" dirty="0">
                          <a:latin typeface="Arial" panose="020B0604020202020204" pitchFamily="34" charset="0"/>
                          <a:cs typeface="Arial" panose="020B0604020202020204" pitchFamily="34" charset="0"/>
                        </a:rPr>
                        <a:t>5 (63%)</a:t>
                      </a:r>
                    </a:p>
                  </a:txBody>
                  <a:tcPr marL="0" marR="0" marT="0" marB="0" anchor="ctr"/>
                </a:tc>
                <a:tc>
                  <a:txBody>
                    <a:bodyPr/>
                    <a:lstStyle/>
                    <a:p>
                      <a:pPr algn="ctr"/>
                      <a:r>
                        <a:rPr lang="fr-FR" sz="800" dirty="0">
                          <a:latin typeface="Arial" panose="020B0604020202020204" pitchFamily="34" charset="0"/>
                          <a:cs typeface="Arial" panose="020B0604020202020204" pitchFamily="34" charset="0"/>
                        </a:rPr>
                        <a:t>2 (25%)</a:t>
                      </a:r>
                    </a:p>
                  </a:txBody>
                  <a:tcPr marL="0" marR="0" marT="0" marB="0" anchor="ctr"/>
                </a:tc>
                <a:tc>
                  <a:txBody>
                    <a:bodyPr/>
                    <a:lstStyle/>
                    <a:p>
                      <a:pPr algn="ctr"/>
                      <a:r>
                        <a:rPr lang="fr-FR" sz="800" dirty="0">
                          <a:latin typeface="Arial" panose="020B0604020202020204" pitchFamily="34" charset="0"/>
                          <a:cs typeface="Arial" panose="020B0604020202020204" pitchFamily="34" charset="0"/>
                        </a:rPr>
                        <a:t>1yr : 64%</a:t>
                      </a:r>
                    </a:p>
                  </a:txBody>
                  <a:tcPr marL="0" marR="0" marT="0" marB="0" anchor="ctr"/>
                </a:tc>
                <a:tc>
                  <a:txBody>
                    <a:bodyPr/>
                    <a:lstStyle/>
                    <a:p>
                      <a:pPr algn="ctr"/>
                      <a:r>
                        <a:rPr kumimoji="0" lang="fr-FR"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NR</a:t>
                      </a:r>
                      <a:endParaRPr lang="fr-FR" sz="800" dirty="0">
                        <a:latin typeface="Arial" panose="020B0604020202020204" pitchFamily="34" charset="0"/>
                        <a:cs typeface="Arial" panose="020B0604020202020204" pitchFamily="34" charset="0"/>
                      </a:endParaRPr>
                    </a:p>
                  </a:txBody>
                  <a:tcPr marL="0" marR="0" marT="0"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218063238"/>
                  </a:ext>
                </a:extLst>
              </a:tr>
              <a:tr h="299292">
                <a:tc>
                  <a:txBody>
                    <a:bodyPr/>
                    <a:lstStyle/>
                    <a:p>
                      <a:pPr algn="ctr"/>
                      <a:r>
                        <a:rPr lang="fr-FR" sz="800" dirty="0">
                          <a:latin typeface="Arial" panose="020B0604020202020204" pitchFamily="34" charset="0"/>
                          <a:cs typeface="Arial" panose="020B0604020202020204" pitchFamily="34" charset="0"/>
                        </a:rPr>
                        <a:t>55</a:t>
                      </a:r>
                    </a:p>
                  </a:txBody>
                  <a:tcPr marL="0" marR="0" marT="0" marB="0" anchor="ctr"/>
                </a:tc>
                <a:tc>
                  <a:txBody>
                    <a:bodyPr/>
                    <a:lstStyle/>
                    <a:p>
                      <a:pPr algn="ctr"/>
                      <a:r>
                        <a:rPr lang="fr-FR" sz="800" dirty="0">
                          <a:latin typeface="Arial" panose="020B0604020202020204" pitchFamily="34" charset="0"/>
                          <a:cs typeface="Arial" panose="020B0604020202020204" pitchFamily="34" charset="0"/>
                        </a:rPr>
                        <a:t>53 (96%)</a:t>
                      </a:r>
                    </a:p>
                  </a:txBody>
                  <a:tcPr marL="0" marR="0" marT="0" marB="0" anchor="ctr"/>
                </a:tc>
                <a:tc>
                  <a:txBody>
                    <a:bodyPr/>
                    <a:lstStyle/>
                    <a:p>
                      <a:pPr algn="ctr"/>
                      <a:r>
                        <a:rPr lang="fr-FR" sz="800" dirty="0">
                          <a:latin typeface="Arial" panose="020B0604020202020204" pitchFamily="34" charset="0"/>
                          <a:cs typeface="Arial" panose="020B0604020202020204" pitchFamily="34" charset="0"/>
                        </a:rPr>
                        <a:t>46 (84%)</a:t>
                      </a:r>
                    </a:p>
                  </a:txBody>
                  <a:tcPr marL="0" marR="0" marT="0" marB="0" anchor="ctr"/>
                </a:tc>
                <a:tc>
                  <a:txBody>
                    <a:bodyPr/>
                    <a:lstStyle/>
                    <a:p>
                      <a:pPr algn="ctr"/>
                      <a:r>
                        <a:rPr lang="fr-FR" sz="800" dirty="0">
                          <a:latin typeface="Arial" panose="020B0604020202020204" pitchFamily="34" charset="0"/>
                          <a:cs typeface="Arial" panose="020B0604020202020204" pitchFamily="34" charset="0"/>
                        </a:rPr>
                        <a:t>12 (22%)</a:t>
                      </a:r>
                    </a:p>
                  </a:txBody>
                  <a:tcPr marL="0" marR="0" marT="0" marB="0" anchor="ctr"/>
                </a:tc>
                <a:tc>
                  <a:txBody>
                    <a:bodyPr/>
                    <a:lstStyle/>
                    <a:p>
                      <a:pPr algn="ctr"/>
                      <a:r>
                        <a:rPr lang="fr-FR" sz="800" dirty="0">
                          <a:latin typeface="Arial" panose="020B0604020202020204" pitchFamily="34" charset="0"/>
                          <a:cs typeface="Arial" panose="020B0604020202020204" pitchFamily="34" charset="0"/>
                        </a:rPr>
                        <a:t>3 (5%)</a:t>
                      </a:r>
                    </a:p>
                  </a:txBody>
                  <a:tcPr marL="0" marR="0" marT="0" marB="0" anchor="ctr"/>
                </a:tc>
                <a:tc>
                  <a:txBody>
                    <a:bodyPr/>
                    <a:lstStyle/>
                    <a:p>
                      <a:pPr algn="ctr"/>
                      <a:r>
                        <a:rPr lang="fr-FR" sz="800" dirty="0">
                          <a:latin typeface="Arial" panose="020B0604020202020204" pitchFamily="34" charset="0"/>
                          <a:cs typeface="Arial" panose="020B0604020202020204" pitchFamily="34" charset="0"/>
                        </a:rPr>
                        <a:t>40 (73%)</a:t>
                      </a:r>
                    </a:p>
                  </a:txBody>
                  <a:tcPr marL="0" marR="0" marT="0" marB="0" anchor="ctr"/>
                </a:tc>
                <a:tc>
                  <a:txBody>
                    <a:bodyPr/>
                    <a:lstStyle/>
                    <a:p>
                      <a:pPr algn="ctr"/>
                      <a:r>
                        <a:rPr lang="fr-FR" sz="800" dirty="0">
                          <a:latin typeface="Arial" panose="020B0604020202020204" pitchFamily="34" charset="0"/>
                          <a:cs typeface="Arial" panose="020B0604020202020204" pitchFamily="34" charset="0"/>
                        </a:rPr>
                        <a:t>6 (15%)</a:t>
                      </a:r>
                    </a:p>
                  </a:txBody>
                  <a:tcPr marL="0" marR="0" marT="0" marB="0" anchor="ctr"/>
                </a:tc>
                <a:tc>
                  <a:txBody>
                    <a:bodyPr/>
                    <a:lstStyle/>
                    <a:p>
                      <a:pPr algn="ctr"/>
                      <a:r>
                        <a:rPr lang="fr-FR" sz="800" dirty="0">
                          <a:latin typeface="Arial" panose="020B0604020202020204" pitchFamily="34" charset="0"/>
                          <a:cs typeface="Arial" panose="020B0604020202020204" pitchFamily="34" charset="0"/>
                        </a:rPr>
                        <a:t>24 (60%)</a:t>
                      </a:r>
                    </a:p>
                  </a:txBody>
                  <a:tcPr marL="0" marR="0" marT="0" marB="0" anchor="ctr"/>
                </a:tc>
                <a:tc>
                  <a:txBody>
                    <a:bodyPr/>
                    <a:lstStyle/>
                    <a:p>
                      <a:pPr algn="ctr"/>
                      <a:r>
                        <a:rPr lang="fr-FR" sz="800" dirty="0">
                          <a:latin typeface="Arial" panose="020B0604020202020204" pitchFamily="34" charset="0"/>
                          <a:cs typeface="Arial" panose="020B0604020202020204" pitchFamily="34" charset="0"/>
                        </a:rPr>
                        <a:t>22,4mo</a:t>
                      </a:r>
                      <a:br>
                        <a:rPr lang="fr-FR" sz="800" dirty="0">
                          <a:latin typeface="Arial" panose="020B0604020202020204" pitchFamily="34" charset="0"/>
                          <a:cs typeface="Arial" panose="020B0604020202020204" pitchFamily="34" charset="0"/>
                        </a:rPr>
                      </a:br>
                      <a:r>
                        <a:rPr lang="fr-FR" sz="800" dirty="0">
                          <a:latin typeface="Arial" panose="020B0604020202020204" pitchFamily="34" charset="0"/>
                          <a:cs typeface="Arial" panose="020B0604020202020204" pitchFamily="34" charset="0"/>
                        </a:rPr>
                        <a:t>2yr : 43%</a:t>
                      </a:r>
                    </a:p>
                  </a:txBody>
                  <a:tcPr marL="0" marR="0" marT="0" marB="0" anchor="ctr"/>
                </a:tc>
                <a:tc>
                  <a:txBody>
                    <a:bodyPr/>
                    <a:lstStyle/>
                    <a:p>
                      <a:pPr algn="ctr"/>
                      <a:r>
                        <a:rPr kumimoji="0" lang="fr-FR"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NR</a:t>
                      </a:r>
                      <a:endParaRPr lang="fr-FR" sz="800" dirty="0">
                        <a:latin typeface="Arial" panose="020B0604020202020204" pitchFamily="34" charset="0"/>
                        <a:cs typeface="Arial" panose="020B0604020202020204" pitchFamily="34" charset="0"/>
                      </a:endParaRPr>
                    </a:p>
                  </a:txBody>
                  <a:tcPr marL="0" marR="0" marT="0"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4005645243"/>
                  </a:ext>
                </a:extLst>
              </a:tr>
              <a:tr h="299292">
                <a:tc>
                  <a:txBody>
                    <a:bodyPr/>
                    <a:lstStyle/>
                    <a:p>
                      <a:pPr algn="ctr"/>
                      <a:r>
                        <a:rPr lang="fr-FR" sz="800" dirty="0">
                          <a:latin typeface="Arial" panose="020B0604020202020204" pitchFamily="34" charset="0"/>
                          <a:cs typeface="Arial" panose="020B0604020202020204" pitchFamily="34" charset="0"/>
                        </a:rPr>
                        <a:t>47</a:t>
                      </a:r>
                    </a:p>
                  </a:txBody>
                  <a:tcPr marL="0" marR="0" marT="0" marB="0" anchor="ctr">
                    <a:lnB w="12700" cap="flat" cmpd="sng" algn="ctr">
                      <a:solidFill>
                        <a:schemeClr val="tx1"/>
                      </a:solidFill>
                      <a:prstDash val="solid"/>
                      <a:round/>
                      <a:headEnd type="none" w="med" len="med"/>
                      <a:tailEnd type="none" w="med" len="med"/>
                    </a:lnB>
                  </a:tcPr>
                </a:tc>
                <a:tc>
                  <a:txBody>
                    <a:bodyPr/>
                    <a:lstStyle/>
                    <a:p>
                      <a:pPr algn="ctr"/>
                      <a:r>
                        <a:rPr lang="fr-FR" sz="800" dirty="0">
                          <a:latin typeface="Arial" panose="020B0604020202020204" pitchFamily="34" charset="0"/>
                          <a:cs typeface="Arial" panose="020B0604020202020204" pitchFamily="34" charset="0"/>
                        </a:rPr>
                        <a:t>45 (85%)</a:t>
                      </a:r>
                    </a:p>
                  </a:txBody>
                  <a:tcPr marL="0" marR="0" marT="0" marB="0" anchor="ctr">
                    <a:lnB w="12700" cap="flat" cmpd="sng" algn="ctr">
                      <a:solidFill>
                        <a:schemeClr val="tx1"/>
                      </a:solidFill>
                      <a:prstDash val="solid"/>
                      <a:round/>
                      <a:headEnd type="none" w="med" len="med"/>
                      <a:tailEnd type="none" w="med" len="med"/>
                    </a:lnB>
                  </a:tcPr>
                </a:tc>
                <a:tc>
                  <a:txBody>
                    <a:bodyPr/>
                    <a:lstStyle/>
                    <a:p>
                      <a:pPr algn="ctr"/>
                      <a:r>
                        <a:rPr lang="fr-FR" sz="800" dirty="0">
                          <a:latin typeface="Arial" panose="020B0604020202020204" pitchFamily="34" charset="0"/>
                          <a:cs typeface="Arial" panose="020B0604020202020204" pitchFamily="34" charset="0"/>
                        </a:rPr>
                        <a:t>40 (85%)</a:t>
                      </a:r>
                    </a:p>
                  </a:txBody>
                  <a:tcPr marL="0" marR="0" marT="0" marB="0" anchor="ctr">
                    <a:lnB w="12700" cap="flat" cmpd="sng" algn="ctr">
                      <a:solidFill>
                        <a:schemeClr val="tx1"/>
                      </a:solidFill>
                      <a:prstDash val="solid"/>
                      <a:round/>
                      <a:headEnd type="none" w="med" len="med"/>
                      <a:tailEnd type="none" w="med" len="med"/>
                    </a:lnB>
                  </a:tcPr>
                </a:tc>
                <a:tc>
                  <a:txBody>
                    <a:bodyPr/>
                    <a:lstStyle/>
                    <a:p>
                      <a:pPr algn="ctr"/>
                      <a:r>
                        <a:rPr lang="fr-FR" sz="800" dirty="0">
                          <a:latin typeface="Arial" panose="020B0604020202020204" pitchFamily="34" charset="0"/>
                          <a:cs typeface="Arial" panose="020B0604020202020204" pitchFamily="34" charset="0"/>
                        </a:rPr>
                        <a:t>13 (28%)</a:t>
                      </a:r>
                    </a:p>
                  </a:txBody>
                  <a:tcPr marL="0" marR="0" marT="0" marB="0" anchor="ctr">
                    <a:lnB w="12700" cap="flat" cmpd="sng" algn="ctr">
                      <a:solidFill>
                        <a:schemeClr val="tx1"/>
                      </a:solidFill>
                      <a:prstDash val="solid"/>
                      <a:round/>
                      <a:headEnd type="none" w="med" len="med"/>
                      <a:tailEnd type="none" w="med" len="med"/>
                    </a:lnB>
                  </a:tcPr>
                </a:tc>
                <a:tc>
                  <a:txBody>
                    <a:bodyPr/>
                    <a:lstStyle/>
                    <a:p>
                      <a:pPr algn="ctr"/>
                      <a:r>
                        <a:rPr lang="fr-FR" sz="800" dirty="0">
                          <a:latin typeface="Arial" panose="020B0604020202020204" pitchFamily="34" charset="0"/>
                          <a:cs typeface="Arial" panose="020B0604020202020204" pitchFamily="34" charset="0"/>
                        </a:rPr>
                        <a:t>1 (2%)</a:t>
                      </a:r>
                    </a:p>
                  </a:txBody>
                  <a:tcPr marL="0" marR="0" marT="0" marB="0" anchor="ctr">
                    <a:lnB w="12700" cap="flat" cmpd="sng" algn="ctr">
                      <a:solidFill>
                        <a:schemeClr val="tx1"/>
                      </a:solidFill>
                      <a:prstDash val="solid"/>
                      <a:round/>
                      <a:headEnd type="none" w="med" len="med"/>
                      <a:tailEnd type="none" w="med" len="med"/>
                    </a:lnB>
                  </a:tcPr>
                </a:tc>
                <a:tc>
                  <a:txBody>
                    <a:bodyPr/>
                    <a:lstStyle/>
                    <a:p>
                      <a:pPr algn="ctr"/>
                      <a:r>
                        <a:rPr lang="fr-FR" sz="800" dirty="0">
                          <a:latin typeface="Arial" panose="020B0604020202020204" pitchFamily="34" charset="0"/>
                          <a:cs typeface="Arial" panose="020B0604020202020204" pitchFamily="34" charset="0"/>
                        </a:rPr>
                        <a:t>33 (70%)</a:t>
                      </a:r>
                    </a:p>
                  </a:txBody>
                  <a:tcPr marL="0" marR="0" marT="0" marB="0" anchor="ctr">
                    <a:lnB w="12700" cap="flat" cmpd="sng" algn="ctr">
                      <a:solidFill>
                        <a:schemeClr val="tx1"/>
                      </a:solidFill>
                      <a:prstDash val="solid"/>
                      <a:round/>
                      <a:headEnd type="none" w="med" len="med"/>
                      <a:tailEnd type="none" w="med" len="med"/>
                    </a:lnB>
                  </a:tcPr>
                </a:tc>
                <a:tc>
                  <a:txBody>
                    <a:bodyPr/>
                    <a:lstStyle/>
                    <a:p>
                      <a:pPr algn="ctr"/>
                      <a:r>
                        <a:rPr lang="fr-FR" sz="800" dirty="0">
                          <a:latin typeface="Arial" panose="020B0604020202020204" pitchFamily="34" charset="0"/>
                          <a:cs typeface="Arial" panose="020B0604020202020204" pitchFamily="34" charset="0"/>
                        </a:rPr>
                        <a:t>5 (15%)</a:t>
                      </a:r>
                    </a:p>
                  </a:txBody>
                  <a:tcPr marL="0" marR="0" marT="0" marB="0" anchor="ctr">
                    <a:lnB w="12700" cap="flat" cmpd="sng" algn="ctr">
                      <a:solidFill>
                        <a:schemeClr val="tx1"/>
                      </a:solidFill>
                      <a:prstDash val="solid"/>
                      <a:round/>
                      <a:headEnd type="none" w="med" len="med"/>
                      <a:tailEnd type="none" w="med" len="med"/>
                    </a:lnB>
                  </a:tcPr>
                </a:tc>
                <a:tc>
                  <a:txBody>
                    <a:bodyPr/>
                    <a:lstStyle/>
                    <a:p>
                      <a:pPr algn="ctr"/>
                      <a:r>
                        <a:rPr lang="fr-FR" sz="800" dirty="0">
                          <a:latin typeface="Arial" panose="020B0604020202020204" pitchFamily="34" charset="0"/>
                          <a:cs typeface="Arial" panose="020B0604020202020204" pitchFamily="34" charset="0"/>
                        </a:rPr>
                        <a:t>18 (54%)</a:t>
                      </a:r>
                    </a:p>
                  </a:txBody>
                  <a:tcPr marL="0" marR="0" marT="0" marB="0" anchor="ctr">
                    <a:lnB w="12700" cap="flat" cmpd="sng" algn="ctr">
                      <a:solidFill>
                        <a:schemeClr val="tx1"/>
                      </a:solidFill>
                      <a:prstDash val="solid"/>
                      <a:round/>
                      <a:headEnd type="none" w="med" len="med"/>
                      <a:tailEnd type="none" w="med" len="med"/>
                    </a:lnB>
                  </a:tcPr>
                </a:tc>
                <a:tc>
                  <a:txBody>
                    <a:bodyPr/>
                    <a:lstStyle/>
                    <a:p>
                      <a:pPr algn="ctr"/>
                      <a:r>
                        <a:rPr lang="fr-FR" sz="800" dirty="0">
                          <a:latin typeface="Arial" panose="020B0604020202020204" pitchFamily="34" charset="0"/>
                          <a:cs typeface="Arial" panose="020B0604020202020204" pitchFamily="34" charset="0"/>
                        </a:rPr>
                        <a:t>24mo</a:t>
                      </a:r>
                    </a:p>
                    <a:p>
                      <a:pPr algn="ctr"/>
                      <a:r>
                        <a:rPr lang="fr-FR" sz="800" dirty="0">
                          <a:latin typeface="Arial" panose="020B0604020202020204" pitchFamily="34" charset="0"/>
                          <a:cs typeface="Arial" panose="020B0604020202020204" pitchFamily="34" charset="0"/>
                        </a:rPr>
                        <a:t>2yr : 47%</a:t>
                      </a:r>
                    </a:p>
                  </a:txBody>
                  <a:tcPr marL="0" marR="0" marT="0" marB="0" anchor="ctr">
                    <a:lnB w="12700" cap="flat" cmpd="sng" algn="ctr">
                      <a:solidFill>
                        <a:schemeClr val="tx1"/>
                      </a:solidFill>
                      <a:prstDash val="solid"/>
                      <a:round/>
                      <a:headEnd type="none" w="med" len="med"/>
                      <a:tailEnd type="none" w="med" len="med"/>
                    </a:lnB>
                  </a:tcPr>
                </a:tc>
                <a:tc>
                  <a:txBody>
                    <a:bodyPr/>
                    <a:lstStyle/>
                    <a:p>
                      <a:pPr algn="ctr"/>
                      <a:r>
                        <a:rPr kumimoji="0" lang="fr-FR"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NR</a:t>
                      </a:r>
                      <a:endParaRPr lang="fr-FR" sz="800" dirty="0">
                        <a:latin typeface="Arial" panose="020B0604020202020204" pitchFamily="34" charset="0"/>
                        <a:cs typeface="Arial" panose="020B0604020202020204" pitchFamily="34" charset="0"/>
                      </a:endParaRPr>
                    </a:p>
                  </a:txBody>
                  <a:tcPr marL="0" marR="0" marT="0" marB="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592977311"/>
                  </a:ext>
                </a:extLst>
              </a:tr>
            </a:tbl>
          </a:graphicData>
        </a:graphic>
      </p:graphicFrame>
      <p:sp>
        <p:nvSpPr>
          <p:cNvPr id="2" name="Titre 1"/>
          <p:cNvSpPr>
            <a:spLocks noGrp="1"/>
          </p:cNvSpPr>
          <p:nvPr>
            <p:ph type="title"/>
          </p:nvPr>
        </p:nvSpPr>
        <p:spPr/>
        <p:txBody>
          <a:bodyPr>
            <a:normAutofit/>
          </a:bodyPr>
          <a:lstStyle/>
          <a:p>
            <a:r>
              <a:rPr lang="fr-FR" sz="2000" dirty="0"/>
              <a:t>Discussion</a:t>
            </a:r>
          </a:p>
        </p:txBody>
      </p:sp>
      <p:sp>
        <p:nvSpPr>
          <p:cNvPr id="3" name="Espace réservé du contenu 2">
            <a:extLst>
              <a:ext uri="{FF2B5EF4-FFF2-40B4-BE49-F238E27FC236}">
                <a16:creationId xmlns:a16="http://schemas.microsoft.com/office/drawing/2014/main" id="{D318D58B-9479-4094-ACB0-DE0817E6974C}"/>
              </a:ext>
            </a:extLst>
          </p:cNvPr>
          <p:cNvSpPr>
            <a:spLocks noGrp="1"/>
          </p:cNvSpPr>
          <p:nvPr>
            <p:ph sz="half" idx="1"/>
          </p:nvPr>
        </p:nvSpPr>
        <p:spPr>
          <a:xfrm>
            <a:off x="190500" y="821934"/>
            <a:ext cx="8763000" cy="596560"/>
          </a:xfrm>
        </p:spPr>
        <p:txBody>
          <a:bodyPr/>
          <a:lstStyle/>
          <a:p>
            <a:r>
              <a:rPr lang="fr-FR" dirty="0">
                <a:latin typeface="Arial" panose="020B0604020202020204" pitchFamily="34" charset="0"/>
              </a:rPr>
              <a:t>Comparaison avec les études SWOG 5105 et PREOPANC </a:t>
            </a:r>
          </a:p>
        </p:txBody>
      </p:sp>
      <p:graphicFrame>
        <p:nvGraphicFramePr>
          <p:cNvPr id="5" name="Tableau 4"/>
          <p:cNvGraphicFramePr>
            <a:graphicFrameLocks noGrp="1"/>
          </p:cNvGraphicFramePr>
          <p:nvPr/>
        </p:nvGraphicFramePr>
        <p:xfrm>
          <a:off x="2709442" y="1521657"/>
          <a:ext cx="5269678" cy="351211"/>
        </p:xfrm>
        <a:graphic>
          <a:graphicData uri="http://schemas.openxmlformats.org/drawingml/2006/table">
            <a:tbl>
              <a:tblPr firstRow="1" bandRow="1"/>
              <a:tblGrid>
                <a:gridCol w="526127">
                  <a:extLst>
                    <a:ext uri="{9D8B030D-6E8A-4147-A177-3AD203B41FA5}">
                      <a16:colId xmlns:a16="http://schemas.microsoft.com/office/drawing/2014/main" val="20000"/>
                    </a:ext>
                  </a:extLst>
                </a:gridCol>
                <a:gridCol w="525193">
                  <a:extLst>
                    <a:ext uri="{9D8B030D-6E8A-4147-A177-3AD203B41FA5}">
                      <a16:colId xmlns:a16="http://schemas.microsoft.com/office/drawing/2014/main" val="20001"/>
                    </a:ext>
                  </a:extLst>
                </a:gridCol>
                <a:gridCol w="529884">
                  <a:extLst>
                    <a:ext uri="{9D8B030D-6E8A-4147-A177-3AD203B41FA5}">
                      <a16:colId xmlns:a16="http://schemas.microsoft.com/office/drawing/2014/main" val="20002"/>
                    </a:ext>
                  </a:extLst>
                </a:gridCol>
                <a:gridCol w="520504">
                  <a:extLst>
                    <a:ext uri="{9D8B030D-6E8A-4147-A177-3AD203B41FA5}">
                      <a16:colId xmlns:a16="http://schemas.microsoft.com/office/drawing/2014/main" val="20003"/>
                    </a:ext>
                  </a:extLst>
                </a:gridCol>
                <a:gridCol w="1055077">
                  <a:extLst>
                    <a:ext uri="{9D8B030D-6E8A-4147-A177-3AD203B41FA5}">
                      <a16:colId xmlns:a16="http://schemas.microsoft.com/office/drawing/2014/main" val="20004"/>
                    </a:ext>
                  </a:extLst>
                </a:gridCol>
                <a:gridCol w="529883">
                  <a:extLst>
                    <a:ext uri="{9D8B030D-6E8A-4147-A177-3AD203B41FA5}">
                      <a16:colId xmlns:a16="http://schemas.microsoft.com/office/drawing/2014/main" val="20005"/>
                    </a:ext>
                  </a:extLst>
                </a:gridCol>
                <a:gridCol w="521493">
                  <a:extLst>
                    <a:ext uri="{9D8B030D-6E8A-4147-A177-3AD203B41FA5}">
                      <a16:colId xmlns:a16="http://schemas.microsoft.com/office/drawing/2014/main" val="20006"/>
                    </a:ext>
                  </a:extLst>
                </a:gridCol>
                <a:gridCol w="528895">
                  <a:extLst>
                    <a:ext uri="{9D8B030D-6E8A-4147-A177-3AD203B41FA5}">
                      <a16:colId xmlns:a16="http://schemas.microsoft.com/office/drawing/2014/main" val="20007"/>
                    </a:ext>
                  </a:extLst>
                </a:gridCol>
                <a:gridCol w="532622">
                  <a:extLst>
                    <a:ext uri="{9D8B030D-6E8A-4147-A177-3AD203B41FA5}">
                      <a16:colId xmlns:a16="http://schemas.microsoft.com/office/drawing/2014/main" val="20008"/>
                    </a:ext>
                  </a:extLst>
                </a:gridCol>
              </a:tblGrid>
              <a:tr h="351211">
                <a:tc>
                  <a:txBody>
                    <a:bodyPr/>
                    <a:lstStyle/>
                    <a:p>
                      <a:pPr algn="ctr"/>
                      <a:r>
                        <a:rPr lang="fr-FR" sz="600" b="1" i="0" dirty="0">
                          <a:solidFill>
                            <a:schemeClr val="bg1"/>
                          </a:solidFill>
                          <a:latin typeface="Arial" panose="020B0604020202020204" pitchFamily="34" charset="0"/>
                        </a:rPr>
                        <a:t>N =</a:t>
                      </a:r>
                    </a:p>
                  </a:txBody>
                  <a:tcPr marL="36000" marR="36000" marT="36000" marB="36000" anchor="ctr">
                    <a:lnL w="12700" cap="flat" cmpd="sng" algn="ctr">
                      <a:solidFill>
                        <a:srgbClr val="002060"/>
                      </a:solidFill>
                      <a:prstDash val="solid"/>
                      <a:round/>
                      <a:headEnd type="none" w="med" len="med"/>
                      <a:tailEnd type="none" w="med" len="med"/>
                    </a:lnL>
                    <a:lnR w="9525" cap="flat" cmpd="sng" algn="ctr">
                      <a:solidFill>
                        <a:schemeClr val="bg2">
                          <a:lumMod val="90000"/>
                        </a:schemeClr>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chemeClr val="accent1">
                        <a:lumMod val="50000"/>
                      </a:schemeClr>
                    </a:solidFill>
                  </a:tcPr>
                </a:tc>
                <a:tc>
                  <a:txBody>
                    <a:bodyPr/>
                    <a:lstStyle/>
                    <a:p>
                      <a:pPr algn="ctr"/>
                      <a:r>
                        <a:rPr lang="fr-FR" sz="600" b="1" i="0" dirty="0">
                          <a:solidFill>
                            <a:schemeClr val="bg1"/>
                          </a:solidFill>
                          <a:latin typeface="Arial" panose="020B0604020202020204" pitchFamily="34" charset="0"/>
                        </a:rPr>
                        <a:t>TRT </a:t>
                      </a:r>
                      <a:br>
                        <a:rPr lang="fr-FR" sz="600" b="1" i="0" dirty="0">
                          <a:solidFill>
                            <a:schemeClr val="bg1"/>
                          </a:solidFill>
                          <a:latin typeface="Arial" panose="020B0604020202020204" pitchFamily="34" charset="0"/>
                        </a:rPr>
                      </a:br>
                      <a:r>
                        <a:rPr lang="fr-FR" sz="600" b="1" i="0" dirty="0">
                          <a:solidFill>
                            <a:schemeClr val="bg1"/>
                          </a:solidFill>
                          <a:latin typeface="Arial" panose="020B0604020202020204" pitchFamily="34" charset="0"/>
                        </a:rPr>
                        <a:t>néo-adj</a:t>
                      </a:r>
                      <a:r>
                        <a:rPr lang="fr-FR" sz="600" b="1" i="0" baseline="0" dirty="0">
                          <a:solidFill>
                            <a:schemeClr val="bg1"/>
                          </a:solidFill>
                          <a:latin typeface="Arial" panose="020B0604020202020204" pitchFamily="34" charset="0"/>
                        </a:rPr>
                        <a:t> débuté</a:t>
                      </a:r>
                      <a:endParaRPr lang="fr-FR" sz="600" b="1" i="0" dirty="0">
                        <a:solidFill>
                          <a:schemeClr val="bg1"/>
                        </a:solidFill>
                        <a:latin typeface="Arial" panose="020B0604020202020204" pitchFamily="34" charset="0"/>
                      </a:endParaRPr>
                    </a:p>
                  </a:txBody>
                  <a:tcPr marL="36000" marR="36000" marT="36000" marB="36000" anchor="ctr">
                    <a:lnL w="9525" cap="flat" cmpd="sng" algn="ctr">
                      <a:solidFill>
                        <a:schemeClr val="bg2">
                          <a:lumMod val="90000"/>
                        </a:schemeClr>
                      </a:solidFill>
                      <a:prstDash val="solid"/>
                      <a:round/>
                      <a:headEnd type="none" w="med" len="med"/>
                      <a:tailEnd type="none" w="med" len="med"/>
                    </a:lnL>
                    <a:lnR w="9525" cap="flat" cmpd="sng" algn="ctr">
                      <a:solidFill>
                        <a:schemeClr val="bg2">
                          <a:lumMod val="90000"/>
                        </a:schemeClr>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chemeClr val="accent1"/>
                    </a:solidFill>
                  </a:tcPr>
                </a:tc>
                <a:tc>
                  <a:txBody>
                    <a:bodyPr/>
                    <a:lstStyle/>
                    <a:p>
                      <a:pPr algn="ctr"/>
                      <a:r>
                        <a:rPr lang="fr-FR" sz="600" b="1" i="0" dirty="0">
                          <a:solidFill>
                            <a:schemeClr val="bg1"/>
                          </a:solidFill>
                          <a:latin typeface="Arial" panose="020B0604020202020204" pitchFamily="34" charset="0"/>
                        </a:rPr>
                        <a:t>TRT néo-</a:t>
                      </a:r>
                      <a:r>
                        <a:rPr lang="fr-FR" sz="600" b="1" i="0" dirty="0" err="1">
                          <a:solidFill>
                            <a:schemeClr val="bg1"/>
                          </a:solidFill>
                          <a:latin typeface="Arial" panose="020B0604020202020204" pitchFamily="34" charset="0"/>
                        </a:rPr>
                        <a:t>adj</a:t>
                      </a:r>
                      <a:r>
                        <a:rPr lang="fr-FR" sz="600" b="1" i="0" dirty="0">
                          <a:solidFill>
                            <a:schemeClr val="bg1"/>
                          </a:solidFill>
                          <a:latin typeface="Arial" panose="020B0604020202020204" pitchFamily="34" charset="0"/>
                        </a:rPr>
                        <a:t> complet</a:t>
                      </a:r>
                    </a:p>
                  </a:txBody>
                  <a:tcPr marL="36000" marR="36000" marT="36000" marB="36000" anchor="ctr">
                    <a:lnL w="9525" cap="flat" cmpd="sng" algn="ctr">
                      <a:solidFill>
                        <a:schemeClr val="bg2">
                          <a:lumMod val="90000"/>
                        </a:schemeClr>
                      </a:solidFill>
                      <a:prstDash val="solid"/>
                      <a:round/>
                      <a:headEnd type="none" w="med" len="med"/>
                      <a:tailEnd type="none" w="med" len="med"/>
                    </a:lnL>
                    <a:lnR w="9525" cap="flat" cmpd="sng" algn="ctr">
                      <a:solidFill>
                        <a:schemeClr val="bg2">
                          <a:lumMod val="90000"/>
                        </a:schemeClr>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chemeClr val="accent1"/>
                    </a:solidFill>
                  </a:tcPr>
                </a:tc>
                <a:tc>
                  <a:txBody>
                    <a:bodyPr/>
                    <a:lstStyle/>
                    <a:p>
                      <a:pPr algn="ctr"/>
                      <a:r>
                        <a:rPr lang="fr-FR" sz="600" b="1" i="0" dirty="0" err="1">
                          <a:solidFill>
                            <a:schemeClr val="bg1"/>
                          </a:solidFill>
                          <a:latin typeface="Arial" panose="020B0604020202020204" pitchFamily="34" charset="0"/>
                        </a:rPr>
                        <a:t>Prog</a:t>
                      </a:r>
                      <a:r>
                        <a:rPr lang="fr-FR" sz="600" b="1" i="0" baseline="0" dirty="0">
                          <a:solidFill>
                            <a:schemeClr val="bg1"/>
                          </a:solidFill>
                          <a:latin typeface="Arial" panose="020B0604020202020204" pitchFamily="34" charset="0"/>
                        </a:rPr>
                        <a:t> </a:t>
                      </a:r>
                      <a:r>
                        <a:rPr lang="fr-FR" sz="600" b="1" i="0" dirty="0">
                          <a:solidFill>
                            <a:schemeClr val="bg1"/>
                          </a:solidFill>
                          <a:latin typeface="Arial" panose="020B0604020202020204" pitchFamily="34" charset="0"/>
                        </a:rPr>
                        <a:t>ou décès</a:t>
                      </a:r>
                    </a:p>
                  </a:txBody>
                  <a:tcPr marL="36000" marR="36000" marT="36000" marB="36000" anchor="ctr">
                    <a:lnL w="9525" cap="flat" cmpd="sng" algn="ctr">
                      <a:solidFill>
                        <a:schemeClr val="bg2">
                          <a:lumMod val="90000"/>
                        </a:schemeClr>
                      </a:solidFill>
                      <a:prstDash val="solid"/>
                      <a:round/>
                      <a:headEnd type="none" w="med" len="med"/>
                      <a:tailEnd type="none" w="med" len="med"/>
                    </a:lnL>
                    <a:lnR w="9525" cap="flat" cmpd="sng" algn="ctr">
                      <a:solidFill>
                        <a:schemeClr val="bg2">
                          <a:lumMod val="90000"/>
                        </a:schemeClr>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chemeClr val="accent1"/>
                    </a:solidFill>
                  </a:tcPr>
                </a:tc>
                <a:tc>
                  <a:txBody>
                    <a:bodyPr/>
                    <a:lstStyle/>
                    <a:p>
                      <a:pPr algn="ctr"/>
                      <a:r>
                        <a:rPr lang="fr-FR" sz="600" b="1" i="0" dirty="0">
                          <a:solidFill>
                            <a:schemeClr val="bg1"/>
                          </a:solidFill>
                          <a:latin typeface="Arial" panose="020B0604020202020204" pitchFamily="34" charset="0"/>
                        </a:rPr>
                        <a:t>Chirurgie</a:t>
                      </a:r>
                    </a:p>
                    <a:p>
                      <a:pPr algn="ctr"/>
                      <a:r>
                        <a:rPr lang="fr-FR" sz="600" b="1" i="0" dirty="0">
                          <a:solidFill>
                            <a:schemeClr val="bg1"/>
                          </a:solidFill>
                          <a:latin typeface="Arial" panose="020B0604020202020204" pitchFamily="34" charset="0"/>
                        </a:rPr>
                        <a:t>Oui             non</a:t>
                      </a:r>
                    </a:p>
                  </a:txBody>
                  <a:tcPr marL="36000" marR="36000" marT="36000" marB="36000" anchor="ctr">
                    <a:lnL w="9525" cap="flat" cmpd="sng" algn="ctr">
                      <a:solidFill>
                        <a:schemeClr val="bg2">
                          <a:lumMod val="90000"/>
                        </a:schemeClr>
                      </a:solidFill>
                      <a:prstDash val="solid"/>
                      <a:round/>
                      <a:headEnd type="none" w="med" len="med"/>
                      <a:tailEnd type="none" w="med" len="med"/>
                    </a:lnL>
                    <a:lnR w="9525" cap="flat" cmpd="sng" algn="ctr">
                      <a:solidFill>
                        <a:schemeClr val="bg2">
                          <a:lumMod val="90000"/>
                        </a:schemeClr>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002060"/>
                    </a:solidFill>
                  </a:tcPr>
                </a:tc>
                <a:tc>
                  <a:txBody>
                    <a:bodyPr/>
                    <a:lstStyle/>
                    <a:p>
                      <a:pPr algn="ctr"/>
                      <a:r>
                        <a:rPr lang="fr-FR" sz="600" b="1" i="0" dirty="0">
                          <a:solidFill>
                            <a:schemeClr val="bg1"/>
                          </a:solidFill>
                          <a:latin typeface="Arial" panose="020B0604020202020204" pitchFamily="34" charset="0"/>
                        </a:rPr>
                        <a:t>R1</a:t>
                      </a:r>
                    </a:p>
                  </a:txBody>
                  <a:tcPr marL="36000" marR="36000" marT="36000" marB="36000" anchor="ctr">
                    <a:lnL w="9525" cap="flat" cmpd="sng" algn="ctr">
                      <a:solidFill>
                        <a:schemeClr val="bg2">
                          <a:lumMod val="90000"/>
                        </a:schemeClr>
                      </a:solidFill>
                      <a:prstDash val="solid"/>
                      <a:round/>
                      <a:headEnd type="none" w="med" len="med"/>
                      <a:tailEnd type="none" w="med" len="med"/>
                    </a:lnL>
                    <a:lnR w="9525" cap="flat" cmpd="sng" algn="ctr">
                      <a:solidFill>
                        <a:schemeClr val="bg2">
                          <a:lumMod val="90000"/>
                        </a:schemeClr>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002060"/>
                    </a:solidFill>
                  </a:tcPr>
                </a:tc>
                <a:tc>
                  <a:txBody>
                    <a:bodyPr/>
                    <a:lstStyle/>
                    <a:p>
                      <a:pPr algn="ctr"/>
                      <a:r>
                        <a:rPr lang="fr-FR" sz="600" b="1" i="0" dirty="0">
                          <a:solidFill>
                            <a:schemeClr val="bg1"/>
                          </a:solidFill>
                          <a:latin typeface="Arial" panose="020B0604020202020204" pitchFamily="34" charset="0"/>
                        </a:rPr>
                        <a:t>N+</a:t>
                      </a:r>
                    </a:p>
                  </a:txBody>
                  <a:tcPr marL="36000" marR="36000" marT="36000" marB="36000" anchor="ctr">
                    <a:lnL w="9525" cap="flat" cmpd="sng" algn="ctr">
                      <a:solidFill>
                        <a:schemeClr val="bg2">
                          <a:lumMod val="90000"/>
                        </a:schemeClr>
                      </a:solidFill>
                      <a:prstDash val="solid"/>
                      <a:round/>
                      <a:headEnd type="none" w="med" len="med"/>
                      <a:tailEnd type="none" w="med" len="med"/>
                    </a:lnL>
                    <a:lnR w="9525" cap="flat" cmpd="sng" algn="ctr">
                      <a:solidFill>
                        <a:schemeClr val="bg2">
                          <a:lumMod val="90000"/>
                        </a:schemeClr>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002060"/>
                    </a:solidFill>
                  </a:tcPr>
                </a:tc>
                <a:tc>
                  <a:txBody>
                    <a:bodyPr/>
                    <a:lstStyle/>
                    <a:p>
                      <a:pPr algn="ctr"/>
                      <a:r>
                        <a:rPr lang="fr-FR" sz="600" b="1" i="0" dirty="0" err="1">
                          <a:solidFill>
                            <a:schemeClr val="bg1"/>
                          </a:solidFill>
                          <a:latin typeface="Arial" panose="020B0604020202020204" pitchFamily="34" charset="0"/>
                        </a:rPr>
                        <a:t>mSG</a:t>
                      </a:r>
                      <a:r>
                        <a:rPr lang="fr-FR" sz="600" b="1" i="0" dirty="0">
                          <a:solidFill>
                            <a:schemeClr val="bg1"/>
                          </a:solidFill>
                          <a:latin typeface="Arial" panose="020B0604020202020204" pitchFamily="34" charset="0"/>
                        </a:rPr>
                        <a:t> (ITT)</a:t>
                      </a:r>
                    </a:p>
                  </a:txBody>
                  <a:tcPr marL="36000" marR="36000" marT="36000" marB="36000" anchor="ctr">
                    <a:lnL w="9525" cap="flat" cmpd="sng" algn="ctr">
                      <a:solidFill>
                        <a:schemeClr val="bg2">
                          <a:lumMod val="90000"/>
                        </a:schemeClr>
                      </a:solidFill>
                      <a:prstDash val="solid"/>
                      <a:round/>
                      <a:headEnd type="none" w="med" len="med"/>
                      <a:tailEnd type="none" w="med" len="med"/>
                    </a:lnL>
                    <a:lnR w="9525" cap="flat" cmpd="sng" algn="ctr">
                      <a:solidFill>
                        <a:schemeClr val="bg2">
                          <a:lumMod val="90000"/>
                        </a:schemeClr>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002060"/>
                    </a:solidFill>
                  </a:tcPr>
                </a:tc>
                <a:tc>
                  <a:txBody>
                    <a:bodyPr/>
                    <a:lstStyle/>
                    <a:p>
                      <a:pPr algn="ctr"/>
                      <a:r>
                        <a:rPr lang="fr-FR" sz="600" b="1" i="0" dirty="0">
                          <a:solidFill>
                            <a:schemeClr val="bg1"/>
                          </a:solidFill>
                          <a:latin typeface="Arial" panose="020B0604020202020204" pitchFamily="34" charset="0"/>
                        </a:rPr>
                        <a:t>SG</a:t>
                      </a:r>
                      <a:r>
                        <a:rPr lang="fr-FR" sz="600" b="1" i="0" baseline="0" dirty="0">
                          <a:solidFill>
                            <a:schemeClr val="bg1"/>
                          </a:solidFill>
                          <a:latin typeface="Arial" panose="020B0604020202020204" pitchFamily="34" charset="0"/>
                        </a:rPr>
                        <a:t> chez</a:t>
                      </a:r>
                    </a:p>
                    <a:p>
                      <a:pPr algn="ctr"/>
                      <a:r>
                        <a:rPr lang="fr-FR" sz="600" b="1" i="0" baseline="0" dirty="0">
                          <a:solidFill>
                            <a:schemeClr val="bg1"/>
                          </a:solidFill>
                          <a:latin typeface="Arial" panose="020B0604020202020204" pitchFamily="34" charset="0"/>
                        </a:rPr>
                        <a:t>opérés</a:t>
                      </a:r>
                      <a:endParaRPr lang="fr-FR" sz="600" b="1" i="0" dirty="0">
                        <a:solidFill>
                          <a:schemeClr val="bg1"/>
                        </a:solidFill>
                        <a:latin typeface="Arial" panose="020B0604020202020204" pitchFamily="34" charset="0"/>
                      </a:endParaRPr>
                    </a:p>
                  </a:txBody>
                  <a:tcPr marL="36000" marR="36000" marT="36000" marB="36000" anchor="ctr">
                    <a:lnL w="9525" cap="flat" cmpd="sng" algn="ctr">
                      <a:solidFill>
                        <a:schemeClr val="bg2">
                          <a:lumMod val="90000"/>
                        </a:schemeClr>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002060"/>
                    </a:solidFill>
                  </a:tcPr>
                </a:tc>
                <a:extLst>
                  <a:ext uri="{0D108BD9-81ED-4DB2-BD59-A6C34878D82A}">
                    <a16:rowId xmlns:a16="http://schemas.microsoft.com/office/drawing/2014/main" val="10000"/>
                  </a:ext>
                </a:extLst>
              </a:tr>
            </a:tbl>
          </a:graphicData>
        </a:graphic>
      </p:graphicFrame>
      <p:sp>
        <p:nvSpPr>
          <p:cNvPr id="8" name="ZoneTexte 7">
            <a:extLst>
              <a:ext uri="{FF2B5EF4-FFF2-40B4-BE49-F238E27FC236}">
                <a16:creationId xmlns:a16="http://schemas.microsoft.com/office/drawing/2014/main" id="{02969B96-0F9F-8D45-BDBC-E776784A6855}"/>
              </a:ext>
            </a:extLst>
          </p:cNvPr>
          <p:cNvSpPr txBox="1"/>
          <p:nvPr/>
        </p:nvSpPr>
        <p:spPr>
          <a:xfrm>
            <a:off x="-3048" y="4912668"/>
            <a:ext cx="2209259"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Ghaneh</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P et al, ASCO2020, Abs 4505</a:t>
            </a:r>
          </a:p>
        </p:txBody>
      </p:sp>
      <p:grpSp>
        <p:nvGrpSpPr>
          <p:cNvPr id="26" name="Groupe 25">
            <a:extLst>
              <a:ext uri="{FF2B5EF4-FFF2-40B4-BE49-F238E27FC236}">
                <a16:creationId xmlns:a16="http://schemas.microsoft.com/office/drawing/2014/main" id="{26A8F5BF-391B-4DED-99FB-14116514E2EB}"/>
              </a:ext>
            </a:extLst>
          </p:cNvPr>
          <p:cNvGrpSpPr/>
          <p:nvPr/>
        </p:nvGrpSpPr>
        <p:grpSpPr>
          <a:xfrm>
            <a:off x="1476077" y="1521656"/>
            <a:ext cx="1233365" cy="2750233"/>
            <a:chOff x="1476077" y="1521656"/>
            <a:chExt cx="1233365" cy="2750233"/>
          </a:xfrm>
        </p:grpSpPr>
        <p:pic>
          <p:nvPicPr>
            <p:cNvPr id="4" name="Image 3"/>
            <p:cNvPicPr>
              <a:picLocks noChangeAspect="1"/>
            </p:cNvPicPr>
            <p:nvPr/>
          </p:nvPicPr>
          <p:blipFill rotWithShape="1">
            <a:blip r:embed="rId2" cstate="email">
              <a:extLst>
                <a:ext uri="{28A0092B-C50C-407E-A947-70E740481C1C}">
                  <a14:useLocalDpi xmlns:a14="http://schemas.microsoft.com/office/drawing/2010/main"/>
                </a:ext>
              </a:extLst>
            </a:blip>
            <a:srcRect r="77084"/>
            <a:stretch/>
          </p:blipFill>
          <p:spPr>
            <a:xfrm>
              <a:off x="1487798" y="1526347"/>
              <a:ext cx="1221643" cy="2740858"/>
            </a:xfrm>
            <a:prstGeom prst="rect">
              <a:avLst/>
            </a:prstGeom>
            <a:ln w="12700">
              <a:solidFill>
                <a:schemeClr val="tx1"/>
              </a:solidFill>
            </a:ln>
          </p:spPr>
        </p:pic>
        <p:sp>
          <p:nvSpPr>
            <p:cNvPr id="18" name="Rectangle 17">
              <a:extLst>
                <a:ext uri="{FF2B5EF4-FFF2-40B4-BE49-F238E27FC236}">
                  <a16:creationId xmlns:a16="http://schemas.microsoft.com/office/drawing/2014/main" id="{D3DD96E8-60D0-4203-9064-E474A20E8139}"/>
                </a:ext>
              </a:extLst>
            </p:cNvPr>
            <p:cNvSpPr/>
            <p:nvPr/>
          </p:nvSpPr>
          <p:spPr>
            <a:xfrm>
              <a:off x="2019470" y="1872867"/>
              <a:ext cx="348592" cy="288868"/>
            </a:xfrm>
            <a:prstGeom prst="rect">
              <a:avLst/>
            </a:prstGeom>
            <a:solidFill>
              <a:schemeClr val="accent1">
                <a:lumMod val="5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lIns="0" tIns="0" rIns="0" bIns="0"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5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Adj</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5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Gem</a:t>
              </a:r>
            </a:p>
          </p:txBody>
        </p:sp>
        <p:sp>
          <p:nvSpPr>
            <p:cNvPr id="19" name="Rectangle 18">
              <a:extLst>
                <a:ext uri="{FF2B5EF4-FFF2-40B4-BE49-F238E27FC236}">
                  <a16:creationId xmlns:a16="http://schemas.microsoft.com/office/drawing/2014/main" id="{E652E609-CE2D-477A-9EA3-3A1A15D03BE3}"/>
                </a:ext>
              </a:extLst>
            </p:cNvPr>
            <p:cNvSpPr/>
            <p:nvPr/>
          </p:nvSpPr>
          <p:spPr>
            <a:xfrm>
              <a:off x="2019470" y="2458442"/>
              <a:ext cx="348592" cy="288868"/>
            </a:xfrm>
            <a:prstGeom prst="rect">
              <a:avLst/>
            </a:prstGeom>
            <a:solidFill>
              <a:schemeClr val="accent1">
                <a:lumMod val="5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lIns="0" tIns="0" rIns="0" bIns="0"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5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Surgery</a:t>
              </a:r>
              <a:endParaRPr kumimoji="0" lang="fr-FR" sz="5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5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5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adjuvant</a:t>
              </a:r>
            </a:p>
          </p:txBody>
        </p:sp>
        <p:sp>
          <p:nvSpPr>
            <p:cNvPr id="16" name="Rectangle 15">
              <a:extLst>
                <a:ext uri="{FF2B5EF4-FFF2-40B4-BE49-F238E27FC236}">
                  <a16:creationId xmlns:a16="http://schemas.microsoft.com/office/drawing/2014/main" id="{F21B0D02-2004-472B-873C-68A1E28AEDC9}"/>
                </a:ext>
              </a:extLst>
            </p:cNvPr>
            <p:cNvSpPr/>
            <p:nvPr/>
          </p:nvSpPr>
          <p:spPr>
            <a:xfrm>
              <a:off x="1749085" y="1872867"/>
              <a:ext cx="270665" cy="614948"/>
            </a:xfrm>
            <a:prstGeom prst="rect">
              <a:avLst/>
            </a:prstGeom>
            <a:solidFill>
              <a:schemeClr val="accent1">
                <a:lumMod val="5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lIns="0" tIns="0" rIns="0" bIns="0"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5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Gem</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5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5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CRT</a:t>
              </a:r>
            </a:p>
          </p:txBody>
        </p:sp>
        <p:sp>
          <p:nvSpPr>
            <p:cNvPr id="20" name="Rectangle 19">
              <a:extLst>
                <a:ext uri="{FF2B5EF4-FFF2-40B4-BE49-F238E27FC236}">
                  <a16:creationId xmlns:a16="http://schemas.microsoft.com/office/drawing/2014/main" id="{658B287C-2BDD-43E8-BBB3-5411F7245684}"/>
                </a:ext>
              </a:extLst>
            </p:cNvPr>
            <p:cNvSpPr/>
            <p:nvPr/>
          </p:nvSpPr>
          <p:spPr>
            <a:xfrm>
              <a:off x="1746461" y="2757493"/>
              <a:ext cx="273010" cy="286524"/>
            </a:xfrm>
            <a:prstGeom prst="rect">
              <a:avLst/>
            </a:prstGeom>
            <a:solidFill>
              <a:schemeClr val="accent1">
                <a:lumMod val="5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lIns="0" tIns="0" rIns="0" bIns="0"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5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G-C</a:t>
              </a:r>
            </a:p>
          </p:txBody>
        </p:sp>
        <p:sp>
          <p:nvSpPr>
            <p:cNvPr id="15" name="Rectangle 14">
              <a:extLst>
                <a:ext uri="{FF2B5EF4-FFF2-40B4-BE49-F238E27FC236}">
                  <a16:creationId xmlns:a16="http://schemas.microsoft.com/office/drawing/2014/main" id="{0F02B432-3BE5-4535-BCB4-EF2E62C940ED}"/>
                </a:ext>
              </a:extLst>
            </p:cNvPr>
            <p:cNvSpPr/>
            <p:nvPr/>
          </p:nvSpPr>
          <p:spPr>
            <a:xfrm rot="16200000">
              <a:off x="1917153" y="1080581"/>
              <a:ext cx="351213" cy="1233364"/>
            </a:xfrm>
            <a:prstGeom prst="rect">
              <a:avLst/>
            </a:prstGeom>
            <a:solidFill>
              <a:schemeClr val="accent1">
                <a:lumMod val="50000"/>
              </a:schemeClr>
            </a:solidFill>
            <a:ln>
              <a:solidFill>
                <a:schemeClr val="tx1"/>
              </a:solidFill>
            </a:ln>
          </p:spPr>
          <p:style>
            <a:lnRef idx="2">
              <a:schemeClr val="accent5">
                <a:shade val="50000"/>
              </a:schemeClr>
            </a:lnRef>
            <a:fillRef idx="1">
              <a:schemeClr val="accent5"/>
            </a:fillRef>
            <a:effectRef idx="0">
              <a:schemeClr val="accent5"/>
            </a:effectRef>
            <a:fontRef idx="minor">
              <a:schemeClr val="lt1"/>
            </a:fontRef>
          </p:style>
          <p:txBody>
            <a:bodyPr lIns="0" tIns="0" rIns="0" bIns="0"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6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1" name="Rectangle 20">
              <a:extLst>
                <a:ext uri="{FF2B5EF4-FFF2-40B4-BE49-F238E27FC236}">
                  <a16:creationId xmlns:a16="http://schemas.microsoft.com/office/drawing/2014/main" id="{4EA80ED0-5EA2-4D13-B213-384113A23E77}"/>
                </a:ext>
              </a:extLst>
            </p:cNvPr>
            <p:cNvSpPr/>
            <p:nvPr/>
          </p:nvSpPr>
          <p:spPr>
            <a:xfrm>
              <a:off x="1748805" y="3044017"/>
              <a:ext cx="270665" cy="281840"/>
            </a:xfrm>
            <a:prstGeom prst="rect">
              <a:avLst/>
            </a:prstGeom>
            <a:solidFill>
              <a:schemeClr val="accent1">
                <a:lumMod val="5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lIns="0" tIns="0" rIns="0" bIns="0"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5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FFX</a:t>
              </a:r>
            </a:p>
          </p:txBody>
        </p:sp>
        <p:sp>
          <p:nvSpPr>
            <p:cNvPr id="22" name="Rectangle 21">
              <a:extLst>
                <a:ext uri="{FF2B5EF4-FFF2-40B4-BE49-F238E27FC236}">
                  <a16:creationId xmlns:a16="http://schemas.microsoft.com/office/drawing/2014/main" id="{0705E6AA-277B-4AFA-8A7C-FFFFD9A02734}"/>
                </a:ext>
              </a:extLst>
            </p:cNvPr>
            <p:cNvSpPr/>
            <p:nvPr/>
          </p:nvSpPr>
          <p:spPr>
            <a:xfrm>
              <a:off x="1748805" y="3330541"/>
              <a:ext cx="270665" cy="336055"/>
            </a:xfrm>
            <a:prstGeom prst="rect">
              <a:avLst/>
            </a:prstGeom>
            <a:solidFill>
              <a:schemeClr val="accent1">
                <a:lumMod val="5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lIns="0" tIns="0" rIns="0" bIns="0"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5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CRT</a:t>
              </a:r>
            </a:p>
          </p:txBody>
        </p:sp>
        <p:sp>
          <p:nvSpPr>
            <p:cNvPr id="23" name="Rectangle 22">
              <a:extLst>
                <a:ext uri="{FF2B5EF4-FFF2-40B4-BE49-F238E27FC236}">
                  <a16:creationId xmlns:a16="http://schemas.microsoft.com/office/drawing/2014/main" id="{ED7A0E38-13CD-4876-8200-AB033C8FBBAD}"/>
                </a:ext>
              </a:extLst>
            </p:cNvPr>
            <p:cNvSpPr/>
            <p:nvPr/>
          </p:nvSpPr>
          <p:spPr>
            <a:xfrm>
              <a:off x="1748805" y="3953260"/>
              <a:ext cx="270665" cy="313944"/>
            </a:xfrm>
            <a:prstGeom prst="rect">
              <a:avLst/>
            </a:prstGeom>
            <a:solidFill>
              <a:schemeClr val="accent1">
                <a:lumMod val="5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lIns="0" tIns="0" rIns="0" bIns="0"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5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GnP</a:t>
              </a:r>
              <a:endParaRPr kumimoji="0" lang="fr-FR" sz="5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4" name="Rectangle 23">
              <a:extLst>
                <a:ext uri="{FF2B5EF4-FFF2-40B4-BE49-F238E27FC236}">
                  <a16:creationId xmlns:a16="http://schemas.microsoft.com/office/drawing/2014/main" id="{BC3B1C8D-DD72-4A9E-9A5C-5A3638D734FE}"/>
                </a:ext>
              </a:extLst>
            </p:cNvPr>
            <p:cNvSpPr/>
            <p:nvPr/>
          </p:nvSpPr>
          <p:spPr>
            <a:xfrm>
              <a:off x="1746461" y="3661912"/>
              <a:ext cx="270665" cy="293374"/>
            </a:xfrm>
            <a:prstGeom prst="rect">
              <a:avLst/>
            </a:prstGeom>
            <a:solidFill>
              <a:schemeClr val="accent1">
                <a:lumMod val="5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lIns="0" tIns="0" rIns="0" bIns="0"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5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FFX</a:t>
              </a:r>
            </a:p>
          </p:txBody>
        </p:sp>
        <p:sp>
          <p:nvSpPr>
            <p:cNvPr id="12" name="Rectangle 11">
              <a:extLst>
                <a:ext uri="{FF2B5EF4-FFF2-40B4-BE49-F238E27FC236}">
                  <a16:creationId xmlns:a16="http://schemas.microsoft.com/office/drawing/2014/main" id="{6E16B160-251E-4740-8796-08F4C1F66B00}"/>
                </a:ext>
              </a:extLst>
            </p:cNvPr>
            <p:cNvSpPr/>
            <p:nvPr/>
          </p:nvSpPr>
          <p:spPr>
            <a:xfrm rot="16200000">
              <a:off x="1311105" y="3833910"/>
              <a:ext cx="605293" cy="270665"/>
            </a:xfrm>
            <a:prstGeom prst="rect">
              <a:avLst/>
            </a:prstGeom>
            <a:solidFill>
              <a:schemeClr val="accent1">
                <a:lumMod val="50000"/>
              </a:schemeClr>
            </a:solidFill>
            <a:ln>
              <a:solidFill>
                <a:schemeClr val="tx1"/>
              </a:solidFill>
            </a:ln>
          </p:spPr>
          <p:style>
            <a:lnRef idx="2">
              <a:schemeClr val="accent5">
                <a:shade val="50000"/>
              </a:schemeClr>
            </a:lnRef>
            <a:fillRef idx="1">
              <a:schemeClr val="accent5"/>
            </a:fillRef>
            <a:effectRef idx="0">
              <a:schemeClr val="accent5"/>
            </a:effectRef>
            <a:fontRef idx="minor">
              <a:schemeClr val="lt1"/>
            </a:fontRef>
          </p:style>
          <p:txBody>
            <a:bodyPr lIns="0" tIns="0" rIns="0" bIns="0"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SWOG 5105</a:t>
              </a:r>
            </a:p>
          </p:txBody>
        </p:sp>
        <p:sp>
          <p:nvSpPr>
            <p:cNvPr id="14" name="Rectangle 13">
              <a:extLst>
                <a:ext uri="{FF2B5EF4-FFF2-40B4-BE49-F238E27FC236}">
                  <a16:creationId xmlns:a16="http://schemas.microsoft.com/office/drawing/2014/main" id="{56F30EEC-BEF8-48F6-8193-74032AABB6A0}"/>
                </a:ext>
              </a:extLst>
            </p:cNvPr>
            <p:cNvSpPr/>
            <p:nvPr/>
          </p:nvSpPr>
          <p:spPr>
            <a:xfrm rot="16200000">
              <a:off x="1305108" y="2043836"/>
              <a:ext cx="614947" cy="273010"/>
            </a:xfrm>
            <a:prstGeom prst="rect">
              <a:avLst/>
            </a:prstGeom>
            <a:solidFill>
              <a:schemeClr val="accent1">
                <a:lumMod val="50000"/>
              </a:schemeClr>
            </a:solidFill>
            <a:ln>
              <a:solidFill>
                <a:schemeClr val="tx1"/>
              </a:solidFill>
            </a:ln>
          </p:spPr>
          <p:style>
            <a:lnRef idx="2">
              <a:schemeClr val="accent5">
                <a:shade val="50000"/>
              </a:schemeClr>
            </a:lnRef>
            <a:fillRef idx="1">
              <a:schemeClr val="accent5"/>
            </a:fillRef>
            <a:effectRef idx="0">
              <a:schemeClr val="accent5"/>
            </a:effectRef>
            <a:fontRef idx="minor">
              <a:schemeClr val="lt1"/>
            </a:fontRef>
          </p:style>
          <p:txBody>
            <a:bodyPr lIns="0" tIns="0" rIns="0" bIns="0"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PREOPANC</a:t>
              </a:r>
            </a:p>
          </p:txBody>
        </p:sp>
        <p:sp>
          <p:nvSpPr>
            <p:cNvPr id="25" name="Rectangle 24">
              <a:extLst>
                <a:ext uri="{FF2B5EF4-FFF2-40B4-BE49-F238E27FC236}">
                  <a16:creationId xmlns:a16="http://schemas.microsoft.com/office/drawing/2014/main" id="{B9CC9262-DF47-4C71-B6D2-B382C09EEA56}"/>
                </a:ext>
              </a:extLst>
            </p:cNvPr>
            <p:cNvSpPr/>
            <p:nvPr/>
          </p:nvSpPr>
          <p:spPr>
            <a:xfrm>
              <a:off x="1747632" y="2487815"/>
              <a:ext cx="273010" cy="286524"/>
            </a:xfrm>
            <a:prstGeom prst="rect">
              <a:avLst/>
            </a:prstGeom>
            <a:solidFill>
              <a:schemeClr val="accent1">
                <a:lumMod val="5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lIns="0" tIns="0" rIns="0" bIns="0"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5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3" name="Rectangle 12">
              <a:extLst>
                <a:ext uri="{FF2B5EF4-FFF2-40B4-BE49-F238E27FC236}">
                  <a16:creationId xmlns:a16="http://schemas.microsoft.com/office/drawing/2014/main" id="{48F79B79-3E2E-41B0-9F98-EC70D14E12C0}"/>
                </a:ext>
              </a:extLst>
            </p:cNvPr>
            <p:cNvSpPr/>
            <p:nvPr/>
          </p:nvSpPr>
          <p:spPr>
            <a:xfrm rot="16200000">
              <a:off x="1025446" y="2942957"/>
              <a:ext cx="1176614" cy="270664"/>
            </a:xfrm>
            <a:prstGeom prst="rect">
              <a:avLst/>
            </a:prstGeom>
            <a:solidFill>
              <a:schemeClr val="accent1">
                <a:lumMod val="50000"/>
              </a:schemeClr>
            </a:solidFill>
            <a:ln>
              <a:solidFill>
                <a:schemeClr val="tx1"/>
              </a:solidFill>
            </a:ln>
          </p:spPr>
          <p:style>
            <a:lnRef idx="2">
              <a:schemeClr val="accent5">
                <a:shade val="50000"/>
              </a:schemeClr>
            </a:lnRef>
            <a:fillRef idx="1">
              <a:schemeClr val="accent5"/>
            </a:fillRef>
            <a:effectRef idx="0">
              <a:schemeClr val="accent5"/>
            </a:effectRef>
            <a:fontRef idx="minor">
              <a:schemeClr val="lt1"/>
            </a:fontRef>
          </p:style>
          <p:txBody>
            <a:bodyPr lIns="0" tIns="0" rIns="0" bIns="0"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ESPAC-5F</a:t>
              </a:r>
            </a:p>
          </p:txBody>
        </p:sp>
      </p:grpSp>
    </p:spTree>
    <p:extLst>
      <p:ext uri="{BB962C8B-B14F-4D97-AF65-F5344CB8AC3E}">
        <p14:creationId xmlns:p14="http://schemas.microsoft.com/office/powerpoint/2010/main" val="38579622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Shape 173"/>
        <p:cNvGrpSpPr/>
        <p:nvPr/>
      </p:nvGrpSpPr>
      <p:grpSpPr>
        <a:xfrm>
          <a:off x="0" y="0"/>
          <a:ext cx="0" cy="0"/>
          <a:chOff x="0" y="0"/>
          <a:chExt cx="0" cy="0"/>
        </a:xfrm>
      </p:grpSpPr>
      <p:sp>
        <p:nvSpPr>
          <p:cNvPr id="174" name="Google Shape;174;p25"/>
          <p:cNvSpPr txBox="1">
            <a:spLocks noGrp="1"/>
          </p:cNvSpPr>
          <p:nvPr>
            <p:ph type="title"/>
          </p:nvPr>
        </p:nvSpPr>
        <p:spPr>
          <a:prstGeom prst="rect">
            <a:avLst/>
          </a:prstGeom>
          <a:noFill/>
          <a:ln>
            <a:noFill/>
          </a:ln>
        </p:spPr>
        <p:txBody>
          <a:bodyPr spcFirstLastPara="1" wrap="square" lIns="91425" tIns="45700" rIns="91425" bIns="45700" anchor="ctr" anchorCtr="0">
            <a:normAutofit/>
          </a:bodyPr>
          <a:lstStyle/>
          <a:p>
            <a:pPr marL="0" lvl="0" indent="0" algn="l" rtl="0">
              <a:lnSpc>
                <a:spcPct val="90000"/>
              </a:lnSpc>
              <a:spcBef>
                <a:spcPts val="0"/>
              </a:spcBef>
              <a:spcAft>
                <a:spcPts val="0"/>
              </a:spcAft>
              <a:buClr>
                <a:schemeClr val="dk1"/>
              </a:buClr>
              <a:buSzPts val="1800"/>
              <a:buNone/>
            </a:pPr>
            <a:r>
              <a:rPr lang="fr-FR" sz="2000" dirty="0"/>
              <a:t>Conclusion</a:t>
            </a:r>
            <a:endParaRPr sz="2000" dirty="0"/>
          </a:p>
        </p:txBody>
      </p:sp>
      <p:sp>
        <p:nvSpPr>
          <p:cNvPr id="175" name="Google Shape;175;p25"/>
          <p:cNvSpPr txBox="1">
            <a:spLocks noGrp="1"/>
          </p:cNvSpPr>
          <p:nvPr>
            <p:ph sz="half" idx="1"/>
          </p:nvPr>
        </p:nvSpPr>
        <p:spPr>
          <a:prstGeom prst="rect">
            <a:avLst/>
          </a:prstGeom>
          <a:noFill/>
          <a:ln>
            <a:noFill/>
          </a:ln>
        </p:spPr>
        <p:txBody>
          <a:bodyPr spcFirstLastPara="1" vert="horz" wrap="square" lIns="91440" tIns="45720" rIns="91440" bIns="45720" rtlCol="0" anchor="ctr" anchorCtr="0">
            <a:noAutofit/>
          </a:bodyPr>
          <a:lstStyle/>
          <a:p>
            <a:pPr marL="171450" indent="-171450">
              <a:spcAft>
                <a:spcPts val="600"/>
              </a:spcAft>
              <a:buBlip>
                <a:blip r:embed="rId3"/>
              </a:buBlip>
            </a:pPr>
            <a:r>
              <a:rPr lang="fr-FR" sz="1600" dirty="0"/>
              <a:t>Les résultats de cette étude montre qu’il n’existe pas de différence en terme de taux de </a:t>
            </a:r>
            <a:r>
              <a:rPr lang="fr-FR" sz="1600" dirty="0" err="1"/>
              <a:t>résécabilité</a:t>
            </a:r>
            <a:r>
              <a:rPr lang="fr-FR" sz="1600" dirty="0"/>
              <a:t> pour les formes </a:t>
            </a:r>
            <a:r>
              <a:rPr lang="fr-FR" sz="1600" dirty="0" err="1"/>
              <a:t>bordeline</a:t>
            </a:r>
            <a:r>
              <a:rPr lang="fr-FR" sz="1600" dirty="0"/>
              <a:t> de cancer du pancréas entre une chirurgie d’emblée et des traitement </a:t>
            </a:r>
            <a:r>
              <a:rPr lang="fr-FR" sz="1600" dirty="0" err="1"/>
              <a:t>néoadjuvants</a:t>
            </a:r>
            <a:r>
              <a:rPr lang="fr-FR" sz="1600" dirty="0"/>
              <a:t> combinés</a:t>
            </a:r>
            <a:endParaRPr sz="1600" dirty="0"/>
          </a:p>
          <a:p>
            <a:pPr marL="171450" indent="-171450">
              <a:spcAft>
                <a:spcPts val="600"/>
              </a:spcAft>
              <a:buBlip>
                <a:blip r:embed="rId3"/>
              </a:buBlip>
            </a:pPr>
            <a:r>
              <a:rPr lang="fr-FR" sz="1600" dirty="0"/>
              <a:t>Elle confirme cependant l’intérêt d’un traitement </a:t>
            </a:r>
            <a:r>
              <a:rPr lang="fr-FR" sz="1600" dirty="0" err="1"/>
              <a:t>néoadjuvant</a:t>
            </a:r>
            <a:r>
              <a:rPr lang="fr-FR" sz="1600" dirty="0"/>
              <a:t> en terme de survie et suggère la supériorité du FOLFIRINOX sur les autres modalités thérapeutiques</a:t>
            </a:r>
            <a:endParaRPr sz="1600" dirty="0"/>
          </a:p>
          <a:p>
            <a:pPr marL="171450" indent="-171450">
              <a:spcAft>
                <a:spcPts val="600"/>
              </a:spcAft>
              <a:buBlip>
                <a:blip r:embed="rId3"/>
              </a:buBlip>
            </a:pPr>
            <a:r>
              <a:rPr lang="fr-FR" sz="1600" dirty="0"/>
              <a:t>La RTCT évaluée seule dans cette étude pourrait toutefois avoir sa place après une chimiothérapie première. Cette question est actuellement explorée par l’étude française PANDA</a:t>
            </a:r>
            <a:endParaRPr sz="1600" dirty="0"/>
          </a:p>
        </p:txBody>
      </p:sp>
      <p:sp>
        <p:nvSpPr>
          <p:cNvPr id="5" name="ZoneTexte 4">
            <a:extLst>
              <a:ext uri="{FF2B5EF4-FFF2-40B4-BE49-F238E27FC236}">
                <a16:creationId xmlns:a16="http://schemas.microsoft.com/office/drawing/2014/main" id="{2B21E7FD-14C4-BF47-BE0D-F4B9C4922E74}"/>
              </a:ext>
            </a:extLst>
          </p:cNvPr>
          <p:cNvSpPr txBox="1"/>
          <p:nvPr/>
        </p:nvSpPr>
        <p:spPr>
          <a:xfrm>
            <a:off x="-3048" y="4912668"/>
            <a:ext cx="2209259"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Ghaneh</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P et al, ASCO2020, Abs 4505</a:t>
            </a:r>
          </a:p>
        </p:txBody>
      </p:sp>
    </p:spTree>
    <p:extLst>
      <p:ext uri="{BB962C8B-B14F-4D97-AF65-F5344CB8AC3E}">
        <p14:creationId xmlns:p14="http://schemas.microsoft.com/office/powerpoint/2010/main" val="1333305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Shape 41"/>
        <p:cNvGrpSpPr/>
        <p:nvPr/>
      </p:nvGrpSpPr>
      <p:grpSpPr>
        <a:xfrm>
          <a:off x="0" y="0"/>
          <a:ext cx="0" cy="0"/>
          <a:chOff x="0" y="0"/>
          <a:chExt cx="0" cy="0"/>
        </a:xfrm>
      </p:grpSpPr>
      <p:sp>
        <p:nvSpPr>
          <p:cNvPr id="42" name="Google Shape;42;p2"/>
          <p:cNvSpPr txBox="1">
            <a:spLocks noGrp="1"/>
          </p:cNvSpPr>
          <p:nvPr>
            <p:ph type="title"/>
          </p:nvPr>
        </p:nvSpPr>
        <p:spPr>
          <a:prstGeom prst="rect">
            <a:avLst/>
          </a:prstGeom>
          <a:noFill/>
          <a:ln>
            <a:noFill/>
          </a:ln>
        </p:spPr>
        <p:txBody>
          <a:bodyPr spcFirstLastPara="1" wrap="square" lIns="91425" tIns="45700" rIns="91425" bIns="45700" anchor="b" anchorCtr="0">
            <a:normAutofit/>
          </a:bodyPr>
          <a:lstStyle/>
          <a:p>
            <a:pPr marL="0" lvl="0" indent="0" algn="l" rtl="0">
              <a:lnSpc>
                <a:spcPct val="90000"/>
              </a:lnSpc>
              <a:spcBef>
                <a:spcPts val="0"/>
              </a:spcBef>
              <a:spcAft>
                <a:spcPts val="0"/>
              </a:spcAft>
              <a:buClr>
                <a:srgbClr val="EC8014"/>
              </a:buClr>
              <a:buSzPts val="4400"/>
              <a:buFont typeface="Arial Narrow"/>
              <a:buNone/>
            </a:pPr>
            <a:r>
              <a:rPr lang="fr-FR" sz="2800" b="1" dirty="0"/>
              <a:t>Cancers du pancréas</a:t>
            </a:r>
            <a:endParaRPr sz="2800" b="1" dirty="0"/>
          </a:p>
        </p:txBody>
      </p:sp>
      <p:sp>
        <p:nvSpPr>
          <p:cNvPr id="43" name="Google Shape;43;p2"/>
          <p:cNvSpPr txBox="1">
            <a:spLocks noGrp="1"/>
          </p:cNvSpPr>
          <p:nvPr>
            <p:ph type="body" idx="1"/>
          </p:nvPr>
        </p:nvSpPr>
        <p:spPr>
          <a:prstGeom prst="rect">
            <a:avLst/>
          </a:prstGeom>
        </p:spPr>
        <p:txBody>
          <a:bodyPr vert="horz" lIns="91440" tIns="45720" rIns="91440" bIns="45720" rtlCol="0">
            <a:noAutofit/>
          </a:bodyPr>
          <a:lstStyle/>
          <a:p>
            <a:r>
              <a:rPr lang="fr-FR" dirty="0" err="1"/>
              <a:t>Prognostic</a:t>
            </a:r>
            <a:r>
              <a:rPr lang="fr-FR" dirty="0"/>
              <a:t> </a:t>
            </a:r>
            <a:r>
              <a:rPr lang="fr-FR" dirty="0" err="1"/>
              <a:t>nomogram</a:t>
            </a:r>
            <a:r>
              <a:rPr lang="fr-FR" dirty="0"/>
              <a:t> to </a:t>
            </a:r>
            <a:r>
              <a:rPr lang="fr-FR" dirty="0" err="1"/>
              <a:t>predict</a:t>
            </a:r>
            <a:r>
              <a:rPr lang="fr-FR" dirty="0"/>
              <a:t> </a:t>
            </a:r>
            <a:r>
              <a:rPr lang="fr-FR" dirty="0" err="1"/>
              <a:t>overall</a:t>
            </a:r>
            <a:r>
              <a:rPr lang="fr-FR" dirty="0"/>
              <a:t> </a:t>
            </a:r>
            <a:r>
              <a:rPr lang="fr-FR" dirty="0" err="1"/>
              <a:t>survival</a:t>
            </a:r>
            <a:r>
              <a:rPr lang="fr-FR" dirty="0"/>
              <a:t> in patients </a:t>
            </a:r>
            <a:r>
              <a:rPr lang="fr-FR" dirty="0" err="1"/>
              <a:t>with</a:t>
            </a:r>
            <a:r>
              <a:rPr lang="fr-FR" dirty="0"/>
              <a:t> </a:t>
            </a:r>
            <a:r>
              <a:rPr lang="fr-FR" dirty="0" err="1"/>
              <a:t>unresectable</a:t>
            </a:r>
            <a:r>
              <a:rPr lang="fr-FR" dirty="0"/>
              <a:t> </a:t>
            </a:r>
            <a:r>
              <a:rPr lang="fr-FR" dirty="0" err="1"/>
              <a:t>pancreatic</a:t>
            </a:r>
            <a:r>
              <a:rPr lang="fr-FR" dirty="0"/>
              <a:t> cancer </a:t>
            </a:r>
            <a:r>
              <a:rPr lang="fr-FR" dirty="0" err="1"/>
              <a:t>treated</a:t>
            </a:r>
            <a:r>
              <a:rPr lang="fr-FR" dirty="0"/>
              <a:t> </a:t>
            </a:r>
            <a:r>
              <a:rPr lang="fr-FR" dirty="0" err="1"/>
              <a:t>with</a:t>
            </a:r>
            <a:r>
              <a:rPr lang="fr-FR" dirty="0"/>
              <a:t> </a:t>
            </a:r>
            <a:r>
              <a:rPr lang="fr-FR" dirty="0" err="1"/>
              <a:t>gemcitabine</a:t>
            </a:r>
            <a:r>
              <a:rPr lang="fr-FR" dirty="0"/>
              <a:t> plus </a:t>
            </a:r>
            <a:r>
              <a:rPr lang="fr-FR" dirty="0" err="1"/>
              <a:t>nab-paclitaxel</a:t>
            </a:r>
            <a:r>
              <a:rPr lang="fr-FR" dirty="0"/>
              <a:t> or FOLFIRINOX: Real-world </a:t>
            </a:r>
            <a:r>
              <a:rPr lang="fr-FR" dirty="0" err="1"/>
              <a:t>results</a:t>
            </a:r>
            <a:r>
              <a:rPr lang="fr-FR" dirty="0"/>
              <a:t> </a:t>
            </a:r>
            <a:r>
              <a:rPr lang="fr-FR" dirty="0" err="1"/>
              <a:t>from</a:t>
            </a:r>
            <a:r>
              <a:rPr lang="fr-FR" dirty="0"/>
              <a:t> the </a:t>
            </a:r>
            <a:r>
              <a:rPr lang="fr-FR" dirty="0" err="1"/>
              <a:t>multicenter</a:t>
            </a:r>
            <a:r>
              <a:rPr lang="fr-FR" dirty="0"/>
              <a:t> </a:t>
            </a:r>
            <a:r>
              <a:rPr lang="fr-FR" dirty="0" err="1"/>
              <a:t>retrospective</a:t>
            </a:r>
            <a:r>
              <a:rPr lang="fr-FR" dirty="0"/>
              <a:t> </a:t>
            </a:r>
            <a:r>
              <a:rPr lang="fr-FR" dirty="0" err="1"/>
              <a:t>study</a:t>
            </a:r>
            <a:r>
              <a:rPr lang="fr-FR" dirty="0"/>
              <a:t> (NAPOLEON </a:t>
            </a:r>
            <a:r>
              <a:rPr lang="fr-FR" dirty="0" err="1"/>
              <a:t>study</a:t>
            </a:r>
            <a:r>
              <a:rPr lang="fr-FR" dirty="0"/>
              <a:t>).</a:t>
            </a:r>
          </a:p>
          <a:p>
            <a:endParaRPr lang="fr-FR" dirty="0"/>
          </a:p>
          <a:p>
            <a:r>
              <a:rPr lang="fr-FR" i="1" dirty="0"/>
              <a:t>Taro </a:t>
            </a:r>
            <a:r>
              <a:rPr lang="fr-FR" i="1" dirty="0" err="1"/>
              <a:t>Shibuki</a:t>
            </a:r>
            <a:r>
              <a:rPr lang="fr-FR" i="1" dirty="0"/>
              <a:t> et al., WCGI2020, Abs SO-1</a:t>
            </a:r>
            <a:endParaRPr i="1" dirty="0"/>
          </a:p>
        </p:txBody>
      </p:sp>
    </p:spTree>
    <p:extLst>
      <p:ext uri="{BB962C8B-B14F-4D97-AF65-F5344CB8AC3E}">
        <p14:creationId xmlns:p14="http://schemas.microsoft.com/office/powerpoint/2010/main" val="4238389362"/>
      </p:ext>
    </p:extLst>
  </p:cSld>
  <p:clrMapOvr>
    <a:masterClrMapping/>
  </p:clrMapOvr>
  <p:transition spd="slow">
    <p:wipe/>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Espace réservé du texte 4">
            <a:extLst>
              <a:ext uri="{FF2B5EF4-FFF2-40B4-BE49-F238E27FC236}">
                <a16:creationId xmlns:a16="http://schemas.microsoft.com/office/drawing/2014/main" id="{B661956B-5A93-CB41-B9FB-21FBFA7EED53}"/>
              </a:ext>
            </a:extLst>
          </p:cNvPr>
          <p:cNvSpPr>
            <a:spLocks noGrp="1"/>
          </p:cNvSpPr>
          <p:nvPr>
            <p:ph type="body" idx="1"/>
          </p:nvPr>
        </p:nvSpPr>
        <p:spPr>
          <a:xfrm>
            <a:off x="209068" y="606426"/>
            <a:ext cx="6078715" cy="780586"/>
          </a:xfrm>
        </p:spPr>
        <p:txBody>
          <a:bodyPr/>
          <a:lstStyle/>
          <a:p>
            <a:pPr eaLnBrk="1" hangingPunct="1"/>
            <a:r>
              <a:rPr lang="fr-FR" altLang="fr-FR" sz="2400" b="1" dirty="0">
                <a:solidFill>
                  <a:srgbClr val="EC8014"/>
                </a:solidFill>
              </a:rPr>
              <a:t>Coordonné par </a:t>
            </a:r>
          </a:p>
          <a:p>
            <a:pPr eaLnBrk="1" hangingPunct="1"/>
            <a:r>
              <a:rPr lang="fr-FR" altLang="fr-FR" b="0" i="1" dirty="0"/>
              <a:t>Dr Gérard </a:t>
            </a:r>
            <a:r>
              <a:rPr lang="fr-FR" altLang="fr-FR" b="0" i="1" dirty="0" err="1"/>
              <a:t>Lledo</a:t>
            </a:r>
            <a:r>
              <a:rPr lang="fr-FR" altLang="fr-FR" b="0" i="1" dirty="0"/>
              <a:t> , Pr Romain </a:t>
            </a:r>
            <a:r>
              <a:rPr lang="fr-FR" altLang="fr-FR" b="0" i="1" dirty="0" err="1"/>
              <a:t>Coriat</a:t>
            </a:r>
            <a:r>
              <a:rPr lang="fr-FR" altLang="fr-FR" b="0" i="1" dirty="0"/>
              <a:t> et Pr Frédéric Di </a:t>
            </a:r>
            <a:r>
              <a:rPr lang="fr-FR" altLang="fr-FR" b="0" i="1" dirty="0" err="1"/>
              <a:t>Fiore</a:t>
            </a:r>
            <a:endParaRPr lang="fr-FR" altLang="fr-FR" b="0" i="1" dirty="0"/>
          </a:p>
          <a:p>
            <a:pPr eaLnBrk="1" hangingPunct="1"/>
            <a:endParaRPr lang="fr-FR" altLang="fr-FR" sz="2400" i="1" dirty="0">
              <a:solidFill>
                <a:schemeClr val="tx1"/>
              </a:solidFill>
            </a:endParaRPr>
          </a:p>
          <a:p>
            <a:pPr eaLnBrk="1" hangingPunct="1"/>
            <a:endParaRPr lang="fr-FR" altLang="fr-FR" sz="2400" dirty="0">
              <a:solidFill>
                <a:schemeClr val="tx1"/>
              </a:solidFill>
            </a:endParaRPr>
          </a:p>
        </p:txBody>
      </p:sp>
      <p:sp>
        <p:nvSpPr>
          <p:cNvPr id="4" name="Espace réservé du texte 4">
            <a:extLst>
              <a:ext uri="{FF2B5EF4-FFF2-40B4-BE49-F238E27FC236}">
                <a16:creationId xmlns:a16="http://schemas.microsoft.com/office/drawing/2014/main" id="{C4766940-8241-5B4D-9275-E9054A80CCC6}"/>
              </a:ext>
            </a:extLst>
          </p:cNvPr>
          <p:cNvSpPr txBox="1">
            <a:spLocks/>
          </p:cNvSpPr>
          <p:nvPr/>
        </p:nvSpPr>
        <p:spPr>
          <a:xfrm>
            <a:off x="2251381" y="2002760"/>
            <a:ext cx="2320619" cy="780586"/>
          </a:xfrm>
          <a:prstGeom prst="rect">
            <a:avLst/>
          </a:prstGeom>
        </p:spPr>
        <p:txBody>
          <a:bodyPr vert="horz" lIns="91440" tIns="45720" rIns="91440" bIns="45720" rtlCol="0">
            <a:noAutofit/>
          </a:bodyPr>
          <a:lstStyle>
            <a:lvl1pPr marL="0" indent="0" algn="l" defTabSz="685800" rtl="0" eaLnBrk="1" latinLnBrk="0" hangingPunct="1">
              <a:lnSpc>
                <a:spcPct val="90000"/>
              </a:lnSpc>
              <a:spcBef>
                <a:spcPts val="750"/>
              </a:spcBef>
              <a:buFont typeface="Wingdings" panose="05000000000000000000" pitchFamily="2" charset="2"/>
              <a:buNone/>
              <a:defRPr sz="2000" b="1" kern="1200">
                <a:solidFill>
                  <a:srgbClr val="002060"/>
                </a:solidFill>
                <a:latin typeface="Arial Narrow" panose="020B0606020202030204" pitchFamily="34" charset="0"/>
                <a:ea typeface="+mn-ea"/>
                <a:cs typeface="+mn-cs"/>
              </a:defRPr>
            </a:lvl1pPr>
            <a:lvl2pPr marL="342900" indent="0" algn="l" defTabSz="685800" rtl="0" eaLnBrk="1" latinLnBrk="0" hangingPunct="1">
              <a:lnSpc>
                <a:spcPct val="90000"/>
              </a:lnSpc>
              <a:spcBef>
                <a:spcPts val="375"/>
              </a:spcBef>
              <a:buFont typeface="Wingdings" panose="05000000000000000000" pitchFamily="2" charset="2"/>
              <a:buNone/>
              <a:defRPr sz="1500" b="1" kern="1200">
                <a:solidFill>
                  <a:schemeClr val="tx1">
                    <a:tint val="75000"/>
                  </a:schemeClr>
                </a:solidFill>
                <a:latin typeface="+mn-lt"/>
                <a:ea typeface="+mn-ea"/>
                <a:cs typeface="+mn-cs"/>
              </a:defRPr>
            </a:lvl2pPr>
            <a:lvl3pPr marL="685800" indent="0" algn="l"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3pPr>
            <a:lvl4pPr marL="10287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4pPr>
            <a:lvl5pPr marL="13716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5pPr>
            <a:lvl6pPr marL="17145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6pPr>
            <a:lvl7pPr marL="20574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7pPr>
            <a:lvl8pPr marL="24003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8pPr>
            <a:lvl9pPr marL="27432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9pPr>
          </a:lstStyle>
          <a:p>
            <a:pPr marL="0" marR="0" lvl="0" indent="0" algn="l" defTabSz="685800" rtl="0" eaLnBrk="1" fontAlgn="auto" latinLnBrk="0" hangingPunct="1">
              <a:lnSpc>
                <a:spcPct val="90000"/>
              </a:lnSpc>
              <a:spcBef>
                <a:spcPts val="750"/>
              </a:spcBef>
              <a:spcAft>
                <a:spcPts val="0"/>
              </a:spcAft>
              <a:buClrTx/>
              <a:buSzTx/>
              <a:buFont typeface="Wingdings" panose="05000000000000000000" pitchFamily="2" charset="2"/>
              <a:buNone/>
              <a:tabLst/>
              <a:defRPr/>
            </a:pPr>
            <a:r>
              <a:rPr kumimoji="0" lang="fr-FR" altLang="fr-FR" sz="1400" b="1" i="0" u="none" strike="noStrike" kern="1200" cap="none" spc="0" normalizeH="0" baseline="0" noProof="0" dirty="0">
                <a:ln>
                  <a:noFill/>
                </a:ln>
                <a:solidFill>
                  <a:srgbClr val="EC8014"/>
                </a:solidFill>
                <a:effectLst/>
                <a:uLnTx/>
                <a:uFillTx/>
                <a:latin typeface="Arial Narrow" panose="020B0606020202030204" pitchFamily="34" charset="0"/>
                <a:ea typeface="+mn-ea"/>
                <a:cs typeface="+mn-cs"/>
              </a:rPr>
              <a:t>Equipe de rédaction</a:t>
            </a:r>
          </a:p>
          <a:p>
            <a:pPr marL="0" marR="0" lvl="0" indent="0" algn="l" defTabSz="685800" rtl="0" eaLnBrk="1" fontAlgn="auto" latinLnBrk="0" hangingPunct="1">
              <a:lnSpc>
                <a:spcPct val="90000"/>
              </a:lnSpc>
              <a:spcBef>
                <a:spcPts val="750"/>
              </a:spcBef>
              <a:spcAft>
                <a:spcPts val="0"/>
              </a:spcAft>
              <a:buClrTx/>
              <a:buSzTx/>
              <a:buFont typeface="Wingdings" panose="05000000000000000000" pitchFamily="2" charset="2"/>
              <a:buNone/>
              <a:tabLst/>
              <a:defRPr/>
            </a:pPr>
            <a:r>
              <a:rPr kumimoji="0" lang="fr-FR" altLang="fr-FR" sz="1100" b="0" i="1" u="none" strike="noStrike" kern="1200" cap="none" spc="0" normalizeH="0" baseline="0" noProof="0" dirty="0">
                <a:ln>
                  <a:noFill/>
                </a:ln>
                <a:solidFill>
                  <a:srgbClr val="002060"/>
                </a:solidFill>
                <a:effectLst/>
                <a:uLnTx/>
                <a:uFillTx/>
                <a:latin typeface="Arial Narrow" panose="020B0606020202030204" pitchFamily="34" charset="0"/>
                <a:ea typeface="+mn-ea"/>
                <a:cs typeface="+mn-cs"/>
              </a:rPr>
              <a:t>Dr Julien </a:t>
            </a:r>
            <a:r>
              <a:rPr kumimoji="0" lang="fr-FR" altLang="fr-FR" sz="1100" b="0" i="1" u="none" strike="noStrike" kern="1200" cap="none" spc="0" normalizeH="0" baseline="0" noProof="0" dirty="0" err="1">
                <a:ln>
                  <a:noFill/>
                </a:ln>
                <a:solidFill>
                  <a:srgbClr val="002060"/>
                </a:solidFill>
                <a:effectLst/>
                <a:uLnTx/>
                <a:uFillTx/>
                <a:latin typeface="Arial Narrow" panose="020B0606020202030204" pitchFamily="34" charset="0"/>
                <a:ea typeface="+mn-ea"/>
                <a:cs typeface="+mn-cs"/>
              </a:rPr>
              <a:t>Edeline</a:t>
            </a:r>
            <a:endParaRPr kumimoji="0" lang="fr-FR" altLang="fr-FR" sz="1100" b="0" i="1" u="none" strike="noStrike" kern="1200" cap="none" spc="0" normalizeH="0" baseline="0" noProof="0" dirty="0">
              <a:ln>
                <a:noFill/>
              </a:ln>
              <a:solidFill>
                <a:srgbClr val="002060"/>
              </a:solidFill>
              <a:effectLst/>
              <a:uLnTx/>
              <a:uFillTx/>
              <a:latin typeface="Arial Narrow" panose="020B0606020202030204" pitchFamily="34" charset="0"/>
              <a:ea typeface="+mn-ea"/>
              <a:cs typeface="+mn-cs"/>
            </a:endParaRPr>
          </a:p>
          <a:p>
            <a:pPr marL="0" marR="0" lvl="0" indent="0" algn="l" defTabSz="685800" rtl="0" eaLnBrk="1" fontAlgn="auto" latinLnBrk="0" hangingPunct="1">
              <a:lnSpc>
                <a:spcPct val="90000"/>
              </a:lnSpc>
              <a:spcBef>
                <a:spcPts val="750"/>
              </a:spcBef>
              <a:spcAft>
                <a:spcPts val="0"/>
              </a:spcAft>
              <a:buClrTx/>
              <a:buSzTx/>
              <a:buFont typeface="Wingdings" panose="05000000000000000000" pitchFamily="2" charset="2"/>
              <a:buNone/>
              <a:tabLst/>
              <a:defRPr/>
            </a:pPr>
            <a:r>
              <a:rPr kumimoji="0" lang="fr-FR" altLang="fr-FR" sz="1100" b="0" i="1" u="none" strike="noStrike" kern="1200" cap="none" spc="0" normalizeH="0" baseline="0" noProof="0" dirty="0">
                <a:ln>
                  <a:noFill/>
                </a:ln>
                <a:solidFill>
                  <a:srgbClr val="002060"/>
                </a:solidFill>
                <a:effectLst/>
                <a:uLnTx/>
                <a:uFillTx/>
                <a:latin typeface="Arial Narrow" panose="020B0606020202030204" pitchFamily="34" charset="0"/>
                <a:ea typeface="+mn-ea"/>
                <a:cs typeface="+mn-cs"/>
              </a:rPr>
              <a:t>Dr Christelle de la </a:t>
            </a:r>
            <a:br>
              <a:rPr kumimoji="0" lang="fr-FR" altLang="fr-FR" sz="1100" b="0" i="1" u="none" strike="noStrike" kern="1200" cap="none" spc="0" normalizeH="0" baseline="0" noProof="0" dirty="0">
                <a:ln>
                  <a:noFill/>
                </a:ln>
                <a:solidFill>
                  <a:srgbClr val="002060"/>
                </a:solidFill>
                <a:effectLst/>
                <a:uLnTx/>
                <a:uFillTx/>
                <a:latin typeface="Arial Narrow" panose="020B0606020202030204" pitchFamily="34" charset="0"/>
                <a:ea typeface="+mn-ea"/>
                <a:cs typeface="+mn-cs"/>
              </a:rPr>
            </a:br>
            <a:r>
              <a:rPr kumimoji="0" lang="fr-FR" altLang="fr-FR" sz="1100" b="0" i="1" u="none" strike="noStrike" kern="1200" cap="none" spc="0" normalizeH="0" baseline="0" noProof="0" dirty="0" err="1">
                <a:ln>
                  <a:noFill/>
                </a:ln>
                <a:solidFill>
                  <a:srgbClr val="002060"/>
                </a:solidFill>
                <a:effectLst/>
                <a:uLnTx/>
                <a:uFillTx/>
                <a:latin typeface="Arial Narrow" panose="020B0606020202030204" pitchFamily="34" charset="0"/>
                <a:ea typeface="+mn-ea"/>
                <a:cs typeface="+mn-cs"/>
              </a:rPr>
              <a:t>Fouchardière</a:t>
            </a:r>
            <a:endParaRPr kumimoji="0" lang="fr-FR" altLang="fr-FR" sz="1100" b="0" i="1" u="none" strike="noStrike" kern="1200" cap="none" spc="0" normalizeH="0" baseline="0" noProof="0" dirty="0">
              <a:ln>
                <a:noFill/>
              </a:ln>
              <a:solidFill>
                <a:srgbClr val="002060"/>
              </a:solidFill>
              <a:effectLst/>
              <a:uLnTx/>
              <a:uFillTx/>
              <a:latin typeface="Arial Narrow" panose="020B0606020202030204" pitchFamily="34" charset="0"/>
              <a:ea typeface="+mn-ea"/>
              <a:cs typeface="+mn-cs"/>
            </a:endParaRPr>
          </a:p>
          <a:p>
            <a:pPr marL="0" marR="0" lvl="0" indent="0" algn="l" defTabSz="685800" rtl="0" eaLnBrk="1" fontAlgn="auto" latinLnBrk="0" hangingPunct="1">
              <a:lnSpc>
                <a:spcPct val="90000"/>
              </a:lnSpc>
              <a:spcBef>
                <a:spcPts val="750"/>
              </a:spcBef>
              <a:spcAft>
                <a:spcPts val="0"/>
              </a:spcAft>
              <a:buClrTx/>
              <a:buSzTx/>
              <a:buFont typeface="Wingdings" panose="05000000000000000000" pitchFamily="2" charset="2"/>
              <a:buNone/>
              <a:tabLst/>
              <a:defRPr/>
            </a:pPr>
            <a:r>
              <a:rPr kumimoji="0" lang="fr-FR" altLang="fr-FR" sz="1100" b="0" i="1" u="none" strike="noStrike" kern="1200" cap="none" spc="0" normalizeH="0" baseline="0" noProof="0" dirty="0">
                <a:ln>
                  <a:noFill/>
                </a:ln>
                <a:solidFill>
                  <a:srgbClr val="002060"/>
                </a:solidFill>
                <a:effectLst/>
                <a:uLnTx/>
                <a:uFillTx/>
                <a:latin typeface="Arial Narrow" panose="020B0606020202030204" pitchFamily="34" charset="0"/>
                <a:ea typeface="+mn-ea"/>
                <a:cs typeface="+mn-cs"/>
              </a:rPr>
              <a:t>Dr Marine </a:t>
            </a:r>
            <a:r>
              <a:rPr kumimoji="0" lang="fr-FR" altLang="fr-FR" sz="1100" b="0" i="1" u="none" strike="noStrike" kern="1200" cap="none" spc="0" normalizeH="0" baseline="0" noProof="0" dirty="0" err="1">
                <a:ln>
                  <a:noFill/>
                </a:ln>
                <a:solidFill>
                  <a:srgbClr val="002060"/>
                </a:solidFill>
                <a:effectLst/>
                <a:uLnTx/>
                <a:uFillTx/>
                <a:latin typeface="Arial Narrow" panose="020B0606020202030204" pitchFamily="34" charset="0"/>
                <a:ea typeface="+mn-ea"/>
                <a:cs typeface="+mn-cs"/>
              </a:rPr>
              <a:t>Gilabert</a:t>
            </a:r>
            <a:endParaRPr kumimoji="0" lang="fr-FR" altLang="fr-FR" sz="1100" b="0" i="1" u="none" strike="noStrike" kern="1200" cap="none" spc="0" normalizeH="0" baseline="0" noProof="0" dirty="0">
              <a:ln>
                <a:noFill/>
              </a:ln>
              <a:solidFill>
                <a:srgbClr val="002060"/>
              </a:solidFill>
              <a:effectLst/>
              <a:uLnTx/>
              <a:uFillTx/>
              <a:latin typeface="Arial Narrow" panose="020B0606020202030204" pitchFamily="34" charset="0"/>
              <a:ea typeface="+mn-ea"/>
              <a:cs typeface="+mn-cs"/>
            </a:endParaRPr>
          </a:p>
          <a:p>
            <a:pPr marL="0" marR="0" lvl="0" indent="0" algn="l" defTabSz="685800" rtl="0" eaLnBrk="1" fontAlgn="auto" latinLnBrk="0" hangingPunct="1">
              <a:lnSpc>
                <a:spcPct val="90000"/>
              </a:lnSpc>
              <a:spcBef>
                <a:spcPts val="750"/>
              </a:spcBef>
              <a:spcAft>
                <a:spcPts val="0"/>
              </a:spcAft>
              <a:buClrTx/>
              <a:buSzTx/>
              <a:buFont typeface="Wingdings" panose="05000000000000000000" pitchFamily="2" charset="2"/>
              <a:buNone/>
              <a:tabLst/>
              <a:defRPr/>
            </a:pPr>
            <a:r>
              <a:rPr kumimoji="0" lang="fr-FR" altLang="fr-FR" sz="1100" b="0" i="1" u="none" strike="noStrike" kern="1200" cap="none" spc="0" normalizeH="0" baseline="0" noProof="0" dirty="0">
                <a:ln>
                  <a:noFill/>
                </a:ln>
                <a:solidFill>
                  <a:srgbClr val="002060"/>
                </a:solidFill>
                <a:effectLst/>
                <a:uLnTx/>
                <a:uFillTx/>
                <a:latin typeface="Arial Narrow" panose="020B0606020202030204" pitchFamily="34" charset="0"/>
                <a:ea typeface="+mn-ea"/>
                <a:cs typeface="+mn-cs"/>
              </a:rPr>
              <a:t>Dr Vincent </a:t>
            </a:r>
            <a:r>
              <a:rPr kumimoji="0" lang="fr-FR" altLang="fr-FR" sz="1100" b="0" i="1" u="none" strike="noStrike" kern="1200" cap="none" spc="0" normalizeH="0" baseline="0" noProof="0" dirty="0" err="1">
                <a:ln>
                  <a:noFill/>
                </a:ln>
                <a:solidFill>
                  <a:srgbClr val="002060"/>
                </a:solidFill>
                <a:effectLst/>
                <a:uLnTx/>
                <a:uFillTx/>
                <a:latin typeface="Arial Narrow" panose="020B0606020202030204" pitchFamily="34" charset="0"/>
                <a:ea typeface="+mn-ea"/>
                <a:cs typeface="+mn-cs"/>
              </a:rPr>
              <a:t>Hautefeuille</a:t>
            </a:r>
            <a:endParaRPr kumimoji="0" lang="fr-FR" altLang="fr-FR" sz="1400" b="1" i="1" u="none" strike="noStrike" kern="1200" cap="none" spc="0" normalizeH="0" baseline="0" noProof="0" dirty="0">
              <a:ln>
                <a:noFill/>
              </a:ln>
              <a:solidFill>
                <a:srgbClr val="002060"/>
              </a:solidFill>
              <a:effectLst/>
              <a:uLnTx/>
              <a:uFillTx/>
              <a:latin typeface="Arial Narrow" panose="020B0606020202030204" pitchFamily="34" charset="0"/>
              <a:ea typeface="+mn-ea"/>
              <a:cs typeface="+mn-cs"/>
            </a:endParaRPr>
          </a:p>
          <a:p>
            <a:pPr marL="0" marR="0" lvl="0" indent="0" algn="l" defTabSz="685800" rtl="0" eaLnBrk="1" fontAlgn="auto" latinLnBrk="0" hangingPunct="1">
              <a:lnSpc>
                <a:spcPct val="90000"/>
              </a:lnSpc>
              <a:spcBef>
                <a:spcPts val="750"/>
              </a:spcBef>
              <a:spcAft>
                <a:spcPts val="0"/>
              </a:spcAft>
              <a:buClrTx/>
              <a:buSzTx/>
              <a:buFont typeface="Wingdings" panose="05000000000000000000" pitchFamily="2" charset="2"/>
              <a:buNone/>
              <a:tabLst/>
              <a:defRPr/>
            </a:pPr>
            <a:endParaRPr kumimoji="0" lang="fr-FR" altLang="fr-FR" sz="1400" b="1"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5" name="Espace réservé du texte 4">
            <a:extLst>
              <a:ext uri="{FF2B5EF4-FFF2-40B4-BE49-F238E27FC236}">
                <a16:creationId xmlns:a16="http://schemas.microsoft.com/office/drawing/2014/main" id="{D0E3C205-C81F-2B4B-B522-635BB2E76154}"/>
              </a:ext>
            </a:extLst>
          </p:cNvPr>
          <p:cNvSpPr txBox="1">
            <a:spLocks/>
          </p:cNvSpPr>
          <p:nvPr/>
        </p:nvSpPr>
        <p:spPr>
          <a:xfrm>
            <a:off x="4485527" y="2384724"/>
            <a:ext cx="2320619" cy="780586"/>
          </a:xfrm>
          <a:prstGeom prst="rect">
            <a:avLst/>
          </a:prstGeom>
        </p:spPr>
        <p:txBody>
          <a:bodyPr vert="horz" lIns="91440" tIns="45720" rIns="91440" bIns="45720" rtlCol="0">
            <a:noAutofit/>
          </a:bodyPr>
          <a:lstStyle>
            <a:lvl1pPr marL="0" indent="0" algn="l" defTabSz="685800" rtl="0" eaLnBrk="1" latinLnBrk="0" hangingPunct="1">
              <a:lnSpc>
                <a:spcPct val="90000"/>
              </a:lnSpc>
              <a:spcBef>
                <a:spcPts val="750"/>
              </a:spcBef>
              <a:buFont typeface="Wingdings" panose="05000000000000000000" pitchFamily="2" charset="2"/>
              <a:buNone/>
              <a:defRPr sz="2000" b="1" kern="1200">
                <a:solidFill>
                  <a:srgbClr val="002060"/>
                </a:solidFill>
                <a:latin typeface="Arial Narrow" panose="020B0606020202030204" pitchFamily="34" charset="0"/>
                <a:ea typeface="+mn-ea"/>
                <a:cs typeface="+mn-cs"/>
              </a:defRPr>
            </a:lvl1pPr>
            <a:lvl2pPr marL="342900" indent="0" algn="l" defTabSz="685800" rtl="0" eaLnBrk="1" latinLnBrk="0" hangingPunct="1">
              <a:lnSpc>
                <a:spcPct val="90000"/>
              </a:lnSpc>
              <a:spcBef>
                <a:spcPts val="375"/>
              </a:spcBef>
              <a:buFont typeface="Wingdings" panose="05000000000000000000" pitchFamily="2" charset="2"/>
              <a:buNone/>
              <a:defRPr sz="1500" b="1" kern="1200">
                <a:solidFill>
                  <a:schemeClr val="tx1">
                    <a:tint val="75000"/>
                  </a:schemeClr>
                </a:solidFill>
                <a:latin typeface="+mn-lt"/>
                <a:ea typeface="+mn-ea"/>
                <a:cs typeface="+mn-cs"/>
              </a:defRPr>
            </a:lvl2pPr>
            <a:lvl3pPr marL="685800" indent="0" algn="l"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3pPr>
            <a:lvl4pPr marL="10287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4pPr>
            <a:lvl5pPr marL="13716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5pPr>
            <a:lvl6pPr marL="17145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6pPr>
            <a:lvl7pPr marL="20574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7pPr>
            <a:lvl8pPr marL="24003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8pPr>
            <a:lvl9pPr marL="27432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9pPr>
          </a:lstStyle>
          <a:p>
            <a:pPr marL="0" marR="0" lvl="0" indent="0" algn="l" defTabSz="685800" rtl="0" eaLnBrk="1" fontAlgn="auto" latinLnBrk="0" hangingPunct="1">
              <a:lnSpc>
                <a:spcPct val="90000"/>
              </a:lnSpc>
              <a:spcBef>
                <a:spcPts val="750"/>
              </a:spcBef>
              <a:spcAft>
                <a:spcPts val="0"/>
              </a:spcAft>
              <a:buClrTx/>
              <a:buSzTx/>
              <a:buFont typeface="Wingdings" panose="05000000000000000000" pitchFamily="2" charset="2"/>
              <a:buNone/>
              <a:tabLst/>
              <a:defRPr/>
            </a:pPr>
            <a:r>
              <a:rPr kumimoji="0" lang="fr-FR" altLang="fr-FR" sz="1100" b="0" i="1" u="none" strike="noStrike" kern="1200" cap="none" spc="0" normalizeH="0" baseline="0" noProof="0" dirty="0">
                <a:ln>
                  <a:noFill/>
                </a:ln>
                <a:solidFill>
                  <a:srgbClr val="002060"/>
                </a:solidFill>
                <a:effectLst/>
                <a:uLnTx/>
                <a:uFillTx/>
                <a:latin typeface="Arial Narrow" panose="020B0606020202030204" pitchFamily="34" charset="0"/>
                <a:ea typeface="+mn-ea"/>
                <a:cs typeface="+mn-cs"/>
              </a:rPr>
              <a:t>Dr Antoine </a:t>
            </a:r>
            <a:r>
              <a:rPr kumimoji="0" lang="fr-FR" altLang="fr-FR" sz="1100" b="0" i="1" u="none" strike="noStrike" kern="1200" cap="none" spc="0" normalizeH="0" baseline="0" noProof="0" dirty="0" err="1">
                <a:ln>
                  <a:noFill/>
                </a:ln>
                <a:solidFill>
                  <a:srgbClr val="002060"/>
                </a:solidFill>
                <a:effectLst/>
                <a:uLnTx/>
                <a:uFillTx/>
                <a:latin typeface="Arial Narrow" panose="020B0606020202030204" pitchFamily="34" charset="0"/>
                <a:ea typeface="+mn-ea"/>
                <a:cs typeface="+mn-cs"/>
              </a:rPr>
              <a:t>Holllebecque</a:t>
            </a:r>
            <a:endParaRPr kumimoji="0" lang="fr-FR" altLang="fr-FR" sz="1100" b="0" i="1" u="none" strike="noStrike" kern="1200" cap="none" spc="0" normalizeH="0" baseline="0" noProof="0" dirty="0">
              <a:ln>
                <a:noFill/>
              </a:ln>
              <a:solidFill>
                <a:srgbClr val="002060"/>
              </a:solidFill>
              <a:effectLst/>
              <a:uLnTx/>
              <a:uFillTx/>
              <a:latin typeface="Arial Narrow" panose="020B0606020202030204" pitchFamily="34" charset="0"/>
              <a:ea typeface="+mn-ea"/>
              <a:cs typeface="+mn-cs"/>
            </a:endParaRPr>
          </a:p>
          <a:p>
            <a:pPr marL="0" marR="0" lvl="0" indent="0" algn="l" defTabSz="685800" rtl="0" eaLnBrk="1" fontAlgn="auto" latinLnBrk="0" hangingPunct="1">
              <a:lnSpc>
                <a:spcPct val="90000"/>
              </a:lnSpc>
              <a:spcBef>
                <a:spcPts val="750"/>
              </a:spcBef>
              <a:spcAft>
                <a:spcPts val="0"/>
              </a:spcAft>
              <a:buClrTx/>
              <a:buSzTx/>
              <a:buFont typeface="Wingdings" panose="05000000000000000000" pitchFamily="2" charset="2"/>
              <a:buNone/>
              <a:tabLst/>
              <a:defRPr/>
            </a:pPr>
            <a:r>
              <a:rPr kumimoji="0" lang="fr-FR" altLang="fr-FR" sz="1100" b="0" i="1" u="none" strike="noStrike" kern="1200" cap="none" spc="0" normalizeH="0" baseline="0" noProof="0" dirty="0">
                <a:ln>
                  <a:noFill/>
                </a:ln>
                <a:solidFill>
                  <a:srgbClr val="002060"/>
                </a:solidFill>
                <a:effectLst/>
                <a:uLnTx/>
                <a:uFillTx/>
                <a:latin typeface="Arial Narrow" panose="020B0606020202030204" pitchFamily="34" charset="0"/>
                <a:ea typeface="+mn-ea"/>
                <a:cs typeface="+mn-cs"/>
              </a:rPr>
              <a:t>Dr Thibault </a:t>
            </a:r>
            <a:r>
              <a:rPr kumimoji="0" lang="fr-FR" altLang="fr-FR" sz="1100" b="0" i="1" u="none" strike="noStrike" kern="1200" cap="none" spc="0" normalizeH="0" baseline="0" noProof="0" dirty="0" err="1">
                <a:ln>
                  <a:noFill/>
                </a:ln>
                <a:solidFill>
                  <a:srgbClr val="002060"/>
                </a:solidFill>
                <a:effectLst/>
                <a:uLnTx/>
                <a:uFillTx/>
                <a:latin typeface="Arial Narrow" panose="020B0606020202030204" pitchFamily="34" charset="0"/>
                <a:ea typeface="+mn-ea"/>
                <a:cs typeface="+mn-cs"/>
              </a:rPr>
              <a:t>Mazard</a:t>
            </a:r>
            <a:endParaRPr kumimoji="0" lang="fr-FR" altLang="fr-FR" sz="1100" b="0" i="1" u="none" strike="noStrike" kern="1200" cap="none" spc="0" normalizeH="0" baseline="0" noProof="0" dirty="0">
              <a:ln>
                <a:noFill/>
              </a:ln>
              <a:solidFill>
                <a:srgbClr val="002060"/>
              </a:solidFill>
              <a:effectLst/>
              <a:uLnTx/>
              <a:uFillTx/>
              <a:latin typeface="Arial Narrow" panose="020B0606020202030204" pitchFamily="34" charset="0"/>
              <a:ea typeface="+mn-ea"/>
              <a:cs typeface="+mn-cs"/>
            </a:endParaRPr>
          </a:p>
          <a:p>
            <a:pPr marL="0" marR="0" lvl="0" indent="0" algn="l" defTabSz="685800" rtl="0" eaLnBrk="1" fontAlgn="auto" latinLnBrk="0" hangingPunct="1">
              <a:lnSpc>
                <a:spcPct val="90000"/>
              </a:lnSpc>
              <a:spcBef>
                <a:spcPts val="750"/>
              </a:spcBef>
              <a:spcAft>
                <a:spcPts val="0"/>
              </a:spcAft>
              <a:buClrTx/>
              <a:buSzTx/>
              <a:buFont typeface="Wingdings" panose="05000000000000000000" pitchFamily="2" charset="2"/>
              <a:buNone/>
              <a:tabLst/>
              <a:defRPr/>
            </a:pPr>
            <a:r>
              <a:rPr kumimoji="0" lang="fr-FR" altLang="fr-FR" sz="1100" b="0" i="1" u="none" strike="noStrike" kern="1200" cap="none" spc="0" normalizeH="0" baseline="0" noProof="0" dirty="0">
                <a:ln>
                  <a:noFill/>
                </a:ln>
                <a:solidFill>
                  <a:srgbClr val="002060"/>
                </a:solidFill>
                <a:effectLst/>
                <a:uLnTx/>
                <a:uFillTx/>
                <a:latin typeface="Arial Narrow" panose="020B0606020202030204" pitchFamily="34" charset="0"/>
                <a:ea typeface="+mn-ea"/>
                <a:cs typeface="+mn-cs"/>
              </a:rPr>
              <a:t>Dr Simon </a:t>
            </a:r>
            <a:r>
              <a:rPr kumimoji="0" lang="fr-FR" altLang="fr-FR" sz="1100" b="0" i="1" u="none" strike="noStrike" kern="1200" cap="none" spc="0" normalizeH="0" baseline="0" noProof="0" dirty="0" err="1">
                <a:ln>
                  <a:noFill/>
                </a:ln>
                <a:solidFill>
                  <a:srgbClr val="002060"/>
                </a:solidFill>
                <a:effectLst/>
                <a:uLnTx/>
                <a:uFillTx/>
                <a:latin typeface="Arial Narrow" panose="020B0606020202030204" pitchFamily="34" charset="0"/>
                <a:ea typeface="+mn-ea"/>
                <a:cs typeface="+mn-cs"/>
              </a:rPr>
              <a:t>Pernot</a:t>
            </a:r>
            <a:endParaRPr kumimoji="0" lang="fr-FR" altLang="fr-FR" sz="1100" b="0" i="1" u="none" strike="noStrike" kern="1200" cap="none" spc="0" normalizeH="0" baseline="0" noProof="0" dirty="0">
              <a:ln>
                <a:noFill/>
              </a:ln>
              <a:solidFill>
                <a:srgbClr val="002060"/>
              </a:solidFill>
              <a:effectLst/>
              <a:uLnTx/>
              <a:uFillTx/>
              <a:latin typeface="Arial Narrow" panose="020B0606020202030204" pitchFamily="34" charset="0"/>
              <a:ea typeface="+mn-ea"/>
              <a:cs typeface="+mn-cs"/>
            </a:endParaRPr>
          </a:p>
          <a:p>
            <a:pPr marL="0" marR="0" lvl="0" indent="0" algn="l" defTabSz="685800" rtl="0" eaLnBrk="1" fontAlgn="auto" latinLnBrk="0" hangingPunct="1">
              <a:lnSpc>
                <a:spcPct val="90000"/>
              </a:lnSpc>
              <a:spcBef>
                <a:spcPts val="750"/>
              </a:spcBef>
              <a:spcAft>
                <a:spcPts val="0"/>
              </a:spcAft>
              <a:buClrTx/>
              <a:buSzTx/>
              <a:buFont typeface="Wingdings" panose="05000000000000000000" pitchFamily="2" charset="2"/>
              <a:buNone/>
              <a:tabLst/>
              <a:defRPr/>
            </a:pPr>
            <a:r>
              <a:rPr kumimoji="0" lang="fr-FR" altLang="fr-FR" sz="1100" b="0" i="1" u="none" strike="noStrike" kern="1200" cap="none" spc="0" normalizeH="0" baseline="0" noProof="0" dirty="0">
                <a:ln>
                  <a:noFill/>
                </a:ln>
                <a:solidFill>
                  <a:srgbClr val="002060"/>
                </a:solidFill>
                <a:effectLst/>
                <a:uLnTx/>
                <a:uFillTx/>
                <a:latin typeface="Arial Narrow" panose="020B0606020202030204" pitchFamily="34" charset="0"/>
                <a:ea typeface="+mn-ea"/>
                <a:cs typeface="+mn-cs"/>
              </a:rPr>
              <a:t>Dr Yann </a:t>
            </a:r>
            <a:r>
              <a:rPr kumimoji="0" lang="fr-FR" altLang="fr-FR" sz="1100" b="0" i="1" u="none" strike="noStrike" kern="1200" cap="none" spc="0" normalizeH="0" baseline="0" noProof="0" dirty="0" err="1">
                <a:ln>
                  <a:noFill/>
                </a:ln>
                <a:solidFill>
                  <a:srgbClr val="002060"/>
                </a:solidFill>
                <a:effectLst/>
                <a:uLnTx/>
                <a:uFillTx/>
                <a:latin typeface="Arial Narrow" panose="020B0606020202030204" pitchFamily="34" charset="0"/>
                <a:ea typeface="+mn-ea"/>
                <a:cs typeface="+mn-cs"/>
              </a:rPr>
              <a:t>Touchefeu</a:t>
            </a:r>
            <a:endParaRPr kumimoji="0" lang="fr-FR" altLang="fr-FR" sz="1100" b="0" i="1" u="none" strike="noStrike" kern="1200" cap="none" spc="0" normalizeH="0" baseline="0" noProof="0" dirty="0">
              <a:ln>
                <a:noFill/>
              </a:ln>
              <a:solidFill>
                <a:srgbClr val="002060"/>
              </a:solidFill>
              <a:effectLst/>
              <a:uLnTx/>
              <a:uFillTx/>
              <a:latin typeface="Arial Narrow" panose="020B0606020202030204" pitchFamily="34" charset="0"/>
              <a:ea typeface="+mn-ea"/>
              <a:cs typeface="+mn-cs"/>
            </a:endParaRPr>
          </a:p>
          <a:p>
            <a:pPr marL="0" marR="0" lvl="0" indent="0" algn="l" defTabSz="685800" rtl="0" eaLnBrk="1" fontAlgn="auto" latinLnBrk="0" hangingPunct="1">
              <a:lnSpc>
                <a:spcPct val="90000"/>
              </a:lnSpc>
              <a:spcBef>
                <a:spcPts val="750"/>
              </a:spcBef>
              <a:spcAft>
                <a:spcPts val="0"/>
              </a:spcAft>
              <a:buClrTx/>
              <a:buSzTx/>
              <a:buFont typeface="Wingdings" panose="05000000000000000000" pitchFamily="2" charset="2"/>
              <a:buNone/>
              <a:tabLst/>
              <a:defRPr/>
            </a:pPr>
            <a:r>
              <a:rPr kumimoji="0" lang="fr-FR" altLang="fr-FR" sz="1100" b="0" i="1" u="none" strike="noStrike" kern="1200" cap="none" spc="0" normalizeH="0" baseline="0" noProof="0" dirty="0">
                <a:ln>
                  <a:noFill/>
                </a:ln>
                <a:solidFill>
                  <a:srgbClr val="002060"/>
                </a:solidFill>
                <a:effectLst/>
                <a:uLnTx/>
                <a:uFillTx/>
                <a:latin typeface="Arial Narrow" panose="020B0606020202030204" pitchFamily="34" charset="0"/>
                <a:ea typeface="+mn-ea"/>
                <a:cs typeface="+mn-cs"/>
              </a:rPr>
              <a:t>Pr David </a:t>
            </a:r>
            <a:r>
              <a:rPr kumimoji="0" lang="fr-FR" altLang="fr-FR" sz="1100" b="0" i="1" u="none" strike="noStrike" kern="1200" cap="none" spc="0" normalizeH="0" baseline="0" noProof="0" dirty="0" err="1">
                <a:ln>
                  <a:noFill/>
                </a:ln>
                <a:solidFill>
                  <a:srgbClr val="002060"/>
                </a:solidFill>
                <a:effectLst/>
                <a:uLnTx/>
                <a:uFillTx/>
                <a:latin typeface="Arial Narrow" panose="020B0606020202030204" pitchFamily="34" charset="0"/>
                <a:ea typeface="+mn-ea"/>
                <a:cs typeface="+mn-cs"/>
              </a:rPr>
              <a:t>Tougeron</a:t>
            </a:r>
            <a:endParaRPr kumimoji="0" lang="fr-FR" altLang="fr-FR" sz="1100" b="0" i="1" u="none" strike="noStrike" kern="1200" cap="none" spc="0" normalizeH="0" baseline="0" noProof="0" dirty="0">
              <a:ln>
                <a:noFill/>
              </a:ln>
              <a:solidFill>
                <a:srgbClr val="002060"/>
              </a:solidFill>
              <a:effectLst/>
              <a:uLnTx/>
              <a:uFillTx/>
              <a:latin typeface="Arial Narrow" panose="020B0606020202030204" pitchFamily="34" charset="0"/>
              <a:ea typeface="+mn-ea"/>
              <a:cs typeface="+mn-cs"/>
            </a:endParaRPr>
          </a:p>
          <a:p>
            <a:pPr marL="0" marR="0" lvl="0" indent="0" algn="l" defTabSz="685800" rtl="0" eaLnBrk="1" fontAlgn="auto" latinLnBrk="0" hangingPunct="1">
              <a:lnSpc>
                <a:spcPct val="90000"/>
              </a:lnSpc>
              <a:spcBef>
                <a:spcPts val="750"/>
              </a:spcBef>
              <a:spcAft>
                <a:spcPts val="0"/>
              </a:spcAft>
              <a:buClrTx/>
              <a:buSzTx/>
              <a:buFont typeface="Wingdings" panose="05000000000000000000" pitchFamily="2" charset="2"/>
              <a:buNone/>
              <a:tabLst/>
              <a:defRPr/>
            </a:pPr>
            <a:r>
              <a:rPr kumimoji="0" lang="fr-FR" altLang="fr-FR" sz="1100" b="0" i="1" u="none" strike="noStrike" kern="1200" cap="none" spc="0" normalizeH="0" baseline="0" noProof="0" dirty="0">
                <a:ln>
                  <a:noFill/>
                </a:ln>
                <a:solidFill>
                  <a:srgbClr val="002060"/>
                </a:solidFill>
                <a:effectLst/>
                <a:uLnTx/>
                <a:uFillTx/>
                <a:latin typeface="Arial Narrow" panose="020B0606020202030204" pitchFamily="34" charset="0"/>
                <a:ea typeface="+mn-ea"/>
                <a:cs typeface="+mn-cs"/>
              </a:rPr>
              <a:t>Dr Aziz </a:t>
            </a:r>
            <a:r>
              <a:rPr kumimoji="0" lang="fr-FR" altLang="fr-FR" sz="1100" b="0" i="1" u="none" strike="noStrike" kern="1200" cap="none" spc="0" normalizeH="0" baseline="0" noProof="0" dirty="0" err="1">
                <a:ln>
                  <a:noFill/>
                </a:ln>
                <a:solidFill>
                  <a:srgbClr val="002060"/>
                </a:solidFill>
                <a:effectLst/>
                <a:uLnTx/>
                <a:uFillTx/>
                <a:latin typeface="Arial Narrow" panose="020B0606020202030204" pitchFamily="34" charset="0"/>
                <a:ea typeface="+mn-ea"/>
                <a:cs typeface="+mn-cs"/>
              </a:rPr>
              <a:t>Zaanan</a:t>
            </a:r>
            <a:endParaRPr kumimoji="0" lang="fr-FR" altLang="fr-FR" sz="1400" b="1" i="1" u="none" strike="noStrike" kern="1200" cap="none" spc="0" normalizeH="0" baseline="0" noProof="0" dirty="0">
              <a:ln>
                <a:noFill/>
              </a:ln>
              <a:solidFill>
                <a:srgbClr val="002060"/>
              </a:solidFill>
              <a:effectLst/>
              <a:uLnTx/>
              <a:uFillTx/>
              <a:latin typeface="Arial Narrow" panose="020B0606020202030204" pitchFamily="34" charset="0"/>
              <a:ea typeface="+mn-ea"/>
              <a:cs typeface="+mn-cs"/>
            </a:endParaRPr>
          </a:p>
          <a:p>
            <a:pPr marL="0" marR="0" lvl="0" indent="0" algn="l" defTabSz="685800" rtl="0" eaLnBrk="1" fontAlgn="auto" latinLnBrk="0" hangingPunct="1">
              <a:lnSpc>
                <a:spcPct val="90000"/>
              </a:lnSpc>
              <a:spcBef>
                <a:spcPts val="750"/>
              </a:spcBef>
              <a:spcAft>
                <a:spcPts val="0"/>
              </a:spcAft>
              <a:buClrTx/>
              <a:buSzTx/>
              <a:buFont typeface="Wingdings" panose="05000000000000000000" pitchFamily="2" charset="2"/>
              <a:buNone/>
              <a:tabLst/>
              <a:defRPr/>
            </a:pPr>
            <a:endParaRPr kumimoji="0" lang="fr-FR" altLang="fr-FR" sz="1400" b="1"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Tree>
    <p:extLst>
      <p:ext uri="{BB962C8B-B14F-4D97-AF65-F5344CB8AC3E}">
        <p14:creationId xmlns:p14="http://schemas.microsoft.com/office/powerpoint/2010/main" val="3860879848"/>
      </p:ext>
    </p:extLst>
  </p:cSld>
  <p:clrMapOvr>
    <a:masterClrMapping/>
  </p:clrMapOvr>
  <p:transition spd="slow">
    <p:wipe/>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Espace réservé du contenu 2"/>
          <p:cNvSpPr>
            <a:spLocks noGrp="1"/>
          </p:cNvSpPr>
          <p:nvPr>
            <p:ph sz="half" idx="1"/>
          </p:nvPr>
        </p:nvSpPr>
        <p:spPr/>
        <p:txBody>
          <a:bodyPr/>
          <a:lstStyle/>
          <a:p>
            <a:r>
              <a:rPr lang="fr-FR" dirty="0"/>
              <a:t>Résultats : survie sans maladie (critère </a:t>
            </a:r>
            <a:r>
              <a:rPr lang="fr-FR"/>
              <a:t>principal)</a:t>
            </a:r>
            <a:endParaRPr lang="fr-FR" dirty="0"/>
          </a:p>
        </p:txBody>
      </p:sp>
      <p:sp>
        <p:nvSpPr>
          <p:cNvPr id="6" name="ZoneTexte 5">
            <a:extLst>
              <a:ext uri="{FF2B5EF4-FFF2-40B4-BE49-F238E27FC236}">
                <a16:creationId xmlns:a16="http://schemas.microsoft.com/office/drawing/2014/main" id="{A7D45DD3-020A-E140-BE9D-D5DF14F01B00}"/>
              </a:ext>
            </a:extLst>
          </p:cNvPr>
          <p:cNvSpPr txBox="1"/>
          <p:nvPr/>
        </p:nvSpPr>
        <p:spPr>
          <a:xfrm>
            <a:off x="-3048" y="4912668"/>
            <a:ext cx="2428870" cy="230832"/>
          </a:xfrm>
          <a:prstGeom prst="rect">
            <a:avLst/>
          </a:prstGeom>
          <a:noFill/>
        </p:spPr>
        <p:txBody>
          <a:bodyPr wrap="none" rtlCol="0">
            <a:spAutoFit/>
          </a:bodyPr>
          <a:lstStyle/>
          <a:p>
            <a:r>
              <a:rPr lang="fr-FR" sz="900" i="1" dirty="0">
                <a:solidFill>
                  <a:schemeClr val="tx1">
                    <a:lumMod val="50000"/>
                    <a:lumOff val="50000"/>
                  </a:schemeClr>
                </a:solidFill>
                <a:latin typeface="Arial" panose="020B0604020202020204" pitchFamily="34" charset="0"/>
              </a:rPr>
              <a:t>Thierry </a:t>
            </a:r>
            <a:r>
              <a:rPr lang="fr-FR" sz="900" i="1" dirty="0" err="1">
                <a:solidFill>
                  <a:schemeClr val="tx1">
                    <a:lumMod val="50000"/>
                    <a:lumOff val="50000"/>
                  </a:schemeClr>
                </a:solidFill>
                <a:latin typeface="Arial" panose="020B0604020202020204" pitchFamily="34" charset="0"/>
              </a:rPr>
              <a:t>Conroy</a:t>
            </a:r>
            <a:r>
              <a:rPr lang="fr-FR" sz="900" i="1" dirty="0">
                <a:solidFill>
                  <a:schemeClr val="tx1">
                    <a:lumMod val="50000"/>
                    <a:lumOff val="50000"/>
                  </a:schemeClr>
                </a:solidFill>
                <a:latin typeface="Arial" panose="020B0604020202020204" pitchFamily="34" charset="0"/>
              </a:rPr>
              <a:t> et al., ASCO2020, Abs 4007</a:t>
            </a:r>
          </a:p>
        </p:txBody>
      </p:sp>
      <p:sp>
        <p:nvSpPr>
          <p:cNvPr id="9" name="Rectangle à coins arrondis 4">
            <a:extLst>
              <a:ext uri="{FF2B5EF4-FFF2-40B4-BE49-F238E27FC236}">
                <a16:creationId xmlns:a16="http://schemas.microsoft.com/office/drawing/2014/main" id="{30263209-245E-4374-ADAC-D742364E88BC}"/>
              </a:ext>
            </a:extLst>
          </p:cNvPr>
          <p:cNvSpPr/>
          <p:nvPr/>
        </p:nvSpPr>
        <p:spPr>
          <a:xfrm>
            <a:off x="420833" y="1557941"/>
            <a:ext cx="6613814" cy="3184206"/>
          </a:xfrm>
          <a:prstGeom prst="roundRect">
            <a:avLst>
              <a:gd name="adj" fmla="val 3329"/>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fr-FR" dirty="0">
              <a:solidFill>
                <a:prstClr val="white"/>
              </a:solidFill>
              <a:latin typeface="Calibri"/>
            </a:endParaRPr>
          </a:p>
        </p:txBody>
      </p:sp>
      <p:graphicFrame>
        <p:nvGraphicFramePr>
          <p:cNvPr id="10" name="Chart 7">
            <a:extLst>
              <a:ext uri="{FF2B5EF4-FFF2-40B4-BE49-F238E27FC236}">
                <a16:creationId xmlns:a16="http://schemas.microsoft.com/office/drawing/2014/main" id="{E5EB3A73-90B1-4447-A2C7-DC01DF904143}"/>
              </a:ext>
            </a:extLst>
          </p:cNvPr>
          <p:cNvGraphicFramePr/>
          <p:nvPr/>
        </p:nvGraphicFramePr>
        <p:xfrm>
          <a:off x="712447" y="1645734"/>
          <a:ext cx="4434772" cy="2838311"/>
        </p:xfrm>
        <a:graphic>
          <a:graphicData uri="http://schemas.openxmlformats.org/drawingml/2006/chart">
            <c:chart xmlns:c="http://schemas.openxmlformats.org/drawingml/2006/chart" xmlns:r="http://schemas.openxmlformats.org/officeDocument/2006/relationships" r:id="rId2"/>
          </a:graphicData>
        </a:graphic>
      </p:graphicFrame>
      <p:sp>
        <p:nvSpPr>
          <p:cNvPr id="11" name="Freeform: Shape 21">
            <a:extLst>
              <a:ext uri="{FF2B5EF4-FFF2-40B4-BE49-F238E27FC236}">
                <a16:creationId xmlns:a16="http://schemas.microsoft.com/office/drawing/2014/main" id="{0BD6E65C-BEE3-41A7-983E-07323927DAC8}"/>
              </a:ext>
            </a:extLst>
          </p:cNvPr>
          <p:cNvSpPr/>
          <p:nvPr/>
        </p:nvSpPr>
        <p:spPr>
          <a:xfrm>
            <a:off x="1319418" y="1781838"/>
            <a:ext cx="3609211" cy="841899"/>
          </a:xfrm>
          <a:custGeom>
            <a:avLst/>
            <a:gdLst>
              <a:gd name="connsiteX0" fmla="*/ 0 w 4812281"/>
              <a:gd name="connsiteY0" fmla="*/ 0 h 1121308"/>
              <a:gd name="connsiteX1" fmla="*/ 180211 w 4812281"/>
              <a:gd name="connsiteY1" fmla="*/ 0 h 1121308"/>
              <a:gd name="connsiteX2" fmla="*/ 180211 w 4812281"/>
              <a:gd name="connsiteY2" fmla="*/ 40047 h 1121308"/>
              <a:gd name="connsiteX3" fmla="*/ 220257 w 4812281"/>
              <a:gd name="connsiteY3" fmla="*/ 40047 h 1121308"/>
              <a:gd name="connsiteX4" fmla="*/ 220257 w 4812281"/>
              <a:gd name="connsiteY4" fmla="*/ 106792 h 1121308"/>
              <a:gd name="connsiteX5" fmla="*/ 270316 w 4812281"/>
              <a:gd name="connsiteY5" fmla="*/ 106792 h 1121308"/>
              <a:gd name="connsiteX6" fmla="*/ 270316 w 4812281"/>
              <a:gd name="connsiteY6" fmla="*/ 173536 h 1121308"/>
              <a:gd name="connsiteX7" fmla="*/ 310362 w 4812281"/>
              <a:gd name="connsiteY7" fmla="*/ 173536 h 1121308"/>
              <a:gd name="connsiteX8" fmla="*/ 310362 w 4812281"/>
              <a:gd name="connsiteY8" fmla="*/ 203571 h 1121308"/>
              <a:gd name="connsiteX9" fmla="*/ 343735 w 4812281"/>
              <a:gd name="connsiteY9" fmla="*/ 203571 h 1121308"/>
              <a:gd name="connsiteX10" fmla="*/ 343735 w 4812281"/>
              <a:gd name="connsiteY10" fmla="*/ 203571 h 1121308"/>
              <a:gd name="connsiteX11" fmla="*/ 360421 w 4812281"/>
              <a:gd name="connsiteY11" fmla="*/ 220257 h 1121308"/>
              <a:gd name="connsiteX12" fmla="*/ 360421 w 4812281"/>
              <a:gd name="connsiteY12" fmla="*/ 260304 h 1121308"/>
              <a:gd name="connsiteX13" fmla="*/ 397130 w 4812281"/>
              <a:gd name="connsiteY13" fmla="*/ 260304 h 1121308"/>
              <a:gd name="connsiteX14" fmla="*/ 457200 w 4812281"/>
              <a:gd name="connsiteY14" fmla="*/ 320374 h 1121308"/>
              <a:gd name="connsiteX15" fmla="*/ 497247 w 4812281"/>
              <a:gd name="connsiteY15" fmla="*/ 320374 h 1121308"/>
              <a:gd name="connsiteX16" fmla="*/ 527282 w 4812281"/>
              <a:gd name="connsiteY16" fmla="*/ 350409 h 1121308"/>
              <a:gd name="connsiteX17" fmla="*/ 550643 w 4812281"/>
              <a:gd name="connsiteY17" fmla="*/ 373770 h 1121308"/>
              <a:gd name="connsiteX18" fmla="*/ 607376 w 4812281"/>
              <a:gd name="connsiteY18" fmla="*/ 373770 h 1121308"/>
              <a:gd name="connsiteX19" fmla="*/ 630736 w 4812281"/>
              <a:gd name="connsiteY19" fmla="*/ 397130 h 1121308"/>
              <a:gd name="connsiteX20" fmla="*/ 737527 w 4812281"/>
              <a:gd name="connsiteY20" fmla="*/ 397130 h 1121308"/>
              <a:gd name="connsiteX21" fmla="*/ 737527 w 4812281"/>
              <a:gd name="connsiteY21" fmla="*/ 450526 h 1121308"/>
              <a:gd name="connsiteX22" fmla="*/ 824295 w 4812281"/>
              <a:gd name="connsiteY22" fmla="*/ 450526 h 1121308"/>
              <a:gd name="connsiteX23" fmla="*/ 877691 w 4812281"/>
              <a:gd name="connsiteY23" fmla="*/ 503922 h 1121308"/>
              <a:gd name="connsiteX24" fmla="*/ 1001168 w 4812281"/>
              <a:gd name="connsiteY24" fmla="*/ 503922 h 1121308"/>
              <a:gd name="connsiteX25" fmla="*/ 1007842 w 4812281"/>
              <a:gd name="connsiteY25" fmla="*/ 510596 h 1121308"/>
              <a:gd name="connsiteX26" fmla="*/ 1041215 w 4812281"/>
              <a:gd name="connsiteY26" fmla="*/ 510596 h 1121308"/>
              <a:gd name="connsiteX27" fmla="*/ 1041215 w 4812281"/>
              <a:gd name="connsiteY27" fmla="*/ 533957 h 1121308"/>
              <a:gd name="connsiteX28" fmla="*/ 1121308 w 4812281"/>
              <a:gd name="connsiteY28" fmla="*/ 533957 h 1121308"/>
              <a:gd name="connsiteX29" fmla="*/ 1121308 w 4812281"/>
              <a:gd name="connsiteY29" fmla="*/ 533957 h 1121308"/>
              <a:gd name="connsiteX30" fmla="*/ 1171367 w 4812281"/>
              <a:gd name="connsiteY30" fmla="*/ 533957 h 1121308"/>
              <a:gd name="connsiteX31" fmla="*/ 1171367 w 4812281"/>
              <a:gd name="connsiteY31" fmla="*/ 574003 h 1121308"/>
              <a:gd name="connsiteX32" fmla="*/ 1201402 w 4812281"/>
              <a:gd name="connsiteY32" fmla="*/ 574003 h 1121308"/>
              <a:gd name="connsiteX33" fmla="*/ 1391624 w 4812281"/>
              <a:gd name="connsiteY33" fmla="*/ 574003 h 1121308"/>
              <a:gd name="connsiteX34" fmla="*/ 1424996 w 4812281"/>
              <a:gd name="connsiteY34" fmla="*/ 607375 h 1121308"/>
              <a:gd name="connsiteX35" fmla="*/ 1451694 w 4812281"/>
              <a:gd name="connsiteY35" fmla="*/ 617387 h 1121308"/>
              <a:gd name="connsiteX36" fmla="*/ 1561822 w 4812281"/>
              <a:gd name="connsiteY36" fmla="*/ 617387 h 1121308"/>
              <a:gd name="connsiteX37" fmla="*/ 1591857 w 4812281"/>
              <a:gd name="connsiteY37" fmla="*/ 647422 h 1121308"/>
              <a:gd name="connsiteX38" fmla="*/ 1735358 w 4812281"/>
              <a:gd name="connsiteY38" fmla="*/ 647422 h 1121308"/>
              <a:gd name="connsiteX39" fmla="*/ 1748707 w 4812281"/>
              <a:gd name="connsiteY39" fmla="*/ 660771 h 1121308"/>
              <a:gd name="connsiteX40" fmla="*/ 1818789 w 4812281"/>
              <a:gd name="connsiteY40" fmla="*/ 660771 h 1121308"/>
              <a:gd name="connsiteX41" fmla="*/ 1832138 w 4812281"/>
              <a:gd name="connsiteY41" fmla="*/ 674120 h 1121308"/>
              <a:gd name="connsiteX42" fmla="*/ 1868847 w 4812281"/>
              <a:gd name="connsiteY42" fmla="*/ 674120 h 1121308"/>
              <a:gd name="connsiteX43" fmla="*/ 1868847 w 4812281"/>
              <a:gd name="connsiteY43" fmla="*/ 674120 h 1121308"/>
              <a:gd name="connsiteX44" fmla="*/ 1895545 w 4812281"/>
              <a:gd name="connsiteY44" fmla="*/ 700818 h 1121308"/>
              <a:gd name="connsiteX45" fmla="*/ 1895545 w 4812281"/>
              <a:gd name="connsiteY45" fmla="*/ 737527 h 1121308"/>
              <a:gd name="connsiteX46" fmla="*/ 1965627 w 4812281"/>
              <a:gd name="connsiteY46" fmla="*/ 737527 h 1121308"/>
              <a:gd name="connsiteX47" fmla="*/ 1999000 w 4812281"/>
              <a:gd name="connsiteY47" fmla="*/ 770900 h 1121308"/>
              <a:gd name="connsiteX48" fmla="*/ 1999000 w 4812281"/>
              <a:gd name="connsiteY48" fmla="*/ 810946 h 1121308"/>
              <a:gd name="connsiteX49" fmla="*/ 2032371 w 4812281"/>
              <a:gd name="connsiteY49" fmla="*/ 810946 h 1121308"/>
              <a:gd name="connsiteX50" fmla="*/ 2125813 w 4812281"/>
              <a:gd name="connsiteY50" fmla="*/ 810946 h 1121308"/>
              <a:gd name="connsiteX51" fmla="*/ 2125813 w 4812281"/>
              <a:gd name="connsiteY51" fmla="*/ 810946 h 1121308"/>
              <a:gd name="connsiteX52" fmla="*/ 2215919 w 4812281"/>
              <a:gd name="connsiteY52" fmla="*/ 810946 h 1121308"/>
              <a:gd name="connsiteX53" fmla="*/ 2215919 w 4812281"/>
              <a:gd name="connsiteY53" fmla="*/ 834307 h 1121308"/>
              <a:gd name="connsiteX54" fmla="*/ 2322710 w 4812281"/>
              <a:gd name="connsiteY54" fmla="*/ 834307 h 1121308"/>
              <a:gd name="connsiteX55" fmla="*/ 2322710 w 4812281"/>
              <a:gd name="connsiteY55" fmla="*/ 867679 h 1121308"/>
              <a:gd name="connsiteX56" fmla="*/ 2496246 w 4812281"/>
              <a:gd name="connsiteY56" fmla="*/ 867679 h 1121308"/>
              <a:gd name="connsiteX57" fmla="*/ 2526281 w 4812281"/>
              <a:gd name="connsiteY57" fmla="*/ 897714 h 1121308"/>
              <a:gd name="connsiteX58" fmla="*/ 2559654 w 4812281"/>
              <a:gd name="connsiteY58" fmla="*/ 931087 h 1121308"/>
              <a:gd name="connsiteX59" fmla="*/ 2966795 w 4812281"/>
              <a:gd name="connsiteY59" fmla="*/ 931087 h 1121308"/>
              <a:gd name="connsiteX60" fmla="*/ 2966795 w 4812281"/>
              <a:gd name="connsiteY60" fmla="*/ 964459 h 1121308"/>
              <a:gd name="connsiteX61" fmla="*/ 3000167 w 4812281"/>
              <a:gd name="connsiteY61" fmla="*/ 964459 h 1121308"/>
              <a:gd name="connsiteX62" fmla="*/ 3240447 w 4812281"/>
              <a:gd name="connsiteY62" fmla="*/ 964459 h 1121308"/>
              <a:gd name="connsiteX63" fmla="*/ 3240447 w 4812281"/>
              <a:gd name="connsiteY63" fmla="*/ 994494 h 1121308"/>
              <a:gd name="connsiteX64" fmla="*/ 3617554 w 4812281"/>
              <a:gd name="connsiteY64" fmla="*/ 994494 h 1121308"/>
              <a:gd name="connsiteX65" fmla="*/ 3617554 w 4812281"/>
              <a:gd name="connsiteY65" fmla="*/ 1034541 h 1121308"/>
              <a:gd name="connsiteX66" fmla="*/ 3634240 w 4812281"/>
              <a:gd name="connsiteY66" fmla="*/ 1051227 h 1121308"/>
              <a:gd name="connsiteX67" fmla="*/ 4254964 w 4812281"/>
              <a:gd name="connsiteY67" fmla="*/ 1051227 h 1121308"/>
              <a:gd name="connsiteX68" fmla="*/ 4254964 w 4812281"/>
              <a:gd name="connsiteY68" fmla="*/ 1091273 h 1121308"/>
              <a:gd name="connsiteX69" fmla="*/ 4558651 w 4812281"/>
              <a:gd name="connsiteY69" fmla="*/ 1091273 h 1121308"/>
              <a:gd name="connsiteX70" fmla="*/ 4575338 w 4812281"/>
              <a:gd name="connsiteY70" fmla="*/ 1107960 h 1121308"/>
              <a:gd name="connsiteX71" fmla="*/ 4561990 w 4812281"/>
              <a:gd name="connsiteY71" fmla="*/ 1121308 h 1121308"/>
              <a:gd name="connsiteX72" fmla="*/ 4812281 w 4812281"/>
              <a:gd name="connsiteY72" fmla="*/ 1121308 h 1121308"/>
              <a:gd name="connsiteX0" fmla="*/ 0 w 4812281"/>
              <a:gd name="connsiteY0" fmla="*/ 0 h 1121308"/>
              <a:gd name="connsiteX1" fmla="*/ 180211 w 4812281"/>
              <a:gd name="connsiteY1" fmla="*/ 0 h 1121308"/>
              <a:gd name="connsiteX2" fmla="*/ 180211 w 4812281"/>
              <a:gd name="connsiteY2" fmla="*/ 40047 h 1121308"/>
              <a:gd name="connsiteX3" fmla="*/ 220257 w 4812281"/>
              <a:gd name="connsiteY3" fmla="*/ 40047 h 1121308"/>
              <a:gd name="connsiteX4" fmla="*/ 220257 w 4812281"/>
              <a:gd name="connsiteY4" fmla="*/ 106792 h 1121308"/>
              <a:gd name="connsiteX5" fmla="*/ 270316 w 4812281"/>
              <a:gd name="connsiteY5" fmla="*/ 106792 h 1121308"/>
              <a:gd name="connsiteX6" fmla="*/ 270316 w 4812281"/>
              <a:gd name="connsiteY6" fmla="*/ 173536 h 1121308"/>
              <a:gd name="connsiteX7" fmla="*/ 310362 w 4812281"/>
              <a:gd name="connsiteY7" fmla="*/ 173536 h 1121308"/>
              <a:gd name="connsiteX8" fmla="*/ 310362 w 4812281"/>
              <a:gd name="connsiteY8" fmla="*/ 203571 h 1121308"/>
              <a:gd name="connsiteX9" fmla="*/ 343735 w 4812281"/>
              <a:gd name="connsiteY9" fmla="*/ 203571 h 1121308"/>
              <a:gd name="connsiteX10" fmla="*/ 343735 w 4812281"/>
              <a:gd name="connsiteY10" fmla="*/ 203571 h 1121308"/>
              <a:gd name="connsiteX11" fmla="*/ 360421 w 4812281"/>
              <a:gd name="connsiteY11" fmla="*/ 220257 h 1121308"/>
              <a:gd name="connsiteX12" fmla="*/ 360421 w 4812281"/>
              <a:gd name="connsiteY12" fmla="*/ 260304 h 1121308"/>
              <a:gd name="connsiteX13" fmla="*/ 397130 w 4812281"/>
              <a:gd name="connsiteY13" fmla="*/ 260304 h 1121308"/>
              <a:gd name="connsiteX14" fmla="*/ 457200 w 4812281"/>
              <a:gd name="connsiteY14" fmla="*/ 320374 h 1121308"/>
              <a:gd name="connsiteX15" fmla="*/ 497247 w 4812281"/>
              <a:gd name="connsiteY15" fmla="*/ 320374 h 1121308"/>
              <a:gd name="connsiteX16" fmla="*/ 527282 w 4812281"/>
              <a:gd name="connsiteY16" fmla="*/ 350409 h 1121308"/>
              <a:gd name="connsiteX17" fmla="*/ 550643 w 4812281"/>
              <a:gd name="connsiteY17" fmla="*/ 373770 h 1121308"/>
              <a:gd name="connsiteX18" fmla="*/ 607376 w 4812281"/>
              <a:gd name="connsiteY18" fmla="*/ 373770 h 1121308"/>
              <a:gd name="connsiteX19" fmla="*/ 630736 w 4812281"/>
              <a:gd name="connsiteY19" fmla="*/ 397130 h 1121308"/>
              <a:gd name="connsiteX20" fmla="*/ 737527 w 4812281"/>
              <a:gd name="connsiteY20" fmla="*/ 397130 h 1121308"/>
              <a:gd name="connsiteX21" fmla="*/ 737527 w 4812281"/>
              <a:gd name="connsiteY21" fmla="*/ 450526 h 1121308"/>
              <a:gd name="connsiteX22" fmla="*/ 824295 w 4812281"/>
              <a:gd name="connsiteY22" fmla="*/ 450526 h 1121308"/>
              <a:gd name="connsiteX23" fmla="*/ 877691 w 4812281"/>
              <a:gd name="connsiteY23" fmla="*/ 503922 h 1121308"/>
              <a:gd name="connsiteX24" fmla="*/ 1001168 w 4812281"/>
              <a:gd name="connsiteY24" fmla="*/ 503922 h 1121308"/>
              <a:gd name="connsiteX25" fmla="*/ 1007842 w 4812281"/>
              <a:gd name="connsiteY25" fmla="*/ 510596 h 1121308"/>
              <a:gd name="connsiteX26" fmla="*/ 1041215 w 4812281"/>
              <a:gd name="connsiteY26" fmla="*/ 510596 h 1121308"/>
              <a:gd name="connsiteX27" fmla="*/ 1041215 w 4812281"/>
              <a:gd name="connsiteY27" fmla="*/ 533957 h 1121308"/>
              <a:gd name="connsiteX28" fmla="*/ 1121308 w 4812281"/>
              <a:gd name="connsiteY28" fmla="*/ 533957 h 1121308"/>
              <a:gd name="connsiteX29" fmla="*/ 1121308 w 4812281"/>
              <a:gd name="connsiteY29" fmla="*/ 533957 h 1121308"/>
              <a:gd name="connsiteX30" fmla="*/ 1171367 w 4812281"/>
              <a:gd name="connsiteY30" fmla="*/ 533957 h 1121308"/>
              <a:gd name="connsiteX31" fmla="*/ 1171367 w 4812281"/>
              <a:gd name="connsiteY31" fmla="*/ 574003 h 1121308"/>
              <a:gd name="connsiteX32" fmla="*/ 1201402 w 4812281"/>
              <a:gd name="connsiteY32" fmla="*/ 574003 h 1121308"/>
              <a:gd name="connsiteX33" fmla="*/ 1391624 w 4812281"/>
              <a:gd name="connsiteY33" fmla="*/ 574003 h 1121308"/>
              <a:gd name="connsiteX34" fmla="*/ 1424996 w 4812281"/>
              <a:gd name="connsiteY34" fmla="*/ 607375 h 1121308"/>
              <a:gd name="connsiteX35" fmla="*/ 1451694 w 4812281"/>
              <a:gd name="connsiteY35" fmla="*/ 617387 h 1121308"/>
              <a:gd name="connsiteX36" fmla="*/ 1561822 w 4812281"/>
              <a:gd name="connsiteY36" fmla="*/ 617387 h 1121308"/>
              <a:gd name="connsiteX37" fmla="*/ 1591857 w 4812281"/>
              <a:gd name="connsiteY37" fmla="*/ 647422 h 1121308"/>
              <a:gd name="connsiteX38" fmla="*/ 1735358 w 4812281"/>
              <a:gd name="connsiteY38" fmla="*/ 647422 h 1121308"/>
              <a:gd name="connsiteX39" fmla="*/ 1748707 w 4812281"/>
              <a:gd name="connsiteY39" fmla="*/ 660771 h 1121308"/>
              <a:gd name="connsiteX40" fmla="*/ 1818789 w 4812281"/>
              <a:gd name="connsiteY40" fmla="*/ 660771 h 1121308"/>
              <a:gd name="connsiteX41" fmla="*/ 1832138 w 4812281"/>
              <a:gd name="connsiteY41" fmla="*/ 674120 h 1121308"/>
              <a:gd name="connsiteX42" fmla="*/ 1868847 w 4812281"/>
              <a:gd name="connsiteY42" fmla="*/ 674120 h 1121308"/>
              <a:gd name="connsiteX43" fmla="*/ 1868847 w 4812281"/>
              <a:gd name="connsiteY43" fmla="*/ 674120 h 1121308"/>
              <a:gd name="connsiteX44" fmla="*/ 1895545 w 4812281"/>
              <a:gd name="connsiteY44" fmla="*/ 700818 h 1121308"/>
              <a:gd name="connsiteX45" fmla="*/ 1895545 w 4812281"/>
              <a:gd name="connsiteY45" fmla="*/ 737527 h 1121308"/>
              <a:gd name="connsiteX46" fmla="*/ 1965627 w 4812281"/>
              <a:gd name="connsiteY46" fmla="*/ 737527 h 1121308"/>
              <a:gd name="connsiteX47" fmla="*/ 1999000 w 4812281"/>
              <a:gd name="connsiteY47" fmla="*/ 770900 h 1121308"/>
              <a:gd name="connsiteX48" fmla="*/ 1999000 w 4812281"/>
              <a:gd name="connsiteY48" fmla="*/ 810946 h 1121308"/>
              <a:gd name="connsiteX49" fmla="*/ 2032371 w 4812281"/>
              <a:gd name="connsiteY49" fmla="*/ 810946 h 1121308"/>
              <a:gd name="connsiteX50" fmla="*/ 2125813 w 4812281"/>
              <a:gd name="connsiteY50" fmla="*/ 810946 h 1121308"/>
              <a:gd name="connsiteX51" fmla="*/ 2125813 w 4812281"/>
              <a:gd name="connsiteY51" fmla="*/ 810946 h 1121308"/>
              <a:gd name="connsiteX52" fmla="*/ 2215919 w 4812281"/>
              <a:gd name="connsiteY52" fmla="*/ 810946 h 1121308"/>
              <a:gd name="connsiteX53" fmla="*/ 2215919 w 4812281"/>
              <a:gd name="connsiteY53" fmla="*/ 834307 h 1121308"/>
              <a:gd name="connsiteX54" fmla="*/ 2322710 w 4812281"/>
              <a:gd name="connsiteY54" fmla="*/ 834307 h 1121308"/>
              <a:gd name="connsiteX55" fmla="*/ 2322710 w 4812281"/>
              <a:gd name="connsiteY55" fmla="*/ 867679 h 1121308"/>
              <a:gd name="connsiteX56" fmla="*/ 2496246 w 4812281"/>
              <a:gd name="connsiteY56" fmla="*/ 867679 h 1121308"/>
              <a:gd name="connsiteX57" fmla="*/ 2526281 w 4812281"/>
              <a:gd name="connsiteY57" fmla="*/ 897714 h 1121308"/>
              <a:gd name="connsiteX58" fmla="*/ 2559654 w 4812281"/>
              <a:gd name="connsiteY58" fmla="*/ 931087 h 1121308"/>
              <a:gd name="connsiteX59" fmla="*/ 2966795 w 4812281"/>
              <a:gd name="connsiteY59" fmla="*/ 931087 h 1121308"/>
              <a:gd name="connsiteX60" fmla="*/ 2966795 w 4812281"/>
              <a:gd name="connsiteY60" fmla="*/ 964459 h 1121308"/>
              <a:gd name="connsiteX61" fmla="*/ 3000167 w 4812281"/>
              <a:gd name="connsiteY61" fmla="*/ 964459 h 1121308"/>
              <a:gd name="connsiteX62" fmla="*/ 3240447 w 4812281"/>
              <a:gd name="connsiteY62" fmla="*/ 964459 h 1121308"/>
              <a:gd name="connsiteX63" fmla="*/ 3240447 w 4812281"/>
              <a:gd name="connsiteY63" fmla="*/ 994494 h 1121308"/>
              <a:gd name="connsiteX64" fmla="*/ 3617554 w 4812281"/>
              <a:gd name="connsiteY64" fmla="*/ 994494 h 1121308"/>
              <a:gd name="connsiteX65" fmla="*/ 3617554 w 4812281"/>
              <a:gd name="connsiteY65" fmla="*/ 1034541 h 1121308"/>
              <a:gd name="connsiteX66" fmla="*/ 3634240 w 4812281"/>
              <a:gd name="connsiteY66" fmla="*/ 1051227 h 1121308"/>
              <a:gd name="connsiteX67" fmla="*/ 4254964 w 4812281"/>
              <a:gd name="connsiteY67" fmla="*/ 1051227 h 1121308"/>
              <a:gd name="connsiteX68" fmla="*/ 4254964 w 4812281"/>
              <a:gd name="connsiteY68" fmla="*/ 1091273 h 1121308"/>
              <a:gd name="connsiteX69" fmla="*/ 4558651 w 4812281"/>
              <a:gd name="connsiteY69" fmla="*/ 1091273 h 1121308"/>
              <a:gd name="connsiteX70" fmla="*/ 4575338 w 4812281"/>
              <a:gd name="connsiteY70" fmla="*/ 1107960 h 1121308"/>
              <a:gd name="connsiteX71" fmla="*/ 4812281 w 4812281"/>
              <a:gd name="connsiteY71" fmla="*/ 1121308 h 1121308"/>
              <a:gd name="connsiteX0" fmla="*/ 0 w 4812281"/>
              <a:gd name="connsiteY0" fmla="*/ 0 h 1122532"/>
              <a:gd name="connsiteX1" fmla="*/ 180211 w 4812281"/>
              <a:gd name="connsiteY1" fmla="*/ 0 h 1122532"/>
              <a:gd name="connsiteX2" fmla="*/ 180211 w 4812281"/>
              <a:gd name="connsiteY2" fmla="*/ 40047 h 1122532"/>
              <a:gd name="connsiteX3" fmla="*/ 220257 w 4812281"/>
              <a:gd name="connsiteY3" fmla="*/ 40047 h 1122532"/>
              <a:gd name="connsiteX4" fmla="*/ 220257 w 4812281"/>
              <a:gd name="connsiteY4" fmla="*/ 106792 h 1122532"/>
              <a:gd name="connsiteX5" fmla="*/ 270316 w 4812281"/>
              <a:gd name="connsiteY5" fmla="*/ 106792 h 1122532"/>
              <a:gd name="connsiteX6" fmla="*/ 270316 w 4812281"/>
              <a:gd name="connsiteY6" fmla="*/ 173536 h 1122532"/>
              <a:gd name="connsiteX7" fmla="*/ 310362 w 4812281"/>
              <a:gd name="connsiteY7" fmla="*/ 173536 h 1122532"/>
              <a:gd name="connsiteX8" fmla="*/ 310362 w 4812281"/>
              <a:gd name="connsiteY8" fmla="*/ 203571 h 1122532"/>
              <a:gd name="connsiteX9" fmla="*/ 343735 w 4812281"/>
              <a:gd name="connsiteY9" fmla="*/ 203571 h 1122532"/>
              <a:gd name="connsiteX10" fmla="*/ 343735 w 4812281"/>
              <a:gd name="connsiteY10" fmla="*/ 203571 h 1122532"/>
              <a:gd name="connsiteX11" fmla="*/ 360421 w 4812281"/>
              <a:gd name="connsiteY11" fmla="*/ 220257 h 1122532"/>
              <a:gd name="connsiteX12" fmla="*/ 360421 w 4812281"/>
              <a:gd name="connsiteY12" fmla="*/ 260304 h 1122532"/>
              <a:gd name="connsiteX13" fmla="*/ 397130 w 4812281"/>
              <a:gd name="connsiteY13" fmla="*/ 260304 h 1122532"/>
              <a:gd name="connsiteX14" fmla="*/ 457200 w 4812281"/>
              <a:gd name="connsiteY14" fmla="*/ 320374 h 1122532"/>
              <a:gd name="connsiteX15" fmla="*/ 497247 w 4812281"/>
              <a:gd name="connsiteY15" fmla="*/ 320374 h 1122532"/>
              <a:gd name="connsiteX16" fmla="*/ 527282 w 4812281"/>
              <a:gd name="connsiteY16" fmla="*/ 350409 h 1122532"/>
              <a:gd name="connsiteX17" fmla="*/ 550643 w 4812281"/>
              <a:gd name="connsiteY17" fmla="*/ 373770 h 1122532"/>
              <a:gd name="connsiteX18" fmla="*/ 607376 w 4812281"/>
              <a:gd name="connsiteY18" fmla="*/ 373770 h 1122532"/>
              <a:gd name="connsiteX19" fmla="*/ 630736 w 4812281"/>
              <a:gd name="connsiteY19" fmla="*/ 397130 h 1122532"/>
              <a:gd name="connsiteX20" fmla="*/ 737527 w 4812281"/>
              <a:gd name="connsiteY20" fmla="*/ 397130 h 1122532"/>
              <a:gd name="connsiteX21" fmla="*/ 737527 w 4812281"/>
              <a:gd name="connsiteY21" fmla="*/ 450526 h 1122532"/>
              <a:gd name="connsiteX22" fmla="*/ 824295 w 4812281"/>
              <a:gd name="connsiteY22" fmla="*/ 450526 h 1122532"/>
              <a:gd name="connsiteX23" fmla="*/ 877691 w 4812281"/>
              <a:gd name="connsiteY23" fmla="*/ 503922 h 1122532"/>
              <a:gd name="connsiteX24" fmla="*/ 1001168 w 4812281"/>
              <a:gd name="connsiteY24" fmla="*/ 503922 h 1122532"/>
              <a:gd name="connsiteX25" fmla="*/ 1007842 w 4812281"/>
              <a:gd name="connsiteY25" fmla="*/ 510596 h 1122532"/>
              <a:gd name="connsiteX26" fmla="*/ 1041215 w 4812281"/>
              <a:gd name="connsiteY26" fmla="*/ 510596 h 1122532"/>
              <a:gd name="connsiteX27" fmla="*/ 1041215 w 4812281"/>
              <a:gd name="connsiteY27" fmla="*/ 533957 h 1122532"/>
              <a:gd name="connsiteX28" fmla="*/ 1121308 w 4812281"/>
              <a:gd name="connsiteY28" fmla="*/ 533957 h 1122532"/>
              <a:gd name="connsiteX29" fmla="*/ 1121308 w 4812281"/>
              <a:gd name="connsiteY29" fmla="*/ 533957 h 1122532"/>
              <a:gd name="connsiteX30" fmla="*/ 1171367 w 4812281"/>
              <a:gd name="connsiteY30" fmla="*/ 533957 h 1122532"/>
              <a:gd name="connsiteX31" fmla="*/ 1171367 w 4812281"/>
              <a:gd name="connsiteY31" fmla="*/ 574003 h 1122532"/>
              <a:gd name="connsiteX32" fmla="*/ 1201402 w 4812281"/>
              <a:gd name="connsiteY32" fmla="*/ 574003 h 1122532"/>
              <a:gd name="connsiteX33" fmla="*/ 1391624 w 4812281"/>
              <a:gd name="connsiteY33" fmla="*/ 574003 h 1122532"/>
              <a:gd name="connsiteX34" fmla="*/ 1424996 w 4812281"/>
              <a:gd name="connsiteY34" fmla="*/ 607375 h 1122532"/>
              <a:gd name="connsiteX35" fmla="*/ 1451694 w 4812281"/>
              <a:gd name="connsiteY35" fmla="*/ 617387 h 1122532"/>
              <a:gd name="connsiteX36" fmla="*/ 1561822 w 4812281"/>
              <a:gd name="connsiteY36" fmla="*/ 617387 h 1122532"/>
              <a:gd name="connsiteX37" fmla="*/ 1591857 w 4812281"/>
              <a:gd name="connsiteY37" fmla="*/ 647422 h 1122532"/>
              <a:gd name="connsiteX38" fmla="*/ 1735358 w 4812281"/>
              <a:gd name="connsiteY38" fmla="*/ 647422 h 1122532"/>
              <a:gd name="connsiteX39" fmla="*/ 1748707 w 4812281"/>
              <a:gd name="connsiteY39" fmla="*/ 660771 h 1122532"/>
              <a:gd name="connsiteX40" fmla="*/ 1818789 w 4812281"/>
              <a:gd name="connsiteY40" fmla="*/ 660771 h 1122532"/>
              <a:gd name="connsiteX41" fmla="*/ 1832138 w 4812281"/>
              <a:gd name="connsiteY41" fmla="*/ 674120 h 1122532"/>
              <a:gd name="connsiteX42" fmla="*/ 1868847 w 4812281"/>
              <a:gd name="connsiteY42" fmla="*/ 674120 h 1122532"/>
              <a:gd name="connsiteX43" fmla="*/ 1868847 w 4812281"/>
              <a:gd name="connsiteY43" fmla="*/ 674120 h 1122532"/>
              <a:gd name="connsiteX44" fmla="*/ 1895545 w 4812281"/>
              <a:gd name="connsiteY44" fmla="*/ 700818 h 1122532"/>
              <a:gd name="connsiteX45" fmla="*/ 1895545 w 4812281"/>
              <a:gd name="connsiteY45" fmla="*/ 737527 h 1122532"/>
              <a:gd name="connsiteX46" fmla="*/ 1965627 w 4812281"/>
              <a:gd name="connsiteY46" fmla="*/ 737527 h 1122532"/>
              <a:gd name="connsiteX47" fmla="*/ 1999000 w 4812281"/>
              <a:gd name="connsiteY47" fmla="*/ 770900 h 1122532"/>
              <a:gd name="connsiteX48" fmla="*/ 1999000 w 4812281"/>
              <a:gd name="connsiteY48" fmla="*/ 810946 h 1122532"/>
              <a:gd name="connsiteX49" fmla="*/ 2032371 w 4812281"/>
              <a:gd name="connsiteY49" fmla="*/ 810946 h 1122532"/>
              <a:gd name="connsiteX50" fmla="*/ 2125813 w 4812281"/>
              <a:gd name="connsiteY50" fmla="*/ 810946 h 1122532"/>
              <a:gd name="connsiteX51" fmla="*/ 2125813 w 4812281"/>
              <a:gd name="connsiteY51" fmla="*/ 810946 h 1122532"/>
              <a:gd name="connsiteX52" fmla="*/ 2215919 w 4812281"/>
              <a:gd name="connsiteY52" fmla="*/ 810946 h 1122532"/>
              <a:gd name="connsiteX53" fmla="*/ 2215919 w 4812281"/>
              <a:gd name="connsiteY53" fmla="*/ 834307 h 1122532"/>
              <a:gd name="connsiteX54" fmla="*/ 2322710 w 4812281"/>
              <a:gd name="connsiteY54" fmla="*/ 834307 h 1122532"/>
              <a:gd name="connsiteX55" fmla="*/ 2322710 w 4812281"/>
              <a:gd name="connsiteY55" fmla="*/ 867679 h 1122532"/>
              <a:gd name="connsiteX56" fmla="*/ 2496246 w 4812281"/>
              <a:gd name="connsiteY56" fmla="*/ 867679 h 1122532"/>
              <a:gd name="connsiteX57" fmla="*/ 2526281 w 4812281"/>
              <a:gd name="connsiteY57" fmla="*/ 897714 h 1122532"/>
              <a:gd name="connsiteX58" fmla="*/ 2559654 w 4812281"/>
              <a:gd name="connsiteY58" fmla="*/ 931087 h 1122532"/>
              <a:gd name="connsiteX59" fmla="*/ 2966795 w 4812281"/>
              <a:gd name="connsiteY59" fmla="*/ 931087 h 1122532"/>
              <a:gd name="connsiteX60" fmla="*/ 2966795 w 4812281"/>
              <a:gd name="connsiteY60" fmla="*/ 964459 h 1122532"/>
              <a:gd name="connsiteX61" fmla="*/ 3000167 w 4812281"/>
              <a:gd name="connsiteY61" fmla="*/ 964459 h 1122532"/>
              <a:gd name="connsiteX62" fmla="*/ 3240447 w 4812281"/>
              <a:gd name="connsiteY62" fmla="*/ 964459 h 1122532"/>
              <a:gd name="connsiteX63" fmla="*/ 3240447 w 4812281"/>
              <a:gd name="connsiteY63" fmla="*/ 994494 h 1122532"/>
              <a:gd name="connsiteX64" fmla="*/ 3617554 w 4812281"/>
              <a:gd name="connsiteY64" fmla="*/ 994494 h 1122532"/>
              <a:gd name="connsiteX65" fmla="*/ 3617554 w 4812281"/>
              <a:gd name="connsiteY65" fmla="*/ 1034541 h 1122532"/>
              <a:gd name="connsiteX66" fmla="*/ 3634240 w 4812281"/>
              <a:gd name="connsiteY66" fmla="*/ 1051227 h 1122532"/>
              <a:gd name="connsiteX67" fmla="*/ 4254964 w 4812281"/>
              <a:gd name="connsiteY67" fmla="*/ 1051227 h 1122532"/>
              <a:gd name="connsiteX68" fmla="*/ 4254964 w 4812281"/>
              <a:gd name="connsiteY68" fmla="*/ 1091273 h 1122532"/>
              <a:gd name="connsiteX69" fmla="*/ 4558651 w 4812281"/>
              <a:gd name="connsiteY69" fmla="*/ 1091273 h 1122532"/>
              <a:gd name="connsiteX70" fmla="*/ 4578981 w 4812281"/>
              <a:gd name="connsiteY70" fmla="*/ 1122532 h 1122532"/>
              <a:gd name="connsiteX71" fmla="*/ 4812281 w 4812281"/>
              <a:gd name="connsiteY71" fmla="*/ 1121308 h 1122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4812281" h="1122532">
                <a:moveTo>
                  <a:pt x="0" y="0"/>
                </a:moveTo>
                <a:lnTo>
                  <a:pt x="180211" y="0"/>
                </a:lnTo>
                <a:lnTo>
                  <a:pt x="180211" y="40047"/>
                </a:lnTo>
                <a:lnTo>
                  <a:pt x="220257" y="40047"/>
                </a:lnTo>
                <a:lnTo>
                  <a:pt x="220257" y="106792"/>
                </a:lnTo>
                <a:lnTo>
                  <a:pt x="270316" y="106792"/>
                </a:lnTo>
                <a:lnTo>
                  <a:pt x="270316" y="173536"/>
                </a:lnTo>
                <a:lnTo>
                  <a:pt x="310362" y="173536"/>
                </a:lnTo>
                <a:lnTo>
                  <a:pt x="310362" y="203571"/>
                </a:lnTo>
                <a:lnTo>
                  <a:pt x="343735" y="203571"/>
                </a:lnTo>
                <a:lnTo>
                  <a:pt x="343735" y="203571"/>
                </a:lnTo>
                <a:lnTo>
                  <a:pt x="360421" y="220257"/>
                </a:lnTo>
                <a:lnTo>
                  <a:pt x="360421" y="260304"/>
                </a:lnTo>
                <a:lnTo>
                  <a:pt x="397130" y="260304"/>
                </a:lnTo>
                <a:lnTo>
                  <a:pt x="457200" y="320374"/>
                </a:lnTo>
                <a:lnTo>
                  <a:pt x="497247" y="320374"/>
                </a:lnTo>
                <a:lnTo>
                  <a:pt x="527282" y="350409"/>
                </a:lnTo>
                <a:lnTo>
                  <a:pt x="550643" y="373770"/>
                </a:lnTo>
                <a:lnTo>
                  <a:pt x="607376" y="373770"/>
                </a:lnTo>
                <a:lnTo>
                  <a:pt x="630736" y="397130"/>
                </a:lnTo>
                <a:lnTo>
                  <a:pt x="737527" y="397130"/>
                </a:lnTo>
                <a:lnTo>
                  <a:pt x="737527" y="450526"/>
                </a:lnTo>
                <a:lnTo>
                  <a:pt x="824295" y="450526"/>
                </a:lnTo>
                <a:lnTo>
                  <a:pt x="877691" y="503922"/>
                </a:lnTo>
                <a:lnTo>
                  <a:pt x="1001168" y="503922"/>
                </a:lnTo>
                <a:lnTo>
                  <a:pt x="1007842" y="510596"/>
                </a:lnTo>
                <a:lnTo>
                  <a:pt x="1041215" y="510596"/>
                </a:lnTo>
                <a:lnTo>
                  <a:pt x="1041215" y="533957"/>
                </a:lnTo>
                <a:lnTo>
                  <a:pt x="1121308" y="533957"/>
                </a:lnTo>
                <a:lnTo>
                  <a:pt x="1121308" y="533957"/>
                </a:lnTo>
                <a:lnTo>
                  <a:pt x="1171367" y="533957"/>
                </a:lnTo>
                <a:lnTo>
                  <a:pt x="1171367" y="574003"/>
                </a:lnTo>
                <a:lnTo>
                  <a:pt x="1201402" y="574003"/>
                </a:lnTo>
                <a:lnTo>
                  <a:pt x="1391624" y="574003"/>
                </a:lnTo>
                <a:lnTo>
                  <a:pt x="1424996" y="607375"/>
                </a:lnTo>
                <a:lnTo>
                  <a:pt x="1451694" y="617387"/>
                </a:lnTo>
                <a:lnTo>
                  <a:pt x="1561822" y="617387"/>
                </a:lnTo>
                <a:lnTo>
                  <a:pt x="1591857" y="647422"/>
                </a:lnTo>
                <a:lnTo>
                  <a:pt x="1735358" y="647422"/>
                </a:lnTo>
                <a:lnTo>
                  <a:pt x="1748707" y="660771"/>
                </a:lnTo>
                <a:lnTo>
                  <a:pt x="1818789" y="660771"/>
                </a:lnTo>
                <a:lnTo>
                  <a:pt x="1832138" y="674120"/>
                </a:lnTo>
                <a:lnTo>
                  <a:pt x="1868847" y="674120"/>
                </a:lnTo>
                <a:lnTo>
                  <a:pt x="1868847" y="674120"/>
                </a:lnTo>
                <a:lnTo>
                  <a:pt x="1895545" y="700818"/>
                </a:lnTo>
                <a:lnTo>
                  <a:pt x="1895545" y="737527"/>
                </a:lnTo>
                <a:lnTo>
                  <a:pt x="1965627" y="737527"/>
                </a:lnTo>
                <a:lnTo>
                  <a:pt x="1999000" y="770900"/>
                </a:lnTo>
                <a:lnTo>
                  <a:pt x="1999000" y="810946"/>
                </a:lnTo>
                <a:lnTo>
                  <a:pt x="2032371" y="810946"/>
                </a:lnTo>
                <a:lnTo>
                  <a:pt x="2125813" y="810946"/>
                </a:lnTo>
                <a:lnTo>
                  <a:pt x="2125813" y="810946"/>
                </a:lnTo>
                <a:lnTo>
                  <a:pt x="2215919" y="810946"/>
                </a:lnTo>
                <a:lnTo>
                  <a:pt x="2215919" y="834307"/>
                </a:lnTo>
                <a:lnTo>
                  <a:pt x="2322710" y="834307"/>
                </a:lnTo>
                <a:lnTo>
                  <a:pt x="2322710" y="867679"/>
                </a:lnTo>
                <a:lnTo>
                  <a:pt x="2496246" y="867679"/>
                </a:lnTo>
                <a:lnTo>
                  <a:pt x="2526281" y="897714"/>
                </a:lnTo>
                <a:lnTo>
                  <a:pt x="2559654" y="931087"/>
                </a:lnTo>
                <a:lnTo>
                  <a:pt x="2966795" y="931087"/>
                </a:lnTo>
                <a:lnTo>
                  <a:pt x="2966795" y="964459"/>
                </a:lnTo>
                <a:lnTo>
                  <a:pt x="3000167" y="964459"/>
                </a:lnTo>
                <a:lnTo>
                  <a:pt x="3240447" y="964459"/>
                </a:lnTo>
                <a:lnTo>
                  <a:pt x="3240447" y="994494"/>
                </a:lnTo>
                <a:lnTo>
                  <a:pt x="3617554" y="994494"/>
                </a:lnTo>
                <a:lnTo>
                  <a:pt x="3617554" y="1034541"/>
                </a:lnTo>
                <a:lnTo>
                  <a:pt x="3634240" y="1051227"/>
                </a:lnTo>
                <a:lnTo>
                  <a:pt x="4254964" y="1051227"/>
                </a:lnTo>
                <a:lnTo>
                  <a:pt x="4254964" y="1091273"/>
                </a:lnTo>
                <a:lnTo>
                  <a:pt x="4558651" y="1091273"/>
                </a:lnTo>
                <a:lnTo>
                  <a:pt x="4578981" y="1122532"/>
                </a:lnTo>
                <a:lnTo>
                  <a:pt x="4812281" y="1121308"/>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a:solidFill>
                <a:prstClr val="white"/>
              </a:solidFill>
              <a:latin typeface="Calibri"/>
            </a:endParaRPr>
          </a:p>
        </p:txBody>
      </p:sp>
      <p:graphicFrame>
        <p:nvGraphicFramePr>
          <p:cNvPr id="12" name="Table 16">
            <a:extLst>
              <a:ext uri="{FF2B5EF4-FFF2-40B4-BE49-F238E27FC236}">
                <a16:creationId xmlns:a16="http://schemas.microsoft.com/office/drawing/2014/main" id="{2ABC048E-D4E9-4975-80D3-424B40E4DBA6}"/>
              </a:ext>
            </a:extLst>
          </p:cNvPr>
          <p:cNvGraphicFramePr>
            <a:graphicFrameLocks noGrp="1"/>
          </p:cNvGraphicFramePr>
          <p:nvPr/>
        </p:nvGraphicFramePr>
        <p:xfrm>
          <a:off x="467591" y="4237885"/>
          <a:ext cx="4520044" cy="432348"/>
        </p:xfrm>
        <a:graphic>
          <a:graphicData uri="http://schemas.openxmlformats.org/drawingml/2006/table">
            <a:tbl>
              <a:tblPr>
                <a:tableStyleId>{5C22544A-7EE6-4342-B048-85BDC9FD1C3A}</a:tableStyleId>
              </a:tblPr>
              <a:tblGrid>
                <a:gridCol w="717976">
                  <a:extLst>
                    <a:ext uri="{9D8B030D-6E8A-4147-A177-3AD203B41FA5}">
                      <a16:colId xmlns:a16="http://schemas.microsoft.com/office/drawing/2014/main" val="3255835658"/>
                    </a:ext>
                  </a:extLst>
                </a:gridCol>
                <a:gridCol w="349874">
                  <a:extLst>
                    <a:ext uri="{9D8B030D-6E8A-4147-A177-3AD203B41FA5}">
                      <a16:colId xmlns:a16="http://schemas.microsoft.com/office/drawing/2014/main" val="3913787848"/>
                    </a:ext>
                  </a:extLst>
                </a:gridCol>
                <a:gridCol w="349874">
                  <a:extLst>
                    <a:ext uri="{9D8B030D-6E8A-4147-A177-3AD203B41FA5}">
                      <a16:colId xmlns:a16="http://schemas.microsoft.com/office/drawing/2014/main" val="936674779"/>
                    </a:ext>
                  </a:extLst>
                </a:gridCol>
                <a:gridCol w="349874">
                  <a:extLst>
                    <a:ext uri="{9D8B030D-6E8A-4147-A177-3AD203B41FA5}">
                      <a16:colId xmlns:a16="http://schemas.microsoft.com/office/drawing/2014/main" val="3234271042"/>
                    </a:ext>
                  </a:extLst>
                </a:gridCol>
                <a:gridCol w="349874">
                  <a:extLst>
                    <a:ext uri="{9D8B030D-6E8A-4147-A177-3AD203B41FA5}">
                      <a16:colId xmlns:a16="http://schemas.microsoft.com/office/drawing/2014/main" val="4269536348"/>
                    </a:ext>
                  </a:extLst>
                </a:gridCol>
                <a:gridCol w="303328">
                  <a:extLst>
                    <a:ext uri="{9D8B030D-6E8A-4147-A177-3AD203B41FA5}">
                      <a16:colId xmlns:a16="http://schemas.microsoft.com/office/drawing/2014/main" val="218050319"/>
                    </a:ext>
                  </a:extLst>
                </a:gridCol>
                <a:gridCol w="349874">
                  <a:extLst>
                    <a:ext uri="{9D8B030D-6E8A-4147-A177-3AD203B41FA5}">
                      <a16:colId xmlns:a16="http://schemas.microsoft.com/office/drawing/2014/main" val="2559397800"/>
                    </a:ext>
                  </a:extLst>
                </a:gridCol>
                <a:gridCol w="349874">
                  <a:extLst>
                    <a:ext uri="{9D8B030D-6E8A-4147-A177-3AD203B41FA5}">
                      <a16:colId xmlns:a16="http://schemas.microsoft.com/office/drawing/2014/main" val="332174144"/>
                    </a:ext>
                  </a:extLst>
                </a:gridCol>
                <a:gridCol w="349874">
                  <a:extLst>
                    <a:ext uri="{9D8B030D-6E8A-4147-A177-3AD203B41FA5}">
                      <a16:colId xmlns:a16="http://schemas.microsoft.com/office/drawing/2014/main" val="1548750006"/>
                    </a:ext>
                  </a:extLst>
                </a:gridCol>
                <a:gridCol w="349874">
                  <a:extLst>
                    <a:ext uri="{9D8B030D-6E8A-4147-A177-3AD203B41FA5}">
                      <a16:colId xmlns:a16="http://schemas.microsoft.com/office/drawing/2014/main" val="2216502935"/>
                    </a:ext>
                  </a:extLst>
                </a:gridCol>
                <a:gridCol w="349874">
                  <a:extLst>
                    <a:ext uri="{9D8B030D-6E8A-4147-A177-3AD203B41FA5}">
                      <a16:colId xmlns:a16="http://schemas.microsoft.com/office/drawing/2014/main" val="194815805"/>
                    </a:ext>
                  </a:extLst>
                </a:gridCol>
                <a:gridCol w="349874">
                  <a:extLst>
                    <a:ext uri="{9D8B030D-6E8A-4147-A177-3AD203B41FA5}">
                      <a16:colId xmlns:a16="http://schemas.microsoft.com/office/drawing/2014/main" val="2481586207"/>
                    </a:ext>
                  </a:extLst>
                </a:gridCol>
              </a:tblGrid>
              <a:tr h="144116">
                <a:tc>
                  <a:txBody>
                    <a:bodyPr/>
                    <a:lstStyle/>
                    <a:p>
                      <a:r>
                        <a:rPr lang="en-US" sz="800" b="1" dirty="0">
                          <a:solidFill>
                            <a:schemeClr val="tx1">
                              <a:lumMod val="65000"/>
                              <a:lumOff val="35000"/>
                            </a:schemeClr>
                          </a:solidFill>
                        </a:rPr>
                        <a:t>Nb. </a:t>
                      </a:r>
                      <a:r>
                        <a:rPr lang="en-US" sz="800" b="1" dirty="0" err="1">
                          <a:solidFill>
                            <a:schemeClr val="tx1">
                              <a:lumMod val="65000"/>
                              <a:lumOff val="35000"/>
                            </a:schemeClr>
                          </a:solidFill>
                        </a:rPr>
                        <a:t>À</a:t>
                      </a:r>
                      <a:r>
                        <a:rPr lang="en-US" sz="800" b="1" dirty="0">
                          <a:solidFill>
                            <a:schemeClr val="tx1">
                              <a:lumMod val="65000"/>
                              <a:lumOff val="35000"/>
                            </a:schemeClr>
                          </a:solidFill>
                        </a:rPr>
                        <a:t>  </a:t>
                      </a:r>
                      <a:r>
                        <a:rPr lang="en-US" sz="800" b="1" dirty="0" err="1">
                          <a:solidFill>
                            <a:schemeClr val="tx1">
                              <a:lumMod val="65000"/>
                              <a:lumOff val="35000"/>
                            </a:schemeClr>
                          </a:solidFill>
                        </a:rPr>
                        <a:t>risque</a:t>
                      </a:r>
                      <a:endParaRPr lang="en-US" sz="800" b="1" dirty="0">
                        <a:solidFill>
                          <a:schemeClr val="tx1">
                            <a:lumMod val="65000"/>
                            <a:lumOff val="35000"/>
                          </a:schemeClr>
                        </a:solidFill>
                      </a:endParaRPr>
                    </a:p>
                  </a:txBody>
                  <a:tcPr marL="68580" marR="68580" marT="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endParaRPr lang="en-US" sz="800" b="1" dirty="0">
                        <a:solidFill>
                          <a:schemeClr val="accent3"/>
                        </a:solidFill>
                      </a:endParaRP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endParaRPr lang="en-US" sz="800" b="1" dirty="0">
                        <a:solidFill>
                          <a:schemeClr val="accent3"/>
                        </a:solidFill>
                      </a:endParaRP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endParaRPr lang="en-US" sz="800" b="1" dirty="0">
                        <a:solidFill>
                          <a:schemeClr val="accent3"/>
                        </a:solidFill>
                      </a:endParaRP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endParaRPr lang="en-US" sz="800" b="1" dirty="0">
                        <a:solidFill>
                          <a:schemeClr val="accent3"/>
                        </a:solidFill>
                      </a:endParaRP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endParaRPr lang="en-US" sz="800" b="1" dirty="0">
                        <a:solidFill>
                          <a:schemeClr val="accent3"/>
                        </a:solidFill>
                      </a:endParaRP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endParaRPr lang="en-US" sz="800" b="1" dirty="0">
                        <a:solidFill>
                          <a:schemeClr val="accent3"/>
                        </a:solidFill>
                      </a:endParaRP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endParaRPr lang="en-US" sz="800" b="1" dirty="0">
                        <a:solidFill>
                          <a:schemeClr val="accent3"/>
                        </a:solidFill>
                      </a:endParaRP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endParaRPr lang="en-US" sz="800" b="1" dirty="0">
                        <a:solidFill>
                          <a:schemeClr val="accent3"/>
                        </a:solidFill>
                      </a:endParaRP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endParaRPr lang="en-US" sz="800" b="1" dirty="0">
                        <a:solidFill>
                          <a:schemeClr val="accent3"/>
                        </a:solidFill>
                      </a:endParaRP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endParaRPr lang="en-US" sz="800" b="1" dirty="0">
                        <a:solidFill>
                          <a:schemeClr val="accent3"/>
                        </a:solidFill>
                      </a:endParaRP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endParaRPr lang="en-US" sz="800" b="1" dirty="0">
                        <a:solidFill>
                          <a:schemeClr val="accent3"/>
                        </a:solidFill>
                      </a:endParaRP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595450998"/>
                  </a:ext>
                </a:extLst>
              </a:tr>
              <a:tr h="144116">
                <a:tc>
                  <a:txBody>
                    <a:bodyPr/>
                    <a:lstStyle/>
                    <a:p>
                      <a:r>
                        <a:rPr lang="en-US" sz="800" b="1" dirty="0">
                          <a:solidFill>
                            <a:srgbClr val="C00000"/>
                          </a:solidFill>
                        </a:rPr>
                        <a:t>TNT</a:t>
                      </a: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r>
                        <a:rPr lang="en-US" sz="800" b="0" dirty="0">
                          <a:solidFill>
                            <a:srgbClr val="C00000"/>
                          </a:solidFill>
                        </a:rPr>
                        <a:t>231</a:t>
                      </a: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r>
                        <a:rPr lang="en-US" sz="800" b="0" dirty="0">
                          <a:solidFill>
                            <a:srgbClr val="C00000"/>
                          </a:solidFill>
                        </a:rPr>
                        <a:t>217</a:t>
                      </a: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r>
                        <a:rPr lang="en-US" sz="800" b="0" dirty="0">
                          <a:solidFill>
                            <a:srgbClr val="C00000"/>
                          </a:solidFill>
                        </a:rPr>
                        <a:t>210</a:t>
                      </a: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r>
                        <a:rPr lang="en-US" sz="800" b="0" dirty="0">
                          <a:solidFill>
                            <a:srgbClr val="C00000"/>
                          </a:solidFill>
                        </a:rPr>
                        <a:t>194</a:t>
                      </a: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r>
                        <a:rPr lang="en-US" sz="800" b="0" dirty="0">
                          <a:solidFill>
                            <a:srgbClr val="C00000"/>
                          </a:solidFill>
                        </a:rPr>
                        <a:t>176</a:t>
                      </a: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r>
                        <a:rPr lang="en-US" sz="800" b="0" dirty="0">
                          <a:solidFill>
                            <a:srgbClr val="C00000"/>
                          </a:solidFill>
                        </a:rPr>
                        <a:t>150</a:t>
                      </a: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r>
                        <a:rPr lang="en-US" sz="800" b="0" dirty="0">
                          <a:solidFill>
                            <a:srgbClr val="C00000"/>
                          </a:solidFill>
                        </a:rPr>
                        <a:t>126</a:t>
                      </a: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r>
                        <a:rPr lang="en-US" sz="800" b="0" dirty="0">
                          <a:solidFill>
                            <a:srgbClr val="C00000"/>
                          </a:solidFill>
                        </a:rPr>
                        <a:t>104</a:t>
                      </a: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r>
                        <a:rPr lang="en-US" sz="800" b="0" dirty="0">
                          <a:solidFill>
                            <a:srgbClr val="C00000"/>
                          </a:solidFill>
                        </a:rPr>
                        <a:t>80</a:t>
                      </a: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r>
                        <a:rPr lang="en-US" sz="800" b="0" dirty="0">
                          <a:solidFill>
                            <a:srgbClr val="C00000"/>
                          </a:solidFill>
                        </a:rPr>
                        <a:t>62</a:t>
                      </a: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r>
                        <a:rPr lang="en-US" sz="800" b="0" dirty="0">
                          <a:solidFill>
                            <a:srgbClr val="C00000"/>
                          </a:solidFill>
                        </a:rPr>
                        <a:t>51</a:t>
                      </a: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645460970"/>
                  </a:ext>
                </a:extLst>
              </a:tr>
              <a:tr h="144116">
                <a:tc>
                  <a:txBody>
                    <a:bodyPr/>
                    <a:lstStyle/>
                    <a:p>
                      <a:r>
                        <a:rPr lang="en-US" sz="800" b="1" dirty="0">
                          <a:solidFill>
                            <a:schemeClr val="accent1"/>
                          </a:solidFill>
                        </a:rPr>
                        <a:t>CRT</a:t>
                      </a: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r>
                        <a:rPr lang="en-US" sz="800" b="0" dirty="0">
                          <a:solidFill>
                            <a:schemeClr val="accent1"/>
                          </a:solidFill>
                        </a:rPr>
                        <a:t>230</a:t>
                      </a: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r>
                        <a:rPr lang="en-US" sz="800" b="0" dirty="0">
                          <a:solidFill>
                            <a:schemeClr val="accent1"/>
                          </a:solidFill>
                        </a:rPr>
                        <a:t>201</a:t>
                      </a: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r>
                        <a:rPr lang="en-US" sz="800" b="0" dirty="0">
                          <a:solidFill>
                            <a:schemeClr val="accent1"/>
                          </a:solidFill>
                        </a:rPr>
                        <a:t>188</a:t>
                      </a: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r>
                        <a:rPr lang="en-US" sz="800" b="0" dirty="0">
                          <a:solidFill>
                            <a:schemeClr val="accent1"/>
                          </a:solidFill>
                        </a:rPr>
                        <a:t>177</a:t>
                      </a: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r>
                        <a:rPr lang="en-US" sz="800" b="0" dirty="0">
                          <a:solidFill>
                            <a:schemeClr val="accent1"/>
                          </a:solidFill>
                        </a:rPr>
                        <a:t>167</a:t>
                      </a: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r>
                        <a:rPr lang="en-US" sz="800" b="0" dirty="0">
                          <a:solidFill>
                            <a:schemeClr val="accent1"/>
                          </a:solidFill>
                        </a:rPr>
                        <a:t>146</a:t>
                      </a: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r>
                        <a:rPr lang="en-US" sz="800" b="0" dirty="0">
                          <a:solidFill>
                            <a:schemeClr val="accent1"/>
                          </a:solidFill>
                        </a:rPr>
                        <a:t>117</a:t>
                      </a: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r>
                        <a:rPr lang="en-US" sz="800" b="0" dirty="0">
                          <a:solidFill>
                            <a:schemeClr val="accent1"/>
                          </a:solidFill>
                        </a:rPr>
                        <a:t>91</a:t>
                      </a: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r>
                        <a:rPr lang="en-US" sz="800" b="0" dirty="0">
                          <a:solidFill>
                            <a:schemeClr val="accent1"/>
                          </a:solidFill>
                        </a:rPr>
                        <a:t>65</a:t>
                      </a: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r>
                        <a:rPr lang="en-US" sz="800" b="0" dirty="0">
                          <a:solidFill>
                            <a:schemeClr val="accent1"/>
                          </a:solidFill>
                        </a:rPr>
                        <a:t>55</a:t>
                      </a: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r>
                        <a:rPr lang="en-US" sz="800" b="0" dirty="0">
                          <a:solidFill>
                            <a:schemeClr val="accent1"/>
                          </a:solidFill>
                        </a:rPr>
                        <a:t>40</a:t>
                      </a: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25875789"/>
                  </a:ext>
                </a:extLst>
              </a:tr>
            </a:tbl>
          </a:graphicData>
        </a:graphic>
      </p:graphicFrame>
      <p:sp>
        <p:nvSpPr>
          <p:cNvPr id="13" name="TextBox 2">
            <a:extLst>
              <a:ext uri="{FF2B5EF4-FFF2-40B4-BE49-F238E27FC236}">
                <a16:creationId xmlns:a16="http://schemas.microsoft.com/office/drawing/2014/main" id="{580D8ED6-9CF5-484E-8012-9A52A3765A86}"/>
              </a:ext>
            </a:extLst>
          </p:cNvPr>
          <p:cNvSpPr txBox="1"/>
          <p:nvPr/>
        </p:nvSpPr>
        <p:spPr>
          <a:xfrm>
            <a:off x="1319417" y="3302996"/>
            <a:ext cx="2109583" cy="577081"/>
          </a:xfrm>
          <a:prstGeom prst="rect">
            <a:avLst/>
          </a:prstGeom>
          <a:noFill/>
        </p:spPr>
        <p:txBody>
          <a:bodyPr wrap="square" rtlCol="0">
            <a:spAutoFit/>
          </a:bodyPr>
          <a:lstStyle/>
          <a:p>
            <a:pPr>
              <a:defRPr/>
            </a:pPr>
            <a:r>
              <a:rPr lang="en-US" sz="1050" dirty="0">
                <a:solidFill>
                  <a:prstClr val="black">
                    <a:lumMod val="65000"/>
                    <a:lumOff val="35000"/>
                  </a:prstClr>
                </a:solidFill>
                <a:latin typeface="Calibri"/>
              </a:rPr>
              <a:t>HR </a:t>
            </a:r>
            <a:r>
              <a:rPr lang="en-US" sz="1050" dirty="0" err="1">
                <a:solidFill>
                  <a:prstClr val="black">
                    <a:lumMod val="65000"/>
                    <a:lumOff val="35000"/>
                  </a:prstClr>
                </a:solidFill>
                <a:latin typeface="Calibri"/>
              </a:rPr>
              <a:t>ajusté</a:t>
            </a:r>
            <a:r>
              <a:rPr lang="en-US" sz="1050" dirty="0">
                <a:solidFill>
                  <a:prstClr val="black">
                    <a:lumMod val="65000"/>
                    <a:lumOff val="35000"/>
                  </a:prstClr>
                </a:solidFill>
                <a:latin typeface="Calibri"/>
              </a:rPr>
              <a:t>, 0,69 (95% CL 0,49-0,97)</a:t>
            </a:r>
          </a:p>
          <a:p>
            <a:pPr>
              <a:defRPr/>
            </a:pPr>
            <a:r>
              <a:rPr lang="en-US" sz="1050" dirty="0">
                <a:solidFill>
                  <a:prstClr val="black">
                    <a:lumMod val="65000"/>
                    <a:lumOff val="35000"/>
                  </a:prstClr>
                </a:solidFill>
                <a:latin typeface="Calibri"/>
              </a:rPr>
              <a:t>P=0,034</a:t>
            </a:r>
          </a:p>
          <a:p>
            <a:pPr>
              <a:defRPr/>
            </a:pPr>
            <a:r>
              <a:rPr lang="en-US" sz="1050" dirty="0">
                <a:solidFill>
                  <a:prstClr val="black">
                    <a:lumMod val="65000"/>
                    <a:lumOff val="35000"/>
                  </a:prstClr>
                </a:solidFill>
                <a:latin typeface="Calibri"/>
              </a:rPr>
              <a:t>No. </a:t>
            </a:r>
            <a:r>
              <a:rPr lang="en-US" sz="1050" dirty="0" err="1">
                <a:solidFill>
                  <a:prstClr val="black">
                    <a:lumMod val="65000"/>
                    <a:lumOff val="35000"/>
                  </a:prstClr>
                </a:solidFill>
                <a:latin typeface="Calibri"/>
              </a:rPr>
              <a:t>d’événements</a:t>
            </a:r>
            <a:r>
              <a:rPr lang="en-US" sz="1050" dirty="0">
                <a:solidFill>
                  <a:prstClr val="black">
                    <a:lumMod val="65000"/>
                    <a:lumOff val="35000"/>
                  </a:prstClr>
                </a:solidFill>
                <a:latin typeface="Calibri"/>
              </a:rPr>
              <a:t>, 136</a:t>
            </a:r>
          </a:p>
        </p:txBody>
      </p:sp>
      <p:sp>
        <p:nvSpPr>
          <p:cNvPr id="14" name="Text Box 8">
            <a:extLst>
              <a:ext uri="{FF2B5EF4-FFF2-40B4-BE49-F238E27FC236}">
                <a16:creationId xmlns:a16="http://schemas.microsoft.com/office/drawing/2014/main" id="{70FC380A-2D3E-4152-B97C-055B9853FF39}"/>
              </a:ext>
            </a:extLst>
          </p:cNvPr>
          <p:cNvSpPr txBox="1">
            <a:spLocks noChangeArrowheads="1"/>
          </p:cNvSpPr>
          <p:nvPr/>
        </p:nvSpPr>
        <p:spPr bwMode="auto">
          <a:xfrm>
            <a:off x="4928629" y="1919081"/>
            <a:ext cx="2106017" cy="1118255"/>
          </a:xfrm>
          <a:prstGeom prst="rect">
            <a:avLst/>
          </a:prstGeom>
          <a:noFill/>
          <a:ln w="9525">
            <a:noFill/>
            <a:miter lim="800000"/>
            <a:headEnd/>
            <a:tailEnd/>
          </a:ln>
        </p:spPr>
        <p:txBody>
          <a:bodyPr wrap="square">
            <a:spAutoFit/>
          </a:bodyPr>
          <a:lstStyle/>
          <a:p>
            <a:pPr algn="ctr" defTabSz="685783">
              <a:lnSpc>
                <a:spcPts val="1650"/>
              </a:lnSpc>
              <a:spcAft>
                <a:spcPts val="900"/>
              </a:spcAft>
              <a:defRPr/>
            </a:pPr>
            <a:r>
              <a:rPr lang="fr-FR" sz="1000" b="1" dirty="0">
                <a:solidFill>
                  <a:prstClr val="black">
                    <a:lumMod val="65000"/>
                    <a:lumOff val="35000"/>
                  </a:prstClr>
                </a:solidFill>
                <a:latin typeface="Arial" panose="020B0604020202020204" pitchFamily="34" charset="0"/>
                <a:cs typeface="Arial" panose="020B0604020202020204" pitchFamily="34" charset="0"/>
              </a:rPr>
              <a:t>Survie sans maladie à 3 ans  </a:t>
            </a:r>
            <a:r>
              <a:rPr lang="fr-FR" sz="1000" dirty="0">
                <a:solidFill>
                  <a:prstClr val="black">
                    <a:lumMod val="65000"/>
                    <a:lumOff val="35000"/>
                  </a:prstClr>
                </a:solidFill>
                <a:latin typeface="Arial" panose="020B0604020202020204" pitchFamily="34" charset="0"/>
                <a:cs typeface="Arial" panose="020B0604020202020204" pitchFamily="34" charset="0"/>
              </a:rPr>
              <a:t>:</a:t>
            </a:r>
          </a:p>
          <a:p>
            <a:pPr algn="ctr" defTabSz="685783">
              <a:lnSpc>
                <a:spcPts val="1200"/>
              </a:lnSpc>
              <a:spcAft>
                <a:spcPts val="900"/>
              </a:spcAft>
              <a:buClr>
                <a:srgbClr val="FF6600"/>
              </a:buClr>
              <a:buSzPct val="80000"/>
              <a:defRPr/>
            </a:pPr>
            <a:r>
              <a:rPr lang="en-GB" sz="1000" b="1" dirty="0">
                <a:solidFill>
                  <a:srgbClr val="C00000"/>
                </a:solidFill>
                <a:latin typeface="Arial" panose="020B0604020202020204" pitchFamily="34" charset="0"/>
                <a:cs typeface="Arial" panose="020B0604020202020204" pitchFamily="34" charset="0"/>
              </a:rPr>
              <a:t>75,7% [IC 95% : 69,4-80,8]   TNT</a:t>
            </a:r>
          </a:p>
          <a:p>
            <a:pPr algn="ctr" defTabSz="685783">
              <a:lnSpc>
                <a:spcPts val="1200"/>
              </a:lnSpc>
              <a:spcAft>
                <a:spcPts val="900"/>
              </a:spcAft>
              <a:buClr>
                <a:srgbClr val="59BCA8"/>
              </a:buClr>
              <a:buSzPct val="80000"/>
              <a:defRPr/>
            </a:pPr>
            <a:r>
              <a:rPr lang="en-GB" sz="1000" b="1" dirty="0">
                <a:solidFill>
                  <a:schemeClr val="accent1"/>
                </a:solidFill>
                <a:latin typeface="Arial" panose="020B0604020202020204" pitchFamily="34" charset="0"/>
                <a:cs typeface="Arial" panose="020B0604020202020204" pitchFamily="34" charset="0"/>
              </a:rPr>
              <a:t>68,5% [IC 95% : 61,9-74,2]   CRT</a:t>
            </a:r>
          </a:p>
          <a:p>
            <a:pPr algn="ctr" defTabSz="685783">
              <a:lnSpc>
                <a:spcPts val="1200"/>
              </a:lnSpc>
              <a:spcAft>
                <a:spcPts val="900"/>
              </a:spcAft>
              <a:buClr>
                <a:srgbClr val="59BCA8"/>
              </a:buClr>
              <a:buSzPct val="80000"/>
              <a:defRPr/>
            </a:pPr>
            <a:r>
              <a:rPr lang="en-GB" sz="1000" b="1" dirty="0">
                <a:solidFill>
                  <a:prstClr val="black">
                    <a:lumMod val="65000"/>
                    <a:lumOff val="35000"/>
                  </a:prstClr>
                </a:solidFill>
                <a:latin typeface="Arial" panose="020B0604020202020204" pitchFamily="34" charset="0"/>
                <a:cs typeface="Arial" panose="020B0604020202020204" pitchFamily="34" charset="0"/>
              </a:rPr>
              <a:t>HR : 0,69; p=0,034</a:t>
            </a:r>
          </a:p>
        </p:txBody>
      </p:sp>
      <p:sp>
        <p:nvSpPr>
          <p:cNvPr id="15" name="Freeform: Shape 23">
            <a:extLst>
              <a:ext uri="{FF2B5EF4-FFF2-40B4-BE49-F238E27FC236}">
                <a16:creationId xmlns:a16="http://schemas.microsoft.com/office/drawing/2014/main" id="{9BE12DF3-963B-44E6-870E-9284A00CC66F}"/>
              </a:ext>
            </a:extLst>
          </p:cNvPr>
          <p:cNvSpPr/>
          <p:nvPr/>
        </p:nvSpPr>
        <p:spPr>
          <a:xfrm>
            <a:off x="1319418" y="1774330"/>
            <a:ext cx="3574169" cy="605707"/>
          </a:xfrm>
          <a:custGeom>
            <a:avLst/>
            <a:gdLst>
              <a:gd name="connsiteX0" fmla="*/ 0 w 4765559"/>
              <a:gd name="connsiteY0" fmla="*/ 0 h 807609"/>
              <a:gd name="connsiteX1" fmla="*/ 46721 w 4765559"/>
              <a:gd name="connsiteY1" fmla="*/ 46721 h 807609"/>
              <a:gd name="connsiteX2" fmla="*/ 216920 w 4765559"/>
              <a:gd name="connsiteY2" fmla="*/ 46721 h 807609"/>
              <a:gd name="connsiteX3" fmla="*/ 216920 w 4765559"/>
              <a:gd name="connsiteY3" fmla="*/ 46721 h 807609"/>
              <a:gd name="connsiteX4" fmla="*/ 403805 w 4765559"/>
              <a:gd name="connsiteY4" fmla="*/ 46721 h 807609"/>
              <a:gd name="connsiteX5" fmla="*/ 403805 w 4765559"/>
              <a:gd name="connsiteY5" fmla="*/ 96779 h 807609"/>
              <a:gd name="connsiteX6" fmla="*/ 460538 w 4765559"/>
              <a:gd name="connsiteY6" fmla="*/ 96779 h 807609"/>
              <a:gd name="connsiteX7" fmla="*/ 460538 w 4765559"/>
              <a:gd name="connsiteY7" fmla="*/ 96779 h 807609"/>
              <a:gd name="connsiteX8" fmla="*/ 563992 w 4765559"/>
              <a:gd name="connsiteY8" fmla="*/ 96779 h 807609"/>
              <a:gd name="connsiteX9" fmla="*/ 563992 w 4765559"/>
              <a:gd name="connsiteY9" fmla="*/ 133489 h 807609"/>
              <a:gd name="connsiteX10" fmla="*/ 667446 w 4765559"/>
              <a:gd name="connsiteY10" fmla="*/ 133489 h 807609"/>
              <a:gd name="connsiteX11" fmla="*/ 667446 w 4765559"/>
              <a:gd name="connsiteY11" fmla="*/ 156849 h 807609"/>
              <a:gd name="connsiteX12" fmla="*/ 704155 w 4765559"/>
              <a:gd name="connsiteY12" fmla="*/ 156849 h 807609"/>
              <a:gd name="connsiteX13" fmla="*/ 704155 w 4765559"/>
              <a:gd name="connsiteY13" fmla="*/ 156849 h 807609"/>
              <a:gd name="connsiteX14" fmla="*/ 964459 w 4765559"/>
              <a:gd name="connsiteY14" fmla="*/ 156849 h 807609"/>
              <a:gd name="connsiteX15" fmla="*/ 964459 w 4765559"/>
              <a:gd name="connsiteY15" fmla="*/ 196896 h 807609"/>
              <a:gd name="connsiteX16" fmla="*/ 1021192 w 4765559"/>
              <a:gd name="connsiteY16" fmla="*/ 196896 h 807609"/>
              <a:gd name="connsiteX17" fmla="*/ 1034541 w 4765559"/>
              <a:gd name="connsiteY17" fmla="*/ 210245 h 807609"/>
              <a:gd name="connsiteX18" fmla="*/ 1071250 w 4765559"/>
              <a:gd name="connsiteY18" fmla="*/ 210245 h 807609"/>
              <a:gd name="connsiteX19" fmla="*/ 1071250 w 4765559"/>
              <a:gd name="connsiteY19" fmla="*/ 210245 h 807609"/>
              <a:gd name="connsiteX20" fmla="*/ 1091273 w 4765559"/>
              <a:gd name="connsiteY20" fmla="*/ 230268 h 807609"/>
              <a:gd name="connsiteX21" fmla="*/ 1111297 w 4765559"/>
              <a:gd name="connsiteY21" fmla="*/ 230268 h 807609"/>
              <a:gd name="connsiteX22" fmla="*/ 1111297 w 4765559"/>
              <a:gd name="connsiteY22" fmla="*/ 230268 h 807609"/>
              <a:gd name="connsiteX23" fmla="*/ 1131320 w 4765559"/>
              <a:gd name="connsiteY23" fmla="*/ 250291 h 807609"/>
              <a:gd name="connsiteX24" fmla="*/ 1168030 w 4765559"/>
              <a:gd name="connsiteY24" fmla="*/ 250291 h 807609"/>
              <a:gd name="connsiteX25" fmla="*/ 1168030 w 4765559"/>
              <a:gd name="connsiteY25" fmla="*/ 290338 h 807609"/>
              <a:gd name="connsiteX26" fmla="*/ 1198065 w 4765559"/>
              <a:gd name="connsiteY26" fmla="*/ 290338 h 807609"/>
              <a:gd name="connsiteX27" fmla="*/ 1198065 w 4765559"/>
              <a:gd name="connsiteY27" fmla="*/ 310362 h 807609"/>
              <a:gd name="connsiteX28" fmla="*/ 1258135 w 4765559"/>
              <a:gd name="connsiteY28" fmla="*/ 310362 h 807609"/>
              <a:gd name="connsiteX29" fmla="*/ 1258135 w 4765559"/>
              <a:gd name="connsiteY29" fmla="*/ 340397 h 807609"/>
              <a:gd name="connsiteX30" fmla="*/ 1384949 w 4765559"/>
              <a:gd name="connsiteY30" fmla="*/ 340397 h 807609"/>
              <a:gd name="connsiteX31" fmla="*/ 1384949 w 4765559"/>
              <a:gd name="connsiteY31" fmla="*/ 367095 h 807609"/>
              <a:gd name="connsiteX32" fmla="*/ 1418322 w 4765559"/>
              <a:gd name="connsiteY32" fmla="*/ 367095 h 807609"/>
              <a:gd name="connsiteX33" fmla="*/ 1428333 w 4765559"/>
              <a:gd name="connsiteY33" fmla="*/ 377106 h 807609"/>
              <a:gd name="connsiteX34" fmla="*/ 1518438 w 4765559"/>
              <a:gd name="connsiteY34" fmla="*/ 377106 h 807609"/>
              <a:gd name="connsiteX35" fmla="*/ 1518438 w 4765559"/>
              <a:gd name="connsiteY35" fmla="*/ 417153 h 807609"/>
              <a:gd name="connsiteX36" fmla="*/ 1581846 w 4765559"/>
              <a:gd name="connsiteY36" fmla="*/ 417153 h 807609"/>
              <a:gd name="connsiteX37" fmla="*/ 1581846 w 4765559"/>
              <a:gd name="connsiteY37" fmla="*/ 463874 h 807609"/>
              <a:gd name="connsiteX38" fmla="*/ 1655265 w 4765559"/>
              <a:gd name="connsiteY38" fmla="*/ 463874 h 807609"/>
              <a:gd name="connsiteX39" fmla="*/ 1675288 w 4765559"/>
              <a:gd name="connsiteY39" fmla="*/ 483897 h 807609"/>
              <a:gd name="connsiteX40" fmla="*/ 1715335 w 4765559"/>
              <a:gd name="connsiteY40" fmla="*/ 483897 h 807609"/>
              <a:gd name="connsiteX41" fmla="*/ 1715335 w 4765559"/>
              <a:gd name="connsiteY41" fmla="*/ 533956 h 807609"/>
              <a:gd name="connsiteX42" fmla="*/ 1845486 w 4765559"/>
              <a:gd name="connsiteY42" fmla="*/ 533956 h 807609"/>
              <a:gd name="connsiteX43" fmla="*/ 1845486 w 4765559"/>
              <a:gd name="connsiteY43" fmla="*/ 557317 h 807609"/>
              <a:gd name="connsiteX44" fmla="*/ 1955615 w 4765559"/>
              <a:gd name="connsiteY44" fmla="*/ 557317 h 807609"/>
              <a:gd name="connsiteX45" fmla="*/ 1955615 w 4765559"/>
              <a:gd name="connsiteY45" fmla="*/ 557317 h 807609"/>
              <a:gd name="connsiteX46" fmla="*/ 1988987 w 4765559"/>
              <a:gd name="connsiteY46" fmla="*/ 590689 h 807609"/>
              <a:gd name="connsiteX47" fmla="*/ 1988987 w 4765559"/>
              <a:gd name="connsiteY47" fmla="*/ 624061 h 807609"/>
              <a:gd name="connsiteX48" fmla="*/ 2065743 w 4765559"/>
              <a:gd name="connsiteY48" fmla="*/ 624061 h 807609"/>
              <a:gd name="connsiteX49" fmla="*/ 2065743 w 4765559"/>
              <a:gd name="connsiteY49" fmla="*/ 624061 h 807609"/>
              <a:gd name="connsiteX50" fmla="*/ 2129151 w 4765559"/>
              <a:gd name="connsiteY50" fmla="*/ 624061 h 807609"/>
              <a:gd name="connsiteX51" fmla="*/ 2129151 w 4765559"/>
              <a:gd name="connsiteY51" fmla="*/ 637410 h 807609"/>
              <a:gd name="connsiteX52" fmla="*/ 2272651 w 4765559"/>
              <a:gd name="connsiteY52" fmla="*/ 637410 h 807609"/>
              <a:gd name="connsiteX53" fmla="*/ 2272651 w 4765559"/>
              <a:gd name="connsiteY53" fmla="*/ 674119 h 807609"/>
              <a:gd name="connsiteX54" fmla="*/ 2312698 w 4765559"/>
              <a:gd name="connsiteY54" fmla="*/ 674119 h 807609"/>
              <a:gd name="connsiteX55" fmla="*/ 2312698 w 4765559"/>
              <a:gd name="connsiteY55" fmla="*/ 694143 h 807609"/>
              <a:gd name="connsiteX56" fmla="*/ 2416152 w 4765559"/>
              <a:gd name="connsiteY56" fmla="*/ 694143 h 807609"/>
              <a:gd name="connsiteX57" fmla="*/ 2416152 w 4765559"/>
              <a:gd name="connsiteY57" fmla="*/ 714166 h 807609"/>
              <a:gd name="connsiteX58" fmla="*/ 2599700 w 4765559"/>
              <a:gd name="connsiteY58" fmla="*/ 714166 h 807609"/>
              <a:gd name="connsiteX59" fmla="*/ 2599700 w 4765559"/>
              <a:gd name="connsiteY59" fmla="*/ 720841 h 807609"/>
              <a:gd name="connsiteX60" fmla="*/ 2636409 w 4765559"/>
              <a:gd name="connsiteY60" fmla="*/ 720841 h 807609"/>
              <a:gd name="connsiteX61" fmla="*/ 2763224 w 4765559"/>
              <a:gd name="connsiteY61" fmla="*/ 720841 h 807609"/>
              <a:gd name="connsiteX62" fmla="*/ 2763224 w 4765559"/>
              <a:gd name="connsiteY62" fmla="*/ 744201 h 807609"/>
              <a:gd name="connsiteX63" fmla="*/ 3147005 w 4765559"/>
              <a:gd name="connsiteY63" fmla="*/ 744201 h 807609"/>
              <a:gd name="connsiteX64" fmla="*/ 3147005 w 4765559"/>
              <a:gd name="connsiteY64" fmla="*/ 744201 h 807609"/>
              <a:gd name="connsiteX65" fmla="*/ 3614216 w 4765559"/>
              <a:gd name="connsiteY65" fmla="*/ 744201 h 807609"/>
              <a:gd name="connsiteX66" fmla="*/ 3614216 w 4765559"/>
              <a:gd name="connsiteY66" fmla="*/ 770899 h 807609"/>
              <a:gd name="connsiteX67" fmla="*/ 3697647 w 4765559"/>
              <a:gd name="connsiteY67" fmla="*/ 770899 h 807609"/>
              <a:gd name="connsiteX68" fmla="*/ 3697647 w 4765559"/>
              <a:gd name="connsiteY68" fmla="*/ 807609 h 807609"/>
              <a:gd name="connsiteX69" fmla="*/ 4765559 w 4765559"/>
              <a:gd name="connsiteY69" fmla="*/ 807609 h 807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4765559" h="807609">
                <a:moveTo>
                  <a:pt x="0" y="0"/>
                </a:moveTo>
                <a:lnTo>
                  <a:pt x="46721" y="46721"/>
                </a:lnTo>
                <a:lnTo>
                  <a:pt x="216920" y="46721"/>
                </a:lnTo>
                <a:lnTo>
                  <a:pt x="216920" y="46721"/>
                </a:lnTo>
                <a:lnTo>
                  <a:pt x="403805" y="46721"/>
                </a:lnTo>
                <a:lnTo>
                  <a:pt x="403805" y="96779"/>
                </a:lnTo>
                <a:lnTo>
                  <a:pt x="460538" y="96779"/>
                </a:lnTo>
                <a:lnTo>
                  <a:pt x="460538" y="96779"/>
                </a:lnTo>
                <a:lnTo>
                  <a:pt x="563992" y="96779"/>
                </a:lnTo>
                <a:lnTo>
                  <a:pt x="563992" y="133489"/>
                </a:lnTo>
                <a:lnTo>
                  <a:pt x="667446" y="133489"/>
                </a:lnTo>
                <a:lnTo>
                  <a:pt x="667446" y="156849"/>
                </a:lnTo>
                <a:lnTo>
                  <a:pt x="704155" y="156849"/>
                </a:lnTo>
                <a:lnTo>
                  <a:pt x="704155" y="156849"/>
                </a:lnTo>
                <a:lnTo>
                  <a:pt x="964459" y="156849"/>
                </a:lnTo>
                <a:lnTo>
                  <a:pt x="964459" y="196896"/>
                </a:lnTo>
                <a:lnTo>
                  <a:pt x="1021192" y="196896"/>
                </a:lnTo>
                <a:lnTo>
                  <a:pt x="1034541" y="210245"/>
                </a:lnTo>
                <a:lnTo>
                  <a:pt x="1071250" y="210245"/>
                </a:lnTo>
                <a:lnTo>
                  <a:pt x="1071250" y="210245"/>
                </a:lnTo>
                <a:lnTo>
                  <a:pt x="1091273" y="230268"/>
                </a:lnTo>
                <a:lnTo>
                  <a:pt x="1111297" y="230268"/>
                </a:lnTo>
                <a:lnTo>
                  <a:pt x="1111297" y="230268"/>
                </a:lnTo>
                <a:lnTo>
                  <a:pt x="1131320" y="250291"/>
                </a:lnTo>
                <a:lnTo>
                  <a:pt x="1168030" y="250291"/>
                </a:lnTo>
                <a:lnTo>
                  <a:pt x="1168030" y="290338"/>
                </a:lnTo>
                <a:lnTo>
                  <a:pt x="1198065" y="290338"/>
                </a:lnTo>
                <a:lnTo>
                  <a:pt x="1198065" y="310362"/>
                </a:lnTo>
                <a:lnTo>
                  <a:pt x="1258135" y="310362"/>
                </a:lnTo>
                <a:lnTo>
                  <a:pt x="1258135" y="340397"/>
                </a:lnTo>
                <a:lnTo>
                  <a:pt x="1384949" y="340397"/>
                </a:lnTo>
                <a:lnTo>
                  <a:pt x="1384949" y="367095"/>
                </a:lnTo>
                <a:lnTo>
                  <a:pt x="1418322" y="367095"/>
                </a:lnTo>
                <a:lnTo>
                  <a:pt x="1428333" y="377106"/>
                </a:lnTo>
                <a:lnTo>
                  <a:pt x="1518438" y="377106"/>
                </a:lnTo>
                <a:lnTo>
                  <a:pt x="1518438" y="417153"/>
                </a:lnTo>
                <a:lnTo>
                  <a:pt x="1581846" y="417153"/>
                </a:lnTo>
                <a:lnTo>
                  <a:pt x="1581846" y="463874"/>
                </a:lnTo>
                <a:lnTo>
                  <a:pt x="1655265" y="463874"/>
                </a:lnTo>
                <a:lnTo>
                  <a:pt x="1675288" y="483897"/>
                </a:lnTo>
                <a:lnTo>
                  <a:pt x="1715335" y="483897"/>
                </a:lnTo>
                <a:lnTo>
                  <a:pt x="1715335" y="533956"/>
                </a:lnTo>
                <a:lnTo>
                  <a:pt x="1845486" y="533956"/>
                </a:lnTo>
                <a:lnTo>
                  <a:pt x="1845486" y="557317"/>
                </a:lnTo>
                <a:lnTo>
                  <a:pt x="1955615" y="557317"/>
                </a:lnTo>
                <a:lnTo>
                  <a:pt x="1955615" y="557317"/>
                </a:lnTo>
                <a:lnTo>
                  <a:pt x="1988987" y="590689"/>
                </a:lnTo>
                <a:lnTo>
                  <a:pt x="1988987" y="624061"/>
                </a:lnTo>
                <a:lnTo>
                  <a:pt x="2065743" y="624061"/>
                </a:lnTo>
                <a:lnTo>
                  <a:pt x="2065743" y="624061"/>
                </a:lnTo>
                <a:lnTo>
                  <a:pt x="2129151" y="624061"/>
                </a:lnTo>
                <a:lnTo>
                  <a:pt x="2129151" y="637410"/>
                </a:lnTo>
                <a:lnTo>
                  <a:pt x="2272651" y="637410"/>
                </a:lnTo>
                <a:lnTo>
                  <a:pt x="2272651" y="674119"/>
                </a:lnTo>
                <a:lnTo>
                  <a:pt x="2312698" y="674119"/>
                </a:lnTo>
                <a:lnTo>
                  <a:pt x="2312698" y="694143"/>
                </a:lnTo>
                <a:lnTo>
                  <a:pt x="2416152" y="694143"/>
                </a:lnTo>
                <a:lnTo>
                  <a:pt x="2416152" y="714166"/>
                </a:lnTo>
                <a:lnTo>
                  <a:pt x="2599700" y="714166"/>
                </a:lnTo>
                <a:lnTo>
                  <a:pt x="2599700" y="720841"/>
                </a:lnTo>
                <a:lnTo>
                  <a:pt x="2636409" y="720841"/>
                </a:lnTo>
                <a:lnTo>
                  <a:pt x="2763224" y="720841"/>
                </a:lnTo>
                <a:lnTo>
                  <a:pt x="2763224" y="744201"/>
                </a:lnTo>
                <a:lnTo>
                  <a:pt x="3147005" y="744201"/>
                </a:lnTo>
                <a:lnTo>
                  <a:pt x="3147005" y="744201"/>
                </a:lnTo>
                <a:lnTo>
                  <a:pt x="3614216" y="744201"/>
                </a:lnTo>
                <a:lnTo>
                  <a:pt x="3614216" y="770899"/>
                </a:lnTo>
                <a:lnTo>
                  <a:pt x="3697647" y="770899"/>
                </a:lnTo>
                <a:lnTo>
                  <a:pt x="3697647" y="807609"/>
                </a:lnTo>
                <a:lnTo>
                  <a:pt x="4765559" y="807609"/>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a:solidFill>
                <a:prstClr val="white"/>
              </a:solidFill>
              <a:latin typeface="Calibri"/>
            </a:endParaRPr>
          </a:p>
        </p:txBody>
      </p:sp>
      <p:sp>
        <p:nvSpPr>
          <p:cNvPr id="16" name="TextBox 43">
            <a:extLst>
              <a:ext uri="{FF2B5EF4-FFF2-40B4-BE49-F238E27FC236}">
                <a16:creationId xmlns:a16="http://schemas.microsoft.com/office/drawing/2014/main" id="{ADD8937E-583F-4CD2-B2FD-8EAA7506D56C}"/>
              </a:ext>
            </a:extLst>
          </p:cNvPr>
          <p:cNvSpPr txBox="1"/>
          <p:nvPr/>
        </p:nvSpPr>
        <p:spPr>
          <a:xfrm>
            <a:off x="567609" y="1445148"/>
            <a:ext cx="1503617" cy="247953"/>
          </a:xfrm>
          <a:prstGeom prst="rect">
            <a:avLst/>
          </a:prstGeom>
          <a:solidFill>
            <a:schemeClr val="bg1"/>
          </a:solidFill>
        </p:spPr>
        <p:txBody>
          <a:bodyPr wrap="none" anchor="ctr">
            <a:spAutoFit/>
          </a:bodyPr>
          <a:lstStyle>
            <a:defPPr>
              <a:defRPr lang="fr-FR"/>
            </a:defPPr>
            <a:lvl1pPr marR="0" lvl="0" indent="0" algn="ctr" fontAlgn="auto">
              <a:lnSpc>
                <a:spcPct val="83000"/>
              </a:lnSpc>
              <a:spcBef>
                <a:spcPts val="0"/>
              </a:spcBef>
              <a:spcAft>
                <a:spcPts val="3060"/>
              </a:spcAft>
              <a:buClrTx/>
              <a:buSzTx/>
              <a:buFontTx/>
              <a:buNone/>
              <a:tabLst/>
              <a:defRPr kumimoji="0" sz="2000" b="1" i="0" u="none" strike="noStrike" cap="none" spc="30" normalizeH="0" baseline="0">
                <a:ln>
                  <a:noFill/>
                </a:ln>
                <a:solidFill>
                  <a:srgbClr val="1789A5"/>
                </a:solidFill>
                <a:effectLst/>
                <a:uLnTx/>
                <a:uFillTx/>
                <a:latin typeface="Calibri" panose="020F0502020204030204"/>
                <a:ea typeface="Calibri" panose="020F0502020204030204" pitchFamily="34" charset="0"/>
                <a:cs typeface="Times New Roman" panose="02020603050405020304" pitchFamily="18" charset="0"/>
              </a:defRPr>
            </a:lvl1pPr>
          </a:lstStyle>
          <a:p>
            <a:pPr algn="l">
              <a:spcAft>
                <a:spcPts val="2295"/>
              </a:spcAft>
              <a:defRPr/>
            </a:pPr>
            <a:r>
              <a:rPr lang="en-US" sz="1200" spc="23" dirty="0" err="1">
                <a:solidFill>
                  <a:schemeClr val="tx1">
                    <a:lumMod val="75000"/>
                    <a:lumOff val="25000"/>
                  </a:schemeClr>
                </a:solidFill>
              </a:rPr>
              <a:t>Survie</a:t>
            </a:r>
            <a:r>
              <a:rPr lang="en-US" sz="1200" spc="23" dirty="0">
                <a:solidFill>
                  <a:schemeClr val="tx1">
                    <a:lumMod val="75000"/>
                    <a:lumOff val="25000"/>
                  </a:schemeClr>
                </a:solidFill>
              </a:rPr>
              <a:t> sans </a:t>
            </a:r>
            <a:r>
              <a:rPr lang="en-US" sz="1200" spc="23" dirty="0" err="1">
                <a:solidFill>
                  <a:schemeClr val="tx1">
                    <a:lumMod val="75000"/>
                    <a:lumOff val="25000"/>
                  </a:schemeClr>
                </a:solidFill>
              </a:rPr>
              <a:t>maladie</a:t>
            </a:r>
            <a:endParaRPr lang="en-US" sz="1200" spc="23" dirty="0">
              <a:solidFill>
                <a:schemeClr val="tx1">
                  <a:lumMod val="75000"/>
                  <a:lumOff val="25000"/>
                </a:schemeClr>
              </a:solidFill>
            </a:endParaRPr>
          </a:p>
        </p:txBody>
      </p:sp>
      <p:sp>
        <p:nvSpPr>
          <p:cNvPr id="17" name="ZoneTexte 16">
            <a:extLst>
              <a:ext uri="{FF2B5EF4-FFF2-40B4-BE49-F238E27FC236}">
                <a16:creationId xmlns:a16="http://schemas.microsoft.com/office/drawing/2014/main" id="{08ACD9D0-1A41-4EFC-93B2-3ECD347BCB2E}"/>
              </a:ext>
            </a:extLst>
          </p:cNvPr>
          <p:cNvSpPr txBox="1"/>
          <p:nvPr/>
        </p:nvSpPr>
        <p:spPr>
          <a:xfrm>
            <a:off x="5911313" y="3398476"/>
            <a:ext cx="2615436" cy="374571"/>
          </a:xfrm>
          <a:prstGeom prst="roundRect">
            <a:avLst/>
          </a:prstGeom>
          <a:ln>
            <a:solidFill>
              <a:srgbClr val="EC8014"/>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algn="ctr"/>
            <a:r>
              <a:rPr lang="fr-FR" sz="1600" b="1" dirty="0">
                <a:solidFill>
                  <a:srgbClr val="002060"/>
                </a:solidFill>
                <a:latin typeface="Arial" panose="020B0604020202020204" pitchFamily="34" charset="0"/>
              </a:rPr>
              <a:t>Etude positive</a:t>
            </a:r>
          </a:p>
        </p:txBody>
      </p:sp>
      <p:sp>
        <p:nvSpPr>
          <p:cNvPr id="19" name="Titre 1"/>
          <p:cNvSpPr>
            <a:spLocks noGrp="1"/>
          </p:cNvSpPr>
          <p:nvPr>
            <p:ph type="title"/>
          </p:nvPr>
        </p:nvSpPr>
        <p:spPr>
          <a:xfrm>
            <a:off x="190500" y="0"/>
            <a:ext cx="7124700" cy="596560"/>
          </a:xfrm>
        </p:spPr>
        <p:txBody>
          <a:bodyPr>
            <a:noAutofit/>
          </a:bodyPr>
          <a:lstStyle/>
          <a:p>
            <a:r>
              <a:rPr lang="fr-FR" sz="2200" dirty="0"/>
              <a:t>Séquence néoadjuvante avec </a:t>
            </a:r>
            <a:r>
              <a:rPr lang="fr-FR" sz="2200" dirty="0" err="1"/>
              <a:t>mFOLFIRINOX</a:t>
            </a:r>
            <a:r>
              <a:rPr lang="fr-FR" sz="2200" dirty="0"/>
              <a:t> avant la RCT </a:t>
            </a:r>
            <a:br>
              <a:rPr lang="fr-FR" sz="2200" dirty="0"/>
            </a:br>
            <a:r>
              <a:rPr lang="fr-FR" sz="2200" b="1" dirty="0"/>
              <a:t>Etude PRODIGE 23</a:t>
            </a:r>
          </a:p>
        </p:txBody>
      </p:sp>
    </p:spTree>
    <p:extLst>
      <p:ext uri="{BB962C8B-B14F-4D97-AF65-F5344CB8AC3E}">
        <p14:creationId xmlns:p14="http://schemas.microsoft.com/office/powerpoint/2010/main" val="11693591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90499" y="0"/>
            <a:ext cx="7983260" cy="596560"/>
          </a:xfrm>
        </p:spPr>
        <p:txBody>
          <a:bodyPr>
            <a:normAutofit fontScale="90000"/>
          </a:bodyPr>
          <a:lstStyle/>
          <a:p>
            <a:r>
              <a:rPr lang="fr-FR" dirty="0"/>
              <a:t>Cancer du pancréas métastatique/</a:t>
            </a:r>
            <a:r>
              <a:rPr lang="fr-FR" dirty="0" err="1"/>
              <a:t>Nomogram</a:t>
            </a:r>
            <a:br>
              <a:rPr lang="fr-FR" dirty="0"/>
            </a:br>
            <a:r>
              <a:rPr lang="fr-FR" dirty="0"/>
              <a:t>Etude en vie </a:t>
            </a:r>
            <a:r>
              <a:rPr lang="fr-FR" dirty="0" err="1"/>
              <a:t>réél</a:t>
            </a:r>
            <a:r>
              <a:rPr lang="fr-FR" dirty="0"/>
              <a:t> multicentrique rétrospective (NAPOLEON </a:t>
            </a:r>
            <a:r>
              <a:rPr lang="fr-FR" dirty="0" err="1"/>
              <a:t>Study</a:t>
            </a:r>
            <a:r>
              <a:rPr lang="fr-FR" dirty="0"/>
              <a:t>) </a:t>
            </a:r>
          </a:p>
        </p:txBody>
      </p:sp>
      <p:sp>
        <p:nvSpPr>
          <p:cNvPr id="4" name="Espace réservé du contenu 3">
            <a:extLst>
              <a:ext uri="{FF2B5EF4-FFF2-40B4-BE49-F238E27FC236}">
                <a16:creationId xmlns:a16="http://schemas.microsoft.com/office/drawing/2014/main" id="{13C8F8BF-CE61-4A26-9E04-BF52ECA22741}"/>
              </a:ext>
            </a:extLst>
          </p:cNvPr>
          <p:cNvSpPr>
            <a:spLocks noGrp="1"/>
          </p:cNvSpPr>
          <p:nvPr>
            <p:ph sz="half" idx="1"/>
          </p:nvPr>
        </p:nvSpPr>
        <p:spPr>
          <a:xfrm>
            <a:off x="190500" y="821934"/>
            <a:ext cx="8763000" cy="1705562"/>
          </a:xfrm>
        </p:spPr>
        <p:txBody>
          <a:bodyPr/>
          <a:lstStyle/>
          <a:p>
            <a:r>
              <a:rPr lang="fr-FR" sz="1400" dirty="0"/>
              <a:t>Prédiction par un </a:t>
            </a:r>
            <a:r>
              <a:rPr lang="fr-FR" sz="1400" dirty="0" err="1"/>
              <a:t>nomogram</a:t>
            </a:r>
            <a:r>
              <a:rPr lang="fr-FR" sz="1400" dirty="0"/>
              <a:t> de la survie globale des patients présentant un adénocarcinome du pancréas non </a:t>
            </a:r>
            <a:r>
              <a:rPr lang="fr-FR" sz="1400" dirty="0" err="1"/>
              <a:t>résécable</a:t>
            </a:r>
            <a:r>
              <a:rPr lang="fr-FR" sz="1400" dirty="0"/>
              <a:t> et traités par chimiothérapie. </a:t>
            </a:r>
          </a:p>
          <a:p>
            <a:pPr lvl="1"/>
            <a:r>
              <a:rPr lang="fr-FR" sz="1100" dirty="0"/>
              <a:t>Validation d’un </a:t>
            </a:r>
            <a:r>
              <a:rPr lang="fr-FR" sz="1100" dirty="0" err="1"/>
              <a:t>Nomogram</a:t>
            </a:r>
            <a:r>
              <a:rPr lang="fr-FR" sz="1100" dirty="0"/>
              <a:t> afin d’estimer la survie des patients présentant un cancer du pancréas métastatique non </a:t>
            </a:r>
            <a:r>
              <a:rPr lang="fr-FR" sz="1100" dirty="0" err="1"/>
              <a:t>résécable</a:t>
            </a:r>
            <a:endParaRPr lang="fr-FR" sz="1100" dirty="0"/>
          </a:p>
          <a:p>
            <a:pPr lvl="1"/>
            <a:r>
              <a:rPr lang="fr-FR" sz="1100" dirty="0"/>
              <a:t>Traitement de première ligne soit FOLFIRINOX soit </a:t>
            </a:r>
            <a:r>
              <a:rPr lang="fr-FR" sz="1100" dirty="0" err="1"/>
              <a:t>Gemzar</a:t>
            </a:r>
            <a:r>
              <a:rPr lang="fr-FR" sz="1100" dirty="0"/>
              <a:t>/</a:t>
            </a:r>
            <a:r>
              <a:rPr lang="fr-FR" sz="1100" dirty="0" err="1"/>
              <a:t>Nab</a:t>
            </a:r>
            <a:r>
              <a:rPr lang="fr-FR" sz="1100" dirty="0"/>
              <a:t> </a:t>
            </a:r>
            <a:r>
              <a:rPr lang="fr-FR" sz="1100" dirty="0" err="1"/>
              <a:t>Paclitaxel</a:t>
            </a:r>
            <a:endParaRPr lang="fr-FR" sz="1100" dirty="0"/>
          </a:p>
          <a:p>
            <a:pPr lvl="1"/>
            <a:r>
              <a:rPr lang="fr-FR" sz="1100" dirty="0"/>
              <a:t>N=318</a:t>
            </a:r>
          </a:p>
        </p:txBody>
      </p:sp>
      <p:sp>
        <p:nvSpPr>
          <p:cNvPr id="16" name="ZoneTexte 15">
            <a:extLst>
              <a:ext uri="{FF2B5EF4-FFF2-40B4-BE49-F238E27FC236}">
                <a16:creationId xmlns:a16="http://schemas.microsoft.com/office/drawing/2014/main" id="{4C464768-3E73-45FB-90E8-4569F92173A6}"/>
              </a:ext>
            </a:extLst>
          </p:cNvPr>
          <p:cNvSpPr txBox="1"/>
          <p:nvPr/>
        </p:nvSpPr>
        <p:spPr>
          <a:xfrm>
            <a:off x="-3048" y="4912668"/>
            <a:ext cx="1813317"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Shibuki</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WCGI 2020, SO-1</a:t>
            </a:r>
          </a:p>
        </p:txBody>
      </p:sp>
      <p:graphicFrame>
        <p:nvGraphicFramePr>
          <p:cNvPr id="6" name="Tableau 7">
            <a:extLst>
              <a:ext uri="{FF2B5EF4-FFF2-40B4-BE49-F238E27FC236}">
                <a16:creationId xmlns:a16="http://schemas.microsoft.com/office/drawing/2014/main" id="{D5C7F5B8-C58D-416A-81A0-271C574800B2}"/>
              </a:ext>
            </a:extLst>
          </p:cNvPr>
          <p:cNvGraphicFramePr>
            <a:graphicFrameLocks noGrp="1"/>
          </p:cNvGraphicFramePr>
          <p:nvPr/>
        </p:nvGraphicFramePr>
        <p:xfrm>
          <a:off x="653143" y="1887799"/>
          <a:ext cx="7730022" cy="2802617"/>
        </p:xfrm>
        <a:graphic>
          <a:graphicData uri="http://schemas.openxmlformats.org/drawingml/2006/table">
            <a:tbl>
              <a:tblPr firstRow="1" bandRow="1">
                <a:tableStyleId>{7DF18680-E054-41AD-8BC1-D1AEF772440D}</a:tableStyleId>
              </a:tblPr>
              <a:tblGrid>
                <a:gridCol w="1288337">
                  <a:extLst>
                    <a:ext uri="{9D8B030D-6E8A-4147-A177-3AD203B41FA5}">
                      <a16:colId xmlns:a16="http://schemas.microsoft.com/office/drawing/2014/main" val="4107538554"/>
                    </a:ext>
                  </a:extLst>
                </a:gridCol>
                <a:gridCol w="1288337">
                  <a:extLst>
                    <a:ext uri="{9D8B030D-6E8A-4147-A177-3AD203B41FA5}">
                      <a16:colId xmlns:a16="http://schemas.microsoft.com/office/drawing/2014/main" val="1256881781"/>
                    </a:ext>
                  </a:extLst>
                </a:gridCol>
                <a:gridCol w="1288337">
                  <a:extLst>
                    <a:ext uri="{9D8B030D-6E8A-4147-A177-3AD203B41FA5}">
                      <a16:colId xmlns:a16="http://schemas.microsoft.com/office/drawing/2014/main" val="373136419"/>
                    </a:ext>
                  </a:extLst>
                </a:gridCol>
                <a:gridCol w="1288337">
                  <a:extLst>
                    <a:ext uri="{9D8B030D-6E8A-4147-A177-3AD203B41FA5}">
                      <a16:colId xmlns:a16="http://schemas.microsoft.com/office/drawing/2014/main" val="2893754598"/>
                    </a:ext>
                  </a:extLst>
                </a:gridCol>
                <a:gridCol w="1288337">
                  <a:extLst>
                    <a:ext uri="{9D8B030D-6E8A-4147-A177-3AD203B41FA5}">
                      <a16:colId xmlns:a16="http://schemas.microsoft.com/office/drawing/2014/main" val="512832927"/>
                    </a:ext>
                  </a:extLst>
                </a:gridCol>
                <a:gridCol w="1288337">
                  <a:extLst>
                    <a:ext uri="{9D8B030D-6E8A-4147-A177-3AD203B41FA5}">
                      <a16:colId xmlns:a16="http://schemas.microsoft.com/office/drawing/2014/main" val="2464544070"/>
                    </a:ext>
                  </a:extLst>
                </a:gridCol>
              </a:tblGrid>
              <a:tr h="154280">
                <a:tc gridSpan="6">
                  <a:txBody>
                    <a:bodyPr/>
                    <a:lstStyle/>
                    <a:p>
                      <a:pPr algn="l"/>
                      <a:r>
                        <a:rPr lang="fr-FR" sz="900" dirty="0">
                          <a:latin typeface="Arial" panose="020B0604020202020204" pitchFamily="34" charset="0"/>
                          <a:cs typeface="Arial" panose="020B0604020202020204" pitchFamily="34" charset="0"/>
                        </a:rPr>
                        <a:t>Baseline </a:t>
                      </a:r>
                      <a:r>
                        <a:rPr lang="fr-FR" sz="900" dirty="0" err="1">
                          <a:latin typeface="Arial" panose="020B0604020202020204" pitchFamily="34" charset="0"/>
                          <a:cs typeface="Arial" panose="020B0604020202020204" pitchFamily="34" charset="0"/>
                        </a:rPr>
                        <a:t>characteristics</a:t>
                      </a:r>
                      <a:endParaRPr lang="fr-FR" sz="900" dirty="0">
                        <a:latin typeface="Arial" panose="020B0604020202020204" pitchFamily="34" charset="0"/>
                        <a:cs typeface="Arial" panose="020B0604020202020204" pitchFamily="34" charset="0"/>
                      </a:endParaRPr>
                    </a:p>
                  </a:txBody>
                  <a:tcPr marL="36000" marR="36000" marT="0" marB="0" anchor="ctr"/>
                </a:tc>
                <a:tc hMerge="1">
                  <a:txBody>
                    <a:bodyPr/>
                    <a:lstStyle/>
                    <a:p>
                      <a:pPr algn="ctr"/>
                      <a:endParaRPr lang="fr-FR" sz="900" dirty="0">
                        <a:latin typeface="Arial" panose="020B0604020202020204" pitchFamily="34" charset="0"/>
                        <a:cs typeface="Arial" panose="020B0604020202020204" pitchFamily="34" charset="0"/>
                      </a:endParaRPr>
                    </a:p>
                  </a:txBody>
                  <a:tcPr marL="36000" marR="36000" marT="0" marB="0" anchor="ctr"/>
                </a:tc>
                <a:tc hMerge="1">
                  <a:txBody>
                    <a:bodyPr/>
                    <a:lstStyle/>
                    <a:p>
                      <a:pPr algn="ctr"/>
                      <a:endParaRPr lang="fr-FR" sz="900" dirty="0">
                        <a:latin typeface="Arial" panose="020B0604020202020204" pitchFamily="34" charset="0"/>
                        <a:cs typeface="Arial" panose="020B0604020202020204" pitchFamily="34" charset="0"/>
                      </a:endParaRPr>
                    </a:p>
                  </a:txBody>
                  <a:tcPr marL="36000" marR="36000" marT="0" marB="0" anchor="ctr"/>
                </a:tc>
                <a:tc hMerge="1">
                  <a:txBody>
                    <a:bodyPr/>
                    <a:lstStyle/>
                    <a:p>
                      <a:pPr algn="ctr"/>
                      <a:endParaRPr lang="fr-FR" sz="900" dirty="0">
                        <a:latin typeface="Arial" panose="020B0604020202020204" pitchFamily="34" charset="0"/>
                        <a:cs typeface="Arial" panose="020B0604020202020204" pitchFamily="34" charset="0"/>
                      </a:endParaRPr>
                    </a:p>
                  </a:txBody>
                  <a:tcPr marL="36000" marR="36000" marT="0" marB="0" anchor="ctr"/>
                </a:tc>
                <a:tc hMerge="1">
                  <a:txBody>
                    <a:bodyPr/>
                    <a:lstStyle/>
                    <a:p>
                      <a:pPr algn="ctr"/>
                      <a:endParaRPr lang="fr-FR" sz="900" dirty="0">
                        <a:latin typeface="Arial" panose="020B0604020202020204" pitchFamily="34" charset="0"/>
                        <a:cs typeface="Arial" panose="020B0604020202020204" pitchFamily="34" charset="0"/>
                      </a:endParaRPr>
                    </a:p>
                  </a:txBody>
                  <a:tcPr marL="36000" marR="36000" marT="0" marB="0" anchor="ctr"/>
                </a:tc>
                <a:tc hMerge="1">
                  <a:txBody>
                    <a:bodyPr/>
                    <a:lstStyle/>
                    <a:p>
                      <a:pPr algn="ctr"/>
                      <a:endParaRPr lang="fr-FR" sz="900" dirty="0">
                        <a:latin typeface="Arial" panose="020B0604020202020204" pitchFamily="34" charset="0"/>
                        <a:cs typeface="Arial" panose="020B0604020202020204" pitchFamily="34" charset="0"/>
                      </a:endParaRPr>
                    </a:p>
                  </a:txBody>
                  <a:tcPr marL="36000" marR="36000" marT="0" marB="0" anchor="ctr"/>
                </a:tc>
                <a:extLst>
                  <a:ext uri="{0D108BD9-81ED-4DB2-BD59-A6C34878D82A}">
                    <a16:rowId xmlns:a16="http://schemas.microsoft.com/office/drawing/2014/main" val="3869187226"/>
                  </a:ext>
                </a:extLst>
              </a:tr>
              <a:tr h="137138">
                <a:tc gridSpan="2">
                  <a:txBody>
                    <a:bodyPr/>
                    <a:lstStyle/>
                    <a:p>
                      <a:pPr algn="l"/>
                      <a:r>
                        <a:rPr lang="fr-FR" sz="800" b="1" dirty="0">
                          <a:latin typeface="Arial" panose="020B0604020202020204" pitchFamily="34" charset="0"/>
                          <a:cs typeface="Arial" panose="020B0604020202020204" pitchFamily="34" charset="0"/>
                        </a:rPr>
                        <a:t>Age (</a:t>
                      </a:r>
                      <a:r>
                        <a:rPr lang="fr-FR" sz="800" b="1" dirty="0" err="1">
                          <a:latin typeface="Arial" panose="020B0604020202020204" pitchFamily="34" charset="0"/>
                          <a:cs typeface="Arial" panose="020B0604020202020204" pitchFamily="34" charset="0"/>
                        </a:rPr>
                        <a:t>years</a:t>
                      </a:r>
                      <a:r>
                        <a:rPr lang="fr-FR" sz="800" b="1" dirty="0">
                          <a:latin typeface="Arial" panose="020B0604020202020204" pitchFamily="34" charset="0"/>
                          <a:cs typeface="Arial" panose="020B0604020202020204" pitchFamily="34" charset="0"/>
                        </a:rPr>
                        <a:t>), n (%)</a:t>
                      </a:r>
                    </a:p>
                  </a:txBody>
                  <a:tcPr marL="36000" marR="36000" marT="0" marB="0" anchor="ctr">
                    <a:lnR w="28575" cap="flat" cmpd="sng" algn="ctr">
                      <a:solidFill>
                        <a:schemeClr val="bg1"/>
                      </a:solidFill>
                      <a:prstDash val="solid"/>
                      <a:round/>
                      <a:headEnd type="none" w="med" len="med"/>
                      <a:tailEnd type="none" w="med" len="med"/>
                    </a:lnR>
                  </a:tcPr>
                </a:tc>
                <a:tc hMerge="1">
                  <a:txBody>
                    <a:bodyPr/>
                    <a:lstStyle/>
                    <a:p>
                      <a:pPr algn="ctr"/>
                      <a:endParaRPr lang="fr-FR" sz="900" dirty="0">
                        <a:latin typeface="Arial" panose="020B0604020202020204" pitchFamily="34" charset="0"/>
                        <a:cs typeface="Arial" panose="020B0604020202020204" pitchFamily="34" charset="0"/>
                      </a:endParaRPr>
                    </a:p>
                  </a:txBody>
                  <a:tcPr marL="36000" marR="36000" marT="0" marB="0" anchor="ctr"/>
                </a:tc>
                <a:tc gridSpan="2">
                  <a:txBody>
                    <a:bodyPr/>
                    <a:lstStyle/>
                    <a:p>
                      <a:pPr algn="l"/>
                      <a:r>
                        <a:rPr lang="fr-FR" sz="800" b="1" dirty="0" err="1">
                          <a:latin typeface="Arial" panose="020B0604020202020204" pitchFamily="34" charset="0"/>
                          <a:cs typeface="Arial" panose="020B0604020202020204" pitchFamily="34" charset="0"/>
                        </a:rPr>
                        <a:t>Tumor</a:t>
                      </a:r>
                      <a:r>
                        <a:rPr lang="fr-FR" sz="800" b="1" dirty="0">
                          <a:latin typeface="Arial" panose="020B0604020202020204" pitchFamily="34" charset="0"/>
                          <a:cs typeface="Arial" panose="020B0604020202020204" pitchFamily="34" charset="0"/>
                        </a:rPr>
                        <a:t> size (mm), n (%)</a:t>
                      </a:r>
                    </a:p>
                  </a:txBody>
                  <a:tcPr marL="36000" marR="3600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tcPr>
                </a:tc>
                <a:tc hMerge="1">
                  <a:txBody>
                    <a:bodyPr/>
                    <a:lstStyle/>
                    <a:p>
                      <a:pPr algn="ctr"/>
                      <a:endParaRPr lang="fr-FR" sz="900" dirty="0">
                        <a:latin typeface="Arial" panose="020B0604020202020204" pitchFamily="34" charset="0"/>
                        <a:cs typeface="Arial" panose="020B0604020202020204" pitchFamily="34" charset="0"/>
                      </a:endParaRPr>
                    </a:p>
                  </a:txBody>
                  <a:tcPr marL="36000" marR="36000" marT="0" marB="0" anchor="ctr"/>
                </a:tc>
                <a:tc gridSpan="2">
                  <a:txBody>
                    <a:bodyPr/>
                    <a:lstStyle/>
                    <a:p>
                      <a:pPr algn="l"/>
                      <a:r>
                        <a:rPr lang="fr-FR" sz="800" b="1" dirty="0">
                          <a:latin typeface="Arial" panose="020B0604020202020204" pitchFamily="34" charset="0"/>
                          <a:cs typeface="Arial" panose="020B0604020202020204" pitchFamily="34" charset="0"/>
                        </a:rPr>
                        <a:t>LDH (U/L), n (%)</a:t>
                      </a:r>
                    </a:p>
                  </a:txBody>
                  <a:tcPr marL="36000" marR="36000" marT="0" marB="0" anchor="ctr">
                    <a:lnL w="28575" cap="flat" cmpd="sng" algn="ctr">
                      <a:solidFill>
                        <a:schemeClr val="bg1"/>
                      </a:solidFill>
                      <a:prstDash val="solid"/>
                      <a:round/>
                      <a:headEnd type="none" w="med" len="med"/>
                      <a:tailEnd type="none" w="med" len="med"/>
                    </a:lnL>
                  </a:tcPr>
                </a:tc>
                <a:tc hMerge="1">
                  <a:txBody>
                    <a:bodyPr/>
                    <a:lstStyle/>
                    <a:p>
                      <a:pPr algn="ctr"/>
                      <a:endParaRPr lang="fr-FR" sz="900" dirty="0">
                        <a:latin typeface="Arial" panose="020B0604020202020204" pitchFamily="34" charset="0"/>
                        <a:cs typeface="Arial" panose="020B0604020202020204" pitchFamily="34" charset="0"/>
                      </a:endParaRPr>
                    </a:p>
                  </a:txBody>
                  <a:tcPr marL="36000" marR="36000" marT="0" marB="0" anchor="ctr"/>
                </a:tc>
                <a:extLst>
                  <a:ext uri="{0D108BD9-81ED-4DB2-BD59-A6C34878D82A}">
                    <a16:rowId xmlns:a16="http://schemas.microsoft.com/office/drawing/2014/main" val="3071128650"/>
                  </a:ext>
                </a:extLst>
              </a:tr>
              <a:tr h="137138">
                <a:tc>
                  <a:txBody>
                    <a:bodyPr/>
                    <a:lstStyle/>
                    <a:p>
                      <a:pPr algn="l"/>
                      <a:r>
                        <a:rPr lang="fr-FR" sz="800" dirty="0">
                          <a:latin typeface="Arial" panose="020B0604020202020204" pitchFamily="34" charset="0"/>
                          <a:cs typeface="Arial" panose="020B0604020202020204" pitchFamily="34" charset="0"/>
                        </a:rPr>
                        <a:t>&lt; 60</a:t>
                      </a:r>
                    </a:p>
                  </a:txBody>
                  <a:tcPr marL="108000" marR="36000" marT="0" marB="0" anchor="ctr">
                    <a:lnR w="6350" cap="flat" cmpd="sng" algn="ctr">
                      <a:solidFill>
                        <a:schemeClr val="bg1"/>
                      </a:solidFill>
                      <a:prstDash val="solid"/>
                      <a:round/>
                      <a:headEnd type="none" w="med" len="med"/>
                      <a:tailEnd type="none" w="med" len="med"/>
                    </a:lnR>
                  </a:tcPr>
                </a:tc>
                <a:tc>
                  <a:txBody>
                    <a:bodyPr/>
                    <a:lstStyle/>
                    <a:p>
                      <a:pPr algn="ctr"/>
                      <a:r>
                        <a:rPr lang="fr-FR" sz="800" dirty="0">
                          <a:latin typeface="Arial" panose="020B0604020202020204" pitchFamily="34" charset="0"/>
                          <a:cs typeface="Arial" panose="020B0604020202020204" pitchFamily="34" charset="0"/>
                        </a:rPr>
                        <a:t>93 (29)</a:t>
                      </a:r>
                    </a:p>
                  </a:txBody>
                  <a:tcPr marL="36000" marR="36000" marT="0" marB="0" anchor="ctr">
                    <a:lnL w="63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tcPr>
                </a:tc>
                <a:tc>
                  <a:txBody>
                    <a:bodyPr/>
                    <a:lstStyle/>
                    <a:p>
                      <a:pPr algn="l"/>
                      <a:r>
                        <a:rPr lang="fr-FR" sz="800" dirty="0">
                          <a:latin typeface="Arial" panose="020B0604020202020204" pitchFamily="34" charset="0"/>
                          <a:cs typeface="Arial" panose="020B0604020202020204" pitchFamily="34" charset="0"/>
                        </a:rPr>
                        <a:t>&lt; 20</a:t>
                      </a:r>
                    </a:p>
                  </a:txBody>
                  <a:tcPr marL="108000" marR="36000" marT="0" marB="0" anchor="ctr">
                    <a:lnL w="28575"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tcPr>
                </a:tc>
                <a:tc>
                  <a:txBody>
                    <a:bodyPr/>
                    <a:lstStyle/>
                    <a:p>
                      <a:pPr algn="ctr"/>
                      <a:r>
                        <a:rPr lang="fr-FR" sz="800" dirty="0">
                          <a:latin typeface="Arial" panose="020B0604020202020204" pitchFamily="34" charset="0"/>
                          <a:cs typeface="Arial" panose="020B0604020202020204" pitchFamily="34" charset="0"/>
                        </a:rPr>
                        <a:t>41 (13)</a:t>
                      </a:r>
                    </a:p>
                  </a:txBody>
                  <a:tcPr marL="36000" marR="36000" marT="0" marB="0" anchor="ctr">
                    <a:lnL w="63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tcPr>
                </a:tc>
                <a:tc>
                  <a:txBody>
                    <a:bodyPr/>
                    <a:lstStyle/>
                    <a:p>
                      <a:pPr algn="l"/>
                      <a:r>
                        <a:rPr lang="fr-FR" sz="800" dirty="0">
                          <a:latin typeface="Arial" panose="020B0604020202020204" pitchFamily="34" charset="0"/>
                          <a:cs typeface="Arial" panose="020B0604020202020204" pitchFamily="34" charset="0"/>
                        </a:rPr>
                        <a:t>&lt; 240</a:t>
                      </a:r>
                    </a:p>
                  </a:txBody>
                  <a:tcPr marL="108000" marR="36000" marT="0" marB="0" anchor="ctr">
                    <a:lnL w="28575"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tcPr>
                </a:tc>
                <a:tc>
                  <a:txBody>
                    <a:bodyPr/>
                    <a:lstStyle/>
                    <a:p>
                      <a:pPr algn="ctr"/>
                      <a:r>
                        <a:rPr lang="fr-FR" sz="800" dirty="0">
                          <a:latin typeface="Arial" panose="020B0604020202020204" pitchFamily="34" charset="0"/>
                          <a:cs typeface="Arial" panose="020B0604020202020204" pitchFamily="34" charset="0"/>
                        </a:rPr>
                        <a:t>269 (85)</a:t>
                      </a:r>
                    </a:p>
                  </a:txBody>
                  <a:tcPr marL="36000" marR="36000" marT="0" marB="0" anchor="ctr">
                    <a:lnL w="6350"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2849720935"/>
                  </a:ext>
                </a:extLst>
              </a:tr>
              <a:tr h="137138">
                <a:tc>
                  <a:txBody>
                    <a:bodyPr/>
                    <a:lstStyle/>
                    <a:p>
                      <a:pPr algn="l"/>
                      <a:r>
                        <a:rPr lang="fr-FR" sz="800" dirty="0">
                          <a:latin typeface="Arial" panose="020B0604020202020204" pitchFamily="34" charset="0"/>
                          <a:cs typeface="Arial" panose="020B0604020202020204" pitchFamily="34" charset="0"/>
                        </a:rPr>
                        <a:t>60-70</a:t>
                      </a:r>
                    </a:p>
                  </a:txBody>
                  <a:tcPr marL="108000" marR="36000" marT="0" marB="0" anchor="ctr">
                    <a:lnR w="6350" cap="flat" cmpd="sng" algn="ctr">
                      <a:solidFill>
                        <a:schemeClr val="bg1"/>
                      </a:solidFill>
                      <a:prstDash val="solid"/>
                      <a:round/>
                      <a:headEnd type="none" w="med" len="med"/>
                      <a:tailEnd type="none" w="med" len="med"/>
                    </a:lnR>
                  </a:tcPr>
                </a:tc>
                <a:tc>
                  <a:txBody>
                    <a:bodyPr/>
                    <a:lstStyle/>
                    <a:p>
                      <a:pPr algn="ctr"/>
                      <a:r>
                        <a:rPr lang="fr-FR" sz="800" dirty="0">
                          <a:latin typeface="Arial" panose="020B0604020202020204" pitchFamily="34" charset="0"/>
                          <a:cs typeface="Arial" panose="020B0604020202020204" pitchFamily="34" charset="0"/>
                        </a:rPr>
                        <a:t>137 (43)</a:t>
                      </a:r>
                    </a:p>
                  </a:txBody>
                  <a:tcPr marL="36000" marR="36000" marT="0" marB="0" anchor="ctr">
                    <a:lnL w="63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tcPr>
                </a:tc>
                <a:tc>
                  <a:txBody>
                    <a:bodyPr/>
                    <a:lstStyle/>
                    <a:p>
                      <a:pPr algn="l"/>
                      <a:r>
                        <a:rPr lang="fr-FR" sz="800" dirty="0">
                          <a:latin typeface="Arial" panose="020B0604020202020204" pitchFamily="34" charset="0"/>
                          <a:cs typeface="Arial" panose="020B0604020202020204" pitchFamily="34" charset="0"/>
                        </a:rPr>
                        <a:t>20-40</a:t>
                      </a:r>
                    </a:p>
                  </a:txBody>
                  <a:tcPr marL="108000" marR="36000" marT="0" marB="0" anchor="ctr">
                    <a:lnL w="28575"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tcPr>
                </a:tc>
                <a:tc>
                  <a:txBody>
                    <a:bodyPr/>
                    <a:lstStyle/>
                    <a:p>
                      <a:pPr algn="ctr"/>
                      <a:r>
                        <a:rPr lang="fr-FR" sz="800" dirty="0">
                          <a:latin typeface="Arial" panose="020B0604020202020204" pitchFamily="34" charset="0"/>
                          <a:cs typeface="Arial" panose="020B0604020202020204" pitchFamily="34" charset="0"/>
                        </a:rPr>
                        <a:t>181 (57)</a:t>
                      </a:r>
                    </a:p>
                  </a:txBody>
                  <a:tcPr marL="36000" marR="36000" marT="0" marB="0" anchor="ctr">
                    <a:lnL w="63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tcPr>
                </a:tc>
                <a:tc>
                  <a:txBody>
                    <a:bodyPr/>
                    <a:lstStyle/>
                    <a:p>
                      <a:pPr algn="l"/>
                      <a:r>
                        <a:rPr lang="fr-FR" sz="800" dirty="0">
                          <a:latin typeface="Arial" panose="020B0604020202020204" pitchFamily="34" charset="0"/>
                          <a:cs typeface="Arial" panose="020B0604020202020204" pitchFamily="34" charset="0"/>
                        </a:rPr>
                        <a:t>240-360</a:t>
                      </a:r>
                    </a:p>
                  </a:txBody>
                  <a:tcPr marL="108000" marR="36000" marT="0" marB="0" anchor="ctr">
                    <a:lnL w="28575"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tcPr>
                </a:tc>
                <a:tc>
                  <a:txBody>
                    <a:bodyPr/>
                    <a:lstStyle/>
                    <a:p>
                      <a:pPr algn="ctr"/>
                      <a:r>
                        <a:rPr lang="fr-FR" sz="800" dirty="0">
                          <a:latin typeface="Arial" panose="020B0604020202020204" pitchFamily="34" charset="0"/>
                          <a:cs typeface="Arial" panose="020B0604020202020204" pitchFamily="34" charset="0"/>
                        </a:rPr>
                        <a:t>105 (33)</a:t>
                      </a:r>
                    </a:p>
                  </a:txBody>
                  <a:tcPr marL="36000" marR="36000" marT="0" marB="0" anchor="ctr">
                    <a:lnL w="6350"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2533587937"/>
                  </a:ext>
                </a:extLst>
              </a:tr>
              <a:tr h="137138">
                <a:tc>
                  <a:txBody>
                    <a:bodyPr/>
                    <a:lstStyle/>
                    <a:p>
                      <a:pPr algn="l"/>
                      <a:r>
                        <a:rPr lang="fr-FR" sz="800" dirty="0">
                          <a:latin typeface="Arial" panose="020B0604020202020204" pitchFamily="34" charset="0"/>
                          <a:cs typeface="Arial" panose="020B0604020202020204" pitchFamily="34" charset="0"/>
                        </a:rPr>
                        <a:t>&gt; 70</a:t>
                      </a:r>
                    </a:p>
                  </a:txBody>
                  <a:tcPr marL="108000" marR="36000" marT="0" marB="0" anchor="ctr">
                    <a:lnR w="6350" cap="flat" cmpd="sng" algn="ctr">
                      <a:solidFill>
                        <a:schemeClr val="bg1"/>
                      </a:solidFill>
                      <a:prstDash val="solid"/>
                      <a:round/>
                      <a:headEnd type="none" w="med" len="med"/>
                      <a:tailEnd type="none" w="med" len="med"/>
                    </a:lnR>
                  </a:tcPr>
                </a:tc>
                <a:tc>
                  <a:txBody>
                    <a:bodyPr/>
                    <a:lstStyle/>
                    <a:p>
                      <a:pPr algn="ctr"/>
                      <a:r>
                        <a:rPr lang="fr-FR" sz="800" dirty="0">
                          <a:latin typeface="Arial" panose="020B0604020202020204" pitchFamily="34" charset="0"/>
                          <a:cs typeface="Arial" panose="020B0604020202020204" pitchFamily="34" charset="0"/>
                        </a:rPr>
                        <a:t>88 (28)</a:t>
                      </a:r>
                    </a:p>
                  </a:txBody>
                  <a:tcPr marL="36000" marR="36000" marT="0" marB="0" anchor="ctr">
                    <a:lnL w="63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tcPr>
                </a:tc>
                <a:tc>
                  <a:txBody>
                    <a:bodyPr/>
                    <a:lstStyle/>
                    <a:p>
                      <a:pPr algn="l"/>
                      <a:r>
                        <a:rPr lang="fr-FR" sz="800" dirty="0">
                          <a:latin typeface="Arial" panose="020B0604020202020204" pitchFamily="34" charset="0"/>
                          <a:cs typeface="Arial" panose="020B0604020202020204" pitchFamily="34" charset="0"/>
                        </a:rPr>
                        <a:t>&gt; 40</a:t>
                      </a:r>
                    </a:p>
                  </a:txBody>
                  <a:tcPr marL="108000" marR="36000" marT="0" marB="0" anchor="ctr">
                    <a:lnL w="28575"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tcPr>
                </a:tc>
                <a:tc>
                  <a:txBody>
                    <a:bodyPr/>
                    <a:lstStyle/>
                    <a:p>
                      <a:pPr algn="ctr"/>
                      <a:r>
                        <a:rPr lang="fr-FR" sz="800" dirty="0">
                          <a:latin typeface="Arial" panose="020B0604020202020204" pitchFamily="34" charset="0"/>
                          <a:cs typeface="Arial" panose="020B0604020202020204" pitchFamily="34" charset="0"/>
                        </a:rPr>
                        <a:t>96 (30)</a:t>
                      </a:r>
                    </a:p>
                  </a:txBody>
                  <a:tcPr marL="36000" marR="36000" marT="0" marB="0" anchor="ctr">
                    <a:lnL w="63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tcPr>
                </a:tc>
                <a:tc>
                  <a:txBody>
                    <a:bodyPr/>
                    <a:lstStyle/>
                    <a:p>
                      <a:pPr algn="l"/>
                      <a:r>
                        <a:rPr lang="fr-FR" sz="800" dirty="0">
                          <a:latin typeface="Arial" panose="020B0604020202020204" pitchFamily="34" charset="0"/>
                          <a:cs typeface="Arial" panose="020B0604020202020204" pitchFamily="34" charset="0"/>
                        </a:rPr>
                        <a:t>&gt; 360</a:t>
                      </a:r>
                    </a:p>
                  </a:txBody>
                  <a:tcPr marL="108000" marR="36000" marT="0" marB="0" anchor="ctr">
                    <a:lnL w="28575"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tcPr>
                </a:tc>
                <a:tc>
                  <a:txBody>
                    <a:bodyPr/>
                    <a:lstStyle/>
                    <a:p>
                      <a:pPr algn="ctr"/>
                      <a:r>
                        <a:rPr lang="fr-FR" sz="800" dirty="0">
                          <a:latin typeface="Arial" panose="020B0604020202020204" pitchFamily="34" charset="0"/>
                          <a:cs typeface="Arial" panose="020B0604020202020204" pitchFamily="34" charset="0"/>
                        </a:rPr>
                        <a:t>8 (3)</a:t>
                      </a:r>
                    </a:p>
                  </a:txBody>
                  <a:tcPr marL="36000" marR="36000" marT="0" marB="0" anchor="ctr">
                    <a:lnL w="6350"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3363009053"/>
                  </a:ext>
                </a:extLst>
              </a:tr>
              <a:tr h="151377">
                <a:tc>
                  <a:txBody>
                    <a:bodyPr/>
                    <a:lstStyle/>
                    <a:p>
                      <a:pPr algn="l"/>
                      <a:r>
                        <a:rPr lang="fr-FR" sz="800" b="1" dirty="0" err="1">
                          <a:latin typeface="Arial" panose="020B0604020202020204" pitchFamily="34" charset="0"/>
                          <a:cs typeface="Arial" panose="020B0604020202020204" pitchFamily="34" charset="0"/>
                        </a:rPr>
                        <a:t>Sex</a:t>
                      </a:r>
                      <a:r>
                        <a:rPr lang="fr-FR" sz="800" b="1" dirty="0">
                          <a:latin typeface="Arial" panose="020B0604020202020204" pitchFamily="34" charset="0"/>
                          <a:cs typeface="Arial" panose="020B0604020202020204" pitchFamily="34" charset="0"/>
                        </a:rPr>
                        <a:t> (M/F), n (%)</a:t>
                      </a:r>
                    </a:p>
                  </a:txBody>
                  <a:tcPr marL="36000" marR="36000" marT="0" marB="0" anchor="ctr">
                    <a:lnR w="6350" cap="flat" cmpd="sng" algn="ctr">
                      <a:solidFill>
                        <a:schemeClr val="bg1"/>
                      </a:solidFill>
                      <a:prstDash val="solid"/>
                      <a:round/>
                      <a:headEnd type="none" w="med" len="med"/>
                      <a:tailEnd type="none" w="med" len="med"/>
                    </a:lnR>
                  </a:tcPr>
                </a:tc>
                <a:tc>
                  <a:txBody>
                    <a:bodyPr/>
                    <a:lstStyle/>
                    <a:p>
                      <a:pPr algn="ctr"/>
                      <a:r>
                        <a:rPr lang="fr-FR" sz="800" dirty="0">
                          <a:latin typeface="Arial" panose="020B0604020202020204" pitchFamily="34" charset="0"/>
                          <a:cs typeface="Arial" panose="020B0604020202020204" pitchFamily="34" charset="0"/>
                        </a:rPr>
                        <a:t>196/122 (62/38)</a:t>
                      </a:r>
                    </a:p>
                  </a:txBody>
                  <a:tcPr marL="36000" marR="36000" marT="0" marB="0" anchor="ctr">
                    <a:lnL w="63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tcPr>
                </a:tc>
                <a:tc gridSpan="2">
                  <a:txBody>
                    <a:bodyPr/>
                    <a:lstStyle/>
                    <a:p>
                      <a:pPr algn="l"/>
                      <a:r>
                        <a:rPr lang="fr-FR" sz="800" b="1" dirty="0" err="1">
                          <a:latin typeface="Arial" panose="020B0604020202020204" pitchFamily="34" charset="0"/>
                          <a:cs typeface="Arial" panose="020B0604020202020204" pitchFamily="34" charset="0"/>
                        </a:rPr>
                        <a:t>Histology</a:t>
                      </a:r>
                      <a:r>
                        <a:rPr lang="fr-FR" sz="800" b="1" dirty="0">
                          <a:latin typeface="Arial" panose="020B0604020202020204" pitchFamily="34" charset="0"/>
                          <a:cs typeface="Arial" panose="020B0604020202020204" pitchFamily="34" charset="0"/>
                        </a:rPr>
                        <a:t>, n (%)</a:t>
                      </a:r>
                    </a:p>
                  </a:txBody>
                  <a:tcPr marL="36000" marR="3600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tcPr>
                </a:tc>
                <a:tc hMerge="1">
                  <a:txBody>
                    <a:bodyPr/>
                    <a:lstStyle/>
                    <a:p>
                      <a:pPr algn="ctr"/>
                      <a:endParaRPr lang="fr-FR" sz="800" dirty="0">
                        <a:latin typeface="Arial" panose="020B0604020202020204" pitchFamily="34" charset="0"/>
                        <a:cs typeface="Arial" panose="020B0604020202020204" pitchFamily="34" charset="0"/>
                      </a:endParaRPr>
                    </a:p>
                  </a:txBody>
                  <a:tcPr marL="36000" marR="36000" marT="0" marB="0" anchor="ctr"/>
                </a:tc>
                <a:tc gridSpan="2">
                  <a:txBody>
                    <a:bodyPr/>
                    <a:lstStyle/>
                    <a:p>
                      <a:pPr algn="l"/>
                      <a:r>
                        <a:rPr lang="fr-FR" sz="800" b="1" dirty="0">
                          <a:latin typeface="Arial" panose="020B0604020202020204" pitchFamily="34" charset="0"/>
                          <a:cs typeface="Arial" panose="020B0604020202020204" pitchFamily="34" charset="0"/>
                        </a:rPr>
                        <a:t>CRP (mg/</a:t>
                      </a:r>
                      <a:r>
                        <a:rPr lang="fr-FR" sz="800" b="1" dirty="0" err="1">
                          <a:latin typeface="Arial" panose="020B0604020202020204" pitchFamily="34" charset="0"/>
                          <a:cs typeface="Arial" panose="020B0604020202020204" pitchFamily="34" charset="0"/>
                        </a:rPr>
                        <a:t>dL</a:t>
                      </a:r>
                      <a:r>
                        <a:rPr lang="fr-FR" sz="800" b="1" dirty="0">
                          <a:latin typeface="Arial" panose="020B0604020202020204" pitchFamily="34" charset="0"/>
                          <a:cs typeface="Arial" panose="020B0604020202020204" pitchFamily="34" charset="0"/>
                        </a:rPr>
                        <a:t>), n (%)</a:t>
                      </a:r>
                    </a:p>
                  </a:txBody>
                  <a:tcPr marL="36000" marR="36000" marT="0" marB="0" anchor="ctr">
                    <a:lnL w="28575" cap="flat" cmpd="sng" algn="ctr">
                      <a:solidFill>
                        <a:schemeClr val="bg1"/>
                      </a:solidFill>
                      <a:prstDash val="solid"/>
                      <a:round/>
                      <a:headEnd type="none" w="med" len="med"/>
                      <a:tailEnd type="none" w="med" len="med"/>
                    </a:lnL>
                  </a:tcPr>
                </a:tc>
                <a:tc hMerge="1">
                  <a:txBody>
                    <a:bodyPr/>
                    <a:lstStyle/>
                    <a:p>
                      <a:pPr algn="ctr"/>
                      <a:endParaRPr lang="fr-FR" sz="800" dirty="0">
                        <a:latin typeface="Arial" panose="020B0604020202020204" pitchFamily="34" charset="0"/>
                        <a:cs typeface="Arial" panose="020B0604020202020204" pitchFamily="34" charset="0"/>
                      </a:endParaRPr>
                    </a:p>
                  </a:txBody>
                  <a:tcPr marL="36000" marR="36000" marT="0" marB="0" anchor="ctr"/>
                </a:tc>
                <a:extLst>
                  <a:ext uri="{0D108BD9-81ED-4DB2-BD59-A6C34878D82A}">
                    <a16:rowId xmlns:a16="http://schemas.microsoft.com/office/drawing/2014/main" val="3525657249"/>
                  </a:ext>
                </a:extLst>
              </a:tr>
              <a:tr h="137138">
                <a:tc>
                  <a:txBody>
                    <a:bodyPr/>
                    <a:lstStyle/>
                    <a:p>
                      <a:pPr algn="l"/>
                      <a:r>
                        <a:rPr lang="fr-FR" sz="800" b="1" dirty="0">
                          <a:latin typeface="Arial" panose="020B0604020202020204" pitchFamily="34" charset="0"/>
                          <a:cs typeface="Arial" panose="020B0604020202020204" pitchFamily="34" charset="0"/>
                        </a:rPr>
                        <a:t>ECOG PS, n (%)</a:t>
                      </a:r>
                    </a:p>
                  </a:txBody>
                  <a:tcPr marL="36000" marR="36000" marT="0" marB="0" anchor="ctr">
                    <a:lnR w="6350" cap="flat" cmpd="sng" algn="ctr">
                      <a:solidFill>
                        <a:schemeClr val="bg1"/>
                      </a:solidFill>
                      <a:prstDash val="solid"/>
                      <a:round/>
                      <a:headEnd type="none" w="med" len="med"/>
                      <a:tailEnd type="none" w="med" len="med"/>
                    </a:lnR>
                  </a:tcPr>
                </a:tc>
                <a:tc>
                  <a:txBody>
                    <a:bodyPr/>
                    <a:lstStyle/>
                    <a:p>
                      <a:pPr algn="ctr"/>
                      <a:endParaRPr lang="fr-FR" sz="800" dirty="0">
                        <a:latin typeface="Arial" panose="020B0604020202020204" pitchFamily="34" charset="0"/>
                        <a:cs typeface="Arial" panose="020B0604020202020204" pitchFamily="34" charset="0"/>
                      </a:endParaRPr>
                    </a:p>
                  </a:txBody>
                  <a:tcPr marL="36000" marR="36000" marT="0" marB="0" anchor="ctr">
                    <a:lnL w="63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tcPr>
                </a:tc>
                <a:tc>
                  <a:txBody>
                    <a:bodyPr/>
                    <a:lstStyle/>
                    <a:p>
                      <a:pPr algn="l"/>
                      <a:r>
                        <a:rPr lang="fr-FR" sz="800" dirty="0" err="1">
                          <a:latin typeface="Arial" panose="020B0604020202020204" pitchFamily="34" charset="0"/>
                          <a:cs typeface="Arial" panose="020B0604020202020204" pitchFamily="34" charset="0"/>
                        </a:rPr>
                        <a:t>Adenocarcinoma</a:t>
                      </a:r>
                      <a:endParaRPr lang="fr-FR" sz="800" dirty="0">
                        <a:latin typeface="Arial" panose="020B0604020202020204" pitchFamily="34" charset="0"/>
                        <a:cs typeface="Arial" panose="020B0604020202020204" pitchFamily="34" charset="0"/>
                      </a:endParaRPr>
                    </a:p>
                  </a:txBody>
                  <a:tcPr marL="108000" marR="36000" marT="0" marB="0" anchor="ctr">
                    <a:lnL w="28575" cap="flat" cmpd="sng" algn="ctr">
                      <a:solidFill>
                        <a:schemeClr val="bg1"/>
                      </a:solidFill>
                      <a:prstDash val="solid"/>
                      <a:round/>
                      <a:headEnd type="none" w="med" len="med"/>
                      <a:tailEnd type="none" w="med" len="med"/>
                    </a:lnL>
                    <a:lnR w="19050" cap="flat" cmpd="sng" algn="ctr">
                      <a:solidFill>
                        <a:srgbClr val="C00000"/>
                      </a:solidFill>
                      <a:prstDash val="solid"/>
                      <a:round/>
                      <a:headEnd type="none" w="med" len="med"/>
                      <a:tailEnd type="none" w="med" len="med"/>
                    </a:lnR>
                  </a:tcPr>
                </a:tc>
                <a:tc>
                  <a:txBody>
                    <a:bodyPr/>
                    <a:lstStyle/>
                    <a:p>
                      <a:pPr algn="ctr"/>
                      <a:r>
                        <a:rPr lang="fr-FR" sz="800" dirty="0">
                          <a:latin typeface="Arial" panose="020B0604020202020204" pitchFamily="34" charset="0"/>
                          <a:cs typeface="Arial" panose="020B0604020202020204" pitchFamily="34" charset="0"/>
                        </a:rPr>
                        <a:t>271 (85)</a:t>
                      </a:r>
                    </a:p>
                  </a:txBody>
                  <a:tcPr marL="36000" marR="36000" marT="0" marB="0" anchor="ctr">
                    <a:lnL w="19050" cap="flat" cmpd="sng" algn="ctr">
                      <a:solidFill>
                        <a:srgbClr val="C00000"/>
                      </a:solidFill>
                      <a:prstDash val="solid"/>
                      <a:round/>
                      <a:headEnd type="none" w="med" len="med"/>
                      <a:tailEnd type="none" w="med" len="med"/>
                    </a:lnL>
                    <a:lnR w="19050" cap="flat" cmpd="sng" algn="ctr">
                      <a:solidFill>
                        <a:srgbClr val="C00000"/>
                      </a:solidFill>
                      <a:prstDash val="solid"/>
                      <a:round/>
                      <a:headEnd type="none" w="med" len="med"/>
                      <a:tailEnd type="none" w="med" len="med"/>
                    </a:lnR>
                    <a:lnT w="19050" cap="flat" cmpd="sng" algn="ctr">
                      <a:solidFill>
                        <a:srgbClr val="C00000"/>
                      </a:solidFill>
                      <a:prstDash val="solid"/>
                      <a:round/>
                      <a:headEnd type="none" w="med" len="med"/>
                      <a:tailEnd type="none" w="med" len="med"/>
                    </a:lnT>
                  </a:tcPr>
                </a:tc>
                <a:tc>
                  <a:txBody>
                    <a:bodyPr/>
                    <a:lstStyle/>
                    <a:p>
                      <a:pPr algn="l"/>
                      <a:r>
                        <a:rPr lang="fr-FR" sz="800" dirty="0">
                          <a:latin typeface="Arial" panose="020B0604020202020204" pitchFamily="34" charset="0"/>
                          <a:cs typeface="Arial" panose="020B0604020202020204" pitchFamily="34" charset="0"/>
                        </a:rPr>
                        <a:t>&lt; 0,3</a:t>
                      </a:r>
                    </a:p>
                  </a:txBody>
                  <a:tcPr marL="108000" marR="36000" marT="0" marB="0" anchor="ctr">
                    <a:lnL w="19050" cap="flat" cmpd="sng" algn="ctr">
                      <a:solidFill>
                        <a:srgbClr val="C00000"/>
                      </a:solidFill>
                      <a:prstDash val="solid"/>
                      <a:round/>
                      <a:headEnd type="none" w="med" len="med"/>
                      <a:tailEnd type="none" w="med" len="med"/>
                    </a:lnL>
                    <a:lnR w="6350" cap="flat" cmpd="sng" algn="ctr">
                      <a:solidFill>
                        <a:schemeClr val="bg1"/>
                      </a:solidFill>
                      <a:prstDash val="solid"/>
                      <a:round/>
                      <a:headEnd type="none" w="med" len="med"/>
                      <a:tailEnd type="none" w="med" len="med"/>
                    </a:lnR>
                  </a:tcPr>
                </a:tc>
                <a:tc>
                  <a:txBody>
                    <a:bodyPr/>
                    <a:lstStyle/>
                    <a:p>
                      <a:pPr algn="ctr"/>
                      <a:r>
                        <a:rPr lang="fr-FR" sz="800" dirty="0">
                          <a:latin typeface="Arial" panose="020B0604020202020204" pitchFamily="34" charset="0"/>
                          <a:cs typeface="Arial" panose="020B0604020202020204" pitchFamily="34" charset="0"/>
                        </a:rPr>
                        <a:t>158 (50)</a:t>
                      </a:r>
                    </a:p>
                  </a:txBody>
                  <a:tcPr marL="36000" marR="36000" marT="0" marB="0" anchor="ctr">
                    <a:lnL w="6350"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2890735431"/>
                  </a:ext>
                </a:extLst>
              </a:tr>
              <a:tr h="137138">
                <a:tc>
                  <a:txBody>
                    <a:bodyPr/>
                    <a:lstStyle/>
                    <a:p>
                      <a:pPr algn="l"/>
                      <a:r>
                        <a:rPr lang="fr-FR" sz="800" dirty="0">
                          <a:latin typeface="Arial" panose="020B0604020202020204" pitchFamily="34" charset="0"/>
                          <a:cs typeface="Arial" panose="020B0604020202020204" pitchFamily="34" charset="0"/>
                        </a:rPr>
                        <a:t>0</a:t>
                      </a:r>
                    </a:p>
                  </a:txBody>
                  <a:tcPr marL="108000" marR="36000" marT="0" marB="0" anchor="ctr">
                    <a:lnR w="6350" cap="flat" cmpd="sng" algn="ctr">
                      <a:solidFill>
                        <a:schemeClr val="bg1"/>
                      </a:solidFill>
                      <a:prstDash val="solid"/>
                      <a:round/>
                      <a:headEnd type="none" w="med" len="med"/>
                      <a:tailEnd type="none" w="med" len="med"/>
                    </a:lnR>
                  </a:tcPr>
                </a:tc>
                <a:tc>
                  <a:txBody>
                    <a:bodyPr/>
                    <a:lstStyle/>
                    <a:p>
                      <a:pPr algn="ctr"/>
                      <a:r>
                        <a:rPr lang="fr-FR" sz="800" dirty="0">
                          <a:latin typeface="Arial" panose="020B0604020202020204" pitchFamily="34" charset="0"/>
                          <a:cs typeface="Arial" panose="020B0604020202020204" pitchFamily="34" charset="0"/>
                        </a:rPr>
                        <a:t>204 (64)</a:t>
                      </a:r>
                    </a:p>
                  </a:txBody>
                  <a:tcPr marL="36000" marR="36000" marT="0" marB="0" anchor="ctr">
                    <a:lnL w="63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tcPr>
                </a:tc>
                <a:tc>
                  <a:txBody>
                    <a:bodyPr/>
                    <a:lstStyle/>
                    <a:p>
                      <a:pPr algn="l"/>
                      <a:r>
                        <a:rPr lang="fr-FR" sz="800" dirty="0" err="1">
                          <a:latin typeface="Arial" panose="020B0604020202020204" pitchFamily="34" charset="0"/>
                          <a:cs typeface="Arial" panose="020B0604020202020204" pitchFamily="34" charset="0"/>
                        </a:rPr>
                        <a:t>Others</a:t>
                      </a:r>
                      <a:endParaRPr lang="fr-FR" sz="800" dirty="0">
                        <a:latin typeface="Arial" panose="020B0604020202020204" pitchFamily="34" charset="0"/>
                        <a:cs typeface="Arial" panose="020B0604020202020204" pitchFamily="34" charset="0"/>
                      </a:endParaRPr>
                    </a:p>
                  </a:txBody>
                  <a:tcPr marL="108000" marR="36000" marT="0" marB="0" anchor="ctr">
                    <a:lnL w="28575" cap="flat" cmpd="sng" algn="ctr">
                      <a:solidFill>
                        <a:schemeClr val="bg1"/>
                      </a:solidFill>
                      <a:prstDash val="solid"/>
                      <a:round/>
                      <a:headEnd type="none" w="med" len="med"/>
                      <a:tailEnd type="none" w="med" len="med"/>
                    </a:lnL>
                    <a:lnR w="19050" cap="flat" cmpd="sng" algn="ctr">
                      <a:solidFill>
                        <a:srgbClr val="C00000"/>
                      </a:solidFill>
                      <a:prstDash val="solid"/>
                      <a:round/>
                      <a:headEnd type="none" w="med" len="med"/>
                      <a:tailEnd type="none" w="med" len="med"/>
                    </a:lnR>
                  </a:tcPr>
                </a:tc>
                <a:tc>
                  <a:txBody>
                    <a:bodyPr/>
                    <a:lstStyle/>
                    <a:p>
                      <a:pPr algn="ctr"/>
                      <a:r>
                        <a:rPr lang="fr-FR" sz="800" dirty="0">
                          <a:latin typeface="Arial" panose="020B0604020202020204" pitchFamily="34" charset="0"/>
                          <a:cs typeface="Arial" panose="020B0604020202020204" pitchFamily="34" charset="0"/>
                        </a:rPr>
                        <a:t>10 (3)</a:t>
                      </a:r>
                    </a:p>
                  </a:txBody>
                  <a:tcPr marL="36000" marR="36000" marT="0" marB="0" anchor="ctr">
                    <a:lnL w="19050" cap="flat" cmpd="sng" algn="ctr">
                      <a:solidFill>
                        <a:srgbClr val="C00000"/>
                      </a:solidFill>
                      <a:prstDash val="solid"/>
                      <a:round/>
                      <a:headEnd type="none" w="med" len="med"/>
                      <a:tailEnd type="none" w="med" len="med"/>
                    </a:lnL>
                    <a:lnR w="19050" cap="flat" cmpd="sng" algn="ctr">
                      <a:solidFill>
                        <a:srgbClr val="C00000"/>
                      </a:solidFill>
                      <a:prstDash val="solid"/>
                      <a:round/>
                      <a:headEnd type="none" w="med" len="med"/>
                      <a:tailEnd type="none" w="med" len="med"/>
                    </a:lnR>
                    <a:lnB w="19050" cap="flat" cmpd="sng" algn="ctr">
                      <a:solidFill>
                        <a:srgbClr val="C00000"/>
                      </a:solidFill>
                      <a:prstDash val="solid"/>
                      <a:round/>
                      <a:headEnd type="none" w="med" len="med"/>
                      <a:tailEnd type="none" w="med" len="med"/>
                    </a:lnB>
                  </a:tcPr>
                </a:tc>
                <a:tc>
                  <a:txBody>
                    <a:bodyPr/>
                    <a:lstStyle/>
                    <a:p>
                      <a:pPr algn="l"/>
                      <a:r>
                        <a:rPr lang="fr-FR" sz="800" dirty="0">
                          <a:latin typeface="Arial" panose="020B0604020202020204" pitchFamily="34" charset="0"/>
                          <a:cs typeface="Arial" panose="020B0604020202020204" pitchFamily="34" charset="0"/>
                        </a:rPr>
                        <a:t>0,3-3,0</a:t>
                      </a:r>
                    </a:p>
                  </a:txBody>
                  <a:tcPr marL="108000" marR="36000" marT="0" marB="0" anchor="ctr">
                    <a:lnL w="19050" cap="flat" cmpd="sng" algn="ctr">
                      <a:solidFill>
                        <a:srgbClr val="C00000"/>
                      </a:solidFill>
                      <a:prstDash val="solid"/>
                      <a:round/>
                      <a:headEnd type="none" w="med" len="med"/>
                      <a:tailEnd type="none" w="med" len="med"/>
                    </a:lnL>
                    <a:lnR w="6350" cap="flat" cmpd="sng" algn="ctr">
                      <a:solidFill>
                        <a:schemeClr val="bg1"/>
                      </a:solidFill>
                      <a:prstDash val="solid"/>
                      <a:round/>
                      <a:headEnd type="none" w="med" len="med"/>
                      <a:tailEnd type="none" w="med" len="med"/>
                    </a:lnR>
                  </a:tcPr>
                </a:tc>
                <a:tc>
                  <a:txBody>
                    <a:bodyPr/>
                    <a:lstStyle/>
                    <a:p>
                      <a:pPr algn="ctr"/>
                      <a:r>
                        <a:rPr lang="fr-FR" sz="800" dirty="0">
                          <a:latin typeface="Arial" panose="020B0604020202020204" pitchFamily="34" charset="0"/>
                          <a:cs typeface="Arial" panose="020B0604020202020204" pitchFamily="34" charset="0"/>
                        </a:rPr>
                        <a:t>117 (37)</a:t>
                      </a:r>
                    </a:p>
                  </a:txBody>
                  <a:tcPr marL="36000" marR="36000" marT="0" marB="0" anchor="ctr">
                    <a:lnL w="6350"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1747582644"/>
                  </a:ext>
                </a:extLst>
              </a:tr>
              <a:tr h="137138">
                <a:tc>
                  <a:txBody>
                    <a:bodyPr/>
                    <a:lstStyle/>
                    <a:p>
                      <a:pPr algn="l"/>
                      <a:r>
                        <a:rPr lang="fr-FR" sz="800" dirty="0">
                          <a:latin typeface="Arial" panose="020B0604020202020204" pitchFamily="34" charset="0"/>
                          <a:cs typeface="Arial" panose="020B0604020202020204" pitchFamily="34" charset="0"/>
                        </a:rPr>
                        <a:t>1</a:t>
                      </a:r>
                    </a:p>
                  </a:txBody>
                  <a:tcPr marL="108000" marR="36000" marT="0" marB="0" anchor="ctr">
                    <a:lnR w="6350" cap="flat" cmpd="sng" algn="ctr">
                      <a:solidFill>
                        <a:schemeClr val="bg1"/>
                      </a:solidFill>
                      <a:prstDash val="solid"/>
                      <a:round/>
                      <a:headEnd type="none" w="med" len="med"/>
                      <a:tailEnd type="none" w="med" len="med"/>
                    </a:lnR>
                  </a:tcPr>
                </a:tc>
                <a:tc>
                  <a:txBody>
                    <a:bodyPr/>
                    <a:lstStyle/>
                    <a:p>
                      <a:pPr algn="ctr"/>
                      <a:r>
                        <a:rPr lang="fr-FR" sz="800" dirty="0">
                          <a:latin typeface="Arial" panose="020B0604020202020204" pitchFamily="34" charset="0"/>
                          <a:cs typeface="Arial" panose="020B0604020202020204" pitchFamily="34" charset="0"/>
                        </a:rPr>
                        <a:t>96 (30)</a:t>
                      </a:r>
                    </a:p>
                  </a:txBody>
                  <a:tcPr marL="36000" marR="36000" marT="0" marB="0" anchor="ctr">
                    <a:lnL w="63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tcPr>
                </a:tc>
                <a:tc>
                  <a:txBody>
                    <a:bodyPr/>
                    <a:lstStyle/>
                    <a:p>
                      <a:pPr algn="l"/>
                      <a:r>
                        <a:rPr lang="fr-FR" sz="800" dirty="0" err="1">
                          <a:latin typeface="Arial" panose="020B0604020202020204" pitchFamily="34" charset="0"/>
                          <a:cs typeface="Arial" panose="020B0604020202020204" pitchFamily="34" charset="0"/>
                        </a:rPr>
                        <a:t>Unknown</a:t>
                      </a:r>
                      <a:endParaRPr lang="fr-FR" sz="800" dirty="0">
                        <a:latin typeface="Arial" panose="020B0604020202020204" pitchFamily="34" charset="0"/>
                        <a:cs typeface="Arial" panose="020B0604020202020204" pitchFamily="34" charset="0"/>
                      </a:endParaRPr>
                    </a:p>
                  </a:txBody>
                  <a:tcPr marL="108000" marR="36000" marT="0" marB="0" anchor="ctr">
                    <a:lnL w="28575" cap="flat" cmpd="sng" algn="ctr">
                      <a:solidFill>
                        <a:schemeClr val="bg1"/>
                      </a:solidFill>
                      <a:prstDash val="solid"/>
                      <a:round/>
                      <a:headEnd type="none" w="med" len="med"/>
                      <a:tailEnd type="none" w="med" len="med"/>
                    </a:lnL>
                  </a:tcPr>
                </a:tc>
                <a:tc>
                  <a:txBody>
                    <a:bodyPr/>
                    <a:lstStyle/>
                    <a:p>
                      <a:pPr algn="ctr"/>
                      <a:r>
                        <a:rPr lang="fr-FR" sz="800" dirty="0">
                          <a:latin typeface="Arial" panose="020B0604020202020204" pitchFamily="34" charset="0"/>
                          <a:cs typeface="Arial" panose="020B0604020202020204" pitchFamily="34" charset="0"/>
                        </a:rPr>
                        <a:t>37 (12)</a:t>
                      </a:r>
                    </a:p>
                  </a:txBody>
                  <a:tcPr marL="36000" marR="36000" marT="0" marB="0" anchor="ctr">
                    <a:lnR w="28575" cap="flat" cmpd="sng" algn="ctr">
                      <a:solidFill>
                        <a:schemeClr val="bg1"/>
                      </a:solidFill>
                      <a:prstDash val="solid"/>
                      <a:round/>
                      <a:headEnd type="none" w="med" len="med"/>
                      <a:tailEnd type="none" w="med" len="med"/>
                    </a:lnR>
                    <a:lnT w="19050" cap="flat" cmpd="sng" algn="ctr">
                      <a:solidFill>
                        <a:srgbClr val="C00000"/>
                      </a:solidFill>
                      <a:prstDash val="solid"/>
                      <a:round/>
                      <a:headEnd type="none" w="med" len="med"/>
                      <a:tailEnd type="none" w="med" len="med"/>
                    </a:lnT>
                  </a:tcPr>
                </a:tc>
                <a:tc>
                  <a:txBody>
                    <a:bodyPr/>
                    <a:lstStyle/>
                    <a:p>
                      <a:pPr algn="l"/>
                      <a:r>
                        <a:rPr lang="fr-FR" sz="800" dirty="0">
                          <a:latin typeface="Arial" panose="020B0604020202020204" pitchFamily="34" charset="0"/>
                          <a:cs typeface="Arial" panose="020B0604020202020204" pitchFamily="34" charset="0"/>
                        </a:rPr>
                        <a:t>&gt; 3,0</a:t>
                      </a:r>
                    </a:p>
                  </a:txBody>
                  <a:tcPr marL="108000" marR="36000" marT="0" marB="0" anchor="ctr">
                    <a:lnL w="28575"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tcPr>
                </a:tc>
                <a:tc>
                  <a:txBody>
                    <a:bodyPr/>
                    <a:lstStyle/>
                    <a:p>
                      <a:pPr algn="ctr"/>
                      <a:r>
                        <a:rPr lang="fr-FR" sz="800" dirty="0">
                          <a:latin typeface="Arial" panose="020B0604020202020204" pitchFamily="34" charset="0"/>
                          <a:cs typeface="Arial" panose="020B0604020202020204" pitchFamily="34" charset="0"/>
                        </a:rPr>
                        <a:t>43 (14)</a:t>
                      </a:r>
                    </a:p>
                  </a:txBody>
                  <a:tcPr marL="36000" marR="36000" marT="0" marB="0" anchor="ctr">
                    <a:lnL w="6350"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1616014541"/>
                  </a:ext>
                </a:extLst>
              </a:tr>
              <a:tr h="151377">
                <a:tc>
                  <a:txBody>
                    <a:bodyPr/>
                    <a:lstStyle/>
                    <a:p>
                      <a:pPr algn="l"/>
                      <a:r>
                        <a:rPr lang="fr-FR" sz="800" dirty="0">
                          <a:latin typeface="Arial" panose="020B0604020202020204" pitchFamily="34" charset="0"/>
                          <a:cs typeface="Arial" panose="020B0604020202020204" pitchFamily="34" charset="0"/>
                        </a:rPr>
                        <a:t>2 or more</a:t>
                      </a:r>
                    </a:p>
                  </a:txBody>
                  <a:tcPr marL="108000" marR="36000" marT="0" marB="0" anchor="ctr">
                    <a:lnR w="6350" cap="flat" cmpd="sng" algn="ctr">
                      <a:solidFill>
                        <a:schemeClr val="bg1"/>
                      </a:solidFill>
                      <a:prstDash val="solid"/>
                      <a:round/>
                      <a:headEnd type="none" w="med" len="med"/>
                      <a:tailEnd type="none" w="med" len="med"/>
                    </a:lnR>
                  </a:tcPr>
                </a:tc>
                <a:tc>
                  <a:txBody>
                    <a:bodyPr/>
                    <a:lstStyle/>
                    <a:p>
                      <a:pPr algn="ctr"/>
                      <a:r>
                        <a:rPr lang="fr-FR" sz="800" dirty="0">
                          <a:latin typeface="Arial" panose="020B0604020202020204" pitchFamily="34" charset="0"/>
                          <a:cs typeface="Arial" panose="020B0604020202020204" pitchFamily="34" charset="0"/>
                        </a:rPr>
                        <a:t>17 (5)</a:t>
                      </a:r>
                    </a:p>
                  </a:txBody>
                  <a:tcPr marL="36000" marR="36000" marT="0" marB="0" anchor="ctr">
                    <a:lnL w="63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tcPr>
                </a:tc>
                <a:tc gridSpan="2">
                  <a:txBody>
                    <a:bodyPr/>
                    <a:lstStyle/>
                    <a:p>
                      <a:pPr algn="l"/>
                      <a:r>
                        <a:rPr lang="fr-FR" sz="800" b="1" dirty="0">
                          <a:latin typeface="Arial" panose="020B0604020202020204" pitchFamily="34" charset="0"/>
                          <a:cs typeface="Arial" panose="020B0604020202020204" pitchFamily="34" charset="0"/>
                        </a:rPr>
                        <a:t>Site of </a:t>
                      </a:r>
                      <a:r>
                        <a:rPr lang="fr-FR" sz="800" b="1" dirty="0" err="1">
                          <a:latin typeface="Arial" panose="020B0604020202020204" pitchFamily="34" charset="0"/>
                          <a:cs typeface="Arial" panose="020B0604020202020204" pitchFamily="34" charset="0"/>
                        </a:rPr>
                        <a:t>metastatic</a:t>
                      </a:r>
                      <a:r>
                        <a:rPr lang="fr-FR" sz="800" b="1" dirty="0">
                          <a:latin typeface="Arial" panose="020B0604020202020204" pitchFamily="34" charset="0"/>
                          <a:cs typeface="Arial" panose="020B0604020202020204" pitchFamily="34" charset="0"/>
                        </a:rPr>
                        <a:t> </a:t>
                      </a:r>
                      <a:r>
                        <a:rPr lang="fr-FR" sz="800" b="1" dirty="0" err="1">
                          <a:latin typeface="Arial" panose="020B0604020202020204" pitchFamily="34" charset="0"/>
                          <a:cs typeface="Arial" panose="020B0604020202020204" pitchFamily="34" charset="0"/>
                        </a:rPr>
                        <a:t>disease</a:t>
                      </a:r>
                      <a:r>
                        <a:rPr lang="fr-FR" sz="800" b="1" dirty="0">
                          <a:latin typeface="Arial" panose="020B0604020202020204" pitchFamily="34" charset="0"/>
                          <a:cs typeface="Arial" panose="020B0604020202020204" pitchFamily="34" charset="0"/>
                        </a:rPr>
                        <a:t>, n (%)</a:t>
                      </a:r>
                    </a:p>
                  </a:txBody>
                  <a:tcPr marL="36000" marR="3600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tcPr>
                </a:tc>
                <a:tc hMerge="1">
                  <a:txBody>
                    <a:bodyPr/>
                    <a:lstStyle/>
                    <a:p>
                      <a:pPr algn="ctr"/>
                      <a:endParaRPr lang="fr-FR" sz="800" dirty="0">
                        <a:latin typeface="Arial" panose="020B0604020202020204" pitchFamily="34" charset="0"/>
                        <a:cs typeface="Arial" panose="020B0604020202020204" pitchFamily="34" charset="0"/>
                      </a:endParaRPr>
                    </a:p>
                  </a:txBody>
                  <a:tcPr marL="36000" marR="36000" marT="0" marB="0" anchor="ctr"/>
                </a:tc>
                <a:tc gridSpan="2">
                  <a:txBody>
                    <a:bodyPr/>
                    <a:lstStyle/>
                    <a:p>
                      <a:pPr algn="l"/>
                      <a:r>
                        <a:rPr lang="fr-FR" sz="800" b="1" dirty="0">
                          <a:latin typeface="Arial" panose="020B0604020202020204" pitchFamily="34" charset="0"/>
                          <a:cs typeface="Arial" panose="020B0604020202020204" pitchFamily="34" charset="0"/>
                        </a:rPr>
                        <a:t>CA19-9 (U/</a:t>
                      </a:r>
                      <a:r>
                        <a:rPr lang="fr-FR" sz="800" b="1" dirty="0" err="1">
                          <a:latin typeface="Arial" panose="020B0604020202020204" pitchFamily="34" charset="0"/>
                          <a:cs typeface="Arial" panose="020B0604020202020204" pitchFamily="34" charset="0"/>
                        </a:rPr>
                        <a:t>mL</a:t>
                      </a:r>
                      <a:r>
                        <a:rPr lang="fr-FR" sz="800" b="1" dirty="0">
                          <a:latin typeface="Arial" panose="020B0604020202020204" pitchFamily="34" charset="0"/>
                          <a:cs typeface="Arial" panose="020B0604020202020204" pitchFamily="34" charset="0"/>
                        </a:rPr>
                        <a:t>), n (%)</a:t>
                      </a:r>
                    </a:p>
                  </a:txBody>
                  <a:tcPr marL="36000" marR="36000" marT="0" marB="0" anchor="ctr">
                    <a:lnL w="28575" cap="flat" cmpd="sng" algn="ctr">
                      <a:solidFill>
                        <a:schemeClr val="bg1"/>
                      </a:solidFill>
                      <a:prstDash val="solid"/>
                      <a:round/>
                      <a:headEnd type="none" w="med" len="med"/>
                      <a:tailEnd type="none" w="med" len="med"/>
                    </a:lnL>
                  </a:tcPr>
                </a:tc>
                <a:tc hMerge="1">
                  <a:txBody>
                    <a:bodyPr/>
                    <a:lstStyle/>
                    <a:p>
                      <a:pPr algn="ctr"/>
                      <a:endParaRPr lang="fr-FR" sz="800" dirty="0">
                        <a:latin typeface="Arial" panose="020B0604020202020204" pitchFamily="34" charset="0"/>
                        <a:cs typeface="Arial" panose="020B0604020202020204" pitchFamily="34" charset="0"/>
                      </a:endParaRPr>
                    </a:p>
                  </a:txBody>
                  <a:tcPr marL="36000" marR="36000" marT="0" marB="0" anchor="ctr"/>
                </a:tc>
                <a:extLst>
                  <a:ext uri="{0D108BD9-81ED-4DB2-BD59-A6C34878D82A}">
                    <a16:rowId xmlns:a16="http://schemas.microsoft.com/office/drawing/2014/main" val="3864299328"/>
                  </a:ext>
                </a:extLst>
              </a:tr>
              <a:tr h="151377">
                <a:tc gridSpan="2">
                  <a:txBody>
                    <a:bodyPr/>
                    <a:lstStyle/>
                    <a:p>
                      <a:pPr algn="l"/>
                      <a:r>
                        <a:rPr lang="fr-FR" sz="800" b="1" dirty="0">
                          <a:latin typeface="Arial" panose="020B0604020202020204" pitchFamily="34" charset="0"/>
                          <a:cs typeface="Arial" panose="020B0604020202020204" pitchFamily="34" charset="0"/>
                        </a:rPr>
                        <a:t>Body mass index (kg/m²), n (%)</a:t>
                      </a:r>
                    </a:p>
                  </a:txBody>
                  <a:tcPr marL="36000" marR="36000" marT="0" marB="0" anchor="ctr">
                    <a:lnR w="28575" cap="flat" cmpd="sng" algn="ctr">
                      <a:solidFill>
                        <a:schemeClr val="bg1"/>
                      </a:solidFill>
                      <a:prstDash val="solid"/>
                      <a:round/>
                      <a:headEnd type="none" w="med" len="med"/>
                      <a:tailEnd type="none" w="med" len="med"/>
                    </a:lnR>
                  </a:tcPr>
                </a:tc>
                <a:tc hMerge="1">
                  <a:txBody>
                    <a:bodyPr/>
                    <a:lstStyle/>
                    <a:p>
                      <a:pPr algn="ctr"/>
                      <a:endParaRPr lang="fr-FR" sz="800" dirty="0">
                        <a:latin typeface="Arial" panose="020B0604020202020204" pitchFamily="34" charset="0"/>
                        <a:cs typeface="Arial" panose="020B0604020202020204" pitchFamily="34" charset="0"/>
                      </a:endParaRPr>
                    </a:p>
                  </a:txBody>
                  <a:tcPr marL="36000" marR="36000" marT="0" marB="0" anchor="ctr"/>
                </a:tc>
                <a:tc>
                  <a:txBody>
                    <a:bodyPr/>
                    <a:lstStyle/>
                    <a:p>
                      <a:pPr algn="l"/>
                      <a:r>
                        <a:rPr lang="fr-FR" sz="800" dirty="0" err="1">
                          <a:latin typeface="Arial" panose="020B0604020202020204" pitchFamily="34" charset="0"/>
                          <a:cs typeface="Arial" panose="020B0604020202020204" pitchFamily="34" charset="0"/>
                        </a:rPr>
                        <a:t>Liver</a:t>
                      </a:r>
                      <a:endParaRPr lang="fr-FR" sz="800" dirty="0">
                        <a:latin typeface="Arial" panose="020B0604020202020204" pitchFamily="34" charset="0"/>
                        <a:cs typeface="Arial" panose="020B0604020202020204" pitchFamily="34" charset="0"/>
                      </a:endParaRPr>
                    </a:p>
                  </a:txBody>
                  <a:tcPr marL="108000" marR="36000" marT="0" marB="0" anchor="ctr">
                    <a:lnL w="28575"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tcPr>
                </a:tc>
                <a:tc>
                  <a:txBody>
                    <a:bodyPr/>
                    <a:lstStyle/>
                    <a:p>
                      <a:pPr algn="ctr"/>
                      <a:r>
                        <a:rPr lang="fr-FR" sz="800" dirty="0">
                          <a:latin typeface="Arial" panose="020B0604020202020204" pitchFamily="34" charset="0"/>
                          <a:cs typeface="Arial" panose="020B0604020202020204" pitchFamily="34" charset="0"/>
                        </a:rPr>
                        <a:t>154 (48)</a:t>
                      </a:r>
                    </a:p>
                  </a:txBody>
                  <a:tcPr marL="36000" marR="36000" marT="0" marB="0" anchor="ctr">
                    <a:lnL w="63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tcPr>
                </a:tc>
                <a:tc>
                  <a:txBody>
                    <a:bodyPr/>
                    <a:lstStyle/>
                    <a:p>
                      <a:pPr algn="l"/>
                      <a:r>
                        <a:rPr lang="fr-FR" sz="800" dirty="0">
                          <a:latin typeface="Arial" panose="020B0604020202020204" pitchFamily="34" charset="0"/>
                          <a:cs typeface="Arial" panose="020B0604020202020204" pitchFamily="34" charset="0"/>
                        </a:rPr>
                        <a:t>&lt; 37</a:t>
                      </a:r>
                    </a:p>
                  </a:txBody>
                  <a:tcPr marL="108000" marR="36000" marT="0" marB="0" anchor="ctr">
                    <a:lnL w="28575"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tcPr>
                </a:tc>
                <a:tc>
                  <a:txBody>
                    <a:bodyPr/>
                    <a:lstStyle/>
                    <a:p>
                      <a:pPr algn="ctr"/>
                      <a:r>
                        <a:rPr lang="fr-FR" sz="800" dirty="0">
                          <a:latin typeface="Arial" panose="020B0604020202020204" pitchFamily="34" charset="0"/>
                          <a:cs typeface="Arial" panose="020B0604020202020204" pitchFamily="34" charset="0"/>
                        </a:rPr>
                        <a:t>76 (24)</a:t>
                      </a:r>
                    </a:p>
                  </a:txBody>
                  <a:tcPr marL="36000" marR="36000" marT="0" marB="0" anchor="ctr">
                    <a:lnL w="6350" cap="flat" cmpd="sng" algn="ctr">
                      <a:solidFill>
                        <a:schemeClr val="bg1"/>
                      </a:solidFill>
                      <a:prstDash val="solid"/>
                      <a:round/>
                      <a:headEnd type="none" w="med" len="med"/>
                      <a:tailEnd type="none" w="med" len="med"/>
                    </a:lnL>
                    <a:lnB w="19050" cap="flat" cmpd="sng" algn="ctr">
                      <a:solidFill>
                        <a:srgbClr val="C00000"/>
                      </a:solidFill>
                      <a:prstDash val="solid"/>
                      <a:round/>
                      <a:headEnd type="none" w="med" len="med"/>
                      <a:tailEnd type="none" w="med" len="med"/>
                    </a:lnB>
                  </a:tcPr>
                </a:tc>
                <a:extLst>
                  <a:ext uri="{0D108BD9-81ED-4DB2-BD59-A6C34878D82A}">
                    <a16:rowId xmlns:a16="http://schemas.microsoft.com/office/drawing/2014/main" val="2481880183"/>
                  </a:ext>
                </a:extLst>
              </a:tr>
              <a:tr h="137138">
                <a:tc>
                  <a:txBody>
                    <a:bodyPr/>
                    <a:lstStyle/>
                    <a:p>
                      <a:pPr algn="l"/>
                      <a:r>
                        <a:rPr lang="fr-FR" sz="800" dirty="0">
                          <a:latin typeface="Arial" panose="020B0604020202020204" pitchFamily="34" charset="0"/>
                          <a:cs typeface="Arial" panose="020B0604020202020204" pitchFamily="34" charset="0"/>
                        </a:rPr>
                        <a:t>&lt; 22</a:t>
                      </a:r>
                    </a:p>
                  </a:txBody>
                  <a:tcPr marL="108000" marR="36000" marT="0" marB="0" anchor="ctr">
                    <a:lnR w="6350" cap="flat" cmpd="sng" algn="ctr">
                      <a:solidFill>
                        <a:schemeClr val="bg1"/>
                      </a:solidFill>
                      <a:prstDash val="solid"/>
                      <a:round/>
                      <a:headEnd type="none" w="med" len="med"/>
                      <a:tailEnd type="none" w="med" len="med"/>
                    </a:lnR>
                  </a:tcPr>
                </a:tc>
                <a:tc>
                  <a:txBody>
                    <a:bodyPr/>
                    <a:lstStyle/>
                    <a:p>
                      <a:pPr algn="ctr"/>
                      <a:r>
                        <a:rPr lang="fr-FR" sz="800" dirty="0">
                          <a:latin typeface="Arial" panose="020B0604020202020204" pitchFamily="34" charset="0"/>
                          <a:cs typeface="Arial" panose="020B0604020202020204" pitchFamily="34" charset="0"/>
                        </a:rPr>
                        <a:t>198 (62)</a:t>
                      </a:r>
                    </a:p>
                  </a:txBody>
                  <a:tcPr marL="36000" marR="36000" marT="0" marB="0" anchor="ctr">
                    <a:lnL w="63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tcPr>
                </a:tc>
                <a:tc>
                  <a:txBody>
                    <a:bodyPr/>
                    <a:lstStyle/>
                    <a:p>
                      <a:pPr algn="l"/>
                      <a:r>
                        <a:rPr lang="fr-FR" sz="800" dirty="0" err="1">
                          <a:latin typeface="Arial" panose="020B0604020202020204" pitchFamily="34" charset="0"/>
                          <a:cs typeface="Arial" panose="020B0604020202020204" pitchFamily="34" charset="0"/>
                        </a:rPr>
                        <a:t>Peritoneum</a:t>
                      </a:r>
                      <a:endParaRPr lang="fr-FR" sz="800" dirty="0">
                        <a:latin typeface="Arial" panose="020B0604020202020204" pitchFamily="34" charset="0"/>
                        <a:cs typeface="Arial" panose="020B0604020202020204" pitchFamily="34" charset="0"/>
                      </a:endParaRPr>
                    </a:p>
                  </a:txBody>
                  <a:tcPr marL="108000" marR="36000" marT="0" marB="0" anchor="ctr">
                    <a:lnL w="28575"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tcPr>
                </a:tc>
                <a:tc>
                  <a:txBody>
                    <a:bodyPr/>
                    <a:lstStyle/>
                    <a:p>
                      <a:pPr algn="ctr"/>
                      <a:r>
                        <a:rPr lang="fr-FR" sz="800" dirty="0">
                          <a:latin typeface="Arial" panose="020B0604020202020204" pitchFamily="34" charset="0"/>
                          <a:cs typeface="Arial" panose="020B0604020202020204" pitchFamily="34" charset="0"/>
                        </a:rPr>
                        <a:t>62 (19)</a:t>
                      </a:r>
                    </a:p>
                  </a:txBody>
                  <a:tcPr marL="36000" marR="36000" marT="0" marB="0" anchor="ctr">
                    <a:lnL w="63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tcPr>
                </a:tc>
                <a:tc>
                  <a:txBody>
                    <a:bodyPr/>
                    <a:lstStyle/>
                    <a:p>
                      <a:pPr algn="l"/>
                      <a:r>
                        <a:rPr lang="fr-FR" sz="800" dirty="0">
                          <a:latin typeface="Arial" panose="020B0604020202020204" pitchFamily="34" charset="0"/>
                          <a:cs typeface="Arial" panose="020B0604020202020204" pitchFamily="34" charset="0"/>
                        </a:rPr>
                        <a:t>37-370</a:t>
                      </a:r>
                    </a:p>
                  </a:txBody>
                  <a:tcPr marL="108000" marR="36000" marT="0" marB="0" anchor="ctr">
                    <a:lnL w="28575" cap="flat" cmpd="sng" algn="ctr">
                      <a:solidFill>
                        <a:schemeClr val="bg1"/>
                      </a:solidFill>
                      <a:prstDash val="solid"/>
                      <a:round/>
                      <a:headEnd type="none" w="med" len="med"/>
                      <a:tailEnd type="none" w="med" len="med"/>
                    </a:lnL>
                    <a:lnR w="19050" cap="flat" cmpd="sng" algn="ctr">
                      <a:solidFill>
                        <a:srgbClr val="C00000"/>
                      </a:solidFill>
                      <a:prstDash val="solid"/>
                      <a:round/>
                      <a:headEnd type="none" w="med" len="med"/>
                      <a:tailEnd type="none" w="med" len="med"/>
                    </a:lnR>
                  </a:tcPr>
                </a:tc>
                <a:tc>
                  <a:txBody>
                    <a:bodyPr/>
                    <a:lstStyle/>
                    <a:p>
                      <a:pPr algn="ctr"/>
                      <a:r>
                        <a:rPr lang="fr-FR" sz="800" dirty="0">
                          <a:latin typeface="Arial" panose="020B0604020202020204" pitchFamily="34" charset="0"/>
                          <a:cs typeface="Arial" panose="020B0604020202020204" pitchFamily="34" charset="0"/>
                        </a:rPr>
                        <a:t>72 (23)</a:t>
                      </a:r>
                    </a:p>
                  </a:txBody>
                  <a:tcPr marL="36000" marR="36000" marT="0" marB="0" anchor="ctr">
                    <a:lnL w="19050" cap="flat" cmpd="sng" algn="ctr">
                      <a:solidFill>
                        <a:srgbClr val="C00000"/>
                      </a:solidFill>
                      <a:prstDash val="solid"/>
                      <a:round/>
                      <a:headEnd type="none" w="med" len="med"/>
                      <a:tailEnd type="none" w="med" len="med"/>
                    </a:lnL>
                    <a:lnR w="19050" cap="flat" cmpd="sng" algn="ctr">
                      <a:solidFill>
                        <a:srgbClr val="C00000"/>
                      </a:solidFill>
                      <a:prstDash val="solid"/>
                      <a:round/>
                      <a:headEnd type="none" w="med" len="med"/>
                      <a:tailEnd type="none" w="med" len="med"/>
                    </a:lnR>
                    <a:lnT w="19050" cap="flat" cmpd="sng" algn="ctr">
                      <a:solidFill>
                        <a:srgbClr val="C00000"/>
                      </a:solidFill>
                      <a:prstDash val="solid"/>
                      <a:round/>
                      <a:headEnd type="none" w="med" len="med"/>
                      <a:tailEnd type="none" w="med" len="med"/>
                    </a:lnT>
                  </a:tcPr>
                </a:tc>
                <a:extLst>
                  <a:ext uri="{0D108BD9-81ED-4DB2-BD59-A6C34878D82A}">
                    <a16:rowId xmlns:a16="http://schemas.microsoft.com/office/drawing/2014/main" val="3285819339"/>
                  </a:ext>
                </a:extLst>
              </a:tr>
              <a:tr h="137138">
                <a:tc>
                  <a:txBody>
                    <a:bodyPr/>
                    <a:lstStyle/>
                    <a:p>
                      <a:pPr algn="l"/>
                      <a:r>
                        <a:rPr lang="fr-FR" sz="800" u="sng" dirty="0">
                          <a:latin typeface="Arial" panose="020B0604020202020204" pitchFamily="34" charset="0"/>
                          <a:cs typeface="Arial" panose="020B0604020202020204" pitchFamily="34" charset="0"/>
                        </a:rPr>
                        <a:t>&gt;</a:t>
                      </a:r>
                      <a:r>
                        <a:rPr lang="fr-FR" sz="800" dirty="0">
                          <a:latin typeface="Arial" panose="020B0604020202020204" pitchFamily="34" charset="0"/>
                          <a:cs typeface="Arial" panose="020B0604020202020204" pitchFamily="34" charset="0"/>
                        </a:rPr>
                        <a:t> 22</a:t>
                      </a:r>
                    </a:p>
                  </a:txBody>
                  <a:tcPr marL="108000" marR="36000" marT="0" marB="0" anchor="ctr">
                    <a:lnR w="6350" cap="flat" cmpd="sng" algn="ctr">
                      <a:solidFill>
                        <a:schemeClr val="bg1"/>
                      </a:solidFill>
                      <a:prstDash val="solid"/>
                      <a:round/>
                      <a:headEnd type="none" w="med" len="med"/>
                      <a:tailEnd type="none" w="med" len="med"/>
                    </a:lnR>
                  </a:tcPr>
                </a:tc>
                <a:tc>
                  <a:txBody>
                    <a:bodyPr/>
                    <a:lstStyle/>
                    <a:p>
                      <a:pPr algn="ctr"/>
                      <a:r>
                        <a:rPr lang="fr-FR" sz="800" dirty="0">
                          <a:latin typeface="Arial" panose="020B0604020202020204" pitchFamily="34" charset="0"/>
                          <a:cs typeface="Arial" panose="020B0604020202020204" pitchFamily="34" charset="0"/>
                        </a:rPr>
                        <a:t>120 (38)</a:t>
                      </a:r>
                    </a:p>
                  </a:txBody>
                  <a:tcPr marL="36000" marR="36000" marT="0" marB="0" anchor="ctr">
                    <a:lnL w="63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tcPr>
                </a:tc>
                <a:tc>
                  <a:txBody>
                    <a:bodyPr/>
                    <a:lstStyle/>
                    <a:p>
                      <a:pPr algn="l"/>
                      <a:r>
                        <a:rPr lang="fr-FR" sz="800" dirty="0">
                          <a:latin typeface="Arial" panose="020B0604020202020204" pitchFamily="34" charset="0"/>
                          <a:cs typeface="Arial" panose="020B0604020202020204" pitchFamily="34" charset="0"/>
                        </a:rPr>
                        <a:t>Lung</a:t>
                      </a:r>
                    </a:p>
                  </a:txBody>
                  <a:tcPr marL="108000" marR="36000" marT="0" marB="0" anchor="ctr">
                    <a:lnL w="28575"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tcPr>
                </a:tc>
                <a:tc>
                  <a:txBody>
                    <a:bodyPr/>
                    <a:lstStyle/>
                    <a:p>
                      <a:pPr algn="ctr"/>
                      <a:r>
                        <a:rPr lang="fr-FR" sz="800" dirty="0">
                          <a:latin typeface="Arial" panose="020B0604020202020204" pitchFamily="34" charset="0"/>
                          <a:cs typeface="Arial" panose="020B0604020202020204" pitchFamily="34" charset="0"/>
                        </a:rPr>
                        <a:t>39 (12)</a:t>
                      </a:r>
                    </a:p>
                  </a:txBody>
                  <a:tcPr marL="36000" marR="36000" marT="0" marB="0" anchor="ctr">
                    <a:lnL w="63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tcPr>
                </a:tc>
                <a:tc>
                  <a:txBody>
                    <a:bodyPr/>
                    <a:lstStyle/>
                    <a:p>
                      <a:pPr algn="l"/>
                      <a:r>
                        <a:rPr lang="fr-FR" sz="800" dirty="0">
                          <a:latin typeface="Arial" panose="020B0604020202020204" pitchFamily="34" charset="0"/>
                          <a:cs typeface="Arial" panose="020B0604020202020204" pitchFamily="34" charset="0"/>
                        </a:rPr>
                        <a:t>&gt; 370</a:t>
                      </a:r>
                    </a:p>
                  </a:txBody>
                  <a:tcPr marL="108000" marR="36000" marT="0" marB="0" anchor="ctr">
                    <a:lnL w="28575" cap="flat" cmpd="sng" algn="ctr">
                      <a:solidFill>
                        <a:schemeClr val="bg1"/>
                      </a:solidFill>
                      <a:prstDash val="solid"/>
                      <a:round/>
                      <a:headEnd type="none" w="med" len="med"/>
                      <a:tailEnd type="none" w="med" len="med"/>
                    </a:lnL>
                    <a:lnR w="19050" cap="flat" cmpd="sng" algn="ctr">
                      <a:solidFill>
                        <a:srgbClr val="C00000"/>
                      </a:solidFill>
                      <a:prstDash val="solid"/>
                      <a:round/>
                      <a:headEnd type="none" w="med" len="med"/>
                      <a:tailEnd type="none" w="med" len="med"/>
                    </a:lnR>
                  </a:tcPr>
                </a:tc>
                <a:tc>
                  <a:txBody>
                    <a:bodyPr/>
                    <a:lstStyle/>
                    <a:p>
                      <a:pPr algn="ctr"/>
                      <a:r>
                        <a:rPr lang="fr-FR" sz="800" dirty="0">
                          <a:latin typeface="Arial" panose="020B0604020202020204" pitchFamily="34" charset="0"/>
                          <a:cs typeface="Arial" panose="020B0604020202020204" pitchFamily="34" charset="0"/>
                        </a:rPr>
                        <a:t>170 (53)</a:t>
                      </a:r>
                    </a:p>
                  </a:txBody>
                  <a:tcPr marL="36000" marR="36000" marT="0" marB="0" anchor="ctr">
                    <a:lnL w="19050" cap="flat" cmpd="sng" algn="ctr">
                      <a:solidFill>
                        <a:srgbClr val="C00000"/>
                      </a:solidFill>
                      <a:prstDash val="solid"/>
                      <a:round/>
                      <a:headEnd type="none" w="med" len="med"/>
                      <a:tailEnd type="none" w="med" len="med"/>
                    </a:lnL>
                    <a:lnR w="19050" cap="flat" cmpd="sng" algn="ctr">
                      <a:solidFill>
                        <a:srgbClr val="C00000"/>
                      </a:solidFill>
                      <a:prstDash val="solid"/>
                      <a:round/>
                      <a:headEnd type="none" w="med" len="med"/>
                      <a:tailEnd type="none" w="med" len="med"/>
                    </a:lnR>
                    <a:lnB w="19050" cap="flat" cmpd="sng" algn="ctr">
                      <a:solidFill>
                        <a:srgbClr val="C00000"/>
                      </a:solidFill>
                      <a:prstDash val="solid"/>
                      <a:round/>
                      <a:headEnd type="none" w="med" len="med"/>
                      <a:tailEnd type="none" w="med" len="med"/>
                    </a:lnB>
                  </a:tcPr>
                </a:tc>
                <a:extLst>
                  <a:ext uri="{0D108BD9-81ED-4DB2-BD59-A6C34878D82A}">
                    <a16:rowId xmlns:a16="http://schemas.microsoft.com/office/drawing/2014/main" val="4243750650"/>
                  </a:ext>
                </a:extLst>
              </a:tr>
              <a:tr h="274274">
                <a:tc>
                  <a:txBody>
                    <a:bodyPr/>
                    <a:lstStyle/>
                    <a:p>
                      <a:pPr algn="l"/>
                      <a:r>
                        <a:rPr lang="fr-FR" sz="800" b="1" dirty="0" err="1">
                          <a:latin typeface="Arial" panose="020B0604020202020204" pitchFamily="34" charset="0"/>
                          <a:cs typeface="Arial" panose="020B0604020202020204" pitchFamily="34" charset="0"/>
                        </a:rPr>
                        <a:t>Tumor</a:t>
                      </a:r>
                      <a:r>
                        <a:rPr lang="fr-FR" sz="800" b="1" dirty="0">
                          <a:latin typeface="Arial" panose="020B0604020202020204" pitchFamily="34" charset="0"/>
                          <a:cs typeface="Arial" panose="020B0604020202020204" pitchFamily="34" charset="0"/>
                        </a:rPr>
                        <a:t> </a:t>
                      </a:r>
                      <a:r>
                        <a:rPr lang="fr-FR" sz="800" b="1" dirty="0" err="1">
                          <a:latin typeface="Arial" panose="020B0604020202020204" pitchFamily="34" charset="0"/>
                          <a:cs typeface="Arial" panose="020B0604020202020204" pitchFamily="34" charset="0"/>
                        </a:rPr>
                        <a:t>resection</a:t>
                      </a:r>
                      <a:r>
                        <a:rPr lang="fr-FR" sz="800" b="1" dirty="0">
                          <a:latin typeface="Arial" panose="020B0604020202020204" pitchFamily="34" charset="0"/>
                          <a:cs typeface="Arial" panose="020B0604020202020204" pitchFamily="34" charset="0"/>
                        </a:rPr>
                        <a:t>, n (%)</a:t>
                      </a:r>
                    </a:p>
                  </a:txBody>
                  <a:tcPr marL="36000" marR="36000" marT="0" marB="0" anchor="ctr">
                    <a:lnR w="6350" cap="flat" cmpd="sng" algn="ctr">
                      <a:solidFill>
                        <a:schemeClr val="bg1"/>
                      </a:solidFill>
                      <a:prstDash val="solid"/>
                      <a:round/>
                      <a:headEnd type="none" w="med" len="med"/>
                      <a:tailEnd type="none" w="med" len="med"/>
                    </a:lnR>
                  </a:tcPr>
                </a:tc>
                <a:tc>
                  <a:txBody>
                    <a:bodyPr/>
                    <a:lstStyle/>
                    <a:p>
                      <a:pPr algn="ctr"/>
                      <a:r>
                        <a:rPr lang="fr-FR" sz="800" dirty="0">
                          <a:latin typeface="Arial" panose="020B0604020202020204" pitchFamily="34" charset="0"/>
                          <a:cs typeface="Arial" panose="020B0604020202020204" pitchFamily="34" charset="0"/>
                        </a:rPr>
                        <a:t>44 (14)</a:t>
                      </a:r>
                    </a:p>
                  </a:txBody>
                  <a:tcPr marL="36000" marR="36000" marT="0" marB="0" anchor="ctr">
                    <a:lnL w="63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tcPr>
                </a:tc>
                <a:tc gridSpan="2">
                  <a:txBody>
                    <a:bodyPr/>
                    <a:lstStyle/>
                    <a:p>
                      <a:pPr algn="l"/>
                      <a:r>
                        <a:rPr lang="fr-FR" sz="800" b="1" dirty="0" err="1">
                          <a:latin typeface="Arial" panose="020B0604020202020204" pitchFamily="34" charset="0"/>
                          <a:cs typeface="Arial" panose="020B0604020202020204" pitchFamily="34" charset="0"/>
                        </a:rPr>
                        <a:t>Number</a:t>
                      </a:r>
                      <a:r>
                        <a:rPr lang="fr-FR" sz="800" b="1" dirty="0">
                          <a:latin typeface="Arial" panose="020B0604020202020204" pitchFamily="34" charset="0"/>
                          <a:cs typeface="Arial" panose="020B0604020202020204" pitchFamily="34" charset="0"/>
                        </a:rPr>
                        <a:t> of </a:t>
                      </a:r>
                      <a:r>
                        <a:rPr lang="fr-FR" sz="800" b="1" dirty="0" err="1">
                          <a:latin typeface="Arial" panose="020B0604020202020204" pitchFamily="34" charset="0"/>
                          <a:cs typeface="Arial" panose="020B0604020202020204" pitchFamily="34" charset="0"/>
                        </a:rPr>
                        <a:t>metastatic</a:t>
                      </a:r>
                      <a:r>
                        <a:rPr lang="fr-FR" sz="800" b="1" dirty="0">
                          <a:latin typeface="Arial" panose="020B0604020202020204" pitchFamily="34" charset="0"/>
                          <a:cs typeface="Arial" panose="020B0604020202020204" pitchFamily="34" charset="0"/>
                        </a:rPr>
                        <a:t> sites, n (%)</a:t>
                      </a:r>
                    </a:p>
                  </a:txBody>
                  <a:tcPr marL="36000" marR="3600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tcPr>
                </a:tc>
                <a:tc hMerge="1">
                  <a:txBody>
                    <a:bodyPr/>
                    <a:lstStyle/>
                    <a:p>
                      <a:pPr algn="ctr"/>
                      <a:endParaRPr lang="fr-FR" sz="800" dirty="0">
                        <a:latin typeface="Arial" panose="020B0604020202020204" pitchFamily="34" charset="0"/>
                        <a:cs typeface="Arial" panose="020B0604020202020204" pitchFamily="34" charset="0"/>
                      </a:endParaRPr>
                    </a:p>
                  </a:txBody>
                  <a:tcPr marL="36000" marR="36000" marT="0" marB="0" anchor="ctr"/>
                </a:tc>
                <a:tc gridSpan="2">
                  <a:txBody>
                    <a:bodyPr/>
                    <a:lstStyle/>
                    <a:p>
                      <a:pPr algn="l"/>
                      <a:r>
                        <a:rPr lang="fr-FR" sz="800" b="1" dirty="0">
                          <a:latin typeface="Arial" panose="020B0604020202020204" pitchFamily="34" charset="0"/>
                          <a:cs typeface="Arial" panose="020B0604020202020204" pitchFamily="34" charset="0"/>
                        </a:rPr>
                        <a:t>AJCC TNM stage, n (%)</a:t>
                      </a:r>
                    </a:p>
                  </a:txBody>
                  <a:tcPr marL="36000" marR="36000" marT="0" marB="0" anchor="ctr">
                    <a:lnL w="28575" cap="flat" cmpd="sng" algn="ctr">
                      <a:solidFill>
                        <a:schemeClr val="bg1"/>
                      </a:solidFill>
                      <a:prstDash val="solid"/>
                      <a:round/>
                      <a:headEnd type="none" w="med" len="med"/>
                      <a:tailEnd type="none" w="med" len="med"/>
                    </a:lnL>
                  </a:tcPr>
                </a:tc>
                <a:tc hMerge="1">
                  <a:txBody>
                    <a:bodyPr/>
                    <a:lstStyle/>
                    <a:p>
                      <a:pPr algn="ctr"/>
                      <a:endParaRPr lang="fr-FR" sz="800" dirty="0">
                        <a:latin typeface="Arial" panose="020B0604020202020204" pitchFamily="34" charset="0"/>
                        <a:cs typeface="Arial" panose="020B0604020202020204" pitchFamily="34" charset="0"/>
                      </a:endParaRPr>
                    </a:p>
                  </a:txBody>
                  <a:tcPr marL="36000" marR="36000" marT="0" marB="0" anchor="ctr"/>
                </a:tc>
                <a:extLst>
                  <a:ext uri="{0D108BD9-81ED-4DB2-BD59-A6C34878D82A}">
                    <a16:rowId xmlns:a16="http://schemas.microsoft.com/office/drawing/2014/main" val="3404649337"/>
                  </a:ext>
                </a:extLst>
              </a:tr>
              <a:tr h="137138">
                <a:tc gridSpan="2">
                  <a:txBody>
                    <a:bodyPr/>
                    <a:lstStyle/>
                    <a:p>
                      <a:pPr algn="l"/>
                      <a:r>
                        <a:rPr lang="fr-FR" sz="800" b="1" dirty="0" err="1">
                          <a:latin typeface="Arial" panose="020B0604020202020204" pitchFamily="34" charset="0"/>
                          <a:cs typeface="Arial" panose="020B0604020202020204" pitchFamily="34" charset="0"/>
                        </a:rPr>
                        <a:t>Pancreatic</a:t>
                      </a:r>
                      <a:r>
                        <a:rPr lang="fr-FR" sz="800" b="1" dirty="0">
                          <a:latin typeface="Arial" panose="020B0604020202020204" pitchFamily="34" charset="0"/>
                          <a:cs typeface="Arial" panose="020B0604020202020204" pitchFamily="34" charset="0"/>
                        </a:rPr>
                        <a:t> </a:t>
                      </a:r>
                      <a:r>
                        <a:rPr lang="fr-FR" sz="800" b="1" dirty="0" err="1">
                          <a:latin typeface="Arial" panose="020B0604020202020204" pitchFamily="34" charset="0"/>
                          <a:cs typeface="Arial" panose="020B0604020202020204" pitchFamily="34" charset="0"/>
                        </a:rPr>
                        <a:t>tumor</a:t>
                      </a:r>
                      <a:r>
                        <a:rPr lang="fr-FR" sz="800" b="1" dirty="0">
                          <a:latin typeface="Arial" panose="020B0604020202020204" pitchFamily="34" charset="0"/>
                          <a:cs typeface="Arial" panose="020B0604020202020204" pitchFamily="34" charset="0"/>
                        </a:rPr>
                        <a:t> location, n (%)</a:t>
                      </a:r>
                    </a:p>
                  </a:txBody>
                  <a:tcPr marL="36000" marR="36000" marT="0" marB="0" anchor="ctr">
                    <a:lnR w="28575" cap="flat" cmpd="sng" algn="ctr">
                      <a:solidFill>
                        <a:schemeClr val="bg1"/>
                      </a:solidFill>
                      <a:prstDash val="solid"/>
                      <a:round/>
                      <a:headEnd type="none" w="med" len="med"/>
                      <a:tailEnd type="none" w="med" len="med"/>
                    </a:lnR>
                  </a:tcPr>
                </a:tc>
                <a:tc hMerge="1">
                  <a:txBody>
                    <a:bodyPr/>
                    <a:lstStyle/>
                    <a:p>
                      <a:pPr algn="ctr"/>
                      <a:endParaRPr lang="fr-FR" sz="800" dirty="0">
                        <a:latin typeface="Arial" panose="020B0604020202020204" pitchFamily="34" charset="0"/>
                        <a:cs typeface="Arial" panose="020B0604020202020204" pitchFamily="34" charset="0"/>
                      </a:endParaRPr>
                    </a:p>
                  </a:txBody>
                  <a:tcPr marL="36000" marR="36000" marT="0" marB="0" anchor="ctr"/>
                </a:tc>
                <a:tc>
                  <a:txBody>
                    <a:bodyPr/>
                    <a:lstStyle/>
                    <a:p>
                      <a:pPr algn="l"/>
                      <a:r>
                        <a:rPr lang="fr-FR" sz="800" u="sng" dirty="0">
                          <a:latin typeface="Arial" panose="020B0604020202020204" pitchFamily="34" charset="0"/>
                          <a:cs typeface="Arial" panose="020B0604020202020204" pitchFamily="34" charset="0"/>
                        </a:rPr>
                        <a:t>&gt;</a:t>
                      </a:r>
                      <a:r>
                        <a:rPr lang="fr-FR" sz="800" dirty="0">
                          <a:latin typeface="Arial" panose="020B0604020202020204" pitchFamily="34" charset="0"/>
                          <a:cs typeface="Arial" panose="020B0604020202020204" pitchFamily="34" charset="0"/>
                        </a:rPr>
                        <a:t> 2</a:t>
                      </a:r>
                    </a:p>
                  </a:txBody>
                  <a:tcPr marL="108000" marR="36000" marT="0" marB="0" anchor="ctr">
                    <a:lnL w="28575"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tcPr>
                </a:tc>
                <a:tc>
                  <a:txBody>
                    <a:bodyPr/>
                    <a:lstStyle/>
                    <a:p>
                      <a:pPr algn="ctr"/>
                      <a:r>
                        <a:rPr lang="fr-FR" sz="800" dirty="0">
                          <a:latin typeface="Arial" panose="020B0604020202020204" pitchFamily="34" charset="0"/>
                          <a:cs typeface="Arial" panose="020B0604020202020204" pitchFamily="34" charset="0"/>
                        </a:rPr>
                        <a:t>97 (31)</a:t>
                      </a:r>
                    </a:p>
                  </a:txBody>
                  <a:tcPr marL="36000" marR="36000" marT="0" marB="0" anchor="ctr">
                    <a:lnL w="63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tcPr>
                </a:tc>
                <a:tc>
                  <a:txBody>
                    <a:bodyPr/>
                    <a:lstStyle/>
                    <a:p>
                      <a:pPr algn="l"/>
                      <a:r>
                        <a:rPr lang="fr-FR" sz="800" dirty="0">
                          <a:latin typeface="Arial" panose="020B0604020202020204" pitchFamily="34" charset="0"/>
                          <a:cs typeface="Arial" panose="020B0604020202020204" pitchFamily="34" charset="0"/>
                        </a:rPr>
                        <a:t>III</a:t>
                      </a:r>
                    </a:p>
                  </a:txBody>
                  <a:tcPr marL="108000" marR="36000" marT="0" marB="0" anchor="ctr">
                    <a:lnL w="28575"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tcPr>
                </a:tc>
                <a:tc>
                  <a:txBody>
                    <a:bodyPr/>
                    <a:lstStyle/>
                    <a:p>
                      <a:pPr algn="ctr"/>
                      <a:r>
                        <a:rPr lang="fr-FR" sz="800" dirty="0">
                          <a:latin typeface="Arial" panose="020B0604020202020204" pitchFamily="34" charset="0"/>
                          <a:cs typeface="Arial" panose="020B0604020202020204" pitchFamily="34" charset="0"/>
                        </a:rPr>
                        <a:t>63 (20)</a:t>
                      </a:r>
                    </a:p>
                  </a:txBody>
                  <a:tcPr marL="36000" marR="36000" marT="0" marB="0" anchor="ctr">
                    <a:lnL w="6350"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425082936"/>
                  </a:ext>
                </a:extLst>
              </a:tr>
              <a:tr h="137138">
                <a:tc>
                  <a:txBody>
                    <a:bodyPr/>
                    <a:lstStyle/>
                    <a:p>
                      <a:pPr algn="l"/>
                      <a:r>
                        <a:rPr lang="fr-FR" sz="800" dirty="0">
                          <a:latin typeface="Arial" panose="020B0604020202020204" pitchFamily="34" charset="0"/>
                          <a:cs typeface="Arial" panose="020B0604020202020204" pitchFamily="34" charset="0"/>
                        </a:rPr>
                        <a:t>Head</a:t>
                      </a:r>
                    </a:p>
                  </a:txBody>
                  <a:tcPr marL="108000" marR="36000" marT="0" marB="0" anchor="ctr">
                    <a:lnR w="6350" cap="flat" cmpd="sng" algn="ctr">
                      <a:solidFill>
                        <a:schemeClr val="bg1"/>
                      </a:solidFill>
                      <a:prstDash val="solid"/>
                      <a:round/>
                      <a:headEnd type="none" w="med" len="med"/>
                      <a:tailEnd type="none" w="med" len="med"/>
                    </a:lnR>
                  </a:tcPr>
                </a:tc>
                <a:tc>
                  <a:txBody>
                    <a:bodyPr/>
                    <a:lstStyle/>
                    <a:p>
                      <a:pPr algn="ctr"/>
                      <a:r>
                        <a:rPr lang="fr-FR" sz="800" dirty="0">
                          <a:latin typeface="Arial" panose="020B0604020202020204" pitchFamily="34" charset="0"/>
                          <a:cs typeface="Arial" panose="020B0604020202020204" pitchFamily="34" charset="0"/>
                        </a:rPr>
                        <a:t>165 (52)</a:t>
                      </a:r>
                    </a:p>
                  </a:txBody>
                  <a:tcPr marL="36000" marR="36000" marT="0" marB="0" anchor="ctr">
                    <a:lnL w="63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tcPr>
                </a:tc>
                <a:tc gridSpan="2">
                  <a:txBody>
                    <a:bodyPr/>
                    <a:lstStyle/>
                    <a:p>
                      <a:pPr algn="l"/>
                      <a:r>
                        <a:rPr lang="fr-FR" sz="800" b="1" dirty="0" err="1">
                          <a:latin typeface="Arial" panose="020B0604020202020204" pitchFamily="34" charset="0"/>
                          <a:cs typeface="Arial" panose="020B0604020202020204" pitchFamily="34" charset="0"/>
                        </a:rPr>
                        <a:t>Albumin</a:t>
                      </a:r>
                      <a:r>
                        <a:rPr lang="fr-FR" sz="800" b="1" dirty="0">
                          <a:latin typeface="Arial" panose="020B0604020202020204" pitchFamily="34" charset="0"/>
                          <a:cs typeface="Arial" panose="020B0604020202020204" pitchFamily="34" charset="0"/>
                        </a:rPr>
                        <a:t> (g/</a:t>
                      </a:r>
                      <a:r>
                        <a:rPr lang="fr-FR" sz="800" b="1" dirty="0" err="1">
                          <a:latin typeface="Arial" panose="020B0604020202020204" pitchFamily="34" charset="0"/>
                          <a:cs typeface="Arial" panose="020B0604020202020204" pitchFamily="34" charset="0"/>
                        </a:rPr>
                        <a:t>dL</a:t>
                      </a:r>
                      <a:r>
                        <a:rPr lang="fr-FR" sz="800" b="1" dirty="0">
                          <a:latin typeface="Arial" panose="020B0604020202020204" pitchFamily="34" charset="0"/>
                          <a:cs typeface="Arial" panose="020B0604020202020204" pitchFamily="34" charset="0"/>
                        </a:rPr>
                        <a:t>), n (%)</a:t>
                      </a:r>
                    </a:p>
                  </a:txBody>
                  <a:tcPr marL="36000" marR="3600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tcPr>
                </a:tc>
                <a:tc hMerge="1">
                  <a:txBody>
                    <a:bodyPr/>
                    <a:lstStyle/>
                    <a:p>
                      <a:pPr algn="ctr"/>
                      <a:endParaRPr lang="fr-FR" sz="800" dirty="0">
                        <a:latin typeface="Arial" panose="020B0604020202020204" pitchFamily="34" charset="0"/>
                        <a:cs typeface="Arial" panose="020B0604020202020204" pitchFamily="34" charset="0"/>
                      </a:endParaRPr>
                    </a:p>
                  </a:txBody>
                  <a:tcPr marL="36000" marR="36000" marT="0" marB="0" anchor="ctr"/>
                </a:tc>
                <a:tc>
                  <a:txBody>
                    <a:bodyPr/>
                    <a:lstStyle/>
                    <a:p>
                      <a:pPr algn="l"/>
                      <a:r>
                        <a:rPr lang="fr-FR" sz="800" dirty="0">
                          <a:latin typeface="Arial" panose="020B0604020202020204" pitchFamily="34" charset="0"/>
                          <a:cs typeface="Arial" panose="020B0604020202020204" pitchFamily="34" charset="0"/>
                        </a:rPr>
                        <a:t>IV</a:t>
                      </a:r>
                    </a:p>
                  </a:txBody>
                  <a:tcPr marL="108000" marR="36000" marT="0" marB="0" anchor="ctr">
                    <a:lnL w="28575"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tcPr>
                </a:tc>
                <a:tc>
                  <a:txBody>
                    <a:bodyPr/>
                    <a:lstStyle/>
                    <a:p>
                      <a:pPr algn="ctr"/>
                      <a:r>
                        <a:rPr lang="fr-FR" sz="800" dirty="0">
                          <a:latin typeface="Arial" panose="020B0604020202020204" pitchFamily="34" charset="0"/>
                          <a:cs typeface="Arial" panose="020B0604020202020204" pitchFamily="34" charset="0"/>
                        </a:rPr>
                        <a:t>255 (80)</a:t>
                      </a:r>
                    </a:p>
                  </a:txBody>
                  <a:tcPr marL="36000" marR="36000" marT="0" marB="0" anchor="ctr">
                    <a:lnL w="6350"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910579684"/>
                  </a:ext>
                </a:extLst>
              </a:tr>
              <a:tr h="137138">
                <a:tc>
                  <a:txBody>
                    <a:bodyPr/>
                    <a:lstStyle/>
                    <a:p>
                      <a:pPr algn="l"/>
                      <a:r>
                        <a:rPr lang="fr-FR" sz="800" dirty="0">
                          <a:latin typeface="Arial" panose="020B0604020202020204" pitchFamily="34" charset="0"/>
                          <a:cs typeface="Arial" panose="020B0604020202020204" pitchFamily="34" charset="0"/>
                        </a:rPr>
                        <a:t>Body</a:t>
                      </a:r>
                    </a:p>
                  </a:txBody>
                  <a:tcPr marL="108000" marR="36000" marT="0" marB="0" anchor="ctr">
                    <a:lnR w="6350" cap="flat" cmpd="sng" algn="ctr">
                      <a:solidFill>
                        <a:schemeClr val="bg1"/>
                      </a:solidFill>
                      <a:prstDash val="solid"/>
                      <a:round/>
                      <a:headEnd type="none" w="med" len="med"/>
                      <a:tailEnd type="none" w="med" len="med"/>
                    </a:lnR>
                  </a:tcPr>
                </a:tc>
                <a:tc>
                  <a:txBody>
                    <a:bodyPr/>
                    <a:lstStyle/>
                    <a:p>
                      <a:pPr algn="ctr"/>
                      <a:r>
                        <a:rPr lang="fr-FR" sz="800" dirty="0">
                          <a:latin typeface="Arial" panose="020B0604020202020204" pitchFamily="34" charset="0"/>
                          <a:cs typeface="Arial" panose="020B0604020202020204" pitchFamily="34" charset="0"/>
                        </a:rPr>
                        <a:t>94 (30)</a:t>
                      </a:r>
                    </a:p>
                  </a:txBody>
                  <a:tcPr marL="36000" marR="36000" marT="0" marB="0" anchor="ctr">
                    <a:lnL w="63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tcPr>
                </a:tc>
                <a:tc>
                  <a:txBody>
                    <a:bodyPr/>
                    <a:lstStyle/>
                    <a:p>
                      <a:pPr algn="l"/>
                      <a:r>
                        <a:rPr lang="fr-FR" sz="800" dirty="0">
                          <a:latin typeface="Arial" panose="020B0604020202020204" pitchFamily="34" charset="0"/>
                          <a:cs typeface="Arial" panose="020B0604020202020204" pitchFamily="34" charset="0"/>
                        </a:rPr>
                        <a:t>&gt; 4</a:t>
                      </a:r>
                    </a:p>
                  </a:txBody>
                  <a:tcPr marL="108000" marR="36000" marT="0" marB="0" anchor="ctr">
                    <a:lnL w="28575"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tcPr>
                </a:tc>
                <a:tc>
                  <a:txBody>
                    <a:bodyPr/>
                    <a:lstStyle/>
                    <a:p>
                      <a:pPr algn="ctr"/>
                      <a:r>
                        <a:rPr lang="fr-FR" sz="800" dirty="0">
                          <a:latin typeface="Arial" panose="020B0604020202020204" pitchFamily="34" charset="0"/>
                          <a:cs typeface="Arial" panose="020B0604020202020204" pitchFamily="34" charset="0"/>
                        </a:rPr>
                        <a:t>32 (10)</a:t>
                      </a:r>
                    </a:p>
                  </a:txBody>
                  <a:tcPr marL="36000" marR="36000" marT="0" marB="0" anchor="ctr">
                    <a:lnL w="63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tcPr>
                </a:tc>
                <a:tc gridSpan="2">
                  <a:txBody>
                    <a:bodyPr/>
                    <a:lstStyle/>
                    <a:p>
                      <a:pPr algn="l"/>
                      <a:r>
                        <a:rPr lang="fr-FR" sz="800" b="1" dirty="0">
                          <a:latin typeface="Arial" panose="020B0604020202020204" pitchFamily="34" charset="0"/>
                          <a:cs typeface="Arial" panose="020B0604020202020204" pitchFamily="34" charset="0"/>
                        </a:rPr>
                        <a:t>First line </a:t>
                      </a:r>
                      <a:r>
                        <a:rPr lang="fr-FR" sz="800" b="1" dirty="0" err="1">
                          <a:latin typeface="Arial" panose="020B0604020202020204" pitchFamily="34" charset="0"/>
                          <a:cs typeface="Arial" panose="020B0604020202020204" pitchFamily="34" charset="0"/>
                        </a:rPr>
                        <a:t>regimen</a:t>
                      </a:r>
                      <a:r>
                        <a:rPr lang="fr-FR" sz="800" b="1" dirty="0">
                          <a:latin typeface="Arial" panose="020B0604020202020204" pitchFamily="34" charset="0"/>
                          <a:cs typeface="Arial" panose="020B0604020202020204" pitchFamily="34" charset="0"/>
                        </a:rPr>
                        <a:t>, n (%)</a:t>
                      </a:r>
                    </a:p>
                  </a:txBody>
                  <a:tcPr marL="36000" marR="36000" marT="0" marB="0" anchor="ctr">
                    <a:lnL w="28575" cap="flat" cmpd="sng" algn="ctr">
                      <a:solidFill>
                        <a:schemeClr val="bg1"/>
                      </a:solidFill>
                      <a:prstDash val="solid"/>
                      <a:round/>
                      <a:headEnd type="none" w="med" len="med"/>
                      <a:tailEnd type="none" w="med" len="med"/>
                    </a:lnL>
                  </a:tcPr>
                </a:tc>
                <a:tc hMerge="1">
                  <a:txBody>
                    <a:bodyPr/>
                    <a:lstStyle/>
                    <a:p>
                      <a:pPr algn="ctr"/>
                      <a:endParaRPr lang="fr-FR" sz="800" dirty="0">
                        <a:latin typeface="Arial" panose="020B0604020202020204" pitchFamily="34" charset="0"/>
                        <a:cs typeface="Arial" panose="020B0604020202020204" pitchFamily="34" charset="0"/>
                      </a:endParaRPr>
                    </a:p>
                  </a:txBody>
                  <a:tcPr marL="36000" marR="36000" marT="0" marB="0" anchor="ctr"/>
                </a:tc>
                <a:extLst>
                  <a:ext uri="{0D108BD9-81ED-4DB2-BD59-A6C34878D82A}">
                    <a16:rowId xmlns:a16="http://schemas.microsoft.com/office/drawing/2014/main" val="1501529571"/>
                  </a:ext>
                </a:extLst>
              </a:tr>
              <a:tr h="137138">
                <a:tc>
                  <a:txBody>
                    <a:bodyPr/>
                    <a:lstStyle/>
                    <a:p>
                      <a:pPr algn="l"/>
                      <a:r>
                        <a:rPr lang="fr-FR" sz="800" dirty="0">
                          <a:latin typeface="Arial" panose="020B0604020202020204" pitchFamily="34" charset="0"/>
                          <a:cs typeface="Arial" panose="020B0604020202020204" pitchFamily="34" charset="0"/>
                        </a:rPr>
                        <a:t>Tail</a:t>
                      </a:r>
                    </a:p>
                  </a:txBody>
                  <a:tcPr marL="108000" marR="36000" marT="0" marB="0" anchor="ctr">
                    <a:lnR w="6350" cap="flat" cmpd="sng" algn="ctr">
                      <a:solidFill>
                        <a:schemeClr val="bg1"/>
                      </a:solidFill>
                      <a:prstDash val="solid"/>
                      <a:round/>
                      <a:headEnd type="none" w="med" len="med"/>
                      <a:tailEnd type="none" w="med" len="med"/>
                    </a:lnR>
                  </a:tcPr>
                </a:tc>
                <a:tc>
                  <a:txBody>
                    <a:bodyPr/>
                    <a:lstStyle/>
                    <a:p>
                      <a:pPr algn="ctr"/>
                      <a:r>
                        <a:rPr lang="fr-FR" sz="800" dirty="0">
                          <a:latin typeface="Arial" panose="020B0604020202020204" pitchFamily="34" charset="0"/>
                          <a:cs typeface="Arial" panose="020B0604020202020204" pitchFamily="34" charset="0"/>
                        </a:rPr>
                        <a:t>59 (19)</a:t>
                      </a:r>
                    </a:p>
                  </a:txBody>
                  <a:tcPr marL="36000" marR="36000" marT="0" marB="0" anchor="ctr">
                    <a:lnL w="63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tcPr>
                </a:tc>
                <a:tc>
                  <a:txBody>
                    <a:bodyPr/>
                    <a:lstStyle/>
                    <a:p>
                      <a:pPr algn="l"/>
                      <a:r>
                        <a:rPr lang="fr-FR" sz="800" dirty="0">
                          <a:latin typeface="Arial" panose="020B0604020202020204" pitchFamily="34" charset="0"/>
                          <a:cs typeface="Arial" panose="020B0604020202020204" pitchFamily="34" charset="0"/>
                        </a:rPr>
                        <a:t>3-4</a:t>
                      </a:r>
                    </a:p>
                  </a:txBody>
                  <a:tcPr marL="108000" marR="36000" marT="0" marB="0" anchor="ctr">
                    <a:lnL w="28575"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tcPr>
                </a:tc>
                <a:tc>
                  <a:txBody>
                    <a:bodyPr/>
                    <a:lstStyle/>
                    <a:p>
                      <a:pPr algn="ctr"/>
                      <a:r>
                        <a:rPr lang="fr-FR" sz="800" dirty="0">
                          <a:latin typeface="Arial" panose="020B0604020202020204" pitchFamily="34" charset="0"/>
                          <a:cs typeface="Arial" panose="020B0604020202020204" pitchFamily="34" charset="0"/>
                        </a:rPr>
                        <a:t>181 (57)</a:t>
                      </a:r>
                    </a:p>
                  </a:txBody>
                  <a:tcPr marL="36000" marR="36000" marT="0" marB="0" anchor="ctr">
                    <a:lnL w="63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tcPr>
                </a:tc>
                <a:tc>
                  <a:txBody>
                    <a:bodyPr/>
                    <a:lstStyle/>
                    <a:p>
                      <a:pPr algn="l"/>
                      <a:r>
                        <a:rPr lang="fr-FR" sz="800" dirty="0" err="1">
                          <a:latin typeface="Arial" panose="020B0604020202020204" pitchFamily="34" charset="0"/>
                          <a:cs typeface="Arial" panose="020B0604020202020204" pitchFamily="34" charset="0"/>
                        </a:rPr>
                        <a:t>GnP</a:t>
                      </a:r>
                      <a:endParaRPr lang="fr-FR" sz="800" dirty="0">
                        <a:latin typeface="Arial" panose="020B0604020202020204" pitchFamily="34" charset="0"/>
                        <a:cs typeface="Arial" panose="020B0604020202020204" pitchFamily="34" charset="0"/>
                      </a:endParaRPr>
                    </a:p>
                  </a:txBody>
                  <a:tcPr marL="108000" marR="36000" marT="0" marB="0" anchor="ctr">
                    <a:lnL w="28575" cap="flat" cmpd="sng" algn="ctr">
                      <a:solidFill>
                        <a:schemeClr val="bg1"/>
                      </a:solidFill>
                      <a:prstDash val="solid"/>
                      <a:round/>
                      <a:headEnd type="none" w="med" len="med"/>
                      <a:tailEnd type="none" w="med" len="med"/>
                    </a:lnL>
                    <a:lnR w="19050" cap="flat" cmpd="sng" algn="ctr">
                      <a:solidFill>
                        <a:srgbClr val="C00000"/>
                      </a:solidFill>
                      <a:prstDash val="solid"/>
                      <a:round/>
                      <a:headEnd type="none" w="med" len="med"/>
                      <a:tailEnd type="none" w="med" len="med"/>
                    </a:lnR>
                  </a:tcPr>
                </a:tc>
                <a:tc>
                  <a:txBody>
                    <a:bodyPr/>
                    <a:lstStyle/>
                    <a:p>
                      <a:pPr algn="ctr"/>
                      <a:r>
                        <a:rPr lang="fr-FR" sz="800" dirty="0">
                          <a:latin typeface="Arial" panose="020B0604020202020204" pitchFamily="34" charset="0"/>
                          <a:cs typeface="Arial" panose="020B0604020202020204" pitchFamily="34" charset="0"/>
                        </a:rPr>
                        <a:t>200 (63)</a:t>
                      </a:r>
                    </a:p>
                  </a:txBody>
                  <a:tcPr marL="36000" marR="36000" marT="0" marB="0" anchor="ctr">
                    <a:lnL w="19050" cap="flat" cmpd="sng" algn="ctr">
                      <a:solidFill>
                        <a:srgbClr val="C00000"/>
                      </a:solidFill>
                      <a:prstDash val="solid"/>
                      <a:round/>
                      <a:headEnd type="none" w="med" len="med"/>
                      <a:tailEnd type="none" w="med" len="med"/>
                    </a:lnL>
                    <a:lnR w="19050" cap="flat" cmpd="sng" algn="ctr">
                      <a:solidFill>
                        <a:srgbClr val="C00000"/>
                      </a:solidFill>
                      <a:prstDash val="solid"/>
                      <a:round/>
                      <a:headEnd type="none" w="med" len="med"/>
                      <a:tailEnd type="none" w="med" len="med"/>
                    </a:lnR>
                    <a:lnT w="19050" cap="flat" cmpd="sng" algn="ctr">
                      <a:solidFill>
                        <a:srgbClr val="C00000"/>
                      </a:solidFill>
                      <a:prstDash val="solid"/>
                      <a:round/>
                      <a:headEnd type="none" w="med" len="med"/>
                      <a:tailEnd type="none" w="med" len="med"/>
                    </a:lnT>
                  </a:tcPr>
                </a:tc>
                <a:extLst>
                  <a:ext uri="{0D108BD9-81ED-4DB2-BD59-A6C34878D82A}">
                    <a16:rowId xmlns:a16="http://schemas.microsoft.com/office/drawing/2014/main" val="999322751"/>
                  </a:ext>
                </a:extLst>
              </a:tr>
              <a:tr h="137138">
                <a:tc>
                  <a:txBody>
                    <a:bodyPr/>
                    <a:lstStyle/>
                    <a:p>
                      <a:pPr algn="l"/>
                      <a:r>
                        <a:rPr lang="fr-FR" sz="800" b="1" dirty="0">
                          <a:latin typeface="Arial" panose="020B0604020202020204" pitchFamily="34" charset="0"/>
                          <a:cs typeface="Arial" panose="020B0604020202020204" pitchFamily="34" charset="0"/>
                        </a:rPr>
                        <a:t>Ascites, n (%)</a:t>
                      </a:r>
                    </a:p>
                  </a:txBody>
                  <a:tcPr marL="36000" marR="36000" marT="0" marB="0" anchor="ctr">
                    <a:lnR w="6350" cap="flat" cmpd="sng" algn="ctr">
                      <a:solidFill>
                        <a:schemeClr val="bg1"/>
                      </a:solidFill>
                      <a:prstDash val="solid"/>
                      <a:round/>
                      <a:headEnd type="none" w="med" len="med"/>
                      <a:tailEnd type="none" w="med" len="med"/>
                    </a:lnR>
                  </a:tcPr>
                </a:tc>
                <a:tc>
                  <a:txBody>
                    <a:bodyPr/>
                    <a:lstStyle/>
                    <a:p>
                      <a:pPr algn="ctr"/>
                      <a:r>
                        <a:rPr lang="fr-FR" sz="800" dirty="0">
                          <a:latin typeface="Arial" panose="020B0604020202020204" pitchFamily="34" charset="0"/>
                          <a:cs typeface="Arial" panose="020B0604020202020204" pitchFamily="34" charset="0"/>
                        </a:rPr>
                        <a:t>62 (19)</a:t>
                      </a:r>
                    </a:p>
                  </a:txBody>
                  <a:tcPr marL="36000" marR="36000" marT="0" marB="0" anchor="ctr">
                    <a:lnL w="63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tcPr>
                </a:tc>
                <a:tc>
                  <a:txBody>
                    <a:bodyPr/>
                    <a:lstStyle/>
                    <a:p>
                      <a:pPr algn="l"/>
                      <a:r>
                        <a:rPr lang="fr-FR" sz="800" dirty="0">
                          <a:latin typeface="Arial" panose="020B0604020202020204" pitchFamily="34" charset="0"/>
                          <a:cs typeface="Arial" panose="020B0604020202020204" pitchFamily="34" charset="0"/>
                        </a:rPr>
                        <a:t>&lt; 3</a:t>
                      </a:r>
                    </a:p>
                  </a:txBody>
                  <a:tcPr marL="108000" marR="36000" marT="0" marB="0" anchor="ctr">
                    <a:lnL w="28575"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tcPr>
                </a:tc>
                <a:tc>
                  <a:txBody>
                    <a:bodyPr/>
                    <a:lstStyle/>
                    <a:p>
                      <a:pPr algn="ctr"/>
                      <a:r>
                        <a:rPr lang="fr-FR" sz="800" dirty="0">
                          <a:latin typeface="Arial" panose="020B0604020202020204" pitchFamily="34" charset="0"/>
                          <a:cs typeface="Arial" panose="020B0604020202020204" pitchFamily="34" charset="0"/>
                        </a:rPr>
                        <a:t>105 (33)</a:t>
                      </a:r>
                    </a:p>
                  </a:txBody>
                  <a:tcPr marL="36000" marR="36000" marT="0" marB="0" anchor="ctr">
                    <a:lnL w="63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tcPr>
                </a:tc>
                <a:tc>
                  <a:txBody>
                    <a:bodyPr/>
                    <a:lstStyle/>
                    <a:p>
                      <a:pPr algn="l"/>
                      <a:r>
                        <a:rPr lang="fr-FR" sz="800" dirty="0">
                          <a:latin typeface="Arial" panose="020B0604020202020204" pitchFamily="34" charset="0"/>
                          <a:cs typeface="Arial" panose="020B0604020202020204" pitchFamily="34" charset="0"/>
                        </a:rPr>
                        <a:t>FFX</a:t>
                      </a:r>
                    </a:p>
                  </a:txBody>
                  <a:tcPr marL="108000" marR="36000" marT="0" marB="0" anchor="ctr">
                    <a:lnL w="28575" cap="flat" cmpd="sng" algn="ctr">
                      <a:solidFill>
                        <a:schemeClr val="bg1"/>
                      </a:solidFill>
                      <a:prstDash val="solid"/>
                      <a:round/>
                      <a:headEnd type="none" w="med" len="med"/>
                      <a:tailEnd type="none" w="med" len="med"/>
                    </a:lnL>
                    <a:lnR w="19050" cap="flat" cmpd="sng" algn="ctr">
                      <a:solidFill>
                        <a:srgbClr val="C00000"/>
                      </a:solidFill>
                      <a:prstDash val="solid"/>
                      <a:round/>
                      <a:headEnd type="none" w="med" len="med"/>
                      <a:tailEnd type="none" w="med" len="med"/>
                    </a:lnR>
                  </a:tcPr>
                </a:tc>
                <a:tc>
                  <a:txBody>
                    <a:bodyPr/>
                    <a:lstStyle/>
                    <a:p>
                      <a:pPr algn="ctr"/>
                      <a:r>
                        <a:rPr lang="fr-FR" sz="800" dirty="0">
                          <a:latin typeface="Arial" panose="020B0604020202020204" pitchFamily="34" charset="0"/>
                          <a:cs typeface="Arial" panose="020B0604020202020204" pitchFamily="34" charset="0"/>
                        </a:rPr>
                        <a:t>118 (37)</a:t>
                      </a:r>
                    </a:p>
                  </a:txBody>
                  <a:tcPr marL="36000" marR="36000" marT="0" marB="0" anchor="ctr">
                    <a:lnL w="19050" cap="flat" cmpd="sng" algn="ctr">
                      <a:solidFill>
                        <a:srgbClr val="C00000"/>
                      </a:solidFill>
                      <a:prstDash val="solid"/>
                      <a:round/>
                      <a:headEnd type="none" w="med" len="med"/>
                      <a:tailEnd type="none" w="med" len="med"/>
                    </a:lnL>
                    <a:lnR w="19050" cap="flat" cmpd="sng" algn="ctr">
                      <a:solidFill>
                        <a:srgbClr val="C00000"/>
                      </a:solidFill>
                      <a:prstDash val="solid"/>
                      <a:round/>
                      <a:headEnd type="none" w="med" len="med"/>
                      <a:tailEnd type="none" w="med" len="med"/>
                    </a:lnR>
                    <a:lnB w="19050" cap="flat" cmpd="sng" algn="ctr">
                      <a:solidFill>
                        <a:srgbClr val="C00000"/>
                      </a:solidFill>
                      <a:prstDash val="solid"/>
                      <a:round/>
                      <a:headEnd type="none" w="med" len="med"/>
                      <a:tailEnd type="none" w="med" len="med"/>
                    </a:lnB>
                  </a:tcPr>
                </a:tc>
                <a:extLst>
                  <a:ext uri="{0D108BD9-81ED-4DB2-BD59-A6C34878D82A}">
                    <a16:rowId xmlns:a16="http://schemas.microsoft.com/office/drawing/2014/main" val="1088273970"/>
                  </a:ext>
                </a:extLst>
              </a:tr>
            </a:tbl>
          </a:graphicData>
        </a:graphic>
      </p:graphicFrame>
    </p:spTree>
    <p:extLst>
      <p:ext uri="{BB962C8B-B14F-4D97-AF65-F5344CB8AC3E}">
        <p14:creationId xmlns:p14="http://schemas.microsoft.com/office/powerpoint/2010/main" val="23668476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Rectangle à coins arrondis 4">
            <a:extLst>
              <a:ext uri="{FF2B5EF4-FFF2-40B4-BE49-F238E27FC236}">
                <a16:creationId xmlns:a16="http://schemas.microsoft.com/office/drawing/2014/main" id="{315791D6-58FF-4949-9FF0-F85A31C1455B}"/>
              </a:ext>
            </a:extLst>
          </p:cNvPr>
          <p:cNvSpPr/>
          <p:nvPr/>
        </p:nvSpPr>
        <p:spPr>
          <a:xfrm>
            <a:off x="4967106" y="2083773"/>
            <a:ext cx="3762486" cy="2130334"/>
          </a:xfrm>
          <a:prstGeom prst="roundRect">
            <a:avLst>
              <a:gd name="adj" fmla="val 5248"/>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7" name="Espace réservé du contenu 6">
            <a:extLst>
              <a:ext uri="{FF2B5EF4-FFF2-40B4-BE49-F238E27FC236}">
                <a16:creationId xmlns:a16="http://schemas.microsoft.com/office/drawing/2014/main" id="{9E5C958D-2753-40B1-A464-83F3502337EA}"/>
              </a:ext>
            </a:extLst>
          </p:cNvPr>
          <p:cNvSpPr>
            <a:spLocks noGrp="1"/>
          </p:cNvSpPr>
          <p:nvPr>
            <p:ph sz="half" idx="1"/>
          </p:nvPr>
        </p:nvSpPr>
        <p:spPr>
          <a:xfrm>
            <a:off x="190500" y="821934"/>
            <a:ext cx="8763000" cy="1438044"/>
          </a:xfrm>
        </p:spPr>
        <p:txBody>
          <a:bodyPr/>
          <a:lstStyle/>
          <a:p>
            <a:r>
              <a:rPr lang="fr-FR" sz="1400" dirty="0"/>
              <a:t>Prédiction par un </a:t>
            </a:r>
            <a:r>
              <a:rPr lang="fr-FR" sz="1400" dirty="0" err="1"/>
              <a:t>nomogram</a:t>
            </a:r>
            <a:r>
              <a:rPr lang="fr-FR" sz="1400" dirty="0"/>
              <a:t> de la survie globale des patients présentant un adénocarcinome du pancréas non </a:t>
            </a:r>
            <a:r>
              <a:rPr lang="fr-FR" sz="1400" dirty="0" err="1"/>
              <a:t>résécable</a:t>
            </a:r>
            <a:r>
              <a:rPr lang="fr-FR" sz="1400" dirty="0"/>
              <a:t> et traités par chimiothérapie. </a:t>
            </a:r>
          </a:p>
        </p:txBody>
      </p:sp>
      <p:sp>
        <p:nvSpPr>
          <p:cNvPr id="13" name="ZoneTexte 12">
            <a:extLst>
              <a:ext uri="{FF2B5EF4-FFF2-40B4-BE49-F238E27FC236}">
                <a16:creationId xmlns:a16="http://schemas.microsoft.com/office/drawing/2014/main" id="{25BCB596-C053-438B-95EE-F07EABDFB05E}"/>
              </a:ext>
            </a:extLst>
          </p:cNvPr>
          <p:cNvSpPr txBox="1"/>
          <p:nvPr/>
        </p:nvSpPr>
        <p:spPr>
          <a:xfrm>
            <a:off x="1132252" y="4321566"/>
            <a:ext cx="6879495" cy="461406"/>
          </a:xfrm>
          <a:prstGeom prst="roundRect">
            <a:avLst/>
          </a:prstGeom>
          <a:ln>
            <a:solidFill>
              <a:srgbClr val="EC8014"/>
            </a:solidFill>
          </a:ln>
        </p:spPr>
        <p:style>
          <a:lnRef idx="2">
            <a:schemeClr val="accent1"/>
          </a:lnRef>
          <a:fillRef idx="1">
            <a:schemeClr val="lt1"/>
          </a:fillRef>
          <a:effectRef idx="0">
            <a:schemeClr val="accent1"/>
          </a:effectRef>
          <a:fontRef idx="minor">
            <a:schemeClr val="dk1"/>
          </a:fontRef>
        </p:style>
        <p:txBody>
          <a:bodyPr wrap="square" rtlCol="0" anchor="ctr">
            <a:noAutofit/>
          </a:bodyPr>
          <a:lstStyle/>
          <a:p>
            <a:pPr marL="101600" marR="0" lvl="0" indent="0" algn="ctr" defTabSz="6858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Une aide pour évaluer la survie des malades et décider le traitement optimal.</a:t>
            </a:r>
          </a:p>
          <a:p>
            <a:pPr marL="101600" marR="0" lvl="0" indent="0" algn="ctr" defTabSz="6858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Mais peu de patients ont reçu le </a:t>
            </a:r>
            <a:r>
              <a:rPr kumimoji="0" lang="fr-FR" sz="1200" b="1" i="0" u="none" strike="noStrike" kern="1200" cap="none" spc="0" normalizeH="0" baseline="0" noProof="0" dirty="0" err="1">
                <a:ln>
                  <a:noFill/>
                </a:ln>
                <a:solidFill>
                  <a:srgbClr val="002060"/>
                </a:solidFill>
                <a:effectLst/>
                <a:uLnTx/>
                <a:uFillTx/>
                <a:latin typeface="Arial" panose="020B0604020202020204" pitchFamily="34" charset="0"/>
                <a:ea typeface="+mn-ea"/>
                <a:cs typeface="+mn-cs"/>
              </a:rPr>
              <a:t>folfirinox</a:t>
            </a: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 en L1 et nécessite une validation en prospectif</a:t>
            </a:r>
          </a:p>
        </p:txBody>
      </p:sp>
      <p:graphicFrame>
        <p:nvGraphicFramePr>
          <p:cNvPr id="14" name="Table 11">
            <a:extLst>
              <a:ext uri="{FF2B5EF4-FFF2-40B4-BE49-F238E27FC236}">
                <a16:creationId xmlns:a16="http://schemas.microsoft.com/office/drawing/2014/main" id="{7CF53167-E83B-4242-8C13-1DDC58D15B67}"/>
              </a:ext>
            </a:extLst>
          </p:cNvPr>
          <p:cNvGraphicFramePr>
            <a:graphicFrameLocks noGrp="1"/>
          </p:cNvGraphicFramePr>
          <p:nvPr/>
        </p:nvGraphicFramePr>
        <p:xfrm>
          <a:off x="2404827" y="1300621"/>
          <a:ext cx="4552449" cy="684531"/>
        </p:xfrm>
        <a:graphic>
          <a:graphicData uri="http://schemas.openxmlformats.org/drawingml/2006/table">
            <a:tbl>
              <a:tblPr firstRow="1" bandRow="1">
                <a:tableStyleId>{7DF18680-E054-41AD-8BC1-D1AEF772440D}</a:tableStyleId>
              </a:tblPr>
              <a:tblGrid>
                <a:gridCol w="947770">
                  <a:extLst>
                    <a:ext uri="{9D8B030D-6E8A-4147-A177-3AD203B41FA5}">
                      <a16:colId xmlns:a16="http://schemas.microsoft.com/office/drawing/2014/main" val="2394905550"/>
                    </a:ext>
                  </a:extLst>
                </a:gridCol>
                <a:gridCol w="1133088">
                  <a:extLst>
                    <a:ext uri="{9D8B030D-6E8A-4147-A177-3AD203B41FA5}">
                      <a16:colId xmlns:a16="http://schemas.microsoft.com/office/drawing/2014/main" val="2199003996"/>
                    </a:ext>
                  </a:extLst>
                </a:gridCol>
                <a:gridCol w="1577048">
                  <a:extLst>
                    <a:ext uri="{9D8B030D-6E8A-4147-A177-3AD203B41FA5}">
                      <a16:colId xmlns:a16="http://schemas.microsoft.com/office/drawing/2014/main" val="1440371396"/>
                    </a:ext>
                  </a:extLst>
                </a:gridCol>
                <a:gridCol w="894543">
                  <a:extLst>
                    <a:ext uri="{9D8B030D-6E8A-4147-A177-3AD203B41FA5}">
                      <a16:colId xmlns:a16="http://schemas.microsoft.com/office/drawing/2014/main" val="2729892480"/>
                    </a:ext>
                  </a:extLst>
                </a:gridCol>
              </a:tblGrid>
              <a:tr h="204471">
                <a:tc>
                  <a:txBody>
                    <a:bodyPr/>
                    <a:lstStyle/>
                    <a:p>
                      <a:pPr algn="l" fontAlgn="t">
                        <a:lnSpc>
                          <a:spcPts val="1100"/>
                        </a:lnSpc>
                      </a:pPr>
                      <a:r>
                        <a:rPr lang="en-US" sz="1050" b="1" u="none" strike="noStrike" dirty="0">
                          <a:solidFill>
                            <a:schemeClr val="bg1"/>
                          </a:solidFill>
                          <a:effectLst/>
                          <a:latin typeface="Arial" panose="020B0604020202020204" pitchFamily="34" charset="0"/>
                          <a:cs typeface="Arial" panose="020B0604020202020204" pitchFamily="34" charset="0"/>
                        </a:rPr>
                        <a:t> </a:t>
                      </a:r>
                      <a:endParaRPr lang="en-US" sz="1050" b="1" i="0" u="none" strike="noStrike" dirty="0">
                        <a:solidFill>
                          <a:schemeClr val="bg1"/>
                        </a:solidFill>
                        <a:effectLst/>
                        <a:latin typeface="Arial" panose="020B0604020202020204" pitchFamily="34" charset="0"/>
                        <a:cs typeface="Arial" panose="020B0604020202020204" pitchFamily="34" charset="0"/>
                      </a:endParaRPr>
                    </a:p>
                  </a:txBody>
                  <a:tcPr marL="36000" marR="36000" marT="0" marB="0" anchor="ctr"/>
                </a:tc>
                <a:tc>
                  <a:txBody>
                    <a:bodyPr/>
                    <a:lstStyle/>
                    <a:p>
                      <a:pPr algn="ctr" fontAlgn="t">
                        <a:lnSpc>
                          <a:spcPts val="1100"/>
                        </a:lnSpc>
                      </a:pPr>
                      <a:r>
                        <a:rPr lang="en-US" sz="1050" b="1" u="none" strike="noStrike" dirty="0">
                          <a:solidFill>
                            <a:schemeClr val="bg1"/>
                          </a:solidFill>
                          <a:effectLst/>
                          <a:latin typeface="Arial" panose="020B0604020202020204" pitchFamily="34" charset="0"/>
                          <a:cs typeface="Arial" panose="020B0604020202020204" pitchFamily="34" charset="0"/>
                        </a:rPr>
                        <a:t>T-AUC </a:t>
                      </a:r>
                      <a:r>
                        <a:rPr lang="en-US" sz="1050" b="0" u="none" strike="noStrike" dirty="0">
                          <a:solidFill>
                            <a:schemeClr val="bg1"/>
                          </a:solidFill>
                          <a:effectLst/>
                          <a:latin typeface="Arial" panose="020B0604020202020204" pitchFamily="34" charset="0"/>
                          <a:cs typeface="Arial" panose="020B0604020202020204" pitchFamily="34" charset="0"/>
                        </a:rPr>
                        <a:t>(Nom)</a:t>
                      </a:r>
                      <a:endParaRPr lang="en-US" sz="1050" b="0" i="0" u="none" strike="noStrike" dirty="0">
                        <a:solidFill>
                          <a:schemeClr val="bg1"/>
                        </a:solidFill>
                        <a:effectLst/>
                        <a:latin typeface="Arial" panose="020B0604020202020204" pitchFamily="34" charset="0"/>
                        <a:cs typeface="Arial" panose="020B0604020202020204" pitchFamily="34" charset="0"/>
                      </a:endParaRPr>
                    </a:p>
                  </a:txBody>
                  <a:tcPr marL="36000" marR="36000" marT="0" marB="0" anchor="ctr"/>
                </a:tc>
                <a:tc>
                  <a:txBody>
                    <a:bodyPr/>
                    <a:lstStyle/>
                    <a:p>
                      <a:pPr algn="ctr" fontAlgn="t">
                        <a:lnSpc>
                          <a:spcPts val="1100"/>
                        </a:lnSpc>
                      </a:pPr>
                      <a:r>
                        <a:rPr lang="en-US" sz="1050" b="1" u="none" strike="noStrike" dirty="0">
                          <a:solidFill>
                            <a:schemeClr val="bg1"/>
                          </a:solidFill>
                          <a:effectLst/>
                          <a:latin typeface="Arial" panose="020B0604020202020204" pitchFamily="34" charset="0"/>
                          <a:cs typeface="Arial" panose="020B0604020202020204" pitchFamily="34" charset="0"/>
                        </a:rPr>
                        <a:t>T-AUC </a:t>
                      </a:r>
                      <a:r>
                        <a:rPr lang="en-US" sz="1050" b="0" u="none" strike="noStrike" dirty="0">
                          <a:solidFill>
                            <a:schemeClr val="bg1"/>
                          </a:solidFill>
                          <a:effectLst/>
                          <a:latin typeface="Arial" panose="020B0604020202020204" pitchFamily="34" charset="0"/>
                          <a:cs typeface="Arial" panose="020B0604020202020204" pitchFamily="34" charset="0"/>
                        </a:rPr>
                        <a:t>(AJCC stage)</a:t>
                      </a:r>
                      <a:endParaRPr lang="en-US" sz="1050" b="0" i="0" u="none" strike="noStrike" dirty="0">
                        <a:solidFill>
                          <a:schemeClr val="bg1"/>
                        </a:solidFill>
                        <a:effectLst/>
                        <a:latin typeface="Arial" panose="020B0604020202020204" pitchFamily="34" charset="0"/>
                        <a:cs typeface="Arial" panose="020B0604020202020204" pitchFamily="34" charset="0"/>
                      </a:endParaRPr>
                    </a:p>
                  </a:txBody>
                  <a:tcPr marL="36000" marR="36000" marT="0" marB="0" anchor="ctr"/>
                </a:tc>
                <a:tc>
                  <a:txBody>
                    <a:bodyPr/>
                    <a:lstStyle/>
                    <a:p>
                      <a:pPr algn="ctr" fontAlgn="t">
                        <a:lnSpc>
                          <a:spcPts val="1100"/>
                        </a:lnSpc>
                      </a:pPr>
                      <a:r>
                        <a:rPr lang="en-US" sz="1050" b="1" u="none" strike="noStrike" dirty="0">
                          <a:solidFill>
                            <a:schemeClr val="bg1"/>
                          </a:solidFill>
                          <a:effectLst/>
                          <a:latin typeface="Arial" panose="020B0604020202020204" pitchFamily="34" charset="0"/>
                          <a:cs typeface="Arial" panose="020B0604020202020204" pitchFamily="34" charset="0"/>
                        </a:rPr>
                        <a:t>P value</a:t>
                      </a:r>
                      <a:endParaRPr lang="en-US" sz="1050" b="1" i="0" u="none" strike="noStrike" dirty="0">
                        <a:solidFill>
                          <a:schemeClr val="bg1"/>
                        </a:solidFill>
                        <a:effectLst/>
                        <a:latin typeface="Arial" panose="020B0604020202020204" pitchFamily="34" charset="0"/>
                        <a:cs typeface="Arial" panose="020B0604020202020204" pitchFamily="34" charset="0"/>
                      </a:endParaRPr>
                    </a:p>
                  </a:txBody>
                  <a:tcPr marL="36000" marR="36000" marT="0" marB="0" anchor="ctr"/>
                </a:tc>
                <a:extLst>
                  <a:ext uri="{0D108BD9-81ED-4DB2-BD59-A6C34878D82A}">
                    <a16:rowId xmlns:a16="http://schemas.microsoft.com/office/drawing/2014/main" val="605275338"/>
                  </a:ext>
                </a:extLst>
              </a:tr>
              <a:tr h="140283">
                <a:tc>
                  <a:txBody>
                    <a:bodyPr/>
                    <a:lstStyle/>
                    <a:p>
                      <a:pPr algn="l" fontAlgn="t">
                        <a:lnSpc>
                          <a:spcPts val="1100"/>
                        </a:lnSpc>
                      </a:pPr>
                      <a:r>
                        <a:rPr lang="en-US" sz="1050" b="1" u="none" strike="noStrike" dirty="0">
                          <a:solidFill>
                            <a:schemeClr val="tx1">
                              <a:lumMod val="75000"/>
                              <a:lumOff val="25000"/>
                            </a:schemeClr>
                          </a:solidFill>
                          <a:effectLst/>
                          <a:latin typeface="Arial" panose="020B0604020202020204" pitchFamily="34" charset="0"/>
                          <a:cs typeface="Arial" panose="020B0604020202020204" pitchFamily="34" charset="0"/>
                        </a:rPr>
                        <a:t>6 months</a:t>
                      </a:r>
                      <a:endParaRPr lang="en-US" sz="1050" b="1"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36000" marR="36000" marT="0" marB="0" anchor="ctr"/>
                </a:tc>
                <a:tc>
                  <a:txBody>
                    <a:bodyPr/>
                    <a:lstStyle/>
                    <a:p>
                      <a:pPr algn="ctr"/>
                      <a:r>
                        <a:rPr lang="en-US" sz="1050" b="0" dirty="0">
                          <a:solidFill>
                            <a:schemeClr val="tx1">
                              <a:lumMod val="75000"/>
                              <a:lumOff val="25000"/>
                            </a:schemeClr>
                          </a:solidFill>
                          <a:latin typeface="Arial" panose="020B0604020202020204" pitchFamily="34" charset="0"/>
                          <a:cs typeface="Arial" panose="020B0604020202020204" pitchFamily="34" charset="0"/>
                        </a:rPr>
                        <a:t>0,77</a:t>
                      </a:r>
                      <a:endParaRPr lang="en-US" sz="1050" b="0" i="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tc>
                <a:tc>
                  <a:txBody>
                    <a:bodyPr/>
                    <a:lstStyle/>
                    <a:p>
                      <a:pPr algn="ctr"/>
                      <a:r>
                        <a:rPr lang="en-US" sz="1050" b="0" dirty="0">
                          <a:solidFill>
                            <a:schemeClr val="tx1">
                              <a:lumMod val="75000"/>
                              <a:lumOff val="25000"/>
                            </a:schemeClr>
                          </a:solidFill>
                          <a:latin typeface="Arial" panose="020B0604020202020204" pitchFamily="34" charset="0"/>
                          <a:cs typeface="Arial" panose="020B0604020202020204" pitchFamily="34" charset="0"/>
                        </a:rPr>
                        <a:t>0,55</a:t>
                      </a:r>
                      <a:endParaRPr lang="en-US" sz="1050" b="0" i="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tc>
                <a:tc rowSpan="3">
                  <a:txBody>
                    <a:bodyPr/>
                    <a:lstStyle/>
                    <a:p>
                      <a:pPr algn="ctr"/>
                      <a:r>
                        <a:rPr lang="en-US" sz="1050" b="0" dirty="0">
                          <a:solidFill>
                            <a:schemeClr val="tx1">
                              <a:lumMod val="75000"/>
                              <a:lumOff val="25000"/>
                            </a:schemeClr>
                          </a:solidFill>
                          <a:latin typeface="Arial" panose="020B0604020202020204" pitchFamily="34" charset="0"/>
                          <a:cs typeface="Arial" panose="020B0604020202020204" pitchFamily="34" charset="0"/>
                        </a:rPr>
                        <a:t>&lt; 0,01</a:t>
                      </a:r>
                      <a:endParaRPr lang="en-US" sz="1050" b="0" i="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tc>
                <a:extLst>
                  <a:ext uri="{0D108BD9-81ED-4DB2-BD59-A6C34878D82A}">
                    <a16:rowId xmlns:a16="http://schemas.microsoft.com/office/drawing/2014/main" val="3293497535"/>
                  </a:ext>
                </a:extLst>
              </a:tr>
              <a:tr h="140283">
                <a:tc>
                  <a:txBody>
                    <a:bodyPr/>
                    <a:lstStyle/>
                    <a:p>
                      <a:pPr algn="l" fontAlgn="t">
                        <a:lnSpc>
                          <a:spcPts val="1100"/>
                        </a:lnSpc>
                      </a:pPr>
                      <a:r>
                        <a:rPr lang="en-US" sz="1050" b="1" u="none" strike="noStrike" dirty="0">
                          <a:solidFill>
                            <a:schemeClr val="tx1">
                              <a:lumMod val="75000"/>
                              <a:lumOff val="25000"/>
                            </a:schemeClr>
                          </a:solidFill>
                          <a:effectLst/>
                          <a:latin typeface="Arial" panose="020B0604020202020204" pitchFamily="34" charset="0"/>
                          <a:cs typeface="Arial" panose="020B0604020202020204" pitchFamily="34" charset="0"/>
                        </a:rPr>
                        <a:t>12 months</a:t>
                      </a:r>
                      <a:endParaRPr lang="en-US" sz="1050" b="1"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36000" marR="36000" marT="0" marB="0" anchor="ctr"/>
                </a:tc>
                <a:tc>
                  <a:txBody>
                    <a:bodyPr/>
                    <a:lstStyle/>
                    <a:p>
                      <a:pPr algn="ctr"/>
                      <a:r>
                        <a:rPr lang="en-US" sz="1050" b="0" dirty="0">
                          <a:solidFill>
                            <a:schemeClr val="tx1">
                              <a:lumMod val="75000"/>
                              <a:lumOff val="25000"/>
                            </a:schemeClr>
                          </a:solidFill>
                          <a:latin typeface="Arial" panose="020B0604020202020204" pitchFamily="34" charset="0"/>
                          <a:cs typeface="Arial" panose="020B0604020202020204" pitchFamily="34" charset="0"/>
                        </a:rPr>
                        <a:t>0,72</a:t>
                      </a:r>
                      <a:endParaRPr lang="en-US" sz="1050" b="0" i="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tc>
                <a:tc>
                  <a:txBody>
                    <a:bodyPr/>
                    <a:lstStyle/>
                    <a:p>
                      <a:pPr algn="ctr"/>
                      <a:r>
                        <a:rPr lang="en-US" sz="1050" b="0" dirty="0">
                          <a:solidFill>
                            <a:schemeClr val="tx1">
                              <a:lumMod val="75000"/>
                              <a:lumOff val="25000"/>
                            </a:schemeClr>
                          </a:solidFill>
                          <a:latin typeface="Arial" panose="020B0604020202020204" pitchFamily="34" charset="0"/>
                          <a:cs typeface="Arial" panose="020B0604020202020204" pitchFamily="34" charset="0"/>
                        </a:rPr>
                        <a:t>0,55</a:t>
                      </a:r>
                      <a:endParaRPr lang="en-US" sz="1050" b="0" i="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tc>
                <a:tc vMerge="1">
                  <a:txBody>
                    <a:bodyPr/>
                    <a:lstStyle/>
                    <a:p>
                      <a:pPr algn="ctr"/>
                      <a:endParaRPr lang="en-US" sz="800" b="0" i="0" dirty="0">
                        <a:solidFill>
                          <a:schemeClr val="tx1">
                            <a:lumMod val="75000"/>
                            <a:lumOff val="25000"/>
                          </a:schemeClr>
                        </a:solidFill>
                        <a:latin typeface="Arial" panose="020B0604020202020204" pitchFamily="34" charset="0"/>
                      </a:endParaRPr>
                    </a:p>
                  </a:txBody>
                  <a:tcPr marL="36000" marR="36000" marT="0" marB="0" anchor="ctr"/>
                </a:tc>
                <a:extLst>
                  <a:ext uri="{0D108BD9-81ED-4DB2-BD59-A6C34878D82A}">
                    <a16:rowId xmlns:a16="http://schemas.microsoft.com/office/drawing/2014/main" val="1053784991"/>
                  </a:ext>
                </a:extLst>
              </a:tr>
              <a:tr h="140283">
                <a:tc>
                  <a:txBody>
                    <a:bodyPr/>
                    <a:lstStyle/>
                    <a:p>
                      <a:pPr algn="l" fontAlgn="t">
                        <a:lnSpc>
                          <a:spcPts val="1100"/>
                        </a:lnSpc>
                      </a:pPr>
                      <a:r>
                        <a:rPr lang="en-US" sz="1050" b="1" u="none" strike="noStrike" dirty="0">
                          <a:solidFill>
                            <a:schemeClr val="tx1">
                              <a:lumMod val="75000"/>
                              <a:lumOff val="25000"/>
                            </a:schemeClr>
                          </a:solidFill>
                          <a:effectLst/>
                          <a:latin typeface="Arial" panose="020B0604020202020204" pitchFamily="34" charset="0"/>
                          <a:cs typeface="Arial" panose="020B0604020202020204" pitchFamily="34" charset="0"/>
                        </a:rPr>
                        <a:t>18 months</a:t>
                      </a:r>
                      <a:endParaRPr lang="en-US" sz="1050" b="1"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36000" marR="36000" marT="0" marB="0" anchor="ctr"/>
                </a:tc>
                <a:tc>
                  <a:txBody>
                    <a:bodyPr/>
                    <a:lstStyle/>
                    <a:p>
                      <a:pPr algn="ctr"/>
                      <a:r>
                        <a:rPr lang="en-US" sz="1050" b="0" dirty="0">
                          <a:solidFill>
                            <a:schemeClr val="tx1">
                              <a:lumMod val="75000"/>
                              <a:lumOff val="25000"/>
                            </a:schemeClr>
                          </a:solidFill>
                          <a:latin typeface="Arial" panose="020B0604020202020204" pitchFamily="34" charset="0"/>
                          <a:cs typeface="Arial" panose="020B0604020202020204" pitchFamily="34" charset="0"/>
                        </a:rPr>
                        <a:t>0,70</a:t>
                      </a:r>
                      <a:endParaRPr lang="en-US" sz="1050" b="0" i="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tc>
                <a:tc>
                  <a:txBody>
                    <a:bodyPr/>
                    <a:lstStyle/>
                    <a:p>
                      <a:pPr algn="ctr"/>
                      <a:r>
                        <a:rPr lang="en-US" sz="1050" b="0" dirty="0">
                          <a:solidFill>
                            <a:schemeClr val="tx1">
                              <a:lumMod val="75000"/>
                              <a:lumOff val="25000"/>
                            </a:schemeClr>
                          </a:solidFill>
                          <a:latin typeface="Arial" panose="020B0604020202020204" pitchFamily="34" charset="0"/>
                          <a:cs typeface="Arial" panose="020B0604020202020204" pitchFamily="34" charset="0"/>
                        </a:rPr>
                        <a:t>0,56</a:t>
                      </a:r>
                      <a:endParaRPr lang="en-US" sz="1050" b="0" i="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tc>
                <a:tc vMerge="1">
                  <a:txBody>
                    <a:bodyPr/>
                    <a:lstStyle/>
                    <a:p>
                      <a:pPr algn="ctr"/>
                      <a:endParaRPr lang="en-US" sz="800" b="0" i="0" dirty="0">
                        <a:solidFill>
                          <a:schemeClr val="tx1">
                            <a:lumMod val="75000"/>
                            <a:lumOff val="25000"/>
                          </a:schemeClr>
                        </a:solidFill>
                        <a:latin typeface="Arial" panose="020B0604020202020204" pitchFamily="34" charset="0"/>
                      </a:endParaRPr>
                    </a:p>
                  </a:txBody>
                  <a:tcPr marL="36000" marR="36000" marT="0" marB="0" anchor="ctr"/>
                </a:tc>
                <a:extLst>
                  <a:ext uri="{0D108BD9-81ED-4DB2-BD59-A6C34878D82A}">
                    <a16:rowId xmlns:a16="http://schemas.microsoft.com/office/drawing/2014/main" val="1778306854"/>
                  </a:ext>
                </a:extLst>
              </a:tr>
            </a:tbl>
          </a:graphicData>
        </a:graphic>
      </p:graphicFrame>
      <p:grpSp>
        <p:nvGrpSpPr>
          <p:cNvPr id="12" name="Groupe 11">
            <a:extLst>
              <a:ext uri="{FF2B5EF4-FFF2-40B4-BE49-F238E27FC236}">
                <a16:creationId xmlns:a16="http://schemas.microsoft.com/office/drawing/2014/main" id="{57C597E3-35E7-4EA9-A00A-E0C605DFFE5F}"/>
              </a:ext>
            </a:extLst>
          </p:cNvPr>
          <p:cNvGrpSpPr/>
          <p:nvPr/>
        </p:nvGrpSpPr>
        <p:grpSpPr>
          <a:xfrm>
            <a:off x="476554" y="1998813"/>
            <a:ext cx="4204498" cy="2322753"/>
            <a:chOff x="245385" y="1444460"/>
            <a:chExt cx="4873513" cy="2629665"/>
          </a:xfrm>
        </p:grpSpPr>
        <p:sp>
          <p:nvSpPr>
            <p:cNvPr id="16" name="Rectangle à coins arrondis 4">
              <a:extLst>
                <a:ext uri="{FF2B5EF4-FFF2-40B4-BE49-F238E27FC236}">
                  <a16:creationId xmlns:a16="http://schemas.microsoft.com/office/drawing/2014/main" id="{4241DEE7-1543-4BF8-B408-15D7DA2A3D6B}"/>
                </a:ext>
              </a:extLst>
            </p:cNvPr>
            <p:cNvSpPr/>
            <p:nvPr/>
          </p:nvSpPr>
          <p:spPr>
            <a:xfrm>
              <a:off x="245385" y="1540646"/>
              <a:ext cx="4873513" cy="2411821"/>
            </a:xfrm>
            <a:prstGeom prst="roundRect">
              <a:avLst>
                <a:gd name="adj" fmla="val 5248"/>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graphicFrame>
          <p:nvGraphicFramePr>
            <p:cNvPr id="17" name="Chart 10">
              <a:extLst>
                <a:ext uri="{FF2B5EF4-FFF2-40B4-BE49-F238E27FC236}">
                  <a16:creationId xmlns:a16="http://schemas.microsoft.com/office/drawing/2014/main" id="{3A2D6D1F-5D8F-4A41-8C9A-126170989E8E}"/>
                </a:ext>
              </a:extLst>
            </p:cNvPr>
            <p:cNvGraphicFramePr/>
            <p:nvPr/>
          </p:nvGraphicFramePr>
          <p:xfrm>
            <a:off x="245386" y="1603413"/>
            <a:ext cx="4784828" cy="2470712"/>
          </p:xfrm>
          <a:graphic>
            <a:graphicData uri="http://schemas.openxmlformats.org/drawingml/2006/chart">
              <c:chart xmlns:c="http://schemas.openxmlformats.org/drawingml/2006/chart" xmlns:r="http://schemas.openxmlformats.org/officeDocument/2006/relationships" r:id="rId2"/>
            </a:graphicData>
          </a:graphic>
        </p:graphicFrame>
        <p:sp>
          <p:nvSpPr>
            <p:cNvPr id="22" name="Rectangle 21">
              <a:extLst>
                <a:ext uri="{FF2B5EF4-FFF2-40B4-BE49-F238E27FC236}">
                  <a16:creationId xmlns:a16="http://schemas.microsoft.com/office/drawing/2014/main" id="{6E7673BF-7292-4C73-A520-3B356E811679}"/>
                </a:ext>
              </a:extLst>
            </p:cNvPr>
            <p:cNvSpPr/>
            <p:nvPr/>
          </p:nvSpPr>
          <p:spPr>
            <a:xfrm>
              <a:off x="401258" y="1444460"/>
              <a:ext cx="1222273" cy="174222"/>
            </a:xfrm>
            <a:prstGeom prst="rect">
              <a:avLst/>
            </a:prstGeom>
            <a:solidFill>
              <a:schemeClr val="bg1"/>
            </a:solidFill>
          </p:spPr>
          <p:txBody>
            <a:bodyPr wrap="square" lIns="36000" tIns="0" rIns="0" bIns="0">
              <a:spAutoFit/>
            </a:bodyPr>
            <a:lstStyle/>
            <a:p>
              <a:pPr marL="0" marR="0" lvl="0" indent="0" algn="l" defTabSz="3991778" rtl="0" eaLnBrk="1" fontAlgn="base" latinLnBrk="0" hangingPunct="1">
                <a:lnSpc>
                  <a:spcPct val="100000"/>
                </a:lnSpc>
                <a:spcBef>
                  <a:spcPct val="0"/>
                </a:spcBef>
                <a:spcAft>
                  <a:spcPts val="0"/>
                </a:spcAft>
                <a:buClrTx/>
                <a:buSzTx/>
                <a:buFontTx/>
                <a:buNone/>
                <a:tabLst/>
                <a:defRPr/>
              </a:pPr>
              <a:r>
                <a:rPr kumimoji="0" lang="it-IT" sz="10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Survie Globale</a:t>
              </a:r>
              <a:endParaRPr kumimoji="0" lang="it-IT" sz="10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endParaRPr>
            </a:p>
          </p:txBody>
        </p:sp>
      </p:grpSp>
      <p:graphicFrame>
        <p:nvGraphicFramePr>
          <p:cNvPr id="21" name="Table 11">
            <a:extLst>
              <a:ext uri="{FF2B5EF4-FFF2-40B4-BE49-F238E27FC236}">
                <a16:creationId xmlns:a16="http://schemas.microsoft.com/office/drawing/2014/main" id="{47C3B043-DC63-43A2-8C7C-1372D43E871A}"/>
              </a:ext>
            </a:extLst>
          </p:cNvPr>
          <p:cNvGraphicFramePr>
            <a:graphicFrameLocks noGrp="1"/>
          </p:cNvGraphicFramePr>
          <p:nvPr/>
        </p:nvGraphicFramePr>
        <p:xfrm>
          <a:off x="2145579" y="2160396"/>
          <a:ext cx="2458963" cy="672624"/>
        </p:xfrm>
        <a:graphic>
          <a:graphicData uri="http://schemas.openxmlformats.org/drawingml/2006/table">
            <a:tbl>
              <a:tblPr firstRow="1" bandRow="1">
                <a:tableStyleId>{7DF18680-E054-41AD-8BC1-D1AEF772440D}</a:tableStyleId>
              </a:tblPr>
              <a:tblGrid>
                <a:gridCol w="884157">
                  <a:extLst>
                    <a:ext uri="{9D8B030D-6E8A-4147-A177-3AD203B41FA5}">
                      <a16:colId xmlns:a16="http://schemas.microsoft.com/office/drawing/2014/main" val="2394905550"/>
                    </a:ext>
                  </a:extLst>
                </a:gridCol>
                <a:gridCol w="479291">
                  <a:extLst>
                    <a:ext uri="{9D8B030D-6E8A-4147-A177-3AD203B41FA5}">
                      <a16:colId xmlns:a16="http://schemas.microsoft.com/office/drawing/2014/main" val="2199003996"/>
                    </a:ext>
                  </a:extLst>
                </a:gridCol>
                <a:gridCol w="565737">
                  <a:extLst>
                    <a:ext uri="{9D8B030D-6E8A-4147-A177-3AD203B41FA5}">
                      <a16:colId xmlns:a16="http://schemas.microsoft.com/office/drawing/2014/main" val="514408646"/>
                    </a:ext>
                  </a:extLst>
                </a:gridCol>
                <a:gridCol w="529778">
                  <a:extLst>
                    <a:ext uri="{9D8B030D-6E8A-4147-A177-3AD203B41FA5}">
                      <a16:colId xmlns:a16="http://schemas.microsoft.com/office/drawing/2014/main" val="2524971768"/>
                    </a:ext>
                  </a:extLst>
                </a:gridCol>
              </a:tblGrid>
              <a:tr h="116301">
                <a:tc>
                  <a:txBody>
                    <a:bodyPr/>
                    <a:lstStyle/>
                    <a:p>
                      <a:pPr algn="l" fontAlgn="t">
                        <a:lnSpc>
                          <a:spcPts val="1100"/>
                        </a:lnSpc>
                      </a:pPr>
                      <a:r>
                        <a:rPr lang="en-US" sz="700" b="1" u="none" strike="noStrike" dirty="0">
                          <a:solidFill>
                            <a:schemeClr val="bg1"/>
                          </a:solidFill>
                          <a:effectLst/>
                          <a:latin typeface="Arial" panose="020B0604020202020204" pitchFamily="34" charset="0"/>
                          <a:cs typeface="Arial" panose="020B0604020202020204" pitchFamily="34" charset="0"/>
                        </a:rPr>
                        <a:t> Risk</a:t>
                      </a:r>
                      <a:endParaRPr lang="en-US" sz="700" b="1" i="0" u="none" strike="noStrike" dirty="0">
                        <a:solidFill>
                          <a:schemeClr val="bg1"/>
                        </a:solidFill>
                        <a:effectLst/>
                        <a:latin typeface="Arial" panose="020B0604020202020204" pitchFamily="34" charset="0"/>
                        <a:cs typeface="Arial" panose="020B0604020202020204" pitchFamily="34" charset="0"/>
                      </a:endParaRPr>
                    </a:p>
                  </a:txBody>
                  <a:tcPr marL="36000" marR="36000" marT="7144" marB="0" anchor="ctr"/>
                </a:tc>
                <a:tc>
                  <a:txBody>
                    <a:bodyPr/>
                    <a:lstStyle/>
                    <a:p>
                      <a:pPr algn="ctr" fontAlgn="t">
                        <a:lnSpc>
                          <a:spcPts val="1100"/>
                        </a:lnSpc>
                      </a:pPr>
                      <a:r>
                        <a:rPr lang="en-US" sz="700" b="1" u="none" strike="noStrike" dirty="0">
                          <a:solidFill>
                            <a:schemeClr val="bg1"/>
                          </a:solidFill>
                          <a:effectLst/>
                          <a:latin typeface="Arial" panose="020B0604020202020204" pitchFamily="34" charset="0"/>
                          <a:cs typeface="Arial" panose="020B0604020202020204" pitchFamily="34" charset="0"/>
                        </a:rPr>
                        <a:t>HR</a:t>
                      </a:r>
                      <a:endParaRPr lang="en-US" sz="700" b="1" i="0" u="none" strike="noStrike" dirty="0">
                        <a:solidFill>
                          <a:schemeClr val="bg1"/>
                        </a:solidFill>
                        <a:effectLst/>
                        <a:latin typeface="Arial" panose="020B0604020202020204" pitchFamily="34" charset="0"/>
                        <a:cs typeface="Arial" panose="020B0604020202020204" pitchFamily="34" charset="0"/>
                      </a:endParaRPr>
                    </a:p>
                  </a:txBody>
                  <a:tcPr marL="36000" marR="36000" marT="7144" marB="0" anchor="ctr"/>
                </a:tc>
                <a:tc>
                  <a:txBody>
                    <a:bodyPr/>
                    <a:lstStyle/>
                    <a:p>
                      <a:pPr algn="ctr" fontAlgn="t">
                        <a:lnSpc>
                          <a:spcPts val="1100"/>
                        </a:lnSpc>
                      </a:pPr>
                      <a:r>
                        <a:rPr lang="en-US" sz="700" b="1" i="0" u="none" strike="noStrike" dirty="0">
                          <a:solidFill>
                            <a:schemeClr val="bg1"/>
                          </a:solidFill>
                          <a:effectLst/>
                          <a:latin typeface="Arial" panose="020B0604020202020204" pitchFamily="34" charset="0"/>
                          <a:cs typeface="Arial" panose="020B0604020202020204" pitchFamily="34" charset="0"/>
                        </a:rPr>
                        <a:t>95%CI</a:t>
                      </a:r>
                    </a:p>
                  </a:txBody>
                  <a:tcPr marL="36000" marR="36000" marT="7144" marB="0" anchor="ctr"/>
                </a:tc>
                <a:tc>
                  <a:txBody>
                    <a:bodyPr/>
                    <a:lstStyle/>
                    <a:p>
                      <a:pPr algn="ctr" fontAlgn="t">
                        <a:lnSpc>
                          <a:spcPts val="1100"/>
                        </a:lnSpc>
                      </a:pPr>
                      <a:r>
                        <a:rPr lang="en-US" sz="700" b="1" i="0" u="none" strike="noStrike" dirty="0">
                          <a:solidFill>
                            <a:schemeClr val="bg1"/>
                          </a:solidFill>
                          <a:effectLst/>
                          <a:latin typeface="Arial" panose="020B0604020202020204" pitchFamily="34" charset="0"/>
                          <a:cs typeface="Arial" panose="020B0604020202020204" pitchFamily="34" charset="0"/>
                        </a:rPr>
                        <a:t>P value</a:t>
                      </a:r>
                    </a:p>
                  </a:txBody>
                  <a:tcPr marL="36000" marR="36000" marT="7144" marB="0" anchor="ctr"/>
                </a:tc>
                <a:extLst>
                  <a:ext uri="{0D108BD9-81ED-4DB2-BD59-A6C34878D82A}">
                    <a16:rowId xmlns:a16="http://schemas.microsoft.com/office/drawing/2014/main" val="605275338"/>
                  </a:ext>
                </a:extLst>
              </a:tr>
              <a:tr h="120955">
                <a:tc>
                  <a:txBody>
                    <a:bodyPr/>
                    <a:lstStyle/>
                    <a:p>
                      <a:pPr algn="l" fontAlgn="t">
                        <a:lnSpc>
                          <a:spcPts val="1100"/>
                        </a:lnSpc>
                      </a:pPr>
                      <a:r>
                        <a:rPr lang="en-US" sz="700" b="1" u="none" strike="noStrike" dirty="0">
                          <a:solidFill>
                            <a:schemeClr val="bg1"/>
                          </a:solidFill>
                          <a:effectLst/>
                          <a:latin typeface="Arial" panose="020B0604020202020204" pitchFamily="34" charset="0"/>
                          <a:cs typeface="Arial" panose="020B0604020202020204" pitchFamily="34" charset="0"/>
                        </a:rPr>
                        <a:t>Low (&lt;56)</a:t>
                      </a:r>
                      <a:endParaRPr lang="en-US" sz="700" b="1" i="0" u="none" strike="noStrike" dirty="0">
                        <a:solidFill>
                          <a:schemeClr val="bg1"/>
                        </a:solidFill>
                        <a:effectLst/>
                        <a:latin typeface="Arial" panose="020B0604020202020204" pitchFamily="34" charset="0"/>
                        <a:cs typeface="Arial" panose="020B0604020202020204" pitchFamily="34" charset="0"/>
                      </a:endParaRPr>
                    </a:p>
                  </a:txBody>
                  <a:tcPr marL="36000" marR="36000" marT="7144" marB="0" anchor="ctr">
                    <a:solidFill>
                      <a:schemeClr val="accent1"/>
                    </a:solidFill>
                  </a:tcPr>
                </a:tc>
                <a:tc>
                  <a:txBody>
                    <a:bodyPr/>
                    <a:lstStyle/>
                    <a:p>
                      <a:pPr algn="ctr"/>
                      <a:r>
                        <a:rPr lang="en-US" sz="700" b="0" dirty="0">
                          <a:solidFill>
                            <a:schemeClr val="tx1">
                              <a:lumMod val="75000"/>
                              <a:lumOff val="25000"/>
                            </a:schemeClr>
                          </a:solidFill>
                          <a:latin typeface="Arial" panose="020B0604020202020204" pitchFamily="34" charset="0"/>
                          <a:cs typeface="Arial" panose="020B0604020202020204" pitchFamily="34" charset="0"/>
                        </a:rPr>
                        <a:t>1</a:t>
                      </a:r>
                      <a:endParaRPr lang="en-US" sz="700" b="0" i="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34290" marB="34290" anchor="ctr"/>
                </a:tc>
                <a:tc>
                  <a:txBody>
                    <a:bodyPr/>
                    <a:lstStyle/>
                    <a:p>
                      <a:pPr algn="ctr"/>
                      <a:endParaRPr lang="en-US" sz="700" b="0" i="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34290" marB="34290" anchor="ctr"/>
                </a:tc>
                <a:tc>
                  <a:txBody>
                    <a:bodyPr/>
                    <a:lstStyle/>
                    <a:p>
                      <a:pPr algn="ctr"/>
                      <a:endParaRPr lang="en-US" sz="700" b="0" i="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34290" marB="34290" anchor="ctr"/>
                </a:tc>
                <a:extLst>
                  <a:ext uri="{0D108BD9-81ED-4DB2-BD59-A6C34878D82A}">
                    <a16:rowId xmlns:a16="http://schemas.microsoft.com/office/drawing/2014/main" val="3293497535"/>
                  </a:ext>
                </a:extLst>
              </a:tr>
              <a:tr h="120955">
                <a:tc>
                  <a:txBody>
                    <a:bodyPr/>
                    <a:lstStyle/>
                    <a:p>
                      <a:pPr algn="l" fontAlgn="t">
                        <a:lnSpc>
                          <a:spcPts val="1100"/>
                        </a:lnSpc>
                      </a:pPr>
                      <a:r>
                        <a:rPr lang="en-US" sz="700" b="1" u="none" strike="noStrike" dirty="0">
                          <a:solidFill>
                            <a:schemeClr val="bg1"/>
                          </a:solidFill>
                          <a:effectLst/>
                          <a:latin typeface="Arial" panose="020B0604020202020204" pitchFamily="34" charset="0"/>
                          <a:cs typeface="Arial" panose="020B0604020202020204" pitchFamily="34" charset="0"/>
                        </a:rPr>
                        <a:t>Moderate (56-115)</a:t>
                      </a:r>
                      <a:endParaRPr lang="en-US" sz="700" b="1" i="0" u="none" strike="noStrike" dirty="0">
                        <a:solidFill>
                          <a:schemeClr val="bg1"/>
                        </a:solidFill>
                        <a:effectLst/>
                        <a:latin typeface="Arial" panose="020B0604020202020204" pitchFamily="34" charset="0"/>
                        <a:cs typeface="Arial" panose="020B0604020202020204" pitchFamily="34" charset="0"/>
                      </a:endParaRPr>
                    </a:p>
                  </a:txBody>
                  <a:tcPr marL="36000" marR="36000" marT="7144" marB="0" anchor="ctr">
                    <a:solidFill>
                      <a:schemeClr val="accent2"/>
                    </a:solidFill>
                  </a:tcPr>
                </a:tc>
                <a:tc>
                  <a:txBody>
                    <a:bodyPr/>
                    <a:lstStyle/>
                    <a:p>
                      <a:pPr algn="ctr"/>
                      <a:r>
                        <a:rPr lang="en-US" sz="700" b="0" dirty="0">
                          <a:solidFill>
                            <a:schemeClr val="tx1">
                              <a:lumMod val="75000"/>
                              <a:lumOff val="25000"/>
                            </a:schemeClr>
                          </a:solidFill>
                          <a:latin typeface="Arial" panose="020B0604020202020204" pitchFamily="34" charset="0"/>
                          <a:cs typeface="Arial" panose="020B0604020202020204" pitchFamily="34" charset="0"/>
                        </a:rPr>
                        <a:t>1,44</a:t>
                      </a:r>
                      <a:endParaRPr lang="en-US" sz="700" b="0" i="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34290" marB="34290" anchor="ctr"/>
                </a:tc>
                <a:tc>
                  <a:txBody>
                    <a:bodyPr/>
                    <a:lstStyle/>
                    <a:p>
                      <a:pPr algn="ctr"/>
                      <a:r>
                        <a:rPr lang="en-US" sz="700" b="0" i="0" dirty="0">
                          <a:solidFill>
                            <a:schemeClr val="tx1">
                              <a:lumMod val="75000"/>
                              <a:lumOff val="25000"/>
                            </a:schemeClr>
                          </a:solidFill>
                          <a:latin typeface="Arial" panose="020B0604020202020204" pitchFamily="34" charset="0"/>
                          <a:cs typeface="Arial" panose="020B0604020202020204" pitchFamily="34" charset="0"/>
                        </a:rPr>
                        <a:t>1,03-2,01</a:t>
                      </a:r>
                    </a:p>
                  </a:txBody>
                  <a:tcPr marL="36000" marR="36000" marT="34290" marB="34290" anchor="ctr"/>
                </a:tc>
                <a:tc>
                  <a:txBody>
                    <a:bodyPr/>
                    <a:lstStyle/>
                    <a:p>
                      <a:pPr algn="ctr"/>
                      <a:r>
                        <a:rPr lang="en-US" sz="700" b="0" i="0" dirty="0">
                          <a:solidFill>
                            <a:schemeClr val="tx1">
                              <a:lumMod val="75000"/>
                              <a:lumOff val="25000"/>
                            </a:schemeClr>
                          </a:solidFill>
                          <a:latin typeface="Arial" panose="020B0604020202020204" pitchFamily="34" charset="0"/>
                          <a:cs typeface="Arial" panose="020B0604020202020204" pitchFamily="34" charset="0"/>
                        </a:rPr>
                        <a:t>0,03</a:t>
                      </a:r>
                    </a:p>
                  </a:txBody>
                  <a:tcPr marL="36000" marR="36000" marT="34290" marB="34290" anchor="ctr"/>
                </a:tc>
                <a:extLst>
                  <a:ext uri="{0D108BD9-81ED-4DB2-BD59-A6C34878D82A}">
                    <a16:rowId xmlns:a16="http://schemas.microsoft.com/office/drawing/2014/main" val="1053784991"/>
                  </a:ext>
                </a:extLst>
              </a:tr>
              <a:tr h="120955">
                <a:tc>
                  <a:txBody>
                    <a:bodyPr/>
                    <a:lstStyle/>
                    <a:p>
                      <a:pPr algn="l" fontAlgn="t">
                        <a:lnSpc>
                          <a:spcPts val="1100"/>
                        </a:lnSpc>
                      </a:pPr>
                      <a:r>
                        <a:rPr lang="en-US" sz="700" b="1" i="0" u="none" strike="noStrike" dirty="0">
                          <a:solidFill>
                            <a:schemeClr val="bg1"/>
                          </a:solidFill>
                          <a:effectLst/>
                          <a:latin typeface="Arial" panose="020B0604020202020204" pitchFamily="34" charset="0"/>
                          <a:cs typeface="Arial" panose="020B0604020202020204" pitchFamily="34" charset="0"/>
                        </a:rPr>
                        <a:t>High (</a:t>
                      </a:r>
                      <a:r>
                        <a:rPr lang="en-US" sz="700" b="0" i="0" u="sng" strike="noStrike" dirty="0">
                          <a:solidFill>
                            <a:schemeClr val="bg1"/>
                          </a:solidFill>
                          <a:effectLst/>
                          <a:latin typeface="Arial" panose="020B0604020202020204" pitchFamily="34" charset="0"/>
                          <a:cs typeface="Arial" panose="020B0604020202020204" pitchFamily="34" charset="0"/>
                        </a:rPr>
                        <a:t>&gt;</a:t>
                      </a:r>
                      <a:r>
                        <a:rPr lang="en-US" sz="700" b="1" i="0" u="none" strike="noStrike" dirty="0">
                          <a:solidFill>
                            <a:schemeClr val="bg1"/>
                          </a:solidFill>
                          <a:effectLst/>
                          <a:latin typeface="Arial" panose="020B0604020202020204" pitchFamily="34" charset="0"/>
                          <a:cs typeface="Arial" panose="020B0604020202020204" pitchFamily="34" charset="0"/>
                        </a:rPr>
                        <a:t>155)</a:t>
                      </a:r>
                    </a:p>
                  </a:txBody>
                  <a:tcPr marL="36000" marR="36000" marT="7144" marB="0" anchor="ctr">
                    <a:solidFill>
                      <a:srgbClr val="C00000"/>
                    </a:solidFill>
                  </a:tcPr>
                </a:tc>
                <a:tc>
                  <a:txBody>
                    <a:bodyPr/>
                    <a:lstStyle/>
                    <a:p>
                      <a:pPr algn="ctr"/>
                      <a:r>
                        <a:rPr lang="en-US" sz="700" b="0" i="0" dirty="0">
                          <a:solidFill>
                            <a:schemeClr val="tx1">
                              <a:lumMod val="75000"/>
                              <a:lumOff val="25000"/>
                            </a:schemeClr>
                          </a:solidFill>
                          <a:latin typeface="Arial" panose="020B0604020202020204" pitchFamily="34" charset="0"/>
                          <a:cs typeface="Arial" panose="020B0604020202020204" pitchFamily="34" charset="0"/>
                        </a:rPr>
                        <a:t>3,34</a:t>
                      </a:r>
                    </a:p>
                  </a:txBody>
                  <a:tcPr marL="36000" marR="36000" marT="34290" marB="34290" anchor="ctr"/>
                </a:tc>
                <a:tc>
                  <a:txBody>
                    <a:bodyPr/>
                    <a:lstStyle/>
                    <a:p>
                      <a:pPr algn="ctr"/>
                      <a:r>
                        <a:rPr lang="en-US" sz="700" b="0" i="0" dirty="0">
                          <a:solidFill>
                            <a:schemeClr val="tx1">
                              <a:lumMod val="75000"/>
                              <a:lumOff val="25000"/>
                            </a:schemeClr>
                          </a:solidFill>
                          <a:latin typeface="Arial" panose="020B0604020202020204" pitchFamily="34" charset="0"/>
                          <a:cs typeface="Arial" panose="020B0604020202020204" pitchFamily="34" charset="0"/>
                        </a:rPr>
                        <a:t>2,40-4,64</a:t>
                      </a:r>
                    </a:p>
                  </a:txBody>
                  <a:tcPr marL="36000" marR="36000" marT="34290" marB="34290" anchor="ctr"/>
                </a:tc>
                <a:tc>
                  <a:txBody>
                    <a:bodyPr/>
                    <a:lstStyle/>
                    <a:p>
                      <a:pPr algn="ctr"/>
                      <a:r>
                        <a:rPr lang="en-US" sz="700" b="0" i="0" dirty="0">
                          <a:solidFill>
                            <a:schemeClr val="tx1">
                              <a:lumMod val="75000"/>
                              <a:lumOff val="25000"/>
                            </a:schemeClr>
                          </a:solidFill>
                          <a:latin typeface="Arial" panose="020B0604020202020204" pitchFamily="34" charset="0"/>
                          <a:cs typeface="Arial" panose="020B0604020202020204" pitchFamily="34" charset="0"/>
                        </a:rPr>
                        <a:t>&lt;0,01</a:t>
                      </a:r>
                    </a:p>
                  </a:txBody>
                  <a:tcPr marL="36000" marR="36000" marT="34290" marB="34290" anchor="ctr"/>
                </a:tc>
                <a:extLst>
                  <a:ext uri="{0D108BD9-81ED-4DB2-BD59-A6C34878D82A}">
                    <a16:rowId xmlns:a16="http://schemas.microsoft.com/office/drawing/2014/main" val="2936138697"/>
                  </a:ext>
                </a:extLst>
              </a:tr>
            </a:tbl>
          </a:graphicData>
        </a:graphic>
      </p:graphicFrame>
      <p:grpSp>
        <p:nvGrpSpPr>
          <p:cNvPr id="26" name="Groupe 25">
            <a:extLst>
              <a:ext uri="{FF2B5EF4-FFF2-40B4-BE49-F238E27FC236}">
                <a16:creationId xmlns:a16="http://schemas.microsoft.com/office/drawing/2014/main" id="{C1BEF82D-691B-4B70-89A6-EB3BD1D2332D}"/>
              </a:ext>
            </a:extLst>
          </p:cNvPr>
          <p:cNvGrpSpPr/>
          <p:nvPr/>
        </p:nvGrpSpPr>
        <p:grpSpPr>
          <a:xfrm>
            <a:off x="1005329" y="2287836"/>
            <a:ext cx="3352066" cy="1583820"/>
            <a:chOff x="1138335" y="993710"/>
            <a:chExt cx="6797351" cy="3013788"/>
          </a:xfrm>
        </p:grpSpPr>
        <p:sp>
          <p:nvSpPr>
            <p:cNvPr id="23" name="Forme libre : forme 22">
              <a:extLst>
                <a:ext uri="{FF2B5EF4-FFF2-40B4-BE49-F238E27FC236}">
                  <a16:creationId xmlns:a16="http://schemas.microsoft.com/office/drawing/2014/main" id="{82666133-1395-4CEE-AF6C-0737FDC5C761}"/>
                </a:ext>
              </a:extLst>
            </p:cNvPr>
            <p:cNvSpPr/>
            <p:nvPr/>
          </p:nvSpPr>
          <p:spPr>
            <a:xfrm>
              <a:off x="1156996" y="998376"/>
              <a:ext cx="6778690" cy="2313991"/>
            </a:xfrm>
            <a:custGeom>
              <a:avLst/>
              <a:gdLst>
                <a:gd name="connsiteX0" fmla="*/ 0 w 6778690"/>
                <a:gd name="connsiteY0" fmla="*/ 0 h 2313991"/>
                <a:gd name="connsiteX1" fmla="*/ 149290 w 6778690"/>
                <a:gd name="connsiteY1" fmla="*/ 0 h 2313991"/>
                <a:gd name="connsiteX2" fmla="*/ 149290 w 6778690"/>
                <a:gd name="connsiteY2" fmla="*/ 0 h 2313991"/>
                <a:gd name="connsiteX3" fmla="*/ 149290 w 6778690"/>
                <a:gd name="connsiteY3" fmla="*/ 37322 h 2313991"/>
                <a:gd name="connsiteX4" fmla="*/ 228600 w 6778690"/>
                <a:gd name="connsiteY4" fmla="*/ 37322 h 2313991"/>
                <a:gd name="connsiteX5" fmla="*/ 228600 w 6778690"/>
                <a:gd name="connsiteY5" fmla="*/ 69979 h 2313991"/>
                <a:gd name="connsiteX6" fmla="*/ 597159 w 6778690"/>
                <a:gd name="connsiteY6" fmla="*/ 69979 h 2313991"/>
                <a:gd name="connsiteX7" fmla="*/ 597159 w 6778690"/>
                <a:gd name="connsiteY7" fmla="*/ 107302 h 2313991"/>
                <a:gd name="connsiteX8" fmla="*/ 662473 w 6778690"/>
                <a:gd name="connsiteY8" fmla="*/ 107302 h 2313991"/>
                <a:gd name="connsiteX9" fmla="*/ 690465 w 6778690"/>
                <a:gd name="connsiteY9" fmla="*/ 163285 h 2313991"/>
                <a:gd name="connsiteX10" fmla="*/ 807098 w 6778690"/>
                <a:gd name="connsiteY10" fmla="*/ 163285 h 2313991"/>
                <a:gd name="connsiteX11" fmla="*/ 807098 w 6778690"/>
                <a:gd name="connsiteY11" fmla="*/ 195942 h 2313991"/>
                <a:gd name="connsiteX12" fmla="*/ 849086 w 6778690"/>
                <a:gd name="connsiteY12" fmla="*/ 195942 h 2313991"/>
                <a:gd name="connsiteX13" fmla="*/ 849086 w 6778690"/>
                <a:gd name="connsiteY13" fmla="*/ 279918 h 2313991"/>
                <a:gd name="connsiteX14" fmla="*/ 970384 w 6778690"/>
                <a:gd name="connsiteY14" fmla="*/ 279918 h 2313991"/>
                <a:gd name="connsiteX15" fmla="*/ 970384 w 6778690"/>
                <a:gd name="connsiteY15" fmla="*/ 331236 h 2313991"/>
                <a:gd name="connsiteX16" fmla="*/ 1049694 w 6778690"/>
                <a:gd name="connsiteY16" fmla="*/ 331236 h 2313991"/>
                <a:gd name="connsiteX17" fmla="*/ 1049694 w 6778690"/>
                <a:gd name="connsiteY17" fmla="*/ 368559 h 2313991"/>
                <a:gd name="connsiteX18" fmla="*/ 1222310 w 6778690"/>
                <a:gd name="connsiteY18" fmla="*/ 368559 h 2313991"/>
                <a:gd name="connsiteX19" fmla="*/ 1222310 w 6778690"/>
                <a:gd name="connsiteY19" fmla="*/ 429208 h 2313991"/>
                <a:gd name="connsiteX20" fmla="*/ 1268963 w 6778690"/>
                <a:gd name="connsiteY20" fmla="*/ 429208 h 2313991"/>
                <a:gd name="connsiteX21" fmla="*/ 1268963 w 6778690"/>
                <a:gd name="connsiteY21" fmla="*/ 513183 h 2313991"/>
                <a:gd name="connsiteX22" fmla="*/ 1357604 w 6778690"/>
                <a:gd name="connsiteY22" fmla="*/ 513183 h 2313991"/>
                <a:gd name="connsiteX23" fmla="*/ 1357604 w 6778690"/>
                <a:gd name="connsiteY23" fmla="*/ 559836 h 2313991"/>
                <a:gd name="connsiteX24" fmla="*/ 1394926 w 6778690"/>
                <a:gd name="connsiteY24" fmla="*/ 559836 h 2313991"/>
                <a:gd name="connsiteX25" fmla="*/ 1413588 w 6778690"/>
                <a:gd name="connsiteY25" fmla="*/ 639146 h 2313991"/>
                <a:gd name="connsiteX26" fmla="*/ 1455575 w 6778690"/>
                <a:gd name="connsiteY26" fmla="*/ 681134 h 2313991"/>
                <a:gd name="connsiteX27" fmla="*/ 1469571 w 6778690"/>
                <a:gd name="connsiteY27" fmla="*/ 685800 h 2313991"/>
                <a:gd name="connsiteX28" fmla="*/ 1502228 w 6778690"/>
                <a:gd name="connsiteY28" fmla="*/ 723122 h 2313991"/>
                <a:gd name="connsiteX29" fmla="*/ 1506894 w 6778690"/>
                <a:gd name="connsiteY29" fmla="*/ 737118 h 2313991"/>
                <a:gd name="connsiteX30" fmla="*/ 1530220 w 6778690"/>
                <a:gd name="connsiteY30" fmla="*/ 755779 h 2313991"/>
                <a:gd name="connsiteX31" fmla="*/ 1539551 w 6778690"/>
                <a:gd name="connsiteY31" fmla="*/ 783771 h 2313991"/>
                <a:gd name="connsiteX32" fmla="*/ 1544216 w 6778690"/>
                <a:gd name="connsiteY32" fmla="*/ 797767 h 2313991"/>
                <a:gd name="connsiteX33" fmla="*/ 1548882 w 6778690"/>
                <a:gd name="connsiteY33" fmla="*/ 816428 h 2313991"/>
                <a:gd name="connsiteX34" fmla="*/ 1558212 w 6778690"/>
                <a:gd name="connsiteY34" fmla="*/ 844420 h 2313991"/>
                <a:gd name="connsiteX35" fmla="*/ 1562877 w 6778690"/>
                <a:gd name="connsiteY35" fmla="*/ 858416 h 2313991"/>
                <a:gd name="connsiteX36" fmla="*/ 1572208 w 6778690"/>
                <a:gd name="connsiteY36" fmla="*/ 872412 h 2313991"/>
                <a:gd name="connsiteX37" fmla="*/ 1600200 w 6778690"/>
                <a:gd name="connsiteY37" fmla="*/ 881742 h 2313991"/>
                <a:gd name="connsiteX38" fmla="*/ 1614196 w 6778690"/>
                <a:gd name="connsiteY38" fmla="*/ 909734 h 2313991"/>
                <a:gd name="connsiteX39" fmla="*/ 1665514 w 6778690"/>
                <a:gd name="connsiteY39" fmla="*/ 909734 h 2313991"/>
                <a:gd name="connsiteX40" fmla="*/ 1665514 w 6778690"/>
                <a:gd name="connsiteY40" fmla="*/ 951722 h 2313991"/>
                <a:gd name="connsiteX41" fmla="*/ 1702837 w 6778690"/>
                <a:gd name="connsiteY41" fmla="*/ 951722 h 2313991"/>
                <a:gd name="connsiteX42" fmla="*/ 1726163 w 6778690"/>
                <a:gd name="connsiteY42" fmla="*/ 1021702 h 2313991"/>
                <a:gd name="connsiteX43" fmla="*/ 1721498 w 6778690"/>
                <a:gd name="connsiteY43" fmla="*/ 1063689 h 2313991"/>
                <a:gd name="connsiteX44" fmla="*/ 1740159 w 6778690"/>
                <a:gd name="connsiteY44" fmla="*/ 1105677 h 2313991"/>
                <a:gd name="connsiteX45" fmla="*/ 1740159 w 6778690"/>
                <a:gd name="connsiteY45" fmla="*/ 1119673 h 2313991"/>
                <a:gd name="connsiteX46" fmla="*/ 1777482 w 6778690"/>
                <a:gd name="connsiteY46" fmla="*/ 1119673 h 2313991"/>
                <a:gd name="connsiteX47" fmla="*/ 1777482 w 6778690"/>
                <a:gd name="connsiteY47" fmla="*/ 1147665 h 2313991"/>
                <a:gd name="connsiteX48" fmla="*/ 1819469 w 6778690"/>
                <a:gd name="connsiteY48" fmla="*/ 1147665 h 2313991"/>
                <a:gd name="connsiteX49" fmla="*/ 1819469 w 6778690"/>
                <a:gd name="connsiteY49" fmla="*/ 1184987 h 2313991"/>
                <a:gd name="connsiteX50" fmla="*/ 1870788 w 6778690"/>
                <a:gd name="connsiteY50" fmla="*/ 1184987 h 2313991"/>
                <a:gd name="connsiteX51" fmla="*/ 1870788 w 6778690"/>
                <a:gd name="connsiteY51" fmla="*/ 1236306 h 2313991"/>
                <a:gd name="connsiteX52" fmla="*/ 1926771 w 6778690"/>
                <a:gd name="connsiteY52" fmla="*/ 1236306 h 2313991"/>
                <a:gd name="connsiteX53" fmla="*/ 1940767 w 6778690"/>
                <a:gd name="connsiteY53" fmla="*/ 1282959 h 2313991"/>
                <a:gd name="connsiteX54" fmla="*/ 1954763 w 6778690"/>
                <a:gd name="connsiteY54" fmla="*/ 1320281 h 2313991"/>
                <a:gd name="connsiteX55" fmla="*/ 1964094 w 6778690"/>
                <a:gd name="connsiteY55" fmla="*/ 1348273 h 2313991"/>
                <a:gd name="connsiteX56" fmla="*/ 1973424 w 6778690"/>
                <a:gd name="connsiteY56" fmla="*/ 1362269 h 2313991"/>
                <a:gd name="connsiteX57" fmla="*/ 1987420 w 6778690"/>
                <a:gd name="connsiteY57" fmla="*/ 1390261 h 2313991"/>
                <a:gd name="connsiteX58" fmla="*/ 2001416 w 6778690"/>
                <a:gd name="connsiteY58" fmla="*/ 1394926 h 2313991"/>
                <a:gd name="connsiteX59" fmla="*/ 2020077 w 6778690"/>
                <a:gd name="connsiteY59" fmla="*/ 1408922 h 2313991"/>
                <a:gd name="connsiteX60" fmla="*/ 2122714 w 6778690"/>
                <a:gd name="connsiteY60" fmla="*/ 1408922 h 2313991"/>
                <a:gd name="connsiteX61" fmla="*/ 2122714 w 6778690"/>
                <a:gd name="connsiteY61" fmla="*/ 1450910 h 2313991"/>
                <a:gd name="connsiteX62" fmla="*/ 2155371 w 6778690"/>
                <a:gd name="connsiteY62" fmla="*/ 1450910 h 2313991"/>
                <a:gd name="connsiteX63" fmla="*/ 2155371 w 6778690"/>
                <a:gd name="connsiteY63" fmla="*/ 1497563 h 2313991"/>
                <a:gd name="connsiteX64" fmla="*/ 2216020 w 6778690"/>
                <a:gd name="connsiteY64" fmla="*/ 1497563 h 2313991"/>
                <a:gd name="connsiteX65" fmla="*/ 2216020 w 6778690"/>
                <a:gd name="connsiteY65" fmla="*/ 1497563 h 2313991"/>
                <a:gd name="connsiteX66" fmla="*/ 2272004 w 6778690"/>
                <a:gd name="connsiteY66" fmla="*/ 1497563 h 2313991"/>
                <a:gd name="connsiteX67" fmla="*/ 2272004 w 6778690"/>
                <a:gd name="connsiteY67" fmla="*/ 1558212 h 2313991"/>
                <a:gd name="connsiteX68" fmla="*/ 2318657 w 6778690"/>
                <a:gd name="connsiteY68" fmla="*/ 1558212 h 2313991"/>
                <a:gd name="connsiteX69" fmla="*/ 2318657 w 6778690"/>
                <a:gd name="connsiteY69" fmla="*/ 1604865 h 2313991"/>
                <a:gd name="connsiteX70" fmla="*/ 2379306 w 6778690"/>
                <a:gd name="connsiteY70" fmla="*/ 1604865 h 2313991"/>
                <a:gd name="connsiteX71" fmla="*/ 2379306 w 6778690"/>
                <a:gd name="connsiteY71" fmla="*/ 1642187 h 2313991"/>
                <a:gd name="connsiteX72" fmla="*/ 2537926 w 6778690"/>
                <a:gd name="connsiteY72" fmla="*/ 1642187 h 2313991"/>
                <a:gd name="connsiteX73" fmla="*/ 2537926 w 6778690"/>
                <a:gd name="connsiteY73" fmla="*/ 1684175 h 2313991"/>
                <a:gd name="connsiteX74" fmla="*/ 2654559 w 6778690"/>
                <a:gd name="connsiteY74" fmla="*/ 1684175 h 2313991"/>
                <a:gd name="connsiteX75" fmla="*/ 2654559 w 6778690"/>
                <a:gd name="connsiteY75" fmla="*/ 1758820 h 2313991"/>
                <a:gd name="connsiteX76" fmla="*/ 2943808 w 6778690"/>
                <a:gd name="connsiteY76" fmla="*/ 1758820 h 2313991"/>
                <a:gd name="connsiteX77" fmla="*/ 2943808 w 6778690"/>
                <a:gd name="connsiteY77" fmla="*/ 1819469 h 2313991"/>
                <a:gd name="connsiteX78" fmla="*/ 3261049 w 6778690"/>
                <a:gd name="connsiteY78" fmla="*/ 1819469 h 2313991"/>
                <a:gd name="connsiteX79" fmla="*/ 3261049 w 6778690"/>
                <a:gd name="connsiteY79" fmla="*/ 1866122 h 2313991"/>
                <a:gd name="connsiteX80" fmla="*/ 3326363 w 6778690"/>
                <a:gd name="connsiteY80" fmla="*/ 1866122 h 2313991"/>
                <a:gd name="connsiteX81" fmla="*/ 3326363 w 6778690"/>
                <a:gd name="connsiteY81" fmla="*/ 1926771 h 2313991"/>
                <a:gd name="connsiteX82" fmla="*/ 3377682 w 6778690"/>
                <a:gd name="connsiteY82" fmla="*/ 1926771 h 2313991"/>
                <a:gd name="connsiteX83" fmla="*/ 3377682 w 6778690"/>
                <a:gd name="connsiteY83" fmla="*/ 1968759 h 2313991"/>
                <a:gd name="connsiteX84" fmla="*/ 3433665 w 6778690"/>
                <a:gd name="connsiteY84" fmla="*/ 1968759 h 2313991"/>
                <a:gd name="connsiteX85" fmla="*/ 3433665 w 6778690"/>
                <a:gd name="connsiteY85" fmla="*/ 2015412 h 2313991"/>
                <a:gd name="connsiteX86" fmla="*/ 3484984 w 6778690"/>
                <a:gd name="connsiteY86" fmla="*/ 2015412 h 2313991"/>
                <a:gd name="connsiteX87" fmla="*/ 3484984 w 6778690"/>
                <a:gd name="connsiteY87" fmla="*/ 2090057 h 2313991"/>
                <a:gd name="connsiteX88" fmla="*/ 3568959 w 6778690"/>
                <a:gd name="connsiteY88" fmla="*/ 2090057 h 2313991"/>
                <a:gd name="connsiteX89" fmla="*/ 3568959 w 6778690"/>
                <a:gd name="connsiteY89" fmla="*/ 2169367 h 2313991"/>
                <a:gd name="connsiteX90" fmla="*/ 3596951 w 6778690"/>
                <a:gd name="connsiteY90" fmla="*/ 2169367 h 2313991"/>
                <a:gd name="connsiteX91" fmla="*/ 3596951 w 6778690"/>
                <a:gd name="connsiteY91" fmla="*/ 2239346 h 2313991"/>
                <a:gd name="connsiteX92" fmla="*/ 4147457 w 6778690"/>
                <a:gd name="connsiteY92" fmla="*/ 2239346 h 2313991"/>
                <a:gd name="connsiteX93" fmla="*/ 4147457 w 6778690"/>
                <a:gd name="connsiteY93" fmla="*/ 2313991 h 2313991"/>
                <a:gd name="connsiteX94" fmla="*/ 6778690 w 6778690"/>
                <a:gd name="connsiteY94" fmla="*/ 2313991 h 2313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6778690" h="2313991">
                  <a:moveTo>
                    <a:pt x="0" y="0"/>
                  </a:moveTo>
                  <a:lnTo>
                    <a:pt x="149290" y="0"/>
                  </a:lnTo>
                  <a:lnTo>
                    <a:pt x="149290" y="0"/>
                  </a:lnTo>
                  <a:lnTo>
                    <a:pt x="149290" y="37322"/>
                  </a:lnTo>
                  <a:lnTo>
                    <a:pt x="228600" y="37322"/>
                  </a:lnTo>
                  <a:lnTo>
                    <a:pt x="228600" y="69979"/>
                  </a:lnTo>
                  <a:lnTo>
                    <a:pt x="597159" y="69979"/>
                  </a:lnTo>
                  <a:lnTo>
                    <a:pt x="597159" y="107302"/>
                  </a:lnTo>
                  <a:lnTo>
                    <a:pt x="662473" y="107302"/>
                  </a:lnTo>
                  <a:lnTo>
                    <a:pt x="690465" y="163285"/>
                  </a:lnTo>
                  <a:lnTo>
                    <a:pt x="807098" y="163285"/>
                  </a:lnTo>
                  <a:lnTo>
                    <a:pt x="807098" y="195942"/>
                  </a:lnTo>
                  <a:lnTo>
                    <a:pt x="849086" y="195942"/>
                  </a:lnTo>
                  <a:lnTo>
                    <a:pt x="849086" y="279918"/>
                  </a:lnTo>
                  <a:lnTo>
                    <a:pt x="970384" y="279918"/>
                  </a:lnTo>
                  <a:lnTo>
                    <a:pt x="970384" y="331236"/>
                  </a:lnTo>
                  <a:lnTo>
                    <a:pt x="1049694" y="331236"/>
                  </a:lnTo>
                  <a:lnTo>
                    <a:pt x="1049694" y="368559"/>
                  </a:lnTo>
                  <a:lnTo>
                    <a:pt x="1222310" y="368559"/>
                  </a:lnTo>
                  <a:lnTo>
                    <a:pt x="1222310" y="429208"/>
                  </a:lnTo>
                  <a:lnTo>
                    <a:pt x="1268963" y="429208"/>
                  </a:lnTo>
                  <a:lnTo>
                    <a:pt x="1268963" y="513183"/>
                  </a:lnTo>
                  <a:lnTo>
                    <a:pt x="1357604" y="513183"/>
                  </a:lnTo>
                  <a:lnTo>
                    <a:pt x="1357604" y="559836"/>
                  </a:lnTo>
                  <a:lnTo>
                    <a:pt x="1394926" y="559836"/>
                  </a:lnTo>
                  <a:lnTo>
                    <a:pt x="1413588" y="639146"/>
                  </a:lnTo>
                  <a:cubicBezTo>
                    <a:pt x="1428657" y="656726"/>
                    <a:pt x="1436131" y="671412"/>
                    <a:pt x="1455575" y="681134"/>
                  </a:cubicBezTo>
                  <a:cubicBezTo>
                    <a:pt x="1459974" y="683333"/>
                    <a:pt x="1464906" y="684245"/>
                    <a:pt x="1469571" y="685800"/>
                  </a:cubicBezTo>
                  <a:cubicBezTo>
                    <a:pt x="1491343" y="718456"/>
                    <a:pt x="1478903" y="707570"/>
                    <a:pt x="1502228" y="723122"/>
                  </a:cubicBezTo>
                  <a:cubicBezTo>
                    <a:pt x="1503783" y="727787"/>
                    <a:pt x="1503417" y="733641"/>
                    <a:pt x="1506894" y="737118"/>
                  </a:cubicBezTo>
                  <a:cubicBezTo>
                    <a:pt x="1530165" y="760388"/>
                    <a:pt x="1513652" y="718500"/>
                    <a:pt x="1530220" y="755779"/>
                  </a:cubicBezTo>
                  <a:cubicBezTo>
                    <a:pt x="1534214" y="764767"/>
                    <a:pt x="1536441" y="774440"/>
                    <a:pt x="1539551" y="783771"/>
                  </a:cubicBezTo>
                  <a:cubicBezTo>
                    <a:pt x="1541106" y="788436"/>
                    <a:pt x="1543023" y="792996"/>
                    <a:pt x="1544216" y="797767"/>
                  </a:cubicBezTo>
                  <a:cubicBezTo>
                    <a:pt x="1545771" y="803987"/>
                    <a:pt x="1547040" y="810287"/>
                    <a:pt x="1548882" y="816428"/>
                  </a:cubicBezTo>
                  <a:cubicBezTo>
                    <a:pt x="1551708" y="825849"/>
                    <a:pt x="1555102" y="835089"/>
                    <a:pt x="1558212" y="844420"/>
                  </a:cubicBezTo>
                  <a:cubicBezTo>
                    <a:pt x="1559767" y="849085"/>
                    <a:pt x="1560149" y="854324"/>
                    <a:pt x="1562877" y="858416"/>
                  </a:cubicBezTo>
                  <a:cubicBezTo>
                    <a:pt x="1565987" y="863081"/>
                    <a:pt x="1567453" y="869440"/>
                    <a:pt x="1572208" y="872412"/>
                  </a:cubicBezTo>
                  <a:cubicBezTo>
                    <a:pt x="1580548" y="877625"/>
                    <a:pt x="1600200" y="881742"/>
                    <a:pt x="1600200" y="881742"/>
                  </a:cubicBezTo>
                  <a:cubicBezTo>
                    <a:pt x="1619372" y="894524"/>
                    <a:pt x="1614196" y="885466"/>
                    <a:pt x="1614196" y="909734"/>
                  </a:cubicBezTo>
                  <a:lnTo>
                    <a:pt x="1665514" y="909734"/>
                  </a:lnTo>
                  <a:lnTo>
                    <a:pt x="1665514" y="951722"/>
                  </a:lnTo>
                  <a:lnTo>
                    <a:pt x="1702837" y="951722"/>
                  </a:lnTo>
                  <a:lnTo>
                    <a:pt x="1726163" y="1021702"/>
                  </a:lnTo>
                  <a:cubicBezTo>
                    <a:pt x="1724608" y="1035698"/>
                    <a:pt x="1720561" y="1049638"/>
                    <a:pt x="1721498" y="1063689"/>
                  </a:cubicBezTo>
                  <a:cubicBezTo>
                    <a:pt x="1724740" y="1112323"/>
                    <a:pt x="1729854" y="1074762"/>
                    <a:pt x="1740159" y="1105677"/>
                  </a:cubicBezTo>
                  <a:cubicBezTo>
                    <a:pt x="1741634" y="1110103"/>
                    <a:pt x="1740159" y="1115008"/>
                    <a:pt x="1740159" y="1119673"/>
                  </a:cubicBezTo>
                  <a:lnTo>
                    <a:pt x="1777482" y="1119673"/>
                  </a:lnTo>
                  <a:lnTo>
                    <a:pt x="1777482" y="1147665"/>
                  </a:lnTo>
                  <a:lnTo>
                    <a:pt x="1819469" y="1147665"/>
                  </a:lnTo>
                  <a:lnTo>
                    <a:pt x="1819469" y="1184987"/>
                  </a:lnTo>
                  <a:lnTo>
                    <a:pt x="1870788" y="1184987"/>
                  </a:lnTo>
                  <a:lnTo>
                    <a:pt x="1870788" y="1236306"/>
                  </a:lnTo>
                  <a:lnTo>
                    <a:pt x="1926771" y="1236306"/>
                  </a:lnTo>
                  <a:lnTo>
                    <a:pt x="1940767" y="1282959"/>
                  </a:lnTo>
                  <a:cubicBezTo>
                    <a:pt x="1945432" y="1295400"/>
                    <a:pt x="1950294" y="1307768"/>
                    <a:pt x="1954763" y="1320281"/>
                  </a:cubicBezTo>
                  <a:cubicBezTo>
                    <a:pt x="1958071" y="1329543"/>
                    <a:pt x="1958639" y="1340089"/>
                    <a:pt x="1964094" y="1348273"/>
                  </a:cubicBezTo>
                  <a:cubicBezTo>
                    <a:pt x="1967204" y="1352938"/>
                    <a:pt x="1970917" y="1357254"/>
                    <a:pt x="1973424" y="1362269"/>
                  </a:cubicBezTo>
                  <a:cubicBezTo>
                    <a:pt x="1979057" y="1373535"/>
                    <a:pt x="1976282" y="1381350"/>
                    <a:pt x="1987420" y="1390261"/>
                  </a:cubicBezTo>
                  <a:cubicBezTo>
                    <a:pt x="1991260" y="1393333"/>
                    <a:pt x="1996751" y="1393371"/>
                    <a:pt x="2001416" y="1394926"/>
                  </a:cubicBezTo>
                  <a:cubicBezTo>
                    <a:pt x="2012472" y="1411510"/>
                    <a:pt x="2005140" y="1408922"/>
                    <a:pt x="2020077" y="1408922"/>
                  </a:cubicBezTo>
                  <a:lnTo>
                    <a:pt x="2122714" y="1408922"/>
                  </a:lnTo>
                  <a:lnTo>
                    <a:pt x="2122714" y="1450910"/>
                  </a:lnTo>
                  <a:lnTo>
                    <a:pt x="2155371" y="1450910"/>
                  </a:lnTo>
                  <a:lnTo>
                    <a:pt x="2155371" y="1497563"/>
                  </a:lnTo>
                  <a:lnTo>
                    <a:pt x="2216020" y="1497563"/>
                  </a:lnTo>
                  <a:lnTo>
                    <a:pt x="2216020" y="1497563"/>
                  </a:lnTo>
                  <a:lnTo>
                    <a:pt x="2272004" y="1497563"/>
                  </a:lnTo>
                  <a:lnTo>
                    <a:pt x="2272004" y="1558212"/>
                  </a:lnTo>
                  <a:lnTo>
                    <a:pt x="2318657" y="1558212"/>
                  </a:lnTo>
                  <a:lnTo>
                    <a:pt x="2318657" y="1604865"/>
                  </a:lnTo>
                  <a:lnTo>
                    <a:pt x="2379306" y="1604865"/>
                  </a:lnTo>
                  <a:lnTo>
                    <a:pt x="2379306" y="1642187"/>
                  </a:lnTo>
                  <a:lnTo>
                    <a:pt x="2537926" y="1642187"/>
                  </a:lnTo>
                  <a:lnTo>
                    <a:pt x="2537926" y="1684175"/>
                  </a:lnTo>
                  <a:lnTo>
                    <a:pt x="2654559" y="1684175"/>
                  </a:lnTo>
                  <a:lnTo>
                    <a:pt x="2654559" y="1758820"/>
                  </a:lnTo>
                  <a:lnTo>
                    <a:pt x="2943808" y="1758820"/>
                  </a:lnTo>
                  <a:lnTo>
                    <a:pt x="2943808" y="1819469"/>
                  </a:lnTo>
                  <a:lnTo>
                    <a:pt x="3261049" y="1819469"/>
                  </a:lnTo>
                  <a:lnTo>
                    <a:pt x="3261049" y="1866122"/>
                  </a:lnTo>
                  <a:lnTo>
                    <a:pt x="3326363" y="1866122"/>
                  </a:lnTo>
                  <a:lnTo>
                    <a:pt x="3326363" y="1926771"/>
                  </a:lnTo>
                  <a:lnTo>
                    <a:pt x="3377682" y="1926771"/>
                  </a:lnTo>
                  <a:lnTo>
                    <a:pt x="3377682" y="1968759"/>
                  </a:lnTo>
                  <a:lnTo>
                    <a:pt x="3433665" y="1968759"/>
                  </a:lnTo>
                  <a:lnTo>
                    <a:pt x="3433665" y="2015412"/>
                  </a:lnTo>
                  <a:lnTo>
                    <a:pt x="3484984" y="2015412"/>
                  </a:lnTo>
                  <a:lnTo>
                    <a:pt x="3484984" y="2090057"/>
                  </a:lnTo>
                  <a:lnTo>
                    <a:pt x="3568959" y="2090057"/>
                  </a:lnTo>
                  <a:lnTo>
                    <a:pt x="3568959" y="2169367"/>
                  </a:lnTo>
                  <a:lnTo>
                    <a:pt x="3596951" y="2169367"/>
                  </a:lnTo>
                  <a:lnTo>
                    <a:pt x="3596951" y="2239346"/>
                  </a:lnTo>
                  <a:lnTo>
                    <a:pt x="4147457" y="2239346"/>
                  </a:lnTo>
                  <a:lnTo>
                    <a:pt x="4147457" y="2313991"/>
                  </a:lnTo>
                  <a:lnTo>
                    <a:pt x="6778690" y="2313991"/>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Forme libre : forme 23">
              <a:extLst>
                <a:ext uri="{FF2B5EF4-FFF2-40B4-BE49-F238E27FC236}">
                  <a16:creationId xmlns:a16="http://schemas.microsoft.com/office/drawing/2014/main" id="{B393DFF2-2BE5-49EB-8E29-53B25060FDC8}"/>
                </a:ext>
              </a:extLst>
            </p:cNvPr>
            <p:cNvSpPr/>
            <p:nvPr/>
          </p:nvSpPr>
          <p:spPr>
            <a:xfrm>
              <a:off x="1152331" y="998376"/>
              <a:ext cx="6083559" cy="2995126"/>
            </a:xfrm>
            <a:custGeom>
              <a:avLst/>
              <a:gdLst>
                <a:gd name="connsiteX0" fmla="*/ 0 w 6083559"/>
                <a:gd name="connsiteY0" fmla="*/ 0 h 2995126"/>
                <a:gd name="connsiteX1" fmla="*/ 191277 w 6083559"/>
                <a:gd name="connsiteY1" fmla="*/ 0 h 2995126"/>
                <a:gd name="connsiteX2" fmla="*/ 191277 w 6083559"/>
                <a:gd name="connsiteY2" fmla="*/ 32657 h 2995126"/>
                <a:gd name="connsiteX3" fmla="*/ 326571 w 6083559"/>
                <a:gd name="connsiteY3" fmla="*/ 32657 h 2995126"/>
                <a:gd name="connsiteX4" fmla="*/ 326571 w 6083559"/>
                <a:gd name="connsiteY4" fmla="*/ 51318 h 2995126"/>
                <a:gd name="connsiteX5" fmla="*/ 405881 w 6083559"/>
                <a:gd name="connsiteY5" fmla="*/ 51318 h 2995126"/>
                <a:gd name="connsiteX6" fmla="*/ 405881 w 6083559"/>
                <a:gd name="connsiteY6" fmla="*/ 88640 h 2995126"/>
                <a:gd name="connsiteX7" fmla="*/ 527179 w 6083559"/>
                <a:gd name="connsiteY7" fmla="*/ 88640 h 2995126"/>
                <a:gd name="connsiteX8" fmla="*/ 545840 w 6083559"/>
                <a:gd name="connsiteY8" fmla="*/ 111967 h 2995126"/>
                <a:gd name="connsiteX9" fmla="*/ 573832 w 6083559"/>
                <a:gd name="connsiteY9" fmla="*/ 144624 h 2995126"/>
                <a:gd name="connsiteX10" fmla="*/ 601824 w 6083559"/>
                <a:gd name="connsiteY10" fmla="*/ 163285 h 2995126"/>
                <a:gd name="connsiteX11" fmla="*/ 657808 w 6083559"/>
                <a:gd name="connsiteY11" fmla="*/ 163285 h 2995126"/>
                <a:gd name="connsiteX12" fmla="*/ 657808 w 6083559"/>
                <a:gd name="connsiteY12" fmla="*/ 219269 h 2995126"/>
                <a:gd name="connsiteX13" fmla="*/ 695130 w 6083559"/>
                <a:gd name="connsiteY13" fmla="*/ 219269 h 2995126"/>
                <a:gd name="connsiteX14" fmla="*/ 732453 w 6083559"/>
                <a:gd name="connsiteY14" fmla="*/ 303244 h 2995126"/>
                <a:gd name="connsiteX15" fmla="*/ 774440 w 6083559"/>
                <a:gd name="connsiteY15" fmla="*/ 303244 h 2995126"/>
                <a:gd name="connsiteX16" fmla="*/ 783771 w 6083559"/>
                <a:gd name="connsiteY16" fmla="*/ 368559 h 2995126"/>
                <a:gd name="connsiteX17" fmla="*/ 844420 w 6083559"/>
                <a:gd name="connsiteY17" fmla="*/ 368559 h 2995126"/>
                <a:gd name="connsiteX18" fmla="*/ 844420 w 6083559"/>
                <a:gd name="connsiteY18" fmla="*/ 391885 h 2995126"/>
                <a:gd name="connsiteX19" fmla="*/ 891073 w 6083559"/>
                <a:gd name="connsiteY19" fmla="*/ 391885 h 2995126"/>
                <a:gd name="connsiteX20" fmla="*/ 891073 w 6083559"/>
                <a:gd name="connsiteY20" fmla="*/ 443204 h 2995126"/>
                <a:gd name="connsiteX21" fmla="*/ 998375 w 6083559"/>
                <a:gd name="connsiteY21" fmla="*/ 443204 h 2995126"/>
                <a:gd name="connsiteX22" fmla="*/ 998375 w 6083559"/>
                <a:gd name="connsiteY22" fmla="*/ 517848 h 2995126"/>
                <a:gd name="connsiteX23" fmla="*/ 1091681 w 6083559"/>
                <a:gd name="connsiteY23" fmla="*/ 517848 h 2995126"/>
                <a:gd name="connsiteX24" fmla="*/ 1115008 w 6083559"/>
                <a:gd name="connsiteY24" fmla="*/ 564502 h 2995126"/>
                <a:gd name="connsiteX25" fmla="*/ 1143000 w 6083559"/>
                <a:gd name="connsiteY25" fmla="*/ 597159 h 2995126"/>
                <a:gd name="connsiteX26" fmla="*/ 1156996 w 6083559"/>
                <a:gd name="connsiteY26" fmla="*/ 606489 h 2995126"/>
                <a:gd name="connsiteX27" fmla="*/ 1175657 w 6083559"/>
                <a:gd name="connsiteY27" fmla="*/ 629816 h 2995126"/>
                <a:gd name="connsiteX28" fmla="*/ 1194318 w 6083559"/>
                <a:gd name="connsiteY28" fmla="*/ 653142 h 2995126"/>
                <a:gd name="connsiteX29" fmla="*/ 1198983 w 6083559"/>
                <a:gd name="connsiteY29" fmla="*/ 671804 h 2995126"/>
                <a:gd name="connsiteX30" fmla="*/ 1208314 w 6083559"/>
                <a:gd name="connsiteY30" fmla="*/ 699795 h 2995126"/>
                <a:gd name="connsiteX31" fmla="*/ 1212979 w 6083559"/>
                <a:gd name="connsiteY31" fmla="*/ 713791 h 2995126"/>
                <a:gd name="connsiteX32" fmla="*/ 1222310 w 6083559"/>
                <a:gd name="connsiteY32" fmla="*/ 727787 h 2995126"/>
                <a:gd name="connsiteX33" fmla="*/ 1240971 w 6083559"/>
                <a:gd name="connsiteY33" fmla="*/ 769775 h 2995126"/>
                <a:gd name="connsiteX34" fmla="*/ 1264298 w 6083559"/>
                <a:gd name="connsiteY34" fmla="*/ 811763 h 2995126"/>
                <a:gd name="connsiteX35" fmla="*/ 1273628 w 6083559"/>
                <a:gd name="connsiteY35" fmla="*/ 825759 h 2995126"/>
                <a:gd name="connsiteX36" fmla="*/ 1282959 w 6083559"/>
                <a:gd name="connsiteY36" fmla="*/ 853751 h 2995126"/>
                <a:gd name="connsiteX37" fmla="*/ 1287624 w 6083559"/>
                <a:gd name="connsiteY37" fmla="*/ 867746 h 2995126"/>
                <a:gd name="connsiteX38" fmla="*/ 1292289 w 6083559"/>
                <a:gd name="connsiteY38" fmla="*/ 886408 h 2995126"/>
                <a:gd name="connsiteX39" fmla="*/ 1329612 w 6083559"/>
                <a:gd name="connsiteY39" fmla="*/ 886408 h 2995126"/>
                <a:gd name="connsiteX40" fmla="*/ 1362269 w 6083559"/>
                <a:gd name="connsiteY40" fmla="*/ 942391 h 2995126"/>
                <a:gd name="connsiteX41" fmla="*/ 1385596 w 6083559"/>
                <a:gd name="connsiteY41" fmla="*/ 975048 h 2995126"/>
                <a:gd name="connsiteX42" fmla="*/ 1394926 w 6083559"/>
                <a:gd name="connsiteY42" fmla="*/ 1003040 h 2995126"/>
                <a:gd name="connsiteX43" fmla="*/ 1404257 w 6083559"/>
                <a:gd name="connsiteY43" fmla="*/ 1017036 h 2995126"/>
                <a:gd name="connsiteX44" fmla="*/ 1418253 w 6083559"/>
                <a:gd name="connsiteY44" fmla="*/ 1073020 h 2995126"/>
                <a:gd name="connsiteX45" fmla="*/ 1422918 w 6083559"/>
                <a:gd name="connsiteY45" fmla="*/ 1087016 h 2995126"/>
                <a:gd name="connsiteX46" fmla="*/ 1464906 w 6083559"/>
                <a:gd name="connsiteY46" fmla="*/ 1087016 h 2995126"/>
                <a:gd name="connsiteX47" fmla="*/ 1464906 w 6083559"/>
                <a:gd name="connsiteY47" fmla="*/ 1119673 h 2995126"/>
                <a:gd name="connsiteX48" fmla="*/ 1525555 w 6083559"/>
                <a:gd name="connsiteY48" fmla="*/ 1119673 h 2995126"/>
                <a:gd name="connsiteX49" fmla="*/ 1544216 w 6083559"/>
                <a:gd name="connsiteY49" fmla="*/ 1138334 h 2995126"/>
                <a:gd name="connsiteX50" fmla="*/ 1544216 w 6083559"/>
                <a:gd name="connsiteY50" fmla="*/ 1203648 h 2995126"/>
                <a:gd name="connsiteX51" fmla="*/ 1576873 w 6083559"/>
                <a:gd name="connsiteY51" fmla="*/ 1203648 h 2995126"/>
                <a:gd name="connsiteX52" fmla="*/ 1576873 w 6083559"/>
                <a:gd name="connsiteY52" fmla="*/ 1259632 h 2995126"/>
                <a:gd name="connsiteX53" fmla="*/ 1618861 w 6083559"/>
                <a:gd name="connsiteY53" fmla="*/ 1296955 h 2995126"/>
                <a:gd name="connsiteX54" fmla="*/ 1637522 w 6083559"/>
                <a:gd name="connsiteY54" fmla="*/ 1394926 h 2995126"/>
                <a:gd name="connsiteX55" fmla="*/ 1688840 w 6083559"/>
                <a:gd name="connsiteY55" fmla="*/ 1394926 h 2995126"/>
                <a:gd name="connsiteX56" fmla="*/ 1712167 w 6083559"/>
                <a:gd name="connsiteY56" fmla="*/ 1432248 h 2995126"/>
                <a:gd name="connsiteX57" fmla="*/ 1726163 w 6083559"/>
                <a:gd name="connsiteY57" fmla="*/ 1469571 h 2995126"/>
                <a:gd name="connsiteX58" fmla="*/ 1735493 w 6083559"/>
                <a:gd name="connsiteY58" fmla="*/ 1502228 h 2995126"/>
                <a:gd name="connsiteX59" fmla="*/ 1782147 w 6083559"/>
                <a:gd name="connsiteY59" fmla="*/ 1502228 h 2995126"/>
                <a:gd name="connsiteX60" fmla="*/ 1782147 w 6083559"/>
                <a:gd name="connsiteY60" fmla="*/ 1562877 h 2995126"/>
                <a:gd name="connsiteX61" fmla="*/ 1959428 w 6083559"/>
                <a:gd name="connsiteY61" fmla="*/ 1562877 h 2995126"/>
                <a:gd name="connsiteX62" fmla="*/ 1959428 w 6083559"/>
                <a:gd name="connsiteY62" fmla="*/ 1600200 h 2995126"/>
                <a:gd name="connsiteX63" fmla="*/ 2132045 w 6083559"/>
                <a:gd name="connsiteY63" fmla="*/ 1600200 h 2995126"/>
                <a:gd name="connsiteX64" fmla="*/ 2132045 w 6083559"/>
                <a:gd name="connsiteY64" fmla="*/ 1660848 h 2995126"/>
                <a:gd name="connsiteX65" fmla="*/ 2174032 w 6083559"/>
                <a:gd name="connsiteY65" fmla="*/ 1660848 h 2995126"/>
                <a:gd name="connsiteX66" fmla="*/ 2174032 w 6083559"/>
                <a:gd name="connsiteY66" fmla="*/ 1688840 h 2995126"/>
                <a:gd name="connsiteX67" fmla="*/ 2272004 w 6083559"/>
                <a:gd name="connsiteY67" fmla="*/ 1688840 h 2995126"/>
                <a:gd name="connsiteX68" fmla="*/ 2272004 w 6083559"/>
                <a:gd name="connsiteY68" fmla="*/ 1721497 h 2995126"/>
                <a:gd name="connsiteX69" fmla="*/ 2304661 w 6083559"/>
                <a:gd name="connsiteY69" fmla="*/ 1721497 h 2995126"/>
                <a:gd name="connsiteX70" fmla="*/ 2332653 w 6083559"/>
                <a:gd name="connsiteY70" fmla="*/ 1749489 h 2995126"/>
                <a:gd name="connsiteX71" fmla="*/ 2332653 w 6083559"/>
                <a:gd name="connsiteY71" fmla="*/ 1875453 h 2995126"/>
                <a:gd name="connsiteX72" fmla="*/ 2425959 w 6083559"/>
                <a:gd name="connsiteY72" fmla="*/ 1875453 h 2995126"/>
                <a:gd name="connsiteX73" fmla="*/ 2425959 w 6083559"/>
                <a:gd name="connsiteY73" fmla="*/ 1917440 h 2995126"/>
                <a:gd name="connsiteX74" fmla="*/ 2514600 w 6083559"/>
                <a:gd name="connsiteY74" fmla="*/ 1917440 h 2995126"/>
                <a:gd name="connsiteX75" fmla="*/ 2514600 w 6083559"/>
                <a:gd name="connsiteY75" fmla="*/ 1987420 h 2995126"/>
                <a:gd name="connsiteX76" fmla="*/ 2589245 w 6083559"/>
                <a:gd name="connsiteY76" fmla="*/ 1987420 h 2995126"/>
                <a:gd name="connsiteX77" fmla="*/ 2589245 w 6083559"/>
                <a:gd name="connsiteY77" fmla="*/ 2066730 h 2995126"/>
                <a:gd name="connsiteX78" fmla="*/ 2705877 w 6083559"/>
                <a:gd name="connsiteY78" fmla="*/ 2066730 h 2995126"/>
                <a:gd name="connsiteX79" fmla="*/ 2705877 w 6083559"/>
                <a:gd name="connsiteY79" fmla="*/ 2113383 h 2995126"/>
                <a:gd name="connsiteX80" fmla="*/ 2808514 w 6083559"/>
                <a:gd name="connsiteY80" fmla="*/ 2113383 h 2995126"/>
                <a:gd name="connsiteX81" fmla="*/ 2808514 w 6083559"/>
                <a:gd name="connsiteY81" fmla="*/ 2225351 h 2995126"/>
                <a:gd name="connsiteX82" fmla="*/ 2901820 w 6083559"/>
                <a:gd name="connsiteY82" fmla="*/ 2225351 h 2995126"/>
                <a:gd name="connsiteX83" fmla="*/ 2901820 w 6083559"/>
                <a:gd name="connsiteY83" fmla="*/ 2262673 h 2995126"/>
                <a:gd name="connsiteX84" fmla="*/ 2962469 w 6083559"/>
                <a:gd name="connsiteY84" fmla="*/ 2262673 h 2995126"/>
                <a:gd name="connsiteX85" fmla="*/ 2962469 w 6083559"/>
                <a:gd name="connsiteY85" fmla="*/ 2313991 h 2995126"/>
                <a:gd name="connsiteX86" fmla="*/ 3018453 w 6083559"/>
                <a:gd name="connsiteY86" fmla="*/ 2313991 h 2995126"/>
                <a:gd name="connsiteX87" fmla="*/ 3018453 w 6083559"/>
                <a:gd name="connsiteY87" fmla="*/ 2355979 h 2995126"/>
                <a:gd name="connsiteX88" fmla="*/ 3135085 w 6083559"/>
                <a:gd name="connsiteY88" fmla="*/ 2355979 h 2995126"/>
                <a:gd name="connsiteX89" fmla="*/ 3135085 w 6083559"/>
                <a:gd name="connsiteY89" fmla="*/ 2453951 h 2995126"/>
                <a:gd name="connsiteX90" fmla="*/ 3820885 w 6083559"/>
                <a:gd name="connsiteY90" fmla="*/ 2453951 h 2995126"/>
                <a:gd name="connsiteX91" fmla="*/ 3820885 w 6083559"/>
                <a:gd name="connsiteY91" fmla="*/ 2551922 h 2995126"/>
                <a:gd name="connsiteX92" fmla="*/ 4618653 w 6083559"/>
                <a:gd name="connsiteY92" fmla="*/ 2551922 h 2995126"/>
                <a:gd name="connsiteX93" fmla="*/ 4618653 w 6083559"/>
                <a:gd name="connsiteY93" fmla="*/ 2775857 h 2995126"/>
                <a:gd name="connsiteX94" fmla="*/ 6083559 w 6083559"/>
                <a:gd name="connsiteY94" fmla="*/ 2775857 h 2995126"/>
                <a:gd name="connsiteX95" fmla="*/ 6083559 w 6083559"/>
                <a:gd name="connsiteY95" fmla="*/ 2995126 h 2995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083559" h="2995126">
                  <a:moveTo>
                    <a:pt x="0" y="0"/>
                  </a:moveTo>
                  <a:lnTo>
                    <a:pt x="191277" y="0"/>
                  </a:lnTo>
                  <a:lnTo>
                    <a:pt x="191277" y="32657"/>
                  </a:lnTo>
                  <a:lnTo>
                    <a:pt x="326571" y="32657"/>
                  </a:lnTo>
                  <a:lnTo>
                    <a:pt x="326571" y="51318"/>
                  </a:lnTo>
                  <a:lnTo>
                    <a:pt x="405881" y="51318"/>
                  </a:lnTo>
                  <a:lnTo>
                    <a:pt x="405881" y="88640"/>
                  </a:lnTo>
                  <a:lnTo>
                    <a:pt x="527179" y="88640"/>
                  </a:lnTo>
                  <a:lnTo>
                    <a:pt x="545840" y="111967"/>
                  </a:lnTo>
                  <a:cubicBezTo>
                    <a:pt x="555171" y="122853"/>
                    <a:pt x="563263" y="134936"/>
                    <a:pt x="573832" y="144624"/>
                  </a:cubicBezTo>
                  <a:cubicBezTo>
                    <a:pt x="582098" y="152202"/>
                    <a:pt x="601824" y="163285"/>
                    <a:pt x="601824" y="163285"/>
                  </a:cubicBezTo>
                  <a:lnTo>
                    <a:pt x="657808" y="163285"/>
                  </a:lnTo>
                  <a:lnTo>
                    <a:pt x="657808" y="219269"/>
                  </a:lnTo>
                  <a:lnTo>
                    <a:pt x="695130" y="219269"/>
                  </a:lnTo>
                  <a:lnTo>
                    <a:pt x="732453" y="303244"/>
                  </a:lnTo>
                  <a:lnTo>
                    <a:pt x="774440" y="303244"/>
                  </a:lnTo>
                  <a:lnTo>
                    <a:pt x="783771" y="368559"/>
                  </a:lnTo>
                  <a:lnTo>
                    <a:pt x="844420" y="368559"/>
                  </a:lnTo>
                  <a:lnTo>
                    <a:pt x="844420" y="391885"/>
                  </a:lnTo>
                  <a:lnTo>
                    <a:pt x="891073" y="391885"/>
                  </a:lnTo>
                  <a:lnTo>
                    <a:pt x="891073" y="443204"/>
                  </a:lnTo>
                  <a:lnTo>
                    <a:pt x="998375" y="443204"/>
                  </a:lnTo>
                  <a:lnTo>
                    <a:pt x="998375" y="517848"/>
                  </a:lnTo>
                  <a:lnTo>
                    <a:pt x="1091681" y="517848"/>
                  </a:lnTo>
                  <a:lnTo>
                    <a:pt x="1115008" y="564502"/>
                  </a:lnTo>
                  <a:cubicBezTo>
                    <a:pt x="1124339" y="575388"/>
                    <a:pt x="1132862" y="587021"/>
                    <a:pt x="1143000" y="597159"/>
                  </a:cubicBezTo>
                  <a:cubicBezTo>
                    <a:pt x="1146965" y="601124"/>
                    <a:pt x="1153493" y="602111"/>
                    <a:pt x="1156996" y="606489"/>
                  </a:cubicBezTo>
                  <a:cubicBezTo>
                    <a:pt x="1182752" y="638683"/>
                    <a:pt x="1135543" y="603073"/>
                    <a:pt x="1175657" y="629816"/>
                  </a:cubicBezTo>
                  <a:cubicBezTo>
                    <a:pt x="1190908" y="675573"/>
                    <a:pt x="1166182" y="610937"/>
                    <a:pt x="1194318" y="653142"/>
                  </a:cubicBezTo>
                  <a:cubicBezTo>
                    <a:pt x="1197875" y="658477"/>
                    <a:pt x="1197140" y="665662"/>
                    <a:pt x="1198983" y="671804"/>
                  </a:cubicBezTo>
                  <a:cubicBezTo>
                    <a:pt x="1201809" y="681224"/>
                    <a:pt x="1205204" y="690465"/>
                    <a:pt x="1208314" y="699795"/>
                  </a:cubicBezTo>
                  <a:cubicBezTo>
                    <a:pt x="1209869" y="704460"/>
                    <a:pt x="1210251" y="709699"/>
                    <a:pt x="1212979" y="713791"/>
                  </a:cubicBezTo>
                  <a:lnTo>
                    <a:pt x="1222310" y="727787"/>
                  </a:lnTo>
                  <a:cubicBezTo>
                    <a:pt x="1233413" y="761098"/>
                    <a:pt x="1226184" y="747596"/>
                    <a:pt x="1240971" y="769775"/>
                  </a:cubicBezTo>
                  <a:cubicBezTo>
                    <a:pt x="1249182" y="794411"/>
                    <a:pt x="1242907" y="779677"/>
                    <a:pt x="1264298" y="811763"/>
                  </a:cubicBezTo>
                  <a:cubicBezTo>
                    <a:pt x="1267408" y="816428"/>
                    <a:pt x="1271855" y="820440"/>
                    <a:pt x="1273628" y="825759"/>
                  </a:cubicBezTo>
                  <a:lnTo>
                    <a:pt x="1282959" y="853751"/>
                  </a:lnTo>
                  <a:lnTo>
                    <a:pt x="1287624" y="867746"/>
                  </a:lnTo>
                  <a:cubicBezTo>
                    <a:pt x="1292781" y="883217"/>
                    <a:pt x="1292289" y="876825"/>
                    <a:pt x="1292289" y="886408"/>
                  </a:cubicBezTo>
                  <a:lnTo>
                    <a:pt x="1329612" y="886408"/>
                  </a:lnTo>
                  <a:lnTo>
                    <a:pt x="1362269" y="942391"/>
                  </a:lnTo>
                  <a:cubicBezTo>
                    <a:pt x="1370045" y="953277"/>
                    <a:pt x="1379254" y="963269"/>
                    <a:pt x="1385596" y="975048"/>
                  </a:cubicBezTo>
                  <a:cubicBezTo>
                    <a:pt x="1390259" y="983708"/>
                    <a:pt x="1389470" y="994857"/>
                    <a:pt x="1394926" y="1003040"/>
                  </a:cubicBezTo>
                  <a:lnTo>
                    <a:pt x="1404257" y="1017036"/>
                  </a:lnTo>
                  <a:cubicBezTo>
                    <a:pt x="1423110" y="1073598"/>
                    <a:pt x="1405688" y="1016480"/>
                    <a:pt x="1418253" y="1073020"/>
                  </a:cubicBezTo>
                  <a:cubicBezTo>
                    <a:pt x="1419320" y="1077821"/>
                    <a:pt x="1422918" y="1087016"/>
                    <a:pt x="1422918" y="1087016"/>
                  </a:cubicBezTo>
                  <a:lnTo>
                    <a:pt x="1464906" y="1087016"/>
                  </a:lnTo>
                  <a:lnTo>
                    <a:pt x="1464906" y="1119673"/>
                  </a:lnTo>
                  <a:lnTo>
                    <a:pt x="1525555" y="1119673"/>
                  </a:lnTo>
                  <a:lnTo>
                    <a:pt x="1544216" y="1138334"/>
                  </a:lnTo>
                  <a:lnTo>
                    <a:pt x="1544216" y="1203648"/>
                  </a:lnTo>
                  <a:lnTo>
                    <a:pt x="1576873" y="1203648"/>
                  </a:lnTo>
                  <a:lnTo>
                    <a:pt x="1576873" y="1259632"/>
                  </a:lnTo>
                  <a:lnTo>
                    <a:pt x="1618861" y="1296955"/>
                  </a:lnTo>
                  <a:cubicBezTo>
                    <a:pt x="1646563" y="1352359"/>
                    <a:pt x="1637522" y="1320368"/>
                    <a:pt x="1637522" y="1394926"/>
                  </a:cubicBezTo>
                  <a:lnTo>
                    <a:pt x="1688840" y="1394926"/>
                  </a:lnTo>
                  <a:lnTo>
                    <a:pt x="1712167" y="1432248"/>
                  </a:lnTo>
                  <a:cubicBezTo>
                    <a:pt x="1716832" y="1444689"/>
                    <a:pt x="1721694" y="1457058"/>
                    <a:pt x="1726163" y="1469571"/>
                  </a:cubicBezTo>
                  <a:cubicBezTo>
                    <a:pt x="1735985" y="1497073"/>
                    <a:pt x="1735493" y="1488038"/>
                    <a:pt x="1735493" y="1502228"/>
                  </a:cubicBezTo>
                  <a:lnTo>
                    <a:pt x="1782147" y="1502228"/>
                  </a:lnTo>
                  <a:lnTo>
                    <a:pt x="1782147" y="1562877"/>
                  </a:lnTo>
                  <a:lnTo>
                    <a:pt x="1959428" y="1562877"/>
                  </a:lnTo>
                  <a:lnTo>
                    <a:pt x="1959428" y="1600200"/>
                  </a:lnTo>
                  <a:lnTo>
                    <a:pt x="2132045" y="1600200"/>
                  </a:lnTo>
                  <a:lnTo>
                    <a:pt x="2132045" y="1660848"/>
                  </a:lnTo>
                  <a:lnTo>
                    <a:pt x="2174032" y="1660848"/>
                  </a:lnTo>
                  <a:lnTo>
                    <a:pt x="2174032" y="1688840"/>
                  </a:lnTo>
                  <a:lnTo>
                    <a:pt x="2272004" y="1688840"/>
                  </a:lnTo>
                  <a:lnTo>
                    <a:pt x="2272004" y="1721497"/>
                  </a:lnTo>
                  <a:lnTo>
                    <a:pt x="2304661" y="1721497"/>
                  </a:lnTo>
                  <a:lnTo>
                    <a:pt x="2332653" y="1749489"/>
                  </a:lnTo>
                  <a:lnTo>
                    <a:pt x="2332653" y="1875453"/>
                  </a:lnTo>
                  <a:lnTo>
                    <a:pt x="2425959" y="1875453"/>
                  </a:lnTo>
                  <a:lnTo>
                    <a:pt x="2425959" y="1917440"/>
                  </a:lnTo>
                  <a:lnTo>
                    <a:pt x="2514600" y="1917440"/>
                  </a:lnTo>
                  <a:lnTo>
                    <a:pt x="2514600" y="1987420"/>
                  </a:lnTo>
                  <a:lnTo>
                    <a:pt x="2589245" y="1987420"/>
                  </a:lnTo>
                  <a:lnTo>
                    <a:pt x="2589245" y="2066730"/>
                  </a:lnTo>
                  <a:lnTo>
                    <a:pt x="2705877" y="2066730"/>
                  </a:lnTo>
                  <a:lnTo>
                    <a:pt x="2705877" y="2113383"/>
                  </a:lnTo>
                  <a:lnTo>
                    <a:pt x="2808514" y="2113383"/>
                  </a:lnTo>
                  <a:lnTo>
                    <a:pt x="2808514" y="2225351"/>
                  </a:lnTo>
                  <a:lnTo>
                    <a:pt x="2901820" y="2225351"/>
                  </a:lnTo>
                  <a:lnTo>
                    <a:pt x="2901820" y="2262673"/>
                  </a:lnTo>
                  <a:lnTo>
                    <a:pt x="2962469" y="2262673"/>
                  </a:lnTo>
                  <a:lnTo>
                    <a:pt x="2962469" y="2313991"/>
                  </a:lnTo>
                  <a:lnTo>
                    <a:pt x="3018453" y="2313991"/>
                  </a:lnTo>
                  <a:lnTo>
                    <a:pt x="3018453" y="2355979"/>
                  </a:lnTo>
                  <a:lnTo>
                    <a:pt x="3135085" y="2355979"/>
                  </a:lnTo>
                  <a:lnTo>
                    <a:pt x="3135085" y="2453951"/>
                  </a:lnTo>
                  <a:lnTo>
                    <a:pt x="3820885" y="2453951"/>
                  </a:lnTo>
                  <a:lnTo>
                    <a:pt x="3820885" y="2551922"/>
                  </a:lnTo>
                  <a:lnTo>
                    <a:pt x="4618653" y="2551922"/>
                  </a:lnTo>
                  <a:lnTo>
                    <a:pt x="4618653" y="2775857"/>
                  </a:lnTo>
                  <a:lnTo>
                    <a:pt x="6083559" y="2775857"/>
                  </a:lnTo>
                  <a:lnTo>
                    <a:pt x="6083559" y="2995126"/>
                  </a:lnTo>
                </a:path>
              </a:pathLst>
            </a:custGeom>
            <a:no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Forme libre : forme 24">
              <a:extLst>
                <a:ext uri="{FF2B5EF4-FFF2-40B4-BE49-F238E27FC236}">
                  <a16:creationId xmlns:a16="http://schemas.microsoft.com/office/drawing/2014/main" id="{58DEF8B1-A7F3-4FF4-ACF9-C7D1C830A6DF}"/>
                </a:ext>
              </a:extLst>
            </p:cNvPr>
            <p:cNvSpPr/>
            <p:nvPr/>
          </p:nvSpPr>
          <p:spPr>
            <a:xfrm>
              <a:off x="1138335" y="993710"/>
              <a:ext cx="3522306" cy="3013788"/>
            </a:xfrm>
            <a:custGeom>
              <a:avLst/>
              <a:gdLst>
                <a:gd name="connsiteX0" fmla="*/ 0 w 3522306"/>
                <a:gd name="connsiteY0" fmla="*/ 0 h 3013788"/>
                <a:gd name="connsiteX1" fmla="*/ 233265 w 3522306"/>
                <a:gd name="connsiteY1" fmla="*/ 0 h 3013788"/>
                <a:gd name="connsiteX2" fmla="*/ 233265 w 3522306"/>
                <a:gd name="connsiteY2" fmla="*/ 65314 h 3013788"/>
                <a:gd name="connsiteX3" fmla="*/ 261257 w 3522306"/>
                <a:gd name="connsiteY3" fmla="*/ 65314 h 3013788"/>
                <a:gd name="connsiteX4" fmla="*/ 261257 w 3522306"/>
                <a:gd name="connsiteY4" fmla="*/ 139959 h 3013788"/>
                <a:gd name="connsiteX5" fmla="*/ 303245 w 3522306"/>
                <a:gd name="connsiteY5" fmla="*/ 139959 h 3013788"/>
                <a:gd name="connsiteX6" fmla="*/ 303245 w 3522306"/>
                <a:gd name="connsiteY6" fmla="*/ 167951 h 3013788"/>
                <a:gd name="connsiteX7" fmla="*/ 354563 w 3522306"/>
                <a:gd name="connsiteY7" fmla="*/ 167951 h 3013788"/>
                <a:gd name="connsiteX8" fmla="*/ 354563 w 3522306"/>
                <a:gd name="connsiteY8" fmla="*/ 214604 h 3013788"/>
                <a:gd name="connsiteX9" fmla="*/ 415212 w 3522306"/>
                <a:gd name="connsiteY9" fmla="*/ 261257 h 3013788"/>
                <a:gd name="connsiteX10" fmla="*/ 447869 w 3522306"/>
                <a:gd name="connsiteY10" fmla="*/ 289249 h 3013788"/>
                <a:gd name="connsiteX11" fmla="*/ 466530 w 3522306"/>
                <a:gd name="connsiteY11" fmla="*/ 317241 h 3013788"/>
                <a:gd name="connsiteX12" fmla="*/ 475861 w 3522306"/>
                <a:gd name="connsiteY12" fmla="*/ 331237 h 3013788"/>
                <a:gd name="connsiteX13" fmla="*/ 485192 w 3522306"/>
                <a:gd name="connsiteY13" fmla="*/ 363894 h 3013788"/>
                <a:gd name="connsiteX14" fmla="*/ 494522 w 3522306"/>
                <a:gd name="connsiteY14" fmla="*/ 391886 h 3013788"/>
                <a:gd name="connsiteX15" fmla="*/ 522514 w 3522306"/>
                <a:gd name="connsiteY15" fmla="*/ 447870 h 3013788"/>
                <a:gd name="connsiteX16" fmla="*/ 531845 w 3522306"/>
                <a:gd name="connsiteY16" fmla="*/ 475861 h 3013788"/>
                <a:gd name="connsiteX17" fmla="*/ 550506 w 3522306"/>
                <a:gd name="connsiteY17" fmla="*/ 503853 h 3013788"/>
                <a:gd name="connsiteX18" fmla="*/ 559836 w 3522306"/>
                <a:gd name="connsiteY18" fmla="*/ 531845 h 3013788"/>
                <a:gd name="connsiteX19" fmla="*/ 564502 w 3522306"/>
                <a:gd name="connsiteY19" fmla="*/ 545841 h 3013788"/>
                <a:gd name="connsiteX20" fmla="*/ 573832 w 3522306"/>
                <a:gd name="connsiteY20" fmla="*/ 569168 h 3013788"/>
                <a:gd name="connsiteX21" fmla="*/ 615820 w 3522306"/>
                <a:gd name="connsiteY21" fmla="*/ 569168 h 3013788"/>
                <a:gd name="connsiteX22" fmla="*/ 648477 w 3522306"/>
                <a:gd name="connsiteY22" fmla="*/ 765110 h 3013788"/>
                <a:gd name="connsiteX23" fmla="*/ 685800 w 3522306"/>
                <a:gd name="connsiteY23" fmla="*/ 765110 h 3013788"/>
                <a:gd name="connsiteX24" fmla="*/ 685800 w 3522306"/>
                <a:gd name="connsiteY24" fmla="*/ 821094 h 3013788"/>
                <a:gd name="connsiteX25" fmla="*/ 755779 w 3522306"/>
                <a:gd name="connsiteY25" fmla="*/ 821094 h 3013788"/>
                <a:gd name="connsiteX26" fmla="*/ 774441 w 3522306"/>
                <a:gd name="connsiteY26" fmla="*/ 839756 h 3013788"/>
                <a:gd name="connsiteX27" fmla="*/ 774441 w 3522306"/>
                <a:gd name="connsiteY27" fmla="*/ 965719 h 3013788"/>
                <a:gd name="connsiteX28" fmla="*/ 825759 w 3522306"/>
                <a:gd name="connsiteY28" fmla="*/ 1017037 h 3013788"/>
                <a:gd name="connsiteX29" fmla="*/ 881743 w 3522306"/>
                <a:gd name="connsiteY29" fmla="*/ 1017037 h 3013788"/>
                <a:gd name="connsiteX30" fmla="*/ 895738 w 3522306"/>
                <a:gd name="connsiteY30" fmla="*/ 1054359 h 3013788"/>
                <a:gd name="connsiteX31" fmla="*/ 909734 w 3522306"/>
                <a:gd name="connsiteY31" fmla="*/ 1059025 h 3013788"/>
                <a:gd name="connsiteX32" fmla="*/ 937726 w 3522306"/>
                <a:gd name="connsiteY32" fmla="*/ 1077686 h 3013788"/>
                <a:gd name="connsiteX33" fmla="*/ 947057 w 3522306"/>
                <a:gd name="connsiteY33" fmla="*/ 1105678 h 3013788"/>
                <a:gd name="connsiteX34" fmla="*/ 975049 w 3522306"/>
                <a:gd name="connsiteY34" fmla="*/ 1147666 h 3013788"/>
                <a:gd name="connsiteX35" fmla="*/ 993710 w 3522306"/>
                <a:gd name="connsiteY35" fmla="*/ 1175657 h 3013788"/>
                <a:gd name="connsiteX36" fmla="*/ 1003041 w 3522306"/>
                <a:gd name="connsiteY36" fmla="*/ 1189653 h 3013788"/>
                <a:gd name="connsiteX37" fmla="*/ 1007706 w 3522306"/>
                <a:gd name="connsiteY37" fmla="*/ 1212980 h 3013788"/>
                <a:gd name="connsiteX38" fmla="*/ 1017036 w 3522306"/>
                <a:gd name="connsiteY38" fmla="*/ 1250302 h 3013788"/>
                <a:gd name="connsiteX39" fmla="*/ 1021702 w 3522306"/>
                <a:gd name="connsiteY39" fmla="*/ 1278294 h 3013788"/>
                <a:gd name="connsiteX40" fmla="*/ 1026367 w 3522306"/>
                <a:gd name="connsiteY40" fmla="*/ 1310951 h 3013788"/>
                <a:gd name="connsiteX41" fmla="*/ 1031032 w 3522306"/>
                <a:gd name="connsiteY41" fmla="*/ 1324947 h 3013788"/>
                <a:gd name="connsiteX42" fmla="*/ 1040363 w 3522306"/>
                <a:gd name="connsiteY42" fmla="*/ 1371600 h 3013788"/>
                <a:gd name="connsiteX43" fmla="*/ 1059024 w 3522306"/>
                <a:gd name="connsiteY43" fmla="*/ 1399592 h 3013788"/>
                <a:gd name="connsiteX44" fmla="*/ 1068355 w 3522306"/>
                <a:gd name="connsiteY44" fmla="*/ 1413588 h 3013788"/>
                <a:gd name="connsiteX45" fmla="*/ 1087016 w 3522306"/>
                <a:gd name="connsiteY45" fmla="*/ 1455576 h 3013788"/>
                <a:gd name="connsiteX46" fmla="*/ 1096347 w 3522306"/>
                <a:gd name="connsiteY46" fmla="*/ 1483568 h 3013788"/>
                <a:gd name="connsiteX47" fmla="*/ 1105677 w 3522306"/>
                <a:gd name="connsiteY47" fmla="*/ 1520890 h 3013788"/>
                <a:gd name="connsiteX48" fmla="*/ 1115008 w 3522306"/>
                <a:gd name="connsiteY48" fmla="*/ 1548882 h 3013788"/>
                <a:gd name="connsiteX49" fmla="*/ 1119673 w 3522306"/>
                <a:gd name="connsiteY49" fmla="*/ 1562878 h 3013788"/>
                <a:gd name="connsiteX50" fmla="*/ 1133669 w 3522306"/>
                <a:gd name="connsiteY50" fmla="*/ 1576874 h 3013788"/>
                <a:gd name="connsiteX51" fmla="*/ 1143000 w 3522306"/>
                <a:gd name="connsiteY51" fmla="*/ 1604866 h 3013788"/>
                <a:gd name="connsiteX52" fmla="*/ 1152330 w 3522306"/>
                <a:gd name="connsiteY52" fmla="*/ 1618861 h 3013788"/>
                <a:gd name="connsiteX53" fmla="*/ 1161661 w 3522306"/>
                <a:gd name="connsiteY53" fmla="*/ 1637523 h 3013788"/>
                <a:gd name="connsiteX54" fmla="*/ 1226975 w 3522306"/>
                <a:gd name="connsiteY54" fmla="*/ 1637523 h 3013788"/>
                <a:gd name="connsiteX55" fmla="*/ 1259632 w 3522306"/>
                <a:gd name="connsiteY55" fmla="*/ 1744825 h 3013788"/>
                <a:gd name="connsiteX56" fmla="*/ 1259632 w 3522306"/>
                <a:gd name="connsiteY56" fmla="*/ 1786812 h 3013788"/>
                <a:gd name="connsiteX57" fmla="*/ 1296955 w 3522306"/>
                <a:gd name="connsiteY57" fmla="*/ 1791478 h 3013788"/>
                <a:gd name="connsiteX58" fmla="*/ 1329612 w 3522306"/>
                <a:gd name="connsiteY58" fmla="*/ 1819470 h 3013788"/>
                <a:gd name="connsiteX59" fmla="*/ 1343608 w 3522306"/>
                <a:gd name="connsiteY59" fmla="*/ 1828800 h 3013788"/>
                <a:gd name="connsiteX60" fmla="*/ 1362269 w 3522306"/>
                <a:gd name="connsiteY60" fmla="*/ 1870788 h 3013788"/>
                <a:gd name="connsiteX61" fmla="*/ 1376265 w 3522306"/>
                <a:gd name="connsiteY61" fmla="*/ 1880119 h 3013788"/>
                <a:gd name="connsiteX62" fmla="*/ 1390261 w 3522306"/>
                <a:gd name="connsiteY62" fmla="*/ 1908110 h 3013788"/>
                <a:gd name="connsiteX63" fmla="*/ 1404257 w 3522306"/>
                <a:gd name="connsiteY63" fmla="*/ 1917441 h 3013788"/>
                <a:gd name="connsiteX64" fmla="*/ 1408922 w 3522306"/>
                <a:gd name="connsiteY64" fmla="*/ 1931437 h 3013788"/>
                <a:gd name="connsiteX65" fmla="*/ 1469571 w 3522306"/>
                <a:gd name="connsiteY65" fmla="*/ 1931437 h 3013788"/>
                <a:gd name="connsiteX66" fmla="*/ 1502228 w 3522306"/>
                <a:gd name="connsiteY66" fmla="*/ 2034074 h 3013788"/>
                <a:gd name="connsiteX67" fmla="*/ 1502228 w 3522306"/>
                <a:gd name="connsiteY67" fmla="*/ 2118049 h 3013788"/>
                <a:gd name="connsiteX68" fmla="*/ 1544216 w 3522306"/>
                <a:gd name="connsiteY68" fmla="*/ 2118049 h 3013788"/>
                <a:gd name="connsiteX69" fmla="*/ 1544216 w 3522306"/>
                <a:gd name="connsiteY69" fmla="*/ 2150706 h 3013788"/>
                <a:gd name="connsiteX70" fmla="*/ 1614196 w 3522306"/>
                <a:gd name="connsiteY70" fmla="*/ 2150706 h 3013788"/>
                <a:gd name="connsiteX71" fmla="*/ 1614196 w 3522306"/>
                <a:gd name="connsiteY71" fmla="*/ 2211355 h 3013788"/>
                <a:gd name="connsiteX72" fmla="*/ 1651518 w 3522306"/>
                <a:gd name="connsiteY72" fmla="*/ 2211355 h 3013788"/>
                <a:gd name="connsiteX73" fmla="*/ 1651518 w 3522306"/>
                <a:gd name="connsiteY73" fmla="*/ 2244012 h 3013788"/>
                <a:gd name="connsiteX74" fmla="*/ 1698171 w 3522306"/>
                <a:gd name="connsiteY74" fmla="*/ 2244012 h 3013788"/>
                <a:gd name="connsiteX75" fmla="*/ 1772816 w 3522306"/>
                <a:gd name="connsiteY75" fmla="*/ 2383972 h 3013788"/>
                <a:gd name="connsiteX76" fmla="*/ 1884783 w 3522306"/>
                <a:gd name="connsiteY76" fmla="*/ 2383972 h 3013788"/>
                <a:gd name="connsiteX77" fmla="*/ 1903445 w 3522306"/>
                <a:gd name="connsiteY77" fmla="*/ 2444621 h 3013788"/>
                <a:gd name="connsiteX78" fmla="*/ 1959428 w 3522306"/>
                <a:gd name="connsiteY78" fmla="*/ 2444621 h 3013788"/>
                <a:gd name="connsiteX79" fmla="*/ 1978089 w 3522306"/>
                <a:gd name="connsiteY79" fmla="*/ 2537927 h 3013788"/>
                <a:gd name="connsiteX80" fmla="*/ 2034073 w 3522306"/>
                <a:gd name="connsiteY80" fmla="*/ 2537927 h 3013788"/>
                <a:gd name="connsiteX81" fmla="*/ 2034073 w 3522306"/>
                <a:gd name="connsiteY81" fmla="*/ 2561253 h 3013788"/>
                <a:gd name="connsiteX82" fmla="*/ 2174032 w 3522306"/>
                <a:gd name="connsiteY82" fmla="*/ 2561253 h 3013788"/>
                <a:gd name="connsiteX83" fmla="*/ 2197359 w 3522306"/>
                <a:gd name="connsiteY83" fmla="*/ 2635898 h 3013788"/>
                <a:gd name="connsiteX84" fmla="*/ 2379306 w 3522306"/>
                <a:gd name="connsiteY84" fmla="*/ 2635898 h 3013788"/>
                <a:gd name="connsiteX85" fmla="*/ 2379306 w 3522306"/>
                <a:gd name="connsiteY85" fmla="*/ 2677886 h 3013788"/>
                <a:gd name="connsiteX86" fmla="*/ 2719873 w 3522306"/>
                <a:gd name="connsiteY86" fmla="*/ 2677886 h 3013788"/>
                <a:gd name="connsiteX87" fmla="*/ 2743200 w 3522306"/>
                <a:gd name="connsiteY87" fmla="*/ 2752531 h 3013788"/>
                <a:gd name="connsiteX88" fmla="*/ 2845836 w 3522306"/>
                <a:gd name="connsiteY88" fmla="*/ 2752531 h 3013788"/>
                <a:gd name="connsiteX89" fmla="*/ 2845836 w 3522306"/>
                <a:gd name="connsiteY89" fmla="*/ 2799184 h 3013788"/>
                <a:gd name="connsiteX90" fmla="*/ 3107094 w 3522306"/>
                <a:gd name="connsiteY90" fmla="*/ 2799184 h 3013788"/>
                <a:gd name="connsiteX91" fmla="*/ 3107094 w 3522306"/>
                <a:gd name="connsiteY91" fmla="*/ 2855168 h 3013788"/>
                <a:gd name="connsiteX92" fmla="*/ 3522306 w 3522306"/>
                <a:gd name="connsiteY92" fmla="*/ 2855168 h 3013788"/>
                <a:gd name="connsiteX93" fmla="*/ 3522306 w 3522306"/>
                <a:gd name="connsiteY93" fmla="*/ 3013788 h 301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3522306" h="3013788">
                  <a:moveTo>
                    <a:pt x="0" y="0"/>
                  </a:moveTo>
                  <a:lnTo>
                    <a:pt x="233265" y="0"/>
                  </a:lnTo>
                  <a:lnTo>
                    <a:pt x="233265" y="65314"/>
                  </a:lnTo>
                  <a:lnTo>
                    <a:pt x="261257" y="65314"/>
                  </a:lnTo>
                  <a:lnTo>
                    <a:pt x="261257" y="139959"/>
                  </a:lnTo>
                  <a:lnTo>
                    <a:pt x="303245" y="139959"/>
                  </a:lnTo>
                  <a:lnTo>
                    <a:pt x="303245" y="167951"/>
                  </a:lnTo>
                  <a:lnTo>
                    <a:pt x="354563" y="167951"/>
                  </a:lnTo>
                  <a:lnTo>
                    <a:pt x="354563" y="214604"/>
                  </a:lnTo>
                  <a:lnTo>
                    <a:pt x="415212" y="261257"/>
                  </a:lnTo>
                  <a:cubicBezTo>
                    <a:pt x="426098" y="270588"/>
                    <a:pt x="438181" y="278680"/>
                    <a:pt x="447869" y="289249"/>
                  </a:cubicBezTo>
                  <a:cubicBezTo>
                    <a:pt x="455447" y="297515"/>
                    <a:pt x="460310" y="307910"/>
                    <a:pt x="466530" y="317241"/>
                  </a:cubicBezTo>
                  <a:lnTo>
                    <a:pt x="475861" y="331237"/>
                  </a:lnTo>
                  <a:cubicBezTo>
                    <a:pt x="491539" y="378273"/>
                    <a:pt x="467618" y="305314"/>
                    <a:pt x="485192" y="363894"/>
                  </a:cubicBezTo>
                  <a:cubicBezTo>
                    <a:pt x="488018" y="373315"/>
                    <a:pt x="489066" y="383702"/>
                    <a:pt x="494522" y="391886"/>
                  </a:cubicBezTo>
                  <a:cubicBezTo>
                    <a:pt x="518638" y="428060"/>
                    <a:pt x="509638" y="409241"/>
                    <a:pt x="522514" y="447870"/>
                  </a:cubicBezTo>
                  <a:cubicBezTo>
                    <a:pt x="522516" y="447875"/>
                    <a:pt x="531841" y="475856"/>
                    <a:pt x="531845" y="475861"/>
                  </a:cubicBezTo>
                  <a:lnTo>
                    <a:pt x="550506" y="503853"/>
                  </a:lnTo>
                  <a:lnTo>
                    <a:pt x="559836" y="531845"/>
                  </a:lnTo>
                  <a:cubicBezTo>
                    <a:pt x="561391" y="536510"/>
                    <a:pt x="561774" y="541749"/>
                    <a:pt x="564502" y="545841"/>
                  </a:cubicBezTo>
                  <a:cubicBezTo>
                    <a:pt x="575557" y="562425"/>
                    <a:pt x="573832" y="554230"/>
                    <a:pt x="573832" y="569168"/>
                  </a:cubicBezTo>
                  <a:lnTo>
                    <a:pt x="615820" y="569168"/>
                  </a:lnTo>
                  <a:lnTo>
                    <a:pt x="648477" y="765110"/>
                  </a:lnTo>
                  <a:lnTo>
                    <a:pt x="685800" y="765110"/>
                  </a:lnTo>
                  <a:lnTo>
                    <a:pt x="685800" y="821094"/>
                  </a:lnTo>
                  <a:lnTo>
                    <a:pt x="755779" y="821094"/>
                  </a:lnTo>
                  <a:lnTo>
                    <a:pt x="774441" y="839756"/>
                  </a:lnTo>
                  <a:lnTo>
                    <a:pt x="774441" y="965719"/>
                  </a:lnTo>
                  <a:lnTo>
                    <a:pt x="825759" y="1017037"/>
                  </a:lnTo>
                  <a:lnTo>
                    <a:pt x="881743" y="1017037"/>
                  </a:lnTo>
                  <a:cubicBezTo>
                    <a:pt x="886408" y="1029478"/>
                    <a:pt x="888368" y="1043304"/>
                    <a:pt x="895738" y="1054359"/>
                  </a:cubicBezTo>
                  <a:cubicBezTo>
                    <a:pt x="898466" y="1058451"/>
                    <a:pt x="905435" y="1056637"/>
                    <a:pt x="909734" y="1059025"/>
                  </a:cubicBezTo>
                  <a:cubicBezTo>
                    <a:pt x="919537" y="1064471"/>
                    <a:pt x="937726" y="1077686"/>
                    <a:pt x="937726" y="1077686"/>
                  </a:cubicBezTo>
                  <a:cubicBezTo>
                    <a:pt x="940836" y="1087017"/>
                    <a:pt x="941601" y="1097494"/>
                    <a:pt x="947057" y="1105678"/>
                  </a:cubicBezTo>
                  <a:lnTo>
                    <a:pt x="975049" y="1147666"/>
                  </a:lnTo>
                  <a:lnTo>
                    <a:pt x="993710" y="1175657"/>
                  </a:lnTo>
                  <a:lnTo>
                    <a:pt x="1003041" y="1189653"/>
                  </a:lnTo>
                  <a:cubicBezTo>
                    <a:pt x="1004596" y="1197429"/>
                    <a:pt x="1005783" y="1205287"/>
                    <a:pt x="1007706" y="1212980"/>
                  </a:cubicBezTo>
                  <a:cubicBezTo>
                    <a:pt x="1018499" y="1256156"/>
                    <a:pt x="1005568" y="1187233"/>
                    <a:pt x="1017036" y="1250302"/>
                  </a:cubicBezTo>
                  <a:cubicBezTo>
                    <a:pt x="1018728" y="1259609"/>
                    <a:pt x="1020264" y="1268945"/>
                    <a:pt x="1021702" y="1278294"/>
                  </a:cubicBezTo>
                  <a:cubicBezTo>
                    <a:pt x="1023374" y="1289162"/>
                    <a:pt x="1024211" y="1300168"/>
                    <a:pt x="1026367" y="1310951"/>
                  </a:cubicBezTo>
                  <a:cubicBezTo>
                    <a:pt x="1027331" y="1315773"/>
                    <a:pt x="1029477" y="1320282"/>
                    <a:pt x="1031032" y="1324947"/>
                  </a:cubicBezTo>
                  <a:cubicBezTo>
                    <a:pt x="1032191" y="1333056"/>
                    <a:pt x="1034101" y="1360327"/>
                    <a:pt x="1040363" y="1371600"/>
                  </a:cubicBezTo>
                  <a:cubicBezTo>
                    <a:pt x="1045809" y="1381403"/>
                    <a:pt x="1052804" y="1390261"/>
                    <a:pt x="1059024" y="1399592"/>
                  </a:cubicBezTo>
                  <a:lnTo>
                    <a:pt x="1068355" y="1413588"/>
                  </a:lnTo>
                  <a:cubicBezTo>
                    <a:pt x="1079458" y="1446899"/>
                    <a:pt x="1072229" y="1433397"/>
                    <a:pt x="1087016" y="1455576"/>
                  </a:cubicBezTo>
                  <a:cubicBezTo>
                    <a:pt x="1090126" y="1464907"/>
                    <a:pt x="1093962" y="1474026"/>
                    <a:pt x="1096347" y="1483568"/>
                  </a:cubicBezTo>
                  <a:cubicBezTo>
                    <a:pt x="1099457" y="1496009"/>
                    <a:pt x="1101622" y="1508725"/>
                    <a:pt x="1105677" y="1520890"/>
                  </a:cubicBezTo>
                  <a:lnTo>
                    <a:pt x="1115008" y="1548882"/>
                  </a:lnTo>
                  <a:cubicBezTo>
                    <a:pt x="1116563" y="1553547"/>
                    <a:pt x="1116196" y="1559401"/>
                    <a:pt x="1119673" y="1562878"/>
                  </a:cubicBezTo>
                  <a:lnTo>
                    <a:pt x="1133669" y="1576874"/>
                  </a:lnTo>
                  <a:cubicBezTo>
                    <a:pt x="1136779" y="1586205"/>
                    <a:pt x="1137544" y="1596682"/>
                    <a:pt x="1143000" y="1604866"/>
                  </a:cubicBezTo>
                  <a:cubicBezTo>
                    <a:pt x="1146110" y="1609531"/>
                    <a:pt x="1149823" y="1613846"/>
                    <a:pt x="1152330" y="1618861"/>
                  </a:cubicBezTo>
                  <a:cubicBezTo>
                    <a:pt x="1163053" y="1640306"/>
                    <a:pt x="1151121" y="1626981"/>
                    <a:pt x="1161661" y="1637523"/>
                  </a:cubicBezTo>
                  <a:lnTo>
                    <a:pt x="1226975" y="1637523"/>
                  </a:lnTo>
                  <a:lnTo>
                    <a:pt x="1259632" y="1744825"/>
                  </a:lnTo>
                  <a:lnTo>
                    <a:pt x="1259632" y="1786812"/>
                  </a:lnTo>
                  <a:lnTo>
                    <a:pt x="1296955" y="1791478"/>
                  </a:lnTo>
                  <a:cubicBezTo>
                    <a:pt x="1307841" y="1800809"/>
                    <a:pt x="1318416" y="1810514"/>
                    <a:pt x="1329612" y="1819470"/>
                  </a:cubicBezTo>
                  <a:cubicBezTo>
                    <a:pt x="1333990" y="1822973"/>
                    <a:pt x="1340636" y="1824045"/>
                    <a:pt x="1343608" y="1828800"/>
                  </a:cubicBezTo>
                  <a:cubicBezTo>
                    <a:pt x="1359009" y="1853443"/>
                    <a:pt x="1345032" y="1853551"/>
                    <a:pt x="1362269" y="1870788"/>
                  </a:cubicBezTo>
                  <a:cubicBezTo>
                    <a:pt x="1366234" y="1874753"/>
                    <a:pt x="1371600" y="1877009"/>
                    <a:pt x="1376265" y="1880119"/>
                  </a:cubicBezTo>
                  <a:cubicBezTo>
                    <a:pt x="1380060" y="1891503"/>
                    <a:pt x="1381217" y="1899066"/>
                    <a:pt x="1390261" y="1908110"/>
                  </a:cubicBezTo>
                  <a:cubicBezTo>
                    <a:pt x="1394226" y="1912075"/>
                    <a:pt x="1399592" y="1914331"/>
                    <a:pt x="1404257" y="1917441"/>
                  </a:cubicBezTo>
                  <a:lnTo>
                    <a:pt x="1408922" y="1931437"/>
                  </a:lnTo>
                  <a:lnTo>
                    <a:pt x="1469571" y="1931437"/>
                  </a:lnTo>
                  <a:lnTo>
                    <a:pt x="1502228" y="2034074"/>
                  </a:lnTo>
                  <a:lnTo>
                    <a:pt x="1502228" y="2118049"/>
                  </a:lnTo>
                  <a:lnTo>
                    <a:pt x="1544216" y="2118049"/>
                  </a:lnTo>
                  <a:lnTo>
                    <a:pt x="1544216" y="2150706"/>
                  </a:lnTo>
                  <a:lnTo>
                    <a:pt x="1614196" y="2150706"/>
                  </a:lnTo>
                  <a:lnTo>
                    <a:pt x="1614196" y="2211355"/>
                  </a:lnTo>
                  <a:lnTo>
                    <a:pt x="1651518" y="2211355"/>
                  </a:lnTo>
                  <a:lnTo>
                    <a:pt x="1651518" y="2244012"/>
                  </a:lnTo>
                  <a:lnTo>
                    <a:pt x="1698171" y="2244012"/>
                  </a:lnTo>
                  <a:lnTo>
                    <a:pt x="1772816" y="2383972"/>
                  </a:lnTo>
                  <a:lnTo>
                    <a:pt x="1884783" y="2383972"/>
                  </a:lnTo>
                  <a:lnTo>
                    <a:pt x="1903445" y="2444621"/>
                  </a:lnTo>
                  <a:lnTo>
                    <a:pt x="1959428" y="2444621"/>
                  </a:lnTo>
                  <a:lnTo>
                    <a:pt x="1978089" y="2537927"/>
                  </a:lnTo>
                  <a:lnTo>
                    <a:pt x="2034073" y="2537927"/>
                  </a:lnTo>
                  <a:lnTo>
                    <a:pt x="2034073" y="2561253"/>
                  </a:lnTo>
                  <a:lnTo>
                    <a:pt x="2174032" y="2561253"/>
                  </a:lnTo>
                  <a:lnTo>
                    <a:pt x="2197359" y="2635898"/>
                  </a:lnTo>
                  <a:lnTo>
                    <a:pt x="2379306" y="2635898"/>
                  </a:lnTo>
                  <a:lnTo>
                    <a:pt x="2379306" y="2677886"/>
                  </a:lnTo>
                  <a:lnTo>
                    <a:pt x="2719873" y="2677886"/>
                  </a:lnTo>
                  <a:lnTo>
                    <a:pt x="2743200" y="2752531"/>
                  </a:lnTo>
                  <a:lnTo>
                    <a:pt x="2845836" y="2752531"/>
                  </a:lnTo>
                  <a:lnTo>
                    <a:pt x="2845836" y="2799184"/>
                  </a:lnTo>
                  <a:lnTo>
                    <a:pt x="3107094" y="2799184"/>
                  </a:lnTo>
                  <a:lnTo>
                    <a:pt x="3107094" y="2855168"/>
                  </a:lnTo>
                  <a:lnTo>
                    <a:pt x="3522306" y="2855168"/>
                  </a:lnTo>
                  <a:lnTo>
                    <a:pt x="3522306" y="3013788"/>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pic>
        <p:nvPicPr>
          <p:cNvPr id="4" name="Image 3"/>
          <p:cNvPicPr>
            <a:picLocks noChangeAspect="1"/>
          </p:cNvPicPr>
          <p:nvPr/>
        </p:nvPicPr>
        <p:blipFill rotWithShape="1">
          <a:blip r:embed="rId3"/>
          <a:srcRect l="21752" r="2642"/>
          <a:stretch/>
        </p:blipFill>
        <p:spPr>
          <a:xfrm>
            <a:off x="6167182" y="2118271"/>
            <a:ext cx="2465586" cy="2080767"/>
          </a:xfrm>
          <a:prstGeom prst="rect">
            <a:avLst/>
          </a:prstGeom>
        </p:spPr>
      </p:pic>
      <p:sp>
        <p:nvSpPr>
          <p:cNvPr id="34" name="Google Shape;191;p5">
            <a:extLst>
              <a:ext uri="{FF2B5EF4-FFF2-40B4-BE49-F238E27FC236}">
                <a16:creationId xmlns:a16="http://schemas.microsoft.com/office/drawing/2014/main" id="{DD361CCB-B5A9-41F7-AB83-795F1C1799CE}"/>
              </a:ext>
            </a:extLst>
          </p:cNvPr>
          <p:cNvSpPr txBox="1"/>
          <p:nvPr/>
        </p:nvSpPr>
        <p:spPr>
          <a:xfrm>
            <a:off x="4983621" y="2311709"/>
            <a:ext cx="1183460" cy="1840439"/>
          </a:xfrm>
          <a:prstGeom prst="rect">
            <a:avLst/>
          </a:prstGeom>
          <a:noFill/>
          <a:ln>
            <a:noFill/>
          </a:ln>
        </p:spPr>
        <p:txBody>
          <a:bodyPr spcFirstLastPara="1" wrap="square" lIns="36000" tIns="0" rIns="36000" bIns="0" anchor="ctr" anchorCtr="0">
            <a:noAutofit/>
          </a:bodyPr>
          <a:lstStyle/>
          <a:p>
            <a:pPr marL="0" marR="0" lvl="0" indent="0" algn="r" defTabSz="685800" rtl="0" eaLnBrk="1" fontAlgn="auto" latinLnBrk="0" hangingPunct="1">
              <a:lnSpc>
                <a:spcPts val="1300"/>
              </a:lnSpc>
              <a:spcBef>
                <a:spcPts val="0"/>
              </a:spcBef>
              <a:spcAft>
                <a:spcPts val="0"/>
              </a:spcAft>
              <a:buClr>
                <a:srgbClr val="000000"/>
              </a:buClr>
              <a:buSzPts val="1350"/>
              <a:buFont typeface="Arial"/>
              <a:buNone/>
              <a:tabLst/>
              <a:defRPr/>
            </a:pPr>
            <a:r>
              <a:rPr kumimoji="0" lang="fr-FR" sz="600" b="0" i="0" u="none" strike="noStrike" kern="1200" cap="none" spc="0" normalizeH="0" baseline="0" noProof="0" dirty="0">
                <a:ln>
                  <a:noFill/>
                </a:ln>
                <a:solidFill>
                  <a:prstClr val="black"/>
                </a:solidFill>
                <a:effectLst/>
                <a:uLnTx/>
                <a:uFillTx/>
                <a:latin typeface="Arial" panose="020B0604020202020204" pitchFamily="34" charset="0"/>
                <a:ea typeface="Calibri"/>
                <a:cs typeface="Arial" panose="020B0604020202020204" pitchFamily="34" charset="0"/>
                <a:sym typeface="Calibri"/>
              </a:rPr>
              <a:t>Points</a:t>
            </a:r>
          </a:p>
          <a:p>
            <a:pPr marL="0" marR="0" lvl="0" indent="0" algn="r" defTabSz="685800" rtl="0" eaLnBrk="1" fontAlgn="auto" latinLnBrk="0" hangingPunct="1">
              <a:lnSpc>
                <a:spcPts val="1300"/>
              </a:lnSpc>
              <a:spcBef>
                <a:spcPts val="0"/>
              </a:spcBef>
              <a:spcAft>
                <a:spcPts val="0"/>
              </a:spcAft>
              <a:buClr>
                <a:srgbClr val="000000"/>
              </a:buClr>
              <a:buSzPts val="1350"/>
              <a:buFont typeface="Arial"/>
              <a:buNone/>
              <a:tabLst/>
              <a:defRPr/>
            </a:pPr>
            <a:r>
              <a:rPr kumimoji="0" lang="fr-FR" sz="600" b="0" i="0" u="none" strike="noStrike" kern="1200" cap="none" spc="0" normalizeH="0" baseline="0" noProof="0" dirty="0">
                <a:ln>
                  <a:noFill/>
                </a:ln>
                <a:solidFill>
                  <a:prstClr val="black"/>
                </a:solidFill>
                <a:effectLst/>
                <a:uLnTx/>
                <a:uFillTx/>
                <a:latin typeface="Arial" panose="020B0604020202020204" pitchFamily="34" charset="0"/>
                <a:ea typeface="Calibri"/>
                <a:cs typeface="Arial" panose="020B0604020202020204" pitchFamily="34" charset="0"/>
                <a:sym typeface="Calibri"/>
              </a:rPr>
              <a:t>ECOG PS</a:t>
            </a:r>
          </a:p>
          <a:p>
            <a:pPr marL="0" marR="0" lvl="0" indent="0" algn="r" defTabSz="685800" rtl="0" eaLnBrk="1" fontAlgn="auto" latinLnBrk="0" hangingPunct="1">
              <a:lnSpc>
                <a:spcPts val="1300"/>
              </a:lnSpc>
              <a:spcBef>
                <a:spcPts val="0"/>
              </a:spcBef>
              <a:spcAft>
                <a:spcPts val="0"/>
              </a:spcAft>
              <a:buClr>
                <a:srgbClr val="000000"/>
              </a:buClr>
              <a:buSzPts val="1350"/>
              <a:buFont typeface="Arial"/>
              <a:buNone/>
              <a:tabLst/>
              <a:defRPr/>
            </a:pPr>
            <a:r>
              <a:rPr kumimoji="0" lang="fr-FR" sz="600" b="0" i="0" u="none" strike="noStrike" kern="1200" cap="none" spc="0" normalizeH="0" baseline="0" noProof="0" dirty="0">
                <a:ln>
                  <a:noFill/>
                </a:ln>
                <a:solidFill>
                  <a:prstClr val="black"/>
                </a:solidFill>
                <a:effectLst/>
                <a:uLnTx/>
                <a:uFillTx/>
                <a:latin typeface="Arial" panose="020B0604020202020204" pitchFamily="34" charset="0"/>
                <a:ea typeface="Calibri"/>
                <a:cs typeface="Arial" panose="020B0604020202020204" pitchFamily="34" charset="0"/>
                <a:sym typeface="Calibri"/>
              </a:rPr>
              <a:t>Métastases hépatiques</a:t>
            </a:r>
          </a:p>
          <a:p>
            <a:pPr marL="0" marR="0" lvl="0" indent="0" algn="r" defTabSz="685800" rtl="0" eaLnBrk="1" fontAlgn="auto" latinLnBrk="0" hangingPunct="1">
              <a:lnSpc>
                <a:spcPts val="1300"/>
              </a:lnSpc>
              <a:spcBef>
                <a:spcPts val="0"/>
              </a:spcBef>
              <a:spcAft>
                <a:spcPts val="0"/>
              </a:spcAft>
              <a:buClr>
                <a:srgbClr val="000000"/>
              </a:buClr>
              <a:buSzPts val="1350"/>
              <a:buFont typeface="Arial"/>
              <a:buNone/>
              <a:tabLst/>
              <a:defRPr/>
            </a:pPr>
            <a:r>
              <a:rPr kumimoji="0" lang="fr-FR" sz="600" b="0" i="0" u="none" strike="noStrike" kern="1200" cap="none" spc="0" normalizeH="0" baseline="0" noProof="0" dirty="0">
                <a:ln>
                  <a:noFill/>
                </a:ln>
                <a:solidFill>
                  <a:prstClr val="black"/>
                </a:solidFill>
                <a:effectLst/>
                <a:uLnTx/>
                <a:uFillTx/>
                <a:latin typeface="Arial" panose="020B0604020202020204" pitchFamily="34" charset="0"/>
                <a:ea typeface="Calibri"/>
                <a:cs typeface="Arial" panose="020B0604020202020204" pitchFamily="34" charset="0"/>
                <a:sym typeface="Calibri"/>
              </a:rPr>
              <a:t>Taux de LDH</a:t>
            </a:r>
          </a:p>
          <a:p>
            <a:pPr marL="0" marR="0" lvl="0" indent="0" algn="r" defTabSz="685800" rtl="0" eaLnBrk="1" fontAlgn="auto" latinLnBrk="0" hangingPunct="1">
              <a:lnSpc>
                <a:spcPts val="1300"/>
              </a:lnSpc>
              <a:spcBef>
                <a:spcPts val="0"/>
              </a:spcBef>
              <a:spcAft>
                <a:spcPts val="0"/>
              </a:spcAft>
              <a:buClr>
                <a:srgbClr val="000000"/>
              </a:buClr>
              <a:buSzPts val="1350"/>
              <a:buFont typeface="Arial"/>
              <a:buNone/>
              <a:tabLst/>
              <a:defRPr/>
            </a:pPr>
            <a:r>
              <a:rPr kumimoji="0" lang="fr-FR" sz="600" b="0" i="0" u="none" strike="noStrike" kern="1200" cap="none" spc="0" normalizeH="0" baseline="0" noProof="0" dirty="0">
                <a:ln>
                  <a:noFill/>
                </a:ln>
                <a:solidFill>
                  <a:prstClr val="black"/>
                </a:solidFill>
                <a:effectLst/>
                <a:uLnTx/>
                <a:uFillTx/>
                <a:latin typeface="Arial" panose="020B0604020202020204" pitchFamily="34" charset="0"/>
                <a:ea typeface="Calibri"/>
                <a:cs typeface="Arial" panose="020B0604020202020204" pitchFamily="34" charset="0"/>
                <a:sym typeface="Calibri"/>
              </a:rPr>
              <a:t>CRP</a:t>
            </a:r>
          </a:p>
          <a:p>
            <a:pPr marL="0" marR="0" lvl="0" indent="0" algn="r" defTabSz="685800" rtl="0" eaLnBrk="1" fontAlgn="auto" latinLnBrk="0" hangingPunct="1">
              <a:lnSpc>
                <a:spcPts val="1300"/>
              </a:lnSpc>
              <a:spcBef>
                <a:spcPts val="0"/>
              </a:spcBef>
              <a:spcAft>
                <a:spcPts val="0"/>
              </a:spcAft>
              <a:buClr>
                <a:srgbClr val="000000"/>
              </a:buClr>
              <a:buSzPts val="1350"/>
              <a:buFont typeface="Arial"/>
              <a:buNone/>
              <a:tabLst/>
              <a:defRPr/>
            </a:pPr>
            <a:r>
              <a:rPr kumimoji="0" lang="fr-FR" sz="600" b="0" i="0" u="none" strike="noStrike" kern="1200" cap="none" spc="0" normalizeH="0" baseline="0" noProof="0" dirty="0">
                <a:ln>
                  <a:noFill/>
                </a:ln>
                <a:solidFill>
                  <a:prstClr val="black"/>
                </a:solidFill>
                <a:effectLst/>
                <a:uLnTx/>
                <a:uFillTx/>
                <a:latin typeface="Arial" panose="020B0604020202020204" pitchFamily="34" charset="0"/>
                <a:ea typeface="Calibri"/>
                <a:cs typeface="Arial" panose="020B0604020202020204" pitchFamily="34" charset="0"/>
                <a:sym typeface="Calibri"/>
              </a:rPr>
              <a:t>CA19-9</a:t>
            </a:r>
          </a:p>
          <a:p>
            <a:pPr marL="0" marR="0" lvl="0" indent="0" algn="r" defTabSz="685800" rtl="0" eaLnBrk="1" fontAlgn="auto" latinLnBrk="0" hangingPunct="1">
              <a:lnSpc>
                <a:spcPct val="200000"/>
              </a:lnSpc>
              <a:spcBef>
                <a:spcPts val="0"/>
              </a:spcBef>
              <a:spcAft>
                <a:spcPts val="0"/>
              </a:spcAft>
              <a:buClr>
                <a:srgbClr val="000000"/>
              </a:buClr>
              <a:buSzPts val="1350"/>
              <a:buFont typeface="Arial"/>
              <a:buNone/>
              <a:tabLst/>
              <a:defRPr/>
            </a:pPr>
            <a:r>
              <a:rPr kumimoji="0" lang="fr-FR" sz="600" b="1" i="0" u="none" strike="noStrike" kern="1200" cap="none" spc="0" normalizeH="0" baseline="0" noProof="0" dirty="0">
                <a:ln>
                  <a:noFill/>
                </a:ln>
                <a:solidFill>
                  <a:prstClr val="black"/>
                </a:solidFill>
                <a:effectLst/>
                <a:uLnTx/>
                <a:uFillTx/>
                <a:latin typeface="Arial" panose="020B0604020202020204" pitchFamily="34" charset="0"/>
                <a:ea typeface="Calibri"/>
                <a:cs typeface="Arial" panose="020B0604020202020204" pitchFamily="34" charset="0"/>
                <a:sym typeface="Calibri"/>
              </a:rPr>
              <a:t>Total des points</a:t>
            </a:r>
          </a:p>
          <a:p>
            <a:pPr marL="0" marR="0" lvl="0" indent="0" algn="r" defTabSz="685800" rtl="0" eaLnBrk="1" fontAlgn="auto" latinLnBrk="0" hangingPunct="1">
              <a:lnSpc>
                <a:spcPct val="200000"/>
              </a:lnSpc>
              <a:spcBef>
                <a:spcPts val="0"/>
              </a:spcBef>
              <a:spcAft>
                <a:spcPts val="0"/>
              </a:spcAft>
              <a:buClr>
                <a:srgbClr val="000000"/>
              </a:buClr>
              <a:buSzPts val="1350"/>
              <a:buFont typeface="Arial"/>
              <a:buNone/>
              <a:tabLst/>
              <a:defRPr/>
            </a:pPr>
            <a:r>
              <a:rPr kumimoji="0" lang="fr-FR" sz="600" b="0" i="0" u="none" strike="noStrike" kern="1200" cap="none" spc="0" normalizeH="0" baseline="0" noProof="0" dirty="0">
                <a:ln>
                  <a:noFill/>
                </a:ln>
                <a:solidFill>
                  <a:prstClr val="black"/>
                </a:solidFill>
                <a:effectLst/>
                <a:uLnTx/>
                <a:uFillTx/>
                <a:latin typeface="Arial" panose="020B0604020202020204" pitchFamily="34" charset="0"/>
                <a:ea typeface="Calibri"/>
                <a:cs typeface="Arial" panose="020B0604020202020204" pitchFamily="34" charset="0"/>
                <a:sym typeface="Calibri"/>
              </a:rPr>
              <a:t>Prédiction linéaire</a:t>
            </a:r>
          </a:p>
          <a:p>
            <a:pPr marL="0" marR="0" lvl="0" indent="0" algn="r" defTabSz="685800" rtl="0" eaLnBrk="1" fontAlgn="auto" latinLnBrk="0" hangingPunct="1">
              <a:lnSpc>
                <a:spcPct val="200000"/>
              </a:lnSpc>
              <a:spcBef>
                <a:spcPts val="0"/>
              </a:spcBef>
              <a:spcAft>
                <a:spcPts val="0"/>
              </a:spcAft>
              <a:buClr>
                <a:srgbClr val="000000"/>
              </a:buClr>
              <a:buSzPts val="1350"/>
              <a:buFontTx/>
              <a:buNone/>
              <a:tabLst/>
              <a:defRPr/>
            </a:pPr>
            <a:r>
              <a:rPr kumimoji="0" lang="fr-FR" sz="600" b="0" i="0" u="none" strike="noStrike" kern="1200" cap="none" spc="0" normalizeH="0" baseline="0" noProof="0" dirty="0">
                <a:ln>
                  <a:noFill/>
                </a:ln>
                <a:solidFill>
                  <a:prstClr val="black"/>
                </a:solidFill>
                <a:effectLst/>
                <a:uLnTx/>
                <a:uFillTx/>
                <a:latin typeface="Arial" panose="020B0604020202020204" pitchFamily="34" charset="0"/>
                <a:ea typeface="Calibri"/>
                <a:cs typeface="Arial" panose="020B0604020202020204" pitchFamily="34" charset="0"/>
                <a:sym typeface="Calibri"/>
              </a:rPr>
              <a:t>Probabilité de vie à 6 mois Probabilité de vie à 12 mois </a:t>
            </a:r>
          </a:p>
          <a:p>
            <a:pPr marL="0" marR="0" lvl="0" indent="0" algn="r" defTabSz="685800" rtl="0" eaLnBrk="1" fontAlgn="auto" latinLnBrk="0" hangingPunct="1">
              <a:lnSpc>
                <a:spcPct val="200000"/>
              </a:lnSpc>
              <a:spcBef>
                <a:spcPts val="0"/>
              </a:spcBef>
              <a:spcAft>
                <a:spcPts val="0"/>
              </a:spcAft>
              <a:buClr>
                <a:srgbClr val="000000"/>
              </a:buClr>
              <a:buSzPts val="1350"/>
              <a:buFontTx/>
              <a:buNone/>
              <a:tabLst/>
              <a:defRPr/>
            </a:pPr>
            <a:r>
              <a:rPr kumimoji="0" lang="fr-FR" sz="600" b="0" i="0" u="none" strike="noStrike" kern="1200" cap="none" spc="0" normalizeH="0" baseline="0" noProof="0" dirty="0">
                <a:ln>
                  <a:noFill/>
                </a:ln>
                <a:solidFill>
                  <a:prstClr val="black"/>
                </a:solidFill>
                <a:effectLst/>
                <a:uLnTx/>
                <a:uFillTx/>
                <a:latin typeface="Arial" panose="020B0604020202020204" pitchFamily="34" charset="0"/>
                <a:ea typeface="Calibri"/>
                <a:cs typeface="Arial" panose="020B0604020202020204" pitchFamily="34" charset="0"/>
                <a:sym typeface="Calibri"/>
              </a:rPr>
              <a:t>Probabilité de vie à 18 mois</a:t>
            </a:r>
          </a:p>
          <a:p>
            <a:pPr marL="0" marR="0" lvl="0" indent="0" algn="r" defTabSz="685800" rtl="0" eaLnBrk="1" fontAlgn="auto" latinLnBrk="0" hangingPunct="1">
              <a:lnSpc>
                <a:spcPts val="1300"/>
              </a:lnSpc>
              <a:spcBef>
                <a:spcPts val="0"/>
              </a:spcBef>
              <a:spcAft>
                <a:spcPts val="0"/>
              </a:spcAft>
              <a:buClr>
                <a:srgbClr val="000000"/>
              </a:buClr>
              <a:buSzPts val="1350"/>
              <a:buFontTx/>
              <a:buNone/>
              <a:tabLst/>
              <a:defRPr/>
            </a:pPr>
            <a:r>
              <a:rPr kumimoji="0" lang="fr-FR" sz="600" b="0" i="0" u="none" strike="noStrike" kern="1200" cap="none" spc="0" normalizeH="0" baseline="0" noProof="0" dirty="0">
                <a:ln>
                  <a:noFill/>
                </a:ln>
                <a:solidFill>
                  <a:prstClr val="black"/>
                </a:solidFill>
                <a:effectLst/>
                <a:uLnTx/>
                <a:uFillTx/>
                <a:latin typeface="Arial" panose="020B0604020202020204" pitchFamily="34" charset="0"/>
                <a:ea typeface="Calibri"/>
                <a:cs typeface="Arial" panose="020B0604020202020204" pitchFamily="34" charset="0"/>
                <a:sym typeface="Calibri"/>
              </a:rPr>
              <a:t> </a:t>
            </a:r>
            <a:endParaRPr kumimoji="0" sz="600" b="0" i="0" u="none" strike="noStrike" kern="1200" cap="none" spc="0" normalizeH="0" baseline="0" noProof="0" dirty="0">
              <a:ln>
                <a:noFill/>
              </a:ln>
              <a:solidFill>
                <a:prstClr val="black"/>
              </a:solidFill>
              <a:effectLst/>
              <a:uLnTx/>
              <a:uFillTx/>
              <a:latin typeface="Arial" panose="020B0604020202020204" pitchFamily="34" charset="0"/>
              <a:ea typeface="Calibri"/>
              <a:cs typeface="Arial" panose="020B0604020202020204" pitchFamily="34" charset="0"/>
              <a:sym typeface="Calibri"/>
            </a:endParaRPr>
          </a:p>
        </p:txBody>
      </p:sp>
      <p:sp>
        <p:nvSpPr>
          <p:cNvPr id="27" name="ZoneTexte 26">
            <a:extLst>
              <a:ext uri="{FF2B5EF4-FFF2-40B4-BE49-F238E27FC236}">
                <a16:creationId xmlns:a16="http://schemas.microsoft.com/office/drawing/2014/main" id="{91315F4F-A821-4469-8533-C33C3AC47591}"/>
              </a:ext>
            </a:extLst>
          </p:cNvPr>
          <p:cNvSpPr txBox="1"/>
          <p:nvPr/>
        </p:nvSpPr>
        <p:spPr>
          <a:xfrm>
            <a:off x="-3048" y="4912668"/>
            <a:ext cx="1813317"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Shibuki</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WCGI 2020, SO-1</a:t>
            </a:r>
          </a:p>
        </p:txBody>
      </p:sp>
      <p:sp>
        <p:nvSpPr>
          <p:cNvPr id="28" name="Titre 1"/>
          <p:cNvSpPr txBox="1">
            <a:spLocks/>
          </p:cNvSpPr>
          <p:nvPr/>
        </p:nvSpPr>
        <p:spPr>
          <a:xfrm>
            <a:off x="190500" y="62248"/>
            <a:ext cx="7983260" cy="596560"/>
          </a:xfrm>
          <a:prstGeom prst="rect">
            <a:avLst/>
          </a:prstGeom>
        </p:spPr>
        <p:txBody>
          <a:bodyPr vert="horz" lIns="91440" tIns="45720" rIns="91440" bIns="45720" rtlCol="0" anchor="ctr">
            <a:normAutofit fontScale="97500"/>
          </a:bodyPr>
          <a:lstStyle>
            <a:lvl1pPr>
              <a:lnSpc>
                <a:spcPct val="90000"/>
              </a:lnSpc>
              <a:spcBef>
                <a:spcPct val="0"/>
              </a:spcBef>
              <a:buNone/>
              <a:defRPr sz="2000">
                <a:solidFill>
                  <a:schemeClr val="bg1"/>
                </a:solidFill>
                <a:latin typeface="Arial Narrow" panose="020B0606020202030204" pitchFamily="34" charset="0"/>
                <a:ea typeface="+mj-ea"/>
                <a:cs typeface="+mj-cs"/>
              </a:defRPr>
            </a:lvl1pPr>
          </a:lstStyle>
          <a:p>
            <a:r>
              <a:rPr lang="fr-FR" sz="1800" dirty="0"/>
              <a:t>Cancer du pancréas métastatique/</a:t>
            </a:r>
            <a:r>
              <a:rPr lang="fr-FR" sz="1800" dirty="0" err="1"/>
              <a:t>Nomogram</a:t>
            </a:r>
            <a:br>
              <a:rPr lang="fr-FR" sz="1800" dirty="0"/>
            </a:br>
            <a:r>
              <a:rPr lang="fr-FR" sz="1800" dirty="0"/>
              <a:t>Etude en vie </a:t>
            </a:r>
            <a:r>
              <a:rPr lang="fr-FR" sz="1800" dirty="0" err="1"/>
              <a:t>réél</a:t>
            </a:r>
            <a:r>
              <a:rPr lang="fr-FR" sz="1800" dirty="0"/>
              <a:t> multicentrique rétrospective (NAPOLEON </a:t>
            </a:r>
            <a:r>
              <a:rPr lang="fr-FR" sz="1800" dirty="0" err="1"/>
              <a:t>Study</a:t>
            </a:r>
            <a:r>
              <a:rPr lang="fr-FR" sz="1800" dirty="0"/>
              <a:t>) </a:t>
            </a:r>
          </a:p>
        </p:txBody>
      </p:sp>
    </p:spTree>
    <p:extLst>
      <p:ext uri="{BB962C8B-B14F-4D97-AF65-F5344CB8AC3E}">
        <p14:creationId xmlns:p14="http://schemas.microsoft.com/office/powerpoint/2010/main" val="34023323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a:xfrm>
            <a:off x="232514" y="1247952"/>
            <a:ext cx="5609485" cy="1773666"/>
          </a:xfrm>
        </p:spPr>
        <p:txBody>
          <a:bodyPr anchor="ctr">
            <a:normAutofit/>
          </a:bodyPr>
          <a:lstStyle/>
          <a:p>
            <a:pPr algn="ctr"/>
            <a:r>
              <a:rPr lang="fr-FR" dirty="0"/>
              <a:t>Cancers des voies biliaires</a:t>
            </a:r>
            <a:endParaRPr lang="fr-FR" sz="4000" b="0" dirty="0">
              <a:solidFill>
                <a:srgbClr val="002060"/>
              </a:solidFill>
            </a:endParaRPr>
          </a:p>
        </p:txBody>
      </p:sp>
      <p:sp>
        <p:nvSpPr>
          <p:cNvPr id="3" name="Rectangle : coins arrondis 2">
            <a:extLst>
              <a:ext uri="{FF2B5EF4-FFF2-40B4-BE49-F238E27FC236}">
                <a16:creationId xmlns:a16="http://schemas.microsoft.com/office/drawing/2014/main" id="{23E7BE03-C1C1-C549-9E99-BED75E9A4FAF}"/>
              </a:ext>
            </a:extLst>
          </p:cNvPr>
          <p:cNvSpPr/>
          <p:nvPr/>
        </p:nvSpPr>
        <p:spPr>
          <a:xfrm>
            <a:off x="232515" y="1247952"/>
            <a:ext cx="5609484" cy="1773666"/>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val="1995660547"/>
      </p:ext>
    </p:extLst>
  </p:cSld>
  <p:clrMapOvr>
    <a:masterClrMapping/>
  </p:clrMapOvr>
  <p:transition spd="slow">
    <p:wipe/>
  </p:transition>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Shape 180"/>
        <p:cNvGrpSpPr/>
        <p:nvPr/>
      </p:nvGrpSpPr>
      <p:grpSpPr>
        <a:xfrm>
          <a:off x="0" y="0"/>
          <a:ext cx="0" cy="0"/>
          <a:chOff x="0" y="0"/>
          <a:chExt cx="0" cy="0"/>
        </a:xfrm>
      </p:grpSpPr>
      <p:sp>
        <p:nvSpPr>
          <p:cNvPr id="181" name="Google Shape;181;p4"/>
          <p:cNvSpPr txBox="1">
            <a:spLocks noGrp="1"/>
          </p:cNvSpPr>
          <p:nvPr>
            <p:ph type="title"/>
          </p:nvPr>
        </p:nvSpPr>
        <p:spPr>
          <a:prstGeom prst="rect">
            <a:avLst/>
          </a:prstGeom>
          <a:noFill/>
          <a:ln>
            <a:noFill/>
          </a:ln>
        </p:spPr>
        <p:txBody>
          <a:bodyPr spcFirstLastPara="1" wrap="square" lIns="91425" tIns="45700" rIns="91425" bIns="45700" anchor="b" anchorCtr="0">
            <a:normAutofit/>
          </a:bodyPr>
          <a:lstStyle/>
          <a:p>
            <a:pPr marL="0" lvl="0" indent="0" algn="l" rtl="0">
              <a:lnSpc>
                <a:spcPct val="90000"/>
              </a:lnSpc>
              <a:spcBef>
                <a:spcPts val="0"/>
              </a:spcBef>
              <a:spcAft>
                <a:spcPts val="0"/>
              </a:spcAft>
              <a:buClr>
                <a:srgbClr val="EC8014"/>
              </a:buClr>
              <a:buSzPts val="4400"/>
              <a:buFont typeface="Arial Narrow"/>
              <a:buNone/>
            </a:pPr>
            <a:r>
              <a:rPr lang="fr-FR" sz="2800" b="1" dirty="0"/>
              <a:t>Cancers des voies biliaires</a:t>
            </a:r>
            <a:endParaRPr sz="2800" b="1" dirty="0"/>
          </a:p>
        </p:txBody>
      </p:sp>
      <p:sp>
        <p:nvSpPr>
          <p:cNvPr id="4" name="Google Shape;43;p2">
            <a:extLst>
              <a:ext uri="{FF2B5EF4-FFF2-40B4-BE49-F238E27FC236}">
                <a16:creationId xmlns:a16="http://schemas.microsoft.com/office/drawing/2014/main" id="{2CD3A4CA-8CEC-4343-ABD0-2ECE033395F8}"/>
              </a:ext>
            </a:extLst>
          </p:cNvPr>
          <p:cNvSpPr txBox="1">
            <a:spLocks noGrp="1"/>
          </p:cNvSpPr>
          <p:nvPr>
            <p:ph type="body" idx="1"/>
          </p:nvPr>
        </p:nvSpPr>
        <p:spPr>
          <a:prstGeom prst="rect">
            <a:avLst/>
          </a:prstGeom>
          <a:noFill/>
          <a:ln>
            <a:noFill/>
          </a:ln>
        </p:spPr>
        <p:txBody>
          <a:bodyPr spcFirstLastPara="1" wrap="square" lIns="91425" tIns="45700" rIns="91425" bIns="45700" anchor="t" anchorCtr="0">
            <a:noAutofit/>
          </a:bodyPr>
          <a:lstStyle/>
          <a:p>
            <a:pPr>
              <a:spcBef>
                <a:spcPts val="0"/>
              </a:spcBef>
            </a:pPr>
            <a:r>
              <a:rPr lang="fr-FR" sz="1800" b="0" dirty="0"/>
              <a:t>Phase II </a:t>
            </a:r>
            <a:r>
              <a:rPr lang="fr-FR" sz="1800" b="0" dirty="0" err="1"/>
              <a:t>study</a:t>
            </a:r>
            <a:r>
              <a:rPr lang="fr-FR" sz="1800" b="0" dirty="0"/>
              <a:t> </a:t>
            </a:r>
            <a:r>
              <a:rPr lang="fr-FR" sz="1800" b="0" dirty="0" err="1"/>
              <a:t>assessing</a:t>
            </a:r>
            <a:r>
              <a:rPr lang="fr-FR" sz="1800" b="0" dirty="0"/>
              <a:t> </a:t>
            </a:r>
            <a:r>
              <a:rPr lang="fr-FR" sz="1800" b="0" dirty="0" err="1"/>
              <a:t>tolerability</a:t>
            </a:r>
            <a:r>
              <a:rPr lang="fr-FR" sz="1800" b="0" dirty="0"/>
              <a:t>, </a:t>
            </a:r>
            <a:r>
              <a:rPr lang="fr-FR" sz="1800" b="0" dirty="0" err="1"/>
              <a:t>efficacy</a:t>
            </a:r>
            <a:r>
              <a:rPr lang="fr-FR" sz="1800" b="0" dirty="0"/>
              <a:t>, and </a:t>
            </a:r>
            <a:r>
              <a:rPr lang="fr-FR" sz="1800" b="0" dirty="0" err="1"/>
              <a:t>biomarkers</a:t>
            </a:r>
            <a:r>
              <a:rPr lang="fr-FR" sz="1800" b="0" dirty="0"/>
              <a:t> for </a:t>
            </a:r>
            <a:r>
              <a:rPr lang="fr-FR" sz="1800" b="0" dirty="0" err="1"/>
              <a:t>durvalumab</a:t>
            </a:r>
            <a:r>
              <a:rPr lang="fr-FR" sz="1800" b="0" dirty="0"/>
              <a:t> (D) ± </a:t>
            </a:r>
            <a:r>
              <a:rPr lang="fr-FR" sz="1800" b="0" dirty="0" err="1"/>
              <a:t>tremelimumab</a:t>
            </a:r>
            <a:r>
              <a:rPr lang="fr-FR" sz="1800" b="0" dirty="0"/>
              <a:t> (</a:t>
            </a:r>
            <a:r>
              <a:rPr lang="fr-FR" sz="1800" b="0" dirty="0" err="1"/>
              <a:t>T</a:t>
            </a:r>
            <a:r>
              <a:rPr lang="fr-FR" sz="1800" b="0" dirty="0"/>
              <a:t>) and </a:t>
            </a:r>
            <a:r>
              <a:rPr lang="fr-FR" sz="1800" b="0" dirty="0" err="1"/>
              <a:t>gemcitabine</a:t>
            </a:r>
            <a:r>
              <a:rPr lang="fr-FR" sz="1800" b="0" dirty="0"/>
              <a:t>/</a:t>
            </a:r>
            <a:r>
              <a:rPr lang="fr-FR" sz="1800" b="0" dirty="0" err="1"/>
              <a:t>cisplatin</a:t>
            </a:r>
            <a:r>
              <a:rPr lang="fr-FR" sz="1800" b="0" dirty="0"/>
              <a:t> (</a:t>
            </a:r>
            <a:r>
              <a:rPr lang="fr-FR" sz="1800" b="0" dirty="0" err="1"/>
              <a:t>GemCis</a:t>
            </a:r>
            <a:r>
              <a:rPr lang="fr-FR" sz="1800" b="0" dirty="0"/>
              <a:t>) in </a:t>
            </a:r>
            <a:r>
              <a:rPr lang="fr-FR" sz="1800" b="0" dirty="0" err="1"/>
              <a:t>chemo</a:t>
            </a:r>
            <a:r>
              <a:rPr lang="fr-FR" sz="1800" b="0" dirty="0"/>
              <a:t>-naïve </a:t>
            </a:r>
            <a:r>
              <a:rPr lang="fr-FR" sz="1800" b="0" dirty="0" err="1"/>
              <a:t>advanced</a:t>
            </a:r>
            <a:r>
              <a:rPr lang="fr-FR" sz="1800" b="0" dirty="0"/>
              <a:t> </a:t>
            </a:r>
            <a:r>
              <a:rPr lang="fr-FR" sz="1800" b="0" dirty="0" err="1"/>
              <a:t>biliary</a:t>
            </a:r>
            <a:r>
              <a:rPr lang="fr-FR" sz="1800" b="0" dirty="0"/>
              <a:t> tract cancer (</a:t>
            </a:r>
            <a:r>
              <a:rPr lang="fr-FR" sz="1800" b="0" dirty="0" err="1"/>
              <a:t>aBTC</a:t>
            </a:r>
            <a:r>
              <a:rPr lang="fr-FR" sz="1800" b="0" dirty="0"/>
              <a:t>).</a:t>
            </a:r>
          </a:p>
          <a:p>
            <a:pPr marL="0" lvl="0" indent="0">
              <a:spcBef>
                <a:spcPts val="0"/>
              </a:spcBef>
            </a:pPr>
            <a:endParaRPr lang="fr-FR" sz="1800" b="0" dirty="0"/>
          </a:p>
          <a:p>
            <a:pPr marL="0" lvl="0" indent="0">
              <a:spcBef>
                <a:spcPts val="0"/>
              </a:spcBef>
            </a:pPr>
            <a:endParaRPr lang="fr-FR" sz="1800" b="0" i="1" dirty="0"/>
          </a:p>
          <a:p>
            <a:pPr>
              <a:spcBef>
                <a:spcPts val="0"/>
              </a:spcBef>
            </a:pPr>
            <a:r>
              <a:rPr lang="fr-FR" sz="1600" b="0" i="1" dirty="0"/>
              <a:t>Do-</a:t>
            </a:r>
            <a:r>
              <a:rPr lang="fr-FR" sz="1600" b="0" i="1" dirty="0" err="1"/>
              <a:t>Youn</a:t>
            </a:r>
            <a:r>
              <a:rPr lang="fr-FR" sz="1600" b="0" i="1" dirty="0"/>
              <a:t> Oh et al., ASCO2020, Abs 4520</a:t>
            </a:r>
          </a:p>
        </p:txBody>
      </p:sp>
    </p:spTree>
    <p:extLst>
      <p:ext uri="{BB962C8B-B14F-4D97-AF65-F5344CB8AC3E}">
        <p14:creationId xmlns:p14="http://schemas.microsoft.com/office/powerpoint/2010/main" val="3658441389"/>
      </p:ext>
    </p:extLst>
  </p:cSld>
  <p:clrMapOvr>
    <a:masterClrMapping/>
  </p:clrMapOvr>
  <p:transition spd="slow">
    <p:wipe/>
  </p:transition>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Shape 195"/>
        <p:cNvGrpSpPr/>
        <p:nvPr/>
      </p:nvGrpSpPr>
      <p:grpSpPr>
        <a:xfrm>
          <a:off x="0" y="0"/>
          <a:ext cx="0" cy="0"/>
          <a:chOff x="0" y="0"/>
          <a:chExt cx="0" cy="0"/>
        </a:xfrm>
      </p:grpSpPr>
      <p:sp>
        <p:nvSpPr>
          <p:cNvPr id="66" name="Rectangle à coins arrondis 4">
            <a:extLst>
              <a:ext uri="{FF2B5EF4-FFF2-40B4-BE49-F238E27FC236}">
                <a16:creationId xmlns:a16="http://schemas.microsoft.com/office/drawing/2014/main" id="{DEF2F8FC-466D-43A8-8822-CE416FEE4530}"/>
              </a:ext>
            </a:extLst>
          </p:cNvPr>
          <p:cNvSpPr/>
          <p:nvPr/>
        </p:nvSpPr>
        <p:spPr>
          <a:xfrm>
            <a:off x="3272025" y="2311144"/>
            <a:ext cx="5298142" cy="1888863"/>
          </a:xfrm>
          <a:prstGeom prst="roundRect">
            <a:avLst>
              <a:gd name="adj" fmla="val 5248"/>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196" name="Google Shape;196;p6"/>
          <p:cNvSpPr txBox="1">
            <a:spLocks noGrp="1"/>
          </p:cNvSpPr>
          <p:nvPr>
            <p:ph type="title"/>
          </p:nvPr>
        </p:nvSpPr>
        <p:spPr>
          <a:prstGeom prst="rect">
            <a:avLst/>
          </a:prstGeom>
          <a:noFill/>
          <a:ln>
            <a:noFill/>
          </a:ln>
        </p:spPr>
        <p:txBody>
          <a:bodyPr spcFirstLastPara="1" wrap="square" lIns="91425" tIns="45700" rIns="91425" bIns="45700" anchor="ctr" anchorCtr="0">
            <a:normAutofit fontScale="90000"/>
          </a:bodyPr>
          <a:lstStyle/>
          <a:p>
            <a:pPr marL="0" lvl="0" indent="0" algn="l" rtl="0">
              <a:lnSpc>
                <a:spcPct val="90000"/>
              </a:lnSpc>
              <a:spcBef>
                <a:spcPts val="0"/>
              </a:spcBef>
              <a:spcAft>
                <a:spcPts val="0"/>
              </a:spcAft>
              <a:buClr>
                <a:schemeClr val="dk1"/>
              </a:buClr>
              <a:buSzPts val="2520"/>
              <a:buFont typeface="Arial Narrow"/>
              <a:buNone/>
            </a:pPr>
            <a:r>
              <a:rPr lang="fr-FR" sz="2268" dirty="0"/>
              <a:t>Chimiothérapie par Gem/Cis associée dans les cancers des </a:t>
            </a:r>
            <a:br>
              <a:rPr lang="fr-FR" sz="2268" dirty="0"/>
            </a:br>
            <a:r>
              <a:rPr lang="fr-FR" sz="2268" dirty="0"/>
              <a:t>voies biliaires en L1</a:t>
            </a:r>
            <a:endParaRPr sz="2268" dirty="0"/>
          </a:p>
        </p:txBody>
      </p:sp>
      <p:sp>
        <p:nvSpPr>
          <p:cNvPr id="6" name="Espace réservé du contenu 5">
            <a:extLst>
              <a:ext uri="{FF2B5EF4-FFF2-40B4-BE49-F238E27FC236}">
                <a16:creationId xmlns:a16="http://schemas.microsoft.com/office/drawing/2014/main" id="{F37B4BC1-1A5C-49C1-B3AC-7EE5E4164F24}"/>
              </a:ext>
            </a:extLst>
          </p:cNvPr>
          <p:cNvSpPr>
            <a:spLocks noGrp="1"/>
          </p:cNvSpPr>
          <p:nvPr>
            <p:ph sz="half" idx="1"/>
          </p:nvPr>
        </p:nvSpPr>
        <p:spPr/>
        <p:txBody>
          <a:bodyPr/>
          <a:lstStyle/>
          <a:p>
            <a:r>
              <a:rPr lang="fr-FR" sz="1600" dirty="0"/>
              <a:t>Evolution de la survie globale dans les études dédiées aux </a:t>
            </a:r>
            <a:r>
              <a:rPr lang="fr-FR" sz="1600" dirty="0" err="1"/>
              <a:t>cholangiocarcinomes</a:t>
            </a:r>
            <a:endParaRPr lang="fr-FR" sz="1600" dirty="0"/>
          </a:p>
          <a:p>
            <a:pPr lvl="1"/>
            <a:r>
              <a:rPr lang="fr-FR" sz="1200" dirty="0"/>
              <a:t>Traitement symptomatique exclusif: 3-4 mois</a:t>
            </a:r>
          </a:p>
          <a:p>
            <a:pPr lvl="1"/>
            <a:r>
              <a:rPr lang="fr-FR" sz="1200" dirty="0" err="1"/>
              <a:t>CisGem</a:t>
            </a:r>
            <a:r>
              <a:rPr lang="fr-FR" sz="1200" dirty="0"/>
              <a:t> : 11,7 mois (ABC-02, Western)</a:t>
            </a:r>
            <a:r>
              <a:rPr lang="fr-FR" sz="1200" baseline="30000" dirty="0"/>
              <a:t>1</a:t>
            </a:r>
          </a:p>
          <a:p>
            <a:pPr lvl="1"/>
            <a:r>
              <a:rPr lang="fr-FR" sz="1200" dirty="0" err="1"/>
              <a:t>CisGem</a:t>
            </a:r>
            <a:r>
              <a:rPr lang="fr-FR" sz="1200" dirty="0"/>
              <a:t> : 11,2 mois (BT22, Japan)²</a:t>
            </a:r>
          </a:p>
          <a:p>
            <a:pPr lvl="1"/>
            <a:r>
              <a:rPr lang="fr-FR" sz="1200" dirty="0"/>
              <a:t>Gem-S1 : non-inferieur au </a:t>
            </a:r>
            <a:r>
              <a:rPr lang="fr-FR" sz="1200" dirty="0" err="1"/>
              <a:t>CisGem</a:t>
            </a:r>
            <a:r>
              <a:rPr lang="fr-FR" sz="1200" dirty="0"/>
              <a:t> (FUGA-BT, Japan)</a:t>
            </a:r>
            <a:r>
              <a:rPr lang="fr-FR" sz="1200" baseline="30000" dirty="0"/>
              <a:t>3</a:t>
            </a:r>
          </a:p>
          <a:p>
            <a:pPr lvl="1"/>
            <a:r>
              <a:rPr lang="fr-FR" sz="1200" dirty="0"/>
              <a:t>CisGem-S1 : Amélioration de la survie globale (13,5 mois) vs </a:t>
            </a:r>
            <a:r>
              <a:rPr lang="fr-FR" sz="1200" dirty="0" err="1"/>
              <a:t>CisGem</a:t>
            </a:r>
            <a:r>
              <a:rPr lang="fr-FR" sz="1200" dirty="0"/>
              <a:t> (12,6 mois) en L1 (MITUBA, Japan)</a:t>
            </a:r>
            <a:r>
              <a:rPr lang="fr-FR" sz="1200" baseline="30000" dirty="0"/>
              <a:t> 4</a:t>
            </a:r>
          </a:p>
          <a:p>
            <a:pPr lvl="1"/>
            <a:r>
              <a:rPr lang="fr-FR" sz="1200" dirty="0"/>
              <a:t>FOLFOX : amélioration de la survie globale en L2 (UK)</a:t>
            </a:r>
            <a:r>
              <a:rPr lang="fr-FR" sz="1200" baseline="30000" dirty="0"/>
              <a:t>5</a:t>
            </a:r>
          </a:p>
        </p:txBody>
      </p:sp>
      <p:sp>
        <p:nvSpPr>
          <p:cNvPr id="5" name="ZoneTexte 4">
            <a:extLst>
              <a:ext uri="{FF2B5EF4-FFF2-40B4-BE49-F238E27FC236}">
                <a16:creationId xmlns:a16="http://schemas.microsoft.com/office/drawing/2014/main" id="{738A5DAC-8920-7844-93E7-5A7113F34B9B}"/>
              </a:ext>
            </a:extLst>
          </p:cNvPr>
          <p:cNvSpPr txBox="1"/>
          <p:nvPr/>
        </p:nvSpPr>
        <p:spPr>
          <a:xfrm>
            <a:off x="-3048" y="4912668"/>
            <a:ext cx="2204450"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Juan W Valle, WCGI2020, Discutant 3</a:t>
            </a:r>
          </a:p>
        </p:txBody>
      </p:sp>
      <p:pic>
        <p:nvPicPr>
          <p:cNvPr id="2" name="Image 1"/>
          <p:cNvPicPr>
            <a:picLocks noChangeAspect="1"/>
          </p:cNvPicPr>
          <p:nvPr/>
        </p:nvPicPr>
        <p:blipFill rotWithShape="1">
          <a:blip r:embed="rId3">
            <a:lum contrast="20000"/>
          </a:blip>
          <a:srcRect l="33094" t="80912" r="25556" b="2221"/>
          <a:stretch/>
        </p:blipFill>
        <p:spPr>
          <a:xfrm>
            <a:off x="242503" y="4253132"/>
            <a:ext cx="2541417" cy="645559"/>
          </a:xfrm>
          <a:prstGeom prst="rect">
            <a:avLst/>
          </a:prstGeom>
        </p:spPr>
      </p:pic>
      <p:grpSp>
        <p:nvGrpSpPr>
          <p:cNvPr id="62" name="Groupe 61">
            <a:extLst>
              <a:ext uri="{FF2B5EF4-FFF2-40B4-BE49-F238E27FC236}">
                <a16:creationId xmlns:a16="http://schemas.microsoft.com/office/drawing/2014/main" id="{B5F7BCA3-0A42-4675-AAAD-211C91DC78AA}"/>
              </a:ext>
            </a:extLst>
          </p:cNvPr>
          <p:cNvGrpSpPr/>
          <p:nvPr/>
        </p:nvGrpSpPr>
        <p:grpSpPr>
          <a:xfrm>
            <a:off x="912157" y="2311144"/>
            <a:ext cx="1992243" cy="1888863"/>
            <a:chOff x="359227" y="1926771"/>
            <a:chExt cx="2204450" cy="2090058"/>
          </a:xfrm>
        </p:grpSpPr>
        <p:sp>
          <p:nvSpPr>
            <p:cNvPr id="10" name="Rectangle à coins arrondis 4">
              <a:extLst>
                <a:ext uri="{FF2B5EF4-FFF2-40B4-BE49-F238E27FC236}">
                  <a16:creationId xmlns:a16="http://schemas.microsoft.com/office/drawing/2014/main" id="{C1A16F7A-7487-4C82-87B5-4E95D1D0F746}"/>
                </a:ext>
              </a:extLst>
            </p:cNvPr>
            <p:cNvSpPr/>
            <p:nvPr/>
          </p:nvSpPr>
          <p:spPr>
            <a:xfrm>
              <a:off x="359227" y="1926771"/>
              <a:ext cx="2204450" cy="2090058"/>
            </a:xfrm>
            <a:prstGeom prst="roundRect">
              <a:avLst>
                <a:gd name="adj" fmla="val 5248"/>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pic>
          <p:nvPicPr>
            <p:cNvPr id="4" name="Image 3"/>
            <p:cNvPicPr>
              <a:picLocks noChangeAspect="1"/>
            </p:cNvPicPr>
            <p:nvPr/>
          </p:nvPicPr>
          <p:blipFill rotWithShape="1">
            <a:blip r:embed="rId4"/>
            <a:srcRect l="2257" r="8730"/>
            <a:stretch/>
          </p:blipFill>
          <p:spPr>
            <a:xfrm>
              <a:off x="424543" y="2030753"/>
              <a:ext cx="2071396" cy="1877527"/>
            </a:xfrm>
            <a:prstGeom prst="rect">
              <a:avLst/>
            </a:prstGeom>
          </p:spPr>
        </p:pic>
      </p:grpSp>
      <p:sp>
        <p:nvSpPr>
          <p:cNvPr id="12" name="ZoneTexte 11">
            <a:extLst>
              <a:ext uri="{FF2B5EF4-FFF2-40B4-BE49-F238E27FC236}">
                <a16:creationId xmlns:a16="http://schemas.microsoft.com/office/drawing/2014/main" id="{138ECCFA-298C-4AE8-8DCA-54C0447F35D9}"/>
              </a:ext>
            </a:extLst>
          </p:cNvPr>
          <p:cNvSpPr txBox="1"/>
          <p:nvPr/>
        </p:nvSpPr>
        <p:spPr>
          <a:xfrm>
            <a:off x="3689400" y="4522762"/>
            <a:ext cx="1998168" cy="320275"/>
          </a:xfrm>
          <a:prstGeom prst="roundRect">
            <a:avLst/>
          </a:prstGeom>
          <a:ln>
            <a:solidFill>
              <a:srgbClr val="EC8014"/>
            </a:solidFill>
          </a:ln>
        </p:spPr>
        <p:style>
          <a:lnRef idx="2">
            <a:schemeClr val="accent1"/>
          </a:lnRef>
          <a:fillRef idx="1">
            <a:schemeClr val="lt1"/>
          </a:fillRef>
          <a:effectRef idx="0">
            <a:schemeClr val="accent1"/>
          </a:effectRef>
          <a:fontRef idx="minor">
            <a:schemeClr val="dk1"/>
          </a:fontRef>
        </p:style>
        <p:txBody>
          <a:bodyPr wrap="square" rtlCol="0" anchor="ctr">
            <a:noAutofit/>
          </a:bodyPr>
          <a:lstStyle/>
          <a:p>
            <a:pPr marL="101600" marR="0" lvl="0" indent="0" algn="ctr" defTabSz="6858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Peu de gain en survie</a:t>
            </a:r>
          </a:p>
        </p:txBody>
      </p:sp>
      <p:grpSp>
        <p:nvGrpSpPr>
          <p:cNvPr id="61" name="Groupe 60">
            <a:extLst>
              <a:ext uri="{FF2B5EF4-FFF2-40B4-BE49-F238E27FC236}">
                <a16:creationId xmlns:a16="http://schemas.microsoft.com/office/drawing/2014/main" id="{E96EC741-BCFD-489D-B915-61884039981B}"/>
              </a:ext>
            </a:extLst>
          </p:cNvPr>
          <p:cNvGrpSpPr/>
          <p:nvPr/>
        </p:nvGrpSpPr>
        <p:grpSpPr>
          <a:xfrm>
            <a:off x="3333001" y="2384488"/>
            <a:ext cx="5176189" cy="1591777"/>
            <a:chOff x="3364199" y="920954"/>
            <a:chExt cx="5176189" cy="1591777"/>
          </a:xfrm>
        </p:grpSpPr>
        <p:sp>
          <p:nvSpPr>
            <p:cNvPr id="14" name="TextBox 16">
              <a:extLst>
                <a:ext uri="{FF2B5EF4-FFF2-40B4-BE49-F238E27FC236}">
                  <a16:creationId xmlns:a16="http://schemas.microsoft.com/office/drawing/2014/main" id="{F6C7D293-4EC9-4A49-AF1B-C80C0E7FE0F9}"/>
                </a:ext>
              </a:extLst>
            </p:cNvPr>
            <p:cNvSpPr txBox="1"/>
            <p:nvPr/>
          </p:nvSpPr>
          <p:spPr>
            <a:xfrm>
              <a:off x="3466960" y="1096568"/>
              <a:ext cx="625661" cy="413286"/>
            </a:xfrm>
            <a:prstGeom prst="roundRect">
              <a:avLst>
                <a:gd name="adj" fmla="val 19913"/>
              </a:avLst>
            </a:prstGeom>
            <a:solidFill>
              <a:schemeClr val="bg1"/>
            </a:solidFill>
            <a:ln>
              <a:solidFill>
                <a:schemeClr val="tx1">
                  <a:lumMod val="75000"/>
                  <a:lumOff val="25000"/>
                </a:schemeClr>
              </a:solidFill>
            </a:ln>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BT22</a:t>
              </a:r>
              <a:r>
                <a:rPr kumimoji="0" lang="en-US" sz="7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²</a:t>
              </a:r>
              <a:endParaRPr kumimoji="0" lang="en-US" sz="5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sp>
          <p:nvSpPr>
            <p:cNvPr id="15" name="TextBox 16">
              <a:extLst>
                <a:ext uri="{FF2B5EF4-FFF2-40B4-BE49-F238E27FC236}">
                  <a16:creationId xmlns:a16="http://schemas.microsoft.com/office/drawing/2014/main" id="{DDAD6CC4-14B8-4F3B-8813-9862F79666B4}"/>
                </a:ext>
              </a:extLst>
            </p:cNvPr>
            <p:cNvSpPr txBox="1"/>
            <p:nvPr/>
          </p:nvSpPr>
          <p:spPr>
            <a:xfrm>
              <a:off x="7072095" y="920954"/>
              <a:ext cx="625661" cy="413286"/>
            </a:xfrm>
            <a:prstGeom prst="roundRect">
              <a:avLst>
                <a:gd name="adj" fmla="val 19913"/>
              </a:avLst>
            </a:prstGeom>
            <a:solidFill>
              <a:schemeClr val="bg1"/>
            </a:solidFill>
            <a:ln>
              <a:solidFill>
                <a:schemeClr val="tx1">
                  <a:lumMod val="75000"/>
                  <a:lumOff val="25000"/>
                </a:schemeClr>
              </a:solidFill>
            </a:ln>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MITSUBA</a:t>
              </a:r>
              <a:r>
                <a:rPr kumimoji="0" lang="en-US" sz="700" b="0" i="0" u="none" strike="noStrike" kern="1200" cap="none" spc="0" normalizeH="0" baseline="3000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CisGem-S1</a:t>
              </a:r>
              <a:endParaRPr kumimoji="0" lang="en-US" sz="5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sp>
          <p:nvSpPr>
            <p:cNvPr id="17" name="TextBox 16">
              <a:extLst>
                <a:ext uri="{FF2B5EF4-FFF2-40B4-BE49-F238E27FC236}">
                  <a16:creationId xmlns:a16="http://schemas.microsoft.com/office/drawing/2014/main" id="{3688FE33-6240-434C-8D98-3530A7BD3E4B}"/>
                </a:ext>
              </a:extLst>
            </p:cNvPr>
            <p:cNvSpPr txBox="1"/>
            <p:nvPr/>
          </p:nvSpPr>
          <p:spPr>
            <a:xfrm>
              <a:off x="7649292" y="1611426"/>
              <a:ext cx="625661" cy="413286"/>
            </a:xfrm>
            <a:prstGeom prst="roundRect">
              <a:avLst>
                <a:gd name="adj" fmla="val 19913"/>
              </a:avLst>
            </a:prstGeom>
            <a:solidFill>
              <a:schemeClr val="bg1"/>
            </a:solidFill>
            <a:ln>
              <a:solidFill>
                <a:schemeClr val="tx1">
                  <a:lumMod val="75000"/>
                  <a:lumOff val="25000"/>
                </a:schemeClr>
              </a:solidFill>
            </a:ln>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ABC-06</a:t>
              </a:r>
              <a:r>
                <a:rPr kumimoji="0" lang="en-US" sz="700" b="0" i="0" u="none" strike="noStrike" kern="1200" cap="none" spc="0" normalizeH="0" baseline="3000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5</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FOLFOX</a:t>
              </a:r>
              <a:endParaRPr kumimoji="0" lang="en-US" sz="5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grpSp>
          <p:nvGrpSpPr>
            <p:cNvPr id="25" name="Groupe 24">
              <a:extLst>
                <a:ext uri="{FF2B5EF4-FFF2-40B4-BE49-F238E27FC236}">
                  <a16:creationId xmlns:a16="http://schemas.microsoft.com/office/drawing/2014/main" id="{F69F1C52-0FB2-416F-80E5-4A4D9147DAA4}"/>
                </a:ext>
              </a:extLst>
            </p:cNvPr>
            <p:cNvGrpSpPr/>
            <p:nvPr/>
          </p:nvGrpSpPr>
          <p:grpSpPr>
            <a:xfrm>
              <a:off x="4098232" y="1204944"/>
              <a:ext cx="1176887" cy="1043805"/>
              <a:chOff x="4097326" y="1913381"/>
              <a:chExt cx="1176887" cy="1043805"/>
            </a:xfrm>
          </p:grpSpPr>
          <p:grpSp>
            <p:nvGrpSpPr>
              <p:cNvPr id="18" name="Groupe 17">
                <a:extLst>
                  <a:ext uri="{FF2B5EF4-FFF2-40B4-BE49-F238E27FC236}">
                    <a16:creationId xmlns:a16="http://schemas.microsoft.com/office/drawing/2014/main" id="{5DFC918C-1D90-4C18-B5B6-442AA8931EFC}"/>
                  </a:ext>
                </a:extLst>
              </p:cNvPr>
              <p:cNvGrpSpPr/>
              <p:nvPr/>
            </p:nvGrpSpPr>
            <p:grpSpPr>
              <a:xfrm>
                <a:off x="4097326" y="1913381"/>
                <a:ext cx="1176887" cy="1043805"/>
                <a:chOff x="245387" y="1603413"/>
                <a:chExt cx="1684129" cy="1181725"/>
              </a:xfrm>
            </p:grpSpPr>
            <p:sp>
              <p:nvSpPr>
                <p:cNvPr id="19" name="Rectangle à coins arrondis 4">
                  <a:extLst>
                    <a:ext uri="{FF2B5EF4-FFF2-40B4-BE49-F238E27FC236}">
                      <a16:creationId xmlns:a16="http://schemas.microsoft.com/office/drawing/2014/main" id="{0CA43CE1-9B80-4A53-BBB3-6A11F78DC17E}"/>
                    </a:ext>
                  </a:extLst>
                </p:cNvPr>
                <p:cNvSpPr/>
                <p:nvPr/>
              </p:nvSpPr>
              <p:spPr>
                <a:xfrm>
                  <a:off x="370533" y="1652517"/>
                  <a:ext cx="1558981" cy="991647"/>
                </a:xfrm>
                <a:prstGeom prst="roundRect">
                  <a:avLst>
                    <a:gd name="adj" fmla="val 7911"/>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graphicFrame>
              <p:nvGraphicFramePr>
                <p:cNvPr id="20" name="Chart 10">
                  <a:extLst>
                    <a:ext uri="{FF2B5EF4-FFF2-40B4-BE49-F238E27FC236}">
                      <a16:creationId xmlns:a16="http://schemas.microsoft.com/office/drawing/2014/main" id="{B26EBA43-E6C3-4969-9213-509090264CAA}"/>
                    </a:ext>
                  </a:extLst>
                </p:cNvPr>
                <p:cNvGraphicFramePr/>
                <p:nvPr/>
              </p:nvGraphicFramePr>
              <p:xfrm>
                <a:off x="245387" y="1603413"/>
                <a:ext cx="1684129" cy="1181725"/>
              </p:xfrm>
              <a:graphic>
                <a:graphicData uri="http://schemas.openxmlformats.org/drawingml/2006/chart">
                  <c:chart xmlns:c="http://schemas.openxmlformats.org/drawingml/2006/chart" xmlns:r="http://schemas.openxmlformats.org/officeDocument/2006/relationships" r:id="rId5"/>
                </a:graphicData>
              </a:graphic>
            </p:graphicFrame>
          </p:grpSp>
          <p:grpSp>
            <p:nvGrpSpPr>
              <p:cNvPr id="23" name="Groupe 22">
                <a:extLst>
                  <a:ext uri="{FF2B5EF4-FFF2-40B4-BE49-F238E27FC236}">
                    <a16:creationId xmlns:a16="http://schemas.microsoft.com/office/drawing/2014/main" id="{7AC4F627-17D3-4554-99FE-033B22BE3B83}"/>
                  </a:ext>
                </a:extLst>
              </p:cNvPr>
              <p:cNvGrpSpPr/>
              <p:nvPr/>
            </p:nvGrpSpPr>
            <p:grpSpPr>
              <a:xfrm>
                <a:off x="4484569" y="2054853"/>
                <a:ext cx="735909" cy="558542"/>
                <a:chOff x="4376057" y="1161661"/>
                <a:chExt cx="802433" cy="741784"/>
              </a:xfrm>
            </p:grpSpPr>
            <p:sp>
              <p:nvSpPr>
                <p:cNvPr id="7" name="Forme libre : forme 6">
                  <a:extLst>
                    <a:ext uri="{FF2B5EF4-FFF2-40B4-BE49-F238E27FC236}">
                      <a16:creationId xmlns:a16="http://schemas.microsoft.com/office/drawing/2014/main" id="{F5B1D165-ED44-48F7-A219-282C9D77A920}"/>
                    </a:ext>
                  </a:extLst>
                </p:cNvPr>
                <p:cNvSpPr/>
                <p:nvPr/>
              </p:nvSpPr>
              <p:spPr>
                <a:xfrm>
                  <a:off x="4380722" y="1166327"/>
                  <a:ext cx="793102" cy="732453"/>
                </a:xfrm>
                <a:custGeom>
                  <a:avLst/>
                  <a:gdLst>
                    <a:gd name="connsiteX0" fmla="*/ 0 w 793102"/>
                    <a:gd name="connsiteY0" fmla="*/ 0 h 732453"/>
                    <a:gd name="connsiteX1" fmla="*/ 0 w 793102"/>
                    <a:gd name="connsiteY1" fmla="*/ 0 h 732453"/>
                    <a:gd name="connsiteX2" fmla="*/ 32658 w 793102"/>
                    <a:gd name="connsiteY2" fmla="*/ 23326 h 732453"/>
                    <a:gd name="connsiteX3" fmla="*/ 46654 w 793102"/>
                    <a:gd name="connsiteY3" fmla="*/ 27991 h 732453"/>
                    <a:gd name="connsiteX4" fmla="*/ 60649 w 793102"/>
                    <a:gd name="connsiteY4" fmla="*/ 55983 h 732453"/>
                    <a:gd name="connsiteX5" fmla="*/ 79311 w 793102"/>
                    <a:gd name="connsiteY5" fmla="*/ 83975 h 732453"/>
                    <a:gd name="connsiteX6" fmla="*/ 97972 w 793102"/>
                    <a:gd name="connsiteY6" fmla="*/ 111967 h 732453"/>
                    <a:gd name="connsiteX7" fmla="*/ 107302 w 793102"/>
                    <a:gd name="connsiteY7" fmla="*/ 125963 h 732453"/>
                    <a:gd name="connsiteX8" fmla="*/ 111968 w 793102"/>
                    <a:gd name="connsiteY8" fmla="*/ 139959 h 732453"/>
                    <a:gd name="connsiteX9" fmla="*/ 130629 w 793102"/>
                    <a:gd name="connsiteY9" fmla="*/ 167951 h 732453"/>
                    <a:gd name="connsiteX10" fmla="*/ 139960 w 793102"/>
                    <a:gd name="connsiteY10" fmla="*/ 181946 h 732453"/>
                    <a:gd name="connsiteX11" fmla="*/ 144625 w 793102"/>
                    <a:gd name="connsiteY11" fmla="*/ 195942 h 732453"/>
                    <a:gd name="connsiteX12" fmla="*/ 163286 w 793102"/>
                    <a:gd name="connsiteY12" fmla="*/ 223934 h 732453"/>
                    <a:gd name="connsiteX13" fmla="*/ 167951 w 793102"/>
                    <a:gd name="connsiteY13" fmla="*/ 237930 h 732453"/>
                    <a:gd name="connsiteX14" fmla="*/ 186613 w 793102"/>
                    <a:gd name="connsiteY14" fmla="*/ 265922 h 732453"/>
                    <a:gd name="connsiteX15" fmla="*/ 205274 w 793102"/>
                    <a:gd name="connsiteY15" fmla="*/ 293914 h 732453"/>
                    <a:gd name="connsiteX16" fmla="*/ 223935 w 793102"/>
                    <a:gd name="connsiteY16" fmla="*/ 321906 h 732453"/>
                    <a:gd name="connsiteX17" fmla="*/ 228600 w 793102"/>
                    <a:gd name="connsiteY17" fmla="*/ 335902 h 732453"/>
                    <a:gd name="connsiteX18" fmla="*/ 242596 w 793102"/>
                    <a:gd name="connsiteY18" fmla="*/ 340567 h 732453"/>
                    <a:gd name="connsiteX19" fmla="*/ 251927 w 793102"/>
                    <a:gd name="connsiteY19" fmla="*/ 354563 h 732453"/>
                    <a:gd name="connsiteX20" fmla="*/ 265923 w 793102"/>
                    <a:gd name="connsiteY20" fmla="*/ 363893 h 732453"/>
                    <a:gd name="connsiteX21" fmla="*/ 279919 w 793102"/>
                    <a:gd name="connsiteY21" fmla="*/ 377889 h 732453"/>
                    <a:gd name="connsiteX22" fmla="*/ 298580 w 793102"/>
                    <a:gd name="connsiteY22" fmla="*/ 396551 h 732453"/>
                    <a:gd name="connsiteX23" fmla="*/ 317241 w 793102"/>
                    <a:gd name="connsiteY23" fmla="*/ 424542 h 732453"/>
                    <a:gd name="connsiteX24" fmla="*/ 345233 w 793102"/>
                    <a:gd name="connsiteY24" fmla="*/ 433873 h 732453"/>
                    <a:gd name="connsiteX25" fmla="*/ 377890 w 793102"/>
                    <a:gd name="connsiteY25" fmla="*/ 471195 h 732453"/>
                    <a:gd name="connsiteX26" fmla="*/ 387221 w 793102"/>
                    <a:gd name="connsiteY26" fmla="*/ 485191 h 732453"/>
                    <a:gd name="connsiteX27" fmla="*/ 401217 w 793102"/>
                    <a:gd name="connsiteY27" fmla="*/ 494522 h 732453"/>
                    <a:gd name="connsiteX28" fmla="*/ 419878 w 793102"/>
                    <a:gd name="connsiteY28" fmla="*/ 517849 h 732453"/>
                    <a:gd name="connsiteX29" fmla="*/ 424543 w 793102"/>
                    <a:gd name="connsiteY29" fmla="*/ 531844 h 732453"/>
                    <a:gd name="connsiteX30" fmla="*/ 452535 w 793102"/>
                    <a:gd name="connsiteY30" fmla="*/ 550506 h 732453"/>
                    <a:gd name="connsiteX31" fmla="*/ 461866 w 793102"/>
                    <a:gd name="connsiteY31" fmla="*/ 564502 h 732453"/>
                    <a:gd name="connsiteX32" fmla="*/ 489858 w 793102"/>
                    <a:gd name="connsiteY32" fmla="*/ 573832 h 732453"/>
                    <a:gd name="connsiteX33" fmla="*/ 517849 w 793102"/>
                    <a:gd name="connsiteY33" fmla="*/ 583163 h 732453"/>
                    <a:gd name="connsiteX34" fmla="*/ 531845 w 793102"/>
                    <a:gd name="connsiteY34" fmla="*/ 587828 h 732453"/>
                    <a:gd name="connsiteX35" fmla="*/ 564502 w 793102"/>
                    <a:gd name="connsiteY35" fmla="*/ 597159 h 732453"/>
                    <a:gd name="connsiteX36" fmla="*/ 583164 w 793102"/>
                    <a:gd name="connsiteY36" fmla="*/ 620485 h 732453"/>
                    <a:gd name="connsiteX37" fmla="*/ 606490 w 793102"/>
                    <a:gd name="connsiteY37" fmla="*/ 643812 h 732453"/>
                    <a:gd name="connsiteX38" fmla="*/ 625151 w 793102"/>
                    <a:gd name="connsiteY38" fmla="*/ 662473 h 732453"/>
                    <a:gd name="connsiteX39" fmla="*/ 653143 w 793102"/>
                    <a:gd name="connsiteY39" fmla="*/ 681134 h 732453"/>
                    <a:gd name="connsiteX40" fmla="*/ 681135 w 793102"/>
                    <a:gd name="connsiteY40" fmla="*/ 690465 h 732453"/>
                    <a:gd name="connsiteX41" fmla="*/ 713792 w 793102"/>
                    <a:gd name="connsiteY41" fmla="*/ 699795 h 732453"/>
                    <a:gd name="connsiteX42" fmla="*/ 723123 w 793102"/>
                    <a:gd name="connsiteY42" fmla="*/ 713791 h 732453"/>
                    <a:gd name="connsiteX43" fmla="*/ 741784 w 793102"/>
                    <a:gd name="connsiteY43" fmla="*/ 732453 h 732453"/>
                    <a:gd name="connsiteX44" fmla="*/ 793102 w 793102"/>
                    <a:gd name="connsiteY44" fmla="*/ 732453 h 73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793102" h="732453">
                      <a:moveTo>
                        <a:pt x="0" y="0"/>
                      </a:moveTo>
                      <a:lnTo>
                        <a:pt x="0" y="0"/>
                      </a:lnTo>
                      <a:cubicBezTo>
                        <a:pt x="10886" y="7775"/>
                        <a:pt x="21187" y="16444"/>
                        <a:pt x="32658" y="23326"/>
                      </a:cubicBezTo>
                      <a:cubicBezTo>
                        <a:pt x="36875" y="25856"/>
                        <a:pt x="42814" y="24919"/>
                        <a:pt x="46654" y="27991"/>
                      </a:cubicBezTo>
                      <a:cubicBezTo>
                        <a:pt x="59080" y="37932"/>
                        <a:pt x="53888" y="43813"/>
                        <a:pt x="60649" y="55983"/>
                      </a:cubicBezTo>
                      <a:cubicBezTo>
                        <a:pt x="66095" y="65786"/>
                        <a:pt x="73090" y="74644"/>
                        <a:pt x="79311" y="83975"/>
                      </a:cubicBezTo>
                      <a:lnTo>
                        <a:pt x="97972" y="111967"/>
                      </a:lnTo>
                      <a:cubicBezTo>
                        <a:pt x="101082" y="116632"/>
                        <a:pt x="105529" y="120644"/>
                        <a:pt x="107302" y="125963"/>
                      </a:cubicBezTo>
                      <a:cubicBezTo>
                        <a:pt x="108857" y="130628"/>
                        <a:pt x="109580" y="135660"/>
                        <a:pt x="111968" y="139959"/>
                      </a:cubicBezTo>
                      <a:cubicBezTo>
                        <a:pt x="117414" y="149762"/>
                        <a:pt x="124408" y="158620"/>
                        <a:pt x="130629" y="167951"/>
                      </a:cubicBezTo>
                      <a:lnTo>
                        <a:pt x="139960" y="181946"/>
                      </a:lnTo>
                      <a:cubicBezTo>
                        <a:pt x="141515" y="186611"/>
                        <a:pt x="142237" y="191643"/>
                        <a:pt x="144625" y="195942"/>
                      </a:cubicBezTo>
                      <a:cubicBezTo>
                        <a:pt x="150071" y="205745"/>
                        <a:pt x="159740" y="213295"/>
                        <a:pt x="163286" y="223934"/>
                      </a:cubicBezTo>
                      <a:cubicBezTo>
                        <a:pt x="164841" y="228599"/>
                        <a:pt x="165563" y="233631"/>
                        <a:pt x="167951" y="237930"/>
                      </a:cubicBezTo>
                      <a:cubicBezTo>
                        <a:pt x="173397" y="247733"/>
                        <a:pt x="180392" y="256591"/>
                        <a:pt x="186613" y="265922"/>
                      </a:cubicBezTo>
                      <a:lnTo>
                        <a:pt x="205274" y="293914"/>
                      </a:lnTo>
                      <a:lnTo>
                        <a:pt x="223935" y="321906"/>
                      </a:lnTo>
                      <a:cubicBezTo>
                        <a:pt x="225490" y="326571"/>
                        <a:pt x="225123" y="332425"/>
                        <a:pt x="228600" y="335902"/>
                      </a:cubicBezTo>
                      <a:cubicBezTo>
                        <a:pt x="232077" y="339379"/>
                        <a:pt x="237931" y="339012"/>
                        <a:pt x="242596" y="340567"/>
                      </a:cubicBezTo>
                      <a:cubicBezTo>
                        <a:pt x="245706" y="345232"/>
                        <a:pt x="247962" y="350598"/>
                        <a:pt x="251927" y="354563"/>
                      </a:cubicBezTo>
                      <a:cubicBezTo>
                        <a:pt x="255892" y="358528"/>
                        <a:pt x="261616" y="360304"/>
                        <a:pt x="265923" y="363893"/>
                      </a:cubicBezTo>
                      <a:cubicBezTo>
                        <a:pt x="270992" y="368117"/>
                        <a:pt x="275254" y="373224"/>
                        <a:pt x="279919" y="377889"/>
                      </a:cubicBezTo>
                      <a:cubicBezTo>
                        <a:pt x="292358" y="415209"/>
                        <a:pt x="273699" y="371670"/>
                        <a:pt x="298580" y="396551"/>
                      </a:cubicBezTo>
                      <a:cubicBezTo>
                        <a:pt x="306509" y="404480"/>
                        <a:pt x="306603" y="420996"/>
                        <a:pt x="317241" y="424542"/>
                      </a:cubicBezTo>
                      <a:lnTo>
                        <a:pt x="345233" y="433873"/>
                      </a:lnTo>
                      <a:cubicBezTo>
                        <a:pt x="367004" y="466530"/>
                        <a:pt x="354563" y="455645"/>
                        <a:pt x="377890" y="471195"/>
                      </a:cubicBezTo>
                      <a:cubicBezTo>
                        <a:pt x="381000" y="475860"/>
                        <a:pt x="383256" y="481226"/>
                        <a:pt x="387221" y="485191"/>
                      </a:cubicBezTo>
                      <a:cubicBezTo>
                        <a:pt x="391186" y="489156"/>
                        <a:pt x="397714" y="490144"/>
                        <a:pt x="401217" y="494522"/>
                      </a:cubicBezTo>
                      <a:cubicBezTo>
                        <a:pt x="426970" y="526715"/>
                        <a:pt x="379767" y="491107"/>
                        <a:pt x="419878" y="517849"/>
                      </a:cubicBezTo>
                      <a:cubicBezTo>
                        <a:pt x="421433" y="522514"/>
                        <a:pt x="421066" y="528367"/>
                        <a:pt x="424543" y="531844"/>
                      </a:cubicBezTo>
                      <a:cubicBezTo>
                        <a:pt x="432473" y="539774"/>
                        <a:pt x="452535" y="550506"/>
                        <a:pt x="452535" y="550506"/>
                      </a:cubicBezTo>
                      <a:cubicBezTo>
                        <a:pt x="455645" y="555171"/>
                        <a:pt x="457111" y="561530"/>
                        <a:pt x="461866" y="564502"/>
                      </a:cubicBezTo>
                      <a:cubicBezTo>
                        <a:pt x="470206" y="569715"/>
                        <a:pt x="480527" y="570722"/>
                        <a:pt x="489858" y="573832"/>
                      </a:cubicBezTo>
                      <a:lnTo>
                        <a:pt x="517849" y="583163"/>
                      </a:lnTo>
                      <a:cubicBezTo>
                        <a:pt x="522514" y="584718"/>
                        <a:pt x="527074" y="586635"/>
                        <a:pt x="531845" y="587828"/>
                      </a:cubicBezTo>
                      <a:cubicBezTo>
                        <a:pt x="555278" y="593686"/>
                        <a:pt x="544424" y="590465"/>
                        <a:pt x="564502" y="597159"/>
                      </a:cubicBezTo>
                      <a:cubicBezTo>
                        <a:pt x="573586" y="624408"/>
                        <a:pt x="562060" y="599381"/>
                        <a:pt x="583164" y="620485"/>
                      </a:cubicBezTo>
                      <a:cubicBezTo>
                        <a:pt x="614270" y="651591"/>
                        <a:pt x="569163" y="618926"/>
                        <a:pt x="606490" y="643812"/>
                      </a:cubicBezTo>
                      <a:cubicBezTo>
                        <a:pt x="614408" y="667563"/>
                        <a:pt x="604794" y="651164"/>
                        <a:pt x="625151" y="662473"/>
                      </a:cubicBezTo>
                      <a:cubicBezTo>
                        <a:pt x="634954" y="667919"/>
                        <a:pt x="642504" y="677588"/>
                        <a:pt x="653143" y="681134"/>
                      </a:cubicBezTo>
                      <a:cubicBezTo>
                        <a:pt x="662474" y="684244"/>
                        <a:pt x="671593" y="688080"/>
                        <a:pt x="681135" y="690465"/>
                      </a:cubicBezTo>
                      <a:cubicBezTo>
                        <a:pt x="704567" y="696323"/>
                        <a:pt x="693713" y="693103"/>
                        <a:pt x="713792" y="699795"/>
                      </a:cubicBezTo>
                      <a:cubicBezTo>
                        <a:pt x="716902" y="704460"/>
                        <a:pt x="719158" y="709826"/>
                        <a:pt x="723123" y="713791"/>
                      </a:cubicBezTo>
                      <a:cubicBezTo>
                        <a:pt x="745640" y="736308"/>
                        <a:pt x="731121" y="711125"/>
                        <a:pt x="741784" y="732453"/>
                      </a:cubicBezTo>
                      <a:lnTo>
                        <a:pt x="793102" y="732453"/>
                      </a:lnTo>
                    </a:path>
                  </a:pathLst>
                </a:cu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Forme libre : forme 21">
                  <a:extLst>
                    <a:ext uri="{FF2B5EF4-FFF2-40B4-BE49-F238E27FC236}">
                      <a16:creationId xmlns:a16="http://schemas.microsoft.com/office/drawing/2014/main" id="{5365E775-FBB2-4BA2-AB29-531822E6E8E8}"/>
                    </a:ext>
                  </a:extLst>
                </p:cNvPr>
                <p:cNvSpPr/>
                <p:nvPr/>
              </p:nvSpPr>
              <p:spPr>
                <a:xfrm>
                  <a:off x="4376057" y="1161661"/>
                  <a:ext cx="802433" cy="741784"/>
                </a:xfrm>
                <a:custGeom>
                  <a:avLst/>
                  <a:gdLst>
                    <a:gd name="connsiteX0" fmla="*/ 0 w 802433"/>
                    <a:gd name="connsiteY0" fmla="*/ 0 h 741784"/>
                    <a:gd name="connsiteX1" fmla="*/ 0 w 802433"/>
                    <a:gd name="connsiteY1" fmla="*/ 0 h 741784"/>
                    <a:gd name="connsiteX2" fmla="*/ 23327 w 802433"/>
                    <a:gd name="connsiteY2" fmla="*/ 32657 h 741784"/>
                    <a:gd name="connsiteX3" fmla="*/ 32657 w 802433"/>
                    <a:gd name="connsiteY3" fmla="*/ 65315 h 741784"/>
                    <a:gd name="connsiteX4" fmla="*/ 51319 w 802433"/>
                    <a:gd name="connsiteY4" fmla="*/ 107302 h 741784"/>
                    <a:gd name="connsiteX5" fmla="*/ 65314 w 802433"/>
                    <a:gd name="connsiteY5" fmla="*/ 144625 h 741784"/>
                    <a:gd name="connsiteX6" fmla="*/ 79310 w 802433"/>
                    <a:gd name="connsiteY6" fmla="*/ 149290 h 741784"/>
                    <a:gd name="connsiteX7" fmla="*/ 102637 w 802433"/>
                    <a:gd name="connsiteY7" fmla="*/ 186612 h 741784"/>
                    <a:gd name="connsiteX8" fmla="*/ 111967 w 802433"/>
                    <a:gd name="connsiteY8" fmla="*/ 214604 h 741784"/>
                    <a:gd name="connsiteX9" fmla="*/ 116633 w 802433"/>
                    <a:gd name="connsiteY9" fmla="*/ 228600 h 741784"/>
                    <a:gd name="connsiteX10" fmla="*/ 130629 w 802433"/>
                    <a:gd name="connsiteY10" fmla="*/ 256592 h 741784"/>
                    <a:gd name="connsiteX11" fmla="*/ 139959 w 802433"/>
                    <a:gd name="connsiteY11" fmla="*/ 270588 h 741784"/>
                    <a:gd name="connsiteX12" fmla="*/ 153955 w 802433"/>
                    <a:gd name="connsiteY12" fmla="*/ 298580 h 741784"/>
                    <a:gd name="connsiteX13" fmla="*/ 167951 w 802433"/>
                    <a:gd name="connsiteY13" fmla="*/ 307910 h 741784"/>
                    <a:gd name="connsiteX14" fmla="*/ 186612 w 802433"/>
                    <a:gd name="connsiteY14" fmla="*/ 335902 h 741784"/>
                    <a:gd name="connsiteX15" fmla="*/ 200608 w 802433"/>
                    <a:gd name="connsiteY15" fmla="*/ 363894 h 741784"/>
                    <a:gd name="connsiteX16" fmla="*/ 214604 w 802433"/>
                    <a:gd name="connsiteY16" fmla="*/ 391886 h 741784"/>
                    <a:gd name="connsiteX17" fmla="*/ 228600 w 802433"/>
                    <a:gd name="connsiteY17" fmla="*/ 438539 h 741784"/>
                    <a:gd name="connsiteX18" fmla="*/ 242596 w 802433"/>
                    <a:gd name="connsiteY18" fmla="*/ 443204 h 741784"/>
                    <a:gd name="connsiteX19" fmla="*/ 261257 w 802433"/>
                    <a:gd name="connsiteY19" fmla="*/ 466531 h 741784"/>
                    <a:gd name="connsiteX20" fmla="*/ 279919 w 802433"/>
                    <a:gd name="connsiteY20" fmla="*/ 489857 h 741784"/>
                    <a:gd name="connsiteX21" fmla="*/ 317241 w 802433"/>
                    <a:gd name="connsiteY21" fmla="*/ 522515 h 741784"/>
                    <a:gd name="connsiteX22" fmla="*/ 331237 w 802433"/>
                    <a:gd name="connsiteY22" fmla="*/ 536510 h 741784"/>
                    <a:gd name="connsiteX23" fmla="*/ 340567 w 802433"/>
                    <a:gd name="connsiteY23" fmla="*/ 550506 h 741784"/>
                    <a:gd name="connsiteX24" fmla="*/ 354563 w 802433"/>
                    <a:gd name="connsiteY24" fmla="*/ 555172 h 741784"/>
                    <a:gd name="connsiteX25" fmla="*/ 359229 w 802433"/>
                    <a:gd name="connsiteY25" fmla="*/ 569168 h 741784"/>
                    <a:gd name="connsiteX26" fmla="*/ 373225 w 802433"/>
                    <a:gd name="connsiteY26" fmla="*/ 573833 h 741784"/>
                    <a:gd name="connsiteX27" fmla="*/ 387221 w 802433"/>
                    <a:gd name="connsiteY27" fmla="*/ 583163 h 741784"/>
                    <a:gd name="connsiteX28" fmla="*/ 405882 w 802433"/>
                    <a:gd name="connsiteY28" fmla="*/ 611155 h 741784"/>
                    <a:gd name="connsiteX29" fmla="*/ 415212 w 802433"/>
                    <a:gd name="connsiteY29" fmla="*/ 625151 h 741784"/>
                    <a:gd name="connsiteX30" fmla="*/ 443204 w 802433"/>
                    <a:gd name="connsiteY30" fmla="*/ 643812 h 741784"/>
                    <a:gd name="connsiteX31" fmla="*/ 452535 w 802433"/>
                    <a:gd name="connsiteY31" fmla="*/ 657808 h 741784"/>
                    <a:gd name="connsiteX32" fmla="*/ 480527 w 802433"/>
                    <a:gd name="connsiteY32" fmla="*/ 676470 h 741784"/>
                    <a:gd name="connsiteX33" fmla="*/ 489857 w 802433"/>
                    <a:gd name="connsiteY33" fmla="*/ 690466 h 741784"/>
                    <a:gd name="connsiteX34" fmla="*/ 517849 w 802433"/>
                    <a:gd name="connsiteY34" fmla="*/ 699796 h 741784"/>
                    <a:gd name="connsiteX35" fmla="*/ 531845 w 802433"/>
                    <a:gd name="connsiteY35" fmla="*/ 709127 h 741784"/>
                    <a:gd name="connsiteX36" fmla="*/ 559837 w 802433"/>
                    <a:gd name="connsiteY36" fmla="*/ 718457 h 741784"/>
                    <a:gd name="connsiteX37" fmla="*/ 569167 w 802433"/>
                    <a:gd name="connsiteY37" fmla="*/ 723123 h 741784"/>
                    <a:gd name="connsiteX38" fmla="*/ 611155 w 802433"/>
                    <a:gd name="connsiteY38" fmla="*/ 723123 h 741784"/>
                    <a:gd name="connsiteX39" fmla="*/ 718457 w 802433"/>
                    <a:gd name="connsiteY39" fmla="*/ 732453 h 741784"/>
                    <a:gd name="connsiteX40" fmla="*/ 802433 w 802433"/>
                    <a:gd name="connsiteY40" fmla="*/ 741784 h 741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02433" h="741784">
                      <a:moveTo>
                        <a:pt x="0" y="0"/>
                      </a:moveTo>
                      <a:lnTo>
                        <a:pt x="0" y="0"/>
                      </a:lnTo>
                      <a:cubicBezTo>
                        <a:pt x="7776" y="10886"/>
                        <a:pt x="16444" y="21186"/>
                        <a:pt x="23327" y="32657"/>
                      </a:cubicBezTo>
                      <a:cubicBezTo>
                        <a:pt x="26463" y="37883"/>
                        <a:pt x="31437" y="61249"/>
                        <a:pt x="32657" y="65315"/>
                      </a:cubicBezTo>
                      <a:cubicBezTo>
                        <a:pt x="41741" y="95595"/>
                        <a:pt x="37684" y="86850"/>
                        <a:pt x="51319" y="107302"/>
                      </a:cubicBezTo>
                      <a:cubicBezTo>
                        <a:pt x="53847" y="119945"/>
                        <a:pt x="53874" y="135473"/>
                        <a:pt x="65314" y="144625"/>
                      </a:cubicBezTo>
                      <a:cubicBezTo>
                        <a:pt x="69154" y="147697"/>
                        <a:pt x="74645" y="147735"/>
                        <a:pt x="79310" y="149290"/>
                      </a:cubicBezTo>
                      <a:cubicBezTo>
                        <a:pt x="90414" y="182601"/>
                        <a:pt x="80457" y="171827"/>
                        <a:pt x="102637" y="186612"/>
                      </a:cubicBezTo>
                      <a:lnTo>
                        <a:pt x="111967" y="214604"/>
                      </a:lnTo>
                      <a:cubicBezTo>
                        <a:pt x="113522" y="219269"/>
                        <a:pt x="113905" y="224508"/>
                        <a:pt x="116633" y="228600"/>
                      </a:cubicBezTo>
                      <a:cubicBezTo>
                        <a:pt x="143371" y="268710"/>
                        <a:pt x="111314" y="217962"/>
                        <a:pt x="130629" y="256592"/>
                      </a:cubicBezTo>
                      <a:cubicBezTo>
                        <a:pt x="133136" y="261607"/>
                        <a:pt x="137452" y="265573"/>
                        <a:pt x="139959" y="270588"/>
                      </a:cubicBezTo>
                      <a:cubicBezTo>
                        <a:pt x="147546" y="285762"/>
                        <a:pt x="140589" y="285214"/>
                        <a:pt x="153955" y="298580"/>
                      </a:cubicBezTo>
                      <a:cubicBezTo>
                        <a:pt x="157920" y="302545"/>
                        <a:pt x="163286" y="304800"/>
                        <a:pt x="167951" y="307910"/>
                      </a:cubicBezTo>
                      <a:cubicBezTo>
                        <a:pt x="174171" y="317241"/>
                        <a:pt x="183065" y="325264"/>
                        <a:pt x="186612" y="335902"/>
                      </a:cubicBezTo>
                      <a:cubicBezTo>
                        <a:pt x="198340" y="371082"/>
                        <a:pt x="182520" y="327718"/>
                        <a:pt x="200608" y="363894"/>
                      </a:cubicBezTo>
                      <a:cubicBezTo>
                        <a:pt x="219923" y="402524"/>
                        <a:pt x="187866" y="351776"/>
                        <a:pt x="214604" y="391886"/>
                      </a:cubicBezTo>
                      <a:cubicBezTo>
                        <a:pt x="216270" y="398547"/>
                        <a:pt x="225505" y="437507"/>
                        <a:pt x="228600" y="438539"/>
                      </a:cubicBezTo>
                      <a:lnTo>
                        <a:pt x="242596" y="443204"/>
                      </a:lnTo>
                      <a:cubicBezTo>
                        <a:pt x="254321" y="478381"/>
                        <a:pt x="237141" y="436387"/>
                        <a:pt x="261257" y="466531"/>
                      </a:cubicBezTo>
                      <a:cubicBezTo>
                        <a:pt x="287009" y="498720"/>
                        <a:pt x="239812" y="463121"/>
                        <a:pt x="279919" y="489857"/>
                      </a:cubicBezTo>
                      <a:cubicBezTo>
                        <a:pt x="306348" y="529503"/>
                        <a:pt x="262826" y="468104"/>
                        <a:pt x="317241" y="522515"/>
                      </a:cubicBezTo>
                      <a:cubicBezTo>
                        <a:pt x="321906" y="527180"/>
                        <a:pt x="327013" y="531442"/>
                        <a:pt x="331237" y="536510"/>
                      </a:cubicBezTo>
                      <a:cubicBezTo>
                        <a:pt x="334826" y="540817"/>
                        <a:pt x="336189" y="547003"/>
                        <a:pt x="340567" y="550506"/>
                      </a:cubicBezTo>
                      <a:cubicBezTo>
                        <a:pt x="344407" y="553578"/>
                        <a:pt x="349898" y="553617"/>
                        <a:pt x="354563" y="555172"/>
                      </a:cubicBezTo>
                      <a:cubicBezTo>
                        <a:pt x="356118" y="559837"/>
                        <a:pt x="355752" y="565691"/>
                        <a:pt x="359229" y="569168"/>
                      </a:cubicBezTo>
                      <a:cubicBezTo>
                        <a:pt x="362706" y="572645"/>
                        <a:pt x="368826" y="571634"/>
                        <a:pt x="373225" y="573833"/>
                      </a:cubicBezTo>
                      <a:cubicBezTo>
                        <a:pt x="378240" y="576340"/>
                        <a:pt x="382556" y="580053"/>
                        <a:pt x="387221" y="583163"/>
                      </a:cubicBezTo>
                      <a:lnTo>
                        <a:pt x="405882" y="611155"/>
                      </a:lnTo>
                      <a:cubicBezTo>
                        <a:pt x="408992" y="615820"/>
                        <a:pt x="410547" y="622041"/>
                        <a:pt x="415212" y="625151"/>
                      </a:cubicBezTo>
                      <a:lnTo>
                        <a:pt x="443204" y="643812"/>
                      </a:lnTo>
                      <a:cubicBezTo>
                        <a:pt x="446314" y="648477"/>
                        <a:pt x="448315" y="654116"/>
                        <a:pt x="452535" y="657808"/>
                      </a:cubicBezTo>
                      <a:cubicBezTo>
                        <a:pt x="460974" y="665193"/>
                        <a:pt x="480527" y="676470"/>
                        <a:pt x="480527" y="676470"/>
                      </a:cubicBezTo>
                      <a:cubicBezTo>
                        <a:pt x="483637" y="681135"/>
                        <a:pt x="485102" y="687494"/>
                        <a:pt x="489857" y="690466"/>
                      </a:cubicBezTo>
                      <a:cubicBezTo>
                        <a:pt x="498197" y="695679"/>
                        <a:pt x="517849" y="699796"/>
                        <a:pt x="517849" y="699796"/>
                      </a:cubicBezTo>
                      <a:cubicBezTo>
                        <a:pt x="522514" y="702906"/>
                        <a:pt x="526721" y="706850"/>
                        <a:pt x="531845" y="709127"/>
                      </a:cubicBezTo>
                      <a:cubicBezTo>
                        <a:pt x="540833" y="713121"/>
                        <a:pt x="551040" y="714058"/>
                        <a:pt x="559837" y="718457"/>
                      </a:cubicBezTo>
                      <a:lnTo>
                        <a:pt x="569167" y="723123"/>
                      </a:lnTo>
                      <a:lnTo>
                        <a:pt x="611155" y="723123"/>
                      </a:lnTo>
                      <a:lnTo>
                        <a:pt x="718457" y="732453"/>
                      </a:lnTo>
                      <a:lnTo>
                        <a:pt x="802433" y="741784"/>
                      </a:lnTo>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6" name="Google Shape;191;p5">
                <a:extLst>
                  <a:ext uri="{FF2B5EF4-FFF2-40B4-BE49-F238E27FC236}">
                    <a16:creationId xmlns:a16="http://schemas.microsoft.com/office/drawing/2014/main" id="{EA7FA0F0-CB5C-40AB-A34C-E412A906B0F7}"/>
                  </a:ext>
                </a:extLst>
              </p:cNvPr>
              <p:cNvSpPr txBox="1"/>
              <p:nvPr/>
            </p:nvSpPr>
            <p:spPr>
              <a:xfrm>
                <a:off x="4644617" y="1960937"/>
                <a:ext cx="602728" cy="208373"/>
              </a:xfrm>
              <a:prstGeom prst="rect">
                <a:avLst/>
              </a:prstGeom>
              <a:noFill/>
              <a:ln>
                <a:noFill/>
              </a:ln>
            </p:spPr>
            <p:txBody>
              <a:bodyPr spcFirstLastPara="1" wrap="square" lIns="36000" tIns="0" rIns="36000" bIns="0"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Pts val="1350"/>
                  <a:buFont typeface="Arial"/>
                  <a:buNone/>
                  <a:tabLst/>
                  <a:defRPr/>
                </a:pPr>
                <a:r>
                  <a:rPr kumimoji="0" lang="fr-FR" sz="400" b="1" i="0" u="none" strike="noStrike" kern="1200" cap="none" spc="0" normalizeH="0" baseline="0" noProof="0" dirty="0" err="1">
                    <a:ln>
                      <a:noFill/>
                    </a:ln>
                    <a:solidFill>
                      <a:srgbClr val="C00000"/>
                    </a:solidFill>
                    <a:effectLst/>
                    <a:uLnTx/>
                    <a:uFillTx/>
                    <a:latin typeface="Arial" panose="020B0604020202020204" pitchFamily="34" charset="0"/>
                    <a:ea typeface="Calibri"/>
                    <a:cs typeface="Arial" panose="020B0604020202020204" pitchFamily="34" charset="0"/>
                    <a:sym typeface="Calibri"/>
                  </a:rPr>
                  <a:t>Cisplate-gemcitabine</a:t>
                </a:r>
                <a:endParaRPr kumimoji="0" lang="fr-FR" sz="400" b="1" i="0" u="none" strike="noStrike" kern="1200" cap="none" spc="0" normalizeH="0" baseline="0" noProof="0" dirty="0">
                  <a:ln>
                    <a:noFill/>
                  </a:ln>
                  <a:solidFill>
                    <a:srgbClr val="C00000"/>
                  </a:solidFill>
                  <a:effectLst/>
                  <a:uLnTx/>
                  <a:uFillTx/>
                  <a:latin typeface="Arial" panose="020B0604020202020204" pitchFamily="34" charset="0"/>
                  <a:ea typeface="Calibri"/>
                  <a:cs typeface="Arial" panose="020B0604020202020204" pitchFamily="34" charset="0"/>
                  <a:sym typeface="Calibri"/>
                </a:endParaRPr>
              </a:p>
              <a:p>
                <a:pPr marL="0" marR="0" lvl="0" indent="0" algn="l" defTabSz="685800" rtl="0" eaLnBrk="1" fontAlgn="auto" latinLnBrk="0" hangingPunct="1">
                  <a:lnSpc>
                    <a:spcPct val="100000"/>
                  </a:lnSpc>
                  <a:spcBef>
                    <a:spcPts val="0"/>
                  </a:spcBef>
                  <a:spcAft>
                    <a:spcPts val="0"/>
                  </a:spcAft>
                  <a:buClr>
                    <a:srgbClr val="000000"/>
                  </a:buClr>
                  <a:buSzPts val="1350"/>
                  <a:buFont typeface="Arial"/>
                  <a:buNone/>
                  <a:tabLst/>
                  <a:defRPr/>
                </a:pPr>
                <a:r>
                  <a:rPr kumimoji="0" lang="fr-FR" sz="400" b="1" i="0" u="none" strike="noStrike" kern="1200" cap="none" spc="0" normalizeH="0" baseline="0" noProof="0" dirty="0" err="1">
                    <a:ln>
                      <a:noFill/>
                    </a:ln>
                    <a:solidFill>
                      <a:srgbClr val="5B9BD5"/>
                    </a:solidFill>
                    <a:effectLst/>
                    <a:uLnTx/>
                    <a:uFillTx/>
                    <a:latin typeface="Arial" panose="020B0604020202020204" pitchFamily="34" charset="0"/>
                    <a:ea typeface="Calibri"/>
                    <a:cs typeface="Arial" panose="020B0604020202020204" pitchFamily="34" charset="0"/>
                    <a:sym typeface="Calibri"/>
                  </a:rPr>
                  <a:t>gemcitabine</a:t>
                </a:r>
                <a:endParaRPr kumimoji="0" sz="400" b="1" i="0" u="none" strike="noStrike" kern="1200" cap="none" spc="0" normalizeH="0" baseline="0" noProof="0" dirty="0">
                  <a:ln>
                    <a:noFill/>
                  </a:ln>
                  <a:solidFill>
                    <a:srgbClr val="5B9BD5"/>
                  </a:solidFill>
                  <a:effectLst/>
                  <a:uLnTx/>
                  <a:uFillTx/>
                  <a:latin typeface="Arial" panose="020B0604020202020204" pitchFamily="34" charset="0"/>
                  <a:ea typeface="Calibri"/>
                  <a:cs typeface="Arial" panose="020B0604020202020204" pitchFamily="34" charset="0"/>
                  <a:sym typeface="Calibri"/>
                </a:endParaRPr>
              </a:p>
            </p:txBody>
          </p:sp>
        </p:grpSp>
        <p:cxnSp>
          <p:nvCxnSpPr>
            <p:cNvPr id="28" name="Straight Connector 41">
              <a:extLst>
                <a:ext uri="{FF2B5EF4-FFF2-40B4-BE49-F238E27FC236}">
                  <a16:creationId xmlns:a16="http://schemas.microsoft.com/office/drawing/2014/main" id="{6A0ADCB7-2F28-4EF6-976C-2F4BAD6D8D2E}"/>
                </a:ext>
              </a:extLst>
            </p:cNvPr>
            <p:cNvCxnSpPr>
              <a:cxnSpLocks/>
              <a:stCxn id="13" idx="2"/>
            </p:cNvCxnSpPr>
            <p:nvPr/>
          </p:nvCxnSpPr>
          <p:spPr>
            <a:xfrm>
              <a:off x="3677030" y="1846546"/>
              <a:ext cx="0" cy="450320"/>
            </a:xfrm>
            <a:prstGeom prst="line">
              <a:avLst/>
            </a:prstGeom>
            <a:noFill/>
            <a:ln w="12700">
              <a:solidFill>
                <a:schemeClr val="tx1">
                  <a:lumMod val="75000"/>
                  <a:lumOff val="25000"/>
                </a:schemeClr>
              </a:solidFill>
              <a:round/>
              <a:headEnd type="none" w="med" len="med"/>
              <a:tailEnd type="triangle" w="med" len="med"/>
            </a:ln>
          </p:spPr>
        </p:cxnSp>
        <p:cxnSp>
          <p:nvCxnSpPr>
            <p:cNvPr id="32" name="Straight Connector 41">
              <a:extLst>
                <a:ext uri="{FF2B5EF4-FFF2-40B4-BE49-F238E27FC236}">
                  <a16:creationId xmlns:a16="http://schemas.microsoft.com/office/drawing/2014/main" id="{5D25C5D0-DC95-4567-90B5-5AD2BFB57D29}"/>
                </a:ext>
              </a:extLst>
            </p:cNvPr>
            <p:cNvCxnSpPr>
              <a:cxnSpLocks/>
              <a:stCxn id="14" idx="2"/>
            </p:cNvCxnSpPr>
            <p:nvPr/>
          </p:nvCxnSpPr>
          <p:spPr>
            <a:xfrm>
              <a:off x="3779791" y="1509854"/>
              <a:ext cx="0" cy="787012"/>
            </a:xfrm>
            <a:prstGeom prst="line">
              <a:avLst/>
            </a:prstGeom>
            <a:noFill/>
            <a:ln w="12700">
              <a:solidFill>
                <a:schemeClr val="tx1">
                  <a:lumMod val="75000"/>
                  <a:lumOff val="25000"/>
                </a:schemeClr>
              </a:solidFill>
              <a:round/>
              <a:headEnd type="none" w="med" len="med"/>
              <a:tailEnd type="triangle" w="med" len="med"/>
            </a:ln>
          </p:spPr>
        </p:cxnSp>
        <p:sp>
          <p:nvSpPr>
            <p:cNvPr id="13" name="TextBox 16">
              <a:extLst>
                <a:ext uri="{FF2B5EF4-FFF2-40B4-BE49-F238E27FC236}">
                  <a16:creationId xmlns:a16="http://schemas.microsoft.com/office/drawing/2014/main" id="{6B730E3B-2ED1-4123-8951-7EA449F8E6DE}"/>
                </a:ext>
              </a:extLst>
            </p:cNvPr>
            <p:cNvSpPr txBox="1"/>
            <p:nvPr/>
          </p:nvSpPr>
          <p:spPr>
            <a:xfrm>
              <a:off x="3364199" y="1433260"/>
              <a:ext cx="625661" cy="413286"/>
            </a:xfrm>
            <a:prstGeom prst="roundRect">
              <a:avLst>
                <a:gd name="adj" fmla="val 19913"/>
              </a:avLst>
            </a:prstGeom>
            <a:solidFill>
              <a:schemeClr val="bg1"/>
            </a:solidFill>
            <a:ln>
              <a:solidFill>
                <a:schemeClr val="tx1">
                  <a:lumMod val="75000"/>
                  <a:lumOff val="25000"/>
                </a:schemeClr>
              </a:solidFill>
            </a:ln>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ABC-02</a:t>
              </a:r>
              <a:r>
                <a:rPr kumimoji="0" lang="en-US" sz="700" b="0" i="0" u="none" strike="noStrike" kern="1200" cap="none" spc="0" normalizeH="0" baseline="3000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1</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CisGem</a:t>
              </a:r>
              <a:endParaRPr kumimoji="0" lang="en-US" sz="5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sp>
          <p:nvSpPr>
            <p:cNvPr id="37" name="TextBox 16">
              <a:extLst>
                <a:ext uri="{FF2B5EF4-FFF2-40B4-BE49-F238E27FC236}">
                  <a16:creationId xmlns:a16="http://schemas.microsoft.com/office/drawing/2014/main" id="{21A82476-C2A5-4348-9171-BFC9D04634FF}"/>
                </a:ext>
              </a:extLst>
            </p:cNvPr>
            <p:cNvSpPr txBox="1"/>
            <p:nvPr/>
          </p:nvSpPr>
          <p:spPr>
            <a:xfrm>
              <a:off x="3466960" y="2296866"/>
              <a:ext cx="442481" cy="215865"/>
            </a:xfrm>
            <a:prstGeom prst="roundRect">
              <a:avLst>
                <a:gd name="adj" fmla="val 19913"/>
              </a:avLst>
            </a:prstGeom>
            <a:solidFill>
              <a:schemeClr val="accent1">
                <a:lumMod val="60000"/>
                <a:lumOff val="40000"/>
              </a:schemeClr>
            </a:solid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2010</a:t>
              </a:r>
              <a:endParaRPr kumimoji="0" lang="en-US" sz="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8" name="TextBox 16">
              <a:extLst>
                <a:ext uri="{FF2B5EF4-FFF2-40B4-BE49-F238E27FC236}">
                  <a16:creationId xmlns:a16="http://schemas.microsoft.com/office/drawing/2014/main" id="{851AE34C-6FF2-4581-9B01-3E5507F1C52D}"/>
                </a:ext>
              </a:extLst>
            </p:cNvPr>
            <p:cNvSpPr txBox="1"/>
            <p:nvPr/>
          </p:nvSpPr>
          <p:spPr>
            <a:xfrm>
              <a:off x="3930055" y="2296865"/>
              <a:ext cx="442481" cy="215865"/>
            </a:xfrm>
            <a:prstGeom prst="roundRect">
              <a:avLst>
                <a:gd name="adj" fmla="val 19913"/>
              </a:avLst>
            </a:prstGeom>
            <a:solidFill>
              <a:schemeClr val="accent1">
                <a:lumMod val="60000"/>
                <a:lumOff val="40000"/>
              </a:schemeClr>
            </a:solid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2011</a:t>
              </a:r>
              <a:endParaRPr kumimoji="0" lang="en-US" sz="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9" name="TextBox 16">
              <a:extLst>
                <a:ext uri="{FF2B5EF4-FFF2-40B4-BE49-F238E27FC236}">
                  <a16:creationId xmlns:a16="http://schemas.microsoft.com/office/drawing/2014/main" id="{79D5AE99-7E2F-4D31-B425-390540D490F2}"/>
                </a:ext>
              </a:extLst>
            </p:cNvPr>
            <p:cNvSpPr txBox="1"/>
            <p:nvPr/>
          </p:nvSpPr>
          <p:spPr>
            <a:xfrm>
              <a:off x="4393150" y="2296864"/>
              <a:ext cx="442481" cy="215865"/>
            </a:xfrm>
            <a:prstGeom prst="roundRect">
              <a:avLst>
                <a:gd name="adj" fmla="val 19913"/>
              </a:avLst>
            </a:prstGeom>
            <a:solidFill>
              <a:schemeClr val="accent1">
                <a:lumMod val="60000"/>
                <a:lumOff val="40000"/>
              </a:schemeClr>
            </a:solid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2012</a:t>
              </a:r>
              <a:endParaRPr kumimoji="0" lang="en-US" sz="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0" name="TextBox 16">
              <a:extLst>
                <a:ext uri="{FF2B5EF4-FFF2-40B4-BE49-F238E27FC236}">
                  <a16:creationId xmlns:a16="http://schemas.microsoft.com/office/drawing/2014/main" id="{120F4D7B-8A6D-430E-B393-30CE43B98E06}"/>
                </a:ext>
              </a:extLst>
            </p:cNvPr>
            <p:cNvSpPr txBox="1"/>
            <p:nvPr/>
          </p:nvSpPr>
          <p:spPr>
            <a:xfrm>
              <a:off x="4856245" y="2296863"/>
              <a:ext cx="442481" cy="215865"/>
            </a:xfrm>
            <a:prstGeom prst="roundRect">
              <a:avLst>
                <a:gd name="adj" fmla="val 19913"/>
              </a:avLst>
            </a:prstGeom>
            <a:solidFill>
              <a:schemeClr val="accent1">
                <a:lumMod val="60000"/>
                <a:lumOff val="40000"/>
              </a:schemeClr>
            </a:solid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2013</a:t>
              </a:r>
              <a:endParaRPr kumimoji="0" lang="en-US" sz="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1" name="TextBox 16">
              <a:extLst>
                <a:ext uri="{FF2B5EF4-FFF2-40B4-BE49-F238E27FC236}">
                  <a16:creationId xmlns:a16="http://schemas.microsoft.com/office/drawing/2014/main" id="{ACE8B669-461F-4335-A728-4A1DA5617F10}"/>
                </a:ext>
              </a:extLst>
            </p:cNvPr>
            <p:cNvSpPr txBox="1"/>
            <p:nvPr/>
          </p:nvSpPr>
          <p:spPr>
            <a:xfrm>
              <a:off x="5319340" y="2296862"/>
              <a:ext cx="442481" cy="215865"/>
            </a:xfrm>
            <a:prstGeom prst="roundRect">
              <a:avLst>
                <a:gd name="adj" fmla="val 19913"/>
              </a:avLst>
            </a:prstGeom>
            <a:solidFill>
              <a:schemeClr val="accent1">
                <a:lumMod val="60000"/>
                <a:lumOff val="40000"/>
              </a:schemeClr>
            </a:solid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2014</a:t>
              </a:r>
              <a:endParaRPr kumimoji="0" lang="en-US" sz="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2" name="TextBox 16">
              <a:extLst>
                <a:ext uri="{FF2B5EF4-FFF2-40B4-BE49-F238E27FC236}">
                  <a16:creationId xmlns:a16="http://schemas.microsoft.com/office/drawing/2014/main" id="{F3A73107-790C-44A8-87C5-902C9233D295}"/>
                </a:ext>
              </a:extLst>
            </p:cNvPr>
            <p:cNvSpPr txBox="1"/>
            <p:nvPr/>
          </p:nvSpPr>
          <p:spPr>
            <a:xfrm>
              <a:off x="5782435" y="2296861"/>
              <a:ext cx="442481" cy="215865"/>
            </a:xfrm>
            <a:prstGeom prst="roundRect">
              <a:avLst>
                <a:gd name="adj" fmla="val 19913"/>
              </a:avLst>
            </a:prstGeom>
            <a:solidFill>
              <a:schemeClr val="accent1">
                <a:lumMod val="60000"/>
                <a:lumOff val="40000"/>
              </a:schemeClr>
            </a:solid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2015</a:t>
              </a:r>
              <a:endParaRPr kumimoji="0" lang="en-US" sz="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3" name="TextBox 16">
              <a:extLst>
                <a:ext uri="{FF2B5EF4-FFF2-40B4-BE49-F238E27FC236}">
                  <a16:creationId xmlns:a16="http://schemas.microsoft.com/office/drawing/2014/main" id="{AAE6A807-E21B-421A-9C61-04813DD5C7E1}"/>
                </a:ext>
              </a:extLst>
            </p:cNvPr>
            <p:cNvSpPr txBox="1"/>
            <p:nvPr/>
          </p:nvSpPr>
          <p:spPr>
            <a:xfrm>
              <a:off x="6245530" y="2296860"/>
              <a:ext cx="442481" cy="215865"/>
            </a:xfrm>
            <a:prstGeom prst="roundRect">
              <a:avLst>
                <a:gd name="adj" fmla="val 19913"/>
              </a:avLst>
            </a:prstGeom>
            <a:solidFill>
              <a:schemeClr val="accent1">
                <a:lumMod val="60000"/>
                <a:lumOff val="40000"/>
              </a:schemeClr>
            </a:solid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2016</a:t>
              </a:r>
              <a:endParaRPr kumimoji="0" lang="en-US" sz="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4" name="TextBox 16">
              <a:extLst>
                <a:ext uri="{FF2B5EF4-FFF2-40B4-BE49-F238E27FC236}">
                  <a16:creationId xmlns:a16="http://schemas.microsoft.com/office/drawing/2014/main" id="{774737AB-5B68-4521-9793-BF74E5C1C4F5}"/>
                </a:ext>
              </a:extLst>
            </p:cNvPr>
            <p:cNvSpPr txBox="1"/>
            <p:nvPr/>
          </p:nvSpPr>
          <p:spPr>
            <a:xfrm>
              <a:off x="6708625" y="2296859"/>
              <a:ext cx="442481" cy="215865"/>
            </a:xfrm>
            <a:prstGeom prst="roundRect">
              <a:avLst>
                <a:gd name="adj" fmla="val 19913"/>
              </a:avLst>
            </a:prstGeom>
            <a:solidFill>
              <a:schemeClr val="accent1">
                <a:lumMod val="60000"/>
                <a:lumOff val="40000"/>
              </a:schemeClr>
            </a:solid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2017</a:t>
              </a:r>
              <a:endParaRPr kumimoji="0" lang="en-US" sz="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5" name="TextBox 16">
              <a:extLst>
                <a:ext uri="{FF2B5EF4-FFF2-40B4-BE49-F238E27FC236}">
                  <a16:creationId xmlns:a16="http://schemas.microsoft.com/office/drawing/2014/main" id="{DCE3AF3D-A86E-4056-91EA-DA6DD0BAB7EC}"/>
                </a:ext>
              </a:extLst>
            </p:cNvPr>
            <p:cNvSpPr txBox="1"/>
            <p:nvPr/>
          </p:nvSpPr>
          <p:spPr>
            <a:xfrm>
              <a:off x="7171720" y="2296858"/>
              <a:ext cx="442481" cy="215865"/>
            </a:xfrm>
            <a:prstGeom prst="roundRect">
              <a:avLst>
                <a:gd name="adj" fmla="val 19913"/>
              </a:avLst>
            </a:prstGeom>
            <a:solidFill>
              <a:schemeClr val="accent1">
                <a:lumMod val="60000"/>
                <a:lumOff val="40000"/>
              </a:schemeClr>
            </a:solid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2018</a:t>
              </a:r>
              <a:endParaRPr kumimoji="0" lang="en-US" sz="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6" name="TextBox 16">
              <a:extLst>
                <a:ext uri="{FF2B5EF4-FFF2-40B4-BE49-F238E27FC236}">
                  <a16:creationId xmlns:a16="http://schemas.microsoft.com/office/drawing/2014/main" id="{3E167906-DF90-4FEA-9D2E-B5DF8EBB5FD6}"/>
                </a:ext>
              </a:extLst>
            </p:cNvPr>
            <p:cNvSpPr txBox="1"/>
            <p:nvPr/>
          </p:nvSpPr>
          <p:spPr>
            <a:xfrm>
              <a:off x="7634815" y="2296857"/>
              <a:ext cx="442481" cy="215865"/>
            </a:xfrm>
            <a:prstGeom prst="roundRect">
              <a:avLst>
                <a:gd name="adj" fmla="val 19913"/>
              </a:avLst>
            </a:prstGeom>
            <a:solidFill>
              <a:schemeClr val="accent1">
                <a:lumMod val="60000"/>
                <a:lumOff val="40000"/>
              </a:schemeClr>
            </a:solid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2019</a:t>
              </a:r>
              <a:endParaRPr kumimoji="0" lang="en-US" sz="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7" name="TextBox 16">
              <a:extLst>
                <a:ext uri="{FF2B5EF4-FFF2-40B4-BE49-F238E27FC236}">
                  <a16:creationId xmlns:a16="http://schemas.microsoft.com/office/drawing/2014/main" id="{2319069E-B10F-4638-B2E1-73CDDD4017CB}"/>
                </a:ext>
              </a:extLst>
            </p:cNvPr>
            <p:cNvSpPr txBox="1"/>
            <p:nvPr/>
          </p:nvSpPr>
          <p:spPr>
            <a:xfrm>
              <a:off x="8097907" y="2296856"/>
              <a:ext cx="442481" cy="215865"/>
            </a:xfrm>
            <a:prstGeom prst="roundRect">
              <a:avLst>
                <a:gd name="adj" fmla="val 19913"/>
              </a:avLst>
            </a:prstGeom>
            <a:solidFill>
              <a:schemeClr val="accent1">
                <a:lumMod val="60000"/>
                <a:lumOff val="40000"/>
              </a:schemeClr>
            </a:solid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2020</a:t>
              </a:r>
              <a:endParaRPr kumimoji="0" lang="en-US" sz="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cxnSp>
          <p:nvCxnSpPr>
            <p:cNvPr id="48" name="Straight Connector 41">
              <a:extLst>
                <a:ext uri="{FF2B5EF4-FFF2-40B4-BE49-F238E27FC236}">
                  <a16:creationId xmlns:a16="http://schemas.microsoft.com/office/drawing/2014/main" id="{A7740B8E-4AEF-4B8F-80EE-B618B871DFD2}"/>
                </a:ext>
              </a:extLst>
            </p:cNvPr>
            <p:cNvCxnSpPr>
              <a:cxnSpLocks/>
              <a:stCxn id="16" idx="2"/>
            </p:cNvCxnSpPr>
            <p:nvPr/>
          </p:nvCxnSpPr>
          <p:spPr>
            <a:xfrm>
              <a:off x="7248077" y="1784487"/>
              <a:ext cx="0" cy="506899"/>
            </a:xfrm>
            <a:prstGeom prst="line">
              <a:avLst/>
            </a:prstGeom>
            <a:noFill/>
            <a:ln w="12700">
              <a:solidFill>
                <a:schemeClr val="tx1">
                  <a:lumMod val="75000"/>
                  <a:lumOff val="25000"/>
                </a:schemeClr>
              </a:solidFill>
              <a:round/>
              <a:headEnd type="none" w="med" len="med"/>
              <a:tailEnd type="triangle" w="med" len="med"/>
            </a:ln>
          </p:spPr>
        </p:cxnSp>
        <p:cxnSp>
          <p:nvCxnSpPr>
            <p:cNvPr id="51" name="Straight Connector 41">
              <a:extLst>
                <a:ext uri="{FF2B5EF4-FFF2-40B4-BE49-F238E27FC236}">
                  <a16:creationId xmlns:a16="http://schemas.microsoft.com/office/drawing/2014/main" id="{7A1C9911-4D2E-4512-A3F5-B07CE27553E9}"/>
                </a:ext>
              </a:extLst>
            </p:cNvPr>
            <p:cNvCxnSpPr>
              <a:cxnSpLocks/>
              <a:stCxn id="17" idx="2"/>
            </p:cNvCxnSpPr>
            <p:nvPr/>
          </p:nvCxnSpPr>
          <p:spPr>
            <a:xfrm>
              <a:off x="7962123" y="2024712"/>
              <a:ext cx="0" cy="266674"/>
            </a:xfrm>
            <a:prstGeom prst="line">
              <a:avLst/>
            </a:prstGeom>
            <a:noFill/>
            <a:ln w="12700">
              <a:solidFill>
                <a:schemeClr val="tx1">
                  <a:lumMod val="75000"/>
                  <a:lumOff val="25000"/>
                </a:schemeClr>
              </a:solidFill>
              <a:round/>
              <a:headEnd type="none" w="med" len="med"/>
              <a:tailEnd type="triangle" w="med" len="med"/>
            </a:ln>
          </p:spPr>
        </p:cxnSp>
        <p:cxnSp>
          <p:nvCxnSpPr>
            <p:cNvPr id="54" name="Straight Connector 41">
              <a:extLst>
                <a:ext uri="{FF2B5EF4-FFF2-40B4-BE49-F238E27FC236}">
                  <a16:creationId xmlns:a16="http://schemas.microsoft.com/office/drawing/2014/main" id="{D62B896C-BDEC-4240-9F2A-C23F8700D41E}"/>
                </a:ext>
              </a:extLst>
            </p:cNvPr>
            <p:cNvCxnSpPr>
              <a:cxnSpLocks/>
              <a:stCxn id="15" idx="2"/>
            </p:cNvCxnSpPr>
            <p:nvPr/>
          </p:nvCxnSpPr>
          <p:spPr>
            <a:xfrm>
              <a:off x="7384926" y="1334240"/>
              <a:ext cx="0" cy="957146"/>
            </a:xfrm>
            <a:prstGeom prst="line">
              <a:avLst/>
            </a:prstGeom>
            <a:noFill/>
            <a:ln w="12700">
              <a:solidFill>
                <a:schemeClr val="tx1">
                  <a:lumMod val="75000"/>
                  <a:lumOff val="25000"/>
                </a:schemeClr>
              </a:solidFill>
              <a:round/>
              <a:headEnd type="none" w="med" len="med"/>
              <a:tailEnd type="triangle" w="med" len="med"/>
            </a:ln>
          </p:spPr>
        </p:cxnSp>
        <p:sp>
          <p:nvSpPr>
            <p:cNvPr id="16" name="TextBox 16">
              <a:extLst>
                <a:ext uri="{FF2B5EF4-FFF2-40B4-BE49-F238E27FC236}">
                  <a16:creationId xmlns:a16="http://schemas.microsoft.com/office/drawing/2014/main" id="{64CBBDE9-435C-4853-BBDD-C97C0BCF214C}"/>
                </a:ext>
              </a:extLst>
            </p:cNvPr>
            <p:cNvSpPr txBox="1"/>
            <p:nvPr/>
          </p:nvSpPr>
          <p:spPr>
            <a:xfrm>
              <a:off x="6935246" y="1371201"/>
              <a:ext cx="625661" cy="413286"/>
            </a:xfrm>
            <a:prstGeom prst="roundRect">
              <a:avLst>
                <a:gd name="adj" fmla="val 19913"/>
              </a:avLst>
            </a:prstGeom>
            <a:solidFill>
              <a:schemeClr val="bg1"/>
            </a:solidFill>
            <a:ln>
              <a:solidFill>
                <a:schemeClr val="tx1">
                  <a:lumMod val="75000"/>
                  <a:lumOff val="25000"/>
                </a:schemeClr>
              </a:solidFill>
            </a:ln>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FUGA-BT</a:t>
              </a:r>
              <a:r>
                <a:rPr kumimoji="0" lang="en-US" sz="700" b="0" i="0" u="none" strike="noStrike" kern="1200" cap="none" spc="0" normalizeH="0" baseline="3000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Gem-S1</a:t>
              </a:r>
              <a:endParaRPr kumimoji="0" lang="en-US" sz="5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grpSp>
      <p:sp>
        <p:nvSpPr>
          <p:cNvPr id="64" name="ZoneTexte 63">
            <a:extLst>
              <a:ext uri="{FF2B5EF4-FFF2-40B4-BE49-F238E27FC236}">
                <a16:creationId xmlns:a16="http://schemas.microsoft.com/office/drawing/2014/main" id="{7DBA9C43-5E58-4604-B918-AFF18413B641}"/>
              </a:ext>
            </a:extLst>
          </p:cNvPr>
          <p:cNvSpPr txBox="1"/>
          <p:nvPr/>
        </p:nvSpPr>
        <p:spPr>
          <a:xfrm>
            <a:off x="5345611" y="2744510"/>
            <a:ext cx="1477352" cy="792133"/>
          </a:xfrm>
          <a:prstGeom prst="roundRect">
            <a:avLst>
              <a:gd name="adj" fmla="val 11862"/>
            </a:avLst>
          </a:prstGeom>
          <a:ln>
            <a:solidFill>
              <a:srgbClr val="EC8014"/>
            </a:solidFill>
          </a:ln>
        </p:spPr>
        <p:style>
          <a:lnRef idx="2">
            <a:schemeClr val="accent1"/>
          </a:lnRef>
          <a:fillRef idx="1">
            <a:schemeClr val="lt1"/>
          </a:fillRef>
          <a:effectRef idx="0">
            <a:schemeClr val="accent1"/>
          </a:effectRef>
          <a:fontRef idx="minor">
            <a:schemeClr val="dk1"/>
          </a:fontRef>
        </p:style>
        <p:txBody>
          <a:bodyPr wrap="square"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Aucune molécule de chimiothérapie validée avec AMM</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L1 : </a:t>
            </a:r>
            <a:r>
              <a:rPr kumimoji="0" lang="fr-FR" sz="900" b="1" i="0" u="none" strike="noStrike" kern="1200" cap="none" spc="0" normalizeH="0" baseline="0" noProof="0" dirty="0" err="1">
                <a:ln>
                  <a:noFill/>
                </a:ln>
                <a:solidFill>
                  <a:srgbClr val="002060"/>
                </a:solidFill>
                <a:effectLst/>
                <a:uLnTx/>
                <a:uFillTx/>
                <a:latin typeface="Arial" panose="020B0604020202020204" pitchFamily="34" charset="0"/>
                <a:ea typeface="+mn-ea"/>
                <a:cs typeface="+mn-cs"/>
              </a:rPr>
              <a:t>CisGem</a:t>
            </a:r>
            <a:endParaRPr kumimoji="0" lang="fr-FR" sz="9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L2: FOLFOX</a:t>
            </a:r>
          </a:p>
        </p:txBody>
      </p:sp>
    </p:spTree>
    <p:extLst>
      <p:ext uri="{BB962C8B-B14F-4D97-AF65-F5344CB8AC3E}">
        <p14:creationId xmlns:p14="http://schemas.microsoft.com/office/powerpoint/2010/main" val="7671026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Shape 186"/>
        <p:cNvGrpSpPr/>
        <p:nvPr/>
      </p:nvGrpSpPr>
      <p:grpSpPr>
        <a:xfrm>
          <a:off x="0" y="0"/>
          <a:ext cx="0" cy="0"/>
          <a:chOff x="0" y="0"/>
          <a:chExt cx="0" cy="0"/>
        </a:xfrm>
      </p:grpSpPr>
      <p:sp>
        <p:nvSpPr>
          <p:cNvPr id="187" name="Google Shape;187;p5"/>
          <p:cNvSpPr txBox="1">
            <a:spLocks noGrp="1"/>
          </p:cNvSpPr>
          <p:nvPr>
            <p:ph type="title"/>
          </p:nvPr>
        </p:nvSpPr>
        <p:spPr>
          <a:prstGeom prst="rect">
            <a:avLst/>
          </a:prstGeom>
          <a:noFill/>
          <a:ln>
            <a:noFill/>
          </a:ln>
        </p:spPr>
        <p:txBody>
          <a:bodyPr spcFirstLastPara="1" wrap="square" lIns="91425" tIns="45700" rIns="91425" bIns="45700" anchor="ctr" anchorCtr="0">
            <a:normAutofit fontScale="90000"/>
          </a:bodyPr>
          <a:lstStyle/>
          <a:p>
            <a:pPr marL="0" lvl="0" indent="0" algn="l" rtl="0">
              <a:lnSpc>
                <a:spcPct val="90000"/>
              </a:lnSpc>
              <a:spcBef>
                <a:spcPts val="0"/>
              </a:spcBef>
              <a:spcAft>
                <a:spcPts val="0"/>
              </a:spcAft>
              <a:buClr>
                <a:schemeClr val="dk1"/>
              </a:buClr>
              <a:buSzPts val="2520"/>
              <a:buFont typeface="Arial Narrow"/>
              <a:buNone/>
            </a:pPr>
            <a:r>
              <a:rPr lang="fr-FR" sz="2268" dirty="0"/>
              <a:t>Chimiothérapie par Gem/Cis associé au </a:t>
            </a:r>
            <a:r>
              <a:rPr lang="fr-FR" sz="2268" dirty="0" err="1"/>
              <a:t>Durvalumab</a:t>
            </a:r>
            <a:r>
              <a:rPr lang="fr-FR" sz="2268" dirty="0"/>
              <a:t> +/- </a:t>
            </a:r>
            <a:r>
              <a:rPr lang="fr-FR" sz="2268" dirty="0" err="1"/>
              <a:t>Tremelimumab</a:t>
            </a:r>
            <a:r>
              <a:rPr lang="fr-FR" sz="2268" dirty="0"/>
              <a:t> dans les cancers des voies biliaires</a:t>
            </a:r>
            <a:endParaRPr sz="2268" dirty="0"/>
          </a:p>
        </p:txBody>
      </p:sp>
      <p:sp>
        <p:nvSpPr>
          <p:cNvPr id="188" name="Google Shape;188;p5"/>
          <p:cNvSpPr txBox="1">
            <a:spLocks noGrp="1"/>
          </p:cNvSpPr>
          <p:nvPr>
            <p:ph sz="half" idx="1"/>
          </p:nvPr>
        </p:nvSpPr>
        <p:spPr>
          <a:xfrm>
            <a:off x="190500" y="821933"/>
            <a:ext cx="4075324" cy="3770309"/>
          </a:xfrm>
          <a:prstGeom prst="rect">
            <a:avLst/>
          </a:prstGeom>
        </p:spPr>
        <p:txBody>
          <a:bodyPr vert="horz" lIns="91440" tIns="45720" rIns="91440" bIns="45720" rtlCol="0">
            <a:noAutofit/>
          </a:bodyPr>
          <a:lstStyle/>
          <a:p>
            <a:pPr marL="171450" indent="-171450">
              <a:spcAft>
                <a:spcPts val="600"/>
              </a:spcAft>
              <a:buBlip>
                <a:blip r:embed="rId3"/>
              </a:buBlip>
            </a:pPr>
            <a:r>
              <a:rPr lang="fr-FR" sz="1400" dirty="0">
                <a:latin typeface="Arial" panose="020B0604020202020204" pitchFamily="34" charset="0"/>
                <a:cs typeface="Arial" panose="020B0604020202020204" pitchFamily="34" charset="0"/>
              </a:rPr>
              <a:t>Dans la littérature, faible taux de réponse rapporté d’un monothérapie par </a:t>
            </a:r>
            <a:r>
              <a:rPr lang="fr-FR" sz="1400" dirty="0" err="1">
                <a:latin typeface="Arial" panose="020B0604020202020204" pitchFamily="34" charset="0"/>
                <a:cs typeface="Arial" panose="020B0604020202020204" pitchFamily="34" charset="0"/>
              </a:rPr>
              <a:t>pembrolizumab</a:t>
            </a:r>
            <a:r>
              <a:rPr lang="fr-FR" sz="1400" dirty="0">
                <a:latin typeface="Arial" panose="020B0604020202020204" pitchFamily="34" charset="0"/>
                <a:cs typeface="Arial" panose="020B0604020202020204" pitchFamily="34" charset="0"/>
              </a:rPr>
              <a:t>, association GEMCIS et </a:t>
            </a:r>
            <a:r>
              <a:rPr lang="fr-FR" sz="1400" dirty="0" err="1">
                <a:latin typeface="Arial" panose="020B0604020202020204" pitchFamily="34" charset="0"/>
                <a:cs typeface="Arial" panose="020B0604020202020204" pitchFamily="34" charset="0"/>
              </a:rPr>
              <a:t>nivolumab</a:t>
            </a:r>
            <a:r>
              <a:rPr lang="fr-FR" sz="1400" dirty="0">
                <a:latin typeface="Arial" panose="020B0604020202020204" pitchFamily="34" charset="0"/>
                <a:cs typeface="Arial" panose="020B0604020202020204" pitchFamily="34" charset="0"/>
              </a:rPr>
              <a:t> rapportée avec tolérance acceptable.</a:t>
            </a:r>
            <a:endParaRPr sz="1400" dirty="0">
              <a:latin typeface="Arial" panose="020B0604020202020204" pitchFamily="34" charset="0"/>
              <a:cs typeface="Arial" panose="020B0604020202020204" pitchFamily="34" charset="0"/>
            </a:endParaRPr>
          </a:p>
          <a:p>
            <a:pPr marL="514350" lvl="1" indent="-171450">
              <a:spcAft>
                <a:spcPts val="600"/>
              </a:spcAft>
              <a:buClr>
                <a:srgbClr val="002060"/>
              </a:buClr>
              <a:buChar char="•"/>
            </a:pPr>
            <a:r>
              <a:rPr lang="fr-FR" sz="1200" dirty="0">
                <a:cs typeface="Arial" panose="020B0604020202020204" pitchFamily="34" charset="0"/>
              </a:rPr>
              <a:t>Etude de phase II.</a:t>
            </a:r>
            <a:endParaRPr sz="1400" dirty="0">
              <a:cs typeface="Arial" panose="020B0604020202020204" pitchFamily="34" charset="0"/>
            </a:endParaRPr>
          </a:p>
          <a:p>
            <a:pPr marL="514350" lvl="1" indent="-171450">
              <a:spcAft>
                <a:spcPts val="600"/>
              </a:spcAft>
              <a:buClr>
                <a:srgbClr val="002060"/>
              </a:buClr>
              <a:buChar char="•"/>
            </a:pPr>
            <a:r>
              <a:rPr lang="fr-FR" sz="1200" dirty="0">
                <a:cs typeface="Arial" panose="020B0604020202020204" pitchFamily="34" charset="0"/>
              </a:rPr>
              <a:t>Adénocarcinome des voies biliaires</a:t>
            </a:r>
            <a:endParaRPr sz="1200" dirty="0">
              <a:cs typeface="Arial" panose="020B0604020202020204" pitchFamily="34" charset="0"/>
            </a:endParaRPr>
          </a:p>
          <a:p>
            <a:pPr marL="514350" lvl="1" indent="-171450">
              <a:spcAft>
                <a:spcPts val="600"/>
              </a:spcAft>
              <a:buClr>
                <a:srgbClr val="002060"/>
              </a:buClr>
              <a:buChar char="•"/>
            </a:pPr>
            <a:r>
              <a:rPr lang="fr-FR" sz="1200" dirty="0">
                <a:cs typeface="Arial" panose="020B0604020202020204" pitchFamily="34" charset="0"/>
              </a:rPr>
              <a:t>Non </a:t>
            </a:r>
            <a:r>
              <a:rPr lang="fr-FR" sz="1200" dirty="0" err="1">
                <a:cs typeface="Arial" panose="020B0604020202020204" pitchFamily="34" charset="0"/>
              </a:rPr>
              <a:t>résécable</a:t>
            </a:r>
            <a:endParaRPr sz="1200" dirty="0">
              <a:cs typeface="Arial" panose="020B0604020202020204" pitchFamily="34" charset="0"/>
            </a:endParaRPr>
          </a:p>
          <a:p>
            <a:pPr marL="514350" lvl="1" indent="-171450">
              <a:spcAft>
                <a:spcPts val="600"/>
              </a:spcAft>
              <a:buClr>
                <a:srgbClr val="002060"/>
              </a:buClr>
              <a:buChar char="•"/>
            </a:pPr>
            <a:r>
              <a:rPr lang="fr-FR" sz="1200" dirty="0">
                <a:cs typeface="Arial" panose="020B0604020202020204" pitchFamily="34" charset="0"/>
              </a:rPr>
              <a:t>1ère ligne de traitement</a:t>
            </a:r>
            <a:endParaRPr sz="1400" dirty="0">
              <a:cs typeface="Arial" panose="020B0604020202020204" pitchFamily="34" charset="0"/>
            </a:endParaRPr>
          </a:p>
          <a:p>
            <a:pPr marL="514350" lvl="1" indent="-171450">
              <a:spcAft>
                <a:spcPts val="600"/>
              </a:spcAft>
              <a:buClr>
                <a:srgbClr val="002060"/>
              </a:buClr>
              <a:buChar char="•"/>
            </a:pPr>
            <a:r>
              <a:rPr lang="fr-FR" sz="1200" dirty="0">
                <a:cs typeface="Arial" panose="020B0604020202020204" pitchFamily="34" charset="0"/>
              </a:rPr>
              <a:t>Objectif principal : taux de réponse.</a:t>
            </a:r>
            <a:endParaRPr sz="1200" dirty="0">
              <a:cs typeface="Arial" panose="020B0604020202020204" pitchFamily="34" charset="0"/>
            </a:endParaRPr>
          </a:p>
        </p:txBody>
      </p:sp>
      <p:sp>
        <p:nvSpPr>
          <p:cNvPr id="7" name="ZoneTexte 6">
            <a:extLst>
              <a:ext uri="{FF2B5EF4-FFF2-40B4-BE49-F238E27FC236}">
                <a16:creationId xmlns:a16="http://schemas.microsoft.com/office/drawing/2014/main" id="{29DF3180-6AED-D843-B76D-E377CC70CFDA}"/>
              </a:ext>
            </a:extLst>
          </p:cNvPr>
          <p:cNvSpPr txBox="1"/>
          <p:nvPr/>
        </p:nvSpPr>
        <p:spPr>
          <a:xfrm>
            <a:off x="-3048" y="4912668"/>
            <a:ext cx="2307042"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Do-</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Youn</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Oh et al., ASCO2020, Abs 4520</a:t>
            </a:r>
          </a:p>
        </p:txBody>
      </p:sp>
      <p:grpSp>
        <p:nvGrpSpPr>
          <p:cNvPr id="6" name="Groupe 5">
            <a:extLst>
              <a:ext uri="{FF2B5EF4-FFF2-40B4-BE49-F238E27FC236}">
                <a16:creationId xmlns:a16="http://schemas.microsoft.com/office/drawing/2014/main" id="{8FB78491-F07C-44C0-AA24-B549B0490F12}"/>
              </a:ext>
            </a:extLst>
          </p:cNvPr>
          <p:cNvGrpSpPr/>
          <p:nvPr/>
        </p:nvGrpSpPr>
        <p:grpSpPr>
          <a:xfrm>
            <a:off x="4336259" y="1043680"/>
            <a:ext cx="4352986" cy="3655456"/>
            <a:chOff x="4336259" y="1048570"/>
            <a:chExt cx="4352986" cy="3655456"/>
          </a:xfrm>
        </p:grpSpPr>
        <p:sp>
          <p:nvSpPr>
            <p:cNvPr id="83" name="Rectangle à coins arrondis 4">
              <a:extLst>
                <a:ext uri="{FF2B5EF4-FFF2-40B4-BE49-F238E27FC236}">
                  <a16:creationId xmlns:a16="http://schemas.microsoft.com/office/drawing/2014/main" id="{3ABA6C6C-4C3F-4E98-8360-FF8E4EE24F4C}"/>
                </a:ext>
              </a:extLst>
            </p:cNvPr>
            <p:cNvSpPr/>
            <p:nvPr/>
          </p:nvSpPr>
          <p:spPr>
            <a:xfrm>
              <a:off x="4336259" y="1048570"/>
              <a:ext cx="4352986" cy="3655456"/>
            </a:xfrm>
            <a:prstGeom prst="roundRect">
              <a:avLst>
                <a:gd name="adj" fmla="val 5248"/>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191" name="Google Shape;191;p5"/>
            <p:cNvSpPr txBox="1"/>
            <p:nvPr/>
          </p:nvSpPr>
          <p:spPr>
            <a:xfrm>
              <a:off x="5276640" y="1276986"/>
              <a:ext cx="2683243" cy="195463"/>
            </a:xfrm>
            <a:prstGeom prst="rect">
              <a:avLst/>
            </a:prstGeom>
            <a:solidFill>
              <a:schemeClr val="bg1"/>
            </a:solidFill>
            <a:ln>
              <a:noFill/>
            </a:ln>
          </p:spPr>
          <p:txBody>
            <a:bodyPr spcFirstLastPara="1" wrap="square" lIns="36000" tIns="36000" rIns="36000" bIns="36000"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Pts val="1350"/>
                <a:buFont typeface="Arial"/>
                <a:buNone/>
                <a:tabLst/>
                <a:defRPr/>
              </a:pPr>
              <a:r>
                <a:rPr kumimoji="0" lang="fr-FR" sz="1000" b="0" i="0" u="none" strike="noStrike" kern="1200" cap="none" spc="0" normalizeH="0" baseline="0" noProof="0" dirty="0">
                  <a:ln>
                    <a:noFill/>
                  </a:ln>
                  <a:solidFill>
                    <a:prstClr val="black"/>
                  </a:solidFill>
                  <a:effectLst/>
                  <a:uLnTx/>
                  <a:uFillTx/>
                  <a:latin typeface="Arial" panose="020B0604020202020204" pitchFamily="34" charset="0"/>
                  <a:ea typeface="Calibri"/>
                  <a:cs typeface="Arial" panose="020B0604020202020204" pitchFamily="34" charset="0"/>
                  <a:sym typeface="Calibri"/>
                </a:rPr>
                <a:t>Cohorte « </a:t>
              </a:r>
              <a:r>
                <a:rPr kumimoji="0" lang="fr-FR" sz="1000" b="0" i="0" u="none" strike="noStrike" kern="1200" cap="none" spc="0" normalizeH="0" baseline="0" noProof="0" dirty="0" err="1">
                  <a:ln>
                    <a:noFill/>
                  </a:ln>
                  <a:solidFill>
                    <a:prstClr val="black"/>
                  </a:solidFill>
                  <a:effectLst/>
                  <a:uLnTx/>
                  <a:uFillTx/>
                  <a:latin typeface="Arial" panose="020B0604020202020204" pitchFamily="34" charset="0"/>
                  <a:ea typeface="Calibri"/>
                  <a:cs typeface="Arial" panose="020B0604020202020204" pitchFamily="34" charset="0"/>
                  <a:sym typeface="Calibri"/>
                </a:rPr>
                <a:t>Biomarker</a:t>
              </a:r>
              <a:r>
                <a:rPr kumimoji="0" lang="fr-FR" sz="1000" b="0" i="0" u="none" strike="noStrike" kern="1200" cap="none" spc="0" normalizeH="0" baseline="0" noProof="0" dirty="0">
                  <a:ln>
                    <a:noFill/>
                  </a:ln>
                  <a:solidFill>
                    <a:prstClr val="black"/>
                  </a:solidFill>
                  <a:effectLst/>
                  <a:uLnTx/>
                  <a:uFillTx/>
                  <a:latin typeface="Arial" panose="020B0604020202020204" pitchFamily="34" charset="0"/>
                  <a:ea typeface="Calibri"/>
                  <a:cs typeface="Arial" panose="020B0604020202020204" pitchFamily="34" charset="0"/>
                  <a:sym typeface="Calibri"/>
                </a:rPr>
                <a:t> » : traitement séquentiel</a:t>
              </a:r>
              <a:endParaRPr kumimoji="0" sz="1000" b="0" i="0" u="none" strike="noStrike" kern="1200" cap="none" spc="0" normalizeH="0" baseline="0" noProof="0" dirty="0">
                <a:ln>
                  <a:noFill/>
                </a:ln>
                <a:solidFill>
                  <a:prstClr val="black"/>
                </a:solidFill>
                <a:effectLst/>
                <a:uLnTx/>
                <a:uFillTx/>
                <a:latin typeface="Arial" panose="020B0604020202020204" pitchFamily="34" charset="0"/>
                <a:ea typeface="Calibri"/>
                <a:cs typeface="Arial" panose="020B0604020202020204" pitchFamily="34" charset="0"/>
                <a:sym typeface="Calibri"/>
              </a:endParaRPr>
            </a:p>
          </p:txBody>
        </p:sp>
        <p:sp>
          <p:nvSpPr>
            <p:cNvPr id="8" name="Rectangle 11">
              <a:extLst>
                <a:ext uri="{FF2B5EF4-FFF2-40B4-BE49-F238E27FC236}">
                  <a16:creationId xmlns:a16="http://schemas.microsoft.com/office/drawing/2014/main" id="{9244409C-B0CB-488C-817B-1DFF8D36D681}"/>
                </a:ext>
              </a:extLst>
            </p:cNvPr>
            <p:cNvSpPr>
              <a:spLocks noChangeArrowheads="1"/>
            </p:cNvSpPr>
            <p:nvPr/>
          </p:nvSpPr>
          <p:spPr bwMode="auto">
            <a:xfrm>
              <a:off x="8063345" y="1584308"/>
              <a:ext cx="484095" cy="2306173"/>
            </a:xfrm>
            <a:prstGeom prst="roundRect">
              <a:avLst>
                <a:gd name="adj" fmla="val 12957"/>
              </a:avLst>
            </a:prstGeom>
            <a:solidFill>
              <a:schemeClr val="tx1">
                <a:lumMod val="50000"/>
                <a:lumOff val="50000"/>
              </a:schemeClr>
            </a:solidFill>
            <a:ln>
              <a:noFill/>
              <a:headEnd/>
              <a:tailEnd/>
            </a:ln>
            <a:effectLst/>
          </p:spPr>
          <p:txBody>
            <a:bodyPr wrap="none" lIns="36000" tIns="36000" rIns="36000" bIns="36000" anchor="ctr">
              <a:noAutofit/>
            </a:bodyPr>
            <a:lstStyle/>
            <a:p>
              <a:pPr marL="0" marR="0" lvl="0" indent="0" algn="ctr" defTabSz="914377" rtl="0" eaLnBrk="1" fontAlgn="auto" latinLnBrk="0" hangingPunct="1">
                <a:lnSpc>
                  <a:spcPct val="100000"/>
                </a:lnSpc>
                <a:spcBef>
                  <a:spcPts val="0"/>
                </a:spcBef>
                <a:spcAft>
                  <a:spcPts val="0"/>
                </a:spcAft>
                <a:buClr>
                  <a:srgbClr val="FFCC00"/>
                </a:buClr>
                <a:buSzTx/>
                <a:buFontTx/>
                <a:buNone/>
                <a:tabLst/>
                <a:defRPr/>
              </a:pPr>
              <a:r>
                <a:rPr kumimoji="0" lang="fr-FR" sz="900" b="1"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PD</a:t>
              </a:r>
            </a:p>
          </p:txBody>
        </p:sp>
        <p:sp>
          <p:nvSpPr>
            <p:cNvPr id="9" name="Text Box 8">
              <a:extLst>
                <a:ext uri="{FF2B5EF4-FFF2-40B4-BE49-F238E27FC236}">
                  <a16:creationId xmlns:a16="http://schemas.microsoft.com/office/drawing/2014/main" id="{88266702-1919-4003-966C-049186C195BE}"/>
                </a:ext>
              </a:extLst>
            </p:cNvPr>
            <p:cNvSpPr txBox="1">
              <a:spLocks noChangeArrowheads="1"/>
            </p:cNvSpPr>
            <p:nvPr/>
          </p:nvSpPr>
          <p:spPr bwMode="auto">
            <a:xfrm rot="16200000">
              <a:off x="2954779" y="2686843"/>
              <a:ext cx="3404127" cy="358422"/>
            </a:xfrm>
            <a:prstGeom prst="roundRect">
              <a:avLst>
                <a:gd name="adj" fmla="val 22016"/>
              </a:avLst>
            </a:prstGeom>
            <a:solidFill>
              <a:prstClr val="white"/>
            </a:solidFill>
            <a:ln w="12700">
              <a:solidFill>
                <a:schemeClr val="tx1">
                  <a:lumMod val="75000"/>
                  <a:lumOff val="25000"/>
                </a:schemeClr>
              </a:solidFill>
              <a:miter lim="800000"/>
              <a:headEnd/>
              <a:tailEnd/>
            </a:ln>
          </p:spPr>
          <p:txBody>
            <a:bodyPr wrap="square" lIns="36000" tIns="36000" rIns="36000" bIns="36000" anchor="ctr">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Chemotherapy-naïve BTC patients </a:t>
              </a:r>
              <a:br>
                <a:rPr kumimoji="0" lang="en-GB" sz="10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br>
              <a:r>
                <a:rPr kumimoji="0" lang="en-GB" sz="10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with unresectable disease</a:t>
              </a:r>
            </a:p>
          </p:txBody>
        </p:sp>
        <p:sp>
          <p:nvSpPr>
            <p:cNvPr id="10" name="TextBox 16">
              <a:extLst>
                <a:ext uri="{FF2B5EF4-FFF2-40B4-BE49-F238E27FC236}">
                  <a16:creationId xmlns:a16="http://schemas.microsoft.com/office/drawing/2014/main" id="{D0A1D8B2-0CFC-46D5-86E1-4CA8E8016837}"/>
                </a:ext>
              </a:extLst>
            </p:cNvPr>
            <p:cNvSpPr txBox="1"/>
            <p:nvPr/>
          </p:nvSpPr>
          <p:spPr>
            <a:xfrm>
              <a:off x="5314847" y="3784932"/>
              <a:ext cx="528511" cy="215865"/>
            </a:xfrm>
            <a:prstGeom prst="roundRect">
              <a:avLst>
                <a:gd name="adj" fmla="val 19913"/>
              </a:avLst>
            </a:prstGeom>
            <a:solidFill>
              <a:schemeClr val="accent6"/>
            </a:solid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D + T</a:t>
              </a:r>
              <a:r>
                <a:rPr kumimoji="0" lang="en-US" sz="700" b="0" i="0" u="none" strike="noStrike" kern="1200" cap="none" spc="0" normalizeH="0" baseline="30000" noProof="0" dirty="0">
                  <a:ln>
                    <a:noFill/>
                  </a:ln>
                  <a:solidFill>
                    <a:prstClr val="white"/>
                  </a:solidFill>
                  <a:effectLst/>
                  <a:uLnTx/>
                  <a:uFillTx/>
                  <a:latin typeface="Arial" panose="020B0604020202020204" pitchFamily="34" charset="0"/>
                  <a:ea typeface="+mn-ea"/>
                  <a:cs typeface="Arial" panose="020B0604020202020204" pitchFamily="34" charset="0"/>
                </a:rPr>
                <a:t>b</a:t>
              </a:r>
              <a:endParaRPr kumimoji="0" lang="en-US" sz="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3" name="TextBox 16">
              <a:extLst>
                <a:ext uri="{FF2B5EF4-FFF2-40B4-BE49-F238E27FC236}">
                  <a16:creationId xmlns:a16="http://schemas.microsoft.com/office/drawing/2014/main" id="{4F4EC88F-D374-4AC3-842D-42B7B15A11E4}"/>
                </a:ext>
              </a:extLst>
            </p:cNvPr>
            <p:cNvSpPr txBox="1"/>
            <p:nvPr/>
          </p:nvSpPr>
          <p:spPr>
            <a:xfrm>
              <a:off x="5314847" y="3546763"/>
              <a:ext cx="528511" cy="215865"/>
            </a:xfrm>
            <a:prstGeom prst="roundRect">
              <a:avLst>
                <a:gd name="adj" fmla="val 19913"/>
              </a:avLst>
            </a:prstGeom>
            <a:solidFill>
              <a:schemeClr val="accent1">
                <a:lumMod val="60000"/>
                <a:lumOff val="40000"/>
              </a:schemeClr>
            </a:solid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GemCis</a:t>
              </a:r>
              <a:endParaRPr kumimoji="0" lang="en-US" sz="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4" name="TextBox 16">
              <a:extLst>
                <a:ext uri="{FF2B5EF4-FFF2-40B4-BE49-F238E27FC236}">
                  <a16:creationId xmlns:a16="http://schemas.microsoft.com/office/drawing/2014/main" id="{3D825E9F-59FF-41A1-9D3B-7EC1BA943109}"/>
                </a:ext>
              </a:extLst>
            </p:cNvPr>
            <p:cNvSpPr txBox="1"/>
            <p:nvPr/>
          </p:nvSpPr>
          <p:spPr>
            <a:xfrm>
              <a:off x="5997548" y="3784894"/>
              <a:ext cx="528511" cy="215865"/>
            </a:xfrm>
            <a:prstGeom prst="roundRect">
              <a:avLst>
                <a:gd name="adj" fmla="val 19913"/>
              </a:avLst>
            </a:prstGeom>
            <a:solidFill>
              <a:schemeClr val="accent6"/>
            </a:solid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D + T</a:t>
              </a:r>
              <a:endParaRPr kumimoji="0" lang="en-US" sz="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5" name="TextBox 16">
              <a:extLst>
                <a:ext uri="{FF2B5EF4-FFF2-40B4-BE49-F238E27FC236}">
                  <a16:creationId xmlns:a16="http://schemas.microsoft.com/office/drawing/2014/main" id="{7548E6D2-6CCD-4462-A44B-DF260CC67418}"/>
                </a:ext>
              </a:extLst>
            </p:cNvPr>
            <p:cNvSpPr txBox="1"/>
            <p:nvPr/>
          </p:nvSpPr>
          <p:spPr>
            <a:xfrm>
              <a:off x="5997548" y="3546725"/>
              <a:ext cx="528511" cy="215865"/>
            </a:xfrm>
            <a:prstGeom prst="roundRect">
              <a:avLst>
                <a:gd name="adj" fmla="val 19913"/>
              </a:avLst>
            </a:prstGeom>
            <a:solidFill>
              <a:schemeClr val="accent1">
                <a:lumMod val="60000"/>
                <a:lumOff val="40000"/>
              </a:schemeClr>
            </a:solid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GemCis</a:t>
              </a:r>
              <a:endParaRPr kumimoji="0" lang="en-US" sz="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6" name="TextBox 16">
              <a:extLst>
                <a:ext uri="{FF2B5EF4-FFF2-40B4-BE49-F238E27FC236}">
                  <a16:creationId xmlns:a16="http://schemas.microsoft.com/office/drawing/2014/main" id="{4B3043F0-927B-4436-A023-26F978061A21}"/>
                </a:ext>
              </a:extLst>
            </p:cNvPr>
            <p:cNvSpPr txBox="1"/>
            <p:nvPr/>
          </p:nvSpPr>
          <p:spPr>
            <a:xfrm>
              <a:off x="6680249" y="3784856"/>
              <a:ext cx="528511" cy="215865"/>
            </a:xfrm>
            <a:prstGeom prst="roundRect">
              <a:avLst>
                <a:gd name="adj" fmla="val 19913"/>
              </a:avLst>
            </a:prstGeom>
            <a:solidFill>
              <a:schemeClr val="accent6"/>
            </a:solid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D + T</a:t>
              </a:r>
              <a:endParaRPr kumimoji="0" lang="en-US" sz="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7" name="TextBox 16">
              <a:extLst>
                <a:ext uri="{FF2B5EF4-FFF2-40B4-BE49-F238E27FC236}">
                  <a16:creationId xmlns:a16="http://schemas.microsoft.com/office/drawing/2014/main" id="{485AC40A-305D-4E83-BD9E-C7D63D5A6890}"/>
                </a:ext>
              </a:extLst>
            </p:cNvPr>
            <p:cNvSpPr txBox="1"/>
            <p:nvPr/>
          </p:nvSpPr>
          <p:spPr>
            <a:xfrm>
              <a:off x="6680249" y="3546687"/>
              <a:ext cx="528511" cy="215865"/>
            </a:xfrm>
            <a:prstGeom prst="roundRect">
              <a:avLst>
                <a:gd name="adj" fmla="val 19913"/>
              </a:avLst>
            </a:prstGeom>
            <a:solidFill>
              <a:schemeClr val="accent1">
                <a:lumMod val="60000"/>
                <a:lumOff val="40000"/>
              </a:schemeClr>
            </a:solid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GemCis</a:t>
              </a:r>
              <a:endParaRPr kumimoji="0" lang="en-US" sz="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8" name="TextBox 16">
              <a:extLst>
                <a:ext uri="{FF2B5EF4-FFF2-40B4-BE49-F238E27FC236}">
                  <a16:creationId xmlns:a16="http://schemas.microsoft.com/office/drawing/2014/main" id="{0ECAF223-0384-4DDA-93C0-00DE52E6C082}"/>
                </a:ext>
              </a:extLst>
            </p:cNvPr>
            <p:cNvSpPr txBox="1"/>
            <p:nvPr/>
          </p:nvSpPr>
          <p:spPr>
            <a:xfrm>
              <a:off x="7362950" y="3784818"/>
              <a:ext cx="528511" cy="215865"/>
            </a:xfrm>
            <a:prstGeom prst="roundRect">
              <a:avLst>
                <a:gd name="adj" fmla="val 19913"/>
              </a:avLst>
            </a:prstGeom>
            <a:solidFill>
              <a:schemeClr val="accent6"/>
            </a:solid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D + T</a:t>
              </a:r>
              <a:endParaRPr kumimoji="0" lang="en-US" sz="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9" name="TextBox 16">
              <a:extLst>
                <a:ext uri="{FF2B5EF4-FFF2-40B4-BE49-F238E27FC236}">
                  <a16:creationId xmlns:a16="http://schemas.microsoft.com/office/drawing/2014/main" id="{DF02F395-8098-479F-86E5-EB7B8C7B7384}"/>
                </a:ext>
              </a:extLst>
            </p:cNvPr>
            <p:cNvSpPr txBox="1"/>
            <p:nvPr/>
          </p:nvSpPr>
          <p:spPr>
            <a:xfrm>
              <a:off x="7362950" y="3546649"/>
              <a:ext cx="528511" cy="215865"/>
            </a:xfrm>
            <a:prstGeom prst="roundRect">
              <a:avLst>
                <a:gd name="adj" fmla="val 19913"/>
              </a:avLst>
            </a:prstGeom>
            <a:solidFill>
              <a:schemeClr val="accent1">
                <a:lumMod val="60000"/>
                <a:lumOff val="40000"/>
              </a:schemeClr>
            </a:solid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GemCis</a:t>
              </a:r>
              <a:endParaRPr kumimoji="0" lang="en-US" sz="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0" name="TextBox 16">
              <a:extLst>
                <a:ext uri="{FF2B5EF4-FFF2-40B4-BE49-F238E27FC236}">
                  <a16:creationId xmlns:a16="http://schemas.microsoft.com/office/drawing/2014/main" id="{506DD504-81BD-4A04-AB94-70B1329BB8F5}"/>
                </a:ext>
              </a:extLst>
            </p:cNvPr>
            <p:cNvSpPr txBox="1"/>
            <p:nvPr/>
          </p:nvSpPr>
          <p:spPr>
            <a:xfrm>
              <a:off x="5314847" y="3086498"/>
              <a:ext cx="528511" cy="215865"/>
            </a:xfrm>
            <a:prstGeom prst="roundRect">
              <a:avLst>
                <a:gd name="adj" fmla="val 19913"/>
              </a:avLst>
            </a:prstGeom>
            <a:solidFill>
              <a:schemeClr val="accent1"/>
            </a:solid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D</a:t>
              </a:r>
              <a:r>
                <a:rPr kumimoji="0" lang="en-US" sz="700" b="0" i="0" u="none" strike="noStrike" kern="1200" cap="none" spc="0" normalizeH="0" baseline="30000" noProof="0" dirty="0">
                  <a:ln>
                    <a:noFill/>
                  </a:ln>
                  <a:solidFill>
                    <a:prstClr val="white"/>
                  </a:solidFill>
                  <a:effectLst/>
                  <a:uLnTx/>
                  <a:uFillTx/>
                  <a:latin typeface="Arial" panose="020B0604020202020204" pitchFamily="34" charset="0"/>
                  <a:ea typeface="+mn-ea"/>
                  <a:cs typeface="Arial" panose="020B0604020202020204" pitchFamily="34" charset="0"/>
                </a:rPr>
                <a:t>c</a:t>
              </a:r>
              <a:endParaRPr kumimoji="0" lang="en-US" sz="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1" name="TextBox 16">
              <a:extLst>
                <a:ext uri="{FF2B5EF4-FFF2-40B4-BE49-F238E27FC236}">
                  <a16:creationId xmlns:a16="http://schemas.microsoft.com/office/drawing/2014/main" id="{27C30E7C-232E-4A2B-B17A-90D5001D3BFC}"/>
                </a:ext>
              </a:extLst>
            </p:cNvPr>
            <p:cNvSpPr txBox="1"/>
            <p:nvPr/>
          </p:nvSpPr>
          <p:spPr>
            <a:xfrm>
              <a:off x="5314847" y="2848329"/>
              <a:ext cx="528511" cy="215865"/>
            </a:xfrm>
            <a:prstGeom prst="roundRect">
              <a:avLst>
                <a:gd name="adj" fmla="val 19913"/>
              </a:avLst>
            </a:prstGeom>
            <a:solidFill>
              <a:schemeClr val="accent1">
                <a:lumMod val="60000"/>
                <a:lumOff val="40000"/>
              </a:schemeClr>
            </a:solid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GemCis</a:t>
              </a:r>
              <a:endParaRPr kumimoji="0" lang="en-US" sz="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2" name="TextBox 16">
              <a:extLst>
                <a:ext uri="{FF2B5EF4-FFF2-40B4-BE49-F238E27FC236}">
                  <a16:creationId xmlns:a16="http://schemas.microsoft.com/office/drawing/2014/main" id="{EB6C1F42-8F73-41DD-B16C-B36FA453D2DE}"/>
                </a:ext>
              </a:extLst>
            </p:cNvPr>
            <p:cNvSpPr txBox="1"/>
            <p:nvPr/>
          </p:nvSpPr>
          <p:spPr>
            <a:xfrm>
              <a:off x="5997548" y="3086460"/>
              <a:ext cx="528511" cy="215865"/>
            </a:xfrm>
            <a:prstGeom prst="roundRect">
              <a:avLst>
                <a:gd name="adj" fmla="val 19913"/>
              </a:avLst>
            </a:prstGeom>
            <a:solidFill>
              <a:schemeClr val="accent1"/>
            </a:solid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D</a:t>
              </a:r>
              <a:endParaRPr kumimoji="0" lang="en-US" sz="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3" name="TextBox 16">
              <a:extLst>
                <a:ext uri="{FF2B5EF4-FFF2-40B4-BE49-F238E27FC236}">
                  <a16:creationId xmlns:a16="http://schemas.microsoft.com/office/drawing/2014/main" id="{42884015-63A1-4670-A71C-3BACC2DBB28B}"/>
                </a:ext>
              </a:extLst>
            </p:cNvPr>
            <p:cNvSpPr txBox="1"/>
            <p:nvPr/>
          </p:nvSpPr>
          <p:spPr>
            <a:xfrm>
              <a:off x="5997548" y="2848291"/>
              <a:ext cx="528511" cy="215865"/>
            </a:xfrm>
            <a:prstGeom prst="roundRect">
              <a:avLst>
                <a:gd name="adj" fmla="val 19913"/>
              </a:avLst>
            </a:prstGeom>
            <a:solidFill>
              <a:schemeClr val="accent1">
                <a:lumMod val="60000"/>
                <a:lumOff val="40000"/>
              </a:schemeClr>
            </a:solid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GemCis</a:t>
              </a:r>
              <a:endParaRPr kumimoji="0" lang="en-US" sz="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4" name="TextBox 16">
              <a:extLst>
                <a:ext uri="{FF2B5EF4-FFF2-40B4-BE49-F238E27FC236}">
                  <a16:creationId xmlns:a16="http://schemas.microsoft.com/office/drawing/2014/main" id="{6BC9E4E1-E1F7-430A-B496-DB082F45D0BB}"/>
                </a:ext>
              </a:extLst>
            </p:cNvPr>
            <p:cNvSpPr txBox="1"/>
            <p:nvPr/>
          </p:nvSpPr>
          <p:spPr>
            <a:xfrm>
              <a:off x="6680249" y="3086422"/>
              <a:ext cx="528511" cy="215865"/>
            </a:xfrm>
            <a:prstGeom prst="roundRect">
              <a:avLst>
                <a:gd name="adj" fmla="val 19913"/>
              </a:avLst>
            </a:prstGeom>
            <a:solidFill>
              <a:schemeClr val="accent1"/>
            </a:solid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D</a:t>
              </a:r>
              <a:endParaRPr kumimoji="0" lang="en-US" sz="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5" name="TextBox 16">
              <a:extLst>
                <a:ext uri="{FF2B5EF4-FFF2-40B4-BE49-F238E27FC236}">
                  <a16:creationId xmlns:a16="http://schemas.microsoft.com/office/drawing/2014/main" id="{63B1EDFC-2B64-49DA-9138-40A095401377}"/>
                </a:ext>
              </a:extLst>
            </p:cNvPr>
            <p:cNvSpPr txBox="1"/>
            <p:nvPr/>
          </p:nvSpPr>
          <p:spPr>
            <a:xfrm>
              <a:off x="6680249" y="2848253"/>
              <a:ext cx="528511" cy="215865"/>
            </a:xfrm>
            <a:prstGeom prst="roundRect">
              <a:avLst>
                <a:gd name="adj" fmla="val 19913"/>
              </a:avLst>
            </a:prstGeom>
            <a:solidFill>
              <a:schemeClr val="accent1">
                <a:lumMod val="60000"/>
                <a:lumOff val="40000"/>
              </a:schemeClr>
            </a:solid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GemCis</a:t>
              </a:r>
              <a:endParaRPr kumimoji="0" lang="en-US" sz="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6" name="TextBox 16">
              <a:extLst>
                <a:ext uri="{FF2B5EF4-FFF2-40B4-BE49-F238E27FC236}">
                  <a16:creationId xmlns:a16="http://schemas.microsoft.com/office/drawing/2014/main" id="{13568257-5B19-4E32-AA47-0CE0ED162AD5}"/>
                </a:ext>
              </a:extLst>
            </p:cNvPr>
            <p:cNvSpPr txBox="1"/>
            <p:nvPr/>
          </p:nvSpPr>
          <p:spPr>
            <a:xfrm>
              <a:off x="7362950" y="3086384"/>
              <a:ext cx="528511" cy="215865"/>
            </a:xfrm>
            <a:prstGeom prst="roundRect">
              <a:avLst>
                <a:gd name="adj" fmla="val 19913"/>
              </a:avLst>
            </a:prstGeom>
            <a:solidFill>
              <a:schemeClr val="accent1"/>
            </a:solid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D</a:t>
              </a:r>
              <a:endParaRPr kumimoji="0" lang="en-US" sz="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7" name="TextBox 16">
              <a:extLst>
                <a:ext uri="{FF2B5EF4-FFF2-40B4-BE49-F238E27FC236}">
                  <a16:creationId xmlns:a16="http://schemas.microsoft.com/office/drawing/2014/main" id="{A6D738F4-A106-4401-849E-64ED95D7B851}"/>
                </a:ext>
              </a:extLst>
            </p:cNvPr>
            <p:cNvSpPr txBox="1"/>
            <p:nvPr/>
          </p:nvSpPr>
          <p:spPr>
            <a:xfrm>
              <a:off x="7362950" y="2848215"/>
              <a:ext cx="528511" cy="215865"/>
            </a:xfrm>
            <a:prstGeom prst="roundRect">
              <a:avLst>
                <a:gd name="adj" fmla="val 19913"/>
              </a:avLst>
            </a:prstGeom>
            <a:solidFill>
              <a:schemeClr val="accent1">
                <a:lumMod val="60000"/>
                <a:lumOff val="40000"/>
              </a:schemeClr>
            </a:solid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GemCis</a:t>
              </a:r>
              <a:endParaRPr kumimoji="0" lang="en-US" sz="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9" name="TextBox 16">
              <a:extLst>
                <a:ext uri="{FF2B5EF4-FFF2-40B4-BE49-F238E27FC236}">
                  <a16:creationId xmlns:a16="http://schemas.microsoft.com/office/drawing/2014/main" id="{16155A01-2706-456B-9164-FCE226416F7D}"/>
                </a:ext>
              </a:extLst>
            </p:cNvPr>
            <p:cNvSpPr txBox="1"/>
            <p:nvPr/>
          </p:nvSpPr>
          <p:spPr>
            <a:xfrm>
              <a:off x="5314847" y="1472563"/>
              <a:ext cx="528511" cy="215865"/>
            </a:xfrm>
            <a:prstGeom prst="roundRect">
              <a:avLst>
                <a:gd name="adj" fmla="val 19913"/>
              </a:avLst>
            </a:prstGeom>
            <a:solidFill>
              <a:schemeClr val="accent1">
                <a:lumMod val="60000"/>
                <a:lumOff val="40000"/>
              </a:schemeClr>
            </a:solid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GemCis</a:t>
              </a:r>
              <a:r>
                <a:rPr kumimoji="0" lang="en-US" sz="800" b="0" i="0" u="none" strike="noStrike" kern="1200" cap="none" spc="0" normalizeH="0" baseline="30000" noProof="0" dirty="0" err="1">
                  <a:ln>
                    <a:noFill/>
                  </a:ln>
                  <a:solidFill>
                    <a:prstClr val="white"/>
                  </a:solidFill>
                  <a:effectLst/>
                  <a:uLnTx/>
                  <a:uFillTx/>
                  <a:latin typeface="Arial" panose="020B0604020202020204" pitchFamily="34" charset="0"/>
                  <a:ea typeface="+mn-ea"/>
                  <a:cs typeface="Arial" panose="020B0604020202020204" pitchFamily="34" charset="0"/>
                </a:rPr>
                <a:t>a</a:t>
              </a:r>
              <a:endParaRPr kumimoji="0" lang="en-US" sz="600" b="0" i="0" u="none" strike="noStrike" kern="1200" cap="none" spc="0" normalizeH="0" baseline="3000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0" name="TextBox 16">
              <a:extLst>
                <a:ext uri="{FF2B5EF4-FFF2-40B4-BE49-F238E27FC236}">
                  <a16:creationId xmlns:a16="http://schemas.microsoft.com/office/drawing/2014/main" id="{DABEDAAF-70C0-4446-A338-DB3549517D4D}"/>
                </a:ext>
              </a:extLst>
            </p:cNvPr>
            <p:cNvSpPr txBox="1"/>
            <p:nvPr/>
          </p:nvSpPr>
          <p:spPr>
            <a:xfrm>
              <a:off x="5997548" y="1710694"/>
              <a:ext cx="528511" cy="215865"/>
            </a:xfrm>
            <a:prstGeom prst="roundRect">
              <a:avLst>
                <a:gd name="adj" fmla="val 19913"/>
              </a:avLst>
            </a:prstGeom>
            <a:solidFill>
              <a:schemeClr val="accent6"/>
            </a:solid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D + T</a:t>
              </a:r>
              <a:r>
                <a:rPr kumimoji="0" lang="en-US" sz="700" b="0" i="0" u="none" strike="noStrike" kern="1200" cap="none" spc="0" normalizeH="0" baseline="30000" noProof="0" dirty="0">
                  <a:ln>
                    <a:noFill/>
                  </a:ln>
                  <a:solidFill>
                    <a:prstClr val="white"/>
                  </a:solidFill>
                  <a:effectLst/>
                  <a:uLnTx/>
                  <a:uFillTx/>
                  <a:latin typeface="Arial" panose="020B0604020202020204" pitchFamily="34" charset="0"/>
                  <a:ea typeface="+mn-ea"/>
                  <a:cs typeface="Arial" panose="020B0604020202020204" pitchFamily="34" charset="0"/>
                </a:rPr>
                <a:t>b</a:t>
              </a:r>
              <a:endParaRPr kumimoji="0" lang="en-US" sz="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1" name="TextBox 16">
              <a:extLst>
                <a:ext uri="{FF2B5EF4-FFF2-40B4-BE49-F238E27FC236}">
                  <a16:creationId xmlns:a16="http://schemas.microsoft.com/office/drawing/2014/main" id="{D3DA7C56-4DAE-4F68-BB5B-DA1E1F35FFC0}"/>
                </a:ext>
              </a:extLst>
            </p:cNvPr>
            <p:cNvSpPr txBox="1"/>
            <p:nvPr/>
          </p:nvSpPr>
          <p:spPr>
            <a:xfrm>
              <a:off x="5997548" y="1472525"/>
              <a:ext cx="528511" cy="215865"/>
            </a:xfrm>
            <a:prstGeom prst="roundRect">
              <a:avLst>
                <a:gd name="adj" fmla="val 19913"/>
              </a:avLst>
            </a:prstGeom>
            <a:solidFill>
              <a:schemeClr val="accent1">
                <a:lumMod val="60000"/>
                <a:lumOff val="40000"/>
              </a:schemeClr>
            </a:solid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GemCis</a:t>
              </a:r>
              <a:endParaRPr kumimoji="0" lang="en-US" sz="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2" name="TextBox 16">
              <a:extLst>
                <a:ext uri="{FF2B5EF4-FFF2-40B4-BE49-F238E27FC236}">
                  <a16:creationId xmlns:a16="http://schemas.microsoft.com/office/drawing/2014/main" id="{505ECDCC-EA05-4920-BF27-E46546FA8F72}"/>
                </a:ext>
              </a:extLst>
            </p:cNvPr>
            <p:cNvSpPr txBox="1"/>
            <p:nvPr/>
          </p:nvSpPr>
          <p:spPr>
            <a:xfrm>
              <a:off x="6680249" y="1710656"/>
              <a:ext cx="528511" cy="215865"/>
            </a:xfrm>
            <a:prstGeom prst="roundRect">
              <a:avLst>
                <a:gd name="adj" fmla="val 19913"/>
              </a:avLst>
            </a:prstGeom>
            <a:solidFill>
              <a:schemeClr val="accent6"/>
            </a:solid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D + T</a:t>
              </a:r>
              <a:endParaRPr kumimoji="0" lang="en-US" sz="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3" name="TextBox 16">
              <a:extLst>
                <a:ext uri="{FF2B5EF4-FFF2-40B4-BE49-F238E27FC236}">
                  <a16:creationId xmlns:a16="http://schemas.microsoft.com/office/drawing/2014/main" id="{193B4CB7-CCBF-48B8-B4A5-57B951DD8BDB}"/>
                </a:ext>
              </a:extLst>
            </p:cNvPr>
            <p:cNvSpPr txBox="1"/>
            <p:nvPr/>
          </p:nvSpPr>
          <p:spPr>
            <a:xfrm>
              <a:off x="6680249" y="1472487"/>
              <a:ext cx="528511" cy="215865"/>
            </a:xfrm>
            <a:prstGeom prst="roundRect">
              <a:avLst>
                <a:gd name="adj" fmla="val 19913"/>
              </a:avLst>
            </a:prstGeom>
            <a:solidFill>
              <a:schemeClr val="accent1">
                <a:lumMod val="60000"/>
                <a:lumOff val="40000"/>
              </a:schemeClr>
            </a:solid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GemCis</a:t>
              </a:r>
              <a:endParaRPr kumimoji="0" lang="en-US" sz="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4" name="TextBox 16">
              <a:extLst>
                <a:ext uri="{FF2B5EF4-FFF2-40B4-BE49-F238E27FC236}">
                  <a16:creationId xmlns:a16="http://schemas.microsoft.com/office/drawing/2014/main" id="{F0015F2C-918A-49C3-AD9A-65048D88C797}"/>
                </a:ext>
              </a:extLst>
            </p:cNvPr>
            <p:cNvSpPr txBox="1"/>
            <p:nvPr/>
          </p:nvSpPr>
          <p:spPr>
            <a:xfrm>
              <a:off x="7362950" y="1710618"/>
              <a:ext cx="528511" cy="215865"/>
            </a:xfrm>
            <a:prstGeom prst="roundRect">
              <a:avLst>
                <a:gd name="adj" fmla="val 19913"/>
              </a:avLst>
            </a:prstGeom>
            <a:solidFill>
              <a:schemeClr val="accent6"/>
            </a:solid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D + T</a:t>
              </a:r>
              <a:endParaRPr kumimoji="0" lang="en-US" sz="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5" name="TextBox 16">
              <a:extLst>
                <a:ext uri="{FF2B5EF4-FFF2-40B4-BE49-F238E27FC236}">
                  <a16:creationId xmlns:a16="http://schemas.microsoft.com/office/drawing/2014/main" id="{E4E40375-F68B-41CA-904C-07524C86077E}"/>
                </a:ext>
              </a:extLst>
            </p:cNvPr>
            <p:cNvSpPr txBox="1"/>
            <p:nvPr/>
          </p:nvSpPr>
          <p:spPr>
            <a:xfrm>
              <a:off x="7362950" y="1472449"/>
              <a:ext cx="528511" cy="215865"/>
            </a:xfrm>
            <a:prstGeom prst="roundRect">
              <a:avLst>
                <a:gd name="adj" fmla="val 19913"/>
              </a:avLst>
            </a:prstGeom>
            <a:solidFill>
              <a:schemeClr val="accent1">
                <a:lumMod val="60000"/>
                <a:lumOff val="40000"/>
              </a:schemeClr>
            </a:solid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GemCis</a:t>
              </a:r>
              <a:endParaRPr kumimoji="0" lang="en-US" sz="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6" name="Google Shape;191;p5">
              <a:extLst>
                <a:ext uri="{FF2B5EF4-FFF2-40B4-BE49-F238E27FC236}">
                  <a16:creationId xmlns:a16="http://schemas.microsoft.com/office/drawing/2014/main" id="{B45A6CF6-13BF-4E68-B52B-F231F80A1871}"/>
                </a:ext>
              </a:extLst>
            </p:cNvPr>
            <p:cNvSpPr txBox="1"/>
            <p:nvPr/>
          </p:nvSpPr>
          <p:spPr>
            <a:xfrm>
              <a:off x="5276640" y="2641600"/>
              <a:ext cx="2683243" cy="195463"/>
            </a:xfrm>
            <a:prstGeom prst="rect">
              <a:avLst/>
            </a:prstGeom>
            <a:solidFill>
              <a:schemeClr val="bg1"/>
            </a:solidFill>
            <a:ln>
              <a:noFill/>
            </a:ln>
          </p:spPr>
          <p:txBody>
            <a:bodyPr spcFirstLastPara="1" wrap="square" lIns="36000" tIns="36000" rIns="36000" bIns="36000"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Pts val="1350"/>
                <a:buFont typeface="Arial"/>
                <a:buNone/>
                <a:tabLst/>
                <a:defRPr/>
              </a:pPr>
              <a:r>
                <a:rPr kumimoji="0" lang="fr-FR" sz="1000" b="0" i="0" u="none" strike="noStrike" kern="1200" cap="none" spc="0" normalizeH="0" baseline="0" noProof="0" dirty="0">
                  <a:ln>
                    <a:noFill/>
                  </a:ln>
                  <a:solidFill>
                    <a:prstClr val="black"/>
                  </a:solidFill>
                  <a:effectLst/>
                  <a:uLnTx/>
                  <a:uFillTx/>
                  <a:latin typeface="Arial" panose="020B0604020202020204" pitchFamily="34" charset="0"/>
                  <a:ea typeface="Calibri"/>
                  <a:cs typeface="Arial" panose="020B0604020202020204" pitchFamily="34" charset="0"/>
                  <a:sym typeface="Calibri"/>
                </a:rPr>
                <a:t>Cohorte </a:t>
              </a:r>
              <a:r>
                <a:rPr kumimoji="0" lang="fr-FR" sz="1000" b="0" i="0" u="none" strike="noStrike" kern="1200" cap="none" spc="0" normalizeH="0" baseline="0" noProof="0" dirty="0" err="1">
                  <a:ln>
                    <a:noFill/>
                  </a:ln>
                  <a:solidFill>
                    <a:prstClr val="black"/>
                  </a:solidFill>
                  <a:effectLst/>
                  <a:uLnTx/>
                  <a:uFillTx/>
                  <a:latin typeface="Arial" panose="020B0604020202020204" pitchFamily="34" charset="0"/>
                  <a:ea typeface="Calibri"/>
                  <a:cs typeface="Arial" panose="020B0604020202020204" pitchFamily="34" charset="0"/>
                  <a:sym typeface="Calibri"/>
                </a:rPr>
                <a:t>GemCis</a:t>
              </a:r>
              <a:r>
                <a:rPr kumimoji="0" lang="fr-FR" sz="1000" b="0" i="0" u="none" strike="noStrike" kern="1200" cap="none" spc="0" normalizeH="0" baseline="0" noProof="0" dirty="0">
                  <a:ln>
                    <a:noFill/>
                  </a:ln>
                  <a:solidFill>
                    <a:prstClr val="black"/>
                  </a:solidFill>
                  <a:effectLst/>
                  <a:uLnTx/>
                  <a:uFillTx/>
                  <a:latin typeface="Arial" panose="020B0604020202020204" pitchFamily="34" charset="0"/>
                  <a:ea typeface="Calibri"/>
                  <a:cs typeface="Arial" panose="020B0604020202020204" pitchFamily="34" charset="0"/>
                  <a:sym typeface="Calibri"/>
                </a:rPr>
                <a:t> + D</a:t>
              </a:r>
              <a:endParaRPr kumimoji="0" sz="1000" b="0" i="0" u="none" strike="noStrike" kern="1200" cap="none" spc="0" normalizeH="0" baseline="0" noProof="0" dirty="0">
                <a:ln>
                  <a:noFill/>
                </a:ln>
                <a:solidFill>
                  <a:prstClr val="black"/>
                </a:solidFill>
                <a:effectLst/>
                <a:uLnTx/>
                <a:uFillTx/>
                <a:latin typeface="Arial" panose="020B0604020202020204" pitchFamily="34" charset="0"/>
                <a:ea typeface="Calibri"/>
                <a:cs typeface="Arial" panose="020B0604020202020204" pitchFamily="34" charset="0"/>
                <a:sym typeface="Calibri"/>
              </a:endParaRPr>
            </a:p>
          </p:txBody>
        </p:sp>
        <p:sp>
          <p:nvSpPr>
            <p:cNvPr id="37" name="Google Shape;191;p5">
              <a:extLst>
                <a:ext uri="{FF2B5EF4-FFF2-40B4-BE49-F238E27FC236}">
                  <a16:creationId xmlns:a16="http://schemas.microsoft.com/office/drawing/2014/main" id="{BBB2A43C-CAA1-4B8B-A554-C125E1C5682A}"/>
                </a:ext>
              </a:extLst>
            </p:cNvPr>
            <p:cNvSpPr txBox="1"/>
            <p:nvPr/>
          </p:nvSpPr>
          <p:spPr>
            <a:xfrm>
              <a:off x="5276640" y="3351149"/>
              <a:ext cx="2683243" cy="195463"/>
            </a:xfrm>
            <a:prstGeom prst="rect">
              <a:avLst/>
            </a:prstGeom>
            <a:solidFill>
              <a:schemeClr val="bg1"/>
            </a:solidFill>
            <a:ln>
              <a:noFill/>
            </a:ln>
          </p:spPr>
          <p:txBody>
            <a:bodyPr spcFirstLastPara="1" wrap="square" lIns="36000" tIns="36000" rIns="36000" bIns="36000"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Pts val="1350"/>
                <a:buFont typeface="Arial"/>
                <a:buNone/>
                <a:tabLst/>
                <a:defRPr/>
              </a:pPr>
              <a:r>
                <a:rPr kumimoji="0" lang="fr-FR" sz="1000" b="0" i="0" u="none" strike="noStrike" kern="1200" cap="none" spc="0" normalizeH="0" baseline="0" noProof="0" dirty="0">
                  <a:ln>
                    <a:noFill/>
                  </a:ln>
                  <a:solidFill>
                    <a:prstClr val="black"/>
                  </a:solidFill>
                  <a:effectLst/>
                  <a:uLnTx/>
                  <a:uFillTx/>
                  <a:latin typeface="Arial" panose="020B0604020202020204" pitchFamily="34" charset="0"/>
                  <a:ea typeface="Calibri"/>
                  <a:cs typeface="Arial" panose="020B0604020202020204" pitchFamily="34" charset="0"/>
                  <a:sym typeface="Calibri"/>
                </a:rPr>
                <a:t>Cohorte </a:t>
              </a:r>
              <a:r>
                <a:rPr kumimoji="0" lang="fr-FR" sz="1000" b="0" i="0" u="none" strike="noStrike" kern="1200" cap="none" spc="0" normalizeH="0" baseline="0" noProof="0" dirty="0" err="1">
                  <a:ln>
                    <a:noFill/>
                  </a:ln>
                  <a:solidFill>
                    <a:prstClr val="black"/>
                  </a:solidFill>
                  <a:effectLst/>
                  <a:uLnTx/>
                  <a:uFillTx/>
                  <a:latin typeface="Arial" panose="020B0604020202020204" pitchFamily="34" charset="0"/>
                  <a:ea typeface="Calibri"/>
                  <a:cs typeface="Arial" panose="020B0604020202020204" pitchFamily="34" charset="0"/>
                  <a:sym typeface="Calibri"/>
                </a:rPr>
                <a:t>GemCis</a:t>
              </a:r>
              <a:r>
                <a:rPr kumimoji="0" lang="fr-FR" sz="1000" b="0" i="0" u="none" strike="noStrike" kern="1200" cap="none" spc="0" normalizeH="0" baseline="0" noProof="0" dirty="0">
                  <a:ln>
                    <a:noFill/>
                  </a:ln>
                  <a:solidFill>
                    <a:prstClr val="black"/>
                  </a:solidFill>
                  <a:effectLst/>
                  <a:uLnTx/>
                  <a:uFillTx/>
                  <a:latin typeface="Arial" panose="020B0604020202020204" pitchFamily="34" charset="0"/>
                  <a:ea typeface="Calibri"/>
                  <a:cs typeface="Arial" panose="020B0604020202020204" pitchFamily="34" charset="0"/>
                  <a:sym typeface="Calibri"/>
                </a:rPr>
                <a:t> + D + T</a:t>
              </a:r>
              <a:endParaRPr kumimoji="0" sz="1000" b="0" i="0" u="none" strike="noStrike" kern="1200" cap="none" spc="0" normalizeH="0" baseline="0" noProof="0" dirty="0">
                <a:ln>
                  <a:noFill/>
                </a:ln>
                <a:solidFill>
                  <a:prstClr val="black"/>
                </a:solidFill>
                <a:effectLst/>
                <a:uLnTx/>
                <a:uFillTx/>
                <a:latin typeface="Arial" panose="020B0604020202020204" pitchFamily="34" charset="0"/>
                <a:ea typeface="Calibri"/>
                <a:cs typeface="Arial" panose="020B0604020202020204" pitchFamily="34" charset="0"/>
                <a:sym typeface="Calibri"/>
              </a:endParaRPr>
            </a:p>
          </p:txBody>
        </p:sp>
        <p:grpSp>
          <p:nvGrpSpPr>
            <p:cNvPr id="4" name="Groupe 3">
              <a:extLst>
                <a:ext uri="{FF2B5EF4-FFF2-40B4-BE49-F238E27FC236}">
                  <a16:creationId xmlns:a16="http://schemas.microsoft.com/office/drawing/2014/main" id="{55E456E0-D9D3-4B0E-B1B9-A0D3268BC3B7}"/>
                </a:ext>
              </a:extLst>
            </p:cNvPr>
            <p:cNvGrpSpPr/>
            <p:nvPr/>
          </p:nvGrpSpPr>
          <p:grpSpPr>
            <a:xfrm>
              <a:off x="4960799" y="1805639"/>
              <a:ext cx="536608" cy="713160"/>
              <a:chOff x="4960799" y="1805639"/>
              <a:chExt cx="536608" cy="713160"/>
            </a:xfrm>
          </p:grpSpPr>
          <p:sp>
            <p:nvSpPr>
              <p:cNvPr id="38" name="Text Box 8">
                <a:extLst>
                  <a:ext uri="{FF2B5EF4-FFF2-40B4-BE49-F238E27FC236}">
                    <a16:creationId xmlns:a16="http://schemas.microsoft.com/office/drawing/2014/main" id="{D4B245D5-409E-4DFD-ACBC-302BF93A1773}"/>
                  </a:ext>
                </a:extLst>
              </p:cNvPr>
              <p:cNvSpPr txBox="1">
                <a:spLocks noChangeArrowheads="1"/>
              </p:cNvSpPr>
              <p:nvPr/>
            </p:nvSpPr>
            <p:spPr bwMode="auto">
              <a:xfrm>
                <a:off x="4971237" y="2004714"/>
                <a:ext cx="526170" cy="140617"/>
              </a:xfrm>
              <a:prstGeom prst="roundRect">
                <a:avLst>
                  <a:gd name="adj" fmla="val 23440"/>
                </a:avLst>
              </a:prstGeom>
              <a:solidFill>
                <a:prstClr val="white"/>
              </a:solidFill>
              <a:ln w="12700">
                <a:solidFill>
                  <a:schemeClr val="tx1">
                    <a:lumMod val="75000"/>
                    <a:lumOff val="25000"/>
                  </a:schemeClr>
                </a:solidFill>
                <a:miter lim="800000"/>
                <a:headEnd/>
                <a:tailEnd/>
              </a:ln>
            </p:spPr>
            <p:txBody>
              <a:bodyPr wrap="square" lIns="36000" tIns="36000" rIns="36000" bIns="36000" anchor="ctr">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Tumor</a:t>
                </a:r>
                <a:r>
                  <a:rPr kumimoji="0" lang="en-GB"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a:t>
                </a:r>
                <a:r>
                  <a:rPr kumimoji="0" lang="en-GB" sz="7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Bx</a:t>
                </a:r>
                <a:endParaRPr kumimoji="0" lang="en-GB"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39" name="Text Box 8">
                <a:extLst>
                  <a:ext uri="{FF2B5EF4-FFF2-40B4-BE49-F238E27FC236}">
                    <a16:creationId xmlns:a16="http://schemas.microsoft.com/office/drawing/2014/main" id="{2D0E3E89-7BA8-4AB2-A51B-6184DCE24EA6}"/>
                  </a:ext>
                </a:extLst>
              </p:cNvPr>
              <p:cNvSpPr txBox="1">
                <a:spLocks noChangeArrowheads="1"/>
              </p:cNvSpPr>
              <p:nvPr/>
            </p:nvSpPr>
            <p:spPr bwMode="auto">
              <a:xfrm>
                <a:off x="4966018" y="2191448"/>
                <a:ext cx="526170" cy="140617"/>
              </a:xfrm>
              <a:prstGeom prst="roundRect">
                <a:avLst>
                  <a:gd name="adj" fmla="val 23440"/>
                </a:avLst>
              </a:prstGeom>
              <a:solidFill>
                <a:srgbClr val="C00000"/>
              </a:solidFill>
              <a:ln w="12700">
                <a:noFill/>
                <a:miter lim="800000"/>
                <a:headEnd/>
                <a:tailEnd/>
              </a:ln>
            </p:spPr>
            <p:txBody>
              <a:bodyPr wrap="square" lIns="36000" tIns="36000" rIns="36000" bIns="36000" anchor="ctr">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Blood</a:t>
                </a:r>
              </a:p>
            </p:txBody>
          </p:sp>
          <p:sp>
            <p:nvSpPr>
              <p:cNvPr id="40" name="Text Box 8">
                <a:extLst>
                  <a:ext uri="{FF2B5EF4-FFF2-40B4-BE49-F238E27FC236}">
                    <a16:creationId xmlns:a16="http://schemas.microsoft.com/office/drawing/2014/main" id="{02260DCA-E1CA-4A23-98C6-1EC981038692}"/>
                  </a:ext>
                </a:extLst>
              </p:cNvPr>
              <p:cNvSpPr txBox="1">
                <a:spLocks noChangeArrowheads="1"/>
              </p:cNvSpPr>
              <p:nvPr/>
            </p:nvSpPr>
            <p:spPr bwMode="auto">
              <a:xfrm>
                <a:off x="4960799" y="2378182"/>
                <a:ext cx="526170" cy="140617"/>
              </a:xfrm>
              <a:prstGeom prst="roundRect">
                <a:avLst>
                  <a:gd name="adj" fmla="val 23440"/>
                </a:avLst>
              </a:prstGeom>
              <a:solidFill>
                <a:schemeClr val="accent2"/>
              </a:solidFill>
              <a:ln w="12700">
                <a:noFill/>
                <a:miter lim="800000"/>
                <a:headEnd/>
                <a:tailEnd/>
              </a:ln>
            </p:spPr>
            <p:txBody>
              <a:bodyPr wrap="square" lIns="36000" tIns="36000" rIns="36000" bIns="36000" anchor="ctr">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FDG-PET</a:t>
                </a:r>
              </a:p>
            </p:txBody>
          </p:sp>
          <p:cxnSp>
            <p:nvCxnSpPr>
              <p:cNvPr id="41" name="Straight Connector 41">
                <a:extLst>
                  <a:ext uri="{FF2B5EF4-FFF2-40B4-BE49-F238E27FC236}">
                    <a16:creationId xmlns:a16="http://schemas.microsoft.com/office/drawing/2014/main" id="{DBEF4F9F-02BE-4549-BD5F-6A50207C1DBF}"/>
                  </a:ext>
                </a:extLst>
              </p:cNvPr>
              <p:cNvCxnSpPr>
                <a:cxnSpLocks/>
              </p:cNvCxnSpPr>
              <p:nvPr/>
            </p:nvCxnSpPr>
            <p:spPr>
              <a:xfrm flipV="1">
                <a:off x="5238286" y="1805639"/>
                <a:ext cx="0" cy="199075"/>
              </a:xfrm>
              <a:prstGeom prst="line">
                <a:avLst/>
              </a:prstGeom>
              <a:noFill/>
              <a:ln w="12700">
                <a:solidFill>
                  <a:schemeClr val="tx1">
                    <a:lumMod val="75000"/>
                    <a:lumOff val="25000"/>
                  </a:schemeClr>
                </a:solidFill>
                <a:round/>
                <a:headEnd type="none" w="med" len="med"/>
                <a:tailEnd type="triangle" w="med" len="med"/>
              </a:ln>
            </p:spPr>
          </p:cxnSp>
        </p:grpSp>
        <p:grpSp>
          <p:nvGrpSpPr>
            <p:cNvPr id="44" name="Groupe 43">
              <a:extLst>
                <a:ext uri="{FF2B5EF4-FFF2-40B4-BE49-F238E27FC236}">
                  <a16:creationId xmlns:a16="http://schemas.microsoft.com/office/drawing/2014/main" id="{01799AAF-A090-41B1-8F41-EA0FBBEA50C4}"/>
                </a:ext>
              </a:extLst>
            </p:cNvPr>
            <p:cNvGrpSpPr/>
            <p:nvPr/>
          </p:nvGrpSpPr>
          <p:grpSpPr>
            <a:xfrm>
              <a:off x="5651176" y="1805639"/>
              <a:ext cx="531389" cy="526426"/>
              <a:chOff x="4966018" y="1805639"/>
              <a:chExt cx="531389" cy="526426"/>
            </a:xfrm>
          </p:grpSpPr>
          <p:sp>
            <p:nvSpPr>
              <p:cNvPr id="45" name="Text Box 8">
                <a:extLst>
                  <a:ext uri="{FF2B5EF4-FFF2-40B4-BE49-F238E27FC236}">
                    <a16:creationId xmlns:a16="http://schemas.microsoft.com/office/drawing/2014/main" id="{DE3B3C08-F29C-4993-AF6D-20AE5F00BC0B}"/>
                  </a:ext>
                </a:extLst>
              </p:cNvPr>
              <p:cNvSpPr txBox="1">
                <a:spLocks noChangeArrowheads="1"/>
              </p:cNvSpPr>
              <p:nvPr/>
            </p:nvSpPr>
            <p:spPr bwMode="auto">
              <a:xfrm>
                <a:off x="4971237" y="2004714"/>
                <a:ext cx="526170" cy="140617"/>
              </a:xfrm>
              <a:prstGeom prst="roundRect">
                <a:avLst>
                  <a:gd name="adj" fmla="val 23440"/>
                </a:avLst>
              </a:prstGeom>
              <a:solidFill>
                <a:prstClr val="white"/>
              </a:solidFill>
              <a:ln w="12700">
                <a:solidFill>
                  <a:schemeClr val="tx1">
                    <a:lumMod val="75000"/>
                    <a:lumOff val="25000"/>
                  </a:schemeClr>
                </a:solidFill>
                <a:miter lim="800000"/>
                <a:headEnd/>
                <a:tailEnd/>
              </a:ln>
            </p:spPr>
            <p:txBody>
              <a:bodyPr wrap="square" lIns="36000" tIns="36000" rIns="36000" bIns="36000" anchor="ctr">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Tumor</a:t>
                </a:r>
                <a:r>
                  <a:rPr kumimoji="0" lang="en-GB"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a:t>
                </a:r>
                <a:r>
                  <a:rPr kumimoji="0" lang="en-GB" sz="7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Bx</a:t>
                </a:r>
                <a:endParaRPr kumimoji="0" lang="en-GB"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46" name="Text Box 8">
                <a:extLst>
                  <a:ext uri="{FF2B5EF4-FFF2-40B4-BE49-F238E27FC236}">
                    <a16:creationId xmlns:a16="http://schemas.microsoft.com/office/drawing/2014/main" id="{921BCB12-E65B-4A44-975A-FC81CA4F903A}"/>
                  </a:ext>
                </a:extLst>
              </p:cNvPr>
              <p:cNvSpPr txBox="1">
                <a:spLocks noChangeArrowheads="1"/>
              </p:cNvSpPr>
              <p:nvPr/>
            </p:nvSpPr>
            <p:spPr bwMode="auto">
              <a:xfrm>
                <a:off x="4966018" y="2191448"/>
                <a:ext cx="526170" cy="140617"/>
              </a:xfrm>
              <a:prstGeom prst="roundRect">
                <a:avLst>
                  <a:gd name="adj" fmla="val 23440"/>
                </a:avLst>
              </a:prstGeom>
              <a:solidFill>
                <a:srgbClr val="C00000"/>
              </a:solidFill>
              <a:ln w="12700">
                <a:noFill/>
                <a:miter lim="800000"/>
                <a:headEnd/>
                <a:tailEnd/>
              </a:ln>
            </p:spPr>
            <p:txBody>
              <a:bodyPr wrap="square" lIns="36000" tIns="36000" rIns="36000" bIns="36000" anchor="ctr">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Blood</a:t>
                </a:r>
              </a:p>
            </p:txBody>
          </p:sp>
          <p:cxnSp>
            <p:nvCxnSpPr>
              <p:cNvPr id="48" name="Straight Connector 41">
                <a:extLst>
                  <a:ext uri="{FF2B5EF4-FFF2-40B4-BE49-F238E27FC236}">
                    <a16:creationId xmlns:a16="http://schemas.microsoft.com/office/drawing/2014/main" id="{1C7EA7C5-413C-4782-9BBA-532949AD40EA}"/>
                  </a:ext>
                </a:extLst>
              </p:cNvPr>
              <p:cNvCxnSpPr>
                <a:cxnSpLocks/>
              </p:cNvCxnSpPr>
              <p:nvPr/>
            </p:nvCxnSpPr>
            <p:spPr>
              <a:xfrm flipV="1">
                <a:off x="5238286" y="1805639"/>
                <a:ext cx="0" cy="199075"/>
              </a:xfrm>
              <a:prstGeom prst="line">
                <a:avLst/>
              </a:prstGeom>
              <a:noFill/>
              <a:ln w="12700">
                <a:solidFill>
                  <a:schemeClr val="tx1">
                    <a:lumMod val="75000"/>
                    <a:lumOff val="25000"/>
                  </a:schemeClr>
                </a:solidFill>
                <a:round/>
                <a:headEnd type="none" w="med" len="med"/>
                <a:tailEnd type="triangle" w="med" len="med"/>
              </a:ln>
            </p:spPr>
          </p:cxnSp>
        </p:grpSp>
        <p:grpSp>
          <p:nvGrpSpPr>
            <p:cNvPr id="49" name="Groupe 48">
              <a:extLst>
                <a:ext uri="{FF2B5EF4-FFF2-40B4-BE49-F238E27FC236}">
                  <a16:creationId xmlns:a16="http://schemas.microsoft.com/office/drawing/2014/main" id="{0200141B-E7CB-4962-A8FA-3DA4BF240A3D}"/>
                </a:ext>
              </a:extLst>
            </p:cNvPr>
            <p:cNvGrpSpPr/>
            <p:nvPr/>
          </p:nvGrpSpPr>
          <p:grpSpPr>
            <a:xfrm>
              <a:off x="6336334" y="1805639"/>
              <a:ext cx="526170" cy="345065"/>
              <a:chOff x="4966018" y="1805639"/>
              <a:chExt cx="526170" cy="345065"/>
            </a:xfrm>
          </p:grpSpPr>
          <p:sp>
            <p:nvSpPr>
              <p:cNvPr id="51" name="Text Box 8">
                <a:extLst>
                  <a:ext uri="{FF2B5EF4-FFF2-40B4-BE49-F238E27FC236}">
                    <a16:creationId xmlns:a16="http://schemas.microsoft.com/office/drawing/2014/main" id="{FAD57F7A-B5A1-4E40-B7D7-096D6D4A849F}"/>
                  </a:ext>
                </a:extLst>
              </p:cNvPr>
              <p:cNvSpPr txBox="1">
                <a:spLocks noChangeArrowheads="1"/>
              </p:cNvSpPr>
              <p:nvPr/>
            </p:nvSpPr>
            <p:spPr bwMode="auto">
              <a:xfrm>
                <a:off x="4966018" y="2010087"/>
                <a:ext cx="526170" cy="140617"/>
              </a:xfrm>
              <a:prstGeom prst="roundRect">
                <a:avLst>
                  <a:gd name="adj" fmla="val 23440"/>
                </a:avLst>
              </a:prstGeom>
              <a:solidFill>
                <a:srgbClr val="C00000"/>
              </a:solidFill>
              <a:ln w="12700">
                <a:noFill/>
                <a:miter lim="800000"/>
                <a:headEnd/>
                <a:tailEnd/>
              </a:ln>
            </p:spPr>
            <p:txBody>
              <a:bodyPr wrap="square" lIns="36000" tIns="36000" rIns="36000" bIns="36000" anchor="ctr">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Blood</a:t>
                </a:r>
              </a:p>
            </p:txBody>
          </p:sp>
          <p:cxnSp>
            <p:nvCxnSpPr>
              <p:cNvPr id="53" name="Straight Connector 41">
                <a:extLst>
                  <a:ext uri="{FF2B5EF4-FFF2-40B4-BE49-F238E27FC236}">
                    <a16:creationId xmlns:a16="http://schemas.microsoft.com/office/drawing/2014/main" id="{533D4620-8F92-4A0D-8B70-6DB3AA80AB05}"/>
                  </a:ext>
                </a:extLst>
              </p:cNvPr>
              <p:cNvCxnSpPr>
                <a:cxnSpLocks/>
              </p:cNvCxnSpPr>
              <p:nvPr/>
            </p:nvCxnSpPr>
            <p:spPr>
              <a:xfrm flipV="1">
                <a:off x="5238286" y="1805639"/>
                <a:ext cx="0" cy="199075"/>
              </a:xfrm>
              <a:prstGeom prst="line">
                <a:avLst/>
              </a:prstGeom>
              <a:noFill/>
              <a:ln w="12700">
                <a:solidFill>
                  <a:schemeClr val="tx1">
                    <a:lumMod val="75000"/>
                    <a:lumOff val="25000"/>
                  </a:schemeClr>
                </a:solidFill>
                <a:round/>
                <a:headEnd type="none" w="med" len="med"/>
                <a:tailEnd type="triangle" w="med" len="med"/>
              </a:ln>
            </p:spPr>
          </p:cxnSp>
        </p:grpSp>
        <p:grpSp>
          <p:nvGrpSpPr>
            <p:cNvPr id="54" name="Groupe 53">
              <a:extLst>
                <a:ext uri="{FF2B5EF4-FFF2-40B4-BE49-F238E27FC236}">
                  <a16:creationId xmlns:a16="http://schemas.microsoft.com/office/drawing/2014/main" id="{B80A9F3A-235F-42DC-BAE7-6991BF64F9BD}"/>
                </a:ext>
              </a:extLst>
            </p:cNvPr>
            <p:cNvGrpSpPr/>
            <p:nvPr/>
          </p:nvGrpSpPr>
          <p:grpSpPr>
            <a:xfrm>
              <a:off x="7016273" y="1805639"/>
              <a:ext cx="531389" cy="531847"/>
              <a:chOff x="4960799" y="1805639"/>
              <a:chExt cx="531389" cy="531847"/>
            </a:xfrm>
          </p:grpSpPr>
          <p:sp>
            <p:nvSpPr>
              <p:cNvPr id="56" name="Text Box 8">
                <a:extLst>
                  <a:ext uri="{FF2B5EF4-FFF2-40B4-BE49-F238E27FC236}">
                    <a16:creationId xmlns:a16="http://schemas.microsoft.com/office/drawing/2014/main" id="{25D9EE9A-D15C-49F9-A098-1F9567FBB225}"/>
                  </a:ext>
                </a:extLst>
              </p:cNvPr>
              <p:cNvSpPr txBox="1">
                <a:spLocks noChangeArrowheads="1"/>
              </p:cNvSpPr>
              <p:nvPr/>
            </p:nvSpPr>
            <p:spPr bwMode="auto">
              <a:xfrm>
                <a:off x="4966018" y="2010135"/>
                <a:ext cx="526170" cy="140617"/>
              </a:xfrm>
              <a:prstGeom prst="roundRect">
                <a:avLst>
                  <a:gd name="adj" fmla="val 23440"/>
                </a:avLst>
              </a:prstGeom>
              <a:solidFill>
                <a:srgbClr val="C00000"/>
              </a:solidFill>
              <a:ln w="12700">
                <a:noFill/>
                <a:miter lim="800000"/>
                <a:headEnd/>
                <a:tailEnd/>
              </a:ln>
            </p:spPr>
            <p:txBody>
              <a:bodyPr wrap="square" lIns="36000" tIns="36000" rIns="36000" bIns="36000" anchor="ctr">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Blood</a:t>
                </a:r>
              </a:p>
            </p:txBody>
          </p:sp>
          <p:sp>
            <p:nvSpPr>
              <p:cNvPr id="57" name="Text Box 8">
                <a:extLst>
                  <a:ext uri="{FF2B5EF4-FFF2-40B4-BE49-F238E27FC236}">
                    <a16:creationId xmlns:a16="http://schemas.microsoft.com/office/drawing/2014/main" id="{374A4291-ED13-4A27-A48D-22A9984E4812}"/>
                  </a:ext>
                </a:extLst>
              </p:cNvPr>
              <p:cNvSpPr txBox="1">
                <a:spLocks noChangeArrowheads="1"/>
              </p:cNvSpPr>
              <p:nvPr/>
            </p:nvSpPr>
            <p:spPr bwMode="auto">
              <a:xfrm>
                <a:off x="4960799" y="2196869"/>
                <a:ext cx="526170" cy="140617"/>
              </a:xfrm>
              <a:prstGeom prst="roundRect">
                <a:avLst>
                  <a:gd name="adj" fmla="val 23440"/>
                </a:avLst>
              </a:prstGeom>
              <a:solidFill>
                <a:schemeClr val="accent2"/>
              </a:solidFill>
              <a:ln w="12700">
                <a:noFill/>
                <a:miter lim="800000"/>
                <a:headEnd/>
                <a:tailEnd/>
              </a:ln>
            </p:spPr>
            <p:txBody>
              <a:bodyPr wrap="square" lIns="36000" tIns="36000" rIns="36000" bIns="36000" anchor="ctr">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FDG-PET</a:t>
                </a:r>
              </a:p>
            </p:txBody>
          </p:sp>
          <p:cxnSp>
            <p:nvCxnSpPr>
              <p:cNvPr id="58" name="Straight Connector 41">
                <a:extLst>
                  <a:ext uri="{FF2B5EF4-FFF2-40B4-BE49-F238E27FC236}">
                    <a16:creationId xmlns:a16="http://schemas.microsoft.com/office/drawing/2014/main" id="{73AE0FDC-8CD0-405B-BB57-3FFB82F1E552}"/>
                  </a:ext>
                </a:extLst>
              </p:cNvPr>
              <p:cNvCxnSpPr>
                <a:cxnSpLocks/>
              </p:cNvCxnSpPr>
              <p:nvPr/>
            </p:nvCxnSpPr>
            <p:spPr>
              <a:xfrm flipV="1">
                <a:off x="5238286" y="1805639"/>
                <a:ext cx="0" cy="199075"/>
              </a:xfrm>
              <a:prstGeom prst="line">
                <a:avLst/>
              </a:prstGeom>
              <a:noFill/>
              <a:ln w="12700">
                <a:solidFill>
                  <a:schemeClr val="tx1">
                    <a:lumMod val="75000"/>
                    <a:lumOff val="25000"/>
                  </a:schemeClr>
                </a:solidFill>
                <a:round/>
                <a:headEnd type="none" w="med" len="med"/>
                <a:tailEnd type="triangle" w="med" len="med"/>
              </a:ln>
            </p:spPr>
          </p:cxnSp>
        </p:grpSp>
        <p:grpSp>
          <p:nvGrpSpPr>
            <p:cNvPr id="59" name="Groupe 58">
              <a:extLst>
                <a:ext uri="{FF2B5EF4-FFF2-40B4-BE49-F238E27FC236}">
                  <a16:creationId xmlns:a16="http://schemas.microsoft.com/office/drawing/2014/main" id="{FF7085C8-EA77-494F-AF14-EA0731247E84}"/>
                </a:ext>
              </a:extLst>
            </p:cNvPr>
            <p:cNvGrpSpPr/>
            <p:nvPr/>
          </p:nvGrpSpPr>
          <p:grpSpPr>
            <a:xfrm>
              <a:off x="4964467" y="3895854"/>
              <a:ext cx="536608" cy="713160"/>
              <a:chOff x="4960799" y="1805639"/>
              <a:chExt cx="536608" cy="713160"/>
            </a:xfrm>
          </p:grpSpPr>
          <p:sp>
            <p:nvSpPr>
              <p:cNvPr id="60" name="Text Box 8">
                <a:extLst>
                  <a:ext uri="{FF2B5EF4-FFF2-40B4-BE49-F238E27FC236}">
                    <a16:creationId xmlns:a16="http://schemas.microsoft.com/office/drawing/2014/main" id="{551D6613-CFCA-4BCC-B134-C20AFAF5C4AE}"/>
                  </a:ext>
                </a:extLst>
              </p:cNvPr>
              <p:cNvSpPr txBox="1">
                <a:spLocks noChangeArrowheads="1"/>
              </p:cNvSpPr>
              <p:nvPr/>
            </p:nvSpPr>
            <p:spPr bwMode="auto">
              <a:xfrm>
                <a:off x="4971237" y="2004714"/>
                <a:ext cx="526170" cy="140617"/>
              </a:xfrm>
              <a:prstGeom prst="roundRect">
                <a:avLst>
                  <a:gd name="adj" fmla="val 23440"/>
                </a:avLst>
              </a:prstGeom>
              <a:solidFill>
                <a:prstClr val="white"/>
              </a:solidFill>
              <a:ln w="12700">
                <a:solidFill>
                  <a:schemeClr val="tx1">
                    <a:lumMod val="75000"/>
                    <a:lumOff val="25000"/>
                  </a:schemeClr>
                </a:solidFill>
                <a:miter lim="800000"/>
                <a:headEnd/>
                <a:tailEnd/>
              </a:ln>
            </p:spPr>
            <p:txBody>
              <a:bodyPr wrap="square" lIns="36000" tIns="36000" rIns="36000" bIns="36000" anchor="ctr">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Tumor</a:t>
                </a:r>
                <a:endParaRPr kumimoji="0" lang="en-GB"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61" name="Text Box 8">
                <a:extLst>
                  <a:ext uri="{FF2B5EF4-FFF2-40B4-BE49-F238E27FC236}">
                    <a16:creationId xmlns:a16="http://schemas.microsoft.com/office/drawing/2014/main" id="{367DCDC2-A68F-47E8-B326-1AB4A23BFDAB}"/>
                  </a:ext>
                </a:extLst>
              </p:cNvPr>
              <p:cNvSpPr txBox="1">
                <a:spLocks noChangeArrowheads="1"/>
              </p:cNvSpPr>
              <p:nvPr/>
            </p:nvSpPr>
            <p:spPr bwMode="auto">
              <a:xfrm>
                <a:off x="4966018" y="2191448"/>
                <a:ext cx="526170" cy="140617"/>
              </a:xfrm>
              <a:prstGeom prst="roundRect">
                <a:avLst>
                  <a:gd name="adj" fmla="val 23440"/>
                </a:avLst>
              </a:prstGeom>
              <a:solidFill>
                <a:srgbClr val="C00000"/>
              </a:solidFill>
              <a:ln w="12700">
                <a:noFill/>
                <a:miter lim="800000"/>
                <a:headEnd/>
                <a:tailEnd/>
              </a:ln>
            </p:spPr>
            <p:txBody>
              <a:bodyPr wrap="square" lIns="36000" tIns="36000" rIns="36000" bIns="36000" anchor="ctr">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Blood</a:t>
                </a:r>
              </a:p>
            </p:txBody>
          </p:sp>
          <p:sp>
            <p:nvSpPr>
              <p:cNvPr id="62" name="Text Box 8">
                <a:extLst>
                  <a:ext uri="{FF2B5EF4-FFF2-40B4-BE49-F238E27FC236}">
                    <a16:creationId xmlns:a16="http://schemas.microsoft.com/office/drawing/2014/main" id="{4573F034-89A4-44C3-B47E-E30DF02190D3}"/>
                  </a:ext>
                </a:extLst>
              </p:cNvPr>
              <p:cNvSpPr txBox="1">
                <a:spLocks noChangeArrowheads="1"/>
              </p:cNvSpPr>
              <p:nvPr/>
            </p:nvSpPr>
            <p:spPr bwMode="auto">
              <a:xfrm>
                <a:off x="4960799" y="2378182"/>
                <a:ext cx="526170" cy="140617"/>
              </a:xfrm>
              <a:prstGeom prst="roundRect">
                <a:avLst>
                  <a:gd name="adj" fmla="val 23440"/>
                </a:avLst>
              </a:prstGeom>
              <a:solidFill>
                <a:schemeClr val="accent2"/>
              </a:solidFill>
              <a:ln w="12700">
                <a:noFill/>
                <a:miter lim="800000"/>
                <a:headEnd/>
                <a:tailEnd/>
              </a:ln>
            </p:spPr>
            <p:txBody>
              <a:bodyPr wrap="square" lIns="36000" tIns="36000" rIns="36000" bIns="36000" anchor="ctr">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FDG-PET</a:t>
                </a:r>
              </a:p>
            </p:txBody>
          </p:sp>
          <p:cxnSp>
            <p:nvCxnSpPr>
              <p:cNvPr id="63" name="Straight Connector 41">
                <a:extLst>
                  <a:ext uri="{FF2B5EF4-FFF2-40B4-BE49-F238E27FC236}">
                    <a16:creationId xmlns:a16="http://schemas.microsoft.com/office/drawing/2014/main" id="{5F434C62-1939-4C6A-9569-7A9A65063926}"/>
                  </a:ext>
                </a:extLst>
              </p:cNvPr>
              <p:cNvCxnSpPr>
                <a:cxnSpLocks/>
              </p:cNvCxnSpPr>
              <p:nvPr/>
            </p:nvCxnSpPr>
            <p:spPr>
              <a:xfrm flipV="1">
                <a:off x="5238286" y="1805639"/>
                <a:ext cx="0" cy="199075"/>
              </a:xfrm>
              <a:prstGeom prst="line">
                <a:avLst/>
              </a:prstGeom>
              <a:noFill/>
              <a:ln w="12700">
                <a:solidFill>
                  <a:schemeClr val="tx1">
                    <a:lumMod val="75000"/>
                    <a:lumOff val="25000"/>
                  </a:schemeClr>
                </a:solidFill>
                <a:round/>
                <a:headEnd type="none" w="med" len="med"/>
                <a:tailEnd type="triangle" w="med" len="med"/>
              </a:ln>
            </p:spPr>
          </p:cxnSp>
        </p:grpSp>
        <p:grpSp>
          <p:nvGrpSpPr>
            <p:cNvPr id="64" name="Groupe 63">
              <a:extLst>
                <a:ext uri="{FF2B5EF4-FFF2-40B4-BE49-F238E27FC236}">
                  <a16:creationId xmlns:a16="http://schemas.microsoft.com/office/drawing/2014/main" id="{62A40BF6-8E51-4A62-A555-37A8174A2C74}"/>
                </a:ext>
              </a:extLst>
            </p:cNvPr>
            <p:cNvGrpSpPr/>
            <p:nvPr/>
          </p:nvGrpSpPr>
          <p:grpSpPr>
            <a:xfrm>
              <a:off x="5654844" y="3895854"/>
              <a:ext cx="531389" cy="526426"/>
              <a:chOff x="4966018" y="1805639"/>
              <a:chExt cx="531389" cy="526426"/>
            </a:xfrm>
          </p:grpSpPr>
          <p:sp>
            <p:nvSpPr>
              <p:cNvPr id="65" name="Text Box 8">
                <a:extLst>
                  <a:ext uri="{FF2B5EF4-FFF2-40B4-BE49-F238E27FC236}">
                    <a16:creationId xmlns:a16="http://schemas.microsoft.com/office/drawing/2014/main" id="{348B11AA-B544-441E-AF4F-901191A063D4}"/>
                  </a:ext>
                </a:extLst>
              </p:cNvPr>
              <p:cNvSpPr txBox="1">
                <a:spLocks noChangeArrowheads="1"/>
              </p:cNvSpPr>
              <p:nvPr/>
            </p:nvSpPr>
            <p:spPr bwMode="auto">
              <a:xfrm>
                <a:off x="4971237" y="2004714"/>
                <a:ext cx="526170" cy="140617"/>
              </a:xfrm>
              <a:prstGeom prst="roundRect">
                <a:avLst>
                  <a:gd name="adj" fmla="val 23440"/>
                </a:avLst>
              </a:prstGeom>
              <a:solidFill>
                <a:prstClr val="white"/>
              </a:solidFill>
              <a:ln w="12700">
                <a:solidFill>
                  <a:schemeClr val="tx1">
                    <a:lumMod val="75000"/>
                    <a:lumOff val="25000"/>
                  </a:schemeClr>
                </a:solidFill>
                <a:miter lim="800000"/>
                <a:headEnd/>
                <a:tailEnd/>
              </a:ln>
            </p:spPr>
            <p:txBody>
              <a:bodyPr wrap="square" lIns="36000" tIns="36000" rIns="36000" bIns="36000" anchor="ctr">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Tumor</a:t>
                </a:r>
                <a:r>
                  <a:rPr kumimoji="0" lang="en-GB"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a:t>
                </a:r>
                <a:r>
                  <a:rPr kumimoji="0" lang="en-GB" sz="7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Bx</a:t>
                </a:r>
                <a:r>
                  <a:rPr kumimoji="0" lang="en-US" sz="700" b="0" i="0" u="none" strike="noStrike" kern="1200" cap="none" spc="0" normalizeH="0" baseline="3000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d</a:t>
                </a:r>
                <a:endParaRPr kumimoji="0" lang="en-GB" sz="7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sp>
            <p:nvSpPr>
              <p:cNvPr id="66" name="Text Box 8">
                <a:extLst>
                  <a:ext uri="{FF2B5EF4-FFF2-40B4-BE49-F238E27FC236}">
                    <a16:creationId xmlns:a16="http://schemas.microsoft.com/office/drawing/2014/main" id="{C2B8399B-C1F8-42E8-A608-977A673B4B85}"/>
                  </a:ext>
                </a:extLst>
              </p:cNvPr>
              <p:cNvSpPr txBox="1">
                <a:spLocks noChangeArrowheads="1"/>
              </p:cNvSpPr>
              <p:nvPr/>
            </p:nvSpPr>
            <p:spPr bwMode="auto">
              <a:xfrm>
                <a:off x="4966018" y="2191448"/>
                <a:ext cx="526170" cy="140617"/>
              </a:xfrm>
              <a:prstGeom prst="roundRect">
                <a:avLst>
                  <a:gd name="adj" fmla="val 23440"/>
                </a:avLst>
              </a:prstGeom>
              <a:solidFill>
                <a:srgbClr val="C00000"/>
              </a:solidFill>
              <a:ln w="12700">
                <a:noFill/>
                <a:miter lim="800000"/>
                <a:headEnd/>
                <a:tailEnd/>
              </a:ln>
            </p:spPr>
            <p:txBody>
              <a:bodyPr wrap="square" lIns="36000" tIns="36000" rIns="36000" bIns="36000" anchor="ctr">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Blood</a:t>
                </a:r>
              </a:p>
            </p:txBody>
          </p:sp>
          <p:cxnSp>
            <p:nvCxnSpPr>
              <p:cNvPr id="67" name="Straight Connector 41">
                <a:extLst>
                  <a:ext uri="{FF2B5EF4-FFF2-40B4-BE49-F238E27FC236}">
                    <a16:creationId xmlns:a16="http://schemas.microsoft.com/office/drawing/2014/main" id="{95092321-C56C-44A1-B359-A41187CAF62A}"/>
                  </a:ext>
                </a:extLst>
              </p:cNvPr>
              <p:cNvCxnSpPr>
                <a:cxnSpLocks/>
              </p:cNvCxnSpPr>
              <p:nvPr/>
            </p:nvCxnSpPr>
            <p:spPr>
              <a:xfrm flipV="1">
                <a:off x="5238286" y="1805639"/>
                <a:ext cx="0" cy="199075"/>
              </a:xfrm>
              <a:prstGeom prst="line">
                <a:avLst/>
              </a:prstGeom>
              <a:noFill/>
              <a:ln w="12700">
                <a:solidFill>
                  <a:schemeClr val="tx1">
                    <a:lumMod val="75000"/>
                    <a:lumOff val="25000"/>
                  </a:schemeClr>
                </a:solidFill>
                <a:round/>
                <a:headEnd type="none" w="med" len="med"/>
                <a:tailEnd type="triangle" w="med" len="med"/>
              </a:ln>
            </p:spPr>
          </p:cxnSp>
        </p:grpSp>
        <p:grpSp>
          <p:nvGrpSpPr>
            <p:cNvPr id="68" name="Groupe 67">
              <a:extLst>
                <a:ext uri="{FF2B5EF4-FFF2-40B4-BE49-F238E27FC236}">
                  <a16:creationId xmlns:a16="http://schemas.microsoft.com/office/drawing/2014/main" id="{0A29DA67-9C02-4CE7-971F-F881CCB9AC63}"/>
                </a:ext>
              </a:extLst>
            </p:cNvPr>
            <p:cNvGrpSpPr/>
            <p:nvPr/>
          </p:nvGrpSpPr>
          <p:grpSpPr>
            <a:xfrm>
              <a:off x="7030055" y="3890481"/>
              <a:ext cx="526170" cy="345065"/>
              <a:chOff x="4966018" y="1805639"/>
              <a:chExt cx="526170" cy="345065"/>
            </a:xfrm>
          </p:grpSpPr>
          <p:sp>
            <p:nvSpPr>
              <p:cNvPr id="69" name="Text Box 8">
                <a:extLst>
                  <a:ext uri="{FF2B5EF4-FFF2-40B4-BE49-F238E27FC236}">
                    <a16:creationId xmlns:a16="http://schemas.microsoft.com/office/drawing/2014/main" id="{5B0931E2-8923-4A61-917A-4954058C761F}"/>
                  </a:ext>
                </a:extLst>
              </p:cNvPr>
              <p:cNvSpPr txBox="1">
                <a:spLocks noChangeArrowheads="1"/>
              </p:cNvSpPr>
              <p:nvPr/>
            </p:nvSpPr>
            <p:spPr bwMode="auto">
              <a:xfrm>
                <a:off x="4966018" y="2010087"/>
                <a:ext cx="526170" cy="140617"/>
              </a:xfrm>
              <a:prstGeom prst="roundRect">
                <a:avLst>
                  <a:gd name="adj" fmla="val 23440"/>
                </a:avLst>
              </a:prstGeom>
              <a:solidFill>
                <a:srgbClr val="C00000"/>
              </a:solidFill>
              <a:ln w="12700">
                <a:noFill/>
                <a:miter lim="800000"/>
                <a:headEnd/>
                <a:tailEnd/>
              </a:ln>
            </p:spPr>
            <p:txBody>
              <a:bodyPr wrap="square" lIns="36000" tIns="36000" rIns="36000" bIns="36000" anchor="ctr">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Blood</a:t>
                </a:r>
              </a:p>
            </p:txBody>
          </p:sp>
          <p:cxnSp>
            <p:nvCxnSpPr>
              <p:cNvPr id="70" name="Straight Connector 41">
                <a:extLst>
                  <a:ext uri="{FF2B5EF4-FFF2-40B4-BE49-F238E27FC236}">
                    <a16:creationId xmlns:a16="http://schemas.microsoft.com/office/drawing/2014/main" id="{9D3D0486-9C91-43F3-B059-4C4EA78D9816}"/>
                  </a:ext>
                </a:extLst>
              </p:cNvPr>
              <p:cNvCxnSpPr>
                <a:cxnSpLocks/>
              </p:cNvCxnSpPr>
              <p:nvPr/>
            </p:nvCxnSpPr>
            <p:spPr>
              <a:xfrm flipV="1">
                <a:off x="5238286" y="1805639"/>
                <a:ext cx="0" cy="199075"/>
              </a:xfrm>
              <a:prstGeom prst="line">
                <a:avLst/>
              </a:prstGeom>
              <a:noFill/>
              <a:ln w="12700">
                <a:solidFill>
                  <a:schemeClr val="tx1">
                    <a:lumMod val="75000"/>
                    <a:lumOff val="25000"/>
                  </a:schemeClr>
                </a:solidFill>
                <a:round/>
                <a:headEnd type="none" w="med" len="med"/>
                <a:tailEnd type="triangle" w="med" len="med"/>
              </a:ln>
            </p:spPr>
          </p:cxnSp>
        </p:grpSp>
        <p:grpSp>
          <p:nvGrpSpPr>
            <p:cNvPr id="71" name="Groupe 70">
              <a:extLst>
                <a:ext uri="{FF2B5EF4-FFF2-40B4-BE49-F238E27FC236}">
                  <a16:creationId xmlns:a16="http://schemas.microsoft.com/office/drawing/2014/main" id="{4E0A05E8-B056-43F5-8D0A-AE89A38F8DE9}"/>
                </a:ext>
              </a:extLst>
            </p:cNvPr>
            <p:cNvGrpSpPr/>
            <p:nvPr/>
          </p:nvGrpSpPr>
          <p:grpSpPr>
            <a:xfrm>
              <a:off x="6330182" y="3895854"/>
              <a:ext cx="531389" cy="531847"/>
              <a:chOff x="4960799" y="1805639"/>
              <a:chExt cx="531389" cy="531847"/>
            </a:xfrm>
          </p:grpSpPr>
          <p:sp>
            <p:nvSpPr>
              <p:cNvPr id="72" name="Text Box 8">
                <a:extLst>
                  <a:ext uri="{FF2B5EF4-FFF2-40B4-BE49-F238E27FC236}">
                    <a16:creationId xmlns:a16="http://schemas.microsoft.com/office/drawing/2014/main" id="{ADDBB0F8-2F1B-4751-BA03-908FB239F992}"/>
                  </a:ext>
                </a:extLst>
              </p:cNvPr>
              <p:cNvSpPr txBox="1">
                <a:spLocks noChangeArrowheads="1"/>
              </p:cNvSpPr>
              <p:nvPr/>
            </p:nvSpPr>
            <p:spPr bwMode="auto">
              <a:xfrm>
                <a:off x="4966018" y="2010135"/>
                <a:ext cx="526170" cy="140617"/>
              </a:xfrm>
              <a:prstGeom prst="roundRect">
                <a:avLst>
                  <a:gd name="adj" fmla="val 23440"/>
                </a:avLst>
              </a:prstGeom>
              <a:solidFill>
                <a:srgbClr val="C00000"/>
              </a:solidFill>
              <a:ln w="12700">
                <a:noFill/>
                <a:miter lim="800000"/>
                <a:headEnd/>
                <a:tailEnd/>
              </a:ln>
            </p:spPr>
            <p:txBody>
              <a:bodyPr wrap="square" lIns="36000" tIns="36000" rIns="36000" bIns="36000" anchor="ctr">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Blood</a:t>
                </a:r>
              </a:p>
            </p:txBody>
          </p:sp>
          <p:sp>
            <p:nvSpPr>
              <p:cNvPr id="73" name="Text Box 8">
                <a:extLst>
                  <a:ext uri="{FF2B5EF4-FFF2-40B4-BE49-F238E27FC236}">
                    <a16:creationId xmlns:a16="http://schemas.microsoft.com/office/drawing/2014/main" id="{08B9891A-2DA4-48DC-974A-09D1979CCC33}"/>
                  </a:ext>
                </a:extLst>
              </p:cNvPr>
              <p:cNvSpPr txBox="1">
                <a:spLocks noChangeArrowheads="1"/>
              </p:cNvSpPr>
              <p:nvPr/>
            </p:nvSpPr>
            <p:spPr bwMode="auto">
              <a:xfrm>
                <a:off x="4960799" y="2196869"/>
                <a:ext cx="526170" cy="140617"/>
              </a:xfrm>
              <a:prstGeom prst="roundRect">
                <a:avLst>
                  <a:gd name="adj" fmla="val 23440"/>
                </a:avLst>
              </a:prstGeom>
              <a:solidFill>
                <a:schemeClr val="accent2"/>
              </a:solidFill>
              <a:ln w="12700">
                <a:noFill/>
                <a:miter lim="800000"/>
                <a:headEnd/>
                <a:tailEnd/>
              </a:ln>
            </p:spPr>
            <p:txBody>
              <a:bodyPr wrap="square" lIns="36000" tIns="36000" rIns="36000" bIns="36000" anchor="ctr">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FDG-PET</a:t>
                </a:r>
              </a:p>
            </p:txBody>
          </p:sp>
          <p:cxnSp>
            <p:nvCxnSpPr>
              <p:cNvPr id="74" name="Straight Connector 41">
                <a:extLst>
                  <a:ext uri="{FF2B5EF4-FFF2-40B4-BE49-F238E27FC236}">
                    <a16:creationId xmlns:a16="http://schemas.microsoft.com/office/drawing/2014/main" id="{8D56393E-854A-45CE-8EE6-7008FB37209D}"/>
                  </a:ext>
                </a:extLst>
              </p:cNvPr>
              <p:cNvCxnSpPr>
                <a:cxnSpLocks/>
              </p:cNvCxnSpPr>
              <p:nvPr/>
            </p:nvCxnSpPr>
            <p:spPr>
              <a:xfrm flipV="1">
                <a:off x="5238286" y="1805639"/>
                <a:ext cx="0" cy="199075"/>
              </a:xfrm>
              <a:prstGeom prst="line">
                <a:avLst/>
              </a:prstGeom>
              <a:noFill/>
              <a:ln w="12700">
                <a:solidFill>
                  <a:schemeClr val="tx1">
                    <a:lumMod val="75000"/>
                    <a:lumOff val="25000"/>
                  </a:schemeClr>
                </a:solidFill>
                <a:round/>
                <a:headEnd type="none" w="med" len="med"/>
                <a:tailEnd type="triangle" w="med" len="med"/>
              </a:ln>
            </p:spPr>
          </p:cxnSp>
        </p:grpSp>
        <p:grpSp>
          <p:nvGrpSpPr>
            <p:cNvPr id="75" name="Groupe 74">
              <a:extLst>
                <a:ext uri="{FF2B5EF4-FFF2-40B4-BE49-F238E27FC236}">
                  <a16:creationId xmlns:a16="http://schemas.microsoft.com/office/drawing/2014/main" id="{73ECF4BC-D3A6-46A4-92B8-C0133C0BED4B}"/>
                </a:ext>
              </a:extLst>
            </p:cNvPr>
            <p:cNvGrpSpPr/>
            <p:nvPr/>
          </p:nvGrpSpPr>
          <p:grpSpPr>
            <a:xfrm>
              <a:off x="8031238" y="3890481"/>
              <a:ext cx="531389" cy="526426"/>
              <a:chOff x="4966018" y="1805639"/>
              <a:chExt cx="531389" cy="526426"/>
            </a:xfrm>
          </p:grpSpPr>
          <p:sp>
            <p:nvSpPr>
              <p:cNvPr id="76" name="Text Box 8">
                <a:extLst>
                  <a:ext uri="{FF2B5EF4-FFF2-40B4-BE49-F238E27FC236}">
                    <a16:creationId xmlns:a16="http://schemas.microsoft.com/office/drawing/2014/main" id="{F7461E45-1BD1-4D1B-8DD4-51949C7E0CC3}"/>
                  </a:ext>
                </a:extLst>
              </p:cNvPr>
              <p:cNvSpPr txBox="1">
                <a:spLocks noChangeArrowheads="1"/>
              </p:cNvSpPr>
              <p:nvPr/>
            </p:nvSpPr>
            <p:spPr bwMode="auto">
              <a:xfrm>
                <a:off x="4971237" y="2004714"/>
                <a:ext cx="526170" cy="140617"/>
              </a:xfrm>
              <a:prstGeom prst="roundRect">
                <a:avLst>
                  <a:gd name="adj" fmla="val 23440"/>
                </a:avLst>
              </a:prstGeom>
              <a:solidFill>
                <a:prstClr val="white"/>
              </a:solidFill>
              <a:ln w="12700">
                <a:solidFill>
                  <a:schemeClr val="tx1">
                    <a:lumMod val="75000"/>
                    <a:lumOff val="25000"/>
                  </a:schemeClr>
                </a:solidFill>
                <a:miter lim="800000"/>
                <a:headEnd/>
                <a:tailEnd/>
              </a:ln>
            </p:spPr>
            <p:txBody>
              <a:bodyPr wrap="square" lIns="36000" tIns="36000" rIns="36000" bIns="36000" anchor="ctr">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Tumor</a:t>
                </a:r>
                <a:endParaRPr kumimoji="0" lang="en-GB"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77" name="Text Box 8">
                <a:extLst>
                  <a:ext uri="{FF2B5EF4-FFF2-40B4-BE49-F238E27FC236}">
                    <a16:creationId xmlns:a16="http://schemas.microsoft.com/office/drawing/2014/main" id="{5D2258C2-1681-43CB-AA14-1365F3C75503}"/>
                  </a:ext>
                </a:extLst>
              </p:cNvPr>
              <p:cNvSpPr txBox="1">
                <a:spLocks noChangeArrowheads="1"/>
              </p:cNvSpPr>
              <p:nvPr/>
            </p:nvSpPr>
            <p:spPr bwMode="auto">
              <a:xfrm>
                <a:off x="4966018" y="2191448"/>
                <a:ext cx="526170" cy="140617"/>
              </a:xfrm>
              <a:prstGeom prst="roundRect">
                <a:avLst>
                  <a:gd name="adj" fmla="val 23440"/>
                </a:avLst>
              </a:prstGeom>
              <a:solidFill>
                <a:srgbClr val="C00000"/>
              </a:solidFill>
              <a:ln w="12700">
                <a:noFill/>
                <a:miter lim="800000"/>
                <a:headEnd/>
                <a:tailEnd/>
              </a:ln>
            </p:spPr>
            <p:txBody>
              <a:bodyPr wrap="square" lIns="36000" tIns="36000" rIns="36000" bIns="36000" anchor="ctr">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Blood</a:t>
                </a:r>
              </a:p>
            </p:txBody>
          </p:sp>
          <p:cxnSp>
            <p:nvCxnSpPr>
              <p:cNvPr id="78" name="Straight Connector 41">
                <a:extLst>
                  <a:ext uri="{FF2B5EF4-FFF2-40B4-BE49-F238E27FC236}">
                    <a16:creationId xmlns:a16="http://schemas.microsoft.com/office/drawing/2014/main" id="{C4C9F011-5FED-4C4F-AE02-CA4AC8EB75B8}"/>
                  </a:ext>
                </a:extLst>
              </p:cNvPr>
              <p:cNvCxnSpPr>
                <a:cxnSpLocks/>
              </p:cNvCxnSpPr>
              <p:nvPr/>
            </p:nvCxnSpPr>
            <p:spPr>
              <a:xfrm flipV="1">
                <a:off x="5238286" y="1805639"/>
                <a:ext cx="0" cy="199075"/>
              </a:xfrm>
              <a:prstGeom prst="line">
                <a:avLst/>
              </a:prstGeom>
              <a:noFill/>
              <a:ln w="12700">
                <a:solidFill>
                  <a:schemeClr val="tx1">
                    <a:lumMod val="75000"/>
                    <a:lumOff val="25000"/>
                  </a:schemeClr>
                </a:solidFill>
                <a:round/>
                <a:headEnd type="none" w="med" len="med"/>
                <a:tailEnd type="triangle" w="med" len="med"/>
              </a:ln>
            </p:spPr>
          </p:cxnSp>
        </p:grpSp>
        <p:cxnSp>
          <p:nvCxnSpPr>
            <p:cNvPr id="79" name="Straight Connector 41">
              <a:extLst>
                <a:ext uri="{FF2B5EF4-FFF2-40B4-BE49-F238E27FC236}">
                  <a16:creationId xmlns:a16="http://schemas.microsoft.com/office/drawing/2014/main" id="{109BF77A-D1B4-46CF-8A6D-A76C8F73BDF4}"/>
                </a:ext>
              </a:extLst>
            </p:cNvPr>
            <p:cNvCxnSpPr>
              <a:cxnSpLocks/>
            </p:cNvCxnSpPr>
            <p:nvPr/>
          </p:nvCxnSpPr>
          <p:spPr>
            <a:xfrm flipV="1">
              <a:off x="7883794" y="3768774"/>
              <a:ext cx="179551" cy="1"/>
            </a:xfrm>
            <a:prstGeom prst="line">
              <a:avLst/>
            </a:prstGeom>
            <a:noFill/>
            <a:ln w="12700">
              <a:solidFill>
                <a:schemeClr val="tx1">
                  <a:lumMod val="75000"/>
                  <a:lumOff val="25000"/>
                </a:schemeClr>
              </a:solidFill>
              <a:prstDash val="sysDash"/>
              <a:round/>
              <a:headEnd type="none" w="med" len="med"/>
              <a:tailEnd type="triangle" w="med" len="med"/>
            </a:ln>
          </p:spPr>
        </p:cxnSp>
        <p:cxnSp>
          <p:nvCxnSpPr>
            <p:cNvPr id="81" name="Straight Connector 41">
              <a:extLst>
                <a:ext uri="{FF2B5EF4-FFF2-40B4-BE49-F238E27FC236}">
                  <a16:creationId xmlns:a16="http://schemas.microsoft.com/office/drawing/2014/main" id="{65696540-C209-4589-BC4B-47F1557954FE}"/>
                </a:ext>
              </a:extLst>
            </p:cNvPr>
            <p:cNvCxnSpPr>
              <a:cxnSpLocks/>
            </p:cNvCxnSpPr>
            <p:nvPr/>
          </p:nvCxnSpPr>
          <p:spPr>
            <a:xfrm flipV="1">
              <a:off x="7883794" y="3072407"/>
              <a:ext cx="179551" cy="1"/>
            </a:xfrm>
            <a:prstGeom prst="line">
              <a:avLst/>
            </a:prstGeom>
            <a:noFill/>
            <a:ln w="12700">
              <a:solidFill>
                <a:schemeClr val="tx1">
                  <a:lumMod val="75000"/>
                  <a:lumOff val="25000"/>
                </a:schemeClr>
              </a:solidFill>
              <a:prstDash val="sysDash"/>
              <a:round/>
              <a:headEnd type="none" w="med" len="med"/>
              <a:tailEnd type="triangle" w="med" len="med"/>
            </a:ln>
          </p:spPr>
        </p:cxnSp>
        <p:cxnSp>
          <p:nvCxnSpPr>
            <p:cNvPr id="82" name="Straight Connector 41">
              <a:extLst>
                <a:ext uri="{FF2B5EF4-FFF2-40B4-BE49-F238E27FC236}">
                  <a16:creationId xmlns:a16="http://schemas.microsoft.com/office/drawing/2014/main" id="{FFAF30C8-438E-43E7-BCF7-D953EF38A361}"/>
                </a:ext>
              </a:extLst>
            </p:cNvPr>
            <p:cNvCxnSpPr>
              <a:cxnSpLocks/>
            </p:cNvCxnSpPr>
            <p:nvPr/>
          </p:nvCxnSpPr>
          <p:spPr>
            <a:xfrm flipV="1">
              <a:off x="7877465" y="1699430"/>
              <a:ext cx="179551" cy="1"/>
            </a:xfrm>
            <a:prstGeom prst="line">
              <a:avLst/>
            </a:prstGeom>
            <a:noFill/>
            <a:ln w="12700">
              <a:solidFill>
                <a:schemeClr val="tx1">
                  <a:lumMod val="75000"/>
                  <a:lumOff val="25000"/>
                </a:schemeClr>
              </a:solidFill>
              <a:prstDash val="sysDash"/>
              <a:round/>
              <a:headEnd type="none" w="med" len="med"/>
              <a:tailEnd type="triangle" w="med" len="med"/>
            </a:ln>
          </p:spPr>
        </p:cxnSp>
        <p:sp>
          <p:nvSpPr>
            <p:cNvPr id="86" name="Google Shape;191;p5">
              <a:extLst>
                <a:ext uri="{FF2B5EF4-FFF2-40B4-BE49-F238E27FC236}">
                  <a16:creationId xmlns:a16="http://schemas.microsoft.com/office/drawing/2014/main" id="{6B028F7C-9957-40BC-AD9D-864F57EBF178}"/>
                </a:ext>
              </a:extLst>
            </p:cNvPr>
            <p:cNvSpPr txBox="1"/>
            <p:nvPr/>
          </p:nvSpPr>
          <p:spPr>
            <a:xfrm>
              <a:off x="5997548" y="1081942"/>
              <a:ext cx="517004" cy="195463"/>
            </a:xfrm>
            <a:prstGeom prst="rect">
              <a:avLst/>
            </a:prstGeom>
            <a:solidFill>
              <a:schemeClr val="bg1"/>
            </a:solidFill>
            <a:ln>
              <a:noFill/>
            </a:ln>
          </p:spPr>
          <p:txBody>
            <a:bodyPr spcFirstLastPara="1" wrap="square" lIns="36000" tIns="36000" rIns="36000" bIns="36000" anchor="ctr" anchorCtr="0">
              <a:noAutofit/>
            </a:bodyPr>
            <a:lstStyle/>
            <a:p>
              <a:pPr marL="0" marR="0" lvl="0" indent="0" algn="ctr" defTabSz="685800" rtl="0" eaLnBrk="1" fontAlgn="auto" latinLnBrk="0" hangingPunct="1">
                <a:lnSpc>
                  <a:spcPct val="100000"/>
                </a:lnSpc>
                <a:spcBef>
                  <a:spcPts val="0"/>
                </a:spcBef>
                <a:spcAft>
                  <a:spcPts val="0"/>
                </a:spcAft>
                <a:buClr>
                  <a:srgbClr val="000000"/>
                </a:buClr>
                <a:buSzPts val="1350"/>
                <a:buFont typeface="Arial"/>
                <a:buNone/>
                <a:tabLst/>
                <a:defRPr/>
              </a:pPr>
              <a:r>
                <a:rPr kumimoji="0" lang="fr-FR" sz="1000" b="0" i="0" u="none" strike="noStrike" kern="1200" cap="none" spc="0" normalizeH="0" baseline="0" noProof="0" dirty="0">
                  <a:ln>
                    <a:noFill/>
                  </a:ln>
                  <a:solidFill>
                    <a:prstClr val="black"/>
                  </a:solidFill>
                  <a:effectLst/>
                  <a:uLnTx/>
                  <a:uFillTx/>
                  <a:latin typeface="Arial" panose="020B0604020202020204" pitchFamily="34" charset="0"/>
                  <a:ea typeface="Calibri"/>
                  <a:cs typeface="Arial" panose="020B0604020202020204" pitchFamily="34" charset="0"/>
                  <a:sym typeface="Calibri"/>
                </a:rPr>
                <a:t>Q3W</a:t>
              </a:r>
              <a:endParaRPr kumimoji="0" sz="1000" b="0" i="0" u="none" strike="noStrike" kern="1200" cap="none" spc="0" normalizeH="0" baseline="0" noProof="0" dirty="0">
                <a:ln>
                  <a:noFill/>
                </a:ln>
                <a:solidFill>
                  <a:prstClr val="black"/>
                </a:solidFill>
                <a:effectLst/>
                <a:uLnTx/>
                <a:uFillTx/>
                <a:latin typeface="Arial" panose="020B0604020202020204" pitchFamily="34" charset="0"/>
                <a:ea typeface="Calibri"/>
                <a:cs typeface="Arial" panose="020B0604020202020204" pitchFamily="34" charset="0"/>
                <a:sym typeface="Calibri"/>
              </a:endParaRPr>
            </a:p>
          </p:txBody>
        </p:sp>
        <p:sp>
          <p:nvSpPr>
            <p:cNvPr id="87" name="Google Shape;191;p5">
              <a:extLst>
                <a:ext uri="{FF2B5EF4-FFF2-40B4-BE49-F238E27FC236}">
                  <a16:creationId xmlns:a16="http://schemas.microsoft.com/office/drawing/2014/main" id="{267FD603-7FBB-4C32-BE06-967C7E88B758}"/>
                </a:ext>
              </a:extLst>
            </p:cNvPr>
            <p:cNvSpPr txBox="1"/>
            <p:nvPr/>
          </p:nvSpPr>
          <p:spPr>
            <a:xfrm>
              <a:off x="6680249" y="1081485"/>
              <a:ext cx="517004" cy="195463"/>
            </a:xfrm>
            <a:prstGeom prst="rect">
              <a:avLst/>
            </a:prstGeom>
            <a:solidFill>
              <a:schemeClr val="bg1"/>
            </a:solidFill>
            <a:ln>
              <a:noFill/>
            </a:ln>
          </p:spPr>
          <p:txBody>
            <a:bodyPr spcFirstLastPara="1" wrap="square" lIns="36000" tIns="36000" rIns="36000" bIns="36000" anchor="ctr" anchorCtr="0">
              <a:noAutofit/>
            </a:bodyPr>
            <a:lstStyle/>
            <a:p>
              <a:pPr marL="0" marR="0" lvl="0" indent="0" algn="ctr" defTabSz="685800" rtl="0" eaLnBrk="1" fontAlgn="auto" latinLnBrk="0" hangingPunct="1">
                <a:lnSpc>
                  <a:spcPct val="100000"/>
                </a:lnSpc>
                <a:spcBef>
                  <a:spcPts val="0"/>
                </a:spcBef>
                <a:spcAft>
                  <a:spcPts val="0"/>
                </a:spcAft>
                <a:buClr>
                  <a:srgbClr val="000000"/>
                </a:buClr>
                <a:buSzPts val="1350"/>
                <a:buFont typeface="Arial"/>
                <a:buNone/>
                <a:tabLst/>
                <a:defRPr/>
              </a:pPr>
              <a:r>
                <a:rPr kumimoji="0" lang="fr-FR" sz="1000" b="0" i="0" u="none" strike="noStrike" kern="1200" cap="none" spc="0" normalizeH="0" baseline="0" noProof="0" dirty="0">
                  <a:ln>
                    <a:noFill/>
                  </a:ln>
                  <a:solidFill>
                    <a:prstClr val="black"/>
                  </a:solidFill>
                  <a:effectLst/>
                  <a:uLnTx/>
                  <a:uFillTx/>
                  <a:latin typeface="Arial" panose="020B0604020202020204" pitchFamily="34" charset="0"/>
                  <a:ea typeface="Calibri"/>
                  <a:cs typeface="Arial" panose="020B0604020202020204" pitchFamily="34" charset="0"/>
                  <a:sym typeface="Calibri"/>
                </a:rPr>
                <a:t>Q3W</a:t>
              </a:r>
              <a:endParaRPr kumimoji="0" sz="1000" b="0" i="0" u="none" strike="noStrike" kern="1200" cap="none" spc="0" normalizeH="0" baseline="0" noProof="0" dirty="0">
                <a:ln>
                  <a:noFill/>
                </a:ln>
                <a:solidFill>
                  <a:prstClr val="black"/>
                </a:solidFill>
                <a:effectLst/>
                <a:uLnTx/>
                <a:uFillTx/>
                <a:latin typeface="Arial" panose="020B0604020202020204" pitchFamily="34" charset="0"/>
                <a:ea typeface="Calibri"/>
                <a:cs typeface="Arial" panose="020B0604020202020204" pitchFamily="34" charset="0"/>
                <a:sym typeface="Calibri"/>
              </a:endParaRPr>
            </a:p>
          </p:txBody>
        </p:sp>
        <p:sp>
          <p:nvSpPr>
            <p:cNvPr id="88" name="Google Shape;191;p5">
              <a:extLst>
                <a:ext uri="{FF2B5EF4-FFF2-40B4-BE49-F238E27FC236}">
                  <a16:creationId xmlns:a16="http://schemas.microsoft.com/office/drawing/2014/main" id="{CE22F9F8-7F7B-4717-ADA7-7005921D3784}"/>
                </a:ext>
              </a:extLst>
            </p:cNvPr>
            <p:cNvSpPr txBox="1"/>
            <p:nvPr/>
          </p:nvSpPr>
          <p:spPr>
            <a:xfrm>
              <a:off x="7362950" y="1081028"/>
              <a:ext cx="517004" cy="195463"/>
            </a:xfrm>
            <a:prstGeom prst="rect">
              <a:avLst/>
            </a:prstGeom>
            <a:solidFill>
              <a:schemeClr val="bg1"/>
            </a:solidFill>
            <a:ln>
              <a:noFill/>
            </a:ln>
          </p:spPr>
          <p:txBody>
            <a:bodyPr spcFirstLastPara="1" wrap="square" lIns="36000" tIns="36000" rIns="36000" bIns="36000" anchor="ctr" anchorCtr="0">
              <a:noAutofit/>
            </a:bodyPr>
            <a:lstStyle/>
            <a:p>
              <a:pPr marL="0" marR="0" lvl="0" indent="0" algn="ctr" defTabSz="685800" rtl="0" eaLnBrk="1" fontAlgn="auto" latinLnBrk="0" hangingPunct="1">
                <a:lnSpc>
                  <a:spcPct val="100000"/>
                </a:lnSpc>
                <a:spcBef>
                  <a:spcPts val="0"/>
                </a:spcBef>
                <a:spcAft>
                  <a:spcPts val="0"/>
                </a:spcAft>
                <a:buClr>
                  <a:srgbClr val="000000"/>
                </a:buClr>
                <a:buSzPts val="1350"/>
                <a:buFont typeface="Arial"/>
                <a:buNone/>
                <a:tabLst/>
                <a:defRPr/>
              </a:pPr>
              <a:r>
                <a:rPr kumimoji="0" lang="fr-FR" sz="1000" b="0" i="0" u="none" strike="noStrike" kern="1200" cap="none" spc="0" normalizeH="0" baseline="0" noProof="0" dirty="0">
                  <a:ln>
                    <a:noFill/>
                  </a:ln>
                  <a:solidFill>
                    <a:prstClr val="black"/>
                  </a:solidFill>
                  <a:effectLst/>
                  <a:uLnTx/>
                  <a:uFillTx/>
                  <a:latin typeface="Arial" panose="020B0604020202020204" pitchFamily="34" charset="0"/>
                  <a:ea typeface="Calibri"/>
                  <a:cs typeface="Arial" panose="020B0604020202020204" pitchFamily="34" charset="0"/>
                  <a:sym typeface="Calibri"/>
                </a:rPr>
                <a:t>Q3W</a:t>
              </a:r>
              <a:endParaRPr kumimoji="0" sz="1000" b="0" i="0" u="none" strike="noStrike" kern="1200" cap="none" spc="0" normalizeH="0" baseline="0" noProof="0" dirty="0">
                <a:ln>
                  <a:noFill/>
                </a:ln>
                <a:solidFill>
                  <a:prstClr val="black"/>
                </a:solidFill>
                <a:effectLst/>
                <a:uLnTx/>
                <a:uFillTx/>
                <a:latin typeface="Arial" panose="020B0604020202020204" pitchFamily="34" charset="0"/>
                <a:ea typeface="Calibri"/>
                <a:cs typeface="Arial" panose="020B0604020202020204" pitchFamily="34" charset="0"/>
                <a:sym typeface="Calibri"/>
              </a:endParaRPr>
            </a:p>
          </p:txBody>
        </p:sp>
      </p:grpSp>
      <p:sp>
        <p:nvSpPr>
          <p:cNvPr id="85" name="Google Shape;115;p18">
            <a:extLst>
              <a:ext uri="{FF2B5EF4-FFF2-40B4-BE49-F238E27FC236}">
                <a16:creationId xmlns:a16="http://schemas.microsoft.com/office/drawing/2014/main" id="{1DB1CBEB-2746-43D7-9AE8-9C9A8CDEF1BF}"/>
              </a:ext>
            </a:extLst>
          </p:cNvPr>
          <p:cNvSpPr/>
          <p:nvPr/>
        </p:nvSpPr>
        <p:spPr>
          <a:xfrm>
            <a:off x="22016" y="4164503"/>
            <a:ext cx="3857290" cy="738623"/>
          </a:xfrm>
          <a:prstGeom prst="rect">
            <a:avLst/>
          </a:prstGeom>
          <a:noFill/>
          <a:ln>
            <a:noFill/>
          </a:ln>
        </p:spPr>
        <p:txBody>
          <a:bodyPr spcFirstLastPara="1" wrap="square" lIns="91425" tIns="45700" rIns="91425" bIns="45700" anchor="t" anchorCtr="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1" u="none" strike="noStrike" kern="1200" cap="none" spc="0" normalizeH="0" baseline="0" noProof="0" dirty="0">
                <a:ln>
                  <a:noFill/>
                </a:ln>
                <a:solidFill>
                  <a:prstClr val="white">
                    <a:lumMod val="50000"/>
                  </a:prstClr>
                </a:solidFill>
                <a:effectLst/>
                <a:uLnTx/>
                <a:uFillTx/>
                <a:latin typeface="Arial"/>
                <a:ea typeface="Arial"/>
                <a:cs typeface="Arial"/>
                <a:sym typeface="Arial"/>
              </a:rPr>
              <a:t>Bx : </a:t>
            </a:r>
            <a:r>
              <a:rPr kumimoji="0" lang="fr-FR" sz="700" b="0" i="1" u="none" strike="noStrike" kern="1200" cap="none" spc="0" normalizeH="0" baseline="0" noProof="0" dirty="0" err="1">
                <a:ln>
                  <a:noFill/>
                </a:ln>
                <a:solidFill>
                  <a:prstClr val="white">
                    <a:lumMod val="50000"/>
                  </a:prstClr>
                </a:solidFill>
                <a:effectLst/>
                <a:uLnTx/>
                <a:uFillTx/>
                <a:latin typeface="Arial"/>
                <a:ea typeface="Arial"/>
                <a:cs typeface="Arial"/>
                <a:sym typeface="Arial"/>
              </a:rPr>
              <a:t>Biopsy</a:t>
            </a:r>
            <a:r>
              <a:rPr kumimoji="0" lang="fr-FR" sz="700" b="0" i="1" u="none" strike="noStrike" kern="1200" cap="none" spc="0" normalizeH="0" baseline="0" noProof="0" dirty="0">
                <a:ln>
                  <a:noFill/>
                </a:ln>
                <a:solidFill>
                  <a:prstClr val="white">
                    <a:lumMod val="50000"/>
                  </a:prstClr>
                </a:solidFill>
                <a:effectLst/>
                <a:uLnTx/>
                <a:uFillTx/>
                <a:latin typeface="Arial"/>
                <a:ea typeface="Arial"/>
                <a:cs typeface="Arial"/>
                <a:sym typeface="Arial"/>
              </a:rPr>
              <a:t>; FDG-PET :</a:t>
            </a:r>
            <a:r>
              <a:rPr kumimoji="0" lang="fr-FR" sz="700" b="0" i="1" u="none" strike="noStrike" kern="1200" cap="none" spc="0" normalizeH="0" baseline="0" noProof="0" dirty="0" err="1">
                <a:ln>
                  <a:noFill/>
                </a:ln>
                <a:solidFill>
                  <a:prstClr val="white">
                    <a:lumMod val="50000"/>
                  </a:prstClr>
                </a:solidFill>
                <a:effectLst/>
                <a:uLnTx/>
                <a:uFillTx/>
                <a:latin typeface="Arial"/>
                <a:ea typeface="Arial"/>
                <a:cs typeface="Arial"/>
                <a:sym typeface="Arial"/>
              </a:rPr>
              <a:t>fluorodeoxyglucose</a:t>
            </a:r>
            <a:r>
              <a:rPr kumimoji="0" lang="fr-FR" sz="700" b="0" i="1" u="none" strike="noStrike" kern="1200" cap="none" spc="0" normalizeH="0" baseline="0" noProof="0" dirty="0">
                <a:ln>
                  <a:noFill/>
                </a:ln>
                <a:solidFill>
                  <a:prstClr val="white">
                    <a:lumMod val="50000"/>
                  </a:prstClr>
                </a:solidFill>
                <a:effectLst/>
                <a:uLnTx/>
                <a:uFillTx/>
                <a:latin typeface="Arial"/>
                <a:ea typeface="Arial"/>
                <a:cs typeface="Arial"/>
                <a:sym typeface="Arial"/>
              </a:rPr>
              <a:t>-positron </a:t>
            </a:r>
            <a:r>
              <a:rPr kumimoji="0" lang="fr-FR" sz="700" b="0" i="1" u="none" strike="noStrike" kern="1200" cap="none" spc="0" normalizeH="0" baseline="0" noProof="0" dirty="0" err="1">
                <a:ln>
                  <a:noFill/>
                </a:ln>
                <a:solidFill>
                  <a:prstClr val="white">
                    <a:lumMod val="50000"/>
                  </a:prstClr>
                </a:solidFill>
                <a:effectLst/>
                <a:uLnTx/>
                <a:uFillTx/>
                <a:latin typeface="Arial"/>
                <a:ea typeface="Arial"/>
                <a:cs typeface="Arial"/>
                <a:sym typeface="Arial"/>
              </a:rPr>
              <a:t>emission</a:t>
            </a:r>
            <a:r>
              <a:rPr kumimoji="0" lang="fr-FR" sz="700" b="0" i="1" u="none" strike="noStrike" kern="1200" cap="none" spc="0" normalizeH="0" baseline="0" noProof="0" dirty="0">
                <a:ln>
                  <a:noFill/>
                </a:ln>
                <a:solidFill>
                  <a:prstClr val="white">
                    <a:lumMod val="50000"/>
                  </a:prstClr>
                </a:solidFill>
                <a:effectLst/>
                <a:uLnTx/>
                <a:uFillTx/>
                <a:latin typeface="Arial"/>
                <a:ea typeface="Arial"/>
                <a:cs typeface="Arial"/>
                <a:sym typeface="Arial"/>
              </a:rPr>
              <a:t> </a:t>
            </a:r>
            <a:r>
              <a:rPr kumimoji="0" lang="fr-FR" sz="700" b="0" i="1" u="none" strike="noStrike" kern="1200" cap="none" spc="0" normalizeH="0" baseline="0" noProof="0" dirty="0" err="1">
                <a:ln>
                  <a:noFill/>
                </a:ln>
                <a:solidFill>
                  <a:prstClr val="white">
                    <a:lumMod val="50000"/>
                  </a:prstClr>
                </a:solidFill>
                <a:effectLst/>
                <a:uLnTx/>
                <a:uFillTx/>
                <a:latin typeface="Arial"/>
                <a:ea typeface="Arial"/>
                <a:cs typeface="Arial"/>
                <a:sym typeface="Arial"/>
              </a:rPr>
              <a:t>tomography</a:t>
            </a:r>
            <a:r>
              <a:rPr kumimoji="0" lang="fr-FR" sz="700" b="0" i="1" u="none" strike="noStrike" kern="1200" cap="none" spc="0" normalizeH="0" baseline="0" noProof="0" dirty="0">
                <a:ln>
                  <a:noFill/>
                </a:ln>
                <a:solidFill>
                  <a:prstClr val="white">
                    <a:lumMod val="50000"/>
                  </a:prstClr>
                </a:solidFill>
                <a:effectLst/>
                <a:uLnTx/>
                <a:uFillTx/>
                <a:latin typeface="Arial"/>
                <a:ea typeface="Arial"/>
                <a:cs typeface="Arial"/>
                <a:sym typeface="Arial"/>
              </a:rPr>
              <a:t>; </a:t>
            </a:r>
            <a:br>
              <a:rPr kumimoji="0" lang="fr-FR" sz="700" b="0" i="1" u="none" strike="noStrike" kern="1200" cap="none" spc="0" normalizeH="0" baseline="0" noProof="0" dirty="0">
                <a:ln>
                  <a:noFill/>
                </a:ln>
                <a:solidFill>
                  <a:prstClr val="white">
                    <a:lumMod val="50000"/>
                  </a:prstClr>
                </a:solidFill>
                <a:effectLst/>
                <a:uLnTx/>
                <a:uFillTx/>
                <a:latin typeface="Arial"/>
                <a:ea typeface="Arial"/>
                <a:cs typeface="Arial"/>
                <a:sym typeface="Arial"/>
              </a:rPr>
            </a:br>
            <a:r>
              <a:rPr kumimoji="0" lang="fr-FR" sz="700" b="0" i="1" u="none" strike="noStrike" kern="1200" cap="none" spc="0" normalizeH="0" baseline="0" noProof="0" dirty="0">
                <a:ln>
                  <a:noFill/>
                </a:ln>
                <a:solidFill>
                  <a:prstClr val="white">
                    <a:lumMod val="50000"/>
                  </a:prstClr>
                </a:solidFill>
                <a:effectLst/>
                <a:uLnTx/>
                <a:uFillTx/>
                <a:latin typeface="Arial"/>
                <a:ea typeface="Arial"/>
                <a:cs typeface="Arial"/>
                <a:sym typeface="Arial"/>
              </a:rPr>
              <a:t>Q3W : </a:t>
            </a:r>
            <a:r>
              <a:rPr kumimoji="0" lang="fr-FR" sz="700" b="0" i="1" u="none" strike="noStrike" kern="1200" cap="none" spc="0" normalizeH="0" baseline="0" noProof="0" dirty="0" err="1">
                <a:ln>
                  <a:noFill/>
                </a:ln>
                <a:solidFill>
                  <a:prstClr val="white">
                    <a:lumMod val="50000"/>
                  </a:prstClr>
                </a:solidFill>
                <a:effectLst/>
                <a:uLnTx/>
                <a:uFillTx/>
                <a:latin typeface="Arial"/>
                <a:ea typeface="Arial"/>
                <a:cs typeface="Arial"/>
                <a:sym typeface="Arial"/>
              </a:rPr>
              <a:t>every</a:t>
            </a:r>
            <a:r>
              <a:rPr kumimoji="0" lang="fr-FR" sz="700" b="0" i="1" u="none" strike="noStrike" kern="1200" cap="none" spc="0" normalizeH="0" baseline="0" noProof="0" dirty="0">
                <a:ln>
                  <a:noFill/>
                </a:ln>
                <a:solidFill>
                  <a:prstClr val="white">
                    <a:lumMod val="50000"/>
                  </a:prstClr>
                </a:solidFill>
                <a:effectLst/>
                <a:uLnTx/>
                <a:uFillTx/>
                <a:latin typeface="Arial"/>
                <a:ea typeface="Arial"/>
                <a:cs typeface="Arial"/>
                <a:sym typeface="Arial"/>
              </a:rPr>
              <a:t> 3 </a:t>
            </a:r>
            <a:r>
              <a:rPr kumimoji="0" lang="fr-FR" sz="700" b="0" i="1" u="none" strike="noStrike" kern="1200" cap="none" spc="0" normalizeH="0" baseline="0" noProof="0" dirty="0" err="1">
                <a:ln>
                  <a:noFill/>
                </a:ln>
                <a:solidFill>
                  <a:prstClr val="white">
                    <a:lumMod val="50000"/>
                  </a:prstClr>
                </a:solidFill>
                <a:effectLst/>
                <a:uLnTx/>
                <a:uFillTx/>
                <a:latin typeface="Arial"/>
                <a:ea typeface="Arial"/>
                <a:cs typeface="Arial"/>
                <a:sym typeface="Arial"/>
              </a:rPr>
              <a:t>weeks</a:t>
            </a:r>
            <a:r>
              <a:rPr kumimoji="0" lang="fr-FR" sz="700" b="0" i="1" u="none" strike="noStrike" kern="1200" cap="none" spc="0" normalizeH="0" baseline="0" noProof="0" dirty="0">
                <a:ln>
                  <a:noFill/>
                </a:ln>
                <a:solidFill>
                  <a:prstClr val="white">
                    <a:lumMod val="50000"/>
                  </a:prstClr>
                </a:solidFill>
                <a:effectLst/>
                <a:uLnTx/>
                <a:uFillTx/>
                <a:latin typeface="Arial"/>
                <a:ea typeface="Arial"/>
                <a:cs typeface="Arial"/>
                <a:sym typeface="Arial"/>
              </a:rPr>
              <a:t>; PD : progressive </a:t>
            </a:r>
            <a:r>
              <a:rPr kumimoji="0" lang="fr-FR" sz="700" b="0" i="1" u="none" strike="noStrike" kern="1200" cap="none" spc="0" normalizeH="0" baseline="0" noProof="0" dirty="0" err="1">
                <a:ln>
                  <a:noFill/>
                </a:ln>
                <a:solidFill>
                  <a:prstClr val="white">
                    <a:lumMod val="50000"/>
                  </a:prstClr>
                </a:solidFill>
                <a:effectLst/>
                <a:uLnTx/>
                <a:uFillTx/>
                <a:latin typeface="Arial"/>
                <a:ea typeface="Arial"/>
                <a:cs typeface="Arial"/>
                <a:sym typeface="Arial"/>
              </a:rPr>
              <a:t>disease</a:t>
            </a:r>
            <a:endParaRPr kumimoji="0" lang="fr-FR" sz="700" b="0" i="1" u="none" strike="noStrike" kern="1200" cap="none" spc="0" normalizeH="0" baseline="0" noProof="0" dirty="0">
              <a:ln>
                <a:noFill/>
              </a:ln>
              <a:solidFill>
                <a:prstClr val="white">
                  <a:lumMod val="50000"/>
                </a:prstClr>
              </a:solidFill>
              <a:effectLst/>
              <a:uLnTx/>
              <a:uFillTx/>
              <a:latin typeface="Arial"/>
              <a:ea typeface="Arial"/>
              <a:cs typeface="Arial"/>
              <a:sym typeface="Arial"/>
            </a:endParaRP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1" u="none" strike="noStrike" kern="1200" cap="none" spc="0" normalizeH="0" baseline="30000" noProof="0" dirty="0">
                <a:ln>
                  <a:noFill/>
                </a:ln>
                <a:solidFill>
                  <a:prstClr val="white">
                    <a:lumMod val="50000"/>
                  </a:prstClr>
                </a:solidFill>
                <a:effectLst/>
                <a:uLnTx/>
                <a:uFillTx/>
                <a:latin typeface="Arial"/>
                <a:ea typeface="+mn-ea"/>
                <a:cs typeface="Arial"/>
                <a:sym typeface="Arial"/>
              </a:rPr>
              <a:t>a</a:t>
            </a:r>
            <a:r>
              <a:rPr kumimoji="0" lang="fr-FR" sz="700" b="0" i="1" u="none" strike="noStrike" kern="1200" cap="none" spc="0" normalizeH="0" baseline="0" noProof="0" dirty="0">
                <a:ln>
                  <a:noFill/>
                </a:ln>
                <a:solidFill>
                  <a:prstClr val="white">
                    <a:lumMod val="50000"/>
                  </a:prstClr>
                </a:solidFill>
                <a:effectLst/>
                <a:uLnTx/>
                <a:uFillTx/>
                <a:latin typeface="Arial"/>
                <a:ea typeface="+mn-ea"/>
                <a:cs typeface="Arial"/>
                <a:sym typeface="Arial"/>
              </a:rPr>
              <a:t> </a:t>
            </a:r>
            <a:r>
              <a:rPr kumimoji="0" lang="fr-FR" sz="700" b="0" i="1" u="none" strike="noStrike" kern="1200" cap="none" spc="0" normalizeH="0" baseline="0" noProof="0" dirty="0" err="1">
                <a:ln>
                  <a:noFill/>
                </a:ln>
                <a:solidFill>
                  <a:prstClr val="white">
                    <a:lumMod val="50000"/>
                  </a:prstClr>
                </a:solidFill>
                <a:effectLst/>
                <a:uLnTx/>
                <a:uFillTx/>
                <a:latin typeface="Arial"/>
                <a:ea typeface="+mn-ea"/>
                <a:cs typeface="Arial"/>
                <a:sym typeface="Arial"/>
              </a:rPr>
              <a:t>Gemcitabine</a:t>
            </a:r>
            <a:r>
              <a:rPr kumimoji="0" lang="fr-FR" sz="700" b="0" i="1" u="none" strike="noStrike" kern="1200" cap="none" spc="0" normalizeH="0" baseline="0" noProof="0" dirty="0">
                <a:ln>
                  <a:noFill/>
                </a:ln>
                <a:solidFill>
                  <a:prstClr val="white">
                    <a:lumMod val="50000"/>
                  </a:prstClr>
                </a:solidFill>
                <a:effectLst/>
                <a:uLnTx/>
                <a:uFillTx/>
                <a:latin typeface="Arial"/>
                <a:ea typeface="+mn-ea"/>
                <a:cs typeface="Arial"/>
                <a:sym typeface="Arial"/>
              </a:rPr>
              <a:t> 1000mg/m² + </a:t>
            </a:r>
            <a:r>
              <a:rPr kumimoji="0" lang="fr-FR" sz="700" b="0" i="1" u="none" strike="noStrike" kern="1200" cap="none" spc="0" normalizeH="0" baseline="0" noProof="0" dirty="0" err="1">
                <a:ln>
                  <a:noFill/>
                </a:ln>
                <a:solidFill>
                  <a:prstClr val="white">
                    <a:lumMod val="50000"/>
                  </a:prstClr>
                </a:solidFill>
                <a:effectLst/>
                <a:uLnTx/>
                <a:uFillTx/>
                <a:latin typeface="Arial"/>
                <a:ea typeface="+mn-ea"/>
                <a:cs typeface="Arial"/>
                <a:sym typeface="Arial"/>
              </a:rPr>
              <a:t>cisplatin</a:t>
            </a:r>
            <a:r>
              <a:rPr kumimoji="0" lang="fr-FR" sz="700" b="0" i="1" u="none" strike="noStrike" kern="1200" cap="none" spc="0" normalizeH="0" baseline="0" noProof="0" dirty="0">
                <a:ln>
                  <a:noFill/>
                </a:ln>
                <a:solidFill>
                  <a:prstClr val="white">
                    <a:lumMod val="50000"/>
                  </a:prstClr>
                </a:solidFill>
                <a:effectLst/>
                <a:uLnTx/>
                <a:uFillTx/>
                <a:latin typeface="Arial"/>
                <a:ea typeface="+mn-ea"/>
                <a:cs typeface="Arial"/>
                <a:sym typeface="Arial"/>
              </a:rPr>
              <a:t> 25mg/m² on </a:t>
            </a:r>
            <a:r>
              <a:rPr kumimoji="0" lang="fr-FR" sz="700" b="0" i="1" u="none" strike="noStrike" kern="1200" cap="none" spc="0" normalizeH="0" baseline="0" noProof="0" dirty="0" err="1">
                <a:ln>
                  <a:noFill/>
                </a:ln>
                <a:solidFill>
                  <a:prstClr val="white">
                    <a:lumMod val="50000"/>
                  </a:prstClr>
                </a:solidFill>
                <a:effectLst/>
                <a:uLnTx/>
                <a:uFillTx/>
                <a:latin typeface="Arial"/>
                <a:ea typeface="+mn-ea"/>
                <a:cs typeface="Arial"/>
                <a:sym typeface="Arial"/>
              </a:rPr>
              <a:t>day</a:t>
            </a:r>
            <a:r>
              <a:rPr kumimoji="0" lang="fr-FR" sz="700" b="0" i="1" u="none" strike="noStrike" kern="1200" cap="none" spc="0" normalizeH="0" baseline="0" noProof="0" dirty="0">
                <a:ln>
                  <a:noFill/>
                </a:ln>
                <a:solidFill>
                  <a:prstClr val="white">
                    <a:lumMod val="50000"/>
                  </a:prstClr>
                </a:solidFill>
                <a:effectLst/>
                <a:uLnTx/>
                <a:uFillTx/>
                <a:latin typeface="Arial"/>
                <a:ea typeface="+mn-ea"/>
                <a:cs typeface="Arial"/>
                <a:sym typeface="Arial"/>
              </a:rPr>
              <a:t> 1 and 6</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1" u="none" strike="noStrike" kern="1200" cap="none" spc="0" normalizeH="0" baseline="30000" noProof="0" dirty="0">
                <a:ln>
                  <a:noFill/>
                </a:ln>
                <a:solidFill>
                  <a:prstClr val="white">
                    <a:lumMod val="50000"/>
                  </a:prstClr>
                </a:solidFill>
                <a:effectLst/>
                <a:uLnTx/>
                <a:uFillTx/>
                <a:latin typeface="Arial"/>
                <a:ea typeface="+mn-ea"/>
                <a:cs typeface="Arial"/>
                <a:sym typeface="Arial"/>
              </a:rPr>
              <a:t>b</a:t>
            </a:r>
            <a:r>
              <a:rPr kumimoji="0" lang="fr-FR" sz="700" b="0" i="1" u="none" strike="noStrike" kern="1200" cap="none" spc="0" normalizeH="0" baseline="0" noProof="0" dirty="0">
                <a:ln>
                  <a:noFill/>
                </a:ln>
                <a:solidFill>
                  <a:prstClr val="white">
                    <a:lumMod val="50000"/>
                  </a:prstClr>
                </a:solidFill>
                <a:effectLst/>
                <a:uLnTx/>
                <a:uFillTx/>
                <a:latin typeface="Arial"/>
                <a:ea typeface="+mn-ea"/>
                <a:cs typeface="Arial"/>
                <a:sym typeface="Arial"/>
              </a:rPr>
              <a:t> </a:t>
            </a:r>
            <a:r>
              <a:rPr kumimoji="0" lang="fr-FR" sz="700" b="0" i="1" u="none" strike="noStrike" kern="1200" cap="none" spc="0" normalizeH="0" baseline="0" noProof="0" dirty="0" err="1">
                <a:ln>
                  <a:noFill/>
                </a:ln>
                <a:solidFill>
                  <a:prstClr val="white">
                    <a:lumMod val="50000"/>
                  </a:prstClr>
                </a:solidFill>
                <a:effectLst/>
                <a:uLnTx/>
                <a:uFillTx/>
                <a:latin typeface="Arial"/>
                <a:ea typeface="+mn-ea"/>
                <a:cs typeface="Arial"/>
                <a:sym typeface="Arial"/>
              </a:rPr>
              <a:t>Durvalumab</a:t>
            </a:r>
            <a:r>
              <a:rPr kumimoji="0" lang="fr-FR" sz="700" b="0" i="1" u="none" strike="noStrike" kern="1200" cap="none" spc="0" normalizeH="0" baseline="0" noProof="0" dirty="0">
                <a:ln>
                  <a:noFill/>
                </a:ln>
                <a:solidFill>
                  <a:prstClr val="white">
                    <a:lumMod val="50000"/>
                  </a:prstClr>
                </a:solidFill>
                <a:effectLst/>
                <a:uLnTx/>
                <a:uFillTx/>
                <a:latin typeface="Arial"/>
                <a:ea typeface="+mn-ea"/>
                <a:cs typeface="Arial"/>
                <a:sym typeface="Arial"/>
              </a:rPr>
              <a:t> 1120 mg on </a:t>
            </a:r>
            <a:r>
              <a:rPr kumimoji="0" lang="fr-FR" sz="700" b="0" i="1" u="none" strike="noStrike" kern="1200" cap="none" spc="0" normalizeH="0" baseline="0" noProof="0" dirty="0" err="1">
                <a:ln>
                  <a:noFill/>
                </a:ln>
                <a:solidFill>
                  <a:prstClr val="white">
                    <a:lumMod val="50000"/>
                  </a:prstClr>
                </a:solidFill>
                <a:effectLst/>
                <a:uLnTx/>
                <a:uFillTx/>
                <a:latin typeface="Arial"/>
                <a:ea typeface="+mn-ea"/>
                <a:cs typeface="Arial"/>
                <a:sym typeface="Arial"/>
              </a:rPr>
              <a:t>day</a:t>
            </a:r>
            <a:r>
              <a:rPr kumimoji="0" lang="fr-FR" sz="700" b="0" i="1" u="none" strike="noStrike" kern="1200" cap="none" spc="0" normalizeH="0" baseline="0" noProof="0" dirty="0">
                <a:ln>
                  <a:noFill/>
                </a:ln>
                <a:solidFill>
                  <a:prstClr val="white">
                    <a:lumMod val="50000"/>
                  </a:prstClr>
                </a:solidFill>
                <a:effectLst/>
                <a:uLnTx/>
                <a:uFillTx/>
                <a:latin typeface="Arial"/>
                <a:ea typeface="+mn-ea"/>
                <a:cs typeface="Arial"/>
                <a:sym typeface="Arial"/>
              </a:rPr>
              <a:t> 1 + </a:t>
            </a:r>
            <a:r>
              <a:rPr kumimoji="0" lang="fr-FR" sz="700" b="0" i="1" u="none" strike="noStrike" kern="1200" cap="none" spc="0" normalizeH="0" baseline="0" noProof="0" dirty="0" err="1">
                <a:ln>
                  <a:noFill/>
                </a:ln>
                <a:solidFill>
                  <a:prstClr val="white">
                    <a:lumMod val="50000"/>
                  </a:prstClr>
                </a:solidFill>
                <a:effectLst/>
                <a:uLnTx/>
                <a:uFillTx/>
                <a:latin typeface="Arial"/>
                <a:ea typeface="+mn-ea"/>
                <a:cs typeface="Arial"/>
                <a:sym typeface="Arial"/>
              </a:rPr>
              <a:t>tremelimumab</a:t>
            </a:r>
            <a:r>
              <a:rPr kumimoji="0" lang="fr-FR" sz="700" b="0" i="1" u="none" strike="noStrike" kern="1200" cap="none" spc="0" normalizeH="0" baseline="0" noProof="0" dirty="0">
                <a:ln>
                  <a:noFill/>
                </a:ln>
                <a:solidFill>
                  <a:prstClr val="white">
                    <a:lumMod val="50000"/>
                  </a:prstClr>
                </a:solidFill>
                <a:effectLst/>
                <a:uLnTx/>
                <a:uFillTx/>
                <a:latin typeface="Arial"/>
                <a:ea typeface="+mn-ea"/>
                <a:cs typeface="Arial"/>
                <a:sym typeface="Arial"/>
              </a:rPr>
              <a:t> 75mg on </a:t>
            </a:r>
            <a:r>
              <a:rPr kumimoji="0" lang="fr-FR" sz="700" b="0" i="1" u="none" strike="noStrike" kern="1200" cap="none" spc="0" normalizeH="0" baseline="0" noProof="0" dirty="0" err="1">
                <a:ln>
                  <a:noFill/>
                </a:ln>
                <a:solidFill>
                  <a:prstClr val="white">
                    <a:lumMod val="50000"/>
                  </a:prstClr>
                </a:solidFill>
                <a:effectLst/>
                <a:uLnTx/>
                <a:uFillTx/>
                <a:latin typeface="Arial"/>
                <a:ea typeface="+mn-ea"/>
                <a:cs typeface="Arial"/>
                <a:sym typeface="Arial"/>
              </a:rPr>
              <a:t>day</a:t>
            </a:r>
            <a:r>
              <a:rPr kumimoji="0" lang="fr-FR" sz="700" b="0" i="1" u="none" strike="noStrike" kern="1200" cap="none" spc="0" normalizeH="0" baseline="0" noProof="0" dirty="0">
                <a:ln>
                  <a:noFill/>
                </a:ln>
                <a:solidFill>
                  <a:prstClr val="white">
                    <a:lumMod val="50000"/>
                  </a:prstClr>
                </a:solidFill>
                <a:effectLst/>
                <a:uLnTx/>
                <a:uFillTx/>
                <a:latin typeface="Arial"/>
                <a:ea typeface="+mn-ea"/>
                <a:cs typeface="Arial"/>
                <a:sym typeface="Arial"/>
              </a:rPr>
              <a:t> 1 (for up to 4 cycles)</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1" u="none" strike="noStrike" kern="1200" cap="none" spc="0" normalizeH="0" baseline="30000" noProof="0" dirty="0">
                <a:ln>
                  <a:noFill/>
                </a:ln>
                <a:solidFill>
                  <a:prstClr val="white">
                    <a:lumMod val="50000"/>
                  </a:prstClr>
                </a:solidFill>
                <a:effectLst/>
                <a:uLnTx/>
                <a:uFillTx/>
                <a:latin typeface="Arial"/>
                <a:ea typeface="+mn-ea"/>
                <a:cs typeface="Arial"/>
                <a:sym typeface="Arial"/>
              </a:rPr>
              <a:t>c</a:t>
            </a:r>
            <a:r>
              <a:rPr kumimoji="0" lang="fr-FR" sz="700" b="0" i="1" u="none" strike="noStrike" kern="1200" cap="none" spc="0" normalizeH="0" baseline="0" noProof="0" dirty="0">
                <a:ln>
                  <a:noFill/>
                </a:ln>
                <a:solidFill>
                  <a:prstClr val="white">
                    <a:lumMod val="50000"/>
                  </a:prstClr>
                </a:solidFill>
                <a:effectLst/>
                <a:uLnTx/>
                <a:uFillTx/>
                <a:latin typeface="Arial"/>
                <a:ea typeface="+mn-ea"/>
                <a:cs typeface="Arial"/>
                <a:sym typeface="Arial"/>
              </a:rPr>
              <a:t> </a:t>
            </a:r>
            <a:r>
              <a:rPr kumimoji="0" lang="fr-FR" sz="700" b="0" i="1" u="none" strike="noStrike" kern="1200" cap="none" spc="0" normalizeH="0" baseline="0" noProof="0" dirty="0" err="1">
                <a:ln>
                  <a:noFill/>
                </a:ln>
                <a:solidFill>
                  <a:prstClr val="white">
                    <a:lumMod val="50000"/>
                  </a:prstClr>
                </a:solidFill>
                <a:effectLst/>
                <a:uLnTx/>
                <a:uFillTx/>
                <a:latin typeface="Arial"/>
                <a:ea typeface="+mn-ea"/>
                <a:cs typeface="Arial"/>
                <a:sym typeface="Arial"/>
              </a:rPr>
              <a:t>Durvalumab</a:t>
            </a:r>
            <a:r>
              <a:rPr kumimoji="0" lang="fr-FR" sz="700" b="0" i="1" u="none" strike="noStrike" kern="1200" cap="none" spc="0" normalizeH="0" baseline="0" noProof="0" dirty="0">
                <a:ln>
                  <a:noFill/>
                </a:ln>
                <a:solidFill>
                  <a:prstClr val="white">
                    <a:lumMod val="50000"/>
                  </a:prstClr>
                </a:solidFill>
                <a:effectLst/>
                <a:uLnTx/>
                <a:uFillTx/>
                <a:latin typeface="Arial"/>
                <a:ea typeface="+mn-ea"/>
                <a:cs typeface="Arial"/>
                <a:sym typeface="Arial"/>
              </a:rPr>
              <a:t> 1120 mg on </a:t>
            </a:r>
            <a:r>
              <a:rPr kumimoji="0" lang="fr-FR" sz="700" b="0" i="1" u="none" strike="noStrike" kern="1200" cap="none" spc="0" normalizeH="0" baseline="0" noProof="0" dirty="0" err="1">
                <a:ln>
                  <a:noFill/>
                </a:ln>
                <a:solidFill>
                  <a:prstClr val="white">
                    <a:lumMod val="50000"/>
                  </a:prstClr>
                </a:solidFill>
                <a:effectLst/>
                <a:uLnTx/>
                <a:uFillTx/>
                <a:latin typeface="Arial"/>
                <a:ea typeface="+mn-ea"/>
                <a:cs typeface="Arial"/>
                <a:sym typeface="Arial"/>
              </a:rPr>
              <a:t>day</a:t>
            </a:r>
            <a:r>
              <a:rPr kumimoji="0" lang="fr-FR" sz="700" b="0" i="1" u="none" strike="noStrike" kern="1200" cap="none" spc="0" normalizeH="0" baseline="0" noProof="0" dirty="0">
                <a:ln>
                  <a:noFill/>
                </a:ln>
                <a:solidFill>
                  <a:prstClr val="white">
                    <a:lumMod val="50000"/>
                  </a:prstClr>
                </a:solidFill>
                <a:effectLst/>
                <a:uLnTx/>
                <a:uFillTx/>
                <a:latin typeface="Arial"/>
                <a:ea typeface="+mn-ea"/>
                <a:cs typeface="Arial"/>
                <a:sym typeface="Arial"/>
              </a:rPr>
              <a:t> 1 </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1" u="none" strike="noStrike" kern="1200" cap="none" spc="0" normalizeH="0" baseline="30000" noProof="0" dirty="0">
                <a:ln>
                  <a:noFill/>
                </a:ln>
                <a:solidFill>
                  <a:prstClr val="white">
                    <a:lumMod val="50000"/>
                  </a:prstClr>
                </a:solidFill>
                <a:effectLst/>
                <a:uLnTx/>
                <a:uFillTx/>
                <a:latin typeface="Arial"/>
                <a:ea typeface="+mn-ea"/>
                <a:cs typeface="Arial"/>
                <a:sym typeface="Arial"/>
              </a:rPr>
              <a:t>d</a:t>
            </a:r>
            <a:r>
              <a:rPr kumimoji="0" lang="fr-FR" sz="700" b="0" i="1" u="none" strike="noStrike" kern="1200" cap="none" spc="0" normalizeH="0" baseline="0" noProof="0" dirty="0">
                <a:ln>
                  <a:noFill/>
                </a:ln>
                <a:solidFill>
                  <a:prstClr val="white">
                    <a:lumMod val="50000"/>
                  </a:prstClr>
                </a:solidFill>
                <a:effectLst/>
                <a:uLnTx/>
                <a:uFillTx/>
                <a:latin typeface="Arial"/>
                <a:ea typeface="+mn-ea"/>
                <a:cs typeface="Arial"/>
                <a:sym typeface="Arial"/>
              </a:rPr>
              <a:t> </a:t>
            </a:r>
            <a:r>
              <a:rPr kumimoji="0" lang="fr-FR" sz="700" b="0" i="1" u="none" strike="noStrike" kern="1200" cap="none" spc="0" normalizeH="0" baseline="0" noProof="0" dirty="0" err="1">
                <a:ln>
                  <a:noFill/>
                </a:ln>
                <a:solidFill>
                  <a:prstClr val="white">
                    <a:lumMod val="50000"/>
                  </a:prstClr>
                </a:solidFill>
                <a:effectLst/>
                <a:uLnTx/>
                <a:uFillTx/>
                <a:latin typeface="Arial"/>
                <a:ea typeface="+mn-ea"/>
                <a:cs typeface="Arial"/>
                <a:sym typeface="Arial"/>
              </a:rPr>
              <a:t>optional</a:t>
            </a:r>
            <a:r>
              <a:rPr kumimoji="0" lang="fr-FR" sz="700" b="0" i="1" u="none" strike="noStrike" kern="1200" cap="none" spc="0" normalizeH="0" baseline="0" noProof="0" dirty="0">
                <a:ln>
                  <a:noFill/>
                </a:ln>
                <a:solidFill>
                  <a:prstClr val="white">
                    <a:lumMod val="50000"/>
                  </a:prstClr>
                </a:solidFill>
                <a:effectLst/>
                <a:uLnTx/>
                <a:uFillTx/>
                <a:latin typeface="Arial"/>
                <a:ea typeface="+mn-ea"/>
                <a:cs typeface="Arial"/>
                <a:sym typeface="Arial"/>
              </a:rPr>
              <a:t> </a:t>
            </a:r>
            <a:r>
              <a:rPr kumimoji="0" lang="fr-FR" sz="700" b="0" i="1" u="none" strike="noStrike" kern="1200" cap="none" spc="0" normalizeH="0" baseline="0" noProof="0" dirty="0" err="1">
                <a:ln>
                  <a:noFill/>
                </a:ln>
                <a:solidFill>
                  <a:prstClr val="white">
                    <a:lumMod val="50000"/>
                  </a:prstClr>
                </a:solidFill>
                <a:effectLst/>
                <a:uLnTx/>
                <a:uFillTx/>
                <a:latin typeface="Arial"/>
                <a:ea typeface="+mn-ea"/>
                <a:cs typeface="Arial"/>
                <a:sym typeface="Arial"/>
              </a:rPr>
              <a:t>tumor</a:t>
            </a:r>
            <a:r>
              <a:rPr kumimoji="0" lang="fr-FR" sz="700" b="0" i="1" u="none" strike="noStrike" kern="1200" cap="none" spc="0" normalizeH="0" baseline="0" noProof="0" dirty="0">
                <a:ln>
                  <a:noFill/>
                </a:ln>
                <a:solidFill>
                  <a:prstClr val="white">
                    <a:lumMod val="50000"/>
                  </a:prstClr>
                </a:solidFill>
                <a:effectLst/>
                <a:uLnTx/>
                <a:uFillTx/>
                <a:latin typeface="Arial"/>
                <a:ea typeface="+mn-ea"/>
                <a:cs typeface="Arial"/>
                <a:sym typeface="Arial"/>
              </a:rPr>
              <a:t> </a:t>
            </a:r>
            <a:r>
              <a:rPr kumimoji="0" lang="fr-FR" sz="700" b="0" i="1" u="none" strike="noStrike" kern="1200" cap="none" spc="0" normalizeH="0" baseline="0" noProof="0" dirty="0" err="1">
                <a:ln>
                  <a:noFill/>
                </a:ln>
                <a:solidFill>
                  <a:prstClr val="white">
                    <a:lumMod val="50000"/>
                  </a:prstClr>
                </a:solidFill>
                <a:effectLst/>
                <a:uLnTx/>
                <a:uFillTx/>
                <a:latin typeface="Arial"/>
                <a:ea typeface="+mn-ea"/>
                <a:cs typeface="Arial"/>
                <a:sym typeface="Arial"/>
              </a:rPr>
              <a:t>biopsy</a:t>
            </a:r>
            <a:r>
              <a:rPr kumimoji="0" lang="fr-FR" sz="700" b="0" i="1" u="none" strike="noStrike" kern="1200" cap="none" spc="0" normalizeH="0" baseline="0" noProof="0" dirty="0">
                <a:ln>
                  <a:noFill/>
                </a:ln>
                <a:solidFill>
                  <a:prstClr val="white">
                    <a:lumMod val="50000"/>
                  </a:prstClr>
                </a:solidFill>
                <a:effectLst/>
                <a:uLnTx/>
                <a:uFillTx/>
                <a:latin typeface="Arial"/>
                <a:ea typeface="+mn-ea"/>
                <a:cs typeface="Arial"/>
                <a:sym typeface="Arial"/>
              </a:rPr>
              <a:t> </a:t>
            </a:r>
            <a:r>
              <a:rPr kumimoji="0" lang="fr-FR" sz="700" b="0" i="1" u="none" strike="noStrike" kern="1200" cap="none" spc="0" normalizeH="0" baseline="0" noProof="0" dirty="0" err="1">
                <a:ln>
                  <a:noFill/>
                </a:ln>
                <a:solidFill>
                  <a:prstClr val="white">
                    <a:lumMod val="50000"/>
                  </a:prstClr>
                </a:solidFill>
                <a:effectLst/>
                <a:uLnTx/>
                <a:uFillTx/>
                <a:latin typeface="Arial"/>
                <a:ea typeface="+mn-ea"/>
                <a:cs typeface="Arial"/>
                <a:sym typeface="Arial"/>
              </a:rPr>
              <a:t>after</a:t>
            </a:r>
            <a:r>
              <a:rPr kumimoji="0" lang="fr-FR" sz="700" b="0" i="1" u="none" strike="noStrike" kern="1200" cap="none" spc="0" normalizeH="0" baseline="0" noProof="0" dirty="0">
                <a:ln>
                  <a:noFill/>
                </a:ln>
                <a:solidFill>
                  <a:prstClr val="white">
                    <a:lumMod val="50000"/>
                  </a:prstClr>
                </a:solidFill>
                <a:effectLst/>
                <a:uLnTx/>
                <a:uFillTx/>
                <a:latin typeface="Arial"/>
                <a:ea typeface="+mn-ea"/>
                <a:cs typeface="Arial"/>
                <a:sym typeface="Arial"/>
              </a:rPr>
              <a:t> cycle of </a:t>
            </a:r>
            <a:r>
              <a:rPr kumimoji="0" lang="fr-FR" sz="700" b="0" i="1" u="none" strike="noStrike" kern="1200" cap="none" spc="0" normalizeH="0" baseline="0" noProof="0" dirty="0" err="1">
                <a:ln>
                  <a:noFill/>
                </a:ln>
                <a:solidFill>
                  <a:prstClr val="white">
                    <a:lumMod val="50000"/>
                  </a:prstClr>
                </a:solidFill>
                <a:effectLst/>
                <a:uLnTx/>
                <a:uFillTx/>
                <a:latin typeface="Arial"/>
                <a:ea typeface="+mn-ea"/>
                <a:cs typeface="Arial"/>
                <a:sym typeface="Arial"/>
              </a:rPr>
              <a:t>therapy</a:t>
            </a:r>
            <a:r>
              <a:rPr kumimoji="0" lang="fr-FR" sz="700" b="0" i="1" u="none" strike="noStrike" kern="1200" cap="none" spc="0" normalizeH="0" baseline="0" noProof="0" dirty="0">
                <a:ln>
                  <a:noFill/>
                </a:ln>
                <a:solidFill>
                  <a:prstClr val="white">
                    <a:lumMod val="50000"/>
                  </a:prstClr>
                </a:solidFill>
                <a:effectLst/>
                <a:uLnTx/>
                <a:uFillTx/>
                <a:latin typeface="Arial"/>
                <a:ea typeface="+mn-ea"/>
                <a:cs typeface="Arial"/>
                <a:sym typeface="Arial"/>
              </a:rPr>
              <a:t> for </a:t>
            </a:r>
            <a:r>
              <a:rPr kumimoji="0" lang="fr-FR" sz="700" b="0" i="1" u="none" strike="noStrike" kern="1200" cap="none" spc="0" normalizeH="0" baseline="0" noProof="0" dirty="0" err="1">
                <a:ln>
                  <a:noFill/>
                </a:ln>
                <a:solidFill>
                  <a:prstClr val="white">
                    <a:lumMod val="50000"/>
                  </a:prstClr>
                </a:solidFill>
                <a:effectLst/>
                <a:uLnTx/>
                <a:uFillTx/>
                <a:latin typeface="Arial"/>
                <a:ea typeface="+mn-ea"/>
                <a:cs typeface="Arial"/>
                <a:sym typeface="Arial"/>
              </a:rPr>
              <a:t>GemCis</a:t>
            </a:r>
            <a:r>
              <a:rPr kumimoji="0" lang="fr-FR" sz="700" b="0" i="1" u="none" strike="noStrike" kern="1200" cap="none" spc="0" normalizeH="0" baseline="0" noProof="0" dirty="0">
                <a:ln>
                  <a:noFill/>
                </a:ln>
                <a:solidFill>
                  <a:prstClr val="white">
                    <a:lumMod val="50000"/>
                  </a:prstClr>
                </a:solidFill>
                <a:effectLst/>
                <a:uLnTx/>
                <a:uFillTx/>
                <a:latin typeface="Arial"/>
                <a:ea typeface="+mn-ea"/>
                <a:cs typeface="Arial"/>
                <a:sym typeface="Arial"/>
              </a:rPr>
              <a:t> + D and </a:t>
            </a:r>
            <a:r>
              <a:rPr kumimoji="0" lang="fr-FR" sz="700" b="0" i="1" u="none" strike="noStrike" kern="1200" cap="none" spc="0" normalizeH="0" baseline="0" noProof="0" dirty="0" err="1">
                <a:ln>
                  <a:noFill/>
                </a:ln>
                <a:solidFill>
                  <a:prstClr val="white">
                    <a:lumMod val="50000"/>
                  </a:prstClr>
                </a:solidFill>
                <a:effectLst/>
                <a:uLnTx/>
                <a:uFillTx/>
                <a:latin typeface="Arial"/>
                <a:ea typeface="+mn-ea"/>
                <a:cs typeface="Arial"/>
                <a:sym typeface="Arial"/>
              </a:rPr>
              <a:t>GemCis</a:t>
            </a:r>
            <a:r>
              <a:rPr kumimoji="0" lang="fr-FR" sz="700" b="0" i="1" u="none" strike="noStrike" kern="1200" cap="none" spc="0" normalizeH="0" baseline="0" noProof="0" dirty="0">
                <a:ln>
                  <a:noFill/>
                </a:ln>
                <a:solidFill>
                  <a:prstClr val="white">
                    <a:lumMod val="50000"/>
                  </a:prstClr>
                </a:solidFill>
                <a:effectLst/>
                <a:uLnTx/>
                <a:uFillTx/>
                <a:latin typeface="Arial"/>
                <a:ea typeface="+mn-ea"/>
                <a:cs typeface="Arial"/>
                <a:sym typeface="Arial"/>
              </a:rPr>
              <a:t> + D + T</a:t>
            </a:r>
            <a:endParaRPr kumimoji="0" sz="700" b="0" i="1"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0401433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Shape 195"/>
        <p:cNvGrpSpPr/>
        <p:nvPr/>
      </p:nvGrpSpPr>
      <p:grpSpPr>
        <a:xfrm>
          <a:off x="0" y="0"/>
          <a:ext cx="0" cy="0"/>
          <a:chOff x="0" y="0"/>
          <a:chExt cx="0" cy="0"/>
        </a:xfrm>
      </p:grpSpPr>
      <p:sp>
        <p:nvSpPr>
          <p:cNvPr id="196" name="Google Shape;196;p6"/>
          <p:cNvSpPr txBox="1">
            <a:spLocks noGrp="1"/>
          </p:cNvSpPr>
          <p:nvPr>
            <p:ph type="title"/>
          </p:nvPr>
        </p:nvSpPr>
        <p:spPr>
          <a:prstGeom prst="rect">
            <a:avLst/>
          </a:prstGeom>
          <a:noFill/>
          <a:ln>
            <a:noFill/>
          </a:ln>
        </p:spPr>
        <p:txBody>
          <a:bodyPr spcFirstLastPara="1" wrap="square" lIns="91425" tIns="45700" rIns="91425" bIns="45700" anchor="ctr" anchorCtr="0">
            <a:normAutofit fontScale="90000"/>
          </a:bodyPr>
          <a:lstStyle/>
          <a:p>
            <a:pPr marL="0" lvl="0" indent="0" algn="l" rtl="0">
              <a:lnSpc>
                <a:spcPct val="90000"/>
              </a:lnSpc>
              <a:spcBef>
                <a:spcPts val="0"/>
              </a:spcBef>
              <a:spcAft>
                <a:spcPts val="0"/>
              </a:spcAft>
              <a:buClr>
                <a:schemeClr val="dk1"/>
              </a:buClr>
              <a:buSzPts val="2520"/>
              <a:buFont typeface="Arial Narrow"/>
              <a:buNone/>
            </a:pPr>
            <a:r>
              <a:rPr lang="fr-FR" sz="2268" dirty="0"/>
              <a:t>Chimiothérapie par Gem/Cis associée au </a:t>
            </a:r>
            <a:r>
              <a:rPr lang="fr-FR" sz="2268" dirty="0" err="1"/>
              <a:t>Durvalumab</a:t>
            </a:r>
            <a:r>
              <a:rPr lang="fr-FR" sz="2268" dirty="0"/>
              <a:t> +/- </a:t>
            </a:r>
            <a:r>
              <a:rPr lang="fr-FR" sz="2268" dirty="0" err="1"/>
              <a:t>Tremelimumab</a:t>
            </a:r>
            <a:r>
              <a:rPr lang="fr-FR" sz="2268" dirty="0"/>
              <a:t> dans les cancers des voies biliaires</a:t>
            </a:r>
            <a:endParaRPr sz="2268" dirty="0"/>
          </a:p>
        </p:txBody>
      </p:sp>
      <p:sp>
        <p:nvSpPr>
          <p:cNvPr id="3" name="Espace réservé du contenu 2">
            <a:extLst>
              <a:ext uri="{FF2B5EF4-FFF2-40B4-BE49-F238E27FC236}">
                <a16:creationId xmlns:a16="http://schemas.microsoft.com/office/drawing/2014/main" id="{7F14D441-1BBA-421C-9D3D-11D9DDEAF00F}"/>
              </a:ext>
            </a:extLst>
          </p:cNvPr>
          <p:cNvSpPr>
            <a:spLocks noGrp="1"/>
          </p:cNvSpPr>
          <p:nvPr>
            <p:ph sz="half" idx="1"/>
          </p:nvPr>
        </p:nvSpPr>
        <p:spPr/>
        <p:txBody>
          <a:bodyPr/>
          <a:lstStyle/>
          <a:p>
            <a:r>
              <a:rPr lang="fr-FR" sz="1600" dirty="0">
                <a:sym typeface="Calibri"/>
              </a:rPr>
              <a:t>121 patients inclus dans l’étude. Majorité de cholangiocarcinomes intra-hépatiques, mais aussi des cancers des voies biliaires extra-hépatiques, de la vésicule biliaire et de l’ampoule de Vater</a:t>
            </a:r>
          </a:p>
        </p:txBody>
      </p:sp>
      <p:graphicFrame>
        <p:nvGraphicFramePr>
          <p:cNvPr id="2" name="Tableau 1"/>
          <p:cNvGraphicFramePr>
            <a:graphicFrameLocks noGrp="1"/>
          </p:cNvGraphicFramePr>
          <p:nvPr/>
        </p:nvGraphicFramePr>
        <p:xfrm>
          <a:off x="352209" y="1660136"/>
          <a:ext cx="8439582" cy="2811608"/>
        </p:xfrm>
        <a:graphic>
          <a:graphicData uri="http://schemas.openxmlformats.org/drawingml/2006/table">
            <a:tbl>
              <a:tblPr firstRow="1" bandRow="1">
                <a:tableStyleId>{7DF18680-E054-41AD-8BC1-D1AEF772440D}</a:tableStyleId>
              </a:tblPr>
              <a:tblGrid>
                <a:gridCol w="2904424">
                  <a:extLst>
                    <a:ext uri="{9D8B030D-6E8A-4147-A177-3AD203B41FA5}">
                      <a16:colId xmlns:a16="http://schemas.microsoft.com/office/drawing/2014/main" val="20000"/>
                    </a:ext>
                  </a:extLst>
                </a:gridCol>
                <a:gridCol w="1876160">
                  <a:extLst>
                    <a:ext uri="{9D8B030D-6E8A-4147-A177-3AD203B41FA5}">
                      <a16:colId xmlns:a16="http://schemas.microsoft.com/office/drawing/2014/main" val="20001"/>
                    </a:ext>
                  </a:extLst>
                </a:gridCol>
                <a:gridCol w="1813214">
                  <a:extLst>
                    <a:ext uri="{9D8B030D-6E8A-4147-A177-3AD203B41FA5}">
                      <a16:colId xmlns:a16="http://schemas.microsoft.com/office/drawing/2014/main" val="20002"/>
                    </a:ext>
                  </a:extLst>
                </a:gridCol>
                <a:gridCol w="1845784">
                  <a:extLst>
                    <a:ext uri="{9D8B030D-6E8A-4147-A177-3AD203B41FA5}">
                      <a16:colId xmlns:a16="http://schemas.microsoft.com/office/drawing/2014/main" val="20003"/>
                    </a:ext>
                  </a:extLst>
                </a:gridCol>
              </a:tblGrid>
              <a:tr h="210656">
                <a:tc>
                  <a:txBody>
                    <a:bodyPr/>
                    <a:lstStyle/>
                    <a:p>
                      <a:pPr algn="ctr"/>
                      <a:endParaRPr lang="fr-FR" sz="1200" b="1" i="0" dirty="0">
                        <a:latin typeface="Arial" panose="020B0604020202020204" pitchFamily="34" charset="0"/>
                        <a:cs typeface="Arial" panose="020B0604020202020204" pitchFamily="34" charset="0"/>
                      </a:endParaRPr>
                    </a:p>
                  </a:txBody>
                  <a:tcPr>
                    <a:lnB w="19050" cap="flat" cmpd="sng" algn="ctr">
                      <a:solidFill>
                        <a:srgbClr val="C00000"/>
                      </a:solidFill>
                      <a:prstDash val="solid"/>
                      <a:round/>
                      <a:headEnd type="none" w="med" len="med"/>
                      <a:tailEnd type="none" w="med" len="med"/>
                    </a:lnB>
                  </a:tcPr>
                </a:tc>
                <a:tc>
                  <a:txBody>
                    <a:bodyPr/>
                    <a:lstStyle/>
                    <a:p>
                      <a:pPr algn="ctr"/>
                      <a:r>
                        <a:rPr lang="fr-FR" sz="1200" b="1" dirty="0">
                          <a:latin typeface="Arial" panose="020B0604020202020204" pitchFamily="34" charset="0"/>
                          <a:cs typeface="Arial" panose="020B0604020202020204" pitchFamily="34" charset="0"/>
                        </a:rPr>
                        <a:t>BMC</a:t>
                      </a:r>
                      <a:r>
                        <a:rPr lang="fr-FR" sz="1200" b="1" baseline="0" dirty="0">
                          <a:latin typeface="Arial" panose="020B0604020202020204" pitchFamily="34" charset="0"/>
                          <a:cs typeface="Arial" panose="020B0604020202020204" pitchFamily="34" charset="0"/>
                        </a:rPr>
                        <a:t> </a:t>
                      </a:r>
                      <a:r>
                        <a:rPr lang="fr-FR" sz="1200" b="0" baseline="0" dirty="0">
                          <a:latin typeface="Arial" panose="020B0604020202020204" pitchFamily="34" charset="0"/>
                          <a:cs typeface="Arial" panose="020B0604020202020204" pitchFamily="34" charset="0"/>
                        </a:rPr>
                        <a:t>(séquentiel) (n=30)</a:t>
                      </a:r>
                      <a:endParaRPr lang="fr-FR" sz="1200" b="0" i="0" dirty="0">
                        <a:latin typeface="Arial" panose="020B0604020202020204" pitchFamily="34" charset="0"/>
                        <a:cs typeface="Arial" panose="020B0604020202020204" pitchFamily="34" charset="0"/>
                      </a:endParaRPr>
                    </a:p>
                  </a:txBody>
                  <a:tcPr>
                    <a:lnB w="19050" cap="flat" cmpd="sng" algn="ctr">
                      <a:solidFill>
                        <a:srgbClr val="C00000"/>
                      </a:solidFill>
                      <a:prstDash val="solid"/>
                      <a:round/>
                      <a:headEnd type="none" w="med" len="med"/>
                      <a:tailEnd type="none" w="med" len="med"/>
                    </a:lnB>
                    <a:solidFill>
                      <a:srgbClr val="002060"/>
                    </a:solidFill>
                  </a:tcPr>
                </a:tc>
                <a:tc>
                  <a:txBody>
                    <a:bodyPr/>
                    <a:lstStyle/>
                    <a:p>
                      <a:pPr algn="ctr"/>
                      <a:r>
                        <a:rPr lang="fr-FR" sz="1200" b="1" dirty="0">
                          <a:latin typeface="Arial" panose="020B0604020202020204" pitchFamily="34" charset="0"/>
                          <a:cs typeface="Arial" panose="020B0604020202020204" pitchFamily="34" charset="0"/>
                        </a:rPr>
                        <a:t>GEMCIS + D </a:t>
                      </a:r>
                      <a:r>
                        <a:rPr lang="fr-FR" sz="1200" b="0" dirty="0">
                          <a:latin typeface="Arial" panose="020B0604020202020204" pitchFamily="34" charset="0"/>
                          <a:cs typeface="Arial" panose="020B0604020202020204" pitchFamily="34" charset="0"/>
                        </a:rPr>
                        <a:t>(n=45)</a:t>
                      </a:r>
                      <a:endParaRPr lang="fr-FR" sz="1200" b="0" i="0" dirty="0">
                        <a:latin typeface="Arial" panose="020B0604020202020204" pitchFamily="34" charset="0"/>
                        <a:cs typeface="Arial" panose="020B0604020202020204" pitchFamily="34" charset="0"/>
                      </a:endParaRPr>
                    </a:p>
                  </a:txBody>
                  <a:tcPr>
                    <a:lnB w="19050" cap="flat" cmpd="sng" algn="ctr">
                      <a:solidFill>
                        <a:srgbClr val="C00000"/>
                      </a:solidFill>
                      <a:prstDash val="solid"/>
                      <a:round/>
                      <a:headEnd type="none" w="med" len="med"/>
                      <a:tailEnd type="none" w="med" len="med"/>
                    </a:lnB>
                    <a:solidFill>
                      <a:schemeClr val="accent1"/>
                    </a:solidFill>
                  </a:tcPr>
                </a:tc>
                <a:tc>
                  <a:txBody>
                    <a:bodyPr/>
                    <a:lstStyle/>
                    <a:p>
                      <a:pPr algn="ctr"/>
                      <a:r>
                        <a:rPr lang="fr-FR" sz="1200" b="1" dirty="0">
                          <a:latin typeface="Arial" panose="020B0604020202020204" pitchFamily="34" charset="0"/>
                          <a:cs typeface="Arial" panose="020B0604020202020204" pitchFamily="34" charset="0"/>
                        </a:rPr>
                        <a:t>GEMCIS + D + T </a:t>
                      </a:r>
                      <a:r>
                        <a:rPr lang="fr-FR" sz="1200" b="0" dirty="0">
                          <a:latin typeface="Arial" panose="020B0604020202020204" pitchFamily="34" charset="0"/>
                          <a:cs typeface="Arial" panose="020B0604020202020204" pitchFamily="34" charset="0"/>
                        </a:rPr>
                        <a:t>(n=46)</a:t>
                      </a:r>
                      <a:endParaRPr lang="fr-FR" sz="1200" b="0" i="0" dirty="0">
                        <a:latin typeface="Arial" panose="020B0604020202020204" pitchFamily="34" charset="0"/>
                        <a:cs typeface="Arial" panose="020B0604020202020204" pitchFamily="34" charset="0"/>
                      </a:endParaRPr>
                    </a:p>
                  </a:txBody>
                  <a:tcPr>
                    <a:lnB w="19050" cap="flat" cmpd="sng" algn="ctr">
                      <a:solidFill>
                        <a:srgbClr val="C00000"/>
                      </a:solidFill>
                      <a:prstDash val="solid"/>
                      <a:round/>
                      <a:headEnd type="none" w="med" len="med"/>
                      <a:tailEnd type="none" w="med" len="med"/>
                    </a:lnB>
                    <a:solidFill>
                      <a:schemeClr val="accent6"/>
                    </a:solidFill>
                  </a:tcPr>
                </a:tc>
                <a:extLst>
                  <a:ext uri="{0D108BD9-81ED-4DB2-BD59-A6C34878D82A}">
                    <a16:rowId xmlns:a16="http://schemas.microsoft.com/office/drawing/2014/main" val="10000"/>
                  </a:ext>
                </a:extLst>
              </a:tr>
              <a:tr h="284776">
                <a:tc>
                  <a:txBody>
                    <a:bodyPr/>
                    <a:lstStyle/>
                    <a:p>
                      <a:pPr algn="ctr"/>
                      <a:r>
                        <a:rPr lang="fr-FR" sz="1100" b="1" dirty="0">
                          <a:solidFill>
                            <a:schemeClr val="tx1">
                              <a:lumMod val="75000"/>
                              <a:lumOff val="25000"/>
                            </a:schemeClr>
                          </a:solidFill>
                          <a:latin typeface="Arial" panose="020B0604020202020204" pitchFamily="34" charset="0"/>
                          <a:cs typeface="Arial" panose="020B0604020202020204" pitchFamily="34" charset="0"/>
                        </a:rPr>
                        <a:t>Réponse objective</a:t>
                      </a:r>
                      <a:r>
                        <a:rPr lang="fr-FR" sz="1100" b="1" baseline="0" dirty="0">
                          <a:solidFill>
                            <a:schemeClr val="tx1">
                              <a:lumMod val="75000"/>
                              <a:lumOff val="25000"/>
                            </a:schemeClr>
                          </a:solidFill>
                          <a:latin typeface="Arial" panose="020B0604020202020204" pitchFamily="34" charset="0"/>
                          <a:cs typeface="Arial" panose="020B0604020202020204" pitchFamily="34" charset="0"/>
                        </a:rPr>
                        <a:t> </a:t>
                      </a:r>
                      <a:r>
                        <a:rPr lang="fr-FR" sz="1100" b="0" baseline="0" dirty="0">
                          <a:solidFill>
                            <a:schemeClr val="tx1">
                              <a:lumMod val="75000"/>
                              <a:lumOff val="25000"/>
                            </a:schemeClr>
                          </a:solidFill>
                          <a:latin typeface="Arial" panose="020B0604020202020204" pitchFamily="34" charset="0"/>
                          <a:cs typeface="Arial" panose="020B0604020202020204" pitchFamily="34" charset="0"/>
                        </a:rPr>
                        <a:t>(%)</a:t>
                      </a:r>
                      <a:endParaRPr lang="fr-FR" sz="1100" b="0" i="0" baseline="0" dirty="0">
                        <a:solidFill>
                          <a:schemeClr val="tx1">
                            <a:lumMod val="75000"/>
                            <a:lumOff val="25000"/>
                          </a:schemeClr>
                        </a:solidFill>
                        <a:latin typeface="Arial" panose="020B0604020202020204" pitchFamily="34" charset="0"/>
                        <a:cs typeface="Arial" panose="020B0604020202020204" pitchFamily="34" charset="0"/>
                      </a:endParaRPr>
                    </a:p>
                  </a:txBody>
                  <a:tcPr anchor="ctr">
                    <a:lnL w="19050" cap="flat" cmpd="sng" algn="ctr">
                      <a:solidFill>
                        <a:srgbClr val="C00000"/>
                      </a:solidFill>
                      <a:prstDash val="solid"/>
                      <a:round/>
                      <a:headEnd type="none" w="med" len="med"/>
                      <a:tailEnd type="none" w="med" len="med"/>
                    </a:lnL>
                    <a:lnT w="19050" cap="flat" cmpd="sng" algn="ctr">
                      <a:solidFill>
                        <a:srgbClr val="C00000"/>
                      </a:solidFill>
                      <a:prstDash val="solid"/>
                      <a:round/>
                      <a:headEnd type="none" w="med" len="med"/>
                      <a:tailEnd type="none" w="med" len="med"/>
                    </a:lnT>
                    <a:lnB w="19050" cap="flat" cmpd="sng" algn="ctr">
                      <a:solidFill>
                        <a:srgbClr val="C00000"/>
                      </a:solidFill>
                      <a:prstDash val="solid"/>
                      <a:round/>
                      <a:headEnd type="none" w="med" len="med"/>
                      <a:tailEnd type="none" w="med" len="med"/>
                    </a:lnB>
                  </a:tcPr>
                </a:tc>
                <a:tc>
                  <a:txBody>
                    <a:bodyPr/>
                    <a:lstStyle/>
                    <a:p>
                      <a:pPr algn="ctr"/>
                      <a:r>
                        <a:rPr lang="fr-FR" sz="1100" b="0" dirty="0">
                          <a:solidFill>
                            <a:schemeClr val="tx1">
                              <a:lumMod val="75000"/>
                              <a:lumOff val="25000"/>
                            </a:schemeClr>
                          </a:solidFill>
                          <a:latin typeface="Arial" panose="020B0604020202020204" pitchFamily="34" charset="0"/>
                          <a:cs typeface="Arial" panose="020B0604020202020204" pitchFamily="34" charset="0"/>
                        </a:rPr>
                        <a:t>50,0</a:t>
                      </a:r>
                      <a:endParaRPr lang="fr-FR" sz="1100" b="0" i="0" dirty="0">
                        <a:solidFill>
                          <a:schemeClr val="tx1">
                            <a:lumMod val="75000"/>
                            <a:lumOff val="25000"/>
                          </a:schemeClr>
                        </a:solidFill>
                        <a:latin typeface="Arial" panose="020B0604020202020204" pitchFamily="34" charset="0"/>
                        <a:cs typeface="Arial" panose="020B0604020202020204" pitchFamily="34" charset="0"/>
                      </a:endParaRPr>
                    </a:p>
                  </a:txBody>
                  <a:tcPr anchor="ctr">
                    <a:lnT w="19050" cap="flat" cmpd="sng" algn="ctr">
                      <a:solidFill>
                        <a:srgbClr val="C00000"/>
                      </a:solidFill>
                      <a:prstDash val="solid"/>
                      <a:round/>
                      <a:headEnd type="none" w="med" len="med"/>
                      <a:tailEnd type="none" w="med" len="med"/>
                    </a:lnT>
                    <a:lnB w="19050" cap="flat" cmpd="sng" algn="ctr">
                      <a:solidFill>
                        <a:srgbClr val="C00000"/>
                      </a:solidFill>
                      <a:prstDash val="solid"/>
                      <a:round/>
                      <a:headEnd type="none" w="med" len="med"/>
                      <a:tailEnd type="none" w="med" len="med"/>
                    </a:lnB>
                  </a:tcPr>
                </a:tc>
                <a:tc>
                  <a:txBody>
                    <a:bodyPr/>
                    <a:lstStyle/>
                    <a:p>
                      <a:pPr algn="ctr"/>
                      <a:r>
                        <a:rPr lang="fr-FR" sz="1100" b="0" dirty="0">
                          <a:solidFill>
                            <a:schemeClr val="tx1">
                              <a:lumMod val="75000"/>
                              <a:lumOff val="25000"/>
                            </a:schemeClr>
                          </a:solidFill>
                          <a:latin typeface="Arial" panose="020B0604020202020204" pitchFamily="34" charset="0"/>
                          <a:cs typeface="Arial" panose="020B0604020202020204" pitchFamily="34" charset="0"/>
                        </a:rPr>
                        <a:t>73,4</a:t>
                      </a:r>
                      <a:endParaRPr lang="fr-FR" sz="1100" b="0" i="0" dirty="0">
                        <a:solidFill>
                          <a:schemeClr val="tx1">
                            <a:lumMod val="75000"/>
                            <a:lumOff val="25000"/>
                          </a:schemeClr>
                        </a:solidFill>
                        <a:latin typeface="Arial" panose="020B0604020202020204" pitchFamily="34" charset="0"/>
                        <a:cs typeface="Arial" panose="020B0604020202020204" pitchFamily="34" charset="0"/>
                      </a:endParaRPr>
                    </a:p>
                  </a:txBody>
                  <a:tcPr anchor="ctr">
                    <a:lnT w="19050" cap="flat" cmpd="sng" algn="ctr">
                      <a:solidFill>
                        <a:srgbClr val="C00000"/>
                      </a:solidFill>
                      <a:prstDash val="solid"/>
                      <a:round/>
                      <a:headEnd type="none" w="med" len="med"/>
                      <a:tailEnd type="none" w="med" len="med"/>
                    </a:lnT>
                    <a:lnB w="19050" cap="flat" cmpd="sng" algn="ctr">
                      <a:solidFill>
                        <a:srgbClr val="C00000"/>
                      </a:solidFill>
                      <a:prstDash val="solid"/>
                      <a:round/>
                      <a:headEnd type="none" w="med" len="med"/>
                      <a:tailEnd type="none" w="med" len="med"/>
                    </a:lnB>
                  </a:tcPr>
                </a:tc>
                <a:tc>
                  <a:txBody>
                    <a:bodyPr/>
                    <a:lstStyle/>
                    <a:p>
                      <a:pPr algn="ctr"/>
                      <a:r>
                        <a:rPr lang="fr-FR" sz="1100" b="0" dirty="0">
                          <a:solidFill>
                            <a:schemeClr val="tx1">
                              <a:lumMod val="75000"/>
                              <a:lumOff val="25000"/>
                            </a:schemeClr>
                          </a:solidFill>
                          <a:latin typeface="Arial" panose="020B0604020202020204" pitchFamily="34" charset="0"/>
                          <a:cs typeface="Arial" panose="020B0604020202020204" pitchFamily="34" charset="0"/>
                        </a:rPr>
                        <a:t>73,3</a:t>
                      </a:r>
                      <a:endParaRPr lang="fr-FR" sz="1100" b="0" i="0" dirty="0">
                        <a:solidFill>
                          <a:schemeClr val="tx1">
                            <a:lumMod val="75000"/>
                            <a:lumOff val="25000"/>
                          </a:schemeClr>
                        </a:solidFill>
                        <a:latin typeface="Arial" panose="020B0604020202020204" pitchFamily="34" charset="0"/>
                        <a:cs typeface="Arial" panose="020B0604020202020204" pitchFamily="34" charset="0"/>
                      </a:endParaRPr>
                    </a:p>
                  </a:txBody>
                  <a:tcPr anchor="ctr">
                    <a:lnR w="19050" cap="flat" cmpd="sng" algn="ctr">
                      <a:solidFill>
                        <a:srgbClr val="C00000"/>
                      </a:solidFill>
                      <a:prstDash val="solid"/>
                      <a:round/>
                      <a:headEnd type="none" w="med" len="med"/>
                      <a:tailEnd type="none" w="med" len="med"/>
                    </a:lnR>
                    <a:lnT w="19050" cap="flat" cmpd="sng" algn="ctr">
                      <a:solidFill>
                        <a:srgbClr val="C00000"/>
                      </a:solidFill>
                      <a:prstDash val="solid"/>
                      <a:round/>
                      <a:headEnd type="none" w="med" len="med"/>
                      <a:tailEnd type="none" w="med" len="med"/>
                    </a:lnT>
                    <a:lnB w="19050" cap="flat" cmpd="sng" algn="ctr">
                      <a:solidFill>
                        <a:srgbClr val="C00000"/>
                      </a:solidFill>
                      <a:prstDash val="solid"/>
                      <a:round/>
                      <a:headEnd type="none" w="med" len="med"/>
                      <a:tailEnd type="none" w="med" len="med"/>
                    </a:lnB>
                  </a:tcPr>
                </a:tc>
                <a:extLst>
                  <a:ext uri="{0D108BD9-81ED-4DB2-BD59-A6C34878D82A}">
                    <a16:rowId xmlns:a16="http://schemas.microsoft.com/office/drawing/2014/main" val="10001"/>
                  </a:ext>
                </a:extLst>
              </a:tr>
              <a:tr h="284776">
                <a:tc>
                  <a:txBody>
                    <a:bodyPr/>
                    <a:lstStyle/>
                    <a:p>
                      <a:pPr algn="ctr"/>
                      <a:r>
                        <a:rPr lang="fr-FR" sz="1100" b="1" dirty="0">
                          <a:solidFill>
                            <a:schemeClr val="tx1">
                              <a:lumMod val="75000"/>
                              <a:lumOff val="25000"/>
                            </a:schemeClr>
                          </a:solidFill>
                          <a:latin typeface="Arial" panose="020B0604020202020204" pitchFamily="34" charset="0"/>
                          <a:cs typeface="Arial" panose="020B0604020202020204" pitchFamily="34" charset="0"/>
                        </a:rPr>
                        <a:t>Réponse</a:t>
                      </a:r>
                      <a:r>
                        <a:rPr lang="fr-FR" sz="1100" b="1" baseline="0" dirty="0">
                          <a:solidFill>
                            <a:schemeClr val="tx1">
                              <a:lumMod val="75000"/>
                              <a:lumOff val="25000"/>
                            </a:schemeClr>
                          </a:solidFill>
                          <a:latin typeface="Arial" panose="020B0604020202020204" pitchFamily="34" charset="0"/>
                          <a:cs typeface="Arial" panose="020B0604020202020204" pitchFamily="34" charset="0"/>
                        </a:rPr>
                        <a:t> complète </a:t>
                      </a:r>
                      <a:r>
                        <a:rPr lang="fr-FR" sz="1100" b="0" baseline="0" dirty="0">
                          <a:solidFill>
                            <a:schemeClr val="tx1">
                              <a:lumMod val="75000"/>
                              <a:lumOff val="25000"/>
                            </a:schemeClr>
                          </a:solidFill>
                          <a:latin typeface="Arial" panose="020B0604020202020204" pitchFamily="34" charset="0"/>
                          <a:cs typeface="Arial" panose="020B0604020202020204" pitchFamily="34" charset="0"/>
                        </a:rPr>
                        <a:t>(%)</a:t>
                      </a:r>
                      <a:endParaRPr lang="fr-FR" sz="1100" b="0" i="0" baseline="0" dirty="0">
                        <a:solidFill>
                          <a:schemeClr val="tx1">
                            <a:lumMod val="75000"/>
                            <a:lumOff val="25000"/>
                          </a:schemeClr>
                        </a:solidFill>
                        <a:latin typeface="Arial" panose="020B0604020202020204" pitchFamily="34" charset="0"/>
                        <a:cs typeface="Arial" panose="020B0604020202020204" pitchFamily="34" charset="0"/>
                      </a:endParaRPr>
                    </a:p>
                  </a:txBody>
                  <a:tcPr anchor="ctr">
                    <a:lnT w="19050" cap="flat" cmpd="sng" algn="ctr">
                      <a:solidFill>
                        <a:srgbClr val="C00000"/>
                      </a:solidFill>
                      <a:prstDash val="solid"/>
                      <a:round/>
                      <a:headEnd type="none" w="med" len="med"/>
                      <a:tailEnd type="none" w="med" len="med"/>
                    </a:lnT>
                  </a:tcPr>
                </a:tc>
                <a:tc>
                  <a:txBody>
                    <a:bodyPr/>
                    <a:lstStyle/>
                    <a:p>
                      <a:pPr algn="ctr"/>
                      <a:r>
                        <a:rPr lang="fr-FR" sz="1100" b="0" dirty="0">
                          <a:solidFill>
                            <a:schemeClr val="tx1">
                              <a:lumMod val="75000"/>
                              <a:lumOff val="25000"/>
                            </a:schemeClr>
                          </a:solidFill>
                          <a:latin typeface="Arial" panose="020B0604020202020204" pitchFamily="34" charset="0"/>
                          <a:cs typeface="Arial" panose="020B0604020202020204" pitchFamily="34" charset="0"/>
                        </a:rPr>
                        <a:t>6,7</a:t>
                      </a:r>
                      <a:endParaRPr lang="fr-FR" sz="1100" b="0" i="0" dirty="0">
                        <a:solidFill>
                          <a:schemeClr val="tx1">
                            <a:lumMod val="75000"/>
                            <a:lumOff val="25000"/>
                          </a:schemeClr>
                        </a:solidFill>
                        <a:latin typeface="Arial" panose="020B0604020202020204" pitchFamily="34" charset="0"/>
                        <a:cs typeface="Arial" panose="020B0604020202020204" pitchFamily="34" charset="0"/>
                      </a:endParaRPr>
                    </a:p>
                  </a:txBody>
                  <a:tcPr anchor="ctr">
                    <a:lnT w="19050" cap="flat" cmpd="sng" algn="ctr">
                      <a:solidFill>
                        <a:srgbClr val="C00000"/>
                      </a:solidFill>
                      <a:prstDash val="solid"/>
                      <a:round/>
                      <a:headEnd type="none" w="med" len="med"/>
                      <a:tailEnd type="none" w="med" len="med"/>
                    </a:lnT>
                  </a:tcPr>
                </a:tc>
                <a:tc>
                  <a:txBody>
                    <a:bodyPr/>
                    <a:lstStyle/>
                    <a:p>
                      <a:pPr algn="ctr"/>
                      <a:r>
                        <a:rPr lang="fr-FR" sz="1100" b="0" dirty="0">
                          <a:solidFill>
                            <a:schemeClr val="tx1">
                              <a:lumMod val="75000"/>
                              <a:lumOff val="25000"/>
                            </a:schemeClr>
                          </a:solidFill>
                          <a:latin typeface="Arial" panose="020B0604020202020204" pitchFamily="34" charset="0"/>
                          <a:cs typeface="Arial" panose="020B0604020202020204" pitchFamily="34" charset="0"/>
                        </a:rPr>
                        <a:t>6,7</a:t>
                      </a:r>
                      <a:endParaRPr lang="fr-FR" sz="1100" b="0" i="0" dirty="0">
                        <a:solidFill>
                          <a:schemeClr val="tx1">
                            <a:lumMod val="75000"/>
                            <a:lumOff val="25000"/>
                          </a:schemeClr>
                        </a:solidFill>
                        <a:latin typeface="Arial" panose="020B0604020202020204" pitchFamily="34" charset="0"/>
                        <a:cs typeface="Arial" panose="020B0604020202020204" pitchFamily="34" charset="0"/>
                      </a:endParaRPr>
                    </a:p>
                  </a:txBody>
                  <a:tcPr anchor="ctr">
                    <a:lnT w="19050" cap="flat" cmpd="sng" algn="ctr">
                      <a:solidFill>
                        <a:srgbClr val="C00000"/>
                      </a:solidFill>
                      <a:prstDash val="solid"/>
                      <a:round/>
                      <a:headEnd type="none" w="med" len="med"/>
                      <a:tailEnd type="none" w="med" len="med"/>
                    </a:lnT>
                  </a:tcPr>
                </a:tc>
                <a:tc>
                  <a:txBody>
                    <a:bodyPr/>
                    <a:lstStyle/>
                    <a:p>
                      <a:pPr algn="ctr"/>
                      <a:r>
                        <a:rPr lang="fr-FR" sz="1100" b="0" dirty="0">
                          <a:solidFill>
                            <a:schemeClr val="tx1">
                              <a:lumMod val="75000"/>
                              <a:lumOff val="25000"/>
                            </a:schemeClr>
                          </a:solidFill>
                          <a:latin typeface="Arial" panose="020B0604020202020204" pitchFamily="34" charset="0"/>
                          <a:cs typeface="Arial" panose="020B0604020202020204" pitchFamily="34" charset="0"/>
                        </a:rPr>
                        <a:t>2,2</a:t>
                      </a:r>
                      <a:endParaRPr lang="fr-FR" sz="1100" b="0" i="0" dirty="0">
                        <a:solidFill>
                          <a:schemeClr val="tx1">
                            <a:lumMod val="75000"/>
                            <a:lumOff val="25000"/>
                          </a:schemeClr>
                        </a:solidFill>
                        <a:latin typeface="Arial" panose="020B0604020202020204" pitchFamily="34" charset="0"/>
                        <a:cs typeface="Arial" panose="020B0604020202020204" pitchFamily="34" charset="0"/>
                      </a:endParaRPr>
                    </a:p>
                  </a:txBody>
                  <a:tcPr anchor="ctr">
                    <a:lnT w="19050" cap="flat" cmpd="sng" algn="ctr">
                      <a:solidFill>
                        <a:srgbClr val="C00000"/>
                      </a:solidFill>
                      <a:prstDash val="solid"/>
                      <a:round/>
                      <a:headEnd type="none" w="med" len="med"/>
                      <a:tailEnd type="none" w="med" len="med"/>
                    </a:lnT>
                  </a:tcPr>
                </a:tc>
                <a:extLst>
                  <a:ext uri="{0D108BD9-81ED-4DB2-BD59-A6C34878D82A}">
                    <a16:rowId xmlns:a16="http://schemas.microsoft.com/office/drawing/2014/main" val="10002"/>
                  </a:ext>
                </a:extLst>
              </a:tr>
              <a:tr h="284776">
                <a:tc>
                  <a:txBody>
                    <a:bodyPr/>
                    <a:lstStyle/>
                    <a:p>
                      <a:pPr algn="ctr"/>
                      <a:r>
                        <a:rPr lang="fr-FR" sz="1100" b="1" dirty="0">
                          <a:solidFill>
                            <a:schemeClr val="tx1">
                              <a:lumMod val="75000"/>
                              <a:lumOff val="25000"/>
                            </a:schemeClr>
                          </a:solidFill>
                          <a:latin typeface="Arial" panose="020B0604020202020204" pitchFamily="34" charset="0"/>
                          <a:cs typeface="Arial" panose="020B0604020202020204" pitchFamily="34" charset="0"/>
                        </a:rPr>
                        <a:t>Réponse</a:t>
                      </a:r>
                      <a:r>
                        <a:rPr lang="fr-FR" sz="1100" b="1" baseline="0" dirty="0">
                          <a:solidFill>
                            <a:schemeClr val="tx1">
                              <a:lumMod val="75000"/>
                              <a:lumOff val="25000"/>
                            </a:schemeClr>
                          </a:solidFill>
                          <a:latin typeface="Arial" panose="020B0604020202020204" pitchFamily="34" charset="0"/>
                          <a:cs typeface="Arial" panose="020B0604020202020204" pitchFamily="34" charset="0"/>
                        </a:rPr>
                        <a:t> partielle </a:t>
                      </a:r>
                      <a:r>
                        <a:rPr lang="fr-FR" sz="1100" b="0" baseline="0" dirty="0">
                          <a:solidFill>
                            <a:schemeClr val="tx1">
                              <a:lumMod val="75000"/>
                              <a:lumOff val="25000"/>
                            </a:schemeClr>
                          </a:solidFill>
                          <a:latin typeface="Arial" panose="020B0604020202020204" pitchFamily="34" charset="0"/>
                          <a:cs typeface="Arial" panose="020B0604020202020204" pitchFamily="34" charset="0"/>
                        </a:rPr>
                        <a:t>(%)</a:t>
                      </a:r>
                      <a:endParaRPr lang="fr-FR" sz="1100" b="0" i="0" dirty="0">
                        <a:solidFill>
                          <a:schemeClr val="tx1">
                            <a:lumMod val="75000"/>
                            <a:lumOff val="25000"/>
                          </a:schemeClr>
                        </a:solidFill>
                        <a:latin typeface="Arial" panose="020B0604020202020204" pitchFamily="34" charset="0"/>
                        <a:cs typeface="Arial" panose="020B0604020202020204" pitchFamily="34" charset="0"/>
                      </a:endParaRPr>
                    </a:p>
                  </a:txBody>
                  <a:tcPr anchor="ctr"/>
                </a:tc>
                <a:tc>
                  <a:txBody>
                    <a:bodyPr/>
                    <a:lstStyle/>
                    <a:p>
                      <a:pPr algn="ctr"/>
                      <a:r>
                        <a:rPr lang="fr-FR" sz="1100" b="0" dirty="0">
                          <a:solidFill>
                            <a:schemeClr val="tx1">
                              <a:lumMod val="75000"/>
                              <a:lumOff val="25000"/>
                            </a:schemeClr>
                          </a:solidFill>
                          <a:latin typeface="Arial" panose="020B0604020202020204" pitchFamily="34" charset="0"/>
                          <a:cs typeface="Arial" panose="020B0604020202020204" pitchFamily="34" charset="0"/>
                        </a:rPr>
                        <a:t>43,3</a:t>
                      </a:r>
                      <a:endParaRPr lang="fr-FR" sz="1100" b="0" i="0" dirty="0">
                        <a:solidFill>
                          <a:schemeClr val="tx1">
                            <a:lumMod val="75000"/>
                            <a:lumOff val="25000"/>
                          </a:schemeClr>
                        </a:solidFill>
                        <a:latin typeface="Arial" panose="020B0604020202020204" pitchFamily="34" charset="0"/>
                        <a:cs typeface="Arial" panose="020B0604020202020204" pitchFamily="34" charset="0"/>
                      </a:endParaRPr>
                    </a:p>
                  </a:txBody>
                  <a:tcPr anchor="ctr"/>
                </a:tc>
                <a:tc>
                  <a:txBody>
                    <a:bodyPr/>
                    <a:lstStyle/>
                    <a:p>
                      <a:pPr algn="ctr"/>
                      <a:r>
                        <a:rPr lang="fr-FR" sz="1100" b="0" dirty="0">
                          <a:solidFill>
                            <a:schemeClr val="tx1">
                              <a:lumMod val="75000"/>
                              <a:lumOff val="25000"/>
                            </a:schemeClr>
                          </a:solidFill>
                          <a:latin typeface="Arial" panose="020B0604020202020204" pitchFamily="34" charset="0"/>
                          <a:cs typeface="Arial" panose="020B0604020202020204" pitchFamily="34" charset="0"/>
                        </a:rPr>
                        <a:t>66,7</a:t>
                      </a:r>
                      <a:endParaRPr lang="fr-FR" sz="1100" b="0" i="0" dirty="0">
                        <a:solidFill>
                          <a:schemeClr val="tx1">
                            <a:lumMod val="75000"/>
                            <a:lumOff val="25000"/>
                          </a:schemeClr>
                        </a:solidFill>
                        <a:latin typeface="Arial" panose="020B0604020202020204" pitchFamily="34" charset="0"/>
                        <a:cs typeface="Arial" panose="020B0604020202020204" pitchFamily="34" charset="0"/>
                      </a:endParaRPr>
                    </a:p>
                  </a:txBody>
                  <a:tcPr anchor="ctr"/>
                </a:tc>
                <a:tc>
                  <a:txBody>
                    <a:bodyPr/>
                    <a:lstStyle/>
                    <a:p>
                      <a:pPr algn="ctr"/>
                      <a:r>
                        <a:rPr lang="fr-FR" sz="1100" b="0" dirty="0">
                          <a:solidFill>
                            <a:schemeClr val="tx1">
                              <a:lumMod val="75000"/>
                              <a:lumOff val="25000"/>
                            </a:schemeClr>
                          </a:solidFill>
                          <a:latin typeface="Arial" panose="020B0604020202020204" pitchFamily="34" charset="0"/>
                          <a:cs typeface="Arial" panose="020B0604020202020204" pitchFamily="34" charset="0"/>
                        </a:rPr>
                        <a:t>71,1</a:t>
                      </a:r>
                      <a:endParaRPr lang="fr-FR" sz="1100" b="0" i="0" dirty="0">
                        <a:solidFill>
                          <a:schemeClr val="tx1">
                            <a:lumMod val="75000"/>
                            <a:lumOff val="25000"/>
                          </a:schemeClr>
                        </a:solidFill>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3"/>
                  </a:ext>
                </a:extLst>
              </a:tr>
              <a:tr h="284776">
                <a:tc>
                  <a:txBody>
                    <a:bodyPr/>
                    <a:lstStyle/>
                    <a:p>
                      <a:pPr algn="ctr"/>
                      <a:r>
                        <a:rPr lang="fr-FR" sz="1100" b="1" dirty="0">
                          <a:solidFill>
                            <a:schemeClr val="tx1">
                              <a:lumMod val="75000"/>
                              <a:lumOff val="25000"/>
                            </a:schemeClr>
                          </a:solidFill>
                          <a:latin typeface="Arial" panose="020B0604020202020204" pitchFamily="34" charset="0"/>
                          <a:cs typeface="Arial" panose="020B0604020202020204" pitchFamily="34" charset="0"/>
                        </a:rPr>
                        <a:t>Stabilité</a:t>
                      </a:r>
                      <a:r>
                        <a:rPr lang="fr-FR" sz="1100" b="0" dirty="0">
                          <a:solidFill>
                            <a:schemeClr val="tx1">
                              <a:lumMod val="75000"/>
                              <a:lumOff val="25000"/>
                            </a:schemeClr>
                          </a:solidFill>
                          <a:latin typeface="Arial" panose="020B0604020202020204" pitchFamily="34" charset="0"/>
                          <a:cs typeface="Arial" panose="020B0604020202020204" pitchFamily="34" charset="0"/>
                        </a:rPr>
                        <a:t> (%)</a:t>
                      </a:r>
                      <a:endParaRPr lang="fr-FR" sz="1100" b="0" i="0" dirty="0">
                        <a:solidFill>
                          <a:schemeClr val="tx1">
                            <a:lumMod val="75000"/>
                            <a:lumOff val="25000"/>
                          </a:schemeClr>
                        </a:solidFill>
                        <a:latin typeface="Arial" panose="020B0604020202020204" pitchFamily="34" charset="0"/>
                        <a:cs typeface="Arial" panose="020B0604020202020204" pitchFamily="34" charset="0"/>
                      </a:endParaRPr>
                    </a:p>
                  </a:txBody>
                  <a:tcPr anchor="ctr"/>
                </a:tc>
                <a:tc>
                  <a:txBody>
                    <a:bodyPr/>
                    <a:lstStyle/>
                    <a:p>
                      <a:pPr algn="ctr"/>
                      <a:r>
                        <a:rPr lang="fr-FR" sz="1100" b="0" dirty="0">
                          <a:solidFill>
                            <a:schemeClr val="tx1">
                              <a:lumMod val="75000"/>
                              <a:lumOff val="25000"/>
                            </a:schemeClr>
                          </a:solidFill>
                          <a:latin typeface="Arial" panose="020B0604020202020204" pitchFamily="34" charset="0"/>
                          <a:cs typeface="Arial" panose="020B0604020202020204" pitchFamily="34" charset="0"/>
                        </a:rPr>
                        <a:t>46,7</a:t>
                      </a:r>
                      <a:endParaRPr lang="fr-FR" sz="1100" b="0" i="0" dirty="0">
                        <a:solidFill>
                          <a:schemeClr val="tx1">
                            <a:lumMod val="75000"/>
                            <a:lumOff val="25000"/>
                          </a:schemeClr>
                        </a:solidFill>
                        <a:latin typeface="Arial" panose="020B0604020202020204" pitchFamily="34" charset="0"/>
                        <a:cs typeface="Arial" panose="020B0604020202020204" pitchFamily="34" charset="0"/>
                      </a:endParaRPr>
                    </a:p>
                  </a:txBody>
                  <a:tcPr anchor="ctr"/>
                </a:tc>
                <a:tc>
                  <a:txBody>
                    <a:bodyPr/>
                    <a:lstStyle/>
                    <a:p>
                      <a:pPr algn="ctr"/>
                      <a:r>
                        <a:rPr lang="fr-FR" sz="1100" b="0" dirty="0">
                          <a:solidFill>
                            <a:schemeClr val="tx1">
                              <a:lumMod val="75000"/>
                              <a:lumOff val="25000"/>
                            </a:schemeClr>
                          </a:solidFill>
                          <a:latin typeface="Arial" panose="020B0604020202020204" pitchFamily="34" charset="0"/>
                          <a:cs typeface="Arial" panose="020B0604020202020204" pitchFamily="34" charset="0"/>
                        </a:rPr>
                        <a:t>26,7</a:t>
                      </a:r>
                      <a:endParaRPr lang="fr-FR" sz="1100" b="0" i="0" dirty="0">
                        <a:solidFill>
                          <a:schemeClr val="tx1">
                            <a:lumMod val="75000"/>
                            <a:lumOff val="25000"/>
                          </a:schemeClr>
                        </a:solidFill>
                        <a:latin typeface="Arial" panose="020B0604020202020204" pitchFamily="34" charset="0"/>
                        <a:cs typeface="Arial" panose="020B0604020202020204" pitchFamily="34" charset="0"/>
                      </a:endParaRPr>
                    </a:p>
                  </a:txBody>
                  <a:tcPr anchor="ctr"/>
                </a:tc>
                <a:tc>
                  <a:txBody>
                    <a:bodyPr/>
                    <a:lstStyle/>
                    <a:p>
                      <a:pPr algn="ctr"/>
                      <a:r>
                        <a:rPr lang="fr-FR" sz="1100" b="0" dirty="0">
                          <a:solidFill>
                            <a:schemeClr val="tx1">
                              <a:lumMod val="75000"/>
                              <a:lumOff val="25000"/>
                            </a:schemeClr>
                          </a:solidFill>
                          <a:latin typeface="Arial" panose="020B0604020202020204" pitchFamily="34" charset="0"/>
                          <a:cs typeface="Arial" panose="020B0604020202020204" pitchFamily="34" charset="0"/>
                        </a:rPr>
                        <a:t>24,4</a:t>
                      </a:r>
                      <a:endParaRPr lang="fr-FR" sz="1100" b="0" i="0" dirty="0">
                        <a:solidFill>
                          <a:schemeClr val="tx1">
                            <a:lumMod val="75000"/>
                            <a:lumOff val="25000"/>
                          </a:schemeClr>
                        </a:solidFill>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4"/>
                  </a:ext>
                </a:extLst>
              </a:tr>
              <a:tr h="284776">
                <a:tc>
                  <a:txBody>
                    <a:bodyPr/>
                    <a:lstStyle/>
                    <a:p>
                      <a:pPr algn="ctr"/>
                      <a:r>
                        <a:rPr lang="fr-FR" sz="1100" b="1" dirty="0">
                          <a:solidFill>
                            <a:schemeClr val="tx1">
                              <a:lumMod val="75000"/>
                              <a:lumOff val="25000"/>
                            </a:schemeClr>
                          </a:solidFill>
                          <a:latin typeface="Arial" panose="020B0604020202020204" pitchFamily="34" charset="0"/>
                          <a:cs typeface="Arial" panose="020B0604020202020204" pitchFamily="34" charset="0"/>
                        </a:rPr>
                        <a:t>Progression</a:t>
                      </a:r>
                      <a:r>
                        <a:rPr lang="fr-FR" sz="1100" b="0" dirty="0">
                          <a:solidFill>
                            <a:schemeClr val="tx1">
                              <a:lumMod val="75000"/>
                              <a:lumOff val="25000"/>
                            </a:schemeClr>
                          </a:solidFill>
                          <a:latin typeface="Arial" panose="020B0604020202020204" pitchFamily="34" charset="0"/>
                          <a:cs typeface="Arial" panose="020B0604020202020204" pitchFamily="34" charset="0"/>
                        </a:rPr>
                        <a:t> (%)</a:t>
                      </a:r>
                      <a:endParaRPr lang="fr-FR" sz="1100" b="0" i="0" dirty="0">
                        <a:solidFill>
                          <a:schemeClr val="tx1">
                            <a:lumMod val="75000"/>
                            <a:lumOff val="25000"/>
                          </a:schemeClr>
                        </a:solidFill>
                        <a:latin typeface="Arial" panose="020B0604020202020204" pitchFamily="34" charset="0"/>
                        <a:cs typeface="Arial" panose="020B0604020202020204" pitchFamily="34" charset="0"/>
                      </a:endParaRPr>
                    </a:p>
                  </a:txBody>
                  <a:tcPr anchor="ctr"/>
                </a:tc>
                <a:tc>
                  <a:txBody>
                    <a:bodyPr/>
                    <a:lstStyle/>
                    <a:p>
                      <a:pPr algn="ctr"/>
                      <a:r>
                        <a:rPr lang="fr-FR" sz="1100" b="0" dirty="0">
                          <a:solidFill>
                            <a:schemeClr val="tx1">
                              <a:lumMod val="75000"/>
                              <a:lumOff val="25000"/>
                            </a:schemeClr>
                          </a:solidFill>
                          <a:latin typeface="Arial" panose="020B0604020202020204" pitchFamily="34" charset="0"/>
                          <a:cs typeface="Arial" panose="020B0604020202020204" pitchFamily="34" charset="0"/>
                        </a:rPr>
                        <a:t>3,3</a:t>
                      </a:r>
                      <a:endParaRPr lang="fr-FR" sz="1100" b="0" i="0" dirty="0">
                        <a:solidFill>
                          <a:schemeClr val="tx1">
                            <a:lumMod val="75000"/>
                            <a:lumOff val="25000"/>
                          </a:schemeClr>
                        </a:solidFill>
                        <a:latin typeface="Arial" panose="020B0604020202020204" pitchFamily="34" charset="0"/>
                        <a:cs typeface="Arial" panose="020B0604020202020204" pitchFamily="34" charset="0"/>
                      </a:endParaRPr>
                    </a:p>
                  </a:txBody>
                  <a:tcPr anchor="ctr"/>
                </a:tc>
                <a:tc>
                  <a:txBody>
                    <a:bodyPr/>
                    <a:lstStyle/>
                    <a:p>
                      <a:pPr algn="ctr"/>
                      <a:r>
                        <a:rPr lang="fr-FR" sz="1100" b="0" dirty="0">
                          <a:solidFill>
                            <a:schemeClr val="tx1">
                              <a:lumMod val="75000"/>
                              <a:lumOff val="25000"/>
                            </a:schemeClr>
                          </a:solidFill>
                          <a:latin typeface="Arial" panose="020B0604020202020204" pitchFamily="34" charset="0"/>
                          <a:cs typeface="Arial" panose="020B0604020202020204" pitchFamily="34" charset="0"/>
                        </a:rPr>
                        <a:t>0</a:t>
                      </a:r>
                      <a:endParaRPr lang="fr-FR" sz="1100" b="0" i="0" dirty="0">
                        <a:solidFill>
                          <a:schemeClr val="tx1">
                            <a:lumMod val="75000"/>
                            <a:lumOff val="25000"/>
                          </a:schemeClr>
                        </a:solidFill>
                        <a:latin typeface="Arial" panose="020B0604020202020204" pitchFamily="34" charset="0"/>
                        <a:cs typeface="Arial" panose="020B0604020202020204" pitchFamily="34" charset="0"/>
                      </a:endParaRPr>
                    </a:p>
                  </a:txBody>
                  <a:tcPr anchor="ctr"/>
                </a:tc>
                <a:tc>
                  <a:txBody>
                    <a:bodyPr/>
                    <a:lstStyle/>
                    <a:p>
                      <a:pPr algn="ctr"/>
                      <a:r>
                        <a:rPr lang="fr-FR" sz="1100" b="0" dirty="0">
                          <a:solidFill>
                            <a:schemeClr val="tx1">
                              <a:lumMod val="75000"/>
                              <a:lumOff val="25000"/>
                            </a:schemeClr>
                          </a:solidFill>
                          <a:latin typeface="Arial" panose="020B0604020202020204" pitchFamily="34" charset="0"/>
                          <a:cs typeface="Arial" panose="020B0604020202020204" pitchFamily="34" charset="0"/>
                        </a:rPr>
                        <a:t>2,2</a:t>
                      </a:r>
                      <a:endParaRPr lang="fr-FR" sz="1100" b="0" i="0" dirty="0">
                        <a:solidFill>
                          <a:schemeClr val="tx1">
                            <a:lumMod val="75000"/>
                            <a:lumOff val="25000"/>
                          </a:schemeClr>
                        </a:solidFill>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5"/>
                  </a:ext>
                </a:extLst>
              </a:tr>
              <a:tr h="284776">
                <a:tc>
                  <a:txBody>
                    <a:bodyPr/>
                    <a:lstStyle/>
                    <a:p>
                      <a:pPr algn="ctr"/>
                      <a:r>
                        <a:rPr lang="fr-FR" sz="1100" b="1" dirty="0">
                          <a:solidFill>
                            <a:schemeClr val="tx1">
                              <a:lumMod val="75000"/>
                              <a:lumOff val="25000"/>
                            </a:schemeClr>
                          </a:solidFill>
                          <a:latin typeface="Arial" panose="020B0604020202020204" pitchFamily="34" charset="0"/>
                          <a:cs typeface="Arial" panose="020B0604020202020204" pitchFamily="34" charset="0"/>
                        </a:rPr>
                        <a:t>Taux de contrôle </a:t>
                      </a:r>
                      <a:r>
                        <a:rPr lang="fr-FR" sz="1100" b="0" dirty="0">
                          <a:solidFill>
                            <a:schemeClr val="tx1">
                              <a:lumMod val="75000"/>
                              <a:lumOff val="25000"/>
                            </a:schemeClr>
                          </a:solidFill>
                          <a:latin typeface="Arial" panose="020B0604020202020204" pitchFamily="34" charset="0"/>
                          <a:cs typeface="Arial" panose="020B0604020202020204" pitchFamily="34" charset="0"/>
                        </a:rPr>
                        <a:t>(%)</a:t>
                      </a:r>
                      <a:endParaRPr lang="fr-FR" sz="1100" b="0" i="0" dirty="0">
                        <a:solidFill>
                          <a:schemeClr val="tx1">
                            <a:lumMod val="75000"/>
                            <a:lumOff val="25000"/>
                          </a:schemeClr>
                        </a:solidFill>
                        <a:latin typeface="Arial" panose="020B0604020202020204" pitchFamily="34" charset="0"/>
                        <a:cs typeface="Arial" panose="020B0604020202020204" pitchFamily="34" charset="0"/>
                      </a:endParaRPr>
                    </a:p>
                  </a:txBody>
                  <a:tcPr anchor="ctr"/>
                </a:tc>
                <a:tc>
                  <a:txBody>
                    <a:bodyPr/>
                    <a:lstStyle/>
                    <a:p>
                      <a:pPr algn="ctr"/>
                      <a:r>
                        <a:rPr lang="fr-FR" sz="1100" b="0" dirty="0">
                          <a:solidFill>
                            <a:schemeClr val="tx1">
                              <a:lumMod val="75000"/>
                              <a:lumOff val="25000"/>
                            </a:schemeClr>
                          </a:solidFill>
                          <a:latin typeface="Arial" panose="020B0604020202020204" pitchFamily="34" charset="0"/>
                          <a:cs typeface="Arial" panose="020B0604020202020204" pitchFamily="34" charset="0"/>
                        </a:rPr>
                        <a:t>97,7</a:t>
                      </a:r>
                      <a:endParaRPr lang="fr-FR" sz="1100" b="0" i="0" dirty="0">
                        <a:solidFill>
                          <a:schemeClr val="tx1">
                            <a:lumMod val="75000"/>
                            <a:lumOff val="25000"/>
                          </a:schemeClr>
                        </a:solidFill>
                        <a:latin typeface="Arial" panose="020B0604020202020204" pitchFamily="34" charset="0"/>
                        <a:cs typeface="Arial" panose="020B0604020202020204" pitchFamily="34" charset="0"/>
                      </a:endParaRPr>
                    </a:p>
                  </a:txBody>
                  <a:tcPr anchor="ctr"/>
                </a:tc>
                <a:tc>
                  <a:txBody>
                    <a:bodyPr/>
                    <a:lstStyle/>
                    <a:p>
                      <a:pPr algn="ctr"/>
                      <a:r>
                        <a:rPr lang="fr-FR" sz="1100" b="0" dirty="0">
                          <a:solidFill>
                            <a:schemeClr val="tx1">
                              <a:lumMod val="75000"/>
                              <a:lumOff val="25000"/>
                            </a:schemeClr>
                          </a:solidFill>
                          <a:latin typeface="Arial" panose="020B0604020202020204" pitchFamily="34" charset="0"/>
                          <a:cs typeface="Arial" panose="020B0604020202020204" pitchFamily="34" charset="0"/>
                        </a:rPr>
                        <a:t>100</a:t>
                      </a:r>
                      <a:endParaRPr lang="fr-FR" sz="1100" b="0" i="0" dirty="0">
                        <a:solidFill>
                          <a:schemeClr val="tx1">
                            <a:lumMod val="75000"/>
                            <a:lumOff val="25000"/>
                          </a:schemeClr>
                        </a:solidFill>
                        <a:latin typeface="Arial" panose="020B0604020202020204" pitchFamily="34" charset="0"/>
                        <a:cs typeface="Arial" panose="020B0604020202020204" pitchFamily="34" charset="0"/>
                      </a:endParaRPr>
                    </a:p>
                  </a:txBody>
                  <a:tcPr anchor="ctr"/>
                </a:tc>
                <a:tc>
                  <a:txBody>
                    <a:bodyPr/>
                    <a:lstStyle/>
                    <a:p>
                      <a:pPr algn="ctr"/>
                      <a:r>
                        <a:rPr lang="fr-FR" sz="1100" b="0" dirty="0">
                          <a:solidFill>
                            <a:schemeClr val="tx1">
                              <a:lumMod val="75000"/>
                              <a:lumOff val="25000"/>
                            </a:schemeClr>
                          </a:solidFill>
                          <a:latin typeface="Arial" panose="020B0604020202020204" pitchFamily="34" charset="0"/>
                          <a:cs typeface="Arial" panose="020B0604020202020204" pitchFamily="34" charset="0"/>
                        </a:rPr>
                        <a:t>97,8</a:t>
                      </a:r>
                      <a:endParaRPr lang="fr-FR" sz="1100" b="0" i="0" dirty="0">
                        <a:solidFill>
                          <a:schemeClr val="tx1">
                            <a:lumMod val="75000"/>
                            <a:lumOff val="25000"/>
                          </a:schemeClr>
                        </a:solidFill>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6"/>
                  </a:ext>
                </a:extLst>
              </a:tr>
              <a:tr h="284776">
                <a:tc>
                  <a:txBody>
                    <a:bodyPr/>
                    <a:lstStyle/>
                    <a:p>
                      <a:pPr algn="ctr"/>
                      <a:r>
                        <a:rPr lang="fr-FR" sz="1100" b="1" dirty="0">
                          <a:solidFill>
                            <a:schemeClr val="tx1">
                              <a:lumMod val="75000"/>
                              <a:lumOff val="25000"/>
                            </a:schemeClr>
                          </a:solidFill>
                          <a:latin typeface="Arial" panose="020B0604020202020204" pitchFamily="34" charset="0"/>
                          <a:cs typeface="Arial" panose="020B0604020202020204" pitchFamily="34" charset="0"/>
                        </a:rPr>
                        <a:t>Durée médiane de réponse</a:t>
                      </a:r>
                      <a:endParaRPr lang="fr-FR" sz="1100" b="1" i="0" dirty="0">
                        <a:solidFill>
                          <a:schemeClr val="tx1">
                            <a:lumMod val="75000"/>
                            <a:lumOff val="25000"/>
                          </a:schemeClr>
                        </a:solidFill>
                        <a:latin typeface="Arial" panose="020B0604020202020204" pitchFamily="34" charset="0"/>
                        <a:cs typeface="Arial" panose="020B0604020202020204" pitchFamily="34" charset="0"/>
                      </a:endParaRPr>
                    </a:p>
                  </a:txBody>
                  <a:tcPr anchor="ctr"/>
                </a:tc>
                <a:tc>
                  <a:txBody>
                    <a:bodyPr/>
                    <a:lstStyle/>
                    <a:p>
                      <a:pPr algn="ctr"/>
                      <a:r>
                        <a:rPr lang="fr-FR" sz="1100" b="0" dirty="0">
                          <a:solidFill>
                            <a:schemeClr val="tx1">
                              <a:lumMod val="75000"/>
                              <a:lumOff val="25000"/>
                            </a:schemeClr>
                          </a:solidFill>
                          <a:latin typeface="Arial" panose="020B0604020202020204" pitchFamily="34" charset="0"/>
                          <a:cs typeface="Arial" panose="020B0604020202020204" pitchFamily="34" charset="0"/>
                        </a:rPr>
                        <a:t>11,0</a:t>
                      </a:r>
                      <a:endParaRPr lang="fr-FR" sz="1100" b="0" i="0" dirty="0">
                        <a:solidFill>
                          <a:schemeClr val="tx1">
                            <a:lumMod val="75000"/>
                            <a:lumOff val="25000"/>
                          </a:schemeClr>
                        </a:solidFill>
                        <a:latin typeface="Arial" panose="020B0604020202020204" pitchFamily="34" charset="0"/>
                        <a:cs typeface="Arial" panose="020B0604020202020204" pitchFamily="34" charset="0"/>
                      </a:endParaRPr>
                    </a:p>
                  </a:txBody>
                  <a:tcPr anchor="ctr"/>
                </a:tc>
                <a:tc>
                  <a:txBody>
                    <a:bodyPr/>
                    <a:lstStyle/>
                    <a:p>
                      <a:pPr algn="ctr"/>
                      <a:r>
                        <a:rPr lang="fr-FR" sz="1100" b="0" dirty="0">
                          <a:solidFill>
                            <a:schemeClr val="tx1">
                              <a:lumMod val="75000"/>
                              <a:lumOff val="25000"/>
                            </a:schemeClr>
                          </a:solidFill>
                          <a:latin typeface="Arial" panose="020B0604020202020204" pitchFamily="34" charset="0"/>
                          <a:cs typeface="Arial" panose="020B0604020202020204" pitchFamily="34" charset="0"/>
                        </a:rPr>
                        <a:t>9,8</a:t>
                      </a:r>
                      <a:endParaRPr lang="fr-FR" sz="1100" b="0" i="0" dirty="0">
                        <a:solidFill>
                          <a:schemeClr val="tx1">
                            <a:lumMod val="75000"/>
                            <a:lumOff val="25000"/>
                          </a:schemeClr>
                        </a:solidFill>
                        <a:latin typeface="Arial" panose="020B0604020202020204" pitchFamily="34" charset="0"/>
                        <a:cs typeface="Arial" panose="020B0604020202020204" pitchFamily="34" charset="0"/>
                      </a:endParaRPr>
                    </a:p>
                  </a:txBody>
                  <a:tcPr anchor="ctr"/>
                </a:tc>
                <a:tc>
                  <a:txBody>
                    <a:bodyPr/>
                    <a:lstStyle/>
                    <a:p>
                      <a:pPr algn="ctr"/>
                      <a:r>
                        <a:rPr lang="fr-FR" sz="1100" b="0" dirty="0">
                          <a:solidFill>
                            <a:schemeClr val="tx1">
                              <a:lumMod val="75000"/>
                              <a:lumOff val="25000"/>
                            </a:schemeClr>
                          </a:solidFill>
                          <a:latin typeface="Arial" panose="020B0604020202020204" pitchFamily="34" charset="0"/>
                          <a:cs typeface="Arial" panose="020B0604020202020204" pitchFamily="34" charset="0"/>
                        </a:rPr>
                        <a:t>9,1</a:t>
                      </a:r>
                      <a:endParaRPr lang="fr-FR" sz="1100" b="0" i="0" dirty="0">
                        <a:solidFill>
                          <a:schemeClr val="tx1">
                            <a:lumMod val="75000"/>
                            <a:lumOff val="25000"/>
                          </a:schemeClr>
                        </a:solidFill>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7"/>
                  </a:ext>
                </a:extLst>
              </a:tr>
              <a:tr h="284776">
                <a:tc>
                  <a:txBody>
                    <a:bodyPr/>
                    <a:lstStyle/>
                    <a:p>
                      <a:pPr algn="ctr"/>
                      <a:r>
                        <a:rPr lang="fr-FR" sz="1100" b="1" dirty="0">
                          <a:solidFill>
                            <a:schemeClr val="tx1">
                              <a:lumMod val="75000"/>
                              <a:lumOff val="25000"/>
                            </a:schemeClr>
                          </a:solidFill>
                          <a:latin typeface="Arial" panose="020B0604020202020204" pitchFamily="34" charset="0"/>
                          <a:cs typeface="Arial" panose="020B0604020202020204" pitchFamily="34" charset="0"/>
                        </a:rPr>
                        <a:t>Survie sans</a:t>
                      </a:r>
                      <a:r>
                        <a:rPr lang="fr-FR" sz="1100" b="1" baseline="0" dirty="0">
                          <a:solidFill>
                            <a:schemeClr val="tx1">
                              <a:lumMod val="75000"/>
                              <a:lumOff val="25000"/>
                            </a:schemeClr>
                          </a:solidFill>
                          <a:latin typeface="Arial" panose="020B0604020202020204" pitchFamily="34" charset="0"/>
                          <a:cs typeface="Arial" panose="020B0604020202020204" pitchFamily="34" charset="0"/>
                        </a:rPr>
                        <a:t> progression médiane </a:t>
                      </a:r>
                      <a:r>
                        <a:rPr lang="fr-FR" sz="1100" b="0" baseline="0" dirty="0">
                          <a:solidFill>
                            <a:schemeClr val="tx1">
                              <a:lumMod val="75000"/>
                              <a:lumOff val="25000"/>
                            </a:schemeClr>
                          </a:solidFill>
                          <a:latin typeface="Arial" panose="020B0604020202020204" pitchFamily="34" charset="0"/>
                          <a:cs typeface="Arial" panose="020B0604020202020204" pitchFamily="34" charset="0"/>
                        </a:rPr>
                        <a:t>(mois)</a:t>
                      </a:r>
                      <a:endParaRPr lang="fr-FR" sz="1100" b="0" i="0" dirty="0">
                        <a:solidFill>
                          <a:schemeClr val="tx1">
                            <a:lumMod val="75000"/>
                            <a:lumOff val="25000"/>
                          </a:schemeClr>
                        </a:solidFill>
                        <a:latin typeface="Arial" panose="020B0604020202020204" pitchFamily="34" charset="0"/>
                        <a:cs typeface="Arial" panose="020B0604020202020204" pitchFamily="34" charset="0"/>
                      </a:endParaRPr>
                    </a:p>
                  </a:txBody>
                  <a:tcPr anchor="ctr"/>
                </a:tc>
                <a:tc>
                  <a:txBody>
                    <a:bodyPr/>
                    <a:lstStyle/>
                    <a:p>
                      <a:pPr algn="ctr"/>
                      <a:r>
                        <a:rPr lang="fr-FR" sz="1100" b="0" dirty="0">
                          <a:solidFill>
                            <a:schemeClr val="tx1">
                              <a:lumMod val="75000"/>
                              <a:lumOff val="25000"/>
                            </a:schemeClr>
                          </a:solidFill>
                          <a:latin typeface="Arial" panose="020B0604020202020204" pitchFamily="34" charset="0"/>
                          <a:cs typeface="Arial" panose="020B0604020202020204" pitchFamily="34" charset="0"/>
                        </a:rPr>
                        <a:t>13,0</a:t>
                      </a:r>
                      <a:endParaRPr lang="fr-FR" sz="1100" b="0" i="0" dirty="0">
                        <a:solidFill>
                          <a:schemeClr val="tx1">
                            <a:lumMod val="75000"/>
                            <a:lumOff val="25000"/>
                          </a:schemeClr>
                        </a:solidFill>
                        <a:latin typeface="Arial" panose="020B0604020202020204" pitchFamily="34" charset="0"/>
                        <a:cs typeface="Arial" panose="020B0604020202020204" pitchFamily="34" charset="0"/>
                      </a:endParaRPr>
                    </a:p>
                  </a:txBody>
                  <a:tcPr anchor="ctr"/>
                </a:tc>
                <a:tc>
                  <a:txBody>
                    <a:bodyPr/>
                    <a:lstStyle/>
                    <a:p>
                      <a:pPr algn="ctr"/>
                      <a:r>
                        <a:rPr lang="fr-FR" sz="1100" b="0" dirty="0">
                          <a:solidFill>
                            <a:schemeClr val="tx1">
                              <a:lumMod val="75000"/>
                              <a:lumOff val="25000"/>
                            </a:schemeClr>
                          </a:solidFill>
                          <a:latin typeface="Arial" panose="020B0604020202020204" pitchFamily="34" charset="0"/>
                          <a:cs typeface="Arial" panose="020B0604020202020204" pitchFamily="34" charset="0"/>
                        </a:rPr>
                        <a:t>11,0</a:t>
                      </a:r>
                      <a:endParaRPr lang="fr-FR" sz="1100" b="0" i="0" dirty="0">
                        <a:solidFill>
                          <a:schemeClr val="tx1">
                            <a:lumMod val="75000"/>
                            <a:lumOff val="25000"/>
                          </a:schemeClr>
                        </a:solidFill>
                        <a:latin typeface="Arial" panose="020B0604020202020204" pitchFamily="34" charset="0"/>
                        <a:cs typeface="Arial" panose="020B0604020202020204" pitchFamily="34" charset="0"/>
                      </a:endParaRPr>
                    </a:p>
                  </a:txBody>
                  <a:tcPr anchor="ctr"/>
                </a:tc>
                <a:tc>
                  <a:txBody>
                    <a:bodyPr/>
                    <a:lstStyle/>
                    <a:p>
                      <a:pPr algn="ctr"/>
                      <a:r>
                        <a:rPr lang="fr-FR" sz="1100" b="0" dirty="0">
                          <a:solidFill>
                            <a:schemeClr val="tx1">
                              <a:lumMod val="75000"/>
                              <a:lumOff val="25000"/>
                            </a:schemeClr>
                          </a:solidFill>
                          <a:latin typeface="Arial" panose="020B0604020202020204" pitchFamily="34" charset="0"/>
                          <a:cs typeface="Arial" panose="020B0604020202020204" pitchFamily="34" charset="0"/>
                        </a:rPr>
                        <a:t>11,9</a:t>
                      </a:r>
                      <a:endParaRPr lang="fr-FR" sz="1100" b="0" i="0" dirty="0">
                        <a:solidFill>
                          <a:schemeClr val="tx1">
                            <a:lumMod val="75000"/>
                            <a:lumOff val="25000"/>
                          </a:schemeClr>
                        </a:solidFill>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8"/>
                  </a:ext>
                </a:extLst>
              </a:tr>
              <a:tr h="210656">
                <a:tc>
                  <a:txBody>
                    <a:bodyPr/>
                    <a:lstStyle/>
                    <a:p>
                      <a:pPr algn="ctr"/>
                      <a:r>
                        <a:rPr lang="fr-FR" sz="1100" b="1" dirty="0">
                          <a:solidFill>
                            <a:schemeClr val="tx1">
                              <a:lumMod val="75000"/>
                              <a:lumOff val="25000"/>
                            </a:schemeClr>
                          </a:solidFill>
                          <a:latin typeface="Arial" panose="020B0604020202020204" pitchFamily="34" charset="0"/>
                          <a:cs typeface="Arial" panose="020B0604020202020204" pitchFamily="34" charset="0"/>
                        </a:rPr>
                        <a:t>Survie globale médiane </a:t>
                      </a:r>
                      <a:r>
                        <a:rPr lang="fr-FR" sz="1100" b="0" dirty="0">
                          <a:solidFill>
                            <a:schemeClr val="tx1">
                              <a:lumMod val="75000"/>
                              <a:lumOff val="25000"/>
                            </a:schemeClr>
                          </a:solidFill>
                          <a:latin typeface="Arial" panose="020B0604020202020204" pitchFamily="34" charset="0"/>
                          <a:cs typeface="Arial" panose="020B0604020202020204" pitchFamily="34" charset="0"/>
                        </a:rPr>
                        <a:t>(mois)</a:t>
                      </a:r>
                      <a:endParaRPr lang="fr-FR" sz="1100" b="0" i="0" dirty="0">
                        <a:solidFill>
                          <a:schemeClr val="tx1">
                            <a:lumMod val="75000"/>
                            <a:lumOff val="25000"/>
                          </a:schemeClr>
                        </a:solidFill>
                        <a:latin typeface="Arial" panose="020B0604020202020204" pitchFamily="34" charset="0"/>
                        <a:cs typeface="Arial" panose="020B0604020202020204" pitchFamily="34" charset="0"/>
                      </a:endParaRPr>
                    </a:p>
                  </a:txBody>
                  <a:tcPr anchor="ctr"/>
                </a:tc>
                <a:tc>
                  <a:txBody>
                    <a:bodyPr/>
                    <a:lstStyle/>
                    <a:p>
                      <a:pPr algn="ctr"/>
                      <a:r>
                        <a:rPr lang="fr-FR" sz="1100" b="0" dirty="0">
                          <a:solidFill>
                            <a:schemeClr val="tx1">
                              <a:lumMod val="75000"/>
                              <a:lumOff val="25000"/>
                            </a:schemeClr>
                          </a:solidFill>
                          <a:latin typeface="Arial" panose="020B0604020202020204" pitchFamily="34" charset="0"/>
                          <a:cs typeface="Arial" panose="020B0604020202020204" pitchFamily="34" charset="0"/>
                        </a:rPr>
                        <a:t>15,0</a:t>
                      </a:r>
                      <a:endParaRPr lang="fr-FR" sz="1100" b="0" i="0" dirty="0">
                        <a:solidFill>
                          <a:schemeClr val="tx1">
                            <a:lumMod val="75000"/>
                            <a:lumOff val="25000"/>
                          </a:schemeClr>
                        </a:solidFill>
                        <a:latin typeface="Arial" panose="020B0604020202020204" pitchFamily="34" charset="0"/>
                        <a:cs typeface="Arial" panose="020B0604020202020204" pitchFamily="34" charset="0"/>
                      </a:endParaRPr>
                    </a:p>
                  </a:txBody>
                  <a:tcPr anchor="ctr"/>
                </a:tc>
                <a:tc>
                  <a:txBody>
                    <a:bodyPr/>
                    <a:lstStyle/>
                    <a:p>
                      <a:pPr algn="ctr"/>
                      <a:r>
                        <a:rPr lang="fr-FR" sz="1100" b="0" dirty="0">
                          <a:solidFill>
                            <a:schemeClr val="tx1">
                              <a:lumMod val="75000"/>
                              <a:lumOff val="25000"/>
                            </a:schemeClr>
                          </a:solidFill>
                          <a:latin typeface="Arial" panose="020B0604020202020204" pitchFamily="34" charset="0"/>
                          <a:cs typeface="Arial" panose="020B0604020202020204" pitchFamily="34" charset="0"/>
                        </a:rPr>
                        <a:t>18,1</a:t>
                      </a:r>
                      <a:endParaRPr lang="fr-FR" sz="1100" b="0" i="0" dirty="0">
                        <a:solidFill>
                          <a:schemeClr val="tx1">
                            <a:lumMod val="75000"/>
                            <a:lumOff val="25000"/>
                          </a:schemeClr>
                        </a:solidFill>
                        <a:latin typeface="Arial" panose="020B0604020202020204" pitchFamily="34" charset="0"/>
                        <a:cs typeface="Arial" panose="020B0604020202020204" pitchFamily="34" charset="0"/>
                      </a:endParaRPr>
                    </a:p>
                  </a:txBody>
                  <a:tcPr anchor="ctr"/>
                </a:tc>
                <a:tc>
                  <a:txBody>
                    <a:bodyPr/>
                    <a:lstStyle/>
                    <a:p>
                      <a:pPr algn="ctr"/>
                      <a:r>
                        <a:rPr lang="fr-FR" sz="1100" b="0" dirty="0">
                          <a:solidFill>
                            <a:schemeClr val="tx1">
                              <a:lumMod val="75000"/>
                              <a:lumOff val="25000"/>
                            </a:schemeClr>
                          </a:solidFill>
                          <a:latin typeface="Arial" panose="020B0604020202020204" pitchFamily="34" charset="0"/>
                          <a:cs typeface="Arial" panose="020B0604020202020204" pitchFamily="34" charset="0"/>
                        </a:rPr>
                        <a:t>20,7</a:t>
                      </a:r>
                      <a:endParaRPr lang="fr-FR" sz="1100" b="0" i="0" dirty="0">
                        <a:solidFill>
                          <a:schemeClr val="tx1">
                            <a:lumMod val="75000"/>
                            <a:lumOff val="25000"/>
                          </a:schemeClr>
                        </a:solidFill>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9"/>
                  </a:ext>
                </a:extLst>
              </a:tr>
            </a:tbl>
          </a:graphicData>
        </a:graphic>
      </p:graphicFrame>
      <p:sp>
        <p:nvSpPr>
          <p:cNvPr id="7" name="ZoneTexte 6">
            <a:extLst>
              <a:ext uri="{FF2B5EF4-FFF2-40B4-BE49-F238E27FC236}">
                <a16:creationId xmlns:a16="http://schemas.microsoft.com/office/drawing/2014/main" id="{07A7D26F-BE41-1042-89E6-B64CA43B4D46}"/>
              </a:ext>
            </a:extLst>
          </p:cNvPr>
          <p:cNvSpPr txBox="1"/>
          <p:nvPr/>
        </p:nvSpPr>
        <p:spPr>
          <a:xfrm>
            <a:off x="-3048" y="4912668"/>
            <a:ext cx="2307042"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Do-</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Youn</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Oh et al., ASCO2020, Abs 4520</a:t>
            </a:r>
          </a:p>
        </p:txBody>
      </p:sp>
    </p:spTree>
    <p:extLst>
      <p:ext uri="{BB962C8B-B14F-4D97-AF65-F5344CB8AC3E}">
        <p14:creationId xmlns:p14="http://schemas.microsoft.com/office/powerpoint/2010/main" val="28298357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Shape 195"/>
        <p:cNvGrpSpPr/>
        <p:nvPr/>
      </p:nvGrpSpPr>
      <p:grpSpPr>
        <a:xfrm>
          <a:off x="0" y="0"/>
          <a:ext cx="0" cy="0"/>
          <a:chOff x="0" y="0"/>
          <a:chExt cx="0" cy="0"/>
        </a:xfrm>
      </p:grpSpPr>
      <p:sp>
        <p:nvSpPr>
          <p:cNvPr id="196" name="Google Shape;196;p6"/>
          <p:cNvSpPr txBox="1">
            <a:spLocks noGrp="1"/>
          </p:cNvSpPr>
          <p:nvPr>
            <p:ph type="title"/>
          </p:nvPr>
        </p:nvSpPr>
        <p:spPr>
          <a:prstGeom prst="rect">
            <a:avLst/>
          </a:prstGeom>
          <a:noFill/>
          <a:ln>
            <a:noFill/>
          </a:ln>
        </p:spPr>
        <p:txBody>
          <a:bodyPr spcFirstLastPara="1" wrap="square" lIns="91425" tIns="45700" rIns="91425" bIns="45700" anchor="ctr" anchorCtr="0">
            <a:normAutofit fontScale="90000"/>
          </a:bodyPr>
          <a:lstStyle/>
          <a:p>
            <a:pPr marL="0" lvl="0" indent="0" algn="l" rtl="0">
              <a:lnSpc>
                <a:spcPct val="90000"/>
              </a:lnSpc>
              <a:spcBef>
                <a:spcPts val="0"/>
              </a:spcBef>
              <a:spcAft>
                <a:spcPts val="0"/>
              </a:spcAft>
              <a:buClr>
                <a:schemeClr val="dk1"/>
              </a:buClr>
              <a:buSzPts val="2520"/>
              <a:buFont typeface="Arial Narrow"/>
              <a:buNone/>
            </a:pPr>
            <a:r>
              <a:rPr lang="fr-FR" sz="2268" dirty="0"/>
              <a:t>Chimiothérapie par Gem/Cis associée au </a:t>
            </a:r>
            <a:r>
              <a:rPr lang="fr-FR" sz="2268" dirty="0" err="1"/>
              <a:t>Durvalumab</a:t>
            </a:r>
            <a:r>
              <a:rPr lang="fr-FR" sz="2268" dirty="0"/>
              <a:t> +/- </a:t>
            </a:r>
            <a:r>
              <a:rPr lang="fr-FR" sz="2268" dirty="0" err="1"/>
              <a:t>Tremelimumab</a:t>
            </a:r>
            <a:r>
              <a:rPr lang="fr-FR" sz="2268" dirty="0"/>
              <a:t> dans les cancers des voies biliaires</a:t>
            </a:r>
            <a:endParaRPr sz="2268" dirty="0"/>
          </a:p>
        </p:txBody>
      </p:sp>
      <p:sp>
        <p:nvSpPr>
          <p:cNvPr id="2" name="Espace réservé du contenu 1">
            <a:extLst>
              <a:ext uri="{FF2B5EF4-FFF2-40B4-BE49-F238E27FC236}">
                <a16:creationId xmlns:a16="http://schemas.microsoft.com/office/drawing/2014/main" id="{B21D3E49-A885-4464-A69F-E15722D0E3D8}"/>
              </a:ext>
            </a:extLst>
          </p:cNvPr>
          <p:cNvSpPr>
            <a:spLocks noGrp="1"/>
          </p:cNvSpPr>
          <p:nvPr>
            <p:ph sz="half" idx="1"/>
          </p:nvPr>
        </p:nvSpPr>
        <p:spPr/>
        <p:txBody>
          <a:bodyPr anchor="ctr"/>
          <a:lstStyle/>
          <a:p>
            <a:r>
              <a:rPr lang="fr-FR" dirty="0">
                <a:sym typeface="Calibri"/>
              </a:rPr>
              <a:t>Il n’a pas eu de données rapportées sur le statut MSI.</a:t>
            </a:r>
            <a:endParaRPr lang="fr-FR" dirty="0">
              <a:sym typeface="Arial"/>
            </a:endParaRPr>
          </a:p>
          <a:p>
            <a:r>
              <a:rPr lang="fr-FR" dirty="0">
                <a:sym typeface="Calibri"/>
              </a:rPr>
              <a:t>Les taux de réponse et les survies sont un peu surprenantes car très supérieurs aux données historiques de chimiothérapies seules.</a:t>
            </a:r>
          </a:p>
          <a:p>
            <a:r>
              <a:rPr lang="fr-FR" dirty="0">
                <a:sym typeface="Calibri"/>
              </a:rPr>
              <a:t>Ces résultats doivent être confirmés dans des études randomisées.</a:t>
            </a:r>
            <a:endParaRPr lang="fr-FR" dirty="0">
              <a:sym typeface="Arial"/>
            </a:endParaRPr>
          </a:p>
        </p:txBody>
      </p:sp>
      <p:sp>
        <p:nvSpPr>
          <p:cNvPr id="5" name="ZoneTexte 4">
            <a:extLst>
              <a:ext uri="{FF2B5EF4-FFF2-40B4-BE49-F238E27FC236}">
                <a16:creationId xmlns:a16="http://schemas.microsoft.com/office/drawing/2014/main" id="{738A5DAC-8920-7844-93E7-5A7113F34B9B}"/>
              </a:ext>
            </a:extLst>
          </p:cNvPr>
          <p:cNvSpPr txBox="1"/>
          <p:nvPr/>
        </p:nvSpPr>
        <p:spPr>
          <a:xfrm>
            <a:off x="-3048" y="4912668"/>
            <a:ext cx="2307042"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Do-</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Youn</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Oh et al., ASCO2020, Abs 4520</a:t>
            </a:r>
          </a:p>
        </p:txBody>
      </p:sp>
    </p:spTree>
    <p:extLst>
      <p:ext uri="{BB962C8B-B14F-4D97-AF65-F5344CB8AC3E}">
        <p14:creationId xmlns:p14="http://schemas.microsoft.com/office/powerpoint/2010/main" val="9971821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a:xfrm>
            <a:off x="232514" y="1247952"/>
            <a:ext cx="5609485" cy="1773666"/>
          </a:xfrm>
        </p:spPr>
        <p:txBody>
          <a:bodyPr anchor="ctr">
            <a:normAutofit/>
          </a:bodyPr>
          <a:lstStyle/>
          <a:p>
            <a:pPr algn="ctr"/>
            <a:r>
              <a:rPr lang="fr-FR" dirty="0"/>
              <a:t>Carcinome hépatocellulaire</a:t>
            </a:r>
            <a:endParaRPr lang="fr-FR" sz="4000" b="0" dirty="0">
              <a:solidFill>
                <a:srgbClr val="002060"/>
              </a:solidFill>
            </a:endParaRPr>
          </a:p>
        </p:txBody>
      </p:sp>
      <p:sp>
        <p:nvSpPr>
          <p:cNvPr id="3" name="Rectangle : coins arrondis 2">
            <a:extLst>
              <a:ext uri="{FF2B5EF4-FFF2-40B4-BE49-F238E27FC236}">
                <a16:creationId xmlns:a16="http://schemas.microsoft.com/office/drawing/2014/main" id="{23E7BE03-C1C1-C549-9E99-BED75E9A4FAF}"/>
              </a:ext>
            </a:extLst>
          </p:cNvPr>
          <p:cNvSpPr/>
          <p:nvPr/>
        </p:nvSpPr>
        <p:spPr>
          <a:xfrm>
            <a:off x="232515" y="1247952"/>
            <a:ext cx="5609484" cy="1773666"/>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val="4283152294"/>
      </p:ext>
    </p:extLst>
  </p:cSld>
  <p:clrMapOvr>
    <a:masterClrMapping/>
  </p:clrMapOvr>
  <p:transition spd="slow">
    <p:wipe/>
  </p:transition>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3">
            <a:extLst>
              <a:ext uri="{FF2B5EF4-FFF2-40B4-BE49-F238E27FC236}">
                <a16:creationId xmlns:a16="http://schemas.microsoft.com/office/drawing/2014/main" id="{7BC9146D-0EAC-F74B-8163-A2FEE29AD552}"/>
              </a:ext>
            </a:extLst>
          </p:cNvPr>
          <p:cNvSpPr>
            <a:spLocks noGrp="1"/>
          </p:cNvSpPr>
          <p:nvPr>
            <p:ph type="title"/>
          </p:nvPr>
        </p:nvSpPr>
        <p:spPr/>
        <p:txBody>
          <a:bodyPr>
            <a:normAutofit/>
          </a:bodyPr>
          <a:lstStyle/>
          <a:p>
            <a:r>
              <a:rPr lang="fr-FR" sz="2800" b="1" dirty="0"/>
              <a:t>Carcinome hépatocellulaire</a:t>
            </a:r>
          </a:p>
        </p:txBody>
      </p:sp>
      <p:sp>
        <p:nvSpPr>
          <p:cNvPr id="2" name="Espace réservé du texte 1"/>
          <p:cNvSpPr>
            <a:spLocks noGrp="1"/>
          </p:cNvSpPr>
          <p:nvPr>
            <p:ph type="body" idx="1"/>
          </p:nvPr>
        </p:nvSpPr>
        <p:spPr>
          <a:xfrm>
            <a:off x="439062" y="1830205"/>
            <a:ext cx="5771034" cy="1799460"/>
          </a:xfrm>
        </p:spPr>
        <p:txBody>
          <a:bodyPr/>
          <a:lstStyle/>
          <a:p>
            <a:r>
              <a:rPr lang="fr-FR" sz="1800" b="0" dirty="0" err="1"/>
              <a:t>Donafenib</a:t>
            </a:r>
            <a:r>
              <a:rPr lang="fr-FR" sz="1800" b="0" dirty="0"/>
              <a:t> versus sorafenib as first-line </a:t>
            </a:r>
            <a:r>
              <a:rPr lang="fr-FR" sz="1800" b="0" dirty="0" err="1"/>
              <a:t>therapy</a:t>
            </a:r>
            <a:r>
              <a:rPr lang="fr-FR" sz="1800" b="0" dirty="0"/>
              <a:t> in </a:t>
            </a:r>
            <a:r>
              <a:rPr lang="fr-FR" sz="1800" b="0" dirty="0" err="1"/>
              <a:t>advanced</a:t>
            </a:r>
            <a:r>
              <a:rPr lang="fr-FR" sz="1800" b="0" dirty="0"/>
              <a:t> </a:t>
            </a:r>
            <a:r>
              <a:rPr lang="fr-FR" sz="1800" b="0" dirty="0" err="1"/>
              <a:t>hepatocellular</a:t>
            </a:r>
            <a:r>
              <a:rPr lang="fr-FR" sz="1800" b="0" dirty="0"/>
              <a:t> </a:t>
            </a:r>
            <a:r>
              <a:rPr lang="fr-FR" sz="1800" b="0" dirty="0" err="1"/>
              <a:t>carcinoma</a:t>
            </a:r>
            <a:r>
              <a:rPr lang="fr-FR" sz="1800" b="0" dirty="0"/>
              <a:t>: An open-label, </a:t>
            </a:r>
            <a:r>
              <a:rPr lang="fr-FR" sz="1800" b="0" dirty="0" err="1"/>
              <a:t>randomized</a:t>
            </a:r>
            <a:r>
              <a:rPr lang="fr-FR" sz="1800" b="0" dirty="0"/>
              <a:t>, </a:t>
            </a:r>
            <a:r>
              <a:rPr lang="fr-FR" sz="1800" b="0" dirty="0" err="1"/>
              <a:t>multicenter</a:t>
            </a:r>
            <a:r>
              <a:rPr lang="fr-FR" sz="1800" b="0" dirty="0"/>
              <a:t> phase II/III trial.</a:t>
            </a:r>
          </a:p>
          <a:p>
            <a:endParaRPr lang="fr-FR" sz="1800" b="0" dirty="0"/>
          </a:p>
          <a:p>
            <a:r>
              <a:rPr lang="fr-FR" sz="1600" b="0" i="1" dirty="0"/>
              <a:t>Feng Bi et al., ASCO2020, Abs 4506</a:t>
            </a:r>
          </a:p>
        </p:txBody>
      </p:sp>
    </p:spTree>
    <p:extLst>
      <p:ext uri="{BB962C8B-B14F-4D97-AF65-F5344CB8AC3E}">
        <p14:creationId xmlns:p14="http://schemas.microsoft.com/office/powerpoint/2010/main" val="1064396602"/>
      </p:ext>
    </p:extLst>
  </p:cSld>
  <p:clrMapOvr>
    <a:masterClrMapping/>
  </p:clrMapOvr>
  <p:transition spd="slow">
    <p:wipe/>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sz="half" idx="1"/>
          </p:nvPr>
        </p:nvSpPr>
        <p:spPr>
          <a:xfrm>
            <a:off x="190500" y="821933"/>
            <a:ext cx="8763000" cy="519187"/>
          </a:xfrm>
        </p:spPr>
        <p:txBody>
          <a:bodyPr/>
          <a:lstStyle/>
          <a:p>
            <a:r>
              <a:rPr lang="fr-FR" dirty="0"/>
              <a:t>Résultat : survie sans métastase (objectif secondaire)</a:t>
            </a:r>
          </a:p>
        </p:txBody>
      </p:sp>
      <p:pic>
        <p:nvPicPr>
          <p:cNvPr id="15" name="Image 14"/>
          <p:cNvPicPr>
            <a:picLocks noChangeAspect="1"/>
          </p:cNvPicPr>
          <p:nvPr/>
        </p:nvPicPr>
        <p:blipFill>
          <a:blip r:embed="rId2"/>
          <a:stretch>
            <a:fillRect/>
          </a:stretch>
        </p:blipFill>
        <p:spPr>
          <a:xfrm>
            <a:off x="1138881" y="1246831"/>
            <a:ext cx="6553620" cy="2876001"/>
          </a:xfrm>
          <a:prstGeom prst="rect">
            <a:avLst/>
          </a:prstGeom>
        </p:spPr>
      </p:pic>
      <p:sp>
        <p:nvSpPr>
          <p:cNvPr id="16" name="ZoneTexte 15">
            <a:extLst>
              <a:ext uri="{FF2B5EF4-FFF2-40B4-BE49-F238E27FC236}">
                <a16:creationId xmlns:a16="http://schemas.microsoft.com/office/drawing/2014/main" id="{A7D45DD3-020A-E140-BE9D-D5DF14F01B00}"/>
              </a:ext>
            </a:extLst>
          </p:cNvPr>
          <p:cNvSpPr txBox="1"/>
          <p:nvPr/>
        </p:nvSpPr>
        <p:spPr>
          <a:xfrm>
            <a:off x="-3048" y="4912668"/>
            <a:ext cx="2428870" cy="230832"/>
          </a:xfrm>
          <a:prstGeom prst="rect">
            <a:avLst/>
          </a:prstGeom>
          <a:noFill/>
        </p:spPr>
        <p:txBody>
          <a:bodyPr wrap="none" rtlCol="0">
            <a:spAutoFit/>
          </a:bodyPr>
          <a:lstStyle/>
          <a:p>
            <a:r>
              <a:rPr lang="fr-FR" sz="900" i="1" dirty="0">
                <a:solidFill>
                  <a:schemeClr val="tx1">
                    <a:lumMod val="50000"/>
                    <a:lumOff val="50000"/>
                  </a:schemeClr>
                </a:solidFill>
                <a:latin typeface="Arial" panose="020B0604020202020204" pitchFamily="34" charset="0"/>
              </a:rPr>
              <a:t>Thierry </a:t>
            </a:r>
            <a:r>
              <a:rPr lang="fr-FR" sz="900" i="1" dirty="0" err="1">
                <a:solidFill>
                  <a:schemeClr val="tx1">
                    <a:lumMod val="50000"/>
                    <a:lumOff val="50000"/>
                  </a:schemeClr>
                </a:solidFill>
                <a:latin typeface="Arial" panose="020B0604020202020204" pitchFamily="34" charset="0"/>
              </a:rPr>
              <a:t>Conroy</a:t>
            </a:r>
            <a:r>
              <a:rPr lang="fr-FR" sz="900" i="1" dirty="0">
                <a:solidFill>
                  <a:schemeClr val="tx1">
                    <a:lumMod val="50000"/>
                    <a:lumOff val="50000"/>
                  </a:schemeClr>
                </a:solidFill>
                <a:latin typeface="Arial" panose="020B0604020202020204" pitchFamily="34" charset="0"/>
              </a:rPr>
              <a:t> et al., ASCO2020, Abs 4007</a:t>
            </a:r>
          </a:p>
        </p:txBody>
      </p:sp>
      <p:sp>
        <p:nvSpPr>
          <p:cNvPr id="7" name="Titre 1"/>
          <p:cNvSpPr>
            <a:spLocks noGrp="1"/>
          </p:cNvSpPr>
          <p:nvPr>
            <p:ph type="title"/>
          </p:nvPr>
        </p:nvSpPr>
        <p:spPr>
          <a:xfrm>
            <a:off x="190500" y="0"/>
            <a:ext cx="7124700" cy="596560"/>
          </a:xfrm>
        </p:spPr>
        <p:txBody>
          <a:bodyPr>
            <a:noAutofit/>
          </a:bodyPr>
          <a:lstStyle/>
          <a:p>
            <a:r>
              <a:rPr lang="fr-FR" sz="2200" dirty="0"/>
              <a:t>Séquence néoadjuvante avec </a:t>
            </a:r>
            <a:r>
              <a:rPr lang="fr-FR" sz="2200" dirty="0" err="1"/>
              <a:t>mFOLFIRINOX</a:t>
            </a:r>
            <a:r>
              <a:rPr lang="fr-FR" sz="2200" dirty="0"/>
              <a:t> avant la RCT </a:t>
            </a:r>
            <a:br>
              <a:rPr lang="fr-FR" sz="2200" dirty="0"/>
            </a:br>
            <a:r>
              <a:rPr lang="fr-FR" sz="2200" b="1" dirty="0"/>
              <a:t>Etude PRODIGE 23</a:t>
            </a:r>
          </a:p>
        </p:txBody>
      </p:sp>
      <p:sp>
        <p:nvSpPr>
          <p:cNvPr id="9" name="ZoneTexte 8">
            <a:extLst>
              <a:ext uri="{FF2B5EF4-FFF2-40B4-BE49-F238E27FC236}">
                <a16:creationId xmlns:a16="http://schemas.microsoft.com/office/drawing/2014/main" id="{11A551E4-4457-4BF5-9EDB-3A483F3643A1}"/>
              </a:ext>
            </a:extLst>
          </p:cNvPr>
          <p:cNvSpPr txBox="1"/>
          <p:nvPr/>
        </p:nvSpPr>
        <p:spPr>
          <a:xfrm>
            <a:off x="2354464" y="4235617"/>
            <a:ext cx="4122453" cy="562034"/>
          </a:xfrm>
          <a:prstGeom prst="roundRect">
            <a:avLst>
              <a:gd name="adj" fmla="val 18809"/>
            </a:avLst>
          </a:prstGeom>
          <a:ln>
            <a:solidFill>
              <a:srgbClr val="EC8014"/>
            </a:solidFill>
          </a:ln>
        </p:spPr>
        <p:style>
          <a:lnRef idx="2">
            <a:schemeClr val="accent1"/>
          </a:lnRef>
          <a:fillRef idx="1">
            <a:schemeClr val="lt1"/>
          </a:fillRef>
          <a:effectRef idx="0">
            <a:schemeClr val="accent1"/>
          </a:effectRef>
          <a:fontRef idx="minor">
            <a:schemeClr val="dk1"/>
          </a:fontRef>
        </p:style>
        <p:txBody>
          <a:bodyPr wrap="square" lIns="36000" tIns="36000" rIns="36000" bIns="36000" rtlCol="0">
            <a:spAutoFit/>
          </a:bodyPr>
          <a:lstStyle/>
          <a:p>
            <a:pPr algn="ctr">
              <a:spcBef>
                <a:spcPts val="600"/>
              </a:spcBef>
            </a:pPr>
            <a:r>
              <a:rPr lang="fr-FR" sz="1400" b="1" dirty="0">
                <a:solidFill>
                  <a:srgbClr val="002060"/>
                </a:solidFill>
                <a:latin typeface="Arial" panose="020B0604020202020204" pitchFamily="34" charset="0"/>
              </a:rPr>
              <a:t>Diminution du taux de récidive métastatique dans le bras </a:t>
            </a:r>
            <a:r>
              <a:rPr lang="fr-FR" sz="1400" b="1" dirty="0" err="1">
                <a:solidFill>
                  <a:srgbClr val="002060"/>
                </a:solidFill>
                <a:latin typeface="Arial" panose="020B0604020202020204" pitchFamily="34" charset="0"/>
              </a:rPr>
              <a:t>mFOLFIRINOX</a:t>
            </a:r>
            <a:endParaRPr lang="fr-FR" sz="1400" b="1" dirty="0">
              <a:solidFill>
                <a:srgbClr val="002060"/>
              </a:solidFill>
              <a:latin typeface="Arial" panose="020B0604020202020204" pitchFamily="34" charset="0"/>
            </a:endParaRPr>
          </a:p>
        </p:txBody>
      </p:sp>
      <p:cxnSp>
        <p:nvCxnSpPr>
          <p:cNvPr id="4" name="Connecteur droit avec flèche 3"/>
          <p:cNvCxnSpPr/>
          <p:nvPr/>
        </p:nvCxnSpPr>
        <p:spPr>
          <a:xfrm flipH="1" flipV="1">
            <a:off x="7569966" y="3453204"/>
            <a:ext cx="638119" cy="1"/>
          </a:xfrm>
          <a:prstGeom prst="straightConnector1">
            <a:avLst/>
          </a:prstGeom>
          <a:ln w="38100">
            <a:solidFill>
              <a:srgbClr val="D82845"/>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960274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à coins arrondis 4">
            <a:extLst>
              <a:ext uri="{FF2B5EF4-FFF2-40B4-BE49-F238E27FC236}">
                <a16:creationId xmlns:a16="http://schemas.microsoft.com/office/drawing/2014/main" id="{5A7E9BAC-8420-4054-A9C4-1388F348AF45}"/>
              </a:ext>
            </a:extLst>
          </p:cNvPr>
          <p:cNvSpPr/>
          <p:nvPr/>
        </p:nvSpPr>
        <p:spPr>
          <a:xfrm>
            <a:off x="592196" y="3049403"/>
            <a:ext cx="4498652" cy="1388660"/>
          </a:xfrm>
          <a:prstGeom prst="roundRect">
            <a:avLst>
              <a:gd name="adj" fmla="val 5248"/>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12" name="Titre 11"/>
          <p:cNvSpPr>
            <a:spLocks noGrp="1"/>
          </p:cNvSpPr>
          <p:nvPr>
            <p:ph type="title"/>
          </p:nvPr>
        </p:nvSpPr>
        <p:spPr/>
        <p:txBody>
          <a:bodyPr>
            <a:normAutofit/>
          </a:bodyPr>
          <a:lstStyle/>
          <a:p>
            <a:r>
              <a:rPr lang="fr-FR" sz="2000" dirty="0" err="1"/>
              <a:t>Dorafenib</a:t>
            </a:r>
            <a:r>
              <a:rPr lang="fr-FR" sz="2000" dirty="0"/>
              <a:t> vs sorafenib en L1 du CHC avancé</a:t>
            </a:r>
          </a:p>
        </p:txBody>
      </p:sp>
      <p:sp>
        <p:nvSpPr>
          <p:cNvPr id="13" name="Espace réservé du contenu 12"/>
          <p:cNvSpPr>
            <a:spLocks noGrp="1"/>
          </p:cNvSpPr>
          <p:nvPr>
            <p:ph sz="half" idx="1"/>
          </p:nvPr>
        </p:nvSpPr>
        <p:spPr/>
        <p:txBody>
          <a:bodyPr/>
          <a:lstStyle/>
          <a:p>
            <a:r>
              <a:rPr lang="fr-FR" sz="1800" dirty="0"/>
              <a:t>Le </a:t>
            </a:r>
            <a:r>
              <a:rPr lang="fr-FR" sz="1800" dirty="0" err="1"/>
              <a:t>donafenib</a:t>
            </a:r>
            <a:r>
              <a:rPr lang="fr-FR" sz="1800" dirty="0"/>
              <a:t> est un inhibiteur de tyrosine kinase très proche du sorafenib et du </a:t>
            </a:r>
            <a:r>
              <a:rPr lang="fr-FR" sz="1800" dirty="0" err="1"/>
              <a:t>regorafenib</a:t>
            </a:r>
            <a:endParaRPr lang="fr-FR" sz="1800" dirty="0"/>
          </a:p>
          <a:p>
            <a:endParaRPr lang="fr-FR" sz="1800" dirty="0"/>
          </a:p>
          <a:p>
            <a:endParaRPr lang="fr-FR" sz="1800" dirty="0"/>
          </a:p>
          <a:p>
            <a:endParaRPr lang="fr-FR" sz="1800" dirty="0"/>
          </a:p>
          <a:p>
            <a:pPr marL="288000" lvl="1" indent="0">
              <a:buNone/>
            </a:pPr>
            <a:endParaRPr lang="fr-FR" sz="1600" dirty="0"/>
          </a:p>
          <a:p>
            <a:r>
              <a:rPr lang="fr-FR" sz="1800" dirty="0"/>
              <a:t>Phase 3 L1 face au sorafenib, conduite uniquement en Chine </a:t>
            </a:r>
            <a:r>
              <a:rPr lang="fr-FR" sz="1800" b="0" dirty="0"/>
              <a:t>(n=668)</a:t>
            </a:r>
          </a:p>
        </p:txBody>
      </p:sp>
      <p:grpSp>
        <p:nvGrpSpPr>
          <p:cNvPr id="2" name="Groupe 1">
            <a:extLst>
              <a:ext uri="{FF2B5EF4-FFF2-40B4-BE49-F238E27FC236}">
                <a16:creationId xmlns:a16="http://schemas.microsoft.com/office/drawing/2014/main" id="{1DD1D88C-EB09-42E1-9E24-7A8455E76D76}"/>
              </a:ext>
            </a:extLst>
          </p:cNvPr>
          <p:cNvGrpSpPr/>
          <p:nvPr/>
        </p:nvGrpSpPr>
        <p:grpSpPr>
          <a:xfrm>
            <a:off x="1547440" y="1252156"/>
            <a:ext cx="5421594" cy="1056329"/>
            <a:chOff x="1331903" y="1226030"/>
            <a:chExt cx="5998492" cy="1168730"/>
          </a:xfrm>
        </p:grpSpPr>
        <p:sp>
          <p:nvSpPr>
            <p:cNvPr id="22" name="Rectangle à coins arrondis 4">
              <a:extLst>
                <a:ext uri="{FF2B5EF4-FFF2-40B4-BE49-F238E27FC236}">
                  <a16:creationId xmlns:a16="http://schemas.microsoft.com/office/drawing/2014/main" id="{42A4E525-B81D-441D-B2C4-F4F668E83540}"/>
                </a:ext>
              </a:extLst>
            </p:cNvPr>
            <p:cNvSpPr/>
            <p:nvPr/>
          </p:nvSpPr>
          <p:spPr>
            <a:xfrm>
              <a:off x="1331903" y="1226030"/>
              <a:ext cx="5998492" cy="1168730"/>
            </a:xfrm>
            <a:prstGeom prst="roundRect">
              <a:avLst>
                <a:gd name="adj" fmla="val 5248"/>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pic>
          <p:nvPicPr>
            <p:cNvPr id="5" name="Picture 2"/>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3258987" y="1360507"/>
              <a:ext cx="4011023" cy="939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 name="Picture 2"/>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379986" y="1474872"/>
              <a:ext cx="1879001" cy="8253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3" name="Rectangle à coins arrondis 2"/>
          <p:cNvSpPr/>
          <p:nvPr/>
        </p:nvSpPr>
        <p:spPr>
          <a:xfrm>
            <a:off x="764985" y="3298790"/>
            <a:ext cx="1946787" cy="929437"/>
          </a:xfrm>
          <a:prstGeom prst="roundRect">
            <a:avLst>
              <a:gd name="adj" fmla="val 7197"/>
            </a:avLst>
          </a:prstGeom>
          <a:noFill/>
          <a:ln w="12700">
            <a:solidFill>
              <a:schemeClr val="tx1">
                <a:lumMod val="75000"/>
                <a:lumOff val="25000"/>
              </a:schemeClr>
            </a:solidFill>
          </a:ln>
          <a:effectLst/>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CHC non résécable</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Pas de traitement systémique préalable</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Child ≤B7</a:t>
            </a:r>
          </a:p>
        </p:txBody>
      </p:sp>
      <p:sp>
        <p:nvSpPr>
          <p:cNvPr id="10" name="Rectangle à coins arrondis 9"/>
          <p:cNvSpPr/>
          <p:nvPr/>
        </p:nvSpPr>
        <p:spPr>
          <a:xfrm>
            <a:off x="3546812" y="3879573"/>
            <a:ext cx="1399253" cy="464719"/>
          </a:xfrm>
          <a:prstGeom prst="roundRect">
            <a:avLst/>
          </a:prstGeom>
          <a:solidFill>
            <a:srgbClr val="C00000"/>
          </a:solidFill>
          <a:effectLst/>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350" b="1" i="0" u="none" strike="noStrike" kern="1200" cap="none" spc="0" normalizeH="0" baseline="0" noProof="0" dirty="0" err="1">
                <a:ln>
                  <a:noFill/>
                </a:ln>
                <a:solidFill>
                  <a:prstClr val="white"/>
                </a:solidFill>
                <a:effectLst/>
                <a:uLnTx/>
                <a:uFillTx/>
                <a:latin typeface="Arial" panose="020B0604020202020204" pitchFamily="34" charset="0"/>
                <a:ea typeface="+mn-ea"/>
                <a:cs typeface="+mn-cs"/>
              </a:rPr>
              <a:t>Donafenib</a:t>
            </a:r>
            <a:endParaRPr kumimoji="0" lang="fr-FR" sz="1350" b="1"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11" name="Rectangle à coins arrondis 10"/>
          <p:cNvSpPr/>
          <p:nvPr/>
        </p:nvSpPr>
        <p:spPr>
          <a:xfrm>
            <a:off x="3546812" y="3194912"/>
            <a:ext cx="1399253" cy="464719"/>
          </a:xfrm>
          <a:prstGeom prst="roundRect">
            <a:avLst/>
          </a:prstGeom>
          <a:solidFill>
            <a:schemeClr val="accent1"/>
          </a:solidFill>
          <a:effectLst/>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350" b="1"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Sorafenib</a:t>
            </a:r>
          </a:p>
        </p:txBody>
      </p:sp>
      <p:sp>
        <p:nvSpPr>
          <p:cNvPr id="15" name="ZoneTexte 14">
            <a:extLst>
              <a:ext uri="{FF2B5EF4-FFF2-40B4-BE49-F238E27FC236}">
                <a16:creationId xmlns:a16="http://schemas.microsoft.com/office/drawing/2014/main" id="{378B2CD1-0805-934C-9C16-18C536A2FB81}"/>
              </a:ext>
            </a:extLst>
          </p:cNvPr>
          <p:cNvSpPr txBox="1"/>
          <p:nvPr/>
        </p:nvSpPr>
        <p:spPr>
          <a:xfrm>
            <a:off x="-3048" y="4912668"/>
            <a:ext cx="2063385"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Feng Bi et al., ASCO2020, Abs 4506</a:t>
            </a:r>
          </a:p>
        </p:txBody>
      </p:sp>
      <p:sp>
        <p:nvSpPr>
          <p:cNvPr id="17" name="Freeform 15">
            <a:extLst>
              <a:ext uri="{FF2B5EF4-FFF2-40B4-BE49-F238E27FC236}">
                <a16:creationId xmlns:a16="http://schemas.microsoft.com/office/drawing/2014/main" id="{B0486E50-2539-4DF2-872B-DC6E66FD4C1A}"/>
              </a:ext>
            </a:extLst>
          </p:cNvPr>
          <p:cNvSpPr>
            <a:spLocks/>
          </p:cNvSpPr>
          <p:nvPr/>
        </p:nvSpPr>
        <p:spPr bwMode="auto">
          <a:xfrm>
            <a:off x="3128931" y="3427272"/>
            <a:ext cx="417882" cy="684661"/>
          </a:xfrm>
          <a:custGeom>
            <a:avLst/>
            <a:gdLst>
              <a:gd name="T0" fmla="*/ 2147483647 w 133"/>
              <a:gd name="T1" fmla="*/ 0 h 904"/>
              <a:gd name="T2" fmla="*/ 0 w 133"/>
              <a:gd name="T3" fmla="*/ 0 h 904"/>
              <a:gd name="T4" fmla="*/ 0 w 133"/>
              <a:gd name="T5" fmla="*/ 2147483647 h 904"/>
              <a:gd name="T6" fmla="*/ 2147483647 w 133"/>
              <a:gd name="T7" fmla="*/ 2147483647 h 904"/>
              <a:gd name="T8" fmla="*/ 0 60000 65536"/>
              <a:gd name="T9" fmla="*/ 0 60000 65536"/>
              <a:gd name="T10" fmla="*/ 0 60000 65536"/>
              <a:gd name="T11" fmla="*/ 0 60000 65536"/>
              <a:gd name="T12" fmla="*/ 0 w 133"/>
              <a:gd name="T13" fmla="*/ 0 h 904"/>
              <a:gd name="T14" fmla="*/ 133 w 133"/>
              <a:gd name="T15" fmla="*/ 904 h 904"/>
            </a:gdLst>
            <a:ahLst/>
            <a:cxnLst>
              <a:cxn ang="T8">
                <a:pos x="T0" y="T1"/>
              </a:cxn>
              <a:cxn ang="T9">
                <a:pos x="T2" y="T3"/>
              </a:cxn>
              <a:cxn ang="T10">
                <a:pos x="T4" y="T5"/>
              </a:cxn>
              <a:cxn ang="T11">
                <a:pos x="T6" y="T7"/>
              </a:cxn>
            </a:cxnLst>
            <a:rect l="T12" t="T13" r="T14" b="T15"/>
            <a:pathLst>
              <a:path w="133" h="904">
                <a:moveTo>
                  <a:pt x="133" y="0"/>
                </a:moveTo>
                <a:lnTo>
                  <a:pt x="0" y="0"/>
                </a:lnTo>
                <a:lnTo>
                  <a:pt x="0" y="904"/>
                </a:lnTo>
                <a:lnTo>
                  <a:pt x="133" y="904"/>
                </a:lnTo>
              </a:path>
            </a:pathLst>
          </a:custGeom>
          <a:noFill/>
          <a:ln w="12700">
            <a:solidFill>
              <a:srgbClr val="4D4D4D"/>
            </a:solidFill>
            <a:round/>
            <a:headEnd type="triangle" w="med" len="med"/>
            <a:tailEnd type="triangle" w="med" len="med"/>
          </a:ln>
        </p:spPr>
        <p: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fr-FR" sz="1200" b="0" i="0"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mn-cs"/>
            </a:endParaRPr>
          </a:p>
        </p:txBody>
      </p:sp>
      <p:sp>
        <p:nvSpPr>
          <p:cNvPr id="18" name="Ellipse 9">
            <a:extLst>
              <a:ext uri="{FF2B5EF4-FFF2-40B4-BE49-F238E27FC236}">
                <a16:creationId xmlns:a16="http://schemas.microsoft.com/office/drawing/2014/main" id="{7B129418-4483-459E-B6FF-B2E92F5092EA}"/>
              </a:ext>
            </a:extLst>
          </p:cNvPr>
          <p:cNvSpPr/>
          <p:nvPr/>
        </p:nvSpPr>
        <p:spPr>
          <a:xfrm>
            <a:off x="2940449" y="3585169"/>
            <a:ext cx="377686" cy="368276"/>
          </a:xfrm>
          <a:prstGeom prst="ellipse">
            <a:avLst/>
          </a:prstGeom>
          <a:solidFill>
            <a:srgbClr val="4D4D4D"/>
          </a:solidFill>
          <a:ln>
            <a:headEnd/>
            <a:tailEnd/>
          </a:ln>
          <a:effectLst/>
        </p:spPr>
        <p:style>
          <a:lnRef idx="0">
            <a:schemeClr val="dk1"/>
          </a:lnRef>
          <a:fillRef idx="3">
            <a:schemeClr val="dk1"/>
          </a:fillRef>
          <a:effectRef idx="3">
            <a:schemeClr val="dk1"/>
          </a:effectRef>
          <a:fontRef idx="minor">
            <a:schemeClr val="lt1"/>
          </a:fontRef>
        </p:style>
        <p:txBody>
          <a:bodyPr wrap="none" anchor="ctr"/>
          <a:lstStyle/>
          <a:p>
            <a:pPr marL="0" marR="0" lvl="0" indent="0" algn="ctr" defTabSz="685783" rtl="0" eaLnBrk="1" fontAlgn="auto" latinLnBrk="0" hangingPunct="1">
              <a:lnSpc>
                <a:spcPct val="100000"/>
              </a:lnSpc>
              <a:spcBef>
                <a:spcPts val="0"/>
              </a:spcBef>
              <a:spcAft>
                <a:spcPts val="0"/>
              </a:spcAft>
              <a:buClr>
                <a:srgbClr val="FFCC00"/>
              </a:buClr>
              <a:buSzTx/>
              <a:buFontTx/>
              <a:buNone/>
              <a:tabLst/>
              <a:defRPr/>
            </a:pPr>
            <a:r>
              <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R</a:t>
            </a:r>
            <a:br>
              <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br>
            <a:r>
              <a:rPr kumimoji="0" lang="fr-FR"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1:1</a:t>
            </a:r>
            <a:endPar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0" name="ZoneTexte 19">
            <a:extLst>
              <a:ext uri="{FF2B5EF4-FFF2-40B4-BE49-F238E27FC236}">
                <a16:creationId xmlns:a16="http://schemas.microsoft.com/office/drawing/2014/main" id="{2BFA9804-FFD3-4ABC-8BE4-F7FC824D9471}"/>
              </a:ext>
            </a:extLst>
          </p:cNvPr>
          <p:cNvSpPr txBox="1"/>
          <p:nvPr/>
        </p:nvSpPr>
        <p:spPr>
          <a:xfrm>
            <a:off x="5263637" y="3104152"/>
            <a:ext cx="3508696" cy="1384995"/>
          </a:xfrm>
          <a:prstGeom prst="rect">
            <a:avLst/>
          </a:prstGeom>
          <a:noFill/>
        </p:spPr>
        <p:txBody>
          <a:bodyPr wrap="square" rtlCol="0">
            <a:spAutoFit/>
          </a:bodyPr>
          <a:lstStyle/>
          <a:p>
            <a:pPr marL="171450" marR="0" lvl="0" indent="-17145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Critère principal </a:t>
            </a:r>
            <a:r>
              <a:rPr kumimoji="0" lang="fr-FR" sz="1200" b="0"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 </a:t>
            </a:r>
          </a:p>
          <a:p>
            <a:pPr marL="514350" marR="0" lvl="1" indent="-17145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200" b="0"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Survie globale en non-infériorité</a:t>
            </a:r>
          </a:p>
          <a:p>
            <a:pPr marL="514350" marR="0" lvl="1" indent="-17145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200" b="0"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puis Survie globale en supériorité</a:t>
            </a:r>
          </a:p>
          <a:p>
            <a:pPr marL="171450" marR="0" lvl="0" indent="-17145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Critères secondaires </a:t>
            </a:r>
            <a:r>
              <a:rPr kumimoji="0" lang="fr-FR" sz="1200" b="0"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 </a:t>
            </a:r>
          </a:p>
          <a:p>
            <a:pPr marL="514350" marR="0" lvl="1" indent="-17145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200" b="0"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Survie sans progression</a:t>
            </a:r>
          </a:p>
          <a:p>
            <a:pPr marL="514350" marR="0" lvl="1" indent="-17145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200" b="0"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Taux de réponse</a:t>
            </a:r>
          </a:p>
          <a:p>
            <a:pPr marL="514350" marR="0" lvl="1" indent="-17145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200" b="0"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Tolérance</a:t>
            </a:r>
          </a:p>
        </p:txBody>
      </p:sp>
    </p:spTree>
    <p:extLst>
      <p:ext uri="{BB962C8B-B14F-4D97-AF65-F5344CB8AC3E}">
        <p14:creationId xmlns:p14="http://schemas.microsoft.com/office/powerpoint/2010/main" val="25054755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re 11"/>
          <p:cNvSpPr>
            <a:spLocks noGrp="1"/>
          </p:cNvSpPr>
          <p:nvPr>
            <p:ph type="title"/>
          </p:nvPr>
        </p:nvSpPr>
        <p:spPr/>
        <p:txBody>
          <a:bodyPr>
            <a:normAutofit/>
          </a:bodyPr>
          <a:lstStyle/>
          <a:p>
            <a:r>
              <a:rPr lang="fr-FR" sz="2000" dirty="0" err="1"/>
              <a:t>Dorafenib</a:t>
            </a:r>
            <a:r>
              <a:rPr lang="fr-FR" sz="2000" dirty="0"/>
              <a:t> vs sorafenib en L1 du CHC avancé</a:t>
            </a:r>
          </a:p>
        </p:txBody>
      </p:sp>
      <p:sp>
        <p:nvSpPr>
          <p:cNvPr id="7" name="Espace réservé du contenu 6"/>
          <p:cNvSpPr>
            <a:spLocks noGrp="1"/>
          </p:cNvSpPr>
          <p:nvPr>
            <p:ph sz="half" idx="1"/>
          </p:nvPr>
        </p:nvSpPr>
        <p:spPr>
          <a:xfrm>
            <a:off x="190500" y="821933"/>
            <a:ext cx="3494289" cy="3770309"/>
          </a:xfrm>
        </p:spPr>
        <p:txBody>
          <a:bodyPr/>
          <a:lstStyle/>
          <a:p>
            <a:pPr>
              <a:spcAft>
                <a:spcPts val="600"/>
              </a:spcAft>
            </a:pPr>
            <a:r>
              <a:rPr lang="fr-FR" sz="1400" dirty="0"/>
              <a:t>Population incluse attendue :</a:t>
            </a:r>
          </a:p>
          <a:p>
            <a:pPr lvl="1">
              <a:spcAft>
                <a:spcPts val="600"/>
              </a:spcAft>
            </a:pPr>
            <a:r>
              <a:rPr lang="fr-FR" sz="1200" dirty="0"/>
              <a:t>87% BCLC C ; 53% AFP &gt;400  </a:t>
            </a:r>
          </a:p>
          <a:p>
            <a:pPr lvl="1">
              <a:spcAft>
                <a:spcPts val="600"/>
              </a:spcAft>
            </a:pPr>
            <a:r>
              <a:rPr lang="fr-FR" sz="1200" dirty="0"/>
              <a:t>90% VHB (étude chinoise)</a:t>
            </a:r>
          </a:p>
          <a:p>
            <a:pPr>
              <a:spcAft>
                <a:spcPts val="600"/>
              </a:spcAft>
            </a:pPr>
            <a:r>
              <a:rPr lang="fr-FR" sz="1400" dirty="0"/>
              <a:t>Etude positive dans son critère de jugement principal : la survie globale</a:t>
            </a:r>
          </a:p>
          <a:p>
            <a:pPr lvl="1">
              <a:spcAft>
                <a:spcPts val="600"/>
              </a:spcAft>
            </a:pPr>
            <a:r>
              <a:rPr lang="fr-FR" sz="1200" dirty="0"/>
              <a:t>Médiane 12,1 vs 10,3 mois</a:t>
            </a:r>
          </a:p>
          <a:p>
            <a:pPr lvl="1">
              <a:spcAft>
                <a:spcPts val="600"/>
              </a:spcAft>
            </a:pPr>
            <a:r>
              <a:rPr lang="fr-FR" sz="1200" dirty="0"/>
              <a:t>HR=0,83 [IC95% : 0,70-0,99], p=0,036</a:t>
            </a:r>
          </a:p>
          <a:p>
            <a:pPr lvl="1">
              <a:spcAft>
                <a:spcPts val="600"/>
              </a:spcAft>
            </a:pPr>
            <a:r>
              <a:rPr lang="fr-FR" sz="1200" dirty="0"/>
              <a:t>Pas de différence en survie sans progression, en taux de réponse</a:t>
            </a:r>
          </a:p>
          <a:p>
            <a:pPr lvl="1">
              <a:spcAft>
                <a:spcPts val="600"/>
              </a:spcAft>
            </a:pPr>
            <a:r>
              <a:rPr lang="fr-FR" sz="1200" dirty="0"/>
              <a:t>Moins d’EI de grade 3</a:t>
            </a:r>
          </a:p>
          <a:p>
            <a:pPr lvl="1">
              <a:spcAft>
                <a:spcPts val="600"/>
              </a:spcAft>
            </a:pPr>
            <a:r>
              <a:rPr lang="fr-FR" sz="1200" dirty="0"/>
              <a:t>Profil de toxicité similaires</a:t>
            </a:r>
          </a:p>
        </p:txBody>
      </p:sp>
      <p:sp>
        <p:nvSpPr>
          <p:cNvPr id="8" name="ZoneTexte 7">
            <a:extLst>
              <a:ext uri="{FF2B5EF4-FFF2-40B4-BE49-F238E27FC236}">
                <a16:creationId xmlns:a16="http://schemas.microsoft.com/office/drawing/2014/main" id="{BEA27FD9-7224-7541-B3D3-59AB75CC7F46}"/>
              </a:ext>
            </a:extLst>
          </p:cNvPr>
          <p:cNvSpPr txBox="1"/>
          <p:nvPr/>
        </p:nvSpPr>
        <p:spPr>
          <a:xfrm>
            <a:off x="-3048" y="4912668"/>
            <a:ext cx="2063385"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Feng Bi et al., ASCO2020, Abs 4506</a:t>
            </a:r>
          </a:p>
        </p:txBody>
      </p:sp>
      <p:sp>
        <p:nvSpPr>
          <p:cNvPr id="12" name="Rectangle à coins arrondis 6">
            <a:extLst>
              <a:ext uri="{FF2B5EF4-FFF2-40B4-BE49-F238E27FC236}">
                <a16:creationId xmlns:a16="http://schemas.microsoft.com/office/drawing/2014/main" id="{6E2AEF37-E303-4B88-BB57-7B37F853E851}"/>
              </a:ext>
            </a:extLst>
          </p:cNvPr>
          <p:cNvSpPr/>
          <p:nvPr/>
        </p:nvSpPr>
        <p:spPr>
          <a:xfrm>
            <a:off x="3902092" y="1242020"/>
            <a:ext cx="4826272" cy="3105048"/>
          </a:xfrm>
          <a:prstGeom prst="roundRect">
            <a:avLst>
              <a:gd name="adj" fmla="val 2855"/>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grpSp>
        <p:nvGrpSpPr>
          <p:cNvPr id="13" name="Group 13">
            <a:extLst>
              <a:ext uri="{FF2B5EF4-FFF2-40B4-BE49-F238E27FC236}">
                <a16:creationId xmlns:a16="http://schemas.microsoft.com/office/drawing/2014/main" id="{1F6815DB-0B0F-4047-B0C7-CCCC5E301502}"/>
              </a:ext>
            </a:extLst>
          </p:cNvPr>
          <p:cNvGrpSpPr/>
          <p:nvPr/>
        </p:nvGrpSpPr>
        <p:grpSpPr>
          <a:xfrm>
            <a:off x="4171239" y="1384046"/>
            <a:ext cx="4557125" cy="2611681"/>
            <a:chOff x="2784297" y="2188396"/>
            <a:chExt cx="6328881" cy="2856215"/>
          </a:xfrm>
        </p:grpSpPr>
        <p:graphicFrame>
          <p:nvGraphicFramePr>
            <p:cNvPr id="14" name="Chart 9">
              <a:extLst>
                <a:ext uri="{FF2B5EF4-FFF2-40B4-BE49-F238E27FC236}">
                  <a16:creationId xmlns:a16="http://schemas.microsoft.com/office/drawing/2014/main" id="{94093FEB-3CC1-4203-88C5-1FF63F531E31}"/>
                </a:ext>
              </a:extLst>
            </p:cNvPr>
            <p:cNvGraphicFramePr/>
            <p:nvPr/>
          </p:nvGraphicFramePr>
          <p:xfrm>
            <a:off x="2784297" y="2188396"/>
            <a:ext cx="6328881" cy="2856215"/>
          </p:xfrm>
          <a:graphic>
            <a:graphicData uri="http://schemas.openxmlformats.org/drawingml/2006/chart">
              <c:chart xmlns:c="http://schemas.openxmlformats.org/drawingml/2006/chart" xmlns:r="http://schemas.openxmlformats.org/officeDocument/2006/relationships" r:id="rId2"/>
            </a:graphicData>
          </a:graphic>
        </p:graphicFrame>
        <p:sp>
          <p:nvSpPr>
            <p:cNvPr id="15" name="Freeform: Shape 2">
              <a:extLst>
                <a:ext uri="{FF2B5EF4-FFF2-40B4-BE49-F238E27FC236}">
                  <a16:creationId xmlns:a16="http://schemas.microsoft.com/office/drawing/2014/main" id="{43735AD1-8485-45AE-8BF3-78F19AD599A9}"/>
                </a:ext>
              </a:extLst>
            </p:cNvPr>
            <p:cNvSpPr/>
            <p:nvPr/>
          </p:nvSpPr>
          <p:spPr bwMode="auto">
            <a:xfrm>
              <a:off x="3509360" y="2350037"/>
              <a:ext cx="5054506" cy="1731174"/>
            </a:xfrm>
            <a:custGeom>
              <a:avLst/>
              <a:gdLst>
                <a:gd name="connsiteX0" fmla="*/ 0 w 4846959"/>
                <a:gd name="connsiteY0" fmla="*/ 0 h 1640165"/>
                <a:gd name="connsiteX1" fmla="*/ 124690 w 4846959"/>
                <a:gd name="connsiteY1" fmla="*/ 0 h 1640165"/>
                <a:gd name="connsiteX2" fmla="*/ 185437 w 4846959"/>
                <a:gd name="connsiteY2" fmla="*/ 38366 h 1640165"/>
                <a:gd name="connsiteX3" fmla="*/ 274959 w 4846959"/>
                <a:gd name="connsiteY3" fmla="*/ 111902 h 1640165"/>
                <a:gd name="connsiteX4" fmla="*/ 351692 w 4846959"/>
                <a:gd name="connsiteY4" fmla="*/ 166254 h 1640165"/>
                <a:gd name="connsiteX5" fmla="*/ 402847 w 4846959"/>
                <a:gd name="connsiteY5" fmla="*/ 236593 h 1640165"/>
                <a:gd name="connsiteX6" fmla="*/ 463594 w 4846959"/>
                <a:gd name="connsiteY6" fmla="*/ 316523 h 1640165"/>
                <a:gd name="connsiteX7" fmla="*/ 549918 w 4846959"/>
                <a:gd name="connsiteY7" fmla="*/ 399650 h 1640165"/>
                <a:gd name="connsiteX8" fmla="*/ 594679 w 4846959"/>
                <a:gd name="connsiteY8" fmla="*/ 454003 h 1640165"/>
                <a:gd name="connsiteX9" fmla="*/ 626651 w 4846959"/>
                <a:gd name="connsiteY9" fmla="*/ 466791 h 1640165"/>
                <a:gd name="connsiteX10" fmla="*/ 642637 w 4846959"/>
                <a:gd name="connsiteY10" fmla="*/ 495566 h 1640165"/>
                <a:gd name="connsiteX11" fmla="*/ 716173 w 4846959"/>
                <a:gd name="connsiteY11" fmla="*/ 556313 h 1640165"/>
                <a:gd name="connsiteX12" fmla="*/ 767328 w 4846959"/>
                <a:gd name="connsiteY12" fmla="*/ 578694 h 1640165"/>
                <a:gd name="connsiteX13" fmla="*/ 783314 w 4846959"/>
                <a:gd name="connsiteY13" fmla="*/ 607468 h 1640165"/>
                <a:gd name="connsiteX14" fmla="*/ 812089 w 4846959"/>
                <a:gd name="connsiteY14" fmla="*/ 629849 h 1640165"/>
                <a:gd name="connsiteX15" fmla="*/ 904808 w 4846959"/>
                <a:gd name="connsiteY15" fmla="*/ 693793 h 1640165"/>
                <a:gd name="connsiteX16" fmla="*/ 987935 w 4846959"/>
                <a:gd name="connsiteY16" fmla="*/ 748145 h 1640165"/>
                <a:gd name="connsiteX17" fmla="*/ 1042288 w 4846959"/>
                <a:gd name="connsiteY17" fmla="*/ 767329 h 1640165"/>
                <a:gd name="connsiteX18" fmla="*/ 1093443 w 4846959"/>
                <a:gd name="connsiteY18" fmla="*/ 805695 h 1640165"/>
                <a:gd name="connsiteX19" fmla="*/ 1109429 w 4846959"/>
                <a:gd name="connsiteY19" fmla="*/ 831273 h 1640165"/>
                <a:gd name="connsiteX20" fmla="*/ 1189359 w 4846959"/>
                <a:gd name="connsiteY20" fmla="*/ 908005 h 1640165"/>
                <a:gd name="connsiteX21" fmla="*/ 1237317 w 4846959"/>
                <a:gd name="connsiteY21" fmla="*/ 933583 h 1640165"/>
                <a:gd name="connsiteX22" fmla="*/ 1275683 w 4846959"/>
                <a:gd name="connsiteY22" fmla="*/ 952766 h 1640165"/>
                <a:gd name="connsiteX23" fmla="*/ 1320444 w 4846959"/>
                <a:gd name="connsiteY23" fmla="*/ 965555 h 1640165"/>
                <a:gd name="connsiteX24" fmla="*/ 1326839 w 4846959"/>
                <a:gd name="connsiteY24" fmla="*/ 981541 h 1640165"/>
                <a:gd name="connsiteX25" fmla="*/ 1352416 w 4846959"/>
                <a:gd name="connsiteY25" fmla="*/ 994330 h 1640165"/>
                <a:gd name="connsiteX26" fmla="*/ 1384388 w 4846959"/>
                <a:gd name="connsiteY26" fmla="*/ 1016710 h 1640165"/>
                <a:gd name="connsiteX27" fmla="*/ 1432346 w 4846959"/>
                <a:gd name="connsiteY27" fmla="*/ 1035894 h 1640165"/>
                <a:gd name="connsiteX28" fmla="*/ 1445135 w 4846959"/>
                <a:gd name="connsiteY28" fmla="*/ 1051880 h 1640165"/>
                <a:gd name="connsiteX29" fmla="*/ 1467516 w 4846959"/>
                <a:gd name="connsiteY29" fmla="*/ 1074260 h 1640165"/>
                <a:gd name="connsiteX30" fmla="*/ 1486699 w 4846959"/>
                <a:gd name="connsiteY30" fmla="*/ 1096640 h 1640165"/>
                <a:gd name="connsiteX31" fmla="*/ 1544248 w 4846959"/>
                <a:gd name="connsiteY31" fmla="*/ 1122218 h 1640165"/>
                <a:gd name="connsiteX32" fmla="*/ 1582615 w 4846959"/>
                <a:gd name="connsiteY32" fmla="*/ 1125415 h 1640165"/>
                <a:gd name="connsiteX33" fmla="*/ 1614587 w 4846959"/>
                <a:gd name="connsiteY33" fmla="*/ 1138204 h 1640165"/>
                <a:gd name="connsiteX34" fmla="*/ 1652953 w 4846959"/>
                <a:gd name="connsiteY34" fmla="*/ 1154190 h 1640165"/>
                <a:gd name="connsiteX35" fmla="*/ 1691320 w 4846959"/>
                <a:gd name="connsiteY35" fmla="*/ 1176570 h 1640165"/>
                <a:gd name="connsiteX36" fmla="*/ 1716897 w 4846959"/>
                <a:gd name="connsiteY36" fmla="*/ 1211740 h 1640165"/>
                <a:gd name="connsiteX37" fmla="*/ 1752067 w 4846959"/>
                <a:gd name="connsiteY37" fmla="*/ 1224529 h 1640165"/>
                <a:gd name="connsiteX38" fmla="*/ 1812814 w 4846959"/>
                <a:gd name="connsiteY38" fmla="*/ 1243712 h 1640165"/>
                <a:gd name="connsiteX39" fmla="*/ 1867166 w 4846959"/>
                <a:gd name="connsiteY39" fmla="*/ 1262895 h 1640165"/>
                <a:gd name="connsiteX40" fmla="*/ 1940702 w 4846959"/>
                <a:gd name="connsiteY40" fmla="*/ 1272487 h 1640165"/>
                <a:gd name="connsiteX41" fmla="*/ 2001448 w 4846959"/>
                <a:gd name="connsiteY41" fmla="*/ 1275684 h 1640165"/>
                <a:gd name="connsiteX42" fmla="*/ 2046209 w 4846959"/>
                <a:gd name="connsiteY42" fmla="*/ 1288473 h 1640165"/>
                <a:gd name="connsiteX43" fmla="*/ 2097365 w 4846959"/>
                <a:gd name="connsiteY43" fmla="*/ 1314050 h 1640165"/>
                <a:gd name="connsiteX44" fmla="*/ 2154914 w 4846959"/>
                <a:gd name="connsiteY44" fmla="*/ 1323642 h 1640165"/>
                <a:gd name="connsiteX45" fmla="*/ 2244436 w 4846959"/>
                <a:gd name="connsiteY45" fmla="*/ 1355614 h 1640165"/>
                <a:gd name="connsiteX46" fmla="*/ 2372324 w 4846959"/>
                <a:gd name="connsiteY46" fmla="*/ 1374797 h 1640165"/>
                <a:gd name="connsiteX47" fmla="*/ 2429874 w 4846959"/>
                <a:gd name="connsiteY47" fmla="*/ 1393980 h 1640165"/>
                <a:gd name="connsiteX48" fmla="*/ 2541776 w 4846959"/>
                <a:gd name="connsiteY48" fmla="*/ 1419558 h 1640165"/>
                <a:gd name="connsiteX49" fmla="*/ 2672861 w 4846959"/>
                <a:gd name="connsiteY49" fmla="*/ 1470713 h 1640165"/>
                <a:gd name="connsiteX50" fmla="*/ 2733608 w 4846959"/>
                <a:gd name="connsiteY50" fmla="*/ 1483502 h 1640165"/>
                <a:gd name="connsiteX51" fmla="*/ 2800749 w 4846959"/>
                <a:gd name="connsiteY51" fmla="*/ 1499488 h 1640165"/>
                <a:gd name="connsiteX52" fmla="*/ 2951018 w 4846959"/>
                <a:gd name="connsiteY52" fmla="*/ 1502685 h 1640165"/>
                <a:gd name="connsiteX53" fmla="*/ 3024553 w 4846959"/>
                <a:gd name="connsiteY53" fmla="*/ 1525066 h 1640165"/>
                <a:gd name="connsiteX54" fmla="*/ 3072511 w 4846959"/>
                <a:gd name="connsiteY54" fmla="*/ 1557038 h 1640165"/>
                <a:gd name="connsiteX55" fmla="*/ 3181216 w 4846959"/>
                <a:gd name="connsiteY55" fmla="*/ 1576221 h 1640165"/>
                <a:gd name="connsiteX56" fmla="*/ 3277132 w 4846959"/>
                <a:gd name="connsiteY56" fmla="*/ 1592207 h 1640165"/>
                <a:gd name="connsiteX57" fmla="*/ 3449781 w 4846959"/>
                <a:gd name="connsiteY57" fmla="*/ 1608193 h 1640165"/>
                <a:gd name="connsiteX58" fmla="*/ 3648008 w 4846959"/>
                <a:gd name="connsiteY58" fmla="*/ 1604996 h 1640165"/>
                <a:gd name="connsiteX59" fmla="*/ 3648008 w 4846959"/>
                <a:gd name="connsiteY59" fmla="*/ 1604996 h 1640165"/>
                <a:gd name="connsiteX60" fmla="*/ 3657600 w 4846959"/>
                <a:gd name="connsiteY60" fmla="*/ 1633770 h 1640165"/>
                <a:gd name="connsiteX61" fmla="*/ 4846959 w 4846959"/>
                <a:gd name="connsiteY61" fmla="*/ 1640165 h 1640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4846959" h="1640165">
                  <a:moveTo>
                    <a:pt x="0" y="0"/>
                  </a:moveTo>
                  <a:lnTo>
                    <a:pt x="124690" y="0"/>
                  </a:lnTo>
                  <a:lnTo>
                    <a:pt x="185437" y="38366"/>
                  </a:lnTo>
                  <a:lnTo>
                    <a:pt x="274959" y="111902"/>
                  </a:lnTo>
                  <a:lnTo>
                    <a:pt x="351692" y="166254"/>
                  </a:lnTo>
                  <a:lnTo>
                    <a:pt x="402847" y="236593"/>
                  </a:lnTo>
                  <a:lnTo>
                    <a:pt x="463594" y="316523"/>
                  </a:lnTo>
                  <a:lnTo>
                    <a:pt x="549918" y="399650"/>
                  </a:lnTo>
                  <a:lnTo>
                    <a:pt x="594679" y="454003"/>
                  </a:lnTo>
                  <a:lnTo>
                    <a:pt x="626651" y="466791"/>
                  </a:lnTo>
                  <a:lnTo>
                    <a:pt x="642637" y="495566"/>
                  </a:lnTo>
                  <a:lnTo>
                    <a:pt x="716173" y="556313"/>
                  </a:lnTo>
                  <a:lnTo>
                    <a:pt x="767328" y="578694"/>
                  </a:lnTo>
                  <a:lnTo>
                    <a:pt x="783314" y="607468"/>
                  </a:lnTo>
                  <a:lnTo>
                    <a:pt x="812089" y="629849"/>
                  </a:lnTo>
                  <a:lnTo>
                    <a:pt x="904808" y="693793"/>
                  </a:lnTo>
                  <a:lnTo>
                    <a:pt x="987935" y="748145"/>
                  </a:lnTo>
                  <a:lnTo>
                    <a:pt x="1042288" y="767329"/>
                  </a:lnTo>
                  <a:lnTo>
                    <a:pt x="1093443" y="805695"/>
                  </a:lnTo>
                  <a:lnTo>
                    <a:pt x="1109429" y="831273"/>
                  </a:lnTo>
                  <a:lnTo>
                    <a:pt x="1189359" y="908005"/>
                  </a:lnTo>
                  <a:lnTo>
                    <a:pt x="1237317" y="933583"/>
                  </a:lnTo>
                  <a:lnTo>
                    <a:pt x="1275683" y="952766"/>
                  </a:lnTo>
                  <a:lnTo>
                    <a:pt x="1320444" y="965555"/>
                  </a:lnTo>
                  <a:lnTo>
                    <a:pt x="1326839" y="981541"/>
                  </a:lnTo>
                  <a:lnTo>
                    <a:pt x="1352416" y="994330"/>
                  </a:lnTo>
                  <a:lnTo>
                    <a:pt x="1384388" y="1016710"/>
                  </a:lnTo>
                  <a:lnTo>
                    <a:pt x="1432346" y="1035894"/>
                  </a:lnTo>
                  <a:lnTo>
                    <a:pt x="1445135" y="1051880"/>
                  </a:lnTo>
                  <a:lnTo>
                    <a:pt x="1467516" y="1074260"/>
                  </a:lnTo>
                  <a:lnTo>
                    <a:pt x="1486699" y="1096640"/>
                  </a:lnTo>
                  <a:lnTo>
                    <a:pt x="1544248" y="1122218"/>
                  </a:lnTo>
                  <a:lnTo>
                    <a:pt x="1582615" y="1125415"/>
                  </a:lnTo>
                  <a:lnTo>
                    <a:pt x="1614587" y="1138204"/>
                  </a:lnTo>
                  <a:lnTo>
                    <a:pt x="1652953" y="1154190"/>
                  </a:lnTo>
                  <a:lnTo>
                    <a:pt x="1691320" y="1176570"/>
                  </a:lnTo>
                  <a:lnTo>
                    <a:pt x="1716897" y="1211740"/>
                  </a:lnTo>
                  <a:lnTo>
                    <a:pt x="1752067" y="1224529"/>
                  </a:lnTo>
                  <a:lnTo>
                    <a:pt x="1812814" y="1243712"/>
                  </a:lnTo>
                  <a:lnTo>
                    <a:pt x="1867166" y="1262895"/>
                  </a:lnTo>
                  <a:lnTo>
                    <a:pt x="1940702" y="1272487"/>
                  </a:lnTo>
                  <a:lnTo>
                    <a:pt x="2001448" y="1275684"/>
                  </a:lnTo>
                  <a:lnTo>
                    <a:pt x="2046209" y="1288473"/>
                  </a:lnTo>
                  <a:lnTo>
                    <a:pt x="2097365" y="1314050"/>
                  </a:lnTo>
                  <a:lnTo>
                    <a:pt x="2154914" y="1323642"/>
                  </a:lnTo>
                  <a:lnTo>
                    <a:pt x="2244436" y="1355614"/>
                  </a:lnTo>
                  <a:lnTo>
                    <a:pt x="2372324" y="1374797"/>
                  </a:lnTo>
                  <a:lnTo>
                    <a:pt x="2429874" y="1393980"/>
                  </a:lnTo>
                  <a:lnTo>
                    <a:pt x="2541776" y="1419558"/>
                  </a:lnTo>
                  <a:lnTo>
                    <a:pt x="2672861" y="1470713"/>
                  </a:lnTo>
                  <a:lnTo>
                    <a:pt x="2733608" y="1483502"/>
                  </a:lnTo>
                  <a:lnTo>
                    <a:pt x="2800749" y="1499488"/>
                  </a:lnTo>
                  <a:lnTo>
                    <a:pt x="2951018" y="1502685"/>
                  </a:lnTo>
                  <a:lnTo>
                    <a:pt x="3024553" y="1525066"/>
                  </a:lnTo>
                  <a:lnTo>
                    <a:pt x="3072511" y="1557038"/>
                  </a:lnTo>
                  <a:lnTo>
                    <a:pt x="3181216" y="1576221"/>
                  </a:lnTo>
                  <a:lnTo>
                    <a:pt x="3277132" y="1592207"/>
                  </a:lnTo>
                  <a:lnTo>
                    <a:pt x="3449781" y="1608193"/>
                  </a:lnTo>
                  <a:lnTo>
                    <a:pt x="3648008" y="1604996"/>
                  </a:lnTo>
                  <a:lnTo>
                    <a:pt x="3648008" y="1604996"/>
                  </a:lnTo>
                  <a:lnTo>
                    <a:pt x="3657600" y="1633770"/>
                  </a:lnTo>
                  <a:lnTo>
                    <a:pt x="4846959" y="1640165"/>
                  </a:lnTo>
                </a:path>
              </a:pathLst>
            </a:custGeom>
            <a:noFill/>
            <a:ln w="25400" cap="flat" cmpd="sng" algn="ctr">
              <a:solidFill>
                <a:srgbClr val="C00000"/>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68580" tIns="34290" rIns="68580" bIns="34290" numCol="1" rtlCol="0" anchor="t" anchorCtr="0" compatLnSpc="1">
              <a:prstTxWarp prst="textNoShape">
                <a:avLst/>
              </a:prstTxWarp>
            </a:bodyP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80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16" name="Freeform: Shape 4">
              <a:extLst>
                <a:ext uri="{FF2B5EF4-FFF2-40B4-BE49-F238E27FC236}">
                  <a16:creationId xmlns:a16="http://schemas.microsoft.com/office/drawing/2014/main" id="{1F4F0DEF-8329-4267-AAB0-9A1D6679AB9E}"/>
                </a:ext>
              </a:extLst>
            </p:cNvPr>
            <p:cNvSpPr/>
            <p:nvPr/>
          </p:nvSpPr>
          <p:spPr>
            <a:xfrm>
              <a:off x="3527278" y="2347864"/>
              <a:ext cx="4862185" cy="1847459"/>
            </a:xfrm>
            <a:custGeom>
              <a:avLst/>
              <a:gdLst>
                <a:gd name="connsiteX0" fmla="*/ 0 w 4662534"/>
                <a:gd name="connsiteY0" fmla="*/ 0 h 1750337"/>
                <a:gd name="connsiteX1" fmla="*/ 105624 w 4662534"/>
                <a:gd name="connsiteY1" fmla="*/ 27161 h 1750337"/>
                <a:gd name="connsiteX2" fmla="*/ 135802 w 4662534"/>
                <a:gd name="connsiteY2" fmla="*/ 39232 h 1750337"/>
                <a:gd name="connsiteX3" fmla="*/ 175034 w 4662534"/>
                <a:gd name="connsiteY3" fmla="*/ 39232 h 1750337"/>
                <a:gd name="connsiteX4" fmla="*/ 229354 w 4662534"/>
                <a:gd name="connsiteY4" fmla="*/ 93552 h 1750337"/>
                <a:gd name="connsiteX5" fmla="*/ 295747 w 4662534"/>
                <a:gd name="connsiteY5" fmla="*/ 159945 h 1750337"/>
                <a:gd name="connsiteX6" fmla="*/ 341014 w 4662534"/>
                <a:gd name="connsiteY6" fmla="*/ 205212 h 1750337"/>
                <a:gd name="connsiteX7" fmla="*/ 368174 w 4662534"/>
                <a:gd name="connsiteY7" fmla="*/ 256515 h 1750337"/>
                <a:gd name="connsiteX8" fmla="*/ 401370 w 4662534"/>
                <a:gd name="connsiteY8" fmla="*/ 313854 h 1750337"/>
                <a:gd name="connsiteX9" fmla="*/ 455691 w 4662534"/>
                <a:gd name="connsiteY9" fmla="*/ 392317 h 1750337"/>
                <a:gd name="connsiteX10" fmla="*/ 488887 w 4662534"/>
                <a:gd name="connsiteY10" fmla="*/ 392317 h 1750337"/>
                <a:gd name="connsiteX11" fmla="*/ 531136 w 4662534"/>
                <a:gd name="connsiteY11" fmla="*/ 425513 h 1750337"/>
                <a:gd name="connsiteX12" fmla="*/ 597529 w 4662534"/>
                <a:gd name="connsiteY12" fmla="*/ 470781 h 1750337"/>
                <a:gd name="connsiteX13" fmla="*/ 624689 w 4662534"/>
                <a:gd name="connsiteY13" fmla="*/ 522084 h 1750337"/>
                <a:gd name="connsiteX14" fmla="*/ 666938 w 4662534"/>
                <a:gd name="connsiteY14" fmla="*/ 561315 h 1750337"/>
                <a:gd name="connsiteX15" fmla="*/ 727295 w 4662534"/>
                <a:gd name="connsiteY15" fmla="*/ 603565 h 1750337"/>
                <a:gd name="connsiteX16" fmla="*/ 787651 w 4662534"/>
                <a:gd name="connsiteY16" fmla="*/ 630725 h 1750337"/>
                <a:gd name="connsiteX17" fmla="*/ 811794 w 4662534"/>
                <a:gd name="connsiteY17" fmla="*/ 639779 h 1750337"/>
                <a:gd name="connsiteX18" fmla="*/ 838954 w 4662534"/>
                <a:gd name="connsiteY18" fmla="*/ 657885 h 1750337"/>
                <a:gd name="connsiteX19" fmla="*/ 884222 w 4662534"/>
                <a:gd name="connsiteY19" fmla="*/ 706171 h 1750337"/>
                <a:gd name="connsiteX20" fmla="*/ 959667 w 4662534"/>
                <a:gd name="connsiteY20" fmla="*/ 781616 h 1750337"/>
                <a:gd name="connsiteX21" fmla="*/ 1010970 w 4662534"/>
                <a:gd name="connsiteY21" fmla="*/ 848008 h 1750337"/>
                <a:gd name="connsiteX22" fmla="*/ 1077362 w 4662534"/>
                <a:gd name="connsiteY22" fmla="*/ 941561 h 1750337"/>
                <a:gd name="connsiteX23" fmla="*/ 1140736 w 4662534"/>
                <a:gd name="connsiteY23" fmla="*/ 1004935 h 1750337"/>
                <a:gd name="connsiteX24" fmla="*/ 1306717 w 4662534"/>
                <a:gd name="connsiteY24" fmla="*/ 1086416 h 1750337"/>
                <a:gd name="connsiteX25" fmla="*/ 1484768 w 4662534"/>
                <a:gd name="connsiteY25" fmla="*/ 1149790 h 1750337"/>
                <a:gd name="connsiteX26" fmla="*/ 1514946 w 4662534"/>
                <a:gd name="connsiteY26" fmla="*/ 1173933 h 1750337"/>
                <a:gd name="connsiteX27" fmla="*/ 1587374 w 4662534"/>
                <a:gd name="connsiteY27" fmla="*/ 1204111 h 1750337"/>
                <a:gd name="connsiteX28" fmla="*/ 1620570 w 4662534"/>
                <a:gd name="connsiteY28" fmla="*/ 1210147 h 1750337"/>
                <a:gd name="connsiteX29" fmla="*/ 1668855 w 4662534"/>
                <a:gd name="connsiteY29" fmla="*/ 1216183 h 1750337"/>
                <a:gd name="connsiteX30" fmla="*/ 1692998 w 4662534"/>
                <a:gd name="connsiteY30" fmla="*/ 1261450 h 1750337"/>
                <a:gd name="connsiteX31" fmla="*/ 1729212 w 4662534"/>
                <a:gd name="connsiteY31" fmla="*/ 1288610 h 1750337"/>
                <a:gd name="connsiteX32" fmla="*/ 1783533 w 4662534"/>
                <a:gd name="connsiteY32" fmla="*/ 1324824 h 1750337"/>
                <a:gd name="connsiteX33" fmla="*/ 1807675 w 4662534"/>
                <a:gd name="connsiteY33" fmla="*/ 1361038 h 1750337"/>
                <a:gd name="connsiteX34" fmla="*/ 1904245 w 4662534"/>
                <a:gd name="connsiteY34" fmla="*/ 1385181 h 1750337"/>
                <a:gd name="connsiteX35" fmla="*/ 1925370 w 4662534"/>
                <a:gd name="connsiteY35" fmla="*/ 1412341 h 1750337"/>
                <a:gd name="connsiteX36" fmla="*/ 2018923 w 4662534"/>
                <a:gd name="connsiteY36" fmla="*/ 1442519 h 1750337"/>
                <a:gd name="connsiteX37" fmla="*/ 2106439 w 4662534"/>
                <a:gd name="connsiteY37" fmla="*/ 1466662 h 1750337"/>
                <a:gd name="connsiteX38" fmla="*/ 2215081 w 4662534"/>
                <a:gd name="connsiteY38" fmla="*/ 1475715 h 1750337"/>
                <a:gd name="connsiteX39" fmla="*/ 2263366 w 4662534"/>
                <a:gd name="connsiteY39" fmla="*/ 1527018 h 1750337"/>
                <a:gd name="connsiteX40" fmla="*/ 2420293 w 4662534"/>
                <a:gd name="connsiteY40" fmla="*/ 1539089 h 1750337"/>
                <a:gd name="connsiteX41" fmla="*/ 2450471 w 4662534"/>
                <a:gd name="connsiteY41" fmla="*/ 1551161 h 1750337"/>
                <a:gd name="connsiteX42" fmla="*/ 2501774 w 4662534"/>
                <a:gd name="connsiteY42" fmla="*/ 1551161 h 1750337"/>
                <a:gd name="connsiteX43" fmla="*/ 2537988 w 4662534"/>
                <a:gd name="connsiteY43" fmla="*/ 1566250 h 1750337"/>
                <a:gd name="connsiteX44" fmla="*/ 2571184 w 4662534"/>
                <a:gd name="connsiteY44" fmla="*/ 1572285 h 1750337"/>
                <a:gd name="connsiteX45" fmla="*/ 2583255 w 4662534"/>
                <a:gd name="connsiteY45" fmla="*/ 1581339 h 1750337"/>
                <a:gd name="connsiteX46" fmla="*/ 2628523 w 4662534"/>
                <a:gd name="connsiteY46" fmla="*/ 1581339 h 1750337"/>
                <a:gd name="connsiteX47" fmla="*/ 2628523 w 4662534"/>
                <a:gd name="connsiteY47" fmla="*/ 1581339 h 1750337"/>
                <a:gd name="connsiteX48" fmla="*/ 2682843 w 4662534"/>
                <a:gd name="connsiteY48" fmla="*/ 1596428 h 1750337"/>
                <a:gd name="connsiteX49" fmla="*/ 2697933 w 4662534"/>
                <a:gd name="connsiteY49" fmla="*/ 1608499 h 1750337"/>
                <a:gd name="connsiteX50" fmla="*/ 2830717 w 4662534"/>
                <a:gd name="connsiteY50" fmla="*/ 1620571 h 1750337"/>
                <a:gd name="connsiteX51" fmla="*/ 2857877 w 4662534"/>
                <a:gd name="connsiteY51" fmla="*/ 1659802 h 1750337"/>
                <a:gd name="connsiteX52" fmla="*/ 2909180 w 4662534"/>
                <a:gd name="connsiteY52" fmla="*/ 1659802 h 1750337"/>
                <a:gd name="connsiteX53" fmla="*/ 2909180 w 4662534"/>
                <a:gd name="connsiteY53" fmla="*/ 1659802 h 1750337"/>
                <a:gd name="connsiteX54" fmla="*/ 3069125 w 4662534"/>
                <a:gd name="connsiteY54" fmla="*/ 1680927 h 1750337"/>
                <a:gd name="connsiteX55" fmla="*/ 3069125 w 4662534"/>
                <a:gd name="connsiteY55" fmla="*/ 1680927 h 1750337"/>
                <a:gd name="connsiteX56" fmla="*/ 3162677 w 4662534"/>
                <a:gd name="connsiteY56" fmla="*/ 1680927 h 1750337"/>
                <a:gd name="connsiteX57" fmla="*/ 3162677 w 4662534"/>
                <a:gd name="connsiteY57" fmla="*/ 1705070 h 1750337"/>
                <a:gd name="connsiteX58" fmla="*/ 3226051 w 4662534"/>
                <a:gd name="connsiteY58" fmla="*/ 1705070 h 1750337"/>
                <a:gd name="connsiteX59" fmla="*/ 3235105 w 4662534"/>
                <a:gd name="connsiteY59" fmla="*/ 1714124 h 1750337"/>
                <a:gd name="connsiteX60" fmla="*/ 3262265 w 4662534"/>
                <a:gd name="connsiteY60" fmla="*/ 1714124 h 1750337"/>
                <a:gd name="connsiteX61" fmla="*/ 3262265 w 4662534"/>
                <a:gd name="connsiteY61" fmla="*/ 1714124 h 1750337"/>
                <a:gd name="connsiteX62" fmla="*/ 3401085 w 4662534"/>
                <a:gd name="connsiteY62" fmla="*/ 1714124 h 1750337"/>
                <a:gd name="connsiteX63" fmla="*/ 3401085 w 4662534"/>
                <a:gd name="connsiteY63" fmla="*/ 1750337 h 1750337"/>
                <a:gd name="connsiteX64" fmla="*/ 4662534 w 4662534"/>
                <a:gd name="connsiteY64" fmla="*/ 1750337 h 1750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662534" h="1750337">
                  <a:moveTo>
                    <a:pt x="0" y="0"/>
                  </a:moveTo>
                  <a:lnTo>
                    <a:pt x="105624" y="27161"/>
                  </a:lnTo>
                  <a:lnTo>
                    <a:pt x="135802" y="39232"/>
                  </a:lnTo>
                  <a:lnTo>
                    <a:pt x="175034" y="39232"/>
                  </a:lnTo>
                  <a:lnTo>
                    <a:pt x="229354" y="93552"/>
                  </a:lnTo>
                  <a:lnTo>
                    <a:pt x="295747" y="159945"/>
                  </a:lnTo>
                  <a:lnTo>
                    <a:pt x="341014" y="205212"/>
                  </a:lnTo>
                  <a:lnTo>
                    <a:pt x="368174" y="256515"/>
                  </a:lnTo>
                  <a:lnTo>
                    <a:pt x="401370" y="313854"/>
                  </a:lnTo>
                  <a:lnTo>
                    <a:pt x="455691" y="392317"/>
                  </a:lnTo>
                  <a:lnTo>
                    <a:pt x="488887" y="392317"/>
                  </a:lnTo>
                  <a:lnTo>
                    <a:pt x="531136" y="425513"/>
                  </a:lnTo>
                  <a:lnTo>
                    <a:pt x="597529" y="470781"/>
                  </a:lnTo>
                  <a:lnTo>
                    <a:pt x="624689" y="522084"/>
                  </a:lnTo>
                  <a:lnTo>
                    <a:pt x="666938" y="561315"/>
                  </a:lnTo>
                  <a:lnTo>
                    <a:pt x="727295" y="603565"/>
                  </a:lnTo>
                  <a:lnTo>
                    <a:pt x="787651" y="630725"/>
                  </a:lnTo>
                  <a:lnTo>
                    <a:pt x="811794" y="639779"/>
                  </a:lnTo>
                  <a:lnTo>
                    <a:pt x="838954" y="657885"/>
                  </a:lnTo>
                  <a:lnTo>
                    <a:pt x="884222" y="706171"/>
                  </a:lnTo>
                  <a:lnTo>
                    <a:pt x="959667" y="781616"/>
                  </a:lnTo>
                  <a:lnTo>
                    <a:pt x="1010970" y="848008"/>
                  </a:lnTo>
                  <a:lnTo>
                    <a:pt x="1077362" y="941561"/>
                  </a:lnTo>
                  <a:lnTo>
                    <a:pt x="1140736" y="1004935"/>
                  </a:lnTo>
                  <a:lnTo>
                    <a:pt x="1306717" y="1086416"/>
                  </a:lnTo>
                  <a:lnTo>
                    <a:pt x="1484768" y="1149790"/>
                  </a:lnTo>
                  <a:lnTo>
                    <a:pt x="1514946" y="1173933"/>
                  </a:lnTo>
                  <a:lnTo>
                    <a:pt x="1587374" y="1204111"/>
                  </a:lnTo>
                  <a:lnTo>
                    <a:pt x="1620570" y="1210147"/>
                  </a:lnTo>
                  <a:lnTo>
                    <a:pt x="1668855" y="1216183"/>
                  </a:lnTo>
                  <a:lnTo>
                    <a:pt x="1692998" y="1261450"/>
                  </a:lnTo>
                  <a:lnTo>
                    <a:pt x="1729212" y="1288610"/>
                  </a:lnTo>
                  <a:lnTo>
                    <a:pt x="1783533" y="1324824"/>
                  </a:lnTo>
                  <a:lnTo>
                    <a:pt x="1807675" y="1361038"/>
                  </a:lnTo>
                  <a:lnTo>
                    <a:pt x="1904245" y="1385181"/>
                  </a:lnTo>
                  <a:lnTo>
                    <a:pt x="1925370" y="1412341"/>
                  </a:lnTo>
                  <a:lnTo>
                    <a:pt x="2018923" y="1442519"/>
                  </a:lnTo>
                  <a:lnTo>
                    <a:pt x="2106439" y="1466662"/>
                  </a:lnTo>
                  <a:lnTo>
                    <a:pt x="2215081" y="1475715"/>
                  </a:lnTo>
                  <a:lnTo>
                    <a:pt x="2263366" y="1527018"/>
                  </a:lnTo>
                  <a:lnTo>
                    <a:pt x="2420293" y="1539089"/>
                  </a:lnTo>
                  <a:lnTo>
                    <a:pt x="2450471" y="1551161"/>
                  </a:lnTo>
                  <a:lnTo>
                    <a:pt x="2501774" y="1551161"/>
                  </a:lnTo>
                  <a:lnTo>
                    <a:pt x="2537988" y="1566250"/>
                  </a:lnTo>
                  <a:lnTo>
                    <a:pt x="2571184" y="1572285"/>
                  </a:lnTo>
                  <a:lnTo>
                    <a:pt x="2583255" y="1581339"/>
                  </a:lnTo>
                  <a:lnTo>
                    <a:pt x="2628523" y="1581339"/>
                  </a:lnTo>
                  <a:lnTo>
                    <a:pt x="2628523" y="1581339"/>
                  </a:lnTo>
                  <a:lnTo>
                    <a:pt x="2682843" y="1596428"/>
                  </a:lnTo>
                  <a:lnTo>
                    <a:pt x="2697933" y="1608499"/>
                  </a:lnTo>
                  <a:lnTo>
                    <a:pt x="2830717" y="1620571"/>
                  </a:lnTo>
                  <a:lnTo>
                    <a:pt x="2857877" y="1659802"/>
                  </a:lnTo>
                  <a:lnTo>
                    <a:pt x="2909180" y="1659802"/>
                  </a:lnTo>
                  <a:lnTo>
                    <a:pt x="2909180" y="1659802"/>
                  </a:lnTo>
                  <a:lnTo>
                    <a:pt x="3069125" y="1680927"/>
                  </a:lnTo>
                  <a:lnTo>
                    <a:pt x="3069125" y="1680927"/>
                  </a:lnTo>
                  <a:lnTo>
                    <a:pt x="3162677" y="1680927"/>
                  </a:lnTo>
                  <a:lnTo>
                    <a:pt x="3162677" y="1705070"/>
                  </a:lnTo>
                  <a:lnTo>
                    <a:pt x="3226051" y="1705070"/>
                  </a:lnTo>
                  <a:lnTo>
                    <a:pt x="3235105" y="1714124"/>
                  </a:lnTo>
                  <a:lnTo>
                    <a:pt x="3262265" y="1714124"/>
                  </a:lnTo>
                  <a:lnTo>
                    <a:pt x="3262265" y="1714124"/>
                  </a:lnTo>
                  <a:lnTo>
                    <a:pt x="3401085" y="1714124"/>
                  </a:lnTo>
                  <a:lnTo>
                    <a:pt x="3401085" y="1750337"/>
                  </a:lnTo>
                  <a:lnTo>
                    <a:pt x="4662534" y="1750337"/>
                  </a:lnTo>
                </a:path>
              </a:pathLst>
            </a:custGeom>
            <a:no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18" name="Freeform: Shape 5">
              <a:extLst>
                <a:ext uri="{FF2B5EF4-FFF2-40B4-BE49-F238E27FC236}">
                  <a16:creationId xmlns:a16="http://schemas.microsoft.com/office/drawing/2014/main" id="{77DE2F29-7E87-412A-932A-AEFCC9C707AD}"/>
                </a:ext>
              </a:extLst>
            </p:cNvPr>
            <p:cNvSpPr/>
            <p:nvPr/>
          </p:nvSpPr>
          <p:spPr>
            <a:xfrm>
              <a:off x="3509360" y="3405966"/>
              <a:ext cx="1400113" cy="1071942"/>
            </a:xfrm>
            <a:custGeom>
              <a:avLst/>
              <a:gdLst>
                <a:gd name="connsiteX0" fmla="*/ 0 w 1500027"/>
                <a:gd name="connsiteY0" fmla="*/ 10274 h 1058238"/>
                <a:gd name="connsiteX1" fmla="*/ 1500027 w 1500027"/>
                <a:gd name="connsiteY1" fmla="*/ 0 h 1058238"/>
                <a:gd name="connsiteX2" fmla="*/ 1500027 w 1500027"/>
                <a:gd name="connsiteY2" fmla="*/ 1058238 h 1058238"/>
              </a:gdLst>
              <a:ahLst/>
              <a:cxnLst>
                <a:cxn ang="0">
                  <a:pos x="connsiteX0" y="connsiteY0"/>
                </a:cxn>
                <a:cxn ang="0">
                  <a:pos x="connsiteX1" y="connsiteY1"/>
                </a:cxn>
                <a:cxn ang="0">
                  <a:pos x="connsiteX2" y="connsiteY2"/>
                </a:cxn>
              </a:cxnLst>
              <a:rect l="l" t="t" r="r" b="b"/>
              <a:pathLst>
                <a:path w="1500027" h="1058238">
                  <a:moveTo>
                    <a:pt x="0" y="10274"/>
                  </a:moveTo>
                  <a:lnTo>
                    <a:pt x="1500027" y="0"/>
                  </a:lnTo>
                  <a:lnTo>
                    <a:pt x="1500027" y="1058238"/>
                  </a:lnTo>
                </a:path>
              </a:pathLst>
            </a:custGeom>
            <a:noFill/>
            <a:ln w="15875">
              <a:solidFill>
                <a:srgbClr val="C0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cxnSp>
          <p:nvCxnSpPr>
            <p:cNvPr id="19" name="Straight Connector 11">
              <a:extLst>
                <a:ext uri="{FF2B5EF4-FFF2-40B4-BE49-F238E27FC236}">
                  <a16:creationId xmlns:a16="http://schemas.microsoft.com/office/drawing/2014/main" id="{958C8322-7E52-4A94-A759-4D749D3C2C5C}"/>
                </a:ext>
              </a:extLst>
            </p:cNvPr>
            <p:cNvCxnSpPr>
              <a:cxnSpLocks/>
            </p:cNvCxnSpPr>
            <p:nvPr/>
          </p:nvCxnSpPr>
          <p:spPr>
            <a:xfrm>
              <a:off x="4702934" y="3405966"/>
              <a:ext cx="0" cy="1071942"/>
            </a:xfrm>
            <a:prstGeom prst="line">
              <a:avLst/>
            </a:prstGeom>
            <a:ln w="15875">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20" name="TextBox 12">
              <a:extLst>
                <a:ext uri="{FF2B5EF4-FFF2-40B4-BE49-F238E27FC236}">
                  <a16:creationId xmlns:a16="http://schemas.microsoft.com/office/drawing/2014/main" id="{8DF6E3A6-AB49-42E7-A034-B964322BCB21}"/>
                </a:ext>
              </a:extLst>
            </p:cNvPr>
            <p:cNvSpPr txBox="1"/>
            <p:nvPr/>
          </p:nvSpPr>
          <p:spPr>
            <a:xfrm>
              <a:off x="3455035" y="3198905"/>
              <a:ext cx="1366426" cy="235616"/>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err="1">
                  <a:ln>
                    <a:noFill/>
                  </a:ln>
                  <a:solidFill>
                    <a:srgbClr val="C00000"/>
                  </a:solidFill>
                  <a:effectLst/>
                  <a:uLnTx/>
                  <a:uFillTx/>
                  <a:latin typeface="Arial" panose="020B0604020202020204" pitchFamily="34" charset="0"/>
                  <a:ea typeface="+mn-ea"/>
                  <a:cs typeface="+mn-cs"/>
                </a:rPr>
                <a:t>SGm</a:t>
              </a:r>
              <a:r>
                <a:rPr kumimoji="0" lang="en-US" sz="8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 : 12.1m</a:t>
              </a:r>
            </a:p>
          </p:txBody>
        </p:sp>
        <p:sp>
          <p:nvSpPr>
            <p:cNvPr id="21" name="TextBox 14">
              <a:extLst>
                <a:ext uri="{FF2B5EF4-FFF2-40B4-BE49-F238E27FC236}">
                  <a16:creationId xmlns:a16="http://schemas.microsoft.com/office/drawing/2014/main" id="{6F1CC943-D13D-470C-87DF-48AD9DDF1ABC}"/>
                </a:ext>
              </a:extLst>
            </p:cNvPr>
            <p:cNvSpPr txBox="1"/>
            <p:nvPr/>
          </p:nvSpPr>
          <p:spPr>
            <a:xfrm>
              <a:off x="3455035" y="3424065"/>
              <a:ext cx="1366426" cy="235616"/>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err="1">
                  <a:ln>
                    <a:noFill/>
                  </a:ln>
                  <a:solidFill>
                    <a:srgbClr val="44546A"/>
                  </a:solidFill>
                  <a:effectLst/>
                  <a:uLnTx/>
                  <a:uFillTx/>
                  <a:latin typeface="Arial" panose="020B0604020202020204" pitchFamily="34" charset="0"/>
                  <a:ea typeface="+mn-ea"/>
                  <a:cs typeface="+mn-cs"/>
                </a:rPr>
                <a:t>SGm</a:t>
              </a:r>
              <a:r>
                <a:rPr kumimoji="0" lang="en-US" sz="800" b="0" i="0" u="none" strike="noStrike" kern="1200" cap="none" spc="0" normalizeH="0" baseline="0" noProof="0" dirty="0">
                  <a:ln>
                    <a:noFill/>
                  </a:ln>
                  <a:solidFill>
                    <a:srgbClr val="44546A"/>
                  </a:solidFill>
                  <a:effectLst/>
                  <a:uLnTx/>
                  <a:uFillTx/>
                  <a:latin typeface="Arial" panose="020B0604020202020204" pitchFamily="34" charset="0"/>
                  <a:ea typeface="+mn-ea"/>
                  <a:cs typeface="+mn-cs"/>
                </a:rPr>
                <a:t> : 10.3m</a:t>
              </a:r>
            </a:p>
          </p:txBody>
        </p:sp>
      </p:grpSp>
      <p:graphicFrame>
        <p:nvGraphicFramePr>
          <p:cNvPr id="22" name="Table 16">
            <a:extLst>
              <a:ext uri="{FF2B5EF4-FFF2-40B4-BE49-F238E27FC236}">
                <a16:creationId xmlns:a16="http://schemas.microsoft.com/office/drawing/2014/main" id="{0B65E519-4797-4E36-8BCC-8389ED38162E}"/>
              </a:ext>
            </a:extLst>
          </p:cNvPr>
          <p:cNvGraphicFramePr>
            <a:graphicFrameLocks noGrp="1"/>
          </p:cNvGraphicFramePr>
          <p:nvPr/>
        </p:nvGraphicFramePr>
        <p:xfrm>
          <a:off x="3867865" y="3911461"/>
          <a:ext cx="4713802" cy="384810"/>
        </p:xfrm>
        <a:graphic>
          <a:graphicData uri="http://schemas.openxmlformats.org/drawingml/2006/table">
            <a:tbl>
              <a:tblPr>
                <a:tableStyleId>{5C22544A-7EE6-4342-B048-85BDC9FD1C3A}</a:tableStyleId>
              </a:tblPr>
              <a:tblGrid>
                <a:gridCol w="707972">
                  <a:extLst>
                    <a:ext uri="{9D8B030D-6E8A-4147-A177-3AD203B41FA5}">
                      <a16:colId xmlns:a16="http://schemas.microsoft.com/office/drawing/2014/main" val="3255835658"/>
                    </a:ext>
                  </a:extLst>
                </a:gridCol>
                <a:gridCol w="400583">
                  <a:extLst>
                    <a:ext uri="{9D8B030D-6E8A-4147-A177-3AD203B41FA5}">
                      <a16:colId xmlns:a16="http://schemas.microsoft.com/office/drawing/2014/main" val="3913787848"/>
                    </a:ext>
                  </a:extLst>
                </a:gridCol>
                <a:gridCol w="400583">
                  <a:extLst>
                    <a:ext uri="{9D8B030D-6E8A-4147-A177-3AD203B41FA5}">
                      <a16:colId xmlns:a16="http://schemas.microsoft.com/office/drawing/2014/main" val="936674779"/>
                    </a:ext>
                  </a:extLst>
                </a:gridCol>
                <a:gridCol w="400583">
                  <a:extLst>
                    <a:ext uri="{9D8B030D-6E8A-4147-A177-3AD203B41FA5}">
                      <a16:colId xmlns:a16="http://schemas.microsoft.com/office/drawing/2014/main" val="3234271042"/>
                    </a:ext>
                  </a:extLst>
                </a:gridCol>
                <a:gridCol w="400583">
                  <a:extLst>
                    <a:ext uri="{9D8B030D-6E8A-4147-A177-3AD203B41FA5}">
                      <a16:colId xmlns:a16="http://schemas.microsoft.com/office/drawing/2014/main" val="4269536348"/>
                    </a:ext>
                  </a:extLst>
                </a:gridCol>
                <a:gridCol w="400583">
                  <a:extLst>
                    <a:ext uri="{9D8B030D-6E8A-4147-A177-3AD203B41FA5}">
                      <a16:colId xmlns:a16="http://schemas.microsoft.com/office/drawing/2014/main" val="218050319"/>
                    </a:ext>
                  </a:extLst>
                </a:gridCol>
                <a:gridCol w="400583">
                  <a:extLst>
                    <a:ext uri="{9D8B030D-6E8A-4147-A177-3AD203B41FA5}">
                      <a16:colId xmlns:a16="http://schemas.microsoft.com/office/drawing/2014/main" val="2559397800"/>
                    </a:ext>
                  </a:extLst>
                </a:gridCol>
                <a:gridCol w="400583">
                  <a:extLst>
                    <a:ext uri="{9D8B030D-6E8A-4147-A177-3AD203B41FA5}">
                      <a16:colId xmlns:a16="http://schemas.microsoft.com/office/drawing/2014/main" val="332174144"/>
                    </a:ext>
                  </a:extLst>
                </a:gridCol>
                <a:gridCol w="400583">
                  <a:extLst>
                    <a:ext uri="{9D8B030D-6E8A-4147-A177-3AD203B41FA5}">
                      <a16:colId xmlns:a16="http://schemas.microsoft.com/office/drawing/2014/main" val="1548750006"/>
                    </a:ext>
                  </a:extLst>
                </a:gridCol>
                <a:gridCol w="400583">
                  <a:extLst>
                    <a:ext uri="{9D8B030D-6E8A-4147-A177-3AD203B41FA5}">
                      <a16:colId xmlns:a16="http://schemas.microsoft.com/office/drawing/2014/main" val="2216502935"/>
                    </a:ext>
                  </a:extLst>
                </a:gridCol>
                <a:gridCol w="400583">
                  <a:extLst>
                    <a:ext uri="{9D8B030D-6E8A-4147-A177-3AD203B41FA5}">
                      <a16:colId xmlns:a16="http://schemas.microsoft.com/office/drawing/2014/main" val="194815805"/>
                    </a:ext>
                  </a:extLst>
                </a:gridCol>
              </a:tblGrid>
              <a:tr h="161775">
                <a:tc>
                  <a:txBody>
                    <a:bodyPr/>
                    <a:lstStyle/>
                    <a:p>
                      <a:pPr algn="ctr"/>
                      <a:r>
                        <a:rPr lang="en-US" sz="800" b="0" i="0" dirty="0" err="1">
                          <a:solidFill>
                            <a:srgbClr val="C00000"/>
                          </a:solidFill>
                          <a:latin typeface="Arial" panose="020B0604020202020204" pitchFamily="34" charset="0"/>
                        </a:rPr>
                        <a:t>Donafenib</a:t>
                      </a:r>
                      <a:endParaRPr lang="en-US" sz="800" b="0" i="0" dirty="0">
                        <a:solidFill>
                          <a:srgbClr val="C00000"/>
                        </a:solidFill>
                        <a:latin typeface="Arial" panose="020B0604020202020204" pitchFamily="34" charset="0"/>
                      </a:endParaRPr>
                    </a:p>
                  </a:txBody>
                  <a:tcPr marL="68580" marR="68580" marT="34290" marB="3429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800" b="0" i="0" dirty="0">
                          <a:solidFill>
                            <a:srgbClr val="C00000"/>
                          </a:solidFill>
                          <a:latin typeface="Arial" panose="020B0604020202020204" pitchFamily="34" charset="0"/>
                        </a:rPr>
                        <a:t>328</a:t>
                      </a:r>
                    </a:p>
                  </a:txBody>
                  <a:tcPr marL="68580" marR="68580" marT="34290" marB="3429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800" b="0" i="0" dirty="0">
                          <a:solidFill>
                            <a:srgbClr val="C00000"/>
                          </a:solidFill>
                          <a:latin typeface="Arial" panose="020B0604020202020204" pitchFamily="34" charset="0"/>
                        </a:rPr>
                        <a:t>262</a:t>
                      </a:r>
                    </a:p>
                  </a:txBody>
                  <a:tcPr marL="68580" marR="68580" marT="34290" marB="3429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800" b="0" i="0" dirty="0">
                          <a:solidFill>
                            <a:srgbClr val="C00000"/>
                          </a:solidFill>
                          <a:latin typeface="Arial" panose="020B0604020202020204" pitchFamily="34" charset="0"/>
                        </a:rPr>
                        <a:t>188</a:t>
                      </a:r>
                    </a:p>
                  </a:txBody>
                  <a:tcPr marL="68580" marR="68580" marT="34290" marB="3429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800" b="0" i="0" dirty="0">
                          <a:solidFill>
                            <a:srgbClr val="C00000"/>
                          </a:solidFill>
                          <a:latin typeface="Arial" panose="020B0604020202020204" pitchFamily="34" charset="0"/>
                        </a:rPr>
                        <a:t>134</a:t>
                      </a:r>
                    </a:p>
                  </a:txBody>
                  <a:tcPr marL="68580" marR="68580" marT="34290" marB="3429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800" b="0" i="0" dirty="0">
                          <a:solidFill>
                            <a:srgbClr val="C00000"/>
                          </a:solidFill>
                          <a:latin typeface="Arial" panose="020B0604020202020204" pitchFamily="34" charset="0"/>
                        </a:rPr>
                        <a:t>95</a:t>
                      </a:r>
                    </a:p>
                  </a:txBody>
                  <a:tcPr marL="68580" marR="68580" marT="34290" marB="3429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800" b="0" i="0" dirty="0">
                          <a:solidFill>
                            <a:srgbClr val="C00000"/>
                          </a:solidFill>
                          <a:latin typeface="Arial" panose="020B0604020202020204" pitchFamily="34" charset="0"/>
                        </a:rPr>
                        <a:t>54</a:t>
                      </a:r>
                    </a:p>
                  </a:txBody>
                  <a:tcPr marL="68580" marR="68580" marT="34290" marB="3429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800" b="0" i="0" dirty="0">
                          <a:solidFill>
                            <a:srgbClr val="C00000"/>
                          </a:solidFill>
                          <a:latin typeface="Arial" panose="020B0604020202020204" pitchFamily="34" charset="0"/>
                        </a:rPr>
                        <a:t>25</a:t>
                      </a:r>
                    </a:p>
                  </a:txBody>
                  <a:tcPr marL="68580" marR="68580" marT="34290" marB="3429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800" b="0" i="0" dirty="0">
                          <a:solidFill>
                            <a:srgbClr val="C00000"/>
                          </a:solidFill>
                          <a:latin typeface="Arial" panose="020B0604020202020204" pitchFamily="34" charset="0"/>
                        </a:rPr>
                        <a:t>10</a:t>
                      </a:r>
                    </a:p>
                  </a:txBody>
                  <a:tcPr marL="68580" marR="68580" marT="34290" marB="3429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800" b="0" i="0" dirty="0">
                          <a:solidFill>
                            <a:srgbClr val="C00000"/>
                          </a:solidFill>
                          <a:latin typeface="Arial" panose="020B0604020202020204" pitchFamily="34" charset="0"/>
                        </a:rPr>
                        <a:t>2</a:t>
                      </a:r>
                    </a:p>
                  </a:txBody>
                  <a:tcPr marL="68580" marR="68580" marT="34290" marB="3429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800" b="0" i="0" dirty="0">
                          <a:solidFill>
                            <a:srgbClr val="C00000"/>
                          </a:solidFill>
                          <a:latin typeface="Arial" panose="020B0604020202020204" pitchFamily="34" charset="0"/>
                        </a:rPr>
                        <a:t>0</a:t>
                      </a:r>
                    </a:p>
                  </a:txBody>
                  <a:tcPr marL="68580" marR="68580" marT="34290" marB="3429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645460970"/>
                  </a:ext>
                </a:extLst>
              </a:tr>
              <a:tr h="194310">
                <a:tc>
                  <a:txBody>
                    <a:bodyPr/>
                    <a:lstStyle/>
                    <a:p>
                      <a:pPr algn="ctr"/>
                      <a:r>
                        <a:rPr lang="en-US" sz="800" b="0" i="0" dirty="0">
                          <a:solidFill>
                            <a:schemeClr val="accent1"/>
                          </a:solidFill>
                          <a:latin typeface="Arial" panose="020B0604020202020204" pitchFamily="34" charset="0"/>
                        </a:rPr>
                        <a:t>Sorafenib</a:t>
                      </a:r>
                    </a:p>
                  </a:txBody>
                  <a:tcPr marL="68580" marR="68580" marT="34290" marB="3429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800" b="0" i="0" dirty="0">
                          <a:solidFill>
                            <a:schemeClr val="accent1"/>
                          </a:solidFill>
                          <a:latin typeface="Arial" panose="020B0604020202020204" pitchFamily="34" charset="0"/>
                        </a:rPr>
                        <a:t>331</a:t>
                      </a:r>
                    </a:p>
                  </a:txBody>
                  <a:tcPr marL="68580" marR="68580" marT="34290" marB="3429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800" b="0" i="0" dirty="0">
                          <a:solidFill>
                            <a:schemeClr val="accent1"/>
                          </a:solidFill>
                          <a:latin typeface="Arial" panose="020B0604020202020204" pitchFamily="34" charset="0"/>
                        </a:rPr>
                        <a:t>258</a:t>
                      </a:r>
                    </a:p>
                  </a:txBody>
                  <a:tcPr marL="68580" marR="68580" marT="34290" marB="3429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800" b="0" i="0" dirty="0">
                          <a:solidFill>
                            <a:schemeClr val="accent1"/>
                          </a:solidFill>
                          <a:latin typeface="Arial" panose="020B0604020202020204" pitchFamily="34" charset="0"/>
                        </a:rPr>
                        <a:t>170</a:t>
                      </a:r>
                    </a:p>
                  </a:txBody>
                  <a:tcPr marL="68580" marR="68580" marT="34290" marB="3429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800" b="0" i="0" dirty="0">
                          <a:solidFill>
                            <a:schemeClr val="accent1"/>
                          </a:solidFill>
                          <a:latin typeface="Arial" panose="020B0604020202020204" pitchFamily="34" charset="0"/>
                        </a:rPr>
                        <a:t>124</a:t>
                      </a:r>
                    </a:p>
                  </a:txBody>
                  <a:tcPr marL="68580" marR="68580" marT="34290" marB="3429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800" b="0" i="0" dirty="0">
                          <a:solidFill>
                            <a:schemeClr val="accent1"/>
                          </a:solidFill>
                          <a:latin typeface="Arial" panose="020B0604020202020204" pitchFamily="34" charset="0"/>
                        </a:rPr>
                        <a:t>75</a:t>
                      </a:r>
                    </a:p>
                  </a:txBody>
                  <a:tcPr marL="68580" marR="68580" marT="34290" marB="3429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800" b="0" i="0" dirty="0">
                          <a:solidFill>
                            <a:schemeClr val="accent1"/>
                          </a:solidFill>
                          <a:latin typeface="Arial" panose="020B0604020202020204" pitchFamily="34" charset="0"/>
                        </a:rPr>
                        <a:t>39</a:t>
                      </a:r>
                    </a:p>
                  </a:txBody>
                  <a:tcPr marL="68580" marR="68580" marT="34290" marB="3429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800" b="0" i="0" dirty="0">
                          <a:solidFill>
                            <a:schemeClr val="accent1"/>
                          </a:solidFill>
                          <a:latin typeface="Arial" panose="020B0604020202020204" pitchFamily="34" charset="0"/>
                        </a:rPr>
                        <a:t>15</a:t>
                      </a:r>
                    </a:p>
                  </a:txBody>
                  <a:tcPr marL="68580" marR="68580" marT="34290" marB="3429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800" b="0" i="0" dirty="0">
                          <a:solidFill>
                            <a:schemeClr val="accent1"/>
                          </a:solidFill>
                          <a:latin typeface="Arial" panose="020B0604020202020204" pitchFamily="34" charset="0"/>
                        </a:rPr>
                        <a:t>2</a:t>
                      </a:r>
                    </a:p>
                  </a:txBody>
                  <a:tcPr marL="68580" marR="68580" marT="34290" marB="3429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800" b="0" i="0" dirty="0">
                          <a:solidFill>
                            <a:schemeClr val="accent1"/>
                          </a:solidFill>
                          <a:latin typeface="Arial" panose="020B0604020202020204" pitchFamily="34" charset="0"/>
                        </a:rPr>
                        <a:t>1</a:t>
                      </a:r>
                    </a:p>
                  </a:txBody>
                  <a:tcPr marL="68580" marR="68580" marT="34290" marB="3429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800" b="0" i="0" dirty="0">
                          <a:solidFill>
                            <a:schemeClr val="accent1"/>
                          </a:solidFill>
                          <a:latin typeface="Arial" panose="020B0604020202020204" pitchFamily="34" charset="0"/>
                        </a:rPr>
                        <a:t>0</a:t>
                      </a:r>
                    </a:p>
                  </a:txBody>
                  <a:tcPr marL="68580" marR="68580" marT="34290" marB="3429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25875789"/>
                  </a:ext>
                </a:extLst>
              </a:tr>
            </a:tbl>
          </a:graphicData>
        </a:graphic>
      </p:graphicFrame>
      <p:graphicFrame>
        <p:nvGraphicFramePr>
          <p:cNvPr id="10" name="Table 20">
            <a:extLst>
              <a:ext uri="{FF2B5EF4-FFF2-40B4-BE49-F238E27FC236}">
                <a16:creationId xmlns:a16="http://schemas.microsoft.com/office/drawing/2014/main" id="{3EE7BB3C-3DE8-44BA-8BB6-99FEEB198E2F}"/>
              </a:ext>
            </a:extLst>
          </p:cNvPr>
          <p:cNvGraphicFramePr>
            <a:graphicFrameLocks noGrp="1"/>
          </p:cNvGraphicFramePr>
          <p:nvPr/>
        </p:nvGraphicFramePr>
        <p:xfrm>
          <a:off x="6385227" y="1384046"/>
          <a:ext cx="2160061" cy="1036320"/>
        </p:xfrm>
        <a:graphic>
          <a:graphicData uri="http://schemas.openxmlformats.org/drawingml/2006/table">
            <a:tbl>
              <a:tblPr bandRow="1">
                <a:tableStyleId>{7DF18680-E054-41AD-8BC1-D1AEF772440D}</a:tableStyleId>
              </a:tblPr>
              <a:tblGrid>
                <a:gridCol w="715079">
                  <a:extLst>
                    <a:ext uri="{9D8B030D-6E8A-4147-A177-3AD203B41FA5}">
                      <a16:colId xmlns:a16="http://schemas.microsoft.com/office/drawing/2014/main" val="1080773693"/>
                    </a:ext>
                  </a:extLst>
                </a:gridCol>
                <a:gridCol w="1444982">
                  <a:extLst>
                    <a:ext uri="{9D8B030D-6E8A-4147-A177-3AD203B41FA5}">
                      <a16:colId xmlns:a16="http://schemas.microsoft.com/office/drawing/2014/main" val="3151479908"/>
                    </a:ext>
                  </a:extLst>
                </a:gridCol>
              </a:tblGrid>
              <a:tr h="176059">
                <a:tc gridSpan="2">
                  <a:txBody>
                    <a:bodyPr/>
                    <a:lstStyle/>
                    <a:p>
                      <a:pPr algn="ctr"/>
                      <a:r>
                        <a:rPr lang="en-US" sz="1000" b="0" dirty="0">
                          <a:solidFill>
                            <a:schemeClr val="tx1">
                              <a:lumMod val="75000"/>
                              <a:lumOff val="25000"/>
                            </a:schemeClr>
                          </a:solidFill>
                        </a:rPr>
                        <a:t>SG </a:t>
                      </a:r>
                      <a:r>
                        <a:rPr lang="en-US" sz="1000" b="0" dirty="0" err="1">
                          <a:solidFill>
                            <a:schemeClr val="tx1">
                              <a:lumMod val="75000"/>
                              <a:lumOff val="25000"/>
                            </a:schemeClr>
                          </a:solidFill>
                        </a:rPr>
                        <a:t>médiane</a:t>
                      </a:r>
                      <a:r>
                        <a:rPr lang="en-US" sz="1000" b="0" dirty="0">
                          <a:solidFill>
                            <a:schemeClr val="tx1">
                              <a:lumMod val="75000"/>
                              <a:lumOff val="25000"/>
                            </a:schemeClr>
                          </a:solidFill>
                        </a:rPr>
                        <a:t>, </a:t>
                      </a:r>
                      <a:r>
                        <a:rPr lang="en-US" sz="1000" b="0" dirty="0" err="1">
                          <a:solidFill>
                            <a:schemeClr val="tx1">
                              <a:lumMod val="75000"/>
                              <a:lumOff val="25000"/>
                            </a:schemeClr>
                          </a:solidFill>
                        </a:rPr>
                        <a:t>mois</a:t>
                      </a:r>
                      <a:r>
                        <a:rPr lang="en-US" sz="1000" b="0" dirty="0">
                          <a:solidFill>
                            <a:schemeClr val="tx1">
                              <a:lumMod val="75000"/>
                              <a:lumOff val="25000"/>
                            </a:schemeClr>
                          </a:solidFill>
                        </a:rPr>
                        <a:t> (95%IC)</a:t>
                      </a:r>
                      <a:endParaRPr lang="en-US" sz="1000" b="0" i="0" dirty="0">
                        <a:solidFill>
                          <a:schemeClr val="tx1">
                            <a:lumMod val="75000"/>
                            <a:lumOff val="25000"/>
                          </a:schemeClr>
                        </a:solidFill>
                        <a:latin typeface="Arial" panose="020B0604020202020204" pitchFamily="34" charset="0"/>
                      </a:endParaRPr>
                    </a:p>
                  </a:txBody>
                  <a:tcPr marL="68580" marR="68580" marT="34290" marB="34290"/>
                </a:tc>
                <a:tc hMerge="1">
                  <a:txBody>
                    <a:bodyPr/>
                    <a:lstStyle/>
                    <a:p>
                      <a:endParaRPr lang="en-US" dirty="0"/>
                    </a:p>
                  </a:txBody>
                  <a:tcPr/>
                </a:tc>
                <a:extLst>
                  <a:ext uri="{0D108BD9-81ED-4DB2-BD59-A6C34878D82A}">
                    <a16:rowId xmlns:a16="http://schemas.microsoft.com/office/drawing/2014/main" val="2115951983"/>
                  </a:ext>
                </a:extLst>
              </a:tr>
              <a:tr h="176059">
                <a:tc>
                  <a:txBody>
                    <a:bodyPr/>
                    <a:lstStyle/>
                    <a:p>
                      <a:r>
                        <a:rPr lang="en-US" sz="1000" b="1" dirty="0" err="1">
                          <a:solidFill>
                            <a:schemeClr val="bg1"/>
                          </a:solidFill>
                        </a:rPr>
                        <a:t>Donafenib</a:t>
                      </a:r>
                      <a:endParaRPr lang="en-US" sz="1000" b="1" i="0" dirty="0">
                        <a:solidFill>
                          <a:schemeClr val="bg1"/>
                        </a:solidFill>
                        <a:latin typeface="Arial" panose="020B0604020202020204" pitchFamily="34" charset="0"/>
                      </a:endParaRPr>
                    </a:p>
                  </a:txBody>
                  <a:tcPr marL="68580" marR="68580" marT="34290" marB="34290">
                    <a:solidFill>
                      <a:srgbClr val="C00000"/>
                    </a:solidFill>
                  </a:tcPr>
                </a:tc>
                <a:tc>
                  <a:txBody>
                    <a:bodyPr/>
                    <a:lstStyle/>
                    <a:p>
                      <a:r>
                        <a:rPr lang="en-US" sz="1000" b="0" dirty="0">
                          <a:solidFill>
                            <a:schemeClr val="tx1">
                              <a:lumMod val="75000"/>
                              <a:lumOff val="25000"/>
                            </a:schemeClr>
                          </a:solidFill>
                        </a:rPr>
                        <a:t>12,1 </a:t>
                      </a:r>
                      <a:r>
                        <a:rPr lang="en-US" sz="1000" b="0" dirty="0" err="1">
                          <a:solidFill>
                            <a:schemeClr val="tx1">
                              <a:lumMod val="75000"/>
                              <a:lumOff val="25000"/>
                            </a:schemeClr>
                          </a:solidFill>
                        </a:rPr>
                        <a:t>mois</a:t>
                      </a:r>
                      <a:r>
                        <a:rPr lang="en-US" sz="1000" b="0" dirty="0">
                          <a:solidFill>
                            <a:schemeClr val="tx1">
                              <a:lumMod val="75000"/>
                              <a:lumOff val="25000"/>
                            </a:schemeClr>
                          </a:solidFill>
                        </a:rPr>
                        <a:t> (10,3 – 13,4)</a:t>
                      </a:r>
                      <a:endParaRPr lang="en-US" sz="1000" b="0" i="0" dirty="0">
                        <a:solidFill>
                          <a:schemeClr val="tx1">
                            <a:lumMod val="75000"/>
                            <a:lumOff val="25000"/>
                          </a:schemeClr>
                        </a:solidFill>
                        <a:latin typeface="Arial" panose="020B0604020202020204" pitchFamily="34" charset="0"/>
                      </a:endParaRPr>
                    </a:p>
                  </a:txBody>
                  <a:tcPr marL="68580" marR="68580" marT="34290" marB="34290"/>
                </a:tc>
                <a:extLst>
                  <a:ext uri="{0D108BD9-81ED-4DB2-BD59-A6C34878D82A}">
                    <a16:rowId xmlns:a16="http://schemas.microsoft.com/office/drawing/2014/main" val="102855879"/>
                  </a:ext>
                </a:extLst>
              </a:tr>
              <a:tr h="176059">
                <a:tc>
                  <a:txBody>
                    <a:bodyPr/>
                    <a:lstStyle/>
                    <a:p>
                      <a:r>
                        <a:rPr lang="en-US" sz="1000" b="1" dirty="0">
                          <a:solidFill>
                            <a:schemeClr val="bg1"/>
                          </a:solidFill>
                        </a:rPr>
                        <a:t>Sorafenib</a:t>
                      </a:r>
                      <a:endParaRPr lang="en-US" sz="1000" b="1" i="0" dirty="0">
                        <a:solidFill>
                          <a:schemeClr val="bg1"/>
                        </a:solidFill>
                        <a:latin typeface="Arial" panose="020B0604020202020204" pitchFamily="34" charset="0"/>
                      </a:endParaRPr>
                    </a:p>
                  </a:txBody>
                  <a:tcPr marL="68580" marR="68580" marT="34290" marB="34290">
                    <a:solidFill>
                      <a:schemeClr val="accent1"/>
                    </a:solidFill>
                  </a:tcPr>
                </a:tc>
                <a:tc>
                  <a:txBody>
                    <a:bodyPr/>
                    <a:lstStyle/>
                    <a:p>
                      <a:r>
                        <a:rPr lang="en-US" sz="1000" b="0" dirty="0">
                          <a:solidFill>
                            <a:schemeClr val="tx1">
                              <a:lumMod val="75000"/>
                              <a:lumOff val="25000"/>
                            </a:schemeClr>
                          </a:solidFill>
                        </a:rPr>
                        <a:t>10,3 </a:t>
                      </a:r>
                      <a:r>
                        <a:rPr lang="en-US" sz="1000" b="0" dirty="0" err="1">
                          <a:solidFill>
                            <a:schemeClr val="tx1">
                              <a:lumMod val="75000"/>
                              <a:lumOff val="25000"/>
                            </a:schemeClr>
                          </a:solidFill>
                        </a:rPr>
                        <a:t>mois</a:t>
                      </a:r>
                      <a:r>
                        <a:rPr lang="en-US" sz="1000" b="0" dirty="0">
                          <a:solidFill>
                            <a:schemeClr val="tx1">
                              <a:lumMod val="75000"/>
                              <a:lumOff val="25000"/>
                            </a:schemeClr>
                          </a:solidFill>
                        </a:rPr>
                        <a:t> (9,2 – 12,0)</a:t>
                      </a:r>
                      <a:endParaRPr lang="en-US" sz="1000" b="0" i="0" dirty="0">
                        <a:solidFill>
                          <a:schemeClr val="tx1">
                            <a:lumMod val="75000"/>
                            <a:lumOff val="25000"/>
                          </a:schemeClr>
                        </a:solidFill>
                        <a:latin typeface="Arial" panose="020B0604020202020204" pitchFamily="34" charset="0"/>
                      </a:endParaRPr>
                    </a:p>
                  </a:txBody>
                  <a:tcPr marL="68580" marR="68580" marT="34290" marB="34290"/>
                </a:tc>
                <a:extLst>
                  <a:ext uri="{0D108BD9-81ED-4DB2-BD59-A6C34878D82A}">
                    <a16:rowId xmlns:a16="http://schemas.microsoft.com/office/drawing/2014/main" val="2697814441"/>
                  </a:ext>
                </a:extLst>
              </a:tr>
              <a:tr h="297479">
                <a:tc gridSpan="2">
                  <a:txBody>
                    <a:bodyPr/>
                    <a:lstStyle/>
                    <a:p>
                      <a:pPr algn="ctr"/>
                      <a:r>
                        <a:rPr lang="en-US" sz="1000" b="0" dirty="0">
                          <a:solidFill>
                            <a:schemeClr val="tx1">
                              <a:lumMod val="75000"/>
                              <a:lumOff val="25000"/>
                            </a:schemeClr>
                          </a:solidFill>
                        </a:rPr>
                        <a:t>HR (IC95%): 0,831 (0,699-0,988) </a:t>
                      </a:r>
                      <a:br>
                        <a:rPr lang="en-US" sz="1000" b="0" dirty="0">
                          <a:solidFill>
                            <a:schemeClr val="tx1">
                              <a:lumMod val="75000"/>
                              <a:lumOff val="25000"/>
                            </a:schemeClr>
                          </a:solidFill>
                        </a:rPr>
                      </a:br>
                      <a:r>
                        <a:rPr lang="en-US" sz="1000" b="0" dirty="0">
                          <a:solidFill>
                            <a:schemeClr val="tx1">
                              <a:lumMod val="75000"/>
                              <a:lumOff val="25000"/>
                            </a:schemeClr>
                          </a:solidFill>
                        </a:rPr>
                        <a:t>p=0,0363</a:t>
                      </a:r>
                      <a:endParaRPr lang="en-US" sz="1000" b="0" i="0" dirty="0">
                        <a:solidFill>
                          <a:schemeClr val="tx1">
                            <a:lumMod val="75000"/>
                            <a:lumOff val="25000"/>
                          </a:schemeClr>
                        </a:solidFill>
                        <a:latin typeface="Arial" panose="020B0604020202020204" pitchFamily="34" charset="0"/>
                      </a:endParaRPr>
                    </a:p>
                  </a:txBody>
                  <a:tcPr marL="68580" marR="68580" marT="34290" marB="34290"/>
                </a:tc>
                <a:tc hMerge="1">
                  <a:txBody>
                    <a:bodyPr/>
                    <a:lstStyle/>
                    <a:p>
                      <a:endParaRPr lang="en-US" dirty="0"/>
                    </a:p>
                  </a:txBody>
                  <a:tcPr>
                    <a:noFill/>
                  </a:tcPr>
                </a:tc>
                <a:extLst>
                  <a:ext uri="{0D108BD9-81ED-4DB2-BD59-A6C34878D82A}">
                    <a16:rowId xmlns:a16="http://schemas.microsoft.com/office/drawing/2014/main" val="3391714255"/>
                  </a:ext>
                </a:extLst>
              </a:tr>
            </a:tbl>
          </a:graphicData>
        </a:graphic>
      </p:graphicFrame>
      <p:sp>
        <p:nvSpPr>
          <p:cNvPr id="23" name="ZoneTexte 22">
            <a:extLst>
              <a:ext uri="{FF2B5EF4-FFF2-40B4-BE49-F238E27FC236}">
                <a16:creationId xmlns:a16="http://schemas.microsoft.com/office/drawing/2014/main" id="{FE04BC8C-F345-489D-96B7-1DC60F7D9EF1}"/>
              </a:ext>
            </a:extLst>
          </p:cNvPr>
          <p:cNvSpPr txBox="1"/>
          <p:nvPr/>
        </p:nvSpPr>
        <p:spPr>
          <a:xfrm>
            <a:off x="4004608" y="1091130"/>
            <a:ext cx="1329753" cy="276999"/>
          </a:xfrm>
          <a:prstGeom prst="rect">
            <a:avLst/>
          </a:prstGeom>
          <a:solidFill>
            <a:schemeClr val="bg1"/>
          </a:solid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AU" sz="1200" b="1"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mn-cs"/>
              </a:rPr>
              <a:t>Survie</a:t>
            </a:r>
            <a:r>
              <a:rPr kumimoji="0" lang="en-AU" sz="12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 </a:t>
            </a:r>
            <a:r>
              <a:rPr kumimoji="0" lang="en-AU" sz="1200" b="1"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mn-cs"/>
              </a:rPr>
              <a:t>globale</a:t>
            </a:r>
            <a:endParaRPr kumimoji="0" lang="en-AU" sz="12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6982249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re 11"/>
          <p:cNvSpPr>
            <a:spLocks noGrp="1"/>
          </p:cNvSpPr>
          <p:nvPr>
            <p:ph type="title"/>
          </p:nvPr>
        </p:nvSpPr>
        <p:spPr/>
        <p:txBody>
          <a:bodyPr>
            <a:normAutofit/>
          </a:bodyPr>
          <a:lstStyle/>
          <a:p>
            <a:r>
              <a:rPr lang="fr-FR" sz="2000" dirty="0" err="1"/>
              <a:t>Dorafenib</a:t>
            </a:r>
            <a:r>
              <a:rPr lang="fr-FR" sz="2000" dirty="0"/>
              <a:t> vs sorafenib en L1 du CHC avancé</a:t>
            </a:r>
          </a:p>
        </p:txBody>
      </p:sp>
      <p:sp>
        <p:nvSpPr>
          <p:cNvPr id="7" name="Espace réservé du contenu 6"/>
          <p:cNvSpPr>
            <a:spLocks noGrp="1"/>
          </p:cNvSpPr>
          <p:nvPr>
            <p:ph sz="half" idx="1"/>
          </p:nvPr>
        </p:nvSpPr>
        <p:spPr/>
        <p:txBody>
          <a:bodyPr/>
          <a:lstStyle/>
          <a:p>
            <a:pPr>
              <a:spcAft>
                <a:spcPts val="600"/>
              </a:spcAft>
            </a:pPr>
            <a:r>
              <a:rPr lang="fr-FR" sz="1800" dirty="0"/>
              <a:t>La première TKI démontrée supérieure au sorafenib! … Mais :</a:t>
            </a:r>
          </a:p>
          <a:p>
            <a:pPr lvl="1">
              <a:spcAft>
                <a:spcPts val="600"/>
              </a:spcAft>
            </a:pPr>
            <a:r>
              <a:rPr lang="fr-FR" sz="1400" dirty="0"/>
              <a:t>Population chinoise VHB + : or, le sorafenib semble moins efficace chez les VHB+ ; le </a:t>
            </a:r>
            <a:r>
              <a:rPr lang="fr-FR" sz="1400" dirty="0" err="1"/>
              <a:t>lenvatinib</a:t>
            </a:r>
            <a:r>
              <a:rPr lang="fr-FR" sz="1400" dirty="0"/>
              <a:t> était aussi légèrement supérieur chez les VHB+</a:t>
            </a:r>
          </a:p>
          <a:p>
            <a:pPr lvl="1">
              <a:spcAft>
                <a:spcPts val="600"/>
              </a:spcAft>
            </a:pPr>
            <a:r>
              <a:rPr lang="fr-FR" sz="1400" dirty="0"/>
              <a:t>Surtout : résultats de l’association </a:t>
            </a:r>
            <a:r>
              <a:rPr lang="fr-FR" sz="1400" b="1" dirty="0" err="1"/>
              <a:t>atezolizumab-bevacizumab</a:t>
            </a:r>
            <a:r>
              <a:rPr lang="fr-FR" sz="1400" b="1" dirty="0"/>
              <a:t> (Finn, NEJM 2020) </a:t>
            </a:r>
            <a:r>
              <a:rPr lang="fr-FR" sz="1400" dirty="0"/>
              <a:t>semblent largement supérieurs (comparaison entre études) :</a:t>
            </a:r>
          </a:p>
          <a:p>
            <a:pPr lvl="1">
              <a:spcAft>
                <a:spcPts val="600"/>
              </a:spcAft>
            </a:pPr>
            <a:endParaRPr lang="fr-FR" sz="1600" dirty="0"/>
          </a:p>
          <a:p>
            <a:pPr lvl="1">
              <a:spcAft>
                <a:spcPts val="600"/>
              </a:spcAft>
            </a:pPr>
            <a:endParaRPr lang="fr-FR" sz="1600" dirty="0"/>
          </a:p>
          <a:p>
            <a:pPr lvl="1">
              <a:spcAft>
                <a:spcPts val="600"/>
              </a:spcAft>
            </a:pPr>
            <a:endParaRPr lang="fr-FR" sz="1600" dirty="0"/>
          </a:p>
          <a:p>
            <a:pPr lvl="1">
              <a:spcAft>
                <a:spcPts val="600"/>
              </a:spcAft>
            </a:pPr>
            <a:endParaRPr lang="fr-FR" sz="1600" dirty="0"/>
          </a:p>
          <a:p>
            <a:pPr marL="342900" lvl="1" indent="0">
              <a:spcAft>
                <a:spcPts val="600"/>
              </a:spcAft>
              <a:buNone/>
            </a:pPr>
            <a:endParaRPr lang="fr-FR" sz="1600" dirty="0"/>
          </a:p>
          <a:p>
            <a:pPr>
              <a:spcAft>
                <a:spcPts val="600"/>
              </a:spcAft>
            </a:pPr>
            <a:r>
              <a:rPr lang="fr-FR" sz="1800" dirty="0"/>
              <a:t>Ne trouvera pas sa place en France, où le standard va devenir </a:t>
            </a:r>
            <a:r>
              <a:rPr lang="fr-FR" sz="1800" dirty="0" err="1"/>
              <a:t>atezolizumab</a:t>
            </a:r>
            <a:r>
              <a:rPr lang="fr-FR" sz="1800" dirty="0"/>
              <a:t> - </a:t>
            </a:r>
            <a:r>
              <a:rPr lang="fr-FR" sz="1800" dirty="0" err="1"/>
              <a:t>bevacizumab</a:t>
            </a:r>
            <a:endParaRPr lang="fr-FR" sz="1800" dirty="0"/>
          </a:p>
        </p:txBody>
      </p:sp>
      <p:graphicFrame>
        <p:nvGraphicFramePr>
          <p:cNvPr id="3" name="Tableau 2"/>
          <p:cNvGraphicFramePr>
            <a:graphicFrameLocks noGrp="1"/>
          </p:cNvGraphicFramePr>
          <p:nvPr/>
        </p:nvGraphicFramePr>
        <p:xfrm>
          <a:off x="795917" y="2306611"/>
          <a:ext cx="7552166" cy="1225941"/>
        </p:xfrm>
        <a:graphic>
          <a:graphicData uri="http://schemas.openxmlformats.org/drawingml/2006/table">
            <a:tbl>
              <a:tblPr firstRow="1" bandRow="1">
                <a:tableStyleId>{7DF18680-E054-41AD-8BC1-D1AEF772440D}</a:tableStyleId>
              </a:tblPr>
              <a:tblGrid>
                <a:gridCol w="2215138">
                  <a:extLst>
                    <a:ext uri="{9D8B030D-6E8A-4147-A177-3AD203B41FA5}">
                      <a16:colId xmlns:a16="http://schemas.microsoft.com/office/drawing/2014/main" val="4197943621"/>
                    </a:ext>
                  </a:extLst>
                </a:gridCol>
                <a:gridCol w="2844800">
                  <a:extLst>
                    <a:ext uri="{9D8B030D-6E8A-4147-A177-3AD203B41FA5}">
                      <a16:colId xmlns:a16="http://schemas.microsoft.com/office/drawing/2014/main" val="2425252544"/>
                    </a:ext>
                  </a:extLst>
                </a:gridCol>
                <a:gridCol w="2492228">
                  <a:extLst>
                    <a:ext uri="{9D8B030D-6E8A-4147-A177-3AD203B41FA5}">
                      <a16:colId xmlns:a16="http://schemas.microsoft.com/office/drawing/2014/main" val="3692548576"/>
                    </a:ext>
                  </a:extLst>
                </a:gridCol>
              </a:tblGrid>
              <a:tr h="304395">
                <a:tc>
                  <a:txBody>
                    <a:bodyPr/>
                    <a:lstStyle/>
                    <a:p>
                      <a:pPr algn="ctr"/>
                      <a:endParaRPr lang="fr-FR" b="1" i="0" dirty="0">
                        <a:latin typeface="Arial" panose="020B0604020202020204" pitchFamily="34" charset="0"/>
                        <a:cs typeface="Arial" panose="020B0604020202020204" pitchFamily="34" charset="0"/>
                      </a:endParaRPr>
                    </a:p>
                  </a:txBody>
                  <a:tcPr anchor="ctr"/>
                </a:tc>
                <a:tc>
                  <a:txBody>
                    <a:bodyPr/>
                    <a:lstStyle/>
                    <a:p>
                      <a:pPr algn="ctr"/>
                      <a:r>
                        <a:rPr lang="fr-FR" b="1" dirty="0" err="1">
                          <a:latin typeface="Arial" panose="020B0604020202020204" pitchFamily="34" charset="0"/>
                          <a:cs typeface="Arial" panose="020B0604020202020204" pitchFamily="34" charset="0"/>
                        </a:rPr>
                        <a:t>Atezo-bev</a:t>
                      </a:r>
                      <a:r>
                        <a:rPr lang="fr-FR" b="1" baseline="0" dirty="0">
                          <a:latin typeface="Arial" panose="020B0604020202020204" pitchFamily="34" charset="0"/>
                          <a:cs typeface="Arial" panose="020B0604020202020204" pitchFamily="34" charset="0"/>
                        </a:rPr>
                        <a:t> </a:t>
                      </a:r>
                      <a:r>
                        <a:rPr lang="fr-FR" b="0" i="1" baseline="0" dirty="0">
                          <a:latin typeface="Arial" panose="020B0604020202020204" pitchFamily="34" charset="0"/>
                          <a:cs typeface="Arial" panose="020B0604020202020204" pitchFamily="34" charset="0"/>
                        </a:rPr>
                        <a:t>vs</a:t>
                      </a:r>
                      <a:r>
                        <a:rPr lang="fr-FR" b="1" baseline="0" dirty="0">
                          <a:latin typeface="Arial" panose="020B0604020202020204" pitchFamily="34" charset="0"/>
                          <a:cs typeface="Arial" panose="020B0604020202020204" pitchFamily="34" charset="0"/>
                        </a:rPr>
                        <a:t> sorafenib</a:t>
                      </a:r>
                      <a:endParaRPr lang="fr-FR" b="1" i="0" dirty="0">
                        <a:latin typeface="Arial" panose="020B0604020202020204" pitchFamily="34" charset="0"/>
                        <a:cs typeface="Arial" panose="020B0604020202020204" pitchFamily="34" charset="0"/>
                      </a:endParaRPr>
                    </a:p>
                  </a:txBody>
                  <a:tcPr anchor="ctr">
                    <a:solidFill>
                      <a:schemeClr val="accent1"/>
                    </a:solidFill>
                  </a:tcPr>
                </a:tc>
                <a:tc>
                  <a:txBody>
                    <a:bodyPr/>
                    <a:lstStyle/>
                    <a:p>
                      <a:pPr algn="ctr"/>
                      <a:r>
                        <a:rPr lang="fr-FR" b="1" dirty="0" err="1">
                          <a:latin typeface="Arial" panose="020B0604020202020204" pitchFamily="34" charset="0"/>
                          <a:cs typeface="Arial" panose="020B0604020202020204" pitchFamily="34" charset="0"/>
                        </a:rPr>
                        <a:t>Donafenib</a:t>
                      </a:r>
                      <a:r>
                        <a:rPr lang="fr-FR" b="1" baseline="0" dirty="0">
                          <a:latin typeface="Arial" panose="020B0604020202020204" pitchFamily="34" charset="0"/>
                          <a:cs typeface="Arial" panose="020B0604020202020204" pitchFamily="34" charset="0"/>
                        </a:rPr>
                        <a:t> </a:t>
                      </a:r>
                      <a:r>
                        <a:rPr lang="fr-FR" b="0" i="1" baseline="0" dirty="0">
                          <a:latin typeface="Arial" panose="020B0604020202020204" pitchFamily="34" charset="0"/>
                          <a:cs typeface="Arial" panose="020B0604020202020204" pitchFamily="34" charset="0"/>
                        </a:rPr>
                        <a:t>vs</a:t>
                      </a:r>
                      <a:r>
                        <a:rPr lang="fr-FR" b="1" baseline="0" dirty="0">
                          <a:latin typeface="Arial" panose="020B0604020202020204" pitchFamily="34" charset="0"/>
                          <a:cs typeface="Arial" panose="020B0604020202020204" pitchFamily="34" charset="0"/>
                        </a:rPr>
                        <a:t> sorafenib</a:t>
                      </a:r>
                      <a:endParaRPr lang="fr-FR" b="1" i="0" dirty="0">
                        <a:latin typeface="Arial" panose="020B0604020202020204" pitchFamily="34" charset="0"/>
                        <a:cs typeface="Arial" panose="020B0604020202020204" pitchFamily="34" charset="0"/>
                      </a:endParaRPr>
                    </a:p>
                  </a:txBody>
                  <a:tcPr anchor="ctr">
                    <a:solidFill>
                      <a:srgbClr val="C00000"/>
                    </a:solidFill>
                  </a:tcPr>
                </a:tc>
                <a:extLst>
                  <a:ext uri="{0D108BD9-81ED-4DB2-BD59-A6C34878D82A}">
                    <a16:rowId xmlns:a16="http://schemas.microsoft.com/office/drawing/2014/main" val="3823181076"/>
                  </a:ext>
                </a:extLst>
              </a:tr>
              <a:tr h="323613">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1200" b="1" kern="1200" dirty="0">
                          <a:solidFill>
                            <a:schemeClr val="tx1">
                              <a:lumMod val="75000"/>
                              <a:lumOff val="25000"/>
                            </a:schemeClr>
                          </a:solidFill>
                          <a:latin typeface="Arial" panose="020B0604020202020204" pitchFamily="34" charset="0"/>
                          <a:cs typeface="Arial" panose="020B0604020202020204" pitchFamily="34" charset="0"/>
                        </a:rPr>
                        <a:t>Survie globale</a:t>
                      </a:r>
                      <a:endParaRPr lang="fr-FR" sz="1200" b="1" i="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1200" b="0" kern="1200" dirty="0">
                          <a:solidFill>
                            <a:schemeClr val="tx1">
                              <a:lumMod val="75000"/>
                              <a:lumOff val="25000"/>
                            </a:schemeClr>
                          </a:solidFill>
                          <a:latin typeface="Arial" panose="020B0604020202020204" pitchFamily="34" charset="0"/>
                          <a:cs typeface="Arial" panose="020B0604020202020204" pitchFamily="34" charset="0"/>
                        </a:rPr>
                        <a:t>HR=0,58, p&lt;0,001 (0,44 chez VHB+)</a:t>
                      </a:r>
                      <a:endParaRPr lang="fr-FR" sz="1200" b="0" i="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1200" b="0" kern="1200" dirty="0">
                          <a:solidFill>
                            <a:schemeClr val="tx1">
                              <a:lumMod val="75000"/>
                              <a:lumOff val="25000"/>
                            </a:schemeClr>
                          </a:solidFill>
                          <a:latin typeface="Arial" panose="020B0604020202020204" pitchFamily="34" charset="0"/>
                          <a:cs typeface="Arial" panose="020B0604020202020204" pitchFamily="34" charset="0"/>
                        </a:rPr>
                        <a:t>HR=0.83, p=0,045</a:t>
                      </a:r>
                      <a:endParaRPr lang="fr-FR" sz="1200" b="0" i="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anchor="ctr"/>
                </a:tc>
                <a:extLst>
                  <a:ext uri="{0D108BD9-81ED-4DB2-BD59-A6C34878D82A}">
                    <a16:rowId xmlns:a16="http://schemas.microsoft.com/office/drawing/2014/main" val="3373258515"/>
                  </a:ext>
                </a:extLst>
              </a:tr>
              <a:tr h="323613">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1200" b="1" kern="1200" dirty="0">
                          <a:solidFill>
                            <a:schemeClr val="tx1">
                              <a:lumMod val="75000"/>
                              <a:lumOff val="25000"/>
                            </a:schemeClr>
                          </a:solidFill>
                          <a:latin typeface="Arial" panose="020B0604020202020204" pitchFamily="34" charset="0"/>
                          <a:cs typeface="Arial" panose="020B0604020202020204" pitchFamily="34" charset="0"/>
                        </a:rPr>
                        <a:t>Survie sans progression</a:t>
                      </a:r>
                      <a:endParaRPr lang="fr-FR" sz="1200" b="1" i="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1200" b="0" kern="1200" dirty="0">
                          <a:solidFill>
                            <a:schemeClr val="tx1">
                              <a:lumMod val="75000"/>
                              <a:lumOff val="25000"/>
                            </a:schemeClr>
                          </a:solidFill>
                          <a:latin typeface="Arial" panose="020B0604020202020204" pitchFamily="34" charset="0"/>
                          <a:cs typeface="Arial" panose="020B0604020202020204" pitchFamily="34" charset="0"/>
                        </a:rPr>
                        <a:t>HR=0,59, p&lt;0,001</a:t>
                      </a:r>
                      <a:endParaRPr lang="fr-FR" sz="1200" b="0" i="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1200" b="0" kern="1200" dirty="0">
                          <a:solidFill>
                            <a:schemeClr val="tx1">
                              <a:lumMod val="75000"/>
                              <a:lumOff val="25000"/>
                            </a:schemeClr>
                          </a:solidFill>
                          <a:latin typeface="Arial" panose="020B0604020202020204" pitchFamily="34" charset="0"/>
                          <a:cs typeface="Arial" panose="020B0604020202020204" pitchFamily="34" charset="0"/>
                        </a:rPr>
                        <a:t>HR=0,91, p=0,28</a:t>
                      </a:r>
                      <a:endParaRPr lang="fr-FR" sz="1200" b="0" i="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anchor="ctr"/>
                </a:tc>
                <a:extLst>
                  <a:ext uri="{0D108BD9-81ED-4DB2-BD59-A6C34878D82A}">
                    <a16:rowId xmlns:a16="http://schemas.microsoft.com/office/drawing/2014/main" val="353515284"/>
                  </a:ext>
                </a:extLst>
              </a:tr>
              <a:tr h="0">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1200" b="1" kern="1200" dirty="0">
                          <a:solidFill>
                            <a:schemeClr val="tx1">
                              <a:lumMod val="75000"/>
                              <a:lumOff val="25000"/>
                            </a:schemeClr>
                          </a:solidFill>
                          <a:latin typeface="Arial" panose="020B0604020202020204" pitchFamily="34" charset="0"/>
                          <a:cs typeface="Arial" panose="020B0604020202020204" pitchFamily="34" charset="0"/>
                        </a:rPr>
                        <a:t>Taux de réponse RECIST</a:t>
                      </a:r>
                      <a:endParaRPr lang="fr-FR" sz="1200" b="1" i="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1200" b="0" kern="1200" dirty="0">
                          <a:solidFill>
                            <a:schemeClr val="tx1">
                              <a:lumMod val="75000"/>
                              <a:lumOff val="25000"/>
                            </a:schemeClr>
                          </a:solidFill>
                          <a:latin typeface="Arial" panose="020B0604020202020204" pitchFamily="34" charset="0"/>
                          <a:cs typeface="Arial" panose="020B0604020202020204" pitchFamily="34" charset="0"/>
                        </a:rPr>
                        <a:t>27% vs 12%, p&lt;0,001</a:t>
                      </a:r>
                      <a:endParaRPr lang="fr-FR" sz="1200" b="0" i="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1200" b="0" kern="1200" dirty="0">
                          <a:solidFill>
                            <a:schemeClr val="tx1">
                              <a:lumMod val="75000"/>
                              <a:lumOff val="25000"/>
                            </a:schemeClr>
                          </a:solidFill>
                          <a:latin typeface="Arial" panose="020B0604020202020204" pitchFamily="34" charset="0"/>
                          <a:cs typeface="Arial" panose="020B0604020202020204" pitchFamily="34" charset="0"/>
                        </a:rPr>
                        <a:t>5% vs 3%, p=0,54</a:t>
                      </a:r>
                      <a:endParaRPr lang="fr-FR" sz="1200" b="0" i="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anchor="ctr"/>
                </a:tc>
                <a:extLst>
                  <a:ext uri="{0D108BD9-81ED-4DB2-BD59-A6C34878D82A}">
                    <a16:rowId xmlns:a16="http://schemas.microsoft.com/office/drawing/2014/main" val="835597754"/>
                  </a:ext>
                </a:extLst>
              </a:tr>
            </a:tbl>
          </a:graphicData>
        </a:graphic>
      </p:graphicFrame>
      <p:sp>
        <p:nvSpPr>
          <p:cNvPr id="6" name="ZoneTexte 5">
            <a:extLst>
              <a:ext uri="{FF2B5EF4-FFF2-40B4-BE49-F238E27FC236}">
                <a16:creationId xmlns:a16="http://schemas.microsoft.com/office/drawing/2014/main" id="{F6497013-986D-4641-BB34-1069AB6F0F25}"/>
              </a:ext>
            </a:extLst>
          </p:cNvPr>
          <p:cNvSpPr txBox="1"/>
          <p:nvPr/>
        </p:nvSpPr>
        <p:spPr>
          <a:xfrm>
            <a:off x="-3048" y="4912668"/>
            <a:ext cx="2063385"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Feng Bi et al., ASCO2020, Abs 4506</a:t>
            </a:r>
          </a:p>
        </p:txBody>
      </p:sp>
    </p:spTree>
    <p:extLst>
      <p:ext uri="{BB962C8B-B14F-4D97-AF65-F5344CB8AC3E}">
        <p14:creationId xmlns:p14="http://schemas.microsoft.com/office/powerpoint/2010/main" val="30818292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re 11"/>
          <p:cNvSpPr>
            <a:spLocks noGrp="1"/>
          </p:cNvSpPr>
          <p:nvPr>
            <p:ph type="title"/>
          </p:nvPr>
        </p:nvSpPr>
        <p:spPr/>
        <p:txBody>
          <a:bodyPr>
            <a:normAutofit fontScale="90000"/>
          </a:bodyPr>
          <a:lstStyle/>
          <a:p>
            <a:r>
              <a:rPr lang="fr-FR" sz="2000" dirty="0" err="1"/>
              <a:t>Nivolumab</a:t>
            </a:r>
            <a:r>
              <a:rPr lang="fr-FR" sz="2000" dirty="0"/>
              <a:t> vs sorafenib en L1 du CHC avancé </a:t>
            </a:r>
            <a:br>
              <a:rPr lang="fr-FR" dirty="0"/>
            </a:br>
            <a:r>
              <a:rPr lang="fr-FR" sz="2000" b="1" dirty="0" err="1"/>
              <a:t>Checkmate</a:t>
            </a:r>
            <a:r>
              <a:rPr lang="fr-FR" sz="2000" b="1" dirty="0"/>
              <a:t> 459</a:t>
            </a:r>
          </a:p>
        </p:txBody>
      </p:sp>
      <p:sp>
        <p:nvSpPr>
          <p:cNvPr id="13" name="Espace réservé du contenu 12"/>
          <p:cNvSpPr>
            <a:spLocks noGrp="1"/>
          </p:cNvSpPr>
          <p:nvPr>
            <p:ph sz="half" idx="1"/>
          </p:nvPr>
        </p:nvSpPr>
        <p:spPr>
          <a:xfrm>
            <a:off x="190500" y="821934"/>
            <a:ext cx="8763000" cy="636428"/>
          </a:xfrm>
        </p:spPr>
        <p:txBody>
          <a:bodyPr/>
          <a:lstStyle/>
          <a:p>
            <a:r>
              <a:rPr lang="fr-FR" sz="1800" dirty="0"/>
              <a:t>Phase 3 L1 face au sorafenib, </a:t>
            </a:r>
            <a:r>
              <a:rPr lang="fr-FR" sz="1800" b="0" dirty="0"/>
              <a:t>(n=743)</a:t>
            </a:r>
          </a:p>
        </p:txBody>
      </p:sp>
      <p:sp>
        <p:nvSpPr>
          <p:cNvPr id="15" name="ZoneTexte 14">
            <a:extLst>
              <a:ext uri="{FF2B5EF4-FFF2-40B4-BE49-F238E27FC236}">
                <a16:creationId xmlns:a16="http://schemas.microsoft.com/office/drawing/2014/main" id="{378B2CD1-0805-934C-9C16-18C536A2FB81}"/>
              </a:ext>
            </a:extLst>
          </p:cNvPr>
          <p:cNvSpPr txBox="1"/>
          <p:nvPr/>
        </p:nvSpPr>
        <p:spPr>
          <a:xfrm>
            <a:off x="-3048" y="4912668"/>
            <a:ext cx="1787669"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Sangro</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WCGI2020, LBA3</a:t>
            </a:r>
          </a:p>
        </p:txBody>
      </p:sp>
      <p:sp>
        <p:nvSpPr>
          <p:cNvPr id="20" name="ZoneTexte 19">
            <a:extLst>
              <a:ext uri="{FF2B5EF4-FFF2-40B4-BE49-F238E27FC236}">
                <a16:creationId xmlns:a16="http://schemas.microsoft.com/office/drawing/2014/main" id="{2BFA9804-FFD3-4ABC-8BE4-F7FC824D9471}"/>
              </a:ext>
            </a:extLst>
          </p:cNvPr>
          <p:cNvSpPr txBox="1"/>
          <p:nvPr/>
        </p:nvSpPr>
        <p:spPr>
          <a:xfrm>
            <a:off x="1831594" y="3350035"/>
            <a:ext cx="2176674" cy="430887"/>
          </a:xfrm>
          <a:prstGeom prst="rect">
            <a:avLst/>
          </a:prstGeom>
          <a:noFill/>
        </p:spPr>
        <p:txBody>
          <a:bodyPr wrap="square" rtlCol="0">
            <a:spAutoFit/>
          </a:bodyPr>
          <a:lstStyle/>
          <a:p>
            <a:pPr marL="171450" marR="0" lvl="0" indent="-17145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1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Critère principal </a:t>
            </a:r>
            <a:r>
              <a:rPr kumimoji="0" lang="fr-FR" sz="1100" b="0"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 </a:t>
            </a:r>
          </a:p>
          <a:p>
            <a:pPr marL="514350" marR="0" lvl="1" indent="-17145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100" b="0"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Survie globale </a:t>
            </a:r>
          </a:p>
        </p:txBody>
      </p:sp>
      <p:sp>
        <p:nvSpPr>
          <p:cNvPr id="10" name="Rectangle à coins arrondis 4">
            <a:extLst>
              <a:ext uri="{FF2B5EF4-FFF2-40B4-BE49-F238E27FC236}">
                <a16:creationId xmlns:a16="http://schemas.microsoft.com/office/drawing/2014/main" id="{5344E86C-D52F-447A-B278-F57B7BEB692C}"/>
              </a:ext>
            </a:extLst>
          </p:cNvPr>
          <p:cNvSpPr/>
          <p:nvPr/>
        </p:nvSpPr>
        <p:spPr>
          <a:xfrm>
            <a:off x="973020" y="1864573"/>
            <a:ext cx="6889073" cy="1414354"/>
          </a:xfrm>
          <a:prstGeom prst="roundRect">
            <a:avLst>
              <a:gd name="adj" fmla="val 8125"/>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11" name="Rectangle à coins arrondis 2">
            <a:extLst>
              <a:ext uri="{FF2B5EF4-FFF2-40B4-BE49-F238E27FC236}">
                <a16:creationId xmlns:a16="http://schemas.microsoft.com/office/drawing/2014/main" id="{5F8D2440-3B55-4B6A-9567-2D24E28D62F4}"/>
              </a:ext>
            </a:extLst>
          </p:cNvPr>
          <p:cNvSpPr/>
          <p:nvPr/>
        </p:nvSpPr>
        <p:spPr>
          <a:xfrm>
            <a:off x="1048130" y="1995781"/>
            <a:ext cx="1629968" cy="1213341"/>
          </a:xfrm>
          <a:prstGeom prst="roundRect">
            <a:avLst>
              <a:gd name="adj" fmla="val 7197"/>
            </a:avLst>
          </a:prstGeom>
          <a:noFill/>
          <a:ln w="12700">
            <a:solidFill>
              <a:schemeClr val="tx1">
                <a:lumMod val="75000"/>
                <a:lumOff val="25000"/>
              </a:schemeClr>
            </a:solidFill>
          </a:ln>
          <a:effectLst/>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05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Critères d’inclusion</a:t>
            </a:r>
          </a:p>
          <a:p>
            <a:pPr marL="171450" marR="0" lvl="0" indent="-171450" algn="l" defTabSz="685800" rtl="0" eaLnBrk="1" fontAlgn="auto" latinLnBrk="0" hangingPunct="1">
              <a:lnSpc>
                <a:spcPct val="100000"/>
              </a:lnSpc>
              <a:spcBef>
                <a:spcPts val="0"/>
              </a:spcBef>
              <a:spcAft>
                <a:spcPts val="0"/>
              </a:spcAft>
              <a:buClrTx/>
              <a:buSzTx/>
              <a:buFontTx/>
              <a:buChar char="-"/>
              <a:tabLst/>
              <a:defRPr/>
            </a:pPr>
            <a:r>
              <a:rPr kumimoji="0" lang="fr-FR" sz="6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Confirmation histologique de CHC</a:t>
            </a:r>
          </a:p>
          <a:p>
            <a:pPr marL="171450" marR="0" lvl="0" indent="-171450" algn="l" defTabSz="685800" rtl="0" eaLnBrk="1" fontAlgn="auto" latinLnBrk="0" hangingPunct="1">
              <a:lnSpc>
                <a:spcPct val="100000"/>
              </a:lnSpc>
              <a:spcBef>
                <a:spcPts val="0"/>
              </a:spcBef>
              <a:spcAft>
                <a:spcPts val="0"/>
              </a:spcAft>
              <a:buClrTx/>
              <a:buSzTx/>
              <a:buFontTx/>
              <a:buChar char="-"/>
              <a:tabLst/>
              <a:defRPr/>
            </a:pPr>
            <a:r>
              <a:rPr kumimoji="0" lang="fr-FR" sz="6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Absence d’indication pour chirurgie ou traitement local ou progression après chirurgie ou traitement local</a:t>
            </a:r>
          </a:p>
          <a:p>
            <a:pPr marL="171450" marR="0" lvl="0" indent="-171450" algn="l" defTabSz="685800" rtl="0" eaLnBrk="1" fontAlgn="auto" latinLnBrk="0" hangingPunct="1">
              <a:lnSpc>
                <a:spcPct val="100000"/>
              </a:lnSpc>
              <a:spcBef>
                <a:spcPts val="0"/>
              </a:spcBef>
              <a:spcAft>
                <a:spcPts val="0"/>
              </a:spcAft>
              <a:buClrTx/>
              <a:buSzTx/>
              <a:buFontTx/>
              <a:buChar char="-"/>
              <a:tabLst/>
              <a:defRPr/>
            </a:pPr>
            <a:r>
              <a:rPr kumimoji="0" lang="fr-FR" sz="6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Cirrhose Child </a:t>
            </a:r>
            <a:r>
              <a:rPr kumimoji="0" lang="fr-FR" sz="600" b="0"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mn-cs"/>
              </a:rPr>
              <a:t>Pugh</a:t>
            </a:r>
            <a:r>
              <a:rPr kumimoji="0" lang="fr-FR" sz="6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 A</a:t>
            </a:r>
          </a:p>
          <a:p>
            <a:pPr marL="171450" marR="0" lvl="0" indent="-171450" algn="l" defTabSz="685800" rtl="0" eaLnBrk="1" fontAlgn="auto" latinLnBrk="0" hangingPunct="1">
              <a:lnSpc>
                <a:spcPct val="100000"/>
              </a:lnSpc>
              <a:spcBef>
                <a:spcPts val="0"/>
              </a:spcBef>
              <a:spcAft>
                <a:spcPts val="0"/>
              </a:spcAft>
              <a:buClrTx/>
              <a:buSzTx/>
              <a:buFontTx/>
              <a:buChar char="-"/>
              <a:tabLst/>
              <a:defRPr/>
            </a:pPr>
            <a:r>
              <a:rPr kumimoji="0" lang="fr-FR" sz="6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ECOG PS 0 ou 1</a:t>
            </a:r>
          </a:p>
          <a:p>
            <a:pPr marL="171450" marR="0" lvl="0" indent="-171450" algn="l" defTabSz="685800" rtl="0" eaLnBrk="1" fontAlgn="auto" latinLnBrk="0" hangingPunct="1">
              <a:lnSpc>
                <a:spcPct val="100000"/>
              </a:lnSpc>
              <a:spcBef>
                <a:spcPts val="0"/>
              </a:spcBef>
              <a:spcAft>
                <a:spcPts val="0"/>
              </a:spcAft>
              <a:buClrTx/>
              <a:buSzTx/>
              <a:buFontTx/>
              <a:buChar char="-"/>
              <a:tabLst/>
              <a:defRPr/>
            </a:pPr>
            <a:r>
              <a:rPr kumimoji="0" lang="fr-FR" sz="6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Absence de traitement systémique antérieur</a:t>
            </a:r>
          </a:p>
          <a:p>
            <a:pPr marL="171450" marR="0" lvl="0" indent="-171450" algn="ctr" defTabSz="685800" rtl="0" eaLnBrk="1" fontAlgn="auto" latinLnBrk="0" hangingPunct="1">
              <a:lnSpc>
                <a:spcPct val="100000"/>
              </a:lnSpc>
              <a:spcBef>
                <a:spcPts val="0"/>
              </a:spcBef>
              <a:spcAft>
                <a:spcPts val="0"/>
              </a:spcAft>
              <a:buClrTx/>
              <a:buSzTx/>
              <a:buFontTx/>
              <a:buChar char="-"/>
              <a:tabLst/>
              <a:defRPr/>
            </a:pPr>
            <a:endParaRPr kumimoji="0" lang="fr-FR"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endParaRPr>
          </a:p>
        </p:txBody>
      </p:sp>
      <p:sp>
        <p:nvSpPr>
          <p:cNvPr id="14" name="Rectangle à coins arrondis 9">
            <a:extLst>
              <a:ext uri="{FF2B5EF4-FFF2-40B4-BE49-F238E27FC236}">
                <a16:creationId xmlns:a16="http://schemas.microsoft.com/office/drawing/2014/main" id="{5A6149F5-E697-43EF-8339-0BD0B16E4F19}"/>
              </a:ext>
            </a:extLst>
          </p:cNvPr>
          <p:cNvSpPr/>
          <p:nvPr/>
        </p:nvSpPr>
        <p:spPr>
          <a:xfrm>
            <a:off x="5118161" y="2657882"/>
            <a:ext cx="1399253" cy="551240"/>
          </a:xfrm>
          <a:prstGeom prst="roundRect">
            <a:avLst/>
          </a:prstGeom>
          <a:solidFill>
            <a:schemeClr val="accent1"/>
          </a:solidFill>
          <a:effectLst/>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err="1">
                <a:ln>
                  <a:noFill/>
                </a:ln>
                <a:solidFill>
                  <a:prstClr val="white"/>
                </a:solidFill>
                <a:effectLst/>
                <a:uLnTx/>
                <a:uFillTx/>
                <a:latin typeface="Arial" panose="020B0604020202020204" pitchFamily="34" charset="0"/>
                <a:ea typeface="+mn-ea"/>
                <a:cs typeface="+mn-cs"/>
              </a:rPr>
              <a:t>Sorafenib</a:t>
            </a:r>
            <a:endPar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400 mg po BID</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N=372</a:t>
            </a:r>
          </a:p>
        </p:txBody>
      </p:sp>
      <p:sp>
        <p:nvSpPr>
          <p:cNvPr id="16" name="Rectangle à coins arrondis 10">
            <a:extLst>
              <a:ext uri="{FF2B5EF4-FFF2-40B4-BE49-F238E27FC236}">
                <a16:creationId xmlns:a16="http://schemas.microsoft.com/office/drawing/2014/main" id="{F3E70AE7-55D3-4C6E-AEB0-8D4CF3E34F50}"/>
              </a:ext>
            </a:extLst>
          </p:cNvPr>
          <p:cNvSpPr/>
          <p:nvPr/>
        </p:nvSpPr>
        <p:spPr>
          <a:xfrm>
            <a:off x="5118161" y="1997735"/>
            <a:ext cx="1399253" cy="526725"/>
          </a:xfrm>
          <a:prstGeom prst="roundRect">
            <a:avLst/>
          </a:prstGeom>
          <a:solidFill>
            <a:srgbClr val="C00000"/>
          </a:solidFill>
          <a:effectLst/>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err="1">
                <a:ln>
                  <a:noFill/>
                </a:ln>
                <a:solidFill>
                  <a:prstClr val="white"/>
                </a:solidFill>
                <a:effectLst/>
                <a:uLnTx/>
                <a:uFillTx/>
                <a:latin typeface="Arial" panose="020B0604020202020204" pitchFamily="34" charset="0"/>
                <a:ea typeface="+mn-ea"/>
                <a:cs typeface="+mn-cs"/>
              </a:rPr>
              <a:t>Nivolumab</a:t>
            </a:r>
            <a:endPar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240 mg IV Q2W</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N=371</a:t>
            </a:r>
          </a:p>
        </p:txBody>
      </p:sp>
      <p:sp>
        <p:nvSpPr>
          <p:cNvPr id="17" name="Freeform 15">
            <a:extLst>
              <a:ext uri="{FF2B5EF4-FFF2-40B4-BE49-F238E27FC236}">
                <a16:creationId xmlns:a16="http://schemas.microsoft.com/office/drawing/2014/main" id="{13A3E650-BF3C-45A5-A818-BC2D08955A50}"/>
              </a:ext>
            </a:extLst>
          </p:cNvPr>
          <p:cNvSpPr>
            <a:spLocks/>
          </p:cNvSpPr>
          <p:nvPr/>
        </p:nvSpPr>
        <p:spPr bwMode="auto">
          <a:xfrm>
            <a:off x="4700280" y="2258377"/>
            <a:ext cx="417882" cy="660972"/>
          </a:xfrm>
          <a:custGeom>
            <a:avLst/>
            <a:gdLst>
              <a:gd name="T0" fmla="*/ 2147483647 w 133"/>
              <a:gd name="T1" fmla="*/ 0 h 904"/>
              <a:gd name="T2" fmla="*/ 0 w 133"/>
              <a:gd name="T3" fmla="*/ 0 h 904"/>
              <a:gd name="T4" fmla="*/ 0 w 133"/>
              <a:gd name="T5" fmla="*/ 2147483647 h 904"/>
              <a:gd name="T6" fmla="*/ 2147483647 w 133"/>
              <a:gd name="T7" fmla="*/ 2147483647 h 904"/>
              <a:gd name="T8" fmla="*/ 0 60000 65536"/>
              <a:gd name="T9" fmla="*/ 0 60000 65536"/>
              <a:gd name="T10" fmla="*/ 0 60000 65536"/>
              <a:gd name="T11" fmla="*/ 0 60000 65536"/>
              <a:gd name="T12" fmla="*/ 0 w 133"/>
              <a:gd name="T13" fmla="*/ 0 h 904"/>
              <a:gd name="T14" fmla="*/ 133 w 133"/>
              <a:gd name="T15" fmla="*/ 904 h 904"/>
            </a:gdLst>
            <a:ahLst/>
            <a:cxnLst>
              <a:cxn ang="T8">
                <a:pos x="T0" y="T1"/>
              </a:cxn>
              <a:cxn ang="T9">
                <a:pos x="T2" y="T3"/>
              </a:cxn>
              <a:cxn ang="T10">
                <a:pos x="T4" y="T5"/>
              </a:cxn>
              <a:cxn ang="T11">
                <a:pos x="T6" y="T7"/>
              </a:cxn>
            </a:cxnLst>
            <a:rect l="T12" t="T13" r="T14" b="T15"/>
            <a:pathLst>
              <a:path w="133" h="904">
                <a:moveTo>
                  <a:pt x="133" y="0"/>
                </a:moveTo>
                <a:lnTo>
                  <a:pt x="0" y="0"/>
                </a:lnTo>
                <a:lnTo>
                  <a:pt x="0" y="904"/>
                </a:lnTo>
                <a:lnTo>
                  <a:pt x="133" y="904"/>
                </a:lnTo>
              </a:path>
            </a:pathLst>
          </a:custGeom>
          <a:noFill/>
          <a:ln w="12700">
            <a:solidFill>
              <a:srgbClr val="4D4D4D"/>
            </a:solidFill>
            <a:round/>
            <a:headEnd type="triangle" w="med" len="med"/>
            <a:tailEnd type="triangle" w="med" len="med"/>
          </a:ln>
        </p:spPr>
        <p: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fr-FR" sz="1200" b="0" i="0"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mn-cs"/>
            </a:endParaRPr>
          </a:p>
        </p:txBody>
      </p:sp>
      <p:sp>
        <p:nvSpPr>
          <p:cNvPr id="18" name="Ellipse 9">
            <a:extLst>
              <a:ext uri="{FF2B5EF4-FFF2-40B4-BE49-F238E27FC236}">
                <a16:creationId xmlns:a16="http://schemas.microsoft.com/office/drawing/2014/main" id="{2D68838F-0EC4-4E1A-99DF-2026FA85DBDB}"/>
              </a:ext>
            </a:extLst>
          </p:cNvPr>
          <p:cNvSpPr/>
          <p:nvPr/>
        </p:nvSpPr>
        <p:spPr>
          <a:xfrm>
            <a:off x="4511798" y="2393307"/>
            <a:ext cx="377686" cy="368276"/>
          </a:xfrm>
          <a:prstGeom prst="ellipse">
            <a:avLst/>
          </a:prstGeom>
          <a:solidFill>
            <a:srgbClr val="4D4D4D"/>
          </a:solidFill>
          <a:ln>
            <a:headEnd/>
            <a:tailEnd/>
          </a:ln>
          <a:effectLst/>
        </p:spPr>
        <p:style>
          <a:lnRef idx="0">
            <a:schemeClr val="dk1"/>
          </a:lnRef>
          <a:fillRef idx="3">
            <a:schemeClr val="dk1"/>
          </a:fillRef>
          <a:effectRef idx="3">
            <a:schemeClr val="dk1"/>
          </a:effectRef>
          <a:fontRef idx="minor">
            <a:schemeClr val="lt1"/>
          </a:fontRef>
        </p:style>
        <p:txBody>
          <a:bodyPr wrap="none" anchor="ctr"/>
          <a:lstStyle/>
          <a:p>
            <a:pPr marL="0" marR="0" lvl="0" indent="0" algn="ctr" defTabSz="685783" rtl="0" eaLnBrk="1" fontAlgn="auto" latinLnBrk="0" hangingPunct="1">
              <a:lnSpc>
                <a:spcPct val="100000"/>
              </a:lnSpc>
              <a:spcBef>
                <a:spcPts val="0"/>
              </a:spcBef>
              <a:spcAft>
                <a:spcPts val="0"/>
              </a:spcAft>
              <a:buClr>
                <a:srgbClr val="FFCC00"/>
              </a:buClr>
              <a:buSzTx/>
              <a:buFontTx/>
              <a:buNone/>
              <a:tabLst/>
              <a:defRPr/>
            </a:pPr>
            <a:r>
              <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R</a:t>
            </a:r>
            <a:br>
              <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br>
            <a:r>
              <a:rPr kumimoji="0" lang="fr-FR"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1:1</a:t>
            </a:r>
            <a:endPar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1" name="ZoneTexte 20">
            <a:extLst>
              <a:ext uri="{FF2B5EF4-FFF2-40B4-BE49-F238E27FC236}">
                <a16:creationId xmlns:a16="http://schemas.microsoft.com/office/drawing/2014/main" id="{29E32CA9-DB45-4E16-80DD-FDB102EF8A31}"/>
              </a:ext>
            </a:extLst>
          </p:cNvPr>
          <p:cNvSpPr txBox="1"/>
          <p:nvPr/>
        </p:nvSpPr>
        <p:spPr>
          <a:xfrm>
            <a:off x="4008268" y="3347268"/>
            <a:ext cx="3004139" cy="938719"/>
          </a:xfrm>
          <a:prstGeom prst="rect">
            <a:avLst/>
          </a:prstGeom>
          <a:noFill/>
        </p:spPr>
        <p:txBody>
          <a:bodyPr wrap="square" rtlCol="0">
            <a:spAutoFit/>
          </a:bodyPr>
          <a:lstStyle/>
          <a:p>
            <a:pPr marL="171450" marR="0" lvl="0" indent="-17145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1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Critères secondaires </a:t>
            </a:r>
            <a:r>
              <a:rPr kumimoji="0" lang="fr-FR" sz="1100" b="0"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 </a:t>
            </a:r>
          </a:p>
          <a:p>
            <a:pPr marL="514350" marR="0" lvl="1" indent="-17145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100" b="0"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Survie sans progression</a:t>
            </a:r>
          </a:p>
          <a:p>
            <a:pPr marL="514350" marR="0" lvl="1" indent="-17145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100" b="0"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Taux de réponse objective</a:t>
            </a:r>
          </a:p>
          <a:p>
            <a:pPr marL="514350" marR="0" lvl="1" indent="-17145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100" b="0"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Tolérance</a:t>
            </a:r>
          </a:p>
          <a:p>
            <a:pPr marL="514350" marR="0" lvl="1" indent="-17145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100" b="0"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Efficacité en fonction du statut PD-L1</a:t>
            </a:r>
          </a:p>
        </p:txBody>
      </p:sp>
      <p:sp>
        <p:nvSpPr>
          <p:cNvPr id="22" name="TextBox 14">
            <a:extLst>
              <a:ext uri="{FF2B5EF4-FFF2-40B4-BE49-F238E27FC236}">
                <a16:creationId xmlns:a16="http://schemas.microsoft.com/office/drawing/2014/main" id="{4B70B459-B911-4E1F-B6AA-76DBC0C0CEEF}"/>
              </a:ext>
            </a:extLst>
          </p:cNvPr>
          <p:cNvSpPr txBox="1"/>
          <p:nvPr/>
        </p:nvSpPr>
        <p:spPr>
          <a:xfrm>
            <a:off x="4808048" y="2491231"/>
            <a:ext cx="525915" cy="215444"/>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N=743</a:t>
            </a:r>
          </a:p>
        </p:txBody>
      </p:sp>
      <p:sp>
        <p:nvSpPr>
          <p:cNvPr id="23" name="Rectangle à coins arrondis 2">
            <a:extLst>
              <a:ext uri="{FF2B5EF4-FFF2-40B4-BE49-F238E27FC236}">
                <a16:creationId xmlns:a16="http://schemas.microsoft.com/office/drawing/2014/main" id="{A322CDB0-AD84-410D-A46B-7064BF437D96}"/>
              </a:ext>
            </a:extLst>
          </p:cNvPr>
          <p:cNvSpPr/>
          <p:nvPr/>
        </p:nvSpPr>
        <p:spPr>
          <a:xfrm>
            <a:off x="6643457" y="1995781"/>
            <a:ext cx="1067311" cy="1213341"/>
          </a:xfrm>
          <a:prstGeom prst="roundRect">
            <a:avLst>
              <a:gd name="adj" fmla="val 7197"/>
            </a:avLst>
          </a:prstGeom>
          <a:noFill/>
          <a:ln w="12700">
            <a:solidFill>
              <a:schemeClr val="tx1">
                <a:lumMod val="75000"/>
                <a:lumOff val="25000"/>
              </a:schemeClr>
            </a:solidFill>
          </a:ln>
          <a:effectLst/>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Toxicité inacceptable ou progression de la maladie</a:t>
            </a:r>
            <a:endParaRPr kumimoji="0" lang="fr-FR"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endParaRPr>
          </a:p>
        </p:txBody>
      </p:sp>
      <p:sp>
        <p:nvSpPr>
          <p:cNvPr id="24" name="Rectangle à coins arrondis 2">
            <a:extLst>
              <a:ext uri="{FF2B5EF4-FFF2-40B4-BE49-F238E27FC236}">
                <a16:creationId xmlns:a16="http://schemas.microsoft.com/office/drawing/2014/main" id="{0452B24C-AD35-4667-ACF6-CB67D85B83AF}"/>
              </a:ext>
            </a:extLst>
          </p:cNvPr>
          <p:cNvSpPr/>
          <p:nvPr/>
        </p:nvSpPr>
        <p:spPr>
          <a:xfrm>
            <a:off x="2787589" y="1995781"/>
            <a:ext cx="1629968" cy="1213341"/>
          </a:xfrm>
          <a:prstGeom prst="roundRect">
            <a:avLst>
              <a:gd name="adj" fmla="val 7197"/>
            </a:avLst>
          </a:prstGeom>
          <a:noFill/>
          <a:ln w="12700">
            <a:solidFill>
              <a:schemeClr val="tx1">
                <a:lumMod val="75000"/>
                <a:lumOff val="25000"/>
              </a:schemeClr>
            </a:solidFill>
          </a:ln>
          <a:effectLst/>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05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Stratification </a:t>
            </a:r>
          </a:p>
          <a:p>
            <a:pPr marL="171450" marR="0" lvl="0" indent="-171450" algn="l" defTabSz="685800" rtl="0" eaLnBrk="1" fontAlgn="auto" latinLnBrk="0" hangingPunct="1">
              <a:lnSpc>
                <a:spcPct val="100000"/>
              </a:lnSpc>
              <a:spcBef>
                <a:spcPts val="0"/>
              </a:spcBef>
              <a:spcAft>
                <a:spcPts val="0"/>
              </a:spcAft>
              <a:buClrTx/>
              <a:buSzTx/>
              <a:buFontTx/>
              <a:buChar char="-"/>
              <a:tabLst/>
              <a:defRPr/>
            </a:pPr>
            <a:r>
              <a:rPr kumimoji="0" lang="fr-FR"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Etiologie de la cirrhose (Virus C ou non)</a:t>
            </a:r>
          </a:p>
          <a:p>
            <a:pPr marL="171450" marR="0" lvl="0" indent="-171450" algn="l" defTabSz="685800" rtl="0" eaLnBrk="1" fontAlgn="auto" latinLnBrk="0" hangingPunct="1">
              <a:lnSpc>
                <a:spcPct val="100000"/>
              </a:lnSpc>
              <a:spcBef>
                <a:spcPts val="0"/>
              </a:spcBef>
              <a:spcAft>
                <a:spcPts val="0"/>
              </a:spcAft>
              <a:buClrTx/>
              <a:buSzTx/>
              <a:buFontTx/>
              <a:buChar char="-"/>
              <a:tabLst/>
              <a:defRPr/>
            </a:pPr>
            <a:r>
              <a:rPr kumimoji="0" lang="fr-FR"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Envahissement vasculaire et/ou </a:t>
            </a:r>
            <a:r>
              <a:rPr kumimoji="0" lang="fr-FR" sz="800" b="0"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mn-cs"/>
              </a:rPr>
              <a:t>extrahépatic</a:t>
            </a:r>
            <a:r>
              <a:rPr kumimoji="0" lang="fr-FR"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 (présent vs absent)</a:t>
            </a:r>
          </a:p>
          <a:p>
            <a:pPr marL="171450" marR="0" lvl="0" indent="-171450" algn="l" defTabSz="685800" rtl="0" eaLnBrk="1" fontAlgn="auto" latinLnBrk="0" hangingPunct="1">
              <a:lnSpc>
                <a:spcPct val="100000"/>
              </a:lnSpc>
              <a:spcBef>
                <a:spcPts val="0"/>
              </a:spcBef>
              <a:spcAft>
                <a:spcPts val="0"/>
              </a:spcAft>
              <a:buClrTx/>
              <a:buSzTx/>
              <a:buFontTx/>
              <a:buChar char="-"/>
              <a:tabLst/>
              <a:defRPr/>
            </a:pPr>
            <a:r>
              <a:rPr kumimoji="0" lang="fr-FR"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Zone géographique (</a:t>
            </a:r>
            <a:r>
              <a:rPr kumimoji="0" lang="fr-FR" sz="800" b="0"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mn-cs"/>
              </a:rPr>
              <a:t>asie</a:t>
            </a:r>
            <a:r>
              <a:rPr kumimoji="0" lang="fr-FR"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 vs non </a:t>
            </a:r>
            <a:r>
              <a:rPr kumimoji="0" lang="fr-FR" sz="800" b="0"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mn-cs"/>
              </a:rPr>
              <a:t>asie</a:t>
            </a:r>
            <a:r>
              <a:rPr kumimoji="0" lang="fr-FR"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a:t>
            </a:r>
          </a:p>
          <a:p>
            <a:pPr marL="171450" marR="0" lvl="0" indent="-171450" algn="ctr" defTabSz="685800" rtl="0" eaLnBrk="1" fontAlgn="auto" latinLnBrk="0" hangingPunct="1">
              <a:lnSpc>
                <a:spcPct val="100000"/>
              </a:lnSpc>
              <a:spcBef>
                <a:spcPts val="0"/>
              </a:spcBef>
              <a:spcAft>
                <a:spcPts val="0"/>
              </a:spcAft>
              <a:buClrTx/>
              <a:buSzTx/>
              <a:buFontTx/>
              <a:buChar char="-"/>
              <a:tabLst/>
              <a:defRPr/>
            </a:pPr>
            <a:endParaRPr kumimoji="0" lang="fr-FR"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4120486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noAutofit/>
          </a:bodyPr>
          <a:lstStyle/>
          <a:p>
            <a:r>
              <a:rPr lang="fr-FR" sz="2000" dirty="0" err="1"/>
              <a:t>Nivolumab</a:t>
            </a:r>
            <a:r>
              <a:rPr lang="fr-FR" sz="2000" dirty="0"/>
              <a:t> vs </a:t>
            </a:r>
            <a:r>
              <a:rPr lang="fr-FR" sz="2000" dirty="0" err="1"/>
              <a:t>sorafenib</a:t>
            </a:r>
            <a:r>
              <a:rPr lang="fr-FR" sz="2000" dirty="0"/>
              <a:t> en L1 du CHC avancé </a:t>
            </a:r>
            <a:br>
              <a:rPr lang="fr-FR" dirty="0"/>
            </a:br>
            <a:r>
              <a:rPr lang="fr-FR" sz="2000" b="1" dirty="0" err="1"/>
              <a:t>Checkmate</a:t>
            </a:r>
            <a:r>
              <a:rPr lang="fr-FR" sz="2000" b="1" dirty="0"/>
              <a:t> 459</a:t>
            </a:r>
          </a:p>
        </p:txBody>
      </p:sp>
      <p:sp>
        <p:nvSpPr>
          <p:cNvPr id="8" name="Espace réservé du contenu 7">
            <a:extLst>
              <a:ext uri="{FF2B5EF4-FFF2-40B4-BE49-F238E27FC236}">
                <a16:creationId xmlns:a16="http://schemas.microsoft.com/office/drawing/2014/main" id="{6DA5A133-4434-4ECD-AB1B-F37B08A0959A}"/>
              </a:ext>
            </a:extLst>
          </p:cNvPr>
          <p:cNvSpPr>
            <a:spLocks noGrp="1"/>
          </p:cNvSpPr>
          <p:nvPr>
            <p:ph sz="half" idx="1"/>
          </p:nvPr>
        </p:nvSpPr>
        <p:spPr>
          <a:xfrm>
            <a:off x="190499" y="821933"/>
            <a:ext cx="4894059" cy="3770309"/>
          </a:xfrm>
        </p:spPr>
        <p:txBody>
          <a:bodyPr/>
          <a:lstStyle/>
          <a:p>
            <a:r>
              <a:rPr lang="fr-FR" sz="1800" dirty="0"/>
              <a:t>Suivi minimum de 33.6 mois </a:t>
            </a:r>
          </a:p>
          <a:p>
            <a:pPr lvl="1"/>
            <a:r>
              <a:rPr lang="fr-FR" sz="1600" dirty="0"/>
              <a:t>Nivo entraine un bénéfice cliniquement significatif (selon les auteurs)</a:t>
            </a:r>
          </a:p>
          <a:p>
            <a:pPr lvl="1"/>
            <a:r>
              <a:rPr lang="fr-FR" sz="1600" dirty="0"/>
              <a:t>Médianes de survie globale :</a:t>
            </a:r>
          </a:p>
          <a:p>
            <a:pPr marL="504000" lvl="2" indent="0">
              <a:buNone/>
            </a:pPr>
            <a:r>
              <a:rPr lang="fr-FR" sz="1400" dirty="0" err="1"/>
              <a:t>Nivolumab</a:t>
            </a:r>
            <a:r>
              <a:rPr lang="fr-FR" sz="1400" dirty="0"/>
              <a:t> : 16.4 mois</a:t>
            </a:r>
          </a:p>
          <a:p>
            <a:pPr marL="504000" lvl="2" indent="0">
              <a:buNone/>
            </a:pPr>
            <a:r>
              <a:rPr lang="fr-FR" sz="1400" dirty="0" err="1"/>
              <a:t>Sorafenib</a:t>
            </a:r>
            <a:r>
              <a:rPr lang="fr-FR" sz="1400" dirty="0"/>
              <a:t> : 14.8 mois</a:t>
            </a:r>
          </a:p>
          <a:p>
            <a:pPr marL="504000" lvl="2" indent="0">
              <a:buNone/>
            </a:pPr>
            <a:r>
              <a:rPr lang="fr-FR" sz="1400" dirty="0"/>
              <a:t>(HR 0.85; IC: 0.72-1.00; p=0.0522</a:t>
            </a:r>
          </a:p>
          <a:p>
            <a:pPr marL="504000" lvl="2" indent="0">
              <a:buNone/>
            </a:pPr>
            <a:endParaRPr lang="fr-FR" sz="1400" dirty="0"/>
          </a:p>
          <a:p>
            <a:pPr lvl="1"/>
            <a:r>
              <a:rPr lang="fr-FR" sz="1600" dirty="0"/>
              <a:t> Taux de survie globale à 33 mois:</a:t>
            </a:r>
          </a:p>
          <a:p>
            <a:pPr marL="504000" lvl="2" indent="0">
              <a:buNone/>
            </a:pPr>
            <a:r>
              <a:rPr lang="fr-FR" sz="1400" dirty="0" err="1"/>
              <a:t>Nivolumab</a:t>
            </a:r>
            <a:r>
              <a:rPr lang="fr-FR" sz="1400" dirty="0"/>
              <a:t> : 29%</a:t>
            </a:r>
          </a:p>
          <a:p>
            <a:pPr marL="504000" lvl="2" indent="0">
              <a:buNone/>
            </a:pPr>
            <a:r>
              <a:rPr lang="fr-FR" sz="1400" dirty="0" err="1"/>
              <a:t>Sorafenib</a:t>
            </a:r>
            <a:r>
              <a:rPr lang="fr-FR" sz="1400" dirty="0"/>
              <a:t> : 21%</a:t>
            </a:r>
          </a:p>
          <a:p>
            <a:pPr marL="504000" lvl="2" indent="0">
              <a:buNone/>
            </a:pPr>
            <a:endParaRPr lang="fr-FR" sz="1400" dirty="0"/>
          </a:p>
          <a:p>
            <a:pPr lvl="1"/>
            <a:r>
              <a:rPr lang="fr-FR" sz="1600" dirty="0"/>
              <a:t>Bénéfice dans le groupe NIVO </a:t>
            </a:r>
            <a:br>
              <a:rPr lang="fr-FR" sz="1600" dirty="0"/>
            </a:br>
            <a:r>
              <a:rPr lang="fr-FR" sz="1600" dirty="0"/>
              <a:t>quelque soit le statut PD-L1 </a:t>
            </a:r>
            <a:br>
              <a:rPr lang="fr-FR" sz="1600" dirty="0"/>
            </a:br>
            <a:r>
              <a:rPr lang="fr-FR" sz="1600" dirty="0"/>
              <a:t>ou l’étiologie</a:t>
            </a:r>
          </a:p>
        </p:txBody>
      </p:sp>
      <p:grpSp>
        <p:nvGrpSpPr>
          <p:cNvPr id="28" name="Groupe 27">
            <a:extLst>
              <a:ext uri="{FF2B5EF4-FFF2-40B4-BE49-F238E27FC236}">
                <a16:creationId xmlns:a16="http://schemas.microsoft.com/office/drawing/2014/main" id="{CAAD8AFF-D199-4934-823F-0C162953DEFD}"/>
              </a:ext>
            </a:extLst>
          </p:cNvPr>
          <p:cNvGrpSpPr/>
          <p:nvPr/>
        </p:nvGrpSpPr>
        <p:grpSpPr>
          <a:xfrm>
            <a:off x="4030432" y="1659281"/>
            <a:ext cx="4595272" cy="2904597"/>
            <a:chOff x="4133092" y="1091130"/>
            <a:chExt cx="4595272" cy="2904597"/>
          </a:xfrm>
        </p:grpSpPr>
        <p:sp>
          <p:nvSpPr>
            <p:cNvPr id="12" name="Rectangle à coins arrondis 6">
              <a:extLst>
                <a:ext uri="{FF2B5EF4-FFF2-40B4-BE49-F238E27FC236}">
                  <a16:creationId xmlns:a16="http://schemas.microsoft.com/office/drawing/2014/main" id="{247405B8-7E7B-44E7-A37C-82384229213B}"/>
                </a:ext>
              </a:extLst>
            </p:cNvPr>
            <p:cNvSpPr/>
            <p:nvPr/>
          </p:nvSpPr>
          <p:spPr>
            <a:xfrm>
              <a:off x="4133092" y="1242020"/>
              <a:ext cx="4595272" cy="2682866"/>
            </a:xfrm>
            <a:prstGeom prst="roundRect">
              <a:avLst>
                <a:gd name="adj" fmla="val 2855"/>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grpSp>
          <p:nvGrpSpPr>
            <p:cNvPr id="13" name="Group 13">
              <a:extLst>
                <a:ext uri="{FF2B5EF4-FFF2-40B4-BE49-F238E27FC236}">
                  <a16:creationId xmlns:a16="http://schemas.microsoft.com/office/drawing/2014/main" id="{C7EB8D30-4A13-4566-85E0-CDFA5C1CA6F7}"/>
                </a:ext>
              </a:extLst>
            </p:cNvPr>
            <p:cNvGrpSpPr/>
            <p:nvPr/>
          </p:nvGrpSpPr>
          <p:grpSpPr>
            <a:xfrm>
              <a:off x="4171239" y="1384046"/>
              <a:ext cx="4557125" cy="2611681"/>
              <a:chOff x="2784297" y="2188396"/>
              <a:chExt cx="6328881" cy="2856215"/>
            </a:xfrm>
          </p:grpSpPr>
          <p:graphicFrame>
            <p:nvGraphicFramePr>
              <p:cNvPr id="14" name="Chart 9">
                <a:extLst>
                  <a:ext uri="{FF2B5EF4-FFF2-40B4-BE49-F238E27FC236}">
                    <a16:creationId xmlns:a16="http://schemas.microsoft.com/office/drawing/2014/main" id="{4B26D67E-EF58-477C-BA75-14E156EAEB9E}"/>
                  </a:ext>
                </a:extLst>
              </p:cNvPr>
              <p:cNvGraphicFramePr/>
              <p:nvPr/>
            </p:nvGraphicFramePr>
            <p:xfrm>
              <a:off x="2784297" y="2188396"/>
              <a:ext cx="6328881" cy="2856215"/>
            </p:xfrm>
            <a:graphic>
              <a:graphicData uri="http://schemas.openxmlformats.org/drawingml/2006/chart">
                <c:chart xmlns:c="http://schemas.openxmlformats.org/drawingml/2006/chart" xmlns:r="http://schemas.openxmlformats.org/officeDocument/2006/relationships" r:id="rId2"/>
              </a:graphicData>
            </a:graphic>
          </p:graphicFrame>
          <p:cxnSp>
            <p:nvCxnSpPr>
              <p:cNvPr id="18" name="Straight Connector 11">
                <a:extLst>
                  <a:ext uri="{FF2B5EF4-FFF2-40B4-BE49-F238E27FC236}">
                    <a16:creationId xmlns:a16="http://schemas.microsoft.com/office/drawing/2014/main" id="{625AA8DC-98C0-4C4E-BA86-4AEAD82EFA40}"/>
                  </a:ext>
                </a:extLst>
              </p:cNvPr>
              <p:cNvCxnSpPr>
                <a:cxnSpLocks/>
              </p:cNvCxnSpPr>
              <p:nvPr/>
            </p:nvCxnSpPr>
            <p:spPr>
              <a:xfrm>
                <a:off x="6806422" y="3685065"/>
                <a:ext cx="0" cy="805815"/>
              </a:xfrm>
              <a:prstGeom prst="line">
                <a:avLst/>
              </a:prstGeom>
              <a:ln w="6350">
                <a:solidFill>
                  <a:schemeClr val="tx1">
                    <a:lumMod val="50000"/>
                    <a:lumOff val="5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9" name="TextBox 12">
                <a:extLst>
                  <a:ext uri="{FF2B5EF4-FFF2-40B4-BE49-F238E27FC236}">
                    <a16:creationId xmlns:a16="http://schemas.microsoft.com/office/drawing/2014/main" id="{2C2C9ECD-6463-401D-A9D9-E31074A73492}"/>
                  </a:ext>
                </a:extLst>
              </p:cNvPr>
              <p:cNvSpPr txBox="1"/>
              <p:nvPr/>
            </p:nvSpPr>
            <p:spPr>
              <a:xfrm>
                <a:off x="4851712" y="2818975"/>
                <a:ext cx="620681" cy="370253"/>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60%</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55%</a:t>
                </a:r>
              </a:p>
            </p:txBody>
          </p:sp>
          <p:cxnSp>
            <p:nvCxnSpPr>
              <p:cNvPr id="24" name="Straight Connector 11">
                <a:extLst>
                  <a:ext uri="{FF2B5EF4-FFF2-40B4-BE49-F238E27FC236}">
                    <a16:creationId xmlns:a16="http://schemas.microsoft.com/office/drawing/2014/main" id="{F3711A19-A81A-43FC-AD5F-0B81311759E0}"/>
                  </a:ext>
                </a:extLst>
              </p:cNvPr>
              <p:cNvCxnSpPr>
                <a:cxnSpLocks/>
                <a:stCxn id="19" idx="2"/>
              </p:cNvCxnSpPr>
              <p:nvPr/>
            </p:nvCxnSpPr>
            <p:spPr>
              <a:xfrm>
                <a:off x="5162054" y="3189228"/>
                <a:ext cx="0" cy="1301652"/>
              </a:xfrm>
              <a:prstGeom prst="line">
                <a:avLst/>
              </a:prstGeom>
              <a:ln w="6350">
                <a:solidFill>
                  <a:schemeClr val="tx1">
                    <a:lumMod val="50000"/>
                    <a:lumOff val="5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26" name="TextBox 12">
                <a:extLst>
                  <a:ext uri="{FF2B5EF4-FFF2-40B4-BE49-F238E27FC236}">
                    <a16:creationId xmlns:a16="http://schemas.microsoft.com/office/drawing/2014/main" id="{F3905F83-6E94-4455-A7B7-633E5D5A6B98}"/>
                  </a:ext>
                </a:extLst>
              </p:cNvPr>
              <p:cNvSpPr txBox="1"/>
              <p:nvPr/>
            </p:nvSpPr>
            <p:spPr>
              <a:xfrm>
                <a:off x="6518873" y="3327344"/>
                <a:ext cx="620681" cy="370253"/>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37%</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33%</a:t>
                </a:r>
              </a:p>
            </p:txBody>
          </p:sp>
        </p:grpSp>
        <p:sp>
          <p:nvSpPr>
            <p:cNvPr id="23" name="ZoneTexte 22">
              <a:extLst>
                <a:ext uri="{FF2B5EF4-FFF2-40B4-BE49-F238E27FC236}">
                  <a16:creationId xmlns:a16="http://schemas.microsoft.com/office/drawing/2014/main" id="{5C3A3DD7-5CEA-4FCF-A8B5-F1DE30004BA7}"/>
                </a:ext>
              </a:extLst>
            </p:cNvPr>
            <p:cNvSpPr txBox="1"/>
            <p:nvPr/>
          </p:nvSpPr>
          <p:spPr>
            <a:xfrm>
              <a:off x="4219871" y="1091130"/>
              <a:ext cx="1329753" cy="276999"/>
            </a:xfrm>
            <a:prstGeom prst="rect">
              <a:avLst/>
            </a:prstGeom>
            <a:solidFill>
              <a:schemeClr val="bg1"/>
            </a:solid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AU" sz="1200" b="1"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mn-cs"/>
                </a:rPr>
                <a:t>Survie</a:t>
              </a:r>
              <a:r>
                <a:rPr kumimoji="0" lang="en-AU" sz="12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 </a:t>
              </a:r>
              <a:r>
                <a:rPr kumimoji="0" lang="en-AU" sz="1200" b="1"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mn-cs"/>
                </a:rPr>
                <a:t>globale</a:t>
              </a:r>
              <a:endParaRPr kumimoji="0" lang="en-AU" sz="12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endParaRPr>
            </a:p>
          </p:txBody>
        </p:sp>
        <p:grpSp>
          <p:nvGrpSpPr>
            <p:cNvPr id="5" name="Groupe 4">
              <a:extLst>
                <a:ext uri="{FF2B5EF4-FFF2-40B4-BE49-F238E27FC236}">
                  <a16:creationId xmlns:a16="http://schemas.microsoft.com/office/drawing/2014/main" id="{95E7DA41-A370-4FDB-A14B-5AB0397883EE}"/>
                </a:ext>
              </a:extLst>
            </p:cNvPr>
            <p:cNvGrpSpPr/>
            <p:nvPr/>
          </p:nvGrpSpPr>
          <p:grpSpPr>
            <a:xfrm>
              <a:off x="4689231" y="1518718"/>
              <a:ext cx="3896751" cy="1654890"/>
              <a:chOff x="1167618" y="998806"/>
              <a:chExt cx="7577797" cy="2780714"/>
            </a:xfrm>
          </p:grpSpPr>
          <p:sp>
            <p:nvSpPr>
              <p:cNvPr id="3" name="Forme libre : forme 2">
                <a:extLst>
                  <a:ext uri="{FF2B5EF4-FFF2-40B4-BE49-F238E27FC236}">
                    <a16:creationId xmlns:a16="http://schemas.microsoft.com/office/drawing/2014/main" id="{6FB144D1-B1A6-4E56-943B-27DCB2F0A999}"/>
                  </a:ext>
                </a:extLst>
              </p:cNvPr>
              <p:cNvSpPr/>
              <p:nvPr/>
            </p:nvSpPr>
            <p:spPr>
              <a:xfrm>
                <a:off x="1176997" y="1003495"/>
                <a:ext cx="7563729" cy="2546253"/>
              </a:xfrm>
              <a:custGeom>
                <a:avLst/>
                <a:gdLst>
                  <a:gd name="connsiteX0" fmla="*/ 0 w 7563729"/>
                  <a:gd name="connsiteY0" fmla="*/ 0 h 2546253"/>
                  <a:gd name="connsiteX1" fmla="*/ 103163 w 7563729"/>
                  <a:gd name="connsiteY1" fmla="*/ 0 h 2546253"/>
                  <a:gd name="connsiteX2" fmla="*/ 145366 w 7563729"/>
                  <a:gd name="connsiteY2" fmla="*/ 18757 h 2546253"/>
                  <a:gd name="connsiteX3" fmla="*/ 182880 w 7563729"/>
                  <a:gd name="connsiteY3" fmla="*/ 37514 h 2546253"/>
                  <a:gd name="connsiteX4" fmla="*/ 196948 w 7563729"/>
                  <a:gd name="connsiteY4" fmla="*/ 42203 h 2546253"/>
                  <a:gd name="connsiteX5" fmla="*/ 215705 w 7563729"/>
                  <a:gd name="connsiteY5" fmla="*/ 60960 h 2546253"/>
                  <a:gd name="connsiteX6" fmla="*/ 253218 w 7563729"/>
                  <a:gd name="connsiteY6" fmla="*/ 79717 h 2546253"/>
                  <a:gd name="connsiteX7" fmla="*/ 281354 w 7563729"/>
                  <a:gd name="connsiteY7" fmla="*/ 89096 h 2546253"/>
                  <a:gd name="connsiteX8" fmla="*/ 295421 w 7563729"/>
                  <a:gd name="connsiteY8" fmla="*/ 93785 h 2546253"/>
                  <a:gd name="connsiteX9" fmla="*/ 328246 w 7563729"/>
                  <a:gd name="connsiteY9" fmla="*/ 103163 h 2546253"/>
                  <a:gd name="connsiteX10" fmla="*/ 365760 w 7563729"/>
                  <a:gd name="connsiteY10" fmla="*/ 131299 h 2546253"/>
                  <a:gd name="connsiteX11" fmla="*/ 384517 w 7563729"/>
                  <a:gd name="connsiteY11" fmla="*/ 168813 h 2546253"/>
                  <a:gd name="connsiteX12" fmla="*/ 398585 w 7563729"/>
                  <a:gd name="connsiteY12" fmla="*/ 192259 h 2546253"/>
                  <a:gd name="connsiteX13" fmla="*/ 403274 w 7563729"/>
                  <a:gd name="connsiteY13" fmla="*/ 206327 h 2546253"/>
                  <a:gd name="connsiteX14" fmla="*/ 417341 w 7563729"/>
                  <a:gd name="connsiteY14" fmla="*/ 215705 h 2546253"/>
                  <a:gd name="connsiteX15" fmla="*/ 450166 w 7563729"/>
                  <a:gd name="connsiteY15" fmla="*/ 239151 h 2546253"/>
                  <a:gd name="connsiteX16" fmla="*/ 473612 w 7563729"/>
                  <a:gd name="connsiteY16" fmla="*/ 253219 h 2546253"/>
                  <a:gd name="connsiteX17" fmla="*/ 482991 w 7563729"/>
                  <a:gd name="connsiteY17" fmla="*/ 262597 h 2546253"/>
                  <a:gd name="connsiteX18" fmla="*/ 511126 w 7563729"/>
                  <a:gd name="connsiteY18" fmla="*/ 271976 h 2546253"/>
                  <a:gd name="connsiteX19" fmla="*/ 525194 w 7563729"/>
                  <a:gd name="connsiteY19" fmla="*/ 276665 h 2546253"/>
                  <a:gd name="connsiteX20" fmla="*/ 534572 w 7563729"/>
                  <a:gd name="connsiteY20" fmla="*/ 304800 h 2546253"/>
                  <a:gd name="connsiteX21" fmla="*/ 558018 w 7563729"/>
                  <a:gd name="connsiteY21" fmla="*/ 323557 h 2546253"/>
                  <a:gd name="connsiteX22" fmla="*/ 581465 w 7563729"/>
                  <a:gd name="connsiteY22" fmla="*/ 342314 h 2546253"/>
                  <a:gd name="connsiteX23" fmla="*/ 609600 w 7563729"/>
                  <a:gd name="connsiteY23" fmla="*/ 351693 h 2546253"/>
                  <a:gd name="connsiteX24" fmla="*/ 623668 w 7563729"/>
                  <a:gd name="connsiteY24" fmla="*/ 356382 h 2546253"/>
                  <a:gd name="connsiteX25" fmla="*/ 637735 w 7563729"/>
                  <a:gd name="connsiteY25" fmla="*/ 361071 h 2546253"/>
                  <a:gd name="connsiteX26" fmla="*/ 675249 w 7563729"/>
                  <a:gd name="connsiteY26" fmla="*/ 370450 h 2546253"/>
                  <a:gd name="connsiteX27" fmla="*/ 712763 w 7563729"/>
                  <a:gd name="connsiteY27" fmla="*/ 389207 h 2546253"/>
                  <a:gd name="connsiteX28" fmla="*/ 712763 w 7563729"/>
                  <a:gd name="connsiteY28" fmla="*/ 389207 h 2546253"/>
                  <a:gd name="connsiteX29" fmla="*/ 740898 w 7563729"/>
                  <a:gd name="connsiteY29" fmla="*/ 407963 h 2546253"/>
                  <a:gd name="connsiteX30" fmla="*/ 750277 w 7563729"/>
                  <a:gd name="connsiteY30" fmla="*/ 417342 h 2546253"/>
                  <a:gd name="connsiteX31" fmla="*/ 759655 w 7563729"/>
                  <a:gd name="connsiteY31" fmla="*/ 431410 h 2546253"/>
                  <a:gd name="connsiteX32" fmla="*/ 773723 w 7563729"/>
                  <a:gd name="connsiteY32" fmla="*/ 436099 h 2546253"/>
                  <a:gd name="connsiteX33" fmla="*/ 792480 w 7563729"/>
                  <a:gd name="connsiteY33" fmla="*/ 459545 h 2546253"/>
                  <a:gd name="connsiteX34" fmla="*/ 806548 w 7563729"/>
                  <a:gd name="connsiteY34" fmla="*/ 468923 h 2546253"/>
                  <a:gd name="connsiteX35" fmla="*/ 825305 w 7563729"/>
                  <a:gd name="connsiteY35" fmla="*/ 487680 h 2546253"/>
                  <a:gd name="connsiteX36" fmla="*/ 834683 w 7563729"/>
                  <a:gd name="connsiteY36" fmla="*/ 497059 h 2546253"/>
                  <a:gd name="connsiteX37" fmla="*/ 848751 w 7563729"/>
                  <a:gd name="connsiteY37" fmla="*/ 506437 h 2546253"/>
                  <a:gd name="connsiteX38" fmla="*/ 858129 w 7563729"/>
                  <a:gd name="connsiteY38" fmla="*/ 515816 h 2546253"/>
                  <a:gd name="connsiteX39" fmla="*/ 909711 w 7563729"/>
                  <a:gd name="connsiteY39" fmla="*/ 529883 h 2546253"/>
                  <a:gd name="connsiteX40" fmla="*/ 942535 w 7563729"/>
                  <a:gd name="connsiteY40" fmla="*/ 553330 h 2546253"/>
                  <a:gd name="connsiteX41" fmla="*/ 951914 w 7563729"/>
                  <a:gd name="connsiteY41" fmla="*/ 562708 h 2546253"/>
                  <a:gd name="connsiteX42" fmla="*/ 956603 w 7563729"/>
                  <a:gd name="connsiteY42" fmla="*/ 576776 h 2546253"/>
                  <a:gd name="connsiteX43" fmla="*/ 970671 w 7563729"/>
                  <a:gd name="connsiteY43" fmla="*/ 581465 h 2546253"/>
                  <a:gd name="connsiteX44" fmla="*/ 998806 w 7563729"/>
                  <a:gd name="connsiteY44" fmla="*/ 614290 h 2546253"/>
                  <a:gd name="connsiteX45" fmla="*/ 1008185 w 7563729"/>
                  <a:gd name="connsiteY45" fmla="*/ 623668 h 2546253"/>
                  <a:gd name="connsiteX46" fmla="*/ 1026941 w 7563729"/>
                  <a:gd name="connsiteY46" fmla="*/ 642425 h 2546253"/>
                  <a:gd name="connsiteX47" fmla="*/ 1031631 w 7563729"/>
                  <a:gd name="connsiteY47" fmla="*/ 656493 h 2546253"/>
                  <a:gd name="connsiteX48" fmla="*/ 1045698 w 7563729"/>
                  <a:gd name="connsiteY48" fmla="*/ 665871 h 2546253"/>
                  <a:gd name="connsiteX49" fmla="*/ 1050388 w 7563729"/>
                  <a:gd name="connsiteY49" fmla="*/ 679939 h 2546253"/>
                  <a:gd name="connsiteX50" fmla="*/ 1069145 w 7563729"/>
                  <a:gd name="connsiteY50" fmla="*/ 703385 h 2546253"/>
                  <a:gd name="connsiteX51" fmla="*/ 1083212 w 7563729"/>
                  <a:gd name="connsiteY51" fmla="*/ 712763 h 2546253"/>
                  <a:gd name="connsiteX52" fmla="*/ 1087901 w 7563729"/>
                  <a:gd name="connsiteY52" fmla="*/ 726831 h 2546253"/>
                  <a:gd name="connsiteX53" fmla="*/ 1111348 w 7563729"/>
                  <a:gd name="connsiteY53" fmla="*/ 745588 h 2546253"/>
                  <a:gd name="connsiteX54" fmla="*/ 1144172 w 7563729"/>
                  <a:gd name="connsiteY54" fmla="*/ 773723 h 2546253"/>
                  <a:gd name="connsiteX55" fmla="*/ 1162929 w 7563729"/>
                  <a:gd name="connsiteY55" fmla="*/ 792480 h 2546253"/>
                  <a:gd name="connsiteX56" fmla="*/ 1181686 w 7563729"/>
                  <a:gd name="connsiteY56" fmla="*/ 811237 h 2546253"/>
                  <a:gd name="connsiteX57" fmla="*/ 1191065 w 7563729"/>
                  <a:gd name="connsiteY57" fmla="*/ 825305 h 2546253"/>
                  <a:gd name="connsiteX58" fmla="*/ 1205132 w 7563729"/>
                  <a:gd name="connsiteY58" fmla="*/ 829994 h 2546253"/>
                  <a:gd name="connsiteX59" fmla="*/ 1214511 w 7563729"/>
                  <a:gd name="connsiteY59" fmla="*/ 839373 h 2546253"/>
                  <a:gd name="connsiteX60" fmla="*/ 1228578 w 7563729"/>
                  <a:gd name="connsiteY60" fmla="*/ 862819 h 2546253"/>
                  <a:gd name="connsiteX61" fmla="*/ 1242646 w 7563729"/>
                  <a:gd name="connsiteY61" fmla="*/ 890954 h 2546253"/>
                  <a:gd name="connsiteX62" fmla="*/ 1256714 w 7563729"/>
                  <a:gd name="connsiteY62" fmla="*/ 895643 h 2546253"/>
                  <a:gd name="connsiteX63" fmla="*/ 1294228 w 7563729"/>
                  <a:gd name="connsiteY63" fmla="*/ 933157 h 2546253"/>
                  <a:gd name="connsiteX64" fmla="*/ 1312985 w 7563729"/>
                  <a:gd name="connsiteY64" fmla="*/ 951914 h 2546253"/>
                  <a:gd name="connsiteX65" fmla="*/ 1322363 w 7563729"/>
                  <a:gd name="connsiteY65" fmla="*/ 961293 h 2546253"/>
                  <a:gd name="connsiteX66" fmla="*/ 1336431 w 7563729"/>
                  <a:gd name="connsiteY66" fmla="*/ 965982 h 2546253"/>
                  <a:gd name="connsiteX67" fmla="*/ 1378634 w 7563729"/>
                  <a:gd name="connsiteY67" fmla="*/ 984739 h 2546253"/>
                  <a:gd name="connsiteX68" fmla="*/ 1392701 w 7563729"/>
                  <a:gd name="connsiteY68" fmla="*/ 989428 h 2546253"/>
                  <a:gd name="connsiteX69" fmla="*/ 1402080 w 7563729"/>
                  <a:gd name="connsiteY69" fmla="*/ 998807 h 2546253"/>
                  <a:gd name="connsiteX70" fmla="*/ 1416148 w 7563729"/>
                  <a:gd name="connsiteY70" fmla="*/ 1008185 h 2546253"/>
                  <a:gd name="connsiteX71" fmla="*/ 1434905 w 7563729"/>
                  <a:gd name="connsiteY71" fmla="*/ 1031631 h 2546253"/>
                  <a:gd name="connsiteX72" fmla="*/ 1448972 w 7563729"/>
                  <a:gd name="connsiteY72" fmla="*/ 1036320 h 2546253"/>
                  <a:gd name="connsiteX73" fmla="*/ 1453661 w 7563729"/>
                  <a:gd name="connsiteY73" fmla="*/ 1050388 h 2546253"/>
                  <a:gd name="connsiteX74" fmla="*/ 1477108 w 7563729"/>
                  <a:gd name="connsiteY74" fmla="*/ 1064456 h 2546253"/>
                  <a:gd name="connsiteX75" fmla="*/ 1491175 w 7563729"/>
                  <a:gd name="connsiteY75" fmla="*/ 1073834 h 2546253"/>
                  <a:gd name="connsiteX76" fmla="*/ 1505243 w 7563729"/>
                  <a:gd name="connsiteY76" fmla="*/ 1078523 h 2546253"/>
                  <a:gd name="connsiteX77" fmla="*/ 1514621 w 7563729"/>
                  <a:gd name="connsiteY77" fmla="*/ 1087902 h 2546253"/>
                  <a:gd name="connsiteX78" fmla="*/ 1533378 w 7563729"/>
                  <a:gd name="connsiteY78" fmla="*/ 1092591 h 2546253"/>
                  <a:gd name="connsiteX79" fmla="*/ 1566203 w 7563729"/>
                  <a:gd name="connsiteY79" fmla="*/ 1101970 h 2546253"/>
                  <a:gd name="connsiteX80" fmla="*/ 1589649 w 7563729"/>
                  <a:gd name="connsiteY80" fmla="*/ 1106659 h 2546253"/>
                  <a:gd name="connsiteX81" fmla="*/ 1617785 w 7563729"/>
                  <a:gd name="connsiteY81" fmla="*/ 1116037 h 2546253"/>
                  <a:gd name="connsiteX82" fmla="*/ 1645920 w 7563729"/>
                  <a:gd name="connsiteY82" fmla="*/ 1120727 h 2546253"/>
                  <a:gd name="connsiteX83" fmla="*/ 1674055 w 7563729"/>
                  <a:gd name="connsiteY83" fmla="*/ 1130105 h 2546253"/>
                  <a:gd name="connsiteX84" fmla="*/ 1725637 w 7563729"/>
                  <a:gd name="connsiteY84" fmla="*/ 1144173 h 2546253"/>
                  <a:gd name="connsiteX85" fmla="*/ 1772529 w 7563729"/>
                  <a:gd name="connsiteY85" fmla="*/ 1148862 h 2546253"/>
                  <a:gd name="connsiteX86" fmla="*/ 1786597 w 7563729"/>
                  <a:gd name="connsiteY86" fmla="*/ 1153551 h 2546253"/>
                  <a:gd name="connsiteX87" fmla="*/ 1795975 w 7563729"/>
                  <a:gd name="connsiteY87" fmla="*/ 1162930 h 2546253"/>
                  <a:gd name="connsiteX88" fmla="*/ 1824111 w 7563729"/>
                  <a:gd name="connsiteY88" fmla="*/ 1172308 h 2546253"/>
                  <a:gd name="connsiteX89" fmla="*/ 1838178 w 7563729"/>
                  <a:gd name="connsiteY89" fmla="*/ 1176997 h 2546253"/>
                  <a:gd name="connsiteX90" fmla="*/ 1852246 w 7563729"/>
                  <a:gd name="connsiteY90" fmla="*/ 1181687 h 2546253"/>
                  <a:gd name="connsiteX91" fmla="*/ 1880381 w 7563729"/>
                  <a:gd name="connsiteY91" fmla="*/ 1195754 h 2546253"/>
                  <a:gd name="connsiteX92" fmla="*/ 1946031 w 7563729"/>
                  <a:gd name="connsiteY92" fmla="*/ 1209822 h 2546253"/>
                  <a:gd name="connsiteX93" fmla="*/ 1960098 w 7563729"/>
                  <a:gd name="connsiteY93" fmla="*/ 1214511 h 2546253"/>
                  <a:gd name="connsiteX94" fmla="*/ 1983545 w 7563729"/>
                  <a:gd name="connsiteY94" fmla="*/ 1233268 h 2546253"/>
                  <a:gd name="connsiteX95" fmla="*/ 2021058 w 7563729"/>
                  <a:gd name="connsiteY95" fmla="*/ 1242647 h 2546253"/>
                  <a:gd name="connsiteX96" fmla="*/ 2049194 w 7563729"/>
                  <a:gd name="connsiteY96" fmla="*/ 1252025 h 2546253"/>
                  <a:gd name="connsiteX97" fmla="*/ 2091397 w 7563729"/>
                  <a:gd name="connsiteY97" fmla="*/ 1266093 h 2546253"/>
                  <a:gd name="connsiteX98" fmla="*/ 2105465 w 7563729"/>
                  <a:gd name="connsiteY98" fmla="*/ 1270782 h 2546253"/>
                  <a:gd name="connsiteX99" fmla="*/ 2119532 w 7563729"/>
                  <a:gd name="connsiteY99" fmla="*/ 1298917 h 2546253"/>
                  <a:gd name="connsiteX100" fmla="*/ 2128911 w 7563729"/>
                  <a:gd name="connsiteY100" fmla="*/ 1308296 h 2546253"/>
                  <a:gd name="connsiteX101" fmla="*/ 2161735 w 7563729"/>
                  <a:gd name="connsiteY101" fmla="*/ 1317674 h 2546253"/>
                  <a:gd name="connsiteX102" fmla="*/ 2189871 w 7563729"/>
                  <a:gd name="connsiteY102" fmla="*/ 1327053 h 2546253"/>
                  <a:gd name="connsiteX103" fmla="*/ 2218006 w 7563729"/>
                  <a:gd name="connsiteY103" fmla="*/ 1336431 h 2546253"/>
                  <a:gd name="connsiteX104" fmla="*/ 2232074 w 7563729"/>
                  <a:gd name="connsiteY104" fmla="*/ 1341120 h 2546253"/>
                  <a:gd name="connsiteX105" fmla="*/ 2321169 w 7563729"/>
                  <a:gd name="connsiteY105" fmla="*/ 1350499 h 2546253"/>
                  <a:gd name="connsiteX106" fmla="*/ 2349305 w 7563729"/>
                  <a:gd name="connsiteY106" fmla="*/ 1359877 h 2546253"/>
                  <a:gd name="connsiteX107" fmla="*/ 2358683 w 7563729"/>
                  <a:gd name="connsiteY107" fmla="*/ 1369256 h 2546253"/>
                  <a:gd name="connsiteX108" fmla="*/ 2386818 w 7563729"/>
                  <a:gd name="connsiteY108" fmla="*/ 1378634 h 2546253"/>
                  <a:gd name="connsiteX109" fmla="*/ 2429021 w 7563729"/>
                  <a:gd name="connsiteY109" fmla="*/ 1397391 h 2546253"/>
                  <a:gd name="connsiteX110" fmla="*/ 2443089 w 7563729"/>
                  <a:gd name="connsiteY110" fmla="*/ 1402080 h 2546253"/>
                  <a:gd name="connsiteX111" fmla="*/ 2466535 w 7563729"/>
                  <a:gd name="connsiteY111" fmla="*/ 1420837 h 2546253"/>
                  <a:gd name="connsiteX112" fmla="*/ 2489981 w 7563729"/>
                  <a:gd name="connsiteY112" fmla="*/ 1439594 h 2546253"/>
                  <a:gd name="connsiteX113" fmla="*/ 2555631 w 7563729"/>
                  <a:gd name="connsiteY113" fmla="*/ 1444283 h 2546253"/>
                  <a:gd name="connsiteX114" fmla="*/ 2593145 w 7563729"/>
                  <a:gd name="connsiteY114" fmla="*/ 1453662 h 2546253"/>
                  <a:gd name="connsiteX115" fmla="*/ 2621280 w 7563729"/>
                  <a:gd name="connsiteY115" fmla="*/ 1467730 h 2546253"/>
                  <a:gd name="connsiteX116" fmla="*/ 2635348 w 7563729"/>
                  <a:gd name="connsiteY116" fmla="*/ 1481797 h 2546253"/>
                  <a:gd name="connsiteX117" fmla="*/ 2663483 w 7563729"/>
                  <a:gd name="connsiteY117" fmla="*/ 1491176 h 2546253"/>
                  <a:gd name="connsiteX118" fmla="*/ 2691618 w 7563729"/>
                  <a:gd name="connsiteY118" fmla="*/ 1500554 h 2546253"/>
                  <a:gd name="connsiteX119" fmla="*/ 2705686 w 7563729"/>
                  <a:gd name="connsiteY119" fmla="*/ 1505243 h 2546253"/>
                  <a:gd name="connsiteX120" fmla="*/ 2719754 w 7563729"/>
                  <a:gd name="connsiteY120" fmla="*/ 1509933 h 2546253"/>
                  <a:gd name="connsiteX121" fmla="*/ 2729132 w 7563729"/>
                  <a:gd name="connsiteY121" fmla="*/ 1524000 h 2546253"/>
                  <a:gd name="connsiteX122" fmla="*/ 2747889 w 7563729"/>
                  <a:gd name="connsiteY122" fmla="*/ 1533379 h 2546253"/>
                  <a:gd name="connsiteX123" fmla="*/ 2808849 w 7563729"/>
                  <a:gd name="connsiteY123" fmla="*/ 1547447 h 2546253"/>
                  <a:gd name="connsiteX124" fmla="*/ 2865120 w 7563729"/>
                  <a:gd name="connsiteY124" fmla="*/ 1566203 h 2546253"/>
                  <a:gd name="connsiteX125" fmla="*/ 2879188 w 7563729"/>
                  <a:gd name="connsiteY125" fmla="*/ 1570893 h 2546253"/>
                  <a:gd name="connsiteX126" fmla="*/ 2893255 w 7563729"/>
                  <a:gd name="connsiteY126" fmla="*/ 1580271 h 2546253"/>
                  <a:gd name="connsiteX127" fmla="*/ 2944837 w 7563729"/>
                  <a:gd name="connsiteY127" fmla="*/ 1594339 h 2546253"/>
                  <a:gd name="connsiteX128" fmla="*/ 2972972 w 7563729"/>
                  <a:gd name="connsiteY128" fmla="*/ 1603717 h 2546253"/>
                  <a:gd name="connsiteX129" fmla="*/ 3005797 w 7563729"/>
                  <a:gd name="connsiteY129" fmla="*/ 1608407 h 2546253"/>
                  <a:gd name="connsiteX130" fmla="*/ 3076135 w 7563729"/>
                  <a:gd name="connsiteY130" fmla="*/ 1617785 h 2546253"/>
                  <a:gd name="connsiteX131" fmla="*/ 3104271 w 7563729"/>
                  <a:gd name="connsiteY131" fmla="*/ 1627163 h 2546253"/>
                  <a:gd name="connsiteX132" fmla="*/ 3118338 w 7563729"/>
                  <a:gd name="connsiteY132" fmla="*/ 1636542 h 2546253"/>
                  <a:gd name="connsiteX133" fmla="*/ 3137095 w 7563729"/>
                  <a:gd name="connsiteY133" fmla="*/ 1641231 h 2546253"/>
                  <a:gd name="connsiteX134" fmla="*/ 3151163 w 7563729"/>
                  <a:gd name="connsiteY134" fmla="*/ 1645920 h 2546253"/>
                  <a:gd name="connsiteX135" fmla="*/ 3160541 w 7563729"/>
                  <a:gd name="connsiteY135" fmla="*/ 1655299 h 2546253"/>
                  <a:gd name="connsiteX136" fmla="*/ 3174609 w 7563729"/>
                  <a:gd name="connsiteY136" fmla="*/ 1688123 h 2546253"/>
                  <a:gd name="connsiteX137" fmla="*/ 3235569 w 7563729"/>
                  <a:gd name="connsiteY137" fmla="*/ 1688123 h 2546253"/>
                  <a:gd name="connsiteX138" fmla="*/ 3249637 w 7563729"/>
                  <a:gd name="connsiteY138" fmla="*/ 1720948 h 2546253"/>
                  <a:gd name="connsiteX139" fmla="*/ 3334043 w 7563729"/>
                  <a:gd name="connsiteY139" fmla="*/ 1720948 h 2546253"/>
                  <a:gd name="connsiteX140" fmla="*/ 3409071 w 7563729"/>
                  <a:gd name="connsiteY140" fmla="*/ 1777219 h 2546253"/>
                  <a:gd name="connsiteX141" fmla="*/ 3474720 w 7563729"/>
                  <a:gd name="connsiteY141" fmla="*/ 1777219 h 2546253"/>
                  <a:gd name="connsiteX142" fmla="*/ 3582572 w 7563729"/>
                  <a:gd name="connsiteY142" fmla="*/ 1871003 h 2546253"/>
                  <a:gd name="connsiteX143" fmla="*/ 3756074 w 7563729"/>
                  <a:gd name="connsiteY143" fmla="*/ 1871003 h 2546253"/>
                  <a:gd name="connsiteX144" fmla="*/ 3840480 w 7563729"/>
                  <a:gd name="connsiteY144" fmla="*/ 1903828 h 2546253"/>
                  <a:gd name="connsiteX145" fmla="*/ 3920197 w 7563729"/>
                  <a:gd name="connsiteY145" fmla="*/ 1922585 h 2546253"/>
                  <a:gd name="connsiteX146" fmla="*/ 3953021 w 7563729"/>
                  <a:gd name="connsiteY146" fmla="*/ 1931963 h 2546253"/>
                  <a:gd name="connsiteX147" fmla="*/ 3981157 w 7563729"/>
                  <a:gd name="connsiteY147" fmla="*/ 1936653 h 2546253"/>
                  <a:gd name="connsiteX148" fmla="*/ 4009292 w 7563729"/>
                  <a:gd name="connsiteY148" fmla="*/ 1946031 h 2546253"/>
                  <a:gd name="connsiteX149" fmla="*/ 4051495 w 7563729"/>
                  <a:gd name="connsiteY149" fmla="*/ 1955410 h 2546253"/>
                  <a:gd name="connsiteX150" fmla="*/ 4079631 w 7563729"/>
                  <a:gd name="connsiteY150" fmla="*/ 1964788 h 2546253"/>
                  <a:gd name="connsiteX151" fmla="*/ 4103077 w 7563729"/>
                  <a:gd name="connsiteY151" fmla="*/ 1969477 h 2546253"/>
                  <a:gd name="connsiteX152" fmla="*/ 4121834 w 7563729"/>
                  <a:gd name="connsiteY152" fmla="*/ 1974167 h 2546253"/>
                  <a:gd name="connsiteX153" fmla="*/ 4173415 w 7563729"/>
                  <a:gd name="connsiteY153" fmla="*/ 1983545 h 2546253"/>
                  <a:gd name="connsiteX154" fmla="*/ 4187483 w 7563729"/>
                  <a:gd name="connsiteY154" fmla="*/ 1992923 h 2546253"/>
                  <a:gd name="connsiteX155" fmla="*/ 4196861 w 7563729"/>
                  <a:gd name="connsiteY155" fmla="*/ 2002302 h 2546253"/>
                  <a:gd name="connsiteX156" fmla="*/ 4210929 w 7563729"/>
                  <a:gd name="connsiteY156" fmla="*/ 2006991 h 2546253"/>
                  <a:gd name="connsiteX157" fmla="*/ 4257821 w 7563729"/>
                  <a:gd name="connsiteY157" fmla="*/ 2025748 h 2546253"/>
                  <a:gd name="connsiteX158" fmla="*/ 4285957 w 7563729"/>
                  <a:gd name="connsiteY158" fmla="*/ 2035127 h 2546253"/>
                  <a:gd name="connsiteX159" fmla="*/ 4300025 w 7563729"/>
                  <a:gd name="connsiteY159" fmla="*/ 2039816 h 2546253"/>
                  <a:gd name="connsiteX160" fmla="*/ 4323471 w 7563729"/>
                  <a:gd name="connsiteY160" fmla="*/ 2058573 h 2546253"/>
                  <a:gd name="connsiteX161" fmla="*/ 4337538 w 7563729"/>
                  <a:gd name="connsiteY161" fmla="*/ 2067951 h 2546253"/>
                  <a:gd name="connsiteX162" fmla="*/ 4346917 w 7563729"/>
                  <a:gd name="connsiteY162" fmla="*/ 2077330 h 2546253"/>
                  <a:gd name="connsiteX163" fmla="*/ 4375052 w 7563729"/>
                  <a:gd name="connsiteY163" fmla="*/ 2086708 h 2546253"/>
                  <a:gd name="connsiteX164" fmla="*/ 4407877 w 7563729"/>
                  <a:gd name="connsiteY164" fmla="*/ 2096087 h 2546253"/>
                  <a:gd name="connsiteX165" fmla="*/ 4440701 w 7563729"/>
                  <a:gd name="connsiteY165" fmla="*/ 2100776 h 2546253"/>
                  <a:gd name="connsiteX166" fmla="*/ 4468837 w 7563729"/>
                  <a:gd name="connsiteY166" fmla="*/ 2105465 h 2546253"/>
                  <a:gd name="connsiteX167" fmla="*/ 4562621 w 7563729"/>
                  <a:gd name="connsiteY167" fmla="*/ 2105465 h 2546253"/>
                  <a:gd name="connsiteX168" fmla="*/ 4689231 w 7563729"/>
                  <a:gd name="connsiteY168" fmla="*/ 2157047 h 2546253"/>
                  <a:gd name="connsiteX169" fmla="*/ 4904935 w 7563729"/>
                  <a:gd name="connsiteY169" fmla="*/ 2157047 h 2546253"/>
                  <a:gd name="connsiteX170" fmla="*/ 4937760 w 7563729"/>
                  <a:gd name="connsiteY170" fmla="*/ 2185182 h 2546253"/>
                  <a:gd name="connsiteX171" fmla="*/ 5017477 w 7563729"/>
                  <a:gd name="connsiteY171" fmla="*/ 2185182 h 2546253"/>
                  <a:gd name="connsiteX172" fmla="*/ 5031545 w 7563729"/>
                  <a:gd name="connsiteY172" fmla="*/ 2199250 h 2546253"/>
                  <a:gd name="connsiteX173" fmla="*/ 5115951 w 7563729"/>
                  <a:gd name="connsiteY173" fmla="*/ 2199250 h 2546253"/>
                  <a:gd name="connsiteX174" fmla="*/ 5115951 w 7563729"/>
                  <a:gd name="connsiteY174" fmla="*/ 2232074 h 2546253"/>
                  <a:gd name="connsiteX175" fmla="*/ 5392615 w 7563729"/>
                  <a:gd name="connsiteY175" fmla="*/ 2232074 h 2546253"/>
                  <a:gd name="connsiteX176" fmla="*/ 5434818 w 7563729"/>
                  <a:gd name="connsiteY176" fmla="*/ 2255520 h 2546253"/>
                  <a:gd name="connsiteX177" fmla="*/ 5650523 w 7563729"/>
                  <a:gd name="connsiteY177" fmla="*/ 2274277 h 2546253"/>
                  <a:gd name="connsiteX178" fmla="*/ 5725551 w 7563729"/>
                  <a:gd name="connsiteY178" fmla="*/ 2288345 h 2546253"/>
                  <a:gd name="connsiteX179" fmla="*/ 5725551 w 7563729"/>
                  <a:gd name="connsiteY179" fmla="*/ 2311791 h 2546253"/>
                  <a:gd name="connsiteX180" fmla="*/ 5861538 w 7563729"/>
                  <a:gd name="connsiteY180" fmla="*/ 2311791 h 2546253"/>
                  <a:gd name="connsiteX181" fmla="*/ 5861538 w 7563729"/>
                  <a:gd name="connsiteY181" fmla="*/ 2335237 h 2546253"/>
                  <a:gd name="connsiteX182" fmla="*/ 5945945 w 7563729"/>
                  <a:gd name="connsiteY182" fmla="*/ 2335237 h 2546253"/>
                  <a:gd name="connsiteX183" fmla="*/ 5960012 w 7563729"/>
                  <a:gd name="connsiteY183" fmla="*/ 2349304 h 2546253"/>
                  <a:gd name="connsiteX184" fmla="*/ 6119446 w 7563729"/>
                  <a:gd name="connsiteY184" fmla="*/ 2349304 h 2546253"/>
                  <a:gd name="connsiteX185" fmla="*/ 6119446 w 7563729"/>
                  <a:gd name="connsiteY185" fmla="*/ 2368062 h 2546253"/>
                  <a:gd name="connsiteX186" fmla="*/ 6203852 w 7563729"/>
                  <a:gd name="connsiteY186" fmla="*/ 2368062 h 2546253"/>
                  <a:gd name="connsiteX187" fmla="*/ 6203852 w 7563729"/>
                  <a:gd name="connsiteY187" fmla="*/ 2396197 h 2546253"/>
                  <a:gd name="connsiteX188" fmla="*/ 6438314 w 7563729"/>
                  <a:gd name="connsiteY188" fmla="*/ 2396197 h 2546253"/>
                  <a:gd name="connsiteX189" fmla="*/ 6480517 w 7563729"/>
                  <a:gd name="connsiteY189" fmla="*/ 2424333 h 2546253"/>
                  <a:gd name="connsiteX190" fmla="*/ 6578991 w 7563729"/>
                  <a:gd name="connsiteY190" fmla="*/ 2424333 h 2546253"/>
                  <a:gd name="connsiteX191" fmla="*/ 6578991 w 7563729"/>
                  <a:gd name="connsiteY191" fmla="*/ 2452468 h 2546253"/>
                  <a:gd name="connsiteX192" fmla="*/ 6649329 w 7563729"/>
                  <a:gd name="connsiteY192" fmla="*/ 2452468 h 2546253"/>
                  <a:gd name="connsiteX193" fmla="*/ 6813452 w 7563729"/>
                  <a:gd name="connsiteY193" fmla="*/ 2452468 h 2546253"/>
                  <a:gd name="connsiteX194" fmla="*/ 7010400 w 7563729"/>
                  <a:gd name="connsiteY194" fmla="*/ 2489982 h 2546253"/>
                  <a:gd name="connsiteX195" fmla="*/ 7169834 w 7563729"/>
                  <a:gd name="connsiteY195" fmla="*/ 2513428 h 2546253"/>
                  <a:gd name="connsiteX196" fmla="*/ 7254240 w 7563729"/>
                  <a:gd name="connsiteY196" fmla="*/ 2527496 h 2546253"/>
                  <a:gd name="connsiteX197" fmla="*/ 7394917 w 7563729"/>
                  <a:gd name="connsiteY197" fmla="*/ 2527496 h 2546253"/>
                  <a:gd name="connsiteX198" fmla="*/ 7455877 w 7563729"/>
                  <a:gd name="connsiteY198" fmla="*/ 2546253 h 2546253"/>
                  <a:gd name="connsiteX199" fmla="*/ 7563729 w 7563729"/>
                  <a:gd name="connsiteY199" fmla="*/ 2546253 h 254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7563729" h="2546253">
                    <a:moveTo>
                      <a:pt x="0" y="0"/>
                    </a:moveTo>
                    <a:lnTo>
                      <a:pt x="103163" y="0"/>
                    </a:lnTo>
                    <a:lnTo>
                      <a:pt x="145366" y="18757"/>
                    </a:lnTo>
                    <a:cubicBezTo>
                      <a:pt x="157871" y="25009"/>
                      <a:pt x="170152" y="31729"/>
                      <a:pt x="182880" y="37514"/>
                    </a:cubicBezTo>
                    <a:cubicBezTo>
                      <a:pt x="187380" y="39559"/>
                      <a:pt x="193453" y="38708"/>
                      <a:pt x="196948" y="42203"/>
                    </a:cubicBezTo>
                    <a:cubicBezTo>
                      <a:pt x="221957" y="67212"/>
                      <a:pt x="178190" y="48456"/>
                      <a:pt x="215705" y="60960"/>
                    </a:cubicBezTo>
                    <a:cubicBezTo>
                      <a:pt x="232073" y="77330"/>
                      <a:pt x="220888" y="68940"/>
                      <a:pt x="253218" y="79717"/>
                    </a:cubicBezTo>
                    <a:lnTo>
                      <a:pt x="281354" y="89096"/>
                    </a:lnTo>
                    <a:cubicBezTo>
                      <a:pt x="286043" y="90659"/>
                      <a:pt x="290626" y="92586"/>
                      <a:pt x="295421" y="93785"/>
                    </a:cubicBezTo>
                    <a:cubicBezTo>
                      <a:pt x="318973" y="99673"/>
                      <a:pt x="308064" y="96436"/>
                      <a:pt x="328246" y="103163"/>
                    </a:cubicBezTo>
                    <a:cubicBezTo>
                      <a:pt x="355187" y="130105"/>
                      <a:pt x="341206" y="123115"/>
                      <a:pt x="365760" y="131299"/>
                    </a:cubicBezTo>
                    <a:cubicBezTo>
                      <a:pt x="376536" y="163628"/>
                      <a:pt x="368148" y="152444"/>
                      <a:pt x="384517" y="168813"/>
                    </a:cubicBezTo>
                    <a:cubicBezTo>
                      <a:pt x="397801" y="208664"/>
                      <a:pt x="379274" y="160073"/>
                      <a:pt x="398585" y="192259"/>
                    </a:cubicBezTo>
                    <a:cubicBezTo>
                      <a:pt x="401128" y="196498"/>
                      <a:pt x="400186" y="202467"/>
                      <a:pt x="403274" y="206327"/>
                    </a:cubicBezTo>
                    <a:cubicBezTo>
                      <a:pt x="406794" y="210728"/>
                      <a:pt x="413062" y="212037"/>
                      <a:pt x="417341" y="215705"/>
                    </a:cubicBezTo>
                    <a:cubicBezTo>
                      <a:pt x="445661" y="239980"/>
                      <a:pt x="424317" y="230535"/>
                      <a:pt x="450166" y="239151"/>
                    </a:cubicBezTo>
                    <a:cubicBezTo>
                      <a:pt x="473928" y="262913"/>
                      <a:pt x="443178" y="234960"/>
                      <a:pt x="473612" y="253219"/>
                    </a:cubicBezTo>
                    <a:cubicBezTo>
                      <a:pt x="477403" y="255494"/>
                      <a:pt x="479037" y="260620"/>
                      <a:pt x="482991" y="262597"/>
                    </a:cubicBezTo>
                    <a:cubicBezTo>
                      <a:pt x="491833" y="267018"/>
                      <a:pt x="501748" y="268850"/>
                      <a:pt x="511126" y="271976"/>
                    </a:cubicBezTo>
                    <a:lnTo>
                      <a:pt x="525194" y="276665"/>
                    </a:lnTo>
                    <a:cubicBezTo>
                      <a:pt x="528320" y="286043"/>
                      <a:pt x="527582" y="297810"/>
                      <a:pt x="534572" y="304800"/>
                    </a:cubicBezTo>
                    <a:cubicBezTo>
                      <a:pt x="557218" y="327446"/>
                      <a:pt x="528440" y="299895"/>
                      <a:pt x="558018" y="323557"/>
                    </a:cubicBezTo>
                    <a:cubicBezTo>
                      <a:pt x="570199" y="333302"/>
                      <a:pt x="565226" y="335096"/>
                      <a:pt x="581465" y="342314"/>
                    </a:cubicBezTo>
                    <a:cubicBezTo>
                      <a:pt x="590499" y="346329"/>
                      <a:pt x="600222" y="348567"/>
                      <a:pt x="609600" y="351693"/>
                    </a:cubicBezTo>
                    <a:lnTo>
                      <a:pt x="623668" y="356382"/>
                    </a:lnTo>
                    <a:cubicBezTo>
                      <a:pt x="628357" y="357945"/>
                      <a:pt x="632888" y="360102"/>
                      <a:pt x="637735" y="361071"/>
                    </a:cubicBezTo>
                    <a:cubicBezTo>
                      <a:pt x="666028" y="366729"/>
                      <a:pt x="653620" y="363239"/>
                      <a:pt x="675249" y="370450"/>
                    </a:cubicBezTo>
                    <a:cubicBezTo>
                      <a:pt x="691619" y="386818"/>
                      <a:pt x="680434" y="378430"/>
                      <a:pt x="712763" y="389207"/>
                    </a:cubicBezTo>
                    <a:lnTo>
                      <a:pt x="712763" y="389207"/>
                    </a:lnTo>
                    <a:cubicBezTo>
                      <a:pt x="722141" y="395459"/>
                      <a:pt x="732928" y="399993"/>
                      <a:pt x="740898" y="407963"/>
                    </a:cubicBezTo>
                    <a:cubicBezTo>
                      <a:pt x="744024" y="411089"/>
                      <a:pt x="747515" y="413889"/>
                      <a:pt x="750277" y="417342"/>
                    </a:cubicBezTo>
                    <a:cubicBezTo>
                      <a:pt x="753798" y="421743"/>
                      <a:pt x="755254" y="427889"/>
                      <a:pt x="759655" y="431410"/>
                    </a:cubicBezTo>
                    <a:cubicBezTo>
                      <a:pt x="763515" y="434498"/>
                      <a:pt x="769034" y="434536"/>
                      <a:pt x="773723" y="436099"/>
                    </a:cubicBezTo>
                    <a:cubicBezTo>
                      <a:pt x="780688" y="446547"/>
                      <a:pt x="782932" y="451908"/>
                      <a:pt x="792480" y="459545"/>
                    </a:cubicBezTo>
                    <a:cubicBezTo>
                      <a:pt x="796881" y="463065"/>
                      <a:pt x="802269" y="465255"/>
                      <a:pt x="806548" y="468923"/>
                    </a:cubicBezTo>
                    <a:cubicBezTo>
                      <a:pt x="813262" y="474677"/>
                      <a:pt x="819053" y="481428"/>
                      <a:pt x="825305" y="487680"/>
                    </a:cubicBezTo>
                    <a:cubicBezTo>
                      <a:pt x="828431" y="490806"/>
                      <a:pt x="831004" y="494607"/>
                      <a:pt x="834683" y="497059"/>
                    </a:cubicBezTo>
                    <a:cubicBezTo>
                      <a:pt x="839372" y="500185"/>
                      <a:pt x="844350" y="502916"/>
                      <a:pt x="848751" y="506437"/>
                    </a:cubicBezTo>
                    <a:cubicBezTo>
                      <a:pt x="852203" y="509199"/>
                      <a:pt x="854175" y="513839"/>
                      <a:pt x="858129" y="515816"/>
                    </a:cubicBezTo>
                    <a:cubicBezTo>
                      <a:pt x="873992" y="523748"/>
                      <a:pt x="892561" y="526453"/>
                      <a:pt x="909711" y="529883"/>
                    </a:cubicBezTo>
                    <a:cubicBezTo>
                      <a:pt x="931963" y="552135"/>
                      <a:pt x="920080" y="545843"/>
                      <a:pt x="942535" y="553330"/>
                    </a:cubicBezTo>
                    <a:cubicBezTo>
                      <a:pt x="945661" y="556456"/>
                      <a:pt x="949639" y="558917"/>
                      <a:pt x="951914" y="562708"/>
                    </a:cubicBezTo>
                    <a:cubicBezTo>
                      <a:pt x="954457" y="566947"/>
                      <a:pt x="953108" y="573281"/>
                      <a:pt x="956603" y="576776"/>
                    </a:cubicBezTo>
                    <a:cubicBezTo>
                      <a:pt x="960098" y="580271"/>
                      <a:pt x="965982" y="579902"/>
                      <a:pt x="970671" y="581465"/>
                    </a:cubicBezTo>
                    <a:cubicBezTo>
                      <a:pt x="984952" y="602889"/>
                      <a:pt x="976066" y="591550"/>
                      <a:pt x="998806" y="614290"/>
                    </a:cubicBezTo>
                    <a:lnTo>
                      <a:pt x="1008185" y="623668"/>
                    </a:lnTo>
                    <a:cubicBezTo>
                      <a:pt x="1020689" y="661182"/>
                      <a:pt x="1001933" y="617417"/>
                      <a:pt x="1026941" y="642425"/>
                    </a:cubicBezTo>
                    <a:cubicBezTo>
                      <a:pt x="1030436" y="645920"/>
                      <a:pt x="1028543" y="652633"/>
                      <a:pt x="1031631" y="656493"/>
                    </a:cubicBezTo>
                    <a:cubicBezTo>
                      <a:pt x="1035151" y="660894"/>
                      <a:pt x="1041009" y="662745"/>
                      <a:pt x="1045698" y="665871"/>
                    </a:cubicBezTo>
                    <a:cubicBezTo>
                      <a:pt x="1047261" y="670560"/>
                      <a:pt x="1048177" y="675518"/>
                      <a:pt x="1050388" y="679939"/>
                    </a:cubicBezTo>
                    <a:cubicBezTo>
                      <a:pt x="1054452" y="688067"/>
                      <a:pt x="1061873" y="697568"/>
                      <a:pt x="1069145" y="703385"/>
                    </a:cubicBezTo>
                    <a:cubicBezTo>
                      <a:pt x="1073546" y="706905"/>
                      <a:pt x="1078523" y="709637"/>
                      <a:pt x="1083212" y="712763"/>
                    </a:cubicBezTo>
                    <a:cubicBezTo>
                      <a:pt x="1084775" y="717452"/>
                      <a:pt x="1085358" y="722592"/>
                      <a:pt x="1087901" y="726831"/>
                    </a:cubicBezTo>
                    <a:cubicBezTo>
                      <a:pt x="1093536" y="736222"/>
                      <a:pt x="1103454" y="738822"/>
                      <a:pt x="1111348" y="745588"/>
                    </a:cubicBezTo>
                    <a:cubicBezTo>
                      <a:pt x="1151151" y="779704"/>
                      <a:pt x="1111874" y="752191"/>
                      <a:pt x="1144172" y="773723"/>
                    </a:cubicBezTo>
                    <a:cubicBezTo>
                      <a:pt x="1156676" y="811238"/>
                      <a:pt x="1137920" y="767471"/>
                      <a:pt x="1162929" y="792480"/>
                    </a:cubicBezTo>
                    <a:cubicBezTo>
                      <a:pt x="1187938" y="817489"/>
                      <a:pt x="1144171" y="798733"/>
                      <a:pt x="1181686" y="811237"/>
                    </a:cubicBezTo>
                    <a:cubicBezTo>
                      <a:pt x="1184812" y="815926"/>
                      <a:pt x="1186664" y="821784"/>
                      <a:pt x="1191065" y="825305"/>
                    </a:cubicBezTo>
                    <a:cubicBezTo>
                      <a:pt x="1194925" y="828393"/>
                      <a:pt x="1200894" y="827451"/>
                      <a:pt x="1205132" y="829994"/>
                    </a:cubicBezTo>
                    <a:cubicBezTo>
                      <a:pt x="1208923" y="832269"/>
                      <a:pt x="1211385" y="836247"/>
                      <a:pt x="1214511" y="839373"/>
                    </a:cubicBezTo>
                    <a:cubicBezTo>
                      <a:pt x="1227793" y="879219"/>
                      <a:pt x="1209270" y="830638"/>
                      <a:pt x="1228578" y="862819"/>
                    </a:cubicBezTo>
                    <a:cubicBezTo>
                      <a:pt x="1236417" y="875885"/>
                      <a:pt x="1228967" y="880012"/>
                      <a:pt x="1242646" y="890954"/>
                    </a:cubicBezTo>
                    <a:cubicBezTo>
                      <a:pt x="1246506" y="894042"/>
                      <a:pt x="1252025" y="894080"/>
                      <a:pt x="1256714" y="895643"/>
                    </a:cubicBezTo>
                    <a:lnTo>
                      <a:pt x="1294228" y="933157"/>
                    </a:lnTo>
                    <a:lnTo>
                      <a:pt x="1312985" y="951914"/>
                    </a:lnTo>
                    <a:cubicBezTo>
                      <a:pt x="1316111" y="955040"/>
                      <a:pt x="1318169" y="959895"/>
                      <a:pt x="1322363" y="961293"/>
                    </a:cubicBezTo>
                    <a:lnTo>
                      <a:pt x="1336431" y="965982"/>
                    </a:lnTo>
                    <a:cubicBezTo>
                      <a:pt x="1358723" y="980844"/>
                      <a:pt x="1345152" y="973578"/>
                      <a:pt x="1378634" y="984739"/>
                    </a:cubicBezTo>
                    <a:lnTo>
                      <a:pt x="1392701" y="989428"/>
                    </a:lnTo>
                    <a:cubicBezTo>
                      <a:pt x="1395827" y="992554"/>
                      <a:pt x="1398627" y="996045"/>
                      <a:pt x="1402080" y="998807"/>
                    </a:cubicBezTo>
                    <a:cubicBezTo>
                      <a:pt x="1406481" y="1002328"/>
                      <a:pt x="1412163" y="1004200"/>
                      <a:pt x="1416148" y="1008185"/>
                    </a:cubicBezTo>
                    <a:cubicBezTo>
                      <a:pt x="1425737" y="1017774"/>
                      <a:pt x="1423299" y="1024668"/>
                      <a:pt x="1434905" y="1031631"/>
                    </a:cubicBezTo>
                    <a:cubicBezTo>
                      <a:pt x="1439143" y="1034174"/>
                      <a:pt x="1444283" y="1034757"/>
                      <a:pt x="1448972" y="1036320"/>
                    </a:cubicBezTo>
                    <a:cubicBezTo>
                      <a:pt x="1450535" y="1041009"/>
                      <a:pt x="1451118" y="1046149"/>
                      <a:pt x="1453661" y="1050388"/>
                    </a:cubicBezTo>
                    <a:cubicBezTo>
                      <a:pt x="1460098" y="1061117"/>
                      <a:pt x="1466042" y="1060768"/>
                      <a:pt x="1477108" y="1064456"/>
                    </a:cubicBezTo>
                    <a:cubicBezTo>
                      <a:pt x="1481797" y="1067582"/>
                      <a:pt x="1486134" y="1071314"/>
                      <a:pt x="1491175" y="1073834"/>
                    </a:cubicBezTo>
                    <a:cubicBezTo>
                      <a:pt x="1495596" y="1076044"/>
                      <a:pt x="1501004" y="1075980"/>
                      <a:pt x="1505243" y="1078523"/>
                    </a:cubicBezTo>
                    <a:cubicBezTo>
                      <a:pt x="1509034" y="1080798"/>
                      <a:pt x="1510667" y="1085925"/>
                      <a:pt x="1514621" y="1087902"/>
                    </a:cubicBezTo>
                    <a:cubicBezTo>
                      <a:pt x="1520385" y="1090784"/>
                      <a:pt x="1527181" y="1090821"/>
                      <a:pt x="1533378" y="1092591"/>
                    </a:cubicBezTo>
                    <a:cubicBezTo>
                      <a:pt x="1560788" y="1100422"/>
                      <a:pt x="1533227" y="1094642"/>
                      <a:pt x="1566203" y="1101970"/>
                    </a:cubicBezTo>
                    <a:cubicBezTo>
                      <a:pt x="1573983" y="1103699"/>
                      <a:pt x="1581960" y="1104562"/>
                      <a:pt x="1589649" y="1106659"/>
                    </a:cubicBezTo>
                    <a:cubicBezTo>
                      <a:pt x="1599187" y="1109260"/>
                      <a:pt x="1608034" y="1114411"/>
                      <a:pt x="1617785" y="1116037"/>
                    </a:cubicBezTo>
                    <a:cubicBezTo>
                      <a:pt x="1627163" y="1117600"/>
                      <a:pt x="1636696" y="1118421"/>
                      <a:pt x="1645920" y="1120727"/>
                    </a:cubicBezTo>
                    <a:cubicBezTo>
                      <a:pt x="1655510" y="1123125"/>
                      <a:pt x="1664677" y="1126979"/>
                      <a:pt x="1674055" y="1130105"/>
                    </a:cubicBezTo>
                    <a:cubicBezTo>
                      <a:pt x="1689918" y="1135392"/>
                      <a:pt x="1710533" y="1142663"/>
                      <a:pt x="1725637" y="1144173"/>
                    </a:cubicBezTo>
                    <a:lnTo>
                      <a:pt x="1772529" y="1148862"/>
                    </a:lnTo>
                    <a:cubicBezTo>
                      <a:pt x="1777218" y="1150425"/>
                      <a:pt x="1782358" y="1151008"/>
                      <a:pt x="1786597" y="1153551"/>
                    </a:cubicBezTo>
                    <a:cubicBezTo>
                      <a:pt x="1790388" y="1155826"/>
                      <a:pt x="1792021" y="1160953"/>
                      <a:pt x="1795975" y="1162930"/>
                    </a:cubicBezTo>
                    <a:cubicBezTo>
                      <a:pt x="1804817" y="1167351"/>
                      <a:pt x="1814732" y="1169182"/>
                      <a:pt x="1824111" y="1172308"/>
                    </a:cubicBezTo>
                    <a:lnTo>
                      <a:pt x="1838178" y="1176997"/>
                    </a:lnTo>
                    <a:lnTo>
                      <a:pt x="1852246" y="1181687"/>
                    </a:lnTo>
                    <a:cubicBezTo>
                      <a:pt x="1865464" y="1194903"/>
                      <a:pt x="1858383" y="1191040"/>
                      <a:pt x="1880381" y="1195754"/>
                    </a:cubicBezTo>
                    <a:cubicBezTo>
                      <a:pt x="1901900" y="1200365"/>
                      <a:pt x="1924623" y="1203706"/>
                      <a:pt x="1946031" y="1209822"/>
                    </a:cubicBezTo>
                    <a:cubicBezTo>
                      <a:pt x="1950783" y="1211180"/>
                      <a:pt x="1955409" y="1212948"/>
                      <a:pt x="1960098" y="1214511"/>
                    </a:cubicBezTo>
                    <a:cubicBezTo>
                      <a:pt x="1968822" y="1223235"/>
                      <a:pt x="1971713" y="1227352"/>
                      <a:pt x="1983545" y="1233268"/>
                    </a:cubicBezTo>
                    <a:cubicBezTo>
                      <a:pt x="1994925" y="1238958"/>
                      <a:pt x="2009290" y="1239438"/>
                      <a:pt x="2021058" y="1242647"/>
                    </a:cubicBezTo>
                    <a:cubicBezTo>
                      <a:pt x="2030596" y="1245248"/>
                      <a:pt x="2039815" y="1248899"/>
                      <a:pt x="2049194" y="1252025"/>
                    </a:cubicBezTo>
                    <a:lnTo>
                      <a:pt x="2091397" y="1266093"/>
                    </a:lnTo>
                    <a:lnTo>
                      <a:pt x="2105465" y="1270782"/>
                    </a:lnTo>
                    <a:cubicBezTo>
                      <a:pt x="2110417" y="1285640"/>
                      <a:pt x="2109143" y="1285931"/>
                      <a:pt x="2119532" y="1298917"/>
                    </a:cubicBezTo>
                    <a:cubicBezTo>
                      <a:pt x="2122294" y="1302369"/>
                      <a:pt x="2125120" y="1306021"/>
                      <a:pt x="2128911" y="1308296"/>
                    </a:cubicBezTo>
                    <a:cubicBezTo>
                      <a:pt x="2134164" y="1311448"/>
                      <a:pt x="2157647" y="1316448"/>
                      <a:pt x="2161735" y="1317674"/>
                    </a:cubicBezTo>
                    <a:cubicBezTo>
                      <a:pt x="2171204" y="1320515"/>
                      <a:pt x="2180492" y="1323927"/>
                      <a:pt x="2189871" y="1327053"/>
                    </a:cubicBezTo>
                    <a:lnTo>
                      <a:pt x="2218006" y="1336431"/>
                    </a:lnTo>
                    <a:cubicBezTo>
                      <a:pt x="2222695" y="1337994"/>
                      <a:pt x="2227161" y="1340574"/>
                      <a:pt x="2232074" y="1341120"/>
                    </a:cubicBezTo>
                    <a:cubicBezTo>
                      <a:pt x="2289890" y="1347545"/>
                      <a:pt x="2260193" y="1344402"/>
                      <a:pt x="2321169" y="1350499"/>
                    </a:cubicBezTo>
                    <a:cubicBezTo>
                      <a:pt x="2330548" y="1353625"/>
                      <a:pt x="2342315" y="1352886"/>
                      <a:pt x="2349305" y="1359877"/>
                    </a:cubicBezTo>
                    <a:cubicBezTo>
                      <a:pt x="2352431" y="1363003"/>
                      <a:pt x="2354729" y="1367279"/>
                      <a:pt x="2358683" y="1369256"/>
                    </a:cubicBezTo>
                    <a:cubicBezTo>
                      <a:pt x="2367525" y="1373677"/>
                      <a:pt x="2386818" y="1378634"/>
                      <a:pt x="2386818" y="1378634"/>
                    </a:cubicBezTo>
                    <a:cubicBezTo>
                      <a:pt x="2409111" y="1393497"/>
                      <a:pt x="2395540" y="1386231"/>
                      <a:pt x="2429021" y="1397391"/>
                    </a:cubicBezTo>
                    <a:lnTo>
                      <a:pt x="2443089" y="1402080"/>
                    </a:lnTo>
                    <a:cubicBezTo>
                      <a:pt x="2465735" y="1424726"/>
                      <a:pt x="2436957" y="1397175"/>
                      <a:pt x="2466535" y="1420837"/>
                    </a:cubicBezTo>
                    <a:cubicBezTo>
                      <a:pt x="2473240" y="1426201"/>
                      <a:pt x="2480723" y="1437960"/>
                      <a:pt x="2489981" y="1439594"/>
                    </a:cubicBezTo>
                    <a:cubicBezTo>
                      <a:pt x="2511586" y="1443407"/>
                      <a:pt x="2533748" y="1442720"/>
                      <a:pt x="2555631" y="1444283"/>
                    </a:cubicBezTo>
                    <a:cubicBezTo>
                      <a:pt x="2564545" y="1446066"/>
                      <a:pt x="2583535" y="1448857"/>
                      <a:pt x="2593145" y="1453662"/>
                    </a:cubicBezTo>
                    <a:cubicBezTo>
                      <a:pt x="2629514" y="1471846"/>
                      <a:pt x="2585912" y="1455939"/>
                      <a:pt x="2621280" y="1467730"/>
                    </a:cubicBezTo>
                    <a:cubicBezTo>
                      <a:pt x="2625969" y="1472419"/>
                      <a:pt x="2629551" y="1478576"/>
                      <a:pt x="2635348" y="1481797"/>
                    </a:cubicBezTo>
                    <a:cubicBezTo>
                      <a:pt x="2643990" y="1486598"/>
                      <a:pt x="2654105" y="1488050"/>
                      <a:pt x="2663483" y="1491176"/>
                    </a:cubicBezTo>
                    <a:lnTo>
                      <a:pt x="2691618" y="1500554"/>
                    </a:lnTo>
                    <a:lnTo>
                      <a:pt x="2705686" y="1505243"/>
                    </a:lnTo>
                    <a:lnTo>
                      <a:pt x="2719754" y="1509933"/>
                    </a:lnTo>
                    <a:cubicBezTo>
                      <a:pt x="2722880" y="1514622"/>
                      <a:pt x="2724803" y="1520392"/>
                      <a:pt x="2729132" y="1524000"/>
                    </a:cubicBezTo>
                    <a:cubicBezTo>
                      <a:pt x="2734502" y="1528475"/>
                      <a:pt x="2741399" y="1530783"/>
                      <a:pt x="2747889" y="1533379"/>
                    </a:cubicBezTo>
                    <a:cubicBezTo>
                      <a:pt x="2776493" y="1544821"/>
                      <a:pt x="2777438" y="1542959"/>
                      <a:pt x="2808849" y="1547447"/>
                    </a:cubicBezTo>
                    <a:lnTo>
                      <a:pt x="2865120" y="1566203"/>
                    </a:lnTo>
                    <a:cubicBezTo>
                      <a:pt x="2869809" y="1567766"/>
                      <a:pt x="2875075" y="1568151"/>
                      <a:pt x="2879188" y="1570893"/>
                    </a:cubicBezTo>
                    <a:cubicBezTo>
                      <a:pt x="2883877" y="1574019"/>
                      <a:pt x="2888105" y="1577982"/>
                      <a:pt x="2893255" y="1580271"/>
                    </a:cubicBezTo>
                    <a:cubicBezTo>
                      <a:pt x="2923266" y="1593609"/>
                      <a:pt x="2916281" y="1586551"/>
                      <a:pt x="2944837" y="1594339"/>
                    </a:cubicBezTo>
                    <a:cubicBezTo>
                      <a:pt x="2954374" y="1596940"/>
                      <a:pt x="2963186" y="1602319"/>
                      <a:pt x="2972972" y="1603717"/>
                    </a:cubicBezTo>
                    <a:lnTo>
                      <a:pt x="3005797" y="1608407"/>
                    </a:lnTo>
                    <a:cubicBezTo>
                      <a:pt x="3096816" y="1620543"/>
                      <a:pt x="2993528" y="1605984"/>
                      <a:pt x="3076135" y="1617785"/>
                    </a:cubicBezTo>
                    <a:cubicBezTo>
                      <a:pt x="3085514" y="1620911"/>
                      <a:pt x="3096046" y="1621679"/>
                      <a:pt x="3104271" y="1627163"/>
                    </a:cubicBezTo>
                    <a:cubicBezTo>
                      <a:pt x="3108960" y="1630289"/>
                      <a:pt x="3113158" y="1634322"/>
                      <a:pt x="3118338" y="1636542"/>
                    </a:cubicBezTo>
                    <a:cubicBezTo>
                      <a:pt x="3124262" y="1639081"/>
                      <a:pt x="3130898" y="1639461"/>
                      <a:pt x="3137095" y="1641231"/>
                    </a:cubicBezTo>
                    <a:cubicBezTo>
                      <a:pt x="3141848" y="1642589"/>
                      <a:pt x="3146474" y="1644357"/>
                      <a:pt x="3151163" y="1645920"/>
                    </a:cubicBezTo>
                    <a:lnTo>
                      <a:pt x="3160541" y="1655299"/>
                    </a:lnTo>
                    <a:lnTo>
                      <a:pt x="3174609" y="1688123"/>
                    </a:lnTo>
                    <a:lnTo>
                      <a:pt x="3235569" y="1688123"/>
                    </a:lnTo>
                    <a:lnTo>
                      <a:pt x="3249637" y="1720948"/>
                    </a:lnTo>
                    <a:lnTo>
                      <a:pt x="3334043" y="1720948"/>
                    </a:lnTo>
                    <a:lnTo>
                      <a:pt x="3409071" y="1777219"/>
                    </a:lnTo>
                    <a:lnTo>
                      <a:pt x="3474720" y="1777219"/>
                    </a:lnTo>
                    <a:lnTo>
                      <a:pt x="3582572" y="1871003"/>
                    </a:lnTo>
                    <a:lnTo>
                      <a:pt x="3756074" y="1871003"/>
                    </a:lnTo>
                    <a:lnTo>
                      <a:pt x="3840480" y="1903828"/>
                    </a:lnTo>
                    <a:cubicBezTo>
                      <a:pt x="3852077" y="1906405"/>
                      <a:pt x="3907331" y="1918297"/>
                      <a:pt x="3920197" y="1922585"/>
                    </a:cubicBezTo>
                    <a:cubicBezTo>
                      <a:pt x="3933605" y="1927054"/>
                      <a:pt x="3938302" y="1929019"/>
                      <a:pt x="3953021" y="1931963"/>
                    </a:cubicBezTo>
                    <a:cubicBezTo>
                      <a:pt x="3962344" y="1933828"/>
                      <a:pt x="3971933" y="1934347"/>
                      <a:pt x="3981157" y="1936653"/>
                    </a:cubicBezTo>
                    <a:cubicBezTo>
                      <a:pt x="3990747" y="1939051"/>
                      <a:pt x="3999598" y="1944092"/>
                      <a:pt x="4009292" y="1946031"/>
                    </a:cubicBezTo>
                    <a:cubicBezTo>
                      <a:pt x="4022693" y="1948711"/>
                      <a:pt x="4038239" y="1951433"/>
                      <a:pt x="4051495" y="1955410"/>
                    </a:cubicBezTo>
                    <a:cubicBezTo>
                      <a:pt x="4060964" y="1958251"/>
                      <a:pt x="4069937" y="1962849"/>
                      <a:pt x="4079631" y="1964788"/>
                    </a:cubicBezTo>
                    <a:cubicBezTo>
                      <a:pt x="4087446" y="1966351"/>
                      <a:pt x="4095297" y="1967748"/>
                      <a:pt x="4103077" y="1969477"/>
                    </a:cubicBezTo>
                    <a:cubicBezTo>
                      <a:pt x="4109368" y="1970875"/>
                      <a:pt x="4115493" y="1973014"/>
                      <a:pt x="4121834" y="1974167"/>
                    </a:cubicBezTo>
                    <a:cubicBezTo>
                      <a:pt x="4183458" y="1985372"/>
                      <a:pt x="4130862" y="1972907"/>
                      <a:pt x="4173415" y="1983545"/>
                    </a:cubicBezTo>
                    <a:cubicBezTo>
                      <a:pt x="4178104" y="1986671"/>
                      <a:pt x="4183082" y="1989402"/>
                      <a:pt x="4187483" y="1992923"/>
                    </a:cubicBezTo>
                    <a:cubicBezTo>
                      <a:pt x="4190935" y="1995685"/>
                      <a:pt x="4193070" y="2000027"/>
                      <a:pt x="4196861" y="2002302"/>
                    </a:cubicBezTo>
                    <a:cubicBezTo>
                      <a:pt x="4201100" y="2004845"/>
                      <a:pt x="4206386" y="2005044"/>
                      <a:pt x="4210929" y="2006991"/>
                    </a:cubicBezTo>
                    <a:cubicBezTo>
                      <a:pt x="4259228" y="2027691"/>
                      <a:pt x="4193781" y="2004402"/>
                      <a:pt x="4257821" y="2025748"/>
                    </a:cubicBezTo>
                    <a:lnTo>
                      <a:pt x="4285957" y="2035127"/>
                    </a:lnTo>
                    <a:lnTo>
                      <a:pt x="4300025" y="2039816"/>
                    </a:lnTo>
                    <a:cubicBezTo>
                      <a:pt x="4343319" y="2068679"/>
                      <a:pt x="4290063" y="2031847"/>
                      <a:pt x="4323471" y="2058573"/>
                    </a:cubicBezTo>
                    <a:cubicBezTo>
                      <a:pt x="4327872" y="2062093"/>
                      <a:pt x="4333137" y="2064431"/>
                      <a:pt x="4337538" y="2067951"/>
                    </a:cubicBezTo>
                    <a:cubicBezTo>
                      <a:pt x="4340990" y="2070713"/>
                      <a:pt x="4342962" y="2075353"/>
                      <a:pt x="4346917" y="2077330"/>
                    </a:cubicBezTo>
                    <a:cubicBezTo>
                      <a:pt x="4355759" y="2081751"/>
                      <a:pt x="4365674" y="2083582"/>
                      <a:pt x="4375052" y="2086708"/>
                    </a:cubicBezTo>
                    <a:cubicBezTo>
                      <a:pt x="4387100" y="2090724"/>
                      <a:pt x="4394931" y="2093733"/>
                      <a:pt x="4407877" y="2096087"/>
                    </a:cubicBezTo>
                    <a:cubicBezTo>
                      <a:pt x="4418751" y="2098064"/>
                      <a:pt x="4429777" y="2099095"/>
                      <a:pt x="4440701" y="2100776"/>
                    </a:cubicBezTo>
                    <a:cubicBezTo>
                      <a:pt x="4450098" y="2102222"/>
                      <a:pt x="4459336" y="2105100"/>
                      <a:pt x="4468837" y="2105465"/>
                    </a:cubicBezTo>
                    <a:cubicBezTo>
                      <a:pt x="4500075" y="2106666"/>
                      <a:pt x="4531360" y="2105465"/>
                      <a:pt x="4562621" y="2105465"/>
                    </a:cubicBezTo>
                    <a:lnTo>
                      <a:pt x="4689231" y="2157047"/>
                    </a:lnTo>
                    <a:lnTo>
                      <a:pt x="4904935" y="2157047"/>
                    </a:lnTo>
                    <a:lnTo>
                      <a:pt x="4937760" y="2185182"/>
                    </a:lnTo>
                    <a:lnTo>
                      <a:pt x="5017477" y="2185182"/>
                    </a:lnTo>
                    <a:lnTo>
                      <a:pt x="5031545" y="2199250"/>
                    </a:lnTo>
                    <a:lnTo>
                      <a:pt x="5115951" y="2199250"/>
                    </a:lnTo>
                    <a:lnTo>
                      <a:pt x="5115951" y="2232074"/>
                    </a:lnTo>
                    <a:lnTo>
                      <a:pt x="5392615" y="2232074"/>
                    </a:lnTo>
                    <a:lnTo>
                      <a:pt x="5434818" y="2255520"/>
                    </a:lnTo>
                    <a:lnTo>
                      <a:pt x="5650523" y="2274277"/>
                    </a:lnTo>
                    <a:lnTo>
                      <a:pt x="5725551" y="2288345"/>
                    </a:lnTo>
                    <a:lnTo>
                      <a:pt x="5725551" y="2311791"/>
                    </a:lnTo>
                    <a:lnTo>
                      <a:pt x="5861538" y="2311791"/>
                    </a:lnTo>
                    <a:lnTo>
                      <a:pt x="5861538" y="2335237"/>
                    </a:lnTo>
                    <a:lnTo>
                      <a:pt x="5945945" y="2335237"/>
                    </a:lnTo>
                    <a:lnTo>
                      <a:pt x="5960012" y="2349304"/>
                    </a:lnTo>
                    <a:lnTo>
                      <a:pt x="6119446" y="2349304"/>
                    </a:lnTo>
                    <a:lnTo>
                      <a:pt x="6119446" y="2368062"/>
                    </a:lnTo>
                    <a:lnTo>
                      <a:pt x="6203852" y="2368062"/>
                    </a:lnTo>
                    <a:lnTo>
                      <a:pt x="6203852" y="2396197"/>
                    </a:lnTo>
                    <a:lnTo>
                      <a:pt x="6438314" y="2396197"/>
                    </a:lnTo>
                    <a:lnTo>
                      <a:pt x="6480517" y="2424333"/>
                    </a:lnTo>
                    <a:lnTo>
                      <a:pt x="6578991" y="2424333"/>
                    </a:lnTo>
                    <a:lnTo>
                      <a:pt x="6578991" y="2452468"/>
                    </a:lnTo>
                    <a:lnTo>
                      <a:pt x="6649329" y="2452468"/>
                    </a:lnTo>
                    <a:lnTo>
                      <a:pt x="6813452" y="2452468"/>
                    </a:lnTo>
                    <a:lnTo>
                      <a:pt x="7010400" y="2489982"/>
                    </a:lnTo>
                    <a:lnTo>
                      <a:pt x="7169834" y="2513428"/>
                    </a:lnTo>
                    <a:lnTo>
                      <a:pt x="7254240" y="2527496"/>
                    </a:lnTo>
                    <a:lnTo>
                      <a:pt x="7394917" y="2527496"/>
                    </a:lnTo>
                    <a:lnTo>
                      <a:pt x="7455877" y="2546253"/>
                    </a:lnTo>
                    <a:lnTo>
                      <a:pt x="7563729" y="2546253"/>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Forme libre : forme 3">
                <a:extLst>
                  <a:ext uri="{FF2B5EF4-FFF2-40B4-BE49-F238E27FC236}">
                    <a16:creationId xmlns:a16="http://schemas.microsoft.com/office/drawing/2014/main" id="{81357D2B-5B1B-4FCB-87D0-780617969E67}"/>
                  </a:ext>
                </a:extLst>
              </p:cNvPr>
              <p:cNvSpPr/>
              <p:nvPr/>
            </p:nvSpPr>
            <p:spPr>
              <a:xfrm>
                <a:off x="1167618" y="998806"/>
                <a:ext cx="7577797" cy="2780714"/>
              </a:xfrm>
              <a:custGeom>
                <a:avLst/>
                <a:gdLst>
                  <a:gd name="connsiteX0" fmla="*/ 0 w 7577797"/>
                  <a:gd name="connsiteY0" fmla="*/ 0 h 2780714"/>
                  <a:gd name="connsiteX1" fmla="*/ 75028 w 7577797"/>
                  <a:gd name="connsiteY1" fmla="*/ 0 h 2780714"/>
                  <a:gd name="connsiteX2" fmla="*/ 126610 w 7577797"/>
                  <a:gd name="connsiteY2" fmla="*/ 32825 h 2780714"/>
                  <a:gd name="connsiteX3" fmla="*/ 164124 w 7577797"/>
                  <a:gd name="connsiteY3" fmla="*/ 51582 h 2780714"/>
                  <a:gd name="connsiteX4" fmla="*/ 187570 w 7577797"/>
                  <a:gd name="connsiteY4" fmla="*/ 70339 h 2780714"/>
                  <a:gd name="connsiteX5" fmla="*/ 215705 w 7577797"/>
                  <a:gd name="connsiteY5" fmla="*/ 84406 h 2780714"/>
                  <a:gd name="connsiteX6" fmla="*/ 229773 w 7577797"/>
                  <a:gd name="connsiteY6" fmla="*/ 93785 h 2780714"/>
                  <a:gd name="connsiteX7" fmla="*/ 243840 w 7577797"/>
                  <a:gd name="connsiteY7" fmla="*/ 98474 h 2780714"/>
                  <a:gd name="connsiteX8" fmla="*/ 253219 w 7577797"/>
                  <a:gd name="connsiteY8" fmla="*/ 107852 h 2780714"/>
                  <a:gd name="connsiteX9" fmla="*/ 267287 w 7577797"/>
                  <a:gd name="connsiteY9" fmla="*/ 112542 h 2780714"/>
                  <a:gd name="connsiteX10" fmla="*/ 281354 w 7577797"/>
                  <a:gd name="connsiteY10" fmla="*/ 121920 h 2780714"/>
                  <a:gd name="connsiteX11" fmla="*/ 290733 w 7577797"/>
                  <a:gd name="connsiteY11" fmla="*/ 131299 h 2780714"/>
                  <a:gd name="connsiteX12" fmla="*/ 318868 w 7577797"/>
                  <a:gd name="connsiteY12" fmla="*/ 140677 h 2780714"/>
                  <a:gd name="connsiteX13" fmla="*/ 328247 w 7577797"/>
                  <a:gd name="connsiteY13" fmla="*/ 150056 h 2780714"/>
                  <a:gd name="connsiteX14" fmla="*/ 356382 w 7577797"/>
                  <a:gd name="connsiteY14" fmla="*/ 168812 h 2780714"/>
                  <a:gd name="connsiteX15" fmla="*/ 375139 w 7577797"/>
                  <a:gd name="connsiteY15" fmla="*/ 187569 h 2780714"/>
                  <a:gd name="connsiteX16" fmla="*/ 403274 w 7577797"/>
                  <a:gd name="connsiteY16" fmla="*/ 201637 h 2780714"/>
                  <a:gd name="connsiteX17" fmla="*/ 412653 w 7577797"/>
                  <a:gd name="connsiteY17" fmla="*/ 211016 h 2780714"/>
                  <a:gd name="connsiteX18" fmla="*/ 426720 w 7577797"/>
                  <a:gd name="connsiteY18" fmla="*/ 220394 h 2780714"/>
                  <a:gd name="connsiteX19" fmla="*/ 459545 w 7577797"/>
                  <a:gd name="connsiteY19" fmla="*/ 243840 h 2780714"/>
                  <a:gd name="connsiteX20" fmla="*/ 482991 w 7577797"/>
                  <a:gd name="connsiteY20" fmla="*/ 262597 h 2780714"/>
                  <a:gd name="connsiteX21" fmla="*/ 497059 w 7577797"/>
                  <a:gd name="connsiteY21" fmla="*/ 267286 h 2780714"/>
                  <a:gd name="connsiteX22" fmla="*/ 506437 w 7577797"/>
                  <a:gd name="connsiteY22" fmla="*/ 276665 h 2780714"/>
                  <a:gd name="connsiteX23" fmla="*/ 529884 w 7577797"/>
                  <a:gd name="connsiteY23" fmla="*/ 290732 h 2780714"/>
                  <a:gd name="connsiteX24" fmla="*/ 553330 w 7577797"/>
                  <a:gd name="connsiteY24" fmla="*/ 323557 h 2780714"/>
                  <a:gd name="connsiteX25" fmla="*/ 572087 w 7577797"/>
                  <a:gd name="connsiteY25" fmla="*/ 342314 h 2780714"/>
                  <a:gd name="connsiteX26" fmla="*/ 586154 w 7577797"/>
                  <a:gd name="connsiteY26" fmla="*/ 347003 h 2780714"/>
                  <a:gd name="connsiteX27" fmla="*/ 623668 w 7577797"/>
                  <a:gd name="connsiteY27" fmla="*/ 365760 h 2780714"/>
                  <a:gd name="connsiteX28" fmla="*/ 637736 w 7577797"/>
                  <a:gd name="connsiteY28" fmla="*/ 370449 h 2780714"/>
                  <a:gd name="connsiteX29" fmla="*/ 651804 w 7577797"/>
                  <a:gd name="connsiteY29" fmla="*/ 375139 h 2780714"/>
                  <a:gd name="connsiteX30" fmla="*/ 670560 w 7577797"/>
                  <a:gd name="connsiteY30" fmla="*/ 379828 h 2780714"/>
                  <a:gd name="connsiteX31" fmla="*/ 698696 w 7577797"/>
                  <a:gd name="connsiteY31" fmla="*/ 389206 h 2780714"/>
                  <a:gd name="connsiteX32" fmla="*/ 722142 w 7577797"/>
                  <a:gd name="connsiteY32" fmla="*/ 403274 h 2780714"/>
                  <a:gd name="connsiteX33" fmla="*/ 736210 w 7577797"/>
                  <a:gd name="connsiteY33" fmla="*/ 412652 h 2780714"/>
                  <a:gd name="connsiteX34" fmla="*/ 745588 w 7577797"/>
                  <a:gd name="connsiteY34" fmla="*/ 422031 h 2780714"/>
                  <a:gd name="connsiteX35" fmla="*/ 759656 w 7577797"/>
                  <a:gd name="connsiteY35" fmla="*/ 426720 h 2780714"/>
                  <a:gd name="connsiteX36" fmla="*/ 787791 w 7577797"/>
                  <a:gd name="connsiteY36" fmla="*/ 454856 h 2780714"/>
                  <a:gd name="connsiteX37" fmla="*/ 797170 w 7577797"/>
                  <a:gd name="connsiteY37" fmla="*/ 464234 h 2780714"/>
                  <a:gd name="connsiteX38" fmla="*/ 820616 w 7577797"/>
                  <a:gd name="connsiteY38" fmla="*/ 482991 h 2780714"/>
                  <a:gd name="connsiteX39" fmla="*/ 825305 w 7577797"/>
                  <a:gd name="connsiteY39" fmla="*/ 497059 h 2780714"/>
                  <a:gd name="connsiteX40" fmla="*/ 844062 w 7577797"/>
                  <a:gd name="connsiteY40" fmla="*/ 515816 h 2780714"/>
                  <a:gd name="connsiteX41" fmla="*/ 848751 w 7577797"/>
                  <a:gd name="connsiteY41" fmla="*/ 534572 h 2780714"/>
                  <a:gd name="connsiteX42" fmla="*/ 872197 w 7577797"/>
                  <a:gd name="connsiteY42" fmla="*/ 553329 h 2780714"/>
                  <a:gd name="connsiteX43" fmla="*/ 876887 w 7577797"/>
                  <a:gd name="connsiteY43" fmla="*/ 567397 h 2780714"/>
                  <a:gd name="connsiteX44" fmla="*/ 909711 w 7577797"/>
                  <a:gd name="connsiteY44" fmla="*/ 595532 h 2780714"/>
                  <a:gd name="connsiteX45" fmla="*/ 919090 w 7577797"/>
                  <a:gd name="connsiteY45" fmla="*/ 604911 h 2780714"/>
                  <a:gd name="connsiteX46" fmla="*/ 923779 w 7577797"/>
                  <a:gd name="connsiteY46" fmla="*/ 618979 h 2780714"/>
                  <a:gd name="connsiteX47" fmla="*/ 937847 w 7577797"/>
                  <a:gd name="connsiteY47" fmla="*/ 623668 h 2780714"/>
                  <a:gd name="connsiteX48" fmla="*/ 951914 w 7577797"/>
                  <a:gd name="connsiteY48" fmla="*/ 633046 h 2780714"/>
                  <a:gd name="connsiteX49" fmla="*/ 980050 w 7577797"/>
                  <a:gd name="connsiteY49" fmla="*/ 642425 h 2780714"/>
                  <a:gd name="connsiteX50" fmla="*/ 994117 w 7577797"/>
                  <a:gd name="connsiteY50" fmla="*/ 647114 h 2780714"/>
                  <a:gd name="connsiteX51" fmla="*/ 1012874 w 7577797"/>
                  <a:gd name="connsiteY51" fmla="*/ 651803 h 2780714"/>
                  <a:gd name="connsiteX52" fmla="*/ 1041010 w 7577797"/>
                  <a:gd name="connsiteY52" fmla="*/ 661182 h 2780714"/>
                  <a:gd name="connsiteX53" fmla="*/ 1055077 w 7577797"/>
                  <a:gd name="connsiteY53" fmla="*/ 665871 h 2780714"/>
                  <a:gd name="connsiteX54" fmla="*/ 1073834 w 7577797"/>
                  <a:gd name="connsiteY54" fmla="*/ 684628 h 2780714"/>
                  <a:gd name="connsiteX55" fmla="*/ 1078524 w 7577797"/>
                  <a:gd name="connsiteY55" fmla="*/ 698696 h 2780714"/>
                  <a:gd name="connsiteX56" fmla="*/ 1092591 w 7577797"/>
                  <a:gd name="connsiteY56" fmla="*/ 703385 h 2780714"/>
                  <a:gd name="connsiteX57" fmla="*/ 1106659 w 7577797"/>
                  <a:gd name="connsiteY57" fmla="*/ 726831 h 2780714"/>
                  <a:gd name="connsiteX58" fmla="*/ 1116037 w 7577797"/>
                  <a:gd name="connsiteY58" fmla="*/ 740899 h 2780714"/>
                  <a:gd name="connsiteX59" fmla="*/ 1130105 w 7577797"/>
                  <a:gd name="connsiteY59" fmla="*/ 745588 h 2780714"/>
                  <a:gd name="connsiteX60" fmla="*/ 1144173 w 7577797"/>
                  <a:gd name="connsiteY60" fmla="*/ 769034 h 2780714"/>
                  <a:gd name="connsiteX61" fmla="*/ 1172308 w 7577797"/>
                  <a:gd name="connsiteY61" fmla="*/ 801859 h 2780714"/>
                  <a:gd name="connsiteX62" fmla="*/ 1186376 w 7577797"/>
                  <a:gd name="connsiteY62" fmla="*/ 806548 h 2780714"/>
                  <a:gd name="connsiteX63" fmla="*/ 1205133 w 7577797"/>
                  <a:gd name="connsiteY63" fmla="*/ 825305 h 2780714"/>
                  <a:gd name="connsiteX64" fmla="*/ 1214511 w 7577797"/>
                  <a:gd name="connsiteY64" fmla="*/ 839372 h 2780714"/>
                  <a:gd name="connsiteX65" fmla="*/ 1228579 w 7577797"/>
                  <a:gd name="connsiteY65" fmla="*/ 844062 h 2780714"/>
                  <a:gd name="connsiteX66" fmla="*/ 1242647 w 7577797"/>
                  <a:gd name="connsiteY66" fmla="*/ 853440 h 2780714"/>
                  <a:gd name="connsiteX67" fmla="*/ 1261404 w 7577797"/>
                  <a:gd name="connsiteY67" fmla="*/ 872197 h 2780714"/>
                  <a:gd name="connsiteX68" fmla="*/ 1275471 w 7577797"/>
                  <a:gd name="connsiteY68" fmla="*/ 881576 h 2780714"/>
                  <a:gd name="connsiteX69" fmla="*/ 1284850 w 7577797"/>
                  <a:gd name="connsiteY69" fmla="*/ 890954 h 2780714"/>
                  <a:gd name="connsiteX70" fmla="*/ 1298917 w 7577797"/>
                  <a:gd name="connsiteY70" fmla="*/ 895643 h 2780714"/>
                  <a:gd name="connsiteX71" fmla="*/ 1303607 w 7577797"/>
                  <a:gd name="connsiteY71" fmla="*/ 909711 h 2780714"/>
                  <a:gd name="connsiteX72" fmla="*/ 1317674 w 7577797"/>
                  <a:gd name="connsiteY72" fmla="*/ 919089 h 2780714"/>
                  <a:gd name="connsiteX73" fmla="*/ 1327053 w 7577797"/>
                  <a:gd name="connsiteY73" fmla="*/ 928468 h 2780714"/>
                  <a:gd name="connsiteX74" fmla="*/ 1336431 w 7577797"/>
                  <a:gd name="connsiteY74" fmla="*/ 942536 h 2780714"/>
                  <a:gd name="connsiteX75" fmla="*/ 1345810 w 7577797"/>
                  <a:gd name="connsiteY75" fmla="*/ 951914 h 2780714"/>
                  <a:gd name="connsiteX76" fmla="*/ 1373945 w 7577797"/>
                  <a:gd name="connsiteY76" fmla="*/ 984739 h 2780714"/>
                  <a:gd name="connsiteX77" fmla="*/ 1383324 w 7577797"/>
                  <a:gd name="connsiteY77" fmla="*/ 994117 h 2780714"/>
                  <a:gd name="connsiteX78" fmla="*/ 1425527 w 7577797"/>
                  <a:gd name="connsiteY78" fmla="*/ 1008185 h 2780714"/>
                  <a:gd name="connsiteX79" fmla="*/ 1463040 w 7577797"/>
                  <a:gd name="connsiteY79" fmla="*/ 1017563 h 2780714"/>
                  <a:gd name="connsiteX80" fmla="*/ 1514622 w 7577797"/>
                  <a:gd name="connsiteY80" fmla="*/ 1022252 h 2780714"/>
                  <a:gd name="connsiteX81" fmla="*/ 1538068 w 7577797"/>
                  <a:gd name="connsiteY81" fmla="*/ 1036320 h 2780714"/>
                  <a:gd name="connsiteX82" fmla="*/ 1547447 w 7577797"/>
                  <a:gd name="connsiteY82" fmla="*/ 1045699 h 2780714"/>
                  <a:gd name="connsiteX83" fmla="*/ 1575582 w 7577797"/>
                  <a:gd name="connsiteY83" fmla="*/ 1055077 h 2780714"/>
                  <a:gd name="connsiteX84" fmla="*/ 1613096 w 7577797"/>
                  <a:gd name="connsiteY84" fmla="*/ 1073834 h 2780714"/>
                  <a:gd name="connsiteX85" fmla="*/ 1613096 w 7577797"/>
                  <a:gd name="connsiteY85" fmla="*/ 1073834 h 2780714"/>
                  <a:gd name="connsiteX86" fmla="*/ 1636542 w 7577797"/>
                  <a:gd name="connsiteY86" fmla="*/ 1092591 h 2780714"/>
                  <a:gd name="connsiteX87" fmla="*/ 1655299 w 7577797"/>
                  <a:gd name="connsiteY87" fmla="*/ 1111348 h 2780714"/>
                  <a:gd name="connsiteX88" fmla="*/ 1659988 w 7577797"/>
                  <a:gd name="connsiteY88" fmla="*/ 1125416 h 2780714"/>
                  <a:gd name="connsiteX89" fmla="*/ 1669367 w 7577797"/>
                  <a:gd name="connsiteY89" fmla="*/ 1134794 h 2780714"/>
                  <a:gd name="connsiteX90" fmla="*/ 1678745 w 7577797"/>
                  <a:gd name="connsiteY90" fmla="*/ 1148862 h 2780714"/>
                  <a:gd name="connsiteX91" fmla="*/ 1697502 w 7577797"/>
                  <a:gd name="connsiteY91" fmla="*/ 1167619 h 2780714"/>
                  <a:gd name="connsiteX92" fmla="*/ 1702191 w 7577797"/>
                  <a:gd name="connsiteY92" fmla="*/ 1186376 h 2780714"/>
                  <a:gd name="connsiteX93" fmla="*/ 1739705 w 7577797"/>
                  <a:gd name="connsiteY93" fmla="*/ 1205132 h 2780714"/>
                  <a:gd name="connsiteX94" fmla="*/ 1753773 w 7577797"/>
                  <a:gd name="connsiteY94" fmla="*/ 1209822 h 2780714"/>
                  <a:gd name="connsiteX95" fmla="*/ 1781908 w 7577797"/>
                  <a:gd name="connsiteY95" fmla="*/ 1219200 h 2780714"/>
                  <a:gd name="connsiteX96" fmla="*/ 1795976 w 7577797"/>
                  <a:gd name="connsiteY96" fmla="*/ 1223889 h 2780714"/>
                  <a:gd name="connsiteX97" fmla="*/ 1810044 w 7577797"/>
                  <a:gd name="connsiteY97" fmla="*/ 1247336 h 2780714"/>
                  <a:gd name="connsiteX98" fmla="*/ 1814733 w 7577797"/>
                  <a:gd name="connsiteY98" fmla="*/ 1261403 h 2780714"/>
                  <a:gd name="connsiteX99" fmla="*/ 1833490 w 7577797"/>
                  <a:gd name="connsiteY99" fmla="*/ 1280160 h 2780714"/>
                  <a:gd name="connsiteX100" fmla="*/ 1852247 w 7577797"/>
                  <a:gd name="connsiteY100" fmla="*/ 1298917 h 2780714"/>
                  <a:gd name="connsiteX101" fmla="*/ 1866314 w 7577797"/>
                  <a:gd name="connsiteY101" fmla="*/ 1303606 h 2780714"/>
                  <a:gd name="connsiteX102" fmla="*/ 1875693 w 7577797"/>
                  <a:gd name="connsiteY102" fmla="*/ 1312985 h 2780714"/>
                  <a:gd name="connsiteX103" fmla="*/ 1903828 w 7577797"/>
                  <a:gd name="connsiteY103" fmla="*/ 1322363 h 2780714"/>
                  <a:gd name="connsiteX104" fmla="*/ 1964788 w 7577797"/>
                  <a:gd name="connsiteY104" fmla="*/ 1331742 h 2780714"/>
                  <a:gd name="connsiteX105" fmla="*/ 1978856 w 7577797"/>
                  <a:gd name="connsiteY105" fmla="*/ 1336431 h 2780714"/>
                  <a:gd name="connsiteX106" fmla="*/ 2006991 w 7577797"/>
                  <a:gd name="connsiteY106" fmla="*/ 1350499 h 2780714"/>
                  <a:gd name="connsiteX107" fmla="*/ 2016370 w 7577797"/>
                  <a:gd name="connsiteY107" fmla="*/ 1359877 h 2780714"/>
                  <a:gd name="connsiteX108" fmla="*/ 2044505 w 7577797"/>
                  <a:gd name="connsiteY108" fmla="*/ 1392702 h 2780714"/>
                  <a:gd name="connsiteX109" fmla="*/ 2058573 w 7577797"/>
                  <a:gd name="connsiteY109" fmla="*/ 1397391 h 2780714"/>
                  <a:gd name="connsiteX110" fmla="*/ 2082019 w 7577797"/>
                  <a:gd name="connsiteY110" fmla="*/ 1416148 h 2780714"/>
                  <a:gd name="connsiteX111" fmla="*/ 2096087 w 7577797"/>
                  <a:gd name="connsiteY111" fmla="*/ 1425526 h 2780714"/>
                  <a:gd name="connsiteX112" fmla="*/ 2105465 w 7577797"/>
                  <a:gd name="connsiteY112" fmla="*/ 1434905 h 2780714"/>
                  <a:gd name="connsiteX113" fmla="*/ 2133600 w 7577797"/>
                  <a:gd name="connsiteY113" fmla="*/ 1444283 h 2780714"/>
                  <a:gd name="connsiteX114" fmla="*/ 2142979 w 7577797"/>
                  <a:gd name="connsiteY114" fmla="*/ 1453662 h 2780714"/>
                  <a:gd name="connsiteX115" fmla="*/ 2175804 w 7577797"/>
                  <a:gd name="connsiteY115" fmla="*/ 1463040 h 2780714"/>
                  <a:gd name="connsiteX116" fmla="*/ 2208628 w 7577797"/>
                  <a:gd name="connsiteY116" fmla="*/ 1472419 h 2780714"/>
                  <a:gd name="connsiteX117" fmla="*/ 2236764 w 7577797"/>
                  <a:gd name="connsiteY117" fmla="*/ 1477108 h 2780714"/>
                  <a:gd name="connsiteX118" fmla="*/ 2250831 w 7577797"/>
                  <a:gd name="connsiteY118" fmla="*/ 1481797 h 2780714"/>
                  <a:gd name="connsiteX119" fmla="*/ 2260210 w 7577797"/>
                  <a:gd name="connsiteY119" fmla="*/ 1491176 h 2780714"/>
                  <a:gd name="connsiteX120" fmla="*/ 2325859 w 7577797"/>
                  <a:gd name="connsiteY120" fmla="*/ 1509932 h 2780714"/>
                  <a:gd name="connsiteX121" fmla="*/ 2353994 w 7577797"/>
                  <a:gd name="connsiteY121" fmla="*/ 1519311 h 2780714"/>
                  <a:gd name="connsiteX122" fmla="*/ 2363373 w 7577797"/>
                  <a:gd name="connsiteY122" fmla="*/ 1528689 h 2780714"/>
                  <a:gd name="connsiteX123" fmla="*/ 2382130 w 7577797"/>
                  <a:gd name="connsiteY123" fmla="*/ 1533379 h 2780714"/>
                  <a:gd name="connsiteX124" fmla="*/ 2410265 w 7577797"/>
                  <a:gd name="connsiteY124" fmla="*/ 1542757 h 2780714"/>
                  <a:gd name="connsiteX125" fmla="*/ 2424333 w 7577797"/>
                  <a:gd name="connsiteY125" fmla="*/ 1547446 h 2780714"/>
                  <a:gd name="connsiteX126" fmla="*/ 2447779 w 7577797"/>
                  <a:gd name="connsiteY126" fmla="*/ 1561514 h 2780714"/>
                  <a:gd name="connsiteX127" fmla="*/ 2461847 w 7577797"/>
                  <a:gd name="connsiteY127" fmla="*/ 1570892 h 2780714"/>
                  <a:gd name="connsiteX128" fmla="*/ 2522807 w 7577797"/>
                  <a:gd name="connsiteY128" fmla="*/ 1584960 h 2780714"/>
                  <a:gd name="connsiteX129" fmla="*/ 2560320 w 7577797"/>
                  <a:gd name="connsiteY129" fmla="*/ 1594339 h 2780714"/>
                  <a:gd name="connsiteX130" fmla="*/ 2579077 w 7577797"/>
                  <a:gd name="connsiteY130" fmla="*/ 1599028 h 2780714"/>
                  <a:gd name="connsiteX131" fmla="*/ 2611902 w 7577797"/>
                  <a:gd name="connsiteY131" fmla="*/ 1603717 h 2780714"/>
                  <a:gd name="connsiteX132" fmla="*/ 2654105 w 7577797"/>
                  <a:gd name="connsiteY132" fmla="*/ 1613096 h 2780714"/>
                  <a:gd name="connsiteX133" fmla="*/ 2677551 w 7577797"/>
                  <a:gd name="connsiteY133" fmla="*/ 1617785 h 2780714"/>
                  <a:gd name="connsiteX134" fmla="*/ 2715065 w 7577797"/>
                  <a:gd name="connsiteY134" fmla="*/ 1622474 h 2780714"/>
                  <a:gd name="connsiteX135" fmla="*/ 2780714 w 7577797"/>
                  <a:gd name="connsiteY135" fmla="*/ 1641231 h 2780714"/>
                  <a:gd name="connsiteX136" fmla="*/ 2794782 w 7577797"/>
                  <a:gd name="connsiteY136" fmla="*/ 1645920 h 2780714"/>
                  <a:gd name="connsiteX137" fmla="*/ 2804160 w 7577797"/>
                  <a:gd name="connsiteY137" fmla="*/ 1655299 h 2780714"/>
                  <a:gd name="connsiteX138" fmla="*/ 2808850 w 7577797"/>
                  <a:gd name="connsiteY138" fmla="*/ 1669366 h 2780714"/>
                  <a:gd name="connsiteX139" fmla="*/ 2822917 w 7577797"/>
                  <a:gd name="connsiteY139" fmla="*/ 1674056 h 2780714"/>
                  <a:gd name="connsiteX140" fmla="*/ 2832296 w 7577797"/>
                  <a:gd name="connsiteY140" fmla="*/ 1683434 h 2780714"/>
                  <a:gd name="connsiteX141" fmla="*/ 2851053 w 7577797"/>
                  <a:gd name="connsiteY141" fmla="*/ 1706880 h 2780714"/>
                  <a:gd name="connsiteX142" fmla="*/ 2869810 w 7577797"/>
                  <a:gd name="connsiteY142" fmla="*/ 1711569 h 2780714"/>
                  <a:gd name="connsiteX143" fmla="*/ 2883877 w 7577797"/>
                  <a:gd name="connsiteY143" fmla="*/ 1716259 h 2780714"/>
                  <a:gd name="connsiteX144" fmla="*/ 2902634 w 7577797"/>
                  <a:gd name="connsiteY144" fmla="*/ 1720948 h 2780714"/>
                  <a:gd name="connsiteX145" fmla="*/ 2916702 w 7577797"/>
                  <a:gd name="connsiteY145" fmla="*/ 1725637 h 2780714"/>
                  <a:gd name="connsiteX146" fmla="*/ 2949527 w 7577797"/>
                  <a:gd name="connsiteY146" fmla="*/ 1730326 h 2780714"/>
                  <a:gd name="connsiteX147" fmla="*/ 3001108 w 7577797"/>
                  <a:gd name="connsiteY147" fmla="*/ 1739705 h 2780714"/>
                  <a:gd name="connsiteX148" fmla="*/ 3094893 w 7577797"/>
                  <a:gd name="connsiteY148" fmla="*/ 1739705 h 2780714"/>
                  <a:gd name="connsiteX149" fmla="*/ 3160542 w 7577797"/>
                  <a:gd name="connsiteY149" fmla="*/ 1795976 h 2780714"/>
                  <a:gd name="connsiteX150" fmla="*/ 3216813 w 7577797"/>
                  <a:gd name="connsiteY150" fmla="*/ 1795976 h 2780714"/>
                  <a:gd name="connsiteX151" fmla="*/ 3221502 w 7577797"/>
                  <a:gd name="connsiteY151" fmla="*/ 1833489 h 2780714"/>
                  <a:gd name="connsiteX152" fmla="*/ 3334044 w 7577797"/>
                  <a:gd name="connsiteY152" fmla="*/ 1875692 h 2780714"/>
                  <a:gd name="connsiteX153" fmla="*/ 3423139 w 7577797"/>
                  <a:gd name="connsiteY153" fmla="*/ 1875692 h 2780714"/>
                  <a:gd name="connsiteX154" fmla="*/ 3455964 w 7577797"/>
                  <a:gd name="connsiteY154" fmla="*/ 1894449 h 2780714"/>
                  <a:gd name="connsiteX155" fmla="*/ 3568505 w 7577797"/>
                  <a:gd name="connsiteY155" fmla="*/ 1894449 h 2780714"/>
                  <a:gd name="connsiteX156" fmla="*/ 3606019 w 7577797"/>
                  <a:gd name="connsiteY156" fmla="*/ 1927274 h 2780714"/>
                  <a:gd name="connsiteX157" fmla="*/ 3713871 w 7577797"/>
                  <a:gd name="connsiteY157" fmla="*/ 1927274 h 2780714"/>
                  <a:gd name="connsiteX158" fmla="*/ 3798277 w 7577797"/>
                  <a:gd name="connsiteY158" fmla="*/ 2002302 h 2780714"/>
                  <a:gd name="connsiteX159" fmla="*/ 3887373 w 7577797"/>
                  <a:gd name="connsiteY159" fmla="*/ 2002302 h 2780714"/>
                  <a:gd name="connsiteX160" fmla="*/ 3934265 w 7577797"/>
                  <a:gd name="connsiteY160" fmla="*/ 2044505 h 2780714"/>
                  <a:gd name="connsiteX161" fmla="*/ 4032739 w 7577797"/>
                  <a:gd name="connsiteY161" fmla="*/ 2044505 h 2780714"/>
                  <a:gd name="connsiteX162" fmla="*/ 4032739 w 7577797"/>
                  <a:gd name="connsiteY162" fmla="*/ 2114843 h 2780714"/>
                  <a:gd name="connsiteX163" fmla="*/ 4271890 w 7577797"/>
                  <a:gd name="connsiteY163" fmla="*/ 2114843 h 2780714"/>
                  <a:gd name="connsiteX164" fmla="*/ 4271890 w 7577797"/>
                  <a:gd name="connsiteY164" fmla="*/ 2175803 h 2780714"/>
                  <a:gd name="connsiteX165" fmla="*/ 4365674 w 7577797"/>
                  <a:gd name="connsiteY165" fmla="*/ 2175803 h 2780714"/>
                  <a:gd name="connsiteX166" fmla="*/ 4412567 w 7577797"/>
                  <a:gd name="connsiteY166" fmla="*/ 2227385 h 2780714"/>
                  <a:gd name="connsiteX167" fmla="*/ 4576690 w 7577797"/>
                  <a:gd name="connsiteY167" fmla="*/ 2227385 h 2780714"/>
                  <a:gd name="connsiteX168" fmla="*/ 4665785 w 7577797"/>
                  <a:gd name="connsiteY168" fmla="*/ 2316480 h 2780714"/>
                  <a:gd name="connsiteX169" fmla="*/ 4848665 w 7577797"/>
                  <a:gd name="connsiteY169" fmla="*/ 2316480 h 2780714"/>
                  <a:gd name="connsiteX170" fmla="*/ 4848665 w 7577797"/>
                  <a:gd name="connsiteY170" fmla="*/ 2353994 h 2780714"/>
                  <a:gd name="connsiteX171" fmla="*/ 5031545 w 7577797"/>
                  <a:gd name="connsiteY171" fmla="*/ 2353994 h 2780714"/>
                  <a:gd name="connsiteX172" fmla="*/ 5031545 w 7577797"/>
                  <a:gd name="connsiteY172" fmla="*/ 2386819 h 2780714"/>
                  <a:gd name="connsiteX173" fmla="*/ 5111262 w 7577797"/>
                  <a:gd name="connsiteY173" fmla="*/ 2386819 h 2780714"/>
                  <a:gd name="connsiteX174" fmla="*/ 5111262 w 7577797"/>
                  <a:gd name="connsiteY174" fmla="*/ 2414954 h 2780714"/>
                  <a:gd name="connsiteX175" fmla="*/ 5228493 w 7577797"/>
                  <a:gd name="connsiteY175" fmla="*/ 2414954 h 2780714"/>
                  <a:gd name="connsiteX176" fmla="*/ 5228493 w 7577797"/>
                  <a:gd name="connsiteY176" fmla="*/ 2447779 h 2780714"/>
                  <a:gd name="connsiteX177" fmla="*/ 5425440 w 7577797"/>
                  <a:gd name="connsiteY177" fmla="*/ 2447779 h 2780714"/>
                  <a:gd name="connsiteX178" fmla="*/ 5458265 w 7577797"/>
                  <a:gd name="connsiteY178" fmla="*/ 2471225 h 2780714"/>
                  <a:gd name="connsiteX179" fmla="*/ 5519225 w 7577797"/>
                  <a:gd name="connsiteY179" fmla="*/ 2471225 h 2780714"/>
                  <a:gd name="connsiteX180" fmla="*/ 5542671 w 7577797"/>
                  <a:gd name="connsiteY180" fmla="*/ 2494671 h 2780714"/>
                  <a:gd name="connsiteX181" fmla="*/ 5636456 w 7577797"/>
                  <a:gd name="connsiteY181" fmla="*/ 2494671 h 2780714"/>
                  <a:gd name="connsiteX182" fmla="*/ 5725551 w 7577797"/>
                  <a:gd name="connsiteY182" fmla="*/ 2574388 h 2780714"/>
                  <a:gd name="connsiteX183" fmla="*/ 5917810 w 7577797"/>
                  <a:gd name="connsiteY183" fmla="*/ 2574388 h 2780714"/>
                  <a:gd name="connsiteX184" fmla="*/ 5917810 w 7577797"/>
                  <a:gd name="connsiteY184" fmla="*/ 2574388 h 2780714"/>
                  <a:gd name="connsiteX185" fmla="*/ 5955324 w 7577797"/>
                  <a:gd name="connsiteY185" fmla="*/ 2597834 h 2780714"/>
                  <a:gd name="connsiteX186" fmla="*/ 6002216 w 7577797"/>
                  <a:gd name="connsiteY186" fmla="*/ 2597834 h 2780714"/>
                  <a:gd name="connsiteX187" fmla="*/ 6044419 w 7577797"/>
                  <a:gd name="connsiteY187" fmla="*/ 2621280 h 2780714"/>
                  <a:gd name="connsiteX188" fmla="*/ 6124136 w 7577797"/>
                  <a:gd name="connsiteY188" fmla="*/ 2621280 h 2780714"/>
                  <a:gd name="connsiteX189" fmla="*/ 6124136 w 7577797"/>
                  <a:gd name="connsiteY189" fmla="*/ 2658794 h 2780714"/>
                  <a:gd name="connsiteX190" fmla="*/ 6231988 w 7577797"/>
                  <a:gd name="connsiteY190" fmla="*/ 2658794 h 2780714"/>
                  <a:gd name="connsiteX191" fmla="*/ 6231988 w 7577797"/>
                  <a:gd name="connsiteY191" fmla="*/ 2677551 h 2780714"/>
                  <a:gd name="connsiteX192" fmla="*/ 6649330 w 7577797"/>
                  <a:gd name="connsiteY192" fmla="*/ 2677551 h 2780714"/>
                  <a:gd name="connsiteX193" fmla="*/ 6649330 w 7577797"/>
                  <a:gd name="connsiteY193" fmla="*/ 2696308 h 2780714"/>
                  <a:gd name="connsiteX194" fmla="*/ 7132320 w 7577797"/>
                  <a:gd name="connsiteY194" fmla="*/ 2696308 h 2780714"/>
                  <a:gd name="connsiteX195" fmla="*/ 7197970 w 7577797"/>
                  <a:gd name="connsiteY195" fmla="*/ 2738511 h 2780714"/>
                  <a:gd name="connsiteX196" fmla="*/ 7301133 w 7577797"/>
                  <a:gd name="connsiteY196" fmla="*/ 2738511 h 2780714"/>
                  <a:gd name="connsiteX197" fmla="*/ 7348025 w 7577797"/>
                  <a:gd name="connsiteY197" fmla="*/ 2780714 h 2780714"/>
                  <a:gd name="connsiteX198" fmla="*/ 7577797 w 7577797"/>
                  <a:gd name="connsiteY198" fmla="*/ 2780714 h 2780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Lst>
                <a:rect l="l" t="t" r="r" b="b"/>
                <a:pathLst>
                  <a:path w="7577797" h="2780714">
                    <a:moveTo>
                      <a:pt x="0" y="0"/>
                    </a:moveTo>
                    <a:lnTo>
                      <a:pt x="75028" y="0"/>
                    </a:lnTo>
                    <a:lnTo>
                      <a:pt x="126610" y="32825"/>
                    </a:lnTo>
                    <a:cubicBezTo>
                      <a:pt x="139115" y="39077"/>
                      <a:pt x="151850" y="44887"/>
                      <a:pt x="164124" y="51582"/>
                    </a:cubicBezTo>
                    <a:cubicBezTo>
                      <a:pt x="186802" y="63952"/>
                      <a:pt x="170336" y="56552"/>
                      <a:pt x="187570" y="70339"/>
                    </a:cubicBezTo>
                    <a:cubicBezTo>
                      <a:pt x="200556" y="80728"/>
                      <a:pt x="200847" y="79454"/>
                      <a:pt x="215705" y="84406"/>
                    </a:cubicBezTo>
                    <a:cubicBezTo>
                      <a:pt x="220394" y="87532"/>
                      <a:pt x="224732" y="91264"/>
                      <a:pt x="229773" y="93785"/>
                    </a:cubicBezTo>
                    <a:cubicBezTo>
                      <a:pt x="234194" y="95995"/>
                      <a:pt x="239602" y="95931"/>
                      <a:pt x="243840" y="98474"/>
                    </a:cubicBezTo>
                    <a:cubicBezTo>
                      <a:pt x="247631" y="100749"/>
                      <a:pt x="249428" y="105577"/>
                      <a:pt x="253219" y="107852"/>
                    </a:cubicBezTo>
                    <a:cubicBezTo>
                      <a:pt x="257458" y="110395"/>
                      <a:pt x="262866" y="110331"/>
                      <a:pt x="267287" y="112542"/>
                    </a:cubicBezTo>
                    <a:cubicBezTo>
                      <a:pt x="272327" y="115062"/>
                      <a:pt x="276953" y="118400"/>
                      <a:pt x="281354" y="121920"/>
                    </a:cubicBezTo>
                    <a:cubicBezTo>
                      <a:pt x="284806" y="124682"/>
                      <a:pt x="286778" y="129322"/>
                      <a:pt x="290733" y="131299"/>
                    </a:cubicBezTo>
                    <a:cubicBezTo>
                      <a:pt x="299575" y="135720"/>
                      <a:pt x="318868" y="140677"/>
                      <a:pt x="318868" y="140677"/>
                    </a:cubicBezTo>
                    <a:cubicBezTo>
                      <a:pt x="321994" y="143803"/>
                      <a:pt x="324710" y="147403"/>
                      <a:pt x="328247" y="150056"/>
                    </a:cubicBezTo>
                    <a:cubicBezTo>
                      <a:pt x="337264" y="156819"/>
                      <a:pt x="348412" y="160842"/>
                      <a:pt x="356382" y="168812"/>
                    </a:cubicBezTo>
                    <a:cubicBezTo>
                      <a:pt x="362634" y="175064"/>
                      <a:pt x="366751" y="184773"/>
                      <a:pt x="375139" y="187569"/>
                    </a:cubicBezTo>
                    <a:cubicBezTo>
                      <a:pt x="389996" y="192522"/>
                      <a:pt x="390289" y="191249"/>
                      <a:pt x="403274" y="201637"/>
                    </a:cubicBezTo>
                    <a:cubicBezTo>
                      <a:pt x="406726" y="204399"/>
                      <a:pt x="409201" y="208254"/>
                      <a:pt x="412653" y="211016"/>
                    </a:cubicBezTo>
                    <a:cubicBezTo>
                      <a:pt x="417054" y="214536"/>
                      <a:pt x="422441" y="216726"/>
                      <a:pt x="426720" y="220394"/>
                    </a:cubicBezTo>
                    <a:cubicBezTo>
                      <a:pt x="455040" y="244669"/>
                      <a:pt x="433696" y="235224"/>
                      <a:pt x="459545" y="243840"/>
                    </a:cubicBezTo>
                    <a:cubicBezTo>
                      <a:pt x="468268" y="252563"/>
                      <a:pt x="471161" y="256682"/>
                      <a:pt x="482991" y="262597"/>
                    </a:cubicBezTo>
                    <a:cubicBezTo>
                      <a:pt x="487412" y="264807"/>
                      <a:pt x="492370" y="265723"/>
                      <a:pt x="497059" y="267286"/>
                    </a:cubicBezTo>
                    <a:cubicBezTo>
                      <a:pt x="500185" y="270412"/>
                      <a:pt x="502646" y="274390"/>
                      <a:pt x="506437" y="276665"/>
                    </a:cubicBezTo>
                    <a:cubicBezTo>
                      <a:pt x="536880" y="294931"/>
                      <a:pt x="506115" y="266966"/>
                      <a:pt x="529884" y="290732"/>
                    </a:cubicBezTo>
                    <a:cubicBezTo>
                      <a:pt x="537369" y="313189"/>
                      <a:pt x="531077" y="301304"/>
                      <a:pt x="553330" y="323557"/>
                    </a:cubicBezTo>
                    <a:lnTo>
                      <a:pt x="572087" y="342314"/>
                    </a:lnTo>
                    <a:lnTo>
                      <a:pt x="586154" y="347003"/>
                    </a:lnTo>
                    <a:cubicBezTo>
                      <a:pt x="602523" y="363372"/>
                      <a:pt x="591339" y="354984"/>
                      <a:pt x="623668" y="365760"/>
                    </a:cubicBezTo>
                    <a:lnTo>
                      <a:pt x="637736" y="370449"/>
                    </a:lnTo>
                    <a:cubicBezTo>
                      <a:pt x="642425" y="372012"/>
                      <a:pt x="647009" y="373940"/>
                      <a:pt x="651804" y="375139"/>
                    </a:cubicBezTo>
                    <a:cubicBezTo>
                      <a:pt x="658056" y="376702"/>
                      <a:pt x="664387" y="377976"/>
                      <a:pt x="670560" y="379828"/>
                    </a:cubicBezTo>
                    <a:cubicBezTo>
                      <a:pt x="680029" y="382669"/>
                      <a:pt x="698696" y="389206"/>
                      <a:pt x="698696" y="389206"/>
                    </a:cubicBezTo>
                    <a:cubicBezTo>
                      <a:pt x="717012" y="407524"/>
                      <a:pt x="697795" y="391101"/>
                      <a:pt x="722142" y="403274"/>
                    </a:cubicBezTo>
                    <a:cubicBezTo>
                      <a:pt x="727183" y="405794"/>
                      <a:pt x="731809" y="409131"/>
                      <a:pt x="736210" y="412652"/>
                    </a:cubicBezTo>
                    <a:cubicBezTo>
                      <a:pt x="739662" y="415414"/>
                      <a:pt x="741797" y="419756"/>
                      <a:pt x="745588" y="422031"/>
                    </a:cubicBezTo>
                    <a:cubicBezTo>
                      <a:pt x="749827" y="424574"/>
                      <a:pt x="754967" y="425157"/>
                      <a:pt x="759656" y="426720"/>
                    </a:cubicBezTo>
                    <a:lnTo>
                      <a:pt x="787791" y="454856"/>
                    </a:lnTo>
                    <a:cubicBezTo>
                      <a:pt x="790917" y="457982"/>
                      <a:pt x="793491" y="461782"/>
                      <a:pt x="797170" y="464234"/>
                    </a:cubicBezTo>
                    <a:cubicBezTo>
                      <a:pt x="814916" y="476064"/>
                      <a:pt x="807252" y="469627"/>
                      <a:pt x="820616" y="482991"/>
                    </a:cubicBezTo>
                    <a:cubicBezTo>
                      <a:pt x="822179" y="487680"/>
                      <a:pt x="822432" y="493037"/>
                      <a:pt x="825305" y="497059"/>
                    </a:cubicBezTo>
                    <a:cubicBezTo>
                      <a:pt x="830444" y="504254"/>
                      <a:pt x="844062" y="515816"/>
                      <a:pt x="844062" y="515816"/>
                    </a:cubicBezTo>
                    <a:cubicBezTo>
                      <a:pt x="845625" y="522068"/>
                      <a:pt x="845869" y="528808"/>
                      <a:pt x="848751" y="534572"/>
                    </a:cubicBezTo>
                    <a:cubicBezTo>
                      <a:pt x="852092" y="541254"/>
                      <a:pt x="867226" y="550015"/>
                      <a:pt x="872197" y="553329"/>
                    </a:cubicBezTo>
                    <a:cubicBezTo>
                      <a:pt x="873760" y="558018"/>
                      <a:pt x="874014" y="563375"/>
                      <a:pt x="876887" y="567397"/>
                    </a:cubicBezTo>
                    <a:cubicBezTo>
                      <a:pt x="891939" y="588469"/>
                      <a:pt x="893188" y="582314"/>
                      <a:pt x="909711" y="595532"/>
                    </a:cubicBezTo>
                    <a:cubicBezTo>
                      <a:pt x="913163" y="598294"/>
                      <a:pt x="915964" y="601785"/>
                      <a:pt x="919090" y="604911"/>
                    </a:cubicBezTo>
                    <a:cubicBezTo>
                      <a:pt x="920653" y="609600"/>
                      <a:pt x="920284" y="615484"/>
                      <a:pt x="923779" y="618979"/>
                    </a:cubicBezTo>
                    <a:cubicBezTo>
                      <a:pt x="927274" y="622474"/>
                      <a:pt x="933426" y="621458"/>
                      <a:pt x="937847" y="623668"/>
                    </a:cubicBezTo>
                    <a:cubicBezTo>
                      <a:pt x="942888" y="626188"/>
                      <a:pt x="946764" y="630757"/>
                      <a:pt x="951914" y="633046"/>
                    </a:cubicBezTo>
                    <a:cubicBezTo>
                      <a:pt x="960948" y="637061"/>
                      <a:pt x="970671" y="639299"/>
                      <a:pt x="980050" y="642425"/>
                    </a:cubicBezTo>
                    <a:cubicBezTo>
                      <a:pt x="984739" y="643988"/>
                      <a:pt x="989322" y="645915"/>
                      <a:pt x="994117" y="647114"/>
                    </a:cubicBezTo>
                    <a:cubicBezTo>
                      <a:pt x="1000369" y="648677"/>
                      <a:pt x="1006701" y="649951"/>
                      <a:pt x="1012874" y="651803"/>
                    </a:cubicBezTo>
                    <a:cubicBezTo>
                      <a:pt x="1022343" y="654644"/>
                      <a:pt x="1031631" y="658056"/>
                      <a:pt x="1041010" y="661182"/>
                    </a:cubicBezTo>
                    <a:lnTo>
                      <a:pt x="1055077" y="665871"/>
                    </a:lnTo>
                    <a:cubicBezTo>
                      <a:pt x="1061329" y="672123"/>
                      <a:pt x="1071038" y="676240"/>
                      <a:pt x="1073834" y="684628"/>
                    </a:cubicBezTo>
                    <a:cubicBezTo>
                      <a:pt x="1075397" y="689317"/>
                      <a:pt x="1075029" y="695201"/>
                      <a:pt x="1078524" y="698696"/>
                    </a:cubicBezTo>
                    <a:cubicBezTo>
                      <a:pt x="1082019" y="702191"/>
                      <a:pt x="1087902" y="701822"/>
                      <a:pt x="1092591" y="703385"/>
                    </a:cubicBezTo>
                    <a:cubicBezTo>
                      <a:pt x="1100735" y="727816"/>
                      <a:pt x="1091946" y="708439"/>
                      <a:pt x="1106659" y="726831"/>
                    </a:cubicBezTo>
                    <a:cubicBezTo>
                      <a:pt x="1110180" y="731232"/>
                      <a:pt x="1111636" y="737378"/>
                      <a:pt x="1116037" y="740899"/>
                    </a:cubicBezTo>
                    <a:cubicBezTo>
                      <a:pt x="1119897" y="743987"/>
                      <a:pt x="1125416" y="744025"/>
                      <a:pt x="1130105" y="745588"/>
                    </a:cubicBezTo>
                    <a:cubicBezTo>
                      <a:pt x="1138249" y="770021"/>
                      <a:pt x="1129459" y="750642"/>
                      <a:pt x="1144173" y="769034"/>
                    </a:cubicBezTo>
                    <a:cubicBezTo>
                      <a:pt x="1151810" y="778581"/>
                      <a:pt x="1159992" y="797754"/>
                      <a:pt x="1172308" y="801859"/>
                    </a:cubicBezTo>
                    <a:lnTo>
                      <a:pt x="1186376" y="806548"/>
                    </a:lnTo>
                    <a:cubicBezTo>
                      <a:pt x="1196606" y="837241"/>
                      <a:pt x="1182397" y="807117"/>
                      <a:pt x="1205133" y="825305"/>
                    </a:cubicBezTo>
                    <a:cubicBezTo>
                      <a:pt x="1209534" y="828825"/>
                      <a:pt x="1210110" y="835852"/>
                      <a:pt x="1214511" y="839372"/>
                    </a:cubicBezTo>
                    <a:cubicBezTo>
                      <a:pt x="1218371" y="842460"/>
                      <a:pt x="1224158" y="841851"/>
                      <a:pt x="1228579" y="844062"/>
                    </a:cubicBezTo>
                    <a:cubicBezTo>
                      <a:pt x="1233620" y="846582"/>
                      <a:pt x="1238368" y="849772"/>
                      <a:pt x="1242647" y="853440"/>
                    </a:cubicBezTo>
                    <a:cubicBezTo>
                      <a:pt x="1249361" y="859194"/>
                      <a:pt x="1254047" y="867292"/>
                      <a:pt x="1261404" y="872197"/>
                    </a:cubicBezTo>
                    <a:cubicBezTo>
                      <a:pt x="1266093" y="875323"/>
                      <a:pt x="1271070" y="878055"/>
                      <a:pt x="1275471" y="881576"/>
                    </a:cubicBezTo>
                    <a:cubicBezTo>
                      <a:pt x="1278923" y="884338"/>
                      <a:pt x="1281059" y="888679"/>
                      <a:pt x="1284850" y="890954"/>
                    </a:cubicBezTo>
                    <a:cubicBezTo>
                      <a:pt x="1289088" y="893497"/>
                      <a:pt x="1294228" y="894080"/>
                      <a:pt x="1298917" y="895643"/>
                    </a:cubicBezTo>
                    <a:cubicBezTo>
                      <a:pt x="1300480" y="900332"/>
                      <a:pt x="1300519" y="905851"/>
                      <a:pt x="1303607" y="909711"/>
                    </a:cubicBezTo>
                    <a:cubicBezTo>
                      <a:pt x="1307127" y="914112"/>
                      <a:pt x="1313273" y="915569"/>
                      <a:pt x="1317674" y="919089"/>
                    </a:cubicBezTo>
                    <a:cubicBezTo>
                      <a:pt x="1321126" y="921851"/>
                      <a:pt x="1324291" y="925015"/>
                      <a:pt x="1327053" y="928468"/>
                    </a:cubicBezTo>
                    <a:cubicBezTo>
                      <a:pt x="1330574" y="932869"/>
                      <a:pt x="1332910" y="938135"/>
                      <a:pt x="1336431" y="942536"/>
                    </a:cubicBezTo>
                    <a:cubicBezTo>
                      <a:pt x="1339193" y="945988"/>
                      <a:pt x="1343048" y="948462"/>
                      <a:pt x="1345810" y="951914"/>
                    </a:cubicBezTo>
                    <a:cubicBezTo>
                      <a:pt x="1374379" y="987624"/>
                      <a:pt x="1328789" y="939585"/>
                      <a:pt x="1373945" y="984739"/>
                    </a:cubicBezTo>
                    <a:cubicBezTo>
                      <a:pt x="1377071" y="987865"/>
                      <a:pt x="1379130" y="992719"/>
                      <a:pt x="1383324" y="994117"/>
                    </a:cubicBezTo>
                    <a:lnTo>
                      <a:pt x="1425527" y="1008185"/>
                    </a:lnTo>
                    <a:cubicBezTo>
                      <a:pt x="1440840" y="1013289"/>
                      <a:pt x="1444931" y="1015299"/>
                      <a:pt x="1463040" y="1017563"/>
                    </a:cubicBezTo>
                    <a:cubicBezTo>
                      <a:pt x="1480172" y="1019704"/>
                      <a:pt x="1497428" y="1020689"/>
                      <a:pt x="1514622" y="1022252"/>
                    </a:cubicBezTo>
                    <a:cubicBezTo>
                      <a:pt x="1538382" y="1046014"/>
                      <a:pt x="1507634" y="1018060"/>
                      <a:pt x="1538068" y="1036320"/>
                    </a:cubicBezTo>
                    <a:cubicBezTo>
                      <a:pt x="1541859" y="1038595"/>
                      <a:pt x="1543492" y="1043722"/>
                      <a:pt x="1547447" y="1045699"/>
                    </a:cubicBezTo>
                    <a:cubicBezTo>
                      <a:pt x="1556289" y="1050120"/>
                      <a:pt x="1575582" y="1055077"/>
                      <a:pt x="1575582" y="1055077"/>
                    </a:cubicBezTo>
                    <a:cubicBezTo>
                      <a:pt x="1591950" y="1071447"/>
                      <a:pt x="1580766" y="1063058"/>
                      <a:pt x="1613096" y="1073834"/>
                    </a:cubicBezTo>
                    <a:lnTo>
                      <a:pt x="1613096" y="1073834"/>
                    </a:lnTo>
                    <a:cubicBezTo>
                      <a:pt x="1630843" y="1085664"/>
                      <a:pt x="1623179" y="1079227"/>
                      <a:pt x="1636542" y="1092591"/>
                    </a:cubicBezTo>
                    <a:cubicBezTo>
                      <a:pt x="1649046" y="1130106"/>
                      <a:pt x="1630290" y="1086339"/>
                      <a:pt x="1655299" y="1111348"/>
                    </a:cubicBezTo>
                    <a:cubicBezTo>
                      <a:pt x="1658794" y="1114843"/>
                      <a:pt x="1657445" y="1121177"/>
                      <a:pt x="1659988" y="1125416"/>
                    </a:cubicBezTo>
                    <a:cubicBezTo>
                      <a:pt x="1662263" y="1129207"/>
                      <a:pt x="1666605" y="1131342"/>
                      <a:pt x="1669367" y="1134794"/>
                    </a:cubicBezTo>
                    <a:cubicBezTo>
                      <a:pt x="1672888" y="1139195"/>
                      <a:pt x="1675077" y="1144583"/>
                      <a:pt x="1678745" y="1148862"/>
                    </a:cubicBezTo>
                    <a:cubicBezTo>
                      <a:pt x="1684499" y="1155576"/>
                      <a:pt x="1697502" y="1167619"/>
                      <a:pt x="1697502" y="1167619"/>
                    </a:cubicBezTo>
                    <a:cubicBezTo>
                      <a:pt x="1699065" y="1173871"/>
                      <a:pt x="1699309" y="1180612"/>
                      <a:pt x="1702191" y="1186376"/>
                    </a:cubicBezTo>
                    <a:cubicBezTo>
                      <a:pt x="1708738" y="1199470"/>
                      <a:pt x="1729339" y="1201677"/>
                      <a:pt x="1739705" y="1205132"/>
                    </a:cubicBezTo>
                    <a:lnTo>
                      <a:pt x="1753773" y="1209822"/>
                    </a:lnTo>
                    <a:lnTo>
                      <a:pt x="1781908" y="1219200"/>
                    </a:lnTo>
                    <a:lnTo>
                      <a:pt x="1795976" y="1223889"/>
                    </a:lnTo>
                    <a:cubicBezTo>
                      <a:pt x="1809258" y="1263737"/>
                      <a:pt x="1790734" y="1215154"/>
                      <a:pt x="1810044" y="1247336"/>
                    </a:cubicBezTo>
                    <a:cubicBezTo>
                      <a:pt x="1812587" y="1251574"/>
                      <a:pt x="1811860" y="1257381"/>
                      <a:pt x="1814733" y="1261403"/>
                    </a:cubicBezTo>
                    <a:cubicBezTo>
                      <a:pt x="1819872" y="1268598"/>
                      <a:pt x="1827238" y="1273908"/>
                      <a:pt x="1833490" y="1280160"/>
                    </a:cubicBezTo>
                    <a:lnTo>
                      <a:pt x="1852247" y="1298917"/>
                    </a:lnTo>
                    <a:lnTo>
                      <a:pt x="1866314" y="1303606"/>
                    </a:lnTo>
                    <a:cubicBezTo>
                      <a:pt x="1869440" y="1306732"/>
                      <a:pt x="1871738" y="1311008"/>
                      <a:pt x="1875693" y="1312985"/>
                    </a:cubicBezTo>
                    <a:cubicBezTo>
                      <a:pt x="1884535" y="1317406"/>
                      <a:pt x="1894238" y="1319966"/>
                      <a:pt x="1903828" y="1322363"/>
                    </a:cubicBezTo>
                    <a:cubicBezTo>
                      <a:pt x="1936317" y="1330485"/>
                      <a:pt x="1916180" y="1326340"/>
                      <a:pt x="1964788" y="1331742"/>
                    </a:cubicBezTo>
                    <a:cubicBezTo>
                      <a:pt x="1969477" y="1333305"/>
                      <a:pt x="1974435" y="1334221"/>
                      <a:pt x="1978856" y="1336431"/>
                    </a:cubicBezTo>
                    <a:cubicBezTo>
                      <a:pt x="2015228" y="1354616"/>
                      <a:pt x="1971623" y="1338707"/>
                      <a:pt x="2006991" y="1350499"/>
                    </a:cubicBezTo>
                    <a:cubicBezTo>
                      <a:pt x="2010117" y="1353625"/>
                      <a:pt x="2013608" y="1356425"/>
                      <a:pt x="2016370" y="1359877"/>
                    </a:cubicBezTo>
                    <a:cubicBezTo>
                      <a:pt x="2024007" y="1369424"/>
                      <a:pt x="2032189" y="1388597"/>
                      <a:pt x="2044505" y="1392702"/>
                    </a:cubicBezTo>
                    <a:lnTo>
                      <a:pt x="2058573" y="1397391"/>
                    </a:lnTo>
                    <a:cubicBezTo>
                      <a:pt x="2101878" y="1426261"/>
                      <a:pt x="2048603" y="1389416"/>
                      <a:pt x="2082019" y="1416148"/>
                    </a:cubicBezTo>
                    <a:cubicBezTo>
                      <a:pt x="2086420" y="1419669"/>
                      <a:pt x="2091686" y="1422005"/>
                      <a:pt x="2096087" y="1425526"/>
                    </a:cubicBezTo>
                    <a:cubicBezTo>
                      <a:pt x="2099539" y="1428288"/>
                      <a:pt x="2101511" y="1432928"/>
                      <a:pt x="2105465" y="1434905"/>
                    </a:cubicBezTo>
                    <a:cubicBezTo>
                      <a:pt x="2114307" y="1439326"/>
                      <a:pt x="2133600" y="1444283"/>
                      <a:pt x="2133600" y="1444283"/>
                    </a:cubicBezTo>
                    <a:cubicBezTo>
                      <a:pt x="2136726" y="1447409"/>
                      <a:pt x="2139188" y="1451387"/>
                      <a:pt x="2142979" y="1453662"/>
                    </a:cubicBezTo>
                    <a:cubicBezTo>
                      <a:pt x="2148089" y="1456728"/>
                      <a:pt x="2171903" y="1461925"/>
                      <a:pt x="2175804" y="1463040"/>
                    </a:cubicBezTo>
                    <a:cubicBezTo>
                      <a:pt x="2196656" y="1468998"/>
                      <a:pt x="2184201" y="1467533"/>
                      <a:pt x="2208628" y="1472419"/>
                    </a:cubicBezTo>
                    <a:cubicBezTo>
                      <a:pt x="2217951" y="1474284"/>
                      <a:pt x="2227385" y="1475545"/>
                      <a:pt x="2236764" y="1477108"/>
                    </a:cubicBezTo>
                    <a:cubicBezTo>
                      <a:pt x="2241453" y="1478671"/>
                      <a:pt x="2246593" y="1479254"/>
                      <a:pt x="2250831" y="1481797"/>
                    </a:cubicBezTo>
                    <a:cubicBezTo>
                      <a:pt x="2254622" y="1484072"/>
                      <a:pt x="2256255" y="1489199"/>
                      <a:pt x="2260210" y="1491176"/>
                    </a:cubicBezTo>
                    <a:cubicBezTo>
                      <a:pt x="2278275" y="1500209"/>
                      <a:pt x="2307828" y="1503921"/>
                      <a:pt x="2325859" y="1509932"/>
                    </a:cubicBezTo>
                    <a:lnTo>
                      <a:pt x="2353994" y="1519311"/>
                    </a:lnTo>
                    <a:cubicBezTo>
                      <a:pt x="2357120" y="1522437"/>
                      <a:pt x="2359419" y="1526712"/>
                      <a:pt x="2363373" y="1528689"/>
                    </a:cubicBezTo>
                    <a:cubicBezTo>
                      <a:pt x="2369137" y="1531571"/>
                      <a:pt x="2375957" y="1531527"/>
                      <a:pt x="2382130" y="1533379"/>
                    </a:cubicBezTo>
                    <a:cubicBezTo>
                      <a:pt x="2391599" y="1536220"/>
                      <a:pt x="2400887" y="1539631"/>
                      <a:pt x="2410265" y="1542757"/>
                    </a:cubicBezTo>
                    <a:lnTo>
                      <a:pt x="2424333" y="1547446"/>
                    </a:lnTo>
                    <a:cubicBezTo>
                      <a:pt x="2442649" y="1565764"/>
                      <a:pt x="2423432" y="1549341"/>
                      <a:pt x="2447779" y="1561514"/>
                    </a:cubicBezTo>
                    <a:cubicBezTo>
                      <a:pt x="2452820" y="1564034"/>
                      <a:pt x="2456697" y="1568603"/>
                      <a:pt x="2461847" y="1570892"/>
                    </a:cubicBezTo>
                    <a:cubicBezTo>
                      <a:pt x="2491828" y="1584217"/>
                      <a:pt x="2489856" y="1578370"/>
                      <a:pt x="2522807" y="1584960"/>
                    </a:cubicBezTo>
                    <a:cubicBezTo>
                      <a:pt x="2535446" y="1587488"/>
                      <a:pt x="2547816" y="1591213"/>
                      <a:pt x="2560320" y="1594339"/>
                    </a:cubicBezTo>
                    <a:cubicBezTo>
                      <a:pt x="2566572" y="1595902"/>
                      <a:pt x="2572697" y="1598117"/>
                      <a:pt x="2579077" y="1599028"/>
                    </a:cubicBezTo>
                    <a:lnTo>
                      <a:pt x="2611902" y="1603717"/>
                    </a:lnTo>
                    <a:cubicBezTo>
                      <a:pt x="2636705" y="1611984"/>
                      <a:pt x="2617796" y="1606494"/>
                      <a:pt x="2654105" y="1613096"/>
                    </a:cubicBezTo>
                    <a:cubicBezTo>
                      <a:pt x="2661947" y="1614522"/>
                      <a:pt x="2669674" y="1616573"/>
                      <a:pt x="2677551" y="1617785"/>
                    </a:cubicBezTo>
                    <a:cubicBezTo>
                      <a:pt x="2690006" y="1619701"/>
                      <a:pt x="2702679" y="1620152"/>
                      <a:pt x="2715065" y="1622474"/>
                    </a:cubicBezTo>
                    <a:cubicBezTo>
                      <a:pt x="2741991" y="1627522"/>
                      <a:pt x="2755827" y="1632935"/>
                      <a:pt x="2780714" y="1641231"/>
                    </a:cubicBezTo>
                    <a:lnTo>
                      <a:pt x="2794782" y="1645920"/>
                    </a:lnTo>
                    <a:cubicBezTo>
                      <a:pt x="2797908" y="1649046"/>
                      <a:pt x="2801885" y="1651508"/>
                      <a:pt x="2804160" y="1655299"/>
                    </a:cubicBezTo>
                    <a:cubicBezTo>
                      <a:pt x="2806703" y="1659537"/>
                      <a:pt x="2805355" y="1665871"/>
                      <a:pt x="2808850" y="1669366"/>
                    </a:cubicBezTo>
                    <a:cubicBezTo>
                      <a:pt x="2812345" y="1672861"/>
                      <a:pt x="2818228" y="1672493"/>
                      <a:pt x="2822917" y="1674056"/>
                    </a:cubicBezTo>
                    <a:cubicBezTo>
                      <a:pt x="2826043" y="1677182"/>
                      <a:pt x="2829534" y="1679982"/>
                      <a:pt x="2832296" y="1683434"/>
                    </a:cubicBezTo>
                    <a:cubicBezTo>
                      <a:pt x="2836716" y="1688959"/>
                      <a:pt x="2843502" y="1703105"/>
                      <a:pt x="2851053" y="1706880"/>
                    </a:cubicBezTo>
                    <a:cubicBezTo>
                      <a:pt x="2856817" y="1709762"/>
                      <a:pt x="2863613" y="1709798"/>
                      <a:pt x="2869810" y="1711569"/>
                    </a:cubicBezTo>
                    <a:cubicBezTo>
                      <a:pt x="2874563" y="1712927"/>
                      <a:pt x="2879124" y="1714901"/>
                      <a:pt x="2883877" y="1716259"/>
                    </a:cubicBezTo>
                    <a:cubicBezTo>
                      <a:pt x="2890074" y="1718030"/>
                      <a:pt x="2896437" y="1719178"/>
                      <a:pt x="2902634" y="1720948"/>
                    </a:cubicBezTo>
                    <a:cubicBezTo>
                      <a:pt x="2907387" y="1722306"/>
                      <a:pt x="2911855" y="1724668"/>
                      <a:pt x="2916702" y="1725637"/>
                    </a:cubicBezTo>
                    <a:cubicBezTo>
                      <a:pt x="2927540" y="1727804"/>
                      <a:pt x="2938642" y="1728405"/>
                      <a:pt x="2949527" y="1730326"/>
                    </a:cubicBezTo>
                    <a:cubicBezTo>
                      <a:pt x="3004411" y="1740012"/>
                      <a:pt x="2979845" y="1739705"/>
                      <a:pt x="3001108" y="1739705"/>
                    </a:cubicBezTo>
                    <a:lnTo>
                      <a:pt x="3094893" y="1739705"/>
                    </a:lnTo>
                    <a:lnTo>
                      <a:pt x="3160542" y="1795976"/>
                    </a:lnTo>
                    <a:lnTo>
                      <a:pt x="3216813" y="1795976"/>
                    </a:lnTo>
                    <a:lnTo>
                      <a:pt x="3221502" y="1833489"/>
                    </a:lnTo>
                    <a:lnTo>
                      <a:pt x="3334044" y="1875692"/>
                    </a:lnTo>
                    <a:lnTo>
                      <a:pt x="3423139" y="1875692"/>
                    </a:lnTo>
                    <a:lnTo>
                      <a:pt x="3455964" y="1894449"/>
                    </a:lnTo>
                    <a:lnTo>
                      <a:pt x="3568505" y="1894449"/>
                    </a:lnTo>
                    <a:lnTo>
                      <a:pt x="3606019" y="1927274"/>
                    </a:lnTo>
                    <a:lnTo>
                      <a:pt x="3713871" y="1927274"/>
                    </a:lnTo>
                    <a:lnTo>
                      <a:pt x="3798277" y="2002302"/>
                    </a:lnTo>
                    <a:lnTo>
                      <a:pt x="3887373" y="2002302"/>
                    </a:lnTo>
                    <a:lnTo>
                      <a:pt x="3934265" y="2044505"/>
                    </a:lnTo>
                    <a:lnTo>
                      <a:pt x="4032739" y="2044505"/>
                    </a:lnTo>
                    <a:lnTo>
                      <a:pt x="4032739" y="2114843"/>
                    </a:lnTo>
                    <a:lnTo>
                      <a:pt x="4271890" y="2114843"/>
                    </a:lnTo>
                    <a:lnTo>
                      <a:pt x="4271890" y="2175803"/>
                    </a:lnTo>
                    <a:lnTo>
                      <a:pt x="4365674" y="2175803"/>
                    </a:lnTo>
                    <a:lnTo>
                      <a:pt x="4412567" y="2227385"/>
                    </a:lnTo>
                    <a:lnTo>
                      <a:pt x="4576690" y="2227385"/>
                    </a:lnTo>
                    <a:lnTo>
                      <a:pt x="4665785" y="2316480"/>
                    </a:lnTo>
                    <a:lnTo>
                      <a:pt x="4848665" y="2316480"/>
                    </a:lnTo>
                    <a:lnTo>
                      <a:pt x="4848665" y="2353994"/>
                    </a:lnTo>
                    <a:lnTo>
                      <a:pt x="5031545" y="2353994"/>
                    </a:lnTo>
                    <a:lnTo>
                      <a:pt x="5031545" y="2386819"/>
                    </a:lnTo>
                    <a:lnTo>
                      <a:pt x="5111262" y="2386819"/>
                    </a:lnTo>
                    <a:lnTo>
                      <a:pt x="5111262" y="2414954"/>
                    </a:lnTo>
                    <a:lnTo>
                      <a:pt x="5228493" y="2414954"/>
                    </a:lnTo>
                    <a:lnTo>
                      <a:pt x="5228493" y="2447779"/>
                    </a:lnTo>
                    <a:lnTo>
                      <a:pt x="5425440" y="2447779"/>
                    </a:lnTo>
                    <a:lnTo>
                      <a:pt x="5458265" y="2471225"/>
                    </a:lnTo>
                    <a:lnTo>
                      <a:pt x="5519225" y="2471225"/>
                    </a:lnTo>
                    <a:lnTo>
                      <a:pt x="5542671" y="2494671"/>
                    </a:lnTo>
                    <a:lnTo>
                      <a:pt x="5636456" y="2494671"/>
                    </a:lnTo>
                    <a:lnTo>
                      <a:pt x="5725551" y="2574388"/>
                    </a:lnTo>
                    <a:lnTo>
                      <a:pt x="5917810" y="2574388"/>
                    </a:lnTo>
                    <a:lnTo>
                      <a:pt x="5917810" y="2574388"/>
                    </a:lnTo>
                    <a:lnTo>
                      <a:pt x="5955324" y="2597834"/>
                    </a:lnTo>
                    <a:lnTo>
                      <a:pt x="6002216" y="2597834"/>
                    </a:lnTo>
                    <a:lnTo>
                      <a:pt x="6044419" y="2621280"/>
                    </a:lnTo>
                    <a:lnTo>
                      <a:pt x="6124136" y="2621280"/>
                    </a:lnTo>
                    <a:lnTo>
                      <a:pt x="6124136" y="2658794"/>
                    </a:lnTo>
                    <a:lnTo>
                      <a:pt x="6231988" y="2658794"/>
                    </a:lnTo>
                    <a:lnTo>
                      <a:pt x="6231988" y="2677551"/>
                    </a:lnTo>
                    <a:lnTo>
                      <a:pt x="6649330" y="2677551"/>
                    </a:lnTo>
                    <a:lnTo>
                      <a:pt x="6649330" y="2696308"/>
                    </a:lnTo>
                    <a:lnTo>
                      <a:pt x="7132320" y="2696308"/>
                    </a:lnTo>
                    <a:lnTo>
                      <a:pt x="7197970" y="2738511"/>
                    </a:lnTo>
                    <a:lnTo>
                      <a:pt x="7301133" y="2738511"/>
                    </a:lnTo>
                    <a:lnTo>
                      <a:pt x="7348025" y="2780714"/>
                    </a:lnTo>
                    <a:lnTo>
                      <a:pt x="7577797" y="2780714"/>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aphicFrame>
        <p:nvGraphicFramePr>
          <p:cNvPr id="25" name="Tableau 24">
            <a:extLst>
              <a:ext uri="{FF2B5EF4-FFF2-40B4-BE49-F238E27FC236}">
                <a16:creationId xmlns:a16="http://schemas.microsoft.com/office/drawing/2014/main" id="{08048009-6AD7-44BA-92F0-6EA5295BF5AF}"/>
              </a:ext>
            </a:extLst>
          </p:cNvPr>
          <p:cNvGraphicFramePr>
            <a:graphicFrameLocks noGrp="1"/>
          </p:cNvGraphicFramePr>
          <p:nvPr/>
        </p:nvGraphicFramePr>
        <p:xfrm>
          <a:off x="6191028" y="1887235"/>
          <a:ext cx="2346181" cy="729072"/>
        </p:xfrm>
        <a:graphic>
          <a:graphicData uri="http://schemas.openxmlformats.org/drawingml/2006/table">
            <a:tbl>
              <a:tblPr firstRow="1" bandRow="1">
                <a:tableStyleId>{7DF18680-E054-41AD-8BC1-D1AEF772440D}</a:tableStyleId>
              </a:tblPr>
              <a:tblGrid>
                <a:gridCol w="1027911">
                  <a:extLst>
                    <a:ext uri="{9D8B030D-6E8A-4147-A177-3AD203B41FA5}">
                      <a16:colId xmlns:a16="http://schemas.microsoft.com/office/drawing/2014/main" val="1870953093"/>
                    </a:ext>
                  </a:extLst>
                </a:gridCol>
                <a:gridCol w="646265">
                  <a:extLst>
                    <a:ext uri="{9D8B030D-6E8A-4147-A177-3AD203B41FA5}">
                      <a16:colId xmlns:a16="http://schemas.microsoft.com/office/drawing/2014/main" val="4271808831"/>
                    </a:ext>
                  </a:extLst>
                </a:gridCol>
                <a:gridCol w="672005">
                  <a:extLst>
                    <a:ext uri="{9D8B030D-6E8A-4147-A177-3AD203B41FA5}">
                      <a16:colId xmlns:a16="http://schemas.microsoft.com/office/drawing/2014/main" val="1342409643"/>
                    </a:ext>
                  </a:extLst>
                </a:gridCol>
              </a:tblGrid>
              <a:tr h="171904">
                <a:tc>
                  <a:txBody>
                    <a:bodyPr/>
                    <a:lstStyle/>
                    <a:p>
                      <a:pPr algn="ctr"/>
                      <a:endParaRPr lang="fr-FR" sz="700" dirty="0">
                        <a:solidFill>
                          <a:schemeClr val="bg1"/>
                        </a:solidFill>
                        <a:latin typeface="Arial" panose="020B0604020202020204" pitchFamily="34" charset="0"/>
                        <a:cs typeface="Arial" panose="020B0604020202020204" pitchFamily="34" charset="0"/>
                      </a:endParaRPr>
                    </a:p>
                  </a:txBody>
                  <a:tcPr marL="36000" marR="36000" marT="0" marB="0" anchor="ctr"/>
                </a:tc>
                <a:tc>
                  <a:txBody>
                    <a:bodyPr/>
                    <a:lstStyle/>
                    <a:p>
                      <a:pPr algn="ctr"/>
                      <a:r>
                        <a:rPr lang="fr-FR" sz="700" b="1" dirty="0">
                          <a:solidFill>
                            <a:schemeClr val="bg1"/>
                          </a:solidFill>
                          <a:latin typeface="Arial" panose="020B0604020202020204" pitchFamily="34" charset="0"/>
                          <a:cs typeface="Arial" panose="020B0604020202020204" pitchFamily="34" charset="0"/>
                        </a:rPr>
                        <a:t>NIVO</a:t>
                      </a:r>
                      <a:r>
                        <a:rPr lang="fr-FR" sz="700" b="0" dirty="0">
                          <a:solidFill>
                            <a:schemeClr val="bg1"/>
                          </a:solidFill>
                          <a:latin typeface="Arial" panose="020B0604020202020204" pitchFamily="34" charset="0"/>
                          <a:cs typeface="Arial" panose="020B0604020202020204" pitchFamily="34" charset="0"/>
                        </a:rPr>
                        <a:t> (n=371)</a:t>
                      </a:r>
                    </a:p>
                  </a:txBody>
                  <a:tcPr marL="36000" marR="36000" marT="0" marB="0" anchor="ctr">
                    <a:solidFill>
                      <a:srgbClr val="C00000"/>
                    </a:solidFill>
                  </a:tcPr>
                </a:tc>
                <a:tc>
                  <a:txBody>
                    <a:bodyPr/>
                    <a:lstStyle/>
                    <a:p>
                      <a:pPr algn="ctr"/>
                      <a:r>
                        <a:rPr lang="fr-FR" sz="700" b="1" dirty="0">
                          <a:solidFill>
                            <a:schemeClr val="bg1"/>
                          </a:solidFill>
                          <a:latin typeface="Arial" panose="020B0604020202020204" pitchFamily="34" charset="0"/>
                          <a:cs typeface="Arial" panose="020B0604020202020204" pitchFamily="34" charset="0"/>
                        </a:rPr>
                        <a:t>SOR</a:t>
                      </a:r>
                      <a:r>
                        <a:rPr lang="fr-FR" sz="700" b="0" dirty="0">
                          <a:solidFill>
                            <a:schemeClr val="bg1"/>
                          </a:solidFill>
                          <a:latin typeface="Arial" panose="020B0604020202020204" pitchFamily="34" charset="0"/>
                          <a:cs typeface="Arial" panose="020B0604020202020204" pitchFamily="34" charset="0"/>
                        </a:rPr>
                        <a:t> (n=372)</a:t>
                      </a:r>
                    </a:p>
                  </a:txBody>
                  <a:tcPr marL="36000" marR="36000" marT="0" marB="0" anchor="ctr">
                    <a:solidFill>
                      <a:schemeClr val="accent1"/>
                    </a:solidFill>
                  </a:tcPr>
                </a:tc>
                <a:extLst>
                  <a:ext uri="{0D108BD9-81ED-4DB2-BD59-A6C34878D82A}">
                    <a16:rowId xmlns:a16="http://schemas.microsoft.com/office/drawing/2014/main" val="1370725087"/>
                  </a:ext>
                </a:extLst>
              </a:tr>
              <a:tr h="171904">
                <a:tc>
                  <a:txBody>
                    <a:bodyPr/>
                    <a:lstStyle/>
                    <a:p>
                      <a:pPr algn="ctr"/>
                      <a:r>
                        <a:rPr lang="fr-FR" sz="700" b="1" dirty="0">
                          <a:solidFill>
                            <a:schemeClr val="tx1">
                              <a:lumMod val="75000"/>
                              <a:lumOff val="25000"/>
                            </a:schemeClr>
                          </a:solidFill>
                          <a:latin typeface="Arial" panose="020B0604020202020204" pitchFamily="34" charset="0"/>
                          <a:cs typeface="Arial" panose="020B0604020202020204" pitchFamily="34" charset="0"/>
                        </a:rPr>
                        <a:t>Médiane (95% CI), mo</a:t>
                      </a:r>
                    </a:p>
                  </a:txBody>
                  <a:tcPr marL="36000" marR="36000" marT="0" marB="0" anchor="ctr"/>
                </a:tc>
                <a:tc>
                  <a:txBody>
                    <a:bodyPr/>
                    <a:lstStyle/>
                    <a:p>
                      <a:pPr algn="ctr"/>
                      <a:r>
                        <a:rPr lang="fr-FR" sz="700" b="0" dirty="0">
                          <a:solidFill>
                            <a:schemeClr val="tx1">
                              <a:lumMod val="75000"/>
                              <a:lumOff val="25000"/>
                            </a:schemeClr>
                          </a:solidFill>
                          <a:latin typeface="Arial" panose="020B0604020202020204" pitchFamily="34" charset="0"/>
                          <a:cs typeface="Arial" panose="020B0604020202020204" pitchFamily="34" charset="0"/>
                        </a:rPr>
                        <a:t>16,4 </a:t>
                      </a:r>
                      <a:br>
                        <a:rPr lang="fr-FR" sz="700" b="0" dirty="0">
                          <a:solidFill>
                            <a:schemeClr val="tx1">
                              <a:lumMod val="75000"/>
                              <a:lumOff val="25000"/>
                            </a:schemeClr>
                          </a:solidFill>
                          <a:latin typeface="Arial" panose="020B0604020202020204" pitchFamily="34" charset="0"/>
                          <a:cs typeface="Arial" panose="020B0604020202020204" pitchFamily="34" charset="0"/>
                        </a:rPr>
                      </a:br>
                      <a:r>
                        <a:rPr lang="fr-FR" sz="700" b="0" dirty="0">
                          <a:solidFill>
                            <a:schemeClr val="tx1">
                              <a:lumMod val="75000"/>
                              <a:lumOff val="25000"/>
                            </a:schemeClr>
                          </a:solidFill>
                          <a:latin typeface="Arial" panose="020B0604020202020204" pitchFamily="34" charset="0"/>
                          <a:cs typeface="Arial" panose="020B0604020202020204" pitchFamily="34" charset="0"/>
                        </a:rPr>
                        <a:t>(13,9-18,4)</a:t>
                      </a:r>
                    </a:p>
                  </a:txBody>
                  <a:tcPr marL="36000" marR="36000" marT="0" marB="0" anchor="ctr"/>
                </a:tc>
                <a:tc>
                  <a:txBody>
                    <a:bodyPr/>
                    <a:lstStyle/>
                    <a:p>
                      <a:pPr algn="ctr"/>
                      <a:r>
                        <a:rPr lang="fr-FR" sz="700" b="0" dirty="0">
                          <a:solidFill>
                            <a:schemeClr val="tx1">
                              <a:lumMod val="75000"/>
                              <a:lumOff val="25000"/>
                            </a:schemeClr>
                          </a:solidFill>
                          <a:latin typeface="Arial" panose="020B0604020202020204" pitchFamily="34" charset="0"/>
                          <a:cs typeface="Arial" panose="020B0604020202020204" pitchFamily="34" charset="0"/>
                        </a:rPr>
                        <a:t>14,7 </a:t>
                      </a:r>
                      <a:br>
                        <a:rPr lang="fr-FR" sz="700" b="0" dirty="0">
                          <a:solidFill>
                            <a:schemeClr val="tx1">
                              <a:lumMod val="75000"/>
                              <a:lumOff val="25000"/>
                            </a:schemeClr>
                          </a:solidFill>
                          <a:latin typeface="Arial" panose="020B0604020202020204" pitchFamily="34" charset="0"/>
                          <a:cs typeface="Arial" panose="020B0604020202020204" pitchFamily="34" charset="0"/>
                        </a:rPr>
                      </a:br>
                      <a:r>
                        <a:rPr lang="fr-FR" sz="700" b="0" dirty="0">
                          <a:solidFill>
                            <a:schemeClr val="tx1">
                              <a:lumMod val="75000"/>
                              <a:lumOff val="25000"/>
                            </a:schemeClr>
                          </a:solidFill>
                          <a:latin typeface="Arial" panose="020B0604020202020204" pitchFamily="34" charset="0"/>
                          <a:cs typeface="Arial" panose="020B0604020202020204" pitchFamily="34" charset="0"/>
                        </a:rPr>
                        <a:t>(11,9-17,2)</a:t>
                      </a:r>
                    </a:p>
                  </a:txBody>
                  <a:tcPr marL="36000" marR="36000" marT="0" marB="0" anchor="ctr"/>
                </a:tc>
                <a:extLst>
                  <a:ext uri="{0D108BD9-81ED-4DB2-BD59-A6C34878D82A}">
                    <a16:rowId xmlns:a16="http://schemas.microsoft.com/office/drawing/2014/main" val="3383709909"/>
                  </a:ext>
                </a:extLst>
              </a:tr>
              <a:tr h="171904">
                <a:tc>
                  <a:txBody>
                    <a:bodyPr/>
                    <a:lstStyle/>
                    <a:p>
                      <a:pPr algn="ctr"/>
                      <a:r>
                        <a:rPr lang="fr-FR" sz="700" b="1" dirty="0">
                          <a:solidFill>
                            <a:schemeClr val="tx1">
                              <a:lumMod val="75000"/>
                              <a:lumOff val="25000"/>
                            </a:schemeClr>
                          </a:solidFill>
                          <a:latin typeface="Arial" panose="020B0604020202020204" pitchFamily="34" charset="0"/>
                          <a:cs typeface="Arial" panose="020B0604020202020204" pitchFamily="34" charset="0"/>
                        </a:rPr>
                        <a:t>HR</a:t>
                      </a:r>
                    </a:p>
                  </a:txBody>
                  <a:tcPr marL="36000" marR="36000" marT="0" marB="0" anchor="ctr"/>
                </a:tc>
                <a:tc gridSpan="2">
                  <a:txBody>
                    <a:bodyPr/>
                    <a:lstStyle/>
                    <a:p>
                      <a:pPr algn="ctr"/>
                      <a:r>
                        <a:rPr lang="fr-FR" sz="700" b="0" dirty="0">
                          <a:solidFill>
                            <a:schemeClr val="tx1">
                              <a:lumMod val="75000"/>
                              <a:lumOff val="25000"/>
                            </a:schemeClr>
                          </a:solidFill>
                          <a:latin typeface="Arial" panose="020B0604020202020204" pitchFamily="34" charset="0"/>
                          <a:cs typeface="Arial" panose="020B0604020202020204" pitchFamily="34" charset="0"/>
                        </a:rPr>
                        <a:t>0,85 (0,72-1,02)</a:t>
                      </a:r>
                      <a:endParaRPr lang="fr-FR" sz="700" b="0" baseline="3000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tc>
                <a:tc hMerge="1">
                  <a:txBody>
                    <a:bodyPr/>
                    <a:lstStyle/>
                    <a:p>
                      <a:endParaRPr lang="fr-FR" dirty="0">
                        <a:solidFill>
                          <a:srgbClr val="1F497D"/>
                        </a:solidFill>
                      </a:endParaRPr>
                    </a:p>
                  </a:txBody>
                  <a:tcPr>
                    <a:solidFill>
                      <a:schemeClr val="bg1"/>
                    </a:solidFill>
                  </a:tcPr>
                </a:tc>
                <a:extLst>
                  <a:ext uri="{0D108BD9-81ED-4DB2-BD59-A6C34878D82A}">
                    <a16:rowId xmlns:a16="http://schemas.microsoft.com/office/drawing/2014/main" val="190813827"/>
                  </a:ext>
                </a:extLst>
              </a:tr>
              <a:tr h="171904">
                <a:tc>
                  <a:txBody>
                    <a:bodyPr/>
                    <a:lstStyle/>
                    <a:p>
                      <a:pPr algn="ctr"/>
                      <a:r>
                        <a:rPr lang="fr-FR" sz="700" b="1" dirty="0">
                          <a:solidFill>
                            <a:schemeClr val="tx1">
                              <a:lumMod val="75000"/>
                              <a:lumOff val="25000"/>
                            </a:schemeClr>
                          </a:solidFill>
                          <a:latin typeface="Arial" panose="020B0604020202020204" pitchFamily="34" charset="0"/>
                          <a:cs typeface="Arial" panose="020B0604020202020204" pitchFamily="34" charset="0"/>
                        </a:rPr>
                        <a:t>P value</a:t>
                      </a:r>
                    </a:p>
                  </a:txBody>
                  <a:tcPr marL="36000" marR="36000" marT="0" marB="0" anchor="ctr"/>
                </a:tc>
                <a:tc gridSpan="2">
                  <a:txBody>
                    <a:bodyPr/>
                    <a:lstStyle/>
                    <a:p>
                      <a:pPr marL="0" marR="0" lvl="0" indent="0" algn="ctr" defTabSz="342900" rtl="0" eaLnBrk="1" fontAlgn="auto" latinLnBrk="0" hangingPunct="1">
                        <a:lnSpc>
                          <a:spcPct val="100000"/>
                        </a:lnSpc>
                        <a:spcBef>
                          <a:spcPts val="0"/>
                        </a:spcBef>
                        <a:spcAft>
                          <a:spcPts val="0"/>
                        </a:spcAft>
                        <a:buClrTx/>
                        <a:buSzTx/>
                        <a:buFontTx/>
                        <a:buNone/>
                        <a:tabLst/>
                        <a:defRPr/>
                      </a:pPr>
                      <a:r>
                        <a:rPr lang="fr-FR" sz="700" b="0" dirty="0">
                          <a:solidFill>
                            <a:schemeClr val="tx1">
                              <a:lumMod val="75000"/>
                              <a:lumOff val="25000"/>
                            </a:schemeClr>
                          </a:solidFill>
                          <a:latin typeface="Arial" panose="020B0604020202020204" pitchFamily="34" charset="0"/>
                          <a:cs typeface="Arial" panose="020B0604020202020204" pitchFamily="34" charset="0"/>
                        </a:rPr>
                        <a:t>0,0752</a:t>
                      </a:r>
                      <a:endParaRPr lang="fr-FR" sz="700" b="0" baseline="3000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tc>
                <a:tc hMerge="1">
                  <a:txBody>
                    <a:bodyPr/>
                    <a:lstStyle/>
                    <a:p>
                      <a:endParaRPr lang="fr-FR" dirty="0">
                        <a:solidFill>
                          <a:srgbClr val="1F497D"/>
                        </a:solidFill>
                      </a:endParaRPr>
                    </a:p>
                  </a:txBody>
                  <a:tcPr>
                    <a:solidFill>
                      <a:schemeClr val="bg1"/>
                    </a:solidFill>
                  </a:tcPr>
                </a:tc>
                <a:extLst>
                  <a:ext uri="{0D108BD9-81ED-4DB2-BD59-A6C34878D82A}">
                    <a16:rowId xmlns:a16="http://schemas.microsoft.com/office/drawing/2014/main" val="2408100473"/>
                  </a:ext>
                </a:extLst>
              </a:tr>
            </a:tbl>
          </a:graphicData>
        </a:graphic>
      </p:graphicFrame>
      <p:sp>
        <p:nvSpPr>
          <p:cNvPr id="29" name="ZoneTexte 28">
            <a:extLst>
              <a:ext uri="{FF2B5EF4-FFF2-40B4-BE49-F238E27FC236}">
                <a16:creationId xmlns:a16="http://schemas.microsoft.com/office/drawing/2014/main" id="{DD8AEC87-199B-4F96-BBAC-DC3EF33901B0}"/>
              </a:ext>
            </a:extLst>
          </p:cNvPr>
          <p:cNvSpPr txBox="1"/>
          <p:nvPr/>
        </p:nvSpPr>
        <p:spPr>
          <a:xfrm>
            <a:off x="-3048" y="4912668"/>
            <a:ext cx="1787669"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Sangro</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WCGI2020, LBA3</a:t>
            </a:r>
          </a:p>
        </p:txBody>
      </p:sp>
    </p:spTree>
    <p:extLst>
      <p:ext uri="{BB962C8B-B14F-4D97-AF65-F5344CB8AC3E}">
        <p14:creationId xmlns:p14="http://schemas.microsoft.com/office/powerpoint/2010/main" val="3065844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3">
            <a:extLst>
              <a:ext uri="{FF2B5EF4-FFF2-40B4-BE49-F238E27FC236}">
                <a16:creationId xmlns:a16="http://schemas.microsoft.com/office/drawing/2014/main" id="{5E796728-A156-854A-B87C-A575C2B80457}"/>
              </a:ext>
            </a:extLst>
          </p:cNvPr>
          <p:cNvSpPr>
            <a:spLocks noGrp="1"/>
          </p:cNvSpPr>
          <p:nvPr>
            <p:ph type="title"/>
          </p:nvPr>
        </p:nvSpPr>
        <p:spPr/>
        <p:txBody>
          <a:bodyPr>
            <a:normAutofit/>
          </a:bodyPr>
          <a:lstStyle/>
          <a:p>
            <a:r>
              <a:rPr lang="fr-FR" sz="2800" b="1" dirty="0"/>
              <a:t>Carcinome hépatocellulaire</a:t>
            </a:r>
          </a:p>
        </p:txBody>
      </p:sp>
      <p:sp>
        <p:nvSpPr>
          <p:cNvPr id="2" name="Espace réservé du texte 1"/>
          <p:cNvSpPr>
            <a:spLocks noGrp="1"/>
          </p:cNvSpPr>
          <p:nvPr>
            <p:ph type="body" idx="1"/>
          </p:nvPr>
        </p:nvSpPr>
        <p:spPr>
          <a:xfrm>
            <a:off x="439062" y="1762471"/>
            <a:ext cx="5771034" cy="1799460"/>
          </a:xfrm>
        </p:spPr>
        <p:txBody>
          <a:bodyPr/>
          <a:lstStyle/>
          <a:p>
            <a:r>
              <a:rPr lang="fr-FR" sz="1800" b="0" dirty="0" err="1"/>
              <a:t>Atezolizmab</a:t>
            </a:r>
            <a:r>
              <a:rPr lang="fr-FR" sz="1800" b="0" dirty="0"/>
              <a:t> + </a:t>
            </a:r>
            <a:r>
              <a:rPr lang="fr-FR" sz="1800" b="0" dirty="0" err="1"/>
              <a:t>Bevacizumab</a:t>
            </a:r>
            <a:r>
              <a:rPr lang="fr-FR" sz="1800" b="0" dirty="0"/>
              <a:t> </a:t>
            </a:r>
            <a:r>
              <a:rPr lang="fr-FR" sz="1800" b="0" i="1" dirty="0"/>
              <a:t>vs</a:t>
            </a:r>
            <a:r>
              <a:rPr lang="fr-FR" sz="1800" b="0" dirty="0"/>
              <a:t> </a:t>
            </a:r>
            <a:r>
              <a:rPr lang="fr-FR" sz="1800" b="0" dirty="0" err="1"/>
              <a:t>Sorafenib</a:t>
            </a:r>
            <a:r>
              <a:rPr lang="fr-FR" sz="1800" b="0" dirty="0"/>
              <a:t> for </a:t>
            </a:r>
            <a:r>
              <a:rPr lang="fr-FR" sz="1800" b="0" dirty="0" err="1"/>
              <a:t>unresectable</a:t>
            </a:r>
            <a:r>
              <a:rPr lang="fr-FR" sz="1800" b="0" dirty="0"/>
              <a:t> </a:t>
            </a:r>
          </a:p>
          <a:p>
            <a:r>
              <a:rPr lang="fr-FR" dirty="0" err="1"/>
              <a:t>Hepatocellular</a:t>
            </a:r>
            <a:r>
              <a:rPr lang="fr-FR" dirty="0"/>
              <a:t> </a:t>
            </a:r>
            <a:r>
              <a:rPr lang="fr-FR" dirty="0" err="1"/>
              <a:t>carcinoma</a:t>
            </a:r>
            <a:r>
              <a:rPr lang="fr-FR" dirty="0"/>
              <a:t> (HCC): </a:t>
            </a:r>
            <a:r>
              <a:rPr lang="fr-FR" dirty="0" err="1"/>
              <a:t>Results</a:t>
            </a:r>
            <a:r>
              <a:rPr lang="fr-FR" dirty="0"/>
              <a:t> </a:t>
            </a:r>
            <a:r>
              <a:rPr lang="fr-FR" dirty="0" err="1"/>
              <a:t>from</a:t>
            </a:r>
            <a:r>
              <a:rPr lang="fr-FR" dirty="0"/>
              <a:t> </a:t>
            </a:r>
            <a:r>
              <a:rPr lang="fr-FR" dirty="0" err="1"/>
              <a:t>older</a:t>
            </a:r>
            <a:r>
              <a:rPr lang="fr-FR" dirty="0"/>
              <a:t> </a:t>
            </a:r>
            <a:r>
              <a:rPr lang="fr-FR" dirty="0" err="1"/>
              <a:t>adults</a:t>
            </a:r>
            <a:r>
              <a:rPr lang="fr-FR" dirty="0"/>
              <a:t> </a:t>
            </a:r>
            <a:r>
              <a:rPr lang="fr-FR" dirty="0" err="1"/>
              <a:t>enrolled</a:t>
            </a:r>
            <a:r>
              <a:rPr lang="fr-FR" dirty="0"/>
              <a:t> in IMBrave150</a:t>
            </a:r>
            <a:r>
              <a:rPr lang="fr-FR" sz="1800" b="0" dirty="0"/>
              <a:t>.</a:t>
            </a:r>
          </a:p>
          <a:p>
            <a:endParaRPr lang="fr-FR" sz="1800" b="0" dirty="0"/>
          </a:p>
          <a:p>
            <a:r>
              <a:rPr lang="fr-FR" sz="1600" i="1" dirty="0" err="1"/>
              <a:t>Dan</a:t>
            </a:r>
            <a:r>
              <a:rPr lang="fr-FR" sz="1600" b="0" i="1" dirty="0" err="1"/>
              <a:t>eng</a:t>
            </a:r>
            <a:r>
              <a:rPr lang="fr-FR" sz="1600" b="0" i="1" dirty="0"/>
              <a:t> Li et al., WCGI2020, O-8</a:t>
            </a:r>
          </a:p>
        </p:txBody>
      </p:sp>
    </p:spTree>
    <p:extLst>
      <p:ext uri="{BB962C8B-B14F-4D97-AF65-F5344CB8AC3E}">
        <p14:creationId xmlns:p14="http://schemas.microsoft.com/office/powerpoint/2010/main" val="359167208"/>
      </p:ext>
    </p:extLst>
  </p:cSld>
  <p:clrMapOvr>
    <a:masterClrMapping/>
  </p:clrMapOvr>
  <p:transition spd="slow">
    <p:wipe/>
  </p:transition>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Shape 195"/>
        <p:cNvGrpSpPr/>
        <p:nvPr/>
      </p:nvGrpSpPr>
      <p:grpSpPr>
        <a:xfrm>
          <a:off x="0" y="0"/>
          <a:ext cx="0" cy="0"/>
          <a:chOff x="0" y="0"/>
          <a:chExt cx="0" cy="0"/>
        </a:xfrm>
      </p:grpSpPr>
      <p:sp>
        <p:nvSpPr>
          <p:cNvPr id="40" name="Rectangle à coins arrondis 4">
            <a:extLst>
              <a:ext uri="{FF2B5EF4-FFF2-40B4-BE49-F238E27FC236}">
                <a16:creationId xmlns:a16="http://schemas.microsoft.com/office/drawing/2014/main" id="{5BEA60A2-F409-44C9-959D-9ED3652FA4C2}"/>
              </a:ext>
            </a:extLst>
          </p:cNvPr>
          <p:cNvSpPr/>
          <p:nvPr/>
        </p:nvSpPr>
        <p:spPr>
          <a:xfrm>
            <a:off x="379789" y="1443685"/>
            <a:ext cx="8153408" cy="1628599"/>
          </a:xfrm>
          <a:prstGeom prst="roundRect">
            <a:avLst>
              <a:gd name="adj" fmla="val 5248"/>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196" name="Google Shape;196;p6"/>
          <p:cNvSpPr txBox="1">
            <a:spLocks noGrp="1"/>
          </p:cNvSpPr>
          <p:nvPr>
            <p:ph type="title"/>
          </p:nvPr>
        </p:nvSpPr>
        <p:spPr>
          <a:prstGeom prst="rect">
            <a:avLst/>
          </a:prstGeom>
          <a:noFill/>
          <a:ln>
            <a:noFill/>
          </a:ln>
        </p:spPr>
        <p:txBody>
          <a:bodyPr spcFirstLastPara="1" wrap="square" lIns="91425" tIns="45700" rIns="91425" bIns="45700" anchor="ctr" anchorCtr="0">
            <a:noAutofit/>
          </a:bodyPr>
          <a:lstStyle/>
          <a:p>
            <a:r>
              <a:rPr lang="fr-FR" sz="1800" dirty="0" err="1"/>
              <a:t>Atezolizmab</a:t>
            </a:r>
            <a:r>
              <a:rPr lang="fr-FR" sz="1800" dirty="0"/>
              <a:t> + </a:t>
            </a:r>
            <a:r>
              <a:rPr lang="fr-FR" sz="1800" dirty="0" err="1"/>
              <a:t>Bevacizumab</a:t>
            </a:r>
            <a:r>
              <a:rPr lang="fr-FR" sz="1800" dirty="0"/>
              <a:t> vs </a:t>
            </a:r>
            <a:r>
              <a:rPr lang="fr-FR" sz="1800" dirty="0" err="1"/>
              <a:t>Sorafenib</a:t>
            </a:r>
            <a:r>
              <a:rPr lang="fr-FR" sz="1800" dirty="0"/>
              <a:t> for </a:t>
            </a:r>
            <a:r>
              <a:rPr lang="fr-FR" sz="1800" dirty="0" err="1"/>
              <a:t>unresectable</a:t>
            </a:r>
            <a:r>
              <a:rPr lang="fr-FR" sz="1800" dirty="0"/>
              <a:t> </a:t>
            </a:r>
            <a:br>
              <a:rPr lang="fr-FR" sz="1800" dirty="0"/>
            </a:br>
            <a:r>
              <a:rPr lang="fr-FR" sz="1800" dirty="0" err="1"/>
              <a:t>Hepatocellular</a:t>
            </a:r>
            <a:r>
              <a:rPr lang="fr-FR" sz="1800" dirty="0"/>
              <a:t> </a:t>
            </a:r>
            <a:r>
              <a:rPr lang="fr-FR" sz="1800" dirty="0" err="1"/>
              <a:t>carcinoma</a:t>
            </a:r>
            <a:r>
              <a:rPr lang="fr-FR" sz="1800" dirty="0"/>
              <a:t> (HCC): </a:t>
            </a:r>
            <a:r>
              <a:rPr lang="fr-FR" sz="1800" b="1" dirty="0"/>
              <a:t>IMBrave150.</a:t>
            </a:r>
          </a:p>
        </p:txBody>
      </p:sp>
      <p:sp>
        <p:nvSpPr>
          <p:cNvPr id="200" name="Espace réservé du contenu 199">
            <a:extLst>
              <a:ext uri="{FF2B5EF4-FFF2-40B4-BE49-F238E27FC236}">
                <a16:creationId xmlns:a16="http://schemas.microsoft.com/office/drawing/2014/main" id="{EC6DDC2A-C08B-46D6-B59D-6F2830732974}"/>
              </a:ext>
            </a:extLst>
          </p:cNvPr>
          <p:cNvSpPr>
            <a:spLocks noGrp="1"/>
          </p:cNvSpPr>
          <p:nvPr>
            <p:ph sz="half" idx="1"/>
          </p:nvPr>
        </p:nvSpPr>
        <p:spPr/>
        <p:txBody>
          <a:bodyPr/>
          <a:lstStyle/>
          <a:p>
            <a:r>
              <a:rPr lang="fr-FR" dirty="0">
                <a:sym typeface="Calibri"/>
              </a:rPr>
              <a:t>Etude présentée à l’ASCO GI 2020</a:t>
            </a:r>
            <a:endParaRPr lang="fr-FR" b="0" dirty="0">
              <a:sym typeface="Arial"/>
            </a:endParaRPr>
          </a:p>
        </p:txBody>
      </p:sp>
      <p:sp>
        <p:nvSpPr>
          <p:cNvPr id="5" name="ZoneTexte 4">
            <a:extLst>
              <a:ext uri="{FF2B5EF4-FFF2-40B4-BE49-F238E27FC236}">
                <a16:creationId xmlns:a16="http://schemas.microsoft.com/office/drawing/2014/main" id="{738A5DAC-8920-7844-93E7-5A7113F34B9B}"/>
              </a:ext>
            </a:extLst>
          </p:cNvPr>
          <p:cNvSpPr txBox="1"/>
          <p:nvPr/>
        </p:nvSpPr>
        <p:spPr>
          <a:xfrm>
            <a:off x="0" y="4912668"/>
            <a:ext cx="3108543" cy="230832"/>
          </a:xfrm>
          <a:prstGeom prst="rect">
            <a:avLst/>
          </a:prstGeom>
          <a:noFill/>
        </p:spPr>
        <p:txBody>
          <a:bodyPr wrap="none" rtlCol="0">
            <a:spAutoFit/>
          </a:bodyPr>
          <a:lstStyle/>
          <a:p>
            <a:pPr lvl="0">
              <a:defRPr/>
            </a:pPr>
            <a:r>
              <a:rPr lang="fr-FR" sz="900" i="1" dirty="0" err="1">
                <a:solidFill>
                  <a:prstClr val="black">
                    <a:lumMod val="50000"/>
                    <a:lumOff val="50000"/>
                  </a:prstClr>
                </a:solidFill>
                <a:latin typeface="Arial" panose="020B0604020202020204" pitchFamily="34" charset="0"/>
              </a:rPr>
              <a:t>Daneng</a:t>
            </a:r>
            <a:r>
              <a:rPr lang="fr-FR" sz="900" i="1" dirty="0">
                <a:solidFill>
                  <a:prstClr val="black">
                    <a:lumMod val="50000"/>
                    <a:lumOff val="50000"/>
                  </a:prstClr>
                </a:solidFill>
                <a:latin typeface="Arial" panose="020B0604020202020204" pitchFamily="34" charset="0"/>
              </a:rPr>
              <a:t> Li et al., WCGI2020, O-8; Finn et al., NEJN 2020</a:t>
            </a:r>
          </a:p>
        </p:txBody>
      </p:sp>
      <p:cxnSp>
        <p:nvCxnSpPr>
          <p:cNvPr id="6" name="Connecteur en angle 5">
            <a:extLst>
              <a:ext uri="{FF2B5EF4-FFF2-40B4-BE49-F238E27FC236}">
                <a16:creationId xmlns:a16="http://schemas.microsoft.com/office/drawing/2014/main" id="{05E1719D-30AA-C641-AF3E-C2C9BCDB7C58}"/>
              </a:ext>
            </a:extLst>
          </p:cNvPr>
          <p:cNvCxnSpPr>
            <a:cxnSpLocks/>
            <a:stCxn id="11" idx="1"/>
            <a:endCxn id="12" idx="1"/>
          </p:cNvCxnSpPr>
          <p:nvPr/>
        </p:nvCxnSpPr>
        <p:spPr>
          <a:xfrm rot="10800000" flipH="1" flipV="1">
            <a:off x="4354123" y="1846685"/>
            <a:ext cx="1" cy="848132"/>
          </a:xfrm>
          <a:prstGeom prst="bentConnector3">
            <a:avLst>
              <a:gd name="adj1" fmla="val -22860000000"/>
            </a:avLst>
          </a:prstGeom>
          <a:ln>
            <a:solidFill>
              <a:schemeClr val="tx1">
                <a:lumMod val="75000"/>
                <a:lumOff val="25000"/>
              </a:schemeClr>
            </a:solidFill>
            <a:headEnd type="triangle"/>
            <a:tailEnd type="triangle"/>
          </a:ln>
        </p:spPr>
        <p:style>
          <a:lnRef idx="2">
            <a:schemeClr val="accent1"/>
          </a:lnRef>
          <a:fillRef idx="0">
            <a:schemeClr val="accent1"/>
          </a:fillRef>
          <a:effectRef idx="1">
            <a:schemeClr val="accent1"/>
          </a:effectRef>
          <a:fontRef idx="minor">
            <a:schemeClr val="tx1"/>
          </a:fontRef>
        </p:style>
      </p:cxnSp>
      <p:sp>
        <p:nvSpPr>
          <p:cNvPr id="8" name="Rectangle : coins arrondis 4">
            <a:extLst>
              <a:ext uri="{FF2B5EF4-FFF2-40B4-BE49-F238E27FC236}">
                <a16:creationId xmlns:a16="http://schemas.microsoft.com/office/drawing/2014/main" id="{73915CFE-4346-CB46-A784-CBA91808D852}"/>
              </a:ext>
            </a:extLst>
          </p:cNvPr>
          <p:cNvSpPr/>
          <p:nvPr/>
        </p:nvSpPr>
        <p:spPr>
          <a:xfrm>
            <a:off x="514508" y="1584860"/>
            <a:ext cx="1426333" cy="1378363"/>
          </a:xfrm>
          <a:prstGeom prst="roundRect">
            <a:avLst>
              <a:gd name="adj" fmla="val 6024"/>
            </a:avLst>
          </a:prstGeom>
          <a:solidFill>
            <a:schemeClr val="bg1"/>
          </a:solidFill>
          <a:ln w="1270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36000" tIns="0" rIns="36000" b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8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Principales conditions d'éligibilité</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fr-FR"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CHC localement avancé ou métastatique et/ou non </a:t>
            </a:r>
            <a:r>
              <a:rPr kumimoji="0" lang="fr-FR" sz="800" b="0"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résécable</a:t>
            </a:r>
            <a:endParaRPr kumimoji="0" lang="fr-FR"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Pas de thérapie systémique préalable</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(N=501)</a:t>
            </a:r>
          </a:p>
        </p:txBody>
      </p:sp>
      <p:sp>
        <p:nvSpPr>
          <p:cNvPr id="10" name="Rectangle : coins arrondis 5">
            <a:extLst>
              <a:ext uri="{FF2B5EF4-FFF2-40B4-BE49-F238E27FC236}">
                <a16:creationId xmlns:a16="http://schemas.microsoft.com/office/drawing/2014/main" id="{1E54138D-3FC2-3045-A313-AEFABE1D06F0}"/>
              </a:ext>
            </a:extLst>
          </p:cNvPr>
          <p:cNvSpPr/>
          <p:nvPr/>
        </p:nvSpPr>
        <p:spPr>
          <a:xfrm>
            <a:off x="2005709" y="1581578"/>
            <a:ext cx="1763858" cy="1378345"/>
          </a:xfrm>
          <a:prstGeom prst="roundRect">
            <a:avLst>
              <a:gd name="adj" fmla="val 5612"/>
            </a:avLst>
          </a:prstGeom>
          <a:solidFill>
            <a:schemeClr val="bg1"/>
          </a:solidFill>
          <a:ln w="1270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36000" tIns="0" rIns="3600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8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Critères de stratification</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fr-FR"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Région (Asie, à l'exclusion du Japon/reste du monde</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ECOG PS (0/1)</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Invasion </a:t>
            </a:r>
            <a:r>
              <a:rPr kumimoji="0" lang="fr-FR" sz="800" b="0"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macrovasculaire</a:t>
            </a:r>
            <a:r>
              <a:rPr kumimoji="0" lang="fr-FR"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et/ou propagation extra-hépatique (présence/ absence)</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AFP de </a:t>
            </a:r>
            <a:r>
              <a:rPr kumimoji="0" lang="fr-FR" sz="800" b="0"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baseline</a:t>
            </a:r>
            <a:r>
              <a:rPr kumimoji="0" lang="fr-FR"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 &lt;400/≥ 400 </a:t>
            </a:r>
            <a:r>
              <a:rPr kumimoji="0" lang="fr-FR" sz="800" b="0"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ng</a:t>
            </a:r>
            <a:r>
              <a:rPr kumimoji="0" lang="fr-FR"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a:t>
            </a:r>
            <a:r>
              <a:rPr kumimoji="0" lang="fr-FR" sz="800" b="0"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mL</a:t>
            </a:r>
            <a:r>
              <a:rPr kumimoji="0" lang="fr-FR"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a:t>
            </a:r>
          </a:p>
        </p:txBody>
      </p:sp>
      <p:sp>
        <p:nvSpPr>
          <p:cNvPr id="11" name="Rectangle : coins arrondis 6">
            <a:extLst>
              <a:ext uri="{FF2B5EF4-FFF2-40B4-BE49-F238E27FC236}">
                <a16:creationId xmlns:a16="http://schemas.microsoft.com/office/drawing/2014/main" id="{DF709471-5454-1A44-B775-B49C28E4ACC3}"/>
              </a:ext>
            </a:extLst>
          </p:cNvPr>
          <p:cNvSpPr/>
          <p:nvPr/>
        </p:nvSpPr>
        <p:spPr>
          <a:xfrm>
            <a:off x="4354124" y="1581578"/>
            <a:ext cx="1822312" cy="530213"/>
          </a:xfrm>
          <a:prstGeom prst="roundRect">
            <a:avLst/>
          </a:prstGeom>
          <a:solidFill>
            <a:srgbClr val="C00000"/>
          </a:solidFill>
          <a:ln>
            <a:noFill/>
          </a:ln>
        </p:spPr>
        <p:style>
          <a:lnRef idx="1">
            <a:schemeClr val="accent1"/>
          </a:lnRef>
          <a:fillRef idx="3">
            <a:schemeClr val="accent1"/>
          </a:fillRef>
          <a:effectRef idx="2">
            <a:schemeClr val="accent1"/>
          </a:effectRef>
          <a:fontRef idx="minor">
            <a:schemeClr val="lt1"/>
          </a:fontRef>
        </p:style>
        <p:txBody>
          <a:bodyPr lIns="36000" tIns="0" rIns="36000" b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8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Atezolizumab</a:t>
            </a:r>
            <a:endParaRPr kumimoji="0" lang="fr-FR" sz="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1200 mg IV q3sem </a:t>
            </a:r>
            <a:br>
              <a:rPr kumimoji="0" lang="fr-FR"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br>
            <a:r>
              <a:rPr kumimoji="0" lang="fr-FR"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fr-FR" sz="8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bevacizumab</a:t>
            </a:r>
            <a:r>
              <a:rPr kumimoji="0" lang="fr-FR"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15 mg/kg q3sem</a:t>
            </a:r>
          </a:p>
        </p:txBody>
      </p:sp>
      <p:sp>
        <p:nvSpPr>
          <p:cNvPr id="12" name="Rectangle : coins arrondis 7">
            <a:extLst>
              <a:ext uri="{FF2B5EF4-FFF2-40B4-BE49-F238E27FC236}">
                <a16:creationId xmlns:a16="http://schemas.microsoft.com/office/drawing/2014/main" id="{86C220ED-03CE-E341-AE79-303189649683}"/>
              </a:ext>
            </a:extLst>
          </p:cNvPr>
          <p:cNvSpPr/>
          <p:nvPr/>
        </p:nvSpPr>
        <p:spPr>
          <a:xfrm>
            <a:off x="4354125" y="2429710"/>
            <a:ext cx="1822312" cy="530213"/>
          </a:xfrm>
          <a:prstGeom prst="round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lIns="36000" tIns="0" rIns="36000" b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8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Sorafenib</a:t>
            </a:r>
            <a:r>
              <a:rPr kumimoji="0" lang="fr-FR"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400 mg </a:t>
            </a:r>
            <a:r>
              <a:rPr kumimoji="0" lang="fr-FR" sz="8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bid</a:t>
            </a:r>
            <a:endParaRPr kumimoji="0" lang="fr-FR"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3" name="Rectangle : coins arrondis 12">
            <a:extLst>
              <a:ext uri="{FF2B5EF4-FFF2-40B4-BE49-F238E27FC236}">
                <a16:creationId xmlns:a16="http://schemas.microsoft.com/office/drawing/2014/main" id="{65A1D19B-232C-DC47-AB44-9EEF63C27FFD}"/>
              </a:ext>
            </a:extLst>
          </p:cNvPr>
          <p:cNvSpPr/>
          <p:nvPr/>
        </p:nvSpPr>
        <p:spPr>
          <a:xfrm>
            <a:off x="6650023" y="1834946"/>
            <a:ext cx="927238" cy="859872"/>
          </a:xfrm>
          <a:prstGeom prst="roundRect">
            <a:avLst>
              <a:gd name="adj" fmla="val 10866"/>
            </a:avLst>
          </a:prstGeom>
          <a:solidFill>
            <a:schemeClr val="tx1">
              <a:lumMod val="75000"/>
              <a:lumOff val="25000"/>
            </a:schemeClr>
          </a:solidFill>
          <a:ln>
            <a:noFill/>
          </a:ln>
        </p:spPr>
        <p:style>
          <a:lnRef idx="1">
            <a:schemeClr val="accent1"/>
          </a:lnRef>
          <a:fillRef idx="3">
            <a:schemeClr val="accent1"/>
          </a:fillRef>
          <a:effectRef idx="2">
            <a:schemeClr val="accent1"/>
          </a:effectRef>
          <a:fontRef idx="minor">
            <a:schemeClr val="lt1"/>
          </a:fontRef>
        </p:style>
        <p:txBody>
          <a:bodyPr lIns="36000" tIns="0" rIns="36000" b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Jusqu'à la perte du bénéfice clinique ou une toxicité inacceptable</a:t>
            </a:r>
          </a:p>
        </p:txBody>
      </p:sp>
      <p:sp>
        <p:nvSpPr>
          <p:cNvPr id="14" name="Rectangle : coins arrondis 13">
            <a:extLst>
              <a:ext uri="{FF2B5EF4-FFF2-40B4-BE49-F238E27FC236}">
                <a16:creationId xmlns:a16="http://schemas.microsoft.com/office/drawing/2014/main" id="{3275FE52-D369-4947-86F8-CE41C56F8028}"/>
              </a:ext>
            </a:extLst>
          </p:cNvPr>
          <p:cNvSpPr/>
          <p:nvPr/>
        </p:nvSpPr>
        <p:spPr>
          <a:xfrm>
            <a:off x="7747863" y="1834946"/>
            <a:ext cx="649743" cy="859871"/>
          </a:xfrm>
          <a:prstGeom prst="roundRect">
            <a:avLst/>
          </a:prstGeom>
          <a:solidFill>
            <a:schemeClr val="tx1">
              <a:lumMod val="75000"/>
              <a:lumOff val="25000"/>
            </a:schemeClr>
          </a:solidFill>
          <a:ln>
            <a:noFill/>
          </a:ln>
        </p:spPr>
        <p:style>
          <a:lnRef idx="1">
            <a:schemeClr val="accent1"/>
          </a:lnRef>
          <a:fillRef idx="3">
            <a:schemeClr val="accent1"/>
          </a:fillRef>
          <a:effectRef idx="2">
            <a:schemeClr val="accent1"/>
          </a:effectRef>
          <a:fontRef idx="minor">
            <a:schemeClr val="lt1"/>
          </a:fontRef>
        </p:style>
        <p:txBody>
          <a:bodyPr lIns="36000" tIns="0" rIns="36000" b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Suivi de </a:t>
            </a:r>
            <a:br>
              <a:rPr kumimoji="0" lang="fr-FR"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br>
            <a:r>
              <a:rPr kumimoji="0" lang="fr-FR"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la survie</a:t>
            </a:r>
          </a:p>
        </p:txBody>
      </p:sp>
      <p:sp>
        <p:nvSpPr>
          <p:cNvPr id="15" name="ZoneTexte 14">
            <a:extLst>
              <a:ext uri="{FF2B5EF4-FFF2-40B4-BE49-F238E27FC236}">
                <a16:creationId xmlns:a16="http://schemas.microsoft.com/office/drawing/2014/main" id="{5197D26D-34C1-674B-AB86-3C694720FDE0}"/>
              </a:ext>
            </a:extLst>
          </p:cNvPr>
          <p:cNvSpPr txBox="1"/>
          <p:nvPr/>
        </p:nvSpPr>
        <p:spPr>
          <a:xfrm>
            <a:off x="4483068" y="2163028"/>
            <a:ext cx="920885" cy="21544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800" b="0" i="1"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(Open label)</a:t>
            </a:r>
          </a:p>
        </p:txBody>
      </p:sp>
      <p:sp>
        <p:nvSpPr>
          <p:cNvPr id="19" name="Ellipse 18">
            <a:extLst>
              <a:ext uri="{FF2B5EF4-FFF2-40B4-BE49-F238E27FC236}">
                <a16:creationId xmlns:a16="http://schemas.microsoft.com/office/drawing/2014/main" id="{8CE229B2-B7B4-494F-998F-126138D21926}"/>
              </a:ext>
            </a:extLst>
          </p:cNvPr>
          <p:cNvSpPr/>
          <p:nvPr/>
        </p:nvSpPr>
        <p:spPr>
          <a:xfrm>
            <a:off x="3872034" y="2033124"/>
            <a:ext cx="482090" cy="444315"/>
          </a:xfrm>
          <a:prstGeom prst="ellipse">
            <a:avLst/>
          </a:prstGeom>
          <a:solidFill>
            <a:schemeClr val="tx1">
              <a:lumMod val="75000"/>
              <a:lumOff val="25000"/>
            </a:schemeClr>
          </a:solidFill>
          <a:ln w="635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050" b="1" i="0" u="none" strike="noStrike" kern="600" cap="none" spc="23"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R</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800" b="0" i="0" u="none" strike="noStrike" kern="600" cap="none" spc="23"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2:1</a:t>
            </a:r>
          </a:p>
        </p:txBody>
      </p:sp>
      <p:cxnSp>
        <p:nvCxnSpPr>
          <p:cNvPr id="22" name="Connecteur droit avec flèche 21">
            <a:extLst>
              <a:ext uri="{FF2B5EF4-FFF2-40B4-BE49-F238E27FC236}">
                <a16:creationId xmlns:a16="http://schemas.microsoft.com/office/drawing/2014/main" id="{4CECDFE6-21AE-BA45-9CCA-3404CDCA1B28}"/>
              </a:ext>
            </a:extLst>
          </p:cNvPr>
          <p:cNvCxnSpPr>
            <a:cxnSpLocks/>
            <a:stCxn id="13" idx="3"/>
            <a:endCxn id="14" idx="1"/>
          </p:cNvCxnSpPr>
          <p:nvPr/>
        </p:nvCxnSpPr>
        <p:spPr>
          <a:xfrm>
            <a:off x="7577261" y="2264882"/>
            <a:ext cx="170602" cy="0"/>
          </a:xfrm>
          <a:prstGeom prst="straightConnector1">
            <a:avLst/>
          </a:prstGeom>
          <a:ln>
            <a:solidFill>
              <a:schemeClr val="tx1">
                <a:lumMod val="75000"/>
                <a:lumOff val="25000"/>
              </a:schemeClr>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23" name="Connecteur en angle 22">
            <a:extLst>
              <a:ext uri="{FF2B5EF4-FFF2-40B4-BE49-F238E27FC236}">
                <a16:creationId xmlns:a16="http://schemas.microsoft.com/office/drawing/2014/main" id="{6B20A4A9-D16D-C241-923B-4B0E99DB1258}"/>
              </a:ext>
            </a:extLst>
          </p:cNvPr>
          <p:cNvCxnSpPr>
            <a:cxnSpLocks/>
            <a:stCxn id="11" idx="3"/>
            <a:endCxn id="12" idx="3"/>
          </p:cNvCxnSpPr>
          <p:nvPr/>
        </p:nvCxnSpPr>
        <p:spPr>
          <a:xfrm>
            <a:off x="6176436" y="1846685"/>
            <a:ext cx="1" cy="848132"/>
          </a:xfrm>
          <a:prstGeom prst="bentConnector3">
            <a:avLst>
              <a:gd name="adj1" fmla="val 22860100000"/>
            </a:avLst>
          </a:prstGeom>
          <a:ln>
            <a:solidFill>
              <a:schemeClr val="tx1">
                <a:lumMod val="75000"/>
                <a:lumOff val="25000"/>
              </a:schemeClr>
            </a:solidFill>
          </a:ln>
        </p:spPr>
        <p:style>
          <a:lnRef idx="2">
            <a:schemeClr val="accent1"/>
          </a:lnRef>
          <a:fillRef idx="0">
            <a:schemeClr val="accent1"/>
          </a:fillRef>
          <a:effectRef idx="1">
            <a:schemeClr val="accent1"/>
          </a:effectRef>
          <a:fontRef idx="minor">
            <a:schemeClr val="tx1"/>
          </a:fontRef>
        </p:style>
      </p:cxnSp>
      <p:sp>
        <p:nvSpPr>
          <p:cNvPr id="42" name="ZoneTexte 41">
            <a:extLst>
              <a:ext uri="{FF2B5EF4-FFF2-40B4-BE49-F238E27FC236}">
                <a16:creationId xmlns:a16="http://schemas.microsoft.com/office/drawing/2014/main" id="{8FE009F2-0F5B-4813-AA3A-45674ADF71C9}"/>
              </a:ext>
            </a:extLst>
          </p:cNvPr>
          <p:cNvSpPr txBox="1"/>
          <p:nvPr/>
        </p:nvSpPr>
        <p:spPr>
          <a:xfrm>
            <a:off x="351988" y="3298228"/>
            <a:ext cx="4789272" cy="1015663"/>
          </a:xfrm>
          <a:prstGeom prst="rect">
            <a:avLst/>
          </a:prstGeom>
          <a:noFill/>
        </p:spPr>
        <p:txBody>
          <a:bodyPr wrap="square" rtlCol="0">
            <a:spAutoFit/>
          </a:bodyPr>
          <a:lstStyle/>
          <a:p>
            <a:pPr marL="171450" marR="0" lvl="0" indent="-10800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000" b="1"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sym typeface="Arial"/>
              </a:rPr>
              <a:t>Critères principaux</a:t>
            </a:r>
          </a:p>
          <a:p>
            <a:pPr marL="514350" marR="0" lvl="1" indent="-10800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0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sym typeface="Arial"/>
              </a:rPr>
              <a:t>SG</a:t>
            </a:r>
          </a:p>
          <a:p>
            <a:pPr marL="514350" marR="0" lvl="1" indent="-10800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0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sym typeface="Arial"/>
              </a:rPr>
              <a:t>SSP évaluée par l'IRF selon RECIST 1.1 </a:t>
            </a:r>
            <a:endParaRPr kumimoji="0" lang="fr-FR" sz="1000" b="1"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sym typeface="Arial"/>
            </a:endParaRPr>
          </a:p>
          <a:p>
            <a:pPr marL="171450" marR="0" lvl="0" indent="-10800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000" b="1"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sym typeface="Arial"/>
              </a:rPr>
              <a:t>Critères secondaires</a:t>
            </a:r>
          </a:p>
          <a:p>
            <a:pPr marL="514350" marR="0" lvl="1" indent="-10800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0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sym typeface="Arial"/>
              </a:rPr>
              <a:t>TRO évalué par l'IRF selon RECIST 1.1 et HCC </a:t>
            </a:r>
            <a:r>
              <a:rPr kumimoji="0" lang="fr-FR" sz="1000" b="0" i="0" u="none" strike="noStrike" kern="1200" cap="none" spc="0" normalizeH="0" baseline="0" noProof="0" dirty="0" err="1">
                <a:ln>
                  <a:noFill/>
                </a:ln>
                <a:solidFill>
                  <a:srgbClr val="002060"/>
                </a:solidFill>
                <a:effectLst/>
                <a:uLnTx/>
                <a:uFillTx/>
                <a:latin typeface="Arial" panose="020B0604020202020204" pitchFamily="34" charset="0"/>
                <a:ea typeface="+mn-ea"/>
                <a:cs typeface="Arial" panose="020B0604020202020204" pitchFamily="34" charset="0"/>
                <a:sym typeface="Arial"/>
              </a:rPr>
              <a:t>mRECIST</a:t>
            </a:r>
            <a:endParaRPr kumimoji="0" lang="fr-FR" sz="10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sym typeface="Arial"/>
            </a:endParaRPr>
          </a:p>
          <a:p>
            <a:pPr marL="514350" marR="0" lvl="1" indent="-10800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000" b="0" i="0" u="none" strike="noStrike" kern="1200" cap="none" spc="0" normalizeH="0" baseline="0" noProof="0" dirty="0" err="1">
                <a:ln>
                  <a:noFill/>
                </a:ln>
                <a:solidFill>
                  <a:srgbClr val="002060"/>
                </a:solidFill>
                <a:effectLst/>
                <a:uLnTx/>
                <a:uFillTx/>
                <a:latin typeface="Arial" panose="020B0604020202020204" pitchFamily="34" charset="0"/>
                <a:ea typeface="+mn-ea"/>
                <a:cs typeface="Arial" panose="020B0604020202020204" pitchFamily="34" charset="0"/>
                <a:sym typeface="Arial"/>
              </a:rPr>
              <a:t>PROs</a:t>
            </a:r>
            <a:r>
              <a:rPr kumimoji="0" lang="fr-FR" sz="10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sym typeface="Arial"/>
              </a:rPr>
              <a:t>: TTD of QOL, </a:t>
            </a:r>
            <a:r>
              <a:rPr kumimoji="0" lang="fr-FR" sz="1000" b="0" i="0" u="none" strike="noStrike" kern="1200" cap="none" spc="0" normalizeH="0" baseline="0" noProof="0" dirty="0" err="1">
                <a:ln>
                  <a:noFill/>
                </a:ln>
                <a:solidFill>
                  <a:srgbClr val="002060"/>
                </a:solidFill>
                <a:effectLst/>
                <a:uLnTx/>
                <a:uFillTx/>
                <a:latin typeface="Arial" panose="020B0604020202020204" pitchFamily="34" charset="0"/>
                <a:ea typeface="+mn-ea"/>
                <a:cs typeface="Arial" panose="020B0604020202020204" pitchFamily="34" charset="0"/>
                <a:sym typeface="Arial"/>
              </a:rPr>
              <a:t>physical</a:t>
            </a:r>
            <a:r>
              <a:rPr kumimoji="0" lang="fr-FR" sz="10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sym typeface="Arial"/>
              </a:rPr>
              <a:t> and </a:t>
            </a:r>
            <a:r>
              <a:rPr kumimoji="0" lang="fr-FR" sz="1000" b="0" i="0" u="none" strike="noStrike" kern="1200" cap="none" spc="0" normalizeH="0" baseline="0" noProof="0" dirty="0" err="1">
                <a:ln>
                  <a:noFill/>
                </a:ln>
                <a:solidFill>
                  <a:srgbClr val="002060"/>
                </a:solidFill>
                <a:effectLst/>
                <a:uLnTx/>
                <a:uFillTx/>
                <a:latin typeface="Arial" panose="020B0604020202020204" pitchFamily="34" charset="0"/>
                <a:ea typeface="+mn-ea"/>
                <a:cs typeface="Arial" panose="020B0604020202020204" pitchFamily="34" charset="0"/>
                <a:sym typeface="Arial"/>
              </a:rPr>
              <a:t>role</a:t>
            </a:r>
            <a:r>
              <a:rPr kumimoji="0" lang="fr-FR" sz="10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sym typeface="Arial"/>
              </a:rPr>
              <a:t> </a:t>
            </a:r>
            <a:r>
              <a:rPr kumimoji="0" lang="fr-FR" sz="1000" b="0" i="0" u="none" strike="noStrike" kern="1200" cap="none" spc="0" normalizeH="0" baseline="0" noProof="0" dirty="0" err="1">
                <a:ln>
                  <a:noFill/>
                </a:ln>
                <a:solidFill>
                  <a:srgbClr val="002060"/>
                </a:solidFill>
                <a:effectLst/>
                <a:uLnTx/>
                <a:uFillTx/>
                <a:latin typeface="Arial" panose="020B0604020202020204" pitchFamily="34" charset="0"/>
                <a:ea typeface="+mn-ea"/>
                <a:cs typeface="Arial" panose="020B0604020202020204" pitchFamily="34" charset="0"/>
                <a:sym typeface="Arial"/>
              </a:rPr>
              <a:t>functioning</a:t>
            </a:r>
            <a:r>
              <a:rPr kumimoji="0" lang="fr-FR" sz="10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sym typeface="Arial"/>
              </a:rPr>
              <a:t> (EORT QLQ-C30)</a:t>
            </a:r>
            <a:endParaRPr kumimoji="0" lang="fr-FR" sz="1000" b="1"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sym typeface="Arial"/>
            </a:endParaRPr>
          </a:p>
        </p:txBody>
      </p:sp>
      <p:sp>
        <p:nvSpPr>
          <p:cNvPr id="18" name="ZoneTexte 17">
            <a:extLst>
              <a:ext uri="{FF2B5EF4-FFF2-40B4-BE49-F238E27FC236}">
                <a16:creationId xmlns:a16="http://schemas.microsoft.com/office/drawing/2014/main" id="{D89A58E8-AE12-461B-88A3-48B12185A9A1}"/>
              </a:ext>
            </a:extLst>
          </p:cNvPr>
          <p:cNvSpPr txBox="1"/>
          <p:nvPr/>
        </p:nvSpPr>
        <p:spPr>
          <a:xfrm>
            <a:off x="4396842" y="3297657"/>
            <a:ext cx="4395170" cy="1015663"/>
          </a:xfrm>
          <a:prstGeom prst="rect">
            <a:avLst/>
          </a:prstGeom>
          <a:noFill/>
        </p:spPr>
        <p:txBody>
          <a:bodyPr wrap="square" rtlCol="0">
            <a:spAutoFit/>
          </a:bodyPr>
          <a:lstStyle/>
          <a:p>
            <a:pPr marL="171450" marR="0" lvl="0" indent="-10800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000" b="1"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sym typeface="Arial"/>
              </a:rPr>
              <a:t>Critères exploratoires PRO </a:t>
            </a:r>
            <a:r>
              <a:rPr kumimoji="0" lang="fr-FR" sz="10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sym typeface="Arial"/>
              </a:rPr>
              <a:t>: directement évalués par les patients </a:t>
            </a:r>
          </a:p>
          <a:p>
            <a:pPr marL="514350" marR="0" lvl="1" indent="-10800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0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sym typeface="Arial"/>
              </a:rPr>
              <a:t>Questionnaires EORTC QLQ-HCC18</a:t>
            </a:r>
          </a:p>
          <a:p>
            <a:pPr marL="514350" marR="0" lvl="1" indent="-10800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0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sym typeface="Arial"/>
              </a:rPr>
              <a:t>détérioration cliniquement significative</a:t>
            </a:r>
          </a:p>
          <a:p>
            <a:pPr marL="857250" marR="0" lvl="2" indent="-10800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sym typeface="Arial"/>
              </a:rPr>
              <a:t>de la qualité de vie, </a:t>
            </a:r>
          </a:p>
          <a:p>
            <a:pPr marL="857250" marR="0" lvl="2" indent="-10800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sym typeface="Arial"/>
              </a:rPr>
              <a:t>de l’état général, </a:t>
            </a:r>
          </a:p>
          <a:p>
            <a:pPr marL="857250" marR="0" lvl="2" indent="-10800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sym typeface="Arial"/>
              </a:rPr>
              <a:t>et de la symptomatologie</a:t>
            </a:r>
          </a:p>
        </p:txBody>
      </p:sp>
    </p:spTree>
    <p:extLst>
      <p:ext uri="{BB962C8B-B14F-4D97-AF65-F5344CB8AC3E}">
        <p14:creationId xmlns:p14="http://schemas.microsoft.com/office/powerpoint/2010/main" val="31698769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Shape 195"/>
        <p:cNvGrpSpPr/>
        <p:nvPr/>
      </p:nvGrpSpPr>
      <p:grpSpPr>
        <a:xfrm>
          <a:off x="0" y="0"/>
          <a:ext cx="0" cy="0"/>
          <a:chOff x="0" y="0"/>
          <a:chExt cx="0" cy="0"/>
        </a:xfrm>
      </p:grpSpPr>
      <p:sp>
        <p:nvSpPr>
          <p:cNvPr id="196" name="Google Shape;196;p6"/>
          <p:cNvSpPr txBox="1">
            <a:spLocks noGrp="1"/>
          </p:cNvSpPr>
          <p:nvPr>
            <p:ph type="title"/>
          </p:nvPr>
        </p:nvSpPr>
        <p:spPr>
          <a:prstGeom prst="rect">
            <a:avLst/>
          </a:prstGeom>
          <a:noFill/>
          <a:ln>
            <a:noFill/>
          </a:ln>
        </p:spPr>
        <p:txBody>
          <a:bodyPr spcFirstLastPara="1" wrap="square" lIns="91425" tIns="45700" rIns="91425" bIns="45700" anchor="ctr" anchorCtr="0">
            <a:noAutofit/>
          </a:bodyPr>
          <a:lstStyle/>
          <a:p>
            <a:r>
              <a:rPr lang="fr-FR" sz="1800" dirty="0" err="1"/>
              <a:t>Atezolizmab</a:t>
            </a:r>
            <a:r>
              <a:rPr lang="fr-FR" sz="1800" dirty="0"/>
              <a:t> + </a:t>
            </a:r>
            <a:r>
              <a:rPr lang="fr-FR" sz="1800" dirty="0" err="1"/>
              <a:t>Bevacizumab</a:t>
            </a:r>
            <a:r>
              <a:rPr lang="fr-FR" sz="1800" dirty="0"/>
              <a:t> vs </a:t>
            </a:r>
            <a:r>
              <a:rPr lang="fr-FR" sz="1800" dirty="0" err="1"/>
              <a:t>Sorafenib</a:t>
            </a:r>
            <a:r>
              <a:rPr lang="fr-FR" sz="1800" dirty="0"/>
              <a:t> for </a:t>
            </a:r>
            <a:r>
              <a:rPr lang="fr-FR" sz="1800" dirty="0" err="1"/>
              <a:t>unresectable</a:t>
            </a:r>
            <a:r>
              <a:rPr lang="fr-FR" sz="1800" dirty="0"/>
              <a:t> </a:t>
            </a:r>
            <a:br>
              <a:rPr lang="fr-FR" sz="1800" dirty="0"/>
            </a:br>
            <a:r>
              <a:rPr lang="fr-FR" sz="1800" dirty="0" err="1"/>
              <a:t>Hepatocellular</a:t>
            </a:r>
            <a:r>
              <a:rPr lang="fr-FR" sz="1800" dirty="0"/>
              <a:t> </a:t>
            </a:r>
            <a:r>
              <a:rPr lang="fr-FR" sz="1800" dirty="0" err="1"/>
              <a:t>carcinoma</a:t>
            </a:r>
            <a:r>
              <a:rPr lang="fr-FR" sz="1800" dirty="0"/>
              <a:t> (HCC): </a:t>
            </a:r>
            <a:r>
              <a:rPr lang="fr-FR" sz="1800" b="1" dirty="0"/>
              <a:t>IMBrave150.</a:t>
            </a:r>
            <a:endParaRPr lang="fr-FR" sz="1800" dirty="0"/>
          </a:p>
        </p:txBody>
      </p:sp>
      <p:sp>
        <p:nvSpPr>
          <p:cNvPr id="2" name="Espace réservé du contenu 1">
            <a:extLst>
              <a:ext uri="{FF2B5EF4-FFF2-40B4-BE49-F238E27FC236}">
                <a16:creationId xmlns:a16="http://schemas.microsoft.com/office/drawing/2014/main" id="{C5A2A5F4-8973-4975-8044-4F55B0BF22E8}"/>
              </a:ext>
            </a:extLst>
          </p:cNvPr>
          <p:cNvSpPr>
            <a:spLocks noGrp="1"/>
          </p:cNvSpPr>
          <p:nvPr>
            <p:ph sz="half" idx="1"/>
          </p:nvPr>
        </p:nvSpPr>
        <p:spPr/>
        <p:txBody>
          <a:bodyPr/>
          <a:lstStyle/>
          <a:p>
            <a:r>
              <a:rPr lang="fr-FR" dirty="0">
                <a:sym typeface="Calibri"/>
              </a:rPr>
              <a:t>Etude présentée à l’ASCO GI 2020</a:t>
            </a:r>
            <a:endParaRPr lang="fr-FR" b="0" dirty="0">
              <a:sym typeface="Calibri"/>
            </a:endParaRPr>
          </a:p>
          <a:p>
            <a:pPr lvl="1"/>
            <a:r>
              <a:rPr lang="fr-FR" sz="1600" dirty="0"/>
              <a:t>Les 2 objectifs principaux sont atteints</a:t>
            </a:r>
          </a:p>
        </p:txBody>
      </p:sp>
      <p:sp>
        <p:nvSpPr>
          <p:cNvPr id="5" name="ZoneTexte 4">
            <a:extLst>
              <a:ext uri="{FF2B5EF4-FFF2-40B4-BE49-F238E27FC236}">
                <a16:creationId xmlns:a16="http://schemas.microsoft.com/office/drawing/2014/main" id="{738A5DAC-8920-7844-93E7-5A7113F34B9B}"/>
              </a:ext>
            </a:extLst>
          </p:cNvPr>
          <p:cNvSpPr txBox="1"/>
          <p:nvPr/>
        </p:nvSpPr>
        <p:spPr>
          <a:xfrm>
            <a:off x="0" y="4909579"/>
            <a:ext cx="3198311" cy="230832"/>
          </a:xfrm>
          <a:prstGeom prst="rect">
            <a:avLst/>
          </a:prstGeom>
          <a:noFill/>
        </p:spPr>
        <p:txBody>
          <a:bodyPr wrap="none" rtlCol="0">
            <a:spAutoFit/>
          </a:bodyPr>
          <a:lstStyle/>
          <a:p>
            <a:pPr lvl="0">
              <a:defRPr/>
            </a:pPr>
            <a:r>
              <a:rPr lang="fr-FR" sz="900" i="1" dirty="0" err="1">
                <a:solidFill>
                  <a:prstClr val="black">
                    <a:lumMod val="50000"/>
                    <a:lumOff val="50000"/>
                  </a:prstClr>
                </a:solidFill>
                <a:latin typeface="Arial" panose="020B0604020202020204" pitchFamily="34" charset="0"/>
              </a:rPr>
              <a:t>Daneng</a:t>
            </a:r>
            <a:r>
              <a:rPr lang="fr-FR" sz="900" i="1" dirty="0">
                <a:solidFill>
                  <a:prstClr val="black">
                    <a:lumMod val="50000"/>
                    <a:lumOff val="50000"/>
                  </a:prstClr>
                </a:solidFill>
                <a:latin typeface="Arial" panose="020B0604020202020204" pitchFamily="34" charset="0"/>
              </a:rPr>
              <a:t> Li et al., WCGI2020, O-8; Finn et al., NEJN 2020</a:t>
            </a:r>
          </a:p>
        </p:txBody>
      </p:sp>
      <p:sp>
        <p:nvSpPr>
          <p:cNvPr id="12" name="ZoneTexte 11">
            <a:extLst>
              <a:ext uri="{FF2B5EF4-FFF2-40B4-BE49-F238E27FC236}">
                <a16:creationId xmlns:a16="http://schemas.microsoft.com/office/drawing/2014/main" id="{B265210B-8922-D340-8549-B11B2F18A594}"/>
              </a:ext>
            </a:extLst>
          </p:cNvPr>
          <p:cNvSpPr txBox="1"/>
          <p:nvPr/>
        </p:nvSpPr>
        <p:spPr>
          <a:xfrm rot="16200000">
            <a:off x="442663" y="3193041"/>
            <a:ext cx="1420531" cy="184666"/>
          </a:xfrm>
          <a:prstGeom prst="rect">
            <a:avLst/>
          </a:prstGeom>
          <a:solidFill>
            <a:schemeClr val="bg1"/>
          </a:solid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prstClr val="black"/>
                </a:solidFill>
                <a:effectLst/>
                <a:uLnTx/>
                <a:uFillTx/>
                <a:latin typeface="Calibri"/>
                <a:ea typeface="+mn-ea"/>
                <a:cs typeface="+mn-cs"/>
              </a:rPr>
              <a:t>Survécu (%)</a:t>
            </a:r>
          </a:p>
        </p:txBody>
      </p:sp>
      <p:sp>
        <p:nvSpPr>
          <p:cNvPr id="18" name="ZoneTexte 17">
            <a:extLst>
              <a:ext uri="{FF2B5EF4-FFF2-40B4-BE49-F238E27FC236}">
                <a16:creationId xmlns:a16="http://schemas.microsoft.com/office/drawing/2014/main" id="{3952B2DF-66EE-4128-96DF-4037F27B41EB}"/>
              </a:ext>
            </a:extLst>
          </p:cNvPr>
          <p:cNvSpPr txBox="1"/>
          <p:nvPr/>
        </p:nvSpPr>
        <p:spPr>
          <a:xfrm>
            <a:off x="1296954" y="4513292"/>
            <a:ext cx="6550091" cy="320275"/>
          </a:xfrm>
          <a:prstGeom prst="roundRect">
            <a:avLst/>
          </a:prstGeom>
          <a:ln>
            <a:solidFill>
              <a:srgbClr val="EC8014"/>
            </a:solidFill>
          </a:ln>
        </p:spPr>
        <p:style>
          <a:lnRef idx="2">
            <a:schemeClr val="accent1"/>
          </a:lnRef>
          <a:fillRef idx="1">
            <a:schemeClr val="lt1"/>
          </a:fillRef>
          <a:effectRef idx="0">
            <a:schemeClr val="accent1"/>
          </a:effectRef>
          <a:fontRef idx="minor">
            <a:schemeClr val="dk1"/>
          </a:fontRef>
        </p:style>
        <p:txBody>
          <a:bodyPr wrap="square" rtlCol="0" anchor="ctr">
            <a:noAutofit/>
          </a:bodyPr>
          <a:lstStyle/>
          <a:p>
            <a:pPr marL="101600" marR="0" lvl="0" indent="0" algn="ctr" defTabSz="685800" rtl="0" eaLnBrk="1" fontAlgn="auto" latinLnBrk="0" hangingPunct="1">
              <a:lnSpc>
                <a:spcPct val="100000"/>
              </a:lnSpc>
              <a:spcBef>
                <a:spcPts val="0"/>
              </a:spcBef>
              <a:spcAft>
                <a:spcPts val="0"/>
              </a:spcAft>
              <a:buClrTx/>
              <a:buSzTx/>
              <a:buFontTx/>
              <a:buNone/>
              <a:tabLst/>
              <a:defRPr/>
            </a:pPr>
            <a:r>
              <a:rPr kumimoji="0" lang="fr-FR" sz="16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Nouveau standard de soin  en 2020 du CHC avancé en L1</a:t>
            </a:r>
          </a:p>
        </p:txBody>
      </p:sp>
      <p:grpSp>
        <p:nvGrpSpPr>
          <p:cNvPr id="19" name="Groupe 18">
            <a:extLst>
              <a:ext uri="{FF2B5EF4-FFF2-40B4-BE49-F238E27FC236}">
                <a16:creationId xmlns:a16="http://schemas.microsoft.com/office/drawing/2014/main" id="{CD079426-9714-4AE4-A086-D41033029C1C}"/>
              </a:ext>
            </a:extLst>
          </p:cNvPr>
          <p:cNvGrpSpPr/>
          <p:nvPr/>
        </p:nvGrpSpPr>
        <p:grpSpPr>
          <a:xfrm>
            <a:off x="625107" y="1461611"/>
            <a:ext cx="4394015" cy="2844653"/>
            <a:chOff x="332469" y="1186103"/>
            <a:chExt cx="4394015" cy="2844653"/>
          </a:xfrm>
        </p:grpSpPr>
        <p:sp>
          <p:nvSpPr>
            <p:cNvPr id="20" name="Rectangle à coins arrondis 4">
              <a:extLst>
                <a:ext uri="{FF2B5EF4-FFF2-40B4-BE49-F238E27FC236}">
                  <a16:creationId xmlns:a16="http://schemas.microsoft.com/office/drawing/2014/main" id="{8740518D-068D-4180-9794-D84F4AD97D8D}"/>
                </a:ext>
              </a:extLst>
            </p:cNvPr>
            <p:cNvSpPr/>
            <p:nvPr/>
          </p:nvSpPr>
          <p:spPr>
            <a:xfrm>
              <a:off x="332469" y="1320202"/>
              <a:ext cx="3865403" cy="2622833"/>
            </a:xfrm>
            <a:prstGeom prst="roundRect">
              <a:avLst>
                <a:gd name="adj" fmla="val 5248"/>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graphicFrame>
          <p:nvGraphicFramePr>
            <p:cNvPr id="21" name="Chart 16">
              <a:extLst>
                <a:ext uri="{FF2B5EF4-FFF2-40B4-BE49-F238E27FC236}">
                  <a16:creationId xmlns:a16="http://schemas.microsoft.com/office/drawing/2014/main" id="{61DC4F57-0529-41F5-9D06-9B10AD5E2190}"/>
                </a:ext>
              </a:extLst>
            </p:cNvPr>
            <p:cNvGraphicFramePr/>
            <p:nvPr/>
          </p:nvGraphicFramePr>
          <p:xfrm>
            <a:off x="411076" y="1363734"/>
            <a:ext cx="4315408" cy="2667022"/>
          </p:xfrm>
          <a:graphic>
            <a:graphicData uri="http://schemas.openxmlformats.org/drawingml/2006/chart">
              <c:chart xmlns:c="http://schemas.openxmlformats.org/drawingml/2006/chart" xmlns:r="http://schemas.openxmlformats.org/officeDocument/2006/relationships" r:id="rId3"/>
            </a:graphicData>
          </a:graphic>
        </p:graphicFrame>
        <p:sp>
          <p:nvSpPr>
            <p:cNvPr id="23" name="ZoneTexte 22">
              <a:extLst>
                <a:ext uri="{FF2B5EF4-FFF2-40B4-BE49-F238E27FC236}">
                  <a16:creationId xmlns:a16="http://schemas.microsoft.com/office/drawing/2014/main" id="{19F352DB-0A9B-4D18-9F28-E0D581C25682}"/>
                </a:ext>
              </a:extLst>
            </p:cNvPr>
            <p:cNvSpPr txBox="1"/>
            <p:nvPr/>
          </p:nvSpPr>
          <p:spPr>
            <a:xfrm>
              <a:off x="506767" y="1186103"/>
              <a:ext cx="1263487" cy="276999"/>
            </a:xfrm>
            <a:prstGeom prst="rect">
              <a:avLst/>
            </a:prstGeom>
            <a:solidFill>
              <a:schemeClr val="bg1"/>
            </a:solid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Survie Globale</a:t>
              </a:r>
            </a:p>
          </p:txBody>
        </p:sp>
      </p:grpSp>
      <p:grpSp>
        <p:nvGrpSpPr>
          <p:cNvPr id="30" name="Groupe 29">
            <a:extLst>
              <a:ext uri="{FF2B5EF4-FFF2-40B4-BE49-F238E27FC236}">
                <a16:creationId xmlns:a16="http://schemas.microsoft.com/office/drawing/2014/main" id="{25280923-8EB3-45DF-95EB-245374F8737F}"/>
              </a:ext>
            </a:extLst>
          </p:cNvPr>
          <p:cNvGrpSpPr/>
          <p:nvPr/>
        </p:nvGrpSpPr>
        <p:grpSpPr>
          <a:xfrm>
            <a:off x="4664808" y="1467816"/>
            <a:ext cx="4397450" cy="2838448"/>
            <a:chOff x="4801267" y="1192308"/>
            <a:chExt cx="4397450" cy="2838448"/>
          </a:xfrm>
        </p:grpSpPr>
        <p:sp>
          <p:nvSpPr>
            <p:cNvPr id="31" name="Rectangle à coins arrondis 4">
              <a:extLst>
                <a:ext uri="{FF2B5EF4-FFF2-40B4-BE49-F238E27FC236}">
                  <a16:creationId xmlns:a16="http://schemas.microsoft.com/office/drawing/2014/main" id="{9987389F-A86D-4007-A2C7-D390EBEBF50C}"/>
                </a:ext>
              </a:extLst>
            </p:cNvPr>
            <p:cNvSpPr/>
            <p:nvPr/>
          </p:nvSpPr>
          <p:spPr>
            <a:xfrm>
              <a:off x="4801267" y="1320202"/>
              <a:ext cx="3858334" cy="2622833"/>
            </a:xfrm>
            <a:prstGeom prst="roundRect">
              <a:avLst>
                <a:gd name="adj" fmla="val 5248"/>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graphicFrame>
          <p:nvGraphicFramePr>
            <p:cNvPr id="32" name="Chart 16">
              <a:extLst>
                <a:ext uri="{FF2B5EF4-FFF2-40B4-BE49-F238E27FC236}">
                  <a16:creationId xmlns:a16="http://schemas.microsoft.com/office/drawing/2014/main" id="{C36C233A-E63C-4C4F-9F18-2A74C4E28A82}"/>
                </a:ext>
              </a:extLst>
            </p:cNvPr>
            <p:cNvGraphicFramePr/>
            <p:nvPr/>
          </p:nvGraphicFramePr>
          <p:xfrm>
            <a:off x="5033490" y="1363734"/>
            <a:ext cx="4165227" cy="2667022"/>
          </p:xfrm>
          <a:graphic>
            <a:graphicData uri="http://schemas.openxmlformats.org/drawingml/2006/chart">
              <c:chart xmlns:c="http://schemas.openxmlformats.org/drawingml/2006/chart" xmlns:r="http://schemas.openxmlformats.org/officeDocument/2006/relationships" r:id="rId4"/>
            </a:graphicData>
          </a:graphic>
        </p:graphicFrame>
        <p:sp>
          <p:nvSpPr>
            <p:cNvPr id="33" name="ZoneTexte 32">
              <a:extLst>
                <a:ext uri="{FF2B5EF4-FFF2-40B4-BE49-F238E27FC236}">
                  <a16:creationId xmlns:a16="http://schemas.microsoft.com/office/drawing/2014/main" id="{E87B10F3-D8BF-4ABA-A6CD-1787963A81A0}"/>
                </a:ext>
              </a:extLst>
            </p:cNvPr>
            <p:cNvSpPr txBox="1"/>
            <p:nvPr/>
          </p:nvSpPr>
          <p:spPr>
            <a:xfrm>
              <a:off x="4957001" y="1192308"/>
              <a:ext cx="1814573" cy="461665"/>
            </a:xfrm>
            <a:prstGeom prst="rect">
              <a:avLst/>
            </a:prstGeom>
            <a:solidFill>
              <a:schemeClr val="bg1"/>
            </a:solid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Survie sans progression</a:t>
              </a:r>
            </a:p>
          </p:txBody>
        </p:sp>
      </p:grpSp>
      <p:graphicFrame>
        <p:nvGraphicFramePr>
          <p:cNvPr id="8" name="Tableau 7">
            <a:extLst>
              <a:ext uri="{FF2B5EF4-FFF2-40B4-BE49-F238E27FC236}">
                <a16:creationId xmlns:a16="http://schemas.microsoft.com/office/drawing/2014/main" id="{743B7D14-6AB6-B148-9B75-0FA5F043A4E0}"/>
              </a:ext>
            </a:extLst>
          </p:cNvPr>
          <p:cNvGraphicFramePr>
            <a:graphicFrameLocks noGrp="1"/>
          </p:cNvGraphicFramePr>
          <p:nvPr/>
        </p:nvGraphicFramePr>
        <p:xfrm>
          <a:off x="1295027" y="3113327"/>
          <a:ext cx="2435310" cy="664368"/>
        </p:xfrm>
        <a:graphic>
          <a:graphicData uri="http://schemas.openxmlformats.org/drawingml/2006/table">
            <a:tbl>
              <a:tblPr firstRow="1" bandRow="1">
                <a:tableStyleId>{7DF18680-E054-41AD-8BC1-D1AEF772440D}</a:tableStyleId>
              </a:tblPr>
              <a:tblGrid>
                <a:gridCol w="1013603">
                  <a:extLst>
                    <a:ext uri="{9D8B030D-6E8A-4147-A177-3AD203B41FA5}">
                      <a16:colId xmlns:a16="http://schemas.microsoft.com/office/drawing/2014/main" val="1870953093"/>
                    </a:ext>
                  </a:extLst>
                </a:gridCol>
                <a:gridCol w="704587">
                  <a:extLst>
                    <a:ext uri="{9D8B030D-6E8A-4147-A177-3AD203B41FA5}">
                      <a16:colId xmlns:a16="http://schemas.microsoft.com/office/drawing/2014/main" val="4271808831"/>
                    </a:ext>
                  </a:extLst>
                </a:gridCol>
                <a:gridCol w="717120">
                  <a:extLst>
                    <a:ext uri="{9D8B030D-6E8A-4147-A177-3AD203B41FA5}">
                      <a16:colId xmlns:a16="http://schemas.microsoft.com/office/drawing/2014/main" val="1342409643"/>
                    </a:ext>
                  </a:extLst>
                </a:gridCol>
              </a:tblGrid>
              <a:tr h="166092">
                <a:tc>
                  <a:txBody>
                    <a:bodyPr/>
                    <a:lstStyle/>
                    <a:p>
                      <a:pPr algn="ctr"/>
                      <a:endParaRPr lang="fr-FR" sz="700" dirty="0">
                        <a:solidFill>
                          <a:schemeClr val="bg1"/>
                        </a:solidFill>
                        <a:latin typeface="Arial" panose="020B0604020202020204" pitchFamily="34" charset="0"/>
                        <a:cs typeface="Arial" panose="020B0604020202020204" pitchFamily="34" charset="0"/>
                      </a:endParaRPr>
                    </a:p>
                  </a:txBody>
                  <a:tcPr marL="36000" marR="36000" marT="0" marB="0" anchor="ctr"/>
                </a:tc>
                <a:tc>
                  <a:txBody>
                    <a:bodyPr/>
                    <a:lstStyle/>
                    <a:p>
                      <a:pPr algn="ctr"/>
                      <a:r>
                        <a:rPr lang="fr-FR" sz="700" b="1" dirty="0" err="1">
                          <a:solidFill>
                            <a:schemeClr val="bg1"/>
                          </a:solidFill>
                          <a:latin typeface="Arial" panose="020B0604020202020204" pitchFamily="34" charset="0"/>
                          <a:cs typeface="Arial" panose="020B0604020202020204" pitchFamily="34" charset="0"/>
                        </a:rPr>
                        <a:t>Atezo</a:t>
                      </a:r>
                      <a:r>
                        <a:rPr lang="fr-FR" sz="700" b="1" dirty="0">
                          <a:solidFill>
                            <a:schemeClr val="bg1"/>
                          </a:solidFill>
                          <a:latin typeface="Arial" panose="020B0604020202020204" pitchFamily="34" charset="0"/>
                          <a:cs typeface="Arial" panose="020B0604020202020204" pitchFamily="34" charset="0"/>
                        </a:rPr>
                        <a:t> + </a:t>
                      </a:r>
                      <a:r>
                        <a:rPr lang="fr-FR" sz="700" b="1" dirty="0" err="1">
                          <a:solidFill>
                            <a:schemeClr val="bg1"/>
                          </a:solidFill>
                          <a:latin typeface="Arial" panose="020B0604020202020204" pitchFamily="34" charset="0"/>
                          <a:cs typeface="Arial" panose="020B0604020202020204" pitchFamily="34" charset="0"/>
                        </a:rPr>
                        <a:t>Bev</a:t>
                      </a:r>
                      <a:endParaRPr lang="fr-FR" sz="700" b="1" dirty="0">
                        <a:solidFill>
                          <a:schemeClr val="bg1"/>
                        </a:solidFill>
                        <a:latin typeface="Arial" panose="020B0604020202020204" pitchFamily="34" charset="0"/>
                        <a:cs typeface="Arial" panose="020B0604020202020204" pitchFamily="34" charset="0"/>
                      </a:endParaRPr>
                    </a:p>
                  </a:txBody>
                  <a:tcPr marL="36000" marR="36000" marT="0" marB="0" anchor="ctr">
                    <a:solidFill>
                      <a:srgbClr val="C00000"/>
                    </a:solidFill>
                  </a:tcPr>
                </a:tc>
                <a:tc>
                  <a:txBody>
                    <a:bodyPr/>
                    <a:lstStyle/>
                    <a:p>
                      <a:pPr algn="ctr"/>
                      <a:r>
                        <a:rPr lang="fr-FR" sz="700" b="1" dirty="0" err="1">
                          <a:solidFill>
                            <a:schemeClr val="bg1"/>
                          </a:solidFill>
                          <a:latin typeface="Arial" panose="020B0604020202020204" pitchFamily="34" charset="0"/>
                          <a:cs typeface="Arial" panose="020B0604020202020204" pitchFamily="34" charset="0"/>
                        </a:rPr>
                        <a:t>Sorafenib</a:t>
                      </a:r>
                      <a:endParaRPr lang="fr-FR" sz="700" b="1" dirty="0">
                        <a:solidFill>
                          <a:schemeClr val="bg1"/>
                        </a:solidFill>
                        <a:latin typeface="Arial" panose="020B0604020202020204" pitchFamily="34" charset="0"/>
                        <a:cs typeface="Arial" panose="020B0604020202020204" pitchFamily="34" charset="0"/>
                      </a:endParaRPr>
                    </a:p>
                  </a:txBody>
                  <a:tcPr marL="36000" marR="36000" marT="0" marB="0" anchor="ctr">
                    <a:solidFill>
                      <a:schemeClr val="accent1"/>
                    </a:solidFill>
                  </a:tcPr>
                </a:tc>
                <a:extLst>
                  <a:ext uri="{0D108BD9-81ED-4DB2-BD59-A6C34878D82A}">
                    <a16:rowId xmlns:a16="http://schemas.microsoft.com/office/drawing/2014/main" val="1370725087"/>
                  </a:ext>
                </a:extLst>
              </a:tr>
              <a:tr h="166092">
                <a:tc>
                  <a:txBody>
                    <a:bodyPr/>
                    <a:lstStyle/>
                    <a:p>
                      <a:pPr algn="ctr"/>
                      <a:r>
                        <a:rPr lang="fr-FR" sz="700" b="1" dirty="0">
                          <a:solidFill>
                            <a:schemeClr val="tx1">
                              <a:lumMod val="75000"/>
                              <a:lumOff val="25000"/>
                            </a:schemeClr>
                          </a:solidFill>
                          <a:latin typeface="Arial" panose="020B0604020202020204" pitchFamily="34" charset="0"/>
                          <a:cs typeface="Arial" panose="020B0604020202020204" pitchFamily="34" charset="0"/>
                        </a:rPr>
                        <a:t>Médiane (95% CI), mo</a:t>
                      </a:r>
                    </a:p>
                  </a:txBody>
                  <a:tcPr marL="36000" marR="36000" marT="0" marB="0" anchor="ctr"/>
                </a:tc>
                <a:tc>
                  <a:txBody>
                    <a:bodyPr/>
                    <a:lstStyle/>
                    <a:p>
                      <a:pPr algn="ctr"/>
                      <a:r>
                        <a:rPr lang="fr-FR" sz="700" b="0" dirty="0">
                          <a:solidFill>
                            <a:schemeClr val="tx1">
                              <a:lumMod val="75000"/>
                              <a:lumOff val="25000"/>
                            </a:schemeClr>
                          </a:solidFill>
                          <a:latin typeface="Arial" panose="020B0604020202020204" pitchFamily="34" charset="0"/>
                          <a:cs typeface="Arial" panose="020B0604020202020204" pitchFamily="34" charset="0"/>
                        </a:rPr>
                        <a:t>NE</a:t>
                      </a:r>
                    </a:p>
                  </a:txBody>
                  <a:tcPr marL="36000" marR="36000" marT="0" marB="0" anchor="ctr"/>
                </a:tc>
                <a:tc>
                  <a:txBody>
                    <a:bodyPr/>
                    <a:lstStyle/>
                    <a:p>
                      <a:pPr algn="ctr"/>
                      <a:r>
                        <a:rPr lang="fr-FR" sz="700" b="0" dirty="0">
                          <a:solidFill>
                            <a:schemeClr val="tx1">
                              <a:lumMod val="75000"/>
                              <a:lumOff val="25000"/>
                            </a:schemeClr>
                          </a:solidFill>
                          <a:latin typeface="Arial" panose="020B0604020202020204" pitchFamily="34" charset="0"/>
                          <a:cs typeface="Arial" panose="020B0604020202020204" pitchFamily="34" charset="0"/>
                        </a:rPr>
                        <a:t>13.2 (10.4, NE)</a:t>
                      </a:r>
                    </a:p>
                  </a:txBody>
                  <a:tcPr marL="36000" marR="36000" marT="0" marB="0" anchor="ctr"/>
                </a:tc>
                <a:extLst>
                  <a:ext uri="{0D108BD9-81ED-4DB2-BD59-A6C34878D82A}">
                    <a16:rowId xmlns:a16="http://schemas.microsoft.com/office/drawing/2014/main" val="3383709909"/>
                  </a:ext>
                </a:extLst>
              </a:tr>
              <a:tr h="166092">
                <a:tc>
                  <a:txBody>
                    <a:bodyPr/>
                    <a:lstStyle/>
                    <a:p>
                      <a:pPr algn="ctr"/>
                      <a:r>
                        <a:rPr lang="fr-FR" sz="700" b="1" dirty="0">
                          <a:solidFill>
                            <a:schemeClr val="tx1">
                              <a:lumMod val="75000"/>
                              <a:lumOff val="25000"/>
                            </a:schemeClr>
                          </a:solidFill>
                          <a:latin typeface="Arial" panose="020B0604020202020204" pitchFamily="34" charset="0"/>
                          <a:cs typeface="Arial" panose="020B0604020202020204" pitchFamily="34" charset="0"/>
                        </a:rPr>
                        <a:t>HR</a:t>
                      </a:r>
                    </a:p>
                  </a:txBody>
                  <a:tcPr marL="36000" marR="36000" marT="0" marB="0" anchor="ctr"/>
                </a:tc>
                <a:tc gridSpan="2">
                  <a:txBody>
                    <a:bodyPr/>
                    <a:lstStyle/>
                    <a:p>
                      <a:pPr algn="ctr"/>
                      <a:r>
                        <a:rPr lang="fr-FR" sz="700" b="0" dirty="0">
                          <a:solidFill>
                            <a:schemeClr val="tx1">
                              <a:lumMod val="75000"/>
                              <a:lumOff val="25000"/>
                            </a:schemeClr>
                          </a:solidFill>
                          <a:latin typeface="Arial" panose="020B0604020202020204" pitchFamily="34" charset="0"/>
                          <a:cs typeface="Arial" panose="020B0604020202020204" pitchFamily="34" charset="0"/>
                        </a:rPr>
                        <a:t>0.58 (95% CI:0.42, 0.79)</a:t>
                      </a:r>
                      <a:r>
                        <a:rPr lang="fr-FR" sz="700" b="0" baseline="30000" dirty="0">
                          <a:solidFill>
                            <a:schemeClr val="tx1">
                              <a:lumMod val="75000"/>
                              <a:lumOff val="25000"/>
                            </a:schemeClr>
                          </a:solidFill>
                          <a:latin typeface="Arial" panose="020B0604020202020204" pitchFamily="34" charset="0"/>
                          <a:cs typeface="Arial" panose="020B0604020202020204" pitchFamily="34" charset="0"/>
                        </a:rPr>
                        <a:t>a</a:t>
                      </a:r>
                    </a:p>
                  </a:txBody>
                  <a:tcPr marL="36000" marR="36000" marT="0" marB="0" anchor="ctr"/>
                </a:tc>
                <a:tc hMerge="1">
                  <a:txBody>
                    <a:bodyPr/>
                    <a:lstStyle/>
                    <a:p>
                      <a:endParaRPr lang="fr-FR" dirty="0">
                        <a:solidFill>
                          <a:srgbClr val="1F497D"/>
                        </a:solidFill>
                      </a:endParaRPr>
                    </a:p>
                  </a:txBody>
                  <a:tcPr>
                    <a:solidFill>
                      <a:schemeClr val="bg1"/>
                    </a:solidFill>
                  </a:tcPr>
                </a:tc>
                <a:extLst>
                  <a:ext uri="{0D108BD9-81ED-4DB2-BD59-A6C34878D82A}">
                    <a16:rowId xmlns:a16="http://schemas.microsoft.com/office/drawing/2014/main" val="190813827"/>
                  </a:ext>
                </a:extLst>
              </a:tr>
              <a:tr h="166092">
                <a:tc>
                  <a:txBody>
                    <a:bodyPr/>
                    <a:lstStyle/>
                    <a:p>
                      <a:pPr algn="ctr"/>
                      <a:r>
                        <a:rPr lang="fr-FR" sz="700" b="1" dirty="0">
                          <a:solidFill>
                            <a:schemeClr val="tx1">
                              <a:lumMod val="75000"/>
                              <a:lumOff val="25000"/>
                            </a:schemeClr>
                          </a:solidFill>
                          <a:latin typeface="Arial" panose="020B0604020202020204" pitchFamily="34" charset="0"/>
                          <a:cs typeface="Arial" panose="020B0604020202020204" pitchFamily="34" charset="0"/>
                        </a:rPr>
                        <a:t>P value</a:t>
                      </a:r>
                    </a:p>
                  </a:txBody>
                  <a:tcPr marL="36000" marR="36000" marT="0" marB="0" anchor="ctr"/>
                </a:tc>
                <a:tc gridSpan="2">
                  <a:txBody>
                    <a:bodyPr/>
                    <a:lstStyle/>
                    <a:p>
                      <a:pPr marL="0" marR="0" lvl="0" indent="0" algn="ctr" defTabSz="342900" rtl="0" eaLnBrk="1" fontAlgn="auto" latinLnBrk="0" hangingPunct="1">
                        <a:lnSpc>
                          <a:spcPct val="100000"/>
                        </a:lnSpc>
                        <a:spcBef>
                          <a:spcPts val="0"/>
                        </a:spcBef>
                        <a:spcAft>
                          <a:spcPts val="0"/>
                        </a:spcAft>
                        <a:buClrTx/>
                        <a:buSzTx/>
                        <a:buFontTx/>
                        <a:buNone/>
                        <a:tabLst/>
                        <a:defRPr/>
                      </a:pPr>
                      <a:r>
                        <a:rPr lang="fr-FR" sz="700" b="0" dirty="0">
                          <a:solidFill>
                            <a:schemeClr val="tx1">
                              <a:lumMod val="75000"/>
                              <a:lumOff val="25000"/>
                            </a:schemeClr>
                          </a:solidFill>
                          <a:latin typeface="Arial" panose="020B0604020202020204" pitchFamily="34" charset="0"/>
                          <a:cs typeface="Arial" panose="020B0604020202020204" pitchFamily="34" charset="0"/>
                        </a:rPr>
                        <a:t>0.0006</a:t>
                      </a:r>
                      <a:r>
                        <a:rPr lang="fr-FR" sz="700" b="0" baseline="30000" dirty="0">
                          <a:solidFill>
                            <a:schemeClr val="tx1">
                              <a:lumMod val="75000"/>
                              <a:lumOff val="25000"/>
                            </a:schemeClr>
                          </a:solidFill>
                          <a:latin typeface="Arial" panose="020B0604020202020204" pitchFamily="34" charset="0"/>
                          <a:cs typeface="Arial" panose="020B0604020202020204" pitchFamily="34" charset="0"/>
                        </a:rPr>
                        <a:t>b</a:t>
                      </a:r>
                    </a:p>
                  </a:txBody>
                  <a:tcPr marL="36000" marR="36000" marT="0" marB="0" anchor="ctr"/>
                </a:tc>
                <a:tc hMerge="1">
                  <a:txBody>
                    <a:bodyPr/>
                    <a:lstStyle/>
                    <a:p>
                      <a:endParaRPr lang="fr-FR" dirty="0">
                        <a:solidFill>
                          <a:srgbClr val="1F497D"/>
                        </a:solidFill>
                      </a:endParaRPr>
                    </a:p>
                  </a:txBody>
                  <a:tcPr>
                    <a:solidFill>
                      <a:schemeClr val="bg1"/>
                    </a:solidFill>
                  </a:tcPr>
                </a:tc>
                <a:extLst>
                  <a:ext uri="{0D108BD9-81ED-4DB2-BD59-A6C34878D82A}">
                    <a16:rowId xmlns:a16="http://schemas.microsoft.com/office/drawing/2014/main" val="2408100473"/>
                  </a:ext>
                </a:extLst>
              </a:tr>
            </a:tbl>
          </a:graphicData>
        </a:graphic>
      </p:graphicFrame>
      <p:graphicFrame>
        <p:nvGraphicFramePr>
          <p:cNvPr id="10" name="Tableau 9">
            <a:extLst>
              <a:ext uri="{FF2B5EF4-FFF2-40B4-BE49-F238E27FC236}">
                <a16:creationId xmlns:a16="http://schemas.microsoft.com/office/drawing/2014/main" id="{AE4B8A28-8C4A-FF49-99F7-880707724018}"/>
              </a:ext>
            </a:extLst>
          </p:cNvPr>
          <p:cNvGraphicFramePr>
            <a:graphicFrameLocks noGrp="1"/>
          </p:cNvGraphicFramePr>
          <p:nvPr/>
        </p:nvGraphicFramePr>
        <p:xfrm>
          <a:off x="6094268" y="1655536"/>
          <a:ext cx="2346181" cy="687616"/>
        </p:xfrm>
        <a:graphic>
          <a:graphicData uri="http://schemas.openxmlformats.org/drawingml/2006/table">
            <a:tbl>
              <a:tblPr firstRow="1" bandRow="1">
                <a:tableStyleId>{7DF18680-E054-41AD-8BC1-D1AEF772440D}</a:tableStyleId>
              </a:tblPr>
              <a:tblGrid>
                <a:gridCol w="1027911">
                  <a:extLst>
                    <a:ext uri="{9D8B030D-6E8A-4147-A177-3AD203B41FA5}">
                      <a16:colId xmlns:a16="http://schemas.microsoft.com/office/drawing/2014/main" val="1870953093"/>
                    </a:ext>
                  </a:extLst>
                </a:gridCol>
                <a:gridCol w="646265">
                  <a:extLst>
                    <a:ext uri="{9D8B030D-6E8A-4147-A177-3AD203B41FA5}">
                      <a16:colId xmlns:a16="http://schemas.microsoft.com/office/drawing/2014/main" val="4271808831"/>
                    </a:ext>
                  </a:extLst>
                </a:gridCol>
                <a:gridCol w="672005">
                  <a:extLst>
                    <a:ext uri="{9D8B030D-6E8A-4147-A177-3AD203B41FA5}">
                      <a16:colId xmlns:a16="http://schemas.microsoft.com/office/drawing/2014/main" val="1342409643"/>
                    </a:ext>
                  </a:extLst>
                </a:gridCol>
              </a:tblGrid>
              <a:tr h="171904">
                <a:tc>
                  <a:txBody>
                    <a:bodyPr/>
                    <a:lstStyle/>
                    <a:p>
                      <a:pPr algn="ctr"/>
                      <a:endParaRPr lang="fr-FR" sz="700" dirty="0">
                        <a:solidFill>
                          <a:schemeClr val="bg1"/>
                        </a:solidFill>
                        <a:latin typeface="Arial" panose="020B0604020202020204" pitchFamily="34" charset="0"/>
                        <a:cs typeface="Arial" panose="020B0604020202020204" pitchFamily="34" charset="0"/>
                      </a:endParaRPr>
                    </a:p>
                  </a:txBody>
                  <a:tcPr marL="36000" marR="36000" marT="0" marB="0" anchor="ctr"/>
                </a:tc>
                <a:tc>
                  <a:txBody>
                    <a:bodyPr/>
                    <a:lstStyle/>
                    <a:p>
                      <a:pPr algn="ctr"/>
                      <a:r>
                        <a:rPr lang="fr-FR" sz="700" b="1" dirty="0" err="1">
                          <a:solidFill>
                            <a:schemeClr val="bg1"/>
                          </a:solidFill>
                          <a:latin typeface="Arial" panose="020B0604020202020204" pitchFamily="34" charset="0"/>
                          <a:cs typeface="Arial" panose="020B0604020202020204" pitchFamily="34" charset="0"/>
                        </a:rPr>
                        <a:t>Atezo</a:t>
                      </a:r>
                      <a:r>
                        <a:rPr lang="fr-FR" sz="700" b="1" dirty="0">
                          <a:solidFill>
                            <a:schemeClr val="bg1"/>
                          </a:solidFill>
                          <a:latin typeface="Arial" panose="020B0604020202020204" pitchFamily="34" charset="0"/>
                          <a:cs typeface="Arial" panose="020B0604020202020204" pitchFamily="34" charset="0"/>
                        </a:rPr>
                        <a:t> + </a:t>
                      </a:r>
                      <a:r>
                        <a:rPr lang="fr-FR" sz="700" b="1" dirty="0" err="1">
                          <a:solidFill>
                            <a:schemeClr val="bg1"/>
                          </a:solidFill>
                          <a:latin typeface="Arial" panose="020B0604020202020204" pitchFamily="34" charset="0"/>
                          <a:cs typeface="Arial" panose="020B0604020202020204" pitchFamily="34" charset="0"/>
                        </a:rPr>
                        <a:t>Bev</a:t>
                      </a:r>
                      <a:endParaRPr lang="fr-FR" sz="700" b="1" dirty="0">
                        <a:solidFill>
                          <a:schemeClr val="bg1"/>
                        </a:solidFill>
                        <a:latin typeface="Arial" panose="020B0604020202020204" pitchFamily="34" charset="0"/>
                        <a:cs typeface="Arial" panose="020B0604020202020204" pitchFamily="34" charset="0"/>
                      </a:endParaRPr>
                    </a:p>
                  </a:txBody>
                  <a:tcPr marL="36000" marR="36000" marT="0" marB="0" anchor="ctr">
                    <a:solidFill>
                      <a:srgbClr val="C00000"/>
                    </a:solidFill>
                  </a:tcPr>
                </a:tc>
                <a:tc>
                  <a:txBody>
                    <a:bodyPr/>
                    <a:lstStyle/>
                    <a:p>
                      <a:pPr algn="ctr"/>
                      <a:r>
                        <a:rPr lang="fr-FR" sz="700" b="1" dirty="0" err="1">
                          <a:solidFill>
                            <a:schemeClr val="bg1"/>
                          </a:solidFill>
                          <a:latin typeface="Arial" panose="020B0604020202020204" pitchFamily="34" charset="0"/>
                          <a:cs typeface="Arial" panose="020B0604020202020204" pitchFamily="34" charset="0"/>
                        </a:rPr>
                        <a:t>Sorafenib</a:t>
                      </a:r>
                      <a:endParaRPr lang="fr-FR" sz="700" b="1" dirty="0">
                        <a:solidFill>
                          <a:schemeClr val="bg1"/>
                        </a:solidFill>
                        <a:latin typeface="Arial" panose="020B0604020202020204" pitchFamily="34" charset="0"/>
                        <a:cs typeface="Arial" panose="020B0604020202020204" pitchFamily="34" charset="0"/>
                      </a:endParaRPr>
                    </a:p>
                  </a:txBody>
                  <a:tcPr marL="36000" marR="36000" marT="0" marB="0" anchor="ctr">
                    <a:solidFill>
                      <a:schemeClr val="accent1"/>
                    </a:solidFill>
                  </a:tcPr>
                </a:tc>
                <a:extLst>
                  <a:ext uri="{0D108BD9-81ED-4DB2-BD59-A6C34878D82A}">
                    <a16:rowId xmlns:a16="http://schemas.microsoft.com/office/drawing/2014/main" val="1370725087"/>
                  </a:ext>
                </a:extLst>
              </a:tr>
              <a:tr h="171904">
                <a:tc>
                  <a:txBody>
                    <a:bodyPr/>
                    <a:lstStyle/>
                    <a:p>
                      <a:pPr algn="ctr"/>
                      <a:r>
                        <a:rPr lang="fr-FR" sz="700" b="1" dirty="0">
                          <a:solidFill>
                            <a:schemeClr val="tx1">
                              <a:lumMod val="75000"/>
                              <a:lumOff val="25000"/>
                            </a:schemeClr>
                          </a:solidFill>
                          <a:latin typeface="Arial" panose="020B0604020202020204" pitchFamily="34" charset="0"/>
                          <a:cs typeface="Arial" panose="020B0604020202020204" pitchFamily="34" charset="0"/>
                        </a:rPr>
                        <a:t>Médiane (95% CI), mo</a:t>
                      </a:r>
                    </a:p>
                  </a:txBody>
                  <a:tcPr marL="36000" marR="36000" marT="0" marB="0" anchor="ctr"/>
                </a:tc>
                <a:tc>
                  <a:txBody>
                    <a:bodyPr/>
                    <a:lstStyle/>
                    <a:p>
                      <a:pPr algn="ctr"/>
                      <a:r>
                        <a:rPr lang="fr-FR" sz="700" b="0" dirty="0">
                          <a:solidFill>
                            <a:schemeClr val="tx1">
                              <a:lumMod val="75000"/>
                              <a:lumOff val="25000"/>
                            </a:schemeClr>
                          </a:solidFill>
                          <a:latin typeface="Arial" panose="020B0604020202020204" pitchFamily="34" charset="0"/>
                          <a:cs typeface="Arial" panose="020B0604020202020204" pitchFamily="34" charset="0"/>
                        </a:rPr>
                        <a:t>6.8 (5.7, 8.3)</a:t>
                      </a:r>
                    </a:p>
                  </a:txBody>
                  <a:tcPr marL="36000" marR="36000" marT="0" marB="0" anchor="ctr"/>
                </a:tc>
                <a:tc>
                  <a:txBody>
                    <a:bodyPr/>
                    <a:lstStyle/>
                    <a:p>
                      <a:pPr algn="ctr"/>
                      <a:r>
                        <a:rPr lang="fr-FR" sz="700" b="0" dirty="0">
                          <a:solidFill>
                            <a:schemeClr val="tx1">
                              <a:lumMod val="75000"/>
                              <a:lumOff val="25000"/>
                            </a:schemeClr>
                          </a:solidFill>
                          <a:latin typeface="Arial" panose="020B0604020202020204" pitchFamily="34" charset="0"/>
                          <a:cs typeface="Arial" panose="020B0604020202020204" pitchFamily="34" charset="0"/>
                        </a:rPr>
                        <a:t>4.3 (4.0, 5.6)</a:t>
                      </a:r>
                    </a:p>
                  </a:txBody>
                  <a:tcPr marL="36000" marR="36000" marT="0" marB="0" anchor="ctr"/>
                </a:tc>
                <a:extLst>
                  <a:ext uri="{0D108BD9-81ED-4DB2-BD59-A6C34878D82A}">
                    <a16:rowId xmlns:a16="http://schemas.microsoft.com/office/drawing/2014/main" val="3383709909"/>
                  </a:ext>
                </a:extLst>
              </a:tr>
              <a:tr h="171904">
                <a:tc>
                  <a:txBody>
                    <a:bodyPr/>
                    <a:lstStyle/>
                    <a:p>
                      <a:pPr algn="ctr"/>
                      <a:r>
                        <a:rPr lang="fr-FR" sz="700" b="1" dirty="0">
                          <a:solidFill>
                            <a:schemeClr val="tx1">
                              <a:lumMod val="75000"/>
                              <a:lumOff val="25000"/>
                            </a:schemeClr>
                          </a:solidFill>
                          <a:latin typeface="Arial" panose="020B0604020202020204" pitchFamily="34" charset="0"/>
                          <a:cs typeface="Arial" panose="020B0604020202020204" pitchFamily="34" charset="0"/>
                        </a:rPr>
                        <a:t>HR</a:t>
                      </a:r>
                    </a:p>
                  </a:txBody>
                  <a:tcPr marL="36000" marR="36000" marT="0" marB="0" anchor="ctr"/>
                </a:tc>
                <a:tc gridSpan="2">
                  <a:txBody>
                    <a:bodyPr/>
                    <a:lstStyle/>
                    <a:p>
                      <a:pPr algn="ctr"/>
                      <a:r>
                        <a:rPr lang="fr-FR" sz="700" b="0" dirty="0">
                          <a:solidFill>
                            <a:schemeClr val="tx1">
                              <a:lumMod val="75000"/>
                              <a:lumOff val="25000"/>
                            </a:schemeClr>
                          </a:solidFill>
                          <a:latin typeface="Arial" panose="020B0604020202020204" pitchFamily="34" charset="0"/>
                          <a:cs typeface="Arial" panose="020B0604020202020204" pitchFamily="34" charset="0"/>
                        </a:rPr>
                        <a:t>0.59 (95% CI : 0.47, 0.76)</a:t>
                      </a:r>
                      <a:r>
                        <a:rPr lang="fr-FR" sz="700" b="0" baseline="30000" dirty="0">
                          <a:solidFill>
                            <a:schemeClr val="tx1">
                              <a:lumMod val="75000"/>
                              <a:lumOff val="25000"/>
                            </a:schemeClr>
                          </a:solidFill>
                          <a:latin typeface="Arial" panose="020B0604020202020204" pitchFamily="34" charset="0"/>
                          <a:cs typeface="Arial" panose="020B0604020202020204" pitchFamily="34" charset="0"/>
                        </a:rPr>
                        <a:t>a</a:t>
                      </a:r>
                    </a:p>
                  </a:txBody>
                  <a:tcPr marL="36000" marR="36000" marT="0" marB="0" anchor="ctr"/>
                </a:tc>
                <a:tc hMerge="1">
                  <a:txBody>
                    <a:bodyPr/>
                    <a:lstStyle/>
                    <a:p>
                      <a:endParaRPr lang="fr-FR" dirty="0">
                        <a:solidFill>
                          <a:srgbClr val="1F497D"/>
                        </a:solidFill>
                      </a:endParaRPr>
                    </a:p>
                  </a:txBody>
                  <a:tcPr>
                    <a:solidFill>
                      <a:schemeClr val="bg1"/>
                    </a:solidFill>
                  </a:tcPr>
                </a:tc>
                <a:extLst>
                  <a:ext uri="{0D108BD9-81ED-4DB2-BD59-A6C34878D82A}">
                    <a16:rowId xmlns:a16="http://schemas.microsoft.com/office/drawing/2014/main" val="190813827"/>
                  </a:ext>
                </a:extLst>
              </a:tr>
              <a:tr h="171904">
                <a:tc>
                  <a:txBody>
                    <a:bodyPr/>
                    <a:lstStyle/>
                    <a:p>
                      <a:pPr algn="ctr"/>
                      <a:r>
                        <a:rPr lang="fr-FR" sz="700" b="1" dirty="0">
                          <a:solidFill>
                            <a:schemeClr val="tx1">
                              <a:lumMod val="75000"/>
                              <a:lumOff val="25000"/>
                            </a:schemeClr>
                          </a:solidFill>
                          <a:latin typeface="Arial" panose="020B0604020202020204" pitchFamily="34" charset="0"/>
                          <a:cs typeface="Arial" panose="020B0604020202020204" pitchFamily="34" charset="0"/>
                        </a:rPr>
                        <a:t>P value</a:t>
                      </a:r>
                    </a:p>
                  </a:txBody>
                  <a:tcPr marL="36000" marR="36000" marT="0" marB="0" anchor="ctr"/>
                </a:tc>
                <a:tc gridSpan="2">
                  <a:txBody>
                    <a:bodyPr/>
                    <a:lstStyle/>
                    <a:p>
                      <a:pPr marL="0" marR="0" lvl="0" indent="0" algn="ctr" defTabSz="342900" rtl="0" eaLnBrk="1" fontAlgn="auto" latinLnBrk="0" hangingPunct="1">
                        <a:lnSpc>
                          <a:spcPct val="100000"/>
                        </a:lnSpc>
                        <a:spcBef>
                          <a:spcPts val="0"/>
                        </a:spcBef>
                        <a:spcAft>
                          <a:spcPts val="0"/>
                        </a:spcAft>
                        <a:buClrTx/>
                        <a:buSzTx/>
                        <a:buFontTx/>
                        <a:buNone/>
                        <a:tabLst/>
                        <a:defRPr/>
                      </a:pPr>
                      <a:r>
                        <a:rPr lang="fr-FR" sz="700" b="0" dirty="0">
                          <a:solidFill>
                            <a:schemeClr val="tx1">
                              <a:lumMod val="75000"/>
                              <a:lumOff val="25000"/>
                            </a:schemeClr>
                          </a:solidFill>
                          <a:latin typeface="Arial" panose="020B0604020202020204" pitchFamily="34" charset="0"/>
                          <a:cs typeface="Arial" panose="020B0604020202020204" pitchFamily="34" charset="0"/>
                        </a:rPr>
                        <a:t>0.0001</a:t>
                      </a:r>
                      <a:r>
                        <a:rPr lang="fr-FR" sz="700" b="0" baseline="30000" dirty="0">
                          <a:solidFill>
                            <a:schemeClr val="tx1">
                              <a:lumMod val="75000"/>
                              <a:lumOff val="25000"/>
                            </a:schemeClr>
                          </a:solidFill>
                          <a:latin typeface="Arial" panose="020B0604020202020204" pitchFamily="34" charset="0"/>
                          <a:cs typeface="Arial" panose="020B0604020202020204" pitchFamily="34" charset="0"/>
                        </a:rPr>
                        <a:t>c</a:t>
                      </a:r>
                    </a:p>
                  </a:txBody>
                  <a:tcPr marL="36000" marR="36000" marT="0" marB="0" anchor="ctr"/>
                </a:tc>
                <a:tc hMerge="1">
                  <a:txBody>
                    <a:bodyPr/>
                    <a:lstStyle/>
                    <a:p>
                      <a:endParaRPr lang="fr-FR" dirty="0">
                        <a:solidFill>
                          <a:srgbClr val="1F497D"/>
                        </a:solidFill>
                      </a:endParaRPr>
                    </a:p>
                  </a:txBody>
                  <a:tcPr>
                    <a:solidFill>
                      <a:schemeClr val="bg1"/>
                    </a:solidFill>
                  </a:tcPr>
                </a:tc>
                <a:extLst>
                  <a:ext uri="{0D108BD9-81ED-4DB2-BD59-A6C34878D82A}">
                    <a16:rowId xmlns:a16="http://schemas.microsoft.com/office/drawing/2014/main" val="2408100473"/>
                  </a:ext>
                </a:extLst>
              </a:tr>
            </a:tbl>
          </a:graphicData>
        </a:graphic>
      </p:graphicFrame>
      <p:grpSp>
        <p:nvGrpSpPr>
          <p:cNvPr id="46" name="Groupe 45">
            <a:extLst>
              <a:ext uri="{FF2B5EF4-FFF2-40B4-BE49-F238E27FC236}">
                <a16:creationId xmlns:a16="http://schemas.microsoft.com/office/drawing/2014/main" id="{4C26DA60-EF5A-4518-A9DF-C6BBB5DD7A6E}"/>
              </a:ext>
            </a:extLst>
          </p:cNvPr>
          <p:cNvGrpSpPr/>
          <p:nvPr/>
        </p:nvGrpSpPr>
        <p:grpSpPr>
          <a:xfrm>
            <a:off x="1257303" y="2038131"/>
            <a:ext cx="2943225" cy="1164432"/>
            <a:chOff x="1257300" y="2012156"/>
            <a:chExt cx="2943225" cy="1164432"/>
          </a:xfrm>
        </p:grpSpPr>
        <p:sp>
          <p:nvSpPr>
            <p:cNvPr id="3" name="Forme libre : forme 2">
              <a:extLst>
                <a:ext uri="{FF2B5EF4-FFF2-40B4-BE49-F238E27FC236}">
                  <a16:creationId xmlns:a16="http://schemas.microsoft.com/office/drawing/2014/main" id="{971B58C9-6E40-4FED-8A92-4B67C1E41154}"/>
                </a:ext>
              </a:extLst>
            </p:cNvPr>
            <p:cNvSpPr/>
            <p:nvPr/>
          </p:nvSpPr>
          <p:spPr>
            <a:xfrm>
              <a:off x="1257300" y="2014538"/>
              <a:ext cx="2943225" cy="664368"/>
            </a:xfrm>
            <a:custGeom>
              <a:avLst/>
              <a:gdLst>
                <a:gd name="connsiteX0" fmla="*/ 0 w 2943225"/>
                <a:gd name="connsiteY0" fmla="*/ 0 h 664368"/>
                <a:gd name="connsiteX1" fmla="*/ 0 w 2943225"/>
                <a:gd name="connsiteY1" fmla="*/ 0 h 664368"/>
                <a:gd name="connsiteX2" fmla="*/ 38100 w 2943225"/>
                <a:gd name="connsiteY2" fmla="*/ 2381 h 664368"/>
                <a:gd name="connsiteX3" fmla="*/ 57150 w 2943225"/>
                <a:gd name="connsiteY3" fmla="*/ 4762 h 664368"/>
                <a:gd name="connsiteX4" fmla="*/ 150019 w 2943225"/>
                <a:gd name="connsiteY4" fmla="*/ 7143 h 664368"/>
                <a:gd name="connsiteX5" fmla="*/ 157163 w 2943225"/>
                <a:gd name="connsiteY5" fmla="*/ 9525 h 664368"/>
                <a:gd name="connsiteX6" fmla="*/ 211931 w 2943225"/>
                <a:gd name="connsiteY6" fmla="*/ 16668 h 664368"/>
                <a:gd name="connsiteX7" fmla="*/ 226219 w 2943225"/>
                <a:gd name="connsiteY7" fmla="*/ 19050 h 664368"/>
                <a:gd name="connsiteX8" fmla="*/ 226219 w 2943225"/>
                <a:gd name="connsiteY8" fmla="*/ 38100 h 664368"/>
                <a:gd name="connsiteX9" fmla="*/ 257175 w 2943225"/>
                <a:gd name="connsiteY9" fmla="*/ 47625 h 664368"/>
                <a:gd name="connsiteX10" fmla="*/ 276225 w 2943225"/>
                <a:gd name="connsiteY10" fmla="*/ 54768 h 664368"/>
                <a:gd name="connsiteX11" fmla="*/ 285750 w 2943225"/>
                <a:gd name="connsiteY11" fmla="*/ 59531 h 664368"/>
                <a:gd name="connsiteX12" fmla="*/ 357188 w 2943225"/>
                <a:gd name="connsiteY12" fmla="*/ 59531 h 664368"/>
                <a:gd name="connsiteX13" fmla="*/ 364331 w 2943225"/>
                <a:gd name="connsiteY13" fmla="*/ 69056 h 664368"/>
                <a:gd name="connsiteX14" fmla="*/ 414338 w 2943225"/>
                <a:gd name="connsiteY14" fmla="*/ 69056 h 664368"/>
                <a:gd name="connsiteX15" fmla="*/ 447675 w 2943225"/>
                <a:gd name="connsiteY15" fmla="*/ 78581 h 664368"/>
                <a:gd name="connsiteX16" fmla="*/ 447675 w 2943225"/>
                <a:gd name="connsiteY16" fmla="*/ 90487 h 664368"/>
                <a:gd name="connsiteX17" fmla="*/ 483394 w 2943225"/>
                <a:gd name="connsiteY17" fmla="*/ 90487 h 664368"/>
                <a:gd name="connsiteX18" fmla="*/ 483394 w 2943225"/>
                <a:gd name="connsiteY18" fmla="*/ 107156 h 664368"/>
                <a:gd name="connsiteX19" fmla="*/ 519113 w 2943225"/>
                <a:gd name="connsiteY19" fmla="*/ 107156 h 664368"/>
                <a:gd name="connsiteX20" fmla="*/ 538163 w 2943225"/>
                <a:gd name="connsiteY20" fmla="*/ 123825 h 664368"/>
                <a:gd name="connsiteX21" fmla="*/ 585788 w 2943225"/>
                <a:gd name="connsiteY21" fmla="*/ 123825 h 664368"/>
                <a:gd name="connsiteX22" fmla="*/ 585788 w 2943225"/>
                <a:gd name="connsiteY22" fmla="*/ 145256 h 664368"/>
                <a:gd name="connsiteX23" fmla="*/ 609600 w 2943225"/>
                <a:gd name="connsiteY23" fmla="*/ 145256 h 664368"/>
                <a:gd name="connsiteX24" fmla="*/ 609600 w 2943225"/>
                <a:gd name="connsiteY24" fmla="*/ 157162 h 664368"/>
                <a:gd name="connsiteX25" fmla="*/ 707231 w 2943225"/>
                <a:gd name="connsiteY25" fmla="*/ 157162 h 664368"/>
                <a:gd name="connsiteX26" fmla="*/ 707231 w 2943225"/>
                <a:gd name="connsiteY26" fmla="*/ 178593 h 664368"/>
                <a:gd name="connsiteX27" fmla="*/ 719138 w 2943225"/>
                <a:gd name="connsiteY27" fmla="*/ 178593 h 664368"/>
                <a:gd name="connsiteX28" fmla="*/ 719138 w 2943225"/>
                <a:gd name="connsiteY28" fmla="*/ 190500 h 664368"/>
                <a:gd name="connsiteX29" fmla="*/ 752475 w 2943225"/>
                <a:gd name="connsiteY29" fmla="*/ 190500 h 664368"/>
                <a:gd name="connsiteX30" fmla="*/ 752475 w 2943225"/>
                <a:gd name="connsiteY30" fmla="*/ 204787 h 664368"/>
                <a:gd name="connsiteX31" fmla="*/ 790575 w 2943225"/>
                <a:gd name="connsiteY31" fmla="*/ 204787 h 664368"/>
                <a:gd name="connsiteX32" fmla="*/ 790575 w 2943225"/>
                <a:gd name="connsiteY32" fmla="*/ 211931 h 664368"/>
                <a:gd name="connsiteX33" fmla="*/ 828675 w 2943225"/>
                <a:gd name="connsiteY33" fmla="*/ 211931 h 664368"/>
                <a:gd name="connsiteX34" fmla="*/ 835819 w 2943225"/>
                <a:gd name="connsiteY34" fmla="*/ 219075 h 664368"/>
                <a:gd name="connsiteX35" fmla="*/ 883444 w 2943225"/>
                <a:gd name="connsiteY35" fmla="*/ 219075 h 664368"/>
                <a:gd name="connsiteX36" fmla="*/ 892969 w 2943225"/>
                <a:gd name="connsiteY36" fmla="*/ 238125 h 664368"/>
                <a:gd name="connsiteX37" fmla="*/ 912019 w 2943225"/>
                <a:gd name="connsiteY37" fmla="*/ 245268 h 664368"/>
                <a:gd name="connsiteX38" fmla="*/ 926306 w 2943225"/>
                <a:gd name="connsiteY38" fmla="*/ 250031 h 664368"/>
                <a:gd name="connsiteX39" fmla="*/ 947738 w 2943225"/>
                <a:gd name="connsiteY39" fmla="*/ 257175 h 664368"/>
                <a:gd name="connsiteX40" fmla="*/ 962025 w 2943225"/>
                <a:gd name="connsiteY40" fmla="*/ 261937 h 664368"/>
                <a:gd name="connsiteX41" fmla="*/ 969169 w 2943225"/>
                <a:gd name="connsiteY41" fmla="*/ 264318 h 664368"/>
                <a:gd name="connsiteX42" fmla="*/ 981075 w 2943225"/>
                <a:gd name="connsiteY42" fmla="*/ 266700 h 664368"/>
                <a:gd name="connsiteX43" fmla="*/ 1004888 w 2943225"/>
                <a:gd name="connsiteY43" fmla="*/ 273843 h 664368"/>
                <a:gd name="connsiteX44" fmla="*/ 1023938 w 2943225"/>
                <a:gd name="connsiteY44" fmla="*/ 273843 h 664368"/>
                <a:gd name="connsiteX45" fmla="*/ 1085850 w 2943225"/>
                <a:gd name="connsiteY45" fmla="*/ 273843 h 664368"/>
                <a:gd name="connsiteX46" fmla="*/ 1109663 w 2943225"/>
                <a:gd name="connsiteY46" fmla="*/ 290512 h 664368"/>
                <a:gd name="connsiteX47" fmla="*/ 1126331 w 2943225"/>
                <a:gd name="connsiteY47" fmla="*/ 302418 h 664368"/>
                <a:gd name="connsiteX48" fmla="*/ 1154906 w 2943225"/>
                <a:gd name="connsiteY48" fmla="*/ 302418 h 664368"/>
                <a:gd name="connsiteX49" fmla="*/ 1190625 w 2943225"/>
                <a:gd name="connsiteY49" fmla="*/ 319087 h 664368"/>
                <a:gd name="connsiteX50" fmla="*/ 1190625 w 2943225"/>
                <a:gd name="connsiteY50" fmla="*/ 335756 h 664368"/>
                <a:gd name="connsiteX51" fmla="*/ 1231106 w 2943225"/>
                <a:gd name="connsiteY51" fmla="*/ 335756 h 664368"/>
                <a:gd name="connsiteX52" fmla="*/ 1231106 w 2943225"/>
                <a:gd name="connsiteY52" fmla="*/ 359568 h 664368"/>
                <a:gd name="connsiteX53" fmla="*/ 1312069 w 2943225"/>
                <a:gd name="connsiteY53" fmla="*/ 359568 h 664368"/>
                <a:gd name="connsiteX54" fmla="*/ 1328738 w 2943225"/>
                <a:gd name="connsiteY54" fmla="*/ 373856 h 664368"/>
                <a:gd name="connsiteX55" fmla="*/ 1328738 w 2943225"/>
                <a:gd name="connsiteY55" fmla="*/ 388143 h 664368"/>
                <a:gd name="connsiteX56" fmla="*/ 1357313 w 2943225"/>
                <a:gd name="connsiteY56" fmla="*/ 388143 h 664368"/>
                <a:gd name="connsiteX57" fmla="*/ 1357313 w 2943225"/>
                <a:gd name="connsiteY57" fmla="*/ 402431 h 664368"/>
                <a:gd name="connsiteX58" fmla="*/ 1409700 w 2943225"/>
                <a:gd name="connsiteY58" fmla="*/ 402431 h 664368"/>
                <a:gd name="connsiteX59" fmla="*/ 1464469 w 2943225"/>
                <a:gd name="connsiteY59" fmla="*/ 402431 h 664368"/>
                <a:gd name="connsiteX60" fmla="*/ 1464469 w 2943225"/>
                <a:gd name="connsiteY60" fmla="*/ 428625 h 664368"/>
                <a:gd name="connsiteX61" fmla="*/ 1483519 w 2943225"/>
                <a:gd name="connsiteY61" fmla="*/ 428625 h 664368"/>
                <a:gd name="connsiteX62" fmla="*/ 1483519 w 2943225"/>
                <a:gd name="connsiteY62" fmla="*/ 450056 h 664368"/>
                <a:gd name="connsiteX63" fmla="*/ 1526381 w 2943225"/>
                <a:gd name="connsiteY63" fmla="*/ 450056 h 664368"/>
                <a:gd name="connsiteX64" fmla="*/ 1526381 w 2943225"/>
                <a:gd name="connsiteY64" fmla="*/ 466725 h 664368"/>
                <a:gd name="connsiteX65" fmla="*/ 1576388 w 2943225"/>
                <a:gd name="connsiteY65" fmla="*/ 466725 h 664368"/>
                <a:gd name="connsiteX66" fmla="*/ 1576388 w 2943225"/>
                <a:gd name="connsiteY66" fmla="*/ 478631 h 664368"/>
                <a:gd name="connsiteX67" fmla="*/ 1604963 w 2943225"/>
                <a:gd name="connsiteY67" fmla="*/ 478631 h 664368"/>
                <a:gd name="connsiteX68" fmla="*/ 1604963 w 2943225"/>
                <a:gd name="connsiteY68" fmla="*/ 488156 h 664368"/>
                <a:gd name="connsiteX69" fmla="*/ 1624013 w 2943225"/>
                <a:gd name="connsiteY69" fmla="*/ 488156 h 664368"/>
                <a:gd name="connsiteX70" fmla="*/ 1624013 w 2943225"/>
                <a:gd name="connsiteY70" fmla="*/ 500062 h 664368"/>
                <a:gd name="connsiteX71" fmla="*/ 1662113 w 2943225"/>
                <a:gd name="connsiteY71" fmla="*/ 500062 h 664368"/>
                <a:gd name="connsiteX72" fmla="*/ 1662113 w 2943225"/>
                <a:gd name="connsiteY72" fmla="*/ 511968 h 664368"/>
                <a:gd name="connsiteX73" fmla="*/ 1757363 w 2943225"/>
                <a:gd name="connsiteY73" fmla="*/ 511968 h 664368"/>
                <a:gd name="connsiteX74" fmla="*/ 1757363 w 2943225"/>
                <a:gd name="connsiteY74" fmla="*/ 528637 h 664368"/>
                <a:gd name="connsiteX75" fmla="*/ 1781175 w 2943225"/>
                <a:gd name="connsiteY75" fmla="*/ 528637 h 664368"/>
                <a:gd name="connsiteX76" fmla="*/ 1781175 w 2943225"/>
                <a:gd name="connsiteY76" fmla="*/ 540543 h 664368"/>
                <a:gd name="connsiteX77" fmla="*/ 1902619 w 2943225"/>
                <a:gd name="connsiteY77" fmla="*/ 540543 h 664368"/>
                <a:gd name="connsiteX78" fmla="*/ 1902619 w 2943225"/>
                <a:gd name="connsiteY78" fmla="*/ 557212 h 664368"/>
                <a:gd name="connsiteX79" fmla="*/ 1921669 w 2943225"/>
                <a:gd name="connsiteY79" fmla="*/ 557212 h 664368"/>
                <a:gd name="connsiteX80" fmla="*/ 1921669 w 2943225"/>
                <a:gd name="connsiteY80" fmla="*/ 569118 h 664368"/>
                <a:gd name="connsiteX81" fmla="*/ 1971675 w 2943225"/>
                <a:gd name="connsiteY81" fmla="*/ 569118 h 664368"/>
                <a:gd name="connsiteX82" fmla="*/ 1971675 w 2943225"/>
                <a:gd name="connsiteY82" fmla="*/ 583406 h 664368"/>
                <a:gd name="connsiteX83" fmla="*/ 2214563 w 2943225"/>
                <a:gd name="connsiteY83" fmla="*/ 583406 h 664368"/>
                <a:gd name="connsiteX84" fmla="*/ 2214563 w 2943225"/>
                <a:gd name="connsiteY84" fmla="*/ 607218 h 664368"/>
                <a:gd name="connsiteX85" fmla="*/ 2235994 w 2943225"/>
                <a:gd name="connsiteY85" fmla="*/ 607218 h 664368"/>
                <a:gd name="connsiteX86" fmla="*/ 2235994 w 2943225"/>
                <a:gd name="connsiteY86" fmla="*/ 635793 h 664368"/>
                <a:gd name="connsiteX87" fmla="*/ 2338388 w 2943225"/>
                <a:gd name="connsiteY87" fmla="*/ 635793 h 664368"/>
                <a:gd name="connsiteX88" fmla="*/ 2338388 w 2943225"/>
                <a:gd name="connsiteY88" fmla="*/ 664368 h 664368"/>
                <a:gd name="connsiteX89" fmla="*/ 2943225 w 2943225"/>
                <a:gd name="connsiteY89" fmla="*/ 664368 h 664368"/>
                <a:gd name="connsiteX90" fmla="*/ 2943225 w 2943225"/>
                <a:gd name="connsiteY90" fmla="*/ 664368 h 664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2943225" h="664368">
                  <a:moveTo>
                    <a:pt x="0" y="0"/>
                  </a:moveTo>
                  <a:lnTo>
                    <a:pt x="0" y="0"/>
                  </a:lnTo>
                  <a:cubicBezTo>
                    <a:pt x="12700" y="794"/>
                    <a:pt x="25419" y="1324"/>
                    <a:pt x="38100" y="2381"/>
                  </a:cubicBezTo>
                  <a:cubicBezTo>
                    <a:pt x="44477" y="2912"/>
                    <a:pt x="50756" y="4490"/>
                    <a:pt x="57150" y="4762"/>
                  </a:cubicBezTo>
                  <a:cubicBezTo>
                    <a:pt x="88089" y="6078"/>
                    <a:pt x="119063" y="6349"/>
                    <a:pt x="150019" y="7143"/>
                  </a:cubicBezTo>
                  <a:cubicBezTo>
                    <a:pt x="152400" y="7937"/>
                    <a:pt x="154702" y="9033"/>
                    <a:pt x="157163" y="9525"/>
                  </a:cubicBezTo>
                  <a:cubicBezTo>
                    <a:pt x="183006" y="14694"/>
                    <a:pt x="186453" y="14352"/>
                    <a:pt x="211931" y="16668"/>
                  </a:cubicBezTo>
                  <a:cubicBezTo>
                    <a:pt x="222996" y="19435"/>
                    <a:pt x="218183" y="19050"/>
                    <a:pt x="226219" y="19050"/>
                  </a:cubicBezTo>
                  <a:lnTo>
                    <a:pt x="226219" y="38100"/>
                  </a:lnTo>
                  <a:lnTo>
                    <a:pt x="257175" y="47625"/>
                  </a:lnTo>
                  <a:lnTo>
                    <a:pt x="276225" y="54768"/>
                  </a:lnTo>
                  <a:cubicBezTo>
                    <a:pt x="284823" y="57895"/>
                    <a:pt x="281420" y="55201"/>
                    <a:pt x="285750" y="59531"/>
                  </a:cubicBezTo>
                  <a:lnTo>
                    <a:pt x="357188" y="59531"/>
                  </a:lnTo>
                  <a:lnTo>
                    <a:pt x="364331" y="69056"/>
                  </a:lnTo>
                  <a:lnTo>
                    <a:pt x="414338" y="69056"/>
                  </a:lnTo>
                  <a:lnTo>
                    <a:pt x="447675" y="78581"/>
                  </a:lnTo>
                  <a:lnTo>
                    <a:pt x="447675" y="90487"/>
                  </a:lnTo>
                  <a:lnTo>
                    <a:pt x="483394" y="90487"/>
                  </a:lnTo>
                  <a:lnTo>
                    <a:pt x="483394" y="107156"/>
                  </a:lnTo>
                  <a:lnTo>
                    <a:pt x="519113" y="107156"/>
                  </a:lnTo>
                  <a:lnTo>
                    <a:pt x="538163" y="123825"/>
                  </a:lnTo>
                  <a:lnTo>
                    <a:pt x="585788" y="123825"/>
                  </a:lnTo>
                  <a:lnTo>
                    <a:pt x="585788" y="145256"/>
                  </a:lnTo>
                  <a:lnTo>
                    <a:pt x="609600" y="145256"/>
                  </a:lnTo>
                  <a:lnTo>
                    <a:pt x="609600" y="157162"/>
                  </a:lnTo>
                  <a:lnTo>
                    <a:pt x="707231" y="157162"/>
                  </a:lnTo>
                  <a:lnTo>
                    <a:pt x="707231" y="178593"/>
                  </a:lnTo>
                  <a:lnTo>
                    <a:pt x="719138" y="178593"/>
                  </a:lnTo>
                  <a:lnTo>
                    <a:pt x="719138" y="190500"/>
                  </a:lnTo>
                  <a:lnTo>
                    <a:pt x="752475" y="190500"/>
                  </a:lnTo>
                  <a:lnTo>
                    <a:pt x="752475" y="204787"/>
                  </a:lnTo>
                  <a:lnTo>
                    <a:pt x="790575" y="204787"/>
                  </a:lnTo>
                  <a:lnTo>
                    <a:pt x="790575" y="211931"/>
                  </a:lnTo>
                  <a:lnTo>
                    <a:pt x="828675" y="211931"/>
                  </a:lnTo>
                  <a:lnTo>
                    <a:pt x="835819" y="219075"/>
                  </a:lnTo>
                  <a:lnTo>
                    <a:pt x="883444" y="219075"/>
                  </a:lnTo>
                  <a:lnTo>
                    <a:pt x="892969" y="238125"/>
                  </a:lnTo>
                  <a:lnTo>
                    <a:pt x="912019" y="245268"/>
                  </a:lnTo>
                  <a:cubicBezTo>
                    <a:pt x="916747" y="246956"/>
                    <a:pt x="921544" y="248443"/>
                    <a:pt x="926306" y="250031"/>
                  </a:cubicBezTo>
                  <a:lnTo>
                    <a:pt x="947738" y="257175"/>
                  </a:lnTo>
                  <a:lnTo>
                    <a:pt x="962025" y="261937"/>
                  </a:lnTo>
                  <a:cubicBezTo>
                    <a:pt x="964406" y="262731"/>
                    <a:pt x="966708" y="263826"/>
                    <a:pt x="969169" y="264318"/>
                  </a:cubicBezTo>
                  <a:cubicBezTo>
                    <a:pt x="973138" y="265112"/>
                    <a:pt x="977170" y="265635"/>
                    <a:pt x="981075" y="266700"/>
                  </a:cubicBezTo>
                  <a:cubicBezTo>
                    <a:pt x="984600" y="267661"/>
                    <a:pt x="999533" y="273397"/>
                    <a:pt x="1004888" y="273843"/>
                  </a:cubicBezTo>
                  <a:cubicBezTo>
                    <a:pt x="1011216" y="274370"/>
                    <a:pt x="1017588" y="273843"/>
                    <a:pt x="1023938" y="273843"/>
                  </a:cubicBezTo>
                  <a:lnTo>
                    <a:pt x="1085850" y="273843"/>
                  </a:lnTo>
                  <a:lnTo>
                    <a:pt x="1109663" y="290512"/>
                  </a:lnTo>
                  <a:lnTo>
                    <a:pt x="1126331" y="302418"/>
                  </a:lnTo>
                  <a:lnTo>
                    <a:pt x="1154906" y="302418"/>
                  </a:lnTo>
                  <a:lnTo>
                    <a:pt x="1190625" y="319087"/>
                  </a:lnTo>
                  <a:lnTo>
                    <a:pt x="1190625" y="335756"/>
                  </a:lnTo>
                  <a:lnTo>
                    <a:pt x="1231106" y="335756"/>
                  </a:lnTo>
                  <a:lnTo>
                    <a:pt x="1231106" y="359568"/>
                  </a:lnTo>
                  <a:lnTo>
                    <a:pt x="1312069" y="359568"/>
                  </a:lnTo>
                  <a:lnTo>
                    <a:pt x="1328738" y="373856"/>
                  </a:lnTo>
                  <a:lnTo>
                    <a:pt x="1328738" y="388143"/>
                  </a:lnTo>
                  <a:lnTo>
                    <a:pt x="1357313" y="388143"/>
                  </a:lnTo>
                  <a:lnTo>
                    <a:pt x="1357313" y="402431"/>
                  </a:lnTo>
                  <a:lnTo>
                    <a:pt x="1409700" y="402431"/>
                  </a:lnTo>
                  <a:lnTo>
                    <a:pt x="1464469" y="402431"/>
                  </a:lnTo>
                  <a:lnTo>
                    <a:pt x="1464469" y="428625"/>
                  </a:lnTo>
                  <a:lnTo>
                    <a:pt x="1483519" y="428625"/>
                  </a:lnTo>
                  <a:lnTo>
                    <a:pt x="1483519" y="450056"/>
                  </a:lnTo>
                  <a:lnTo>
                    <a:pt x="1526381" y="450056"/>
                  </a:lnTo>
                  <a:lnTo>
                    <a:pt x="1526381" y="466725"/>
                  </a:lnTo>
                  <a:lnTo>
                    <a:pt x="1576388" y="466725"/>
                  </a:lnTo>
                  <a:lnTo>
                    <a:pt x="1576388" y="478631"/>
                  </a:lnTo>
                  <a:lnTo>
                    <a:pt x="1604963" y="478631"/>
                  </a:lnTo>
                  <a:lnTo>
                    <a:pt x="1604963" y="488156"/>
                  </a:lnTo>
                  <a:lnTo>
                    <a:pt x="1624013" y="488156"/>
                  </a:lnTo>
                  <a:lnTo>
                    <a:pt x="1624013" y="500062"/>
                  </a:lnTo>
                  <a:lnTo>
                    <a:pt x="1662113" y="500062"/>
                  </a:lnTo>
                  <a:lnTo>
                    <a:pt x="1662113" y="511968"/>
                  </a:lnTo>
                  <a:lnTo>
                    <a:pt x="1757363" y="511968"/>
                  </a:lnTo>
                  <a:lnTo>
                    <a:pt x="1757363" y="528637"/>
                  </a:lnTo>
                  <a:lnTo>
                    <a:pt x="1781175" y="528637"/>
                  </a:lnTo>
                  <a:lnTo>
                    <a:pt x="1781175" y="540543"/>
                  </a:lnTo>
                  <a:lnTo>
                    <a:pt x="1902619" y="540543"/>
                  </a:lnTo>
                  <a:lnTo>
                    <a:pt x="1902619" y="557212"/>
                  </a:lnTo>
                  <a:lnTo>
                    <a:pt x="1921669" y="557212"/>
                  </a:lnTo>
                  <a:lnTo>
                    <a:pt x="1921669" y="569118"/>
                  </a:lnTo>
                  <a:lnTo>
                    <a:pt x="1971675" y="569118"/>
                  </a:lnTo>
                  <a:lnTo>
                    <a:pt x="1971675" y="583406"/>
                  </a:lnTo>
                  <a:lnTo>
                    <a:pt x="2214563" y="583406"/>
                  </a:lnTo>
                  <a:lnTo>
                    <a:pt x="2214563" y="607218"/>
                  </a:lnTo>
                  <a:lnTo>
                    <a:pt x="2235994" y="607218"/>
                  </a:lnTo>
                  <a:lnTo>
                    <a:pt x="2235994" y="635793"/>
                  </a:lnTo>
                  <a:lnTo>
                    <a:pt x="2338388" y="635793"/>
                  </a:lnTo>
                  <a:lnTo>
                    <a:pt x="2338388" y="664368"/>
                  </a:lnTo>
                  <a:lnTo>
                    <a:pt x="2943225" y="664368"/>
                  </a:lnTo>
                  <a:lnTo>
                    <a:pt x="2943225" y="664368"/>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Forme libre : forme 5">
              <a:extLst>
                <a:ext uri="{FF2B5EF4-FFF2-40B4-BE49-F238E27FC236}">
                  <a16:creationId xmlns:a16="http://schemas.microsoft.com/office/drawing/2014/main" id="{32D70DD5-1346-4FD1-A401-E0C034790E23}"/>
                </a:ext>
              </a:extLst>
            </p:cNvPr>
            <p:cNvSpPr/>
            <p:nvPr/>
          </p:nvSpPr>
          <p:spPr>
            <a:xfrm>
              <a:off x="1257300" y="2012156"/>
              <a:ext cx="2817019" cy="1164432"/>
            </a:xfrm>
            <a:custGeom>
              <a:avLst/>
              <a:gdLst>
                <a:gd name="connsiteX0" fmla="*/ 0 w 2817019"/>
                <a:gd name="connsiteY0" fmla="*/ 0 h 1164432"/>
                <a:gd name="connsiteX1" fmla="*/ 157163 w 2817019"/>
                <a:gd name="connsiteY1" fmla="*/ 0 h 1164432"/>
                <a:gd name="connsiteX2" fmla="*/ 157163 w 2817019"/>
                <a:gd name="connsiteY2" fmla="*/ 33338 h 1164432"/>
                <a:gd name="connsiteX3" fmla="*/ 195263 w 2817019"/>
                <a:gd name="connsiteY3" fmla="*/ 33338 h 1164432"/>
                <a:gd name="connsiteX4" fmla="*/ 195263 w 2817019"/>
                <a:gd name="connsiteY4" fmla="*/ 42863 h 1164432"/>
                <a:gd name="connsiteX5" fmla="*/ 219075 w 2817019"/>
                <a:gd name="connsiteY5" fmla="*/ 42863 h 1164432"/>
                <a:gd name="connsiteX6" fmla="*/ 219075 w 2817019"/>
                <a:gd name="connsiteY6" fmla="*/ 57150 h 1164432"/>
                <a:gd name="connsiteX7" fmla="*/ 242888 w 2817019"/>
                <a:gd name="connsiteY7" fmla="*/ 57150 h 1164432"/>
                <a:gd name="connsiteX8" fmla="*/ 242888 w 2817019"/>
                <a:gd name="connsiteY8" fmla="*/ 78582 h 1164432"/>
                <a:gd name="connsiteX9" fmla="*/ 266700 w 2817019"/>
                <a:gd name="connsiteY9" fmla="*/ 78582 h 1164432"/>
                <a:gd name="connsiteX10" fmla="*/ 266700 w 2817019"/>
                <a:gd name="connsiteY10" fmla="*/ 90488 h 1164432"/>
                <a:gd name="connsiteX11" fmla="*/ 319088 w 2817019"/>
                <a:gd name="connsiteY11" fmla="*/ 90488 h 1164432"/>
                <a:gd name="connsiteX12" fmla="*/ 330994 w 2817019"/>
                <a:gd name="connsiteY12" fmla="*/ 119063 h 1164432"/>
                <a:gd name="connsiteX13" fmla="*/ 352425 w 2817019"/>
                <a:gd name="connsiteY13" fmla="*/ 119063 h 1164432"/>
                <a:gd name="connsiteX14" fmla="*/ 352425 w 2817019"/>
                <a:gd name="connsiteY14" fmla="*/ 140494 h 1164432"/>
                <a:gd name="connsiteX15" fmla="*/ 383381 w 2817019"/>
                <a:gd name="connsiteY15" fmla="*/ 140494 h 1164432"/>
                <a:gd name="connsiteX16" fmla="*/ 397669 w 2817019"/>
                <a:gd name="connsiteY16" fmla="*/ 157163 h 1164432"/>
                <a:gd name="connsiteX17" fmla="*/ 428625 w 2817019"/>
                <a:gd name="connsiteY17" fmla="*/ 157163 h 1164432"/>
                <a:gd name="connsiteX18" fmla="*/ 461963 w 2817019"/>
                <a:gd name="connsiteY18" fmla="*/ 190500 h 1164432"/>
                <a:gd name="connsiteX19" fmla="*/ 461963 w 2817019"/>
                <a:gd name="connsiteY19" fmla="*/ 230982 h 1164432"/>
                <a:gd name="connsiteX20" fmla="*/ 545306 w 2817019"/>
                <a:gd name="connsiteY20" fmla="*/ 230982 h 1164432"/>
                <a:gd name="connsiteX21" fmla="*/ 561975 w 2817019"/>
                <a:gd name="connsiteY21" fmla="*/ 252413 h 1164432"/>
                <a:gd name="connsiteX22" fmla="*/ 585788 w 2817019"/>
                <a:gd name="connsiteY22" fmla="*/ 252413 h 1164432"/>
                <a:gd name="connsiteX23" fmla="*/ 602456 w 2817019"/>
                <a:gd name="connsiteY23" fmla="*/ 261938 h 1164432"/>
                <a:gd name="connsiteX24" fmla="*/ 602456 w 2817019"/>
                <a:gd name="connsiteY24" fmla="*/ 285750 h 1164432"/>
                <a:gd name="connsiteX25" fmla="*/ 707231 w 2817019"/>
                <a:gd name="connsiteY25" fmla="*/ 285750 h 1164432"/>
                <a:gd name="connsiteX26" fmla="*/ 719138 w 2817019"/>
                <a:gd name="connsiteY26" fmla="*/ 295275 h 1164432"/>
                <a:gd name="connsiteX27" fmla="*/ 750094 w 2817019"/>
                <a:gd name="connsiteY27" fmla="*/ 295275 h 1164432"/>
                <a:gd name="connsiteX28" fmla="*/ 762000 w 2817019"/>
                <a:gd name="connsiteY28" fmla="*/ 316707 h 1164432"/>
                <a:gd name="connsiteX29" fmla="*/ 812006 w 2817019"/>
                <a:gd name="connsiteY29" fmla="*/ 316707 h 1164432"/>
                <a:gd name="connsiteX30" fmla="*/ 826294 w 2817019"/>
                <a:gd name="connsiteY30" fmla="*/ 352425 h 1164432"/>
                <a:gd name="connsiteX31" fmla="*/ 847725 w 2817019"/>
                <a:gd name="connsiteY31" fmla="*/ 352425 h 1164432"/>
                <a:gd name="connsiteX32" fmla="*/ 1012031 w 2817019"/>
                <a:gd name="connsiteY32" fmla="*/ 492919 h 1164432"/>
                <a:gd name="connsiteX33" fmla="*/ 1064419 w 2817019"/>
                <a:gd name="connsiteY33" fmla="*/ 492919 h 1164432"/>
                <a:gd name="connsiteX34" fmla="*/ 1083469 w 2817019"/>
                <a:gd name="connsiteY34" fmla="*/ 528638 h 1164432"/>
                <a:gd name="connsiteX35" fmla="*/ 1150144 w 2817019"/>
                <a:gd name="connsiteY35" fmla="*/ 528638 h 1164432"/>
                <a:gd name="connsiteX36" fmla="*/ 1166813 w 2817019"/>
                <a:gd name="connsiteY36" fmla="*/ 542925 h 1164432"/>
                <a:gd name="connsiteX37" fmla="*/ 1166813 w 2817019"/>
                <a:gd name="connsiteY37" fmla="*/ 581025 h 1164432"/>
                <a:gd name="connsiteX38" fmla="*/ 1209675 w 2817019"/>
                <a:gd name="connsiteY38" fmla="*/ 602457 h 1164432"/>
                <a:gd name="connsiteX39" fmla="*/ 1247775 w 2817019"/>
                <a:gd name="connsiteY39" fmla="*/ 602457 h 1164432"/>
                <a:gd name="connsiteX40" fmla="*/ 1278731 w 2817019"/>
                <a:gd name="connsiteY40" fmla="*/ 616744 h 1164432"/>
                <a:gd name="connsiteX41" fmla="*/ 1278731 w 2817019"/>
                <a:gd name="connsiteY41" fmla="*/ 640557 h 1164432"/>
                <a:gd name="connsiteX42" fmla="*/ 1404938 w 2817019"/>
                <a:gd name="connsiteY42" fmla="*/ 640557 h 1164432"/>
                <a:gd name="connsiteX43" fmla="*/ 1404938 w 2817019"/>
                <a:gd name="connsiteY43" fmla="*/ 659607 h 1164432"/>
                <a:gd name="connsiteX44" fmla="*/ 1495425 w 2817019"/>
                <a:gd name="connsiteY44" fmla="*/ 659607 h 1164432"/>
                <a:gd name="connsiteX45" fmla="*/ 1495425 w 2817019"/>
                <a:gd name="connsiteY45" fmla="*/ 676275 h 1164432"/>
                <a:gd name="connsiteX46" fmla="*/ 1578769 w 2817019"/>
                <a:gd name="connsiteY46" fmla="*/ 676275 h 1164432"/>
                <a:gd name="connsiteX47" fmla="*/ 1578769 w 2817019"/>
                <a:gd name="connsiteY47" fmla="*/ 690563 h 1164432"/>
                <a:gd name="connsiteX48" fmla="*/ 1678781 w 2817019"/>
                <a:gd name="connsiteY48" fmla="*/ 690563 h 1164432"/>
                <a:gd name="connsiteX49" fmla="*/ 1678781 w 2817019"/>
                <a:gd name="connsiteY49" fmla="*/ 711994 h 1164432"/>
                <a:gd name="connsiteX50" fmla="*/ 1812131 w 2817019"/>
                <a:gd name="connsiteY50" fmla="*/ 711994 h 1164432"/>
                <a:gd name="connsiteX51" fmla="*/ 1812131 w 2817019"/>
                <a:gd name="connsiteY51" fmla="*/ 740569 h 1164432"/>
                <a:gd name="connsiteX52" fmla="*/ 1976438 w 2817019"/>
                <a:gd name="connsiteY52" fmla="*/ 740569 h 1164432"/>
                <a:gd name="connsiteX53" fmla="*/ 1976438 w 2817019"/>
                <a:gd name="connsiteY53" fmla="*/ 764382 h 1164432"/>
                <a:gd name="connsiteX54" fmla="*/ 2028825 w 2817019"/>
                <a:gd name="connsiteY54" fmla="*/ 764382 h 1164432"/>
                <a:gd name="connsiteX55" fmla="*/ 2028825 w 2817019"/>
                <a:gd name="connsiteY55" fmla="*/ 809625 h 1164432"/>
                <a:gd name="connsiteX56" fmla="*/ 2264569 w 2817019"/>
                <a:gd name="connsiteY56" fmla="*/ 809625 h 1164432"/>
                <a:gd name="connsiteX57" fmla="*/ 2264569 w 2817019"/>
                <a:gd name="connsiteY57" fmla="*/ 866775 h 1164432"/>
                <a:gd name="connsiteX58" fmla="*/ 2295525 w 2817019"/>
                <a:gd name="connsiteY58" fmla="*/ 866775 h 1164432"/>
                <a:gd name="connsiteX59" fmla="*/ 2295525 w 2817019"/>
                <a:gd name="connsiteY59" fmla="*/ 933450 h 1164432"/>
                <a:gd name="connsiteX60" fmla="*/ 2416969 w 2817019"/>
                <a:gd name="connsiteY60" fmla="*/ 933450 h 1164432"/>
                <a:gd name="connsiteX61" fmla="*/ 2416969 w 2817019"/>
                <a:gd name="connsiteY61" fmla="*/ 1026319 h 1164432"/>
                <a:gd name="connsiteX62" fmla="*/ 2574131 w 2817019"/>
                <a:gd name="connsiteY62" fmla="*/ 1026319 h 1164432"/>
                <a:gd name="connsiteX63" fmla="*/ 2574131 w 2817019"/>
                <a:gd name="connsiteY63" fmla="*/ 1164432 h 1164432"/>
                <a:gd name="connsiteX64" fmla="*/ 2817019 w 2817019"/>
                <a:gd name="connsiteY64" fmla="*/ 1164432 h 1164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817019" h="1164432">
                  <a:moveTo>
                    <a:pt x="0" y="0"/>
                  </a:moveTo>
                  <a:lnTo>
                    <a:pt x="157163" y="0"/>
                  </a:lnTo>
                  <a:lnTo>
                    <a:pt x="157163" y="33338"/>
                  </a:lnTo>
                  <a:lnTo>
                    <a:pt x="195263" y="33338"/>
                  </a:lnTo>
                  <a:lnTo>
                    <a:pt x="195263" y="42863"/>
                  </a:lnTo>
                  <a:lnTo>
                    <a:pt x="219075" y="42863"/>
                  </a:lnTo>
                  <a:lnTo>
                    <a:pt x="219075" y="57150"/>
                  </a:lnTo>
                  <a:lnTo>
                    <a:pt x="242888" y="57150"/>
                  </a:lnTo>
                  <a:lnTo>
                    <a:pt x="242888" y="78582"/>
                  </a:lnTo>
                  <a:lnTo>
                    <a:pt x="266700" y="78582"/>
                  </a:lnTo>
                  <a:lnTo>
                    <a:pt x="266700" y="90488"/>
                  </a:lnTo>
                  <a:lnTo>
                    <a:pt x="319088" y="90488"/>
                  </a:lnTo>
                  <a:lnTo>
                    <a:pt x="330994" y="119063"/>
                  </a:lnTo>
                  <a:lnTo>
                    <a:pt x="352425" y="119063"/>
                  </a:lnTo>
                  <a:lnTo>
                    <a:pt x="352425" y="140494"/>
                  </a:lnTo>
                  <a:lnTo>
                    <a:pt x="383381" y="140494"/>
                  </a:lnTo>
                  <a:lnTo>
                    <a:pt x="397669" y="157163"/>
                  </a:lnTo>
                  <a:lnTo>
                    <a:pt x="428625" y="157163"/>
                  </a:lnTo>
                  <a:lnTo>
                    <a:pt x="461963" y="190500"/>
                  </a:lnTo>
                  <a:lnTo>
                    <a:pt x="461963" y="230982"/>
                  </a:lnTo>
                  <a:lnTo>
                    <a:pt x="545306" y="230982"/>
                  </a:lnTo>
                  <a:lnTo>
                    <a:pt x="561975" y="252413"/>
                  </a:lnTo>
                  <a:lnTo>
                    <a:pt x="585788" y="252413"/>
                  </a:lnTo>
                  <a:lnTo>
                    <a:pt x="602456" y="261938"/>
                  </a:lnTo>
                  <a:lnTo>
                    <a:pt x="602456" y="285750"/>
                  </a:lnTo>
                  <a:lnTo>
                    <a:pt x="707231" y="285750"/>
                  </a:lnTo>
                  <a:lnTo>
                    <a:pt x="719138" y="295275"/>
                  </a:lnTo>
                  <a:lnTo>
                    <a:pt x="750094" y="295275"/>
                  </a:lnTo>
                  <a:lnTo>
                    <a:pt x="762000" y="316707"/>
                  </a:lnTo>
                  <a:lnTo>
                    <a:pt x="812006" y="316707"/>
                  </a:lnTo>
                  <a:lnTo>
                    <a:pt x="826294" y="352425"/>
                  </a:lnTo>
                  <a:lnTo>
                    <a:pt x="847725" y="352425"/>
                  </a:lnTo>
                  <a:lnTo>
                    <a:pt x="1012031" y="492919"/>
                  </a:lnTo>
                  <a:lnTo>
                    <a:pt x="1064419" y="492919"/>
                  </a:lnTo>
                  <a:lnTo>
                    <a:pt x="1083469" y="528638"/>
                  </a:lnTo>
                  <a:lnTo>
                    <a:pt x="1150144" y="528638"/>
                  </a:lnTo>
                  <a:lnTo>
                    <a:pt x="1166813" y="542925"/>
                  </a:lnTo>
                  <a:lnTo>
                    <a:pt x="1166813" y="581025"/>
                  </a:lnTo>
                  <a:lnTo>
                    <a:pt x="1209675" y="602457"/>
                  </a:lnTo>
                  <a:lnTo>
                    <a:pt x="1247775" y="602457"/>
                  </a:lnTo>
                  <a:lnTo>
                    <a:pt x="1278731" y="616744"/>
                  </a:lnTo>
                  <a:lnTo>
                    <a:pt x="1278731" y="640557"/>
                  </a:lnTo>
                  <a:lnTo>
                    <a:pt x="1404938" y="640557"/>
                  </a:lnTo>
                  <a:lnTo>
                    <a:pt x="1404938" y="659607"/>
                  </a:lnTo>
                  <a:lnTo>
                    <a:pt x="1495425" y="659607"/>
                  </a:lnTo>
                  <a:lnTo>
                    <a:pt x="1495425" y="676275"/>
                  </a:lnTo>
                  <a:lnTo>
                    <a:pt x="1578769" y="676275"/>
                  </a:lnTo>
                  <a:lnTo>
                    <a:pt x="1578769" y="690563"/>
                  </a:lnTo>
                  <a:lnTo>
                    <a:pt x="1678781" y="690563"/>
                  </a:lnTo>
                  <a:lnTo>
                    <a:pt x="1678781" y="711994"/>
                  </a:lnTo>
                  <a:lnTo>
                    <a:pt x="1812131" y="711994"/>
                  </a:lnTo>
                  <a:lnTo>
                    <a:pt x="1812131" y="740569"/>
                  </a:lnTo>
                  <a:lnTo>
                    <a:pt x="1976438" y="740569"/>
                  </a:lnTo>
                  <a:lnTo>
                    <a:pt x="1976438" y="764382"/>
                  </a:lnTo>
                  <a:lnTo>
                    <a:pt x="2028825" y="764382"/>
                  </a:lnTo>
                  <a:lnTo>
                    <a:pt x="2028825" y="809625"/>
                  </a:lnTo>
                  <a:lnTo>
                    <a:pt x="2264569" y="809625"/>
                  </a:lnTo>
                  <a:lnTo>
                    <a:pt x="2264569" y="866775"/>
                  </a:lnTo>
                  <a:lnTo>
                    <a:pt x="2295525" y="866775"/>
                  </a:lnTo>
                  <a:lnTo>
                    <a:pt x="2295525" y="933450"/>
                  </a:lnTo>
                  <a:lnTo>
                    <a:pt x="2416969" y="933450"/>
                  </a:lnTo>
                  <a:lnTo>
                    <a:pt x="2416969" y="1026319"/>
                  </a:lnTo>
                  <a:lnTo>
                    <a:pt x="2574131" y="1026319"/>
                  </a:lnTo>
                  <a:lnTo>
                    <a:pt x="2574131" y="1164432"/>
                  </a:lnTo>
                  <a:lnTo>
                    <a:pt x="2817019" y="1164432"/>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49" name="Groupe 48">
            <a:extLst>
              <a:ext uri="{FF2B5EF4-FFF2-40B4-BE49-F238E27FC236}">
                <a16:creationId xmlns:a16="http://schemas.microsoft.com/office/drawing/2014/main" id="{111DB41D-6009-4C5E-B115-121BDE6EBAB5}"/>
              </a:ext>
            </a:extLst>
          </p:cNvPr>
          <p:cNvGrpSpPr/>
          <p:nvPr/>
        </p:nvGrpSpPr>
        <p:grpSpPr>
          <a:xfrm>
            <a:off x="5424298" y="2043978"/>
            <a:ext cx="2805301" cy="1676400"/>
            <a:chOff x="4845844" y="2033588"/>
            <a:chExt cx="2621756" cy="1676400"/>
          </a:xfrm>
        </p:grpSpPr>
        <p:sp>
          <p:nvSpPr>
            <p:cNvPr id="47" name="Forme libre : forme 46">
              <a:extLst>
                <a:ext uri="{FF2B5EF4-FFF2-40B4-BE49-F238E27FC236}">
                  <a16:creationId xmlns:a16="http://schemas.microsoft.com/office/drawing/2014/main" id="{C89D95F5-7A9D-4B56-9282-33FC16ABC47E}"/>
                </a:ext>
              </a:extLst>
            </p:cNvPr>
            <p:cNvSpPr/>
            <p:nvPr/>
          </p:nvSpPr>
          <p:spPr>
            <a:xfrm>
              <a:off x="4845844" y="2035969"/>
              <a:ext cx="2621756" cy="1309687"/>
            </a:xfrm>
            <a:custGeom>
              <a:avLst/>
              <a:gdLst>
                <a:gd name="connsiteX0" fmla="*/ 0 w 2621756"/>
                <a:gd name="connsiteY0" fmla="*/ 0 h 1309687"/>
                <a:gd name="connsiteX1" fmla="*/ 64294 w 2621756"/>
                <a:gd name="connsiteY1" fmla="*/ 0 h 1309687"/>
                <a:gd name="connsiteX2" fmla="*/ 92869 w 2621756"/>
                <a:gd name="connsiteY2" fmla="*/ 4762 h 1309687"/>
                <a:gd name="connsiteX3" fmla="*/ 121444 w 2621756"/>
                <a:gd name="connsiteY3" fmla="*/ 16669 h 1309687"/>
                <a:gd name="connsiteX4" fmla="*/ 135731 w 2621756"/>
                <a:gd name="connsiteY4" fmla="*/ 21431 h 1309687"/>
                <a:gd name="connsiteX5" fmla="*/ 142875 w 2621756"/>
                <a:gd name="connsiteY5" fmla="*/ 26194 h 1309687"/>
                <a:gd name="connsiteX6" fmla="*/ 145256 w 2621756"/>
                <a:gd name="connsiteY6" fmla="*/ 33337 h 1309687"/>
                <a:gd name="connsiteX7" fmla="*/ 150019 w 2621756"/>
                <a:gd name="connsiteY7" fmla="*/ 40481 h 1309687"/>
                <a:gd name="connsiteX8" fmla="*/ 152400 w 2621756"/>
                <a:gd name="connsiteY8" fmla="*/ 50006 h 1309687"/>
                <a:gd name="connsiteX9" fmla="*/ 214312 w 2621756"/>
                <a:gd name="connsiteY9" fmla="*/ 50006 h 1309687"/>
                <a:gd name="connsiteX10" fmla="*/ 226219 w 2621756"/>
                <a:gd name="connsiteY10" fmla="*/ 88106 h 1309687"/>
                <a:gd name="connsiteX11" fmla="*/ 230981 w 2621756"/>
                <a:gd name="connsiteY11" fmla="*/ 109537 h 1309687"/>
                <a:gd name="connsiteX12" fmla="*/ 233362 w 2621756"/>
                <a:gd name="connsiteY12" fmla="*/ 116681 h 1309687"/>
                <a:gd name="connsiteX13" fmla="*/ 238125 w 2621756"/>
                <a:gd name="connsiteY13" fmla="*/ 123825 h 1309687"/>
                <a:gd name="connsiteX14" fmla="*/ 245269 w 2621756"/>
                <a:gd name="connsiteY14" fmla="*/ 154781 h 1309687"/>
                <a:gd name="connsiteX15" fmla="*/ 250031 w 2621756"/>
                <a:gd name="connsiteY15" fmla="*/ 178594 h 1309687"/>
                <a:gd name="connsiteX16" fmla="*/ 254794 w 2621756"/>
                <a:gd name="connsiteY16" fmla="*/ 221456 h 1309687"/>
                <a:gd name="connsiteX17" fmla="*/ 257175 w 2621756"/>
                <a:gd name="connsiteY17" fmla="*/ 228600 h 1309687"/>
                <a:gd name="connsiteX18" fmla="*/ 261937 w 2621756"/>
                <a:gd name="connsiteY18" fmla="*/ 254794 h 1309687"/>
                <a:gd name="connsiteX19" fmla="*/ 266700 w 2621756"/>
                <a:gd name="connsiteY19" fmla="*/ 261937 h 1309687"/>
                <a:gd name="connsiteX20" fmla="*/ 278606 w 2621756"/>
                <a:gd name="connsiteY20" fmla="*/ 280987 h 1309687"/>
                <a:gd name="connsiteX21" fmla="*/ 285750 w 2621756"/>
                <a:gd name="connsiteY21" fmla="*/ 295275 h 1309687"/>
                <a:gd name="connsiteX22" fmla="*/ 295275 w 2621756"/>
                <a:gd name="connsiteY22" fmla="*/ 304800 h 1309687"/>
                <a:gd name="connsiteX23" fmla="*/ 364331 w 2621756"/>
                <a:gd name="connsiteY23" fmla="*/ 304800 h 1309687"/>
                <a:gd name="connsiteX24" fmla="*/ 376237 w 2621756"/>
                <a:gd name="connsiteY24" fmla="*/ 316706 h 1309687"/>
                <a:gd name="connsiteX25" fmla="*/ 442912 w 2621756"/>
                <a:gd name="connsiteY25" fmla="*/ 316706 h 1309687"/>
                <a:gd name="connsiteX26" fmla="*/ 466725 w 2621756"/>
                <a:gd name="connsiteY26" fmla="*/ 333375 h 1309687"/>
                <a:gd name="connsiteX27" fmla="*/ 476250 w 2621756"/>
                <a:gd name="connsiteY27" fmla="*/ 352425 h 1309687"/>
                <a:gd name="connsiteX28" fmla="*/ 481012 w 2621756"/>
                <a:gd name="connsiteY28" fmla="*/ 359569 h 1309687"/>
                <a:gd name="connsiteX29" fmla="*/ 483394 w 2621756"/>
                <a:gd name="connsiteY29" fmla="*/ 366712 h 1309687"/>
                <a:gd name="connsiteX30" fmla="*/ 492919 w 2621756"/>
                <a:gd name="connsiteY30" fmla="*/ 381000 h 1309687"/>
                <a:gd name="connsiteX31" fmla="*/ 497681 w 2621756"/>
                <a:gd name="connsiteY31" fmla="*/ 395287 h 1309687"/>
                <a:gd name="connsiteX32" fmla="*/ 504825 w 2621756"/>
                <a:gd name="connsiteY32" fmla="*/ 421481 h 1309687"/>
                <a:gd name="connsiteX33" fmla="*/ 507206 w 2621756"/>
                <a:gd name="connsiteY33" fmla="*/ 423862 h 1309687"/>
                <a:gd name="connsiteX34" fmla="*/ 526256 w 2621756"/>
                <a:gd name="connsiteY34" fmla="*/ 423862 h 1309687"/>
                <a:gd name="connsiteX35" fmla="*/ 538162 w 2621756"/>
                <a:gd name="connsiteY35" fmla="*/ 452437 h 1309687"/>
                <a:gd name="connsiteX36" fmla="*/ 557212 w 2621756"/>
                <a:gd name="connsiteY36" fmla="*/ 464344 h 1309687"/>
                <a:gd name="connsiteX37" fmla="*/ 566737 w 2621756"/>
                <a:gd name="connsiteY37" fmla="*/ 469106 h 1309687"/>
                <a:gd name="connsiteX38" fmla="*/ 604837 w 2621756"/>
                <a:gd name="connsiteY38" fmla="*/ 469106 h 1309687"/>
                <a:gd name="connsiteX39" fmla="*/ 621506 w 2621756"/>
                <a:gd name="connsiteY39" fmla="*/ 490537 h 1309687"/>
                <a:gd name="connsiteX40" fmla="*/ 716756 w 2621756"/>
                <a:gd name="connsiteY40" fmla="*/ 490537 h 1309687"/>
                <a:gd name="connsiteX41" fmla="*/ 716756 w 2621756"/>
                <a:gd name="connsiteY41" fmla="*/ 533400 h 1309687"/>
                <a:gd name="connsiteX42" fmla="*/ 738187 w 2621756"/>
                <a:gd name="connsiteY42" fmla="*/ 533400 h 1309687"/>
                <a:gd name="connsiteX43" fmla="*/ 738187 w 2621756"/>
                <a:gd name="connsiteY43" fmla="*/ 561975 h 1309687"/>
                <a:gd name="connsiteX44" fmla="*/ 750094 w 2621756"/>
                <a:gd name="connsiteY44" fmla="*/ 561975 h 1309687"/>
                <a:gd name="connsiteX45" fmla="*/ 757237 w 2621756"/>
                <a:gd name="connsiteY45" fmla="*/ 607219 h 1309687"/>
                <a:gd name="connsiteX46" fmla="*/ 773906 w 2621756"/>
                <a:gd name="connsiteY46" fmla="*/ 621506 h 1309687"/>
                <a:gd name="connsiteX47" fmla="*/ 788194 w 2621756"/>
                <a:gd name="connsiteY47" fmla="*/ 626269 h 1309687"/>
                <a:gd name="connsiteX48" fmla="*/ 795337 w 2621756"/>
                <a:gd name="connsiteY48" fmla="*/ 628650 h 1309687"/>
                <a:gd name="connsiteX49" fmla="*/ 797719 w 2621756"/>
                <a:gd name="connsiteY49" fmla="*/ 631031 h 1309687"/>
                <a:gd name="connsiteX50" fmla="*/ 892969 w 2621756"/>
                <a:gd name="connsiteY50" fmla="*/ 631031 h 1309687"/>
                <a:gd name="connsiteX51" fmla="*/ 892969 w 2621756"/>
                <a:gd name="connsiteY51" fmla="*/ 652462 h 1309687"/>
                <a:gd name="connsiteX52" fmla="*/ 945356 w 2621756"/>
                <a:gd name="connsiteY52" fmla="*/ 652462 h 1309687"/>
                <a:gd name="connsiteX53" fmla="*/ 971550 w 2621756"/>
                <a:gd name="connsiteY53" fmla="*/ 673894 h 1309687"/>
                <a:gd name="connsiteX54" fmla="*/ 971550 w 2621756"/>
                <a:gd name="connsiteY54" fmla="*/ 723900 h 1309687"/>
                <a:gd name="connsiteX55" fmla="*/ 990600 w 2621756"/>
                <a:gd name="connsiteY55" fmla="*/ 723900 h 1309687"/>
                <a:gd name="connsiteX56" fmla="*/ 990600 w 2621756"/>
                <a:gd name="connsiteY56" fmla="*/ 752475 h 1309687"/>
                <a:gd name="connsiteX57" fmla="*/ 1026319 w 2621756"/>
                <a:gd name="connsiteY57" fmla="*/ 790575 h 1309687"/>
                <a:gd name="connsiteX58" fmla="*/ 1064419 w 2621756"/>
                <a:gd name="connsiteY58" fmla="*/ 790575 h 1309687"/>
                <a:gd name="connsiteX59" fmla="*/ 1073944 w 2621756"/>
                <a:gd name="connsiteY59" fmla="*/ 807244 h 1309687"/>
                <a:gd name="connsiteX60" fmla="*/ 1109662 w 2621756"/>
                <a:gd name="connsiteY60" fmla="*/ 807244 h 1309687"/>
                <a:gd name="connsiteX61" fmla="*/ 1169194 w 2621756"/>
                <a:gd name="connsiteY61" fmla="*/ 812006 h 1309687"/>
                <a:gd name="connsiteX62" fmla="*/ 1197769 w 2621756"/>
                <a:gd name="connsiteY62" fmla="*/ 828675 h 1309687"/>
                <a:gd name="connsiteX63" fmla="*/ 1197769 w 2621756"/>
                <a:gd name="connsiteY63" fmla="*/ 862012 h 1309687"/>
                <a:gd name="connsiteX64" fmla="*/ 1221581 w 2621756"/>
                <a:gd name="connsiteY64" fmla="*/ 862012 h 1309687"/>
                <a:gd name="connsiteX65" fmla="*/ 1221581 w 2621756"/>
                <a:gd name="connsiteY65" fmla="*/ 897731 h 1309687"/>
                <a:gd name="connsiteX66" fmla="*/ 1243012 w 2621756"/>
                <a:gd name="connsiteY66" fmla="*/ 897731 h 1309687"/>
                <a:gd name="connsiteX67" fmla="*/ 1283494 w 2621756"/>
                <a:gd name="connsiteY67" fmla="*/ 940594 h 1309687"/>
                <a:gd name="connsiteX68" fmla="*/ 1328737 w 2621756"/>
                <a:gd name="connsiteY68" fmla="*/ 940594 h 1309687"/>
                <a:gd name="connsiteX69" fmla="*/ 1366837 w 2621756"/>
                <a:gd name="connsiteY69" fmla="*/ 957262 h 1309687"/>
                <a:gd name="connsiteX70" fmla="*/ 1407319 w 2621756"/>
                <a:gd name="connsiteY70" fmla="*/ 966787 h 1309687"/>
                <a:gd name="connsiteX71" fmla="*/ 1433512 w 2621756"/>
                <a:gd name="connsiteY71" fmla="*/ 976312 h 1309687"/>
                <a:gd name="connsiteX72" fmla="*/ 1473994 w 2621756"/>
                <a:gd name="connsiteY72" fmla="*/ 976312 h 1309687"/>
                <a:gd name="connsiteX73" fmla="*/ 1473994 w 2621756"/>
                <a:gd name="connsiteY73" fmla="*/ 992981 h 1309687"/>
                <a:gd name="connsiteX74" fmla="*/ 1533525 w 2621756"/>
                <a:gd name="connsiteY74" fmla="*/ 992981 h 1309687"/>
                <a:gd name="connsiteX75" fmla="*/ 1583531 w 2621756"/>
                <a:gd name="connsiteY75" fmla="*/ 1028700 h 1309687"/>
                <a:gd name="connsiteX76" fmla="*/ 1669256 w 2621756"/>
                <a:gd name="connsiteY76" fmla="*/ 1028700 h 1309687"/>
                <a:gd name="connsiteX77" fmla="*/ 1764506 w 2621756"/>
                <a:gd name="connsiteY77" fmla="*/ 1116806 h 1309687"/>
                <a:gd name="connsiteX78" fmla="*/ 1828800 w 2621756"/>
                <a:gd name="connsiteY78" fmla="*/ 1116806 h 1309687"/>
                <a:gd name="connsiteX79" fmla="*/ 1828800 w 2621756"/>
                <a:gd name="connsiteY79" fmla="*/ 1135856 h 1309687"/>
                <a:gd name="connsiteX80" fmla="*/ 1969294 w 2621756"/>
                <a:gd name="connsiteY80" fmla="*/ 1135856 h 1309687"/>
                <a:gd name="connsiteX81" fmla="*/ 1969294 w 2621756"/>
                <a:gd name="connsiteY81" fmla="*/ 1159669 h 1309687"/>
                <a:gd name="connsiteX82" fmla="*/ 2297906 w 2621756"/>
                <a:gd name="connsiteY82" fmla="*/ 1159669 h 1309687"/>
                <a:gd name="connsiteX83" fmla="*/ 2297906 w 2621756"/>
                <a:gd name="connsiteY83" fmla="*/ 1204912 h 1309687"/>
                <a:gd name="connsiteX84" fmla="*/ 2409825 w 2621756"/>
                <a:gd name="connsiteY84" fmla="*/ 1204912 h 1309687"/>
                <a:gd name="connsiteX85" fmla="*/ 2409825 w 2621756"/>
                <a:gd name="connsiteY85" fmla="*/ 1309687 h 1309687"/>
                <a:gd name="connsiteX86" fmla="*/ 2621756 w 2621756"/>
                <a:gd name="connsiteY86" fmla="*/ 1309687 h 1309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621756" h="1309687">
                  <a:moveTo>
                    <a:pt x="0" y="0"/>
                  </a:moveTo>
                  <a:lnTo>
                    <a:pt x="64294" y="0"/>
                  </a:lnTo>
                  <a:lnTo>
                    <a:pt x="92869" y="4762"/>
                  </a:lnTo>
                  <a:cubicBezTo>
                    <a:pt x="123737" y="20196"/>
                    <a:pt x="100933" y="10515"/>
                    <a:pt x="121444" y="16669"/>
                  </a:cubicBezTo>
                  <a:cubicBezTo>
                    <a:pt x="126252" y="18112"/>
                    <a:pt x="135731" y="21431"/>
                    <a:pt x="135731" y="21431"/>
                  </a:cubicBezTo>
                  <a:cubicBezTo>
                    <a:pt x="138112" y="23019"/>
                    <a:pt x="141087" y="23959"/>
                    <a:pt x="142875" y="26194"/>
                  </a:cubicBezTo>
                  <a:cubicBezTo>
                    <a:pt x="144443" y="28154"/>
                    <a:pt x="144134" y="31092"/>
                    <a:pt x="145256" y="33337"/>
                  </a:cubicBezTo>
                  <a:cubicBezTo>
                    <a:pt x="146536" y="35897"/>
                    <a:pt x="148431" y="38100"/>
                    <a:pt x="150019" y="40481"/>
                  </a:cubicBezTo>
                  <a:cubicBezTo>
                    <a:pt x="152651" y="48378"/>
                    <a:pt x="152400" y="45115"/>
                    <a:pt x="152400" y="50006"/>
                  </a:cubicBezTo>
                  <a:lnTo>
                    <a:pt x="214312" y="50006"/>
                  </a:lnTo>
                  <a:lnTo>
                    <a:pt x="226219" y="88106"/>
                  </a:lnTo>
                  <a:cubicBezTo>
                    <a:pt x="227806" y="95250"/>
                    <a:pt x="229206" y="102438"/>
                    <a:pt x="230981" y="109537"/>
                  </a:cubicBezTo>
                  <a:cubicBezTo>
                    <a:pt x="231590" y="111972"/>
                    <a:pt x="232239" y="114436"/>
                    <a:pt x="233362" y="116681"/>
                  </a:cubicBezTo>
                  <a:cubicBezTo>
                    <a:pt x="234642" y="119241"/>
                    <a:pt x="236537" y="121444"/>
                    <a:pt x="238125" y="123825"/>
                  </a:cubicBezTo>
                  <a:cubicBezTo>
                    <a:pt x="244693" y="143533"/>
                    <a:pt x="234764" y="112756"/>
                    <a:pt x="245269" y="154781"/>
                  </a:cubicBezTo>
                  <a:cubicBezTo>
                    <a:pt x="247832" y="165033"/>
                    <a:pt x="248571" y="166916"/>
                    <a:pt x="250031" y="178594"/>
                  </a:cubicBezTo>
                  <a:cubicBezTo>
                    <a:pt x="251264" y="188462"/>
                    <a:pt x="252854" y="210786"/>
                    <a:pt x="254794" y="221456"/>
                  </a:cubicBezTo>
                  <a:cubicBezTo>
                    <a:pt x="255243" y="223926"/>
                    <a:pt x="256381" y="226219"/>
                    <a:pt x="257175" y="228600"/>
                  </a:cubicBezTo>
                  <a:cubicBezTo>
                    <a:pt x="257995" y="235161"/>
                    <a:pt x="258267" y="247454"/>
                    <a:pt x="261937" y="254794"/>
                  </a:cubicBezTo>
                  <a:cubicBezTo>
                    <a:pt x="263217" y="257354"/>
                    <a:pt x="265112" y="259556"/>
                    <a:pt x="266700" y="261937"/>
                  </a:cubicBezTo>
                  <a:cubicBezTo>
                    <a:pt x="272367" y="278940"/>
                    <a:pt x="267285" y="273441"/>
                    <a:pt x="278606" y="280987"/>
                  </a:cubicBezTo>
                  <a:cubicBezTo>
                    <a:pt x="280543" y="286798"/>
                    <a:pt x="281133" y="290658"/>
                    <a:pt x="285750" y="295275"/>
                  </a:cubicBezTo>
                  <a:cubicBezTo>
                    <a:pt x="297243" y="306767"/>
                    <a:pt x="289833" y="293914"/>
                    <a:pt x="295275" y="304800"/>
                  </a:cubicBezTo>
                  <a:lnTo>
                    <a:pt x="364331" y="304800"/>
                  </a:lnTo>
                  <a:lnTo>
                    <a:pt x="376237" y="316706"/>
                  </a:lnTo>
                  <a:lnTo>
                    <a:pt x="442912" y="316706"/>
                  </a:lnTo>
                  <a:lnTo>
                    <a:pt x="466725" y="333375"/>
                  </a:lnTo>
                  <a:cubicBezTo>
                    <a:pt x="469900" y="339725"/>
                    <a:pt x="472850" y="346192"/>
                    <a:pt x="476250" y="352425"/>
                  </a:cubicBezTo>
                  <a:cubicBezTo>
                    <a:pt x="477620" y="354937"/>
                    <a:pt x="479732" y="357009"/>
                    <a:pt x="481012" y="359569"/>
                  </a:cubicBezTo>
                  <a:cubicBezTo>
                    <a:pt x="482135" y="361814"/>
                    <a:pt x="482175" y="364518"/>
                    <a:pt x="483394" y="366712"/>
                  </a:cubicBezTo>
                  <a:cubicBezTo>
                    <a:pt x="486174" y="371716"/>
                    <a:pt x="492919" y="381000"/>
                    <a:pt x="492919" y="381000"/>
                  </a:cubicBezTo>
                  <a:cubicBezTo>
                    <a:pt x="494506" y="385762"/>
                    <a:pt x="496697" y="390365"/>
                    <a:pt x="497681" y="395287"/>
                  </a:cubicBezTo>
                  <a:cubicBezTo>
                    <a:pt x="498611" y="399938"/>
                    <a:pt x="501802" y="418458"/>
                    <a:pt x="504825" y="421481"/>
                  </a:cubicBezTo>
                  <a:lnTo>
                    <a:pt x="507206" y="423862"/>
                  </a:lnTo>
                  <a:lnTo>
                    <a:pt x="526256" y="423862"/>
                  </a:lnTo>
                  <a:lnTo>
                    <a:pt x="538162" y="452437"/>
                  </a:lnTo>
                  <a:cubicBezTo>
                    <a:pt x="544512" y="456406"/>
                    <a:pt x="550638" y="460758"/>
                    <a:pt x="557212" y="464344"/>
                  </a:cubicBezTo>
                  <a:cubicBezTo>
                    <a:pt x="569253" y="470912"/>
                    <a:pt x="560868" y="463237"/>
                    <a:pt x="566737" y="469106"/>
                  </a:cubicBezTo>
                  <a:lnTo>
                    <a:pt x="604837" y="469106"/>
                  </a:lnTo>
                  <a:lnTo>
                    <a:pt x="621506" y="490537"/>
                  </a:lnTo>
                  <a:lnTo>
                    <a:pt x="716756" y="490537"/>
                  </a:lnTo>
                  <a:lnTo>
                    <a:pt x="716756" y="533400"/>
                  </a:lnTo>
                  <a:lnTo>
                    <a:pt x="738187" y="533400"/>
                  </a:lnTo>
                  <a:lnTo>
                    <a:pt x="738187" y="561975"/>
                  </a:lnTo>
                  <a:lnTo>
                    <a:pt x="750094" y="561975"/>
                  </a:lnTo>
                  <a:lnTo>
                    <a:pt x="757237" y="607219"/>
                  </a:lnTo>
                  <a:cubicBezTo>
                    <a:pt x="762793" y="611981"/>
                    <a:pt x="767674" y="617671"/>
                    <a:pt x="773906" y="621506"/>
                  </a:cubicBezTo>
                  <a:cubicBezTo>
                    <a:pt x="778182" y="624137"/>
                    <a:pt x="783431" y="624681"/>
                    <a:pt x="788194" y="626269"/>
                  </a:cubicBezTo>
                  <a:cubicBezTo>
                    <a:pt x="790575" y="627063"/>
                    <a:pt x="793562" y="626876"/>
                    <a:pt x="795337" y="628650"/>
                  </a:cubicBezTo>
                  <a:lnTo>
                    <a:pt x="797719" y="631031"/>
                  </a:lnTo>
                  <a:lnTo>
                    <a:pt x="892969" y="631031"/>
                  </a:lnTo>
                  <a:lnTo>
                    <a:pt x="892969" y="652462"/>
                  </a:lnTo>
                  <a:lnTo>
                    <a:pt x="945356" y="652462"/>
                  </a:lnTo>
                  <a:lnTo>
                    <a:pt x="971550" y="673894"/>
                  </a:lnTo>
                  <a:lnTo>
                    <a:pt x="971550" y="723900"/>
                  </a:lnTo>
                  <a:lnTo>
                    <a:pt x="990600" y="723900"/>
                  </a:lnTo>
                  <a:lnTo>
                    <a:pt x="990600" y="752475"/>
                  </a:lnTo>
                  <a:lnTo>
                    <a:pt x="1026319" y="790575"/>
                  </a:lnTo>
                  <a:lnTo>
                    <a:pt x="1064419" y="790575"/>
                  </a:lnTo>
                  <a:lnTo>
                    <a:pt x="1073944" y="807244"/>
                  </a:lnTo>
                  <a:lnTo>
                    <a:pt x="1109662" y="807244"/>
                  </a:lnTo>
                  <a:lnTo>
                    <a:pt x="1169194" y="812006"/>
                  </a:lnTo>
                  <a:lnTo>
                    <a:pt x="1197769" y="828675"/>
                  </a:lnTo>
                  <a:lnTo>
                    <a:pt x="1197769" y="862012"/>
                  </a:lnTo>
                  <a:lnTo>
                    <a:pt x="1221581" y="862012"/>
                  </a:lnTo>
                  <a:lnTo>
                    <a:pt x="1221581" y="897731"/>
                  </a:lnTo>
                  <a:lnTo>
                    <a:pt x="1243012" y="897731"/>
                  </a:lnTo>
                  <a:lnTo>
                    <a:pt x="1283494" y="940594"/>
                  </a:lnTo>
                  <a:lnTo>
                    <a:pt x="1328737" y="940594"/>
                  </a:lnTo>
                  <a:lnTo>
                    <a:pt x="1366837" y="957262"/>
                  </a:lnTo>
                  <a:lnTo>
                    <a:pt x="1407319" y="966787"/>
                  </a:lnTo>
                  <a:lnTo>
                    <a:pt x="1433512" y="976312"/>
                  </a:lnTo>
                  <a:lnTo>
                    <a:pt x="1473994" y="976312"/>
                  </a:lnTo>
                  <a:lnTo>
                    <a:pt x="1473994" y="992981"/>
                  </a:lnTo>
                  <a:lnTo>
                    <a:pt x="1533525" y="992981"/>
                  </a:lnTo>
                  <a:lnTo>
                    <a:pt x="1583531" y="1028700"/>
                  </a:lnTo>
                  <a:lnTo>
                    <a:pt x="1669256" y="1028700"/>
                  </a:lnTo>
                  <a:lnTo>
                    <a:pt x="1764506" y="1116806"/>
                  </a:lnTo>
                  <a:lnTo>
                    <a:pt x="1828800" y="1116806"/>
                  </a:lnTo>
                  <a:lnTo>
                    <a:pt x="1828800" y="1135856"/>
                  </a:lnTo>
                  <a:lnTo>
                    <a:pt x="1969294" y="1135856"/>
                  </a:lnTo>
                  <a:lnTo>
                    <a:pt x="1969294" y="1159669"/>
                  </a:lnTo>
                  <a:lnTo>
                    <a:pt x="2297906" y="1159669"/>
                  </a:lnTo>
                  <a:lnTo>
                    <a:pt x="2297906" y="1204912"/>
                  </a:lnTo>
                  <a:lnTo>
                    <a:pt x="2409825" y="1204912"/>
                  </a:lnTo>
                  <a:lnTo>
                    <a:pt x="2409825" y="1309687"/>
                  </a:lnTo>
                  <a:lnTo>
                    <a:pt x="2621756" y="1309687"/>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 name="Forme libre : forme 47">
              <a:extLst>
                <a:ext uri="{FF2B5EF4-FFF2-40B4-BE49-F238E27FC236}">
                  <a16:creationId xmlns:a16="http://schemas.microsoft.com/office/drawing/2014/main" id="{52D1A51C-17F0-4387-901E-CAF30DBB1AA4}"/>
                </a:ext>
              </a:extLst>
            </p:cNvPr>
            <p:cNvSpPr/>
            <p:nvPr/>
          </p:nvSpPr>
          <p:spPr>
            <a:xfrm>
              <a:off x="4845844" y="2033588"/>
              <a:ext cx="2614612" cy="1676400"/>
            </a:xfrm>
            <a:custGeom>
              <a:avLst/>
              <a:gdLst>
                <a:gd name="connsiteX0" fmla="*/ 0 w 2614612"/>
                <a:gd name="connsiteY0" fmla="*/ 0 h 1676400"/>
                <a:gd name="connsiteX1" fmla="*/ 166687 w 2614612"/>
                <a:gd name="connsiteY1" fmla="*/ 0 h 1676400"/>
                <a:gd name="connsiteX2" fmla="*/ 166687 w 2614612"/>
                <a:gd name="connsiteY2" fmla="*/ 57150 h 1676400"/>
                <a:gd name="connsiteX3" fmla="*/ 209550 w 2614612"/>
                <a:gd name="connsiteY3" fmla="*/ 57150 h 1676400"/>
                <a:gd name="connsiteX4" fmla="*/ 228600 w 2614612"/>
                <a:gd name="connsiteY4" fmla="*/ 119062 h 1676400"/>
                <a:gd name="connsiteX5" fmla="*/ 238125 w 2614612"/>
                <a:gd name="connsiteY5" fmla="*/ 138112 h 1676400"/>
                <a:gd name="connsiteX6" fmla="*/ 240506 w 2614612"/>
                <a:gd name="connsiteY6" fmla="*/ 216693 h 1676400"/>
                <a:gd name="connsiteX7" fmla="*/ 245269 w 2614612"/>
                <a:gd name="connsiteY7" fmla="*/ 271462 h 1676400"/>
                <a:gd name="connsiteX8" fmla="*/ 247650 w 2614612"/>
                <a:gd name="connsiteY8" fmla="*/ 283368 h 1676400"/>
                <a:gd name="connsiteX9" fmla="*/ 252412 w 2614612"/>
                <a:gd name="connsiteY9" fmla="*/ 297656 h 1676400"/>
                <a:gd name="connsiteX10" fmla="*/ 257175 w 2614612"/>
                <a:gd name="connsiteY10" fmla="*/ 323850 h 1676400"/>
                <a:gd name="connsiteX11" fmla="*/ 264319 w 2614612"/>
                <a:gd name="connsiteY11" fmla="*/ 345281 h 1676400"/>
                <a:gd name="connsiteX12" fmla="*/ 266700 w 2614612"/>
                <a:gd name="connsiteY12" fmla="*/ 352425 h 1676400"/>
                <a:gd name="connsiteX13" fmla="*/ 269081 w 2614612"/>
                <a:gd name="connsiteY13" fmla="*/ 359568 h 1676400"/>
                <a:gd name="connsiteX14" fmla="*/ 271462 w 2614612"/>
                <a:gd name="connsiteY14" fmla="*/ 392906 h 1676400"/>
                <a:gd name="connsiteX15" fmla="*/ 271462 w 2614612"/>
                <a:gd name="connsiteY15" fmla="*/ 392906 h 1676400"/>
                <a:gd name="connsiteX16" fmla="*/ 285750 w 2614612"/>
                <a:gd name="connsiteY16" fmla="*/ 407194 h 1676400"/>
                <a:gd name="connsiteX17" fmla="*/ 326231 w 2614612"/>
                <a:gd name="connsiteY17" fmla="*/ 407194 h 1676400"/>
                <a:gd name="connsiteX18" fmla="*/ 326231 w 2614612"/>
                <a:gd name="connsiteY18" fmla="*/ 433387 h 1676400"/>
                <a:gd name="connsiteX19" fmla="*/ 381000 w 2614612"/>
                <a:gd name="connsiteY19" fmla="*/ 433387 h 1676400"/>
                <a:gd name="connsiteX20" fmla="*/ 381000 w 2614612"/>
                <a:gd name="connsiteY20" fmla="*/ 450056 h 1676400"/>
                <a:gd name="connsiteX21" fmla="*/ 450056 w 2614612"/>
                <a:gd name="connsiteY21" fmla="*/ 450056 h 1676400"/>
                <a:gd name="connsiteX22" fmla="*/ 457200 w 2614612"/>
                <a:gd name="connsiteY22" fmla="*/ 485775 h 1676400"/>
                <a:gd name="connsiteX23" fmla="*/ 464344 w 2614612"/>
                <a:gd name="connsiteY23" fmla="*/ 504825 h 1676400"/>
                <a:gd name="connsiteX24" fmla="*/ 469106 w 2614612"/>
                <a:gd name="connsiteY24" fmla="*/ 533400 h 1676400"/>
                <a:gd name="connsiteX25" fmla="*/ 481012 w 2614612"/>
                <a:gd name="connsiteY25" fmla="*/ 569118 h 1676400"/>
                <a:gd name="connsiteX26" fmla="*/ 485775 w 2614612"/>
                <a:gd name="connsiteY26" fmla="*/ 583406 h 1676400"/>
                <a:gd name="connsiteX27" fmla="*/ 488156 w 2614612"/>
                <a:gd name="connsiteY27" fmla="*/ 590550 h 1676400"/>
                <a:gd name="connsiteX28" fmla="*/ 490537 w 2614612"/>
                <a:gd name="connsiteY28" fmla="*/ 600075 h 1676400"/>
                <a:gd name="connsiteX29" fmla="*/ 492919 w 2614612"/>
                <a:gd name="connsiteY29" fmla="*/ 614362 h 1676400"/>
                <a:gd name="connsiteX30" fmla="*/ 495300 w 2614612"/>
                <a:gd name="connsiteY30" fmla="*/ 621506 h 1676400"/>
                <a:gd name="connsiteX31" fmla="*/ 500062 w 2614612"/>
                <a:gd name="connsiteY31" fmla="*/ 657225 h 1676400"/>
                <a:gd name="connsiteX32" fmla="*/ 507206 w 2614612"/>
                <a:gd name="connsiteY32" fmla="*/ 681037 h 1676400"/>
                <a:gd name="connsiteX33" fmla="*/ 509587 w 2614612"/>
                <a:gd name="connsiteY33" fmla="*/ 688181 h 1676400"/>
                <a:gd name="connsiteX34" fmla="*/ 509587 w 2614612"/>
                <a:gd name="connsiteY34" fmla="*/ 697706 h 1676400"/>
                <a:gd name="connsiteX35" fmla="*/ 700087 w 2614612"/>
                <a:gd name="connsiteY35" fmla="*/ 702468 h 1676400"/>
                <a:gd name="connsiteX36" fmla="*/ 721519 w 2614612"/>
                <a:gd name="connsiteY36" fmla="*/ 766762 h 1676400"/>
                <a:gd name="connsiteX37" fmla="*/ 742950 w 2614612"/>
                <a:gd name="connsiteY37" fmla="*/ 766762 h 1676400"/>
                <a:gd name="connsiteX38" fmla="*/ 742950 w 2614612"/>
                <a:gd name="connsiteY38" fmla="*/ 828675 h 1676400"/>
                <a:gd name="connsiteX39" fmla="*/ 754856 w 2614612"/>
                <a:gd name="connsiteY39" fmla="*/ 859631 h 1676400"/>
                <a:gd name="connsiteX40" fmla="*/ 766762 w 2614612"/>
                <a:gd name="connsiteY40" fmla="*/ 885825 h 1676400"/>
                <a:gd name="connsiteX41" fmla="*/ 773906 w 2614612"/>
                <a:gd name="connsiteY41" fmla="*/ 890587 h 1676400"/>
                <a:gd name="connsiteX42" fmla="*/ 781050 w 2614612"/>
                <a:gd name="connsiteY42" fmla="*/ 904875 h 1676400"/>
                <a:gd name="connsiteX43" fmla="*/ 783431 w 2614612"/>
                <a:gd name="connsiteY43" fmla="*/ 912018 h 1676400"/>
                <a:gd name="connsiteX44" fmla="*/ 792956 w 2614612"/>
                <a:gd name="connsiteY44" fmla="*/ 923925 h 1676400"/>
                <a:gd name="connsiteX45" fmla="*/ 838200 w 2614612"/>
                <a:gd name="connsiteY45" fmla="*/ 923925 h 1676400"/>
                <a:gd name="connsiteX46" fmla="*/ 838200 w 2614612"/>
                <a:gd name="connsiteY46" fmla="*/ 952500 h 1676400"/>
                <a:gd name="connsiteX47" fmla="*/ 854869 w 2614612"/>
                <a:gd name="connsiteY47" fmla="*/ 952500 h 1676400"/>
                <a:gd name="connsiteX48" fmla="*/ 854869 w 2614612"/>
                <a:gd name="connsiteY48" fmla="*/ 978693 h 1676400"/>
                <a:gd name="connsiteX49" fmla="*/ 881062 w 2614612"/>
                <a:gd name="connsiteY49" fmla="*/ 978693 h 1676400"/>
                <a:gd name="connsiteX50" fmla="*/ 881062 w 2614612"/>
                <a:gd name="connsiteY50" fmla="*/ 1000125 h 1676400"/>
                <a:gd name="connsiteX51" fmla="*/ 973931 w 2614612"/>
                <a:gd name="connsiteY51" fmla="*/ 1009650 h 1676400"/>
                <a:gd name="connsiteX52" fmla="*/ 992981 w 2614612"/>
                <a:gd name="connsiteY52" fmla="*/ 1047750 h 1676400"/>
                <a:gd name="connsiteX53" fmla="*/ 1009650 w 2614612"/>
                <a:gd name="connsiteY53" fmla="*/ 1071562 h 1676400"/>
                <a:gd name="connsiteX54" fmla="*/ 1016794 w 2614612"/>
                <a:gd name="connsiteY54" fmla="*/ 1078706 h 1676400"/>
                <a:gd name="connsiteX55" fmla="*/ 1021556 w 2614612"/>
                <a:gd name="connsiteY55" fmla="*/ 1085850 h 1676400"/>
                <a:gd name="connsiteX56" fmla="*/ 1028700 w 2614612"/>
                <a:gd name="connsiteY56" fmla="*/ 1090612 h 1676400"/>
                <a:gd name="connsiteX57" fmla="*/ 1035844 w 2614612"/>
                <a:gd name="connsiteY57" fmla="*/ 1097756 h 1676400"/>
                <a:gd name="connsiteX58" fmla="*/ 1042987 w 2614612"/>
                <a:gd name="connsiteY58" fmla="*/ 1100137 h 1676400"/>
                <a:gd name="connsiteX59" fmla="*/ 1047750 w 2614612"/>
                <a:gd name="connsiteY59" fmla="*/ 1102518 h 1676400"/>
                <a:gd name="connsiteX60" fmla="*/ 1088231 w 2614612"/>
                <a:gd name="connsiteY60" fmla="*/ 1102518 h 1676400"/>
                <a:gd name="connsiteX61" fmla="*/ 1112044 w 2614612"/>
                <a:gd name="connsiteY61" fmla="*/ 1145381 h 1676400"/>
                <a:gd name="connsiteX62" fmla="*/ 1185862 w 2614612"/>
                <a:gd name="connsiteY62" fmla="*/ 1145381 h 1676400"/>
                <a:gd name="connsiteX63" fmla="*/ 1185862 w 2614612"/>
                <a:gd name="connsiteY63" fmla="*/ 1166812 h 1676400"/>
                <a:gd name="connsiteX64" fmla="*/ 1209675 w 2614612"/>
                <a:gd name="connsiteY64" fmla="*/ 1166812 h 1676400"/>
                <a:gd name="connsiteX65" fmla="*/ 1209675 w 2614612"/>
                <a:gd name="connsiteY65" fmla="*/ 1188243 h 1676400"/>
                <a:gd name="connsiteX66" fmla="*/ 1235869 w 2614612"/>
                <a:gd name="connsiteY66" fmla="*/ 1188243 h 1676400"/>
                <a:gd name="connsiteX67" fmla="*/ 1235869 w 2614612"/>
                <a:gd name="connsiteY67" fmla="*/ 1204912 h 1676400"/>
                <a:gd name="connsiteX68" fmla="*/ 1252537 w 2614612"/>
                <a:gd name="connsiteY68" fmla="*/ 1204912 h 1676400"/>
                <a:gd name="connsiteX69" fmla="*/ 1252537 w 2614612"/>
                <a:gd name="connsiteY69" fmla="*/ 1231106 h 1676400"/>
                <a:gd name="connsiteX70" fmla="*/ 1288256 w 2614612"/>
                <a:gd name="connsiteY70" fmla="*/ 1231106 h 1676400"/>
                <a:gd name="connsiteX71" fmla="*/ 1304925 w 2614612"/>
                <a:gd name="connsiteY71" fmla="*/ 1240631 h 1676400"/>
                <a:gd name="connsiteX72" fmla="*/ 1366837 w 2614612"/>
                <a:gd name="connsiteY72" fmla="*/ 1240631 h 1676400"/>
                <a:gd name="connsiteX73" fmla="*/ 1388269 w 2614612"/>
                <a:gd name="connsiteY73" fmla="*/ 1276350 h 1676400"/>
                <a:gd name="connsiteX74" fmla="*/ 1440656 w 2614612"/>
                <a:gd name="connsiteY74" fmla="*/ 1276350 h 1676400"/>
                <a:gd name="connsiteX75" fmla="*/ 1440656 w 2614612"/>
                <a:gd name="connsiteY75" fmla="*/ 1312068 h 1676400"/>
                <a:gd name="connsiteX76" fmla="*/ 1488281 w 2614612"/>
                <a:gd name="connsiteY76" fmla="*/ 1312068 h 1676400"/>
                <a:gd name="connsiteX77" fmla="*/ 1488281 w 2614612"/>
                <a:gd name="connsiteY77" fmla="*/ 1333500 h 1676400"/>
                <a:gd name="connsiteX78" fmla="*/ 1538287 w 2614612"/>
                <a:gd name="connsiteY78" fmla="*/ 1333500 h 1676400"/>
                <a:gd name="connsiteX79" fmla="*/ 1538287 w 2614612"/>
                <a:gd name="connsiteY79" fmla="*/ 1354931 h 1676400"/>
                <a:gd name="connsiteX80" fmla="*/ 1776412 w 2614612"/>
                <a:gd name="connsiteY80" fmla="*/ 1354931 h 1676400"/>
                <a:gd name="connsiteX81" fmla="*/ 1776412 w 2614612"/>
                <a:gd name="connsiteY81" fmla="*/ 1397793 h 1676400"/>
                <a:gd name="connsiteX82" fmla="*/ 1812131 w 2614612"/>
                <a:gd name="connsiteY82" fmla="*/ 1397793 h 1676400"/>
                <a:gd name="connsiteX83" fmla="*/ 1812131 w 2614612"/>
                <a:gd name="connsiteY83" fmla="*/ 1473993 h 1676400"/>
                <a:gd name="connsiteX84" fmla="*/ 1859756 w 2614612"/>
                <a:gd name="connsiteY84" fmla="*/ 1473993 h 1676400"/>
                <a:gd name="connsiteX85" fmla="*/ 1859756 w 2614612"/>
                <a:gd name="connsiteY85" fmla="*/ 1514475 h 1676400"/>
                <a:gd name="connsiteX86" fmla="*/ 2093119 w 2614612"/>
                <a:gd name="connsiteY86" fmla="*/ 1514475 h 1676400"/>
                <a:gd name="connsiteX87" fmla="*/ 2093119 w 2614612"/>
                <a:gd name="connsiteY87" fmla="*/ 1597818 h 1676400"/>
                <a:gd name="connsiteX88" fmla="*/ 2269331 w 2614612"/>
                <a:gd name="connsiteY88" fmla="*/ 1597818 h 1676400"/>
                <a:gd name="connsiteX89" fmla="*/ 2269331 w 2614612"/>
                <a:gd name="connsiteY89" fmla="*/ 1676400 h 1676400"/>
                <a:gd name="connsiteX90" fmla="*/ 2614612 w 2614612"/>
                <a:gd name="connsiteY90" fmla="*/ 1676400 h 167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2614612" h="1676400">
                  <a:moveTo>
                    <a:pt x="0" y="0"/>
                  </a:moveTo>
                  <a:lnTo>
                    <a:pt x="166687" y="0"/>
                  </a:lnTo>
                  <a:lnTo>
                    <a:pt x="166687" y="57150"/>
                  </a:lnTo>
                  <a:lnTo>
                    <a:pt x="209550" y="57150"/>
                  </a:lnTo>
                  <a:lnTo>
                    <a:pt x="228600" y="119062"/>
                  </a:lnTo>
                  <a:cubicBezTo>
                    <a:pt x="231775" y="125412"/>
                    <a:pt x="237266" y="131065"/>
                    <a:pt x="238125" y="138112"/>
                  </a:cubicBezTo>
                  <a:cubicBezTo>
                    <a:pt x="241297" y="164125"/>
                    <a:pt x="239459" y="190508"/>
                    <a:pt x="240506" y="216693"/>
                  </a:cubicBezTo>
                  <a:cubicBezTo>
                    <a:pt x="241748" y="247743"/>
                    <a:pt x="241172" y="248932"/>
                    <a:pt x="245269" y="271462"/>
                  </a:cubicBezTo>
                  <a:cubicBezTo>
                    <a:pt x="245993" y="275444"/>
                    <a:pt x="246585" y="279463"/>
                    <a:pt x="247650" y="283368"/>
                  </a:cubicBezTo>
                  <a:cubicBezTo>
                    <a:pt x="248971" y="288211"/>
                    <a:pt x="251586" y="292704"/>
                    <a:pt x="252412" y="297656"/>
                  </a:cubicBezTo>
                  <a:cubicBezTo>
                    <a:pt x="253188" y="302312"/>
                    <a:pt x="255751" y="318630"/>
                    <a:pt x="257175" y="323850"/>
                  </a:cubicBezTo>
                  <a:cubicBezTo>
                    <a:pt x="257186" y="323890"/>
                    <a:pt x="263122" y="341690"/>
                    <a:pt x="264319" y="345281"/>
                  </a:cubicBezTo>
                  <a:lnTo>
                    <a:pt x="266700" y="352425"/>
                  </a:lnTo>
                  <a:lnTo>
                    <a:pt x="269081" y="359568"/>
                  </a:lnTo>
                  <a:cubicBezTo>
                    <a:pt x="272248" y="381738"/>
                    <a:pt x="271462" y="370624"/>
                    <a:pt x="271462" y="392906"/>
                  </a:cubicBezTo>
                  <a:lnTo>
                    <a:pt x="271462" y="392906"/>
                  </a:lnTo>
                  <a:lnTo>
                    <a:pt x="285750" y="407194"/>
                  </a:lnTo>
                  <a:lnTo>
                    <a:pt x="326231" y="407194"/>
                  </a:lnTo>
                  <a:lnTo>
                    <a:pt x="326231" y="433387"/>
                  </a:lnTo>
                  <a:lnTo>
                    <a:pt x="381000" y="433387"/>
                  </a:lnTo>
                  <a:lnTo>
                    <a:pt x="381000" y="450056"/>
                  </a:lnTo>
                  <a:lnTo>
                    <a:pt x="450056" y="450056"/>
                  </a:lnTo>
                  <a:lnTo>
                    <a:pt x="457200" y="485775"/>
                  </a:lnTo>
                  <a:cubicBezTo>
                    <a:pt x="459581" y="492125"/>
                    <a:pt x="462699" y="498246"/>
                    <a:pt x="464344" y="504825"/>
                  </a:cubicBezTo>
                  <a:cubicBezTo>
                    <a:pt x="466686" y="514193"/>
                    <a:pt x="466052" y="524239"/>
                    <a:pt x="469106" y="533400"/>
                  </a:cubicBezTo>
                  <a:lnTo>
                    <a:pt x="481012" y="569118"/>
                  </a:lnTo>
                  <a:lnTo>
                    <a:pt x="485775" y="583406"/>
                  </a:lnTo>
                  <a:cubicBezTo>
                    <a:pt x="486569" y="585787"/>
                    <a:pt x="487547" y="588115"/>
                    <a:pt x="488156" y="590550"/>
                  </a:cubicBezTo>
                  <a:cubicBezTo>
                    <a:pt x="488950" y="593725"/>
                    <a:pt x="489895" y="596866"/>
                    <a:pt x="490537" y="600075"/>
                  </a:cubicBezTo>
                  <a:cubicBezTo>
                    <a:pt x="491484" y="604809"/>
                    <a:pt x="491872" y="609649"/>
                    <a:pt x="492919" y="614362"/>
                  </a:cubicBezTo>
                  <a:cubicBezTo>
                    <a:pt x="493464" y="616812"/>
                    <a:pt x="494506" y="619125"/>
                    <a:pt x="495300" y="621506"/>
                  </a:cubicBezTo>
                  <a:cubicBezTo>
                    <a:pt x="496887" y="635791"/>
                    <a:pt x="497391" y="643871"/>
                    <a:pt x="500062" y="657225"/>
                  </a:cubicBezTo>
                  <a:cubicBezTo>
                    <a:pt x="501860" y="666214"/>
                    <a:pt x="504173" y="671937"/>
                    <a:pt x="507206" y="681037"/>
                  </a:cubicBezTo>
                  <a:cubicBezTo>
                    <a:pt x="508000" y="683418"/>
                    <a:pt x="509587" y="685671"/>
                    <a:pt x="509587" y="688181"/>
                  </a:cubicBezTo>
                  <a:lnTo>
                    <a:pt x="509587" y="697706"/>
                  </a:lnTo>
                  <a:lnTo>
                    <a:pt x="700087" y="702468"/>
                  </a:lnTo>
                  <a:lnTo>
                    <a:pt x="721519" y="766762"/>
                  </a:lnTo>
                  <a:lnTo>
                    <a:pt x="742950" y="766762"/>
                  </a:lnTo>
                  <a:lnTo>
                    <a:pt x="742950" y="828675"/>
                  </a:lnTo>
                  <a:lnTo>
                    <a:pt x="754856" y="859631"/>
                  </a:lnTo>
                  <a:cubicBezTo>
                    <a:pt x="756943" y="865195"/>
                    <a:pt x="760797" y="879860"/>
                    <a:pt x="766762" y="885825"/>
                  </a:cubicBezTo>
                  <a:cubicBezTo>
                    <a:pt x="768786" y="887849"/>
                    <a:pt x="771525" y="889000"/>
                    <a:pt x="773906" y="890587"/>
                  </a:cubicBezTo>
                  <a:cubicBezTo>
                    <a:pt x="779889" y="908540"/>
                    <a:pt x="771819" y="886414"/>
                    <a:pt x="781050" y="904875"/>
                  </a:cubicBezTo>
                  <a:cubicBezTo>
                    <a:pt x="782172" y="907120"/>
                    <a:pt x="782309" y="909773"/>
                    <a:pt x="783431" y="912018"/>
                  </a:cubicBezTo>
                  <a:cubicBezTo>
                    <a:pt x="786434" y="918024"/>
                    <a:pt x="788528" y="919496"/>
                    <a:pt x="792956" y="923925"/>
                  </a:cubicBezTo>
                  <a:lnTo>
                    <a:pt x="838200" y="923925"/>
                  </a:lnTo>
                  <a:lnTo>
                    <a:pt x="838200" y="952500"/>
                  </a:lnTo>
                  <a:lnTo>
                    <a:pt x="854869" y="952500"/>
                  </a:lnTo>
                  <a:lnTo>
                    <a:pt x="854869" y="978693"/>
                  </a:lnTo>
                  <a:lnTo>
                    <a:pt x="881062" y="978693"/>
                  </a:lnTo>
                  <a:lnTo>
                    <a:pt x="881062" y="1000125"/>
                  </a:lnTo>
                  <a:lnTo>
                    <a:pt x="973931" y="1009650"/>
                  </a:lnTo>
                  <a:lnTo>
                    <a:pt x="992981" y="1047750"/>
                  </a:lnTo>
                  <a:cubicBezTo>
                    <a:pt x="998537" y="1055687"/>
                    <a:pt x="1002799" y="1064711"/>
                    <a:pt x="1009650" y="1071562"/>
                  </a:cubicBezTo>
                  <a:cubicBezTo>
                    <a:pt x="1012031" y="1073943"/>
                    <a:pt x="1014638" y="1076119"/>
                    <a:pt x="1016794" y="1078706"/>
                  </a:cubicBezTo>
                  <a:cubicBezTo>
                    <a:pt x="1018626" y="1080905"/>
                    <a:pt x="1019532" y="1083826"/>
                    <a:pt x="1021556" y="1085850"/>
                  </a:cubicBezTo>
                  <a:cubicBezTo>
                    <a:pt x="1023580" y="1087874"/>
                    <a:pt x="1026501" y="1088780"/>
                    <a:pt x="1028700" y="1090612"/>
                  </a:cubicBezTo>
                  <a:cubicBezTo>
                    <a:pt x="1031287" y="1092768"/>
                    <a:pt x="1033042" y="1095888"/>
                    <a:pt x="1035844" y="1097756"/>
                  </a:cubicBezTo>
                  <a:cubicBezTo>
                    <a:pt x="1037932" y="1099148"/>
                    <a:pt x="1040657" y="1099205"/>
                    <a:pt x="1042987" y="1100137"/>
                  </a:cubicBezTo>
                  <a:cubicBezTo>
                    <a:pt x="1044635" y="1100796"/>
                    <a:pt x="1046162" y="1101724"/>
                    <a:pt x="1047750" y="1102518"/>
                  </a:cubicBezTo>
                  <a:lnTo>
                    <a:pt x="1088231" y="1102518"/>
                  </a:lnTo>
                  <a:lnTo>
                    <a:pt x="1112044" y="1145381"/>
                  </a:lnTo>
                  <a:lnTo>
                    <a:pt x="1185862" y="1145381"/>
                  </a:lnTo>
                  <a:lnTo>
                    <a:pt x="1185862" y="1166812"/>
                  </a:lnTo>
                  <a:lnTo>
                    <a:pt x="1209675" y="1166812"/>
                  </a:lnTo>
                  <a:lnTo>
                    <a:pt x="1209675" y="1188243"/>
                  </a:lnTo>
                  <a:lnTo>
                    <a:pt x="1235869" y="1188243"/>
                  </a:lnTo>
                  <a:lnTo>
                    <a:pt x="1235869" y="1204912"/>
                  </a:lnTo>
                  <a:lnTo>
                    <a:pt x="1252537" y="1204912"/>
                  </a:lnTo>
                  <a:lnTo>
                    <a:pt x="1252537" y="1231106"/>
                  </a:lnTo>
                  <a:lnTo>
                    <a:pt x="1288256" y="1231106"/>
                  </a:lnTo>
                  <a:lnTo>
                    <a:pt x="1304925" y="1240631"/>
                  </a:lnTo>
                  <a:lnTo>
                    <a:pt x="1366837" y="1240631"/>
                  </a:lnTo>
                  <a:lnTo>
                    <a:pt x="1388269" y="1276350"/>
                  </a:lnTo>
                  <a:lnTo>
                    <a:pt x="1440656" y="1276350"/>
                  </a:lnTo>
                  <a:lnTo>
                    <a:pt x="1440656" y="1312068"/>
                  </a:lnTo>
                  <a:lnTo>
                    <a:pt x="1488281" y="1312068"/>
                  </a:lnTo>
                  <a:lnTo>
                    <a:pt x="1488281" y="1333500"/>
                  </a:lnTo>
                  <a:lnTo>
                    <a:pt x="1538287" y="1333500"/>
                  </a:lnTo>
                  <a:lnTo>
                    <a:pt x="1538287" y="1354931"/>
                  </a:lnTo>
                  <a:lnTo>
                    <a:pt x="1776412" y="1354931"/>
                  </a:lnTo>
                  <a:lnTo>
                    <a:pt x="1776412" y="1397793"/>
                  </a:lnTo>
                  <a:lnTo>
                    <a:pt x="1812131" y="1397793"/>
                  </a:lnTo>
                  <a:lnTo>
                    <a:pt x="1812131" y="1473993"/>
                  </a:lnTo>
                  <a:lnTo>
                    <a:pt x="1859756" y="1473993"/>
                  </a:lnTo>
                  <a:lnTo>
                    <a:pt x="1859756" y="1514475"/>
                  </a:lnTo>
                  <a:lnTo>
                    <a:pt x="2093119" y="1514475"/>
                  </a:lnTo>
                  <a:lnTo>
                    <a:pt x="2093119" y="1597818"/>
                  </a:lnTo>
                  <a:lnTo>
                    <a:pt x="2269331" y="1597818"/>
                  </a:lnTo>
                  <a:lnTo>
                    <a:pt x="2269331" y="1676400"/>
                  </a:lnTo>
                  <a:lnTo>
                    <a:pt x="2614612" y="1676400"/>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31555600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Shape 195"/>
        <p:cNvGrpSpPr/>
        <p:nvPr/>
      </p:nvGrpSpPr>
      <p:grpSpPr>
        <a:xfrm>
          <a:off x="0" y="0"/>
          <a:ext cx="0" cy="0"/>
          <a:chOff x="0" y="0"/>
          <a:chExt cx="0" cy="0"/>
        </a:xfrm>
      </p:grpSpPr>
      <p:sp>
        <p:nvSpPr>
          <p:cNvPr id="196" name="Google Shape;196;p6"/>
          <p:cNvSpPr txBox="1">
            <a:spLocks noGrp="1"/>
          </p:cNvSpPr>
          <p:nvPr>
            <p:ph type="title"/>
          </p:nvPr>
        </p:nvSpPr>
        <p:spPr>
          <a:prstGeom prst="rect">
            <a:avLst/>
          </a:prstGeom>
          <a:noFill/>
          <a:ln>
            <a:noFill/>
          </a:ln>
        </p:spPr>
        <p:txBody>
          <a:bodyPr spcFirstLastPara="1" wrap="square" lIns="91425" tIns="45700" rIns="91425" bIns="45700" anchor="ctr" anchorCtr="0">
            <a:noAutofit/>
          </a:bodyPr>
          <a:lstStyle/>
          <a:p>
            <a:r>
              <a:rPr lang="fr-FR" sz="1800" dirty="0" err="1"/>
              <a:t>Atezolizmab</a:t>
            </a:r>
            <a:r>
              <a:rPr lang="fr-FR" sz="1800" dirty="0"/>
              <a:t> + </a:t>
            </a:r>
            <a:r>
              <a:rPr lang="fr-FR" sz="1800" dirty="0" err="1"/>
              <a:t>Bevacizumab</a:t>
            </a:r>
            <a:r>
              <a:rPr lang="fr-FR" sz="1800" dirty="0"/>
              <a:t> vs </a:t>
            </a:r>
            <a:r>
              <a:rPr lang="fr-FR" sz="1800" dirty="0" err="1"/>
              <a:t>Sorafenib</a:t>
            </a:r>
            <a:r>
              <a:rPr lang="fr-FR" sz="1800" dirty="0"/>
              <a:t> for </a:t>
            </a:r>
            <a:r>
              <a:rPr lang="fr-FR" sz="1800" dirty="0" err="1"/>
              <a:t>unresectable</a:t>
            </a:r>
            <a:r>
              <a:rPr lang="fr-FR" sz="1800" dirty="0"/>
              <a:t> </a:t>
            </a:r>
            <a:br>
              <a:rPr lang="fr-FR" sz="1800" dirty="0"/>
            </a:br>
            <a:r>
              <a:rPr lang="fr-FR" sz="1800" dirty="0" err="1"/>
              <a:t>Hepatocellular</a:t>
            </a:r>
            <a:r>
              <a:rPr lang="fr-FR" sz="1800" dirty="0"/>
              <a:t> </a:t>
            </a:r>
            <a:r>
              <a:rPr lang="fr-FR" sz="1800" dirty="0" err="1"/>
              <a:t>carcinoma</a:t>
            </a:r>
            <a:r>
              <a:rPr lang="fr-FR" sz="1800" dirty="0"/>
              <a:t> (HCC): </a:t>
            </a:r>
            <a:r>
              <a:rPr lang="fr-FR" sz="1800" dirty="0" err="1"/>
              <a:t>Results</a:t>
            </a:r>
            <a:r>
              <a:rPr lang="fr-FR" sz="1800" dirty="0"/>
              <a:t> </a:t>
            </a:r>
            <a:r>
              <a:rPr lang="fr-FR" sz="1800" dirty="0" err="1"/>
              <a:t>from</a:t>
            </a:r>
            <a:r>
              <a:rPr lang="fr-FR" sz="1800" dirty="0"/>
              <a:t> </a:t>
            </a:r>
            <a:r>
              <a:rPr lang="fr-FR" sz="1800" dirty="0" err="1"/>
              <a:t>older</a:t>
            </a:r>
            <a:r>
              <a:rPr lang="fr-FR" sz="1800" dirty="0"/>
              <a:t> </a:t>
            </a:r>
            <a:r>
              <a:rPr lang="fr-FR" sz="1800" dirty="0" err="1"/>
              <a:t>adults</a:t>
            </a:r>
            <a:r>
              <a:rPr lang="fr-FR" sz="1800" dirty="0"/>
              <a:t> </a:t>
            </a:r>
            <a:r>
              <a:rPr lang="fr-FR" sz="1800" dirty="0" err="1"/>
              <a:t>enrolled</a:t>
            </a:r>
            <a:r>
              <a:rPr lang="fr-FR" sz="1800" dirty="0"/>
              <a:t> in IMBrave150.</a:t>
            </a:r>
          </a:p>
        </p:txBody>
      </p:sp>
      <p:sp>
        <p:nvSpPr>
          <p:cNvPr id="4" name="Espace réservé du contenu 3">
            <a:extLst>
              <a:ext uri="{FF2B5EF4-FFF2-40B4-BE49-F238E27FC236}">
                <a16:creationId xmlns:a16="http://schemas.microsoft.com/office/drawing/2014/main" id="{51DDD2B3-D1C4-42FE-AA5C-2D5D66AFD544}"/>
              </a:ext>
            </a:extLst>
          </p:cNvPr>
          <p:cNvSpPr>
            <a:spLocks noGrp="1"/>
          </p:cNvSpPr>
          <p:nvPr>
            <p:ph sz="half" idx="1"/>
          </p:nvPr>
        </p:nvSpPr>
        <p:spPr>
          <a:xfrm>
            <a:off x="190500" y="821934"/>
            <a:ext cx="8763000" cy="406946"/>
          </a:xfrm>
        </p:spPr>
        <p:txBody>
          <a:bodyPr/>
          <a:lstStyle/>
          <a:p>
            <a:r>
              <a:rPr lang="fr-FR" dirty="0">
                <a:sym typeface="Calibri"/>
              </a:rPr>
              <a:t>Etude présentée lors WCGI 2020 </a:t>
            </a:r>
            <a:r>
              <a:rPr lang="fr-FR" b="0" dirty="0">
                <a:sym typeface="Calibri"/>
              </a:rPr>
              <a:t>(suite de l’ASCO GI chez personnes + 65ans)</a:t>
            </a:r>
            <a:endParaRPr lang="fr-FR" b="0" dirty="0">
              <a:sym typeface="Arial"/>
            </a:endParaRPr>
          </a:p>
        </p:txBody>
      </p:sp>
      <p:sp>
        <p:nvSpPr>
          <p:cNvPr id="5" name="ZoneTexte 4">
            <a:extLst>
              <a:ext uri="{FF2B5EF4-FFF2-40B4-BE49-F238E27FC236}">
                <a16:creationId xmlns:a16="http://schemas.microsoft.com/office/drawing/2014/main" id="{738A5DAC-8920-7844-93E7-5A7113F34B9B}"/>
              </a:ext>
            </a:extLst>
          </p:cNvPr>
          <p:cNvSpPr txBox="1"/>
          <p:nvPr/>
        </p:nvSpPr>
        <p:spPr>
          <a:xfrm>
            <a:off x="-7128" y="4912668"/>
            <a:ext cx="1947969"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Daneng</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Li et al., WCGI2020, O-8</a:t>
            </a:r>
          </a:p>
        </p:txBody>
      </p:sp>
      <p:grpSp>
        <p:nvGrpSpPr>
          <p:cNvPr id="9" name="Groupe 8">
            <a:extLst>
              <a:ext uri="{FF2B5EF4-FFF2-40B4-BE49-F238E27FC236}">
                <a16:creationId xmlns:a16="http://schemas.microsoft.com/office/drawing/2014/main" id="{2C81CF38-EF0F-4202-A8D5-E40386D26538}"/>
              </a:ext>
            </a:extLst>
          </p:cNvPr>
          <p:cNvGrpSpPr/>
          <p:nvPr/>
        </p:nvGrpSpPr>
        <p:grpSpPr>
          <a:xfrm>
            <a:off x="379789" y="1215086"/>
            <a:ext cx="8153408" cy="1190489"/>
            <a:chOff x="379789" y="1215085"/>
            <a:chExt cx="8153408" cy="1628599"/>
          </a:xfrm>
        </p:grpSpPr>
        <p:sp>
          <p:nvSpPr>
            <p:cNvPr id="8" name="Rectangle à coins arrondis 4">
              <a:extLst>
                <a:ext uri="{FF2B5EF4-FFF2-40B4-BE49-F238E27FC236}">
                  <a16:creationId xmlns:a16="http://schemas.microsoft.com/office/drawing/2014/main" id="{B8D3BEAF-F50E-40BF-9E74-F7514D60BE41}"/>
                </a:ext>
              </a:extLst>
            </p:cNvPr>
            <p:cNvSpPr/>
            <p:nvPr/>
          </p:nvSpPr>
          <p:spPr>
            <a:xfrm>
              <a:off x="379789" y="1215085"/>
              <a:ext cx="8153408" cy="1628599"/>
            </a:xfrm>
            <a:prstGeom prst="roundRect">
              <a:avLst>
                <a:gd name="adj" fmla="val 5248"/>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cxnSp>
          <p:nvCxnSpPr>
            <p:cNvPr id="10" name="Connecteur en angle 5">
              <a:extLst>
                <a:ext uri="{FF2B5EF4-FFF2-40B4-BE49-F238E27FC236}">
                  <a16:creationId xmlns:a16="http://schemas.microsoft.com/office/drawing/2014/main" id="{6BC0C722-DA25-45FD-88D9-44389BB32075}"/>
                </a:ext>
              </a:extLst>
            </p:cNvPr>
            <p:cNvCxnSpPr>
              <a:cxnSpLocks/>
              <a:stCxn id="13" idx="1"/>
              <a:endCxn id="14" idx="1"/>
            </p:cNvCxnSpPr>
            <p:nvPr/>
          </p:nvCxnSpPr>
          <p:spPr>
            <a:xfrm rot="10800000" flipV="1">
              <a:off x="4354124" y="1618085"/>
              <a:ext cx="1" cy="848132"/>
            </a:xfrm>
            <a:prstGeom prst="bentConnector3">
              <a:avLst>
                <a:gd name="adj1" fmla="val 22860100000"/>
              </a:avLst>
            </a:prstGeom>
            <a:ln>
              <a:solidFill>
                <a:schemeClr val="tx1">
                  <a:lumMod val="75000"/>
                  <a:lumOff val="25000"/>
                </a:schemeClr>
              </a:solidFill>
              <a:headEnd type="triangle"/>
              <a:tailEnd type="triangle"/>
            </a:ln>
          </p:spPr>
          <p:style>
            <a:lnRef idx="2">
              <a:schemeClr val="accent1"/>
            </a:lnRef>
            <a:fillRef idx="0">
              <a:schemeClr val="accent1"/>
            </a:fillRef>
            <a:effectRef idx="1">
              <a:schemeClr val="accent1"/>
            </a:effectRef>
            <a:fontRef idx="minor">
              <a:schemeClr val="tx1"/>
            </a:fontRef>
          </p:style>
        </p:cxnSp>
        <p:sp>
          <p:nvSpPr>
            <p:cNvPr id="11" name="Rectangle : coins arrondis 4">
              <a:extLst>
                <a:ext uri="{FF2B5EF4-FFF2-40B4-BE49-F238E27FC236}">
                  <a16:creationId xmlns:a16="http://schemas.microsoft.com/office/drawing/2014/main" id="{34777F47-4D13-4D3D-B6FD-8C408038C604}"/>
                </a:ext>
              </a:extLst>
            </p:cNvPr>
            <p:cNvSpPr/>
            <p:nvPr/>
          </p:nvSpPr>
          <p:spPr>
            <a:xfrm>
              <a:off x="514508" y="1356260"/>
              <a:ext cx="1426333" cy="1378363"/>
            </a:xfrm>
            <a:prstGeom prst="roundRect">
              <a:avLst>
                <a:gd name="adj" fmla="val 6024"/>
              </a:avLst>
            </a:prstGeom>
            <a:solidFill>
              <a:schemeClr val="bg1"/>
            </a:solidFill>
            <a:ln w="1270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36000" tIns="0" rIns="36000" b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8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Principales conditions d'éligibilité</a:t>
              </a:r>
              <a:endParaRPr kumimoji="0" lang="fr-FR"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7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CHC localement avancé </a:t>
              </a:r>
              <a:br>
                <a:rPr kumimoji="0" lang="fr-FR" sz="7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br>
              <a:r>
                <a:rPr kumimoji="0" lang="fr-FR" sz="7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ou métastatique et/ou </a:t>
              </a:r>
              <a:br>
                <a:rPr kumimoji="0" lang="fr-FR" sz="7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br>
              <a:r>
                <a:rPr kumimoji="0" lang="fr-FR" sz="7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non résécable</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7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Pas de thérapie systémique préalable</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(N=501)</a:t>
              </a:r>
            </a:p>
          </p:txBody>
        </p:sp>
        <p:sp>
          <p:nvSpPr>
            <p:cNvPr id="12" name="Rectangle : coins arrondis 5">
              <a:extLst>
                <a:ext uri="{FF2B5EF4-FFF2-40B4-BE49-F238E27FC236}">
                  <a16:creationId xmlns:a16="http://schemas.microsoft.com/office/drawing/2014/main" id="{35E8D14B-C8AD-4F7A-95A2-30137AF1530B}"/>
                </a:ext>
              </a:extLst>
            </p:cNvPr>
            <p:cNvSpPr/>
            <p:nvPr/>
          </p:nvSpPr>
          <p:spPr>
            <a:xfrm>
              <a:off x="2005709" y="1352978"/>
              <a:ext cx="1763858" cy="1378345"/>
            </a:xfrm>
            <a:prstGeom prst="roundRect">
              <a:avLst>
                <a:gd name="adj" fmla="val 5612"/>
              </a:avLst>
            </a:prstGeom>
            <a:solidFill>
              <a:schemeClr val="bg1"/>
            </a:solidFill>
            <a:ln w="1270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36000" tIns="0" rIns="3600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8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Critères de stratification</a:t>
              </a:r>
              <a:endParaRPr kumimoji="0" lang="fr-FR"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7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Région (Asie, à l'exclusion </a:t>
              </a:r>
              <a:br>
                <a:rPr kumimoji="0" lang="fr-FR" sz="7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br>
              <a:r>
                <a:rPr kumimoji="0" lang="fr-FR" sz="7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du Japon/reste du monde</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7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ECOG PS (0/1)</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7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Invasion </a:t>
              </a:r>
              <a:r>
                <a:rPr kumimoji="0" lang="fr-FR" sz="700" b="0"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macrovasculaire</a:t>
              </a:r>
              <a:r>
                <a:rPr kumimoji="0" lang="fr-FR" sz="7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et/ou propagation extra-hépatique (présence/ absence)</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7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AFP de </a:t>
              </a:r>
              <a:r>
                <a:rPr kumimoji="0" lang="fr-FR" sz="700" b="0"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baseline</a:t>
              </a:r>
              <a:r>
                <a:rPr kumimoji="0" lang="fr-FR" sz="7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 &lt;400/≥ 400 </a:t>
              </a:r>
              <a:r>
                <a:rPr kumimoji="0" lang="fr-FR" sz="700" b="0"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ng</a:t>
              </a:r>
              <a:r>
                <a:rPr kumimoji="0" lang="fr-FR" sz="7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a:t>
              </a:r>
              <a:r>
                <a:rPr kumimoji="0" lang="fr-FR" sz="700" b="0"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mL</a:t>
              </a:r>
              <a:r>
                <a:rPr kumimoji="0" lang="fr-FR" sz="7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a:t>
              </a:r>
            </a:p>
          </p:txBody>
        </p:sp>
        <p:sp>
          <p:nvSpPr>
            <p:cNvPr id="13" name="Rectangle : coins arrondis 6">
              <a:extLst>
                <a:ext uri="{FF2B5EF4-FFF2-40B4-BE49-F238E27FC236}">
                  <a16:creationId xmlns:a16="http://schemas.microsoft.com/office/drawing/2014/main" id="{A246F09F-82A3-45F3-BA6E-43231604A604}"/>
                </a:ext>
              </a:extLst>
            </p:cNvPr>
            <p:cNvSpPr/>
            <p:nvPr/>
          </p:nvSpPr>
          <p:spPr>
            <a:xfrm>
              <a:off x="4354124" y="1352978"/>
              <a:ext cx="1822312" cy="530213"/>
            </a:xfrm>
            <a:prstGeom prst="roundRect">
              <a:avLst/>
            </a:prstGeom>
            <a:solidFill>
              <a:srgbClr val="C00000"/>
            </a:solidFill>
            <a:ln>
              <a:noFill/>
            </a:ln>
          </p:spPr>
          <p:style>
            <a:lnRef idx="1">
              <a:schemeClr val="accent1"/>
            </a:lnRef>
            <a:fillRef idx="3">
              <a:schemeClr val="accent1"/>
            </a:fillRef>
            <a:effectRef idx="2">
              <a:schemeClr val="accent1"/>
            </a:effectRef>
            <a:fontRef idx="minor">
              <a:schemeClr val="lt1"/>
            </a:fontRef>
          </p:style>
          <p:txBody>
            <a:bodyPr lIns="36000" tIns="0" rIns="36000" b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8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Atezolizumab</a:t>
              </a:r>
              <a:endParaRPr kumimoji="0" lang="fr-FR" sz="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1200 mg IV q3sem </a:t>
              </a:r>
              <a:r>
                <a:rPr kumimoji="0" lang="fr-FR" sz="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fr-FR" sz="8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bevacizumab</a:t>
              </a:r>
              <a:r>
                <a:rPr kumimoji="0" lang="fr-FR" sz="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fr-FR"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15 mg/kg q3sem</a:t>
              </a:r>
            </a:p>
          </p:txBody>
        </p:sp>
        <p:sp>
          <p:nvSpPr>
            <p:cNvPr id="14" name="Rectangle : coins arrondis 7">
              <a:extLst>
                <a:ext uri="{FF2B5EF4-FFF2-40B4-BE49-F238E27FC236}">
                  <a16:creationId xmlns:a16="http://schemas.microsoft.com/office/drawing/2014/main" id="{80BB2235-7335-4156-A3D8-0657DC4A6689}"/>
                </a:ext>
              </a:extLst>
            </p:cNvPr>
            <p:cNvSpPr/>
            <p:nvPr/>
          </p:nvSpPr>
          <p:spPr>
            <a:xfrm>
              <a:off x="4354123" y="2201110"/>
              <a:ext cx="1822312" cy="530213"/>
            </a:xfrm>
            <a:prstGeom prst="round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lIns="36000" tIns="0" rIns="36000" b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8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Sorafenib</a:t>
              </a:r>
              <a:r>
                <a:rPr kumimoji="0" lang="fr-FR"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400 mg </a:t>
              </a:r>
              <a:r>
                <a:rPr kumimoji="0" lang="fr-FR" sz="8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bid</a:t>
              </a:r>
              <a:endParaRPr kumimoji="0" lang="fr-FR"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5" name="Rectangle : coins arrondis 14">
              <a:extLst>
                <a:ext uri="{FF2B5EF4-FFF2-40B4-BE49-F238E27FC236}">
                  <a16:creationId xmlns:a16="http://schemas.microsoft.com/office/drawing/2014/main" id="{40459678-6DCE-4926-9BAE-764CF4C6C2E7}"/>
                </a:ext>
              </a:extLst>
            </p:cNvPr>
            <p:cNvSpPr/>
            <p:nvPr/>
          </p:nvSpPr>
          <p:spPr>
            <a:xfrm>
              <a:off x="6650023" y="1606346"/>
              <a:ext cx="927238" cy="859872"/>
            </a:xfrm>
            <a:prstGeom prst="roundRect">
              <a:avLst>
                <a:gd name="adj" fmla="val 10866"/>
              </a:avLst>
            </a:prstGeom>
            <a:solidFill>
              <a:schemeClr val="tx1">
                <a:lumMod val="75000"/>
                <a:lumOff val="25000"/>
              </a:schemeClr>
            </a:solidFill>
            <a:ln>
              <a:noFill/>
            </a:ln>
          </p:spPr>
          <p:style>
            <a:lnRef idx="1">
              <a:schemeClr val="accent1"/>
            </a:lnRef>
            <a:fillRef idx="3">
              <a:schemeClr val="accent1"/>
            </a:fillRef>
            <a:effectRef idx="2">
              <a:schemeClr val="accent1"/>
            </a:effectRef>
            <a:fontRef idx="minor">
              <a:schemeClr val="lt1"/>
            </a:fontRef>
          </p:style>
          <p:txBody>
            <a:bodyPr lIns="36000" tIns="0" rIns="36000" b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Jusqu'à la perte du bénéfice clinique ou </a:t>
              </a:r>
              <a:br>
                <a:rPr kumimoji="0" lang="fr-FR"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br>
              <a:r>
                <a:rPr kumimoji="0" lang="fr-FR"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une toxicité inacceptable</a:t>
              </a:r>
            </a:p>
          </p:txBody>
        </p:sp>
        <p:sp>
          <p:nvSpPr>
            <p:cNvPr id="16" name="Rectangle : coins arrondis 15">
              <a:extLst>
                <a:ext uri="{FF2B5EF4-FFF2-40B4-BE49-F238E27FC236}">
                  <a16:creationId xmlns:a16="http://schemas.microsoft.com/office/drawing/2014/main" id="{8211D3F0-44F8-4D8B-89DB-43DF9D6DFC70}"/>
                </a:ext>
              </a:extLst>
            </p:cNvPr>
            <p:cNvSpPr/>
            <p:nvPr/>
          </p:nvSpPr>
          <p:spPr>
            <a:xfrm>
              <a:off x="7747863" y="1606346"/>
              <a:ext cx="649743" cy="859871"/>
            </a:xfrm>
            <a:prstGeom prst="roundRect">
              <a:avLst/>
            </a:prstGeom>
            <a:solidFill>
              <a:schemeClr val="tx1">
                <a:lumMod val="75000"/>
                <a:lumOff val="25000"/>
              </a:schemeClr>
            </a:solidFill>
            <a:ln>
              <a:noFill/>
            </a:ln>
          </p:spPr>
          <p:style>
            <a:lnRef idx="1">
              <a:schemeClr val="accent1"/>
            </a:lnRef>
            <a:fillRef idx="3">
              <a:schemeClr val="accent1"/>
            </a:fillRef>
            <a:effectRef idx="2">
              <a:schemeClr val="accent1"/>
            </a:effectRef>
            <a:fontRef idx="minor">
              <a:schemeClr val="lt1"/>
            </a:fontRef>
          </p:style>
          <p:txBody>
            <a:bodyPr lIns="36000" tIns="0" rIns="36000" b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Suivi </a:t>
              </a:r>
              <a:br>
                <a:rPr kumimoji="0" lang="fr-FR"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br>
              <a:r>
                <a:rPr kumimoji="0" lang="fr-FR"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de </a:t>
              </a:r>
              <a:br>
                <a:rPr kumimoji="0" lang="fr-FR"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br>
              <a:r>
                <a:rPr kumimoji="0" lang="fr-FR"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la survie</a:t>
              </a:r>
            </a:p>
          </p:txBody>
        </p:sp>
        <p:sp>
          <p:nvSpPr>
            <p:cNvPr id="17" name="ZoneTexte 16">
              <a:extLst>
                <a:ext uri="{FF2B5EF4-FFF2-40B4-BE49-F238E27FC236}">
                  <a16:creationId xmlns:a16="http://schemas.microsoft.com/office/drawing/2014/main" id="{0374537A-F5F2-4F53-9321-3E0DB184C125}"/>
                </a:ext>
              </a:extLst>
            </p:cNvPr>
            <p:cNvSpPr txBox="1"/>
            <p:nvPr/>
          </p:nvSpPr>
          <p:spPr>
            <a:xfrm>
              <a:off x="4329135" y="1912836"/>
              <a:ext cx="920885" cy="258628"/>
            </a:xfrm>
            <a:prstGeom prst="rect">
              <a:avLst/>
            </a:prstGeom>
            <a:noFill/>
          </p:spPr>
          <p:txBody>
            <a:bodyPr wrap="square"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800" b="0" i="1"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(Open label)</a:t>
              </a:r>
            </a:p>
          </p:txBody>
        </p:sp>
        <p:sp>
          <p:nvSpPr>
            <p:cNvPr id="18" name="Ellipse 17">
              <a:extLst>
                <a:ext uri="{FF2B5EF4-FFF2-40B4-BE49-F238E27FC236}">
                  <a16:creationId xmlns:a16="http://schemas.microsoft.com/office/drawing/2014/main" id="{3C8DB7FC-FA81-4F70-827E-7822B9E69DB0}"/>
                </a:ext>
              </a:extLst>
            </p:cNvPr>
            <p:cNvSpPr/>
            <p:nvPr/>
          </p:nvSpPr>
          <p:spPr>
            <a:xfrm>
              <a:off x="3872034" y="1734373"/>
              <a:ext cx="482090" cy="602080"/>
            </a:xfrm>
            <a:prstGeom prst="ellipse">
              <a:avLst/>
            </a:prstGeom>
            <a:solidFill>
              <a:schemeClr val="tx1">
                <a:lumMod val="75000"/>
                <a:lumOff val="25000"/>
              </a:schemeClr>
            </a:solidFill>
            <a:ln w="635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050" b="1" i="0" u="none" strike="noStrike" kern="600" cap="none" spc="23"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R</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800" b="0" i="0" u="none" strike="noStrike" kern="600" cap="none" spc="23"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2:1</a:t>
              </a:r>
            </a:p>
          </p:txBody>
        </p:sp>
        <p:cxnSp>
          <p:nvCxnSpPr>
            <p:cNvPr id="19" name="Connecteur droit avec flèche 18">
              <a:extLst>
                <a:ext uri="{FF2B5EF4-FFF2-40B4-BE49-F238E27FC236}">
                  <a16:creationId xmlns:a16="http://schemas.microsoft.com/office/drawing/2014/main" id="{221E2AE5-BF5E-4553-AB74-DAFFBC3FAAC6}"/>
                </a:ext>
              </a:extLst>
            </p:cNvPr>
            <p:cNvCxnSpPr>
              <a:cxnSpLocks/>
              <a:stCxn id="15" idx="3"/>
              <a:endCxn id="16" idx="1"/>
            </p:cNvCxnSpPr>
            <p:nvPr/>
          </p:nvCxnSpPr>
          <p:spPr>
            <a:xfrm>
              <a:off x="7577261" y="2036282"/>
              <a:ext cx="170602" cy="0"/>
            </a:xfrm>
            <a:prstGeom prst="straightConnector1">
              <a:avLst/>
            </a:prstGeom>
            <a:ln>
              <a:solidFill>
                <a:schemeClr val="tx1">
                  <a:lumMod val="75000"/>
                  <a:lumOff val="25000"/>
                </a:schemeClr>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20" name="Connecteur en angle 22">
              <a:extLst>
                <a:ext uri="{FF2B5EF4-FFF2-40B4-BE49-F238E27FC236}">
                  <a16:creationId xmlns:a16="http://schemas.microsoft.com/office/drawing/2014/main" id="{C3C0C876-06D3-4319-81E1-78B327D8A869}"/>
                </a:ext>
              </a:extLst>
            </p:cNvPr>
            <p:cNvCxnSpPr>
              <a:cxnSpLocks/>
              <a:stCxn id="13" idx="3"/>
              <a:endCxn id="14" idx="3"/>
            </p:cNvCxnSpPr>
            <p:nvPr/>
          </p:nvCxnSpPr>
          <p:spPr>
            <a:xfrm flipH="1">
              <a:off x="6176435" y="1618085"/>
              <a:ext cx="1" cy="848132"/>
            </a:xfrm>
            <a:prstGeom prst="bentConnector3">
              <a:avLst>
                <a:gd name="adj1" fmla="val -22860000000"/>
              </a:avLst>
            </a:prstGeom>
            <a:ln>
              <a:solidFill>
                <a:schemeClr val="tx1">
                  <a:lumMod val="75000"/>
                  <a:lumOff val="25000"/>
                </a:schemeClr>
              </a:solidFill>
            </a:ln>
          </p:spPr>
          <p:style>
            <a:lnRef idx="2">
              <a:schemeClr val="accent1"/>
            </a:lnRef>
            <a:fillRef idx="0">
              <a:schemeClr val="accent1"/>
            </a:fillRef>
            <a:effectRef idx="1">
              <a:schemeClr val="accent1"/>
            </a:effectRef>
            <a:fontRef idx="minor">
              <a:schemeClr val="tx1"/>
            </a:fontRef>
          </p:style>
        </p:cxnSp>
      </p:grpSp>
      <p:graphicFrame>
        <p:nvGraphicFramePr>
          <p:cNvPr id="3" name="Tableau 5">
            <a:extLst>
              <a:ext uri="{FF2B5EF4-FFF2-40B4-BE49-F238E27FC236}">
                <a16:creationId xmlns:a16="http://schemas.microsoft.com/office/drawing/2014/main" id="{4147F1BE-C83F-4643-8D60-EA7EEBFE7B09}"/>
              </a:ext>
            </a:extLst>
          </p:cNvPr>
          <p:cNvGraphicFramePr>
            <a:graphicFrameLocks noGrp="1"/>
          </p:cNvGraphicFramePr>
          <p:nvPr>
            <p:extLst>
              <p:ext uri="{D42A27DB-BD31-4B8C-83A1-F6EECF244321}">
                <p14:modId xmlns:p14="http://schemas.microsoft.com/office/powerpoint/2010/main" val="2613956056"/>
              </p:ext>
            </p:extLst>
          </p:nvPr>
        </p:nvGraphicFramePr>
        <p:xfrm>
          <a:off x="612518" y="2490580"/>
          <a:ext cx="7741100" cy="2379447"/>
        </p:xfrm>
        <a:graphic>
          <a:graphicData uri="http://schemas.openxmlformats.org/drawingml/2006/table">
            <a:tbl>
              <a:tblPr firstRow="1" bandRow="1">
                <a:tableStyleId>{7DF18680-E054-41AD-8BC1-D1AEF772440D}</a:tableStyleId>
              </a:tblPr>
              <a:tblGrid>
                <a:gridCol w="1548220">
                  <a:extLst>
                    <a:ext uri="{9D8B030D-6E8A-4147-A177-3AD203B41FA5}">
                      <a16:colId xmlns:a16="http://schemas.microsoft.com/office/drawing/2014/main" val="162592760"/>
                    </a:ext>
                  </a:extLst>
                </a:gridCol>
                <a:gridCol w="1548220">
                  <a:extLst>
                    <a:ext uri="{9D8B030D-6E8A-4147-A177-3AD203B41FA5}">
                      <a16:colId xmlns:a16="http://schemas.microsoft.com/office/drawing/2014/main" val="4097763661"/>
                    </a:ext>
                  </a:extLst>
                </a:gridCol>
                <a:gridCol w="1548220">
                  <a:extLst>
                    <a:ext uri="{9D8B030D-6E8A-4147-A177-3AD203B41FA5}">
                      <a16:colId xmlns:a16="http://schemas.microsoft.com/office/drawing/2014/main" val="4119331067"/>
                    </a:ext>
                  </a:extLst>
                </a:gridCol>
                <a:gridCol w="1548220">
                  <a:extLst>
                    <a:ext uri="{9D8B030D-6E8A-4147-A177-3AD203B41FA5}">
                      <a16:colId xmlns:a16="http://schemas.microsoft.com/office/drawing/2014/main" val="1955127414"/>
                    </a:ext>
                  </a:extLst>
                </a:gridCol>
                <a:gridCol w="1548220">
                  <a:extLst>
                    <a:ext uri="{9D8B030D-6E8A-4147-A177-3AD203B41FA5}">
                      <a16:colId xmlns:a16="http://schemas.microsoft.com/office/drawing/2014/main" val="4154970694"/>
                    </a:ext>
                  </a:extLst>
                </a:gridCol>
              </a:tblGrid>
              <a:tr h="226614">
                <a:tc>
                  <a:txBody>
                    <a:bodyPr/>
                    <a:lstStyle/>
                    <a:p>
                      <a:pPr algn="l"/>
                      <a:r>
                        <a:rPr lang="fr-FR" sz="700" dirty="0" err="1">
                          <a:latin typeface="Arial" panose="020B0604020202020204" pitchFamily="34" charset="0"/>
                          <a:cs typeface="Arial" panose="020B0604020202020204" pitchFamily="34" charset="0"/>
                        </a:rPr>
                        <a:t>Charactéristics</a:t>
                      </a:r>
                      <a:endParaRPr lang="fr-FR" sz="700" dirty="0">
                        <a:latin typeface="Arial" panose="020B0604020202020204" pitchFamily="34" charset="0"/>
                        <a:cs typeface="Arial" panose="020B0604020202020204" pitchFamily="34" charset="0"/>
                      </a:endParaRPr>
                    </a:p>
                  </a:txBody>
                  <a:tcPr marL="36000" marR="36000" marT="0" marB="0" anchor="ctr"/>
                </a:tc>
                <a:tc>
                  <a:txBody>
                    <a:bodyPr/>
                    <a:lstStyle/>
                    <a:p>
                      <a:pPr algn="ctr"/>
                      <a:r>
                        <a:rPr lang="fr-FR" sz="700" dirty="0">
                          <a:latin typeface="Arial" panose="020B0604020202020204" pitchFamily="34" charset="0"/>
                          <a:cs typeface="Arial" panose="020B0604020202020204" pitchFamily="34" charset="0"/>
                        </a:rPr>
                        <a:t>&lt; 65 </a:t>
                      </a:r>
                      <a:r>
                        <a:rPr lang="fr-FR" sz="700" dirty="0" err="1">
                          <a:latin typeface="Arial" panose="020B0604020202020204" pitchFamily="34" charset="0"/>
                          <a:cs typeface="Arial" panose="020B0604020202020204" pitchFamily="34" charset="0"/>
                        </a:rPr>
                        <a:t>years</a:t>
                      </a:r>
                      <a:endParaRPr lang="fr-FR" sz="700" dirty="0">
                        <a:latin typeface="Arial" panose="020B0604020202020204" pitchFamily="34" charset="0"/>
                        <a:cs typeface="Arial" panose="020B0604020202020204" pitchFamily="34" charset="0"/>
                      </a:endParaRPr>
                    </a:p>
                    <a:p>
                      <a:pPr algn="ctr"/>
                      <a:r>
                        <a:rPr lang="fr-FR" sz="700" dirty="0" err="1">
                          <a:latin typeface="Arial" panose="020B0604020202020204" pitchFamily="34" charset="0"/>
                          <a:cs typeface="Arial" panose="020B0604020202020204" pitchFamily="34" charset="0"/>
                        </a:rPr>
                        <a:t>Azeto</a:t>
                      </a:r>
                      <a:r>
                        <a:rPr lang="fr-FR" sz="700" dirty="0">
                          <a:latin typeface="Arial" panose="020B0604020202020204" pitchFamily="34" charset="0"/>
                          <a:cs typeface="Arial" panose="020B0604020202020204" pitchFamily="34" charset="0"/>
                        </a:rPr>
                        <a:t> + </a:t>
                      </a:r>
                      <a:r>
                        <a:rPr lang="fr-FR" sz="700" dirty="0" err="1">
                          <a:latin typeface="Arial" panose="020B0604020202020204" pitchFamily="34" charset="0"/>
                          <a:cs typeface="Arial" panose="020B0604020202020204" pitchFamily="34" charset="0"/>
                        </a:rPr>
                        <a:t>Bev</a:t>
                      </a:r>
                      <a:r>
                        <a:rPr lang="fr-FR" sz="700" b="1" dirty="0">
                          <a:latin typeface="Arial" panose="020B0604020202020204" pitchFamily="34" charset="0"/>
                          <a:cs typeface="Arial" panose="020B0604020202020204" pitchFamily="34" charset="0"/>
                        </a:rPr>
                        <a:t> </a:t>
                      </a:r>
                      <a:r>
                        <a:rPr lang="fr-FR" sz="700" b="0" dirty="0">
                          <a:latin typeface="Arial" panose="020B0604020202020204" pitchFamily="34" charset="0"/>
                          <a:cs typeface="Arial" panose="020B0604020202020204" pitchFamily="34" charset="0"/>
                        </a:rPr>
                        <a:t>(n=175)</a:t>
                      </a:r>
                    </a:p>
                  </a:txBody>
                  <a:tcPr marL="36000" marR="36000" marT="0" marB="0" anchor="ctr">
                    <a:solidFill>
                      <a:srgbClr val="C00000"/>
                    </a:solidFill>
                  </a:tcPr>
                </a:tc>
                <a:tc>
                  <a:txBody>
                    <a:bodyPr/>
                    <a:lstStyle/>
                    <a:p>
                      <a:pPr algn="ctr"/>
                      <a:r>
                        <a:rPr lang="fr-FR" sz="700" b="0" u="sng" dirty="0">
                          <a:latin typeface="Arial" panose="020B0604020202020204" pitchFamily="34" charset="0"/>
                          <a:cs typeface="Arial" panose="020B0604020202020204" pitchFamily="34" charset="0"/>
                        </a:rPr>
                        <a:t>&gt;</a:t>
                      </a:r>
                      <a:r>
                        <a:rPr lang="fr-FR" sz="700" dirty="0">
                          <a:latin typeface="Arial" panose="020B0604020202020204" pitchFamily="34" charset="0"/>
                          <a:cs typeface="Arial" panose="020B0604020202020204" pitchFamily="34" charset="0"/>
                        </a:rPr>
                        <a:t> 65 </a:t>
                      </a:r>
                      <a:r>
                        <a:rPr lang="fr-FR" sz="700" dirty="0" err="1">
                          <a:latin typeface="Arial" panose="020B0604020202020204" pitchFamily="34" charset="0"/>
                          <a:cs typeface="Arial" panose="020B0604020202020204" pitchFamily="34" charset="0"/>
                        </a:rPr>
                        <a:t>years</a:t>
                      </a:r>
                      <a:endParaRPr lang="fr-FR" sz="700" dirty="0">
                        <a:latin typeface="Arial" panose="020B0604020202020204" pitchFamily="34" charset="0"/>
                        <a:cs typeface="Arial" panose="020B0604020202020204" pitchFamily="34" charset="0"/>
                      </a:endParaRPr>
                    </a:p>
                    <a:p>
                      <a:pPr algn="ctr"/>
                      <a:r>
                        <a:rPr lang="fr-FR" sz="700" dirty="0" err="1">
                          <a:latin typeface="Arial" panose="020B0604020202020204" pitchFamily="34" charset="0"/>
                          <a:cs typeface="Arial" panose="020B0604020202020204" pitchFamily="34" charset="0"/>
                        </a:rPr>
                        <a:t>Azeto</a:t>
                      </a:r>
                      <a:r>
                        <a:rPr lang="fr-FR" sz="700" dirty="0">
                          <a:latin typeface="Arial" panose="020B0604020202020204" pitchFamily="34" charset="0"/>
                          <a:cs typeface="Arial" panose="020B0604020202020204" pitchFamily="34" charset="0"/>
                        </a:rPr>
                        <a:t> + </a:t>
                      </a:r>
                      <a:r>
                        <a:rPr lang="fr-FR" sz="700" dirty="0" err="1">
                          <a:latin typeface="Arial" panose="020B0604020202020204" pitchFamily="34" charset="0"/>
                          <a:cs typeface="Arial" panose="020B0604020202020204" pitchFamily="34" charset="0"/>
                        </a:rPr>
                        <a:t>Bev</a:t>
                      </a:r>
                      <a:r>
                        <a:rPr lang="fr-FR" sz="700" b="1" dirty="0">
                          <a:latin typeface="Arial" panose="020B0604020202020204" pitchFamily="34" charset="0"/>
                          <a:cs typeface="Arial" panose="020B0604020202020204" pitchFamily="34" charset="0"/>
                        </a:rPr>
                        <a:t> </a:t>
                      </a:r>
                      <a:r>
                        <a:rPr lang="fr-FR" sz="700" b="0" dirty="0">
                          <a:latin typeface="Arial" panose="020B0604020202020204" pitchFamily="34" charset="0"/>
                          <a:cs typeface="Arial" panose="020B0604020202020204" pitchFamily="34" charset="0"/>
                        </a:rPr>
                        <a:t>(n=161)</a:t>
                      </a:r>
                    </a:p>
                  </a:txBody>
                  <a:tcPr marL="36000" marR="36000" marT="0" marB="0" anchor="ctr">
                    <a:solidFill>
                      <a:srgbClr val="C00000"/>
                    </a:solid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&lt; 65 </a:t>
                      </a:r>
                      <a:r>
                        <a:rPr kumimoji="0" lang="fr-FR" sz="7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years</a:t>
                      </a:r>
                      <a:endParaRPr kumimoji="0" lang="fr-FR" sz="7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Sorafenib</a:t>
                      </a:r>
                      <a:r>
                        <a:rPr kumimoji="0" lang="fr-FR" sz="7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fr-FR" sz="7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(n=74)</a:t>
                      </a:r>
                    </a:p>
                  </a:txBody>
                  <a:tcPr marL="36000" marR="36000" marT="0" marB="0" anchor="ctr">
                    <a:solidFill>
                      <a:schemeClr val="accent1"/>
                    </a:solid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fr-FR" sz="700" b="0" u="sng" dirty="0">
                          <a:latin typeface="Arial" panose="020B0604020202020204" pitchFamily="34" charset="0"/>
                          <a:cs typeface="Arial" panose="020B0604020202020204" pitchFamily="34" charset="0"/>
                        </a:rPr>
                        <a:t>&gt;</a:t>
                      </a:r>
                      <a:r>
                        <a:rPr kumimoji="0" lang="fr-FR" sz="7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65 </a:t>
                      </a:r>
                      <a:r>
                        <a:rPr kumimoji="0" lang="fr-FR" sz="7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years</a:t>
                      </a:r>
                      <a:endParaRPr kumimoji="0" lang="fr-FR" sz="7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Sorafenib</a:t>
                      </a:r>
                      <a:r>
                        <a:rPr kumimoji="0" lang="fr-FR" sz="7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fr-FR" sz="7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(n=91)</a:t>
                      </a:r>
                    </a:p>
                  </a:txBody>
                  <a:tcPr marL="36000" marR="36000" marT="0" marB="0" anchor="ctr">
                    <a:solidFill>
                      <a:schemeClr val="accent1"/>
                    </a:solidFill>
                  </a:tcPr>
                </a:tc>
                <a:extLst>
                  <a:ext uri="{0D108BD9-81ED-4DB2-BD59-A6C34878D82A}">
                    <a16:rowId xmlns:a16="http://schemas.microsoft.com/office/drawing/2014/main" val="2000109803"/>
                  </a:ext>
                </a:extLst>
              </a:tr>
              <a:tr h="113307">
                <a:tc>
                  <a:txBody>
                    <a:bodyPr/>
                    <a:lstStyle/>
                    <a:p>
                      <a:pPr algn="l"/>
                      <a:r>
                        <a:rPr lang="fr-FR" sz="700" b="1" dirty="0" err="1">
                          <a:latin typeface="Arial" panose="020B0604020202020204" pitchFamily="34" charset="0"/>
                          <a:cs typeface="Arial" panose="020B0604020202020204" pitchFamily="34" charset="0"/>
                        </a:rPr>
                        <a:t>Median</a:t>
                      </a:r>
                      <a:r>
                        <a:rPr lang="fr-FR" sz="700" b="1" dirty="0">
                          <a:latin typeface="Arial" panose="020B0604020202020204" pitchFamily="34" charset="0"/>
                          <a:cs typeface="Arial" panose="020B0604020202020204" pitchFamily="34" charset="0"/>
                        </a:rPr>
                        <a:t> </a:t>
                      </a:r>
                      <a:r>
                        <a:rPr lang="fr-FR" sz="700" b="1" dirty="0" err="1">
                          <a:latin typeface="Arial" panose="020B0604020202020204" pitchFamily="34" charset="0"/>
                          <a:cs typeface="Arial" panose="020B0604020202020204" pitchFamily="34" charset="0"/>
                        </a:rPr>
                        <a:t>age</a:t>
                      </a:r>
                      <a:r>
                        <a:rPr lang="fr-FR" sz="700" b="1" dirty="0">
                          <a:latin typeface="Arial" panose="020B0604020202020204" pitchFamily="34" charset="0"/>
                          <a:cs typeface="Arial" panose="020B0604020202020204" pitchFamily="34" charset="0"/>
                        </a:rPr>
                        <a:t> </a:t>
                      </a:r>
                      <a:r>
                        <a:rPr lang="fr-FR" sz="700" dirty="0">
                          <a:latin typeface="Arial" panose="020B0604020202020204" pitchFamily="34" charset="0"/>
                          <a:cs typeface="Arial" panose="020B0604020202020204" pitchFamily="34" charset="0"/>
                        </a:rPr>
                        <a:t>(range), y</a:t>
                      </a:r>
                    </a:p>
                  </a:txBody>
                  <a:tcPr marL="36000" marR="36000" marT="0" marB="0" anchor="ctr">
                    <a:lnB w="19050" cap="flat" cmpd="sng" algn="ctr">
                      <a:solidFill>
                        <a:srgbClr val="C00000"/>
                      </a:solidFill>
                      <a:prstDash val="solid"/>
                      <a:round/>
                      <a:headEnd type="none" w="med" len="med"/>
                      <a:tailEnd type="none" w="med" len="med"/>
                    </a:lnB>
                  </a:tcPr>
                </a:tc>
                <a:tc>
                  <a:txBody>
                    <a:bodyPr/>
                    <a:lstStyle/>
                    <a:p>
                      <a:pPr algn="ctr"/>
                      <a:r>
                        <a:rPr lang="fr-FR" sz="700" dirty="0">
                          <a:latin typeface="Arial" panose="020B0604020202020204" pitchFamily="34" charset="0"/>
                          <a:cs typeface="Arial" panose="020B0604020202020204" pitchFamily="34" charset="0"/>
                        </a:rPr>
                        <a:t>56,0 (26-64)</a:t>
                      </a:r>
                    </a:p>
                  </a:txBody>
                  <a:tcPr marL="36000" marR="36000" marT="0" marB="0" anchor="ctr">
                    <a:lnB w="19050" cap="flat" cmpd="sng" algn="ctr">
                      <a:solidFill>
                        <a:srgbClr val="C00000"/>
                      </a:solidFill>
                      <a:prstDash val="solid"/>
                      <a:round/>
                      <a:headEnd type="none" w="med" len="med"/>
                      <a:tailEnd type="none" w="med" len="med"/>
                    </a:lnB>
                  </a:tcPr>
                </a:tc>
                <a:tc>
                  <a:txBody>
                    <a:bodyPr/>
                    <a:lstStyle/>
                    <a:p>
                      <a:pPr algn="ctr"/>
                      <a:r>
                        <a:rPr lang="fr-FR" sz="700" dirty="0">
                          <a:latin typeface="Arial" panose="020B0604020202020204" pitchFamily="34" charset="0"/>
                          <a:cs typeface="Arial" panose="020B0604020202020204" pitchFamily="34" charset="0"/>
                        </a:rPr>
                        <a:t>71,0 (65-88)</a:t>
                      </a:r>
                    </a:p>
                  </a:txBody>
                  <a:tcPr marL="36000" marR="36000" marT="0" marB="0" anchor="ctr">
                    <a:lnB w="19050" cap="flat" cmpd="sng" algn="ctr">
                      <a:solidFill>
                        <a:srgbClr val="C00000"/>
                      </a:solidFill>
                      <a:prstDash val="solid"/>
                      <a:round/>
                      <a:headEnd type="none" w="med" len="med"/>
                      <a:tailEnd type="none" w="med" len="med"/>
                    </a:lnB>
                  </a:tcPr>
                </a:tc>
                <a:tc>
                  <a:txBody>
                    <a:bodyPr/>
                    <a:lstStyle/>
                    <a:p>
                      <a:pPr algn="ctr"/>
                      <a:r>
                        <a:rPr lang="fr-FR" sz="700" dirty="0">
                          <a:latin typeface="Arial" panose="020B0604020202020204" pitchFamily="34" charset="0"/>
                          <a:cs typeface="Arial" panose="020B0604020202020204" pitchFamily="34" charset="0"/>
                        </a:rPr>
                        <a:t>57,5 (33-64)</a:t>
                      </a:r>
                    </a:p>
                  </a:txBody>
                  <a:tcPr marL="36000" marR="36000" marT="0" marB="0" anchor="ctr">
                    <a:lnB w="19050" cap="flat" cmpd="sng" algn="ctr">
                      <a:solidFill>
                        <a:srgbClr val="C00000"/>
                      </a:solidFill>
                      <a:prstDash val="solid"/>
                      <a:round/>
                      <a:headEnd type="none" w="med" len="med"/>
                      <a:tailEnd type="none" w="med" len="med"/>
                    </a:lnB>
                  </a:tcPr>
                </a:tc>
                <a:tc>
                  <a:txBody>
                    <a:bodyPr/>
                    <a:lstStyle/>
                    <a:p>
                      <a:pPr algn="ctr"/>
                      <a:r>
                        <a:rPr lang="fr-FR" sz="700" dirty="0">
                          <a:latin typeface="Arial" panose="020B0604020202020204" pitchFamily="34" charset="0"/>
                          <a:cs typeface="Arial" panose="020B0604020202020204" pitchFamily="34" charset="0"/>
                        </a:rPr>
                        <a:t>71,0 (65-87)</a:t>
                      </a:r>
                    </a:p>
                  </a:txBody>
                  <a:tcPr marL="36000" marR="36000" marT="0" marB="0" anchor="ctr">
                    <a:lnB w="19050" cap="flat" cmpd="sng" algn="ctr">
                      <a:solidFill>
                        <a:srgbClr val="C00000"/>
                      </a:solidFill>
                      <a:prstDash val="solid"/>
                      <a:round/>
                      <a:headEnd type="none" w="med" len="med"/>
                      <a:tailEnd type="none" w="med" len="med"/>
                    </a:lnB>
                  </a:tcPr>
                </a:tc>
                <a:extLst>
                  <a:ext uri="{0D108BD9-81ED-4DB2-BD59-A6C34878D82A}">
                    <a16:rowId xmlns:a16="http://schemas.microsoft.com/office/drawing/2014/main" val="2963500194"/>
                  </a:ext>
                </a:extLst>
              </a:tr>
              <a:tr h="113307">
                <a:tc>
                  <a:txBody>
                    <a:bodyPr/>
                    <a:lstStyle/>
                    <a:p>
                      <a:pPr algn="l"/>
                      <a:r>
                        <a:rPr lang="fr-FR" sz="700" dirty="0">
                          <a:latin typeface="Arial" panose="020B0604020202020204" pitchFamily="34" charset="0"/>
                          <a:cs typeface="Arial" panose="020B0604020202020204" pitchFamily="34" charset="0"/>
                        </a:rPr>
                        <a:t>Femme, n (%)</a:t>
                      </a:r>
                    </a:p>
                  </a:txBody>
                  <a:tcPr marL="36000" marR="36000" marT="0" marB="0" anchor="ctr">
                    <a:lnL w="19050" cap="flat" cmpd="sng" algn="ctr">
                      <a:solidFill>
                        <a:srgbClr val="C00000"/>
                      </a:solidFill>
                      <a:prstDash val="solid"/>
                      <a:round/>
                      <a:headEnd type="none" w="med" len="med"/>
                      <a:tailEnd type="none" w="med" len="med"/>
                    </a:lnL>
                    <a:lnT w="19050" cap="flat" cmpd="sng" algn="ctr">
                      <a:solidFill>
                        <a:srgbClr val="C00000"/>
                      </a:solidFill>
                      <a:prstDash val="solid"/>
                      <a:round/>
                      <a:headEnd type="none" w="med" len="med"/>
                      <a:tailEnd type="none" w="med" len="med"/>
                    </a:lnT>
                    <a:lnB w="19050" cap="flat" cmpd="sng" algn="ctr">
                      <a:solidFill>
                        <a:srgbClr val="C00000"/>
                      </a:solidFill>
                      <a:prstDash val="solid"/>
                      <a:round/>
                      <a:headEnd type="none" w="med" len="med"/>
                      <a:tailEnd type="none" w="med" len="med"/>
                    </a:lnB>
                  </a:tcPr>
                </a:tc>
                <a:tc>
                  <a:txBody>
                    <a:bodyPr/>
                    <a:lstStyle/>
                    <a:p>
                      <a:pPr algn="ctr"/>
                      <a:r>
                        <a:rPr lang="fr-FR" sz="700" dirty="0">
                          <a:latin typeface="Arial" panose="020B0604020202020204" pitchFamily="34" charset="0"/>
                          <a:cs typeface="Arial" panose="020B0604020202020204" pitchFamily="34" charset="0"/>
                        </a:rPr>
                        <a:t>24 (14)</a:t>
                      </a:r>
                    </a:p>
                  </a:txBody>
                  <a:tcPr marL="36000" marR="36000" marT="0" marB="0" anchor="ctr">
                    <a:lnT w="19050" cap="flat" cmpd="sng" algn="ctr">
                      <a:solidFill>
                        <a:srgbClr val="C00000"/>
                      </a:solidFill>
                      <a:prstDash val="solid"/>
                      <a:round/>
                      <a:headEnd type="none" w="med" len="med"/>
                      <a:tailEnd type="none" w="med" len="med"/>
                    </a:lnT>
                    <a:lnB w="19050" cap="flat" cmpd="sng" algn="ctr">
                      <a:solidFill>
                        <a:srgbClr val="C00000"/>
                      </a:solidFill>
                      <a:prstDash val="solid"/>
                      <a:round/>
                      <a:headEnd type="none" w="med" len="med"/>
                      <a:tailEnd type="none" w="med" len="med"/>
                    </a:lnB>
                  </a:tcPr>
                </a:tc>
                <a:tc>
                  <a:txBody>
                    <a:bodyPr/>
                    <a:lstStyle/>
                    <a:p>
                      <a:pPr algn="ctr"/>
                      <a:r>
                        <a:rPr lang="fr-FR" sz="700" dirty="0">
                          <a:latin typeface="Arial" panose="020B0604020202020204" pitchFamily="34" charset="0"/>
                          <a:cs typeface="Arial" panose="020B0604020202020204" pitchFamily="34" charset="0"/>
                        </a:rPr>
                        <a:t>35 (22)</a:t>
                      </a:r>
                    </a:p>
                  </a:txBody>
                  <a:tcPr marL="36000" marR="36000" marT="0" marB="0" anchor="ctr">
                    <a:lnT w="19050" cap="flat" cmpd="sng" algn="ctr">
                      <a:solidFill>
                        <a:srgbClr val="C00000"/>
                      </a:solidFill>
                      <a:prstDash val="solid"/>
                      <a:round/>
                      <a:headEnd type="none" w="med" len="med"/>
                      <a:tailEnd type="none" w="med" len="med"/>
                    </a:lnT>
                    <a:lnB w="19050" cap="flat" cmpd="sng" algn="ctr">
                      <a:solidFill>
                        <a:srgbClr val="C00000"/>
                      </a:solidFill>
                      <a:prstDash val="solid"/>
                      <a:round/>
                      <a:headEnd type="none" w="med" len="med"/>
                      <a:tailEnd type="none" w="med" len="med"/>
                    </a:lnB>
                  </a:tcPr>
                </a:tc>
                <a:tc>
                  <a:txBody>
                    <a:bodyPr/>
                    <a:lstStyle/>
                    <a:p>
                      <a:pPr algn="ctr"/>
                      <a:r>
                        <a:rPr lang="fr-FR" sz="700" dirty="0">
                          <a:latin typeface="Arial" panose="020B0604020202020204" pitchFamily="34" charset="0"/>
                          <a:cs typeface="Arial" panose="020B0604020202020204" pitchFamily="34" charset="0"/>
                        </a:rPr>
                        <a:t>10 (14)</a:t>
                      </a:r>
                    </a:p>
                  </a:txBody>
                  <a:tcPr marL="36000" marR="36000" marT="0" marB="0" anchor="ctr">
                    <a:lnT w="19050" cap="flat" cmpd="sng" algn="ctr">
                      <a:solidFill>
                        <a:srgbClr val="C00000"/>
                      </a:solidFill>
                      <a:prstDash val="solid"/>
                      <a:round/>
                      <a:headEnd type="none" w="med" len="med"/>
                      <a:tailEnd type="none" w="med" len="med"/>
                    </a:lnT>
                    <a:lnB w="19050" cap="flat" cmpd="sng" algn="ctr">
                      <a:solidFill>
                        <a:srgbClr val="C00000"/>
                      </a:solidFill>
                      <a:prstDash val="solid"/>
                      <a:round/>
                      <a:headEnd type="none" w="med" len="med"/>
                      <a:tailEnd type="none" w="med" len="med"/>
                    </a:lnB>
                  </a:tcPr>
                </a:tc>
                <a:tc>
                  <a:txBody>
                    <a:bodyPr/>
                    <a:lstStyle/>
                    <a:p>
                      <a:pPr algn="ctr"/>
                      <a:r>
                        <a:rPr lang="fr-FR" sz="700" dirty="0">
                          <a:latin typeface="Arial" panose="020B0604020202020204" pitchFamily="34" charset="0"/>
                          <a:cs typeface="Arial" panose="020B0604020202020204" pitchFamily="34" charset="0"/>
                        </a:rPr>
                        <a:t>18 (20)</a:t>
                      </a:r>
                    </a:p>
                  </a:txBody>
                  <a:tcPr marL="36000" marR="36000" marT="0" marB="0" anchor="ctr">
                    <a:lnR w="19050" cap="flat" cmpd="sng" algn="ctr">
                      <a:solidFill>
                        <a:srgbClr val="C00000"/>
                      </a:solidFill>
                      <a:prstDash val="solid"/>
                      <a:round/>
                      <a:headEnd type="none" w="med" len="med"/>
                      <a:tailEnd type="none" w="med" len="med"/>
                    </a:lnR>
                    <a:lnT w="19050" cap="flat" cmpd="sng" algn="ctr">
                      <a:solidFill>
                        <a:srgbClr val="C00000"/>
                      </a:solidFill>
                      <a:prstDash val="solid"/>
                      <a:round/>
                      <a:headEnd type="none" w="med" len="med"/>
                      <a:tailEnd type="none" w="med" len="med"/>
                    </a:lnT>
                    <a:lnB w="19050" cap="flat" cmpd="sng" algn="ctr">
                      <a:solidFill>
                        <a:srgbClr val="C00000"/>
                      </a:solidFill>
                      <a:prstDash val="solid"/>
                      <a:round/>
                      <a:headEnd type="none" w="med" len="med"/>
                      <a:tailEnd type="none" w="med" len="med"/>
                    </a:lnB>
                  </a:tcPr>
                </a:tc>
                <a:extLst>
                  <a:ext uri="{0D108BD9-81ED-4DB2-BD59-A6C34878D82A}">
                    <a16:rowId xmlns:a16="http://schemas.microsoft.com/office/drawing/2014/main" val="3659486837"/>
                  </a:ext>
                </a:extLst>
              </a:tr>
              <a:tr h="113307">
                <a:tc gridSpan="5">
                  <a:txBody>
                    <a:bodyPr/>
                    <a:lstStyle/>
                    <a:p>
                      <a:pPr algn="l"/>
                      <a:r>
                        <a:rPr lang="fr-FR" sz="700" b="1" dirty="0" err="1">
                          <a:latin typeface="Arial" panose="020B0604020202020204" pitchFamily="34" charset="0"/>
                          <a:cs typeface="Arial" panose="020B0604020202020204" pitchFamily="34" charset="0"/>
                        </a:rPr>
                        <a:t>Region</a:t>
                      </a:r>
                      <a:r>
                        <a:rPr lang="fr-FR" sz="700" dirty="0">
                          <a:latin typeface="Arial" panose="020B0604020202020204" pitchFamily="34" charset="0"/>
                          <a:cs typeface="Arial" panose="020B0604020202020204" pitchFamily="34" charset="0"/>
                        </a:rPr>
                        <a:t>, n (%)</a:t>
                      </a:r>
                    </a:p>
                  </a:txBody>
                  <a:tcPr marL="36000" marR="36000" marT="0" marB="0" anchor="ctr">
                    <a:lnL w="19050" cap="flat" cmpd="sng" algn="ctr">
                      <a:solidFill>
                        <a:srgbClr val="C00000"/>
                      </a:solidFill>
                      <a:prstDash val="solid"/>
                      <a:round/>
                      <a:headEnd type="none" w="med" len="med"/>
                      <a:tailEnd type="none" w="med" len="med"/>
                    </a:lnL>
                    <a:lnR w="19050" cap="flat" cmpd="sng" algn="ctr">
                      <a:solidFill>
                        <a:srgbClr val="C00000"/>
                      </a:solidFill>
                      <a:prstDash val="solid"/>
                      <a:round/>
                      <a:headEnd type="none" w="med" len="med"/>
                      <a:tailEnd type="none" w="med" len="med"/>
                    </a:lnR>
                    <a:lnT w="19050" cap="flat" cmpd="sng" algn="ctr">
                      <a:solidFill>
                        <a:srgbClr val="C00000"/>
                      </a:solidFill>
                      <a:prstDash val="solid"/>
                      <a:round/>
                      <a:headEnd type="none" w="med" len="med"/>
                      <a:tailEnd type="none" w="med" len="med"/>
                    </a:lnT>
                  </a:tcPr>
                </a:tc>
                <a:tc hMerge="1">
                  <a:txBody>
                    <a:bodyPr/>
                    <a:lstStyle/>
                    <a:p>
                      <a:pPr algn="ctr"/>
                      <a:endParaRPr lang="fr-FR" sz="700" dirty="0">
                        <a:latin typeface="Arial" panose="020B0604020202020204" pitchFamily="34" charset="0"/>
                        <a:cs typeface="Arial" panose="020B0604020202020204" pitchFamily="34" charset="0"/>
                      </a:endParaRPr>
                    </a:p>
                  </a:txBody>
                  <a:tcPr marL="36000" marR="36000" marT="0" marB="0" anchor="ctr"/>
                </a:tc>
                <a:tc hMerge="1">
                  <a:txBody>
                    <a:bodyPr/>
                    <a:lstStyle/>
                    <a:p>
                      <a:pPr algn="ctr"/>
                      <a:endParaRPr lang="fr-FR" sz="700" dirty="0">
                        <a:latin typeface="Arial" panose="020B0604020202020204" pitchFamily="34" charset="0"/>
                        <a:cs typeface="Arial" panose="020B0604020202020204" pitchFamily="34" charset="0"/>
                      </a:endParaRPr>
                    </a:p>
                  </a:txBody>
                  <a:tcPr marL="36000" marR="36000" marT="0" marB="0" anchor="ctr"/>
                </a:tc>
                <a:tc hMerge="1">
                  <a:txBody>
                    <a:bodyPr/>
                    <a:lstStyle/>
                    <a:p>
                      <a:pPr algn="ctr"/>
                      <a:endParaRPr lang="fr-FR" sz="700" dirty="0">
                        <a:latin typeface="Arial" panose="020B0604020202020204" pitchFamily="34" charset="0"/>
                        <a:cs typeface="Arial" panose="020B0604020202020204" pitchFamily="34" charset="0"/>
                      </a:endParaRPr>
                    </a:p>
                  </a:txBody>
                  <a:tcPr marL="36000" marR="36000" marT="0" marB="0" anchor="ctr"/>
                </a:tc>
                <a:tc hMerge="1">
                  <a:txBody>
                    <a:bodyPr/>
                    <a:lstStyle/>
                    <a:p>
                      <a:pPr algn="ctr"/>
                      <a:endParaRPr lang="fr-FR" sz="700" dirty="0">
                        <a:latin typeface="Arial" panose="020B0604020202020204" pitchFamily="34" charset="0"/>
                        <a:cs typeface="Arial" panose="020B0604020202020204" pitchFamily="34" charset="0"/>
                      </a:endParaRPr>
                    </a:p>
                  </a:txBody>
                  <a:tcPr marL="36000" marR="36000" marT="0" marB="0" anchor="ctr"/>
                </a:tc>
                <a:extLst>
                  <a:ext uri="{0D108BD9-81ED-4DB2-BD59-A6C34878D82A}">
                    <a16:rowId xmlns:a16="http://schemas.microsoft.com/office/drawing/2014/main" val="1518859478"/>
                  </a:ext>
                </a:extLst>
              </a:tr>
              <a:tr h="113307">
                <a:tc>
                  <a:txBody>
                    <a:bodyPr/>
                    <a:lstStyle/>
                    <a:p>
                      <a:pPr algn="l"/>
                      <a:r>
                        <a:rPr lang="fr-FR" sz="700" dirty="0">
                          <a:latin typeface="Arial" panose="020B0604020202020204" pitchFamily="34" charset="0"/>
                          <a:cs typeface="Arial" panose="020B0604020202020204" pitchFamily="34" charset="0"/>
                        </a:rPr>
                        <a:t>Asia </a:t>
                      </a:r>
                      <a:r>
                        <a:rPr lang="fr-FR" sz="700" dirty="0" err="1">
                          <a:latin typeface="Arial" panose="020B0604020202020204" pitchFamily="34" charset="0"/>
                          <a:cs typeface="Arial" panose="020B0604020202020204" pitchFamily="34" charset="0"/>
                        </a:rPr>
                        <a:t>excluding</a:t>
                      </a:r>
                      <a:r>
                        <a:rPr lang="fr-FR" sz="700" dirty="0">
                          <a:latin typeface="Arial" panose="020B0604020202020204" pitchFamily="34" charset="0"/>
                          <a:cs typeface="Arial" panose="020B0604020202020204" pitchFamily="34" charset="0"/>
                        </a:rPr>
                        <a:t> Japan</a:t>
                      </a:r>
                    </a:p>
                  </a:txBody>
                  <a:tcPr marL="108000" marR="36000" marT="0" marB="0" anchor="ctr">
                    <a:lnL w="19050" cap="flat" cmpd="sng" algn="ctr">
                      <a:solidFill>
                        <a:srgbClr val="C00000"/>
                      </a:solidFill>
                      <a:prstDash val="solid"/>
                      <a:round/>
                      <a:headEnd type="none" w="med" len="med"/>
                      <a:tailEnd type="none" w="med" len="med"/>
                    </a:lnL>
                  </a:tcPr>
                </a:tc>
                <a:tc>
                  <a:txBody>
                    <a:bodyPr/>
                    <a:lstStyle/>
                    <a:p>
                      <a:pPr algn="ctr"/>
                      <a:r>
                        <a:rPr lang="fr-FR" sz="700" dirty="0">
                          <a:latin typeface="Arial" panose="020B0604020202020204" pitchFamily="34" charset="0"/>
                          <a:cs typeface="Arial" panose="020B0604020202020204" pitchFamily="34" charset="0"/>
                        </a:rPr>
                        <a:t>91 (52)</a:t>
                      </a:r>
                    </a:p>
                  </a:txBody>
                  <a:tcPr marL="36000" marR="36000" marT="0" marB="0" anchor="ctr"/>
                </a:tc>
                <a:tc>
                  <a:txBody>
                    <a:bodyPr/>
                    <a:lstStyle/>
                    <a:p>
                      <a:pPr algn="ctr"/>
                      <a:r>
                        <a:rPr lang="fr-FR" sz="700" dirty="0">
                          <a:latin typeface="Arial" panose="020B0604020202020204" pitchFamily="34" charset="0"/>
                          <a:cs typeface="Arial" panose="020B0604020202020204" pitchFamily="34" charset="0"/>
                        </a:rPr>
                        <a:t>42 (26)</a:t>
                      </a:r>
                    </a:p>
                  </a:txBody>
                  <a:tcPr marL="36000" marR="36000" marT="0" marB="0" anchor="ctr"/>
                </a:tc>
                <a:tc>
                  <a:txBody>
                    <a:bodyPr/>
                    <a:lstStyle/>
                    <a:p>
                      <a:pPr algn="ctr"/>
                      <a:r>
                        <a:rPr lang="fr-FR" sz="700" dirty="0">
                          <a:latin typeface="Arial" panose="020B0604020202020204" pitchFamily="34" charset="0"/>
                          <a:cs typeface="Arial" panose="020B0604020202020204" pitchFamily="34" charset="0"/>
                        </a:rPr>
                        <a:t>46 (62)</a:t>
                      </a:r>
                    </a:p>
                  </a:txBody>
                  <a:tcPr marL="36000" marR="36000" marT="0" marB="0" anchor="ctr"/>
                </a:tc>
                <a:tc>
                  <a:txBody>
                    <a:bodyPr/>
                    <a:lstStyle/>
                    <a:p>
                      <a:pPr algn="ctr"/>
                      <a:r>
                        <a:rPr lang="fr-FR" sz="700" dirty="0">
                          <a:latin typeface="Arial" panose="020B0604020202020204" pitchFamily="34" charset="0"/>
                          <a:cs typeface="Arial" panose="020B0604020202020204" pitchFamily="34" charset="0"/>
                        </a:rPr>
                        <a:t>22 (24)</a:t>
                      </a:r>
                    </a:p>
                  </a:txBody>
                  <a:tcPr marL="36000" marR="36000" marT="0" marB="0" anchor="ctr">
                    <a:lnR w="19050" cap="flat" cmpd="sng" algn="ctr">
                      <a:solidFill>
                        <a:srgbClr val="C00000"/>
                      </a:solidFill>
                      <a:prstDash val="solid"/>
                      <a:round/>
                      <a:headEnd type="none" w="med" len="med"/>
                      <a:tailEnd type="none" w="med" len="med"/>
                    </a:lnR>
                  </a:tcPr>
                </a:tc>
                <a:extLst>
                  <a:ext uri="{0D108BD9-81ED-4DB2-BD59-A6C34878D82A}">
                    <a16:rowId xmlns:a16="http://schemas.microsoft.com/office/drawing/2014/main" val="4191032705"/>
                  </a:ext>
                </a:extLst>
              </a:tr>
              <a:tr h="113307">
                <a:tc>
                  <a:txBody>
                    <a:bodyPr/>
                    <a:lstStyle/>
                    <a:p>
                      <a:pPr algn="l"/>
                      <a:r>
                        <a:rPr lang="fr-FR" sz="700" dirty="0" err="1">
                          <a:latin typeface="Arial" panose="020B0604020202020204" pitchFamily="34" charset="0"/>
                          <a:cs typeface="Arial" panose="020B0604020202020204" pitchFamily="34" charset="0"/>
                        </a:rPr>
                        <a:t>Rest</a:t>
                      </a:r>
                      <a:r>
                        <a:rPr lang="fr-FR" sz="700" dirty="0">
                          <a:latin typeface="Arial" panose="020B0604020202020204" pitchFamily="34" charset="0"/>
                          <a:cs typeface="Arial" panose="020B0604020202020204" pitchFamily="34" charset="0"/>
                        </a:rPr>
                        <a:t> of the World</a:t>
                      </a:r>
                    </a:p>
                  </a:txBody>
                  <a:tcPr marL="108000" marR="36000" marT="0" marB="0" anchor="ctr">
                    <a:lnL w="19050" cap="flat" cmpd="sng" algn="ctr">
                      <a:solidFill>
                        <a:srgbClr val="C00000"/>
                      </a:solidFill>
                      <a:prstDash val="solid"/>
                      <a:round/>
                      <a:headEnd type="none" w="med" len="med"/>
                      <a:tailEnd type="none" w="med" len="med"/>
                    </a:lnL>
                  </a:tcPr>
                </a:tc>
                <a:tc>
                  <a:txBody>
                    <a:bodyPr/>
                    <a:lstStyle/>
                    <a:p>
                      <a:pPr algn="ctr"/>
                      <a:r>
                        <a:rPr lang="fr-FR" sz="700" dirty="0">
                          <a:latin typeface="Arial" panose="020B0604020202020204" pitchFamily="34" charset="0"/>
                          <a:cs typeface="Arial" panose="020B0604020202020204" pitchFamily="34" charset="0"/>
                        </a:rPr>
                        <a:t>84 (48)</a:t>
                      </a:r>
                    </a:p>
                  </a:txBody>
                  <a:tcPr marL="36000" marR="36000" marT="0" marB="0" anchor="ctr"/>
                </a:tc>
                <a:tc>
                  <a:txBody>
                    <a:bodyPr/>
                    <a:lstStyle/>
                    <a:p>
                      <a:pPr algn="ctr"/>
                      <a:r>
                        <a:rPr lang="fr-FR" sz="700" dirty="0">
                          <a:latin typeface="Arial" panose="020B0604020202020204" pitchFamily="34" charset="0"/>
                          <a:cs typeface="Arial" panose="020B0604020202020204" pitchFamily="34" charset="0"/>
                        </a:rPr>
                        <a:t>119 (74)</a:t>
                      </a:r>
                    </a:p>
                  </a:txBody>
                  <a:tcPr marL="36000" marR="36000" marT="0" marB="0" anchor="ctr"/>
                </a:tc>
                <a:tc>
                  <a:txBody>
                    <a:bodyPr/>
                    <a:lstStyle/>
                    <a:p>
                      <a:pPr algn="ctr"/>
                      <a:r>
                        <a:rPr lang="fr-FR" sz="700" dirty="0">
                          <a:latin typeface="Arial" panose="020B0604020202020204" pitchFamily="34" charset="0"/>
                          <a:cs typeface="Arial" panose="020B0604020202020204" pitchFamily="34" charset="0"/>
                        </a:rPr>
                        <a:t>28 (38)</a:t>
                      </a:r>
                    </a:p>
                  </a:txBody>
                  <a:tcPr marL="36000" marR="36000" marT="0" marB="0" anchor="ctr"/>
                </a:tc>
                <a:tc>
                  <a:txBody>
                    <a:bodyPr/>
                    <a:lstStyle/>
                    <a:p>
                      <a:pPr algn="ctr"/>
                      <a:r>
                        <a:rPr lang="fr-FR" sz="700" dirty="0">
                          <a:latin typeface="Arial" panose="020B0604020202020204" pitchFamily="34" charset="0"/>
                          <a:cs typeface="Arial" panose="020B0604020202020204" pitchFamily="34" charset="0"/>
                        </a:rPr>
                        <a:t>69 (76)</a:t>
                      </a:r>
                    </a:p>
                  </a:txBody>
                  <a:tcPr marL="36000" marR="36000" marT="0" marB="0" anchor="ctr">
                    <a:lnR w="19050" cap="flat" cmpd="sng" algn="ctr">
                      <a:solidFill>
                        <a:srgbClr val="C00000"/>
                      </a:solidFill>
                      <a:prstDash val="solid"/>
                      <a:round/>
                      <a:headEnd type="none" w="med" len="med"/>
                      <a:tailEnd type="none" w="med" len="med"/>
                    </a:lnR>
                  </a:tcPr>
                </a:tc>
                <a:extLst>
                  <a:ext uri="{0D108BD9-81ED-4DB2-BD59-A6C34878D82A}">
                    <a16:rowId xmlns:a16="http://schemas.microsoft.com/office/drawing/2014/main" val="2957377516"/>
                  </a:ext>
                </a:extLst>
              </a:tr>
              <a:tr h="113307">
                <a:tc>
                  <a:txBody>
                    <a:bodyPr/>
                    <a:lstStyle/>
                    <a:p>
                      <a:pPr algn="l"/>
                      <a:r>
                        <a:rPr lang="fr-FR" sz="700" b="1" dirty="0">
                          <a:latin typeface="Arial" panose="020B0604020202020204" pitchFamily="34" charset="0"/>
                          <a:cs typeface="Arial" panose="020B0604020202020204" pitchFamily="34" charset="0"/>
                        </a:rPr>
                        <a:t>ECOG PS 1</a:t>
                      </a:r>
                      <a:r>
                        <a:rPr lang="fr-FR" sz="700" dirty="0">
                          <a:latin typeface="Arial" panose="020B0604020202020204" pitchFamily="34" charset="0"/>
                          <a:cs typeface="Arial" panose="020B0604020202020204" pitchFamily="34" charset="0"/>
                        </a:rPr>
                        <a:t>, n (%)</a:t>
                      </a:r>
                    </a:p>
                  </a:txBody>
                  <a:tcPr marL="36000" marR="36000" marT="0" marB="0" anchor="ctr">
                    <a:lnL w="19050" cap="flat" cmpd="sng" algn="ctr">
                      <a:solidFill>
                        <a:srgbClr val="C00000"/>
                      </a:solidFill>
                      <a:prstDash val="solid"/>
                      <a:round/>
                      <a:headEnd type="none" w="med" len="med"/>
                      <a:tailEnd type="none" w="med" len="med"/>
                    </a:lnL>
                    <a:lnB w="19050" cap="flat" cmpd="sng" algn="ctr">
                      <a:solidFill>
                        <a:srgbClr val="C00000"/>
                      </a:solidFill>
                      <a:prstDash val="solid"/>
                      <a:round/>
                      <a:headEnd type="none" w="med" len="med"/>
                      <a:tailEnd type="none" w="med" len="med"/>
                    </a:lnB>
                  </a:tcPr>
                </a:tc>
                <a:tc>
                  <a:txBody>
                    <a:bodyPr/>
                    <a:lstStyle/>
                    <a:p>
                      <a:pPr algn="ctr"/>
                      <a:r>
                        <a:rPr lang="fr-FR" sz="700" dirty="0">
                          <a:latin typeface="Arial" panose="020B0604020202020204" pitchFamily="34" charset="0"/>
                          <a:cs typeface="Arial" panose="020B0604020202020204" pitchFamily="34" charset="0"/>
                        </a:rPr>
                        <a:t>64 (37)</a:t>
                      </a:r>
                    </a:p>
                  </a:txBody>
                  <a:tcPr marL="36000" marR="36000" marT="0" marB="0" anchor="ctr">
                    <a:lnB w="19050" cap="flat" cmpd="sng" algn="ctr">
                      <a:solidFill>
                        <a:srgbClr val="C00000"/>
                      </a:solidFill>
                      <a:prstDash val="solid"/>
                      <a:round/>
                      <a:headEnd type="none" w="med" len="med"/>
                      <a:tailEnd type="none" w="med" len="med"/>
                    </a:lnB>
                  </a:tcPr>
                </a:tc>
                <a:tc>
                  <a:txBody>
                    <a:bodyPr/>
                    <a:lstStyle/>
                    <a:p>
                      <a:pPr algn="ctr"/>
                      <a:r>
                        <a:rPr lang="fr-FR" sz="700" dirty="0">
                          <a:latin typeface="Arial" panose="020B0604020202020204" pitchFamily="34" charset="0"/>
                          <a:cs typeface="Arial" panose="020B0604020202020204" pitchFamily="34" charset="0"/>
                        </a:rPr>
                        <a:t>63 (39)</a:t>
                      </a:r>
                    </a:p>
                  </a:txBody>
                  <a:tcPr marL="36000" marR="36000" marT="0" marB="0" anchor="ctr">
                    <a:lnB w="19050" cap="flat" cmpd="sng" algn="ctr">
                      <a:solidFill>
                        <a:srgbClr val="C00000"/>
                      </a:solidFill>
                      <a:prstDash val="solid"/>
                      <a:round/>
                      <a:headEnd type="none" w="med" len="med"/>
                      <a:tailEnd type="none" w="med" len="med"/>
                    </a:lnB>
                  </a:tcPr>
                </a:tc>
                <a:tc>
                  <a:txBody>
                    <a:bodyPr/>
                    <a:lstStyle/>
                    <a:p>
                      <a:pPr algn="ctr"/>
                      <a:r>
                        <a:rPr lang="fr-FR" sz="700" dirty="0">
                          <a:latin typeface="Arial" panose="020B0604020202020204" pitchFamily="34" charset="0"/>
                          <a:cs typeface="Arial" panose="020B0604020202020204" pitchFamily="34" charset="0"/>
                        </a:rPr>
                        <a:t>28 (38)</a:t>
                      </a:r>
                    </a:p>
                  </a:txBody>
                  <a:tcPr marL="36000" marR="36000" marT="0" marB="0" anchor="ctr">
                    <a:lnB w="19050" cap="flat" cmpd="sng" algn="ctr">
                      <a:solidFill>
                        <a:srgbClr val="C00000"/>
                      </a:solidFill>
                      <a:prstDash val="solid"/>
                      <a:round/>
                      <a:headEnd type="none" w="med" len="med"/>
                      <a:tailEnd type="none" w="med" len="med"/>
                    </a:lnB>
                  </a:tcPr>
                </a:tc>
                <a:tc>
                  <a:txBody>
                    <a:bodyPr/>
                    <a:lstStyle/>
                    <a:p>
                      <a:pPr algn="ctr"/>
                      <a:r>
                        <a:rPr lang="fr-FR" sz="700" dirty="0">
                          <a:latin typeface="Arial" panose="020B0604020202020204" pitchFamily="34" charset="0"/>
                          <a:cs typeface="Arial" panose="020B0604020202020204" pitchFamily="34" charset="0"/>
                        </a:rPr>
                        <a:t>34 (37)</a:t>
                      </a:r>
                    </a:p>
                  </a:txBody>
                  <a:tcPr marL="36000" marR="36000" marT="0" marB="0" anchor="ctr">
                    <a:lnR w="19050" cap="flat" cmpd="sng" algn="ctr">
                      <a:solidFill>
                        <a:srgbClr val="C00000"/>
                      </a:solidFill>
                      <a:prstDash val="solid"/>
                      <a:round/>
                      <a:headEnd type="none" w="med" len="med"/>
                      <a:tailEnd type="none" w="med" len="med"/>
                    </a:lnR>
                    <a:lnB w="19050" cap="flat" cmpd="sng" algn="ctr">
                      <a:solidFill>
                        <a:srgbClr val="C00000"/>
                      </a:solidFill>
                      <a:prstDash val="solid"/>
                      <a:round/>
                      <a:headEnd type="none" w="med" len="med"/>
                      <a:tailEnd type="none" w="med" len="med"/>
                    </a:lnB>
                  </a:tcPr>
                </a:tc>
                <a:extLst>
                  <a:ext uri="{0D108BD9-81ED-4DB2-BD59-A6C34878D82A}">
                    <a16:rowId xmlns:a16="http://schemas.microsoft.com/office/drawing/2014/main" val="2451034013"/>
                  </a:ext>
                </a:extLst>
              </a:tr>
              <a:tr h="113307">
                <a:tc gridSpan="5">
                  <a:txBody>
                    <a:bodyPr/>
                    <a:lstStyle/>
                    <a:p>
                      <a:pPr algn="l"/>
                      <a:r>
                        <a:rPr lang="fr-FR" sz="700" b="1" dirty="0">
                          <a:latin typeface="Arial" panose="020B0604020202020204" pitchFamily="34" charset="0"/>
                          <a:cs typeface="Arial" panose="020B0604020202020204" pitchFamily="34" charset="0"/>
                        </a:rPr>
                        <a:t>Child-</a:t>
                      </a:r>
                      <a:r>
                        <a:rPr lang="fr-FR" sz="700" b="1" dirty="0" err="1">
                          <a:latin typeface="Arial" panose="020B0604020202020204" pitchFamily="34" charset="0"/>
                          <a:cs typeface="Arial" panose="020B0604020202020204" pitchFamily="34" charset="0"/>
                        </a:rPr>
                        <a:t>Pugh</a:t>
                      </a:r>
                      <a:r>
                        <a:rPr lang="fr-FR" sz="700" b="1" dirty="0">
                          <a:latin typeface="Arial" panose="020B0604020202020204" pitchFamily="34" charset="0"/>
                          <a:cs typeface="Arial" panose="020B0604020202020204" pitchFamily="34" charset="0"/>
                        </a:rPr>
                        <a:t> class</a:t>
                      </a:r>
                      <a:r>
                        <a:rPr lang="fr-FR" sz="700" dirty="0">
                          <a:latin typeface="Arial" panose="020B0604020202020204" pitchFamily="34" charset="0"/>
                          <a:cs typeface="Arial" panose="020B0604020202020204" pitchFamily="34" charset="0"/>
                        </a:rPr>
                        <a:t>, n (%)</a:t>
                      </a:r>
                    </a:p>
                  </a:txBody>
                  <a:tcPr marL="36000" marR="36000" marT="0" marB="0" anchor="ctr">
                    <a:lnT w="19050" cap="flat" cmpd="sng" algn="ctr">
                      <a:solidFill>
                        <a:srgbClr val="C00000"/>
                      </a:solidFill>
                      <a:prstDash val="solid"/>
                      <a:round/>
                      <a:headEnd type="none" w="med" len="med"/>
                      <a:tailEnd type="none" w="med" len="med"/>
                    </a:lnT>
                  </a:tcPr>
                </a:tc>
                <a:tc hMerge="1">
                  <a:txBody>
                    <a:bodyPr/>
                    <a:lstStyle/>
                    <a:p>
                      <a:pPr algn="ctr"/>
                      <a:endParaRPr lang="fr-FR" sz="700" dirty="0">
                        <a:latin typeface="Arial" panose="020B0604020202020204" pitchFamily="34" charset="0"/>
                        <a:cs typeface="Arial" panose="020B0604020202020204" pitchFamily="34" charset="0"/>
                      </a:endParaRPr>
                    </a:p>
                  </a:txBody>
                  <a:tcPr marL="36000" marR="36000" marT="0" marB="0" anchor="ctr"/>
                </a:tc>
                <a:tc hMerge="1">
                  <a:txBody>
                    <a:bodyPr/>
                    <a:lstStyle/>
                    <a:p>
                      <a:pPr algn="ctr"/>
                      <a:endParaRPr lang="fr-FR" sz="700" dirty="0">
                        <a:latin typeface="Arial" panose="020B0604020202020204" pitchFamily="34" charset="0"/>
                        <a:cs typeface="Arial" panose="020B0604020202020204" pitchFamily="34" charset="0"/>
                      </a:endParaRPr>
                    </a:p>
                  </a:txBody>
                  <a:tcPr marL="36000" marR="36000" marT="0" marB="0" anchor="ctr"/>
                </a:tc>
                <a:tc hMerge="1">
                  <a:txBody>
                    <a:bodyPr/>
                    <a:lstStyle/>
                    <a:p>
                      <a:pPr algn="ctr"/>
                      <a:endParaRPr lang="fr-FR" sz="700" dirty="0">
                        <a:latin typeface="Arial" panose="020B0604020202020204" pitchFamily="34" charset="0"/>
                        <a:cs typeface="Arial" panose="020B0604020202020204" pitchFamily="34" charset="0"/>
                      </a:endParaRPr>
                    </a:p>
                  </a:txBody>
                  <a:tcPr marL="36000" marR="36000" marT="0" marB="0" anchor="ctr"/>
                </a:tc>
                <a:tc hMerge="1">
                  <a:txBody>
                    <a:bodyPr/>
                    <a:lstStyle/>
                    <a:p>
                      <a:pPr algn="ctr"/>
                      <a:endParaRPr lang="fr-FR" sz="700" dirty="0">
                        <a:latin typeface="Arial" panose="020B0604020202020204" pitchFamily="34" charset="0"/>
                        <a:cs typeface="Arial" panose="020B0604020202020204" pitchFamily="34" charset="0"/>
                      </a:endParaRPr>
                    </a:p>
                  </a:txBody>
                  <a:tcPr marL="36000" marR="36000" marT="0" marB="0" anchor="ctr"/>
                </a:tc>
                <a:extLst>
                  <a:ext uri="{0D108BD9-81ED-4DB2-BD59-A6C34878D82A}">
                    <a16:rowId xmlns:a16="http://schemas.microsoft.com/office/drawing/2014/main" val="69636787"/>
                  </a:ext>
                </a:extLst>
              </a:tr>
              <a:tr h="113307">
                <a:tc>
                  <a:txBody>
                    <a:bodyPr/>
                    <a:lstStyle/>
                    <a:p>
                      <a:pPr algn="l"/>
                      <a:r>
                        <a:rPr lang="fr-FR" sz="700" dirty="0">
                          <a:latin typeface="Arial" panose="020B0604020202020204" pitchFamily="34" charset="0"/>
                          <a:cs typeface="Arial" panose="020B0604020202020204" pitchFamily="34" charset="0"/>
                        </a:rPr>
                        <a:t>A5</a:t>
                      </a:r>
                    </a:p>
                  </a:txBody>
                  <a:tcPr marL="108000" marR="36000" marT="0" marB="0" anchor="ctr"/>
                </a:tc>
                <a:tc>
                  <a:txBody>
                    <a:bodyPr/>
                    <a:lstStyle/>
                    <a:p>
                      <a:pPr algn="ctr"/>
                      <a:r>
                        <a:rPr lang="fr-FR" sz="700" dirty="0">
                          <a:latin typeface="Arial" panose="020B0604020202020204" pitchFamily="34" charset="0"/>
                          <a:cs typeface="Arial" panose="020B0604020202020204" pitchFamily="34" charset="0"/>
                        </a:rPr>
                        <a:t>127 (73)</a:t>
                      </a:r>
                    </a:p>
                  </a:txBody>
                  <a:tcPr marL="36000" marR="36000" marT="0" marB="0" anchor="ctr"/>
                </a:tc>
                <a:tc>
                  <a:txBody>
                    <a:bodyPr/>
                    <a:lstStyle/>
                    <a:p>
                      <a:pPr algn="ctr"/>
                      <a:r>
                        <a:rPr lang="fr-FR" sz="700" dirty="0">
                          <a:latin typeface="Arial" panose="020B0604020202020204" pitchFamily="34" charset="0"/>
                          <a:cs typeface="Arial" panose="020B0604020202020204" pitchFamily="34" charset="0"/>
                        </a:rPr>
                        <a:t>112 (70)</a:t>
                      </a:r>
                    </a:p>
                  </a:txBody>
                  <a:tcPr marL="36000" marR="36000" marT="0" marB="0" anchor="ctr"/>
                </a:tc>
                <a:tc>
                  <a:txBody>
                    <a:bodyPr/>
                    <a:lstStyle/>
                    <a:p>
                      <a:pPr algn="ctr"/>
                      <a:r>
                        <a:rPr lang="fr-FR" sz="700" dirty="0">
                          <a:latin typeface="Arial" panose="020B0604020202020204" pitchFamily="34" charset="0"/>
                          <a:cs typeface="Arial" panose="020B0604020202020204" pitchFamily="34" charset="0"/>
                        </a:rPr>
                        <a:t>53 (72)</a:t>
                      </a:r>
                    </a:p>
                  </a:txBody>
                  <a:tcPr marL="36000" marR="36000" marT="0" marB="0" anchor="ctr"/>
                </a:tc>
                <a:tc>
                  <a:txBody>
                    <a:bodyPr/>
                    <a:lstStyle/>
                    <a:p>
                      <a:pPr algn="ctr"/>
                      <a:r>
                        <a:rPr lang="fr-FR" sz="700" dirty="0">
                          <a:latin typeface="Arial" panose="020B0604020202020204" pitchFamily="34" charset="0"/>
                          <a:cs typeface="Arial" panose="020B0604020202020204" pitchFamily="34" charset="0"/>
                        </a:rPr>
                        <a:t>68 (75)</a:t>
                      </a:r>
                    </a:p>
                  </a:txBody>
                  <a:tcPr marL="36000" marR="36000" marT="0" marB="0" anchor="ctr"/>
                </a:tc>
                <a:extLst>
                  <a:ext uri="{0D108BD9-81ED-4DB2-BD59-A6C34878D82A}">
                    <a16:rowId xmlns:a16="http://schemas.microsoft.com/office/drawing/2014/main" val="3154420239"/>
                  </a:ext>
                </a:extLst>
              </a:tr>
              <a:tr h="113307">
                <a:tc>
                  <a:txBody>
                    <a:bodyPr/>
                    <a:lstStyle/>
                    <a:p>
                      <a:pPr algn="l"/>
                      <a:r>
                        <a:rPr lang="fr-FR" sz="700" dirty="0">
                          <a:latin typeface="Arial" panose="020B0604020202020204" pitchFamily="34" charset="0"/>
                          <a:cs typeface="Arial" panose="020B0604020202020204" pitchFamily="34" charset="0"/>
                        </a:rPr>
                        <a:t>A6</a:t>
                      </a:r>
                    </a:p>
                  </a:txBody>
                  <a:tcPr marL="108000" marR="36000" marT="0" marB="0" anchor="ctr"/>
                </a:tc>
                <a:tc>
                  <a:txBody>
                    <a:bodyPr/>
                    <a:lstStyle/>
                    <a:p>
                      <a:pPr algn="ctr"/>
                      <a:r>
                        <a:rPr lang="fr-FR" sz="700" dirty="0">
                          <a:latin typeface="Arial" panose="020B0604020202020204" pitchFamily="34" charset="0"/>
                          <a:cs typeface="Arial" panose="020B0604020202020204" pitchFamily="34" charset="0"/>
                        </a:rPr>
                        <a:t>47 (27)</a:t>
                      </a:r>
                    </a:p>
                  </a:txBody>
                  <a:tcPr marL="36000" marR="36000" marT="0" marB="0" anchor="ct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fr-FR" sz="700" dirty="0">
                          <a:latin typeface="Arial" panose="020B0604020202020204" pitchFamily="34" charset="0"/>
                          <a:cs typeface="Arial" panose="020B0604020202020204" pitchFamily="34" charset="0"/>
                        </a:rPr>
                        <a:t>47 (29)</a:t>
                      </a:r>
                    </a:p>
                  </a:txBody>
                  <a:tcPr marL="36000" marR="36000" marT="0" marB="0" anchor="ct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fr-FR" sz="700" dirty="0">
                          <a:latin typeface="Arial" panose="020B0604020202020204" pitchFamily="34" charset="0"/>
                          <a:cs typeface="Arial" panose="020B0604020202020204" pitchFamily="34" charset="0"/>
                        </a:rPr>
                        <a:t>21 (28)</a:t>
                      </a:r>
                    </a:p>
                  </a:txBody>
                  <a:tcPr marL="36000" marR="36000" marT="0" marB="0" anchor="ctr"/>
                </a:tc>
                <a:tc>
                  <a:txBody>
                    <a:bodyPr/>
                    <a:lstStyle/>
                    <a:p>
                      <a:pPr algn="ctr"/>
                      <a:r>
                        <a:rPr lang="fr-FR" sz="700" dirty="0">
                          <a:latin typeface="Arial" panose="020B0604020202020204" pitchFamily="34" charset="0"/>
                          <a:cs typeface="Arial" panose="020B0604020202020204" pitchFamily="34" charset="0"/>
                        </a:rPr>
                        <a:t>23 (25)</a:t>
                      </a:r>
                    </a:p>
                  </a:txBody>
                  <a:tcPr marL="36000" marR="36000" marT="0" marB="0" anchor="ctr"/>
                </a:tc>
                <a:extLst>
                  <a:ext uri="{0D108BD9-81ED-4DB2-BD59-A6C34878D82A}">
                    <a16:rowId xmlns:a16="http://schemas.microsoft.com/office/drawing/2014/main" val="3484598216"/>
                  </a:ext>
                </a:extLst>
              </a:tr>
              <a:tr h="113307">
                <a:tc>
                  <a:txBody>
                    <a:bodyPr/>
                    <a:lstStyle/>
                    <a:p>
                      <a:pPr algn="l"/>
                      <a:r>
                        <a:rPr lang="fr-FR" sz="700" dirty="0">
                          <a:latin typeface="Arial" panose="020B0604020202020204" pitchFamily="34" charset="0"/>
                          <a:cs typeface="Arial" panose="020B0604020202020204" pitchFamily="34" charset="0"/>
                        </a:rPr>
                        <a:t>A7</a:t>
                      </a:r>
                    </a:p>
                  </a:txBody>
                  <a:tcPr marL="108000" marR="36000" marT="0" marB="0" anchor="ctr"/>
                </a:tc>
                <a:tc>
                  <a:txBody>
                    <a:bodyPr/>
                    <a:lstStyle/>
                    <a:p>
                      <a:pPr algn="ctr"/>
                      <a:r>
                        <a:rPr lang="fr-FR" sz="700" dirty="0">
                          <a:latin typeface="Arial" panose="020B0604020202020204" pitchFamily="34" charset="0"/>
                          <a:cs typeface="Arial" panose="020B0604020202020204" pitchFamily="34" charset="0"/>
                        </a:rPr>
                        <a:t>0</a:t>
                      </a:r>
                    </a:p>
                  </a:txBody>
                  <a:tcPr marL="36000" marR="36000" marT="0" marB="0" anchor="ctr"/>
                </a:tc>
                <a:tc>
                  <a:txBody>
                    <a:bodyPr/>
                    <a:lstStyle/>
                    <a:p>
                      <a:pPr algn="ctr"/>
                      <a:r>
                        <a:rPr lang="fr-FR" sz="700" dirty="0">
                          <a:latin typeface="Arial" panose="020B0604020202020204" pitchFamily="34" charset="0"/>
                          <a:cs typeface="Arial" panose="020B0604020202020204" pitchFamily="34" charset="0"/>
                        </a:rPr>
                        <a:t>1 (1)</a:t>
                      </a:r>
                    </a:p>
                  </a:txBody>
                  <a:tcPr marL="36000" marR="36000" marT="0" marB="0" anchor="ct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fr-FR" sz="700" dirty="0">
                          <a:latin typeface="Arial" panose="020B0604020202020204" pitchFamily="34" charset="0"/>
                          <a:cs typeface="Arial" panose="020B0604020202020204" pitchFamily="34" charset="0"/>
                        </a:rPr>
                        <a:t>0</a:t>
                      </a:r>
                    </a:p>
                  </a:txBody>
                  <a:tcPr marL="36000" marR="36000" marT="0" marB="0" anchor="ctr"/>
                </a:tc>
                <a:tc>
                  <a:txBody>
                    <a:bodyPr/>
                    <a:lstStyle/>
                    <a:p>
                      <a:pPr algn="ctr"/>
                      <a:r>
                        <a:rPr lang="fr-FR" sz="700" dirty="0">
                          <a:latin typeface="Arial" panose="020B0604020202020204" pitchFamily="34" charset="0"/>
                          <a:cs typeface="Arial" panose="020B0604020202020204" pitchFamily="34" charset="0"/>
                        </a:rPr>
                        <a:t>0</a:t>
                      </a:r>
                    </a:p>
                  </a:txBody>
                  <a:tcPr marL="36000" marR="36000" marT="0" marB="0" anchor="ctr"/>
                </a:tc>
                <a:extLst>
                  <a:ext uri="{0D108BD9-81ED-4DB2-BD59-A6C34878D82A}">
                    <a16:rowId xmlns:a16="http://schemas.microsoft.com/office/drawing/2014/main" val="2032602407"/>
                  </a:ext>
                </a:extLst>
              </a:tr>
              <a:tr h="113307">
                <a:tc gridSpan="5">
                  <a:txBody>
                    <a:bodyPr/>
                    <a:lstStyle/>
                    <a:p>
                      <a:pPr algn="l"/>
                      <a:r>
                        <a:rPr lang="fr-FR" sz="700" b="1" dirty="0">
                          <a:latin typeface="Arial" panose="020B0604020202020204" pitchFamily="34" charset="0"/>
                          <a:cs typeface="Arial" panose="020B0604020202020204" pitchFamily="34" charset="0"/>
                        </a:rPr>
                        <a:t>BCLC at </a:t>
                      </a:r>
                      <a:r>
                        <a:rPr lang="fr-FR" sz="700" b="1" dirty="0" err="1">
                          <a:latin typeface="Arial" panose="020B0604020202020204" pitchFamily="34" charset="0"/>
                          <a:cs typeface="Arial" panose="020B0604020202020204" pitchFamily="34" charset="0"/>
                        </a:rPr>
                        <a:t>study</a:t>
                      </a:r>
                      <a:r>
                        <a:rPr lang="fr-FR" sz="700" b="1" dirty="0">
                          <a:latin typeface="Arial" panose="020B0604020202020204" pitchFamily="34" charset="0"/>
                          <a:cs typeface="Arial" panose="020B0604020202020204" pitchFamily="34" charset="0"/>
                        </a:rPr>
                        <a:t> entry</a:t>
                      </a:r>
                      <a:r>
                        <a:rPr lang="fr-FR" sz="700" dirty="0">
                          <a:latin typeface="Arial" panose="020B0604020202020204" pitchFamily="34" charset="0"/>
                          <a:cs typeface="Arial" panose="020B0604020202020204" pitchFamily="34" charset="0"/>
                        </a:rPr>
                        <a:t>, n (%)</a:t>
                      </a:r>
                    </a:p>
                  </a:txBody>
                  <a:tcPr marL="36000" marR="36000" marT="0" marB="0" anchor="ctr"/>
                </a:tc>
                <a:tc hMerge="1">
                  <a:txBody>
                    <a:bodyPr/>
                    <a:lstStyle/>
                    <a:p>
                      <a:pPr algn="ctr"/>
                      <a:endParaRPr lang="fr-FR" sz="700" dirty="0">
                        <a:latin typeface="Arial" panose="020B0604020202020204" pitchFamily="34" charset="0"/>
                        <a:cs typeface="Arial" panose="020B0604020202020204" pitchFamily="34" charset="0"/>
                      </a:endParaRPr>
                    </a:p>
                  </a:txBody>
                  <a:tcPr marL="36000" marR="36000" marT="0" marB="0" anchor="ctr"/>
                </a:tc>
                <a:tc hMerge="1">
                  <a:txBody>
                    <a:bodyPr/>
                    <a:lstStyle/>
                    <a:p>
                      <a:pPr algn="ctr"/>
                      <a:endParaRPr lang="fr-FR" sz="700" dirty="0">
                        <a:latin typeface="Arial" panose="020B0604020202020204" pitchFamily="34" charset="0"/>
                        <a:cs typeface="Arial" panose="020B0604020202020204" pitchFamily="34" charset="0"/>
                      </a:endParaRPr>
                    </a:p>
                  </a:txBody>
                  <a:tcPr marL="36000" marR="36000" marT="0" marB="0" anchor="ctr"/>
                </a:tc>
                <a:tc hMerge="1">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lang="fr-FR" sz="700" dirty="0">
                        <a:latin typeface="Arial" panose="020B0604020202020204" pitchFamily="34" charset="0"/>
                        <a:cs typeface="Arial" panose="020B0604020202020204" pitchFamily="34" charset="0"/>
                      </a:endParaRPr>
                    </a:p>
                  </a:txBody>
                  <a:tcPr marL="36000" marR="36000" marT="0" marB="0" anchor="ctr"/>
                </a:tc>
                <a:tc hMerge="1">
                  <a:txBody>
                    <a:bodyPr/>
                    <a:lstStyle/>
                    <a:p>
                      <a:pPr algn="ctr"/>
                      <a:endParaRPr lang="fr-FR" sz="700" dirty="0">
                        <a:latin typeface="Arial" panose="020B0604020202020204" pitchFamily="34" charset="0"/>
                        <a:cs typeface="Arial" panose="020B0604020202020204" pitchFamily="34" charset="0"/>
                      </a:endParaRPr>
                    </a:p>
                  </a:txBody>
                  <a:tcPr marL="36000" marR="36000" marT="0" marB="0" anchor="ctr"/>
                </a:tc>
                <a:extLst>
                  <a:ext uri="{0D108BD9-81ED-4DB2-BD59-A6C34878D82A}">
                    <a16:rowId xmlns:a16="http://schemas.microsoft.com/office/drawing/2014/main" val="2435789848"/>
                  </a:ext>
                </a:extLst>
              </a:tr>
              <a:tr h="113307">
                <a:tc>
                  <a:txBody>
                    <a:bodyPr/>
                    <a:lstStyle/>
                    <a:p>
                      <a:pPr algn="l"/>
                      <a:r>
                        <a:rPr lang="fr-FR" sz="700" dirty="0">
                          <a:latin typeface="Arial" panose="020B0604020202020204" pitchFamily="34" charset="0"/>
                          <a:cs typeface="Arial" panose="020B0604020202020204" pitchFamily="34" charset="0"/>
                        </a:rPr>
                        <a:t>A</a:t>
                      </a:r>
                    </a:p>
                  </a:txBody>
                  <a:tcPr marL="108000" marR="36000" marT="0" marB="0" anchor="ctr"/>
                </a:tc>
                <a:tc>
                  <a:txBody>
                    <a:bodyPr/>
                    <a:lstStyle/>
                    <a:p>
                      <a:pPr algn="ctr"/>
                      <a:r>
                        <a:rPr lang="fr-FR" sz="700" dirty="0">
                          <a:latin typeface="Arial" panose="020B0604020202020204" pitchFamily="34" charset="0"/>
                          <a:cs typeface="Arial" panose="020B0604020202020204" pitchFamily="34" charset="0"/>
                        </a:rPr>
                        <a:t>3 (2)</a:t>
                      </a:r>
                    </a:p>
                  </a:txBody>
                  <a:tcPr marL="36000" marR="36000" marT="0" marB="0" anchor="ctr"/>
                </a:tc>
                <a:tc>
                  <a:txBody>
                    <a:bodyPr/>
                    <a:lstStyle/>
                    <a:p>
                      <a:pPr algn="ctr"/>
                      <a:r>
                        <a:rPr lang="fr-FR" sz="700" dirty="0">
                          <a:latin typeface="Arial" panose="020B0604020202020204" pitchFamily="34" charset="0"/>
                          <a:cs typeface="Arial" panose="020B0604020202020204" pitchFamily="34" charset="0"/>
                        </a:rPr>
                        <a:t>5 (3)</a:t>
                      </a:r>
                    </a:p>
                  </a:txBody>
                  <a:tcPr marL="36000" marR="36000" marT="0" marB="0" anchor="ct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fr-FR" sz="700" dirty="0">
                          <a:latin typeface="Arial" panose="020B0604020202020204" pitchFamily="34" charset="0"/>
                          <a:cs typeface="Arial" panose="020B0604020202020204" pitchFamily="34" charset="0"/>
                        </a:rPr>
                        <a:t>2 (3)</a:t>
                      </a:r>
                    </a:p>
                  </a:txBody>
                  <a:tcPr marL="36000" marR="36000" marT="0" marB="0" anchor="ctr"/>
                </a:tc>
                <a:tc>
                  <a:txBody>
                    <a:bodyPr/>
                    <a:lstStyle/>
                    <a:p>
                      <a:pPr algn="ctr"/>
                      <a:r>
                        <a:rPr lang="fr-FR" sz="700" dirty="0">
                          <a:latin typeface="Arial" panose="020B0604020202020204" pitchFamily="34" charset="0"/>
                          <a:cs typeface="Arial" panose="020B0604020202020204" pitchFamily="34" charset="0"/>
                        </a:rPr>
                        <a:t>4 (4)</a:t>
                      </a:r>
                    </a:p>
                  </a:txBody>
                  <a:tcPr marL="36000" marR="36000" marT="0" marB="0" anchor="ctr"/>
                </a:tc>
                <a:extLst>
                  <a:ext uri="{0D108BD9-81ED-4DB2-BD59-A6C34878D82A}">
                    <a16:rowId xmlns:a16="http://schemas.microsoft.com/office/drawing/2014/main" val="4219400321"/>
                  </a:ext>
                </a:extLst>
              </a:tr>
              <a:tr h="113307">
                <a:tc>
                  <a:txBody>
                    <a:bodyPr/>
                    <a:lstStyle/>
                    <a:p>
                      <a:pPr algn="l"/>
                      <a:r>
                        <a:rPr lang="fr-FR" sz="700" dirty="0">
                          <a:latin typeface="Arial" panose="020B0604020202020204" pitchFamily="34" charset="0"/>
                          <a:cs typeface="Arial" panose="020B0604020202020204" pitchFamily="34" charset="0"/>
                        </a:rPr>
                        <a:t>B</a:t>
                      </a:r>
                    </a:p>
                  </a:txBody>
                  <a:tcPr marL="108000" marR="36000" marT="0" marB="0" anchor="ctr"/>
                </a:tc>
                <a:tc>
                  <a:txBody>
                    <a:bodyPr/>
                    <a:lstStyle/>
                    <a:p>
                      <a:pPr algn="ctr"/>
                      <a:r>
                        <a:rPr lang="fr-FR" sz="700" dirty="0">
                          <a:latin typeface="Arial" panose="020B0604020202020204" pitchFamily="34" charset="0"/>
                          <a:cs typeface="Arial" panose="020B0604020202020204" pitchFamily="34" charset="0"/>
                        </a:rPr>
                        <a:t>25 (14)</a:t>
                      </a:r>
                    </a:p>
                  </a:txBody>
                  <a:tcPr marL="36000" marR="36000" marT="0" marB="0" anchor="ctr"/>
                </a:tc>
                <a:tc>
                  <a:txBody>
                    <a:bodyPr/>
                    <a:lstStyle/>
                    <a:p>
                      <a:pPr algn="ctr"/>
                      <a:r>
                        <a:rPr lang="fr-FR" sz="700" dirty="0">
                          <a:latin typeface="Arial" panose="020B0604020202020204" pitchFamily="34" charset="0"/>
                          <a:cs typeface="Arial" panose="020B0604020202020204" pitchFamily="34" charset="0"/>
                        </a:rPr>
                        <a:t>27 (17)</a:t>
                      </a:r>
                    </a:p>
                  </a:txBody>
                  <a:tcPr marL="36000" marR="36000" marT="0" marB="0" anchor="ct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fr-FR" sz="700" dirty="0">
                          <a:latin typeface="Arial" panose="020B0604020202020204" pitchFamily="34" charset="0"/>
                          <a:cs typeface="Arial" panose="020B0604020202020204" pitchFamily="34" charset="0"/>
                        </a:rPr>
                        <a:t>7 (9)</a:t>
                      </a:r>
                    </a:p>
                  </a:txBody>
                  <a:tcPr marL="36000" marR="36000" marT="0" marB="0" anchor="ctr"/>
                </a:tc>
                <a:tc>
                  <a:txBody>
                    <a:bodyPr/>
                    <a:lstStyle/>
                    <a:p>
                      <a:pPr algn="ctr"/>
                      <a:r>
                        <a:rPr lang="fr-FR" sz="700" dirty="0">
                          <a:latin typeface="Arial" panose="020B0604020202020204" pitchFamily="34" charset="0"/>
                          <a:cs typeface="Arial" panose="020B0604020202020204" pitchFamily="34" charset="0"/>
                        </a:rPr>
                        <a:t>19 (21)</a:t>
                      </a:r>
                    </a:p>
                  </a:txBody>
                  <a:tcPr marL="36000" marR="36000" marT="0" marB="0" anchor="ctr"/>
                </a:tc>
                <a:extLst>
                  <a:ext uri="{0D108BD9-81ED-4DB2-BD59-A6C34878D82A}">
                    <a16:rowId xmlns:a16="http://schemas.microsoft.com/office/drawing/2014/main" val="2754394200"/>
                  </a:ext>
                </a:extLst>
              </a:tr>
              <a:tr h="113307">
                <a:tc>
                  <a:txBody>
                    <a:bodyPr/>
                    <a:lstStyle/>
                    <a:p>
                      <a:pPr algn="l"/>
                      <a:r>
                        <a:rPr lang="fr-FR" sz="700" dirty="0">
                          <a:latin typeface="Arial" panose="020B0604020202020204" pitchFamily="34" charset="0"/>
                          <a:cs typeface="Arial" panose="020B0604020202020204" pitchFamily="34" charset="0"/>
                        </a:rPr>
                        <a:t>C</a:t>
                      </a:r>
                    </a:p>
                  </a:txBody>
                  <a:tcPr marL="108000" marR="36000" marT="0" marB="0" anchor="ctr">
                    <a:lnB w="19050" cap="flat" cmpd="sng" algn="ctr">
                      <a:solidFill>
                        <a:srgbClr val="C00000"/>
                      </a:solidFill>
                      <a:prstDash val="solid"/>
                      <a:round/>
                      <a:headEnd type="none" w="med" len="med"/>
                      <a:tailEnd type="none" w="med" len="med"/>
                    </a:lnB>
                  </a:tcPr>
                </a:tc>
                <a:tc>
                  <a:txBody>
                    <a:bodyPr/>
                    <a:lstStyle/>
                    <a:p>
                      <a:pPr algn="ctr"/>
                      <a:r>
                        <a:rPr lang="fr-FR" sz="700" dirty="0">
                          <a:latin typeface="Arial" panose="020B0604020202020204" pitchFamily="34" charset="0"/>
                          <a:cs typeface="Arial" panose="020B0604020202020204" pitchFamily="34" charset="0"/>
                        </a:rPr>
                        <a:t>147 (84)</a:t>
                      </a:r>
                    </a:p>
                  </a:txBody>
                  <a:tcPr marL="36000" marR="36000" marT="0" marB="0" anchor="ctr">
                    <a:lnB w="19050" cap="flat" cmpd="sng" algn="ctr">
                      <a:solidFill>
                        <a:srgbClr val="C00000"/>
                      </a:solidFill>
                      <a:prstDash val="solid"/>
                      <a:round/>
                      <a:headEnd type="none" w="med" len="med"/>
                      <a:tailEnd type="none" w="med" len="med"/>
                    </a:lnB>
                  </a:tcPr>
                </a:tc>
                <a:tc>
                  <a:txBody>
                    <a:bodyPr/>
                    <a:lstStyle/>
                    <a:p>
                      <a:pPr algn="ctr"/>
                      <a:r>
                        <a:rPr lang="fr-FR" sz="700" dirty="0">
                          <a:latin typeface="Arial" panose="020B0604020202020204" pitchFamily="34" charset="0"/>
                          <a:cs typeface="Arial" panose="020B0604020202020204" pitchFamily="34" charset="0"/>
                        </a:rPr>
                        <a:t>129 (80)</a:t>
                      </a:r>
                    </a:p>
                  </a:txBody>
                  <a:tcPr marL="36000" marR="36000" marT="0" marB="0" anchor="ctr">
                    <a:lnB w="19050" cap="flat" cmpd="sng" algn="ctr">
                      <a:solidFill>
                        <a:srgbClr val="C00000"/>
                      </a:solidFill>
                      <a:prstDash val="solid"/>
                      <a:round/>
                      <a:headEnd type="none" w="med" len="med"/>
                      <a:tailEnd type="none" w="med" len="med"/>
                    </a:lnB>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fr-FR" sz="700" dirty="0">
                          <a:latin typeface="Arial" panose="020B0604020202020204" pitchFamily="34" charset="0"/>
                          <a:cs typeface="Arial" panose="020B0604020202020204" pitchFamily="34" charset="0"/>
                        </a:rPr>
                        <a:t>65 (88)</a:t>
                      </a:r>
                    </a:p>
                  </a:txBody>
                  <a:tcPr marL="36000" marR="36000" marT="0" marB="0" anchor="ctr">
                    <a:lnB w="19050" cap="flat" cmpd="sng" algn="ctr">
                      <a:solidFill>
                        <a:srgbClr val="C00000"/>
                      </a:solidFill>
                      <a:prstDash val="solid"/>
                      <a:round/>
                      <a:headEnd type="none" w="med" len="med"/>
                      <a:tailEnd type="none" w="med" len="med"/>
                    </a:lnB>
                  </a:tcPr>
                </a:tc>
                <a:tc>
                  <a:txBody>
                    <a:bodyPr/>
                    <a:lstStyle/>
                    <a:p>
                      <a:pPr algn="ctr"/>
                      <a:r>
                        <a:rPr lang="fr-FR" sz="700" dirty="0">
                          <a:latin typeface="Arial" panose="020B0604020202020204" pitchFamily="34" charset="0"/>
                          <a:cs typeface="Arial" panose="020B0604020202020204" pitchFamily="34" charset="0"/>
                        </a:rPr>
                        <a:t>68 (75)</a:t>
                      </a:r>
                    </a:p>
                  </a:txBody>
                  <a:tcPr marL="36000" marR="36000" marT="0" marB="0" anchor="ctr">
                    <a:lnB w="19050" cap="flat" cmpd="sng" algn="ctr">
                      <a:solidFill>
                        <a:srgbClr val="C00000"/>
                      </a:solidFill>
                      <a:prstDash val="solid"/>
                      <a:round/>
                      <a:headEnd type="none" w="med" len="med"/>
                      <a:tailEnd type="none" w="med" len="med"/>
                    </a:lnB>
                  </a:tcPr>
                </a:tc>
                <a:extLst>
                  <a:ext uri="{0D108BD9-81ED-4DB2-BD59-A6C34878D82A}">
                    <a16:rowId xmlns:a16="http://schemas.microsoft.com/office/drawing/2014/main" val="2967629199"/>
                  </a:ext>
                </a:extLst>
              </a:tr>
              <a:tr h="113307">
                <a:tc gridSpan="5">
                  <a:txBody>
                    <a:bodyPr/>
                    <a:lstStyle/>
                    <a:p>
                      <a:pPr algn="l"/>
                      <a:r>
                        <a:rPr lang="fr-FR" sz="700" b="1" dirty="0" err="1">
                          <a:latin typeface="Arial" panose="020B0604020202020204" pitchFamily="34" charset="0"/>
                          <a:cs typeface="Arial" panose="020B0604020202020204" pitchFamily="34" charset="0"/>
                        </a:rPr>
                        <a:t>Etiology</a:t>
                      </a:r>
                      <a:r>
                        <a:rPr lang="fr-FR" sz="700" b="1" dirty="0">
                          <a:latin typeface="Arial" panose="020B0604020202020204" pitchFamily="34" charset="0"/>
                          <a:cs typeface="Arial" panose="020B0604020202020204" pitchFamily="34" charset="0"/>
                        </a:rPr>
                        <a:t> of HCC</a:t>
                      </a:r>
                      <a:r>
                        <a:rPr lang="fr-FR" sz="700" dirty="0">
                          <a:latin typeface="Arial" panose="020B0604020202020204" pitchFamily="34" charset="0"/>
                          <a:cs typeface="Arial" panose="020B0604020202020204" pitchFamily="34" charset="0"/>
                        </a:rPr>
                        <a:t>, n (%)</a:t>
                      </a:r>
                    </a:p>
                  </a:txBody>
                  <a:tcPr marL="36000" marR="36000" marT="0" marB="0" anchor="ctr">
                    <a:lnL w="19050" cap="flat" cmpd="sng" algn="ctr">
                      <a:solidFill>
                        <a:srgbClr val="C00000"/>
                      </a:solidFill>
                      <a:prstDash val="solid"/>
                      <a:round/>
                      <a:headEnd type="none" w="med" len="med"/>
                      <a:tailEnd type="none" w="med" len="med"/>
                    </a:lnL>
                    <a:lnR w="19050" cap="flat" cmpd="sng" algn="ctr">
                      <a:solidFill>
                        <a:srgbClr val="C00000"/>
                      </a:solidFill>
                      <a:prstDash val="solid"/>
                      <a:round/>
                      <a:headEnd type="none" w="med" len="med"/>
                      <a:tailEnd type="none" w="med" len="med"/>
                    </a:lnR>
                    <a:lnT w="19050" cap="flat" cmpd="sng" algn="ctr">
                      <a:solidFill>
                        <a:srgbClr val="C00000"/>
                      </a:solidFill>
                      <a:prstDash val="solid"/>
                      <a:round/>
                      <a:headEnd type="none" w="med" len="med"/>
                      <a:tailEnd type="none" w="med" len="med"/>
                    </a:lnT>
                  </a:tcPr>
                </a:tc>
                <a:tc hMerge="1">
                  <a:txBody>
                    <a:bodyPr/>
                    <a:lstStyle/>
                    <a:p>
                      <a:pPr algn="ctr"/>
                      <a:endParaRPr lang="fr-FR" sz="700" dirty="0">
                        <a:latin typeface="Arial" panose="020B0604020202020204" pitchFamily="34" charset="0"/>
                        <a:cs typeface="Arial" panose="020B0604020202020204" pitchFamily="34" charset="0"/>
                      </a:endParaRPr>
                    </a:p>
                  </a:txBody>
                  <a:tcPr marL="36000" marR="36000" marT="0" marB="0" anchor="ctr"/>
                </a:tc>
                <a:tc hMerge="1">
                  <a:txBody>
                    <a:bodyPr/>
                    <a:lstStyle/>
                    <a:p>
                      <a:pPr algn="ctr"/>
                      <a:endParaRPr lang="fr-FR" sz="700" dirty="0">
                        <a:latin typeface="Arial" panose="020B0604020202020204" pitchFamily="34" charset="0"/>
                        <a:cs typeface="Arial" panose="020B0604020202020204" pitchFamily="34" charset="0"/>
                      </a:endParaRPr>
                    </a:p>
                  </a:txBody>
                  <a:tcPr marL="36000" marR="36000" marT="0" marB="0" anchor="ctr"/>
                </a:tc>
                <a:tc hMerge="1">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lang="fr-FR" sz="700" dirty="0">
                        <a:latin typeface="Arial" panose="020B0604020202020204" pitchFamily="34" charset="0"/>
                        <a:cs typeface="Arial" panose="020B0604020202020204" pitchFamily="34" charset="0"/>
                      </a:endParaRPr>
                    </a:p>
                  </a:txBody>
                  <a:tcPr marL="36000" marR="36000" marT="0" marB="0" anchor="ctr"/>
                </a:tc>
                <a:tc hMerge="1">
                  <a:txBody>
                    <a:bodyPr/>
                    <a:lstStyle/>
                    <a:p>
                      <a:pPr algn="ctr"/>
                      <a:endParaRPr lang="fr-FR" sz="700" dirty="0">
                        <a:latin typeface="Arial" panose="020B0604020202020204" pitchFamily="34" charset="0"/>
                        <a:cs typeface="Arial" panose="020B0604020202020204" pitchFamily="34" charset="0"/>
                      </a:endParaRPr>
                    </a:p>
                  </a:txBody>
                  <a:tcPr marL="36000" marR="36000" marT="0" marB="0" anchor="ctr"/>
                </a:tc>
                <a:extLst>
                  <a:ext uri="{0D108BD9-81ED-4DB2-BD59-A6C34878D82A}">
                    <a16:rowId xmlns:a16="http://schemas.microsoft.com/office/drawing/2014/main" val="3914955623"/>
                  </a:ext>
                </a:extLst>
              </a:tr>
              <a:tr h="113307">
                <a:tc>
                  <a:txBody>
                    <a:bodyPr/>
                    <a:lstStyle/>
                    <a:p>
                      <a:pPr algn="l"/>
                      <a:r>
                        <a:rPr lang="fr-FR" sz="700" dirty="0">
                          <a:latin typeface="Arial" panose="020B0604020202020204" pitchFamily="34" charset="0"/>
                          <a:cs typeface="Arial" panose="020B0604020202020204" pitchFamily="34" charset="0"/>
                        </a:rPr>
                        <a:t>HBC</a:t>
                      </a:r>
                    </a:p>
                  </a:txBody>
                  <a:tcPr marL="108000" marR="36000" marT="0" marB="0" anchor="ctr">
                    <a:lnL w="19050" cap="flat" cmpd="sng" algn="ctr">
                      <a:solidFill>
                        <a:srgbClr val="C00000"/>
                      </a:solidFill>
                      <a:prstDash val="solid"/>
                      <a:round/>
                      <a:headEnd type="none" w="med" len="med"/>
                      <a:tailEnd type="none" w="med" len="med"/>
                    </a:lnL>
                  </a:tcPr>
                </a:tc>
                <a:tc>
                  <a:txBody>
                    <a:bodyPr/>
                    <a:lstStyle/>
                    <a:p>
                      <a:pPr algn="ctr"/>
                      <a:r>
                        <a:rPr lang="fr-FR" sz="700" dirty="0">
                          <a:latin typeface="Arial" panose="020B0604020202020204" pitchFamily="34" charset="0"/>
                          <a:cs typeface="Arial" panose="020B0604020202020204" pitchFamily="34" charset="0"/>
                        </a:rPr>
                        <a:t>105 (60)</a:t>
                      </a:r>
                    </a:p>
                  </a:txBody>
                  <a:tcPr marL="36000" marR="36000" marT="0" marB="0" anchor="ctr"/>
                </a:tc>
                <a:tc>
                  <a:txBody>
                    <a:bodyPr/>
                    <a:lstStyle/>
                    <a:p>
                      <a:pPr algn="ctr"/>
                      <a:r>
                        <a:rPr lang="fr-FR" sz="700" dirty="0">
                          <a:latin typeface="Arial" panose="020B0604020202020204" pitchFamily="34" charset="0"/>
                          <a:cs typeface="Arial" panose="020B0604020202020204" pitchFamily="34" charset="0"/>
                        </a:rPr>
                        <a:t>59 (37)</a:t>
                      </a:r>
                    </a:p>
                  </a:txBody>
                  <a:tcPr marL="36000" marR="36000" marT="0" marB="0" anchor="ct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fr-FR" sz="700" dirty="0">
                          <a:latin typeface="Arial" panose="020B0604020202020204" pitchFamily="34" charset="0"/>
                          <a:cs typeface="Arial" panose="020B0604020202020204" pitchFamily="34" charset="0"/>
                        </a:rPr>
                        <a:t>51 (69)</a:t>
                      </a:r>
                    </a:p>
                  </a:txBody>
                  <a:tcPr marL="36000" marR="36000" marT="0" marB="0" anchor="ctr"/>
                </a:tc>
                <a:tc>
                  <a:txBody>
                    <a:bodyPr/>
                    <a:lstStyle/>
                    <a:p>
                      <a:pPr algn="ctr"/>
                      <a:r>
                        <a:rPr lang="fr-FR" sz="700" dirty="0">
                          <a:latin typeface="Arial" panose="020B0604020202020204" pitchFamily="34" charset="0"/>
                          <a:cs typeface="Arial" panose="020B0604020202020204" pitchFamily="34" charset="0"/>
                        </a:rPr>
                        <a:t>25 (27)</a:t>
                      </a:r>
                    </a:p>
                  </a:txBody>
                  <a:tcPr marL="36000" marR="36000" marT="0" marB="0" anchor="ctr">
                    <a:lnR w="19050" cap="flat" cmpd="sng" algn="ctr">
                      <a:solidFill>
                        <a:srgbClr val="C00000"/>
                      </a:solidFill>
                      <a:prstDash val="solid"/>
                      <a:round/>
                      <a:headEnd type="none" w="med" len="med"/>
                      <a:tailEnd type="none" w="med" len="med"/>
                    </a:lnR>
                  </a:tcPr>
                </a:tc>
                <a:extLst>
                  <a:ext uri="{0D108BD9-81ED-4DB2-BD59-A6C34878D82A}">
                    <a16:rowId xmlns:a16="http://schemas.microsoft.com/office/drawing/2014/main" val="1853716879"/>
                  </a:ext>
                </a:extLst>
              </a:tr>
              <a:tr h="113307">
                <a:tc>
                  <a:txBody>
                    <a:bodyPr/>
                    <a:lstStyle/>
                    <a:p>
                      <a:pPr algn="l"/>
                      <a:r>
                        <a:rPr lang="fr-FR" sz="700" dirty="0">
                          <a:latin typeface="Arial" panose="020B0604020202020204" pitchFamily="34" charset="0"/>
                          <a:cs typeface="Arial" panose="020B0604020202020204" pitchFamily="34" charset="0"/>
                        </a:rPr>
                        <a:t>HCV</a:t>
                      </a:r>
                    </a:p>
                  </a:txBody>
                  <a:tcPr marL="108000" marR="36000" marT="0" marB="0" anchor="ctr">
                    <a:lnL w="19050" cap="flat" cmpd="sng" algn="ctr">
                      <a:solidFill>
                        <a:srgbClr val="C00000"/>
                      </a:solidFill>
                      <a:prstDash val="solid"/>
                      <a:round/>
                      <a:headEnd type="none" w="med" len="med"/>
                      <a:tailEnd type="none" w="med" len="med"/>
                    </a:lnL>
                  </a:tcPr>
                </a:tc>
                <a:tc>
                  <a:txBody>
                    <a:bodyPr/>
                    <a:lstStyle/>
                    <a:p>
                      <a:pPr algn="ctr"/>
                      <a:r>
                        <a:rPr lang="fr-FR" sz="700" dirty="0">
                          <a:latin typeface="Arial" panose="020B0604020202020204" pitchFamily="34" charset="0"/>
                          <a:cs typeface="Arial" panose="020B0604020202020204" pitchFamily="34" charset="0"/>
                        </a:rPr>
                        <a:t>41 (23)</a:t>
                      </a:r>
                    </a:p>
                  </a:txBody>
                  <a:tcPr marL="36000" marR="36000" marT="0" marB="0" anchor="ctr"/>
                </a:tc>
                <a:tc>
                  <a:txBody>
                    <a:bodyPr/>
                    <a:lstStyle/>
                    <a:p>
                      <a:pPr algn="ctr"/>
                      <a:r>
                        <a:rPr lang="fr-FR" sz="700" dirty="0">
                          <a:latin typeface="Arial" panose="020B0604020202020204" pitchFamily="34" charset="0"/>
                          <a:cs typeface="Arial" panose="020B0604020202020204" pitchFamily="34" charset="0"/>
                        </a:rPr>
                        <a:t>31 (19)</a:t>
                      </a:r>
                    </a:p>
                  </a:txBody>
                  <a:tcPr marL="36000" marR="36000" marT="0" marB="0" anchor="ct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fr-FR" sz="700" dirty="0">
                          <a:latin typeface="Arial" panose="020B0604020202020204" pitchFamily="34" charset="0"/>
                          <a:cs typeface="Arial" panose="020B0604020202020204" pitchFamily="34" charset="0"/>
                        </a:rPr>
                        <a:t>11 (15)</a:t>
                      </a:r>
                    </a:p>
                  </a:txBody>
                  <a:tcPr marL="36000" marR="36000" marT="0" marB="0" anchor="ctr"/>
                </a:tc>
                <a:tc>
                  <a:txBody>
                    <a:bodyPr/>
                    <a:lstStyle/>
                    <a:p>
                      <a:pPr algn="ctr"/>
                      <a:r>
                        <a:rPr lang="fr-FR" sz="700" dirty="0">
                          <a:latin typeface="Arial" panose="020B0604020202020204" pitchFamily="34" charset="0"/>
                          <a:cs typeface="Arial" panose="020B0604020202020204" pitchFamily="34" charset="0"/>
                        </a:rPr>
                        <a:t>25 (27)</a:t>
                      </a:r>
                    </a:p>
                  </a:txBody>
                  <a:tcPr marL="36000" marR="36000" marT="0" marB="0" anchor="ctr">
                    <a:lnR w="19050" cap="flat" cmpd="sng" algn="ctr">
                      <a:solidFill>
                        <a:srgbClr val="C00000"/>
                      </a:solidFill>
                      <a:prstDash val="solid"/>
                      <a:round/>
                      <a:headEnd type="none" w="med" len="med"/>
                      <a:tailEnd type="none" w="med" len="med"/>
                    </a:lnR>
                  </a:tcPr>
                </a:tc>
                <a:extLst>
                  <a:ext uri="{0D108BD9-81ED-4DB2-BD59-A6C34878D82A}">
                    <a16:rowId xmlns:a16="http://schemas.microsoft.com/office/drawing/2014/main" val="3578923203"/>
                  </a:ext>
                </a:extLst>
              </a:tr>
              <a:tr h="113307">
                <a:tc>
                  <a:txBody>
                    <a:bodyPr/>
                    <a:lstStyle/>
                    <a:p>
                      <a:pPr algn="l"/>
                      <a:r>
                        <a:rPr lang="fr-FR" sz="700" dirty="0">
                          <a:latin typeface="Arial" panose="020B0604020202020204" pitchFamily="34" charset="0"/>
                          <a:cs typeface="Arial" panose="020B0604020202020204" pitchFamily="34" charset="0"/>
                        </a:rPr>
                        <a:t>Non-viral</a:t>
                      </a:r>
                    </a:p>
                  </a:txBody>
                  <a:tcPr marL="108000" marR="36000" marT="0" marB="0" anchor="ctr">
                    <a:lnL w="19050" cap="flat" cmpd="sng" algn="ctr">
                      <a:solidFill>
                        <a:srgbClr val="C00000"/>
                      </a:solidFill>
                      <a:prstDash val="solid"/>
                      <a:round/>
                      <a:headEnd type="none" w="med" len="med"/>
                      <a:tailEnd type="none" w="med" len="med"/>
                    </a:lnL>
                    <a:lnB w="19050" cap="flat" cmpd="sng" algn="ctr">
                      <a:solidFill>
                        <a:srgbClr val="C00000"/>
                      </a:solidFill>
                      <a:prstDash val="solid"/>
                      <a:round/>
                      <a:headEnd type="none" w="med" len="med"/>
                      <a:tailEnd type="none" w="med" len="med"/>
                    </a:lnB>
                  </a:tcPr>
                </a:tc>
                <a:tc>
                  <a:txBody>
                    <a:bodyPr/>
                    <a:lstStyle/>
                    <a:p>
                      <a:pPr algn="ctr"/>
                      <a:r>
                        <a:rPr lang="fr-FR" sz="700" dirty="0">
                          <a:latin typeface="Arial" panose="020B0604020202020204" pitchFamily="34" charset="0"/>
                          <a:cs typeface="Arial" panose="020B0604020202020204" pitchFamily="34" charset="0"/>
                        </a:rPr>
                        <a:t>29 (17)</a:t>
                      </a:r>
                    </a:p>
                  </a:txBody>
                  <a:tcPr marL="36000" marR="36000" marT="0" marB="0" anchor="ctr">
                    <a:lnB w="19050" cap="flat" cmpd="sng" algn="ctr">
                      <a:solidFill>
                        <a:srgbClr val="C00000"/>
                      </a:solidFill>
                      <a:prstDash val="solid"/>
                      <a:round/>
                      <a:headEnd type="none" w="med" len="med"/>
                      <a:tailEnd type="none" w="med" len="med"/>
                    </a:lnB>
                  </a:tcPr>
                </a:tc>
                <a:tc>
                  <a:txBody>
                    <a:bodyPr/>
                    <a:lstStyle/>
                    <a:p>
                      <a:pPr algn="ctr"/>
                      <a:r>
                        <a:rPr lang="fr-FR" sz="700" dirty="0">
                          <a:latin typeface="Arial" panose="020B0604020202020204" pitchFamily="34" charset="0"/>
                          <a:cs typeface="Arial" panose="020B0604020202020204" pitchFamily="34" charset="0"/>
                        </a:rPr>
                        <a:t>71 (44)</a:t>
                      </a:r>
                    </a:p>
                  </a:txBody>
                  <a:tcPr marL="36000" marR="36000" marT="0" marB="0" anchor="ctr">
                    <a:lnB w="19050" cap="flat" cmpd="sng" algn="ctr">
                      <a:solidFill>
                        <a:srgbClr val="C00000"/>
                      </a:solidFill>
                      <a:prstDash val="solid"/>
                      <a:round/>
                      <a:headEnd type="none" w="med" len="med"/>
                      <a:tailEnd type="none" w="med" len="med"/>
                    </a:lnB>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fr-FR" sz="700" dirty="0">
                          <a:latin typeface="Arial" panose="020B0604020202020204" pitchFamily="34" charset="0"/>
                          <a:cs typeface="Arial" panose="020B0604020202020204" pitchFamily="34" charset="0"/>
                        </a:rPr>
                        <a:t>12 (16)</a:t>
                      </a:r>
                    </a:p>
                  </a:txBody>
                  <a:tcPr marL="36000" marR="36000" marT="0" marB="0" anchor="ctr">
                    <a:lnB w="19050" cap="flat" cmpd="sng" algn="ctr">
                      <a:solidFill>
                        <a:srgbClr val="C00000"/>
                      </a:solidFill>
                      <a:prstDash val="solid"/>
                      <a:round/>
                      <a:headEnd type="none" w="med" len="med"/>
                      <a:tailEnd type="none" w="med" len="med"/>
                    </a:lnB>
                  </a:tcPr>
                </a:tc>
                <a:tc>
                  <a:txBody>
                    <a:bodyPr/>
                    <a:lstStyle/>
                    <a:p>
                      <a:pPr algn="ctr"/>
                      <a:r>
                        <a:rPr lang="fr-FR" sz="700" dirty="0">
                          <a:latin typeface="Arial" panose="020B0604020202020204" pitchFamily="34" charset="0"/>
                          <a:cs typeface="Arial" panose="020B0604020202020204" pitchFamily="34" charset="0"/>
                        </a:rPr>
                        <a:t>41 (45)</a:t>
                      </a:r>
                    </a:p>
                  </a:txBody>
                  <a:tcPr marL="36000" marR="36000" marT="0" marB="0" anchor="ctr">
                    <a:lnR w="19050" cap="flat" cmpd="sng" algn="ctr">
                      <a:solidFill>
                        <a:srgbClr val="C00000"/>
                      </a:solidFill>
                      <a:prstDash val="solid"/>
                      <a:round/>
                      <a:headEnd type="none" w="med" len="med"/>
                      <a:tailEnd type="none" w="med" len="med"/>
                    </a:lnR>
                    <a:lnB w="19050" cap="flat" cmpd="sng" algn="ctr">
                      <a:solidFill>
                        <a:srgbClr val="C00000"/>
                      </a:solidFill>
                      <a:prstDash val="solid"/>
                      <a:round/>
                      <a:headEnd type="none" w="med" len="med"/>
                      <a:tailEnd type="none" w="med" len="med"/>
                    </a:lnB>
                  </a:tcPr>
                </a:tc>
                <a:extLst>
                  <a:ext uri="{0D108BD9-81ED-4DB2-BD59-A6C34878D82A}">
                    <a16:rowId xmlns:a16="http://schemas.microsoft.com/office/drawing/2014/main" val="3097003574"/>
                  </a:ext>
                </a:extLst>
              </a:tr>
              <a:tr h="113307">
                <a:tc>
                  <a:txBody>
                    <a:bodyPr/>
                    <a:lstStyle/>
                    <a:p>
                      <a:pPr algn="l"/>
                      <a:r>
                        <a:rPr lang="fr-FR" sz="700" b="1" dirty="0">
                          <a:latin typeface="Arial" panose="020B0604020202020204" pitchFamily="34" charset="0"/>
                          <a:cs typeface="Arial" panose="020B0604020202020204" pitchFamily="34" charset="0"/>
                        </a:rPr>
                        <a:t>AFP</a:t>
                      </a:r>
                      <a:r>
                        <a:rPr lang="fr-FR" sz="700" dirty="0">
                          <a:latin typeface="Arial" panose="020B0604020202020204" pitchFamily="34" charset="0"/>
                          <a:cs typeface="Arial" panose="020B0604020202020204" pitchFamily="34" charset="0"/>
                        </a:rPr>
                        <a:t> </a:t>
                      </a:r>
                      <a:r>
                        <a:rPr lang="fr-FR" sz="700" u="sng" dirty="0">
                          <a:latin typeface="Arial" panose="020B0604020202020204" pitchFamily="34" charset="0"/>
                          <a:cs typeface="Arial" panose="020B0604020202020204" pitchFamily="34" charset="0"/>
                        </a:rPr>
                        <a:t>&gt;</a:t>
                      </a:r>
                      <a:r>
                        <a:rPr lang="fr-FR" sz="700" dirty="0">
                          <a:latin typeface="Arial" panose="020B0604020202020204" pitchFamily="34" charset="0"/>
                          <a:cs typeface="Arial" panose="020B0604020202020204" pitchFamily="34" charset="0"/>
                        </a:rPr>
                        <a:t> </a:t>
                      </a:r>
                      <a:r>
                        <a:rPr lang="fr-FR" sz="700" b="1" dirty="0">
                          <a:latin typeface="Arial" panose="020B0604020202020204" pitchFamily="34" charset="0"/>
                          <a:cs typeface="Arial" panose="020B0604020202020204" pitchFamily="34" charset="0"/>
                        </a:rPr>
                        <a:t>400 </a:t>
                      </a:r>
                      <a:r>
                        <a:rPr lang="fr-FR" sz="700" b="1" dirty="0" err="1">
                          <a:latin typeface="Arial" panose="020B0604020202020204" pitchFamily="34" charset="0"/>
                          <a:cs typeface="Arial" panose="020B0604020202020204" pitchFamily="34" charset="0"/>
                        </a:rPr>
                        <a:t>ng</a:t>
                      </a:r>
                      <a:r>
                        <a:rPr lang="fr-FR" sz="700" b="1" dirty="0">
                          <a:latin typeface="Arial" panose="020B0604020202020204" pitchFamily="34" charset="0"/>
                          <a:cs typeface="Arial" panose="020B0604020202020204" pitchFamily="34" charset="0"/>
                        </a:rPr>
                        <a:t>/</a:t>
                      </a:r>
                      <a:r>
                        <a:rPr lang="fr-FR" sz="700" b="1" dirty="0" err="1">
                          <a:latin typeface="Arial" panose="020B0604020202020204" pitchFamily="34" charset="0"/>
                          <a:cs typeface="Arial" panose="020B0604020202020204" pitchFamily="34" charset="0"/>
                        </a:rPr>
                        <a:t>mL</a:t>
                      </a:r>
                      <a:r>
                        <a:rPr lang="fr-FR" sz="700" dirty="0">
                          <a:latin typeface="Arial" panose="020B0604020202020204" pitchFamily="34" charset="0"/>
                          <a:cs typeface="Arial" panose="020B0604020202020204" pitchFamily="34" charset="0"/>
                        </a:rPr>
                        <a:t>, n (%)</a:t>
                      </a:r>
                    </a:p>
                  </a:txBody>
                  <a:tcPr marL="36000" marR="36000" marT="0" marB="0" anchor="ctr">
                    <a:lnL w="19050" cap="flat" cmpd="sng" algn="ctr">
                      <a:solidFill>
                        <a:srgbClr val="C00000"/>
                      </a:solidFill>
                      <a:prstDash val="solid"/>
                      <a:round/>
                      <a:headEnd type="none" w="med" len="med"/>
                      <a:tailEnd type="none" w="med" len="med"/>
                    </a:lnL>
                    <a:lnT w="19050" cap="flat" cmpd="sng" algn="ctr">
                      <a:solidFill>
                        <a:srgbClr val="C00000"/>
                      </a:solidFill>
                      <a:prstDash val="solid"/>
                      <a:round/>
                      <a:headEnd type="none" w="med" len="med"/>
                      <a:tailEnd type="none" w="med" len="med"/>
                    </a:lnT>
                    <a:lnB w="19050" cap="flat" cmpd="sng" algn="ctr">
                      <a:solidFill>
                        <a:srgbClr val="C00000"/>
                      </a:solidFill>
                      <a:prstDash val="solid"/>
                      <a:round/>
                      <a:headEnd type="none" w="med" len="med"/>
                      <a:tailEnd type="none" w="med" len="med"/>
                    </a:lnB>
                  </a:tcPr>
                </a:tc>
                <a:tc>
                  <a:txBody>
                    <a:bodyPr/>
                    <a:lstStyle/>
                    <a:p>
                      <a:pPr algn="ctr"/>
                      <a:r>
                        <a:rPr lang="fr-FR" sz="700" dirty="0">
                          <a:latin typeface="Arial" panose="020B0604020202020204" pitchFamily="34" charset="0"/>
                          <a:cs typeface="Arial" panose="020B0604020202020204" pitchFamily="34" charset="0"/>
                        </a:rPr>
                        <a:t>81 (46)</a:t>
                      </a:r>
                    </a:p>
                  </a:txBody>
                  <a:tcPr marL="36000" marR="36000" marT="0" marB="0" anchor="ctr">
                    <a:lnT w="19050" cap="flat" cmpd="sng" algn="ctr">
                      <a:solidFill>
                        <a:srgbClr val="C00000"/>
                      </a:solidFill>
                      <a:prstDash val="solid"/>
                      <a:round/>
                      <a:headEnd type="none" w="med" len="med"/>
                      <a:tailEnd type="none" w="med" len="med"/>
                    </a:lnT>
                    <a:lnB w="19050" cap="flat" cmpd="sng" algn="ctr">
                      <a:solidFill>
                        <a:srgbClr val="C00000"/>
                      </a:solidFill>
                      <a:prstDash val="solid"/>
                      <a:round/>
                      <a:headEnd type="none" w="med" len="med"/>
                      <a:tailEnd type="none" w="med" len="med"/>
                    </a:lnB>
                  </a:tcPr>
                </a:tc>
                <a:tc>
                  <a:txBody>
                    <a:bodyPr/>
                    <a:lstStyle/>
                    <a:p>
                      <a:pPr algn="ctr"/>
                      <a:r>
                        <a:rPr lang="fr-FR" sz="700" dirty="0">
                          <a:latin typeface="Arial" panose="020B0604020202020204" pitchFamily="34" charset="0"/>
                          <a:cs typeface="Arial" panose="020B0604020202020204" pitchFamily="34" charset="0"/>
                        </a:rPr>
                        <a:t>45 (28)</a:t>
                      </a:r>
                    </a:p>
                  </a:txBody>
                  <a:tcPr marL="36000" marR="36000" marT="0" marB="0" anchor="ctr">
                    <a:lnT w="19050" cap="flat" cmpd="sng" algn="ctr">
                      <a:solidFill>
                        <a:srgbClr val="C00000"/>
                      </a:solidFill>
                      <a:prstDash val="solid"/>
                      <a:round/>
                      <a:headEnd type="none" w="med" len="med"/>
                      <a:tailEnd type="none" w="med" len="med"/>
                    </a:lnT>
                    <a:lnB w="19050" cap="flat" cmpd="sng" algn="ctr">
                      <a:solidFill>
                        <a:srgbClr val="C00000"/>
                      </a:solidFill>
                      <a:prstDash val="solid"/>
                      <a:round/>
                      <a:headEnd type="none" w="med" len="med"/>
                      <a:tailEnd type="none" w="med" len="med"/>
                    </a:lnB>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fr-FR" sz="700" dirty="0">
                          <a:latin typeface="Arial" panose="020B0604020202020204" pitchFamily="34" charset="0"/>
                          <a:cs typeface="Arial" panose="020B0604020202020204" pitchFamily="34" charset="0"/>
                        </a:rPr>
                        <a:t>29 (39)</a:t>
                      </a:r>
                    </a:p>
                  </a:txBody>
                  <a:tcPr marL="36000" marR="36000" marT="0" marB="0" anchor="ctr">
                    <a:lnT w="19050" cap="flat" cmpd="sng" algn="ctr">
                      <a:solidFill>
                        <a:srgbClr val="C00000"/>
                      </a:solidFill>
                      <a:prstDash val="solid"/>
                      <a:round/>
                      <a:headEnd type="none" w="med" len="med"/>
                      <a:tailEnd type="none" w="med" len="med"/>
                    </a:lnT>
                    <a:lnB w="19050" cap="flat" cmpd="sng" algn="ctr">
                      <a:solidFill>
                        <a:srgbClr val="C00000"/>
                      </a:solidFill>
                      <a:prstDash val="solid"/>
                      <a:round/>
                      <a:headEnd type="none" w="med" len="med"/>
                      <a:tailEnd type="none" w="med" len="med"/>
                    </a:lnB>
                  </a:tcPr>
                </a:tc>
                <a:tc>
                  <a:txBody>
                    <a:bodyPr/>
                    <a:lstStyle/>
                    <a:p>
                      <a:pPr algn="ctr"/>
                      <a:r>
                        <a:rPr lang="fr-FR" sz="700" dirty="0">
                          <a:latin typeface="Arial" panose="020B0604020202020204" pitchFamily="34" charset="0"/>
                          <a:cs typeface="Arial" panose="020B0604020202020204" pitchFamily="34" charset="0"/>
                        </a:rPr>
                        <a:t>32 (35)</a:t>
                      </a:r>
                    </a:p>
                  </a:txBody>
                  <a:tcPr marL="36000" marR="36000" marT="0" marB="0" anchor="ctr">
                    <a:lnR w="19050" cap="flat" cmpd="sng" algn="ctr">
                      <a:solidFill>
                        <a:srgbClr val="C00000"/>
                      </a:solidFill>
                      <a:prstDash val="solid"/>
                      <a:round/>
                      <a:headEnd type="none" w="med" len="med"/>
                      <a:tailEnd type="none" w="med" len="med"/>
                    </a:lnR>
                    <a:lnT w="19050" cap="flat" cmpd="sng" algn="ctr">
                      <a:solidFill>
                        <a:srgbClr val="C00000"/>
                      </a:solidFill>
                      <a:prstDash val="solid"/>
                      <a:round/>
                      <a:headEnd type="none" w="med" len="med"/>
                      <a:tailEnd type="none" w="med" len="med"/>
                    </a:lnT>
                    <a:lnB w="19050" cap="flat" cmpd="sng" algn="ctr">
                      <a:solidFill>
                        <a:srgbClr val="C00000"/>
                      </a:solidFill>
                      <a:prstDash val="solid"/>
                      <a:round/>
                      <a:headEnd type="none" w="med" len="med"/>
                      <a:tailEnd type="none" w="med" len="med"/>
                    </a:lnB>
                  </a:tcPr>
                </a:tc>
                <a:extLst>
                  <a:ext uri="{0D108BD9-81ED-4DB2-BD59-A6C34878D82A}">
                    <a16:rowId xmlns:a16="http://schemas.microsoft.com/office/drawing/2014/main" val="4147255201"/>
                  </a:ext>
                </a:extLst>
              </a:tr>
            </a:tbl>
          </a:graphicData>
        </a:graphic>
      </p:graphicFrame>
    </p:spTree>
    <p:extLst>
      <p:ext uri="{BB962C8B-B14F-4D97-AF65-F5344CB8AC3E}">
        <p14:creationId xmlns:p14="http://schemas.microsoft.com/office/powerpoint/2010/main" val="33555768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Shape 195"/>
        <p:cNvGrpSpPr/>
        <p:nvPr/>
      </p:nvGrpSpPr>
      <p:grpSpPr>
        <a:xfrm>
          <a:off x="0" y="0"/>
          <a:ext cx="0" cy="0"/>
          <a:chOff x="0" y="0"/>
          <a:chExt cx="0" cy="0"/>
        </a:xfrm>
      </p:grpSpPr>
      <p:sp>
        <p:nvSpPr>
          <p:cNvPr id="196" name="Google Shape;196;p6"/>
          <p:cNvSpPr txBox="1">
            <a:spLocks noGrp="1"/>
          </p:cNvSpPr>
          <p:nvPr>
            <p:ph type="title"/>
          </p:nvPr>
        </p:nvSpPr>
        <p:spPr>
          <a:prstGeom prst="rect">
            <a:avLst/>
          </a:prstGeom>
          <a:noFill/>
          <a:ln>
            <a:noFill/>
          </a:ln>
        </p:spPr>
        <p:txBody>
          <a:bodyPr spcFirstLastPara="1" wrap="square" lIns="91425" tIns="45700" rIns="91425" bIns="45700" anchor="ctr" anchorCtr="0">
            <a:noAutofit/>
          </a:bodyPr>
          <a:lstStyle/>
          <a:p>
            <a:r>
              <a:rPr lang="fr-FR" sz="1800" dirty="0" err="1"/>
              <a:t>Atezolizmab</a:t>
            </a:r>
            <a:r>
              <a:rPr lang="fr-FR" sz="1800" dirty="0"/>
              <a:t> + </a:t>
            </a:r>
            <a:r>
              <a:rPr lang="fr-FR" sz="1800" dirty="0" err="1"/>
              <a:t>Bevacizumab</a:t>
            </a:r>
            <a:r>
              <a:rPr lang="fr-FR" sz="1800" dirty="0"/>
              <a:t> vs </a:t>
            </a:r>
            <a:r>
              <a:rPr lang="fr-FR" sz="1800" dirty="0" err="1"/>
              <a:t>Sorafenib</a:t>
            </a:r>
            <a:r>
              <a:rPr lang="fr-FR" sz="1800" dirty="0"/>
              <a:t> for </a:t>
            </a:r>
            <a:r>
              <a:rPr lang="fr-FR" sz="1800" dirty="0" err="1"/>
              <a:t>unresectable</a:t>
            </a:r>
            <a:r>
              <a:rPr lang="fr-FR" sz="1800" dirty="0"/>
              <a:t> </a:t>
            </a:r>
            <a:br>
              <a:rPr lang="fr-FR" sz="1800" dirty="0"/>
            </a:br>
            <a:r>
              <a:rPr lang="fr-FR" sz="1800" dirty="0" err="1"/>
              <a:t>Hepatocellular</a:t>
            </a:r>
            <a:r>
              <a:rPr lang="fr-FR" sz="1800" dirty="0"/>
              <a:t> </a:t>
            </a:r>
            <a:r>
              <a:rPr lang="fr-FR" sz="1800" dirty="0" err="1"/>
              <a:t>carcinoma</a:t>
            </a:r>
            <a:r>
              <a:rPr lang="fr-FR" sz="1800" dirty="0"/>
              <a:t> (HCC): </a:t>
            </a:r>
            <a:r>
              <a:rPr lang="fr-FR" sz="1800" dirty="0" err="1"/>
              <a:t>Results</a:t>
            </a:r>
            <a:r>
              <a:rPr lang="fr-FR" sz="1800" dirty="0"/>
              <a:t> </a:t>
            </a:r>
            <a:r>
              <a:rPr lang="fr-FR" sz="1800" dirty="0" err="1"/>
              <a:t>from</a:t>
            </a:r>
            <a:r>
              <a:rPr lang="fr-FR" sz="1800" dirty="0"/>
              <a:t> </a:t>
            </a:r>
            <a:r>
              <a:rPr lang="fr-FR" sz="1800" dirty="0" err="1"/>
              <a:t>older</a:t>
            </a:r>
            <a:r>
              <a:rPr lang="fr-FR" sz="1800" dirty="0"/>
              <a:t> </a:t>
            </a:r>
            <a:r>
              <a:rPr lang="fr-FR" sz="1800" dirty="0" err="1"/>
              <a:t>adults</a:t>
            </a:r>
            <a:r>
              <a:rPr lang="fr-FR" sz="1800" dirty="0"/>
              <a:t> </a:t>
            </a:r>
            <a:r>
              <a:rPr lang="fr-FR" sz="1800" dirty="0" err="1"/>
              <a:t>enrolled</a:t>
            </a:r>
            <a:r>
              <a:rPr lang="fr-FR" sz="1800" dirty="0"/>
              <a:t> in IMBrave150.</a:t>
            </a:r>
          </a:p>
        </p:txBody>
      </p:sp>
      <p:sp>
        <p:nvSpPr>
          <p:cNvPr id="2" name="Espace réservé du contenu 1">
            <a:extLst>
              <a:ext uri="{FF2B5EF4-FFF2-40B4-BE49-F238E27FC236}">
                <a16:creationId xmlns:a16="http://schemas.microsoft.com/office/drawing/2014/main" id="{689B4353-85AF-44DF-B3F8-E9B107507A07}"/>
              </a:ext>
            </a:extLst>
          </p:cNvPr>
          <p:cNvSpPr>
            <a:spLocks noGrp="1"/>
          </p:cNvSpPr>
          <p:nvPr>
            <p:ph sz="half" idx="1"/>
          </p:nvPr>
        </p:nvSpPr>
        <p:spPr/>
        <p:txBody>
          <a:bodyPr/>
          <a:lstStyle/>
          <a:p>
            <a:r>
              <a:rPr lang="fr-FR" dirty="0">
                <a:sym typeface="Calibri"/>
              </a:rPr>
              <a:t>Etude présentée lors WCGI 2020 </a:t>
            </a:r>
            <a:r>
              <a:rPr lang="fr-FR" b="0" dirty="0">
                <a:sym typeface="Calibri"/>
              </a:rPr>
              <a:t>(suite de l’ASCO GI chez personnes + 65ans)</a:t>
            </a:r>
            <a:endParaRPr lang="fr-FR" b="0" dirty="0">
              <a:sym typeface="Arial"/>
            </a:endParaRPr>
          </a:p>
        </p:txBody>
      </p:sp>
      <p:sp>
        <p:nvSpPr>
          <p:cNvPr id="5" name="ZoneTexte 4">
            <a:extLst>
              <a:ext uri="{FF2B5EF4-FFF2-40B4-BE49-F238E27FC236}">
                <a16:creationId xmlns:a16="http://schemas.microsoft.com/office/drawing/2014/main" id="{738A5DAC-8920-7844-93E7-5A7113F34B9B}"/>
              </a:ext>
            </a:extLst>
          </p:cNvPr>
          <p:cNvSpPr txBox="1"/>
          <p:nvPr/>
        </p:nvSpPr>
        <p:spPr>
          <a:xfrm>
            <a:off x="0" y="4912668"/>
            <a:ext cx="1947969"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Daneng</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Li et al., WCGI2020, O-8</a:t>
            </a:r>
          </a:p>
        </p:txBody>
      </p:sp>
      <p:sp>
        <p:nvSpPr>
          <p:cNvPr id="22" name="ZoneTexte 21">
            <a:extLst>
              <a:ext uri="{FF2B5EF4-FFF2-40B4-BE49-F238E27FC236}">
                <a16:creationId xmlns:a16="http://schemas.microsoft.com/office/drawing/2014/main" id="{D171FA70-8EE0-45CC-BED0-A093324D5296}"/>
              </a:ext>
            </a:extLst>
          </p:cNvPr>
          <p:cNvSpPr txBox="1"/>
          <p:nvPr/>
        </p:nvSpPr>
        <p:spPr>
          <a:xfrm>
            <a:off x="2432676" y="4343898"/>
            <a:ext cx="4703009" cy="320275"/>
          </a:xfrm>
          <a:prstGeom prst="roundRect">
            <a:avLst/>
          </a:prstGeom>
          <a:ln>
            <a:solidFill>
              <a:srgbClr val="EC8014"/>
            </a:solidFill>
          </a:ln>
        </p:spPr>
        <p:style>
          <a:lnRef idx="2">
            <a:schemeClr val="accent1"/>
          </a:lnRef>
          <a:fillRef idx="1">
            <a:schemeClr val="lt1"/>
          </a:fillRef>
          <a:effectRef idx="0">
            <a:schemeClr val="accent1"/>
          </a:effectRef>
          <a:fontRef idx="minor">
            <a:schemeClr val="dk1"/>
          </a:fontRef>
        </p:style>
        <p:txBody>
          <a:bodyPr wrap="square" rtlCol="0" anchor="ctr">
            <a:noAutofit/>
          </a:bodyPr>
          <a:lstStyle/>
          <a:p>
            <a:pPr marL="101600" marR="0" lvl="0" indent="0" algn="ctr" defTabSz="6858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Le bénéfice en survie globale persiste quelque soit l’âge</a:t>
            </a:r>
          </a:p>
        </p:txBody>
      </p:sp>
      <p:sp>
        <p:nvSpPr>
          <p:cNvPr id="36" name="ZoneTexte 35">
            <a:extLst>
              <a:ext uri="{FF2B5EF4-FFF2-40B4-BE49-F238E27FC236}">
                <a16:creationId xmlns:a16="http://schemas.microsoft.com/office/drawing/2014/main" id="{005B4C3B-7229-487A-86F2-48F63943C1B4}"/>
              </a:ext>
            </a:extLst>
          </p:cNvPr>
          <p:cNvSpPr txBox="1"/>
          <p:nvPr/>
        </p:nvSpPr>
        <p:spPr>
          <a:xfrm rot="16200000">
            <a:off x="442663" y="2886368"/>
            <a:ext cx="1420531" cy="184666"/>
          </a:xfrm>
          <a:prstGeom prst="rect">
            <a:avLst/>
          </a:prstGeom>
          <a:solidFill>
            <a:schemeClr val="bg1"/>
          </a:solid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prstClr val="black"/>
                </a:solidFill>
                <a:effectLst/>
                <a:uLnTx/>
                <a:uFillTx/>
                <a:latin typeface="Calibri"/>
                <a:ea typeface="+mn-ea"/>
                <a:cs typeface="+mn-cs"/>
              </a:rPr>
              <a:t>Survécu (%)</a:t>
            </a:r>
          </a:p>
        </p:txBody>
      </p:sp>
      <p:grpSp>
        <p:nvGrpSpPr>
          <p:cNvPr id="37" name="Groupe 36">
            <a:extLst>
              <a:ext uri="{FF2B5EF4-FFF2-40B4-BE49-F238E27FC236}">
                <a16:creationId xmlns:a16="http://schemas.microsoft.com/office/drawing/2014/main" id="{8F947EFA-182F-4BBE-9EB1-E2C48C6D18D4}"/>
              </a:ext>
            </a:extLst>
          </p:cNvPr>
          <p:cNvGrpSpPr/>
          <p:nvPr/>
        </p:nvGrpSpPr>
        <p:grpSpPr>
          <a:xfrm>
            <a:off x="625107" y="1332569"/>
            <a:ext cx="7900194" cy="2667022"/>
            <a:chOff x="332469" y="1363734"/>
            <a:chExt cx="7900194" cy="2667022"/>
          </a:xfrm>
        </p:grpSpPr>
        <p:sp>
          <p:nvSpPr>
            <p:cNvPr id="38" name="Rectangle à coins arrondis 4">
              <a:extLst>
                <a:ext uri="{FF2B5EF4-FFF2-40B4-BE49-F238E27FC236}">
                  <a16:creationId xmlns:a16="http://schemas.microsoft.com/office/drawing/2014/main" id="{CD315FCD-9F42-42DE-8C5F-E673FA10279B}"/>
                </a:ext>
              </a:extLst>
            </p:cNvPr>
            <p:cNvSpPr/>
            <p:nvPr/>
          </p:nvSpPr>
          <p:spPr>
            <a:xfrm>
              <a:off x="332469" y="1515048"/>
              <a:ext cx="7900194" cy="2427987"/>
            </a:xfrm>
            <a:prstGeom prst="roundRect">
              <a:avLst>
                <a:gd name="adj" fmla="val 5248"/>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graphicFrame>
          <p:nvGraphicFramePr>
            <p:cNvPr id="39" name="Chart 16">
              <a:extLst>
                <a:ext uri="{FF2B5EF4-FFF2-40B4-BE49-F238E27FC236}">
                  <a16:creationId xmlns:a16="http://schemas.microsoft.com/office/drawing/2014/main" id="{114D087B-31B8-4CF7-9202-B54C7B8B9455}"/>
                </a:ext>
              </a:extLst>
            </p:cNvPr>
            <p:cNvGraphicFramePr/>
            <p:nvPr/>
          </p:nvGraphicFramePr>
          <p:xfrm>
            <a:off x="411076" y="1363734"/>
            <a:ext cx="4315408" cy="2667022"/>
          </p:xfrm>
          <a:graphic>
            <a:graphicData uri="http://schemas.openxmlformats.org/drawingml/2006/chart">
              <c:chart xmlns:c="http://schemas.openxmlformats.org/drawingml/2006/chart" xmlns:r="http://schemas.openxmlformats.org/officeDocument/2006/relationships" r:id="rId3"/>
            </a:graphicData>
          </a:graphic>
        </p:graphicFrame>
        <p:sp>
          <p:nvSpPr>
            <p:cNvPr id="40" name="ZoneTexte 39">
              <a:extLst>
                <a:ext uri="{FF2B5EF4-FFF2-40B4-BE49-F238E27FC236}">
                  <a16:creationId xmlns:a16="http://schemas.microsoft.com/office/drawing/2014/main" id="{3A9FE7A4-968A-4718-81EF-ABD73876E1FD}"/>
                </a:ext>
              </a:extLst>
            </p:cNvPr>
            <p:cNvSpPr txBox="1"/>
            <p:nvPr/>
          </p:nvSpPr>
          <p:spPr>
            <a:xfrm>
              <a:off x="506767" y="1376548"/>
              <a:ext cx="1263487" cy="276999"/>
            </a:xfrm>
            <a:prstGeom prst="rect">
              <a:avLst/>
            </a:prstGeom>
            <a:solidFill>
              <a:schemeClr val="bg1"/>
            </a:solid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Survie Globale</a:t>
              </a:r>
            </a:p>
          </p:txBody>
        </p:sp>
      </p:grpSp>
      <p:graphicFrame>
        <p:nvGraphicFramePr>
          <p:cNvPr id="43" name="Chart 16">
            <a:extLst>
              <a:ext uri="{FF2B5EF4-FFF2-40B4-BE49-F238E27FC236}">
                <a16:creationId xmlns:a16="http://schemas.microsoft.com/office/drawing/2014/main" id="{AE58006D-9B18-438C-8500-5F7E087EF69B}"/>
              </a:ext>
            </a:extLst>
          </p:cNvPr>
          <p:cNvGraphicFramePr/>
          <p:nvPr/>
        </p:nvGraphicFramePr>
        <p:xfrm>
          <a:off x="4897031" y="1332569"/>
          <a:ext cx="4165227" cy="2667022"/>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5" name="Tableau 44">
            <a:extLst>
              <a:ext uri="{FF2B5EF4-FFF2-40B4-BE49-F238E27FC236}">
                <a16:creationId xmlns:a16="http://schemas.microsoft.com/office/drawing/2014/main" id="{2CA520C6-15C0-4181-BF51-9228FD0EFE1B}"/>
              </a:ext>
            </a:extLst>
          </p:cNvPr>
          <p:cNvGraphicFramePr>
            <a:graphicFrameLocks noGrp="1"/>
          </p:cNvGraphicFramePr>
          <p:nvPr/>
        </p:nvGraphicFramePr>
        <p:xfrm>
          <a:off x="1295027" y="2913477"/>
          <a:ext cx="2026747" cy="545544"/>
        </p:xfrm>
        <a:graphic>
          <a:graphicData uri="http://schemas.openxmlformats.org/drawingml/2006/table">
            <a:tbl>
              <a:tblPr firstRow="1" bandRow="1">
                <a:tableStyleId>{7DF18680-E054-41AD-8BC1-D1AEF772440D}</a:tableStyleId>
              </a:tblPr>
              <a:tblGrid>
                <a:gridCol w="843555">
                  <a:extLst>
                    <a:ext uri="{9D8B030D-6E8A-4147-A177-3AD203B41FA5}">
                      <a16:colId xmlns:a16="http://schemas.microsoft.com/office/drawing/2014/main" val="1870953093"/>
                    </a:ext>
                  </a:extLst>
                </a:gridCol>
                <a:gridCol w="586381">
                  <a:extLst>
                    <a:ext uri="{9D8B030D-6E8A-4147-A177-3AD203B41FA5}">
                      <a16:colId xmlns:a16="http://schemas.microsoft.com/office/drawing/2014/main" val="4271808831"/>
                    </a:ext>
                  </a:extLst>
                </a:gridCol>
                <a:gridCol w="596811">
                  <a:extLst>
                    <a:ext uri="{9D8B030D-6E8A-4147-A177-3AD203B41FA5}">
                      <a16:colId xmlns:a16="http://schemas.microsoft.com/office/drawing/2014/main" val="1342409643"/>
                    </a:ext>
                  </a:extLst>
                </a:gridCol>
              </a:tblGrid>
              <a:tr h="166092">
                <a:tc>
                  <a:txBody>
                    <a:bodyPr/>
                    <a:lstStyle/>
                    <a:p>
                      <a:pPr algn="ctr"/>
                      <a:endParaRPr lang="fr-FR" sz="700" dirty="0">
                        <a:solidFill>
                          <a:schemeClr val="bg1"/>
                        </a:solidFill>
                        <a:latin typeface="Arial" panose="020B0604020202020204" pitchFamily="34" charset="0"/>
                        <a:cs typeface="Arial" panose="020B0604020202020204" pitchFamily="34" charset="0"/>
                      </a:endParaRPr>
                    </a:p>
                  </a:txBody>
                  <a:tcPr marL="36000" marR="36000" marT="0" marB="0" anchor="ctr"/>
                </a:tc>
                <a:tc>
                  <a:txBody>
                    <a:bodyPr/>
                    <a:lstStyle/>
                    <a:p>
                      <a:pPr algn="ctr"/>
                      <a:r>
                        <a:rPr lang="fr-FR" sz="700" b="1" dirty="0" err="1">
                          <a:solidFill>
                            <a:schemeClr val="bg1"/>
                          </a:solidFill>
                          <a:latin typeface="Arial" panose="020B0604020202020204" pitchFamily="34" charset="0"/>
                          <a:cs typeface="Arial" panose="020B0604020202020204" pitchFamily="34" charset="0"/>
                        </a:rPr>
                        <a:t>Atezo</a:t>
                      </a:r>
                      <a:r>
                        <a:rPr lang="fr-FR" sz="700" b="1" dirty="0">
                          <a:solidFill>
                            <a:schemeClr val="bg1"/>
                          </a:solidFill>
                          <a:latin typeface="Arial" panose="020B0604020202020204" pitchFamily="34" charset="0"/>
                          <a:cs typeface="Arial" panose="020B0604020202020204" pitchFamily="34" charset="0"/>
                        </a:rPr>
                        <a:t> + </a:t>
                      </a:r>
                      <a:r>
                        <a:rPr lang="fr-FR" sz="700" b="1" dirty="0" err="1">
                          <a:solidFill>
                            <a:schemeClr val="bg1"/>
                          </a:solidFill>
                          <a:latin typeface="Arial" panose="020B0604020202020204" pitchFamily="34" charset="0"/>
                          <a:cs typeface="Arial" panose="020B0604020202020204" pitchFamily="34" charset="0"/>
                        </a:rPr>
                        <a:t>Bev</a:t>
                      </a:r>
                      <a:br>
                        <a:rPr lang="fr-FR" sz="700" b="1" dirty="0">
                          <a:solidFill>
                            <a:schemeClr val="bg1"/>
                          </a:solidFill>
                          <a:latin typeface="Arial" panose="020B0604020202020204" pitchFamily="34" charset="0"/>
                          <a:cs typeface="Arial" panose="020B0604020202020204" pitchFamily="34" charset="0"/>
                        </a:rPr>
                      </a:br>
                      <a:r>
                        <a:rPr lang="fr-FR" sz="700" b="0" dirty="0">
                          <a:solidFill>
                            <a:schemeClr val="bg1"/>
                          </a:solidFill>
                          <a:latin typeface="Arial" panose="020B0604020202020204" pitchFamily="34" charset="0"/>
                          <a:cs typeface="Arial" panose="020B0604020202020204" pitchFamily="34" charset="0"/>
                        </a:rPr>
                        <a:t>(n=175)</a:t>
                      </a:r>
                    </a:p>
                  </a:txBody>
                  <a:tcPr marL="36000" marR="36000" marT="0" marB="0" anchor="ctr">
                    <a:solidFill>
                      <a:srgbClr val="C00000"/>
                    </a:solidFill>
                  </a:tcPr>
                </a:tc>
                <a:tc>
                  <a:txBody>
                    <a:bodyPr/>
                    <a:lstStyle/>
                    <a:p>
                      <a:pPr algn="ctr"/>
                      <a:r>
                        <a:rPr lang="fr-FR" sz="700" b="1" dirty="0" err="1">
                          <a:solidFill>
                            <a:schemeClr val="bg1"/>
                          </a:solidFill>
                          <a:latin typeface="Arial" panose="020B0604020202020204" pitchFamily="34" charset="0"/>
                          <a:cs typeface="Arial" panose="020B0604020202020204" pitchFamily="34" charset="0"/>
                        </a:rPr>
                        <a:t>Sorafenib</a:t>
                      </a:r>
                      <a:br>
                        <a:rPr lang="fr-FR" sz="700" b="1" dirty="0">
                          <a:solidFill>
                            <a:schemeClr val="bg1"/>
                          </a:solidFill>
                          <a:latin typeface="Arial" panose="020B0604020202020204" pitchFamily="34" charset="0"/>
                          <a:cs typeface="Arial" panose="020B0604020202020204" pitchFamily="34" charset="0"/>
                        </a:rPr>
                      </a:br>
                      <a:r>
                        <a:rPr lang="fr-FR" sz="700" b="0" dirty="0">
                          <a:solidFill>
                            <a:schemeClr val="bg1"/>
                          </a:solidFill>
                          <a:latin typeface="Arial" panose="020B0604020202020204" pitchFamily="34" charset="0"/>
                          <a:cs typeface="Arial" panose="020B0604020202020204" pitchFamily="34" charset="0"/>
                        </a:rPr>
                        <a:t>(n=74)</a:t>
                      </a:r>
                      <a:endParaRPr lang="fr-FR" sz="700" b="1" dirty="0">
                        <a:solidFill>
                          <a:schemeClr val="bg1"/>
                        </a:solidFill>
                        <a:latin typeface="Arial" panose="020B0604020202020204" pitchFamily="34" charset="0"/>
                        <a:cs typeface="Arial" panose="020B0604020202020204" pitchFamily="34" charset="0"/>
                      </a:endParaRPr>
                    </a:p>
                  </a:txBody>
                  <a:tcPr marL="36000" marR="36000" marT="0" marB="0" anchor="ctr">
                    <a:solidFill>
                      <a:schemeClr val="accent1"/>
                    </a:solidFill>
                  </a:tcPr>
                </a:tc>
                <a:extLst>
                  <a:ext uri="{0D108BD9-81ED-4DB2-BD59-A6C34878D82A}">
                    <a16:rowId xmlns:a16="http://schemas.microsoft.com/office/drawing/2014/main" val="1370725087"/>
                  </a:ext>
                </a:extLst>
              </a:tr>
              <a:tr h="166092">
                <a:tc>
                  <a:txBody>
                    <a:bodyPr/>
                    <a:lstStyle/>
                    <a:p>
                      <a:pPr algn="ctr"/>
                      <a:r>
                        <a:rPr lang="fr-FR" sz="700" b="1" dirty="0">
                          <a:solidFill>
                            <a:schemeClr val="tx1">
                              <a:lumMod val="75000"/>
                              <a:lumOff val="25000"/>
                            </a:schemeClr>
                          </a:solidFill>
                          <a:latin typeface="Arial" panose="020B0604020202020204" pitchFamily="34" charset="0"/>
                          <a:cs typeface="Arial" panose="020B0604020202020204" pitchFamily="34" charset="0"/>
                        </a:rPr>
                        <a:t>Médiane OS, mo</a:t>
                      </a:r>
                    </a:p>
                  </a:txBody>
                  <a:tcPr marL="36000" marR="36000" marT="0" marB="0" anchor="ctr"/>
                </a:tc>
                <a:tc>
                  <a:txBody>
                    <a:bodyPr/>
                    <a:lstStyle/>
                    <a:p>
                      <a:pPr algn="ctr"/>
                      <a:r>
                        <a:rPr lang="fr-FR" sz="700" b="0" dirty="0">
                          <a:solidFill>
                            <a:schemeClr val="tx1">
                              <a:lumMod val="75000"/>
                              <a:lumOff val="25000"/>
                            </a:schemeClr>
                          </a:solidFill>
                          <a:latin typeface="Arial" panose="020B0604020202020204" pitchFamily="34" charset="0"/>
                          <a:cs typeface="Arial" panose="020B0604020202020204" pitchFamily="34" charset="0"/>
                        </a:rPr>
                        <a:t>NE</a:t>
                      </a:r>
                    </a:p>
                  </a:txBody>
                  <a:tcPr marL="36000" marR="36000" marT="0" marB="0" anchor="ctr"/>
                </a:tc>
                <a:tc>
                  <a:txBody>
                    <a:bodyPr/>
                    <a:lstStyle/>
                    <a:p>
                      <a:pPr algn="ctr"/>
                      <a:r>
                        <a:rPr lang="fr-FR" sz="700" b="0" dirty="0">
                          <a:solidFill>
                            <a:schemeClr val="tx1">
                              <a:lumMod val="75000"/>
                              <a:lumOff val="25000"/>
                            </a:schemeClr>
                          </a:solidFill>
                          <a:latin typeface="Arial" panose="020B0604020202020204" pitchFamily="34" charset="0"/>
                          <a:cs typeface="Arial" panose="020B0604020202020204" pitchFamily="34" charset="0"/>
                        </a:rPr>
                        <a:t>11,4</a:t>
                      </a:r>
                    </a:p>
                  </a:txBody>
                  <a:tcPr marL="36000" marR="36000" marT="0" marB="0" anchor="ctr"/>
                </a:tc>
                <a:extLst>
                  <a:ext uri="{0D108BD9-81ED-4DB2-BD59-A6C34878D82A}">
                    <a16:rowId xmlns:a16="http://schemas.microsoft.com/office/drawing/2014/main" val="3383709909"/>
                  </a:ext>
                </a:extLst>
              </a:tr>
              <a:tr h="166092">
                <a:tc>
                  <a:txBody>
                    <a:bodyPr/>
                    <a:lstStyle/>
                    <a:p>
                      <a:pPr algn="ctr"/>
                      <a:r>
                        <a:rPr lang="fr-FR" sz="700" b="1" dirty="0">
                          <a:solidFill>
                            <a:schemeClr val="tx1">
                              <a:lumMod val="75000"/>
                              <a:lumOff val="25000"/>
                            </a:schemeClr>
                          </a:solidFill>
                          <a:latin typeface="Arial" panose="020B0604020202020204" pitchFamily="34" charset="0"/>
                          <a:cs typeface="Arial" panose="020B0604020202020204" pitchFamily="34" charset="0"/>
                        </a:rPr>
                        <a:t>HR</a:t>
                      </a:r>
                    </a:p>
                  </a:txBody>
                  <a:tcPr marL="36000" marR="36000" marT="0" marB="0" anchor="ctr"/>
                </a:tc>
                <a:tc gridSpan="2">
                  <a:txBody>
                    <a:bodyPr/>
                    <a:lstStyle/>
                    <a:p>
                      <a:pPr algn="ctr"/>
                      <a:r>
                        <a:rPr lang="fr-FR" sz="700" b="0" dirty="0">
                          <a:solidFill>
                            <a:schemeClr val="tx1">
                              <a:lumMod val="75000"/>
                              <a:lumOff val="25000"/>
                            </a:schemeClr>
                          </a:solidFill>
                          <a:latin typeface="Arial" panose="020B0604020202020204" pitchFamily="34" charset="0"/>
                          <a:cs typeface="Arial" panose="020B0604020202020204" pitchFamily="34" charset="0"/>
                        </a:rPr>
                        <a:t>0,59 (0,38-0,91)</a:t>
                      </a:r>
                      <a:endParaRPr lang="fr-FR" sz="700" b="0" baseline="3000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tc>
                <a:tc hMerge="1">
                  <a:txBody>
                    <a:bodyPr/>
                    <a:lstStyle/>
                    <a:p>
                      <a:endParaRPr lang="fr-FR" dirty="0">
                        <a:solidFill>
                          <a:srgbClr val="1F497D"/>
                        </a:solidFill>
                      </a:endParaRPr>
                    </a:p>
                  </a:txBody>
                  <a:tcPr>
                    <a:solidFill>
                      <a:schemeClr val="bg1"/>
                    </a:solidFill>
                  </a:tcPr>
                </a:tc>
                <a:extLst>
                  <a:ext uri="{0D108BD9-81ED-4DB2-BD59-A6C34878D82A}">
                    <a16:rowId xmlns:a16="http://schemas.microsoft.com/office/drawing/2014/main" val="190813827"/>
                  </a:ext>
                </a:extLst>
              </a:tr>
            </a:tbl>
          </a:graphicData>
        </a:graphic>
      </p:graphicFrame>
      <p:graphicFrame>
        <p:nvGraphicFramePr>
          <p:cNvPr id="52" name="Tableau 51">
            <a:extLst>
              <a:ext uri="{FF2B5EF4-FFF2-40B4-BE49-F238E27FC236}">
                <a16:creationId xmlns:a16="http://schemas.microsoft.com/office/drawing/2014/main" id="{B569902F-26CC-450C-806E-11759FAA72B2}"/>
              </a:ext>
            </a:extLst>
          </p:cNvPr>
          <p:cNvGraphicFramePr>
            <a:graphicFrameLocks noGrp="1"/>
          </p:cNvGraphicFramePr>
          <p:nvPr/>
        </p:nvGraphicFramePr>
        <p:xfrm>
          <a:off x="5452226" y="2922298"/>
          <a:ext cx="2026747" cy="545544"/>
        </p:xfrm>
        <a:graphic>
          <a:graphicData uri="http://schemas.openxmlformats.org/drawingml/2006/table">
            <a:tbl>
              <a:tblPr firstRow="1" bandRow="1">
                <a:tableStyleId>{7DF18680-E054-41AD-8BC1-D1AEF772440D}</a:tableStyleId>
              </a:tblPr>
              <a:tblGrid>
                <a:gridCol w="843555">
                  <a:extLst>
                    <a:ext uri="{9D8B030D-6E8A-4147-A177-3AD203B41FA5}">
                      <a16:colId xmlns:a16="http://schemas.microsoft.com/office/drawing/2014/main" val="1870953093"/>
                    </a:ext>
                  </a:extLst>
                </a:gridCol>
                <a:gridCol w="586381">
                  <a:extLst>
                    <a:ext uri="{9D8B030D-6E8A-4147-A177-3AD203B41FA5}">
                      <a16:colId xmlns:a16="http://schemas.microsoft.com/office/drawing/2014/main" val="4271808831"/>
                    </a:ext>
                  </a:extLst>
                </a:gridCol>
                <a:gridCol w="596811">
                  <a:extLst>
                    <a:ext uri="{9D8B030D-6E8A-4147-A177-3AD203B41FA5}">
                      <a16:colId xmlns:a16="http://schemas.microsoft.com/office/drawing/2014/main" val="1342409643"/>
                    </a:ext>
                  </a:extLst>
                </a:gridCol>
              </a:tblGrid>
              <a:tr h="166092">
                <a:tc>
                  <a:txBody>
                    <a:bodyPr/>
                    <a:lstStyle/>
                    <a:p>
                      <a:pPr algn="ctr"/>
                      <a:endParaRPr lang="fr-FR" sz="700" dirty="0">
                        <a:solidFill>
                          <a:schemeClr val="bg1"/>
                        </a:solidFill>
                        <a:latin typeface="Arial" panose="020B0604020202020204" pitchFamily="34" charset="0"/>
                        <a:cs typeface="Arial" panose="020B0604020202020204" pitchFamily="34" charset="0"/>
                      </a:endParaRPr>
                    </a:p>
                  </a:txBody>
                  <a:tcPr marL="36000" marR="36000" marT="0" marB="0" anchor="ctr"/>
                </a:tc>
                <a:tc>
                  <a:txBody>
                    <a:bodyPr/>
                    <a:lstStyle/>
                    <a:p>
                      <a:pPr algn="ctr"/>
                      <a:r>
                        <a:rPr lang="fr-FR" sz="700" b="1" dirty="0" err="1">
                          <a:solidFill>
                            <a:schemeClr val="bg1"/>
                          </a:solidFill>
                          <a:latin typeface="Arial" panose="020B0604020202020204" pitchFamily="34" charset="0"/>
                          <a:cs typeface="Arial" panose="020B0604020202020204" pitchFamily="34" charset="0"/>
                        </a:rPr>
                        <a:t>Atezo</a:t>
                      </a:r>
                      <a:r>
                        <a:rPr lang="fr-FR" sz="700" b="1" dirty="0">
                          <a:solidFill>
                            <a:schemeClr val="bg1"/>
                          </a:solidFill>
                          <a:latin typeface="Arial" panose="020B0604020202020204" pitchFamily="34" charset="0"/>
                          <a:cs typeface="Arial" panose="020B0604020202020204" pitchFamily="34" charset="0"/>
                        </a:rPr>
                        <a:t> + </a:t>
                      </a:r>
                      <a:r>
                        <a:rPr lang="fr-FR" sz="700" b="1" dirty="0" err="1">
                          <a:solidFill>
                            <a:schemeClr val="bg1"/>
                          </a:solidFill>
                          <a:latin typeface="Arial" panose="020B0604020202020204" pitchFamily="34" charset="0"/>
                          <a:cs typeface="Arial" panose="020B0604020202020204" pitchFamily="34" charset="0"/>
                        </a:rPr>
                        <a:t>Bev</a:t>
                      </a:r>
                      <a:br>
                        <a:rPr lang="fr-FR" sz="700" b="1" dirty="0">
                          <a:solidFill>
                            <a:schemeClr val="bg1"/>
                          </a:solidFill>
                          <a:latin typeface="Arial" panose="020B0604020202020204" pitchFamily="34" charset="0"/>
                          <a:cs typeface="Arial" panose="020B0604020202020204" pitchFamily="34" charset="0"/>
                        </a:rPr>
                      </a:br>
                      <a:r>
                        <a:rPr lang="fr-FR" sz="700" b="0" dirty="0">
                          <a:solidFill>
                            <a:schemeClr val="bg1"/>
                          </a:solidFill>
                          <a:latin typeface="Arial" panose="020B0604020202020204" pitchFamily="34" charset="0"/>
                          <a:cs typeface="Arial" panose="020B0604020202020204" pitchFamily="34" charset="0"/>
                        </a:rPr>
                        <a:t>(n=161)</a:t>
                      </a:r>
                      <a:endParaRPr lang="fr-FR" sz="700" b="1" dirty="0">
                        <a:solidFill>
                          <a:schemeClr val="bg1"/>
                        </a:solidFill>
                        <a:latin typeface="Arial" panose="020B0604020202020204" pitchFamily="34" charset="0"/>
                        <a:cs typeface="Arial" panose="020B0604020202020204" pitchFamily="34" charset="0"/>
                      </a:endParaRPr>
                    </a:p>
                  </a:txBody>
                  <a:tcPr marL="36000" marR="36000" marT="0" marB="0" anchor="ctr">
                    <a:solidFill>
                      <a:srgbClr val="C00000"/>
                    </a:solidFill>
                  </a:tcPr>
                </a:tc>
                <a:tc>
                  <a:txBody>
                    <a:bodyPr/>
                    <a:lstStyle/>
                    <a:p>
                      <a:pPr algn="ctr"/>
                      <a:r>
                        <a:rPr lang="fr-FR" sz="700" b="1" dirty="0" err="1">
                          <a:solidFill>
                            <a:schemeClr val="bg1"/>
                          </a:solidFill>
                          <a:latin typeface="Arial" panose="020B0604020202020204" pitchFamily="34" charset="0"/>
                          <a:cs typeface="Arial" panose="020B0604020202020204" pitchFamily="34" charset="0"/>
                        </a:rPr>
                        <a:t>Sorafenib</a:t>
                      </a:r>
                      <a:br>
                        <a:rPr lang="fr-FR" sz="700" b="1" dirty="0">
                          <a:solidFill>
                            <a:schemeClr val="bg1"/>
                          </a:solidFill>
                          <a:latin typeface="Arial" panose="020B0604020202020204" pitchFamily="34" charset="0"/>
                          <a:cs typeface="Arial" panose="020B0604020202020204" pitchFamily="34" charset="0"/>
                        </a:rPr>
                      </a:br>
                      <a:r>
                        <a:rPr lang="fr-FR" sz="700" b="0" dirty="0">
                          <a:solidFill>
                            <a:schemeClr val="bg1"/>
                          </a:solidFill>
                          <a:latin typeface="Arial" panose="020B0604020202020204" pitchFamily="34" charset="0"/>
                          <a:cs typeface="Arial" panose="020B0604020202020204" pitchFamily="34" charset="0"/>
                        </a:rPr>
                        <a:t>(n=91)</a:t>
                      </a:r>
                      <a:endParaRPr lang="fr-FR" sz="700" b="1" dirty="0">
                        <a:solidFill>
                          <a:schemeClr val="bg1"/>
                        </a:solidFill>
                        <a:latin typeface="Arial" panose="020B0604020202020204" pitchFamily="34" charset="0"/>
                        <a:cs typeface="Arial" panose="020B0604020202020204" pitchFamily="34" charset="0"/>
                      </a:endParaRPr>
                    </a:p>
                  </a:txBody>
                  <a:tcPr marL="36000" marR="36000" marT="0" marB="0" anchor="ctr">
                    <a:solidFill>
                      <a:schemeClr val="accent1"/>
                    </a:solidFill>
                  </a:tcPr>
                </a:tc>
                <a:extLst>
                  <a:ext uri="{0D108BD9-81ED-4DB2-BD59-A6C34878D82A}">
                    <a16:rowId xmlns:a16="http://schemas.microsoft.com/office/drawing/2014/main" val="1370725087"/>
                  </a:ext>
                </a:extLst>
              </a:tr>
              <a:tr h="166092">
                <a:tc>
                  <a:txBody>
                    <a:bodyPr/>
                    <a:lstStyle/>
                    <a:p>
                      <a:pPr algn="ctr"/>
                      <a:r>
                        <a:rPr lang="fr-FR" sz="700" b="1" dirty="0">
                          <a:solidFill>
                            <a:schemeClr val="tx1">
                              <a:lumMod val="75000"/>
                              <a:lumOff val="25000"/>
                            </a:schemeClr>
                          </a:solidFill>
                          <a:latin typeface="Arial" panose="020B0604020202020204" pitchFamily="34" charset="0"/>
                          <a:cs typeface="Arial" panose="020B0604020202020204" pitchFamily="34" charset="0"/>
                        </a:rPr>
                        <a:t>Médiane OS, mo</a:t>
                      </a:r>
                    </a:p>
                  </a:txBody>
                  <a:tcPr marL="36000" marR="36000" marT="0" marB="0" anchor="ctr"/>
                </a:tc>
                <a:tc>
                  <a:txBody>
                    <a:bodyPr/>
                    <a:lstStyle/>
                    <a:p>
                      <a:pPr algn="ctr"/>
                      <a:r>
                        <a:rPr lang="fr-FR" sz="700" b="0" dirty="0">
                          <a:solidFill>
                            <a:schemeClr val="tx1">
                              <a:lumMod val="75000"/>
                              <a:lumOff val="25000"/>
                            </a:schemeClr>
                          </a:solidFill>
                          <a:latin typeface="Arial" panose="020B0604020202020204" pitchFamily="34" charset="0"/>
                          <a:cs typeface="Arial" panose="020B0604020202020204" pitchFamily="34" charset="0"/>
                        </a:rPr>
                        <a:t>NE</a:t>
                      </a:r>
                    </a:p>
                  </a:txBody>
                  <a:tcPr marL="36000" marR="36000" marT="0" marB="0" anchor="ctr"/>
                </a:tc>
                <a:tc>
                  <a:txBody>
                    <a:bodyPr/>
                    <a:lstStyle/>
                    <a:p>
                      <a:pPr algn="ctr"/>
                      <a:r>
                        <a:rPr lang="fr-FR" sz="700" b="0" dirty="0">
                          <a:solidFill>
                            <a:schemeClr val="tx1">
                              <a:lumMod val="75000"/>
                              <a:lumOff val="25000"/>
                            </a:schemeClr>
                          </a:solidFill>
                          <a:latin typeface="Arial" panose="020B0604020202020204" pitchFamily="34" charset="0"/>
                          <a:cs typeface="Arial" panose="020B0604020202020204" pitchFamily="34" charset="0"/>
                        </a:rPr>
                        <a:t>14,9</a:t>
                      </a:r>
                    </a:p>
                  </a:txBody>
                  <a:tcPr marL="36000" marR="36000" marT="0" marB="0" anchor="ctr"/>
                </a:tc>
                <a:extLst>
                  <a:ext uri="{0D108BD9-81ED-4DB2-BD59-A6C34878D82A}">
                    <a16:rowId xmlns:a16="http://schemas.microsoft.com/office/drawing/2014/main" val="3383709909"/>
                  </a:ext>
                </a:extLst>
              </a:tr>
              <a:tr h="166092">
                <a:tc>
                  <a:txBody>
                    <a:bodyPr/>
                    <a:lstStyle/>
                    <a:p>
                      <a:pPr algn="ctr"/>
                      <a:r>
                        <a:rPr lang="fr-FR" sz="700" b="1" dirty="0">
                          <a:solidFill>
                            <a:schemeClr val="tx1">
                              <a:lumMod val="75000"/>
                              <a:lumOff val="25000"/>
                            </a:schemeClr>
                          </a:solidFill>
                          <a:latin typeface="Arial" panose="020B0604020202020204" pitchFamily="34" charset="0"/>
                          <a:cs typeface="Arial" panose="020B0604020202020204" pitchFamily="34" charset="0"/>
                        </a:rPr>
                        <a:t>HR</a:t>
                      </a:r>
                    </a:p>
                  </a:txBody>
                  <a:tcPr marL="36000" marR="36000" marT="0" marB="0" anchor="ctr"/>
                </a:tc>
                <a:tc gridSpan="2">
                  <a:txBody>
                    <a:bodyPr/>
                    <a:lstStyle/>
                    <a:p>
                      <a:pPr algn="ctr"/>
                      <a:r>
                        <a:rPr lang="fr-FR" sz="700" b="0" dirty="0">
                          <a:solidFill>
                            <a:schemeClr val="tx1">
                              <a:lumMod val="75000"/>
                              <a:lumOff val="25000"/>
                            </a:schemeClr>
                          </a:solidFill>
                          <a:latin typeface="Arial" panose="020B0604020202020204" pitchFamily="34" charset="0"/>
                          <a:cs typeface="Arial" panose="020B0604020202020204" pitchFamily="34" charset="0"/>
                        </a:rPr>
                        <a:t>0,58 (0,36-0,92)</a:t>
                      </a:r>
                      <a:endParaRPr lang="fr-FR" sz="700" b="0" baseline="3000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tc>
                <a:tc hMerge="1">
                  <a:txBody>
                    <a:bodyPr/>
                    <a:lstStyle/>
                    <a:p>
                      <a:endParaRPr lang="fr-FR" dirty="0">
                        <a:solidFill>
                          <a:srgbClr val="1F497D"/>
                        </a:solidFill>
                      </a:endParaRPr>
                    </a:p>
                  </a:txBody>
                  <a:tcPr>
                    <a:solidFill>
                      <a:schemeClr val="bg1"/>
                    </a:solidFill>
                  </a:tcPr>
                </a:tc>
                <a:extLst>
                  <a:ext uri="{0D108BD9-81ED-4DB2-BD59-A6C34878D82A}">
                    <a16:rowId xmlns:a16="http://schemas.microsoft.com/office/drawing/2014/main" val="190813827"/>
                  </a:ext>
                </a:extLst>
              </a:tr>
            </a:tbl>
          </a:graphicData>
        </a:graphic>
      </p:graphicFrame>
      <p:grpSp>
        <p:nvGrpSpPr>
          <p:cNvPr id="6" name="Groupe 5">
            <a:extLst>
              <a:ext uri="{FF2B5EF4-FFF2-40B4-BE49-F238E27FC236}">
                <a16:creationId xmlns:a16="http://schemas.microsoft.com/office/drawing/2014/main" id="{C5B05423-7742-4649-ADC5-48F08BF269F3}"/>
              </a:ext>
            </a:extLst>
          </p:cNvPr>
          <p:cNvGrpSpPr/>
          <p:nvPr/>
        </p:nvGrpSpPr>
        <p:grpSpPr>
          <a:xfrm>
            <a:off x="1245263" y="1733148"/>
            <a:ext cx="2905560" cy="1137513"/>
            <a:chOff x="685800" y="1540669"/>
            <a:chExt cx="3350419" cy="1826419"/>
          </a:xfrm>
        </p:grpSpPr>
        <p:sp>
          <p:nvSpPr>
            <p:cNvPr id="3" name="Forme libre : forme 2">
              <a:extLst>
                <a:ext uri="{FF2B5EF4-FFF2-40B4-BE49-F238E27FC236}">
                  <a16:creationId xmlns:a16="http://schemas.microsoft.com/office/drawing/2014/main" id="{C61377E9-AE5C-496C-92BC-4E643FEAB138}"/>
                </a:ext>
              </a:extLst>
            </p:cNvPr>
            <p:cNvSpPr/>
            <p:nvPr/>
          </p:nvSpPr>
          <p:spPr>
            <a:xfrm>
              <a:off x="685800" y="1540669"/>
              <a:ext cx="3350419" cy="1202531"/>
            </a:xfrm>
            <a:custGeom>
              <a:avLst/>
              <a:gdLst>
                <a:gd name="connsiteX0" fmla="*/ 0 w 3350419"/>
                <a:gd name="connsiteY0" fmla="*/ 0 h 1202531"/>
                <a:gd name="connsiteX1" fmla="*/ 166688 w 3350419"/>
                <a:gd name="connsiteY1" fmla="*/ 0 h 1202531"/>
                <a:gd name="connsiteX2" fmla="*/ 166688 w 3350419"/>
                <a:gd name="connsiteY2" fmla="*/ 19050 h 1202531"/>
                <a:gd name="connsiteX3" fmla="*/ 285750 w 3350419"/>
                <a:gd name="connsiteY3" fmla="*/ 19050 h 1202531"/>
                <a:gd name="connsiteX4" fmla="*/ 285750 w 3350419"/>
                <a:gd name="connsiteY4" fmla="*/ 30956 h 1202531"/>
                <a:gd name="connsiteX5" fmla="*/ 340519 w 3350419"/>
                <a:gd name="connsiteY5" fmla="*/ 30956 h 1202531"/>
                <a:gd name="connsiteX6" fmla="*/ 340519 w 3350419"/>
                <a:gd name="connsiteY6" fmla="*/ 52387 h 1202531"/>
                <a:gd name="connsiteX7" fmla="*/ 428625 w 3350419"/>
                <a:gd name="connsiteY7" fmla="*/ 52387 h 1202531"/>
                <a:gd name="connsiteX8" fmla="*/ 428625 w 3350419"/>
                <a:gd name="connsiteY8" fmla="*/ 64294 h 1202531"/>
                <a:gd name="connsiteX9" fmla="*/ 488156 w 3350419"/>
                <a:gd name="connsiteY9" fmla="*/ 64294 h 1202531"/>
                <a:gd name="connsiteX10" fmla="*/ 488156 w 3350419"/>
                <a:gd name="connsiteY10" fmla="*/ 83344 h 1202531"/>
                <a:gd name="connsiteX11" fmla="*/ 533400 w 3350419"/>
                <a:gd name="connsiteY11" fmla="*/ 83344 h 1202531"/>
                <a:gd name="connsiteX12" fmla="*/ 533400 w 3350419"/>
                <a:gd name="connsiteY12" fmla="*/ 92869 h 1202531"/>
                <a:gd name="connsiteX13" fmla="*/ 581025 w 3350419"/>
                <a:gd name="connsiteY13" fmla="*/ 92869 h 1202531"/>
                <a:gd name="connsiteX14" fmla="*/ 581025 w 3350419"/>
                <a:gd name="connsiteY14" fmla="*/ 133350 h 1202531"/>
                <a:gd name="connsiteX15" fmla="*/ 619125 w 3350419"/>
                <a:gd name="connsiteY15" fmla="*/ 133350 h 1202531"/>
                <a:gd name="connsiteX16" fmla="*/ 619125 w 3350419"/>
                <a:gd name="connsiteY16" fmla="*/ 152400 h 1202531"/>
                <a:gd name="connsiteX17" fmla="*/ 645319 w 3350419"/>
                <a:gd name="connsiteY17" fmla="*/ 152400 h 1202531"/>
                <a:gd name="connsiteX18" fmla="*/ 645319 w 3350419"/>
                <a:gd name="connsiteY18" fmla="*/ 173831 h 1202531"/>
                <a:gd name="connsiteX19" fmla="*/ 690563 w 3350419"/>
                <a:gd name="connsiteY19" fmla="*/ 173831 h 1202531"/>
                <a:gd name="connsiteX20" fmla="*/ 690563 w 3350419"/>
                <a:gd name="connsiteY20" fmla="*/ 207169 h 1202531"/>
                <a:gd name="connsiteX21" fmla="*/ 728663 w 3350419"/>
                <a:gd name="connsiteY21" fmla="*/ 207169 h 1202531"/>
                <a:gd name="connsiteX22" fmla="*/ 728663 w 3350419"/>
                <a:gd name="connsiteY22" fmla="*/ 254794 h 1202531"/>
                <a:gd name="connsiteX23" fmla="*/ 816769 w 3350419"/>
                <a:gd name="connsiteY23" fmla="*/ 254794 h 1202531"/>
                <a:gd name="connsiteX24" fmla="*/ 816769 w 3350419"/>
                <a:gd name="connsiteY24" fmla="*/ 280987 h 1202531"/>
                <a:gd name="connsiteX25" fmla="*/ 854869 w 3350419"/>
                <a:gd name="connsiteY25" fmla="*/ 280987 h 1202531"/>
                <a:gd name="connsiteX26" fmla="*/ 854869 w 3350419"/>
                <a:gd name="connsiteY26" fmla="*/ 311944 h 1202531"/>
                <a:gd name="connsiteX27" fmla="*/ 900113 w 3350419"/>
                <a:gd name="connsiteY27" fmla="*/ 311944 h 1202531"/>
                <a:gd name="connsiteX28" fmla="*/ 900113 w 3350419"/>
                <a:gd name="connsiteY28" fmla="*/ 338137 h 1202531"/>
                <a:gd name="connsiteX29" fmla="*/ 928688 w 3350419"/>
                <a:gd name="connsiteY29" fmla="*/ 338137 h 1202531"/>
                <a:gd name="connsiteX30" fmla="*/ 923925 w 3350419"/>
                <a:gd name="connsiteY30" fmla="*/ 342900 h 1202531"/>
                <a:gd name="connsiteX31" fmla="*/ 981075 w 3350419"/>
                <a:gd name="connsiteY31" fmla="*/ 342900 h 1202531"/>
                <a:gd name="connsiteX32" fmla="*/ 981075 w 3350419"/>
                <a:gd name="connsiteY32" fmla="*/ 361950 h 1202531"/>
                <a:gd name="connsiteX33" fmla="*/ 1002506 w 3350419"/>
                <a:gd name="connsiteY33" fmla="*/ 361950 h 1202531"/>
                <a:gd name="connsiteX34" fmla="*/ 1002506 w 3350419"/>
                <a:gd name="connsiteY34" fmla="*/ 378619 h 1202531"/>
                <a:gd name="connsiteX35" fmla="*/ 1050131 w 3350419"/>
                <a:gd name="connsiteY35" fmla="*/ 378619 h 1202531"/>
                <a:gd name="connsiteX36" fmla="*/ 1050131 w 3350419"/>
                <a:gd name="connsiteY36" fmla="*/ 426244 h 1202531"/>
                <a:gd name="connsiteX37" fmla="*/ 1097756 w 3350419"/>
                <a:gd name="connsiteY37" fmla="*/ 426244 h 1202531"/>
                <a:gd name="connsiteX38" fmla="*/ 1097756 w 3350419"/>
                <a:gd name="connsiteY38" fmla="*/ 445294 h 1202531"/>
                <a:gd name="connsiteX39" fmla="*/ 1147763 w 3350419"/>
                <a:gd name="connsiteY39" fmla="*/ 445294 h 1202531"/>
                <a:gd name="connsiteX40" fmla="*/ 1147763 w 3350419"/>
                <a:gd name="connsiteY40" fmla="*/ 483394 h 1202531"/>
                <a:gd name="connsiteX41" fmla="*/ 1319213 w 3350419"/>
                <a:gd name="connsiteY41" fmla="*/ 483394 h 1202531"/>
                <a:gd name="connsiteX42" fmla="*/ 1319213 w 3350419"/>
                <a:gd name="connsiteY42" fmla="*/ 500062 h 1202531"/>
                <a:gd name="connsiteX43" fmla="*/ 1359694 w 3350419"/>
                <a:gd name="connsiteY43" fmla="*/ 500062 h 1202531"/>
                <a:gd name="connsiteX44" fmla="*/ 1383506 w 3350419"/>
                <a:gd name="connsiteY44" fmla="*/ 521494 h 1202531"/>
                <a:gd name="connsiteX45" fmla="*/ 1393031 w 3350419"/>
                <a:gd name="connsiteY45" fmla="*/ 542925 h 1202531"/>
                <a:gd name="connsiteX46" fmla="*/ 1400175 w 3350419"/>
                <a:gd name="connsiteY46" fmla="*/ 550069 h 1202531"/>
                <a:gd name="connsiteX47" fmla="*/ 1404938 w 3350419"/>
                <a:gd name="connsiteY47" fmla="*/ 557212 h 1202531"/>
                <a:gd name="connsiteX48" fmla="*/ 1414463 w 3350419"/>
                <a:gd name="connsiteY48" fmla="*/ 569119 h 1202531"/>
                <a:gd name="connsiteX49" fmla="*/ 1419225 w 3350419"/>
                <a:gd name="connsiteY49" fmla="*/ 578644 h 1202531"/>
                <a:gd name="connsiteX50" fmla="*/ 1426369 w 3350419"/>
                <a:gd name="connsiteY50" fmla="*/ 585787 h 1202531"/>
                <a:gd name="connsiteX51" fmla="*/ 1435894 w 3350419"/>
                <a:gd name="connsiteY51" fmla="*/ 600075 h 1202531"/>
                <a:gd name="connsiteX52" fmla="*/ 1440656 w 3350419"/>
                <a:gd name="connsiteY52" fmla="*/ 607219 h 1202531"/>
                <a:gd name="connsiteX53" fmla="*/ 1447800 w 3350419"/>
                <a:gd name="connsiteY53" fmla="*/ 611981 h 1202531"/>
                <a:gd name="connsiteX54" fmla="*/ 1452563 w 3350419"/>
                <a:gd name="connsiteY54" fmla="*/ 619125 h 1202531"/>
                <a:gd name="connsiteX55" fmla="*/ 1459706 w 3350419"/>
                <a:gd name="connsiteY55" fmla="*/ 621506 h 1202531"/>
                <a:gd name="connsiteX56" fmla="*/ 1462088 w 3350419"/>
                <a:gd name="connsiteY56" fmla="*/ 628650 h 1202531"/>
                <a:gd name="connsiteX57" fmla="*/ 1466850 w 3350419"/>
                <a:gd name="connsiteY57" fmla="*/ 635794 h 1202531"/>
                <a:gd name="connsiteX58" fmla="*/ 1550194 w 3350419"/>
                <a:gd name="connsiteY58" fmla="*/ 635794 h 1202531"/>
                <a:gd name="connsiteX59" fmla="*/ 1550194 w 3350419"/>
                <a:gd name="connsiteY59" fmla="*/ 650081 h 1202531"/>
                <a:gd name="connsiteX60" fmla="*/ 1602581 w 3350419"/>
                <a:gd name="connsiteY60" fmla="*/ 650081 h 1202531"/>
                <a:gd name="connsiteX61" fmla="*/ 1602581 w 3350419"/>
                <a:gd name="connsiteY61" fmla="*/ 664369 h 1202531"/>
                <a:gd name="connsiteX62" fmla="*/ 1719263 w 3350419"/>
                <a:gd name="connsiteY62" fmla="*/ 664369 h 1202531"/>
                <a:gd name="connsiteX63" fmla="*/ 1719263 w 3350419"/>
                <a:gd name="connsiteY63" fmla="*/ 726281 h 1202531"/>
                <a:gd name="connsiteX64" fmla="*/ 1757363 w 3350419"/>
                <a:gd name="connsiteY64" fmla="*/ 726281 h 1202531"/>
                <a:gd name="connsiteX65" fmla="*/ 1757363 w 3350419"/>
                <a:gd name="connsiteY65" fmla="*/ 754856 h 1202531"/>
                <a:gd name="connsiteX66" fmla="*/ 1807369 w 3350419"/>
                <a:gd name="connsiteY66" fmla="*/ 754856 h 1202531"/>
                <a:gd name="connsiteX67" fmla="*/ 1807369 w 3350419"/>
                <a:gd name="connsiteY67" fmla="*/ 785812 h 1202531"/>
                <a:gd name="connsiteX68" fmla="*/ 1857375 w 3350419"/>
                <a:gd name="connsiteY68" fmla="*/ 785812 h 1202531"/>
                <a:gd name="connsiteX69" fmla="*/ 1857375 w 3350419"/>
                <a:gd name="connsiteY69" fmla="*/ 804862 h 1202531"/>
                <a:gd name="connsiteX70" fmla="*/ 1893094 w 3350419"/>
                <a:gd name="connsiteY70" fmla="*/ 804862 h 1202531"/>
                <a:gd name="connsiteX71" fmla="*/ 1893094 w 3350419"/>
                <a:gd name="connsiteY71" fmla="*/ 828675 h 1202531"/>
                <a:gd name="connsiteX72" fmla="*/ 1921669 w 3350419"/>
                <a:gd name="connsiteY72" fmla="*/ 828675 h 1202531"/>
                <a:gd name="connsiteX73" fmla="*/ 1921669 w 3350419"/>
                <a:gd name="connsiteY73" fmla="*/ 859631 h 1202531"/>
                <a:gd name="connsiteX74" fmla="*/ 1950244 w 3350419"/>
                <a:gd name="connsiteY74" fmla="*/ 859631 h 1202531"/>
                <a:gd name="connsiteX75" fmla="*/ 1950244 w 3350419"/>
                <a:gd name="connsiteY75" fmla="*/ 878681 h 1202531"/>
                <a:gd name="connsiteX76" fmla="*/ 2066925 w 3350419"/>
                <a:gd name="connsiteY76" fmla="*/ 878681 h 1202531"/>
                <a:gd name="connsiteX77" fmla="*/ 2066925 w 3350419"/>
                <a:gd name="connsiteY77" fmla="*/ 992981 h 1202531"/>
                <a:gd name="connsiteX78" fmla="*/ 2235994 w 3350419"/>
                <a:gd name="connsiteY78" fmla="*/ 992981 h 1202531"/>
                <a:gd name="connsiteX79" fmla="*/ 2235994 w 3350419"/>
                <a:gd name="connsiteY79" fmla="*/ 1023937 h 1202531"/>
                <a:gd name="connsiteX80" fmla="*/ 2597944 w 3350419"/>
                <a:gd name="connsiteY80" fmla="*/ 1023937 h 1202531"/>
                <a:gd name="connsiteX81" fmla="*/ 2597944 w 3350419"/>
                <a:gd name="connsiteY81" fmla="*/ 1076325 h 1202531"/>
                <a:gd name="connsiteX82" fmla="*/ 2624138 w 3350419"/>
                <a:gd name="connsiteY82" fmla="*/ 1076325 h 1202531"/>
                <a:gd name="connsiteX83" fmla="*/ 2624138 w 3350419"/>
                <a:gd name="connsiteY83" fmla="*/ 1202531 h 1202531"/>
                <a:gd name="connsiteX84" fmla="*/ 3350419 w 3350419"/>
                <a:gd name="connsiteY84" fmla="*/ 1202531 h 1202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350419" h="1202531">
                  <a:moveTo>
                    <a:pt x="0" y="0"/>
                  </a:moveTo>
                  <a:lnTo>
                    <a:pt x="166688" y="0"/>
                  </a:lnTo>
                  <a:lnTo>
                    <a:pt x="166688" y="19050"/>
                  </a:lnTo>
                  <a:lnTo>
                    <a:pt x="285750" y="19050"/>
                  </a:lnTo>
                  <a:lnTo>
                    <a:pt x="285750" y="30956"/>
                  </a:lnTo>
                  <a:lnTo>
                    <a:pt x="340519" y="30956"/>
                  </a:lnTo>
                  <a:lnTo>
                    <a:pt x="340519" y="52387"/>
                  </a:lnTo>
                  <a:lnTo>
                    <a:pt x="428625" y="52387"/>
                  </a:lnTo>
                  <a:lnTo>
                    <a:pt x="428625" y="64294"/>
                  </a:lnTo>
                  <a:lnTo>
                    <a:pt x="488156" y="64294"/>
                  </a:lnTo>
                  <a:lnTo>
                    <a:pt x="488156" y="83344"/>
                  </a:lnTo>
                  <a:lnTo>
                    <a:pt x="533400" y="83344"/>
                  </a:lnTo>
                  <a:lnTo>
                    <a:pt x="533400" y="92869"/>
                  </a:lnTo>
                  <a:lnTo>
                    <a:pt x="581025" y="92869"/>
                  </a:lnTo>
                  <a:lnTo>
                    <a:pt x="581025" y="133350"/>
                  </a:lnTo>
                  <a:lnTo>
                    <a:pt x="619125" y="133350"/>
                  </a:lnTo>
                  <a:lnTo>
                    <a:pt x="619125" y="152400"/>
                  </a:lnTo>
                  <a:lnTo>
                    <a:pt x="645319" y="152400"/>
                  </a:lnTo>
                  <a:lnTo>
                    <a:pt x="645319" y="173831"/>
                  </a:lnTo>
                  <a:lnTo>
                    <a:pt x="690563" y="173831"/>
                  </a:lnTo>
                  <a:lnTo>
                    <a:pt x="690563" y="207169"/>
                  </a:lnTo>
                  <a:lnTo>
                    <a:pt x="728663" y="207169"/>
                  </a:lnTo>
                  <a:lnTo>
                    <a:pt x="728663" y="254794"/>
                  </a:lnTo>
                  <a:lnTo>
                    <a:pt x="816769" y="254794"/>
                  </a:lnTo>
                  <a:lnTo>
                    <a:pt x="816769" y="280987"/>
                  </a:lnTo>
                  <a:lnTo>
                    <a:pt x="854869" y="280987"/>
                  </a:lnTo>
                  <a:lnTo>
                    <a:pt x="854869" y="311944"/>
                  </a:lnTo>
                  <a:lnTo>
                    <a:pt x="900113" y="311944"/>
                  </a:lnTo>
                  <a:lnTo>
                    <a:pt x="900113" y="338137"/>
                  </a:lnTo>
                  <a:lnTo>
                    <a:pt x="928688" y="338137"/>
                  </a:lnTo>
                  <a:lnTo>
                    <a:pt x="923925" y="342900"/>
                  </a:lnTo>
                  <a:lnTo>
                    <a:pt x="981075" y="342900"/>
                  </a:lnTo>
                  <a:lnTo>
                    <a:pt x="981075" y="361950"/>
                  </a:lnTo>
                  <a:lnTo>
                    <a:pt x="1002506" y="361950"/>
                  </a:lnTo>
                  <a:lnTo>
                    <a:pt x="1002506" y="378619"/>
                  </a:lnTo>
                  <a:lnTo>
                    <a:pt x="1050131" y="378619"/>
                  </a:lnTo>
                  <a:lnTo>
                    <a:pt x="1050131" y="426244"/>
                  </a:lnTo>
                  <a:lnTo>
                    <a:pt x="1097756" y="426244"/>
                  </a:lnTo>
                  <a:lnTo>
                    <a:pt x="1097756" y="445294"/>
                  </a:lnTo>
                  <a:lnTo>
                    <a:pt x="1147763" y="445294"/>
                  </a:lnTo>
                  <a:lnTo>
                    <a:pt x="1147763" y="483394"/>
                  </a:lnTo>
                  <a:lnTo>
                    <a:pt x="1319213" y="483394"/>
                  </a:lnTo>
                  <a:lnTo>
                    <a:pt x="1319213" y="500062"/>
                  </a:lnTo>
                  <a:lnTo>
                    <a:pt x="1359694" y="500062"/>
                  </a:lnTo>
                  <a:lnTo>
                    <a:pt x="1383506" y="521494"/>
                  </a:lnTo>
                  <a:cubicBezTo>
                    <a:pt x="1386681" y="528638"/>
                    <a:pt x="1389092" y="536172"/>
                    <a:pt x="1393031" y="542925"/>
                  </a:cubicBezTo>
                  <a:cubicBezTo>
                    <a:pt x="1394728" y="545834"/>
                    <a:pt x="1398019" y="547482"/>
                    <a:pt x="1400175" y="550069"/>
                  </a:cubicBezTo>
                  <a:cubicBezTo>
                    <a:pt x="1402007" y="552267"/>
                    <a:pt x="1403350" y="554831"/>
                    <a:pt x="1404938" y="557212"/>
                  </a:cubicBezTo>
                  <a:cubicBezTo>
                    <a:pt x="1410623" y="574269"/>
                    <a:pt x="1402495" y="554757"/>
                    <a:pt x="1414463" y="569119"/>
                  </a:cubicBezTo>
                  <a:cubicBezTo>
                    <a:pt x="1416735" y="571846"/>
                    <a:pt x="1417162" y="575756"/>
                    <a:pt x="1419225" y="578644"/>
                  </a:cubicBezTo>
                  <a:cubicBezTo>
                    <a:pt x="1421182" y="581384"/>
                    <a:pt x="1424302" y="583129"/>
                    <a:pt x="1426369" y="585787"/>
                  </a:cubicBezTo>
                  <a:cubicBezTo>
                    <a:pt x="1429883" y="590305"/>
                    <a:pt x="1432719" y="595312"/>
                    <a:pt x="1435894" y="600075"/>
                  </a:cubicBezTo>
                  <a:cubicBezTo>
                    <a:pt x="1437481" y="602456"/>
                    <a:pt x="1438275" y="605632"/>
                    <a:pt x="1440656" y="607219"/>
                  </a:cubicBezTo>
                  <a:lnTo>
                    <a:pt x="1447800" y="611981"/>
                  </a:lnTo>
                  <a:cubicBezTo>
                    <a:pt x="1449388" y="614362"/>
                    <a:pt x="1450328" y="617337"/>
                    <a:pt x="1452563" y="619125"/>
                  </a:cubicBezTo>
                  <a:cubicBezTo>
                    <a:pt x="1454523" y="620693"/>
                    <a:pt x="1457931" y="619731"/>
                    <a:pt x="1459706" y="621506"/>
                  </a:cubicBezTo>
                  <a:cubicBezTo>
                    <a:pt x="1461481" y="623281"/>
                    <a:pt x="1460965" y="626405"/>
                    <a:pt x="1462088" y="628650"/>
                  </a:cubicBezTo>
                  <a:cubicBezTo>
                    <a:pt x="1463368" y="631210"/>
                    <a:pt x="1466850" y="635794"/>
                    <a:pt x="1466850" y="635794"/>
                  </a:cubicBezTo>
                  <a:lnTo>
                    <a:pt x="1550194" y="635794"/>
                  </a:lnTo>
                  <a:lnTo>
                    <a:pt x="1550194" y="650081"/>
                  </a:lnTo>
                  <a:lnTo>
                    <a:pt x="1602581" y="650081"/>
                  </a:lnTo>
                  <a:lnTo>
                    <a:pt x="1602581" y="664369"/>
                  </a:lnTo>
                  <a:lnTo>
                    <a:pt x="1719263" y="664369"/>
                  </a:lnTo>
                  <a:lnTo>
                    <a:pt x="1719263" y="726281"/>
                  </a:lnTo>
                  <a:lnTo>
                    <a:pt x="1757363" y="726281"/>
                  </a:lnTo>
                  <a:lnTo>
                    <a:pt x="1757363" y="754856"/>
                  </a:lnTo>
                  <a:lnTo>
                    <a:pt x="1807369" y="754856"/>
                  </a:lnTo>
                  <a:lnTo>
                    <a:pt x="1807369" y="785812"/>
                  </a:lnTo>
                  <a:lnTo>
                    <a:pt x="1857375" y="785812"/>
                  </a:lnTo>
                  <a:lnTo>
                    <a:pt x="1857375" y="804862"/>
                  </a:lnTo>
                  <a:lnTo>
                    <a:pt x="1893094" y="804862"/>
                  </a:lnTo>
                  <a:lnTo>
                    <a:pt x="1893094" y="828675"/>
                  </a:lnTo>
                  <a:lnTo>
                    <a:pt x="1921669" y="828675"/>
                  </a:lnTo>
                  <a:lnTo>
                    <a:pt x="1921669" y="859631"/>
                  </a:lnTo>
                  <a:lnTo>
                    <a:pt x="1950244" y="859631"/>
                  </a:lnTo>
                  <a:lnTo>
                    <a:pt x="1950244" y="878681"/>
                  </a:lnTo>
                  <a:lnTo>
                    <a:pt x="2066925" y="878681"/>
                  </a:lnTo>
                  <a:lnTo>
                    <a:pt x="2066925" y="992981"/>
                  </a:lnTo>
                  <a:lnTo>
                    <a:pt x="2235994" y="992981"/>
                  </a:lnTo>
                  <a:lnTo>
                    <a:pt x="2235994" y="1023937"/>
                  </a:lnTo>
                  <a:lnTo>
                    <a:pt x="2597944" y="1023937"/>
                  </a:lnTo>
                  <a:lnTo>
                    <a:pt x="2597944" y="1076325"/>
                  </a:lnTo>
                  <a:lnTo>
                    <a:pt x="2624138" y="1076325"/>
                  </a:lnTo>
                  <a:lnTo>
                    <a:pt x="2624138" y="1202531"/>
                  </a:lnTo>
                  <a:lnTo>
                    <a:pt x="3350419" y="1202531"/>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Forme libre : forme 3">
              <a:extLst>
                <a:ext uri="{FF2B5EF4-FFF2-40B4-BE49-F238E27FC236}">
                  <a16:creationId xmlns:a16="http://schemas.microsoft.com/office/drawing/2014/main" id="{A959BE3C-F0AB-4CA7-B3EC-49C4D6F65963}"/>
                </a:ext>
              </a:extLst>
            </p:cNvPr>
            <p:cNvSpPr/>
            <p:nvPr/>
          </p:nvSpPr>
          <p:spPr>
            <a:xfrm>
              <a:off x="685800" y="1540669"/>
              <a:ext cx="3152775" cy="1826419"/>
            </a:xfrm>
            <a:custGeom>
              <a:avLst/>
              <a:gdLst>
                <a:gd name="connsiteX0" fmla="*/ 0 w 3152775"/>
                <a:gd name="connsiteY0" fmla="*/ 0 h 1826419"/>
                <a:gd name="connsiteX1" fmla="*/ 38100 w 3152775"/>
                <a:gd name="connsiteY1" fmla="*/ 38100 h 1826419"/>
                <a:gd name="connsiteX2" fmla="*/ 192881 w 3152775"/>
                <a:gd name="connsiteY2" fmla="*/ 38100 h 1826419"/>
                <a:gd name="connsiteX3" fmla="*/ 192881 w 3152775"/>
                <a:gd name="connsiteY3" fmla="*/ 76200 h 1826419"/>
                <a:gd name="connsiteX4" fmla="*/ 242888 w 3152775"/>
                <a:gd name="connsiteY4" fmla="*/ 76200 h 1826419"/>
                <a:gd name="connsiteX5" fmla="*/ 242888 w 3152775"/>
                <a:gd name="connsiteY5" fmla="*/ 111919 h 1826419"/>
                <a:gd name="connsiteX6" fmla="*/ 309563 w 3152775"/>
                <a:gd name="connsiteY6" fmla="*/ 111919 h 1826419"/>
                <a:gd name="connsiteX7" fmla="*/ 309563 w 3152775"/>
                <a:gd name="connsiteY7" fmla="*/ 150019 h 1826419"/>
                <a:gd name="connsiteX8" fmla="*/ 392906 w 3152775"/>
                <a:gd name="connsiteY8" fmla="*/ 150019 h 1826419"/>
                <a:gd name="connsiteX9" fmla="*/ 392906 w 3152775"/>
                <a:gd name="connsiteY9" fmla="*/ 235744 h 1826419"/>
                <a:gd name="connsiteX10" fmla="*/ 469106 w 3152775"/>
                <a:gd name="connsiteY10" fmla="*/ 235744 h 1826419"/>
                <a:gd name="connsiteX11" fmla="*/ 476250 w 3152775"/>
                <a:gd name="connsiteY11" fmla="*/ 321469 h 1826419"/>
                <a:gd name="connsiteX12" fmla="*/ 545306 w 3152775"/>
                <a:gd name="connsiteY12" fmla="*/ 321469 h 1826419"/>
                <a:gd name="connsiteX13" fmla="*/ 564356 w 3152775"/>
                <a:gd name="connsiteY13" fmla="*/ 388144 h 1826419"/>
                <a:gd name="connsiteX14" fmla="*/ 692944 w 3152775"/>
                <a:gd name="connsiteY14" fmla="*/ 388144 h 1826419"/>
                <a:gd name="connsiteX15" fmla="*/ 721519 w 3152775"/>
                <a:gd name="connsiteY15" fmla="*/ 478631 h 1826419"/>
                <a:gd name="connsiteX16" fmla="*/ 897731 w 3152775"/>
                <a:gd name="connsiteY16" fmla="*/ 478631 h 1826419"/>
                <a:gd name="connsiteX17" fmla="*/ 897731 w 3152775"/>
                <a:gd name="connsiteY17" fmla="*/ 531019 h 1826419"/>
                <a:gd name="connsiteX18" fmla="*/ 988219 w 3152775"/>
                <a:gd name="connsiteY18" fmla="*/ 531019 h 1826419"/>
                <a:gd name="connsiteX19" fmla="*/ 988219 w 3152775"/>
                <a:gd name="connsiteY19" fmla="*/ 561975 h 1826419"/>
                <a:gd name="connsiteX20" fmla="*/ 1062038 w 3152775"/>
                <a:gd name="connsiteY20" fmla="*/ 561975 h 1826419"/>
                <a:gd name="connsiteX21" fmla="*/ 1062038 w 3152775"/>
                <a:gd name="connsiteY21" fmla="*/ 597694 h 1826419"/>
                <a:gd name="connsiteX22" fmla="*/ 1097756 w 3152775"/>
                <a:gd name="connsiteY22" fmla="*/ 597694 h 1826419"/>
                <a:gd name="connsiteX23" fmla="*/ 1097756 w 3152775"/>
                <a:gd name="connsiteY23" fmla="*/ 638175 h 1826419"/>
                <a:gd name="connsiteX24" fmla="*/ 1128713 w 3152775"/>
                <a:gd name="connsiteY24" fmla="*/ 638175 h 1826419"/>
                <a:gd name="connsiteX25" fmla="*/ 1138238 w 3152775"/>
                <a:gd name="connsiteY25" fmla="*/ 721519 h 1826419"/>
                <a:gd name="connsiteX26" fmla="*/ 1164431 w 3152775"/>
                <a:gd name="connsiteY26" fmla="*/ 721519 h 1826419"/>
                <a:gd name="connsiteX27" fmla="*/ 1164431 w 3152775"/>
                <a:gd name="connsiteY27" fmla="*/ 766762 h 1826419"/>
                <a:gd name="connsiteX28" fmla="*/ 1207294 w 3152775"/>
                <a:gd name="connsiteY28" fmla="*/ 766762 h 1826419"/>
                <a:gd name="connsiteX29" fmla="*/ 1207294 w 3152775"/>
                <a:gd name="connsiteY29" fmla="*/ 800100 h 1826419"/>
                <a:gd name="connsiteX30" fmla="*/ 1252538 w 3152775"/>
                <a:gd name="connsiteY30" fmla="*/ 800100 h 1826419"/>
                <a:gd name="connsiteX31" fmla="*/ 1273969 w 3152775"/>
                <a:gd name="connsiteY31" fmla="*/ 940594 h 1826419"/>
                <a:gd name="connsiteX32" fmla="*/ 1362075 w 3152775"/>
                <a:gd name="connsiteY32" fmla="*/ 940594 h 1826419"/>
                <a:gd name="connsiteX33" fmla="*/ 1376363 w 3152775"/>
                <a:gd name="connsiteY33" fmla="*/ 992981 h 1826419"/>
                <a:gd name="connsiteX34" fmla="*/ 1376363 w 3152775"/>
                <a:gd name="connsiteY34" fmla="*/ 1121569 h 1826419"/>
                <a:gd name="connsiteX35" fmla="*/ 1504950 w 3152775"/>
                <a:gd name="connsiteY35" fmla="*/ 1121569 h 1826419"/>
                <a:gd name="connsiteX36" fmla="*/ 1504950 w 3152775"/>
                <a:gd name="connsiteY36" fmla="*/ 1157287 h 1826419"/>
                <a:gd name="connsiteX37" fmla="*/ 1659731 w 3152775"/>
                <a:gd name="connsiteY37" fmla="*/ 1157287 h 1826419"/>
                <a:gd name="connsiteX38" fmla="*/ 1659731 w 3152775"/>
                <a:gd name="connsiteY38" fmla="*/ 1204912 h 1826419"/>
                <a:gd name="connsiteX39" fmla="*/ 1757363 w 3152775"/>
                <a:gd name="connsiteY39" fmla="*/ 1204912 h 1826419"/>
                <a:gd name="connsiteX40" fmla="*/ 1757363 w 3152775"/>
                <a:gd name="connsiteY40" fmla="*/ 1266825 h 1826419"/>
                <a:gd name="connsiteX41" fmla="*/ 2326481 w 3152775"/>
                <a:gd name="connsiteY41" fmla="*/ 1266825 h 1826419"/>
                <a:gd name="connsiteX42" fmla="*/ 2326481 w 3152775"/>
                <a:gd name="connsiteY42" fmla="*/ 1350169 h 1826419"/>
                <a:gd name="connsiteX43" fmla="*/ 2667000 w 3152775"/>
                <a:gd name="connsiteY43" fmla="*/ 1350169 h 1826419"/>
                <a:gd name="connsiteX44" fmla="*/ 2667000 w 3152775"/>
                <a:gd name="connsiteY44" fmla="*/ 1540669 h 1826419"/>
                <a:gd name="connsiteX45" fmla="*/ 2850356 w 3152775"/>
                <a:gd name="connsiteY45" fmla="*/ 1540669 h 1826419"/>
                <a:gd name="connsiteX46" fmla="*/ 2850356 w 3152775"/>
                <a:gd name="connsiteY46" fmla="*/ 1826419 h 1826419"/>
                <a:gd name="connsiteX47" fmla="*/ 3152775 w 3152775"/>
                <a:gd name="connsiteY47" fmla="*/ 1826419 h 182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152775" h="1826419">
                  <a:moveTo>
                    <a:pt x="0" y="0"/>
                  </a:moveTo>
                  <a:lnTo>
                    <a:pt x="38100" y="38100"/>
                  </a:lnTo>
                  <a:lnTo>
                    <a:pt x="192881" y="38100"/>
                  </a:lnTo>
                  <a:lnTo>
                    <a:pt x="192881" y="76200"/>
                  </a:lnTo>
                  <a:lnTo>
                    <a:pt x="242888" y="76200"/>
                  </a:lnTo>
                  <a:lnTo>
                    <a:pt x="242888" y="111919"/>
                  </a:lnTo>
                  <a:lnTo>
                    <a:pt x="309563" y="111919"/>
                  </a:lnTo>
                  <a:lnTo>
                    <a:pt x="309563" y="150019"/>
                  </a:lnTo>
                  <a:lnTo>
                    <a:pt x="392906" y="150019"/>
                  </a:lnTo>
                  <a:lnTo>
                    <a:pt x="392906" y="235744"/>
                  </a:lnTo>
                  <a:lnTo>
                    <a:pt x="469106" y="235744"/>
                  </a:lnTo>
                  <a:lnTo>
                    <a:pt x="476250" y="321469"/>
                  </a:lnTo>
                  <a:lnTo>
                    <a:pt x="545306" y="321469"/>
                  </a:lnTo>
                  <a:lnTo>
                    <a:pt x="564356" y="388144"/>
                  </a:lnTo>
                  <a:lnTo>
                    <a:pt x="692944" y="388144"/>
                  </a:lnTo>
                  <a:lnTo>
                    <a:pt x="721519" y="478631"/>
                  </a:lnTo>
                  <a:lnTo>
                    <a:pt x="897731" y="478631"/>
                  </a:lnTo>
                  <a:lnTo>
                    <a:pt x="897731" y="531019"/>
                  </a:lnTo>
                  <a:lnTo>
                    <a:pt x="988219" y="531019"/>
                  </a:lnTo>
                  <a:lnTo>
                    <a:pt x="988219" y="561975"/>
                  </a:lnTo>
                  <a:lnTo>
                    <a:pt x="1062038" y="561975"/>
                  </a:lnTo>
                  <a:lnTo>
                    <a:pt x="1062038" y="597694"/>
                  </a:lnTo>
                  <a:lnTo>
                    <a:pt x="1097756" y="597694"/>
                  </a:lnTo>
                  <a:lnTo>
                    <a:pt x="1097756" y="638175"/>
                  </a:lnTo>
                  <a:lnTo>
                    <a:pt x="1128713" y="638175"/>
                  </a:lnTo>
                  <a:lnTo>
                    <a:pt x="1138238" y="721519"/>
                  </a:lnTo>
                  <a:lnTo>
                    <a:pt x="1164431" y="721519"/>
                  </a:lnTo>
                  <a:lnTo>
                    <a:pt x="1164431" y="766762"/>
                  </a:lnTo>
                  <a:lnTo>
                    <a:pt x="1207294" y="766762"/>
                  </a:lnTo>
                  <a:lnTo>
                    <a:pt x="1207294" y="800100"/>
                  </a:lnTo>
                  <a:lnTo>
                    <a:pt x="1252538" y="800100"/>
                  </a:lnTo>
                  <a:lnTo>
                    <a:pt x="1273969" y="940594"/>
                  </a:lnTo>
                  <a:lnTo>
                    <a:pt x="1362075" y="940594"/>
                  </a:lnTo>
                  <a:lnTo>
                    <a:pt x="1376363" y="992981"/>
                  </a:lnTo>
                  <a:lnTo>
                    <a:pt x="1376363" y="1121569"/>
                  </a:lnTo>
                  <a:lnTo>
                    <a:pt x="1504950" y="1121569"/>
                  </a:lnTo>
                  <a:lnTo>
                    <a:pt x="1504950" y="1157287"/>
                  </a:lnTo>
                  <a:lnTo>
                    <a:pt x="1659731" y="1157287"/>
                  </a:lnTo>
                  <a:lnTo>
                    <a:pt x="1659731" y="1204912"/>
                  </a:lnTo>
                  <a:lnTo>
                    <a:pt x="1757363" y="1204912"/>
                  </a:lnTo>
                  <a:lnTo>
                    <a:pt x="1757363" y="1266825"/>
                  </a:lnTo>
                  <a:lnTo>
                    <a:pt x="2326481" y="1266825"/>
                  </a:lnTo>
                  <a:lnTo>
                    <a:pt x="2326481" y="1350169"/>
                  </a:lnTo>
                  <a:lnTo>
                    <a:pt x="2667000" y="1350169"/>
                  </a:lnTo>
                  <a:lnTo>
                    <a:pt x="2667000" y="1540669"/>
                  </a:lnTo>
                  <a:lnTo>
                    <a:pt x="2850356" y="1540669"/>
                  </a:lnTo>
                  <a:lnTo>
                    <a:pt x="2850356" y="1826419"/>
                  </a:lnTo>
                  <a:lnTo>
                    <a:pt x="3152775" y="1826419"/>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54" name="Groupe 53">
            <a:extLst>
              <a:ext uri="{FF2B5EF4-FFF2-40B4-BE49-F238E27FC236}">
                <a16:creationId xmlns:a16="http://schemas.microsoft.com/office/drawing/2014/main" id="{2C132652-DBB9-4284-9FAD-BE08694D3C67}"/>
              </a:ext>
            </a:extLst>
          </p:cNvPr>
          <p:cNvGrpSpPr/>
          <p:nvPr/>
        </p:nvGrpSpPr>
        <p:grpSpPr>
          <a:xfrm>
            <a:off x="5419725" y="1728436"/>
            <a:ext cx="2884871" cy="1142225"/>
            <a:chOff x="4955381" y="1490663"/>
            <a:chExt cx="3533775" cy="1685925"/>
          </a:xfrm>
        </p:grpSpPr>
        <p:sp>
          <p:nvSpPr>
            <p:cNvPr id="7" name="Forme libre : forme 6">
              <a:extLst>
                <a:ext uri="{FF2B5EF4-FFF2-40B4-BE49-F238E27FC236}">
                  <a16:creationId xmlns:a16="http://schemas.microsoft.com/office/drawing/2014/main" id="{E31BCFBF-E544-4AB5-ACEE-E49BD57E9C43}"/>
                </a:ext>
              </a:extLst>
            </p:cNvPr>
            <p:cNvSpPr/>
            <p:nvPr/>
          </p:nvSpPr>
          <p:spPr>
            <a:xfrm>
              <a:off x="4960144" y="1493044"/>
              <a:ext cx="3529012" cy="785812"/>
            </a:xfrm>
            <a:custGeom>
              <a:avLst/>
              <a:gdLst>
                <a:gd name="connsiteX0" fmla="*/ 0 w 3529012"/>
                <a:gd name="connsiteY0" fmla="*/ 0 h 785812"/>
                <a:gd name="connsiteX1" fmla="*/ 95250 w 3529012"/>
                <a:gd name="connsiteY1" fmla="*/ 0 h 785812"/>
                <a:gd name="connsiteX2" fmla="*/ 95250 w 3529012"/>
                <a:gd name="connsiteY2" fmla="*/ 23812 h 785812"/>
                <a:gd name="connsiteX3" fmla="*/ 221456 w 3529012"/>
                <a:gd name="connsiteY3" fmla="*/ 23812 h 785812"/>
                <a:gd name="connsiteX4" fmla="*/ 221456 w 3529012"/>
                <a:gd name="connsiteY4" fmla="*/ 45244 h 785812"/>
                <a:gd name="connsiteX5" fmla="*/ 276225 w 3529012"/>
                <a:gd name="connsiteY5" fmla="*/ 45244 h 785812"/>
                <a:gd name="connsiteX6" fmla="*/ 302419 w 3529012"/>
                <a:gd name="connsiteY6" fmla="*/ 69056 h 785812"/>
                <a:gd name="connsiteX7" fmla="*/ 302419 w 3529012"/>
                <a:gd name="connsiteY7" fmla="*/ 95250 h 785812"/>
                <a:gd name="connsiteX8" fmla="*/ 407194 w 3529012"/>
                <a:gd name="connsiteY8" fmla="*/ 95250 h 785812"/>
                <a:gd name="connsiteX9" fmla="*/ 407194 w 3529012"/>
                <a:gd name="connsiteY9" fmla="*/ 119062 h 785812"/>
                <a:gd name="connsiteX10" fmla="*/ 502444 w 3529012"/>
                <a:gd name="connsiteY10" fmla="*/ 119062 h 785812"/>
                <a:gd name="connsiteX11" fmla="*/ 502444 w 3529012"/>
                <a:gd name="connsiteY11" fmla="*/ 130969 h 785812"/>
                <a:gd name="connsiteX12" fmla="*/ 552450 w 3529012"/>
                <a:gd name="connsiteY12" fmla="*/ 130969 h 785812"/>
                <a:gd name="connsiteX13" fmla="*/ 552450 w 3529012"/>
                <a:gd name="connsiteY13" fmla="*/ 152400 h 785812"/>
                <a:gd name="connsiteX14" fmla="*/ 611981 w 3529012"/>
                <a:gd name="connsiteY14" fmla="*/ 152400 h 785812"/>
                <a:gd name="connsiteX15" fmla="*/ 650081 w 3529012"/>
                <a:gd name="connsiteY15" fmla="*/ 180975 h 785812"/>
                <a:gd name="connsiteX16" fmla="*/ 702469 w 3529012"/>
                <a:gd name="connsiteY16" fmla="*/ 180975 h 785812"/>
                <a:gd name="connsiteX17" fmla="*/ 702469 w 3529012"/>
                <a:gd name="connsiteY17" fmla="*/ 200025 h 785812"/>
                <a:gd name="connsiteX18" fmla="*/ 845344 w 3529012"/>
                <a:gd name="connsiteY18" fmla="*/ 200025 h 785812"/>
                <a:gd name="connsiteX19" fmla="*/ 845344 w 3529012"/>
                <a:gd name="connsiteY19" fmla="*/ 223837 h 785812"/>
                <a:gd name="connsiteX20" fmla="*/ 904875 w 3529012"/>
                <a:gd name="connsiteY20" fmla="*/ 223837 h 785812"/>
                <a:gd name="connsiteX21" fmla="*/ 904875 w 3529012"/>
                <a:gd name="connsiteY21" fmla="*/ 247650 h 785812"/>
                <a:gd name="connsiteX22" fmla="*/ 964406 w 3529012"/>
                <a:gd name="connsiteY22" fmla="*/ 247650 h 785812"/>
                <a:gd name="connsiteX23" fmla="*/ 964406 w 3529012"/>
                <a:gd name="connsiteY23" fmla="*/ 259556 h 785812"/>
                <a:gd name="connsiteX24" fmla="*/ 1054894 w 3529012"/>
                <a:gd name="connsiteY24" fmla="*/ 259556 h 785812"/>
                <a:gd name="connsiteX25" fmla="*/ 1054894 w 3529012"/>
                <a:gd name="connsiteY25" fmla="*/ 278606 h 785812"/>
                <a:gd name="connsiteX26" fmla="*/ 1114425 w 3529012"/>
                <a:gd name="connsiteY26" fmla="*/ 278606 h 785812"/>
                <a:gd name="connsiteX27" fmla="*/ 1152525 w 3529012"/>
                <a:gd name="connsiteY27" fmla="*/ 309562 h 785812"/>
                <a:gd name="connsiteX28" fmla="*/ 1238250 w 3529012"/>
                <a:gd name="connsiteY28" fmla="*/ 309562 h 785812"/>
                <a:gd name="connsiteX29" fmla="*/ 1238250 w 3529012"/>
                <a:gd name="connsiteY29" fmla="*/ 330994 h 785812"/>
                <a:gd name="connsiteX30" fmla="*/ 1312069 w 3529012"/>
                <a:gd name="connsiteY30" fmla="*/ 330994 h 785812"/>
                <a:gd name="connsiteX31" fmla="*/ 1352550 w 3529012"/>
                <a:gd name="connsiteY31" fmla="*/ 359569 h 785812"/>
                <a:gd name="connsiteX32" fmla="*/ 1404937 w 3529012"/>
                <a:gd name="connsiteY32" fmla="*/ 359569 h 785812"/>
                <a:gd name="connsiteX33" fmla="*/ 1404937 w 3529012"/>
                <a:gd name="connsiteY33" fmla="*/ 376237 h 785812"/>
                <a:gd name="connsiteX34" fmla="*/ 1443037 w 3529012"/>
                <a:gd name="connsiteY34" fmla="*/ 376237 h 785812"/>
                <a:gd name="connsiteX35" fmla="*/ 1443037 w 3529012"/>
                <a:gd name="connsiteY35" fmla="*/ 409575 h 785812"/>
                <a:gd name="connsiteX36" fmla="*/ 1485900 w 3529012"/>
                <a:gd name="connsiteY36" fmla="*/ 409575 h 785812"/>
                <a:gd name="connsiteX37" fmla="*/ 1485900 w 3529012"/>
                <a:gd name="connsiteY37" fmla="*/ 426244 h 785812"/>
                <a:gd name="connsiteX38" fmla="*/ 1593056 w 3529012"/>
                <a:gd name="connsiteY38" fmla="*/ 426244 h 785812"/>
                <a:gd name="connsiteX39" fmla="*/ 1607344 w 3529012"/>
                <a:gd name="connsiteY39" fmla="*/ 483394 h 785812"/>
                <a:gd name="connsiteX40" fmla="*/ 1666875 w 3529012"/>
                <a:gd name="connsiteY40" fmla="*/ 483394 h 785812"/>
                <a:gd name="connsiteX41" fmla="*/ 1683544 w 3529012"/>
                <a:gd name="connsiteY41" fmla="*/ 514350 h 785812"/>
                <a:gd name="connsiteX42" fmla="*/ 1712119 w 3529012"/>
                <a:gd name="connsiteY42" fmla="*/ 514350 h 785812"/>
                <a:gd name="connsiteX43" fmla="*/ 1712119 w 3529012"/>
                <a:gd name="connsiteY43" fmla="*/ 528637 h 785812"/>
                <a:gd name="connsiteX44" fmla="*/ 1774031 w 3529012"/>
                <a:gd name="connsiteY44" fmla="*/ 528637 h 785812"/>
                <a:gd name="connsiteX45" fmla="*/ 1774031 w 3529012"/>
                <a:gd name="connsiteY45" fmla="*/ 566737 h 785812"/>
                <a:gd name="connsiteX46" fmla="*/ 1850231 w 3529012"/>
                <a:gd name="connsiteY46" fmla="*/ 566737 h 785812"/>
                <a:gd name="connsiteX47" fmla="*/ 1850231 w 3529012"/>
                <a:gd name="connsiteY47" fmla="*/ 614362 h 785812"/>
                <a:gd name="connsiteX48" fmla="*/ 2302669 w 3529012"/>
                <a:gd name="connsiteY48" fmla="*/ 614362 h 785812"/>
                <a:gd name="connsiteX49" fmla="*/ 2302669 w 3529012"/>
                <a:gd name="connsiteY49" fmla="*/ 661987 h 785812"/>
                <a:gd name="connsiteX50" fmla="*/ 2374106 w 3529012"/>
                <a:gd name="connsiteY50" fmla="*/ 661987 h 785812"/>
                <a:gd name="connsiteX51" fmla="*/ 2374106 w 3529012"/>
                <a:gd name="connsiteY51" fmla="*/ 707231 h 785812"/>
                <a:gd name="connsiteX52" fmla="*/ 2817019 w 3529012"/>
                <a:gd name="connsiteY52" fmla="*/ 707231 h 785812"/>
                <a:gd name="connsiteX53" fmla="*/ 2817019 w 3529012"/>
                <a:gd name="connsiteY53" fmla="*/ 785812 h 785812"/>
                <a:gd name="connsiteX54" fmla="*/ 3529012 w 3529012"/>
                <a:gd name="connsiteY54" fmla="*/ 785812 h 785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3529012" h="785812">
                  <a:moveTo>
                    <a:pt x="0" y="0"/>
                  </a:moveTo>
                  <a:lnTo>
                    <a:pt x="95250" y="0"/>
                  </a:lnTo>
                  <a:lnTo>
                    <a:pt x="95250" y="23812"/>
                  </a:lnTo>
                  <a:lnTo>
                    <a:pt x="221456" y="23812"/>
                  </a:lnTo>
                  <a:lnTo>
                    <a:pt x="221456" y="45244"/>
                  </a:lnTo>
                  <a:lnTo>
                    <a:pt x="276225" y="45244"/>
                  </a:lnTo>
                  <a:lnTo>
                    <a:pt x="302419" y="69056"/>
                  </a:lnTo>
                  <a:lnTo>
                    <a:pt x="302419" y="95250"/>
                  </a:lnTo>
                  <a:lnTo>
                    <a:pt x="407194" y="95250"/>
                  </a:lnTo>
                  <a:lnTo>
                    <a:pt x="407194" y="119062"/>
                  </a:lnTo>
                  <a:lnTo>
                    <a:pt x="502444" y="119062"/>
                  </a:lnTo>
                  <a:lnTo>
                    <a:pt x="502444" y="130969"/>
                  </a:lnTo>
                  <a:lnTo>
                    <a:pt x="552450" y="130969"/>
                  </a:lnTo>
                  <a:lnTo>
                    <a:pt x="552450" y="152400"/>
                  </a:lnTo>
                  <a:lnTo>
                    <a:pt x="611981" y="152400"/>
                  </a:lnTo>
                  <a:lnTo>
                    <a:pt x="650081" y="180975"/>
                  </a:lnTo>
                  <a:lnTo>
                    <a:pt x="702469" y="180975"/>
                  </a:lnTo>
                  <a:lnTo>
                    <a:pt x="702469" y="200025"/>
                  </a:lnTo>
                  <a:lnTo>
                    <a:pt x="845344" y="200025"/>
                  </a:lnTo>
                  <a:lnTo>
                    <a:pt x="845344" y="223837"/>
                  </a:lnTo>
                  <a:lnTo>
                    <a:pt x="904875" y="223837"/>
                  </a:lnTo>
                  <a:lnTo>
                    <a:pt x="904875" y="247650"/>
                  </a:lnTo>
                  <a:lnTo>
                    <a:pt x="964406" y="247650"/>
                  </a:lnTo>
                  <a:lnTo>
                    <a:pt x="964406" y="259556"/>
                  </a:lnTo>
                  <a:lnTo>
                    <a:pt x="1054894" y="259556"/>
                  </a:lnTo>
                  <a:lnTo>
                    <a:pt x="1054894" y="278606"/>
                  </a:lnTo>
                  <a:lnTo>
                    <a:pt x="1114425" y="278606"/>
                  </a:lnTo>
                  <a:lnTo>
                    <a:pt x="1152525" y="309562"/>
                  </a:lnTo>
                  <a:lnTo>
                    <a:pt x="1238250" y="309562"/>
                  </a:lnTo>
                  <a:lnTo>
                    <a:pt x="1238250" y="330994"/>
                  </a:lnTo>
                  <a:lnTo>
                    <a:pt x="1312069" y="330994"/>
                  </a:lnTo>
                  <a:lnTo>
                    <a:pt x="1352550" y="359569"/>
                  </a:lnTo>
                  <a:lnTo>
                    <a:pt x="1404937" y="359569"/>
                  </a:lnTo>
                  <a:lnTo>
                    <a:pt x="1404937" y="376237"/>
                  </a:lnTo>
                  <a:lnTo>
                    <a:pt x="1443037" y="376237"/>
                  </a:lnTo>
                  <a:lnTo>
                    <a:pt x="1443037" y="409575"/>
                  </a:lnTo>
                  <a:lnTo>
                    <a:pt x="1485900" y="409575"/>
                  </a:lnTo>
                  <a:lnTo>
                    <a:pt x="1485900" y="426244"/>
                  </a:lnTo>
                  <a:lnTo>
                    <a:pt x="1593056" y="426244"/>
                  </a:lnTo>
                  <a:lnTo>
                    <a:pt x="1607344" y="483394"/>
                  </a:lnTo>
                  <a:lnTo>
                    <a:pt x="1666875" y="483394"/>
                  </a:lnTo>
                  <a:lnTo>
                    <a:pt x="1683544" y="514350"/>
                  </a:lnTo>
                  <a:lnTo>
                    <a:pt x="1712119" y="514350"/>
                  </a:lnTo>
                  <a:lnTo>
                    <a:pt x="1712119" y="528637"/>
                  </a:lnTo>
                  <a:lnTo>
                    <a:pt x="1774031" y="528637"/>
                  </a:lnTo>
                  <a:lnTo>
                    <a:pt x="1774031" y="566737"/>
                  </a:lnTo>
                  <a:lnTo>
                    <a:pt x="1850231" y="566737"/>
                  </a:lnTo>
                  <a:lnTo>
                    <a:pt x="1850231" y="614362"/>
                  </a:lnTo>
                  <a:lnTo>
                    <a:pt x="2302669" y="614362"/>
                  </a:lnTo>
                  <a:lnTo>
                    <a:pt x="2302669" y="661987"/>
                  </a:lnTo>
                  <a:lnTo>
                    <a:pt x="2374106" y="661987"/>
                  </a:lnTo>
                  <a:lnTo>
                    <a:pt x="2374106" y="707231"/>
                  </a:lnTo>
                  <a:lnTo>
                    <a:pt x="2817019" y="707231"/>
                  </a:lnTo>
                  <a:lnTo>
                    <a:pt x="2817019" y="785812"/>
                  </a:lnTo>
                  <a:lnTo>
                    <a:pt x="3529012" y="785812"/>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 name="Forme libre : forme 52">
              <a:extLst>
                <a:ext uri="{FF2B5EF4-FFF2-40B4-BE49-F238E27FC236}">
                  <a16:creationId xmlns:a16="http://schemas.microsoft.com/office/drawing/2014/main" id="{595540CD-8AAA-435B-A4F4-B77665FD11F8}"/>
                </a:ext>
              </a:extLst>
            </p:cNvPr>
            <p:cNvSpPr/>
            <p:nvPr/>
          </p:nvSpPr>
          <p:spPr>
            <a:xfrm>
              <a:off x="4955381" y="1490663"/>
              <a:ext cx="3383757" cy="1685925"/>
            </a:xfrm>
            <a:custGeom>
              <a:avLst/>
              <a:gdLst>
                <a:gd name="connsiteX0" fmla="*/ 0 w 3383757"/>
                <a:gd name="connsiteY0" fmla="*/ 0 h 1685925"/>
                <a:gd name="connsiteX1" fmla="*/ 259557 w 3383757"/>
                <a:gd name="connsiteY1" fmla="*/ 0 h 1685925"/>
                <a:gd name="connsiteX2" fmla="*/ 259557 w 3383757"/>
                <a:gd name="connsiteY2" fmla="*/ 33337 h 1685925"/>
                <a:gd name="connsiteX3" fmla="*/ 304800 w 3383757"/>
                <a:gd name="connsiteY3" fmla="*/ 33337 h 1685925"/>
                <a:gd name="connsiteX4" fmla="*/ 304800 w 3383757"/>
                <a:gd name="connsiteY4" fmla="*/ 59531 h 1685925"/>
                <a:gd name="connsiteX5" fmla="*/ 326232 w 3383757"/>
                <a:gd name="connsiteY5" fmla="*/ 59531 h 1685925"/>
                <a:gd name="connsiteX6" fmla="*/ 326232 w 3383757"/>
                <a:gd name="connsiteY6" fmla="*/ 92868 h 1685925"/>
                <a:gd name="connsiteX7" fmla="*/ 400050 w 3383757"/>
                <a:gd name="connsiteY7" fmla="*/ 92868 h 1685925"/>
                <a:gd name="connsiteX8" fmla="*/ 400050 w 3383757"/>
                <a:gd name="connsiteY8" fmla="*/ 126206 h 1685925"/>
                <a:gd name="connsiteX9" fmla="*/ 433388 w 3383757"/>
                <a:gd name="connsiteY9" fmla="*/ 126206 h 1685925"/>
                <a:gd name="connsiteX10" fmla="*/ 433388 w 3383757"/>
                <a:gd name="connsiteY10" fmla="*/ 150018 h 1685925"/>
                <a:gd name="connsiteX11" fmla="*/ 519113 w 3383757"/>
                <a:gd name="connsiteY11" fmla="*/ 150018 h 1685925"/>
                <a:gd name="connsiteX12" fmla="*/ 519113 w 3383757"/>
                <a:gd name="connsiteY12" fmla="*/ 180975 h 1685925"/>
                <a:gd name="connsiteX13" fmla="*/ 538163 w 3383757"/>
                <a:gd name="connsiteY13" fmla="*/ 180975 h 1685925"/>
                <a:gd name="connsiteX14" fmla="*/ 538163 w 3383757"/>
                <a:gd name="connsiteY14" fmla="*/ 214312 h 1685925"/>
                <a:gd name="connsiteX15" fmla="*/ 557213 w 3383757"/>
                <a:gd name="connsiteY15" fmla="*/ 214312 h 1685925"/>
                <a:gd name="connsiteX16" fmla="*/ 557213 w 3383757"/>
                <a:gd name="connsiteY16" fmla="*/ 235743 h 1685925"/>
                <a:gd name="connsiteX17" fmla="*/ 571500 w 3383757"/>
                <a:gd name="connsiteY17" fmla="*/ 235743 h 1685925"/>
                <a:gd name="connsiteX18" fmla="*/ 571500 w 3383757"/>
                <a:gd name="connsiteY18" fmla="*/ 269081 h 1685925"/>
                <a:gd name="connsiteX19" fmla="*/ 673894 w 3383757"/>
                <a:gd name="connsiteY19" fmla="*/ 269081 h 1685925"/>
                <a:gd name="connsiteX20" fmla="*/ 681038 w 3383757"/>
                <a:gd name="connsiteY20" fmla="*/ 333375 h 1685925"/>
                <a:gd name="connsiteX21" fmla="*/ 733425 w 3383757"/>
                <a:gd name="connsiteY21" fmla="*/ 333375 h 1685925"/>
                <a:gd name="connsiteX22" fmla="*/ 733425 w 3383757"/>
                <a:gd name="connsiteY22" fmla="*/ 359568 h 1685925"/>
                <a:gd name="connsiteX23" fmla="*/ 859632 w 3383757"/>
                <a:gd name="connsiteY23" fmla="*/ 359568 h 1685925"/>
                <a:gd name="connsiteX24" fmla="*/ 859632 w 3383757"/>
                <a:gd name="connsiteY24" fmla="*/ 392906 h 1685925"/>
                <a:gd name="connsiteX25" fmla="*/ 919163 w 3383757"/>
                <a:gd name="connsiteY25" fmla="*/ 392906 h 1685925"/>
                <a:gd name="connsiteX26" fmla="*/ 919163 w 3383757"/>
                <a:gd name="connsiteY26" fmla="*/ 419100 h 1685925"/>
                <a:gd name="connsiteX27" fmla="*/ 985838 w 3383757"/>
                <a:gd name="connsiteY27" fmla="*/ 419100 h 1685925"/>
                <a:gd name="connsiteX28" fmla="*/ 985838 w 3383757"/>
                <a:gd name="connsiteY28" fmla="*/ 447675 h 1685925"/>
                <a:gd name="connsiteX29" fmla="*/ 1002507 w 3383757"/>
                <a:gd name="connsiteY29" fmla="*/ 447675 h 1685925"/>
                <a:gd name="connsiteX30" fmla="*/ 1002507 w 3383757"/>
                <a:gd name="connsiteY30" fmla="*/ 478631 h 1685925"/>
                <a:gd name="connsiteX31" fmla="*/ 1023938 w 3383757"/>
                <a:gd name="connsiteY31" fmla="*/ 478631 h 1685925"/>
                <a:gd name="connsiteX32" fmla="*/ 1023938 w 3383757"/>
                <a:gd name="connsiteY32" fmla="*/ 504825 h 1685925"/>
                <a:gd name="connsiteX33" fmla="*/ 1052513 w 3383757"/>
                <a:gd name="connsiteY33" fmla="*/ 504825 h 1685925"/>
                <a:gd name="connsiteX34" fmla="*/ 1052513 w 3383757"/>
                <a:gd name="connsiteY34" fmla="*/ 538162 h 1685925"/>
                <a:gd name="connsiteX35" fmla="*/ 1076325 w 3383757"/>
                <a:gd name="connsiteY35" fmla="*/ 538162 h 1685925"/>
                <a:gd name="connsiteX36" fmla="*/ 1076325 w 3383757"/>
                <a:gd name="connsiteY36" fmla="*/ 571500 h 1685925"/>
                <a:gd name="connsiteX37" fmla="*/ 1097757 w 3383757"/>
                <a:gd name="connsiteY37" fmla="*/ 571500 h 1685925"/>
                <a:gd name="connsiteX38" fmla="*/ 1097757 w 3383757"/>
                <a:gd name="connsiteY38" fmla="*/ 607218 h 1685925"/>
                <a:gd name="connsiteX39" fmla="*/ 1128713 w 3383757"/>
                <a:gd name="connsiteY39" fmla="*/ 607218 h 1685925"/>
                <a:gd name="connsiteX40" fmla="*/ 1128713 w 3383757"/>
                <a:gd name="connsiteY40" fmla="*/ 626268 h 1685925"/>
                <a:gd name="connsiteX41" fmla="*/ 1195388 w 3383757"/>
                <a:gd name="connsiteY41" fmla="*/ 626268 h 1685925"/>
                <a:gd name="connsiteX42" fmla="*/ 1195388 w 3383757"/>
                <a:gd name="connsiteY42" fmla="*/ 664368 h 1685925"/>
                <a:gd name="connsiteX43" fmla="*/ 1433513 w 3383757"/>
                <a:gd name="connsiteY43" fmla="*/ 664368 h 1685925"/>
                <a:gd name="connsiteX44" fmla="*/ 1433513 w 3383757"/>
                <a:gd name="connsiteY44" fmla="*/ 692943 h 1685925"/>
                <a:gd name="connsiteX45" fmla="*/ 1457325 w 3383757"/>
                <a:gd name="connsiteY45" fmla="*/ 692943 h 1685925"/>
                <a:gd name="connsiteX46" fmla="*/ 1457325 w 3383757"/>
                <a:gd name="connsiteY46" fmla="*/ 721518 h 1685925"/>
                <a:gd name="connsiteX47" fmla="*/ 1504950 w 3383757"/>
                <a:gd name="connsiteY47" fmla="*/ 721518 h 1685925"/>
                <a:gd name="connsiteX48" fmla="*/ 1504950 w 3383757"/>
                <a:gd name="connsiteY48" fmla="*/ 750093 h 1685925"/>
                <a:gd name="connsiteX49" fmla="*/ 1543050 w 3383757"/>
                <a:gd name="connsiteY49" fmla="*/ 750093 h 1685925"/>
                <a:gd name="connsiteX50" fmla="*/ 1543050 w 3383757"/>
                <a:gd name="connsiteY50" fmla="*/ 790575 h 1685925"/>
                <a:gd name="connsiteX51" fmla="*/ 1900238 w 3383757"/>
                <a:gd name="connsiteY51" fmla="*/ 790575 h 1685925"/>
                <a:gd name="connsiteX52" fmla="*/ 1900238 w 3383757"/>
                <a:gd name="connsiteY52" fmla="*/ 835818 h 1685925"/>
                <a:gd name="connsiteX53" fmla="*/ 2028825 w 3383757"/>
                <a:gd name="connsiteY53" fmla="*/ 835818 h 1685925"/>
                <a:gd name="connsiteX54" fmla="*/ 2028825 w 3383757"/>
                <a:gd name="connsiteY54" fmla="*/ 900112 h 1685925"/>
                <a:gd name="connsiteX55" fmla="*/ 2178844 w 3383757"/>
                <a:gd name="connsiteY55" fmla="*/ 900112 h 1685925"/>
                <a:gd name="connsiteX56" fmla="*/ 2178844 w 3383757"/>
                <a:gd name="connsiteY56" fmla="*/ 981075 h 1685925"/>
                <a:gd name="connsiteX57" fmla="*/ 2447925 w 3383757"/>
                <a:gd name="connsiteY57" fmla="*/ 981075 h 1685925"/>
                <a:gd name="connsiteX58" fmla="*/ 2447925 w 3383757"/>
                <a:gd name="connsiteY58" fmla="*/ 1085850 h 1685925"/>
                <a:gd name="connsiteX59" fmla="*/ 2762250 w 3383757"/>
                <a:gd name="connsiteY59" fmla="*/ 1085850 h 1685925"/>
                <a:gd name="connsiteX60" fmla="*/ 2762250 w 3383757"/>
                <a:gd name="connsiteY60" fmla="*/ 1259681 h 1685925"/>
                <a:gd name="connsiteX61" fmla="*/ 3109913 w 3383757"/>
                <a:gd name="connsiteY61" fmla="*/ 1259681 h 1685925"/>
                <a:gd name="connsiteX62" fmla="*/ 3109913 w 3383757"/>
                <a:gd name="connsiteY62" fmla="*/ 1685925 h 1685925"/>
                <a:gd name="connsiteX63" fmla="*/ 3383757 w 3383757"/>
                <a:gd name="connsiteY63" fmla="*/ 1685925 h 1685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383757" h="1685925">
                  <a:moveTo>
                    <a:pt x="0" y="0"/>
                  </a:moveTo>
                  <a:lnTo>
                    <a:pt x="259557" y="0"/>
                  </a:lnTo>
                  <a:lnTo>
                    <a:pt x="259557" y="33337"/>
                  </a:lnTo>
                  <a:lnTo>
                    <a:pt x="304800" y="33337"/>
                  </a:lnTo>
                  <a:lnTo>
                    <a:pt x="304800" y="59531"/>
                  </a:lnTo>
                  <a:lnTo>
                    <a:pt x="326232" y="59531"/>
                  </a:lnTo>
                  <a:lnTo>
                    <a:pt x="326232" y="92868"/>
                  </a:lnTo>
                  <a:lnTo>
                    <a:pt x="400050" y="92868"/>
                  </a:lnTo>
                  <a:lnTo>
                    <a:pt x="400050" y="126206"/>
                  </a:lnTo>
                  <a:lnTo>
                    <a:pt x="433388" y="126206"/>
                  </a:lnTo>
                  <a:lnTo>
                    <a:pt x="433388" y="150018"/>
                  </a:lnTo>
                  <a:lnTo>
                    <a:pt x="519113" y="150018"/>
                  </a:lnTo>
                  <a:lnTo>
                    <a:pt x="519113" y="180975"/>
                  </a:lnTo>
                  <a:lnTo>
                    <a:pt x="538163" y="180975"/>
                  </a:lnTo>
                  <a:lnTo>
                    <a:pt x="538163" y="214312"/>
                  </a:lnTo>
                  <a:lnTo>
                    <a:pt x="557213" y="214312"/>
                  </a:lnTo>
                  <a:lnTo>
                    <a:pt x="557213" y="235743"/>
                  </a:lnTo>
                  <a:lnTo>
                    <a:pt x="571500" y="235743"/>
                  </a:lnTo>
                  <a:lnTo>
                    <a:pt x="571500" y="269081"/>
                  </a:lnTo>
                  <a:lnTo>
                    <a:pt x="673894" y="269081"/>
                  </a:lnTo>
                  <a:lnTo>
                    <a:pt x="681038" y="333375"/>
                  </a:lnTo>
                  <a:lnTo>
                    <a:pt x="733425" y="333375"/>
                  </a:lnTo>
                  <a:lnTo>
                    <a:pt x="733425" y="359568"/>
                  </a:lnTo>
                  <a:lnTo>
                    <a:pt x="859632" y="359568"/>
                  </a:lnTo>
                  <a:lnTo>
                    <a:pt x="859632" y="392906"/>
                  </a:lnTo>
                  <a:lnTo>
                    <a:pt x="919163" y="392906"/>
                  </a:lnTo>
                  <a:lnTo>
                    <a:pt x="919163" y="419100"/>
                  </a:lnTo>
                  <a:lnTo>
                    <a:pt x="985838" y="419100"/>
                  </a:lnTo>
                  <a:lnTo>
                    <a:pt x="985838" y="447675"/>
                  </a:lnTo>
                  <a:lnTo>
                    <a:pt x="1002507" y="447675"/>
                  </a:lnTo>
                  <a:lnTo>
                    <a:pt x="1002507" y="478631"/>
                  </a:lnTo>
                  <a:lnTo>
                    <a:pt x="1023938" y="478631"/>
                  </a:lnTo>
                  <a:lnTo>
                    <a:pt x="1023938" y="504825"/>
                  </a:lnTo>
                  <a:lnTo>
                    <a:pt x="1052513" y="504825"/>
                  </a:lnTo>
                  <a:lnTo>
                    <a:pt x="1052513" y="538162"/>
                  </a:lnTo>
                  <a:lnTo>
                    <a:pt x="1076325" y="538162"/>
                  </a:lnTo>
                  <a:lnTo>
                    <a:pt x="1076325" y="571500"/>
                  </a:lnTo>
                  <a:lnTo>
                    <a:pt x="1097757" y="571500"/>
                  </a:lnTo>
                  <a:lnTo>
                    <a:pt x="1097757" y="607218"/>
                  </a:lnTo>
                  <a:lnTo>
                    <a:pt x="1128713" y="607218"/>
                  </a:lnTo>
                  <a:lnTo>
                    <a:pt x="1128713" y="626268"/>
                  </a:lnTo>
                  <a:lnTo>
                    <a:pt x="1195388" y="626268"/>
                  </a:lnTo>
                  <a:lnTo>
                    <a:pt x="1195388" y="664368"/>
                  </a:lnTo>
                  <a:lnTo>
                    <a:pt x="1433513" y="664368"/>
                  </a:lnTo>
                  <a:lnTo>
                    <a:pt x="1433513" y="692943"/>
                  </a:lnTo>
                  <a:lnTo>
                    <a:pt x="1457325" y="692943"/>
                  </a:lnTo>
                  <a:lnTo>
                    <a:pt x="1457325" y="721518"/>
                  </a:lnTo>
                  <a:lnTo>
                    <a:pt x="1504950" y="721518"/>
                  </a:lnTo>
                  <a:lnTo>
                    <a:pt x="1504950" y="750093"/>
                  </a:lnTo>
                  <a:lnTo>
                    <a:pt x="1543050" y="750093"/>
                  </a:lnTo>
                  <a:lnTo>
                    <a:pt x="1543050" y="790575"/>
                  </a:lnTo>
                  <a:lnTo>
                    <a:pt x="1900238" y="790575"/>
                  </a:lnTo>
                  <a:lnTo>
                    <a:pt x="1900238" y="835818"/>
                  </a:lnTo>
                  <a:lnTo>
                    <a:pt x="2028825" y="835818"/>
                  </a:lnTo>
                  <a:lnTo>
                    <a:pt x="2028825" y="900112"/>
                  </a:lnTo>
                  <a:lnTo>
                    <a:pt x="2178844" y="900112"/>
                  </a:lnTo>
                  <a:lnTo>
                    <a:pt x="2178844" y="981075"/>
                  </a:lnTo>
                  <a:lnTo>
                    <a:pt x="2447925" y="981075"/>
                  </a:lnTo>
                  <a:lnTo>
                    <a:pt x="2447925" y="1085850"/>
                  </a:lnTo>
                  <a:lnTo>
                    <a:pt x="2762250" y="1085850"/>
                  </a:lnTo>
                  <a:lnTo>
                    <a:pt x="2762250" y="1259681"/>
                  </a:lnTo>
                  <a:lnTo>
                    <a:pt x="3109913" y="1259681"/>
                  </a:lnTo>
                  <a:lnTo>
                    <a:pt x="3109913" y="1685925"/>
                  </a:lnTo>
                  <a:lnTo>
                    <a:pt x="3383757" y="1685925"/>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29303291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sz="half" idx="1"/>
          </p:nvPr>
        </p:nvSpPr>
        <p:spPr/>
        <p:txBody>
          <a:bodyPr/>
          <a:lstStyle/>
          <a:p>
            <a:r>
              <a:rPr lang="fr-FR" dirty="0"/>
              <a:t>Conclusion : étude positive </a:t>
            </a:r>
          </a:p>
          <a:p>
            <a:r>
              <a:rPr lang="fr-FR" dirty="0"/>
              <a:t> La séquence </a:t>
            </a:r>
            <a:r>
              <a:rPr lang="fr-FR" dirty="0" err="1"/>
              <a:t>mFOLFIRINOX</a:t>
            </a:r>
            <a:r>
              <a:rPr lang="fr-FR" dirty="0"/>
              <a:t> → RCT (5 </a:t>
            </a:r>
            <a:r>
              <a:rPr lang="fr-FR" dirty="0" err="1"/>
              <a:t>sem</a:t>
            </a:r>
            <a:r>
              <a:rPr lang="fr-FR" dirty="0"/>
              <a:t>) → CT </a:t>
            </a:r>
            <a:r>
              <a:rPr lang="fr-FR" dirty="0" err="1"/>
              <a:t>adj</a:t>
            </a:r>
            <a:r>
              <a:rPr lang="fr-FR" dirty="0"/>
              <a:t> (Folfox ou cape) :</a:t>
            </a:r>
          </a:p>
          <a:p>
            <a:pPr lvl="1"/>
            <a:r>
              <a:rPr lang="fr-FR" b="1" dirty="0"/>
              <a:t>Augmente la survie sans maladie à 3 ans : 75.7 vs 68.5%</a:t>
            </a:r>
          </a:p>
          <a:p>
            <a:pPr lvl="1"/>
            <a:r>
              <a:rPr lang="fr-FR" dirty="0"/>
              <a:t>Augmente le taux de chirurgie à visée curative : 100 vs 96.3%</a:t>
            </a:r>
          </a:p>
          <a:p>
            <a:pPr lvl="1"/>
            <a:r>
              <a:rPr lang="fr-FR" dirty="0"/>
              <a:t>Augmente le taux de réponse pathologique complète : 27.8 vs 12.1%</a:t>
            </a:r>
          </a:p>
          <a:p>
            <a:pPr lvl="1"/>
            <a:r>
              <a:rPr lang="fr-FR" dirty="0"/>
              <a:t>Augmente la survie sans métastase à 3 ans : 78.8 vs 71.7%</a:t>
            </a:r>
          </a:p>
          <a:p>
            <a:pPr lvl="1"/>
            <a:r>
              <a:rPr lang="fr-FR" dirty="0"/>
              <a:t>Pas de différence en rechute locale</a:t>
            </a:r>
          </a:p>
          <a:p>
            <a:pPr lvl="1"/>
            <a:r>
              <a:rPr lang="fr-FR" dirty="0"/>
              <a:t>Pas de différence de </a:t>
            </a:r>
            <a:r>
              <a:rPr lang="fr-FR" dirty="0" err="1"/>
              <a:t>QoL</a:t>
            </a:r>
            <a:endParaRPr lang="fr-FR" dirty="0"/>
          </a:p>
          <a:p>
            <a:pPr lvl="1"/>
            <a:r>
              <a:rPr lang="fr-FR" dirty="0"/>
              <a:t>Données de SG non matures</a:t>
            </a:r>
          </a:p>
        </p:txBody>
      </p:sp>
      <p:sp>
        <p:nvSpPr>
          <p:cNvPr id="4" name="ZoneTexte 3">
            <a:extLst>
              <a:ext uri="{FF2B5EF4-FFF2-40B4-BE49-F238E27FC236}">
                <a16:creationId xmlns:a16="http://schemas.microsoft.com/office/drawing/2014/main" id="{3674CD9C-D4D3-C247-AF66-C4B312358FC3}"/>
              </a:ext>
            </a:extLst>
          </p:cNvPr>
          <p:cNvSpPr txBox="1"/>
          <p:nvPr/>
        </p:nvSpPr>
        <p:spPr>
          <a:xfrm>
            <a:off x="-3048" y="4912668"/>
            <a:ext cx="2428870" cy="230832"/>
          </a:xfrm>
          <a:prstGeom prst="rect">
            <a:avLst/>
          </a:prstGeom>
          <a:noFill/>
        </p:spPr>
        <p:txBody>
          <a:bodyPr wrap="none" rtlCol="0">
            <a:spAutoFit/>
          </a:bodyPr>
          <a:lstStyle/>
          <a:p>
            <a:r>
              <a:rPr lang="fr-FR" sz="900" i="1" dirty="0">
                <a:solidFill>
                  <a:schemeClr val="tx1">
                    <a:lumMod val="50000"/>
                    <a:lumOff val="50000"/>
                  </a:schemeClr>
                </a:solidFill>
                <a:latin typeface="Arial" panose="020B0604020202020204" pitchFamily="34" charset="0"/>
              </a:rPr>
              <a:t>Thierry </a:t>
            </a:r>
            <a:r>
              <a:rPr lang="fr-FR" sz="900" i="1" dirty="0" err="1">
                <a:solidFill>
                  <a:schemeClr val="tx1">
                    <a:lumMod val="50000"/>
                    <a:lumOff val="50000"/>
                  </a:schemeClr>
                </a:solidFill>
                <a:latin typeface="Arial" panose="020B0604020202020204" pitchFamily="34" charset="0"/>
              </a:rPr>
              <a:t>Conroy</a:t>
            </a:r>
            <a:r>
              <a:rPr lang="fr-FR" sz="900" i="1" dirty="0">
                <a:solidFill>
                  <a:schemeClr val="tx1">
                    <a:lumMod val="50000"/>
                    <a:lumOff val="50000"/>
                  </a:schemeClr>
                </a:solidFill>
                <a:latin typeface="Arial" panose="020B0604020202020204" pitchFamily="34" charset="0"/>
              </a:rPr>
              <a:t> et al., ASCO2020, Abs 4007</a:t>
            </a:r>
          </a:p>
        </p:txBody>
      </p:sp>
      <p:sp>
        <p:nvSpPr>
          <p:cNvPr id="6" name="Titre 1"/>
          <p:cNvSpPr>
            <a:spLocks noGrp="1"/>
          </p:cNvSpPr>
          <p:nvPr>
            <p:ph type="title"/>
          </p:nvPr>
        </p:nvSpPr>
        <p:spPr>
          <a:xfrm>
            <a:off x="190500" y="0"/>
            <a:ext cx="7124700" cy="596560"/>
          </a:xfrm>
        </p:spPr>
        <p:txBody>
          <a:bodyPr>
            <a:noAutofit/>
          </a:bodyPr>
          <a:lstStyle/>
          <a:p>
            <a:r>
              <a:rPr lang="fr-FR" sz="2200" dirty="0"/>
              <a:t>Séquence néoadjuvante avec </a:t>
            </a:r>
            <a:r>
              <a:rPr lang="fr-FR" sz="2200" dirty="0" err="1"/>
              <a:t>mFOLFIRINOX</a:t>
            </a:r>
            <a:r>
              <a:rPr lang="fr-FR" sz="2200" dirty="0"/>
              <a:t> avant la RCT </a:t>
            </a:r>
            <a:br>
              <a:rPr lang="fr-FR" sz="2200" dirty="0"/>
            </a:br>
            <a:r>
              <a:rPr lang="fr-FR" sz="2200" b="1" dirty="0"/>
              <a:t>Etude PRODIGE 23</a:t>
            </a:r>
          </a:p>
        </p:txBody>
      </p:sp>
      <p:sp>
        <p:nvSpPr>
          <p:cNvPr id="5" name="ZoneTexte 4">
            <a:extLst>
              <a:ext uri="{FF2B5EF4-FFF2-40B4-BE49-F238E27FC236}">
                <a16:creationId xmlns:a16="http://schemas.microsoft.com/office/drawing/2014/main" id="{A97115CF-A456-4F39-BEEA-32C348F36888}"/>
              </a:ext>
            </a:extLst>
          </p:cNvPr>
          <p:cNvSpPr txBox="1"/>
          <p:nvPr/>
        </p:nvSpPr>
        <p:spPr>
          <a:xfrm>
            <a:off x="2425822" y="3862807"/>
            <a:ext cx="4122453" cy="355937"/>
          </a:xfrm>
          <a:prstGeom prst="roundRect">
            <a:avLst>
              <a:gd name="adj" fmla="val 18809"/>
            </a:avLst>
          </a:prstGeom>
          <a:ln>
            <a:solidFill>
              <a:srgbClr val="EC8014"/>
            </a:solidFill>
          </a:ln>
        </p:spPr>
        <p:style>
          <a:lnRef idx="2">
            <a:schemeClr val="accent1"/>
          </a:lnRef>
          <a:fillRef idx="1">
            <a:schemeClr val="lt1"/>
          </a:fillRef>
          <a:effectRef idx="0">
            <a:schemeClr val="accent1"/>
          </a:effectRef>
          <a:fontRef idx="minor">
            <a:schemeClr val="dk1"/>
          </a:fontRef>
        </p:style>
        <p:txBody>
          <a:bodyPr wrap="square" lIns="36000" tIns="36000" rIns="36000" bIns="36000" rtlCol="0">
            <a:spAutoFit/>
          </a:bodyPr>
          <a:lstStyle/>
          <a:p>
            <a:pPr algn="ctr">
              <a:spcBef>
                <a:spcPts val="600"/>
              </a:spcBef>
            </a:pPr>
            <a:r>
              <a:rPr lang="fr-FR" sz="1600" b="1" dirty="0">
                <a:solidFill>
                  <a:srgbClr val="002060"/>
                </a:solidFill>
                <a:latin typeface="Arial" panose="020B0604020202020204" pitchFamily="34" charset="0"/>
              </a:rPr>
              <a:t> Nouveau standard pour les T3-T4, N+ </a:t>
            </a:r>
          </a:p>
        </p:txBody>
      </p:sp>
    </p:spTree>
    <p:extLst>
      <p:ext uri="{BB962C8B-B14F-4D97-AF65-F5344CB8AC3E}">
        <p14:creationId xmlns:p14="http://schemas.microsoft.com/office/powerpoint/2010/main" val="8024704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Shape 195"/>
        <p:cNvGrpSpPr/>
        <p:nvPr/>
      </p:nvGrpSpPr>
      <p:grpSpPr>
        <a:xfrm>
          <a:off x="0" y="0"/>
          <a:ext cx="0" cy="0"/>
          <a:chOff x="0" y="0"/>
          <a:chExt cx="0" cy="0"/>
        </a:xfrm>
      </p:grpSpPr>
      <p:sp>
        <p:nvSpPr>
          <p:cNvPr id="196" name="Google Shape;196;p6"/>
          <p:cNvSpPr txBox="1">
            <a:spLocks noGrp="1"/>
          </p:cNvSpPr>
          <p:nvPr>
            <p:ph type="title"/>
          </p:nvPr>
        </p:nvSpPr>
        <p:spPr>
          <a:prstGeom prst="rect">
            <a:avLst/>
          </a:prstGeom>
          <a:noFill/>
          <a:ln>
            <a:noFill/>
          </a:ln>
        </p:spPr>
        <p:txBody>
          <a:bodyPr spcFirstLastPara="1" wrap="square" lIns="91425" tIns="45700" rIns="91425" bIns="45700" anchor="ctr" anchorCtr="0">
            <a:noAutofit/>
          </a:bodyPr>
          <a:lstStyle/>
          <a:p>
            <a:r>
              <a:rPr lang="fr-FR" sz="1800" dirty="0" err="1"/>
              <a:t>Atezolizmab</a:t>
            </a:r>
            <a:r>
              <a:rPr lang="fr-FR" sz="1800" dirty="0"/>
              <a:t> + </a:t>
            </a:r>
            <a:r>
              <a:rPr lang="fr-FR" sz="1800" dirty="0" err="1"/>
              <a:t>Bevacizumab</a:t>
            </a:r>
            <a:r>
              <a:rPr lang="fr-FR" sz="1800" dirty="0"/>
              <a:t> vs </a:t>
            </a:r>
            <a:r>
              <a:rPr lang="fr-FR" sz="1800" dirty="0" err="1"/>
              <a:t>Sorafenib</a:t>
            </a:r>
            <a:r>
              <a:rPr lang="fr-FR" sz="1800" dirty="0"/>
              <a:t> for </a:t>
            </a:r>
            <a:r>
              <a:rPr lang="fr-FR" sz="1800" dirty="0" err="1"/>
              <a:t>unresectable</a:t>
            </a:r>
            <a:r>
              <a:rPr lang="fr-FR" sz="1800" dirty="0"/>
              <a:t> </a:t>
            </a:r>
            <a:br>
              <a:rPr lang="fr-FR" sz="1800" dirty="0"/>
            </a:br>
            <a:r>
              <a:rPr lang="fr-FR" sz="1800" dirty="0" err="1"/>
              <a:t>Hepatocellular</a:t>
            </a:r>
            <a:r>
              <a:rPr lang="fr-FR" sz="1800" dirty="0"/>
              <a:t> </a:t>
            </a:r>
            <a:r>
              <a:rPr lang="fr-FR" sz="1800" dirty="0" err="1"/>
              <a:t>carcinoma</a:t>
            </a:r>
            <a:r>
              <a:rPr lang="fr-FR" sz="1800" dirty="0"/>
              <a:t> (HCC): </a:t>
            </a:r>
            <a:r>
              <a:rPr lang="fr-FR" sz="1800" dirty="0" err="1"/>
              <a:t>Results</a:t>
            </a:r>
            <a:r>
              <a:rPr lang="fr-FR" sz="1800" dirty="0"/>
              <a:t> </a:t>
            </a:r>
            <a:r>
              <a:rPr lang="fr-FR" sz="1800" dirty="0" err="1"/>
              <a:t>from</a:t>
            </a:r>
            <a:r>
              <a:rPr lang="fr-FR" sz="1800" dirty="0"/>
              <a:t> </a:t>
            </a:r>
            <a:r>
              <a:rPr lang="fr-FR" sz="1800" dirty="0" err="1"/>
              <a:t>older</a:t>
            </a:r>
            <a:r>
              <a:rPr lang="fr-FR" sz="1800" dirty="0"/>
              <a:t> </a:t>
            </a:r>
            <a:r>
              <a:rPr lang="fr-FR" sz="1800" dirty="0" err="1"/>
              <a:t>adults</a:t>
            </a:r>
            <a:r>
              <a:rPr lang="fr-FR" sz="1800" dirty="0"/>
              <a:t> </a:t>
            </a:r>
            <a:r>
              <a:rPr lang="fr-FR" sz="1800" dirty="0" err="1"/>
              <a:t>enrolled</a:t>
            </a:r>
            <a:r>
              <a:rPr lang="fr-FR" sz="1800" dirty="0"/>
              <a:t> in IMBrave150.</a:t>
            </a:r>
          </a:p>
        </p:txBody>
      </p:sp>
      <p:sp>
        <p:nvSpPr>
          <p:cNvPr id="2" name="Espace réservé du contenu 1">
            <a:extLst>
              <a:ext uri="{FF2B5EF4-FFF2-40B4-BE49-F238E27FC236}">
                <a16:creationId xmlns:a16="http://schemas.microsoft.com/office/drawing/2014/main" id="{689B4353-85AF-44DF-B3F8-E9B107507A07}"/>
              </a:ext>
            </a:extLst>
          </p:cNvPr>
          <p:cNvSpPr>
            <a:spLocks noGrp="1"/>
          </p:cNvSpPr>
          <p:nvPr>
            <p:ph sz="half" idx="1"/>
          </p:nvPr>
        </p:nvSpPr>
        <p:spPr/>
        <p:txBody>
          <a:bodyPr/>
          <a:lstStyle/>
          <a:p>
            <a:r>
              <a:rPr lang="fr-FR" dirty="0">
                <a:sym typeface="Calibri"/>
              </a:rPr>
              <a:t>Etude présentée lors WCGI 2020 </a:t>
            </a:r>
            <a:r>
              <a:rPr lang="fr-FR" b="0" dirty="0">
                <a:sym typeface="Calibri"/>
              </a:rPr>
              <a:t>(suite de l’ASCO GI chez personnes + 65ans)</a:t>
            </a:r>
            <a:endParaRPr lang="fr-FR" b="0" dirty="0">
              <a:sym typeface="Arial"/>
            </a:endParaRPr>
          </a:p>
        </p:txBody>
      </p:sp>
      <p:sp>
        <p:nvSpPr>
          <p:cNvPr id="5" name="ZoneTexte 4">
            <a:extLst>
              <a:ext uri="{FF2B5EF4-FFF2-40B4-BE49-F238E27FC236}">
                <a16:creationId xmlns:a16="http://schemas.microsoft.com/office/drawing/2014/main" id="{738A5DAC-8920-7844-93E7-5A7113F34B9B}"/>
              </a:ext>
            </a:extLst>
          </p:cNvPr>
          <p:cNvSpPr txBox="1"/>
          <p:nvPr/>
        </p:nvSpPr>
        <p:spPr>
          <a:xfrm>
            <a:off x="0" y="4912668"/>
            <a:ext cx="1947969"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Daneng</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Li et al., WCGI2020, O-8</a:t>
            </a:r>
          </a:p>
        </p:txBody>
      </p:sp>
      <p:sp>
        <p:nvSpPr>
          <p:cNvPr id="21" name="ZoneTexte 35">
            <a:extLst>
              <a:ext uri="{FF2B5EF4-FFF2-40B4-BE49-F238E27FC236}">
                <a16:creationId xmlns:a16="http://schemas.microsoft.com/office/drawing/2014/main" id="{005B4C3B-7229-487A-86F2-48F63943C1B4}"/>
              </a:ext>
            </a:extLst>
          </p:cNvPr>
          <p:cNvSpPr txBox="1"/>
          <p:nvPr/>
        </p:nvSpPr>
        <p:spPr>
          <a:xfrm rot="16200000">
            <a:off x="435319" y="2887983"/>
            <a:ext cx="1420531" cy="184666"/>
          </a:xfrm>
          <a:prstGeom prst="rect">
            <a:avLst/>
          </a:prstGeom>
          <a:solidFill>
            <a:schemeClr val="bg1"/>
          </a:solidFill>
        </p:spPr>
        <p:txBody>
          <a:bodyPr wrap="square" rtlCol="0">
            <a:spAutoFit/>
          </a:bodyPr>
          <a:lstStyle>
            <a:defPPr>
              <a:defRPr lang="fr-FR"/>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prstClr val="black"/>
                </a:solidFill>
                <a:effectLst/>
                <a:uLnTx/>
                <a:uFillTx/>
                <a:latin typeface="Calibri"/>
                <a:ea typeface="+mn-ea"/>
                <a:cs typeface="+mn-cs"/>
              </a:rPr>
              <a:t>Survécu (%)</a:t>
            </a:r>
          </a:p>
        </p:txBody>
      </p:sp>
      <p:grpSp>
        <p:nvGrpSpPr>
          <p:cNvPr id="23" name="Groupe 22">
            <a:extLst>
              <a:ext uri="{FF2B5EF4-FFF2-40B4-BE49-F238E27FC236}">
                <a16:creationId xmlns:a16="http://schemas.microsoft.com/office/drawing/2014/main" id="{8F947EFA-182F-4BBE-9EB1-E2C48C6D18D4}"/>
              </a:ext>
            </a:extLst>
          </p:cNvPr>
          <p:cNvGrpSpPr/>
          <p:nvPr/>
        </p:nvGrpSpPr>
        <p:grpSpPr>
          <a:xfrm>
            <a:off x="617763" y="1334184"/>
            <a:ext cx="7900194" cy="2667022"/>
            <a:chOff x="332469" y="1363734"/>
            <a:chExt cx="7900194" cy="2667022"/>
          </a:xfrm>
        </p:grpSpPr>
        <p:sp>
          <p:nvSpPr>
            <p:cNvPr id="33" name="Rectangle à coins arrondis 4">
              <a:extLst>
                <a:ext uri="{FF2B5EF4-FFF2-40B4-BE49-F238E27FC236}">
                  <a16:creationId xmlns:a16="http://schemas.microsoft.com/office/drawing/2014/main" id="{CD315FCD-9F42-42DE-8C5F-E673FA10279B}"/>
                </a:ext>
              </a:extLst>
            </p:cNvPr>
            <p:cNvSpPr/>
            <p:nvPr/>
          </p:nvSpPr>
          <p:spPr>
            <a:xfrm>
              <a:off x="332469" y="1515048"/>
              <a:ext cx="7900194" cy="2427987"/>
            </a:xfrm>
            <a:prstGeom prst="roundRect">
              <a:avLst>
                <a:gd name="adj" fmla="val 5248"/>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fr-FR"/>
              </a:defPPr>
              <a:lvl1pPr marL="0" algn="l" defTabSz="685800" rtl="0" eaLnBrk="1" latinLnBrk="0" hangingPunct="1">
                <a:defRPr sz="1350" kern="1200">
                  <a:solidFill>
                    <a:schemeClr val="lt1"/>
                  </a:solidFill>
                  <a:latin typeface="+mn-lt"/>
                  <a:ea typeface="+mn-ea"/>
                  <a:cs typeface="+mn-cs"/>
                </a:defRPr>
              </a:lvl1pPr>
              <a:lvl2pPr marL="342900" algn="l" defTabSz="685800" rtl="0" eaLnBrk="1" latinLnBrk="0" hangingPunct="1">
                <a:defRPr sz="1350" kern="1200">
                  <a:solidFill>
                    <a:schemeClr val="lt1"/>
                  </a:solidFill>
                  <a:latin typeface="+mn-lt"/>
                  <a:ea typeface="+mn-ea"/>
                  <a:cs typeface="+mn-cs"/>
                </a:defRPr>
              </a:lvl2pPr>
              <a:lvl3pPr marL="685800" algn="l" defTabSz="685800" rtl="0" eaLnBrk="1" latinLnBrk="0" hangingPunct="1">
                <a:defRPr sz="1350" kern="1200">
                  <a:solidFill>
                    <a:schemeClr val="lt1"/>
                  </a:solidFill>
                  <a:latin typeface="+mn-lt"/>
                  <a:ea typeface="+mn-ea"/>
                  <a:cs typeface="+mn-cs"/>
                </a:defRPr>
              </a:lvl3pPr>
              <a:lvl4pPr marL="1028700" algn="l" defTabSz="685800" rtl="0" eaLnBrk="1" latinLnBrk="0" hangingPunct="1">
                <a:defRPr sz="1350" kern="1200">
                  <a:solidFill>
                    <a:schemeClr val="lt1"/>
                  </a:solidFill>
                  <a:latin typeface="+mn-lt"/>
                  <a:ea typeface="+mn-ea"/>
                  <a:cs typeface="+mn-cs"/>
                </a:defRPr>
              </a:lvl4pPr>
              <a:lvl5pPr marL="1371600" algn="l" defTabSz="685800" rtl="0" eaLnBrk="1" latinLnBrk="0" hangingPunct="1">
                <a:defRPr sz="1350" kern="1200">
                  <a:solidFill>
                    <a:schemeClr val="lt1"/>
                  </a:solidFill>
                  <a:latin typeface="+mn-lt"/>
                  <a:ea typeface="+mn-ea"/>
                  <a:cs typeface="+mn-cs"/>
                </a:defRPr>
              </a:lvl5pPr>
              <a:lvl6pPr marL="1714500" algn="l" defTabSz="685800" rtl="0" eaLnBrk="1" latinLnBrk="0" hangingPunct="1">
                <a:defRPr sz="1350" kern="1200">
                  <a:solidFill>
                    <a:schemeClr val="lt1"/>
                  </a:solidFill>
                  <a:latin typeface="+mn-lt"/>
                  <a:ea typeface="+mn-ea"/>
                  <a:cs typeface="+mn-cs"/>
                </a:defRPr>
              </a:lvl6pPr>
              <a:lvl7pPr marL="2057400" algn="l" defTabSz="685800" rtl="0" eaLnBrk="1" latinLnBrk="0" hangingPunct="1">
                <a:defRPr sz="1350" kern="1200">
                  <a:solidFill>
                    <a:schemeClr val="lt1"/>
                  </a:solidFill>
                  <a:latin typeface="+mn-lt"/>
                  <a:ea typeface="+mn-ea"/>
                  <a:cs typeface="+mn-cs"/>
                </a:defRPr>
              </a:lvl7pPr>
              <a:lvl8pPr marL="2400300" algn="l" defTabSz="685800" rtl="0" eaLnBrk="1" latinLnBrk="0" hangingPunct="1">
                <a:defRPr sz="1350" kern="1200">
                  <a:solidFill>
                    <a:schemeClr val="lt1"/>
                  </a:solidFill>
                  <a:latin typeface="+mn-lt"/>
                  <a:ea typeface="+mn-ea"/>
                  <a:cs typeface="+mn-cs"/>
                </a:defRPr>
              </a:lvl8pPr>
              <a:lvl9pPr marL="2743200" algn="l" defTabSz="685800" rtl="0" eaLnBrk="1" latinLnBrk="0" hangingPunct="1">
                <a:defRPr sz="135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graphicFrame>
          <p:nvGraphicFramePr>
            <p:cNvPr id="34" name="Chart 16">
              <a:extLst>
                <a:ext uri="{FF2B5EF4-FFF2-40B4-BE49-F238E27FC236}">
                  <a16:creationId xmlns:a16="http://schemas.microsoft.com/office/drawing/2014/main" id="{114D087B-31B8-4CF7-9202-B54C7B8B9455}"/>
                </a:ext>
              </a:extLst>
            </p:cNvPr>
            <p:cNvGraphicFramePr/>
            <p:nvPr/>
          </p:nvGraphicFramePr>
          <p:xfrm>
            <a:off x="411076" y="1363734"/>
            <a:ext cx="4315408" cy="2667022"/>
          </p:xfrm>
          <a:graphic>
            <a:graphicData uri="http://schemas.openxmlformats.org/drawingml/2006/chart">
              <c:chart xmlns:c="http://schemas.openxmlformats.org/drawingml/2006/chart" xmlns:r="http://schemas.openxmlformats.org/officeDocument/2006/relationships" r:id="rId3"/>
            </a:graphicData>
          </a:graphic>
        </p:graphicFrame>
        <p:sp>
          <p:nvSpPr>
            <p:cNvPr id="35" name="ZoneTexte 39">
              <a:extLst>
                <a:ext uri="{FF2B5EF4-FFF2-40B4-BE49-F238E27FC236}">
                  <a16:creationId xmlns:a16="http://schemas.microsoft.com/office/drawing/2014/main" id="{3A9FE7A4-968A-4718-81EF-ABD73876E1FD}"/>
                </a:ext>
              </a:extLst>
            </p:cNvPr>
            <p:cNvSpPr txBox="1"/>
            <p:nvPr/>
          </p:nvSpPr>
          <p:spPr>
            <a:xfrm>
              <a:off x="506767" y="1376548"/>
              <a:ext cx="492443" cy="276999"/>
            </a:xfrm>
            <a:prstGeom prst="rect">
              <a:avLst/>
            </a:prstGeom>
            <a:solidFill>
              <a:schemeClr val="bg1"/>
            </a:solidFill>
          </p:spPr>
          <p:txBody>
            <a:bodyPr wrap="none" rtlCol="0">
              <a:spAutoFit/>
            </a:bodyPr>
            <a:lstStyle>
              <a:defPPr>
                <a:defRPr lang="fr-FR"/>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SSP</a:t>
              </a:r>
            </a:p>
          </p:txBody>
        </p:sp>
      </p:grpSp>
      <p:graphicFrame>
        <p:nvGraphicFramePr>
          <p:cNvPr id="24" name="Chart 16">
            <a:extLst>
              <a:ext uri="{FF2B5EF4-FFF2-40B4-BE49-F238E27FC236}">
                <a16:creationId xmlns:a16="http://schemas.microsoft.com/office/drawing/2014/main" id="{AE58006D-9B18-438C-8500-5F7E087EF69B}"/>
              </a:ext>
            </a:extLst>
          </p:cNvPr>
          <p:cNvGraphicFramePr/>
          <p:nvPr/>
        </p:nvGraphicFramePr>
        <p:xfrm>
          <a:off x="4889687" y="1334184"/>
          <a:ext cx="4165227" cy="2667022"/>
        </p:xfrm>
        <a:graphic>
          <a:graphicData uri="http://schemas.openxmlformats.org/drawingml/2006/chart">
            <c:chart xmlns:c="http://schemas.openxmlformats.org/drawingml/2006/chart" xmlns:r="http://schemas.openxmlformats.org/officeDocument/2006/relationships" r:id="rId4"/>
          </a:graphicData>
        </a:graphic>
      </p:graphicFrame>
      <p:sp>
        <p:nvSpPr>
          <p:cNvPr id="36" name="ZoneTexte 35">
            <a:extLst>
              <a:ext uri="{FF2B5EF4-FFF2-40B4-BE49-F238E27FC236}">
                <a16:creationId xmlns:a16="http://schemas.microsoft.com/office/drawing/2014/main" id="{5EA5C242-1086-427D-BE01-5B82A8200386}"/>
              </a:ext>
            </a:extLst>
          </p:cNvPr>
          <p:cNvSpPr txBox="1"/>
          <p:nvPr/>
        </p:nvSpPr>
        <p:spPr>
          <a:xfrm>
            <a:off x="2432676" y="4343898"/>
            <a:ext cx="5308869" cy="320275"/>
          </a:xfrm>
          <a:prstGeom prst="roundRect">
            <a:avLst/>
          </a:prstGeom>
          <a:ln>
            <a:solidFill>
              <a:srgbClr val="EC8014"/>
            </a:solidFill>
          </a:ln>
        </p:spPr>
        <p:style>
          <a:lnRef idx="2">
            <a:schemeClr val="accent1"/>
          </a:lnRef>
          <a:fillRef idx="1">
            <a:schemeClr val="lt1"/>
          </a:fillRef>
          <a:effectRef idx="0">
            <a:schemeClr val="accent1"/>
          </a:effectRef>
          <a:fontRef idx="minor">
            <a:schemeClr val="dk1"/>
          </a:fontRef>
        </p:style>
        <p:txBody>
          <a:bodyPr wrap="square" rtlCol="0" anchor="ctr">
            <a:noAutofit/>
          </a:bodyPr>
          <a:lstStyle/>
          <a:p>
            <a:pPr marL="101600" marR="0" lvl="0" indent="0" algn="ctr" defTabSz="6858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Le bénéfice en survie sans progression</a:t>
            </a:r>
            <a:r>
              <a:rPr lang="fr-FR" sz="1200" b="1" dirty="0">
                <a:solidFill>
                  <a:srgbClr val="002060"/>
                </a:solidFill>
                <a:latin typeface="Arial" panose="020B0604020202020204" pitchFamily="34" charset="0"/>
              </a:rPr>
              <a:t> </a:t>
            </a: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persiste quelque soit l’âge</a:t>
            </a:r>
          </a:p>
        </p:txBody>
      </p:sp>
      <p:graphicFrame>
        <p:nvGraphicFramePr>
          <p:cNvPr id="37" name="Tableau 36">
            <a:extLst>
              <a:ext uri="{FF2B5EF4-FFF2-40B4-BE49-F238E27FC236}">
                <a16:creationId xmlns:a16="http://schemas.microsoft.com/office/drawing/2014/main" id="{8C3607A6-9450-4773-8F49-B951BE8A9C4D}"/>
              </a:ext>
            </a:extLst>
          </p:cNvPr>
          <p:cNvGraphicFramePr>
            <a:graphicFrameLocks noGrp="1"/>
          </p:cNvGraphicFramePr>
          <p:nvPr>
            <p:extLst>
              <p:ext uri="{D42A27DB-BD31-4B8C-83A1-F6EECF244321}">
                <p14:modId xmlns:p14="http://schemas.microsoft.com/office/powerpoint/2010/main" val="857893864"/>
              </p:ext>
            </p:extLst>
          </p:nvPr>
        </p:nvGraphicFramePr>
        <p:xfrm>
          <a:off x="2167993" y="1609948"/>
          <a:ext cx="2026747" cy="545544"/>
        </p:xfrm>
        <a:graphic>
          <a:graphicData uri="http://schemas.openxmlformats.org/drawingml/2006/table">
            <a:tbl>
              <a:tblPr firstRow="1" bandRow="1">
                <a:tableStyleId>{7DF18680-E054-41AD-8BC1-D1AEF772440D}</a:tableStyleId>
              </a:tblPr>
              <a:tblGrid>
                <a:gridCol w="843555">
                  <a:extLst>
                    <a:ext uri="{9D8B030D-6E8A-4147-A177-3AD203B41FA5}">
                      <a16:colId xmlns:a16="http://schemas.microsoft.com/office/drawing/2014/main" val="1870953093"/>
                    </a:ext>
                  </a:extLst>
                </a:gridCol>
                <a:gridCol w="586381">
                  <a:extLst>
                    <a:ext uri="{9D8B030D-6E8A-4147-A177-3AD203B41FA5}">
                      <a16:colId xmlns:a16="http://schemas.microsoft.com/office/drawing/2014/main" val="4271808831"/>
                    </a:ext>
                  </a:extLst>
                </a:gridCol>
                <a:gridCol w="596811">
                  <a:extLst>
                    <a:ext uri="{9D8B030D-6E8A-4147-A177-3AD203B41FA5}">
                      <a16:colId xmlns:a16="http://schemas.microsoft.com/office/drawing/2014/main" val="1342409643"/>
                    </a:ext>
                  </a:extLst>
                </a:gridCol>
              </a:tblGrid>
              <a:tr h="166092">
                <a:tc>
                  <a:txBody>
                    <a:bodyPr/>
                    <a:lstStyle/>
                    <a:p>
                      <a:pPr algn="ctr"/>
                      <a:r>
                        <a:rPr lang="fr-FR" sz="700" dirty="0">
                          <a:solidFill>
                            <a:schemeClr val="bg1"/>
                          </a:solidFill>
                          <a:latin typeface="Arial" panose="020B0604020202020204" pitchFamily="34" charset="0"/>
                          <a:cs typeface="Arial" panose="020B0604020202020204" pitchFamily="34" charset="0"/>
                        </a:rPr>
                        <a:t>&gt;65ans</a:t>
                      </a:r>
                    </a:p>
                  </a:txBody>
                  <a:tcPr marL="36000" marR="36000" marT="0" marB="0" anchor="ctr"/>
                </a:tc>
                <a:tc>
                  <a:txBody>
                    <a:bodyPr/>
                    <a:lstStyle/>
                    <a:p>
                      <a:pPr algn="ctr"/>
                      <a:r>
                        <a:rPr lang="fr-FR" sz="700" b="1" dirty="0" err="1">
                          <a:solidFill>
                            <a:schemeClr val="bg1"/>
                          </a:solidFill>
                          <a:latin typeface="Arial" panose="020B0604020202020204" pitchFamily="34" charset="0"/>
                          <a:cs typeface="Arial" panose="020B0604020202020204" pitchFamily="34" charset="0"/>
                        </a:rPr>
                        <a:t>Atezo</a:t>
                      </a:r>
                      <a:r>
                        <a:rPr lang="fr-FR" sz="700" b="1" dirty="0">
                          <a:solidFill>
                            <a:schemeClr val="bg1"/>
                          </a:solidFill>
                          <a:latin typeface="Arial" panose="020B0604020202020204" pitchFamily="34" charset="0"/>
                          <a:cs typeface="Arial" panose="020B0604020202020204" pitchFamily="34" charset="0"/>
                        </a:rPr>
                        <a:t> + </a:t>
                      </a:r>
                      <a:r>
                        <a:rPr lang="fr-FR" sz="700" b="1" dirty="0" err="1">
                          <a:solidFill>
                            <a:schemeClr val="bg1"/>
                          </a:solidFill>
                          <a:latin typeface="Arial" panose="020B0604020202020204" pitchFamily="34" charset="0"/>
                          <a:cs typeface="Arial" panose="020B0604020202020204" pitchFamily="34" charset="0"/>
                        </a:rPr>
                        <a:t>Bev</a:t>
                      </a:r>
                      <a:br>
                        <a:rPr lang="fr-FR" sz="700" b="1" dirty="0">
                          <a:solidFill>
                            <a:schemeClr val="bg1"/>
                          </a:solidFill>
                          <a:latin typeface="Arial" panose="020B0604020202020204" pitchFamily="34" charset="0"/>
                          <a:cs typeface="Arial" panose="020B0604020202020204" pitchFamily="34" charset="0"/>
                        </a:rPr>
                      </a:br>
                      <a:r>
                        <a:rPr lang="fr-FR" sz="700" b="0" dirty="0">
                          <a:solidFill>
                            <a:schemeClr val="bg1"/>
                          </a:solidFill>
                          <a:latin typeface="Arial" panose="020B0604020202020204" pitchFamily="34" charset="0"/>
                          <a:cs typeface="Arial" panose="020B0604020202020204" pitchFamily="34" charset="0"/>
                        </a:rPr>
                        <a:t>(n=175)</a:t>
                      </a:r>
                    </a:p>
                  </a:txBody>
                  <a:tcPr marL="36000" marR="36000" marT="0" marB="0" anchor="ctr">
                    <a:solidFill>
                      <a:srgbClr val="C00000"/>
                    </a:solidFill>
                  </a:tcPr>
                </a:tc>
                <a:tc>
                  <a:txBody>
                    <a:bodyPr/>
                    <a:lstStyle/>
                    <a:p>
                      <a:pPr algn="ctr"/>
                      <a:r>
                        <a:rPr lang="fr-FR" sz="700" b="1" dirty="0" err="1">
                          <a:solidFill>
                            <a:schemeClr val="bg1"/>
                          </a:solidFill>
                          <a:latin typeface="Arial" panose="020B0604020202020204" pitchFamily="34" charset="0"/>
                          <a:cs typeface="Arial" panose="020B0604020202020204" pitchFamily="34" charset="0"/>
                        </a:rPr>
                        <a:t>Sorafenib</a:t>
                      </a:r>
                      <a:br>
                        <a:rPr lang="fr-FR" sz="700" b="1" dirty="0">
                          <a:solidFill>
                            <a:schemeClr val="bg1"/>
                          </a:solidFill>
                          <a:latin typeface="Arial" panose="020B0604020202020204" pitchFamily="34" charset="0"/>
                          <a:cs typeface="Arial" panose="020B0604020202020204" pitchFamily="34" charset="0"/>
                        </a:rPr>
                      </a:br>
                      <a:r>
                        <a:rPr lang="fr-FR" sz="700" b="0" dirty="0">
                          <a:solidFill>
                            <a:schemeClr val="bg1"/>
                          </a:solidFill>
                          <a:latin typeface="Arial" panose="020B0604020202020204" pitchFamily="34" charset="0"/>
                          <a:cs typeface="Arial" panose="020B0604020202020204" pitchFamily="34" charset="0"/>
                        </a:rPr>
                        <a:t>(n=74)</a:t>
                      </a:r>
                      <a:endParaRPr lang="fr-FR" sz="700" b="1" dirty="0">
                        <a:solidFill>
                          <a:schemeClr val="bg1"/>
                        </a:solidFill>
                        <a:latin typeface="Arial" panose="020B0604020202020204" pitchFamily="34" charset="0"/>
                        <a:cs typeface="Arial" panose="020B0604020202020204" pitchFamily="34" charset="0"/>
                      </a:endParaRPr>
                    </a:p>
                  </a:txBody>
                  <a:tcPr marL="36000" marR="36000" marT="0" marB="0" anchor="ctr">
                    <a:solidFill>
                      <a:schemeClr val="accent1"/>
                    </a:solidFill>
                  </a:tcPr>
                </a:tc>
                <a:extLst>
                  <a:ext uri="{0D108BD9-81ED-4DB2-BD59-A6C34878D82A}">
                    <a16:rowId xmlns:a16="http://schemas.microsoft.com/office/drawing/2014/main" val="1370725087"/>
                  </a:ext>
                </a:extLst>
              </a:tr>
              <a:tr h="166092">
                <a:tc>
                  <a:txBody>
                    <a:bodyPr/>
                    <a:lstStyle/>
                    <a:p>
                      <a:pPr algn="ctr"/>
                      <a:r>
                        <a:rPr lang="fr-FR" sz="700" b="1" dirty="0">
                          <a:solidFill>
                            <a:schemeClr val="tx1">
                              <a:lumMod val="75000"/>
                              <a:lumOff val="25000"/>
                            </a:schemeClr>
                          </a:solidFill>
                          <a:latin typeface="Arial" panose="020B0604020202020204" pitchFamily="34" charset="0"/>
                          <a:cs typeface="Arial" panose="020B0604020202020204" pitchFamily="34" charset="0"/>
                        </a:rPr>
                        <a:t>Médiane PFS, mo</a:t>
                      </a:r>
                    </a:p>
                  </a:txBody>
                  <a:tcPr marL="36000" marR="36000" marT="0" marB="0" anchor="ctr"/>
                </a:tc>
                <a:tc>
                  <a:txBody>
                    <a:bodyPr/>
                    <a:lstStyle/>
                    <a:p>
                      <a:pPr algn="ctr"/>
                      <a:r>
                        <a:rPr lang="fr-FR" sz="700" b="0" dirty="0">
                          <a:solidFill>
                            <a:schemeClr val="tx1">
                              <a:lumMod val="75000"/>
                              <a:lumOff val="25000"/>
                            </a:schemeClr>
                          </a:solidFill>
                          <a:latin typeface="Arial" panose="020B0604020202020204" pitchFamily="34" charset="0"/>
                          <a:cs typeface="Arial" panose="020B0604020202020204" pitchFamily="34" charset="0"/>
                        </a:rPr>
                        <a:t>6,7</a:t>
                      </a:r>
                    </a:p>
                  </a:txBody>
                  <a:tcPr marL="36000" marR="36000" marT="0" marB="0" anchor="ctr"/>
                </a:tc>
                <a:tc>
                  <a:txBody>
                    <a:bodyPr/>
                    <a:lstStyle/>
                    <a:p>
                      <a:pPr algn="ctr"/>
                      <a:r>
                        <a:rPr lang="fr-FR" sz="700" b="0" dirty="0">
                          <a:solidFill>
                            <a:schemeClr val="tx1">
                              <a:lumMod val="75000"/>
                              <a:lumOff val="25000"/>
                            </a:schemeClr>
                          </a:solidFill>
                          <a:latin typeface="Arial" panose="020B0604020202020204" pitchFamily="34" charset="0"/>
                          <a:cs typeface="Arial" panose="020B0604020202020204" pitchFamily="34" charset="0"/>
                        </a:rPr>
                        <a:t>2,9</a:t>
                      </a:r>
                    </a:p>
                  </a:txBody>
                  <a:tcPr marL="36000" marR="36000" marT="0" marB="0" anchor="ctr"/>
                </a:tc>
                <a:extLst>
                  <a:ext uri="{0D108BD9-81ED-4DB2-BD59-A6C34878D82A}">
                    <a16:rowId xmlns:a16="http://schemas.microsoft.com/office/drawing/2014/main" val="3383709909"/>
                  </a:ext>
                </a:extLst>
              </a:tr>
              <a:tr h="166092">
                <a:tc>
                  <a:txBody>
                    <a:bodyPr/>
                    <a:lstStyle/>
                    <a:p>
                      <a:pPr algn="ctr"/>
                      <a:r>
                        <a:rPr lang="fr-FR" sz="700" b="1" dirty="0">
                          <a:solidFill>
                            <a:schemeClr val="tx1">
                              <a:lumMod val="75000"/>
                              <a:lumOff val="25000"/>
                            </a:schemeClr>
                          </a:solidFill>
                          <a:latin typeface="Arial" panose="020B0604020202020204" pitchFamily="34" charset="0"/>
                          <a:cs typeface="Arial" panose="020B0604020202020204" pitchFamily="34" charset="0"/>
                        </a:rPr>
                        <a:t>HR</a:t>
                      </a:r>
                    </a:p>
                  </a:txBody>
                  <a:tcPr marL="36000" marR="36000" marT="0" marB="0" anchor="ctr"/>
                </a:tc>
                <a:tc gridSpan="2">
                  <a:txBody>
                    <a:bodyPr/>
                    <a:lstStyle/>
                    <a:p>
                      <a:pPr algn="ctr"/>
                      <a:r>
                        <a:rPr lang="fr-FR" sz="700" b="0" dirty="0">
                          <a:solidFill>
                            <a:schemeClr val="tx1">
                              <a:lumMod val="75000"/>
                              <a:lumOff val="25000"/>
                            </a:schemeClr>
                          </a:solidFill>
                          <a:latin typeface="Arial" panose="020B0604020202020204" pitchFamily="34" charset="0"/>
                          <a:cs typeface="Arial" panose="020B0604020202020204" pitchFamily="34" charset="0"/>
                        </a:rPr>
                        <a:t>0,50 (0,36-0,71)</a:t>
                      </a:r>
                      <a:endParaRPr lang="fr-FR" sz="700" b="0" baseline="3000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tc>
                <a:tc hMerge="1">
                  <a:txBody>
                    <a:bodyPr/>
                    <a:lstStyle/>
                    <a:p>
                      <a:endParaRPr lang="fr-FR" dirty="0">
                        <a:solidFill>
                          <a:srgbClr val="1F497D"/>
                        </a:solidFill>
                      </a:endParaRPr>
                    </a:p>
                  </a:txBody>
                  <a:tcPr>
                    <a:solidFill>
                      <a:schemeClr val="bg1"/>
                    </a:solidFill>
                  </a:tcPr>
                </a:tc>
                <a:extLst>
                  <a:ext uri="{0D108BD9-81ED-4DB2-BD59-A6C34878D82A}">
                    <a16:rowId xmlns:a16="http://schemas.microsoft.com/office/drawing/2014/main" val="190813827"/>
                  </a:ext>
                </a:extLst>
              </a:tr>
            </a:tbl>
          </a:graphicData>
        </a:graphic>
      </p:graphicFrame>
      <p:graphicFrame>
        <p:nvGraphicFramePr>
          <p:cNvPr id="38" name="Tableau 37">
            <a:extLst>
              <a:ext uri="{FF2B5EF4-FFF2-40B4-BE49-F238E27FC236}">
                <a16:creationId xmlns:a16="http://schemas.microsoft.com/office/drawing/2014/main" id="{1AE120C1-1CCF-41BE-84B7-3E8DB31D5594}"/>
              </a:ext>
            </a:extLst>
          </p:cNvPr>
          <p:cNvGraphicFramePr>
            <a:graphicFrameLocks noGrp="1"/>
          </p:cNvGraphicFramePr>
          <p:nvPr>
            <p:extLst>
              <p:ext uri="{D42A27DB-BD31-4B8C-83A1-F6EECF244321}">
                <p14:modId xmlns:p14="http://schemas.microsoft.com/office/powerpoint/2010/main" val="294387104"/>
              </p:ext>
            </p:extLst>
          </p:nvPr>
        </p:nvGraphicFramePr>
        <p:xfrm>
          <a:off x="6325192" y="1618769"/>
          <a:ext cx="2026747" cy="545544"/>
        </p:xfrm>
        <a:graphic>
          <a:graphicData uri="http://schemas.openxmlformats.org/drawingml/2006/table">
            <a:tbl>
              <a:tblPr firstRow="1" bandRow="1">
                <a:tableStyleId>{7DF18680-E054-41AD-8BC1-D1AEF772440D}</a:tableStyleId>
              </a:tblPr>
              <a:tblGrid>
                <a:gridCol w="843555">
                  <a:extLst>
                    <a:ext uri="{9D8B030D-6E8A-4147-A177-3AD203B41FA5}">
                      <a16:colId xmlns:a16="http://schemas.microsoft.com/office/drawing/2014/main" val="1870953093"/>
                    </a:ext>
                  </a:extLst>
                </a:gridCol>
                <a:gridCol w="586381">
                  <a:extLst>
                    <a:ext uri="{9D8B030D-6E8A-4147-A177-3AD203B41FA5}">
                      <a16:colId xmlns:a16="http://schemas.microsoft.com/office/drawing/2014/main" val="4271808831"/>
                    </a:ext>
                  </a:extLst>
                </a:gridCol>
                <a:gridCol w="596811">
                  <a:extLst>
                    <a:ext uri="{9D8B030D-6E8A-4147-A177-3AD203B41FA5}">
                      <a16:colId xmlns:a16="http://schemas.microsoft.com/office/drawing/2014/main" val="1342409643"/>
                    </a:ext>
                  </a:extLst>
                </a:gridCol>
              </a:tblGrid>
              <a:tr h="166092">
                <a:tc>
                  <a:txBody>
                    <a:bodyPr/>
                    <a:lstStyle/>
                    <a:p>
                      <a:pPr algn="ctr"/>
                      <a:r>
                        <a:rPr lang="fr-FR" sz="700" dirty="0">
                          <a:solidFill>
                            <a:schemeClr val="bg1"/>
                          </a:solidFill>
                          <a:latin typeface="Arial" panose="020B0604020202020204" pitchFamily="34" charset="0"/>
                          <a:cs typeface="Arial" panose="020B0604020202020204" pitchFamily="34" charset="0"/>
                        </a:rPr>
                        <a:t>&lt;65ans</a:t>
                      </a:r>
                    </a:p>
                  </a:txBody>
                  <a:tcPr marL="36000" marR="36000" marT="0" marB="0" anchor="ctr"/>
                </a:tc>
                <a:tc>
                  <a:txBody>
                    <a:bodyPr/>
                    <a:lstStyle/>
                    <a:p>
                      <a:pPr algn="ctr"/>
                      <a:r>
                        <a:rPr lang="fr-FR" sz="700" b="1" dirty="0" err="1">
                          <a:solidFill>
                            <a:schemeClr val="bg1"/>
                          </a:solidFill>
                          <a:latin typeface="Arial" panose="020B0604020202020204" pitchFamily="34" charset="0"/>
                          <a:cs typeface="Arial" panose="020B0604020202020204" pitchFamily="34" charset="0"/>
                        </a:rPr>
                        <a:t>Atezo</a:t>
                      </a:r>
                      <a:r>
                        <a:rPr lang="fr-FR" sz="700" b="1" dirty="0">
                          <a:solidFill>
                            <a:schemeClr val="bg1"/>
                          </a:solidFill>
                          <a:latin typeface="Arial" panose="020B0604020202020204" pitchFamily="34" charset="0"/>
                          <a:cs typeface="Arial" panose="020B0604020202020204" pitchFamily="34" charset="0"/>
                        </a:rPr>
                        <a:t> + </a:t>
                      </a:r>
                      <a:r>
                        <a:rPr lang="fr-FR" sz="700" b="1" dirty="0" err="1">
                          <a:solidFill>
                            <a:schemeClr val="bg1"/>
                          </a:solidFill>
                          <a:latin typeface="Arial" panose="020B0604020202020204" pitchFamily="34" charset="0"/>
                          <a:cs typeface="Arial" panose="020B0604020202020204" pitchFamily="34" charset="0"/>
                        </a:rPr>
                        <a:t>Bev</a:t>
                      </a:r>
                      <a:br>
                        <a:rPr lang="fr-FR" sz="700" b="1" dirty="0">
                          <a:solidFill>
                            <a:schemeClr val="bg1"/>
                          </a:solidFill>
                          <a:latin typeface="Arial" panose="020B0604020202020204" pitchFamily="34" charset="0"/>
                          <a:cs typeface="Arial" panose="020B0604020202020204" pitchFamily="34" charset="0"/>
                        </a:rPr>
                      </a:br>
                      <a:r>
                        <a:rPr lang="fr-FR" sz="700" b="0" dirty="0">
                          <a:solidFill>
                            <a:schemeClr val="bg1"/>
                          </a:solidFill>
                          <a:latin typeface="Arial" panose="020B0604020202020204" pitchFamily="34" charset="0"/>
                          <a:cs typeface="Arial" panose="020B0604020202020204" pitchFamily="34" charset="0"/>
                        </a:rPr>
                        <a:t>(n=161)</a:t>
                      </a:r>
                      <a:endParaRPr lang="fr-FR" sz="700" b="1" dirty="0">
                        <a:solidFill>
                          <a:schemeClr val="bg1"/>
                        </a:solidFill>
                        <a:latin typeface="Arial" panose="020B0604020202020204" pitchFamily="34" charset="0"/>
                        <a:cs typeface="Arial" panose="020B0604020202020204" pitchFamily="34" charset="0"/>
                      </a:endParaRPr>
                    </a:p>
                  </a:txBody>
                  <a:tcPr marL="36000" marR="36000" marT="0" marB="0" anchor="ctr">
                    <a:solidFill>
                      <a:srgbClr val="C00000"/>
                    </a:solidFill>
                  </a:tcPr>
                </a:tc>
                <a:tc>
                  <a:txBody>
                    <a:bodyPr/>
                    <a:lstStyle/>
                    <a:p>
                      <a:pPr algn="ctr"/>
                      <a:r>
                        <a:rPr lang="fr-FR" sz="700" b="1" dirty="0" err="1">
                          <a:solidFill>
                            <a:schemeClr val="bg1"/>
                          </a:solidFill>
                          <a:latin typeface="Arial" panose="020B0604020202020204" pitchFamily="34" charset="0"/>
                          <a:cs typeface="Arial" panose="020B0604020202020204" pitchFamily="34" charset="0"/>
                        </a:rPr>
                        <a:t>Sorafenib</a:t>
                      </a:r>
                      <a:br>
                        <a:rPr lang="fr-FR" sz="700" b="1" dirty="0">
                          <a:solidFill>
                            <a:schemeClr val="bg1"/>
                          </a:solidFill>
                          <a:latin typeface="Arial" panose="020B0604020202020204" pitchFamily="34" charset="0"/>
                          <a:cs typeface="Arial" panose="020B0604020202020204" pitchFamily="34" charset="0"/>
                        </a:rPr>
                      </a:br>
                      <a:r>
                        <a:rPr lang="fr-FR" sz="700" b="0" dirty="0">
                          <a:solidFill>
                            <a:schemeClr val="bg1"/>
                          </a:solidFill>
                          <a:latin typeface="Arial" panose="020B0604020202020204" pitchFamily="34" charset="0"/>
                          <a:cs typeface="Arial" panose="020B0604020202020204" pitchFamily="34" charset="0"/>
                        </a:rPr>
                        <a:t>(n=91)</a:t>
                      </a:r>
                      <a:endParaRPr lang="fr-FR" sz="700" b="1" dirty="0">
                        <a:solidFill>
                          <a:schemeClr val="bg1"/>
                        </a:solidFill>
                        <a:latin typeface="Arial" panose="020B0604020202020204" pitchFamily="34" charset="0"/>
                        <a:cs typeface="Arial" panose="020B0604020202020204" pitchFamily="34" charset="0"/>
                      </a:endParaRPr>
                    </a:p>
                  </a:txBody>
                  <a:tcPr marL="36000" marR="36000" marT="0" marB="0" anchor="ctr">
                    <a:solidFill>
                      <a:schemeClr val="accent1"/>
                    </a:solidFill>
                  </a:tcPr>
                </a:tc>
                <a:extLst>
                  <a:ext uri="{0D108BD9-81ED-4DB2-BD59-A6C34878D82A}">
                    <a16:rowId xmlns:a16="http://schemas.microsoft.com/office/drawing/2014/main" val="1370725087"/>
                  </a:ext>
                </a:extLst>
              </a:tr>
              <a:tr h="166092">
                <a:tc>
                  <a:txBody>
                    <a:bodyPr/>
                    <a:lstStyle/>
                    <a:p>
                      <a:pPr algn="ctr"/>
                      <a:r>
                        <a:rPr lang="fr-FR" sz="700" b="1" dirty="0">
                          <a:solidFill>
                            <a:schemeClr val="tx1">
                              <a:lumMod val="75000"/>
                              <a:lumOff val="25000"/>
                            </a:schemeClr>
                          </a:solidFill>
                          <a:latin typeface="Arial" panose="020B0604020202020204" pitchFamily="34" charset="0"/>
                          <a:cs typeface="Arial" panose="020B0604020202020204" pitchFamily="34" charset="0"/>
                        </a:rPr>
                        <a:t>Médiane PFS, mo</a:t>
                      </a:r>
                    </a:p>
                  </a:txBody>
                  <a:tcPr marL="36000" marR="36000" marT="0" marB="0" anchor="ctr"/>
                </a:tc>
                <a:tc>
                  <a:txBody>
                    <a:bodyPr/>
                    <a:lstStyle/>
                    <a:p>
                      <a:pPr algn="ctr"/>
                      <a:r>
                        <a:rPr lang="fr-FR" sz="700" b="0" dirty="0">
                          <a:solidFill>
                            <a:schemeClr val="tx1">
                              <a:lumMod val="75000"/>
                              <a:lumOff val="25000"/>
                            </a:schemeClr>
                          </a:solidFill>
                          <a:latin typeface="Arial" panose="020B0604020202020204" pitchFamily="34" charset="0"/>
                          <a:cs typeface="Arial" panose="020B0604020202020204" pitchFamily="34" charset="0"/>
                        </a:rPr>
                        <a:t>NE</a:t>
                      </a:r>
                    </a:p>
                  </a:txBody>
                  <a:tcPr marL="36000" marR="36000" marT="0" marB="0" anchor="ctr"/>
                </a:tc>
                <a:tc>
                  <a:txBody>
                    <a:bodyPr/>
                    <a:lstStyle/>
                    <a:p>
                      <a:pPr algn="ctr"/>
                      <a:r>
                        <a:rPr lang="fr-FR" sz="700" b="0" dirty="0">
                          <a:solidFill>
                            <a:schemeClr val="tx1">
                              <a:lumMod val="75000"/>
                              <a:lumOff val="25000"/>
                            </a:schemeClr>
                          </a:solidFill>
                          <a:latin typeface="Arial" panose="020B0604020202020204" pitchFamily="34" charset="0"/>
                          <a:cs typeface="Arial" panose="020B0604020202020204" pitchFamily="34" charset="0"/>
                        </a:rPr>
                        <a:t>14,9</a:t>
                      </a:r>
                    </a:p>
                  </a:txBody>
                  <a:tcPr marL="36000" marR="36000" marT="0" marB="0" anchor="ctr"/>
                </a:tc>
                <a:extLst>
                  <a:ext uri="{0D108BD9-81ED-4DB2-BD59-A6C34878D82A}">
                    <a16:rowId xmlns:a16="http://schemas.microsoft.com/office/drawing/2014/main" val="3383709909"/>
                  </a:ext>
                </a:extLst>
              </a:tr>
              <a:tr h="166092">
                <a:tc>
                  <a:txBody>
                    <a:bodyPr/>
                    <a:lstStyle/>
                    <a:p>
                      <a:pPr algn="ctr"/>
                      <a:r>
                        <a:rPr lang="fr-FR" sz="700" b="1" dirty="0">
                          <a:solidFill>
                            <a:schemeClr val="tx1">
                              <a:lumMod val="75000"/>
                              <a:lumOff val="25000"/>
                            </a:schemeClr>
                          </a:solidFill>
                          <a:latin typeface="Arial" panose="020B0604020202020204" pitchFamily="34" charset="0"/>
                          <a:cs typeface="Arial" panose="020B0604020202020204" pitchFamily="34" charset="0"/>
                        </a:rPr>
                        <a:t>HR</a:t>
                      </a:r>
                    </a:p>
                  </a:txBody>
                  <a:tcPr marL="36000" marR="36000" marT="0" marB="0" anchor="ctr"/>
                </a:tc>
                <a:tc gridSpan="2">
                  <a:txBody>
                    <a:bodyPr/>
                    <a:lstStyle/>
                    <a:p>
                      <a:pPr algn="ctr"/>
                      <a:r>
                        <a:rPr lang="fr-FR" sz="700" b="0" dirty="0">
                          <a:solidFill>
                            <a:schemeClr val="tx1">
                              <a:lumMod val="75000"/>
                              <a:lumOff val="25000"/>
                            </a:schemeClr>
                          </a:solidFill>
                          <a:latin typeface="Arial" panose="020B0604020202020204" pitchFamily="34" charset="0"/>
                          <a:cs typeface="Arial" panose="020B0604020202020204" pitchFamily="34" charset="0"/>
                        </a:rPr>
                        <a:t>0,63 (0,45-0,89)</a:t>
                      </a:r>
                      <a:endParaRPr lang="fr-FR" sz="700" b="0" baseline="3000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tc>
                <a:tc hMerge="1">
                  <a:txBody>
                    <a:bodyPr/>
                    <a:lstStyle/>
                    <a:p>
                      <a:endParaRPr lang="fr-FR" dirty="0">
                        <a:solidFill>
                          <a:srgbClr val="1F497D"/>
                        </a:solidFill>
                      </a:endParaRPr>
                    </a:p>
                  </a:txBody>
                  <a:tcPr>
                    <a:solidFill>
                      <a:schemeClr val="bg1"/>
                    </a:solidFill>
                  </a:tcPr>
                </a:tc>
                <a:extLst>
                  <a:ext uri="{0D108BD9-81ED-4DB2-BD59-A6C34878D82A}">
                    <a16:rowId xmlns:a16="http://schemas.microsoft.com/office/drawing/2014/main" val="190813827"/>
                  </a:ext>
                </a:extLst>
              </a:tr>
            </a:tbl>
          </a:graphicData>
        </a:graphic>
      </p:graphicFrame>
      <p:grpSp>
        <p:nvGrpSpPr>
          <p:cNvPr id="6" name="Groupe 5">
            <a:extLst>
              <a:ext uri="{FF2B5EF4-FFF2-40B4-BE49-F238E27FC236}">
                <a16:creationId xmlns:a16="http://schemas.microsoft.com/office/drawing/2014/main" id="{948697D2-53B7-48F3-B68F-B009086087D6}"/>
              </a:ext>
            </a:extLst>
          </p:cNvPr>
          <p:cNvGrpSpPr/>
          <p:nvPr/>
        </p:nvGrpSpPr>
        <p:grpSpPr>
          <a:xfrm>
            <a:off x="1246908" y="1735507"/>
            <a:ext cx="2926986" cy="1763457"/>
            <a:chOff x="285750" y="1038225"/>
            <a:chExt cx="3862388" cy="2676525"/>
          </a:xfrm>
        </p:grpSpPr>
        <p:sp>
          <p:nvSpPr>
            <p:cNvPr id="3" name="Forme libre : forme 2">
              <a:extLst>
                <a:ext uri="{FF2B5EF4-FFF2-40B4-BE49-F238E27FC236}">
                  <a16:creationId xmlns:a16="http://schemas.microsoft.com/office/drawing/2014/main" id="{90ECB155-902A-42A8-90B5-40D31EDF0C05}"/>
                </a:ext>
              </a:extLst>
            </p:cNvPr>
            <p:cNvSpPr/>
            <p:nvPr/>
          </p:nvSpPr>
          <p:spPr>
            <a:xfrm>
              <a:off x="288131" y="1038225"/>
              <a:ext cx="3860007" cy="1974056"/>
            </a:xfrm>
            <a:custGeom>
              <a:avLst/>
              <a:gdLst>
                <a:gd name="connsiteX0" fmla="*/ 0 w 3860007"/>
                <a:gd name="connsiteY0" fmla="*/ 0 h 1974056"/>
                <a:gd name="connsiteX1" fmla="*/ 180975 w 3860007"/>
                <a:gd name="connsiteY1" fmla="*/ 0 h 1974056"/>
                <a:gd name="connsiteX2" fmla="*/ 180975 w 3860007"/>
                <a:gd name="connsiteY2" fmla="*/ 16669 h 1974056"/>
                <a:gd name="connsiteX3" fmla="*/ 211932 w 3860007"/>
                <a:gd name="connsiteY3" fmla="*/ 16669 h 1974056"/>
                <a:gd name="connsiteX4" fmla="*/ 211932 w 3860007"/>
                <a:gd name="connsiteY4" fmla="*/ 78581 h 1974056"/>
                <a:gd name="connsiteX5" fmla="*/ 283369 w 3860007"/>
                <a:gd name="connsiteY5" fmla="*/ 78581 h 1974056"/>
                <a:gd name="connsiteX6" fmla="*/ 283369 w 3860007"/>
                <a:gd name="connsiteY6" fmla="*/ 102394 h 1974056"/>
                <a:gd name="connsiteX7" fmla="*/ 323850 w 3860007"/>
                <a:gd name="connsiteY7" fmla="*/ 102394 h 1974056"/>
                <a:gd name="connsiteX8" fmla="*/ 323850 w 3860007"/>
                <a:gd name="connsiteY8" fmla="*/ 135731 h 1974056"/>
                <a:gd name="connsiteX9" fmla="*/ 347663 w 3860007"/>
                <a:gd name="connsiteY9" fmla="*/ 178594 h 1974056"/>
                <a:gd name="connsiteX10" fmla="*/ 357188 w 3860007"/>
                <a:gd name="connsiteY10" fmla="*/ 273844 h 1974056"/>
                <a:gd name="connsiteX11" fmla="*/ 369094 w 3860007"/>
                <a:gd name="connsiteY11" fmla="*/ 350044 h 1974056"/>
                <a:gd name="connsiteX12" fmla="*/ 369094 w 3860007"/>
                <a:gd name="connsiteY12" fmla="*/ 423863 h 1974056"/>
                <a:gd name="connsiteX13" fmla="*/ 411957 w 3860007"/>
                <a:gd name="connsiteY13" fmla="*/ 483394 h 1974056"/>
                <a:gd name="connsiteX14" fmla="*/ 538163 w 3860007"/>
                <a:gd name="connsiteY14" fmla="*/ 483394 h 1974056"/>
                <a:gd name="connsiteX15" fmla="*/ 538163 w 3860007"/>
                <a:gd name="connsiteY15" fmla="*/ 526256 h 1974056"/>
                <a:gd name="connsiteX16" fmla="*/ 683419 w 3860007"/>
                <a:gd name="connsiteY16" fmla="*/ 526256 h 1974056"/>
                <a:gd name="connsiteX17" fmla="*/ 683419 w 3860007"/>
                <a:gd name="connsiteY17" fmla="*/ 542925 h 1974056"/>
                <a:gd name="connsiteX18" fmla="*/ 704850 w 3860007"/>
                <a:gd name="connsiteY18" fmla="*/ 571500 h 1974056"/>
                <a:gd name="connsiteX19" fmla="*/ 738188 w 3860007"/>
                <a:gd name="connsiteY19" fmla="*/ 623888 h 1974056"/>
                <a:gd name="connsiteX20" fmla="*/ 738188 w 3860007"/>
                <a:gd name="connsiteY20" fmla="*/ 692944 h 1974056"/>
                <a:gd name="connsiteX21" fmla="*/ 769144 w 3860007"/>
                <a:gd name="connsiteY21" fmla="*/ 692944 h 1974056"/>
                <a:gd name="connsiteX22" fmla="*/ 769144 w 3860007"/>
                <a:gd name="connsiteY22" fmla="*/ 723900 h 1974056"/>
                <a:gd name="connsiteX23" fmla="*/ 807244 w 3860007"/>
                <a:gd name="connsiteY23" fmla="*/ 723900 h 1974056"/>
                <a:gd name="connsiteX24" fmla="*/ 807244 w 3860007"/>
                <a:gd name="connsiteY24" fmla="*/ 762000 h 1974056"/>
                <a:gd name="connsiteX25" fmla="*/ 852488 w 3860007"/>
                <a:gd name="connsiteY25" fmla="*/ 762000 h 1974056"/>
                <a:gd name="connsiteX26" fmla="*/ 852488 w 3860007"/>
                <a:gd name="connsiteY26" fmla="*/ 781050 h 1974056"/>
                <a:gd name="connsiteX27" fmla="*/ 902494 w 3860007"/>
                <a:gd name="connsiteY27" fmla="*/ 781050 h 1974056"/>
                <a:gd name="connsiteX28" fmla="*/ 902494 w 3860007"/>
                <a:gd name="connsiteY28" fmla="*/ 802481 h 1974056"/>
                <a:gd name="connsiteX29" fmla="*/ 1038225 w 3860007"/>
                <a:gd name="connsiteY29" fmla="*/ 802481 h 1974056"/>
                <a:gd name="connsiteX30" fmla="*/ 1038225 w 3860007"/>
                <a:gd name="connsiteY30" fmla="*/ 864394 h 1974056"/>
                <a:gd name="connsiteX31" fmla="*/ 1088232 w 3860007"/>
                <a:gd name="connsiteY31" fmla="*/ 864394 h 1974056"/>
                <a:gd name="connsiteX32" fmla="*/ 1088232 w 3860007"/>
                <a:gd name="connsiteY32" fmla="*/ 978694 h 1974056"/>
                <a:gd name="connsiteX33" fmla="*/ 1135857 w 3860007"/>
                <a:gd name="connsiteY33" fmla="*/ 1023938 h 1974056"/>
                <a:gd name="connsiteX34" fmla="*/ 1135857 w 3860007"/>
                <a:gd name="connsiteY34" fmla="*/ 1064419 h 1974056"/>
                <a:gd name="connsiteX35" fmla="*/ 1190625 w 3860007"/>
                <a:gd name="connsiteY35" fmla="*/ 1064419 h 1974056"/>
                <a:gd name="connsiteX36" fmla="*/ 1190625 w 3860007"/>
                <a:gd name="connsiteY36" fmla="*/ 1083469 h 1974056"/>
                <a:gd name="connsiteX37" fmla="*/ 1309688 w 3860007"/>
                <a:gd name="connsiteY37" fmla="*/ 1083469 h 1974056"/>
                <a:gd name="connsiteX38" fmla="*/ 1407319 w 3860007"/>
                <a:gd name="connsiteY38" fmla="*/ 1107281 h 1974056"/>
                <a:gd name="connsiteX39" fmla="*/ 1452563 w 3860007"/>
                <a:gd name="connsiteY39" fmla="*/ 1150144 h 1974056"/>
                <a:gd name="connsiteX40" fmla="*/ 1452563 w 3860007"/>
                <a:gd name="connsiteY40" fmla="*/ 1250156 h 1974056"/>
                <a:gd name="connsiteX41" fmla="*/ 1504950 w 3860007"/>
                <a:gd name="connsiteY41" fmla="*/ 1250156 h 1974056"/>
                <a:gd name="connsiteX42" fmla="*/ 1609725 w 3860007"/>
                <a:gd name="connsiteY42" fmla="*/ 1319213 h 1974056"/>
                <a:gd name="connsiteX43" fmla="*/ 1707357 w 3860007"/>
                <a:gd name="connsiteY43" fmla="*/ 1319213 h 1974056"/>
                <a:gd name="connsiteX44" fmla="*/ 1707357 w 3860007"/>
                <a:gd name="connsiteY44" fmla="*/ 1345406 h 1974056"/>
                <a:gd name="connsiteX45" fmla="*/ 1774032 w 3860007"/>
                <a:gd name="connsiteY45" fmla="*/ 1345406 h 1974056"/>
                <a:gd name="connsiteX46" fmla="*/ 1774032 w 3860007"/>
                <a:gd name="connsiteY46" fmla="*/ 1385888 h 1974056"/>
                <a:gd name="connsiteX47" fmla="*/ 1795463 w 3860007"/>
                <a:gd name="connsiteY47" fmla="*/ 1385888 h 1974056"/>
                <a:gd name="connsiteX48" fmla="*/ 1795463 w 3860007"/>
                <a:gd name="connsiteY48" fmla="*/ 1435894 h 1974056"/>
                <a:gd name="connsiteX49" fmla="*/ 1835944 w 3860007"/>
                <a:gd name="connsiteY49" fmla="*/ 1435894 h 1974056"/>
                <a:gd name="connsiteX50" fmla="*/ 1835944 w 3860007"/>
                <a:gd name="connsiteY50" fmla="*/ 1488281 h 1974056"/>
                <a:gd name="connsiteX51" fmla="*/ 1859757 w 3860007"/>
                <a:gd name="connsiteY51" fmla="*/ 1488281 h 1974056"/>
                <a:gd name="connsiteX52" fmla="*/ 1895475 w 3860007"/>
                <a:gd name="connsiteY52" fmla="*/ 1585913 h 1974056"/>
                <a:gd name="connsiteX53" fmla="*/ 2152650 w 3860007"/>
                <a:gd name="connsiteY53" fmla="*/ 1585913 h 1974056"/>
                <a:gd name="connsiteX54" fmla="*/ 2152650 w 3860007"/>
                <a:gd name="connsiteY54" fmla="*/ 1609725 h 1974056"/>
                <a:gd name="connsiteX55" fmla="*/ 2247900 w 3860007"/>
                <a:gd name="connsiteY55" fmla="*/ 1609725 h 1974056"/>
                <a:gd name="connsiteX56" fmla="*/ 2247900 w 3860007"/>
                <a:gd name="connsiteY56" fmla="*/ 1635919 h 1974056"/>
                <a:gd name="connsiteX57" fmla="*/ 2269332 w 3860007"/>
                <a:gd name="connsiteY57" fmla="*/ 1635919 h 1974056"/>
                <a:gd name="connsiteX58" fmla="*/ 2269332 w 3860007"/>
                <a:gd name="connsiteY58" fmla="*/ 1671638 h 1974056"/>
                <a:gd name="connsiteX59" fmla="*/ 2314575 w 3860007"/>
                <a:gd name="connsiteY59" fmla="*/ 1671638 h 1974056"/>
                <a:gd name="connsiteX60" fmla="*/ 2314575 w 3860007"/>
                <a:gd name="connsiteY60" fmla="*/ 1688306 h 1974056"/>
                <a:gd name="connsiteX61" fmla="*/ 2471738 w 3860007"/>
                <a:gd name="connsiteY61" fmla="*/ 1688306 h 1974056"/>
                <a:gd name="connsiteX62" fmla="*/ 2471738 w 3860007"/>
                <a:gd name="connsiteY62" fmla="*/ 1724025 h 1974056"/>
                <a:gd name="connsiteX63" fmla="*/ 2490788 w 3860007"/>
                <a:gd name="connsiteY63" fmla="*/ 1724025 h 1974056"/>
                <a:gd name="connsiteX64" fmla="*/ 2490788 w 3860007"/>
                <a:gd name="connsiteY64" fmla="*/ 1745456 h 1974056"/>
                <a:gd name="connsiteX65" fmla="*/ 2519363 w 3860007"/>
                <a:gd name="connsiteY65" fmla="*/ 1745456 h 1974056"/>
                <a:gd name="connsiteX66" fmla="*/ 2519363 w 3860007"/>
                <a:gd name="connsiteY66" fmla="*/ 1774031 h 1974056"/>
                <a:gd name="connsiteX67" fmla="*/ 2550319 w 3860007"/>
                <a:gd name="connsiteY67" fmla="*/ 1774031 h 1974056"/>
                <a:gd name="connsiteX68" fmla="*/ 2550319 w 3860007"/>
                <a:gd name="connsiteY68" fmla="*/ 1797844 h 1974056"/>
                <a:gd name="connsiteX69" fmla="*/ 2590800 w 3860007"/>
                <a:gd name="connsiteY69" fmla="*/ 1797844 h 1974056"/>
                <a:gd name="connsiteX70" fmla="*/ 2590800 w 3860007"/>
                <a:gd name="connsiteY70" fmla="*/ 1833563 h 1974056"/>
                <a:gd name="connsiteX71" fmla="*/ 2702719 w 3860007"/>
                <a:gd name="connsiteY71" fmla="*/ 1833563 h 1974056"/>
                <a:gd name="connsiteX72" fmla="*/ 2702719 w 3860007"/>
                <a:gd name="connsiteY72" fmla="*/ 1854994 h 1974056"/>
                <a:gd name="connsiteX73" fmla="*/ 3376613 w 3860007"/>
                <a:gd name="connsiteY73" fmla="*/ 1854994 h 1974056"/>
                <a:gd name="connsiteX74" fmla="*/ 3376613 w 3860007"/>
                <a:gd name="connsiteY74" fmla="*/ 1974056 h 1974056"/>
                <a:gd name="connsiteX75" fmla="*/ 3860007 w 3860007"/>
                <a:gd name="connsiteY75" fmla="*/ 1974056 h 1974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860007" h="1974056">
                  <a:moveTo>
                    <a:pt x="0" y="0"/>
                  </a:moveTo>
                  <a:lnTo>
                    <a:pt x="180975" y="0"/>
                  </a:lnTo>
                  <a:lnTo>
                    <a:pt x="180975" y="16669"/>
                  </a:lnTo>
                  <a:lnTo>
                    <a:pt x="211932" y="16669"/>
                  </a:lnTo>
                  <a:lnTo>
                    <a:pt x="211932" y="78581"/>
                  </a:lnTo>
                  <a:lnTo>
                    <a:pt x="283369" y="78581"/>
                  </a:lnTo>
                  <a:lnTo>
                    <a:pt x="283369" y="102394"/>
                  </a:lnTo>
                  <a:lnTo>
                    <a:pt x="323850" y="102394"/>
                  </a:lnTo>
                  <a:lnTo>
                    <a:pt x="323850" y="135731"/>
                  </a:lnTo>
                  <a:lnTo>
                    <a:pt x="347663" y="178594"/>
                  </a:lnTo>
                  <a:lnTo>
                    <a:pt x="357188" y="273844"/>
                  </a:lnTo>
                  <a:lnTo>
                    <a:pt x="369094" y="350044"/>
                  </a:lnTo>
                  <a:lnTo>
                    <a:pt x="369094" y="423863"/>
                  </a:lnTo>
                  <a:lnTo>
                    <a:pt x="411957" y="483394"/>
                  </a:lnTo>
                  <a:lnTo>
                    <a:pt x="538163" y="483394"/>
                  </a:lnTo>
                  <a:lnTo>
                    <a:pt x="538163" y="526256"/>
                  </a:lnTo>
                  <a:lnTo>
                    <a:pt x="683419" y="526256"/>
                  </a:lnTo>
                  <a:lnTo>
                    <a:pt x="683419" y="542925"/>
                  </a:lnTo>
                  <a:lnTo>
                    <a:pt x="704850" y="571500"/>
                  </a:lnTo>
                  <a:lnTo>
                    <a:pt x="738188" y="623888"/>
                  </a:lnTo>
                  <a:lnTo>
                    <a:pt x="738188" y="692944"/>
                  </a:lnTo>
                  <a:lnTo>
                    <a:pt x="769144" y="692944"/>
                  </a:lnTo>
                  <a:lnTo>
                    <a:pt x="769144" y="723900"/>
                  </a:lnTo>
                  <a:lnTo>
                    <a:pt x="807244" y="723900"/>
                  </a:lnTo>
                  <a:lnTo>
                    <a:pt x="807244" y="762000"/>
                  </a:lnTo>
                  <a:lnTo>
                    <a:pt x="852488" y="762000"/>
                  </a:lnTo>
                  <a:lnTo>
                    <a:pt x="852488" y="781050"/>
                  </a:lnTo>
                  <a:lnTo>
                    <a:pt x="902494" y="781050"/>
                  </a:lnTo>
                  <a:lnTo>
                    <a:pt x="902494" y="802481"/>
                  </a:lnTo>
                  <a:lnTo>
                    <a:pt x="1038225" y="802481"/>
                  </a:lnTo>
                  <a:lnTo>
                    <a:pt x="1038225" y="864394"/>
                  </a:lnTo>
                  <a:lnTo>
                    <a:pt x="1088232" y="864394"/>
                  </a:lnTo>
                  <a:lnTo>
                    <a:pt x="1088232" y="978694"/>
                  </a:lnTo>
                  <a:lnTo>
                    <a:pt x="1135857" y="1023938"/>
                  </a:lnTo>
                  <a:lnTo>
                    <a:pt x="1135857" y="1064419"/>
                  </a:lnTo>
                  <a:lnTo>
                    <a:pt x="1190625" y="1064419"/>
                  </a:lnTo>
                  <a:lnTo>
                    <a:pt x="1190625" y="1083469"/>
                  </a:lnTo>
                  <a:lnTo>
                    <a:pt x="1309688" y="1083469"/>
                  </a:lnTo>
                  <a:lnTo>
                    <a:pt x="1407319" y="1107281"/>
                  </a:lnTo>
                  <a:lnTo>
                    <a:pt x="1452563" y="1150144"/>
                  </a:lnTo>
                  <a:lnTo>
                    <a:pt x="1452563" y="1250156"/>
                  </a:lnTo>
                  <a:lnTo>
                    <a:pt x="1504950" y="1250156"/>
                  </a:lnTo>
                  <a:lnTo>
                    <a:pt x="1609725" y="1319213"/>
                  </a:lnTo>
                  <a:lnTo>
                    <a:pt x="1707357" y="1319213"/>
                  </a:lnTo>
                  <a:lnTo>
                    <a:pt x="1707357" y="1345406"/>
                  </a:lnTo>
                  <a:lnTo>
                    <a:pt x="1774032" y="1345406"/>
                  </a:lnTo>
                  <a:lnTo>
                    <a:pt x="1774032" y="1385888"/>
                  </a:lnTo>
                  <a:lnTo>
                    <a:pt x="1795463" y="1385888"/>
                  </a:lnTo>
                  <a:lnTo>
                    <a:pt x="1795463" y="1435894"/>
                  </a:lnTo>
                  <a:lnTo>
                    <a:pt x="1835944" y="1435894"/>
                  </a:lnTo>
                  <a:lnTo>
                    <a:pt x="1835944" y="1488281"/>
                  </a:lnTo>
                  <a:lnTo>
                    <a:pt x="1859757" y="1488281"/>
                  </a:lnTo>
                  <a:lnTo>
                    <a:pt x="1895475" y="1585913"/>
                  </a:lnTo>
                  <a:lnTo>
                    <a:pt x="2152650" y="1585913"/>
                  </a:lnTo>
                  <a:lnTo>
                    <a:pt x="2152650" y="1609725"/>
                  </a:lnTo>
                  <a:lnTo>
                    <a:pt x="2247900" y="1609725"/>
                  </a:lnTo>
                  <a:lnTo>
                    <a:pt x="2247900" y="1635919"/>
                  </a:lnTo>
                  <a:lnTo>
                    <a:pt x="2269332" y="1635919"/>
                  </a:lnTo>
                  <a:lnTo>
                    <a:pt x="2269332" y="1671638"/>
                  </a:lnTo>
                  <a:lnTo>
                    <a:pt x="2314575" y="1671638"/>
                  </a:lnTo>
                  <a:lnTo>
                    <a:pt x="2314575" y="1688306"/>
                  </a:lnTo>
                  <a:lnTo>
                    <a:pt x="2471738" y="1688306"/>
                  </a:lnTo>
                  <a:lnTo>
                    <a:pt x="2471738" y="1724025"/>
                  </a:lnTo>
                  <a:lnTo>
                    <a:pt x="2490788" y="1724025"/>
                  </a:lnTo>
                  <a:lnTo>
                    <a:pt x="2490788" y="1745456"/>
                  </a:lnTo>
                  <a:lnTo>
                    <a:pt x="2519363" y="1745456"/>
                  </a:lnTo>
                  <a:lnTo>
                    <a:pt x="2519363" y="1774031"/>
                  </a:lnTo>
                  <a:lnTo>
                    <a:pt x="2550319" y="1774031"/>
                  </a:lnTo>
                  <a:lnTo>
                    <a:pt x="2550319" y="1797844"/>
                  </a:lnTo>
                  <a:lnTo>
                    <a:pt x="2590800" y="1797844"/>
                  </a:lnTo>
                  <a:lnTo>
                    <a:pt x="2590800" y="1833563"/>
                  </a:lnTo>
                  <a:lnTo>
                    <a:pt x="2702719" y="1833563"/>
                  </a:lnTo>
                  <a:lnTo>
                    <a:pt x="2702719" y="1854994"/>
                  </a:lnTo>
                  <a:lnTo>
                    <a:pt x="3376613" y="1854994"/>
                  </a:lnTo>
                  <a:lnTo>
                    <a:pt x="3376613" y="1974056"/>
                  </a:lnTo>
                  <a:lnTo>
                    <a:pt x="3860007" y="1974056"/>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Forme libre : forme 3">
              <a:extLst>
                <a:ext uri="{FF2B5EF4-FFF2-40B4-BE49-F238E27FC236}">
                  <a16:creationId xmlns:a16="http://schemas.microsoft.com/office/drawing/2014/main" id="{CC9B3389-4E45-461F-9A25-B74AA74343AB}"/>
                </a:ext>
              </a:extLst>
            </p:cNvPr>
            <p:cNvSpPr/>
            <p:nvPr/>
          </p:nvSpPr>
          <p:spPr>
            <a:xfrm>
              <a:off x="285750" y="1040606"/>
              <a:ext cx="2669381" cy="2674144"/>
            </a:xfrm>
            <a:custGeom>
              <a:avLst/>
              <a:gdLst>
                <a:gd name="connsiteX0" fmla="*/ 0 w 2669381"/>
                <a:gd name="connsiteY0" fmla="*/ 0 h 2674144"/>
                <a:gd name="connsiteX1" fmla="*/ 57150 w 2669381"/>
                <a:gd name="connsiteY1" fmla="*/ 0 h 2674144"/>
                <a:gd name="connsiteX2" fmla="*/ 57150 w 2669381"/>
                <a:gd name="connsiteY2" fmla="*/ 40482 h 2674144"/>
                <a:gd name="connsiteX3" fmla="*/ 250031 w 2669381"/>
                <a:gd name="connsiteY3" fmla="*/ 40482 h 2674144"/>
                <a:gd name="connsiteX4" fmla="*/ 250031 w 2669381"/>
                <a:gd name="connsiteY4" fmla="*/ 114300 h 2674144"/>
                <a:gd name="connsiteX5" fmla="*/ 311944 w 2669381"/>
                <a:gd name="connsiteY5" fmla="*/ 114300 h 2674144"/>
                <a:gd name="connsiteX6" fmla="*/ 333375 w 2669381"/>
                <a:gd name="connsiteY6" fmla="*/ 197644 h 2674144"/>
                <a:gd name="connsiteX7" fmla="*/ 342900 w 2669381"/>
                <a:gd name="connsiteY7" fmla="*/ 357188 h 2674144"/>
                <a:gd name="connsiteX8" fmla="*/ 354806 w 2669381"/>
                <a:gd name="connsiteY8" fmla="*/ 481013 h 2674144"/>
                <a:gd name="connsiteX9" fmla="*/ 381000 w 2669381"/>
                <a:gd name="connsiteY9" fmla="*/ 561975 h 2674144"/>
                <a:gd name="connsiteX10" fmla="*/ 397669 w 2669381"/>
                <a:gd name="connsiteY10" fmla="*/ 814388 h 2674144"/>
                <a:gd name="connsiteX11" fmla="*/ 419100 w 2669381"/>
                <a:gd name="connsiteY11" fmla="*/ 814388 h 2674144"/>
                <a:gd name="connsiteX12" fmla="*/ 419100 w 2669381"/>
                <a:gd name="connsiteY12" fmla="*/ 845344 h 2674144"/>
                <a:gd name="connsiteX13" fmla="*/ 666750 w 2669381"/>
                <a:gd name="connsiteY13" fmla="*/ 845344 h 2674144"/>
                <a:gd name="connsiteX14" fmla="*/ 681038 w 2669381"/>
                <a:gd name="connsiteY14" fmla="*/ 985838 h 2674144"/>
                <a:gd name="connsiteX15" fmla="*/ 709613 w 2669381"/>
                <a:gd name="connsiteY15" fmla="*/ 985838 h 2674144"/>
                <a:gd name="connsiteX16" fmla="*/ 723900 w 2669381"/>
                <a:gd name="connsiteY16" fmla="*/ 1073944 h 2674144"/>
                <a:gd name="connsiteX17" fmla="*/ 731044 w 2669381"/>
                <a:gd name="connsiteY17" fmla="*/ 1309688 h 2674144"/>
                <a:gd name="connsiteX18" fmla="*/ 757238 w 2669381"/>
                <a:gd name="connsiteY18" fmla="*/ 1309688 h 2674144"/>
                <a:gd name="connsiteX19" fmla="*/ 757238 w 2669381"/>
                <a:gd name="connsiteY19" fmla="*/ 1352550 h 2674144"/>
                <a:gd name="connsiteX20" fmla="*/ 1035844 w 2669381"/>
                <a:gd name="connsiteY20" fmla="*/ 1352550 h 2674144"/>
                <a:gd name="connsiteX21" fmla="*/ 1035844 w 2669381"/>
                <a:gd name="connsiteY21" fmla="*/ 1397794 h 2674144"/>
                <a:gd name="connsiteX22" fmla="*/ 1097756 w 2669381"/>
                <a:gd name="connsiteY22" fmla="*/ 1397794 h 2674144"/>
                <a:gd name="connsiteX23" fmla="*/ 1097756 w 2669381"/>
                <a:gd name="connsiteY23" fmla="*/ 1495425 h 2674144"/>
                <a:gd name="connsiteX24" fmla="*/ 1162050 w 2669381"/>
                <a:gd name="connsiteY24" fmla="*/ 1495425 h 2674144"/>
                <a:gd name="connsiteX25" fmla="*/ 1162050 w 2669381"/>
                <a:gd name="connsiteY25" fmla="*/ 1550194 h 2674144"/>
                <a:gd name="connsiteX26" fmla="*/ 1231106 w 2669381"/>
                <a:gd name="connsiteY26" fmla="*/ 1550194 h 2674144"/>
                <a:gd name="connsiteX27" fmla="*/ 1231106 w 2669381"/>
                <a:gd name="connsiteY27" fmla="*/ 1595438 h 2674144"/>
                <a:gd name="connsiteX28" fmla="*/ 1257300 w 2669381"/>
                <a:gd name="connsiteY28" fmla="*/ 1595438 h 2674144"/>
                <a:gd name="connsiteX29" fmla="*/ 1257300 w 2669381"/>
                <a:gd name="connsiteY29" fmla="*/ 1645444 h 2674144"/>
                <a:gd name="connsiteX30" fmla="*/ 1507331 w 2669381"/>
                <a:gd name="connsiteY30" fmla="*/ 1645444 h 2674144"/>
                <a:gd name="connsiteX31" fmla="*/ 1507331 w 2669381"/>
                <a:gd name="connsiteY31" fmla="*/ 1704975 h 2674144"/>
                <a:gd name="connsiteX32" fmla="*/ 1540669 w 2669381"/>
                <a:gd name="connsiteY32" fmla="*/ 1704975 h 2674144"/>
                <a:gd name="connsiteX33" fmla="*/ 1540669 w 2669381"/>
                <a:gd name="connsiteY33" fmla="*/ 1764507 h 2674144"/>
                <a:gd name="connsiteX34" fmla="*/ 1612106 w 2669381"/>
                <a:gd name="connsiteY34" fmla="*/ 1764507 h 2674144"/>
                <a:gd name="connsiteX35" fmla="*/ 1635919 w 2669381"/>
                <a:gd name="connsiteY35" fmla="*/ 1933575 h 2674144"/>
                <a:gd name="connsiteX36" fmla="*/ 1745456 w 2669381"/>
                <a:gd name="connsiteY36" fmla="*/ 1933575 h 2674144"/>
                <a:gd name="connsiteX37" fmla="*/ 1745456 w 2669381"/>
                <a:gd name="connsiteY37" fmla="*/ 1995488 h 2674144"/>
                <a:gd name="connsiteX38" fmla="*/ 1776413 w 2669381"/>
                <a:gd name="connsiteY38" fmla="*/ 1995488 h 2674144"/>
                <a:gd name="connsiteX39" fmla="*/ 1776413 w 2669381"/>
                <a:gd name="connsiteY39" fmla="*/ 2047875 h 2674144"/>
                <a:gd name="connsiteX40" fmla="*/ 1814513 w 2669381"/>
                <a:gd name="connsiteY40" fmla="*/ 2047875 h 2674144"/>
                <a:gd name="connsiteX41" fmla="*/ 1814513 w 2669381"/>
                <a:gd name="connsiteY41" fmla="*/ 2102644 h 2674144"/>
                <a:gd name="connsiteX42" fmla="*/ 1843088 w 2669381"/>
                <a:gd name="connsiteY42" fmla="*/ 2102644 h 2674144"/>
                <a:gd name="connsiteX43" fmla="*/ 1843088 w 2669381"/>
                <a:gd name="connsiteY43" fmla="*/ 2174082 h 2674144"/>
                <a:gd name="connsiteX44" fmla="*/ 2126456 w 2669381"/>
                <a:gd name="connsiteY44" fmla="*/ 2174082 h 2674144"/>
                <a:gd name="connsiteX45" fmla="*/ 2126456 w 2669381"/>
                <a:gd name="connsiteY45" fmla="*/ 2297907 h 2674144"/>
                <a:gd name="connsiteX46" fmla="*/ 2188369 w 2669381"/>
                <a:gd name="connsiteY46" fmla="*/ 2297907 h 2674144"/>
                <a:gd name="connsiteX47" fmla="*/ 2188369 w 2669381"/>
                <a:gd name="connsiteY47" fmla="*/ 2376488 h 2674144"/>
                <a:gd name="connsiteX48" fmla="*/ 2669381 w 2669381"/>
                <a:gd name="connsiteY48" fmla="*/ 2376488 h 2674144"/>
                <a:gd name="connsiteX49" fmla="*/ 2669381 w 2669381"/>
                <a:gd name="connsiteY49" fmla="*/ 2674144 h 2674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669381" h="2674144">
                  <a:moveTo>
                    <a:pt x="0" y="0"/>
                  </a:moveTo>
                  <a:lnTo>
                    <a:pt x="57150" y="0"/>
                  </a:lnTo>
                  <a:lnTo>
                    <a:pt x="57150" y="40482"/>
                  </a:lnTo>
                  <a:lnTo>
                    <a:pt x="250031" y="40482"/>
                  </a:lnTo>
                  <a:lnTo>
                    <a:pt x="250031" y="114300"/>
                  </a:lnTo>
                  <a:lnTo>
                    <a:pt x="311944" y="114300"/>
                  </a:lnTo>
                  <a:lnTo>
                    <a:pt x="333375" y="197644"/>
                  </a:lnTo>
                  <a:lnTo>
                    <a:pt x="342900" y="357188"/>
                  </a:lnTo>
                  <a:lnTo>
                    <a:pt x="354806" y="481013"/>
                  </a:lnTo>
                  <a:lnTo>
                    <a:pt x="381000" y="561975"/>
                  </a:lnTo>
                  <a:lnTo>
                    <a:pt x="397669" y="814388"/>
                  </a:lnTo>
                  <a:lnTo>
                    <a:pt x="419100" y="814388"/>
                  </a:lnTo>
                  <a:lnTo>
                    <a:pt x="419100" y="845344"/>
                  </a:lnTo>
                  <a:lnTo>
                    <a:pt x="666750" y="845344"/>
                  </a:lnTo>
                  <a:lnTo>
                    <a:pt x="681038" y="985838"/>
                  </a:lnTo>
                  <a:lnTo>
                    <a:pt x="709613" y="985838"/>
                  </a:lnTo>
                  <a:lnTo>
                    <a:pt x="723900" y="1073944"/>
                  </a:lnTo>
                  <a:lnTo>
                    <a:pt x="731044" y="1309688"/>
                  </a:lnTo>
                  <a:lnTo>
                    <a:pt x="757238" y="1309688"/>
                  </a:lnTo>
                  <a:lnTo>
                    <a:pt x="757238" y="1352550"/>
                  </a:lnTo>
                  <a:lnTo>
                    <a:pt x="1035844" y="1352550"/>
                  </a:lnTo>
                  <a:lnTo>
                    <a:pt x="1035844" y="1397794"/>
                  </a:lnTo>
                  <a:lnTo>
                    <a:pt x="1097756" y="1397794"/>
                  </a:lnTo>
                  <a:lnTo>
                    <a:pt x="1097756" y="1495425"/>
                  </a:lnTo>
                  <a:lnTo>
                    <a:pt x="1162050" y="1495425"/>
                  </a:lnTo>
                  <a:lnTo>
                    <a:pt x="1162050" y="1550194"/>
                  </a:lnTo>
                  <a:lnTo>
                    <a:pt x="1231106" y="1550194"/>
                  </a:lnTo>
                  <a:lnTo>
                    <a:pt x="1231106" y="1595438"/>
                  </a:lnTo>
                  <a:lnTo>
                    <a:pt x="1257300" y="1595438"/>
                  </a:lnTo>
                  <a:lnTo>
                    <a:pt x="1257300" y="1645444"/>
                  </a:lnTo>
                  <a:lnTo>
                    <a:pt x="1507331" y="1645444"/>
                  </a:lnTo>
                  <a:lnTo>
                    <a:pt x="1507331" y="1704975"/>
                  </a:lnTo>
                  <a:lnTo>
                    <a:pt x="1540669" y="1704975"/>
                  </a:lnTo>
                  <a:lnTo>
                    <a:pt x="1540669" y="1764507"/>
                  </a:lnTo>
                  <a:lnTo>
                    <a:pt x="1612106" y="1764507"/>
                  </a:lnTo>
                  <a:lnTo>
                    <a:pt x="1635919" y="1933575"/>
                  </a:lnTo>
                  <a:lnTo>
                    <a:pt x="1745456" y="1933575"/>
                  </a:lnTo>
                  <a:lnTo>
                    <a:pt x="1745456" y="1995488"/>
                  </a:lnTo>
                  <a:lnTo>
                    <a:pt x="1776413" y="1995488"/>
                  </a:lnTo>
                  <a:lnTo>
                    <a:pt x="1776413" y="2047875"/>
                  </a:lnTo>
                  <a:lnTo>
                    <a:pt x="1814513" y="2047875"/>
                  </a:lnTo>
                  <a:lnTo>
                    <a:pt x="1814513" y="2102644"/>
                  </a:lnTo>
                  <a:lnTo>
                    <a:pt x="1843088" y="2102644"/>
                  </a:lnTo>
                  <a:lnTo>
                    <a:pt x="1843088" y="2174082"/>
                  </a:lnTo>
                  <a:lnTo>
                    <a:pt x="2126456" y="2174082"/>
                  </a:lnTo>
                  <a:lnTo>
                    <a:pt x="2126456" y="2297907"/>
                  </a:lnTo>
                  <a:lnTo>
                    <a:pt x="2188369" y="2297907"/>
                  </a:lnTo>
                  <a:lnTo>
                    <a:pt x="2188369" y="2376488"/>
                  </a:lnTo>
                  <a:lnTo>
                    <a:pt x="2669381" y="2376488"/>
                  </a:lnTo>
                  <a:lnTo>
                    <a:pt x="2669381" y="2674144"/>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39" name="Groupe 38">
            <a:extLst>
              <a:ext uri="{FF2B5EF4-FFF2-40B4-BE49-F238E27FC236}">
                <a16:creationId xmlns:a16="http://schemas.microsoft.com/office/drawing/2014/main" id="{77F5C3DE-E3AC-449F-B28C-E2B1A7C8D2FA}"/>
              </a:ext>
            </a:extLst>
          </p:cNvPr>
          <p:cNvGrpSpPr/>
          <p:nvPr/>
        </p:nvGrpSpPr>
        <p:grpSpPr>
          <a:xfrm>
            <a:off x="5408571" y="1728244"/>
            <a:ext cx="2870666" cy="1655658"/>
            <a:chOff x="5014913" y="876300"/>
            <a:chExt cx="3893343" cy="2609850"/>
          </a:xfrm>
        </p:grpSpPr>
        <p:sp>
          <p:nvSpPr>
            <p:cNvPr id="7" name="Forme libre : forme 6">
              <a:extLst>
                <a:ext uri="{FF2B5EF4-FFF2-40B4-BE49-F238E27FC236}">
                  <a16:creationId xmlns:a16="http://schemas.microsoft.com/office/drawing/2014/main" id="{DDEF9A5C-62D4-464E-8229-B9022253BAF9}"/>
                </a:ext>
              </a:extLst>
            </p:cNvPr>
            <p:cNvSpPr/>
            <p:nvPr/>
          </p:nvSpPr>
          <p:spPr>
            <a:xfrm>
              <a:off x="5019675" y="878681"/>
              <a:ext cx="3826669" cy="2162175"/>
            </a:xfrm>
            <a:custGeom>
              <a:avLst/>
              <a:gdLst>
                <a:gd name="connsiteX0" fmla="*/ 0 w 3826669"/>
                <a:gd name="connsiteY0" fmla="*/ 0 h 2162175"/>
                <a:gd name="connsiteX1" fmla="*/ 102394 w 3826669"/>
                <a:gd name="connsiteY1" fmla="*/ 0 h 2162175"/>
                <a:gd name="connsiteX2" fmla="*/ 102394 w 3826669"/>
                <a:gd name="connsiteY2" fmla="*/ 33338 h 2162175"/>
                <a:gd name="connsiteX3" fmla="*/ 173831 w 3826669"/>
                <a:gd name="connsiteY3" fmla="*/ 33338 h 2162175"/>
                <a:gd name="connsiteX4" fmla="*/ 173831 w 3826669"/>
                <a:gd name="connsiteY4" fmla="*/ 42863 h 2162175"/>
                <a:gd name="connsiteX5" fmla="*/ 211931 w 3826669"/>
                <a:gd name="connsiteY5" fmla="*/ 42863 h 2162175"/>
                <a:gd name="connsiteX6" fmla="*/ 211931 w 3826669"/>
                <a:gd name="connsiteY6" fmla="*/ 64294 h 2162175"/>
                <a:gd name="connsiteX7" fmla="*/ 266700 w 3826669"/>
                <a:gd name="connsiteY7" fmla="*/ 64294 h 2162175"/>
                <a:gd name="connsiteX8" fmla="*/ 266700 w 3826669"/>
                <a:gd name="connsiteY8" fmla="*/ 83344 h 2162175"/>
                <a:gd name="connsiteX9" fmla="*/ 311944 w 3826669"/>
                <a:gd name="connsiteY9" fmla="*/ 83344 h 2162175"/>
                <a:gd name="connsiteX10" fmla="*/ 328613 w 3826669"/>
                <a:gd name="connsiteY10" fmla="*/ 111919 h 2162175"/>
                <a:gd name="connsiteX11" fmla="*/ 345281 w 3826669"/>
                <a:gd name="connsiteY11" fmla="*/ 145257 h 2162175"/>
                <a:gd name="connsiteX12" fmla="*/ 350044 w 3826669"/>
                <a:gd name="connsiteY12" fmla="*/ 152400 h 2162175"/>
                <a:gd name="connsiteX13" fmla="*/ 357188 w 3826669"/>
                <a:gd name="connsiteY13" fmla="*/ 197644 h 2162175"/>
                <a:gd name="connsiteX14" fmla="*/ 359569 w 3826669"/>
                <a:gd name="connsiteY14" fmla="*/ 211932 h 2162175"/>
                <a:gd name="connsiteX15" fmla="*/ 364331 w 3826669"/>
                <a:gd name="connsiteY15" fmla="*/ 233363 h 2162175"/>
                <a:gd name="connsiteX16" fmla="*/ 366713 w 3826669"/>
                <a:gd name="connsiteY16" fmla="*/ 261938 h 2162175"/>
                <a:gd name="connsiteX17" fmla="*/ 369094 w 3826669"/>
                <a:gd name="connsiteY17" fmla="*/ 271463 h 2162175"/>
                <a:gd name="connsiteX18" fmla="*/ 371475 w 3826669"/>
                <a:gd name="connsiteY18" fmla="*/ 290513 h 2162175"/>
                <a:gd name="connsiteX19" fmla="*/ 376238 w 3826669"/>
                <a:gd name="connsiteY19" fmla="*/ 304800 h 2162175"/>
                <a:gd name="connsiteX20" fmla="*/ 385763 w 3826669"/>
                <a:gd name="connsiteY20" fmla="*/ 333375 h 2162175"/>
                <a:gd name="connsiteX21" fmla="*/ 388144 w 3826669"/>
                <a:gd name="connsiteY21" fmla="*/ 340519 h 2162175"/>
                <a:gd name="connsiteX22" fmla="*/ 390525 w 3826669"/>
                <a:gd name="connsiteY22" fmla="*/ 347663 h 2162175"/>
                <a:gd name="connsiteX23" fmla="*/ 395288 w 3826669"/>
                <a:gd name="connsiteY23" fmla="*/ 378619 h 2162175"/>
                <a:gd name="connsiteX24" fmla="*/ 397669 w 3826669"/>
                <a:gd name="connsiteY24" fmla="*/ 407194 h 2162175"/>
                <a:gd name="connsiteX25" fmla="*/ 428625 w 3826669"/>
                <a:gd name="connsiteY25" fmla="*/ 407194 h 2162175"/>
                <a:gd name="connsiteX26" fmla="*/ 428625 w 3826669"/>
                <a:gd name="connsiteY26" fmla="*/ 447675 h 2162175"/>
                <a:gd name="connsiteX27" fmla="*/ 521494 w 3826669"/>
                <a:gd name="connsiteY27" fmla="*/ 447675 h 2162175"/>
                <a:gd name="connsiteX28" fmla="*/ 521494 w 3826669"/>
                <a:gd name="connsiteY28" fmla="*/ 473869 h 2162175"/>
                <a:gd name="connsiteX29" fmla="*/ 647700 w 3826669"/>
                <a:gd name="connsiteY29" fmla="*/ 473869 h 2162175"/>
                <a:gd name="connsiteX30" fmla="*/ 702469 w 3826669"/>
                <a:gd name="connsiteY30" fmla="*/ 488157 h 2162175"/>
                <a:gd name="connsiteX31" fmla="*/ 716756 w 3826669"/>
                <a:gd name="connsiteY31" fmla="*/ 504825 h 2162175"/>
                <a:gd name="connsiteX32" fmla="*/ 723900 w 3826669"/>
                <a:gd name="connsiteY32" fmla="*/ 509588 h 2162175"/>
                <a:gd name="connsiteX33" fmla="*/ 733425 w 3826669"/>
                <a:gd name="connsiteY33" fmla="*/ 523875 h 2162175"/>
                <a:gd name="connsiteX34" fmla="*/ 735806 w 3826669"/>
                <a:gd name="connsiteY34" fmla="*/ 531019 h 2162175"/>
                <a:gd name="connsiteX35" fmla="*/ 742950 w 3826669"/>
                <a:gd name="connsiteY35" fmla="*/ 540544 h 2162175"/>
                <a:gd name="connsiteX36" fmla="*/ 742950 w 3826669"/>
                <a:gd name="connsiteY36" fmla="*/ 607219 h 2162175"/>
                <a:gd name="connsiteX37" fmla="*/ 762000 w 3826669"/>
                <a:gd name="connsiteY37" fmla="*/ 628650 h 2162175"/>
                <a:gd name="connsiteX38" fmla="*/ 778669 w 3826669"/>
                <a:gd name="connsiteY38" fmla="*/ 652463 h 2162175"/>
                <a:gd name="connsiteX39" fmla="*/ 795338 w 3826669"/>
                <a:gd name="connsiteY39" fmla="*/ 664369 h 2162175"/>
                <a:gd name="connsiteX40" fmla="*/ 809625 w 3826669"/>
                <a:gd name="connsiteY40" fmla="*/ 676275 h 2162175"/>
                <a:gd name="connsiteX41" fmla="*/ 831056 w 3826669"/>
                <a:gd name="connsiteY41" fmla="*/ 690563 h 2162175"/>
                <a:gd name="connsiteX42" fmla="*/ 845344 w 3826669"/>
                <a:gd name="connsiteY42" fmla="*/ 697707 h 2162175"/>
                <a:gd name="connsiteX43" fmla="*/ 847725 w 3826669"/>
                <a:gd name="connsiteY43" fmla="*/ 697707 h 2162175"/>
                <a:gd name="connsiteX44" fmla="*/ 942975 w 3826669"/>
                <a:gd name="connsiteY44" fmla="*/ 697707 h 2162175"/>
                <a:gd name="connsiteX45" fmla="*/ 942975 w 3826669"/>
                <a:gd name="connsiteY45" fmla="*/ 719138 h 2162175"/>
                <a:gd name="connsiteX46" fmla="*/ 1073944 w 3826669"/>
                <a:gd name="connsiteY46" fmla="*/ 719138 h 2162175"/>
                <a:gd name="connsiteX47" fmla="*/ 1073944 w 3826669"/>
                <a:gd name="connsiteY47" fmla="*/ 783432 h 2162175"/>
                <a:gd name="connsiteX48" fmla="*/ 1102519 w 3826669"/>
                <a:gd name="connsiteY48" fmla="*/ 812007 h 2162175"/>
                <a:gd name="connsiteX49" fmla="*/ 1102519 w 3826669"/>
                <a:gd name="connsiteY49" fmla="*/ 869157 h 2162175"/>
                <a:gd name="connsiteX50" fmla="*/ 1345406 w 3826669"/>
                <a:gd name="connsiteY50" fmla="*/ 869157 h 2162175"/>
                <a:gd name="connsiteX51" fmla="*/ 1345406 w 3826669"/>
                <a:gd name="connsiteY51" fmla="*/ 900113 h 2162175"/>
                <a:gd name="connsiteX52" fmla="*/ 1409700 w 3826669"/>
                <a:gd name="connsiteY52" fmla="*/ 900113 h 2162175"/>
                <a:gd name="connsiteX53" fmla="*/ 1409700 w 3826669"/>
                <a:gd name="connsiteY53" fmla="*/ 928688 h 2162175"/>
                <a:gd name="connsiteX54" fmla="*/ 1443038 w 3826669"/>
                <a:gd name="connsiteY54" fmla="*/ 962025 h 2162175"/>
                <a:gd name="connsiteX55" fmla="*/ 1445419 w 3826669"/>
                <a:gd name="connsiteY55" fmla="*/ 1009650 h 2162175"/>
                <a:gd name="connsiteX56" fmla="*/ 1445419 w 3826669"/>
                <a:gd name="connsiteY56" fmla="*/ 1026319 h 2162175"/>
                <a:gd name="connsiteX57" fmla="*/ 1473994 w 3826669"/>
                <a:gd name="connsiteY57" fmla="*/ 1026319 h 2162175"/>
                <a:gd name="connsiteX58" fmla="*/ 1473994 w 3826669"/>
                <a:gd name="connsiteY58" fmla="*/ 1085850 h 2162175"/>
                <a:gd name="connsiteX59" fmla="*/ 1493044 w 3826669"/>
                <a:gd name="connsiteY59" fmla="*/ 1085850 h 2162175"/>
                <a:gd name="connsiteX60" fmla="*/ 1521619 w 3826669"/>
                <a:gd name="connsiteY60" fmla="*/ 1176338 h 2162175"/>
                <a:gd name="connsiteX61" fmla="*/ 1645444 w 3826669"/>
                <a:gd name="connsiteY61" fmla="*/ 1176338 h 2162175"/>
                <a:gd name="connsiteX62" fmla="*/ 1645444 w 3826669"/>
                <a:gd name="connsiteY62" fmla="*/ 1207294 h 2162175"/>
                <a:gd name="connsiteX63" fmla="*/ 1714500 w 3826669"/>
                <a:gd name="connsiteY63" fmla="*/ 1207294 h 2162175"/>
                <a:gd name="connsiteX64" fmla="*/ 1714500 w 3826669"/>
                <a:gd name="connsiteY64" fmla="*/ 1226344 h 2162175"/>
                <a:gd name="connsiteX65" fmla="*/ 1778794 w 3826669"/>
                <a:gd name="connsiteY65" fmla="*/ 1226344 h 2162175"/>
                <a:gd name="connsiteX66" fmla="*/ 1778794 w 3826669"/>
                <a:gd name="connsiteY66" fmla="*/ 1290638 h 2162175"/>
                <a:gd name="connsiteX67" fmla="*/ 1816894 w 3826669"/>
                <a:gd name="connsiteY67" fmla="*/ 1290638 h 2162175"/>
                <a:gd name="connsiteX68" fmla="*/ 1816894 w 3826669"/>
                <a:gd name="connsiteY68" fmla="*/ 1357313 h 2162175"/>
                <a:gd name="connsiteX69" fmla="*/ 1976438 w 3826669"/>
                <a:gd name="connsiteY69" fmla="*/ 1357313 h 2162175"/>
                <a:gd name="connsiteX70" fmla="*/ 1976438 w 3826669"/>
                <a:gd name="connsiteY70" fmla="*/ 1378744 h 2162175"/>
                <a:gd name="connsiteX71" fmla="*/ 2031206 w 3826669"/>
                <a:gd name="connsiteY71" fmla="*/ 1378744 h 2162175"/>
                <a:gd name="connsiteX72" fmla="*/ 2031206 w 3826669"/>
                <a:gd name="connsiteY72" fmla="*/ 1412082 h 2162175"/>
                <a:gd name="connsiteX73" fmla="*/ 2097881 w 3826669"/>
                <a:gd name="connsiteY73" fmla="*/ 1412082 h 2162175"/>
                <a:gd name="connsiteX74" fmla="*/ 2097881 w 3826669"/>
                <a:gd name="connsiteY74" fmla="*/ 1435894 h 2162175"/>
                <a:gd name="connsiteX75" fmla="*/ 2197894 w 3826669"/>
                <a:gd name="connsiteY75" fmla="*/ 1435894 h 2162175"/>
                <a:gd name="connsiteX76" fmla="*/ 2197894 w 3826669"/>
                <a:gd name="connsiteY76" fmla="*/ 1459707 h 2162175"/>
                <a:gd name="connsiteX77" fmla="*/ 2307431 w 3826669"/>
                <a:gd name="connsiteY77" fmla="*/ 1459707 h 2162175"/>
                <a:gd name="connsiteX78" fmla="*/ 2307431 w 3826669"/>
                <a:gd name="connsiteY78" fmla="*/ 1490663 h 2162175"/>
                <a:gd name="connsiteX79" fmla="*/ 2507456 w 3826669"/>
                <a:gd name="connsiteY79" fmla="*/ 1490663 h 2162175"/>
                <a:gd name="connsiteX80" fmla="*/ 2507456 w 3826669"/>
                <a:gd name="connsiteY80" fmla="*/ 1535907 h 2162175"/>
                <a:gd name="connsiteX81" fmla="*/ 2545556 w 3826669"/>
                <a:gd name="connsiteY81" fmla="*/ 1535907 h 2162175"/>
                <a:gd name="connsiteX82" fmla="*/ 2545556 w 3826669"/>
                <a:gd name="connsiteY82" fmla="*/ 1562100 h 2162175"/>
                <a:gd name="connsiteX83" fmla="*/ 2576513 w 3826669"/>
                <a:gd name="connsiteY83" fmla="*/ 1562100 h 2162175"/>
                <a:gd name="connsiteX84" fmla="*/ 2576513 w 3826669"/>
                <a:gd name="connsiteY84" fmla="*/ 1635919 h 2162175"/>
                <a:gd name="connsiteX85" fmla="*/ 2936081 w 3826669"/>
                <a:gd name="connsiteY85" fmla="*/ 1635919 h 2162175"/>
                <a:gd name="connsiteX86" fmla="*/ 2936081 w 3826669"/>
                <a:gd name="connsiteY86" fmla="*/ 1735932 h 2162175"/>
                <a:gd name="connsiteX87" fmla="*/ 3583781 w 3826669"/>
                <a:gd name="connsiteY87" fmla="*/ 1735932 h 2162175"/>
                <a:gd name="connsiteX88" fmla="*/ 3583781 w 3826669"/>
                <a:gd name="connsiteY88" fmla="*/ 2162175 h 2162175"/>
                <a:gd name="connsiteX89" fmla="*/ 3826669 w 3826669"/>
                <a:gd name="connsiteY89" fmla="*/ 2162175 h 2162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3826669" h="2162175">
                  <a:moveTo>
                    <a:pt x="0" y="0"/>
                  </a:moveTo>
                  <a:lnTo>
                    <a:pt x="102394" y="0"/>
                  </a:lnTo>
                  <a:lnTo>
                    <a:pt x="102394" y="33338"/>
                  </a:lnTo>
                  <a:lnTo>
                    <a:pt x="173831" y="33338"/>
                  </a:lnTo>
                  <a:lnTo>
                    <a:pt x="173831" y="42863"/>
                  </a:lnTo>
                  <a:lnTo>
                    <a:pt x="211931" y="42863"/>
                  </a:lnTo>
                  <a:lnTo>
                    <a:pt x="211931" y="64294"/>
                  </a:lnTo>
                  <a:lnTo>
                    <a:pt x="266700" y="64294"/>
                  </a:lnTo>
                  <a:lnTo>
                    <a:pt x="266700" y="83344"/>
                  </a:lnTo>
                  <a:lnTo>
                    <a:pt x="311944" y="83344"/>
                  </a:lnTo>
                  <a:lnTo>
                    <a:pt x="328613" y="111919"/>
                  </a:lnTo>
                  <a:cubicBezTo>
                    <a:pt x="337764" y="136324"/>
                    <a:pt x="331996" y="125330"/>
                    <a:pt x="345281" y="145257"/>
                  </a:cubicBezTo>
                  <a:lnTo>
                    <a:pt x="350044" y="152400"/>
                  </a:lnTo>
                  <a:cubicBezTo>
                    <a:pt x="358801" y="178673"/>
                    <a:pt x="352932" y="157215"/>
                    <a:pt x="357188" y="197644"/>
                  </a:cubicBezTo>
                  <a:cubicBezTo>
                    <a:pt x="357694" y="202446"/>
                    <a:pt x="358705" y="207182"/>
                    <a:pt x="359569" y="211932"/>
                  </a:cubicBezTo>
                  <a:cubicBezTo>
                    <a:pt x="361584" y="223015"/>
                    <a:pt x="361783" y="223172"/>
                    <a:pt x="364331" y="233363"/>
                  </a:cubicBezTo>
                  <a:cubicBezTo>
                    <a:pt x="365125" y="242888"/>
                    <a:pt x="365527" y="252454"/>
                    <a:pt x="366713" y="261938"/>
                  </a:cubicBezTo>
                  <a:cubicBezTo>
                    <a:pt x="367119" y="265185"/>
                    <a:pt x="368556" y="268235"/>
                    <a:pt x="369094" y="271463"/>
                  </a:cubicBezTo>
                  <a:cubicBezTo>
                    <a:pt x="370146" y="277775"/>
                    <a:pt x="370134" y="284256"/>
                    <a:pt x="371475" y="290513"/>
                  </a:cubicBezTo>
                  <a:cubicBezTo>
                    <a:pt x="372527" y="295422"/>
                    <a:pt x="374650" y="300038"/>
                    <a:pt x="376238" y="304800"/>
                  </a:cubicBezTo>
                  <a:lnTo>
                    <a:pt x="385763" y="333375"/>
                  </a:lnTo>
                  <a:lnTo>
                    <a:pt x="388144" y="340519"/>
                  </a:lnTo>
                  <a:cubicBezTo>
                    <a:pt x="388938" y="342900"/>
                    <a:pt x="390112" y="345187"/>
                    <a:pt x="390525" y="347663"/>
                  </a:cubicBezTo>
                  <a:cubicBezTo>
                    <a:pt x="392069" y="356929"/>
                    <a:pt x="394268" y="369444"/>
                    <a:pt x="395288" y="378619"/>
                  </a:cubicBezTo>
                  <a:cubicBezTo>
                    <a:pt x="397741" y="400693"/>
                    <a:pt x="397669" y="396490"/>
                    <a:pt x="397669" y="407194"/>
                  </a:cubicBezTo>
                  <a:lnTo>
                    <a:pt x="428625" y="407194"/>
                  </a:lnTo>
                  <a:lnTo>
                    <a:pt x="428625" y="447675"/>
                  </a:lnTo>
                  <a:lnTo>
                    <a:pt x="521494" y="447675"/>
                  </a:lnTo>
                  <a:lnTo>
                    <a:pt x="521494" y="473869"/>
                  </a:lnTo>
                  <a:lnTo>
                    <a:pt x="647700" y="473869"/>
                  </a:lnTo>
                  <a:lnTo>
                    <a:pt x="702469" y="488157"/>
                  </a:lnTo>
                  <a:cubicBezTo>
                    <a:pt x="707231" y="493713"/>
                    <a:pt x="711582" y="499651"/>
                    <a:pt x="716756" y="504825"/>
                  </a:cubicBezTo>
                  <a:cubicBezTo>
                    <a:pt x="718780" y="506849"/>
                    <a:pt x="722015" y="507434"/>
                    <a:pt x="723900" y="509588"/>
                  </a:cubicBezTo>
                  <a:cubicBezTo>
                    <a:pt x="727669" y="513895"/>
                    <a:pt x="733425" y="523875"/>
                    <a:pt x="733425" y="523875"/>
                  </a:cubicBezTo>
                  <a:cubicBezTo>
                    <a:pt x="734219" y="526256"/>
                    <a:pt x="734238" y="529059"/>
                    <a:pt x="735806" y="531019"/>
                  </a:cubicBezTo>
                  <a:cubicBezTo>
                    <a:pt x="744271" y="541601"/>
                    <a:pt x="742950" y="530181"/>
                    <a:pt x="742950" y="540544"/>
                  </a:cubicBezTo>
                  <a:lnTo>
                    <a:pt x="742950" y="607219"/>
                  </a:lnTo>
                  <a:lnTo>
                    <a:pt x="762000" y="628650"/>
                  </a:lnTo>
                  <a:cubicBezTo>
                    <a:pt x="767556" y="636588"/>
                    <a:pt x="770607" y="647089"/>
                    <a:pt x="778669" y="652463"/>
                  </a:cubicBezTo>
                  <a:cubicBezTo>
                    <a:pt x="782728" y="655169"/>
                    <a:pt x="792382" y="661412"/>
                    <a:pt x="795338" y="664369"/>
                  </a:cubicBezTo>
                  <a:cubicBezTo>
                    <a:pt x="808312" y="677344"/>
                    <a:pt x="795981" y="671727"/>
                    <a:pt x="809625" y="676275"/>
                  </a:cubicBezTo>
                  <a:lnTo>
                    <a:pt x="831056" y="690563"/>
                  </a:lnTo>
                  <a:cubicBezTo>
                    <a:pt x="838037" y="695217"/>
                    <a:pt x="837460" y="695735"/>
                    <a:pt x="845344" y="697707"/>
                  </a:cubicBezTo>
                  <a:cubicBezTo>
                    <a:pt x="846114" y="697900"/>
                    <a:pt x="846931" y="697707"/>
                    <a:pt x="847725" y="697707"/>
                  </a:cubicBezTo>
                  <a:lnTo>
                    <a:pt x="942975" y="697707"/>
                  </a:lnTo>
                  <a:lnTo>
                    <a:pt x="942975" y="719138"/>
                  </a:lnTo>
                  <a:lnTo>
                    <a:pt x="1073944" y="719138"/>
                  </a:lnTo>
                  <a:lnTo>
                    <a:pt x="1073944" y="783432"/>
                  </a:lnTo>
                  <a:lnTo>
                    <a:pt x="1102519" y="812007"/>
                  </a:lnTo>
                  <a:lnTo>
                    <a:pt x="1102519" y="869157"/>
                  </a:lnTo>
                  <a:lnTo>
                    <a:pt x="1345406" y="869157"/>
                  </a:lnTo>
                  <a:lnTo>
                    <a:pt x="1345406" y="900113"/>
                  </a:lnTo>
                  <a:lnTo>
                    <a:pt x="1409700" y="900113"/>
                  </a:lnTo>
                  <a:lnTo>
                    <a:pt x="1409700" y="928688"/>
                  </a:lnTo>
                  <a:lnTo>
                    <a:pt x="1443038" y="962025"/>
                  </a:lnTo>
                  <a:lnTo>
                    <a:pt x="1445419" y="1009650"/>
                  </a:lnTo>
                  <a:lnTo>
                    <a:pt x="1445419" y="1026319"/>
                  </a:lnTo>
                  <a:lnTo>
                    <a:pt x="1473994" y="1026319"/>
                  </a:lnTo>
                  <a:lnTo>
                    <a:pt x="1473994" y="1085850"/>
                  </a:lnTo>
                  <a:lnTo>
                    <a:pt x="1493044" y="1085850"/>
                  </a:lnTo>
                  <a:lnTo>
                    <a:pt x="1521619" y="1176338"/>
                  </a:lnTo>
                  <a:lnTo>
                    <a:pt x="1645444" y="1176338"/>
                  </a:lnTo>
                  <a:lnTo>
                    <a:pt x="1645444" y="1207294"/>
                  </a:lnTo>
                  <a:lnTo>
                    <a:pt x="1714500" y="1207294"/>
                  </a:lnTo>
                  <a:lnTo>
                    <a:pt x="1714500" y="1226344"/>
                  </a:lnTo>
                  <a:lnTo>
                    <a:pt x="1778794" y="1226344"/>
                  </a:lnTo>
                  <a:lnTo>
                    <a:pt x="1778794" y="1290638"/>
                  </a:lnTo>
                  <a:lnTo>
                    <a:pt x="1816894" y="1290638"/>
                  </a:lnTo>
                  <a:lnTo>
                    <a:pt x="1816894" y="1357313"/>
                  </a:lnTo>
                  <a:lnTo>
                    <a:pt x="1976438" y="1357313"/>
                  </a:lnTo>
                  <a:lnTo>
                    <a:pt x="1976438" y="1378744"/>
                  </a:lnTo>
                  <a:lnTo>
                    <a:pt x="2031206" y="1378744"/>
                  </a:lnTo>
                  <a:lnTo>
                    <a:pt x="2031206" y="1412082"/>
                  </a:lnTo>
                  <a:lnTo>
                    <a:pt x="2097881" y="1412082"/>
                  </a:lnTo>
                  <a:lnTo>
                    <a:pt x="2097881" y="1435894"/>
                  </a:lnTo>
                  <a:lnTo>
                    <a:pt x="2197894" y="1435894"/>
                  </a:lnTo>
                  <a:lnTo>
                    <a:pt x="2197894" y="1459707"/>
                  </a:lnTo>
                  <a:lnTo>
                    <a:pt x="2307431" y="1459707"/>
                  </a:lnTo>
                  <a:lnTo>
                    <a:pt x="2307431" y="1490663"/>
                  </a:lnTo>
                  <a:lnTo>
                    <a:pt x="2507456" y="1490663"/>
                  </a:lnTo>
                  <a:lnTo>
                    <a:pt x="2507456" y="1535907"/>
                  </a:lnTo>
                  <a:lnTo>
                    <a:pt x="2545556" y="1535907"/>
                  </a:lnTo>
                  <a:lnTo>
                    <a:pt x="2545556" y="1562100"/>
                  </a:lnTo>
                  <a:lnTo>
                    <a:pt x="2576513" y="1562100"/>
                  </a:lnTo>
                  <a:lnTo>
                    <a:pt x="2576513" y="1635919"/>
                  </a:lnTo>
                  <a:lnTo>
                    <a:pt x="2936081" y="1635919"/>
                  </a:lnTo>
                  <a:lnTo>
                    <a:pt x="2936081" y="1735932"/>
                  </a:lnTo>
                  <a:lnTo>
                    <a:pt x="3583781" y="1735932"/>
                  </a:lnTo>
                  <a:lnTo>
                    <a:pt x="3583781" y="2162175"/>
                  </a:lnTo>
                  <a:lnTo>
                    <a:pt x="3826669" y="2162175"/>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Forme libre : forme 8">
              <a:extLst>
                <a:ext uri="{FF2B5EF4-FFF2-40B4-BE49-F238E27FC236}">
                  <a16:creationId xmlns:a16="http://schemas.microsoft.com/office/drawing/2014/main" id="{A8570512-9432-46AA-AEBF-8FB4041115A0}"/>
                </a:ext>
              </a:extLst>
            </p:cNvPr>
            <p:cNvSpPr/>
            <p:nvPr/>
          </p:nvSpPr>
          <p:spPr>
            <a:xfrm>
              <a:off x="5014913" y="876300"/>
              <a:ext cx="3893343" cy="2609850"/>
            </a:xfrm>
            <a:custGeom>
              <a:avLst/>
              <a:gdLst>
                <a:gd name="connsiteX0" fmla="*/ 0 w 3893343"/>
                <a:gd name="connsiteY0" fmla="*/ 0 h 2609850"/>
                <a:gd name="connsiteX1" fmla="*/ 245268 w 3893343"/>
                <a:gd name="connsiteY1" fmla="*/ 0 h 2609850"/>
                <a:gd name="connsiteX2" fmla="*/ 245268 w 3893343"/>
                <a:gd name="connsiteY2" fmla="*/ 38100 h 2609850"/>
                <a:gd name="connsiteX3" fmla="*/ 335756 w 3893343"/>
                <a:gd name="connsiteY3" fmla="*/ 38100 h 2609850"/>
                <a:gd name="connsiteX4" fmla="*/ 335756 w 3893343"/>
                <a:gd name="connsiteY4" fmla="*/ 69056 h 2609850"/>
                <a:gd name="connsiteX5" fmla="*/ 357187 w 3893343"/>
                <a:gd name="connsiteY5" fmla="*/ 69056 h 2609850"/>
                <a:gd name="connsiteX6" fmla="*/ 357187 w 3893343"/>
                <a:gd name="connsiteY6" fmla="*/ 102394 h 2609850"/>
                <a:gd name="connsiteX7" fmla="*/ 373856 w 3893343"/>
                <a:gd name="connsiteY7" fmla="*/ 102394 h 2609850"/>
                <a:gd name="connsiteX8" fmla="*/ 373856 w 3893343"/>
                <a:gd name="connsiteY8" fmla="*/ 278606 h 2609850"/>
                <a:gd name="connsiteX9" fmla="*/ 409575 w 3893343"/>
                <a:gd name="connsiteY9" fmla="*/ 378619 h 2609850"/>
                <a:gd name="connsiteX10" fmla="*/ 409575 w 3893343"/>
                <a:gd name="connsiteY10" fmla="*/ 447675 h 2609850"/>
                <a:gd name="connsiteX11" fmla="*/ 423862 w 3893343"/>
                <a:gd name="connsiteY11" fmla="*/ 447675 h 2609850"/>
                <a:gd name="connsiteX12" fmla="*/ 423862 w 3893343"/>
                <a:gd name="connsiteY12" fmla="*/ 473869 h 2609850"/>
                <a:gd name="connsiteX13" fmla="*/ 495300 w 3893343"/>
                <a:gd name="connsiteY13" fmla="*/ 473869 h 2609850"/>
                <a:gd name="connsiteX14" fmla="*/ 495300 w 3893343"/>
                <a:gd name="connsiteY14" fmla="*/ 514350 h 2609850"/>
                <a:gd name="connsiteX15" fmla="*/ 547687 w 3893343"/>
                <a:gd name="connsiteY15" fmla="*/ 514350 h 2609850"/>
                <a:gd name="connsiteX16" fmla="*/ 547687 w 3893343"/>
                <a:gd name="connsiteY16" fmla="*/ 540544 h 2609850"/>
                <a:gd name="connsiteX17" fmla="*/ 659606 w 3893343"/>
                <a:gd name="connsiteY17" fmla="*/ 540544 h 2609850"/>
                <a:gd name="connsiteX18" fmla="*/ 752475 w 3893343"/>
                <a:gd name="connsiteY18" fmla="*/ 785813 h 2609850"/>
                <a:gd name="connsiteX19" fmla="*/ 752475 w 3893343"/>
                <a:gd name="connsiteY19" fmla="*/ 852488 h 2609850"/>
                <a:gd name="connsiteX20" fmla="*/ 926306 w 3893343"/>
                <a:gd name="connsiteY20" fmla="*/ 852488 h 2609850"/>
                <a:gd name="connsiteX21" fmla="*/ 926306 w 3893343"/>
                <a:gd name="connsiteY21" fmla="*/ 883444 h 2609850"/>
                <a:gd name="connsiteX22" fmla="*/ 1050131 w 3893343"/>
                <a:gd name="connsiteY22" fmla="*/ 883444 h 2609850"/>
                <a:gd name="connsiteX23" fmla="*/ 1050131 w 3893343"/>
                <a:gd name="connsiteY23" fmla="*/ 950119 h 2609850"/>
                <a:gd name="connsiteX24" fmla="*/ 1076325 w 3893343"/>
                <a:gd name="connsiteY24" fmla="*/ 1035844 h 2609850"/>
                <a:gd name="connsiteX25" fmla="*/ 1107281 w 3893343"/>
                <a:gd name="connsiteY25" fmla="*/ 1035844 h 2609850"/>
                <a:gd name="connsiteX26" fmla="*/ 1107281 w 3893343"/>
                <a:gd name="connsiteY26" fmla="*/ 1078706 h 2609850"/>
                <a:gd name="connsiteX27" fmla="*/ 1138237 w 3893343"/>
                <a:gd name="connsiteY27" fmla="*/ 1321594 h 2609850"/>
                <a:gd name="connsiteX28" fmla="*/ 1166812 w 3893343"/>
                <a:gd name="connsiteY28" fmla="*/ 1321594 h 2609850"/>
                <a:gd name="connsiteX29" fmla="*/ 1166812 w 3893343"/>
                <a:gd name="connsiteY29" fmla="*/ 1354931 h 2609850"/>
                <a:gd name="connsiteX30" fmla="*/ 1245393 w 3893343"/>
                <a:gd name="connsiteY30" fmla="*/ 1354931 h 2609850"/>
                <a:gd name="connsiteX31" fmla="*/ 1245393 w 3893343"/>
                <a:gd name="connsiteY31" fmla="*/ 1400175 h 2609850"/>
                <a:gd name="connsiteX32" fmla="*/ 1273968 w 3893343"/>
                <a:gd name="connsiteY32" fmla="*/ 1400175 h 2609850"/>
                <a:gd name="connsiteX33" fmla="*/ 1273968 w 3893343"/>
                <a:gd name="connsiteY33" fmla="*/ 1431131 h 2609850"/>
                <a:gd name="connsiteX34" fmla="*/ 1321593 w 3893343"/>
                <a:gd name="connsiteY34" fmla="*/ 1431131 h 2609850"/>
                <a:gd name="connsiteX35" fmla="*/ 1321593 w 3893343"/>
                <a:gd name="connsiteY35" fmla="*/ 1462088 h 2609850"/>
                <a:gd name="connsiteX36" fmla="*/ 1404937 w 3893343"/>
                <a:gd name="connsiteY36" fmla="*/ 1462088 h 2609850"/>
                <a:gd name="connsiteX37" fmla="*/ 1404937 w 3893343"/>
                <a:gd name="connsiteY37" fmla="*/ 1502569 h 2609850"/>
                <a:gd name="connsiteX38" fmla="*/ 1447800 w 3893343"/>
                <a:gd name="connsiteY38" fmla="*/ 1502569 h 2609850"/>
                <a:gd name="connsiteX39" fmla="*/ 1447800 w 3893343"/>
                <a:gd name="connsiteY39" fmla="*/ 1533525 h 2609850"/>
                <a:gd name="connsiteX40" fmla="*/ 1483518 w 3893343"/>
                <a:gd name="connsiteY40" fmla="*/ 1533525 h 2609850"/>
                <a:gd name="connsiteX41" fmla="*/ 1488281 w 3893343"/>
                <a:gd name="connsiteY41" fmla="*/ 1652588 h 2609850"/>
                <a:gd name="connsiteX42" fmla="*/ 1521618 w 3893343"/>
                <a:gd name="connsiteY42" fmla="*/ 1652588 h 2609850"/>
                <a:gd name="connsiteX43" fmla="*/ 1521618 w 3893343"/>
                <a:gd name="connsiteY43" fmla="*/ 1681163 h 2609850"/>
                <a:gd name="connsiteX44" fmla="*/ 1859756 w 3893343"/>
                <a:gd name="connsiteY44" fmla="*/ 1681163 h 2609850"/>
                <a:gd name="connsiteX45" fmla="*/ 1859756 w 3893343"/>
                <a:gd name="connsiteY45" fmla="*/ 1733550 h 2609850"/>
                <a:gd name="connsiteX46" fmla="*/ 1916906 w 3893343"/>
                <a:gd name="connsiteY46" fmla="*/ 1733550 h 2609850"/>
                <a:gd name="connsiteX47" fmla="*/ 1916906 w 3893343"/>
                <a:gd name="connsiteY47" fmla="*/ 1759744 h 2609850"/>
                <a:gd name="connsiteX48" fmla="*/ 2040731 w 3893343"/>
                <a:gd name="connsiteY48" fmla="*/ 1759744 h 2609850"/>
                <a:gd name="connsiteX49" fmla="*/ 2057400 w 3893343"/>
                <a:gd name="connsiteY49" fmla="*/ 1866900 h 2609850"/>
                <a:gd name="connsiteX50" fmla="*/ 2281237 w 3893343"/>
                <a:gd name="connsiteY50" fmla="*/ 1866900 h 2609850"/>
                <a:gd name="connsiteX51" fmla="*/ 2281237 w 3893343"/>
                <a:gd name="connsiteY51" fmla="*/ 1933575 h 2609850"/>
                <a:gd name="connsiteX52" fmla="*/ 2650331 w 3893343"/>
                <a:gd name="connsiteY52" fmla="*/ 1933575 h 2609850"/>
                <a:gd name="connsiteX53" fmla="*/ 2650331 w 3893343"/>
                <a:gd name="connsiteY53" fmla="*/ 2021681 h 2609850"/>
                <a:gd name="connsiteX54" fmla="*/ 2707481 w 3893343"/>
                <a:gd name="connsiteY54" fmla="*/ 2021681 h 2609850"/>
                <a:gd name="connsiteX55" fmla="*/ 2707481 w 3893343"/>
                <a:gd name="connsiteY55" fmla="*/ 2116931 h 2609850"/>
                <a:gd name="connsiteX56" fmla="*/ 2774156 w 3893343"/>
                <a:gd name="connsiteY56" fmla="*/ 2116931 h 2609850"/>
                <a:gd name="connsiteX57" fmla="*/ 2774156 w 3893343"/>
                <a:gd name="connsiteY57" fmla="*/ 2214563 h 2609850"/>
                <a:gd name="connsiteX58" fmla="*/ 3119437 w 3893343"/>
                <a:gd name="connsiteY58" fmla="*/ 2214563 h 2609850"/>
                <a:gd name="connsiteX59" fmla="*/ 3119437 w 3893343"/>
                <a:gd name="connsiteY59" fmla="*/ 2405063 h 2609850"/>
                <a:gd name="connsiteX60" fmla="*/ 3395662 w 3893343"/>
                <a:gd name="connsiteY60" fmla="*/ 2405063 h 2609850"/>
                <a:gd name="connsiteX61" fmla="*/ 3395662 w 3893343"/>
                <a:gd name="connsiteY61" fmla="*/ 2609850 h 2609850"/>
                <a:gd name="connsiteX62" fmla="*/ 3893343 w 3893343"/>
                <a:gd name="connsiteY62" fmla="*/ 2609850 h 260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3893343" h="2609850">
                  <a:moveTo>
                    <a:pt x="0" y="0"/>
                  </a:moveTo>
                  <a:lnTo>
                    <a:pt x="245268" y="0"/>
                  </a:lnTo>
                  <a:lnTo>
                    <a:pt x="245268" y="38100"/>
                  </a:lnTo>
                  <a:lnTo>
                    <a:pt x="335756" y="38100"/>
                  </a:lnTo>
                  <a:lnTo>
                    <a:pt x="335756" y="69056"/>
                  </a:lnTo>
                  <a:lnTo>
                    <a:pt x="357187" y="69056"/>
                  </a:lnTo>
                  <a:lnTo>
                    <a:pt x="357187" y="102394"/>
                  </a:lnTo>
                  <a:lnTo>
                    <a:pt x="373856" y="102394"/>
                  </a:lnTo>
                  <a:lnTo>
                    <a:pt x="373856" y="278606"/>
                  </a:lnTo>
                  <a:lnTo>
                    <a:pt x="409575" y="378619"/>
                  </a:lnTo>
                  <a:lnTo>
                    <a:pt x="409575" y="447675"/>
                  </a:lnTo>
                  <a:lnTo>
                    <a:pt x="423862" y="447675"/>
                  </a:lnTo>
                  <a:lnTo>
                    <a:pt x="423862" y="473869"/>
                  </a:lnTo>
                  <a:lnTo>
                    <a:pt x="495300" y="473869"/>
                  </a:lnTo>
                  <a:lnTo>
                    <a:pt x="495300" y="514350"/>
                  </a:lnTo>
                  <a:lnTo>
                    <a:pt x="547687" y="514350"/>
                  </a:lnTo>
                  <a:lnTo>
                    <a:pt x="547687" y="540544"/>
                  </a:lnTo>
                  <a:lnTo>
                    <a:pt x="659606" y="540544"/>
                  </a:lnTo>
                  <a:lnTo>
                    <a:pt x="752475" y="785813"/>
                  </a:lnTo>
                  <a:lnTo>
                    <a:pt x="752475" y="852488"/>
                  </a:lnTo>
                  <a:lnTo>
                    <a:pt x="926306" y="852488"/>
                  </a:lnTo>
                  <a:lnTo>
                    <a:pt x="926306" y="883444"/>
                  </a:lnTo>
                  <a:lnTo>
                    <a:pt x="1050131" y="883444"/>
                  </a:lnTo>
                  <a:lnTo>
                    <a:pt x="1050131" y="950119"/>
                  </a:lnTo>
                  <a:lnTo>
                    <a:pt x="1076325" y="1035844"/>
                  </a:lnTo>
                  <a:lnTo>
                    <a:pt x="1107281" y="1035844"/>
                  </a:lnTo>
                  <a:lnTo>
                    <a:pt x="1107281" y="1078706"/>
                  </a:lnTo>
                  <a:lnTo>
                    <a:pt x="1138237" y="1321594"/>
                  </a:lnTo>
                  <a:lnTo>
                    <a:pt x="1166812" y="1321594"/>
                  </a:lnTo>
                  <a:lnTo>
                    <a:pt x="1166812" y="1354931"/>
                  </a:lnTo>
                  <a:lnTo>
                    <a:pt x="1245393" y="1354931"/>
                  </a:lnTo>
                  <a:lnTo>
                    <a:pt x="1245393" y="1400175"/>
                  </a:lnTo>
                  <a:lnTo>
                    <a:pt x="1273968" y="1400175"/>
                  </a:lnTo>
                  <a:lnTo>
                    <a:pt x="1273968" y="1431131"/>
                  </a:lnTo>
                  <a:lnTo>
                    <a:pt x="1321593" y="1431131"/>
                  </a:lnTo>
                  <a:lnTo>
                    <a:pt x="1321593" y="1462088"/>
                  </a:lnTo>
                  <a:lnTo>
                    <a:pt x="1404937" y="1462088"/>
                  </a:lnTo>
                  <a:lnTo>
                    <a:pt x="1404937" y="1502569"/>
                  </a:lnTo>
                  <a:lnTo>
                    <a:pt x="1447800" y="1502569"/>
                  </a:lnTo>
                  <a:lnTo>
                    <a:pt x="1447800" y="1533525"/>
                  </a:lnTo>
                  <a:lnTo>
                    <a:pt x="1483518" y="1533525"/>
                  </a:lnTo>
                  <a:lnTo>
                    <a:pt x="1488281" y="1652588"/>
                  </a:lnTo>
                  <a:lnTo>
                    <a:pt x="1521618" y="1652588"/>
                  </a:lnTo>
                  <a:lnTo>
                    <a:pt x="1521618" y="1681163"/>
                  </a:lnTo>
                  <a:lnTo>
                    <a:pt x="1859756" y="1681163"/>
                  </a:lnTo>
                  <a:lnTo>
                    <a:pt x="1859756" y="1733550"/>
                  </a:lnTo>
                  <a:lnTo>
                    <a:pt x="1916906" y="1733550"/>
                  </a:lnTo>
                  <a:lnTo>
                    <a:pt x="1916906" y="1759744"/>
                  </a:lnTo>
                  <a:lnTo>
                    <a:pt x="2040731" y="1759744"/>
                  </a:lnTo>
                  <a:lnTo>
                    <a:pt x="2057400" y="1866900"/>
                  </a:lnTo>
                  <a:lnTo>
                    <a:pt x="2281237" y="1866900"/>
                  </a:lnTo>
                  <a:lnTo>
                    <a:pt x="2281237" y="1933575"/>
                  </a:lnTo>
                  <a:lnTo>
                    <a:pt x="2650331" y="1933575"/>
                  </a:lnTo>
                  <a:lnTo>
                    <a:pt x="2650331" y="2021681"/>
                  </a:lnTo>
                  <a:lnTo>
                    <a:pt x="2707481" y="2021681"/>
                  </a:lnTo>
                  <a:lnTo>
                    <a:pt x="2707481" y="2116931"/>
                  </a:lnTo>
                  <a:lnTo>
                    <a:pt x="2774156" y="2116931"/>
                  </a:lnTo>
                  <a:lnTo>
                    <a:pt x="2774156" y="2214563"/>
                  </a:lnTo>
                  <a:lnTo>
                    <a:pt x="3119437" y="2214563"/>
                  </a:lnTo>
                  <a:lnTo>
                    <a:pt x="3119437" y="2405063"/>
                  </a:lnTo>
                  <a:lnTo>
                    <a:pt x="3395662" y="2405063"/>
                  </a:lnTo>
                  <a:lnTo>
                    <a:pt x="3395662" y="2609850"/>
                  </a:lnTo>
                  <a:lnTo>
                    <a:pt x="3893343" y="2609850"/>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41475767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p:txBody>
          <a:bodyPr>
            <a:normAutofit/>
          </a:bodyPr>
          <a:lstStyle/>
          <a:p>
            <a:r>
              <a:rPr lang="fr-FR" sz="2800" b="1" dirty="0"/>
              <a:t>Carcinome hépatocellulaire</a:t>
            </a:r>
          </a:p>
        </p:txBody>
      </p:sp>
      <p:sp>
        <p:nvSpPr>
          <p:cNvPr id="2" name="Espace réservé du texte 1"/>
          <p:cNvSpPr>
            <a:spLocks noGrp="1"/>
          </p:cNvSpPr>
          <p:nvPr>
            <p:ph type="body" idx="1"/>
          </p:nvPr>
        </p:nvSpPr>
        <p:spPr/>
        <p:txBody>
          <a:bodyPr/>
          <a:lstStyle/>
          <a:p>
            <a:r>
              <a:rPr lang="fr-FR" sz="1800" b="0" dirty="0" err="1"/>
              <a:t>Apatinib</a:t>
            </a:r>
            <a:r>
              <a:rPr lang="fr-FR" sz="1800" b="0" dirty="0"/>
              <a:t> as second-line </a:t>
            </a:r>
            <a:r>
              <a:rPr lang="fr-FR" sz="1800" b="0" dirty="0" err="1"/>
              <a:t>therapy</a:t>
            </a:r>
            <a:r>
              <a:rPr lang="fr-FR" sz="1800" b="0" dirty="0"/>
              <a:t> in </a:t>
            </a:r>
            <a:r>
              <a:rPr lang="fr-FR" sz="1800" b="0" dirty="0" err="1"/>
              <a:t>Chinese</a:t>
            </a:r>
            <a:r>
              <a:rPr lang="fr-FR" sz="1800" b="0" dirty="0"/>
              <a:t> patients </a:t>
            </a:r>
            <a:r>
              <a:rPr lang="fr-FR" sz="1800" b="0" dirty="0" err="1"/>
              <a:t>with</a:t>
            </a:r>
            <a:r>
              <a:rPr lang="fr-FR" sz="1800" b="0" dirty="0"/>
              <a:t> </a:t>
            </a:r>
            <a:r>
              <a:rPr lang="fr-FR" sz="1800" b="0" dirty="0" err="1"/>
              <a:t>advanced</a:t>
            </a:r>
            <a:r>
              <a:rPr lang="fr-FR" sz="1800" b="0" dirty="0"/>
              <a:t> </a:t>
            </a:r>
            <a:r>
              <a:rPr lang="fr-FR" sz="1800" b="0" dirty="0" err="1"/>
              <a:t>hepatocellular</a:t>
            </a:r>
            <a:r>
              <a:rPr lang="fr-FR" sz="1800" b="0" dirty="0"/>
              <a:t> </a:t>
            </a:r>
            <a:r>
              <a:rPr lang="fr-FR" sz="1800" b="0" dirty="0" err="1"/>
              <a:t>carcinoma</a:t>
            </a:r>
            <a:r>
              <a:rPr lang="fr-FR" sz="1800" b="0" dirty="0"/>
              <a:t>: A </a:t>
            </a:r>
            <a:r>
              <a:rPr lang="fr-FR" sz="1800" b="0" dirty="0" err="1"/>
              <a:t>randomized</a:t>
            </a:r>
            <a:r>
              <a:rPr lang="fr-FR" sz="1800" b="0" dirty="0"/>
              <a:t>, placebo-</a:t>
            </a:r>
            <a:r>
              <a:rPr lang="fr-FR" sz="1800" b="0" dirty="0" err="1"/>
              <a:t>controlled</a:t>
            </a:r>
            <a:r>
              <a:rPr lang="fr-FR" sz="1800" b="0" dirty="0"/>
              <a:t>, double-</a:t>
            </a:r>
            <a:r>
              <a:rPr lang="fr-FR" sz="1800" b="0" dirty="0" err="1"/>
              <a:t>blind</a:t>
            </a:r>
            <a:r>
              <a:rPr lang="fr-FR" sz="1800" b="0" dirty="0"/>
              <a:t>, phase III </a:t>
            </a:r>
            <a:r>
              <a:rPr lang="fr-FR" sz="1800" b="0" dirty="0" err="1"/>
              <a:t>study</a:t>
            </a:r>
            <a:r>
              <a:rPr lang="fr-FR" sz="1800" b="0" dirty="0"/>
              <a:t>.</a:t>
            </a:r>
          </a:p>
          <a:p>
            <a:endParaRPr lang="fr-FR" sz="1800" b="0" dirty="0"/>
          </a:p>
          <a:p>
            <a:r>
              <a:rPr lang="fr-FR" sz="1600" b="0" i="1" dirty="0"/>
              <a:t>Qiu Li et al., ASCO 2020, Abs 4507</a:t>
            </a:r>
          </a:p>
        </p:txBody>
      </p:sp>
    </p:spTree>
    <p:extLst>
      <p:ext uri="{BB962C8B-B14F-4D97-AF65-F5344CB8AC3E}">
        <p14:creationId xmlns:p14="http://schemas.microsoft.com/office/powerpoint/2010/main" val="3980586388"/>
      </p:ext>
    </p:extLst>
  </p:cSld>
  <p:clrMapOvr>
    <a:masterClrMapping/>
  </p:clrMapOvr>
  <p:transition spd="slow">
    <p:wipe/>
  </p:transition>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normAutofit/>
          </a:bodyPr>
          <a:lstStyle/>
          <a:p>
            <a:r>
              <a:rPr lang="fr-FR" sz="2000" dirty="0" err="1"/>
              <a:t>Apatinib</a:t>
            </a:r>
            <a:r>
              <a:rPr lang="fr-FR" sz="2000" dirty="0"/>
              <a:t> vs placebo en L2 du CHC avancé</a:t>
            </a:r>
          </a:p>
        </p:txBody>
      </p:sp>
      <p:sp>
        <p:nvSpPr>
          <p:cNvPr id="3" name="Espace réservé du contenu 2"/>
          <p:cNvSpPr>
            <a:spLocks noGrp="1"/>
          </p:cNvSpPr>
          <p:nvPr>
            <p:ph sz="half" idx="1"/>
          </p:nvPr>
        </p:nvSpPr>
        <p:spPr/>
        <p:txBody>
          <a:bodyPr/>
          <a:lstStyle/>
          <a:p>
            <a:r>
              <a:rPr lang="fr-FR" sz="1600" dirty="0">
                <a:latin typeface="Arial" panose="020B0604020202020204" pitchFamily="34" charset="0"/>
                <a:cs typeface="Arial" panose="020B0604020202020204" pitchFamily="34" charset="0"/>
              </a:rPr>
              <a:t>L’</a:t>
            </a:r>
            <a:r>
              <a:rPr lang="fr-FR" sz="1600" dirty="0" err="1">
                <a:latin typeface="Arial" panose="020B0604020202020204" pitchFamily="34" charset="0"/>
                <a:cs typeface="Arial" panose="020B0604020202020204" pitchFamily="34" charset="0"/>
              </a:rPr>
              <a:t>apatinib</a:t>
            </a:r>
            <a:r>
              <a:rPr lang="fr-FR" sz="1600" dirty="0">
                <a:latin typeface="Arial" panose="020B0604020202020204" pitchFamily="34" charset="0"/>
                <a:cs typeface="Arial" panose="020B0604020202020204" pitchFamily="34" charset="0"/>
              </a:rPr>
              <a:t> est un inhibiteur de tyrosine kinase ciblant VEGFR2</a:t>
            </a:r>
          </a:p>
          <a:p>
            <a:r>
              <a:rPr lang="fr-FR" sz="1600" dirty="0">
                <a:latin typeface="Arial" panose="020B0604020202020204" pitchFamily="34" charset="0"/>
                <a:cs typeface="Arial" panose="020B0604020202020204" pitchFamily="34" charset="0"/>
              </a:rPr>
              <a:t>Résultats d’une phase 2 intéressants, passage en phase 3, en Chine :</a:t>
            </a:r>
          </a:p>
          <a:p>
            <a:endParaRPr lang="fr-FR" sz="1600" dirty="0">
              <a:latin typeface="Arial" panose="020B0604020202020204" pitchFamily="34" charset="0"/>
              <a:cs typeface="Arial" panose="020B0604020202020204" pitchFamily="34" charset="0"/>
            </a:endParaRPr>
          </a:p>
          <a:p>
            <a:endParaRPr lang="fr-FR" sz="1600" dirty="0">
              <a:latin typeface="Arial" panose="020B0604020202020204" pitchFamily="34" charset="0"/>
              <a:cs typeface="Arial" panose="020B0604020202020204" pitchFamily="34" charset="0"/>
            </a:endParaRPr>
          </a:p>
          <a:p>
            <a:endParaRPr lang="fr-FR" sz="1600" dirty="0">
              <a:latin typeface="Arial" panose="020B0604020202020204" pitchFamily="34" charset="0"/>
              <a:cs typeface="Arial" panose="020B0604020202020204" pitchFamily="34" charset="0"/>
            </a:endParaRPr>
          </a:p>
          <a:p>
            <a:endParaRPr lang="fr-FR" sz="1600" dirty="0">
              <a:latin typeface="Arial" panose="020B0604020202020204" pitchFamily="34" charset="0"/>
              <a:cs typeface="Arial" panose="020B0604020202020204" pitchFamily="34" charset="0"/>
            </a:endParaRPr>
          </a:p>
          <a:p>
            <a:endParaRPr lang="fr-FR" sz="1600" dirty="0">
              <a:latin typeface="Arial" panose="020B0604020202020204" pitchFamily="34" charset="0"/>
              <a:cs typeface="Arial" panose="020B0604020202020204" pitchFamily="34" charset="0"/>
            </a:endParaRPr>
          </a:p>
          <a:p>
            <a:r>
              <a:rPr lang="fr-FR" sz="1600" dirty="0">
                <a:latin typeface="Arial" panose="020B0604020202020204" pitchFamily="34" charset="0"/>
                <a:cs typeface="Arial" panose="020B0604020202020204" pitchFamily="34" charset="0"/>
              </a:rPr>
              <a:t>Population incluse :</a:t>
            </a:r>
          </a:p>
          <a:p>
            <a:pPr lvl="1"/>
            <a:r>
              <a:rPr lang="fr-FR" sz="1400" dirty="0">
                <a:cs typeface="Arial" panose="020B0604020202020204" pitchFamily="34" charset="0"/>
              </a:rPr>
              <a:t>Certaines caractéristiques attendues : 90% BCLC C; 60% AFP &gt;400; mais : </a:t>
            </a:r>
          </a:p>
          <a:p>
            <a:pPr lvl="1"/>
            <a:r>
              <a:rPr lang="fr-FR" sz="1400" dirty="0">
                <a:cs typeface="Arial" panose="020B0604020202020204" pitchFamily="34" charset="0"/>
              </a:rPr>
              <a:t>Seulement 40% de </a:t>
            </a:r>
            <a:r>
              <a:rPr lang="fr-FR" sz="1400" dirty="0" err="1">
                <a:cs typeface="Arial" panose="020B0604020202020204" pitchFamily="34" charset="0"/>
              </a:rPr>
              <a:t>pré-traités</a:t>
            </a:r>
            <a:r>
              <a:rPr lang="fr-FR" sz="1400" dirty="0">
                <a:cs typeface="Arial" panose="020B0604020202020204" pitchFamily="34" charset="0"/>
              </a:rPr>
              <a:t> par sorafenib (autres : chimiothérapie)</a:t>
            </a:r>
          </a:p>
          <a:p>
            <a:pPr lvl="1"/>
            <a:r>
              <a:rPr lang="fr-FR" sz="1400" dirty="0">
                <a:cs typeface="Arial" panose="020B0604020202020204" pitchFamily="34" charset="0"/>
              </a:rPr>
              <a:t>22% traités en 3</a:t>
            </a:r>
            <a:r>
              <a:rPr lang="fr-FR" sz="1400" baseline="30000" dirty="0">
                <a:cs typeface="Arial" panose="020B0604020202020204" pitchFamily="34" charset="0"/>
              </a:rPr>
              <a:t>ème</a:t>
            </a:r>
            <a:r>
              <a:rPr lang="fr-FR" sz="1400" dirty="0">
                <a:cs typeface="Arial" panose="020B0604020202020204" pitchFamily="34" charset="0"/>
              </a:rPr>
              <a:t> ligne et plus</a:t>
            </a:r>
          </a:p>
          <a:p>
            <a:pPr lvl="1"/>
            <a:r>
              <a:rPr lang="fr-FR" sz="1400" dirty="0">
                <a:cs typeface="Arial" panose="020B0604020202020204" pitchFamily="34" charset="0"/>
              </a:rPr>
              <a:t>87% VHB + (étude chinoise)</a:t>
            </a:r>
          </a:p>
        </p:txBody>
      </p:sp>
      <p:sp>
        <p:nvSpPr>
          <p:cNvPr id="13" name="ZoneTexte 12">
            <a:extLst>
              <a:ext uri="{FF2B5EF4-FFF2-40B4-BE49-F238E27FC236}">
                <a16:creationId xmlns:a16="http://schemas.microsoft.com/office/drawing/2014/main" id="{BC15C86B-8511-804A-8BF6-342F24F619FC}"/>
              </a:ext>
            </a:extLst>
          </p:cNvPr>
          <p:cNvSpPr txBox="1"/>
          <p:nvPr/>
        </p:nvSpPr>
        <p:spPr>
          <a:xfrm>
            <a:off x="0" y="4912667"/>
            <a:ext cx="1999265"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Qiu Li et al., ASCO 2020, Abs 4507</a:t>
            </a:r>
          </a:p>
        </p:txBody>
      </p:sp>
      <p:sp>
        <p:nvSpPr>
          <p:cNvPr id="16" name="Rectangle à coins arrondis 4">
            <a:extLst>
              <a:ext uri="{FF2B5EF4-FFF2-40B4-BE49-F238E27FC236}">
                <a16:creationId xmlns:a16="http://schemas.microsoft.com/office/drawing/2014/main" id="{5F34FE1B-F1E1-4D36-9E0A-AC371E8D3C83}"/>
              </a:ext>
            </a:extLst>
          </p:cNvPr>
          <p:cNvSpPr/>
          <p:nvPr/>
        </p:nvSpPr>
        <p:spPr>
          <a:xfrm>
            <a:off x="773363" y="1645381"/>
            <a:ext cx="4498652" cy="1388660"/>
          </a:xfrm>
          <a:prstGeom prst="roundRect">
            <a:avLst>
              <a:gd name="adj" fmla="val 5248"/>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17" name="Rectangle à coins arrondis 2">
            <a:extLst>
              <a:ext uri="{FF2B5EF4-FFF2-40B4-BE49-F238E27FC236}">
                <a16:creationId xmlns:a16="http://schemas.microsoft.com/office/drawing/2014/main" id="{60B107A5-BC39-4833-B9AD-E5674B4808B7}"/>
              </a:ext>
            </a:extLst>
          </p:cNvPr>
          <p:cNvSpPr/>
          <p:nvPr/>
        </p:nvSpPr>
        <p:spPr>
          <a:xfrm>
            <a:off x="946152" y="1894768"/>
            <a:ext cx="1946787" cy="929437"/>
          </a:xfrm>
          <a:prstGeom prst="roundRect">
            <a:avLst>
              <a:gd name="adj" fmla="val 7197"/>
            </a:avLst>
          </a:prstGeom>
          <a:noFill/>
          <a:ln w="12700">
            <a:solidFill>
              <a:schemeClr val="tx1">
                <a:lumMod val="75000"/>
                <a:lumOff val="25000"/>
              </a:schemeClr>
            </a:solidFill>
          </a:ln>
          <a:effectLst/>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CHC non résécable</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Un traitement systémique préalable </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a:t>
            </a:r>
            <a:r>
              <a:rPr kumimoji="0" lang="fr-FR" sz="1050" b="0"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mn-cs"/>
              </a:rPr>
              <a:t>Sorafenib</a:t>
            </a:r>
            <a:r>
              <a:rPr kumimoji="0" lang="fr-FR" sz="105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 ou autre)</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Child ≤B7</a:t>
            </a:r>
          </a:p>
        </p:txBody>
      </p:sp>
      <p:sp>
        <p:nvSpPr>
          <p:cNvPr id="18" name="Rectangle à coins arrondis 9">
            <a:extLst>
              <a:ext uri="{FF2B5EF4-FFF2-40B4-BE49-F238E27FC236}">
                <a16:creationId xmlns:a16="http://schemas.microsoft.com/office/drawing/2014/main" id="{6C443468-074E-4745-90FE-BB1B6A1AFAA5}"/>
              </a:ext>
            </a:extLst>
          </p:cNvPr>
          <p:cNvSpPr/>
          <p:nvPr/>
        </p:nvSpPr>
        <p:spPr>
          <a:xfrm>
            <a:off x="3727979" y="2475551"/>
            <a:ext cx="1399253" cy="464719"/>
          </a:xfrm>
          <a:prstGeom prst="roundRect">
            <a:avLst/>
          </a:prstGeom>
          <a:solidFill>
            <a:srgbClr val="C00000"/>
          </a:solidFill>
          <a:effectLst/>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350" b="0" i="0" u="none" strike="noStrike" kern="1200" cap="none" spc="0" normalizeH="0" baseline="0" noProof="0" dirty="0" err="1">
                <a:ln>
                  <a:noFill/>
                </a:ln>
                <a:solidFill>
                  <a:prstClr val="white"/>
                </a:solidFill>
                <a:effectLst/>
                <a:uLnTx/>
                <a:uFillTx/>
                <a:latin typeface="Arial" panose="020B0604020202020204" pitchFamily="34" charset="0"/>
                <a:ea typeface="+mn-ea"/>
                <a:cs typeface="+mn-cs"/>
              </a:rPr>
              <a:t>Apatinib</a:t>
            </a: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19" name="Rectangle à coins arrondis 10">
            <a:extLst>
              <a:ext uri="{FF2B5EF4-FFF2-40B4-BE49-F238E27FC236}">
                <a16:creationId xmlns:a16="http://schemas.microsoft.com/office/drawing/2014/main" id="{F5289BD5-949B-4FDD-8873-72C8A42F0FDB}"/>
              </a:ext>
            </a:extLst>
          </p:cNvPr>
          <p:cNvSpPr/>
          <p:nvPr/>
        </p:nvSpPr>
        <p:spPr>
          <a:xfrm>
            <a:off x="3727979" y="1790890"/>
            <a:ext cx="1399253" cy="464719"/>
          </a:xfrm>
          <a:prstGeom prst="roundRect">
            <a:avLst/>
          </a:prstGeom>
          <a:solidFill>
            <a:schemeClr val="accent1"/>
          </a:solidFill>
          <a:effectLst/>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Placebo</a:t>
            </a:r>
          </a:p>
        </p:txBody>
      </p:sp>
      <p:sp>
        <p:nvSpPr>
          <p:cNvPr id="20" name="Freeform 15">
            <a:extLst>
              <a:ext uri="{FF2B5EF4-FFF2-40B4-BE49-F238E27FC236}">
                <a16:creationId xmlns:a16="http://schemas.microsoft.com/office/drawing/2014/main" id="{5BC80018-FBB5-4FE6-A1C9-D83785ED7F80}"/>
              </a:ext>
            </a:extLst>
          </p:cNvPr>
          <p:cNvSpPr>
            <a:spLocks/>
          </p:cNvSpPr>
          <p:nvPr/>
        </p:nvSpPr>
        <p:spPr bwMode="auto">
          <a:xfrm>
            <a:off x="3310098" y="2023250"/>
            <a:ext cx="417882" cy="684661"/>
          </a:xfrm>
          <a:custGeom>
            <a:avLst/>
            <a:gdLst>
              <a:gd name="T0" fmla="*/ 2147483647 w 133"/>
              <a:gd name="T1" fmla="*/ 0 h 904"/>
              <a:gd name="T2" fmla="*/ 0 w 133"/>
              <a:gd name="T3" fmla="*/ 0 h 904"/>
              <a:gd name="T4" fmla="*/ 0 w 133"/>
              <a:gd name="T5" fmla="*/ 2147483647 h 904"/>
              <a:gd name="T6" fmla="*/ 2147483647 w 133"/>
              <a:gd name="T7" fmla="*/ 2147483647 h 904"/>
              <a:gd name="T8" fmla="*/ 0 60000 65536"/>
              <a:gd name="T9" fmla="*/ 0 60000 65536"/>
              <a:gd name="T10" fmla="*/ 0 60000 65536"/>
              <a:gd name="T11" fmla="*/ 0 60000 65536"/>
              <a:gd name="T12" fmla="*/ 0 w 133"/>
              <a:gd name="T13" fmla="*/ 0 h 904"/>
              <a:gd name="T14" fmla="*/ 133 w 133"/>
              <a:gd name="T15" fmla="*/ 904 h 904"/>
            </a:gdLst>
            <a:ahLst/>
            <a:cxnLst>
              <a:cxn ang="T8">
                <a:pos x="T0" y="T1"/>
              </a:cxn>
              <a:cxn ang="T9">
                <a:pos x="T2" y="T3"/>
              </a:cxn>
              <a:cxn ang="T10">
                <a:pos x="T4" y="T5"/>
              </a:cxn>
              <a:cxn ang="T11">
                <a:pos x="T6" y="T7"/>
              </a:cxn>
            </a:cxnLst>
            <a:rect l="T12" t="T13" r="T14" b="T15"/>
            <a:pathLst>
              <a:path w="133" h="904">
                <a:moveTo>
                  <a:pt x="133" y="0"/>
                </a:moveTo>
                <a:lnTo>
                  <a:pt x="0" y="0"/>
                </a:lnTo>
                <a:lnTo>
                  <a:pt x="0" y="904"/>
                </a:lnTo>
                <a:lnTo>
                  <a:pt x="133" y="904"/>
                </a:lnTo>
              </a:path>
            </a:pathLst>
          </a:custGeom>
          <a:noFill/>
          <a:ln w="12700">
            <a:solidFill>
              <a:srgbClr val="4D4D4D"/>
            </a:solidFill>
            <a:round/>
            <a:headEnd type="triangle" w="med" len="med"/>
            <a:tailEnd type="triangle" w="med" len="med"/>
          </a:ln>
        </p:spPr>
        <p: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fr-FR" sz="1200" b="0" i="0"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mn-cs"/>
            </a:endParaRPr>
          </a:p>
        </p:txBody>
      </p:sp>
      <p:sp>
        <p:nvSpPr>
          <p:cNvPr id="21" name="Ellipse 9">
            <a:extLst>
              <a:ext uri="{FF2B5EF4-FFF2-40B4-BE49-F238E27FC236}">
                <a16:creationId xmlns:a16="http://schemas.microsoft.com/office/drawing/2014/main" id="{E413EBC1-81BF-4C22-9BC8-5A025BDB073B}"/>
              </a:ext>
            </a:extLst>
          </p:cNvPr>
          <p:cNvSpPr/>
          <p:nvPr/>
        </p:nvSpPr>
        <p:spPr>
          <a:xfrm>
            <a:off x="3121616" y="2181147"/>
            <a:ext cx="377686" cy="368276"/>
          </a:xfrm>
          <a:prstGeom prst="ellipse">
            <a:avLst/>
          </a:prstGeom>
          <a:solidFill>
            <a:srgbClr val="4D4D4D"/>
          </a:solidFill>
          <a:ln>
            <a:headEnd/>
            <a:tailEnd/>
          </a:ln>
          <a:effectLst/>
        </p:spPr>
        <p:style>
          <a:lnRef idx="0">
            <a:schemeClr val="dk1"/>
          </a:lnRef>
          <a:fillRef idx="3">
            <a:schemeClr val="dk1"/>
          </a:fillRef>
          <a:effectRef idx="3">
            <a:schemeClr val="dk1"/>
          </a:effectRef>
          <a:fontRef idx="minor">
            <a:schemeClr val="lt1"/>
          </a:fontRef>
        </p:style>
        <p:txBody>
          <a:bodyPr wrap="none" anchor="ctr"/>
          <a:lstStyle/>
          <a:p>
            <a:pPr marL="0" marR="0" lvl="0" indent="0" algn="ctr" defTabSz="685783" rtl="0" eaLnBrk="1" fontAlgn="auto" latinLnBrk="0" hangingPunct="1">
              <a:lnSpc>
                <a:spcPct val="100000"/>
              </a:lnSpc>
              <a:spcBef>
                <a:spcPts val="0"/>
              </a:spcBef>
              <a:spcAft>
                <a:spcPts val="0"/>
              </a:spcAft>
              <a:buClr>
                <a:srgbClr val="FFCC00"/>
              </a:buClr>
              <a:buSzTx/>
              <a:buFontTx/>
              <a:buNone/>
              <a:tabLst/>
              <a:defRPr/>
            </a:pPr>
            <a:r>
              <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R</a:t>
            </a:r>
            <a:br>
              <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br>
            <a:r>
              <a:rPr kumimoji="0" lang="fr-FR"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1:1</a:t>
            </a:r>
            <a:endPar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2" name="ZoneTexte 21">
            <a:extLst>
              <a:ext uri="{FF2B5EF4-FFF2-40B4-BE49-F238E27FC236}">
                <a16:creationId xmlns:a16="http://schemas.microsoft.com/office/drawing/2014/main" id="{5C8D7CE8-D20E-4D99-9189-5ED9B8479946}"/>
              </a:ext>
            </a:extLst>
          </p:cNvPr>
          <p:cNvSpPr txBox="1"/>
          <p:nvPr/>
        </p:nvSpPr>
        <p:spPr>
          <a:xfrm>
            <a:off x="5460497" y="1765867"/>
            <a:ext cx="2505041" cy="1200329"/>
          </a:xfrm>
          <a:prstGeom prst="rect">
            <a:avLst/>
          </a:prstGeom>
          <a:noFill/>
        </p:spPr>
        <p:txBody>
          <a:bodyPr wrap="square" rtlCol="0">
            <a:spAutoFit/>
          </a:bodyPr>
          <a:lstStyle/>
          <a:p>
            <a:pPr marL="171450" marR="0" lvl="0" indent="-17145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Critère principal </a:t>
            </a:r>
            <a:r>
              <a:rPr kumimoji="0" lang="fr-FR" sz="1200" b="0"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 </a:t>
            </a:r>
          </a:p>
          <a:p>
            <a:pPr marL="514350" marR="0" lvl="1" indent="-17145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200" b="0"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Survie globale</a:t>
            </a:r>
          </a:p>
          <a:p>
            <a:pPr marL="171450" marR="0" lvl="0" indent="-17145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Critères secondaires </a:t>
            </a:r>
            <a:r>
              <a:rPr kumimoji="0" lang="fr-FR" sz="1200" b="0"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 </a:t>
            </a:r>
          </a:p>
          <a:p>
            <a:pPr marL="514350" marR="0" lvl="1" indent="-17145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200" b="0"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Survie sans progression</a:t>
            </a:r>
          </a:p>
          <a:p>
            <a:pPr marL="514350" marR="0" lvl="1" indent="-17145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200" b="0"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Taux de réponse</a:t>
            </a:r>
          </a:p>
          <a:p>
            <a:pPr marL="514350" marR="0" lvl="1" indent="-17145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200" b="0"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Tolérance</a:t>
            </a:r>
          </a:p>
        </p:txBody>
      </p:sp>
    </p:spTree>
    <p:extLst>
      <p:ext uri="{BB962C8B-B14F-4D97-AF65-F5344CB8AC3E}">
        <p14:creationId xmlns:p14="http://schemas.microsoft.com/office/powerpoint/2010/main" val="27382832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re 1"/>
          <p:cNvSpPr>
            <a:spLocks noGrp="1"/>
          </p:cNvSpPr>
          <p:nvPr>
            <p:ph type="title"/>
          </p:nvPr>
        </p:nvSpPr>
        <p:spPr/>
        <p:txBody>
          <a:bodyPr>
            <a:normAutofit/>
          </a:bodyPr>
          <a:lstStyle/>
          <a:p>
            <a:r>
              <a:rPr lang="fr-FR" sz="2000" dirty="0" err="1"/>
              <a:t>Apatinib</a:t>
            </a:r>
            <a:r>
              <a:rPr lang="fr-FR" sz="2000" dirty="0"/>
              <a:t> vs placebo en L2 du CHC avancé</a:t>
            </a:r>
          </a:p>
        </p:txBody>
      </p:sp>
      <p:sp>
        <p:nvSpPr>
          <p:cNvPr id="3" name="Espace réservé du contenu 2"/>
          <p:cNvSpPr>
            <a:spLocks noGrp="1"/>
          </p:cNvSpPr>
          <p:nvPr>
            <p:ph sz="half" idx="1"/>
          </p:nvPr>
        </p:nvSpPr>
        <p:spPr>
          <a:xfrm>
            <a:off x="190500" y="821933"/>
            <a:ext cx="3012549" cy="3770309"/>
          </a:xfrm>
        </p:spPr>
        <p:txBody>
          <a:bodyPr/>
          <a:lstStyle/>
          <a:p>
            <a:pPr>
              <a:spcAft>
                <a:spcPts val="600"/>
              </a:spcAft>
            </a:pPr>
            <a:r>
              <a:rPr lang="fr-FR" sz="1400" dirty="0"/>
              <a:t>Etude positive sur le critère principal : la survie globale</a:t>
            </a:r>
          </a:p>
          <a:p>
            <a:pPr lvl="1">
              <a:spcBef>
                <a:spcPts val="0"/>
              </a:spcBef>
              <a:spcAft>
                <a:spcPts val="600"/>
              </a:spcAft>
            </a:pPr>
            <a:r>
              <a:rPr lang="fr-FR" sz="1200" dirty="0"/>
              <a:t>Médiane 8,7 vs 6,8 mois</a:t>
            </a:r>
          </a:p>
          <a:p>
            <a:pPr lvl="1">
              <a:spcBef>
                <a:spcPts val="0"/>
              </a:spcBef>
              <a:spcAft>
                <a:spcPts val="600"/>
              </a:spcAft>
            </a:pPr>
            <a:r>
              <a:rPr lang="fr-FR" sz="1200" dirty="0"/>
              <a:t>HR=0,79 [95%CI: 0,41-0,99] (p=0,048)</a:t>
            </a:r>
          </a:p>
          <a:p>
            <a:pPr>
              <a:spcAft>
                <a:spcPts val="600"/>
              </a:spcAft>
            </a:pPr>
            <a:r>
              <a:rPr lang="fr-FR" sz="1400" dirty="0"/>
              <a:t>Et les critères secondaires : </a:t>
            </a:r>
          </a:p>
          <a:p>
            <a:pPr lvl="1">
              <a:spcBef>
                <a:spcPts val="0"/>
              </a:spcBef>
              <a:spcAft>
                <a:spcPts val="600"/>
              </a:spcAft>
            </a:pPr>
            <a:r>
              <a:rPr lang="fr-FR" sz="1200" dirty="0"/>
              <a:t>Survie sans progression :</a:t>
            </a:r>
          </a:p>
          <a:p>
            <a:pPr lvl="2">
              <a:spcBef>
                <a:spcPts val="0"/>
              </a:spcBef>
              <a:spcAft>
                <a:spcPts val="600"/>
              </a:spcAft>
            </a:pPr>
            <a:r>
              <a:rPr lang="fr-FR" sz="900" dirty="0"/>
              <a:t>HR=0,47 (p&lt;0,001)</a:t>
            </a:r>
          </a:p>
          <a:p>
            <a:pPr lvl="1">
              <a:spcBef>
                <a:spcPts val="0"/>
              </a:spcBef>
              <a:spcAft>
                <a:spcPts val="600"/>
              </a:spcAft>
            </a:pPr>
            <a:r>
              <a:rPr lang="fr-FR" sz="1200" dirty="0"/>
              <a:t>Taux de réponse :</a:t>
            </a:r>
          </a:p>
          <a:p>
            <a:pPr lvl="2">
              <a:spcBef>
                <a:spcPts val="0"/>
              </a:spcBef>
              <a:spcAft>
                <a:spcPts val="600"/>
              </a:spcAft>
            </a:pPr>
            <a:r>
              <a:rPr lang="fr-FR" sz="900" dirty="0"/>
              <a:t>11% vs 1% (p&lt;0,001)</a:t>
            </a:r>
          </a:p>
          <a:p>
            <a:pPr lvl="1">
              <a:spcBef>
                <a:spcPts val="0"/>
              </a:spcBef>
              <a:spcAft>
                <a:spcPts val="600"/>
              </a:spcAft>
            </a:pPr>
            <a:r>
              <a:rPr lang="fr-FR" sz="1200" dirty="0"/>
              <a:t>Tolérance :</a:t>
            </a:r>
          </a:p>
          <a:p>
            <a:pPr lvl="2">
              <a:spcBef>
                <a:spcPts val="0"/>
              </a:spcBef>
              <a:spcAft>
                <a:spcPts val="600"/>
              </a:spcAft>
            </a:pPr>
            <a:r>
              <a:rPr lang="fr-FR" sz="900" dirty="0"/>
              <a:t>77% grade 3/4 vs 19% pour le placebo</a:t>
            </a:r>
          </a:p>
          <a:p>
            <a:pPr lvl="1">
              <a:spcBef>
                <a:spcPts val="0"/>
              </a:spcBef>
              <a:spcAft>
                <a:spcPts val="600"/>
              </a:spcAft>
            </a:pPr>
            <a:r>
              <a:rPr lang="fr-FR" sz="1200" dirty="0"/>
              <a:t>Profil de tolérance :</a:t>
            </a:r>
          </a:p>
          <a:p>
            <a:pPr lvl="2">
              <a:spcBef>
                <a:spcPts val="0"/>
              </a:spcBef>
              <a:spcAft>
                <a:spcPts val="600"/>
              </a:spcAft>
            </a:pPr>
            <a:r>
              <a:rPr lang="fr-FR" sz="900" dirty="0"/>
              <a:t>SMP, HTA, thrombopénies, diarrhées </a:t>
            </a:r>
          </a:p>
        </p:txBody>
      </p:sp>
      <p:sp>
        <p:nvSpPr>
          <p:cNvPr id="7" name="ZoneTexte 6">
            <a:extLst>
              <a:ext uri="{FF2B5EF4-FFF2-40B4-BE49-F238E27FC236}">
                <a16:creationId xmlns:a16="http://schemas.microsoft.com/office/drawing/2014/main" id="{23EF2F7F-91E9-5D45-BF06-A1AD43ADF25A}"/>
              </a:ext>
            </a:extLst>
          </p:cNvPr>
          <p:cNvSpPr txBox="1"/>
          <p:nvPr/>
        </p:nvSpPr>
        <p:spPr>
          <a:xfrm>
            <a:off x="-3048" y="4912668"/>
            <a:ext cx="1999265"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Qiu Li et al., ASCO 2020, Abs 4507</a:t>
            </a:r>
          </a:p>
        </p:txBody>
      </p:sp>
      <p:grpSp>
        <p:nvGrpSpPr>
          <p:cNvPr id="2" name="Groupe 1">
            <a:extLst>
              <a:ext uri="{FF2B5EF4-FFF2-40B4-BE49-F238E27FC236}">
                <a16:creationId xmlns:a16="http://schemas.microsoft.com/office/drawing/2014/main" id="{20AF2F0B-82BC-46F1-BF6F-59F8F4C2DDE1}"/>
              </a:ext>
            </a:extLst>
          </p:cNvPr>
          <p:cNvGrpSpPr/>
          <p:nvPr/>
        </p:nvGrpSpPr>
        <p:grpSpPr>
          <a:xfrm>
            <a:off x="3373989" y="1072538"/>
            <a:ext cx="5469527" cy="3465233"/>
            <a:chOff x="357275" y="1035685"/>
            <a:chExt cx="5884434" cy="3465233"/>
          </a:xfrm>
        </p:grpSpPr>
        <p:sp>
          <p:nvSpPr>
            <p:cNvPr id="11" name="Rectangle à coins arrondis 6">
              <a:extLst>
                <a:ext uri="{FF2B5EF4-FFF2-40B4-BE49-F238E27FC236}">
                  <a16:creationId xmlns:a16="http://schemas.microsoft.com/office/drawing/2014/main" id="{720EE9E6-49AA-4165-8345-9F16B620E70D}"/>
                </a:ext>
              </a:extLst>
            </p:cNvPr>
            <p:cNvSpPr/>
            <p:nvPr/>
          </p:nvSpPr>
          <p:spPr>
            <a:xfrm>
              <a:off x="357275" y="1184479"/>
              <a:ext cx="5884434" cy="3316439"/>
            </a:xfrm>
            <a:prstGeom prst="roundRect">
              <a:avLst>
                <a:gd name="adj" fmla="val 2855"/>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80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graphicFrame>
          <p:nvGraphicFramePr>
            <p:cNvPr id="12" name="Chart 11">
              <a:extLst>
                <a:ext uri="{FF2B5EF4-FFF2-40B4-BE49-F238E27FC236}">
                  <a16:creationId xmlns:a16="http://schemas.microsoft.com/office/drawing/2014/main" id="{08D59DB3-4F43-44D4-9B21-561D70F57E53}"/>
                </a:ext>
              </a:extLst>
            </p:cNvPr>
            <p:cNvGraphicFramePr/>
            <p:nvPr/>
          </p:nvGraphicFramePr>
          <p:xfrm>
            <a:off x="983307" y="1590264"/>
            <a:ext cx="5258402" cy="2611681"/>
          </p:xfrm>
          <a:graphic>
            <a:graphicData uri="http://schemas.openxmlformats.org/drawingml/2006/chart">
              <c:chart xmlns:c="http://schemas.openxmlformats.org/drawingml/2006/chart" xmlns:r="http://schemas.openxmlformats.org/officeDocument/2006/relationships" r:id="rId2"/>
            </a:graphicData>
          </a:graphic>
        </p:graphicFrame>
        <p:sp>
          <p:nvSpPr>
            <p:cNvPr id="13" name="Freeform: Shape 28">
              <a:extLst>
                <a:ext uri="{FF2B5EF4-FFF2-40B4-BE49-F238E27FC236}">
                  <a16:creationId xmlns:a16="http://schemas.microsoft.com/office/drawing/2014/main" id="{085897B6-A289-45AA-988D-EC312C6F12C3}"/>
                </a:ext>
              </a:extLst>
            </p:cNvPr>
            <p:cNvSpPr/>
            <p:nvPr/>
          </p:nvSpPr>
          <p:spPr>
            <a:xfrm>
              <a:off x="1584107" y="1722300"/>
              <a:ext cx="3519777" cy="1981295"/>
            </a:xfrm>
            <a:custGeom>
              <a:avLst/>
              <a:gdLst>
                <a:gd name="connsiteX0" fmla="*/ 0 w 4746865"/>
                <a:gd name="connsiteY0" fmla="*/ 0 h 2666696"/>
                <a:gd name="connsiteX1" fmla="*/ 72860 w 4746865"/>
                <a:gd name="connsiteY1" fmla="*/ 3643 h 2666696"/>
                <a:gd name="connsiteX2" fmla="*/ 109290 w 4746865"/>
                <a:gd name="connsiteY2" fmla="*/ 40073 h 2666696"/>
                <a:gd name="connsiteX3" fmla="*/ 145721 w 4746865"/>
                <a:gd name="connsiteY3" fmla="*/ 40073 h 2666696"/>
                <a:gd name="connsiteX4" fmla="*/ 145721 w 4746865"/>
                <a:gd name="connsiteY4" fmla="*/ 80147 h 2666696"/>
                <a:gd name="connsiteX5" fmla="*/ 211295 w 4746865"/>
                <a:gd name="connsiteY5" fmla="*/ 80147 h 2666696"/>
                <a:gd name="connsiteX6" fmla="*/ 211295 w 4746865"/>
                <a:gd name="connsiteY6" fmla="*/ 142078 h 2666696"/>
                <a:gd name="connsiteX7" fmla="*/ 244083 w 4746865"/>
                <a:gd name="connsiteY7" fmla="*/ 153007 h 2666696"/>
                <a:gd name="connsiteX8" fmla="*/ 244083 w 4746865"/>
                <a:gd name="connsiteY8" fmla="*/ 193081 h 2666696"/>
                <a:gd name="connsiteX9" fmla="*/ 280513 w 4746865"/>
                <a:gd name="connsiteY9" fmla="*/ 193081 h 2666696"/>
                <a:gd name="connsiteX10" fmla="*/ 280513 w 4746865"/>
                <a:gd name="connsiteY10" fmla="*/ 280513 h 2666696"/>
                <a:gd name="connsiteX11" fmla="*/ 320586 w 4746865"/>
                <a:gd name="connsiteY11" fmla="*/ 280513 h 2666696"/>
                <a:gd name="connsiteX12" fmla="*/ 349730 w 4746865"/>
                <a:gd name="connsiteY12" fmla="*/ 309657 h 2666696"/>
                <a:gd name="connsiteX13" fmla="*/ 386161 w 4746865"/>
                <a:gd name="connsiteY13" fmla="*/ 309657 h 2666696"/>
                <a:gd name="connsiteX14" fmla="*/ 386161 w 4746865"/>
                <a:gd name="connsiteY14" fmla="*/ 346088 h 2666696"/>
                <a:gd name="connsiteX15" fmla="*/ 426234 w 4746865"/>
                <a:gd name="connsiteY15" fmla="*/ 386161 h 2666696"/>
                <a:gd name="connsiteX16" fmla="*/ 429877 w 4746865"/>
                <a:gd name="connsiteY16" fmla="*/ 418948 h 2666696"/>
                <a:gd name="connsiteX17" fmla="*/ 429877 w 4746865"/>
                <a:gd name="connsiteY17" fmla="*/ 488166 h 2666696"/>
                <a:gd name="connsiteX18" fmla="*/ 462664 w 4746865"/>
                <a:gd name="connsiteY18" fmla="*/ 499095 h 2666696"/>
                <a:gd name="connsiteX19" fmla="*/ 480879 w 4746865"/>
                <a:gd name="connsiteY19" fmla="*/ 517310 h 2666696"/>
                <a:gd name="connsiteX20" fmla="*/ 506380 w 4746865"/>
                <a:gd name="connsiteY20" fmla="*/ 542811 h 2666696"/>
                <a:gd name="connsiteX21" fmla="*/ 506380 w 4746865"/>
                <a:gd name="connsiteY21" fmla="*/ 604743 h 2666696"/>
                <a:gd name="connsiteX22" fmla="*/ 535525 w 4746865"/>
                <a:gd name="connsiteY22" fmla="*/ 604743 h 2666696"/>
                <a:gd name="connsiteX23" fmla="*/ 535525 w 4746865"/>
                <a:gd name="connsiteY23" fmla="*/ 681246 h 2666696"/>
                <a:gd name="connsiteX24" fmla="*/ 582884 w 4746865"/>
                <a:gd name="connsiteY24" fmla="*/ 728605 h 2666696"/>
                <a:gd name="connsiteX25" fmla="*/ 582884 w 4746865"/>
                <a:gd name="connsiteY25" fmla="*/ 830610 h 2666696"/>
                <a:gd name="connsiteX26" fmla="*/ 630244 w 4746865"/>
                <a:gd name="connsiteY26" fmla="*/ 830610 h 2666696"/>
                <a:gd name="connsiteX27" fmla="*/ 630244 w 4746865"/>
                <a:gd name="connsiteY27" fmla="*/ 885256 h 2666696"/>
                <a:gd name="connsiteX28" fmla="*/ 684889 w 4746865"/>
                <a:gd name="connsiteY28" fmla="*/ 939901 h 2666696"/>
                <a:gd name="connsiteX29" fmla="*/ 743177 w 4746865"/>
                <a:gd name="connsiteY29" fmla="*/ 998189 h 2666696"/>
                <a:gd name="connsiteX30" fmla="*/ 783251 w 4746865"/>
                <a:gd name="connsiteY30" fmla="*/ 1038263 h 2666696"/>
                <a:gd name="connsiteX31" fmla="*/ 826967 w 4746865"/>
                <a:gd name="connsiteY31" fmla="*/ 1081979 h 2666696"/>
                <a:gd name="connsiteX32" fmla="*/ 877969 w 4746865"/>
                <a:gd name="connsiteY32" fmla="*/ 1132981 h 2666696"/>
                <a:gd name="connsiteX33" fmla="*/ 918043 w 4746865"/>
                <a:gd name="connsiteY33" fmla="*/ 1238630 h 2666696"/>
                <a:gd name="connsiteX34" fmla="*/ 958116 w 4746865"/>
                <a:gd name="connsiteY34" fmla="*/ 1293275 h 2666696"/>
                <a:gd name="connsiteX35" fmla="*/ 972688 w 4746865"/>
                <a:gd name="connsiteY35" fmla="*/ 1322419 h 2666696"/>
                <a:gd name="connsiteX36" fmla="*/ 972688 w 4746865"/>
                <a:gd name="connsiteY36" fmla="*/ 1355206 h 2666696"/>
                <a:gd name="connsiteX37" fmla="*/ 1001832 w 4746865"/>
                <a:gd name="connsiteY37" fmla="*/ 1373422 h 2666696"/>
                <a:gd name="connsiteX38" fmla="*/ 1001832 w 4746865"/>
                <a:gd name="connsiteY38" fmla="*/ 1435353 h 2666696"/>
                <a:gd name="connsiteX39" fmla="*/ 1085622 w 4746865"/>
                <a:gd name="connsiteY39" fmla="*/ 1435353 h 2666696"/>
                <a:gd name="connsiteX40" fmla="*/ 1092908 w 4746865"/>
                <a:gd name="connsiteY40" fmla="*/ 1475426 h 2666696"/>
                <a:gd name="connsiteX41" fmla="*/ 1180341 w 4746865"/>
                <a:gd name="connsiteY41" fmla="*/ 1475426 h 2666696"/>
                <a:gd name="connsiteX42" fmla="*/ 1198556 w 4746865"/>
                <a:gd name="connsiteY42" fmla="*/ 1493641 h 2666696"/>
                <a:gd name="connsiteX43" fmla="*/ 1198556 w 4746865"/>
                <a:gd name="connsiteY43" fmla="*/ 1493641 h 2666696"/>
                <a:gd name="connsiteX44" fmla="*/ 1278703 w 4746865"/>
                <a:gd name="connsiteY44" fmla="*/ 1493641 h 2666696"/>
                <a:gd name="connsiteX45" fmla="*/ 1278703 w 4746865"/>
                <a:gd name="connsiteY45" fmla="*/ 1533715 h 2666696"/>
                <a:gd name="connsiteX46" fmla="*/ 1278703 w 4746865"/>
                <a:gd name="connsiteY46" fmla="*/ 1533715 h 2666696"/>
                <a:gd name="connsiteX47" fmla="*/ 1311490 w 4746865"/>
                <a:gd name="connsiteY47" fmla="*/ 1566502 h 2666696"/>
                <a:gd name="connsiteX48" fmla="*/ 1369778 w 4746865"/>
                <a:gd name="connsiteY48" fmla="*/ 1566502 h 2666696"/>
                <a:gd name="connsiteX49" fmla="*/ 1369778 w 4746865"/>
                <a:gd name="connsiteY49" fmla="*/ 1632077 h 2666696"/>
                <a:gd name="connsiteX50" fmla="*/ 1431710 w 4746865"/>
                <a:gd name="connsiteY50" fmla="*/ 1675793 h 2666696"/>
                <a:gd name="connsiteX51" fmla="*/ 1457211 w 4746865"/>
                <a:gd name="connsiteY51" fmla="*/ 1697651 h 2666696"/>
                <a:gd name="connsiteX52" fmla="*/ 1479069 w 4746865"/>
                <a:gd name="connsiteY52" fmla="*/ 1697651 h 2666696"/>
                <a:gd name="connsiteX53" fmla="*/ 1479069 w 4746865"/>
                <a:gd name="connsiteY53" fmla="*/ 1726795 h 2666696"/>
                <a:gd name="connsiteX54" fmla="*/ 1533714 w 4746865"/>
                <a:gd name="connsiteY54" fmla="*/ 1726795 h 2666696"/>
                <a:gd name="connsiteX55" fmla="*/ 1533714 w 4746865"/>
                <a:gd name="connsiteY55" fmla="*/ 1726795 h 2666696"/>
                <a:gd name="connsiteX56" fmla="*/ 1584717 w 4746865"/>
                <a:gd name="connsiteY56" fmla="*/ 1726795 h 2666696"/>
                <a:gd name="connsiteX57" fmla="*/ 1584717 w 4746865"/>
                <a:gd name="connsiteY57" fmla="*/ 1781441 h 2666696"/>
                <a:gd name="connsiteX58" fmla="*/ 1613861 w 4746865"/>
                <a:gd name="connsiteY58" fmla="*/ 1781441 h 2666696"/>
                <a:gd name="connsiteX59" fmla="*/ 1613861 w 4746865"/>
                <a:gd name="connsiteY59" fmla="*/ 1803299 h 2666696"/>
                <a:gd name="connsiteX60" fmla="*/ 1613861 w 4746865"/>
                <a:gd name="connsiteY60" fmla="*/ 1803299 h 2666696"/>
                <a:gd name="connsiteX61" fmla="*/ 1613861 w 4746865"/>
                <a:gd name="connsiteY61" fmla="*/ 1847015 h 2666696"/>
                <a:gd name="connsiteX62" fmla="*/ 1643005 w 4746865"/>
                <a:gd name="connsiteY62" fmla="*/ 1847015 h 2666696"/>
                <a:gd name="connsiteX63" fmla="*/ 1715866 w 4746865"/>
                <a:gd name="connsiteY63" fmla="*/ 1847015 h 2666696"/>
                <a:gd name="connsiteX64" fmla="*/ 1715866 w 4746865"/>
                <a:gd name="connsiteY64" fmla="*/ 1879802 h 2666696"/>
                <a:gd name="connsiteX65" fmla="*/ 1715866 w 4746865"/>
                <a:gd name="connsiteY65" fmla="*/ 1887088 h 2666696"/>
                <a:gd name="connsiteX66" fmla="*/ 1832443 w 4746865"/>
                <a:gd name="connsiteY66" fmla="*/ 1887088 h 2666696"/>
                <a:gd name="connsiteX67" fmla="*/ 1832443 w 4746865"/>
                <a:gd name="connsiteY67" fmla="*/ 1916233 h 2666696"/>
                <a:gd name="connsiteX68" fmla="*/ 1956306 w 4746865"/>
                <a:gd name="connsiteY68" fmla="*/ 1916233 h 2666696"/>
                <a:gd name="connsiteX69" fmla="*/ 1956306 w 4746865"/>
                <a:gd name="connsiteY69" fmla="*/ 1945377 h 2666696"/>
                <a:gd name="connsiteX70" fmla="*/ 1978164 w 4746865"/>
                <a:gd name="connsiteY70" fmla="*/ 1945377 h 2666696"/>
                <a:gd name="connsiteX71" fmla="*/ 1978164 w 4746865"/>
                <a:gd name="connsiteY71" fmla="*/ 1981807 h 2666696"/>
                <a:gd name="connsiteX72" fmla="*/ 2025523 w 4746865"/>
                <a:gd name="connsiteY72" fmla="*/ 1981807 h 2666696"/>
                <a:gd name="connsiteX73" fmla="*/ 2025523 w 4746865"/>
                <a:gd name="connsiteY73" fmla="*/ 2018237 h 2666696"/>
                <a:gd name="connsiteX74" fmla="*/ 2167601 w 4746865"/>
                <a:gd name="connsiteY74" fmla="*/ 2018237 h 2666696"/>
                <a:gd name="connsiteX75" fmla="*/ 2167601 w 4746865"/>
                <a:gd name="connsiteY75" fmla="*/ 2058311 h 2666696"/>
                <a:gd name="connsiteX76" fmla="*/ 2211318 w 4746865"/>
                <a:gd name="connsiteY76" fmla="*/ 2058311 h 2666696"/>
                <a:gd name="connsiteX77" fmla="*/ 2211318 w 4746865"/>
                <a:gd name="connsiteY77" fmla="*/ 2105670 h 2666696"/>
                <a:gd name="connsiteX78" fmla="*/ 2542833 w 4746865"/>
                <a:gd name="connsiteY78" fmla="*/ 2105670 h 2666696"/>
                <a:gd name="connsiteX79" fmla="*/ 2542833 w 4746865"/>
                <a:gd name="connsiteY79" fmla="*/ 2149387 h 2666696"/>
                <a:gd name="connsiteX80" fmla="*/ 2797845 w 4746865"/>
                <a:gd name="connsiteY80" fmla="*/ 2149387 h 2666696"/>
                <a:gd name="connsiteX81" fmla="*/ 2797845 w 4746865"/>
                <a:gd name="connsiteY81" fmla="*/ 2174888 h 2666696"/>
                <a:gd name="connsiteX82" fmla="*/ 2932637 w 4746865"/>
                <a:gd name="connsiteY82" fmla="*/ 2174888 h 2666696"/>
                <a:gd name="connsiteX83" fmla="*/ 2932637 w 4746865"/>
                <a:gd name="connsiteY83" fmla="*/ 2204032 h 2666696"/>
                <a:gd name="connsiteX84" fmla="*/ 2979997 w 4746865"/>
                <a:gd name="connsiteY84" fmla="*/ 2204032 h 2666696"/>
                <a:gd name="connsiteX85" fmla="*/ 2979997 w 4746865"/>
                <a:gd name="connsiteY85" fmla="*/ 2204032 h 2666696"/>
                <a:gd name="connsiteX86" fmla="*/ 3402588 w 4746865"/>
                <a:gd name="connsiteY86" fmla="*/ 2204032 h 2666696"/>
                <a:gd name="connsiteX87" fmla="*/ 3402588 w 4746865"/>
                <a:gd name="connsiteY87" fmla="*/ 2265963 h 2666696"/>
                <a:gd name="connsiteX88" fmla="*/ 3500950 w 4746865"/>
                <a:gd name="connsiteY88" fmla="*/ 2265963 h 2666696"/>
                <a:gd name="connsiteX89" fmla="*/ 3500950 w 4746865"/>
                <a:gd name="connsiteY89" fmla="*/ 2320609 h 2666696"/>
                <a:gd name="connsiteX90" fmla="*/ 3581096 w 4746865"/>
                <a:gd name="connsiteY90" fmla="*/ 2320609 h 2666696"/>
                <a:gd name="connsiteX91" fmla="*/ 3581096 w 4746865"/>
                <a:gd name="connsiteY91" fmla="*/ 2367968 h 2666696"/>
                <a:gd name="connsiteX92" fmla="*/ 3792392 w 4746865"/>
                <a:gd name="connsiteY92" fmla="*/ 2367968 h 2666696"/>
                <a:gd name="connsiteX93" fmla="*/ 3792392 w 4746865"/>
                <a:gd name="connsiteY93" fmla="*/ 2426257 h 2666696"/>
                <a:gd name="connsiteX94" fmla="*/ 4746865 w 4746865"/>
                <a:gd name="connsiteY94" fmla="*/ 2426257 h 2666696"/>
                <a:gd name="connsiteX95" fmla="*/ 4746865 w 4746865"/>
                <a:gd name="connsiteY95" fmla="*/ 2666696 h 2666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4746865" h="2666696">
                  <a:moveTo>
                    <a:pt x="0" y="0"/>
                  </a:moveTo>
                  <a:lnTo>
                    <a:pt x="72860" y="3643"/>
                  </a:lnTo>
                  <a:lnTo>
                    <a:pt x="109290" y="40073"/>
                  </a:lnTo>
                  <a:lnTo>
                    <a:pt x="145721" y="40073"/>
                  </a:lnTo>
                  <a:lnTo>
                    <a:pt x="145721" y="80147"/>
                  </a:lnTo>
                  <a:lnTo>
                    <a:pt x="211295" y="80147"/>
                  </a:lnTo>
                  <a:lnTo>
                    <a:pt x="211295" y="142078"/>
                  </a:lnTo>
                  <a:lnTo>
                    <a:pt x="244083" y="153007"/>
                  </a:lnTo>
                  <a:lnTo>
                    <a:pt x="244083" y="193081"/>
                  </a:lnTo>
                  <a:lnTo>
                    <a:pt x="280513" y="193081"/>
                  </a:lnTo>
                  <a:lnTo>
                    <a:pt x="280513" y="280513"/>
                  </a:lnTo>
                  <a:lnTo>
                    <a:pt x="320586" y="280513"/>
                  </a:lnTo>
                  <a:lnTo>
                    <a:pt x="349730" y="309657"/>
                  </a:lnTo>
                  <a:lnTo>
                    <a:pt x="386161" y="309657"/>
                  </a:lnTo>
                  <a:lnTo>
                    <a:pt x="386161" y="346088"/>
                  </a:lnTo>
                  <a:lnTo>
                    <a:pt x="426234" y="386161"/>
                  </a:lnTo>
                  <a:lnTo>
                    <a:pt x="429877" y="418948"/>
                  </a:lnTo>
                  <a:lnTo>
                    <a:pt x="429877" y="488166"/>
                  </a:lnTo>
                  <a:lnTo>
                    <a:pt x="462664" y="499095"/>
                  </a:lnTo>
                  <a:lnTo>
                    <a:pt x="480879" y="517310"/>
                  </a:lnTo>
                  <a:lnTo>
                    <a:pt x="506380" y="542811"/>
                  </a:lnTo>
                  <a:lnTo>
                    <a:pt x="506380" y="604743"/>
                  </a:lnTo>
                  <a:lnTo>
                    <a:pt x="535525" y="604743"/>
                  </a:lnTo>
                  <a:lnTo>
                    <a:pt x="535525" y="681246"/>
                  </a:lnTo>
                  <a:lnTo>
                    <a:pt x="582884" y="728605"/>
                  </a:lnTo>
                  <a:lnTo>
                    <a:pt x="582884" y="830610"/>
                  </a:lnTo>
                  <a:lnTo>
                    <a:pt x="630244" y="830610"/>
                  </a:lnTo>
                  <a:lnTo>
                    <a:pt x="630244" y="885256"/>
                  </a:lnTo>
                  <a:lnTo>
                    <a:pt x="684889" y="939901"/>
                  </a:lnTo>
                  <a:lnTo>
                    <a:pt x="743177" y="998189"/>
                  </a:lnTo>
                  <a:lnTo>
                    <a:pt x="783251" y="1038263"/>
                  </a:lnTo>
                  <a:lnTo>
                    <a:pt x="826967" y="1081979"/>
                  </a:lnTo>
                  <a:lnTo>
                    <a:pt x="877969" y="1132981"/>
                  </a:lnTo>
                  <a:lnTo>
                    <a:pt x="918043" y="1238630"/>
                  </a:lnTo>
                  <a:lnTo>
                    <a:pt x="958116" y="1293275"/>
                  </a:lnTo>
                  <a:lnTo>
                    <a:pt x="972688" y="1322419"/>
                  </a:lnTo>
                  <a:lnTo>
                    <a:pt x="972688" y="1355206"/>
                  </a:lnTo>
                  <a:lnTo>
                    <a:pt x="1001832" y="1373422"/>
                  </a:lnTo>
                  <a:lnTo>
                    <a:pt x="1001832" y="1435353"/>
                  </a:lnTo>
                  <a:lnTo>
                    <a:pt x="1085622" y="1435353"/>
                  </a:lnTo>
                  <a:cubicBezTo>
                    <a:pt x="1089375" y="1476635"/>
                    <a:pt x="1075852" y="1475426"/>
                    <a:pt x="1092908" y="1475426"/>
                  </a:cubicBezTo>
                  <a:lnTo>
                    <a:pt x="1180341" y="1475426"/>
                  </a:lnTo>
                  <a:lnTo>
                    <a:pt x="1198556" y="1493641"/>
                  </a:lnTo>
                  <a:lnTo>
                    <a:pt x="1198556" y="1493641"/>
                  </a:lnTo>
                  <a:lnTo>
                    <a:pt x="1278703" y="1493641"/>
                  </a:lnTo>
                  <a:lnTo>
                    <a:pt x="1278703" y="1533715"/>
                  </a:lnTo>
                  <a:lnTo>
                    <a:pt x="1278703" y="1533715"/>
                  </a:lnTo>
                  <a:lnTo>
                    <a:pt x="1311490" y="1566502"/>
                  </a:lnTo>
                  <a:lnTo>
                    <a:pt x="1369778" y="1566502"/>
                  </a:lnTo>
                  <a:lnTo>
                    <a:pt x="1369778" y="1632077"/>
                  </a:lnTo>
                  <a:lnTo>
                    <a:pt x="1431710" y="1675793"/>
                  </a:lnTo>
                  <a:lnTo>
                    <a:pt x="1457211" y="1697651"/>
                  </a:lnTo>
                  <a:lnTo>
                    <a:pt x="1479069" y="1697651"/>
                  </a:lnTo>
                  <a:lnTo>
                    <a:pt x="1479069" y="1726795"/>
                  </a:lnTo>
                  <a:lnTo>
                    <a:pt x="1533714" y="1726795"/>
                  </a:lnTo>
                  <a:lnTo>
                    <a:pt x="1533714" y="1726795"/>
                  </a:lnTo>
                  <a:lnTo>
                    <a:pt x="1584717" y="1726795"/>
                  </a:lnTo>
                  <a:lnTo>
                    <a:pt x="1584717" y="1781441"/>
                  </a:lnTo>
                  <a:lnTo>
                    <a:pt x="1613861" y="1781441"/>
                  </a:lnTo>
                  <a:lnTo>
                    <a:pt x="1613861" y="1803299"/>
                  </a:lnTo>
                  <a:lnTo>
                    <a:pt x="1613861" y="1803299"/>
                  </a:lnTo>
                  <a:lnTo>
                    <a:pt x="1613861" y="1847015"/>
                  </a:lnTo>
                  <a:lnTo>
                    <a:pt x="1643005" y="1847015"/>
                  </a:lnTo>
                  <a:lnTo>
                    <a:pt x="1715866" y="1847015"/>
                  </a:lnTo>
                  <a:lnTo>
                    <a:pt x="1715866" y="1879802"/>
                  </a:lnTo>
                  <a:lnTo>
                    <a:pt x="1715866" y="1887088"/>
                  </a:lnTo>
                  <a:lnTo>
                    <a:pt x="1832443" y="1887088"/>
                  </a:lnTo>
                  <a:lnTo>
                    <a:pt x="1832443" y="1916233"/>
                  </a:lnTo>
                  <a:lnTo>
                    <a:pt x="1956306" y="1916233"/>
                  </a:lnTo>
                  <a:lnTo>
                    <a:pt x="1956306" y="1945377"/>
                  </a:lnTo>
                  <a:lnTo>
                    <a:pt x="1978164" y="1945377"/>
                  </a:lnTo>
                  <a:lnTo>
                    <a:pt x="1978164" y="1981807"/>
                  </a:lnTo>
                  <a:lnTo>
                    <a:pt x="2025523" y="1981807"/>
                  </a:lnTo>
                  <a:lnTo>
                    <a:pt x="2025523" y="2018237"/>
                  </a:lnTo>
                  <a:lnTo>
                    <a:pt x="2167601" y="2018237"/>
                  </a:lnTo>
                  <a:lnTo>
                    <a:pt x="2167601" y="2058311"/>
                  </a:lnTo>
                  <a:lnTo>
                    <a:pt x="2211318" y="2058311"/>
                  </a:lnTo>
                  <a:lnTo>
                    <a:pt x="2211318" y="2105670"/>
                  </a:lnTo>
                  <a:lnTo>
                    <a:pt x="2542833" y="2105670"/>
                  </a:lnTo>
                  <a:lnTo>
                    <a:pt x="2542833" y="2149387"/>
                  </a:lnTo>
                  <a:lnTo>
                    <a:pt x="2797845" y="2149387"/>
                  </a:lnTo>
                  <a:lnTo>
                    <a:pt x="2797845" y="2174888"/>
                  </a:lnTo>
                  <a:lnTo>
                    <a:pt x="2932637" y="2174888"/>
                  </a:lnTo>
                  <a:lnTo>
                    <a:pt x="2932637" y="2204032"/>
                  </a:lnTo>
                  <a:lnTo>
                    <a:pt x="2979997" y="2204032"/>
                  </a:lnTo>
                  <a:lnTo>
                    <a:pt x="2979997" y="2204032"/>
                  </a:lnTo>
                  <a:lnTo>
                    <a:pt x="3402588" y="2204032"/>
                  </a:lnTo>
                  <a:lnTo>
                    <a:pt x="3402588" y="2265963"/>
                  </a:lnTo>
                  <a:lnTo>
                    <a:pt x="3500950" y="2265963"/>
                  </a:lnTo>
                  <a:lnTo>
                    <a:pt x="3500950" y="2320609"/>
                  </a:lnTo>
                  <a:lnTo>
                    <a:pt x="3581096" y="2320609"/>
                  </a:lnTo>
                  <a:lnTo>
                    <a:pt x="3581096" y="2367968"/>
                  </a:lnTo>
                  <a:lnTo>
                    <a:pt x="3792392" y="2367968"/>
                  </a:lnTo>
                  <a:lnTo>
                    <a:pt x="3792392" y="2426257"/>
                  </a:lnTo>
                  <a:lnTo>
                    <a:pt x="4746865" y="2426257"/>
                  </a:lnTo>
                  <a:lnTo>
                    <a:pt x="4746865" y="2666696"/>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14" name="Freeform: Shape 26">
              <a:extLst>
                <a:ext uri="{FF2B5EF4-FFF2-40B4-BE49-F238E27FC236}">
                  <a16:creationId xmlns:a16="http://schemas.microsoft.com/office/drawing/2014/main" id="{FB1780DF-5060-48EC-9C43-E8BD7E25845C}"/>
                </a:ext>
              </a:extLst>
            </p:cNvPr>
            <p:cNvSpPr/>
            <p:nvPr/>
          </p:nvSpPr>
          <p:spPr>
            <a:xfrm>
              <a:off x="1593557" y="1718469"/>
              <a:ext cx="4343669" cy="1864908"/>
            </a:xfrm>
            <a:custGeom>
              <a:avLst/>
              <a:gdLst>
                <a:gd name="connsiteX0" fmla="*/ 0 w 5857989"/>
                <a:gd name="connsiteY0" fmla="*/ 0 h 2510046"/>
                <a:gd name="connsiteX1" fmla="*/ 91075 w 5857989"/>
                <a:gd name="connsiteY1" fmla="*/ 0 h 2510046"/>
                <a:gd name="connsiteX2" fmla="*/ 127505 w 5857989"/>
                <a:gd name="connsiteY2" fmla="*/ 36430 h 2510046"/>
                <a:gd name="connsiteX3" fmla="*/ 185794 w 5857989"/>
                <a:gd name="connsiteY3" fmla="*/ 36430 h 2510046"/>
                <a:gd name="connsiteX4" fmla="*/ 185794 w 5857989"/>
                <a:gd name="connsiteY4" fmla="*/ 65575 h 2510046"/>
                <a:gd name="connsiteX5" fmla="*/ 244083 w 5857989"/>
                <a:gd name="connsiteY5" fmla="*/ 65575 h 2510046"/>
                <a:gd name="connsiteX6" fmla="*/ 244083 w 5857989"/>
                <a:gd name="connsiteY6" fmla="*/ 116577 h 2510046"/>
                <a:gd name="connsiteX7" fmla="*/ 302371 w 5857989"/>
                <a:gd name="connsiteY7" fmla="*/ 116577 h 2510046"/>
                <a:gd name="connsiteX8" fmla="*/ 302371 w 5857989"/>
                <a:gd name="connsiteY8" fmla="*/ 116577 h 2510046"/>
                <a:gd name="connsiteX9" fmla="*/ 375232 w 5857989"/>
                <a:gd name="connsiteY9" fmla="*/ 116577 h 2510046"/>
                <a:gd name="connsiteX10" fmla="*/ 378875 w 5857989"/>
                <a:gd name="connsiteY10" fmla="*/ 153007 h 2510046"/>
                <a:gd name="connsiteX11" fmla="*/ 433520 w 5857989"/>
                <a:gd name="connsiteY11" fmla="*/ 207652 h 2510046"/>
                <a:gd name="connsiteX12" fmla="*/ 459021 w 5857989"/>
                <a:gd name="connsiteY12" fmla="*/ 233154 h 2510046"/>
                <a:gd name="connsiteX13" fmla="*/ 459021 w 5857989"/>
                <a:gd name="connsiteY13" fmla="*/ 298728 h 2510046"/>
                <a:gd name="connsiteX14" fmla="*/ 502738 w 5857989"/>
                <a:gd name="connsiteY14" fmla="*/ 298728 h 2510046"/>
                <a:gd name="connsiteX15" fmla="*/ 502738 w 5857989"/>
                <a:gd name="connsiteY15" fmla="*/ 298728 h 2510046"/>
                <a:gd name="connsiteX16" fmla="*/ 615672 w 5857989"/>
                <a:gd name="connsiteY16" fmla="*/ 411662 h 2510046"/>
                <a:gd name="connsiteX17" fmla="*/ 677603 w 5857989"/>
                <a:gd name="connsiteY17" fmla="*/ 524596 h 2510046"/>
                <a:gd name="connsiteX18" fmla="*/ 692175 w 5857989"/>
                <a:gd name="connsiteY18" fmla="*/ 615672 h 2510046"/>
                <a:gd name="connsiteX19" fmla="*/ 732248 w 5857989"/>
                <a:gd name="connsiteY19" fmla="*/ 626601 h 2510046"/>
                <a:gd name="connsiteX20" fmla="*/ 732248 w 5857989"/>
                <a:gd name="connsiteY20" fmla="*/ 663031 h 2510046"/>
                <a:gd name="connsiteX21" fmla="*/ 765036 w 5857989"/>
                <a:gd name="connsiteY21" fmla="*/ 695819 h 2510046"/>
                <a:gd name="connsiteX22" fmla="*/ 816038 w 5857989"/>
                <a:gd name="connsiteY22" fmla="*/ 746821 h 2510046"/>
                <a:gd name="connsiteX23" fmla="*/ 852468 w 5857989"/>
                <a:gd name="connsiteY23" fmla="*/ 783251 h 2510046"/>
                <a:gd name="connsiteX24" fmla="*/ 870683 w 5857989"/>
                <a:gd name="connsiteY24" fmla="*/ 823324 h 2510046"/>
                <a:gd name="connsiteX25" fmla="*/ 925329 w 5857989"/>
                <a:gd name="connsiteY25" fmla="*/ 877970 h 2510046"/>
                <a:gd name="connsiteX26" fmla="*/ 925329 w 5857989"/>
                <a:gd name="connsiteY26" fmla="*/ 950830 h 2510046"/>
                <a:gd name="connsiteX27" fmla="*/ 1020048 w 5857989"/>
                <a:gd name="connsiteY27" fmla="*/ 1045549 h 2510046"/>
                <a:gd name="connsiteX28" fmla="*/ 1023691 w 5857989"/>
                <a:gd name="connsiteY28" fmla="*/ 1111124 h 2510046"/>
                <a:gd name="connsiteX29" fmla="*/ 1034620 w 5857989"/>
                <a:gd name="connsiteY29" fmla="*/ 1114767 h 2510046"/>
                <a:gd name="connsiteX30" fmla="*/ 1085622 w 5857989"/>
                <a:gd name="connsiteY30" fmla="*/ 1165769 h 2510046"/>
                <a:gd name="connsiteX31" fmla="*/ 1176698 w 5857989"/>
                <a:gd name="connsiteY31" fmla="*/ 1256845 h 2510046"/>
                <a:gd name="connsiteX32" fmla="*/ 1267773 w 5857989"/>
                <a:gd name="connsiteY32" fmla="*/ 1347920 h 2510046"/>
                <a:gd name="connsiteX33" fmla="*/ 1300561 w 5857989"/>
                <a:gd name="connsiteY33" fmla="*/ 1347920 h 2510046"/>
                <a:gd name="connsiteX34" fmla="*/ 1351563 w 5857989"/>
                <a:gd name="connsiteY34" fmla="*/ 1398922 h 2510046"/>
                <a:gd name="connsiteX35" fmla="*/ 1355206 w 5857989"/>
                <a:gd name="connsiteY35" fmla="*/ 1442639 h 2510046"/>
                <a:gd name="connsiteX36" fmla="*/ 1369778 w 5857989"/>
                <a:gd name="connsiteY36" fmla="*/ 1449925 h 2510046"/>
                <a:gd name="connsiteX37" fmla="*/ 1453568 w 5857989"/>
                <a:gd name="connsiteY37" fmla="*/ 1533715 h 2510046"/>
                <a:gd name="connsiteX38" fmla="*/ 1475426 w 5857989"/>
                <a:gd name="connsiteY38" fmla="*/ 1562859 h 2510046"/>
                <a:gd name="connsiteX39" fmla="*/ 1541000 w 5857989"/>
                <a:gd name="connsiteY39" fmla="*/ 1628433 h 2510046"/>
                <a:gd name="connsiteX40" fmla="*/ 1683079 w 5857989"/>
                <a:gd name="connsiteY40" fmla="*/ 1628433 h 2510046"/>
                <a:gd name="connsiteX41" fmla="*/ 1686722 w 5857989"/>
                <a:gd name="connsiteY41" fmla="*/ 1672150 h 2510046"/>
                <a:gd name="connsiteX42" fmla="*/ 1723152 w 5857989"/>
                <a:gd name="connsiteY42" fmla="*/ 1672150 h 2510046"/>
                <a:gd name="connsiteX43" fmla="*/ 1723152 w 5857989"/>
                <a:gd name="connsiteY43" fmla="*/ 1672150 h 2510046"/>
                <a:gd name="connsiteX44" fmla="*/ 1752296 w 5857989"/>
                <a:gd name="connsiteY44" fmla="*/ 1701294 h 2510046"/>
                <a:gd name="connsiteX45" fmla="*/ 1770511 w 5857989"/>
                <a:gd name="connsiteY45" fmla="*/ 1719509 h 2510046"/>
                <a:gd name="connsiteX46" fmla="*/ 1803299 w 5857989"/>
                <a:gd name="connsiteY46" fmla="*/ 1719509 h 2510046"/>
                <a:gd name="connsiteX47" fmla="*/ 1803299 w 5857989"/>
                <a:gd name="connsiteY47" fmla="*/ 1763226 h 2510046"/>
                <a:gd name="connsiteX48" fmla="*/ 1865230 w 5857989"/>
                <a:gd name="connsiteY48" fmla="*/ 1763226 h 2510046"/>
                <a:gd name="connsiteX49" fmla="*/ 1894374 w 5857989"/>
                <a:gd name="connsiteY49" fmla="*/ 1792370 h 2510046"/>
                <a:gd name="connsiteX50" fmla="*/ 1941734 w 5857989"/>
                <a:gd name="connsiteY50" fmla="*/ 1792370 h 2510046"/>
                <a:gd name="connsiteX51" fmla="*/ 1941734 w 5857989"/>
                <a:gd name="connsiteY51" fmla="*/ 1792370 h 2510046"/>
                <a:gd name="connsiteX52" fmla="*/ 2087455 w 5857989"/>
                <a:gd name="connsiteY52" fmla="*/ 1792370 h 2510046"/>
                <a:gd name="connsiteX53" fmla="*/ 2091098 w 5857989"/>
                <a:gd name="connsiteY53" fmla="*/ 1828800 h 2510046"/>
                <a:gd name="connsiteX54" fmla="*/ 2091098 w 5857989"/>
                <a:gd name="connsiteY54" fmla="*/ 1879802 h 2510046"/>
                <a:gd name="connsiteX55" fmla="*/ 2145743 w 5857989"/>
                <a:gd name="connsiteY55" fmla="*/ 1879802 h 2510046"/>
                <a:gd name="connsiteX56" fmla="*/ 2189460 w 5857989"/>
                <a:gd name="connsiteY56" fmla="*/ 1952663 h 2510046"/>
                <a:gd name="connsiteX57" fmla="*/ 2222247 w 5857989"/>
                <a:gd name="connsiteY57" fmla="*/ 1970878 h 2510046"/>
                <a:gd name="connsiteX58" fmla="*/ 2265963 w 5857989"/>
                <a:gd name="connsiteY58" fmla="*/ 1970878 h 2510046"/>
                <a:gd name="connsiteX59" fmla="*/ 2298750 w 5857989"/>
                <a:gd name="connsiteY59" fmla="*/ 2003665 h 2510046"/>
                <a:gd name="connsiteX60" fmla="*/ 2335181 w 5857989"/>
                <a:gd name="connsiteY60" fmla="*/ 2040096 h 2510046"/>
                <a:gd name="connsiteX61" fmla="*/ 2466330 w 5857989"/>
                <a:gd name="connsiteY61" fmla="*/ 2040096 h 2510046"/>
                <a:gd name="connsiteX62" fmla="*/ 2466330 w 5857989"/>
                <a:gd name="connsiteY62" fmla="*/ 2091098 h 2510046"/>
                <a:gd name="connsiteX63" fmla="*/ 2542833 w 5857989"/>
                <a:gd name="connsiteY63" fmla="*/ 2091098 h 2510046"/>
                <a:gd name="connsiteX64" fmla="*/ 2542833 w 5857989"/>
                <a:gd name="connsiteY64" fmla="*/ 2138457 h 2510046"/>
                <a:gd name="connsiteX65" fmla="*/ 2765058 w 5857989"/>
                <a:gd name="connsiteY65" fmla="*/ 2138457 h 2510046"/>
                <a:gd name="connsiteX66" fmla="*/ 2775987 w 5857989"/>
                <a:gd name="connsiteY66" fmla="*/ 2149386 h 2510046"/>
                <a:gd name="connsiteX67" fmla="*/ 2888921 w 5857989"/>
                <a:gd name="connsiteY67" fmla="*/ 2149386 h 2510046"/>
                <a:gd name="connsiteX68" fmla="*/ 2888921 w 5857989"/>
                <a:gd name="connsiteY68" fmla="*/ 2149386 h 2510046"/>
                <a:gd name="connsiteX69" fmla="*/ 2958138 w 5857989"/>
                <a:gd name="connsiteY69" fmla="*/ 2149386 h 2510046"/>
                <a:gd name="connsiteX70" fmla="*/ 2958138 w 5857989"/>
                <a:gd name="connsiteY70" fmla="*/ 2229533 h 2510046"/>
                <a:gd name="connsiteX71" fmla="*/ 3209507 w 5857989"/>
                <a:gd name="connsiteY71" fmla="*/ 2229533 h 2510046"/>
                <a:gd name="connsiteX72" fmla="*/ 3209507 w 5857989"/>
                <a:gd name="connsiteY72" fmla="*/ 2265963 h 2510046"/>
                <a:gd name="connsiteX73" fmla="*/ 3340656 w 5857989"/>
                <a:gd name="connsiteY73" fmla="*/ 2265963 h 2510046"/>
                <a:gd name="connsiteX74" fmla="*/ 3340656 w 5857989"/>
                <a:gd name="connsiteY74" fmla="*/ 2280535 h 2510046"/>
                <a:gd name="connsiteX75" fmla="*/ 3584739 w 5857989"/>
                <a:gd name="connsiteY75" fmla="*/ 2280535 h 2510046"/>
                <a:gd name="connsiteX76" fmla="*/ 3584739 w 5857989"/>
                <a:gd name="connsiteY76" fmla="*/ 2302394 h 2510046"/>
                <a:gd name="connsiteX77" fmla="*/ 3690387 w 5857989"/>
                <a:gd name="connsiteY77" fmla="*/ 2302394 h 2510046"/>
                <a:gd name="connsiteX78" fmla="*/ 3690387 w 5857989"/>
                <a:gd name="connsiteY78" fmla="*/ 2349753 h 2510046"/>
                <a:gd name="connsiteX79" fmla="*/ 3766891 w 5857989"/>
                <a:gd name="connsiteY79" fmla="*/ 2349753 h 2510046"/>
                <a:gd name="connsiteX80" fmla="*/ 3766891 w 5857989"/>
                <a:gd name="connsiteY80" fmla="*/ 2349753 h 2510046"/>
                <a:gd name="connsiteX81" fmla="*/ 5763270 w 5857989"/>
                <a:gd name="connsiteY81" fmla="*/ 2349753 h 2510046"/>
                <a:gd name="connsiteX82" fmla="*/ 5763270 w 5857989"/>
                <a:gd name="connsiteY82" fmla="*/ 2510046 h 2510046"/>
                <a:gd name="connsiteX83" fmla="*/ 5857989 w 5857989"/>
                <a:gd name="connsiteY83" fmla="*/ 2510046 h 2510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5857989" h="2510046">
                  <a:moveTo>
                    <a:pt x="0" y="0"/>
                  </a:moveTo>
                  <a:lnTo>
                    <a:pt x="91075" y="0"/>
                  </a:lnTo>
                  <a:lnTo>
                    <a:pt x="127505" y="36430"/>
                  </a:lnTo>
                  <a:lnTo>
                    <a:pt x="185794" y="36430"/>
                  </a:lnTo>
                  <a:lnTo>
                    <a:pt x="185794" y="65575"/>
                  </a:lnTo>
                  <a:lnTo>
                    <a:pt x="244083" y="65575"/>
                  </a:lnTo>
                  <a:lnTo>
                    <a:pt x="244083" y="116577"/>
                  </a:lnTo>
                  <a:lnTo>
                    <a:pt x="302371" y="116577"/>
                  </a:lnTo>
                  <a:lnTo>
                    <a:pt x="302371" y="116577"/>
                  </a:lnTo>
                  <a:lnTo>
                    <a:pt x="375232" y="116577"/>
                  </a:lnTo>
                  <a:lnTo>
                    <a:pt x="378875" y="153007"/>
                  </a:lnTo>
                  <a:lnTo>
                    <a:pt x="433520" y="207652"/>
                  </a:lnTo>
                  <a:lnTo>
                    <a:pt x="459021" y="233154"/>
                  </a:lnTo>
                  <a:lnTo>
                    <a:pt x="459021" y="298728"/>
                  </a:lnTo>
                  <a:lnTo>
                    <a:pt x="502738" y="298728"/>
                  </a:lnTo>
                  <a:lnTo>
                    <a:pt x="502738" y="298728"/>
                  </a:lnTo>
                  <a:lnTo>
                    <a:pt x="615672" y="411662"/>
                  </a:lnTo>
                  <a:lnTo>
                    <a:pt x="677603" y="524596"/>
                  </a:lnTo>
                  <a:lnTo>
                    <a:pt x="692175" y="615672"/>
                  </a:lnTo>
                  <a:lnTo>
                    <a:pt x="732248" y="626601"/>
                  </a:lnTo>
                  <a:lnTo>
                    <a:pt x="732248" y="663031"/>
                  </a:lnTo>
                  <a:lnTo>
                    <a:pt x="765036" y="695819"/>
                  </a:lnTo>
                  <a:lnTo>
                    <a:pt x="816038" y="746821"/>
                  </a:lnTo>
                  <a:lnTo>
                    <a:pt x="852468" y="783251"/>
                  </a:lnTo>
                  <a:lnTo>
                    <a:pt x="870683" y="823324"/>
                  </a:lnTo>
                  <a:lnTo>
                    <a:pt x="925329" y="877970"/>
                  </a:lnTo>
                  <a:lnTo>
                    <a:pt x="925329" y="950830"/>
                  </a:lnTo>
                  <a:lnTo>
                    <a:pt x="1020048" y="1045549"/>
                  </a:lnTo>
                  <a:cubicBezTo>
                    <a:pt x="1021262" y="1067407"/>
                    <a:pt x="1019181" y="1089702"/>
                    <a:pt x="1023691" y="1111124"/>
                  </a:cubicBezTo>
                  <a:cubicBezTo>
                    <a:pt x="1024482" y="1114882"/>
                    <a:pt x="1034620" y="1114767"/>
                    <a:pt x="1034620" y="1114767"/>
                  </a:cubicBezTo>
                  <a:lnTo>
                    <a:pt x="1085622" y="1165769"/>
                  </a:lnTo>
                  <a:lnTo>
                    <a:pt x="1176698" y="1256845"/>
                  </a:lnTo>
                  <a:lnTo>
                    <a:pt x="1267773" y="1347920"/>
                  </a:lnTo>
                  <a:lnTo>
                    <a:pt x="1300561" y="1347920"/>
                  </a:lnTo>
                  <a:lnTo>
                    <a:pt x="1351563" y="1398922"/>
                  </a:lnTo>
                  <a:cubicBezTo>
                    <a:pt x="1352777" y="1413494"/>
                    <a:pt x="1350288" y="1428868"/>
                    <a:pt x="1355206" y="1442639"/>
                  </a:cubicBezTo>
                  <a:cubicBezTo>
                    <a:pt x="1357032" y="1447753"/>
                    <a:pt x="1369778" y="1449925"/>
                    <a:pt x="1369778" y="1449925"/>
                  </a:cubicBezTo>
                  <a:lnTo>
                    <a:pt x="1453568" y="1533715"/>
                  </a:lnTo>
                  <a:lnTo>
                    <a:pt x="1475426" y="1562859"/>
                  </a:lnTo>
                  <a:lnTo>
                    <a:pt x="1541000" y="1628433"/>
                  </a:lnTo>
                  <a:lnTo>
                    <a:pt x="1683079" y="1628433"/>
                  </a:lnTo>
                  <a:lnTo>
                    <a:pt x="1686722" y="1672150"/>
                  </a:lnTo>
                  <a:lnTo>
                    <a:pt x="1723152" y="1672150"/>
                  </a:lnTo>
                  <a:lnTo>
                    <a:pt x="1723152" y="1672150"/>
                  </a:lnTo>
                  <a:lnTo>
                    <a:pt x="1752296" y="1701294"/>
                  </a:lnTo>
                  <a:lnTo>
                    <a:pt x="1770511" y="1719509"/>
                  </a:lnTo>
                  <a:lnTo>
                    <a:pt x="1803299" y="1719509"/>
                  </a:lnTo>
                  <a:lnTo>
                    <a:pt x="1803299" y="1763226"/>
                  </a:lnTo>
                  <a:lnTo>
                    <a:pt x="1865230" y="1763226"/>
                  </a:lnTo>
                  <a:lnTo>
                    <a:pt x="1894374" y="1792370"/>
                  </a:lnTo>
                  <a:lnTo>
                    <a:pt x="1941734" y="1792370"/>
                  </a:lnTo>
                  <a:lnTo>
                    <a:pt x="1941734" y="1792370"/>
                  </a:lnTo>
                  <a:lnTo>
                    <a:pt x="2087455" y="1792370"/>
                  </a:lnTo>
                  <a:lnTo>
                    <a:pt x="2091098" y="1828800"/>
                  </a:lnTo>
                  <a:lnTo>
                    <a:pt x="2091098" y="1879802"/>
                  </a:lnTo>
                  <a:lnTo>
                    <a:pt x="2145743" y="1879802"/>
                  </a:lnTo>
                  <a:lnTo>
                    <a:pt x="2189460" y="1952663"/>
                  </a:lnTo>
                  <a:lnTo>
                    <a:pt x="2222247" y="1970878"/>
                  </a:lnTo>
                  <a:lnTo>
                    <a:pt x="2265963" y="1970878"/>
                  </a:lnTo>
                  <a:lnTo>
                    <a:pt x="2298750" y="2003665"/>
                  </a:lnTo>
                  <a:lnTo>
                    <a:pt x="2335181" y="2040096"/>
                  </a:lnTo>
                  <a:lnTo>
                    <a:pt x="2466330" y="2040096"/>
                  </a:lnTo>
                  <a:lnTo>
                    <a:pt x="2466330" y="2091098"/>
                  </a:lnTo>
                  <a:lnTo>
                    <a:pt x="2542833" y="2091098"/>
                  </a:lnTo>
                  <a:lnTo>
                    <a:pt x="2542833" y="2138457"/>
                  </a:lnTo>
                  <a:lnTo>
                    <a:pt x="2765058" y="2138457"/>
                  </a:lnTo>
                  <a:lnTo>
                    <a:pt x="2775987" y="2149386"/>
                  </a:lnTo>
                  <a:lnTo>
                    <a:pt x="2888921" y="2149386"/>
                  </a:lnTo>
                  <a:lnTo>
                    <a:pt x="2888921" y="2149386"/>
                  </a:lnTo>
                  <a:lnTo>
                    <a:pt x="2958138" y="2149386"/>
                  </a:lnTo>
                  <a:lnTo>
                    <a:pt x="2958138" y="2229533"/>
                  </a:lnTo>
                  <a:lnTo>
                    <a:pt x="3209507" y="2229533"/>
                  </a:lnTo>
                  <a:lnTo>
                    <a:pt x="3209507" y="2265963"/>
                  </a:lnTo>
                  <a:lnTo>
                    <a:pt x="3340656" y="2265963"/>
                  </a:lnTo>
                  <a:lnTo>
                    <a:pt x="3340656" y="2280535"/>
                  </a:lnTo>
                  <a:lnTo>
                    <a:pt x="3584739" y="2280535"/>
                  </a:lnTo>
                  <a:lnTo>
                    <a:pt x="3584739" y="2302394"/>
                  </a:lnTo>
                  <a:lnTo>
                    <a:pt x="3690387" y="2302394"/>
                  </a:lnTo>
                  <a:lnTo>
                    <a:pt x="3690387" y="2349753"/>
                  </a:lnTo>
                  <a:lnTo>
                    <a:pt x="3766891" y="2349753"/>
                  </a:lnTo>
                  <a:lnTo>
                    <a:pt x="3766891" y="2349753"/>
                  </a:lnTo>
                  <a:lnTo>
                    <a:pt x="5763270" y="2349753"/>
                  </a:lnTo>
                  <a:lnTo>
                    <a:pt x="5763270" y="2510046"/>
                  </a:lnTo>
                  <a:lnTo>
                    <a:pt x="5857989" y="2510046"/>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18" name="ZoneTexte 17">
              <a:extLst>
                <a:ext uri="{FF2B5EF4-FFF2-40B4-BE49-F238E27FC236}">
                  <a16:creationId xmlns:a16="http://schemas.microsoft.com/office/drawing/2014/main" id="{50488C26-0FB3-4C12-A194-1298BAD57036}"/>
                </a:ext>
              </a:extLst>
            </p:cNvPr>
            <p:cNvSpPr txBox="1"/>
            <p:nvPr/>
          </p:nvSpPr>
          <p:spPr>
            <a:xfrm>
              <a:off x="477851" y="1035685"/>
              <a:ext cx="1430625" cy="276999"/>
            </a:xfrm>
            <a:prstGeom prst="rect">
              <a:avLst/>
            </a:prstGeom>
            <a:solidFill>
              <a:schemeClr val="bg1"/>
            </a:solid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AU" sz="1200" b="1"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mn-cs"/>
                </a:rPr>
                <a:t>Survie</a:t>
              </a:r>
              <a:r>
                <a:rPr kumimoji="0" lang="en-AU" sz="12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 </a:t>
              </a:r>
              <a:r>
                <a:rPr kumimoji="0" lang="en-AU" sz="1200" b="1"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mn-cs"/>
                </a:rPr>
                <a:t>globale</a:t>
              </a:r>
              <a:endParaRPr kumimoji="0" lang="en-AU" sz="12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endParaRPr>
            </a:p>
          </p:txBody>
        </p:sp>
      </p:grpSp>
      <p:graphicFrame>
        <p:nvGraphicFramePr>
          <p:cNvPr id="17" name="Table 31">
            <a:extLst>
              <a:ext uri="{FF2B5EF4-FFF2-40B4-BE49-F238E27FC236}">
                <a16:creationId xmlns:a16="http://schemas.microsoft.com/office/drawing/2014/main" id="{B61EF1FA-889D-4460-81F0-3EE2A0FD4FA4}"/>
              </a:ext>
            </a:extLst>
          </p:cNvPr>
          <p:cNvGraphicFramePr>
            <a:graphicFrameLocks noGrp="1"/>
          </p:cNvGraphicFramePr>
          <p:nvPr/>
        </p:nvGraphicFramePr>
        <p:xfrm>
          <a:off x="3373989" y="4065430"/>
          <a:ext cx="5579512" cy="432348"/>
        </p:xfrm>
        <a:graphic>
          <a:graphicData uri="http://schemas.openxmlformats.org/drawingml/2006/table">
            <a:tbl>
              <a:tblPr>
                <a:tableStyleId>{5C22544A-7EE6-4342-B048-85BDC9FD1C3A}</a:tableStyleId>
              </a:tblPr>
              <a:tblGrid>
                <a:gridCol w="851704">
                  <a:extLst>
                    <a:ext uri="{9D8B030D-6E8A-4147-A177-3AD203B41FA5}">
                      <a16:colId xmlns:a16="http://schemas.microsoft.com/office/drawing/2014/main" val="3255835658"/>
                    </a:ext>
                  </a:extLst>
                </a:gridCol>
                <a:gridCol w="590976">
                  <a:extLst>
                    <a:ext uri="{9D8B030D-6E8A-4147-A177-3AD203B41FA5}">
                      <a16:colId xmlns:a16="http://schemas.microsoft.com/office/drawing/2014/main" val="3913787848"/>
                    </a:ext>
                  </a:extLst>
                </a:gridCol>
                <a:gridCol w="590976">
                  <a:extLst>
                    <a:ext uri="{9D8B030D-6E8A-4147-A177-3AD203B41FA5}">
                      <a16:colId xmlns:a16="http://schemas.microsoft.com/office/drawing/2014/main" val="936674779"/>
                    </a:ext>
                  </a:extLst>
                </a:gridCol>
                <a:gridCol w="590976">
                  <a:extLst>
                    <a:ext uri="{9D8B030D-6E8A-4147-A177-3AD203B41FA5}">
                      <a16:colId xmlns:a16="http://schemas.microsoft.com/office/drawing/2014/main" val="3234271042"/>
                    </a:ext>
                  </a:extLst>
                </a:gridCol>
                <a:gridCol w="590976">
                  <a:extLst>
                    <a:ext uri="{9D8B030D-6E8A-4147-A177-3AD203B41FA5}">
                      <a16:colId xmlns:a16="http://schemas.microsoft.com/office/drawing/2014/main" val="4269536348"/>
                    </a:ext>
                  </a:extLst>
                </a:gridCol>
                <a:gridCol w="590976">
                  <a:extLst>
                    <a:ext uri="{9D8B030D-6E8A-4147-A177-3AD203B41FA5}">
                      <a16:colId xmlns:a16="http://schemas.microsoft.com/office/drawing/2014/main" val="218050319"/>
                    </a:ext>
                  </a:extLst>
                </a:gridCol>
                <a:gridCol w="590976">
                  <a:extLst>
                    <a:ext uri="{9D8B030D-6E8A-4147-A177-3AD203B41FA5}">
                      <a16:colId xmlns:a16="http://schemas.microsoft.com/office/drawing/2014/main" val="2559397800"/>
                    </a:ext>
                  </a:extLst>
                </a:gridCol>
                <a:gridCol w="590976">
                  <a:extLst>
                    <a:ext uri="{9D8B030D-6E8A-4147-A177-3AD203B41FA5}">
                      <a16:colId xmlns:a16="http://schemas.microsoft.com/office/drawing/2014/main" val="332174144"/>
                    </a:ext>
                  </a:extLst>
                </a:gridCol>
                <a:gridCol w="590976">
                  <a:extLst>
                    <a:ext uri="{9D8B030D-6E8A-4147-A177-3AD203B41FA5}">
                      <a16:colId xmlns:a16="http://schemas.microsoft.com/office/drawing/2014/main" val="1548750006"/>
                    </a:ext>
                  </a:extLst>
                </a:gridCol>
              </a:tblGrid>
              <a:tr h="144116">
                <a:tc gridSpan="3">
                  <a:txBody>
                    <a:bodyPr/>
                    <a:lstStyle/>
                    <a:p>
                      <a:r>
                        <a:rPr lang="en-US" sz="800" b="0" i="0" dirty="0" err="1">
                          <a:solidFill>
                            <a:schemeClr val="tx1"/>
                          </a:solidFill>
                          <a:latin typeface="Arial" panose="020B0604020202020204" pitchFamily="34" charset="0"/>
                        </a:rPr>
                        <a:t>Nombre</a:t>
                      </a:r>
                      <a:r>
                        <a:rPr lang="en-US" sz="800" b="0" i="0" dirty="0">
                          <a:solidFill>
                            <a:schemeClr val="tx1"/>
                          </a:solidFill>
                          <a:latin typeface="Arial" panose="020B0604020202020204" pitchFamily="34" charset="0"/>
                        </a:rPr>
                        <a:t> </a:t>
                      </a:r>
                      <a:r>
                        <a:rPr lang="en-US" sz="800" b="0" i="0" dirty="0" err="1">
                          <a:solidFill>
                            <a:schemeClr val="tx1"/>
                          </a:solidFill>
                          <a:latin typeface="Arial" panose="020B0604020202020204" pitchFamily="34" charset="0"/>
                        </a:rPr>
                        <a:t>à</a:t>
                      </a:r>
                      <a:r>
                        <a:rPr lang="en-US" sz="800" b="0" i="0" dirty="0">
                          <a:solidFill>
                            <a:schemeClr val="tx1"/>
                          </a:solidFill>
                          <a:latin typeface="Arial" panose="020B0604020202020204" pitchFamily="34" charset="0"/>
                        </a:rPr>
                        <a:t> </a:t>
                      </a:r>
                      <a:r>
                        <a:rPr lang="en-US" sz="800" b="0" i="0" dirty="0" err="1">
                          <a:solidFill>
                            <a:schemeClr val="tx1"/>
                          </a:solidFill>
                          <a:latin typeface="Arial" panose="020B0604020202020204" pitchFamily="34" charset="0"/>
                        </a:rPr>
                        <a:t>risque</a:t>
                      </a:r>
                      <a:endParaRPr lang="en-US" sz="800" b="1" dirty="0">
                        <a:solidFill>
                          <a:schemeClr val="tx1"/>
                        </a:solidFill>
                      </a:endParaRPr>
                    </a:p>
                  </a:txBody>
                  <a:tcPr marL="68580" marR="68580" marT="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endParaRPr lang="en-US" sz="1100" b="1" dirty="0">
                        <a:solidFill>
                          <a:schemeClr val="accent3"/>
                        </a:solidFill>
                      </a:endParaRPr>
                    </a:p>
                  </a:txBody>
                  <a:tcPr marT="0" marB="0" anchor="ctr">
                    <a:solidFill>
                      <a:schemeClr val="bg1"/>
                    </a:solidFill>
                  </a:tcPr>
                </a:tc>
                <a:tc hMerge="1">
                  <a:txBody>
                    <a:bodyPr/>
                    <a:lstStyle/>
                    <a:p>
                      <a:endParaRPr lang="en-US" sz="1100" b="1" dirty="0">
                        <a:solidFill>
                          <a:schemeClr val="accent3"/>
                        </a:solidFill>
                      </a:endParaRPr>
                    </a:p>
                  </a:txBody>
                  <a:tcPr marT="0" marB="0" anchor="ctr">
                    <a:solidFill>
                      <a:schemeClr val="bg1"/>
                    </a:solidFill>
                  </a:tcPr>
                </a:tc>
                <a:tc>
                  <a:txBody>
                    <a:bodyPr/>
                    <a:lstStyle/>
                    <a:p>
                      <a:endParaRPr lang="en-US" sz="800" b="0" i="0" dirty="0">
                        <a:solidFill>
                          <a:schemeClr val="accent3"/>
                        </a:solidFill>
                        <a:latin typeface="Arial" panose="020B0604020202020204" pitchFamily="34" charset="0"/>
                      </a:endParaRP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endParaRPr lang="en-US" sz="800" b="0" i="0" dirty="0">
                        <a:solidFill>
                          <a:schemeClr val="accent3"/>
                        </a:solidFill>
                        <a:latin typeface="Arial" panose="020B0604020202020204" pitchFamily="34" charset="0"/>
                      </a:endParaRP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endParaRPr lang="en-US" sz="800" b="0" i="0" dirty="0">
                        <a:solidFill>
                          <a:schemeClr val="accent3"/>
                        </a:solidFill>
                        <a:latin typeface="Arial" panose="020B0604020202020204" pitchFamily="34" charset="0"/>
                      </a:endParaRP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endParaRPr lang="en-US" sz="800" b="0" i="0" dirty="0">
                        <a:solidFill>
                          <a:schemeClr val="accent3"/>
                        </a:solidFill>
                        <a:latin typeface="Arial" panose="020B0604020202020204" pitchFamily="34" charset="0"/>
                      </a:endParaRP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endParaRPr lang="en-US" sz="800" b="0" i="0" dirty="0">
                        <a:solidFill>
                          <a:schemeClr val="accent3"/>
                        </a:solidFill>
                        <a:latin typeface="Arial" panose="020B0604020202020204" pitchFamily="34" charset="0"/>
                      </a:endParaRP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endParaRPr lang="en-US" sz="800" b="0" i="0" dirty="0">
                        <a:solidFill>
                          <a:schemeClr val="accent3"/>
                        </a:solidFill>
                        <a:latin typeface="Arial" panose="020B0604020202020204" pitchFamily="34" charset="0"/>
                      </a:endParaRP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595450998"/>
                  </a:ext>
                </a:extLst>
              </a:tr>
              <a:tr h="144116">
                <a:tc>
                  <a:txBody>
                    <a:bodyPr/>
                    <a:lstStyle/>
                    <a:p>
                      <a:pPr algn="ctr"/>
                      <a:r>
                        <a:rPr lang="en-US" sz="800" b="0" i="0" dirty="0" err="1">
                          <a:solidFill>
                            <a:srgbClr val="C00000"/>
                          </a:solidFill>
                          <a:latin typeface="Arial" panose="020B0604020202020204" pitchFamily="34" charset="0"/>
                        </a:rPr>
                        <a:t>Apatinib</a:t>
                      </a:r>
                      <a:endParaRPr lang="en-US" sz="800" b="0" i="0" dirty="0">
                        <a:solidFill>
                          <a:srgbClr val="C00000"/>
                        </a:solidFill>
                        <a:latin typeface="Arial" panose="020B0604020202020204" pitchFamily="34" charset="0"/>
                      </a:endParaRP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800" b="0" i="0" dirty="0">
                          <a:solidFill>
                            <a:srgbClr val="C00000"/>
                          </a:solidFill>
                          <a:latin typeface="Arial" panose="020B0604020202020204" pitchFamily="34" charset="0"/>
                        </a:rPr>
                        <a:t>261</a:t>
                      </a: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800" b="0" i="0" dirty="0">
                          <a:solidFill>
                            <a:srgbClr val="C00000"/>
                          </a:solidFill>
                          <a:latin typeface="Arial" panose="020B0604020202020204" pitchFamily="34" charset="0"/>
                        </a:rPr>
                        <a:t>182</a:t>
                      </a: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800" b="0" i="0" dirty="0">
                          <a:solidFill>
                            <a:srgbClr val="C00000"/>
                          </a:solidFill>
                          <a:latin typeface="Arial" panose="020B0604020202020204" pitchFamily="34" charset="0"/>
                        </a:rPr>
                        <a:t>81</a:t>
                      </a: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800" b="0" i="0" dirty="0">
                          <a:solidFill>
                            <a:srgbClr val="C00000"/>
                          </a:solidFill>
                          <a:latin typeface="Arial" panose="020B0604020202020204" pitchFamily="34" charset="0"/>
                        </a:rPr>
                        <a:t>35</a:t>
                      </a: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800" b="0" i="0" dirty="0">
                          <a:solidFill>
                            <a:srgbClr val="C00000"/>
                          </a:solidFill>
                          <a:latin typeface="Arial" panose="020B0604020202020204" pitchFamily="34" charset="0"/>
                        </a:rPr>
                        <a:t>19</a:t>
                      </a: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800" b="0" i="0" dirty="0">
                          <a:solidFill>
                            <a:srgbClr val="C00000"/>
                          </a:solidFill>
                          <a:latin typeface="Arial" panose="020B0604020202020204" pitchFamily="34" charset="0"/>
                        </a:rPr>
                        <a:t>6</a:t>
                      </a: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800" b="0" i="0" dirty="0">
                          <a:solidFill>
                            <a:srgbClr val="C00000"/>
                          </a:solidFill>
                          <a:latin typeface="Arial" panose="020B0604020202020204" pitchFamily="34" charset="0"/>
                        </a:rPr>
                        <a:t>2</a:t>
                      </a: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800" b="0" i="0" dirty="0">
                          <a:solidFill>
                            <a:srgbClr val="C00000"/>
                          </a:solidFill>
                          <a:latin typeface="Arial" panose="020B0604020202020204" pitchFamily="34" charset="0"/>
                        </a:rPr>
                        <a:t>0</a:t>
                      </a: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645460970"/>
                  </a:ext>
                </a:extLst>
              </a:tr>
              <a:tr h="144116">
                <a:tc>
                  <a:txBody>
                    <a:bodyPr/>
                    <a:lstStyle/>
                    <a:p>
                      <a:pPr algn="ctr"/>
                      <a:r>
                        <a:rPr lang="en-US" sz="800" b="0" i="0" dirty="0">
                          <a:solidFill>
                            <a:schemeClr val="accent1"/>
                          </a:solidFill>
                          <a:latin typeface="Arial" panose="020B0604020202020204" pitchFamily="34" charset="0"/>
                        </a:rPr>
                        <a:t>Placebo</a:t>
                      </a: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800" b="0" i="0" dirty="0">
                          <a:solidFill>
                            <a:schemeClr val="accent1"/>
                          </a:solidFill>
                          <a:latin typeface="Arial" panose="020B0604020202020204" pitchFamily="34" charset="0"/>
                        </a:rPr>
                        <a:t>132</a:t>
                      </a: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800" b="0" i="0" dirty="0">
                          <a:solidFill>
                            <a:schemeClr val="accent1"/>
                          </a:solidFill>
                          <a:latin typeface="Arial" panose="020B0604020202020204" pitchFamily="34" charset="0"/>
                        </a:rPr>
                        <a:t>74</a:t>
                      </a: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800" b="0" i="0" dirty="0">
                          <a:solidFill>
                            <a:schemeClr val="accent1"/>
                          </a:solidFill>
                          <a:latin typeface="Arial" panose="020B0604020202020204" pitchFamily="34" charset="0"/>
                        </a:rPr>
                        <a:t>30</a:t>
                      </a: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800" b="0" i="0" dirty="0">
                          <a:solidFill>
                            <a:schemeClr val="accent1"/>
                          </a:solidFill>
                          <a:latin typeface="Arial" panose="020B0604020202020204" pitchFamily="34" charset="0"/>
                        </a:rPr>
                        <a:t>14</a:t>
                      </a: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800" b="0" i="0" dirty="0">
                          <a:solidFill>
                            <a:schemeClr val="accent1"/>
                          </a:solidFill>
                          <a:latin typeface="Arial" panose="020B0604020202020204" pitchFamily="34" charset="0"/>
                        </a:rPr>
                        <a:t>8</a:t>
                      </a: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800" b="0" i="0" dirty="0">
                          <a:solidFill>
                            <a:schemeClr val="accent1"/>
                          </a:solidFill>
                          <a:latin typeface="Arial" panose="020B0604020202020204" pitchFamily="34" charset="0"/>
                        </a:rPr>
                        <a:t>2</a:t>
                      </a: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800" b="0" i="0" dirty="0">
                          <a:solidFill>
                            <a:schemeClr val="accent1"/>
                          </a:solidFill>
                          <a:latin typeface="Arial" panose="020B0604020202020204" pitchFamily="34" charset="0"/>
                        </a:rPr>
                        <a:t>0</a:t>
                      </a: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800" b="0" i="0" dirty="0">
                          <a:solidFill>
                            <a:schemeClr val="accent1"/>
                          </a:solidFill>
                          <a:latin typeface="Arial" panose="020B0604020202020204" pitchFamily="34" charset="0"/>
                        </a:rPr>
                        <a:t>0</a:t>
                      </a: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25875789"/>
                  </a:ext>
                </a:extLst>
              </a:tr>
            </a:tbl>
          </a:graphicData>
        </a:graphic>
      </p:graphicFrame>
      <p:graphicFrame>
        <p:nvGraphicFramePr>
          <p:cNvPr id="9" name="Table 22">
            <a:extLst>
              <a:ext uri="{FF2B5EF4-FFF2-40B4-BE49-F238E27FC236}">
                <a16:creationId xmlns:a16="http://schemas.microsoft.com/office/drawing/2014/main" id="{2767A996-420F-4A32-AF64-3B6ED42A244C}"/>
              </a:ext>
            </a:extLst>
          </p:cNvPr>
          <p:cNvGraphicFramePr>
            <a:graphicFrameLocks noGrp="1"/>
          </p:cNvGraphicFramePr>
          <p:nvPr/>
        </p:nvGraphicFramePr>
        <p:xfrm>
          <a:off x="5595785" y="1331257"/>
          <a:ext cx="3059433" cy="1311850"/>
        </p:xfrm>
        <a:graphic>
          <a:graphicData uri="http://schemas.openxmlformats.org/drawingml/2006/table">
            <a:tbl>
              <a:tblPr firstRow="1" bandRow="1">
                <a:tableStyleId>{7DF18680-E054-41AD-8BC1-D1AEF772440D}</a:tableStyleId>
              </a:tblPr>
              <a:tblGrid>
                <a:gridCol w="1407570">
                  <a:extLst>
                    <a:ext uri="{9D8B030D-6E8A-4147-A177-3AD203B41FA5}">
                      <a16:colId xmlns:a16="http://schemas.microsoft.com/office/drawing/2014/main" val="2394905550"/>
                    </a:ext>
                  </a:extLst>
                </a:gridCol>
                <a:gridCol w="845040">
                  <a:extLst>
                    <a:ext uri="{9D8B030D-6E8A-4147-A177-3AD203B41FA5}">
                      <a16:colId xmlns:a16="http://schemas.microsoft.com/office/drawing/2014/main" val="3720170150"/>
                    </a:ext>
                  </a:extLst>
                </a:gridCol>
                <a:gridCol w="806823">
                  <a:extLst>
                    <a:ext uri="{9D8B030D-6E8A-4147-A177-3AD203B41FA5}">
                      <a16:colId xmlns:a16="http://schemas.microsoft.com/office/drawing/2014/main" val="930941742"/>
                    </a:ext>
                  </a:extLst>
                </a:gridCol>
              </a:tblGrid>
              <a:tr h="283466">
                <a:tc>
                  <a:txBody>
                    <a:bodyPr/>
                    <a:lstStyle/>
                    <a:p>
                      <a:pPr algn="l" fontAlgn="t"/>
                      <a:r>
                        <a:rPr lang="en-US" sz="700" b="0" u="none" strike="noStrike" dirty="0">
                          <a:solidFill>
                            <a:schemeClr val="bg1"/>
                          </a:solidFill>
                          <a:effectLst/>
                          <a:latin typeface="Arial" panose="020B0604020202020204" pitchFamily="34" charset="0"/>
                          <a:cs typeface="Arial" panose="020B0604020202020204" pitchFamily="34" charset="0"/>
                        </a:rPr>
                        <a:t>  </a:t>
                      </a:r>
                      <a:endParaRPr lang="en-US" sz="700" b="0" i="0" u="none" strike="noStrike" dirty="0">
                        <a:solidFill>
                          <a:schemeClr val="bg1"/>
                        </a:solidFill>
                        <a:effectLst/>
                        <a:latin typeface="Arial" panose="020B0604020202020204" pitchFamily="34" charset="0"/>
                        <a:cs typeface="Arial" panose="020B0604020202020204" pitchFamily="34" charset="0"/>
                      </a:endParaRPr>
                    </a:p>
                  </a:txBody>
                  <a:tcPr marL="7144" marR="7144" marT="7144" marB="0" anchor="ctr"/>
                </a:tc>
                <a:tc>
                  <a:txBody>
                    <a:bodyPr/>
                    <a:lstStyle/>
                    <a:p>
                      <a:pPr algn="ctr" fontAlgn="t"/>
                      <a:r>
                        <a:rPr lang="en-US" sz="700" b="1" u="none" strike="noStrike" dirty="0" err="1">
                          <a:solidFill>
                            <a:schemeClr val="bg1"/>
                          </a:solidFill>
                          <a:effectLst/>
                          <a:latin typeface="Arial" panose="020B0604020202020204" pitchFamily="34" charset="0"/>
                          <a:cs typeface="Arial" panose="020B0604020202020204" pitchFamily="34" charset="0"/>
                        </a:rPr>
                        <a:t>Apatinib</a:t>
                      </a:r>
                      <a:br>
                        <a:rPr lang="en-US" sz="700" b="0" u="none" strike="noStrike" dirty="0">
                          <a:solidFill>
                            <a:schemeClr val="bg1"/>
                          </a:solidFill>
                          <a:effectLst/>
                          <a:latin typeface="Arial" panose="020B0604020202020204" pitchFamily="34" charset="0"/>
                          <a:cs typeface="Arial" panose="020B0604020202020204" pitchFamily="34" charset="0"/>
                        </a:rPr>
                      </a:br>
                      <a:r>
                        <a:rPr lang="en-US" sz="700" b="0" u="none" strike="noStrike" dirty="0">
                          <a:solidFill>
                            <a:schemeClr val="bg1"/>
                          </a:solidFill>
                          <a:effectLst/>
                          <a:latin typeface="Arial" panose="020B0604020202020204" pitchFamily="34" charset="0"/>
                          <a:cs typeface="Arial" panose="020B0604020202020204" pitchFamily="34" charset="0"/>
                        </a:rPr>
                        <a:t>(n = 261)</a:t>
                      </a:r>
                      <a:endParaRPr lang="en-US" sz="700" b="0" i="0" u="none" strike="noStrike" dirty="0">
                        <a:solidFill>
                          <a:schemeClr val="bg1"/>
                        </a:solidFill>
                        <a:effectLst/>
                        <a:latin typeface="Arial" panose="020B0604020202020204" pitchFamily="34" charset="0"/>
                        <a:cs typeface="Arial" panose="020B0604020202020204" pitchFamily="34" charset="0"/>
                      </a:endParaRPr>
                    </a:p>
                  </a:txBody>
                  <a:tcPr marL="7144" marR="7144" marT="7144" marB="0" anchor="ctr">
                    <a:solidFill>
                      <a:srgbClr val="C00000"/>
                    </a:solidFill>
                  </a:tcPr>
                </a:tc>
                <a:tc>
                  <a:txBody>
                    <a:bodyPr/>
                    <a:lstStyle/>
                    <a:p>
                      <a:pPr algn="ctr" fontAlgn="t"/>
                      <a:r>
                        <a:rPr lang="en-US" sz="700" b="1" u="none" strike="noStrike">
                          <a:solidFill>
                            <a:schemeClr val="bg1"/>
                          </a:solidFill>
                          <a:effectLst/>
                          <a:latin typeface="Arial" panose="020B0604020202020204" pitchFamily="34" charset="0"/>
                          <a:cs typeface="Arial" panose="020B0604020202020204" pitchFamily="34" charset="0"/>
                        </a:rPr>
                        <a:t>Placebo</a:t>
                      </a:r>
                      <a:br>
                        <a:rPr lang="en-US" sz="700" b="0" u="none" strike="noStrike">
                          <a:solidFill>
                            <a:schemeClr val="bg1"/>
                          </a:solidFill>
                          <a:effectLst/>
                          <a:latin typeface="Arial" panose="020B0604020202020204" pitchFamily="34" charset="0"/>
                          <a:cs typeface="Arial" panose="020B0604020202020204" pitchFamily="34" charset="0"/>
                        </a:rPr>
                      </a:br>
                      <a:r>
                        <a:rPr lang="en-US" sz="700" b="0" u="none" strike="noStrike">
                          <a:solidFill>
                            <a:schemeClr val="bg1"/>
                          </a:solidFill>
                          <a:effectLst/>
                          <a:latin typeface="Arial" panose="020B0604020202020204" pitchFamily="34" charset="0"/>
                          <a:cs typeface="Arial" panose="020B0604020202020204" pitchFamily="34" charset="0"/>
                        </a:rPr>
                        <a:t>(n = 132)</a:t>
                      </a:r>
                      <a:endParaRPr lang="en-US" sz="700" b="0" i="0" u="none" strike="noStrike" dirty="0">
                        <a:solidFill>
                          <a:schemeClr val="bg1"/>
                        </a:solidFill>
                        <a:effectLst/>
                        <a:latin typeface="Arial" panose="020B0604020202020204" pitchFamily="34" charset="0"/>
                        <a:cs typeface="Arial" panose="020B0604020202020204" pitchFamily="34" charset="0"/>
                      </a:endParaRPr>
                    </a:p>
                  </a:txBody>
                  <a:tcPr marL="7144" marR="7144" marT="7144" marB="0" anchor="ctr">
                    <a:solidFill>
                      <a:schemeClr val="accent1"/>
                    </a:solidFill>
                  </a:tcPr>
                </a:tc>
                <a:extLst>
                  <a:ext uri="{0D108BD9-81ED-4DB2-BD59-A6C34878D82A}">
                    <a16:rowId xmlns:a16="http://schemas.microsoft.com/office/drawing/2014/main" val="605275338"/>
                  </a:ext>
                </a:extLst>
              </a:tr>
              <a:tr h="135258">
                <a:tc>
                  <a:txBody>
                    <a:bodyPr/>
                    <a:lstStyle/>
                    <a:p>
                      <a:pPr algn="l" fontAlgn="t">
                        <a:lnSpc>
                          <a:spcPts val="1100"/>
                        </a:lnSpc>
                      </a:pPr>
                      <a:r>
                        <a:rPr lang="en-US" sz="700" b="1" u="none" strike="noStrike" dirty="0" err="1">
                          <a:solidFill>
                            <a:schemeClr val="tx1">
                              <a:lumMod val="75000"/>
                              <a:lumOff val="25000"/>
                            </a:schemeClr>
                          </a:solidFill>
                          <a:effectLst/>
                          <a:latin typeface="Arial" panose="020B0604020202020204" pitchFamily="34" charset="0"/>
                          <a:cs typeface="Arial" panose="020B0604020202020204" pitchFamily="34" charset="0"/>
                        </a:rPr>
                        <a:t>Evenements</a:t>
                      </a:r>
                      <a:r>
                        <a:rPr lang="en-US" sz="700" b="0" u="none" strike="noStrike" dirty="0">
                          <a:solidFill>
                            <a:schemeClr val="tx1">
                              <a:lumMod val="75000"/>
                              <a:lumOff val="25000"/>
                            </a:schemeClr>
                          </a:solidFill>
                          <a:effectLst/>
                          <a:latin typeface="Arial" panose="020B0604020202020204" pitchFamily="34" charset="0"/>
                          <a:cs typeface="Arial" panose="020B0604020202020204" pitchFamily="34" charset="0"/>
                        </a:rPr>
                        <a:t>, n (%)</a:t>
                      </a:r>
                      <a:endParaRPr lang="en-US" sz="700" b="0"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81000" marR="7144" marT="7144" marB="0" anchor="ctr"/>
                </a:tc>
                <a:tc>
                  <a:txBody>
                    <a:bodyPr/>
                    <a:lstStyle/>
                    <a:p>
                      <a:pPr algn="ctr" fontAlgn="t">
                        <a:lnSpc>
                          <a:spcPts val="1100"/>
                        </a:lnSpc>
                      </a:pPr>
                      <a:r>
                        <a:rPr lang="en-US" sz="700" b="0" u="none" strike="noStrike" dirty="0">
                          <a:solidFill>
                            <a:schemeClr val="tx1">
                              <a:lumMod val="75000"/>
                              <a:lumOff val="25000"/>
                            </a:schemeClr>
                          </a:solidFill>
                          <a:effectLst/>
                          <a:latin typeface="Arial" panose="020B0604020202020204" pitchFamily="34" charset="0"/>
                          <a:cs typeface="Arial" panose="020B0604020202020204" pitchFamily="34" charset="0"/>
                        </a:rPr>
                        <a:t>206 (78.9)</a:t>
                      </a:r>
                      <a:endParaRPr lang="en-US" sz="700" b="0"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7144" marR="7144" marT="7144" marB="0" anchor="ctr"/>
                </a:tc>
                <a:tc>
                  <a:txBody>
                    <a:bodyPr/>
                    <a:lstStyle/>
                    <a:p>
                      <a:pPr algn="ctr" fontAlgn="t">
                        <a:lnSpc>
                          <a:spcPts val="1100"/>
                        </a:lnSpc>
                      </a:pPr>
                      <a:r>
                        <a:rPr lang="en-US" sz="700" b="0" u="none" strike="noStrike">
                          <a:solidFill>
                            <a:schemeClr val="tx1">
                              <a:lumMod val="75000"/>
                              <a:lumOff val="25000"/>
                            </a:schemeClr>
                          </a:solidFill>
                          <a:effectLst/>
                          <a:latin typeface="Arial" panose="020B0604020202020204" pitchFamily="34" charset="0"/>
                          <a:cs typeface="Arial" panose="020B0604020202020204" pitchFamily="34" charset="0"/>
                        </a:rPr>
                        <a:t>106 (80.3)</a:t>
                      </a:r>
                      <a:endParaRPr lang="en-US" sz="700" b="0"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7144" marR="7144" marT="7144" marB="0" anchor="ctr"/>
                </a:tc>
                <a:extLst>
                  <a:ext uri="{0D108BD9-81ED-4DB2-BD59-A6C34878D82A}">
                    <a16:rowId xmlns:a16="http://schemas.microsoft.com/office/drawing/2014/main" val="3293497535"/>
                  </a:ext>
                </a:extLst>
              </a:tr>
              <a:tr h="135258">
                <a:tc>
                  <a:txBody>
                    <a:bodyPr/>
                    <a:lstStyle/>
                    <a:p>
                      <a:pPr algn="l" fontAlgn="t">
                        <a:lnSpc>
                          <a:spcPts val="1100"/>
                        </a:lnSpc>
                      </a:pPr>
                      <a:r>
                        <a:rPr lang="en-US" sz="700" b="1" u="none" strike="noStrike" dirty="0" err="1">
                          <a:solidFill>
                            <a:schemeClr val="tx1">
                              <a:lumMod val="75000"/>
                              <a:lumOff val="25000"/>
                            </a:schemeClr>
                          </a:solidFill>
                          <a:effectLst/>
                          <a:latin typeface="Arial" panose="020B0604020202020204" pitchFamily="34" charset="0"/>
                          <a:cs typeface="Arial" panose="020B0604020202020204" pitchFamily="34" charset="0"/>
                        </a:rPr>
                        <a:t>Médiane</a:t>
                      </a:r>
                      <a:r>
                        <a:rPr lang="en-US" sz="700" b="0" u="none" strike="noStrike" dirty="0">
                          <a:solidFill>
                            <a:schemeClr val="tx1">
                              <a:lumMod val="75000"/>
                              <a:lumOff val="25000"/>
                            </a:schemeClr>
                          </a:solidFill>
                          <a:effectLst/>
                          <a:latin typeface="Arial" panose="020B0604020202020204" pitchFamily="34" charset="0"/>
                          <a:cs typeface="Arial" panose="020B0604020202020204" pitchFamily="34" charset="0"/>
                        </a:rPr>
                        <a:t> (95% CI), </a:t>
                      </a:r>
                      <a:r>
                        <a:rPr lang="en-US" sz="700" b="0" u="none" strike="noStrike" dirty="0" err="1">
                          <a:solidFill>
                            <a:schemeClr val="tx1">
                              <a:lumMod val="75000"/>
                              <a:lumOff val="25000"/>
                            </a:schemeClr>
                          </a:solidFill>
                          <a:effectLst/>
                          <a:latin typeface="Arial" panose="020B0604020202020204" pitchFamily="34" charset="0"/>
                          <a:cs typeface="Arial" panose="020B0604020202020204" pitchFamily="34" charset="0"/>
                        </a:rPr>
                        <a:t>mois</a:t>
                      </a:r>
                      <a:endParaRPr lang="en-US" sz="700" b="0"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81000" marR="7144" marT="7144" marB="0" anchor="ctr"/>
                </a:tc>
                <a:tc>
                  <a:txBody>
                    <a:bodyPr/>
                    <a:lstStyle/>
                    <a:p>
                      <a:pPr algn="ctr" fontAlgn="t">
                        <a:lnSpc>
                          <a:spcPts val="1100"/>
                        </a:lnSpc>
                      </a:pPr>
                      <a:r>
                        <a:rPr lang="en-US" sz="700" b="1" u="none" strike="noStrike" dirty="0">
                          <a:solidFill>
                            <a:schemeClr val="tx1">
                              <a:lumMod val="75000"/>
                              <a:lumOff val="25000"/>
                            </a:schemeClr>
                          </a:solidFill>
                          <a:effectLst/>
                          <a:latin typeface="Arial" panose="020B0604020202020204" pitchFamily="34" charset="0"/>
                          <a:cs typeface="Arial" panose="020B0604020202020204" pitchFamily="34" charset="0"/>
                        </a:rPr>
                        <a:t>8.7 (7.5-98)</a:t>
                      </a:r>
                      <a:endParaRPr lang="en-US" sz="700" b="1"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7144" marR="7144" marT="7144" marB="0" anchor="ctr"/>
                </a:tc>
                <a:tc>
                  <a:txBody>
                    <a:bodyPr/>
                    <a:lstStyle/>
                    <a:p>
                      <a:pPr algn="ctr" fontAlgn="t">
                        <a:lnSpc>
                          <a:spcPts val="1100"/>
                        </a:lnSpc>
                      </a:pPr>
                      <a:r>
                        <a:rPr lang="en-US" sz="700" b="0" u="none" strike="noStrike" dirty="0">
                          <a:solidFill>
                            <a:schemeClr val="tx1">
                              <a:lumMod val="75000"/>
                              <a:lumOff val="25000"/>
                            </a:schemeClr>
                          </a:solidFill>
                          <a:effectLst/>
                          <a:latin typeface="Arial" panose="020B0604020202020204" pitchFamily="34" charset="0"/>
                          <a:cs typeface="Arial" panose="020B0604020202020204" pitchFamily="34" charset="0"/>
                        </a:rPr>
                        <a:t>6,8 (5.7-9.1)</a:t>
                      </a:r>
                      <a:endParaRPr lang="en-US" sz="700" b="0"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7144" marR="7144" marT="7144" marB="0" anchor="ctr"/>
                </a:tc>
                <a:extLst>
                  <a:ext uri="{0D108BD9-81ED-4DB2-BD59-A6C34878D82A}">
                    <a16:rowId xmlns:a16="http://schemas.microsoft.com/office/drawing/2014/main" val="1053784991"/>
                  </a:ext>
                </a:extLst>
              </a:tr>
              <a:tr h="135258">
                <a:tc>
                  <a:txBody>
                    <a:bodyPr/>
                    <a:lstStyle/>
                    <a:p>
                      <a:pPr algn="l" fontAlgn="t">
                        <a:lnSpc>
                          <a:spcPts val="1100"/>
                        </a:lnSpc>
                      </a:pPr>
                      <a:r>
                        <a:rPr lang="en-US" sz="700" b="0" u="none" strike="noStrike" dirty="0">
                          <a:solidFill>
                            <a:schemeClr val="tx1">
                              <a:lumMod val="75000"/>
                              <a:lumOff val="25000"/>
                            </a:schemeClr>
                          </a:solidFill>
                          <a:effectLst/>
                          <a:latin typeface="Arial" panose="020B0604020202020204" pitchFamily="34" charset="0"/>
                          <a:cs typeface="Arial" panose="020B0604020202020204" pitchFamily="34" charset="0"/>
                        </a:rPr>
                        <a:t> </a:t>
                      </a:r>
                      <a:r>
                        <a:rPr lang="en-US" sz="700" b="1" u="none" strike="noStrike" dirty="0">
                          <a:solidFill>
                            <a:schemeClr val="tx1">
                              <a:lumMod val="75000"/>
                              <a:lumOff val="25000"/>
                            </a:schemeClr>
                          </a:solidFill>
                          <a:effectLst/>
                          <a:latin typeface="Arial" panose="020B0604020202020204" pitchFamily="34" charset="0"/>
                          <a:cs typeface="Arial" panose="020B0604020202020204" pitchFamily="34" charset="0"/>
                        </a:rPr>
                        <a:t>HR</a:t>
                      </a:r>
                      <a:r>
                        <a:rPr lang="en-US" sz="700" b="0" u="none" strike="noStrike" dirty="0">
                          <a:solidFill>
                            <a:schemeClr val="tx1">
                              <a:lumMod val="75000"/>
                              <a:lumOff val="25000"/>
                            </a:schemeClr>
                          </a:solidFill>
                          <a:effectLst/>
                          <a:latin typeface="Arial" panose="020B0604020202020204" pitchFamily="34" charset="0"/>
                          <a:cs typeface="Arial" panose="020B0604020202020204" pitchFamily="34" charset="0"/>
                        </a:rPr>
                        <a:t> </a:t>
                      </a:r>
                      <a:r>
                        <a:rPr lang="en-GB" sz="700" b="0" u="none" strike="noStrike" dirty="0">
                          <a:solidFill>
                            <a:schemeClr val="tx1">
                              <a:lumMod val="75000"/>
                              <a:lumOff val="25000"/>
                            </a:schemeClr>
                          </a:solidFill>
                          <a:effectLst/>
                          <a:latin typeface="Arial" panose="020B0604020202020204" pitchFamily="34" charset="0"/>
                          <a:cs typeface="Arial" panose="020B0604020202020204" pitchFamily="34" charset="0"/>
                        </a:rPr>
                        <a:t>(95% CI)</a:t>
                      </a:r>
                      <a:endParaRPr lang="en-US" sz="700" b="0"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81000" marR="7144" marT="7144" marB="0" anchor="ctr"/>
                </a:tc>
                <a:tc gridSpan="2">
                  <a:txBody>
                    <a:bodyPr/>
                    <a:lstStyle/>
                    <a:p>
                      <a:pPr algn="ctr" fontAlgn="t">
                        <a:lnSpc>
                          <a:spcPts val="1100"/>
                        </a:lnSpc>
                      </a:pPr>
                      <a:r>
                        <a:rPr lang="en-US" sz="700" b="0" u="none" strike="noStrike" dirty="0">
                          <a:solidFill>
                            <a:schemeClr val="tx1">
                              <a:lumMod val="75000"/>
                              <a:lumOff val="25000"/>
                            </a:schemeClr>
                          </a:solidFill>
                          <a:effectLst/>
                          <a:latin typeface="Arial" panose="020B0604020202020204" pitchFamily="34" charset="0"/>
                          <a:cs typeface="Arial" panose="020B0604020202020204" pitchFamily="34" charset="0"/>
                        </a:rPr>
                        <a:t> 0,785 (0.617-0.998)</a:t>
                      </a:r>
                      <a:endParaRPr lang="en-US" sz="700" b="0"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7144" marR="7144" marT="7144" marB="0" anchor="ctr"/>
                </a:tc>
                <a:tc hMerge="1">
                  <a:txBody>
                    <a:bodyPr/>
                    <a:lstStyle/>
                    <a:p>
                      <a:endParaRPr lang="fr-FR"/>
                    </a:p>
                  </a:txBody>
                  <a:tcPr/>
                </a:tc>
                <a:extLst>
                  <a:ext uri="{0D108BD9-81ED-4DB2-BD59-A6C34878D82A}">
                    <a16:rowId xmlns:a16="http://schemas.microsoft.com/office/drawing/2014/main" val="1514207956"/>
                  </a:ext>
                </a:extLst>
              </a:tr>
              <a:tr h="135258">
                <a:tc>
                  <a:txBody>
                    <a:bodyPr/>
                    <a:lstStyle/>
                    <a:p>
                      <a:pPr algn="l" fontAlgn="t">
                        <a:lnSpc>
                          <a:spcPts val="1100"/>
                        </a:lnSpc>
                      </a:pPr>
                      <a:r>
                        <a:rPr lang="en-US" sz="700" b="0" u="none" strike="noStrike" dirty="0">
                          <a:solidFill>
                            <a:schemeClr val="tx1">
                              <a:lumMod val="75000"/>
                              <a:lumOff val="25000"/>
                            </a:schemeClr>
                          </a:solidFill>
                          <a:effectLst/>
                          <a:latin typeface="Arial" panose="020B0604020202020204" pitchFamily="34" charset="0"/>
                          <a:cs typeface="Arial" panose="020B0604020202020204" pitchFamily="34" charset="0"/>
                        </a:rPr>
                        <a:t>P*</a:t>
                      </a:r>
                      <a:endParaRPr lang="en-US" sz="700" b="0"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81000" marR="7144" marT="7144" marB="0" anchor="ctr"/>
                </a:tc>
                <a:tc gridSpan="2">
                  <a:txBody>
                    <a:bodyPr/>
                    <a:lstStyle/>
                    <a:p>
                      <a:pPr algn="ctr" fontAlgn="t">
                        <a:lnSpc>
                          <a:spcPts val="1100"/>
                        </a:lnSpc>
                      </a:pPr>
                      <a:r>
                        <a:rPr lang="en-US" sz="700" b="1" u="none" strike="noStrike" dirty="0">
                          <a:solidFill>
                            <a:schemeClr val="tx1">
                              <a:lumMod val="75000"/>
                              <a:lumOff val="25000"/>
                            </a:schemeClr>
                          </a:solidFill>
                          <a:effectLst/>
                          <a:latin typeface="Arial" panose="020B0604020202020204" pitchFamily="34" charset="0"/>
                          <a:cs typeface="Arial" panose="020B0604020202020204" pitchFamily="34" charset="0"/>
                        </a:rPr>
                        <a:t> 0,0476</a:t>
                      </a:r>
                      <a:endParaRPr lang="en-US" sz="700" b="1"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7144" marR="7144" marT="7144" marB="0" anchor="ctr"/>
                </a:tc>
                <a:tc hMerge="1">
                  <a:txBody>
                    <a:bodyPr/>
                    <a:lstStyle/>
                    <a:p>
                      <a:endParaRPr lang="fr-FR"/>
                    </a:p>
                  </a:txBody>
                  <a:tcPr/>
                </a:tc>
                <a:extLst>
                  <a:ext uri="{0D108BD9-81ED-4DB2-BD59-A6C34878D82A}">
                    <a16:rowId xmlns:a16="http://schemas.microsoft.com/office/drawing/2014/main" val="3896302823"/>
                  </a:ext>
                </a:extLst>
              </a:tr>
              <a:tr h="217819">
                <a:tc>
                  <a:txBody>
                    <a:bodyPr/>
                    <a:lstStyle/>
                    <a:p>
                      <a:pPr algn="l" fontAlgn="t">
                        <a:lnSpc>
                          <a:spcPts val="1100"/>
                        </a:lnSpc>
                      </a:pPr>
                      <a:r>
                        <a:rPr lang="en-GB" sz="700" b="1" u="none" strike="noStrike" dirty="0" err="1">
                          <a:solidFill>
                            <a:schemeClr val="tx1">
                              <a:lumMod val="75000"/>
                              <a:lumOff val="25000"/>
                            </a:schemeClr>
                          </a:solidFill>
                          <a:effectLst/>
                          <a:latin typeface="Arial" panose="020B0604020202020204" pitchFamily="34" charset="0"/>
                          <a:cs typeface="Arial" panose="020B0604020202020204" pitchFamily="34" charset="0"/>
                        </a:rPr>
                        <a:t>Taux</a:t>
                      </a:r>
                      <a:r>
                        <a:rPr lang="en-GB" sz="700" b="1" u="none" strike="noStrike" dirty="0">
                          <a:solidFill>
                            <a:schemeClr val="tx1">
                              <a:lumMod val="75000"/>
                              <a:lumOff val="25000"/>
                            </a:schemeClr>
                          </a:solidFill>
                          <a:effectLst/>
                          <a:latin typeface="Arial" panose="020B0604020202020204" pitchFamily="34" charset="0"/>
                          <a:cs typeface="Arial" panose="020B0604020202020204" pitchFamily="34" charset="0"/>
                        </a:rPr>
                        <a:t> de SG </a:t>
                      </a:r>
                      <a:r>
                        <a:rPr lang="en-GB" sz="700" b="1" u="none" strike="noStrike" dirty="0" err="1">
                          <a:solidFill>
                            <a:schemeClr val="tx1">
                              <a:lumMod val="75000"/>
                              <a:lumOff val="25000"/>
                            </a:schemeClr>
                          </a:solidFill>
                          <a:effectLst/>
                          <a:latin typeface="Arial" panose="020B0604020202020204" pitchFamily="34" charset="0"/>
                          <a:cs typeface="Arial" panose="020B0604020202020204" pitchFamily="34" charset="0"/>
                        </a:rPr>
                        <a:t>à</a:t>
                      </a:r>
                      <a:r>
                        <a:rPr lang="en-GB" sz="700" b="1" u="none" strike="noStrike" dirty="0">
                          <a:solidFill>
                            <a:schemeClr val="tx1">
                              <a:lumMod val="75000"/>
                              <a:lumOff val="25000"/>
                            </a:schemeClr>
                          </a:solidFill>
                          <a:effectLst/>
                          <a:latin typeface="Arial" panose="020B0604020202020204" pitchFamily="34" charset="0"/>
                          <a:cs typeface="Arial" panose="020B0604020202020204" pitchFamily="34" charset="0"/>
                        </a:rPr>
                        <a:t> 6 </a:t>
                      </a:r>
                      <a:r>
                        <a:rPr lang="en-GB" sz="700" b="1" u="none" strike="noStrike" dirty="0" err="1">
                          <a:solidFill>
                            <a:schemeClr val="tx1">
                              <a:lumMod val="75000"/>
                              <a:lumOff val="25000"/>
                            </a:schemeClr>
                          </a:solidFill>
                          <a:effectLst/>
                          <a:latin typeface="Arial" panose="020B0604020202020204" pitchFamily="34" charset="0"/>
                          <a:cs typeface="Arial" panose="020B0604020202020204" pitchFamily="34" charset="0"/>
                        </a:rPr>
                        <a:t>mois</a:t>
                      </a:r>
                      <a:r>
                        <a:rPr lang="en-GB" sz="700" b="1" u="none" strike="noStrike" dirty="0">
                          <a:solidFill>
                            <a:schemeClr val="tx1">
                              <a:lumMod val="75000"/>
                              <a:lumOff val="25000"/>
                            </a:schemeClr>
                          </a:solidFill>
                          <a:effectLst/>
                          <a:latin typeface="Arial" panose="020B0604020202020204" pitchFamily="34" charset="0"/>
                          <a:cs typeface="Arial" panose="020B0604020202020204" pitchFamily="34" charset="0"/>
                        </a:rPr>
                        <a:t> </a:t>
                      </a:r>
                      <a:r>
                        <a:rPr lang="en-GB" sz="700" u="none" strike="noStrike" dirty="0">
                          <a:solidFill>
                            <a:schemeClr val="tx1">
                              <a:lumMod val="75000"/>
                              <a:lumOff val="25000"/>
                            </a:schemeClr>
                          </a:solidFill>
                          <a:effectLst/>
                          <a:latin typeface="Arial" panose="020B0604020202020204" pitchFamily="34" charset="0"/>
                          <a:cs typeface="Arial" panose="020B0604020202020204" pitchFamily="34" charset="0"/>
                        </a:rPr>
                        <a:t>(95% CI)</a:t>
                      </a:r>
                      <a:endParaRPr lang="en-GB" sz="700" b="0"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81000" marR="7144" marT="7144" marB="0" anchor="ctr"/>
                </a:tc>
                <a:tc>
                  <a:txBody>
                    <a:bodyPr/>
                    <a:lstStyle/>
                    <a:p>
                      <a:pPr algn="ctr" fontAlgn="t">
                        <a:lnSpc>
                          <a:spcPct val="100000"/>
                        </a:lnSpc>
                      </a:pPr>
                      <a:r>
                        <a:rPr lang="en-US" sz="700" b="0" u="none" strike="noStrike" dirty="0">
                          <a:solidFill>
                            <a:schemeClr val="tx1">
                              <a:lumMod val="75000"/>
                              <a:lumOff val="25000"/>
                            </a:schemeClr>
                          </a:solidFill>
                          <a:effectLst/>
                          <a:latin typeface="Arial" panose="020B0604020202020204" pitchFamily="34" charset="0"/>
                          <a:cs typeface="Arial" panose="020B0604020202020204" pitchFamily="34" charset="0"/>
                        </a:rPr>
                        <a:t>70%</a:t>
                      </a:r>
                    </a:p>
                    <a:p>
                      <a:pPr algn="ctr" fontAlgn="t">
                        <a:lnSpc>
                          <a:spcPct val="100000"/>
                        </a:lnSpc>
                      </a:pPr>
                      <a:r>
                        <a:rPr lang="en-US" sz="700" b="0" u="none" strike="noStrike" dirty="0">
                          <a:solidFill>
                            <a:schemeClr val="tx1">
                              <a:lumMod val="75000"/>
                              <a:lumOff val="25000"/>
                            </a:schemeClr>
                          </a:solidFill>
                          <a:effectLst/>
                          <a:latin typeface="Arial" panose="020B0604020202020204" pitchFamily="34" charset="0"/>
                          <a:cs typeface="Arial" panose="020B0604020202020204" pitchFamily="34" charset="0"/>
                        </a:rPr>
                        <a:t>(64.1%-75.2%)</a:t>
                      </a:r>
                      <a:endParaRPr lang="en-US" sz="700" b="0"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7144" marR="7144" marT="7144" marB="0" anchor="ctr"/>
                </a:tc>
                <a:tc>
                  <a:txBody>
                    <a:bodyPr/>
                    <a:lstStyle/>
                    <a:p>
                      <a:pPr algn="ctr" fontAlgn="t">
                        <a:lnSpc>
                          <a:spcPct val="100000"/>
                        </a:lnSpc>
                      </a:pPr>
                      <a:r>
                        <a:rPr lang="en-US" sz="700" b="0" u="none" strike="noStrike">
                          <a:solidFill>
                            <a:schemeClr val="tx1">
                              <a:lumMod val="75000"/>
                              <a:lumOff val="25000"/>
                            </a:schemeClr>
                          </a:solidFill>
                          <a:effectLst/>
                          <a:latin typeface="Arial" panose="020B0604020202020204" pitchFamily="34" charset="0"/>
                          <a:cs typeface="Arial" panose="020B0604020202020204" pitchFamily="34" charset="0"/>
                        </a:rPr>
                        <a:t>56.1%</a:t>
                      </a:r>
                    </a:p>
                    <a:p>
                      <a:pPr algn="ctr" fontAlgn="t">
                        <a:lnSpc>
                          <a:spcPct val="100000"/>
                        </a:lnSpc>
                      </a:pPr>
                      <a:r>
                        <a:rPr lang="en-US" sz="700" b="0" u="none" strike="noStrike">
                          <a:solidFill>
                            <a:schemeClr val="tx1">
                              <a:lumMod val="75000"/>
                              <a:lumOff val="25000"/>
                            </a:schemeClr>
                          </a:solidFill>
                          <a:effectLst/>
                          <a:latin typeface="Arial" panose="020B0604020202020204" pitchFamily="34" charset="0"/>
                          <a:cs typeface="Arial" panose="020B0604020202020204" pitchFamily="34" charset="0"/>
                        </a:rPr>
                        <a:t>(47,2% - 64,0%)</a:t>
                      </a:r>
                      <a:endParaRPr lang="en-US" sz="700" b="0"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7144" marR="7144" marT="7144" marB="0" anchor="ctr"/>
                </a:tc>
                <a:extLst>
                  <a:ext uri="{0D108BD9-81ED-4DB2-BD59-A6C34878D82A}">
                    <a16:rowId xmlns:a16="http://schemas.microsoft.com/office/drawing/2014/main" val="2653649623"/>
                  </a:ext>
                </a:extLst>
              </a:tr>
              <a:tr h="217819">
                <a:tc>
                  <a:txBody>
                    <a:bodyPr/>
                    <a:lstStyle/>
                    <a:p>
                      <a:pPr algn="l" fontAlgn="t">
                        <a:lnSpc>
                          <a:spcPts val="1100"/>
                        </a:lnSpc>
                      </a:pPr>
                      <a:r>
                        <a:rPr lang="en-GB" sz="700" b="1" u="none" strike="noStrike" dirty="0" err="1">
                          <a:solidFill>
                            <a:schemeClr val="tx1">
                              <a:lumMod val="75000"/>
                              <a:lumOff val="25000"/>
                            </a:schemeClr>
                          </a:solidFill>
                          <a:effectLst/>
                          <a:latin typeface="Arial" panose="020B0604020202020204" pitchFamily="34" charset="0"/>
                          <a:cs typeface="Arial" panose="020B0604020202020204" pitchFamily="34" charset="0"/>
                        </a:rPr>
                        <a:t>Taux</a:t>
                      </a:r>
                      <a:r>
                        <a:rPr lang="en-GB" sz="700" b="1" u="none" strike="noStrike" dirty="0">
                          <a:solidFill>
                            <a:schemeClr val="tx1">
                              <a:lumMod val="75000"/>
                              <a:lumOff val="25000"/>
                            </a:schemeClr>
                          </a:solidFill>
                          <a:effectLst/>
                          <a:latin typeface="Arial" panose="020B0604020202020204" pitchFamily="34" charset="0"/>
                          <a:cs typeface="Arial" panose="020B0604020202020204" pitchFamily="34" charset="0"/>
                        </a:rPr>
                        <a:t> de SG </a:t>
                      </a:r>
                      <a:r>
                        <a:rPr lang="en-GB" sz="700" b="1" u="none" strike="noStrike" dirty="0" err="1">
                          <a:solidFill>
                            <a:schemeClr val="tx1">
                              <a:lumMod val="75000"/>
                              <a:lumOff val="25000"/>
                            </a:schemeClr>
                          </a:solidFill>
                          <a:effectLst/>
                          <a:latin typeface="Arial" panose="020B0604020202020204" pitchFamily="34" charset="0"/>
                          <a:cs typeface="Arial" panose="020B0604020202020204" pitchFamily="34" charset="0"/>
                        </a:rPr>
                        <a:t>à</a:t>
                      </a:r>
                      <a:r>
                        <a:rPr lang="en-GB" sz="700" b="1" u="none" strike="noStrike" dirty="0">
                          <a:solidFill>
                            <a:schemeClr val="tx1">
                              <a:lumMod val="75000"/>
                              <a:lumOff val="25000"/>
                            </a:schemeClr>
                          </a:solidFill>
                          <a:effectLst/>
                          <a:latin typeface="Arial" panose="020B0604020202020204" pitchFamily="34" charset="0"/>
                          <a:cs typeface="Arial" panose="020B0604020202020204" pitchFamily="34" charset="0"/>
                        </a:rPr>
                        <a:t> 12 </a:t>
                      </a:r>
                      <a:r>
                        <a:rPr lang="en-GB" sz="700" b="1" u="none" strike="noStrike" dirty="0" err="1">
                          <a:solidFill>
                            <a:schemeClr val="tx1">
                              <a:lumMod val="75000"/>
                              <a:lumOff val="25000"/>
                            </a:schemeClr>
                          </a:solidFill>
                          <a:effectLst/>
                          <a:latin typeface="Arial" panose="020B0604020202020204" pitchFamily="34" charset="0"/>
                          <a:cs typeface="Arial" panose="020B0604020202020204" pitchFamily="34" charset="0"/>
                        </a:rPr>
                        <a:t>mois</a:t>
                      </a:r>
                      <a:r>
                        <a:rPr lang="en-GB" sz="700" b="1" u="none" strike="noStrike" dirty="0">
                          <a:solidFill>
                            <a:schemeClr val="tx1">
                              <a:lumMod val="75000"/>
                              <a:lumOff val="25000"/>
                            </a:schemeClr>
                          </a:solidFill>
                          <a:effectLst/>
                          <a:latin typeface="Arial" panose="020B0604020202020204" pitchFamily="34" charset="0"/>
                          <a:cs typeface="Arial" panose="020B0604020202020204" pitchFamily="34" charset="0"/>
                        </a:rPr>
                        <a:t> </a:t>
                      </a:r>
                      <a:r>
                        <a:rPr lang="en-GB" sz="700" u="none" strike="noStrike" dirty="0">
                          <a:solidFill>
                            <a:schemeClr val="tx1">
                              <a:lumMod val="75000"/>
                              <a:lumOff val="25000"/>
                            </a:schemeClr>
                          </a:solidFill>
                          <a:effectLst/>
                          <a:latin typeface="Arial" panose="020B0604020202020204" pitchFamily="34" charset="0"/>
                          <a:cs typeface="Arial" panose="020B0604020202020204" pitchFamily="34" charset="0"/>
                        </a:rPr>
                        <a:t>(95% CI)</a:t>
                      </a:r>
                      <a:endParaRPr lang="en-GB" sz="700" b="0"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81000" marR="7144" marT="7144" marB="0" anchor="ctr"/>
                </a:tc>
                <a:tc>
                  <a:txBody>
                    <a:bodyPr/>
                    <a:lstStyle/>
                    <a:p>
                      <a:pPr algn="ctr" fontAlgn="t">
                        <a:lnSpc>
                          <a:spcPct val="100000"/>
                        </a:lnSpc>
                      </a:pPr>
                      <a:r>
                        <a:rPr lang="en-US" sz="700" b="0" u="none" strike="noStrike" dirty="0">
                          <a:solidFill>
                            <a:schemeClr val="tx1">
                              <a:lumMod val="75000"/>
                              <a:lumOff val="25000"/>
                            </a:schemeClr>
                          </a:solidFill>
                          <a:effectLst/>
                          <a:latin typeface="Arial" panose="020B0604020202020204" pitchFamily="34" charset="0"/>
                          <a:cs typeface="Arial" panose="020B0604020202020204" pitchFamily="34" charset="0"/>
                        </a:rPr>
                        <a:t>36,8%</a:t>
                      </a:r>
                      <a:br>
                        <a:rPr lang="en-US" sz="700" b="0" u="none" strike="noStrike" dirty="0">
                          <a:solidFill>
                            <a:schemeClr val="tx1">
                              <a:lumMod val="75000"/>
                              <a:lumOff val="25000"/>
                            </a:schemeClr>
                          </a:solidFill>
                          <a:effectLst/>
                          <a:latin typeface="Arial" panose="020B0604020202020204" pitchFamily="34" charset="0"/>
                          <a:cs typeface="Arial" panose="020B0604020202020204" pitchFamily="34" charset="0"/>
                        </a:rPr>
                      </a:br>
                      <a:r>
                        <a:rPr lang="en-US" sz="700" b="0" u="none" strike="noStrike" dirty="0">
                          <a:solidFill>
                            <a:schemeClr val="tx1">
                              <a:lumMod val="75000"/>
                              <a:lumOff val="25000"/>
                            </a:schemeClr>
                          </a:solidFill>
                          <a:effectLst/>
                          <a:latin typeface="Arial" panose="020B0604020202020204" pitchFamily="34" charset="0"/>
                          <a:cs typeface="Arial" panose="020B0604020202020204" pitchFamily="34" charset="0"/>
                        </a:rPr>
                        <a:t>(30,8%-42,8%)</a:t>
                      </a:r>
                      <a:endParaRPr lang="en-US" sz="700" b="0"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7144" marR="7144" marT="7144" marB="0" anchor="ctr"/>
                </a:tc>
                <a:tc>
                  <a:txBody>
                    <a:bodyPr/>
                    <a:lstStyle/>
                    <a:p>
                      <a:pPr algn="ctr" fontAlgn="t">
                        <a:lnSpc>
                          <a:spcPct val="100000"/>
                        </a:lnSpc>
                      </a:pPr>
                      <a:r>
                        <a:rPr lang="en-US" sz="700" b="0" u="none" strike="noStrike" dirty="0">
                          <a:solidFill>
                            <a:schemeClr val="tx1">
                              <a:lumMod val="75000"/>
                              <a:lumOff val="25000"/>
                            </a:schemeClr>
                          </a:solidFill>
                          <a:effectLst/>
                          <a:latin typeface="Arial" panose="020B0604020202020204" pitchFamily="34" charset="0"/>
                          <a:cs typeface="Arial" panose="020B0604020202020204" pitchFamily="34" charset="0"/>
                        </a:rPr>
                        <a:t>28.9%</a:t>
                      </a:r>
                      <a:br>
                        <a:rPr lang="en-US" sz="700" b="0" u="none" strike="noStrike" dirty="0">
                          <a:solidFill>
                            <a:schemeClr val="tx1">
                              <a:lumMod val="75000"/>
                              <a:lumOff val="25000"/>
                            </a:schemeClr>
                          </a:solidFill>
                          <a:effectLst/>
                          <a:latin typeface="Arial" panose="020B0604020202020204" pitchFamily="34" charset="0"/>
                          <a:cs typeface="Arial" panose="020B0604020202020204" pitchFamily="34" charset="0"/>
                        </a:rPr>
                      </a:br>
                      <a:r>
                        <a:rPr lang="en-US" sz="700" b="0" u="none" strike="noStrike" dirty="0">
                          <a:solidFill>
                            <a:schemeClr val="tx1">
                              <a:lumMod val="75000"/>
                              <a:lumOff val="25000"/>
                            </a:schemeClr>
                          </a:solidFill>
                          <a:effectLst/>
                          <a:latin typeface="Arial" panose="020B0604020202020204" pitchFamily="34" charset="0"/>
                          <a:cs typeface="Arial" panose="020B0604020202020204" pitchFamily="34" charset="0"/>
                        </a:rPr>
                        <a:t>(214294-37,1%)</a:t>
                      </a:r>
                      <a:endParaRPr lang="en-US" sz="700" b="0"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7144" marR="7144" marT="7144" marB="0" anchor="ctr"/>
                </a:tc>
                <a:extLst>
                  <a:ext uri="{0D108BD9-81ED-4DB2-BD59-A6C34878D82A}">
                    <a16:rowId xmlns:a16="http://schemas.microsoft.com/office/drawing/2014/main" val="1629122304"/>
                  </a:ext>
                </a:extLst>
              </a:tr>
            </a:tbl>
          </a:graphicData>
        </a:graphic>
      </p:graphicFrame>
      <p:sp>
        <p:nvSpPr>
          <p:cNvPr id="10" name="ZoneTexte 3">
            <a:extLst>
              <a:ext uri="{FF2B5EF4-FFF2-40B4-BE49-F238E27FC236}">
                <a16:creationId xmlns:a16="http://schemas.microsoft.com/office/drawing/2014/main" id="{40847FEC-0301-4C99-892B-BE71B2E852C6}"/>
              </a:ext>
            </a:extLst>
          </p:cNvPr>
          <p:cNvSpPr txBox="1">
            <a:spLocks noChangeArrowheads="1"/>
          </p:cNvSpPr>
          <p:nvPr/>
        </p:nvSpPr>
        <p:spPr bwMode="auto">
          <a:xfrm>
            <a:off x="5595784" y="2620024"/>
            <a:ext cx="305943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nchor="b">
            <a:spAutoFit/>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GB" altLang="fr-FR" sz="600" b="0" i="1"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 Stratified by ECOG PS, prior sorafenib treatment; vascular invasion and/or extra hepatic spread</a:t>
            </a:r>
          </a:p>
        </p:txBody>
      </p:sp>
    </p:spTree>
    <p:extLst>
      <p:ext uri="{BB962C8B-B14F-4D97-AF65-F5344CB8AC3E}">
        <p14:creationId xmlns:p14="http://schemas.microsoft.com/office/powerpoint/2010/main" val="1805164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re 1"/>
          <p:cNvSpPr>
            <a:spLocks noGrp="1"/>
          </p:cNvSpPr>
          <p:nvPr>
            <p:ph type="title"/>
          </p:nvPr>
        </p:nvSpPr>
        <p:spPr/>
        <p:txBody>
          <a:bodyPr>
            <a:normAutofit/>
          </a:bodyPr>
          <a:lstStyle/>
          <a:p>
            <a:r>
              <a:rPr lang="fr-FR" sz="2000" dirty="0" err="1"/>
              <a:t>Apatinib</a:t>
            </a:r>
            <a:r>
              <a:rPr lang="fr-FR" sz="2000" dirty="0"/>
              <a:t> vs placebo en L2 du CHC avancé</a:t>
            </a:r>
          </a:p>
        </p:txBody>
      </p:sp>
      <p:sp>
        <p:nvSpPr>
          <p:cNvPr id="3" name="Espace réservé du contenu 2"/>
          <p:cNvSpPr>
            <a:spLocks noGrp="1"/>
          </p:cNvSpPr>
          <p:nvPr>
            <p:ph sz="half" idx="1"/>
          </p:nvPr>
        </p:nvSpPr>
        <p:spPr/>
        <p:txBody>
          <a:bodyPr/>
          <a:lstStyle/>
          <a:p>
            <a:r>
              <a:rPr lang="fr-FR" sz="1600" dirty="0">
                <a:latin typeface="Arial" panose="020B0604020202020204" pitchFamily="34" charset="0"/>
                <a:cs typeface="Arial" panose="020B0604020202020204" pitchFamily="34" charset="0"/>
              </a:rPr>
              <a:t>Une autre molécule positive en L2</a:t>
            </a:r>
          </a:p>
          <a:p>
            <a:pPr lvl="1"/>
            <a:r>
              <a:rPr lang="fr-FR" sz="1400" dirty="0">
                <a:cs typeface="Arial" panose="020B0604020202020204" pitchFamily="34" charset="0"/>
              </a:rPr>
              <a:t>Résultats qui n’enthousiasment pas en comparaison aux autres molécules L2 : </a:t>
            </a:r>
          </a:p>
          <a:p>
            <a:pPr lvl="2"/>
            <a:r>
              <a:rPr lang="fr-FR" sz="1200" dirty="0">
                <a:cs typeface="Arial" panose="020B0604020202020204" pitchFamily="34" charset="0"/>
              </a:rPr>
              <a:t>HR de survie globale (comparaison entre études)</a:t>
            </a:r>
          </a:p>
          <a:p>
            <a:pPr lvl="2"/>
            <a:endParaRPr lang="fr-FR" sz="1200" dirty="0">
              <a:cs typeface="Arial" panose="020B0604020202020204" pitchFamily="34" charset="0"/>
            </a:endParaRPr>
          </a:p>
          <a:p>
            <a:pPr lvl="2"/>
            <a:endParaRPr lang="fr-FR" sz="1200" dirty="0">
              <a:cs typeface="Arial" panose="020B0604020202020204" pitchFamily="34" charset="0"/>
            </a:endParaRPr>
          </a:p>
          <a:p>
            <a:pPr marL="0" indent="0">
              <a:buNone/>
            </a:pPr>
            <a:r>
              <a:rPr lang="fr-FR" sz="1600" dirty="0">
                <a:latin typeface="Arial" panose="020B0604020202020204" pitchFamily="34" charset="0"/>
                <a:cs typeface="Arial" panose="020B0604020202020204" pitchFamily="34" charset="0"/>
              </a:rPr>
              <a:t> </a:t>
            </a:r>
          </a:p>
          <a:p>
            <a:endParaRPr lang="fr-FR" sz="1600" dirty="0">
              <a:latin typeface="Arial" panose="020B0604020202020204" pitchFamily="34" charset="0"/>
              <a:cs typeface="Arial" panose="020B0604020202020204" pitchFamily="34" charset="0"/>
            </a:endParaRPr>
          </a:p>
          <a:p>
            <a:pPr marL="0" indent="0">
              <a:buNone/>
            </a:pPr>
            <a:endParaRPr lang="fr-FR" sz="1600" dirty="0">
              <a:latin typeface="Arial" panose="020B0604020202020204" pitchFamily="34" charset="0"/>
              <a:cs typeface="Arial" panose="020B0604020202020204" pitchFamily="34" charset="0"/>
            </a:endParaRPr>
          </a:p>
          <a:p>
            <a:r>
              <a:rPr lang="fr-FR" sz="1600" dirty="0">
                <a:latin typeface="Arial" panose="020B0604020202020204" pitchFamily="34" charset="0"/>
                <a:cs typeface="Arial" panose="020B0604020202020204" pitchFamily="34" charset="0"/>
              </a:rPr>
              <a:t>Une population très particulière, et différente de notre pratique en France :</a:t>
            </a:r>
          </a:p>
          <a:p>
            <a:pPr lvl="1"/>
            <a:r>
              <a:rPr lang="fr-FR" sz="1400" dirty="0">
                <a:cs typeface="Arial" panose="020B0604020202020204" pitchFamily="34" charset="0"/>
              </a:rPr>
              <a:t>Majorité de patients </a:t>
            </a:r>
            <a:r>
              <a:rPr lang="fr-FR" sz="1400" dirty="0" err="1">
                <a:cs typeface="Arial" panose="020B0604020202020204" pitchFamily="34" charset="0"/>
              </a:rPr>
              <a:t>pré-traités</a:t>
            </a:r>
            <a:r>
              <a:rPr lang="fr-FR" sz="1400" dirty="0">
                <a:cs typeface="Arial" panose="020B0604020202020204" pitchFamily="34" charset="0"/>
              </a:rPr>
              <a:t> par chimio, et pas par sorafenib</a:t>
            </a:r>
          </a:p>
          <a:p>
            <a:pPr lvl="2"/>
            <a:r>
              <a:rPr lang="fr-FR" sz="1200" dirty="0">
                <a:cs typeface="Arial" panose="020B0604020202020204" pitchFamily="34" charset="0"/>
              </a:rPr>
              <a:t>Les résultats semblent d’ailleurs moins bons dans le sous-groupe </a:t>
            </a:r>
            <a:r>
              <a:rPr lang="fr-FR" sz="1200" dirty="0" err="1">
                <a:cs typeface="Arial" panose="020B0604020202020204" pitchFamily="34" charset="0"/>
              </a:rPr>
              <a:t>pré-traités</a:t>
            </a:r>
            <a:r>
              <a:rPr lang="fr-FR" sz="1200" dirty="0">
                <a:cs typeface="Arial" panose="020B0604020202020204" pitchFamily="34" charset="0"/>
              </a:rPr>
              <a:t> par sorafenib</a:t>
            </a:r>
          </a:p>
          <a:p>
            <a:pPr lvl="1"/>
            <a:r>
              <a:rPr lang="fr-FR" sz="1400" dirty="0">
                <a:cs typeface="Arial" panose="020B0604020202020204" pitchFamily="34" charset="0"/>
              </a:rPr>
              <a:t>Patients VHB+</a:t>
            </a:r>
          </a:p>
          <a:p>
            <a:r>
              <a:rPr lang="fr-FR" sz="1600" dirty="0">
                <a:latin typeface="Arial" panose="020B0604020202020204" pitchFamily="34" charset="0"/>
                <a:cs typeface="Arial" panose="020B0604020202020204" pitchFamily="34" charset="0"/>
              </a:rPr>
              <a:t>Ne trouvera pas sa place en France</a:t>
            </a:r>
          </a:p>
        </p:txBody>
      </p:sp>
      <p:graphicFrame>
        <p:nvGraphicFramePr>
          <p:cNvPr id="6" name="Tableau 5"/>
          <p:cNvGraphicFramePr>
            <a:graphicFrameLocks noGrp="1"/>
          </p:cNvGraphicFramePr>
          <p:nvPr/>
        </p:nvGraphicFramePr>
        <p:xfrm>
          <a:off x="401544" y="1893724"/>
          <a:ext cx="7816645" cy="873760"/>
        </p:xfrm>
        <a:graphic>
          <a:graphicData uri="http://schemas.openxmlformats.org/drawingml/2006/table">
            <a:tbl>
              <a:tblPr firstRow="1" bandRow="1">
                <a:tableStyleId>{7DF18680-E054-41AD-8BC1-D1AEF772440D}</a:tableStyleId>
              </a:tblPr>
              <a:tblGrid>
                <a:gridCol w="1848464">
                  <a:extLst>
                    <a:ext uri="{9D8B030D-6E8A-4147-A177-3AD203B41FA5}">
                      <a16:colId xmlns:a16="http://schemas.microsoft.com/office/drawing/2014/main" val="3823522260"/>
                    </a:ext>
                  </a:extLst>
                </a:gridCol>
                <a:gridCol w="1848464">
                  <a:extLst>
                    <a:ext uri="{9D8B030D-6E8A-4147-A177-3AD203B41FA5}">
                      <a16:colId xmlns:a16="http://schemas.microsoft.com/office/drawing/2014/main" val="3201914393"/>
                    </a:ext>
                  </a:extLst>
                </a:gridCol>
                <a:gridCol w="2165556">
                  <a:extLst>
                    <a:ext uri="{9D8B030D-6E8A-4147-A177-3AD203B41FA5}">
                      <a16:colId xmlns:a16="http://schemas.microsoft.com/office/drawing/2014/main" val="4215904051"/>
                    </a:ext>
                  </a:extLst>
                </a:gridCol>
                <a:gridCol w="1954161">
                  <a:extLst>
                    <a:ext uri="{9D8B030D-6E8A-4147-A177-3AD203B41FA5}">
                      <a16:colId xmlns:a16="http://schemas.microsoft.com/office/drawing/2014/main" val="3565915870"/>
                    </a:ext>
                  </a:extLst>
                </a:gridCol>
              </a:tblGrid>
              <a:tr h="370840">
                <a:tc>
                  <a:txBody>
                    <a:bodyPr/>
                    <a:lstStyle/>
                    <a:p>
                      <a:pPr algn="ctr"/>
                      <a:r>
                        <a:rPr lang="fr-FR" b="1" dirty="0" err="1">
                          <a:latin typeface="Arial" panose="020B0604020202020204" pitchFamily="34" charset="0"/>
                          <a:cs typeface="Arial" panose="020B0604020202020204" pitchFamily="34" charset="0"/>
                        </a:rPr>
                        <a:t>Regorafenib</a:t>
                      </a:r>
                      <a:endParaRPr lang="fr-FR" b="1" i="0" dirty="0">
                        <a:latin typeface="Arial" panose="020B0604020202020204" pitchFamily="34" charset="0"/>
                        <a:cs typeface="Arial" panose="020B0604020202020204" pitchFamily="34" charset="0"/>
                      </a:endParaRPr>
                    </a:p>
                  </a:txBody>
                  <a:tcPr anchor="ctr"/>
                </a:tc>
                <a:tc>
                  <a:txBody>
                    <a:bodyPr/>
                    <a:lstStyle/>
                    <a:p>
                      <a:pPr algn="ctr"/>
                      <a:r>
                        <a:rPr lang="fr-FR" b="1" dirty="0" err="1">
                          <a:latin typeface="Arial" panose="020B0604020202020204" pitchFamily="34" charset="0"/>
                          <a:cs typeface="Arial" panose="020B0604020202020204" pitchFamily="34" charset="0"/>
                        </a:rPr>
                        <a:t>Cabozantinib</a:t>
                      </a:r>
                      <a:endParaRPr lang="fr-FR" b="1" i="0" dirty="0">
                        <a:latin typeface="Arial" panose="020B0604020202020204" pitchFamily="34" charset="0"/>
                        <a:cs typeface="Arial" panose="020B0604020202020204" pitchFamily="34" charset="0"/>
                      </a:endParaRPr>
                    </a:p>
                  </a:txBody>
                  <a:tcPr anchor="ctr"/>
                </a:tc>
                <a:tc>
                  <a:txBody>
                    <a:bodyPr/>
                    <a:lstStyle/>
                    <a:p>
                      <a:pPr algn="ctr"/>
                      <a:r>
                        <a:rPr lang="fr-FR" b="1" dirty="0" err="1">
                          <a:latin typeface="Arial" panose="020B0604020202020204" pitchFamily="34" charset="0"/>
                          <a:cs typeface="Arial" panose="020B0604020202020204" pitchFamily="34" charset="0"/>
                        </a:rPr>
                        <a:t>Ramucirumab</a:t>
                      </a:r>
                      <a:r>
                        <a:rPr lang="fr-FR" b="1" dirty="0">
                          <a:latin typeface="Arial" panose="020B0604020202020204" pitchFamily="34" charset="0"/>
                          <a:cs typeface="Arial" panose="020B0604020202020204" pitchFamily="34" charset="0"/>
                        </a:rPr>
                        <a:t> </a:t>
                      </a:r>
                    </a:p>
                    <a:p>
                      <a:pPr algn="ctr"/>
                      <a:r>
                        <a:rPr lang="fr-FR" b="0" dirty="0">
                          <a:latin typeface="Arial" panose="020B0604020202020204" pitchFamily="34" charset="0"/>
                          <a:cs typeface="Arial" panose="020B0604020202020204" pitchFamily="34" charset="0"/>
                        </a:rPr>
                        <a:t>(AFP &gt;400)</a:t>
                      </a:r>
                      <a:endParaRPr lang="fr-FR" b="0" i="0" dirty="0">
                        <a:latin typeface="Arial" panose="020B0604020202020204" pitchFamily="34" charset="0"/>
                        <a:cs typeface="Arial" panose="020B0604020202020204" pitchFamily="34" charset="0"/>
                      </a:endParaRPr>
                    </a:p>
                  </a:txBody>
                  <a:tcPr anchor="ctr"/>
                </a:tc>
                <a:tc>
                  <a:txBody>
                    <a:bodyPr/>
                    <a:lstStyle/>
                    <a:p>
                      <a:pPr algn="ctr"/>
                      <a:r>
                        <a:rPr lang="fr-FR" b="1" dirty="0" err="1">
                          <a:latin typeface="Arial" panose="020B0604020202020204" pitchFamily="34" charset="0"/>
                          <a:cs typeface="Arial" panose="020B0604020202020204" pitchFamily="34" charset="0"/>
                        </a:rPr>
                        <a:t>Apatinib</a:t>
                      </a:r>
                      <a:endParaRPr lang="fr-FR" b="1" i="0" dirty="0">
                        <a:latin typeface="Arial" panose="020B0604020202020204" pitchFamily="34" charset="0"/>
                        <a:cs typeface="Arial" panose="020B0604020202020204" pitchFamily="34" charset="0"/>
                      </a:endParaRPr>
                    </a:p>
                  </a:txBody>
                  <a:tcPr anchor="ctr">
                    <a:solidFill>
                      <a:srgbClr val="C00000"/>
                    </a:solidFill>
                  </a:tcPr>
                </a:tc>
                <a:extLst>
                  <a:ext uri="{0D108BD9-81ED-4DB2-BD59-A6C34878D82A}">
                    <a16:rowId xmlns:a16="http://schemas.microsoft.com/office/drawing/2014/main" val="516408888"/>
                  </a:ext>
                </a:extLst>
              </a:tr>
              <a:tr h="370840">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1200" b="0" kern="1200" dirty="0">
                          <a:solidFill>
                            <a:schemeClr val="tx1">
                              <a:lumMod val="75000"/>
                              <a:lumOff val="25000"/>
                            </a:schemeClr>
                          </a:solidFill>
                          <a:latin typeface="Arial" panose="020B0604020202020204" pitchFamily="34" charset="0"/>
                          <a:cs typeface="Arial" panose="020B0604020202020204" pitchFamily="34" charset="0"/>
                        </a:rPr>
                        <a:t>HR=0,63</a:t>
                      </a:r>
                      <a:endParaRPr lang="fr-FR" sz="1200" b="0" i="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1200" b="0" kern="1200" dirty="0">
                          <a:solidFill>
                            <a:schemeClr val="tx1">
                              <a:lumMod val="75000"/>
                              <a:lumOff val="25000"/>
                            </a:schemeClr>
                          </a:solidFill>
                          <a:latin typeface="Arial" panose="020B0604020202020204" pitchFamily="34" charset="0"/>
                          <a:cs typeface="Arial" panose="020B0604020202020204" pitchFamily="34" charset="0"/>
                        </a:rPr>
                        <a:t>HR=0,76</a:t>
                      </a:r>
                      <a:endParaRPr lang="fr-FR" sz="1200" b="0" i="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1200" b="0" kern="1200" dirty="0">
                          <a:solidFill>
                            <a:schemeClr val="tx1">
                              <a:lumMod val="75000"/>
                              <a:lumOff val="25000"/>
                            </a:schemeClr>
                          </a:solidFill>
                          <a:latin typeface="Arial" panose="020B0604020202020204" pitchFamily="34" charset="0"/>
                          <a:cs typeface="Arial" panose="020B0604020202020204" pitchFamily="34" charset="0"/>
                        </a:rPr>
                        <a:t>HR=0,71</a:t>
                      </a:r>
                      <a:endParaRPr lang="fr-FR" sz="1200" b="0" i="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1200" b="0" kern="1200" dirty="0">
                          <a:solidFill>
                            <a:schemeClr val="tx1">
                              <a:lumMod val="75000"/>
                              <a:lumOff val="25000"/>
                            </a:schemeClr>
                          </a:solidFill>
                          <a:latin typeface="Arial" panose="020B0604020202020204" pitchFamily="34" charset="0"/>
                          <a:cs typeface="Arial" panose="020B0604020202020204" pitchFamily="34" charset="0"/>
                        </a:rPr>
                        <a:t>HR=0,79</a:t>
                      </a:r>
                      <a:endParaRPr lang="fr-FR" sz="1200" b="0" i="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anchor="ctr"/>
                </a:tc>
                <a:extLst>
                  <a:ext uri="{0D108BD9-81ED-4DB2-BD59-A6C34878D82A}">
                    <a16:rowId xmlns:a16="http://schemas.microsoft.com/office/drawing/2014/main" val="2713551981"/>
                  </a:ext>
                </a:extLst>
              </a:tr>
            </a:tbl>
          </a:graphicData>
        </a:graphic>
      </p:graphicFrame>
      <p:sp>
        <p:nvSpPr>
          <p:cNvPr id="9" name="ZoneTexte 8">
            <a:extLst>
              <a:ext uri="{FF2B5EF4-FFF2-40B4-BE49-F238E27FC236}">
                <a16:creationId xmlns:a16="http://schemas.microsoft.com/office/drawing/2014/main" id="{1BDF2892-C352-AB4E-89A1-E23ECE806B31}"/>
              </a:ext>
            </a:extLst>
          </p:cNvPr>
          <p:cNvSpPr txBox="1"/>
          <p:nvPr/>
        </p:nvSpPr>
        <p:spPr>
          <a:xfrm>
            <a:off x="-3048" y="4912668"/>
            <a:ext cx="1999265"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Qiu Li et al., ASCO 2020, Abs 4507</a:t>
            </a:r>
          </a:p>
        </p:txBody>
      </p:sp>
    </p:spTree>
    <p:extLst>
      <p:ext uri="{BB962C8B-B14F-4D97-AF65-F5344CB8AC3E}">
        <p14:creationId xmlns:p14="http://schemas.microsoft.com/office/powerpoint/2010/main" val="1131613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3">
            <a:extLst>
              <a:ext uri="{FF2B5EF4-FFF2-40B4-BE49-F238E27FC236}">
                <a16:creationId xmlns:a16="http://schemas.microsoft.com/office/drawing/2014/main" id="{DCE84922-E9B9-2349-B591-E14AC58D2BC7}"/>
              </a:ext>
            </a:extLst>
          </p:cNvPr>
          <p:cNvSpPr>
            <a:spLocks noGrp="1"/>
          </p:cNvSpPr>
          <p:nvPr>
            <p:ph type="title"/>
          </p:nvPr>
        </p:nvSpPr>
        <p:spPr/>
        <p:txBody>
          <a:bodyPr>
            <a:normAutofit/>
          </a:bodyPr>
          <a:lstStyle/>
          <a:p>
            <a:r>
              <a:rPr lang="fr-FR" sz="2800" b="1" dirty="0"/>
              <a:t>Carcinome hépatocellulaire</a:t>
            </a:r>
          </a:p>
        </p:txBody>
      </p:sp>
      <p:sp>
        <p:nvSpPr>
          <p:cNvPr id="2" name="Espace réservé du texte 1"/>
          <p:cNvSpPr>
            <a:spLocks noGrp="1"/>
          </p:cNvSpPr>
          <p:nvPr>
            <p:ph type="body" idx="1"/>
          </p:nvPr>
        </p:nvSpPr>
        <p:spPr/>
        <p:txBody>
          <a:bodyPr vert="horz" lIns="91440" tIns="45720" rIns="91440" bIns="45720" rtlCol="0">
            <a:noAutofit/>
          </a:bodyPr>
          <a:lstStyle/>
          <a:p>
            <a:r>
              <a:rPr lang="fr-FR" dirty="0" err="1"/>
              <a:t>Outcomes</a:t>
            </a:r>
            <a:r>
              <a:rPr lang="fr-FR" dirty="0"/>
              <a:t> for patients </a:t>
            </a:r>
            <a:r>
              <a:rPr lang="fr-FR" dirty="0" err="1"/>
              <a:t>with</a:t>
            </a:r>
            <a:r>
              <a:rPr lang="fr-FR" dirty="0"/>
              <a:t> </a:t>
            </a:r>
            <a:r>
              <a:rPr lang="fr-FR" dirty="0" err="1"/>
              <a:t>advanced</a:t>
            </a:r>
            <a:r>
              <a:rPr lang="fr-FR" dirty="0"/>
              <a:t> </a:t>
            </a:r>
            <a:r>
              <a:rPr lang="fr-FR" dirty="0" err="1"/>
              <a:t>hepatocellular</a:t>
            </a:r>
            <a:r>
              <a:rPr lang="fr-FR" dirty="0"/>
              <a:t> </a:t>
            </a:r>
            <a:r>
              <a:rPr lang="fr-FR" dirty="0" err="1"/>
              <a:t>carcinoma</a:t>
            </a:r>
            <a:r>
              <a:rPr lang="fr-FR" dirty="0"/>
              <a:t> (HCC) and Child-</a:t>
            </a:r>
            <a:r>
              <a:rPr lang="fr-FR" dirty="0" err="1"/>
              <a:t>Pugh</a:t>
            </a:r>
            <a:r>
              <a:rPr lang="fr-FR" dirty="0"/>
              <a:t> B </a:t>
            </a:r>
            <a:r>
              <a:rPr lang="fr-FR" dirty="0" err="1"/>
              <a:t>liver</a:t>
            </a:r>
            <a:r>
              <a:rPr lang="fr-FR" dirty="0"/>
              <a:t> </a:t>
            </a:r>
            <a:r>
              <a:rPr lang="fr-FR" dirty="0" err="1"/>
              <a:t>function</a:t>
            </a:r>
            <a:r>
              <a:rPr lang="fr-FR" dirty="0"/>
              <a:t> in the phase 3 CELESTIAL </a:t>
            </a:r>
            <a:r>
              <a:rPr lang="fr-FR" dirty="0" err="1"/>
              <a:t>study</a:t>
            </a:r>
            <a:r>
              <a:rPr lang="fr-FR" dirty="0"/>
              <a:t> of </a:t>
            </a:r>
            <a:r>
              <a:rPr lang="fr-FR" dirty="0" err="1"/>
              <a:t>cabozantinib</a:t>
            </a:r>
            <a:r>
              <a:rPr lang="fr-FR" dirty="0"/>
              <a:t> vs placebo</a:t>
            </a:r>
          </a:p>
          <a:p>
            <a:endParaRPr lang="fr-FR" dirty="0"/>
          </a:p>
          <a:p>
            <a:r>
              <a:rPr lang="fr-FR" sz="1600" i="1" dirty="0"/>
              <a:t>Anthony El-</a:t>
            </a:r>
            <a:r>
              <a:rPr lang="fr-FR" sz="1600" i="1" dirty="0" err="1"/>
              <a:t>Khoueiry</a:t>
            </a:r>
            <a:r>
              <a:rPr lang="fr-FR" sz="1600" i="1" dirty="0"/>
              <a:t> et al., WCGI 2020, Abs SO-09</a:t>
            </a:r>
          </a:p>
        </p:txBody>
      </p:sp>
    </p:spTree>
    <p:extLst>
      <p:ext uri="{BB962C8B-B14F-4D97-AF65-F5344CB8AC3E}">
        <p14:creationId xmlns:p14="http://schemas.microsoft.com/office/powerpoint/2010/main" val="3090714994"/>
      </p:ext>
    </p:extLst>
  </p:cSld>
  <p:clrMapOvr>
    <a:masterClrMapping/>
  </p:clrMapOvr>
  <p:transition spd="slow">
    <p:wipe/>
  </p:transition>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re 11"/>
          <p:cNvSpPr>
            <a:spLocks noGrp="1"/>
          </p:cNvSpPr>
          <p:nvPr>
            <p:ph type="title"/>
          </p:nvPr>
        </p:nvSpPr>
        <p:spPr/>
        <p:txBody>
          <a:bodyPr>
            <a:normAutofit fontScale="90000"/>
          </a:bodyPr>
          <a:lstStyle/>
          <a:p>
            <a:r>
              <a:rPr lang="fr-FR" sz="2000" dirty="0" err="1"/>
              <a:t>Cabozantinib</a:t>
            </a:r>
            <a:r>
              <a:rPr lang="fr-FR" sz="2000" dirty="0"/>
              <a:t> Phase 3</a:t>
            </a:r>
            <a:br>
              <a:rPr lang="fr-FR" sz="2000" dirty="0"/>
            </a:br>
            <a:r>
              <a:rPr lang="fr-FR" dirty="0"/>
              <a:t>Données de survie dans le sous groupe des carcinomes hépatocellulaire CHILD B</a:t>
            </a:r>
            <a:endParaRPr lang="fr-FR" sz="2000" dirty="0"/>
          </a:p>
        </p:txBody>
      </p:sp>
      <p:sp>
        <p:nvSpPr>
          <p:cNvPr id="7" name="Espace réservé du contenu 6"/>
          <p:cNvSpPr>
            <a:spLocks noGrp="1"/>
          </p:cNvSpPr>
          <p:nvPr>
            <p:ph sz="half" idx="1"/>
          </p:nvPr>
        </p:nvSpPr>
        <p:spPr/>
        <p:txBody>
          <a:bodyPr/>
          <a:lstStyle/>
          <a:p>
            <a:pPr>
              <a:spcAft>
                <a:spcPts val="600"/>
              </a:spcAft>
            </a:pPr>
            <a:r>
              <a:rPr lang="fr-FR" sz="1400" dirty="0"/>
              <a:t>Etude phase 3 </a:t>
            </a:r>
            <a:r>
              <a:rPr lang="fr-FR" sz="1400" dirty="0" err="1"/>
              <a:t>cabozantinib</a:t>
            </a:r>
            <a:r>
              <a:rPr lang="fr-FR" sz="1400" dirty="0"/>
              <a:t> </a:t>
            </a:r>
            <a:r>
              <a:rPr lang="fr-FR" sz="1400" i="1" dirty="0"/>
              <a:t>versus</a:t>
            </a:r>
            <a:r>
              <a:rPr lang="fr-FR" sz="1400" dirty="0"/>
              <a:t> placebo</a:t>
            </a:r>
            <a:endParaRPr lang="fr-FR" sz="1200" dirty="0"/>
          </a:p>
        </p:txBody>
      </p:sp>
      <p:sp>
        <p:nvSpPr>
          <p:cNvPr id="8" name="ZoneTexte 7">
            <a:extLst>
              <a:ext uri="{FF2B5EF4-FFF2-40B4-BE49-F238E27FC236}">
                <a16:creationId xmlns:a16="http://schemas.microsoft.com/office/drawing/2014/main" id="{BEA27FD9-7224-7541-B3D3-59AB75CC7F46}"/>
              </a:ext>
            </a:extLst>
          </p:cNvPr>
          <p:cNvSpPr txBox="1"/>
          <p:nvPr/>
        </p:nvSpPr>
        <p:spPr>
          <a:xfrm>
            <a:off x="-3048" y="4912668"/>
            <a:ext cx="2031325"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El-</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Khoueiry</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WCGI2020, SO-9</a:t>
            </a:r>
          </a:p>
        </p:txBody>
      </p:sp>
      <p:grpSp>
        <p:nvGrpSpPr>
          <p:cNvPr id="13" name="Groupe 12">
            <a:extLst>
              <a:ext uri="{FF2B5EF4-FFF2-40B4-BE49-F238E27FC236}">
                <a16:creationId xmlns:a16="http://schemas.microsoft.com/office/drawing/2014/main" id="{A415551E-269D-4667-BE90-99B149AD48DA}"/>
              </a:ext>
            </a:extLst>
          </p:cNvPr>
          <p:cNvGrpSpPr/>
          <p:nvPr/>
        </p:nvGrpSpPr>
        <p:grpSpPr>
          <a:xfrm>
            <a:off x="750660" y="1574418"/>
            <a:ext cx="7507959" cy="2414621"/>
            <a:chOff x="379788" y="1215085"/>
            <a:chExt cx="7507959" cy="1628599"/>
          </a:xfrm>
        </p:grpSpPr>
        <p:sp>
          <p:nvSpPr>
            <p:cNvPr id="14" name="Rectangle à coins arrondis 4">
              <a:extLst>
                <a:ext uri="{FF2B5EF4-FFF2-40B4-BE49-F238E27FC236}">
                  <a16:creationId xmlns:a16="http://schemas.microsoft.com/office/drawing/2014/main" id="{A2D3A4C5-F942-4CD8-85C5-0DF9475EA0C9}"/>
                </a:ext>
              </a:extLst>
            </p:cNvPr>
            <p:cNvSpPr/>
            <p:nvPr/>
          </p:nvSpPr>
          <p:spPr>
            <a:xfrm>
              <a:off x="379788" y="1215085"/>
              <a:ext cx="7507959" cy="1628599"/>
            </a:xfrm>
            <a:prstGeom prst="roundRect">
              <a:avLst>
                <a:gd name="adj" fmla="val 5248"/>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cxnSp>
          <p:nvCxnSpPr>
            <p:cNvPr id="15" name="Connecteur en angle 5">
              <a:extLst>
                <a:ext uri="{FF2B5EF4-FFF2-40B4-BE49-F238E27FC236}">
                  <a16:creationId xmlns:a16="http://schemas.microsoft.com/office/drawing/2014/main" id="{DB9FEAD7-EA29-4DA3-8A13-A42655BC8960}"/>
                </a:ext>
              </a:extLst>
            </p:cNvPr>
            <p:cNvCxnSpPr>
              <a:cxnSpLocks/>
              <a:stCxn id="19" idx="1"/>
              <a:endCxn id="20" idx="1"/>
            </p:cNvCxnSpPr>
            <p:nvPr/>
          </p:nvCxnSpPr>
          <p:spPr>
            <a:xfrm rot="10800000" flipV="1">
              <a:off x="4354124" y="1618085"/>
              <a:ext cx="1" cy="848132"/>
            </a:xfrm>
            <a:prstGeom prst="bentConnector3">
              <a:avLst>
                <a:gd name="adj1" fmla="val 22860100000"/>
              </a:avLst>
            </a:prstGeom>
            <a:ln>
              <a:solidFill>
                <a:schemeClr val="tx1">
                  <a:lumMod val="75000"/>
                  <a:lumOff val="25000"/>
                </a:schemeClr>
              </a:solidFill>
              <a:headEnd type="triangle"/>
              <a:tailEnd type="triangle"/>
            </a:ln>
          </p:spPr>
          <p:style>
            <a:lnRef idx="2">
              <a:schemeClr val="accent1"/>
            </a:lnRef>
            <a:fillRef idx="0">
              <a:schemeClr val="accent1"/>
            </a:fillRef>
            <a:effectRef idx="1">
              <a:schemeClr val="accent1"/>
            </a:effectRef>
            <a:fontRef idx="minor">
              <a:schemeClr val="tx1"/>
            </a:fontRef>
          </p:style>
        </p:cxnSp>
        <p:sp>
          <p:nvSpPr>
            <p:cNvPr id="16" name="Rectangle : coins arrondis 4">
              <a:extLst>
                <a:ext uri="{FF2B5EF4-FFF2-40B4-BE49-F238E27FC236}">
                  <a16:creationId xmlns:a16="http://schemas.microsoft.com/office/drawing/2014/main" id="{B6FC2387-7F1F-4FAE-913A-E198D9F1E654}"/>
                </a:ext>
              </a:extLst>
            </p:cNvPr>
            <p:cNvSpPr/>
            <p:nvPr/>
          </p:nvSpPr>
          <p:spPr>
            <a:xfrm>
              <a:off x="514508" y="1356260"/>
              <a:ext cx="1426333" cy="1378363"/>
            </a:xfrm>
            <a:prstGeom prst="roundRect">
              <a:avLst>
                <a:gd name="adj" fmla="val 6024"/>
              </a:avLst>
            </a:prstGeom>
            <a:solidFill>
              <a:schemeClr val="bg1"/>
            </a:solidFill>
            <a:ln w="1270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36000" tIns="0" rIns="36000" b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8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Critères d’inclusion</a:t>
              </a:r>
              <a:endParaRPr kumimoji="0" lang="fr-FR"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7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CHC Avancé (n=760)</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7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Cirrhose Child </a:t>
              </a:r>
              <a:r>
                <a:rPr kumimoji="0" lang="fr-FR" sz="700" b="0"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Pugh</a:t>
              </a:r>
              <a:r>
                <a:rPr kumimoji="0" lang="fr-FR" sz="7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A</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7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ECOG PS 0 ou 1</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7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Traitement antérieur par </a:t>
              </a:r>
              <a:r>
                <a:rPr kumimoji="0" lang="fr-FR" sz="700" b="0"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sorafenib</a:t>
              </a:r>
              <a:endParaRPr kumimoji="0" lang="fr-FR" sz="7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7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Traitement antérieur par jusqu’à 2 traitements systémiques</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fr-FR" sz="7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sp>
          <p:nvSpPr>
            <p:cNvPr id="18" name="Rectangle : coins arrondis 5">
              <a:extLst>
                <a:ext uri="{FF2B5EF4-FFF2-40B4-BE49-F238E27FC236}">
                  <a16:creationId xmlns:a16="http://schemas.microsoft.com/office/drawing/2014/main" id="{6403C8A4-57ED-46D8-B592-CEFED6C4747E}"/>
                </a:ext>
              </a:extLst>
            </p:cNvPr>
            <p:cNvSpPr/>
            <p:nvPr/>
          </p:nvSpPr>
          <p:spPr>
            <a:xfrm>
              <a:off x="2005709" y="1352978"/>
              <a:ext cx="1763858" cy="1378345"/>
            </a:xfrm>
            <a:prstGeom prst="roundRect">
              <a:avLst>
                <a:gd name="adj" fmla="val 5612"/>
              </a:avLst>
            </a:prstGeom>
            <a:solidFill>
              <a:schemeClr val="bg1"/>
            </a:solidFill>
            <a:ln w="1270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36000" tIns="0" rIns="3600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8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Critères de stratification</a:t>
              </a:r>
              <a:endParaRPr kumimoji="0" lang="fr-FR"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7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Etiologie (Virus B, virus C, autre)</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7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Région (Asie, autre)</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7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Présence d’une invasion tumorale </a:t>
              </a:r>
              <a:r>
                <a:rPr kumimoji="0" lang="fr-FR" sz="700" b="0"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macrovasculaire</a:t>
              </a:r>
              <a:r>
                <a:rPr kumimoji="0" lang="fr-FR" sz="7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et/ou </a:t>
              </a:r>
              <a:r>
                <a:rPr kumimoji="0" lang="fr-FR" sz="700" b="0"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extrahépatique</a:t>
              </a:r>
              <a:r>
                <a:rPr kumimoji="0" lang="fr-FR" sz="7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7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Diffusion métastatique (oui, non)</a:t>
              </a:r>
            </a:p>
          </p:txBody>
        </p:sp>
        <p:sp>
          <p:nvSpPr>
            <p:cNvPr id="19" name="Rectangle : coins arrondis 6">
              <a:extLst>
                <a:ext uri="{FF2B5EF4-FFF2-40B4-BE49-F238E27FC236}">
                  <a16:creationId xmlns:a16="http://schemas.microsoft.com/office/drawing/2014/main" id="{A7468459-FFCC-4CA8-8855-531D87DE9E45}"/>
                </a:ext>
              </a:extLst>
            </p:cNvPr>
            <p:cNvSpPr/>
            <p:nvPr/>
          </p:nvSpPr>
          <p:spPr>
            <a:xfrm>
              <a:off x="4354124" y="1352978"/>
              <a:ext cx="1822312" cy="530213"/>
            </a:xfrm>
            <a:prstGeom prst="roundRect">
              <a:avLst/>
            </a:prstGeom>
            <a:solidFill>
              <a:srgbClr val="C00000"/>
            </a:solidFill>
            <a:ln>
              <a:noFill/>
            </a:ln>
          </p:spPr>
          <p:style>
            <a:lnRef idx="1">
              <a:schemeClr val="accent1"/>
            </a:lnRef>
            <a:fillRef idx="3">
              <a:schemeClr val="accent1"/>
            </a:fillRef>
            <a:effectRef idx="2">
              <a:schemeClr val="accent1"/>
            </a:effectRef>
            <a:fontRef idx="minor">
              <a:schemeClr val="lt1"/>
            </a:fontRef>
          </p:style>
          <p:txBody>
            <a:bodyPr lIns="36000" tIns="0" rIns="36000" b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05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Cabozantinib</a:t>
              </a:r>
              <a:endParaRPr kumimoji="0" lang="fr-FR" sz="105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60mg PO qd</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(n=470)</a:t>
              </a:r>
            </a:p>
          </p:txBody>
        </p:sp>
        <p:sp>
          <p:nvSpPr>
            <p:cNvPr id="20" name="Rectangle : coins arrondis 7">
              <a:extLst>
                <a:ext uri="{FF2B5EF4-FFF2-40B4-BE49-F238E27FC236}">
                  <a16:creationId xmlns:a16="http://schemas.microsoft.com/office/drawing/2014/main" id="{91A3C052-950B-49EA-B578-9739F14549AD}"/>
                </a:ext>
              </a:extLst>
            </p:cNvPr>
            <p:cNvSpPr/>
            <p:nvPr/>
          </p:nvSpPr>
          <p:spPr>
            <a:xfrm>
              <a:off x="4354123" y="2201110"/>
              <a:ext cx="1822312" cy="530213"/>
            </a:xfrm>
            <a:prstGeom prst="round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lIns="36000" tIns="0" rIns="36000" b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Placebo</a:t>
              </a:r>
              <a:endPar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PO qd</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(n=237)</a:t>
              </a:r>
            </a:p>
          </p:txBody>
        </p:sp>
        <p:sp>
          <p:nvSpPr>
            <p:cNvPr id="21" name="Rectangle : coins arrondis 20">
              <a:extLst>
                <a:ext uri="{FF2B5EF4-FFF2-40B4-BE49-F238E27FC236}">
                  <a16:creationId xmlns:a16="http://schemas.microsoft.com/office/drawing/2014/main" id="{FEBBB006-7FC6-44CD-A5EC-D6AC0D22CA7E}"/>
                </a:ext>
              </a:extLst>
            </p:cNvPr>
            <p:cNvSpPr/>
            <p:nvPr/>
          </p:nvSpPr>
          <p:spPr>
            <a:xfrm>
              <a:off x="6658524" y="1352978"/>
              <a:ext cx="1097621" cy="1378346"/>
            </a:xfrm>
            <a:prstGeom prst="roundRect">
              <a:avLst>
                <a:gd name="adj" fmla="val 10866"/>
              </a:avLst>
            </a:prstGeom>
            <a:solidFill>
              <a:schemeClr val="tx1">
                <a:lumMod val="75000"/>
                <a:lumOff val="25000"/>
              </a:schemeClr>
            </a:solidFill>
            <a:ln>
              <a:noFill/>
            </a:ln>
          </p:spPr>
          <p:style>
            <a:lnRef idx="1">
              <a:schemeClr val="accent1"/>
            </a:lnRef>
            <a:fillRef idx="3">
              <a:schemeClr val="accent1"/>
            </a:fillRef>
            <a:effectRef idx="2">
              <a:schemeClr val="accent1"/>
            </a:effectRef>
            <a:fontRef idx="minor">
              <a:schemeClr val="lt1"/>
            </a:fontRef>
          </p:style>
          <p:txBody>
            <a:bodyPr lIns="36000" tIns="0" rIns="36000" b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Evaluation tumorale toutes les 8 semaines (RECIST v1.1)</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fr-FR"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Traitement jusqu’à la perte d’un bénéfice clinique ou d’une toxicité sévère</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fr-FR"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Cross Over NON autorisée</a:t>
              </a:r>
            </a:p>
          </p:txBody>
        </p:sp>
        <p:sp>
          <p:nvSpPr>
            <p:cNvPr id="24" name="Ellipse 23">
              <a:extLst>
                <a:ext uri="{FF2B5EF4-FFF2-40B4-BE49-F238E27FC236}">
                  <a16:creationId xmlns:a16="http://schemas.microsoft.com/office/drawing/2014/main" id="{0720A956-006A-4386-9FD4-C16B07E06CF9}"/>
                </a:ext>
              </a:extLst>
            </p:cNvPr>
            <p:cNvSpPr/>
            <p:nvPr/>
          </p:nvSpPr>
          <p:spPr>
            <a:xfrm>
              <a:off x="3872034" y="1906030"/>
              <a:ext cx="482090" cy="281127"/>
            </a:xfrm>
            <a:prstGeom prst="ellipse">
              <a:avLst/>
            </a:prstGeom>
            <a:solidFill>
              <a:schemeClr val="tx1">
                <a:lumMod val="75000"/>
                <a:lumOff val="25000"/>
              </a:schemeClr>
            </a:solidFill>
            <a:ln w="635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050" b="1" i="0" u="none" strike="noStrike" kern="600" cap="none" spc="23"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R</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800" b="0" i="0" u="none" strike="noStrike" kern="600" cap="none" spc="23"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2:1</a:t>
              </a:r>
            </a:p>
          </p:txBody>
        </p:sp>
        <p:cxnSp>
          <p:nvCxnSpPr>
            <p:cNvPr id="26" name="Connecteur en angle 22">
              <a:extLst>
                <a:ext uri="{FF2B5EF4-FFF2-40B4-BE49-F238E27FC236}">
                  <a16:creationId xmlns:a16="http://schemas.microsoft.com/office/drawing/2014/main" id="{6F7158A3-29DB-4B84-B3F5-D8A2787434FA}"/>
                </a:ext>
              </a:extLst>
            </p:cNvPr>
            <p:cNvCxnSpPr>
              <a:cxnSpLocks/>
              <a:stCxn id="19" idx="3"/>
              <a:endCxn id="20" idx="3"/>
            </p:cNvCxnSpPr>
            <p:nvPr/>
          </p:nvCxnSpPr>
          <p:spPr>
            <a:xfrm flipH="1">
              <a:off x="6176435" y="1618085"/>
              <a:ext cx="1" cy="848132"/>
            </a:xfrm>
            <a:prstGeom prst="bentConnector3">
              <a:avLst>
                <a:gd name="adj1" fmla="val -22860000000"/>
              </a:avLst>
            </a:prstGeom>
            <a:ln>
              <a:solidFill>
                <a:schemeClr val="tx1">
                  <a:lumMod val="75000"/>
                  <a:lumOff val="25000"/>
                </a:schemeClr>
              </a:solidFill>
            </a:ln>
          </p:spPr>
          <p:style>
            <a:lnRef idx="2">
              <a:schemeClr val="accent1"/>
            </a:lnRef>
            <a:fillRef idx="0">
              <a:schemeClr val="accent1"/>
            </a:fillRef>
            <a:effectRef idx="1">
              <a:schemeClr val="accent1"/>
            </a:effectRef>
            <a:fontRef idx="minor">
              <a:schemeClr val="tx1"/>
            </a:fontRef>
          </p:style>
        </p:cxnSp>
      </p:grpSp>
      <p:sp>
        <p:nvSpPr>
          <p:cNvPr id="40" name="ZoneTexte 39">
            <a:extLst>
              <a:ext uri="{FF2B5EF4-FFF2-40B4-BE49-F238E27FC236}">
                <a16:creationId xmlns:a16="http://schemas.microsoft.com/office/drawing/2014/main" id="{78AFD713-BD0E-46E3-ACFD-1CD455863ECA}"/>
              </a:ext>
            </a:extLst>
          </p:cNvPr>
          <p:cNvSpPr txBox="1"/>
          <p:nvPr/>
        </p:nvSpPr>
        <p:spPr>
          <a:xfrm>
            <a:off x="1121533" y="4151264"/>
            <a:ext cx="6569752" cy="461665"/>
          </a:xfrm>
          <a:prstGeom prst="rect">
            <a:avLst/>
          </a:prstGeom>
          <a:noFill/>
        </p:spPr>
        <p:txBody>
          <a:bodyPr wrap="square" rtlCol="0">
            <a:spAutoFit/>
          </a:bodyPr>
          <a:lstStyle/>
          <a:p>
            <a:pPr marL="108000" marR="0" lvl="0" indent="-10800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Objectif principal </a:t>
            </a:r>
            <a:r>
              <a:rPr kumimoji="0" lang="fr-FR" sz="1200" b="0"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 Survie globale </a:t>
            </a:r>
          </a:p>
          <a:p>
            <a:pPr marL="108000" marR="0" lvl="0" indent="-10800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Objectifs secondaires </a:t>
            </a:r>
            <a:r>
              <a:rPr kumimoji="0" lang="fr-FR" sz="1200" b="0"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 Survie sans progression, Taux de réponse objective, </a:t>
            </a:r>
            <a:r>
              <a:rPr kumimoji="0" lang="fr-FR" sz="1200" b="0" i="0" u="none" strike="noStrike" kern="1200" cap="none" spc="0" normalizeH="0" baseline="0" noProof="0" dirty="0" err="1">
                <a:ln>
                  <a:noFill/>
                </a:ln>
                <a:solidFill>
                  <a:srgbClr val="002060"/>
                </a:solidFill>
                <a:effectLst/>
                <a:uLnTx/>
                <a:uFillTx/>
                <a:latin typeface="Arial" panose="020B0604020202020204" pitchFamily="34" charset="0"/>
                <a:ea typeface="+mn-ea"/>
                <a:cs typeface="+mn-cs"/>
              </a:rPr>
              <a:t>safety</a:t>
            </a:r>
            <a:endParaRPr kumimoji="0" lang="fr-FR" sz="1200" b="0" i="0" u="none" strike="noStrike" kern="1200" cap="none" spc="0" normalizeH="0" baseline="0" noProof="0" dirty="0">
              <a:ln>
                <a:noFill/>
              </a:ln>
              <a:solidFill>
                <a:srgbClr val="002060"/>
              </a:solidFill>
              <a:effectLst/>
              <a:uLnTx/>
              <a:uFillTx/>
              <a:latin typeface="Arial" panose="020B0604020202020204" pitchFamily="34" charset="0"/>
              <a:ea typeface="+mn-ea"/>
              <a:cs typeface="+mn-cs"/>
            </a:endParaRPr>
          </a:p>
        </p:txBody>
      </p:sp>
      <p:sp>
        <p:nvSpPr>
          <p:cNvPr id="17" name="TextBox 4">
            <a:extLst>
              <a:ext uri="{FF2B5EF4-FFF2-40B4-BE49-F238E27FC236}">
                <a16:creationId xmlns:a16="http://schemas.microsoft.com/office/drawing/2014/main" id="{87294673-2C0E-4E7C-9AF9-CFFAAE2D158F}"/>
              </a:ext>
            </a:extLst>
          </p:cNvPr>
          <p:cNvSpPr txBox="1"/>
          <p:nvPr/>
        </p:nvSpPr>
        <p:spPr>
          <a:xfrm>
            <a:off x="2380001" y="1014711"/>
            <a:ext cx="2191999" cy="230832"/>
          </a:xfrm>
          <a:prstGeom prst="rect">
            <a:avLst/>
          </a:prstGeom>
          <a:noFill/>
        </p:spPr>
        <p:txBody>
          <a:bodyPr wrap="square" rtlCol="0">
            <a:spAutoFit/>
          </a:bodyPr>
          <a:lstStyle>
            <a:defPPr>
              <a:defRPr lang="fr-FR"/>
            </a:defPPr>
            <a:lvl1pPr algn="r">
              <a:defRPr sz="900" i="1">
                <a:solidFill>
                  <a:srgbClr val="F06134"/>
                </a:solidFill>
                <a:latin typeface="Arial Narrow" panose="020B0606020202030204" pitchFamily="34" charset="0"/>
              </a:defRPr>
            </a:lvl1p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white">
                    <a:lumMod val="50000"/>
                  </a:prstClr>
                </a:solidFill>
                <a:effectLst/>
                <a:uLnTx/>
                <a:uFillTx/>
                <a:latin typeface="Arial Narrow" panose="020B0606020202030204" pitchFamily="34" charset="0"/>
                <a:ea typeface="+mn-ea"/>
                <a:cs typeface="+mn-cs"/>
              </a:rPr>
              <a:t>Abou-Alfa et al., NEJM 2018</a:t>
            </a:r>
          </a:p>
        </p:txBody>
      </p:sp>
    </p:spTree>
    <p:extLst>
      <p:ext uri="{BB962C8B-B14F-4D97-AF65-F5344CB8AC3E}">
        <p14:creationId xmlns:p14="http://schemas.microsoft.com/office/powerpoint/2010/main" val="24100378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re 11"/>
          <p:cNvSpPr>
            <a:spLocks noGrp="1"/>
          </p:cNvSpPr>
          <p:nvPr>
            <p:ph type="title"/>
          </p:nvPr>
        </p:nvSpPr>
        <p:spPr/>
        <p:txBody>
          <a:bodyPr>
            <a:normAutofit fontScale="90000"/>
          </a:bodyPr>
          <a:lstStyle/>
          <a:p>
            <a:r>
              <a:rPr lang="fr-FR" sz="2000" dirty="0" err="1"/>
              <a:t>Cabozantinib</a:t>
            </a:r>
            <a:r>
              <a:rPr lang="fr-FR" sz="2000" dirty="0"/>
              <a:t> Phase 3</a:t>
            </a:r>
            <a:br>
              <a:rPr lang="fr-FR" sz="2000" dirty="0"/>
            </a:br>
            <a:r>
              <a:rPr lang="fr-FR" dirty="0"/>
              <a:t>Données de survie dans le sous groupe des carcinomes hépatocellulaire CHILD B</a:t>
            </a:r>
            <a:endParaRPr lang="fr-FR" sz="2000" dirty="0"/>
          </a:p>
        </p:txBody>
      </p:sp>
      <p:sp>
        <p:nvSpPr>
          <p:cNvPr id="7" name="Espace réservé du contenu 6"/>
          <p:cNvSpPr>
            <a:spLocks noGrp="1"/>
          </p:cNvSpPr>
          <p:nvPr>
            <p:ph sz="half" idx="1"/>
          </p:nvPr>
        </p:nvSpPr>
        <p:spPr/>
        <p:txBody>
          <a:bodyPr/>
          <a:lstStyle/>
          <a:p>
            <a:pPr>
              <a:spcAft>
                <a:spcPts val="600"/>
              </a:spcAft>
            </a:pPr>
            <a:r>
              <a:rPr lang="fr-FR" sz="1400" dirty="0"/>
              <a:t>Etude phase 3 </a:t>
            </a:r>
            <a:r>
              <a:rPr lang="fr-FR" sz="1400" dirty="0" err="1"/>
              <a:t>cabozantinib</a:t>
            </a:r>
            <a:r>
              <a:rPr lang="fr-FR" sz="1400" dirty="0"/>
              <a:t> </a:t>
            </a:r>
            <a:r>
              <a:rPr lang="fr-FR" sz="1400" i="1" dirty="0"/>
              <a:t>versus</a:t>
            </a:r>
            <a:r>
              <a:rPr lang="fr-FR" sz="1400" dirty="0"/>
              <a:t> placebo</a:t>
            </a:r>
          </a:p>
        </p:txBody>
      </p:sp>
      <p:sp>
        <p:nvSpPr>
          <p:cNvPr id="8" name="ZoneTexte 7">
            <a:extLst>
              <a:ext uri="{FF2B5EF4-FFF2-40B4-BE49-F238E27FC236}">
                <a16:creationId xmlns:a16="http://schemas.microsoft.com/office/drawing/2014/main" id="{BEA27FD9-7224-7541-B3D3-59AB75CC7F46}"/>
              </a:ext>
            </a:extLst>
          </p:cNvPr>
          <p:cNvSpPr txBox="1"/>
          <p:nvPr/>
        </p:nvSpPr>
        <p:spPr>
          <a:xfrm>
            <a:off x="-3048" y="4912668"/>
            <a:ext cx="2031325"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El-</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Khoueiry</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WCGI2020, SO-9</a:t>
            </a:r>
          </a:p>
        </p:txBody>
      </p:sp>
      <p:sp>
        <p:nvSpPr>
          <p:cNvPr id="13" name="ZoneTexte 12">
            <a:extLst>
              <a:ext uri="{FF2B5EF4-FFF2-40B4-BE49-F238E27FC236}">
                <a16:creationId xmlns:a16="http://schemas.microsoft.com/office/drawing/2014/main" id="{7BEF2CFB-6BD8-4261-9A7E-2E9DAAB1ABE7}"/>
              </a:ext>
            </a:extLst>
          </p:cNvPr>
          <p:cNvSpPr txBox="1"/>
          <p:nvPr/>
        </p:nvSpPr>
        <p:spPr>
          <a:xfrm rot="16200000">
            <a:off x="442663" y="3208344"/>
            <a:ext cx="1420531" cy="184666"/>
          </a:xfrm>
          <a:prstGeom prst="rect">
            <a:avLst/>
          </a:prstGeom>
          <a:solidFill>
            <a:schemeClr val="bg1"/>
          </a:solid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prstClr val="black"/>
                </a:solidFill>
                <a:effectLst/>
                <a:uLnTx/>
                <a:uFillTx/>
                <a:latin typeface="Calibri"/>
                <a:ea typeface="+mn-ea"/>
                <a:cs typeface="+mn-cs"/>
              </a:rPr>
              <a:t>Survécu (%)</a:t>
            </a:r>
          </a:p>
        </p:txBody>
      </p:sp>
      <p:grpSp>
        <p:nvGrpSpPr>
          <p:cNvPr id="14" name="Groupe 13">
            <a:extLst>
              <a:ext uri="{FF2B5EF4-FFF2-40B4-BE49-F238E27FC236}">
                <a16:creationId xmlns:a16="http://schemas.microsoft.com/office/drawing/2014/main" id="{5CCD9467-DB1C-4469-A17E-F864AF96121D}"/>
              </a:ext>
            </a:extLst>
          </p:cNvPr>
          <p:cNvGrpSpPr/>
          <p:nvPr/>
        </p:nvGrpSpPr>
        <p:grpSpPr>
          <a:xfrm>
            <a:off x="625107" y="1476914"/>
            <a:ext cx="4394015" cy="2844653"/>
            <a:chOff x="332469" y="1186103"/>
            <a:chExt cx="4394015" cy="2844653"/>
          </a:xfrm>
        </p:grpSpPr>
        <p:sp>
          <p:nvSpPr>
            <p:cNvPr id="15" name="Rectangle à coins arrondis 4">
              <a:extLst>
                <a:ext uri="{FF2B5EF4-FFF2-40B4-BE49-F238E27FC236}">
                  <a16:creationId xmlns:a16="http://schemas.microsoft.com/office/drawing/2014/main" id="{F5E5811B-9519-4266-AA11-E3CDB60B2B4E}"/>
                </a:ext>
              </a:extLst>
            </p:cNvPr>
            <p:cNvSpPr/>
            <p:nvPr/>
          </p:nvSpPr>
          <p:spPr>
            <a:xfrm>
              <a:off x="332469" y="1320202"/>
              <a:ext cx="3865403" cy="2622833"/>
            </a:xfrm>
            <a:prstGeom prst="roundRect">
              <a:avLst>
                <a:gd name="adj" fmla="val 5248"/>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graphicFrame>
          <p:nvGraphicFramePr>
            <p:cNvPr id="16" name="Chart 16">
              <a:extLst>
                <a:ext uri="{FF2B5EF4-FFF2-40B4-BE49-F238E27FC236}">
                  <a16:creationId xmlns:a16="http://schemas.microsoft.com/office/drawing/2014/main" id="{690B05DD-58E5-4367-9593-8C7B29B35E3B}"/>
                </a:ext>
              </a:extLst>
            </p:cNvPr>
            <p:cNvGraphicFramePr/>
            <p:nvPr/>
          </p:nvGraphicFramePr>
          <p:xfrm>
            <a:off x="411076" y="1363734"/>
            <a:ext cx="4315408" cy="2667022"/>
          </p:xfrm>
          <a:graphic>
            <a:graphicData uri="http://schemas.openxmlformats.org/drawingml/2006/chart">
              <c:chart xmlns:c="http://schemas.openxmlformats.org/drawingml/2006/chart" xmlns:r="http://schemas.openxmlformats.org/officeDocument/2006/relationships" r:id="rId2"/>
            </a:graphicData>
          </a:graphic>
        </p:graphicFrame>
        <p:sp>
          <p:nvSpPr>
            <p:cNvPr id="18" name="ZoneTexte 17">
              <a:extLst>
                <a:ext uri="{FF2B5EF4-FFF2-40B4-BE49-F238E27FC236}">
                  <a16:creationId xmlns:a16="http://schemas.microsoft.com/office/drawing/2014/main" id="{5A3CB123-4091-4353-82B5-542740D71CF7}"/>
                </a:ext>
              </a:extLst>
            </p:cNvPr>
            <p:cNvSpPr txBox="1"/>
            <p:nvPr/>
          </p:nvSpPr>
          <p:spPr>
            <a:xfrm>
              <a:off x="506767" y="1186103"/>
              <a:ext cx="1237839" cy="276999"/>
            </a:xfrm>
            <a:prstGeom prst="rect">
              <a:avLst/>
            </a:prstGeom>
            <a:solidFill>
              <a:schemeClr val="bg1"/>
            </a:solid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mn-cs"/>
                </a:rPr>
                <a:t>Survi</a:t>
              </a:r>
              <a:r>
                <a:rPr lang="fr-FR" sz="1200" b="1" dirty="0">
                  <a:solidFill>
                    <a:prstClr val="black">
                      <a:lumMod val="75000"/>
                      <a:lumOff val="25000"/>
                    </a:prstClr>
                  </a:solidFill>
                  <a:latin typeface="Arial" panose="020B0604020202020204" pitchFamily="34" charset="0"/>
                </a:rPr>
                <a:t>e globale</a:t>
              </a:r>
              <a:endParaRPr kumimoji="0" lang="fr-FR" sz="12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endParaRPr>
            </a:p>
          </p:txBody>
        </p:sp>
      </p:grpSp>
      <p:grpSp>
        <p:nvGrpSpPr>
          <p:cNvPr id="19" name="Groupe 18">
            <a:extLst>
              <a:ext uri="{FF2B5EF4-FFF2-40B4-BE49-F238E27FC236}">
                <a16:creationId xmlns:a16="http://schemas.microsoft.com/office/drawing/2014/main" id="{BF58843D-2716-4260-8CC9-1CA7D61D000C}"/>
              </a:ext>
            </a:extLst>
          </p:cNvPr>
          <p:cNvGrpSpPr/>
          <p:nvPr/>
        </p:nvGrpSpPr>
        <p:grpSpPr>
          <a:xfrm>
            <a:off x="4664808" y="1483119"/>
            <a:ext cx="4397450" cy="2838448"/>
            <a:chOff x="4801267" y="1192308"/>
            <a:chExt cx="4397450" cy="2838448"/>
          </a:xfrm>
        </p:grpSpPr>
        <p:sp>
          <p:nvSpPr>
            <p:cNvPr id="20" name="Rectangle à coins arrondis 4">
              <a:extLst>
                <a:ext uri="{FF2B5EF4-FFF2-40B4-BE49-F238E27FC236}">
                  <a16:creationId xmlns:a16="http://schemas.microsoft.com/office/drawing/2014/main" id="{1564DF50-5BDA-4384-80C4-38338A770749}"/>
                </a:ext>
              </a:extLst>
            </p:cNvPr>
            <p:cNvSpPr/>
            <p:nvPr/>
          </p:nvSpPr>
          <p:spPr>
            <a:xfrm>
              <a:off x="4801267" y="1320202"/>
              <a:ext cx="3858334" cy="2622833"/>
            </a:xfrm>
            <a:prstGeom prst="roundRect">
              <a:avLst>
                <a:gd name="adj" fmla="val 5248"/>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graphicFrame>
          <p:nvGraphicFramePr>
            <p:cNvPr id="21" name="Chart 16">
              <a:extLst>
                <a:ext uri="{FF2B5EF4-FFF2-40B4-BE49-F238E27FC236}">
                  <a16:creationId xmlns:a16="http://schemas.microsoft.com/office/drawing/2014/main" id="{9BB0FB7D-05A6-41A8-956D-32E3BDE9F692}"/>
                </a:ext>
              </a:extLst>
            </p:cNvPr>
            <p:cNvGraphicFramePr/>
            <p:nvPr/>
          </p:nvGraphicFramePr>
          <p:xfrm>
            <a:off x="5033490" y="1363734"/>
            <a:ext cx="4165227" cy="2667022"/>
          </p:xfrm>
          <a:graphic>
            <a:graphicData uri="http://schemas.openxmlformats.org/drawingml/2006/chart">
              <c:chart xmlns:c="http://schemas.openxmlformats.org/drawingml/2006/chart" xmlns:r="http://schemas.openxmlformats.org/officeDocument/2006/relationships" r:id="rId3"/>
            </a:graphicData>
          </a:graphic>
        </p:graphicFrame>
        <p:sp>
          <p:nvSpPr>
            <p:cNvPr id="22" name="ZoneTexte 21">
              <a:extLst>
                <a:ext uri="{FF2B5EF4-FFF2-40B4-BE49-F238E27FC236}">
                  <a16:creationId xmlns:a16="http://schemas.microsoft.com/office/drawing/2014/main" id="{111B1B00-32AE-461C-9BA3-E69D6C923D77}"/>
                </a:ext>
              </a:extLst>
            </p:cNvPr>
            <p:cNvSpPr txBox="1"/>
            <p:nvPr/>
          </p:nvSpPr>
          <p:spPr>
            <a:xfrm>
              <a:off x="4957001" y="1192308"/>
              <a:ext cx="1602697" cy="461665"/>
            </a:xfrm>
            <a:prstGeom prst="rect">
              <a:avLst/>
            </a:prstGeom>
            <a:solidFill>
              <a:schemeClr val="bg1"/>
            </a:solid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Survie sans progression</a:t>
              </a:r>
            </a:p>
          </p:txBody>
        </p:sp>
      </p:grpSp>
      <p:graphicFrame>
        <p:nvGraphicFramePr>
          <p:cNvPr id="23" name="Tableau 22">
            <a:extLst>
              <a:ext uri="{FF2B5EF4-FFF2-40B4-BE49-F238E27FC236}">
                <a16:creationId xmlns:a16="http://schemas.microsoft.com/office/drawing/2014/main" id="{89004E6D-432D-4721-8634-E9394D8FCBE0}"/>
              </a:ext>
            </a:extLst>
          </p:cNvPr>
          <p:cNvGraphicFramePr>
            <a:graphicFrameLocks noGrp="1"/>
          </p:cNvGraphicFramePr>
          <p:nvPr/>
        </p:nvGraphicFramePr>
        <p:xfrm>
          <a:off x="1939915" y="1733443"/>
          <a:ext cx="2435310" cy="853490"/>
        </p:xfrm>
        <a:graphic>
          <a:graphicData uri="http://schemas.openxmlformats.org/drawingml/2006/table">
            <a:tbl>
              <a:tblPr firstRow="1" bandRow="1">
                <a:tableStyleId>{7DF18680-E054-41AD-8BC1-D1AEF772440D}</a:tableStyleId>
              </a:tblPr>
              <a:tblGrid>
                <a:gridCol w="1013603">
                  <a:extLst>
                    <a:ext uri="{9D8B030D-6E8A-4147-A177-3AD203B41FA5}">
                      <a16:colId xmlns:a16="http://schemas.microsoft.com/office/drawing/2014/main" val="1870953093"/>
                    </a:ext>
                  </a:extLst>
                </a:gridCol>
                <a:gridCol w="704587">
                  <a:extLst>
                    <a:ext uri="{9D8B030D-6E8A-4147-A177-3AD203B41FA5}">
                      <a16:colId xmlns:a16="http://schemas.microsoft.com/office/drawing/2014/main" val="4271808831"/>
                    </a:ext>
                  </a:extLst>
                </a:gridCol>
                <a:gridCol w="717120">
                  <a:extLst>
                    <a:ext uri="{9D8B030D-6E8A-4147-A177-3AD203B41FA5}">
                      <a16:colId xmlns:a16="http://schemas.microsoft.com/office/drawing/2014/main" val="1342409643"/>
                    </a:ext>
                  </a:extLst>
                </a:gridCol>
              </a:tblGrid>
              <a:tr h="255890">
                <a:tc>
                  <a:txBody>
                    <a:bodyPr/>
                    <a:lstStyle/>
                    <a:p>
                      <a:pPr algn="ctr"/>
                      <a:endParaRPr lang="fr-FR" sz="700" dirty="0">
                        <a:solidFill>
                          <a:schemeClr val="bg1"/>
                        </a:solidFill>
                        <a:latin typeface="Arial" panose="020B0604020202020204" pitchFamily="34" charset="0"/>
                        <a:cs typeface="Arial" panose="020B0604020202020204" pitchFamily="34" charset="0"/>
                      </a:endParaRPr>
                    </a:p>
                  </a:txBody>
                  <a:tcPr marL="36000" marR="36000" marT="0" marB="0" anchor="ctr"/>
                </a:tc>
                <a:tc>
                  <a:txBody>
                    <a:bodyPr/>
                    <a:lstStyle/>
                    <a:p>
                      <a:pPr algn="ctr"/>
                      <a:r>
                        <a:rPr lang="fr-FR" sz="700" b="1" dirty="0" err="1">
                          <a:solidFill>
                            <a:schemeClr val="bg1"/>
                          </a:solidFill>
                          <a:latin typeface="Arial" panose="020B0604020202020204" pitchFamily="34" charset="0"/>
                          <a:cs typeface="Arial" panose="020B0604020202020204" pitchFamily="34" charset="0"/>
                        </a:rPr>
                        <a:t>Cabozantinib</a:t>
                      </a:r>
                      <a:endParaRPr lang="fr-FR" sz="700" b="1" dirty="0">
                        <a:solidFill>
                          <a:schemeClr val="bg1"/>
                        </a:solidFill>
                        <a:latin typeface="Arial" panose="020B0604020202020204" pitchFamily="34" charset="0"/>
                        <a:cs typeface="Arial" panose="020B0604020202020204" pitchFamily="34" charset="0"/>
                      </a:endParaRPr>
                    </a:p>
                    <a:p>
                      <a:pPr algn="ctr"/>
                      <a:r>
                        <a:rPr lang="fr-FR" sz="700" b="0" dirty="0">
                          <a:solidFill>
                            <a:schemeClr val="bg1"/>
                          </a:solidFill>
                          <a:latin typeface="Arial" panose="020B0604020202020204" pitchFamily="34" charset="0"/>
                          <a:cs typeface="Arial" panose="020B0604020202020204" pitchFamily="34" charset="0"/>
                        </a:rPr>
                        <a:t>(n=470)</a:t>
                      </a:r>
                    </a:p>
                  </a:txBody>
                  <a:tcPr marL="36000" marR="36000" marT="0" marB="0" anchor="ctr">
                    <a:solidFill>
                      <a:srgbClr val="C00000"/>
                    </a:solidFill>
                  </a:tcPr>
                </a:tc>
                <a:tc>
                  <a:txBody>
                    <a:bodyPr/>
                    <a:lstStyle/>
                    <a:p>
                      <a:pPr algn="ctr"/>
                      <a:r>
                        <a:rPr lang="fr-FR" sz="700" b="1" dirty="0">
                          <a:solidFill>
                            <a:schemeClr val="bg1"/>
                          </a:solidFill>
                          <a:latin typeface="Arial" panose="020B0604020202020204" pitchFamily="34" charset="0"/>
                          <a:cs typeface="Arial" panose="020B0604020202020204" pitchFamily="34" charset="0"/>
                        </a:rPr>
                        <a:t>Placebo</a:t>
                      </a:r>
                    </a:p>
                    <a:p>
                      <a:pPr algn="ctr"/>
                      <a:r>
                        <a:rPr lang="fr-FR" sz="700" b="0" dirty="0">
                          <a:solidFill>
                            <a:schemeClr val="bg1"/>
                          </a:solidFill>
                          <a:latin typeface="Arial" panose="020B0604020202020204" pitchFamily="34" charset="0"/>
                          <a:cs typeface="Arial" panose="020B0604020202020204" pitchFamily="34" charset="0"/>
                        </a:rPr>
                        <a:t>(n=237)</a:t>
                      </a:r>
                    </a:p>
                  </a:txBody>
                  <a:tcPr marL="36000" marR="36000" marT="0" marB="0" anchor="ctr">
                    <a:solidFill>
                      <a:schemeClr val="accent1"/>
                    </a:solidFill>
                  </a:tcPr>
                </a:tc>
                <a:extLst>
                  <a:ext uri="{0D108BD9-81ED-4DB2-BD59-A6C34878D82A}">
                    <a16:rowId xmlns:a16="http://schemas.microsoft.com/office/drawing/2014/main" val="1370725087"/>
                  </a:ext>
                </a:extLst>
              </a:tr>
              <a:tr h="199200">
                <a:tc>
                  <a:txBody>
                    <a:bodyPr/>
                    <a:lstStyle/>
                    <a:p>
                      <a:pPr algn="ctr"/>
                      <a:r>
                        <a:rPr lang="fr-FR" sz="700" b="1" dirty="0">
                          <a:solidFill>
                            <a:schemeClr val="tx1">
                              <a:lumMod val="75000"/>
                              <a:lumOff val="25000"/>
                            </a:schemeClr>
                          </a:solidFill>
                          <a:latin typeface="Arial" panose="020B0604020202020204" pitchFamily="34" charset="0"/>
                          <a:cs typeface="Arial" panose="020B0604020202020204" pitchFamily="34" charset="0"/>
                        </a:rPr>
                        <a:t>Médiane (95% CI), mo</a:t>
                      </a:r>
                    </a:p>
                  </a:txBody>
                  <a:tcPr marL="36000" marR="36000" marT="0" marB="0" anchor="ctr"/>
                </a:tc>
                <a:tc>
                  <a:txBody>
                    <a:bodyPr/>
                    <a:lstStyle/>
                    <a:p>
                      <a:pPr algn="ctr"/>
                      <a:r>
                        <a:rPr lang="fr-FR" sz="700" b="0" dirty="0">
                          <a:solidFill>
                            <a:schemeClr val="tx1">
                              <a:lumMod val="75000"/>
                              <a:lumOff val="25000"/>
                            </a:schemeClr>
                          </a:solidFill>
                          <a:latin typeface="Arial" panose="020B0604020202020204" pitchFamily="34" charset="0"/>
                          <a:cs typeface="Arial" panose="020B0604020202020204" pitchFamily="34" charset="0"/>
                        </a:rPr>
                        <a:t>10,2 (9,1-12,0)</a:t>
                      </a:r>
                    </a:p>
                  </a:txBody>
                  <a:tcPr marL="36000" marR="36000" marT="0" marB="0" anchor="ctr"/>
                </a:tc>
                <a:tc>
                  <a:txBody>
                    <a:bodyPr/>
                    <a:lstStyle/>
                    <a:p>
                      <a:pPr algn="ctr"/>
                      <a:r>
                        <a:rPr lang="fr-FR" sz="700" b="0" dirty="0">
                          <a:solidFill>
                            <a:schemeClr val="tx1">
                              <a:lumMod val="75000"/>
                              <a:lumOff val="25000"/>
                            </a:schemeClr>
                          </a:solidFill>
                          <a:latin typeface="Arial" panose="020B0604020202020204" pitchFamily="34" charset="0"/>
                          <a:cs typeface="Arial" panose="020B0604020202020204" pitchFamily="34" charset="0"/>
                        </a:rPr>
                        <a:t>8,0 (6,8-9,4)</a:t>
                      </a:r>
                    </a:p>
                  </a:txBody>
                  <a:tcPr marL="36000" marR="36000" marT="0" marB="0" anchor="ctr"/>
                </a:tc>
                <a:extLst>
                  <a:ext uri="{0D108BD9-81ED-4DB2-BD59-A6C34878D82A}">
                    <a16:rowId xmlns:a16="http://schemas.microsoft.com/office/drawing/2014/main" val="3383709909"/>
                  </a:ext>
                </a:extLst>
              </a:tr>
              <a:tr h="199200">
                <a:tc>
                  <a:txBody>
                    <a:bodyPr/>
                    <a:lstStyle/>
                    <a:p>
                      <a:pPr algn="ctr"/>
                      <a:r>
                        <a:rPr lang="fr-FR" sz="700" b="1" dirty="0">
                          <a:solidFill>
                            <a:schemeClr val="tx1">
                              <a:lumMod val="75000"/>
                              <a:lumOff val="25000"/>
                            </a:schemeClr>
                          </a:solidFill>
                          <a:latin typeface="Arial" panose="020B0604020202020204" pitchFamily="34" charset="0"/>
                          <a:cs typeface="Arial" panose="020B0604020202020204" pitchFamily="34" charset="0"/>
                        </a:rPr>
                        <a:t>HR</a:t>
                      </a:r>
                    </a:p>
                  </a:txBody>
                  <a:tcPr marL="36000" marR="36000" marT="0" marB="0" anchor="ctr"/>
                </a:tc>
                <a:tc gridSpan="2">
                  <a:txBody>
                    <a:bodyPr/>
                    <a:lstStyle/>
                    <a:p>
                      <a:pPr algn="ctr"/>
                      <a:r>
                        <a:rPr lang="fr-FR" sz="700" b="0" dirty="0">
                          <a:solidFill>
                            <a:schemeClr val="tx1">
                              <a:lumMod val="75000"/>
                              <a:lumOff val="25000"/>
                            </a:schemeClr>
                          </a:solidFill>
                          <a:latin typeface="Arial" panose="020B0604020202020204" pitchFamily="34" charset="0"/>
                          <a:cs typeface="Arial" panose="020B0604020202020204" pitchFamily="34" charset="0"/>
                        </a:rPr>
                        <a:t>0,76 (0,63-0,92)</a:t>
                      </a:r>
                      <a:endParaRPr lang="fr-FR" sz="700" b="0" baseline="3000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tc>
                <a:tc hMerge="1">
                  <a:txBody>
                    <a:bodyPr/>
                    <a:lstStyle/>
                    <a:p>
                      <a:endParaRPr lang="fr-FR" dirty="0">
                        <a:solidFill>
                          <a:srgbClr val="1F497D"/>
                        </a:solidFill>
                      </a:endParaRPr>
                    </a:p>
                  </a:txBody>
                  <a:tcPr>
                    <a:solidFill>
                      <a:schemeClr val="bg1"/>
                    </a:solidFill>
                  </a:tcPr>
                </a:tc>
                <a:extLst>
                  <a:ext uri="{0D108BD9-81ED-4DB2-BD59-A6C34878D82A}">
                    <a16:rowId xmlns:a16="http://schemas.microsoft.com/office/drawing/2014/main" val="190813827"/>
                  </a:ext>
                </a:extLst>
              </a:tr>
              <a:tr h="199200">
                <a:tc>
                  <a:txBody>
                    <a:bodyPr/>
                    <a:lstStyle/>
                    <a:p>
                      <a:pPr algn="ctr"/>
                      <a:r>
                        <a:rPr lang="fr-FR" sz="700" b="1" dirty="0">
                          <a:solidFill>
                            <a:schemeClr val="tx1">
                              <a:lumMod val="75000"/>
                              <a:lumOff val="25000"/>
                            </a:schemeClr>
                          </a:solidFill>
                          <a:latin typeface="Arial" panose="020B0604020202020204" pitchFamily="34" charset="0"/>
                          <a:cs typeface="Arial" panose="020B0604020202020204" pitchFamily="34" charset="0"/>
                        </a:rPr>
                        <a:t>P value</a:t>
                      </a:r>
                    </a:p>
                  </a:txBody>
                  <a:tcPr marL="36000" marR="36000" marT="0" marB="0" anchor="ctr"/>
                </a:tc>
                <a:tc gridSpan="2">
                  <a:txBody>
                    <a:bodyPr/>
                    <a:lstStyle/>
                    <a:p>
                      <a:pPr marL="0" marR="0" lvl="0" indent="0" algn="ctr" defTabSz="342900" rtl="0" eaLnBrk="1" fontAlgn="auto" latinLnBrk="0" hangingPunct="1">
                        <a:lnSpc>
                          <a:spcPct val="100000"/>
                        </a:lnSpc>
                        <a:spcBef>
                          <a:spcPts val="0"/>
                        </a:spcBef>
                        <a:spcAft>
                          <a:spcPts val="0"/>
                        </a:spcAft>
                        <a:buClrTx/>
                        <a:buSzTx/>
                        <a:buFontTx/>
                        <a:buNone/>
                        <a:tabLst/>
                        <a:defRPr/>
                      </a:pPr>
                      <a:r>
                        <a:rPr lang="fr-FR" sz="700" b="0" dirty="0">
                          <a:solidFill>
                            <a:schemeClr val="tx1">
                              <a:lumMod val="75000"/>
                              <a:lumOff val="25000"/>
                            </a:schemeClr>
                          </a:solidFill>
                          <a:latin typeface="Arial" panose="020B0604020202020204" pitchFamily="34" charset="0"/>
                          <a:cs typeface="Arial" panose="020B0604020202020204" pitchFamily="34" charset="0"/>
                        </a:rPr>
                        <a:t>0,005</a:t>
                      </a:r>
                      <a:endParaRPr lang="fr-FR" sz="700" b="0" baseline="3000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tc>
                <a:tc hMerge="1">
                  <a:txBody>
                    <a:bodyPr/>
                    <a:lstStyle/>
                    <a:p>
                      <a:endParaRPr lang="fr-FR" dirty="0">
                        <a:solidFill>
                          <a:srgbClr val="1F497D"/>
                        </a:solidFill>
                      </a:endParaRPr>
                    </a:p>
                  </a:txBody>
                  <a:tcPr>
                    <a:solidFill>
                      <a:schemeClr val="bg1"/>
                    </a:solidFill>
                  </a:tcPr>
                </a:tc>
                <a:extLst>
                  <a:ext uri="{0D108BD9-81ED-4DB2-BD59-A6C34878D82A}">
                    <a16:rowId xmlns:a16="http://schemas.microsoft.com/office/drawing/2014/main" val="2408100473"/>
                  </a:ext>
                </a:extLst>
              </a:tr>
            </a:tbl>
          </a:graphicData>
        </a:graphic>
      </p:graphicFrame>
      <p:graphicFrame>
        <p:nvGraphicFramePr>
          <p:cNvPr id="24" name="Tableau 23">
            <a:extLst>
              <a:ext uri="{FF2B5EF4-FFF2-40B4-BE49-F238E27FC236}">
                <a16:creationId xmlns:a16="http://schemas.microsoft.com/office/drawing/2014/main" id="{052DC135-3DFD-49F8-8FFE-B00EB12D704B}"/>
              </a:ext>
            </a:extLst>
          </p:cNvPr>
          <p:cNvGraphicFramePr>
            <a:graphicFrameLocks noGrp="1"/>
          </p:cNvGraphicFramePr>
          <p:nvPr/>
        </p:nvGraphicFramePr>
        <p:xfrm>
          <a:off x="6065099" y="1716007"/>
          <a:ext cx="2346181" cy="874404"/>
        </p:xfrm>
        <a:graphic>
          <a:graphicData uri="http://schemas.openxmlformats.org/drawingml/2006/table">
            <a:tbl>
              <a:tblPr firstRow="1" bandRow="1">
                <a:tableStyleId>{7DF18680-E054-41AD-8BC1-D1AEF772440D}</a:tableStyleId>
              </a:tblPr>
              <a:tblGrid>
                <a:gridCol w="1027911">
                  <a:extLst>
                    <a:ext uri="{9D8B030D-6E8A-4147-A177-3AD203B41FA5}">
                      <a16:colId xmlns:a16="http://schemas.microsoft.com/office/drawing/2014/main" val="1870953093"/>
                    </a:ext>
                  </a:extLst>
                </a:gridCol>
                <a:gridCol w="646265">
                  <a:extLst>
                    <a:ext uri="{9D8B030D-6E8A-4147-A177-3AD203B41FA5}">
                      <a16:colId xmlns:a16="http://schemas.microsoft.com/office/drawing/2014/main" val="4271808831"/>
                    </a:ext>
                  </a:extLst>
                </a:gridCol>
                <a:gridCol w="672005">
                  <a:extLst>
                    <a:ext uri="{9D8B030D-6E8A-4147-A177-3AD203B41FA5}">
                      <a16:colId xmlns:a16="http://schemas.microsoft.com/office/drawing/2014/main" val="1342409643"/>
                    </a:ext>
                  </a:extLst>
                </a:gridCol>
              </a:tblGrid>
              <a:tr h="255891">
                <a:tc>
                  <a:txBody>
                    <a:bodyPr/>
                    <a:lstStyle/>
                    <a:p>
                      <a:pPr algn="ctr"/>
                      <a:endParaRPr lang="fr-FR" sz="700" dirty="0">
                        <a:solidFill>
                          <a:schemeClr val="bg1"/>
                        </a:solidFill>
                        <a:latin typeface="Arial" panose="020B0604020202020204" pitchFamily="34" charset="0"/>
                        <a:cs typeface="Arial" panose="020B0604020202020204" pitchFamily="34" charset="0"/>
                      </a:endParaRPr>
                    </a:p>
                  </a:txBody>
                  <a:tcPr marL="36000" marR="36000" marT="0" marB="0" anchor="ctr"/>
                </a:tc>
                <a:tc>
                  <a:txBody>
                    <a:bodyPr/>
                    <a:lstStyle/>
                    <a:p>
                      <a:pPr algn="ctr"/>
                      <a:r>
                        <a:rPr lang="fr-FR" sz="700" b="1" dirty="0" err="1">
                          <a:solidFill>
                            <a:schemeClr val="bg1"/>
                          </a:solidFill>
                          <a:latin typeface="Arial" panose="020B0604020202020204" pitchFamily="34" charset="0"/>
                          <a:cs typeface="Arial" panose="020B0604020202020204" pitchFamily="34" charset="0"/>
                        </a:rPr>
                        <a:t>Cabozantinib</a:t>
                      </a:r>
                      <a:endParaRPr lang="fr-FR" sz="700" b="1" dirty="0">
                        <a:solidFill>
                          <a:schemeClr val="bg1"/>
                        </a:solidFill>
                        <a:latin typeface="Arial" panose="020B0604020202020204" pitchFamily="34" charset="0"/>
                        <a:cs typeface="Arial" panose="020B0604020202020204" pitchFamily="34" charset="0"/>
                      </a:endParaRPr>
                    </a:p>
                    <a:p>
                      <a:pPr algn="ctr"/>
                      <a:r>
                        <a:rPr lang="fr-FR" sz="700" b="0" dirty="0">
                          <a:solidFill>
                            <a:schemeClr val="bg1"/>
                          </a:solidFill>
                          <a:latin typeface="Arial" panose="020B0604020202020204" pitchFamily="34" charset="0"/>
                          <a:cs typeface="Arial" panose="020B0604020202020204" pitchFamily="34" charset="0"/>
                        </a:rPr>
                        <a:t>(n=470)</a:t>
                      </a:r>
                    </a:p>
                  </a:txBody>
                  <a:tcPr marL="36000" marR="36000" marT="0" marB="0" anchor="ctr">
                    <a:solidFill>
                      <a:srgbClr val="C00000"/>
                    </a:solidFill>
                  </a:tcPr>
                </a:tc>
                <a:tc>
                  <a:txBody>
                    <a:bodyPr/>
                    <a:lstStyle/>
                    <a:p>
                      <a:pPr algn="ctr"/>
                      <a:r>
                        <a:rPr lang="fr-FR" sz="700" b="1" dirty="0">
                          <a:solidFill>
                            <a:schemeClr val="bg1"/>
                          </a:solidFill>
                          <a:latin typeface="Arial" panose="020B0604020202020204" pitchFamily="34" charset="0"/>
                          <a:cs typeface="Arial" panose="020B0604020202020204" pitchFamily="34" charset="0"/>
                        </a:rPr>
                        <a:t>Placebo</a:t>
                      </a:r>
                    </a:p>
                    <a:p>
                      <a:pPr algn="ctr"/>
                      <a:r>
                        <a:rPr lang="fr-FR" sz="700" b="0" dirty="0">
                          <a:solidFill>
                            <a:schemeClr val="bg1"/>
                          </a:solidFill>
                          <a:latin typeface="Arial" panose="020B0604020202020204" pitchFamily="34" charset="0"/>
                          <a:cs typeface="Arial" panose="020B0604020202020204" pitchFamily="34" charset="0"/>
                        </a:rPr>
                        <a:t>(n=237)</a:t>
                      </a:r>
                    </a:p>
                  </a:txBody>
                  <a:tcPr marL="36000" marR="36000" marT="0" marB="0" anchor="ctr">
                    <a:solidFill>
                      <a:schemeClr val="accent1"/>
                    </a:solidFill>
                  </a:tcPr>
                </a:tc>
                <a:extLst>
                  <a:ext uri="{0D108BD9-81ED-4DB2-BD59-A6C34878D82A}">
                    <a16:rowId xmlns:a16="http://schemas.microsoft.com/office/drawing/2014/main" val="1370725087"/>
                  </a:ext>
                </a:extLst>
              </a:tr>
              <a:tr h="206171">
                <a:tc>
                  <a:txBody>
                    <a:bodyPr/>
                    <a:lstStyle/>
                    <a:p>
                      <a:pPr algn="ctr"/>
                      <a:r>
                        <a:rPr lang="fr-FR" sz="700" b="1" dirty="0">
                          <a:solidFill>
                            <a:schemeClr val="tx1">
                              <a:lumMod val="75000"/>
                              <a:lumOff val="25000"/>
                            </a:schemeClr>
                          </a:solidFill>
                          <a:latin typeface="Arial" panose="020B0604020202020204" pitchFamily="34" charset="0"/>
                          <a:cs typeface="Arial" panose="020B0604020202020204" pitchFamily="34" charset="0"/>
                        </a:rPr>
                        <a:t>Médiane (95% CI), mo</a:t>
                      </a:r>
                    </a:p>
                  </a:txBody>
                  <a:tcPr marL="36000" marR="36000" marT="0" marB="0" anchor="ctr"/>
                </a:tc>
                <a:tc>
                  <a:txBody>
                    <a:bodyPr/>
                    <a:lstStyle/>
                    <a:p>
                      <a:pPr algn="ctr"/>
                      <a:r>
                        <a:rPr lang="fr-FR" sz="700" b="0" dirty="0">
                          <a:solidFill>
                            <a:schemeClr val="tx1">
                              <a:lumMod val="75000"/>
                              <a:lumOff val="25000"/>
                            </a:schemeClr>
                          </a:solidFill>
                          <a:latin typeface="Arial" panose="020B0604020202020204" pitchFamily="34" charset="0"/>
                          <a:cs typeface="Arial" panose="020B0604020202020204" pitchFamily="34" charset="0"/>
                        </a:rPr>
                        <a:t>5,2 (4,0-5,5)</a:t>
                      </a:r>
                    </a:p>
                  </a:txBody>
                  <a:tcPr marL="36000" marR="36000" marT="0" marB="0" anchor="ctr"/>
                </a:tc>
                <a:tc>
                  <a:txBody>
                    <a:bodyPr/>
                    <a:lstStyle/>
                    <a:p>
                      <a:pPr algn="ctr"/>
                      <a:r>
                        <a:rPr lang="fr-FR" sz="700" b="0" dirty="0">
                          <a:solidFill>
                            <a:schemeClr val="tx1">
                              <a:lumMod val="75000"/>
                              <a:lumOff val="25000"/>
                            </a:schemeClr>
                          </a:solidFill>
                          <a:latin typeface="Arial" panose="020B0604020202020204" pitchFamily="34" charset="0"/>
                          <a:cs typeface="Arial" panose="020B0604020202020204" pitchFamily="34" charset="0"/>
                        </a:rPr>
                        <a:t>1,9 (1,9-1,9)</a:t>
                      </a:r>
                    </a:p>
                  </a:txBody>
                  <a:tcPr marL="36000" marR="36000" marT="0" marB="0" anchor="ctr"/>
                </a:tc>
                <a:extLst>
                  <a:ext uri="{0D108BD9-81ED-4DB2-BD59-A6C34878D82A}">
                    <a16:rowId xmlns:a16="http://schemas.microsoft.com/office/drawing/2014/main" val="3383709909"/>
                  </a:ext>
                </a:extLst>
              </a:tr>
              <a:tr h="206171">
                <a:tc>
                  <a:txBody>
                    <a:bodyPr/>
                    <a:lstStyle/>
                    <a:p>
                      <a:pPr algn="ctr"/>
                      <a:r>
                        <a:rPr lang="fr-FR" sz="700" b="1" dirty="0">
                          <a:solidFill>
                            <a:schemeClr val="tx1">
                              <a:lumMod val="75000"/>
                              <a:lumOff val="25000"/>
                            </a:schemeClr>
                          </a:solidFill>
                          <a:latin typeface="Arial" panose="020B0604020202020204" pitchFamily="34" charset="0"/>
                          <a:cs typeface="Arial" panose="020B0604020202020204" pitchFamily="34" charset="0"/>
                        </a:rPr>
                        <a:t>HR</a:t>
                      </a:r>
                    </a:p>
                  </a:txBody>
                  <a:tcPr marL="36000" marR="36000" marT="0" marB="0" anchor="ctr"/>
                </a:tc>
                <a:tc gridSpan="2">
                  <a:txBody>
                    <a:bodyPr/>
                    <a:lstStyle/>
                    <a:p>
                      <a:pPr algn="ctr"/>
                      <a:r>
                        <a:rPr lang="fr-FR" sz="700" b="0" dirty="0">
                          <a:solidFill>
                            <a:schemeClr val="tx1">
                              <a:lumMod val="75000"/>
                              <a:lumOff val="25000"/>
                            </a:schemeClr>
                          </a:solidFill>
                          <a:latin typeface="Arial" panose="020B0604020202020204" pitchFamily="34" charset="0"/>
                          <a:cs typeface="Arial" panose="020B0604020202020204" pitchFamily="34" charset="0"/>
                        </a:rPr>
                        <a:t>0,44 (0,36-0,52)</a:t>
                      </a:r>
                      <a:endParaRPr lang="fr-FR" sz="700" b="0" baseline="3000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tc>
                <a:tc hMerge="1">
                  <a:txBody>
                    <a:bodyPr/>
                    <a:lstStyle/>
                    <a:p>
                      <a:endParaRPr lang="fr-FR" dirty="0">
                        <a:solidFill>
                          <a:srgbClr val="1F497D"/>
                        </a:solidFill>
                      </a:endParaRPr>
                    </a:p>
                  </a:txBody>
                  <a:tcPr>
                    <a:solidFill>
                      <a:schemeClr val="bg1"/>
                    </a:solidFill>
                  </a:tcPr>
                </a:tc>
                <a:extLst>
                  <a:ext uri="{0D108BD9-81ED-4DB2-BD59-A6C34878D82A}">
                    <a16:rowId xmlns:a16="http://schemas.microsoft.com/office/drawing/2014/main" val="190813827"/>
                  </a:ext>
                </a:extLst>
              </a:tr>
              <a:tr h="206171">
                <a:tc>
                  <a:txBody>
                    <a:bodyPr/>
                    <a:lstStyle/>
                    <a:p>
                      <a:pPr algn="ctr"/>
                      <a:r>
                        <a:rPr lang="fr-FR" sz="700" b="1" dirty="0">
                          <a:solidFill>
                            <a:schemeClr val="tx1">
                              <a:lumMod val="75000"/>
                              <a:lumOff val="25000"/>
                            </a:schemeClr>
                          </a:solidFill>
                          <a:latin typeface="Arial" panose="020B0604020202020204" pitchFamily="34" charset="0"/>
                          <a:cs typeface="Arial" panose="020B0604020202020204" pitchFamily="34" charset="0"/>
                        </a:rPr>
                        <a:t>P value</a:t>
                      </a:r>
                    </a:p>
                  </a:txBody>
                  <a:tcPr marL="36000" marR="36000" marT="0" marB="0" anchor="ctr"/>
                </a:tc>
                <a:tc gridSpan="2">
                  <a:txBody>
                    <a:bodyPr/>
                    <a:lstStyle/>
                    <a:p>
                      <a:pPr marL="0" marR="0" lvl="0" indent="0" algn="ctr" defTabSz="342900" rtl="0" eaLnBrk="1" fontAlgn="auto" latinLnBrk="0" hangingPunct="1">
                        <a:lnSpc>
                          <a:spcPct val="100000"/>
                        </a:lnSpc>
                        <a:spcBef>
                          <a:spcPts val="0"/>
                        </a:spcBef>
                        <a:spcAft>
                          <a:spcPts val="0"/>
                        </a:spcAft>
                        <a:buClrTx/>
                        <a:buSzTx/>
                        <a:buFontTx/>
                        <a:buNone/>
                        <a:tabLst/>
                        <a:defRPr/>
                      </a:pPr>
                      <a:r>
                        <a:rPr lang="fr-FR" sz="700" b="0" dirty="0">
                          <a:solidFill>
                            <a:schemeClr val="tx1">
                              <a:lumMod val="75000"/>
                              <a:lumOff val="25000"/>
                            </a:schemeClr>
                          </a:solidFill>
                          <a:latin typeface="Arial" panose="020B0604020202020204" pitchFamily="34" charset="0"/>
                          <a:cs typeface="Arial" panose="020B0604020202020204" pitchFamily="34" charset="0"/>
                        </a:rPr>
                        <a:t>&lt;0,001</a:t>
                      </a:r>
                      <a:endParaRPr lang="fr-FR" sz="700" b="0" baseline="3000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tc>
                <a:tc hMerge="1">
                  <a:txBody>
                    <a:bodyPr/>
                    <a:lstStyle/>
                    <a:p>
                      <a:endParaRPr lang="fr-FR" dirty="0">
                        <a:solidFill>
                          <a:srgbClr val="1F497D"/>
                        </a:solidFill>
                      </a:endParaRPr>
                    </a:p>
                  </a:txBody>
                  <a:tcPr>
                    <a:solidFill>
                      <a:schemeClr val="bg1"/>
                    </a:solidFill>
                  </a:tcPr>
                </a:tc>
                <a:extLst>
                  <a:ext uri="{0D108BD9-81ED-4DB2-BD59-A6C34878D82A}">
                    <a16:rowId xmlns:a16="http://schemas.microsoft.com/office/drawing/2014/main" val="2408100473"/>
                  </a:ext>
                </a:extLst>
              </a:tr>
            </a:tbl>
          </a:graphicData>
        </a:graphic>
      </p:graphicFrame>
      <p:grpSp>
        <p:nvGrpSpPr>
          <p:cNvPr id="31" name="Groupe 30">
            <a:extLst>
              <a:ext uri="{FF2B5EF4-FFF2-40B4-BE49-F238E27FC236}">
                <a16:creationId xmlns:a16="http://schemas.microsoft.com/office/drawing/2014/main" id="{69331B13-BABC-4F36-A4A1-F77DC71BAB4C}"/>
              </a:ext>
            </a:extLst>
          </p:cNvPr>
          <p:cNvGrpSpPr/>
          <p:nvPr/>
        </p:nvGrpSpPr>
        <p:grpSpPr>
          <a:xfrm>
            <a:off x="1245262" y="2044093"/>
            <a:ext cx="2861225" cy="1614381"/>
            <a:chOff x="152400" y="2062163"/>
            <a:chExt cx="3852863" cy="1469231"/>
          </a:xfrm>
        </p:grpSpPr>
        <p:sp>
          <p:nvSpPr>
            <p:cNvPr id="4" name="Forme libre : forme 3">
              <a:extLst>
                <a:ext uri="{FF2B5EF4-FFF2-40B4-BE49-F238E27FC236}">
                  <a16:creationId xmlns:a16="http://schemas.microsoft.com/office/drawing/2014/main" id="{0B9A7ACA-8B1A-429A-897C-DFAB286051F7}"/>
                </a:ext>
              </a:extLst>
            </p:cNvPr>
            <p:cNvSpPr/>
            <p:nvPr/>
          </p:nvSpPr>
          <p:spPr>
            <a:xfrm>
              <a:off x="154781" y="2062163"/>
              <a:ext cx="3590925" cy="1469231"/>
            </a:xfrm>
            <a:custGeom>
              <a:avLst/>
              <a:gdLst>
                <a:gd name="connsiteX0" fmla="*/ 0 w 3590925"/>
                <a:gd name="connsiteY0" fmla="*/ 0 h 1469231"/>
                <a:gd name="connsiteX1" fmla="*/ 0 w 3590925"/>
                <a:gd name="connsiteY1" fmla="*/ 0 h 1469231"/>
                <a:gd name="connsiteX2" fmla="*/ 42863 w 3590925"/>
                <a:gd name="connsiteY2" fmla="*/ 2381 h 1469231"/>
                <a:gd name="connsiteX3" fmla="*/ 85725 w 3590925"/>
                <a:gd name="connsiteY3" fmla="*/ 9525 h 1469231"/>
                <a:gd name="connsiteX4" fmla="*/ 100013 w 3590925"/>
                <a:gd name="connsiteY4" fmla="*/ 14287 h 1469231"/>
                <a:gd name="connsiteX5" fmla="*/ 109538 w 3590925"/>
                <a:gd name="connsiteY5" fmla="*/ 19050 h 1469231"/>
                <a:gd name="connsiteX6" fmla="*/ 130969 w 3590925"/>
                <a:gd name="connsiteY6" fmla="*/ 30956 h 1469231"/>
                <a:gd name="connsiteX7" fmla="*/ 150019 w 3590925"/>
                <a:gd name="connsiteY7" fmla="*/ 47625 h 1469231"/>
                <a:gd name="connsiteX8" fmla="*/ 157163 w 3590925"/>
                <a:gd name="connsiteY8" fmla="*/ 52387 h 1469231"/>
                <a:gd name="connsiteX9" fmla="*/ 161925 w 3590925"/>
                <a:gd name="connsiteY9" fmla="*/ 59531 h 1469231"/>
                <a:gd name="connsiteX10" fmla="*/ 176213 w 3590925"/>
                <a:gd name="connsiteY10" fmla="*/ 64293 h 1469231"/>
                <a:gd name="connsiteX11" fmla="*/ 185738 w 3590925"/>
                <a:gd name="connsiteY11" fmla="*/ 73818 h 1469231"/>
                <a:gd name="connsiteX12" fmla="*/ 197644 w 3590925"/>
                <a:gd name="connsiteY12" fmla="*/ 83343 h 1469231"/>
                <a:gd name="connsiteX13" fmla="*/ 207169 w 3590925"/>
                <a:gd name="connsiteY13" fmla="*/ 95250 h 1469231"/>
                <a:gd name="connsiteX14" fmla="*/ 216694 w 3590925"/>
                <a:gd name="connsiteY14" fmla="*/ 104775 h 1469231"/>
                <a:gd name="connsiteX15" fmla="*/ 223838 w 3590925"/>
                <a:gd name="connsiteY15" fmla="*/ 111918 h 1469231"/>
                <a:gd name="connsiteX16" fmla="*/ 228600 w 3590925"/>
                <a:gd name="connsiteY16" fmla="*/ 119062 h 1469231"/>
                <a:gd name="connsiteX17" fmla="*/ 235744 w 3590925"/>
                <a:gd name="connsiteY17" fmla="*/ 123825 h 1469231"/>
                <a:gd name="connsiteX18" fmla="*/ 245269 w 3590925"/>
                <a:gd name="connsiteY18" fmla="*/ 135731 h 1469231"/>
                <a:gd name="connsiteX19" fmla="*/ 247650 w 3590925"/>
                <a:gd name="connsiteY19" fmla="*/ 142875 h 1469231"/>
                <a:gd name="connsiteX20" fmla="*/ 254794 w 3590925"/>
                <a:gd name="connsiteY20" fmla="*/ 150018 h 1469231"/>
                <a:gd name="connsiteX21" fmla="*/ 264319 w 3590925"/>
                <a:gd name="connsiteY21" fmla="*/ 164306 h 1469231"/>
                <a:gd name="connsiteX22" fmla="*/ 269082 w 3590925"/>
                <a:gd name="connsiteY22" fmla="*/ 171450 h 1469231"/>
                <a:gd name="connsiteX23" fmla="*/ 292894 w 3590925"/>
                <a:gd name="connsiteY23" fmla="*/ 207168 h 1469231"/>
                <a:gd name="connsiteX24" fmla="*/ 302419 w 3590925"/>
                <a:gd name="connsiteY24" fmla="*/ 221456 h 1469231"/>
                <a:gd name="connsiteX25" fmla="*/ 307182 w 3590925"/>
                <a:gd name="connsiteY25" fmla="*/ 228600 h 1469231"/>
                <a:gd name="connsiteX26" fmla="*/ 314325 w 3590925"/>
                <a:gd name="connsiteY26" fmla="*/ 233362 h 1469231"/>
                <a:gd name="connsiteX27" fmla="*/ 323850 w 3590925"/>
                <a:gd name="connsiteY27" fmla="*/ 247650 h 1469231"/>
                <a:gd name="connsiteX28" fmla="*/ 333375 w 3590925"/>
                <a:gd name="connsiteY28" fmla="*/ 261937 h 1469231"/>
                <a:gd name="connsiteX29" fmla="*/ 338138 w 3590925"/>
                <a:gd name="connsiteY29" fmla="*/ 269081 h 1469231"/>
                <a:gd name="connsiteX30" fmla="*/ 342900 w 3590925"/>
                <a:gd name="connsiteY30" fmla="*/ 276225 h 1469231"/>
                <a:gd name="connsiteX31" fmla="*/ 347663 w 3590925"/>
                <a:gd name="connsiteY31" fmla="*/ 290512 h 1469231"/>
                <a:gd name="connsiteX32" fmla="*/ 352425 w 3590925"/>
                <a:gd name="connsiteY32" fmla="*/ 297656 h 1469231"/>
                <a:gd name="connsiteX33" fmla="*/ 357188 w 3590925"/>
                <a:gd name="connsiteY33" fmla="*/ 311943 h 1469231"/>
                <a:gd name="connsiteX34" fmla="*/ 361950 w 3590925"/>
                <a:gd name="connsiteY34" fmla="*/ 319087 h 1469231"/>
                <a:gd name="connsiteX35" fmla="*/ 366713 w 3590925"/>
                <a:gd name="connsiteY35" fmla="*/ 333375 h 1469231"/>
                <a:gd name="connsiteX36" fmla="*/ 371475 w 3590925"/>
                <a:gd name="connsiteY36" fmla="*/ 340518 h 1469231"/>
                <a:gd name="connsiteX37" fmla="*/ 373857 w 3590925"/>
                <a:gd name="connsiteY37" fmla="*/ 347662 h 1469231"/>
                <a:gd name="connsiteX38" fmla="*/ 381000 w 3590925"/>
                <a:gd name="connsiteY38" fmla="*/ 352425 h 1469231"/>
                <a:gd name="connsiteX39" fmla="*/ 392907 w 3590925"/>
                <a:gd name="connsiteY39" fmla="*/ 371475 h 1469231"/>
                <a:gd name="connsiteX40" fmla="*/ 409575 w 3590925"/>
                <a:gd name="connsiteY40" fmla="*/ 390525 h 1469231"/>
                <a:gd name="connsiteX41" fmla="*/ 423863 w 3590925"/>
                <a:gd name="connsiteY41" fmla="*/ 400050 h 1469231"/>
                <a:gd name="connsiteX42" fmla="*/ 433388 w 3590925"/>
                <a:gd name="connsiteY42" fmla="*/ 409575 h 1469231"/>
                <a:gd name="connsiteX43" fmla="*/ 440532 w 3590925"/>
                <a:gd name="connsiteY43" fmla="*/ 419100 h 1469231"/>
                <a:gd name="connsiteX44" fmla="*/ 450057 w 3590925"/>
                <a:gd name="connsiteY44" fmla="*/ 426243 h 1469231"/>
                <a:gd name="connsiteX45" fmla="*/ 459582 w 3590925"/>
                <a:gd name="connsiteY45" fmla="*/ 440531 h 1469231"/>
                <a:gd name="connsiteX46" fmla="*/ 471488 w 3590925"/>
                <a:gd name="connsiteY46" fmla="*/ 454818 h 1469231"/>
                <a:gd name="connsiteX47" fmla="*/ 478632 w 3590925"/>
                <a:gd name="connsiteY47" fmla="*/ 478631 h 1469231"/>
                <a:gd name="connsiteX48" fmla="*/ 481013 w 3590925"/>
                <a:gd name="connsiteY48" fmla="*/ 485775 h 1469231"/>
                <a:gd name="connsiteX49" fmla="*/ 483394 w 3590925"/>
                <a:gd name="connsiteY49" fmla="*/ 492918 h 1469231"/>
                <a:gd name="connsiteX50" fmla="*/ 490538 w 3590925"/>
                <a:gd name="connsiteY50" fmla="*/ 516731 h 1469231"/>
                <a:gd name="connsiteX51" fmla="*/ 495300 w 3590925"/>
                <a:gd name="connsiteY51" fmla="*/ 531018 h 1469231"/>
                <a:gd name="connsiteX52" fmla="*/ 500063 w 3590925"/>
                <a:gd name="connsiteY52" fmla="*/ 538162 h 1469231"/>
                <a:gd name="connsiteX53" fmla="*/ 504825 w 3590925"/>
                <a:gd name="connsiteY53" fmla="*/ 554831 h 1469231"/>
                <a:gd name="connsiteX54" fmla="*/ 511969 w 3590925"/>
                <a:gd name="connsiteY54" fmla="*/ 559593 h 1469231"/>
                <a:gd name="connsiteX55" fmla="*/ 516732 w 3590925"/>
                <a:gd name="connsiteY55" fmla="*/ 566737 h 1469231"/>
                <a:gd name="connsiteX56" fmla="*/ 531019 w 3590925"/>
                <a:gd name="connsiteY56" fmla="*/ 576262 h 1469231"/>
                <a:gd name="connsiteX57" fmla="*/ 545307 w 3590925"/>
                <a:gd name="connsiteY57" fmla="*/ 583406 h 1469231"/>
                <a:gd name="connsiteX58" fmla="*/ 559594 w 3590925"/>
                <a:gd name="connsiteY58" fmla="*/ 592931 h 1469231"/>
                <a:gd name="connsiteX59" fmla="*/ 569119 w 3590925"/>
                <a:gd name="connsiteY59" fmla="*/ 604837 h 1469231"/>
                <a:gd name="connsiteX60" fmla="*/ 573882 w 3590925"/>
                <a:gd name="connsiteY60" fmla="*/ 619125 h 1469231"/>
                <a:gd name="connsiteX61" fmla="*/ 581025 w 3590925"/>
                <a:gd name="connsiteY61" fmla="*/ 633412 h 1469231"/>
                <a:gd name="connsiteX62" fmla="*/ 588169 w 3590925"/>
                <a:gd name="connsiteY62" fmla="*/ 638175 h 1469231"/>
                <a:gd name="connsiteX63" fmla="*/ 597694 w 3590925"/>
                <a:gd name="connsiteY63" fmla="*/ 647700 h 1469231"/>
                <a:gd name="connsiteX64" fmla="*/ 602457 w 3590925"/>
                <a:gd name="connsiteY64" fmla="*/ 654843 h 1469231"/>
                <a:gd name="connsiteX65" fmla="*/ 619125 w 3590925"/>
                <a:gd name="connsiteY65" fmla="*/ 659606 h 1469231"/>
                <a:gd name="connsiteX66" fmla="*/ 633413 w 3590925"/>
                <a:gd name="connsiteY66" fmla="*/ 664368 h 1469231"/>
                <a:gd name="connsiteX67" fmla="*/ 640557 w 3590925"/>
                <a:gd name="connsiteY67" fmla="*/ 666750 h 1469231"/>
                <a:gd name="connsiteX68" fmla="*/ 647700 w 3590925"/>
                <a:gd name="connsiteY68" fmla="*/ 671512 h 1469231"/>
                <a:gd name="connsiteX69" fmla="*/ 666750 w 3590925"/>
                <a:gd name="connsiteY69" fmla="*/ 700087 h 1469231"/>
                <a:gd name="connsiteX70" fmla="*/ 671513 w 3590925"/>
                <a:gd name="connsiteY70" fmla="*/ 707231 h 1469231"/>
                <a:gd name="connsiteX71" fmla="*/ 685800 w 3590925"/>
                <a:gd name="connsiteY71" fmla="*/ 716756 h 1469231"/>
                <a:gd name="connsiteX72" fmla="*/ 690563 w 3590925"/>
                <a:gd name="connsiteY72" fmla="*/ 723900 h 1469231"/>
                <a:gd name="connsiteX73" fmla="*/ 697707 w 3590925"/>
                <a:gd name="connsiteY73" fmla="*/ 726281 h 1469231"/>
                <a:gd name="connsiteX74" fmla="*/ 704850 w 3590925"/>
                <a:gd name="connsiteY74" fmla="*/ 731043 h 1469231"/>
                <a:gd name="connsiteX75" fmla="*/ 711994 w 3590925"/>
                <a:gd name="connsiteY75" fmla="*/ 733425 h 1469231"/>
                <a:gd name="connsiteX76" fmla="*/ 726282 w 3590925"/>
                <a:gd name="connsiteY76" fmla="*/ 742950 h 1469231"/>
                <a:gd name="connsiteX77" fmla="*/ 733425 w 3590925"/>
                <a:gd name="connsiteY77" fmla="*/ 747712 h 1469231"/>
                <a:gd name="connsiteX78" fmla="*/ 740569 w 3590925"/>
                <a:gd name="connsiteY78" fmla="*/ 754856 h 1469231"/>
                <a:gd name="connsiteX79" fmla="*/ 754857 w 3590925"/>
                <a:gd name="connsiteY79" fmla="*/ 764381 h 1469231"/>
                <a:gd name="connsiteX80" fmla="*/ 766763 w 3590925"/>
                <a:gd name="connsiteY80" fmla="*/ 776287 h 1469231"/>
                <a:gd name="connsiteX81" fmla="*/ 771525 w 3590925"/>
                <a:gd name="connsiteY81" fmla="*/ 783431 h 1469231"/>
                <a:gd name="connsiteX82" fmla="*/ 785813 w 3590925"/>
                <a:gd name="connsiteY82" fmla="*/ 795337 h 1469231"/>
                <a:gd name="connsiteX83" fmla="*/ 790575 w 3590925"/>
                <a:gd name="connsiteY83" fmla="*/ 802481 h 1469231"/>
                <a:gd name="connsiteX84" fmla="*/ 797719 w 3590925"/>
                <a:gd name="connsiteY84" fmla="*/ 804862 h 1469231"/>
                <a:gd name="connsiteX85" fmla="*/ 814388 w 3590925"/>
                <a:gd name="connsiteY85" fmla="*/ 821531 h 1469231"/>
                <a:gd name="connsiteX86" fmla="*/ 823913 w 3590925"/>
                <a:gd name="connsiteY86" fmla="*/ 833437 h 1469231"/>
                <a:gd name="connsiteX87" fmla="*/ 828675 w 3590925"/>
                <a:gd name="connsiteY87" fmla="*/ 840581 h 1469231"/>
                <a:gd name="connsiteX88" fmla="*/ 842963 w 3590925"/>
                <a:gd name="connsiteY88" fmla="*/ 850106 h 1469231"/>
                <a:gd name="connsiteX89" fmla="*/ 850107 w 3590925"/>
                <a:gd name="connsiteY89" fmla="*/ 854868 h 1469231"/>
                <a:gd name="connsiteX90" fmla="*/ 857250 w 3590925"/>
                <a:gd name="connsiteY90" fmla="*/ 859631 h 1469231"/>
                <a:gd name="connsiteX91" fmla="*/ 864394 w 3590925"/>
                <a:gd name="connsiteY91" fmla="*/ 862012 h 1469231"/>
                <a:gd name="connsiteX92" fmla="*/ 878682 w 3590925"/>
                <a:gd name="connsiteY92" fmla="*/ 869156 h 1469231"/>
                <a:gd name="connsiteX93" fmla="*/ 892969 w 3590925"/>
                <a:gd name="connsiteY93" fmla="*/ 876300 h 1469231"/>
                <a:gd name="connsiteX94" fmla="*/ 897732 w 3590925"/>
                <a:gd name="connsiteY94" fmla="*/ 883443 h 1469231"/>
                <a:gd name="connsiteX95" fmla="*/ 904875 w 3590925"/>
                <a:gd name="connsiteY95" fmla="*/ 897731 h 1469231"/>
                <a:gd name="connsiteX96" fmla="*/ 912019 w 3590925"/>
                <a:gd name="connsiteY96" fmla="*/ 900112 h 1469231"/>
                <a:gd name="connsiteX97" fmla="*/ 916782 w 3590925"/>
                <a:gd name="connsiteY97" fmla="*/ 907256 h 1469231"/>
                <a:gd name="connsiteX98" fmla="*/ 945357 w 3590925"/>
                <a:gd name="connsiteY98" fmla="*/ 914400 h 1469231"/>
                <a:gd name="connsiteX99" fmla="*/ 952500 w 3590925"/>
                <a:gd name="connsiteY99" fmla="*/ 916781 h 1469231"/>
                <a:gd name="connsiteX100" fmla="*/ 962025 w 3590925"/>
                <a:gd name="connsiteY100" fmla="*/ 919162 h 1469231"/>
                <a:gd name="connsiteX101" fmla="*/ 985838 w 3590925"/>
                <a:gd name="connsiteY101" fmla="*/ 933450 h 1469231"/>
                <a:gd name="connsiteX102" fmla="*/ 992982 w 3590925"/>
                <a:gd name="connsiteY102" fmla="*/ 940593 h 1469231"/>
                <a:gd name="connsiteX103" fmla="*/ 997744 w 3590925"/>
                <a:gd name="connsiteY103" fmla="*/ 947737 h 1469231"/>
                <a:gd name="connsiteX104" fmla="*/ 1007269 w 3590925"/>
                <a:gd name="connsiteY104" fmla="*/ 952500 h 1469231"/>
                <a:gd name="connsiteX105" fmla="*/ 1023938 w 3590925"/>
                <a:gd name="connsiteY105" fmla="*/ 962025 h 1469231"/>
                <a:gd name="connsiteX106" fmla="*/ 1035844 w 3590925"/>
                <a:gd name="connsiteY106" fmla="*/ 969168 h 1469231"/>
                <a:gd name="connsiteX107" fmla="*/ 1059657 w 3590925"/>
                <a:gd name="connsiteY107" fmla="*/ 976312 h 1469231"/>
                <a:gd name="connsiteX108" fmla="*/ 1081088 w 3590925"/>
                <a:gd name="connsiteY108" fmla="*/ 981075 h 1469231"/>
                <a:gd name="connsiteX109" fmla="*/ 1085850 w 3590925"/>
                <a:gd name="connsiteY109" fmla="*/ 988218 h 1469231"/>
                <a:gd name="connsiteX110" fmla="*/ 1092994 w 3590925"/>
                <a:gd name="connsiteY110" fmla="*/ 990600 h 1469231"/>
                <a:gd name="connsiteX111" fmla="*/ 1095375 w 3590925"/>
                <a:gd name="connsiteY111" fmla="*/ 997743 h 1469231"/>
                <a:gd name="connsiteX112" fmla="*/ 1107282 w 3590925"/>
                <a:gd name="connsiteY112" fmla="*/ 1009650 h 1469231"/>
                <a:gd name="connsiteX113" fmla="*/ 1109663 w 3590925"/>
                <a:gd name="connsiteY113" fmla="*/ 1016793 h 1469231"/>
                <a:gd name="connsiteX114" fmla="*/ 1116807 w 3590925"/>
                <a:gd name="connsiteY114" fmla="*/ 1019175 h 1469231"/>
                <a:gd name="connsiteX115" fmla="*/ 1126332 w 3590925"/>
                <a:gd name="connsiteY115" fmla="*/ 1026318 h 1469231"/>
                <a:gd name="connsiteX116" fmla="*/ 1133475 w 3590925"/>
                <a:gd name="connsiteY116" fmla="*/ 1028700 h 1469231"/>
                <a:gd name="connsiteX117" fmla="*/ 1147763 w 3590925"/>
                <a:gd name="connsiteY117" fmla="*/ 1035843 h 1469231"/>
                <a:gd name="connsiteX118" fmla="*/ 1154907 w 3590925"/>
                <a:gd name="connsiteY118" fmla="*/ 1040606 h 1469231"/>
                <a:gd name="connsiteX119" fmla="*/ 1157288 w 3590925"/>
                <a:gd name="connsiteY119" fmla="*/ 1047750 h 1469231"/>
                <a:gd name="connsiteX120" fmla="*/ 1164432 w 3590925"/>
                <a:gd name="connsiteY120" fmla="*/ 1054893 h 1469231"/>
                <a:gd name="connsiteX121" fmla="*/ 1169194 w 3590925"/>
                <a:gd name="connsiteY121" fmla="*/ 1062037 h 1469231"/>
                <a:gd name="connsiteX122" fmla="*/ 1176338 w 3590925"/>
                <a:gd name="connsiteY122" fmla="*/ 1066800 h 1469231"/>
                <a:gd name="connsiteX123" fmla="*/ 1185863 w 3590925"/>
                <a:gd name="connsiteY123" fmla="*/ 1076325 h 1469231"/>
                <a:gd name="connsiteX124" fmla="*/ 1290638 w 3590925"/>
                <a:gd name="connsiteY124" fmla="*/ 1076325 h 1469231"/>
                <a:gd name="connsiteX125" fmla="*/ 1319213 w 3590925"/>
                <a:gd name="connsiteY125" fmla="*/ 1114425 h 1469231"/>
                <a:gd name="connsiteX126" fmla="*/ 1376363 w 3590925"/>
                <a:gd name="connsiteY126" fmla="*/ 1114425 h 1469231"/>
                <a:gd name="connsiteX127" fmla="*/ 1419225 w 3590925"/>
                <a:gd name="connsiteY127" fmla="*/ 1164431 h 1469231"/>
                <a:gd name="connsiteX128" fmla="*/ 1450182 w 3590925"/>
                <a:gd name="connsiteY128" fmla="*/ 1183481 h 1469231"/>
                <a:gd name="connsiteX129" fmla="*/ 1457325 w 3590925"/>
                <a:gd name="connsiteY129" fmla="*/ 1185862 h 1469231"/>
                <a:gd name="connsiteX130" fmla="*/ 1464469 w 3590925"/>
                <a:gd name="connsiteY130" fmla="*/ 1193006 h 1469231"/>
                <a:gd name="connsiteX131" fmla="*/ 1471613 w 3590925"/>
                <a:gd name="connsiteY131" fmla="*/ 1195387 h 1469231"/>
                <a:gd name="connsiteX132" fmla="*/ 1483519 w 3590925"/>
                <a:gd name="connsiteY132" fmla="*/ 1204912 h 1469231"/>
                <a:gd name="connsiteX133" fmla="*/ 1493044 w 3590925"/>
                <a:gd name="connsiteY133" fmla="*/ 1214437 h 1469231"/>
                <a:gd name="connsiteX134" fmla="*/ 1507332 w 3590925"/>
                <a:gd name="connsiteY134" fmla="*/ 1223962 h 1469231"/>
                <a:gd name="connsiteX135" fmla="*/ 1581150 w 3590925"/>
                <a:gd name="connsiteY135" fmla="*/ 1223962 h 1469231"/>
                <a:gd name="connsiteX136" fmla="*/ 1621632 w 3590925"/>
                <a:gd name="connsiteY136" fmla="*/ 1257300 h 1469231"/>
                <a:gd name="connsiteX137" fmla="*/ 1638300 w 3590925"/>
                <a:gd name="connsiteY137" fmla="*/ 1273968 h 1469231"/>
                <a:gd name="connsiteX138" fmla="*/ 1645444 w 3590925"/>
                <a:gd name="connsiteY138" fmla="*/ 1276350 h 1469231"/>
                <a:gd name="connsiteX139" fmla="*/ 1652588 w 3590925"/>
                <a:gd name="connsiteY139" fmla="*/ 1283493 h 1469231"/>
                <a:gd name="connsiteX140" fmla="*/ 1666875 w 3590925"/>
                <a:gd name="connsiteY140" fmla="*/ 1288256 h 1469231"/>
                <a:gd name="connsiteX141" fmla="*/ 1674019 w 3590925"/>
                <a:gd name="connsiteY141" fmla="*/ 1290637 h 1469231"/>
                <a:gd name="connsiteX142" fmla="*/ 1693069 w 3590925"/>
                <a:gd name="connsiteY142" fmla="*/ 1295400 h 1469231"/>
                <a:gd name="connsiteX143" fmla="*/ 1700213 w 3590925"/>
                <a:gd name="connsiteY143" fmla="*/ 1297781 h 1469231"/>
                <a:gd name="connsiteX144" fmla="*/ 1714500 w 3590925"/>
                <a:gd name="connsiteY144" fmla="*/ 1300162 h 1469231"/>
                <a:gd name="connsiteX145" fmla="*/ 1721644 w 3590925"/>
                <a:gd name="connsiteY145" fmla="*/ 1302543 h 1469231"/>
                <a:gd name="connsiteX146" fmla="*/ 1731169 w 3590925"/>
                <a:gd name="connsiteY146" fmla="*/ 1304925 h 1469231"/>
                <a:gd name="connsiteX147" fmla="*/ 1738313 w 3590925"/>
                <a:gd name="connsiteY147" fmla="*/ 1307306 h 1469231"/>
                <a:gd name="connsiteX148" fmla="*/ 1764507 w 3590925"/>
                <a:gd name="connsiteY148" fmla="*/ 1312068 h 1469231"/>
                <a:gd name="connsiteX149" fmla="*/ 1771650 w 3590925"/>
                <a:gd name="connsiteY149" fmla="*/ 1312068 h 1469231"/>
                <a:gd name="connsiteX150" fmla="*/ 1838325 w 3590925"/>
                <a:gd name="connsiteY150" fmla="*/ 1326356 h 1469231"/>
                <a:gd name="connsiteX151" fmla="*/ 1907382 w 3590925"/>
                <a:gd name="connsiteY151" fmla="*/ 1331118 h 1469231"/>
                <a:gd name="connsiteX152" fmla="*/ 1988344 w 3590925"/>
                <a:gd name="connsiteY152" fmla="*/ 1347787 h 1469231"/>
                <a:gd name="connsiteX153" fmla="*/ 2083594 w 3590925"/>
                <a:gd name="connsiteY153" fmla="*/ 1362075 h 1469231"/>
                <a:gd name="connsiteX154" fmla="*/ 2143125 w 3590925"/>
                <a:gd name="connsiteY154" fmla="*/ 1366837 h 1469231"/>
                <a:gd name="connsiteX155" fmla="*/ 2224088 w 3590925"/>
                <a:gd name="connsiteY155" fmla="*/ 1366837 h 1469231"/>
                <a:gd name="connsiteX156" fmla="*/ 2224088 w 3590925"/>
                <a:gd name="connsiteY156" fmla="*/ 1385887 h 1469231"/>
                <a:gd name="connsiteX157" fmla="*/ 2514600 w 3590925"/>
                <a:gd name="connsiteY157" fmla="*/ 1385887 h 1469231"/>
                <a:gd name="connsiteX158" fmla="*/ 2514600 w 3590925"/>
                <a:gd name="connsiteY158" fmla="*/ 1404937 h 1469231"/>
                <a:gd name="connsiteX159" fmla="*/ 2767013 w 3590925"/>
                <a:gd name="connsiteY159" fmla="*/ 1404937 h 1469231"/>
                <a:gd name="connsiteX160" fmla="*/ 2767013 w 3590925"/>
                <a:gd name="connsiteY160" fmla="*/ 1445418 h 1469231"/>
                <a:gd name="connsiteX161" fmla="*/ 2959894 w 3590925"/>
                <a:gd name="connsiteY161" fmla="*/ 1445418 h 1469231"/>
                <a:gd name="connsiteX162" fmla="*/ 2959894 w 3590925"/>
                <a:gd name="connsiteY162" fmla="*/ 1469231 h 1469231"/>
                <a:gd name="connsiteX163" fmla="*/ 3590925 w 3590925"/>
                <a:gd name="connsiteY163" fmla="*/ 1469231 h 146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3590925" h="1469231">
                  <a:moveTo>
                    <a:pt x="0" y="0"/>
                  </a:moveTo>
                  <a:lnTo>
                    <a:pt x="0" y="0"/>
                  </a:lnTo>
                  <a:lnTo>
                    <a:pt x="42863" y="2381"/>
                  </a:lnTo>
                  <a:cubicBezTo>
                    <a:pt x="59499" y="3569"/>
                    <a:pt x="70169" y="4340"/>
                    <a:pt x="85725" y="9525"/>
                  </a:cubicBezTo>
                  <a:cubicBezTo>
                    <a:pt x="90488" y="11112"/>
                    <a:pt x="95523" y="12042"/>
                    <a:pt x="100013" y="14287"/>
                  </a:cubicBezTo>
                  <a:cubicBezTo>
                    <a:pt x="103188" y="15875"/>
                    <a:pt x="106494" y="17224"/>
                    <a:pt x="109538" y="19050"/>
                  </a:cubicBezTo>
                  <a:cubicBezTo>
                    <a:pt x="130006" y="31331"/>
                    <a:pt x="116600" y="26167"/>
                    <a:pt x="130969" y="30956"/>
                  </a:cubicBezTo>
                  <a:cubicBezTo>
                    <a:pt x="138907" y="42862"/>
                    <a:pt x="133351" y="36514"/>
                    <a:pt x="150019" y="47625"/>
                  </a:cubicBezTo>
                  <a:lnTo>
                    <a:pt x="157163" y="52387"/>
                  </a:lnTo>
                  <a:cubicBezTo>
                    <a:pt x="158750" y="54768"/>
                    <a:pt x="159498" y="58014"/>
                    <a:pt x="161925" y="59531"/>
                  </a:cubicBezTo>
                  <a:cubicBezTo>
                    <a:pt x="166182" y="62192"/>
                    <a:pt x="176213" y="64293"/>
                    <a:pt x="176213" y="64293"/>
                  </a:cubicBezTo>
                  <a:cubicBezTo>
                    <a:pt x="181408" y="79880"/>
                    <a:pt x="174192" y="64581"/>
                    <a:pt x="185738" y="73818"/>
                  </a:cubicBezTo>
                  <a:cubicBezTo>
                    <a:pt x="201125" y="86128"/>
                    <a:pt x="179687" y="77358"/>
                    <a:pt x="197644" y="83343"/>
                  </a:cubicBezTo>
                  <a:cubicBezTo>
                    <a:pt x="203628" y="101297"/>
                    <a:pt x="194860" y="79864"/>
                    <a:pt x="207169" y="95250"/>
                  </a:cubicBezTo>
                  <a:cubicBezTo>
                    <a:pt x="216406" y="106796"/>
                    <a:pt x="201106" y="99578"/>
                    <a:pt x="216694" y="104775"/>
                  </a:cubicBezTo>
                  <a:cubicBezTo>
                    <a:pt x="219075" y="107156"/>
                    <a:pt x="221682" y="109331"/>
                    <a:pt x="223838" y="111918"/>
                  </a:cubicBezTo>
                  <a:cubicBezTo>
                    <a:pt x="225670" y="114117"/>
                    <a:pt x="226576" y="117038"/>
                    <a:pt x="228600" y="119062"/>
                  </a:cubicBezTo>
                  <a:cubicBezTo>
                    <a:pt x="230624" y="121086"/>
                    <a:pt x="233363" y="122237"/>
                    <a:pt x="235744" y="123825"/>
                  </a:cubicBezTo>
                  <a:cubicBezTo>
                    <a:pt x="241729" y="141780"/>
                    <a:pt x="232959" y="120343"/>
                    <a:pt x="245269" y="135731"/>
                  </a:cubicBezTo>
                  <a:cubicBezTo>
                    <a:pt x="246837" y="137691"/>
                    <a:pt x="246258" y="140786"/>
                    <a:pt x="247650" y="142875"/>
                  </a:cubicBezTo>
                  <a:cubicBezTo>
                    <a:pt x="249518" y="145677"/>
                    <a:pt x="252727" y="147360"/>
                    <a:pt x="254794" y="150018"/>
                  </a:cubicBezTo>
                  <a:cubicBezTo>
                    <a:pt x="258308" y="154536"/>
                    <a:pt x="261144" y="159543"/>
                    <a:pt x="264319" y="164306"/>
                  </a:cubicBezTo>
                  <a:lnTo>
                    <a:pt x="269082" y="171450"/>
                  </a:lnTo>
                  <a:lnTo>
                    <a:pt x="292894" y="207168"/>
                  </a:lnTo>
                  <a:lnTo>
                    <a:pt x="302419" y="221456"/>
                  </a:lnTo>
                  <a:cubicBezTo>
                    <a:pt x="304007" y="223837"/>
                    <a:pt x="304801" y="227012"/>
                    <a:pt x="307182" y="228600"/>
                  </a:cubicBezTo>
                  <a:lnTo>
                    <a:pt x="314325" y="233362"/>
                  </a:lnTo>
                  <a:cubicBezTo>
                    <a:pt x="318880" y="247024"/>
                    <a:pt x="313446" y="234272"/>
                    <a:pt x="323850" y="247650"/>
                  </a:cubicBezTo>
                  <a:cubicBezTo>
                    <a:pt x="327364" y="252168"/>
                    <a:pt x="330200" y="257175"/>
                    <a:pt x="333375" y="261937"/>
                  </a:cubicBezTo>
                  <a:lnTo>
                    <a:pt x="338138" y="269081"/>
                  </a:lnTo>
                  <a:cubicBezTo>
                    <a:pt x="339725" y="271462"/>
                    <a:pt x="341995" y="273510"/>
                    <a:pt x="342900" y="276225"/>
                  </a:cubicBezTo>
                  <a:cubicBezTo>
                    <a:pt x="344488" y="280987"/>
                    <a:pt x="344879" y="286335"/>
                    <a:pt x="347663" y="290512"/>
                  </a:cubicBezTo>
                  <a:cubicBezTo>
                    <a:pt x="349250" y="292893"/>
                    <a:pt x="351263" y="295041"/>
                    <a:pt x="352425" y="297656"/>
                  </a:cubicBezTo>
                  <a:cubicBezTo>
                    <a:pt x="354464" y="302243"/>
                    <a:pt x="354404" y="307766"/>
                    <a:pt x="357188" y="311943"/>
                  </a:cubicBezTo>
                  <a:cubicBezTo>
                    <a:pt x="358775" y="314324"/>
                    <a:pt x="360788" y="316472"/>
                    <a:pt x="361950" y="319087"/>
                  </a:cubicBezTo>
                  <a:cubicBezTo>
                    <a:pt x="363989" y="323675"/>
                    <a:pt x="363928" y="329198"/>
                    <a:pt x="366713" y="333375"/>
                  </a:cubicBezTo>
                  <a:cubicBezTo>
                    <a:pt x="368300" y="335756"/>
                    <a:pt x="370195" y="337959"/>
                    <a:pt x="371475" y="340518"/>
                  </a:cubicBezTo>
                  <a:cubicBezTo>
                    <a:pt x="372598" y="342763"/>
                    <a:pt x="372289" y="345702"/>
                    <a:pt x="373857" y="347662"/>
                  </a:cubicBezTo>
                  <a:cubicBezTo>
                    <a:pt x="375645" y="349897"/>
                    <a:pt x="378619" y="350837"/>
                    <a:pt x="381000" y="352425"/>
                  </a:cubicBezTo>
                  <a:cubicBezTo>
                    <a:pt x="386668" y="369427"/>
                    <a:pt x="381586" y="363927"/>
                    <a:pt x="392907" y="371475"/>
                  </a:cubicBezTo>
                  <a:cubicBezTo>
                    <a:pt x="409968" y="397066"/>
                    <a:pt x="394696" y="378125"/>
                    <a:pt x="409575" y="390525"/>
                  </a:cubicBezTo>
                  <a:cubicBezTo>
                    <a:pt x="421465" y="400433"/>
                    <a:pt x="411310" y="395864"/>
                    <a:pt x="423863" y="400050"/>
                  </a:cubicBezTo>
                  <a:cubicBezTo>
                    <a:pt x="429235" y="416167"/>
                    <a:pt x="421665" y="399806"/>
                    <a:pt x="433388" y="409575"/>
                  </a:cubicBezTo>
                  <a:cubicBezTo>
                    <a:pt x="436437" y="412116"/>
                    <a:pt x="437726" y="416294"/>
                    <a:pt x="440532" y="419100"/>
                  </a:cubicBezTo>
                  <a:cubicBezTo>
                    <a:pt x="443338" y="421906"/>
                    <a:pt x="446882" y="423862"/>
                    <a:pt x="450057" y="426243"/>
                  </a:cubicBezTo>
                  <a:cubicBezTo>
                    <a:pt x="453232" y="431006"/>
                    <a:pt x="455535" y="436483"/>
                    <a:pt x="459582" y="440531"/>
                  </a:cubicBezTo>
                  <a:cubicBezTo>
                    <a:pt x="468748" y="449699"/>
                    <a:pt x="464857" y="444873"/>
                    <a:pt x="471488" y="454818"/>
                  </a:cubicBezTo>
                  <a:cubicBezTo>
                    <a:pt x="475087" y="469217"/>
                    <a:pt x="472833" y="461233"/>
                    <a:pt x="478632" y="478631"/>
                  </a:cubicBezTo>
                  <a:lnTo>
                    <a:pt x="481013" y="485775"/>
                  </a:lnTo>
                  <a:cubicBezTo>
                    <a:pt x="481807" y="488156"/>
                    <a:pt x="482785" y="490483"/>
                    <a:pt x="483394" y="492918"/>
                  </a:cubicBezTo>
                  <a:cubicBezTo>
                    <a:pt x="486993" y="507317"/>
                    <a:pt x="484739" y="499333"/>
                    <a:pt x="490538" y="516731"/>
                  </a:cubicBezTo>
                  <a:cubicBezTo>
                    <a:pt x="490538" y="516732"/>
                    <a:pt x="495299" y="531017"/>
                    <a:pt x="495300" y="531018"/>
                  </a:cubicBezTo>
                  <a:lnTo>
                    <a:pt x="500063" y="538162"/>
                  </a:lnTo>
                  <a:cubicBezTo>
                    <a:pt x="500218" y="538784"/>
                    <a:pt x="503583" y="553279"/>
                    <a:pt x="504825" y="554831"/>
                  </a:cubicBezTo>
                  <a:cubicBezTo>
                    <a:pt x="506613" y="557066"/>
                    <a:pt x="509588" y="558006"/>
                    <a:pt x="511969" y="559593"/>
                  </a:cubicBezTo>
                  <a:cubicBezTo>
                    <a:pt x="513557" y="561974"/>
                    <a:pt x="514578" y="564852"/>
                    <a:pt x="516732" y="566737"/>
                  </a:cubicBezTo>
                  <a:cubicBezTo>
                    <a:pt x="521039" y="570506"/>
                    <a:pt x="526257" y="573087"/>
                    <a:pt x="531019" y="576262"/>
                  </a:cubicBezTo>
                  <a:cubicBezTo>
                    <a:pt x="540252" y="582418"/>
                    <a:pt x="535447" y="580120"/>
                    <a:pt x="545307" y="583406"/>
                  </a:cubicBezTo>
                  <a:cubicBezTo>
                    <a:pt x="550069" y="586581"/>
                    <a:pt x="557784" y="587501"/>
                    <a:pt x="559594" y="592931"/>
                  </a:cubicBezTo>
                  <a:cubicBezTo>
                    <a:pt x="562880" y="602790"/>
                    <a:pt x="559886" y="598683"/>
                    <a:pt x="569119" y="604837"/>
                  </a:cubicBezTo>
                  <a:lnTo>
                    <a:pt x="573882" y="619125"/>
                  </a:lnTo>
                  <a:cubicBezTo>
                    <a:pt x="575819" y="624934"/>
                    <a:pt x="576410" y="628796"/>
                    <a:pt x="581025" y="633412"/>
                  </a:cubicBezTo>
                  <a:cubicBezTo>
                    <a:pt x="583049" y="635436"/>
                    <a:pt x="585788" y="636587"/>
                    <a:pt x="588169" y="638175"/>
                  </a:cubicBezTo>
                  <a:cubicBezTo>
                    <a:pt x="593363" y="653758"/>
                    <a:pt x="586149" y="638465"/>
                    <a:pt x="597694" y="647700"/>
                  </a:cubicBezTo>
                  <a:cubicBezTo>
                    <a:pt x="599929" y="649488"/>
                    <a:pt x="600222" y="653055"/>
                    <a:pt x="602457" y="654843"/>
                  </a:cubicBezTo>
                  <a:cubicBezTo>
                    <a:pt x="604061" y="656126"/>
                    <a:pt x="618436" y="659399"/>
                    <a:pt x="619125" y="659606"/>
                  </a:cubicBezTo>
                  <a:cubicBezTo>
                    <a:pt x="623934" y="661048"/>
                    <a:pt x="628650" y="662780"/>
                    <a:pt x="633413" y="664368"/>
                  </a:cubicBezTo>
                  <a:cubicBezTo>
                    <a:pt x="635794" y="665162"/>
                    <a:pt x="638468" y="665358"/>
                    <a:pt x="640557" y="666750"/>
                  </a:cubicBezTo>
                  <a:lnTo>
                    <a:pt x="647700" y="671512"/>
                  </a:lnTo>
                  <a:lnTo>
                    <a:pt x="666750" y="700087"/>
                  </a:lnTo>
                  <a:cubicBezTo>
                    <a:pt x="668338" y="702468"/>
                    <a:pt x="669132" y="705643"/>
                    <a:pt x="671513" y="707231"/>
                  </a:cubicBezTo>
                  <a:lnTo>
                    <a:pt x="685800" y="716756"/>
                  </a:lnTo>
                  <a:cubicBezTo>
                    <a:pt x="687388" y="719137"/>
                    <a:pt x="688328" y="722112"/>
                    <a:pt x="690563" y="723900"/>
                  </a:cubicBezTo>
                  <a:cubicBezTo>
                    <a:pt x="692523" y="725468"/>
                    <a:pt x="695462" y="725159"/>
                    <a:pt x="697707" y="726281"/>
                  </a:cubicBezTo>
                  <a:cubicBezTo>
                    <a:pt x="700267" y="727561"/>
                    <a:pt x="702291" y="729763"/>
                    <a:pt x="704850" y="731043"/>
                  </a:cubicBezTo>
                  <a:cubicBezTo>
                    <a:pt x="707095" y="732166"/>
                    <a:pt x="709800" y="732206"/>
                    <a:pt x="711994" y="733425"/>
                  </a:cubicBezTo>
                  <a:cubicBezTo>
                    <a:pt x="716998" y="736205"/>
                    <a:pt x="721519" y="739775"/>
                    <a:pt x="726282" y="742950"/>
                  </a:cubicBezTo>
                  <a:cubicBezTo>
                    <a:pt x="728663" y="744537"/>
                    <a:pt x="731402" y="745689"/>
                    <a:pt x="733425" y="747712"/>
                  </a:cubicBezTo>
                  <a:cubicBezTo>
                    <a:pt x="735806" y="750093"/>
                    <a:pt x="737911" y="752788"/>
                    <a:pt x="740569" y="754856"/>
                  </a:cubicBezTo>
                  <a:cubicBezTo>
                    <a:pt x="745087" y="758370"/>
                    <a:pt x="754857" y="764381"/>
                    <a:pt x="754857" y="764381"/>
                  </a:cubicBezTo>
                  <a:cubicBezTo>
                    <a:pt x="767556" y="783432"/>
                    <a:pt x="750888" y="760412"/>
                    <a:pt x="766763" y="776287"/>
                  </a:cubicBezTo>
                  <a:cubicBezTo>
                    <a:pt x="768787" y="778311"/>
                    <a:pt x="769693" y="781232"/>
                    <a:pt x="771525" y="783431"/>
                  </a:cubicBezTo>
                  <a:cubicBezTo>
                    <a:pt x="777255" y="790307"/>
                    <a:pt x="778788" y="790655"/>
                    <a:pt x="785813" y="795337"/>
                  </a:cubicBezTo>
                  <a:cubicBezTo>
                    <a:pt x="787400" y="797718"/>
                    <a:pt x="788340" y="800693"/>
                    <a:pt x="790575" y="802481"/>
                  </a:cubicBezTo>
                  <a:cubicBezTo>
                    <a:pt x="792535" y="804049"/>
                    <a:pt x="795944" y="803087"/>
                    <a:pt x="797719" y="804862"/>
                  </a:cubicBezTo>
                  <a:cubicBezTo>
                    <a:pt x="816825" y="823968"/>
                    <a:pt x="798223" y="816143"/>
                    <a:pt x="814388" y="821531"/>
                  </a:cubicBezTo>
                  <a:cubicBezTo>
                    <a:pt x="819024" y="835440"/>
                    <a:pt x="813141" y="822665"/>
                    <a:pt x="823913" y="833437"/>
                  </a:cubicBezTo>
                  <a:cubicBezTo>
                    <a:pt x="825937" y="835461"/>
                    <a:pt x="826521" y="838696"/>
                    <a:pt x="828675" y="840581"/>
                  </a:cubicBezTo>
                  <a:cubicBezTo>
                    <a:pt x="832983" y="844350"/>
                    <a:pt x="838200" y="846931"/>
                    <a:pt x="842963" y="850106"/>
                  </a:cubicBezTo>
                  <a:lnTo>
                    <a:pt x="850107" y="854868"/>
                  </a:lnTo>
                  <a:cubicBezTo>
                    <a:pt x="852488" y="856455"/>
                    <a:pt x="854535" y="858726"/>
                    <a:pt x="857250" y="859631"/>
                  </a:cubicBezTo>
                  <a:lnTo>
                    <a:pt x="864394" y="862012"/>
                  </a:lnTo>
                  <a:cubicBezTo>
                    <a:pt x="884863" y="875659"/>
                    <a:pt x="858968" y="859300"/>
                    <a:pt x="878682" y="869156"/>
                  </a:cubicBezTo>
                  <a:cubicBezTo>
                    <a:pt x="897154" y="878392"/>
                    <a:pt x="875004" y="870310"/>
                    <a:pt x="892969" y="876300"/>
                  </a:cubicBezTo>
                  <a:cubicBezTo>
                    <a:pt x="894557" y="878681"/>
                    <a:pt x="896452" y="880883"/>
                    <a:pt x="897732" y="883443"/>
                  </a:cubicBezTo>
                  <a:cubicBezTo>
                    <a:pt x="900608" y="889195"/>
                    <a:pt x="899188" y="893181"/>
                    <a:pt x="904875" y="897731"/>
                  </a:cubicBezTo>
                  <a:cubicBezTo>
                    <a:pt x="906835" y="899299"/>
                    <a:pt x="909638" y="899318"/>
                    <a:pt x="912019" y="900112"/>
                  </a:cubicBezTo>
                  <a:cubicBezTo>
                    <a:pt x="913607" y="902493"/>
                    <a:pt x="914355" y="905739"/>
                    <a:pt x="916782" y="907256"/>
                  </a:cubicBezTo>
                  <a:cubicBezTo>
                    <a:pt x="924743" y="912232"/>
                    <a:pt x="936608" y="912455"/>
                    <a:pt x="945357" y="914400"/>
                  </a:cubicBezTo>
                  <a:cubicBezTo>
                    <a:pt x="947807" y="914945"/>
                    <a:pt x="950087" y="916092"/>
                    <a:pt x="952500" y="916781"/>
                  </a:cubicBezTo>
                  <a:cubicBezTo>
                    <a:pt x="955647" y="917680"/>
                    <a:pt x="958850" y="918368"/>
                    <a:pt x="962025" y="919162"/>
                  </a:cubicBezTo>
                  <a:cubicBezTo>
                    <a:pt x="969541" y="922920"/>
                    <a:pt x="980091" y="927704"/>
                    <a:pt x="985838" y="933450"/>
                  </a:cubicBezTo>
                  <a:cubicBezTo>
                    <a:pt x="988219" y="935831"/>
                    <a:pt x="990826" y="938006"/>
                    <a:pt x="992982" y="940593"/>
                  </a:cubicBezTo>
                  <a:cubicBezTo>
                    <a:pt x="994814" y="942792"/>
                    <a:pt x="995546" y="945905"/>
                    <a:pt x="997744" y="947737"/>
                  </a:cubicBezTo>
                  <a:cubicBezTo>
                    <a:pt x="1000471" y="950010"/>
                    <a:pt x="1004380" y="950437"/>
                    <a:pt x="1007269" y="952500"/>
                  </a:cubicBezTo>
                  <a:cubicBezTo>
                    <a:pt x="1022547" y="963412"/>
                    <a:pt x="1005490" y="957412"/>
                    <a:pt x="1023938" y="962025"/>
                  </a:cubicBezTo>
                  <a:cubicBezTo>
                    <a:pt x="1027907" y="964406"/>
                    <a:pt x="1031631" y="967253"/>
                    <a:pt x="1035844" y="969168"/>
                  </a:cubicBezTo>
                  <a:cubicBezTo>
                    <a:pt x="1045426" y="973523"/>
                    <a:pt x="1050353" y="973654"/>
                    <a:pt x="1059657" y="976312"/>
                  </a:cubicBezTo>
                  <a:cubicBezTo>
                    <a:pt x="1076074" y="981002"/>
                    <a:pt x="1055295" y="976775"/>
                    <a:pt x="1081088" y="981075"/>
                  </a:cubicBezTo>
                  <a:cubicBezTo>
                    <a:pt x="1082675" y="983456"/>
                    <a:pt x="1083615" y="986430"/>
                    <a:pt x="1085850" y="988218"/>
                  </a:cubicBezTo>
                  <a:cubicBezTo>
                    <a:pt x="1087810" y="989786"/>
                    <a:pt x="1091219" y="988825"/>
                    <a:pt x="1092994" y="990600"/>
                  </a:cubicBezTo>
                  <a:cubicBezTo>
                    <a:pt x="1094769" y="992375"/>
                    <a:pt x="1094253" y="995498"/>
                    <a:pt x="1095375" y="997743"/>
                  </a:cubicBezTo>
                  <a:cubicBezTo>
                    <a:pt x="1099344" y="1005680"/>
                    <a:pt x="1100138" y="1004887"/>
                    <a:pt x="1107282" y="1009650"/>
                  </a:cubicBezTo>
                  <a:cubicBezTo>
                    <a:pt x="1108076" y="1012031"/>
                    <a:pt x="1107888" y="1015018"/>
                    <a:pt x="1109663" y="1016793"/>
                  </a:cubicBezTo>
                  <a:cubicBezTo>
                    <a:pt x="1111438" y="1018568"/>
                    <a:pt x="1114628" y="1017930"/>
                    <a:pt x="1116807" y="1019175"/>
                  </a:cubicBezTo>
                  <a:cubicBezTo>
                    <a:pt x="1120253" y="1021144"/>
                    <a:pt x="1122886" y="1024349"/>
                    <a:pt x="1126332" y="1026318"/>
                  </a:cubicBezTo>
                  <a:cubicBezTo>
                    <a:pt x="1128511" y="1027563"/>
                    <a:pt x="1131230" y="1027577"/>
                    <a:pt x="1133475" y="1028700"/>
                  </a:cubicBezTo>
                  <a:cubicBezTo>
                    <a:pt x="1151929" y="1037927"/>
                    <a:pt x="1129816" y="1029862"/>
                    <a:pt x="1147763" y="1035843"/>
                  </a:cubicBezTo>
                  <a:cubicBezTo>
                    <a:pt x="1150144" y="1037431"/>
                    <a:pt x="1153119" y="1038371"/>
                    <a:pt x="1154907" y="1040606"/>
                  </a:cubicBezTo>
                  <a:cubicBezTo>
                    <a:pt x="1156475" y="1042566"/>
                    <a:pt x="1155896" y="1045661"/>
                    <a:pt x="1157288" y="1047750"/>
                  </a:cubicBezTo>
                  <a:cubicBezTo>
                    <a:pt x="1159156" y="1050552"/>
                    <a:pt x="1162276" y="1052306"/>
                    <a:pt x="1164432" y="1054893"/>
                  </a:cubicBezTo>
                  <a:cubicBezTo>
                    <a:pt x="1166264" y="1057092"/>
                    <a:pt x="1167170" y="1060013"/>
                    <a:pt x="1169194" y="1062037"/>
                  </a:cubicBezTo>
                  <a:cubicBezTo>
                    <a:pt x="1171218" y="1064061"/>
                    <a:pt x="1174139" y="1064968"/>
                    <a:pt x="1176338" y="1066800"/>
                  </a:cubicBezTo>
                  <a:cubicBezTo>
                    <a:pt x="1176365" y="1066822"/>
                    <a:pt x="1183739" y="1074200"/>
                    <a:pt x="1185863" y="1076325"/>
                  </a:cubicBezTo>
                  <a:lnTo>
                    <a:pt x="1290638" y="1076325"/>
                  </a:lnTo>
                  <a:lnTo>
                    <a:pt x="1319213" y="1114425"/>
                  </a:lnTo>
                  <a:lnTo>
                    <a:pt x="1376363" y="1114425"/>
                  </a:lnTo>
                  <a:lnTo>
                    <a:pt x="1419225" y="1164431"/>
                  </a:lnTo>
                  <a:cubicBezTo>
                    <a:pt x="1431120" y="1172360"/>
                    <a:pt x="1438142" y="1178321"/>
                    <a:pt x="1450182" y="1183481"/>
                  </a:cubicBezTo>
                  <a:cubicBezTo>
                    <a:pt x="1452489" y="1184470"/>
                    <a:pt x="1454944" y="1185068"/>
                    <a:pt x="1457325" y="1185862"/>
                  </a:cubicBezTo>
                  <a:cubicBezTo>
                    <a:pt x="1459706" y="1188243"/>
                    <a:pt x="1461667" y="1191138"/>
                    <a:pt x="1464469" y="1193006"/>
                  </a:cubicBezTo>
                  <a:cubicBezTo>
                    <a:pt x="1466558" y="1194398"/>
                    <a:pt x="1469653" y="1193819"/>
                    <a:pt x="1471613" y="1195387"/>
                  </a:cubicBezTo>
                  <a:cubicBezTo>
                    <a:pt x="1487000" y="1207697"/>
                    <a:pt x="1465562" y="1198927"/>
                    <a:pt x="1483519" y="1204912"/>
                  </a:cubicBezTo>
                  <a:cubicBezTo>
                    <a:pt x="1487560" y="1217035"/>
                    <a:pt x="1482653" y="1208664"/>
                    <a:pt x="1493044" y="1214437"/>
                  </a:cubicBezTo>
                  <a:cubicBezTo>
                    <a:pt x="1498048" y="1217217"/>
                    <a:pt x="1507332" y="1223962"/>
                    <a:pt x="1507332" y="1223962"/>
                  </a:cubicBezTo>
                  <a:lnTo>
                    <a:pt x="1581150" y="1223962"/>
                  </a:lnTo>
                  <a:lnTo>
                    <a:pt x="1621632" y="1257300"/>
                  </a:lnTo>
                  <a:cubicBezTo>
                    <a:pt x="1627188" y="1262856"/>
                    <a:pt x="1632164" y="1269059"/>
                    <a:pt x="1638300" y="1273968"/>
                  </a:cubicBezTo>
                  <a:cubicBezTo>
                    <a:pt x="1640260" y="1275536"/>
                    <a:pt x="1643355" y="1274958"/>
                    <a:pt x="1645444" y="1276350"/>
                  </a:cubicBezTo>
                  <a:cubicBezTo>
                    <a:pt x="1648246" y="1278218"/>
                    <a:pt x="1649644" y="1281858"/>
                    <a:pt x="1652588" y="1283493"/>
                  </a:cubicBezTo>
                  <a:cubicBezTo>
                    <a:pt x="1656976" y="1285931"/>
                    <a:pt x="1662113" y="1286668"/>
                    <a:pt x="1666875" y="1288256"/>
                  </a:cubicBezTo>
                  <a:cubicBezTo>
                    <a:pt x="1669256" y="1289050"/>
                    <a:pt x="1671584" y="1290028"/>
                    <a:pt x="1674019" y="1290637"/>
                  </a:cubicBezTo>
                  <a:cubicBezTo>
                    <a:pt x="1680369" y="1292225"/>
                    <a:pt x="1686859" y="1293330"/>
                    <a:pt x="1693069" y="1295400"/>
                  </a:cubicBezTo>
                  <a:cubicBezTo>
                    <a:pt x="1695450" y="1296194"/>
                    <a:pt x="1697763" y="1297237"/>
                    <a:pt x="1700213" y="1297781"/>
                  </a:cubicBezTo>
                  <a:cubicBezTo>
                    <a:pt x="1704926" y="1298828"/>
                    <a:pt x="1709787" y="1299115"/>
                    <a:pt x="1714500" y="1300162"/>
                  </a:cubicBezTo>
                  <a:cubicBezTo>
                    <a:pt x="1716950" y="1300706"/>
                    <a:pt x="1719230" y="1301853"/>
                    <a:pt x="1721644" y="1302543"/>
                  </a:cubicBezTo>
                  <a:cubicBezTo>
                    <a:pt x="1724791" y="1303442"/>
                    <a:pt x="1728022" y="1304026"/>
                    <a:pt x="1731169" y="1304925"/>
                  </a:cubicBezTo>
                  <a:cubicBezTo>
                    <a:pt x="1733583" y="1305615"/>
                    <a:pt x="1735899" y="1306616"/>
                    <a:pt x="1738313" y="1307306"/>
                  </a:cubicBezTo>
                  <a:cubicBezTo>
                    <a:pt x="1747726" y="1309995"/>
                    <a:pt x="1754129" y="1311030"/>
                    <a:pt x="1764507" y="1312068"/>
                  </a:cubicBezTo>
                  <a:cubicBezTo>
                    <a:pt x="1766876" y="1312305"/>
                    <a:pt x="1769269" y="1312068"/>
                    <a:pt x="1771650" y="1312068"/>
                  </a:cubicBezTo>
                  <a:lnTo>
                    <a:pt x="1838325" y="1326356"/>
                  </a:lnTo>
                  <a:lnTo>
                    <a:pt x="1907382" y="1331118"/>
                  </a:lnTo>
                  <a:lnTo>
                    <a:pt x="1988344" y="1347787"/>
                  </a:lnTo>
                  <a:lnTo>
                    <a:pt x="2083594" y="1362075"/>
                  </a:lnTo>
                  <a:lnTo>
                    <a:pt x="2143125" y="1366837"/>
                  </a:lnTo>
                  <a:lnTo>
                    <a:pt x="2224088" y="1366837"/>
                  </a:lnTo>
                  <a:lnTo>
                    <a:pt x="2224088" y="1385887"/>
                  </a:lnTo>
                  <a:lnTo>
                    <a:pt x="2514600" y="1385887"/>
                  </a:lnTo>
                  <a:lnTo>
                    <a:pt x="2514600" y="1404937"/>
                  </a:lnTo>
                  <a:lnTo>
                    <a:pt x="2767013" y="1404937"/>
                  </a:lnTo>
                  <a:lnTo>
                    <a:pt x="2767013" y="1445418"/>
                  </a:lnTo>
                  <a:lnTo>
                    <a:pt x="2959894" y="1445418"/>
                  </a:lnTo>
                  <a:lnTo>
                    <a:pt x="2959894" y="1469231"/>
                  </a:lnTo>
                  <a:lnTo>
                    <a:pt x="3590925" y="1469231"/>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Forme libre : forme 9">
              <a:extLst>
                <a:ext uri="{FF2B5EF4-FFF2-40B4-BE49-F238E27FC236}">
                  <a16:creationId xmlns:a16="http://schemas.microsoft.com/office/drawing/2014/main" id="{B65F181C-0687-40BB-ABB4-FEEB3320291B}"/>
                </a:ext>
              </a:extLst>
            </p:cNvPr>
            <p:cNvSpPr/>
            <p:nvPr/>
          </p:nvSpPr>
          <p:spPr>
            <a:xfrm>
              <a:off x="152400" y="2062163"/>
              <a:ext cx="3852863" cy="1469231"/>
            </a:xfrm>
            <a:custGeom>
              <a:avLst/>
              <a:gdLst>
                <a:gd name="connsiteX0" fmla="*/ 0 w 3852863"/>
                <a:gd name="connsiteY0" fmla="*/ 0 h 1469231"/>
                <a:gd name="connsiteX1" fmla="*/ 0 w 3852863"/>
                <a:gd name="connsiteY1" fmla="*/ 0 h 1469231"/>
                <a:gd name="connsiteX2" fmla="*/ 33338 w 3852863"/>
                <a:gd name="connsiteY2" fmla="*/ 11906 h 1469231"/>
                <a:gd name="connsiteX3" fmla="*/ 40481 w 3852863"/>
                <a:gd name="connsiteY3" fmla="*/ 14287 h 1469231"/>
                <a:gd name="connsiteX4" fmla="*/ 59531 w 3852863"/>
                <a:gd name="connsiteY4" fmla="*/ 16668 h 1469231"/>
                <a:gd name="connsiteX5" fmla="*/ 80963 w 3852863"/>
                <a:gd name="connsiteY5" fmla="*/ 21431 h 1469231"/>
                <a:gd name="connsiteX6" fmla="*/ 95250 w 3852863"/>
                <a:gd name="connsiteY6" fmla="*/ 26193 h 1469231"/>
                <a:gd name="connsiteX7" fmla="*/ 102394 w 3852863"/>
                <a:gd name="connsiteY7" fmla="*/ 28575 h 1469231"/>
                <a:gd name="connsiteX8" fmla="*/ 109538 w 3852863"/>
                <a:gd name="connsiteY8" fmla="*/ 33337 h 1469231"/>
                <a:gd name="connsiteX9" fmla="*/ 119063 w 3852863"/>
                <a:gd name="connsiteY9" fmla="*/ 35718 h 1469231"/>
                <a:gd name="connsiteX10" fmla="*/ 133350 w 3852863"/>
                <a:gd name="connsiteY10" fmla="*/ 40481 h 1469231"/>
                <a:gd name="connsiteX11" fmla="*/ 140494 w 3852863"/>
                <a:gd name="connsiteY11" fmla="*/ 42862 h 1469231"/>
                <a:gd name="connsiteX12" fmla="*/ 147638 w 3852863"/>
                <a:gd name="connsiteY12" fmla="*/ 47625 h 1469231"/>
                <a:gd name="connsiteX13" fmla="*/ 152400 w 3852863"/>
                <a:gd name="connsiteY13" fmla="*/ 54768 h 1469231"/>
                <a:gd name="connsiteX14" fmla="*/ 166688 w 3852863"/>
                <a:gd name="connsiteY14" fmla="*/ 64293 h 1469231"/>
                <a:gd name="connsiteX15" fmla="*/ 178594 w 3852863"/>
                <a:gd name="connsiteY15" fmla="*/ 73818 h 1469231"/>
                <a:gd name="connsiteX16" fmla="*/ 190500 w 3852863"/>
                <a:gd name="connsiteY16" fmla="*/ 83343 h 1469231"/>
                <a:gd name="connsiteX17" fmla="*/ 197644 w 3852863"/>
                <a:gd name="connsiteY17" fmla="*/ 90487 h 1469231"/>
                <a:gd name="connsiteX18" fmla="*/ 204788 w 3852863"/>
                <a:gd name="connsiteY18" fmla="*/ 95250 h 1469231"/>
                <a:gd name="connsiteX19" fmla="*/ 216694 w 3852863"/>
                <a:gd name="connsiteY19" fmla="*/ 107156 h 1469231"/>
                <a:gd name="connsiteX20" fmla="*/ 221456 w 3852863"/>
                <a:gd name="connsiteY20" fmla="*/ 114300 h 1469231"/>
                <a:gd name="connsiteX21" fmla="*/ 228600 w 3852863"/>
                <a:gd name="connsiteY21" fmla="*/ 119062 h 1469231"/>
                <a:gd name="connsiteX22" fmla="*/ 238125 w 3852863"/>
                <a:gd name="connsiteY22" fmla="*/ 130968 h 1469231"/>
                <a:gd name="connsiteX23" fmla="*/ 242888 w 3852863"/>
                <a:gd name="connsiteY23" fmla="*/ 138112 h 1469231"/>
                <a:gd name="connsiteX24" fmla="*/ 257175 w 3852863"/>
                <a:gd name="connsiteY24" fmla="*/ 147637 h 1469231"/>
                <a:gd name="connsiteX25" fmla="*/ 266700 w 3852863"/>
                <a:gd name="connsiteY25" fmla="*/ 159543 h 1469231"/>
                <a:gd name="connsiteX26" fmla="*/ 278606 w 3852863"/>
                <a:gd name="connsiteY26" fmla="*/ 169068 h 1469231"/>
                <a:gd name="connsiteX27" fmla="*/ 290513 w 3852863"/>
                <a:gd name="connsiteY27" fmla="*/ 180975 h 1469231"/>
                <a:gd name="connsiteX28" fmla="*/ 302419 w 3852863"/>
                <a:gd name="connsiteY28" fmla="*/ 190500 h 1469231"/>
                <a:gd name="connsiteX29" fmla="*/ 314325 w 3852863"/>
                <a:gd name="connsiteY29" fmla="*/ 200025 h 1469231"/>
                <a:gd name="connsiteX30" fmla="*/ 319088 w 3852863"/>
                <a:gd name="connsiteY30" fmla="*/ 207168 h 1469231"/>
                <a:gd name="connsiteX31" fmla="*/ 328613 w 3852863"/>
                <a:gd name="connsiteY31" fmla="*/ 211931 h 1469231"/>
                <a:gd name="connsiteX32" fmla="*/ 335756 w 3852863"/>
                <a:gd name="connsiteY32" fmla="*/ 216693 h 1469231"/>
                <a:gd name="connsiteX33" fmla="*/ 342900 w 3852863"/>
                <a:gd name="connsiteY33" fmla="*/ 223837 h 1469231"/>
                <a:gd name="connsiteX34" fmla="*/ 357188 w 3852863"/>
                <a:gd name="connsiteY34" fmla="*/ 230981 h 1469231"/>
                <a:gd name="connsiteX35" fmla="*/ 366713 w 3852863"/>
                <a:gd name="connsiteY35" fmla="*/ 240506 h 1469231"/>
                <a:gd name="connsiteX36" fmla="*/ 381000 w 3852863"/>
                <a:gd name="connsiteY36" fmla="*/ 250031 h 1469231"/>
                <a:gd name="connsiteX37" fmla="*/ 392906 w 3852863"/>
                <a:gd name="connsiteY37" fmla="*/ 261937 h 1469231"/>
                <a:gd name="connsiteX38" fmla="*/ 404813 w 3852863"/>
                <a:gd name="connsiteY38" fmla="*/ 271462 h 1469231"/>
                <a:gd name="connsiteX39" fmla="*/ 414338 w 3852863"/>
                <a:gd name="connsiteY39" fmla="*/ 280987 h 1469231"/>
                <a:gd name="connsiteX40" fmla="*/ 431006 w 3852863"/>
                <a:gd name="connsiteY40" fmla="*/ 300037 h 1469231"/>
                <a:gd name="connsiteX41" fmla="*/ 438150 w 3852863"/>
                <a:gd name="connsiteY41" fmla="*/ 314325 h 1469231"/>
                <a:gd name="connsiteX42" fmla="*/ 445294 w 3852863"/>
                <a:gd name="connsiteY42" fmla="*/ 316706 h 1469231"/>
                <a:gd name="connsiteX43" fmla="*/ 454819 w 3852863"/>
                <a:gd name="connsiteY43" fmla="*/ 326231 h 1469231"/>
                <a:gd name="connsiteX44" fmla="*/ 459581 w 3852863"/>
                <a:gd name="connsiteY44" fmla="*/ 333375 h 1469231"/>
                <a:gd name="connsiteX45" fmla="*/ 466725 w 3852863"/>
                <a:gd name="connsiteY45" fmla="*/ 338137 h 1469231"/>
                <a:gd name="connsiteX46" fmla="*/ 473869 w 3852863"/>
                <a:gd name="connsiteY46" fmla="*/ 352425 h 1469231"/>
                <a:gd name="connsiteX47" fmla="*/ 476250 w 3852863"/>
                <a:gd name="connsiteY47" fmla="*/ 359568 h 1469231"/>
                <a:gd name="connsiteX48" fmla="*/ 497681 w 3852863"/>
                <a:gd name="connsiteY48" fmla="*/ 378618 h 1469231"/>
                <a:gd name="connsiteX49" fmla="*/ 507206 w 3852863"/>
                <a:gd name="connsiteY49" fmla="*/ 383381 h 1469231"/>
                <a:gd name="connsiteX50" fmla="*/ 521494 w 3852863"/>
                <a:gd name="connsiteY50" fmla="*/ 388143 h 1469231"/>
                <a:gd name="connsiteX51" fmla="*/ 526256 w 3852863"/>
                <a:gd name="connsiteY51" fmla="*/ 395287 h 1469231"/>
                <a:gd name="connsiteX52" fmla="*/ 540544 w 3852863"/>
                <a:gd name="connsiteY52" fmla="*/ 404812 h 1469231"/>
                <a:gd name="connsiteX53" fmla="*/ 542925 w 3852863"/>
                <a:gd name="connsiteY53" fmla="*/ 411956 h 1469231"/>
                <a:gd name="connsiteX54" fmla="*/ 550069 w 3852863"/>
                <a:gd name="connsiteY54" fmla="*/ 414337 h 1469231"/>
                <a:gd name="connsiteX55" fmla="*/ 557213 w 3852863"/>
                <a:gd name="connsiteY55" fmla="*/ 419100 h 1469231"/>
                <a:gd name="connsiteX56" fmla="*/ 569119 w 3852863"/>
                <a:gd name="connsiteY56" fmla="*/ 428625 h 1469231"/>
                <a:gd name="connsiteX57" fmla="*/ 576263 w 3852863"/>
                <a:gd name="connsiteY57" fmla="*/ 435768 h 1469231"/>
                <a:gd name="connsiteX58" fmla="*/ 590550 w 3852863"/>
                <a:gd name="connsiteY58" fmla="*/ 442912 h 1469231"/>
                <a:gd name="connsiteX59" fmla="*/ 600075 w 3852863"/>
                <a:gd name="connsiteY59" fmla="*/ 452437 h 1469231"/>
                <a:gd name="connsiteX60" fmla="*/ 616744 w 3852863"/>
                <a:gd name="connsiteY60" fmla="*/ 464343 h 1469231"/>
                <a:gd name="connsiteX61" fmla="*/ 619125 w 3852863"/>
                <a:gd name="connsiteY61" fmla="*/ 471487 h 1469231"/>
                <a:gd name="connsiteX62" fmla="*/ 633413 w 3852863"/>
                <a:gd name="connsiteY62" fmla="*/ 481012 h 1469231"/>
                <a:gd name="connsiteX63" fmla="*/ 647700 w 3852863"/>
                <a:gd name="connsiteY63" fmla="*/ 490537 h 1469231"/>
                <a:gd name="connsiteX64" fmla="*/ 654844 w 3852863"/>
                <a:gd name="connsiteY64" fmla="*/ 492918 h 1469231"/>
                <a:gd name="connsiteX65" fmla="*/ 661988 w 3852863"/>
                <a:gd name="connsiteY65" fmla="*/ 497681 h 1469231"/>
                <a:gd name="connsiteX66" fmla="*/ 666750 w 3852863"/>
                <a:gd name="connsiteY66" fmla="*/ 504825 h 1469231"/>
                <a:gd name="connsiteX67" fmla="*/ 673894 w 3852863"/>
                <a:gd name="connsiteY67" fmla="*/ 507206 h 1469231"/>
                <a:gd name="connsiteX68" fmla="*/ 681038 w 3852863"/>
                <a:gd name="connsiteY68" fmla="*/ 514350 h 1469231"/>
                <a:gd name="connsiteX69" fmla="*/ 685800 w 3852863"/>
                <a:gd name="connsiteY69" fmla="*/ 521493 h 1469231"/>
                <a:gd name="connsiteX70" fmla="*/ 692944 w 3852863"/>
                <a:gd name="connsiteY70" fmla="*/ 523875 h 1469231"/>
                <a:gd name="connsiteX71" fmla="*/ 695325 w 3852863"/>
                <a:gd name="connsiteY71" fmla="*/ 531018 h 1469231"/>
                <a:gd name="connsiteX72" fmla="*/ 702469 w 3852863"/>
                <a:gd name="connsiteY72" fmla="*/ 533400 h 1469231"/>
                <a:gd name="connsiteX73" fmla="*/ 709613 w 3852863"/>
                <a:gd name="connsiteY73" fmla="*/ 538162 h 1469231"/>
                <a:gd name="connsiteX74" fmla="*/ 721519 w 3852863"/>
                <a:gd name="connsiteY74" fmla="*/ 550068 h 1469231"/>
                <a:gd name="connsiteX75" fmla="*/ 735806 w 3852863"/>
                <a:gd name="connsiteY75" fmla="*/ 564356 h 1469231"/>
                <a:gd name="connsiteX76" fmla="*/ 740569 w 3852863"/>
                <a:gd name="connsiteY76" fmla="*/ 571500 h 1469231"/>
                <a:gd name="connsiteX77" fmla="*/ 747713 w 3852863"/>
                <a:gd name="connsiteY77" fmla="*/ 576262 h 1469231"/>
                <a:gd name="connsiteX78" fmla="*/ 764381 w 3852863"/>
                <a:gd name="connsiteY78" fmla="*/ 595312 h 1469231"/>
                <a:gd name="connsiteX79" fmla="*/ 781050 w 3852863"/>
                <a:gd name="connsiteY79" fmla="*/ 614362 h 1469231"/>
                <a:gd name="connsiteX80" fmla="*/ 797719 w 3852863"/>
                <a:gd name="connsiteY80" fmla="*/ 631031 h 1469231"/>
                <a:gd name="connsiteX81" fmla="*/ 807244 w 3852863"/>
                <a:gd name="connsiteY81" fmla="*/ 640556 h 1469231"/>
                <a:gd name="connsiteX82" fmla="*/ 812006 w 3852863"/>
                <a:gd name="connsiteY82" fmla="*/ 647700 h 1469231"/>
                <a:gd name="connsiteX83" fmla="*/ 819150 w 3852863"/>
                <a:gd name="connsiteY83" fmla="*/ 654843 h 1469231"/>
                <a:gd name="connsiteX84" fmla="*/ 821531 w 3852863"/>
                <a:gd name="connsiteY84" fmla="*/ 661987 h 1469231"/>
                <a:gd name="connsiteX85" fmla="*/ 828675 w 3852863"/>
                <a:gd name="connsiteY85" fmla="*/ 666750 h 1469231"/>
                <a:gd name="connsiteX86" fmla="*/ 835819 w 3852863"/>
                <a:gd name="connsiteY86" fmla="*/ 673893 h 1469231"/>
                <a:gd name="connsiteX87" fmla="*/ 840581 w 3852863"/>
                <a:gd name="connsiteY87" fmla="*/ 681037 h 1469231"/>
                <a:gd name="connsiteX88" fmla="*/ 847725 w 3852863"/>
                <a:gd name="connsiteY88" fmla="*/ 685800 h 1469231"/>
                <a:gd name="connsiteX89" fmla="*/ 862013 w 3852863"/>
                <a:gd name="connsiteY89" fmla="*/ 697706 h 1469231"/>
                <a:gd name="connsiteX90" fmla="*/ 869156 w 3852863"/>
                <a:gd name="connsiteY90" fmla="*/ 707231 h 1469231"/>
                <a:gd name="connsiteX91" fmla="*/ 876300 w 3852863"/>
                <a:gd name="connsiteY91" fmla="*/ 711993 h 1469231"/>
                <a:gd name="connsiteX92" fmla="*/ 888206 w 3852863"/>
                <a:gd name="connsiteY92" fmla="*/ 721518 h 1469231"/>
                <a:gd name="connsiteX93" fmla="*/ 907256 w 3852863"/>
                <a:gd name="connsiteY93" fmla="*/ 733425 h 1469231"/>
                <a:gd name="connsiteX94" fmla="*/ 928688 w 3852863"/>
                <a:gd name="connsiteY94" fmla="*/ 745331 h 1469231"/>
                <a:gd name="connsiteX95" fmla="*/ 935831 w 3852863"/>
                <a:gd name="connsiteY95" fmla="*/ 750093 h 1469231"/>
                <a:gd name="connsiteX96" fmla="*/ 950119 w 3852863"/>
                <a:gd name="connsiteY96" fmla="*/ 757237 h 1469231"/>
                <a:gd name="connsiteX97" fmla="*/ 962025 w 3852863"/>
                <a:gd name="connsiteY97" fmla="*/ 766762 h 1469231"/>
                <a:gd name="connsiteX98" fmla="*/ 966788 w 3852863"/>
                <a:gd name="connsiteY98" fmla="*/ 773906 h 1469231"/>
                <a:gd name="connsiteX99" fmla="*/ 981075 w 3852863"/>
                <a:gd name="connsiteY99" fmla="*/ 783431 h 1469231"/>
                <a:gd name="connsiteX100" fmla="*/ 988219 w 3852863"/>
                <a:gd name="connsiteY100" fmla="*/ 788193 h 1469231"/>
                <a:gd name="connsiteX101" fmla="*/ 995363 w 3852863"/>
                <a:gd name="connsiteY101" fmla="*/ 790575 h 1469231"/>
                <a:gd name="connsiteX102" fmla="*/ 1023938 w 3852863"/>
                <a:gd name="connsiteY102" fmla="*/ 795337 h 1469231"/>
                <a:gd name="connsiteX103" fmla="*/ 1045369 w 3852863"/>
                <a:gd name="connsiteY103" fmla="*/ 802481 h 1469231"/>
                <a:gd name="connsiteX104" fmla="*/ 1052513 w 3852863"/>
                <a:gd name="connsiteY104" fmla="*/ 804862 h 1469231"/>
                <a:gd name="connsiteX105" fmla="*/ 1066800 w 3852863"/>
                <a:gd name="connsiteY105" fmla="*/ 814387 h 1469231"/>
                <a:gd name="connsiteX106" fmla="*/ 1073944 w 3852863"/>
                <a:gd name="connsiteY106" fmla="*/ 819150 h 1469231"/>
                <a:gd name="connsiteX107" fmla="*/ 1095375 w 3852863"/>
                <a:gd name="connsiteY107" fmla="*/ 835818 h 1469231"/>
                <a:gd name="connsiteX108" fmla="*/ 1109663 w 3852863"/>
                <a:gd name="connsiteY108" fmla="*/ 840581 h 1469231"/>
                <a:gd name="connsiteX109" fmla="*/ 1116806 w 3852863"/>
                <a:gd name="connsiteY109" fmla="*/ 845343 h 1469231"/>
                <a:gd name="connsiteX110" fmla="*/ 1138238 w 3852863"/>
                <a:gd name="connsiteY110" fmla="*/ 852487 h 1469231"/>
                <a:gd name="connsiteX111" fmla="*/ 1145381 w 3852863"/>
                <a:gd name="connsiteY111" fmla="*/ 854868 h 1469231"/>
                <a:gd name="connsiteX112" fmla="*/ 1162050 w 3852863"/>
                <a:gd name="connsiteY112" fmla="*/ 864393 h 1469231"/>
                <a:gd name="connsiteX113" fmla="*/ 1171575 w 3852863"/>
                <a:gd name="connsiteY113" fmla="*/ 869156 h 1469231"/>
                <a:gd name="connsiteX114" fmla="*/ 1181100 w 3852863"/>
                <a:gd name="connsiteY114" fmla="*/ 878681 h 1469231"/>
                <a:gd name="connsiteX115" fmla="*/ 1190625 w 3852863"/>
                <a:gd name="connsiteY115" fmla="*/ 888206 h 1469231"/>
                <a:gd name="connsiteX116" fmla="*/ 1200150 w 3852863"/>
                <a:gd name="connsiteY116" fmla="*/ 897731 h 1469231"/>
                <a:gd name="connsiteX117" fmla="*/ 1204913 w 3852863"/>
                <a:gd name="connsiteY117" fmla="*/ 904875 h 1469231"/>
                <a:gd name="connsiteX118" fmla="*/ 1219200 w 3852863"/>
                <a:gd name="connsiteY118" fmla="*/ 914400 h 1469231"/>
                <a:gd name="connsiteX119" fmla="*/ 1226344 w 3852863"/>
                <a:gd name="connsiteY119" fmla="*/ 916781 h 1469231"/>
                <a:gd name="connsiteX120" fmla="*/ 1262063 w 3852863"/>
                <a:gd name="connsiteY120" fmla="*/ 921543 h 1469231"/>
                <a:gd name="connsiteX121" fmla="*/ 1269206 w 3852863"/>
                <a:gd name="connsiteY121" fmla="*/ 928687 h 1469231"/>
                <a:gd name="connsiteX122" fmla="*/ 1321594 w 3852863"/>
                <a:gd name="connsiteY122" fmla="*/ 928687 h 1469231"/>
                <a:gd name="connsiteX123" fmla="*/ 1335881 w 3852863"/>
                <a:gd name="connsiteY123" fmla="*/ 950118 h 1469231"/>
                <a:gd name="connsiteX124" fmla="*/ 1400175 w 3852863"/>
                <a:gd name="connsiteY124" fmla="*/ 950118 h 1469231"/>
                <a:gd name="connsiteX125" fmla="*/ 1433513 w 3852863"/>
                <a:gd name="connsiteY125" fmla="*/ 990600 h 1469231"/>
                <a:gd name="connsiteX126" fmla="*/ 1564481 w 3852863"/>
                <a:gd name="connsiteY126" fmla="*/ 990600 h 1469231"/>
                <a:gd name="connsiteX127" fmla="*/ 1645444 w 3852863"/>
                <a:gd name="connsiteY127" fmla="*/ 1033462 h 1469231"/>
                <a:gd name="connsiteX128" fmla="*/ 1662113 w 3852863"/>
                <a:gd name="connsiteY128" fmla="*/ 1045368 h 1469231"/>
                <a:gd name="connsiteX129" fmla="*/ 1676400 w 3852863"/>
                <a:gd name="connsiteY129" fmla="*/ 1050131 h 1469231"/>
                <a:gd name="connsiteX130" fmla="*/ 1702594 w 3852863"/>
                <a:gd name="connsiteY130" fmla="*/ 1064418 h 1469231"/>
                <a:gd name="connsiteX131" fmla="*/ 1716881 w 3852863"/>
                <a:gd name="connsiteY131" fmla="*/ 1069181 h 1469231"/>
                <a:gd name="connsiteX132" fmla="*/ 1735931 w 3852863"/>
                <a:gd name="connsiteY132" fmla="*/ 1076325 h 1469231"/>
                <a:gd name="connsiteX133" fmla="*/ 1757363 w 3852863"/>
                <a:gd name="connsiteY133" fmla="*/ 1085850 h 1469231"/>
                <a:gd name="connsiteX134" fmla="*/ 1764506 w 3852863"/>
                <a:gd name="connsiteY134" fmla="*/ 1088231 h 1469231"/>
                <a:gd name="connsiteX135" fmla="*/ 1771650 w 3852863"/>
                <a:gd name="connsiteY135" fmla="*/ 1090612 h 1469231"/>
                <a:gd name="connsiteX136" fmla="*/ 1785938 w 3852863"/>
                <a:gd name="connsiteY136" fmla="*/ 1100137 h 1469231"/>
                <a:gd name="connsiteX137" fmla="*/ 1793081 w 3852863"/>
                <a:gd name="connsiteY137" fmla="*/ 1104900 h 1469231"/>
                <a:gd name="connsiteX138" fmla="*/ 1800225 w 3852863"/>
                <a:gd name="connsiteY138" fmla="*/ 1112043 h 1469231"/>
                <a:gd name="connsiteX139" fmla="*/ 1814513 w 3852863"/>
                <a:gd name="connsiteY139" fmla="*/ 1116806 h 1469231"/>
                <a:gd name="connsiteX140" fmla="*/ 1821656 w 3852863"/>
                <a:gd name="connsiteY140" fmla="*/ 1121568 h 1469231"/>
                <a:gd name="connsiteX141" fmla="*/ 1831181 w 3852863"/>
                <a:gd name="connsiteY141" fmla="*/ 1131093 h 1469231"/>
                <a:gd name="connsiteX142" fmla="*/ 1838325 w 3852863"/>
                <a:gd name="connsiteY142" fmla="*/ 1133475 h 1469231"/>
                <a:gd name="connsiteX143" fmla="*/ 1857375 w 3852863"/>
                <a:gd name="connsiteY143" fmla="*/ 1145381 h 1469231"/>
                <a:gd name="connsiteX144" fmla="*/ 1864519 w 3852863"/>
                <a:gd name="connsiteY144" fmla="*/ 1150143 h 1469231"/>
                <a:gd name="connsiteX145" fmla="*/ 1890713 w 3852863"/>
                <a:gd name="connsiteY145" fmla="*/ 1162050 h 1469231"/>
                <a:gd name="connsiteX146" fmla="*/ 1897856 w 3852863"/>
                <a:gd name="connsiteY146" fmla="*/ 1169193 h 1469231"/>
                <a:gd name="connsiteX147" fmla="*/ 1924050 w 3852863"/>
                <a:gd name="connsiteY147" fmla="*/ 1188243 h 1469231"/>
                <a:gd name="connsiteX148" fmla="*/ 1928813 w 3852863"/>
                <a:gd name="connsiteY148" fmla="*/ 1193006 h 1469231"/>
                <a:gd name="connsiteX149" fmla="*/ 2016919 w 3852863"/>
                <a:gd name="connsiteY149" fmla="*/ 1193006 h 1469231"/>
                <a:gd name="connsiteX150" fmla="*/ 2081213 w 3852863"/>
                <a:gd name="connsiteY150" fmla="*/ 1216818 h 1469231"/>
                <a:gd name="connsiteX151" fmla="*/ 2100263 w 3852863"/>
                <a:gd name="connsiteY151" fmla="*/ 1238250 h 1469231"/>
                <a:gd name="connsiteX152" fmla="*/ 2145506 w 3852863"/>
                <a:gd name="connsiteY152" fmla="*/ 1238250 h 1469231"/>
                <a:gd name="connsiteX153" fmla="*/ 2193131 w 3852863"/>
                <a:gd name="connsiteY153" fmla="*/ 1273968 h 1469231"/>
                <a:gd name="connsiteX154" fmla="*/ 2262188 w 3852863"/>
                <a:gd name="connsiteY154" fmla="*/ 1273968 h 1469231"/>
                <a:gd name="connsiteX155" fmla="*/ 2352675 w 3852863"/>
                <a:gd name="connsiteY155" fmla="*/ 1321593 h 1469231"/>
                <a:gd name="connsiteX156" fmla="*/ 2457450 w 3852863"/>
                <a:gd name="connsiteY156" fmla="*/ 1321593 h 1469231"/>
                <a:gd name="connsiteX157" fmla="*/ 2505075 w 3852863"/>
                <a:gd name="connsiteY157" fmla="*/ 1343025 h 1469231"/>
                <a:gd name="connsiteX158" fmla="*/ 2562225 w 3852863"/>
                <a:gd name="connsiteY158" fmla="*/ 1343025 h 1469231"/>
                <a:gd name="connsiteX159" fmla="*/ 2614613 w 3852863"/>
                <a:gd name="connsiteY159" fmla="*/ 1366837 h 1469231"/>
                <a:gd name="connsiteX160" fmla="*/ 2840831 w 3852863"/>
                <a:gd name="connsiteY160" fmla="*/ 1366837 h 1469231"/>
                <a:gd name="connsiteX161" fmla="*/ 2840831 w 3852863"/>
                <a:gd name="connsiteY161" fmla="*/ 1385887 h 1469231"/>
                <a:gd name="connsiteX162" fmla="*/ 2945606 w 3852863"/>
                <a:gd name="connsiteY162" fmla="*/ 1385887 h 1469231"/>
                <a:gd name="connsiteX163" fmla="*/ 2945606 w 3852863"/>
                <a:gd name="connsiteY163" fmla="*/ 1407318 h 1469231"/>
                <a:gd name="connsiteX164" fmla="*/ 3069431 w 3852863"/>
                <a:gd name="connsiteY164" fmla="*/ 1407318 h 1469231"/>
                <a:gd name="connsiteX165" fmla="*/ 3069431 w 3852863"/>
                <a:gd name="connsiteY165" fmla="*/ 1419225 h 1469231"/>
                <a:gd name="connsiteX166" fmla="*/ 3126581 w 3852863"/>
                <a:gd name="connsiteY166" fmla="*/ 1419225 h 1469231"/>
                <a:gd name="connsiteX167" fmla="*/ 3126581 w 3852863"/>
                <a:gd name="connsiteY167" fmla="*/ 1428750 h 1469231"/>
                <a:gd name="connsiteX168" fmla="*/ 3221831 w 3852863"/>
                <a:gd name="connsiteY168" fmla="*/ 1428750 h 1469231"/>
                <a:gd name="connsiteX169" fmla="*/ 3221831 w 3852863"/>
                <a:gd name="connsiteY169" fmla="*/ 1447800 h 1469231"/>
                <a:gd name="connsiteX170" fmla="*/ 3367088 w 3852863"/>
                <a:gd name="connsiteY170" fmla="*/ 1447800 h 1469231"/>
                <a:gd name="connsiteX171" fmla="*/ 3367088 w 3852863"/>
                <a:gd name="connsiteY171" fmla="*/ 1469231 h 1469231"/>
                <a:gd name="connsiteX172" fmla="*/ 3852863 w 3852863"/>
                <a:gd name="connsiteY172" fmla="*/ 1469231 h 146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Lst>
              <a:rect l="l" t="t" r="r" b="b"/>
              <a:pathLst>
                <a:path w="3852863" h="1469231">
                  <a:moveTo>
                    <a:pt x="0" y="0"/>
                  </a:moveTo>
                  <a:lnTo>
                    <a:pt x="0" y="0"/>
                  </a:lnTo>
                  <a:lnTo>
                    <a:pt x="33338" y="11906"/>
                  </a:lnTo>
                  <a:cubicBezTo>
                    <a:pt x="35705" y="12741"/>
                    <a:pt x="37991" y="13976"/>
                    <a:pt x="40481" y="14287"/>
                  </a:cubicBezTo>
                  <a:lnTo>
                    <a:pt x="59531" y="16668"/>
                  </a:lnTo>
                  <a:cubicBezTo>
                    <a:pt x="79958" y="23479"/>
                    <a:pt x="47459" y="13056"/>
                    <a:pt x="80963" y="21431"/>
                  </a:cubicBezTo>
                  <a:cubicBezTo>
                    <a:pt x="85833" y="22648"/>
                    <a:pt x="90488" y="24606"/>
                    <a:pt x="95250" y="26193"/>
                  </a:cubicBezTo>
                  <a:cubicBezTo>
                    <a:pt x="97631" y="26987"/>
                    <a:pt x="100305" y="27183"/>
                    <a:pt x="102394" y="28575"/>
                  </a:cubicBezTo>
                  <a:cubicBezTo>
                    <a:pt x="104775" y="30162"/>
                    <a:pt x="106907" y="32210"/>
                    <a:pt x="109538" y="33337"/>
                  </a:cubicBezTo>
                  <a:cubicBezTo>
                    <a:pt x="112546" y="34626"/>
                    <a:pt x="115928" y="34778"/>
                    <a:pt x="119063" y="35718"/>
                  </a:cubicBezTo>
                  <a:cubicBezTo>
                    <a:pt x="123871" y="37161"/>
                    <a:pt x="128588" y="38893"/>
                    <a:pt x="133350" y="40481"/>
                  </a:cubicBezTo>
                  <a:lnTo>
                    <a:pt x="140494" y="42862"/>
                  </a:lnTo>
                  <a:cubicBezTo>
                    <a:pt x="142875" y="44450"/>
                    <a:pt x="145614" y="45601"/>
                    <a:pt x="147638" y="47625"/>
                  </a:cubicBezTo>
                  <a:cubicBezTo>
                    <a:pt x="149661" y="49648"/>
                    <a:pt x="150246" y="52884"/>
                    <a:pt x="152400" y="54768"/>
                  </a:cubicBezTo>
                  <a:cubicBezTo>
                    <a:pt x="156708" y="58537"/>
                    <a:pt x="166688" y="64293"/>
                    <a:pt x="166688" y="64293"/>
                  </a:cubicBezTo>
                  <a:cubicBezTo>
                    <a:pt x="180335" y="84766"/>
                    <a:pt x="162163" y="60673"/>
                    <a:pt x="178594" y="73818"/>
                  </a:cubicBezTo>
                  <a:cubicBezTo>
                    <a:pt x="193981" y="86128"/>
                    <a:pt x="172543" y="77358"/>
                    <a:pt x="190500" y="83343"/>
                  </a:cubicBezTo>
                  <a:cubicBezTo>
                    <a:pt x="192881" y="85724"/>
                    <a:pt x="195057" y="88331"/>
                    <a:pt x="197644" y="90487"/>
                  </a:cubicBezTo>
                  <a:cubicBezTo>
                    <a:pt x="199843" y="92319"/>
                    <a:pt x="202764" y="93226"/>
                    <a:pt x="204788" y="95250"/>
                  </a:cubicBezTo>
                  <a:cubicBezTo>
                    <a:pt x="220663" y="111125"/>
                    <a:pt x="197642" y="94454"/>
                    <a:pt x="216694" y="107156"/>
                  </a:cubicBezTo>
                  <a:cubicBezTo>
                    <a:pt x="218281" y="109537"/>
                    <a:pt x="219432" y="112276"/>
                    <a:pt x="221456" y="114300"/>
                  </a:cubicBezTo>
                  <a:cubicBezTo>
                    <a:pt x="223480" y="116324"/>
                    <a:pt x="226812" y="116827"/>
                    <a:pt x="228600" y="119062"/>
                  </a:cubicBezTo>
                  <a:cubicBezTo>
                    <a:pt x="241745" y="135493"/>
                    <a:pt x="217652" y="117321"/>
                    <a:pt x="238125" y="130968"/>
                  </a:cubicBezTo>
                  <a:cubicBezTo>
                    <a:pt x="239713" y="133349"/>
                    <a:pt x="240734" y="136227"/>
                    <a:pt x="242888" y="138112"/>
                  </a:cubicBezTo>
                  <a:cubicBezTo>
                    <a:pt x="247195" y="141881"/>
                    <a:pt x="257175" y="147637"/>
                    <a:pt x="257175" y="147637"/>
                  </a:cubicBezTo>
                  <a:cubicBezTo>
                    <a:pt x="261810" y="161545"/>
                    <a:pt x="255929" y="148773"/>
                    <a:pt x="266700" y="159543"/>
                  </a:cubicBezTo>
                  <a:cubicBezTo>
                    <a:pt x="277472" y="170314"/>
                    <a:pt x="264699" y="164432"/>
                    <a:pt x="278606" y="169068"/>
                  </a:cubicBezTo>
                  <a:cubicBezTo>
                    <a:pt x="291307" y="188119"/>
                    <a:pt x="274637" y="165099"/>
                    <a:pt x="290513" y="180975"/>
                  </a:cubicBezTo>
                  <a:cubicBezTo>
                    <a:pt x="301284" y="191746"/>
                    <a:pt x="288511" y="185863"/>
                    <a:pt x="302419" y="190500"/>
                  </a:cubicBezTo>
                  <a:cubicBezTo>
                    <a:pt x="316063" y="210966"/>
                    <a:pt x="297896" y="186883"/>
                    <a:pt x="314325" y="200025"/>
                  </a:cubicBezTo>
                  <a:cubicBezTo>
                    <a:pt x="316560" y="201813"/>
                    <a:pt x="316889" y="205336"/>
                    <a:pt x="319088" y="207168"/>
                  </a:cubicBezTo>
                  <a:cubicBezTo>
                    <a:pt x="321815" y="209440"/>
                    <a:pt x="325531" y="210170"/>
                    <a:pt x="328613" y="211931"/>
                  </a:cubicBezTo>
                  <a:cubicBezTo>
                    <a:pt x="331098" y="213351"/>
                    <a:pt x="333558" y="214861"/>
                    <a:pt x="335756" y="216693"/>
                  </a:cubicBezTo>
                  <a:cubicBezTo>
                    <a:pt x="338343" y="218849"/>
                    <a:pt x="340313" y="221681"/>
                    <a:pt x="342900" y="223837"/>
                  </a:cubicBezTo>
                  <a:cubicBezTo>
                    <a:pt x="349056" y="228967"/>
                    <a:pt x="350027" y="228594"/>
                    <a:pt x="357188" y="230981"/>
                  </a:cubicBezTo>
                  <a:cubicBezTo>
                    <a:pt x="361229" y="243105"/>
                    <a:pt x="356322" y="234733"/>
                    <a:pt x="366713" y="240506"/>
                  </a:cubicBezTo>
                  <a:cubicBezTo>
                    <a:pt x="371716" y="243286"/>
                    <a:pt x="381000" y="250031"/>
                    <a:pt x="381000" y="250031"/>
                  </a:cubicBezTo>
                  <a:cubicBezTo>
                    <a:pt x="393702" y="269083"/>
                    <a:pt x="377031" y="246062"/>
                    <a:pt x="392906" y="261937"/>
                  </a:cubicBezTo>
                  <a:cubicBezTo>
                    <a:pt x="403677" y="272708"/>
                    <a:pt x="390906" y="266827"/>
                    <a:pt x="404813" y="271462"/>
                  </a:cubicBezTo>
                  <a:cubicBezTo>
                    <a:pt x="411162" y="290513"/>
                    <a:pt x="401638" y="268287"/>
                    <a:pt x="414338" y="280987"/>
                  </a:cubicBezTo>
                  <a:cubicBezTo>
                    <a:pt x="442120" y="308769"/>
                    <a:pt x="410766" y="286544"/>
                    <a:pt x="431006" y="300037"/>
                  </a:cubicBezTo>
                  <a:cubicBezTo>
                    <a:pt x="432575" y="304741"/>
                    <a:pt x="433955" y="310969"/>
                    <a:pt x="438150" y="314325"/>
                  </a:cubicBezTo>
                  <a:cubicBezTo>
                    <a:pt x="440110" y="315893"/>
                    <a:pt x="442913" y="315912"/>
                    <a:pt x="445294" y="316706"/>
                  </a:cubicBezTo>
                  <a:cubicBezTo>
                    <a:pt x="450489" y="332293"/>
                    <a:pt x="443273" y="316994"/>
                    <a:pt x="454819" y="326231"/>
                  </a:cubicBezTo>
                  <a:cubicBezTo>
                    <a:pt x="457054" y="328019"/>
                    <a:pt x="457557" y="331351"/>
                    <a:pt x="459581" y="333375"/>
                  </a:cubicBezTo>
                  <a:cubicBezTo>
                    <a:pt x="461605" y="335399"/>
                    <a:pt x="464344" y="336550"/>
                    <a:pt x="466725" y="338137"/>
                  </a:cubicBezTo>
                  <a:cubicBezTo>
                    <a:pt x="472708" y="356090"/>
                    <a:pt x="464638" y="333964"/>
                    <a:pt x="473869" y="352425"/>
                  </a:cubicBezTo>
                  <a:cubicBezTo>
                    <a:pt x="474991" y="354670"/>
                    <a:pt x="475005" y="357389"/>
                    <a:pt x="476250" y="359568"/>
                  </a:cubicBezTo>
                  <a:cubicBezTo>
                    <a:pt x="481676" y="369063"/>
                    <a:pt x="487522" y="373538"/>
                    <a:pt x="497681" y="378618"/>
                  </a:cubicBezTo>
                  <a:cubicBezTo>
                    <a:pt x="500856" y="380206"/>
                    <a:pt x="503910" y="382063"/>
                    <a:pt x="507206" y="383381"/>
                  </a:cubicBezTo>
                  <a:cubicBezTo>
                    <a:pt x="511867" y="385245"/>
                    <a:pt x="521494" y="388143"/>
                    <a:pt x="521494" y="388143"/>
                  </a:cubicBezTo>
                  <a:cubicBezTo>
                    <a:pt x="523081" y="390524"/>
                    <a:pt x="524102" y="393402"/>
                    <a:pt x="526256" y="395287"/>
                  </a:cubicBezTo>
                  <a:cubicBezTo>
                    <a:pt x="530564" y="399056"/>
                    <a:pt x="540544" y="404812"/>
                    <a:pt x="540544" y="404812"/>
                  </a:cubicBezTo>
                  <a:cubicBezTo>
                    <a:pt x="541338" y="407193"/>
                    <a:pt x="541150" y="410181"/>
                    <a:pt x="542925" y="411956"/>
                  </a:cubicBezTo>
                  <a:cubicBezTo>
                    <a:pt x="544700" y="413731"/>
                    <a:pt x="547824" y="413214"/>
                    <a:pt x="550069" y="414337"/>
                  </a:cubicBezTo>
                  <a:cubicBezTo>
                    <a:pt x="552629" y="415617"/>
                    <a:pt x="554832" y="417512"/>
                    <a:pt x="557213" y="419100"/>
                  </a:cubicBezTo>
                  <a:cubicBezTo>
                    <a:pt x="567861" y="435072"/>
                    <a:pt x="555318" y="419425"/>
                    <a:pt x="569119" y="428625"/>
                  </a:cubicBezTo>
                  <a:cubicBezTo>
                    <a:pt x="571921" y="430493"/>
                    <a:pt x="573461" y="433900"/>
                    <a:pt x="576263" y="435768"/>
                  </a:cubicBezTo>
                  <a:cubicBezTo>
                    <a:pt x="595270" y="448440"/>
                    <a:pt x="570885" y="426057"/>
                    <a:pt x="590550" y="442912"/>
                  </a:cubicBezTo>
                  <a:cubicBezTo>
                    <a:pt x="593959" y="445834"/>
                    <a:pt x="596696" y="449480"/>
                    <a:pt x="600075" y="452437"/>
                  </a:cubicBezTo>
                  <a:cubicBezTo>
                    <a:pt x="604805" y="456576"/>
                    <a:pt x="611406" y="460785"/>
                    <a:pt x="616744" y="464343"/>
                  </a:cubicBezTo>
                  <a:cubicBezTo>
                    <a:pt x="617538" y="466724"/>
                    <a:pt x="617350" y="469712"/>
                    <a:pt x="619125" y="471487"/>
                  </a:cubicBezTo>
                  <a:cubicBezTo>
                    <a:pt x="623172" y="475534"/>
                    <a:pt x="628650" y="477837"/>
                    <a:pt x="633413" y="481012"/>
                  </a:cubicBezTo>
                  <a:lnTo>
                    <a:pt x="647700" y="490537"/>
                  </a:lnTo>
                  <a:lnTo>
                    <a:pt x="654844" y="492918"/>
                  </a:lnTo>
                  <a:cubicBezTo>
                    <a:pt x="657225" y="494506"/>
                    <a:pt x="659964" y="495657"/>
                    <a:pt x="661988" y="497681"/>
                  </a:cubicBezTo>
                  <a:cubicBezTo>
                    <a:pt x="664012" y="499705"/>
                    <a:pt x="664515" y="503037"/>
                    <a:pt x="666750" y="504825"/>
                  </a:cubicBezTo>
                  <a:cubicBezTo>
                    <a:pt x="668710" y="506393"/>
                    <a:pt x="671513" y="506412"/>
                    <a:pt x="673894" y="507206"/>
                  </a:cubicBezTo>
                  <a:cubicBezTo>
                    <a:pt x="676275" y="509587"/>
                    <a:pt x="678882" y="511763"/>
                    <a:pt x="681038" y="514350"/>
                  </a:cubicBezTo>
                  <a:cubicBezTo>
                    <a:pt x="682870" y="516548"/>
                    <a:pt x="683565" y="519705"/>
                    <a:pt x="685800" y="521493"/>
                  </a:cubicBezTo>
                  <a:cubicBezTo>
                    <a:pt x="687760" y="523061"/>
                    <a:pt x="690563" y="523081"/>
                    <a:pt x="692944" y="523875"/>
                  </a:cubicBezTo>
                  <a:cubicBezTo>
                    <a:pt x="693738" y="526256"/>
                    <a:pt x="693550" y="529243"/>
                    <a:pt x="695325" y="531018"/>
                  </a:cubicBezTo>
                  <a:cubicBezTo>
                    <a:pt x="697100" y="532793"/>
                    <a:pt x="700224" y="532277"/>
                    <a:pt x="702469" y="533400"/>
                  </a:cubicBezTo>
                  <a:cubicBezTo>
                    <a:pt x="705029" y="534680"/>
                    <a:pt x="707232" y="536575"/>
                    <a:pt x="709613" y="538162"/>
                  </a:cubicBezTo>
                  <a:cubicBezTo>
                    <a:pt x="722309" y="557209"/>
                    <a:pt x="705647" y="534197"/>
                    <a:pt x="721519" y="550068"/>
                  </a:cubicBezTo>
                  <a:cubicBezTo>
                    <a:pt x="739247" y="567795"/>
                    <a:pt x="718967" y="553128"/>
                    <a:pt x="735806" y="564356"/>
                  </a:cubicBezTo>
                  <a:cubicBezTo>
                    <a:pt x="737394" y="566737"/>
                    <a:pt x="738545" y="569476"/>
                    <a:pt x="740569" y="571500"/>
                  </a:cubicBezTo>
                  <a:cubicBezTo>
                    <a:pt x="742593" y="573524"/>
                    <a:pt x="745828" y="574108"/>
                    <a:pt x="747713" y="576262"/>
                  </a:cubicBezTo>
                  <a:cubicBezTo>
                    <a:pt x="767161" y="598488"/>
                    <a:pt x="748308" y="584597"/>
                    <a:pt x="764381" y="595312"/>
                  </a:cubicBezTo>
                  <a:cubicBezTo>
                    <a:pt x="784756" y="625875"/>
                    <a:pt x="764512" y="599478"/>
                    <a:pt x="781050" y="614362"/>
                  </a:cubicBezTo>
                  <a:cubicBezTo>
                    <a:pt x="786891" y="619619"/>
                    <a:pt x="797719" y="631031"/>
                    <a:pt x="797719" y="631031"/>
                  </a:cubicBezTo>
                  <a:cubicBezTo>
                    <a:pt x="802914" y="646618"/>
                    <a:pt x="795698" y="631319"/>
                    <a:pt x="807244" y="640556"/>
                  </a:cubicBezTo>
                  <a:cubicBezTo>
                    <a:pt x="809479" y="642344"/>
                    <a:pt x="810174" y="645501"/>
                    <a:pt x="812006" y="647700"/>
                  </a:cubicBezTo>
                  <a:cubicBezTo>
                    <a:pt x="814162" y="650287"/>
                    <a:pt x="816769" y="652462"/>
                    <a:pt x="819150" y="654843"/>
                  </a:cubicBezTo>
                  <a:cubicBezTo>
                    <a:pt x="819944" y="657224"/>
                    <a:pt x="819963" y="660027"/>
                    <a:pt x="821531" y="661987"/>
                  </a:cubicBezTo>
                  <a:cubicBezTo>
                    <a:pt x="823319" y="664222"/>
                    <a:pt x="826476" y="664918"/>
                    <a:pt x="828675" y="666750"/>
                  </a:cubicBezTo>
                  <a:cubicBezTo>
                    <a:pt x="831262" y="668906"/>
                    <a:pt x="833663" y="671306"/>
                    <a:pt x="835819" y="673893"/>
                  </a:cubicBezTo>
                  <a:cubicBezTo>
                    <a:pt x="837651" y="676092"/>
                    <a:pt x="838557" y="679013"/>
                    <a:pt x="840581" y="681037"/>
                  </a:cubicBezTo>
                  <a:cubicBezTo>
                    <a:pt x="842605" y="683061"/>
                    <a:pt x="845526" y="683968"/>
                    <a:pt x="847725" y="685800"/>
                  </a:cubicBezTo>
                  <a:cubicBezTo>
                    <a:pt x="866061" y="701079"/>
                    <a:pt x="844275" y="685880"/>
                    <a:pt x="862013" y="697706"/>
                  </a:cubicBezTo>
                  <a:cubicBezTo>
                    <a:pt x="864394" y="700881"/>
                    <a:pt x="866350" y="704425"/>
                    <a:pt x="869156" y="707231"/>
                  </a:cubicBezTo>
                  <a:cubicBezTo>
                    <a:pt x="871180" y="709255"/>
                    <a:pt x="874276" y="709969"/>
                    <a:pt x="876300" y="711993"/>
                  </a:cubicBezTo>
                  <a:cubicBezTo>
                    <a:pt x="887072" y="722764"/>
                    <a:pt x="874299" y="716882"/>
                    <a:pt x="888206" y="721518"/>
                  </a:cubicBezTo>
                  <a:cubicBezTo>
                    <a:pt x="899631" y="738654"/>
                    <a:pt x="883454" y="717557"/>
                    <a:pt x="907256" y="733425"/>
                  </a:cubicBezTo>
                  <a:cubicBezTo>
                    <a:pt x="923633" y="744342"/>
                    <a:pt x="916114" y="741140"/>
                    <a:pt x="928688" y="745331"/>
                  </a:cubicBezTo>
                  <a:cubicBezTo>
                    <a:pt x="931069" y="746918"/>
                    <a:pt x="933272" y="748813"/>
                    <a:pt x="935831" y="750093"/>
                  </a:cubicBezTo>
                  <a:cubicBezTo>
                    <a:pt x="955553" y="759955"/>
                    <a:pt x="929641" y="743587"/>
                    <a:pt x="950119" y="757237"/>
                  </a:cubicBezTo>
                  <a:cubicBezTo>
                    <a:pt x="963764" y="777708"/>
                    <a:pt x="945596" y="753619"/>
                    <a:pt x="962025" y="766762"/>
                  </a:cubicBezTo>
                  <a:cubicBezTo>
                    <a:pt x="964260" y="768550"/>
                    <a:pt x="964634" y="772021"/>
                    <a:pt x="966788" y="773906"/>
                  </a:cubicBezTo>
                  <a:cubicBezTo>
                    <a:pt x="971095" y="777675"/>
                    <a:pt x="976313" y="780256"/>
                    <a:pt x="981075" y="783431"/>
                  </a:cubicBezTo>
                  <a:cubicBezTo>
                    <a:pt x="983456" y="785018"/>
                    <a:pt x="985504" y="787288"/>
                    <a:pt x="988219" y="788193"/>
                  </a:cubicBezTo>
                  <a:cubicBezTo>
                    <a:pt x="990600" y="788987"/>
                    <a:pt x="992928" y="789966"/>
                    <a:pt x="995363" y="790575"/>
                  </a:cubicBezTo>
                  <a:cubicBezTo>
                    <a:pt x="1004644" y="792896"/>
                    <a:pt x="1014535" y="793994"/>
                    <a:pt x="1023938" y="795337"/>
                  </a:cubicBezTo>
                  <a:lnTo>
                    <a:pt x="1045369" y="802481"/>
                  </a:lnTo>
                  <a:lnTo>
                    <a:pt x="1052513" y="804862"/>
                  </a:lnTo>
                  <a:lnTo>
                    <a:pt x="1066800" y="814387"/>
                  </a:lnTo>
                  <a:cubicBezTo>
                    <a:pt x="1069181" y="815975"/>
                    <a:pt x="1071920" y="817126"/>
                    <a:pt x="1073944" y="819150"/>
                  </a:cubicBezTo>
                  <a:cubicBezTo>
                    <a:pt x="1080107" y="825312"/>
                    <a:pt x="1086833" y="832970"/>
                    <a:pt x="1095375" y="835818"/>
                  </a:cubicBezTo>
                  <a:lnTo>
                    <a:pt x="1109663" y="840581"/>
                  </a:lnTo>
                  <a:cubicBezTo>
                    <a:pt x="1112044" y="842168"/>
                    <a:pt x="1114191" y="844181"/>
                    <a:pt x="1116806" y="845343"/>
                  </a:cubicBezTo>
                  <a:cubicBezTo>
                    <a:pt x="1116818" y="845348"/>
                    <a:pt x="1134660" y="851294"/>
                    <a:pt x="1138238" y="852487"/>
                  </a:cubicBezTo>
                  <a:cubicBezTo>
                    <a:pt x="1140619" y="853281"/>
                    <a:pt x="1143136" y="853745"/>
                    <a:pt x="1145381" y="854868"/>
                  </a:cubicBezTo>
                  <a:cubicBezTo>
                    <a:pt x="1174165" y="869262"/>
                    <a:pt x="1138489" y="850930"/>
                    <a:pt x="1162050" y="864393"/>
                  </a:cubicBezTo>
                  <a:cubicBezTo>
                    <a:pt x="1165132" y="866154"/>
                    <a:pt x="1168400" y="867568"/>
                    <a:pt x="1171575" y="869156"/>
                  </a:cubicBezTo>
                  <a:cubicBezTo>
                    <a:pt x="1177924" y="888207"/>
                    <a:pt x="1168400" y="865981"/>
                    <a:pt x="1181100" y="878681"/>
                  </a:cubicBezTo>
                  <a:cubicBezTo>
                    <a:pt x="1193800" y="891381"/>
                    <a:pt x="1171574" y="881857"/>
                    <a:pt x="1190625" y="888206"/>
                  </a:cubicBezTo>
                  <a:cubicBezTo>
                    <a:pt x="1195820" y="903792"/>
                    <a:pt x="1188605" y="888495"/>
                    <a:pt x="1200150" y="897731"/>
                  </a:cubicBezTo>
                  <a:cubicBezTo>
                    <a:pt x="1202385" y="899519"/>
                    <a:pt x="1202759" y="902990"/>
                    <a:pt x="1204913" y="904875"/>
                  </a:cubicBezTo>
                  <a:cubicBezTo>
                    <a:pt x="1209220" y="908644"/>
                    <a:pt x="1213770" y="912590"/>
                    <a:pt x="1219200" y="914400"/>
                  </a:cubicBezTo>
                  <a:cubicBezTo>
                    <a:pt x="1221581" y="915194"/>
                    <a:pt x="1223894" y="916237"/>
                    <a:pt x="1226344" y="916781"/>
                  </a:cubicBezTo>
                  <a:cubicBezTo>
                    <a:pt x="1237034" y="919156"/>
                    <a:pt x="1251744" y="920397"/>
                    <a:pt x="1262063" y="921543"/>
                  </a:cubicBezTo>
                  <a:cubicBezTo>
                    <a:pt x="1269866" y="926746"/>
                    <a:pt x="1269206" y="923444"/>
                    <a:pt x="1269206" y="928687"/>
                  </a:cubicBezTo>
                  <a:lnTo>
                    <a:pt x="1321594" y="928687"/>
                  </a:lnTo>
                  <a:lnTo>
                    <a:pt x="1335881" y="950118"/>
                  </a:lnTo>
                  <a:lnTo>
                    <a:pt x="1400175" y="950118"/>
                  </a:lnTo>
                  <a:lnTo>
                    <a:pt x="1433513" y="990600"/>
                  </a:lnTo>
                  <a:lnTo>
                    <a:pt x="1564481" y="990600"/>
                  </a:lnTo>
                  <a:lnTo>
                    <a:pt x="1645444" y="1033462"/>
                  </a:lnTo>
                  <a:cubicBezTo>
                    <a:pt x="1651000" y="1037431"/>
                    <a:pt x="1656101" y="1042131"/>
                    <a:pt x="1662113" y="1045368"/>
                  </a:cubicBezTo>
                  <a:cubicBezTo>
                    <a:pt x="1666533" y="1047748"/>
                    <a:pt x="1672223" y="1047347"/>
                    <a:pt x="1676400" y="1050131"/>
                  </a:cubicBezTo>
                  <a:cubicBezTo>
                    <a:pt x="1685095" y="1055927"/>
                    <a:pt x="1691791" y="1060816"/>
                    <a:pt x="1702594" y="1064418"/>
                  </a:cubicBezTo>
                  <a:cubicBezTo>
                    <a:pt x="1707356" y="1066006"/>
                    <a:pt x="1712391" y="1066936"/>
                    <a:pt x="1716881" y="1069181"/>
                  </a:cubicBezTo>
                  <a:cubicBezTo>
                    <a:pt x="1729333" y="1075407"/>
                    <a:pt x="1722962" y="1073082"/>
                    <a:pt x="1735931" y="1076325"/>
                  </a:cubicBezTo>
                  <a:cubicBezTo>
                    <a:pt x="1747252" y="1083871"/>
                    <a:pt x="1740360" y="1080182"/>
                    <a:pt x="1757363" y="1085850"/>
                  </a:cubicBezTo>
                  <a:lnTo>
                    <a:pt x="1764506" y="1088231"/>
                  </a:lnTo>
                  <a:lnTo>
                    <a:pt x="1771650" y="1090612"/>
                  </a:lnTo>
                  <a:lnTo>
                    <a:pt x="1785938" y="1100137"/>
                  </a:lnTo>
                  <a:cubicBezTo>
                    <a:pt x="1788319" y="1101724"/>
                    <a:pt x="1791057" y="1102877"/>
                    <a:pt x="1793081" y="1104900"/>
                  </a:cubicBezTo>
                  <a:cubicBezTo>
                    <a:pt x="1795462" y="1107281"/>
                    <a:pt x="1797281" y="1110408"/>
                    <a:pt x="1800225" y="1112043"/>
                  </a:cubicBezTo>
                  <a:cubicBezTo>
                    <a:pt x="1804614" y="1114481"/>
                    <a:pt x="1814513" y="1116806"/>
                    <a:pt x="1814513" y="1116806"/>
                  </a:cubicBezTo>
                  <a:cubicBezTo>
                    <a:pt x="1816894" y="1118393"/>
                    <a:pt x="1819483" y="1119706"/>
                    <a:pt x="1821656" y="1121568"/>
                  </a:cubicBezTo>
                  <a:cubicBezTo>
                    <a:pt x="1825065" y="1124490"/>
                    <a:pt x="1827527" y="1128483"/>
                    <a:pt x="1831181" y="1131093"/>
                  </a:cubicBezTo>
                  <a:cubicBezTo>
                    <a:pt x="1833224" y="1132552"/>
                    <a:pt x="1836121" y="1132273"/>
                    <a:pt x="1838325" y="1133475"/>
                  </a:cubicBezTo>
                  <a:cubicBezTo>
                    <a:pt x="1844899" y="1137061"/>
                    <a:pt x="1851144" y="1141228"/>
                    <a:pt x="1857375" y="1145381"/>
                  </a:cubicBezTo>
                  <a:cubicBezTo>
                    <a:pt x="1859756" y="1146968"/>
                    <a:pt x="1862007" y="1148773"/>
                    <a:pt x="1864519" y="1150143"/>
                  </a:cubicBezTo>
                  <a:cubicBezTo>
                    <a:pt x="1881251" y="1159269"/>
                    <a:pt x="1878447" y="1157960"/>
                    <a:pt x="1890713" y="1162050"/>
                  </a:cubicBezTo>
                  <a:cubicBezTo>
                    <a:pt x="1893094" y="1164431"/>
                    <a:pt x="1895299" y="1167002"/>
                    <a:pt x="1897856" y="1169193"/>
                  </a:cubicBezTo>
                  <a:cubicBezTo>
                    <a:pt x="1906088" y="1176249"/>
                    <a:pt x="1915721" y="1181303"/>
                    <a:pt x="1924050" y="1188243"/>
                  </a:cubicBezTo>
                  <a:cubicBezTo>
                    <a:pt x="1925775" y="1189680"/>
                    <a:pt x="1927225" y="1191418"/>
                    <a:pt x="1928813" y="1193006"/>
                  </a:cubicBezTo>
                  <a:lnTo>
                    <a:pt x="2016919" y="1193006"/>
                  </a:lnTo>
                  <a:lnTo>
                    <a:pt x="2081213" y="1216818"/>
                  </a:lnTo>
                  <a:lnTo>
                    <a:pt x="2100263" y="1238250"/>
                  </a:lnTo>
                  <a:lnTo>
                    <a:pt x="2145506" y="1238250"/>
                  </a:lnTo>
                  <a:lnTo>
                    <a:pt x="2193131" y="1273968"/>
                  </a:lnTo>
                  <a:lnTo>
                    <a:pt x="2262188" y="1273968"/>
                  </a:lnTo>
                  <a:lnTo>
                    <a:pt x="2352675" y="1321593"/>
                  </a:lnTo>
                  <a:lnTo>
                    <a:pt x="2457450" y="1321593"/>
                  </a:lnTo>
                  <a:lnTo>
                    <a:pt x="2505075" y="1343025"/>
                  </a:lnTo>
                  <a:lnTo>
                    <a:pt x="2562225" y="1343025"/>
                  </a:lnTo>
                  <a:lnTo>
                    <a:pt x="2614613" y="1366837"/>
                  </a:lnTo>
                  <a:lnTo>
                    <a:pt x="2840831" y="1366837"/>
                  </a:lnTo>
                  <a:lnTo>
                    <a:pt x="2840831" y="1385887"/>
                  </a:lnTo>
                  <a:lnTo>
                    <a:pt x="2945606" y="1385887"/>
                  </a:lnTo>
                  <a:lnTo>
                    <a:pt x="2945606" y="1407318"/>
                  </a:lnTo>
                  <a:lnTo>
                    <a:pt x="3069431" y="1407318"/>
                  </a:lnTo>
                  <a:lnTo>
                    <a:pt x="3069431" y="1419225"/>
                  </a:lnTo>
                  <a:lnTo>
                    <a:pt x="3126581" y="1419225"/>
                  </a:lnTo>
                  <a:lnTo>
                    <a:pt x="3126581" y="1428750"/>
                  </a:lnTo>
                  <a:lnTo>
                    <a:pt x="3221831" y="1428750"/>
                  </a:lnTo>
                  <a:lnTo>
                    <a:pt x="3221831" y="1447800"/>
                  </a:lnTo>
                  <a:lnTo>
                    <a:pt x="3367088" y="1447800"/>
                  </a:lnTo>
                  <a:lnTo>
                    <a:pt x="3367088" y="1469231"/>
                  </a:lnTo>
                  <a:lnTo>
                    <a:pt x="3852863" y="1469231"/>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34" name="Groupe 33">
            <a:extLst>
              <a:ext uri="{FF2B5EF4-FFF2-40B4-BE49-F238E27FC236}">
                <a16:creationId xmlns:a16="http://schemas.microsoft.com/office/drawing/2014/main" id="{F38D24D3-CE1F-424D-ACFD-EF66BC6E8EB0}"/>
              </a:ext>
            </a:extLst>
          </p:cNvPr>
          <p:cNvGrpSpPr/>
          <p:nvPr/>
        </p:nvGrpSpPr>
        <p:grpSpPr>
          <a:xfrm>
            <a:off x="5421011" y="2044093"/>
            <a:ext cx="2883586" cy="1769552"/>
            <a:chOff x="5341144" y="2078831"/>
            <a:chExt cx="3748087" cy="1628775"/>
          </a:xfrm>
        </p:grpSpPr>
        <p:sp>
          <p:nvSpPr>
            <p:cNvPr id="32" name="Forme libre : forme 31">
              <a:extLst>
                <a:ext uri="{FF2B5EF4-FFF2-40B4-BE49-F238E27FC236}">
                  <a16:creationId xmlns:a16="http://schemas.microsoft.com/office/drawing/2014/main" id="{F7CE0549-411E-48D3-BAB9-4C2E4761710B}"/>
                </a:ext>
              </a:extLst>
            </p:cNvPr>
            <p:cNvSpPr/>
            <p:nvPr/>
          </p:nvSpPr>
          <p:spPr>
            <a:xfrm>
              <a:off x="5343525" y="2081213"/>
              <a:ext cx="3745706" cy="1626393"/>
            </a:xfrm>
            <a:custGeom>
              <a:avLst/>
              <a:gdLst>
                <a:gd name="connsiteX0" fmla="*/ 0 w 3745706"/>
                <a:gd name="connsiteY0" fmla="*/ 0 h 1626393"/>
                <a:gd name="connsiteX1" fmla="*/ 61913 w 3745706"/>
                <a:gd name="connsiteY1" fmla="*/ 0 h 1626393"/>
                <a:gd name="connsiteX2" fmla="*/ 61913 w 3745706"/>
                <a:gd name="connsiteY2" fmla="*/ 26193 h 1626393"/>
                <a:gd name="connsiteX3" fmla="*/ 140494 w 3745706"/>
                <a:gd name="connsiteY3" fmla="*/ 26193 h 1626393"/>
                <a:gd name="connsiteX4" fmla="*/ 140494 w 3745706"/>
                <a:gd name="connsiteY4" fmla="*/ 52387 h 1626393"/>
                <a:gd name="connsiteX5" fmla="*/ 180975 w 3745706"/>
                <a:gd name="connsiteY5" fmla="*/ 71437 h 1626393"/>
                <a:gd name="connsiteX6" fmla="*/ 180975 w 3745706"/>
                <a:gd name="connsiteY6" fmla="*/ 107156 h 1626393"/>
                <a:gd name="connsiteX7" fmla="*/ 247650 w 3745706"/>
                <a:gd name="connsiteY7" fmla="*/ 159543 h 1626393"/>
                <a:gd name="connsiteX8" fmla="*/ 247650 w 3745706"/>
                <a:gd name="connsiteY8" fmla="*/ 278606 h 1626393"/>
                <a:gd name="connsiteX9" fmla="*/ 261938 w 3745706"/>
                <a:gd name="connsiteY9" fmla="*/ 278606 h 1626393"/>
                <a:gd name="connsiteX10" fmla="*/ 261938 w 3745706"/>
                <a:gd name="connsiteY10" fmla="*/ 419100 h 1626393"/>
                <a:gd name="connsiteX11" fmla="*/ 276225 w 3745706"/>
                <a:gd name="connsiteY11" fmla="*/ 419100 h 1626393"/>
                <a:gd name="connsiteX12" fmla="*/ 276225 w 3745706"/>
                <a:gd name="connsiteY12" fmla="*/ 545306 h 1626393"/>
                <a:gd name="connsiteX13" fmla="*/ 290513 w 3745706"/>
                <a:gd name="connsiteY13" fmla="*/ 545306 h 1626393"/>
                <a:gd name="connsiteX14" fmla="*/ 290513 w 3745706"/>
                <a:gd name="connsiteY14" fmla="*/ 833437 h 1626393"/>
                <a:gd name="connsiteX15" fmla="*/ 295275 w 3745706"/>
                <a:gd name="connsiteY15" fmla="*/ 833437 h 1626393"/>
                <a:gd name="connsiteX16" fmla="*/ 295275 w 3745706"/>
                <a:gd name="connsiteY16" fmla="*/ 890587 h 1626393"/>
                <a:gd name="connsiteX17" fmla="*/ 302419 w 3745706"/>
                <a:gd name="connsiteY17" fmla="*/ 890587 h 1626393"/>
                <a:gd name="connsiteX18" fmla="*/ 302419 w 3745706"/>
                <a:gd name="connsiteY18" fmla="*/ 935831 h 1626393"/>
                <a:gd name="connsiteX19" fmla="*/ 307181 w 3745706"/>
                <a:gd name="connsiteY19" fmla="*/ 990600 h 1626393"/>
                <a:gd name="connsiteX20" fmla="*/ 311944 w 3745706"/>
                <a:gd name="connsiteY20" fmla="*/ 1023937 h 1626393"/>
                <a:gd name="connsiteX21" fmla="*/ 314325 w 3745706"/>
                <a:gd name="connsiteY21" fmla="*/ 1031081 h 1626393"/>
                <a:gd name="connsiteX22" fmla="*/ 319088 w 3745706"/>
                <a:gd name="connsiteY22" fmla="*/ 1038225 h 1626393"/>
                <a:gd name="connsiteX23" fmla="*/ 326231 w 3745706"/>
                <a:gd name="connsiteY23" fmla="*/ 1052512 h 1626393"/>
                <a:gd name="connsiteX24" fmla="*/ 350044 w 3745706"/>
                <a:gd name="connsiteY24" fmla="*/ 1066800 h 1626393"/>
                <a:gd name="connsiteX25" fmla="*/ 381000 w 3745706"/>
                <a:gd name="connsiteY25" fmla="*/ 1076325 h 1626393"/>
                <a:gd name="connsiteX26" fmla="*/ 395288 w 3745706"/>
                <a:gd name="connsiteY26" fmla="*/ 1081087 h 1626393"/>
                <a:gd name="connsiteX27" fmla="*/ 440531 w 3745706"/>
                <a:gd name="connsiteY27" fmla="*/ 1085850 h 1626393"/>
                <a:gd name="connsiteX28" fmla="*/ 450056 w 3745706"/>
                <a:gd name="connsiteY28" fmla="*/ 1088231 h 1626393"/>
                <a:gd name="connsiteX29" fmla="*/ 464344 w 3745706"/>
                <a:gd name="connsiteY29" fmla="*/ 1092993 h 1626393"/>
                <a:gd name="connsiteX30" fmla="*/ 488156 w 3745706"/>
                <a:gd name="connsiteY30" fmla="*/ 1097756 h 1626393"/>
                <a:gd name="connsiteX31" fmla="*/ 502444 w 3745706"/>
                <a:gd name="connsiteY31" fmla="*/ 1102518 h 1626393"/>
                <a:gd name="connsiteX32" fmla="*/ 509588 w 3745706"/>
                <a:gd name="connsiteY32" fmla="*/ 1104900 h 1626393"/>
                <a:gd name="connsiteX33" fmla="*/ 519113 w 3745706"/>
                <a:gd name="connsiteY33" fmla="*/ 1107281 h 1626393"/>
                <a:gd name="connsiteX34" fmla="*/ 526256 w 3745706"/>
                <a:gd name="connsiteY34" fmla="*/ 1109662 h 1626393"/>
                <a:gd name="connsiteX35" fmla="*/ 542925 w 3745706"/>
                <a:gd name="connsiteY35" fmla="*/ 1109662 h 1626393"/>
                <a:gd name="connsiteX36" fmla="*/ 561975 w 3745706"/>
                <a:gd name="connsiteY36" fmla="*/ 1190625 h 1626393"/>
                <a:gd name="connsiteX37" fmla="*/ 571500 w 3745706"/>
                <a:gd name="connsiteY37" fmla="*/ 1233487 h 1626393"/>
                <a:gd name="connsiteX38" fmla="*/ 592931 w 3745706"/>
                <a:gd name="connsiteY38" fmla="*/ 1273968 h 1626393"/>
                <a:gd name="connsiteX39" fmla="*/ 611981 w 3745706"/>
                <a:gd name="connsiteY39" fmla="*/ 1295400 h 1626393"/>
                <a:gd name="connsiteX40" fmla="*/ 647700 w 3745706"/>
                <a:gd name="connsiteY40" fmla="*/ 1295400 h 1626393"/>
                <a:gd name="connsiteX41" fmla="*/ 704850 w 3745706"/>
                <a:gd name="connsiteY41" fmla="*/ 1312068 h 1626393"/>
                <a:gd name="connsiteX42" fmla="*/ 759619 w 3745706"/>
                <a:gd name="connsiteY42" fmla="*/ 1331118 h 1626393"/>
                <a:gd name="connsiteX43" fmla="*/ 833438 w 3745706"/>
                <a:gd name="connsiteY43" fmla="*/ 1340643 h 1626393"/>
                <a:gd name="connsiteX44" fmla="*/ 840581 w 3745706"/>
                <a:gd name="connsiteY44" fmla="*/ 1404937 h 1626393"/>
                <a:gd name="connsiteX45" fmla="*/ 859631 w 3745706"/>
                <a:gd name="connsiteY45" fmla="*/ 1404937 h 1626393"/>
                <a:gd name="connsiteX46" fmla="*/ 859631 w 3745706"/>
                <a:gd name="connsiteY46" fmla="*/ 1440656 h 1626393"/>
                <a:gd name="connsiteX47" fmla="*/ 895350 w 3745706"/>
                <a:gd name="connsiteY47" fmla="*/ 1440656 h 1626393"/>
                <a:gd name="connsiteX48" fmla="*/ 895350 w 3745706"/>
                <a:gd name="connsiteY48" fmla="*/ 1452562 h 1626393"/>
                <a:gd name="connsiteX49" fmla="*/ 988219 w 3745706"/>
                <a:gd name="connsiteY49" fmla="*/ 1452562 h 1626393"/>
                <a:gd name="connsiteX50" fmla="*/ 988219 w 3745706"/>
                <a:gd name="connsiteY50" fmla="*/ 1469231 h 1626393"/>
                <a:gd name="connsiteX51" fmla="*/ 1150144 w 3745706"/>
                <a:gd name="connsiteY51" fmla="*/ 1469231 h 1626393"/>
                <a:gd name="connsiteX52" fmla="*/ 1202531 w 3745706"/>
                <a:gd name="connsiteY52" fmla="*/ 1504950 h 1626393"/>
                <a:gd name="connsiteX53" fmla="*/ 1331119 w 3745706"/>
                <a:gd name="connsiteY53" fmla="*/ 1504950 h 1626393"/>
                <a:gd name="connsiteX54" fmla="*/ 1345406 w 3745706"/>
                <a:gd name="connsiteY54" fmla="*/ 1509712 h 1626393"/>
                <a:gd name="connsiteX55" fmla="*/ 1416844 w 3745706"/>
                <a:gd name="connsiteY55" fmla="*/ 1509712 h 1626393"/>
                <a:gd name="connsiteX56" fmla="*/ 1459706 w 3745706"/>
                <a:gd name="connsiteY56" fmla="*/ 1545431 h 1626393"/>
                <a:gd name="connsiteX57" fmla="*/ 1731169 w 3745706"/>
                <a:gd name="connsiteY57" fmla="*/ 1545431 h 1626393"/>
                <a:gd name="connsiteX58" fmla="*/ 1731169 w 3745706"/>
                <a:gd name="connsiteY58" fmla="*/ 1571625 h 1626393"/>
                <a:gd name="connsiteX59" fmla="*/ 1802606 w 3745706"/>
                <a:gd name="connsiteY59" fmla="*/ 1571625 h 1626393"/>
                <a:gd name="connsiteX60" fmla="*/ 1802606 w 3745706"/>
                <a:gd name="connsiteY60" fmla="*/ 1583531 h 1626393"/>
                <a:gd name="connsiteX61" fmla="*/ 1990725 w 3745706"/>
                <a:gd name="connsiteY61" fmla="*/ 1583531 h 1626393"/>
                <a:gd name="connsiteX62" fmla="*/ 1990725 w 3745706"/>
                <a:gd name="connsiteY62" fmla="*/ 1602581 h 1626393"/>
                <a:gd name="connsiteX63" fmla="*/ 3462338 w 3745706"/>
                <a:gd name="connsiteY63" fmla="*/ 1602581 h 1626393"/>
                <a:gd name="connsiteX64" fmla="*/ 3462338 w 3745706"/>
                <a:gd name="connsiteY64" fmla="*/ 1626393 h 1626393"/>
                <a:gd name="connsiteX65" fmla="*/ 3745706 w 3745706"/>
                <a:gd name="connsiteY65" fmla="*/ 1626393 h 1626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3745706" h="1626393">
                  <a:moveTo>
                    <a:pt x="0" y="0"/>
                  </a:moveTo>
                  <a:lnTo>
                    <a:pt x="61913" y="0"/>
                  </a:lnTo>
                  <a:lnTo>
                    <a:pt x="61913" y="26193"/>
                  </a:lnTo>
                  <a:lnTo>
                    <a:pt x="140494" y="26193"/>
                  </a:lnTo>
                  <a:lnTo>
                    <a:pt x="140494" y="52387"/>
                  </a:lnTo>
                  <a:lnTo>
                    <a:pt x="180975" y="71437"/>
                  </a:lnTo>
                  <a:lnTo>
                    <a:pt x="180975" y="107156"/>
                  </a:lnTo>
                  <a:lnTo>
                    <a:pt x="247650" y="159543"/>
                  </a:lnTo>
                  <a:lnTo>
                    <a:pt x="247650" y="278606"/>
                  </a:lnTo>
                  <a:lnTo>
                    <a:pt x="261938" y="278606"/>
                  </a:lnTo>
                  <a:lnTo>
                    <a:pt x="261938" y="419100"/>
                  </a:lnTo>
                  <a:lnTo>
                    <a:pt x="276225" y="419100"/>
                  </a:lnTo>
                  <a:lnTo>
                    <a:pt x="276225" y="545306"/>
                  </a:lnTo>
                  <a:lnTo>
                    <a:pt x="290513" y="545306"/>
                  </a:lnTo>
                  <a:lnTo>
                    <a:pt x="290513" y="833437"/>
                  </a:lnTo>
                  <a:lnTo>
                    <a:pt x="295275" y="833437"/>
                  </a:lnTo>
                  <a:lnTo>
                    <a:pt x="295275" y="890587"/>
                  </a:lnTo>
                  <a:lnTo>
                    <a:pt x="302419" y="890587"/>
                  </a:lnTo>
                  <a:lnTo>
                    <a:pt x="302419" y="935831"/>
                  </a:lnTo>
                  <a:lnTo>
                    <a:pt x="307181" y="990600"/>
                  </a:lnTo>
                  <a:cubicBezTo>
                    <a:pt x="309079" y="1009575"/>
                    <a:pt x="307961" y="1009994"/>
                    <a:pt x="311944" y="1023937"/>
                  </a:cubicBezTo>
                  <a:cubicBezTo>
                    <a:pt x="312634" y="1026351"/>
                    <a:pt x="313202" y="1028836"/>
                    <a:pt x="314325" y="1031081"/>
                  </a:cubicBezTo>
                  <a:cubicBezTo>
                    <a:pt x="315605" y="1033641"/>
                    <a:pt x="317500" y="1035844"/>
                    <a:pt x="319088" y="1038225"/>
                  </a:cubicBezTo>
                  <a:cubicBezTo>
                    <a:pt x="324101" y="1053265"/>
                    <a:pt x="318830" y="1052512"/>
                    <a:pt x="326231" y="1052512"/>
                  </a:cubicBezTo>
                  <a:lnTo>
                    <a:pt x="350044" y="1066800"/>
                  </a:lnTo>
                  <a:cubicBezTo>
                    <a:pt x="394986" y="1083651"/>
                    <a:pt x="349254" y="1067667"/>
                    <a:pt x="381000" y="1076325"/>
                  </a:cubicBezTo>
                  <a:cubicBezTo>
                    <a:pt x="385843" y="1077646"/>
                    <a:pt x="390295" y="1080561"/>
                    <a:pt x="395288" y="1081087"/>
                  </a:cubicBezTo>
                  <a:lnTo>
                    <a:pt x="440531" y="1085850"/>
                  </a:lnTo>
                  <a:cubicBezTo>
                    <a:pt x="443706" y="1086644"/>
                    <a:pt x="446921" y="1087291"/>
                    <a:pt x="450056" y="1088231"/>
                  </a:cubicBezTo>
                  <a:cubicBezTo>
                    <a:pt x="454865" y="1089673"/>
                    <a:pt x="459421" y="1092008"/>
                    <a:pt x="464344" y="1092993"/>
                  </a:cubicBezTo>
                  <a:cubicBezTo>
                    <a:pt x="472281" y="1094581"/>
                    <a:pt x="480477" y="1095197"/>
                    <a:pt x="488156" y="1097756"/>
                  </a:cubicBezTo>
                  <a:lnTo>
                    <a:pt x="502444" y="1102518"/>
                  </a:lnTo>
                  <a:cubicBezTo>
                    <a:pt x="504825" y="1103312"/>
                    <a:pt x="507153" y="1104291"/>
                    <a:pt x="509588" y="1104900"/>
                  </a:cubicBezTo>
                  <a:cubicBezTo>
                    <a:pt x="512763" y="1105694"/>
                    <a:pt x="515966" y="1106382"/>
                    <a:pt x="519113" y="1107281"/>
                  </a:cubicBezTo>
                  <a:cubicBezTo>
                    <a:pt x="521526" y="1107970"/>
                    <a:pt x="523759" y="1109412"/>
                    <a:pt x="526256" y="1109662"/>
                  </a:cubicBezTo>
                  <a:cubicBezTo>
                    <a:pt x="531785" y="1110215"/>
                    <a:pt x="537369" y="1109662"/>
                    <a:pt x="542925" y="1109662"/>
                  </a:cubicBezTo>
                  <a:lnTo>
                    <a:pt x="561975" y="1190625"/>
                  </a:lnTo>
                  <a:lnTo>
                    <a:pt x="571500" y="1233487"/>
                  </a:lnTo>
                  <a:lnTo>
                    <a:pt x="592931" y="1273968"/>
                  </a:lnTo>
                  <a:lnTo>
                    <a:pt x="611981" y="1295400"/>
                  </a:lnTo>
                  <a:lnTo>
                    <a:pt x="647700" y="1295400"/>
                  </a:lnTo>
                  <a:lnTo>
                    <a:pt x="704850" y="1312068"/>
                  </a:lnTo>
                  <a:lnTo>
                    <a:pt x="759619" y="1331118"/>
                  </a:lnTo>
                  <a:lnTo>
                    <a:pt x="833438" y="1340643"/>
                  </a:lnTo>
                  <a:lnTo>
                    <a:pt x="840581" y="1404937"/>
                  </a:lnTo>
                  <a:lnTo>
                    <a:pt x="859631" y="1404937"/>
                  </a:lnTo>
                  <a:lnTo>
                    <a:pt x="859631" y="1440656"/>
                  </a:lnTo>
                  <a:lnTo>
                    <a:pt x="895350" y="1440656"/>
                  </a:lnTo>
                  <a:lnTo>
                    <a:pt x="895350" y="1452562"/>
                  </a:lnTo>
                  <a:lnTo>
                    <a:pt x="988219" y="1452562"/>
                  </a:lnTo>
                  <a:lnTo>
                    <a:pt x="988219" y="1469231"/>
                  </a:lnTo>
                  <a:lnTo>
                    <a:pt x="1150144" y="1469231"/>
                  </a:lnTo>
                  <a:lnTo>
                    <a:pt x="1202531" y="1504950"/>
                  </a:lnTo>
                  <a:lnTo>
                    <a:pt x="1331119" y="1504950"/>
                  </a:lnTo>
                  <a:lnTo>
                    <a:pt x="1345406" y="1509712"/>
                  </a:lnTo>
                  <a:lnTo>
                    <a:pt x="1416844" y="1509712"/>
                  </a:lnTo>
                  <a:lnTo>
                    <a:pt x="1459706" y="1545431"/>
                  </a:lnTo>
                  <a:lnTo>
                    <a:pt x="1731169" y="1545431"/>
                  </a:lnTo>
                  <a:lnTo>
                    <a:pt x="1731169" y="1571625"/>
                  </a:lnTo>
                  <a:lnTo>
                    <a:pt x="1802606" y="1571625"/>
                  </a:lnTo>
                  <a:lnTo>
                    <a:pt x="1802606" y="1583531"/>
                  </a:lnTo>
                  <a:lnTo>
                    <a:pt x="1990725" y="1583531"/>
                  </a:lnTo>
                  <a:lnTo>
                    <a:pt x="1990725" y="1602581"/>
                  </a:lnTo>
                  <a:lnTo>
                    <a:pt x="3462338" y="1602581"/>
                  </a:lnTo>
                  <a:lnTo>
                    <a:pt x="3462338" y="1626393"/>
                  </a:lnTo>
                  <a:lnTo>
                    <a:pt x="3745706" y="1626393"/>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Forme libre : forme 32">
              <a:extLst>
                <a:ext uri="{FF2B5EF4-FFF2-40B4-BE49-F238E27FC236}">
                  <a16:creationId xmlns:a16="http://schemas.microsoft.com/office/drawing/2014/main" id="{D22BD809-3A31-4E52-A060-691DA79E132B}"/>
                </a:ext>
              </a:extLst>
            </p:cNvPr>
            <p:cNvSpPr/>
            <p:nvPr/>
          </p:nvSpPr>
          <p:spPr>
            <a:xfrm>
              <a:off x="5341144" y="2078831"/>
              <a:ext cx="3745706" cy="1588294"/>
            </a:xfrm>
            <a:custGeom>
              <a:avLst/>
              <a:gdLst>
                <a:gd name="connsiteX0" fmla="*/ 0 w 3745706"/>
                <a:gd name="connsiteY0" fmla="*/ 0 h 1588294"/>
                <a:gd name="connsiteX1" fmla="*/ 52387 w 3745706"/>
                <a:gd name="connsiteY1" fmla="*/ 9525 h 1588294"/>
                <a:gd name="connsiteX2" fmla="*/ 78581 w 3745706"/>
                <a:gd name="connsiteY2" fmla="*/ 30957 h 1588294"/>
                <a:gd name="connsiteX3" fmla="*/ 142875 w 3745706"/>
                <a:gd name="connsiteY3" fmla="*/ 30957 h 1588294"/>
                <a:gd name="connsiteX4" fmla="*/ 142875 w 3745706"/>
                <a:gd name="connsiteY4" fmla="*/ 47625 h 1588294"/>
                <a:gd name="connsiteX5" fmla="*/ 171450 w 3745706"/>
                <a:gd name="connsiteY5" fmla="*/ 47625 h 1588294"/>
                <a:gd name="connsiteX6" fmla="*/ 171450 w 3745706"/>
                <a:gd name="connsiteY6" fmla="*/ 66675 h 1588294"/>
                <a:gd name="connsiteX7" fmla="*/ 200025 w 3745706"/>
                <a:gd name="connsiteY7" fmla="*/ 66675 h 1588294"/>
                <a:gd name="connsiteX8" fmla="*/ 200025 w 3745706"/>
                <a:gd name="connsiteY8" fmla="*/ 80963 h 1588294"/>
                <a:gd name="connsiteX9" fmla="*/ 221456 w 3745706"/>
                <a:gd name="connsiteY9" fmla="*/ 80963 h 1588294"/>
                <a:gd name="connsiteX10" fmla="*/ 221456 w 3745706"/>
                <a:gd name="connsiteY10" fmla="*/ 100013 h 1588294"/>
                <a:gd name="connsiteX11" fmla="*/ 257175 w 3745706"/>
                <a:gd name="connsiteY11" fmla="*/ 100013 h 1588294"/>
                <a:gd name="connsiteX12" fmla="*/ 257175 w 3745706"/>
                <a:gd name="connsiteY12" fmla="*/ 152400 h 1588294"/>
                <a:gd name="connsiteX13" fmla="*/ 269081 w 3745706"/>
                <a:gd name="connsiteY13" fmla="*/ 152400 h 1588294"/>
                <a:gd name="connsiteX14" fmla="*/ 269081 w 3745706"/>
                <a:gd name="connsiteY14" fmla="*/ 214313 h 1588294"/>
                <a:gd name="connsiteX15" fmla="*/ 283369 w 3745706"/>
                <a:gd name="connsiteY15" fmla="*/ 214313 h 1588294"/>
                <a:gd name="connsiteX16" fmla="*/ 283369 w 3745706"/>
                <a:gd name="connsiteY16" fmla="*/ 259557 h 1588294"/>
                <a:gd name="connsiteX17" fmla="*/ 295275 w 3745706"/>
                <a:gd name="connsiteY17" fmla="*/ 259557 h 1588294"/>
                <a:gd name="connsiteX18" fmla="*/ 295275 w 3745706"/>
                <a:gd name="connsiteY18" fmla="*/ 395288 h 1588294"/>
                <a:gd name="connsiteX19" fmla="*/ 319087 w 3745706"/>
                <a:gd name="connsiteY19" fmla="*/ 469107 h 1588294"/>
                <a:gd name="connsiteX20" fmla="*/ 345281 w 3745706"/>
                <a:gd name="connsiteY20" fmla="*/ 469107 h 1588294"/>
                <a:gd name="connsiteX21" fmla="*/ 369094 w 3745706"/>
                <a:gd name="connsiteY21" fmla="*/ 500063 h 1588294"/>
                <a:gd name="connsiteX22" fmla="*/ 411956 w 3745706"/>
                <a:gd name="connsiteY22" fmla="*/ 528638 h 1588294"/>
                <a:gd name="connsiteX23" fmla="*/ 497681 w 3745706"/>
                <a:gd name="connsiteY23" fmla="*/ 542925 h 1588294"/>
                <a:gd name="connsiteX24" fmla="*/ 497681 w 3745706"/>
                <a:gd name="connsiteY24" fmla="*/ 561975 h 1588294"/>
                <a:gd name="connsiteX25" fmla="*/ 547687 w 3745706"/>
                <a:gd name="connsiteY25" fmla="*/ 561975 h 1588294"/>
                <a:gd name="connsiteX26" fmla="*/ 581025 w 3745706"/>
                <a:gd name="connsiteY26" fmla="*/ 623888 h 1588294"/>
                <a:gd name="connsiteX27" fmla="*/ 581025 w 3745706"/>
                <a:gd name="connsiteY27" fmla="*/ 714375 h 1588294"/>
                <a:gd name="connsiteX28" fmla="*/ 616744 w 3745706"/>
                <a:gd name="connsiteY28" fmla="*/ 714375 h 1588294"/>
                <a:gd name="connsiteX29" fmla="*/ 616744 w 3745706"/>
                <a:gd name="connsiteY29" fmla="*/ 745332 h 1588294"/>
                <a:gd name="connsiteX30" fmla="*/ 647700 w 3745706"/>
                <a:gd name="connsiteY30" fmla="*/ 764382 h 1588294"/>
                <a:gd name="connsiteX31" fmla="*/ 671512 w 3745706"/>
                <a:gd name="connsiteY31" fmla="*/ 764382 h 1588294"/>
                <a:gd name="connsiteX32" fmla="*/ 671512 w 3745706"/>
                <a:gd name="connsiteY32" fmla="*/ 783432 h 1588294"/>
                <a:gd name="connsiteX33" fmla="*/ 731044 w 3745706"/>
                <a:gd name="connsiteY33" fmla="*/ 783432 h 1588294"/>
                <a:gd name="connsiteX34" fmla="*/ 754856 w 3745706"/>
                <a:gd name="connsiteY34" fmla="*/ 807244 h 1588294"/>
                <a:gd name="connsiteX35" fmla="*/ 788194 w 3745706"/>
                <a:gd name="connsiteY35" fmla="*/ 807244 h 1588294"/>
                <a:gd name="connsiteX36" fmla="*/ 788194 w 3745706"/>
                <a:gd name="connsiteY36" fmla="*/ 821532 h 1588294"/>
                <a:gd name="connsiteX37" fmla="*/ 831056 w 3745706"/>
                <a:gd name="connsiteY37" fmla="*/ 821532 h 1588294"/>
                <a:gd name="connsiteX38" fmla="*/ 859631 w 3745706"/>
                <a:gd name="connsiteY38" fmla="*/ 909638 h 1588294"/>
                <a:gd name="connsiteX39" fmla="*/ 862012 w 3745706"/>
                <a:gd name="connsiteY39" fmla="*/ 971550 h 1588294"/>
                <a:gd name="connsiteX40" fmla="*/ 881062 w 3745706"/>
                <a:gd name="connsiteY40" fmla="*/ 1009650 h 1588294"/>
                <a:gd name="connsiteX41" fmla="*/ 926306 w 3745706"/>
                <a:gd name="connsiteY41" fmla="*/ 1009650 h 1588294"/>
                <a:gd name="connsiteX42" fmla="*/ 926306 w 3745706"/>
                <a:gd name="connsiteY42" fmla="*/ 1023938 h 1588294"/>
                <a:gd name="connsiteX43" fmla="*/ 1007269 w 3745706"/>
                <a:gd name="connsiteY43" fmla="*/ 1023938 h 1588294"/>
                <a:gd name="connsiteX44" fmla="*/ 1007269 w 3745706"/>
                <a:gd name="connsiteY44" fmla="*/ 1040607 h 1588294"/>
                <a:gd name="connsiteX45" fmla="*/ 1126331 w 3745706"/>
                <a:gd name="connsiteY45" fmla="*/ 1040607 h 1588294"/>
                <a:gd name="connsiteX46" fmla="*/ 1152525 w 3745706"/>
                <a:gd name="connsiteY46" fmla="*/ 1100138 h 1588294"/>
                <a:gd name="connsiteX47" fmla="*/ 1152525 w 3745706"/>
                <a:gd name="connsiteY47" fmla="*/ 1154907 h 1588294"/>
                <a:gd name="connsiteX48" fmla="*/ 1202531 w 3745706"/>
                <a:gd name="connsiteY48" fmla="*/ 1195388 h 1588294"/>
                <a:gd name="connsiteX49" fmla="*/ 1235869 w 3745706"/>
                <a:gd name="connsiteY49" fmla="*/ 1219200 h 1588294"/>
                <a:gd name="connsiteX50" fmla="*/ 1331119 w 3745706"/>
                <a:gd name="connsiteY50" fmla="*/ 1219200 h 1588294"/>
                <a:gd name="connsiteX51" fmla="*/ 1345406 w 3745706"/>
                <a:gd name="connsiteY51" fmla="*/ 1235869 h 1588294"/>
                <a:gd name="connsiteX52" fmla="*/ 1400175 w 3745706"/>
                <a:gd name="connsiteY52" fmla="*/ 1235869 h 1588294"/>
                <a:gd name="connsiteX53" fmla="*/ 1450181 w 3745706"/>
                <a:gd name="connsiteY53" fmla="*/ 1316832 h 1588294"/>
                <a:gd name="connsiteX54" fmla="*/ 1483519 w 3745706"/>
                <a:gd name="connsiteY54" fmla="*/ 1316832 h 1588294"/>
                <a:gd name="connsiteX55" fmla="*/ 1483519 w 3745706"/>
                <a:gd name="connsiteY55" fmla="*/ 1340644 h 1588294"/>
                <a:gd name="connsiteX56" fmla="*/ 1693069 w 3745706"/>
                <a:gd name="connsiteY56" fmla="*/ 1340644 h 1588294"/>
                <a:gd name="connsiteX57" fmla="*/ 1735931 w 3745706"/>
                <a:gd name="connsiteY57" fmla="*/ 1388269 h 1588294"/>
                <a:gd name="connsiteX58" fmla="*/ 1824037 w 3745706"/>
                <a:gd name="connsiteY58" fmla="*/ 1388269 h 1588294"/>
                <a:gd name="connsiteX59" fmla="*/ 1890712 w 3745706"/>
                <a:gd name="connsiteY59" fmla="*/ 1407319 h 1588294"/>
                <a:gd name="connsiteX60" fmla="*/ 1997869 w 3745706"/>
                <a:gd name="connsiteY60" fmla="*/ 1407319 h 1588294"/>
                <a:gd name="connsiteX61" fmla="*/ 2024062 w 3745706"/>
                <a:gd name="connsiteY61" fmla="*/ 1459707 h 1588294"/>
                <a:gd name="connsiteX62" fmla="*/ 2259806 w 3745706"/>
                <a:gd name="connsiteY62" fmla="*/ 1459707 h 1588294"/>
                <a:gd name="connsiteX63" fmla="*/ 2319337 w 3745706"/>
                <a:gd name="connsiteY63" fmla="*/ 1543050 h 1588294"/>
                <a:gd name="connsiteX64" fmla="*/ 2550319 w 3745706"/>
                <a:gd name="connsiteY64" fmla="*/ 1547813 h 1588294"/>
                <a:gd name="connsiteX65" fmla="*/ 2574131 w 3745706"/>
                <a:gd name="connsiteY65" fmla="*/ 1562100 h 1588294"/>
                <a:gd name="connsiteX66" fmla="*/ 2616994 w 3745706"/>
                <a:gd name="connsiteY66" fmla="*/ 1562100 h 1588294"/>
                <a:gd name="connsiteX67" fmla="*/ 2638425 w 3745706"/>
                <a:gd name="connsiteY67" fmla="*/ 1566863 h 1588294"/>
                <a:gd name="connsiteX68" fmla="*/ 2878931 w 3745706"/>
                <a:gd name="connsiteY68" fmla="*/ 1566863 h 1588294"/>
                <a:gd name="connsiteX69" fmla="*/ 2921794 w 3745706"/>
                <a:gd name="connsiteY69" fmla="*/ 1574007 h 1588294"/>
                <a:gd name="connsiteX70" fmla="*/ 3148012 w 3745706"/>
                <a:gd name="connsiteY70" fmla="*/ 1574007 h 1588294"/>
                <a:gd name="connsiteX71" fmla="*/ 3148012 w 3745706"/>
                <a:gd name="connsiteY71" fmla="*/ 1588294 h 1588294"/>
                <a:gd name="connsiteX72" fmla="*/ 3745706 w 3745706"/>
                <a:gd name="connsiteY72" fmla="*/ 1588294 h 1588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3745706" h="1588294">
                  <a:moveTo>
                    <a:pt x="0" y="0"/>
                  </a:moveTo>
                  <a:lnTo>
                    <a:pt x="52387" y="9525"/>
                  </a:lnTo>
                  <a:lnTo>
                    <a:pt x="78581" y="30957"/>
                  </a:lnTo>
                  <a:lnTo>
                    <a:pt x="142875" y="30957"/>
                  </a:lnTo>
                  <a:lnTo>
                    <a:pt x="142875" y="47625"/>
                  </a:lnTo>
                  <a:lnTo>
                    <a:pt x="171450" y="47625"/>
                  </a:lnTo>
                  <a:lnTo>
                    <a:pt x="171450" y="66675"/>
                  </a:lnTo>
                  <a:lnTo>
                    <a:pt x="200025" y="66675"/>
                  </a:lnTo>
                  <a:lnTo>
                    <a:pt x="200025" y="80963"/>
                  </a:lnTo>
                  <a:lnTo>
                    <a:pt x="221456" y="80963"/>
                  </a:lnTo>
                  <a:lnTo>
                    <a:pt x="221456" y="100013"/>
                  </a:lnTo>
                  <a:lnTo>
                    <a:pt x="257175" y="100013"/>
                  </a:lnTo>
                  <a:lnTo>
                    <a:pt x="257175" y="152400"/>
                  </a:lnTo>
                  <a:lnTo>
                    <a:pt x="269081" y="152400"/>
                  </a:lnTo>
                  <a:lnTo>
                    <a:pt x="269081" y="214313"/>
                  </a:lnTo>
                  <a:lnTo>
                    <a:pt x="283369" y="214313"/>
                  </a:lnTo>
                  <a:lnTo>
                    <a:pt x="283369" y="259557"/>
                  </a:lnTo>
                  <a:lnTo>
                    <a:pt x="295275" y="259557"/>
                  </a:lnTo>
                  <a:lnTo>
                    <a:pt x="295275" y="395288"/>
                  </a:lnTo>
                  <a:lnTo>
                    <a:pt x="319087" y="469107"/>
                  </a:lnTo>
                  <a:lnTo>
                    <a:pt x="345281" y="469107"/>
                  </a:lnTo>
                  <a:lnTo>
                    <a:pt x="369094" y="500063"/>
                  </a:lnTo>
                  <a:lnTo>
                    <a:pt x="411956" y="528638"/>
                  </a:lnTo>
                  <a:lnTo>
                    <a:pt x="497681" y="542925"/>
                  </a:lnTo>
                  <a:lnTo>
                    <a:pt x="497681" y="561975"/>
                  </a:lnTo>
                  <a:lnTo>
                    <a:pt x="547687" y="561975"/>
                  </a:lnTo>
                  <a:lnTo>
                    <a:pt x="581025" y="623888"/>
                  </a:lnTo>
                  <a:lnTo>
                    <a:pt x="581025" y="714375"/>
                  </a:lnTo>
                  <a:lnTo>
                    <a:pt x="616744" y="714375"/>
                  </a:lnTo>
                  <a:lnTo>
                    <a:pt x="616744" y="745332"/>
                  </a:lnTo>
                  <a:lnTo>
                    <a:pt x="647700" y="764382"/>
                  </a:lnTo>
                  <a:lnTo>
                    <a:pt x="671512" y="764382"/>
                  </a:lnTo>
                  <a:lnTo>
                    <a:pt x="671512" y="783432"/>
                  </a:lnTo>
                  <a:lnTo>
                    <a:pt x="731044" y="783432"/>
                  </a:lnTo>
                  <a:lnTo>
                    <a:pt x="754856" y="807244"/>
                  </a:lnTo>
                  <a:lnTo>
                    <a:pt x="788194" y="807244"/>
                  </a:lnTo>
                  <a:lnTo>
                    <a:pt x="788194" y="821532"/>
                  </a:lnTo>
                  <a:lnTo>
                    <a:pt x="831056" y="821532"/>
                  </a:lnTo>
                  <a:lnTo>
                    <a:pt x="859631" y="909638"/>
                  </a:lnTo>
                  <a:cubicBezTo>
                    <a:pt x="860425" y="930275"/>
                    <a:pt x="861218" y="950913"/>
                    <a:pt x="862012" y="971550"/>
                  </a:cubicBezTo>
                  <a:lnTo>
                    <a:pt x="881062" y="1009650"/>
                  </a:lnTo>
                  <a:lnTo>
                    <a:pt x="926306" y="1009650"/>
                  </a:lnTo>
                  <a:lnTo>
                    <a:pt x="926306" y="1023938"/>
                  </a:lnTo>
                  <a:lnTo>
                    <a:pt x="1007269" y="1023938"/>
                  </a:lnTo>
                  <a:lnTo>
                    <a:pt x="1007269" y="1040607"/>
                  </a:lnTo>
                  <a:lnTo>
                    <a:pt x="1126331" y="1040607"/>
                  </a:lnTo>
                  <a:lnTo>
                    <a:pt x="1152525" y="1100138"/>
                  </a:lnTo>
                  <a:lnTo>
                    <a:pt x="1152525" y="1154907"/>
                  </a:lnTo>
                  <a:lnTo>
                    <a:pt x="1202531" y="1195388"/>
                  </a:lnTo>
                  <a:lnTo>
                    <a:pt x="1235869" y="1219200"/>
                  </a:lnTo>
                  <a:lnTo>
                    <a:pt x="1331119" y="1219200"/>
                  </a:lnTo>
                  <a:lnTo>
                    <a:pt x="1345406" y="1235869"/>
                  </a:lnTo>
                  <a:lnTo>
                    <a:pt x="1400175" y="1235869"/>
                  </a:lnTo>
                  <a:lnTo>
                    <a:pt x="1450181" y="1316832"/>
                  </a:lnTo>
                  <a:lnTo>
                    <a:pt x="1483519" y="1316832"/>
                  </a:lnTo>
                  <a:lnTo>
                    <a:pt x="1483519" y="1340644"/>
                  </a:lnTo>
                  <a:lnTo>
                    <a:pt x="1693069" y="1340644"/>
                  </a:lnTo>
                  <a:lnTo>
                    <a:pt x="1735931" y="1388269"/>
                  </a:lnTo>
                  <a:lnTo>
                    <a:pt x="1824037" y="1388269"/>
                  </a:lnTo>
                  <a:lnTo>
                    <a:pt x="1890712" y="1407319"/>
                  </a:lnTo>
                  <a:lnTo>
                    <a:pt x="1997869" y="1407319"/>
                  </a:lnTo>
                  <a:lnTo>
                    <a:pt x="2024062" y="1459707"/>
                  </a:lnTo>
                  <a:lnTo>
                    <a:pt x="2259806" y="1459707"/>
                  </a:lnTo>
                  <a:lnTo>
                    <a:pt x="2319337" y="1543050"/>
                  </a:lnTo>
                  <a:lnTo>
                    <a:pt x="2550319" y="1547813"/>
                  </a:lnTo>
                  <a:lnTo>
                    <a:pt x="2574131" y="1562100"/>
                  </a:lnTo>
                  <a:lnTo>
                    <a:pt x="2616994" y="1562100"/>
                  </a:lnTo>
                  <a:lnTo>
                    <a:pt x="2638425" y="1566863"/>
                  </a:lnTo>
                  <a:lnTo>
                    <a:pt x="2878931" y="1566863"/>
                  </a:lnTo>
                  <a:lnTo>
                    <a:pt x="2921794" y="1574007"/>
                  </a:lnTo>
                  <a:lnTo>
                    <a:pt x="3148012" y="1574007"/>
                  </a:lnTo>
                  <a:lnTo>
                    <a:pt x="3148012" y="1588294"/>
                  </a:lnTo>
                  <a:lnTo>
                    <a:pt x="3745706" y="1588294"/>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5" name="TextBox 4">
            <a:extLst>
              <a:ext uri="{FF2B5EF4-FFF2-40B4-BE49-F238E27FC236}">
                <a16:creationId xmlns:a16="http://schemas.microsoft.com/office/drawing/2014/main" id="{8CABBBDF-5CBA-4E7E-97B8-6CE251FF699B}"/>
              </a:ext>
            </a:extLst>
          </p:cNvPr>
          <p:cNvSpPr txBox="1"/>
          <p:nvPr/>
        </p:nvSpPr>
        <p:spPr>
          <a:xfrm>
            <a:off x="2380001" y="1014711"/>
            <a:ext cx="2191999" cy="230832"/>
          </a:xfrm>
          <a:prstGeom prst="rect">
            <a:avLst/>
          </a:prstGeom>
          <a:noFill/>
        </p:spPr>
        <p:txBody>
          <a:bodyPr wrap="square" rtlCol="0">
            <a:spAutoFit/>
          </a:bodyPr>
          <a:lstStyle>
            <a:defPPr>
              <a:defRPr lang="fr-FR"/>
            </a:defPPr>
            <a:lvl1pPr algn="r">
              <a:defRPr sz="900" i="1">
                <a:solidFill>
                  <a:srgbClr val="F06134"/>
                </a:solidFill>
                <a:latin typeface="Arial Narrow" panose="020B0606020202030204" pitchFamily="34" charset="0"/>
              </a:defRPr>
            </a:lvl1p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white">
                    <a:lumMod val="50000"/>
                  </a:prstClr>
                </a:solidFill>
                <a:effectLst/>
                <a:uLnTx/>
                <a:uFillTx/>
                <a:latin typeface="Arial Narrow" panose="020B0606020202030204" pitchFamily="34" charset="0"/>
                <a:ea typeface="+mn-ea"/>
                <a:cs typeface="+mn-cs"/>
              </a:rPr>
              <a:t>Abou-Alfa et al., NEJM 2018</a:t>
            </a:r>
          </a:p>
        </p:txBody>
      </p:sp>
    </p:spTree>
    <p:extLst>
      <p:ext uri="{BB962C8B-B14F-4D97-AF65-F5344CB8AC3E}">
        <p14:creationId xmlns:p14="http://schemas.microsoft.com/office/powerpoint/2010/main" val="34577346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re 11"/>
          <p:cNvSpPr>
            <a:spLocks noGrp="1"/>
          </p:cNvSpPr>
          <p:nvPr>
            <p:ph type="title"/>
          </p:nvPr>
        </p:nvSpPr>
        <p:spPr/>
        <p:txBody>
          <a:bodyPr>
            <a:normAutofit fontScale="90000"/>
          </a:bodyPr>
          <a:lstStyle/>
          <a:p>
            <a:r>
              <a:rPr lang="fr-FR" sz="2000" dirty="0" err="1"/>
              <a:t>Cabozantinib</a:t>
            </a:r>
            <a:r>
              <a:rPr lang="fr-FR" sz="2000" dirty="0"/>
              <a:t> Phase 3</a:t>
            </a:r>
            <a:br>
              <a:rPr lang="fr-FR" sz="2000" dirty="0"/>
            </a:br>
            <a:r>
              <a:rPr lang="fr-FR" dirty="0"/>
              <a:t>Données de survie dans le sous groupe des carcinomes hépatocellulaire CHILD B</a:t>
            </a:r>
            <a:endParaRPr lang="fr-FR" sz="2000" dirty="0"/>
          </a:p>
        </p:txBody>
      </p:sp>
      <p:sp>
        <p:nvSpPr>
          <p:cNvPr id="7" name="Espace réservé du contenu 6"/>
          <p:cNvSpPr>
            <a:spLocks noGrp="1"/>
          </p:cNvSpPr>
          <p:nvPr>
            <p:ph sz="half" idx="1"/>
          </p:nvPr>
        </p:nvSpPr>
        <p:spPr>
          <a:xfrm>
            <a:off x="190500" y="821934"/>
            <a:ext cx="8763000" cy="429684"/>
          </a:xfrm>
        </p:spPr>
        <p:txBody>
          <a:bodyPr/>
          <a:lstStyle/>
          <a:p>
            <a:pPr>
              <a:spcAft>
                <a:spcPts val="600"/>
              </a:spcAft>
            </a:pPr>
            <a:r>
              <a:rPr lang="fr-FR" sz="1400" dirty="0"/>
              <a:t>Etude phase 3 </a:t>
            </a:r>
            <a:r>
              <a:rPr lang="fr-FR" sz="1400" dirty="0" err="1"/>
              <a:t>cabozantinib</a:t>
            </a:r>
            <a:r>
              <a:rPr lang="fr-FR" sz="1400" dirty="0"/>
              <a:t> </a:t>
            </a:r>
            <a:r>
              <a:rPr lang="fr-FR" sz="1400" i="1" dirty="0"/>
              <a:t>versus</a:t>
            </a:r>
            <a:r>
              <a:rPr lang="fr-FR" sz="1400" dirty="0"/>
              <a:t> placebo</a:t>
            </a:r>
          </a:p>
        </p:txBody>
      </p:sp>
      <p:sp>
        <p:nvSpPr>
          <p:cNvPr id="8" name="ZoneTexte 7">
            <a:extLst>
              <a:ext uri="{FF2B5EF4-FFF2-40B4-BE49-F238E27FC236}">
                <a16:creationId xmlns:a16="http://schemas.microsoft.com/office/drawing/2014/main" id="{BEA27FD9-7224-7541-B3D3-59AB75CC7F46}"/>
              </a:ext>
            </a:extLst>
          </p:cNvPr>
          <p:cNvSpPr txBox="1"/>
          <p:nvPr/>
        </p:nvSpPr>
        <p:spPr>
          <a:xfrm>
            <a:off x="-3048" y="4912668"/>
            <a:ext cx="2031325"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El-</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Khoueiry</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WCGI2020, SO-9</a:t>
            </a:r>
          </a:p>
        </p:txBody>
      </p:sp>
      <p:sp>
        <p:nvSpPr>
          <p:cNvPr id="13" name="ZoneTexte 12">
            <a:extLst>
              <a:ext uri="{FF2B5EF4-FFF2-40B4-BE49-F238E27FC236}">
                <a16:creationId xmlns:a16="http://schemas.microsoft.com/office/drawing/2014/main" id="{34CA65B0-DFD8-4AEA-8497-5D81827426F1}"/>
              </a:ext>
            </a:extLst>
          </p:cNvPr>
          <p:cNvSpPr txBox="1"/>
          <p:nvPr/>
        </p:nvSpPr>
        <p:spPr>
          <a:xfrm rot="16200000">
            <a:off x="460593" y="2819874"/>
            <a:ext cx="1420531" cy="184666"/>
          </a:xfrm>
          <a:prstGeom prst="rect">
            <a:avLst/>
          </a:prstGeom>
          <a:solidFill>
            <a:schemeClr val="bg1"/>
          </a:solid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prstClr val="black"/>
                </a:solidFill>
                <a:effectLst/>
                <a:uLnTx/>
                <a:uFillTx/>
                <a:latin typeface="Calibri"/>
                <a:ea typeface="+mn-ea"/>
                <a:cs typeface="+mn-cs"/>
              </a:rPr>
              <a:t>Survécu (%)</a:t>
            </a:r>
          </a:p>
        </p:txBody>
      </p:sp>
      <p:grpSp>
        <p:nvGrpSpPr>
          <p:cNvPr id="14" name="Groupe 13">
            <a:extLst>
              <a:ext uri="{FF2B5EF4-FFF2-40B4-BE49-F238E27FC236}">
                <a16:creationId xmlns:a16="http://schemas.microsoft.com/office/drawing/2014/main" id="{F3C08EBB-6FBD-420E-877F-DE2323AF70D6}"/>
              </a:ext>
            </a:extLst>
          </p:cNvPr>
          <p:cNvGrpSpPr/>
          <p:nvPr/>
        </p:nvGrpSpPr>
        <p:grpSpPr>
          <a:xfrm>
            <a:off x="643037" y="1088444"/>
            <a:ext cx="4394015" cy="2844653"/>
            <a:chOff x="332469" y="1186103"/>
            <a:chExt cx="4394015" cy="2844653"/>
          </a:xfrm>
        </p:grpSpPr>
        <p:sp>
          <p:nvSpPr>
            <p:cNvPr id="15" name="Rectangle à coins arrondis 4">
              <a:extLst>
                <a:ext uri="{FF2B5EF4-FFF2-40B4-BE49-F238E27FC236}">
                  <a16:creationId xmlns:a16="http://schemas.microsoft.com/office/drawing/2014/main" id="{537FDC83-5265-4305-B88C-9717CA34FE54}"/>
                </a:ext>
              </a:extLst>
            </p:cNvPr>
            <p:cNvSpPr/>
            <p:nvPr/>
          </p:nvSpPr>
          <p:spPr>
            <a:xfrm>
              <a:off x="332469" y="1320202"/>
              <a:ext cx="3865403" cy="2622833"/>
            </a:xfrm>
            <a:prstGeom prst="roundRect">
              <a:avLst>
                <a:gd name="adj" fmla="val 5248"/>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graphicFrame>
          <p:nvGraphicFramePr>
            <p:cNvPr id="16" name="Chart 16">
              <a:extLst>
                <a:ext uri="{FF2B5EF4-FFF2-40B4-BE49-F238E27FC236}">
                  <a16:creationId xmlns:a16="http://schemas.microsoft.com/office/drawing/2014/main" id="{9E1B19B2-1EE6-4CA8-A059-E1B23F406744}"/>
                </a:ext>
              </a:extLst>
            </p:cNvPr>
            <p:cNvGraphicFramePr/>
            <p:nvPr/>
          </p:nvGraphicFramePr>
          <p:xfrm>
            <a:off x="411076" y="1363734"/>
            <a:ext cx="4315408" cy="2667022"/>
          </p:xfrm>
          <a:graphic>
            <a:graphicData uri="http://schemas.openxmlformats.org/drawingml/2006/chart">
              <c:chart xmlns:c="http://schemas.openxmlformats.org/drawingml/2006/chart" xmlns:r="http://schemas.openxmlformats.org/officeDocument/2006/relationships" r:id="rId2"/>
            </a:graphicData>
          </a:graphic>
        </p:graphicFrame>
        <p:sp>
          <p:nvSpPr>
            <p:cNvPr id="18" name="ZoneTexte 17">
              <a:extLst>
                <a:ext uri="{FF2B5EF4-FFF2-40B4-BE49-F238E27FC236}">
                  <a16:creationId xmlns:a16="http://schemas.microsoft.com/office/drawing/2014/main" id="{0F2F45E9-7BF8-469C-A923-D0379ED108C5}"/>
                </a:ext>
              </a:extLst>
            </p:cNvPr>
            <p:cNvSpPr txBox="1"/>
            <p:nvPr/>
          </p:nvSpPr>
          <p:spPr>
            <a:xfrm>
              <a:off x="506767" y="1186103"/>
              <a:ext cx="1901483" cy="276999"/>
            </a:xfrm>
            <a:prstGeom prst="rect">
              <a:avLst/>
            </a:prstGeom>
            <a:solidFill>
              <a:schemeClr val="bg1"/>
            </a:solid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Child </a:t>
              </a:r>
              <a:r>
                <a:rPr kumimoji="0" lang="fr-FR" sz="1200" b="1"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mn-cs"/>
                </a:rPr>
                <a:t>pugh</a:t>
              </a:r>
              <a:r>
                <a:rPr kumimoji="0" lang="fr-FR" sz="12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 B </a:t>
              </a:r>
              <a:r>
                <a:rPr kumimoji="0" lang="fr-FR" sz="1200" b="1"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mn-cs"/>
                </a:rPr>
                <a:t>subgroup</a:t>
              </a:r>
              <a:endParaRPr kumimoji="0" lang="fr-FR" sz="12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endParaRPr>
            </a:p>
          </p:txBody>
        </p:sp>
      </p:grpSp>
      <p:grpSp>
        <p:nvGrpSpPr>
          <p:cNvPr id="19" name="Groupe 18">
            <a:extLst>
              <a:ext uri="{FF2B5EF4-FFF2-40B4-BE49-F238E27FC236}">
                <a16:creationId xmlns:a16="http://schemas.microsoft.com/office/drawing/2014/main" id="{E3B0A9F4-D3A0-4837-8DFD-83FFDA663889}"/>
              </a:ext>
            </a:extLst>
          </p:cNvPr>
          <p:cNvGrpSpPr/>
          <p:nvPr/>
        </p:nvGrpSpPr>
        <p:grpSpPr>
          <a:xfrm>
            <a:off x="4682738" y="1094649"/>
            <a:ext cx="4397450" cy="2838448"/>
            <a:chOff x="4801267" y="1192308"/>
            <a:chExt cx="4397450" cy="2838448"/>
          </a:xfrm>
        </p:grpSpPr>
        <p:sp>
          <p:nvSpPr>
            <p:cNvPr id="20" name="Rectangle à coins arrondis 4">
              <a:extLst>
                <a:ext uri="{FF2B5EF4-FFF2-40B4-BE49-F238E27FC236}">
                  <a16:creationId xmlns:a16="http://schemas.microsoft.com/office/drawing/2014/main" id="{593B1087-7F2B-4A09-A0BB-4BEF9F166DA9}"/>
                </a:ext>
              </a:extLst>
            </p:cNvPr>
            <p:cNvSpPr/>
            <p:nvPr/>
          </p:nvSpPr>
          <p:spPr>
            <a:xfrm>
              <a:off x="4801267" y="1320202"/>
              <a:ext cx="3858334" cy="2622833"/>
            </a:xfrm>
            <a:prstGeom prst="roundRect">
              <a:avLst>
                <a:gd name="adj" fmla="val 5248"/>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graphicFrame>
          <p:nvGraphicFramePr>
            <p:cNvPr id="21" name="Chart 16">
              <a:extLst>
                <a:ext uri="{FF2B5EF4-FFF2-40B4-BE49-F238E27FC236}">
                  <a16:creationId xmlns:a16="http://schemas.microsoft.com/office/drawing/2014/main" id="{50ACE303-FB79-48A8-BBBF-D5A5B8147EF3}"/>
                </a:ext>
              </a:extLst>
            </p:cNvPr>
            <p:cNvGraphicFramePr/>
            <p:nvPr/>
          </p:nvGraphicFramePr>
          <p:xfrm>
            <a:off x="5033490" y="1363734"/>
            <a:ext cx="4165227" cy="2667022"/>
          </p:xfrm>
          <a:graphic>
            <a:graphicData uri="http://schemas.openxmlformats.org/drawingml/2006/chart">
              <c:chart xmlns:c="http://schemas.openxmlformats.org/drawingml/2006/chart" xmlns:r="http://schemas.openxmlformats.org/officeDocument/2006/relationships" r:id="rId3"/>
            </a:graphicData>
          </a:graphic>
        </p:graphicFrame>
        <p:sp>
          <p:nvSpPr>
            <p:cNvPr id="22" name="ZoneTexte 21">
              <a:extLst>
                <a:ext uri="{FF2B5EF4-FFF2-40B4-BE49-F238E27FC236}">
                  <a16:creationId xmlns:a16="http://schemas.microsoft.com/office/drawing/2014/main" id="{8CFE8C31-E463-4283-B1D4-9CE6434D5026}"/>
                </a:ext>
              </a:extLst>
            </p:cNvPr>
            <p:cNvSpPr txBox="1"/>
            <p:nvPr/>
          </p:nvSpPr>
          <p:spPr>
            <a:xfrm>
              <a:off x="4957000" y="1192308"/>
              <a:ext cx="1120459" cy="461665"/>
            </a:xfrm>
            <a:prstGeom prst="rect">
              <a:avLst/>
            </a:prstGeom>
            <a:solidFill>
              <a:schemeClr val="bg1"/>
            </a:solid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Survie Globale</a:t>
              </a:r>
            </a:p>
          </p:txBody>
        </p:sp>
      </p:grpSp>
      <p:graphicFrame>
        <p:nvGraphicFramePr>
          <p:cNvPr id="23" name="Tableau 22">
            <a:extLst>
              <a:ext uri="{FF2B5EF4-FFF2-40B4-BE49-F238E27FC236}">
                <a16:creationId xmlns:a16="http://schemas.microsoft.com/office/drawing/2014/main" id="{3E48E123-5ABD-40DA-8670-E313DF29FC2E}"/>
              </a:ext>
            </a:extLst>
          </p:cNvPr>
          <p:cNvGraphicFramePr>
            <a:graphicFrameLocks noGrp="1"/>
          </p:cNvGraphicFramePr>
          <p:nvPr/>
        </p:nvGraphicFramePr>
        <p:xfrm>
          <a:off x="1951727" y="1376641"/>
          <a:ext cx="2435310" cy="926005"/>
        </p:xfrm>
        <a:graphic>
          <a:graphicData uri="http://schemas.openxmlformats.org/drawingml/2006/table">
            <a:tbl>
              <a:tblPr firstRow="1" bandRow="1">
                <a:tableStyleId>{7DF18680-E054-41AD-8BC1-D1AEF772440D}</a:tableStyleId>
              </a:tblPr>
              <a:tblGrid>
                <a:gridCol w="1013603">
                  <a:extLst>
                    <a:ext uri="{9D8B030D-6E8A-4147-A177-3AD203B41FA5}">
                      <a16:colId xmlns:a16="http://schemas.microsoft.com/office/drawing/2014/main" val="1870953093"/>
                    </a:ext>
                  </a:extLst>
                </a:gridCol>
                <a:gridCol w="704587">
                  <a:extLst>
                    <a:ext uri="{9D8B030D-6E8A-4147-A177-3AD203B41FA5}">
                      <a16:colId xmlns:a16="http://schemas.microsoft.com/office/drawing/2014/main" val="4271808831"/>
                    </a:ext>
                  </a:extLst>
                </a:gridCol>
                <a:gridCol w="717120">
                  <a:extLst>
                    <a:ext uri="{9D8B030D-6E8A-4147-A177-3AD203B41FA5}">
                      <a16:colId xmlns:a16="http://schemas.microsoft.com/office/drawing/2014/main" val="1342409643"/>
                    </a:ext>
                  </a:extLst>
                </a:gridCol>
              </a:tblGrid>
              <a:tr h="279593">
                <a:tc>
                  <a:txBody>
                    <a:bodyPr/>
                    <a:lstStyle/>
                    <a:p>
                      <a:pPr algn="ctr"/>
                      <a:endParaRPr lang="fr-FR" sz="700" dirty="0">
                        <a:solidFill>
                          <a:schemeClr val="bg1"/>
                        </a:solidFill>
                        <a:latin typeface="Arial" panose="020B0604020202020204" pitchFamily="34" charset="0"/>
                        <a:cs typeface="Arial" panose="020B0604020202020204" pitchFamily="34" charset="0"/>
                      </a:endParaRPr>
                    </a:p>
                  </a:txBody>
                  <a:tcPr marL="36000" marR="36000" marT="0" marB="0" anchor="ctr"/>
                </a:tc>
                <a:tc>
                  <a:txBody>
                    <a:bodyPr/>
                    <a:lstStyle/>
                    <a:p>
                      <a:pPr algn="ctr"/>
                      <a:r>
                        <a:rPr lang="fr-FR" sz="700" b="1" dirty="0" err="1">
                          <a:solidFill>
                            <a:schemeClr val="bg1"/>
                          </a:solidFill>
                          <a:latin typeface="Arial" panose="020B0604020202020204" pitchFamily="34" charset="0"/>
                          <a:cs typeface="Arial" panose="020B0604020202020204" pitchFamily="34" charset="0"/>
                        </a:rPr>
                        <a:t>Cabozantinib</a:t>
                      </a:r>
                      <a:endParaRPr lang="fr-FR" sz="700" b="1" dirty="0">
                        <a:solidFill>
                          <a:schemeClr val="bg1"/>
                        </a:solidFill>
                        <a:latin typeface="Arial" panose="020B0604020202020204" pitchFamily="34" charset="0"/>
                        <a:cs typeface="Arial" panose="020B0604020202020204" pitchFamily="34" charset="0"/>
                      </a:endParaRPr>
                    </a:p>
                    <a:p>
                      <a:pPr algn="ctr"/>
                      <a:r>
                        <a:rPr lang="fr-FR" sz="700" b="0" dirty="0">
                          <a:solidFill>
                            <a:schemeClr val="bg1"/>
                          </a:solidFill>
                          <a:latin typeface="Arial" panose="020B0604020202020204" pitchFamily="34" charset="0"/>
                          <a:cs typeface="Arial" panose="020B0604020202020204" pitchFamily="34" charset="0"/>
                        </a:rPr>
                        <a:t>(n=470)</a:t>
                      </a:r>
                    </a:p>
                  </a:txBody>
                  <a:tcPr marL="36000" marR="36000" marT="0" marB="0" anchor="ctr">
                    <a:solidFill>
                      <a:srgbClr val="C00000"/>
                    </a:solidFill>
                  </a:tcPr>
                </a:tc>
                <a:tc>
                  <a:txBody>
                    <a:bodyPr/>
                    <a:lstStyle/>
                    <a:p>
                      <a:pPr algn="ctr"/>
                      <a:r>
                        <a:rPr lang="fr-FR" sz="700" b="1" dirty="0">
                          <a:solidFill>
                            <a:schemeClr val="bg1"/>
                          </a:solidFill>
                          <a:latin typeface="Arial" panose="020B0604020202020204" pitchFamily="34" charset="0"/>
                          <a:cs typeface="Arial" panose="020B0604020202020204" pitchFamily="34" charset="0"/>
                        </a:rPr>
                        <a:t>Placebo</a:t>
                      </a:r>
                    </a:p>
                    <a:p>
                      <a:pPr algn="ctr"/>
                      <a:r>
                        <a:rPr lang="fr-FR" sz="700" b="0" dirty="0">
                          <a:solidFill>
                            <a:schemeClr val="bg1"/>
                          </a:solidFill>
                          <a:latin typeface="Arial" panose="020B0604020202020204" pitchFamily="34" charset="0"/>
                          <a:cs typeface="Arial" panose="020B0604020202020204" pitchFamily="34" charset="0"/>
                        </a:rPr>
                        <a:t>(n=237)</a:t>
                      </a:r>
                    </a:p>
                  </a:txBody>
                  <a:tcPr marL="36000" marR="36000" marT="0" marB="0" anchor="ctr">
                    <a:solidFill>
                      <a:schemeClr val="accent1"/>
                    </a:solidFill>
                  </a:tcPr>
                </a:tc>
                <a:extLst>
                  <a:ext uri="{0D108BD9-81ED-4DB2-BD59-A6C34878D82A}">
                    <a16:rowId xmlns:a16="http://schemas.microsoft.com/office/drawing/2014/main" val="1370725087"/>
                  </a:ext>
                </a:extLst>
              </a:tr>
              <a:tr h="161603">
                <a:tc>
                  <a:txBody>
                    <a:bodyPr/>
                    <a:lstStyle/>
                    <a:p>
                      <a:pPr algn="ctr"/>
                      <a:r>
                        <a:rPr lang="fr-FR" sz="700" b="1" dirty="0">
                          <a:solidFill>
                            <a:schemeClr val="tx1">
                              <a:lumMod val="75000"/>
                              <a:lumOff val="25000"/>
                            </a:schemeClr>
                          </a:solidFill>
                          <a:latin typeface="Arial" panose="020B0604020202020204" pitchFamily="34" charset="0"/>
                          <a:cs typeface="Arial" panose="020B0604020202020204" pitchFamily="34" charset="0"/>
                        </a:rPr>
                        <a:t>Médiane (95% CI), mo</a:t>
                      </a:r>
                    </a:p>
                  </a:txBody>
                  <a:tcPr marL="36000" marR="36000" marT="0" marB="0" anchor="ctr"/>
                </a:tc>
                <a:tc>
                  <a:txBody>
                    <a:bodyPr/>
                    <a:lstStyle/>
                    <a:p>
                      <a:pPr algn="ctr"/>
                      <a:r>
                        <a:rPr lang="fr-FR" sz="700" b="0" dirty="0">
                          <a:solidFill>
                            <a:schemeClr val="tx1">
                              <a:lumMod val="75000"/>
                              <a:lumOff val="25000"/>
                            </a:schemeClr>
                          </a:solidFill>
                          <a:latin typeface="Arial" panose="020B0604020202020204" pitchFamily="34" charset="0"/>
                          <a:cs typeface="Arial" panose="020B0604020202020204" pitchFamily="34" charset="0"/>
                        </a:rPr>
                        <a:t>8,5 (7,7-12,2)</a:t>
                      </a:r>
                    </a:p>
                  </a:txBody>
                  <a:tcPr marL="36000" marR="36000" marT="0" marB="0" anchor="ctr"/>
                </a:tc>
                <a:tc>
                  <a:txBody>
                    <a:bodyPr/>
                    <a:lstStyle/>
                    <a:p>
                      <a:pPr algn="ctr"/>
                      <a:r>
                        <a:rPr lang="fr-FR" sz="700" b="0" dirty="0">
                          <a:solidFill>
                            <a:schemeClr val="tx1">
                              <a:lumMod val="75000"/>
                              <a:lumOff val="25000"/>
                            </a:schemeClr>
                          </a:solidFill>
                          <a:latin typeface="Arial" panose="020B0604020202020204" pitchFamily="34" charset="0"/>
                          <a:cs typeface="Arial" panose="020B0604020202020204" pitchFamily="34" charset="0"/>
                        </a:rPr>
                        <a:t>3,8 (3,3 (4,8)</a:t>
                      </a:r>
                    </a:p>
                  </a:txBody>
                  <a:tcPr marL="36000" marR="36000" marT="0" marB="0" anchor="ctr"/>
                </a:tc>
                <a:extLst>
                  <a:ext uri="{0D108BD9-81ED-4DB2-BD59-A6C34878D82A}">
                    <a16:rowId xmlns:a16="http://schemas.microsoft.com/office/drawing/2014/main" val="3383709909"/>
                  </a:ext>
                </a:extLst>
              </a:tr>
              <a:tr h="161603">
                <a:tc>
                  <a:txBody>
                    <a:bodyPr/>
                    <a:lstStyle/>
                    <a:p>
                      <a:pPr algn="ctr"/>
                      <a:r>
                        <a:rPr lang="fr-FR" sz="700" b="1" dirty="0" err="1">
                          <a:solidFill>
                            <a:schemeClr val="tx1">
                              <a:lumMod val="75000"/>
                              <a:lumOff val="25000"/>
                            </a:schemeClr>
                          </a:solidFill>
                          <a:latin typeface="Arial" panose="020B0604020202020204" pitchFamily="34" charset="0"/>
                          <a:cs typeface="Arial" panose="020B0604020202020204" pitchFamily="34" charset="0"/>
                        </a:rPr>
                        <a:t>Deaths</a:t>
                      </a:r>
                      <a:endParaRPr lang="fr-FR" sz="700" b="1"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tc>
                <a:tc>
                  <a:txBody>
                    <a:bodyPr/>
                    <a:lstStyle/>
                    <a:p>
                      <a:pPr algn="ctr"/>
                      <a:r>
                        <a:rPr lang="fr-FR" sz="700" b="0" dirty="0">
                          <a:solidFill>
                            <a:schemeClr val="tx1">
                              <a:lumMod val="75000"/>
                              <a:lumOff val="25000"/>
                            </a:schemeClr>
                          </a:solidFill>
                          <a:latin typeface="Arial" panose="020B0604020202020204" pitchFamily="34" charset="0"/>
                          <a:cs typeface="Arial" panose="020B0604020202020204" pitchFamily="34" charset="0"/>
                        </a:rPr>
                        <a:t>37</a:t>
                      </a:r>
                    </a:p>
                  </a:txBody>
                  <a:tcPr marL="36000" marR="36000" marT="0" marB="0" anchor="ctr"/>
                </a:tc>
                <a:tc>
                  <a:txBody>
                    <a:bodyPr/>
                    <a:lstStyle/>
                    <a:p>
                      <a:pPr algn="ctr"/>
                      <a:r>
                        <a:rPr lang="fr-FR" sz="700" b="0" dirty="0">
                          <a:solidFill>
                            <a:schemeClr val="tx1">
                              <a:lumMod val="75000"/>
                              <a:lumOff val="25000"/>
                            </a:schemeClr>
                          </a:solidFill>
                          <a:latin typeface="Arial" panose="020B0604020202020204" pitchFamily="34" charset="0"/>
                          <a:cs typeface="Arial" panose="020B0604020202020204" pitchFamily="34" charset="0"/>
                        </a:rPr>
                        <a:t>20</a:t>
                      </a:r>
                    </a:p>
                  </a:txBody>
                  <a:tcPr marL="36000" marR="36000" marT="0" marB="0" anchor="ctr"/>
                </a:tc>
                <a:extLst>
                  <a:ext uri="{0D108BD9-81ED-4DB2-BD59-A6C34878D82A}">
                    <a16:rowId xmlns:a16="http://schemas.microsoft.com/office/drawing/2014/main" val="1051419264"/>
                  </a:ext>
                </a:extLst>
              </a:tr>
              <a:tr h="161603">
                <a:tc>
                  <a:txBody>
                    <a:bodyPr/>
                    <a:lstStyle/>
                    <a:p>
                      <a:pPr algn="ctr"/>
                      <a:r>
                        <a:rPr lang="fr-FR" sz="700" b="1" dirty="0">
                          <a:solidFill>
                            <a:schemeClr val="tx1">
                              <a:lumMod val="75000"/>
                              <a:lumOff val="25000"/>
                            </a:schemeClr>
                          </a:solidFill>
                          <a:latin typeface="Arial" panose="020B0604020202020204" pitchFamily="34" charset="0"/>
                          <a:cs typeface="Arial" panose="020B0604020202020204" pitchFamily="34" charset="0"/>
                        </a:rPr>
                        <a:t>HR</a:t>
                      </a:r>
                    </a:p>
                  </a:txBody>
                  <a:tcPr marL="36000" marR="36000" marT="0" marB="0" anchor="ctr"/>
                </a:tc>
                <a:tc gridSpan="2">
                  <a:txBody>
                    <a:bodyPr/>
                    <a:lstStyle/>
                    <a:p>
                      <a:pPr algn="ctr"/>
                      <a:r>
                        <a:rPr lang="fr-FR" sz="700" b="0" dirty="0">
                          <a:solidFill>
                            <a:schemeClr val="tx1">
                              <a:lumMod val="75000"/>
                              <a:lumOff val="25000"/>
                            </a:schemeClr>
                          </a:solidFill>
                          <a:latin typeface="Arial" panose="020B0604020202020204" pitchFamily="34" charset="0"/>
                          <a:cs typeface="Arial" panose="020B0604020202020204" pitchFamily="34" charset="0"/>
                        </a:rPr>
                        <a:t>0,32 (0,18-0,58)</a:t>
                      </a:r>
                      <a:endParaRPr lang="fr-FR" sz="700" b="0" baseline="3000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tc>
                <a:tc hMerge="1">
                  <a:txBody>
                    <a:bodyPr/>
                    <a:lstStyle/>
                    <a:p>
                      <a:endParaRPr lang="fr-FR" dirty="0">
                        <a:solidFill>
                          <a:srgbClr val="1F497D"/>
                        </a:solidFill>
                      </a:endParaRPr>
                    </a:p>
                  </a:txBody>
                  <a:tcPr>
                    <a:solidFill>
                      <a:schemeClr val="bg1"/>
                    </a:solidFill>
                  </a:tcPr>
                </a:tc>
                <a:extLst>
                  <a:ext uri="{0D108BD9-81ED-4DB2-BD59-A6C34878D82A}">
                    <a16:rowId xmlns:a16="http://schemas.microsoft.com/office/drawing/2014/main" val="190813827"/>
                  </a:ext>
                </a:extLst>
              </a:tr>
              <a:tr h="161603">
                <a:tc>
                  <a:txBody>
                    <a:bodyPr/>
                    <a:lstStyle/>
                    <a:p>
                      <a:pPr algn="ctr"/>
                      <a:r>
                        <a:rPr lang="fr-FR" sz="700" b="1" dirty="0">
                          <a:solidFill>
                            <a:schemeClr val="tx1">
                              <a:lumMod val="75000"/>
                              <a:lumOff val="25000"/>
                            </a:schemeClr>
                          </a:solidFill>
                          <a:latin typeface="Arial" panose="020B0604020202020204" pitchFamily="34" charset="0"/>
                          <a:cs typeface="Arial" panose="020B0604020202020204" pitchFamily="34" charset="0"/>
                        </a:rPr>
                        <a:t>P value</a:t>
                      </a:r>
                    </a:p>
                  </a:txBody>
                  <a:tcPr marL="36000" marR="36000" marT="0" marB="0" anchor="ctr"/>
                </a:tc>
                <a:tc gridSpan="2">
                  <a:txBody>
                    <a:bodyPr/>
                    <a:lstStyle/>
                    <a:p>
                      <a:pPr marL="0" marR="0" lvl="0" indent="0" algn="ctr" defTabSz="342900" rtl="0" eaLnBrk="1" fontAlgn="auto" latinLnBrk="0" hangingPunct="1">
                        <a:lnSpc>
                          <a:spcPct val="100000"/>
                        </a:lnSpc>
                        <a:spcBef>
                          <a:spcPts val="0"/>
                        </a:spcBef>
                        <a:spcAft>
                          <a:spcPts val="0"/>
                        </a:spcAft>
                        <a:buClrTx/>
                        <a:buSzTx/>
                        <a:buFontTx/>
                        <a:buNone/>
                        <a:tabLst/>
                        <a:defRPr/>
                      </a:pPr>
                      <a:r>
                        <a:rPr lang="fr-FR" sz="700" b="0" dirty="0">
                          <a:solidFill>
                            <a:schemeClr val="tx1">
                              <a:lumMod val="75000"/>
                              <a:lumOff val="25000"/>
                            </a:schemeClr>
                          </a:solidFill>
                          <a:latin typeface="Arial" panose="020B0604020202020204" pitchFamily="34" charset="0"/>
                          <a:cs typeface="Arial" panose="020B0604020202020204" pitchFamily="34" charset="0"/>
                        </a:rPr>
                        <a:t>0,005</a:t>
                      </a:r>
                      <a:endParaRPr lang="fr-FR" sz="700" b="0" baseline="3000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tc>
                <a:tc hMerge="1">
                  <a:txBody>
                    <a:bodyPr/>
                    <a:lstStyle/>
                    <a:p>
                      <a:endParaRPr lang="fr-FR" dirty="0">
                        <a:solidFill>
                          <a:srgbClr val="1F497D"/>
                        </a:solidFill>
                      </a:endParaRPr>
                    </a:p>
                  </a:txBody>
                  <a:tcPr>
                    <a:solidFill>
                      <a:schemeClr val="bg1"/>
                    </a:solidFill>
                  </a:tcPr>
                </a:tc>
                <a:extLst>
                  <a:ext uri="{0D108BD9-81ED-4DB2-BD59-A6C34878D82A}">
                    <a16:rowId xmlns:a16="http://schemas.microsoft.com/office/drawing/2014/main" val="2408100473"/>
                  </a:ext>
                </a:extLst>
              </a:tr>
            </a:tbl>
          </a:graphicData>
        </a:graphic>
      </p:graphicFrame>
      <p:graphicFrame>
        <p:nvGraphicFramePr>
          <p:cNvPr id="24" name="Tableau 23">
            <a:extLst>
              <a:ext uri="{FF2B5EF4-FFF2-40B4-BE49-F238E27FC236}">
                <a16:creationId xmlns:a16="http://schemas.microsoft.com/office/drawing/2014/main" id="{98B04E65-3E9D-4FA2-AD95-E5F3DD1CC0D5}"/>
              </a:ext>
            </a:extLst>
          </p:cNvPr>
          <p:cNvGraphicFramePr>
            <a:graphicFrameLocks noGrp="1"/>
          </p:cNvGraphicFramePr>
          <p:nvPr/>
        </p:nvGraphicFramePr>
        <p:xfrm>
          <a:off x="6076911" y="1359206"/>
          <a:ext cx="2346181" cy="946389"/>
        </p:xfrm>
        <a:graphic>
          <a:graphicData uri="http://schemas.openxmlformats.org/drawingml/2006/table">
            <a:tbl>
              <a:tblPr firstRow="1" bandRow="1">
                <a:tableStyleId>{7DF18680-E054-41AD-8BC1-D1AEF772440D}</a:tableStyleId>
              </a:tblPr>
              <a:tblGrid>
                <a:gridCol w="1027911">
                  <a:extLst>
                    <a:ext uri="{9D8B030D-6E8A-4147-A177-3AD203B41FA5}">
                      <a16:colId xmlns:a16="http://schemas.microsoft.com/office/drawing/2014/main" val="1870953093"/>
                    </a:ext>
                  </a:extLst>
                </a:gridCol>
                <a:gridCol w="646265">
                  <a:extLst>
                    <a:ext uri="{9D8B030D-6E8A-4147-A177-3AD203B41FA5}">
                      <a16:colId xmlns:a16="http://schemas.microsoft.com/office/drawing/2014/main" val="4271808831"/>
                    </a:ext>
                  </a:extLst>
                </a:gridCol>
                <a:gridCol w="672005">
                  <a:extLst>
                    <a:ext uri="{9D8B030D-6E8A-4147-A177-3AD203B41FA5}">
                      <a16:colId xmlns:a16="http://schemas.microsoft.com/office/drawing/2014/main" val="1342409643"/>
                    </a:ext>
                  </a:extLst>
                </a:gridCol>
              </a:tblGrid>
              <a:tr h="249399">
                <a:tc>
                  <a:txBody>
                    <a:bodyPr/>
                    <a:lstStyle/>
                    <a:p>
                      <a:pPr algn="ctr"/>
                      <a:endParaRPr lang="fr-FR" sz="700" dirty="0">
                        <a:solidFill>
                          <a:schemeClr val="bg1"/>
                        </a:solidFill>
                        <a:latin typeface="Arial" panose="020B0604020202020204" pitchFamily="34" charset="0"/>
                        <a:cs typeface="Arial" panose="020B0604020202020204" pitchFamily="34" charset="0"/>
                      </a:endParaRPr>
                    </a:p>
                  </a:txBody>
                  <a:tcPr marL="36000" marR="36000" marT="0" marB="0" anchor="ctr"/>
                </a:tc>
                <a:tc>
                  <a:txBody>
                    <a:bodyPr/>
                    <a:lstStyle/>
                    <a:p>
                      <a:pPr algn="ctr"/>
                      <a:r>
                        <a:rPr lang="fr-FR" sz="700" b="1" dirty="0" err="1">
                          <a:solidFill>
                            <a:schemeClr val="bg1"/>
                          </a:solidFill>
                          <a:latin typeface="Arial" panose="020B0604020202020204" pitchFamily="34" charset="0"/>
                          <a:cs typeface="Arial" panose="020B0604020202020204" pitchFamily="34" charset="0"/>
                        </a:rPr>
                        <a:t>Cabozantinib</a:t>
                      </a:r>
                      <a:endParaRPr lang="fr-FR" sz="700" b="1" dirty="0">
                        <a:solidFill>
                          <a:schemeClr val="bg1"/>
                        </a:solidFill>
                        <a:latin typeface="Arial" panose="020B0604020202020204" pitchFamily="34" charset="0"/>
                        <a:cs typeface="Arial" panose="020B0604020202020204" pitchFamily="34" charset="0"/>
                      </a:endParaRPr>
                    </a:p>
                    <a:p>
                      <a:pPr algn="ctr"/>
                      <a:r>
                        <a:rPr lang="fr-FR" sz="700" b="0" dirty="0">
                          <a:solidFill>
                            <a:schemeClr val="bg1"/>
                          </a:solidFill>
                          <a:latin typeface="Arial" panose="020B0604020202020204" pitchFamily="34" charset="0"/>
                          <a:cs typeface="Arial" panose="020B0604020202020204" pitchFamily="34" charset="0"/>
                        </a:rPr>
                        <a:t>(n=470)</a:t>
                      </a:r>
                    </a:p>
                  </a:txBody>
                  <a:tcPr marL="36000" marR="36000" marT="0" marB="0" anchor="ctr">
                    <a:solidFill>
                      <a:srgbClr val="C00000"/>
                    </a:solidFill>
                  </a:tcPr>
                </a:tc>
                <a:tc>
                  <a:txBody>
                    <a:bodyPr/>
                    <a:lstStyle/>
                    <a:p>
                      <a:pPr algn="ctr"/>
                      <a:r>
                        <a:rPr lang="fr-FR" sz="700" b="1" dirty="0">
                          <a:solidFill>
                            <a:schemeClr val="bg1"/>
                          </a:solidFill>
                          <a:latin typeface="Arial" panose="020B0604020202020204" pitchFamily="34" charset="0"/>
                          <a:cs typeface="Arial" panose="020B0604020202020204" pitchFamily="34" charset="0"/>
                        </a:rPr>
                        <a:t>Placebo</a:t>
                      </a:r>
                    </a:p>
                    <a:p>
                      <a:pPr algn="ctr"/>
                      <a:r>
                        <a:rPr lang="fr-FR" sz="700" b="0" dirty="0">
                          <a:solidFill>
                            <a:schemeClr val="bg1"/>
                          </a:solidFill>
                          <a:latin typeface="Arial" panose="020B0604020202020204" pitchFamily="34" charset="0"/>
                          <a:cs typeface="Arial" panose="020B0604020202020204" pitchFamily="34" charset="0"/>
                        </a:rPr>
                        <a:t>(n=237)</a:t>
                      </a:r>
                    </a:p>
                  </a:txBody>
                  <a:tcPr marL="36000" marR="36000" marT="0" marB="0" anchor="ctr">
                    <a:solidFill>
                      <a:schemeClr val="accent1"/>
                    </a:solidFill>
                  </a:tcPr>
                </a:tc>
                <a:extLst>
                  <a:ext uri="{0D108BD9-81ED-4DB2-BD59-A6C34878D82A}">
                    <a16:rowId xmlns:a16="http://schemas.microsoft.com/office/drawing/2014/main" val="1370725087"/>
                  </a:ext>
                </a:extLst>
              </a:tr>
              <a:tr h="249399">
                <a:tc>
                  <a:txBody>
                    <a:bodyPr/>
                    <a:lstStyle/>
                    <a:p>
                      <a:pPr algn="ctr"/>
                      <a:r>
                        <a:rPr lang="fr-FR" sz="700" b="1" dirty="0">
                          <a:solidFill>
                            <a:schemeClr val="tx1">
                              <a:lumMod val="75000"/>
                              <a:lumOff val="25000"/>
                            </a:schemeClr>
                          </a:solidFill>
                          <a:latin typeface="Arial" panose="020B0604020202020204" pitchFamily="34" charset="0"/>
                          <a:cs typeface="Arial" panose="020B0604020202020204" pitchFamily="34" charset="0"/>
                        </a:rPr>
                        <a:t>Médiane (95% CI), mo</a:t>
                      </a:r>
                    </a:p>
                  </a:txBody>
                  <a:tcPr marL="36000" marR="36000" marT="0" marB="0" anchor="ctr"/>
                </a:tc>
                <a:tc>
                  <a:txBody>
                    <a:bodyPr/>
                    <a:lstStyle/>
                    <a:p>
                      <a:pPr algn="ctr"/>
                      <a:r>
                        <a:rPr lang="fr-FR" sz="700" b="0" dirty="0">
                          <a:solidFill>
                            <a:schemeClr val="tx1">
                              <a:lumMod val="75000"/>
                              <a:lumOff val="25000"/>
                            </a:schemeClr>
                          </a:solidFill>
                          <a:latin typeface="Arial" panose="020B0604020202020204" pitchFamily="34" charset="0"/>
                          <a:cs typeface="Arial" panose="020B0604020202020204" pitchFamily="34" charset="0"/>
                        </a:rPr>
                        <a:t>10,2 (9,1-12,0)</a:t>
                      </a:r>
                    </a:p>
                  </a:txBody>
                  <a:tcPr marL="36000" marR="36000" marT="0" marB="0" anchor="ctr"/>
                </a:tc>
                <a:tc>
                  <a:txBody>
                    <a:bodyPr/>
                    <a:lstStyle/>
                    <a:p>
                      <a:pPr algn="ctr"/>
                      <a:r>
                        <a:rPr lang="fr-FR" sz="700" b="0" dirty="0">
                          <a:solidFill>
                            <a:schemeClr val="tx1">
                              <a:lumMod val="75000"/>
                              <a:lumOff val="25000"/>
                            </a:schemeClr>
                          </a:solidFill>
                          <a:latin typeface="Arial" panose="020B0604020202020204" pitchFamily="34" charset="0"/>
                          <a:cs typeface="Arial" panose="020B0604020202020204" pitchFamily="34" charset="0"/>
                        </a:rPr>
                        <a:t>8,0 (6,8-9,4)</a:t>
                      </a:r>
                    </a:p>
                  </a:txBody>
                  <a:tcPr marL="36000" marR="36000" marT="0" marB="0" anchor="ctr"/>
                </a:tc>
                <a:extLst>
                  <a:ext uri="{0D108BD9-81ED-4DB2-BD59-A6C34878D82A}">
                    <a16:rowId xmlns:a16="http://schemas.microsoft.com/office/drawing/2014/main" val="3383709909"/>
                  </a:ext>
                </a:extLst>
              </a:tr>
              <a:tr h="149197">
                <a:tc>
                  <a:txBody>
                    <a:bodyPr/>
                    <a:lstStyle/>
                    <a:p>
                      <a:pPr algn="ctr"/>
                      <a:r>
                        <a:rPr lang="fr-FR" sz="700" b="1" dirty="0" err="1">
                          <a:solidFill>
                            <a:schemeClr val="tx1">
                              <a:lumMod val="75000"/>
                              <a:lumOff val="25000"/>
                            </a:schemeClr>
                          </a:solidFill>
                          <a:latin typeface="Arial" panose="020B0604020202020204" pitchFamily="34" charset="0"/>
                          <a:cs typeface="Arial" panose="020B0604020202020204" pitchFamily="34" charset="0"/>
                        </a:rPr>
                        <a:t>Deaths</a:t>
                      </a:r>
                      <a:endParaRPr lang="fr-FR" sz="700" b="1"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tc>
                <a:tc>
                  <a:txBody>
                    <a:bodyPr/>
                    <a:lstStyle/>
                    <a:p>
                      <a:pPr algn="ctr"/>
                      <a:r>
                        <a:rPr lang="fr-FR" sz="700" b="0" dirty="0">
                          <a:solidFill>
                            <a:schemeClr val="tx1">
                              <a:lumMod val="75000"/>
                              <a:lumOff val="25000"/>
                            </a:schemeClr>
                          </a:solidFill>
                          <a:latin typeface="Arial" panose="020B0604020202020204" pitchFamily="34" charset="0"/>
                          <a:cs typeface="Arial" panose="020B0604020202020204" pitchFamily="34" charset="0"/>
                        </a:rPr>
                        <a:t>317</a:t>
                      </a:r>
                    </a:p>
                  </a:txBody>
                  <a:tcPr marL="36000" marR="36000" marT="0" marB="0" anchor="ctr"/>
                </a:tc>
                <a:tc>
                  <a:txBody>
                    <a:bodyPr/>
                    <a:lstStyle/>
                    <a:p>
                      <a:pPr algn="ctr"/>
                      <a:r>
                        <a:rPr lang="fr-FR" sz="700" b="0" dirty="0">
                          <a:solidFill>
                            <a:schemeClr val="tx1">
                              <a:lumMod val="75000"/>
                              <a:lumOff val="25000"/>
                            </a:schemeClr>
                          </a:solidFill>
                          <a:latin typeface="Arial" panose="020B0604020202020204" pitchFamily="34" charset="0"/>
                          <a:cs typeface="Arial" panose="020B0604020202020204" pitchFamily="34" charset="0"/>
                        </a:rPr>
                        <a:t>167</a:t>
                      </a:r>
                    </a:p>
                  </a:txBody>
                  <a:tcPr marL="36000" marR="36000" marT="0" marB="0" anchor="ctr"/>
                </a:tc>
                <a:extLst>
                  <a:ext uri="{0D108BD9-81ED-4DB2-BD59-A6C34878D82A}">
                    <a16:rowId xmlns:a16="http://schemas.microsoft.com/office/drawing/2014/main" val="2468559808"/>
                  </a:ext>
                </a:extLst>
              </a:tr>
              <a:tr h="149197">
                <a:tc>
                  <a:txBody>
                    <a:bodyPr/>
                    <a:lstStyle/>
                    <a:p>
                      <a:pPr algn="ctr"/>
                      <a:r>
                        <a:rPr lang="fr-FR" sz="700" b="1" dirty="0">
                          <a:solidFill>
                            <a:schemeClr val="tx1">
                              <a:lumMod val="75000"/>
                              <a:lumOff val="25000"/>
                            </a:schemeClr>
                          </a:solidFill>
                          <a:latin typeface="Arial" panose="020B0604020202020204" pitchFamily="34" charset="0"/>
                          <a:cs typeface="Arial" panose="020B0604020202020204" pitchFamily="34" charset="0"/>
                        </a:rPr>
                        <a:t>HR</a:t>
                      </a:r>
                    </a:p>
                  </a:txBody>
                  <a:tcPr marL="36000" marR="36000" marT="0" marB="0" anchor="ctr"/>
                </a:tc>
                <a:tc gridSpan="2">
                  <a:txBody>
                    <a:bodyPr/>
                    <a:lstStyle/>
                    <a:p>
                      <a:pPr algn="ctr"/>
                      <a:r>
                        <a:rPr lang="fr-FR" sz="700" b="0" dirty="0">
                          <a:solidFill>
                            <a:schemeClr val="tx1">
                              <a:lumMod val="75000"/>
                              <a:lumOff val="25000"/>
                            </a:schemeClr>
                          </a:solidFill>
                          <a:latin typeface="Arial" panose="020B0604020202020204" pitchFamily="34" charset="0"/>
                          <a:cs typeface="Arial" panose="020B0604020202020204" pitchFamily="34" charset="0"/>
                        </a:rPr>
                        <a:t>0,76 (0,63-0,92)</a:t>
                      </a:r>
                      <a:endParaRPr lang="fr-FR" sz="700" b="0" baseline="3000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tc>
                <a:tc hMerge="1">
                  <a:txBody>
                    <a:bodyPr/>
                    <a:lstStyle/>
                    <a:p>
                      <a:endParaRPr lang="fr-FR" dirty="0">
                        <a:solidFill>
                          <a:srgbClr val="1F497D"/>
                        </a:solidFill>
                      </a:endParaRPr>
                    </a:p>
                  </a:txBody>
                  <a:tcPr>
                    <a:solidFill>
                      <a:schemeClr val="bg1"/>
                    </a:solidFill>
                  </a:tcPr>
                </a:tc>
                <a:extLst>
                  <a:ext uri="{0D108BD9-81ED-4DB2-BD59-A6C34878D82A}">
                    <a16:rowId xmlns:a16="http://schemas.microsoft.com/office/drawing/2014/main" val="190813827"/>
                  </a:ext>
                </a:extLst>
              </a:tr>
              <a:tr h="149197">
                <a:tc>
                  <a:txBody>
                    <a:bodyPr/>
                    <a:lstStyle/>
                    <a:p>
                      <a:pPr algn="ctr"/>
                      <a:r>
                        <a:rPr lang="fr-FR" sz="700" b="1" dirty="0">
                          <a:solidFill>
                            <a:schemeClr val="tx1">
                              <a:lumMod val="75000"/>
                              <a:lumOff val="25000"/>
                            </a:schemeClr>
                          </a:solidFill>
                          <a:latin typeface="Arial" panose="020B0604020202020204" pitchFamily="34" charset="0"/>
                          <a:cs typeface="Arial" panose="020B0604020202020204" pitchFamily="34" charset="0"/>
                        </a:rPr>
                        <a:t>P value</a:t>
                      </a:r>
                    </a:p>
                  </a:txBody>
                  <a:tcPr marL="36000" marR="36000" marT="0" marB="0" anchor="ctr"/>
                </a:tc>
                <a:tc gridSpan="2">
                  <a:txBody>
                    <a:bodyPr/>
                    <a:lstStyle/>
                    <a:p>
                      <a:pPr marL="0" marR="0" lvl="0" indent="0" algn="ctr" defTabSz="342900" rtl="0" eaLnBrk="1" fontAlgn="auto" latinLnBrk="0" hangingPunct="1">
                        <a:lnSpc>
                          <a:spcPct val="100000"/>
                        </a:lnSpc>
                        <a:spcBef>
                          <a:spcPts val="0"/>
                        </a:spcBef>
                        <a:spcAft>
                          <a:spcPts val="0"/>
                        </a:spcAft>
                        <a:buClrTx/>
                        <a:buSzTx/>
                        <a:buFontTx/>
                        <a:buNone/>
                        <a:tabLst/>
                        <a:defRPr/>
                      </a:pPr>
                      <a:r>
                        <a:rPr lang="fr-FR" sz="700" b="0" dirty="0">
                          <a:solidFill>
                            <a:schemeClr val="tx1">
                              <a:lumMod val="75000"/>
                              <a:lumOff val="25000"/>
                            </a:schemeClr>
                          </a:solidFill>
                          <a:latin typeface="Arial" panose="020B0604020202020204" pitchFamily="34" charset="0"/>
                          <a:cs typeface="Arial" panose="020B0604020202020204" pitchFamily="34" charset="0"/>
                        </a:rPr>
                        <a:t>0,005</a:t>
                      </a:r>
                      <a:endParaRPr lang="fr-FR" sz="700" b="0" baseline="3000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tc>
                <a:tc hMerge="1">
                  <a:txBody>
                    <a:bodyPr/>
                    <a:lstStyle/>
                    <a:p>
                      <a:endParaRPr lang="fr-FR" dirty="0">
                        <a:solidFill>
                          <a:srgbClr val="1F497D"/>
                        </a:solidFill>
                      </a:endParaRPr>
                    </a:p>
                  </a:txBody>
                  <a:tcPr>
                    <a:solidFill>
                      <a:schemeClr val="bg1"/>
                    </a:solidFill>
                  </a:tcPr>
                </a:tc>
                <a:extLst>
                  <a:ext uri="{0D108BD9-81ED-4DB2-BD59-A6C34878D82A}">
                    <a16:rowId xmlns:a16="http://schemas.microsoft.com/office/drawing/2014/main" val="2408100473"/>
                  </a:ext>
                </a:extLst>
              </a:tr>
            </a:tbl>
          </a:graphicData>
        </a:graphic>
      </p:graphicFrame>
      <p:grpSp>
        <p:nvGrpSpPr>
          <p:cNvPr id="31" name="Groupe 30">
            <a:extLst>
              <a:ext uri="{FF2B5EF4-FFF2-40B4-BE49-F238E27FC236}">
                <a16:creationId xmlns:a16="http://schemas.microsoft.com/office/drawing/2014/main" id="{EC37F4D8-64E6-45B6-870F-91B7AEFF1797}"/>
              </a:ext>
            </a:extLst>
          </p:cNvPr>
          <p:cNvGrpSpPr/>
          <p:nvPr/>
        </p:nvGrpSpPr>
        <p:grpSpPr>
          <a:xfrm>
            <a:off x="1263192" y="1664654"/>
            <a:ext cx="2525891" cy="1777794"/>
            <a:chOff x="466725" y="1545431"/>
            <a:chExt cx="3002756" cy="2152650"/>
          </a:xfrm>
        </p:grpSpPr>
        <p:sp>
          <p:nvSpPr>
            <p:cNvPr id="4" name="Forme libre : forme 3">
              <a:extLst>
                <a:ext uri="{FF2B5EF4-FFF2-40B4-BE49-F238E27FC236}">
                  <a16:creationId xmlns:a16="http://schemas.microsoft.com/office/drawing/2014/main" id="{F3D82470-2387-4FC7-8A3D-44037A7E9224}"/>
                </a:ext>
              </a:extLst>
            </p:cNvPr>
            <p:cNvSpPr/>
            <p:nvPr/>
          </p:nvSpPr>
          <p:spPr>
            <a:xfrm>
              <a:off x="471488" y="1547813"/>
              <a:ext cx="1323975" cy="2150268"/>
            </a:xfrm>
            <a:custGeom>
              <a:avLst/>
              <a:gdLst>
                <a:gd name="connsiteX0" fmla="*/ 0 w 1323975"/>
                <a:gd name="connsiteY0" fmla="*/ 0 h 2150268"/>
                <a:gd name="connsiteX1" fmla="*/ 173831 w 1323975"/>
                <a:gd name="connsiteY1" fmla="*/ 0 h 2150268"/>
                <a:gd name="connsiteX2" fmla="*/ 173831 w 1323975"/>
                <a:gd name="connsiteY2" fmla="*/ 102393 h 2150268"/>
                <a:gd name="connsiteX3" fmla="*/ 209550 w 1323975"/>
                <a:gd name="connsiteY3" fmla="*/ 102393 h 2150268"/>
                <a:gd name="connsiteX4" fmla="*/ 209550 w 1323975"/>
                <a:gd name="connsiteY4" fmla="*/ 157162 h 2150268"/>
                <a:gd name="connsiteX5" fmla="*/ 228600 w 1323975"/>
                <a:gd name="connsiteY5" fmla="*/ 157162 h 2150268"/>
                <a:gd name="connsiteX6" fmla="*/ 228600 w 1323975"/>
                <a:gd name="connsiteY6" fmla="*/ 395287 h 2150268"/>
                <a:gd name="connsiteX7" fmla="*/ 252412 w 1323975"/>
                <a:gd name="connsiteY7" fmla="*/ 395287 h 2150268"/>
                <a:gd name="connsiteX8" fmla="*/ 252412 w 1323975"/>
                <a:gd name="connsiteY8" fmla="*/ 500062 h 2150268"/>
                <a:gd name="connsiteX9" fmla="*/ 269081 w 1323975"/>
                <a:gd name="connsiteY9" fmla="*/ 500062 h 2150268"/>
                <a:gd name="connsiteX10" fmla="*/ 276225 w 1323975"/>
                <a:gd name="connsiteY10" fmla="*/ 900112 h 2150268"/>
                <a:gd name="connsiteX11" fmla="*/ 307181 w 1323975"/>
                <a:gd name="connsiteY11" fmla="*/ 900112 h 2150268"/>
                <a:gd name="connsiteX12" fmla="*/ 314325 w 1323975"/>
                <a:gd name="connsiteY12" fmla="*/ 1102518 h 2150268"/>
                <a:gd name="connsiteX13" fmla="*/ 345281 w 1323975"/>
                <a:gd name="connsiteY13" fmla="*/ 1102518 h 2150268"/>
                <a:gd name="connsiteX14" fmla="*/ 345281 w 1323975"/>
                <a:gd name="connsiteY14" fmla="*/ 1207293 h 2150268"/>
                <a:gd name="connsiteX15" fmla="*/ 378618 w 1323975"/>
                <a:gd name="connsiteY15" fmla="*/ 1207293 h 2150268"/>
                <a:gd name="connsiteX16" fmla="*/ 378618 w 1323975"/>
                <a:gd name="connsiteY16" fmla="*/ 1319212 h 2150268"/>
                <a:gd name="connsiteX17" fmla="*/ 392906 w 1323975"/>
                <a:gd name="connsiteY17" fmla="*/ 1319212 h 2150268"/>
                <a:gd name="connsiteX18" fmla="*/ 392906 w 1323975"/>
                <a:gd name="connsiteY18" fmla="*/ 1416843 h 2150268"/>
                <a:gd name="connsiteX19" fmla="*/ 411956 w 1323975"/>
                <a:gd name="connsiteY19" fmla="*/ 1416843 h 2150268"/>
                <a:gd name="connsiteX20" fmla="*/ 411956 w 1323975"/>
                <a:gd name="connsiteY20" fmla="*/ 1650206 h 2150268"/>
                <a:gd name="connsiteX21" fmla="*/ 542925 w 1323975"/>
                <a:gd name="connsiteY21" fmla="*/ 1650206 h 2150268"/>
                <a:gd name="connsiteX22" fmla="*/ 542925 w 1323975"/>
                <a:gd name="connsiteY22" fmla="*/ 1771650 h 2150268"/>
                <a:gd name="connsiteX23" fmla="*/ 745331 w 1323975"/>
                <a:gd name="connsiteY23" fmla="*/ 1771650 h 2150268"/>
                <a:gd name="connsiteX24" fmla="*/ 745331 w 1323975"/>
                <a:gd name="connsiteY24" fmla="*/ 1890712 h 2150268"/>
                <a:gd name="connsiteX25" fmla="*/ 802481 w 1323975"/>
                <a:gd name="connsiteY25" fmla="*/ 1890712 h 2150268"/>
                <a:gd name="connsiteX26" fmla="*/ 802481 w 1323975"/>
                <a:gd name="connsiteY26" fmla="*/ 2021681 h 2150268"/>
                <a:gd name="connsiteX27" fmla="*/ 1323975 w 1323975"/>
                <a:gd name="connsiteY27" fmla="*/ 2021681 h 2150268"/>
                <a:gd name="connsiteX28" fmla="*/ 1323975 w 1323975"/>
                <a:gd name="connsiteY28" fmla="*/ 2150268 h 2150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23975" h="2150268">
                  <a:moveTo>
                    <a:pt x="0" y="0"/>
                  </a:moveTo>
                  <a:lnTo>
                    <a:pt x="173831" y="0"/>
                  </a:lnTo>
                  <a:lnTo>
                    <a:pt x="173831" y="102393"/>
                  </a:lnTo>
                  <a:lnTo>
                    <a:pt x="209550" y="102393"/>
                  </a:lnTo>
                  <a:lnTo>
                    <a:pt x="209550" y="157162"/>
                  </a:lnTo>
                  <a:lnTo>
                    <a:pt x="228600" y="157162"/>
                  </a:lnTo>
                  <a:lnTo>
                    <a:pt x="228600" y="395287"/>
                  </a:lnTo>
                  <a:lnTo>
                    <a:pt x="252412" y="395287"/>
                  </a:lnTo>
                  <a:lnTo>
                    <a:pt x="252412" y="500062"/>
                  </a:lnTo>
                  <a:lnTo>
                    <a:pt x="269081" y="500062"/>
                  </a:lnTo>
                  <a:lnTo>
                    <a:pt x="276225" y="900112"/>
                  </a:lnTo>
                  <a:lnTo>
                    <a:pt x="307181" y="900112"/>
                  </a:lnTo>
                  <a:lnTo>
                    <a:pt x="314325" y="1102518"/>
                  </a:lnTo>
                  <a:lnTo>
                    <a:pt x="345281" y="1102518"/>
                  </a:lnTo>
                  <a:lnTo>
                    <a:pt x="345281" y="1207293"/>
                  </a:lnTo>
                  <a:lnTo>
                    <a:pt x="378618" y="1207293"/>
                  </a:lnTo>
                  <a:lnTo>
                    <a:pt x="378618" y="1319212"/>
                  </a:lnTo>
                  <a:lnTo>
                    <a:pt x="392906" y="1319212"/>
                  </a:lnTo>
                  <a:lnTo>
                    <a:pt x="392906" y="1416843"/>
                  </a:lnTo>
                  <a:lnTo>
                    <a:pt x="411956" y="1416843"/>
                  </a:lnTo>
                  <a:lnTo>
                    <a:pt x="411956" y="1650206"/>
                  </a:lnTo>
                  <a:lnTo>
                    <a:pt x="542925" y="1650206"/>
                  </a:lnTo>
                  <a:lnTo>
                    <a:pt x="542925" y="1771650"/>
                  </a:lnTo>
                  <a:lnTo>
                    <a:pt x="745331" y="1771650"/>
                  </a:lnTo>
                  <a:lnTo>
                    <a:pt x="745331" y="1890712"/>
                  </a:lnTo>
                  <a:lnTo>
                    <a:pt x="802481" y="1890712"/>
                  </a:lnTo>
                  <a:lnTo>
                    <a:pt x="802481" y="2021681"/>
                  </a:lnTo>
                  <a:lnTo>
                    <a:pt x="1323975" y="2021681"/>
                  </a:lnTo>
                  <a:lnTo>
                    <a:pt x="1323975" y="2150268"/>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Forme libre : forme 9">
              <a:extLst>
                <a:ext uri="{FF2B5EF4-FFF2-40B4-BE49-F238E27FC236}">
                  <a16:creationId xmlns:a16="http://schemas.microsoft.com/office/drawing/2014/main" id="{A0B8EB2C-615F-4367-97FF-67E70CA287AB}"/>
                </a:ext>
              </a:extLst>
            </p:cNvPr>
            <p:cNvSpPr/>
            <p:nvPr/>
          </p:nvSpPr>
          <p:spPr>
            <a:xfrm>
              <a:off x="466725" y="1545431"/>
              <a:ext cx="3002756" cy="1921669"/>
            </a:xfrm>
            <a:custGeom>
              <a:avLst/>
              <a:gdLst>
                <a:gd name="connsiteX0" fmla="*/ 0 w 3002756"/>
                <a:gd name="connsiteY0" fmla="*/ 0 h 1921669"/>
                <a:gd name="connsiteX1" fmla="*/ 147638 w 3002756"/>
                <a:gd name="connsiteY1" fmla="*/ 0 h 1921669"/>
                <a:gd name="connsiteX2" fmla="*/ 147638 w 3002756"/>
                <a:gd name="connsiteY2" fmla="*/ 50007 h 1921669"/>
                <a:gd name="connsiteX3" fmla="*/ 192881 w 3002756"/>
                <a:gd name="connsiteY3" fmla="*/ 50007 h 1921669"/>
                <a:gd name="connsiteX4" fmla="*/ 192881 w 3002756"/>
                <a:gd name="connsiteY4" fmla="*/ 102394 h 1921669"/>
                <a:gd name="connsiteX5" fmla="*/ 204788 w 3002756"/>
                <a:gd name="connsiteY5" fmla="*/ 102394 h 1921669"/>
                <a:gd name="connsiteX6" fmla="*/ 204788 w 3002756"/>
                <a:gd name="connsiteY6" fmla="*/ 161925 h 1921669"/>
                <a:gd name="connsiteX7" fmla="*/ 221456 w 3002756"/>
                <a:gd name="connsiteY7" fmla="*/ 161925 h 1921669"/>
                <a:gd name="connsiteX8" fmla="*/ 221456 w 3002756"/>
                <a:gd name="connsiteY8" fmla="*/ 211932 h 1921669"/>
                <a:gd name="connsiteX9" fmla="*/ 245269 w 3002756"/>
                <a:gd name="connsiteY9" fmla="*/ 211932 h 1921669"/>
                <a:gd name="connsiteX10" fmla="*/ 245269 w 3002756"/>
                <a:gd name="connsiteY10" fmla="*/ 304800 h 1921669"/>
                <a:gd name="connsiteX11" fmla="*/ 273844 w 3002756"/>
                <a:gd name="connsiteY11" fmla="*/ 304800 h 1921669"/>
                <a:gd name="connsiteX12" fmla="*/ 273844 w 3002756"/>
                <a:gd name="connsiteY12" fmla="*/ 345282 h 1921669"/>
                <a:gd name="connsiteX13" fmla="*/ 304800 w 3002756"/>
                <a:gd name="connsiteY13" fmla="*/ 345282 h 1921669"/>
                <a:gd name="connsiteX14" fmla="*/ 304800 w 3002756"/>
                <a:gd name="connsiteY14" fmla="*/ 383382 h 1921669"/>
                <a:gd name="connsiteX15" fmla="*/ 321469 w 3002756"/>
                <a:gd name="connsiteY15" fmla="*/ 383382 h 1921669"/>
                <a:gd name="connsiteX16" fmla="*/ 321469 w 3002756"/>
                <a:gd name="connsiteY16" fmla="*/ 433388 h 1921669"/>
                <a:gd name="connsiteX17" fmla="*/ 350044 w 3002756"/>
                <a:gd name="connsiteY17" fmla="*/ 433388 h 1921669"/>
                <a:gd name="connsiteX18" fmla="*/ 350044 w 3002756"/>
                <a:gd name="connsiteY18" fmla="*/ 473869 h 1921669"/>
                <a:gd name="connsiteX19" fmla="*/ 397669 w 3002756"/>
                <a:gd name="connsiteY19" fmla="*/ 473869 h 1921669"/>
                <a:gd name="connsiteX20" fmla="*/ 397669 w 3002756"/>
                <a:gd name="connsiteY20" fmla="*/ 531019 h 1921669"/>
                <a:gd name="connsiteX21" fmla="*/ 419100 w 3002756"/>
                <a:gd name="connsiteY21" fmla="*/ 531019 h 1921669"/>
                <a:gd name="connsiteX22" fmla="*/ 419100 w 3002756"/>
                <a:gd name="connsiteY22" fmla="*/ 569119 h 1921669"/>
                <a:gd name="connsiteX23" fmla="*/ 631031 w 3002756"/>
                <a:gd name="connsiteY23" fmla="*/ 569119 h 1921669"/>
                <a:gd name="connsiteX24" fmla="*/ 666750 w 3002756"/>
                <a:gd name="connsiteY24" fmla="*/ 883444 h 1921669"/>
                <a:gd name="connsiteX25" fmla="*/ 676275 w 3002756"/>
                <a:gd name="connsiteY25" fmla="*/ 940594 h 1921669"/>
                <a:gd name="connsiteX26" fmla="*/ 697706 w 3002756"/>
                <a:gd name="connsiteY26" fmla="*/ 940594 h 1921669"/>
                <a:gd name="connsiteX27" fmla="*/ 697706 w 3002756"/>
                <a:gd name="connsiteY27" fmla="*/ 988219 h 1921669"/>
                <a:gd name="connsiteX28" fmla="*/ 714375 w 3002756"/>
                <a:gd name="connsiteY28" fmla="*/ 988219 h 1921669"/>
                <a:gd name="connsiteX29" fmla="*/ 714375 w 3002756"/>
                <a:gd name="connsiteY29" fmla="*/ 1040607 h 1921669"/>
                <a:gd name="connsiteX30" fmla="*/ 728663 w 3002756"/>
                <a:gd name="connsiteY30" fmla="*/ 1150144 h 1921669"/>
                <a:gd name="connsiteX31" fmla="*/ 745331 w 3002756"/>
                <a:gd name="connsiteY31" fmla="*/ 1150144 h 1921669"/>
                <a:gd name="connsiteX32" fmla="*/ 745331 w 3002756"/>
                <a:gd name="connsiteY32" fmla="*/ 1202532 h 1921669"/>
                <a:gd name="connsiteX33" fmla="*/ 783431 w 3002756"/>
                <a:gd name="connsiteY33" fmla="*/ 1202532 h 1921669"/>
                <a:gd name="connsiteX34" fmla="*/ 783431 w 3002756"/>
                <a:gd name="connsiteY34" fmla="*/ 1264444 h 1921669"/>
                <a:gd name="connsiteX35" fmla="*/ 864394 w 3002756"/>
                <a:gd name="connsiteY35" fmla="*/ 1264444 h 1921669"/>
                <a:gd name="connsiteX36" fmla="*/ 864394 w 3002756"/>
                <a:gd name="connsiteY36" fmla="*/ 1326357 h 1921669"/>
                <a:gd name="connsiteX37" fmla="*/ 926306 w 3002756"/>
                <a:gd name="connsiteY37" fmla="*/ 1326357 h 1921669"/>
                <a:gd name="connsiteX38" fmla="*/ 926306 w 3002756"/>
                <a:gd name="connsiteY38" fmla="*/ 1371600 h 1921669"/>
                <a:gd name="connsiteX39" fmla="*/ 1042988 w 3002756"/>
                <a:gd name="connsiteY39" fmla="*/ 1371600 h 1921669"/>
                <a:gd name="connsiteX40" fmla="*/ 1050131 w 3002756"/>
                <a:gd name="connsiteY40" fmla="*/ 1481138 h 1921669"/>
                <a:gd name="connsiteX41" fmla="*/ 1078706 w 3002756"/>
                <a:gd name="connsiteY41" fmla="*/ 1481138 h 1921669"/>
                <a:gd name="connsiteX42" fmla="*/ 1078706 w 3002756"/>
                <a:gd name="connsiteY42" fmla="*/ 1545432 h 1921669"/>
                <a:gd name="connsiteX43" fmla="*/ 1102519 w 3002756"/>
                <a:gd name="connsiteY43" fmla="*/ 1545432 h 1921669"/>
                <a:gd name="connsiteX44" fmla="*/ 1102519 w 3002756"/>
                <a:gd name="connsiteY44" fmla="*/ 1597819 h 1921669"/>
                <a:gd name="connsiteX45" fmla="*/ 1445419 w 3002756"/>
                <a:gd name="connsiteY45" fmla="*/ 1597819 h 1921669"/>
                <a:gd name="connsiteX46" fmla="*/ 1445419 w 3002756"/>
                <a:gd name="connsiteY46" fmla="*/ 1662113 h 1921669"/>
                <a:gd name="connsiteX47" fmla="*/ 1535906 w 3002756"/>
                <a:gd name="connsiteY47" fmla="*/ 1662113 h 1921669"/>
                <a:gd name="connsiteX48" fmla="*/ 1535906 w 3002756"/>
                <a:gd name="connsiteY48" fmla="*/ 1788319 h 1921669"/>
                <a:gd name="connsiteX49" fmla="*/ 1578769 w 3002756"/>
                <a:gd name="connsiteY49" fmla="*/ 1788319 h 1921669"/>
                <a:gd name="connsiteX50" fmla="*/ 1578769 w 3002756"/>
                <a:gd name="connsiteY50" fmla="*/ 1852613 h 1921669"/>
                <a:gd name="connsiteX51" fmla="*/ 1662113 w 3002756"/>
                <a:gd name="connsiteY51" fmla="*/ 1852613 h 1921669"/>
                <a:gd name="connsiteX52" fmla="*/ 1662113 w 3002756"/>
                <a:gd name="connsiteY52" fmla="*/ 1921669 h 1921669"/>
                <a:gd name="connsiteX53" fmla="*/ 3002756 w 3002756"/>
                <a:gd name="connsiteY53" fmla="*/ 1921669 h 1921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002756" h="1921669">
                  <a:moveTo>
                    <a:pt x="0" y="0"/>
                  </a:moveTo>
                  <a:lnTo>
                    <a:pt x="147638" y="0"/>
                  </a:lnTo>
                  <a:lnTo>
                    <a:pt x="147638" y="50007"/>
                  </a:lnTo>
                  <a:lnTo>
                    <a:pt x="192881" y="50007"/>
                  </a:lnTo>
                  <a:lnTo>
                    <a:pt x="192881" y="102394"/>
                  </a:lnTo>
                  <a:lnTo>
                    <a:pt x="204788" y="102394"/>
                  </a:lnTo>
                  <a:lnTo>
                    <a:pt x="204788" y="161925"/>
                  </a:lnTo>
                  <a:lnTo>
                    <a:pt x="221456" y="161925"/>
                  </a:lnTo>
                  <a:lnTo>
                    <a:pt x="221456" y="211932"/>
                  </a:lnTo>
                  <a:lnTo>
                    <a:pt x="245269" y="211932"/>
                  </a:lnTo>
                  <a:lnTo>
                    <a:pt x="245269" y="304800"/>
                  </a:lnTo>
                  <a:lnTo>
                    <a:pt x="273844" y="304800"/>
                  </a:lnTo>
                  <a:lnTo>
                    <a:pt x="273844" y="345282"/>
                  </a:lnTo>
                  <a:lnTo>
                    <a:pt x="304800" y="345282"/>
                  </a:lnTo>
                  <a:lnTo>
                    <a:pt x="304800" y="383382"/>
                  </a:lnTo>
                  <a:lnTo>
                    <a:pt x="321469" y="383382"/>
                  </a:lnTo>
                  <a:lnTo>
                    <a:pt x="321469" y="433388"/>
                  </a:lnTo>
                  <a:lnTo>
                    <a:pt x="350044" y="433388"/>
                  </a:lnTo>
                  <a:lnTo>
                    <a:pt x="350044" y="473869"/>
                  </a:lnTo>
                  <a:lnTo>
                    <a:pt x="397669" y="473869"/>
                  </a:lnTo>
                  <a:lnTo>
                    <a:pt x="397669" y="531019"/>
                  </a:lnTo>
                  <a:lnTo>
                    <a:pt x="419100" y="531019"/>
                  </a:lnTo>
                  <a:lnTo>
                    <a:pt x="419100" y="569119"/>
                  </a:lnTo>
                  <a:lnTo>
                    <a:pt x="631031" y="569119"/>
                  </a:lnTo>
                  <a:lnTo>
                    <a:pt x="666750" y="883444"/>
                  </a:lnTo>
                  <a:lnTo>
                    <a:pt x="676275" y="940594"/>
                  </a:lnTo>
                  <a:lnTo>
                    <a:pt x="697706" y="940594"/>
                  </a:lnTo>
                  <a:lnTo>
                    <a:pt x="697706" y="988219"/>
                  </a:lnTo>
                  <a:lnTo>
                    <a:pt x="714375" y="988219"/>
                  </a:lnTo>
                  <a:lnTo>
                    <a:pt x="714375" y="1040607"/>
                  </a:lnTo>
                  <a:lnTo>
                    <a:pt x="728663" y="1150144"/>
                  </a:lnTo>
                  <a:lnTo>
                    <a:pt x="745331" y="1150144"/>
                  </a:lnTo>
                  <a:lnTo>
                    <a:pt x="745331" y="1202532"/>
                  </a:lnTo>
                  <a:lnTo>
                    <a:pt x="783431" y="1202532"/>
                  </a:lnTo>
                  <a:lnTo>
                    <a:pt x="783431" y="1264444"/>
                  </a:lnTo>
                  <a:lnTo>
                    <a:pt x="864394" y="1264444"/>
                  </a:lnTo>
                  <a:lnTo>
                    <a:pt x="864394" y="1326357"/>
                  </a:lnTo>
                  <a:lnTo>
                    <a:pt x="926306" y="1326357"/>
                  </a:lnTo>
                  <a:lnTo>
                    <a:pt x="926306" y="1371600"/>
                  </a:lnTo>
                  <a:lnTo>
                    <a:pt x="1042988" y="1371600"/>
                  </a:lnTo>
                  <a:lnTo>
                    <a:pt x="1050131" y="1481138"/>
                  </a:lnTo>
                  <a:lnTo>
                    <a:pt x="1078706" y="1481138"/>
                  </a:lnTo>
                  <a:lnTo>
                    <a:pt x="1078706" y="1545432"/>
                  </a:lnTo>
                  <a:lnTo>
                    <a:pt x="1102519" y="1545432"/>
                  </a:lnTo>
                  <a:lnTo>
                    <a:pt x="1102519" y="1597819"/>
                  </a:lnTo>
                  <a:lnTo>
                    <a:pt x="1445419" y="1597819"/>
                  </a:lnTo>
                  <a:lnTo>
                    <a:pt x="1445419" y="1662113"/>
                  </a:lnTo>
                  <a:lnTo>
                    <a:pt x="1535906" y="1662113"/>
                  </a:lnTo>
                  <a:lnTo>
                    <a:pt x="1535906" y="1788319"/>
                  </a:lnTo>
                  <a:lnTo>
                    <a:pt x="1578769" y="1788319"/>
                  </a:lnTo>
                  <a:lnTo>
                    <a:pt x="1578769" y="1852613"/>
                  </a:lnTo>
                  <a:lnTo>
                    <a:pt x="1662113" y="1852613"/>
                  </a:lnTo>
                  <a:lnTo>
                    <a:pt x="1662113" y="1921669"/>
                  </a:lnTo>
                  <a:lnTo>
                    <a:pt x="3002756" y="1921669"/>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34" name="Groupe 33">
            <a:extLst>
              <a:ext uri="{FF2B5EF4-FFF2-40B4-BE49-F238E27FC236}">
                <a16:creationId xmlns:a16="http://schemas.microsoft.com/office/drawing/2014/main" id="{2EE73592-3F32-493E-ADDF-A37FFC6BCFE9}"/>
              </a:ext>
            </a:extLst>
          </p:cNvPr>
          <p:cNvGrpSpPr/>
          <p:nvPr/>
        </p:nvGrpSpPr>
        <p:grpSpPr>
          <a:xfrm>
            <a:off x="5439419" y="1664654"/>
            <a:ext cx="2772252" cy="1694123"/>
            <a:chOff x="5517356" y="1507331"/>
            <a:chExt cx="3790950" cy="1914525"/>
          </a:xfrm>
        </p:grpSpPr>
        <p:sp>
          <p:nvSpPr>
            <p:cNvPr id="32" name="Forme libre : forme 31">
              <a:extLst>
                <a:ext uri="{FF2B5EF4-FFF2-40B4-BE49-F238E27FC236}">
                  <a16:creationId xmlns:a16="http://schemas.microsoft.com/office/drawing/2014/main" id="{35F23AD5-F5F0-4A39-B65A-23A41E6C5AE6}"/>
                </a:ext>
              </a:extLst>
            </p:cNvPr>
            <p:cNvSpPr/>
            <p:nvPr/>
          </p:nvSpPr>
          <p:spPr>
            <a:xfrm>
              <a:off x="5519738" y="1509713"/>
              <a:ext cx="3543300" cy="1902618"/>
            </a:xfrm>
            <a:custGeom>
              <a:avLst/>
              <a:gdLst>
                <a:gd name="connsiteX0" fmla="*/ 0 w 3543300"/>
                <a:gd name="connsiteY0" fmla="*/ 0 h 1902618"/>
                <a:gd name="connsiteX1" fmla="*/ 0 w 3543300"/>
                <a:gd name="connsiteY1" fmla="*/ 0 h 1902618"/>
                <a:gd name="connsiteX2" fmla="*/ 19050 w 3543300"/>
                <a:gd name="connsiteY2" fmla="*/ 7143 h 1902618"/>
                <a:gd name="connsiteX3" fmla="*/ 28575 w 3543300"/>
                <a:gd name="connsiteY3" fmla="*/ 9525 h 1902618"/>
                <a:gd name="connsiteX4" fmla="*/ 50006 w 3543300"/>
                <a:gd name="connsiteY4" fmla="*/ 14287 h 1902618"/>
                <a:gd name="connsiteX5" fmla="*/ 71437 w 3543300"/>
                <a:gd name="connsiteY5" fmla="*/ 21431 h 1902618"/>
                <a:gd name="connsiteX6" fmla="*/ 78581 w 3543300"/>
                <a:gd name="connsiteY6" fmla="*/ 23812 h 1902618"/>
                <a:gd name="connsiteX7" fmla="*/ 92868 w 3543300"/>
                <a:gd name="connsiteY7" fmla="*/ 33337 h 1902618"/>
                <a:gd name="connsiteX8" fmla="*/ 100012 w 3543300"/>
                <a:gd name="connsiteY8" fmla="*/ 38100 h 1902618"/>
                <a:gd name="connsiteX9" fmla="*/ 107156 w 3543300"/>
                <a:gd name="connsiteY9" fmla="*/ 40481 h 1902618"/>
                <a:gd name="connsiteX10" fmla="*/ 111918 w 3543300"/>
                <a:gd name="connsiteY10" fmla="*/ 47625 h 1902618"/>
                <a:gd name="connsiteX11" fmla="*/ 119062 w 3543300"/>
                <a:gd name="connsiteY11" fmla="*/ 50006 h 1902618"/>
                <a:gd name="connsiteX12" fmla="*/ 135731 w 3543300"/>
                <a:gd name="connsiteY12" fmla="*/ 66675 h 1902618"/>
                <a:gd name="connsiteX13" fmla="*/ 147637 w 3543300"/>
                <a:gd name="connsiteY13" fmla="*/ 88106 h 1902618"/>
                <a:gd name="connsiteX14" fmla="*/ 154781 w 3543300"/>
                <a:gd name="connsiteY14" fmla="*/ 92868 h 1902618"/>
                <a:gd name="connsiteX15" fmla="*/ 157162 w 3543300"/>
                <a:gd name="connsiteY15" fmla="*/ 100012 h 1902618"/>
                <a:gd name="connsiteX16" fmla="*/ 169068 w 3543300"/>
                <a:gd name="connsiteY16" fmla="*/ 114300 h 1902618"/>
                <a:gd name="connsiteX17" fmla="*/ 171450 w 3543300"/>
                <a:gd name="connsiteY17" fmla="*/ 121443 h 1902618"/>
                <a:gd name="connsiteX18" fmla="*/ 180975 w 3543300"/>
                <a:gd name="connsiteY18" fmla="*/ 135731 h 1902618"/>
                <a:gd name="connsiteX19" fmla="*/ 185737 w 3543300"/>
                <a:gd name="connsiteY19" fmla="*/ 142875 h 1902618"/>
                <a:gd name="connsiteX20" fmla="*/ 209550 w 3543300"/>
                <a:gd name="connsiteY20" fmla="*/ 178593 h 1902618"/>
                <a:gd name="connsiteX21" fmla="*/ 223837 w 3543300"/>
                <a:gd name="connsiteY21" fmla="*/ 200025 h 1902618"/>
                <a:gd name="connsiteX22" fmla="*/ 228600 w 3543300"/>
                <a:gd name="connsiteY22" fmla="*/ 207168 h 1902618"/>
                <a:gd name="connsiteX23" fmla="*/ 235743 w 3543300"/>
                <a:gd name="connsiteY23" fmla="*/ 209550 h 1902618"/>
                <a:gd name="connsiteX24" fmla="*/ 242887 w 3543300"/>
                <a:gd name="connsiteY24" fmla="*/ 223837 h 1902618"/>
                <a:gd name="connsiteX25" fmla="*/ 250031 w 3543300"/>
                <a:gd name="connsiteY25" fmla="*/ 228600 h 1902618"/>
                <a:gd name="connsiteX26" fmla="*/ 261937 w 3543300"/>
                <a:gd name="connsiteY26" fmla="*/ 250031 h 1902618"/>
                <a:gd name="connsiteX27" fmla="*/ 266700 w 3543300"/>
                <a:gd name="connsiteY27" fmla="*/ 266700 h 1902618"/>
                <a:gd name="connsiteX28" fmla="*/ 271462 w 3543300"/>
                <a:gd name="connsiteY28" fmla="*/ 280987 h 1902618"/>
                <a:gd name="connsiteX29" fmla="*/ 273843 w 3543300"/>
                <a:gd name="connsiteY29" fmla="*/ 288131 h 1902618"/>
                <a:gd name="connsiteX30" fmla="*/ 278606 w 3543300"/>
                <a:gd name="connsiteY30" fmla="*/ 295275 h 1902618"/>
                <a:gd name="connsiteX31" fmla="*/ 290512 w 3543300"/>
                <a:gd name="connsiteY31" fmla="*/ 316706 h 1902618"/>
                <a:gd name="connsiteX32" fmla="*/ 295275 w 3543300"/>
                <a:gd name="connsiteY32" fmla="*/ 323850 h 1902618"/>
                <a:gd name="connsiteX33" fmla="*/ 307181 w 3543300"/>
                <a:gd name="connsiteY33" fmla="*/ 345281 h 1902618"/>
                <a:gd name="connsiteX34" fmla="*/ 311943 w 3543300"/>
                <a:gd name="connsiteY34" fmla="*/ 352425 h 1902618"/>
                <a:gd name="connsiteX35" fmla="*/ 319087 w 3543300"/>
                <a:gd name="connsiteY35" fmla="*/ 357187 h 1902618"/>
                <a:gd name="connsiteX36" fmla="*/ 328612 w 3543300"/>
                <a:gd name="connsiteY36" fmla="*/ 371475 h 1902618"/>
                <a:gd name="connsiteX37" fmla="*/ 333375 w 3543300"/>
                <a:gd name="connsiteY37" fmla="*/ 378618 h 1902618"/>
                <a:gd name="connsiteX38" fmla="*/ 345281 w 3543300"/>
                <a:gd name="connsiteY38" fmla="*/ 392906 h 1902618"/>
                <a:gd name="connsiteX39" fmla="*/ 350043 w 3543300"/>
                <a:gd name="connsiteY39" fmla="*/ 411956 h 1902618"/>
                <a:gd name="connsiteX40" fmla="*/ 354806 w 3543300"/>
                <a:gd name="connsiteY40" fmla="*/ 431006 h 1902618"/>
                <a:gd name="connsiteX41" fmla="*/ 357187 w 3543300"/>
                <a:gd name="connsiteY41" fmla="*/ 442912 h 1902618"/>
                <a:gd name="connsiteX42" fmla="*/ 361950 w 3543300"/>
                <a:gd name="connsiteY42" fmla="*/ 457200 h 1902618"/>
                <a:gd name="connsiteX43" fmla="*/ 369093 w 3543300"/>
                <a:gd name="connsiteY43" fmla="*/ 471487 h 1902618"/>
                <a:gd name="connsiteX44" fmla="*/ 371475 w 3543300"/>
                <a:gd name="connsiteY44" fmla="*/ 478631 h 1902618"/>
                <a:gd name="connsiteX45" fmla="*/ 378618 w 3543300"/>
                <a:gd name="connsiteY45" fmla="*/ 483393 h 1902618"/>
                <a:gd name="connsiteX46" fmla="*/ 385762 w 3543300"/>
                <a:gd name="connsiteY46" fmla="*/ 497681 h 1902618"/>
                <a:gd name="connsiteX47" fmla="*/ 388143 w 3543300"/>
                <a:gd name="connsiteY47" fmla="*/ 504825 h 1902618"/>
                <a:gd name="connsiteX48" fmla="*/ 397668 w 3543300"/>
                <a:gd name="connsiteY48" fmla="*/ 519112 h 1902618"/>
                <a:gd name="connsiteX49" fmla="*/ 407193 w 3543300"/>
                <a:gd name="connsiteY49" fmla="*/ 533400 h 1902618"/>
                <a:gd name="connsiteX50" fmla="*/ 416718 w 3543300"/>
                <a:gd name="connsiteY50" fmla="*/ 547687 h 1902618"/>
                <a:gd name="connsiteX51" fmla="*/ 419100 w 3543300"/>
                <a:gd name="connsiteY51" fmla="*/ 554831 h 1902618"/>
                <a:gd name="connsiteX52" fmla="*/ 423862 w 3543300"/>
                <a:gd name="connsiteY52" fmla="*/ 561975 h 1902618"/>
                <a:gd name="connsiteX53" fmla="*/ 426243 w 3543300"/>
                <a:gd name="connsiteY53" fmla="*/ 569118 h 1902618"/>
                <a:gd name="connsiteX54" fmla="*/ 431006 w 3543300"/>
                <a:gd name="connsiteY54" fmla="*/ 590550 h 1902618"/>
                <a:gd name="connsiteX55" fmla="*/ 438150 w 3543300"/>
                <a:gd name="connsiteY55" fmla="*/ 604837 h 1902618"/>
                <a:gd name="connsiteX56" fmla="*/ 442912 w 3543300"/>
                <a:gd name="connsiteY56" fmla="*/ 619125 h 1902618"/>
                <a:gd name="connsiteX57" fmla="*/ 445293 w 3543300"/>
                <a:gd name="connsiteY57" fmla="*/ 626268 h 1902618"/>
                <a:gd name="connsiteX58" fmla="*/ 450056 w 3543300"/>
                <a:gd name="connsiteY58" fmla="*/ 633412 h 1902618"/>
                <a:gd name="connsiteX59" fmla="*/ 457200 w 3543300"/>
                <a:gd name="connsiteY59" fmla="*/ 654843 h 1902618"/>
                <a:gd name="connsiteX60" fmla="*/ 459581 w 3543300"/>
                <a:gd name="connsiteY60" fmla="*/ 661987 h 1902618"/>
                <a:gd name="connsiteX61" fmla="*/ 469106 w 3543300"/>
                <a:gd name="connsiteY61" fmla="*/ 676275 h 1902618"/>
                <a:gd name="connsiteX62" fmla="*/ 476250 w 3543300"/>
                <a:gd name="connsiteY62" fmla="*/ 700087 h 1902618"/>
                <a:gd name="connsiteX63" fmla="*/ 478631 w 3543300"/>
                <a:gd name="connsiteY63" fmla="*/ 707231 h 1902618"/>
                <a:gd name="connsiteX64" fmla="*/ 485775 w 3543300"/>
                <a:gd name="connsiteY64" fmla="*/ 735806 h 1902618"/>
                <a:gd name="connsiteX65" fmla="*/ 500062 w 3543300"/>
                <a:gd name="connsiteY65" fmla="*/ 757237 h 1902618"/>
                <a:gd name="connsiteX66" fmla="*/ 504825 w 3543300"/>
                <a:gd name="connsiteY66" fmla="*/ 764381 h 1902618"/>
                <a:gd name="connsiteX67" fmla="*/ 514350 w 3543300"/>
                <a:gd name="connsiteY67" fmla="*/ 785812 h 1902618"/>
                <a:gd name="connsiteX68" fmla="*/ 521493 w 3543300"/>
                <a:gd name="connsiteY68" fmla="*/ 790575 h 1902618"/>
                <a:gd name="connsiteX69" fmla="*/ 526256 w 3543300"/>
                <a:gd name="connsiteY69" fmla="*/ 797718 h 1902618"/>
                <a:gd name="connsiteX70" fmla="*/ 540543 w 3543300"/>
                <a:gd name="connsiteY70" fmla="*/ 807243 h 1902618"/>
                <a:gd name="connsiteX71" fmla="*/ 550068 w 3543300"/>
                <a:gd name="connsiteY71" fmla="*/ 819150 h 1902618"/>
                <a:gd name="connsiteX72" fmla="*/ 559593 w 3543300"/>
                <a:gd name="connsiteY72" fmla="*/ 833437 h 1902618"/>
                <a:gd name="connsiteX73" fmla="*/ 573881 w 3543300"/>
                <a:gd name="connsiteY73" fmla="*/ 842962 h 1902618"/>
                <a:gd name="connsiteX74" fmla="*/ 592931 w 3543300"/>
                <a:gd name="connsiteY74" fmla="*/ 859631 h 1902618"/>
                <a:gd name="connsiteX75" fmla="*/ 600075 w 3543300"/>
                <a:gd name="connsiteY75" fmla="*/ 864393 h 1902618"/>
                <a:gd name="connsiteX76" fmla="*/ 607218 w 3543300"/>
                <a:gd name="connsiteY76" fmla="*/ 869156 h 1902618"/>
                <a:gd name="connsiteX77" fmla="*/ 614362 w 3543300"/>
                <a:gd name="connsiteY77" fmla="*/ 871537 h 1902618"/>
                <a:gd name="connsiteX78" fmla="*/ 616743 w 3543300"/>
                <a:gd name="connsiteY78" fmla="*/ 878681 h 1902618"/>
                <a:gd name="connsiteX79" fmla="*/ 623887 w 3543300"/>
                <a:gd name="connsiteY79" fmla="*/ 883443 h 1902618"/>
                <a:gd name="connsiteX80" fmla="*/ 635793 w 3543300"/>
                <a:gd name="connsiteY80" fmla="*/ 902493 h 1902618"/>
                <a:gd name="connsiteX81" fmla="*/ 645318 w 3543300"/>
                <a:gd name="connsiteY81" fmla="*/ 923925 h 1902618"/>
                <a:gd name="connsiteX82" fmla="*/ 652462 w 3543300"/>
                <a:gd name="connsiteY82" fmla="*/ 928687 h 1902618"/>
                <a:gd name="connsiteX83" fmla="*/ 664368 w 3543300"/>
                <a:gd name="connsiteY83" fmla="*/ 947737 h 1902618"/>
                <a:gd name="connsiteX84" fmla="*/ 673893 w 3543300"/>
                <a:gd name="connsiteY84" fmla="*/ 966787 h 1902618"/>
                <a:gd name="connsiteX85" fmla="*/ 731043 w 3543300"/>
                <a:gd name="connsiteY85" fmla="*/ 973931 h 1902618"/>
                <a:gd name="connsiteX86" fmla="*/ 731043 w 3543300"/>
                <a:gd name="connsiteY86" fmla="*/ 1004887 h 1902618"/>
                <a:gd name="connsiteX87" fmla="*/ 733425 w 3543300"/>
                <a:gd name="connsiteY87" fmla="*/ 1012031 h 1902618"/>
                <a:gd name="connsiteX88" fmla="*/ 742950 w 3543300"/>
                <a:gd name="connsiteY88" fmla="*/ 1026318 h 1902618"/>
                <a:gd name="connsiteX89" fmla="*/ 750093 w 3543300"/>
                <a:gd name="connsiteY89" fmla="*/ 1040606 h 1902618"/>
                <a:gd name="connsiteX90" fmla="*/ 757237 w 3543300"/>
                <a:gd name="connsiteY90" fmla="*/ 1045368 h 1902618"/>
                <a:gd name="connsiteX91" fmla="*/ 769143 w 3543300"/>
                <a:gd name="connsiteY91" fmla="*/ 1054893 h 1902618"/>
                <a:gd name="connsiteX92" fmla="*/ 773906 w 3543300"/>
                <a:gd name="connsiteY92" fmla="*/ 1062037 h 1902618"/>
                <a:gd name="connsiteX93" fmla="*/ 781050 w 3543300"/>
                <a:gd name="connsiteY93" fmla="*/ 1066800 h 1902618"/>
                <a:gd name="connsiteX94" fmla="*/ 788193 w 3543300"/>
                <a:gd name="connsiteY94" fmla="*/ 1076325 h 1902618"/>
                <a:gd name="connsiteX95" fmla="*/ 802481 w 3543300"/>
                <a:gd name="connsiteY95" fmla="*/ 1085850 h 1902618"/>
                <a:gd name="connsiteX96" fmla="*/ 814387 w 3543300"/>
                <a:gd name="connsiteY96" fmla="*/ 1095375 h 1902618"/>
                <a:gd name="connsiteX97" fmla="*/ 828675 w 3543300"/>
                <a:gd name="connsiteY97" fmla="*/ 1104900 h 1902618"/>
                <a:gd name="connsiteX98" fmla="*/ 835818 w 3543300"/>
                <a:gd name="connsiteY98" fmla="*/ 1109662 h 1902618"/>
                <a:gd name="connsiteX99" fmla="*/ 842962 w 3543300"/>
                <a:gd name="connsiteY99" fmla="*/ 1112043 h 1902618"/>
                <a:gd name="connsiteX100" fmla="*/ 850106 w 3543300"/>
                <a:gd name="connsiteY100" fmla="*/ 1119187 h 1902618"/>
                <a:gd name="connsiteX101" fmla="*/ 859631 w 3543300"/>
                <a:gd name="connsiteY101" fmla="*/ 1123950 h 1902618"/>
                <a:gd name="connsiteX102" fmla="*/ 871537 w 3543300"/>
                <a:gd name="connsiteY102" fmla="*/ 1143000 h 1902618"/>
                <a:gd name="connsiteX103" fmla="*/ 873918 w 3543300"/>
                <a:gd name="connsiteY103" fmla="*/ 1150143 h 1902618"/>
                <a:gd name="connsiteX104" fmla="*/ 883443 w 3543300"/>
                <a:gd name="connsiteY104" fmla="*/ 1164431 h 1902618"/>
                <a:gd name="connsiteX105" fmla="*/ 904875 w 3543300"/>
                <a:gd name="connsiteY105" fmla="*/ 1178718 h 1902618"/>
                <a:gd name="connsiteX106" fmla="*/ 912018 w 3543300"/>
                <a:gd name="connsiteY106" fmla="*/ 1183481 h 1902618"/>
                <a:gd name="connsiteX107" fmla="*/ 921543 w 3543300"/>
                <a:gd name="connsiteY107" fmla="*/ 1190625 h 1902618"/>
                <a:gd name="connsiteX108" fmla="*/ 928687 w 3543300"/>
                <a:gd name="connsiteY108" fmla="*/ 1193006 h 1902618"/>
                <a:gd name="connsiteX109" fmla="*/ 935831 w 3543300"/>
                <a:gd name="connsiteY109" fmla="*/ 1197768 h 1902618"/>
                <a:gd name="connsiteX110" fmla="*/ 950118 w 3543300"/>
                <a:gd name="connsiteY110" fmla="*/ 1204912 h 1902618"/>
                <a:gd name="connsiteX111" fmla="*/ 952500 w 3543300"/>
                <a:gd name="connsiteY111" fmla="*/ 1212056 h 1902618"/>
                <a:gd name="connsiteX112" fmla="*/ 959643 w 3543300"/>
                <a:gd name="connsiteY112" fmla="*/ 1216818 h 1902618"/>
                <a:gd name="connsiteX113" fmla="*/ 971550 w 3543300"/>
                <a:gd name="connsiteY113" fmla="*/ 1226343 h 1902618"/>
                <a:gd name="connsiteX114" fmla="*/ 985837 w 3543300"/>
                <a:gd name="connsiteY114" fmla="*/ 1233487 h 1902618"/>
                <a:gd name="connsiteX115" fmla="*/ 992981 w 3543300"/>
                <a:gd name="connsiteY115" fmla="*/ 1240631 h 1902618"/>
                <a:gd name="connsiteX116" fmla="*/ 997743 w 3543300"/>
                <a:gd name="connsiteY116" fmla="*/ 1247775 h 1902618"/>
                <a:gd name="connsiteX117" fmla="*/ 1004887 w 3543300"/>
                <a:gd name="connsiteY117" fmla="*/ 1250156 h 1902618"/>
                <a:gd name="connsiteX118" fmla="*/ 1014412 w 3543300"/>
                <a:gd name="connsiteY118" fmla="*/ 1264443 h 1902618"/>
                <a:gd name="connsiteX119" fmla="*/ 1019175 w 3543300"/>
                <a:gd name="connsiteY119" fmla="*/ 1271587 h 1902618"/>
                <a:gd name="connsiteX120" fmla="*/ 1026318 w 3543300"/>
                <a:gd name="connsiteY120" fmla="*/ 1273968 h 1902618"/>
                <a:gd name="connsiteX121" fmla="*/ 1033462 w 3543300"/>
                <a:gd name="connsiteY121" fmla="*/ 1278731 h 1902618"/>
                <a:gd name="connsiteX122" fmla="*/ 1050131 w 3543300"/>
                <a:gd name="connsiteY122" fmla="*/ 1283493 h 1902618"/>
                <a:gd name="connsiteX123" fmla="*/ 1059656 w 3543300"/>
                <a:gd name="connsiteY123" fmla="*/ 1288256 h 1902618"/>
                <a:gd name="connsiteX124" fmla="*/ 1066800 w 3543300"/>
                <a:gd name="connsiteY124" fmla="*/ 1290637 h 1902618"/>
                <a:gd name="connsiteX125" fmla="*/ 1078706 w 3543300"/>
                <a:gd name="connsiteY125" fmla="*/ 1309687 h 1902618"/>
                <a:gd name="connsiteX126" fmla="*/ 1088231 w 3543300"/>
                <a:gd name="connsiteY126" fmla="*/ 1319212 h 1902618"/>
                <a:gd name="connsiteX127" fmla="*/ 1092993 w 3543300"/>
                <a:gd name="connsiteY127" fmla="*/ 1326356 h 1902618"/>
                <a:gd name="connsiteX128" fmla="*/ 1107281 w 3543300"/>
                <a:gd name="connsiteY128" fmla="*/ 1335881 h 1902618"/>
                <a:gd name="connsiteX129" fmla="*/ 1109662 w 3543300"/>
                <a:gd name="connsiteY129" fmla="*/ 1343025 h 1902618"/>
                <a:gd name="connsiteX130" fmla="*/ 1123950 w 3543300"/>
                <a:gd name="connsiteY130" fmla="*/ 1350168 h 1902618"/>
                <a:gd name="connsiteX131" fmla="*/ 1126331 w 3543300"/>
                <a:gd name="connsiteY131" fmla="*/ 1357312 h 1902618"/>
                <a:gd name="connsiteX132" fmla="*/ 1135856 w 3543300"/>
                <a:gd name="connsiteY132" fmla="*/ 1371600 h 1902618"/>
                <a:gd name="connsiteX133" fmla="*/ 1145381 w 3543300"/>
                <a:gd name="connsiteY133" fmla="*/ 1385887 h 1902618"/>
                <a:gd name="connsiteX134" fmla="*/ 1150143 w 3543300"/>
                <a:gd name="connsiteY134" fmla="*/ 1393031 h 1902618"/>
                <a:gd name="connsiteX135" fmla="*/ 1157287 w 3543300"/>
                <a:gd name="connsiteY135" fmla="*/ 1395412 h 1902618"/>
                <a:gd name="connsiteX136" fmla="*/ 1169193 w 3543300"/>
                <a:gd name="connsiteY136" fmla="*/ 1407318 h 1902618"/>
                <a:gd name="connsiteX137" fmla="*/ 1176337 w 3543300"/>
                <a:gd name="connsiteY137" fmla="*/ 1409700 h 1902618"/>
                <a:gd name="connsiteX138" fmla="*/ 1247775 w 3543300"/>
                <a:gd name="connsiteY138" fmla="*/ 1409700 h 1902618"/>
                <a:gd name="connsiteX139" fmla="*/ 1285875 w 3543300"/>
                <a:gd name="connsiteY139" fmla="*/ 1443037 h 1902618"/>
                <a:gd name="connsiteX140" fmla="*/ 1352550 w 3543300"/>
                <a:gd name="connsiteY140" fmla="*/ 1443037 h 1902618"/>
                <a:gd name="connsiteX141" fmla="*/ 1369218 w 3543300"/>
                <a:gd name="connsiteY141" fmla="*/ 1495425 h 1902618"/>
                <a:gd name="connsiteX142" fmla="*/ 1390650 w 3543300"/>
                <a:gd name="connsiteY142" fmla="*/ 1495425 h 1902618"/>
                <a:gd name="connsiteX143" fmla="*/ 1390650 w 3543300"/>
                <a:gd name="connsiteY143" fmla="*/ 1528762 h 1902618"/>
                <a:gd name="connsiteX144" fmla="*/ 1416843 w 3543300"/>
                <a:gd name="connsiteY144" fmla="*/ 1528762 h 1902618"/>
                <a:gd name="connsiteX145" fmla="*/ 1416843 w 3543300"/>
                <a:gd name="connsiteY145" fmla="*/ 1557337 h 1902618"/>
                <a:gd name="connsiteX146" fmla="*/ 1473993 w 3543300"/>
                <a:gd name="connsiteY146" fmla="*/ 1583531 h 1902618"/>
                <a:gd name="connsiteX147" fmla="*/ 1545431 w 3543300"/>
                <a:gd name="connsiteY147" fmla="*/ 1583531 h 1902618"/>
                <a:gd name="connsiteX148" fmla="*/ 1604962 w 3543300"/>
                <a:gd name="connsiteY148" fmla="*/ 1652587 h 1902618"/>
                <a:gd name="connsiteX149" fmla="*/ 1643062 w 3543300"/>
                <a:gd name="connsiteY149" fmla="*/ 1652587 h 1902618"/>
                <a:gd name="connsiteX150" fmla="*/ 1643062 w 3543300"/>
                <a:gd name="connsiteY150" fmla="*/ 1693068 h 1902618"/>
                <a:gd name="connsiteX151" fmla="*/ 1714500 w 3543300"/>
                <a:gd name="connsiteY151" fmla="*/ 1693068 h 1902618"/>
                <a:gd name="connsiteX152" fmla="*/ 1714500 w 3543300"/>
                <a:gd name="connsiteY152" fmla="*/ 1709737 h 1902618"/>
                <a:gd name="connsiteX153" fmla="*/ 1857375 w 3543300"/>
                <a:gd name="connsiteY153" fmla="*/ 1709737 h 1902618"/>
                <a:gd name="connsiteX154" fmla="*/ 1857375 w 3543300"/>
                <a:gd name="connsiteY154" fmla="*/ 1728787 h 1902618"/>
                <a:gd name="connsiteX155" fmla="*/ 1905000 w 3543300"/>
                <a:gd name="connsiteY155" fmla="*/ 1728787 h 1902618"/>
                <a:gd name="connsiteX156" fmla="*/ 1905000 w 3543300"/>
                <a:gd name="connsiteY156" fmla="*/ 1747837 h 1902618"/>
                <a:gd name="connsiteX157" fmla="*/ 1995487 w 3543300"/>
                <a:gd name="connsiteY157" fmla="*/ 1747837 h 1902618"/>
                <a:gd name="connsiteX158" fmla="*/ 1995487 w 3543300"/>
                <a:gd name="connsiteY158" fmla="*/ 1759743 h 1902618"/>
                <a:gd name="connsiteX159" fmla="*/ 2078831 w 3543300"/>
                <a:gd name="connsiteY159" fmla="*/ 1759743 h 1902618"/>
                <a:gd name="connsiteX160" fmla="*/ 2078831 w 3543300"/>
                <a:gd name="connsiteY160" fmla="*/ 1781175 h 1902618"/>
                <a:gd name="connsiteX161" fmla="*/ 2181225 w 3543300"/>
                <a:gd name="connsiteY161" fmla="*/ 1781175 h 1902618"/>
                <a:gd name="connsiteX162" fmla="*/ 2181225 w 3543300"/>
                <a:gd name="connsiteY162" fmla="*/ 1793081 h 1902618"/>
                <a:gd name="connsiteX163" fmla="*/ 2481262 w 3543300"/>
                <a:gd name="connsiteY163" fmla="*/ 1793081 h 1902618"/>
                <a:gd name="connsiteX164" fmla="*/ 2481262 w 3543300"/>
                <a:gd name="connsiteY164" fmla="*/ 1821656 h 1902618"/>
                <a:gd name="connsiteX165" fmla="*/ 2714625 w 3543300"/>
                <a:gd name="connsiteY165" fmla="*/ 1821656 h 1902618"/>
                <a:gd name="connsiteX166" fmla="*/ 2714625 w 3543300"/>
                <a:gd name="connsiteY166" fmla="*/ 1876425 h 1902618"/>
                <a:gd name="connsiteX167" fmla="*/ 2897981 w 3543300"/>
                <a:gd name="connsiteY167" fmla="*/ 1876425 h 1902618"/>
                <a:gd name="connsiteX168" fmla="*/ 2897981 w 3543300"/>
                <a:gd name="connsiteY168" fmla="*/ 1902618 h 1902618"/>
                <a:gd name="connsiteX169" fmla="*/ 3543300 w 3543300"/>
                <a:gd name="connsiteY169" fmla="*/ 1902618 h 1902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Lst>
              <a:rect l="l" t="t" r="r" b="b"/>
              <a:pathLst>
                <a:path w="3543300" h="1902618">
                  <a:moveTo>
                    <a:pt x="0" y="0"/>
                  </a:moveTo>
                  <a:lnTo>
                    <a:pt x="0" y="0"/>
                  </a:lnTo>
                  <a:cubicBezTo>
                    <a:pt x="6350" y="2381"/>
                    <a:pt x="12616" y="4998"/>
                    <a:pt x="19050" y="7143"/>
                  </a:cubicBezTo>
                  <a:cubicBezTo>
                    <a:pt x="22155" y="8178"/>
                    <a:pt x="25380" y="8815"/>
                    <a:pt x="28575" y="9525"/>
                  </a:cubicBezTo>
                  <a:cubicBezTo>
                    <a:pt x="37313" y="11467"/>
                    <a:pt x="41711" y="11798"/>
                    <a:pt x="50006" y="14287"/>
                  </a:cubicBezTo>
                  <a:cubicBezTo>
                    <a:pt x="57219" y="16451"/>
                    <a:pt x="64293" y="19050"/>
                    <a:pt x="71437" y="21431"/>
                  </a:cubicBezTo>
                  <a:lnTo>
                    <a:pt x="78581" y="23812"/>
                  </a:lnTo>
                  <a:lnTo>
                    <a:pt x="92868" y="33337"/>
                  </a:lnTo>
                  <a:cubicBezTo>
                    <a:pt x="95249" y="34925"/>
                    <a:pt x="97297" y="37195"/>
                    <a:pt x="100012" y="38100"/>
                  </a:cubicBezTo>
                  <a:lnTo>
                    <a:pt x="107156" y="40481"/>
                  </a:lnTo>
                  <a:cubicBezTo>
                    <a:pt x="108743" y="42862"/>
                    <a:pt x="109683" y="45837"/>
                    <a:pt x="111918" y="47625"/>
                  </a:cubicBezTo>
                  <a:cubicBezTo>
                    <a:pt x="113878" y="49193"/>
                    <a:pt x="117287" y="48231"/>
                    <a:pt x="119062" y="50006"/>
                  </a:cubicBezTo>
                  <a:cubicBezTo>
                    <a:pt x="138170" y="69112"/>
                    <a:pt x="119565" y="61285"/>
                    <a:pt x="135731" y="66675"/>
                  </a:cubicBezTo>
                  <a:cubicBezTo>
                    <a:pt x="138212" y="74119"/>
                    <a:pt x="140619" y="83428"/>
                    <a:pt x="147637" y="88106"/>
                  </a:cubicBezTo>
                  <a:lnTo>
                    <a:pt x="154781" y="92868"/>
                  </a:lnTo>
                  <a:cubicBezTo>
                    <a:pt x="155575" y="95249"/>
                    <a:pt x="155770" y="97923"/>
                    <a:pt x="157162" y="100012"/>
                  </a:cubicBezTo>
                  <a:cubicBezTo>
                    <a:pt x="167703" y="115823"/>
                    <a:pt x="161271" y="98708"/>
                    <a:pt x="169068" y="114300"/>
                  </a:cubicBezTo>
                  <a:cubicBezTo>
                    <a:pt x="170191" y="116545"/>
                    <a:pt x="170231" y="119249"/>
                    <a:pt x="171450" y="121443"/>
                  </a:cubicBezTo>
                  <a:cubicBezTo>
                    <a:pt x="174230" y="126447"/>
                    <a:pt x="177800" y="130968"/>
                    <a:pt x="180975" y="135731"/>
                  </a:cubicBezTo>
                  <a:lnTo>
                    <a:pt x="185737" y="142875"/>
                  </a:lnTo>
                  <a:lnTo>
                    <a:pt x="209550" y="178593"/>
                  </a:lnTo>
                  <a:lnTo>
                    <a:pt x="223837" y="200025"/>
                  </a:lnTo>
                  <a:cubicBezTo>
                    <a:pt x="225424" y="202406"/>
                    <a:pt x="225885" y="206263"/>
                    <a:pt x="228600" y="207168"/>
                  </a:cubicBezTo>
                  <a:lnTo>
                    <a:pt x="235743" y="209550"/>
                  </a:lnTo>
                  <a:cubicBezTo>
                    <a:pt x="237680" y="215358"/>
                    <a:pt x="238273" y="219222"/>
                    <a:pt x="242887" y="223837"/>
                  </a:cubicBezTo>
                  <a:cubicBezTo>
                    <a:pt x="244911" y="225861"/>
                    <a:pt x="247650" y="227012"/>
                    <a:pt x="250031" y="228600"/>
                  </a:cubicBezTo>
                  <a:cubicBezTo>
                    <a:pt x="255858" y="246082"/>
                    <a:pt x="251243" y="239337"/>
                    <a:pt x="261937" y="250031"/>
                  </a:cubicBezTo>
                  <a:cubicBezTo>
                    <a:pt x="269942" y="274049"/>
                    <a:pt x="257726" y="236788"/>
                    <a:pt x="266700" y="266700"/>
                  </a:cubicBezTo>
                  <a:cubicBezTo>
                    <a:pt x="268143" y="271508"/>
                    <a:pt x="269875" y="276225"/>
                    <a:pt x="271462" y="280987"/>
                  </a:cubicBezTo>
                  <a:cubicBezTo>
                    <a:pt x="272256" y="283368"/>
                    <a:pt x="272451" y="286043"/>
                    <a:pt x="273843" y="288131"/>
                  </a:cubicBezTo>
                  <a:lnTo>
                    <a:pt x="278606" y="295275"/>
                  </a:lnTo>
                  <a:cubicBezTo>
                    <a:pt x="282797" y="307848"/>
                    <a:pt x="279595" y="300331"/>
                    <a:pt x="290512" y="316706"/>
                  </a:cubicBezTo>
                  <a:lnTo>
                    <a:pt x="295275" y="323850"/>
                  </a:lnTo>
                  <a:cubicBezTo>
                    <a:pt x="299466" y="336424"/>
                    <a:pt x="296263" y="328904"/>
                    <a:pt x="307181" y="345281"/>
                  </a:cubicBezTo>
                  <a:cubicBezTo>
                    <a:pt x="308768" y="347662"/>
                    <a:pt x="309562" y="350838"/>
                    <a:pt x="311943" y="352425"/>
                  </a:cubicBezTo>
                  <a:lnTo>
                    <a:pt x="319087" y="357187"/>
                  </a:lnTo>
                  <a:lnTo>
                    <a:pt x="328612" y="371475"/>
                  </a:lnTo>
                  <a:cubicBezTo>
                    <a:pt x="330199" y="373856"/>
                    <a:pt x="331352" y="376594"/>
                    <a:pt x="333375" y="378618"/>
                  </a:cubicBezTo>
                  <a:cubicBezTo>
                    <a:pt x="342542" y="387786"/>
                    <a:pt x="338650" y="382960"/>
                    <a:pt x="345281" y="392906"/>
                  </a:cubicBezTo>
                  <a:cubicBezTo>
                    <a:pt x="349834" y="406567"/>
                    <a:pt x="345731" y="393272"/>
                    <a:pt x="350043" y="411956"/>
                  </a:cubicBezTo>
                  <a:cubicBezTo>
                    <a:pt x="351515" y="418334"/>
                    <a:pt x="353522" y="424588"/>
                    <a:pt x="354806" y="431006"/>
                  </a:cubicBezTo>
                  <a:cubicBezTo>
                    <a:pt x="355600" y="434975"/>
                    <a:pt x="356122" y="439007"/>
                    <a:pt x="357187" y="442912"/>
                  </a:cubicBezTo>
                  <a:cubicBezTo>
                    <a:pt x="358508" y="447755"/>
                    <a:pt x="360362" y="452437"/>
                    <a:pt x="361950" y="457200"/>
                  </a:cubicBezTo>
                  <a:cubicBezTo>
                    <a:pt x="367934" y="475152"/>
                    <a:pt x="359862" y="453026"/>
                    <a:pt x="369093" y="471487"/>
                  </a:cubicBezTo>
                  <a:cubicBezTo>
                    <a:pt x="370216" y="473732"/>
                    <a:pt x="369907" y="476671"/>
                    <a:pt x="371475" y="478631"/>
                  </a:cubicBezTo>
                  <a:cubicBezTo>
                    <a:pt x="373263" y="480866"/>
                    <a:pt x="376237" y="481806"/>
                    <a:pt x="378618" y="483393"/>
                  </a:cubicBezTo>
                  <a:cubicBezTo>
                    <a:pt x="384608" y="501357"/>
                    <a:pt x="376527" y="479208"/>
                    <a:pt x="385762" y="497681"/>
                  </a:cubicBezTo>
                  <a:cubicBezTo>
                    <a:pt x="386884" y="499926"/>
                    <a:pt x="386924" y="502631"/>
                    <a:pt x="388143" y="504825"/>
                  </a:cubicBezTo>
                  <a:cubicBezTo>
                    <a:pt x="390923" y="509828"/>
                    <a:pt x="394493" y="514350"/>
                    <a:pt x="397668" y="519112"/>
                  </a:cubicBezTo>
                  <a:lnTo>
                    <a:pt x="407193" y="533400"/>
                  </a:lnTo>
                  <a:lnTo>
                    <a:pt x="416718" y="547687"/>
                  </a:lnTo>
                  <a:cubicBezTo>
                    <a:pt x="417512" y="550068"/>
                    <a:pt x="417977" y="552586"/>
                    <a:pt x="419100" y="554831"/>
                  </a:cubicBezTo>
                  <a:cubicBezTo>
                    <a:pt x="420380" y="557391"/>
                    <a:pt x="422582" y="559415"/>
                    <a:pt x="423862" y="561975"/>
                  </a:cubicBezTo>
                  <a:cubicBezTo>
                    <a:pt x="424984" y="564220"/>
                    <a:pt x="425553" y="566705"/>
                    <a:pt x="426243" y="569118"/>
                  </a:cubicBezTo>
                  <a:cubicBezTo>
                    <a:pt x="431135" y="586239"/>
                    <a:pt x="426093" y="570896"/>
                    <a:pt x="431006" y="590550"/>
                  </a:cubicBezTo>
                  <a:cubicBezTo>
                    <a:pt x="432977" y="598436"/>
                    <a:pt x="433494" y="597853"/>
                    <a:pt x="438150" y="604837"/>
                  </a:cubicBezTo>
                  <a:lnTo>
                    <a:pt x="442912" y="619125"/>
                  </a:lnTo>
                  <a:cubicBezTo>
                    <a:pt x="443706" y="621506"/>
                    <a:pt x="443901" y="624180"/>
                    <a:pt x="445293" y="626268"/>
                  </a:cubicBezTo>
                  <a:lnTo>
                    <a:pt x="450056" y="633412"/>
                  </a:lnTo>
                  <a:lnTo>
                    <a:pt x="457200" y="654843"/>
                  </a:lnTo>
                  <a:cubicBezTo>
                    <a:pt x="457994" y="657224"/>
                    <a:pt x="458189" y="659898"/>
                    <a:pt x="459581" y="661987"/>
                  </a:cubicBezTo>
                  <a:lnTo>
                    <a:pt x="469106" y="676275"/>
                  </a:lnTo>
                  <a:cubicBezTo>
                    <a:pt x="480420" y="710219"/>
                    <a:pt x="469053" y="674901"/>
                    <a:pt x="476250" y="700087"/>
                  </a:cubicBezTo>
                  <a:cubicBezTo>
                    <a:pt x="476940" y="702501"/>
                    <a:pt x="478087" y="704781"/>
                    <a:pt x="478631" y="707231"/>
                  </a:cubicBezTo>
                  <a:cubicBezTo>
                    <a:pt x="480417" y="715267"/>
                    <a:pt x="480963" y="728588"/>
                    <a:pt x="485775" y="735806"/>
                  </a:cubicBezTo>
                  <a:lnTo>
                    <a:pt x="500062" y="757237"/>
                  </a:lnTo>
                  <a:lnTo>
                    <a:pt x="504825" y="764381"/>
                  </a:lnTo>
                  <a:cubicBezTo>
                    <a:pt x="507184" y="771458"/>
                    <a:pt x="508688" y="780150"/>
                    <a:pt x="514350" y="785812"/>
                  </a:cubicBezTo>
                  <a:cubicBezTo>
                    <a:pt x="516374" y="787836"/>
                    <a:pt x="519112" y="788987"/>
                    <a:pt x="521493" y="790575"/>
                  </a:cubicBezTo>
                  <a:cubicBezTo>
                    <a:pt x="523081" y="792956"/>
                    <a:pt x="524102" y="795834"/>
                    <a:pt x="526256" y="797718"/>
                  </a:cubicBezTo>
                  <a:cubicBezTo>
                    <a:pt x="530564" y="801487"/>
                    <a:pt x="540543" y="807243"/>
                    <a:pt x="540543" y="807243"/>
                  </a:cubicBezTo>
                  <a:cubicBezTo>
                    <a:pt x="545907" y="823331"/>
                    <a:pt x="538469" y="805893"/>
                    <a:pt x="550068" y="819150"/>
                  </a:cubicBezTo>
                  <a:cubicBezTo>
                    <a:pt x="553837" y="823458"/>
                    <a:pt x="554831" y="830262"/>
                    <a:pt x="559593" y="833437"/>
                  </a:cubicBezTo>
                  <a:lnTo>
                    <a:pt x="573881" y="842962"/>
                  </a:lnTo>
                  <a:cubicBezTo>
                    <a:pt x="581818" y="854868"/>
                    <a:pt x="576262" y="848519"/>
                    <a:pt x="592931" y="859631"/>
                  </a:cubicBezTo>
                  <a:lnTo>
                    <a:pt x="600075" y="864393"/>
                  </a:lnTo>
                  <a:cubicBezTo>
                    <a:pt x="602456" y="865980"/>
                    <a:pt x="604503" y="868251"/>
                    <a:pt x="607218" y="869156"/>
                  </a:cubicBezTo>
                  <a:lnTo>
                    <a:pt x="614362" y="871537"/>
                  </a:lnTo>
                  <a:cubicBezTo>
                    <a:pt x="615156" y="873918"/>
                    <a:pt x="615175" y="876721"/>
                    <a:pt x="616743" y="878681"/>
                  </a:cubicBezTo>
                  <a:cubicBezTo>
                    <a:pt x="618531" y="880916"/>
                    <a:pt x="622370" y="881016"/>
                    <a:pt x="623887" y="883443"/>
                  </a:cubicBezTo>
                  <a:cubicBezTo>
                    <a:pt x="638057" y="906114"/>
                    <a:pt x="619627" y="891715"/>
                    <a:pt x="635793" y="902493"/>
                  </a:cubicBezTo>
                  <a:cubicBezTo>
                    <a:pt x="638150" y="909563"/>
                    <a:pt x="639659" y="918266"/>
                    <a:pt x="645318" y="923925"/>
                  </a:cubicBezTo>
                  <a:cubicBezTo>
                    <a:pt x="647342" y="925949"/>
                    <a:pt x="650081" y="927100"/>
                    <a:pt x="652462" y="928687"/>
                  </a:cubicBezTo>
                  <a:cubicBezTo>
                    <a:pt x="658130" y="945690"/>
                    <a:pt x="653048" y="940190"/>
                    <a:pt x="664368" y="947737"/>
                  </a:cubicBezTo>
                  <a:cubicBezTo>
                    <a:pt x="669841" y="964155"/>
                    <a:pt x="665581" y="958475"/>
                    <a:pt x="673893" y="966787"/>
                  </a:cubicBezTo>
                  <a:lnTo>
                    <a:pt x="731043" y="973931"/>
                  </a:lnTo>
                  <a:cubicBezTo>
                    <a:pt x="728663" y="995349"/>
                    <a:pt x="726754" y="989876"/>
                    <a:pt x="731043" y="1004887"/>
                  </a:cubicBezTo>
                  <a:cubicBezTo>
                    <a:pt x="731733" y="1007301"/>
                    <a:pt x="732206" y="1009837"/>
                    <a:pt x="733425" y="1012031"/>
                  </a:cubicBezTo>
                  <a:cubicBezTo>
                    <a:pt x="736205" y="1017034"/>
                    <a:pt x="742950" y="1026318"/>
                    <a:pt x="742950" y="1026318"/>
                  </a:cubicBezTo>
                  <a:cubicBezTo>
                    <a:pt x="744886" y="1032127"/>
                    <a:pt x="745478" y="1035991"/>
                    <a:pt x="750093" y="1040606"/>
                  </a:cubicBezTo>
                  <a:cubicBezTo>
                    <a:pt x="752117" y="1042630"/>
                    <a:pt x="754856" y="1043781"/>
                    <a:pt x="757237" y="1045368"/>
                  </a:cubicBezTo>
                  <a:cubicBezTo>
                    <a:pt x="770888" y="1065844"/>
                    <a:pt x="752711" y="1041747"/>
                    <a:pt x="769143" y="1054893"/>
                  </a:cubicBezTo>
                  <a:cubicBezTo>
                    <a:pt x="771378" y="1056681"/>
                    <a:pt x="771882" y="1060013"/>
                    <a:pt x="773906" y="1062037"/>
                  </a:cubicBezTo>
                  <a:cubicBezTo>
                    <a:pt x="775930" y="1064061"/>
                    <a:pt x="778669" y="1065212"/>
                    <a:pt x="781050" y="1066800"/>
                  </a:cubicBezTo>
                  <a:cubicBezTo>
                    <a:pt x="783431" y="1069975"/>
                    <a:pt x="785227" y="1073688"/>
                    <a:pt x="788193" y="1076325"/>
                  </a:cubicBezTo>
                  <a:cubicBezTo>
                    <a:pt x="792471" y="1080128"/>
                    <a:pt x="802481" y="1085850"/>
                    <a:pt x="802481" y="1085850"/>
                  </a:cubicBezTo>
                  <a:cubicBezTo>
                    <a:pt x="811279" y="1099047"/>
                    <a:pt x="802209" y="1088609"/>
                    <a:pt x="814387" y="1095375"/>
                  </a:cubicBezTo>
                  <a:cubicBezTo>
                    <a:pt x="819391" y="1098155"/>
                    <a:pt x="823912" y="1101725"/>
                    <a:pt x="828675" y="1104900"/>
                  </a:cubicBezTo>
                  <a:cubicBezTo>
                    <a:pt x="831056" y="1106487"/>
                    <a:pt x="833103" y="1108757"/>
                    <a:pt x="835818" y="1109662"/>
                  </a:cubicBezTo>
                  <a:lnTo>
                    <a:pt x="842962" y="1112043"/>
                  </a:lnTo>
                  <a:cubicBezTo>
                    <a:pt x="845343" y="1114424"/>
                    <a:pt x="847366" y="1117229"/>
                    <a:pt x="850106" y="1119187"/>
                  </a:cubicBezTo>
                  <a:cubicBezTo>
                    <a:pt x="852995" y="1121250"/>
                    <a:pt x="857501" y="1121110"/>
                    <a:pt x="859631" y="1123950"/>
                  </a:cubicBezTo>
                  <a:cubicBezTo>
                    <a:pt x="879467" y="1150399"/>
                    <a:pt x="852138" y="1130066"/>
                    <a:pt x="871537" y="1143000"/>
                  </a:cubicBezTo>
                  <a:cubicBezTo>
                    <a:pt x="872331" y="1145381"/>
                    <a:pt x="872699" y="1147949"/>
                    <a:pt x="873918" y="1150143"/>
                  </a:cubicBezTo>
                  <a:cubicBezTo>
                    <a:pt x="876698" y="1155147"/>
                    <a:pt x="878680" y="1161256"/>
                    <a:pt x="883443" y="1164431"/>
                  </a:cubicBezTo>
                  <a:lnTo>
                    <a:pt x="904875" y="1178718"/>
                  </a:lnTo>
                  <a:cubicBezTo>
                    <a:pt x="907256" y="1180305"/>
                    <a:pt x="909729" y="1181764"/>
                    <a:pt x="912018" y="1183481"/>
                  </a:cubicBezTo>
                  <a:cubicBezTo>
                    <a:pt x="915193" y="1185862"/>
                    <a:pt x="918097" y="1188656"/>
                    <a:pt x="921543" y="1190625"/>
                  </a:cubicBezTo>
                  <a:cubicBezTo>
                    <a:pt x="923722" y="1191870"/>
                    <a:pt x="926442" y="1191884"/>
                    <a:pt x="928687" y="1193006"/>
                  </a:cubicBezTo>
                  <a:cubicBezTo>
                    <a:pt x="931247" y="1194286"/>
                    <a:pt x="933271" y="1196488"/>
                    <a:pt x="935831" y="1197768"/>
                  </a:cubicBezTo>
                  <a:cubicBezTo>
                    <a:pt x="955543" y="1207624"/>
                    <a:pt x="929654" y="1191269"/>
                    <a:pt x="950118" y="1204912"/>
                  </a:cubicBezTo>
                  <a:cubicBezTo>
                    <a:pt x="950912" y="1207293"/>
                    <a:pt x="950932" y="1210096"/>
                    <a:pt x="952500" y="1212056"/>
                  </a:cubicBezTo>
                  <a:cubicBezTo>
                    <a:pt x="954288" y="1214291"/>
                    <a:pt x="957354" y="1215101"/>
                    <a:pt x="959643" y="1216818"/>
                  </a:cubicBezTo>
                  <a:cubicBezTo>
                    <a:pt x="963709" y="1219868"/>
                    <a:pt x="967240" y="1223649"/>
                    <a:pt x="971550" y="1226343"/>
                  </a:cubicBezTo>
                  <a:cubicBezTo>
                    <a:pt x="988728" y="1237080"/>
                    <a:pt x="968258" y="1218839"/>
                    <a:pt x="985837" y="1233487"/>
                  </a:cubicBezTo>
                  <a:cubicBezTo>
                    <a:pt x="988424" y="1235643"/>
                    <a:pt x="990825" y="1238044"/>
                    <a:pt x="992981" y="1240631"/>
                  </a:cubicBezTo>
                  <a:cubicBezTo>
                    <a:pt x="994813" y="1242830"/>
                    <a:pt x="995508" y="1245987"/>
                    <a:pt x="997743" y="1247775"/>
                  </a:cubicBezTo>
                  <a:cubicBezTo>
                    <a:pt x="999703" y="1249343"/>
                    <a:pt x="1002506" y="1249362"/>
                    <a:pt x="1004887" y="1250156"/>
                  </a:cubicBezTo>
                  <a:lnTo>
                    <a:pt x="1014412" y="1264443"/>
                  </a:lnTo>
                  <a:cubicBezTo>
                    <a:pt x="1016000" y="1266824"/>
                    <a:pt x="1016460" y="1270682"/>
                    <a:pt x="1019175" y="1271587"/>
                  </a:cubicBezTo>
                  <a:lnTo>
                    <a:pt x="1026318" y="1273968"/>
                  </a:lnTo>
                  <a:cubicBezTo>
                    <a:pt x="1028699" y="1275556"/>
                    <a:pt x="1030902" y="1277451"/>
                    <a:pt x="1033462" y="1278731"/>
                  </a:cubicBezTo>
                  <a:cubicBezTo>
                    <a:pt x="1036877" y="1280439"/>
                    <a:pt x="1047081" y="1282730"/>
                    <a:pt x="1050131" y="1283493"/>
                  </a:cubicBezTo>
                  <a:cubicBezTo>
                    <a:pt x="1053306" y="1285081"/>
                    <a:pt x="1056393" y="1286858"/>
                    <a:pt x="1059656" y="1288256"/>
                  </a:cubicBezTo>
                  <a:cubicBezTo>
                    <a:pt x="1061963" y="1289245"/>
                    <a:pt x="1065341" y="1288594"/>
                    <a:pt x="1066800" y="1290637"/>
                  </a:cubicBezTo>
                  <a:cubicBezTo>
                    <a:pt x="1084831" y="1315882"/>
                    <a:pt x="1060336" y="1297442"/>
                    <a:pt x="1078706" y="1309687"/>
                  </a:cubicBezTo>
                  <a:cubicBezTo>
                    <a:pt x="1083901" y="1325274"/>
                    <a:pt x="1076685" y="1309975"/>
                    <a:pt x="1088231" y="1319212"/>
                  </a:cubicBezTo>
                  <a:cubicBezTo>
                    <a:pt x="1090466" y="1321000"/>
                    <a:pt x="1090839" y="1324471"/>
                    <a:pt x="1092993" y="1326356"/>
                  </a:cubicBezTo>
                  <a:cubicBezTo>
                    <a:pt x="1097301" y="1330125"/>
                    <a:pt x="1107281" y="1335881"/>
                    <a:pt x="1107281" y="1335881"/>
                  </a:cubicBezTo>
                  <a:cubicBezTo>
                    <a:pt x="1108075" y="1338262"/>
                    <a:pt x="1108094" y="1341065"/>
                    <a:pt x="1109662" y="1343025"/>
                  </a:cubicBezTo>
                  <a:cubicBezTo>
                    <a:pt x="1113019" y="1347221"/>
                    <a:pt x="1119245" y="1348600"/>
                    <a:pt x="1123950" y="1350168"/>
                  </a:cubicBezTo>
                  <a:cubicBezTo>
                    <a:pt x="1124744" y="1352549"/>
                    <a:pt x="1125112" y="1355118"/>
                    <a:pt x="1126331" y="1357312"/>
                  </a:cubicBezTo>
                  <a:cubicBezTo>
                    <a:pt x="1129111" y="1362316"/>
                    <a:pt x="1135856" y="1371600"/>
                    <a:pt x="1135856" y="1371600"/>
                  </a:cubicBezTo>
                  <a:cubicBezTo>
                    <a:pt x="1140041" y="1384154"/>
                    <a:pt x="1135471" y="1373994"/>
                    <a:pt x="1145381" y="1385887"/>
                  </a:cubicBezTo>
                  <a:cubicBezTo>
                    <a:pt x="1147213" y="1388086"/>
                    <a:pt x="1147908" y="1391243"/>
                    <a:pt x="1150143" y="1393031"/>
                  </a:cubicBezTo>
                  <a:cubicBezTo>
                    <a:pt x="1152103" y="1394599"/>
                    <a:pt x="1154906" y="1394618"/>
                    <a:pt x="1157287" y="1395412"/>
                  </a:cubicBezTo>
                  <a:cubicBezTo>
                    <a:pt x="1162050" y="1402556"/>
                    <a:pt x="1161256" y="1403349"/>
                    <a:pt x="1169193" y="1407318"/>
                  </a:cubicBezTo>
                  <a:cubicBezTo>
                    <a:pt x="1171438" y="1408441"/>
                    <a:pt x="1176337" y="1409700"/>
                    <a:pt x="1176337" y="1409700"/>
                  </a:cubicBezTo>
                  <a:lnTo>
                    <a:pt x="1247775" y="1409700"/>
                  </a:lnTo>
                  <a:lnTo>
                    <a:pt x="1285875" y="1443037"/>
                  </a:lnTo>
                  <a:lnTo>
                    <a:pt x="1352550" y="1443037"/>
                  </a:lnTo>
                  <a:lnTo>
                    <a:pt x="1369218" y="1495425"/>
                  </a:lnTo>
                  <a:lnTo>
                    <a:pt x="1390650" y="1495425"/>
                  </a:lnTo>
                  <a:lnTo>
                    <a:pt x="1390650" y="1528762"/>
                  </a:lnTo>
                  <a:lnTo>
                    <a:pt x="1416843" y="1528762"/>
                  </a:lnTo>
                  <a:lnTo>
                    <a:pt x="1416843" y="1557337"/>
                  </a:lnTo>
                  <a:lnTo>
                    <a:pt x="1473993" y="1583531"/>
                  </a:lnTo>
                  <a:lnTo>
                    <a:pt x="1545431" y="1583531"/>
                  </a:lnTo>
                  <a:lnTo>
                    <a:pt x="1604962" y="1652587"/>
                  </a:lnTo>
                  <a:lnTo>
                    <a:pt x="1643062" y="1652587"/>
                  </a:lnTo>
                  <a:lnTo>
                    <a:pt x="1643062" y="1693068"/>
                  </a:lnTo>
                  <a:lnTo>
                    <a:pt x="1714500" y="1693068"/>
                  </a:lnTo>
                  <a:lnTo>
                    <a:pt x="1714500" y="1709737"/>
                  </a:lnTo>
                  <a:lnTo>
                    <a:pt x="1857375" y="1709737"/>
                  </a:lnTo>
                  <a:lnTo>
                    <a:pt x="1857375" y="1728787"/>
                  </a:lnTo>
                  <a:lnTo>
                    <a:pt x="1905000" y="1728787"/>
                  </a:lnTo>
                  <a:lnTo>
                    <a:pt x="1905000" y="1747837"/>
                  </a:lnTo>
                  <a:lnTo>
                    <a:pt x="1995487" y="1747837"/>
                  </a:lnTo>
                  <a:lnTo>
                    <a:pt x="1995487" y="1759743"/>
                  </a:lnTo>
                  <a:lnTo>
                    <a:pt x="2078831" y="1759743"/>
                  </a:lnTo>
                  <a:lnTo>
                    <a:pt x="2078831" y="1781175"/>
                  </a:lnTo>
                  <a:lnTo>
                    <a:pt x="2181225" y="1781175"/>
                  </a:lnTo>
                  <a:lnTo>
                    <a:pt x="2181225" y="1793081"/>
                  </a:lnTo>
                  <a:lnTo>
                    <a:pt x="2481262" y="1793081"/>
                  </a:lnTo>
                  <a:lnTo>
                    <a:pt x="2481262" y="1821656"/>
                  </a:lnTo>
                  <a:lnTo>
                    <a:pt x="2714625" y="1821656"/>
                  </a:lnTo>
                  <a:lnTo>
                    <a:pt x="2714625" y="1876425"/>
                  </a:lnTo>
                  <a:lnTo>
                    <a:pt x="2897981" y="1876425"/>
                  </a:lnTo>
                  <a:lnTo>
                    <a:pt x="2897981" y="1902618"/>
                  </a:lnTo>
                  <a:lnTo>
                    <a:pt x="3543300" y="1902618"/>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Forme libre : forme 32">
              <a:extLst>
                <a:ext uri="{FF2B5EF4-FFF2-40B4-BE49-F238E27FC236}">
                  <a16:creationId xmlns:a16="http://schemas.microsoft.com/office/drawing/2014/main" id="{206A0472-47A9-4D92-B7AB-0E089258D7E0}"/>
                </a:ext>
              </a:extLst>
            </p:cNvPr>
            <p:cNvSpPr/>
            <p:nvPr/>
          </p:nvSpPr>
          <p:spPr>
            <a:xfrm>
              <a:off x="5517356" y="1507331"/>
              <a:ext cx="3790950" cy="1914525"/>
            </a:xfrm>
            <a:custGeom>
              <a:avLst/>
              <a:gdLst>
                <a:gd name="connsiteX0" fmla="*/ 0 w 3790950"/>
                <a:gd name="connsiteY0" fmla="*/ 0 h 1914525"/>
                <a:gd name="connsiteX1" fmla="*/ 0 w 3790950"/>
                <a:gd name="connsiteY1" fmla="*/ 0 h 1914525"/>
                <a:gd name="connsiteX2" fmla="*/ 16669 w 3790950"/>
                <a:gd name="connsiteY2" fmla="*/ 11907 h 1914525"/>
                <a:gd name="connsiteX3" fmla="*/ 30957 w 3790950"/>
                <a:gd name="connsiteY3" fmla="*/ 16669 h 1914525"/>
                <a:gd name="connsiteX4" fmla="*/ 38100 w 3790950"/>
                <a:gd name="connsiteY4" fmla="*/ 19050 h 1914525"/>
                <a:gd name="connsiteX5" fmla="*/ 52388 w 3790950"/>
                <a:gd name="connsiteY5" fmla="*/ 23813 h 1914525"/>
                <a:gd name="connsiteX6" fmla="*/ 59532 w 3790950"/>
                <a:gd name="connsiteY6" fmla="*/ 26194 h 1914525"/>
                <a:gd name="connsiteX7" fmla="*/ 80963 w 3790950"/>
                <a:gd name="connsiteY7" fmla="*/ 38100 h 1914525"/>
                <a:gd name="connsiteX8" fmla="*/ 88107 w 3790950"/>
                <a:gd name="connsiteY8" fmla="*/ 42863 h 1914525"/>
                <a:gd name="connsiteX9" fmla="*/ 102394 w 3790950"/>
                <a:gd name="connsiteY9" fmla="*/ 47625 h 1914525"/>
                <a:gd name="connsiteX10" fmla="*/ 116682 w 3790950"/>
                <a:gd name="connsiteY10" fmla="*/ 57150 h 1914525"/>
                <a:gd name="connsiteX11" fmla="*/ 123825 w 3790950"/>
                <a:gd name="connsiteY11" fmla="*/ 61913 h 1914525"/>
                <a:gd name="connsiteX12" fmla="*/ 135732 w 3790950"/>
                <a:gd name="connsiteY12" fmla="*/ 71438 h 1914525"/>
                <a:gd name="connsiteX13" fmla="*/ 140494 w 3790950"/>
                <a:gd name="connsiteY13" fmla="*/ 78582 h 1914525"/>
                <a:gd name="connsiteX14" fmla="*/ 147638 w 3790950"/>
                <a:gd name="connsiteY14" fmla="*/ 83344 h 1914525"/>
                <a:gd name="connsiteX15" fmla="*/ 157163 w 3790950"/>
                <a:gd name="connsiteY15" fmla="*/ 95250 h 1914525"/>
                <a:gd name="connsiteX16" fmla="*/ 169069 w 3790950"/>
                <a:gd name="connsiteY16" fmla="*/ 104775 h 1914525"/>
                <a:gd name="connsiteX17" fmla="*/ 173832 w 3790950"/>
                <a:gd name="connsiteY17" fmla="*/ 111919 h 1914525"/>
                <a:gd name="connsiteX18" fmla="*/ 180975 w 3790950"/>
                <a:gd name="connsiteY18" fmla="*/ 116682 h 1914525"/>
                <a:gd name="connsiteX19" fmla="*/ 192882 w 3790950"/>
                <a:gd name="connsiteY19" fmla="*/ 133350 h 1914525"/>
                <a:gd name="connsiteX20" fmla="*/ 204788 w 3790950"/>
                <a:gd name="connsiteY20" fmla="*/ 152400 h 1914525"/>
                <a:gd name="connsiteX21" fmla="*/ 211932 w 3790950"/>
                <a:gd name="connsiteY21" fmla="*/ 166688 h 1914525"/>
                <a:gd name="connsiteX22" fmla="*/ 214313 w 3790950"/>
                <a:gd name="connsiteY22" fmla="*/ 173832 h 1914525"/>
                <a:gd name="connsiteX23" fmla="*/ 223838 w 3790950"/>
                <a:gd name="connsiteY23" fmla="*/ 188119 h 1914525"/>
                <a:gd name="connsiteX24" fmla="*/ 228600 w 3790950"/>
                <a:gd name="connsiteY24" fmla="*/ 195263 h 1914525"/>
                <a:gd name="connsiteX25" fmla="*/ 233363 w 3790950"/>
                <a:gd name="connsiteY25" fmla="*/ 202407 h 1914525"/>
                <a:gd name="connsiteX26" fmla="*/ 238125 w 3790950"/>
                <a:gd name="connsiteY26" fmla="*/ 209550 h 1914525"/>
                <a:gd name="connsiteX27" fmla="*/ 252413 w 3790950"/>
                <a:gd name="connsiteY27" fmla="*/ 221457 h 1914525"/>
                <a:gd name="connsiteX28" fmla="*/ 261938 w 3790950"/>
                <a:gd name="connsiteY28" fmla="*/ 230982 h 1914525"/>
                <a:gd name="connsiteX29" fmla="*/ 276225 w 3790950"/>
                <a:gd name="connsiteY29" fmla="*/ 252413 h 1914525"/>
                <a:gd name="connsiteX30" fmla="*/ 285750 w 3790950"/>
                <a:gd name="connsiteY30" fmla="*/ 266700 h 1914525"/>
                <a:gd name="connsiteX31" fmla="*/ 290513 w 3790950"/>
                <a:gd name="connsiteY31" fmla="*/ 273844 h 1914525"/>
                <a:gd name="connsiteX32" fmla="*/ 302419 w 3790950"/>
                <a:gd name="connsiteY32" fmla="*/ 295275 h 1914525"/>
                <a:gd name="connsiteX33" fmla="*/ 309563 w 3790950"/>
                <a:gd name="connsiteY33" fmla="*/ 300038 h 1914525"/>
                <a:gd name="connsiteX34" fmla="*/ 319088 w 3790950"/>
                <a:gd name="connsiteY34" fmla="*/ 311944 h 1914525"/>
                <a:gd name="connsiteX35" fmla="*/ 328613 w 3790950"/>
                <a:gd name="connsiteY35" fmla="*/ 326232 h 1914525"/>
                <a:gd name="connsiteX36" fmla="*/ 340519 w 3790950"/>
                <a:gd name="connsiteY36" fmla="*/ 342900 h 1914525"/>
                <a:gd name="connsiteX37" fmla="*/ 350044 w 3790950"/>
                <a:gd name="connsiteY37" fmla="*/ 357188 h 1914525"/>
                <a:gd name="connsiteX38" fmla="*/ 354807 w 3790950"/>
                <a:gd name="connsiteY38" fmla="*/ 371475 h 1914525"/>
                <a:gd name="connsiteX39" fmla="*/ 369094 w 3790950"/>
                <a:gd name="connsiteY39" fmla="*/ 376238 h 1914525"/>
                <a:gd name="connsiteX40" fmla="*/ 376238 w 3790950"/>
                <a:gd name="connsiteY40" fmla="*/ 378619 h 1914525"/>
                <a:gd name="connsiteX41" fmla="*/ 385763 w 3790950"/>
                <a:gd name="connsiteY41" fmla="*/ 381000 h 1914525"/>
                <a:gd name="connsiteX42" fmla="*/ 390525 w 3790950"/>
                <a:gd name="connsiteY42" fmla="*/ 395288 h 1914525"/>
                <a:gd name="connsiteX43" fmla="*/ 402432 w 3790950"/>
                <a:gd name="connsiteY43" fmla="*/ 416719 h 1914525"/>
                <a:gd name="connsiteX44" fmla="*/ 409575 w 3790950"/>
                <a:gd name="connsiteY44" fmla="*/ 419100 h 1914525"/>
                <a:gd name="connsiteX45" fmla="*/ 416719 w 3790950"/>
                <a:gd name="connsiteY45" fmla="*/ 423863 h 1914525"/>
                <a:gd name="connsiteX46" fmla="*/ 431007 w 3790950"/>
                <a:gd name="connsiteY46" fmla="*/ 428625 h 1914525"/>
                <a:gd name="connsiteX47" fmla="*/ 440532 w 3790950"/>
                <a:gd name="connsiteY47" fmla="*/ 440532 h 1914525"/>
                <a:gd name="connsiteX48" fmla="*/ 445294 w 3790950"/>
                <a:gd name="connsiteY48" fmla="*/ 459582 h 1914525"/>
                <a:gd name="connsiteX49" fmla="*/ 450057 w 3790950"/>
                <a:gd name="connsiteY49" fmla="*/ 473869 h 1914525"/>
                <a:gd name="connsiteX50" fmla="*/ 457200 w 3790950"/>
                <a:gd name="connsiteY50" fmla="*/ 488157 h 1914525"/>
                <a:gd name="connsiteX51" fmla="*/ 459582 w 3790950"/>
                <a:gd name="connsiteY51" fmla="*/ 495300 h 1914525"/>
                <a:gd name="connsiteX52" fmla="*/ 478632 w 3790950"/>
                <a:gd name="connsiteY52" fmla="*/ 495300 h 1914525"/>
                <a:gd name="connsiteX53" fmla="*/ 519113 w 3790950"/>
                <a:gd name="connsiteY53" fmla="*/ 561975 h 1914525"/>
                <a:gd name="connsiteX54" fmla="*/ 547688 w 3790950"/>
                <a:gd name="connsiteY54" fmla="*/ 571500 h 1914525"/>
                <a:gd name="connsiteX55" fmla="*/ 554832 w 3790950"/>
                <a:gd name="connsiteY55" fmla="*/ 573882 h 1914525"/>
                <a:gd name="connsiteX56" fmla="*/ 564357 w 3790950"/>
                <a:gd name="connsiteY56" fmla="*/ 588169 h 1914525"/>
                <a:gd name="connsiteX57" fmla="*/ 569119 w 3790950"/>
                <a:gd name="connsiteY57" fmla="*/ 597694 h 1914525"/>
                <a:gd name="connsiteX58" fmla="*/ 588169 w 3790950"/>
                <a:gd name="connsiteY58" fmla="*/ 597694 h 1914525"/>
                <a:gd name="connsiteX59" fmla="*/ 604838 w 3790950"/>
                <a:gd name="connsiteY59" fmla="*/ 638175 h 1914525"/>
                <a:gd name="connsiteX60" fmla="*/ 638175 w 3790950"/>
                <a:gd name="connsiteY60" fmla="*/ 650082 h 1914525"/>
                <a:gd name="connsiteX61" fmla="*/ 652463 w 3790950"/>
                <a:gd name="connsiteY61" fmla="*/ 657225 h 1914525"/>
                <a:gd name="connsiteX62" fmla="*/ 657225 w 3790950"/>
                <a:gd name="connsiteY62" fmla="*/ 664369 h 1914525"/>
                <a:gd name="connsiteX63" fmla="*/ 659607 w 3790950"/>
                <a:gd name="connsiteY63" fmla="*/ 671513 h 1914525"/>
                <a:gd name="connsiteX64" fmla="*/ 669132 w 3790950"/>
                <a:gd name="connsiteY64" fmla="*/ 685800 h 1914525"/>
                <a:gd name="connsiteX65" fmla="*/ 673894 w 3790950"/>
                <a:gd name="connsiteY65" fmla="*/ 692944 h 1914525"/>
                <a:gd name="connsiteX66" fmla="*/ 685800 w 3790950"/>
                <a:gd name="connsiteY66" fmla="*/ 714375 h 1914525"/>
                <a:gd name="connsiteX67" fmla="*/ 690563 w 3790950"/>
                <a:gd name="connsiteY67" fmla="*/ 721519 h 1914525"/>
                <a:gd name="connsiteX68" fmla="*/ 697707 w 3790950"/>
                <a:gd name="connsiteY68" fmla="*/ 723900 h 1914525"/>
                <a:gd name="connsiteX69" fmla="*/ 709613 w 3790950"/>
                <a:gd name="connsiteY69" fmla="*/ 745332 h 1914525"/>
                <a:gd name="connsiteX70" fmla="*/ 714375 w 3790950"/>
                <a:gd name="connsiteY70" fmla="*/ 752475 h 1914525"/>
                <a:gd name="connsiteX71" fmla="*/ 723900 w 3790950"/>
                <a:gd name="connsiteY71" fmla="*/ 766763 h 1914525"/>
                <a:gd name="connsiteX72" fmla="*/ 740569 w 3790950"/>
                <a:gd name="connsiteY72" fmla="*/ 785813 h 1914525"/>
                <a:gd name="connsiteX73" fmla="*/ 745332 w 3790950"/>
                <a:gd name="connsiteY73" fmla="*/ 792957 h 1914525"/>
                <a:gd name="connsiteX74" fmla="*/ 752475 w 3790950"/>
                <a:gd name="connsiteY74" fmla="*/ 797719 h 1914525"/>
                <a:gd name="connsiteX75" fmla="*/ 764382 w 3790950"/>
                <a:gd name="connsiteY75" fmla="*/ 816769 h 1914525"/>
                <a:gd name="connsiteX76" fmla="*/ 771525 w 3790950"/>
                <a:gd name="connsiteY76" fmla="*/ 831057 h 1914525"/>
                <a:gd name="connsiteX77" fmla="*/ 773907 w 3790950"/>
                <a:gd name="connsiteY77" fmla="*/ 838200 h 1914525"/>
                <a:gd name="connsiteX78" fmla="*/ 783432 w 3790950"/>
                <a:gd name="connsiteY78" fmla="*/ 852488 h 1914525"/>
                <a:gd name="connsiteX79" fmla="*/ 788194 w 3790950"/>
                <a:gd name="connsiteY79" fmla="*/ 859632 h 1914525"/>
                <a:gd name="connsiteX80" fmla="*/ 795338 w 3790950"/>
                <a:gd name="connsiteY80" fmla="*/ 866775 h 1914525"/>
                <a:gd name="connsiteX81" fmla="*/ 804863 w 3790950"/>
                <a:gd name="connsiteY81" fmla="*/ 881063 h 1914525"/>
                <a:gd name="connsiteX82" fmla="*/ 814388 w 3790950"/>
                <a:gd name="connsiteY82" fmla="*/ 890588 h 1914525"/>
                <a:gd name="connsiteX83" fmla="*/ 816769 w 3790950"/>
                <a:gd name="connsiteY83" fmla="*/ 897732 h 1914525"/>
                <a:gd name="connsiteX84" fmla="*/ 828675 w 3790950"/>
                <a:gd name="connsiteY84" fmla="*/ 909638 h 1914525"/>
                <a:gd name="connsiteX85" fmla="*/ 831057 w 3790950"/>
                <a:gd name="connsiteY85" fmla="*/ 916782 h 1914525"/>
                <a:gd name="connsiteX86" fmla="*/ 845344 w 3790950"/>
                <a:gd name="connsiteY86" fmla="*/ 926307 h 1914525"/>
                <a:gd name="connsiteX87" fmla="*/ 854869 w 3790950"/>
                <a:gd name="connsiteY87" fmla="*/ 935832 h 1914525"/>
                <a:gd name="connsiteX88" fmla="*/ 859632 w 3790950"/>
                <a:gd name="connsiteY88" fmla="*/ 942975 h 1914525"/>
                <a:gd name="connsiteX89" fmla="*/ 864394 w 3790950"/>
                <a:gd name="connsiteY89" fmla="*/ 952500 h 1914525"/>
                <a:gd name="connsiteX90" fmla="*/ 892969 w 3790950"/>
                <a:gd name="connsiteY90" fmla="*/ 952500 h 1914525"/>
                <a:gd name="connsiteX91" fmla="*/ 892969 w 3790950"/>
                <a:gd name="connsiteY91" fmla="*/ 985838 h 1914525"/>
                <a:gd name="connsiteX92" fmla="*/ 945357 w 3790950"/>
                <a:gd name="connsiteY92" fmla="*/ 1031082 h 1914525"/>
                <a:gd name="connsiteX93" fmla="*/ 985838 w 3790950"/>
                <a:gd name="connsiteY93" fmla="*/ 1038225 h 1914525"/>
                <a:gd name="connsiteX94" fmla="*/ 1014413 w 3790950"/>
                <a:gd name="connsiteY94" fmla="*/ 1042988 h 1914525"/>
                <a:gd name="connsiteX95" fmla="*/ 1021557 w 3790950"/>
                <a:gd name="connsiteY95" fmla="*/ 1047750 h 1914525"/>
                <a:gd name="connsiteX96" fmla="*/ 1035844 w 3790950"/>
                <a:gd name="connsiteY96" fmla="*/ 1059657 h 1914525"/>
                <a:gd name="connsiteX97" fmla="*/ 1045369 w 3790950"/>
                <a:gd name="connsiteY97" fmla="*/ 1069182 h 1914525"/>
                <a:gd name="connsiteX98" fmla="*/ 1062038 w 3790950"/>
                <a:gd name="connsiteY98" fmla="*/ 1088232 h 1914525"/>
                <a:gd name="connsiteX99" fmla="*/ 1071563 w 3790950"/>
                <a:gd name="connsiteY99" fmla="*/ 1097757 h 1914525"/>
                <a:gd name="connsiteX100" fmla="*/ 1081088 w 3790950"/>
                <a:gd name="connsiteY100" fmla="*/ 1112044 h 1914525"/>
                <a:gd name="connsiteX101" fmla="*/ 1090613 w 3790950"/>
                <a:gd name="connsiteY101" fmla="*/ 1119188 h 1914525"/>
                <a:gd name="connsiteX102" fmla="*/ 1121569 w 3790950"/>
                <a:gd name="connsiteY102" fmla="*/ 1119188 h 1914525"/>
                <a:gd name="connsiteX103" fmla="*/ 1157288 w 3790950"/>
                <a:gd name="connsiteY103" fmla="*/ 1159669 h 1914525"/>
                <a:gd name="connsiteX104" fmla="*/ 1171575 w 3790950"/>
                <a:gd name="connsiteY104" fmla="*/ 1176338 h 1914525"/>
                <a:gd name="connsiteX105" fmla="*/ 1176338 w 3790950"/>
                <a:gd name="connsiteY105" fmla="*/ 1183482 h 1914525"/>
                <a:gd name="connsiteX106" fmla="*/ 1183482 w 3790950"/>
                <a:gd name="connsiteY106" fmla="*/ 1188244 h 1914525"/>
                <a:gd name="connsiteX107" fmla="*/ 1195388 w 3790950"/>
                <a:gd name="connsiteY107" fmla="*/ 1200150 h 1914525"/>
                <a:gd name="connsiteX108" fmla="*/ 1214438 w 3790950"/>
                <a:gd name="connsiteY108" fmla="*/ 1202532 h 1914525"/>
                <a:gd name="connsiteX109" fmla="*/ 1226344 w 3790950"/>
                <a:gd name="connsiteY109" fmla="*/ 1204913 h 1914525"/>
                <a:gd name="connsiteX110" fmla="*/ 1243013 w 3790950"/>
                <a:gd name="connsiteY110" fmla="*/ 1212057 h 1914525"/>
                <a:gd name="connsiteX111" fmla="*/ 1259682 w 3790950"/>
                <a:gd name="connsiteY111" fmla="*/ 1216819 h 1914525"/>
                <a:gd name="connsiteX112" fmla="*/ 1290638 w 3790950"/>
                <a:gd name="connsiteY112" fmla="*/ 1219200 h 1914525"/>
                <a:gd name="connsiteX113" fmla="*/ 1302544 w 3790950"/>
                <a:gd name="connsiteY113" fmla="*/ 1228725 h 1914525"/>
                <a:gd name="connsiteX114" fmla="*/ 1316832 w 3790950"/>
                <a:gd name="connsiteY114" fmla="*/ 1235869 h 1914525"/>
                <a:gd name="connsiteX115" fmla="*/ 1316832 w 3790950"/>
                <a:gd name="connsiteY115" fmla="*/ 1243013 h 1914525"/>
                <a:gd name="connsiteX116" fmla="*/ 1383507 w 3790950"/>
                <a:gd name="connsiteY116" fmla="*/ 1243013 h 1914525"/>
                <a:gd name="connsiteX117" fmla="*/ 1383507 w 3790950"/>
                <a:gd name="connsiteY117" fmla="*/ 1281113 h 1914525"/>
                <a:gd name="connsiteX118" fmla="*/ 1419225 w 3790950"/>
                <a:gd name="connsiteY118" fmla="*/ 1281113 h 1914525"/>
                <a:gd name="connsiteX119" fmla="*/ 1419225 w 3790950"/>
                <a:gd name="connsiteY119" fmla="*/ 1302544 h 1914525"/>
                <a:gd name="connsiteX120" fmla="*/ 1500188 w 3790950"/>
                <a:gd name="connsiteY120" fmla="*/ 1302544 h 1914525"/>
                <a:gd name="connsiteX121" fmla="*/ 1514475 w 3790950"/>
                <a:gd name="connsiteY121" fmla="*/ 1314450 h 1914525"/>
                <a:gd name="connsiteX122" fmla="*/ 1571625 w 3790950"/>
                <a:gd name="connsiteY122" fmla="*/ 1314450 h 1914525"/>
                <a:gd name="connsiteX123" fmla="*/ 1616869 w 3790950"/>
                <a:gd name="connsiteY123" fmla="*/ 1359694 h 1914525"/>
                <a:gd name="connsiteX124" fmla="*/ 1693069 w 3790950"/>
                <a:gd name="connsiteY124" fmla="*/ 1390650 h 1914525"/>
                <a:gd name="connsiteX125" fmla="*/ 1693069 w 3790950"/>
                <a:gd name="connsiteY125" fmla="*/ 1419225 h 1914525"/>
                <a:gd name="connsiteX126" fmla="*/ 1754982 w 3790950"/>
                <a:gd name="connsiteY126" fmla="*/ 1433513 h 1914525"/>
                <a:gd name="connsiteX127" fmla="*/ 1795463 w 3790950"/>
                <a:gd name="connsiteY127" fmla="*/ 1452563 h 1914525"/>
                <a:gd name="connsiteX128" fmla="*/ 1835944 w 3790950"/>
                <a:gd name="connsiteY128" fmla="*/ 1512094 h 1914525"/>
                <a:gd name="connsiteX129" fmla="*/ 1835944 w 3790950"/>
                <a:gd name="connsiteY129" fmla="*/ 1528763 h 1914525"/>
                <a:gd name="connsiteX130" fmla="*/ 1878807 w 3790950"/>
                <a:gd name="connsiteY130" fmla="*/ 1528763 h 1914525"/>
                <a:gd name="connsiteX131" fmla="*/ 1916907 w 3790950"/>
                <a:gd name="connsiteY131" fmla="*/ 1559719 h 1914525"/>
                <a:gd name="connsiteX132" fmla="*/ 1969294 w 3790950"/>
                <a:gd name="connsiteY132" fmla="*/ 1559719 h 1914525"/>
                <a:gd name="connsiteX133" fmla="*/ 2012157 w 3790950"/>
                <a:gd name="connsiteY133" fmla="*/ 1583532 h 1914525"/>
                <a:gd name="connsiteX134" fmla="*/ 2040732 w 3790950"/>
                <a:gd name="connsiteY134" fmla="*/ 1583532 h 1914525"/>
                <a:gd name="connsiteX135" fmla="*/ 2040732 w 3790950"/>
                <a:gd name="connsiteY135" fmla="*/ 1609725 h 1914525"/>
                <a:gd name="connsiteX136" fmla="*/ 2069307 w 3790950"/>
                <a:gd name="connsiteY136" fmla="*/ 1616869 h 1914525"/>
                <a:gd name="connsiteX137" fmla="*/ 2102644 w 3790950"/>
                <a:gd name="connsiteY137" fmla="*/ 1616869 h 1914525"/>
                <a:gd name="connsiteX138" fmla="*/ 2155032 w 3790950"/>
                <a:gd name="connsiteY138" fmla="*/ 1659732 h 1914525"/>
                <a:gd name="connsiteX139" fmla="*/ 2224088 w 3790950"/>
                <a:gd name="connsiteY139" fmla="*/ 1659732 h 1914525"/>
                <a:gd name="connsiteX140" fmla="*/ 2305050 w 3790950"/>
                <a:gd name="connsiteY140" fmla="*/ 1719263 h 1914525"/>
                <a:gd name="connsiteX141" fmla="*/ 2397919 w 3790950"/>
                <a:gd name="connsiteY141" fmla="*/ 1719263 h 1914525"/>
                <a:gd name="connsiteX142" fmla="*/ 2416969 w 3790950"/>
                <a:gd name="connsiteY142" fmla="*/ 1733550 h 1914525"/>
                <a:gd name="connsiteX143" fmla="*/ 2486025 w 3790950"/>
                <a:gd name="connsiteY143" fmla="*/ 1733550 h 1914525"/>
                <a:gd name="connsiteX144" fmla="*/ 2586038 w 3790950"/>
                <a:gd name="connsiteY144" fmla="*/ 1774032 h 1914525"/>
                <a:gd name="connsiteX145" fmla="*/ 2790825 w 3790950"/>
                <a:gd name="connsiteY145" fmla="*/ 1774032 h 1914525"/>
                <a:gd name="connsiteX146" fmla="*/ 2790825 w 3790950"/>
                <a:gd name="connsiteY146" fmla="*/ 1797844 h 1914525"/>
                <a:gd name="connsiteX147" fmla="*/ 2878932 w 3790950"/>
                <a:gd name="connsiteY147" fmla="*/ 1797844 h 1914525"/>
                <a:gd name="connsiteX148" fmla="*/ 2890838 w 3790950"/>
                <a:gd name="connsiteY148" fmla="*/ 1809750 h 1914525"/>
                <a:gd name="connsiteX149" fmla="*/ 3005138 w 3790950"/>
                <a:gd name="connsiteY149" fmla="*/ 1809750 h 1914525"/>
                <a:gd name="connsiteX150" fmla="*/ 3067050 w 3790950"/>
                <a:gd name="connsiteY150" fmla="*/ 1850232 h 1914525"/>
                <a:gd name="connsiteX151" fmla="*/ 3164682 w 3790950"/>
                <a:gd name="connsiteY151" fmla="*/ 1850232 h 1914525"/>
                <a:gd name="connsiteX152" fmla="*/ 3164682 w 3790950"/>
                <a:gd name="connsiteY152" fmla="*/ 1890713 h 1914525"/>
                <a:gd name="connsiteX153" fmla="*/ 3302794 w 3790950"/>
                <a:gd name="connsiteY153" fmla="*/ 1890713 h 1914525"/>
                <a:gd name="connsiteX154" fmla="*/ 3302794 w 3790950"/>
                <a:gd name="connsiteY154" fmla="*/ 1914525 h 1914525"/>
                <a:gd name="connsiteX155" fmla="*/ 3790950 w 3790950"/>
                <a:gd name="connsiteY155" fmla="*/ 1914525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3790950" h="1914525">
                  <a:moveTo>
                    <a:pt x="0" y="0"/>
                  </a:moveTo>
                  <a:lnTo>
                    <a:pt x="0" y="0"/>
                  </a:lnTo>
                  <a:cubicBezTo>
                    <a:pt x="5556" y="3969"/>
                    <a:pt x="10657" y="8670"/>
                    <a:pt x="16669" y="11907"/>
                  </a:cubicBezTo>
                  <a:cubicBezTo>
                    <a:pt x="21089" y="14287"/>
                    <a:pt x="26194" y="15082"/>
                    <a:pt x="30957" y="16669"/>
                  </a:cubicBezTo>
                  <a:lnTo>
                    <a:pt x="38100" y="19050"/>
                  </a:lnTo>
                  <a:lnTo>
                    <a:pt x="52388" y="23813"/>
                  </a:lnTo>
                  <a:lnTo>
                    <a:pt x="59532" y="26194"/>
                  </a:lnTo>
                  <a:cubicBezTo>
                    <a:pt x="75908" y="37111"/>
                    <a:pt x="68389" y="33909"/>
                    <a:pt x="80963" y="38100"/>
                  </a:cubicBezTo>
                  <a:cubicBezTo>
                    <a:pt x="83344" y="39688"/>
                    <a:pt x="85492" y="41701"/>
                    <a:pt x="88107" y="42863"/>
                  </a:cubicBezTo>
                  <a:cubicBezTo>
                    <a:pt x="92694" y="44902"/>
                    <a:pt x="102394" y="47625"/>
                    <a:pt x="102394" y="47625"/>
                  </a:cubicBezTo>
                  <a:lnTo>
                    <a:pt x="116682" y="57150"/>
                  </a:lnTo>
                  <a:lnTo>
                    <a:pt x="123825" y="61913"/>
                  </a:lnTo>
                  <a:cubicBezTo>
                    <a:pt x="137477" y="82390"/>
                    <a:pt x="119298" y="58290"/>
                    <a:pt x="135732" y="71438"/>
                  </a:cubicBezTo>
                  <a:cubicBezTo>
                    <a:pt x="137967" y="73226"/>
                    <a:pt x="138470" y="76558"/>
                    <a:pt x="140494" y="78582"/>
                  </a:cubicBezTo>
                  <a:cubicBezTo>
                    <a:pt x="142518" y="80606"/>
                    <a:pt x="145257" y="81757"/>
                    <a:pt x="147638" y="83344"/>
                  </a:cubicBezTo>
                  <a:cubicBezTo>
                    <a:pt x="152274" y="97253"/>
                    <a:pt x="146391" y="84478"/>
                    <a:pt x="157163" y="95250"/>
                  </a:cubicBezTo>
                  <a:cubicBezTo>
                    <a:pt x="167935" y="106022"/>
                    <a:pt x="155160" y="100139"/>
                    <a:pt x="169069" y="104775"/>
                  </a:cubicBezTo>
                  <a:cubicBezTo>
                    <a:pt x="170657" y="107156"/>
                    <a:pt x="171808" y="109895"/>
                    <a:pt x="173832" y="111919"/>
                  </a:cubicBezTo>
                  <a:cubicBezTo>
                    <a:pt x="175856" y="113943"/>
                    <a:pt x="179458" y="114255"/>
                    <a:pt x="180975" y="116682"/>
                  </a:cubicBezTo>
                  <a:cubicBezTo>
                    <a:pt x="192671" y="135396"/>
                    <a:pt x="177906" y="128359"/>
                    <a:pt x="192882" y="133350"/>
                  </a:cubicBezTo>
                  <a:cubicBezTo>
                    <a:pt x="198549" y="150353"/>
                    <a:pt x="193467" y="144854"/>
                    <a:pt x="204788" y="152400"/>
                  </a:cubicBezTo>
                  <a:cubicBezTo>
                    <a:pt x="210773" y="170356"/>
                    <a:pt x="202700" y="148223"/>
                    <a:pt x="211932" y="166688"/>
                  </a:cubicBezTo>
                  <a:cubicBezTo>
                    <a:pt x="213055" y="168933"/>
                    <a:pt x="213094" y="171638"/>
                    <a:pt x="214313" y="173832"/>
                  </a:cubicBezTo>
                  <a:cubicBezTo>
                    <a:pt x="217093" y="178835"/>
                    <a:pt x="220663" y="183357"/>
                    <a:pt x="223838" y="188119"/>
                  </a:cubicBezTo>
                  <a:lnTo>
                    <a:pt x="228600" y="195263"/>
                  </a:lnTo>
                  <a:lnTo>
                    <a:pt x="233363" y="202407"/>
                  </a:lnTo>
                  <a:cubicBezTo>
                    <a:pt x="234950" y="204788"/>
                    <a:pt x="235744" y="207963"/>
                    <a:pt x="238125" y="209550"/>
                  </a:cubicBezTo>
                  <a:cubicBezTo>
                    <a:pt x="248071" y="216181"/>
                    <a:pt x="243245" y="212289"/>
                    <a:pt x="252413" y="221457"/>
                  </a:cubicBezTo>
                  <a:cubicBezTo>
                    <a:pt x="258762" y="240503"/>
                    <a:pt x="249239" y="218283"/>
                    <a:pt x="261938" y="230982"/>
                  </a:cubicBezTo>
                  <a:cubicBezTo>
                    <a:pt x="261945" y="230989"/>
                    <a:pt x="273841" y="248837"/>
                    <a:pt x="276225" y="252413"/>
                  </a:cubicBezTo>
                  <a:lnTo>
                    <a:pt x="285750" y="266700"/>
                  </a:lnTo>
                  <a:lnTo>
                    <a:pt x="290513" y="273844"/>
                  </a:lnTo>
                  <a:cubicBezTo>
                    <a:pt x="292994" y="281289"/>
                    <a:pt x="295400" y="290595"/>
                    <a:pt x="302419" y="295275"/>
                  </a:cubicBezTo>
                  <a:lnTo>
                    <a:pt x="309563" y="300038"/>
                  </a:lnTo>
                  <a:cubicBezTo>
                    <a:pt x="314925" y="316127"/>
                    <a:pt x="307488" y="298687"/>
                    <a:pt x="319088" y="311944"/>
                  </a:cubicBezTo>
                  <a:cubicBezTo>
                    <a:pt x="322857" y="316252"/>
                    <a:pt x="325438" y="321469"/>
                    <a:pt x="328613" y="326232"/>
                  </a:cubicBezTo>
                  <a:cubicBezTo>
                    <a:pt x="335575" y="336675"/>
                    <a:pt x="331660" y="331088"/>
                    <a:pt x="340519" y="342900"/>
                  </a:cubicBezTo>
                  <a:cubicBezTo>
                    <a:pt x="348394" y="366528"/>
                    <a:pt x="335183" y="330440"/>
                    <a:pt x="350044" y="357188"/>
                  </a:cubicBezTo>
                  <a:cubicBezTo>
                    <a:pt x="352482" y="361576"/>
                    <a:pt x="350045" y="369887"/>
                    <a:pt x="354807" y="371475"/>
                  </a:cubicBezTo>
                  <a:lnTo>
                    <a:pt x="369094" y="376238"/>
                  </a:lnTo>
                  <a:cubicBezTo>
                    <a:pt x="371475" y="377032"/>
                    <a:pt x="373803" y="378010"/>
                    <a:pt x="376238" y="378619"/>
                  </a:cubicBezTo>
                  <a:lnTo>
                    <a:pt x="385763" y="381000"/>
                  </a:lnTo>
                  <a:lnTo>
                    <a:pt x="390525" y="395288"/>
                  </a:lnTo>
                  <a:cubicBezTo>
                    <a:pt x="392621" y="401577"/>
                    <a:pt x="396294" y="414673"/>
                    <a:pt x="402432" y="416719"/>
                  </a:cubicBezTo>
                  <a:lnTo>
                    <a:pt x="409575" y="419100"/>
                  </a:lnTo>
                  <a:cubicBezTo>
                    <a:pt x="411956" y="420688"/>
                    <a:pt x="414104" y="422701"/>
                    <a:pt x="416719" y="423863"/>
                  </a:cubicBezTo>
                  <a:cubicBezTo>
                    <a:pt x="421307" y="425902"/>
                    <a:pt x="431007" y="428625"/>
                    <a:pt x="431007" y="428625"/>
                  </a:cubicBezTo>
                  <a:cubicBezTo>
                    <a:pt x="436991" y="446579"/>
                    <a:pt x="428223" y="425146"/>
                    <a:pt x="440532" y="440532"/>
                  </a:cubicBezTo>
                  <a:cubicBezTo>
                    <a:pt x="442525" y="443024"/>
                    <a:pt x="445110" y="458908"/>
                    <a:pt x="445294" y="459582"/>
                  </a:cubicBezTo>
                  <a:cubicBezTo>
                    <a:pt x="446615" y="464425"/>
                    <a:pt x="448469" y="469107"/>
                    <a:pt x="450057" y="473869"/>
                  </a:cubicBezTo>
                  <a:cubicBezTo>
                    <a:pt x="456042" y="491822"/>
                    <a:pt x="447969" y="469696"/>
                    <a:pt x="457200" y="488157"/>
                  </a:cubicBezTo>
                  <a:cubicBezTo>
                    <a:pt x="458323" y="490402"/>
                    <a:pt x="459582" y="495300"/>
                    <a:pt x="459582" y="495300"/>
                  </a:cubicBezTo>
                  <a:lnTo>
                    <a:pt x="478632" y="495300"/>
                  </a:lnTo>
                  <a:lnTo>
                    <a:pt x="519113" y="561975"/>
                  </a:lnTo>
                  <a:lnTo>
                    <a:pt x="547688" y="571500"/>
                  </a:lnTo>
                  <a:lnTo>
                    <a:pt x="554832" y="573882"/>
                  </a:lnTo>
                  <a:lnTo>
                    <a:pt x="564357" y="588169"/>
                  </a:lnTo>
                  <a:cubicBezTo>
                    <a:pt x="569559" y="595972"/>
                    <a:pt x="569119" y="592451"/>
                    <a:pt x="569119" y="597694"/>
                  </a:cubicBezTo>
                  <a:lnTo>
                    <a:pt x="588169" y="597694"/>
                  </a:lnTo>
                  <a:lnTo>
                    <a:pt x="604838" y="638175"/>
                  </a:lnTo>
                  <a:cubicBezTo>
                    <a:pt x="610358" y="640015"/>
                    <a:pt x="630611" y="646300"/>
                    <a:pt x="638175" y="650082"/>
                  </a:cubicBezTo>
                  <a:cubicBezTo>
                    <a:pt x="656633" y="659311"/>
                    <a:pt x="634513" y="651242"/>
                    <a:pt x="652463" y="657225"/>
                  </a:cubicBezTo>
                  <a:cubicBezTo>
                    <a:pt x="654050" y="659606"/>
                    <a:pt x="655945" y="661809"/>
                    <a:pt x="657225" y="664369"/>
                  </a:cubicBezTo>
                  <a:cubicBezTo>
                    <a:pt x="658348" y="666614"/>
                    <a:pt x="658388" y="669319"/>
                    <a:pt x="659607" y="671513"/>
                  </a:cubicBezTo>
                  <a:cubicBezTo>
                    <a:pt x="662387" y="676516"/>
                    <a:pt x="665957" y="681038"/>
                    <a:pt x="669132" y="685800"/>
                  </a:cubicBezTo>
                  <a:cubicBezTo>
                    <a:pt x="670719" y="688181"/>
                    <a:pt x="672989" y="690229"/>
                    <a:pt x="673894" y="692944"/>
                  </a:cubicBezTo>
                  <a:cubicBezTo>
                    <a:pt x="678085" y="705518"/>
                    <a:pt x="674883" y="698000"/>
                    <a:pt x="685800" y="714375"/>
                  </a:cubicBezTo>
                  <a:cubicBezTo>
                    <a:pt x="687388" y="716756"/>
                    <a:pt x="687848" y="720614"/>
                    <a:pt x="690563" y="721519"/>
                  </a:cubicBezTo>
                  <a:lnTo>
                    <a:pt x="697707" y="723900"/>
                  </a:lnTo>
                  <a:cubicBezTo>
                    <a:pt x="701898" y="736474"/>
                    <a:pt x="698696" y="728956"/>
                    <a:pt x="709613" y="745332"/>
                  </a:cubicBezTo>
                  <a:lnTo>
                    <a:pt x="714375" y="752475"/>
                  </a:lnTo>
                  <a:cubicBezTo>
                    <a:pt x="719332" y="772298"/>
                    <a:pt x="712389" y="753607"/>
                    <a:pt x="723900" y="766763"/>
                  </a:cubicBezTo>
                  <a:cubicBezTo>
                    <a:pt x="743345" y="788986"/>
                    <a:pt x="724496" y="775097"/>
                    <a:pt x="740569" y="785813"/>
                  </a:cubicBezTo>
                  <a:cubicBezTo>
                    <a:pt x="742157" y="788194"/>
                    <a:pt x="743308" y="790933"/>
                    <a:pt x="745332" y="792957"/>
                  </a:cubicBezTo>
                  <a:cubicBezTo>
                    <a:pt x="747355" y="794980"/>
                    <a:pt x="750958" y="795292"/>
                    <a:pt x="752475" y="797719"/>
                  </a:cubicBezTo>
                  <a:cubicBezTo>
                    <a:pt x="766643" y="820388"/>
                    <a:pt x="748215" y="805993"/>
                    <a:pt x="764382" y="816769"/>
                  </a:cubicBezTo>
                  <a:cubicBezTo>
                    <a:pt x="770363" y="834716"/>
                    <a:pt x="762298" y="812603"/>
                    <a:pt x="771525" y="831057"/>
                  </a:cubicBezTo>
                  <a:cubicBezTo>
                    <a:pt x="772648" y="833302"/>
                    <a:pt x="772688" y="836006"/>
                    <a:pt x="773907" y="838200"/>
                  </a:cubicBezTo>
                  <a:cubicBezTo>
                    <a:pt x="776687" y="843204"/>
                    <a:pt x="780257" y="847725"/>
                    <a:pt x="783432" y="852488"/>
                  </a:cubicBezTo>
                  <a:cubicBezTo>
                    <a:pt x="785019" y="854869"/>
                    <a:pt x="786170" y="857608"/>
                    <a:pt x="788194" y="859632"/>
                  </a:cubicBezTo>
                  <a:cubicBezTo>
                    <a:pt x="790575" y="862013"/>
                    <a:pt x="793271" y="864117"/>
                    <a:pt x="795338" y="866775"/>
                  </a:cubicBezTo>
                  <a:cubicBezTo>
                    <a:pt x="798852" y="871293"/>
                    <a:pt x="804863" y="881063"/>
                    <a:pt x="804863" y="881063"/>
                  </a:cubicBezTo>
                  <a:cubicBezTo>
                    <a:pt x="811212" y="900114"/>
                    <a:pt x="801688" y="877888"/>
                    <a:pt x="814388" y="890588"/>
                  </a:cubicBezTo>
                  <a:cubicBezTo>
                    <a:pt x="816163" y="892363"/>
                    <a:pt x="815646" y="895487"/>
                    <a:pt x="816769" y="897732"/>
                  </a:cubicBezTo>
                  <a:cubicBezTo>
                    <a:pt x="820737" y="905667"/>
                    <a:pt x="821534" y="904876"/>
                    <a:pt x="828675" y="909638"/>
                  </a:cubicBezTo>
                  <a:cubicBezTo>
                    <a:pt x="829469" y="912019"/>
                    <a:pt x="829282" y="915007"/>
                    <a:pt x="831057" y="916782"/>
                  </a:cubicBezTo>
                  <a:cubicBezTo>
                    <a:pt x="835104" y="920829"/>
                    <a:pt x="845344" y="926307"/>
                    <a:pt x="845344" y="926307"/>
                  </a:cubicBezTo>
                  <a:cubicBezTo>
                    <a:pt x="850538" y="941890"/>
                    <a:pt x="843324" y="926597"/>
                    <a:pt x="854869" y="935832"/>
                  </a:cubicBezTo>
                  <a:cubicBezTo>
                    <a:pt x="857104" y="937620"/>
                    <a:pt x="858044" y="940594"/>
                    <a:pt x="859632" y="942975"/>
                  </a:cubicBezTo>
                  <a:cubicBezTo>
                    <a:pt x="862368" y="951184"/>
                    <a:pt x="860238" y="948344"/>
                    <a:pt x="864394" y="952500"/>
                  </a:cubicBezTo>
                  <a:lnTo>
                    <a:pt x="892969" y="952500"/>
                  </a:lnTo>
                  <a:lnTo>
                    <a:pt x="892969" y="985838"/>
                  </a:lnTo>
                  <a:lnTo>
                    <a:pt x="945357" y="1031082"/>
                  </a:lnTo>
                  <a:cubicBezTo>
                    <a:pt x="983461" y="1039549"/>
                    <a:pt x="950409" y="1032910"/>
                    <a:pt x="985838" y="1038225"/>
                  </a:cubicBezTo>
                  <a:cubicBezTo>
                    <a:pt x="995388" y="1039657"/>
                    <a:pt x="1014413" y="1042988"/>
                    <a:pt x="1014413" y="1042988"/>
                  </a:cubicBezTo>
                  <a:cubicBezTo>
                    <a:pt x="1016794" y="1044575"/>
                    <a:pt x="1019358" y="1045918"/>
                    <a:pt x="1021557" y="1047750"/>
                  </a:cubicBezTo>
                  <a:cubicBezTo>
                    <a:pt x="1039899" y="1063035"/>
                    <a:pt x="1018100" y="1047827"/>
                    <a:pt x="1035844" y="1059657"/>
                  </a:cubicBezTo>
                  <a:cubicBezTo>
                    <a:pt x="1042193" y="1078703"/>
                    <a:pt x="1032670" y="1056483"/>
                    <a:pt x="1045369" y="1069182"/>
                  </a:cubicBezTo>
                  <a:cubicBezTo>
                    <a:pt x="1073151" y="1096964"/>
                    <a:pt x="1041796" y="1074737"/>
                    <a:pt x="1062038" y="1088232"/>
                  </a:cubicBezTo>
                  <a:cubicBezTo>
                    <a:pt x="1068387" y="1107278"/>
                    <a:pt x="1058864" y="1085058"/>
                    <a:pt x="1071563" y="1097757"/>
                  </a:cubicBezTo>
                  <a:cubicBezTo>
                    <a:pt x="1075610" y="1101804"/>
                    <a:pt x="1075658" y="1110234"/>
                    <a:pt x="1081088" y="1112044"/>
                  </a:cubicBezTo>
                  <a:cubicBezTo>
                    <a:pt x="1089916" y="1114986"/>
                    <a:pt x="1087110" y="1112180"/>
                    <a:pt x="1090613" y="1119188"/>
                  </a:cubicBezTo>
                  <a:lnTo>
                    <a:pt x="1121569" y="1119188"/>
                  </a:lnTo>
                  <a:lnTo>
                    <a:pt x="1157288" y="1159669"/>
                  </a:lnTo>
                  <a:cubicBezTo>
                    <a:pt x="1162050" y="1165225"/>
                    <a:pt x="1167004" y="1170624"/>
                    <a:pt x="1171575" y="1176338"/>
                  </a:cubicBezTo>
                  <a:cubicBezTo>
                    <a:pt x="1173363" y="1178573"/>
                    <a:pt x="1174314" y="1181458"/>
                    <a:pt x="1176338" y="1183482"/>
                  </a:cubicBezTo>
                  <a:cubicBezTo>
                    <a:pt x="1178362" y="1185506"/>
                    <a:pt x="1181101" y="1186657"/>
                    <a:pt x="1183482" y="1188244"/>
                  </a:cubicBezTo>
                  <a:cubicBezTo>
                    <a:pt x="1186775" y="1193184"/>
                    <a:pt x="1188919" y="1198386"/>
                    <a:pt x="1195388" y="1200150"/>
                  </a:cubicBezTo>
                  <a:cubicBezTo>
                    <a:pt x="1201562" y="1201834"/>
                    <a:pt x="1208113" y="1201559"/>
                    <a:pt x="1214438" y="1202532"/>
                  </a:cubicBezTo>
                  <a:cubicBezTo>
                    <a:pt x="1218438" y="1203147"/>
                    <a:pt x="1222418" y="1203931"/>
                    <a:pt x="1226344" y="1204913"/>
                  </a:cubicBezTo>
                  <a:cubicBezTo>
                    <a:pt x="1235283" y="1207147"/>
                    <a:pt x="1233467" y="1207966"/>
                    <a:pt x="1243013" y="1212057"/>
                  </a:cubicBezTo>
                  <a:cubicBezTo>
                    <a:pt x="1246217" y="1213430"/>
                    <a:pt x="1256907" y="1216493"/>
                    <a:pt x="1259682" y="1216819"/>
                  </a:cubicBezTo>
                  <a:cubicBezTo>
                    <a:pt x="1269960" y="1218028"/>
                    <a:pt x="1280319" y="1218406"/>
                    <a:pt x="1290638" y="1219200"/>
                  </a:cubicBezTo>
                  <a:cubicBezTo>
                    <a:pt x="1308596" y="1225188"/>
                    <a:pt x="1287157" y="1216415"/>
                    <a:pt x="1302544" y="1228725"/>
                  </a:cubicBezTo>
                  <a:cubicBezTo>
                    <a:pt x="1308366" y="1233383"/>
                    <a:pt x="1312202" y="1228152"/>
                    <a:pt x="1316832" y="1235869"/>
                  </a:cubicBezTo>
                  <a:cubicBezTo>
                    <a:pt x="1318057" y="1237911"/>
                    <a:pt x="1316832" y="1240632"/>
                    <a:pt x="1316832" y="1243013"/>
                  </a:cubicBezTo>
                  <a:lnTo>
                    <a:pt x="1383507" y="1243013"/>
                  </a:lnTo>
                  <a:lnTo>
                    <a:pt x="1383507" y="1281113"/>
                  </a:lnTo>
                  <a:lnTo>
                    <a:pt x="1419225" y="1281113"/>
                  </a:lnTo>
                  <a:lnTo>
                    <a:pt x="1419225" y="1302544"/>
                  </a:lnTo>
                  <a:lnTo>
                    <a:pt x="1500188" y="1302544"/>
                  </a:lnTo>
                  <a:lnTo>
                    <a:pt x="1514475" y="1314450"/>
                  </a:lnTo>
                  <a:lnTo>
                    <a:pt x="1571625" y="1314450"/>
                  </a:lnTo>
                  <a:lnTo>
                    <a:pt x="1616869" y="1359694"/>
                  </a:lnTo>
                  <a:lnTo>
                    <a:pt x="1693069" y="1390650"/>
                  </a:lnTo>
                  <a:lnTo>
                    <a:pt x="1693069" y="1419225"/>
                  </a:lnTo>
                  <a:lnTo>
                    <a:pt x="1754982" y="1433513"/>
                  </a:lnTo>
                  <a:lnTo>
                    <a:pt x="1795463" y="1452563"/>
                  </a:lnTo>
                  <a:lnTo>
                    <a:pt x="1835944" y="1512094"/>
                  </a:lnTo>
                  <a:lnTo>
                    <a:pt x="1835944" y="1528763"/>
                  </a:lnTo>
                  <a:lnTo>
                    <a:pt x="1878807" y="1528763"/>
                  </a:lnTo>
                  <a:lnTo>
                    <a:pt x="1916907" y="1559719"/>
                  </a:lnTo>
                  <a:lnTo>
                    <a:pt x="1969294" y="1559719"/>
                  </a:lnTo>
                  <a:lnTo>
                    <a:pt x="2012157" y="1583532"/>
                  </a:lnTo>
                  <a:lnTo>
                    <a:pt x="2040732" y="1583532"/>
                  </a:lnTo>
                  <a:lnTo>
                    <a:pt x="2040732" y="1609725"/>
                  </a:lnTo>
                  <a:lnTo>
                    <a:pt x="2069307" y="1616869"/>
                  </a:lnTo>
                  <a:lnTo>
                    <a:pt x="2102644" y="1616869"/>
                  </a:lnTo>
                  <a:lnTo>
                    <a:pt x="2155032" y="1659732"/>
                  </a:lnTo>
                  <a:lnTo>
                    <a:pt x="2224088" y="1659732"/>
                  </a:lnTo>
                  <a:lnTo>
                    <a:pt x="2305050" y="1719263"/>
                  </a:lnTo>
                  <a:lnTo>
                    <a:pt x="2397919" y="1719263"/>
                  </a:lnTo>
                  <a:lnTo>
                    <a:pt x="2416969" y="1733550"/>
                  </a:lnTo>
                  <a:lnTo>
                    <a:pt x="2486025" y="1733550"/>
                  </a:lnTo>
                  <a:lnTo>
                    <a:pt x="2586038" y="1774032"/>
                  </a:lnTo>
                  <a:lnTo>
                    <a:pt x="2790825" y="1774032"/>
                  </a:lnTo>
                  <a:lnTo>
                    <a:pt x="2790825" y="1797844"/>
                  </a:lnTo>
                  <a:lnTo>
                    <a:pt x="2878932" y="1797844"/>
                  </a:lnTo>
                  <a:lnTo>
                    <a:pt x="2890838" y="1809750"/>
                  </a:lnTo>
                  <a:lnTo>
                    <a:pt x="3005138" y="1809750"/>
                  </a:lnTo>
                  <a:lnTo>
                    <a:pt x="3067050" y="1850232"/>
                  </a:lnTo>
                  <a:lnTo>
                    <a:pt x="3164682" y="1850232"/>
                  </a:lnTo>
                  <a:lnTo>
                    <a:pt x="3164682" y="1890713"/>
                  </a:lnTo>
                  <a:lnTo>
                    <a:pt x="3302794" y="1890713"/>
                  </a:lnTo>
                  <a:lnTo>
                    <a:pt x="3302794" y="1914525"/>
                  </a:lnTo>
                  <a:lnTo>
                    <a:pt x="3790950" y="1914525"/>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aphicFrame>
        <p:nvGraphicFramePr>
          <p:cNvPr id="36" name="Tableau 36">
            <a:extLst>
              <a:ext uri="{FF2B5EF4-FFF2-40B4-BE49-F238E27FC236}">
                <a16:creationId xmlns:a16="http://schemas.microsoft.com/office/drawing/2014/main" id="{76A7356B-09F5-44C6-8E73-3B1D2B36A954}"/>
              </a:ext>
            </a:extLst>
          </p:cNvPr>
          <p:cNvGraphicFramePr>
            <a:graphicFrameLocks noGrp="1"/>
          </p:cNvGraphicFramePr>
          <p:nvPr>
            <p:extLst>
              <p:ext uri="{D42A27DB-BD31-4B8C-83A1-F6EECF244321}">
                <p14:modId xmlns:p14="http://schemas.microsoft.com/office/powerpoint/2010/main" val="2145947166"/>
              </p:ext>
            </p:extLst>
          </p:nvPr>
        </p:nvGraphicFramePr>
        <p:xfrm>
          <a:off x="1263192" y="4017645"/>
          <a:ext cx="6096000" cy="881529"/>
        </p:xfrm>
        <a:graphic>
          <a:graphicData uri="http://schemas.openxmlformats.org/drawingml/2006/table">
            <a:tbl>
              <a:tblPr firstRow="1" bandRow="1">
                <a:tableStyleId>{7DF18680-E054-41AD-8BC1-D1AEF772440D}</a:tableStyleId>
              </a:tblPr>
              <a:tblGrid>
                <a:gridCol w="3065929">
                  <a:extLst>
                    <a:ext uri="{9D8B030D-6E8A-4147-A177-3AD203B41FA5}">
                      <a16:colId xmlns:a16="http://schemas.microsoft.com/office/drawing/2014/main" val="922574023"/>
                    </a:ext>
                  </a:extLst>
                </a:gridCol>
                <a:gridCol w="1733177">
                  <a:extLst>
                    <a:ext uri="{9D8B030D-6E8A-4147-A177-3AD203B41FA5}">
                      <a16:colId xmlns:a16="http://schemas.microsoft.com/office/drawing/2014/main" val="1639454108"/>
                    </a:ext>
                  </a:extLst>
                </a:gridCol>
                <a:gridCol w="1296894">
                  <a:extLst>
                    <a:ext uri="{9D8B030D-6E8A-4147-A177-3AD203B41FA5}">
                      <a16:colId xmlns:a16="http://schemas.microsoft.com/office/drawing/2014/main" val="3416224471"/>
                    </a:ext>
                  </a:extLst>
                </a:gridCol>
              </a:tblGrid>
              <a:tr h="251627">
                <a:tc>
                  <a:txBody>
                    <a:bodyPr/>
                    <a:lstStyle/>
                    <a:p>
                      <a:pPr algn="ctr"/>
                      <a:endParaRPr lang="fr-FR" sz="1000">
                        <a:latin typeface="Arial" panose="020B0604020202020204" pitchFamily="34" charset="0"/>
                        <a:cs typeface="Arial" panose="020B0604020202020204" pitchFamily="34" charset="0"/>
                      </a:endParaRPr>
                    </a:p>
                  </a:txBody>
                  <a:tcPr marL="36000" marR="36000" marT="0" marB="0" anchor="ctr"/>
                </a:tc>
                <a:tc>
                  <a:txBody>
                    <a:bodyPr/>
                    <a:lstStyle/>
                    <a:p>
                      <a:pPr algn="ctr"/>
                      <a:r>
                        <a:rPr lang="fr-FR" sz="1000" dirty="0">
                          <a:latin typeface="Arial" panose="020B0604020202020204" pitchFamily="34" charset="0"/>
                          <a:cs typeface="Arial" panose="020B0604020202020204" pitchFamily="34" charset="0"/>
                        </a:rPr>
                        <a:t>Sous groupe Child-</a:t>
                      </a:r>
                      <a:r>
                        <a:rPr lang="fr-FR" sz="1000" dirty="0" err="1">
                          <a:latin typeface="Arial" panose="020B0604020202020204" pitchFamily="34" charset="0"/>
                          <a:cs typeface="Arial" panose="020B0604020202020204" pitchFamily="34" charset="0"/>
                        </a:rPr>
                        <a:t>pugh</a:t>
                      </a:r>
                      <a:r>
                        <a:rPr lang="fr-FR" sz="1000" dirty="0">
                          <a:latin typeface="Arial" panose="020B0604020202020204" pitchFamily="34" charset="0"/>
                          <a:cs typeface="Arial" panose="020B0604020202020204" pitchFamily="34" charset="0"/>
                        </a:rPr>
                        <a:t> B </a:t>
                      </a:r>
                      <a:r>
                        <a:rPr lang="fr-FR" sz="1000" b="0" dirty="0">
                          <a:latin typeface="Arial" panose="020B0604020202020204" pitchFamily="34" charset="0"/>
                          <a:cs typeface="Arial" panose="020B0604020202020204" pitchFamily="34" charset="0"/>
                        </a:rPr>
                        <a:t>(n=51)</a:t>
                      </a:r>
                    </a:p>
                  </a:txBody>
                  <a:tcPr marL="36000" marR="36000" marT="0" marB="0" anchor="ctr"/>
                </a:tc>
                <a:tc>
                  <a:txBody>
                    <a:bodyPr/>
                    <a:lstStyle/>
                    <a:p>
                      <a:pPr algn="ctr"/>
                      <a:r>
                        <a:rPr lang="fr-FR" sz="1000" dirty="0">
                          <a:latin typeface="Arial" panose="020B0604020202020204" pitchFamily="34" charset="0"/>
                          <a:cs typeface="Arial" panose="020B0604020202020204" pitchFamily="34" charset="0"/>
                        </a:rPr>
                        <a:t>Tous</a:t>
                      </a:r>
                    </a:p>
                    <a:p>
                      <a:pPr algn="ctr"/>
                      <a:r>
                        <a:rPr lang="fr-FR" sz="1000" b="0" dirty="0">
                          <a:latin typeface="Arial" panose="020B0604020202020204" pitchFamily="34" charset="0"/>
                          <a:cs typeface="Arial" panose="020B0604020202020204" pitchFamily="34" charset="0"/>
                        </a:rPr>
                        <a:t>(n=457)</a:t>
                      </a:r>
                    </a:p>
                  </a:txBody>
                  <a:tcPr marL="36000" marR="36000" marT="0" marB="0" anchor="ctr"/>
                </a:tc>
                <a:extLst>
                  <a:ext uri="{0D108BD9-81ED-4DB2-BD59-A6C34878D82A}">
                    <a16:rowId xmlns:a16="http://schemas.microsoft.com/office/drawing/2014/main" val="1583400402"/>
                  </a:ext>
                </a:extLst>
              </a:tr>
              <a:tr h="192243">
                <a:tc>
                  <a:txBody>
                    <a:bodyPr/>
                    <a:lstStyle/>
                    <a:p>
                      <a:pPr algn="ctr"/>
                      <a:r>
                        <a:rPr lang="fr-FR" sz="1000" b="1" dirty="0">
                          <a:latin typeface="Arial" panose="020B0604020202020204" pitchFamily="34" charset="0"/>
                          <a:cs typeface="Arial" panose="020B0604020202020204" pitchFamily="34" charset="0"/>
                        </a:rPr>
                        <a:t>Durée médiane d’exposition</a:t>
                      </a:r>
                      <a:r>
                        <a:rPr lang="fr-FR" sz="1000" b="1" baseline="0" dirty="0">
                          <a:latin typeface="Arial" panose="020B0604020202020204" pitchFamily="34" charset="0"/>
                          <a:cs typeface="Arial" panose="020B0604020202020204" pitchFamily="34" charset="0"/>
                        </a:rPr>
                        <a:t> </a:t>
                      </a:r>
                      <a:r>
                        <a:rPr lang="fr-FR" sz="1000" dirty="0">
                          <a:latin typeface="Arial" panose="020B0604020202020204" pitchFamily="34" charset="0"/>
                          <a:cs typeface="Arial" panose="020B0604020202020204" pitchFamily="34" charset="0"/>
                        </a:rPr>
                        <a:t>(range), mois</a:t>
                      </a:r>
                    </a:p>
                  </a:txBody>
                  <a:tcPr marL="36000" marR="36000" marT="0" marB="0" anchor="ctr"/>
                </a:tc>
                <a:tc>
                  <a:txBody>
                    <a:bodyPr/>
                    <a:lstStyle/>
                    <a:p>
                      <a:pPr algn="ctr"/>
                      <a:r>
                        <a:rPr lang="fr-FR" sz="1000" dirty="0">
                          <a:latin typeface="Arial" panose="020B0604020202020204" pitchFamily="34" charset="0"/>
                          <a:cs typeface="Arial" panose="020B0604020202020204" pitchFamily="34" charset="0"/>
                        </a:rPr>
                        <a:t>3,7 (1,4-12,9)</a:t>
                      </a:r>
                    </a:p>
                  </a:txBody>
                  <a:tcPr marL="36000" marR="36000" marT="0" marB="0" anchor="ctr"/>
                </a:tc>
                <a:tc>
                  <a:txBody>
                    <a:bodyPr/>
                    <a:lstStyle/>
                    <a:p>
                      <a:pPr algn="ctr"/>
                      <a:r>
                        <a:rPr lang="fr-FR" sz="1000" dirty="0">
                          <a:latin typeface="Arial" panose="020B0604020202020204" pitchFamily="34" charset="0"/>
                          <a:cs typeface="Arial" panose="020B0604020202020204" pitchFamily="34" charset="0"/>
                        </a:rPr>
                        <a:t>3,8 (0,1-37,3)</a:t>
                      </a:r>
                    </a:p>
                  </a:txBody>
                  <a:tcPr marL="36000" marR="36000" marT="0" marB="0" anchor="ctr"/>
                </a:tc>
                <a:extLst>
                  <a:ext uri="{0D108BD9-81ED-4DB2-BD59-A6C34878D82A}">
                    <a16:rowId xmlns:a16="http://schemas.microsoft.com/office/drawing/2014/main" val="2278170103"/>
                  </a:ext>
                </a:extLst>
              </a:tr>
              <a:tr h="192243">
                <a:tc>
                  <a:txBody>
                    <a:bodyPr/>
                    <a:lstStyle/>
                    <a:p>
                      <a:pPr algn="ctr"/>
                      <a:r>
                        <a:rPr lang="fr-FR" sz="1000" b="1" dirty="0">
                          <a:latin typeface="Arial" panose="020B0604020202020204" pitchFamily="34" charset="0"/>
                          <a:cs typeface="Arial" panose="020B0604020202020204" pitchFamily="34" charset="0"/>
                        </a:rPr>
                        <a:t>Médiane de la dose moyenne quotidienne</a:t>
                      </a:r>
                      <a:r>
                        <a:rPr lang="fr-FR" sz="1000" dirty="0">
                          <a:latin typeface="Arial" panose="020B0604020202020204" pitchFamily="34" charset="0"/>
                          <a:cs typeface="Arial" panose="020B0604020202020204" pitchFamily="34" charset="0"/>
                        </a:rPr>
                        <a:t>, mg</a:t>
                      </a:r>
                    </a:p>
                  </a:txBody>
                  <a:tcPr marL="36000" marR="36000" marT="0" marB="0" anchor="ctr"/>
                </a:tc>
                <a:tc>
                  <a:txBody>
                    <a:bodyPr/>
                    <a:lstStyle/>
                    <a:p>
                      <a:pPr algn="ctr"/>
                      <a:r>
                        <a:rPr lang="fr-FR" sz="1000" dirty="0">
                          <a:latin typeface="Arial" panose="020B0604020202020204" pitchFamily="34" charset="0"/>
                          <a:cs typeface="Arial" panose="020B0604020202020204" pitchFamily="34" charset="0"/>
                        </a:rPr>
                        <a:t>36,9</a:t>
                      </a:r>
                    </a:p>
                  </a:txBody>
                  <a:tcPr marL="36000" marR="36000" marT="0" marB="0" anchor="ctr"/>
                </a:tc>
                <a:tc>
                  <a:txBody>
                    <a:bodyPr/>
                    <a:lstStyle/>
                    <a:p>
                      <a:pPr algn="ctr"/>
                      <a:r>
                        <a:rPr lang="fr-FR" sz="1000" dirty="0">
                          <a:latin typeface="Arial" panose="020B0604020202020204" pitchFamily="34" charset="0"/>
                          <a:cs typeface="Arial" panose="020B0604020202020204" pitchFamily="34" charset="0"/>
                        </a:rPr>
                        <a:t>35,8</a:t>
                      </a:r>
                    </a:p>
                  </a:txBody>
                  <a:tcPr marL="36000" marR="36000" marT="0" marB="0" anchor="ctr"/>
                </a:tc>
                <a:extLst>
                  <a:ext uri="{0D108BD9-81ED-4DB2-BD59-A6C34878D82A}">
                    <a16:rowId xmlns:a16="http://schemas.microsoft.com/office/drawing/2014/main" val="763439551"/>
                  </a:ext>
                </a:extLst>
              </a:tr>
              <a:tr h="192243">
                <a:tc>
                  <a:txBody>
                    <a:bodyPr/>
                    <a:lstStyle/>
                    <a:p>
                      <a:pPr algn="ctr"/>
                      <a:r>
                        <a:rPr lang="fr-FR" sz="1000" b="1" dirty="0">
                          <a:latin typeface="Arial" panose="020B0604020202020204" pitchFamily="34" charset="0"/>
                          <a:cs typeface="Arial" panose="020B0604020202020204" pitchFamily="34" charset="0"/>
                        </a:rPr>
                        <a:t>Réduction de dose</a:t>
                      </a:r>
                      <a:r>
                        <a:rPr lang="fr-FR" sz="1000" dirty="0">
                          <a:latin typeface="Arial" panose="020B0604020202020204" pitchFamily="34" charset="0"/>
                          <a:cs typeface="Arial" panose="020B0604020202020204" pitchFamily="34" charset="0"/>
                        </a:rPr>
                        <a:t>, %</a:t>
                      </a:r>
                    </a:p>
                  </a:txBody>
                  <a:tcPr marL="36000" marR="36000" marT="0" marB="0" anchor="ctr"/>
                </a:tc>
                <a:tc>
                  <a:txBody>
                    <a:bodyPr/>
                    <a:lstStyle/>
                    <a:p>
                      <a:pPr algn="ctr"/>
                      <a:r>
                        <a:rPr lang="fr-FR" sz="1000" dirty="0">
                          <a:latin typeface="Arial" panose="020B0604020202020204" pitchFamily="34" charset="0"/>
                          <a:cs typeface="Arial" panose="020B0604020202020204" pitchFamily="34" charset="0"/>
                        </a:rPr>
                        <a:t>61</a:t>
                      </a:r>
                    </a:p>
                  </a:txBody>
                  <a:tcPr marL="36000" marR="36000" marT="0" marB="0" anchor="ctr"/>
                </a:tc>
                <a:tc>
                  <a:txBody>
                    <a:bodyPr/>
                    <a:lstStyle/>
                    <a:p>
                      <a:pPr algn="ctr"/>
                      <a:r>
                        <a:rPr lang="fr-FR" sz="1000" dirty="0">
                          <a:latin typeface="Arial" panose="020B0604020202020204" pitchFamily="34" charset="0"/>
                          <a:cs typeface="Arial" panose="020B0604020202020204" pitchFamily="34" charset="0"/>
                        </a:rPr>
                        <a:t>62</a:t>
                      </a:r>
                    </a:p>
                  </a:txBody>
                  <a:tcPr marL="36000" marR="36000" marT="0" marB="0" anchor="ctr"/>
                </a:tc>
                <a:extLst>
                  <a:ext uri="{0D108BD9-81ED-4DB2-BD59-A6C34878D82A}">
                    <a16:rowId xmlns:a16="http://schemas.microsoft.com/office/drawing/2014/main" val="3802699886"/>
                  </a:ext>
                </a:extLst>
              </a:tr>
            </a:tbl>
          </a:graphicData>
        </a:graphic>
      </p:graphicFrame>
    </p:spTree>
    <p:extLst>
      <p:ext uri="{BB962C8B-B14F-4D97-AF65-F5344CB8AC3E}">
        <p14:creationId xmlns:p14="http://schemas.microsoft.com/office/powerpoint/2010/main" val="35140136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90500" y="0"/>
            <a:ext cx="7776341" cy="622300"/>
          </a:xfrm>
        </p:spPr>
        <p:txBody>
          <a:bodyPr>
            <a:normAutofit/>
          </a:bodyPr>
          <a:lstStyle/>
          <a:p>
            <a:r>
              <a:rPr lang="fr-FR" sz="2000" dirty="0"/>
              <a:t>Multiplication des molécules validées en phase 3 dans le CHC!</a:t>
            </a:r>
          </a:p>
        </p:txBody>
      </p:sp>
      <p:graphicFrame>
        <p:nvGraphicFramePr>
          <p:cNvPr id="4" name="Espace réservé du contenu 3"/>
          <p:cNvGraphicFramePr>
            <a:graphicFrameLocks noGrp="1"/>
          </p:cNvGraphicFramePr>
          <p:nvPr>
            <p:ph sz="half" idx="1"/>
          </p:nvPr>
        </p:nvGraphicFramePr>
        <p:xfrm>
          <a:off x="190500" y="870655"/>
          <a:ext cx="8858865" cy="3809538"/>
        </p:xfrm>
        <a:graphic>
          <a:graphicData uri="http://schemas.openxmlformats.org/drawingml/2006/table">
            <a:tbl>
              <a:tblPr firstRow="1" bandRow="1">
                <a:tableStyleId>{7DF18680-E054-41AD-8BC1-D1AEF772440D}</a:tableStyleId>
              </a:tblPr>
              <a:tblGrid>
                <a:gridCol w="1097526">
                  <a:extLst>
                    <a:ext uri="{9D8B030D-6E8A-4147-A177-3AD203B41FA5}">
                      <a16:colId xmlns:a16="http://schemas.microsoft.com/office/drawing/2014/main" val="3101365881"/>
                    </a:ext>
                  </a:extLst>
                </a:gridCol>
                <a:gridCol w="927920">
                  <a:extLst>
                    <a:ext uri="{9D8B030D-6E8A-4147-A177-3AD203B41FA5}">
                      <a16:colId xmlns:a16="http://schemas.microsoft.com/office/drawing/2014/main" val="1726155888"/>
                    </a:ext>
                  </a:extLst>
                </a:gridCol>
                <a:gridCol w="796413">
                  <a:extLst>
                    <a:ext uri="{9D8B030D-6E8A-4147-A177-3AD203B41FA5}">
                      <a16:colId xmlns:a16="http://schemas.microsoft.com/office/drawing/2014/main" val="2434809908"/>
                    </a:ext>
                  </a:extLst>
                </a:gridCol>
                <a:gridCol w="1296648">
                  <a:extLst>
                    <a:ext uri="{9D8B030D-6E8A-4147-A177-3AD203B41FA5}">
                      <a16:colId xmlns:a16="http://schemas.microsoft.com/office/drawing/2014/main" val="3643138286"/>
                    </a:ext>
                  </a:extLst>
                </a:gridCol>
                <a:gridCol w="1284485">
                  <a:extLst>
                    <a:ext uri="{9D8B030D-6E8A-4147-A177-3AD203B41FA5}">
                      <a16:colId xmlns:a16="http://schemas.microsoft.com/office/drawing/2014/main" val="2643778048"/>
                    </a:ext>
                  </a:extLst>
                </a:gridCol>
                <a:gridCol w="1050014">
                  <a:extLst>
                    <a:ext uri="{9D8B030D-6E8A-4147-A177-3AD203B41FA5}">
                      <a16:colId xmlns:a16="http://schemas.microsoft.com/office/drawing/2014/main" val="579757602"/>
                    </a:ext>
                  </a:extLst>
                </a:gridCol>
                <a:gridCol w="1555801">
                  <a:extLst>
                    <a:ext uri="{9D8B030D-6E8A-4147-A177-3AD203B41FA5}">
                      <a16:colId xmlns:a16="http://schemas.microsoft.com/office/drawing/2014/main" val="1198700060"/>
                    </a:ext>
                  </a:extLst>
                </a:gridCol>
                <a:gridCol w="850058">
                  <a:extLst>
                    <a:ext uri="{9D8B030D-6E8A-4147-A177-3AD203B41FA5}">
                      <a16:colId xmlns:a16="http://schemas.microsoft.com/office/drawing/2014/main" val="1251916457"/>
                    </a:ext>
                  </a:extLst>
                </a:gridCol>
              </a:tblGrid>
              <a:tr h="423282">
                <a:tc>
                  <a:txBody>
                    <a:bodyPr/>
                    <a:lstStyle/>
                    <a:p>
                      <a:pPr algn="ctr"/>
                      <a:r>
                        <a:rPr lang="fr-FR" sz="1050" b="1" dirty="0">
                          <a:latin typeface="Arial" panose="020B0604020202020204" pitchFamily="34" charset="0"/>
                          <a:cs typeface="Arial" panose="020B0604020202020204" pitchFamily="34" charset="0"/>
                        </a:rPr>
                        <a:t>Molécule</a:t>
                      </a:r>
                      <a:endParaRPr lang="fr-FR" sz="1050" b="1" i="0" dirty="0">
                        <a:latin typeface="Arial" panose="020B0604020202020204" pitchFamily="34" charset="0"/>
                        <a:cs typeface="Arial" panose="020B0604020202020204" pitchFamily="34" charset="0"/>
                      </a:endParaRPr>
                    </a:p>
                  </a:txBody>
                  <a:tcPr marL="36000" marR="36000" marT="36000" marB="36000" anchor="ctr"/>
                </a:tc>
                <a:tc>
                  <a:txBody>
                    <a:bodyPr/>
                    <a:lstStyle/>
                    <a:p>
                      <a:pPr algn="ctr"/>
                      <a:r>
                        <a:rPr lang="fr-FR" sz="1050" b="1" dirty="0">
                          <a:latin typeface="Arial" panose="020B0604020202020204" pitchFamily="34" charset="0"/>
                          <a:cs typeface="Arial" panose="020B0604020202020204" pitchFamily="34" charset="0"/>
                        </a:rPr>
                        <a:t>Population</a:t>
                      </a:r>
                      <a:endParaRPr lang="fr-FR" sz="1050" b="1" i="0" dirty="0">
                        <a:latin typeface="Arial" panose="020B0604020202020204" pitchFamily="34" charset="0"/>
                        <a:cs typeface="Arial" panose="020B0604020202020204" pitchFamily="34" charset="0"/>
                      </a:endParaRPr>
                    </a:p>
                  </a:txBody>
                  <a:tcPr marL="36000" marR="36000" marT="36000" marB="36000" anchor="ctr"/>
                </a:tc>
                <a:tc>
                  <a:txBody>
                    <a:bodyPr/>
                    <a:lstStyle/>
                    <a:p>
                      <a:pPr algn="ctr"/>
                      <a:r>
                        <a:rPr lang="fr-FR" sz="1050" b="1" dirty="0">
                          <a:latin typeface="Arial" panose="020B0604020202020204" pitchFamily="34" charset="0"/>
                          <a:cs typeface="Arial" panose="020B0604020202020204" pitchFamily="34" charset="0"/>
                        </a:rPr>
                        <a:t>Contrôle</a:t>
                      </a:r>
                      <a:endParaRPr lang="fr-FR" sz="1050" b="1" i="0" dirty="0">
                        <a:latin typeface="Arial" panose="020B0604020202020204" pitchFamily="34" charset="0"/>
                        <a:cs typeface="Arial" panose="020B0604020202020204" pitchFamily="34" charset="0"/>
                      </a:endParaRPr>
                    </a:p>
                  </a:txBody>
                  <a:tcPr marL="36000" marR="36000" marT="36000" marB="36000" anchor="ctr"/>
                </a:tc>
                <a:tc>
                  <a:txBody>
                    <a:bodyPr/>
                    <a:lstStyle/>
                    <a:p>
                      <a:pPr algn="ctr"/>
                      <a:r>
                        <a:rPr lang="fr-FR" sz="1050" b="1" dirty="0">
                          <a:latin typeface="Arial" panose="020B0604020202020204" pitchFamily="34" charset="0"/>
                          <a:cs typeface="Arial" panose="020B0604020202020204" pitchFamily="34" charset="0"/>
                        </a:rPr>
                        <a:t>HR SG</a:t>
                      </a:r>
                      <a:endParaRPr lang="fr-FR" sz="1050" b="1" i="0" dirty="0">
                        <a:latin typeface="Arial" panose="020B0604020202020204" pitchFamily="34" charset="0"/>
                        <a:cs typeface="Arial" panose="020B0604020202020204" pitchFamily="34" charset="0"/>
                      </a:endParaRPr>
                    </a:p>
                  </a:txBody>
                  <a:tcPr marL="36000" marR="36000" marT="36000" marB="36000" anchor="ctr"/>
                </a:tc>
                <a:tc>
                  <a:txBody>
                    <a:bodyPr/>
                    <a:lstStyle/>
                    <a:p>
                      <a:pPr algn="ctr"/>
                      <a:r>
                        <a:rPr lang="fr-FR" sz="1050" b="1" dirty="0">
                          <a:latin typeface="Arial" panose="020B0604020202020204" pitchFamily="34" charset="0"/>
                          <a:cs typeface="Arial" panose="020B0604020202020204" pitchFamily="34" charset="0"/>
                        </a:rPr>
                        <a:t>Médianes SG</a:t>
                      </a:r>
                      <a:endParaRPr lang="fr-FR" sz="1050" b="1" i="0" dirty="0">
                        <a:latin typeface="Arial" panose="020B0604020202020204" pitchFamily="34" charset="0"/>
                        <a:cs typeface="Arial" panose="020B0604020202020204" pitchFamily="34" charset="0"/>
                      </a:endParaRPr>
                    </a:p>
                  </a:txBody>
                  <a:tcPr marL="36000" marR="36000" marT="36000" marB="36000" anchor="ctr"/>
                </a:tc>
                <a:tc>
                  <a:txBody>
                    <a:bodyPr/>
                    <a:lstStyle/>
                    <a:p>
                      <a:pPr algn="ctr"/>
                      <a:r>
                        <a:rPr lang="fr-FR" sz="1050" b="1" dirty="0">
                          <a:latin typeface="Arial" panose="020B0604020202020204" pitchFamily="34" charset="0"/>
                          <a:cs typeface="Arial" panose="020B0604020202020204" pitchFamily="34" charset="0"/>
                        </a:rPr>
                        <a:t>Taux réponse</a:t>
                      </a:r>
                      <a:endParaRPr lang="fr-FR" sz="1050" b="1" i="0" dirty="0">
                        <a:latin typeface="Arial" panose="020B0604020202020204" pitchFamily="34" charset="0"/>
                        <a:cs typeface="Arial" panose="020B0604020202020204" pitchFamily="34" charset="0"/>
                      </a:endParaRPr>
                    </a:p>
                  </a:txBody>
                  <a:tcPr marL="36000" marR="36000" marT="36000" marB="36000" anchor="ctr"/>
                </a:tc>
                <a:tc>
                  <a:txBody>
                    <a:bodyPr/>
                    <a:lstStyle/>
                    <a:p>
                      <a:pPr algn="ctr"/>
                      <a:r>
                        <a:rPr lang="fr-FR" sz="1050" b="1" dirty="0">
                          <a:latin typeface="Arial" panose="020B0604020202020204" pitchFamily="34" charset="0"/>
                          <a:cs typeface="Arial" panose="020B0604020202020204" pitchFamily="34" charset="0"/>
                        </a:rPr>
                        <a:t>Toxicités</a:t>
                      </a:r>
                      <a:endParaRPr lang="fr-FR" sz="1050" b="1" i="0" dirty="0">
                        <a:latin typeface="Arial" panose="020B0604020202020204" pitchFamily="34" charset="0"/>
                        <a:cs typeface="Arial" panose="020B0604020202020204" pitchFamily="34" charset="0"/>
                      </a:endParaRPr>
                    </a:p>
                  </a:txBody>
                  <a:tcPr marL="36000" marR="36000" marT="36000" marB="36000" anchor="ctr"/>
                </a:tc>
                <a:tc>
                  <a:txBody>
                    <a:bodyPr/>
                    <a:lstStyle/>
                    <a:p>
                      <a:pPr algn="ctr"/>
                      <a:r>
                        <a:rPr lang="fr-FR" sz="1050" b="1" dirty="0">
                          <a:latin typeface="Arial" panose="020B0604020202020204" pitchFamily="34" charset="0"/>
                          <a:cs typeface="Arial" panose="020B0604020202020204" pitchFamily="34" charset="0"/>
                        </a:rPr>
                        <a:t>Dispo en France</a:t>
                      </a:r>
                      <a:endParaRPr lang="fr-FR" sz="1050" b="1" i="0" dirty="0">
                        <a:latin typeface="Arial" panose="020B0604020202020204" pitchFamily="34" charset="0"/>
                        <a:cs typeface="Arial" panose="020B0604020202020204" pitchFamily="34" charset="0"/>
                      </a:endParaRPr>
                    </a:p>
                  </a:txBody>
                  <a:tcPr marL="36000" marR="36000" marT="36000" marB="36000" anchor="ctr"/>
                </a:tc>
                <a:extLst>
                  <a:ext uri="{0D108BD9-81ED-4DB2-BD59-A6C34878D82A}">
                    <a16:rowId xmlns:a16="http://schemas.microsoft.com/office/drawing/2014/main" val="1469632775"/>
                  </a:ext>
                </a:extLst>
              </a:tr>
              <a:tr h="423282">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1050" b="1" kern="1200" dirty="0">
                          <a:solidFill>
                            <a:schemeClr val="tx1">
                              <a:lumMod val="75000"/>
                              <a:lumOff val="25000"/>
                            </a:schemeClr>
                          </a:solidFill>
                          <a:latin typeface="Arial" panose="020B0604020202020204" pitchFamily="34" charset="0"/>
                          <a:cs typeface="Arial" panose="020B0604020202020204" pitchFamily="34" charset="0"/>
                        </a:rPr>
                        <a:t>Sorafenib</a:t>
                      </a:r>
                      <a:endParaRPr lang="fr-FR" sz="1050" b="1" i="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36000" marB="36000"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1050" b="0" kern="1200" dirty="0">
                          <a:solidFill>
                            <a:schemeClr val="tx1">
                              <a:lumMod val="75000"/>
                              <a:lumOff val="25000"/>
                            </a:schemeClr>
                          </a:solidFill>
                          <a:latin typeface="Arial" panose="020B0604020202020204" pitchFamily="34" charset="0"/>
                          <a:cs typeface="Arial" panose="020B0604020202020204" pitchFamily="34" charset="0"/>
                        </a:rPr>
                        <a:t>L1</a:t>
                      </a:r>
                      <a:endParaRPr lang="fr-FR" sz="1050" b="0" i="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36000" marB="36000"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1050" b="0" kern="1200" dirty="0">
                          <a:solidFill>
                            <a:schemeClr val="tx1">
                              <a:lumMod val="75000"/>
                              <a:lumOff val="25000"/>
                            </a:schemeClr>
                          </a:solidFill>
                          <a:latin typeface="Arial" panose="020B0604020202020204" pitchFamily="34" charset="0"/>
                          <a:cs typeface="Arial" panose="020B0604020202020204" pitchFamily="34" charset="0"/>
                        </a:rPr>
                        <a:t>Placebo</a:t>
                      </a:r>
                      <a:endParaRPr lang="fr-FR" sz="1050" b="0" i="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36000" marB="36000"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1050" b="0" kern="1200" dirty="0">
                          <a:solidFill>
                            <a:schemeClr val="tx1">
                              <a:lumMod val="75000"/>
                              <a:lumOff val="25000"/>
                            </a:schemeClr>
                          </a:solidFill>
                          <a:latin typeface="Arial" panose="020B0604020202020204" pitchFamily="34" charset="0"/>
                          <a:cs typeface="Arial" panose="020B0604020202020204" pitchFamily="34" charset="0"/>
                        </a:rPr>
                        <a:t>0,69</a:t>
                      </a:r>
                      <a:endParaRPr lang="fr-FR" sz="1050" b="0" i="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36000" marB="36000"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1050" b="0" kern="1200" dirty="0">
                          <a:solidFill>
                            <a:schemeClr val="tx1">
                              <a:lumMod val="75000"/>
                              <a:lumOff val="25000"/>
                            </a:schemeClr>
                          </a:solidFill>
                          <a:latin typeface="Arial" panose="020B0604020202020204" pitchFamily="34" charset="0"/>
                          <a:cs typeface="Arial" panose="020B0604020202020204" pitchFamily="34" charset="0"/>
                        </a:rPr>
                        <a:t>10,7 vs 7,9</a:t>
                      </a:r>
                      <a:endParaRPr lang="fr-FR" sz="1050" b="0" i="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36000" marB="36000"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1050" b="0" kern="1200" dirty="0">
                          <a:solidFill>
                            <a:schemeClr val="tx1">
                              <a:lumMod val="75000"/>
                              <a:lumOff val="25000"/>
                            </a:schemeClr>
                          </a:solidFill>
                          <a:latin typeface="Arial" panose="020B0604020202020204" pitchFamily="34" charset="0"/>
                          <a:cs typeface="Arial" panose="020B0604020202020204" pitchFamily="34" charset="0"/>
                        </a:rPr>
                        <a:t>2% vs 1%</a:t>
                      </a:r>
                      <a:endParaRPr lang="fr-FR" sz="1050" b="0" i="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36000" marB="36000"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1050" b="0" kern="1200" dirty="0">
                          <a:solidFill>
                            <a:schemeClr val="tx1">
                              <a:lumMod val="75000"/>
                              <a:lumOff val="25000"/>
                            </a:schemeClr>
                          </a:solidFill>
                          <a:latin typeface="Arial" panose="020B0604020202020204" pitchFamily="34" charset="0"/>
                          <a:cs typeface="Arial" panose="020B0604020202020204" pitchFamily="34" charset="0"/>
                        </a:rPr>
                        <a:t>HTA, SMP, asthénie, diarrhées…</a:t>
                      </a:r>
                      <a:endParaRPr lang="fr-FR" sz="1050" b="0" i="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36000" marB="36000"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1050" b="0" kern="1200" dirty="0">
                          <a:solidFill>
                            <a:schemeClr val="tx1">
                              <a:lumMod val="75000"/>
                              <a:lumOff val="25000"/>
                            </a:schemeClr>
                          </a:solidFill>
                          <a:latin typeface="Arial" panose="020B0604020202020204" pitchFamily="34" charset="0"/>
                          <a:cs typeface="Arial" panose="020B0604020202020204" pitchFamily="34" charset="0"/>
                        </a:rPr>
                        <a:t>Oui</a:t>
                      </a:r>
                      <a:endParaRPr lang="fr-FR" sz="1050" b="0" i="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36000" marB="36000" anchor="ctr"/>
                </a:tc>
                <a:extLst>
                  <a:ext uri="{0D108BD9-81ED-4DB2-BD59-A6C34878D82A}">
                    <a16:rowId xmlns:a16="http://schemas.microsoft.com/office/drawing/2014/main" val="1590593006"/>
                  </a:ext>
                </a:extLst>
              </a:tr>
              <a:tr h="423282">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1050" b="1" kern="1200" dirty="0" err="1">
                          <a:solidFill>
                            <a:schemeClr val="tx1">
                              <a:lumMod val="75000"/>
                              <a:lumOff val="25000"/>
                            </a:schemeClr>
                          </a:solidFill>
                          <a:latin typeface="Arial" panose="020B0604020202020204" pitchFamily="34" charset="0"/>
                          <a:cs typeface="Arial" panose="020B0604020202020204" pitchFamily="34" charset="0"/>
                        </a:rPr>
                        <a:t>Lenvatinib</a:t>
                      </a:r>
                      <a:endParaRPr lang="fr-FR" sz="1050" b="1" i="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36000" marB="36000"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1050" b="0" kern="1200" dirty="0">
                          <a:solidFill>
                            <a:schemeClr val="tx1">
                              <a:lumMod val="75000"/>
                              <a:lumOff val="25000"/>
                            </a:schemeClr>
                          </a:solidFill>
                          <a:latin typeface="Arial" panose="020B0604020202020204" pitchFamily="34" charset="0"/>
                          <a:cs typeface="Arial" panose="020B0604020202020204" pitchFamily="34" charset="0"/>
                        </a:rPr>
                        <a:t>L1</a:t>
                      </a:r>
                      <a:endParaRPr lang="fr-FR" sz="1050" b="0" i="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36000" marB="36000"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1050" b="0" kern="1200" dirty="0">
                          <a:solidFill>
                            <a:schemeClr val="tx1">
                              <a:lumMod val="75000"/>
                              <a:lumOff val="25000"/>
                            </a:schemeClr>
                          </a:solidFill>
                          <a:latin typeface="Arial" panose="020B0604020202020204" pitchFamily="34" charset="0"/>
                          <a:cs typeface="Arial" panose="020B0604020202020204" pitchFamily="34" charset="0"/>
                        </a:rPr>
                        <a:t>Sorafenib</a:t>
                      </a:r>
                      <a:endParaRPr lang="fr-FR" sz="1050" b="0" i="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36000" marB="36000"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1050" b="0" kern="1200" dirty="0">
                          <a:solidFill>
                            <a:schemeClr val="tx1">
                              <a:lumMod val="75000"/>
                              <a:lumOff val="25000"/>
                            </a:schemeClr>
                          </a:solidFill>
                          <a:latin typeface="Arial" panose="020B0604020202020204" pitchFamily="34" charset="0"/>
                          <a:cs typeface="Arial" panose="020B0604020202020204" pitchFamily="34" charset="0"/>
                        </a:rPr>
                        <a:t>0,92 </a:t>
                      </a:r>
                    </a:p>
                    <a:p>
                      <a:pPr marL="0" marR="0" indent="0" algn="ctr" defTabSz="685800" rtl="0" eaLnBrk="1" fontAlgn="auto" latinLnBrk="0" hangingPunct="1">
                        <a:lnSpc>
                          <a:spcPct val="100000"/>
                        </a:lnSpc>
                        <a:spcBef>
                          <a:spcPts val="0"/>
                        </a:spcBef>
                        <a:spcAft>
                          <a:spcPts val="0"/>
                        </a:spcAft>
                        <a:buClrTx/>
                        <a:buSzTx/>
                        <a:buFontTx/>
                        <a:buNone/>
                        <a:tabLst/>
                        <a:defRPr/>
                      </a:pPr>
                      <a:r>
                        <a:rPr lang="fr-FR" sz="1050" b="0" kern="1200" dirty="0">
                          <a:solidFill>
                            <a:schemeClr val="tx1">
                              <a:lumMod val="75000"/>
                              <a:lumOff val="25000"/>
                            </a:schemeClr>
                          </a:solidFill>
                          <a:latin typeface="Arial" panose="020B0604020202020204" pitchFamily="34" charset="0"/>
                          <a:cs typeface="Arial" panose="020B0604020202020204" pitchFamily="34" charset="0"/>
                        </a:rPr>
                        <a:t>(non-</a:t>
                      </a:r>
                      <a:r>
                        <a:rPr lang="fr-FR" sz="1050" b="0" kern="1200" dirty="0" err="1">
                          <a:solidFill>
                            <a:schemeClr val="tx1">
                              <a:lumMod val="75000"/>
                              <a:lumOff val="25000"/>
                            </a:schemeClr>
                          </a:solidFill>
                          <a:latin typeface="Arial" panose="020B0604020202020204" pitchFamily="34" charset="0"/>
                          <a:cs typeface="Arial" panose="020B0604020202020204" pitchFamily="34" charset="0"/>
                        </a:rPr>
                        <a:t>inferiorité</a:t>
                      </a:r>
                      <a:r>
                        <a:rPr lang="fr-FR" sz="1050" b="0" kern="1200" dirty="0">
                          <a:solidFill>
                            <a:schemeClr val="tx1">
                              <a:lumMod val="75000"/>
                              <a:lumOff val="25000"/>
                            </a:schemeClr>
                          </a:solidFill>
                          <a:latin typeface="Arial" panose="020B0604020202020204" pitchFamily="34" charset="0"/>
                          <a:cs typeface="Arial" panose="020B0604020202020204" pitchFamily="34" charset="0"/>
                        </a:rPr>
                        <a:t>)</a:t>
                      </a:r>
                      <a:endParaRPr lang="fr-FR" sz="1050" b="0" i="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36000" marB="36000"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1050" b="0" kern="1200" dirty="0">
                          <a:solidFill>
                            <a:schemeClr val="tx1">
                              <a:lumMod val="75000"/>
                              <a:lumOff val="25000"/>
                            </a:schemeClr>
                          </a:solidFill>
                          <a:latin typeface="Arial" panose="020B0604020202020204" pitchFamily="34" charset="0"/>
                          <a:cs typeface="Arial" panose="020B0604020202020204" pitchFamily="34" charset="0"/>
                        </a:rPr>
                        <a:t>13,6 vs 12,3</a:t>
                      </a:r>
                      <a:endParaRPr lang="fr-FR" sz="1050" b="0" i="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36000" marB="36000"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1050" b="0" kern="1200" dirty="0">
                          <a:solidFill>
                            <a:schemeClr val="tx1">
                              <a:lumMod val="75000"/>
                              <a:lumOff val="25000"/>
                            </a:schemeClr>
                          </a:solidFill>
                          <a:latin typeface="Arial" panose="020B0604020202020204" pitchFamily="34" charset="0"/>
                          <a:cs typeface="Arial" panose="020B0604020202020204" pitchFamily="34" charset="0"/>
                        </a:rPr>
                        <a:t>19% vs 7%</a:t>
                      </a:r>
                      <a:endParaRPr lang="fr-FR" sz="1050" b="0" i="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36000" marB="36000"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1050" b="0" kern="1200" dirty="0">
                          <a:solidFill>
                            <a:schemeClr val="tx1">
                              <a:lumMod val="75000"/>
                              <a:lumOff val="25000"/>
                            </a:schemeClr>
                          </a:solidFill>
                          <a:latin typeface="Arial" panose="020B0604020202020204" pitchFamily="34" charset="0"/>
                          <a:cs typeface="Arial" panose="020B0604020202020204" pitchFamily="34" charset="0"/>
                        </a:rPr>
                        <a:t>HTA, protéinurie,  asthénie, SMP</a:t>
                      </a:r>
                      <a:endParaRPr lang="fr-FR" sz="1050" b="0" i="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36000" marB="36000"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1050" b="0" kern="1200" dirty="0">
                          <a:solidFill>
                            <a:schemeClr val="tx1">
                              <a:lumMod val="75000"/>
                              <a:lumOff val="25000"/>
                            </a:schemeClr>
                          </a:solidFill>
                          <a:latin typeface="Arial" panose="020B0604020202020204" pitchFamily="34" charset="0"/>
                          <a:cs typeface="Arial" panose="020B0604020202020204" pitchFamily="34" charset="0"/>
                        </a:rPr>
                        <a:t>Non</a:t>
                      </a:r>
                      <a:endParaRPr lang="fr-FR" sz="1050" b="0" i="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36000" marB="36000" anchor="ctr"/>
                </a:tc>
                <a:extLst>
                  <a:ext uri="{0D108BD9-81ED-4DB2-BD59-A6C34878D82A}">
                    <a16:rowId xmlns:a16="http://schemas.microsoft.com/office/drawing/2014/main" val="3094346040"/>
                  </a:ext>
                </a:extLst>
              </a:tr>
              <a:tr h="423282">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1050" b="1" kern="1200" dirty="0" err="1">
                          <a:solidFill>
                            <a:schemeClr val="tx1">
                              <a:lumMod val="75000"/>
                              <a:lumOff val="25000"/>
                            </a:schemeClr>
                          </a:solidFill>
                          <a:latin typeface="Arial" panose="020B0604020202020204" pitchFamily="34" charset="0"/>
                          <a:cs typeface="Arial" panose="020B0604020202020204" pitchFamily="34" charset="0"/>
                        </a:rPr>
                        <a:t>Atezolizumab-bevacizumab</a:t>
                      </a:r>
                      <a:endParaRPr lang="fr-FR" sz="1050" b="1" i="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36000" marB="36000"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1050" b="0" kern="1200" dirty="0">
                          <a:solidFill>
                            <a:schemeClr val="tx1">
                              <a:lumMod val="75000"/>
                              <a:lumOff val="25000"/>
                            </a:schemeClr>
                          </a:solidFill>
                          <a:latin typeface="Arial" panose="020B0604020202020204" pitchFamily="34" charset="0"/>
                          <a:cs typeface="Arial" panose="020B0604020202020204" pitchFamily="34" charset="0"/>
                        </a:rPr>
                        <a:t>L1</a:t>
                      </a:r>
                      <a:endParaRPr lang="fr-FR" sz="1050" b="0" i="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36000" marB="36000"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1050" b="0" kern="1200" dirty="0">
                          <a:solidFill>
                            <a:schemeClr val="tx1">
                              <a:lumMod val="75000"/>
                              <a:lumOff val="25000"/>
                            </a:schemeClr>
                          </a:solidFill>
                          <a:latin typeface="Arial" panose="020B0604020202020204" pitchFamily="34" charset="0"/>
                          <a:cs typeface="Arial" panose="020B0604020202020204" pitchFamily="34" charset="0"/>
                        </a:rPr>
                        <a:t>Sorafenib</a:t>
                      </a:r>
                      <a:endParaRPr lang="fr-FR" sz="1050" b="0" i="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36000" marB="36000"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1050" b="0" kern="1200" dirty="0">
                          <a:solidFill>
                            <a:schemeClr val="tx1">
                              <a:lumMod val="75000"/>
                              <a:lumOff val="25000"/>
                            </a:schemeClr>
                          </a:solidFill>
                          <a:latin typeface="Arial" panose="020B0604020202020204" pitchFamily="34" charset="0"/>
                          <a:cs typeface="Arial" panose="020B0604020202020204" pitchFamily="34" charset="0"/>
                        </a:rPr>
                        <a:t>0,58</a:t>
                      </a:r>
                      <a:endParaRPr lang="fr-FR" sz="1050" b="0" i="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36000" marB="36000"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1050" b="0" kern="1200" dirty="0">
                          <a:solidFill>
                            <a:schemeClr val="tx1">
                              <a:lumMod val="75000"/>
                              <a:lumOff val="25000"/>
                            </a:schemeClr>
                          </a:solidFill>
                          <a:latin typeface="Arial" panose="020B0604020202020204" pitchFamily="34" charset="0"/>
                          <a:cs typeface="Arial" panose="020B0604020202020204" pitchFamily="34" charset="0"/>
                        </a:rPr>
                        <a:t>A 12 mois : </a:t>
                      </a:r>
                    </a:p>
                    <a:p>
                      <a:pPr marL="0" marR="0" indent="0" algn="ctr" defTabSz="685800" rtl="0" eaLnBrk="1" fontAlgn="auto" latinLnBrk="0" hangingPunct="1">
                        <a:lnSpc>
                          <a:spcPct val="100000"/>
                        </a:lnSpc>
                        <a:spcBef>
                          <a:spcPts val="0"/>
                        </a:spcBef>
                        <a:spcAft>
                          <a:spcPts val="0"/>
                        </a:spcAft>
                        <a:buClrTx/>
                        <a:buSzTx/>
                        <a:buFontTx/>
                        <a:buNone/>
                        <a:tabLst/>
                        <a:defRPr/>
                      </a:pPr>
                      <a:r>
                        <a:rPr lang="fr-FR" sz="1050" b="0" kern="1200" dirty="0">
                          <a:solidFill>
                            <a:schemeClr val="tx1">
                              <a:lumMod val="75000"/>
                              <a:lumOff val="25000"/>
                            </a:schemeClr>
                          </a:solidFill>
                          <a:latin typeface="Arial" panose="020B0604020202020204" pitchFamily="34" charset="0"/>
                          <a:cs typeface="Arial" panose="020B0604020202020204" pitchFamily="34" charset="0"/>
                        </a:rPr>
                        <a:t>67% vs 55%</a:t>
                      </a:r>
                      <a:endParaRPr lang="fr-FR" sz="1050" b="0" i="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36000" marB="36000"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1050" b="0" kern="1200" dirty="0">
                          <a:solidFill>
                            <a:schemeClr val="tx1">
                              <a:lumMod val="75000"/>
                              <a:lumOff val="25000"/>
                            </a:schemeClr>
                          </a:solidFill>
                          <a:latin typeface="Arial" panose="020B0604020202020204" pitchFamily="34" charset="0"/>
                          <a:cs typeface="Arial" panose="020B0604020202020204" pitchFamily="34" charset="0"/>
                        </a:rPr>
                        <a:t>27% vs 12%</a:t>
                      </a:r>
                      <a:endParaRPr lang="fr-FR" sz="1050" b="0" i="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36000" marB="36000"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1050" b="0" kern="1200" dirty="0">
                          <a:solidFill>
                            <a:schemeClr val="tx1">
                              <a:lumMod val="75000"/>
                              <a:lumOff val="25000"/>
                            </a:schemeClr>
                          </a:solidFill>
                          <a:latin typeface="Arial" panose="020B0604020202020204" pitchFamily="34" charset="0"/>
                          <a:cs typeface="Arial" panose="020B0604020202020204" pitchFamily="34" charset="0"/>
                        </a:rPr>
                        <a:t>HTA, effets </a:t>
                      </a:r>
                      <a:r>
                        <a:rPr lang="fr-FR" sz="1050" b="0" kern="1200" dirty="0" err="1">
                          <a:solidFill>
                            <a:schemeClr val="tx1">
                              <a:lumMod val="75000"/>
                              <a:lumOff val="25000"/>
                            </a:schemeClr>
                          </a:solidFill>
                          <a:latin typeface="Arial" panose="020B0604020202020204" pitchFamily="34" charset="0"/>
                          <a:cs typeface="Arial" panose="020B0604020202020204" pitchFamily="34" charset="0"/>
                        </a:rPr>
                        <a:t>immunomédiés</a:t>
                      </a:r>
                      <a:endParaRPr lang="fr-FR" sz="1050" b="0" i="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36000" marB="36000"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1050" b="0" kern="1200" dirty="0">
                          <a:solidFill>
                            <a:schemeClr val="tx1">
                              <a:lumMod val="75000"/>
                              <a:lumOff val="25000"/>
                            </a:schemeClr>
                          </a:solidFill>
                          <a:latin typeface="Arial" panose="020B0604020202020204" pitchFamily="34" charset="0"/>
                          <a:cs typeface="Arial" panose="020B0604020202020204" pitchFamily="34" charset="0"/>
                        </a:rPr>
                        <a:t>ATU prochaine</a:t>
                      </a:r>
                      <a:endParaRPr lang="fr-FR" sz="1050" b="0" i="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36000" marB="36000" anchor="ctr"/>
                </a:tc>
                <a:extLst>
                  <a:ext uri="{0D108BD9-81ED-4DB2-BD59-A6C34878D82A}">
                    <a16:rowId xmlns:a16="http://schemas.microsoft.com/office/drawing/2014/main" val="1607486317"/>
                  </a:ext>
                </a:extLst>
              </a:tr>
              <a:tr h="423282">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1050" b="1" kern="1200" dirty="0" err="1">
                          <a:solidFill>
                            <a:schemeClr val="tx1">
                              <a:lumMod val="75000"/>
                              <a:lumOff val="25000"/>
                            </a:schemeClr>
                          </a:solidFill>
                          <a:latin typeface="Arial" panose="020B0604020202020204" pitchFamily="34" charset="0"/>
                          <a:cs typeface="Arial" panose="020B0604020202020204" pitchFamily="34" charset="0"/>
                        </a:rPr>
                        <a:t>Donafenib</a:t>
                      </a:r>
                      <a:endParaRPr lang="fr-FR" sz="1050" b="1" i="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36000" marB="36000"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1050" b="0" kern="1200" dirty="0">
                          <a:solidFill>
                            <a:schemeClr val="tx1">
                              <a:lumMod val="75000"/>
                              <a:lumOff val="25000"/>
                            </a:schemeClr>
                          </a:solidFill>
                          <a:latin typeface="Arial" panose="020B0604020202020204" pitchFamily="34" charset="0"/>
                          <a:cs typeface="Arial" panose="020B0604020202020204" pitchFamily="34" charset="0"/>
                        </a:rPr>
                        <a:t>L1 VHB+</a:t>
                      </a:r>
                      <a:endParaRPr lang="fr-FR" sz="1050" b="0" i="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36000" marB="36000"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1050" b="0" kern="1200" dirty="0">
                          <a:solidFill>
                            <a:schemeClr val="tx1">
                              <a:lumMod val="75000"/>
                              <a:lumOff val="25000"/>
                            </a:schemeClr>
                          </a:solidFill>
                          <a:latin typeface="Arial" panose="020B0604020202020204" pitchFamily="34" charset="0"/>
                          <a:cs typeface="Arial" panose="020B0604020202020204" pitchFamily="34" charset="0"/>
                        </a:rPr>
                        <a:t>Sorafenib</a:t>
                      </a:r>
                      <a:endParaRPr lang="fr-FR" sz="1050" b="0" i="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36000" marB="36000"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1050" b="0" kern="1200" dirty="0">
                          <a:solidFill>
                            <a:schemeClr val="tx1">
                              <a:lumMod val="75000"/>
                              <a:lumOff val="25000"/>
                            </a:schemeClr>
                          </a:solidFill>
                          <a:latin typeface="Arial" panose="020B0604020202020204" pitchFamily="34" charset="0"/>
                          <a:cs typeface="Arial" panose="020B0604020202020204" pitchFamily="34" charset="0"/>
                        </a:rPr>
                        <a:t>0,83</a:t>
                      </a:r>
                      <a:endParaRPr lang="fr-FR" sz="1050" b="0" i="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36000" marB="36000"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1050" b="0" kern="1200" dirty="0">
                          <a:solidFill>
                            <a:schemeClr val="tx1">
                              <a:lumMod val="75000"/>
                              <a:lumOff val="25000"/>
                            </a:schemeClr>
                          </a:solidFill>
                          <a:latin typeface="Arial" panose="020B0604020202020204" pitchFamily="34" charset="0"/>
                          <a:cs typeface="Arial" panose="020B0604020202020204" pitchFamily="34" charset="0"/>
                        </a:rPr>
                        <a:t>12,1 vs 10,3</a:t>
                      </a:r>
                      <a:endParaRPr lang="fr-FR" sz="1050" b="0" i="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36000" marB="36000"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1050" b="0" kern="1200" dirty="0">
                          <a:solidFill>
                            <a:schemeClr val="tx1">
                              <a:lumMod val="75000"/>
                              <a:lumOff val="25000"/>
                            </a:schemeClr>
                          </a:solidFill>
                          <a:latin typeface="Arial" panose="020B0604020202020204" pitchFamily="34" charset="0"/>
                          <a:cs typeface="Arial" panose="020B0604020202020204" pitchFamily="34" charset="0"/>
                        </a:rPr>
                        <a:t>5% vs 3%</a:t>
                      </a:r>
                      <a:endParaRPr lang="fr-FR" sz="1050" b="0" i="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36000" marB="36000"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1050" b="0" kern="1200" dirty="0">
                          <a:solidFill>
                            <a:schemeClr val="tx1">
                              <a:lumMod val="75000"/>
                              <a:lumOff val="25000"/>
                            </a:schemeClr>
                          </a:solidFill>
                          <a:latin typeface="Arial" panose="020B0604020202020204" pitchFamily="34" charset="0"/>
                          <a:cs typeface="Arial" panose="020B0604020202020204" pitchFamily="34" charset="0"/>
                        </a:rPr>
                        <a:t>HTA, SMP, asthénie, diarrhées…</a:t>
                      </a:r>
                      <a:endParaRPr lang="fr-FR" sz="1050" b="0" i="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36000" marB="36000"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1050" b="0" kern="1200" dirty="0">
                          <a:solidFill>
                            <a:schemeClr val="tx1">
                              <a:lumMod val="75000"/>
                              <a:lumOff val="25000"/>
                            </a:schemeClr>
                          </a:solidFill>
                          <a:latin typeface="Arial" panose="020B0604020202020204" pitchFamily="34" charset="0"/>
                          <a:cs typeface="Arial" panose="020B0604020202020204" pitchFamily="34" charset="0"/>
                        </a:rPr>
                        <a:t>Non</a:t>
                      </a:r>
                      <a:endParaRPr lang="fr-FR" sz="1050" b="0" i="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36000" marB="36000" anchor="ctr"/>
                </a:tc>
                <a:extLst>
                  <a:ext uri="{0D108BD9-81ED-4DB2-BD59-A6C34878D82A}">
                    <a16:rowId xmlns:a16="http://schemas.microsoft.com/office/drawing/2014/main" val="3322222874"/>
                  </a:ext>
                </a:extLst>
              </a:tr>
              <a:tr h="423282">
                <a:tc>
                  <a:txBody>
                    <a:bodyPr/>
                    <a:lstStyle/>
                    <a:p>
                      <a:pPr algn="ctr"/>
                      <a:r>
                        <a:rPr lang="fr-FR" sz="1050" b="1" dirty="0" err="1">
                          <a:latin typeface="Arial" panose="020B0604020202020204" pitchFamily="34" charset="0"/>
                          <a:cs typeface="Arial" panose="020B0604020202020204" pitchFamily="34" charset="0"/>
                        </a:rPr>
                        <a:t>Regorafenib</a:t>
                      </a:r>
                      <a:endParaRPr lang="fr-FR" sz="1050" b="1" i="0" dirty="0">
                        <a:latin typeface="Arial" panose="020B0604020202020204" pitchFamily="34" charset="0"/>
                        <a:cs typeface="Arial" panose="020B0604020202020204" pitchFamily="34" charset="0"/>
                      </a:endParaRPr>
                    </a:p>
                  </a:txBody>
                  <a:tcPr marL="36000" marR="36000" marT="36000" marB="36000" anchor="ctr">
                    <a:solidFill>
                      <a:schemeClr val="accent2">
                        <a:lumMod val="40000"/>
                        <a:lumOff val="60000"/>
                      </a:schemeClr>
                    </a:solidFill>
                  </a:tcPr>
                </a:tc>
                <a:tc>
                  <a:txBody>
                    <a:bodyPr/>
                    <a:lstStyle/>
                    <a:p>
                      <a:pPr algn="ctr"/>
                      <a:r>
                        <a:rPr lang="fr-FR" sz="1050" b="0" dirty="0">
                          <a:latin typeface="Arial" panose="020B0604020202020204" pitchFamily="34" charset="0"/>
                          <a:cs typeface="Arial" panose="020B0604020202020204" pitchFamily="34" charset="0"/>
                        </a:rPr>
                        <a:t>L2 tolérant sorafenib</a:t>
                      </a:r>
                      <a:endParaRPr lang="fr-FR" sz="1050" b="0" i="0" dirty="0">
                        <a:latin typeface="Arial" panose="020B0604020202020204" pitchFamily="34" charset="0"/>
                        <a:cs typeface="Arial" panose="020B0604020202020204" pitchFamily="34" charset="0"/>
                      </a:endParaRPr>
                    </a:p>
                  </a:txBody>
                  <a:tcPr marL="36000" marR="36000" marT="36000" marB="36000" anchor="ctr">
                    <a:solidFill>
                      <a:schemeClr val="accent2">
                        <a:lumMod val="40000"/>
                        <a:lumOff val="60000"/>
                      </a:schemeClr>
                    </a:solidFill>
                  </a:tcPr>
                </a:tc>
                <a:tc>
                  <a:txBody>
                    <a:bodyPr/>
                    <a:lstStyle/>
                    <a:p>
                      <a:pPr algn="ctr"/>
                      <a:r>
                        <a:rPr lang="fr-FR" sz="1050" b="0" dirty="0">
                          <a:latin typeface="Arial" panose="020B0604020202020204" pitchFamily="34" charset="0"/>
                          <a:cs typeface="Arial" panose="020B0604020202020204" pitchFamily="34" charset="0"/>
                        </a:rPr>
                        <a:t>Placebo</a:t>
                      </a:r>
                      <a:endParaRPr lang="fr-FR" sz="1050" b="0" i="0" dirty="0">
                        <a:latin typeface="Arial" panose="020B0604020202020204" pitchFamily="34" charset="0"/>
                        <a:cs typeface="Arial" panose="020B0604020202020204" pitchFamily="34" charset="0"/>
                      </a:endParaRPr>
                    </a:p>
                  </a:txBody>
                  <a:tcPr marL="36000" marR="36000" marT="36000" marB="36000" anchor="ctr">
                    <a:solidFill>
                      <a:schemeClr val="accent2">
                        <a:lumMod val="40000"/>
                        <a:lumOff val="60000"/>
                      </a:schemeClr>
                    </a:solidFill>
                  </a:tcPr>
                </a:tc>
                <a:tc>
                  <a:txBody>
                    <a:bodyPr/>
                    <a:lstStyle/>
                    <a:p>
                      <a:pPr algn="ctr"/>
                      <a:r>
                        <a:rPr lang="fr-FR" sz="1050" b="0" dirty="0">
                          <a:latin typeface="Arial" panose="020B0604020202020204" pitchFamily="34" charset="0"/>
                          <a:cs typeface="Arial" panose="020B0604020202020204" pitchFamily="34" charset="0"/>
                        </a:rPr>
                        <a:t>0,63</a:t>
                      </a:r>
                      <a:endParaRPr lang="fr-FR" sz="1050" b="0" i="0" dirty="0">
                        <a:latin typeface="Arial" panose="020B0604020202020204" pitchFamily="34" charset="0"/>
                        <a:cs typeface="Arial" panose="020B0604020202020204" pitchFamily="34" charset="0"/>
                      </a:endParaRPr>
                    </a:p>
                  </a:txBody>
                  <a:tcPr marL="36000" marR="36000" marT="36000" marB="36000" anchor="ctr">
                    <a:solidFill>
                      <a:schemeClr val="accent2">
                        <a:lumMod val="40000"/>
                        <a:lumOff val="60000"/>
                      </a:schemeClr>
                    </a:solidFill>
                  </a:tcPr>
                </a:tc>
                <a:tc>
                  <a:txBody>
                    <a:bodyPr/>
                    <a:lstStyle/>
                    <a:p>
                      <a:pPr algn="ctr"/>
                      <a:r>
                        <a:rPr lang="fr-FR" sz="1050" b="0" dirty="0">
                          <a:latin typeface="Arial" panose="020B0604020202020204" pitchFamily="34" charset="0"/>
                          <a:cs typeface="Arial" panose="020B0604020202020204" pitchFamily="34" charset="0"/>
                        </a:rPr>
                        <a:t>10,6 vs 7,8</a:t>
                      </a:r>
                      <a:endParaRPr lang="fr-FR" sz="1050" b="0" i="0" dirty="0">
                        <a:latin typeface="Arial" panose="020B0604020202020204" pitchFamily="34" charset="0"/>
                        <a:cs typeface="Arial" panose="020B0604020202020204" pitchFamily="34" charset="0"/>
                      </a:endParaRPr>
                    </a:p>
                  </a:txBody>
                  <a:tcPr marL="36000" marR="36000" marT="36000" marB="36000" anchor="ctr">
                    <a:solidFill>
                      <a:schemeClr val="accent2">
                        <a:lumMod val="40000"/>
                        <a:lumOff val="60000"/>
                      </a:schemeClr>
                    </a:solidFill>
                  </a:tcPr>
                </a:tc>
                <a:tc>
                  <a:txBody>
                    <a:bodyPr/>
                    <a:lstStyle/>
                    <a:p>
                      <a:pPr algn="ctr"/>
                      <a:r>
                        <a:rPr lang="fr-FR" sz="1050" b="0" dirty="0">
                          <a:latin typeface="Arial" panose="020B0604020202020204" pitchFamily="34" charset="0"/>
                          <a:cs typeface="Arial" panose="020B0604020202020204" pitchFamily="34" charset="0"/>
                        </a:rPr>
                        <a:t>11% vs 4% (</a:t>
                      </a:r>
                      <a:r>
                        <a:rPr lang="fr-FR" sz="1050" b="0" dirty="0" err="1">
                          <a:latin typeface="Arial" panose="020B0604020202020204" pitchFamily="34" charset="0"/>
                          <a:cs typeface="Arial" panose="020B0604020202020204" pitchFamily="34" charset="0"/>
                        </a:rPr>
                        <a:t>mRECIST</a:t>
                      </a:r>
                      <a:r>
                        <a:rPr lang="fr-FR" sz="1050" b="0" dirty="0">
                          <a:latin typeface="Arial" panose="020B0604020202020204" pitchFamily="34" charset="0"/>
                          <a:cs typeface="Arial" panose="020B0604020202020204" pitchFamily="34" charset="0"/>
                        </a:rPr>
                        <a:t>)</a:t>
                      </a:r>
                      <a:endParaRPr lang="fr-FR" sz="1050" b="0" i="0" dirty="0">
                        <a:latin typeface="Arial" panose="020B0604020202020204" pitchFamily="34" charset="0"/>
                        <a:cs typeface="Arial" panose="020B0604020202020204" pitchFamily="34" charset="0"/>
                      </a:endParaRPr>
                    </a:p>
                  </a:txBody>
                  <a:tcPr marL="36000" marR="36000" marT="36000" marB="36000" anchor="ctr">
                    <a:solidFill>
                      <a:schemeClr val="accent2">
                        <a:lumMod val="40000"/>
                        <a:lumOff val="60000"/>
                      </a:schemeClr>
                    </a:solidFill>
                  </a:tcPr>
                </a:tc>
                <a:tc>
                  <a:txBody>
                    <a:bodyPr/>
                    <a:lstStyle/>
                    <a:p>
                      <a:pPr algn="ctr"/>
                      <a:r>
                        <a:rPr lang="fr-FR" sz="1050" b="0" dirty="0">
                          <a:latin typeface="Arial" panose="020B0604020202020204" pitchFamily="34" charset="0"/>
                          <a:cs typeface="Arial" panose="020B0604020202020204" pitchFamily="34" charset="0"/>
                        </a:rPr>
                        <a:t>HTA, SMP, asthénie,</a:t>
                      </a:r>
                      <a:r>
                        <a:rPr lang="fr-FR" sz="1050" b="0" baseline="0" dirty="0">
                          <a:latin typeface="Arial" panose="020B0604020202020204" pitchFamily="34" charset="0"/>
                          <a:cs typeface="Arial" panose="020B0604020202020204" pitchFamily="34" charset="0"/>
                        </a:rPr>
                        <a:t> diarrhées…</a:t>
                      </a:r>
                      <a:endParaRPr lang="fr-FR" sz="1050" b="0" i="0" dirty="0">
                        <a:latin typeface="Arial" panose="020B0604020202020204" pitchFamily="34" charset="0"/>
                        <a:cs typeface="Arial" panose="020B0604020202020204" pitchFamily="34" charset="0"/>
                      </a:endParaRPr>
                    </a:p>
                  </a:txBody>
                  <a:tcPr marL="36000" marR="36000" marT="36000" marB="36000" anchor="ctr">
                    <a:solidFill>
                      <a:schemeClr val="accent2">
                        <a:lumMod val="40000"/>
                        <a:lumOff val="60000"/>
                      </a:schemeClr>
                    </a:solidFill>
                  </a:tcPr>
                </a:tc>
                <a:tc>
                  <a:txBody>
                    <a:bodyPr/>
                    <a:lstStyle/>
                    <a:p>
                      <a:pPr algn="ctr"/>
                      <a:r>
                        <a:rPr lang="fr-FR" sz="1050" b="0" dirty="0">
                          <a:latin typeface="Arial" panose="020B0604020202020204" pitchFamily="34" charset="0"/>
                          <a:cs typeface="Arial" panose="020B0604020202020204" pitchFamily="34" charset="0"/>
                        </a:rPr>
                        <a:t>Oui</a:t>
                      </a:r>
                      <a:endParaRPr lang="fr-FR" sz="1050" b="0" i="0" dirty="0">
                        <a:latin typeface="Arial" panose="020B0604020202020204" pitchFamily="34" charset="0"/>
                        <a:cs typeface="Arial" panose="020B0604020202020204" pitchFamily="34" charset="0"/>
                      </a:endParaRPr>
                    </a:p>
                  </a:txBody>
                  <a:tcPr marL="36000" marR="36000" marT="36000" marB="36000" anchor="ctr">
                    <a:solidFill>
                      <a:schemeClr val="accent2">
                        <a:lumMod val="40000"/>
                        <a:lumOff val="60000"/>
                      </a:schemeClr>
                    </a:solidFill>
                  </a:tcPr>
                </a:tc>
                <a:extLst>
                  <a:ext uri="{0D108BD9-81ED-4DB2-BD59-A6C34878D82A}">
                    <a16:rowId xmlns:a16="http://schemas.microsoft.com/office/drawing/2014/main" val="3136598310"/>
                  </a:ext>
                </a:extLst>
              </a:tr>
              <a:tr h="423282">
                <a:tc>
                  <a:txBody>
                    <a:bodyPr/>
                    <a:lstStyle/>
                    <a:p>
                      <a:pPr algn="ctr"/>
                      <a:r>
                        <a:rPr lang="fr-FR" sz="1050" b="1" dirty="0" err="1">
                          <a:latin typeface="Arial" panose="020B0604020202020204" pitchFamily="34" charset="0"/>
                          <a:cs typeface="Arial" panose="020B0604020202020204" pitchFamily="34" charset="0"/>
                        </a:rPr>
                        <a:t>Cabozantinib</a:t>
                      </a:r>
                      <a:endParaRPr lang="fr-FR" sz="1050" b="1" i="0" dirty="0">
                        <a:latin typeface="Arial" panose="020B0604020202020204" pitchFamily="34" charset="0"/>
                        <a:cs typeface="Arial" panose="020B0604020202020204" pitchFamily="34" charset="0"/>
                      </a:endParaRPr>
                    </a:p>
                  </a:txBody>
                  <a:tcPr marL="36000" marR="36000" marT="36000" marB="36000" anchor="ctr">
                    <a:solidFill>
                      <a:schemeClr val="accent2">
                        <a:lumMod val="20000"/>
                        <a:lumOff val="80000"/>
                      </a:schemeClr>
                    </a:solidFill>
                  </a:tcPr>
                </a:tc>
                <a:tc>
                  <a:txBody>
                    <a:bodyPr/>
                    <a:lstStyle/>
                    <a:p>
                      <a:pPr algn="ctr"/>
                      <a:r>
                        <a:rPr lang="fr-FR" sz="1050" b="0" dirty="0">
                          <a:latin typeface="Arial" panose="020B0604020202020204" pitchFamily="34" charset="0"/>
                          <a:cs typeface="Arial" panose="020B0604020202020204" pitchFamily="34" charset="0"/>
                        </a:rPr>
                        <a:t>L2 </a:t>
                      </a:r>
                      <a:r>
                        <a:rPr lang="fr-FR" sz="1050" b="0" baseline="0" dirty="0">
                          <a:latin typeface="Arial" panose="020B0604020202020204" pitchFamily="34" charset="0"/>
                          <a:cs typeface="Arial" panose="020B0604020202020204" pitchFamily="34" charset="0"/>
                        </a:rPr>
                        <a:t>+</a:t>
                      </a:r>
                      <a:endParaRPr lang="fr-FR" sz="1050" b="0" i="0" dirty="0">
                        <a:latin typeface="Arial" panose="020B0604020202020204" pitchFamily="34" charset="0"/>
                        <a:cs typeface="Arial" panose="020B0604020202020204" pitchFamily="34" charset="0"/>
                      </a:endParaRPr>
                    </a:p>
                  </a:txBody>
                  <a:tcPr marL="36000" marR="36000" marT="36000" marB="36000" anchor="ctr">
                    <a:solidFill>
                      <a:schemeClr val="accent2">
                        <a:lumMod val="20000"/>
                        <a:lumOff val="80000"/>
                      </a:schemeClr>
                    </a:solidFill>
                  </a:tcPr>
                </a:tc>
                <a:tc>
                  <a:txBody>
                    <a:bodyPr/>
                    <a:lstStyle/>
                    <a:p>
                      <a:pPr algn="ctr"/>
                      <a:r>
                        <a:rPr lang="fr-FR" sz="1050" b="0" dirty="0">
                          <a:latin typeface="Arial" panose="020B0604020202020204" pitchFamily="34" charset="0"/>
                          <a:cs typeface="Arial" panose="020B0604020202020204" pitchFamily="34" charset="0"/>
                        </a:rPr>
                        <a:t>Placebo</a:t>
                      </a:r>
                      <a:endParaRPr lang="fr-FR" sz="1050" b="0" i="0" dirty="0">
                        <a:latin typeface="Arial" panose="020B0604020202020204" pitchFamily="34" charset="0"/>
                        <a:cs typeface="Arial" panose="020B0604020202020204" pitchFamily="34" charset="0"/>
                      </a:endParaRPr>
                    </a:p>
                  </a:txBody>
                  <a:tcPr marL="36000" marR="36000" marT="36000" marB="36000" anchor="ctr">
                    <a:solidFill>
                      <a:schemeClr val="accent2">
                        <a:lumMod val="20000"/>
                        <a:lumOff val="80000"/>
                      </a:schemeClr>
                    </a:solidFill>
                  </a:tcPr>
                </a:tc>
                <a:tc>
                  <a:txBody>
                    <a:bodyPr/>
                    <a:lstStyle/>
                    <a:p>
                      <a:pPr algn="ctr"/>
                      <a:r>
                        <a:rPr lang="fr-FR" sz="1050" b="0" dirty="0">
                          <a:latin typeface="Arial" panose="020B0604020202020204" pitchFamily="34" charset="0"/>
                          <a:cs typeface="Arial" panose="020B0604020202020204" pitchFamily="34" charset="0"/>
                        </a:rPr>
                        <a:t>0,76</a:t>
                      </a:r>
                    </a:p>
                    <a:p>
                      <a:pPr algn="ctr"/>
                      <a:r>
                        <a:rPr lang="fr-FR" sz="1050" b="0" dirty="0">
                          <a:latin typeface="Arial" panose="020B0604020202020204" pitchFamily="34" charset="0"/>
                          <a:cs typeface="Arial" panose="020B0604020202020204" pitchFamily="34" charset="0"/>
                        </a:rPr>
                        <a:t>(0,70 en L2)</a:t>
                      </a:r>
                      <a:endParaRPr lang="fr-FR" sz="1050" b="0" i="0" dirty="0">
                        <a:latin typeface="Arial" panose="020B0604020202020204" pitchFamily="34" charset="0"/>
                        <a:cs typeface="Arial" panose="020B0604020202020204" pitchFamily="34" charset="0"/>
                      </a:endParaRPr>
                    </a:p>
                  </a:txBody>
                  <a:tcPr marL="36000" marR="36000" marT="36000" marB="36000" anchor="ctr">
                    <a:solidFill>
                      <a:schemeClr val="accent2">
                        <a:lumMod val="20000"/>
                        <a:lumOff val="80000"/>
                      </a:schemeClr>
                    </a:solidFill>
                  </a:tcPr>
                </a:tc>
                <a:tc>
                  <a:txBody>
                    <a:bodyPr/>
                    <a:lstStyle/>
                    <a:p>
                      <a:pPr algn="ctr"/>
                      <a:r>
                        <a:rPr lang="fr-FR" sz="1050" b="0" dirty="0">
                          <a:latin typeface="Arial" panose="020B0604020202020204" pitchFamily="34" charset="0"/>
                          <a:cs typeface="Arial" panose="020B0604020202020204" pitchFamily="34" charset="0"/>
                        </a:rPr>
                        <a:t>10,2 vs 8,0</a:t>
                      </a:r>
                    </a:p>
                    <a:p>
                      <a:pPr algn="ctr"/>
                      <a:r>
                        <a:rPr lang="fr-FR" sz="1050" b="0" dirty="0">
                          <a:latin typeface="Arial" panose="020B0604020202020204" pitchFamily="34" charset="0"/>
                          <a:cs typeface="Arial" panose="020B0604020202020204" pitchFamily="34" charset="0"/>
                        </a:rPr>
                        <a:t>(11,3 vs 7,2 L2)</a:t>
                      </a:r>
                      <a:endParaRPr lang="fr-FR" sz="1050" b="0" i="0" dirty="0">
                        <a:latin typeface="Arial" panose="020B0604020202020204" pitchFamily="34" charset="0"/>
                        <a:cs typeface="Arial" panose="020B0604020202020204" pitchFamily="34" charset="0"/>
                      </a:endParaRPr>
                    </a:p>
                  </a:txBody>
                  <a:tcPr marL="36000" marR="36000" marT="36000" marB="36000" anchor="ctr">
                    <a:solidFill>
                      <a:schemeClr val="accent2">
                        <a:lumMod val="20000"/>
                        <a:lumOff val="80000"/>
                      </a:schemeClr>
                    </a:solidFill>
                  </a:tcPr>
                </a:tc>
                <a:tc>
                  <a:txBody>
                    <a:bodyPr/>
                    <a:lstStyle/>
                    <a:p>
                      <a:pPr algn="ctr"/>
                      <a:r>
                        <a:rPr lang="fr-FR" sz="1050" b="0" dirty="0">
                          <a:latin typeface="Arial" panose="020B0604020202020204" pitchFamily="34" charset="0"/>
                          <a:cs typeface="Arial" panose="020B0604020202020204" pitchFamily="34" charset="0"/>
                        </a:rPr>
                        <a:t>4% vs 0%</a:t>
                      </a:r>
                      <a:endParaRPr lang="fr-FR" sz="1050" b="0" i="0" dirty="0">
                        <a:latin typeface="Arial" panose="020B0604020202020204" pitchFamily="34" charset="0"/>
                        <a:cs typeface="Arial" panose="020B0604020202020204" pitchFamily="34" charset="0"/>
                      </a:endParaRPr>
                    </a:p>
                  </a:txBody>
                  <a:tcPr marL="36000" marR="36000" marT="36000" marB="36000" anchor="ctr">
                    <a:solidFill>
                      <a:schemeClr val="accent2">
                        <a:lumMod val="20000"/>
                        <a:lumOff val="8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050" b="0" dirty="0">
                          <a:latin typeface="Arial" panose="020B0604020202020204" pitchFamily="34" charset="0"/>
                          <a:cs typeface="Arial" panose="020B0604020202020204" pitchFamily="34" charset="0"/>
                        </a:rPr>
                        <a:t>HTA, SMP, asthénie,</a:t>
                      </a:r>
                      <a:r>
                        <a:rPr lang="fr-FR" sz="1050" b="0" baseline="0" dirty="0">
                          <a:latin typeface="Arial" panose="020B0604020202020204" pitchFamily="34" charset="0"/>
                          <a:cs typeface="Arial" panose="020B0604020202020204" pitchFamily="34" charset="0"/>
                        </a:rPr>
                        <a:t> diarrhées…</a:t>
                      </a:r>
                      <a:endParaRPr lang="fr-FR" sz="1050" b="0" i="0" dirty="0">
                        <a:latin typeface="Arial" panose="020B0604020202020204" pitchFamily="34" charset="0"/>
                        <a:cs typeface="Arial" panose="020B0604020202020204" pitchFamily="34" charset="0"/>
                      </a:endParaRPr>
                    </a:p>
                  </a:txBody>
                  <a:tcPr marL="36000" marR="36000" marT="36000" marB="36000" anchor="ctr">
                    <a:solidFill>
                      <a:schemeClr val="accent2">
                        <a:lumMod val="20000"/>
                        <a:lumOff val="8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050" b="0" dirty="0">
                          <a:latin typeface="Arial" panose="020B0604020202020204" pitchFamily="34" charset="0"/>
                          <a:cs typeface="Arial" panose="020B0604020202020204" pitchFamily="34" charset="0"/>
                        </a:rPr>
                        <a:t>Oui</a:t>
                      </a:r>
                      <a:endParaRPr lang="fr-FR" sz="1050" b="0" i="0" dirty="0">
                        <a:latin typeface="Arial" panose="020B0604020202020204" pitchFamily="34" charset="0"/>
                        <a:cs typeface="Arial" panose="020B0604020202020204" pitchFamily="34" charset="0"/>
                      </a:endParaRPr>
                    </a:p>
                  </a:txBody>
                  <a:tcPr marL="36000" marR="36000" marT="36000" marB="36000" anchor="ctr">
                    <a:solidFill>
                      <a:schemeClr val="accent2">
                        <a:lumMod val="20000"/>
                        <a:lumOff val="80000"/>
                      </a:schemeClr>
                    </a:solidFill>
                  </a:tcPr>
                </a:tc>
                <a:extLst>
                  <a:ext uri="{0D108BD9-81ED-4DB2-BD59-A6C34878D82A}">
                    <a16:rowId xmlns:a16="http://schemas.microsoft.com/office/drawing/2014/main" val="756305413"/>
                  </a:ext>
                </a:extLst>
              </a:tr>
              <a:tr h="423282">
                <a:tc>
                  <a:txBody>
                    <a:bodyPr/>
                    <a:lstStyle/>
                    <a:p>
                      <a:pPr algn="ctr"/>
                      <a:r>
                        <a:rPr lang="fr-FR" sz="1050" b="1" dirty="0" err="1">
                          <a:latin typeface="Arial" panose="020B0604020202020204" pitchFamily="34" charset="0"/>
                          <a:cs typeface="Arial" panose="020B0604020202020204" pitchFamily="34" charset="0"/>
                        </a:rPr>
                        <a:t>Ramucirumab</a:t>
                      </a:r>
                      <a:endParaRPr lang="fr-FR" sz="1050" b="1" i="0" dirty="0">
                        <a:latin typeface="Arial" panose="020B0604020202020204" pitchFamily="34" charset="0"/>
                        <a:cs typeface="Arial" panose="020B0604020202020204" pitchFamily="34" charset="0"/>
                      </a:endParaRPr>
                    </a:p>
                  </a:txBody>
                  <a:tcPr marL="36000" marR="36000" marT="36000" marB="36000" anchor="ctr">
                    <a:solidFill>
                      <a:schemeClr val="accent2">
                        <a:lumMod val="40000"/>
                        <a:lumOff val="60000"/>
                      </a:schemeClr>
                    </a:solidFill>
                  </a:tcPr>
                </a:tc>
                <a:tc>
                  <a:txBody>
                    <a:bodyPr/>
                    <a:lstStyle/>
                    <a:p>
                      <a:pPr algn="ctr"/>
                      <a:r>
                        <a:rPr lang="fr-FR" sz="1050" b="0" dirty="0">
                          <a:latin typeface="Arial" panose="020B0604020202020204" pitchFamily="34" charset="0"/>
                          <a:cs typeface="Arial" panose="020B0604020202020204" pitchFamily="34" charset="0"/>
                        </a:rPr>
                        <a:t>L2 AFP &gt;400</a:t>
                      </a:r>
                      <a:endParaRPr lang="fr-FR" sz="1050" b="0" i="0" dirty="0">
                        <a:latin typeface="Arial" panose="020B0604020202020204" pitchFamily="34" charset="0"/>
                        <a:cs typeface="Arial" panose="020B0604020202020204" pitchFamily="34" charset="0"/>
                      </a:endParaRPr>
                    </a:p>
                  </a:txBody>
                  <a:tcPr marL="36000" marR="36000" marT="36000" marB="36000" anchor="ctr">
                    <a:solidFill>
                      <a:schemeClr val="accent2">
                        <a:lumMod val="40000"/>
                        <a:lumOff val="60000"/>
                      </a:schemeClr>
                    </a:solidFill>
                  </a:tcPr>
                </a:tc>
                <a:tc>
                  <a:txBody>
                    <a:bodyPr/>
                    <a:lstStyle/>
                    <a:p>
                      <a:pPr algn="ctr"/>
                      <a:r>
                        <a:rPr lang="fr-FR" sz="1050" b="0" dirty="0">
                          <a:latin typeface="Arial" panose="020B0604020202020204" pitchFamily="34" charset="0"/>
                          <a:cs typeface="Arial" panose="020B0604020202020204" pitchFamily="34" charset="0"/>
                        </a:rPr>
                        <a:t>Placebo</a:t>
                      </a:r>
                      <a:endParaRPr lang="fr-FR" sz="1050" b="0" i="0" dirty="0">
                        <a:latin typeface="Arial" panose="020B0604020202020204" pitchFamily="34" charset="0"/>
                        <a:cs typeface="Arial" panose="020B0604020202020204" pitchFamily="34" charset="0"/>
                      </a:endParaRPr>
                    </a:p>
                  </a:txBody>
                  <a:tcPr marL="36000" marR="36000" marT="36000" marB="36000" anchor="ctr">
                    <a:solidFill>
                      <a:schemeClr val="accent2">
                        <a:lumMod val="40000"/>
                        <a:lumOff val="60000"/>
                      </a:schemeClr>
                    </a:solidFill>
                  </a:tcPr>
                </a:tc>
                <a:tc>
                  <a:txBody>
                    <a:bodyPr/>
                    <a:lstStyle/>
                    <a:p>
                      <a:pPr algn="ctr"/>
                      <a:r>
                        <a:rPr lang="fr-FR" sz="1050" b="0" dirty="0">
                          <a:latin typeface="Arial" panose="020B0604020202020204" pitchFamily="34" charset="0"/>
                          <a:cs typeface="Arial" panose="020B0604020202020204" pitchFamily="34" charset="0"/>
                        </a:rPr>
                        <a:t>0,71</a:t>
                      </a:r>
                      <a:endParaRPr lang="fr-FR" sz="1050" b="0" i="0" dirty="0">
                        <a:latin typeface="Arial" panose="020B0604020202020204" pitchFamily="34" charset="0"/>
                        <a:cs typeface="Arial" panose="020B0604020202020204" pitchFamily="34" charset="0"/>
                      </a:endParaRPr>
                    </a:p>
                  </a:txBody>
                  <a:tcPr marL="36000" marR="36000" marT="36000" marB="36000" anchor="ctr">
                    <a:solidFill>
                      <a:schemeClr val="accent2">
                        <a:lumMod val="40000"/>
                        <a:lumOff val="60000"/>
                      </a:schemeClr>
                    </a:solidFill>
                  </a:tcPr>
                </a:tc>
                <a:tc>
                  <a:txBody>
                    <a:bodyPr/>
                    <a:lstStyle/>
                    <a:p>
                      <a:pPr algn="ctr"/>
                      <a:r>
                        <a:rPr lang="fr-FR" sz="1050" b="0" dirty="0">
                          <a:latin typeface="Arial" panose="020B0604020202020204" pitchFamily="34" charset="0"/>
                          <a:cs typeface="Arial" panose="020B0604020202020204" pitchFamily="34" charset="0"/>
                        </a:rPr>
                        <a:t>8,5 vs 7,3</a:t>
                      </a:r>
                    </a:p>
                  </a:txBody>
                  <a:tcPr marL="36000" marR="36000" marT="36000" marB="36000" anchor="ctr">
                    <a:solidFill>
                      <a:schemeClr val="accent2">
                        <a:lumMod val="40000"/>
                        <a:lumOff val="60000"/>
                      </a:schemeClr>
                    </a:solidFill>
                  </a:tcPr>
                </a:tc>
                <a:tc>
                  <a:txBody>
                    <a:bodyPr/>
                    <a:lstStyle/>
                    <a:p>
                      <a:pPr algn="ctr"/>
                      <a:r>
                        <a:rPr lang="fr-FR" sz="1050" b="0" dirty="0">
                          <a:latin typeface="Arial" panose="020B0604020202020204" pitchFamily="34" charset="0"/>
                          <a:cs typeface="Arial" panose="020B0604020202020204" pitchFamily="34" charset="0"/>
                        </a:rPr>
                        <a:t>4% vs 1%</a:t>
                      </a:r>
                      <a:endParaRPr lang="fr-FR" sz="1050" b="0" i="0" dirty="0">
                        <a:latin typeface="Arial" panose="020B0604020202020204" pitchFamily="34" charset="0"/>
                        <a:cs typeface="Arial" panose="020B0604020202020204" pitchFamily="34" charset="0"/>
                      </a:endParaRPr>
                    </a:p>
                  </a:txBody>
                  <a:tcPr marL="36000" marR="36000" marT="36000" marB="36000" anchor="ctr">
                    <a:solidFill>
                      <a:schemeClr val="accent2">
                        <a:lumMod val="40000"/>
                        <a:lumOff val="60000"/>
                      </a:schemeClr>
                    </a:solidFill>
                  </a:tcPr>
                </a:tc>
                <a:tc>
                  <a:txBody>
                    <a:bodyPr/>
                    <a:lstStyle/>
                    <a:p>
                      <a:pPr algn="ctr"/>
                      <a:r>
                        <a:rPr lang="fr-FR" sz="1050" b="0" dirty="0">
                          <a:latin typeface="Arial" panose="020B0604020202020204" pitchFamily="34" charset="0"/>
                          <a:cs typeface="Arial" panose="020B0604020202020204" pitchFamily="34" charset="0"/>
                        </a:rPr>
                        <a:t>HTA, protéinurie</a:t>
                      </a:r>
                      <a:endParaRPr lang="fr-FR" sz="1050" b="0" i="0" dirty="0">
                        <a:latin typeface="Arial" panose="020B0604020202020204" pitchFamily="34" charset="0"/>
                        <a:cs typeface="Arial" panose="020B0604020202020204" pitchFamily="34" charset="0"/>
                      </a:endParaRPr>
                    </a:p>
                  </a:txBody>
                  <a:tcPr marL="36000" marR="36000" marT="36000" marB="36000" anchor="ctr">
                    <a:solidFill>
                      <a:schemeClr val="accent2">
                        <a:lumMod val="40000"/>
                        <a:lumOff val="60000"/>
                      </a:schemeClr>
                    </a:solidFill>
                  </a:tcPr>
                </a:tc>
                <a:tc>
                  <a:txBody>
                    <a:bodyPr/>
                    <a:lstStyle/>
                    <a:p>
                      <a:pPr algn="ctr"/>
                      <a:r>
                        <a:rPr lang="fr-FR" sz="1050" b="0" dirty="0">
                          <a:latin typeface="Arial" panose="020B0604020202020204" pitchFamily="34" charset="0"/>
                          <a:cs typeface="Arial" panose="020B0604020202020204" pitchFamily="34" charset="0"/>
                        </a:rPr>
                        <a:t>Non</a:t>
                      </a:r>
                      <a:endParaRPr lang="fr-FR" sz="1050" b="0" i="0" dirty="0">
                        <a:latin typeface="Arial" panose="020B0604020202020204" pitchFamily="34" charset="0"/>
                        <a:cs typeface="Arial" panose="020B0604020202020204" pitchFamily="34" charset="0"/>
                      </a:endParaRPr>
                    </a:p>
                  </a:txBody>
                  <a:tcPr marL="36000" marR="36000" marT="36000" marB="36000" anchor="ctr">
                    <a:solidFill>
                      <a:schemeClr val="accent2">
                        <a:lumMod val="40000"/>
                        <a:lumOff val="60000"/>
                      </a:schemeClr>
                    </a:solidFill>
                  </a:tcPr>
                </a:tc>
                <a:extLst>
                  <a:ext uri="{0D108BD9-81ED-4DB2-BD59-A6C34878D82A}">
                    <a16:rowId xmlns:a16="http://schemas.microsoft.com/office/drawing/2014/main" val="32449764"/>
                  </a:ext>
                </a:extLst>
              </a:tr>
              <a:tr h="423282">
                <a:tc>
                  <a:txBody>
                    <a:bodyPr/>
                    <a:lstStyle/>
                    <a:p>
                      <a:pPr algn="ctr"/>
                      <a:r>
                        <a:rPr lang="fr-FR" sz="1050" b="1" dirty="0" err="1">
                          <a:latin typeface="Arial" panose="020B0604020202020204" pitchFamily="34" charset="0"/>
                          <a:cs typeface="Arial" panose="020B0604020202020204" pitchFamily="34" charset="0"/>
                        </a:rPr>
                        <a:t>Apatinib</a:t>
                      </a:r>
                      <a:endParaRPr lang="fr-FR" sz="1050" b="1" i="0" dirty="0">
                        <a:latin typeface="Arial" panose="020B0604020202020204" pitchFamily="34" charset="0"/>
                        <a:cs typeface="Arial" panose="020B0604020202020204" pitchFamily="34" charset="0"/>
                      </a:endParaRPr>
                    </a:p>
                  </a:txBody>
                  <a:tcPr marL="36000" marR="36000" marT="36000" marB="36000" anchor="ctr">
                    <a:solidFill>
                      <a:schemeClr val="accent2">
                        <a:lumMod val="20000"/>
                        <a:lumOff val="80000"/>
                      </a:schemeClr>
                    </a:solidFill>
                  </a:tcPr>
                </a:tc>
                <a:tc>
                  <a:txBody>
                    <a:bodyPr/>
                    <a:lstStyle/>
                    <a:p>
                      <a:pPr algn="ctr"/>
                      <a:r>
                        <a:rPr lang="fr-FR" sz="1050" b="0" dirty="0">
                          <a:latin typeface="Arial" panose="020B0604020202020204" pitchFamily="34" charset="0"/>
                          <a:cs typeface="Arial" panose="020B0604020202020204" pitchFamily="34" charset="0"/>
                        </a:rPr>
                        <a:t>L2</a:t>
                      </a:r>
                      <a:r>
                        <a:rPr lang="fr-FR" sz="1050" b="0" baseline="0" dirty="0">
                          <a:latin typeface="Arial" panose="020B0604020202020204" pitchFamily="34" charset="0"/>
                          <a:cs typeface="Arial" panose="020B0604020202020204" pitchFamily="34" charset="0"/>
                        </a:rPr>
                        <a:t>+ Post-chimio</a:t>
                      </a:r>
                      <a:endParaRPr lang="fr-FR" sz="1050" b="0" i="0" baseline="0" dirty="0">
                        <a:latin typeface="Arial" panose="020B0604020202020204" pitchFamily="34" charset="0"/>
                        <a:cs typeface="Arial" panose="020B0604020202020204" pitchFamily="34" charset="0"/>
                      </a:endParaRPr>
                    </a:p>
                  </a:txBody>
                  <a:tcPr marL="36000" marR="36000" marT="36000" marB="36000" anchor="ctr">
                    <a:solidFill>
                      <a:schemeClr val="accent2">
                        <a:lumMod val="20000"/>
                        <a:lumOff val="80000"/>
                      </a:schemeClr>
                    </a:solidFill>
                  </a:tcPr>
                </a:tc>
                <a:tc>
                  <a:txBody>
                    <a:bodyPr/>
                    <a:lstStyle/>
                    <a:p>
                      <a:pPr algn="ctr"/>
                      <a:r>
                        <a:rPr lang="fr-FR" sz="1050" b="0" dirty="0">
                          <a:latin typeface="Arial" panose="020B0604020202020204" pitchFamily="34" charset="0"/>
                          <a:cs typeface="Arial" panose="020B0604020202020204" pitchFamily="34" charset="0"/>
                        </a:rPr>
                        <a:t>Placebo</a:t>
                      </a:r>
                      <a:endParaRPr lang="fr-FR" sz="1050" b="0" i="0" dirty="0">
                        <a:latin typeface="Arial" panose="020B0604020202020204" pitchFamily="34" charset="0"/>
                        <a:cs typeface="Arial" panose="020B0604020202020204" pitchFamily="34" charset="0"/>
                      </a:endParaRPr>
                    </a:p>
                  </a:txBody>
                  <a:tcPr marL="36000" marR="36000" marT="36000" marB="36000" anchor="ctr">
                    <a:solidFill>
                      <a:schemeClr val="accent2">
                        <a:lumMod val="20000"/>
                        <a:lumOff val="80000"/>
                      </a:schemeClr>
                    </a:solidFill>
                  </a:tcPr>
                </a:tc>
                <a:tc>
                  <a:txBody>
                    <a:bodyPr/>
                    <a:lstStyle/>
                    <a:p>
                      <a:pPr algn="ctr"/>
                      <a:r>
                        <a:rPr lang="fr-FR" sz="1050" b="0" dirty="0">
                          <a:latin typeface="Arial" panose="020B0604020202020204" pitchFamily="34" charset="0"/>
                          <a:cs typeface="Arial" panose="020B0604020202020204" pitchFamily="34" charset="0"/>
                        </a:rPr>
                        <a:t>0,79</a:t>
                      </a:r>
                    </a:p>
                    <a:p>
                      <a:pPr algn="ctr"/>
                      <a:r>
                        <a:rPr lang="fr-FR" sz="1050" b="0" dirty="0">
                          <a:latin typeface="Arial" panose="020B0604020202020204" pitchFamily="34" charset="0"/>
                          <a:cs typeface="Arial" panose="020B0604020202020204" pitchFamily="34" charset="0"/>
                        </a:rPr>
                        <a:t>(0,88 post-</a:t>
                      </a:r>
                      <a:r>
                        <a:rPr lang="fr-FR" sz="1050" b="0" dirty="0" err="1">
                          <a:latin typeface="Arial" panose="020B0604020202020204" pitchFamily="34" charset="0"/>
                          <a:cs typeface="Arial" panose="020B0604020202020204" pitchFamily="34" charset="0"/>
                        </a:rPr>
                        <a:t>soraf</a:t>
                      </a:r>
                      <a:r>
                        <a:rPr lang="fr-FR" sz="1050" b="0" dirty="0">
                          <a:latin typeface="Arial" panose="020B0604020202020204" pitchFamily="34" charset="0"/>
                          <a:cs typeface="Arial" panose="020B0604020202020204" pitchFamily="34" charset="0"/>
                        </a:rPr>
                        <a:t>)</a:t>
                      </a:r>
                      <a:endParaRPr lang="fr-FR" sz="1050" b="0" i="0" dirty="0">
                        <a:latin typeface="Arial" panose="020B0604020202020204" pitchFamily="34" charset="0"/>
                        <a:cs typeface="Arial" panose="020B0604020202020204" pitchFamily="34" charset="0"/>
                      </a:endParaRPr>
                    </a:p>
                  </a:txBody>
                  <a:tcPr marL="36000" marR="36000" marT="36000" marB="36000" anchor="ctr">
                    <a:solidFill>
                      <a:schemeClr val="accent2">
                        <a:lumMod val="20000"/>
                        <a:lumOff val="80000"/>
                      </a:schemeClr>
                    </a:solidFill>
                  </a:tcPr>
                </a:tc>
                <a:tc>
                  <a:txBody>
                    <a:bodyPr/>
                    <a:lstStyle/>
                    <a:p>
                      <a:pPr algn="ctr"/>
                      <a:r>
                        <a:rPr lang="fr-FR" sz="1050" b="0" dirty="0">
                          <a:latin typeface="Arial" panose="020B0604020202020204" pitchFamily="34" charset="0"/>
                          <a:cs typeface="Arial" panose="020B0604020202020204" pitchFamily="34" charset="0"/>
                        </a:rPr>
                        <a:t>8,7 vs 6,8</a:t>
                      </a:r>
                      <a:endParaRPr lang="fr-FR" sz="1050" b="0" i="0" dirty="0">
                        <a:latin typeface="Arial" panose="020B0604020202020204" pitchFamily="34" charset="0"/>
                        <a:cs typeface="Arial" panose="020B0604020202020204" pitchFamily="34" charset="0"/>
                      </a:endParaRPr>
                    </a:p>
                  </a:txBody>
                  <a:tcPr marL="36000" marR="36000" marT="36000" marB="36000" anchor="ctr">
                    <a:solidFill>
                      <a:schemeClr val="accent2">
                        <a:lumMod val="20000"/>
                        <a:lumOff val="80000"/>
                      </a:schemeClr>
                    </a:solidFill>
                  </a:tcPr>
                </a:tc>
                <a:tc>
                  <a:txBody>
                    <a:bodyPr/>
                    <a:lstStyle/>
                    <a:p>
                      <a:pPr algn="ctr"/>
                      <a:r>
                        <a:rPr lang="fr-FR" sz="1050" b="0" dirty="0">
                          <a:latin typeface="Arial" panose="020B0604020202020204" pitchFamily="34" charset="0"/>
                          <a:cs typeface="Arial" panose="020B0604020202020204" pitchFamily="34" charset="0"/>
                        </a:rPr>
                        <a:t>11% vs 2%</a:t>
                      </a:r>
                      <a:endParaRPr lang="fr-FR" sz="1050" b="0" i="0" dirty="0">
                        <a:latin typeface="Arial" panose="020B0604020202020204" pitchFamily="34" charset="0"/>
                        <a:cs typeface="Arial" panose="020B0604020202020204" pitchFamily="34" charset="0"/>
                      </a:endParaRPr>
                    </a:p>
                  </a:txBody>
                  <a:tcPr marL="36000" marR="36000" marT="36000" marB="36000" anchor="ctr">
                    <a:solidFill>
                      <a:schemeClr val="accent2">
                        <a:lumMod val="20000"/>
                        <a:lumOff val="80000"/>
                      </a:schemeClr>
                    </a:solidFill>
                  </a:tcP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1050" b="0" dirty="0">
                          <a:latin typeface="Arial" panose="020B0604020202020204" pitchFamily="34" charset="0"/>
                          <a:cs typeface="Arial" panose="020B0604020202020204" pitchFamily="34" charset="0"/>
                        </a:rPr>
                        <a:t>HTA, SMP, asthénie,</a:t>
                      </a:r>
                      <a:r>
                        <a:rPr lang="fr-FR" sz="1050" b="0" baseline="0" dirty="0">
                          <a:latin typeface="Arial" panose="020B0604020202020204" pitchFamily="34" charset="0"/>
                          <a:cs typeface="Arial" panose="020B0604020202020204" pitchFamily="34" charset="0"/>
                        </a:rPr>
                        <a:t> diarrhées…</a:t>
                      </a:r>
                      <a:endParaRPr lang="fr-FR" sz="1050" b="0" i="0" dirty="0">
                        <a:latin typeface="Arial" panose="020B0604020202020204" pitchFamily="34" charset="0"/>
                        <a:cs typeface="Arial" panose="020B0604020202020204" pitchFamily="34" charset="0"/>
                      </a:endParaRPr>
                    </a:p>
                  </a:txBody>
                  <a:tcPr marL="36000" marR="36000" marT="36000" marB="36000" anchor="ctr">
                    <a:solidFill>
                      <a:schemeClr val="accent2">
                        <a:lumMod val="20000"/>
                        <a:lumOff val="80000"/>
                      </a:schemeClr>
                    </a:solidFill>
                  </a:tcP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1050" b="0" dirty="0">
                          <a:latin typeface="Arial" panose="020B0604020202020204" pitchFamily="34" charset="0"/>
                          <a:cs typeface="Arial" panose="020B0604020202020204" pitchFamily="34" charset="0"/>
                        </a:rPr>
                        <a:t>Non</a:t>
                      </a:r>
                      <a:endParaRPr lang="fr-FR" sz="1050" b="0" i="0" dirty="0">
                        <a:latin typeface="Arial" panose="020B0604020202020204" pitchFamily="34" charset="0"/>
                        <a:cs typeface="Arial" panose="020B0604020202020204" pitchFamily="34" charset="0"/>
                      </a:endParaRPr>
                    </a:p>
                  </a:txBody>
                  <a:tcPr marL="36000" marR="36000" marT="36000" marB="36000" anchor="ctr">
                    <a:solidFill>
                      <a:schemeClr val="accent2">
                        <a:lumMod val="20000"/>
                        <a:lumOff val="80000"/>
                      </a:schemeClr>
                    </a:solidFill>
                  </a:tcPr>
                </a:tc>
                <a:extLst>
                  <a:ext uri="{0D108BD9-81ED-4DB2-BD59-A6C34878D82A}">
                    <a16:rowId xmlns:a16="http://schemas.microsoft.com/office/drawing/2014/main" val="84113943"/>
                  </a:ext>
                </a:extLst>
              </a:tr>
            </a:tbl>
          </a:graphicData>
        </a:graphic>
      </p:graphicFrame>
      <p:sp>
        <p:nvSpPr>
          <p:cNvPr id="5" name="ZoneTexte 4">
            <a:extLst>
              <a:ext uri="{FF2B5EF4-FFF2-40B4-BE49-F238E27FC236}">
                <a16:creationId xmlns:a16="http://schemas.microsoft.com/office/drawing/2014/main" id="{A61B55D7-3661-C146-B0DB-4FD9D7D172D3}"/>
              </a:ext>
            </a:extLst>
          </p:cNvPr>
          <p:cNvSpPr txBox="1"/>
          <p:nvPr/>
        </p:nvSpPr>
        <p:spPr>
          <a:xfrm>
            <a:off x="-3048" y="4912668"/>
            <a:ext cx="1999265"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Qiu Li et al., ASCO 2020, Abs 4507</a:t>
            </a:r>
          </a:p>
        </p:txBody>
      </p:sp>
      <p:sp>
        <p:nvSpPr>
          <p:cNvPr id="3" name="Rectangle 2"/>
          <p:cNvSpPr/>
          <p:nvPr/>
        </p:nvSpPr>
        <p:spPr>
          <a:xfrm>
            <a:off x="190500" y="2126120"/>
            <a:ext cx="8886182" cy="431956"/>
          </a:xfrm>
          <a:prstGeom prst="rect">
            <a:avLst/>
          </a:prstGeom>
          <a:noFill/>
          <a:ln w="57150">
            <a:solidFill>
              <a:srgbClr val="D82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ln w="57150">
                <a:solidFill>
                  <a:srgbClr val="D82845"/>
                </a:solidFill>
              </a:ln>
              <a:noFill/>
            </a:endParaRPr>
          </a:p>
        </p:txBody>
      </p:sp>
    </p:spTree>
    <p:extLst>
      <p:ext uri="{BB962C8B-B14F-4D97-AF65-F5344CB8AC3E}">
        <p14:creationId xmlns:p14="http://schemas.microsoft.com/office/powerpoint/2010/main" val="13546264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1"/>
          <p:cNvSpPr txBox="1">
            <a:spLocks/>
          </p:cNvSpPr>
          <p:nvPr/>
        </p:nvSpPr>
        <p:spPr>
          <a:xfrm>
            <a:off x="220717" y="85996"/>
            <a:ext cx="9144000" cy="529046"/>
          </a:xfrm>
          <a:prstGeom prst="rect">
            <a:avLst/>
          </a:prstGeom>
        </p:spPr>
        <p:txBody>
          <a:bodyPr vert="horz" lIns="68580" tIns="34290" rIns="68580" bIns="3429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endParaRPr lang="fr-FR" sz="2400" dirty="0"/>
          </a:p>
        </p:txBody>
      </p:sp>
      <p:sp>
        <p:nvSpPr>
          <p:cNvPr id="3" name="Titre 2">
            <a:extLst>
              <a:ext uri="{FF2B5EF4-FFF2-40B4-BE49-F238E27FC236}">
                <a16:creationId xmlns:a16="http://schemas.microsoft.com/office/drawing/2014/main" id="{97517CF8-0B6D-3D4B-97F9-74F42927FDEB}"/>
              </a:ext>
            </a:extLst>
          </p:cNvPr>
          <p:cNvSpPr>
            <a:spLocks noGrp="1"/>
          </p:cNvSpPr>
          <p:nvPr>
            <p:ph type="title"/>
          </p:nvPr>
        </p:nvSpPr>
        <p:spPr/>
        <p:txBody>
          <a:bodyPr>
            <a:normAutofit/>
          </a:bodyPr>
          <a:lstStyle/>
          <a:p>
            <a:r>
              <a:rPr lang="fr-FR" sz="2400" dirty="0"/>
              <a:t>PRODIGE 23 </a:t>
            </a:r>
            <a:r>
              <a:rPr lang="fr-FR" sz="2400" i="1" dirty="0"/>
              <a:t>vs.</a:t>
            </a:r>
            <a:r>
              <a:rPr lang="fr-FR" sz="2400" dirty="0"/>
              <a:t> RAPIDO</a:t>
            </a:r>
          </a:p>
        </p:txBody>
      </p:sp>
      <p:sp>
        <p:nvSpPr>
          <p:cNvPr id="8" name="ZoneTexte 7">
            <a:extLst>
              <a:ext uri="{FF2B5EF4-FFF2-40B4-BE49-F238E27FC236}">
                <a16:creationId xmlns:a16="http://schemas.microsoft.com/office/drawing/2014/main" id="{198705E9-DD48-D645-914F-6121A729F385}"/>
              </a:ext>
            </a:extLst>
          </p:cNvPr>
          <p:cNvSpPr txBox="1"/>
          <p:nvPr/>
        </p:nvSpPr>
        <p:spPr>
          <a:xfrm>
            <a:off x="-3048" y="4912668"/>
            <a:ext cx="2428870" cy="230832"/>
          </a:xfrm>
          <a:prstGeom prst="rect">
            <a:avLst/>
          </a:prstGeom>
          <a:noFill/>
        </p:spPr>
        <p:txBody>
          <a:bodyPr wrap="none" rtlCol="0">
            <a:spAutoFit/>
          </a:bodyPr>
          <a:lstStyle/>
          <a:p>
            <a:r>
              <a:rPr lang="fr-FR" sz="900" i="1" dirty="0">
                <a:solidFill>
                  <a:schemeClr val="tx1">
                    <a:lumMod val="50000"/>
                    <a:lumOff val="50000"/>
                  </a:schemeClr>
                </a:solidFill>
                <a:latin typeface="Arial" panose="020B0604020202020204" pitchFamily="34" charset="0"/>
              </a:rPr>
              <a:t>Thierry </a:t>
            </a:r>
            <a:r>
              <a:rPr lang="fr-FR" sz="900" i="1" dirty="0" err="1">
                <a:solidFill>
                  <a:schemeClr val="tx1">
                    <a:lumMod val="50000"/>
                    <a:lumOff val="50000"/>
                  </a:schemeClr>
                </a:solidFill>
                <a:latin typeface="Arial" panose="020B0604020202020204" pitchFamily="34" charset="0"/>
              </a:rPr>
              <a:t>Conroy</a:t>
            </a:r>
            <a:r>
              <a:rPr lang="fr-FR" sz="900" i="1" dirty="0">
                <a:solidFill>
                  <a:schemeClr val="tx1">
                    <a:lumMod val="50000"/>
                    <a:lumOff val="50000"/>
                  </a:schemeClr>
                </a:solidFill>
                <a:latin typeface="Arial" panose="020B0604020202020204" pitchFamily="34" charset="0"/>
              </a:rPr>
              <a:t> et al., ASCO2020, Abs 4007</a:t>
            </a:r>
          </a:p>
        </p:txBody>
      </p:sp>
      <p:graphicFrame>
        <p:nvGraphicFramePr>
          <p:cNvPr id="2" name="Tableau 1"/>
          <p:cNvGraphicFramePr>
            <a:graphicFrameLocks noGrp="1"/>
          </p:cNvGraphicFramePr>
          <p:nvPr>
            <p:extLst>
              <p:ext uri="{D42A27DB-BD31-4B8C-83A1-F6EECF244321}">
                <p14:modId xmlns:p14="http://schemas.microsoft.com/office/powerpoint/2010/main" val="1150407539"/>
              </p:ext>
            </p:extLst>
          </p:nvPr>
        </p:nvGraphicFramePr>
        <p:xfrm>
          <a:off x="1202872" y="724989"/>
          <a:ext cx="6738258" cy="1962322"/>
        </p:xfrm>
        <a:graphic>
          <a:graphicData uri="http://schemas.openxmlformats.org/drawingml/2006/table">
            <a:tbl>
              <a:tblPr firstRow="1" bandRow="1">
                <a:tableStyleId>{5C22544A-7EE6-4342-B048-85BDC9FD1C3A}</a:tableStyleId>
              </a:tblPr>
              <a:tblGrid>
                <a:gridCol w="2246086">
                  <a:extLst>
                    <a:ext uri="{9D8B030D-6E8A-4147-A177-3AD203B41FA5}">
                      <a16:colId xmlns:a16="http://schemas.microsoft.com/office/drawing/2014/main" val="4244010813"/>
                    </a:ext>
                  </a:extLst>
                </a:gridCol>
                <a:gridCol w="2246086">
                  <a:extLst>
                    <a:ext uri="{9D8B030D-6E8A-4147-A177-3AD203B41FA5}">
                      <a16:colId xmlns:a16="http://schemas.microsoft.com/office/drawing/2014/main" val="1565316382"/>
                    </a:ext>
                  </a:extLst>
                </a:gridCol>
                <a:gridCol w="2246086">
                  <a:extLst>
                    <a:ext uri="{9D8B030D-6E8A-4147-A177-3AD203B41FA5}">
                      <a16:colId xmlns:a16="http://schemas.microsoft.com/office/drawing/2014/main" val="2643800914"/>
                    </a:ext>
                  </a:extLst>
                </a:gridCol>
              </a:tblGrid>
              <a:tr h="479602">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endParaRPr lang="fr-FR" sz="900" b="1" kern="1200" dirty="0">
                        <a:solidFill>
                          <a:schemeClr val="lt1"/>
                        </a:solidFill>
                        <a:latin typeface="Arial" panose="020B0604020202020204" pitchFamily="34" charset="0"/>
                        <a:ea typeface="+mn-ea"/>
                        <a:cs typeface="Arial" panose="020B0604020202020204" pitchFamily="34" charset="0"/>
                      </a:endParaRPr>
                    </a:p>
                  </a:txBody>
                  <a:tcPr marL="68580" marR="68580" marT="34290" marB="34290" anchor="ctr">
                    <a:solidFill>
                      <a:schemeClr val="accent5"/>
                    </a:solidFill>
                  </a:tcP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900" b="1" kern="1200" dirty="0">
                          <a:solidFill>
                            <a:schemeClr val="lt1"/>
                          </a:solidFill>
                          <a:latin typeface="Arial" panose="020B0604020202020204" pitchFamily="34" charset="0"/>
                          <a:ea typeface="+mn-ea"/>
                          <a:cs typeface="Arial" panose="020B0604020202020204" pitchFamily="34" charset="0"/>
                        </a:rPr>
                        <a:t>Prodige-23</a:t>
                      </a:r>
                    </a:p>
                    <a:p>
                      <a:pPr marL="0" marR="0" indent="0" algn="ctr" defTabSz="685800" rtl="0" eaLnBrk="1" fontAlgn="auto" latinLnBrk="0" hangingPunct="1">
                        <a:lnSpc>
                          <a:spcPct val="100000"/>
                        </a:lnSpc>
                        <a:spcBef>
                          <a:spcPts val="0"/>
                        </a:spcBef>
                        <a:spcAft>
                          <a:spcPts val="0"/>
                        </a:spcAft>
                        <a:buClrTx/>
                        <a:buSzTx/>
                        <a:buFontTx/>
                        <a:buNone/>
                        <a:tabLst/>
                        <a:defRPr/>
                      </a:pPr>
                      <a:r>
                        <a:rPr lang="fr-FR" sz="900" b="0" kern="1200" dirty="0">
                          <a:solidFill>
                            <a:schemeClr val="lt1"/>
                          </a:solidFill>
                          <a:latin typeface="Arial" panose="020B0604020202020204" pitchFamily="34" charset="0"/>
                          <a:ea typeface="+mn-ea"/>
                          <a:cs typeface="Arial" panose="020B0604020202020204" pitchFamily="34" charset="0"/>
                        </a:rPr>
                        <a:t>(</a:t>
                      </a:r>
                      <a:r>
                        <a:rPr lang="fr-FR" sz="900" b="0" kern="1200" dirty="0" err="1">
                          <a:solidFill>
                            <a:schemeClr val="lt1"/>
                          </a:solidFill>
                          <a:latin typeface="Arial" panose="020B0604020202020204" pitchFamily="34" charset="0"/>
                          <a:ea typeface="+mn-ea"/>
                          <a:cs typeface="Arial" panose="020B0604020202020204" pitchFamily="34" charset="0"/>
                        </a:rPr>
                        <a:t>exp</a:t>
                      </a:r>
                      <a:r>
                        <a:rPr lang="fr-FR" sz="900" b="0" kern="1200" dirty="0">
                          <a:solidFill>
                            <a:schemeClr val="lt1"/>
                          </a:solidFill>
                          <a:latin typeface="Arial" panose="020B0604020202020204" pitchFamily="34" charset="0"/>
                          <a:ea typeface="+mn-ea"/>
                          <a:cs typeface="Arial" panose="020B0604020202020204" pitchFamily="34" charset="0"/>
                        </a:rPr>
                        <a:t> vs </a:t>
                      </a:r>
                      <a:r>
                        <a:rPr lang="fr-FR" sz="900" b="0" kern="1200" dirty="0" err="1">
                          <a:solidFill>
                            <a:schemeClr val="lt1"/>
                          </a:solidFill>
                          <a:latin typeface="Arial" panose="020B0604020202020204" pitchFamily="34" charset="0"/>
                          <a:ea typeface="+mn-ea"/>
                          <a:cs typeface="Arial" panose="020B0604020202020204" pitchFamily="34" charset="0"/>
                        </a:rPr>
                        <a:t>std</a:t>
                      </a:r>
                      <a:r>
                        <a:rPr lang="fr-FR" sz="900" b="0" kern="1200" dirty="0">
                          <a:solidFill>
                            <a:schemeClr val="lt1"/>
                          </a:solidFill>
                          <a:latin typeface="Arial" panose="020B0604020202020204" pitchFamily="34" charset="0"/>
                          <a:ea typeface="+mn-ea"/>
                          <a:cs typeface="Arial" panose="020B0604020202020204" pitchFamily="34" charset="0"/>
                        </a:rPr>
                        <a:t>)</a:t>
                      </a:r>
                    </a:p>
                  </a:txBody>
                  <a:tcPr marL="68580" marR="68580" marT="34290" marB="34290" anchor="ctr">
                    <a:solidFill>
                      <a:schemeClr val="accent5"/>
                    </a:solidFill>
                  </a:tcP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900" b="1" kern="1200" dirty="0">
                          <a:solidFill>
                            <a:schemeClr val="lt1"/>
                          </a:solidFill>
                          <a:latin typeface="Arial" panose="020B0604020202020204" pitchFamily="34" charset="0"/>
                          <a:ea typeface="+mn-ea"/>
                          <a:cs typeface="Arial" panose="020B0604020202020204" pitchFamily="34" charset="0"/>
                        </a:rPr>
                        <a:t>RAPIDO</a:t>
                      </a:r>
                    </a:p>
                    <a:p>
                      <a:pPr marL="0" marR="0" indent="0" algn="ctr" defTabSz="685800" rtl="0" eaLnBrk="1" fontAlgn="auto" latinLnBrk="0" hangingPunct="1">
                        <a:lnSpc>
                          <a:spcPct val="100000"/>
                        </a:lnSpc>
                        <a:spcBef>
                          <a:spcPts val="0"/>
                        </a:spcBef>
                        <a:spcAft>
                          <a:spcPts val="0"/>
                        </a:spcAft>
                        <a:buClrTx/>
                        <a:buSzTx/>
                        <a:buFontTx/>
                        <a:buNone/>
                        <a:tabLst/>
                        <a:defRPr/>
                      </a:pPr>
                      <a:r>
                        <a:rPr lang="fr-FR" sz="900" b="0" kern="1200" dirty="0">
                          <a:solidFill>
                            <a:schemeClr val="lt1"/>
                          </a:solidFill>
                          <a:latin typeface="Arial" panose="020B0604020202020204" pitchFamily="34" charset="0"/>
                          <a:ea typeface="+mn-ea"/>
                          <a:cs typeface="Arial" panose="020B0604020202020204" pitchFamily="34" charset="0"/>
                        </a:rPr>
                        <a:t>(</a:t>
                      </a:r>
                      <a:r>
                        <a:rPr lang="fr-FR" sz="900" b="0" kern="1200" dirty="0" err="1">
                          <a:solidFill>
                            <a:schemeClr val="lt1"/>
                          </a:solidFill>
                          <a:latin typeface="Arial" panose="020B0604020202020204" pitchFamily="34" charset="0"/>
                          <a:ea typeface="+mn-ea"/>
                          <a:cs typeface="Arial" panose="020B0604020202020204" pitchFamily="34" charset="0"/>
                        </a:rPr>
                        <a:t>exp</a:t>
                      </a:r>
                      <a:r>
                        <a:rPr lang="fr-FR" sz="900" b="0" kern="1200" dirty="0">
                          <a:solidFill>
                            <a:schemeClr val="lt1"/>
                          </a:solidFill>
                          <a:latin typeface="Arial" panose="020B0604020202020204" pitchFamily="34" charset="0"/>
                          <a:ea typeface="+mn-ea"/>
                          <a:cs typeface="Arial" panose="020B0604020202020204" pitchFamily="34" charset="0"/>
                        </a:rPr>
                        <a:t> vs </a:t>
                      </a:r>
                      <a:r>
                        <a:rPr lang="fr-FR" sz="900" b="0" kern="1200" dirty="0" err="1">
                          <a:solidFill>
                            <a:schemeClr val="lt1"/>
                          </a:solidFill>
                          <a:latin typeface="Arial" panose="020B0604020202020204" pitchFamily="34" charset="0"/>
                          <a:ea typeface="+mn-ea"/>
                          <a:cs typeface="Arial" panose="020B0604020202020204" pitchFamily="34" charset="0"/>
                        </a:rPr>
                        <a:t>std</a:t>
                      </a:r>
                      <a:r>
                        <a:rPr lang="fr-FR" sz="900" b="0" kern="1200" dirty="0">
                          <a:solidFill>
                            <a:schemeClr val="lt1"/>
                          </a:solidFill>
                          <a:latin typeface="Arial" panose="020B0604020202020204" pitchFamily="34" charset="0"/>
                          <a:ea typeface="+mn-ea"/>
                          <a:cs typeface="Arial" panose="020B0604020202020204" pitchFamily="34" charset="0"/>
                        </a:rPr>
                        <a:t>)</a:t>
                      </a:r>
                    </a:p>
                  </a:txBody>
                  <a:tcPr marL="68580" marR="68580" marT="34290" marB="34290" anchor="ctr">
                    <a:solidFill>
                      <a:schemeClr val="accent5"/>
                    </a:solidFill>
                  </a:tcPr>
                </a:tc>
                <a:extLst>
                  <a:ext uri="{0D108BD9-81ED-4DB2-BD59-A6C34878D82A}">
                    <a16:rowId xmlns:a16="http://schemas.microsoft.com/office/drawing/2014/main" val="1399716736"/>
                  </a:ext>
                </a:extLst>
              </a:tr>
              <a:tr h="247120">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800" b="1" kern="1200" dirty="0">
                          <a:solidFill>
                            <a:schemeClr val="tx1">
                              <a:lumMod val="75000"/>
                              <a:lumOff val="25000"/>
                            </a:schemeClr>
                          </a:solidFill>
                          <a:latin typeface="Arial" panose="020B0604020202020204" pitchFamily="34" charset="0"/>
                          <a:ea typeface="+mn-ea"/>
                          <a:cs typeface="Arial" panose="020B0604020202020204" pitchFamily="34" charset="0"/>
                        </a:rPr>
                        <a:t>SSM 3 ans*</a:t>
                      </a:r>
                    </a:p>
                  </a:txBody>
                  <a:tcPr marL="68580" marR="68580" marT="34290" marB="34290"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75,7% (vs 68,5%)</a:t>
                      </a:r>
                    </a:p>
                  </a:txBody>
                  <a:tcPr marL="68580" marR="68580" marT="34290" marB="34290"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76,3% (vs 69,6%)</a:t>
                      </a:r>
                    </a:p>
                  </a:txBody>
                  <a:tcPr marL="68580" marR="68580" marT="34290" marB="34290" anchor="ctr"/>
                </a:tc>
                <a:extLst>
                  <a:ext uri="{0D108BD9-81ED-4DB2-BD59-A6C34878D82A}">
                    <a16:rowId xmlns:a16="http://schemas.microsoft.com/office/drawing/2014/main" val="2454995100"/>
                  </a:ext>
                </a:extLst>
              </a:tr>
              <a:tr h="247120">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800" b="1" kern="1200" dirty="0">
                          <a:solidFill>
                            <a:schemeClr val="tx1">
                              <a:lumMod val="75000"/>
                              <a:lumOff val="25000"/>
                            </a:schemeClr>
                          </a:solidFill>
                          <a:latin typeface="Arial" panose="020B0604020202020204" pitchFamily="34" charset="0"/>
                          <a:ea typeface="+mn-ea"/>
                          <a:cs typeface="Arial" panose="020B0604020202020204" pitchFamily="34" charset="0"/>
                        </a:rPr>
                        <a:t>Survie sans méta 3 ans</a:t>
                      </a:r>
                    </a:p>
                  </a:txBody>
                  <a:tcPr marL="68580" marR="68580" marT="34290" marB="34290"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78,8% (vs 71,7%)</a:t>
                      </a:r>
                    </a:p>
                  </a:txBody>
                  <a:tcPr marL="68580" marR="68580" marT="34290" marB="34290"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80% (vs 73,2%)</a:t>
                      </a:r>
                    </a:p>
                  </a:txBody>
                  <a:tcPr marL="68580" marR="68580" marT="34290" marB="34290" anchor="ctr"/>
                </a:tc>
                <a:extLst>
                  <a:ext uri="{0D108BD9-81ED-4DB2-BD59-A6C34878D82A}">
                    <a16:rowId xmlns:a16="http://schemas.microsoft.com/office/drawing/2014/main" val="1090189811"/>
                  </a:ext>
                </a:extLst>
              </a:tr>
              <a:tr h="247120">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800" b="1" kern="1200" dirty="0">
                          <a:solidFill>
                            <a:schemeClr val="tx1">
                              <a:lumMod val="75000"/>
                              <a:lumOff val="25000"/>
                            </a:schemeClr>
                          </a:solidFill>
                          <a:latin typeface="Arial" panose="020B0604020202020204" pitchFamily="34" charset="0"/>
                          <a:ea typeface="+mn-ea"/>
                          <a:cs typeface="Arial" panose="020B0604020202020204" pitchFamily="34" charset="0"/>
                        </a:rPr>
                        <a:t>Survie sans Récidive loco-</a:t>
                      </a:r>
                      <a:r>
                        <a:rPr lang="fr-FR" sz="800" b="1" kern="1200" dirty="0" err="1">
                          <a:solidFill>
                            <a:schemeClr val="tx1">
                              <a:lumMod val="75000"/>
                              <a:lumOff val="25000"/>
                            </a:schemeClr>
                          </a:solidFill>
                          <a:latin typeface="Arial" panose="020B0604020202020204" pitchFamily="34" charset="0"/>
                          <a:ea typeface="+mn-ea"/>
                          <a:cs typeface="Arial" panose="020B0604020202020204" pitchFamily="34" charset="0"/>
                        </a:rPr>
                        <a:t>rég</a:t>
                      </a:r>
                      <a:endParaRPr lang="fr-FR" sz="800" b="1"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68580" marR="68580" marT="34290" marB="34290"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NA</a:t>
                      </a:r>
                    </a:p>
                  </a:txBody>
                  <a:tcPr marL="68580" marR="68580" marT="34290" marB="34290"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94% (vs 91,3%)</a:t>
                      </a:r>
                    </a:p>
                  </a:txBody>
                  <a:tcPr marL="68580" marR="68580" marT="34290" marB="34290" anchor="ctr"/>
                </a:tc>
                <a:extLst>
                  <a:ext uri="{0D108BD9-81ED-4DB2-BD59-A6C34878D82A}">
                    <a16:rowId xmlns:a16="http://schemas.microsoft.com/office/drawing/2014/main" val="3438712836"/>
                  </a:ext>
                </a:extLst>
              </a:tr>
              <a:tr h="247120">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800" b="1" kern="1200" dirty="0" err="1">
                          <a:solidFill>
                            <a:schemeClr val="tx1">
                              <a:lumMod val="75000"/>
                              <a:lumOff val="25000"/>
                            </a:schemeClr>
                          </a:solidFill>
                          <a:latin typeface="Arial" panose="020B0604020202020204" pitchFamily="34" charset="0"/>
                          <a:ea typeface="+mn-ea"/>
                          <a:cs typeface="Arial" panose="020B0604020202020204" pitchFamily="34" charset="0"/>
                        </a:rPr>
                        <a:t>pCR</a:t>
                      </a:r>
                      <a:endParaRPr lang="fr-FR" sz="800" b="1"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68580" marR="68580" marT="34290" marB="34290"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27,8% (vs 12,1%)</a:t>
                      </a:r>
                    </a:p>
                  </a:txBody>
                  <a:tcPr marL="68580" marR="68580" marT="34290" marB="34290"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28,4% (vs 14,3%)</a:t>
                      </a:r>
                    </a:p>
                  </a:txBody>
                  <a:tcPr marL="68580" marR="68580" marT="34290" marB="34290" anchor="ctr"/>
                </a:tc>
                <a:extLst>
                  <a:ext uri="{0D108BD9-81ED-4DB2-BD59-A6C34878D82A}">
                    <a16:rowId xmlns:a16="http://schemas.microsoft.com/office/drawing/2014/main" val="2617566573"/>
                  </a:ext>
                </a:extLst>
              </a:tr>
              <a:tr h="247120">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800" b="1" kern="1200" dirty="0">
                          <a:solidFill>
                            <a:schemeClr val="tx1">
                              <a:lumMod val="75000"/>
                              <a:lumOff val="25000"/>
                            </a:schemeClr>
                          </a:solidFill>
                          <a:latin typeface="Arial" panose="020B0604020202020204" pitchFamily="34" charset="0"/>
                          <a:ea typeface="+mn-ea"/>
                          <a:cs typeface="Arial" panose="020B0604020202020204" pitchFamily="34" charset="0"/>
                        </a:rPr>
                        <a:t>Décès toxique</a:t>
                      </a:r>
                    </a:p>
                  </a:txBody>
                  <a:tcPr marL="68580" marR="68580" marT="34290" marB="34290"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0% (vs 1,9%)</a:t>
                      </a:r>
                    </a:p>
                  </a:txBody>
                  <a:tcPr marL="68580" marR="68580" marT="34290" marB="34290"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NA</a:t>
                      </a:r>
                    </a:p>
                  </a:txBody>
                  <a:tcPr marL="68580" marR="68580" marT="34290" marB="34290" anchor="ctr"/>
                </a:tc>
                <a:extLst>
                  <a:ext uri="{0D108BD9-81ED-4DB2-BD59-A6C34878D82A}">
                    <a16:rowId xmlns:a16="http://schemas.microsoft.com/office/drawing/2014/main" val="3398840030"/>
                  </a:ext>
                </a:extLst>
              </a:tr>
              <a:tr h="247120">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800" b="1" kern="1200" dirty="0">
                          <a:solidFill>
                            <a:schemeClr val="tx1">
                              <a:lumMod val="75000"/>
                              <a:lumOff val="25000"/>
                            </a:schemeClr>
                          </a:solidFill>
                          <a:latin typeface="Arial" panose="020B0604020202020204" pitchFamily="34" charset="0"/>
                          <a:ea typeface="+mn-ea"/>
                          <a:cs typeface="Arial" panose="020B0604020202020204" pitchFamily="34" charset="0"/>
                        </a:rPr>
                        <a:t>Survie Globale à 3 ans</a:t>
                      </a:r>
                    </a:p>
                  </a:txBody>
                  <a:tcPr marL="68580" marR="68580" marT="34290" marB="34290"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NA</a:t>
                      </a:r>
                    </a:p>
                  </a:txBody>
                  <a:tcPr marL="68580" marR="68580" marT="34290" marB="34290"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89,1% (vs 88,8%)</a:t>
                      </a:r>
                    </a:p>
                  </a:txBody>
                  <a:tcPr marL="68580" marR="68580" marT="34290" marB="34290" anchor="ctr"/>
                </a:tc>
                <a:extLst>
                  <a:ext uri="{0D108BD9-81ED-4DB2-BD59-A6C34878D82A}">
                    <a16:rowId xmlns:a16="http://schemas.microsoft.com/office/drawing/2014/main" val="1106143459"/>
                  </a:ext>
                </a:extLst>
              </a:tr>
            </a:tbl>
          </a:graphicData>
        </a:graphic>
      </p:graphicFrame>
      <p:sp>
        <p:nvSpPr>
          <p:cNvPr id="29" name="Rectangle à coins arrondis 4">
            <a:extLst>
              <a:ext uri="{FF2B5EF4-FFF2-40B4-BE49-F238E27FC236}">
                <a16:creationId xmlns:a16="http://schemas.microsoft.com/office/drawing/2014/main" id="{DA4F1070-57FB-4CE1-8B29-236019FF750D}"/>
              </a:ext>
            </a:extLst>
          </p:cNvPr>
          <p:cNvSpPr/>
          <p:nvPr/>
        </p:nvSpPr>
        <p:spPr>
          <a:xfrm>
            <a:off x="1576349" y="2936508"/>
            <a:ext cx="5991302" cy="1726963"/>
          </a:xfrm>
          <a:prstGeom prst="roundRect">
            <a:avLst>
              <a:gd name="adj" fmla="val 5904"/>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fr-FR" dirty="0">
              <a:solidFill>
                <a:prstClr val="white"/>
              </a:solidFill>
              <a:latin typeface="Calibri" panose="020F0502020204030204"/>
            </a:endParaRPr>
          </a:p>
        </p:txBody>
      </p:sp>
      <p:sp>
        <p:nvSpPr>
          <p:cNvPr id="9" name="Rectangle 8">
            <a:extLst>
              <a:ext uri="{FF2B5EF4-FFF2-40B4-BE49-F238E27FC236}">
                <a16:creationId xmlns:a16="http://schemas.microsoft.com/office/drawing/2014/main" id="{024CE273-93BD-4B08-AC9C-5FB9C6CEC975}"/>
              </a:ext>
            </a:extLst>
          </p:cNvPr>
          <p:cNvSpPr/>
          <p:nvPr/>
        </p:nvSpPr>
        <p:spPr>
          <a:xfrm>
            <a:off x="1674006" y="3054225"/>
            <a:ext cx="5795986" cy="826312"/>
          </a:xfrm>
          <a:prstGeom prst="rect">
            <a:avLst/>
          </a:prstGeom>
          <a:solidFill>
            <a:srgbClr val="C0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900">
              <a:solidFill>
                <a:prstClr val="white"/>
              </a:solidFill>
              <a:latin typeface="Arial" panose="020B0604020202020204" pitchFamily="34" charset="0"/>
              <a:cs typeface="Arial" panose="020B0604020202020204" pitchFamily="34" charset="0"/>
            </a:endParaRPr>
          </a:p>
        </p:txBody>
      </p:sp>
      <p:cxnSp>
        <p:nvCxnSpPr>
          <p:cNvPr id="10" name="Straight Arrow Connector 32">
            <a:extLst>
              <a:ext uri="{FF2B5EF4-FFF2-40B4-BE49-F238E27FC236}">
                <a16:creationId xmlns:a16="http://schemas.microsoft.com/office/drawing/2014/main" id="{8DD69CDF-CE19-4C45-9112-1683B9164E73}"/>
              </a:ext>
            </a:extLst>
          </p:cNvPr>
          <p:cNvCxnSpPr>
            <a:cxnSpLocks/>
            <a:stCxn id="14" idx="3"/>
            <a:endCxn id="18" idx="1"/>
          </p:cNvCxnSpPr>
          <p:nvPr/>
        </p:nvCxnSpPr>
        <p:spPr>
          <a:xfrm flipV="1">
            <a:off x="4362505" y="3467263"/>
            <a:ext cx="512062" cy="956"/>
          </a:xfrm>
          <a:prstGeom prst="straightConnector1">
            <a:avLst/>
          </a:prstGeom>
          <a:noFill/>
          <a:ln w="19050">
            <a:solidFill>
              <a:srgbClr val="4D4D4D"/>
            </a:solidFill>
            <a:round/>
            <a:headEnd type="none" w="med" len="med"/>
            <a:tailEnd type="triangle" w="med" len="med"/>
          </a:ln>
        </p:spPr>
      </p:cxnSp>
      <p:cxnSp>
        <p:nvCxnSpPr>
          <p:cNvPr id="11" name="Straight Arrow Connector 33">
            <a:extLst>
              <a:ext uri="{FF2B5EF4-FFF2-40B4-BE49-F238E27FC236}">
                <a16:creationId xmlns:a16="http://schemas.microsoft.com/office/drawing/2014/main" id="{35AD7E5F-B283-40A6-B7DC-5F72AFD4712A}"/>
              </a:ext>
            </a:extLst>
          </p:cNvPr>
          <p:cNvCxnSpPr>
            <a:cxnSpLocks/>
            <a:stCxn id="17" idx="3"/>
            <a:endCxn id="12" idx="1"/>
          </p:cNvCxnSpPr>
          <p:nvPr/>
        </p:nvCxnSpPr>
        <p:spPr>
          <a:xfrm>
            <a:off x="5645150" y="3474300"/>
            <a:ext cx="208710" cy="0"/>
          </a:xfrm>
          <a:prstGeom prst="straightConnector1">
            <a:avLst/>
          </a:prstGeom>
          <a:noFill/>
          <a:ln w="19050">
            <a:solidFill>
              <a:srgbClr val="4D4D4D"/>
            </a:solidFill>
            <a:round/>
            <a:headEnd type="none" w="med" len="med"/>
            <a:tailEnd type="triangle" w="med" len="med"/>
          </a:ln>
        </p:spPr>
      </p:cxnSp>
      <p:sp>
        <p:nvSpPr>
          <p:cNvPr id="12" name="Rectangle 11">
            <a:extLst>
              <a:ext uri="{FF2B5EF4-FFF2-40B4-BE49-F238E27FC236}">
                <a16:creationId xmlns:a16="http://schemas.microsoft.com/office/drawing/2014/main" id="{972121A5-8A30-43C7-8211-25CC411706E0}"/>
              </a:ext>
            </a:extLst>
          </p:cNvPr>
          <p:cNvSpPr>
            <a:spLocks noChangeArrowheads="1"/>
          </p:cNvSpPr>
          <p:nvPr/>
        </p:nvSpPr>
        <p:spPr bwMode="auto">
          <a:xfrm>
            <a:off x="5853860" y="3170367"/>
            <a:ext cx="1452249" cy="607866"/>
          </a:xfrm>
          <a:prstGeom prst="roundRect">
            <a:avLst>
              <a:gd name="adj" fmla="val 8133"/>
            </a:avLst>
          </a:prstGeom>
          <a:solidFill>
            <a:schemeClr val="accent1"/>
          </a:solidFill>
          <a:ln>
            <a:noFill/>
            <a:headEnd/>
            <a:tailEnd/>
          </a:ln>
          <a:effectLst/>
        </p:spPr>
        <p:txBody>
          <a:bodyPr wrap="none" anchor="ctr"/>
          <a:lstStyle/>
          <a:p>
            <a:pPr algn="ctr" defTabSz="685783">
              <a:buClr>
                <a:srgbClr val="FFCC00"/>
              </a:buClr>
              <a:defRPr/>
            </a:pPr>
            <a:r>
              <a:rPr lang="fr-FR" sz="900" b="1" kern="0" dirty="0">
                <a:solidFill>
                  <a:prstClr val="white"/>
                </a:solidFill>
                <a:latin typeface="Arial" panose="020B0604020202020204" pitchFamily="34" charset="0"/>
                <a:cs typeface="Arial" panose="020B0604020202020204" pitchFamily="34" charset="0"/>
              </a:rPr>
              <a:t>mFOLFOX6, </a:t>
            </a:r>
            <a:br>
              <a:rPr lang="fr-FR" sz="900" b="1" kern="0" dirty="0">
                <a:solidFill>
                  <a:prstClr val="white"/>
                </a:solidFill>
                <a:latin typeface="Arial" panose="020B0604020202020204" pitchFamily="34" charset="0"/>
                <a:cs typeface="Arial" panose="020B0604020202020204" pitchFamily="34" charset="0"/>
              </a:rPr>
            </a:br>
            <a:r>
              <a:rPr lang="fr-FR" sz="900" b="1" kern="0" dirty="0">
                <a:solidFill>
                  <a:prstClr val="white"/>
                </a:solidFill>
                <a:latin typeface="Arial" panose="020B0604020202020204" pitchFamily="34" charset="0"/>
                <a:cs typeface="Arial" panose="020B0604020202020204" pitchFamily="34" charset="0"/>
              </a:rPr>
              <a:t>6 cycles </a:t>
            </a:r>
            <a:br>
              <a:rPr lang="fr-FR" sz="900" b="1" kern="0" dirty="0">
                <a:solidFill>
                  <a:prstClr val="white"/>
                </a:solidFill>
                <a:latin typeface="Arial" panose="020B0604020202020204" pitchFamily="34" charset="0"/>
                <a:cs typeface="Arial" panose="020B0604020202020204" pitchFamily="34" charset="0"/>
              </a:rPr>
            </a:br>
            <a:r>
              <a:rPr lang="fr-FR" sz="900" b="1" kern="0" dirty="0">
                <a:solidFill>
                  <a:prstClr val="white"/>
                </a:solidFill>
                <a:latin typeface="Arial" panose="020B0604020202020204" pitchFamily="34" charset="0"/>
                <a:cs typeface="Arial" panose="020B0604020202020204" pitchFamily="34" charset="0"/>
              </a:rPr>
              <a:t>ou </a:t>
            </a:r>
            <a:r>
              <a:rPr lang="fr-FR" sz="900" b="1" kern="0" dirty="0" err="1">
                <a:solidFill>
                  <a:prstClr val="white"/>
                </a:solidFill>
                <a:latin typeface="Arial" panose="020B0604020202020204" pitchFamily="34" charset="0"/>
                <a:cs typeface="Arial" panose="020B0604020202020204" pitchFamily="34" charset="0"/>
              </a:rPr>
              <a:t>capécitabine</a:t>
            </a:r>
            <a:r>
              <a:rPr lang="fr-FR" sz="900" b="1" kern="0" dirty="0">
                <a:solidFill>
                  <a:prstClr val="white"/>
                </a:solidFill>
                <a:latin typeface="Arial" panose="020B0604020202020204" pitchFamily="34" charset="0"/>
                <a:cs typeface="Arial" panose="020B0604020202020204" pitchFamily="34" charset="0"/>
              </a:rPr>
              <a:t>*, </a:t>
            </a:r>
            <a:br>
              <a:rPr lang="fr-FR" sz="900" b="1" kern="0" dirty="0">
                <a:solidFill>
                  <a:prstClr val="white"/>
                </a:solidFill>
                <a:latin typeface="Arial" panose="020B0604020202020204" pitchFamily="34" charset="0"/>
                <a:cs typeface="Arial" panose="020B0604020202020204" pitchFamily="34" charset="0"/>
              </a:rPr>
            </a:br>
            <a:r>
              <a:rPr lang="fr-FR" sz="900" b="1" kern="0" dirty="0">
                <a:solidFill>
                  <a:prstClr val="white"/>
                </a:solidFill>
                <a:latin typeface="Arial" panose="020B0604020202020204" pitchFamily="34" charset="0"/>
                <a:cs typeface="Arial" panose="020B0604020202020204" pitchFamily="34" charset="0"/>
              </a:rPr>
              <a:t>4 cycles </a:t>
            </a:r>
            <a:r>
              <a:rPr lang="fr-FR" sz="900" kern="0" dirty="0">
                <a:solidFill>
                  <a:prstClr val="white"/>
                </a:solidFill>
                <a:latin typeface="Arial" panose="020B0604020202020204" pitchFamily="34" charset="0"/>
                <a:cs typeface="Arial" panose="020B0604020202020204" pitchFamily="34" charset="0"/>
              </a:rPr>
              <a:t>(3 mois)</a:t>
            </a:r>
          </a:p>
        </p:txBody>
      </p:sp>
      <p:grpSp>
        <p:nvGrpSpPr>
          <p:cNvPr id="13" name="Group 35">
            <a:extLst>
              <a:ext uri="{FF2B5EF4-FFF2-40B4-BE49-F238E27FC236}">
                <a16:creationId xmlns:a16="http://schemas.microsoft.com/office/drawing/2014/main" id="{56409C0A-9BB8-41F3-86DB-B2E78B6B3EF8}"/>
              </a:ext>
            </a:extLst>
          </p:cNvPr>
          <p:cNvGrpSpPr/>
          <p:nvPr/>
        </p:nvGrpSpPr>
        <p:grpSpPr>
          <a:xfrm>
            <a:off x="2980389" y="3164285"/>
            <a:ext cx="1382116" cy="607866"/>
            <a:chOff x="5462739" y="2206741"/>
            <a:chExt cx="1990608" cy="1354806"/>
          </a:xfrm>
        </p:grpSpPr>
        <p:sp>
          <p:nvSpPr>
            <p:cNvPr id="14" name="Rectangle: Rounded Corners 36">
              <a:extLst>
                <a:ext uri="{FF2B5EF4-FFF2-40B4-BE49-F238E27FC236}">
                  <a16:creationId xmlns:a16="http://schemas.microsoft.com/office/drawing/2014/main" id="{4B87B33B-B61A-4A81-A808-EE40D8575BD1}"/>
                </a:ext>
              </a:extLst>
            </p:cNvPr>
            <p:cNvSpPr/>
            <p:nvPr/>
          </p:nvSpPr>
          <p:spPr>
            <a:xfrm>
              <a:off x="5462739" y="2206741"/>
              <a:ext cx="1990608" cy="1354806"/>
            </a:xfrm>
            <a:prstGeom prst="roundRect">
              <a:avLst>
                <a:gd name="adj" fmla="val 5030"/>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900">
                <a:solidFill>
                  <a:schemeClr val="tx1">
                    <a:lumMod val="75000"/>
                    <a:lumOff val="25000"/>
                  </a:schemeClr>
                </a:solidFill>
                <a:latin typeface="Arial" panose="020B0604020202020204" pitchFamily="34" charset="0"/>
                <a:cs typeface="Arial" panose="020B0604020202020204" pitchFamily="34" charset="0"/>
              </a:endParaRPr>
            </a:p>
          </p:txBody>
        </p:sp>
        <p:sp>
          <p:nvSpPr>
            <p:cNvPr id="15" name="TextBox 37">
              <a:extLst>
                <a:ext uri="{FF2B5EF4-FFF2-40B4-BE49-F238E27FC236}">
                  <a16:creationId xmlns:a16="http://schemas.microsoft.com/office/drawing/2014/main" id="{82E32AD2-13BF-40E8-A636-70678F1352F5}"/>
                </a:ext>
              </a:extLst>
            </p:cNvPr>
            <p:cNvSpPr txBox="1"/>
            <p:nvPr/>
          </p:nvSpPr>
          <p:spPr>
            <a:xfrm>
              <a:off x="5507420" y="2437573"/>
              <a:ext cx="1860331" cy="861774"/>
            </a:xfrm>
            <a:prstGeom prst="rect">
              <a:avLst/>
            </a:prstGeom>
            <a:noFill/>
          </p:spPr>
          <p:txBody>
            <a:bodyPr wrap="square" rtlCol="0" anchor="ctr">
              <a:spAutoFit/>
            </a:bodyPr>
            <a:lstStyle/>
            <a:p>
              <a:pPr algn="ctr">
                <a:defRPr/>
              </a:pPr>
              <a:r>
                <a:rPr lang="en-US" sz="900" b="1" dirty="0" err="1">
                  <a:solidFill>
                    <a:prstClr val="white"/>
                  </a:solidFill>
                  <a:latin typeface="Arial" panose="020B0604020202020204" pitchFamily="34" charset="0"/>
                  <a:cs typeface="Arial" panose="020B0604020202020204" pitchFamily="34" charset="0"/>
                </a:rPr>
                <a:t>Radiothérapie</a:t>
              </a:r>
              <a:r>
                <a:rPr lang="en-US" sz="900" b="1" dirty="0">
                  <a:solidFill>
                    <a:prstClr val="white"/>
                  </a:solidFill>
                  <a:latin typeface="Arial" panose="020B0604020202020204" pitchFamily="34" charset="0"/>
                  <a:cs typeface="Arial" panose="020B0604020202020204" pitchFamily="34" charset="0"/>
                </a:rPr>
                <a:t> </a:t>
              </a:r>
              <a:br>
                <a:rPr lang="en-US" sz="900" b="1" dirty="0">
                  <a:solidFill>
                    <a:prstClr val="white"/>
                  </a:solidFill>
                  <a:latin typeface="Arial" panose="020B0604020202020204" pitchFamily="34" charset="0"/>
                  <a:cs typeface="Arial" panose="020B0604020202020204" pitchFamily="34" charset="0"/>
                </a:rPr>
              </a:br>
              <a:r>
                <a:rPr lang="en-US" sz="900" b="1" dirty="0">
                  <a:solidFill>
                    <a:prstClr val="white"/>
                  </a:solidFill>
                  <a:latin typeface="Arial" panose="020B0604020202020204" pitchFamily="34" charset="0"/>
                  <a:cs typeface="Arial" panose="020B0604020202020204" pitchFamily="34" charset="0"/>
                </a:rPr>
                <a:t>50,4 </a:t>
              </a:r>
              <a:r>
                <a:rPr lang="en-US" sz="900" b="1" dirty="0" err="1">
                  <a:solidFill>
                    <a:prstClr val="white"/>
                  </a:solidFill>
                  <a:latin typeface="Arial" panose="020B0604020202020204" pitchFamily="34" charset="0"/>
                  <a:cs typeface="Arial" panose="020B0604020202020204" pitchFamily="34" charset="0"/>
                </a:rPr>
                <a:t>Gy</a:t>
              </a:r>
              <a:r>
                <a:rPr lang="en-US" sz="900" b="1" dirty="0">
                  <a:solidFill>
                    <a:prstClr val="white"/>
                  </a:solidFill>
                  <a:latin typeface="Arial" panose="020B0604020202020204" pitchFamily="34" charset="0"/>
                  <a:cs typeface="Arial" panose="020B0604020202020204" pitchFamily="34" charset="0"/>
                </a:rPr>
                <a:t> /5 </a:t>
              </a:r>
              <a:r>
                <a:rPr lang="en-US" sz="900" b="1" dirty="0" err="1">
                  <a:solidFill>
                    <a:prstClr val="white"/>
                  </a:solidFill>
                  <a:latin typeface="Arial" panose="020B0604020202020204" pitchFamily="34" charset="0"/>
                  <a:cs typeface="Arial" panose="020B0604020202020204" pitchFamily="34" charset="0"/>
                </a:rPr>
                <a:t>sem</a:t>
              </a:r>
              <a:r>
                <a:rPr lang="en-US" sz="900" b="1" dirty="0">
                  <a:solidFill>
                    <a:prstClr val="white"/>
                  </a:solidFill>
                  <a:latin typeface="Arial" panose="020B0604020202020204" pitchFamily="34" charset="0"/>
                  <a:cs typeface="Arial" panose="020B0604020202020204" pitchFamily="34" charset="0"/>
                </a:rPr>
                <a:t> + </a:t>
              </a:r>
              <a:r>
                <a:rPr lang="en-US" sz="900" b="1" dirty="0" err="1">
                  <a:solidFill>
                    <a:prstClr val="white"/>
                  </a:solidFill>
                  <a:latin typeface="Arial" panose="020B0604020202020204" pitchFamily="34" charset="0"/>
                  <a:cs typeface="Arial" panose="020B0604020202020204" pitchFamily="34" charset="0"/>
                </a:rPr>
                <a:t>capécitabine</a:t>
              </a:r>
              <a:r>
                <a:rPr lang="en-US" sz="900" b="1" dirty="0">
                  <a:solidFill>
                    <a:prstClr val="white"/>
                  </a:solidFill>
                  <a:latin typeface="Arial" panose="020B0604020202020204" pitchFamily="34" charset="0"/>
                  <a:cs typeface="Arial" panose="020B0604020202020204" pitchFamily="34" charset="0"/>
                </a:rPr>
                <a:t> 1600 mg/m</a:t>
              </a:r>
              <a:r>
                <a:rPr lang="en-US" sz="900" b="1" baseline="30000" dirty="0">
                  <a:solidFill>
                    <a:prstClr val="white"/>
                  </a:solidFill>
                  <a:latin typeface="Arial" panose="020B0604020202020204" pitchFamily="34" charset="0"/>
                  <a:cs typeface="Arial" panose="020B0604020202020204" pitchFamily="34" charset="0"/>
                </a:rPr>
                <a:t>2</a:t>
              </a:r>
              <a:r>
                <a:rPr lang="en-US" sz="900" b="1" dirty="0">
                  <a:solidFill>
                    <a:prstClr val="white"/>
                  </a:solidFill>
                  <a:latin typeface="Arial" panose="020B0604020202020204" pitchFamily="34" charset="0"/>
                  <a:cs typeface="Arial" panose="020B0604020202020204" pitchFamily="34" charset="0"/>
                </a:rPr>
                <a:t>/j 5 j/7 </a:t>
              </a:r>
            </a:p>
          </p:txBody>
        </p:sp>
      </p:grpSp>
      <p:grpSp>
        <p:nvGrpSpPr>
          <p:cNvPr id="16" name="Group 38">
            <a:extLst>
              <a:ext uri="{FF2B5EF4-FFF2-40B4-BE49-F238E27FC236}">
                <a16:creationId xmlns:a16="http://schemas.microsoft.com/office/drawing/2014/main" id="{36C2212D-E224-44A0-9F2A-2FFCA4B0376E}"/>
              </a:ext>
            </a:extLst>
          </p:cNvPr>
          <p:cNvGrpSpPr/>
          <p:nvPr/>
        </p:nvGrpSpPr>
        <p:grpSpPr>
          <a:xfrm>
            <a:off x="4856874" y="3170367"/>
            <a:ext cx="788276" cy="607866"/>
            <a:chOff x="5462739" y="2206741"/>
            <a:chExt cx="1990608" cy="1354806"/>
          </a:xfrm>
        </p:grpSpPr>
        <p:sp>
          <p:nvSpPr>
            <p:cNvPr id="17" name="Rectangle: Rounded Corners 39">
              <a:extLst>
                <a:ext uri="{FF2B5EF4-FFF2-40B4-BE49-F238E27FC236}">
                  <a16:creationId xmlns:a16="http://schemas.microsoft.com/office/drawing/2014/main" id="{67140AB1-91A7-456C-9682-3CD86951C05F}"/>
                </a:ext>
              </a:extLst>
            </p:cNvPr>
            <p:cNvSpPr/>
            <p:nvPr/>
          </p:nvSpPr>
          <p:spPr>
            <a:xfrm>
              <a:off x="5462739" y="2206741"/>
              <a:ext cx="1990608" cy="1354806"/>
            </a:xfrm>
            <a:prstGeom prst="roundRect">
              <a:avLst>
                <a:gd name="adj" fmla="val 503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900">
                <a:solidFill>
                  <a:prstClr val="black">
                    <a:lumMod val="65000"/>
                    <a:lumOff val="35000"/>
                  </a:prstClr>
                </a:solidFill>
                <a:latin typeface="Arial" panose="020B0604020202020204" pitchFamily="34" charset="0"/>
                <a:cs typeface="Arial" panose="020B0604020202020204" pitchFamily="34" charset="0"/>
              </a:endParaRPr>
            </a:p>
          </p:txBody>
        </p:sp>
        <p:sp>
          <p:nvSpPr>
            <p:cNvPr id="18" name="TextBox 40">
              <a:extLst>
                <a:ext uri="{FF2B5EF4-FFF2-40B4-BE49-F238E27FC236}">
                  <a16:creationId xmlns:a16="http://schemas.microsoft.com/office/drawing/2014/main" id="{1A3C5E30-84BA-49C7-B4D4-EFDEAC92C9B5}"/>
                </a:ext>
              </a:extLst>
            </p:cNvPr>
            <p:cNvSpPr txBox="1"/>
            <p:nvPr/>
          </p:nvSpPr>
          <p:spPr>
            <a:xfrm>
              <a:off x="5507419" y="2714573"/>
              <a:ext cx="1860332" cy="307776"/>
            </a:xfrm>
            <a:prstGeom prst="rect">
              <a:avLst/>
            </a:prstGeom>
            <a:noFill/>
          </p:spPr>
          <p:txBody>
            <a:bodyPr wrap="square" rtlCol="0" anchor="ctr">
              <a:spAutoFit/>
            </a:bodyPr>
            <a:lstStyle/>
            <a:p>
              <a:pPr algn="ctr">
                <a:defRPr/>
              </a:pPr>
              <a:r>
                <a:rPr lang="en-US" sz="900" b="1" dirty="0">
                  <a:solidFill>
                    <a:prstClr val="black">
                      <a:lumMod val="65000"/>
                      <a:lumOff val="35000"/>
                    </a:prstClr>
                  </a:solidFill>
                  <a:latin typeface="Arial" panose="020B0604020202020204" pitchFamily="34" charset="0"/>
                  <a:cs typeface="Arial" panose="020B0604020202020204" pitchFamily="34" charset="0"/>
                </a:rPr>
                <a:t>TME</a:t>
              </a:r>
            </a:p>
          </p:txBody>
        </p:sp>
      </p:grpSp>
      <p:sp>
        <p:nvSpPr>
          <p:cNvPr id="19" name="TextBox 41">
            <a:extLst>
              <a:ext uri="{FF2B5EF4-FFF2-40B4-BE49-F238E27FC236}">
                <a16:creationId xmlns:a16="http://schemas.microsoft.com/office/drawing/2014/main" id="{F95DF5A5-D189-44A9-ABAA-ADD022E3B6CE}"/>
              </a:ext>
            </a:extLst>
          </p:cNvPr>
          <p:cNvSpPr txBox="1"/>
          <p:nvPr/>
        </p:nvSpPr>
        <p:spPr>
          <a:xfrm>
            <a:off x="4373568" y="3305938"/>
            <a:ext cx="772511" cy="176899"/>
          </a:xfrm>
          <a:prstGeom prst="rect">
            <a:avLst/>
          </a:prstGeom>
          <a:noFill/>
        </p:spPr>
        <p:txBody>
          <a:bodyPr wrap="square">
            <a:spAutoFit/>
          </a:bodyPr>
          <a:lstStyle/>
          <a:p>
            <a:pPr>
              <a:defRPr/>
            </a:pPr>
            <a:r>
              <a:rPr lang="en-US" sz="900" dirty="0">
                <a:solidFill>
                  <a:prstClr val="black"/>
                </a:solidFill>
                <a:latin typeface="Arial" panose="020B0604020202020204" pitchFamily="34" charset="0"/>
                <a:cs typeface="Arial" panose="020B0604020202020204" pitchFamily="34" charset="0"/>
              </a:rPr>
              <a:t>7 </a:t>
            </a:r>
            <a:r>
              <a:rPr lang="en-US" sz="900" dirty="0" err="1">
                <a:solidFill>
                  <a:prstClr val="black"/>
                </a:solidFill>
                <a:latin typeface="Arial" panose="020B0604020202020204" pitchFamily="34" charset="0"/>
                <a:cs typeface="Arial" panose="020B0604020202020204" pitchFamily="34" charset="0"/>
              </a:rPr>
              <a:t>sem</a:t>
            </a:r>
            <a:endParaRPr lang="en-US" sz="900" dirty="0">
              <a:solidFill>
                <a:prstClr val="black"/>
              </a:solidFill>
              <a:latin typeface="Arial" panose="020B0604020202020204" pitchFamily="34" charset="0"/>
              <a:cs typeface="Arial" panose="020B0604020202020204" pitchFamily="34" charset="0"/>
            </a:endParaRPr>
          </a:p>
        </p:txBody>
      </p:sp>
      <p:sp>
        <p:nvSpPr>
          <p:cNvPr id="20" name="TextBox 42">
            <a:extLst>
              <a:ext uri="{FF2B5EF4-FFF2-40B4-BE49-F238E27FC236}">
                <a16:creationId xmlns:a16="http://schemas.microsoft.com/office/drawing/2014/main" id="{8598E0C0-41E7-49D4-BBCF-E4AA5A556B3F}"/>
              </a:ext>
            </a:extLst>
          </p:cNvPr>
          <p:cNvSpPr txBox="1"/>
          <p:nvPr/>
        </p:nvSpPr>
        <p:spPr>
          <a:xfrm>
            <a:off x="1633119" y="3033853"/>
            <a:ext cx="1861595" cy="369332"/>
          </a:xfrm>
          <a:prstGeom prst="rect">
            <a:avLst/>
          </a:prstGeom>
          <a:noFill/>
        </p:spPr>
        <p:txBody>
          <a:bodyPr wrap="square">
            <a:spAutoFit/>
          </a:bodyPr>
          <a:lstStyle/>
          <a:p>
            <a:pPr defTabSz="685783">
              <a:defRPr/>
            </a:pPr>
            <a:r>
              <a:rPr lang="fr-FR" sz="900" b="1" dirty="0">
                <a:solidFill>
                  <a:srgbClr val="C00000"/>
                </a:solidFill>
                <a:latin typeface="Arial" panose="020B0604020202020204" pitchFamily="34" charset="0"/>
                <a:cs typeface="Arial" panose="020B0604020202020204" pitchFamily="34" charset="0"/>
              </a:rPr>
              <a:t>Bras expérimental </a:t>
            </a:r>
            <a:br>
              <a:rPr lang="fr-FR" sz="900" b="1" dirty="0">
                <a:solidFill>
                  <a:srgbClr val="C00000"/>
                </a:solidFill>
                <a:latin typeface="Arial" panose="020B0604020202020204" pitchFamily="34" charset="0"/>
                <a:cs typeface="Arial" panose="020B0604020202020204" pitchFamily="34" charset="0"/>
              </a:rPr>
            </a:br>
            <a:r>
              <a:rPr lang="fr-FR" sz="900" b="1" dirty="0">
                <a:solidFill>
                  <a:srgbClr val="C00000"/>
                </a:solidFill>
                <a:latin typeface="Arial" panose="020B0604020202020204" pitchFamily="34" charset="0"/>
                <a:cs typeface="Arial" panose="020B0604020202020204" pitchFamily="34" charset="0"/>
              </a:rPr>
              <a:t>TNT</a:t>
            </a:r>
          </a:p>
        </p:txBody>
      </p:sp>
      <p:sp>
        <p:nvSpPr>
          <p:cNvPr id="21" name="Rectangle 20">
            <a:extLst>
              <a:ext uri="{FF2B5EF4-FFF2-40B4-BE49-F238E27FC236}">
                <a16:creationId xmlns:a16="http://schemas.microsoft.com/office/drawing/2014/main" id="{0ACDBA2E-A6E8-4315-A9C5-11A0C2E5B0C9}"/>
              </a:ext>
            </a:extLst>
          </p:cNvPr>
          <p:cNvSpPr/>
          <p:nvPr/>
        </p:nvSpPr>
        <p:spPr>
          <a:xfrm>
            <a:off x="1969075" y="3352132"/>
            <a:ext cx="49583" cy="19935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900">
              <a:solidFill>
                <a:prstClr val="white"/>
              </a:solidFill>
              <a:latin typeface="Arial" panose="020B0604020202020204" pitchFamily="34" charset="0"/>
              <a:cs typeface="Arial" panose="020B0604020202020204" pitchFamily="34" charset="0"/>
            </a:endParaRPr>
          </a:p>
        </p:txBody>
      </p:sp>
      <p:sp>
        <p:nvSpPr>
          <p:cNvPr id="22" name="Rectangle 21">
            <a:extLst>
              <a:ext uri="{FF2B5EF4-FFF2-40B4-BE49-F238E27FC236}">
                <a16:creationId xmlns:a16="http://schemas.microsoft.com/office/drawing/2014/main" id="{D14E9C8B-202F-487C-96C2-5190C4DDC9DE}"/>
              </a:ext>
            </a:extLst>
          </p:cNvPr>
          <p:cNvSpPr/>
          <p:nvPr/>
        </p:nvSpPr>
        <p:spPr>
          <a:xfrm>
            <a:off x="2087428" y="3352132"/>
            <a:ext cx="49583" cy="19935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900">
              <a:solidFill>
                <a:prstClr val="white"/>
              </a:solidFill>
              <a:latin typeface="Arial" panose="020B0604020202020204" pitchFamily="34" charset="0"/>
              <a:cs typeface="Arial" panose="020B0604020202020204" pitchFamily="34" charset="0"/>
            </a:endParaRPr>
          </a:p>
        </p:txBody>
      </p:sp>
      <p:sp>
        <p:nvSpPr>
          <p:cNvPr id="23" name="Rectangle 22">
            <a:extLst>
              <a:ext uri="{FF2B5EF4-FFF2-40B4-BE49-F238E27FC236}">
                <a16:creationId xmlns:a16="http://schemas.microsoft.com/office/drawing/2014/main" id="{0753B3C6-6844-49A7-B0D3-2A52BB7C2A2F}"/>
              </a:ext>
            </a:extLst>
          </p:cNvPr>
          <p:cNvSpPr/>
          <p:nvPr/>
        </p:nvSpPr>
        <p:spPr>
          <a:xfrm>
            <a:off x="2205781" y="3352132"/>
            <a:ext cx="49583" cy="19935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900">
              <a:solidFill>
                <a:prstClr val="white"/>
              </a:solidFill>
              <a:latin typeface="Arial" panose="020B0604020202020204" pitchFamily="34" charset="0"/>
              <a:cs typeface="Arial" panose="020B0604020202020204" pitchFamily="34" charset="0"/>
            </a:endParaRPr>
          </a:p>
        </p:txBody>
      </p:sp>
      <p:sp>
        <p:nvSpPr>
          <p:cNvPr id="24" name="Rectangle 23">
            <a:extLst>
              <a:ext uri="{FF2B5EF4-FFF2-40B4-BE49-F238E27FC236}">
                <a16:creationId xmlns:a16="http://schemas.microsoft.com/office/drawing/2014/main" id="{09187769-4757-49D9-B1E9-F23745BA94AA}"/>
              </a:ext>
            </a:extLst>
          </p:cNvPr>
          <p:cNvSpPr/>
          <p:nvPr/>
        </p:nvSpPr>
        <p:spPr>
          <a:xfrm>
            <a:off x="2324134" y="3352132"/>
            <a:ext cx="49583" cy="19935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900">
              <a:solidFill>
                <a:prstClr val="white"/>
              </a:solidFill>
              <a:latin typeface="Arial" panose="020B0604020202020204" pitchFamily="34" charset="0"/>
              <a:cs typeface="Arial" panose="020B0604020202020204" pitchFamily="34" charset="0"/>
            </a:endParaRPr>
          </a:p>
        </p:txBody>
      </p:sp>
      <p:sp>
        <p:nvSpPr>
          <p:cNvPr id="25" name="Rectangle 24">
            <a:extLst>
              <a:ext uri="{FF2B5EF4-FFF2-40B4-BE49-F238E27FC236}">
                <a16:creationId xmlns:a16="http://schemas.microsoft.com/office/drawing/2014/main" id="{7F689786-559F-49FE-8467-A4A41AB6352A}"/>
              </a:ext>
            </a:extLst>
          </p:cNvPr>
          <p:cNvSpPr/>
          <p:nvPr/>
        </p:nvSpPr>
        <p:spPr>
          <a:xfrm>
            <a:off x="2442487" y="3352132"/>
            <a:ext cx="49583" cy="19935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900">
              <a:solidFill>
                <a:prstClr val="white"/>
              </a:solidFill>
              <a:latin typeface="Arial" panose="020B0604020202020204" pitchFamily="34" charset="0"/>
              <a:cs typeface="Arial" panose="020B0604020202020204" pitchFamily="34" charset="0"/>
            </a:endParaRPr>
          </a:p>
        </p:txBody>
      </p:sp>
      <p:sp>
        <p:nvSpPr>
          <p:cNvPr id="26" name="Rectangle 25">
            <a:extLst>
              <a:ext uri="{FF2B5EF4-FFF2-40B4-BE49-F238E27FC236}">
                <a16:creationId xmlns:a16="http://schemas.microsoft.com/office/drawing/2014/main" id="{8D166894-5F75-4570-AE35-106B367D4DD0}"/>
              </a:ext>
            </a:extLst>
          </p:cNvPr>
          <p:cNvSpPr/>
          <p:nvPr/>
        </p:nvSpPr>
        <p:spPr>
          <a:xfrm>
            <a:off x="2560840" y="3352132"/>
            <a:ext cx="49583" cy="19935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900">
              <a:solidFill>
                <a:prstClr val="white"/>
              </a:solidFill>
              <a:latin typeface="Arial" panose="020B0604020202020204" pitchFamily="34" charset="0"/>
              <a:cs typeface="Arial" panose="020B0604020202020204" pitchFamily="34" charset="0"/>
            </a:endParaRPr>
          </a:p>
        </p:txBody>
      </p:sp>
      <p:cxnSp>
        <p:nvCxnSpPr>
          <p:cNvPr id="27" name="Straight Arrow Connector 50">
            <a:extLst>
              <a:ext uri="{FF2B5EF4-FFF2-40B4-BE49-F238E27FC236}">
                <a16:creationId xmlns:a16="http://schemas.microsoft.com/office/drawing/2014/main" id="{FD41319C-373D-4188-B825-F4BB87EB73F1}"/>
              </a:ext>
            </a:extLst>
          </p:cNvPr>
          <p:cNvCxnSpPr>
            <a:cxnSpLocks/>
          </p:cNvCxnSpPr>
          <p:nvPr/>
        </p:nvCxnSpPr>
        <p:spPr>
          <a:xfrm>
            <a:off x="2610423" y="3479620"/>
            <a:ext cx="344555" cy="0"/>
          </a:xfrm>
          <a:prstGeom prst="straightConnector1">
            <a:avLst/>
          </a:prstGeom>
          <a:noFill/>
          <a:ln w="19050">
            <a:solidFill>
              <a:srgbClr val="4D4D4D"/>
            </a:solidFill>
            <a:round/>
            <a:headEnd type="none" w="med" len="med"/>
            <a:tailEnd type="triangle" w="med" len="med"/>
          </a:ln>
        </p:spPr>
      </p:cxnSp>
      <p:sp>
        <p:nvSpPr>
          <p:cNvPr id="28" name="TextBox 55">
            <a:extLst>
              <a:ext uri="{FF2B5EF4-FFF2-40B4-BE49-F238E27FC236}">
                <a16:creationId xmlns:a16="http://schemas.microsoft.com/office/drawing/2014/main" id="{C9C49AAF-1056-43E2-B23E-31529AC8B928}"/>
              </a:ext>
            </a:extLst>
          </p:cNvPr>
          <p:cNvSpPr txBox="1"/>
          <p:nvPr/>
        </p:nvSpPr>
        <p:spPr>
          <a:xfrm>
            <a:off x="1576348" y="3534880"/>
            <a:ext cx="1545153" cy="283039"/>
          </a:xfrm>
          <a:prstGeom prst="rect">
            <a:avLst/>
          </a:prstGeom>
          <a:noFill/>
        </p:spPr>
        <p:txBody>
          <a:bodyPr wrap="square">
            <a:spAutoFit/>
          </a:bodyPr>
          <a:lstStyle/>
          <a:p>
            <a:pPr algn="ctr">
              <a:defRPr/>
            </a:pPr>
            <a:r>
              <a:rPr lang="en-US" sz="900" b="1" dirty="0" err="1">
                <a:solidFill>
                  <a:schemeClr val="tx1">
                    <a:lumMod val="75000"/>
                    <a:lumOff val="25000"/>
                  </a:schemeClr>
                </a:solidFill>
                <a:latin typeface="Arial" panose="020B0604020202020204" pitchFamily="34" charset="0"/>
                <a:cs typeface="Arial" panose="020B0604020202020204" pitchFamily="34" charset="0"/>
              </a:rPr>
              <a:t>mFOLFIRINOX</a:t>
            </a:r>
            <a:r>
              <a:rPr lang="en-US" sz="900" b="1" dirty="0">
                <a:solidFill>
                  <a:schemeClr val="tx1">
                    <a:lumMod val="75000"/>
                    <a:lumOff val="25000"/>
                  </a:schemeClr>
                </a:solidFill>
                <a:latin typeface="Arial" panose="020B0604020202020204" pitchFamily="34" charset="0"/>
                <a:cs typeface="Arial" panose="020B0604020202020204" pitchFamily="34" charset="0"/>
              </a:rPr>
              <a:t>**</a:t>
            </a:r>
          </a:p>
          <a:p>
            <a:pPr algn="ctr">
              <a:defRPr/>
            </a:pPr>
            <a:r>
              <a:rPr lang="en-US" sz="900" b="1" dirty="0">
                <a:solidFill>
                  <a:schemeClr val="tx1">
                    <a:lumMod val="75000"/>
                    <a:lumOff val="25000"/>
                  </a:schemeClr>
                </a:solidFill>
                <a:latin typeface="Arial" panose="020B0604020202020204" pitchFamily="34" charset="0"/>
                <a:cs typeface="Arial" panose="020B0604020202020204" pitchFamily="34" charset="0"/>
              </a:rPr>
              <a:t>6 cycles, 3 </a:t>
            </a:r>
            <a:r>
              <a:rPr lang="en-US" sz="900" b="1" dirty="0" err="1">
                <a:solidFill>
                  <a:schemeClr val="tx1">
                    <a:lumMod val="75000"/>
                    <a:lumOff val="25000"/>
                  </a:schemeClr>
                </a:solidFill>
                <a:latin typeface="Arial" panose="020B0604020202020204" pitchFamily="34" charset="0"/>
                <a:cs typeface="Arial" panose="020B0604020202020204" pitchFamily="34" charset="0"/>
              </a:rPr>
              <a:t>mois</a:t>
            </a:r>
            <a:endParaRPr lang="en-US" sz="900"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0" name="Text Box 1">
            <a:extLst>
              <a:ext uri="{FF2B5EF4-FFF2-40B4-BE49-F238E27FC236}">
                <a16:creationId xmlns:a16="http://schemas.microsoft.com/office/drawing/2014/main" id="{D571A7A2-32EF-4149-B680-F3ED002CBB3D}"/>
              </a:ext>
            </a:extLst>
          </p:cNvPr>
          <p:cNvSpPr txBox="1">
            <a:spLocks noChangeArrowheads="1"/>
          </p:cNvSpPr>
          <p:nvPr/>
        </p:nvSpPr>
        <p:spPr bwMode="auto">
          <a:xfrm>
            <a:off x="3079740" y="4111205"/>
            <a:ext cx="3030637" cy="269444"/>
          </a:xfrm>
          <a:prstGeom prst="roundRect">
            <a:avLst/>
          </a:prstGeom>
          <a:solidFill>
            <a:srgbClr val="C00000"/>
          </a:solidFill>
          <a:ln>
            <a:noFill/>
          </a:ln>
        </p:spPr>
        <p:txBody>
          <a:bodyPr vert="horz" wrap="square" lIns="0" tIns="0" rIns="0" bIns="0" numCol="1" anchor="ctr" anchorCtr="0" compatLnSpc="1">
            <a:prstTxWarp prst="textNoShape">
              <a:avLst/>
            </a:prstTxWarp>
          </a:bodyPr>
          <a:lstStyle/>
          <a:p>
            <a:pPr algn="ctr" eaLnBrk="0" fontAlgn="base" hangingPunct="0">
              <a:spcBef>
                <a:spcPct val="0"/>
              </a:spcBef>
              <a:spcAft>
                <a:spcPct val="0"/>
              </a:spcAft>
              <a:defRPr/>
            </a:pPr>
            <a:r>
              <a:rPr lang="en-US" altLang="fr-FR" sz="1000" b="1" i="1" dirty="0">
                <a:solidFill>
                  <a:prstClr val="white"/>
                </a:solidFill>
                <a:latin typeface="Arial" panose="020B0604020202020204" pitchFamily="34" charset="0"/>
                <a:ea typeface="Calibri" panose="020F0502020204030204" pitchFamily="34" charset="0"/>
                <a:cs typeface="Arial" panose="020B0604020202020204" pitchFamily="34" charset="0"/>
              </a:rPr>
              <a:t>CAPOX 6x / FOLFOX 9x</a:t>
            </a:r>
            <a:endParaRPr lang="en-US" altLang="fr-FR" sz="1400" b="1" dirty="0">
              <a:solidFill>
                <a:prstClr val="white"/>
              </a:solidFill>
              <a:latin typeface="Arial" panose="020B0604020202020204" pitchFamily="34" charset="0"/>
              <a:cs typeface="Arial" panose="020B0604020202020204" pitchFamily="34" charset="0"/>
            </a:endParaRPr>
          </a:p>
        </p:txBody>
      </p:sp>
      <p:sp>
        <p:nvSpPr>
          <p:cNvPr id="31" name="Rectangle : coins arrondis 30">
            <a:extLst>
              <a:ext uri="{FF2B5EF4-FFF2-40B4-BE49-F238E27FC236}">
                <a16:creationId xmlns:a16="http://schemas.microsoft.com/office/drawing/2014/main" id="{4115F1A3-E1E8-449B-BAE0-FBF0777A63FD}"/>
              </a:ext>
            </a:extLst>
          </p:cNvPr>
          <p:cNvSpPr/>
          <p:nvPr/>
        </p:nvSpPr>
        <p:spPr>
          <a:xfrm>
            <a:off x="2111094" y="4118689"/>
            <a:ext cx="174205" cy="254475"/>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fr-FR" sz="1050">
              <a:solidFill>
                <a:prstClr val="white"/>
              </a:solidFill>
              <a:latin typeface="Arial" panose="020B0604020202020204" pitchFamily="34" charset="0"/>
              <a:cs typeface="Arial" panose="020B0604020202020204" pitchFamily="34" charset="0"/>
            </a:endParaRPr>
          </a:p>
        </p:txBody>
      </p:sp>
      <p:sp>
        <p:nvSpPr>
          <p:cNvPr id="32" name="Line 17">
            <a:extLst>
              <a:ext uri="{FF2B5EF4-FFF2-40B4-BE49-F238E27FC236}">
                <a16:creationId xmlns:a16="http://schemas.microsoft.com/office/drawing/2014/main" id="{A12723B8-A721-4F01-A7BB-B488EC7D9808}"/>
              </a:ext>
            </a:extLst>
          </p:cNvPr>
          <p:cNvSpPr>
            <a:spLocks noChangeShapeType="1"/>
          </p:cNvSpPr>
          <p:nvPr/>
        </p:nvSpPr>
        <p:spPr bwMode="auto">
          <a:xfrm>
            <a:off x="2392428" y="4245927"/>
            <a:ext cx="584165" cy="0"/>
          </a:xfrm>
          <a:prstGeom prst="line">
            <a:avLst/>
          </a:prstGeom>
          <a:noFill/>
          <a:ln w="19050">
            <a:solidFill>
              <a:srgbClr val="4D4D4D"/>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defTabSz="685783">
              <a:defRPr/>
            </a:pPr>
            <a:endParaRPr lang="fr-FR" sz="1000" kern="0">
              <a:solidFill>
                <a:srgbClr val="FFFFFF"/>
              </a:solidFill>
              <a:latin typeface="Arial" panose="020B0604020202020204" pitchFamily="34" charset="0"/>
              <a:ea typeface="ＭＳ Ｐゴシック" pitchFamily="34" charset="-128"/>
              <a:cs typeface="Arial" panose="020B0604020202020204" pitchFamily="34" charset="0"/>
            </a:endParaRPr>
          </a:p>
        </p:txBody>
      </p:sp>
      <p:sp>
        <p:nvSpPr>
          <p:cNvPr id="33" name="Line 17">
            <a:extLst>
              <a:ext uri="{FF2B5EF4-FFF2-40B4-BE49-F238E27FC236}">
                <a16:creationId xmlns:a16="http://schemas.microsoft.com/office/drawing/2014/main" id="{7167CB2E-B33E-480D-B7E2-3A8584D4C201}"/>
              </a:ext>
            </a:extLst>
          </p:cNvPr>
          <p:cNvSpPr>
            <a:spLocks noChangeShapeType="1"/>
          </p:cNvSpPr>
          <p:nvPr/>
        </p:nvSpPr>
        <p:spPr bwMode="auto">
          <a:xfrm>
            <a:off x="6150088" y="4245927"/>
            <a:ext cx="584165" cy="0"/>
          </a:xfrm>
          <a:prstGeom prst="line">
            <a:avLst/>
          </a:prstGeom>
          <a:noFill/>
          <a:ln w="19050">
            <a:solidFill>
              <a:srgbClr val="4D4D4D"/>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defTabSz="685783">
              <a:defRPr/>
            </a:pPr>
            <a:endParaRPr lang="fr-FR" sz="1000" kern="0">
              <a:solidFill>
                <a:srgbClr val="FFFFFF"/>
              </a:solidFill>
              <a:latin typeface="Arial" panose="020B0604020202020204" pitchFamily="34" charset="0"/>
              <a:ea typeface="ＭＳ Ｐゴシック" pitchFamily="34" charset="-128"/>
              <a:cs typeface="Arial" panose="020B0604020202020204" pitchFamily="34" charset="0"/>
            </a:endParaRPr>
          </a:p>
        </p:txBody>
      </p:sp>
      <p:pic>
        <p:nvPicPr>
          <p:cNvPr id="34" name="Picture 2">
            <a:extLst>
              <a:ext uri="{FF2B5EF4-FFF2-40B4-BE49-F238E27FC236}">
                <a16:creationId xmlns:a16="http://schemas.microsoft.com/office/drawing/2014/main" id="{BED4C4D8-0A2A-4628-AD3B-1334C324E8D9}"/>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6751919" y="4028084"/>
            <a:ext cx="325714" cy="4454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5" name="Text Box 5">
            <a:extLst>
              <a:ext uri="{FF2B5EF4-FFF2-40B4-BE49-F238E27FC236}">
                <a16:creationId xmlns:a16="http://schemas.microsoft.com/office/drawing/2014/main" id="{C0C95F75-F47D-4FED-BD94-0E2648C0426B}"/>
              </a:ext>
            </a:extLst>
          </p:cNvPr>
          <p:cNvSpPr txBox="1">
            <a:spLocks noChangeArrowheads="1"/>
          </p:cNvSpPr>
          <p:nvPr/>
        </p:nvSpPr>
        <p:spPr bwMode="auto">
          <a:xfrm>
            <a:off x="2111094" y="4444417"/>
            <a:ext cx="555020" cy="174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algn="ctr" eaLnBrk="0" fontAlgn="base" hangingPunct="0">
              <a:spcBef>
                <a:spcPct val="0"/>
              </a:spcBef>
              <a:spcAft>
                <a:spcPct val="0"/>
              </a:spcAft>
              <a:defRPr/>
            </a:pPr>
            <a:r>
              <a:rPr lang="en-US" altLang="fr-FR" sz="800" b="1" dirty="0">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11-18 </a:t>
            </a:r>
            <a:r>
              <a:rPr lang="en-US" altLang="fr-FR" sz="800" b="1" dirty="0" err="1">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jours</a:t>
            </a:r>
            <a:endParaRPr lang="en-US" altLang="fr-FR" sz="800" dirty="0">
              <a:solidFill>
                <a:prstClr val="black">
                  <a:lumMod val="65000"/>
                  <a:lumOff val="35000"/>
                </a:prstClr>
              </a:solidFill>
              <a:latin typeface="Arial" panose="020B0604020202020204" pitchFamily="34" charset="0"/>
              <a:cs typeface="Arial" panose="020B0604020202020204" pitchFamily="34" charset="0"/>
            </a:endParaRPr>
          </a:p>
        </p:txBody>
      </p:sp>
      <p:sp>
        <p:nvSpPr>
          <p:cNvPr id="36" name="Text Box 5">
            <a:extLst>
              <a:ext uri="{FF2B5EF4-FFF2-40B4-BE49-F238E27FC236}">
                <a16:creationId xmlns:a16="http://schemas.microsoft.com/office/drawing/2014/main" id="{E0938316-3BCD-4233-9060-824C73598EF7}"/>
              </a:ext>
            </a:extLst>
          </p:cNvPr>
          <p:cNvSpPr txBox="1">
            <a:spLocks noChangeArrowheads="1"/>
          </p:cNvSpPr>
          <p:nvPr/>
        </p:nvSpPr>
        <p:spPr bwMode="auto">
          <a:xfrm>
            <a:off x="3862192" y="4444417"/>
            <a:ext cx="1676430" cy="174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algn="ctr" eaLnBrk="0" fontAlgn="base" hangingPunct="0">
              <a:spcBef>
                <a:spcPct val="0"/>
              </a:spcBef>
              <a:spcAft>
                <a:spcPct val="0"/>
              </a:spcAft>
              <a:defRPr/>
            </a:pPr>
            <a:r>
              <a:rPr lang="en-US" altLang="fr-FR" sz="800" b="1" dirty="0" err="1">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Chimiothérapie</a:t>
            </a:r>
            <a:r>
              <a:rPr lang="en-US" altLang="fr-FR" sz="800" b="1" dirty="0">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 (18 </a:t>
            </a:r>
            <a:r>
              <a:rPr lang="en-US" altLang="fr-FR" sz="800" b="1" dirty="0" err="1">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semaines</a:t>
            </a:r>
            <a:r>
              <a:rPr lang="en-US" altLang="fr-FR" sz="800" b="1" dirty="0">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a:t>
            </a:r>
            <a:endParaRPr lang="en-US" altLang="fr-FR" sz="800" dirty="0">
              <a:solidFill>
                <a:prstClr val="black">
                  <a:lumMod val="65000"/>
                  <a:lumOff val="35000"/>
                </a:prstClr>
              </a:solidFill>
              <a:latin typeface="Arial" panose="020B0604020202020204" pitchFamily="34" charset="0"/>
              <a:cs typeface="Arial" panose="020B0604020202020204" pitchFamily="34" charset="0"/>
            </a:endParaRPr>
          </a:p>
        </p:txBody>
      </p:sp>
      <p:sp>
        <p:nvSpPr>
          <p:cNvPr id="37" name="Text Box 5">
            <a:extLst>
              <a:ext uri="{FF2B5EF4-FFF2-40B4-BE49-F238E27FC236}">
                <a16:creationId xmlns:a16="http://schemas.microsoft.com/office/drawing/2014/main" id="{28947FE7-AB2A-472E-BF98-0F0E7A6DD7E1}"/>
              </a:ext>
            </a:extLst>
          </p:cNvPr>
          <p:cNvSpPr txBox="1">
            <a:spLocks noChangeArrowheads="1"/>
          </p:cNvSpPr>
          <p:nvPr/>
        </p:nvSpPr>
        <p:spPr bwMode="auto">
          <a:xfrm>
            <a:off x="6179234" y="4444417"/>
            <a:ext cx="555020" cy="174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algn="ctr" eaLnBrk="0" fontAlgn="base" hangingPunct="0">
              <a:spcBef>
                <a:spcPct val="0"/>
              </a:spcBef>
              <a:spcAft>
                <a:spcPct val="0"/>
              </a:spcAft>
              <a:defRPr/>
            </a:pPr>
            <a:r>
              <a:rPr lang="en-US" altLang="fr-FR" sz="800" b="1" dirty="0">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2-4 s</a:t>
            </a:r>
            <a:endParaRPr lang="en-US" altLang="fr-FR" sz="800" dirty="0">
              <a:solidFill>
                <a:prstClr val="black">
                  <a:lumMod val="65000"/>
                  <a:lumOff val="35000"/>
                </a:prstClr>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228777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3">
            <a:extLst>
              <a:ext uri="{FF2B5EF4-FFF2-40B4-BE49-F238E27FC236}">
                <a16:creationId xmlns:a16="http://schemas.microsoft.com/office/drawing/2014/main" id="{7776673D-1BD1-8847-BCD6-32D27B80B14D}"/>
              </a:ext>
            </a:extLst>
          </p:cNvPr>
          <p:cNvSpPr>
            <a:spLocks noGrp="1"/>
          </p:cNvSpPr>
          <p:nvPr>
            <p:ph type="title"/>
          </p:nvPr>
        </p:nvSpPr>
        <p:spPr/>
        <p:txBody>
          <a:bodyPr>
            <a:normAutofit/>
          </a:bodyPr>
          <a:lstStyle/>
          <a:p>
            <a:r>
              <a:rPr lang="fr-FR" sz="2800" b="1" dirty="0"/>
              <a:t>Carcinome hépatocellulaire</a:t>
            </a:r>
          </a:p>
        </p:txBody>
      </p:sp>
      <p:sp>
        <p:nvSpPr>
          <p:cNvPr id="2" name="Espace réservé du texte 1"/>
          <p:cNvSpPr>
            <a:spLocks noGrp="1"/>
          </p:cNvSpPr>
          <p:nvPr>
            <p:ph type="body" idx="1"/>
          </p:nvPr>
        </p:nvSpPr>
        <p:spPr/>
        <p:txBody>
          <a:bodyPr/>
          <a:lstStyle/>
          <a:p>
            <a:r>
              <a:rPr lang="fr-FR" sz="1800" b="0" dirty="0" err="1"/>
              <a:t>Efficacy</a:t>
            </a:r>
            <a:r>
              <a:rPr lang="fr-FR" sz="1800" b="0" dirty="0"/>
              <a:t>, </a:t>
            </a:r>
            <a:r>
              <a:rPr lang="fr-FR" sz="1800" b="0" dirty="0" err="1"/>
              <a:t>tolerability</a:t>
            </a:r>
            <a:r>
              <a:rPr lang="fr-FR" sz="1800" b="0" dirty="0"/>
              <a:t>, and </a:t>
            </a:r>
            <a:r>
              <a:rPr lang="fr-FR" sz="1800" b="0" dirty="0" err="1"/>
              <a:t>biologic</a:t>
            </a:r>
            <a:r>
              <a:rPr lang="fr-FR" sz="1800" b="0" dirty="0"/>
              <a:t> </a:t>
            </a:r>
            <a:r>
              <a:rPr lang="fr-FR" sz="1800" b="0" dirty="0" err="1"/>
              <a:t>activity</a:t>
            </a:r>
            <a:r>
              <a:rPr lang="fr-FR" sz="1800" b="0" dirty="0"/>
              <a:t> of a </a:t>
            </a:r>
            <a:r>
              <a:rPr lang="fr-FR" sz="1800" b="0" dirty="0" err="1"/>
              <a:t>novel</a:t>
            </a:r>
            <a:r>
              <a:rPr lang="fr-FR" sz="1800" b="0" dirty="0"/>
              <a:t> </a:t>
            </a:r>
            <a:r>
              <a:rPr lang="fr-FR" sz="1800" b="0" dirty="0" err="1"/>
              <a:t>regimen</a:t>
            </a:r>
            <a:r>
              <a:rPr lang="fr-FR" sz="1800" b="0" dirty="0"/>
              <a:t> of </a:t>
            </a:r>
            <a:r>
              <a:rPr lang="fr-FR" sz="1800" b="0" dirty="0" err="1"/>
              <a:t>tremelimumab</a:t>
            </a:r>
            <a:r>
              <a:rPr lang="fr-FR" sz="1800" b="0" dirty="0"/>
              <a:t> (</a:t>
            </a:r>
            <a:r>
              <a:rPr lang="fr-FR" sz="1800" b="0" dirty="0" err="1"/>
              <a:t>T</a:t>
            </a:r>
            <a:r>
              <a:rPr lang="fr-FR" sz="1800" b="0" dirty="0"/>
              <a:t>) in </a:t>
            </a:r>
            <a:r>
              <a:rPr lang="fr-FR" sz="1800" b="0" dirty="0" err="1"/>
              <a:t>combination</a:t>
            </a:r>
            <a:r>
              <a:rPr lang="fr-FR" sz="1800" b="0" dirty="0"/>
              <a:t> </a:t>
            </a:r>
            <a:r>
              <a:rPr lang="fr-FR" sz="1800" b="0" dirty="0" err="1"/>
              <a:t>with</a:t>
            </a:r>
            <a:r>
              <a:rPr lang="fr-FR" sz="1800" b="0" dirty="0"/>
              <a:t> </a:t>
            </a:r>
            <a:r>
              <a:rPr lang="fr-FR" sz="1800" b="0" dirty="0" err="1"/>
              <a:t>durvalumab</a:t>
            </a:r>
            <a:r>
              <a:rPr lang="fr-FR" sz="1800" b="0" dirty="0"/>
              <a:t> (D) for patients (pts) </a:t>
            </a:r>
            <a:r>
              <a:rPr lang="fr-FR" sz="1800" b="0" dirty="0" err="1"/>
              <a:t>with</a:t>
            </a:r>
            <a:r>
              <a:rPr lang="fr-FR" sz="1800" b="0" dirty="0"/>
              <a:t> </a:t>
            </a:r>
            <a:r>
              <a:rPr lang="fr-FR" sz="1800" b="0" dirty="0" err="1"/>
              <a:t>advanced</a:t>
            </a:r>
            <a:r>
              <a:rPr lang="fr-FR" sz="1800" b="0" dirty="0"/>
              <a:t> </a:t>
            </a:r>
            <a:r>
              <a:rPr lang="fr-FR" sz="1800" b="0" dirty="0" err="1"/>
              <a:t>hepatocellular</a:t>
            </a:r>
            <a:r>
              <a:rPr lang="fr-FR" sz="1800" b="0" dirty="0"/>
              <a:t> </a:t>
            </a:r>
            <a:r>
              <a:rPr lang="fr-FR" sz="1800" b="0" dirty="0" err="1"/>
              <a:t>carcinoma</a:t>
            </a:r>
            <a:r>
              <a:rPr lang="fr-FR" sz="1800" b="0" dirty="0"/>
              <a:t> (</a:t>
            </a:r>
            <a:r>
              <a:rPr lang="fr-FR" sz="1800" b="0" dirty="0" err="1"/>
              <a:t>aHCC</a:t>
            </a:r>
            <a:r>
              <a:rPr lang="fr-FR" sz="1800" b="0" dirty="0"/>
              <a:t>).</a:t>
            </a:r>
          </a:p>
          <a:p>
            <a:endParaRPr lang="fr-FR" sz="1600" b="0" dirty="0"/>
          </a:p>
          <a:p>
            <a:r>
              <a:rPr lang="fr-FR" sz="1600" b="0" i="1" dirty="0"/>
              <a:t>Robin K. Kelley et al., ASCO2020</a:t>
            </a:r>
            <a:r>
              <a:rPr lang="fr-FR" sz="1600" i="1" dirty="0"/>
              <a:t>, Abs 4508 et WCGI O-6</a:t>
            </a:r>
          </a:p>
        </p:txBody>
      </p:sp>
    </p:spTree>
    <p:extLst>
      <p:ext uri="{BB962C8B-B14F-4D97-AF65-F5344CB8AC3E}">
        <p14:creationId xmlns:p14="http://schemas.microsoft.com/office/powerpoint/2010/main" val="1594568380"/>
      </p:ext>
    </p:extLst>
  </p:cSld>
  <p:clrMapOvr>
    <a:masterClrMapping/>
  </p:clrMapOvr>
  <p:transition spd="slow">
    <p:wipe/>
  </p:transition>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normAutofit/>
          </a:bodyPr>
          <a:lstStyle/>
          <a:p>
            <a:r>
              <a:rPr lang="fr-FR" sz="2000" dirty="0"/>
              <a:t>Rôle des anti-CTLA-4 dans le CHC?</a:t>
            </a:r>
          </a:p>
        </p:txBody>
      </p:sp>
      <p:sp>
        <p:nvSpPr>
          <p:cNvPr id="3" name="Espace réservé du contenu 2"/>
          <p:cNvSpPr>
            <a:spLocks noGrp="1"/>
          </p:cNvSpPr>
          <p:nvPr>
            <p:ph sz="half" idx="1"/>
          </p:nvPr>
        </p:nvSpPr>
        <p:spPr/>
        <p:txBody>
          <a:bodyPr/>
          <a:lstStyle/>
          <a:p>
            <a:pPr>
              <a:spcAft>
                <a:spcPts val="600"/>
              </a:spcAft>
            </a:pPr>
            <a:r>
              <a:rPr lang="fr-FR" sz="1600" dirty="0"/>
              <a:t>CHC : Echec des phases 3 d’anti-PD-1 </a:t>
            </a:r>
            <a:r>
              <a:rPr lang="fr-FR" sz="1600" b="0" dirty="0"/>
              <a:t>(</a:t>
            </a:r>
            <a:r>
              <a:rPr lang="fr-FR" sz="1600" b="0" dirty="0" err="1"/>
              <a:t>pembrozilumab</a:t>
            </a:r>
            <a:r>
              <a:rPr lang="fr-FR" sz="1600" b="0" dirty="0"/>
              <a:t>, </a:t>
            </a:r>
            <a:r>
              <a:rPr lang="fr-FR" sz="1600" b="0" dirty="0" err="1"/>
              <a:t>nivolumab</a:t>
            </a:r>
            <a:r>
              <a:rPr lang="fr-FR" sz="1600" b="0" dirty="0"/>
              <a:t>) </a:t>
            </a:r>
            <a:r>
              <a:rPr lang="fr-FR" sz="1600" dirty="0"/>
              <a:t>en monothérapie</a:t>
            </a:r>
          </a:p>
          <a:p>
            <a:pPr lvl="1">
              <a:spcAft>
                <a:spcPts val="600"/>
              </a:spcAft>
            </a:pPr>
            <a:r>
              <a:rPr lang="fr-FR" sz="1400" dirty="0"/>
              <a:t>L’association avec les anti-</a:t>
            </a:r>
            <a:r>
              <a:rPr lang="fr-FR" sz="1400" dirty="0" err="1"/>
              <a:t>angiogènes</a:t>
            </a:r>
            <a:r>
              <a:rPr lang="fr-FR" sz="1400" dirty="0"/>
              <a:t> semble plus efficace (résultats de l’essai IMBRAVE150, </a:t>
            </a:r>
            <a:r>
              <a:rPr lang="fr-FR" sz="1400" dirty="0" err="1"/>
              <a:t>atezolizumab-bevacizumab</a:t>
            </a:r>
            <a:r>
              <a:rPr lang="fr-FR" sz="1400" dirty="0"/>
              <a:t>)</a:t>
            </a:r>
          </a:p>
          <a:p>
            <a:pPr lvl="1">
              <a:spcAft>
                <a:spcPts val="600"/>
              </a:spcAft>
            </a:pPr>
            <a:r>
              <a:rPr lang="fr-FR" sz="1400" dirty="0"/>
              <a:t>L’association avec un anti-CTLA-4 peut-elle améliorer aussi les résultats ?</a:t>
            </a:r>
          </a:p>
          <a:p>
            <a:pPr lvl="1">
              <a:spcAft>
                <a:spcPts val="600"/>
              </a:spcAft>
            </a:pPr>
            <a:r>
              <a:rPr lang="fr-FR" sz="1400" dirty="0"/>
              <a:t>La dose de l’anti-CTLA-4 pourrait jouer sur le rapport tolérance / efficacité</a:t>
            </a:r>
          </a:p>
          <a:p>
            <a:pPr>
              <a:spcAft>
                <a:spcPts val="600"/>
              </a:spcAft>
            </a:pPr>
            <a:r>
              <a:rPr lang="fr-FR" sz="1600" dirty="0"/>
              <a:t>Etude du </a:t>
            </a:r>
            <a:r>
              <a:rPr lang="fr-FR" sz="1600" dirty="0" err="1"/>
              <a:t>durvalumab</a:t>
            </a:r>
            <a:r>
              <a:rPr lang="fr-FR" sz="1600" dirty="0"/>
              <a:t> </a:t>
            </a:r>
            <a:r>
              <a:rPr lang="fr-FR" sz="1600" b="0" dirty="0"/>
              <a:t>(D: anti-PD-L1), </a:t>
            </a:r>
            <a:r>
              <a:rPr lang="fr-FR" sz="1600" dirty="0"/>
              <a:t>du </a:t>
            </a:r>
            <a:r>
              <a:rPr lang="fr-FR" sz="1600" dirty="0" err="1"/>
              <a:t>tremelimumab</a:t>
            </a:r>
            <a:r>
              <a:rPr lang="fr-FR" sz="1600" dirty="0"/>
              <a:t> </a:t>
            </a:r>
            <a:r>
              <a:rPr lang="fr-FR" sz="1600" b="0" dirty="0"/>
              <a:t>(T: anti-CTLA-4), </a:t>
            </a:r>
            <a:br>
              <a:rPr lang="fr-FR" sz="1600" b="0" dirty="0"/>
            </a:br>
            <a:r>
              <a:rPr lang="fr-FR" sz="1600" dirty="0"/>
              <a:t>de leur association à plusieurs doses, dans une phase 2 randomisée:</a:t>
            </a:r>
          </a:p>
          <a:p>
            <a:pPr lvl="1">
              <a:spcAft>
                <a:spcPts val="600"/>
              </a:spcAft>
            </a:pPr>
            <a:r>
              <a:rPr lang="fr-FR" sz="1400" b="1" dirty="0"/>
              <a:t>Critère principale </a:t>
            </a:r>
            <a:r>
              <a:rPr lang="fr-FR" sz="1400" dirty="0"/>
              <a:t>: tolérance ; critères secondaires : efficacité</a:t>
            </a:r>
          </a:p>
        </p:txBody>
      </p:sp>
      <p:graphicFrame>
        <p:nvGraphicFramePr>
          <p:cNvPr id="5" name="Tableau 4"/>
          <p:cNvGraphicFramePr>
            <a:graphicFrameLocks noGrp="1"/>
          </p:cNvGraphicFramePr>
          <p:nvPr>
            <p:extLst>
              <p:ext uri="{D42A27DB-BD31-4B8C-83A1-F6EECF244321}">
                <p14:modId xmlns:p14="http://schemas.microsoft.com/office/powerpoint/2010/main" val="2763137068"/>
              </p:ext>
            </p:extLst>
          </p:nvPr>
        </p:nvGraphicFramePr>
        <p:xfrm>
          <a:off x="627432" y="3350366"/>
          <a:ext cx="7889136" cy="1330960"/>
        </p:xfrm>
        <a:graphic>
          <a:graphicData uri="http://schemas.openxmlformats.org/drawingml/2006/table">
            <a:tbl>
              <a:tblPr firstRow="1" bandRow="1">
                <a:tableStyleId>{5C22544A-7EE6-4342-B048-85BDC9FD1C3A}</a:tableStyleId>
              </a:tblPr>
              <a:tblGrid>
                <a:gridCol w="1972284">
                  <a:extLst>
                    <a:ext uri="{9D8B030D-6E8A-4147-A177-3AD203B41FA5}">
                      <a16:colId xmlns:a16="http://schemas.microsoft.com/office/drawing/2014/main" val="1879656904"/>
                    </a:ext>
                  </a:extLst>
                </a:gridCol>
                <a:gridCol w="1888760">
                  <a:extLst>
                    <a:ext uri="{9D8B030D-6E8A-4147-A177-3AD203B41FA5}">
                      <a16:colId xmlns:a16="http://schemas.microsoft.com/office/drawing/2014/main" val="3116579767"/>
                    </a:ext>
                  </a:extLst>
                </a:gridCol>
                <a:gridCol w="2055808">
                  <a:extLst>
                    <a:ext uri="{9D8B030D-6E8A-4147-A177-3AD203B41FA5}">
                      <a16:colId xmlns:a16="http://schemas.microsoft.com/office/drawing/2014/main" val="3575351118"/>
                    </a:ext>
                  </a:extLst>
                </a:gridCol>
                <a:gridCol w="1972284">
                  <a:extLst>
                    <a:ext uri="{9D8B030D-6E8A-4147-A177-3AD203B41FA5}">
                      <a16:colId xmlns:a16="http://schemas.microsoft.com/office/drawing/2014/main" val="3974131140"/>
                    </a:ext>
                  </a:extLst>
                </a:gridCol>
              </a:tblGrid>
              <a:tr h="370840">
                <a:tc>
                  <a:txBody>
                    <a:bodyPr/>
                    <a:lstStyle/>
                    <a:p>
                      <a:pPr algn="ctr"/>
                      <a:r>
                        <a:rPr lang="fr-FR" b="1" i="0" dirty="0" err="1">
                          <a:latin typeface="Arial" panose="020B0604020202020204" pitchFamily="34" charset="0"/>
                        </a:rPr>
                        <a:t>Tremelumab</a:t>
                      </a:r>
                      <a:r>
                        <a:rPr lang="fr-FR" b="1" i="0" dirty="0">
                          <a:latin typeface="Arial" panose="020B0604020202020204" pitchFamily="34" charset="0"/>
                        </a:rPr>
                        <a:t> 300</a:t>
                      </a:r>
                    </a:p>
                    <a:p>
                      <a:pPr algn="ctr"/>
                      <a:r>
                        <a:rPr lang="fr-FR" b="1" i="0" dirty="0">
                          <a:latin typeface="Arial" panose="020B0604020202020204" pitchFamily="34" charset="0"/>
                        </a:rPr>
                        <a:t>+</a:t>
                      </a:r>
                      <a:r>
                        <a:rPr lang="fr-FR" b="1" i="0" dirty="0" err="1">
                          <a:latin typeface="Arial" panose="020B0604020202020204" pitchFamily="34" charset="0"/>
                        </a:rPr>
                        <a:t>Durvalumab</a:t>
                      </a:r>
                      <a:endParaRPr lang="fr-FR" b="1" i="0" dirty="0">
                        <a:latin typeface="Arial" panose="020B0604020202020204" pitchFamily="34" charset="0"/>
                      </a:endParaRPr>
                    </a:p>
                  </a:txBody>
                  <a:tcPr anchor="ctr">
                    <a:solidFill>
                      <a:srgbClr val="8A4993"/>
                    </a:solidFill>
                  </a:tcPr>
                </a:tc>
                <a:tc>
                  <a:txBody>
                    <a:bodyPr/>
                    <a:lstStyle/>
                    <a:p>
                      <a:pPr algn="ctr"/>
                      <a:r>
                        <a:rPr lang="fr-FR" b="1" i="0" dirty="0" err="1">
                          <a:latin typeface="Arial" panose="020B0604020202020204" pitchFamily="34" charset="0"/>
                        </a:rPr>
                        <a:t>Durvalumab</a:t>
                      </a:r>
                      <a:endParaRPr lang="fr-FR" b="1" i="0" dirty="0">
                        <a:latin typeface="Arial" panose="020B0604020202020204" pitchFamily="34" charset="0"/>
                      </a:endParaRPr>
                    </a:p>
                  </a:txBody>
                  <a:tcPr anchor="ctr"/>
                </a:tc>
                <a:tc>
                  <a:txBody>
                    <a:bodyPr/>
                    <a:lstStyle/>
                    <a:p>
                      <a:pPr algn="ctr"/>
                      <a:r>
                        <a:rPr lang="fr-FR" b="1" i="0" dirty="0" err="1">
                          <a:latin typeface="Arial" panose="020B0604020202020204" pitchFamily="34" charset="0"/>
                        </a:rPr>
                        <a:t>Tremelumab</a:t>
                      </a:r>
                      <a:r>
                        <a:rPr lang="fr-FR" b="1" i="0" dirty="0">
                          <a:latin typeface="Arial" panose="020B0604020202020204" pitchFamily="34" charset="0"/>
                        </a:rPr>
                        <a:t> 750</a:t>
                      </a:r>
                    </a:p>
                  </a:txBody>
                  <a:tcPr anchor="ctr">
                    <a:solidFill>
                      <a:schemeClr val="accent6"/>
                    </a:solidFill>
                  </a:tcPr>
                </a:tc>
                <a:tc>
                  <a:txBody>
                    <a:bodyPr/>
                    <a:lstStyle/>
                    <a:p>
                      <a:pPr algn="ctr"/>
                      <a:r>
                        <a:rPr lang="fr-FR" b="1" i="0" dirty="0" err="1">
                          <a:latin typeface="Arial" panose="020B0604020202020204" pitchFamily="34" charset="0"/>
                        </a:rPr>
                        <a:t>Tremelumab</a:t>
                      </a:r>
                      <a:r>
                        <a:rPr lang="fr-FR" b="1" i="0" dirty="0">
                          <a:latin typeface="Arial" panose="020B0604020202020204" pitchFamily="34" charset="0"/>
                        </a:rPr>
                        <a:t> 75 +</a:t>
                      </a:r>
                      <a:r>
                        <a:rPr lang="fr-FR" b="1" i="0" dirty="0" err="1">
                          <a:latin typeface="Arial" panose="020B0604020202020204" pitchFamily="34" charset="0"/>
                        </a:rPr>
                        <a:t>Durvalumab</a:t>
                      </a:r>
                      <a:endParaRPr lang="fr-FR" b="1" i="0" dirty="0">
                        <a:latin typeface="Arial" panose="020B0604020202020204" pitchFamily="34" charset="0"/>
                      </a:endParaRPr>
                    </a:p>
                  </a:txBody>
                  <a:tcPr anchor="ctr">
                    <a:solidFill>
                      <a:srgbClr val="C00000"/>
                    </a:solidFill>
                  </a:tcPr>
                </a:tc>
                <a:extLst>
                  <a:ext uri="{0D108BD9-81ED-4DB2-BD59-A6C34878D82A}">
                    <a16:rowId xmlns:a16="http://schemas.microsoft.com/office/drawing/2014/main" val="1083972397"/>
                  </a:ext>
                </a:extLst>
              </a:tr>
              <a:tr h="370840">
                <a:tc>
                  <a:txBody>
                    <a:bodyPr/>
                    <a:lstStyle/>
                    <a:p>
                      <a:pPr algn="ctr"/>
                      <a:r>
                        <a:rPr lang="fr-FR" sz="1200" b="0" i="0" dirty="0" err="1">
                          <a:solidFill>
                            <a:schemeClr val="tx1">
                              <a:lumMod val="75000"/>
                              <a:lumOff val="25000"/>
                            </a:schemeClr>
                          </a:solidFill>
                          <a:latin typeface="Arial" panose="020B0604020202020204" pitchFamily="34" charset="0"/>
                        </a:rPr>
                        <a:t>Treme</a:t>
                      </a:r>
                      <a:r>
                        <a:rPr lang="fr-FR" sz="1200" b="0" i="0" baseline="0" dirty="0">
                          <a:solidFill>
                            <a:schemeClr val="tx1">
                              <a:lumMod val="75000"/>
                              <a:lumOff val="25000"/>
                            </a:schemeClr>
                          </a:solidFill>
                          <a:latin typeface="Arial" panose="020B0604020202020204" pitchFamily="34" charset="0"/>
                        </a:rPr>
                        <a:t> 300 mg </a:t>
                      </a:r>
                    </a:p>
                    <a:p>
                      <a:pPr algn="ctr"/>
                      <a:r>
                        <a:rPr lang="fr-FR" sz="1200" b="0" i="0" baseline="0" dirty="0">
                          <a:solidFill>
                            <a:schemeClr val="tx1">
                              <a:lumMod val="75000"/>
                              <a:lumOff val="25000"/>
                            </a:schemeClr>
                          </a:solidFill>
                          <a:latin typeface="Arial" panose="020B0604020202020204" pitchFamily="34" charset="0"/>
                        </a:rPr>
                        <a:t>x 1 injection</a:t>
                      </a:r>
                      <a:endParaRPr lang="fr-FR" sz="1200" b="0" i="0" dirty="0">
                        <a:solidFill>
                          <a:schemeClr val="tx1">
                            <a:lumMod val="75000"/>
                            <a:lumOff val="25000"/>
                          </a:schemeClr>
                        </a:solidFill>
                        <a:latin typeface="Arial" panose="020B0604020202020204" pitchFamily="34" charset="0"/>
                      </a:endParaRPr>
                    </a:p>
                  </a:txBody>
                  <a:tcPr anchor="ctr"/>
                </a:tc>
                <a:tc>
                  <a:txBody>
                    <a:bodyPr/>
                    <a:lstStyle/>
                    <a:p>
                      <a:pPr algn="ctr"/>
                      <a:endParaRPr lang="fr-FR" sz="1200" b="0" i="0" dirty="0">
                        <a:solidFill>
                          <a:schemeClr val="tx1">
                            <a:lumMod val="75000"/>
                            <a:lumOff val="25000"/>
                          </a:schemeClr>
                        </a:solidFill>
                        <a:latin typeface="Arial" panose="020B0604020202020204" pitchFamily="34" charset="0"/>
                      </a:endParaRPr>
                    </a:p>
                  </a:txBody>
                  <a:tcPr anchor="ctr"/>
                </a:tc>
                <a:tc>
                  <a:txBody>
                    <a:bodyPr/>
                    <a:lstStyle/>
                    <a:p>
                      <a:pPr algn="ctr"/>
                      <a:r>
                        <a:rPr lang="fr-FR" sz="1200" b="0" i="0" dirty="0" err="1">
                          <a:solidFill>
                            <a:schemeClr val="tx1">
                              <a:lumMod val="75000"/>
                              <a:lumOff val="25000"/>
                            </a:schemeClr>
                          </a:solidFill>
                          <a:latin typeface="Arial" panose="020B0604020202020204" pitchFamily="34" charset="0"/>
                        </a:rPr>
                        <a:t>Treme</a:t>
                      </a:r>
                      <a:r>
                        <a:rPr lang="fr-FR" sz="1200" b="0" i="0" dirty="0">
                          <a:solidFill>
                            <a:schemeClr val="tx1">
                              <a:lumMod val="75000"/>
                              <a:lumOff val="25000"/>
                            </a:schemeClr>
                          </a:solidFill>
                          <a:latin typeface="Arial" panose="020B0604020202020204" pitchFamily="34" charset="0"/>
                        </a:rPr>
                        <a:t> 750 mg / 4 </a:t>
                      </a:r>
                      <a:r>
                        <a:rPr lang="fr-FR" sz="1200" b="0" i="0" dirty="0" err="1">
                          <a:solidFill>
                            <a:schemeClr val="tx1">
                              <a:lumMod val="75000"/>
                              <a:lumOff val="25000"/>
                            </a:schemeClr>
                          </a:solidFill>
                          <a:latin typeface="Arial" panose="020B0604020202020204" pitchFamily="34" charset="0"/>
                        </a:rPr>
                        <a:t>sem</a:t>
                      </a:r>
                      <a:r>
                        <a:rPr lang="fr-FR" sz="1200" b="0" i="0" dirty="0">
                          <a:solidFill>
                            <a:schemeClr val="tx1">
                              <a:lumMod val="75000"/>
                              <a:lumOff val="25000"/>
                            </a:schemeClr>
                          </a:solidFill>
                          <a:latin typeface="Arial" panose="020B0604020202020204" pitchFamily="34" charset="0"/>
                        </a:rPr>
                        <a:t> x7, puis / 12 </a:t>
                      </a:r>
                      <a:r>
                        <a:rPr lang="fr-FR" sz="1200" b="0" i="0" dirty="0" err="1">
                          <a:solidFill>
                            <a:schemeClr val="tx1">
                              <a:lumMod val="75000"/>
                              <a:lumOff val="25000"/>
                            </a:schemeClr>
                          </a:solidFill>
                          <a:latin typeface="Arial" panose="020B0604020202020204" pitchFamily="34" charset="0"/>
                        </a:rPr>
                        <a:t>sem</a:t>
                      </a:r>
                      <a:endParaRPr lang="fr-FR" sz="1200" dirty="0">
                        <a:solidFill>
                          <a:schemeClr val="tx1">
                            <a:lumMod val="75000"/>
                            <a:lumOff val="25000"/>
                          </a:schemeClr>
                        </a:solidFill>
                      </a:endParaRPr>
                    </a:p>
                  </a:txBody>
                  <a:tcPr anchor="ctr"/>
                </a:tc>
                <a:tc>
                  <a:txBody>
                    <a:bodyPr/>
                    <a:lstStyle/>
                    <a:p>
                      <a:pPr algn="ctr"/>
                      <a:r>
                        <a:rPr lang="fr-FR" sz="1200" b="0" i="0" dirty="0" err="1">
                          <a:solidFill>
                            <a:schemeClr val="tx1">
                              <a:lumMod val="75000"/>
                              <a:lumOff val="25000"/>
                            </a:schemeClr>
                          </a:solidFill>
                          <a:latin typeface="Arial" panose="020B0604020202020204" pitchFamily="34" charset="0"/>
                        </a:rPr>
                        <a:t>Treme</a:t>
                      </a:r>
                      <a:r>
                        <a:rPr lang="fr-FR" sz="1200" b="0" i="0" dirty="0">
                          <a:solidFill>
                            <a:schemeClr val="tx1">
                              <a:lumMod val="75000"/>
                              <a:lumOff val="25000"/>
                            </a:schemeClr>
                          </a:solidFill>
                          <a:latin typeface="Arial" panose="020B0604020202020204" pitchFamily="34" charset="0"/>
                        </a:rPr>
                        <a:t> 75</a:t>
                      </a:r>
                      <a:r>
                        <a:rPr lang="fr-FR" sz="1200" b="0" i="0" baseline="0" dirty="0">
                          <a:solidFill>
                            <a:schemeClr val="tx1">
                              <a:lumMod val="75000"/>
                              <a:lumOff val="25000"/>
                            </a:schemeClr>
                          </a:solidFill>
                          <a:latin typeface="Arial" panose="020B0604020202020204" pitchFamily="34" charset="0"/>
                        </a:rPr>
                        <a:t> mg / 4sem x4</a:t>
                      </a:r>
                      <a:endParaRPr lang="fr-FR" sz="1200" b="0" i="0" dirty="0">
                        <a:solidFill>
                          <a:schemeClr val="tx1">
                            <a:lumMod val="75000"/>
                            <a:lumOff val="25000"/>
                          </a:schemeClr>
                        </a:solidFill>
                        <a:latin typeface="Arial" panose="020B0604020202020204" pitchFamily="34" charset="0"/>
                      </a:endParaRPr>
                    </a:p>
                  </a:txBody>
                  <a:tcPr anchor="ctr"/>
                </a:tc>
                <a:extLst>
                  <a:ext uri="{0D108BD9-81ED-4DB2-BD59-A6C34878D82A}">
                    <a16:rowId xmlns:a16="http://schemas.microsoft.com/office/drawing/2014/main" val="4247687101"/>
                  </a:ext>
                </a:extLst>
              </a:tr>
              <a:tr h="370840">
                <a:tc>
                  <a:txBody>
                    <a:bodyPr/>
                    <a:lstStyle/>
                    <a:p>
                      <a:pPr algn="ctr"/>
                      <a:r>
                        <a:rPr lang="fr-FR" sz="1200" b="0" i="0" dirty="0" err="1">
                          <a:solidFill>
                            <a:schemeClr val="tx1">
                              <a:lumMod val="75000"/>
                              <a:lumOff val="25000"/>
                            </a:schemeClr>
                          </a:solidFill>
                          <a:latin typeface="Arial" panose="020B0604020202020204" pitchFamily="34" charset="0"/>
                        </a:rPr>
                        <a:t>Durva</a:t>
                      </a:r>
                      <a:r>
                        <a:rPr lang="fr-FR" sz="1200" b="0" i="0" dirty="0">
                          <a:solidFill>
                            <a:schemeClr val="tx1">
                              <a:lumMod val="75000"/>
                              <a:lumOff val="25000"/>
                            </a:schemeClr>
                          </a:solidFill>
                          <a:latin typeface="Arial" panose="020B0604020202020204" pitchFamily="34" charset="0"/>
                        </a:rPr>
                        <a:t> 1500 mg / 4 </a:t>
                      </a:r>
                      <a:r>
                        <a:rPr lang="fr-FR" sz="1200" b="0" i="0" dirty="0" err="1">
                          <a:solidFill>
                            <a:schemeClr val="tx1">
                              <a:lumMod val="75000"/>
                              <a:lumOff val="25000"/>
                            </a:schemeClr>
                          </a:solidFill>
                          <a:latin typeface="Arial" panose="020B0604020202020204" pitchFamily="34" charset="0"/>
                        </a:rPr>
                        <a:t>sem</a:t>
                      </a:r>
                      <a:endParaRPr lang="fr-FR" sz="1200" b="0" i="0" dirty="0">
                        <a:solidFill>
                          <a:schemeClr val="tx1">
                            <a:lumMod val="75000"/>
                            <a:lumOff val="25000"/>
                          </a:schemeClr>
                        </a:solidFill>
                        <a:latin typeface="Arial" panose="020B0604020202020204" pitchFamily="34" charset="0"/>
                      </a:endParaRPr>
                    </a:p>
                  </a:txBody>
                  <a:tcPr anchor="ctr"/>
                </a:tc>
                <a:tc>
                  <a:txBody>
                    <a:bodyPr/>
                    <a:lstStyle/>
                    <a:p>
                      <a:pPr algn="ctr"/>
                      <a:r>
                        <a:rPr lang="fr-FR" sz="1200" b="0" i="0" dirty="0" err="1">
                          <a:solidFill>
                            <a:schemeClr val="tx1">
                              <a:lumMod val="75000"/>
                              <a:lumOff val="25000"/>
                            </a:schemeClr>
                          </a:solidFill>
                          <a:latin typeface="Arial" panose="020B0604020202020204" pitchFamily="34" charset="0"/>
                        </a:rPr>
                        <a:t>Durva</a:t>
                      </a:r>
                      <a:r>
                        <a:rPr lang="fr-FR" sz="1200" b="0" i="0" dirty="0">
                          <a:solidFill>
                            <a:schemeClr val="tx1">
                              <a:lumMod val="75000"/>
                              <a:lumOff val="25000"/>
                            </a:schemeClr>
                          </a:solidFill>
                          <a:latin typeface="Arial" panose="020B0604020202020204" pitchFamily="34" charset="0"/>
                        </a:rPr>
                        <a:t> 1500 mg / 4 </a:t>
                      </a:r>
                      <a:r>
                        <a:rPr lang="fr-FR" sz="1200" b="0" i="0" dirty="0" err="1">
                          <a:solidFill>
                            <a:schemeClr val="tx1">
                              <a:lumMod val="75000"/>
                              <a:lumOff val="25000"/>
                            </a:schemeClr>
                          </a:solidFill>
                          <a:latin typeface="Arial" panose="020B0604020202020204" pitchFamily="34" charset="0"/>
                        </a:rPr>
                        <a:t>sem</a:t>
                      </a:r>
                      <a:endParaRPr lang="fr-FR" sz="1200" b="0" i="0" dirty="0">
                        <a:solidFill>
                          <a:schemeClr val="tx1">
                            <a:lumMod val="75000"/>
                            <a:lumOff val="25000"/>
                          </a:schemeClr>
                        </a:solidFill>
                        <a:latin typeface="Arial" panose="020B0604020202020204" pitchFamily="34" charset="0"/>
                      </a:endParaRPr>
                    </a:p>
                  </a:txBody>
                  <a:tcPr anchor="ctr"/>
                </a:tc>
                <a:tc>
                  <a:txBody>
                    <a:bodyPr/>
                    <a:lstStyle/>
                    <a:p>
                      <a:pPr algn="ctr"/>
                      <a:endParaRPr lang="fr-FR" sz="1200" b="0" i="0" dirty="0">
                        <a:solidFill>
                          <a:schemeClr val="tx1">
                            <a:lumMod val="75000"/>
                            <a:lumOff val="25000"/>
                          </a:schemeClr>
                        </a:solidFill>
                        <a:latin typeface="Arial" panose="020B0604020202020204" pitchFamily="34" charset="0"/>
                      </a:endParaRPr>
                    </a:p>
                  </a:txBody>
                  <a:tcPr anchor="ctr"/>
                </a:tc>
                <a:tc>
                  <a:txBody>
                    <a:bodyPr/>
                    <a:lstStyle/>
                    <a:p>
                      <a:pPr algn="ctr"/>
                      <a:r>
                        <a:rPr lang="fr-FR" sz="1200" b="0" i="0" dirty="0" err="1">
                          <a:solidFill>
                            <a:schemeClr val="tx1">
                              <a:lumMod val="75000"/>
                              <a:lumOff val="25000"/>
                            </a:schemeClr>
                          </a:solidFill>
                          <a:latin typeface="Arial" panose="020B0604020202020204" pitchFamily="34" charset="0"/>
                        </a:rPr>
                        <a:t>Durva</a:t>
                      </a:r>
                      <a:r>
                        <a:rPr lang="fr-FR" sz="1200" b="0" i="0" dirty="0">
                          <a:solidFill>
                            <a:schemeClr val="tx1">
                              <a:lumMod val="75000"/>
                              <a:lumOff val="25000"/>
                            </a:schemeClr>
                          </a:solidFill>
                          <a:latin typeface="Arial" panose="020B0604020202020204" pitchFamily="34" charset="0"/>
                        </a:rPr>
                        <a:t> 1500 mg / 4</a:t>
                      </a:r>
                      <a:r>
                        <a:rPr lang="fr-FR" sz="1200" b="0" i="0" baseline="0" dirty="0">
                          <a:solidFill>
                            <a:schemeClr val="tx1">
                              <a:lumMod val="75000"/>
                              <a:lumOff val="25000"/>
                            </a:schemeClr>
                          </a:solidFill>
                          <a:latin typeface="Arial" panose="020B0604020202020204" pitchFamily="34" charset="0"/>
                        </a:rPr>
                        <a:t> </a:t>
                      </a:r>
                      <a:r>
                        <a:rPr lang="fr-FR" sz="1200" b="0" i="0" baseline="0" dirty="0" err="1">
                          <a:solidFill>
                            <a:schemeClr val="tx1">
                              <a:lumMod val="75000"/>
                              <a:lumOff val="25000"/>
                            </a:schemeClr>
                          </a:solidFill>
                          <a:latin typeface="Arial" panose="020B0604020202020204" pitchFamily="34" charset="0"/>
                        </a:rPr>
                        <a:t>sem</a:t>
                      </a:r>
                      <a:endParaRPr lang="fr-FR" sz="1200" b="0" i="0" dirty="0">
                        <a:solidFill>
                          <a:schemeClr val="tx1">
                            <a:lumMod val="75000"/>
                            <a:lumOff val="25000"/>
                          </a:schemeClr>
                        </a:solidFill>
                        <a:latin typeface="Arial" panose="020B0604020202020204" pitchFamily="34" charset="0"/>
                      </a:endParaRPr>
                    </a:p>
                  </a:txBody>
                  <a:tcPr anchor="ctr"/>
                </a:tc>
                <a:extLst>
                  <a:ext uri="{0D108BD9-81ED-4DB2-BD59-A6C34878D82A}">
                    <a16:rowId xmlns:a16="http://schemas.microsoft.com/office/drawing/2014/main" val="3041565695"/>
                  </a:ext>
                </a:extLst>
              </a:tr>
            </a:tbl>
          </a:graphicData>
        </a:graphic>
      </p:graphicFrame>
      <p:sp>
        <p:nvSpPr>
          <p:cNvPr id="6" name="ZoneTexte 5">
            <a:extLst>
              <a:ext uri="{FF2B5EF4-FFF2-40B4-BE49-F238E27FC236}">
                <a16:creationId xmlns:a16="http://schemas.microsoft.com/office/drawing/2014/main" id="{2357B068-C685-2641-8E9E-DECE16D98C93}"/>
              </a:ext>
            </a:extLst>
          </p:cNvPr>
          <p:cNvSpPr txBox="1"/>
          <p:nvPr/>
        </p:nvSpPr>
        <p:spPr>
          <a:xfrm>
            <a:off x="-3048" y="4912668"/>
            <a:ext cx="2922595"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Robin K. Kelley et al., ASCO2020, 4508 et WCGI O-6</a:t>
            </a:r>
          </a:p>
        </p:txBody>
      </p:sp>
    </p:spTree>
    <p:extLst>
      <p:ext uri="{BB962C8B-B14F-4D97-AF65-F5344CB8AC3E}">
        <p14:creationId xmlns:p14="http://schemas.microsoft.com/office/powerpoint/2010/main" val="36627941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normAutofit/>
          </a:bodyPr>
          <a:lstStyle/>
          <a:p>
            <a:r>
              <a:rPr lang="fr-FR" sz="2000" dirty="0" err="1"/>
              <a:t>Durva</a:t>
            </a:r>
            <a:r>
              <a:rPr lang="fr-FR" sz="2000" dirty="0"/>
              <a:t> et </a:t>
            </a:r>
            <a:r>
              <a:rPr lang="fr-FR" sz="2000" dirty="0" err="1"/>
              <a:t>Treme</a:t>
            </a:r>
            <a:r>
              <a:rPr lang="fr-FR" sz="2000" dirty="0"/>
              <a:t> dans le CHC : résultats</a:t>
            </a:r>
          </a:p>
        </p:txBody>
      </p:sp>
      <p:sp>
        <p:nvSpPr>
          <p:cNvPr id="3" name="Espace réservé du contenu 2"/>
          <p:cNvSpPr>
            <a:spLocks noGrp="1"/>
          </p:cNvSpPr>
          <p:nvPr>
            <p:ph sz="half" idx="1"/>
          </p:nvPr>
        </p:nvSpPr>
        <p:spPr/>
        <p:txBody>
          <a:bodyPr/>
          <a:lstStyle/>
          <a:p>
            <a:r>
              <a:rPr lang="fr-FR" sz="1600" dirty="0"/>
              <a:t>Population incluse : plutôt de bon pronostic</a:t>
            </a:r>
          </a:p>
          <a:p>
            <a:pPr lvl="1"/>
            <a:r>
              <a:rPr lang="fr-FR" sz="1400" dirty="0"/>
              <a:t>26%-36% sont en 1</a:t>
            </a:r>
            <a:r>
              <a:rPr lang="fr-FR" sz="1400" baseline="30000" dirty="0"/>
              <a:t>ère</a:t>
            </a:r>
            <a:r>
              <a:rPr lang="fr-FR" sz="1400" dirty="0"/>
              <a:t> ligne ; 60%-77% BCLC C ; 21%-29% invasion vasculaire</a:t>
            </a:r>
          </a:p>
          <a:p>
            <a:pPr lvl="1"/>
            <a:endParaRPr lang="fr-FR" sz="1400" dirty="0"/>
          </a:p>
          <a:p>
            <a:r>
              <a:rPr lang="fr-FR" sz="1600" dirty="0"/>
              <a:t>Résultats</a:t>
            </a:r>
          </a:p>
        </p:txBody>
      </p:sp>
      <p:graphicFrame>
        <p:nvGraphicFramePr>
          <p:cNvPr id="5" name="Tableau 4"/>
          <p:cNvGraphicFramePr>
            <a:graphicFrameLocks noGrp="1"/>
          </p:cNvGraphicFramePr>
          <p:nvPr/>
        </p:nvGraphicFramePr>
        <p:xfrm>
          <a:off x="632298" y="2006565"/>
          <a:ext cx="8128244" cy="2564204"/>
        </p:xfrm>
        <a:graphic>
          <a:graphicData uri="http://schemas.openxmlformats.org/drawingml/2006/table">
            <a:tbl>
              <a:tblPr firstRow="1" bandRow="1">
                <a:tableStyleId>{5C22544A-7EE6-4342-B048-85BDC9FD1C3A}</a:tableStyleId>
              </a:tblPr>
              <a:tblGrid>
                <a:gridCol w="1979296">
                  <a:extLst>
                    <a:ext uri="{9D8B030D-6E8A-4147-A177-3AD203B41FA5}">
                      <a16:colId xmlns:a16="http://schemas.microsoft.com/office/drawing/2014/main" val="2193825913"/>
                    </a:ext>
                  </a:extLst>
                </a:gridCol>
                <a:gridCol w="1537237">
                  <a:extLst>
                    <a:ext uri="{9D8B030D-6E8A-4147-A177-3AD203B41FA5}">
                      <a16:colId xmlns:a16="http://schemas.microsoft.com/office/drawing/2014/main" val="1879656904"/>
                    </a:ext>
                  </a:extLst>
                </a:gridCol>
                <a:gridCol w="1537237">
                  <a:extLst>
                    <a:ext uri="{9D8B030D-6E8A-4147-A177-3AD203B41FA5}">
                      <a16:colId xmlns:a16="http://schemas.microsoft.com/office/drawing/2014/main" val="3116579767"/>
                    </a:ext>
                  </a:extLst>
                </a:gridCol>
                <a:gridCol w="1537237">
                  <a:extLst>
                    <a:ext uri="{9D8B030D-6E8A-4147-A177-3AD203B41FA5}">
                      <a16:colId xmlns:a16="http://schemas.microsoft.com/office/drawing/2014/main" val="3575351118"/>
                    </a:ext>
                  </a:extLst>
                </a:gridCol>
                <a:gridCol w="1537237">
                  <a:extLst>
                    <a:ext uri="{9D8B030D-6E8A-4147-A177-3AD203B41FA5}">
                      <a16:colId xmlns:a16="http://schemas.microsoft.com/office/drawing/2014/main" val="3974131140"/>
                    </a:ext>
                  </a:extLst>
                </a:gridCol>
              </a:tblGrid>
              <a:tr h="283378">
                <a:tc>
                  <a:txBody>
                    <a:bodyPr/>
                    <a:lstStyle/>
                    <a:p>
                      <a:pPr algn="ctr"/>
                      <a:endParaRPr lang="fr-FR" b="1" i="0" dirty="0">
                        <a:latin typeface="Arial" panose="020B0604020202020204" pitchFamily="34" charset="0"/>
                      </a:endParaRPr>
                    </a:p>
                  </a:txBody>
                  <a:tcPr>
                    <a:solidFill>
                      <a:schemeClr val="accent5"/>
                    </a:solidFill>
                  </a:tcPr>
                </a:tc>
                <a:tc>
                  <a:txBody>
                    <a:bodyPr/>
                    <a:lstStyle/>
                    <a:p>
                      <a:pPr algn="ctr"/>
                      <a:r>
                        <a:rPr lang="fr-FR" b="1" i="0" dirty="0">
                          <a:latin typeface="Arial" panose="020B0604020202020204" pitchFamily="34" charset="0"/>
                        </a:rPr>
                        <a:t>T300+D </a:t>
                      </a:r>
                      <a:r>
                        <a:rPr lang="fr-FR" b="0" i="0" dirty="0">
                          <a:latin typeface="Arial" panose="020B0604020202020204" pitchFamily="34" charset="0"/>
                        </a:rPr>
                        <a:t>(n=75)</a:t>
                      </a:r>
                    </a:p>
                  </a:txBody>
                  <a:tcPr>
                    <a:solidFill>
                      <a:srgbClr val="8A4993"/>
                    </a:solidFill>
                  </a:tcPr>
                </a:tc>
                <a:tc>
                  <a:txBody>
                    <a:bodyPr/>
                    <a:lstStyle/>
                    <a:p>
                      <a:pPr algn="ctr"/>
                      <a:r>
                        <a:rPr lang="fr-FR" b="1" i="0" dirty="0">
                          <a:latin typeface="Arial" panose="020B0604020202020204" pitchFamily="34" charset="0"/>
                        </a:rPr>
                        <a:t>D </a:t>
                      </a:r>
                      <a:r>
                        <a:rPr lang="fr-FR" b="0" i="0" dirty="0">
                          <a:latin typeface="Arial" panose="020B0604020202020204" pitchFamily="34" charset="0"/>
                        </a:rPr>
                        <a:t>(n=104)</a:t>
                      </a:r>
                    </a:p>
                  </a:txBody>
                  <a:tcPr/>
                </a:tc>
                <a:tc>
                  <a:txBody>
                    <a:bodyPr/>
                    <a:lstStyle/>
                    <a:p>
                      <a:pPr algn="ctr"/>
                      <a:r>
                        <a:rPr lang="fr-FR" b="1" i="0" dirty="0">
                          <a:latin typeface="Arial" panose="020B0604020202020204" pitchFamily="34" charset="0"/>
                        </a:rPr>
                        <a:t>T </a:t>
                      </a:r>
                      <a:r>
                        <a:rPr lang="fr-FR" b="0" i="0" dirty="0">
                          <a:latin typeface="Arial" panose="020B0604020202020204" pitchFamily="34" charset="0"/>
                        </a:rPr>
                        <a:t>(n=69)</a:t>
                      </a:r>
                    </a:p>
                  </a:txBody>
                  <a:tcPr>
                    <a:solidFill>
                      <a:schemeClr val="accent6"/>
                    </a:solidFill>
                  </a:tcPr>
                </a:tc>
                <a:tc>
                  <a:txBody>
                    <a:bodyPr/>
                    <a:lstStyle/>
                    <a:p>
                      <a:pPr algn="ctr"/>
                      <a:r>
                        <a:rPr lang="fr-FR" b="1" i="0" dirty="0">
                          <a:latin typeface="Arial" panose="020B0604020202020204" pitchFamily="34" charset="0"/>
                        </a:rPr>
                        <a:t>T75+D </a:t>
                      </a:r>
                      <a:r>
                        <a:rPr lang="fr-FR" b="0" i="0" dirty="0">
                          <a:latin typeface="Arial" panose="020B0604020202020204" pitchFamily="34" charset="0"/>
                        </a:rPr>
                        <a:t>(n=84)</a:t>
                      </a:r>
                    </a:p>
                  </a:txBody>
                  <a:tcPr>
                    <a:solidFill>
                      <a:srgbClr val="C00000"/>
                    </a:solidFill>
                  </a:tcPr>
                </a:tc>
                <a:extLst>
                  <a:ext uri="{0D108BD9-81ED-4DB2-BD59-A6C34878D82A}">
                    <a16:rowId xmlns:a16="http://schemas.microsoft.com/office/drawing/2014/main" val="1083972397"/>
                  </a:ext>
                </a:extLst>
              </a:tr>
              <a:tr h="283378">
                <a:tc>
                  <a:txBody>
                    <a:bodyPr/>
                    <a:lstStyle/>
                    <a:p>
                      <a:pPr algn="ctr"/>
                      <a:r>
                        <a:rPr lang="fr-FR" sz="1100" b="1" i="0" dirty="0">
                          <a:solidFill>
                            <a:schemeClr val="tx1">
                              <a:lumMod val="75000"/>
                              <a:lumOff val="25000"/>
                            </a:schemeClr>
                          </a:solidFill>
                          <a:latin typeface="Arial" panose="020B0604020202020204" pitchFamily="34" charset="0"/>
                        </a:rPr>
                        <a:t>EI reliés grade 3/4</a:t>
                      </a:r>
                    </a:p>
                  </a:txBody>
                  <a:tcPr anchor="ctr"/>
                </a:tc>
                <a:tc>
                  <a:txBody>
                    <a:bodyPr/>
                    <a:lstStyle/>
                    <a:p>
                      <a:pPr algn="ctr"/>
                      <a:r>
                        <a:rPr lang="fr-FR" sz="1100" b="0" i="0" dirty="0">
                          <a:solidFill>
                            <a:schemeClr val="tx1">
                              <a:lumMod val="75000"/>
                              <a:lumOff val="25000"/>
                            </a:schemeClr>
                          </a:solidFill>
                          <a:latin typeface="Arial" panose="020B0604020202020204" pitchFamily="34" charset="0"/>
                        </a:rPr>
                        <a:t>35%</a:t>
                      </a:r>
                    </a:p>
                  </a:txBody>
                  <a:tcPr anchor="ctr"/>
                </a:tc>
                <a:tc>
                  <a:txBody>
                    <a:bodyPr/>
                    <a:lstStyle/>
                    <a:p>
                      <a:pPr algn="ctr"/>
                      <a:r>
                        <a:rPr lang="fr-FR" sz="1100" b="0" i="0" dirty="0">
                          <a:solidFill>
                            <a:schemeClr val="tx1">
                              <a:lumMod val="75000"/>
                              <a:lumOff val="25000"/>
                            </a:schemeClr>
                          </a:solidFill>
                          <a:latin typeface="Arial" panose="020B0604020202020204" pitchFamily="34" charset="0"/>
                        </a:rPr>
                        <a:t>18%</a:t>
                      </a:r>
                    </a:p>
                  </a:txBody>
                  <a:tcPr anchor="ctr"/>
                </a:tc>
                <a:tc>
                  <a:txBody>
                    <a:bodyPr/>
                    <a:lstStyle/>
                    <a:p>
                      <a:pPr algn="ctr"/>
                      <a:r>
                        <a:rPr lang="fr-FR" sz="1100" b="0" i="0" dirty="0">
                          <a:solidFill>
                            <a:schemeClr val="tx1">
                              <a:lumMod val="75000"/>
                              <a:lumOff val="25000"/>
                            </a:schemeClr>
                          </a:solidFill>
                          <a:latin typeface="Arial" panose="020B0604020202020204" pitchFamily="34" charset="0"/>
                        </a:rPr>
                        <a:t>44%</a:t>
                      </a:r>
                    </a:p>
                  </a:txBody>
                  <a:tcPr anchor="ctr"/>
                </a:tc>
                <a:tc>
                  <a:txBody>
                    <a:bodyPr/>
                    <a:lstStyle/>
                    <a:p>
                      <a:pPr algn="ctr"/>
                      <a:r>
                        <a:rPr lang="fr-FR" sz="1100" b="0" i="0" dirty="0">
                          <a:solidFill>
                            <a:schemeClr val="tx1">
                              <a:lumMod val="75000"/>
                              <a:lumOff val="25000"/>
                            </a:schemeClr>
                          </a:solidFill>
                          <a:latin typeface="Arial" panose="020B0604020202020204" pitchFamily="34" charset="0"/>
                        </a:rPr>
                        <a:t>23%</a:t>
                      </a:r>
                    </a:p>
                  </a:txBody>
                  <a:tcPr anchor="ctr"/>
                </a:tc>
                <a:extLst>
                  <a:ext uri="{0D108BD9-81ED-4DB2-BD59-A6C34878D82A}">
                    <a16:rowId xmlns:a16="http://schemas.microsoft.com/office/drawing/2014/main" val="1066410314"/>
                  </a:ext>
                </a:extLst>
              </a:tr>
              <a:tr h="283378">
                <a:tc>
                  <a:txBody>
                    <a:bodyPr/>
                    <a:lstStyle/>
                    <a:p>
                      <a:pPr algn="ctr"/>
                      <a:r>
                        <a:rPr lang="fr-FR" sz="1100" b="1" i="0" dirty="0">
                          <a:solidFill>
                            <a:schemeClr val="tx1">
                              <a:lumMod val="75000"/>
                              <a:lumOff val="25000"/>
                            </a:schemeClr>
                          </a:solidFill>
                          <a:latin typeface="Arial" panose="020B0604020202020204" pitchFamily="34" charset="0"/>
                        </a:rPr>
                        <a:t>EI nécessitant corticoïdes</a:t>
                      </a:r>
                    </a:p>
                  </a:txBody>
                  <a:tcPr anchor="ctr"/>
                </a:tc>
                <a:tc>
                  <a:txBody>
                    <a:bodyPr/>
                    <a:lstStyle/>
                    <a:p>
                      <a:pPr algn="ctr"/>
                      <a:r>
                        <a:rPr lang="fr-FR" sz="1100" b="0" i="0" dirty="0">
                          <a:solidFill>
                            <a:schemeClr val="tx1">
                              <a:lumMod val="75000"/>
                              <a:lumOff val="25000"/>
                            </a:schemeClr>
                          </a:solidFill>
                          <a:latin typeface="Arial" panose="020B0604020202020204" pitchFamily="34" charset="0"/>
                        </a:rPr>
                        <a:t>24%</a:t>
                      </a:r>
                    </a:p>
                  </a:txBody>
                  <a:tcPr anchor="ctr"/>
                </a:tc>
                <a:tc>
                  <a:txBody>
                    <a:bodyPr/>
                    <a:lstStyle/>
                    <a:p>
                      <a:pPr algn="ctr"/>
                      <a:r>
                        <a:rPr lang="fr-FR" sz="1100" b="0" i="0" dirty="0">
                          <a:solidFill>
                            <a:schemeClr val="tx1">
                              <a:lumMod val="75000"/>
                              <a:lumOff val="25000"/>
                            </a:schemeClr>
                          </a:solidFill>
                          <a:latin typeface="Arial" panose="020B0604020202020204" pitchFamily="34" charset="0"/>
                        </a:rPr>
                        <a:t>10%</a:t>
                      </a:r>
                    </a:p>
                  </a:txBody>
                  <a:tcPr anchor="ctr"/>
                </a:tc>
                <a:tc>
                  <a:txBody>
                    <a:bodyPr/>
                    <a:lstStyle/>
                    <a:p>
                      <a:pPr algn="ctr"/>
                      <a:r>
                        <a:rPr lang="fr-FR" sz="1100" b="0" i="0" dirty="0">
                          <a:solidFill>
                            <a:schemeClr val="tx1">
                              <a:lumMod val="75000"/>
                              <a:lumOff val="25000"/>
                            </a:schemeClr>
                          </a:solidFill>
                          <a:latin typeface="Arial" panose="020B0604020202020204" pitchFamily="34" charset="0"/>
                        </a:rPr>
                        <a:t>26%</a:t>
                      </a:r>
                    </a:p>
                  </a:txBody>
                  <a:tcPr anchor="ctr"/>
                </a:tc>
                <a:tc>
                  <a:txBody>
                    <a:bodyPr/>
                    <a:lstStyle/>
                    <a:p>
                      <a:pPr algn="ctr"/>
                      <a:r>
                        <a:rPr lang="fr-FR" sz="1100" b="0" i="0" dirty="0">
                          <a:solidFill>
                            <a:schemeClr val="tx1">
                              <a:lumMod val="75000"/>
                              <a:lumOff val="25000"/>
                            </a:schemeClr>
                          </a:solidFill>
                          <a:latin typeface="Arial" panose="020B0604020202020204" pitchFamily="34" charset="0"/>
                        </a:rPr>
                        <a:t>24%</a:t>
                      </a:r>
                    </a:p>
                  </a:txBody>
                  <a:tcPr anchor="ctr"/>
                </a:tc>
                <a:extLst>
                  <a:ext uri="{0D108BD9-81ED-4DB2-BD59-A6C34878D82A}">
                    <a16:rowId xmlns:a16="http://schemas.microsoft.com/office/drawing/2014/main" val="4254197604"/>
                  </a:ext>
                </a:extLst>
              </a:tr>
              <a:tr h="283378">
                <a:tc>
                  <a:txBody>
                    <a:bodyPr/>
                    <a:lstStyle/>
                    <a:p>
                      <a:pPr algn="ctr"/>
                      <a:r>
                        <a:rPr lang="fr-FR" sz="1100" b="1" i="0" dirty="0">
                          <a:solidFill>
                            <a:schemeClr val="tx1">
                              <a:lumMod val="75000"/>
                              <a:lumOff val="25000"/>
                            </a:schemeClr>
                          </a:solidFill>
                          <a:latin typeface="Arial" panose="020B0604020202020204" pitchFamily="34" charset="0"/>
                        </a:rPr>
                        <a:t>EI nécessitant arrêt</a:t>
                      </a:r>
                    </a:p>
                  </a:txBody>
                  <a:tcPr anchor="ctr"/>
                </a:tc>
                <a:tc>
                  <a:txBody>
                    <a:bodyPr/>
                    <a:lstStyle/>
                    <a:p>
                      <a:pPr algn="ctr"/>
                      <a:r>
                        <a:rPr lang="fr-FR" sz="1100" b="0" i="0" dirty="0">
                          <a:solidFill>
                            <a:schemeClr val="tx1">
                              <a:lumMod val="75000"/>
                              <a:lumOff val="25000"/>
                            </a:schemeClr>
                          </a:solidFill>
                          <a:latin typeface="Arial" panose="020B0604020202020204" pitchFamily="34" charset="0"/>
                        </a:rPr>
                        <a:t>11%</a:t>
                      </a:r>
                    </a:p>
                  </a:txBody>
                  <a:tcPr anchor="ctr"/>
                </a:tc>
                <a:tc>
                  <a:txBody>
                    <a:bodyPr/>
                    <a:lstStyle/>
                    <a:p>
                      <a:pPr algn="ctr"/>
                      <a:r>
                        <a:rPr lang="fr-FR" sz="1100" b="0" i="0" dirty="0">
                          <a:solidFill>
                            <a:schemeClr val="tx1">
                              <a:lumMod val="75000"/>
                              <a:lumOff val="25000"/>
                            </a:schemeClr>
                          </a:solidFill>
                          <a:latin typeface="Arial" panose="020B0604020202020204" pitchFamily="34" charset="0"/>
                        </a:rPr>
                        <a:t>8%</a:t>
                      </a:r>
                    </a:p>
                  </a:txBody>
                  <a:tcPr anchor="ctr"/>
                </a:tc>
                <a:tc>
                  <a:txBody>
                    <a:bodyPr/>
                    <a:lstStyle/>
                    <a:p>
                      <a:pPr algn="ctr"/>
                      <a:r>
                        <a:rPr lang="fr-FR" sz="1100" b="0" i="0" dirty="0">
                          <a:solidFill>
                            <a:schemeClr val="tx1">
                              <a:lumMod val="75000"/>
                              <a:lumOff val="25000"/>
                            </a:schemeClr>
                          </a:solidFill>
                          <a:latin typeface="Arial" panose="020B0604020202020204" pitchFamily="34" charset="0"/>
                        </a:rPr>
                        <a:t>13%</a:t>
                      </a:r>
                    </a:p>
                  </a:txBody>
                  <a:tcPr anchor="ctr"/>
                </a:tc>
                <a:tc>
                  <a:txBody>
                    <a:bodyPr/>
                    <a:lstStyle/>
                    <a:p>
                      <a:pPr algn="ctr"/>
                      <a:r>
                        <a:rPr lang="fr-FR" sz="1100" b="0" i="0" dirty="0">
                          <a:solidFill>
                            <a:schemeClr val="tx1">
                              <a:lumMod val="75000"/>
                              <a:lumOff val="25000"/>
                            </a:schemeClr>
                          </a:solidFill>
                          <a:latin typeface="Arial" panose="020B0604020202020204" pitchFamily="34" charset="0"/>
                        </a:rPr>
                        <a:t>6%</a:t>
                      </a:r>
                    </a:p>
                  </a:txBody>
                  <a:tcPr anchor="ctr"/>
                </a:tc>
                <a:extLst>
                  <a:ext uri="{0D108BD9-81ED-4DB2-BD59-A6C34878D82A}">
                    <a16:rowId xmlns:a16="http://schemas.microsoft.com/office/drawing/2014/main" val="838663867"/>
                  </a:ext>
                </a:extLst>
              </a:tr>
              <a:tr h="283378">
                <a:tc>
                  <a:txBody>
                    <a:bodyPr/>
                    <a:lstStyle/>
                    <a:p>
                      <a:pPr algn="ctr"/>
                      <a:r>
                        <a:rPr lang="fr-FR" sz="1100" b="1" i="0" dirty="0">
                          <a:solidFill>
                            <a:schemeClr val="tx1">
                              <a:lumMod val="75000"/>
                              <a:lumOff val="25000"/>
                            </a:schemeClr>
                          </a:solidFill>
                          <a:latin typeface="Arial" panose="020B0604020202020204" pitchFamily="34" charset="0"/>
                        </a:rPr>
                        <a:t>Taux de réponse</a:t>
                      </a:r>
                    </a:p>
                  </a:txBody>
                  <a:tcPr anchor="ctr"/>
                </a:tc>
                <a:tc>
                  <a:txBody>
                    <a:bodyPr/>
                    <a:lstStyle/>
                    <a:p>
                      <a:pPr algn="ctr"/>
                      <a:r>
                        <a:rPr lang="fr-FR" sz="1100" b="0" i="0" dirty="0">
                          <a:solidFill>
                            <a:schemeClr val="tx1">
                              <a:lumMod val="75000"/>
                              <a:lumOff val="25000"/>
                            </a:schemeClr>
                          </a:solidFill>
                          <a:latin typeface="Arial" panose="020B0604020202020204" pitchFamily="34" charset="0"/>
                        </a:rPr>
                        <a:t>24%</a:t>
                      </a:r>
                    </a:p>
                  </a:txBody>
                  <a:tcPr anchor="ctr"/>
                </a:tc>
                <a:tc>
                  <a:txBody>
                    <a:bodyPr/>
                    <a:lstStyle/>
                    <a:p>
                      <a:pPr algn="ctr"/>
                      <a:r>
                        <a:rPr lang="fr-FR" sz="1100" b="0" i="0" dirty="0">
                          <a:solidFill>
                            <a:schemeClr val="tx1">
                              <a:lumMod val="75000"/>
                              <a:lumOff val="25000"/>
                            </a:schemeClr>
                          </a:solidFill>
                          <a:latin typeface="Arial" panose="020B0604020202020204" pitchFamily="34" charset="0"/>
                        </a:rPr>
                        <a:t>11%</a:t>
                      </a:r>
                    </a:p>
                  </a:txBody>
                  <a:tcPr anchor="ctr"/>
                </a:tc>
                <a:tc>
                  <a:txBody>
                    <a:bodyPr/>
                    <a:lstStyle/>
                    <a:p>
                      <a:pPr algn="ctr"/>
                      <a:r>
                        <a:rPr lang="fr-FR" sz="1100" b="0" i="0" dirty="0">
                          <a:solidFill>
                            <a:schemeClr val="tx1">
                              <a:lumMod val="75000"/>
                              <a:lumOff val="25000"/>
                            </a:schemeClr>
                          </a:solidFill>
                          <a:latin typeface="Arial" panose="020B0604020202020204" pitchFamily="34" charset="0"/>
                        </a:rPr>
                        <a:t>7%</a:t>
                      </a:r>
                    </a:p>
                  </a:txBody>
                  <a:tcPr anchor="ctr"/>
                </a:tc>
                <a:tc>
                  <a:txBody>
                    <a:bodyPr/>
                    <a:lstStyle/>
                    <a:p>
                      <a:pPr algn="ctr"/>
                      <a:r>
                        <a:rPr lang="fr-FR" sz="1100" b="0" i="0" dirty="0">
                          <a:solidFill>
                            <a:schemeClr val="tx1">
                              <a:lumMod val="75000"/>
                              <a:lumOff val="25000"/>
                            </a:schemeClr>
                          </a:solidFill>
                          <a:latin typeface="Arial" panose="020B0604020202020204" pitchFamily="34" charset="0"/>
                        </a:rPr>
                        <a:t>10%</a:t>
                      </a:r>
                    </a:p>
                  </a:txBody>
                  <a:tcPr anchor="ctr"/>
                </a:tc>
                <a:extLst>
                  <a:ext uri="{0D108BD9-81ED-4DB2-BD59-A6C34878D82A}">
                    <a16:rowId xmlns:a16="http://schemas.microsoft.com/office/drawing/2014/main" val="4247687101"/>
                  </a:ext>
                </a:extLst>
              </a:tr>
              <a:tr h="283378">
                <a:tc>
                  <a:txBody>
                    <a:bodyPr/>
                    <a:lstStyle/>
                    <a:p>
                      <a:pPr algn="ctr"/>
                      <a:r>
                        <a:rPr lang="fr-FR" sz="1100" b="1" i="0" dirty="0">
                          <a:solidFill>
                            <a:schemeClr val="tx1">
                              <a:lumMod val="75000"/>
                              <a:lumOff val="25000"/>
                            </a:schemeClr>
                          </a:solidFill>
                          <a:latin typeface="Arial" panose="020B0604020202020204" pitchFamily="34" charset="0"/>
                        </a:rPr>
                        <a:t>Durée de réponse</a:t>
                      </a:r>
                    </a:p>
                  </a:txBody>
                  <a:tcPr anchor="ctr"/>
                </a:tc>
                <a:tc>
                  <a:txBody>
                    <a:bodyPr/>
                    <a:lstStyle/>
                    <a:p>
                      <a:pPr algn="ctr"/>
                      <a:r>
                        <a:rPr lang="fr-FR" sz="1100" b="0" i="0" dirty="0">
                          <a:solidFill>
                            <a:schemeClr val="tx1">
                              <a:lumMod val="75000"/>
                              <a:lumOff val="25000"/>
                            </a:schemeClr>
                          </a:solidFill>
                          <a:latin typeface="Arial" panose="020B0604020202020204" pitchFamily="34" charset="0"/>
                        </a:rPr>
                        <a:t>Non</a:t>
                      </a:r>
                      <a:r>
                        <a:rPr lang="fr-FR" sz="1100" b="0" i="0" baseline="0" dirty="0">
                          <a:solidFill>
                            <a:schemeClr val="tx1">
                              <a:lumMod val="75000"/>
                              <a:lumOff val="25000"/>
                            </a:schemeClr>
                          </a:solidFill>
                          <a:latin typeface="Arial" panose="020B0604020202020204" pitchFamily="34" charset="0"/>
                        </a:rPr>
                        <a:t> atteinte</a:t>
                      </a:r>
                      <a:endParaRPr lang="fr-FR" sz="1100" b="0" i="0" dirty="0">
                        <a:solidFill>
                          <a:schemeClr val="tx1">
                            <a:lumMod val="75000"/>
                            <a:lumOff val="25000"/>
                          </a:schemeClr>
                        </a:solidFill>
                        <a:latin typeface="Arial" panose="020B0604020202020204" pitchFamily="34" charset="0"/>
                      </a:endParaRPr>
                    </a:p>
                  </a:txBody>
                  <a:tcPr anchor="ctr"/>
                </a:tc>
                <a:tc>
                  <a:txBody>
                    <a:bodyPr/>
                    <a:lstStyle/>
                    <a:p>
                      <a:pPr algn="ctr"/>
                      <a:r>
                        <a:rPr lang="fr-FR" sz="1100" b="0" i="0" dirty="0">
                          <a:solidFill>
                            <a:schemeClr val="tx1">
                              <a:lumMod val="75000"/>
                              <a:lumOff val="25000"/>
                            </a:schemeClr>
                          </a:solidFill>
                          <a:latin typeface="Arial" panose="020B0604020202020204" pitchFamily="34" charset="0"/>
                        </a:rPr>
                        <a:t>11,1 mois</a:t>
                      </a:r>
                    </a:p>
                  </a:txBody>
                  <a:tcPr anchor="ctr"/>
                </a:tc>
                <a:tc>
                  <a:txBody>
                    <a:bodyPr/>
                    <a:lstStyle/>
                    <a:p>
                      <a:pPr algn="ctr"/>
                      <a:r>
                        <a:rPr lang="fr-FR" sz="1100" b="0" i="0" dirty="0">
                          <a:solidFill>
                            <a:schemeClr val="tx1">
                              <a:lumMod val="75000"/>
                              <a:lumOff val="25000"/>
                            </a:schemeClr>
                          </a:solidFill>
                          <a:latin typeface="Arial" panose="020B0604020202020204" pitchFamily="34" charset="0"/>
                        </a:rPr>
                        <a:t>23,9 mois</a:t>
                      </a:r>
                    </a:p>
                  </a:txBody>
                  <a:tcPr anchor="ctr"/>
                </a:tc>
                <a:tc>
                  <a:txBody>
                    <a:bodyPr/>
                    <a:lstStyle/>
                    <a:p>
                      <a:pPr algn="ctr"/>
                      <a:r>
                        <a:rPr lang="fr-FR" sz="1100" b="0" i="0" dirty="0">
                          <a:solidFill>
                            <a:schemeClr val="tx1">
                              <a:lumMod val="75000"/>
                              <a:lumOff val="25000"/>
                            </a:schemeClr>
                          </a:solidFill>
                          <a:latin typeface="Arial" panose="020B0604020202020204" pitchFamily="34" charset="0"/>
                        </a:rPr>
                        <a:t>13,2 mois</a:t>
                      </a:r>
                    </a:p>
                  </a:txBody>
                  <a:tcPr anchor="ctr"/>
                </a:tc>
                <a:extLst>
                  <a:ext uri="{0D108BD9-81ED-4DB2-BD59-A6C34878D82A}">
                    <a16:rowId xmlns:a16="http://schemas.microsoft.com/office/drawing/2014/main" val="3967283107"/>
                  </a:ext>
                </a:extLst>
              </a:tr>
              <a:tr h="283378">
                <a:tc>
                  <a:txBody>
                    <a:bodyPr/>
                    <a:lstStyle/>
                    <a:p>
                      <a:pPr algn="ctr"/>
                      <a:r>
                        <a:rPr lang="fr-FR" sz="1100" b="1" i="0" dirty="0">
                          <a:solidFill>
                            <a:schemeClr val="tx1">
                              <a:lumMod val="75000"/>
                              <a:lumOff val="25000"/>
                            </a:schemeClr>
                          </a:solidFill>
                          <a:latin typeface="Arial" panose="020B0604020202020204" pitchFamily="34" charset="0"/>
                        </a:rPr>
                        <a:t>Taux de contrôle</a:t>
                      </a:r>
                    </a:p>
                  </a:txBody>
                  <a:tcPr anchor="ctr"/>
                </a:tc>
                <a:tc>
                  <a:txBody>
                    <a:bodyPr/>
                    <a:lstStyle/>
                    <a:p>
                      <a:pPr algn="ctr"/>
                      <a:r>
                        <a:rPr lang="fr-FR" sz="1100" b="0" i="0" dirty="0">
                          <a:solidFill>
                            <a:schemeClr val="tx1">
                              <a:lumMod val="75000"/>
                              <a:lumOff val="25000"/>
                            </a:schemeClr>
                          </a:solidFill>
                          <a:latin typeface="Arial" panose="020B0604020202020204" pitchFamily="34" charset="0"/>
                        </a:rPr>
                        <a:t>45%</a:t>
                      </a:r>
                    </a:p>
                  </a:txBody>
                  <a:tcPr anchor="ctr"/>
                </a:tc>
                <a:tc>
                  <a:txBody>
                    <a:bodyPr/>
                    <a:lstStyle/>
                    <a:p>
                      <a:pPr algn="ctr"/>
                      <a:r>
                        <a:rPr lang="fr-FR" sz="1100" b="0" i="0" dirty="0">
                          <a:solidFill>
                            <a:schemeClr val="tx1">
                              <a:lumMod val="75000"/>
                              <a:lumOff val="25000"/>
                            </a:schemeClr>
                          </a:solidFill>
                          <a:latin typeface="Arial" panose="020B0604020202020204" pitchFamily="34" charset="0"/>
                        </a:rPr>
                        <a:t>38%</a:t>
                      </a:r>
                    </a:p>
                  </a:txBody>
                  <a:tcPr anchor="ctr"/>
                </a:tc>
                <a:tc>
                  <a:txBody>
                    <a:bodyPr/>
                    <a:lstStyle/>
                    <a:p>
                      <a:pPr algn="ctr"/>
                      <a:r>
                        <a:rPr lang="fr-FR" sz="1100" b="0" i="0" dirty="0">
                          <a:solidFill>
                            <a:schemeClr val="tx1">
                              <a:lumMod val="75000"/>
                              <a:lumOff val="25000"/>
                            </a:schemeClr>
                          </a:solidFill>
                          <a:latin typeface="Arial" panose="020B0604020202020204" pitchFamily="34" charset="0"/>
                        </a:rPr>
                        <a:t>49%</a:t>
                      </a:r>
                    </a:p>
                  </a:txBody>
                  <a:tcPr anchor="ctr"/>
                </a:tc>
                <a:tc>
                  <a:txBody>
                    <a:bodyPr/>
                    <a:lstStyle/>
                    <a:p>
                      <a:pPr algn="ctr"/>
                      <a:r>
                        <a:rPr lang="fr-FR" sz="1100" b="0" i="0" dirty="0">
                          <a:solidFill>
                            <a:schemeClr val="tx1">
                              <a:lumMod val="75000"/>
                              <a:lumOff val="25000"/>
                            </a:schemeClr>
                          </a:solidFill>
                          <a:latin typeface="Arial" panose="020B0604020202020204" pitchFamily="34" charset="0"/>
                        </a:rPr>
                        <a:t>37%</a:t>
                      </a:r>
                    </a:p>
                  </a:txBody>
                  <a:tcPr anchor="ctr"/>
                </a:tc>
                <a:extLst>
                  <a:ext uri="{0D108BD9-81ED-4DB2-BD59-A6C34878D82A}">
                    <a16:rowId xmlns:a16="http://schemas.microsoft.com/office/drawing/2014/main" val="3041565695"/>
                  </a:ext>
                </a:extLst>
              </a:tr>
              <a:tr h="283378">
                <a:tc>
                  <a:txBody>
                    <a:bodyPr/>
                    <a:lstStyle/>
                    <a:p>
                      <a:pPr algn="ctr"/>
                      <a:r>
                        <a:rPr lang="fr-FR" sz="1100" b="1" i="0" dirty="0">
                          <a:solidFill>
                            <a:schemeClr val="tx1">
                              <a:lumMod val="75000"/>
                              <a:lumOff val="25000"/>
                            </a:schemeClr>
                          </a:solidFill>
                          <a:latin typeface="Arial" panose="020B0604020202020204" pitchFamily="34" charset="0"/>
                        </a:rPr>
                        <a:t>SSP médiane</a:t>
                      </a:r>
                    </a:p>
                  </a:txBody>
                  <a:tcPr anchor="ctr"/>
                </a:tc>
                <a:tc>
                  <a:txBody>
                    <a:bodyPr/>
                    <a:lstStyle/>
                    <a:p>
                      <a:pPr algn="ctr"/>
                      <a:r>
                        <a:rPr lang="fr-FR" sz="1100" b="0" i="0" dirty="0">
                          <a:solidFill>
                            <a:schemeClr val="tx1">
                              <a:lumMod val="75000"/>
                              <a:lumOff val="25000"/>
                            </a:schemeClr>
                          </a:solidFill>
                          <a:latin typeface="Arial" panose="020B0604020202020204" pitchFamily="34" charset="0"/>
                        </a:rPr>
                        <a:t>2,2</a:t>
                      </a:r>
                    </a:p>
                  </a:txBody>
                  <a:tcPr anchor="ctr"/>
                </a:tc>
                <a:tc>
                  <a:txBody>
                    <a:bodyPr/>
                    <a:lstStyle/>
                    <a:p>
                      <a:pPr algn="ctr"/>
                      <a:r>
                        <a:rPr lang="fr-FR" sz="1100" b="0" i="0" dirty="0">
                          <a:solidFill>
                            <a:schemeClr val="tx1">
                              <a:lumMod val="75000"/>
                              <a:lumOff val="25000"/>
                            </a:schemeClr>
                          </a:solidFill>
                          <a:latin typeface="Arial" panose="020B0604020202020204" pitchFamily="34" charset="0"/>
                        </a:rPr>
                        <a:t>2,1</a:t>
                      </a:r>
                    </a:p>
                  </a:txBody>
                  <a:tcPr anchor="ctr"/>
                </a:tc>
                <a:tc>
                  <a:txBody>
                    <a:bodyPr/>
                    <a:lstStyle/>
                    <a:p>
                      <a:pPr algn="ctr"/>
                      <a:r>
                        <a:rPr lang="fr-FR" sz="1100" b="0" i="0" dirty="0">
                          <a:solidFill>
                            <a:schemeClr val="tx1">
                              <a:lumMod val="75000"/>
                              <a:lumOff val="25000"/>
                            </a:schemeClr>
                          </a:solidFill>
                          <a:latin typeface="Arial" panose="020B0604020202020204" pitchFamily="34" charset="0"/>
                        </a:rPr>
                        <a:t>2,7</a:t>
                      </a:r>
                    </a:p>
                  </a:txBody>
                  <a:tcPr anchor="ctr"/>
                </a:tc>
                <a:tc>
                  <a:txBody>
                    <a:bodyPr/>
                    <a:lstStyle/>
                    <a:p>
                      <a:pPr algn="ctr"/>
                      <a:r>
                        <a:rPr lang="fr-FR" sz="1100" b="0" i="0" dirty="0">
                          <a:solidFill>
                            <a:schemeClr val="tx1">
                              <a:lumMod val="75000"/>
                              <a:lumOff val="25000"/>
                            </a:schemeClr>
                          </a:solidFill>
                          <a:latin typeface="Arial" panose="020B0604020202020204" pitchFamily="34" charset="0"/>
                        </a:rPr>
                        <a:t>1,9</a:t>
                      </a:r>
                    </a:p>
                  </a:txBody>
                  <a:tcPr anchor="ctr"/>
                </a:tc>
                <a:extLst>
                  <a:ext uri="{0D108BD9-81ED-4DB2-BD59-A6C34878D82A}">
                    <a16:rowId xmlns:a16="http://schemas.microsoft.com/office/drawing/2014/main" val="3581701915"/>
                  </a:ext>
                </a:extLst>
              </a:tr>
              <a:tr h="283378">
                <a:tc>
                  <a:txBody>
                    <a:bodyPr/>
                    <a:lstStyle/>
                    <a:p>
                      <a:pPr algn="ctr"/>
                      <a:r>
                        <a:rPr lang="fr-FR" sz="1100" b="1" i="0" dirty="0">
                          <a:solidFill>
                            <a:schemeClr val="tx1">
                              <a:lumMod val="75000"/>
                              <a:lumOff val="25000"/>
                            </a:schemeClr>
                          </a:solidFill>
                          <a:latin typeface="Arial" panose="020B0604020202020204" pitchFamily="34" charset="0"/>
                        </a:rPr>
                        <a:t>SG médiane</a:t>
                      </a:r>
                    </a:p>
                  </a:txBody>
                  <a:tcPr anchor="ctr"/>
                </a:tc>
                <a:tc>
                  <a:txBody>
                    <a:bodyPr/>
                    <a:lstStyle/>
                    <a:p>
                      <a:pPr algn="ctr"/>
                      <a:r>
                        <a:rPr lang="fr-FR" sz="1100" b="0" i="0" dirty="0">
                          <a:solidFill>
                            <a:schemeClr val="tx1">
                              <a:lumMod val="75000"/>
                              <a:lumOff val="25000"/>
                            </a:schemeClr>
                          </a:solidFill>
                          <a:latin typeface="Arial" panose="020B0604020202020204" pitchFamily="34" charset="0"/>
                        </a:rPr>
                        <a:t>18,7</a:t>
                      </a:r>
                    </a:p>
                  </a:txBody>
                  <a:tcPr anchor="ctr"/>
                </a:tc>
                <a:tc>
                  <a:txBody>
                    <a:bodyPr/>
                    <a:lstStyle/>
                    <a:p>
                      <a:pPr algn="ctr"/>
                      <a:r>
                        <a:rPr lang="fr-FR" sz="1100" b="0" i="0" dirty="0">
                          <a:solidFill>
                            <a:schemeClr val="tx1">
                              <a:lumMod val="75000"/>
                              <a:lumOff val="25000"/>
                            </a:schemeClr>
                          </a:solidFill>
                          <a:latin typeface="Arial" panose="020B0604020202020204" pitchFamily="34" charset="0"/>
                        </a:rPr>
                        <a:t>13,6</a:t>
                      </a:r>
                    </a:p>
                  </a:txBody>
                  <a:tcPr anchor="ctr"/>
                </a:tc>
                <a:tc>
                  <a:txBody>
                    <a:bodyPr/>
                    <a:lstStyle/>
                    <a:p>
                      <a:pPr algn="ctr"/>
                      <a:r>
                        <a:rPr lang="fr-FR" sz="1100" b="0" i="0" dirty="0">
                          <a:solidFill>
                            <a:schemeClr val="tx1">
                              <a:lumMod val="75000"/>
                              <a:lumOff val="25000"/>
                            </a:schemeClr>
                          </a:solidFill>
                          <a:latin typeface="Arial" panose="020B0604020202020204" pitchFamily="34" charset="0"/>
                        </a:rPr>
                        <a:t>15,1</a:t>
                      </a:r>
                    </a:p>
                  </a:txBody>
                  <a:tcPr anchor="ctr"/>
                </a:tc>
                <a:tc>
                  <a:txBody>
                    <a:bodyPr/>
                    <a:lstStyle/>
                    <a:p>
                      <a:pPr algn="ctr"/>
                      <a:r>
                        <a:rPr lang="fr-FR" sz="1100" b="0" i="0" dirty="0">
                          <a:solidFill>
                            <a:schemeClr val="tx1">
                              <a:lumMod val="75000"/>
                              <a:lumOff val="25000"/>
                            </a:schemeClr>
                          </a:solidFill>
                          <a:latin typeface="Arial" panose="020B0604020202020204" pitchFamily="34" charset="0"/>
                        </a:rPr>
                        <a:t>11,3</a:t>
                      </a:r>
                    </a:p>
                  </a:txBody>
                  <a:tcPr anchor="ctr"/>
                </a:tc>
                <a:extLst>
                  <a:ext uri="{0D108BD9-81ED-4DB2-BD59-A6C34878D82A}">
                    <a16:rowId xmlns:a16="http://schemas.microsoft.com/office/drawing/2014/main" val="1314738498"/>
                  </a:ext>
                </a:extLst>
              </a:tr>
            </a:tbl>
          </a:graphicData>
        </a:graphic>
      </p:graphicFrame>
      <p:sp>
        <p:nvSpPr>
          <p:cNvPr id="6" name="ZoneTexte 5">
            <a:extLst>
              <a:ext uri="{FF2B5EF4-FFF2-40B4-BE49-F238E27FC236}">
                <a16:creationId xmlns:a16="http://schemas.microsoft.com/office/drawing/2014/main" id="{F21DA1BD-29C8-F348-BB03-960327F12BDE}"/>
              </a:ext>
            </a:extLst>
          </p:cNvPr>
          <p:cNvSpPr txBox="1"/>
          <p:nvPr/>
        </p:nvSpPr>
        <p:spPr>
          <a:xfrm>
            <a:off x="-3048" y="4912668"/>
            <a:ext cx="2922595"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Robin K. Kelley et al., ASCO2020, 4508 et WCGI O-6</a:t>
            </a:r>
          </a:p>
        </p:txBody>
      </p:sp>
    </p:spTree>
    <p:extLst>
      <p:ext uri="{BB962C8B-B14F-4D97-AF65-F5344CB8AC3E}">
        <p14:creationId xmlns:p14="http://schemas.microsoft.com/office/powerpoint/2010/main" val="13282933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normAutofit/>
          </a:bodyPr>
          <a:lstStyle/>
          <a:p>
            <a:r>
              <a:rPr lang="fr-FR" sz="2000" dirty="0" err="1"/>
              <a:t>Durva</a:t>
            </a:r>
            <a:r>
              <a:rPr lang="fr-FR" sz="2000" dirty="0"/>
              <a:t> et </a:t>
            </a:r>
            <a:r>
              <a:rPr lang="fr-FR" sz="2000" dirty="0" err="1"/>
              <a:t>Treme</a:t>
            </a:r>
            <a:r>
              <a:rPr lang="fr-FR" sz="2000" dirty="0"/>
              <a:t> dans le CHC : discussion</a:t>
            </a:r>
          </a:p>
        </p:txBody>
      </p:sp>
      <p:sp>
        <p:nvSpPr>
          <p:cNvPr id="3" name="Espace réservé du contenu 2"/>
          <p:cNvSpPr>
            <a:spLocks noGrp="1"/>
          </p:cNvSpPr>
          <p:nvPr>
            <p:ph sz="half" idx="1"/>
          </p:nvPr>
        </p:nvSpPr>
        <p:spPr>
          <a:xfrm>
            <a:off x="190501" y="821933"/>
            <a:ext cx="3961438" cy="3770309"/>
          </a:xfrm>
        </p:spPr>
        <p:txBody>
          <a:bodyPr/>
          <a:lstStyle/>
          <a:p>
            <a:pPr>
              <a:spcAft>
                <a:spcPts val="600"/>
              </a:spcAft>
            </a:pPr>
            <a:r>
              <a:rPr lang="fr-FR" sz="1600" dirty="0"/>
              <a:t>Le schéma avec une injection de </a:t>
            </a:r>
            <a:r>
              <a:rPr lang="fr-FR" sz="1600" dirty="0" err="1"/>
              <a:t>tremelimumab</a:t>
            </a:r>
            <a:r>
              <a:rPr lang="fr-FR" sz="1600" dirty="0"/>
              <a:t> semble prometteur :</a:t>
            </a:r>
          </a:p>
          <a:p>
            <a:pPr lvl="1">
              <a:spcAft>
                <a:spcPts val="600"/>
              </a:spcAft>
            </a:pPr>
            <a:r>
              <a:rPr lang="fr-FR" sz="1400" dirty="0"/>
              <a:t>Taux de réponse intéressant</a:t>
            </a:r>
          </a:p>
          <a:p>
            <a:pPr lvl="1">
              <a:spcAft>
                <a:spcPts val="600"/>
              </a:spcAft>
            </a:pPr>
            <a:r>
              <a:rPr lang="fr-FR" sz="1400" dirty="0"/>
              <a:t>Médiane de SG très intéressante</a:t>
            </a:r>
          </a:p>
          <a:p>
            <a:pPr>
              <a:spcAft>
                <a:spcPts val="600"/>
              </a:spcAft>
            </a:pPr>
            <a:r>
              <a:rPr lang="fr-FR" sz="1600" dirty="0"/>
              <a:t>Mais :</a:t>
            </a:r>
          </a:p>
          <a:p>
            <a:pPr lvl="1">
              <a:spcAft>
                <a:spcPts val="600"/>
              </a:spcAft>
            </a:pPr>
            <a:r>
              <a:rPr lang="fr-FR" sz="1400" dirty="0"/>
              <a:t>Les taux de réponse des autres bras sont décevants</a:t>
            </a:r>
          </a:p>
          <a:p>
            <a:pPr lvl="1">
              <a:spcAft>
                <a:spcPts val="600"/>
              </a:spcAft>
            </a:pPr>
            <a:r>
              <a:rPr lang="fr-FR" sz="1400" dirty="0"/>
              <a:t>Cela suffira-t-il à détrôner l’</a:t>
            </a:r>
            <a:r>
              <a:rPr lang="fr-FR" sz="1400" dirty="0" err="1"/>
              <a:t>atezolizumab-bevacizumab</a:t>
            </a:r>
            <a:r>
              <a:rPr lang="fr-FR" sz="1400" dirty="0"/>
              <a:t>?</a:t>
            </a:r>
          </a:p>
          <a:p>
            <a:pPr>
              <a:spcAft>
                <a:spcPts val="600"/>
              </a:spcAft>
            </a:pPr>
            <a:r>
              <a:rPr lang="fr-FR" sz="1600" dirty="0"/>
              <a:t>Les résultats de la phase 3 HIMALAYA devraient être présentés à l’ESMO 2020</a:t>
            </a:r>
          </a:p>
        </p:txBody>
      </p:sp>
      <p:sp>
        <p:nvSpPr>
          <p:cNvPr id="8" name="ZoneTexte 7">
            <a:extLst>
              <a:ext uri="{FF2B5EF4-FFF2-40B4-BE49-F238E27FC236}">
                <a16:creationId xmlns:a16="http://schemas.microsoft.com/office/drawing/2014/main" id="{2D01D7CD-3B81-1B43-8FFF-23A63BC861D4}"/>
              </a:ext>
            </a:extLst>
          </p:cNvPr>
          <p:cNvSpPr txBox="1"/>
          <p:nvPr/>
        </p:nvSpPr>
        <p:spPr>
          <a:xfrm>
            <a:off x="-3048" y="4912668"/>
            <a:ext cx="3153427"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Robin K. Kelley et al., ASCO2020, Abs 4508 et WCGI O-6</a:t>
            </a:r>
          </a:p>
        </p:txBody>
      </p:sp>
      <p:grpSp>
        <p:nvGrpSpPr>
          <p:cNvPr id="15" name="Groupe 14">
            <a:extLst>
              <a:ext uri="{FF2B5EF4-FFF2-40B4-BE49-F238E27FC236}">
                <a16:creationId xmlns:a16="http://schemas.microsoft.com/office/drawing/2014/main" id="{A1E2AA27-BDBA-4E7D-B583-B85468A1FA31}"/>
              </a:ext>
            </a:extLst>
          </p:cNvPr>
          <p:cNvGrpSpPr/>
          <p:nvPr/>
        </p:nvGrpSpPr>
        <p:grpSpPr>
          <a:xfrm>
            <a:off x="4311283" y="1023074"/>
            <a:ext cx="4595272" cy="3342600"/>
            <a:chOff x="4133092" y="1091130"/>
            <a:chExt cx="4595272" cy="3342600"/>
          </a:xfrm>
        </p:grpSpPr>
        <p:sp>
          <p:nvSpPr>
            <p:cNvPr id="16" name="Rectangle à coins arrondis 6">
              <a:extLst>
                <a:ext uri="{FF2B5EF4-FFF2-40B4-BE49-F238E27FC236}">
                  <a16:creationId xmlns:a16="http://schemas.microsoft.com/office/drawing/2014/main" id="{94871568-3920-4ED2-B2E2-BE79ED0D27AB}"/>
                </a:ext>
              </a:extLst>
            </p:cNvPr>
            <p:cNvSpPr/>
            <p:nvPr/>
          </p:nvSpPr>
          <p:spPr>
            <a:xfrm>
              <a:off x="4133092" y="1242020"/>
              <a:ext cx="4595272" cy="3191710"/>
            </a:xfrm>
            <a:prstGeom prst="roundRect">
              <a:avLst>
                <a:gd name="adj" fmla="val 2855"/>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graphicFrame>
          <p:nvGraphicFramePr>
            <p:cNvPr id="22" name="Chart 9">
              <a:extLst>
                <a:ext uri="{FF2B5EF4-FFF2-40B4-BE49-F238E27FC236}">
                  <a16:creationId xmlns:a16="http://schemas.microsoft.com/office/drawing/2014/main" id="{F8569DF7-2ED7-4955-A05B-AC1FB7DDAA3C}"/>
                </a:ext>
              </a:extLst>
            </p:cNvPr>
            <p:cNvGraphicFramePr/>
            <p:nvPr/>
          </p:nvGraphicFramePr>
          <p:xfrm>
            <a:off x="4171239" y="1384046"/>
            <a:ext cx="4557125" cy="2611681"/>
          </p:xfrm>
          <a:graphic>
            <a:graphicData uri="http://schemas.openxmlformats.org/drawingml/2006/chart">
              <c:chart xmlns:c="http://schemas.openxmlformats.org/drawingml/2006/chart" xmlns:r="http://schemas.openxmlformats.org/officeDocument/2006/relationships" r:id="rId2"/>
            </a:graphicData>
          </a:graphic>
        </p:graphicFrame>
        <p:sp>
          <p:nvSpPr>
            <p:cNvPr id="18" name="ZoneTexte 17">
              <a:extLst>
                <a:ext uri="{FF2B5EF4-FFF2-40B4-BE49-F238E27FC236}">
                  <a16:creationId xmlns:a16="http://schemas.microsoft.com/office/drawing/2014/main" id="{0D9C2F6E-D048-4AD4-BCA7-187433968634}"/>
                </a:ext>
              </a:extLst>
            </p:cNvPr>
            <p:cNvSpPr txBox="1"/>
            <p:nvPr/>
          </p:nvSpPr>
          <p:spPr>
            <a:xfrm>
              <a:off x="4219872" y="1091130"/>
              <a:ext cx="675686" cy="276999"/>
            </a:xfrm>
            <a:prstGeom prst="rect">
              <a:avLst/>
            </a:prstGeom>
            <a:solidFill>
              <a:schemeClr val="bg1"/>
            </a:solid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AU" sz="1200" b="1"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mn-cs"/>
                </a:rPr>
                <a:t>Survie</a:t>
              </a:r>
              <a:endParaRPr kumimoji="0" lang="en-AU" sz="12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endParaRPr>
            </a:p>
          </p:txBody>
        </p:sp>
      </p:grpSp>
      <p:grpSp>
        <p:nvGrpSpPr>
          <p:cNvPr id="31" name="Groupe 30">
            <a:extLst>
              <a:ext uri="{FF2B5EF4-FFF2-40B4-BE49-F238E27FC236}">
                <a16:creationId xmlns:a16="http://schemas.microsoft.com/office/drawing/2014/main" id="{77FD3CCB-648F-485B-9821-BB7642005E8E}"/>
              </a:ext>
            </a:extLst>
          </p:cNvPr>
          <p:cNvGrpSpPr/>
          <p:nvPr/>
        </p:nvGrpSpPr>
        <p:grpSpPr>
          <a:xfrm>
            <a:off x="4890448" y="1463625"/>
            <a:ext cx="3889612" cy="1955066"/>
            <a:chOff x="1472418" y="440788"/>
            <a:chExt cx="6260124" cy="3273083"/>
          </a:xfrm>
        </p:grpSpPr>
        <p:sp>
          <p:nvSpPr>
            <p:cNvPr id="5" name="Forme libre : forme 4">
              <a:extLst>
                <a:ext uri="{FF2B5EF4-FFF2-40B4-BE49-F238E27FC236}">
                  <a16:creationId xmlns:a16="http://schemas.microsoft.com/office/drawing/2014/main" id="{1839620F-2FC3-4140-ACAF-84A5DB3C2A86}"/>
                </a:ext>
              </a:extLst>
            </p:cNvPr>
            <p:cNvSpPr/>
            <p:nvPr/>
          </p:nvSpPr>
          <p:spPr>
            <a:xfrm>
              <a:off x="1491175" y="440788"/>
              <a:ext cx="6241367" cy="2982350"/>
            </a:xfrm>
            <a:custGeom>
              <a:avLst/>
              <a:gdLst>
                <a:gd name="connsiteX0" fmla="*/ 0 w 6241367"/>
                <a:gd name="connsiteY0" fmla="*/ 0 h 2982350"/>
                <a:gd name="connsiteX1" fmla="*/ 164123 w 6241367"/>
                <a:gd name="connsiteY1" fmla="*/ 0 h 2982350"/>
                <a:gd name="connsiteX2" fmla="*/ 187570 w 6241367"/>
                <a:gd name="connsiteY2" fmla="*/ 60960 h 2982350"/>
                <a:gd name="connsiteX3" fmla="*/ 206327 w 6241367"/>
                <a:gd name="connsiteY3" fmla="*/ 98474 h 2982350"/>
                <a:gd name="connsiteX4" fmla="*/ 220394 w 6241367"/>
                <a:gd name="connsiteY4" fmla="*/ 126609 h 2982350"/>
                <a:gd name="connsiteX5" fmla="*/ 225083 w 6241367"/>
                <a:gd name="connsiteY5" fmla="*/ 173501 h 2982350"/>
                <a:gd name="connsiteX6" fmla="*/ 234462 w 6241367"/>
                <a:gd name="connsiteY6" fmla="*/ 201637 h 2982350"/>
                <a:gd name="connsiteX7" fmla="*/ 248530 w 6241367"/>
                <a:gd name="connsiteY7" fmla="*/ 262597 h 2982350"/>
                <a:gd name="connsiteX8" fmla="*/ 267287 w 6241367"/>
                <a:gd name="connsiteY8" fmla="*/ 286043 h 2982350"/>
                <a:gd name="connsiteX9" fmla="*/ 276665 w 6241367"/>
                <a:gd name="connsiteY9" fmla="*/ 351692 h 2982350"/>
                <a:gd name="connsiteX10" fmla="*/ 281354 w 6241367"/>
                <a:gd name="connsiteY10" fmla="*/ 365760 h 2982350"/>
                <a:gd name="connsiteX11" fmla="*/ 300111 w 6241367"/>
                <a:gd name="connsiteY11" fmla="*/ 384517 h 2982350"/>
                <a:gd name="connsiteX12" fmla="*/ 314179 w 6241367"/>
                <a:gd name="connsiteY12" fmla="*/ 407963 h 2982350"/>
                <a:gd name="connsiteX13" fmla="*/ 318868 w 6241367"/>
                <a:gd name="connsiteY13" fmla="*/ 422030 h 2982350"/>
                <a:gd name="connsiteX14" fmla="*/ 328247 w 6241367"/>
                <a:gd name="connsiteY14" fmla="*/ 473612 h 2982350"/>
                <a:gd name="connsiteX15" fmla="*/ 337625 w 6241367"/>
                <a:gd name="connsiteY15" fmla="*/ 501747 h 2982350"/>
                <a:gd name="connsiteX16" fmla="*/ 347003 w 6241367"/>
                <a:gd name="connsiteY16" fmla="*/ 529883 h 2982350"/>
                <a:gd name="connsiteX17" fmla="*/ 351693 w 6241367"/>
                <a:gd name="connsiteY17" fmla="*/ 543950 h 2982350"/>
                <a:gd name="connsiteX18" fmla="*/ 356382 w 6241367"/>
                <a:gd name="connsiteY18" fmla="*/ 567397 h 2982350"/>
                <a:gd name="connsiteX19" fmla="*/ 379828 w 6241367"/>
                <a:gd name="connsiteY19" fmla="*/ 590843 h 2982350"/>
                <a:gd name="connsiteX20" fmla="*/ 389207 w 6241367"/>
                <a:gd name="connsiteY20" fmla="*/ 600221 h 2982350"/>
                <a:gd name="connsiteX21" fmla="*/ 398585 w 6241367"/>
                <a:gd name="connsiteY21" fmla="*/ 609600 h 2982350"/>
                <a:gd name="connsiteX22" fmla="*/ 412653 w 6241367"/>
                <a:gd name="connsiteY22" fmla="*/ 618978 h 2982350"/>
                <a:gd name="connsiteX23" fmla="*/ 445477 w 6241367"/>
                <a:gd name="connsiteY23" fmla="*/ 642424 h 2982350"/>
                <a:gd name="connsiteX24" fmla="*/ 454856 w 6241367"/>
                <a:gd name="connsiteY24" fmla="*/ 651803 h 2982350"/>
                <a:gd name="connsiteX25" fmla="*/ 468923 w 6241367"/>
                <a:gd name="connsiteY25" fmla="*/ 656492 h 2982350"/>
                <a:gd name="connsiteX26" fmla="*/ 473613 w 6241367"/>
                <a:gd name="connsiteY26" fmla="*/ 670560 h 2982350"/>
                <a:gd name="connsiteX27" fmla="*/ 482991 w 6241367"/>
                <a:gd name="connsiteY27" fmla="*/ 684627 h 2982350"/>
                <a:gd name="connsiteX28" fmla="*/ 487680 w 6241367"/>
                <a:gd name="connsiteY28" fmla="*/ 698695 h 2982350"/>
                <a:gd name="connsiteX29" fmla="*/ 497059 w 6241367"/>
                <a:gd name="connsiteY29" fmla="*/ 708074 h 2982350"/>
                <a:gd name="connsiteX30" fmla="*/ 501748 w 6241367"/>
                <a:gd name="connsiteY30" fmla="*/ 736209 h 2982350"/>
                <a:gd name="connsiteX31" fmla="*/ 511127 w 6241367"/>
                <a:gd name="connsiteY31" fmla="*/ 764344 h 2982350"/>
                <a:gd name="connsiteX32" fmla="*/ 515816 w 6241367"/>
                <a:gd name="connsiteY32" fmla="*/ 787790 h 2982350"/>
                <a:gd name="connsiteX33" fmla="*/ 529883 w 6241367"/>
                <a:gd name="connsiteY33" fmla="*/ 820615 h 2982350"/>
                <a:gd name="connsiteX34" fmla="*/ 529883 w 6241367"/>
                <a:gd name="connsiteY34" fmla="*/ 909710 h 2982350"/>
                <a:gd name="connsiteX35" fmla="*/ 618979 w 6241367"/>
                <a:gd name="connsiteY35" fmla="*/ 909710 h 2982350"/>
                <a:gd name="connsiteX36" fmla="*/ 618979 w 6241367"/>
                <a:gd name="connsiteY36" fmla="*/ 961292 h 2982350"/>
                <a:gd name="connsiteX37" fmla="*/ 665871 w 6241367"/>
                <a:gd name="connsiteY37" fmla="*/ 1017563 h 2982350"/>
                <a:gd name="connsiteX38" fmla="*/ 694007 w 6241367"/>
                <a:gd name="connsiteY38" fmla="*/ 1045698 h 2982350"/>
                <a:gd name="connsiteX39" fmla="*/ 712763 w 6241367"/>
                <a:gd name="connsiteY39" fmla="*/ 1069144 h 2982350"/>
                <a:gd name="connsiteX40" fmla="*/ 717453 w 6241367"/>
                <a:gd name="connsiteY40" fmla="*/ 1083212 h 2982350"/>
                <a:gd name="connsiteX41" fmla="*/ 736210 w 6241367"/>
                <a:gd name="connsiteY41" fmla="*/ 1106658 h 2982350"/>
                <a:gd name="connsiteX42" fmla="*/ 745588 w 6241367"/>
                <a:gd name="connsiteY42" fmla="*/ 1125415 h 2982350"/>
                <a:gd name="connsiteX43" fmla="*/ 806548 w 6241367"/>
                <a:gd name="connsiteY43" fmla="*/ 1125415 h 2982350"/>
                <a:gd name="connsiteX44" fmla="*/ 806548 w 6241367"/>
                <a:gd name="connsiteY44" fmla="*/ 1176997 h 2982350"/>
                <a:gd name="connsiteX45" fmla="*/ 853440 w 6241367"/>
                <a:gd name="connsiteY45" fmla="*/ 1176997 h 2982350"/>
                <a:gd name="connsiteX46" fmla="*/ 886265 w 6241367"/>
                <a:gd name="connsiteY46" fmla="*/ 1261403 h 2982350"/>
                <a:gd name="connsiteX47" fmla="*/ 998807 w 6241367"/>
                <a:gd name="connsiteY47" fmla="*/ 1261403 h 2982350"/>
                <a:gd name="connsiteX48" fmla="*/ 1069145 w 6241367"/>
                <a:gd name="connsiteY48" fmla="*/ 1345809 h 2982350"/>
                <a:gd name="connsiteX49" fmla="*/ 1116037 w 6241367"/>
                <a:gd name="connsiteY49" fmla="*/ 1364566 h 2982350"/>
                <a:gd name="connsiteX50" fmla="*/ 1148862 w 6241367"/>
                <a:gd name="connsiteY50" fmla="*/ 1388012 h 2982350"/>
                <a:gd name="connsiteX51" fmla="*/ 1172308 w 6241367"/>
                <a:gd name="connsiteY51" fmla="*/ 1402080 h 2982350"/>
                <a:gd name="connsiteX52" fmla="*/ 1186376 w 6241367"/>
                <a:gd name="connsiteY52" fmla="*/ 1425526 h 2982350"/>
                <a:gd name="connsiteX53" fmla="*/ 1205133 w 6241367"/>
                <a:gd name="connsiteY53" fmla="*/ 1448972 h 2982350"/>
                <a:gd name="connsiteX54" fmla="*/ 1233268 w 6241367"/>
                <a:gd name="connsiteY54" fmla="*/ 1481797 h 2982350"/>
                <a:gd name="connsiteX55" fmla="*/ 1242647 w 6241367"/>
                <a:gd name="connsiteY55" fmla="*/ 1491175 h 2982350"/>
                <a:gd name="connsiteX56" fmla="*/ 1252025 w 6241367"/>
                <a:gd name="connsiteY56" fmla="*/ 1519310 h 2982350"/>
                <a:gd name="connsiteX57" fmla="*/ 1270782 w 6241367"/>
                <a:gd name="connsiteY57" fmla="*/ 1538067 h 2982350"/>
                <a:gd name="connsiteX58" fmla="*/ 1280160 w 6241367"/>
                <a:gd name="connsiteY58" fmla="*/ 1547446 h 2982350"/>
                <a:gd name="connsiteX59" fmla="*/ 1280160 w 6241367"/>
                <a:gd name="connsiteY59" fmla="*/ 1556824 h 2982350"/>
                <a:gd name="connsiteX60" fmla="*/ 1458351 w 6241367"/>
                <a:gd name="connsiteY60" fmla="*/ 1556824 h 2982350"/>
                <a:gd name="connsiteX61" fmla="*/ 1458351 w 6241367"/>
                <a:gd name="connsiteY61" fmla="*/ 1617784 h 2982350"/>
                <a:gd name="connsiteX62" fmla="*/ 1533379 w 6241367"/>
                <a:gd name="connsiteY62" fmla="*/ 1617784 h 2982350"/>
                <a:gd name="connsiteX63" fmla="*/ 1533379 w 6241367"/>
                <a:gd name="connsiteY63" fmla="*/ 1678744 h 2982350"/>
                <a:gd name="connsiteX64" fmla="*/ 1575582 w 6241367"/>
                <a:gd name="connsiteY64" fmla="*/ 1753772 h 2982350"/>
                <a:gd name="connsiteX65" fmla="*/ 1641231 w 6241367"/>
                <a:gd name="connsiteY65" fmla="*/ 1777218 h 2982350"/>
                <a:gd name="connsiteX66" fmla="*/ 1674056 w 6241367"/>
                <a:gd name="connsiteY66" fmla="*/ 1833489 h 2982350"/>
                <a:gd name="connsiteX67" fmla="*/ 1730327 w 6241367"/>
                <a:gd name="connsiteY67" fmla="*/ 1833489 h 2982350"/>
                <a:gd name="connsiteX68" fmla="*/ 1730327 w 6241367"/>
                <a:gd name="connsiteY68" fmla="*/ 1899138 h 2982350"/>
                <a:gd name="connsiteX69" fmla="*/ 1946031 w 6241367"/>
                <a:gd name="connsiteY69" fmla="*/ 1899138 h 2982350"/>
                <a:gd name="connsiteX70" fmla="*/ 1946031 w 6241367"/>
                <a:gd name="connsiteY70" fmla="*/ 1950720 h 2982350"/>
                <a:gd name="connsiteX71" fmla="*/ 2011680 w 6241367"/>
                <a:gd name="connsiteY71" fmla="*/ 1950720 h 2982350"/>
                <a:gd name="connsiteX72" fmla="*/ 2011680 w 6241367"/>
                <a:gd name="connsiteY72" fmla="*/ 2011680 h 2982350"/>
                <a:gd name="connsiteX73" fmla="*/ 2232074 w 6241367"/>
                <a:gd name="connsiteY73" fmla="*/ 2011680 h 2982350"/>
                <a:gd name="connsiteX74" fmla="*/ 2232074 w 6241367"/>
                <a:gd name="connsiteY74" fmla="*/ 2063261 h 2982350"/>
                <a:gd name="connsiteX75" fmla="*/ 2349305 w 6241367"/>
                <a:gd name="connsiteY75" fmla="*/ 2063261 h 2982350"/>
                <a:gd name="connsiteX76" fmla="*/ 2349305 w 6241367"/>
                <a:gd name="connsiteY76" fmla="*/ 2105464 h 2982350"/>
                <a:gd name="connsiteX77" fmla="*/ 2480603 w 6241367"/>
                <a:gd name="connsiteY77" fmla="*/ 2105464 h 2982350"/>
                <a:gd name="connsiteX78" fmla="*/ 2480603 w 6241367"/>
                <a:gd name="connsiteY78" fmla="*/ 2180492 h 2982350"/>
                <a:gd name="connsiteX79" fmla="*/ 2522807 w 6241367"/>
                <a:gd name="connsiteY79" fmla="*/ 2180492 h 2982350"/>
                <a:gd name="connsiteX80" fmla="*/ 2522807 w 6241367"/>
                <a:gd name="connsiteY80" fmla="*/ 2269587 h 2982350"/>
                <a:gd name="connsiteX81" fmla="*/ 2658794 w 6241367"/>
                <a:gd name="connsiteY81" fmla="*/ 2269587 h 2982350"/>
                <a:gd name="connsiteX82" fmla="*/ 2658794 w 6241367"/>
                <a:gd name="connsiteY82" fmla="*/ 2339926 h 2982350"/>
                <a:gd name="connsiteX83" fmla="*/ 2710376 w 6241367"/>
                <a:gd name="connsiteY83" fmla="*/ 2339926 h 2982350"/>
                <a:gd name="connsiteX84" fmla="*/ 2710376 w 6241367"/>
                <a:gd name="connsiteY84" fmla="*/ 2410264 h 2982350"/>
                <a:gd name="connsiteX85" fmla="*/ 2926080 w 6241367"/>
                <a:gd name="connsiteY85" fmla="*/ 2410264 h 2982350"/>
                <a:gd name="connsiteX86" fmla="*/ 2926080 w 6241367"/>
                <a:gd name="connsiteY86" fmla="*/ 2466535 h 2982350"/>
                <a:gd name="connsiteX87" fmla="*/ 3052690 w 6241367"/>
                <a:gd name="connsiteY87" fmla="*/ 2466535 h 2982350"/>
                <a:gd name="connsiteX88" fmla="*/ 3052690 w 6241367"/>
                <a:gd name="connsiteY88" fmla="*/ 2588455 h 2982350"/>
                <a:gd name="connsiteX89" fmla="*/ 3085514 w 6241367"/>
                <a:gd name="connsiteY89" fmla="*/ 2588455 h 2982350"/>
                <a:gd name="connsiteX90" fmla="*/ 3085514 w 6241367"/>
                <a:gd name="connsiteY90" fmla="*/ 2668172 h 2982350"/>
                <a:gd name="connsiteX91" fmla="*/ 3174610 w 6241367"/>
                <a:gd name="connsiteY91" fmla="*/ 2668172 h 2982350"/>
                <a:gd name="connsiteX92" fmla="*/ 3174610 w 6241367"/>
                <a:gd name="connsiteY92" fmla="*/ 2747889 h 2982350"/>
                <a:gd name="connsiteX93" fmla="*/ 3296530 w 6241367"/>
                <a:gd name="connsiteY93" fmla="*/ 2747889 h 2982350"/>
                <a:gd name="connsiteX94" fmla="*/ 3296530 w 6241367"/>
                <a:gd name="connsiteY94" fmla="*/ 2832295 h 2982350"/>
                <a:gd name="connsiteX95" fmla="*/ 3526302 w 6241367"/>
                <a:gd name="connsiteY95" fmla="*/ 2832295 h 2982350"/>
                <a:gd name="connsiteX96" fmla="*/ 3526302 w 6241367"/>
                <a:gd name="connsiteY96" fmla="*/ 2893255 h 2982350"/>
                <a:gd name="connsiteX97" fmla="*/ 3666979 w 6241367"/>
                <a:gd name="connsiteY97" fmla="*/ 2893255 h 2982350"/>
                <a:gd name="connsiteX98" fmla="*/ 3666979 w 6241367"/>
                <a:gd name="connsiteY98" fmla="*/ 2982350 h 2982350"/>
                <a:gd name="connsiteX99" fmla="*/ 6241367 w 6241367"/>
                <a:gd name="connsiteY99" fmla="*/ 2982350 h 2982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6241367" h="2982350">
                  <a:moveTo>
                    <a:pt x="0" y="0"/>
                  </a:moveTo>
                  <a:lnTo>
                    <a:pt x="164123" y="0"/>
                  </a:lnTo>
                  <a:lnTo>
                    <a:pt x="187570" y="60960"/>
                  </a:lnTo>
                  <a:cubicBezTo>
                    <a:pt x="193822" y="73465"/>
                    <a:pt x="199632" y="86200"/>
                    <a:pt x="206327" y="98474"/>
                  </a:cubicBezTo>
                  <a:cubicBezTo>
                    <a:pt x="221909" y="127041"/>
                    <a:pt x="210886" y="98084"/>
                    <a:pt x="220394" y="126609"/>
                  </a:cubicBezTo>
                  <a:cubicBezTo>
                    <a:pt x="221957" y="142240"/>
                    <a:pt x="222188" y="158061"/>
                    <a:pt x="225083" y="173501"/>
                  </a:cubicBezTo>
                  <a:cubicBezTo>
                    <a:pt x="226905" y="183218"/>
                    <a:pt x="232523" y="191943"/>
                    <a:pt x="234462" y="201637"/>
                  </a:cubicBezTo>
                  <a:cubicBezTo>
                    <a:pt x="236683" y="212744"/>
                    <a:pt x="245297" y="257747"/>
                    <a:pt x="248530" y="262597"/>
                  </a:cubicBezTo>
                  <a:cubicBezTo>
                    <a:pt x="260360" y="280343"/>
                    <a:pt x="253923" y="272679"/>
                    <a:pt x="267287" y="286043"/>
                  </a:cubicBezTo>
                  <a:cubicBezTo>
                    <a:pt x="278906" y="320900"/>
                    <a:pt x="266392" y="279779"/>
                    <a:pt x="276665" y="351692"/>
                  </a:cubicBezTo>
                  <a:cubicBezTo>
                    <a:pt x="277364" y="356585"/>
                    <a:pt x="278481" y="361738"/>
                    <a:pt x="281354" y="365760"/>
                  </a:cubicBezTo>
                  <a:cubicBezTo>
                    <a:pt x="286493" y="372955"/>
                    <a:pt x="300111" y="384517"/>
                    <a:pt x="300111" y="384517"/>
                  </a:cubicBezTo>
                  <a:cubicBezTo>
                    <a:pt x="313393" y="424364"/>
                    <a:pt x="294869" y="375780"/>
                    <a:pt x="314179" y="407963"/>
                  </a:cubicBezTo>
                  <a:cubicBezTo>
                    <a:pt x="316722" y="412201"/>
                    <a:pt x="317305" y="417341"/>
                    <a:pt x="318868" y="422030"/>
                  </a:cubicBezTo>
                  <a:cubicBezTo>
                    <a:pt x="320402" y="431236"/>
                    <a:pt x="325435" y="463301"/>
                    <a:pt x="328247" y="473612"/>
                  </a:cubicBezTo>
                  <a:cubicBezTo>
                    <a:pt x="330848" y="483149"/>
                    <a:pt x="334499" y="492369"/>
                    <a:pt x="337625" y="501747"/>
                  </a:cubicBezTo>
                  <a:lnTo>
                    <a:pt x="347003" y="529883"/>
                  </a:lnTo>
                  <a:cubicBezTo>
                    <a:pt x="348566" y="534572"/>
                    <a:pt x="350724" y="539103"/>
                    <a:pt x="351693" y="543950"/>
                  </a:cubicBezTo>
                  <a:cubicBezTo>
                    <a:pt x="353256" y="551766"/>
                    <a:pt x="352281" y="560562"/>
                    <a:pt x="356382" y="567397"/>
                  </a:cubicBezTo>
                  <a:cubicBezTo>
                    <a:pt x="362068" y="576875"/>
                    <a:pt x="372013" y="583028"/>
                    <a:pt x="379828" y="590843"/>
                  </a:cubicBezTo>
                  <a:lnTo>
                    <a:pt x="389207" y="600221"/>
                  </a:lnTo>
                  <a:cubicBezTo>
                    <a:pt x="392333" y="603347"/>
                    <a:pt x="394906" y="607148"/>
                    <a:pt x="398585" y="609600"/>
                  </a:cubicBezTo>
                  <a:cubicBezTo>
                    <a:pt x="403274" y="612726"/>
                    <a:pt x="408374" y="615310"/>
                    <a:pt x="412653" y="618978"/>
                  </a:cubicBezTo>
                  <a:cubicBezTo>
                    <a:pt x="440975" y="643253"/>
                    <a:pt x="419629" y="633808"/>
                    <a:pt x="445477" y="642424"/>
                  </a:cubicBezTo>
                  <a:cubicBezTo>
                    <a:pt x="448603" y="645550"/>
                    <a:pt x="451065" y="649528"/>
                    <a:pt x="454856" y="651803"/>
                  </a:cubicBezTo>
                  <a:cubicBezTo>
                    <a:pt x="459094" y="654346"/>
                    <a:pt x="465428" y="652997"/>
                    <a:pt x="468923" y="656492"/>
                  </a:cubicBezTo>
                  <a:cubicBezTo>
                    <a:pt x="472418" y="659987"/>
                    <a:pt x="471402" y="666139"/>
                    <a:pt x="473613" y="670560"/>
                  </a:cubicBezTo>
                  <a:cubicBezTo>
                    <a:pt x="476133" y="675600"/>
                    <a:pt x="479865" y="679938"/>
                    <a:pt x="482991" y="684627"/>
                  </a:cubicBezTo>
                  <a:cubicBezTo>
                    <a:pt x="484554" y="689316"/>
                    <a:pt x="485137" y="694456"/>
                    <a:pt x="487680" y="698695"/>
                  </a:cubicBezTo>
                  <a:cubicBezTo>
                    <a:pt x="489955" y="702486"/>
                    <a:pt x="495507" y="703934"/>
                    <a:pt x="497059" y="708074"/>
                  </a:cubicBezTo>
                  <a:cubicBezTo>
                    <a:pt x="500397" y="716976"/>
                    <a:pt x="499442" y="726985"/>
                    <a:pt x="501748" y="736209"/>
                  </a:cubicBezTo>
                  <a:cubicBezTo>
                    <a:pt x="504146" y="745800"/>
                    <a:pt x="509188" y="754650"/>
                    <a:pt x="511127" y="764344"/>
                  </a:cubicBezTo>
                  <a:cubicBezTo>
                    <a:pt x="512690" y="772159"/>
                    <a:pt x="513719" y="780101"/>
                    <a:pt x="515816" y="787790"/>
                  </a:cubicBezTo>
                  <a:cubicBezTo>
                    <a:pt x="523374" y="815504"/>
                    <a:pt x="518767" y="809499"/>
                    <a:pt x="529883" y="820615"/>
                  </a:cubicBezTo>
                  <a:lnTo>
                    <a:pt x="529883" y="909710"/>
                  </a:lnTo>
                  <a:lnTo>
                    <a:pt x="618979" y="909710"/>
                  </a:lnTo>
                  <a:lnTo>
                    <a:pt x="618979" y="961292"/>
                  </a:lnTo>
                  <a:lnTo>
                    <a:pt x="665871" y="1017563"/>
                  </a:lnTo>
                  <a:cubicBezTo>
                    <a:pt x="675250" y="1026941"/>
                    <a:pt x="685864" y="1035229"/>
                    <a:pt x="694007" y="1045698"/>
                  </a:cubicBezTo>
                  <a:cubicBezTo>
                    <a:pt x="718401" y="1077061"/>
                    <a:pt x="674150" y="1043402"/>
                    <a:pt x="712763" y="1069144"/>
                  </a:cubicBezTo>
                  <a:cubicBezTo>
                    <a:pt x="714326" y="1073833"/>
                    <a:pt x="715242" y="1078791"/>
                    <a:pt x="717453" y="1083212"/>
                  </a:cubicBezTo>
                  <a:cubicBezTo>
                    <a:pt x="723370" y="1095046"/>
                    <a:pt x="727484" y="1097933"/>
                    <a:pt x="736210" y="1106658"/>
                  </a:cubicBezTo>
                  <a:cubicBezTo>
                    <a:pt x="741598" y="1122823"/>
                    <a:pt x="737404" y="1117231"/>
                    <a:pt x="745588" y="1125415"/>
                  </a:cubicBezTo>
                  <a:lnTo>
                    <a:pt x="806548" y="1125415"/>
                  </a:lnTo>
                  <a:lnTo>
                    <a:pt x="806548" y="1176997"/>
                  </a:lnTo>
                  <a:lnTo>
                    <a:pt x="853440" y="1176997"/>
                  </a:lnTo>
                  <a:lnTo>
                    <a:pt x="886265" y="1261403"/>
                  </a:lnTo>
                  <a:lnTo>
                    <a:pt x="998807" y="1261403"/>
                  </a:lnTo>
                  <a:lnTo>
                    <a:pt x="1069145" y="1345809"/>
                  </a:lnTo>
                  <a:lnTo>
                    <a:pt x="1116037" y="1364566"/>
                  </a:lnTo>
                  <a:cubicBezTo>
                    <a:pt x="1126979" y="1372381"/>
                    <a:pt x="1137332" y="1381094"/>
                    <a:pt x="1148862" y="1388012"/>
                  </a:cubicBezTo>
                  <a:cubicBezTo>
                    <a:pt x="1179296" y="1406272"/>
                    <a:pt x="1148549" y="1378318"/>
                    <a:pt x="1172308" y="1402080"/>
                  </a:cubicBezTo>
                  <a:cubicBezTo>
                    <a:pt x="1185592" y="1441931"/>
                    <a:pt x="1167065" y="1393340"/>
                    <a:pt x="1186376" y="1425526"/>
                  </a:cubicBezTo>
                  <a:cubicBezTo>
                    <a:pt x="1201476" y="1450693"/>
                    <a:pt x="1177114" y="1430294"/>
                    <a:pt x="1205133" y="1448972"/>
                  </a:cubicBezTo>
                  <a:cubicBezTo>
                    <a:pt x="1219414" y="1470396"/>
                    <a:pt x="1210528" y="1459057"/>
                    <a:pt x="1233268" y="1481797"/>
                  </a:cubicBezTo>
                  <a:lnTo>
                    <a:pt x="1242647" y="1491175"/>
                  </a:lnTo>
                  <a:cubicBezTo>
                    <a:pt x="1245773" y="1500553"/>
                    <a:pt x="1245035" y="1512320"/>
                    <a:pt x="1252025" y="1519310"/>
                  </a:cubicBezTo>
                  <a:lnTo>
                    <a:pt x="1270782" y="1538067"/>
                  </a:lnTo>
                  <a:cubicBezTo>
                    <a:pt x="1273908" y="1541193"/>
                    <a:pt x="1280160" y="1543025"/>
                    <a:pt x="1280160" y="1547446"/>
                  </a:cubicBezTo>
                  <a:lnTo>
                    <a:pt x="1280160" y="1556824"/>
                  </a:lnTo>
                  <a:lnTo>
                    <a:pt x="1458351" y="1556824"/>
                  </a:lnTo>
                  <a:lnTo>
                    <a:pt x="1458351" y="1617784"/>
                  </a:lnTo>
                  <a:lnTo>
                    <a:pt x="1533379" y="1617784"/>
                  </a:lnTo>
                  <a:lnTo>
                    <a:pt x="1533379" y="1678744"/>
                  </a:lnTo>
                  <a:lnTo>
                    <a:pt x="1575582" y="1753772"/>
                  </a:lnTo>
                  <a:lnTo>
                    <a:pt x="1641231" y="1777218"/>
                  </a:lnTo>
                  <a:lnTo>
                    <a:pt x="1674056" y="1833489"/>
                  </a:lnTo>
                  <a:lnTo>
                    <a:pt x="1730327" y="1833489"/>
                  </a:lnTo>
                  <a:lnTo>
                    <a:pt x="1730327" y="1899138"/>
                  </a:lnTo>
                  <a:lnTo>
                    <a:pt x="1946031" y="1899138"/>
                  </a:lnTo>
                  <a:lnTo>
                    <a:pt x="1946031" y="1950720"/>
                  </a:lnTo>
                  <a:lnTo>
                    <a:pt x="2011680" y="1950720"/>
                  </a:lnTo>
                  <a:lnTo>
                    <a:pt x="2011680" y="2011680"/>
                  </a:lnTo>
                  <a:lnTo>
                    <a:pt x="2232074" y="2011680"/>
                  </a:lnTo>
                  <a:lnTo>
                    <a:pt x="2232074" y="2063261"/>
                  </a:lnTo>
                  <a:lnTo>
                    <a:pt x="2349305" y="2063261"/>
                  </a:lnTo>
                  <a:lnTo>
                    <a:pt x="2349305" y="2105464"/>
                  </a:lnTo>
                  <a:lnTo>
                    <a:pt x="2480603" y="2105464"/>
                  </a:lnTo>
                  <a:lnTo>
                    <a:pt x="2480603" y="2180492"/>
                  </a:lnTo>
                  <a:lnTo>
                    <a:pt x="2522807" y="2180492"/>
                  </a:lnTo>
                  <a:lnTo>
                    <a:pt x="2522807" y="2269587"/>
                  </a:lnTo>
                  <a:lnTo>
                    <a:pt x="2658794" y="2269587"/>
                  </a:lnTo>
                  <a:lnTo>
                    <a:pt x="2658794" y="2339926"/>
                  </a:lnTo>
                  <a:lnTo>
                    <a:pt x="2710376" y="2339926"/>
                  </a:lnTo>
                  <a:lnTo>
                    <a:pt x="2710376" y="2410264"/>
                  </a:lnTo>
                  <a:lnTo>
                    <a:pt x="2926080" y="2410264"/>
                  </a:lnTo>
                  <a:lnTo>
                    <a:pt x="2926080" y="2466535"/>
                  </a:lnTo>
                  <a:lnTo>
                    <a:pt x="3052690" y="2466535"/>
                  </a:lnTo>
                  <a:lnTo>
                    <a:pt x="3052690" y="2588455"/>
                  </a:lnTo>
                  <a:lnTo>
                    <a:pt x="3085514" y="2588455"/>
                  </a:lnTo>
                  <a:lnTo>
                    <a:pt x="3085514" y="2668172"/>
                  </a:lnTo>
                  <a:lnTo>
                    <a:pt x="3174610" y="2668172"/>
                  </a:lnTo>
                  <a:lnTo>
                    <a:pt x="3174610" y="2747889"/>
                  </a:lnTo>
                  <a:lnTo>
                    <a:pt x="3296530" y="2747889"/>
                  </a:lnTo>
                  <a:lnTo>
                    <a:pt x="3296530" y="2832295"/>
                  </a:lnTo>
                  <a:lnTo>
                    <a:pt x="3526302" y="2832295"/>
                  </a:lnTo>
                  <a:lnTo>
                    <a:pt x="3526302" y="2893255"/>
                  </a:lnTo>
                  <a:lnTo>
                    <a:pt x="3666979" y="2893255"/>
                  </a:lnTo>
                  <a:lnTo>
                    <a:pt x="3666979" y="2982350"/>
                  </a:lnTo>
                  <a:lnTo>
                    <a:pt x="6241367" y="2982350"/>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Forme libre : forme 27">
              <a:extLst>
                <a:ext uri="{FF2B5EF4-FFF2-40B4-BE49-F238E27FC236}">
                  <a16:creationId xmlns:a16="http://schemas.microsoft.com/office/drawing/2014/main" id="{35B8B806-D829-4628-99CD-AC773AAA2D82}"/>
                </a:ext>
              </a:extLst>
            </p:cNvPr>
            <p:cNvSpPr/>
            <p:nvPr/>
          </p:nvSpPr>
          <p:spPr>
            <a:xfrm>
              <a:off x="1486486" y="445477"/>
              <a:ext cx="6039729" cy="3268394"/>
            </a:xfrm>
            <a:custGeom>
              <a:avLst/>
              <a:gdLst>
                <a:gd name="connsiteX0" fmla="*/ 0 w 6039729"/>
                <a:gd name="connsiteY0" fmla="*/ 0 h 3268394"/>
                <a:gd name="connsiteX1" fmla="*/ 126609 w 6039729"/>
                <a:gd name="connsiteY1" fmla="*/ 0 h 3268394"/>
                <a:gd name="connsiteX2" fmla="*/ 126609 w 6039729"/>
                <a:gd name="connsiteY2" fmla="*/ 56271 h 3268394"/>
                <a:gd name="connsiteX3" fmla="*/ 239151 w 6039729"/>
                <a:gd name="connsiteY3" fmla="*/ 93785 h 3268394"/>
                <a:gd name="connsiteX4" fmla="*/ 342314 w 6039729"/>
                <a:gd name="connsiteY4" fmla="*/ 131298 h 3268394"/>
                <a:gd name="connsiteX5" fmla="*/ 342314 w 6039729"/>
                <a:gd name="connsiteY5" fmla="*/ 239151 h 3268394"/>
                <a:gd name="connsiteX6" fmla="*/ 379828 w 6039729"/>
                <a:gd name="connsiteY6" fmla="*/ 239151 h 3268394"/>
                <a:gd name="connsiteX7" fmla="*/ 379828 w 6039729"/>
                <a:gd name="connsiteY7" fmla="*/ 304800 h 3268394"/>
                <a:gd name="connsiteX8" fmla="*/ 436099 w 6039729"/>
                <a:gd name="connsiteY8" fmla="*/ 304800 h 3268394"/>
                <a:gd name="connsiteX9" fmla="*/ 454856 w 6039729"/>
                <a:gd name="connsiteY9" fmla="*/ 473612 h 3268394"/>
                <a:gd name="connsiteX10" fmla="*/ 506437 w 6039729"/>
                <a:gd name="connsiteY10" fmla="*/ 473612 h 3268394"/>
                <a:gd name="connsiteX11" fmla="*/ 661182 w 6039729"/>
                <a:gd name="connsiteY11" fmla="*/ 853440 h 3268394"/>
                <a:gd name="connsiteX12" fmla="*/ 745588 w 6039729"/>
                <a:gd name="connsiteY12" fmla="*/ 853440 h 3268394"/>
                <a:gd name="connsiteX13" fmla="*/ 764345 w 6039729"/>
                <a:gd name="connsiteY13" fmla="*/ 1012874 h 3268394"/>
                <a:gd name="connsiteX14" fmla="*/ 815926 w 6039729"/>
                <a:gd name="connsiteY14" fmla="*/ 1012874 h 3268394"/>
                <a:gd name="connsiteX15" fmla="*/ 815926 w 6039729"/>
                <a:gd name="connsiteY15" fmla="*/ 1059766 h 3268394"/>
                <a:gd name="connsiteX16" fmla="*/ 886265 w 6039729"/>
                <a:gd name="connsiteY16" fmla="*/ 1059766 h 3268394"/>
                <a:gd name="connsiteX17" fmla="*/ 886265 w 6039729"/>
                <a:gd name="connsiteY17" fmla="*/ 1116037 h 3268394"/>
                <a:gd name="connsiteX18" fmla="*/ 919089 w 6039729"/>
                <a:gd name="connsiteY18" fmla="*/ 1116037 h 3268394"/>
                <a:gd name="connsiteX19" fmla="*/ 919089 w 6039729"/>
                <a:gd name="connsiteY19" fmla="*/ 1186375 h 3268394"/>
                <a:gd name="connsiteX20" fmla="*/ 989428 w 6039729"/>
                <a:gd name="connsiteY20" fmla="*/ 1186375 h 3268394"/>
                <a:gd name="connsiteX21" fmla="*/ 989428 w 6039729"/>
                <a:gd name="connsiteY21" fmla="*/ 1242646 h 3268394"/>
                <a:gd name="connsiteX22" fmla="*/ 1055077 w 6039729"/>
                <a:gd name="connsiteY22" fmla="*/ 1242646 h 3268394"/>
                <a:gd name="connsiteX23" fmla="*/ 1055077 w 6039729"/>
                <a:gd name="connsiteY23" fmla="*/ 1294228 h 3268394"/>
                <a:gd name="connsiteX24" fmla="*/ 1116037 w 6039729"/>
                <a:gd name="connsiteY24" fmla="*/ 1294228 h 3268394"/>
                <a:gd name="connsiteX25" fmla="*/ 1116037 w 6039729"/>
                <a:gd name="connsiteY25" fmla="*/ 1336431 h 3268394"/>
                <a:gd name="connsiteX26" fmla="*/ 1162929 w 6039729"/>
                <a:gd name="connsiteY26" fmla="*/ 1336431 h 3268394"/>
                <a:gd name="connsiteX27" fmla="*/ 1162929 w 6039729"/>
                <a:gd name="connsiteY27" fmla="*/ 1378634 h 3268394"/>
                <a:gd name="connsiteX28" fmla="*/ 1195754 w 6039729"/>
                <a:gd name="connsiteY28" fmla="*/ 1378634 h 3268394"/>
                <a:gd name="connsiteX29" fmla="*/ 1195754 w 6039729"/>
                <a:gd name="connsiteY29" fmla="*/ 1439594 h 3268394"/>
                <a:gd name="connsiteX30" fmla="*/ 1252025 w 6039729"/>
                <a:gd name="connsiteY30" fmla="*/ 1439594 h 3268394"/>
                <a:gd name="connsiteX31" fmla="*/ 1252025 w 6039729"/>
                <a:gd name="connsiteY31" fmla="*/ 1538068 h 3268394"/>
                <a:gd name="connsiteX32" fmla="*/ 1392702 w 6039729"/>
                <a:gd name="connsiteY32" fmla="*/ 1538068 h 3268394"/>
                <a:gd name="connsiteX33" fmla="*/ 1392702 w 6039729"/>
                <a:gd name="connsiteY33" fmla="*/ 1575581 h 3268394"/>
                <a:gd name="connsiteX34" fmla="*/ 1486486 w 6039729"/>
                <a:gd name="connsiteY34" fmla="*/ 1575581 h 3268394"/>
                <a:gd name="connsiteX35" fmla="*/ 1486486 w 6039729"/>
                <a:gd name="connsiteY35" fmla="*/ 1674055 h 3268394"/>
                <a:gd name="connsiteX36" fmla="*/ 1603717 w 6039729"/>
                <a:gd name="connsiteY36" fmla="*/ 1674055 h 3268394"/>
                <a:gd name="connsiteX37" fmla="*/ 1603717 w 6039729"/>
                <a:gd name="connsiteY37" fmla="*/ 1767840 h 3268394"/>
                <a:gd name="connsiteX38" fmla="*/ 1683434 w 6039729"/>
                <a:gd name="connsiteY38" fmla="*/ 1767840 h 3268394"/>
                <a:gd name="connsiteX39" fmla="*/ 1683434 w 6039729"/>
                <a:gd name="connsiteY39" fmla="*/ 1885071 h 3268394"/>
                <a:gd name="connsiteX40" fmla="*/ 1781908 w 6039729"/>
                <a:gd name="connsiteY40" fmla="*/ 1885071 h 3268394"/>
                <a:gd name="connsiteX41" fmla="*/ 1781908 w 6039729"/>
                <a:gd name="connsiteY41" fmla="*/ 1931963 h 3268394"/>
                <a:gd name="connsiteX42" fmla="*/ 1913206 w 6039729"/>
                <a:gd name="connsiteY42" fmla="*/ 1931963 h 3268394"/>
                <a:gd name="connsiteX43" fmla="*/ 1913206 w 6039729"/>
                <a:gd name="connsiteY43" fmla="*/ 2044505 h 3268394"/>
                <a:gd name="connsiteX44" fmla="*/ 1969477 w 6039729"/>
                <a:gd name="connsiteY44" fmla="*/ 2044505 h 3268394"/>
                <a:gd name="connsiteX45" fmla="*/ 1969477 w 6039729"/>
                <a:gd name="connsiteY45" fmla="*/ 2100775 h 3268394"/>
                <a:gd name="connsiteX46" fmla="*/ 2218006 w 6039729"/>
                <a:gd name="connsiteY46" fmla="*/ 2100775 h 3268394"/>
                <a:gd name="connsiteX47" fmla="*/ 2218006 w 6039729"/>
                <a:gd name="connsiteY47" fmla="*/ 2152357 h 3268394"/>
                <a:gd name="connsiteX48" fmla="*/ 2316480 w 6039729"/>
                <a:gd name="connsiteY48" fmla="*/ 2152357 h 3268394"/>
                <a:gd name="connsiteX49" fmla="*/ 2316480 w 6039729"/>
                <a:gd name="connsiteY49" fmla="*/ 2199249 h 3268394"/>
                <a:gd name="connsiteX50" fmla="*/ 2391508 w 6039729"/>
                <a:gd name="connsiteY50" fmla="*/ 2199249 h 3268394"/>
                <a:gd name="connsiteX51" fmla="*/ 2391508 w 6039729"/>
                <a:gd name="connsiteY51" fmla="*/ 2269588 h 3268394"/>
                <a:gd name="connsiteX52" fmla="*/ 2447779 w 6039729"/>
                <a:gd name="connsiteY52" fmla="*/ 2269588 h 3268394"/>
                <a:gd name="connsiteX53" fmla="*/ 2447779 w 6039729"/>
                <a:gd name="connsiteY53" fmla="*/ 2316480 h 3268394"/>
                <a:gd name="connsiteX54" fmla="*/ 2518117 w 6039729"/>
                <a:gd name="connsiteY54" fmla="*/ 2316480 h 3268394"/>
                <a:gd name="connsiteX55" fmla="*/ 2518117 w 6039729"/>
                <a:gd name="connsiteY55" fmla="*/ 2471225 h 3268394"/>
                <a:gd name="connsiteX56" fmla="*/ 2593145 w 6039729"/>
                <a:gd name="connsiteY56" fmla="*/ 2471225 h 3268394"/>
                <a:gd name="connsiteX57" fmla="*/ 2593145 w 6039729"/>
                <a:gd name="connsiteY57" fmla="*/ 2527495 h 3268394"/>
                <a:gd name="connsiteX58" fmla="*/ 2790092 w 6039729"/>
                <a:gd name="connsiteY58" fmla="*/ 2527495 h 3268394"/>
                <a:gd name="connsiteX59" fmla="*/ 2790092 w 6039729"/>
                <a:gd name="connsiteY59" fmla="*/ 2579077 h 3268394"/>
                <a:gd name="connsiteX60" fmla="*/ 2846363 w 6039729"/>
                <a:gd name="connsiteY60" fmla="*/ 2579077 h 3268394"/>
                <a:gd name="connsiteX61" fmla="*/ 2846363 w 6039729"/>
                <a:gd name="connsiteY61" fmla="*/ 2621280 h 3268394"/>
                <a:gd name="connsiteX62" fmla="*/ 3080825 w 6039729"/>
                <a:gd name="connsiteY62" fmla="*/ 2621280 h 3268394"/>
                <a:gd name="connsiteX63" fmla="*/ 3080825 w 6039729"/>
                <a:gd name="connsiteY63" fmla="*/ 2705686 h 3268394"/>
                <a:gd name="connsiteX64" fmla="*/ 3160542 w 6039729"/>
                <a:gd name="connsiteY64" fmla="*/ 2705686 h 3268394"/>
                <a:gd name="connsiteX65" fmla="*/ 3160542 w 6039729"/>
                <a:gd name="connsiteY65" fmla="*/ 2776025 h 3268394"/>
                <a:gd name="connsiteX66" fmla="*/ 3221502 w 6039729"/>
                <a:gd name="connsiteY66" fmla="*/ 2776025 h 3268394"/>
                <a:gd name="connsiteX67" fmla="*/ 3221502 w 6039729"/>
                <a:gd name="connsiteY67" fmla="*/ 2808849 h 3268394"/>
                <a:gd name="connsiteX68" fmla="*/ 4768948 w 6039729"/>
                <a:gd name="connsiteY68" fmla="*/ 2808849 h 3268394"/>
                <a:gd name="connsiteX69" fmla="*/ 4768948 w 6039729"/>
                <a:gd name="connsiteY69" fmla="*/ 2968283 h 3268394"/>
                <a:gd name="connsiteX70" fmla="*/ 4834597 w 6039729"/>
                <a:gd name="connsiteY70" fmla="*/ 2968283 h 3268394"/>
                <a:gd name="connsiteX71" fmla="*/ 4834597 w 6039729"/>
                <a:gd name="connsiteY71" fmla="*/ 3127717 h 3268394"/>
                <a:gd name="connsiteX72" fmla="*/ 4904936 w 6039729"/>
                <a:gd name="connsiteY72" fmla="*/ 3127717 h 3268394"/>
                <a:gd name="connsiteX73" fmla="*/ 4904936 w 6039729"/>
                <a:gd name="connsiteY73" fmla="*/ 3268394 h 3268394"/>
                <a:gd name="connsiteX74" fmla="*/ 6039729 w 6039729"/>
                <a:gd name="connsiteY74" fmla="*/ 3268394 h 3268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6039729" h="3268394">
                  <a:moveTo>
                    <a:pt x="0" y="0"/>
                  </a:moveTo>
                  <a:lnTo>
                    <a:pt x="126609" y="0"/>
                  </a:lnTo>
                  <a:lnTo>
                    <a:pt x="126609" y="56271"/>
                  </a:lnTo>
                  <a:lnTo>
                    <a:pt x="239151" y="93785"/>
                  </a:lnTo>
                  <a:lnTo>
                    <a:pt x="342314" y="131298"/>
                  </a:lnTo>
                  <a:lnTo>
                    <a:pt x="342314" y="239151"/>
                  </a:lnTo>
                  <a:lnTo>
                    <a:pt x="379828" y="239151"/>
                  </a:lnTo>
                  <a:lnTo>
                    <a:pt x="379828" y="304800"/>
                  </a:lnTo>
                  <a:lnTo>
                    <a:pt x="436099" y="304800"/>
                  </a:lnTo>
                  <a:lnTo>
                    <a:pt x="454856" y="473612"/>
                  </a:lnTo>
                  <a:lnTo>
                    <a:pt x="506437" y="473612"/>
                  </a:lnTo>
                  <a:lnTo>
                    <a:pt x="661182" y="853440"/>
                  </a:lnTo>
                  <a:lnTo>
                    <a:pt x="745588" y="853440"/>
                  </a:lnTo>
                  <a:lnTo>
                    <a:pt x="764345" y="1012874"/>
                  </a:lnTo>
                  <a:lnTo>
                    <a:pt x="815926" y="1012874"/>
                  </a:lnTo>
                  <a:lnTo>
                    <a:pt x="815926" y="1059766"/>
                  </a:lnTo>
                  <a:lnTo>
                    <a:pt x="886265" y="1059766"/>
                  </a:lnTo>
                  <a:lnTo>
                    <a:pt x="886265" y="1116037"/>
                  </a:lnTo>
                  <a:lnTo>
                    <a:pt x="919089" y="1116037"/>
                  </a:lnTo>
                  <a:lnTo>
                    <a:pt x="919089" y="1186375"/>
                  </a:lnTo>
                  <a:lnTo>
                    <a:pt x="989428" y="1186375"/>
                  </a:lnTo>
                  <a:lnTo>
                    <a:pt x="989428" y="1242646"/>
                  </a:lnTo>
                  <a:lnTo>
                    <a:pt x="1055077" y="1242646"/>
                  </a:lnTo>
                  <a:lnTo>
                    <a:pt x="1055077" y="1294228"/>
                  </a:lnTo>
                  <a:lnTo>
                    <a:pt x="1116037" y="1294228"/>
                  </a:lnTo>
                  <a:lnTo>
                    <a:pt x="1116037" y="1336431"/>
                  </a:lnTo>
                  <a:lnTo>
                    <a:pt x="1162929" y="1336431"/>
                  </a:lnTo>
                  <a:lnTo>
                    <a:pt x="1162929" y="1378634"/>
                  </a:lnTo>
                  <a:lnTo>
                    <a:pt x="1195754" y="1378634"/>
                  </a:lnTo>
                  <a:lnTo>
                    <a:pt x="1195754" y="1439594"/>
                  </a:lnTo>
                  <a:lnTo>
                    <a:pt x="1252025" y="1439594"/>
                  </a:lnTo>
                  <a:lnTo>
                    <a:pt x="1252025" y="1538068"/>
                  </a:lnTo>
                  <a:lnTo>
                    <a:pt x="1392702" y="1538068"/>
                  </a:lnTo>
                  <a:lnTo>
                    <a:pt x="1392702" y="1575581"/>
                  </a:lnTo>
                  <a:lnTo>
                    <a:pt x="1486486" y="1575581"/>
                  </a:lnTo>
                  <a:lnTo>
                    <a:pt x="1486486" y="1674055"/>
                  </a:lnTo>
                  <a:lnTo>
                    <a:pt x="1603717" y="1674055"/>
                  </a:lnTo>
                  <a:lnTo>
                    <a:pt x="1603717" y="1767840"/>
                  </a:lnTo>
                  <a:lnTo>
                    <a:pt x="1683434" y="1767840"/>
                  </a:lnTo>
                  <a:lnTo>
                    <a:pt x="1683434" y="1885071"/>
                  </a:lnTo>
                  <a:lnTo>
                    <a:pt x="1781908" y="1885071"/>
                  </a:lnTo>
                  <a:lnTo>
                    <a:pt x="1781908" y="1931963"/>
                  </a:lnTo>
                  <a:lnTo>
                    <a:pt x="1913206" y="1931963"/>
                  </a:lnTo>
                  <a:lnTo>
                    <a:pt x="1913206" y="2044505"/>
                  </a:lnTo>
                  <a:lnTo>
                    <a:pt x="1969477" y="2044505"/>
                  </a:lnTo>
                  <a:lnTo>
                    <a:pt x="1969477" y="2100775"/>
                  </a:lnTo>
                  <a:lnTo>
                    <a:pt x="2218006" y="2100775"/>
                  </a:lnTo>
                  <a:lnTo>
                    <a:pt x="2218006" y="2152357"/>
                  </a:lnTo>
                  <a:lnTo>
                    <a:pt x="2316480" y="2152357"/>
                  </a:lnTo>
                  <a:lnTo>
                    <a:pt x="2316480" y="2199249"/>
                  </a:lnTo>
                  <a:lnTo>
                    <a:pt x="2391508" y="2199249"/>
                  </a:lnTo>
                  <a:lnTo>
                    <a:pt x="2391508" y="2269588"/>
                  </a:lnTo>
                  <a:lnTo>
                    <a:pt x="2447779" y="2269588"/>
                  </a:lnTo>
                  <a:lnTo>
                    <a:pt x="2447779" y="2316480"/>
                  </a:lnTo>
                  <a:lnTo>
                    <a:pt x="2518117" y="2316480"/>
                  </a:lnTo>
                  <a:lnTo>
                    <a:pt x="2518117" y="2471225"/>
                  </a:lnTo>
                  <a:lnTo>
                    <a:pt x="2593145" y="2471225"/>
                  </a:lnTo>
                  <a:lnTo>
                    <a:pt x="2593145" y="2527495"/>
                  </a:lnTo>
                  <a:lnTo>
                    <a:pt x="2790092" y="2527495"/>
                  </a:lnTo>
                  <a:lnTo>
                    <a:pt x="2790092" y="2579077"/>
                  </a:lnTo>
                  <a:lnTo>
                    <a:pt x="2846363" y="2579077"/>
                  </a:lnTo>
                  <a:lnTo>
                    <a:pt x="2846363" y="2621280"/>
                  </a:lnTo>
                  <a:lnTo>
                    <a:pt x="3080825" y="2621280"/>
                  </a:lnTo>
                  <a:lnTo>
                    <a:pt x="3080825" y="2705686"/>
                  </a:lnTo>
                  <a:lnTo>
                    <a:pt x="3160542" y="2705686"/>
                  </a:lnTo>
                  <a:lnTo>
                    <a:pt x="3160542" y="2776025"/>
                  </a:lnTo>
                  <a:lnTo>
                    <a:pt x="3221502" y="2776025"/>
                  </a:lnTo>
                  <a:lnTo>
                    <a:pt x="3221502" y="2808849"/>
                  </a:lnTo>
                  <a:lnTo>
                    <a:pt x="4768948" y="2808849"/>
                  </a:lnTo>
                  <a:lnTo>
                    <a:pt x="4768948" y="2968283"/>
                  </a:lnTo>
                  <a:lnTo>
                    <a:pt x="4834597" y="2968283"/>
                  </a:lnTo>
                  <a:lnTo>
                    <a:pt x="4834597" y="3127717"/>
                  </a:lnTo>
                  <a:lnTo>
                    <a:pt x="4904936" y="3127717"/>
                  </a:lnTo>
                  <a:lnTo>
                    <a:pt x="4904936" y="3268394"/>
                  </a:lnTo>
                  <a:lnTo>
                    <a:pt x="6039729" y="3268394"/>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Forme libre : forme 28">
              <a:extLst>
                <a:ext uri="{FF2B5EF4-FFF2-40B4-BE49-F238E27FC236}">
                  <a16:creationId xmlns:a16="http://schemas.microsoft.com/office/drawing/2014/main" id="{1D1E889A-7803-46B7-9E68-AB755016F93A}"/>
                </a:ext>
              </a:extLst>
            </p:cNvPr>
            <p:cNvSpPr/>
            <p:nvPr/>
          </p:nvSpPr>
          <p:spPr>
            <a:xfrm>
              <a:off x="1477108" y="445477"/>
              <a:ext cx="6199163" cy="3235569"/>
            </a:xfrm>
            <a:custGeom>
              <a:avLst/>
              <a:gdLst>
                <a:gd name="connsiteX0" fmla="*/ 0 w 6199163"/>
                <a:gd name="connsiteY0" fmla="*/ 0 h 3235569"/>
                <a:gd name="connsiteX1" fmla="*/ 135987 w 6199163"/>
                <a:gd name="connsiteY1" fmla="*/ 0 h 3235569"/>
                <a:gd name="connsiteX2" fmla="*/ 168812 w 6199163"/>
                <a:gd name="connsiteY2" fmla="*/ 37514 h 3235569"/>
                <a:gd name="connsiteX3" fmla="*/ 211015 w 6199163"/>
                <a:gd name="connsiteY3" fmla="*/ 37514 h 3235569"/>
                <a:gd name="connsiteX4" fmla="*/ 211015 w 6199163"/>
                <a:gd name="connsiteY4" fmla="*/ 131298 h 3235569"/>
                <a:gd name="connsiteX5" fmla="*/ 248529 w 6199163"/>
                <a:gd name="connsiteY5" fmla="*/ 131298 h 3235569"/>
                <a:gd name="connsiteX6" fmla="*/ 248529 w 6199163"/>
                <a:gd name="connsiteY6" fmla="*/ 206326 h 3235569"/>
                <a:gd name="connsiteX7" fmla="*/ 473612 w 6199163"/>
                <a:gd name="connsiteY7" fmla="*/ 206326 h 3235569"/>
                <a:gd name="connsiteX8" fmla="*/ 501747 w 6199163"/>
                <a:gd name="connsiteY8" fmla="*/ 304800 h 3235569"/>
                <a:gd name="connsiteX9" fmla="*/ 572086 w 6199163"/>
                <a:gd name="connsiteY9" fmla="*/ 304800 h 3235569"/>
                <a:gd name="connsiteX10" fmla="*/ 572086 w 6199163"/>
                <a:gd name="connsiteY10" fmla="*/ 384517 h 3235569"/>
                <a:gd name="connsiteX11" fmla="*/ 694006 w 6199163"/>
                <a:gd name="connsiteY11" fmla="*/ 384517 h 3235569"/>
                <a:gd name="connsiteX12" fmla="*/ 726830 w 6199163"/>
                <a:gd name="connsiteY12" fmla="*/ 609600 h 3235569"/>
                <a:gd name="connsiteX13" fmla="*/ 820615 w 6199163"/>
                <a:gd name="connsiteY13" fmla="*/ 609600 h 3235569"/>
                <a:gd name="connsiteX14" fmla="*/ 820615 w 6199163"/>
                <a:gd name="connsiteY14" fmla="*/ 754966 h 3235569"/>
                <a:gd name="connsiteX15" fmla="*/ 886264 w 6199163"/>
                <a:gd name="connsiteY15" fmla="*/ 754966 h 3235569"/>
                <a:gd name="connsiteX16" fmla="*/ 886264 w 6199163"/>
                <a:gd name="connsiteY16" fmla="*/ 811237 h 3235569"/>
                <a:gd name="connsiteX17" fmla="*/ 998806 w 6199163"/>
                <a:gd name="connsiteY17" fmla="*/ 811237 h 3235569"/>
                <a:gd name="connsiteX18" fmla="*/ 998806 w 6199163"/>
                <a:gd name="connsiteY18" fmla="*/ 876886 h 3235569"/>
                <a:gd name="connsiteX19" fmla="*/ 1069144 w 6199163"/>
                <a:gd name="connsiteY19" fmla="*/ 876886 h 3235569"/>
                <a:gd name="connsiteX20" fmla="*/ 1069144 w 6199163"/>
                <a:gd name="connsiteY20" fmla="*/ 947225 h 3235569"/>
                <a:gd name="connsiteX21" fmla="*/ 1280160 w 6199163"/>
                <a:gd name="connsiteY21" fmla="*/ 947225 h 3235569"/>
                <a:gd name="connsiteX22" fmla="*/ 1280160 w 6199163"/>
                <a:gd name="connsiteY22" fmla="*/ 998806 h 3235569"/>
                <a:gd name="connsiteX23" fmla="*/ 1341120 w 6199163"/>
                <a:gd name="connsiteY23" fmla="*/ 998806 h 3235569"/>
                <a:gd name="connsiteX24" fmla="*/ 1341120 w 6199163"/>
                <a:gd name="connsiteY24" fmla="*/ 1064455 h 3235569"/>
                <a:gd name="connsiteX25" fmla="*/ 1444283 w 6199163"/>
                <a:gd name="connsiteY25" fmla="*/ 1064455 h 3235569"/>
                <a:gd name="connsiteX26" fmla="*/ 1444283 w 6199163"/>
                <a:gd name="connsiteY26" fmla="*/ 1181686 h 3235569"/>
                <a:gd name="connsiteX27" fmla="*/ 1674055 w 6199163"/>
                <a:gd name="connsiteY27" fmla="*/ 1181686 h 3235569"/>
                <a:gd name="connsiteX28" fmla="*/ 1674055 w 6199163"/>
                <a:gd name="connsiteY28" fmla="*/ 1247335 h 3235569"/>
                <a:gd name="connsiteX29" fmla="*/ 1749083 w 6199163"/>
                <a:gd name="connsiteY29" fmla="*/ 1247335 h 3235569"/>
                <a:gd name="connsiteX30" fmla="*/ 1749083 w 6199163"/>
                <a:gd name="connsiteY30" fmla="*/ 1322363 h 3235569"/>
                <a:gd name="connsiteX31" fmla="*/ 1852246 w 6199163"/>
                <a:gd name="connsiteY31" fmla="*/ 1322363 h 3235569"/>
                <a:gd name="connsiteX32" fmla="*/ 1852246 w 6199163"/>
                <a:gd name="connsiteY32" fmla="*/ 1392701 h 3235569"/>
                <a:gd name="connsiteX33" fmla="*/ 1889760 w 6199163"/>
                <a:gd name="connsiteY33" fmla="*/ 1392701 h 3235569"/>
                <a:gd name="connsiteX34" fmla="*/ 1889760 w 6199163"/>
                <a:gd name="connsiteY34" fmla="*/ 1547446 h 3235569"/>
                <a:gd name="connsiteX35" fmla="*/ 1983544 w 6199163"/>
                <a:gd name="connsiteY35" fmla="*/ 1547446 h 3235569"/>
                <a:gd name="connsiteX36" fmla="*/ 1983544 w 6199163"/>
                <a:gd name="connsiteY36" fmla="*/ 1636541 h 3235569"/>
                <a:gd name="connsiteX37" fmla="*/ 2218006 w 6199163"/>
                <a:gd name="connsiteY37" fmla="*/ 1636541 h 3235569"/>
                <a:gd name="connsiteX38" fmla="*/ 2218006 w 6199163"/>
                <a:gd name="connsiteY38" fmla="*/ 1720948 h 3235569"/>
                <a:gd name="connsiteX39" fmla="*/ 2260209 w 6199163"/>
                <a:gd name="connsiteY39" fmla="*/ 1720948 h 3235569"/>
                <a:gd name="connsiteX40" fmla="*/ 2260209 w 6199163"/>
                <a:gd name="connsiteY40" fmla="*/ 1777218 h 3235569"/>
                <a:gd name="connsiteX41" fmla="*/ 2391507 w 6199163"/>
                <a:gd name="connsiteY41" fmla="*/ 1777218 h 3235569"/>
                <a:gd name="connsiteX42" fmla="*/ 2391507 w 6199163"/>
                <a:gd name="connsiteY42" fmla="*/ 1847557 h 3235569"/>
                <a:gd name="connsiteX43" fmla="*/ 2443089 w 6199163"/>
                <a:gd name="connsiteY43" fmla="*/ 1847557 h 3235569"/>
                <a:gd name="connsiteX44" fmla="*/ 2443089 w 6199163"/>
                <a:gd name="connsiteY44" fmla="*/ 1936652 h 3235569"/>
                <a:gd name="connsiteX45" fmla="*/ 2583766 w 6199163"/>
                <a:gd name="connsiteY45" fmla="*/ 1936652 h 3235569"/>
                <a:gd name="connsiteX46" fmla="*/ 2583766 w 6199163"/>
                <a:gd name="connsiteY46" fmla="*/ 2002301 h 3235569"/>
                <a:gd name="connsiteX47" fmla="*/ 2649415 w 6199163"/>
                <a:gd name="connsiteY47" fmla="*/ 2002301 h 3235569"/>
                <a:gd name="connsiteX48" fmla="*/ 2649415 w 6199163"/>
                <a:gd name="connsiteY48" fmla="*/ 2091397 h 3235569"/>
                <a:gd name="connsiteX49" fmla="*/ 2949526 w 6199163"/>
                <a:gd name="connsiteY49" fmla="*/ 2091397 h 3235569"/>
                <a:gd name="connsiteX50" fmla="*/ 2949526 w 6199163"/>
                <a:gd name="connsiteY50" fmla="*/ 2241452 h 3235569"/>
                <a:gd name="connsiteX51" fmla="*/ 3127717 w 6199163"/>
                <a:gd name="connsiteY51" fmla="*/ 2241452 h 3235569"/>
                <a:gd name="connsiteX52" fmla="*/ 3127717 w 6199163"/>
                <a:gd name="connsiteY52" fmla="*/ 2321169 h 3235569"/>
                <a:gd name="connsiteX53" fmla="*/ 3296529 w 6199163"/>
                <a:gd name="connsiteY53" fmla="*/ 2321169 h 3235569"/>
                <a:gd name="connsiteX54" fmla="*/ 3296529 w 6199163"/>
                <a:gd name="connsiteY54" fmla="*/ 2457157 h 3235569"/>
                <a:gd name="connsiteX55" fmla="*/ 3545058 w 6199163"/>
                <a:gd name="connsiteY55" fmla="*/ 2457157 h 3235569"/>
                <a:gd name="connsiteX56" fmla="*/ 3545058 w 6199163"/>
                <a:gd name="connsiteY56" fmla="*/ 2621280 h 3235569"/>
                <a:gd name="connsiteX57" fmla="*/ 4262510 w 6199163"/>
                <a:gd name="connsiteY57" fmla="*/ 2621280 h 3235569"/>
                <a:gd name="connsiteX58" fmla="*/ 4262510 w 6199163"/>
                <a:gd name="connsiteY58" fmla="*/ 2668172 h 3235569"/>
                <a:gd name="connsiteX59" fmla="*/ 4262510 w 6199163"/>
                <a:gd name="connsiteY59" fmla="*/ 2738511 h 3235569"/>
                <a:gd name="connsiteX60" fmla="*/ 5054990 w 6199163"/>
                <a:gd name="connsiteY60" fmla="*/ 2738511 h 3235569"/>
                <a:gd name="connsiteX61" fmla="*/ 5054990 w 6199163"/>
                <a:gd name="connsiteY61" fmla="*/ 2846363 h 3235569"/>
                <a:gd name="connsiteX62" fmla="*/ 5186289 w 6199163"/>
                <a:gd name="connsiteY62" fmla="*/ 2846363 h 3235569"/>
                <a:gd name="connsiteX63" fmla="*/ 5186289 w 6199163"/>
                <a:gd name="connsiteY63" fmla="*/ 2949526 h 3235569"/>
                <a:gd name="connsiteX64" fmla="*/ 5401994 w 6199163"/>
                <a:gd name="connsiteY64" fmla="*/ 2949526 h 3235569"/>
                <a:gd name="connsiteX65" fmla="*/ 5401994 w 6199163"/>
                <a:gd name="connsiteY65" fmla="*/ 3052689 h 3235569"/>
                <a:gd name="connsiteX66" fmla="*/ 5711483 w 6199163"/>
                <a:gd name="connsiteY66" fmla="*/ 3052689 h 3235569"/>
                <a:gd name="connsiteX67" fmla="*/ 5711483 w 6199163"/>
                <a:gd name="connsiteY67" fmla="*/ 3235569 h 3235569"/>
                <a:gd name="connsiteX68" fmla="*/ 6199163 w 6199163"/>
                <a:gd name="connsiteY68" fmla="*/ 3235569 h 3235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6199163" h="3235569">
                  <a:moveTo>
                    <a:pt x="0" y="0"/>
                  </a:moveTo>
                  <a:lnTo>
                    <a:pt x="135987" y="0"/>
                  </a:lnTo>
                  <a:lnTo>
                    <a:pt x="168812" y="37514"/>
                  </a:lnTo>
                  <a:lnTo>
                    <a:pt x="211015" y="37514"/>
                  </a:lnTo>
                  <a:lnTo>
                    <a:pt x="211015" y="131298"/>
                  </a:lnTo>
                  <a:lnTo>
                    <a:pt x="248529" y="131298"/>
                  </a:lnTo>
                  <a:lnTo>
                    <a:pt x="248529" y="206326"/>
                  </a:lnTo>
                  <a:lnTo>
                    <a:pt x="473612" y="206326"/>
                  </a:lnTo>
                  <a:lnTo>
                    <a:pt x="501747" y="304800"/>
                  </a:lnTo>
                  <a:lnTo>
                    <a:pt x="572086" y="304800"/>
                  </a:lnTo>
                  <a:lnTo>
                    <a:pt x="572086" y="384517"/>
                  </a:lnTo>
                  <a:lnTo>
                    <a:pt x="694006" y="384517"/>
                  </a:lnTo>
                  <a:lnTo>
                    <a:pt x="726830" y="609600"/>
                  </a:lnTo>
                  <a:lnTo>
                    <a:pt x="820615" y="609600"/>
                  </a:lnTo>
                  <a:lnTo>
                    <a:pt x="820615" y="754966"/>
                  </a:lnTo>
                  <a:lnTo>
                    <a:pt x="886264" y="754966"/>
                  </a:lnTo>
                  <a:lnTo>
                    <a:pt x="886264" y="811237"/>
                  </a:lnTo>
                  <a:lnTo>
                    <a:pt x="998806" y="811237"/>
                  </a:lnTo>
                  <a:lnTo>
                    <a:pt x="998806" y="876886"/>
                  </a:lnTo>
                  <a:lnTo>
                    <a:pt x="1069144" y="876886"/>
                  </a:lnTo>
                  <a:lnTo>
                    <a:pt x="1069144" y="947225"/>
                  </a:lnTo>
                  <a:lnTo>
                    <a:pt x="1280160" y="947225"/>
                  </a:lnTo>
                  <a:lnTo>
                    <a:pt x="1280160" y="998806"/>
                  </a:lnTo>
                  <a:lnTo>
                    <a:pt x="1341120" y="998806"/>
                  </a:lnTo>
                  <a:lnTo>
                    <a:pt x="1341120" y="1064455"/>
                  </a:lnTo>
                  <a:lnTo>
                    <a:pt x="1444283" y="1064455"/>
                  </a:lnTo>
                  <a:lnTo>
                    <a:pt x="1444283" y="1181686"/>
                  </a:lnTo>
                  <a:lnTo>
                    <a:pt x="1674055" y="1181686"/>
                  </a:lnTo>
                  <a:lnTo>
                    <a:pt x="1674055" y="1247335"/>
                  </a:lnTo>
                  <a:lnTo>
                    <a:pt x="1749083" y="1247335"/>
                  </a:lnTo>
                  <a:lnTo>
                    <a:pt x="1749083" y="1322363"/>
                  </a:lnTo>
                  <a:lnTo>
                    <a:pt x="1852246" y="1322363"/>
                  </a:lnTo>
                  <a:lnTo>
                    <a:pt x="1852246" y="1392701"/>
                  </a:lnTo>
                  <a:lnTo>
                    <a:pt x="1889760" y="1392701"/>
                  </a:lnTo>
                  <a:lnTo>
                    <a:pt x="1889760" y="1547446"/>
                  </a:lnTo>
                  <a:lnTo>
                    <a:pt x="1983544" y="1547446"/>
                  </a:lnTo>
                  <a:lnTo>
                    <a:pt x="1983544" y="1636541"/>
                  </a:lnTo>
                  <a:lnTo>
                    <a:pt x="2218006" y="1636541"/>
                  </a:lnTo>
                  <a:lnTo>
                    <a:pt x="2218006" y="1720948"/>
                  </a:lnTo>
                  <a:lnTo>
                    <a:pt x="2260209" y="1720948"/>
                  </a:lnTo>
                  <a:lnTo>
                    <a:pt x="2260209" y="1777218"/>
                  </a:lnTo>
                  <a:lnTo>
                    <a:pt x="2391507" y="1777218"/>
                  </a:lnTo>
                  <a:lnTo>
                    <a:pt x="2391507" y="1847557"/>
                  </a:lnTo>
                  <a:lnTo>
                    <a:pt x="2443089" y="1847557"/>
                  </a:lnTo>
                  <a:lnTo>
                    <a:pt x="2443089" y="1936652"/>
                  </a:lnTo>
                  <a:lnTo>
                    <a:pt x="2583766" y="1936652"/>
                  </a:lnTo>
                  <a:lnTo>
                    <a:pt x="2583766" y="2002301"/>
                  </a:lnTo>
                  <a:lnTo>
                    <a:pt x="2649415" y="2002301"/>
                  </a:lnTo>
                  <a:lnTo>
                    <a:pt x="2649415" y="2091397"/>
                  </a:lnTo>
                  <a:lnTo>
                    <a:pt x="2949526" y="2091397"/>
                  </a:lnTo>
                  <a:lnTo>
                    <a:pt x="2949526" y="2241452"/>
                  </a:lnTo>
                  <a:lnTo>
                    <a:pt x="3127717" y="2241452"/>
                  </a:lnTo>
                  <a:lnTo>
                    <a:pt x="3127717" y="2321169"/>
                  </a:lnTo>
                  <a:lnTo>
                    <a:pt x="3296529" y="2321169"/>
                  </a:lnTo>
                  <a:lnTo>
                    <a:pt x="3296529" y="2457157"/>
                  </a:lnTo>
                  <a:lnTo>
                    <a:pt x="3545058" y="2457157"/>
                  </a:lnTo>
                  <a:lnTo>
                    <a:pt x="3545058" y="2621280"/>
                  </a:lnTo>
                  <a:lnTo>
                    <a:pt x="4262510" y="2621280"/>
                  </a:lnTo>
                  <a:lnTo>
                    <a:pt x="4262510" y="2668172"/>
                  </a:lnTo>
                  <a:lnTo>
                    <a:pt x="4262510" y="2738511"/>
                  </a:lnTo>
                  <a:lnTo>
                    <a:pt x="5054990" y="2738511"/>
                  </a:lnTo>
                  <a:lnTo>
                    <a:pt x="5054990" y="2846363"/>
                  </a:lnTo>
                  <a:lnTo>
                    <a:pt x="5186289" y="2846363"/>
                  </a:lnTo>
                  <a:lnTo>
                    <a:pt x="5186289" y="2949526"/>
                  </a:lnTo>
                  <a:lnTo>
                    <a:pt x="5401994" y="2949526"/>
                  </a:lnTo>
                  <a:lnTo>
                    <a:pt x="5401994" y="3052689"/>
                  </a:lnTo>
                  <a:lnTo>
                    <a:pt x="5711483" y="3052689"/>
                  </a:lnTo>
                  <a:lnTo>
                    <a:pt x="5711483" y="3235569"/>
                  </a:lnTo>
                  <a:lnTo>
                    <a:pt x="6199163" y="3235569"/>
                  </a:lnTo>
                </a:path>
              </a:pathLst>
            </a:custGeom>
            <a:no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Forme libre : forme 29">
              <a:extLst>
                <a:ext uri="{FF2B5EF4-FFF2-40B4-BE49-F238E27FC236}">
                  <a16:creationId xmlns:a16="http://schemas.microsoft.com/office/drawing/2014/main" id="{CF4FB463-AD75-4C24-98DC-3FAF2BAA8D19}"/>
                </a:ext>
              </a:extLst>
            </p:cNvPr>
            <p:cNvSpPr/>
            <p:nvPr/>
          </p:nvSpPr>
          <p:spPr>
            <a:xfrm>
              <a:off x="1472418" y="440788"/>
              <a:ext cx="4914314" cy="2949526"/>
            </a:xfrm>
            <a:custGeom>
              <a:avLst/>
              <a:gdLst>
                <a:gd name="connsiteX0" fmla="*/ 0 w 4914314"/>
                <a:gd name="connsiteY0" fmla="*/ 0 h 2949526"/>
                <a:gd name="connsiteX1" fmla="*/ 192259 w 4914314"/>
                <a:gd name="connsiteY1" fmla="*/ 0 h 2949526"/>
                <a:gd name="connsiteX2" fmla="*/ 271976 w 4914314"/>
                <a:gd name="connsiteY2" fmla="*/ 103163 h 2949526"/>
                <a:gd name="connsiteX3" fmla="*/ 389207 w 4914314"/>
                <a:gd name="connsiteY3" fmla="*/ 103163 h 2949526"/>
                <a:gd name="connsiteX4" fmla="*/ 389207 w 4914314"/>
                <a:gd name="connsiteY4" fmla="*/ 192258 h 2949526"/>
                <a:gd name="connsiteX5" fmla="*/ 492370 w 4914314"/>
                <a:gd name="connsiteY5" fmla="*/ 192258 h 2949526"/>
                <a:gd name="connsiteX6" fmla="*/ 511127 w 4914314"/>
                <a:gd name="connsiteY6" fmla="*/ 295421 h 2949526"/>
                <a:gd name="connsiteX7" fmla="*/ 600222 w 4914314"/>
                <a:gd name="connsiteY7" fmla="*/ 295421 h 2949526"/>
                <a:gd name="connsiteX8" fmla="*/ 600222 w 4914314"/>
                <a:gd name="connsiteY8" fmla="*/ 356381 h 2949526"/>
                <a:gd name="connsiteX9" fmla="*/ 628357 w 4914314"/>
                <a:gd name="connsiteY9" fmla="*/ 356381 h 2949526"/>
                <a:gd name="connsiteX10" fmla="*/ 628357 w 4914314"/>
                <a:gd name="connsiteY10" fmla="*/ 417341 h 2949526"/>
                <a:gd name="connsiteX11" fmla="*/ 708074 w 4914314"/>
                <a:gd name="connsiteY11" fmla="*/ 417341 h 2949526"/>
                <a:gd name="connsiteX12" fmla="*/ 726831 w 4914314"/>
                <a:gd name="connsiteY12" fmla="*/ 525194 h 2949526"/>
                <a:gd name="connsiteX13" fmla="*/ 820616 w 4914314"/>
                <a:gd name="connsiteY13" fmla="*/ 525194 h 2949526"/>
                <a:gd name="connsiteX14" fmla="*/ 820616 w 4914314"/>
                <a:gd name="connsiteY14" fmla="*/ 590843 h 2949526"/>
                <a:gd name="connsiteX15" fmla="*/ 876887 w 4914314"/>
                <a:gd name="connsiteY15" fmla="*/ 590843 h 2949526"/>
                <a:gd name="connsiteX16" fmla="*/ 876887 w 4914314"/>
                <a:gd name="connsiteY16" fmla="*/ 642424 h 2949526"/>
                <a:gd name="connsiteX17" fmla="*/ 919090 w 4914314"/>
                <a:gd name="connsiteY17" fmla="*/ 642424 h 2949526"/>
                <a:gd name="connsiteX18" fmla="*/ 919090 w 4914314"/>
                <a:gd name="connsiteY18" fmla="*/ 712763 h 2949526"/>
                <a:gd name="connsiteX19" fmla="*/ 951914 w 4914314"/>
                <a:gd name="connsiteY19" fmla="*/ 778412 h 2949526"/>
                <a:gd name="connsiteX20" fmla="*/ 951914 w 4914314"/>
                <a:gd name="connsiteY20" fmla="*/ 872197 h 2949526"/>
                <a:gd name="connsiteX21" fmla="*/ 1064456 w 4914314"/>
                <a:gd name="connsiteY21" fmla="*/ 872197 h 2949526"/>
                <a:gd name="connsiteX22" fmla="*/ 1064456 w 4914314"/>
                <a:gd name="connsiteY22" fmla="*/ 956603 h 2949526"/>
                <a:gd name="connsiteX23" fmla="*/ 1186376 w 4914314"/>
                <a:gd name="connsiteY23" fmla="*/ 956603 h 2949526"/>
                <a:gd name="connsiteX24" fmla="*/ 1186376 w 4914314"/>
                <a:gd name="connsiteY24" fmla="*/ 1012874 h 2949526"/>
                <a:gd name="connsiteX25" fmla="*/ 1247336 w 4914314"/>
                <a:gd name="connsiteY25" fmla="*/ 1012874 h 2949526"/>
                <a:gd name="connsiteX26" fmla="*/ 1247336 w 4914314"/>
                <a:gd name="connsiteY26" fmla="*/ 1055077 h 2949526"/>
                <a:gd name="connsiteX27" fmla="*/ 1298917 w 4914314"/>
                <a:gd name="connsiteY27" fmla="*/ 1055077 h 2949526"/>
                <a:gd name="connsiteX28" fmla="*/ 1298917 w 4914314"/>
                <a:gd name="connsiteY28" fmla="*/ 1125415 h 2949526"/>
                <a:gd name="connsiteX29" fmla="*/ 1364567 w 4914314"/>
                <a:gd name="connsiteY29" fmla="*/ 1125415 h 2949526"/>
                <a:gd name="connsiteX30" fmla="*/ 1364567 w 4914314"/>
                <a:gd name="connsiteY30" fmla="*/ 1186375 h 2949526"/>
                <a:gd name="connsiteX31" fmla="*/ 1505244 w 4914314"/>
                <a:gd name="connsiteY31" fmla="*/ 1186375 h 2949526"/>
                <a:gd name="connsiteX32" fmla="*/ 1505244 w 4914314"/>
                <a:gd name="connsiteY32" fmla="*/ 1228578 h 2949526"/>
                <a:gd name="connsiteX33" fmla="*/ 1556825 w 4914314"/>
                <a:gd name="connsiteY33" fmla="*/ 1228578 h 2949526"/>
                <a:gd name="connsiteX34" fmla="*/ 1556825 w 4914314"/>
                <a:gd name="connsiteY34" fmla="*/ 1294227 h 2949526"/>
                <a:gd name="connsiteX35" fmla="*/ 1622474 w 4914314"/>
                <a:gd name="connsiteY35" fmla="*/ 1294227 h 2949526"/>
                <a:gd name="connsiteX36" fmla="*/ 1622474 w 4914314"/>
                <a:gd name="connsiteY36" fmla="*/ 1341120 h 2949526"/>
                <a:gd name="connsiteX37" fmla="*/ 1702191 w 4914314"/>
                <a:gd name="connsiteY37" fmla="*/ 1341120 h 2949526"/>
                <a:gd name="connsiteX38" fmla="*/ 1702191 w 4914314"/>
                <a:gd name="connsiteY38" fmla="*/ 1402080 h 2949526"/>
                <a:gd name="connsiteX39" fmla="*/ 1833490 w 4914314"/>
                <a:gd name="connsiteY39" fmla="*/ 1402080 h 2949526"/>
                <a:gd name="connsiteX40" fmla="*/ 1833490 w 4914314"/>
                <a:gd name="connsiteY40" fmla="*/ 1519310 h 2949526"/>
                <a:gd name="connsiteX41" fmla="*/ 1913207 w 4914314"/>
                <a:gd name="connsiteY41" fmla="*/ 1575581 h 2949526"/>
                <a:gd name="connsiteX42" fmla="*/ 2039816 w 4914314"/>
                <a:gd name="connsiteY42" fmla="*/ 1575581 h 2949526"/>
                <a:gd name="connsiteX43" fmla="*/ 2039816 w 4914314"/>
                <a:gd name="connsiteY43" fmla="*/ 1636541 h 2949526"/>
                <a:gd name="connsiteX44" fmla="*/ 2391508 w 4914314"/>
                <a:gd name="connsiteY44" fmla="*/ 1636541 h 2949526"/>
                <a:gd name="connsiteX45" fmla="*/ 2391508 w 4914314"/>
                <a:gd name="connsiteY45" fmla="*/ 1730326 h 2949526"/>
                <a:gd name="connsiteX46" fmla="*/ 2508739 w 4914314"/>
                <a:gd name="connsiteY46" fmla="*/ 1730326 h 2949526"/>
                <a:gd name="connsiteX47" fmla="*/ 2508739 w 4914314"/>
                <a:gd name="connsiteY47" fmla="*/ 1800664 h 2949526"/>
                <a:gd name="connsiteX48" fmla="*/ 2808850 w 4914314"/>
                <a:gd name="connsiteY48" fmla="*/ 1800664 h 2949526"/>
                <a:gd name="connsiteX49" fmla="*/ 2808850 w 4914314"/>
                <a:gd name="connsiteY49" fmla="*/ 1885070 h 2949526"/>
                <a:gd name="connsiteX50" fmla="*/ 2954216 w 4914314"/>
                <a:gd name="connsiteY50" fmla="*/ 1885070 h 2949526"/>
                <a:gd name="connsiteX51" fmla="*/ 2954216 w 4914314"/>
                <a:gd name="connsiteY51" fmla="*/ 1978855 h 2949526"/>
                <a:gd name="connsiteX52" fmla="*/ 3249637 w 4914314"/>
                <a:gd name="connsiteY52" fmla="*/ 1978855 h 2949526"/>
                <a:gd name="connsiteX53" fmla="*/ 3249637 w 4914314"/>
                <a:gd name="connsiteY53" fmla="*/ 2086707 h 2949526"/>
                <a:gd name="connsiteX54" fmla="*/ 3310597 w 4914314"/>
                <a:gd name="connsiteY54" fmla="*/ 2086707 h 2949526"/>
                <a:gd name="connsiteX55" fmla="*/ 3310597 w 4914314"/>
                <a:gd name="connsiteY55" fmla="*/ 2171114 h 2949526"/>
                <a:gd name="connsiteX56" fmla="*/ 3685736 w 4914314"/>
                <a:gd name="connsiteY56" fmla="*/ 2171114 h 2949526"/>
                <a:gd name="connsiteX57" fmla="*/ 3685736 w 4914314"/>
                <a:gd name="connsiteY57" fmla="*/ 2283655 h 2949526"/>
                <a:gd name="connsiteX58" fmla="*/ 3826413 w 4914314"/>
                <a:gd name="connsiteY58" fmla="*/ 2283655 h 2949526"/>
                <a:gd name="connsiteX59" fmla="*/ 3826413 w 4914314"/>
                <a:gd name="connsiteY59" fmla="*/ 2335237 h 2949526"/>
                <a:gd name="connsiteX60" fmla="*/ 3882684 w 4914314"/>
                <a:gd name="connsiteY60" fmla="*/ 2335237 h 2949526"/>
                <a:gd name="connsiteX61" fmla="*/ 3882684 w 4914314"/>
                <a:gd name="connsiteY61" fmla="*/ 2429021 h 2949526"/>
                <a:gd name="connsiteX62" fmla="*/ 3948333 w 4914314"/>
                <a:gd name="connsiteY62" fmla="*/ 2429021 h 2949526"/>
                <a:gd name="connsiteX63" fmla="*/ 3948333 w 4914314"/>
                <a:gd name="connsiteY63" fmla="*/ 2560320 h 2949526"/>
                <a:gd name="connsiteX64" fmla="*/ 4722056 w 4914314"/>
                <a:gd name="connsiteY64" fmla="*/ 2560320 h 2949526"/>
                <a:gd name="connsiteX65" fmla="*/ 4722056 w 4914314"/>
                <a:gd name="connsiteY65" fmla="*/ 2949526 h 2949526"/>
                <a:gd name="connsiteX66" fmla="*/ 4914314 w 4914314"/>
                <a:gd name="connsiteY66" fmla="*/ 2949526 h 2949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4914314" h="2949526">
                  <a:moveTo>
                    <a:pt x="0" y="0"/>
                  </a:moveTo>
                  <a:lnTo>
                    <a:pt x="192259" y="0"/>
                  </a:lnTo>
                  <a:lnTo>
                    <a:pt x="271976" y="103163"/>
                  </a:lnTo>
                  <a:lnTo>
                    <a:pt x="389207" y="103163"/>
                  </a:lnTo>
                  <a:lnTo>
                    <a:pt x="389207" y="192258"/>
                  </a:lnTo>
                  <a:lnTo>
                    <a:pt x="492370" y="192258"/>
                  </a:lnTo>
                  <a:lnTo>
                    <a:pt x="511127" y="295421"/>
                  </a:lnTo>
                  <a:lnTo>
                    <a:pt x="600222" y="295421"/>
                  </a:lnTo>
                  <a:lnTo>
                    <a:pt x="600222" y="356381"/>
                  </a:lnTo>
                  <a:lnTo>
                    <a:pt x="628357" y="356381"/>
                  </a:lnTo>
                  <a:lnTo>
                    <a:pt x="628357" y="417341"/>
                  </a:lnTo>
                  <a:lnTo>
                    <a:pt x="708074" y="417341"/>
                  </a:lnTo>
                  <a:lnTo>
                    <a:pt x="726831" y="525194"/>
                  </a:lnTo>
                  <a:lnTo>
                    <a:pt x="820616" y="525194"/>
                  </a:lnTo>
                  <a:lnTo>
                    <a:pt x="820616" y="590843"/>
                  </a:lnTo>
                  <a:lnTo>
                    <a:pt x="876887" y="590843"/>
                  </a:lnTo>
                  <a:lnTo>
                    <a:pt x="876887" y="642424"/>
                  </a:lnTo>
                  <a:lnTo>
                    <a:pt x="919090" y="642424"/>
                  </a:lnTo>
                  <a:lnTo>
                    <a:pt x="919090" y="712763"/>
                  </a:lnTo>
                  <a:lnTo>
                    <a:pt x="951914" y="778412"/>
                  </a:lnTo>
                  <a:lnTo>
                    <a:pt x="951914" y="872197"/>
                  </a:lnTo>
                  <a:lnTo>
                    <a:pt x="1064456" y="872197"/>
                  </a:lnTo>
                  <a:lnTo>
                    <a:pt x="1064456" y="956603"/>
                  </a:lnTo>
                  <a:lnTo>
                    <a:pt x="1186376" y="956603"/>
                  </a:lnTo>
                  <a:lnTo>
                    <a:pt x="1186376" y="1012874"/>
                  </a:lnTo>
                  <a:lnTo>
                    <a:pt x="1247336" y="1012874"/>
                  </a:lnTo>
                  <a:lnTo>
                    <a:pt x="1247336" y="1055077"/>
                  </a:lnTo>
                  <a:lnTo>
                    <a:pt x="1298917" y="1055077"/>
                  </a:lnTo>
                  <a:lnTo>
                    <a:pt x="1298917" y="1125415"/>
                  </a:lnTo>
                  <a:lnTo>
                    <a:pt x="1364567" y="1125415"/>
                  </a:lnTo>
                  <a:lnTo>
                    <a:pt x="1364567" y="1186375"/>
                  </a:lnTo>
                  <a:lnTo>
                    <a:pt x="1505244" y="1186375"/>
                  </a:lnTo>
                  <a:lnTo>
                    <a:pt x="1505244" y="1228578"/>
                  </a:lnTo>
                  <a:lnTo>
                    <a:pt x="1556825" y="1228578"/>
                  </a:lnTo>
                  <a:lnTo>
                    <a:pt x="1556825" y="1294227"/>
                  </a:lnTo>
                  <a:lnTo>
                    <a:pt x="1622474" y="1294227"/>
                  </a:lnTo>
                  <a:lnTo>
                    <a:pt x="1622474" y="1341120"/>
                  </a:lnTo>
                  <a:lnTo>
                    <a:pt x="1702191" y="1341120"/>
                  </a:lnTo>
                  <a:lnTo>
                    <a:pt x="1702191" y="1402080"/>
                  </a:lnTo>
                  <a:lnTo>
                    <a:pt x="1833490" y="1402080"/>
                  </a:lnTo>
                  <a:lnTo>
                    <a:pt x="1833490" y="1519310"/>
                  </a:lnTo>
                  <a:lnTo>
                    <a:pt x="1913207" y="1575581"/>
                  </a:lnTo>
                  <a:lnTo>
                    <a:pt x="2039816" y="1575581"/>
                  </a:lnTo>
                  <a:lnTo>
                    <a:pt x="2039816" y="1636541"/>
                  </a:lnTo>
                  <a:lnTo>
                    <a:pt x="2391508" y="1636541"/>
                  </a:lnTo>
                  <a:lnTo>
                    <a:pt x="2391508" y="1730326"/>
                  </a:lnTo>
                  <a:lnTo>
                    <a:pt x="2508739" y="1730326"/>
                  </a:lnTo>
                  <a:lnTo>
                    <a:pt x="2508739" y="1800664"/>
                  </a:lnTo>
                  <a:lnTo>
                    <a:pt x="2808850" y="1800664"/>
                  </a:lnTo>
                  <a:lnTo>
                    <a:pt x="2808850" y="1885070"/>
                  </a:lnTo>
                  <a:lnTo>
                    <a:pt x="2954216" y="1885070"/>
                  </a:lnTo>
                  <a:lnTo>
                    <a:pt x="2954216" y="1978855"/>
                  </a:lnTo>
                  <a:lnTo>
                    <a:pt x="3249637" y="1978855"/>
                  </a:lnTo>
                  <a:lnTo>
                    <a:pt x="3249637" y="2086707"/>
                  </a:lnTo>
                  <a:lnTo>
                    <a:pt x="3310597" y="2086707"/>
                  </a:lnTo>
                  <a:lnTo>
                    <a:pt x="3310597" y="2171114"/>
                  </a:lnTo>
                  <a:lnTo>
                    <a:pt x="3685736" y="2171114"/>
                  </a:lnTo>
                  <a:lnTo>
                    <a:pt x="3685736" y="2283655"/>
                  </a:lnTo>
                  <a:lnTo>
                    <a:pt x="3826413" y="2283655"/>
                  </a:lnTo>
                  <a:lnTo>
                    <a:pt x="3826413" y="2335237"/>
                  </a:lnTo>
                  <a:lnTo>
                    <a:pt x="3882684" y="2335237"/>
                  </a:lnTo>
                  <a:lnTo>
                    <a:pt x="3882684" y="2429021"/>
                  </a:lnTo>
                  <a:lnTo>
                    <a:pt x="3948333" y="2429021"/>
                  </a:lnTo>
                  <a:lnTo>
                    <a:pt x="3948333" y="2560320"/>
                  </a:lnTo>
                  <a:lnTo>
                    <a:pt x="4722056" y="2560320"/>
                  </a:lnTo>
                  <a:lnTo>
                    <a:pt x="4722056" y="2949526"/>
                  </a:lnTo>
                  <a:lnTo>
                    <a:pt x="4914314" y="2949526"/>
                  </a:lnTo>
                </a:path>
              </a:pathLst>
            </a:custGeom>
            <a:noFill/>
            <a:ln w="28575">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32" name="TextBox 14">
            <a:extLst>
              <a:ext uri="{FF2B5EF4-FFF2-40B4-BE49-F238E27FC236}">
                <a16:creationId xmlns:a16="http://schemas.microsoft.com/office/drawing/2014/main" id="{00367B52-92FD-4444-A634-98A9BFA09CE4}"/>
              </a:ext>
            </a:extLst>
          </p:cNvPr>
          <p:cNvSpPr txBox="1"/>
          <p:nvPr/>
        </p:nvSpPr>
        <p:spPr>
          <a:xfrm>
            <a:off x="7625117" y="1718617"/>
            <a:ext cx="1122093" cy="584775"/>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7030A0"/>
                </a:solidFill>
                <a:effectLst/>
                <a:uLnTx/>
                <a:uFillTx/>
                <a:latin typeface="Arial" panose="020B0604020202020204" pitchFamily="34" charset="0"/>
                <a:ea typeface="+mn-ea"/>
                <a:cs typeface="+mn-cs"/>
              </a:rPr>
              <a:t>T300+D </a:t>
            </a:r>
            <a:r>
              <a:rPr kumimoji="0" lang="en-US" sz="800" b="0" i="0" u="none" strike="noStrike" kern="1200" cap="none" spc="0" normalizeH="0" baseline="0" noProof="0" dirty="0">
                <a:ln>
                  <a:noFill/>
                </a:ln>
                <a:solidFill>
                  <a:srgbClr val="7030A0"/>
                </a:solidFill>
                <a:effectLst/>
                <a:uLnTx/>
                <a:uFillTx/>
                <a:latin typeface="Arial" panose="020B0604020202020204" pitchFamily="34" charset="0"/>
                <a:ea typeface="+mn-ea"/>
                <a:cs typeface="+mn-cs"/>
              </a:rPr>
              <a:t>(n=75)</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D </a:t>
            </a:r>
            <a:r>
              <a:rPr kumimoji="0" lang="en-US" sz="80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(n=104)</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70AD47"/>
                </a:solidFill>
                <a:effectLst/>
                <a:uLnTx/>
                <a:uFillTx/>
                <a:latin typeface="Arial" panose="020B0604020202020204" pitchFamily="34" charset="0"/>
                <a:ea typeface="+mn-ea"/>
                <a:cs typeface="+mn-cs"/>
              </a:rPr>
              <a:t>T </a:t>
            </a:r>
            <a:r>
              <a:rPr kumimoji="0" lang="en-US" sz="800" b="0" i="0" u="none" strike="noStrike" kern="1200" cap="none" spc="0" normalizeH="0" baseline="0" noProof="0" dirty="0">
                <a:ln>
                  <a:noFill/>
                </a:ln>
                <a:solidFill>
                  <a:srgbClr val="70AD47"/>
                </a:solidFill>
                <a:effectLst/>
                <a:uLnTx/>
                <a:uFillTx/>
                <a:latin typeface="Arial" panose="020B0604020202020204" pitchFamily="34" charset="0"/>
                <a:ea typeface="+mn-ea"/>
                <a:cs typeface="+mn-cs"/>
              </a:rPr>
              <a:t>(n=69)</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T75+D </a:t>
            </a:r>
            <a:r>
              <a:rPr kumimoji="0" lang="en-US" sz="8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(n=84)</a:t>
            </a:r>
          </a:p>
        </p:txBody>
      </p:sp>
      <p:graphicFrame>
        <p:nvGraphicFramePr>
          <p:cNvPr id="33" name="Table 16">
            <a:extLst>
              <a:ext uri="{FF2B5EF4-FFF2-40B4-BE49-F238E27FC236}">
                <a16:creationId xmlns:a16="http://schemas.microsoft.com/office/drawing/2014/main" id="{6979E105-BD92-45F6-96CA-93F9B838B11E}"/>
              </a:ext>
            </a:extLst>
          </p:cNvPr>
          <p:cNvGraphicFramePr>
            <a:graphicFrameLocks noGrp="1"/>
          </p:cNvGraphicFramePr>
          <p:nvPr/>
        </p:nvGraphicFramePr>
        <p:xfrm>
          <a:off x="4332849" y="3812344"/>
          <a:ext cx="4573694" cy="508980"/>
        </p:xfrm>
        <a:graphic>
          <a:graphicData uri="http://schemas.openxmlformats.org/drawingml/2006/table">
            <a:tbl>
              <a:tblPr>
                <a:tableStyleId>{5C22544A-7EE6-4342-B048-85BDC9FD1C3A}</a:tableStyleId>
              </a:tblPr>
              <a:tblGrid>
                <a:gridCol w="420356">
                  <a:extLst>
                    <a:ext uri="{9D8B030D-6E8A-4147-A177-3AD203B41FA5}">
                      <a16:colId xmlns:a16="http://schemas.microsoft.com/office/drawing/2014/main" val="3255835658"/>
                    </a:ext>
                  </a:extLst>
                </a:gridCol>
                <a:gridCol w="296667">
                  <a:extLst>
                    <a:ext uri="{9D8B030D-6E8A-4147-A177-3AD203B41FA5}">
                      <a16:colId xmlns:a16="http://schemas.microsoft.com/office/drawing/2014/main" val="3913787848"/>
                    </a:ext>
                  </a:extLst>
                </a:gridCol>
                <a:gridCol w="296667">
                  <a:extLst>
                    <a:ext uri="{9D8B030D-6E8A-4147-A177-3AD203B41FA5}">
                      <a16:colId xmlns:a16="http://schemas.microsoft.com/office/drawing/2014/main" val="936674779"/>
                    </a:ext>
                  </a:extLst>
                </a:gridCol>
                <a:gridCol w="296667">
                  <a:extLst>
                    <a:ext uri="{9D8B030D-6E8A-4147-A177-3AD203B41FA5}">
                      <a16:colId xmlns:a16="http://schemas.microsoft.com/office/drawing/2014/main" val="3234271042"/>
                    </a:ext>
                  </a:extLst>
                </a:gridCol>
                <a:gridCol w="296667">
                  <a:extLst>
                    <a:ext uri="{9D8B030D-6E8A-4147-A177-3AD203B41FA5}">
                      <a16:colId xmlns:a16="http://schemas.microsoft.com/office/drawing/2014/main" val="4269536348"/>
                    </a:ext>
                  </a:extLst>
                </a:gridCol>
                <a:gridCol w="296667">
                  <a:extLst>
                    <a:ext uri="{9D8B030D-6E8A-4147-A177-3AD203B41FA5}">
                      <a16:colId xmlns:a16="http://schemas.microsoft.com/office/drawing/2014/main" val="218050319"/>
                    </a:ext>
                  </a:extLst>
                </a:gridCol>
                <a:gridCol w="296667">
                  <a:extLst>
                    <a:ext uri="{9D8B030D-6E8A-4147-A177-3AD203B41FA5}">
                      <a16:colId xmlns:a16="http://schemas.microsoft.com/office/drawing/2014/main" val="2559397800"/>
                    </a:ext>
                  </a:extLst>
                </a:gridCol>
                <a:gridCol w="296667">
                  <a:extLst>
                    <a:ext uri="{9D8B030D-6E8A-4147-A177-3AD203B41FA5}">
                      <a16:colId xmlns:a16="http://schemas.microsoft.com/office/drawing/2014/main" val="332174144"/>
                    </a:ext>
                  </a:extLst>
                </a:gridCol>
                <a:gridCol w="296667">
                  <a:extLst>
                    <a:ext uri="{9D8B030D-6E8A-4147-A177-3AD203B41FA5}">
                      <a16:colId xmlns:a16="http://schemas.microsoft.com/office/drawing/2014/main" val="1548750006"/>
                    </a:ext>
                  </a:extLst>
                </a:gridCol>
                <a:gridCol w="296667">
                  <a:extLst>
                    <a:ext uri="{9D8B030D-6E8A-4147-A177-3AD203B41FA5}">
                      <a16:colId xmlns:a16="http://schemas.microsoft.com/office/drawing/2014/main" val="2216502935"/>
                    </a:ext>
                  </a:extLst>
                </a:gridCol>
                <a:gridCol w="296667">
                  <a:extLst>
                    <a:ext uri="{9D8B030D-6E8A-4147-A177-3AD203B41FA5}">
                      <a16:colId xmlns:a16="http://schemas.microsoft.com/office/drawing/2014/main" val="194815805"/>
                    </a:ext>
                  </a:extLst>
                </a:gridCol>
                <a:gridCol w="296667">
                  <a:extLst>
                    <a:ext uri="{9D8B030D-6E8A-4147-A177-3AD203B41FA5}">
                      <a16:colId xmlns:a16="http://schemas.microsoft.com/office/drawing/2014/main" val="1818859889"/>
                    </a:ext>
                  </a:extLst>
                </a:gridCol>
                <a:gridCol w="296667">
                  <a:extLst>
                    <a:ext uri="{9D8B030D-6E8A-4147-A177-3AD203B41FA5}">
                      <a16:colId xmlns:a16="http://schemas.microsoft.com/office/drawing/2014/main" val="2984143151"/>
                    </a:ext>
                  </a:extLst>
                </a:gridCol>
                <a:gridCol w="296667">
                  <a:extLst>
                    <a:ext uri="{9D8B030D-6E8A-4147-A177-3AD203B41FA5}">
                      <a16:colId xmlns:a16="http://schemas.microsoft.com/office/drawing/2014/main" val="384295418"/>
                    </a:ext>
                  </a:extLst>
                </a:gridCol>
                <a:gridCol w="296667">
                  <a:extLst>
                    <a:ext uri="{9D8B030D-6E8A-4147-A177-3AD203B41FA5}">
                      <a16:colId xmlns:a16="http://schemas.microsoft.com/office/drawing/2014/main" val="1583238886"/>
                    </a:ext>
                  </a:extLst>
                </a:gridCol>
              </a:tblGrid>
              <a:tr h="127245">
                <a:tc>
                  <a:txBody>
                    <a:bodyPr/>
                    <a:lstStyle/>
                    <a:p>
                      <a:pPr algn="ctr"/>
                      <a:r>
                        <a:rPr lang="en-US" sz="600" b="1" i="0" dirty="0">
                          <a:solidFill>
                            <a:srgbClr val="7030A0"/>
                          </a:solidFill>
                          <a:latin typeface="Arial" panose="020B0604020202020204" pitchFamily="34" charset="0"/>
                        </a:rPr>
                        <a:t>T300+D</a:t>
                      </a: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rgbClr val="7030A0"/>
                          </a:solidFill>
                          <a:latin typeface="Arial" panose="020B0604020202020204" pitchFamily="34" charset="0"/>
                        </a:rPr>
                        <a:t>75</a:t>
                      </a: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rgbClr val="7030A0"/>
                          </a:solidFill>
                          <a:latin typeface="Arial" panose="020B0604020202020204" pitchFamily="34" charset="0"/>
                        </a:rPr>
                        <a:t>67</a:t>
                      </a: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rgbClr val="7030A0"/>
                          </a:solidFill>
                          <a:latin typeface="Arial" panose="020B0604020202020204" pitchFamily="34" charset="0"/>
                        </a:rPr>
                        <a:t>56</a:t>
                      </a: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rgbClr val="7030A0"/>
                          </a:solidFill>
                          <a:latin typeface="Arial" panose="020B0604020202020204" pitchFamily="34" charset="0"/>
                        </a:rPr>
                        <a:t>48</a:t>
                      </a: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rgbClr val="7030A0"/>
                          </a:solidFill>
                          <a:latin typeface="Arial" panose="020B0604020202020204" pitchFamily="34" charset="0"/>
                        </a:rPr>
                        <a:t>39</a:t>
                      </a: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rgbClr val="7030A0"/>
                          </a:solidFill>
                          <a:latin typeface="Arial" panose="020B0604020202020204" pitchFamily="34" charset="0"/>
                        </a:rPr>
                        <a:t>30</a:t>
                      </a: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rgbClr val="7030A0"/>
                          </a:solidFill>
                          <a:latin typeface="Arial" panose="020B0604020202020204" pitchFamily="34" charset="0"/>
                        </a:rPr>
                        <a:t>22</a:t>
                      </a: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rgbClr val="7030A0"/>
                          </a:solidFill>
                          <a:latin typeface="Arial" panose="020B0604020202020204" pitchFamily="34" charset="0"/>
                        </a:rPr>
                        <a:t>16</a:t>
                      </a: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rgbClr val="7030A0"/>
                          </a:solidFill>
                          <a:latin typeface="Arial" panose="020B0604020202020204" pitchFamily="34" charset="0"/>
                        </a:rPr>
                        <a:t>10</a:t>
                      </a: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rgbClr val="7030A0"/>
                          </a:solidFill>
                          <a:latin typeface="Arial" panose="020B0604020202020204" pitchFamily="34" charset="0"/>
                        </a:rPr>
                        <a:t>5</a:t>
                      </a: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rgbClr val="7030A0"/>
                          </a:solidFill>
                          <a:latin typeface="Arial" panose="020B0604020202020204" pitchFamily="34" charset="0"/>
                        </a:rPr>
                        <a:t>0</a:t>
                      </a: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rgbClr val="7030A0"/>
                          </a:solidFill>
                          <a:latin typeface="Arial" panose="020B0604020202020204" pitchFamily="34" charset="0"/>
                        </a:rPr>
                        <a:t>0</a:t>
                      </a: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rgbClr val="7030A0"/>
                          </a:solidFill>
                          <a:latin typeface="Arial" panose="020B0604020202020204" pitchFamily="34" charset="0"/>
                        </a:rPr>
                        <a:t>0</a:t>
                      </a: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rgbClr val="7030A0"/>
                          </a:solidFill>
                          <a:latin typeface="Arial" panose="020B0604020202020204" pitchFamily="34" charset="0"/>
                        </a:rPr>
                        <a:t>0</a:t>
                      </a: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645460970"/>
                  </a:ext>
                </a:extLst>
              </a:tr>
              <a:tr h="127245">
                <a:tc>
                  <a:txBody>
                    <a:bodyPr/>
                    <a:lstStyle/>
                    <a:p>
                      <a:pPr algn="ctr"/>
                      <a:r>
                        <a:rPr lang="en-US" sz="600" b="1" i="0" dirty="0">
                          <a:solidFill>
                            <a:schemeClr val="accent1"/>
                          </a:solidFill>
                          <a:latin typeface="Arial" panose="020B0604020202020204" pitchFamily="34" charset="0"/>
                        </a:rPr>
                        <a:t>D</a:t>
                      </a: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chemeClr val="accent1"/>
                          </a:solidFill>
                          <a:latin typeface="Arial" panose="020B0604020202020204" pitchFamily="34" charset="0"/>
                        </a:rPr>
                        <a:t>104</a:t>
                      </a: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chemeClr val="accent1"/>
                          </a:solidFill>
                          <a:latin typeface="Arial" panose="020B0604020202020204" pitchFamily="34" charset="0"/>
                        </a:rPr>
                        <a:t>78</a:t>
                      </a: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chemeClr val="accent1"/>
                          </a:solidFill>
                          <a:latin typeface="Arial" panose="020B0604020202020204" pitchFamily="34" charset="0"/>
                        </a:rPr>
                        <a:t>65</a:t>
                      </a: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chemeClr val="accent1"/>
                          </a:solidFill>
                          <a:latin typeface="Arial" panose="020B0604020202020204" pitchFamily="34" charset="0"/>
                        </a:rPr>
                        <a:t>54</a:t>
                      </a: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chemeClr val="accent1"/>
                          </a:solidFill>
                          <a:latin typeface="Arial" panose="020B0604020202020204" pitchFamily="34" charset="0"/>
                        </a:rPr>
                        <a:t>46</a:t>
                      </a: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chemeClr val="accent1"/>
                          </a:solidFill>
                          <a:latin typeface="Arial" panose="020B0604020202020204" pitchFamily="34" charset="0"/>
                        </a:rPr>
                        <a:t>31</a:t>
                      </a: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chemeClr val="accent1"/>
                          </a:solidFill>
                          <a:latin typeface="Arial" panose="020B0604020202020204" pitchFamily="34" charset="0"/>
                        </a:rPr>
                        <a:t>20</a:t>
                      </a: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chemeClr val="accent1"/>
                          </a:solidFill>
                          <a:latin typeface="Arial" panose="020B0604020202020204" pitchFamily="34" charset="0"/>
                        </a:rPr>
                        <a:t>14</a:t>
                      </a: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chemeClr val="accent1"/>
                          </a:solidFill>
                          <a:latin typeface="Arial" panose="020B0604020202020204" pitchFamily="34" charset="0"/>
                        </a:rPr>
                        <a:t>8</a:t>
                      </a: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chemeClr val="accent1"/>
                          </a:solidFill>
                          <a:latin typeface="Arial" panose="020B0604020202020204" pitchFamily="34" charset="0"/>
                        </a:rPr>
                        <a:t>8</a:t>
                      </a: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chemeClr val="accent1"/>
                          </a:solidFill>
                          <a:latin typeface="Arial" panose="020B0604020202020204" pitchFamily="34" charset="0"/>
                        </a:rPr>
                        <a:t>8</a:t>
                      </a: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chemeClr val="accent1"/>
                          </a:solidFill>
                          <a:latin typeface="Arial" panose="020B0604020202020204" pitchFamily="34" charset="0"/>
                        </a:rPr>
                        <a:t>5</a:t>
                      </a: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chemeClr val="accent1"/>
                          </a:solidFill>
                          <a:latin typeface="Arial" panose="020B0604020202020204" pitchFamily="34" charset="0"/>
                        </a:rPr>
                        <a:t>1</a:t>
                      </a: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chemeClr val="accent1"/>
                          </a:solidFill>
                          <a:latin typeface="Arial" panose="020B0604020202020204" pitchFamily="34" charset="0"/>
                        </a:rPr>
                        <a:t>0</a:t>
                      </a: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25875789"/>
                  </a:ext>
                </a:extLst>
              </a:tr>
              <a:tr h="127245">
                <a:tc>
                  <a:txBody>
                    <a:bodyPr/>
                    <a:lstStyle/>
                    <a:p>
                      <a:pPr algn="ctr"/>
                      <a:r>
                        <a:rPr lang="en-US" sz="600" b="1" i="0" dirty="0">
                          <a:solidFill>
                            <a:schemeClr val="accent6"/>
                          </a:solidFill>
                          <a:latin typeface="Arial" panose="020B0604020202020204" pitchFamily="34" charset="0"/>
                        </a:rPr>
                        <a:t>T</a:t>
                      </a: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chemeClr val="accent6"/>
                          </a:solidFill>
                          <a:latin typeface="Arial" panose="020B0604020202020204" pitchFamily="34" charset="0"/>
                        </a:rPr>
                        <a:t>69</a:t>
                      </a: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chemeClr val="accent6"/>
                          </a:solidFill>
                          <a:latin typeface="Arial" panose="020B0604020202020204" pitchFamily="34" charset="0"/>
                        </a:rPr>
                        <a:t>62</a:t>
                      </a: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chemeClr val="accent6"/>
                          </a:solidFill>
                          <a:latin typeface="Arial" panose="020B0604020202020204" pitchFamily="34" charset="0"/>
                        </a:rPr>
                        <a:t>51</a:t>
                      </a: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chemeClr val="accent6"/>
                          </a:solidFill>
                          <a:latin typeface="Arial" panose="020B0604020202020204" pitchFamily="34" charset="0"/>
                        </a:rPr>
                        <a:t>45</a:t>
                      </a: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chemeClr val="accent6"/>
                          </a:solidFill>
                          <a:latin typeface="Arial" panose="020B0604020202020204" pitchFamily="34" charset="0"/>
                        </a:rPr>
                        <a:t>38</a:t>
                      </a: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chemeClr val="accent6"/>
                          </a:solidFill>
                          <a:latin typeface="Arial" panose="020B0604020202020204" pitchFamily="34" charset="0"/>
                        </a:rPr>
                        <a:t>29</a:t>
                      </a: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chemeClr val="accent6"/>
                          </a:solidFill>
                          <a:latin typeface="Arial" panose="020B0604020202020204" pitchFamily="34" charset="0"/>
                        </a:rPr>
                        <a:t>23</a:t>
                      </a: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chemeClr val="accent6"/>
                          </a:solidFill>
                          <a:latin typeface="Arial" panose="020B0604020202020204" pitchFamily="34" charset="0"/>
                        </a:rPr>
                        <a:t>18</a:t>
                      </a: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chemeClr val="accent6"/>
                          </a:solidFill>
                          <a:latin typeface="Arial" panose="020B0604020202020204" pitchFamily="34" charset="0"/>
                        </a:rPr>
                        <a:t>16</a:t>
                      </a: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chemeClr val="accent6"/>
                          </a:solidFill>
                          <a:latin typeface="Arial" panose="020B0604020202020204" pitchFamily="34" charset="0"/>
                        </a:rPr>
                        <a:t>13</a:t>
                      </a: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chemeClr val="accent6"/>
                          </a:solidFill>
                          <a:latin typeface="Arial" panose="020B0604020202020204" pitchFamily="34" charset="0"/>
                        </a:rPr>
                        <a:t>11</a:t>
                      </a: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chemeClr val="accent6"/>
                          </a:solidFill>
                          <a:latin typeface="Arial" panose="020B0604020202020204" pitchFamily="34" charset="0"/>
                        </a:rPr>
                        <a:t>5</a:t>
                      </a: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chemeClr val="accent6"/>
                          </a:solidFill>
                          <a:latin typeface="Arial" panose="020B0604020202020204" pitchFamily="34" charset="0"/>
                        </a:rPr>
                        <a:t>0</a:t>
                      </a: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chemeClr val="accent6"/>
                          </a:solidFill>
                          <a:latin typeface="Arial" panose="020B0604020202020204" pitchFamily="34" charset="0"/>
                        </a:rPr>
                        <a:t>0</a:t>
                      </a: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17849005"/>
                  </a:ext>
                </a:extLst>
              </a:tr>
              <a:tr h="127245">
                <a:tc>
                  <a:txBody>
                    <a:bodyPr/>
                    <a:lstStyle/>
                    <a:p>
                      <a:pPr algn="ctr"/>
                      <a:r>
                        <a:rPr lang="en-US" sz="600" b="1" i="0" dirty="0">
                          <a:solidFill>
                            <a:srgbClr val="C00000"/>
                          </a:solidFill>
                          <a:latin typeface="Arial" panose="020B0604020202020204" pitchFamily="34" charset="0"/>
                        </a:rPr>
                        <a:t>T75+D</a:t>
                      </a: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rgbClr val="C00000"/>
                          </a:solidFill>
                          <a:latin typeface="Arial" panose="020B0604020202020204" pitchFamily="34" charset="0"/>
                        </a:rPr>
                        <a:t>84</a:t>
                      </a: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rgbClr val="C00000"/>
                          </a:solidFill>
                          <a:latin typeface="Arial" panose="020B0604020202020204" pitchFamily="34" charset="0"/>
                        </a:rPr>
                        <a:t>69</a:t>
                      </a: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rgbClr val="C00000"/>
                          </a:solidFill>
                          <a:latin typeface="Arial" panose="020B0604020202020204" pitchFamily="34" charset="0"/>
                        </a:rPr>
                        <a:t>56</a:t>
                      </a: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rgbClr val="C00000"/>
                          </a:solidFill>
                          <a:latin typeface="Arial" panose="020B0604020202020204" pitchFamily="34" charset="0"/>
                        </a:rPr>
                        <a:t>48</a:t>
                      </a: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rgbClr val="C00000"/>
                          </a:solidFill>
                          <a:latin typeface="Arial" panose="020B0604020202020204" pitchFamily="34" charset="0"/>
                        </a:rPr>
                        <a:t>38</a:t>
                      </a: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rgbClr val="C00000"/>
                          </a:solidFill>
                          <a:latin typeface="Arial" panose="020B0604020202020204" pitchFamily="34" charset="0"/>
                        </a:rPr>
                        <a:t>30</a:t>
                      </a: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rgbClr val="C00000"/>
                          </a:solidFill>
                          <a:latin typeface="Arial" panose="020B0604020202020204" pitchFamily="34" charset="0"/>
                        </a:rPr>
                        <a:t>23</a:t>
                      </a: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rgbClr val="C00000"/>
                          </a:solidFill>
                          <a:latin typeface="Arial" panose="020B0604020202020204" pitchFamily="34" charset="0"/>
                        </a:rPr>
                        <a:t>17</a:t>
                      </a: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rgbClr val="C00000"/>
                          </a:solidFill>
                          <a:latin typeface="Arial" panose="020B0604020202020204" pitchFamily="34" charset="0"/>
                        </a:rPr>
                        <a:t>10</a:t>
                      </a: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rgbClr val="C00000"/>
                          </a:solidFill>
                          <a:latin typeface="Arial" panose="020B0604020202020204" pitchFamily="34" charset="0"/>
                        </a:rPr>
                        <a:t>9</a:t>
                      </a: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rgbClr val="C00000"/>
                          </a:solidFill>
                          <a:latin typeface="Arial" panose="020B0604020202020204" pitchFamily="34" charset="0"/>
                        </a:rPr>
                        <a:t>6</a:t>
                      </a: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rgbClr val="C00000"/>
                          </a:solidFill>
                          <a:latin typeface="Arial" panose="020B0604020202020204" pitchFamily="34" charset="0"/>
                        </a:rPr>
                        <a:t>2</a:t>
                      </a: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rgbClr val="C00000"/>
                          </a:solidFill>
                          <a:latin typeface="Arial" panose="020B0604020202020204" pitchFamily="34" charset="0"/>
                        </a:rPr>
                        <a:t>0</a:t>
                      </a: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i="0" dirty="0">
                          <a:solidFill>
                            <a:srgbClr val="C00000"/>
                          </a:solidFill>
                          <a:latin typeface="Arial" panose="020B0604020202020204" pitchFamily="34" charset="0"/>
                        </a:rPr>
                        <a:t>0</a:t>
                      </a: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17224948"/>
                  </a:ext>
                </a:extLst>
              </a:tr>
            </a:tbl>
          </a:graphicData>
        </a:graphic>
      </p:graphicFrame>
    </p:spTree>
    <p:extLst>
      <p:ext uri="{BB962C8B-B14F-4D97-AF65-F5344CB8AC3E}">
        <p14:creationId xmlns:p14="http://schemas.microsoft.com/office/powerpoint/2010/main" val="9436793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normAutofit/>
          </a:bodyPr>
          <a:lstStyle/>
          <a:p>
            <a:r>
              <a:rPr lang="fr-FR" sz="2000" dirty="0" err="1"/>
              <a:t>Lenva-pembro</a:t>
            </a:r>
            <a:r>
              <a:rPr lang="fr-FR" sz="2000" dirty="0"/>
              <a:t> dans le CHC: une association puissante!</a:t>
            </a:r>
          </a:p>
        </p:txBody>
      </p:sp>
      <p:sp>
        <p:nvSpPr>
          <p:cNvPr id="3" name="Espace réservé du contenu 2"/>
          <p:cNvSpPr>
            <a:spLocks noGrp="1"/>
          </p:cNvSpPr>
          <p:nvPr>
            <p:ph sz="half" idx="1"/>
          </p:nvPr>
        </p:nvSpPr>
        <p:spPr/>
        <p:txBody>
          <a:bodyPr/>
          <a:lstStyle/>
          <a:p>
            <a:r>
              <a:rPr lang="fr-FR" sz="1400" dirty="0">
                <a:latin typeface="Arial" panose="020B0604020202020204" pitchFamily="34" charset="0"/>
                <a:cs typeface="Arial" panose="020B0604020202020204" pitchFamily="34" charset="0"/>
              </a:rPr>
              <a:t>Phase 1 d’association en 1</a:t>
            </a:r>
            <a:r>
              <a:rPr lang="fr-FR" sz="1400" baseline="30000" dirty="0">
                <a:latin typeface="Arial" panose="020B0604020202020204" pitchFamily="34" charset="0"/>
                <a:cs typeface="Arial" panose="020B0604020202020204" pitchFamily="34" charset="0"/>
              </a:rPr>
              <a:t>ère</a:t>
            </a:r>
            <a:r>
              <a:rPr lang="fr-FR" sz="1400" dirty="0">
                <a:latin typeface="Arial" panose="020B0604020202020204" pitchFamily="34" charset="0"/>
                <a:cs typeface="Arial" panose="020B0604020202020204" pitchFamily="34" charset="0"/>
              </a:rPr>
              <a:t> ligne, chez 100 patients</a:t>
            </a:r>
          </a:p>
          <a:p>
            <a:r>
              <a:rPr lang="fr-FR" sz="1400" dirty="0">
                <a:latin typeface="Arial" panose="020B0604020202020204" pitchFamily="34" charset="0"/>
                <a:cs typeface="Arial" panose="020B0604020202020204" pitchFamily="34" charset="0"/>
              </a:rPr>
              <a:t>Des résultats qui se comparent favorablement aux autres traitements L1</a:t>
            </a:r>
          </a:p>
          <a:p>
            <a:endParaRPr lang="fr-FR" sz="1400" dirty="0">
              <a:latin typeface="Arial" panose="020B0604020202020204" pitchFamily="34" charset="0"/>
              <a:cs typeface="Arial" panose="020B0604020202020204" pitchFamily="34" charset="0"/>
            </a:endParaRPr>
          </a:p>
          <a:p>
            <a:endParaRPr lang="fr-FR" sz="1400" dirty="0">
              <a:latin typeface="Arial" panose="020B0604020202020204" pitchFamily="34" charset="0"/>
              <a:cs typeface="Arial" panose="020B0604020202020204" pitchFamily="34" charset="0"/>
            </a:endParaRPr>
          </a:p>
          <a:p>
            <a:pPr marL="0" indent="0">
              <a:buNone/>
            </a:pPr>
            <a:endParaRPr lang="fr-FR" sz="1400" dirty="0">
              <a:latin typeface="Arial" panose="020B0604020202020204" pitchFamily="34" charset="0"/>
              <a:cs typeface="Arial" panose="020B0604020202020204" pitchFamily="34" charset="0"/>
            </a:endParaRPr>
          </a:p>
          <a:p>
            <a:endParaRPr lang="fr-FR" sz="1400" dirty="0">
              <a:latin typeface="Arial" panose="020B0604020202020204" pitchFamily="34" charset="0"/>
              <a:cs typeface="Arial" panose="020B0604020202020204" pitchFamily="34" charset="0"/>
            </a:endParaRPr>
          </a:p>
          <a:p>
            <a:pPr marL="0" indent="0">
              <a:buNone/>
            </a:pPr>
            <a:endParaRPr lang="fr-FR" sz="1400" dirty="0">
              <a:latin typeface="Arial" panose="020B0604020202020204" pitchFamily="34" charset="0"/>
              <a:cs typeface="Arial" panose="020B0604020202020204" pitchFamily="34" charset="0"/>
            </a:endParaRPr>
          </a:p>
          <a:p>
            <a:r>
              <a:rPr lang="fr-FR" sz="1400" dirty="0">
                <a:latin typeface="Arial" panose="020B0604020202020204" pitchFamily="34" charset="0"/>
                <a:cs typeface="Arial" panose="020B0604020202020204" pitchFamily="34" charset="0"/>
              </a:rPr>
              <a:t>Courbe en chute d’eau de réponse RECIST : </a:t>
            </a:r>
          </a:p>
          <a:p>
            <a:pPr lvl="1"/>
            <a:r>
              <a:rPr lang="fr-FR" sz="1200" dirty="0">
                <a:cs typeface="Arial" panose="020B0604020202020204" pitchFamily="34" charset="0"/>
              </a:rPr>
              <a:t>Impressionnant dans le CHC…</a:t>
            </a:r>
            <a:endParaRPr lang="fr-FR" sz="1400" dirty="0">
              <a:latin typeface="Arial" panose="020B0604020202020204" pitchFamily="34" charset="0"/>
              <a:cs typeface="Arial" panose="020B0604020202020204" pitchFamily="34" charset="0"/>
            </a:endParaRPr>
          </a:p>
          <a:p>
            <a:r>
              <a:rPr lang="fr-FR" sz="1400" dirty="0">
                <a:latin typeface="Arial" panose="020B0604020202020204" pitchFamily="34" charset="0"/>
                <a:cs typeface="Arial" panose="020B0604020202020204" pitchFamily="34" charset="0"/>
              </a:rPr>
              <a:t>Les résultats de la phase 3 LEAP-002 </a:t>
            </a:r>
            <a:r>
              <a:rPr lang="fr-FR" sz="1400" i="1" dirty="0">
                <a:latin typeface="Arial" panose="020B0604020202020204" pitchFamily="34" charset="0"/>
                <a:cs typeface="Arial" panose="020B0604020202020204" pitchFamily="34" charset="0"/>
              </a:rPr>
              <a:t>vs</a:t>
            </a:r>
            <a:r>
              <a:rPr lang="fr-FR" sz="1400" dirty="0">
                <a:latin typeface="Arial" panose="020B0604020202020204" pitchFamily="34" charset="0"/>
                <a:cs typeface="Arial" panose="020B0604020202020204" pitchFamily="34" charset="0"/>
              </a:rPr>
              <a:t> </a:t>
            </a:r>
            <a:r>
              <a:rPr lang="fr-FR" sz="1400" dirty="0" err="1">
                <a:latin typeface="Arial" panose="020B0604020202020204" pitchFamily="34" charset="0"/>
                <a:cs typeface="Arial" panose="020B0604020202020204" pitchFamily="34" charset="0"/>
              </a:rPr>
              <a:t>lenva</a:t>
            </a:r>
            <a:r>
              <a:rPr lang="fr-FR" sz="1400" dirty="0">
                <a:latin typeface="Arial" panose="020B0604020202020204" pitchFamily="34" charset="0"/>
                <a:cs typeface="Arial" panose="020B0604020202020204" pitchFamily="34" charset="0"/>
              </a:rPr>
              <a:t> </a:t>
            </a:r>
          </a:p>
          <a:p>
            <a:pPr marL="0" indent="0">
              <a:buNone/>
            </a:pPr>
            <a:r>
              <a:rPr lang="fr-FR" sz="1400" dirty="0">
                <a:latin typeface="Arial" panose="020B0604020202020204" pitchFamily="34" charset="0"/>
                <a:cs typeface="Arial" panose="020B0604020202020204" pitchFamily="34" charset="0"/>
              </a:rPr>
              <a:t>    seront connus en 2021</a:t>
            </a:r>
          </a:p>
        </p:txBody>
      </p:sp>
      <p:graphicFrame>
        <p:nvGraphicFramePr>
          <p:cNvPr id="6" name="Tableau 5"/>
          <p:cNvGraphicFramePr>
            <a:graphicFrameLocks noGrp="1"/>
          </p:cNvGraphicFramePr>
          <p:nvPr/>
        </p:nvGraphicFramePr>
        <p:xfrm>
          <a:off x="532484" y="1625917"/>
          <a:ext cx="8079032" cy="1254396"/>
        </p:xfrm>
        <a:graphic>
          <a:graphicData uri="http://schemas.openxmlformats.org/drawingml/2006/table">
            <a:tbl>
              <a:tblPr firstRow="1" bandRow="1">
                <a:tableStyleId>{5C22544A-7EE6-4342-B048-85BDC9FD1C3A}</a:tableStyleId>
              </a:tblPr>
              <a:tblGrid>
                <a:gridCol w="2291132">
                  <a:extLst>
                    <a:ext uri="{9D8B030D-6E8A-4147-A177-3AD203B41FA5}">
                      <a16:colId xmlns:a16="http://schemas.microsoft.com/office/drawing/2014/main" val="1500833325"/>
                    </a:ext>
                  </a:extLst>
                </a:gridCol>
                <a:gridCol w="1446975">
                  <a:extLst>
                    <a:ext uri="{9D8B030D-6E8A-4147-A177-3AD203B41FA5}">
                      <a16:colId xmlns:a16="http://schemas.microsoft.com/office/drawing/2014/main" val="4265052392"/>
                    </a:ext>
                  </a:extLst>
                </a:gridCol>
                <a:gridCol w="1446975">
                  <a:extLst>
                    <a:ext uri="{9D8B030D-6E8A-4147-A177-3AD203B41FA5}">
                      <a16:colId xmlns:a16="http://schemas.microsoft.com/office/drawing/2014/main" val="4135054579"/>
                    </a:ext>
                  </a:extLst>
                </a:gridCol>
                <a:gridCol w="1446975">
                  <a:extLst>
                    <a:ext uri="{9D8B030D-6E8A-4147-A177-3AD203B41FA5}">
                      <a16:colId xmlns:a16="http://schemas.microsoft.com/office/drawing/2014/main" val="134525918"/>
                    </a:ext>
                  </a:extLst>
                </a:gridCol>
                <a:gridCol w="1446975">
                  <a:extLst>
                    <a:ext uri="{9D8B030D-6E8A-4147-A177-3AD203B41FA5}">
                      <a16:colId xmlns:a16="http://schemas.microsoft.com/office/drawing/2014/main" val="882388752"/>
                    </a:ext>
                  </a:extLst>
                </a:gridCol>
              </a:tblGrid>
              <a:tr h="313599">
                <a:tc>
                  <a:txBody>
                    <a:bodyPr/>
                    <a:lstStyle/>
                    <a:p>
                      <a:pPr marL="0" algn="ctr" defTabSz="685800" rtl="0" eaLnBrk="1" latinLnBrk="0" hangingPunct="1"/>
                      <a:endParaRPr lang="fr-FR" sz="1350" b="1" i="0" kern="1200" dirty="0">
                        <a:solidFill>
                          <a:schemeClr val="lt1"/>
                        </a:solidFill>
                        <a:latin typeface="Arial" panose="020B0604020202020204" pitchFamily="34" charset="0"/>
                        <a:ea typeface="+mn-ea"/>
                        <a:cs typeface="+mn-cs"/>
                      </a:endParaRPr>
                    </a:p>
                  </a:txBody>
                  <a:tcPr anchor="ctr">
                    <a:solidFill>
                      <a:schemeClr val="accent5"/>
                    </a:solidFill>
                  </a:tcPr>
                </a:tc>
                <a:tc>
                  <a:txBody>
                    <a:bodyPr/>
                    <a:lstStyle/>
                    <a:p>
                      <a:pPr marL="0" algn="ctr" defTabSz="685800" rtl="0" eaLnBrk="1" latinLnBrk="0" hangingPunct="1"/>
                      <a:r>
                        <a:rPr lang="fr-FR" sz="1350" b="1" i="0" kern="1200" dirty="0" err="1">
                          <a:solidFill>
                            <a:schemeClr val="lt1"/>
                          </a:solidFill>
                          <a:latin typeface="Arial" panose="020B0604020202020204" pitchFamily="34" charset="0"/>
                          <a:ea typeface="+mn-ea"/>
                          <a:cs typeface="+mn-cs"/>
                        </a:rPr>
                        <a:t>Lenva-pembro</a:t>
                      </a:r>
                      <a:endParaRPr lang="fr-FR" sz="1350" b="1" i="0" kern="1200" dirty="0">
                        <a:solidFill>
                          <a:schemeClr val="lt1"/>
                        </a:solidFill>
                        <a:latin typeface="Arial" panose="020B0604020202020204" pitchFamily="34" charset="0"/>
                        <a:ea typeface="+mn-ea"/>
                        <a:cs typeface="+mn-cs"/>
                      </a:endParaRPr>
                    </a:p>
                  </a:txBody>
                  <a:tcPr anchor="ctr">
                    <a:solidFill>
                      <a:schemeClr val="accent5"/>
                    </a:solidFill>
                  </a:tcPr>
                </a:tc>
                <a:tc>
                  <a:txBody>
                    <a:bodyPr/>
                    <a:lstStyle/>
                    <a:p>
                      <a:pPr marL="0" algn="ctr" defTabSz="685800" rtl="0" eaLnBrk="1" latinLnBrk="0" hangingPunct="1"/>
                      <a:r>
                        <a:rPr lang="fr-FR" sz="1350" b="1" i="0" kern="1200" dirty="0" err="1">
                          <a:solidFill>
                            <a:schemeClr val="lt1"/>
                          </a:solidFill>
                          <a:latin typeface="Arial" panose="020B0604020202020204" pitchFamily="34" charset="0"/>
                          <a:ea typeface="+mn-ea"/>
                          <a:cs typeface="+mn-cs"/>
                        </a:rPr>
                        <a:t>Atezo-bev</a:t>
                      </a:r>
                      <a:endParaRPr lang="fr-FR" sz="1350" b="1" i="0" kern="1200" dirty="0">
                        <a:solidFill>
                          <a:schemeClr val="lt1"/>
                        </a:solidFill>
                        <a:latin typeface="Arial" panose="020B0604020202020204" pitchFamily="34" charset="0"/>
                        <a:ea typeface="+mn-ea"/>
                        <a:cs typeface="+mn-cs"/>
                      </a:endParaRPr>
                    </a:p>
                  </a:txBody>
                  <a:tcPr anchor="ctr">
                    <a:solidFill>
                      <a:schemeClr val="accent5"/>
                    </a:solidFill>
                  </a:tcPr>
                </a:tc>
                <a:tc>
                  <a:txBody>
                    <a:bodyPr/>
                    <a:lstStyle/>
                    <a:p>
                      <a:pPr marL="0" algn="ctr" defTabSz="685800" rtl="0" eaLnBrk="1" latinLnBrk="0" hangingPunct="1"/>
                      <a:r>
                        <a:rPr lang="fr-FR" sz="1350" b="1" i="0" kern="1200" dirty="0">
                          <a:solidFill>
                            <a:schemeClr val="lt1"/>
                          </a:solidFill>
                          <a:latin typeface="Arial" panose="020B0604020202020204" pitchFamily="34" charset="0"/>
                          <a:ea typeface="+mn-ea"/>
                          <a:cs typeface="+mn-cs"/>
                        </a:rPr>
                        <a:t>Nivo</a:t>
                      </a:r>
                    </a:p>
                  </a:txBody>
                  <a:tcPr anchor="ctr">
                    <a:solidFill>
                      <a:schemeClr val="accent5"/>
                    </a:solidFill>
                  </a:tcPr>
                </a:tc>
                <a:tc>
                  <a:txBody>
                    <a:bodyPr/>
                    <a:lstStyle/>
                    <a:p>
                      <a:pPr marL="0" algn="ctr" defTabSz="685800" rtl="0" eaLnBrk="1" latinLnBrk="0" hangingPunct="1"/>
                      <a:r>
                        <a:rPr lang="fr-FR" sz="1350" b="1" i="0" kern="1200" dirty="0" err="1">
                          <a:solidFill>
                            <a:schemeClr val="lt1"/>
                          </a:solidFill>
                          <a:latin typeface="Arial" panose="020B0604020202020204" pitchFamily="34" charset="0"/>
                          <a:ea typeface="+mn-ea"/>
                          <a:cs typeface="+mn-cs"/>
                        </a:rPr>
                        <a:t>Lenva</a:t>
                      </a:r>
                      <a:endParaRPr lang="fr-FR" sz="1350" b="1" i="0" kern="1200" dirty="0">
                        <a:solidFill>
                          <a:schemeClr val="lt1"/>
                        </a:solidFill>
                        <a:latin typeface="Arial" panose="020B0604020202020204" pitchFamily="34" charset="0"/>
                        <a:ea typeface="+mn-ea"/>
                        <a:cs typeface="+mn-cs"/>
                      </a:endParaRPr>
                    </a:p>
                  </a:txBody>
                  <a:tcPr anchor="ctr">
                    <a:solidFill>
                      <a:schemeClr val="accent5"/>
                    </a:solidFill>
                  </a:tcPr>
                </a:tc>
                <a:extLst>
                  <a:ext uri="{0D108BD9-81ED-4DB2-BD59-A6C34878D82A}">
                    <a16:rowId xmlns:a16="http://schemas.microsoft.com/office/drawing/2014/main" val="106707779"/>
                  </a:ext>
                </a:extLst>
              </a:tr>
              <a:tr h="313599">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1100" b="1" i="0" kern="1200" dirty="0">
                          <a:solidFill>
                            <a:schemeClr val="tx1">
                              <a:lumMod val="75000"/>
                              <a:lumOff val="25000"/>
                            </a:schemeClr>
                          </a:solidFill>
                          <a:latin typeface="Arial" panose="020B0604020202020204" pitchFamily="34" charset="0"/>
                          <a:ea typeface="+mn-ea"/>
                          <a:cs typeface="+mn-cs"/>
                        </a:rPr>
                        <a:t>Taux de réponse RECIST</a:t>
                      </a:r>
                    </a:p>
                  </a:txBody>
                  <a:tcPr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1100" b="0" i="0" kern="1200" dirty="0">
                          <a:solidFill>
                            <a:schemeClr val="tx1">
                              <a:lumMod val="75000"/>
                              <a:lumOff val="25000"/>
                            </a:schemeClr>
                          </a:solidFill>
                          <a:latin typeface="Arial" panose="020B0604020202020204" pitchFamily="34" charset="0"/>
                          <a:ea typeface="+mn-ea"/>
                          <a:cs typeface="+mn-cs"/>
                        </a:rPr>
                        <a:t>36%</a:t>
                      </a:r>
                    </a:p>
                  </a:txBody>
                  <a:tcPr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1100" b="0" i="0" kern="1200" dirty="0">
                          <a:solidFill>
                            <a:schemeClr val="tx1">
                              <a:lumMod val="75000"/>
                              <a:lumOff val="25000"/>
                            </a:schemeClr>
                          </a:solidFill>
                          <a:latin typeface="Arial" panose="020B0604020202020204" pitchFamily="34" charset="0"/>
                          <a:ea typeface="+mn-ea"/>
                          <a:cs typeface="+mn-cs"/>
                        </a:rPr>
                        <a:t>27%</a:t>
                      </a:r>
                    </a:p>
                  </a:txBody>
                  <a:tcPr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1100" b="0" i="0" kern="1200" dirty="0">
                          <a:solidFill>
                            <a:schemeClr val="tx1">
                              <a:lumMod val="75000"/>
                              <a:lumOff val="25000"/>
                            </a:schemeClr>
                          </a:solidFill>
                          <a:latin typeface="Arial" panose="020B0604020202020204" pitchFamily="34" charset="0"/>
                          <a:ea typeface="+mn-ea"/>
                          <a:cs typeface="+mn-cs"/>
                        </a:rPr>
                        <a:t>15%</a:t>
                      </a:r>
                    </a:p>
                  </a:txBody>
                  <a:tcPr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1100" b="0" i="0" kern="1200" dirty="0">
                          <a:solidFill>
                            <a:schemeClr val="tx1">
                              <a:lumMod val="75000"/>
                              <a:lumOff val="25000"/>
                            </a:schemeClr>
                          </a:solidFill>
                          <a:latin typeface="Arial" panose="020B0604020202020204" pitchFamily="34" charset="0"/>
                          <a:ea typeface="+mn-ea"/>
                          <a:cs typeface="+mn-cs"/>
                        </a:rPr>
                        <a:t>19%</a:t>
                      </a:r>
                    </a:p>
                  </a:txBody>
                  <a:tcPr anchor="ctr"/>
                </a:tc>
                <a:extLst>
                  <a:ext uri="{0D108BD9-81ED-4DB2-BD59-A6C34878D82A}">
                    <a16:rowId xmlns:a16="http://schemas.microsoft.com/office/drawing/2014/main" val="3029467062"/>
                  </a:ext>
                </a:extLst>
              </a:tr>
              <a:tr h="313599">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1100" b="1" i="0" kern="1200" dirty="0">
                          <a:solidFill>
                            <a:schemeClr val="tx1">
                              <a:lumMod val="75000"/>
                              <a:lumOff val="25000"/>
                            </a:schemeClr>
                          </a:solidFill>
                          <a:latin typeface="Arial" panose="020B0604020202020204" pitchFamily="34" charset="0"/>
                          <a:ea typeface="+mn-ea"/>
                          <a:cs typeface="+mn-cs"/>
                        </a:rPr>
                        <a:t>SSP médiane</a:t>
                      </a:r>
                    </a:p>
                  </a:txBody>
                  <a:tcPr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1100" b="0" i="0" kern="1200" dirty="0">
                          <a:solidFill>
                            <a:schemeClr val="tx1">
                              <a:lumMod val="75000"/>
                              <a:lumOff val="25000"/>
                            </a:schemeClr>
                          </a:solidFill>
                          <a:latin typeface="Arial" panose="020B0604020202020204" pitchFamily="34" charset="0"/>
                          <a:ea typeface="+mn-ea"/>
                          <a:cs typeface="+mn-cs"/>
                        </a:rPr>
                        <a:t>8,6 mois</a:t>
                      </a:r>
                    </a:p>
                  </a:txBody>
                  <a:tcPr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1100" b="0" i="0" kern="1200" dirty="0">
                          <a:solidFill>
                            <a:schemeClr val="tx1">
                              <a:lumMod val="75000"/>
                              <a:lumOff val="25000"/>
                            </a:schemeClr>
                          </a:solidFill>
                          <a:latin typeface="Arial" panose="020B0604020202020204" pitchFamily="34" charset="0"/>
                          <a:ea typeface="+mn-ea"/>
                          <a:cs typeface="+mn-cs"/>
                        </a:rPr>
                        <a:t>6,8 mois</a:t>
                      </a:r>
                    </a:p>
                  </a:txBody>
                  <a:tcPr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1100" b="0" i="0" kern="1200" dirty="0">
                          <a:solidFill>
                            <a:schemeClr val="tx1">
                              <a:lumMod val="75000"/>
                              <a:lumOff val="25000"/>
                            </a:schemeClr>
                          </a:solidFill>
                          <a:latin typeface="Arial" panose="020B0604020202020204" pitchFamily="34" charset="0"/>
                          <a:ea typeface="+mn-ea"/>
                          <a:cs typeface="+mn-cs"/>
                        </a:rPr>
                        <a:t>3,7 mois</a:t>
                      </a:r>
                    </a:p>
                  </a:txBody>
                  <a:tcPr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1100" b="0" i="0" kern="1200" dirty="0">
                          <a:solidFill>
                            <a:schemeClr val="tx1">
                              <a:lumMod val="75000"/>
                              <a:lumOff val="25000"/>
                            </a:schemeClr>
                          </a:solidFill>
                          <a:latin typeface="Arial" panose="020B0604020202020204" pitchFamily="34" charset="0"/>
                          <a:ea typeface="+mn-ea"/>
                          <a:cs typeface="+mn-cs"/>
                        </a:rPr>
                        <a:t>7,3 mois</a:t>
                      </a:r>
                    </a:p>
                  </a:txBody>
                  <a:tcPr anchor="ctr"/>
                </a:tc>
                <a:extLst>
                  <a:ext uri="{0D108BD9-81ED-4DB2-BD59-A6C34878D82A}">
                    <a16:rowId xmlns:a16="http://schemas.microsoft.com/office/drawing/2014/main" val="3252018618"/>
                  </a:ext>
                </a:extLst>
              </a:tr>
              <a:tr h="313599">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1100" b="1" i="0" kern="1200" dirty="0">
                          <a:solidFill>
                            <a:schemeClr val="tx1">
                              <a:lumMod val="75000"/>
                              <a:lumOff val="25000"/>
                            </a:schemeClr>
                          </a:solidFill>
                          <a:latin typeface="Arial" panose="020B0604020202020204" pitchFamily="34" charset="0"/>
                          <a:ea typeface="+mn-ea"/>
                          <a:cs typeface="+mn-cs"/>
                        </a:rPr>
                        <a:t>SG médiane</a:t>
                      </a:r>
                    </a:p>
                  </a:txBody>
                  <a:tcPr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1100" b="0" i="0" kern="1200" dirty="0">
                          <a:solidFill>
                            <a:schemeClr val="tx1">
                              <a:lumMod val="75000"/>
                              <a:lumOff val="25000"/>
                            </a:schemeClr>
                          </a:solidFill>
                          <a:latin typeface="Arial" panose="020B0604020202020204" pitchFamily="34" charset="0"/>
                          <a:ea typeface="+mn-ea"/>
                          <a:cs typeface="+mn-cs"/>
                        </a:rPr>
                        <a:t>22 mois</a:t>
                      </a:r>
                    </a:p>
                  </a:txBody>
                  <a:tcPr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1100" b="0" i="0" kern="1200" dirty="0">
                          <a:solidFill>
                            <a:schemeClr val="tx1">
                              <a:lumMod val="75000"/>
                              <a:lumOff val="25000"/>
                            </a:schemeClr>
                          </a:solidFill>
                          <a:latin typeface="Arial" panose="020B0604020202020204" pitchFamily="34" charset="0"/>
                          <a:ea typeface="+mn-ea"/>
                          <a:cs typeface="+mn-cs"/>
                        </a:rPr>
                        <a:t>Non atteinte</a:t>
                      </a:r>
                    </a:p>
                  </a:txBody>
                  <a:tcPr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1100" b="0" i="0" kern="1200" dirty="0">
                          <a:solidFill>
                            <a:schemeClr val="tx1">
                              <a:lumMod val="75000"/>
                              <a:lumOff val="25000"/>
                            </a:schemeClr>
                          </a:solidFill>
                          <a:latin typeface="Arial" panose="020B0604020202020204" pitchFamily="34" charset="0"/>
                          <a:ea typeface="+mn-ea"/>
                          <a:cs typeface="+mn-cs"/>
                        </a:rPr>
                        <a:t>16,4 mois</a:t>
                      </a:r>
                    </a:p>
                  </a:txBody>
                  <a:tcPr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1100" b="0" i="0" kern="1200" dirty="0">
                          <a:solidFill>
                            <a:schemeClr val="tx1">
                              <a:lumMod val="75000"/>
                              <a:lumOff val="25000"/>
                            </a:schemeClr>
                          </a:solidFill>
                          <a:latin typeface="Arial" panose="020B0604020202020204" pitchFamily="34" charset="0"/>
                          <a:ea typeface="+mn-ea"/>
                          <a:cs typeface="+mn-cs"/>
                        </a:rPr>
                        <a:t>13,6 mois</a:t>
                      </a:r>
                    </a:p>
                  </a:txBody>
                  <a:tcPr anchor="ctr"/>
                </a:tc>
                <a:extLst>
                  <a:ext uri="{0D108BD9-81ED-4DB2-BD59-A6C34878D82A}">
                    <a16:rowId xmlns:a16="http://schemas.microsoft.com/office/drawing/2014/main" val="3740195565"/>
                  </a:ext>
                </a:extLst>
              </a:tr>
            </a:tbl>
          </a:graphicData>
        </a:graphic>
      </p:graphicFrame>
      <p:sp>
        <p:nvSpPr>
          <p:cNvPr id="7" name="ZoneTexte 6">
            <a:extLst>
              <a:ext uri="{FF2B5EF4-FFF2-40B4-BE49-F238E27FC236}">
                <a16:creationId xmlns:a16="http://schemas.microsoft.com/office/drawing/2014/main" id="{06D8937C-C661-FD43-ADDD-45D33028040B}"/>
              </a:ext>
            </a:extLst>
          </p:cNvPr>
          <p:cNvSpPr txBox="1"/>
          <p:nvPr/>
        </p:nvSpPr>
        <p:spPr>
          <a:xfrm>
            <a:off x="-3048" y="4912668"/>
            <a:ext cx="2454518"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Robin K. Kelley et al., ASCO2020, Abs 4508</a:t>
            </a:r>
          </a:p>
        </p:txBody>
      </p:sp>
      <p:grpSp>
        <p:nvGrpSpPr>
          <p:cNvPr id="19" name="Groupe 18">
            <a:extLst>
              <a:ext uri="{FF2B5EF4-FFF2-40B4-BE49-F238E27FC236}">
                <a16:creationId xmlns:a16="http://schemas.microsoft.com/office/drawing/2014/main" id="{67ACC89B-6D63-48E4-B00C-1B5E573C034D}"/>
              </a:ext>
            </a:extLst>
          </p:cNvPr>
          <p:cNvGrpSpPr/>
          <p:nvPr/>
        </p:nvGrpSpPr>
        <p:grpSpPr>
          <a:xfrm>
            <a:off x="4572000" y="3260606"/>
            <a:ext cx="4102575" cy="1453556"/>
            <a:chOff x="4684467" y="3260606"/>
            <a:chExt cx="4313880" cy="1453556"/>
          </a:xfrm>
        </p:grpSpPr>
        <p:sp>
          <p:nvSpPr>
            <p:cNvPr id="10" name="Rectangle à coins arrondis 6">
              <a:extLst>
                <a:ext uri="{FF2B5EF4-FFF2-40B4-BE49-F238E27FC236}">
                  <a16:creationId xmlns:a16="http://schemas.microsoft.com/office/drawing/2014/main" id="{48D7067F-BD9E-475D-B98B-E8919B2FFF97}"/>
                </a:ext>
              </a:extLst>
            </p:cNvPr>
            <p:cNvSpPr/>
            <p:nvPr/>
          </p:nvSpPr>
          <p:spPr>
            <a:xfrm>
              <a:off x="4684467" y="3260606"/>
              <a:ext cx="4234600" cy="1453556"/>
            </a:xfrm>
            <a:prstGeom prst="roundRect">
              <a:avLst>
                <a:gd name="adj" fmla="val 3988"/>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cxnSp>
          <p:nvCxnSpPr>
            <p:cNvPr id="8" name="Connecteur droit 7">
              <a:extLst>
                <a:ext uri="{FF2B5EF4-FFF2-40B4-BE49-F238E27FC236}">
                  <a16:creationId xmlns:a16="http://schemas.microsoft.com/office/drawing/2014/main" id="{D86F3077-CC4F-4069-B7FC-D88C6B416073}"/>
                </a:ext>
              </a:extLst>
            </p:cNvPr>
            <p:cNvCxnSpPr/>
            <p:nvPr/>
          </p:nvCxnSpPr>
          <p:spPr>
            <a:xfrm>
              <a:off x="5136590" y="4411169"/>
              <a:ext cx="3662396" cy="0"/>
            </a:xfrm>
            <a:prstGeom prst="line">
              <a:avLst/>
            </a:prstGeom>
            <a:ln w="635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 name="Connecteur droit 8">
              <a:extLst>
                <a:ext uri="{FF2B5EF4-FFF2-40B4-BE49-F238E27FC236}">
                  <a16:creationId xmlns:a16="http://schemas.microsoft.com/office/drawing/2014/main" id="{5D2B3E18-6C03-4AFC-B1ED-43F2B7109BF5}"/>
                </a:ext>
              </a:extLst>
            </p:cNvPr>
            <p:cNvCxnSpPr/>
            <p:nvPr/>
          </p:nvCxnSpPr>
          <p:spPr>
            <a:xfrm>
              <a:off x="5136590" y="4080318"/>
              <a:ext cx="3662396" cy="0"/>
            </a:xfrm>
            <a:prstGeom prst="line">
              <a:avLst/>
            </a:prstGeom>
            <a:ln w="635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11" name="Rectangle 10">
              <a:extLst>
                <a:ext uri="{FF2B5EF4-FFF2-40B4-BE49-F238E27FC236}">
                  <a16:creationId xmlns:a16="http://schemas.microsoft.com/office/drawing/2014/main" id="{3B618B59-02D5-4D25-A0D7-D4E949BDB8F7}"/>
                </a:ext>
              </a:extLst>
            </p:cNvPr>
            <p:cNvSpPr/>
            <p:nvPr/>
          </p:nvSpPr>
          <p:spPr>
            <a:xfrm>
              <a:off x="8611516" y="3961231"/>
              <a:ext cx="380762" cy="107722"/>
            </a:xfrm>
            <a:prstGeom prst="rect">
              <a:avLst/>
            </a:prstGeom>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-30%</a:t>
              </a:r>
              <a:endParaRPr kumimoji="0" lang="fr-FR" sz="7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2" name="Rectangle 11">
              <a:extLst>
                <a:ext uri="{FF2B5EF4-FFF2-40B4-BE49-F238E27FC236}">
                  <a16:creationId xmlns:a16="http://schemas.microsoft.com/office/drawing/2014/main" id="{2BD7B9DA-452D-482D-8BDE-CC91443D9744}"/>
                </a:ext>
              </a:extLst>
            </p:cNvPr>
            <p:cNvSpPr/>
            <p:nvPr/>
          </p:nvSpPr>
          <p:spPr>
            <a:xfrm>
              <a:off x="7030258" y="3364697"/>
              <a:ext cx="1771639" cy="246221"/>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tab pos="3409950" algn="l"/>
                </a:tabLst>
                <a:defRPr/>
              </a:pPr>
              <a:r>
                <a:rPr kumimoji="0" lang="fr-FR" sz="1000" b="1" i="0" u="none" strike="noStrike" kern="1200" cap="none" spc="0" normalizeH="0" baseline="0" noProof="0" dirty="0">
                  <a:ln>
                    <a:noFill/>
                  </a:ln>
                  <a:solidFill>
                    <a:srgbClr val="5B9BD5"/>
                  </a:solidFill>
                  <a:effectLst/>
                  <a:uLnTx/>
                  <a:uFillTx/>
                  <a:latin typeface="Arial" panose="020B0604020202020204" pitchFamily="34" charset="0"/>
                  <a:ea typeface="+mn-ea"/>
                  <a:cs typeface="Arial" panose="020B0604020202020204" pitchFamily="34" charset="0"/>
                </a:rPr>
                <a:t>AI HCC-1L </a:t>
              </a:r>
              <a:r>
                <a:rPr kumimoji="0" lang="fr-FR" sz="1000" b="0" i="0" u="none" strike="noStrike" kern="1200" cap="none" spc="0" normalizeH="0" baseline="0" noProof="0" dirty="0">
                  <a:ln>
                    <a:noFill/>
                  </a:ln>
                  <a:solidFill>
                    <a:srgbClr val="4D4D4D"/>
                  </a:solidFill>
                  <a:effectLst/>
                  <a:uLnTx/>
                  <a:uFillTx/>
                  <a:latin typeface="Arial" panose="020B0604020202020204" pitchFamily="34" charset="0"/>
                  <a:ea typeface="+mn-ea"/>
                  <a:cs typeface="Arial" panose="020B0604020202020204" pitchFamily="34" charset="0"/>
                </a:rPr>
                <a:t>(n=100, m² =94)</a:t>
              </a:r>
            </a:p>
          </p:txBody>
        </p:sp>
        <p:sp>
          <p:nvSpPr>
            <p:cNvPr id="14" name="ZoneTexte 13">
              <a:extLst>
                <a:ext uri="{FF2B5EF4-FFF2-40B4-BE49-F238E27FC236}">
                  <a16:creationId xmlns:a16="http://schemas.microsoft.com/office/drawing/2014/main" id="{88C0ACD5-1B52-481A-ABD7-BD6C553EFD5B}"/>
                </a:ext>
              </a:extLst>
            </p:cNvPr>
            <p:cNvSpPr txBox="1"/>
            <p:nvPr/>
          </p:nvSpPr>
          <p:spPr>
            <a:xfrm rot="16200000">
              <a:off x="4145780" y="3909506"/>
              <a:ext cx="1303195"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Change </a:t>
              </a:r>
              <a:r>
                <a:rPr kumimoji="0" lang="fr-FR" sz="800" b="0" i="0" u="none" strike="noStrike" kern="1200" cap="none" spc="0" normalizeH="0" baseline="0" noProof="0" dirty="0" err="1">
                  <a:ln>
                    <a:noFill/>
                  </a:ln>
                  <a:solidFill>
                    <a:prstClr val="white">
                      <a:lumMod val="50000"/>
                    </a:prstClr>
                  </a:solidFill>
                  <a:effectLst/>
                  <a:uLnTx/>
                  <a:uFillTx/>
                  <a:latin typeface="Arial" panose="020B0604020202020204" pitchFamily="34" charset="0"/>
                  <a:ea typeface="+mn-ea"/>
                  <a:cs typeface="Arial" panose="020B0604020202020204" pitchFamily="34" charset="0"/>
                </a:rPr>
                <a:t>from</a:t>
              </a:r>
              <a:r>
                <a:rPr kumimoji="0" lang="fr-FR" sz="8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 </a:t>
              </a:r>
              <a:r>
                <a:rPr kumimoji="0" lang="fr-FR" sz="800" b="0" i="0" u="none" strike="noStrike" kern="1200" cap="none" spc="0" normalizeH="0" baseline="0" noProof="0" dirty="0" err="1">
                  <a:ln>
                    <a:noFill/>
                  </a:ln>
                  <a:solidFill>
                    <a:prstClr val="white">
                      <a:lumMod val="50000"/>
                    </a:prstClr>
                  </a:solidFill>
                  <a:effectLst/>
                  <a:uLnTx/>
                  <a:uFillTx/>
                  <a:latin typeface="Arial" panose="020B0604020202020204" pitchFamily="34" charset="0"/>
                  <a:ea typeface="+mn-ea"/>
                  <a:cs typeface="Arial" panose="020B0604020202020204" pitchFamily="34" charset="0"/>
                </a:rPr>
                <a:t>baseline</a:t>
              </a:r>
              <a:r>
                <a:rPr kumimoji="0" lang="fr-FR" sz="8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rPr>
                <a:t> % </a:t>
              </a:r>
            </a:p>
          </p:txBody>
        </p:sp>
        <p:cxnSp>
          <p:nvCxnSpPr>
            <p:cNvPr id="15" name="Connecteur droit 14">
              <a:extLst>
                <a:ext uri="{FF2B5EF4-FFF2-40B4-BE49-F238E27FC236}">
                  <a16:creationId xmlns:a16="http://schemas.microsoft.com/office/drawing/2014/main" id="{865EFF7F-C6FA-4C31-A7FA-18261EF4ADED}"/>
                </a:ext>
              </a:extLst>
            </p:cNvPr>
            <p:cNvCxnSpPr/>
            <p:nvPr/>
          </p:nvCxnSpPr>
          <p:spPr>
            <a:xfrm>
              <a:off x="5136590" y="4242498"/>
              <a:ext cx="3662396" cy="0"/>
            </a:xfrm>
            <a:prstGeom prst="line">
              <a:avLst/>
            </a:prstGeom>
            <a:ln w="635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6" name="Connecteur droit 15">
              <a:extLst>
                <a:ext uri="{FF2B5EF4-FFF2-40B4-BE49-F238E27FC236}">
                  <a16:creationId xmlns:a16="http://schemas.microsoft.com/office/drawing/2014/main" id="{62C7D0BE-F3CE-4E1E-9169-47E1F0417E84}"/>
                </a:ext>
              </a:extLst>
            </p:cNvPr>
            <p:cNvCxnSpPr/>
            <p:nvPr/>
          </p:nvCxnSpPr>
          <p:spPr>
            <a:xfrm>
              <a:off x="5131700" y="3846421"/>
              <a:ext cx="3662396" cy="0"/>
            </a:xfrm>
            <a:prstGeom prst="line">
              <a:avLst/>
            </a:prstGeom>
            <a:ln w="9525">
              <a:solidFill>
                <a:schemeClr val="tx1">
                  <a:lumMod val="50000"/>
                  <a:lumOff val="50000"/>
                </a:schemeClr>
              </a:solidFill>
              <a:prstDash val="solid"/>
            </a:ln>
          </p:spPr>
          <p:style>
            <a:lnRef idx="1">
              <a:schemeClr val="accent1"/>
            </a:lnRef>
            <a:fillRef idx="0">
              <a:schemeClr val="accent1"/>
            </a:fillRef>
            <a:effectRef idx="0">
              <a:schemeClr val="accent1"/>
            </a:effectRef>
            <a:fontRef idx="minor">
              <a:schemeClr val="tx1"/>
            </a:fontRef>
          </p:style>
        </p:cxnSp>
        <p:sp>
          <p:nvSpPr>
            <p:cNvPr id="17" name="Rectangle 16">
              <a:extLst>
                <a:ext uri="{FF2B5EF4-FFF2-40B4-BE49-F238E27FC236}">
                  <a16:creationId xmlns:a16="http://schemas.microsoft.com/office/drawing/2014/main" id="{B647CE06-3E96-43DD-BB28-5A8DAB0D58EC}"/>
                </a:ext>
              </a:extLst>
            </p:cNvPr>
            <p:cNvSpPr/>
            <p:nvPr/>
          </p:nvSpPr>
          <p:spPr>
            <a:xfrm>
              <a:off x="8617585" y="4141267"/>
              <a:ext cx="380762" cy="107722"/>
            </a:xfrm>
            <a:prstGeom prst="rect">
              <a:avLst/>
            </a:prstGeom>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-50%</a:t>
              </a:r>
              <a:endParaRPr kumimoji="0" lang="fr-FR" sz="7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8" name="Rectangle 17">
              <a:extLst>
                <a:ext uri="{FF2B5EF4-FFF2-40B4-BE49-F238E27FC236}">
                  <a16:creationId xmlns:a16="http://schemas.microsoft.com/office/drawing/2014/main" id="{49F3F084-A87D-4F54-BFC5-73E85F0F155D}"/>
                </a:ext>
              </a:extLst>
            </p:cNvPr>
            <p:cNvSpPr/>
            <p:nvPr/>
          </p:nvSpPr>
          <p:spPr>
            <a:xfrm>
              <a:off x="8612695" y="4297659"/>
              <a:ext cx="380762" cy="107722"/>
            </a:xfrm>
            <a:prstGeom prst="rect">
              <a:avLst/>
            </a:prstGeom>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-75%</a:t>
              </a:r>
              <a:endParaRPr kumimoji="0" lang="fr-FR" sz="7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 name="Forme libre : forme 3">
              <a:extLst>
                <a:ext uri="{FF2B5EF4-FFF2-40B4-BE49-F238E27FC236}">
                  <a16:creationId xmlns:a16="http://schemas.microsoft.com/office/drawing/2014/main" id="{23B5DB4C-A908-4D45-B919-3AF753D30D0C}"/>
                </a:ext>
              </a:extLst>
            </p:cNvPr>
            <p:cNvSpPr/>
            <p:nvPr/>
          </p:nvSpPr>
          <p:spPr>
            <a:xfrm>
              <a:off x="5178340" y="3462009"/>
              <a:ext cx="3388329" cy="1144902"/>
            </a:xfrm>
            <a:custGeom>
              <a:avLst/>
              <a:gdLst>
                <a:gd name="connsiteX0" fmla="*/ 0 w 6992471"/>
                <a:gd name="connsiteY0" fmla="*/ 1281138 h 3818964"/>
                <a:gd name="connsiteX1" fmla="*/ 0 w 6992471"/>
                <a:gd name="connsiteY1" fmla="*/ 0 h 3818964"/>
                <a:gd name="connsiteX2" fmla="*/ 73348 w 6992471"/>
                <a:gd name="connsiteY2" fmla="*/ 0 h 3818964"/>
                <a:gd name="connsiteX3" fmla="*/ 73348 w 6992471"/>
                <a:gd name="connsiteY3" fmla="*/ 865501 h 3818964"/>
                <a:gd name="connsiteX4" fmla="*/ 210263 w 6992471"/>
                <a:gd name="connsiteY4" fmla="*/ 865501 h 3818964"/>
                <a:gd name="connsiteX5" fmla="*/ 210263 w 6992471"/>
                <a:gd name="connsiteY5" fmla="*/ 982857 h 3818964"/>
                <a:gd name="connsiteX6" fmla="*/ 381408 w 6992471"/>
                <a:gd name="connsiteY6" fmla="*/ 982857 h 3818964"/>
                <a:gd name="connsiteX7" fmla="*/ 381408 w 6992471"/>
                <a:gd name="connsiteY7" fmla="*/ 1051315 h 3818964"/>
                <a:gd name="connsiteX8" fmla="*/ 523213 w 6992471"/>
                <a:gd name="connsiteY8" fmla="*/ 1051315 h 3818964"/>
                <a:gd name="connsiteX9" fmla="*/ 523213 w 6992471"/>
                <a:gd name="connsiteY9" fmla="*/ 1090434 h 3818964"/>
                <a:gd name="connsiteX10" fmla="*/ 596561 w 6992471"/>
                <a:gd name="connsiteY10" fmla="*/ 1090434 h 3818964"/>
                <a:gd name="connsiteX11" fmla="*/ 596561 w 6992471"/>
                <a:gd name="connsiteY11" fmla="*/ 1144222 h 3818964"/>
                <a:gd name="connsiteX12" fmla="*/ 826383 w 6992471"/>
                <a:gd name="connsiteY12" fmla="*/ 1144222 h 3818964"/>
                <a:gd name="connsiteX13" fmla="*/ 826383 w 6992471"/>
                <a:gd name="connsiteY13" fmla="*/ 1183341 h 3818964"/>
                <a:gd name="connsiteX14" fmla="*/ 982858 w 6992471"/>
                <a:gd name="connsiteY14" fmla="*/ 1183341 h 3818964"/>
                <a:gd name="connsiteX15" fmla="*/ 982858 w 6992471"/>
                <a:gd name="connsiteY15" fmla="*/ 1207790 h 3818964"/>
                <a:gd name="connsiteX16" fmla="*/ 1031757 w 6992471"/>
                <a:gd name="connsiteY16" fmla="*/ 1207790 h 3818964"/>
                <a:gd name="connsiteX17" fmla="*/ 1031757 w 6992471"/>
                <a:gd name="connsiteY17" fmla="*/ 1242019 h 3818964"/>
                <a:gd name="connsiteX18" fmla="*/ 1183342 w 6992471"/>
                <a:gd name="connsiteY18" fmla="*/ 1242019 h 3818964"/>
                <a:gd name="connsiteX19" fmla="*/ 1183342 w 6992471"/>
                <a:gd name="connsiteY19" fmla="*/ 1383824 h 3818964"/>
                <a:gd name="connsiteX20" fmla="*/ 1281138 w 6992471"/>
                <a:gd name="connsiteY20" fmla="*/ 1383824 h 3818964"/>
                <a:gd name="connsiteX21" fmla="*/ 1281138 w 6992471"/>
                <a:gd name="connsiteY21" fmla="*/ 1442502 h 3818964"/>
                <a:gd name="connsiteX22" fmla="*/ 1418054 w 6992471"/>
                <a:gd name="connsiteY22" fmla="*/ 1442502 h 3818964"/>
                <a:gd name="connsiteX23" fmla="*/ 1418054 w 6992471"/>
                <a:gd name="connsiteY23" fmla="*/ 1491401 h 3818964"/>
                <a:gd name="connsiteX24" fmla="*/ 1501181 w 6992471"/>
                <a:gd name="connsiteY24" fmla="*/ 1491401 h 3818964"/>
                <a:gd name="connsiteX25" fmla="*/ 1501181 w 6992471"/>
                <a:gd name="connsiteY25" fmla="*/ 1535409 h 3818964"/>
                <a:gd name="connsiteX26" fmla="*/ 1647876 w 6992471"/>
                <a:gd name="connsiteY26" fmla="*/ 1535409 h 3818964"/>
                <a:gd name="connsiteX27" fmla="*/ 1647876 w 6992471"/>
                <a:gd name="connsiteY27" fmla="*/ 1589198 h 3818964"/>
                <a:gd name="connsiteX28" fmla="*/ 1706554 w 6992471"/>
                <a:gd name="connsiteY28" fmla="*/ 1589198 h 3818964"/>
                <a:gd name="connsiteX29" fmla="*/ 1706554 w 6992471"/>
                <a:gd name="connsiteY29" fmla="*/ 1608757 h 3818964"/>
                <a:gd name="connsiteX30" fmla="*/ 2083072 w 6992471"/>
                <a:gd name="connsiteY30" fmla="*/ 1608757 h 3818964"/>
                <a:gd name="connsiteX31" fmla="*/ 2083072 w 6992471"/>
                <a:gd name="connsiteY31" fmla="*/ 1657655 h 3818964"/>
                <a:gd name="connsiteX32" fmla="*/ 2166199 w 6992471"/>
                <a:gd name="connsiteY32" fmla="*/ 1657655 h 3818964"/>
                <a:gd name="connsiteX33" fmla="*/ 2166199 w 6992471"/>
                <a:gd name="connsiteY33" fmla="*/ 1706554 h 3818964"/>
                <a:gd name="connsiteX34" fmla="*/ 2308005 w 6992471"/>
                <a:gd name="connsiteY34" fmla="*/ 1706554 h 3818964"/>
                <a:gd name="connsiteX35" fmla="*/ 2308005 w 6992471"/>
                <a:gd name="connsiteY35" fmla="*/ 1740783 h 3818964"/>
                <a:gd name="connsiteX36" fmla="*/ 2606285 w 6992471"/>
                <a:gd name="connsiteY36" fmla="*/ 1740783 h 3818964"/>
                <a:gd name="connsiteX37" fmla="*/ 2606285 w 6992471"/>
                <a:gd name="connsiteY37" fmla="*/ 1770122 h 3818964"/>
                <a:gd name="connsiteX38" fmla="*/ 2767650 w 6992471"/>
                <a:gd name="connsiteY38" fmla="*/ 1770122 h 3818964"/>
                <a:gd name="connsiteX39" fmla="*/ 2767650 w 6992471"/>
                <a:gd name="connsiteY39" fmla="*/ 1804350 h 3818964"/>
                <a:gd name="connsiteX40" fmla="*/ 2977913 w 6992471"/>
                <a:gd name="connsiteY40" fmla="*/ 1804350 h 3818964"/>
                <a:gd name="connsiteX41" fmla="*/ 2977913 w 6992471"/>
                <a:gd name="connsiteY41" fmla="*/ 1833690 h 3818964"/>
                <a:gd name="connsiteX42" fmla="*/ 3134388 w 6992471"/>
                <a:gd name="connsiteY42" fmla="*/ 1833690 h 3818964"/>
                <a:gd name="connsiteX43" fmla="*/ 3134388 w 6992471"/>
                <a:gd name="connsiteY43" fmla="*/ 1872808 h 3818964"/>
                <a:gd name="connsiteX44" fmla="*/ 3417998 w 6992471"/>
                <a:gd name="connsiteY44" fmla="*/ 1872808 h 3818964"/>
                <a:gd name="connsiteX45" fmla="*/ 3417998 w 6992471"/>
                <a:gd name="connsiteY45" fmla="*/ 1931486 h 3818964"/>
                <a:gd name="connsiteX46" fmla="*/ 3486456 w 6992471"/>
                <a:gd name="connsiteY46" fmla="*/ 1931486 h 3818964"/>
                <a:gd name="connsiteX47" fmla="*/ 3486456 w 6992471"/>
                <a:gd name="connsiteY47" fmla="*/ 1970605 h 3818964"/>
                <a:gd name="connsiteX48" fmla="*/ 3569583 w 6992471"/>
                <a:gd name="connsiteY48" fmla="*/ 1970605 h 3818964"/>
                <a:gd name="connsiteX49" fmla="*/ 3569583 w 6992471"/>
                <a:gd name="connsiteY49" fmla="*/ 2009724 h 3818964"/>
                <a:gd name="connsiteX50" fmla="*/ 3662490 w 6992471"/>
                <a:gd name="connsiteY50" fmla="*/ 2009724 h 3818964"/>
                <a:gd name="connsiteX51" fmla="*/ 3662490 w 6992471"/>
                <a:gd name="connsiteY51" fmla="*/ 2083071 h 3818964"/>
                <a:gd name="connsiteX52" fmla="*/ 3809185 w 6992471"/>
                <a:gd name="connsiteY52" fmla="*/ 2083071 h 3818964"/>
                <a:gd name="connsiteX53" fmla="*/ 3809185 w 6992471"/>
                <a:gd name="connsiteY53" fmla="*/ 2127080 h 3818964"/>
                <a:gd name="connsiteX54" fmla="*/ 3872753 w 6992471"/>
                <a:gd name="connsiteY54" fmla="*/ 2127080 h 3818964"/>
                <a:gd name="connsiteX55" fmla="*/ 3872753 w 6992471"/>
                <a:gd name="connsiteY55" fmla="*/ 2156419 h 3818964"/>
                <a:gd name="connsiteX56" fmla="*/ 3936321 w 6992471"/>
                <a:gd name="connsiteY56" fmla="*/ 2156419 h 3818964"/>
                <a:gd name="connsiteX57" fmla="*/ 3936321 w 6992471"/>
                <a:gd name="connsiteY57" fmla="*/ 2190648 h 3818964"/>
                <a:gd name="connsiteX58" fmla="*/ 4254161 w 6992471"/>
                <a:gd name="connsiteY58" fmla="*/ 2190648 h 3818964"/>
                <a:gd name="connsiteX59" fmla="*/ 4254161 w 6992471"/>
                <a:gd name="connsiteY59" fmla="*/ 2224877 h 3818964"/>
                <a:gd name="connsiteX60" fmla="*/ 4474204 w 6992471"/>
                <a:gd name="connsiteY60" fmla="*/ 2224877 h 3818964"/>
                <a:gd name="connsiteX61" fmla="*/ 4474204 w 6992471"/>
                <a:gd name="connsiteY61" fmla="*/ 2259106 h 3818964"/>
                <a:gd name="connsiteX62" fmla="*/ 4757814 w 6992471"/>
                <a:gd name="connsiteY62" fmla="*/ 2259106 h 3818964"/>
                <a:gd name="connsiteX63" fmla="*/ 4757814 w 6992471"/>
                <a:gd name="connsiteY63" fmla="*/ 2312894 h 3818964"/>
                <a:gd name="connsiteX64" fmla="*/ 4982747 w 6992471"/>
                <a:gd name="connsiteY64" fmla="*/ 2312894 h 3818964"/>
                <a:gd name="connsiteX65" fmla="*/ 4982747 w 6992471"/>
                <a:gd name="connsiteY65" fmla="*/ 2371572 h 3818964"/>
                <a:gd name="connsiteX66" fmla="*/ 5217459 w 6992471"/>
                <a:gd name="connsiteY66" fmla="*/ 2371572 h 3818964"/>
                <a:gd name="connsiteX67" fmla="*/ 5217459 w 6992471"/>
                <a:gd name="connsiteY67" fmla="*/ 2420470 h 3818964"/>
                <a:gd name="connsiteX68" fmla="*/ 5422832 w 6992471"/>
                <a:gd name="connsiteY68" fmla="*/ 2420470 h 3818964"/>
                <a:gd name="connsiteX69" fmla="*/ 5422832 w 6992471"/>
                <a:gd name="connsiteY69" fmla="*/ 2444919 h 3818964"/>
                <a:gd name="connsiteX70" fmla="*/ 5520629 w 6992471"/>
                <a:gd name="connsiteY70" fmla="*/ 2444919 h 3818964"/>
                <a:gd name="connsiteX71" fmla="*/ 5520629 w 6992471"/>
                <a:gd name="connsiteY71" fmla="*/ 2493818 h 3818964"/>
                <a:gd name="connsiteX72" fmla="*/ 5818909 w 6992471"/>
                <a:gd name="connsiteY72" fmla="*/ 2493818 h 3818964"/>
                <a:gd name="connsiteX73" fmla="*/ 5818909 w 6992471"/>
                <a:gd name="connsiteY73" fmla="*/ 2523157 h 3818964"/>
                <a:gd name="connsiteX74" fmla="*/ 5877588 w 6992471"/>
                <a:gd name="connsiteY74" fmla="*/ 2523157 h 3818964"/>
                <a:gd name="connsiteX75" fmla="*/ 5877588 w 6992471"/>
                <a:gd name="connsiteY75" fmla="*/ 2596504 h 3818964"/>
                <a:gd name="connsiteX76" fmla="*/ 6029173 w 6992471"/>
                <a:gd name="connsiteY76" fmla="*/ 2596504 h 3818964"/>
                <a:gd name="connsiteX77" fmla="*/ 6029173 w 6992471"/>
                <a:gd name="connsiteY77" fmla="*/ 2655183 h 3818964"/>
                <a:gd name="connsiteX78" fmla="*/ 6102520 w 6992471"/>
                <a:gd name="connsiteY78" fmla="*/ 2655183 h 3818964"/>
                <a:gd name="connsiteX79" fmla="*/ 6102520 w 6992471"/>
                <a:gd name="connsiteY79" fmla="*/ 2699191 h 3818964"/>
                <a:gd name="connsiteX80" fmla="*/ 6195427 w 6992471"/>
                <a:gd name="connsiteY80" fmla="*/ 2699191 h 3818964"/>
                <a:gd name="connsiteX81" fmla="*/ 6195427 w 6992471"/>
                <a:gd name="connsiteY81" fmla="*/ 2748090 h 3818964"/>
                <a:gd name="connsiteX82" fmla="*/ 6327453 w 6992471"/>
                <a:gd name="connsiteY82" fmla="*/ 2748090 h 3818964"/>
                <a:gd name="connsiteX83" fmla="*/ 6327453 w 6992471"/>
                <a:gd name="connsiteY83" fmla="*/ 2801878 h 3818964"/>
                <a:gd name="connsiteX84" fmla="*/ 6410580 w 6992471"/>
                <a:gd name="connsiteY84" fmla="*/ 2801878 h 3818964"/>
                <a:gd name="connsiteX85" fmla="*/ 6410580 w 6992471"/>
                <a:gd name="connsiteY85" fmla="*/ 2880115 h 3818964"/>
                <a:gd name="connsiteX86" fmla="*/ 6488817 w 6992471"/>
                <a:gd name="connsiteY86" fmla="*/ 2880115 h 3818964"/>
                <a:gd name="connsiteX87" fmla="*/ 6488817 w 6992471"/>
                <a:gd name="connsiteY87" fmla="*/ 2938793 h 3818964"/>
                <a:gd name="connsiteX88" fmla="*/ 6576835 w 6992471"/>
                <a:gd name="connsiteY88" fmla="*/ 2938793 h 3818964"/>
                <a:gd name="connsiteX89" fmla="*/ 6576835 w 6992471"/>
                <a:gd name="connsiteY89" fmla="*/ 2987692 h 3818964"/>
                <a:gd name="connsiteX90" fmla="*/ 6640403 w 6992471"/>
                <a:gd name="connsiteY90" fmla="*/ 2987692 h 3818964"/>
                <a:gd name="connsiteX91" fmla="*/ 6640403 w 6992471"/>
                <a:gd name="connsiteY91" fmla="*/ 3090378 h 3818964"/>
                <a:gd name="connsiteX92" fmla="*/ 6718640 w 6992471"/>
                <a:gd name="connsiteY92" fmla="*/ 3090378 h 3818964"/>
                <a:gd name="connsiteX93" fmla="*/ 6718640 w 6992471"/>
                <a:gd name="connsiteY93" fmla="*/ 3818964 h 3818964"/>
                <a:gd name="connsiteX94" fmla="*/ 6992471 w 6992471"/>
                <a:gd name="connsiteY94" fmla="*/ 3818964 h 3818964"/>
                <a:gd name="connsiteX95" fmla="*/ 6992471 w 6992471"/>
                <a:gd name="connsiteY95" fmla="*/ 1295807 h 3818964"/>
                <a:gd name="connsiteX96" fmla="*/ 0 w 6992471"/>
                <a:gd name="connsiteY96" fmla="*/ 1281138 h 3818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992471" h="3818964">
                  <a:moveTo>
                    <a:pt x="0" y="1281138"/>
                  </a:moveTo>
                  <a:lnTo>
                    <a:pt x="0" y="0"/>
                  </a:lnTo>
                  <a:lnTo>
                    <a:pt x="73348" y="0"/>
                  </a:lnTo>
                  <a:lnTo>
                    <a:pt x="73348" y="865501"/>
                  </a:lnTo>
                  <a:lnTo>
                    <a:pt x="210263" y="865501"/>
                  </a:lnTo>
                  <a:lnTo>
                    <a:pt x="210263" y="982857"/>
                  </a:lnTo>
                  <a:lnTo>
                    <a:pt x="381408" y="982857"/>
                  </a:lnTo>
                  <a:lnTo>
                    <a:pt x="381408" y="1051315"/>
                  </a:lnTo>
                  <a:lnTo>
                    <a:pt x="523213" y="1051315"/>
                  </a:lnTo>
                  <a:lnTo>
                    <a:pt x="523213" y="1090434"/>
                  </a:lnTo>
                  <a:lnTo>
                    <a:pt x="596561" y="1090434"/>
                  </a:lnTo>
                  <a:lnTo>
                    <a:pt x="596561" y="1144222"/>
                  </a:lnTo>
                  <a:lnTo>
                    <a:pt x="826383" y="1144222"/>
                  </a:lnTo>
                  <a:lnTo>
                    <a:pt x="826383" y="1183341"/>
                  </a:lnTo>
                  <a:lnTo>
                    <a:pt x="982858" y="1183341"/>
                  </a:lnTo>
                  <a:lnTo>
                    <a:pt x="982858" y="1207790"/>
                  </a:lnTo>
                  <a:lnTo>
                    <a:pt x="1031757" y="1207790"/>
                  </a:lnTo>
                  <a:lnTo>
                    <a:pt x="1031757" y="1242019"/>
                  </a:lnTo>
                  <a:lnTo>
                    <a:pt x="1183342" y="1242019"/>
                  </a:lnTo>
                  <a:lnTo>
                    <a:pt x="1183342" y="1383824"/>
                  </a:lnTo>
                  <a:lnTo>
                    <a:pt x="1281138" y="1383824"/>
                  </a:lnTo>
                  <a:lnTo>
                    <a:pt x="1281138" y="1442502"/>
                  </a:lnTo>
                  <a:lnTo>
                    <a:pt x="1418054" y="1442502"/>
                  </a:lnTo>
                  <a:lnTo>
                    <a:pt x="1418054" y="1491401"/>
                  </a:lnTo>
                  <a:lnTo>
                    <a:pt x="1501181" y="1491401"/>
                  </a:lnTo>
                  <a:lnTo>
                    <a:pt x="1501181" y="1535409"/>
                  </a:lnTo>
                  <a:lnTo>
                    <a:pt x="1647876" y="1535409"/>
                  </a:lnTo>
                  <a:lnTo>
                    <a:pt x="1647876" y="1589198"/>
                  </a:lnTo>
                  <a:lnTo>
                    <a:pt x="1706554" y="1589198"/>
                  </a:lnTo>
                  <a:lnTo>
                    <a:pt x="1706554" y="1608757"/>
                  </a:lnTo>
                  <a:lnTo>
                    <a:pt x="2083072" y="1608757"/>
                  </a:lnTo>
                  <a:lnTo>
                    <a:pt x="2083072" y="1657655"/>
                  </a:lnTo>
                  <a:lnTo>
                    <a:pt x="2166199" y="1657655"/>
                  </a:lnTo>
                  <a:lnTo>
                    <a:pt x="2166199" y="1706554"/>
                  </a:lnTo>
                  <a:lnTo>
                    <a:pt x="2308005" y="1706554"/>
                  </a:lnTo>
                  <a:lnTo>
                    <a:pt x="2308005" y="1740783"/>
                  </a:lnTo>
                  <a:lnTo>
                    <a:pt x="2606285" y="1740783"/>
                  </a:lnTo>
                  <a:lnTo>
                    <a:pt x="2606285" y="1770122"/>
                  </a:lnTo>
                  <a:lnTo>
                    <a:pt x="2767650" y="1770122"/>
                  </a:lnTo>
                  <a:lnTo>
                    <a:pt x="2767650" y="1804350"/>
                  </a:lnTo>
                  <a:lnTo>
                    <a:pt x="2977913" y="1804350"/>
                  </a:lnTo>
                  <a:lnTo>
                    <a:pt x="2977913" y="1833690"/>
                  </a:lnTo>
                  <a:lnTo>
                    <a:pt x="3134388" y="1833690"/>
                  </a:lnTo>
                  <a:lnTo>
                    <a:pt x="3134388" y="1872808"/>
                  </a:lnTo>
                  <a:lnTo>
                    <a:pt x="3417998" y="1872808"/>
                  </a:lnTo>
                  <a:lnTo>
                    <a:pt x="3417998" y="1931486"/>
                  </a:lnTo>
                  <a:lnTo>
                    <a:pt x="3486456" y="1931486"/>
                  </a:lnTo>
                  <a:lnTo>
                    <a:pt x="3486456" y="1970605"/>
                  </a:lnTo>
                  <a:lnTo>
                    <a:pt x="3569583" y="1970605"/>
                  </a:lnTo>
                  <a:lnTo>
                    <a:pt x="3569583" y="2009724"/>
                  </a:lnTo>
                  <a:lnTo>
                    <a:pt x="3662490" y="2009724"/>
                  </a:lnTo>
                  <a:lnTo>
                    <a:pt x="3662490" y="2083071"/>
                  </a:lnTo>
                  <a:lnTo>
                    <a:pt x="3809185" y="2083071"/>
                  </a:lnTo>
                  <a:lnTo>
                    <a:pt x="3809185" y="2127080"/>
                  </a:lnTo>
                  <a:lnTo>
                    <a:pt x="3872753" y="2127080"/>
                  </a:lnTo>
                  <a:lnTo>
                    <a:pt x="3872753" y="2156419"/>
                  </a:lnTo>
                  <a:lnTo>
                    <a:pt x="3936321" y="2156419"/>
                  </a:lnTo>
                  <a:lnTo>
                    <a:pt x="3936321" y="2190648"/>
                  </a:lnTo>
                  <a:lnTo>
                    <a:pt x="4254161" y="2190648"/>
                  </a:lnTo>
                  <a:lnTo>
                    <a:pt x="4254161" y="2224877"/>
                  </a:lnTo>
                  <a:lnTo>
                    <a:pt x="4474204" y="2224877"/>
                  </a:lnTo>
                  <a:lnTo>
                    <a:pt x="4474204" y="2259106"/>
                  </a:lnTo>
                  <a:lnTo>
                    <a:pt x="4757814" y="2259106"/>
                  </a:lnTo>
                  <a:lnTo>
                    <a:pt x="4757814" y="2312894"/>
                  </a:lnTo>
                  <a:lnTo>
                    <a:pt x="4982747" y="2312894"/>
                  </a:lnTo>
                  <a:lnTo>
                    <a:pt x="4982747" y="2371572"/>
                  </a:lnTo>
                  <a:lnTo>
                    <a:pt x="5217459" y="2371572"/>
                  </a:lnTo>
                  <a:lnTo>
                    <a:pt x="5217459" y="2420470"/>
                  </a:lnTo>
                  <a:lnTo>
                    <a:pt x="5422832" y="2420470"/>
                  </a:lnTo>
                  <a:lnTo>
                    <a:pt x="5422832" y="2444919"/>
                  </a:lnTo>
                  <a:lnTo>
                    <a:pt x="5520629" y="2444919"/>
                  </a:lnTo>
                  <a:lnTo>
                    <a:pt x="5520629" y="2493818"/>
                  </a:lnTo>
                  <a:lnTo>
                    <a:pt x="5818909" y="2493818"/>
                  </a:lnTo>
                  <a:lnTo>
                    <a:pt x="5818909" y="2523157"/>
                  </a:lnTo>
                  <a:lnTo>
                    <a:pt x="5877588" y="2523157"/>
                  </a:lnTo>
                  <a:lnTo>
                    <a:pt x="5877588" y="2596504"/>
                  </a:lnTo>
                  <a:lnTo>
                    <a:pt x="6029173" y="2596504"/>
                  </a:lnTo>
                  <a:lnTo>
                    <a:pt x="6029173" y="2655183"/>
                  </a:lnTo>
                  <a:lnTo>
                    <a:pt x="6102520" y="2655183"/>
                  </a:lnTo>
                  <a:lnTo>
                    <a:pt x="6102520" y="2699191"/>
                  </a:lnTo>
                  <a:lnTo>
                    <a:pt x="6195427" y="2699191"/>
                  </a:lnTo>
                  <a:lnTo>
                    <a:pt x="6195427" y="2748090"/>
                  </a:lnTo>
                  <a:lnTo>
                    <a:pt x="6327453" y="2748090"/>
                  </a:lnTo>
                  <a:lnTo>
                    <a:pt x="6327453" y="2801878"/>
                  </a:lnTo>
                  <a:lnTo>
                    <a:pt x="6410580" y="2801878"/>
                  </a:lnTo>
                  <a:lnTo>
                    <a:pt x="6410580" y="2880115"/>
                  </a:lnTo>
                  <a:lnTo>
                    <a:pt x="6488817" y="2880115"/>
                  </a:lnTo>
                  <a:lnTo>
                    <a:pt x="6488817" y="2938793"/>
                  </a:lnTo>
                  <a:lnTo>
                    <a:pt x="6576835" y="2938793"/>
                  </a:lnTo>
                  <a:lnTo>
                    <a:pt x="6576835" y="2987692"/>
                  </a:lnTo>
                  <a:lnTo>
                    <a:pt x="6640403" y="2987692"/>
                  </a:lnTo>
                  <a:lnTo>
                    <a:pt x="6640403" y="3090378"/>
                  </a:lnTo>
                  <a:lnTo>
                    <a:pt x="6718640" y="3090378"/>
                  </a:lnTo>
                  <a:lnTo>
                    <a:pt x="6718640" y="3818964"/>
                  </a:lnTo>
                  <a:lnTo>
                    <a:pt x="6992471" y="3818964"/>
                  </a:lnTo>
                  <a:lnTo>
                    <a:pt x="6992471" y="1295807"/>
                  </a:lnTo>
                  <a:lnTo>
                    <a:pt x="0" y="1281138"/>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aphicFrame>
        <p:nvGraphicFramePr>
          <p:cNvPr id="13" name="Espace réservé du contenu 3">
            <a:extLst>
              <a:ext uri="{FF2B5EF4-FFF2-40B4-BE49-F238E27FC236}">
                <a16:creationId xmlns:a16="http://schemas.microsoft.com/office/drawing/2014/main" id="{4CE267CD-AFA1-4C9A-BDAA-0E6BDC09BAAF}"/>
              </a:ext>
            </a:extLst>
          </p:cNvPr>
          <p:cNvGraphicFramePr>
            <a:graphicFrameLocks/>
          </p:cNvGraphicFramePr>
          <p:nvPr/>
        </p:nvGraphicFramePr>
        <p:xfrm>
          <a:off x="4745712" y="3337191"/>
          <a:ext cx="380762" cy="1453556"/>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0954394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a:xfrm>
            <a:off x="232514" y="1247952"/>
            <a:ext cx="5609485" cy="1773666"/>
          </a:xfrm>
        </p:spPr>
        <p:txBody>
          <a:bodyPr anchor="ctr">
            <a:normAutofit/>
          </a:bodyPr>
          <a:lstStyle/>
          <a:p>
            <a:pPr algn="ctr"/>
            <a:r>
              <a:rPr lang="fr-FR" sz="6000" dirty="0"/>
              <a:t>GIST</a:t>
            </a:r>
            <a:endParaRPr lang="fr-FR" sz="6000" b="0" dirty="0">
              <a:solidFill>
                <a:srgbClr val="002060"/>
              </a:solidFill>
            </a:endParaRPr>
          </a:p>
        </p:txBody>
      </p:sp>
      <p:sp>
        <p:nvSpPr>
          <p:cNvPr id="3" name="Rectangle : coins arrondis 2">
            <a:extLst>
              <a:ext uri="{FF2B5EF4-FFF2-40B4-BE49-F238E27FC236}">
                <a16:creationId xmlns:a16="http://schemas.microsoft.com/office/drawing/2014/main" id="{23E7BE03-C1C1-C549-9E99-BED75E9A4FAF}"/>
              </a:ext>
            </a:extLst>
          </p:cNvPr>
          <p:cNvSpPr/>
          <p:nvPr/>
        </p:nvSpPr>
        <p:spPr>
          <a:xfrm>
            <a:off x="232515" y="1247952"/>
            <a:ext cx="5609484" cy="1773666"/>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val="3530902483"/>
      </p:ext>
    </p:extLst>
  </p:cSld>
  <p:clrMapOvr>
    <a:masterClrMapping/>
  </p:clrMapOvr>
  <p:transition spd="slow">
    <p:wipe/>
  </p:transition>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3">
            <a:extLst>
              <a:ext uri="{FF2B5EF4-FFF2-40B4-BE49-F238E27FC236}">
                <a16:creationId xmlns:a16="http://schemas.microsoft.com/office/drawing/2014/main" id="{1B4167D0-09D0-AF4B-AA46-85492F2F4644}"/>
              </a:ext>
            </a:extLst>
          </p:cNvPr>
          <p:cNvSpPr>
            <a:spLocks noGrp="1"/>
          </p:cNvSpPr>
          <p:nvPr>
            <p:ph type="title"/>
          </p:nvPr>
        </p:nvSpPr>
        <p:spPr/>
        <p:txBody>
          <a:bodyPr>
            <a:normAutofit/>
          </a:bodyPr>
          <a:lstStyle/>
          <a:p>
            <a:r>
              <a:rPr lang="fr-FR" sz="2800" b="1" dirty="0"/>
              <a:t>GIST</a:t>
            </a:r>
          </a:p>
        </p:txBody>
      </p:sp>
      <p:sp>
        <p:nvSpPr>
          <p:cNvPr id="2" name="Espace réservé du texte 1"/>
          <p:cNvSpPr>
            <a:spLocks noGrp="1"/>
          </p:cNvSpPr>
          <p:nvPr>
            <p:ph type="body" idx="1"/>
          </p:nvPr>
        </p:nvSpPr>
        <p:spPr/>
        <p:txBody>
          <a:bodyPr/>
          <a:lstStyle/>
          <a:p>
            <a:r>
              <a:rPr lang="fr-FR" sz="1800" b="0" dirty="0" err="1"/>
              <a:t>Three</a:t>
            </a:r>
            <a:r>
              <a:rPr lang="fr-FR" sz="1800" b="0" dirty="0"/>
              <a:t> versus one </a:t>
            </a:r>
            <a:r>
              <a:rPr lang="fr-FR" sz="1800" b="0" dirty="0" err="1"/>
              <a:t>year</a:t>
            </a:r>
            <a:r>
              <a:rPr lang="fr-FR" sz="1800" b="0" dirty="0"/>
              <a:t> of adjuvant imatinib for high-</a:t>
            </a:r>
            <a:r>
              <a:rPr lang="fr-FR" sz="1800" b="0" dirty="0" err="1"/>
              <a:t>risk</a:t>
            </a:r>
            <a:r>
              <a:rPr lang="fr-FR" sz="1800" b="0" dirty="0"/>
              <a:t> </a:t>
            </a:r>
            <a:r>
              <a:rPr lang="fr-FR" sz="1800" b="0" dirty="0" err="1"/>
              <a:t>gastrointestinal</a:t>
            </a:r>
            <a:r>
              <a:rPr lang="fr-FR" sz="1800" b="0" dirty="0"/>
              <a:t> </a:t>
            </a:r>
            <a:r>
              <a:rPr lang="fr-FR" sz="1800" b="0" dirty="0" err="1"/>
              <a:t>stromal</a:t>
            </a:r>
            <a:r>
              <a:rPr lang="fr-FR" sz="1800" b="0" dirty="0"/>
              <a:t> </a:t>
            </a:r>
            <a:r>
              <a:rPr lang="fr-FR" sz="1800" b="0" dirty="0" err="1"/>
              <a:t>tumor</a:t>
            </a:r>
            <a:r>
              <a:rPr lang="fr-FR" sz="1800" b="0" dirty="0"/>
              <a:t> (GIST): </a:t>
            </a:r>
            <a:r>
              <a:rPr lang="fr-FR" sz="1800" b="0" dirty="0" err="1"/>
              <a:t>Survival</a:t>
            </a:r>
            <a:r>
              <a:rPr lang="fr-FR" sz="1800" b="0" dirty="0"/>
              <a:t> </a:t>
            </a:r>
            <a:r>
              <a:rPr lang="fr-FR" sz="1800" b="0" dirty="0" err="1"/>
              <a:t>analysis</a:t>
            </a:r>
            <a:r>
              <a:rPr lang="fr-FR" sz="1800" b="0" dirty="0"/>
              <a:t> of a </a:t>
            </a:r>
            <a:r>
              <a:rPr lang="fr-FR" sz="1800" b="0" dirty="0" err="1"/>
              <a:t>randomized</a:t>
            </a:r>
            <a:r>
              <a:rPr lang="fr-FR" sz="1800" b="0" dirty="0"/>
              <a:t> trial </a:t>
            </a:r>
            <a:r>
              <a:rPr lang="fr-FR" sz="1800" b="0" dirty="0" err="1"/>
              <a:t>after</a:t>
            </a:r>
            <a:r>
              <a:rPr lang="fr-FR" sz="1800" b="0" dirty="0"/>
              <a:t> 10 </a:t>
            </a:r>
            <a:r>
              <a:rPr lang="fr-FR" sz="1800" b="0" dirty="0" err="1"/>
              <a:t>years</a:t>
            </a:r>
            <a:r>
              <a:rPr lang="fr-FR" sz="1800" b="0" dirty="0"/>
              <a:t> of </a:t>
            </a:r>
            <a:r>
              <a:rPr lang="fr-FR" sz="1800" b="0" dirty="0" err="1"/>
              <a:t>follow</a:t>
            </a:r>
            <a:r>
              <a:rPr lang="fr-FR" sz="1800" b="0" dirty="0"/>
              <a:t>-up.</a:t>
            </a:r>
          </a:p>
          <a:p>
            <a:endParaRPr lang="fr-FR" sz="1800" b="0" dirty="0"/>
          </a:p>
          <a:p>
            <a:r>
              <a:rPr lang="fr-FR" sz="1600" b="0" i="1" dirty="0" err="1"/>
              <a:t>Heikki</a:t>
            </a:r>
            <a:r>
              <a:rPr lang="fr-FR" sz="1600" b="0" i="1" dirty="0"/>
              <a:t> Joensuu et al., ASCO2020, Abs 11503</a:t>
            </a:r>
          </a:p>
        </p:txBody>
      </p:sp>
    </p:spTree>
    <p:extLst>
      <p:ext uri="{BB962C8B-B14F-4D97-AF65-F5344CB8AC3E}">
        <p14:creationId xmlns:p14="http://schemas.microsoft.com/office/powerpoint/2010/main" val="2227762395"/>
      </p:ext>
    </p:extLst>
  </p:cSld>
  <p:clrMapOvr>
    <a:masterClrMapping/>
  </p:clrMapOvr>
  <p:transition spd="slow">
    <p:wipe/>
  </p:transition>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re 11"/>
          <p:cNvSpPr>
            <a:spLocks noGrp="1"/>
          </p:cNvSpPr>
          <p:nvPr>
            <p:ph type="title"/>
          </p:nvPr>
        </p:nvSpPr>
        <p:spPr/>
        <p:txBody>
          <a:bodyPr>
            <a:normAutofit/>
          </a:bodyPr>
          <a:lstStyle/>
          <a:p>
            <a:r>
              <a:rPr lang="fr-FR" sz="2000" dirty="0"/>
              <a:t>Analyse à 10 ans de SSGXVIII : Imatinib adjuvant 3 ans vs 1 an</a:t>
            </a:r>
          </a:p>
        </p:txBody>
      </p:sp>
      <p:sp>
        <p:nvSpPr>
          <p:cNvPr id="13" name="Espace réservé du contenu 12"/>
          <p:cNvSpPr>
            <a:spLocks noGrp="1"/>
          </p:cNvSpPr>
          <p:nvPr>
            <p:ph sz="half" idx="1"/>
          </p:nvPr>
        </p:nvSpPr>
        <p:spPr/>
        <p:txBody>
          <a:bodyPr/>
          <a:lstStyle/>
          <a:p>
            <a:r>
              <a:rPr lang="fr-FR" sz="1600" dirty="0"/>
              <a:t>Contexte : étude SSGXVIII</a:t>
            </a:r>
          </a:p>
          <a:p>
            <a:pPr marL="0" indent="0">
              <a:buNone/>
            </a:pPr>
            <a:endParaRPr lang="fr-FR" sz="1600" dirty="0"/>
          </a:p>
          <a:p>
            <a:endParaRPr lang="fr-FR" sz="1600" b="0" dirty="0"/>
          </a:p>
          <a:p>
            <a:endParaRPr lang="fr-FR" sz="1600" b="0" dirty="0"/>
          </a:p>
          <a:p>
            <a:pPr marL="0" indent="0">
              <a:buNone/>
            </a:pPr>
            <a:endParaRPr lang="fr-FR" sz="1600" b="0" dirty="0"/>
          </a:p>
          <a:p>
            <a:pPr marL="0" indent="0">
              <a:buNone/>
            </a:pPr>
            <a:endParaRPr lang="fr-FR" sz="800" b="0" dirty="0"/>
          </a:p>
          <a:p>
            <a:r>
              <a:rPr lang="fr-FR" sz="1600" dirty="0"/>
              <a:t>Résultats à 5 ans déjà publiés : </a:t>
            </a:r>
          </a:p>
          <a:p>
            <a:pPr lvl="1"/>
            <a:r>
              <a:rPr lang="fr-FR" sz="1400" b="0" dirty="0"/>
              <a:t>Augmentation de :</a:t>
            </a:r>
          </a:p>
          <a:p>
            <a:pPr lvl="2"/>
            <a:r>
              <a:rPr lang="fr-FR" sz="1200" b="0" dirty="0"/>
              <a:t>la SSR avec un HR à 0,6 (IC 95 % = [0,44–0,81] ; p &lt; 0,001)</a:t>
            </a:r>
          </a:p>
          <a:p>
            <a:pPr lvl="2"/>
            <a:r>
              <a:rPr lang="fr-FR" sz="1200" b="0" dirty="0"/>
              <a:t>la SG avec un gain de 6,6 % et un HR de 0,6 (IC 95 % = [0,37–0,97] ; p = 0,036)</a:t>
            </a:r>
          </a:p>
          <a:p>
            <a:pPr lvl="2"/>
            <a:endParaRPr lang="fr-FR" sz="1050" b="0" dirty="0"/>
          </a:p>
          <a:p>
            <a:pPr lvl="2"/>
            <a:endParaRPr lang="fr-FR" sz="1050" b="0" dirty="0"/>
          </a:p>
          <a:p>
            <a:pPr lvl="1"/>
            <a:r>
              <a:rPr lang="fr-FR" sz="1400" b="0" dirty="0"/>
              <a:t>Particulièrement intéressant dans le sous-groupe des exons sensibles à l’imatinib :</a:t>
            </a:r>
          </a:p>
          <a:p>
            <a:pPr lvl="2"/>
            <a:r>
              <a:rPr lang="fr-FR" sz="1200" b="0" dirty="0"/>
              <a:t>Exon 11 </a:t>
            </a:r>
            <a:r>
              <a:rPr lang="fr-FR" sz="1200" dirty="0"/>
              <a:t>(notamment délétion ou délétion-insertion et pour les GIST avec délétion impliquant les codons 557–558)</a:t>
            </a:r>
            <a:endParaRPr lang="fr-FR" sz="1200" b="0" dirty="0"/>
          </a:p>
          <a:p>
            <a:pPr lvl="1"/>
            <a:endParaRPr lang="en-US" sz="1400" b="0" dirty="0"/>
          </a:p>
        </p:txBody>
      </p:sp>
      <p:sp>
        <p:nvSpPr>
          <p:cNvPr id="17" name="TextBox 16"/>
          <p:cNvSpPr txBox="1"/>
          <p:nvPr/>
        </p:nvSpPr>
        <p:spPr>
          <a:xfrm>
            <a:off x="7116974" y="3741315"/>
            <a:ext cx="2027026" cy="230832"/>
          </a:xfrm>
          <a:prstGeom prst="rect">
            <a:avLst/>
          </a:prstGeom>
          <a:noFill/>
        </p:spPr>
        <p:txBody>
          <a:bodyPr wrap="square" rtlCol="0">
            <a:spAutoFit/>
          </a:bodyPr>
          <a:lstStyle>
            <a:defPPr>
              <a:defRPr lang="fr-FR"/>
            </a:defPPr>
            <a:lvl1pPr algn="r">
              <a:defRPr sz="900" i="1">
                <a:solidFill>
                  <a:srgbClr val="F06134"/>
                </a:solidFill>
                <a:latin typeface="Arial Narrow" panose="020B0606020202030204" pitchFamily="34" charset="0"/>
              </a:defRPr>
            </a:lvl1p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white">
                    <a:lumMod val="50000"/>
                  </a:prstClr>
                </a:solidFill>
                <a:effectLst/>
                <a:uLnTx/>
                <a:uFillTx/>
                <a:latin typeface="Arial Narrow" panose="020B0606020202030204" pitchFamily="34" charset="0"/>
                <a:ea typeface="+mn-ea"/>
                <a:cs typeface="+mn-cs"/>
              </a:rPr>
              <a:t>Joensuu H – J Clin </a:t>
            </a:r>
            <a:r>
              <a:rPr kumimoji="0" lang="fr-FR" sz="900" b="0" i="1" u="none" strike="noStrike" kern="1200" cap="none" spc="0" normalizeH="0" baseline="0" noProof="0" dirty="0" err="1">
                <a:ln>
                  <a:noFill/>
                </a:ln>
                <a:solidFill>
                  <a:prstClr val="white">
                    <a:lumMod val="50000"/>
                  </a:prstClr>
                </a:solidFill>
                <a:effectLst/>
                <a:uLnTx/>
                <a:uFillTx/>
                <a:latin typeface="Arial Narrow" panose="020B0606020202030204" pitchFamily="34" charset="0"/>
                <a:ea typeface="+mn-ea"/>
                <a:cs typeface="+mn-cs"/>
              </a:rPr>
              <a:t>Oncol</a:t>
            </a:r>
            <a:r>
              <a:rPr kumimoji="0" lang="fr-FR" sz="900" b="0" i="1" u="none" strike="noStrike" kern="1200" cap="none" spc="0" normalizeH="0" baseline="0" noProof="0" dirty="0">
                <a:ln>
                  <a:noFill/>
                </a:ln>
                <a:solidFill>
                  <a:prstClr val="white">
                    <a:lumMod val="50000"/>
                  </a:prstClr>
                </a:solidFill>
                <a:effectLst/>
                <a:uLnTx/>
                <a:uFillTx/>
                <a:latin typeface="Arial Narrow" panose="020B0606020202030204" pitchFamily="34" charset="0"/>
                <a:ea typeface="+mn-ea"/>
                <a:cs typeface="+mn-cs"/>
              </a:rPr>
              <a:t> 2016;34:244–50</a:t>
            </a:r>
          </a:p>
        </p:txBody>
      </p:sp>
      <p:sp>
        <p:nvSpPr>
          <p:cNvPr id="18" name="TextBox 17"/>
          <p:cNvSpPr txBox="1"/>
          <p:nvPr/>
        </p:nvSpPr>
        <p:spPr>
          <a:xfrm>
            <a:off x="6749293" y="4476826"/>
            <a:ext cx="2340352" cy="230832"/>
          </a:xfrm>
          <a:prstGeom prst="rect">
            <a:avLst/>
          </a:prstGeom>
          <a:noFill/>
        </p:spPr>
        <p:txBody>
          <a:bodyPr wrap="square" rtlCol="0">
            <a:spAutoFit/>
          </a:bodyPr>
          <a:lstStyle>
            <a:defPPr>
              <a:defRPr lang="fr-FR"/>
            </a:defPPr>
            <a:lvl1pPr algn="r">
              <a:defRPr sz="900" i="1">
                <a:solidFill>
                  <a:srgbClr val="F06134"/>
                </a:solidFill>
                <a:latin typeface="Arial Narrow" panose="020B0606020202030204" pitchFamily="34" charset="0"/>
              </a:defRPr>
            </a:lvl1p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white">
                    <a:lumMod val="50000"/>
                  </a:prstClr>
                </a:solidFill>
                <a:effectLst/>
                <a:uLnTx/>
                <a:uFillTx/>
                <a:latin typeface="Arial Narrow" panose="020B0606020202030204" pitchFamily="34" charset="0"/>
                <a:ea typeface="+mn-ea"/>
                <a:cs typeface="+mn-cs"/>
              </a:rPr>
              <a:t>Joensuu H – JAMA </a:t>
            </a:r>
            <a:r>
              <a:rPr kumimoji="0" lang="fr-FR" sz="900" b="0" i="1" u="none" strike="noStrike" kern="1200" cap="none" spc="0" normalizeH="0" baseline="0" noProof="0" dirty="0" err="1">
                <a:ln>
                  <a:noFill/>
                </a:ln>
                <a:solidFill>
                  <a:prstClr val="white">
                    <a:lumMod val="50000"/>
                  </a:prstClr>
                </a:solidFill>
                <a:effectLst/>
                <a:uLnTx/>
                <a:uFillTx/>
                <a:latin typeface="Arial Narrow" panose="020B0606020202030204" pitchFamily="34" charset="0"/>
                <a:ea typeface="+mn-ea"/>
                <a:cs typeface="+mn-cs"/>
              </a:rPr>
              <a:t>Oncol</a:t>
            </a:r>
            <a:r>
              <a:rPr kumimoji="0" lang="fr-FR" sz="900" b="0" i="1" u="none" strike="noStrike" kern="1200" cap="none" spc="0" normalizeH="0" baseline="0" noProof="0" dirty="0">
                <a:ln>
                  <a:noFill/>
                </a:ln>
                <a:solidFill>
                  <a:prstClr val="white">
                    <a:lumMod val="50000"/>
                  </a:prstClr>
                </a:solidFill>
                <a:effectLst/>
                <a:uLnTx/>
                <a:uFillTx/>
                <a:latin typeface="Arial Narrow" panose="020B0606020202030204" pitchFamily="34" charset="0"/>
                <a:ea typeface="+mn-ea"/>
                <a:cs typeface="+mn-cs"/>
              </a:rPr>
              <a:t> 2017;3:602–9 </a:t>
            </a:r>
          </a:p>
        </p:txBody>
      </p:sp>
      <p:sp>
        <p:nvSpPr>
          <p:cNvPr id="20" name="ZoneTexte 19">
            <a:extLst>
              <a:ext uri="{FF2B5EF4-FFF2-40B4-BE49-F238E27FC236}">
                <a16:creationId xmlns:a16="http://schemas.microsoft.com/office/drawing/2014/main" id="{19133EF3-2A0B-1449-92E9-F863DF3B3514}"/>
              </a:ext>
            </a:extLst>
          </p:cNvPr>
          <p:cNvSpPr txBox="1"/>
          <p:nvPr/>
        </p:nvSpPr>
        <p:spPr>
          <a:xfrm>
            <a:off x="6958" y="4930086"/>
            <a:ext cx="2512226"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Heikki</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Joensuu et al., ASCO2020, Abs 11503</a:t>
            </a:r>
          </a:p>
        </p:txBody>
      </p:sp>
      <p:sp>
        <p:nvSpPr>
          <p:cNvPr id="19" name="Rectangle à coins arrondis 4">
            <a:extLst>
              <a:ext uri="{FF2B5EF4-FFF2-40B4-BE49-F238E27FC236}">
                <a16:creationId xmlns:a16="http://schemas.microsoft.com/office/drawing/2014/main" id="{7FB30762-57D5-435E-8DE8-19D5C2C4B9C8}"/>
              </a:ext>
            </a:extLst>
          </p:cNvPr>
          <p:cNvSpPr/>
          <p:nvPr/>
        </p:nvSpPr>
        <p:spPr>
          <a:xfrm>
            <a:off x="807948" y="1289729"/>
            <a:ext cx="7367261" cy="1131657"/>
          </a:xfrm>
          <a:prstGeom prst="roundRect">
            <a:avLst>
              <a:gd name="adj" fmla="val 8273"/>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grpSp>
        <p:nvGrpSpPr>
          <p:cNvPr id="3" name="Group 2"/>
          <p:cNvGrpSpPr/>
          <p:nvPr/>
        </p:nvGrpSpPr>
        <p:grpSpPr>
          <a:xfrm>
            <a:off x="977768" y="1412757"/>
            <a:ext cx="7276066" cy="874841"/>
            <a:chOff x="1029295" y="1611822"/>
            <a:chExt cx="7276066" cy="874841"/>
          </a:xfrm>
        </p:grpSpPr>
        <p:sp>
          <p:nvSpPr>
            <p:cNvPr id="6" name="Text Box 8"/>
            <p:cNvSpPr txBox="1">
              <a:spLocks noChangeArrowheads="1"/>
            </p:cNvSpPr>
            <p:nvPr/>
          </p:nvSpPr>
          <p:spPr bwMode="auto">
            <a:xfrm>
              <a:off x="1029295" y="1625819"/>
              <a:ext cx="1628518" cy="860385"/>
            </a:xfrm>
            <a:prstGeom prst="roundRect">
              <a:avLst>
                <a:gd name="adj" fmla="val 5996"/>
              </a:avLst>
            </a:prstGeom>
            <a:noFill/>
            <a:ln w="12700">
              <a:solidFill>
                <a:schemeClr val="tx1">
                  <a:lumMod val="75000"/>
                  <a:lumOff val="25000"/>
                </a:schemeClr>
              </a:solidFill>
              <a:miter lim="800000"/>
              <a:headEnd/>
              <a:tailEnd/>
            </a:ln>
          </p:spPr>
          <p:txBody>
            <a:bodyPr wrap="square" lIns="36000" tIns="36000" rIns="36000" bIns="36000">
              <a:spAutoFit/>
            </a:bodyPr>
            <a:lstStyle/>
            <a:p>
              <a:pPr marL="0" marR="0" lvl="0" indent="0" algn="ctr" defTabSz="914400" rtl="0" eaLnBrk="1" fontAlgn="auto" latinLnBrk="0" hangingPunct="1">
                <a:lnSpc>
                  <a:spcPts val="2200"/>
                </a:lnSpc>
                <a:spcBef>
                  <a:spcPts val="0"/>
                </a:spcBef>
                <a:spcAft>
                  <a:spcPts val="0"/>
                </a:spcAft>
                <a:buClrTx/>
                <a:buSzTx/>
                <a:buFontTx/>
                <a:buNone/>
                <a:tabLst/>
                <a:defRPr/>
              </a:pPr>
              <a:r>
                <a:rPr kumimoji="0" lang="pt-BR" sz="1400" b="1" i="0" u="none" strike="noStrike" kern="1200" cap="none" spc="0" normalizeH="0" baseline="0" noProof="0" dirty="0">
                  <a:ln>
                    <a:noFill/>
                  </a:ln>
                  <a:solidFill>
                    <a:srgbClr val="4D4D4D"/>
                  </a:solidFill>
                  <a:effectLst/>
                  <a:uLnTx/>
                  <a:uFillTx/>
                  <a:latin typeface="Arial Narrow" panose="020B0606020202030204" pitchFamily="34" charset="0"/>
                  <a:ea typeface="+mn-ea"/>
                  <a:cs typeface="+mn-cs"/>
                </a:rPr>
                <a:t>GIST à haut risque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000" b="0" i="0" u="none" strike="noStrike" kern="1200" cap="none" spc="0" normalizeH="0" baseline="0" noProof="0" dirty="0">
                  <a:ln>
                    <a:noFill/>
                  </a:ln>
                  <a:solidFill>
                    <a:srgbClr val="4D4D4D"/>
                  </a:solidFill>
                  <a:effectLst/>
                  <a:uLnTx/>
                  <a:uFillTx/>
                  <a:latin typeface="Arial Narrow" panose="020B0606020202030204" pitchFamily="34" charset="0"/>
                  <a:ea typeface="+mn-ea"/>
                  <a:cs typeface="+mn-cs"/>
                </a:rPr>
                <a:t>&gt; 10 mit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000" b="0" i="0" u="none" strike="noStrike" kern="1200" cap="none" spc="0" normalizeH="0" baseline="0" noProof="0" dirty="0">
                  <a:ln>
                    <a:noFill/>
                  </a:ln>
                  <a:solidFill>
                    <a:srgbClr val="4D4D4D"/>
                  </a:solidFill>
                  <a:effectLst/>
                  <a:uLnTx/>
                  <a:uFillTx/>
                  <a:latin typeface="Arial Narrow" panose="020B0606020202030204" pitchFamily="34" charset="0"/>
                  <a:ea typeface="+mn-ea"/>
                  <a:cs typeface="+mn-cs"/>
                </a:rPr>
                <a:t>&gt; 10 cm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000" b="0" i="0" u="none" strike="noStrike" kern="1200" cap="none" spc="0" normalizeH="0" baseline="0" noProof="0" dirty="0">
                  <a:ln>
                    <a:noFill/>
                  </a:ln>
                  <a:solidFill>
                    <a:srgbClr val="4D4D4D"/>
                  </a:solidFill>
                  <a:effectLst/>
                  <a:uLnTx/>
                  <a:uFillTx/>
                  <a:latin typeface="Arial Narrow" panose="020B0606020202030204" pitchFamily="34" charset="0"/>
                  <a:ea typeface="+mn-ea"/>
                  <a:cs typeface="+mn-cs"/>
                </a:rPr>
                <a:t>Rupture</a:t>
              </a:r>
            </a:p>
          </p:txBody>
        </p:sp>
        <p:sp>
          <p:nvSpPr>
            <p:cNvPr id="7" name="Rectangle 8"/>
            <p:cNvSpPr>
              <a:spLocks noChangeArrowheads="1"/>
            </p:cNvSpPr>
            <p:nvPr/>
          </p:nvSpPr>
          <p:spPr bwMode="auto">
            <a:xfrm>
              <a:off x="3565287" y="2139861"/>
              <a:ext cx="4094401" cy="346802"/>
            </a:xfrm>
            <a:prstGeom prst="roundRect">
              <a:avLst>
                <a:gd name="adj" fmla="val 16667"/>
              </a:avLst>
            </a:prstGeom>
            <a:solidFill>
              <a:srgbClr val="C00000"/>
            </a:solidFill>
            <a:ln w="28575">
              <a:noFill/>
              <a:headEnd/>
              <a:tailEnd/>
            </a:ln>
            <a:effectLst/>
          </p:spPr>
          <p:txBody>
            <a:bodyPr wrap="none" anchor="ctr"/>
            <a:lstStyle/>
            <a:p>
              <a:pPr marL="0" marR="0" lvl="0" indent="0" algn="ctr" defTabSz="914400" rtl="0" eaLnBrk="1" fontAlgn="auto" latinLnBrk="0" hangingPunct="1">
                <a:lnSpc>
                  <a:spcPct val="100000"/>
                </a:lnSpc>
                <a:spcBef>
                  <a:spcPts val="0"/>
                </a:spcBef>
                <a:spcAft>
                  <a:spcPts val="0"/>
                </a:spcAft>
                <a:buClr>
                  <a:srgbClr val="FFCC00"/>
                </a:buClr>
                <a:buSzTx/>
                <a:buFontTx/>
                <a:buNone/>
                <a:tabLst/>
                <a:defRPr/>
              </a:pPr>
              <a:r>
                <a:rPr kumimoji="0" lang="fr-FR" sz="1400" b="1" i="0" u="none" strike="noStrike" kern="0" cap="none" spc="0" normalizeH="0" baseline="0" noProof="0" dirty="0">
                  <a:ln>
                    <a:noFill/>
                  </a:ln>
                  <a:solidFill>
                    <a:prstClr val="white"/>
                  </a:solidFill>
                  <a:effectLst/>
                  <a:uLnTx/>
                  <a:uFillTx/>
                  <a:latin typeface="Arial Narrow" panose="020B0606020202030204" pitchFamily="34" charset="0"/>
                  <a:ea typeface="+mn-ea"/>
                  <a:cs typeface="+mn-cs"/>
                </a:rPr>
                <a:t>Imatinib 400 mg/j</a:t>
              </a:r>
            </a:p>
          </p:txBody>
        </p:sp>
        <p:sp>
          <p:nvSpPr>
            <p:cNvPr id="10" name="Rectangle 11"/>
            <p:cNvSpPr>
              <a:spLocks noChangeArrowheads="1"/>
            </p:cNvSpPr>
            <p:nvPr/>
          </p:nvSpPr>
          <p:spPr bwMode="auto">
            <a:xfrm>
              <a:off x="3565286" y="1611822"/>
              <a:ext cx="1364801" cy="346802"/>
            </a:xfrm>
            <a:prstGeom prst="roundRect">
              <a:avLst>
                <a:gd name="adj" fmla="val 16667"/>
              </a:avLst>
            </a:prstGeom>
            <a:solidFill>
              <a:schemeClr val="accent1"/>
            </a:solidFill>
            <a:ln w="28575">
              <a:noFill/>
              <a:headEnd/>
              <a:tailEnd/>
            </a:ln>
            <a:effectLst/>
          </p:spPr>
          <p:txBody>
            <a:bodyPr wrap="none" anchor="ctr"/>
            <a:lstStyle/>
            <a:p>
              <a:pPr marL="0" marR="0" lvl="0" indent="0" algn="ctr" defTabSz="914400" rtl="0" eaLnBrk="1" fontAlgn="auto" latinLnBrk="0" hangingPunct="1">
                <a:lnSpc>
                  <a:spcPct val="100000"/>
                </a:lnSpc>
                <a:spcBef>
                  <a:spcPts val="0"/>
                </a:spcBef>
                <a:spcAft>
                  <a:spcPts val="0"/>
                </a:spcAft>
                <a:buClr>
                  <a:srgbClr val="FFCC00"/>
                </a:buClr>
                <a:buSzTx/>
                <a:buFontTx/>
                <a:buNone/>
                <a:tabLst/>
                <a:defRPr/>
              </a:pPr>
              <a:r>
                <a:rPr kumimoji="0" lang="fr-FR" sz="1400" b="1" i="0" u="none" strike="noStrike" kern="0" cap="none" spc="0" normalizeH="0" baseline="0" noProof="0" dirty="0">
                  <a:ln>
                    <a:noFill/>
                  </a:ln>
                  <a:solidFill>
                    <a:prstClr val="white"/>
                  </a:solidFill>
                  <a:effectLst/>
                  <a:uLnTx/>
                  <a:uFillTx/>
                  <a:latin typeface="Arial Narrow" panose="020B0606020202030204" pitchFamily="34" charset="0"/>
                  <a:ea typeface="+mn-ea"/>
                  <a:cs typeface="+mn-cs"/>
                </a:rPr>
                <a:t>Imatinib 400 mg/j</a:t>
              </a:r>
            </a:p>
          </p:txBody>
        </p:sp>
        <p:sp>
          <p:nvSpPr>
            <p:cNvPr id="2" name="TextBox 1"/>
            <p:cNvSpPr txBox="1"/>
            <p:nvPr/>
          </p:nvSpPr>
          <p:spPr>
            <a:xfrm>
              <a:off x="7715257" y="1679199"/>
              <a:ext cx="511479" cy="246221"/>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rPr>
                <a:t>1 an</a:t>
              </a:r>
            </a:p>
          </p:txBody>
        </p:sp>
        <p:sp>
          <p:nvSpPr>
            <p:cNvPr id="16" name="TextBox 15"/>
            <p:cNvSpPr txBox="1"/>
            <p:nvPr/>
          </p:nvSpPr>
          <p:spPr>
            <a:xfrm>
              <a:off x="7715257" y="2183878"/>
              <a:ext cx="590104" cy="246221"/>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rPr>
                <a:t>3 ans</a:t>
              </a:r>
            </a:p>
          </p:txBody>
        </p:sp>
      </p:grpSp>
      <p:sp>
        <p:nvSpPr>
          <p:cNvPr id="21" name="Freeform 15">
            <a:extLst>
              <a:ext uri="{FF2B5EF4-FFF2-40B4-BE49-F238E27FC236}">
                <a16:creationId xmlns:a16="http://schemas.microsoft.com/office/drawing/2014/main" id="{71D79C31-A00F-45A7-9963-386AAC86A3FF}"/>
              </a:ext>
            </a:extLst>
          </p:cNvPr>
          <p:cNvSpPr>
            <a:spLocks/>
          </p:cNvSpPr>
          <p:nvPr/>
        </p:nvSpPr>
        <p:spPr bwMode="auto">
          <a:xfrm>
            <a:off x="2998594" y="1575442"/>
            <a:ext cx="511479" cy="557443"/>
          </a:xfrm>
          <a:custGeom>
            <a:avLst/>
            <a:gdLst>
              <a:gd name="T0" fmla="*/ 2147483647 w 133"/>
              <a:gd name="T1" fmla="*/ 0 h 904"/>
              <a:gd name="T2" fmla="*/ 0 w 133"/>
              <a:gd name="T3" fmla="*/ 0 h 904"/>
              <a:gd name="T4" fmla="*/ 0 w 133"/>
              <a:gd name="T5" fmla="*/ 2147483647 h 904"/>
              <a:gd name="T6" fmla="*/ 2147483647 w 133"/>
              <a:gd name="T7" fmla="*/ 2147483647 h 904"/>
              <a:gd name="T8" fmla="*/ 0 60000 65536"/>
              <a:gd name="T9" fmla="*/ 0 60000 65536"/>
              <a:gd name="T10" fmla="*/ 0 60000 65536"/>
              <a:gd name="T11" fmla="*/ 0 60000 65536"/>
              <a:gd name="T12" fmla="*/ 0 w 133"/>
              <a:gd name="T13" fmla="*/ 0 h 904"/>
              <a:gd name="T14" fmla="*/ 133 w 133"/>
              <a:gd name="T15" fmla="*/ 904 h 904"/>
            </a:gdLst>
            <a:ahLst/>
            <a:cxnLst>
              <a:cxn ang="T8">
                <a:pos x="T0" y="T1"/>
              </a:cxn>
              <a:cxn ang="T9">
                <a:pos x="T2" y="T3"/>
              </a:cxn>
              <a:cxn ang="T10">
                <a:pos x="T4" y="T5"/>
              </a:cxn>
              <a:cxn ang="T11">
                <a:pos x="T6" y="T7"/>
              </a:cxn>
            </a:cxnLst>
            <a:rect l="T12" t="T13" r="T14" b="T15"/>
            <a:pathLst>
              <a:path w="133" h="904">
                <a:moveTo>
                  <a:pt x="133" y="0"/>
                </a:moveTo>
                <a:lnTo>
                  <a:pt x="0" y="0"/>
                </a:lnTo>
                <a:lnTo>
                  <a:pt x="0" y="904"/>
                </a:lnTo>
                <a:lnTo>
                  <a:pt x="133" y="904"/>
                </a:lnTo>
              </a:path>
            </a:pathLst>
          </a:custGeom>
          <a:noFill/>
          <a:ln w="19050">
            <a:solidFill>
              <a:schemeClr val="tx1">
                <a:lumMod val="75000"/>
                <a:lumOff val="25000"/>
              </a:schemeClr>
            </a:solidFill>
            <a:round/>
            <a:headEnd type="triangle" w="med" len="med"/>
            <a:tailEnd type="triangle" w="med" len="med"/>
          </a:ln>
        </p:spPr>
        <p: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fr-FR" sz="1200" b="0" i="0"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mn-cs"/>
            </a:endParaRPr>
          </a:p>
        </p:txBody>
      </p:sp>
      <p:sp>
        <p:nvSpPr>
          <p:cNvPr id="22" name="Ellipse 9">
            <a:extLst>
              <a:ext uri="{FF2B5EF4-FFF2-40B4-BE49-F238E27FC236}">
                <a16:creationId xmlns:a16="http://schemas.microsoft.com/office/drawing/2014/main" id="{58ABE5ED-9CB9-4FD2-9613-B00994C4B9BB}"/>
              </a:ext>
            </a:extLst>
          </p:cNvPr>
          <p:cNvSpPr/>
          <p:nvPr/>
        </p:nvSpPr>
        <p:spPr>
          <a:xfrm>
            <a:off x="2803518" y="1671419"/>
            <a:ext cx="377686" cy="368276"/>
          </a:xfrm>
          <a:prstGeom prst="ellipse">
            <a:avLst/>
          </a:prstGeom>
          <a:solidFill>
            <a:srgbClr val="4D4D4D"/>
          </a:solidFill>
          <a:ln>
            <a:headEnd/>
            <a:tailEnd/>
          </a:ln>
          <a:effectLst/>
        </p:spPr>
        <p:style>
          <a:lnRef idx="0">
            <a:schemeClr val="dk1"/>
          </a:lnRef>
          <a:fillRef idx="3">
            <a:schemeClr val="dk1"/>
          </a:fillRef>
          <a:effectRef idx="3">
            <a:schemeClr val="dk1"/>
          </a:effectRef>
          <a:fontRef idx="minor">
            <a:schemeClr val="lt1"/>
          </a:fontRef>
        </p:style>
        <p:txBody>
          <a:bodyPr wrap="none" anchor="ctr"/>
          <a:lstStyle/>
          <a:p>
            <a:pPr marL="0" marR="0" lvl="0" indent="0" algn="ctr" defTabSz="685783" rtl="0" eaLnBrk="1" fontAlgn="auto" latinLnBrk="0" hangingPunct="1">
              <a:lnSpc>
                <a:spcPct val="100000"/>
              </a:lnSpc>
              <a:spcBef>
                <a:spcPts val="0"/>
              </a:spcBef>
              <a:spcAft>
                <a:spcPts val="0"/>
              </a:spcAft>
              <a:buClr>
                <a:srgbClr val="FFCC00"/>
              </a:buClr>
              <a:buSzTx/>
              <a:buFontTx/>
              <a:buNone/>
              <a:tabLst/>
              <a:defRPr/>
            </a:pPr>
            <a:r>
              <a:rPr kumimoji="0" lang="fr-FR" sz="1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R</a:t>
            </a:r>
          </a:p>
        </p:txBody>
      </p:sp>
    </p:spTree>
    <p:extLst>
      <p:ext uri="{BB962C8B-B14F-4D97-AF65-F5344CB8AC3E}">
        <p14:creationId xmlns:p14="http://schemas.microsoft.com/office/powerpoint/2010/main" val="7727398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re 11"/>
          <p:cNvSpPr>
            <a:spLocks noGrp="1"/>
          </p:cNvSpPr>
          <p:nvPr>
            <p:ph type="title"/>
          </p:nvPr>
        </p:nvSpPr>
        <p:spPr/>
        <p:txBody>
          <a:bodyPr>
            <a:normAutofit/>
          </a:bodyPr>
          <a:lstStyle/>
          <a:p>
            <a:r>
              <a:rPr lang="fr-FR" sz="2000" dirty="0"/>
              <a:t>Analyse à 10 ans de SSGXVIII : Imatinib adjuvant 3 ans vs 1 an</a:t>
            </a:r>
          </a:p>
        </p:txBody>
      </p:sp>
      <p:sp>
        <p:nvSpPr>
          <p:cNvPr id="13" name="Espace réservé du contenu 12"/>
          <p:cNvSpPr>
            <a:spLocks noGrp="1"/>
          </p:cNvSpPr>
          <p:nvPr>
            <p:ph sz="half" idx="1"/>
          </p:nvPr>
        </p:nvSpPr>
        <p:spPr/>
        <p:txBody>
          <a:bodyPr/>
          <a:lstStyle/>
          <a:p>
            <a:r>
              <a:rPr lang="fr-FR" sz="1800" dirty="0"/>
              <a:t>Sont présentés ici les résultats de l’analyse à 10 ans :</a:t>
            </a:r>
          </a:p>
          <a:p>
            <a:pPr lvl="1"/>
            <a:r>
              <a:rPr lang="fr-FR" sz="1600" b="0" dirty="0"/>
              <a:t>Survie significativement améliorée en faveur d’un traitement long :</a:t>
            </a:r>
          </a:p>
          <a:p>
            <a:pPr lvl="2"/>
            <a:r>
              <a:rPr lang="fr-FR" sz="1400" dirty="0"/>
              <a:t>Survie </a:t>
            </a:r>
            <a:r>
              <a:rPr lang="fr-FR" sz="1400" b="0" dirty="0"/>
              <a:t>sans récidive (ITT) : </a:t>
            </a:r>
            <a:r>
              <a:rPr lang="fr-FR" sz="1400" dirty="0"/>
              <a:t>53 % contre 42 %</a:t>
            </a:r>
          </a:p>
          <a:p>
            <a:pPr lvl="2"/>
            <a:r>
              <a:rPr lang="fr-FR" sz="1400" b="0" dirty="0"/>
              <a:t>Survie globale (ITT) : 79 % contre 65 %</a:t>
            </a:r>
            <a:endParaRPr lang="en-US" sz="1400" b="0" dirty="0"/>
          </a:p>
        </p:txBody>
      </p:sp>
      <p:sp>
        <p:nvSpPr>
          <p:cNvPr id="11" name="ZoneTexte 10">
            <a:extLst>
              <a:ext uri="{FF2B5EF4-FFF2-40B4-BE49-F238E27FC236}">
                <a16:creationId xmlns:a16="http://schemas.microsoft.com/office/drawing/2014/main" id="{3B7976AE-6AC4-C249-9D14-54017B3C942C}"/>
              </a:ext>
            </a:extLst>
          </p:cNvPr>
          <p:cNvSpPr txBox="1"/>
          <p:nvPr/>
        </p:nvSpPr>
        <p:spPr>
          <a:xfrm>
            <a:off x="-3048" y="4912668"/>
            <a:ext cx="2512226"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Heikki</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Joensuu et al., ASCO2020, Abs 11503</a:t>
            </a:r>
          </a:p>
        </p:txBody>
      </p:sp>
      <p:grpSp>
        <p:nvGrpSpPr>
          <p:cNvPr id="5" name="Groupe 4">
            <a:extLst>
              <a:ext uri="{FF2B5EF4-FFF2-40B4-BE49-F238E27FC236}">
                <a16:creationId xmlns:a16="http://schemas.microsoft.com/office/drawing/2014/main" id="{5992DE1B-58FD-4FF9-BA9B-C93CD857F38A}"/>
              </a:ext>
            </a:extLst>
          </p:cNvPr>
          <p:cNvGrpSpPr/>
          <p:nvPr/>
        </p:nvGrpSpPr>
        <p:grpSpPr>
          <a:xfrm>
            <a:off x="498126" y="2012169"/>
            <a:ext cx="4022103" cy="2689516"/>
            <a:chOff x="1376929" y="1044192"/>
            <a:chExt cx="6581708" cy="3675181"/>
          </a:xfrm>
        </p:grpSpPr>
        <p:sp>
          <p:nvSpPr>
            <p:cNvPr id="14" name="Rectangle à coins arrondis 4">
              <a:extLst>
                <a:ext uri="{FF2B5EF4-FFF2-40B4-BE49-F238E27FC236}">
                  <a16:creationId xmlns:a16="http://schemas.microsoft.com/office/drawing/2014/main" id="{AD360964-5724-4BCF-A63A-ED15BF053917}"/>
                </a:ext>
              </a:extLst>
            </p:cNvPr>
            <p:cNvSpPr/>
            <p:nvPr/>
          </p:nvSpPr>
          <p:spPr>
            <a:xfrm>
              <a:off x="1376929" y="1044192"/>
              <a:ext cx="6581708" cy="3673107"/>
            </a:xfrm>
            <a:prstGeom prst="roundRect">
              <a:avLst>
                <a:gd name="adj" fmla="val 3886"/>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90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15" name="Forme libre : forme 14">
              <a:extLst>
                <a:ext uri="{FF2B5EF4-FFF2-40B4-BE49-F238E27FC236}">
                  <a16:creationId xmlns:a16="http://schemas.microsoft.com/office/drawing/2014/main" id="{7595054F-F078-4840-8EEC-FC4759100906}"/>
                </a:ext>
              </a:extLst>
            </p:cNvPr>
            <p:cNvSpPr/>
            <p:nvPr/>
          </p:nvSpPr>
          <p:spPr>
            <a:xfrm>
              <a:off x="2672560" y="1245107"/>
              <a:ext cx="5094514" cy="2460171"/>
            </a:xfrm>
            <a:custGeom>
              <a:avLst/>
              <a:gdLst>
                <a:gd name="connsiteX0" fmla="*/ 0 w 6792685"/>
                <a:gd name="connsiteY0" fmla="*/ 0 h 3280228"/>
                <a:gd name="connsiteX1" fmla="*/ 0 w 6792685"/>
                <a:gd name="connsiteY1" fmla="*/ 3280228 h 3280228"/>
                <a:gd name="connsiteX2" fmla="*/ 6792685 w 6792685"/>
                <a:gd name="connsiteY2" fmla="*/ 3280228 h 3280228"/>
              </a:gdLst>
              <a:ahLst/>
              <a:cxnLst>
                <a:cxn ang="0">
                  <a:pos x="connsiteX0" y="connsiteY0"/>
                </a:cxn>
                <a:cxn ang="0">
                  <a:pos x="connsiteX1" y="connsiteY1"/>
                </a:cxn>
                <a:cxn ang="0">
                  <a:pos x="connsiteX2" y="connsiteY2"/>
                </a:cxn>
              </a:cxnLst>
              <a:rect l="l" t="t" r="r" b="b"/>
              <a:pathLst>
                <a:path w="6792685" h="3280228">
                  <a:moveTo>
                    <a:pt x="0" y="0"/>
                  </a:moveTo>
                  <a:lnTo>
                    <a:pt x="0" y="3280228"/>
                  </a:lnTo>
                  <a:lnTo>
                    <a:pt x="6792685" y="3280228"/>
                  </a:ln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90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16" name="Forme libre : forme 15">
              <a:extLst>
                <a:ext uri="{FF2B5EF4-FFF2-40B4-BE49-F238E27FC236}">
                  <a16:creationId xmlns:a16="http://schemas.microsoft.com/office/drawing/2014/main" id="{387EE6D9-DE7D-47F7-86C4-21957FCA76E0}"/>
                </a:ext>
              </a:extLst>
            </p:cNvPr>
            <p:cNvSpPr/>
            <p:nvPr/>
          </p:nvSpPr>
          <p:spPr>
            <a:xfrm>
              <a:off x="2705471" y="1280633"/>
              <a:ext cx="4502576" cy="1218881"/>
            </a:xfrm>
            <a:custGeom>
              <a:avLst/>
              <a:gdLst>
                <a:gd name="connsiteX0" fmla="*/ 0 w 5687878"/>
                <a:gd name="connsiteY0" fmla="*/ 0 h 1817176"/>
                <a:gd name="connsiteX1" fmla="*/ 182105 w 5687878"/>
                <a:gd name="connsiteY1" fmla="*/ 0 h 1817176"/>
                <a:gd name="connsiteX2" fmla="*/ 182105 w 5687878"/>
                <a:gd name="connsiteY2" fmla="*/ 77491 h 1817176"/>
                <a:gd name="connsiteX3" fmla="*/ 267345 w 5687878"/>
                <a:gd name="connsiteY3" fmla="*/ 135610 h 1817176"/>
                <a:gd name="connsiteX4" fmla="*/ 333213 w 5687878"/>
                <a:gd name="connsiteY4" fmla="*/ 170481 h 1817176"/>
                <a:gd name="connsiteX5" fmla="*/ 414579 w 5687878"/>
                <a:gd name="connsiteY5" fmla="*/ 178230 h 1817176"/>
                <a:gd name="connsiteX6" fmla="*/ 488196 w 5687878"/>
                <a:gd name="connsiteY6" fmla="*/ 189854 h 1817176"/>
                <a:gd name="connsiteX7" fmla="*/ 515318 w 5687878"/>
                <a:gd name="connsiteY7" fmla="*/ 189854 h 1817176"/>
                <a:gd name="connsiteX8" fmla="*/ 585061 w 5687878"/>
                <a:gd name="connsiteY8" fmla="*/ 263471 h 1817176"/>
                <a:gd name="connsiteX9" fmla="*/ 643179 w 5687878"/>
                <a:gd name="connsiteY9" fmla="*/ 263471 h 1817176"/>
                <a:gd name="connsiteX10" fmla="*/ 701298 w 5687878"/>
                <a:gd name="connsiteY10" fmla="*/ 337088 h 1817176"/>
                <a:gd name="connsiteX11" fmla="*/ 732295 w 5687878"/>
                <a:gd name="connsiteY11" fmla="*/ 348712 h 1817176"/>
                <a:gd name="connsiteX12" fmla="*/ 771040 w 5687878"/>
                <a:gd name="connsiteY12" fmla="*/ 387457 h 1817176"/>
                <a:gd name="connsiteX13" fmla="*/ 836908 w 5687878"/>
                <a:gd name="connsiteY13" fmla="*/ 461074 h 1817176"/>
                <a:gd name="connsiteX14" fmla="*/ 926023 w 5687878"/>
                <a:gd name="connsiteY14" fmla="*/ 461074 h 1817176"/>
                <a:gd name="connsiteX15" fmla="*/ 995766 w 5687878"/>
                <a:gd name="connsiteY15" fmla="*/ 557939 h 1817176"/>
                <a:gd name="connsiteX16" fmla="*/ 1026762 w 5687878"/>
                <a:gd name="connsiteY16" fmla="*/ 732295 h 1817176"/>
                <a:gd name="connsiteX17" fmla="*/ 1065508 w 5687878"/>
                <a:gd name="connsiteY17" fmla="*/ 926023 h 1817176"/>
                <a:gd name="connsiteX18" fmla="*/ 1092630 w 5687878"/>
                <a:gd name="connsiteY18" fmla="*/ 991891 h 1817176"/>
                <a:gd name="connsiteX19" fmla="*/ 1166247 w 5687878"/>
                <a:gd name="connsiteY19" fmla="*/ 991891 h 1817176"/>
                <a:gd name="connsiteX20" fmla="*/ 1193369 w 5687878"/>
                <a:gd name="connsiteY20" fmla="*/ 1019013 h 1817176"/>
                <a:gd name="connsiteX21" fmla="*/ 1243739 w 5687878"/>
                <a:gd name="connsiteY21" fmla="*/ 1065508 h 1817176"/>
                <a:gd name="connsiteX22" fmla="*/ 1286359 w 5687878"/>
                <a:gd name="connsiteY22" fmla="*/ 1069383 h 1817176"/>
                <a:gd name="connsiteX23" fmla="*/ 1317356 w 5687878"/>
                <a:gd name="connsiteY23" fmla="*/ 1088756 h 1817176"/>
                <a:gd name="connsiteX24" fmla="*/ 1414220 w 5687878"/>
                <a:gd name="connsiteY24" fmla="*/ 1088756 h 1817176"/>
                <a:gd name="connsiteX25" fmla="*/ 1449091 w 5687878"/>
                <a:gd name="connsiteY25" fmla="*/ 1173996 h 1817176"/>
                <a:gd name="connsiteX26" fmla="*/ 1514959 w 5687878"/>
                <a:gd name="connsiteY26" fmla="*/ 1173996 h 1817176"/>
                <a:gd name="connsiteX27" fmla="*/ 1569203 w 5687878"/>
                <a:gd name="connsiteY27" fmla="*/ 1243739 h 1817176"/>
                <a:gd name="connsiteX28" fmla="*/ 1677691 w 5687878"/>
                <a:gd name="connsiteY28" fmla="*/ 1243739 h 1817176"/>
                <a:gd name="connsiteX29" fmla="*/ 1677691 w 5687878"/>
                <a:gd name="connsiteY29" fmla="*/ 1270861 h 1817176"/>
                <a:gd name="connsiteX30" fmla="*/ 1805552 w 5687878"/>
                <a:gd name="connsiteY30" fmla="*/ 1270861 h 1817176"/>
                <a:gd name="connsiteX31" fmla="*/ 1805552 w 5687878"/>
                <a:gd name="connsiteY31" fmla="*/ 1344478 h 1817176"/>
                <a:gd name="connsiteX32" fmla="*/ 1929539 w 5687878"/>
                <a:gd name="connsiteY32" fmla="*/ 1344478 h 1817176"/>
                <a:gd name="connsiteX33" fmla="*/ 1929539 w 5687878"/>
                <a:gd name="connsiteY33" fmla="*/ 1367725 h 1817176"/>
                <a:gd name="connsiteX34" fmla="*/ 2003156 w 5687878"/>
                <a:gd name="connsiteY34" fmla="*/ 1367725 h 1817176"/>
                <a:gd name="connsiteX35" fmla="*/ 2003156 w 5687878"/>
                <a:gd name="connsiteY35" fmla="*/ 1383223 h 1817176"/>
                <a:gd name="connsiteX36" fmla="*/ 2053525 w 5687878"/>
                <a:gd name="connsiteY36" fmla="*/ 1383223 h 1817176"/>
                <a:gd name="connsiteX37" fmla="*/ 2053525 w 5687878"/>
                <a:gd name="connsiteY37" fmla="*/ 1421969 h 1817176"/>
                <a:gd name="connsiteX38" fmla="*/ 2103895 w 5687878"/>
                <a:gd name="connsiteY38" fmla="*/ 1421969 h 1817176"/>
                <a:gd name="connsiteX39" fmla="*/ 2266627 w 5687878"/>
                <a:gd name="connsiteY39" fmla="*/ 1449091 h 1817176"/>
                <a:gd name="connsiteX40" fmla="*/ 2530098 w 5687878"/>
                <a:gd name="connsiteY40" fmla="*/ 1445217 h 1817176"/>
                <a:gd name="connsiteX41" fmla="*/ 2623088 w 5687878"/>
                <a:gd name="connsiteY41" fmla="*/ 1491712 h 1817176"/>
                <a:gd name="connsiteX42" fmla="*/ 2708329 w 5687878"/>
                <a:gd name="connsiteY42" fmla="*/ 1511084 h 1817176"/>
                <a:gd name="connsiteX43" fmla="*/ 2863312 w 5687878"/>
                <a:gd name="connsiteY43" fmla="*/ 1511084 h 1817176"/>
                <a:gd name="connsiteX44" fmla="*/ 2886560 w 5687878"/>
                <a:gd name="connsiteY44" fmla="*/ 1534332 h 1817176"/>
                <a:gd name="connsiteX45" fmla="*/ 2940803 w 5687878"/>
                <a:gd name="connsiteY45" fmla="*/ 1534332 h 1817176"/>
                <a:gd name="connsiteX46" fmla="*/ 2940803 w 5687878"/>
                <a:gd name="connsiteY46" fmla="*/ 1561454 h 1817176"/>
                <a:gd name="connsiteX47" fmla="*/ 3192651 w 5687878"/>
                <a:gd name="connsiteY47" fmla="*/ 1561454 h 1817176"/>
                <a:gd name="connsiteX48" fmla="*/ 3192651 w 5687878"/>
                <a:gd name="connsiteY48" fmla="*/ 1584701 h 1817176"/>
                <a:gd name="connsiteX49" fmla="*/ 3297264 w 5687878"/>
                <a:gd name="connsiteY49" fmla="*/ 1584701 h 1817176"/>
                <a:gd name="connsiteX50" fmla="*/ 3297264 w 5687878"/>
                <a:gd name="connsiteY50" fmla="*/ 1600200 h 1817176"/>
                <a:gd name="connsiteX51" fmla="*/ 3355383 w 5687878"/>
                <a:gd name="connsiteY51" fmla="*/ 1600200 h 1817176"/>
                <a:gd name="connsiteX52" fmla="*/ 3355383 w 5687878"/>
                <a:gd name="connsiteY52" fmla="*/ 1623447 h 1817176"/>
                <a:gd name="connsiteX53" fmla="*/ 3475495 w 5687878"/>
                <a:gd name="connsiteY53" fmla="*/ 1623447 h 1817176"/>
                <a:gd name="connsiteX54" fmla="*/ 3475495 w 5687878"/>
                <a:gd name="connsiteY54" fmla="*/ 1642820 h 1817176"/>
                <a:gd name="connsiteX55" fmla="*/ 3862952 w 5687878"/>
                <a:gd name="connsiteY55" fmla="*/ 1642820 h 1817176"/>
                <a:gd name="connsiteX56" fmla="*/ 3901698 w 5687878"/>
                <a:gd name="connsiteY56" fmla="*/ 1673817 h 1817176"/>
                <a:gd name="connsiteX57" fmla="*/ 4045057 w 5687878"/>
                <a:gd name="connsiteY57" fmla="*/ 1673817 h 1817176"/>
                <a:gd name="connsiteX58" fmla="*/ 4045057 w 5687878"/>
                <a:gd name="connsiteY58" fmla="*/ 1689315 h 1817176"/>
                <a:gd name="connsiteX59" fmla="*/ 4529379 w 5687878"/>
                <a:gd name="connsiteY59" fmla="*/ 1689315 h 1817176"/>
                <a:gd name="connsiteX60" fmla="*/ 4529379 w 5687878"/>
                <a:gd name="connsiteY60" fmla="*/ 1724186 h 1817176"/>
                <a:gd name="connsiteX61" fmla="*/ 4785101 w 5687878"/>
                <a:gd name="connsiteY61" fmla="*/ 1724186 h 1817176"/>
                <a:gd name="connsiteX62" fmla="*/ 4785101 w 5687878"/>
                <a:gd name="connsiteY62" fmla="*/ 1747434 h 1817176"/>
                <a:gd name="connsiteX63" fmla="*/ 4998203 w 5687878"/>
                <a:gd name="connsiteY63" fmla="*/ 1747434 h 1817176"/>
                <a:gd name="connsiteX64" fmla="*/ 4998203 w 5687878"/>
                <a:gd name="connsiteY64" fmla="*/ 1817176 h 1817176"/>
                <a:gd name="connsiteX65" fmla="*/ 5687878 w 5687878"/>
                <a:gd name="connsiteY65" fmla="*/ 1817176 h 1817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687878" h="1817176">
                  <a:moveTo>
                    <a:pt x="0" y="0"/>
                  </a:moveTo>
                  <a:lnTo>
                    <a:pt x="182105" y="0"/>
                  </a:lnTo>
                  <a:lnTo>
                    <a:pt x="182105" y="77491"/>
                  </a:lnTo>
                  <a:lnTo>
                    <a:pt x="267345" y="135610"/>
                  </a:lnTo>
                  <a:lnTo>
                    <a:pt x="333213" y="170481"/>
                  </a:lnTo>
                  <a:lnTo>
                    <a:pt x="414579" y="178230"/>
                  </a:lnTo>
                  <a:lnTo>
                    <a:pt x="488196" y="189854"/>
                  </a:lnTo>
                  <a:lnTo>
                    <a:pt x="515318" y="189854"/>
                  </a:lnTo>
                  <a:lnTo>
                    <a:pt x="585061" y="263471"/>
                  </a:lnTo>
                  <a:lnTo>
                    <a:pt x="643179" y="263471"/>
                  </a:lnTo>
                  <a:lnTo>
                    <a:pt x="701298" y="337088"/>
                  </a:lnTo>
                  <a:lnTo>
                    <a:pt x="732295" y="348712"/>
                  </a:lnTo>
                  <a:lnTo>
                    <a:pt x="771040" y="387457"/>
                  </a:lnTo>
                  <a:lnTo>
                    <a:pt x="836908" y="461074"/>
                  </a:lnTo>
                  <a:lnTo>
                    <a:pt x="926023" y="461074"/>
                  </a:lnTo>
                  <a:lnTo>
                    <a:pt x="995766" y="557939"/>
                  </a:lnTo>
                  <a:lnTo>
                    <a:pt x="1026762" y="732295"/>
                  </a:lnTo>
                  <a:lnTo>
                    <a:pt x="1065508" y="926023"/>
                  </a:lnTo>
                  <a:lnTo>
                    <a:pt x="1092630" y="991891"/>
                  </a:lnTo>
                  <a:lnTo>
                    <a:pt x="1166247" y="991891"/>
                  </a:lnTo>
                  <a:lnTo>
                    <a:pt x="1193369" y="1019013"/>
                  </a:lnTo>
                  <a:lnTo>
                    <a:pt x="1243739" y="1065508"/>
                  </a:lnTo>
                  <a:lnTo>
                    <a:pt x="1286359" y="1069383"/>
                  </a:lnTo>
                  <a:lnTo>
                    <a:pt x="1317356" y="1088756"/>
                  </a:lnTo>
                  <a:lnTo>
                    <a:pt x="1414220" y="1088756"/>
                  </a:lnTo>
                  <a:lnTo>
                    <a:pt x="1449091" y="1173996"/>
                  </a:lnTo>
                  <a:lnTo>
                    <a:pt x="1514959" y="1173996"/>
                  </a:lnTo>
                  <a:lnTo>
                    <a:pt x="1569203" y="1243739"/>
                  </a:lnTo>
                  <a:lnTo>
                    <a:pt x="1677691" y="1243739"/>
                  </a:lnTo>
                  <a:lnTo>
                    <a:pt x="1677691" y="1270861"/>
                  </a:lnTo>
                  <a:lnTo>
                    <a:pt x="1805552" y="1270861"/>
                  </a:lnTo>
                  <a:lnTo>
                    <a:pt x="1805552" y="1344478"/>
                  </a:lnTo>
                  <a:lnTo>
                    <a:pt x="1929539" y="1344478"/>
                  </a:lnTo>
                  <a:lnTo>
                    <a:pt x="1929539" y="1367725"/>
                  </a:lnTo>
                  <a:lnTo>
                    <a:pt x="2003156" y="1367725"/>
                  </a:lnTo>
                  <a:lnTo>
                    <a:pt x="2003156" y="1383223"/>
                  </a:lnTo>
                  <a:lnTo>
                    <a:pt x="2053525" y="1383223"/>
                  </a:lnTo>
                  <a:lnTo>
                    <a:pt x="2053525" y="1421969"/>
                  </a:lnTo>
                  <a:lnTo>
                    <a:pt x="2103895" y="1421969"/>
                  </a:lnTo>
                  <a:lnTo>
                    <a:pt x="2266627" y="1449091"/>
                  </a:lnTo>
                  <a:lnTo>
                    <a:pt x="2530098" y="1445217"/>
                  </a:lnTo>
                  <a:lnTo>
                    <a:pt x="2623088" y="1491712"/>
                  </a:lnTo>
                  <a:lnTo>
                    <a:pt x="2708329" y="1511084"/>
                  </a:lnTo>
                  <a:lnTo>
                    <a:pt x="2863312" y="1511084"/>
                  </a:lnTo>
                  <a:lnTo>
                    <a:pt x="2886560" y="1534332"/>
                  </a:lnTo>
                  <a:lnTo>
                    <a:pt x="2940803" y="1534332"/>
                  </a:lnTo>
                  <a:lnTo>
                    <a:pt x="2940803" y="1561454"/>
                  </a:lnTo>
                  <a:lnTo>
                    <a:pt x="3192651" y="1561454"/>
                  </a:lnTo>
                  <a:lnTo>
                    <a:pt x="3192651" y="1584701"/>
                  </a:lnTo>
                  <a:lnTo>
                    <a:pt x="3297264" y="1584701"/>
                  </a:lnTo>
                  <a:lnTo>
                    <a:pt x="3297264" y="1600200"/>
                  </a:lnTo>
                  <a:lnTo>
                    <a:pt x="3355383" y="1600200"/>
                  </a:lnTo>
                  <a:lnTo>
                    <a:pt x="3355383" y="1623447"/>
                  </a:lnTo>
                  <a:lnTo>
                    <a:pt x="3475495" y="1623447"/>
                  </a:lnTo>
                  <a:lnTo>
                    <a:pt x="3475495" y="1642820"/>
                  </a:lnTo>
                  <a:lnTo>
                    <a:pt x="3862952" y="1642820"/>
                  </a:lnTo>
                  <a:lnTo>
                    <a:pt x="3901698" y="1673817"/>
                  </a:lnTo>
                  <a:lnTo>
                    <a:pt x="4045057" y="1673817"/>
                  </a:lnTo>
                  <a:lnTo>
                    <a:pt x="4045057" y="1689315"/>
                  </a:lnTo>
                  <a:lnTo>
                    <a:pt x="4529379" y="1689315"/>
                  </a:lnTo>
                  <a:lnTo>
                    <a:pt x="4529379" y="1724186"/>
                  </a:lnTo>
                  <a:lnTo>
                    <a:pt x="4785101" y="1724186"/>
                  </a:lnTo>
                  <a:lnTo>
                    <a:pt x="4785101" y="1747434"/>
                  </a:lnTo>
                  <a:lnTo>
                    <a:pt x="4998203" y="1747434"/>
                  </a:lnTo>
                  <a:lnTo>
                    <a:pt x="4998203" y="1817176"/>
                  </a:lnTo>
                  <a:lnTo>
                    <a:pt x="5687878" y="1817176"/>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90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17" name="ZoneTexte 16">
              <a:extLst>
                <a:ext uri="{FF2B5EF4-FFF2-40B4-BE49-F238E27FC236}">
                  <a16:creationId xmlns:a16="http://schemas.microsoft.com/office/drawing/2014/main" id="{BAC2548E-A6AF-40B0-B68F-C7D44CAEF37B}"/>
                </a:ext>
              </a:extLst>
            </p:cNvPr>
            <p:cNvSpPr txBox="1"/>
            <p:nvPr/>
          </p:nvSpPr>
          <p:spPr>
            <a:xfrm>
              <a:off x="2134830" y="1139846"/>
              <a:ext cx="585482" cy="294401"/>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100</a:t>
              </a:r>
            </a:p>
          </p:txBody>
        </p:sp>
        <p:sp>
          <p:nvSpPr>
            <p:cNvPr id="18" name="ZoneTexte 17">
              <a:extLst>
                <a:ext uri="{FF2B5EF4-FFF2-40B4-BE49-F238E27FC236}">
                  <a16:creationId xmlns:a16="http://schemas.microsoft.com/office/drawing/2014/main" id="{41B24C1C-2C75-4E67-B42F-7F6961CE6DAA}"/>
                </a:ext>
              </a:extLst>
            </p:cNvPr>
            <p:cNvSpPr txBox="1"/>
            <p:nvPr/>
          </p:nvSpPr>
          <p:spPr>
            <a:xfrm>
              <a:off x="2229261" y="1621142"/>
              <a:ext cx="491050" cy="294401"/>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80</a:t>
              </a:r>
            </a:p>
          </p:txBody>
        </p:sp>
        <p:sp>
          <p:nvSpPr>
            <p:cNvPr id="19" name="ZoneTexte 18">
              <a:extLst>
                <a:ext uri="{FF2B5EF4-FFF2-40B4-BE49-F238E27FC236}">
                  <a16:creationId xmlns:a16="http://schemas.microsoft.com/office/drawing/2014/main" id="{41271BE2-8EF1-4747-BF10-AA7C91E83711}"/>
                </a:ext>
              </a:extLst>
            </p:cNvPr>
            <p:cNvSpPr txBox="1"/>
            <p:nvPr/>
          </p:nvSpPr>
          <p:spPr>
            <a:xfrm>
              <a:off x="2229261" y="2102438"/>
              <a:ext cx="491050" cy="294401"/>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60</a:t>
              </a:r>
            </a:p>
          </p:txBody>
        </p:sp>
        <p:sp>
          <p:nvSpPr>
            <p:cNvPr id="20" name="ZoneTexte 19">
              <a:extLst>
                <a:ext uri="{FF2B5EF4-FFF2-40B4-BE49-F238E27FC236}">
                  <a16:creationId xmlns:a16="http://schemas.microsoft.com/office/drawing/2014/main" id="{C522C100-5E5F-457C-AC89-ADD6F0CCDC73}"/>
                </a:ext>
              </a:extLst>
            </p:cNvPr>
            <p:cNvSpPr txBox="1"/>
            <p:nvPr/>
          </p:nvSpPr>
          <p:spPr>
            <a:xfrm>
              <a:off x="2229261" y="2583735"/>
              <a:ext cx="491050" cy="294401"/>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40</a:t>
              </a:r>
            </a:p>
          </p:txBody>
        </p:sp>
        <p:sp>
          <p:nvSpPr>
            <p:cNvPr id="21" name="ZoneTexte 20">
              <a:extLst>
                <a:ext uri="{FF2B5EF4-FFF2-40B4-BE49-F238E27FC236}">
                  <a16:creationId xmlns:a16="http://schemas.microsoft.com/office/drawing/2014/main" id="{3D2E7D1B-D9D2-43C3-9F73-BC1717CE010F}"/>
                </a:ext>
              </a:extLst>
            </p:cNvPr>
            <p:cNvSpPr txBox="1"/>
            <p:nvPr/>
          </p:nvSpPr>
          <p:spPr>
            <a:xfrm>
              <a:off x="2229261" y="3065031"/>
              <a:ext cx="491050" cy="294401"/>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20</a:t>
              </a:r>
            </a:p>
          </p:txBody>
        </p:sp>
        <p:sp>
          <p:nvSpPr>
            <p:cNvPr id="22" name="ZoneTexte 21">
              <a:extLst>
                <a:ext uri="{FF2B5EF4-FFF2-40B4-BE49-F238E27FC236}">
                  <a16:creationId xmlns:a16="http://schemas.microsoft.com/office/drawing/2014/main" id="{C9A19D1E-FEC5-470F-80E0-99794F5EA961}"/>
                </a:ext>
              </a:extLst>
            </p:cNvPr>
            <p:cNvSpPr txBox="1"/>
            <p:nvPr/>
          </p:nvSpPr>
          <p:spPr>
            <a:xfrm>
              <a:off x="2323694" y="3546327"/>
              <a:ext cx="396617" cy="294401"/>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0</a:t>
              </a:r>
            </a:p>
          </p:txBody>
        </p:sp>
        <p:sp>
          <p:nvSpPr>
            <p:cNvPr id="23" name="ZoneTexte 22">
              <a:extLst>
                <a:ext uri="{FF2B5EF4-FFF2-40B4-BE49-F238E27FC236}">
                  <a16:creationId xmlns:a16="http://schemas.microsoft.com/office/drawing/2014/main" id="{E2061D16-C526-4D05-9617-B2EA27A85221}"/>
                </a:ext>
              </a:extLst>
            </p:cNvPr>
            <p:cNvSpPr txBox="1"/>
            <p:nvPr/>
          </p:nvSpPr>
          <p:spPr>
            <a:xfrm>
              <a:off x="2474786" y="3671866"/>
              <a:ext cx="396617" cy="294401"/>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0</a:t>
              </a:r>
            </a:p>
          </p:txBody>
        </p:sp>
        <p:sp>
          <p:nvSpPr>
            <p:cNvPr id="24" name="ZoneTexte 23">
              <a:extLst>
                <a:ext uri="{FF2B5EF4-FFF2-40B4-BE49-F238E27FC236}">
                  <a16:creationId xmlns:a16="http://schemas.microsoft.com/office/drawing/2014/main" id="{59261225-3605-4E25-B735-75C0DE5BD19D}"/>
                </a:ext>
              </a:extLst>
            </p:cNvPr>
            <p:cNvSpPr txBox="1"/>
            <p:nvPr/>
          </p:nvSpPr>
          <p:spPr>
            <a:xfrm>
              <a:off x="3227233" y="3671866"/>
              <a:ext cx="396617" cy="294401"/>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2</a:t>
              </a:r>
            </a:p>
          </p:txBody>
        </p:sp>
        <p:sp>
          <p:nvSpPr>
            <p:cNvPr id="25" name="ZoneTexte 24">
              <a:extLst>
                <a:ext uri="{FF2B5EF4-FFF2-40B4-BE49-F238E27FC236}">
                  <a16:creationId xmlns:a16="http://schemas.microsoft.com/office/drawing/2014/main" id="{463948B8-A67D-47ED-84D0-539FA90CD045}"/>
                </a:ext>
              </a:extLst>
            </p:cNvPr>
            <p:cNvSpPr txBox="1"/>
            <p:nvPr/>
          </p:nvSpPr>
          <p:spPr>
            <a:xfrm>
              <a:off x="3979681" y="3671866"/>
              <a:ext cx="396617" cy="294401"/>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4</a:t>
              </a:r>
            </a:p>
          </p:txBody>
        </p:sp>
        <p:sp>
          <p:nvSpPr>
            <p:cNvPr id="26" name="ZoneTexte 25">
              <a:extLst>
                <a:ext uri="{FF2B5EF4-FFF2-40B4-BE49-F238E27FC236}">
                  <a16:creationId xmlns:a16="http://schemas.microsoft.com/office/drawing/2014/main" id="{37BC56F6-ECB5-46E9-B948-9ED5DD42B324}"/>
                </a:ext>
              </a:extLst>
            </p:cNvPr>
            <p:cNvSpPr txBox="1"/>
            <p:nvPr/>
          </p:nvSpPr>
          <p:spPr>
            <a:xfrm>
              <a:off x="4732128" y="3671866"/>
              <a:ext cx="396617" cy="294401"/>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6</a:t>
              </a:r>
            </a:p>
          </p:txBody>
        </p:sp>
        <p:sp>
          <p:nvSpPr>
            <p:cNvPr id="27" name="ZoneTexte 26">
              <a:extLst>
                <a:ext uri="{FF2B5EF4-FFF2-40B4-BE49-F238E27FC236}">
                  <a16:creationId xmlns:a16="http://schemas.microsoft.com/office/drawing/2014/main" id="{40F64272-F32D-45E5-9908-7C112438EA23}"/>
                </a:ext>
              </a:extLst>
            </p:cNvPr>
            <p:cNvSpPr txBox="1"/>
            <p:nvPr/>
          </p:nvSpPr>
          <p:spPr>
            <a:xfrm>
              <a:off x="5484575" y="3671866"/>
              <a:ext cx="396617" cy="294401"/>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8</a:t>
              </a:r>
            </a:p>
          </p:txBody>
        </p:sp>
        <p:sp>
          <p:nvSpPr>
            <p:cNvPr id="28" name="ZoneTexte 27">
              <a:extLst>
                <a:ext uri="{FF2B5EF4-FFF2-40B4-BE49-F238E27FC236}">
                  <a16:creationId xmlns:a16="http://schemas.microsoft.com/office/drawing/2014/main" id="{9ABD4A77-44D9-4392-AC68-E5E4DD5FEA67}"/>
                </a:ext>
              </a:extLst>
            </p:cNvPr>
            <p:cNvSpPr txBox="1"/>
            <p:nvPr/>
          </p:nvSpPr>
          <p:spPr>
            <a:xfrm>
              <a:off x="6237023" y="3671866"/>
              <a:ext cx="491050" cy="294401"/>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10</a:t>
              </a:r>
            </a:p>
          </p:txBody>
        </p:sp>
        <p:sp>
          <p:nvSpPr>
            <p:cNvPr id="29" name="ZoneTexte 28">
              <a:extLst>
                <a:ext uri="{FF2B5EF4-FFF2-40B4-BE49-F238E27FC236}">
                  <a16:creationId xmlns:a16="http://schemas.microsoft.com/office/drawing/2014/main" id="{E4712A7A-D97B-429C-BD04-9A11AEF25091}"/>
                </a:ext>
              </a:extLst>
            </p:cNvPr>
            <p:cNvSpPr txBox="1"/>
            <p:nvPr/>
          </p:nvSpPr>
          <p:spPr>
            <a:xfrm>
              <a:off x="7083908" y="3671866"/>
              <a:ext cx="491050" cy="294401"/>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12</a:t>
              </a:r>
            </a:p>
          </p:txBody>
        </p:sp>
        <p:sp>
          <p:nvSpPr>
            <p:cNvPr id="30" name="ZoneTexte 29">
              <a:extLst>
                <a:ext uri="{FF2B5EF4-FFF2-40B4-BE49-F238E27FC236}">
                  <a16:creationId xmlns:a16="http://schemas.microsoft.com/office/drawing/2014/main" id="{BB72BD2A-F3A2-4458-A657-0A3418D49CFE}"/>
                </a:ext>
              </a:extLst>
            </p:cNvPr>
            <p:cNvSpPr txBox="1"/>
            <p:nvPr/>
          </p:nvSpPr>
          <p:spPr>
            <a:xfrm>
              <a:off x="2350537" y="4254670"/>
              <a:ext cx="585482" cy="46262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198</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199</a:t>
              </a:r>
            </a:p>
          </p:txBody>
        </p:sp>
        <p:sp>
          <p:nvSpPr>
            <p:cNvPr id="31" name="ZoneTexte 30">
              <a:extLst>
                <a:ext uri="{FF2B5EF4-FFF2-40B4-BE49-F238E27FC236}">
                  <a16:creationId xmlns:a16="http://schemas.microsoft.com/office/drawing/2014/main" id="{F349F1E1-9FBE-48C7-BBFC-B6D01965DA1E}"/>
                </a:ext>
              </a:extLst>
            </p:cNvPr>
            <p:cNvSpPr txBox="1"/>
            <p:nvPr/>
          </p:nvSpPr>
          <p:spPr>
            <a:xfrm>
              <a:off x="3123158" y="4254670"/>
              <a:ext cx="585482" cy="46262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174</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141</a:t>
              </a:r>
            </a:p>
          </p:txBody>
        </p:sp>
        <p:sp>
          <p:nvSpPr>
            <p:cNvPr id="32" name="ZoneTexte 31">
              <a:extLst>
                <a:ext uri="{FF2B5EF4-FFF2-40B4-BE49-F238E27FC236}">
                  <a16:creationId xmlns:a16="http://schemas.microsoft.com/office/drawing/2014/main" id="{E48E6A67-E00B-4CB8-B82F-BD53FBF7E9B9}"/>
                </a:ext>
              </a:extLst>
            </p:cNvPr>
            <p:cNvSpPr txBox="1"/>
            <p:nvPr/>
          </p:nvSpPr>
          <p:spPr>
            <a:xfrm>
              <a:off x="3885248" y="4254670"/>
              <a:ext cx="585482" cy="46262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150</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102</a:t>
              </a:r>
            </a:p>
          </p:txBody>
        </p:sp>
        <p:sp>
          <p:nvSpPr>
            <p:cNvPr id="33" name="ZoneTexte 32">
              <a:extLst>
                <a:ext uri="{FF2B5EF4-FFF2-40B4-BE49-F238E27FC236}">
                  <a16:creationId xmlns:a16="http://schemas.microsoft.com/office/drawing/2014/main" id="{5EA68857-CFAC-44BA-A943-E278B863CC6F}"/>
                </a:ext>
              </a:extLst>
            </p:cNvPr>
            <p:cNvSpPr txBox="1"/>
            <p:nvPr/>
          </p:nvSpPr>
          <p:spPr>
            <a:xfrm>
              <a:off x="4647488" y="4254670"/>
              <a:ext cx="585482" cy="46262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114</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86</a:t>
              </a:r>
            </a:p>
          </p:txBody>
        </p:sp>
        <p:sp>
          <p:nvSpPr>
            <p:cNvPr id="34" name="ZoneTexte 33">
              <a:extLst>
                <a:ext uri="{FF2B5EF4-FFF2-40B4-BE49-F238E27FC236}">
                  <a16:creationId xmlns:a16="http://schemas.microsoft.com/office/drawing/2014/main" id="{D018CE33-378F-46AD-8475-A005F2BF386D}"/>
                </a:ext>
              </a:extLst>
            </p:cNvPr>
            <p:cNvSpPr txBox="1"/>
            <p:nvPr/>
          </p:nvSpPr>
          <p:spPr>
            <a:xfrm>
              <a:off x="5448570" y="4254670"/>
              <a:ext cx="491050" cy="46262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93</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77</a:t>
              </a:r>
            </a:p>
          </p:txBody>
        </p:sp>
        <p:sp>
          <p:nvSpPr>
            <p:cNvPr id="35" name="ZoneTexte 34">
              <a:extLst>
                <a:ext uri="{FF2B5EF4-FFF2-40B4-BE49-F238E27FC236}">
                  <a16:creationId xmlns:a16="http://schemas.microsoft.com/office/drawing/2014/main" id="{6595D94D-65CC-42F5-83E0-0868578382B8}"/>
                </a:ext>
              </a:extLst>
            </p:cNvPr>
            <p:cNvSpPr txBox="1"/>
            <p:nvPr/>
          </p:nvSpPr>
          <p:spPr>
            <a:xfrm>
              <a:off x="6264591" y="4254670"/>
              <a:ext cx="491050" cy="46262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47</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38</a:t>
              </a:r>
            </a:p>
          </p:txBody>
        </p:sp>
        <p:sp>
          <p:nvSpPr>
            <p:cNvPr id="36" name="ZoneTexte 35">
              <a:extLst>
                <a:ext uri="{FF2B5EF4-FFF2-40B4-BE49-F238E27FC236}">
                  <a16:creationId xmlns:a16="http://schemas.microsoft.com/office/drawing/2014/main" id="{5D23A6DB-EF8C-457D-8F45-D1F989BCC103}"/>
                </a:ext>
              </a:extLst>
            </p:cNvPr>
            <p:cNvSpPr txBox="1"/>
            <p:nvPr/>
          </p:nvSpPr>
          <p:spPr>
            <a:xfrm>
              <a:off x="7131125" y="4254670"/>
              <a:ext cx="396617" cy="462629"/>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0</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0</a:t>
              </a:r>
            </a:p>
          </p:txBody>
        </p:sp>
        <p:sp>
          <p:nvSpPr>
            <p:cNvPr id="37" name="ZoneTexte 36">
              <a:extLst>
                <a:ext uri="{FF2B5EF4-FFF2-40B4-BE49-F238E27FC236}">
                  <a16:creationId xmlns:a16="http://schemas.microsoft.com/office/drawing/2014/main" id="{0C3A032D-DD3D-45B8-A73C-7B435351CB05}"/>
                </a:ext>
              </a:extLst>
            </p:cNvPr>
            <p:cNvSpPr txBox="1"/>
            <p:nvPr/>
          </p:nvSpPr>
          <p:spPr>
            <a:xfrm>
              <a:off x="4206538" y="3914461"/>
              <a:ext cx="1676704" cy="315428"/>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Temps (années)</a:t>
              </a:r>
            </a:p>
          </p:txBody>
        </p:sp>
        <p:sp>
          <p:nvSpPr>
            <p:cNvPr id="38" name="ZoneTexte 37">
              <a:extLst>
                <a:ext uri="{FF2B5EF4-FFF2-40B4-BE49-F238E27FC236}">
                  <a16:creationId xmlns:a16="http://schemas.microsoft.com/office/drawing/2014/main" id="{9693EBC6-1E9C-4089-BE74-ACFED501AA77}"/>
                </a:ext>
              </a:extLst>
            </p:cNvPr>
            <p:cNvSpPr txBox="1"/>
            <p:nvPr/>
          </p:nvSpPr>
          <p:spPr>
            <a:xfrm rot="16200000">
              <a:off x="1109119" y="2310649"/>
              <a:ext cx="1890821" cy="377730"/>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Survie sans récidive %</a:t>
              </a:r>
            </a:p>
          </p:txBody>
        </p:sp>
        <p:sp>
          <p:nvSpPr>
            <p:cNvPr id="39" name="ZoneTexte 38">
              <a:extLst>
                <a:ext uri="{FF2B5EF4-FFF2-40B4-BE49-F238E27FC236}">
                  <a16:creationId xmlns:a16="http://schemas.microsoft.com/office/drawing/2014/main" id="{E7C7669D-1AC4-4317-A455-B0B23AB91365}"/>
                </a:ext>
              </a:extLst>
            </p:cNvPr>
            <p:cNvSpPr txBox="1"/>
            <p:nvPr/>
          </p:nvSpPr>
          <p:spPr>
            <a:xfrm>
              <a:off x="1385276" y="4088515"/>
              <a:ext cx="1078631" cy="630858"/>
            </a:xfrm>
            <a:prstGeom prst="rect">
              <a:avLst/>
            </a:prstGeom>
            <a:noFill/>
          </p:spPr>
          <p:txBody>
            <a:bodyPr wrap="none" rtlCol="0" anchor="b">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No. At </a:t>
              </a:r>
              <a:r>
                <a:rPr kumimoji="0" lang="fr-FR" sz="8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mn-cs"/>
                </a:rPr>
                <a:t>risk</a:t>
              </a:r>
              <a:endParaRPr kumimoji="0" lang="fr-FR"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endParaRPr>
            </a:p>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36 mois</a:t>
              </a:r>
            </a:p>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12 mois</a:t>
              </a:r>
            </a:p>
          </p:txBody>
        </p:sp>
        <p:sp>
          <p:nvSpPr>
            <p:cNvPr id="42" name="Forme libre : forme 41">
              <a:extLst>
                <a:ext uri="{FF2B5EF4-FFF2-40B4-BE49-F238E27FC236}">
                  <a16:creationId xmlns:a16="http://schemas.microsoft.com/office/drawing/2014/main" id="{EC92895D-3FDC-4FB9-84F2-CC0A02B9DFF3}"/>
                </a:ext>
              </a:extLst>
            </p:cNvPr>
            <p:cNvSpPr/>
            <p:nvPr/>
          </p:nvSpPr>
          <p:spPr>
            <a:xfrm>
              <a:off x="2686970" y="1277728"/>
              <a:ext cx="4591524" cy="1086337"/>
            </a:xfrm>
            <a:custGeom>
              <a:avLst/>
              <a:gdLst>
                <a:gd name="connsiteX0" fmla="*/ 0 w 5800241"/>
                <a:gd name="connsiteY0" fmla="*/ 0 h 1619573"/>
                <a:gd name="connsiteX1" fmla="*/ 131735 w 5800241"/>
                <a:gd name="connsiteY1" fmla="*/ 0 h 1619573"/>
                <a:gd name="connsiteX2" fmla="*/ 174356 w 5800241"/>
                <a:gd name="connsiteY2" fmla="*/ 65868 h 1619573"/>
                <a:gd name="connsiteX3" fmla="*/ 294468 w 5800241"/>
                <a:gd name="connsiteY3" fmla="*/ 85241 h 1619573"/>
                <a:gd name="connsiteX4" fmla="*/ 364210 w 5800241"/>
                <a:gd name="connsiteY4" fmla="*/ 104614 h 1619573"/>
                <a:gd name="connsiteX5" fmla="*/ 433952 w 5800241"/>
                <a:gd name="connsiteY5" fmla="*/ 104614 h 1619573"/>
                <a:gd name="connsiteX6" fmla="*/ 526942 w 5800241"/>
                <a:gd name="connsiteY6" fmla="*/ 131736 h 1619573"/>
                <a:gd name="connsiteX7" fmla="*/ 573437 w 5800241"/>
                <a:gd name="connsiteY7" fmla="*/ 131736 h 1619573"/>
                <a:gd name="connsiteX8" fmla="*/ 596685 w 5800241"/>
                <a:gd name="connsiteY8" fmla="*/ 147234 h 1619573"/>
                <a:gd name="connsiteX9" fmla="*/ 736169 w 5800241"/>
                <a:gd name="connsiteY9" fmla="*/ 143359 h 1619573"/>
                <a:gd name="connsiteX10" fmla="*/ 774915 w 5800241"/>
                <a:gd name="connsiteY10" fmla="*/ 170481 h 1619573"/>
                <a:gd name="connsiteX11" fmla="*/ 817535 w 5800241"/>
                <a:gd name="connsiteY11" fmla="*/ 189854 h 1619573"/>
                <a:gd name="connsiteX12" fmla="*/ 833034 w 5800241"/>
                <a:gd name="connsiteY12" fmla="*/ 224726 h 1619573"/>
                <a:gd name="connsiteX13" fmla="*/ 902776 w 5800241"/>
                <a:gd name="connsiteY13" fmla="*/ 224726 h 1619573"/>
                <a:gd name="connsiteX14" fmla="*/ 968644 w 5800241"/>
                <a:gd name="connsiteY14" fmla="*/ 259597 h 1619573"/>
                <a:gd name="connsiteX15" fmla="*/ 1034512 w 5800241"/>
                <a:gd name="connsiteY15" fmla="*/ 259597 h 1619573"/>
                <a:gd name="connsiteX16" fmla="*/ 1069383 w 5800241"/>
                <a:gd name="connsiteY16" fmla="*/ 294468 h 1619573"/>
                <a:gd name="connsiteX17" fmla="*/ 1123627 w 5800241"/>
                <a:gd name="connsiteY17" fmla="*/ 294468 h 1619573"/>
                <a:gd name="connsiteX18" fmla="*/ 1139125 w 5800241"/>
                <a:gd name="connsiteY18" fmla="*/ 329339 h 1619573"/>
                <a:gd name="connsiteX19" fmla="*/ 1294108 w 5800241"/>
                <a:gd name="connsiteY19" fmla="*/ 329339 h 1619573"/>
                <a:gd name="connsiteX20" fmla="*/ 1317356 w 5800241"/>
                <a:gd name="connsiteY20" fmla="*/ 352587 h 1619573"/>
                <a:gd name="connsiteX21" fmla="*/ 1472339 w 5800241"/>
                <a:gd name="connsiteY21" fmla="*/ 352587 h 1619573"/>
                <a:gd name="connsiteX22" fmla="*/ 1472339 w 5800241"/>
                <a:gd name="connsiteY22" fmla="*/ 375834 h 1619573"/>
                <a:gd name="connsiteX23" fmla="*/ 1526583 w 5800241"/>
                <a:gd name="connsiteY23" fmla="*/ 375834 h 1619573"/>
                <a:gd name="connsiteX24" fmla="*/ 1573078 w 5800241"/>
                <a:gd name="connsiteY24" fmla="*/ 414580 h 1619573"/>
                <a:gd name="connsiteX25" fmla="*/ 1685441 w 5800241"/>
                <a:gd name="connsiteY25" fmla="*/ 414580 h 1619573"/>
                <a:gd name="connsiteX26" fmla="*/ 1685441 w 5800241"/>
                <a:gd name="connsiteY26" fmla="*/ 433953 h 1619573"/>
                <a:gd name="connsiteX27" fmla="*/ 1817176 w 5800241"/>
                <a:gd name="connsiteY27" fmla="*/ 433953 h 1619573"/>
                <a:gd name="connsiteX28" fmla="*/ 1817176 w 5800241"/>
                <a:gd name="connsiteY28" fmla="*/ 476573 h 1619573"/>
                <a:gd name="connsiteX29" fmla="*/ 1875295 w 5800241"/>
                <a:gd name="connsiteY29" fmla="*/ 492071 h 1619573"/>
                <a:gd name="connsiteX30" fmla="*/ 1937288 w 5800241"/>
                <a:gd name="connsiteY30" fmla="*/ 519193 h 1619573"/>
                <a:gd name="connsiteX31" fmla="*/ 1937288 w 5800241"/>
                <a:gd name="connsiteY31" fmla="*/ 550190 h 1619573"/>
                <a:gd name="connsiteX32" fmla="*/ 1979908 w 5800241"/>
                <a:gd name="connsiteY32" fmla="*/ 569563 h 1619573"/>
                <a:gd name="connsiteX33" fmla="*/ 2053525 w 5800241"/>
                <a:gd name="connsiteY33" fmla="*/ 585061 h 1619573"/>
                <a:gd name="connsiteX34" fmla="*/ 2111644 w 5800241"/>
                <a:gd name="connsiteY34" fmla="*/ 778790 h 1619573"/>
                <a:gd name="connsiteX35" fmla="*/ 2208508 w 5800241"/>
                <a:gd name="connsiteY35" fmla="*/ 798163 h 1619573"/>
                <a:gd name="connsiteX36" fmla="*/ 2266627 w 5800241"/>
                <a:gd name="connsiteY36" fmla="*/ 817536 h 1619573"/>
                <a:gd name="connsiteX37" fmla="*/ 2316996 w 5800241"/>
                <a:gd name="connsiteY37" fmla="*/ 844658 h 1619573"/>
                <a:gd name="connsiteX38" fmla="*/ 2336369 w 5800241"/>
                <a:gd name="connsiteY38" fmla="*/ 895027 h 1619573"/>
                <a:gd name="connsiteX39" fmla="*/ 2584342 w 5800241"/>
                <a:gd name="connsiteY39" fmla="*/ 895027 h 1619573"/>
                <a:gd name="connsiteX40" fmla="*/ 2642461 w 5800241"/>
                <a:gd name="connsiteY40" fmla="*/ 957020 h 1619573"/>
                <a:gd name="connsiteX41" fmla="*/ 2712203 w 5800241"/>
                <a:gd name="connsiteY41" fmla="*/ 957020 h 1619573"/>
                <a:gd name="connsiteX42" fmla="*/ 2735451 w 5800241"/>
                <a:gd name="connsiteY42" fmla="*/ 1019014 h 1619573"/>
                <a:gd name="connsiteX43" fmla="*/ 2805193 w 5800241"/>
                <a:gd name="connsiteY43" fmla="*/ 1019014 h 1619573"/>
                <a:gd name="connsiteX44" fmla="*/ 2871061 w 5800241"/>
                <a:gd name="connsiteY44" fmla="*/ 1050010 h 1619573"/>
                <a:gd name="connsiteX45" fmla="*/ 2964051 w 5800241"/>
                <a:gd name="connsiteY45" fmla="*/ 1050010 h 1619573"/>
                <a:gd name="connsiteX46" fmla="*/ 2964051 w 5800241"/>
                <a:gd name="connsiteY46" fmla="*/ 1050010 h 1619573"/>
                <a:gd name="connsiteX47" fmla="*/ 2979549 w 5800241"/>
                <a:gd name="connsiteY47" fmla="*/ 1065508 h 1619573"/>
                <a:gd name="connsiteX48" fmla="*/ 3045417 w 5800241"/>
                <a:gd name="connsiteY48" fmla="*/ 1065508 h 1619573"/>
                <a:gd name="connsiteX49" fmla="*/ 3076413 w 5800241"/>
                <a:gd name="connsiteY49" fmla="*/ 1104254 h 1619573"/>
                <a:gd name="connsiteX50" fmla="*/ 3239146 w 5800241"/>
                <a:gd name="connsiteY50" fmla="*/ 1104254 h 1619573"/>
                <a:gd name="connsiteX51" fmla="*/ 3339885 w 5800241"/>
                <a:gd name="connsiteY51" fmla="*/ 1154624 h 1619573"/>
                <a:gd name="connsiteX52" fmla="*/ 3374756 w 5800241"/>
                <a:gd name="connsiteY52" fmla="*/ 1158498 h 1619573"/>
                <a:gd name="connsiteX53" fmla="*/ 3401878 w 5800241"/>
                <a:gd name="connsiteY53" fmla="*/ 1193370 h 1619573"/>
                <a:gd name="connsiteX54" fmla="*/ 3475495 w 5800241"/>
                <a:gd name="connsiteY54" fmla="*/ 1212742 h 1619573"/>
                <a:gd name="connsiteX55" fmla="*/ 3529739 w 5800241"/>
                <a:gd name="connsiteY55" fmla="*/ 1220492 h 1619573"/>
                <a:gd name="connsiteX56" fmla="*/ 3583983 w 5800241"/>
                <a:gd name="connsiteY56" fmla="*/ 1232115 h 1619573"/>
                <a:gd name="connsiteX57" fmla="*/ 3583983 w 5800241"/>
                <a:gd name="connsiteY57" fmla="*/ 1282485 h 1619573"/>
                <a:gd name="connsiteX58" fmla="*/ 3657600 w 5800241"/>
                <a:gd name="connsiteY58" fmla="*/ 1325105 h 1619573"/>
                <a:gd name="connsiteX59" fmla="*/ 3735091 w 5800241"/>
                <a:gd name="connsiteY59" fmla="*/ 1325105 h 1619573"/>
                <a:gd name="connsiteX60" fmla="*/ 3735091 w 5800241"/>
                <a:gd name="connsiteY60" fmla="*/ 1352227 h 1619573"/>
                <a:gd name="connsiteX61" fmla="*/ 3808708 w 5800241"/>
                <a:gd name="connsiteY61" fmla="*/ 1352227 h 1619573"/>
                <a:gd name="connsiteX62" fmla="*/ 3808708 w 5800241"/>
                <a:gd name="connsiteY62" fmla="*/ 1352227 h 1619573"/>
                <a:gd name="connsiteX63" fmla="*/ 4397644 w 5800241"/>
                <a:gd name="connsiteY63" fmla="*/ 1352227 h 1619573"/>
                <a:gd name="connsiteX64" fmla="*/ 4397644 w 5800241"/>
                <a:gd name="connsiteY64" fmla="*/ 1387098 h 1619573"/>
                <a:gd name="connsiteX65" fmla="*/ 4459637 w 5800241"/>
                <a:gd name="connsiteY65" fmla="*/ 1387098 h 1619573"/>
                <a:gd name="connsiteX66" fmla="*/ 4459637 w 5800241"/>
                <a:gd name="connsiteY66" fmla="*/ 1414220 h 1619573"/>
                <a:gd name="connsiteX67" fmla="*/ 4591373 w 5800241"/>
                <a:gd name="connsiteY67" fmla="*/ 1414220 h 1619573"/>
                <a:gd name="connsiteX68" fmla="*/ 4695986 w 5800241"/>
                <a:gd name="connsiteY68" fmla="*/ 1437468 h 1619573"/>
                <a:gd name="connsiteX69" fmla="*/ 4781227 w 5800241"/>
                <a:gd name="connsiteY69" fmla="*/ 1441342 h 1619573"/>
                <a:gd name="connsiteX70" fmla="*/ 4781227 w 5800241"/>
                <a:gd name="connsiteY70" fmla="*/ 1464590 h 1619573"/>
                <a:gd name="connsiteX71" fmla="*/ 5106691 w 5800241"/>
                <a:gd name="connsiteY71" fmla="*/ 1464590 h 1619573"/>
                <a:gd name="connsiteX72" fmla="*/ 5106691 w 5800241"/>
                <a:gd name="connsiteY72" fmla="*/ 1545956 h 1619573"/>
                <a:gd name="connsiteX73" fmla="*/ 5257800 w 5800241"/>
                <a:gd name="connsiteY73" fmla="*/ 1545956 h 1619573"/>
                <a:gd name="connsiteX74" fmla="*/ 5257800 w 5800241"/>
                <a:gd name="connsiteY74" fmla="*/ 1619573 h 1619573"/>
                <a:gd name="connsiteX75" fmla="*/ 5800241 w 5800241"/>
                <a:gd name="connsiteY75" fmla="*/ 1619573 h 1619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5800241" h="1619573">
                  <a:moveTo>
                    <a:pt x="0" y="0"/>
                  </a:moveTo>
                  <a:lnTo>
                    <a:pt x="131735" y="0"/>
                  </a:lnTo>
                  <a:lnTo>
                    <a:pt x="174356" y="65868"/>
                  </a:lnTo>
                  <a:lnTo>
                    <a:pt x="294468" y="85241"/>
                  </a:lnTo>
                  <a:lnTo>
                    <a:pt x="364210" y="104614"/>
                  </a:lnTo>
                  <a:lnTo>
                    <a:pt x="433952" y="104614"/>
                  </a:lnTo>
                  <a:lnTo>
                    <a:pt x="526942" y="131736"/>
                  </a:lnTo>
                  <a:lnTo>
                    <a:pt x="573437" y="131736"/>
                  </a:lnTo>
                  <a:lnTo>
                    <a:pt x="596685" y="147234"/>
                  </a:lnTo>
                  <a:lnTo>
                    <a:pt x="736169" y="143359"/>
                  </a:lnTo>
                  <a:lnTo>
                    <a:pt x="774915" y="170481"/>
                  </a:lnTo>
                  <a:lnTo>
                    <a:pt x="817535" y="189854"/>
                  </a:lnTo>
                  <a:lnTo>
                    <a:pt x="833034" y="224726"/>
                  </a:lnTo>
                  <a:lnTo>
                    <a:pt x="902776" y="224726"/>
                  </a:lnTo>
                  <a:lnTo>
                    <a:pt x="968644" y="259597"/>
                  </a:lnTo>
                  <a:lnTo>
                    <a:pt x="1034512" y="259597"/>
                  </a:lnTo>
                  <a:lnTo>
                    <a:pt x="1069383" y="294468"/>
                  </a:lnTo>
                  <a:lnTo>
                    <a:pt x="1123627" y="294468"/>
                  </a:lnTo>
                  <a:lnTo>
                    <a:pt x="1139125" y="329339"/>
                  </a:lnTo>
                  <a:lnTo>
                    <a:pt x="1294108" y="329339"/>
                  </a:lnTo>
                  <a:lnTo>
                    <a:pt x="1317356" y="352587"/>
                  </a:lnTo>
                  <a:lnTo>
                    <a:pt x="1472339" y="352587"/>
                  </a:lnTo>
                  <a:lnTo>
                    <a:pt x="1472339" y="375834"/>
                  </a:lnTo>
                  <a:lnTo>
                    <a:pt x="1526583" y="375834"/>
                  </a:lnTo>
                  <a:lnTo>
                    <a:pt x="1573078" y="414580"/>
                  </a:lnTo>
                  <a:lnTo>
                    <a:pt x="1685441" y="414580"/>
                  </a:lnTo>
                  <a:lnTo>
                    <a:pt x="1685441" y="433953"/>
                  </a:lnTo>
                  <a:lnTo>
                    <a:pt x="1817176" y="433953"/>
                  </a:lnTo>
                  <a:lnTo>
                    <a:pt x="1817176" y="476573"/>
                  </a:lnTo>
                  <a:lnTo>
                    <a:pt x="1875295" y="492071"/>
                  </a:lnTo>
                  <a:lnTo>
                    <a:pt x="1937288" y="519193"/>
                  </a:lnTo>
                  <a:lnTo>
                    <a:pt x="1937288" y="550190"/>
                  </a:lnTo>
                  <a:lnTo>
                    <a:pt x="1979908" y="569563"/>
                  </a:lnTo>
                  <a:lnTo>
                    <a:pt x="2053525" y="585061"/>
                  </a:lnTo>
                  <a:lnTo>
                    <a:pt x="2111644" y="778790"/>
                  </a:lnTo>
                  <a:lnTo>
                    <a:pt x="2208508" y="798163"/>
                  </a:lnTo>
                  <a:lnTo>
                    <a:pt x="2266627" y="817536"/>
                  </a:lnTo>
                  <a:lnTo>
                    <a:pt x="2316996" y="844658"/>
                  </a:lnTo>
                  <a:lnTo>
                    <a:pt x="2336369" y="895027"/>
                  </a:lnTo>
                  <a:lnTo>
                    <a:pt x="2584342" y="895027"/>
                  </a:lnTo>
                  <a:lnTo>
                    <a:pt x="2642461" y="957020"/>
                  </a:lnTo>
                  <a:lnTo>
                    <a:pt x="2712203" y="957020"/>
                  </a:lnTo>
                  <a:lnTo>
                    <a:pt x="2735451" y="1019014"/>
                  </a:lnTo>
                  <a:lnTo>
                    <a:pt x="2805193" y="1019014"/>
                  </a:lnTo>
                  <a:lnTo>
                    <a:pt x="2871061" y="1050010"/>
                  </a:lnTo>
                  <a:lnTo>
                    <a:pt x="2964051" y="1050010"/>
                  </a:lnTo>
                  <a:lnTo>
                    <a:pt x="2964051" y="1050010"/>
                  </a:lnTo>
                  <a:lnTo>
                    <a:pt x="2979549" y="1065508"/>
                  </a:lnTo>
                  <a:lnTo>
                    <a:pt x="3045417" y="1065508"/>
                  </a:lnTo>
                  <a:lnTo>
                    <a:pt x="3076413" y="1104254"/>
                  </a:lnTo>
                  <a:lnTo>
                    <a:pt x="3239146" y="1104254"/>
                  </a:lnTo>
                  <a:lnTo>
                    <a:pt x="3339885" y="1154624"/>
                  </a:lnTo>
                  <a:lnTo>
                    <a:pt x="3374756" y="1158498"/>
                  </a:lnTo>
                  <a:lnTo>
                    <a:pt x="3401878" y="1193370"/>
                  </a:lnTo>
                  <a:lnTo>
                    <a:pt x="3475495" y="1212742"/>
                  </a:lnTo>
                  <a:lnTo>
                    <a:pt x="3529739" y="1220492"/>
                  </a:lnTo>
                  <a:lnTo>
                    <a:pt x="3583983" y="1232115"/>
                  </a:lnTo>
                  <a:lnTo>
                    <a:pt x="3583983" y="1282485"/>
                  </a:lnTo>
                  <a:lnTo>
                    <a:pt x="3657600" y="1325105"/>
                  </a:lnTo>
                  <a:lnTo>
                    <a:pt x="3735091" y="1325105"/>
                  </a:lnTo>
                  <a:lnTo>
                    <a:pt x="3735091" y="1352227"/>
                  </a:lnTo>
                  <a:lnTo>
                    <a:pt x="3808708" y="1352227"/>
                  </a:lnTo>
                  <a:lnTo>
                    <a:pt x="3808708" y="1352227"/>
                  </a:lnTo>
                  <a:lnTo>
                    <a:pt x="4397644" y="1352227"/>
                  </a:lnTo>
                  <a:lnTo>
                    <a:pt x="4397644" y="1387098"/>
                  </a:lnTo>
                  <a:lnTo>
                    <a:pt x="4459637" y="1387098"/>
                  </a:lnTo>
                  <a:lnTo>
                    <a:pt x="4459637" y="1414220"/>
                  </a:lnTo>
                  <a:lnTo>
                    <a:pt x="4591373" y="1414220"/>
                  </a:lnTo>
                  <a:lnTo>
                    <a:pt x="4695986" y="1437468"/>
                  </a:lnTo>
                  <a:lnTo>
                    <a:pt x="4781227" y="1441342"/>
                  </a:lnTo>
                  <a:lnTo>
                    <a:pt x="4781227" y="1464590"/>
                  </a:lnTo>
                  <a:lnTo>
                    <a:pt x="5106691" y="1464590"/>
                  </a:lnTo>
                  <a:lnTo>
                    <a:pt x="5106691" y="1545956"/>
                  </a:lnTo>
                  <a:lnTo>
                    <a:pt x="5257800" y="1545956"/>
                  </a:lnTo>
                  <a:lnTo>
                    <a:pt x="5257800" y="1619573"/>
                  </a:lnTo>
                  <a:lnTo>
                    <a:pt x="5800241" y="1619573"/>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90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44" name="ZoneTexte 43">
              <a:extLst>
                <a:ext uri="{FF2B5EF4-FFF2-40B4-BE49-F238E27FC236}">
                  <a16:creationId xmlns:a16="http://schemas.microsoft.com/office/drawing/2014/main" id="{BBAC1114-F4EE-4275-B732-2E7D5497C8D6}"/>
                </a:ext>
              </a:extLst>
            </p:cNvPr>
            <p:cNvSpPr txBox="1"/>
            <p:nvPr/>
          </p:nvSpPr>
          <p:spPr>
            <a:xfrm>
              <a:off x="6843223" y="2537722"/>
              <a:ext cx="679915" cy="315428"/>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42%</a:t>
              </a:r>
            </a:p>
          </p:txBody>
        </p:sp>
        <p:sp>
          <p:nvSpPr>
            <p:cNvPr id="46" name="ZoneTexte 45">
              <a:extLst>
                <a:ext uri="{FF2B5EF4-FFF2-40B4-BE49-F238E27FC236}">
                  <a16:creationId xmlns:a16="http://schemas.microsoft.com/office/drawing/2014/main" id="{C290DE2F-5E5A-48D2-8A51-E0B92531A3FB}"/>
                </a:ext>
              </a:extLst>
            </p:cNvPr>
            <p:cNvSpPr txBox="1"/>
            <p:nvPr/>
          </p:nvSpPr>
          <p:spPr>
            <a:xfrm>
              <a:off x="6842870" y="2038781"/>
              <a:ext cx="679915" cy="315428"/>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DB3517"/>
                  </a:solidFill>
                  <a:effectLst/>
                  <a:uLnTx/>
                  <a:uFillTx/>
                  <a:latin typeface="Arial" panose="020B0604020202020204" pitchFamily="34" charset="0"/>
                  <a:ea typeface="+mn-ea"/>
                  <a:cs typeface="+mn-cs"/>
                </a:rPr>
                <a:t>53%</a:t>
              </a:r>
            </a:p>
          </p:txBody>
        </p:sp>
        <p:sp>
          <p:nvSpPr>
            <p:cNvPr id="40" name="ZoneTexte 39">
              <a:extLst>
                <a:ext uri="{FF2B5EF4-FFF2-40B4-BE49-F238E27FC236}">
                  <a16:creationId xmlns:a16="http://schemas.microsoft.com/office/drawing/2014/main" id="{2536E95D-AFC2-4E98-BCE0-DA99317D73C1}"/>
                </a:ext>
              </a:extLst>
            </p:cNvPr>
            <p:cNvSpPr txBox="1"/>
            <p:nvPr/>
          </p:nvSpPr>
          <p:spPr>
            <a:xfrm>
              <a:off x="2686970" y="3025745"/>
              <a:ext cx="3004009" cy="693943"/>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Suivi médian 119 mois</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HR = 0,66 (95% CI, 0,49 – 0,87)</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P = 0,003</a:t>
              </a:r>
            </a:p>
          </p:txBody>
        </p:sp>
        <p:sp>
          <p:nvSpPr>
            <p:cNvPr id="41" name="ZoneTexte 40">
              <a:extLst>
                <a:ext uri="{FF2B5EF4-FFF2-40B4-BE49-F238E27FC236}">
                  <a16:creationId xmlns:a16="http://schemas.microsoft.com/office/drawing/2014/main" id="{1E444E52-961E-4CA3-AECB-8A610080DF6A}"/>
                </a:ext>
              </a:extLst>
            </p:cNvPr>
            <p:cNvSpPr txBox="1"/>
            <p:nvPr/>
          </p:nvSpPr>
          <p:spPr>
            <a:xfrm>
              <a:off x="4551812" y="1555242"/>
              <a:ext cx="679915" cy="315428"/>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DB3517"/>
                  </a:solidFill>
                  <a:effectLst/>
                  <a:uLnTx/>
                  <a:uFillTx/>
                  <a:latin typeface="Arial" panose="020B0604020202020204" pitchFamily="34" charset="0"/>
                  <a:ea typeface="+mn-ea"/>
                  <a:cs typeface="+mn-cs"/>
                </a:rPr>
                <a:t>71%</a:t>
              </a:r>
            </a:p>
          </p:txBody>
        </p:sp>
        <p:sp>
          <p:nvSpPr>
            <p:cNvPr id="43" name="ZoneTexte 42">
              <a:extLst>
                <a:ext uri="{FF2B5EF4-FFF2-40B4-BE49-F238E27FC236}">
                  <a16:creationId xmlns:a16="http://schemas.microsoft.com/office/drawing/2014/main" id="{6EDBFA9D-623D-4DD4-A44C-4742A418710D}"/>
                </a:ext>
              </a:extLst>
            </p:cNvPr>
            <p:cNvSpPr txBox="1"/>
            <p:nvPr/>
          </p:nvSpPr>
          <p:spPr>
            <a:xfrm>
              <a:off x="4503810" y="2292503"/>
              <a:ext cx="679915" cy="315428"/>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53%</a:t>
              </a:r>
            </a:p>
          </p:txBody>
        </p:sp>
      </p:grpSp>
      <p:sp>
        <p:nvSpPr>
          <p:cNvPr id="2" name="Rectangle 1"/>
          <p:cNvSpPr/>
          <p:nvPr/>
        </p:nvSpPr>
        <p:spPr>
          <a:xfrm>
            <a:off x="629453" y="1903922"/>
            <a:ext cx="487949" cy="214386"/>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RFS</a:t>
            </a:r>
          </a:p>
        </p:txBody>
      </p:sp>
      <p:cxnSp>
        <p:nvCxnSpPr>
          <p:cNvPr id="49" name="Connecteur droit 48">
            <a:extLst>
              <a:ext uri="{FF2B5EF4-FFF2-40B4-BE49-F238E27FC236}">
                <a16:creationId xmlns:a16="http://schemas.microsoft.com/office/drawing/2014/main" id="{30AD1361-C59F-440C-B91D-53EF8FFAEC1F}"/>
              </a:ext>
            </a:extLst>
          </p:cNvPr>
          <p:cNvCxnSpPr>
            <a:cxnSpLocks/>
          </p:cNvCxnSpPr>
          <p:nvPr/>
        </p:nvCxnSpPr>
        <p:spPr>
          <a:xfrm flipH="1">
            <a:off x="2450890" y="2383161"/>
            <a:ext cx="13726" cy="1561836"/>
          </a:xfrm>
          <a:prstGeom prst="line">
            <a:avLst/>
          </a:prstGeom>
          <a:ln>
            <a:solidFill>
              <a:schemeClr val="tx1">
                <a:lumMod val="50000"/>
                <a:lumOff val="50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10" name="Groupe 9">
            <a:extLst>
              <a:ext uri="{FF2B5EF4-FFF2-40B4-BE49-F238E27FC236}">
                <a16:creationId xmlns:a16="http://schemas.microsoft.com/office/drawing/2014/main" id="{E3D7C604-5C9C-441E-9E70-841ED62019BA}"/>
              </a:ext>
            </a:extLst>
          </p:cNvPr>
          <p:cNvGrpSpPr/>
          <p:nvPr/>
        </p:nvGrpSpPr>
        <p:grpSpPr>
          <a:xfrm>
            <a:off x="4598799" y="2012170"/>
            <a:ext cx="4073063" cy="2705035"/>
            <a:chOff x="1259224" y="973394"/>
            <a:chExt cx="6900088" cy="3881635"/>
          </a:xfrm>
        </p:grpSpPr>
        <p:sp>
          <p:nvSpPr>
            <p:cNvPr id="50" name="Rectangle à coins arrondis 4">
              <a:extLst>
                <a:ext uri="{FF2B5EF4-FFF2-40B4-BE49-F238E27FC236}">
                  <a16:creationId xmlns:a16="http://schemas.microsoft.com/office/drawing/2014/main" id="{F0206E77-32AD-4C5C-8DE4-5FEF835CA74B}"/>
                </a:ext>
              </a:extLst>
            </p:cNvPr>
            <p:cNvSpPr/>
            <p:nvPr/>
          </p:nvSpPr>
          <p:spPr>
            <a:xfrm>
              <a:off x="1345556" y="973394"/>
              <a:ext cx="6813756" cy="3857187"/>
            </a:xfrm>
            <a:prstGeom prst="roundRect">
              <a:avLst>
                <a:gd name="adj" fmla="val 4466"/>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80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51" name="Forme libre : forme 50">
              <a:extLst>
                <a:ext uri="{FF2B5EF4-FFF2-40B4-BE49-F238E27FC236}">
                  <a16:creationId xmlns:a16="http://schemas.microsoft.com/office/drawing/2014/main" id="{9F8B74F3-3BAF-4EF8-823B-F3CEA1CCAFCD}"/>
                </a:ext>
              </a:extLst>
            </p:cNvPr>
            <p:cNvSpPr/>
            <p:nvPr/>
          </p:nvSpPr>
          <p:spPr>
            <a:xfrm>
              <a:off x="2672560" y="1175657"/>
              <a:ext cx="5094514" cy="2460171"/>
            </a:xfrm>
            <a:custGeom>
              <a:avLst/>
              <a:gdLst>
                <a:gd name="connsiteX0" fmla="*/ 0 w 6792685"/>
                <a:gd name="connsiteY0" fmla="*/ 0 h 3280228"/>
                <a:gd name="connsiteX1" fmla="*/ 0 w 6792685"/>
                <a:gd name="connsiteY1" fmla="*/ 3280228 h 3280228"/>
                <a:gd name="connsiteX2" fmla="*/ 6792685 w 6792685"/>
                <a:gd name="connsiteY2" fmla="*/ 3280228 h 3280228"/>
              </a:gdLst>
              <a:ahLst/>
              <a:cxnLst>
                <a:cxn ang="0">
                  <a:pos x="connsiteX0" y="connsiteY0"/>
                </a:cxn>
                <a:cxn ang="0">
                  <a:pos x="connsiteX1" y="connsiteY1"/>
                </a:cxn>
                <a:cxn ang="0">
                  <a:pos x="connsiteX2" y="connsiteY2"/>
                </a:cxn>
              </a:cxnLst>
              <a:rect l="l" t="t" r="r" b="b"/>
              <a:pathLst>
                <a:path w="6792685" h="3280228">
                  <a:moveTo>
                    <a:pt x="0" y="0"/>
                  </a:moveTo>
                  <a:lnTo>
                    <a:pt x="0" y="3280228"/>
                  </a:lnTo>
                  <a:lnTo>
                    <a:pt x="6792685" y="3280228"/>
                  </a:ln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80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52" name="ZoneTexte 51">
              <a:extLst>
                <a:ext uri="{FF2B5EF4-FFF2-40B4-BE49-F238E27FC236}">
                  <a16:creationId xmlns:a16="http://schemas.microsoft.com/office/drawing/2014/main" id="{3A265719-3505-45E2-BC5C-0CACF7140BA9}"/>
                </a:ext>
              </a:extLst>
            </p:cNvPr>
            <p:cNvSpPr txBox="1"/>
            <p:nvPr/>
          </p:nvSpPr>
          <p:spPr>
            <a:xfrm>
              <a:off x="2282502" y="1070396"/>
              <a:ext cx="357790" cy="215444"/>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100</a:t>
              </a:r>
            </a:p>
          </p:txBody>
        </p:sp>
        <p:sp>
          <p:nvSpPr>
            <p:cNvPr id="53" name="ZoneTexte 52">
              <a:extLst>
                <a:ext uri="{FF2B5EF4-FFF2-40B4-BE49-F238E27FC236}">
                  <a16:creationId xmlns:a16="http://schemas.microsoft.com/office/drawing/2014/main" id="{76AB67CF-5820-4D4A-BD49-BAD490478D6C}"/>
                </a:ext>
              </a:extLst>
            </p:cNvPr>
            <p:cNvSpPr txBox="1"/>
            <p:nvPr/>
          </p:nvSpPr>
          <p:spPr>
            <a:xfrm>
              <a:off x="2340210" y="1547985"/>
              <a:ext cx="300082" cy="215444"/>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80</a:t>
              </a:r>
            </a:p>
          </p:txBody>
        </p:sp>
        <p:sp>
          <p:nvSpPr>
            <p:cNvPr id="54" name="ZoneTexte 53">
              <a:extLst>
                <a:ext uri="{FF2B5EF4-FFF2-40B4-BE49-F238E27FC236}">
                  <a16:creationId xmlns:a16="http://schemas.microsoft.com/office/drawing/2014/main" id="{9C4EC101-30E6-49AB-9108-B0A0274DAD74}"/>
                </a:ext>
              </a:extLst>
            </p:cNvPr>
            <p:cNvSpPr txBox="1"/>
            <p:nvPr/>
          </p:nvSpPr>
          <p:spPr>
            <a:xfrm>
              <a:off x="2340210" y="2025573"/>
              <a:ext cx="300082" cy="215444"/>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60</a:t>
              </a:r>
            </a:p>
          </p:txBody>
        </p:sp>
        <p:sp>
          <p:nvSpPr>
            <p:cNvPr id="55" name="ZoneTexte 54">
              <a:extLst>
                <a:ext uri="{FF2B5EF4-FFF2-40B4-BE49-F238E27FC236}">
                  <a16:creationId xmlns:a16="http://schemas.microsoft.com/office/drawing/2014/main" id="{54AC0039-B9CC-41E5-9B20-3A2BADE28E79}"/>
                </a:ext>
              </a:extLst>
            </p:cNvPr>
            <p:cNvSpPr txBox="1"/>
            <p:nvPr/>
          </p:nvSpPr>
          <p:spPr>
            <a:xfrm>
              <a:off x="2340210" y="2503162"/>
              <a:ext cx="300082" cy="215444"/>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40</a:t>
              </a:r>
            </a:p>
          </p:txBody>
        </p:sp>
        <p:sp>
          <p:nvSpPr>
            <p:cNvPr id="56" name="ZoneTexte 55">
              <a:extLst>
                <a:ext uri="{FF2B5EF4-FFF2-40B4-BE49-F238E27FC236}">
                  <a16:creationId xmlns:a16="http://schemas.microsoft.com/office/drawing/2014/main" id="{C1478C88-924D-4C85-A375-C574426EFCE4}"/>
                </a:ext>
              </a:extLst>
            </p:cNvPr>
            <p:cNvSpPr txBox="1"/>
            <p:nvPr/>
          </p:nvSpPr>
          <p:spPr>
            <a:xfrm>
              <a:off x="2340210" y="2980750"/>
              <a:ext cx="300082" cy="215444"/>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20</a:t>
              </a:r>
            </a:p>
          </p:txBody>
        </p:sp>
        <p:sp>
          <p:nvSpPr>
            <p:cNvPr id="57" name="ZoneTexte 56">
              <a:extLst>
                <a:ext uri="{FF2B5EF4-FFF2-40B4-BE49-F238E27FC236}">
                  <a16:creationId xmlns:a16="http://schemas.microsoft.com/office/drawing/2014/main" id="{898ACB3C-231A-42AD-91D2-89065F2791B4}"/>
                </a:ext>
              </a:extLst>
            </p:cNvPr>
            <p:cNvSpPr txBox="1"/>
            <p:nvPr/>
          </p:nvSpPr>
          <p:spPr>
            <a:xfrm>
              <a:off x="2397917" y="3458341"/>
              <a:ext cx="242373" cy="215444"/>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0</a:t>
              </a:r>
            </a:p>
          </p:txBody>
        </p:sp>
        <p:sp>
          <p:nvSpPr>
            <p:cNvPr id="58" name="ZoneTexte 57">
              <a:extLst>
                <a:ext uri="{FF2B5EF4-FFF2-40B4-BE49-F238E27FC236}">
                  <a16:creationId xmlns:a16="http://schemas.microsoft.com/office/drawing/2014/main" id="{9DDEE515-8172-44A0-BA2C-8B486130D5FB}"/>
                </a:ext>
              </a:extLst>
            </p:cNvPr>
            <p:cNvSpPr txBox="1"/>
            <p:nvPr/>
          </p:nvSpPr>
          <p:spPr>
            <a:xfrm>
              <a:off x="2551372" y="3635828"/>
              <a:ext cx="242373" cy="215444"/>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0</a:t>
              </a:r>
            </a:p>
          </p:txBody>
        </p:sp>
        <p:sp>
          <p:nvSpPr>
            <p:cNvPr id="59" name="ZoneTexte 58">
              <a:extLst>
                <a:ext uri="{FF2B5EF4-FFF2-40B4-BE49-F238E27FC236}">
                  <a16:creationId xmlns:a16="http://schemas.microsoft.com/office/drawing/2014/main" id="{602AA617-80D2-4CA7-9306-F343544A4570}"/>
                </a:ext>
              </a:extLst>
            </p:cNvPr>
            <p:cNvSpPr txBox="1"/>
            <p:nvPr/>
          </p:nvSpPr>
          <p:spPr>
            <a:xfrm>
              <a:off x="3313091" y="3635828"/>
              <a:ext cx="242373" cy="215444"/>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2</a:t>
              </a:r>
            </a:p>
          </p:txBody>
        </p:sp>
        <p:sp>
          <p:nvSpPr>
            <p:cNvPr id="60" name="ZoneTexte 59">
              <a:extLst>
                <a:ext uri="{FF2B5EF4-FFF2-40B4-BE49-F238E27FC236}">
                  <a16:creationId xmlns:a16="http://schemas.microsoft.com/office/drawing/2014/main" id="{0B7331F9-911E-46C4-A6BC-BF52CD152182}"/>
                </a:ext>
              </a:extLst>
            </p:cNvPr>
            <p:cNvSpPr txBox="1"/>
            <p:nvPr/>
          </p:nvSpPr>
          <p:spPr>
            <a:xfrm>
              <a:off x="4074809" y="3635828"/>
              <a:ext cx="242373" cy="215444"/>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4</a:t>
              </a:r>
            </a:p>
          </p:txBody>
        </p:sp>
        <p:sp>
          <p:nvSpPr>
            <p:cNvPr id="61" name="ZoneTexte 60">
              <a:extLst>
                <a:ext uri="{FF2B5EF4-FFF2-40B4-BE49-F238E27FC236}">
                  <a16:creationId xmlns:a16="http://schemas.microsoft.com/office/drawing/2014/main" id="{DE00F694-46D2-40CB-9AA8-5BAED535153F}"/>
                </a:ext>
              </a:extLst>
            </p:cNvPr>
            <p:cNvSpPr txBox="1"/>
            <p:nvPr/>
          </p:nvSpPr>
          <p:spPr>
            <a:xfrm>
              <a:off x="4836528" y="3635828"/>
              <a:ext cx="242373" cy="215444"/>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6</a:t>
              </a:r>
            </a:p>
          </p:txBody>
        </p:sp>
        <p:sp>
          <p:nvSpPr>
            <p:cNvPr id="62" name="ZoneTexte 61">
              <a:extLst>
                <a:ext uri="{FF2B5EF4-FFF2-40B4-BE49-F238E27FC236}">
                  <a16:creationId xmlns:a16="http://schemas.microsoft.com/office/drawing/2014/main" id="{866D9CE9-A6DC-4E9A-8551-E3CBD0D6C1FB}"/>
                </a:ext>
              </a:extLst>
            </p:cNvPr>
            <p:cNvSpPr txBox="1"/>
            <p:nvPr/>
          </p:nvSpPr>
          <p:spPr>
            <a:xfrm>
              <a:off x="5598247" y="3635828"/>
              <a:ext cx="242373" cy="215444"/>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8</a:t>
              </a:r>
            </a:p>
          </p:txBody>
        </p:sp>
        <p:sp>
          <p:nvSpPr>
            <p:cNvPr id="63" name="ZoneTexte 62">
              <a:extLst>
                <a:ext uri="{FF2B5EF4-FFF2-40B4-BE49-F238E27FC236}">
                  <a16:creationId xmlns:a16="http://schemas.microsoft.com/office/drawing/2014/main" id="{E00B61A7-D173-458A-87DD-BF8C5D91FDE9}"/>
                </a:ext>
              </a:extLst>
            </p:cNvPr>
            <p:cNvSpPr txBox="1"/>
            <p:nvPr/>
          </p:nvSpPr>
          <p:spPr>
            <a:xfrm>
              <a:off x="6359965" y="3635828"/>
              <a:ext cx="300082" cy="215444"/>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10</a:t>
              </a:r>
            </a:p>
          </p:txBody>
        </p:sp>
        <p:sp>
          <p:nvSpPr>
            <p:cNvPr id="64" name="ZoneTexte 63">
              <a:extLst>
                <a:ext uri="{FF2B5EF4-FFF2-40B4-BE49-F238E27FC236}">
                  <a16:creationId xmlns:a16="http://schemas.microsoft.com/office/drawing/2014/main" id="{B7613455-455F-4BCB-A50A-2A3CE28DDD68}"/>
                </a:ext>
              </a:extLst>
            </p:cNvPr>
            <p:cNvSpPr txBox="1"/>
            <p:nvPr/>
          </p:nvSpPr>
          <p:spPr>
            <a:xfrm>
              <a:off x="7179392" y="3635828"/>
              <a:ext cx="300082" cy="215444"/>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12</a:t>
              </a:r>
            </a:p>
          </p:txBody>
        </p:sp>
        <p:sp>
          <p:nvSpPr>
            <p:cNvPr id="65" name="ZoneTexte 64">
              <a:extLst>
                <a:ext uri="{FF2B5EF4-FFF2-40B4-BE49-F238E27FC236}">
                  <a16:creationId xmlns:a16="http://schemas.microsoft.com/office/drawing/2014/main" id="{5A7E64EE-D19F-4E6F-9A1F-F359E34091B2}"/>
                </a:ext>
              </a:extLst>
            </p:cNvPr>
            <p:cNvSpPr txBox="1"/>
            <p:nvPr/>
          </p:nvSpPr>
          <p:spPr>
            <a:xfrm>
              <a:off x="2398914" y="4369215"/>
              <a:ext cx="606126" cy="485814"/>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198</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199</a:t>
              </a:r>
            </a:p>
          </p:txBody>
        </p:sp>
        <p:sp>
          <p:nvSpPr>
            <p:cNvPr id="66" name="ZoneTexte 65">
              <a:extLst>
                <a:ext uri="{FF2B5EF4-FFF2-40B4-BE49-F238E27FC236}">
                  <a16:creationId xmlns:a16="http://schemas.microsoft.com/office/drawing/2014/main" id="{0C587B65-B8C0-42B0-9390-20D6704F7E9E}"/>
                </a:ext>
              </a:extLst>
            </p:cNvPr>
            <p:cNvSpPr txBox="1"/>
            <p:nvPr/>
          </p:nvSpPr>
          <p:spPr>
            <a:xfrm>
              <a:off x="3132228" y="4369215"/>
              <a:ext cx="606126" cy="485814"/>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185</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179</a:t>
              </a:r>
            </a:p>
          </p:txBody>
        </p:sp>
        <p:sp>
          <p:nvSpPr>
            <p:cNvPr id="67" name="ZoneTexte 66">
              <a:extLst>
                <a:ext uri="{FF2B5EF4-FFF2-40B4-BE49-F238E27FC236}">
                  <a16:creationId xmlns:a16="http://schemas.microsoft.com/office/drawing/2014/main" id="{C391CB24-34C0-4236-834E-F9DB1CDD58B7}"/>
                </a:ext>
              </a:extLst>
            </p:cNvPr>
            <p:cNvSpPr txBox="1"/>
            <p:nvPr/>
          </p:nvSpPr>
          <p:spPr>
            <a:xfrm>
              <a:off x="3902200" y="4369215"/>
              <a:ext cx="606126" cy="485814"/>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178</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167</a:t>
              </a:r>
            </a:p>
          </p:txBody>
        </p:sp>
        <p:sp>
          <p:nvSpPr>
            <p:cNvPr id="68" name="ZoneTexte 67">
              <a:extLst>
                <a:ext uri="{FF2B5EF4-FFF2-40B4-BE49-F238E27FC236}">
                  <a16:creationId xmlns:a16="http://schemas.microsoft.com/office/drawing/2014/main" id="{EF7A0C9F-1AE7-4997-B28B-A25C8CF643EF}"/>
                </a:ext>
              </a:extLst>
            </p:cNvPr>
            <p:cNvSpPr txBox="1"/>
            <p:nvPr/>
          </p:nvSpPr>
          <p:spPr>
            <a:xfrm>
              <a:off x="4689484" y="4369215"/>
              <a:ext cx="606126" cy="485814"/>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155</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140</a:t>
              </a:r>
            </a:p>
          </p:txBody>
        </p:sp>
        <p:sp>
          <p:nvSpPr>
            <p:cNvPr id="69" name="ZoneTexte 68">
              <a:extLst>
                <a:ext uri="{FF2B5EF4-FFF2-40B4-BE49-F238E27FC236}">
                  <a16:creationId xmlns:a16="http://schemas.microsoft.com/office/drawing/2014/main" id="{2C08285A-B3A3-4100-9D84-DA6104FDCCB5}"/>
                </a:ext>
              </a:extLst>
            </p:cNvPr>
            <p:cNvSpPr txBox="1"/>
            <p:nvPr/>
          </p:nvSpPr>
          <p:spPr>
            <a:xfrm>
              <a:off x="5459456" y="4369215"/>
              <a:ext cx="606126" cy="485814"/>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138</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123</a:t>
              </a:r>
            </a:p>
          </p:txBody>
        </p:sp>
        <p:sp>
          <p:nvSpPr>
            <p:cNvPr id="70" name="ZoneTexte 69">
              <a:extLst>
                <a:ext uri="{FF2B5EF4-FFF2-40B4-BE49-F238E27FC236}">
                  <a16:creationId xmlns:a16="http://schemas.microsoft.com/office/drawing/2014/main" id="{AB101785-D11F-4748-88A2-C2CE0F61CBBF}"/>
                </a:ext>
              </a:extLst>
            </p:cNvPr>
            <p:cNvSpPr txBox="1"/>
            <p:nvPr/>
          </p:nvSpPr>
          <p:spPr>
            <a:xfrm>
              <a:off x="6269854" y="4369215"/>
              <a:ext cx="508362" cy="485814"/>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76</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60</a:t>
              </a:r>
            </a:p>
          </p:txBody>
        </p:sp>
        <p:sp>
          <p:nvSpPr>
            <p:cNvPr id="71" name="ZoneTexte 70">
              <a:extLst>
                <a:ext uri="{FF2B5EF4-FFF2-40B4-BE49-F238E27FC236}">
                  <a16:creationId xmlns:a16="http://schemas.microsoft.com/office/drawing/2014/main" id="{304C4CFB-DAD4-4F26-AF95-77E1853E551F}"/>
                </a:ext>
              </a:extLst>
            </p:cNvPr>
            <p:cNvSpPr txBox="1"/>
            <p:nvPr/>
          </p:nvSpPr>
          <p:spPr>
            <a:xfrm>
              <a:off x="7124134" y="4369215"/>
              <a:ext cx="410601" cy="485814"/>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0</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0</a:t>
              </a:r>
            </a:p>
          </p:txBody>
        </p:sp>
        <p:sp>
          <p:nvSpPr>
            <p:cNvPr id="72" name="ZoneTexte 71">
              <a:extLst>
                <a:ext uri="{FF2B5EF4-FFF2-40B4-BE49-F238E27FC236}">
                  <a16:creationId xmlns:a16="http://schemas.microsoft.com/office/drawing/2014/main" id="{A81212DE-C0E8-48F2-809D-345370740906}"/>
                </a:ext>
              </a:extLst>
            </p:cNvPr>
            <p:cNvSpPr txBox="1"/>
            <p:nvPr/>
          </p:nvSpPr>
          <p:spPr>
            <a:xfrm>
              <a:off x="4176984" y="3939209"/>
              <a:ext cx="1735819" cy="331236"/>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Temps (années)</a:t>
              </a:r>
            </a:p>
          </p:txBody>
        </p:sp>
        <p:sp>
          <p:nvSpPr>
            <p:cNvPr id="73" name="ZoneTexte 72">
              <a:extLst>
                <a:ext uri="{FF2B5EF4-FFF2-40B4-BE49-F238E27FC236}">
                  <a16:creationId xmlns:a16="http://schemas.microsoft.com/office/drawing/2014/main" id="{27CC20EB-63C1-4437-9D8A-B0CC48F79192}"/>
                </a:ext>
              </a:extLst>
            </p:cNvPr>
            <p:cNvSpPr txBox="1"/>
            <p:nvPr/>
          </p:nvSpPr>
          <p:spPr>
            <a:xfrm rot="16200000">
              <a:off x="1139490" y="2234542"/>
              <a:ext cx="1589937" cy="391047"/>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Survie Globale %</a:t>
              </a:r>
            </a:p>
          </p:txBody>
        </p:sp>
        <p:sp>
          <p:nvSpPr>
            <p:cNvPr id="74" name="ZoneTexte 73">
              <a:extLst>
                <a:ext uri="{FF2B5EF4-FFF2-40B4-BE49-F238E27FC236}">
                  <a16:creationId xmlns:a16="http://schemas.microsoft.com/office/drawing/2014/main" id="{8537F4FF-368D-437B-A42E-957D730B8557}"/>
                </a:ext>
              </a:extLst>
            </p:cNvPr>
            <p:cNvSpPr txBox="1"/>
            <p:nvPr/>
          </p:nvSpPr>
          <p:spPr>
            <a:xfrm>
              <a:off x="1259224" y="4177456"/>
              <a:ext cx="1116662" cy="662474"/>
            </a:xfrm>
            <a:prstGeom prst="rect">
              <a:avLst/>
            </a:prstGeom>
            <a:noFill/>
          </p:spPr>
          <p:txBody>
            <a:bodyPr wrap="none" rtlCol="0" anchor="b">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No. At </a:t>
              </a:r>
              <a:r>
                <a:rPr kumimoji="0" lang="fr-FR" sz="8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mn-cs"/>
                </a:rPr>
                <a:t>risk</a:t>
              </a:r>
              <a:endParaRPr kumimoji="0" lang="fr-FR"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endParaRPr>
            </a:p>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36 mois</a:t>
              </a:r>
            </a:p>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12 </a:t>
              </a:r>
              <a:r>
                <a:rPr kumimoji="0" lang="fr-FR" sz="800" b="0"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mois</a:t>
              </a:r>
            </a:p>
          </p:txBody>
        </p:sp>
        <p:sp>
          <p:nvSpPr>
            <p:cNvPr id="75" name="ZoneTexte 74">
              <a:extLst>
                <a:ext uri="{FF2B5EF4-FFF2-40B4-BE49-F238E27FC236}">
                  <a16:creationId xmlns:a16="http://schemas.microsoft.com/office/drawing/2014/main" id="{DAA861AF-8909-4457-A78A-5C7DD7969D5F}"/>
                </a:ext>
              </a:extLst>
            </p:cNvPr>
            <p:cNvSpPr txBox="1"/>
            <p:nvPr/>
          </p:nvSpPr>
          <p:spPr>
            <a:xfrm>
              <a:off x="2765150" y="3022701"/>
              <a:ext cx="2503795" cy="529979"/>
            </a:xfrm>
            <a:prstGeom prst="rect">
              <a:avLst/>
            </a:prstGeom>
            <a:noFill/>
          </p:spPr>
          <p:txBody>
            <a:bodyPr wrap="none" lIns="0" tIns="0" rIns="0" bIns="0"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Suivi médian 119 mois</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HR = 0,55 (95% CI, 0,37 – 0,83)</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P = 0,004</a:t>
              </a:r>
            </a:p>
          </p:txBody>
        </p:sp>
        <p:sp>
          <p:nvSpPr>
            <p:cNvPr id="78" name="ZoneTexte 77">
              <a:extLst>
                <a:ext uri="{FF2B5EF4-FFF2-40B4-BE49-F238E27FC236}">
                  <a16:creationId xmlns:a16="http://schemas.microsoft.com/office/drawing/2014/main" id="{5989C010-B795-4542-995F-5BED237DB5D8}"/>
                </a:ext>
              </a:extLst>
            </p:cNvPr>
            <p:cNvSpPr txBox="1"/>
            <p:nvPr/>
          </p:nvSpPr>
          <p:spPr>
            <a:xfrm>
              <a:off x="6875871" y="2084674"/>
              <a:ext cx="663154" cy="309155"/>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1"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65%</a:t>
              </a:r>
            </a:p>
          </p:txBody>
        </p:sp>
        <p:sp>
          <p:nvSpPr>
            <p:cNvPr id="79" name="ZoneTexte 78">
              <a:extLst>
                <a:ext uri="{FF2B5EF4-FFF2-40B4-BE49-F238E27FC236}">
                  <a16:creationId xmlns:a16="http://schemas.microsoft.com/office/drawing/2014/main" id="{7AC98F20-B10D-4E26-99D8-AA7FC3EB85BB}"/>
                </a:ext>
              </a:extLst>
            </p:cNvPr>
            <p:cNvSpPr txBox="1"/>
            <p:nvPr/>
          </p:nvSpPr>
          <p:spPr>
            <a:xfrm>
              <a:off x="4578323" y="1572811"/>
              <a:ext cx="663154" cy="309155"/>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1"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86%</a:t>
              </a:r>
            </a:p>
          </p:txBody>
        </p:sp>
        <p:sp>
          <p:nvSpPr>
            <p:cNvPr id="80" name="ZoneTexte 79">
              <a:extLst>
                <a:ext uri="{FF2B5EF4-FFF2-40B4-BE49-F238E27FC236}">
                  <a16:creationId xmlns:a16="http://schemas.microsoft.com/office/drawing/2014/main" id="{60AE96B3-DD26-4C04-89FE-D003203687C5}"/>
                </a:ext>
              </a:extLst>
            </p:cNvPr>
            <p:cNvSpPr txBox="1"/>
            <p:nvPr/>
          </p:nvSpPr>
          <p:spPr>
            <a:xfrm>
              <a:off x="6841963" y="1386372"/>
              <a:ext cx="663154" cy="309155"/>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1" i="0" u="none" strike="noStrike" kern="1200" cap="none" spc="0" normalizeH="0" baseline="0" noProof="0" dirty="0">
                  <a:ln>
                    <a:noFill/>
                  </a:ln>
                  <a:solidFill>
                    <a:srgbClr val="DB3517"/>
                  </a:solidFill>
                  <a:effectLst/>
                  <a:uLnTx/>
                  <a:uFillTx/>
                  <a:latin typeface="Arial" panose="020B0604020202020204" pitchFamily="34" charset="0"/>
                  <a:ea typeface="+mn-ea"/>
                  <a:cs typeface="+mn-cs"/>
                </a:rPr>
                <a:t>79%</a:t>
              </a:r>
            </a:p>
          </p:txBody>
        </p:sp>
        <p:sp>
          <p:nvSpPr>
            <p:cNvPr id="81" name="ZoneTexte 80">
              <a:extLst>
                <a:ext uri="{FF2B5EF4-FFF2-40B4-BE49-F238E27FC236}">
                  <a16:creationId xmlns:a16="http://schemas.microsoft.com/office/drawing/2014/main" id="{0FAA2821-AF1A-4FED-A31E-BBE4CAB076A1}"/>
                </a:ext>
              </a:extLst>
            </p:cNvPr>
            <p:cNvSpPr txBox="1"/>
            <p:nvPr/>
          </p:nvSpPr>
          <p:spPr>
            <a:xfrm>
              <a:off x="4556973" y="1005596"/>
              <a:ext cx="663154" cy="309155"/>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1" i="0" u="none" strike="noStrike" kern="1200" cap="none" spc="0" normalizeH="0" baseline="0" noProof="0" dirty="0">
                  <a:ln>
                    <a:noFill/>
                  </a:ln>
                  <a:solidFill>
                    <a:srgbClr val="DB3517"/>
                  </a:solidFill>
                  <a:effectLst/>
                  <a:uLnTx/>
                  <a:uFillTx/>
                  <a:latin typeface="Arial" panose="020B0604020202020204" pitchFamily="34" charset="0"/>
                  <a:ea typeface="+mn-ea"/>
                  <a:cs typeface="+mn-cs"/>
                </a:rPr>
                <a:t>92%</a:t>
              </a:r>
            </a:p>
          </p:txBody>
        </p:sp>
        <p:sp>
          <p:nvSpPr>
            <p:cNvPr id="82" name="Forme libre : forme 81">
              <a:extLst>
                <a:ext uri="{FF2B5EF4-FFF2-40B4-BE49-F238E27FC236}">
                  <a16:creationId xmlns:a16="http://schemas.microsoft.com/office/drawing/2014/main" id="{4326BA85-F622-4848-89C2-69168B24DA51}"/>
                </a:ext>
              </a:extLst>
            </p:cNvPr>
            <p:cNvSpPr/>
            <p:nvPr/>
          </p:nvSpPr>
          <p:spPr>
            <a:xfrm>
              <a:off x="2926773" y="1177637"/>
              <a:ext cx="4384964" cy="862445"/>
            </a:xfrm>
            <a:custGeom>
              <a:avLst/>
              <a:gdLst>
                <a:gd name="connsiteX0" fmla="*/ 0 w 5846618"/>
                <a:gd name="connsiteY0" fmla="*/ 0 h 1149927"/>
                <a:gd name="connsiteX1" fmla="*/ 212436 w 5846618"/>
                <a:gd name="connsiteY1" fmla="*/ 0 h 1149927"/>
                <a:gd name="connsiteX2" fmla="*/ 230909 w 5846618"/>
                <a:gd name="connsiteY2" fmla="*/ 32327 h 1149927"/>
                <a:gd name="connsiteX3" fmla="*/ 517236 w 5846618"/>
                <a:gd name="connsiteY3" fmla="*/ 36945 h 1149927"/>
                <a:gd name="connsiteX4" fmla="*/ 577272 w 5846618"/>
                <a:gd name="connsiteY4" fmla="*/ 69273 h 1149927"/>
                <a:gd name="connsiteX5" fmla="*/ 674254 w 5846618"/>
                <a:gd name="connsiteY5" fmla="*/ 92363 h 1149927"/>
                <a:gd name="connsiteX6" fmla="*/ 757381 w 5846618"/>
                <a:gd name="connsiteY6" fmla="*/ 96982 h 1149927"/>
                <a:gd name="connsiteX7" fmla="*/ 886691 w 5846618"/>
                <a:gd name="connsiteY7" fmla="*/ 115454 h 1149927"/>
                <a:gd name="connsiteX8" fmla="*/ 1052945 w 5846618"/>
                <a:gd name="connsiteY8" fmla="*/ 138545 h 1149927"/>
                <a:gd name="connsiteX9" fmla="*/ 1149927 w 5846618"/>
                <a:gd name="connsiteY9" fmla="*/ 166254 h 1149927"/>
                <a:gd name="connsiteX10" fmla="*/ 1173018 w 5846618"/>
                <a:gd name="connsiteY10" fmla="*/ 175491 h 1149927"/>
                <a:gd name="connsiteX11" fmla="*/ 1399309 w 5846618"/>
                <a:gd name="connsiteY11" fmla="*/ 166254 h 1149927"/>
                <a:gd name="connsiteX12" fmla="*/ 1657927 w 5846618"/>
                <a:gd name="connsiteY12" fmla="*/ 189345 h 1149927"/>
                <a:gd name="connsiteX13" fmla="*/ 1764145 w 5846618"/>
                <a:gd name="connsiteY13" fmla="*/ 207818 h 1149927"/>
                <a:gd name="connsiteX14" fmla="*/ 1796472 w 5846618"/>
                <a:gd name="connsiteY14" fmla="*/ 230909 h 1149927"/>
                <a:gd name="connsiteX15" fmla="*/ 1856509 w 5846618"/>
                <a:gd name="connsiteY15" fmla="*/ 258618 h 1149927"/>
                <a:gd name="connsiteX16" fmla="*/ 1902691 w 5846618"/>
                <a:gd name="connsiteY16" fmla="*/ 258618 h 1149927"/>
                <a:gd name="connsiteX17" fmla="*/ 1990436 w 5846618"/>
                <a:gd name="connsiteY17" fmla="*/ 295563 h 1149927"/>
                <a:gd name="connsiteX18" fmla="*/ 2096654 w 5846618"/>
                <a:gd name="connsiteY18" fmla="*/ 318654 h 1149927"/>
                <a:gd name="connsiteX19" fmla="*/ 2179781 w 5846618"/>
                <a:gd name="connsiteY19" fmla="*/ 341745 h 1149927"/>
                <a:gd name="connsiteX20" fmla="*/ 2249054 w 5846618"/>
                <a:gd name="connsiteY20" fmla="*/ 369454 h 1149927"/>
                <a:gd name="connsiteX21" fmla="*/ 2295236 w 5846618"/>
                <a:gd name="connsiteY21" fmla="*/ 415636 h 1149927"/>
                <a:gd name="connsiteX22" fmla="*/ 2364509 w 5846618"/>
                <a:gd name="connsiteY22" fmla="*/ 415636 h 1149927"/>
                <a:gd name="connsiteX23" fmla="*/ 2364509 w 5846618"/>
                <a:gd name="connsiteY23" fmla="*/ 415636 h 1149927"/>
                <a:gd name="connsiteX24" fmla="*/ 2369127 w 5846618"/>
                <a:gd name="connsiteY24" fmla="*/ 447963 h 1149927"/>
                <a:gd name="connsiteX25" fmla="*/ 2692400 w 5846618"/>
                <a:gd name="connsiteY25" fmla="*/ 447963 h 1149927"/>
                <a:gd name="connsiteX26" fmla="*/ 2835563 w 5846618"/>
                <a:gd name="connsiteY26" fmla="*/ 526473 h 1149927"/>
                <a:gd name="connsiteX27" fmla="*/ 2955636 w 5846618"/>
                <a:gd name="connsiteY27" fmla="*/ 526473 h 1149927"/>
                <a:gd name="connsiteX28" fmla="*/ 2955636 w 5846618"/>
                <a:gd name="connsiteY28" fmla="*/ 554182 h 1149927"/>
                <a:gd name="connsiteX29" fmla="*/ 3089563 w 5846618"/>
                <a:gd name="connsiteY29" fmla="*/ 554182 h 1149927"/>
                <a:gd name="connsiteX30" fmla="*/ 3089563 w 5846618"/>
                <a:gd name="connsiteY30" fmla="*/ 554182 h 1149927"/>
                <a:gd name="connsiteX31" fmla="*/ 3218872 w 5846618"/>
                <a:gd name="connsiteY31" fmla="*/ 554182 h 1149927"/>
                <a:gd name="connsiteX32" fmla="*/ 3218872 w 5846618"/>
                <a:gd name="connsiteY32" fmla="*/ 586509 h 1149927"/>
                <a:gd name="connsiteX33" fmla="*/ 3357418 w 5846618"/>
                <a:gd name="connsiteY33" fmla="*/ 586509 h 1149927"/>
                <a:gd name="connsiteX34" fmla="*/ 3357418 w 5846618"/>
                <a:gd name="connsiteY34" fmla="*/ 609600 h 1149927"/>
                <a:gd name="connsiteX35" fmla="*/ 3422072 w 5846618"/>
                <a:gd name="connsiteY35" fmla="*/ 609600 h 1149927"/>
                <a:gd name="connsiteX36" fmla="*/ 3422072 w 5846618"/>
                <a:gd name="connsiteY36" fmla="*/ 632691 h 1149927"/>
                <a:gd name="connsiteX37" fmla="*/ 3532909 w 5846618"/>
                <a:gd name="connsiteY37" fmla="*/ 632691 h 1149927"/>
                <a:gd name="connsiteX38" fmla="*/ 3532909 w 5846618"/>
                <a:gd name="connsiteY38" fmla="*/ 655782 h 1149927"/>
                <a:gd name="connsiteX39" fmla="*/ 3851563 w 5846618"/>
                <a:gd name="connsiteY39" fmla="*/ 655782 h 1149927"/>
                <a:gd name="connsiteX40" fmla="*/ 3883891 w 5846618"/>
                <a:gd name="connsiteY40" fmla="*/ 720436 h 1149927"/>
                <a:gd name="connsiteX41" fmla="*/ 3953163 w 5846618"/>
                <a:gd name="connsiteY41" fmla="*/ 720436 h 1149927"/>
                <a:gd name="connsiteX42" fmla="*/ 3953163 w 5846618"/>
                <a:gd name="connsiteY42" fmla="*/ 780473 h 1149927"/>
                <a:gd name="connsiteX43" fmla="*/ 4017818 w 5846618"/>
                <a:gd name="connsiteY43" fmla="*/ 780473 h 1149927"/>
                <a:gd name="connsiteX44" fmla="*/ 4017818 w 5846618"/>
                <a:gd name="connsiteY44" fmla="*/ 803563 h 1149927"/>
                <a:gd name="connsiteX45" fmla="*/ 4068618 w 5846618"/>
                <a:gd name="connsiteY45" fmla="*/ 803563 h 1149927"/>
                <a:gd name="connsiteX46" fmla="*/ 4068618 w 5846618"/>
                <a:gd name="connsiteY46" fmla="*/ 822036 h 1149927"/>
                <a:gd name="connsiteX47" fmla="*/ 4147127 w 5846618"/>
                <a:gd name="connsiteY47" fmla="*/ 822036 h 1149927"/>
                <a:gd name="connsiteX48" fmla="*/ 4147127 w 5846618"/>
                <a:gd name="connsiteY48" fmla="*/ 858982 h 1149927"/>
                <a:gd name="connsiteX49" fmla="*/ 4442691 w 5846618"/>
                <a:gd name="connsiteY49" fmla="*/ 858982 h 1149927"/>
                <a:gd name="connsiteX50" fmla="*/ 4493491 w 5846618"/>
                <a:gd name="connsiteY50" fmla="*/ 909782 h 1149927"/>
                <a:gd name="connsiteX51" fmla="*/ 4576618 w 5846618"/>
                <a:gd name="connsiteY51" fmla="*/ 928254 h 1149927"/>
                <a:gd name="connsiteX52" fmla="*/ 4789054 w 5846618"/>
                <a:gd name="connsiteY52" fmla="*/ 951345 h 1149927"/>
                <a:gd name="connsiteX53" fmla="*/ 5052291 w 5846618"/>
                <a:gd name="connsiteY53" fmla="*/ 951345 h 1149927"/>
                <a:gd name="connsiteX54" fmla="*/ 5140036 w 5846618"/>
                <a:gd name="connsiteY54" fmla="*/ 1149927 h 1149927"/>
                <a:gd name="connsiteX55" fmla="*/ 5846618 w 5846618"/>
                <a:gd name="connsiteY55" fmla="*/ 1149927 h 1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5846618" h="1149927">
                  <a:moveTo>
                    <a:pt x="0" y="0"/>
                  </a:moveTo>
                  <a:lnTo>
                    <a:pt x="212436" y="0"/>
                  </a:lnTo>
                  <a:lnTo>
                    <a:pt x="230909" y="32327"/>
                  </a:lnTo>
                  <a:lnTo>
                    <a:pt x="517236" y="36945"/>
                  </a:lnTo>
                  <a:lnTo>
                    <a:pt x="577272" y="69273"/>
                  </a:lnTo>
                  <a:lnTo>
                    <a:pt x="674254" y="92363"/>
                  </a:lnTo>
                  <a:lnTo>
                    <a:pt x="757381" y="96982"/>
                  </a:lnTo>
                  <a:lnTo>
                    <a:pt x="886691" y="115454"/>
                  </a:lnTo>
                  <a:lnTo>
                    <a:pt x="1052945" y="138545"/>
                  </a:lnTo>
                  <a:lnTo>
                    <a:pt x="1149927" y="166254"/>
                  </a:lnTo>
                  <a:lnTo>
                    <a:pt x="1173018" y="175491"/>
                  </a:lnTo>
                  <a:lnTo>
                    <a:pt x="1399309" y="166254"/>
                  </a:lnTo>
                  <a:lnTo>
                    <a:pt x="1657927" y="189345"/>
                  </a:lnTo>
                  <a:lnTo>
                    <a:pt x="1764145" y="207818"/>
                  </a:lnTo>
                  <a:lnTo>
                    <a:pt x="1796472" y="230909"/>
                  </a:lnTo>
                  <a:lnTo>
                    <a:pt x="1856509" y="258618"/>
                  </a:lnTo>
                  <a:lnTo>
                    <a:pt x="1902691" y="258618"/>
                  </a:lnTo>
                  <a:lnTo>
                    <a:pt x="1990436" y="295563"/>
                  </a:lnTo>
                  <a:lnTo>
                    <a:pt x="2096654" y="318654"/>
                  </a:lnTo>
                  <a:lnTo>
                    <a:pt x="2179781" y="341745"/>
                  </a:lnTo>
                  <a:lnTo>
                    <a:pt x="2249054" y="369454"/>
                  </a:lnTo>
                  <a:lnTo>
                    <a:pt x="2295236" y="415636"/>
                  </a:lnTo>
                  <a:lnTo>
                    <a:pt x="2364509" y="415636"/>
                  </a:lnTo>
                  <a:lnTo>
                    <a:pt x="2364509" y="415636"/>
                  </a:lnTo>
                  <a:lnTo>
                    <a:pt x="2369127" y="447963"/>
                  </a:lnTo>
                  <a:lnTo>
                    <a:pt x="2692400" y="447963"/>
                  </a:lnTo>
                  <a:lnTo>
                    <a:pt x="2835563" y="526473"/>
                  </a:lnTo>
                  <a:lnTo>
                    <a:pt x="2955636" y="526473"/>
                  </a:lnTo>
                  <a:lnTo>
                    <a:pt x="2955636" y="554182"/>
                  </a:lnTo>
                  <a:lnTo>
                    <a:pt x="3089563" y="554182"/>
                  </a:lnTo>
                  <a:lnTo>
                    <a:pt x="3089563" y="554182"/>
                  </a:lnTo>
                  <a:lnTo>
                    <a:pt x="3218872" y="554182"/>
                  </a:lnTo>
                  <a:lnTo>
                    <a:pt x="3218872" y="586509"/>
                  </a:lnTo>
                  <a:lnTo>
                    <a:pt x="3357418" y="586509"/>
                  </a:lnTo>
                  <a:lnTo>
                    <a:pt x="3357418" y="609600"/>
                  </a:lnTo>
                  <a:lnTo>
                    <a:pt x="3422072" y="609600"/>
                  </a:lnTo>
                  <a:lnTo>
                    <a:pt x="3422072" y="632691"/>
                  </a:lnTo>
                  <a:lnTo>
                    <a:pt x="3532909" y="632691"/>
                  </a:lnTo>
                  <a:lnTo>
                    <a:pt x="3532909" y="655782"/>
                  </a:lnTo>
                  <a:lnTo>
                    <a:pt x="3851563" y="655782"/>
                  </a:lnTo>
                  <a:lnTo>
                    <a:pt x="3883891" y="720436"/>
                  </a:lnTo>
                  <a:lnTo>
                    <a:pt x="3953163" y="720436"/>
                  </a:lnTo>
                  <a:lnTo>
                    <a:pt x="3953163" y="780473"/>
                  </a:lnTo>
                  <a:lnTo>
                    <a:pt x="4017818" y="780473"/>
                  </a:lnTo>
                  <a:lnTo>
                    <a:pt x="4017818" y="803563"/>
                  </a:lnTo>
                  <a:lnTo>
                    <a:pt x="4068618" y="803563"/>
                  </a:lnTo>
                  <a:lnTo>
                    <a:pt x="4068618" y="822036"/>
                  </a:lnTo>
                  <a:lnTo>
                    <a:pt x="4147127" y="822036"/>
                  </a:lnTo>
                  <a:lnTo>
                    <a:pt x="4147127" y="858982"/>
                  </a:lnTo>
                  <a:lnTo>
                    <a:pt x="4442691" y="858982"/>
                  </a:lnTo>
                  <a:lnTo>
                    <a:pt x="4493491" y="909782"/>
                  </a:lnTo>
                  <a:lnTo>
                    <a:pt x="4576618" y="928254"/>
                  </a:lnTo>
                  <a:lnTo>
                    <a:pt x="4789054" y="951345"/>
                  </a:lnTo>
                  <a:lnTo>
                    <a:pt x="5052291" y="951345"/>
                  </a:lnTo>
                  <a:lnTo>
                    <a:pt x="5140036" y="1149927"/>
                  </a:lnTo>
                  <a:lnTo>
                    <a:pt x="5846618" y="1149927"/>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80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83" name="Forme libre : forme 82">
              <a:extLst>
                <a:ext uri="{FF2B5EF4-FFF2-40B4-BE49-F238E27FC236}">
                  <a16:creationId xmlns:a16="http://schemas.microsoft.com/office/drawing/2014/main" id="{AFCE3DEB-3688-4201-B09F-7D398391F74C}"/>
                </a:ext>
              </a:extLst>
            </p:cNvPr>
            <p:cNvSpPr/>
            <p:nvPr/>
          </p:nvSpPr>
          <p:spPr>
            <a:xfrm>
              <a:off x="2933700" y="1174173"/>
              <a:ext cx="4357255" cy="495300"/>
            </a:xfrm>
            <a:custGeom>
              <a:avLst/>
              <a:gdLst>
                <a:gd name="connsiteX0" fmla="*/ 0 w 5809673"/>
                <a:gd name="connsiteY0" fmla="*/ 0 h 660400"/>
                <a:gd name="connsiteX1" fmla="*/ 521855 w 5809673"/>
                <a:gd name="connsiteY1" fmla="*/ 4618 h 660400"/>
                <a:gd name="connsiteX2" fmla="*/ 586509 w 5809673"/>
                <a:gd name="connsiteY2" fmla="*/ 60036 h 660400"/>
                <a:gd name="connsiteX3" fmla="*/ 678873 w 5809673"/>
                <a:gd name="connsiteY3" fmla="*/ 55418 h 660400"/>
                <a:gd name="connsiteX4" fmla="*/ 738909 w 5809673"/>
                <a:gd name="connsiteY4" fmla="*/ 83127 h 660400"/>
                <a:gd name="connsiteX5" fmla="*/ 831273 w 5809673"/>
                <a:gd name="connsiteY5" fmla="*/ 73891 h 660400"/>
                <a:gd name="connsiteX6" fmla="*/ 914400 w 5809673"/>
                <a:gd name="connsiteY6" fmla="*/ 96981 h 660400"/>
                <a:gd name="connsiteX7" fmla="*/ 1071418 w 5809673"/>
                <a:gd name="connsiteY7" fmla="*/ 92363 h 660400"/>
                <a:gd name="connsiteX8" fmla="*/ 1154545 w 5809673"/>
                <a:gd name="connsiteY8" fmla="*/ 124691 h 660400"/>
                <a:gd name="connsiteX9" fmla="*/ 1657927 w 5809673"/>
                <a:gd name="connsiteY9" fmla="*/ 124691 h 660400"/>
                <a:gd name="connsiteX10" fmla="*/ 1717964 w 5809673"/>
                <a:gd name="connsiteY10" fmla="*/ 133927 h 660400"/>
                <a:gd name="connsiteX11" fmla="*/ 1930400 w 5809673"/>
                <a:gd name="connsiteY11" fmla="*/ 161636 h 660400"/>
                <a:gd name="connsiteX12" fmla="*/ 2036618 w 5809673"/>
                <a:gd name="connsiteY12" fmla="*/ 161636 h 660400"/>
                <a:gd name="connsiteX13" fmla="*/ 2133600 w 5809673"/>
                <a:gd name="connsiteY13" fmla="*/ 161636 h 660400"/>
                <a:gd name="connsiteX14" fmla="*/ 2179782 w 5809673"/>
                <a:gd name="connsiteY14" fmla="*/ 189345 h 660400"/>
                <a:gd name="connsiteX15" fmla="*/ 2253673 w 5809673"/>
                <a:gd name="connsiteY15" fmla="*/ 198581 h 660400"/>
                <a:gd name="connsiteX16" fmla="*/ 2373745 w 5809673"/>
                <a:gd name="connsiteY16" fmla="*/ 221672 h 660400"/>
                <a:gd name="connsiteX17" fmla="*/ 2438400 w 5809673"/>
                <a:gd name="connsiteY17" fmla="*/ 235527 h 660400"/>
                <a:gd name="connsiteX18" fmla="*/ 2530764 w 5809673"/>
                <a:gd name="connsiteY18" fmla="*/ 254000 h 660400"/>
                <a:gd name="connsiteX19" fmla="*/ 2595418 w 5809673"/>
                <a:gd name="connsiteY19" fmla="*/ 272472 h 660400"/>
                <a:gd name="connsiteX20" fmla="*/ 2715491 w 5809673"/>
                <a:gd name="connsiteY20" fmla="*/ 272472 h 660400"/>
                <a:gd name="connsiteX21" fmla="*/ 2715491 w 5809673"/>
                <a:gd name="connsiteY21" fmla="*/ 295563 h 660400"/>
                <a:gd name="connsiteX22" fmla="*/ 2826327 w 5809673"/>
                <a:gd name="connsiteY22" fmla="*/ 295563 h 660400"/>
                <a:gd name="connsiteX23" fmla="*/ 2826327 w 5809673"/>
                <a:gd name="connsiteY23" fmla="*/ 295563 h 660400"/>
                <a:gd name="connsiteX24" fmla="*/ 2900218 w 5809673"/>
                <a:gd name="connsiteY24" fmla="*/ 295563 h 660400"/>
                <a:gd name="connsiteX25" fmla="*/ 2900218 w 5809673"/>
                <a:gd name="connsiteY25" fmla="*/ 337127 h 660400"/>
                <a:gd name="connsiteX26" fmla="*/ 3112655 w 5809673"/>
                <a:gd name="connsiteY26" fmla="*/ 337127 h 660400"/>
                <a:gd name="connsiteX27" fmla="*/ 3375891 w 5809673"/>
                <a:gd name="connsiteY27" fmla="*/ 360218 h 660400"/>
                <a:gd name="connsiteX28" fmla="*/ 3435927 w 5809673"/>
                <a:gd name="connsiteY28" fmla="*/ 420254 h 660400"/>
                <a:gd name="connsiteX29" fmla="*/ 3551382 w 5809673"/>
                <a:gd name="connsiteY29" fmla="*/ 415636 h 660400"/>
                <a:gd name="connsiteX30" fmla="*/ 3657600 w 5809673"/>
                <a:gd name="connsiteY30" fmla="*/ 424872 h 660400"/>
                <a:gd name="connsiteX31" fmla="*/ 3671455 w 5809673"/>
                <a:gd name="connsiteY31" fmla="*/ 438727 h 660400"/>
                <a:gd name="connsiteX32" fmla="*/ 3796145 w 5809673"/>
                <a:gd name="connsiteY32" fmla="*/ 438727 h 660400"/>
                <a:gd name="connsiteX33" fmla="*/ 3796145 w 5809673"/>
                <a:gd name="connsiteY33" fmla="*/ 461818 h 660400"/>
                <a:gd name="connsiteX34" fmla="*/ 3967018 w 5809673"/>
                <a:gd name="connsiteY34" fmla="*/ 461818 h 660400"/>
                <a:gd name="connsiteX35" fmla="*/ 4036291 w 5809673"/>
                <a:gd name="connsiteY35" fmla="*/ 494145 h 660400"/>
                <a:gd name="connsiteX36" fmla="*/ 4160982 w 5809673"/>
                <a:gd name="connsiteY36" fmla="*/ 494145 h 660400"/>
                <a:gd name="connsiteX37" fmla="*/ 4239491 w 5809673"/>
                <a:gd name="connsiteY37" fmla="*/ 549563 h 660400"/>
                <a:gd name="connsiteX38" fmla="*/ 4705927 w 5809673"/>
                <a:gd name="connsiteY38" fmla="*/ 549563 h 660400"/>
                <a:gd name="connsiteX39" fmla="*/ 4784436 w 5809673"/>
                <a:gd name="connsiteY39" fmla="*/ 572654 h 660400"/>
                <a:gd name="connsiteX40" fmla="*/ 4876800 w 5809673"/>
                <a:gd name="connsiteY40" fmla="*/ 572654 h 660400"/>
                <a:gd name="connsiteX41" fmla="*/ 4973782 w 5809673"/>
                <a:gd name="connsiteY41" fmla="*/ 632691 h 660400"/>
                <a:gd name="connsiteX42" fmla="*/ 4987636 w 5809673"/>
                <a:gd name="connsiteY42" fmla="*/ 660400 h 660400"/>
                <a:gd name="connsiteX43" fmla="*/ 5809673 w 5809673"/>
                <a:gd name="connsiteY43" fmla="*/ 660400 h 66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809673" h="660400">
                  <a:moveTo>
                    <a:pt x="0" y="0"/>
                  </a:moveTo>
                  <a:lnTo>
                    <a:pt x="521855" y="4618"/>
                  </a:lnTo>
                  <a:lnTo>
                    <a:pt x="586509" y="60036"/>
                  </a:lnTo>
                  <a:lnTo>
                    <a:pt x="678873" y="55418"/>
                  </a:lnTo>
                  <a:lnTo>
                    <a:pt x="738909" y="83127"/>
                  </a:lnTo>
                  <a:lnTo>
                    <a:pt x="831273" y="73891"/>
                  </a:lnTo>
                  <a:lnTo>
                    <a:pt x="914400" y="96981"/>
                  </a:lnTo>
                  <a:lnTo>
                    <a:pt x="1071418" y="92363"/>
                  </a:lnTo>
                  <a:lnTo>
                    <a:pt x="1154545" y="124691"/>
                  </a:lnTo>
                  <a:lnTo>
                    <a:pt x="1657927" y="124691"/>
                  </a:lnTo>
                  <a:lnTo>
                    <a:pt x="1717964" y="133927"/>
                  </a:lnTo>
                  <a:lnTo>
                    <a:pt x="1930400" y="161636"/>
                  </a:lnTo>
                  <a:lnTo>
                    <a:pt x="2036618" y="161636"/>
                  </a:lnTo>
                  <a:lnTo>
                    <a:pt x="2133600" y="161636"/>
                  </a:lnTo>
                  <a:lnTo>
                    <a:pt x="2179782" y="189345"/>
                  </a:lnTo>
                  <a:lnTo>
                    <a:pt x="2253673" y="198581"/>
                  </a:lnTo>
                  <a:lnTo>
                    <a:pt x="2373745" y="221672"/>
                  </a:lnTo>
                  <a:lnTo>
                    <a:pt x="2438400" y="235527"/>
                  </a:lnTo>
                  <a:lnTo>
                    <a:pt x="2530764" y="254000"/>
                  </a:lnTo>
                  <a:lnTo>
                    <a:pt x="2595418" y="272472"/>
                  </a:lnTo>
                  <a:lnTo>
                    <a:pt x="2715491" y="272472"/>
                  </a:lnTo>
                  <a:lnTo>
                    <a:pt x="2715491" y="295563"/>
                  </a:lnTo>
                  <a:lnTo>
                    <a:pt x="2826327" y="295563"/>
                  </a:lnTo>
                  <a:lnTo>
                    <a:pt x="2826327" y="295563"/>
                  </a:lnTo>
                  <a:lnTo>
                    <a:pt x="2900218" y="295563"/>
                  </a:lnTo>
                  <a:lnTo>
                    <a:pt x="2900218" y="337127"/>
                  </a:lnTo>
                  <a:lnTo>
                    <a:pt x="3112655" y="337127"/>
                  </a:lnTo>
                  <a:lnTo>
                    <a:pt x="3375891" y="360218"/>
                  </a:lnTo>
                  <a:lnTo>
                    <a:pt x="3435927" y="420254"/>
                  </a:lnTo>
                  <a:lnTo>
                    <a:pt x="3551382" y="415636"/>
                  </a:lnTo>
                  <a:lnTo>
                    <a:pt x="3657600" y="424872"/>
                  </a:lnTo>
                  <a:lnTo>
                    <a:pt x="3671455" y="438727"/>
                  </a:lnTo>
                  <a:lnTo>
                    <a:pt x="3796145" y="438727"/>
                  </a:lnTo>
                  <a:lnTo>
                    <a:pt x="3796145" y="461818"/>
                  </a:lnTo>
                  <a:lnTo>
                    <a:pt x="3967018" y="461818"/>
                  </a:lnTo>
                  <a:lnTo>
                    <a:pt x="4036291" y="494145"/>
                  </a:lnTo>
                  <a:lnTo>
                    <a:pt x="4160982" y="494145"/>
                  </a:lnTo>
                  <a:lnTo>
                    <a:pt x="4239491" y="549563"/>
                  </a:lnTo>
                  <a:lnTo>
                    <a:pt x="4705927" y="549563"/>
                  </a:lnTo>
                  <a:lnTo>
                    <a:pt x="4784436" y="572654"/>
                  </a:lnTo>
                  <a:lnTo>
                    <a:pt x="4876800" y="572654"/>
                  </a:lnTo>
                  <a:lnTo>
                    <a:pt x="4973782" y="632691"/>
                  </a:lnTo>
                  <a:lnTo>
                    <a:pt x="4987636" y="660400"/>
                  </a:lnTo>
                  <a:lnTo>
                    <a:pt x="5809673" y="660400"/>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80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cxnSp>
          <p:nvCxnSpPr>
            <p:cNvPr id="84" name="Connecteur droit 83">
              <a:extLst>
                <a:ext uri="{FF2B5EF4-FFF2-40B4-BE49-F238E27FC236}">
                  <a16:creationId xmlns:a16="http://schemas.microsoft.com/office/drawing/2014/main" id="{A778EF57-747F-4641-BF95-025B7089203C}"/>
                </a:ext>
              </a:extLst>
            </p:cNvPr>
            <p:cNvCxnSpPr/>
            <p:nvPr/>
          </p:nvCxnSpPr>
          <p:spPr>
            <a:xfrm flipH="1">
              <a:off x="4578323" y="1519109"/>
              <a:ext cx="18713" cy="2129158"/>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86" name="Rectangle 85">
            <a:extLst>
              <a:ext uri="{FF2B5EF4-FFF2-40B4-BE49-F238E27FC236}">
                <a16:creationId xmlns:a16="http://schemas.microsoft.com/office/drawing/2014/main" id="{DCE65083-6AC7-4BFC-9B60-ADBC0DDB60BF}"/>
              </a:ext>
            </a:extLst>
          </p:cNvPr>
          <p:cNvSpPr/>
          <p:nvPr/>
        </p:nvSpPr>
        <p:spPr>
          <a:xfrm>
            <a:off x="4778807" y="1904391"/>
            <a:ext cx="412252" cy="213448"/>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OS</a:t>
            </a:r>
          </a:p>
        </p:txBody>
      </p:sp>
    </p:spTree>
    <p:extLst>
      <p:ext uri="{BB962C8B-B14F-4D97-AF65-F5344CB8AC3E}">
        <p14:creationId xmlns:p14="http://schemas.microsoft.com/office/powerpoint/2010/main" val="8331190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à coins arrondis 4">
            <a:extLst>
              <a:ext uri="{FF2B5EF4-FFF2-40B4-BE49-F238E27FC236}">
                <a16:creationId xmlns:a16="http://schemas.microsoft.com/office/drawing/2014/main" id="{39772271-8AEE-4E66-8E6F-DB9478A3755C}"/>
              </a:ext>
            </a:extLst>
          </p:cNvPr>
          <p:cNvSpPr/>
          <p:nvPr/>
        </p:nvSpPr>
        <p:spPr>
          <a:xfrm>
            <a:off x="5088487" y="947430"/>
            <a:ext cx="3476637" cy="3776645"/>
          </a:xfrm>
          <a:prstGeom prst="roundRect">
            <a:avLst>
              <a:gd name="adj" fmla="val 3565"/>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12" name="Titre 11"/>
          <p:cNvSpPr>
            <a:spLocks noGrp="1"/>
          </p:cNvSpPr>
          <p:nvPr>
            <p:ph type="title"/>
          </p:nvPr>
        </p:nvSpPr>
        <p:spPr/>
        <p:txBody>
          <a:bodyPr>
            <a:normAutofit/>
          </a:bodyPr>
          <a:lstStyle/>
          <a:p>
            <a:r>
              <a:rPr lang="fr-FR" sz="2000" dirty="0"/>
              <a:t>Analyse à 10 ans de SSGXVIII : Imatinib adjuvant 3 ans vs 1 an</a:t>
            </a:r>
          </a:p>
        </p:txBody>
      </p:sp>
      <p:sp>
        <p:nvSpPr>
          <p:cNvPr id="13" name="Espace réservé du contenu 12"/>
          <p:cNvSpPr>
            <a:spLocks noGrp="1"/>
          </p:cNvSpPr>
          <p:nvPr>
            <p:ph sz="half" idx="1"/>
          </p:nvPr>
        </p:nvSpPr>
        <p:spPr>
          <a:xfrm>
            <a:off x="190501" y="821933"/>
            <a:ext cx="4329222" cy="2226067"/>
          </a:xfrm>
        </p:spPr>
        <p:txBody>
          <a:bodyPr/>
          <a:lstStyle/>
          <a:p>
            <a:r>
              <a:rPr lang="fr-FR" sz="1600" dirty="0"/>
              <a:t>Résultats identiques pour l’analyse des patients </a:t>
            </a:r>
            <a:br>
              <a:rPr lang="fr-FR" sz="1600" dirty="0"/>
            </a:br>
            <a:r>
              <a:rPr lang="fr-FR" sz="1600" dirty="0"/>
              <a:t>ayant reçu le traitement :</a:t>
            </a:r>
          </a:p>
          <a:p>
            <a:pPr lvl="1"/>
            <a:r>
              <a:rPr lang="fr-FR" sz="1400" b="0" dirty="0"/>
              <a:t>RFS : HR 0,7 (IC</a:t>
            </a:r>
            <a:r>
              <a:rPr lang="fr-FR" sz="1400" b="0" baseline="-25000" dirty="0"/>
              <a:t>95 %</a:t>
            </a:r>
            <a:r>
              <a:rPr lang="fr-FR" sz="1400" b="0" dirty="0"/>
              <a:t> = [0.52–0,94], p=0.02)</a:t>
            </a:r>
          </a:p>
          <a:p>
            <a:pPr lvl="1"/>
            <a:r>
              <a:rPr lang="fr-FR" sz="1400" b="0" dirty="0"/>
              <a:t>OS : HR 0,7 (IC</a:t>
            </a:r>
            <a:r>
              <a:rPr lang="fr-FR" sz="1400" b="0" baseline="-25000" dirty="0"/>
              <a:t>95 %</a:t>
            </a:r>
            <a:r>
              <a:rPr lang="fr-FR" sz="1400" b="0" dirty="0"/>
              <a:t> = [0.32–0,80], p=0.003)</a:t>
            </a:r>
          </a:p>
          <a:p>
            <a:r>
              <a:rPr lang="fr-FR" sz="1600" dirty="0"/>
              <a:t>Analyses de sous-groupes pour la survie </a:t>
            </a:r>
            <a:br>
              <a:rPr lang="fr-FR" sz="1600" dirty="0"/>
            </a:br>
            <a:r>
              <a:rPr lang="fr-FR" sz="1600" dirty="0"/>
              <a:t>sans récidive:</a:t>
            </a:r>
          </a:p>
          <a:p>
            <a:pPr lvl="1"/>
            <a:r>
              <a:rPr lang="fr-FR" sz="1400" b="0" dirty="0"/>
              <a:t>En faveur du traitement long :</a:t>
            </a:r>
          </a:p>
          <a:p>
            <a:pPr lvl="2"/>
            <a:r>
              <a:rPr lang="fr-FR" sz="1200" dirty="0"/>
              <a:t>&gt;10 mitoses</a:t>
            </a:r>
          </a:p>
          <a:p>
            <a:pPr lvl="2"/>
            <a:r>
              <a:rPr lang="fr-FR" sz="1200" b="0" dirty="0"/>
              <a:t>Mutations de l’exon 11</a:t>
            </a:r>
          </a:p>
        </p:txBody>
      </p:sp>
      <p:sp>
        <p:nvSpPr>
          <p:cNvPr id="7" name="ZoneTexte 6">
            <a:extLst>
              <a:ext uri="{FF2B5EF4-FFF2-40B4-BE49-F238E27FC236}">
                <a16:creationId xmlns:a16="http://schemas.microsoft.com/office/drawing/2014/main" id="{C63ACAF1-70B8-044A-891D-567F3DEA6B65}"/>
              </a:ext>
            </a:extLst>
          </p:cNvPr>
          <p:cNvSpPr txBox="1"/>
          <p:nvPr/>
        </p:nvSpPr>
        <p:spPr>
          <a:xfrm>
            <a:off x="-3048" y="4912668"/>
            <a:ext cx="2512226"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Heikki</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Joensuu et al., ASCO2020, Abs 11503</a:t>
            </a:r>
          </a:p>
        </p:txBody>
      </p:sp>
      <p:sp>
        <p:nvSpPr>
          <p:cNvPr id="8" name="ZoneTexte 7">
            <a:extLst>
              <a:ext uri="{FF2B5EF4-FFF2-40B4-BE49-F238E27FC236}">
                <a16:creationId xmlns:a16="http://schemas.microsoft.com/office/drawing/2014/main" id="{7A945987-1342-406B-AD87-D136A9333AE6}"/>
              </a:ext>
            </a:extLst>
          </p:cNvPr>
          <p:cNvSpPr txBox="1"/>
          <p:nvPr/>
        </p:nvSpPr>
        <p:spPr>
          <a:xfrm>
            <a:off x="85725" y="3151111"/>
            <a:ext cx="4905166" cy="1572964"/>
          </a:xfrm>
          <a:prstGeom prst="roundRect">
            <a:avLst>
              <a:gd name="adj" fmla="val 8232"/>
            </a:avLst>
          </a:prstGeom>
          <a:solidFill>
            <a:schemeClr val="accent2">
              <a:alpha val="0"/>
            </a:schemeClr>
          </a:solidFill>
          <a:ln>
            <a:solidFill>
              <a:srgbClr val="EC8014"/>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171450" marR="0" lvl="0" indent="-171450" defTabSz="685800" rtl="0" eaLnBrk="1" fontAlgn="auto" latinLnBrk="0" hangingPunct="1">
              <a:lnSpc>
                <a:spcPct val="100000"/>
              </a:lnSpc>
              <a:spcBef>
                <a:spcPts val="300"/>
              </a:spcBef>
              <a:spcAft>
                <a:spcPts val="0"/>
              </a:spcAft>
              <a:buClrTx/>
              <a:buSzTx/>
              <a:buFont typeface="Arial" panose="020B0604020202020204" pitchFamily="34" charset="0"/>
              <a:buChar char="•"/>
              <a:tabLst/>
              <a:defRPr/>
            </a:pPr>
            <a:r>
              <a:rPr kumimoji="0" lang="fr-FR" sz="1200" b="1" i="0" u="none" strike="noStrike" kern="1200" cap="none" spc="0" normalizeH="0" baseline="0" noProof="0" dirty="0">
                <a:ln>
                  <a:noFill/>
                </a:ln>
                <a:solidFill>
                  <a:srgbClr val="002060"/>
                </a:solidFill>
                <a:effectLst/>
                <a:uLnTx/>
                <a:uFillTx/>
                <a:latin typeface="Arial" panose="020B0604020202020204" pitchFamily="34" charset="0"/>
              </a:rPr>
              <a:t>L’imatinib 3 ans confirme sa supériorité dans les GIST à haut risque </a:t>
            </a:r>
          </a:p>
          <a:p>
            <a:pPr marL="171450" marR="0" lvl="0" indent="-171450" defTabSz="685800" rtl="0" eaLnBrk="1" fontAlgn="auto" latinLnBrk="0" hangingPunct="1">
              <a:lnSpc>
                <a:spcPct val="100000"/>
              </a:lnSpc>
              <a:spcBef>
                <a:spcPts val="300"/>
              </a:spcBef>
              <a:spcAft>
                <a:spcPts val="0"/>
              </a:spcAft>
              <a:buClrTx/>
              <a:buSzTx/>
              <a:buFont typeface="Arial" panose="020B0604020202020204" pitchFamily="34" charset="0"/>
              <a:buChar char="•"/>
              <a:tabLst/>
              <a:defRPr/>
            </a:pPr>
            <a:r>
              <a:rPr kumimoji="0" lang="fr-FR" sz="1200" b="1" i="0" u="none" strike="noStrike" kern="1200" cap="none" spc="0" normalizeH="0" baseline="0" noProof="0" dirty="0">
                <a:ln>
                  <a:noFill/>
                </a:ln>
                <a:solidFill>
                  <a:srgbClr val="002060"/>
                </a:solidFill>
                <a:effectLst/>
                <a:uLnTx/>
                <a:uFillTx/>
                <a:latin typeface="Arial" panose="020B0604020202020204" pitchFamily="34" charset="0"/>
              </a:rPr>
              <a:t>Surtout pour les exons sensibles (exon 11)</a:t>
            </a:r>
          </a:p>
          <a:p>
            <a:pPr marL="171450" marR="0" lvl="0" indent="-171450" defTabSz="685800" rtl="0" eaLnBrk="1" fontAlgn="auto" latinLnBrk="0" hangingPunct="1">
              <a:lnSpc>
                <a:spcPct val="100000"/>
              </a:lnSpc>
              <a:spcBef>
                <a:spcPts val="300"/>
              </a:spcBef>
              <a:spcAft>
                <a:spcPts val="0"/>
              </a:spcAft>
              <a:buClrTx/>
              <a:buSzTx/>
              <a:buFont typeface="Arial" panose="020B0604020202020204" pitchFamily="34" charset="0"/>
              <a:buChar char="•"/>
              <a:tabLst/>
              <a:defRPr/>
            </a:pPr>
            <a:r>
              <a:rPr kumimoji="0" lang="fr-FR" sz="1200" i="0" u="none" strike="noStrike" kern="1200" cap="none" spc="0" normalizeH="0" baseline="0" noProof="0" dirty="0">
                <a:ln>
                  <a:noFill/>
                </a:ln>
                <a:solidFill>
                  <a:srgbClr val="002060"/>
                </a:solidFill>
                <a:effectLst/>
                <a:uLnTx/>
                <a:uFillTx/>
                <a:latin typeface="Arial" panose="020B0604020202020204" pitchFamily="34" charset="0"/>
              </a:rPr>
              <a:t>Un traitement plus long </a:t>
            </a:r>
            <a:r>
              <a:rPr lang="fr-FR" sz="1200" dirty="0">
                <a:solidFill>
                  <a:srgbClr val="002060"/>
                </a:solidFill>
                <a:latin typeface="Arial" panose="020B0604020202020204" pitchFamily="34" charset="0"/>
              </a:rPr>
              <a:t>(&gt;3 ans) </a:t>
            </a:r>
            <a:r>
              <a:rPr kumimoji="0" lang="fr-FR" sz="1200" i="0" u="none" strike="noStrike" kern="1200" cap="none" spc="0" normalizeH="0" baseline="0" noProof="0" dirty="0">
                <a:ln>
                  <a:noFill/>
                </a:ln>
                <a:solidFill>
                  <a:srgbClr val="002060"/>
                </a:solidFill>
                <a:effectLst/>
                <a:uLnTx/>
                <a:uFillTx/>
                <a:latin typeface="Arial" panose="020B0604020202020204" pitchFamily="34" charset="0"/>
              </a:rPr>
              <a:t>est en cours d’évaluation</a:t>
            </a:r>
            <a:r>
              <a:rPr kumimoji="0" lang="fr-FR" sz="1200" i="0" u="none" strike="noStrike" kern="1200" cap="none" spc="0" normalizeH="0" noProof="0" dirty="0">
                <a:ln>
                  <a:noFill/>
                </a:ln>
                <a:solidFill>
                  <a:srgbClr val="002060"/>
                </a:solidFill>
                <a:effectLst/>
                <a:uLnTx/>
                <a:uFillTx/>
                <a:latin typeface="Arial" panose="020B0604020202020204" pitchFamily="34" charset="0"/>
              </a:rPr>
              <a:t> (</a:t>
            </a:r>
            <a:r>
              <a:rPr kumimoji="0" lang="fr-FR" sz="1200" i="0" u="none" strike="noStrike" kern="1200" cap="none" spc="0" normalizeH="0" baseline="0" noProof="0" dirty="0">
                <a:ln>
                  <a:noFill/>
                </a:ln>
                <a:solidFill>
                  <a:srgbClr val="002060"/>
                </a:solidFill>
                <a:effectLst/>
                <a:uLnTx/>
                <a:uFillTx/>
                <a:latin typeface="Arial" panose="020B0604020202020204" pitchFamily="34" charset="0"/>
              </a:rPr>
              <a:t>Essai </a:t>
            </a:r>
            <a:r>
              <a:rPr kumimoji="0" lang="fr-FR" sz="1200" i="0" u="none" strike="noStrike" kern="1200" cap="none" spc="0" normalizeH="0" baseline="0" noProof="0" dirty="0" err="1">
                <a:ln>
                  <a:noFill/>
                </a:ln>
                <a:solidFill>
                  <a:srgbClr val="002060"/>
                </a:solidFill>
                <a:effectLst/>
                <a:uLnTx/>
                <a:uFillTx/>
                <a:latin typeface="Arial" panose="020B0604020202020204" pitchFamily="34" charset="0"/>
              </a:rPr>
              <a:t>ImadGIST</a:t>
            </a:r>
            <a:r>
              <a:rPr kumimoji="0" lang="fr-FR" sz="1200" i="0" u="none" strike="noStrike" kern="1200" cap="none" spc="0" normalizeH="0" baseline="0" noProof="0" dirty="0">
                <a:ln>
                  <a:noFill/>
                </a:ln>
                <a:solidFill>
                  <a:srgbClr val="002060"/>
                </a:solidFill>
                <a:effectLst/>
                <a:uLnTx/>
                <a:uFillTx/>
                <a:latin typeface="Arial" panose="020B0604020202020204" pitchFamily="34" charset="0"/>
              </a:rPr>
              <a:t> (3 vs 6 ans))</a:t>
            </a:r>
          </a:p>
          <a:p>
            <a:pPr marL="171450" marR="0" lvl="0" indent="-171450" defTabSz="685800" rtl="0" eaLnBrk="1" fontAlgn="auto" latinLnBrk="0" hangingPunct="1">
              <a:lnSpc>
                <a:spcPct val="100000"/>
              </a:lnSpc>
              <a:spcBef>
                <a:spcPts val="300"/>
              </a:spcBef>
              <a:spcAft>
                <a:spcPts val="0"/>
              </a:spcAft>
              <a:buClrTx/>
              <a:buSzTx/>
              <a:buFont typeface="Arial" panose="020B0604020202020204" pitchFamily="34" charset="0"/>
              <a:buChar char="•"/>
              <a:tabLst/>
              <a:defRPr/>
            </a:pPr>
            <a:r>
              <a:rPr kumimoji="0" lang="fr-FR" sz="1200" i="0" u="none" strike="noStrike" kern="1200" cap="none" spc="0" normalizeH="0" baseline="0" noProof="0" dirty="0">
                <a:ln>
                  <a:noFill/>
                </a:ln>
                <a:solidFill>
                  <a:srgbClr val="002060"/>
                </a:solidFill>
                <a:effectLst/>
                <a:uLnTx/>
                <a:uFillTx/>
                <a:latin typeface="Arial" panose="020B0604020202020204" pitchFamily="34" charset="0"/>
              </a:rPr>
              <a:t>Quid des exons « résistants » non détaillés dans cette étude (notamment les mutations D842V de l’exon 18 de PDGFRA…) ?</a:t>
            </a:r>
          </a:p>
        </p:txBody>
      </p:sp>
      <p:graphicFrame>
        <p:nvGraphicFramePr>
          <p:cNvPr id="2" name="Tableau 2">
            <a:extLst>
              <a:ext uri="{FF2B5EF4-FFF2-40B4-BE49-F238E27FC236}">
                <a16:creationId xmlns:a16="http://schemas.microsoft.com/office/drawing/2014/main" id="{D5F89710-FCB7-4DB6-A24D-DD5670268856}"/>
              </a:ext>
            </a:extLst>
          </p:cNvPr>
          <p:cNvGraphicFramePr>
            <a:graphicFrameLocks noGrp="1"/>
          </p:cNvGraphicFramePr>
          <p:nvPr>
            <p:extLst>
              <p:ext uri="{D42A27DB-BD31-4B8C-83A1-F6EECF244321}">
                <p14:modId xmlns:p14="http://schemas.microsoft.com/office/powerpoint/2010/main" val="3411456186"/>
              </p:ext>
            </p:extLst>
          </p:nvPr>
        </p:nvGraphicFramePr>
        <p:xfrm>
          <a:off x="5169376" y="1044666"/>
          <a:ext cx="3317754" cy="3211969"/>
        </p:xfrm>
        <a:graphic>
          <a:graphicData uri="http://schemas.openxmlformats.org/drawingml/2006/table">
            <a:tbl>
              <a:tblPr firstRow="1" bandRow="1">
                <a:tableStyleId>{7DF18680-E054-41AD-8BC1-D1AEF772440D}</a:tableStyleId>
              </a:tblPr>
              <a:tblGrid>
                <a:gridCol w="905502">
                  <a:extLst>
                    <a:ext uri="{9D8B030D-6E8A-4147-A177-3AD203B41FA5}">
                      <a16:colId xmlns:a16="http://schemas.microsoft.com/office/drawing/2014/main" val="2624754086"/>
                    </a:ext>
                  </a:extLst>
                </a:gridCol>
                <a:gridCol w="1713007">
                  <a:extLst>
                    <a:ext uri="{9D8B030D-6E8A-4147-A177-3AD203B41FA5}">
                      <a16:colId xmlns:a16="http://schemas.microsoft.com/office/drawing/2014/main" val="4009759376"/>
                    </a:ext>
                  </a:extLst>
                </a:gridCol>
                <a:gridCol w="699245">
                  <a:extLst>
                    <a:ext uri="{9D8B030D-6E8A-4147-A177-3AD203B41FA5}">
                      <a16:colId xmlns:a16="http://schemas.microsoft.com/office/drawing/2014/main" val="1090594915"/>
                    </a:ext>
                  </a:extLst>
                </a:gridCol>
              </a:tblGrid>
              <a:tr h="265498">
                <a:tc>
                  <a:txBody>
                    <a:bodyPr/>
                    <a:lstStyle/>
                    <a:p>
                      <a:pPr algn="l"/>
                      <a:r>
                        <a:rPr lang="fr-FR" sz="600" dirty="0" err="1">
                          <a:latin typeface="Arial" panose="020B0604020202020204" pitchFamily="34" charset="0"/>
                          <a:cs typeface="Arial" panose="020B0604020202020204" pitchFamily="34" charset="0"/>
                        </a:rPr>
                        <a:t>Caracteristiques</a:t>
                      </a:r>
                      <a:endParaRPr lang="fr-FR" sz="600" dirty="0">
                        <a:latin typeface="Arial" panose="020B0604020202020204" pitchFamily="34" charset="0"/>
                        <a:cs typeface="Arial" panose="020B0604020202020204" pitchFamily="34" charset="0"/>
                      </a:endParaRPr>
                    </a:p>
                  </a:txBody>
                  <a:tcPr marL="36000" marR="0" marT="0" marB="0" anchor="ctr"/>
                </a:tc>
                <a:tc>
                  <a:txBody>
                    <a:bodyPr/>
                    <a:lstStyle/>
                    <a:p>
                      <a:pPr algn="ctr"/>
                      <a:endParaRPr lang="fr-FR" sz="600" dirty="0">
                        <a:latin typeface="Arial" panose="020B0604020202020204" pitchFamily="34" charset="0"/>
                        <a:cs typeface="Arial" panose="020B0604020202020204" pitchFamily="34" charset="0"/>
                      </a:endParaRPr>
                    </a:p>
                  </a:txBody>
                  <a:tcPr marL="36000" marR="0" marT="0" marB="0" anchor="ctr"/>
                </a:tc>
                <a:tc>
                  <a:txBody>
                    <a:bodyPr/>
                    <a:lstStyle/>
                    <a:p>
                      <a:pPr algn="ctr"/>
                      <a:r>
                        <a:rPr lang="fr-FR" sz="600" dirty="0">
                          <a:latin typeface="Arial" panose="020B0604020202020204" pitchFamily="34" charset="0"/>
                          <a:cs typeface="Arial" panose="020B0604020202020204" pitchFamily="34" charset="0"/>
                        </a:rPr>
                        <a:t>HR (95%CI)</a:t>
                      </a:r>
                    </a:p>
                  </a:txBody>
                  <a:tcPr marL="36000" marR="0" marT="0" marB="0" anchor="ctr"/>
                </a:tc>
                <a:extLst>
                  <a:ext uri="{0D108BD9-81ED-4DB2-BD59-A6C34878D82A}">
                    <a16:rowId xmlns:a16="http://schemas.microsoft.com/office/drawing/2014/main" val="1110805896"/>
                  </a:ext>
                </a:extLst>
              </a:tr>
              <a:tr h="132749">
                <a:tc gridSpan="3">
                  <a:txBody>
                    <a:bodyPr/>
                    <a:lstStyle/>
                    <a:p>
                      <a:pPr algn="l"/>
                      <a:r>
                        <a:rPr lang="fr-FR" sz="600" b="1" dirty="0">
                          <a:latin typeface="Arial" panose="020B0604020202020204" pitchFamily="34" charset="0"/>
                          <a:cs typeface="Arial" panose="020B0604020202020204" pitchFamily="34" charset="0"/>
                        </a:rPr>
                        <a:t>Taille de la tumeur </a:t>
                      </a:r>
                    </a:p>
                  </a:txBody>
                  <a:tcPr marL="36000" marR="0" marT="0" marB="0" anchor="ctr">
                    <a:solidFill>
                      <a:schemeClr val="bg1">
                        <a:lumMod val="95000"/>
                      </a:schemeClr>
                    </a:solidFill>
                  </a:tcPr>
                </a:tc>
                <a:tc hMerge="1">
                  <a:txBody>
                    <a:bodyPr/>
                    <a:lstStyle/>
                    <a:p>
                      <a:pPr algn="ctr"/>
                      <a:endParaRPr lang="fr-FR" sz="800" dirty="0">
                        <a:latin typeface="Arial" panose="020B0604020202020204" pitchFamily="34" charset="0"/>
                        <a:cs typeface="Arial" panose="020B0604020202020204" pitchFamily="34" charset="0"/>
                      </a:endParaRPr>
                    </a:p>
                  </a:txBody>
                  <a:tcPr marL="36000" marR="36000" marT="0" marB="0" anchor="ctr"/>
                </a:tc>
                <a:tc hMerge="1">
                  <a:txBody>
                    <a:bodyPr/>
                    <a:lstStyle/>
                    <a:p>
                      <a:endParaRPr lang="fr-FR"/>
                    </a:p>
                  </a:txBody>
                  <a:tcPr/>
                </a:tc>
                <a:extLst>
                  <a:ext uri="{0D108BD9-81ED-4DB2-BD59-A6C34878D82A}">
                    <a16:rowId xmlns:a16="http://schemas.microsoft.com/office/drawing/2014/main" val="2736993149"/>
                  </a:ext>
                </a:extLst>
              </a:tr>
              <a:tr h="132749">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fr-FR" sz="600" u="sng" dirty="0">
                          <a:latin typeface="Arial" panose="020B0604020202020204" pitchFamily="34" charset="0"/>
                          <a:cs typeface="Arial" panose="020B0604020202020204" pitchFamily="34" charset="0"/>
                        </a:rPr>
                        <a:t>&lt;</a:t>
                      </a:r>
                      <a:r>
                        <a:rPr lang="fr-FR" sz="600" dirty="0">
                          <a:latin typeface="Arial" panose="020B0604020202020204" pitchFamily="34" charset="0"/>
                          <a:cs typeface="Arial" panose="020B0604020202020204" pitchFamily="34" charset="0"/>
                        </a:rPr>
                        <a:t> 10 cm</a:t>
                      </a:r>
                    </a:p>
                  </a:txBody>
                  <a:tcPr marL="108000" marR="0" marT="0" marB="0" anchor="ctr">
                    <a:solidFill>
                      <a:schemeClr val="bg1">
                        <a:lumMod val="95000"/>
                      </a:schemeClr>
                    </a:solidFill>
                  </a:tcPr>
                </a:tc>
                <a:tc>
                  <a:txBody>
                    <a:bodyPr/>
                    <a:lstStyle/>
                    <a:p>
                      <a:pPr algn="ctr"/>
                      <a:endParaRPr lang="fr-FR" sz="600" dirty="0">
                        <a:latin typeface="Arial" panose="020B0604020202020204" pitchFamily="34" charset="0"/>
                        <a:cs typeface="Arial" panose="020B0604020202020204" pitchFamily="34" charset="0"/>
                      </a:endParaRPr>
                    </a:p>
                  </a:txBody>
                  <a:tcPr marL="36000" marR="0" marT="0" marB="0" anchor="ctr">
                    <a:solidFill>
                      <a:schemeClr val="bg1">
                        <a:lumMod val="95000"/>
                      </a:schemeClr>
                    </a:solidFill>
                  </a:tcPr>
                </a:tc>
                <a:tc>
                  <a:txBody>
                    <a:bodyPr/>
                    <a:lstStyle/>
                    <a:p>
                      <a:pPr algn="ctr"/>
                      <a:r>
                        <a:rPr lang="fr-FR" sz="600">
                          <a:latin typeface="Arial" panose="020B0604020202020204" pitchFamily="34" charset="0"/>
                          <a:cs typeface="Arial" panose="020B0604020202020204" pitchFamily="34" charset="0"/>
                        </a:rPr>
                        <a:t>0,56 (0,37-0,85)</a:t>
                      </a:r>
                      <a:endParaRPr lang="fr-FR" sz="600" dirty="0">
                        <a:latin typeface="Arial" panose="020B0604020202020204" pitchFamily="34" charset="0"/>
                        <a:cs typeface="Arial" panose="020B0604020202020204" pitchFamily="34" charset="0"/>
                      </a:endParaRPr>
                    </a:p>
                  </a:txBody>
                  <a:tcPr marL="0" marR="0" marT="0" marB="0" anchor="ctr">
                    <a:solidFill>
                      <a:schemeClr val="bg1">
                        <a:lumMod val="95000"/>
                      </a:schemeClr>
                    </a:solidFill>
                  </a:tcPr>
                </a:tc>
                <a:extLst>
                  <a:ext uri="{0D108BD9-81ED-4DB2-BD59-A6C34878D82A}">
                    <a16:rowId xmlns:a16="http://schemas.microsoft.com/office/drawing/2014/main" val="1201554239"/>
                  </a:ext>
                </a:extLst>
              </a:tr>
              <a:tr h="132749">
                <a:tc>
                  <a:txBody>
                    <a:bodyPr/>
                    <a:lstStyle/>
                    <a:p>
                      <a:pPr algn="l"/>
                      <a:r>
                        <a:rPr lang="fr-FR" sz="600" u="none" dirty="0">
                          <a:latin typeface="Arial" panose="020B0604020202020204" pitchFamily="34" charset="0"/>
                          <a:cs typeface="Arial" panose="020B0604020202020204" pitchFamily="34" charset="0"/>
                        </a:rPr>
                        <a:t>&gt;</a:t>
                      </a:r>
                      <a:r>
                        <a:rPr lang="fr-FR" sz="600" dirty="0">
                          <a:latin typeface="Arial" panose="020B0604020202020204" pitchFamily="34" charset="0"/>
                          <a:cs typeface="Arial" panose="020B0604020202020204" pitchFamily="34" charset="0"/>
                        </a:rPr>
                        <a:t> 10 cm</a:t>
                      </a:r>
                    </a:p>
                  </a:txBody>
                  <a:tcPr marL="108000" marR="0" marT="0" marB="0" anchor="ctr">
                    <a:solidFill>
                      <a:schemeClr val="bg1">
                        <a:lumMod val="95000"/>
                      </a:schemeClr>
                    </a:solidFill>
                  </a:tcPr>
                </a:tc>
                <a:tc>
                  <a:txBody>
                    <a:bodyPr/>
                    <a:lstStyle/>
                    <a:p>
                      <a:pPr algn="ctr"/>
                      <a:endParaRPr lang="fr-FR" sz="600" dirty="0">
                        <a:latin typeface="Arial" panose="020B0604020202020204" pitchFamily="34" charset="0"/>
                        <a:cs typeface="Arial" panose="020B0604020202020204" pitchFamily="34" charset="0"/>
                      </a:endParaRPr>
                    </a:p>
                  </a:txBody>
                  <a:tcPr marL="36000" marR="0" marT="0" marB="0" anchor="ctr">
                    <a:solidFill>
                      <a:schemeClr val="bg1">
                        <a:lumMod val="95000"/>
                      </a:schemeClr>
                    </a:solidFill>
                  </a:tcPr>
                </a:tc>
                <a:tc>
                  <a:txBody>
                    <a:bodyPr/>
                    <a:lstStyle/>
                    <a:p>
                      <a:pPr algn="ctr"/>
                      <a:r>
                        <a:rPr lang="fr-FR" sz="600" dirty="0">
                          <a:latin typeface="Arial" panose="020B0604020202020204" pitchFamily="34" charset="0"/>
                          <a:cs typeface="Arial" panose="020B0604020202020204" pitchFamily="34" charset="0"/>
                        </a:rPr>
                        <a:t>0,70 (0,47-1,04)</a:t>
                      </a:r>
                    </a:p>
                  </a:txBody>
                  <a:tcPr marL="0" marR="0" marT="0" marB="0" anchor="ctr">
                    <a:solidFill>
                      <a:schemeClr val="bg1">
                        <a:lumMod val="95000"/>
                      </a:schemeClr>
                    </a:solidFill>
                  </a:tcPr>
                </a:tc>
                <a:extLst>
                  <a:ext uri="{0D108BD9-81ED-4DB2-BD59-A6C34878D82A}">
                    <a16:rowId xmlns:a16="http://schemas.microsoft.com/office/drawing/2014/main" val="3724525013"/>
                  </a:ext>
                </a:extLst>
              </a:tr>
              <a:tr h="132749">
                <a:tc gridSpan="3">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fr-FR" sz="600" b="1" dirty="0">
                          <a:latin typeface="Arial" panose="020B0604020202020204" pitchFamily="34" charset="0"/>
                          <a:cs typeface="Arial" panose="020B0604020202020204" pitchFamily="34" charset="0"/>
                        </a:rPr>
                        <a:t>Localisation</a:t>
                      </a:r>
                    </a:p>
                  </a:txBody>
                  <a:tcPr marL="36000" marR="0" marT="0" marB="0" anchor="ctr">
                    <a:solidFill>
                      <a:schemeClr val="accent5">
                        <a:lumMod val="20000"/>
                        <a:lumOff val="80000"/>
                      </a:schemeClr>
                    </a:solidFill>
                  </a:tcPr>
                </a:tc>
                <a:tc hMerge="1">
                  <a:txBody>
                    <a:bodyPr/>
                    <a:lstStyle/>
                    <a:p>
                      <a:pPr algn="ctr"/>
                      <a:endParaRPr lang="fr-FR" sz="800" dirty="0">
                        <a:latin typeface="Arial" panose="020B0604020202020204" pitchFamily="34" charset="0"/>
                        <a:cs typeface="Arial" panose="020B0604020202020204" pitchFamily="34" charset="0"/>
                      </a:endParaRPr>
                    </a:p>
                  </a:txBody>
                  <a:tcPr marL="36000" marR="36000" marT="0" marB="0" anchor="ctr"/>
                </a:tc>
                <a:tc hMerge="1">
                  <a:txBody>
                    <a:bodyPr/>
                    <a:lstStyle/>
                    <a:p>
                      <a:endParaRPr lang="fr-FR"/>
                    </a:p>
                  </a:txBody>
                  <a:tcPr/>
                </a:tc>
                <a:extLst>
                  <a:ext uri="{0D108BD9-81ED-4DB2-BD59-A6C34878D82A}">
                    <a16:rowId xmlns:a16="http://schemas.microsoft.com/office/drawing/2014/main" val="4236737551"/>
                  </a:ext>
                </a:extLst>
              </a:tr>
              <a:tr h="132749">
                <a:tc>
                  <a:txBody>
                    <a:bodyPr/>
                    <a:lstStyle/>
                    <a:p>
                      <a:pPr algn="l"/>
                      <a:r>
                        <a:rPr lang="fr-FR" sz="600" dirty="0">
                          <a:latin typeface="Arial" panose="020B0604020202020204" pitchFamily="34" charset="0"/>
                          <a:cs typeface="Arial" panose="020B0604020202020204" pitchFamily="34" charset="0"/>
                        </a:rPr>
                        <a:t>Estomac</a:t>
                      </a:r>
                    </a:p>
                  </a:txBody>
                  <a:tcPr marL="108000" marR="0" marT="0" marB="0" anchor="ctr">
                    <a:solidFill>
                      <a:schemeClr val="accent5">
                        <a:lumMod val="20000"/>
                        <a:lumOff val="80000"/>
                      </a:schemeClr>
                    </a:solidFill>
                  </a:tcPr>
                </a:tc>
                <a:tc>
                  <a:txBody>
                    <a:bodyPr/>
                    <a:lstStyle/>
                    <a:p>
                      <a:pPr algn="ctr"/>
                      <a:endParaRPr lang="fr-FR" sz="600" dirty="0">
                        <a:latin typeface="Arial" panose="020B0604020202020204" pitchFamily="34" charset="0"/>
                        <a:cs typeface="Arial" panose="020B0604020202020204" pitchFamily="34" charset="0"/>
                      </a:endParaRPr>
                    </a:p>
                  </a:txBody>
                  <a:tcPr marL="36000" marR="0" marT="0" marB="0" anchor="ctr">
                    <a:solidFill>
                      <a:schemeClr val="accent5">
                        <a:lumMod val="20000"/>
                        <a:lumOff val="80000"/>
                      </a:schemeClr>
                    </a:solidFill>
                  </a:tcPr>
                </a:tc>
                <a:tc>
                  <a:txBody>
                    <a:bodyPr/>
                    <a:lstStyle/>
                    <a:p>
                      <a:pPr algn="ctr"/>
                      <a:r>
                        <a:rPr lang="fr-FR" sz="600">
                          <a:latin typeface="Arial" panose="020B0604020202020204" pitchFamily="34" charset="0"/>
                          <a:cs typeface="Arial" panose="020B0604020202020204" pitchFamily="34" charset="0"/>
                        </a:rPr>
                        <a:t>0,79 (0,49-0,25)</a:t>
                      </a:r>
                      <a:endParaRPr lang="fr-FR" sz="600" dirty="0">
                        <a:latin typeface="Arial" panose="020B0604020202020204" pitchFamily="34" charset="0"/>
                        <a:cs typeface="Arial" panose="020B0604020202020204" pitchFamily="34" charset="0"/>
                      </a:endParaRPr>
                    </a:p>
                  </a:txBody>
                  <a:tcPr marL="0" marR="0" marT="0" marB="0" anchor="ctr">
                    <a:solidFill>
                      <a:schemeClr val="accent5">
                        <a:lumMod val="20000"/>
                        <a:lumOff val="80000"/>
                      </a:schemeClr>
                    </a:solidFill>
                  </a:tcPr>
                </a:tc>
                <a:extLst>
                  <a:ext uri="{0D108BD9-81ED-4DB2-BD59-A6C34878D82A}">
                    <a16:rowId xmlns:a16="http://schemas.microsoft.com/office/drawing/2014/main" val="3737589219"/>
                  </a:ext>
                </a:extLst>
              </a:tr>
              <a:tr h="132749">
                <a:tc>
                  <a:txBody>
                    <a:bodyPr/>
                    <a:lstStyle/>
                    <a:p>
                      <a:pPr algn="l"/>
                      <a:r>
                        <a:rPr lang="fr-FR" sz="600" dirty="0">
                          <a:latin typeface="Arial" panose="020B0604020202020204" pitchFamily="34" charset="0"/>
                          <a:cs typeface="Arial" panose="020B0604020202020204" pitchFamily="34" charset="0"/>
                        </a:rPr>
                        <a:t>Autres</a:t>
                      </a:r>
                    </a:p>
                  </a:txBody>
                  <a:tcPr marL="108000" marR="0" marT="0" marB="0" anchor="ctr">
                    <a:solidFill>
                      <a:schemeClr val="accent5">
                        <a:lumMod val="20000"/>
                        <a:lumOff val="80000"/>
                      </a:schemeClr>
                    </a:solidFill>
                  </a:tcPr>
                </a:tc>
                <a:tc>
                  <a:txBody>
                    <a:bodyPr/>
                    <a:lstStyle/>
                    <a:p>
                      <a:pPr algn="ctr"/>
                      <a:endParaRPr lang="fr-FR" sz="600" dirty="0">
                        <a:latin typeface="Arial" panose="020B0604020202020204" pitchFamily="34" charset="0"/>
                        <a:cs typeface="Arial" panose="020B0604020202020204" pitchFamily="34" charset="0"/>
                      </a:endParaRPr>
                    </a:p>
                  </a:txBody>
                  <a:tcPr marL="36000" marR="0" marT="0" marB="0" anchor="ctr">
                    <a:solidFill>
                      <a:schemeClr val="accent5">
                        <a:lumMod val="20000"/>
                        <a:lumOff val="80000"/>
                      </a:schemeClr>
                    </a:solidFill>
                  </a:tcPr>
                </a:tc>
                <a:tc>
                  <a:txBody>
                    <a:bodyPr/>
                    <a:lstStyle/>
                    <a:p>
                      <a:pPr algn="ctr"/>
                      <a:r>
                        <a:rPr lang="fr-FR" sz="600" dirty="0">
                          <a:latin typeface="Arial" panose="020B0604020202020204" pitchFamily="34" charset="0"/>
                          <a:cs typeface="Arial" panose="020B0604020202020204" pitchFamily="34" charset="0"/>
                        </a:rPr>
                        <a:t>0,60 (0,42-0,87)</a:t>
                      </a:r>
                    </a:p>
                  </a:txBody>
                  <a:tcPr marL="0" marR="0" marT="0" marB="0" anchor="ctr">
                    <a:solidFill>
                      <a:schemeClr val="accent5">
                        <a:lumMod val="20000"/>
                        <a:lumOff val="80000"/>
                      </a:schemeClr>
                    </a:solidFill>
                  </a:tcPr>
                </a:tc>
                <a:extLst>
                  <a:ext uri="{0D108BD9-81ED-4DB2-BD59-A6C34878D82A}">
                    <a16:rowId xmlns:a16="http://schemas.microsoft.com/office/drawing/2014/main" val="1900155457"/>
                  </a:ext>
                </a:extLst>
              </a:tr>
              <a:tr h="132749">
                <a:tc gridSpan="3">
                  <a:txBody>
                    <a:bodyPr/>
                    <a:lstStyle/>
                    <a:p>
                      <a:pPr algn="l"/>
                      <a:r>
                        <a:rPr lang="fr-FR" sz="600" b="1" dirty="0">
                          <a:latin typeface="Arial" panose="020B0604020202020204" pitchFamily="34" charset="0"/>
                          <a:cs typeface="Arial" panose="020B0604020202020204" pitchFamily="34" charset="0"/>
                        </a:rPr>
                        <a:t>Comptage</a:t>
                      </a:r>
                      <a:r>
                        <a:rPr lang="fr-FR" sz="600" b="1" baseline="0" dirty="0">
                          <a:latin typeface="Arial" panose="020B0604020202020204" pitchFamily="34" charset="0"/>
                          <a:cs typeface="Arial" panose="020B0604020202020204" pitchFamily="34" charset="0"/>
                        </a:rPr>
                        <a:t> mitotique (</a:t>
                      </a:r>
                      <a:r>
                        <a:rPr lang="fr-FR" sz="600" b="1" dirty="0">
                          <a:latin typeface="Arial" panose="020B0604020202020204" pitchFamily="34" charset="0"/>
                          <a:cs typeface="Arial" panose="020B0604020202020204" pitchFamily="34" charset="0"/>
                        </a:rPr>
                        <a:t>Local)</a:t>
                      </a:r>
                    </a:p>
                  </a:txBody>
                  <a:tcPr marL="36000" marR="0" marT="0" marB="0" anchor="ctr">
                    <a:solidFill>
                      <a:schemeClr val="bg1">
                        <a:lumMod val="95000"/>
                      </a:schemeClr>
                    </a:solidFill>
                  </a:tcPr>
                </a:tc>
                <a:tc hMerge="1">
                  <a:txBody>
                    <a:bodyPr/>
                    <a:lstStyle/>
                    <a:p>
                      <a:pPr algn="ctr"/>
                      <a:endParaRPr lang="fr-FR" sz="800" dirty="0">
                        <a:latin typeface="Arial" panose="020B0604020202020204" pitchFamily="34" charset="0"/>
                        <a:cs typeface="Arial" panose="020B0604020202020204" pitchFamily="34" charset="0"/>
                      </a:endParaRPr>
                    </a:p>
                  </a:txBody>
                  <a:tcPr marL="36000" marR="36000" marT="0" marB="0" anchor="ctr"/>
                </a:tc>
                <a:tc hMerge="1">
                  <a:txBody>
                    <a:bodyPr/>
                    <a:lstStyle/>
                    <a:p>
                      <a:endParaRPr lang="fr-FR"/>
                    </a:p>
                  </a:txBody>
                  <a:tcPr/>
                </a:tc>
                <a:extLst>
                  <a:ext uri="{0D108BD9-81ED-4DB2-BD59-A6C34878D82A}">
                    <a16:rowId xmlns:a16="http://schemas.microsoft.com/office/drawing/2014/main" val="2479301035"/>
                  </a:ext>
                </a:extLst>
              </a:tr>
              <a:tr h="132749">
                <a:tc>
                  <a:txBody>
                    <a:bodyPr/>
                    <a:lstStyle/>
                    <a:p>
                      <a:pPr algn="l"/>
                      <a:r>
                        <a:rPr lang="fr-FR" sz="600" u="sng" dirty="0">
                          <a:latin typeface="Arial" panose="020B0604020202020204" pitchFamily="34" charset="0"/>
                          <a:cs typeface="Arial" panose="020B0604020202020204" pitchFamily="34" charset="0"/>
                        </a:rPr>
                        <a:t>&lt;</a:t>
                      </a:r>
                      <a:r>
                        <a:rPr lang="fr-FR" sz="600" dirty="0">
                          <a:latin typeface="Arial" panose="020B0604020202020204" pitchFamily="34" charset="0"/>
                          <a:cs typeface="Arial" panose="020B0604020202020204" pitchFamily="34" charset="0"/>
                        </a:rPr>
                        <a:t> 10</a:t>
                      </a:r>
                    </a:p>
                  </a:txBody>
                  <a:tcPr marL="108000" marR="0" marT="0" marB="0" anchor="ctr">
                    <a:lnB w="19050" cap="flat" cmpd="sng" algn="ctr">
                      <a:solidFill>
                        <a:srgbClr val="C00000"/>
                      </a:solidFill>
                      <a:prstDash val="solid"/>
                      <a:round/>
                      <a:headEnd type="none" w="med" len="med"/>
                      <a:tailEnd type="none" w="med" len="med"/>
                    </a:lnB>
                    <a:solidFill>
                      <a:schemeClr val="bg1">
                        <a:lumMod val="95000"/>
                      </a:schemeClr>
                    </a:solidFill>
                  </a:tcPr>
                </a:tc>
                <a:tc>
                  <a:txBody>
                    <a:bodyPr/>
                    <a:lstStyle/>
                    <a:p>
                      <a:pPr algn="ctr"/>
                      <a:endParaRPr lang="fr-FR" sz="600" dirty="0">
                        <a:latin typeface="Arial" panose="020B0604020202020204" pitchFamily="34" charset="0"/>
                        <a:cs typeface="Arial" panose="020B0604020202020204" pitchFamily="34" charset="0"/>
                      </a:endParaRPr>
                    </a:p>
                  </a:txBody>
                  <a:tcPr marL="36000" marR="0" marT="0" marB="0" anchor="ctr">
                    <a:lnB w="19050" cap="flat" cmpd="sng" algn="ctr">
                      <a:solidFill>
                        <a:srgbClr val="C00000"/>
                      </a:solidFill>
                      <a:prstDash val="solid"/>
                      <a:round/>
                      <a:headEnd type="none" w="med" len="med"/>
                      <a:tailEnd type="none" w="med" len="med"/>
                    </a:lnB>
                    <a:solidFill>
                      <a:schemeClr val="bg1">
                        <a:lumMod val="95000"/>
                      </a:schemeClr>
                    </a:solidFill>
                  </a:tcPr>
                </a:tc>
                <a:tc>
                  <a:txBody>
                    <a:bodyPr/>
                    <a:lstStyle/>
                    <a:p>
                      <a:pPr algn="ctr"/>
                      <a:r>
                        <a:rPr lang="fr-FR" sz="600">
                          <a:latin typeface="Arial" panose="020B0604020202020204" pitchFamily="34" charset="0"/>
                          <a:cs typeface="Arial" panose="020B0604020202020204" pitchFamily="34" charset="0"/>
                        </a:rPr>
                        <a:t>1,54 (0,73-1,77)</a:t>
                      </a:r>
                      <a:endParaRPr lang="fr-FR" sz="600" dirty="0">
                        <a:latin typeface="Arial" panose="020B0604020202020204" pitchFamily="34" charset="0"/>
                        <a:cs typeface="Arial" panose="020B0604020202020204" pitchFamily="34" charset="0"/>
                      </a:endParaRPr>
                    </a:p>
                  </a:txBody>
                  <a:tcPr marL="0" marR="0" marT="0" marB="0" anchor="ctr">
                    <a:lnB w="19050" cap="flat" cmpd="sng" algn="ctr">
                      <a:solidFill>
                        <a:srgbClr val="C00000"/>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304483117"/>
                  </a:ext>
                </a:extLst>
              </a:tr>
              <a:tr h="132749">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fr-FR" sz="600" dirty="0">
                          <a:latin typeface="Arial" panose="020B0604020202020204" pitchFamily="34" charset="0"/>
                          <a:cs typeface="Arial" panose="020B0604020202020204" pitchFamily="34" charset="0"/>
                        </a:rPr>
                        <a:t>&gt; 10</a:t>
                      </a:r>
                    </a:p>
                  </a:txBody>
                  <a:tcPr marL="108000" marR="0" marT="0" marB="0" anchor="ctr">
                    <a:lnL w="19050" cap="flat" cmpd="sng" algn="ctr">
                      <a:solidFill>
                        <a:srgbClr val="C00000"/>
                      </a:solidFill>
                      <a:prstDash val="solid"/>
                      <a:round/>
                      <a:headEnd type="none" w="med" len="med"/>
                      <a:tailEnd type="none" w="med" len="med"/>
                    </a:lnL>
                    <a:lnT w="19050" cap="flat" cmpd="sng" algn="ctr">
                      <a:solidFill>
                        <a:srgbClr val="C00000"/>
                      </a:solidFill>
                      <a:prstDash val="solid"/>
                      <a:round/>
                      <a:headEnd type="none" w="med" len="med"/>
                      <a:tailEnd type="none" w="med" len="med"/>
                    </a:lnT>
                    <a:lnB w="19050" cap="flat" cmpd="sng" algn="ctr">
                      <a:solidFill>
                        <a:srgbClr val="C00000"/>
                      </a:solidFill>
                      <a:prstDash val="solid"/>
                      <a:round/>
                      <a:headEnd type="none" w="med" len="med"/>
                      <a:tailEnd type="none" w="med" len="med"/>
                    </a:lnB>
                    <a:solidFill>
                      <a:schemeClr val="bg1">
                        <a:lumMod val="95000"/>
                      </a:schemeClr>
                    </a:solidFill>
                  </a:tcPr>
                </a:tc>
                <a:tc>
                  <a:txBody>
                    <a:bodyPr/>
                    <a:lstStyle/>
                    <a:p>
                      <a:pPr algn="ctr"/>
                      <a:endParaRPr lang="fr-FR" sz="600" dirty="0">
                        <a:latin typeface="Arial" panose="020B0604020202020204" pitchFamily="34" charset="0"/>
                        <a:cs typeface="Arial" panose="020B0604020202020204" pitchFamily="34" charset="0"/>
                      </a:endParaRPr>
                    </a:p>
                  </a:txBody>
                  <a:tcPr marL="36000" marR="0" marT="0" marB="0" anchor="ctr">
                    <a:lnT w="19050" cap="flat" cmpd="sng" algn="ctr">
                      <a:solidFill>
                        <a:srgbClr val="C00000"/>
                      </a:solidFill>
                      <a:prstDash val="solid"/>
                      <a:round/>
                      <a:headEnd type="none" w="med" len="med"/>
                      <a:tailEnd type="none" w="med" len="med"/>
                    </a:lnT>
                    <a:lnB w="19050" cap="flat" cmpd="sng" algn="ctr">
                      <a:solidFill>
                        <a:srgbClr val="C00000"/>
                      </a:solidFill>
                      <a:prstDash val="solid"/>
                      <a:round/>
                      <a:headEnd type="none" w="med" len="med"/>
                      <a:tailEnd type="none" w="med" len="med"/>
                    </a:lnB>
                    <a:solidFill>
                      <a:schemeClr val="bg1">
                        <a:lumMod val="95000"/>
                      </a:schemeClr>
                    </a:solidFill>
                  </a:tcPr>
                </a:tc>
                <a:tc>
                  <a:txBody>
                    <a:bodyPr/>
                    <a:lstStyle/>
                    <a:p>
                      <a:pPr algn="ctr"/>
                      <a:r>
                        <a:rPr lang="fr-FR" sz="600" dirty="0">
                          <a:latin typeface="Arial" panose="020B0604020202020204" pitchFamily="34" charset="0"/>
                          <a:cs typeface="Arial" panose="020B0604020202020204" pitchFamily="34" charset="0"/>
                        </a:rPr>
                        <a:t>0,42 (0,27-0,63)</a:t>
                      </a:r>
                    </a:p>
                  </a:txBody>
                  <a:tcPr marL="0" marR="0" marT="0" marB="0" anchor="ctr">
                    <a:lnR w="19050" cap="flat" cmpd="sng" algn="ctr">
                      <a:solidFill>
                        <a:srgbClr val="C00000"/>
                      </a:solidFill>
                      <a:prstDash val="solid"/>
                      <a:round/>
                      <a:headEnd type="none" w="med" len="med"/>
                      <a:tailEnd type="none" w="med" len="med"/>
                    </a:lnR>
                    <a:lnT w="19050" cap="flat" cmpd="sng" algn="ctr">
                      <a:solidFill>
                        <a:srgbClr val="C00000"/>
                      </a:solidFill>
                      <a:prstDash val="solid"/>
                      <a:round/>
                      <a:headEnd type="none" w="med" len="med"/>
                      <a:tailEnd type="none" w="med" len="med"/>
                    </a:lnT>
                    <a:lnB w="19050" cap="flat" cmpd="sng" algn="ctr">
                      <a:solidFill>
                        <a:srgbClr val="C00000"/>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191606862"/>
                  </a:ext>
                </a:extLst>
              </a:tr>
              <a:tr h="132749">
                <a:tc gridSpan="3">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fr-FR" sz="600" b="1" dirty="0">
                          <a:latin typeface="Arial" panose="020B0604020202020204" pitchFamily="34" charset="0"/>
                          <a:cs typeface="Arial" panose="020B0604020202020204" pitchFamily="34" charset="0"/>
                        </a:rPr>
                        <a:t>Comptage mitotique</a:t>
                      </a:r>
                      <a:r>
                        <a:rPr lang="fr-FR" sz="600" b="1" baseline="0" dirty="0">
                          <a:latin typeface="Arial" panose="020B0604020202020204" pitchFamily="34" charset="0"/>
                          <a:cs typeface="Arial" panose="020B0604020202020204" pitchFamily="34" charset="0"/>
                        </a:rPr>
                        <a:t> (centralisé)</a:t>
                      </a:r>
                      <a:endParaRPr lang="fr-FR" sz="600" b="1" dirty="0">
                        <a:latin typeface="Arial" panose="020B0604020202020204" pitchFamily="34" charset="0"/>
                        <a:cs typeface="Arial" panose="020B0604020202020204" pitchFamily="34" charset="0"/>
                      </a:endParaRPr>
                    </a:p>
                  </a:txBody>
                  <a:tcPr marL="36000" marR="0" marT="0" marB="0" anchor="ctr">
                    <a:lnT w="19050" cap="flat" cmpd="sng" algn="ctr">
                      <a:solidFill>
                        <a:srgbClr val="C00000"/>
                      </a:solidFill>
                      <a:prstDash val="solid"/>
                      <a:round/>
                      <a:headEnd type="none" w="med" len="med"/>
                      <a:tailEnd type="none" w="med" len="med"/>
                    </a:lnT>
                    <a:solidFill>
                      <a:schemeClr val="accent5">
                        <a:lumMod val="20000"/>
                        <a:lumOff val="80000"/>
                      </a:schemeClr>
                    </a:solidFill>
                  </a:tcPr>
                </a:tc>
                <a:tc hMerge="1">
                  <a:txBody>
                    <a:bodyPr/>
                    <a:lstStyle/>
                    <a:p>
                      <a:pPr algn="ctr"/>
                      <a:endParaRPr lang="fr-FR" sz="800" dirty="0">
                        <a:latin typeface="Arial" panose="020B0604020202020204" pitchFamily="34" charset="0"/>
                        <a:cs typeface="Arial" panose="020B0604020202020204" pitchFamily="34" charset="0"/>
                      </a:endParaRPr>
                    </a:p>
                  </a:txBody>
                  <a:tcPr marL="36000" marR="36000" marT="0" marB="0" anchor="ctr"/>
                </a:tc>
                <a:tc hMerge="1">
                  <a:txBody>
                    <a:bodyPr/>
                    <a:lstStyle/>
                    <a:p>
                      <a:endParaRPr lang="fr-FR"/>
                    </a:p>
                  </a:txBody>
                  <a:tcPr/>
                </a:tc>
                <a:extLst>
                  <a:ext uri="{0D108BD9-81ED-4DB2-BD59-A6C34878D82A}">
                    <a16:rowId xmlns:a16="http://schemas.microsoft.com/office/drawing/2014/main" val="3164861592"/>
                  </a:ext>
                </a:extLst>
              </a:tr>
              <a:tr h="132749">
                <a:tc>
                  <a:txBody>
                    <a:bodyPr/>
                    <a:lstStyle/>
                    <a:p>
                      <a:pPr algn="l"/>
                      <a:r>
                        <a:rPr lang="fr-FR" sz="600" u="sng" dirty="0">
                          <a:latin typeface="Arial" panose="020B0604020202020204" pitchFamily="34" charset="0"/>
                          <a:cs typeface="Arial" panose="020B0604020202020204" pitchFamily="34" charset="0"/>
                        </a:rPr>
                        <a:t>&lt;</a:t>
                      </a:r>
                      <a:r>
                        <a:rPr lang="fr-FR" sz="600" dirty="0">
                          <a:latin typeface="Arial" panose="020B0604020202020204" pitchFamily="34" charset="0"/>
                          <a:cs typeface="Arial" panose="020B0604020202020204" pitchFamily="34" charset="0"/>
                        </a:rPr>
                        <a:t> 10</a:t>
                      </a:r>
                    </a:p>
                  </a:txBody>
                  <a:tcPr marL="108000" marR="0" marT="0" marB="0" anchor="ctr">
                    <a:lnB w="19050" cap="flat" cmpd="sng" algn="ctr">
                      <a:solidFill>
                        <a:srgbClr val="C00000"/>
                      </a:solidFill>
                      <a:prstDash val="solid"/>
                      <a:round/>
                      <a:headEnd type="none" w="med" len="med"/>
                      <a:tailEnd type="none" w="med" len="med"/>
                    </a:lnB>
                    <a:solidFill>
                      <a:schemeClr val="accent5">
                        <a:lumMod val="20000"/>
                        <a:lumOff val="80000"/>
                      </a:schemeClr>
                    </a:solidFill>
                  </a:tcPr>
                </a:tc>
                <a:tc>
                  <a:txBody>
                    <a:bodyPr/>
                    <a:lstStyle/>
                    <a:p>
                      <a:pPr algn="ctr"/>
                      <a:endParaRPr lang="fr-FR" sz="600" dirty="0">
                        <a:latin typeface="Arial" panose="020B0604020202020204" pitchFamily="34" charset="0"/>
                        <a:cs typeface="Arial" panose="020B0604020202020204" pitchFamily="34" charset="0"/>
                      </a:endParaRPr>
                    </a:p>
                  </a:txBody>
                  <a:tcPr marL="36000" marR="0" marT="0" marB="0" anchor="ctr">
                    <a:lnB w="19050" cap="flat" cmpd="sng" algn="ctr">
                      <a:solidFill>
                        <a:srgbClr val="C00000"/>
                      </a:solidFill>
                      <a:prstDash val="solid"/>
                      <a:round/>
                      <a:headEnd type="none" w="med" len="med"/>
                      <a:tailEnd type="none" w="med" len="med"/>
                    </a:lnB>
                    <a:solidFill>
                      <a:schemeClr val="accent5">
                        <a:lumMod val="20000"/>
                        <a:lumOff val="80000"/>
                      </a:schemeClr>
                    </a:solidFill>
                  </a:tcPr>
                </a:tc>
                <a:tc>
                  <a:txBody>
                    <a:bodyPr/>
                    <a:lstStyle/>
                    <a:p>
                      <a:pPr algn="ctr"/>
                      <a:r>
                        <a:rPr lang="fr-FR" sz="600">
                          <a:latin typeface="Arial" panose="020B0604020202020204" pitchFamily="34" charset="0"/>
                          <a:cs typeface="Arial" panose="020B0604020202020204" pitchFamily="34" charset="0"/>
                        </a:rPr>
                        <a:t>0,44 (0,34-1,33)</a:t>
                      </a:r>
                      <a:endParaRPr lang="fr-FR" sz="600" dirty="0">
                        <a:latin typeface="Arial" panose="020B0604020202020204" pitchFamily="34" charset="0"/>
                        <a:cs typeface="Arial" panose="020B0604020202020204" pitchFamily="34" charset="0"/>
                      </a:endParaRPr>
                    </a:p>
                  </a:txBody>
                  <a:tcPr marL="0" marR="0" marT="0" marB="0" anchor="ctr">
                    <a:lnB w="19050" cap="flat" cmpd="sng" algn="ctr">
                      <a:solidFill>
                        <a:srgbClr val="C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2672316997"/>
                  </a:ext>
                </a:extLst>
              </a:tr>
              <a:tr h="132749">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fr-FR" sz="600" dirty="0">
                          <a:latin typeface="Arial" panose="020B0604020202020204" pitchFamily="34" charset="0"/>
                          <a:cs typeface="Arial" panose="020B0604020202020204" pitchFamily="34" charset="0"/>
                        </a:rPr>
                        <a:t>&gt; 10</a:t>
                      </a:r>
                    </a:p>
                  </a:txBody>
                  <a:tcPr marL="108000" marR="0" marT="0" marB="0" anchor="ctr">
                    <a:lnL w="19050" cap="flat" cmpd="sng" algn="ctr">
                      <a:solidFill>
                        <a:srgbClr val="C00000"/>
                      </a:solidFill>
                      <a:prstDash val="solid"/>
                      <a:round/>
                      <a:headEnd type="none" w="med" len="med"/>
                      <a:tailEnd type="none" w="med" len="med"/>
                    </a:lnL>
                    <a:lnT w="19050" cap="flat" cmpd="sng" algn="ctr">
                      <a:solidFill>
                        <a:srgbClr val="C00000"/>
                      </a:solidFill>
                      <a:prstDash val="solid"/>
                      <a:round/>
                      <a:headEnd type="none" w="med" len="med"/>
                      <a:tailEnd type="none" w="med" len="med"/>
                    </a:lnT>
                    <a:lnB w="19050" cap="flat" cmpd="sng" algn="ctr">
                      <a:solidFill>
                        <a:srgbClr val="C00000"/>
                      </a:solidFill>
                      <a:prstDash val="solid"/>
                      <a:round/>
                      <a:headEnd type="none" w="med" len="med"/>
                      <a:tailEnd type="none" w="med" len="med"/>
                    </a:lnB>
                    <a:solidFill>
                      <a:schemeClr val="accent5">
                        <a:lumMod val="20000"/>
                        <a:lumOff val="80000"/>
                      </a:schemeClr>
                    </a:solidFill>
                  </a:tcPr>
                </a:tc>
                <a:tc>
                  <a:txBody>
                    <a:bodyPr/>
                    <a:lstStyle/>
                    <a:p>
                      <a:pPr algn="ctr"/>
                      <a:endParaRPr lang="fr-FR" sz="600" dirty="0">
                        <a:latin typeface="Arial" panose="020B0604020202020204" pitchFamily="34" charset="0"/>
                        <a:cs typeface="Arial" panose="020B0604020202020204" pitchFamily="34" charset="0"/>
                      </a:endParaRPr>
                    </a:p>
                  </a:txBody>
                  <a:tcPr marL="36000" marR="0" marT="0" marB="0" anchor="ctr">
                    <a:lnT w="19050" cap="flat" cmpd="sng" algn="ctr">
                      <a:solidFill>
                        <a:srgbClr val="C00000"/>
                      </a:solidFill>
                      <a:prstDash val="solid"/>
                      <a:round/>
                      <a:headEnd type="none" w="med" len="med"/>
                      <a:tailEnd type="none" w="med" len="med"/>
                    </a:lnT>
                    <a:lnB w="19050" cap="flat" cmpd="sng" algn="ctr">
                      <a:solidFill>
                        <a:srgbClr val="C00000"/>
                      </a:solidFill>
                      <a:prstDash val="solid"/>
                      <a:round/>
                      <a:headEnd type="none" w="med" len="med"/>
                      <a:tailEnd type="none" w="med" len="med"/>
                    </a:lnB>
                    <a:solidFill>
                      <a:schemeClr val="accent5">
                        <a:lumMod val="20000"/>
                        <a:lumOff val="80000"/>
                      </a:schemeClr>
                    </a:solidFill>
                  </a:tcPr>
                </a:tc>
                <a:tc>
                  <a:txBody>
                    <a:bodyPr/>
                    <a:lstStyle/>
                    <a:p>
                      <a:pPr algn="ctr"/>
                      <a:r>
                        <a:rPr lang="fr-FR" sz="600" dirty="0">
                          <a:latin typeface="Arial" panose="020B0604020202020204" pitchFamily="34" charset="0"/>
                          <a:cs typeface="Arial" panose="020B0604020202020204" pitchFamily="34" charset="0"/>
                        </a:rPr>
                        <a:t>0,50 (0,33-0,74)</a:t>
                      </a:r>
                    </a:p>
                  </a:txBody>
                  <a:tcPr marL="0" marR="0" marT="0" marB="0" anchor="ctr">
                    <a:lnR w="19050" cap="flat" cmpd="sng" algn="ctr">
                      <a:solidFill>
                        <a:srgbClr val="C00000"/>
                      </a:solidFill>
                      <a:prstDash val="solid"/>
                      <a:round/>
                      <a:headEnd type="none" w="med" len="med"/>
                      <a:tailEnd type="none" w="med" len="med"/>
                    </a:lnR>
                    <a:lnT w="19050" cap="flat" cmpd="sng" algn="ctr">
                      <a:solidFill>
                        <a:srgbClr val="C00000"/>
                      </a:solidFill>
                      <a:prstDash val="solid"/>
                      <a:round/>
                      <a:headEnd type="none" w="med" len="med"/>
                      <a:tailEnd type="none" w="med" len="med"/>
                    </a:lnT>
                    <a:lnB w="19050" cap="flat" cmpd="sng" algn="ctr">
                      <a:solidFill>
                        <a:srgbClr val="C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94714431"/>
                  </a:ext>
                </a:extLst>
              </a:tr>
              <a:tr h="132749">
                <a:tc gridSpan="3">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fr-FR" sz="600" b="1" dirty="0">
                          <a:latin typeface="Arial" panose="020B0604020202020204" pitchFamily="34" charset="0"/>
                          <a:cs typeface="Arial" panose="020B0604020202020204" pitchFamily="34" charset="0"/>
                        </a:rPr>
                        <a:t>Mutation tumorale</a:t>
                      </a:r>
                    </a:p>
                  </a:txBody>
                  <a:tcPr marL="36000" marR="0" marT="0" marB="0" anchor="ctr">
                    <a:lnT w="19050" cap="flat" cmpd="sng" algn="ctr">
                      <a:solidFill>
                        <a:srgbClr val="C00000"/>
                      </a:solidFill>
                      <a:prstDash val="solid"/>
                      <a:round/>
                      <a:headEnd type="none" w="med" len="med"/>
                      <a:tailEnd type="none" w="med" len="med"/>
                    </a:lnT>
                    <a:lnB w="19050" cap="flat" cmpd="sng" algn="ctr">
                      <a:solidFill>
                        <a:srgbClr val="C00000"/>
                      </a:solidFill>
                      <a:prstDash val="solid"/>
                      <a:round/>
                      <a:headEnd type="none" w="med" len="med"/>
                      <a:tailEnd type="none" w="med" len="med"/>
                    </a:lnB>
                    <a:solidFill>
                      <a:schemeClr val="bg1">
                        <a:lumMod val="95000"/>
                      </a:schemeClr>
                    </a:solidFill>
                  </a:tcPr>
                </a:tc>
                <a:tc hMerge="1">
                  <a:txBody>
                    <a:bodyPr/>
                    <a:lstStyle/>
                    <a:p>
                      <a:pPr algn="ctr"/>
                      <a:endParaRPr lang="fr-FR" sz="800" dirty="0">
                        <a:latin typeface="Arial" panose="020B0604020202020204" pitchFamily="34" charset="0"/>
                        <a:cs typeface="Arial" panose="020B0604020202020204" pitchFamily="34" charset="0"/>
                      </a:endParaRPr>
                    </a:p>
                  </a:txBody>
                  <a:tcPr marL="36000" marR="36000" marT="0" marB="0" anchor="ctr"/>
                </a:tc>
                <a:tc hMerge="1">
                  <a:txBody>
                    <a:bodyPr/>
                    <a:lstStyle/>
                    <a:p>
                      <a:endParaRPr lang="fr-FR"/>
                    </a:p>
                  </a:txBody>
                  <a:tcPr/>
                </a:tc>
                <a:extLst>
                  <a:ext uri="{0D108BD9-81ED-4DB2-BD59-A6C34878D82A}">
                    <a16:rowId xmlns:a16="http://schemas.microsoft.com/office/drawing/2014/main" val="4064449105"/>
                  </a:ext>
                </a:extLst>
              </a:tr>
              <a:tr h="132749">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fr-FR" sz="600" dirty="0">
                          <a:latin typeface="Arial" panose="020B0604020202020204" pitchFamily="34" charset="0"/>
                          <a:cs typeface="Arial" panose="020B0604020202020204" pitchFamily="34" charset="0"/>
                        </a:rPr>
                        <a:t>KIT exon 11</a:t>
                      </a:r>
                    </a:p>
                  </a:txBody>
                  <a:tcPr marL="108000" marR="0" marT="0" marB="0" anchor="ctr">
                    <a:lnL w="19050" cap="flat" cmpd="sng" algn="ctr">
                      <a:solidFill>
                        <a:srgbClr val="C00000"/>
                      </a:solidFill>
                      <a:prstDash val="solid"/>
                      <a:round/>
                      <a:headEnd type="none" w="med" len="med"/>
                      <a:tailEnd type="none" w="med" len="med"/>
                    </a:lnL>
                    <a:lnT w="19050" cap="flat" cmpd="sng" algn="ctr">
                      <a:solidFill>
                        <a:srgbClr val="C00000"/>
                      </a:solidFill>
                      <a:prstDash val="solid"/>
                      <a:round/>
                      <a:headEnd type="none" w="med" len="med"/>
                      <a:tailEnd type="none" w="med" len="med"/>
                    </a:lnT>
                    <a:lnB w="19050" cap="flat" cmpd="sng" algn="ctr">
                      <a:solidFill>
                        <a:srgbClr val="C00000"/>
                      </a:solidFill>
                      <a:prstDash val="solid"/>
                      <a:round/>
                      <a:headEnd type="none" w="med" len="med"/>
                      <a:tailEnd type="none" w="med" len="med"/>
                    </a:lnB>
                    <a:solidFill>
                      <a:schemeClr val="bg1">
                        <a:lumMod val="95000"/>
                      </a:schemeClr>
                    </a:solidFill>
                  </a:tcPr>
                </a:tc>
                <a:tc>
                  <a:txBody>
                    <a:bodyPr/>
                    <a:lstStyle/>
                    <a:p>
                      <a:pPr algn="ctr"/>
                      <a:endParaRPr lang="fr-FR" sz="600" dirty="0">
                        <a:latin typeface="Arial" panose="020B0604020202020204" pitchFamily="34" charset="0"/>
                        <a:cs typeface="Arial" panose="020B0604020202020204" pitchFamily="34" charset="0"/>
                      </a:endParaRPr>
                    </a:p>
                  </a:txBody>
                  <a:tcPr marL="36000" marR="0" marT="0" marB="0" anchor="ctr">
                    <a:lnT w="19050" cap="flat" cmpd="sng" algn="ctr">
                      <a:solidFill>
                        <a:srgbClr val="C00000"/>
                      </a:solidFill>
                      <a:prstDash val="solid"/>
                      <a:round/>
                      <a:headEnd type="none" w="med" len="med"/>
                      <a:tailEnd type="none" w="med" len="med"/>
                    </a:lnT>
                    <a:lnB w="19050" cap="flat" cmpd="sng" algn="ctr">
                      <a:solidFill>
                        <a:srgbClr val="C00000"/>
                      </a:solidFill>
                      <a:prstDash val="solid"/>
                      <a:round/>
                      <a:headEnd type="none" w="med" len="med"/>
                      <a:tailEnd type="none" w="med" len="med"/>
                    </a:lnB>
                    <a:solidFill>
                      <a:schemeClr val="bg1">
                        <a:lumMod val="95000"/>
                      </a:schemeClr>
                    </a:solidFill>
                  </a:tcPr>
                </a:tc>
                <a:tc>
                  <a:txBody>
                    <a:bodyPr/>
                    <a:lstStyle/>
                    <a:p>
                      <a:pPr algn="ctr"/>
                      <a:r>
                        <a:rPr lang="fr-FR" sz="600" dirty="0">
                          <a:latin typeface="Arial" panose="020B0604020202020204" pitchFamily="34" charset="0"/>
                          <a:cs typeface="Arial" panose="020B0604020202020204" pitchFamily="34" charset="0"/>
                        </a:rPr>
                        <a:t>0,57 (0,40-0,81)</a:t>
                      </a:r>
                    </a:p>
                  </a:txBody>
                  <a:tcPr marL="0" marR="0" marT="0" marB="0" anchor="ctr">
                    <a:lnR w="19050" cap="flat" cmpd="sng" algn="ctr">
                      <a:solidFill>
                        <a:srgbClr val="C00000"/>
                      </a:solidFill>
                      <a:prstDash val="solid"/>
                      <a:round/>
                      <a:headEnd type="none" w="med" len="med"/>
                      <a:tailEnd type="none" w="med" len="med"/>
                    </a:lnR>
                    <a:lnT w="19050" cap="flat" cmpd="sng" algn="ctr">
                      <a:solidFill>
                        <a:srgbClr val="C00000"/>
                      </a:solidFill>
                      <a:prstDash val="solid"/>
                      <a:round/>
                      <a:headEnd type="none" w="med" len="med"/>
                      <a:tailEnd type="none" w="med" len="med"/>
                    </a:lnT>
                    <a:lnB w="19050" cap="flat" cmpd="sng" algn="ctr">
                      <a:solidFill>
                        <a:srgbClr val="C00000"/>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143773048"/>
                  </a:ext>
                </a:extLst>
              </a:tr>
              <a:tr h="132749">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fr-FR" sz="600" dirty="0">
                          <a:latin typeface="Arial" panose="020B0604020202020204" pitchFamily="34" charset="0"/>
                          <a:cs typeface="Arial" panose="020B0604020202020204" pitchFamily="34" charset="0"/>
                        </a:rPr>
                        <a:t>KIT exon 9</a:t>
                      </a:r>
                    </a:p>
                  </a:txBody>
                  <a:tcPr marL="108000" marR="0" marT="0" marB="0" anchor="ctr">
                    <a:lnT w="19050" cap="flat" cmpd="sng" algn="ctr">
                      <a:solidFill>
                        <a:srgbClr val="C00000"/>
                      </a:solidFill>
                      <a:prstDash val="solid"/>
                      <a:round/>
                      <a:headEnd type="none" w="med" len="med"/>
                      <a:tailEnd type="none" w="med" len="med"/>
                    </a:lnT>
                    <a:solidFill>
                      <a:schemeClr val="bg1">
                        <a:lumMod val="95000"/>
                      </a:schemeClr>
                    </a:solidFill>
                  </a:tcPr>
                </a:tc>
                <a:tc>
                  <a:txBody>
                    <a:bodyPr/>
                    <a:lstStyle/>
                    <a:p>
                      <a:pPr algn="ctr"/>
                      <a:endParaRPr lang="fr-FR" sz="600" dirty="0">
                        <a:latin typeface="Arial" panose="020B0604020202020204" pitchFamily="34" charset="0"/>
                        <a:cs typeface="Arial" panose="020B0604020202020204" pitchFamily="34" charset="0"/>
                      </a:endParaRPr>
                    </a:p>
                  </a:txBody>
                  <a:tcPr marL="36000" marR="0" marT="0" marB="0" anchor="ctr">
                    <a:lnT w="19050" cap="flat" cmpd="sng" algn="ctr">
                      <a:solidFill>
                        <a:srgbClr val="C00000"/>
                      </a:solidFill>
                      <a:prstDash val="solid"/>
                      <a:round/>
                      <a:headEnd type="none" w="med" len="med"/>
                      <a:tailEnd type="none" w="med" len="med"/>
                    </a:lnT>
                    <a:solidFill>
                      <a:schemeClr val="bg1">
                        <a:lumMod val="95000"/>
                      </a:schemeClr>
                    </a:solidFill>
                  </a:tcPr>
                </a:tc>
                <a:tc>
                  <a:txBody>
                    <a:bodyPr/>
                    <a:lstStyle/>
                    <a:p>
                      <a:pPr algn="ctr"/>
                      <a:r>
                        <a:rPr lang="fr-FR" sz="600">
                          <a:latin typeface="Arial" panose="020B0604020202020204" pitchFamily="34" charset="0"/>
                          <a:cs typeface="Arial" panose="020B0604020202020204" pitchFamily="34" charset="0"/>
                        </a:rPr>
                        <a:t>0,85 (0,35-2,04)</a:t>
                      </a:r>
                      <a:endParaRPr lang="fr-FR" sz="600" dirty="0">
                        <a:latin typeface="Arial" panose="020B0604020202020204" pitchFamily="34" charset="0"/>
                        <a:cs typeface="Arial" panose="020B0604020202020204" pitchFamily="34" charset="0"/>
                      </a:endParaRPr>
                    </a:p>
                  </a:txBody>
                  <a:tcPr marL="0" marR="0" marT="0" marB="0" anchor="ctr">
                    <a:lnT w="19050" cap="flat" cmpd="sng" algn="ctr">
                      <a:solidFill>
                        <a:srgbClr val="C00000"/>
                      </a:solidFill>
                      <a:prstDash val="solid"/>
                      <a:round/>
                      <a:headEnd type="none" w="med" len="med"/>
                      <a:tailEnd type="none" w="med" len="med"/>
                    </a:lnT>
                    <a:solidFill>
                      <a:schemeClr val="bg1">
                        <a:lumMod val="95000"/>
                      </a:schemeClr>
                    </a:solidFill>
                  </a:tcPr>
                </a:tc>
                <a:extLst>
                  <a:ext uri="{0D108BD9-81ED-4DB2-BD59-A6C34878D82A}">
                    <a16:rowId xmlns:a16="http://schemas.microsoft.com/office/drawing/2014/main" val="1515817482"/>
                  </a:ext>
                </a:extLst>
              </a:tr>
              <a:tr h="132749">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fr-FR" sz="600" dirty="0" err="1">
                          <a:latin typeface="Arial" panose="020B0604020202020204" pitchFamily="34" charset="0"/>
                          <a:cs typeface="Arial" panose="020B0604020202020204" pitchFamily="34" charset="0"/>
                        </a:rPr>
                        <a:t>Other</a:t>
                      </a:r>
                      <a:endParaRPr lang="fr-FR" sz="600" dirty="0">
                        <a:latin typeface="Arial" panose="020B0604020202020204" pitchFamily="34" charset="0"/>
                        <a:cs typeface="Arial" panose="020B0604020202020204" pitchFamily="34" charset="0"/>
                      </a:endParaRPr>
                    </a:p>
                  </a:txBody>
                  <a:tcPr marL="108000" marR="0" marT="0" marB="0" anchor="ctr">
                    <a:solidFill>
                      <a:schemeClr val="bg1">
                        <a:lumMod val="95000"/>
                      </a:schemeClr>
                    </a:solidFill>
                  </a:tcPr>
                </a:tc>
                <a:tc>
                  <a:txBody>
                    <a:bodyPr/>
                    <a:lstStyle/>
                    <a:p>
                      <a:pPr algn="ctr"/>
                      <a:endParaRPr lang="fr-FR" sz="600" dirty="0">
                        <a:latin typeface="Arial" panose="020B0604020202020204" pitchFamily="34" charset="0"/>
                        <a:cs typeface="Arial" panose="020B0604020202020204" pitchFamily="34" charset="0"/>
                      </a:endParaRPr>
                    </a:p>
                  </a:txBody>
                  <a:tcPr marL="36000" marR="0" marT="0" marB="0" anchor="ctr">
                    <a:solidFill>
                      <a:schemeClr val="bg1">
                        <a:lumMod val="95000"/>
                      </a:schemeClr>
                    </a:solidFill>
                  </a:tcPr>
                </a:tc>
                <a:tc>
                  <a:txBody>
                    <a:bodyPr/>
                    <a:lstStyle/>
                    <a:p>
                      <a:pPr algn="ctr"/>
                      <a:r>
                        <a:rPr lang="fr-FR" sz="600" dirty="0">
                          <a:latin typeface="Arial" panose="020B0604020202020204" pitchFamily="34" charset="0"/>
                          <a:cs typeface="Arial" panose="020B0604020202020204" pitchFamily="34" charset="0"/>
                        </a:rPr>
                        <a:t>0,52 (0,19-1,47)</a:t>
                      </a:r>
                    </a:p>
                  </a:txBody>
                  <a:tcPr marL="0" marR="0" marT="0" marB="0" anchor="ctr">
                    <a:solidFill>
                      <a:schemeClr val="bg1">
                        <a:lumMod val="95000"/>
                      </a:schemeClr>
                    </a:solidFill>
                  </a:tcPr>
                </a:tc>
                <a:extLst>
                  <a:ext uri="{0D108BD9-81ED-4DB2-BD59-A6C34878D82A}">
                    <a16:rowId xmlns:a16="http://schemas.microsoft.com/office/drawing/2014/main" val="1191096989"/>
                  </a:ext>
                </a:extLst>
              </a:tr>
              <a:tr h="132749">
                <a:tc gridSpan="3">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fr-FR" sz="600" b="1" dirty="0">
                          <a:latin typeface="Arial" panose="020B0604020202020204" pitchFamily="34" charset="0"/>
                          <a:cs typeface="Arial" panose="020B0604020202020204" pitchFamily="34" charset="0"/>
                        </a:rPr>
                        <a:t>Age</a:t>
                      </a:r>
                    </a:p>
                  </a:txBody>
                  <a:tcPr marL="36000" marR="0" marT="0" marB="0" anchor="ctr">
                    <a:solidFill>
                      <a:schemeClr val="accent5">
                        <a:lumMod val="20000"/>
                        <a:lumOff val="80000"/>
                      </a:schemeClr>
                    </a:solidFill>
                  </a:tcPr>
                </a:tc>
                <a:tc hMerge="1">
                  <a:txBody>
                    <a:bodyPr/>
                    <a:lstStyle/>
                    <a:p>
                      <a:pPr algn="ctr"/>
                      <a:endParaRPr lang="fr-FR" sz="800" dirty="0">
                        <a:latin typeface="Arial" panose="020B0604020202020204" pitchFamily="34" charset="0"/>
                        <a:cs typeface="Arial" panose="020B0604020202020204" pitchFamily="34" charset="0"/>
                      </a:endParaRPr>
                    </a:p>
                  </a:txBody>
                  <a:tcPr marL="36000" marR="36000" marT="0" marB="0" anchor="ctr"/>
                </a:tc>
                <a:tc hMerge="1">
                  <a:txBody>
                    <a:bodyPr/>
                    <a:lstStyle/>
                    <a:p>
                      <a:endParaRPr lang="fr-FR"/>
                    </a:p>
                  </a:txBody>
                  <a:tcPr/>
                </a:tc>
                <a:extLst>
                  <a:ext uri="{0D108BD9-81ED-4DB2-BD59-A6C34878D82A}">
                    <a16:rowId xmlns:a16="http://schemas.microsoft.com/office/drawing/2014/main" val="10834304"/>
                  </a:ext>
                </a:extLst>
              </a:tr>
              <a:tr h="132749">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fr-FR" sz="600" u="sng" dirty="0">
                          <a:latin typeface="Arial" panose="020B0604020202020204" pitchFamily="34" charset="0"/>
                          <a:cs typeface="Arial" panose="020B0604020202020204" pitchFamily="34" charset="0"/>
                        </a:rPr>
                        <a:t>&lt;</a:t>
                      </a:r>
                      <a:r>
                        <a:rPr lang="fr-FR" sz="600" dirty="0">
                          <a:latin typeface="Arial" panose="020B0604020202020204" pitchFamily="34" charset="0"/>
                          <a:cs typeface="Arial" panose="020B0604020202020204" pitchFamily="34" charset="0"/>
                        </a:rPr>
                        <a:t> 65</a:t>
                      </a:r>
                    </a:p>
                  </a:txBody>
                  <a:tcPr marL="108000" marR="0" marT="0" marB="0" anchor="ctr">
                    <a:solidFill>
                      <a:schemeClr val="accent5">
                        <a:lumMod val="20000"/>
                        <a:lumOff val="80000"/>
                      </a:schemeClr>
                    </a:solidFill>
                  </a:tcPr>
                </a:tc>
                <a:tc>
                  <a:txBody>
                    <a:bodyPr/>
                    <a:lstStyle/>
                    <a:p>
                      <a:pPr algn="ctr"/>
                      <a:endParaRPr lang="fr-FR" sz="600" dirty="0">
                        <a:latin typeface="Arial" panose="020B0604020202020204" pitchFamily="34" charset="0"/>
                        <a:cs typeface="Arial" panose="020B0604020202020204" pitchFamily="34" charset="0"/>
                      </a:endParaRPr>
                    </a:p>
                  </a:txBody>
                  <a:tcPr marL="36000" marR="0" marT="0" marB="0" anchor="ctr">
                    <a:solidFill>
                      <a:schemeClr val="accent5">
                        <a:lumMod val="20000"/>
                        <a:lumOff val="80000"/>
                      </a:schemeClr>
                    </a:solidFill>
                  </a:tcPr>
                </a:tc>
                <a:tc>
                  <a:txBody>
                    <a:bodyPr/>
                    <a:lstStyle/>
                    <a:p>
                      <a:pPr algn="ctr"/>
                      <a:r>
                        <a:rPr lang="fr-FR" sz="600">
                          <a:latin typeface="Arial" panose="020B0604020202020204" pitchFamily="34" charset="0"/>
                          <a:cs typeface="Arial" panose="020B0604020202020204" pitchFamily="34" charset="0"/>
                        </a:rPr>
                        <a:t>0,71 (0,49-1,02)</a:t>
                      </a:r>
                      <a:endParaRPr lang="fr-FR" sz="600" dirty="0">
                        <a:latin typeface="Arial" panose="020B0604020202020204" pitchFamily="34" charset="0"/>
                        <a:cs typeface="Arial" panose="020B0604020202020204" pitchFamily="34" charset="0"/>
                      </a:endParaRPr>
                    </a:p>
                  </a:txBody>
                  <a:tcPr marL="0" marR="0" marT="0" marB="0" anchor="ctr">
                    <a:solidFill>
                      <a:schemeClr val="accent5">
                        <a:lumMod val="20000"/>
                        <a:lumOff val="80000"/>
                      </a:schemeClr>
                    </a:solidFill>
                  </a:tcPr>
                </a:tc>
                <a:extLst>
                  <a:ext uri="{0D108BD9-81ED-4DB2-BD59-A6C34878D82A}">
                    <a16:rowId xmlns:a16="http://schemas.microsoft.com/office/drawing/2014/main" val="1155651130"/>
                  </a:ext>
                </a:extLst>
              </a:tr>
              <a:tr h="132749">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fr-FR" sz="600" dirty="0">
                          <a:latin typeface="Arial" panose="020B0604020202020204" pitchFamily="34" charset="0"/>
                          <a:cs typeface="Arial" panose="020B0604020202020204" pitchFamily="34" charset="0"/>
                        </a:rPr>
                        <a:t>&gt; 65</a:t>
                      </a:r>
                    </a:p>
                  </a:txBody>
                  <a:tcPr marL="108000" marR="0" marT="0" marB="0" anchor="ctr">
                    <a:solidFill>
                      <a:schemeClr val="accent5">
                        <a:lumMod val="20000"/>
                        <a:lumOff val="80000"/>
                      </a:schemeClr>
                    </a:solidFill>
                  </a:tcPr>
                </a:tc>
                <a:tc>
                  <a:txBody>
                    <a:bodyPr/>
                    <a:lstStyle/>
                    <a:p>
                      <a:pPr algn="ctr"/>
                      <a:endParaRPr lang="fr-FR" sz="600" dirty="0">
                        <a:latin typeface="Arial" panose="020B0604020202020204" pitchFamily="34" charset="0"/>
                        <a:cs typeface="Arial" panose="020B0604020202020204" pitchFamily="34" charset="0"/>
                      </a:endParaRPr>
                    </a:p>
                  </a:txBody>
                  <a:tcPr marL="36000" marR="0" marT="0" marB="0" anchor="ctr">
                    <a:solidFill>
                      <a:schemeClr val="accent5">
                        <a:lumMod val="20000"/>
                        <a:lumOff val="80000"/>
                      </a:schemeClr>
                    </a:solidFill>
                  </a:tcPr>
                </a:tc>
                <a:tc>
                  <a:txBody>
                    <a:bodyPr/>
                    <a:lstStyle/>
                    <a:p>
                      <a:pPr algn="ctr"/>
                      <a:r>
                        <a:rPr lang="fr-FR" sz="600" dirty="0">
                          <a:latin typeface="Arial" panose="020B0604020202020204" pitchFamily="34" charset="0"/>
                          <a:cs typeface="Arial" panose="020B0604020202020204" pitchFamily="34" charset="0"/>
                        </a:rPr>
                        <a:t>0,61 (0,39-0,97)</a:t>
                      </a:r>
                    </a:p>
                  </a:txBody>
                  <a:tcPr marL="0" marR="0" marT="0" marB="0" anchor="ctr">
                    <a:solidFill>
                      <a:schemeClr val="accent5">
                        <a:lumMod val="20000"/>
                        <a:lumOff val="80000"/>
                      </a:schemeClr>
                    </a:solidFill>
                  </a:tcPr>
                </a:tc>
                <a:extLst>
                  <a:ext uri="{0D108BD9-81ED-4DB2-BD59-A6C34878D82A}">
                    <a16:rowId xmlns:a16="http://schemas.microsoft.com/office/drawing/2014/main" val="332415724"/>
                  </a:ext>
                </a:extLst>
              </a:tr>
              <a:tr h="158742">
                <a:tc gridSpan="3">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fr-FR" sz="600" b="1" dirty="0">
                          <a:latin typeface="Arial" panose="020B0604020202020204" pitchFamily="34" charset="0"/>
                          <a:cs typeface="Arial" panose="020B0604020202020204" pitchFamily="34" charset="0"/>
                        </a:rPr>
                        <a:t>Effraction</a:t>
                      </a:r>
                      <a:r>
                        <a:rPr lang="fr-FR" sz="600" b="1" baseline="0" dirty="0">
                          <a:latin typeface="Arial" panose="020B0604020202020204" pitchFamily="34" charset="0"/>
                          <a:cs typeface="Arial" panose="020B0604020202020204" pitchFamily="34" charset="0"/>
                        </a:rPr>
                        <a:t> tumorale avant la </a:t>
                      </a:r>
                      <a:r>
                        <a:rPr lang="fr-FR" sz="600" b="1" baseline="0" dirty="0" err="1">
                          <a:latin typeface="Arial" panose="020B0604020202020204" pitchFamily="34" charset="0"/>
                          <a:cs typeface="Arial" panose="020B0604020202020204" pitchFamily="34" charset="0"/>
                        </a:rPr>
                        <a:t>chirugie</a:t>
                      </a:r>
                      <a:endParaRPr lang="fr-FR" sz="600" b="1" dirty="0">
                        <a:latin typeface="Arial" panose="020B0604020202020204" pitchFamily="34" charset="0"/>
                        <a:cs typeface="Arial" panose="020B0604020202020204" pitchFamily="34" charset="0"/>
                      </a:endParaRPr>
                    </a:p>
                  </a:txBody>
                  <a:tcPr marL="36000" marR="0" marT="0" marB="0" anchor="ctr">
                    <a:solidFill>
                      <a:schemeClr val="bg1">
                        <a:lumMod val="95000"/>
                      </a:schemeClr>
                    </a:solidFill>
                  </a:tcPr>
                </a:tc>
                <a:tc hMerge="1">
                  <a:txBody>
                    <a:bodyPr/>
                    <a:lstStyle/>
                    <a:p>
                      <a:pPr algn="ctr"/>
                      <a:endParaRPr lang="fr-FR" sz="800" dirty="0">
                        <a:latin typeface="Arial" panose="020B0604020202020204" pitchFamily="34" charset="0"/>
                        <a:cs typeface="Arial" panose="020B0604020202020204" pitchFamily="34" charset="0"/>
                      </a:endParaRPr>
                    </a:p>
                  </a:txBody>
                  <a:tcPr marL="36000" marR="36000" marT="0" marB="0" anchor="ctr"/>
                </a:tc>
                <a:tc hMerge="1">
                  <a:txBody>
                    <a:bodyPr/>
                    <a:lstStyle/>
                    <a:p>
                      <a:endParaRPr lang="fr-FR"/>
                    </a:p>
                  </a:txBody>
                  <a:tcPr/>
                </a:tc>
                <a:extLst>
                  <a:ext uri="{0D108BD9-81ED-4DB2-BD59-A6C34878D82A}">
                    <a16:rowId xmlns:a16="http://schemas.microsoft.com/office/drawing/2014/main" val="3632797804"/>
                  </a:ext>
                </a:extLst>
              </a:tr>
              <a:tr h="132749">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fr-FR" sz="600" dirty="0">
                          <a:latin typeface="Arial" panose="020B0604020202020204" pitchFamily="34" charset="0"/>
                          <a:cs typeface="Arial" panose="020B0604020202020204" pitchFamily="34" charset="0"/>
                        </a:rPr>
                        <a:t>No</a:t>
                      </a:r>
                    </a:p>
                  </a:txBody>
                  <a:tcPr marL="108000" marR="0" marT="0" marB="0" anchor="ctr">
                    <a:solidFill>
                      <a:schemeClr val="bg1">
                        <a:lumMod val="95000"/>
                      </a:schemeClr>
                    </a:solidFill>
                  </a:tcPr>
                </a:tc>
                <a:tc>
                  <a:txBody>
                    <a:bodyPr/>
                    <a:lstStyle/>
                    <a:p>
                      <a:pPr algn="ctr"/>
                      <a:endParaRPr lang="fr-FR" sz="600" dirty="0">
                        <a:latin typeface="Arial" panose="020B0604020202020204" pitchFamily="34" charset="0"/>
                        <a:cs typeface="Arial" panose="020B0604020202020204" pitchFamily="34" charset="0"/>
                      </a:endParaRPr>
                    </a:p>
                  </a:txBody>
                  <a:tcPr marL="36000" marR="0" marT="0" marB="0" anchor="ctr">
                    <a:solidFill>
                      <a:schemeClr val="bg1">
                        <a:lumMod val="95000"/>
                      </a:schemeClr>
                    </a:solidFill>
                  </a:tcPr>
                </a:tc>
                <a:tc>
                  <a:txBody>
                    <a:bodyPr/>
                    <a:lstStyle/>
                    <a:p>
                      <a:pPr algn="ctr"/>
                      <a:r>
                        <a:rPr lang="fr-FR" sz="600">
                          <a:latin typeface="Arial" panose="020B0604020202020204" pitchFamily="34" charset="0"/>
                          <a:cs typeface="Arial" panose="020B0604020202020204" pitchFamily="34" charset="0"/>
                        </a:rPr>
                        <a:t>0,57 (0,41-0,891)</a:t>
                      </a:r>
                      <a:endParaRPr lang="fr-FR" sz="600" dirty="0">
                        <a:latin typeface="Arial" panose="020B0604020202020204" pitchFamily="34" charset="0"/>
                        <a:cs typeface="Arial" panose="020B0604020202020204" pitchFamily="34" charset="0"/>
                      </a:endParaRPr>
                    </a:p>
                  </a:txBody>
                  <a:tcPr marL="0" marR="0" marT="0" marB="0" anchor="ctr">
                    <a:solidFill>
                      <a:schemeClr val="bg1">
                        <a:lumMod val="95000"/>
                      </a:schemeClr>
                    </a:solidFill>
                  </a:tcPr>
                </a:tc>
                <a:extLst>
                  <a:ext uri="{0D108BD9-81ED-4DB2-BD59-A6C34878D82A}">
                    <a16:rowId xmlns:a16="http://schemas.microsoft.com/office/drawing/2014/main" val="1227183085"/>
                  </a:ext>
                </a:extLst>
              </a:tr>
              <a:tr h="132749">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fr-FR" sz="600" dirty="0">
                          <a:latin typeface="Arial" panose="020B0604020202020204" pitchFamily="34" charset="0"/>
                          <a:cs typeface="Arial" panose="020B0604020202020204" pitchFamily="34" charset="0"/>
                        </a:rPr>
                        <a:t>Yes</a:t>
                      </a:r>
                    </a:p>
                  </a:txBody>
                  <a:tcPr marL="108000" marR="0" marT="0" marB="0" anchor="ctr">
                    <a:solidFill>
                      <a:schemeClr val="bg1">
                        <a:lumMod val="95000"/>
                      </a:schemeClr>
                    </a:solidFill>
                  </a:tcPr>
                </a:tc>
                <a:tc>
                  <a:txBody>
                    <a:bodyPr/>
                    <a:lstStyle/>
                    <a:p>
                      <a:pPr algn="ctr"/>
                      <a:endParaRPr lang="fr-FR" sz="600" dirty="0">
                        <a:latin typeface="Arial" panose="020B0604020202020204" pitchFamily="34" charset="0"/>
                        <a:cs typeface="Arial" panose="020B0604020202020204" pitchFamily="34" charset="0"/>
                      </a:endParaRPr>
                    </a:p>
                  </a:txBody>
                  <a:tcPr marL="36000" marR="0" marT="0" marB="0" anchor="ctr">
                    <a:solidFill>
                      <a:schemeClr val="bg1">
                        <a:lumMod val="95000"/>
                      </a:schemeClr>
                    </a:solidFill>
                  </a:tcPr>
                </a:tc>
                <a:tc>
                  <a:txBody>
                    <a:bodyPr/>
                    <a:lstStyle/>
                    <a:p>
                      <a:pPr algn="ctr"/>
                      <a:r>
                        <a:rPr lang="fr-FR" sz="600" dirty="0">
                          <a:latin typeface="Arial" panose="020B0604020202020204" pitchFamily="34" charset="0"/>
                          <a:cs typeface="Arial" panose="020B0604020202020204" pitchFamily="34" charset="0"/>
                        </a:rPr>
                        <a:t>0,83 (0,49-1,41)</a:t>
                      </a:r>
                    </a:p>
                  </a:txBody>
                  <a:tcPr marL="0" marR="0" marT="0" marB="0" anchor="ctr">
                    <a:solidFill>
                      <a:schemeClr val="bg1">
                        <a:lumMod val="95000"/>
                      </a:schemeClr>
                    </a:solidFill>
                  </a:tcPr>
                </a:tc>
                <a:extLst>
                  <a:ext uri="{0D108BD9-81ED-4DB2-BD59-A6C34878D82A}">
                    <a16:rowId xmlns:a16="http://schemas.microsoft.com/office/drawing/2014/main" val="3660457834"/>
                  </a:ext>
                </a:extLst>
              </a:tr>
            </a:tbl>
          </a:graphicData>
        </a:graphic>
      </p:graphicFrame>
      <p:grpSp>
        <p:nvGrpSpPr>
          <p:cNvPr id="65" name="Groupe 64">
            <a:extLst>
              <a:ext uri="{FF2B5EF4-FFF2-40B4-BE49-F238E27FC236}">
                <a16:creationId xmlns:a16="http://schemas.microsoft.com/office/drawing/2014/main" id="{EEE3A57E-B280-477A-9D7D-2B6F9023951F}"/>
              </a:ext>
            </a:extLst>
          </p:cNvPr>
          <p:cNvGrpSpPr/>
          <p:nvPr/>
        </p:nvGrpSpPr>
        <p:grpSpPr>
          <a:xfrm>
            <a:off x="6137463" y="1478633"/>
            <a:ext cx="1683544" cy="3148836"/>
            <a:chOff x="6496051" y="1269967"/>
            <a:chExt cx="1683544" cy="3148836"/>
          </a:xfrm>
        </p:grpSpPr>
        <p:sp>
          <p:nvSpPr>
            <p:cNvPr id="52" name="ZoneTexte 51">
              <a:extLst>
                <a:ext uri="{FF2B5EF4-FFF2-40B4-BE49-F238E27FC236}">
                  <a16:creationId xmlns:a16="http://schemas.microsoft.com/office/drawing/2014/main" id="{DBC2003A-7C75-4D11-BBA5-BE4C3C8912A5}"/>
                </a:ext>
              </a:extLst>
            </p:cNvPr>
            <p:cNvSpPr txBox="1"/>
            <p:nvPr/>
          </p:nvSpPr>
          <p:spPr>
            <a:xfrm>
              <a:off x="6597110" y="4293025"/>
              <a:ext cx="629981" cy="123111"/>
            </a:xfrm>
            <a:prstGeom prst="rect">
              <a:avLst/>
            </a:prstGeom>
            <a:noFill/>
          </p:spPr>
          <p:txBody>
            <a:bodyPr wrap="none" lIns="0" tIns="0" rIns="0" bIns="0"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mn-cs"/>
                </a:rPr>
                <a:t>Favors</a:t>
              </a:r>
              <a:r>
                <a:rPr kumimoji="0" lang="fr-FR"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 36 mo</a:t>
              </a:r>
            </a:p>
          </p:txBody>
        </p:sp>
        <p:sp>
          <p:nvSpPr>
            <p:cNvPr id="53" name="ZoneTexte 52">
              <a:extLst>
                <a:ext uri="{FF2B5EF4-FFF2-40B4-BE49-F238E27FC236}">
                  <a16:creationId xmlns:a16="http://schemas.microsoft.com/office/drawing/2014/main" id="{AA893D4D-F284-4749-864E-AFE2E5231F92}"/>
                </a:ext>
              </a:extLst>
            </p:cNvPr>
            <p:cNvSpPr txBox="1"/>
            <p:nvPr/>
          </p:nvSpPr>
          <p:spPr>
            <a:xfrm>
              <a:off x="7448550" y="4295692"/>
              <a:ext cx="629981" cy="123111"/>
            </a:xfrm>
            <a:prstGeom prst="rect">
              <a:avLst/>
            </a:prstGeom>
            <a:noFill/>
          </p:spPr>
          <p:txBody>
            <a:bodyPr wrap="none" lIns="0" tIns="0" rIns="0" bIns="0"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mn-cs"/>
                </a:rPr>
                <a:t>Favors</a:t>
              </a:r>
              <a:r>
                <a:rPr kumimoji="0" lang="fr-FR"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 12 mo</a:t>
              </a:r>
            </a:p>
          </p:txBody>
        </p:sp>
        <p:cxnSp>
          <p:nvCxnSpPr>
            <p:cNvPr id="55" name="Connecteur droit avec flèche 54">
              <a:extLst>
                <a:ext uri="{FF2B5EF4-FFF2-40B4-BE49-F238E27FC236}">
                  <a16:creationId xmlns:a16="http://schemas.microsoft.com/office/drawing/2014/main" id="{11CDAE6B-454A-4C02-919D-3C04FB7AEA54}"/>
                </a:ext>
              </a:extLst>
            </p:cNvPr>
            <p:cNvCxnSpPr/>
            <p:nvPr/>
          </p:nvCxnSpPr>
          <p:spPr>
            <a:xfrm>
              <a:off x="6496051" y="4283500"/>
              <a:ext cx="1683544" cy="0"/>
            </a:xfrm>
            <a:prstGeom prst="straightConnector1">
              <a:avLst/>
            </a:prstGeom>
            <a:ln>
              <a:solidFill>
                <a:schemeClr val="tx1">
                  <a:lumMod val="75000"/>
                  <a:lumOff val="25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57" name="Connecteur droit 56">
              <a:extLst>
                <a:ext uri="{FF2B5EF4-FFF2-40B4-BE49-F238E27FC236}">
                  <a16:creationId xmlns:a16="http://schemas.microsoft.com/office/drawing/2014/main" id="{6E3B3614-E8CE-4223-9D0C-35EA4BAA99EB}"/>
                </a:ext>
              </a:extLst>
            </p:cNvPr>
            <p:cNvCxnSpPr/>
            <p:nvPr/>
          </p:nvCxnSpPr>
          <p:spPr>
            <a:xfrm>
              <a:off x="7331829" y="1590675"/>
              <a:ext cx="0" cy="2478881"/>
            </a:xfrm>
            <a:prstGeom prst="line">
              <a:avLst/>
            </a:prstGeom>
            <a:ln>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6" name="Connecteur droit 5">
              <a:extLst>
                <a:ext uri="{FF2B5EF4-FFF2-40B4-BE49-F238E27FC236}">
                  <a16:creationId xmlns:a16="http://schemas.microsoft.com/office/drawing/2014/main" id="{6C83535D-5571-4255-B7F7-419776CFAC5B}"/>
                </a:ext>
              </a:extLst>
            </p:cNvPr>
            <p:cNvCxnSpPr/>
            <p:nvPr/>
          </p:nvCxnSpPr>
          <p:spPr>
            <a:xfrm>
              <a:off x="7117553" y="1285880"/>
              <a:ext cx="185742" cy="0"/>
            </a:xfrm>
            <a:prstGeom prst="line">
              <a:avLst/>
            </a:prstGeom>
            <a:ln>
              <a:solidFill>
                <a:schemeClr val="tx1">
                  <a:lumMod val="75000"/>
                  <a:lumOff val="25000"/>
                </a:schemeClr>
              </a:solidFill>
              <a:headEnd type="diamond" w="sm" len="sm"/>
              <a:tailEnd type="diamond" w="sm" len="sm"/>
            </a:ln>
          </p:spPr>
          <p:style>
            <a:lnRef idx="1">
              <a:schemeClr val="accent1"/>
            </a:lnRef>
            <a:fillRef idx="0">
              <a:schemeClr val="accent1"/>
            </a:fillRef>
            <a:effectRef idx="0">
              <a:schemeClr val="accent1"/>
            </a:effectRef>
            <a:fontRef idx="minor">
              <a:schemeClr val="tx1"/>
            </a:fontRef>
          </p:style>
        </p:cxnSp>
        <p:cxnSp>
          <p:nvCxnSpPr>
            <p:cNvPr id="14" name="Connecteur droit 13">
              <a:extLst>
                <a:ext uri="{FF2B5EF4-FFF2-40B4-BE49-F238E27FC236}">
                  <a16:creationId xmlns:a16="http://schemas.microsoft.com/office/drawing/2014/main" id="{A8D8C379-5AFC-4863-B0D8-00402794A02E}"/>
                </a:ext>
              </a:extLst>
            </p:cNvPr>
            <p:cNvCxnSpPr>
              <a:cxnSpLocks/>
            </p:cNvCxnSpPr>
            <p:nvPr/>
          </p:nvCxnSpPr>
          <p:spPr>
            <a:xfrm>
              <a:off x="7172322" y="1435899"/>
              <a:ext cx="166691" cy="0"/>
            </a:xfrm>
            <a:prstGeom prst="line">
              <a:avLst/>
            </a:prstGeom>
            <a:ln>
              <a:solidFill>
                <a:schemeClr val="tx1">
                  <a:lumMod val="75000"/>
                  <a:lumOff val="25000"/>
                </a:schemeClr>
              </a:solidFill>
              <a:headEnd type="diamond" w="sm" len="sm"/>
              <a:tailEnd type="diamond" w="sm" len="sm"/>
            </a:ln>
          </p:spPr>
          <p:style>
            <a:lnRef idx="1">
              <a:schemeClr val="accent1"/>
            </a:lnRef>
            <a:fillRef idx="0">
              <a:schemeClr val="accent1"/>
            </a:fillRef>
            <a:effectRef idx="0">
              <a:schemeClr val="accent1"/>
            </a:effectRef>
            <a:fontRef idx="minor">
              <a:schemeClr val="tx1"/>
            </a:fontRef>
          </p:style>
        </p:cxnSp>
        <p:cxnSp>
          <p:nvCxnSpPr>
            <p:cNvPr id="15" name="Connecteur droit 14">
              <a:extLst>
                <a:ext uri="{FF2B5EF4-FFF2-40B4-BE49-F238E27FC236}">
                  <a16:creationId xmlns:a16="http://schemas.microsoft.com/office/drawing/2014/main" id="{DD5F9D84-4DF2-443B-9ED6-54AD59E46B95}"/>
                </a:ext>
              </a:extLst>
            </p:cNvPr>
            <p:cNvCxnSpPr>
              <a:cxnSpLocks/>
            </p:cNvCxnSpPr>
            <p:nvPr/>
          </p:nvCxnSpPr>
          <p:spPr>
            <a:xfrm>
              <a:off x="7181846" y="1680300"/>
              <a:ext cx="190504" cy="0"/>
            </a:xfrm>
            <a:prstGeom prst="line">
              <a:avLst/>
            </a:prstGeom>
            <a:ln>
              <a:solidFill>
                <a:schemeClr val="tx1">
                  <a:lumMod val="75000"/>
                  <a:lumOff val="25000"/>
                </a:schemeClr>
              </a:solidFill>
              <a:headEnd type="diamond" w="sm" len="sm"/>
              <a:tailEnd type="diamond" w="sm" len="sm"/>
            </a:ln>
          </p:spPr>
          <p:style>
            <a:lnRef idx="1">
              <a:schemeClr val="accent1"/>
            </a:lnRef>
            <a:fillRef idx="0">
              <a:schemeClr val="accent1"/>
            </a:fillRef>
            <a:effectRef idx="0">
              <a:schemeClr val="accent1"/>
            </a:effectRef>
            <a:fontRef idx="minor">
              <a:schemeClr val="tx1"/>
            </a:fontRef>
          </p:style>
        </p:cxnSp>
        <p:cxnSp>
          <p:nvCxnSpPr>
            <p:cNvPr id="17" name="Connecteur droit 16">
              <a:extLst>
                <a:ext uri="{FF2B5EF4-FFF2-40B4-BE49-F238E27FC236}">
                  <a16:creationId xmlns:a16="http://schemas.microsoft.com/office/drawing/2014/main" id="{F1F41368-43AE-4C90-9E7C-D80A32717B89}"/>
                </a:ext>
              </a:extLst>
            </p:cNvPr>
            <p:cNvCxnSpPr>
              <a:cxnSpLocks/>
            </p:cNvCxnSpPr>
            <p:nvPr/>
          </p:nvCxnSpPr>
          <p:spPr>
            <a:xfrm>
              <a:off x="7150887" y="1827938"/>
              <a:ext cx="152408" cy="0"/>
            </a:xfrm>
            <a:prstGeom prst="line">
              <a:avLst/>
            </a:prstGeom>
            <a:ln>
              <a:solidFill>
                <a:schemeClr val="tx1">
                  <a:lumMod val="75000"/>
                  <a:lumOff val="25000"/>
                </a:schemeClr>
              </a:solidFill>
              <a:headEnd type="diamond" w="sm" len="sm"/>
              <a:tailEnd type="diamond" w="sm" len="sm"/>
            </a:ln>
          </p:spPr>
          <p:style>
            <a:lnRef idx="1">
              <a:schemeClr val="accent1"/>
            </a:lnRef>
            <a:fillRef idx="0">
              <a:schemeClr val="accent1"/>
            </a:fillRef>
            <a:effectRef idx="0">
              <a:schemeClr val="accent1"/>
            </a:effectRef>
            <a:fontRef idx="minor">
              <a:schemeClr val="tx1"/>
            </a:fontRef>
          </p:style>
        </p:cxnSp>
        <p:cxnSp>
          <p:nvCxnSpPr>
            <p:cNvPr id="19" name="Connecteur droit 18">
              <a:extLst>
                <a:ext uri="{FF2B5EF4-FFF2-40B4-BE49-F238E27FC236}">
                  <a16:creationId xmlns:a16="http://schemas.microsoft.com/office/drawing/2014/main" id="{91497455-9E2F-4FD4-8E90-59A74E579C11}"/>
                </a:ext>
              </a:extLst>
            </p:cNvPr>
            <p:cNvCxnSpPr>
              <a:cxnSpLocks/>
            </p:cNvCxnSpPr>
            <p:nvPr/>
          </p:nvCxnSpPr>
          <p:spPr>
            <a:xfrm>
              <a:off x="7272328" y="2080651"/>
              <a:ext cx="176222" cy="0"/>
            </a:xfrm>
            <a:prstGeom prst="line">
              <a:avLst/>
            </a:prstGeom>
            <a:ln>
              <a:solidFill>
                <a:schemeClr val="tx1">
                  <a:lumMod val="75000"/>
                  <a:lumOff val="25000"/>
                </a:schemeClr>
              </a:solidFill>
              <a:headEnd type="diamond" w="sm" len="sm"/>
              <a:tailEnd type="diamond" w="sm" len="sm"/>
            </a:ln>
          </p:spPr>
          <p:style>
            <a:lnRef idx="1">
              <a:schemeClr val="accent1"/>
            </a:lnRef>
            <a:fillRef idx="0">
              <a:schemeClr val="accent1"/>
            </a:fillRef>
            <a:effectRef idx="0">
              <a:schemeClr val="accent1"/>
            </a:effectRef>
            <a:fontRef idx="minor">
              <a:schemeClr val="tx1"/>
            </a:fontRef>
          </p:style>
        </p:cxnSp>
        <p:cxnSp>
          <p:nvCxnSpPr>
            <p:cNvPr id="21" name="Connecteur droit 20">
              <a:extLst>
                <a:ext uri="{FF2B5EF4-FFF2-40B4-BE49-F238E27FC236}">
                  <a16:creationId xmlns:a16="http://schemas.microsoft.com/office/drawing/2014/main" id="{C0AEC324-5AAA-4466-8658-B851FC48658B}"/>
                </a:ext>
              </a:extLst>
            </p:cNvPr>
            <p:cNvCxnSpPr>
              <a:cxnSpLocks/>
            </p:cNvCxnSpPr>
            <p:nvPr/>
          </p:nvCxnSpPr>
          <p:spPr>
            <a:xfrm>
              <a:off x="7058286" y="2230671"/>
              <a:ext cx="176222" cy="0"/>
            </a:xfrm>
            <a:prstGeom prst="line">
              <a:avLst/>
            </a:prstGeom>
            <a:ln>
              <a:solidFill>
                <a:schemeClr val="tx1">
                  <a:lumMod val="75000"/>
                  <a:lumOff val="25000"/>
                </a:schemeClr>
              </a:solidFill>
              <a:headEnd type="diamond" w="sm" len="sm"/>
              <a:tailEnd type="diamond" w="sm" len="sm"/>
            </a:ln>
          </p:spPr>
          <p:style>
            <a:lnRef idx="1">
              <a:schemeClr val="accent1"/>
            </a:lnRef>
            <a:fillRef idx="0">
              <a:schemeClr val="accent1"/>
            </a:fillRef>
            <a:effectRef idx="0">
              <a:schemeClr val="accent1"/>
            </a:effectRef>
            <a:fontRef idx="minor">
              <a:schemeClr val="tx1"/>
            </a:fontRef>
          </p:style>
        </p:cxnSp>
        <p:cxnSp>
          <p:nvCxnSpPr>
            <p:cNvPr id="22" name="Connecteur droit 21">
              <a:extLst>
                <a:ext uri="{FF2B5EF4-FFF2-40B4-BE49-F238E27FC236}">
                  <a16:creationId xmlns:a16="http://schemas.microsoft.com/office/drawing/2014/main" id="{C4D4EBB8-2A50-4232-A9D2-40B11DD1FB4C}"/>
                </a:ext>
              </a:extLst>
            </p:cNvPr>
            <p:cNvCxnSpPr>
              <a:cxnSpLocks/>
            </p:cNvCxnSpPr>
            <p:nvPr/>
          </p:nvCxnSpPr>
          <p:spPr>
            <a:xfrm>
              <a:off x="7215184" y="2481613"/>
              <a:ext cx="176222" cy="0"/>
            </a:xfrm>
            <a:prstGeom prst="line">
              <a:avLst/>
            </a:prstGeom>
            <a:ln>
              <a:solidFill>
                <a:schemeClr val="tx1">
                  <a:lumMod val="75000"/>
                  <a:lumOff val="25000"/>
                </a:schemeClr>
              </a:solidFill>
              <a:headEnd type="diamond" w="sm" len="sm"/>
              <a:tailEnd type="diamond" w="sm" len="sm"/>
            </a:ln>
          </p:spPr>
          <p:style>
            <a:lnRef idx="1">
              <a:schemeClr val="accent1"/>
            </a:lnRef>
            <a:fillRef idx="0">
              <a:schemeClr val="accent1"/>
            </a:fillRef>
            <a:effectRef idx="0">
              <a:schemeClr val="accent1"/>
            </a:effectRef>
            <a:fontRef idx="minor">
              <a:schemeClr val="tx1"/>
            </a:fontRef>
          </p:style>
        </p:cxnSp>
        <p:cxnSp>
          <p:nvCxnSpPr>
            <p:cNvPr id="23" name="Connecteur droit 22">
              <a:extLst>
                <a:ext uri="{FF2B5EF4-FFF2-40B4-BE49-F238E27FC236}">
                  <a16:creationId xmlns:a16="http://schemas.microsoft.com/office/drawing/2014/main" id="{33112CF6-2ACF-4209-8089-A16D041FBD25}"/>
                </a:ext>
              </a:extLst>
            </p:cNvPr>
            <p:cNvCxnSpPr>
              <a:cxnSpLocks/>
            </p:cNvCxnSpPr>
            <p:nvPr/>
          </p:nvCxnSpPr>
          <p:spPr>
            <a:xfrm>
              <a:off x="7096106" y="2624490"/>
              <a:ext cx="176222" cy="0"/>
            </a:xfrm>
            <a:prstGeom prst="line">
              <a:avLst/>
            </a:prstGeom>
            <a:ln>
              <a:solidFill>
                <a:schemeClr val="tx1">
                  <a:lumMod val="75000"/>
                  <a:lumOff val="25000"/>
                </a:schemeClr>
              </a:solidFill>
              <a:headEnd type="diamond" w="sm" len="sm"/>
              <a:tailEnd type="diamond" w="sm" len="sm"/>
            </a:ln>
          </p:spPr>
          <p:style>
            <a:lnRef idx="1">
              <a:schemeClr val="accent1"/>
            </a:lnRef>
            <a:fillRef idx="0">
              <a:schemeClr val="accent1"/>
            </a:fillRef>
            <a:effectRef idx="0">
              <a:schemeClr val="accent1"/>
            </a:effectRef>
            <a:fontRef idx="minor">
              <a:schemeClr val="tx1"/>
            </a:fontRef>
          </p:style>
        </p:cxnSp>
        <p:cxnSp>
          <p:nvCxnSpPr>
            <p:cNvPr id="24" name="Connecteur droit 23">
              <a:extLst>
                <a:ext uri="{FF2B5EF4-FFF2-40B4-BE49-F238E27FC236}">
                  <a16:creationId xmlns:a16="http://schemas.microsoft.com/office/drawing/2014/main" id="{8A16C20B-9E54-4FBC-9A42-9EAA8B17C904}"/>
                </a:ext>
              </a:extLst>
            </p:cNvPr>
            <p:cNvCxnSpPr>
              <a:cxnSpLocks/>
            </p:cNvCxnSpPr>
            <p:nvPr/>
          </p:nvCxnSpPr>
          <p:spPr>
            <a:xfrm>
              <a:off x="7146397" y="2880193"/>
              <a:ext cx="137817" cy="0"/>
            </a:xfrm>
            <a:prstGeom prst="line">
              <a:avLst/>
            </a:prstGeom>
            <a:ln>
              <a:solidFill>
                <a:schemeClr val="tx1">
                  <a:lumMod val="75000"/>
                  <a:lumOff val="25000"/>
                </a:schemeClr>
              </a:solidFill>
              <a:headEnd type="diamond" w="sm" len="sm"/>
              <a:tailEnd type="diamond" w="sm" len="sm"/>
            </a:ln>
          </p:spPr>
          <p:style>
            <a:lnRef idx="1">
              <a:schemeClr val="accent1"/>
            </a:lnRef>
            <a:fillRef idx="0">
              <a:schemeClr val="accent1"/>
            </a:fillRef>
            <a:effectRef idx="0">
              <a:schemeClr val="accent1"/>
            </a:effectRef>
            <a:fontRef idx="minor">
              <a:schemeClr val="tx1"/>
            </a:fontRef>
          </p:style>
        </p:cxnSp>
        <p:cxnSp>
          <p:nvCxnSpPr>
            <p:cNvPr id="26" name="Connecteur droit 25">
              <a:extLst>
                <a:ext uri="{FF2B5EF4-FFF2-40B4-BE49-F238E27FC236}">
                  <a16:creationId xmlns:a16="http://schemas.microsoft.com/office/drawing/2014/main" id="{088695C2-E653-4F1C-881C-B859778BB0A2}"/>
                </a:ext>
              </a:extLst>
            </p:cNvPr>
            <p:cNvCxnSpPr>
              <a:cxnSpLocks/>
            </p:cNvCxnSpPr>
            <p:nvPr/>
          </p:nvCxnSpPr>
          <p:spPr>
            <a:xfrm flipV="1">
              <a:off x="7116955" y="3010596"/>
              <a:ext cx="360170" cy="4773"/>
            </a:xfrm>
            <a:prstGeom prst="line">
              <a:avLst/>
            </a:prstGeom>
            <a:ln>
              <a:solidFill>
                <a:schemeClr val="tx1">
                  <a:lumMod val="75000"/>
                  <a:lumOff val="25000"/>
                </a:schemeClr>
              </a:solidFill>
              <a:headEnd type="diamond" w="sm" len="sm"/>
              <a:tailEnd type="diamond" w="sm" len="sm"/>
            </a:ln>
          </p:spPr>
          <p:style>
            <a:lnRef idx="1">
              <a:schemeClr val="accent1"/>
            </a:lnRef>
            <a:fillRef idx="0">
              <a:schemeClr val="accent1"/>
            </a:fillRef>
            <a:effectRef idx="0">
              <a:schemeClr val="accent1"/>
            </a:effectRef>
            <a:fontRef idx="minor">
              <a:schemeClr val="tx1"/>
            </a:fontRef>
          </p:style>
        </p:cxnSp>
        <p:cxnSp>
          <p:nvCxnSpPr>
            <p:cNvPr id="29" name="Connecteur droit 28">
              <a:extLst>
                <a:ext uri="{FF2B5EF4-FFF2-40B4-BE49-F238E27FC236}">
                  <a16:creationId xmlns:a16="http://schemas.microsoft.com/office/drawing/2014/main" id="{CCED2DD7-A4AB-4CA6-B33F-A5C3FB332928}"/>
                </a:ext>
              </a:extLst>
            </p:cNvPr>
            <p:cNvCxnSpPr>
              <a:cxnSpLocks/>
            </p:cNvCxnSpPr>
            <p:nvPr/>
          </p:nvCxnSpPr>
          <p:spPr>
            <a:xfrm flipV="1">
              <a:off x="6986477" y="3153473"/>
              <a:ext cx="423973" cy="4763"/>
            </a:xfrm>
            <a:prstGeom prst="line">
              <a:avLst/>
            </a:prstGeom>
            <a:ln>
              <a:solidFill>
                <a:schemeClr val="tx1">
                  <a:lumMod val="75000"/>
                  <a:lumOff val="25000"/>
                </a:schemeClr>
              </a:solidFill>
              <a:headEnd type="diamond" w="sm" len="sm"/>
              <a:tailEnd type="diamond" w="sm" len="sm"/>
            </a:ln>
          </p:spPr>
          <p:style>
            <a:lnRef idx="1">
              <a:schemeClr val="accent1"/>
            </a:lnRef>
            <a:fillRef idx="0">
              <a:schemeClr val="accent1"/>
            </a:fillRef>
            <a:effectRef idx="0">
              <a:schemeClr val="accent1"/>
            </a:effectRef>
            <a:fontRef idx="minor">
              <a:schemeClr val="tx1"/>
            </a:fontRef>
          </p:style>
        </p:cxnSp>
        <p:cxnSp>
          <p:nvCxnSpPr>
            <p:cNvPr id="32" name="Connecteur droit 31">
              <a:extLst>
                <a:ext uri="{FF2B5EF4-FFF2-40B4-BE49-F238E27FC236}">
                  <a16:creationId xmlns:a16="http://schemas.microsoft.com/office/drawing/2014/main" id="{DA813048-60FF-491C-93B3-5FEA56C5B16C}"/>
                </a:ext>
              </a:extLst>
            </p:cNvPr>
            <p:cNvCxnSpPr>
              <a:cxnSpLocks/>
            </p:cNvCxnSpPr>
            <p:nvPr/>
          </p:nvCxnSpPr>
          <p:spPr>
            <a:xfrm>
              <a:off x="7194012" y="3414548"/>
              <a:ext cx="137817" cy="0"/>
            </a:xfrm>
            <a:prstGeom prst="line">
              <a:avLst/>
            </a:prstGeom>
            <a:ln>
              <a:solidFill>
                <a:schemeClr val="tx1">
                  <a:lumMod val="75000"/>
                  <a:lumOff val="25000"/>
                </a:schemeClr>
              </a:solidFill>
              <a:headEnd type="diamond" w="sm" len="sm"/>
              <a:tailEnd type="diamond" w="sm" len="sm"/>
            </a:ln>
          </p:spPr>
          <p:style>
            <a:lnRef idx="1">
              <a:schemeClr val="accent1"/>
            </a:lnRef>
            <a:fillRef idx="0">
              <a:schemeClr val="accent1"/>
            </a:fillRef>
            <a:effectRef idx="0">
              <a:schemeClr val="accent1"/>
            </a:effectRef>
            <a:fontRef idx="minor">
              <a:schemeClr val="tx1"/>
            </a:fontRef>
          </p:style>
        </p:cxnSp>
        <p:cxnSp>
          <p:nvCxnSpPr>
            <p:cNvPr id="33" name="Connecteur droit 32">
              <a:extLst>
                <a:ext uri="{FF2B5EF4-FFF2-40B4-BE49-F238E27FC236}">
                  <a16:creationId xmlns:a16="http://schemas.microsoft.com/office/drawing/2014/main" id="{7CDA2DD9-B3E5-4B86-9DC4-A19BC3797A7B}"/>
                </a:ext>
              </a:extLst>
            </p:cNvPr>
            <p:cNvCxnSpPr>
              <a:cxnSpLocks/>
            </p:cNvCxnSpPr>
            <p:nvPr/>
          </p:nvCxnSpPr>
          <p:spPr>
            <a:xfrm>
              <a:off x="7146125" y="3555038"/>
              <a:ext cx="176222" cy="0"/>
            </a:xfrm>
            <a:prstGeom prst="line">
              <a:avLst/>
            </a:prstGeom>
            <a:ln>
              <a:solidFill>
                <a:schemeClr val="tx1">
                  <a:lumMod val="75000"/>
                  <a:lumOff val="25000"/>
                </a:schemeClr>
              </a:solidFill>
              <a:headEnd type="diamond" w="sm" len="sm"/>
              <a:tailEnd type="diamond" w="sm" len="sm"/>
            </a:ln>
          </p:spPr>
          <p:style>
            <a:lnRef idx="1">
              <a:schemeClr val="accent1"/>
            </a:lnRef>
            <a:fillRef idx="0">
              <a:schemeClr val="accent1"/>
            </a:fillRef>
            <a:effectRef idx="0">
              <a:schemeClr val="accent1"/>
            </a:effectRef>
            <a:fontRef idx="minor">
              <a:schemeClr val="tx1"/>
            </a:fontRef>
          </p:style>
        </p:cxnSp>
        <p:cxnSp>
          <p:nvCxnSpPr>
            <p:cNvPr id="34" name="Connecteur droit 33">
              <a:extLst>
                <a:ext uri="{FF2B5EF4-FFF2-40B4-BE49-F238E27FC236}">
                  <a16:creationId xmlns:a16="http://schemas.microsoft.com/office/drawing/2014/main" id="{4B634947-6F52-4E81-902C-DF5CBDF5D197}"/>
                </a:ext>
              </a:extLst>
            </p:cNvPr>
            <p:cNvCxnSpPr>
              <a:cxnSpLocks/>
            </p:cNvCxnSpPr>
            <p:nvPr/>
          </p:nvCxnSpPr>
          <p:spPr>
            <a:xfrm>
              <a:off x="7191336" y="3980930"/>
              <a:ext cx="200070" cy="0"/>
            </a:xfrm>
            <a:prstGeom prst="line">
              <a:avLst/>
            </a:prstGeom>
            <a:ln>
              <a:solidFill>
                <a:schemeClr val="tx1">
                  <a:lumMod val="75000"/>
                  <a:lumOff val="25000"/>
                </a:schemeClr>
              </a:solidFill>
              <a:headEnd type="diamond" w="sm" len="sm"/>
              <a:tailEnd type="diamond" w="sm" len="sm"/>
            </a:ln>
          </p:spPr>
          <p:style>
            <a:lnRef idx="1">
              <a:schemeClr val="accent1"/>
            </a:lnRef>
            <a:fillRef idx="0">
              <a:schemeClr val="accent1"/>
            </a:fillRef>
            <a:effectRef idx="0">
              <a:schemeClr val="accent1"/>
            </a:effectRef>
            <a:fontRef idx="minor">
              <a:schemeClr val="tx1"/>
            </a:fontRef>
          </p:style>
        </p:cxnSp>
        <p:cxnSp>
          <p:nvCxnSpPr>
            <p:cNvPr id="36" name="Connecteur droit 35">
              <a:extLst>
                <a:ext uri="{FF2B5EF4-FFF2-40B4-BE49-F238E27FC236}">
                  <a16:creationId xmlns:a16="http://schemas.microsoft.com/office/drawing/2014/main" id="{20BC3694-8DCE-46CC-8CC4-1BF80F756BC2}"/>
                </a:ext>
              </a:extLst>
            </p:cNvPr>
            <p:cNvCxnSpPr>
              <a:cxnSpLocks/>
            </p:cNvCxnSpPr>
            <p:nvPr/>
          </p:nvCxnSpPr>
          <p:spPr>
            <a:xfrm>
              <a:off x="7144003" y="3830915"/>
              <a:ext cx="137817" cy="0"/>
            </a:xfrm>
            <a:prstGeom prst="line">
              <a:avLst/>
            </a:prstGeom>
            <a:ln>
              <a:solidFill>
                <a:schemeClr val="tx1">
                  <a:lumMod val="75000"/>
                  <a:lumOff val="25000"/>
                </a:schemeClr>
              </a:solidFill>
              <a:headEnd type="diamond" w="sm" len="sm"/>
              <a:tailEnd type="diamond" w="sm" len="sm"/>
            </a:ln>
          </p:spPr>
          <p:style>
            <a:lnRef idx="1">
              <a:schemeClr val="accent1"/>
            </a:lnRef>
            <a:fillRef idx="0">
              <a:schemeClr val="accent1"/>
            </a:fillRef>
            <a:effectRef idx="0">
              <a:schemeClr val="accent1"/>
            </a:effectRef>
            <a:fontRef idx="minor">
              <a:schemeClr val="tx1"/>
            </a:fontRef>
          </p:style>
        </p:cxnSp>
        <p:sp>
          <p:nvSpPr>
            <p:cNvPr id="37" name="Ellipse 36">
              <a:extLst>
                <a:ext uri="{FF2B5EF4-FFF2-40B4-BE49-F238E27FC236}">
                  <a16:creationId xmlns:a16="http://schemas.microsoft.com/office/drawing/2014/main" id="{365C2CAA-FCFE-488A-AC3C-0A3A83A344EA}"/>
                </a:ext>
              </a:extLst>
            </p:cNvPr>
            <p:cNvSpPr/>
            <p:nvPr/>
          </p:nvSpPr>
          <p:spPr>
            <a:xfrm>
              <a:off x="7193717" y="1269967"/>
              <a:ext cx="36000" cy="36000"/>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 name="Ellipse 37">
              <a:extLst>
                <a:ext uri="{FF2B5EF4-FFF2-40B4-BE49-F238E27FC236}">
                  <a16:creationId xmlns:a16="http://schemas.microsoft.com/office/drawing/2014/main" id="{1FF92BF2-822F-4B0E-9763-B63E3EBA1E19}"/>
                </a:ext>
              </a:extLst>
            </p:cNvPr>
            <p:cNvSpPr/>
            <p:nvPr/>
          </p:nvSpPr>
          <p:spPr>
            <a:xfrm>
              <a:off x="7243434" y="1422367"/>
              <a:ext cx="36000" cy="36000"/>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 name="Ellipse 38">
              <a:extLst>
                <a:ext uri="{FF2B5EF4-FFF2-40B4-BE49-F238E27FC236}">
                  <a16:creationId xmlns:a16="http://schemas.microsoft.com/office/drawing/2014/main" id="{3FACCA32-8012-4AA1-A506-930ECB88341E}"/>
                </a:ext>
              </a:extLst>
            </p:cNvPr>
            <p:cNvSpPr/>
            <p:nvPr/>
          </p:nvSpPr>
          <p:spPr>
            <a:xfrm>
              <a:off x="7261434" y="1662760"/>
              <a:ext cx="36000" cy="36000"/>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 name="Ellipse 39">
              <a:extLst>
                <a:ext uri="{FF2B5EF4-FFF2-40B4-BE49-F238E27FC236}">
                  <a16:creationId xmlns:a16="http://schemas.microsoft.com/office/drawing/2014/main" id="{56B13468-1AC8-4054-B602-0C0B67DFFE06}"/>
                </a:ext>
              </a:extLst>
            </p:cNvPr>
            <p:cNvSpPr/>
            <p:nvPr/>
          </p:nvSpPr>
          <p:spPr>
            <a:xfrm>
              <a:off x="7210424" y="1810399"/>
              <a:ext cx="36000" cy="36000"/>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 name="Ellipse 40">
              <a:extLst>
                <a:ext uri="{FF2B5EF4-FFF2-40B4-BE49-F238E27FC236}">
                  <a16:creationId xmlns:a16="http://schemas.microsoft.com/office/drawing/2014/main" id="{DFC13EFD-B3C7-4F94-BCAE-AB3EF9C04AC6}"/>
                </a:ext>
              </a:extLst>
            </p:cNvPr>
            <p:cNvSpPr/>
            <p:nvPr/>
          </p:nvSpPr>
          <p:spPr>
            <a:xfrm>
              <a:off x="7342439" y="2062651"/>
              <a:ext cx="36000" cy="36000"/>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Ellipse 41">
              <a:extLst>
                <a:ext uri="{FF2B5EF4-FFF2-40B4-BE49-F238E27FC236}">
                  <a16:creationId xmlns:a16="http://schemas.microsoft.com/office/drawing/2014/main" id="{D94F7C36-919C-493E-8C50-7173DC532CD0}"/>
                </a:ext>
              </a:extLst>
            </p:cNvPr>
            <p:cNvSpPr/>
            <p:nvPr/>
          </p:nvSpPr>
          <p:spPr>
            <a:xfrm>
              <a:off x="7129458" y="2212661"/>
              <a:ext cx="36000" cy="36000"/>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 name="Ellipse 42">
              <a:extLst>
                <a:ext uri="{FF2B5EF4-FFF2-40B4-BE49-F238E27FC236}">
                  <a16:creationId xmlns:a16="http://schemas.microsoft.com/office/drawing/2014/main" id="{5A614C03-E1F4-46A9-B873-107A2CE0157F}"/>
                </a:ext>
              </a:extLst>
            </p:cNvPr>
            <p:cNvSpPr/>
            <p:nvPr/>
          </p:nvSpPr>
          <p:spPr>
            <a:xfrm>
              <a:off x="7285295" y="2463315"/>
              <a:ext cx="36000" cy="36000"/>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 name="Ellipse 43">
              <a:extLst>
                <a:ext uri="{FF2B5EF4-FFF2-40B4-BE49-F238E27FC236}">
                  <a16:creationId xmlns:a16="http://schemas.microsoft.com/office/drawing/2014/main" id="{2D44F413-3FA2-40C8-8A11-3E2C62D59B25}"/>
                </a:ext>
              </a:extLst>
            </p:cNvPr>
            <p:cNvSpPr/>
            <p:nvPr/>
          </p:nvSpPr>
          <p:spPr>
            <a:xfrm>
              <a:off x="7165458" y="2608406"/>
              <a:ext cx="36000" cy="36000"/>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 name="Ellipse 44">
              <a:extLst>
                <a:ext uri="{FF2B5EF4-FFF2-40B4-BE49-F238E27FC236}">
                  <a16:creationId xmlns:a16="http://schemas.microsoft.com/office/drawing/2014/main" id="{EDF98D45-F365-4A65-B58B-2F0BA9BDB2EA}"/>
                </a:ext>
              </a:extLst>
            </p:cNvPr>
            <p:cNvSpPr/>
            <p:nvPr/>
          </p:nvSpPr>
          <p:spPr>
            <a:xfrm>
              <a:off x="7198236" y="2858611"/>
              <a:ext cx="36000" cy="36000"/>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 name="Ellipse 45">
              <a:extLst>
                <a:ext uri="{FF2B5EF4-FFF2-40B4-BE49-F238E27FC236}">
                  <a16:creationId xmlns:a16="http://schemas.microsoft.com/office/drawing/2014/main" id="{AF1537C6-A4E7-4481-882A-13395B7B7A64}"/>
                </a:ext>
              </a:extLst>
            </p:cNvPr>
            <p:cNvSpPr/>
            <p:nvPr/>
          </p:nvSpPr>
          <p:spPr>
            <a:xfrm>
              <a:off x="7279434" y="2995454"/>
              <a:ext cx="36000" cy="36000"/>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 name="Ellipse 46">
              <a:extLst>
                <a:ext uri="{FF2B5EF4-FFF2-40B4-BE49-F238E27FC236}">
                  <a16:creationId xmlns:a16="http://schemas.microsoft.com/office/drawing/2014/main" id="{5BCD209F-9922-4AD2-B7A7-C3F73E55E8EB}"/>
                </a:ext>
              </a:extLst>
            </p:cNvPr>
            <p:cNvSpPr/>
            <p:nvPr/>
          </p:nvSpPr>
          <p:spPr>
            <a:xfrm>
              <a:off x="7180236" y="3139040"/>
              <a:ext cx="36000" cy="36000"/>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 name="Ellipse 47">
              <a:extLst>
                <a:ext uri="{FF2B5EF4-FFF2-40B4-BE49-F238E27FC236}">
                  <a16:creationId xmlns:a16="http://schemas.microsoft.com/office/drawing/2014/main" id="{241DD709-1075-4EFE-8CA9-3F0C9F9717C4}"/>
                </a:ext>
              </a:extLst>
            </p:cNvPr>
            <p:cNvSpPr/>
            <p:nvPr/>
          </p:nvSpPr>
          <p:spPr>
            <a:xfrm>
              <a:off x="7244920" y="3394778"/>
              <a:ext cx="36000" cy="36000"/>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 name="Ellipse 48">
              <a:extLst>
                <a:ext uri="{FF2B5EF4-FFF2-40B4-BE49-F238E27FC236}">
                  <a16:creationId xmlns:a16="http://schemas.microsoft.com/office/drawing/2014/main" id="{0D363639-6BCD-4363-A192-0EAD79BF3F9C}"/>
                </a:ext>
              </a:extLst>
            </p:cNvPr>
            <p:cNvSpPr/>
            <p:nvPr/>
          </p:nvSpPr>
          <p:spPr>
            <a:xfrm>
              <a:off x="7216236" y="3535838"/>
              <a:ext cx="36000" cy="36000"/>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Ellipse 49">
              <a:extLst>
                <a:ext uri="{FF2B5EF4-FFF2-40B4-BE49-F238E27FC236}">
                  <a16:creationId xmlns:a16="http://schemas.microsoft.com/office/drawing/2014/main" id="{49514EDB-3CB6-4BE5-97F4-1BF9C123A51B}"/>
                </a:ext>
              </a:extLst>
            </p:cNvPr>
            <p:cNvSpPr/>
            <p:nvPr/>
          </p:nvSpPr>
          <p:spPr>
            <a:xfrm>
              <a:off x="7198233" y="3811598"/>
              <a:ext cx="36000" cy="36000"/>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 name="Ellipse 50">
              <a:extLst>
                <a:ext uri="{FF2B5EF4-FFF2-40B4-BE49-F238E27FC236}">
                  <a16:creationId xmlns:a16="http://schemas.microsoft.com/office/drawing/2014/main" id="{EB079043-401E-44C7-87EC-A39E19D05982}"/>
                </a:ext>
              </a:extLst>
            </p:cNvPr>
            <p:cNvSpPr/>
            <p:nvPr/>
          </p:nvSpPr>
          <p:spPr>
            <a:xfrm>
              <a:off x="7273371" y="3960552"/>
              <a:ext cx="36000" cy="36000"/>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9" name="Connecteur droit 58">
              <a:extLst>
                <a:ext uri="{FF2B5EF4-FFF2-40B4-BE49-F238E27FC236}">
                  <a16:creationId xmlns:a16="http://schemas.microsoft.com/office/drawing/2014/main" id="{3CF632D6-A16E-4D8A-8032-AC1E8A8117D5}"/>
                </a:ext>
              </a:extLst>
            </p:cNvPr>
            <p:cNvCxnSpPr/>
            <p:nvPr/>
          </p:nvCxnSpPr>
          <p:spPr>
            <a:xfrm>
              <a:off x="6848475" y="4036219"/>
              <a:ext cx="969169"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60" name="ZoneTexte 59">
              <a:extLst>
                <a:ext uri="{FF2B5EF4-FFF2-40B4-BE49-F238E27FC236}">
                  <a16:creationId xmlns:a16="http://schemas.microsoft.com/office/drawing/2014/main" id="{C15BD2DE-A0AF-4CB6-AB74-FE70A09613D4}"/>
                </a:ext>
              </a:extLst>
            </p:cNvPr>
            <p:cNvSpPr txBox="1"/>
            <p:nvPr/>
          </p:nvSpPr>
          <p:spPr>
            <a:xfrm>
              <a:off x="6773880" y="4059560"/>
              <a:ext cx="144270" cy="123111"/>
            </a:xfrm>
            <a:prstGeom prst="rect">
              <a:avLst/>
            </a:prstGeom>
            <a:noFill/>
          </p:spPr>
          <p:txBody>
            <a:bodyPr wrap="non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0,1</a:t>
              </a:r>
            </a:p>
          </p:txBody>
        </p:sp>
        <p:sp>
          <p:nvSpPr>
            <p:cNvPr id="62" name="ZoneTexte 61">
              <a:extLst>
                <a:ext uri="{FF2B5EF4-FFF2-40B4-BE49-F238E27FC236}">
                  <a16:creationId xmlns:a16="http://schemas.microsoft.com/office/drawing/2014/main" id="{ED2ECCE5-A67E-4EF8-BF63-5640CA92F044}"/>
                </a:ext>
              </a:extLst>
            </p:cNvPr>
            <p:cNvSpPr txBox="1"/>
            <p:nvPr/>
          </p:nvSpPr>
          <p:spPr>
            <a:xfrm>
              <a:off x="7300350" y="4057074"/>
              <a:ext cx="57708" cy="123111"/>
            </a:xfrm>
            <a:prstGeom prst="rect">
              <a:avLst/>
            </a:prstGeom>
            <a:noFill/>
          </p:spPr>
          <p:txBody>
            <a:bodyPr wrap="non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1</a:t>
              </a:r>
            </a:p>
          </p:txBody>
        </p:sp>
        <p:sp>
          <p:nvSpPr>
            <p:cNvPr id="63" name="ZoneTexte 62">
              <a:extLst>
                <a:ext uri="{FF2B5EF4-FFF2-40B4-BE49-F238E27FC236}">
                  <a16:creationId xmlns:a16="http://schemas.microsoft.com/office/drawing/2014/main" id="{26DF7E05-2797-4E0C-9F63-E8281FFD126A}"/>
                </a:ext>
              </a:extLst>
            </p:cNvPr>
            <p:cNvSpPr txBox="1"/>
            <p:nvPr/>
          </p:nvSpPr>
          <p:spPr>
            <a:xfrm>
              <a:off x="7730592" y="4054588"/>
              <a:ext cx="115416" cy="123111"/>
            </a:xfrm>
            <a:prstGeom prst="rect">
              <a:avLst/>
            </a:prstGeom>
            <a:noFill/>
          </p:spPr>
          <p:txBody>
            <a:bodyPr wrap="non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10</a:t>
              </a:r>
            </a:p>
          </p:txBody>
        </p:sp>
      </p:grpSp>
    </p:spTree>
    <p:extLst>
      <p:ext uri="{BB962C8B-B14F-4D97-AF65-F5344CB8AC3E}">
        <p14:creationId xmlns:p14="http://schemas.microsoft.com/office/powerpoint/2010/main" val="40759080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p:cNvSpPr>
            <a:spLocks noGrp="1"/>
          </p:cNvSpPr>
          <p:nvPr>
            <p:ph type="body" idx="1"/>
          </p:nvPr>
        </p:nvSpPr>
        <p:spPr>
          <a:xfrm>
            <a:off x="439062" y="2313863"/>
            <a:ext cx="5771034" cy="1799460"/>
          </a:xfrm>
        </p:spPr>
        <p:txBody>
          <a:bodyPr/>
          <a:lstStyle/>
          <a:p>
            <a:r>
              <a:rPr lang="en-US" dirty="0"/>
              <a:t>Preliminary results of the organ preservation of rectal adenocarcinoma (OPRA) trial</a:t>
            </a:r>
            <a:endParaRPr lang="fr-FR" dirty="0"/>
          </a:p>
          <a:p>
            <a:endParaRPr lang="fr-FR" sz="300" dirty="0"/>
          </a:p>
          <a:p>
            <a:r>
              <a:rPr lang="fr-FR" sz="1600" i="1" dirty="0"/>
              <a:t>Julio Garcia-</a:t>
            </a:r>
            <a:r>
              <a:rPr lang="fr-FR" sz="1600" i="1" dirty="0" err="1"/>
              <a:t>Aguilar</a:t>
            </a:r>
            <a:r>
              <a:rPr lang="fr-FR" sz="1600" i="1" dirty="0"/>
              <a:t> et </a:t>
            </a:r>
            <a:r>
              <a:rPr lang="fr-FR" sz="1600" b="0" i="1" dirty="0"/>
              <a:t>al., ASCO2020, Abs 4008</a:t>
            </a:r>
          </a:p>
        </p:txBody>
      </p:sp>
      <p:sp>
        <p:nvSpPr>
          <p:cNvPr id="5" name="Titre 3"/>
          <p:cNvSpPr>
            <a:spLocks noGrp="1"/>
          </p:cNvSpPr>
          <p:nvPr>
            <p:ph type="title"/>
          </p:nvPr>
        </p:nvSpPr>
        <p:spPr>
          <a:xfrm>
            <a:off x="439062" y="1200827"/>
            <a:ext cx="7886700" cy="1031756"/>
          </a:xfrm>
        </p:spPr>
        <p:txBody>
          <a:bodyPr>
            <a:noAutofit/>
          </a:bodyPr>
          <a:lstStyle/>
          <a:p>
            <a:r>
              <a:rPr lang="fr-FR" sz="2800" b="1" dirty="0"/>
              <a:t>Cancer du rectum et </a:t>
            </a:r>
            <a:r>
              <a:rPr lang="fr-FR" sz="2800" dirty="0"/>
              <a:t>séquence périopératoire</a:t>
            </a:r>
            <a:endParaRPr lang="fr-FR" sz="2800" b="1" dirty="0"/>
          </a:p>
        </p:txBody>
      </p:sp>
    </p:spTree>
    <p:extLst>
      <p:ext uri="{BB962C8B-B14F-4D97-AF65-F5344CB8AC3E}">
        <p14:creationId xmlns:p14="http://schemas.microsoft.com/office/powerpoint/2010/main" val="2132348127"/>
      </p:ext>
    </p:extLst>
  </p:cSld>
  <p:clrMapOvr>
    <a:masterClrMapping/>
  </p:clrMapOvr>
  <p:transition spd="slow">
    <p:wipe/>
  </p:transition>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p:txBody>
          <a:bodyPr>
            <a:normAutofit/>
          </a:bodyPr>
          <a:lstStyle/>
          <a:p>
            <a:r>
              <a:rPr lang="fr-FR" sz="2800" b="1" dirty="0"/>
              <a:t>GIST</a:t>
            </a:r>
          </a:p>
        </p:txBody>
      </p:sp>
      <p:sp>
        <p:nvSpPr>
          <p:cNvPr id="2" name="Espace réservé du texte 1"/>
          <p:cNvSpPr>
            <a:spLocks noGrp="1"/>
          </p:cNvSpPr>
          <p:nvPr>
            <p:ph type="body" idx="1"/>
          </p:nvPr>
        </p:nvSpPr>
        <p:spPr/>
        <p:txBody>
          <a:bodyPr/>
          <a:lstStyle/>
          <a:p>
            <a:r>
              <a:rPr lang="fr-FR" b="0" i="1" dirty="0"/>
              <a:t>Bruno </a:t>
            </a:r>
            <a:r>
              <a:rPr lang="fr-FR" b="0" i="1" dirty="0" err="1"/>
              <a:t>Vincenzi</a:t>
            </a:r>
            <a:r>
              <a:rPr lang="fr-FR" b="0" i="1" dirty="0"/>
              <a:t> et al., ASCO2020, Abs 11533</a:t>
            </a:r>
          </a:p>
          <a:p>
            <a:r>
              <a:rPr lang="fr-FR" b="0" i="1" dirty="0"/>
              <a:t>Ping Chi et al., ASCO2020, Abs 11508</a:t>
            </a:r>
          </a:p>
          <a:p>
            <a:r>
              <a:rPr lang="fr-FR" b="0" i="1" dirty="0"/>
              <a:t>James Lin Chen et al., ASCO2020, Abs 11511 </a:t>
            </a:r>
          </a:p>
          <a:p>
            <a:r>
              <a:rPr lang="fr-FR" b="0" i="1" dirty="0"/>
              <a:t>Alice </a:t>
            </a:r>
            <a:r>
              <a:rPr lang="fr-FR" b="0" i="1" dirty="0" err="1"/>
              <a:t>Boileve</a:t>
            </a:r>
            <a:r>
              <a:rPr lang="fr-FR" b="0" i="1" dirty="0"/>
              <a:t> et al., ASCO2020, Abs 11532</a:t>
            </a:r>
          </a:p>
        </p:txBody>
      </p:sp>
    </p:spTree>
    <p:extLst>
      <p:ext uri="{BB962C8B-B14F-4D97-AF65-F5344CB8AC3E}">
        <p14:creationId xmlns:p14="http://schemas.microsoft.com/office/powerpoint/2010/main" val="2174628585"/>
      </p:ext>
    </p:extLst>
  </p:cSld>
  <p:clrMapOvr>
    <a:masterClrMapping/>
  </p:clrMapOvr>
  <p:transition spd="slow">
    <p:wipe/>
  </p:transition>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re 11"/>
          <p:cNvSpPr>
            <a:spLocks noGrp="1"/>
          </p:cNvSpPr>
          <p:nvPr>
            <p:ph type="title"/>
          </p:nvPr>
        </p:nvSpPr>
        <p:spPr/>
        <p:txBody>
          <a:bodyPr>
            <a:normAutofit/>
          </a:bodyPr>
          <a:lstStyle/>
          <a:p>
            <a:r>
              <a:rPr lang="fr-FR" sz="2000" dirty="0"/>
              <a:t>Imatinib adjuvant dans les GIST mutées sur l’exon 9</a:t>
            </a:r>
          </a:p>
        </p:txBody>
      </p:sp>
      <p:sp>
        <p:nvSpPr>
          <p:cNvPr id="13" name="Espace réservé du contenu 12"/>
          <p:cNvSpPr>
            <a:spLocks noGrp="1"/>
          </p:cNvSpPr>
          <p:nvPr>
            <p:ph sz="half" idx="1"/>
          </p:nvPr>
        </p:nvSpPr>
        <p:spPr/>
        <p:txBody>
          <a:bodyPr/>
          <a:lstStyle/>
          <a:p>
            <a:r>
              <a:rPr lang="fr-FR" sz="1600" dirty="0"/>
              <a:t> GIST mutées sur l’exon 9 : </a:t>
            </a:r>
          </a:p>
          <a:p>
            <a:pPr lvl="1"/>
            <a:r>
              <a:rPr lang="fr-FR" sz="1400" b="0" dirty="0"/>
              <a:t> </a:t>
            </a:r>
            <a:r>
              <a:rPr lang="fr-FR" sz="1400" dirty="0"/>
              <a:t>10 % des GIST</a:t>
            </a:r>
          </a:p>
          <a:p>
            <a:pPr lvl="1"/>
            <a:r>
              <a:rPr lang="fr-FR" sz="1400" dirty="0"/>
              <a:t>Résistantes à l’imatinib : </a:t>
            </a:r>
          </a:p>
          <a:p>
            <a:pPr lvl="2"/>
            <a:r>
              <a:rPr lang="fr-FR" sz="1200" dirty="0"/>
              <a:t>Bénéfice à une dose de 800 vs 400 mg en situation métastatique (HR=0,5 pour la SSP)</a:t>
            </a:r>
          </a:p>
          <a:p>
            <a:pPr lvl="2"/>
            <a:r>
              <a:rPr lang="fr-FR" sz="1200" dirty="0"/>
              <a:t>Option en situation adjuvante, mais attitude non consensuelle [TNCD]</a:t>
            </a:r>
          </a:p>
          <a:p>
            <a:pPr lvl="2"/>
            <a:endParaRPr lang="fr-FR" sz="1200" dirty="0"/>
          </a:p>
          <a:p>
            <a:pPr lvl="2"/>
            <a:endParaRPr lang="fr-FR" sz="1200" dirty="0"/>
          </a:p>
          <a:p>
            <a:r>
              <a:rPr lang="fr-FR" sz="1600" dirty="0"/>
              <a:t> Imatinib 400 mg en adjuvant dans les exons 9 :</a:t>
            </a:r>
          </a:p>
          <a:p>
            <a:pPr lvl="1"/>
            <a:r>
              <a:rPr lang="fr-FR" sz="1400" dirty="0"/>
              <a:t>Données des études publiées : </a:t>
            </a:r>
          </a:p>
          <a:p>
            <a:pPr lvl="2"/>
            <a:r>
              <a:rPr lang="fr-FR" sz="1200" dirty="0"/>
              <a:t>SSGXVIII (3 ans vs 1 an, n=26) : </a:t>
            </a:r>
          </a:p>
          <a:p>
            <a:pPr lvl="3"/>
            <a:r>
              <a:rPr lang="fr-FR" sz="1100" dirty="0"/>
              <a:t>Moins bon pronostic des exons 9</a:t>
            </a:r>
          </a:p>
          <a:p>
            <a:pPr lvl="3"/>
            <a:r>
              <a:rPr lang="fr-FR" sz="1100" dirty="0"/>
              <a:t>Pas de différence sur la survie sans récidive</a:t>
            </a:r>
          </a:p>
          <a:p>
            <a:pPr lvl="2"/>
            <a:r>
              <a:rPr lang="fr-FR" sz="1200" dirty="0"/>
              <a:t>ACOSOG Z9001 (1 an vs placebo, n=35) : </a:t>
            </a:r>
          </a:p>
          <a:p>
            <a:pPr lvl="3"/>
            <a:r>
              <a:rPr lang="fr-FR" sz="1100" dirty="0"/>
              <a:t>Pas de différence sur la survie sans récidive</a:t>
            </a:r>
          </a:p>
          <a:p>
            <a:pPr lvl="1"/>
            <a:r>
              <a:rPr lang="fr-FR" sz="1400" dirty="0"/>
              <a:t>Mais faibles effectifs !</a:t>
            </a:r>
          </a:p>
        </p:txBody>
      </p:sp>
      <p:sp>
        <p:nvSpPr>
          <p:cNvPr id="7" name="TextBox 6"/>
          <p:cNvSpPr txBox="1"/>
          <p:nvPr/>
        </p:nvSpPr>
        <p:spPr>
          <a:xfrm>
            <a:off x="6103816" y="3813736"/>
            <a:ext cx="2966735" cy="507831"/>
          </a:xfrm>
          <a:prstGeom prst="rect">
            <a:avLst/>
          </a:prstGeom>
          <a:noFill/>
        </p:spPr>
        <p:txBody>
          <a:bodyPr wrap="square" rtlCol="0">
            <a:spAutoFit/>
          </a:bodyPr>
          <a:lstStyle>
            <a:defPPr>
              <a:defRPr lang="fr-FR"/>
            </a:defPPr>
            <a:lvl1pPr algn="r">
              <a:defRPr sz="900" i="1">
                <a:solidFill>
                  <a:srgbClr val="F06134"/>
                </a:solidFill>
                <a:latin typeface="Arial Narrow" panose="020B0606020202030204" pitchFamily="34" charset="0"/>
              </a:defRPr>
            </a:lvl1p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white">
                    <a:lumMod val="50000"/>
                  </a:prstClr>
                </a:solidFill>
                <a:effectLst/>
                <a:uLnTx/>
                <a:uFillTx/>
                <a:latin typeface="Arial Narrow" panose="020B0606020202030204" pitchFamily="34" charset="0"/>
                <a:ea typeface="+mn-ea"/>
                <a:cs typeface="+mn-cs"/>
              </a:rPr>
              <a:t>Joensuu H – JAMA </a:t>
            </a:r>
            <a:r>
              <a:rPr kumimoji="0" lang="fr-FR" sz="900" b="0" i="1" u="none" strike="noStrike" kern="1200" cap="none" spc="0" normalizeH="0" baseline="0" noProof="0" dirty="0" err="1">
                <a:ln>
                  <a:noFill/>
                </a:ln>
                <a:solidFill>
                  <a:prstClr val="white">
                    <a:lumMod val="50000"/>
                  </a:prstClr>
                </a:solidFill>
                <a:effectLst/>
                <a:uLnTx/>
                <a:uFillTx/>
                <a:latin typeface="Arial Narrow" panose="020B0606020202030204" pitchFamily="34" charset="0"/>
                <a:ea typeface="+mn-ea"/>
                <a:cs typeface="+mn-cs"/>
              </a:rPr>
              <a:t>Oncol</a:t>
            </a:r>
            <a:r>
              <a:rPr kumimoji="0" lang="fr-FR" sz="900" b="0" i="1" u="none" strike="noStrike" kern="1200" cap="none" spc="0" normalizeH="0" baseline="0" noProof="0" dirty="0">
                <a:ln>
                  <a:noFill/>
                </a:ln>
                <a:solidFill>
                  <a:prstClr val="white">
                    <a:lumMod val="50000"/>
                  </a:prstClr>
                </a:solidFill>
                <a:effectLst/>
                <a:uLnTx/>
                <a:uFillTx/>
                <a:latin typeface="Arial Narrow" panose="020B0606020202030204" pitchFamily="34" charset="0"/>
                <a:ea typeface="+mn-ea"/>
                <a:cs typeface="+mn-cs"/>
              </a:rPr>
              <a:t> 2017;3:602–9</a:t>
            </a:r>
          </a:p>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white">
                    <a:lumMod val="50000"/>
                  </a:prstClr>
                </a:solidFill>
                <a:effectLst/>
                <a:uLnTx/>
                <a:uFillTx/>
                <a:latin typeface="Arial Narrow" panose="020B0606020202030204" pitchFamily="34" charset="0"/>
                <a:ea typeface="+mn-ea"/>
                <a:cs typeface="+mn-cs"/>
              </a:rPr>
              <a:t>Joensuu H – Oral Abstract Session – ASCO 2020 – </a:t>
            </a:r>
            <a:r>
              <a:rPr kumimoji="0" lang="fr-FR" sz="900" b="0" i="1" u="none" strike="noStrike" kern="1200" cap="none" spc="0" normalizeH="0" baseline="0" noProof="0" dirty="0" err="1">
                <a:ln>
                  <a:noFill/>
                </a:ln>
                <a:solidFill>
                  <a:prstClr val="white">
                    <a:lumMod val="50000"/>
                  </a:prstClr>
                </a:solidFill>
                <a:effectLst/>
                <a:uLnTx/>
                <a:uFillTx/>
                <a:latin typeface="Arial Narrow" panose="020B0606020202030204" pitchFamily="34" charset="0"/>
                <a:ea typeface="+mn-ea"/>
                <a:cs typeface="+mn-cs"/>
              </a:rPr>
              <a:t>Abstr</a:t>
            </a:r>
            <a:r>
              <a:rPr kumimoji="0" lang="fr-FR" sz="900" b="0" i="1" u="none" strike="noStrike" kern="1200" cap="none" spc="0" normalizeH="0" baseline="0" noProof="0" dirty="0">
                <a:ln>
                  <a:noFill/>
                </a:ln>
                <a:solidFill>
                  <a:prstClr val="white">
                    <a:lumMod val="50000"/>
                  </a:prstClr>
                </a:solidFill>
                <a:effectLst/>
                <a:uLnTx/>
                <a:uFillTx/>
                <a:latin typeface="Arial Narrow" panose="020B0606020202030204" pitchFamily="34" charset="0"/>
                <a:ea typeface="+mn-ea"/>
                <a:cs typeface="+mn-cs"/>
              </a:rPr>
              <a:t> #11503</a:t>
            </a:r>
          </a:p>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err="1">
                <a:ln>
                  <a:noFill/>
                </a:ln>
                <a:solidFill>
                  <a:prstClr val="white">
                    <a:lumMod val="50000"/>
                  </a:prstClr>
                </a:solidFill>
                <a:effectLst/>
                <a:uLnTx/>
                <a:uFillTx/>
                <a:latin typeface="Arial Narrow" panose="020B0606020202030204" pitchFamily="34" charset="0"/>
                <a:ea typeface="+mn-ea"/>
                <a:cs typeface="+mn-cs"/>
              </a:rPr>
              <a:t>Corless</a:t>
            </a:r>
            <a:r>
              <a:rPr kumimoji="0" lang="fr-FR" sz="900" b="0" i="1" u="none" strike="noStrike" kern="1200" cap="none" spc="0" normalizeH="0" baseline="0" noProof="0" dirty="0">
                <a:ln>
                  <a:noFill/>
                </a:ln>
                <a:solidFill>
                  <a:prstClr val="white">
                    <a:lumMod val="50000"/>
                  </a:prstClr>
                </a:solidFill>
                <a:effectLst/>
                <a:uLnTx/>
                <a:uFillTx/>
                <a:latin typeface="Arial Narrow" panose="020B0606020202030204" pitchFamily="34" charset="0"/>
                <a:ea typeface="+mn-ea"/>
                <a:cs typeface="+mn-cs"/>
              </a:rPr>
              <a:t> C – J Clin </a:t>
            </a:r>
            <a:r>
              <a:rPr kumimoji="0" lang="fr-FR" sz="900" b="0" i="1" u="none" strike="noStrike" kern="1200" cap="none" spc="0" normalizeH="0" baseline="0" noProof="0" dirty="0" err="1">
                <a:ln>
                  <a:noFill/>
                </a:ln>
                <a:solidFill>
                  <a:prstClr val="white">
                    <a:lumMod val="50000"/>
                  </a:prstClr>
                </a:solidFill>
                <a:effectLst/>
                <a:uLnTx/>
                <a:uFillTx/>
                <a:latin typeface="Arial Narrow" panose="020B0606020202030204" pitchFamily="34" charset="0"/>
                <a:ea typeface="+mn-ea"/>
                <a:cs typeface="+mn-cs"/>
              </a:rPr>
              <a:t>Oncol</a:t>
            </a:r>
            <a:r>
              <a:rPr kumimoji="0" lang="fr-FR" sz="900" b="0" i="1" u="none" strike="noStrike" kern="1200" cap="none" spc="0" normalizeH="0" baseline="0" noProof="0" dirty="0">
                <a:ln>
                  <a:noFill/>
                </a:ln>
                <a:solidFill>
                  <a:prstClr val="white">
                    <a:lumMod val="50000"/>
                  </a:prstClr>
                </a:solidFill>
                <a:effectLst/>
                <a:uLnTx/>
                <a:uFillTx/>
                <a:latin typeface="Arial Narrow" panose="020B0606020202030204" pitchFamily="34" charset="0"/>
                <a:ea typeface="+mn-ea"/>
                <a:cs typeface="+mn-cs"/>
              </a:rPr>
              <a:t> 2014;32:1563-1570</a:t>
            </a:r>
          </a:p>
        </p:txBody>
      </p:sp>
      <p:sp>
        <p:nvSpPr>
          <p:cNvPr id="8" name="TextBox 7"/>
          <p:cNvSpPr txBox="1"/>
          <p:nvPr/>
        </p:nvSpPr>
        <p:spPr>
          <a:xfrm>
            <a:off x="6103816" y="1855174"/>
            <a:ext cx="2966735" cy="369332"/>
          </a:xfrm>
          <a:prstGeom prst="rect">
            <a:avLst/>
          </a:prstGeom>
          <a:noFill/>
        </p:spPr>
        <p:txBody>
          <a:bodyPr wrap="square" rtlCol="0">
            <a:spAutoFit/>
          </a:bodyPr>
          <a:lstStyle>
            <a:defPPr>
              <a:defRPr lang="fr-FR"/>
            </a:defPPr>
            <a:lvl1pPr algn="r">
              <a:defRPr sz="900" i="1">
                <a:solidFill>
                  <a:srgbClr val="F06134"/>
                </a:solidFill>
                <a:latin typeface="Arial Narrow" panose="020B0606020202030204" pitchFamily="34" charset="0"/>
              </a:defRPr>
            </a:lvl1p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err="1">
                <a:ln>
                  <a:noFill/>
                </a:ln>
                <a:solidFill>
                  <a:prstClr val="white">
                    <a:lumMod val="50000"/>
                  </a:prstClr>
                </a:solidFill>
                <a:effectLst/>
                <a:uLnTx/>
                <a:uFillTx/>
                <a:latin typeface="Arial Narrow" panose="020B0606020202030204" pitchFamily="34" charset="0"/>
                <a:ea typeface="+mn-ea"/>
                <a:cs typeface="+mn-cs"/>
              </a:rPr>
              <a:t>Casali</a:t>
            </a:r>
            <a:r>
              <a:rPr kumimoji="0" lang="fr-FR" sz="900" b="0" i="1" u="none" strike="noStrike" kern="1200" cap="none" spc="0" normalizeH="0" baseline="0" noProof="0" dirty="0">
                <a:ln>
                  <a:noFill/>
                </a:ln>
                <a:solidFill>
                  <a:prstClr val="white">
                    <a:lumMod val="50000"/>
                  </a:prstClr>
                </a:solidFill>
                <a:effectLst/>
                <a:uLnTx/>
                <a:uFillTx/>
                <a:latin typeface="Arial Narrow" panose="020B0606020202030204" pitchFamily="34" charset="0"/>
                <a:ea typeface="+mn-ea"/>
                <a:cs typeface="+mn-cs"/>
              </a:rPr>
              <a:t> P – J Clin </a:t>
            </a:r>
            <a:r>
              <a:rPr kumimoji="0" lang="fr-FR" sz="900" b="0" i="1" u="none" strike="noStrike" kern="1200" cap="none" spc="0" normalizeH="0" baseline="0" noProof="0" dirty="0" err="1">
                <a:ln>
                  <a:noFill/>
                </a:ln>
                <a:solidFill>
                  <a:prstClr val="white">
                    <a:lumMod val="50000"/>
                  </a:prstClr>
                </a:solidFill>
                <a:effectLst/>
                <a:uLnTx/>
                <a:uFillTx/>
                <a:latin typeface="Arial Narrow" panose="020B0606020202030204" pitchFamily="34" charset="0"/>
                <a:ea typeface="+mn-ea"/>
                <a:cs typeface="+mn-cs"/>
              </a:rPr>
              <a:t>Oncol</a:t>
            </a:r>
            <a:r>
              <a:rPr kumimoji="0" lang="fr-FR" sz="900" b="0" i="1" u="none" strike="noStrike" kern="1200" cap="none" spc="0" normalizeH="0" baseline="0" noProof="0" dirty="0">
                <a:ln>
                  <a:noFill/>
                </a:ln>
                <a:solidFill>
                  <a:prstClr val="white">
                    <a:lumMod val="50000"/>
                  </a:prstClr>
                </a:solidFill>
                <a:effectLst/>
                <a:uLnTx/>
                <a:uFillTx/>
                <a:latin typeface="Arial Narrow" panose="020B0606020202030204" pitchFamily="34" charset="0"/>
                <a:ea typeface="+mn-ea"/>
                <a:cs typeface="+mn-cs"/>
              </a:rPr>
              <a:t> 20 J Clin </a:t>
            </a:r>
            <a:r>
              <a:rPr kumimoji="0" lang="fr-FR" sz="900" b="0" i="1" u="none" strike="noStrike" kern="1200" cap="none" spc="0" normalizeH="0" baseline="0" noProof="0" dirty="0" err="1">
                <a:ln>
                  <a:noFill/>
                </a:ln>
                <a:solidFill>
                  <a:prstClr val="white">
                    <a:lumMod val="50000"/>
                  </a:prstClr>
                </a:solidFill>
                <a:effectLst/>
                <a:uLnTx/>
                <a:uFillTx/>
                <a:latin typeface="Arial Narrow" panose="020B0606020202030204" pitchFamily="34" charset="0"/>
                <a:ea typeface="+mn-ea"/>
                <a:cs typeface="+mn-cs"/>
              </a:rPr>
              <a:t>Oncol</a:t>
            </a:r>
            <a:r>
              <a:rPr kumimoji="0" lang="fr-FR" sz="900" b="0" i="1" u="none" strike="noStrike" kern="1200" cap="none" spc="0" normalizeH="0" baseline="0" noProof="0" dirty="0">
                <a:ln>
                  <a:noFill/>
                </a:ln>
                <a:solidFill>
                  <a:prstClr val="white">
                    <a:lumMod val="50000"/>
                  </a:prstClr>
                </a:solidFill>
                <a:effectLst/>
                <a:uLnTx/>
                <a:uFillTx/>
                <a:latin typeface="Arial Narrow" panose="020B0606020202030204" pitchFamily="34" charset="0"/>
                <a:ea typeface="+mn-ea"/>
                <a:cs typeface="+mn-cs"/>
              </a:rPr>
              <a:t> 2017;35:1713–20</a:t>
            </a:r>
          </a:p>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white">
                    <a:lumMod val="50000"/>
                  </a:prstClr>
                </a:solidFill>
                <a:effectLst/>
                <a:uLnTx/>
                <a:uFillTx/>
                <a:latin typeface="Arial Narrow" panose="020B0606020202030204" pitchFamily="34" charset="0"/>
                <a:ea typeface="+mn-ea"/>
                <a:cs typeface="+mn-cs"/>
              </a:rPr>
              <a:t>TNCD GIST – </a:t>
            </a:r>
            <a:r>
              <a:rPr kumimoji="0" lang="fr-FR" sz="900" b="0" i="1" u="none" strike="noStrike" kern="1200" cap="none" spc="0" normalizeH="0" baseline="0" noProof="0" dirty="0" err="1">
                <a:ln>
                  <a:noFill/>
                </a:ln>
                <a:solidFill>
                  <a:prstClr val="white">
                    <a:lumMod val="50000"/>
                  </a:prstClr>
                </a:solidFill>
                <a:effectLst/>
                <a:uLnTx/>
                <a:uFillTx/>
                <a:latin typeface="Arial Narrow" panose="020B0606020202030204" pitchFamily="34" charset="0"/>
                <a:ea typeface="+mn-ea"/>
                <a:cs typeface="+mn-cs"/>
              </a:rPr>
              <a:t>Nov</a:t>
            </a:r>
            <a:r>
              <a:rPr kumimoji="0" lang="fr-FR" sz="900" b="0" i="1" u="none" strike="noStrike" kern="1200" cap="none" spc="0" normalizeH="0" baseline="0" noProof="0" dirty="0">
                <a:ln>
                  <a:noFill/>
                </a:ln>
                <a:solidFill>
                  <a:prstClr val="white">
                    <a:lumMod val="50000"/>
                  </a:prstClr>
                </a:solidFill>
                <a:effectLst/>
                <a:uLnTx/>
                <a:uFillTx/>
                <a:latin typeface="Arial Narrow" panose="020B0606020202030204" pitchFamily="34" charset="0"/>
                <a:ea typeface="+mn-ea"/>
                <a:cs typeface="+mn-cs"/>
              </a:rPr>
              <a:t> 2019, en ligne </a:t>
            </a:r>
          </a:p>
        </p:txBody>
      </p:sp>
      <p:sp>
        <p:nvSpPr>
          <p:cNvPr id="9" name="ZoneTexte 8">
            <a:extLst>
              <a:ext uri="{FF2B5EF4-FFF2-40B4-BE49-F238E27FC236}">
                <a16:creationId xmlns:a16="http://schemas.microsoft.com/office/drawing/2014/main" id="{61E95780-BCCE-274A-A8ED-FB8AB23A6A26}"/>
              </a:ext>
            </a:extLst>
          </p:cNvPr>
          <p:cNvSpPr txBox="1"/>
          <p:nvPr/>
        </p:nvSpPr>
        <p:spPr>
          <a:xfrm>
            <a:off x="-3048" y="4912668"/>
            <a:ext cx="2307042"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Vincenzi</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B. et al., ASCO2020, Abs 11533</a:t>
            </a:r>
          </a:p>
        </p:txBody>
      </p:sp>
    </p:spTree>
    <p:extLst>
      <p:ext uri="{BB962C8B-B14F-4D97-AF65-F5344CB8AC3E}">
        <p14:creationId xmlns:p14="http://schemas.microsoft.com/office/powerpoint/2010/main" val="19203582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re 11"/>
          <p:cNvSpPr>
            <a:spLocks noGrp="1"/>
          </p:cNvSpPr>
          <p:nvPr>
            <p:ph type="title"/>
          </p:nvPr>
        </p:nvSpPr>
        <p:spPr/>
        <p:txBody>
          <a:bodyPr>
            <a:normAutofit/>
          </a:bodyPr>
          <a:lstStyle/>
          <a:p>
            <a:r>
              <a:rPr lang="fr-FR" sz="2000" dirty="0"/>
              <a:t>Imatinib adjuvant dans les GIST mutées sur l’exon 9</a:t>
            </a:r>
          </a:p>
        </p:txBody>
      </p:sp>
      <p:sp>
        <p:nvSpPr>
          <p:cNvPr id="13" name="Espace réservé du contenu 12"/>
          <p:cNvSpPr>
            <a:spLocks noGrp="1"/>
          </p:cNvSpPr>
          <p:nvPr>
            <p:ph sz="half" idx="1"/>
          </p:nvPr>
        </p:nvSpPr>
        <p:spPr>
          <a:xfrm>
            <a:off x="190500" y="821933"/>
            <a:ext cx="4780839" cy="3770309"/>
          </a:xfrm>
        </p:spPr>
        <p:txBody>
          <a:bodyPr/>
          <a:lstStyle/>
          <a:p>
            <a:r>
              <a:rPr lang="fr-FR" sz="1600" dirty="0"/>
              <a:t> Etude rétrospective multicentrique européenne</a:t>
            </a:r>
          </a:p>
          <a:p>
            <a:pPr lvl="1"/>
            <a:r>
              <a:rPr lang="fr-FR" sz="1400" b="0" dirty="0"/>
              <a:t>105 patients </a:t>
            </a:r>
          </a:p>
          <a:p>
            <a:pPr lvl="1"/>
            <a:r>
              <a:rPr lang="fr-FR" sz="1400" b="0" dirty="0"/>
              <a:t>Tous mutés sur l’exon 9</a:t>
            </a:r>
          </a:p>
          <a:p>
            <a:pPr lvl="2"/>
            <a:r>
              <a:rPr lang="fr-FR" sz="1200" dirty="0"/>
              <a:t>Ayant reçu 400 (n=69) ou 800 mg (n=36) pendant 3 ans</a:t>
            </a:r>
          </a:p>
          <a:p>
            <a:pPr lvl="2"/>
            <a:r>
              <a:rPr lang="fr-FR" sz="1200" dirty="0"/>
              <a:t>Les patients ayant eu 800 mg étaient plus à risque (taille tumorale, classification de Miettinen)</a:t>
            </a:r>
          </a:p>
          <a:p>
            <a:pPr lvl="2"/>
            <a:endParaRPr lang="fr-FR" sz="1200" dirty="0"/>
          </a:p>
          <a:p>
            <a:r>
              <a:rPr lang="fr-FR" sz="1600" dirty="0"/>
              <a:t> Pas de différence entre 400 et 800 mg</a:t>
            </a:r>
          </a:p>
          <a:p>
            <a:pPr lvl="1"/>
            <a:r>
              <a:rPr lang="fr-FR" sz="1400" b="0" dirty="0"/>
              <a:t>DFS : </a:t>
            </a:r>
          </a:p>
          <a:p>
            <a:pPr lvl="2"/>
            <a:r>
              <a:rPr lang="fr-FR" sz="1200" b="0" dirty="0"/>
              <a:t>73 vs 61,9 mois</a:t>
            </a:r>
          </a:p>
          <a:p>
            <a:pPr lvl="1"/>
            <a:r>
              <a:rPr lang="fr-FR" sz="1400" b="0" dirty="0"/>
              <a:t>Survie jusqu’à échec de l’imatinib : IFFS</a:t>
            </a:r>
          </a:p>
          <a:p>
            <a:pPr lvl="2"/>
            <a:r>
              <a:rPr lang="fr-FR" sz="1200" dirty="0"/>
              <a:t>L’imatinib était repris à récidive</a:t>
            </a:r>
          </a:p>
          <a:p>
            <a:pPr lvl="2"/>
            <a:r>
              <a:rPr lang="fr-FR" sz="1200" b="0" dirty="0"/>
              <a:t>Temps jusqu’à échec de la stratégie : 157 vs 117 mois</a:t>
            </a:r>
          </a:p>
        </p:txBody>
      </p:sp>
      <p:sp>
        <p:nvSpPr>
          <p:cNvPr id="10" name="ZoneTexte 9">
            <a:extLst>
              <a:ext uri="{FF2B5EF4-FFF2-40B4-BE49-F238E27FC236}">
                <a16:creationId xmlns:a16="http://schemas.microsoft.com/office/drawing/2014/main" id="{E117FAB9-9FCD-1340-BAFF-D76465DDF23A}"/>
              </a:ext>
            </a:extLst>
          </p:cNvPr>
          <p:cNvSpPr txBox="1"/>
          <p:nvPr/>
        </p:nvSpPr>
        <p:spPr>
          <a:xfrm>
            <a:off x="-3048" y="4912668"/>
            <a:ext cx="2307042"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Vincenzi</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B. et al., ASCO2020, Abs 11533</a:t>
            </a:r>
          </a:p>
        </p:txBody>
      </p:sp>
      <p:sp>
        <p:nvSpPr>
          <p:cNvPr id="14" name="Rectangle à coins arrondis 6">
            <a:extLst>
              <a:ext uri="{FF2B5EF4-FFF2-40B4-BE49-F238E27FC236}">
                <a16:creationId xmlns:a16="http://schemas.microsoft.com/office/drawing/2014/main" id="{CA1CB97F-6A19-486E-A70E-B48E91F1B482}"/>
              </a:ext>
            </a:extLst>
          </p:cNvPr>
          <p:cNvSpPr/>
          <p:nvPr/>
        </p:nvSpPr>
        <p:spPr>
          <a:xfrm>
            <a:off x="5239902" y="824878"/>
            <a:ext cx="3611551" cy="1954690"/>
          </a:xfrm>
          <a:prstGeom prst="roundRect">
            <a:avLst>
              <a:gd name="adj" fmla="val 4716"/>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graphicFrame>
        <p:nvGraphicFramePr>
          <p:cNvPr id="16" name="Chart 9">
            <a:extLst>
              <a:ext uri="{FF2B5EF4-FFF2-40B4-BE49-F238E27FC236}">
                <a16:creationId xmlns:a16="http://schemas.microsoft.com/office/drawing/2014/main" id="{84F30D6B-6C44-4D8B-8FB5-5736794FC39A}"/>
              </a:ext>
            </a:extLst>
          </p:cNvPr>
          <p:cNvGraphicFramePr/>
          <p:nvPr/>
        </p:nvGraphicFramePr>
        <p:xfrm>
          <a:off x="5202824" y="966904"/>
          <a:ext cx="3611551" cy="1859555"/>
        </p:xfrm>
        <a:graphic>
          <a:graphicData uri="http://schemas.openxmlformats.org/drawingml/2006/chart">
            <c:chart xmlns:c="http://schemas.openxmlformats.org/drawingml/2006/chart" xmlns:r="http://schemas.openxmlformats.org/officeDocument/2006/relationships" r:id="rId2"/>
          </a:graphicData>
        </a:graphic>
      </p:graphicFrame>
      <p:sp>
        <p:nvSpPr>
          <p:cNvPr id="21" name="TextBox 12">
            <a:extLst>
              <a:ext uri="{FF2B5EF4-FFF2-40B4-BE49-F238E27FC236}">
                <a16:creationId xmlns:a16="http://schemas.microsoft.com/office/drawing/2014/main" id="{09F86F8D-C5FF-4AA1-A76E-A3C9ECEC4929}"/>
              </a:ext>
            </a:extLst>
          </p:cNvPr>
          <p:cNvSpPr txBox="1"/>
          <p:nvPr/>
        </p:nvSpPr>
        <p:spPr>
          <a:xfrm>
            <a:off x="8039235" y="1075211"/>
            <a:ext cx="645253" cy="123111"/>
          </a:xfrm>
          <a:prstGeom prst="rect">
            <a:avLst/>
          </a:prstGeom>
          <a:noFill/>
        </p:spPr>
        <p:txBody>
          <a:bodyPr wrap="squar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800mg/j</a:t>
            </a:r>
          </a:p>
        </p:txBody>
      </p:sp>
      <p:sp>
        <p:nvSpPr>
          <p:cNvPr id="22" name="TextBox 14">
            <a:extLst>
              <a:ext uri="{FF2B5EF4-FFF2-40B4-BE49-F238E27FC236}">
                <a16:creationId xmlns:a16="http://schemas.microsoft.com/office/drawing/2014/main" id="{B21BBB78-9FA9-4746-A445-45C6833A2083}"/>
              </a:ext>
            </a:extLst>
          </p:cNvPr>
          <p:cNvSpPr txBox="1"/>
          <p:nvPr/>
        </p:nvSpPr>
        <p:spPr>
          <a:xfrm>
            <a:off x="8039235" y="1281094"/>
            <a:ext cx="645253" cy="123111"/>
          </a:xfrm>
          <a:prstGeom prst="rect">
            <a:avLst/>
          </a:prstGeom>
          <a:noFill/>
        </p:spPr>
        <p:txBody>
          <a:bodyPr wrap="squar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400mg/j</a:t>
            </a:r>
          </a:p>
        </p:txBody>
      </p:sp>
      <p:sp>
        <p:nvSpPr>
          <p:cNvPr id="25" name="ZoneTexte 24">
            <a:extLst>
              <a:ext uri="{FF2B5EF4-FFF2-40B4-BE49-F238E27FC236}">
                <a16:creationId xmlns:a16="http://schemas.microsoft.com/office/drawing/2014/main" id="{7C95E134-1E28-4690-A3F4-F9B954A140A1}"/>
              </a:ext>
            </a:extLst>
          </p:cNvPr>
          <p:cNvSpPr txBox="1"/>
          <p:nvPr/>
        </p:nvSpPr>
        <p:spPr>
          <a:xfrm>
            <a:off x="5350771" y="673987"/>
            <a:ext cx="763985" cy="276999"/>
          </a:xfrm>
          <a:prstGeom prst="rect">
            <a:avLst/>
          </a:prstGeom>
          <a:solidFill>
            <a:schemeClr val="bg1"/>
          </a:solid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AU" sz="12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DFS</a:t>
            </a:r>
          </a:p>
        </p:txBody>
      </p:sp>
      <p:sp>
        <p:nvSpPr>
          <p:cNvPr id="9" name="Rectangle 8"/>
          <p:cNvSpPr/>
          <p:nvPr/>
        </p:nvSpPr>
        <p:spPr>
          <a:xfrm>
            <a:off x="5722040" y="1896681"/>
            <a:ext cx="1356163" cy="45695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HR = 0.82 </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IC</a:t>
            </a:r>
            <a:r>
              <a:rPr kumimoji="0" lang="fr-FR" sz="800" b="0" i="0" u="none" strike="noStrike" kern="1200" cap="none" spc="0" normalizeH="0" baseline="-25000" noProof="0" dirty="0">
                <a:ln>
                  <a:noFill/>
                </a:ln>
                <a:solidFill>
                  <a:prstClr val="black">
                    <a:lumMod val="75000"/>
                    <a:lumOff val="25000"/>
                  </a:prstClr>
                </a:solidFill>
                <a:effectLst/>
                <a:uLnTx/>
                <a:uFillTx/>
                <a:latin typeface="Arial" panose="020B0604020202020204" pitchFamily="34" charset="0"/>
                <a:ea typeface="+mn-ea"/>
                <a:cs typeface="+mn-cs"/>
              </a:rPr>
              <a:t>95% </a:t>
            </a:r>
            <a:r>
              <a:rPr kumimoji="0" lang="fr-FR"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 [0.47–1.47] p=0,5</a:t>
            </a:r>
          </a:p>
        </p:txBody>
      </p:sp>
      <p:sp>
        <p:nvSpPr>
          <p:cNvPr id="27" name="Rectangle à coins arrondis 6">
            <a:extLst>
              <a:ext uri="{FF2B5EF4-FFF2-40B4-BE49-F238E27FC236}">
                <a16:creationId xmlns:a16="http://schemas.microsoft.com/office/drawing/2014/main" id="{689F3C10-BA97-4CE5-B1B3-283AD815A755}"/>
              </a:ext>
            </a:extLst>
          </p:cNvPr>
          <p:cNvSpPr/>
          <p:nvPr/>
        </p:nvSpPr>
        <p:spPr>
          <a:xfrm>
            <a:off x="5239902" y="2935877"/>
            <a:ext cx="3611551" cy="1954690"/>
          </a:xfrm>
          <a:prstGeom prst="roundRect">
            <a:avLst>
              <a:gd name="adj" fmla="val 4716"/>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graphicFrame>
        <p:nvGraphicFramePr>
          <p:cNvPr id="28" name="Chart 9">
            <a:extLst>
              <a:ext uri="{FF2B5EF4-FFF2-40B4-BE49-F238E27FC236}">
                <a16:creationId xmlns:a16="http://schemas.microsoft.com/office/drawing/2014/main" id="{4F0811D6-67A2-4D7E-91EA-9E39DF427DD3}"/>
              </a:ext>
            </a:extLst>
          </p:cNvPr>
          <p:cNvGraphicFramePr/>
          <p:nvPr/>
        </p:nvGraphicFramePr>
        <p:xfrm>
          <a:off x="5202824" y="3077903"/>
          <a:ext cx="3611551" cy="1859555"/>
        </p:xfrm>
        <a:graphic>
          <a:graphicData uri="http://schemas.openxmlformats.org/drawingml/2006/chart">
            <c:chart xmlns:c="http://schemas.openxmlformats.org/drawingml/2006/chart" xmlns:r="http://schemas.openxmlformats.org/officeDocument/2006/relationships" r:id="rId3"/>
          </a:graphicData>
        </a:graphic>
      </p:graphicFrame>
      <p:sp>
        <p:nvSpPr>
          <p:cNvPr id="29" name="TextBox 12">
            <a:extLst>
              <a:ext uri="{FF2B5EF4-FFF2-40B4-BE49-F238E27FC236}">
                <a16:creationId xmlns:a16="http://schemas.microsoft.com/office/drawing/2014/main" id="{2F557C1E-CA58-4BDE-B4AC-A98889F2C27E}"/>
              </a:ext>
            </a:extLst>
          </p:cNvPr>
          <p:cNvSpPr txBox="1"/>
          <p:nvPr/>
        </p:nvSpPr>
        <p:spPr>
          <a:xfrm>
            <a:off x="8039235" y="3186210"/>
            <a:ext cx="645253" cy="123111"/>
          </a:xfrm>
          <a:prstGeom prst="rect">
            <a:avLst/>
          </a:prstGeom>
          <a:noFill/>
        </p:spPr>
        <p:txBody>
          <a:bodyPr wrap="squar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800mg/j</a:t>
            </a:r>
          </a:p>
        </p:txBody>
      </p:sp>
      <p:sp>
        <p:nvSpPr>
          <p:cNvPr id="30" name="TextBox 14">
            <a:extLst>
              <a:ext uri="{FF2B5EF4-FFF2-40B4-BE49-F238E27FC236}">
                <a16:creationId xmlns:a16="http://schemas.microsoft.com/office/drawing/2014/main" id="{27B57C70-21B4-44C9-AE93-3BFBAF7128F1}"/>
              </a:ext>
            </a:extLst>
          </p:cNvPr>
          <p:cNvSpPr txBox="1"/>
          <p:nvPr/>
        </p:nvSpPr>
        <p:spPr>
          <a:xfrm>
            <a:off x="8039235" y="3392093"/>
            <a:ext cx="645253" cy="123111"/>
          </a:xfrm>
          <a:prstGeom prst="rect">
            <a:avLst/>
          </a:prstGeom>
          <a:noFill/>
        </p:spPr>
        <p:txBody>
          <a:bodyPr wrap="squar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400mg/j</a:t>
            </a:r>
          </a:p>
        </p:txBody>
      </p:sp>
      <p:sp>
        <p:nvSpPr>
          <p:cNvPr id="31" name="ZoneTexte 30">
            <a:extLst>
              <a:ext uri="{FF2B5EF4-FFF2-40B4-BE49-F238E27FC236}">
                <a16:creationId xmlns:a16="http://schemas.microsoft.com/office/drawing/2014/main" id="{E1B38FCC-BC6D-4A01-B020-7263250EC865}"/>
              </a:ext>
            </a:extLst>
          </p:cNvPr>
          <p:cNvSpPr txBox="1"/>
          <p:nvPr/>
        </p:nvSpPr>
        <p:spPr>
          <a:xfrm>
            <a:off x="5350772" y="2794364"/>
            <a:ext cx="763984" cy="276999"/>
          </a:xfrm>
          <a:prstGeom prst="rect">
            <a:avLst/>
          </a:prstGeom>
          <a:solidFill>
            <a:schemeClr val="bg1"/>
          </a:solid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AU" sz="12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IFSS</a:t>
            </a:r>
          </a:p>
        </p:txBody>
      </p:sp>
      <p:sp>
        <p:nvSpPr>
          <p:cNvPr id="11" name="Rectangle 10"/>
          <p:cNvSpPr/>
          <p:nvPr/>
        </p:nvSpPr>
        <p:spPr>
          <a:xfrm>
            <a:off x="5722040" y="4012560"/>
            <a:ext cx="1380698" cy="45695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HR = 0.66 </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IC</a:t>
            </a:r>
            <a:r>
              <a:rPr kumimoji="0" lang="fr-FR" sz="800" b="0" i="0" u="none" strike="noStrike" kern="1200" cap="none" spc="0" normalizeH="0" baseline="-25000" noProof="0" dirty="0">
                <a:ln>
                  <a:noFill/>
                </a:ln>
                <a:solidFill>
                  <a:prstClr val="black">
                    <a:lumMod val="75000"/>
                    <a:lumOff val="25000"/>
                  </a:prstClr>
                </a:solidFill>
                <a:effectLst/>
                <a:uLnTx/>
                <a:uFillTx/>
                <a:latin typeface="Arial" panose="020B0604020202020204" pitchFamily="34" charset="0"/>
                <a:ea typeface="+mn-ea"/>
                <a:cs typeface="+mn-cs"/>
              </a:rPr>
              <a:t>95% </a:t>
            </a:r>
            <a:r>
              <a:rPr kumimoji="0" lang="fr-FR"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 [0.34–1.29] p=0,19 </a:t>
            </a:r>
          </a:p>
        </p:txBody>
      </p:sp>
      <p:grpSp>
        <p:nvGrpSpPr>
          <p:cNvPr id="4" name="Groupe 3">
            <a:extLst>
              <a:ext uri="{FF2B5EF4-FFF2-40B4-BE49-F238E27FC236}">
                <a16:creationId xmlns:a16="http://schemas.microsoft.com/office/drawing/2014/main" id="{BD104972-8349-4463-8D9D-98F0D913C65D}"/>
              </a:ext>
            </a:extLst>
          </p:cNvPr>
          <p:cNvGrpSpPr/>
          <p:nvPr/>
        </p:nvGrpSpPr>
        <p:grpSpPr>
          <a:xfrm>
            <a:off x="5745937" y="1110258"/>
            <a:ext cx="2836953" cy="875281"/>
            <a:chOff x="1111827" y="810491"/>
            <a:chExt cx="5153891" cy="2400300"/>
          </a:xfrm>
        </p:grpSpPr>
        <p:sp>
          <p:nvSpPr>
            <p:cNvPr id="2" name="Forme libre : forme 1">
              <a:extLst>
                <a:ext uri="{FF2B5EF4-FFF2-40B4-BE49-F238E27FC236}">
                  <a16:creationId xmlns:a16="http://schemas.microsoft.com/office/drawing/2014/main" id="{C76CD57B-3823-4DCA-AD81-73D8ADB7481D}"/>
                </a:ext>
              </a:extLst>
            </p:cNvPr>
            <p:cNvSpPr/>
            <p:nvPr/>
          </p:nvSpPr>
          <p:spPr>
            <a:xfrm>
              <a:off x="1122218" y="810491"/>
              <a:ext cx="5143500" cy="2400300"/>
            </a:xfrm>
            <a:custGeom>
              <a:avLst/>
              <a:gdLst>
                <a:gd name="connsiteX0" fmla="*/ 0 w 5143500"/>
                <a:gd name="connsiteY0" fmla="*/ 0 h 2400300"/>
                <a:gd name="connsiteX1" fmla="*/ 280555 w 5143500"/>
                <a:gd name="connsiteY1" fmla="*/ 0 h 2400300"/>
                <a:gd name="connsiteX2" fmla="*/ 280555 w 5143500"/>
                <a:gd name="connsiteY2" fmla="*/ 62345 h 2400300"/>
                <a:gd name="connsiteX3" fmla="*/ 342900 w 5143500"/>
                <a:gd name="connsiteY3" fmla="*/ 62345 h 2400300"/>
                <a:gd name="connsiteX4" fmla="*/ 342900 w 5143500"/>
                <a:gd name="connsiteY4" fmla="*/ 119495 h 2400300"/>
                <a:gd name="connsiteX5" fmla="*/ 410441 w 5143500"/>
                <a:gd name="connsiteY5" fmla="*/ 119495 h 2400300"/>
                <a:gd name="connsiteX6" fmla="*/ 410441 w 5143500"/>
                <a:gd name="connsiteY6" fmla="*/ 176645 h 2400300"/>
                <a:gd name="connsiteX7" fmla="*/ 514350 w 5143500"/>
                <a:gd name="connsiteY7" fmla="*/ 176645 h 2400300"/>
                <a:gd name="connsiteX8" fmla="*/ 514350 w 5143500"/>
                <a:gd name="connsiteY8" fmla="*/ 228600 h 2400300"/>
                <a:gd name="connsiteX9" fmla="*/ 597477 w 5143500"/>
                <a:gd name="connsiteY9" fmla="*/ 228600 h 2400300"/>
                <a:gd name="connsiteX10" fmla="*/ 597477 w 5143500"/>
                <a:gd name="connsiteY10" fmla="*/ 322118 h 2400300"/>
                <a:gd name="connsiteX11" fmla="*/ 690996 w 5143500"/>
                <a:gd name="connsiteY11" fmla="*/ 322118 h 2400300"/>
                <a:gd name="connsiteX12" fmla="*/ 784514 w 5143500"/>
                <a:gd name="connsiteY12" fmla="*/ 467591 h 2400300"/>
                <a:gd name="connsiteX13" fmla="*/ 929987 w 5143500"/>
                <a:gd name="connsiteY13" fmla="*/ 467591 h 2400300"/>
                <a:gd name="connsiteX14" fmla="*/ 929987 w 5143500"/>
                <a:gd name="connsiteY14" fmla="*/ 519545 h 2400300"/>
                <a:gd name="connsiteX15" fmla="*/ 1013114 w 5143500"/>
                <a:gd name="connsiteY15" fmla="*/ 519545 h 2400300"/>
                <a:gd name="connsiteX16" fmla="*/ 1013114 w 5143500"/>
                <a:gd name="connsiteY16" fmla="*/ 576695 h 2400300"/>
                <a:gd name="connsiteX17" fmla="*/ 1096241 w 5143500"/>
                <a:gd name="connsiteY17" fmla="*/ 576695 h 2400300"/>
                <a:gd name="connsiteX18" fmla="*/ 1148196 w 5143500"/>
                <a:gd name="connsiteY18" fmla="*/ 685800 h 2400300"/>
                <a:gd name="connsiteX19" fmla="*/ 1314450 w 5143500"/>
                <a:gd name="connsiteY19" fmla="*/ 685800 h 2400300"/>
                <a:gd name="connsiteX20" fmla="*/ 1314450 w 5143500"/>
                <a:gd name="connsiteY20" fmla="*/ 748145 h 2400300"/>
                <a:gd name="connsiteX21" fmla="*/ 1563832 w 5143500"/>
                <a:gd name="connsiteY21" fmla="*/ 748145 h 2400300"/>
                <a:gd name="connsiteX22" fmla="*/ 1563832 w 5143500"/>
                <a:gd name="connsiteY22" fmla="*/ 872836 h 2400300"/>
                <a:gd name="connsiteX23" fmla="*/ 1610591 w 5143500"/>
                <a:gd name="connsiteY23" fmla="*/ 945573 h 2400300"/>
                <a:gd name="connsiteX24" fmla="*/ 1610591 w 5143500"/>
                <a:gd name="connsiteY24" fmla="*/ 1049482 h 2400300"/>
                <a:gd name="connsiteX25" fmla="*/ 1740477 w 5143500"/>
                <a:gd name="connsiteY25" fmla="*/ 1049482 h 2400300"/>
                <a:gd name="connsiteX26" fmla="*/ 1839191 w 5143500"/>
                <a:gd name="connsiteY26" fmla="*/ 1283277 h 2400300"/>
                <a:gd name="connsiteX27" fmla="*/ 1906732 w 5143500"/>
                <a:gd name="connsiteY27" fmla="*/ 1283277 h 2400300"/>
                <a:gd name="connsiteX28" fmla="*/ 1906732 w 5143500"/>
                <a:gd name="connsiteY28" fmla="*/ 1356014 h 2400300"/>
                <a:gd name="connsiteX29" fmla="*/ 2156114 w 5143500"/>
                <a:gd name="connsiteY29" fmla="*/ 1356014 h 2400300"/>
                <a:gd name="connsiteX30" fmla="*/ 2166505 w 5143500"/>
                <a:gd name="connsiteY30" fmla="*/ 1475509 h 2400300"/>
                <a:gd name="connsiteX31" fmla="*/ 2249632 w 5143500"/>
                <a:gd name="connsiteY31" fmla="*/ 1475509 h 2400300"/>
                <a:gd name="connsiteX32" fmla="*/ 2249632 w 5143500"/>
                <a:gd name="connsiteY32" fmla="*/ 1532659 h 2400300"/>
                <a:gd name="connsiteX33" fmla="*/ 2389909 w 5143500"/>
                <a:gd name="connsiteY33" fmla="*/ 1532659 h 2400300"/>
                <a:gd name="connsiteX34" fmla="*/ 2389909 w 5143500"/>
                <a:gd name="connsiteY34" fmla="*/ 1610591 h 2400300"/>
                <a:gd name="connsiteX35" fmla="*/ 2457450 w 5143500"/>
                <a:gd name="connsiteY35" fmla="*/ 1610591 h 2400300"/>
                <a:gd name="connsiteX36" fmla="*/ 2457450 w 5143500"/>
                <a:gd name="connsiteY36" fmla="*/ 1667741 h 2400300"/>
                <a:gd name="connsiteX37" fmla="*/ 2628900 w 5143500"/>
                <a:gd name="connsiteY37" fmla="*/ 1667741 h 2400300"/>
                <a:gd name="connsiteX38" fmla="*/ 2628900 w 5143500"/>
                <a:gd name="connsiteY38" fmla="*/ 1750868 h 2400300"/>
                <a:gd name="connsiteX39" fmla="*/ 2893868 w 5143500"/>
                <a:gd name="connsiteY39" fmla="*/ 1750868 h 2400300"/>
                <a:gd name="connsiteX40" fmla="*/ 2893868 w 5143500"/>
                <a:gd name="connsiteY40" fmla="*/ 1823604 h 2400300"/>
                <a:gd name="connsiteX41" fmla="*/ 3283527 w 5143500"/>
                <a:gd name="connsiteY41" fmla="*/ 1823604 h 2400300"/>
                <a:gd name="connsiteX42" fmla="*/ 3283527 w 5143500"/>
                <a:gd name="connsiteY42" fmla="*/ 1917123 h 2400300"/>
                <a:gd name="connsiteX43" fmla="*/ 3865418 w 5143500"/>
                <a:gd name="connsiteY43" fmla="*/ 1917123 h 2400300"/>
                <a:gd name="connsiteX44" fmla="*/ 3865418 w 5143500"/>
                <a:gd name="connsiteY44" fmla="*/ 2041814 h 2400300"/>
                <a:gd name="connsiteX45" fmla="*/ 4410941 w 5143500"/>
                <a:gd name="connsiteY45" fmla="*/ 2041814 h 2400300"/>
                <a:gd name="connsiteX46" fmla="*/ 4410941 w 5143500"/>
                <a:gd name="connsiteY46" fmla="*/ 2192482 h 2400300"/>
                <a:gd name="connsiteX47" fmla="*/ 4561609 w 5143500"/>
                <a:gd name="connsiteY47" fmla="*/ 2192482 h 2400300"/>
                <a:gd name="connsiteX48" fmla="*/ 4561609 w 5143500"/>
                <a:gd name="connsiteY48" fmla="*/ 2400300 h 2400300"/>
                <a:gd name="connsiteX49" fmla="*/ 5143500 w 5143500"/>
                <a:gd name="connsiteY49" fmla="*/ 2400300 h 240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5143500" h="2400300">
                  <a:moveTo>
                    <a:pt x="0" y="0"/>
                  </a:moveTo>
                  <a:lnTo>
                    <a:pt x="280555" y="0"/>
                  </a:lnTo>
                  <a:lnTo>
                    <a:pt x="280555" y="62345"/>
                  </a:lnTo>
                  <a:lnTo>
                    <a:pt x="342900" y="62345"/>
                  </a:lnTo>
                  <a:lnTo>
                    <a:pt x="342900" y="119495"/>
                  </a:lnTo>
                  <a:lnTo>
                    <a:pt x="410441" y="119495"/>
                  </a:lnTo>
                  <a:lnTo>
                    <a:pt x="410441" y="176645"/>
                  </a:lnTo>
                  <a:lnTo>
                    <a:pt x="514350" y="176645"/>
                  </a:lnTo>
                  <a:lnTo>
                    <a:pt x="514350" y="228600"/>
                  </a:lnTo>
                  <a:lnTo>
                    <a:pt x="597477" y="228600"/>
                  </a:lnTo>
                  <a:lnTo>
                    <a:pt x="597477" y="322118"/>
                  </a:lnTo>
                  <a:lnTo>
                    <a:pt x="690996" y="322118"/>
                  </a:lnTo>
                  <a:lnTo>
                    <a:pt x="784514" y="467591"/>
                  </a:lnTo>
                  <a:lnTo>
                    <a:pt x="929987" y="467591"/>
                  </a:lnTo>
                  <a:lnTo>
                    <a:pt x="929987" y="519545"/>
                  </a:lnTo>
                  <a:lnTo>
                    <a:pt x="1013114" y="519545"/>
                  </a:lnTo>
                  <a:lnTo>
                    <a:pt x="1013114" y="576695"/>
                  </a:lnTo>
                  <a:lnTo>
                    <a:pt x="1096241" y="576695"/>
                  </a:lnTo>
                  <a:lnTo>
                    <a:pt x="1148196" y="685800"/>
                  </a:lnTo>
                  <a:lnTo>
                    <a:pt x="1314450" y="685800"/>
                  </a:lnTo>
                  <a:lnTo>
                    <a:pt x="1314450" y="748145"/>
                  </a:lnTo>
                  <a:lnTo>
                    <a:pt x="1563832" y="748145"/>
                  </a:lnTo>
                  <a:lnTo>
                    <a:pt x="1563832" y="872836"/>
                  </a:lnTo>
                  <a:lnTo>
                    <a:pt x="1610591" y="945573"/>
                  </a:lnTo>
                  <a:lnTo>
                    <a:pt x="1610591" y="1049482"/>
                  </a:lnTo>
                  <a:lnTo>
                    <a:pt x="1740477" y="1049482"/>
                  </a:lnTo>
                  <a:lnTo>
                    <a:pt x="1839191" y="1283277"/>
                  </a:lnTo>
                  <a:lnTo>
                    <a:pt x="1906732" y="1283277"/>
                  </a:lnTo>
                  <a:lnTo>
                    <a:pt x="1906732" y="1356014"/>
                  </a:lnTo>
                  <a:lnTo>
                    <a:pt x="2156114" y="1356014"/>
                  </a:lnTo>
                  <a:lnTo>
                    <a:pt x="2166505" y="1475509"/>
                  </a:lnTo>
                  <a:lnTo>
                    <a:pt x="2249632" y="1475509"/>
                  </a:lnTo>
                  <a:lnTo>
                    <a:pt x="2249632" y="1532659"/>
                  </a:lnTo>
                  <a:lnTo>
                    <a:pt x="2389909" y="1532659"/>
                  </a:lnTo>
                  <a:lnTo>
                    <a:pt x="2389909" y="1610591"/>
                  </a:lnTo>
                  <a:lnTo>
                    <a:pt x="2457450" y="1610591"/>
                  </a:lnTo>
                  <a:lnTo>
                    <a:pt x="2457450" y="1667741"/>
                  </a:lnTo>
                  <a:lnTo>
                    <a:pt x="2628900" y="1667741"/>
                  </a:lnTo>
                  <a:lnTo>
                    <a:pt x="2628900" y="1750868"/>
                  </a:lnTo>
                  <a:lnTo>
                    <a:pt x="2893868" y="1750868"/>
                  </a:lnTo>
                  <a:lnTo>
                    <a:pt x="2893868" y="1823604"/>
                  </a:lnTo>
                  <a:lnTo>
                    <a:pt x="3283527" y="1823604"/>
                  </a:lnTo>
                  <a:lnTo>
                    <a:pt x="3283527" y="1917123"/>
                  </a:lnTo>
                  <a:lnTo>
                    <a:pt x="3865418" y="1917123"/>
                  </a:lnTo>
                  <a:lnTo>
                    <a:pt x="3865418" y="2041814"/>
                  </a:lnTo>
                  <a:lnTo>
                    <a:pt x="4410941" y="2041814"/>
                  </a:lnTo>
                  <a:lnTo>
                    <a:pt x="4410941" y="2192482"/>
                  </a:lnTo>
                  <a:lnTo>
                    <a:pt x="4561609" y="2192482"/>
                  </a:lnTo>
                  <a:lnTo>
                    <a:pt x="4561609" y="2400300"/>
                  </a:lnTo>
                  <a:lnTo>
                    <a:pt x="5143500" y="2400300"/>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Forme libre : forme 2">
              <a:extLst>
                <a:ext uri="{FF2B5EF4-FFF2-40B4-BE49-F238E27FC236}">
                  <a16:creationId xmlns:a16="http://schemas.microsoft.com/office/drawing/2014/main" id="{C6BFF326-647E-4846-AFA6-90E3D221C32A}"/>
                </a:ext>
              </a:extLst>
            </p:cNvPr>
            <p:cNvSpPr/>
            <p:nvPr/>
          </p:nvSpPr>
          <p:spPr>
            <a:xfrm>
              <a:off x="1111827" y="815686"/>
              <a:ext cx="4675909" cy="2254828"/>
            </a:xfrm>
            <a:custGeom>
              <a:avLst/>
              <a:gdLst>
                <a:gd name="connsiteX0" fmla="*/ 0 w 4675909"/>
                <a:gd name="connsiteY0" fmla="*/ 0 h 2254828"/>
                <a:gd name="connsiteX1" fmla="*/ 405246 w 4675909"/>
                <a:gd name="connsiteY1" fmla="*/ 0 h 2254828"/>
                <a:gd name="connsiteX2" fmla="*/ 405246 w 4675909"/>
                <a:gd name="connsiteY2" fmla="*/ 192232 h 2254828"/>
                <a:gd name="connsiteX3" fmla="*/ 519546 w 4675909"/>
                <a:gd name="connsiteY3" fmla="*/ 192232 h 2254828"/>
                <a:gd name="connsiteX4" fmla="*/ 519546 w 4675909"/>
                <a:gd name="connsiteY4" fmla="*/ 306532 h 2254828"/>
                <a:gd name="connsiteX5" fmla="*/ 592282 w 4675909"/>
                <a:gd name="connsiteY5" fmla="*/ 306532 h 2254828"/>
                <a:gd name="connsiteX6" fmla="*/ 628650 w 4675909"/>
                <a:gd name="connsiteY6" fmla="*/ 597478 h 2254828"/>
                <a:gd name="connsiteX7" fmla="*/ 742950 w 4675909"/>
                <a:gd name="connsiteY7" fmla="*/ 597478 h 2254828"/>
                <a:gd name="connsiteX8" fmla="*/ 742950 w 4675909"/>
                <a:gd name="connsiteY8" fmla="*/ 685800 h 2254828"/>
                <a:gd name="connsiteX9" fmla="*/ 1309255 w 4675909"/>
                <a:gd name="connsiteY9" fmla="*/ 685800 h 2254828"/>
                <a:gd name="connsiteX10" fmla="*/ 1309255 w 4675909"/>
                <a:gd name="connsiteY10" fmla="*/ 805296 h 2254828"/>
                <a:gd name="connsiteX11" fmla="*/ 1626178 w 4675909"/>
                <a:gd name="connsiteY11" fmla="*/ 805296 h 2254828"/>
                <a:gd name="connsiteX12" fmla="*/ 1626178 w 4675909"/>
                <a:gd name="connsiteY12" fmla="*/ 1028700 h 2254828"/>
                <a:gd name="connsiteX13" fmla="*/ 1672937 w 4675909"/>
                <a:gd name="connsiteY13" fmla="*/ 1028700 h 2254828"/>
                <a:gd name="connsiteX14" fmla="*/ 1672937 w 4675909"/>
                <a:gd name="connsiteY14" fmla="*/ 1143000 h 2254828"/>
                <a:gd name="connsiteX15" fmla="*/ 1735282 w 4675909"/>
                <a:gd name="connsiteY15" fmla="*/ 1143000 h 2254828"/>
                <a:gd name="connsiteX16" fmla="*/ 1735282 w 4675909"/>
                <a:gd name="connsiteY16" fmla="*/ 1257300 h 2254828"/>
                <a:gd name="connsiteX17" fmla="*/ 1901537 w 4675909"/>
                <a:gd name="connsiteY17" fmla="*/ 1257300 h 2254828"/>
                <a:gd name="connsiteX18" fmla="*/ 1901537 w 4675909"/>
                <a:gd name="connsiteY18" fmla="*/ 1506682 h 2254828"/>
                <a:gd name="connsiteX19" fmla="*/ 2234046 w 4675909"/>
                <a:gd name="connsiteY19" fmla="*/ 1506682 h 2254828"/>
                <a:gd name="connsiteX20" fmla="*/ 2234046 w 4675909"/>
                <a:gd name="connsiteY20" fmla="*/ 1922319 h 2254828"/>
                <a:gd name="connsiteX21" fmla="*/ 2431473 w 4675909"/>
                <a:gd name="connsiteY21" fmla="*/ 1922319 h 2254828"/>
                <a:gd name="connsiteX22" fmla="*/ 2431473 w 4675909"/>
                <a:gd name="connsiteY22" fmla="*/ 2062596 h 2254828"/>
                <a:gd name="connsiteX23" fmla="*/ 3023755 w 4675909"/>
                <a:gd name="connsiteY23" fmla="*/ 2062596 h 2254828"/>
                <a:gd name="connsiteX24" fmla="*/ 3023755 w 4675909"/>
                <a:gd name="connsiteY24" fmla="*/ 2254828 h 2254828"/>
                <a:gd name="connsiteX25" fmla="*/ 4675909 w 4675909"/>
                <a:gd name="connsiteY25" fmla="*/ 2254828 h 225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675909" h="2254828">
                  <a:moveTo>
                    <a:pt x="0" y="0"/>
                  </a:moveTo>
                  <a:lnTo>
                    <a:pt x="405246" y="0"/>
                  </a:lnTo>
                  <a:lnTo>
                    <a:pt x="405246" y="192232"/>
                  </a:lnTo>
                  <a:lnTo>
                    <a:pt x="519546" y="192232"/>
                  </a:lnTo>
                  <a:lnTo>
                    <a:pt x="519546" y="306532"/>
                  </a:lnTo>
                  <a:lnTo>
                    <a:pt x="592282" y="306532"/>
                  </a:lnTo>
                  <a:lnTo>
                    <a:pt x="628650" y="597478"/>
                  </a:lnTo>
                  <a:lnTo>
                    <a:pt x="742950" y="597478"/>
                  </a:lnTo>
                  <a:lnTo>
                    <a:pt x="742950" y="685800"/>
                  </a:lnTo>
                  <a:lnTo>
                    <a:pt x="1309255" y="685800"/>
                  </a:lnTo>
                  <a:lnTo>
                    <a:pt x="1309255" y="805296"/>
                  </a:lnTo>
                  <a:lnTo>
                    <a:pt x="1626178" y="805296"/>
                  </a:lnTo>
                  <a:lnTo>
                    <a:pt x="1626178" y="1028700"/>
                  </a:lnTo>
                  <a:lnTo>
                    <a:pt x="1672937" y="1028700"/>
                  </a:lnTo>
                  <a:lnTo>
                    <a:pt x="1672937" y="1143000"/>
                  </a:lnTo>
                  <a:lnTo>
                    <a:pt x="1735282" y="1143000"/>
                  </a:lnTo>
                  <a:lnTo>
                    <a:pt x="1735282" y="1257300"/>
                  </a:lnTo>
                  <a:lnTo>
                    <a:pt x="1901537" y="1257300"/>
                  </a:lnTo>
                  <a:lnTo>
                    <a:pt x="1901537" y="1506682"/>
                  </a:lnTo>
                  <a:lnTo>
                    <a:pt x="2234046" y="1506682"/>
                  </a:lnTo>
                  <a:lnTo>
                    <a:pt x="2234046" y="1922319"/>
                  </a:lnTo>
                  <a:lnTo>
                    <a:pt x="2431473" y="1922319"/>
                  </a:lnTo>
                  <a:lnTo>
                    <a:pt x="2431473" y="2062596"/>
                  </a:lnTo>
                  <a:lnTo>
                    <a:pt x="3023755" y="2062596"/>
                  </a:lnTo>
                  <a:lnTo>
                    <a:pt x="3023755" y="2254828"/>
                  </a:lnTo>
                  <a:lnTo>
                    <a:pt x="4675909" y="2254828"/>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7" name="Groupe 6">
            <a:extLst>
              <a:ext uri="{FF2B5EF4-FFF2-40B4-BE49-F238E27FC236}">
                <a16:creationId xmlns:a16="http://schemas.microsoft.com/office/drawing/2014/main" id="{85F8D963-1D94-49E8-8676-02F2D4E97B45}"/>
              </a:ext>
            </a:extLst>
          </p:cNvPr>
          <p:cNvGrpSpPr/>
          <p:nvPr/>
        </p:nvGrpSpPr>
        <p:grpSpPr>
          <a:xfrm>
            <a:off x="5745938" y="3225343"/>
            <a:ext cx="2675893" cy="1211575"/>
            <a:chOff x="613064" y="763732"/>
            <a:chExt cx="4894118" cy="3480954"/>
          </a:xfrm>
        </p:grpSpPr>
        <p:sp>
          <p:nvSpPr>
            <p:cNvPr id="5" name="Forme libre : forme 4">
              <a:extLst>
                <a:ext uri="{FF2B5EF4-FFF2-40B4-BE49-F238E27FC236}">
                  <a16:creationId xmlns:a16="http://schemas.microsoft.com/office/drawing/2014/main" id="{8363503A-56B9-4377-BC08-A5EF0CB3C016}"/>
                </a:ext>
              </a:extLst>
            </p:cNvPr>
            <p:cNvSpPr/>
            <p:nvPr/>
          </p:nvSpPr>
          <p:spPr>
            <a:xfrm>
              <a:off x="618259" y="763732"/>
              <a:ext cx="4888923" cy="3470563"/>
            </a:xfrm>
            <a:custGeom>
              <a:avLst/>
              <a:gdLst>
                <a:gd name="connsiteX0" fmla="*/ 0 w 4888923"/>
                <a:gd name="connsiteY0" fmla="*/ 0 h 3470563"/>
                <a:gd name="connsiteX1" fmla="*/ 244186 w 4888923"/>
                <a:gd name="connsiteY1" fmla="*/ 0 h 3470563"/>
                <a:gd name="connsiteX2" fmla="*/ 244186 w 4888923"/>
                <a:gd name="connsiteY2" fmla="*/ 119495 h 3470563"/>
                <a:gd name="connsiteX3" fmla="*/ 452005 w 4888923"/>
                <a:gd name="connsiteY3" fmla="*/ 119495 h 3470563"/>
                <a:gd name="connsiteX4" fmla="*/ 488373 w 4888923"/>
                <a:gd name="connsiteY4" fmla="*/ 405245 h 3470563"/>
                <a:gd name="connsiteX5" fmla="*/ 623455 w 4888923"/>
                <a:gd name="connsiteY5" fmla="*/ 405245 h 3470563"/>
                <a:gd name="connsiteX6" fmla="*/ 623455 w 4888923"/>
                <a:gd name="connsiteY6" fmla="*/ 535132 h 3470563"/>
                <a:gd name="connsiteX7" fmla="*/ 696191 w 4888923"/>
                <a:gd name="connsiteY7" fmla="*/ 535132 h 3470563"/>
                <a:gd name="connsiteX8" fmla="*/ 696191 w 4888923"/>
                <a:gd name="connsiteY8" fmla="*/ 623454 h 3470563"/>
                <a:gd name="connsiteX9" fmla="*/ 841664 w 4888923"/>
                <a:gd name="connsiteY9" fmla="*/ 623454 h 3470563"/>
                <a:gd name="connsiteX10" fmla="*/ 841664 w 4888923"/>
                <a:gd name="connsiteY10" fmla="*/ 685800 h 3470563"/>
                <a:gd name="connsiteX11" fmla="*/ 919596 w 4888923"/>
                <a:gd name="connsiteY11" fmla="*/ 685800 h 3470563"/>
                <a:gd name="connsiteX12" fmla="*/ 919596 w 4888923"/>
                <a:gd name="connsiteY12" fmla="*/ 768927 h 3470563"/>
                <a:gd name="connsiteX13" fmla="*/ 987136 w 4888923"/>
                <a:gd name="connsiteY13" fmla="*/ 768927 h 3470563"/>
                <a:gd name="connsiteX14" fmla="*/ 987136 w 4888923"/>
                <a:gd name="connsiteY14" fmla="*/ 919595 h 3470563"/>
                <a:gd name="connsiteX15" fmla="*/ 1096241 w 4888923"/>
                <a:gd name="connsiteY15" fmla="*/ 919595 h 3470563"/>
                <a:gd name="connsiteX16" fmla="*/ 1096241 w 4888923"/>
                <a:gd name="connsiteY16" fmla="*/ 1111827 h 3470563"/>
                <a:gd name="connsiteX17" fmla="*/ 1163782 w 4888923"/>
                <a:gd name="connsiteY17" fmla="*/ 1111827 h 3470563"/>
                <a:gd name="connsiteX18" fmla="*/ 1163782 w 4888923"/>
                <a:gd name="connsiteY18" fmla="*/ 1205345 h 3470563"/>
                <a:gd name="connsiteX19" fmla="*/ 1278082 w 4888923"/>
                <a:gd name="connsiteY19" fmla="*/ 1205345 h 3470563"/>
                <a:gd name="connsiteX20" fmla="*/ 1278082 w 4888923"/>
                <a:gd name="connsiteY20" fmla="*/ 1324841 h 3470563"/>
                <a:gd name="connsiteX21" fmla="*/ 1335232 w 4888923"/>
                <a:gd name="connsiteY21" fmla="*/ 1324841 h 3470563"/>
                <a:gd name="connsiteX22" fmla="*/ 1335232 w 4888923"/>
                <a:gd name="connsiteY22" fmla="*/ 1418359 h 3470563"/>
                <a:gd name="connsiteX23" fmla="*/ 1579418 w 4888923"/>
                <a:gd name="connsiteY23" fmla="*/ 1418359 h 3470563"/>
                <a:gd name="connsiteX24" fmla="*/ 1579418 w 4888923"/>
                <a:gd name="connsiteY24" fmla="*/ 1543050 h 3470563"/>
                <a:gd name="connsiteX25" fmla="*/ 1735282 w 4888923"/>
                <a:gd name="connsiteY25" fmla="*/ 1543050 h 3470563"/>
                <a:gd name="connsiteX26" fmla="*/ 1735282 w 4888923"/>
                <a:gd name="connsiteY26" fmla="*/ 1735282 h 3470563"/>
                <a:gd name="connsiteX27" fmla="*/ 2135332 w 4888923"/>
                <a:gd name="connsiteY27" fmla="*/ 1735282 h 3470563"/>
                <a:gd name="connsiteX28" fmla="*/ 2135332 w 4888923"/>
                <a:gd name="connsiteY28" fmla="*/ 2187286 h 3470563"/>
                <a:gd name="connsiteX29" fmla="*/ 2530186 w 4888923"/>
                <a:gd name="connsiteY29" fmla="*/ 2187286 h 3470563"/>
                <a:gd name="connsiteX30" fmla="*/ 2530186 w 4888923"/>
                <a:gd name="connsiteY30" fmla="*/ 2634095 h 3470563"/>
                <a:gd name="connsiteX31" fmla="*/ 4156364 w 4888923"/>
                <a:gd name="connsiteY31" fmla="*/ 2634095 h 3470563"/>
                <a:gd name="connsiteX32" fmla="*/ 4156364 w 4888923"/>
                <a:gd name="connsiteY32" fmla="*/ 3065318 h 3470563"/>
                <a:gd name="connsiteX33" fmla="*/ 4888923 w 4888923"/>
                <a:gd name="connsiteY33" fmla="*/ 3065318 h 3470563"/>
                <a:gd name="connsiteX34" fmla="*/ 4888923 w 4888923"/>
                <a:gd name="connsiteY34" fmla="*/ 3470563 h 3470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888923" h="3470563">
                  <a:moveTo>
                    <a:pt x="0" y="0"/>
                  </a:moveTo>
                  <a:lnTo>
                    <a:pt x="244186" y="0"/>
                  </a:lnTo>
                  <a:lnTo>
                    <a:pt x="244186" y="119495"/>
                  </a:lnTo>
                  <a:lnTo>
                    <a:pt x="452005" y="119495"/>
                  </a:lnTo>
                  <a:lnTo>
                    <a:pt x="488373" y="405245"/>
                  </a:lnTo>
                  <a:lnTo>
                    <a:pt x="623455" y="405245"/>
                  </a:lnTo>
                  <a:lnTo>
                    <a:pt x="623455" y="535132"/>
                  </a:lnTo>
                  <a:lnTo>
                    <a:pt x="696191" y="535132"/>
                  </a:lnTo>
                  <a:lnTo>
                    <a:pt x="696191" y="623454"/>
                  </a:lnTo>
                  <a:lnTo>
                    <a:pt x="841664" y="623454"/>
                  </a:lnTo>
                  <a:lnTo>
                    <a:pt x="841664" y="685800"/>
                  </a:lnTo>
                  <a:lnTo>
                    <a:pt x="919596" y="685800"/>
                  </a:lnTo>
                  <a:lnTo>
                    <a:pt x="919596" y="768927"/>
                  </a:lnTo>
                  <a:lnTo>
                    <a:pt x="987136" y="768927"/>
                  </a:lnTo>
                  <a:lnTo>
                    <a:pt x="987136" y="919595"/>
                  </a:lnTo>
                  <a:lnTo>
                    <a:pt x="1096241" y="919595"/>
                  </a:lnTo>
                  <a:lnTo>
                    <a:pt x="1096241" y="1111827"/>
                  </a:lnTo>
                  <a:lnTo>
                    <a:pt x="1163782" y="1111827"/>
                  </a:lnTo>
                  <a:lnTo>
                    <a:pt x="1163782" y="1205345"/>
                  </a:lnTo>
                  <a:lnTo>
                    <a:pt x="1278082" y="1205345"/>
                  </a:lnTo>
                  <a:lnTo>
                    <a:pt x="1278082" y="1324841"/>
                  </a:lnTo>
                  <a:lnTo>
                    <a:pt x="1335232" y="1324841"/>
                  </a:lnTo>
                  <a:lnTo>
                    <a:pt x="1335232" y="1418359"/>
                  </a:lnTo>
                  <a:lnTo>
                    <a:pt x="1579418" y="1418359"/>
                  </a:lnTo>
                  <a:lnTo>
                    <a:pt x="1579418" y="1543050"/>
                  </a:lnTo>
                  <a:lnTo>
                    <a:pt x="1735282" y="1543050"/>
                  </a:lnTo>
                  <a:lnTo>
                    <a:pt x="1735282" y="1735282"/>
                  </a:lnTo>
                  <a:lnTo>
                    <a:pt x="2135332" y="1735282"/>
                  </a:lnTo>
                  <a:lnTo>
                    <a:pt x="2135332" y="2187286"/>
                  </a:lnTo>
                  <a:lnTo>
                    <a:pt x="2530186" y="2187286"/>
                  </a:lnTo>
                  <a:lnTo>
                    <a:pt x="2530186" y="2634095"/>
                  </a:lnTo>
                  <a:lnTo>
                    <a:pt x="4156364" y="2634095"/>
                  </a:lnTo>
                  <a:lnTo>
                    <a:pt x="4156364" y="3065318"/>
                  </a:lnTo>
                  <a:lnTo>
                    <a:pt x="4888923" y="3065318"/>
                  </a:lnTo>
                  <a:lnTo>
                    <a:pt x="4888923" y="3470563"/>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Forme libre : forme 5">
              <a:extLst>
                <a:ext uri="{FF2B5EF4-FFF2-40B4-BE49-F238E27FC236}">
                  <a16:creationId xmlns:a16="http://schemas.microsoft.com/office/drawing/2014/main" id="{7EBD17C3-56FF-410E-9D33-3F8DDCD7A2AC}"/>
                </a:ext>
              </a:extLst>
            </p:cNvPr>
            <p:cNvSpPr/>
            <p:nvPr/>
          </p:nvSpPr>
          <p:spPr>
            <a:xfrm>
              <a:off x="613064" y="763732"/>
              <a:ext cx="2436668" cy="3480954"/>
            </a:xfrm>
            <a:custGeom>
              <a:avLst/>
              <a:gdLst>
                <a:gd name="connsiteX0" fmla="*/ 0 w 2436668"/>
                <a:gd name="connsiteY0" fmla="*/ 0 h 3480954"/>
                <a:gd name="connsiteX1" fmla="*/ 207818 w 2436668"/>
                <a:gd name="connsiteY1" fmla="*/ 0 h 3480954"/>
                <a:gd name="connsiteX2" fmla="*/ 207818 w 2436668"/>
                <a:gd name="connsiteY2" fmla="*/ 119495 h 3480954"/>
                <a:gd name="connsiteX3" fmla="*/ 244186 w 2436668"/>
                <a:gd name="connsiteY3" fmla="*/ 119495 h 3480954"/>
                <a:gd name="connsiteX4" fmla="*/ 244186 w 2436668"/>
                <a:gd name="connsiteY4" fmla="*/ 306532 h 3480954"/>
                <a:gd name="connsiteX5" fmla="*/ 493568 w 2436668"/>
                <a:gd name="connsiteY5" fmla="*/ 306532 h 3480954"/>
                <a:gd name="connsiteX6" fmla="*/ 493568 w 2436668"/>
                <a:gd name="connsiteY6" fmla="*/ 436418 h 3480954"/>
                <a:gd name="connsiteX7" fmla="*/ 550718 w 2436668"/>
                <a:gd name="connsiteY7" fmla="*/ 436418 h 3480954"/>
                <a:gd name="connsiteX8" fmla="*/ 550718 w 2436668"/>
                <a:gd name="connsiteY8" fmla="*/ 529936 h 3480954"/>
                <a:gd name="connsiteX9" fmla="*/ 665018 w 2436668"/>
                <a:gd name="connsiteY9" fmla="*/ 529936 h 3480954"/>
                <a:gd name="connsiteX10" fmla="*/ 665018 w 2436668"/>
                <a:gd name="connsiteY10" fmla="*/ 716973 h 3480954"/>
                <a:gd name="connsiteX11" fmla="*/ 727363 w 2436668"/>
                <a:gd name="connsiteY11" fmla="*/ 716973 h 3480954"/>
                <a:gd name="connsiteX12" fmla="*/ 727363 w 2436668"/>
                <a:gd name="connsiteY12" fmla="*/ 904009 h 3480954"/>
                <a:gd name="connsiteX13" fmla="*/ 774122 w 2436668"/>
                <a:gd name="connsiteY13" fmla="*/ 904009 h 3480954"/>
                <a:gd name="connsiteX14" fmla="*/ 774122 w 2436668"/>
                <a:gd name="connsiteY14" fmla="*/ 1033895 h 3480954"/>
                <a:gd name="connsiteX15" fmla="*/ 929986 w 2436668"/>
                <a:gd name="connsiteY15" fmla="*/ 1033895 h 3480954"/>
                <a:gd name="connsiteX16" fmla="*/ 929986 w 2436668"/>
                <a:gd name="connsiteY16" fmla="*/ 1168977 h 3480954"/>
                <a:gd name="connsiteX17" fmla="*/ 1002722 w 2436668"/>
                <a:gd name="connsiteY17" fmla="*/ 1168977 h 3480954"/>
                <a:gd name="connsiteX18" fmla="*/ 1002722 w 2436668"/>
                <a:gd name="connsiteY18" fmla="*/ 1350818 h 3480954"/>
                <a:gd name="connsiteX19" fmla="*/ 1215736 w 2436668"/>
                <a:gd name="connsiteY19" fmla="*/ 1350818 h 3480954"/>
                <a:gd name="connsiteX20" fmla="*/ 1215736 w 2436668"/>
                <a:gd name="connsiteY20" fmla="*/ 1558636 h 3480954"/>
                <a:gd name="connsiteX21" fmla="*/ 1610591 w 2436668"/>
                <a:gd name="connsiteY21" fmla="*/ 1558636 h 3480954"/>
                <a:gd name="connsiteX22" fmla="*/ 1610591 w 2436668"/>
                <a:gd name="connsiteY22" fmla="*/ 1953491 h 3480954"/>
                <a:gd name="connsiteX23" fmla="*/ 1745672 w 2436668"/>
                <a:gd name="connsiteY23" fmla="*/ 1953491 h 3480954"/>
                <a:gd name="connsiteX24" fmla="*/ 1745672 w 2436668"/>
                <a:gd name="connsiteY24" fmla="*/ 2327563 h 3480954"/>
                <a:gd name="connsiteX25" fmla="*/ 2436668 w 2436668"/>
                <a:gd name="connsiteY25" fmla="*/ 2327563 h 3480954"/>
                <a:gd name="connsiteX26" fmla="*/ 2436668 w 2436668"/>
                <a:gd name="connsiteY26" fmla="*/ 3480954 h 3480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436668" h="3480954">
                  <a:moveTo>
                    <a:pt x="0" y="0"/>
                  </a:moveTo>
                  <a:lnTo>
                    <a:pt x="207818" y="0"/>
                  </a:lnTo>
                  <a:lnTo>
                    <a:pt x="207818" y="119495"/>
                  </a:lnTo>
                  <a:lnTo>
                    <a:pt x="244186" y="119495"/>
                  </a:lnTo>
                  <a:lnTo>
                    <a:pt x="244186" y="306532"/>
                  </a:lnTo>
                  <a:lnTo>
                    <a:pt x="493568" y="306532"/>
                  </a:lnTo>
                  <a:lnTo>
                    <a:pt x="493568" y="436418"/>
                  </a:lnTo>
                  <a:lnTo>
                    <a:pt x="550718" y="436418"/>
                  </a:lnTo>
                  <a:lnTo>
                    <a:pt x="550718" y="529936"/>
                  </a:lnTo>
                  <a:lnTo>
                    <a:pt x="665018" y="529936"/>
                  </a:lnTo>
                  <a:lnTo>
                    <a:pt x="665018" y="716973"/>
                  </a:lnTo>
                  <a:lnTo>
                    <a:pt x="727363" y="716973"/>
                  </a:lnTo>
                  <a:lnTo>
                    <a:pt x="727363" y="904009"/>
                  </a:lnTo>
                  <a:lnTo>
                    <a:pt x="774122" y="904009"/>
                  </a:lnTo>
                  <a:lnTo>
                    <a:pt x="774122" y="1033895"/>
                  </a:lnTo>
                  <a:lnTo>
                    <a:pt x="929986" y="1033895"/>
                  </a:lnTo>
                  <a:lnTo>
                    <a:pt x="929986" y="1168977"/>
                  </a:lnTo>
                  <a:lnTo>
                    <a:pt x="1002722" y="1168977"/>
                  </a:lnTo>
                  <a:lnTo>
                    <a:pt x="1002722" y="1350818"/>
                  </a:lnTo>
                  <a:lnTo>
                    <a:pt x="1215736" y="1350818"/>
                  </a:lnTo>
                  <a:lnTo>
                    <a:pt x="1215736" y="1558636"/>
                  </a:lnTo>
                  <a:lnTo>
                    <a:pt x="1610591" y="1558636"/>
                  </a:lnTo>
                  <a:lnTo>
                    <a:pt x="1610591" y="1953491"/>
                  </a:lnTo>
                  <a:lnTo>
                    <a:pt x="1745672" y="1953491"/>
                  </a:lnTo>
                  <a:lnTo>
                    <a:pt x="1745672" y="2327563"/>
                  </a:lnTo>
                  <a:lnTo>
                    <a:pt x="2436668" y="2327563"/>
                  </a:lnTo>
                  <a:lnTo>
                    <a:pt x="2436668" y="3480954"/>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15473873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 name="Rectangle à coins arrondis 6">
            <a:extLst>
              <a:ext uri="{FF2B5EF4-FFF2-40B4-BE49-F238E27FC236}">
                <a16:creationId xmlns:a16="http://schemas.microsoft.com/office/drawing/2014/main" id="{BB3C13EE-72AB-438B-B56D-71460F32CC30}"/>
              </a:ext>
            </a:extLst>
          </p:cNvPr>
          <p:cNvSpPr/>
          <p:nvPr/>
        </p:nvSpPr>
        <p:spPr>
          <a:xfrm>
            <a:off x="4806712" y="1053639"/>
            <a:ext cx="3955881" cy="2385734"/>
          </a:xfrm>
          <a:prstGeom prst="roundRect">
            <a:avLst>
              <a:gd name="adj" fmla="val 3508"/>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cxnSp>
        <p:nvCxnSpPr>
          <p:cNvPr id="61" name="Connecteur droit 60">
            <a:extLst>
              <a:ext uri="{FF2B5EF4-FFF2-40B4-BE49-F238E27FC236}">
                <a16:creationId xmlns:a16="http://schemas.microsoft.com/office/drawing/2014/main" id="{302548F2-72E1-4083-827A-D03444431A5C}"/>
              </a:ext>
            </a:extLst>
          </p:cNvPr>
          <p:cNvCxnSpPr/>
          <p:nvPr/>
        </p:nvCxnSpPr>
        <p:spPr>
          <a:xfrm>
            <a:off x="5345903" y="2969725"/>
            <a:ext cx="3230873" cy="0"/>
          </a:xfrm>
          <a:prstGeom prst="line">
            <a:avLst/>
          </a:prstGeom>
          <a:ln w="3175">
            <a:solidFill>
              <a:schemeClr val="bg2">
                <a:lumMod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2" name="Titre 11"/>
          <p:cNvSpPr>
            <a:spLocks noGrp="1"/>
          </p:cNvSpPr>
          <p:nvPr>
            <p:ph type="title"/>
          </p:nvPr>
        </p:nvSpPr>
        <p:spPr/>
        <p:txBody>
          <a:bodyPr>
            <a:normAutofit/>
          </a:bodyPr>
          <a:lstStyle/>
          <a:p>
            <a:r>
              <a:rPr lang="fr-FR" sz="2000" dirty="0"/>
              <a:t>Le </a:t>
            </a:r>
            <a:r>
              <a:rPr lang="fr-FR" sz="2000" dirty="0" err="1"/>
              <a:t>binimetinib</a:t>
            </a:r>
            <a:r>
              <a:rPr lang="fr-FR" sz="2000" dirty="0"/>
              <a:t> pour améliorer l’imatinib ?</a:t>
            </a:r>
          </a:p>
        </p:txBody>
      </p:sp>
      <p:sp>
        <p:nvSpPr>
          <p:cNvPr id="13" name="Espace réservé du contenu 12"/>
          <p:cNvSpPr>
            <a:spLocks noGrp="1"/>
          </p:cNvSpPr>
          <p:nvPr>
            <p:ph sz="half" idx="1"/>
          </p:nvPr>
        </p:nvSpPr>
        <p:spPr>
          <a:xfrm>
            <a:off x="190500" y="821933"/>
            <a:ext cx="4491334" cy="3770309"/>
          </a:xfrm>
        </p:spPr>
        <p:txBody>
          <a:bodyPr anchor="t"/>
          <a:lstStyle/>
          <a:p>
            <a:r>
              <a:rPr lang="fr-FR" sz="1400" dirty="0"/>
              <a:t> Rationnel :</a:t>
            </a:r>
          </a:p>
          <a:p>
            <a:pPr lvl="1"/>
            <a:r>
              <a:rPr lang="fr-FR" sz="1200" dirty="0"/>
              <a:t>Imatinib : </a:t>
            </a:r>
          </a:p>
          <a:p>
            <a:pPr lvl="2"/>
            <a:r>
              <a:rPr lang="fr-FR" sz="1100" dirty="0"/>
              <a:t>Inhibiteur des récepteurs KIT et PDGFRA</a:t>
            </a:r>
          </a:p>
          <a:p>
            <a:pPr lvl="2"/>
            <a:r>
              <a:rPr lang="fr-FR" sz="1100" dirty="0"/>
              <a:t>Traitement de référence des GIST avancées  </a:t>
            </a:r>
          </a:p>
          <a:p>
            <a:pPr lvl="1"/>
            <a:r>
              <a:rPr lang="fr-FR" sz="1200" dirty="0" err="1"/>
              <a:t>Binimetinib</a:t>
            </a:r>
            <a:r>
              <a:rPr lang="fr-FR" sz="1200" dirty="0"/>
              <a:t> :</a:t>
            </a:r>
          </a:p>
          <a:p>
            <a:pPr lvl="2"/>
            <a:r>
              <a:rPr lang="fr-FR" sz="1100" dirty="0"/>
              <a:t>Inhibiteur de ETV1 (blocage de MEK)</a:t>
            </a:r>
            <a:endParaRPr lang="fr-FR" sz="1400" dirty="0"/>
          </a:p>
          <a:p>
            <a:r>
              <a:rPr lang="fr-FR" sz="1400" dirty="0"/>
              <a:t>Phase II </a:t>
            </a:r>
            <a:r>
              <a:rPr lang="fr-FR" sz="1400" dirty="0" err="1"/>
              <a:t>monobras</a:t>
            </a:r>
            <a:r>
              <a:rPr lang="fr-FR" sz="1400" dirty="0"/>
              <a:t> exploratoire :</a:t>
            </a:r>
          </a:p>
          <a:p>
            <a:pPr lvl="1"/>
            <a:r>
              <a:rPr lang="fr-FR" sz="1200" dirty="0"/>
              <a:t>Imatinib 400 mg/j + </a:t>
            </a:r>
            <a:r>
              <a:rPr lang="fr-FR" sz="1200" dirty="0" err="1"/>
              <a:t>binimétinib</a:t>
            </a:r>
            <a:r>
              <a:rPr lang="fr-FR" sz="1200" dirty="0"/>
              <a:t> 30 mg x 2/j</a:t>
            </a:r>
          </a:p>
          <a:p>
            <a:pPr lvl="1"/>
            <a:r>
              <a:rPr lang="fr-FR" sz="1200" dirty="0"/>
              <a:t>39 patients non traités</a:t>
            </a:r>
          </a:p>
          <a:p>
            <a:pPr lvl="2"/>
            <a:r>
              <a:rPr lang="fr-FR" sz="1100" dirty="0"/>
              <a:t>Critère principal atteint : réponse objective de 67 %</a:t>
            </a:r>
          </a:p>
          <a:p>
            <a:pPr lvl="2"/>
            <a:r>
              <a:rPr lang="fr-FR" sz="1100" dirty="0"/>
              <a:t>PFS : 29,9 mois, OS non atteinte</a:t>
            </a:r>
          </a:p>
          <a:p>
            <a:pPr lvl="1"/>
            <a:r>
              <a:rPr lang="fr-FR" sz="1200" dirty="0"/>
              <a:t>Toxicité grade 3/4:</a:t>
            </a:r>
          </a:p>
          <a:p>
            <a:pPr lvl="2"/>
            <a:r>
              <a:rPr lang="fr-FR" sz="1100" dirty="0" err="1"/>
              <a:t>Elevation</a:t>
            </a:r>
            <a:r>
              <a:rPr lang="fr-FR" sz="1100" dirty="0"/>
              <a:t> </a:t>
            </a:r>
            <a:r>
              <a:rPr lang="fr-FR" sz="1100" dirty="0" err="1"/>
              <a:t>asympto</a:t>
            </a:r>
            <a:r>
              <a:rPr lang="fr-FR" sz="1100" dirty="0"/>
              <a:t> des CPK (64%), </a:t>
            </a:r>
            <a:r>
              <a:rPr lang="fr-FR" sz="1100" dirty="0" err="1"/>
              <a:t>hypophosphorémie</a:t>
            </a:r>
            <a:r>
              <a:rPr lang="fr-FR" sz="1100" dirty="0"/>
              <a:t> (14%), neutropénie (9%), anémie (7%), rash (7%)</a:t>
            </a:r>
          </a:p>
        </p:txBody>
      </p:sp>
      <p:sp>
        <p:nvSpPr>
          <p:cNvPr id="7" name="ZoneTexte 6">
            <a:extLst>
              <a:ext uri="{FF2B5EF4-FFF2-40B4-BE49-F238E27FC236}">
                <a16:creationId xmlns:a16="http://schemas.microsoft.com/office/drawing/2014/main" id="{D35C619E-C2C5-C248-BA12-2AB4074F6092}"/>
              </a:ext>
            </a:extLst>
          </p:cNvPr>
          <p:cNvSpPr txBox="1"/>
          <p:nvPr/>
        </p:nvSpPr>
        <p:spPr>
          <a:xfrm>
            <a:off x="-3048" y="4912668"/>
            <a:ext cx="2082621"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Chi P. et al., ASCO2020, Abs 11508</a:t>
            </a:r>
          </a:p>
        </p:txBody>
      </p:sp>
      <p:sp>
        <p:nvSpPr>
          <p:cNvPr id="8" name="ZoneTexte 7">
            <a:extLst>
              <a:ext uri="{FF2B5EF4-FFF2-40B4-BE49-F238E27FC236}">
                <a16:creationId xmlns:a16="http://schemas.microsoft.com/office/drawing/2014/main" id="{07445611-6D37-4FE4-A4E8-6F5D4E14F48D}"/>
              </a:ext>
            </a:extLst>
          </p:cNvPr>
          <p:cNvSpPr txBox="1"/>
          <p:nvPr/>
        </p:nvSpPr>
        <p:spPr>
          <a:xfrm>
            <a:off x="977152" y="3805745"/>
            <a:ext cx="7277386" cy="831175"/>
          </a:xfrm>
          <a:prstGeom prst="roundRect">
            <a:avLst>
              <a:gd name="adj" fmla="val 7207"/>
            </a:avLst>
          </a:prstGeom>
          <a:solidFill>
            <a:schemeClr val="bg1"/>
          </a:solidFill>
          <a:ln>
            <a:solidFill>
              <a:srgbClr val="EC8014"/>
            </a:solidFill>
          </a:ln>
          <a:effectLst/>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685800" rtl="0" eaLnBrk="1" fontAlgn="auto" latinLnBrk="0" hangingPunct="1">
              <a:lnSpc>
                <a:spcPct val="100000"/>
              </a:lnSpc>
              <a:spcBef>
                <a:spcPts val="600"/>
              </a:spcBef>
              <a:spcAft>
                <a:spcPts val="0"/>
              </a:spcAft>
              <a:buClrTx/>
              <a:buSzTx/>
              <a:buFontTx/>
              <a:buNone/>
              <a:tabLst/>
              <a:defRPr/>
            </a:pP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Etude positive avec objectif atteint</a:t>
            </a:r>
          </a:p>
          <a:p>
            <a:pPr marL="0" marR="0" lvl="0" indent="0" algn="ctr" defTabSz="685800" rtl="0" eaLnBrk="1" fontAlgn="auto" latinLnBrk="0" hangingPunct="1">
              <a:lnSpc>
                <a:spcPct val="100000"/>
              </a:lnSpc>
              <a:spcBef>
                <a:spcPts val="600"/>
              </a:spcBef>
              <a:spcAft>
                <a:spcPts val="0"/>
              </a:spcAft>
              <a:buClrTx/>
              <a:buSzTx/>
              <a:buFontTx/>
              <a:buNone/>
              <a:tabLst/>
              <a:defRPr/>
            </a:pP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La toxicité semble acceptable</a:t>
            </a:r>
          </a:p>
          <a:p>
            <a:pPr marL="0" marR="0" lvl="0" indent="0" algn="ctr" defTabSz="685800" rtl="0" eaLnBrk="1" fontAlgn="auto" latinLnBrk="0" hangingPunct="1">
              <a:lnSpc>
                <a:spcPct val="100000"/>
              </a:lnSpc>
              <a:spcBef>
                <a:spcPts val="600"/>
              </a:spcBef>
              <a:spcAft>
                <a:spcPts val="0"/>
              </a:spcAft>
              <a:buClrTx/>
              <a:buSzTx/>
              <a:buFontTx/>
              <a:buNone/>
              <a:tabLst/>
              <a:defRPr/>
            </a:pP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Une étude de phase III randomisée versus imatinib est nécessaire pour évaluer son intérêt</a:t>
            </a:r>
          </a:p>
        </p:txBody>
      </p:sp>
      <p:sp>
        <p:nvSpPr>
          <p:cNvPr id="291" name="ZoneTexte 290">
            <a:extLst>
              <a:ext uri="{FF2B5EF4-FFF2-40B4-BE49-F238E27FC236}">
                <a16:creationId xmlns:a16="http://schemas.microsoft.com/office/drawing/2014/main" id="{C4F4B5C2-C2EB-4667-AB33-8EFC6A3F331E}"/>
              </a:ext>
            </a:extLst>
          </p:cNvPr>
          <p:cNvSpPr txBox="1"/>
          <p:nvPr/>
        </p:nvSpPr>
        <p:spPr>
          <a:xfrm rot="16200000">
            <a:off x="4122632" y="2227002"/>
            <a:ext cx="1719665" cy="215444"/>
          </a:xfrm>
          <a:prstGeom prst="rect">
            <a:avLst/>
          </a:prstGeom>
          <a:solidFill>
            <a:schemeClr val="bg1"/>
          </a:solidFill>
        </p:spPr>
        <p:txBody>
          <a:bodyPr wrap="square" lIns="36000" tIns="0" rIns="3600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RECIST 1.1</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Maximum change </a:t>
            </a:r>
            <a:r>
              <a:rPr kumimoji="0" lang="fr-FR" sz="7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mn-cs"/>
              </a:rPr>
              <a:t>from</a:t>
            </a: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 </a:t>
            </a:r>
            <a:r>
              <a:rPr kumimoji="0" lang="fr-FR" sz="7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mn-cs"/>
              </a:rPr>
              <a:t>baseline</a:t>
            </a: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 (%)</a:t>
            </a:r>
          </a:p>
        </p:txBody>
      </p:sp>
      <p:sp>
        <p:nvSpPr>
          <p:cNvPr id="294" name="ZoneTexte 293">
            <a:extLst>
              <a:ext uri="{FF2B5EF4-FFF2-40B4-BE49-F238E27FC236}">
                <a16:creationId xmlns:a16="http://schemas.microsoft.com/office/drawing/2014/main" id="{68982368-5B48-4FEB-977D-DB201F474386}"/>
              </a:ext>
            </a:extLst>
          </p:cNvPr>
          <p:cNvSpPr txBox="1"/>
          <p:nvPr/>
        </p:nvSpPr>
        <p:spPr>
          <a:xfrm>
            <a:off x="4936123" y="895852"/>
            <a:ext cx="856062" cy="276999"/>
          </a:xfrm>
          <a:prstGeom prst="rect">
            <a:avLst/>
          </a:prstGeom>
          <a:solidFill>
            <a:schemeClr val="bg1"/>
          </a:solid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AU" sz="1200" b="1"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mn-cs"/>
              </a:rPr>
              <a:t>Réponse</a:t>
            </a:r>
            <a:endParaRPr kumimoji="0" lang="en-AU" sz="12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endParaRPr>
          </a:p>
        </p:txBody>
      </p:sp>
      <p:graphicFrame>
        <p:nvGraphicFramePr>
          <p:cNvPr id="14" name="Chart 9">
            <a:extLst>
              <a:ext uri="{FF2B5EF4-FFF2-40B4-BE49-F238E27FC236}">
                <a16:creationId xmlns:a16="http://schemas.microsoft.com/office/drawing/2014/main" id="{3A5A8067-DD5E-4163-A793-759D3EF9C269}"/>
              </a:ext>
            </a:extLst>
          </p:cNvPr>
          <p:cNvGraphicFramePr/>
          <p:nvPr/>
        </p:nvGraphicFramePr>
        <p:xfrm>
          <a:off x="5087080" y="1342357"/>
          <a:ext cx="386271" cy="2064193"/>
        </p:xfrm>
        <a:graphic>
          <a:graphicData uri="http://schemas.openxmlformats.org/drawingml/2006/chart">
            <c:chart xmlns:c="http://schemas.openxmlformats.org/drawingml/2006/chart" xmlns:r="http://schemas.openxmlformats.org/officeDocument/2006/relationships" r:id="rId2"/>
          </a:graphicData>
        </a:graphic>
      </p:graphicFrame>
      <p:sp>
        <p:nvSpPr>
          <p:cNvPr id="15" name="Rectangle 14">
            <a:extLst>
              <a:ext uri="{FF2B5EF4-FFF2-40B4-BE49-F238E27FC236}">
                <a16:creationId xmlns:a16="http://schemas.microsoft.com/office/drawing/2014/main" id="{4FC3034A-9E64-4CE3-8F3D-6A3CAC446734}"/>
              </a:ext>
            </a:extLst>
          </p:cNvPr>
          <p:cNvSpPr/>
          <p:nvPr/>
        </p:nvSpPr>
        <p:spPr>
          <a:xfrm>
            <a:off x="5397428" y="2750622"/>
            <a:ext cx="1089658" cy="461665"/>
          </a:xfrm>
          <a:prstGeom prst="rect">
            <a:avLst/>
          </a:prstGeom>
          <a:solidFill>
            <a:schemeClr val="bg1"/>
          </a:solidFill>
        </p:spPr>
        <p:txBody>
          <a:bodyPr wrap="square" lIns="36000" tIns="0" rIns="36000" bIns="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500" b="1"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KIT/PDGFRA </a:t>
            </a:r>
            <a:r>
              <a:rPr kumimoji="0" lang="fr-FR" sz="500" b="1" i="0" u="none" strike="noStrike" kern="1200" cap="none" spc="0" normalizeH="0" baseline="0" noProof="0" dirty="0" err="1">
                <a:ln>
                  <a:noFill/>
                </a:ln>
                <a:solidFill>
                  <a:srgbClr val="C00000"/>
                </a:solidFill>
                <a:effectLst/>
                <a:uLnTx/>
                <a:uFillTx/>
                <a:latin typeface="Arial" panose="020B0604020202020204" pitchFamily="34" charset="0"/>
                <a:ea typeface="+mn-ea"/>
                <a:cs typeface="+mn-cs"/>
              </a:rPr>
              <a:t>mild</a:t>
            </a:r>
            <a:r>
              <a:rPr kumimoji="0" lang="fr-FR" sz="500" b="1"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-type (NF1-mut)</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500" b="1" i="0" u="none" strike="noStrike" kern="1200" cap="none" spc="0" normalizeH="0" baseline="0" noProof="0" dirty="0">
                <a:ln>
                  <a:noFill/>
                </a:ln>
                <a:solidFill>
                  <a:srgbClr val="70AD47"/>
                </a:solidFill>
                <a:effectLst/>
                <a:uLnTx/>
                <a:uFillTx/>
                <a:latin typeface="Arial" panose="020B0604020202020204" pitchFamily="34" charset="0"/>
                <a:ea typeface="+mn-ea"/>
                <a:cs typeface="+mn-cs"/>
              </a:rPr>
              <a:t>KIT </a:t>
            </a:r>
            <a:r>
              <a:rPr kumimoji="0" lang="fr-FR" sz="500" b="1" i="0" u="none" strike="noStrike" kern="1200" cap="none" spc="0" normalizeH="0" baseline="0" noProof="0" dirty="0" err="1">
                <a:ln>
                  <a:noFill/>
                </a:ln>
                <a:solidFill>
                  <a:srgbClr val="70AD47"/>
                </a:solidFill>
                <a:effectLst/>
                <a:uLnTx/>
                <a:uFillTx/>
                <a:latin typeface="Arial" panose="020B0604020202020204" pitchFamily="34" charset="0"/>
                <a:ea typeface="+mn-ea"/>
                <a:cs typeface="+mn-cs"/>
              </a:rPr>
              <a:t>exxon</a:t>
            </a:r>
            <a:r>
              <a:rPr kumimoji="0" lang="fr-FR" sz="500" b="1" i="0" u="none" strike="noStrike" kern="1200" cap="none" spc="0" normalizeH="0" baseline="0" noProof="0" dirty="0">
                <a:ln>
                  <a:noFill/>
                </a:ln>
                <a:solidFill>
                  <a:srgbClr val="70AD47"/>
                </a:solidFill>
                <a:effectLst/>
                <a:uLnTx/>
                <a:uFillTx/>
                <a:latin typeface="Arial" panose="020B0604020202020204" pitchFamily="34" charset="0"/>
                <a:ea typeface="+mn-ea"/>
                <a:cs typeface="+mn-cs"/>
              </a:rPr>
              <a:t> 9 mut</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500" b="1" i="0" u="none" strike="noStrike" kern="1200" cap="none" spc="0" normalizeH="0" baseline="0" noProof="0" dirty="0">
                <a:ln>
                  <a:noFill/>
                </a:ln>
                <a:solidFill>
                  <a:srgbClr val="5B9BD5">
                    <a:lumMod val="50000"/>
                  </a:srgbClr>
                </a:solidFill>
                <a:effectLst/>
                <a:uLnTx/>
                <a:uFillTx/>
                <a:latin typeface="Arial" panose="020B0604020202020204" pitchFamily="34" charset="0"/>
                <a:ea typeface="+mn-ea"/>
                <a:cs typeface="+mn-cs"/>
              </a:rPr>
              <a:t>KIT exon 11 mut</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500" b="1"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KIT exon 13 mut</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500" b="1" i="0" u="none" strike="noStrike" kern="1200" cap="none" spc="0" normalizeH="0" baseline="0" noProof="0" dirty="0">
                <a:ln>
                  <a:noFill/>
                </a:ln>
                <a:solidFill>
                  <a:srgbClr val="7030A0"/>
                </a:solidFill>
                <a:effectLst/>
                <a:uLnTx/>
                <a:uFillTx/>
                <a:latin typeface="Arial" panose="020B0604020202020204" pitchFamily="34" charset="0"/>
                <a:ea typeface="+mn-ea"/>
                <a:cs typeface="+mn-cs"/>
              </a:rPr>
              <a:t>KIT exon 8 and 11 mut</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500" b="1" i="0" u="none" strike="noStrike" kern="1200" cap="none" spc="0" normalizeH="0" baseline="0" noProof="0" dirty="0" err="1">
                <a:ln>
                  <a:noFill/>
                </a:ln>
                <a:solidFill>
                  <a:srgbClr val="FFC000"/>
                </a:solidFill>
                <a:effectLst/>
                <a:uLnTx/>
                <a:uFillTx/>
                <a:latin typeface="Arial" panose="020B0604020202020204" pitchFamily="34" charset="0"/>
                <a:ea typeface="+mn-ea"/>
                <a:cs typeface="+mn-cs"/>
              </a:rPr>
              <a:t>Unknown</a:t>
            </a:r>
            <a:endParaRPr kumimoji="0" lang="fr-FR" sz="500" b="1" i="0" u="none" strike="noStrike" kern="1200" cap="none" spc="0" normalizeH="0" baseline="0" noProof="0" dirty="0">
              <a:ln>
                <a:noFill/>
              </a:ln>
              <a:solidFill>
                <a:srgbClr val="FFC000"/>
              </a:solidFill>
              <a:effectLst/>
              <a:uLnTx/>
              <a:uFillTx/>
              <a:latin typeface="Arial" panose="020B0604020202020204" pitchFamily="34" charset="0"/>
              <a:ea typeface="+mn-ea"/>
              <a:cs typeface="+mn-cs"/>
            </a:endParaRPr>
          </a:p>
        </p:txBody>
      </p:sp>
      <p:sp>
        <p:nvSpPr>
          <p:cNvPr id="16" name="Rectangle 15">
            <a:extLst>
              <a:ext uri="{FF2B5EF4-FFF2-40B4-BE49-F238E27FC236}">
                <a16:creationId xmlns:a16="http://schemas.microsoft.com/office/drawing/2014/main" id="{F1AB79DC-6645-4F11-93CC-E2C1212A605B}"/>
              </a:ext>
            </a:extLst>
          </p:cNvPr>
          <p:cNvSpPr/>
          <p:nvPr/>
        </p:nvSpPr>
        <p:spPr>
          <a:xfrm>
            <a:off x="6476529" y="2750622"/>
            <a:ext cx="677848" cy="461665"/>
          </a:xfrm>
          <a:prstGeom prst="rect">
            <a:avLst/>
          </a:prstGeom>
          <a:solidFill>
            <a:schemeClr val="bg1"/>
          </a:solidFill>
        </p:spPr>
        <p:txBody>
          <a:bodyPr wrap="square" lIns="36000" tIns="0" rIns="36000" bIns="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500" b="1" i="0" u="none" strike="noStrike" kern="1200" cap="none" spc="0" normalizeH="0" baseline="0" noProof="0" dirty="0">
                <a:ln>
                  <a:noFill/>
                </a:ln>
                <a:solidFill>
                  <a:srgbClr val="5B9BD5">
                    <a:lumMod val="50000"/>
                  </a:srgbClr>
                </a:solidFill>
                <a:effectLst/>
                <a:uLnTx/>
                <a:uFillTx/>
                <a:latin typeface="Arial" panose="020B0604020202020204" pitchFamily="34" charset="0"/>
                <a:ea typeface="+mn-ea"/>
                <a:cs typeface="+mn-cs"/>
              </a:rPr>
              <a:t>* Choi PR (37/39)</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500" b="1" i="0" u="none" strike="noStrike" kern="1200" cap="none" spc="0" normalizeH="0" baseline="0" noProof="0" dirty="0">
                <a:ln>
                  <a:noFill/>
                </a:ln>
                <a:solidFill>
                  <a:srgbClr val="FFC000"/>
                </a:solidFill>
                <a:effectLst/>
                <a:uLnTx/>
                <a:uFillTx/>
                <a:latin typeface="Arial" panose="020B0604020202020204" pitchFamily="34" charset="0"/>
                <a:ea typeface="+mn-ea"/>
                <a:cs typeface="+mn-cs"/>
              </a:rPr>
              <a:t>* Choi SD (1/39)</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500" b="1"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 Choi PD (1/39)</a:t>
            </a:r>
            <a:endParaRPr kumimoji="0" lang="fr-FR" sz="500" b="1" i="0" u="none" strike="noStrike" kern="1200" cap="none" spc="0" normalizeH="0" baseline="0" noProof="0" dirty="0">
              <a:ln>
                <a:noFill/>
              </a:ln>
              <a:solidFill>
                <a:srgbClr val="70AD47"/>
              </a:solidFill>
              <a:effectLst/>
              <a:uLnTx/>
              <a:uFillTx/>
              <a:latin typeface="Arial" panose="020B0604020202020204" pitchFamily="34" charset="0"/>
              <a:ea typeface="+mn-ea"/>
              <a:cs typeface="+mn-cs"/>
            </a:endParaRP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500" b="1" i="0" u="none" strike="noStrike" kern="1200" cap="none" spc="0" normalizeH="0" baseline="0" noProof="0" dirty="0">
                <a:ln>
                  <a:noFill/>
                </a:ln>
                <a:solidFill>
                  <a:srgbClr val="70AD47"/>
                </a:solidFill>
                <a:effectLst/>
                <a:uLnTx/>
                <a:uFillTx/>
                <a:latin typeface="Arial" panose="020B0604020202020204" pitchFamily="34" charset="0"/>
                <a:ea typeface="+mn-ea"/>
                <a:cs typeface="+mn-cs"/>
              </a:rPr>
              <a:t>EORTC CMR (7/33)</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500" b="1" i="0" u="none" strike="noStrike" kern="1200" cap="none" spc="0" normalizeH="0" baseline="0" noProof="0" dirty="0">
                <a:ln>
                  <a:noFill/>
                </a:ln>
                <a:solidFill>
                  <a:srgbClr val="5B9BD5">
                    <a:lumMod val="50000"/>
                  </a:srgbClr>
                </a:solidFill>
                <a:effectLst/>
                <a:uLnTx/>
                <a:uFillTx/>
                <a:latin typeface="Arial" panose="020B0604020202020204" pitchFamily="34" charset="0"/>
                <a:ea typeface="+mn-ea"/>
                <a:cs typeface="+mn-cs"/>
              </a:rPr>
              <a:t>EORTC PMR (24/33)</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500" b="1" i="0" u="none" strike="noStrike" kern="1200" cap="none" spc="0" normalizeH="0" baseline="0" noProof="0" dirty="0">
                <a:ln>
                  <a:noFill/>
                </a:ln>
                <a:solidFill>
                  <a:srgbClr val="FFC000"/>
                </a:solidFill>
                <a:effectLst/>
                <a:uLnTx/>
                <a:uFillTx/>
                <a:latin typeface="Arial" panose="020B0604020202020204" pitchFamily="34" charset="0"/>
                <a:ea typeface="+mn-ea"/>
                <a:cs typeface="+mn-cs"/>
              </a:rPr>
              <a:t>EORTC SMD (2/33)</a:t>
            </a:r>
            <a:endParaRPr kumimoji="0" lang="fr-FR" sz="500" b="1" i="0" u="none" strike="noStrike" kern="1200" cap="none" spc="0" normalizeH="0" baseline="0" noProof="0" dirty="0">
              <a:ln>
                <a:noFill/>
              </a:ln>
              <a:solidFill>
                <a:srgbClr val="7030A0"/>
              </a:solidFill>
              <a:effectLst/>
              <a:uLnTx/>
              <a:uFillTx/>
              <a:latin typeface="Arial" panose="020B0604020202020204" pitchFamily="34" charset="0"/>
              <a:ea typeface="+mn-ea"/>
              <a:cs typeface="+mn-cs"/>
            </a:endParaRPr>
          </a:p>
        </p:txBody>
      </p:sp>
      <p:cxnSp>
        <p:nvCxnSpPr>
          <p:cNvPr id="3" name="Connecteur droit 2">
            <a:extLst>
              <a:ext uri="{FF2B5EF4-FFF2-40B4-BE49-F238E27FC236}">
                <a16:creationId xmlns:a16="http://schemas.microsoft.com/office/drawing/2014/main" id="{9D0DD9DB-720C-44D1-9194-99376DBEA93E}"/>
              </a:ext>
            </a:extLst>
          </p:cNvPr>
          <p:cNvCxnSpPr/>
          <p:nvPr/>
        </p:nvCxnSpPr>
        <p:spPr>
          <a:xfrm>
            <a:off x="5345906" y="1777159"/>
            <a:ext cx="3230873" cy="0"/>
          </a:xfrm>
          <a:prstGeom prst="line">
            <a:avLst/>
          </a:prstGeom>
          <a:ln w="3175">
            <a:solidFill>
              <a:schemeClr val="bg2">
                <a:lumMod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Connecteur droit 16">
            <a:extLst>
              <a:ext uri="{FF2B5EF4-FFF2-40B4-BE49-F238E27FC236}">
                <a16:creationId xmlns:a16="http://schemas.microsoft.com/office/drawing/2014/main" id="{DB3F0558-B1CA-49B5-B570-0234C5D585CA}"/>
              </a:ext>
            </a:extLst>
          </p:cNvPr>
          <p:cNvCxnSpPr/>
          <p:nvPr/>
        </p:nvCxnSpPr>
        <p:spPr>
          <a:xfrm>
            <a:off x="5345905" y="2374453"/>
            <a:ext cx="3230873" cy="0"/>
          </a:xfrm>
          <a:prstGeom prst="line">
            <a:avLst/>
          </a:prstGeom>
          <a:ln w="3175">
            <a:solidFill>
              <a:schemeClr val="bg2">
                <a:lumMod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Connecteur droit 17">
            <a:extLst>
              <a:ext uri="{FF2B5EF4-FFF2-40B4-BE49-F238E27FC236}">
                <a16:creationId xmlns:a16="http://schemas.microsoft.com/office/drawing/2014/main" id="{76C7A47B-24BE-4EC0-A29A-182A6C91484C}"/>
              </a:ext>
            </a:extLst>
          </p:cNvPr>
          <p:cNvCxnSpPr/>
          <p:nvPr/>
        </p:nvCxnSpPr>
        <p:spPr>
          <a:xfrm>
            <a:off x="5345904" y="2671709"/>
            <a:ext cx="3230873" cy="0"/>
          </a:xfrm>
          <a:prstGeom prst="line">
            <a:avLst/>
          </a:prstGeom>
          <a:ln w="3175">
            <a:solidFill>
              <a:schemeClr val="bg2">
                <a:lumMod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Connecteur droit 18">
            <a:extLst>
              <a:ext uri="{FF2B5EF4-FFF2-40B4-BE49-F238E27FC236}">
                <a16:creationId xmlns:a16="http://schemas.microsoft.com/office/drawing/2014/main" id="{A54BD9E3-65C5-473C-9E0D-697DC1CB4B30}"/>
              </a:ext>
            </a:extLst>
          </p:cNvPr>
          <p:cNvCxnSpPr/>
          <p:nvPr/>
        </p:nvCxnSpPr>
        <p:spPr>
          <a:xfrm>
            <a:off x="5345903" y="3265445"/>
            <a:ext cx="3230873" cy="0"/>
          </a:xfrm>
          <a:prstGeom prst="line">
            <a:avLst/>
          </a:prstGeom>
          <a:ln w="3175">
            <a:solidFill>
              <a:schemeClr val="bg2">
                <a:lumMod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0" name="Connecteur droit 19">
            <a:extLst>
              <a:ext uri="{FF2B5EF4-FFF2-40B4-BE49-F238E27FC236}">
                <a16:creationId xmlns:a16="http://schemas.microsoft.com/office/drawing/2014/main" id="{159BEF93-78FE-4C8F-9F16-FEF5FDD691CF}"/>
              </a:ext>
            </a:extLst>
          </p:cNvPr>
          <p:cNvCxnSpPr/>
          <p:nvPr/>
        </p:nvCxnSpPr>
        <p:spPr>
          <a:xfrm>
            <a:off x="5352648" y="2525681"/>
            <a:ext cx="3230873" cy="0"/>
          </a:xfrm>
          <a:prstGeom prst="line">
            <a:avLst/>
          </a:prstGeom>
          <a:ln w="3175">
            <a:solidFill>
              <a:srgbClr val="C00000"/>
            </a:solidFill>
            <a:prstDash val="sysDash"/>
          </a:ln>
        </p:spPr>
        <p:style>
          <a:lnRef idx="1">
            <a:schemeClr val="accent1"/>
          </a:lnRef>
          <a:fillRef idx="0">
            <a:schemeClr val="accent1"/>
          </a:fillRef>
          <a:effectRef idx="0">
            <a:schemeClr val="accent1"/>
          </a:effectRef>
          <a:fontRef idx="minor">
            <a:schemeClr val="tx1"/>
          </a:fontRef>
        </p:style>
      </p:cxnSp>
      <p:sp>
        <p:nvSpPr>
          <p:cNvPr id="4" name="Rectangle 3">
            <a:extLst>
              <a:ext uri="{FF2B5EF4-FFF2-40B4-BE49-F238E27FC236}">
                <a16:creationId xmlns:a16="http://schemas.microsoft.com/office/drawing/2014/main" id="{44E90059-FBF9-4F39-9ED9-E90CB7CD607F}"/>
              </a:ext>
            </a:extLst>
          </p:cNvPr>
          <p:cNvSpPr/>
          <p:nvPr/>
        </p:nvSpPr>
        <p:spPr>
          <a:xfrm>
            <a:off x="5363412" y="1669075"/>
            <a:ext cx="61076" cy="40889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2" name="Connecteur droit 21">
            <a:extLst>
              <a:ext uri="{FF2B5EF4-FFF2-40B4-BE49-F238E27FC236}">
                <a16:creationId xmlns:a16="http://schemas.microsoft.com/office/drawing/2014/main" id="{412F6D45-E058-488C-91D9-474E6DD0C248}"/>
              </a:ext>
            </a:extLst>
          </p:cNvPr>
          <p:cNvCxnSpPr/>
          <p:nvPr/>
        </p:nvCxnSpPr>
        <p:spPr>
          <a:xfrm>
            <a:off x="5350266" y="2076797"/>
            <a:ext cx="3230873" cy="0"/>
          </a:xfrm>
          <a:prstGeom prst="line">
            <a:avLst/>
          </a:prstGeom>
          <a:ln w="3175">
            <a:solidFill>
              <a:schemeClr val="bg2">
                <a:lumMod val="75000"/>
              </a:schemeClr>
            </a:solidFill>
            <a:prstDash val="solid"/>
          </a:ln>
        </p:spPr>
        <p:style>
          <a:lnRef idx="1">
            <a:schemeClr val="accent1"/>
          </a:lnRef>
          <a:fillRef idx="0">
            <a:schemeClr val="accent1"/>
          </a:fillRef>
          <a:effectRef idx="0">
            <a:schemeClr val="accent1"/>
          </a:effectRef>
          <a:fontRef idx="minor">
            <a:schemeClr val="tx1"/>
          </a:fontRef>
        </p:style>
      </p:cxnSp>
      <p:sp>
        <p:nvSpPr>
          <p:cNvPr id="23" name="Rectangle 22">
            <a:extLst>
              <a:ext uri="{FF2B5EF4-FFF2-40B4-BE49-F238E27FC236}">
                <a16:creationId xmlns:a16="http://schemas.microsoft.com/office/drawing/2014/main" id="{3731EC74-6B2A-4413-9086-F6EE0A8163B9}"/>
              </a:ext>
            </a:extLst>
          </p:cNvPr>
          <p:cNvSpPr/>
          <p:nvPr/>
        </p:nvSpPr>
        <p:spPr>
          <a:xfrm>
            <a:off x="5446037" y="1916613"/>
            <a:ext cx="61076" cy="16135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Rectangle 23">
            <a:extLst>
              <a:ext uri="{FF2B5EF4-FFF2-40B4-BE49-F238E27FC236}">
                <a16:creationId xmlns:a16="http://schemas.microsoft.com/office/drawing/2014/main" id="{A4AC4076-6E15-47A5-8367-13E06312D60A}"/>
              </a:ext>
            </a:extLst>
          </p:cNvPr>
          <p:cNvSpPr/>
          <p:nvPr/>
        </p:nvSpPr>
        <p:spPr>
          <a:xfrm>
            <a:off x="5528662" y="1919279"/>
            <a:ext cx="61076" cy="16135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Rectangle 24">
            <a:extLst>
              <a:ext uri="{FF2B5EF4-FFF2-40B4-BE49-F238E27FC236}">
                <a16:creationId xmlns:a16="http://schemas.microsoft.com/office/drawing/2014/main" id="{32F16F40-A0A6-4FBB-9421-C3CD52340501}"/>
              </a:ext>
            </a:extLst>
          </p:cNvPr>
          <p:cNvSpPr/>
          <p:nvPr/>
        </p:nvSpPr>
        <p:spPr>
          <a:xfrm>
            <a:off x="5611287" y="2079977"/>
            <a:ext cx="61076" cy="97116"/>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Rectangle 25">
            <a:extLst>
              <a:ext uri="{FF2B5EF4-FFF2-40B4-BE49-F238E27FC236}">
                <a16:creationId xmlns:a16="http://schemas.microsoft.com/office/drawing/2014/main" id="{0D6AB01B-F449-4C77-98E4-0794A5C656C1}"/>
              </a:ext>
            </a:extLst>
          </p:cNvPr>
          <p:cNvSpPr/>
          <p:nvPr/>
        </p:nvSpPr>
        <p:spPr>
          <a:xfrm>
            <a:off x="5693912" y="2079977"/>
            <a:ext cx="61076" cy="127723"/>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Rectangle 26">
            <a:extLst>
              <a:ext uri="{FF2B5EF4-FFF2-40B4-BE49-F238E27FC236}">
                <a16:creationId xmlns:a16="http://schemas.microsoft.com/office/drawing/2014/main" id="{27333A34-4EC6-4002-A14D-24F50EA332C2}"/>
              </a:ext>
            </a:extLst>
          </p:cNvPr>
          <p:cNvSpPr/>
          <p:nvPr/>
        </p:nvSpPr>
        <p:spPr>
          <a:xfrm>
            <a:off x="5776537" y="2079977"/>
            <a:ext cx="61076" cy="219944"/>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Rectangle 27">
            <a:extLst>
              <a:ext uri="{FF2B5EF4-FFF2-40B4-BE49-F238E27FC236}">
                <a16:creationId xmlns:a16="http://schemas.microsoft.com/office/drawing/2014/main" id="{EA64279A-6963-4E5F-A119-6F6872AC7AA2}"/>
              </a:ext>
            </a:extLst>
          </p:cNvPr>
          <p:cNvSpPr/>
          <p:nvPr/>
        </p:nvSpPr>
        <p:spPr>
          <a:xfrm>
            <a:off x="5859162" y="2079977"/>
            <a:ext cx="61076" cy="251709"/>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Rectangle 28">
            <a:extLst>
              <a:ext uri="{FF2B5EF4-FFF2-40B4-BE49-F238E27FC236}">
                <a16:creationId xmlns:a16="http://schemas.microsoft.com/office/drawing/2014/main" id="{2EC6CD9A-78FC-4220-A80E-19D39BB5FBA9}"/>
              </a:ext>
            </a:extLst>
          </p:cNvPr>
          <p:cNvSpPr/>
          <p:nvPr/>
        </p:nvSpPr>
        <p:spPr>
          <a:xfrm>
            <a:off x="5941787" y="2079977"/>
            <a:ext cx="61076" cy="297006"/>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Rectangle 29">
            <a:extLst>
              <a:ext uri="{FF2B5EF4-FFF2-40B4-BE49-F238E27FC236}">
                <a16:creationId xmlns:a16="http://schemas.microsoft.com/office/drawing/2014/main" id="{40755DFC-153D-48F1-B167-6D8AC5401BDC}"/>
              </a:ext>
            </a:extLst>
          </p:cNvPr>
          <p:cNvSpPr/>
          <p:nvPr/>
        </p:nvSpPr>
        <p:spPr>
          <a:xfrm>
            <a:off x="6024412" y="2079977"/>
            <a:ext cx="61076" cy="318799"/>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Rectangle 30">
            <a:extLst>
              <a:ext uri="{FF2B5EF4-FFF2-40B4-BE49-F238E27FC236}">
                <a16:creationId xmlns:a16="http://schemas.microsoft.com/office/drawing/2014/main" id="{5AD41A80-CC9B-46CE-BAD3-8BA82C121313}"/>
              </a:ext>
            </a:extLst>
          </p:cNvPr>
          <p:cNvSpPr/>
          <p:nvPr/>
        </p:nvSpPr>
        <p:spPr>
          <a:xfrm>
            <a:off x="6107037" y="2079977"/>
            <a:ext cx="61076" cy="345600"/>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Rectangle 31">
            <a:extLst>
              <a:ext uri="{FF2B5EF4-FFF2-40B4-BE49-F238E27FC236}">
                <a16:creationId xmlns:a16="http://schemas.microsoft.com/office/drawing/2014/main" id="{2E107678-AE12-42A5-A80A-581237B6C68E}"/>
              </a:ext>
            </a:extLst>
          </p:cNvPr>
          <p:cNvSpPr/>
          <p:nvPr/>
        </p:nvSpPr>
        <p:spPr>
          <a:xfrm>
            <a:off x="6189662" y="2079977"/>
            <a:ext cx="61076" cy="389185"/>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Rectangle 32">
            <a:extLst>
              <a:ext uri="{FF2B5EF4-FFF2-40B4-BE49-F238E27FC236}">
                <a16:creationId xmlns:a16="http://schemas.microsoft.com/office/drawing/2014/main" id="{B20403FD-2157-4618-A460-F035702C57C6}"/>
              </a:ext>
            </a:extLst>
          </p:cNvPr>
          <p:cNvSpPr/>
          <p:nvPr/>
        </p:nvSpPr>
        <p:spPr>
          <a:xfrm>
            <a:off x="6272287" y="2079977"/>
            <a:ext cx="61076" cy="42005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 name="Rectangle 33">
            <a:extLst>
              <a:ext uri="{FF2B5EF4-FFF2-40B4-BE49-F238E27FC236}">
                <a16:creationId xmlns:a16="http://schemas.microsoft.com/office/drawing/2014/main" id="{AE14119A-9758-4524-8B5B-0CF738909E21}"/>
              </a:ext>
            </a:extLst>
          </p:cNvPr>
          <p:cNvSpPr/>
          <p:nvPr/>
        </p:nvSpPr>
        <p:spPr>
          <a:xfrm>
            <a:off x="6354912" y="2079977"/>
            <a:ext cx="61076" cy="45126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 name="Rectangle 34">
            <a:extLst>
              <a:ext uri="{FF2B5EF4-FFF2-40B4-BE49-F238E27FC236}">
                <a16:creationId xmlns:a16="http://schemas.microsoft.com/office/drawing/2014/main" id="{A33DF2D4-8AC9-48B8-A59E-57C08B75FAAE}"/>
              </a:ext>
            </a:extLst>
          </p:cNvPr>
          <p:cNvSpPr/>
          <p:nvPr/>
        </p:nvSpPr>
        <p:spPr>
          <a:xfrm>
            <a:off x="6437537" y="2079977"/>
            <a:ext cx="61076" cy="477033"/>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 name="Rectangle 35">
            <a:extLst>
              <a:ext uri="{FF2B5EF4-FFF2-40B4-BE49-F238E27FC236}">
                <a16:creationId xmlns:a16="http://schemas.microsoft.com/office/drawing/2014/main" id="{F92FEF26-558B-4DE4-9B22-833374EE2713}"/>
              </a:ext>
            </a:extLst>
          </p:cNvPr>
          <p:cNvSpPr/>
          <p:nvPr/>
        </p:nvSpPr>
        <p:spPr>
          <a:xfrm>
            <a:off x="6520162" y="2079977"/>
            <a:ext cx="61076" cy="477033"/>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 name="Rectangle 36">
            <a:extLst>
              <a:ext uri="{FF2B5EF4-FFF2-40B4-BE49-F238E27FC236}">
                <a16:creationId xmlns:a16="http://schemas.microsoft.com/office/drawing/2014/main" id="{1A03788C-6428-4DAF-B73D-A65CFD4FE320}"/>
              </a:ext>
            </a:extLst>
          </p:cNvPr>
          <p:cNvSpPr/>
          <p:nvPr/>
        </p:nvSpPr>
        <p:spPr>
          <a:xfrm>
            <a:off x="6602787" y="2079977"/>
            <a:ext cx="61076" cy="4770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 name="Rectangle 37">
            <a:extLst>
              <a:ext uri="{FF2B5EF4-FFF2-40B4-BE49-F238E27FC236}">
                <a16:creationId xmlns:a16="http://schemas.microsoft.com/office/drawing/2014/main" id="{E1200FBA-C3B7-4BCD-937A-B6449FC122A3}"/>
              </a:ext>
            </a:extLst>
          </p:cNvPr>
          <p:cNvSpPr/>
          <p:nvPr/>
        </p:nvSpPr>
        <p:spPr>
          <a:xfrm>
            <a:off x="6685412" y="2079977"/>
            <a:ext cx="61076" cy="482400"/>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 name="Rectangle 38">
            <a:extLst>
              <a:ext uri="{FF2B5EF4-FFF2-40B4-BE49-F238E27FC236}">
                <a16:creationId xmlns:a16="http://schemas.microsoft.com/office/drawing/2014/main" id="{3D98D50F-2DCE-4C97-B885-20AF91422F22}"/>
              </a:ext>
            </a:extLst>
          </p:cNvPr>
          <p:cNvSpPr/>
          <p:nvPr/>
        </p:nvSpPr>
        <p:spPr>
          <a:xfrm>
            <a:off x="6768037" y="2079977"/>
            <a:ext cx="61076" cy="543600"/>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 name="Rectangle 39">
            <a:extLst>
              <a:ext uri="{FF2B5EF4-FFF2-40B4-BE49-F238E27FC236}">
                <a16:creationId xmlns:a16="http://schemas.microsoft.com/office/drawing/2014/main" id="{2E120D37-AE2E-4EAE-B517-A78C8FA73477}"/>
              </a:ext>
            </a:extLst>
          </p:cNvPr>
          <p:cNvSpPr/>
          <p:nvPr/>
        </p:nvSpPr>
        <p:spPr>
          <a:xfrm>
            <a:off x="6850662" y="2079977"/>
            <a:ext cx="61076" cy="543600"/>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 name="Rectangle 40">
            <a:extLst>
              <a:ext uri="{FF2B5EF4-FFF2-40B4-BE49-F238E27FC236}">
                <a16:creationId xmlns:a16="http://schemas.microsoft.com/office/drawing/2014/main" id="{EB1477EF-678C-4ACB-9FDC-8256DB474297}"/>
              </a:ext>
            </a:extLst>
          </p:cNvPr>
          <p:cNvSpPr/>
          <p:nvPr/>
        </p:nvSpPr>
        <p:spPr>
          <a:xfrm>
            <a:off x="6933287" y="2079977"/>
            <a:ext cx="61076" cy="54979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Rectangle 41">
            <a:extLst>
              <a:ext uri="{FF2B5EF4-FFF2-40B4-BE49-F238E27FC236}">
                <a16:creationId xmlns:a16="http://schemas.microsoft.com/office/drawing/2014/main" id="{7A46D111-5D5F-43EF-88C0-268181CD09E9}"/>
              </a:ext>
            </a:extLst>
          </p:cNvPr>
          <p:cNvSpPr/>
          <p:nvPr/>
        </p:nvSpPr>
        <p:spPr>
          <a:xfrm>
            <a:off x="7015912" y="2079977"/>
            <a:ext cx="61076" cy="574021"/>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 name="Rectangle 42">
            <a:extLst>
              <a:ext uri="{FF2B5EF4-FFF2-40B4-BE49-F238E27FC236}">
                <a16:creationId xmlns:a16="http://schemas.microsoft.com/office/drawing/2014/main" id="{2B083DD5-11E9-4E8B-963E-8EDC5BF8BAC7}"/>
              </a:ext>
            </a:extLst>
          </p:cNvPr>
          <p:cNvSpPr/>
          <p:nvPr/>
        </p:nvSpPr>
        <p:spPr>
          <a:xfrm>
            <a:off x="7098537" y="2079977"/>
            <a:ext cx="61076" cy="597600"/>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 name="Rectangle 43">
            <a:extLst>
              <a:ext uri="{FF2B5EF4-FFF2-40B4-BE49-F238E27FC236}">
                <a16:creationId xmlns:a16="http://schemas.microsoft.com/office/drawing/2014/main" id="{25D40F04-C588-47A4-B283-DEE257D21D9F}"/>
              </a:ext>
            </a:extLst>
          </p:cNvPr>
          <p:cNvSpPr/>
          <p:nvPr/>
        </p:nvSpPr>
        <p:spPr>
          <a:xfrm>
            <a:off x="7181162" y="2079977"/>
            <a:ext cx="61076" cy="613019"/>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 name="Rectangle 44">
            <a:extLst>
              <a:ext uri="{FF2B5EF4-FFF2-40B4-BE49-F238E27FC236}">
                <a16:creationId xmlns:a16="http://schemas.microsoft.com/office/drawing/2014/main" id="{2471F68D-BA4C-406F-9167-DF1652EA63AE}"/>
              </a:ext>
            </a:extLst>
          </p:cNvPr>
          <p:cNvSpPr/>
          <p:nvPr/>
        </p:nvSpPr>
        <p:spPr>
          <a:xfrm>
            <a:off x="7263787" y="2079976"/>
            <a:ext cx="61076" cy="619200"/>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 name="Rectangle 45">
            <a:extLst>
              <a:ext uri="{FF2B5EF4-FFF2-40B4-BE49-F238E27FC236}">
                <a16:creationId xmlns:a16="http://schemas.microsoft.com/office/drawing/2014/main" id="{895B8737-C085-4FD6-A222-D477BE36CCA8}"/>
              </a:ext>
            </a:extLst>
          </p:cNvPr>
          <p:cNvSpPr/>
          <p:nvPr/>
        </p:nvSpPr>
        <p:spPr>
          <a:xfrm>
            <a:off x="7346412" y="2079977"/>
            <a:ext cx="61076" cy="63724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 name="Rectangle 46">
            <a:extLst>
              <a:ext uri="{FF2B5EF4-FFF2-40B4-BE49-F238E27FC236}">
                <a16:creationId xmlns:a16="http://schemas.microsoft.com/office/drawing/2014/main" id="{C6101602-85B8-4D39-B65E-8AC280EBE869}"/>
              </a:ext>
            </a:extLst>
          </p:cNvPr>
          <p:cNvSpPr/>
          <p:nvPr/>
        </p:nvSpPr>
        <p:spPr>
          <a:xfrm>
            <a:off x="7429037" y="2079977"/>
            <a:ext cx="61076" cy="657309"/>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 name="Rectangle 47">
            <a:extLst>
              <a:ext uri="{FF2B5EF4-FFF2-40B4-BE49-F238E27FC236}">
                <a16:creationId xmlns:a16="http://schemas.microsoft.com/office/drawing/2014/main" id="{1C1713CE-A3BB-4341-949E-2869F5B83A4D}"/>
              </a:ext>
            </a:extLst>
          </p:cNvPr>
          <p:cNvSpPr/>
          <p:nvPr/>
        </p:nvSpPr>
        <p:spPr>
          <a:xfrm>
            <a:off x="7511662" y="2079976"/>
            <a:ext cx="61076" cy="669600"/>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 name="Rectangle 48">
            <a:extLst>
              <a:ext uri="{FF2B5EF4-FFF2-40B4-BE49-F238E27FC236}">
                <a16:creationId xmlns:a16="http://schemas.microsoft.com/office/drawing/2014/main" id="{6A5E6236-5E56-45C2-B1CD-B74368411D64}"/>
              </a:ext>
            </a:extLst>
          </p:cNvPr>
          <p:cNvSpPr/>
          <p:nvPr/>
        </p:nvSpPr>
        <p:spPr>
          <a:xfrm>
            <a:off x="7594287" y="2079977"/>
            <a:ext cx="61076" cy="697763"/>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Rectangle 49">
            <a:extLst>
              <a:ext uri="{FF2B5EF4-FFF2-40B4-BE49-F238E27FC236}">
                <a16:creationId xmlns:a16="http://schemas.microsoft.com/office/drawing/2014/main" id="{FE938BDF-4983-4DC8-9331-56DE46A0E410}"/>
              </a:ext>
            </a:extLst>
          </p:cNvPr>
          <p:cNvSpPr/>
          <p:nvPr/>
        </p:nvSpPr>
        <p:spPr>
          <a:xfrm>
            <a:off x="7676912" y="2079977"/>
            <a:ext cx="61076" cy="756178"/>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 name="Rectangle 50">
            <a:extLst>
              <a:ext uri="{FF2B5EF4-FFF2-40B4-BE49-F238E27FC236}">
                <a16:creationId xmlns:a16="http://schemas.microsoft.com/office/drawing/2014/main" id="{528E7BF5-7004-461E-9444-121C1C31C959}"/>
              </a:ext>
            </a:extLst>
          </p:cNvPr>
          <p:cNvSpPr/>
          <p:nvPr/>
        </p:nvSpPr>
        <p:spPr>
          <a:xfrm>
            <a:off x="7759537" y="2079977"/>
            <a:ext cx="61076" cy="756177"/>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51">
            <a:extLst>
              <a:ext uri="{FF2B5EF4-FFF2-40B4-BE49-F238E27FC236}">
                <a16:creationId xmlns:a16="http://schemas.microsoft.com/office/drawing/2014/main" id="{8006C22E-34A1-456A-A7F8-07A8B570C7BD}"/>
              </a:ext>
            </a:extLst>
          </p:cNvPr>
          <p:cNvSpPr/>
          <p:nvPr/>
        </p:nvSpPr>
        <p:spPr>
          <a:xfrm>
            <a:off x="7842162" y="2079977"/>
            <a:ext cx="61076" cy="772860"/>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 name="Rectangle 52">
            <a:extLst>
              <a:ext uri="{FF2B5EF4-FFF2-40B4-BE49-F238E27FC236}">
                <a16:creationId xmlns:a16="http://schemas.microsoft.com/office/drawing/2014/main" id="{8066BB69-D99A-44AB-8DF9-792CE9691654}"/>
              </a:ext>
            </a:extLst>
          </p:cNvPr>
          <p:cNvSpPr/>
          <p:nvPr/>
        </p:nvSpPr>
        <p:spPr>
          <a:xfrm>
            <a:off x="7924787" y="2079977"/>
            <a:ext cx="61076" cy="885174"/>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 name="Rectangle 53">
            <a:extLst>
              <a:ext uri="{FF2B5EF4-FFF2-40B4-BE49-F238E27FC236}">
                <a16:creationId xmlns:a16="http://schemas.microsoft.com/office/drawing/2014/main" id="{9F47D582-EB82-471E-87AF-33F5C748ABB2}"/>
              </a:ext>
            </a:extLst>
          </p:cNvPr>
          <p:cNvSpPr/>
          <p:nvPr/>
        </p:nvSpPr>
        <p:spPr>
          <a:xfrm>
            <a:off x="8007412" y="2079976"/>
            <a:ext cx="61076" cy="8892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 name="Rectangle 54">
            <a:extLst>
              <a:ext uri="{FF2B5EF4-FFF2-40B4-BE49-F238E27FC236}">
                <a16:creationId xmlns:a16="http://schemas.microsoft.com/office/drawing/2014/main" id="{3CBC7FD1-5134-42D2-9A1E-0ECA9FE651EF}"/>
              </a:ext>
            </a:extLst>
          </p:cNvPr>
          <p:cNvSpPr/>
          <p:nvPr/>
        </p:nvSpPr>
        <p:spPr>
          <a:xfrm>
            <a:off x="8090037" y="2079977"/>
            <a:ext cx="61076" cy="892800"/>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 name="Rectangle 55">
            <a:extLst>
              <a:ext uri="{FF2B5EF4-FFF2-40B4-BE49-F238E27FC236}">
                <a16:creationId xmlns:a16="http://schemas.microsoft.com/office/drawing/2014/main" id="{5CB05B6F-2209-4CD1-B3BE-8B324B36DFC4}"/>
              </a:ext>
            </a:extLst>
          </p:cNvPr>
          <p:cNvSpPr/>
          <p:nvPr/>
        </p:nvSpPr>
        <p:spPr>
          <a:xfrm>
            <a:off x="8172662" y="2079977"/>
            <a:ext cx="61076" cy="9103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 name="Rectangle 56">
            <a:extLst>
              <a:ext uri="{FF2B5EF4-FFF2-40B4-BE49-F238E27FC236}">
                <a16:creationId xmlns:a16="http://schemas.microsoft.com/office/drawing/2014/main" id="{28755FE0-9459-4491-95C4-D2667E01C706}"/>
              </a:ext>
            </a:extLst>
          </p:cNvPr>
          <p:cNvSpPr/>
          <p:nvPr/>
        </p:nvSpPr>
        <p:spPr>
          <a:xfrm>
            <a:off x="8255287" y="2079977"/>
            <a:ext cx="61076" cy="927431"/>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 name="Rectangle 57">
            <a:extLst>
              <a:ext uri="{FF2B5EF4-FFF2-40B4-BE49-F238E27FC236}">
                <a16:creationId xmlns:a16="http://schemas.microsoft.com/office/drawing/2014/main" id="{2EF329F5-D5AA-4C78-810E-0F8728E52C49}"/>
              </a:ext>
            </a:extLst>
          </p:cNvPr>
          <p:cNvSpPr/>
          <p:nvPr/>
        </p:nvSpPr>
        <p:spPr>
          <a:xfrm>
            <a:off x="8337912" y="2079977"/>
            <a:ext cx="61076" cy="947292"/>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 name="Rectangle 58">
            <a:extLst>
              <a:ext uri="{FF2B5EF4-FFF2-40B4-BE49-F238E27FC236}">
                <a16:creationId xmlns:a16="http://schemas.microsoft.com/office/drawing/2014/main" id="{A8BFA350-70DF-484E-93ED-496CAA4CC423}"/>
              </a:ext>
            </a:extLst>
          </p:cNvPr>
          <p:cNvSpPr/>
          <p:nvPr/>
        </p:nvSpPr>
        <p:spPr>
          <a:xfrm>
            <a:off x="8420537" y="2079977"/>
            <a:ext cx="61076" cy="966878"/>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 name="Rectangle 59">
            <a:extLst>
              <a:ext uri="{FF2B5EF4-FFF2-40B4-BE49-F238E27FC236}">
                <a16:creationId xmlns:a16="http://schemas.microsoft.com/office/drawing/2014/main" id="{B4ACF963-7113-4B95-978F-509A56669310}"/>
              </a:ext>
            </a:extLst>
          </p:cNvPr>
          <p:cNvSpPr/>
          <p:nvPr/>
        </p:nvSpPr>
        <p:spPr>
          <a:xfrm>
            <a:off x="8503163" y="2079977"/>
            <a:ext cx="61076" cy="1124096"/>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6" name="Tableau 8">
            <a:extLst>
              <a:ext uri="{FF2B5EF4-FFF2-40B4-BE49-F238E27FC236}">
                <a16:creationId xmlns:a16="http://schemas.microsoft.com/office/drawing/2014/main" id="{C1CB4B85-8A99-4AD0-ABD6-169B6028C718}"/>
              </a:ext>
            </a:extLst>
          </p:cNvPr>
          <p:cNvGraphicFramePr>
            <a:graphicFrameLocks noGrp="1"/>
          </p:cNvGraphicFramePr>
          <p:nvPr/>
        </p:nvGraphicFramePr>
        <p:xfrm>
          <a:off x="5352647" y="1436649"/>
          <a:ext cx="3211572" cy="243840"/>
        </p:xfrm>
        <a:graphic>
          <a:graphicData uri="http://schemas.openxmlformats.org/drawingml/2006/table">
            <a:tbl>
              <a:tblPr firstRow="1" bandRow="1">
                <a:tableStyleId>{5C22544A-7EE6-4342-B048-85BDC9FD1C3A}</a:tableStyleId>
              </a:tblPr>
              <a:tblGrid>
                <a:gridCol w="82348">
                  <a:extLst>
                    <a:ext uri="{9D8B030D-6E8A-4147-A177-3AD203B41FA5}">
                      <a16:colId xmlns:a16="http://schemas.microsoft.com/office/drawing/2014/main" val="47407724"/>
                    </a:ext>
                  </a:extLst>
                </a:gridCol>
                <a:gridCol w="82348">
                  <a:extLst>
                    <a:ext uri="{9D8B030D-6E8A-4147-A177-3AD203B41FA5}">
                      <a16:colId xmlns:a16="http://schemas.microsoft.com/office/drawing/2014/main" val="48738228"/>
                    </a:ext>
                  </a:extLst>
                </a:gridCol>
                <a:gridCol w="82348">
                  <a:extLst>
                    <a:ext uri="{9D8B030D-6E8A-4147-A177-3AD203B41FA5}">
                      <a16:colId xmlns:a16="http://schemas.microsoft.com/office/drawing/2014/main" val="1338310325"/>
                    </a:ext>
                  </a:extLst>
                </a:gridCol>
                <a:gridCol w="82348">
                  <a:extLst>
                    <a:ext uri="{9D8B030D-6E8A-4147-A177-3AD203B41FA5}">
                      <a16:colId xmlns:a16="http://schemas.microsoft.com/office/drawing/2014/main" val="3081844903"/>
                    </a:ext>
                  </a:extLst>
                </a:gridCol>
                <a:gridCol w="82348">
                  <a:extLst>
                    <a:ext uri="{9D8B030D-6E8A-4147-A177-3AD203B41FA5}">
                      <a16:colId xmlns:a16="http://schemas.microsoft.com/office/drawing/2014/main" val="45000532"/>
                    </a:ext>
                  </a:extLst>
                </a:gridCol>
                <a:gridCol w="82348">
                  <a:extLst>
                    <a:ext uri="{9D8B030D-6E8A-4147-A177-3AD203B41FA5}">
                      <a16:colId xmlns:a16="http://schemas.microsoft.com/office/drawing/2014/main" val="2805057390"/>
                    </a:ext>
                  </a:extLst>
                </a:gridCol>
                <a:gridCol w="82348">
                  <a:extLst>
                    <a:ext uri="{9D8B030D-6E8A-4147-A177-3AD203B41FA5}">
                      <a16:colId xmlns:a16="http://schemas.microsoft.com/office/drawing/2014/main" val="2604796451"/>
                    </a:ext>
                  </a:extLst>
                </a:gridCol>
                <a:gridCol w="82348">
                  <a:extLst>
                    <a:ext uri="{9D8B030D-6E8A-4147-A177-3AD203B41FA5}">
                      <a16:colId xmlns:a16="http://schemas.microsoft.com/office/drawing/2014/main" val="3553638151"/>
                    </a:ext>
                  </a:extLst>
                </a:gridCol>
                <a:gridCol w="82348">
                  <a:extLst>
                    <a:ext uri="{9D8B030D-6E8A-4147-A177-3AD203B41FA5}">
                      <a16:colId xmlns:a16="http://schemas.microsoft.com/office/drawing/2014/main" val="94627092"/>
                    </a:ext>
                  </a:extLst>
                </a:gridCol>
                <a:gridCol w="82348">
                  <a:extLst>
                    <a:ext uri="{9D8B030D-6E8A-4147-A177-3AD203B41FA5}">
                      <a16:colId xmlns:a16="http://schemas.microsoft.com/office/drawing/2014/main" val="789009129"/>
                    </a:ext>
                  </a:extLst>
                </a:gridCol>
                <a:gridCol w="82348">
                  <a:extLst>
                    <a:ext uri="{9D8B030D-6E8A-4147-A177-3AD203B41FA5}">
                      <a16:colId xmlns:a16="http://schemas.microsoft.com/office/drawing/2014/main" val="4247924037"/>
                    </a:ext>
                  </a:extLst>
                </a:gridCol>
                <a:gridCol w="82348">
                  <a:extLst>
                    <a:ext uri="{9D8B030D-6E8A-4147-A177-3AD203B41FA5}">
                      <a16:colId xmlns:a16="http://schemas.microsoft.com/office/drawing/2014/main" val="1127645709"/>
                    </a:ext>
                  </a:extLst>
                </a:gridCol>
                <a:gridCol w="82348">
                  <a:extLst>
                    <a:ext uri="{9D8B030D-6E8A-4147-A177-3AD203B41FA5}">
                      <a16:colId xmlns:a16="http://schemas.microsoft.com/office/drawing/2014/main" val="1336400335"/>
                    </a:ext>
                  </a:extLst>
                </a:gridCol>
                <a:gridCol w="82348">
                  <a:extLst>
                    <a:ext uri="{9D8B030D-6E8A-4147-A177-3AD203B41FA5}">
                      <a16:colId xmlns:a16="http://schemas.microsoft.com/office/drawing/2014/main" val="1462341983"/>
                    </a:ext>
                  </a:extLst>
                </a:gridCol>
                <a:gridCol w="82348">
                  <a:extLst>
                    <a:ext uri="{9D8B030D-6E8A-4147-A177-3AD203B41FA5}">
                      <a16:colId xmlns:a16="http://schemas.microsoft.com/office/drawing/2014/main" val="434435930"/>
                    </a:ext>
                  </a:extLst>
                </a:gridCol>
                <a:gridCol w="82348">
                  <a:extLst>
                    <a:ext uri="{9D8B030D-6E8A-4147-A177-3AD203B41FA5}">
                      <a16:colId xmlns:a16="http://schemas.microsoft.com/office/drawing/2014/main" val="1181194565"/>
                    </a:ext>
                  </a:extLst>
                </a:gridCol>
                <a:gridCol w="82348">
                  <a:extLst>
                    <a:ext uri="{9D8B030D-6E8A-4147-A177-3AD203B41FA5}">
                      <a16:colId xmlns:a16="http://schemas.microsoft.com/office/drawing/2014/main" val="3373383960"/>
                    </a:ext>
                  </a:extLst>
                </a:gridCol>
                <a:gridCol w="82348">
                  <a:extLst>
                    <a:ext uri="{9D8B030D-6E8A-4147-A177-3AD203B41FA5}">
                      <a16:colId xmlns:a16="http://schemas.microsoft.com/office/drawing/2014/main" val="1584918541"/>
                    </a:ext>
                  </a:extLst>
                </a:gridCol>
                <a:gridCol w="82348">
                  <a:extLst>
                    <a:ext uri="{9D8B030D-6E8A-4147-A177-3AD203B41FA5}">
                      <a16:colId xmlns:a16="http://schemas.microsoft.com/office/drawing/2014/main" val="1069564797"/>
                    </a:ext>
                  </a:extLst>
                </a:gridCol>
                <a:gridCol w="82348">
                  <a:extLst>
                    <a:ext uri="{9D8B030D-6E8A-4147-A177-3AD203B41FA5}">
                      <a16:colId xmlns:a16="http://schemas.microsoft.com/office/drawing/2014/main" val="2382623149"/>
                    </a:ext>
                  </a:extLst>
                </a:gridCol>
                <a:gridCol w="82348">
                  <a:extLst>
                    <a:ext uri="{9D8B030D-6E8A-4147-A177-3AD203B41FA5}">
                      <a16:colId xmlns:a16="http://schemas.microsoft.com/office/drawing/2014/main" val="3221052681"/>
                    </a:ext>
                  </a:extLst>
                </a:gridCol>
                <a:gridCol w="82348">
                  <a:extLst>
                    <a:ext uri="{9D8B030D-6E8A-4147-A177-3AD203B41FA5}">
                      <a16:colId xmlns:a16="http://schemas.microsoft.com/office/drawing/2014/main" val="3141245696"/>
                    </a:ext>
                  </a:extLst>
                </a:gridCol>
                <a:gridCol w="82348">
                  <a:extLst>
                    <a:ext uri="{9D8B030D-6E8A-4147-A177-3AD203B41FA5}">
                      <a16:colId xmlns:a16="http://schemas.microsoft.com/office/drawing/2014/main" val="3060859904"/>
                    </a:ext>
                  </a:extLst>
                </a:gridCol>
                <a:gridCol w="82348">
                  <a:extLst>
                    <a:ext uri="{9D8B030D-6E8A-4147-A177-3AD203B41FA5}">
                      <a16:colId xmlns:a16="http://schemas.microsoft.com/office/drawing/2014/main" val="2984512922"/>
                    </a:ext>
                  </a:extLst>
                </a:gridCol>
                <a:gridCol w="82348">
                  <a:extLst>
                    <a:ext uri="{9D8B030D-6E8A-4147-A177-3AD203B41FA5}">
                      <a16:colId xmlns:a16="http://schemas.microsoft.com/office/drawing/2014/main" val="3362776734"/>
                    </a:ext>
                  </a:extLst>
                </a:gridCol>
                <a:gridCol w="82348">
                  <a:extLst>
                    <a:ext uri="{9D8B030D-6E8A-4147-A177-3AD203B41FA5}">
                      <a16:colId xmlns:a16="http://schemas.microsoft.com/office/drawing/2014/main" val="3512002963"/>
                    </a:ext>
                  </a:extLst>
                </a:gridCol>
                <a:gridCol w="82348">
                  <a:extLst>
                    <a:ext uri="{9D8B030D-6E8A-4147-A177-3AD203B41FA5}">
                      <a16:colId xmlns:a16="http://schemas.microsoft.com/office/drawing/2014/main" val="3552643423"/>
                    </a:ext>
                  </a:extLst>
                </a:gridCol>
                <a:gridCol w="82348">
                  <a:extLst>
                    <a:ext uri="{9D8B030D-6E8A-4147-A177-3AD203B41FA5}">
                      <a16:colId xmlns:a16="http://schemas.microsoft.com/office/drawing/2014/main" val="2279463677"/>
                    </a:ext>
                  </a:extLst>
                </a:gridCol>
                <a:gridCol w="82348">
                  <a:extLst>
                    <a:ext uri="{9D8B030D-6E8A-4147-A177-3AD203B41FA5}">
                      <a16:colId xmlns:a16="http://schemas.microsoft.com/office/drawing/2014/main" val="4131036109"/>
                    </a:ext>
                  </a:extLst>
                </a:gridCol>
                <a:gridCol w="82348">
                  <a:extLst>
                    <a:ext uri="{9D8B030D-6E8A-4147-A177-3AD203B41FA5}">
                      <a16:colId xmlns:a16="http://schemas.microsoft.com/office/drawing/2014/main" val="2572807878"/>
                    </a:ext>
                  </a:extLst>
                </a:gridCol>
                <a:gridCol w="82348">
                  <a:extLst>
                    <a:ext uri="{9D8B030D-6E8A-4147-A177-3AD203B41FA5}">
                      <a16:colId xmlns:a16="http://schemas.microsoft.com/office/drawing/2014/main" val="458206953"/>
                    </a:ext>
                  </a:extLst>
                </a:gridCol>
                <a:gridCol w="82348">
                  <a:extLst>
                    <a:ext uri="{9D8B030D-6E8A-4147-A177-3AD203B41FA5}">
                      <a16:colId xmlns:a16="http://schemas.microsoft.com/office/drawing/2014/main" val="856092425"/>
                    </a:ext>
                  </a:extLst>
                </a:gridCol>
                <a:gridCol w="82348">
                  <a:extLst>
                    <a:ext uri="{9D8B030D-6E8A-4147-A177-3AD203B41FA5}">
                      <a16:colId xmlns:a16="http://schemas.microsoft.com/office/drawing/2014/main" val="2097933974"/>
                    </a:ext>
                  </a:extLst>
                </a:gridCol>
                <a:gridCol w="82348">
                  <a:extLst>
                    <a:ext uri="{9D8B030D-6E8A-4147-A177-3AD203B41FA5}">
                      <a16:colId xmlns:a16="http://schemas.microsoft.com/office/drawing/2014/main" val="675798197"/>
                    </a:ext>
                  </a:extLst>
                </a:gridCol>
                <a:gridCol w="82348">
                  <a:extLst>
                    <a:ext uri="{9D8B030D-6E8A-4147-A177-3AD203B41FA5}">
                      <a16:colId xmlns:a16="http://schemas.microsoft.com/office/drawing/2014/main" val="1448093558"/>
                    </a:ext>
                  </a:extLst>
                </a:gridCol>
                <a:gridCol w="82348">
                  <a:extLst>
                    <a:ext uri="{9D8B030D-6E8A-4147-A177-3AD203B41FA5}">
                      <a16:colId xmlns:a16="http://schemas.microsoft.com/office/drawing/2014/main" val="452452610"/>
                    </a:ext>
                  </a:extLst>
                </a:gridCol>
                <a:gridCol w="82348">
                  <a:extLst>
                    <a:ext uri="{9D8B030D-6E8A-4147-A177-3AD203B41FA5}">
                      <a16:colId xmlns:a16="http://schemas.microsoft.com/office/drawing/2014/main" val="1277148921"/>
                    </a:ext>
                  </a:extLst>
                </a:gridCol>
                <a:gridCol w="82348">
                  <a:extLst>
                    <a:ext uri="{9D8B030D-6E8A-4147-A177-3AD203B41FA5}">
                      <a16:colId xmlns:a16="http://schemas.microsoft.com/office/drawing/2014/main" val="3158928994"/>
                    </a:ext>
                  </a:extLst>
                </a:gridCol>
                <a:gridCol w="82348">
                  <a:extLst>
                    <a:ext uri="{9D8B030D-6E8A-4147-A177-3AD203B41FA5}">
                      <a16:colId xmlns:a16="http://schemas.microsoft.com/office/drawing/2014/main" val="2768824445"/>
                    </a:ext>
                  </a:extLst>
                </a:gridCol>
              </a:tblGrid>
              <a:tr h="114374">
                <a:tc>
                  <a:txBody>
                    <a:bodyPr/>
                    <a:lstStyle/>
                    <a:p>
                      <a:pPr algn="ctr"/>
                      <a:r>
                        <a:rPr lang="fr-FR" sz="600" dirty="0">
                          <a:solidFill>
                            <a:schemeClr val="accent1">
                              <a:lumMod val="50000"/>
                            </a:schemeClr>
                          </a:solidFill>
                          <a:latin typeface="Arial" panose="020B0604020202020204" pitchFamily="34" charset="0"/>
                          <a:cs typeface="Arial" panose="020B0604020202020204" pitchFamily="34" charset="0"/>
                        </a:rPr>
                        <a:t>●</a:t>
                      </a:r>
                      <a:endParaRPr lang="fr-FR" sz="800" dirty="0">
                        <a:solidFill>
                          <a:schemeClr val="accent1">
                            <a:lumMod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kumimoji="0" lang="fr-FR" sz="600" b="1" i="0" u="none" strike="noStrike" kern="1200" cap="none" spc="0" normalizeH="0" baseline="0" noProof="0" dirty="0">
                          <a:ln>
                            <a:noFill/>
                          </a:ln>
                          <a:solidFill>
                            <a:schemeClr val="accent6"/>
                          </a:solidFill>
                          <a:effectLst/>
                          <a:uLnTx/>
                          <a:uFillTx/>
                          <a:latin typeface="Arial" panose="020B0604020202020204" pitchFamily="34" charset="0"/>
                          <a:ea typeface="+mn-ea"/>
                          <a:cs typeface="Arial" panose="020B0604020202020204" pitchFamily="34" charset="0"/>
                        </a:rPr>
                        <a:t>●</a:t>
                      </a:r>
                      <a:endParaRPr lang="fr-FR" sz="800" dirty="0">
                        <a:solidFill>
                          <a:schemeClr val="accent6"/>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kumimoji="0" lang="fr-FR" sz="600" b="1" i="0" u="none" strike="noStrike" kern="1200" cap="none" spc="0" normalizeH="0" baseline="0" noProof="0" dirty="0">
                          <a:ln>
                            <a:noFill/>
                          </a:ln>
                          <a:solidFill>
                            <a:schemeClr val="accent4"/>
                          </a:solidFill>
                          <a:effectLst/>
                          <a:uLnTx/>
                          <a:uFillTx/>
                          <a:latin typeface="Arial" panose="020B0604020202020204" pitchFamily="34" charset="0"/>
                          <a:ea typeface="+mn-ea"/>
                          <a:cs typeface="Arial" panose="020B0604020202020204" pitchFamily="34" charset="0"/>
                        </a:rPr>
                        <a:t>●</a:t>
                      </a:r>
                      <a:endParaRPr lang="fr-FR" sz="800" dirty="0">
                        <a:solidFill>
                          <a:schemeClr val="accent4"/>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kumimoji="0" lang="fr-FR" sz="600" b="1" i="0" u="none" strike="noStrike" kern="1200" cap="none" spc="0" normalizeH="0" baseline="0" noProof="0" dirty="0">
                          <a:ln>
                            <a:noFill/>
                          </a:ln>
                          <a:solidFill>
                            <a:schemeClr val="accent6"/>
                          </a:solidFill>
                          <a:effectLst/>
                          <a:uLnTx/>
                          <a:uFillTx/>
                          <a:latin typeface="Arial" panose="020B0604020202020204" pitchFamily="34" charset="0"/>
                          <a:ea typeface="+mn-ea"/>
                          <a:cs typeface="Arial" panose="020B0604020202020204" pitchFamily="34" charset="0"/>
                        </a:rPr>
                        <a:t>●</a:t>
                      </a:r>
                      <a:endParaRPr lang="fr-FR" sz="800" dirty="0">
                        <a:solidFill>
                          <a:schemeClr val="accent6"/>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endParaRPr lang="fr-FR" sz="800" dirty="0">
                        <a:solidFill>
                          <a:schemeClr val="accent6"/>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kumimoji="0" lang="fr-FR" sz="600" b="1" i="0" u="none" strike="noStrike" kern="1200" cap="none" spc="0" normalizeH="0" baseline="0" noProof="0" dirty="0">
                          <a:ln>
                            <a:noFill/>
                          </a:ln>
                          <a:solidFill>
                            <a:schemeClr val="accent6"/>
                          </a:solidFill>
                          <a:effectLst/>
                          <a:uLnTx/>
                          <a:uFillTx/>
                          <a:latin typeface="Arial" panose="020B0604020202020204" pitchFamily="34" charset="0"/>
                          <a:ea typeface="+mn-ea"/>
                          <a:cs typeface="Arial" panose="020B0604020202020204" pitchFamily="34" charset="0"/>
                        </a:rPr>
                        <a:t>●</a:t>
                      </a:r>
                      <a:endParaRPr lang="fr-FR" sz="800" dirty="0">
                        <a:solidFill>
                          <a:schemeClr val="accent6"/>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kumimoji="0" lang="fr-FR" sz="600" b="1" i="0" u="none" strike="noStrike" kern="1200" cap="none" spc="0" normalizeH="0" baseline="0" noProof="0">
                          <a:ln>
                            <a:noFill/>
                          </a:ln>
                          <a:solidFill>
                            <a:schemeClr val="accent1">
                              <a:lumMod val="50000"/>
                            </a:schemeClr>
                          </a:solidFill>
                          <a:effectLst/>
                          <a:uLnTx/>
                          <a:uFillTx/>
                          <a:latin typeface="Arial" panose="020B0604020202020204" pitchFamily="34" charset="0"/>
                          <a:ea typeface="+mn-ea"/>
                          <a:cs typeface="Arial" panose="020B0604020202020204" pitchFamily="34" charset="0"/>
                        </a:rPr>
                        <a:t>●</a:t>
                      </a:r>
                      <a:endParaRPr lang="fr-FR" sz="800" dirty="0">
                        <a:solidFill>
                          <a:schemeClr val="accent1">
                            <a:lumMod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kumimoji="0" lang="fr-FR" sz="600" b="1" i="0" u="none" strike="noStrike" kern="1200" cap="none" spc="0" normalizeH="0" baseline="0" noProof="0">
                          <a:ln>
                            <a:noFill/>
                          </a:ln>
                          <a:solidFill>
                            <a:schemeClr val="accent1">
                              <a:lumMod val="50000"/>
                            </a:schemeClr>
                          </a:solidFill>
                          <a:effectLst/>
                          <a:uLnTx/>
                          <a:uFillTx/>
                          <a:latin typeface="Arial" panose="020B0604020202020204" pitchFamily="34" charset="0"/>
                          <a:ea typeface="+mn-ea"/>
                          <a:cs typeface="Arial" panose="020B0604020202020204" pitchFamily="34" charset="0"/>
                        </a:rPr>
                        <a:t>●</a:t>
                      </a:r>
                      <a:endParaRPr lang="fr-FR" sz="800">
                        <a:solidFill>
                          <a:schemeClr val="accent1">
                            <a:lumMod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kumimoji="0" lang="fr-FR" sz="600" b="1" i="0" u="none" strike="noStrike" kern="1200" cap="none" spc="0" normalizeH="0" baseline="0" noProof="0">
                          <a:ln>
                            <a:noFill/>
                          </a:ln>
                          <a:solidFill>
                            <a:schemeClr val="accent1">
                              <a:lumMod val="50000"/>
                            </a:schemeClr>
                          </a:solidFill>
                          <a:effectLst/>
                          <a:uLnTx/>
                          <a:uFillTx/>
                          <a:latin typeface="Arial" panose="020B0604020202020204" pitchFamily="34" charset="0"/>
                          <a:ea typeface="+mn-ea"/>
                          <a:cs typeface="Arial" panose="020B0604020202020204" pitchFamily="34" charset="0"/>
                        </a:rPr>
                        <a:t>●</a:t>
                      </a:r>
                      <a:endParaRPr lang="fr-FR" sz="800" dirty="0">
                        <a:solidFill>
                          <a:schemeClr val="accent1">
                            <a:lumMod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endParaRPr lang="fr-FR" sz="800" dirty="0">
                        <a:solidFill>
                          <a:schemeClr val="accent1">
                            <a:lumMod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kumimoji="0" lang="fr-FR" sz="600" b="1" i="0" u="none" strike="noStrike" kern="1200" cap="none" spc="0" normalizeH="0" baseline="0" noProof="0" dirty="0">
                          <a:ln>
                            <a:noFill/>
                          </a:ln>
                          <a:solidFill>
                            <a:schemeClr val="accent6"/>
                          </a:solidFill>
                          <a:effectLst/>
                          <a:uLnTx/>
                          <a:uFillTx/>
                          <a:latin typeface="Arial" panose="020B0604020202020204" pitchFamily="34" charset="0"/>
                          <a:ea typeface="+mn-ea"/>
                          <a:cs typeface="Arial" panose="020B0604020202020204" pitchFamily="34" charset="0"/>
                        </a:rPr>
                        <a:t>●</a:t>
                      </a:r>
                      <a:endParaRPr lang="fr-FR" sz="800" dirty="0">
                        <a:solidFill>
                          <a:schemeClr val="accent6"/>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kumimoji="0" lang="fr-FR" sz="600" b="1" i="0" u="none" strike="noStrike" kern="1200" cap="none" spc="0" normalizeH="0" baseline="0" noProof="0">
                          <a:ln>
                            <a:noFill/>
                          </a:ln>
                          <a:solidFill>
                            <a:schemeClr val="accent1">
                              <a:lumMod val="50000"/>
                            </a:schemeClr>
                          </a:solidFill>
                          <a:effectLst/>
                          <a:uLnTx/>
                          <a:uFillTx/>
                          <a:latin typeface="Arial" panose="020B0604020202020204" pitchFamily="34" charset="0"/>
                          <a:ea typeface="+mn-ea"/>
                          <a:cs typeface="Arial" panose="020B0604020202020204" pitchFamily="34" charset="0"/>
                        </a:rPr>
                        <a:t>●</a:t>
                      </a:r>
                      <a:endParaRPr lang="fr-FR" sz="800" dirty="0">
                        <a:solidFill>
                          <a:schemeClr val="accent1">
                            <a:lumMod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kumimoji="0" lang="fr-FR" sz="600" b="1" i="0" u="none" strike="noStrike" kern="1200" cap="none" spc="0" normalizeH="0" baseline="0" noProof="0">
                          <a:ln>
                            <a:noFill/>
                          </a:ln>
                          <a:solidFill>
                            <a:schemeClr val="accent1">
                              <a:lumMod val="50000"/>
                            </a:schemeClr>
                          </a:solidFill>
                          <a:effectLst/>
                          <a:uLnTx/>
                          <a:uFillTx/>
                          <a:latin typeface="Arial" panose="020B0604020202020204" pitchFamily="34" charset="0"/>
                          <a:ea typeface="+mn-ea"/>
                          <a:cs typeface="Arial" panose="020B0604020202020204" pitchFamily="34" charset="0"/>
                        </a:rPr>
                        <a:t>●</a:t>
                      </a:r>
                      <a:endParaRPr lang="fr-FR" sz="800">
                        <a:solidFill>
                          <a:schemeClr val="accent1">
                            <a:lumMod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kumimoji="0" lang="fr-FR" sz="600" b="1" i="0" u="none" strike="noStrike" kern="1200" cap="none" spc="0" normalizeH="0" baseline="0" noProof="0" dirty="0">
                          <a:ln>
                            <a:noFill/>
                          </a:ln>
                          <a:solidFill>
                            <a:schemeClr val="accent6"/>
                          </a:solidFill>
                          <a:effectLst/>
                          <a:uLnTx/>
                          <a:uFillTx/>
                          <a:latin typeface="Arial" panose="020B0604020202020204" pitchFamily="34" charset="0"/>
                          <a:ea typeface="+mn-ea"/>
                          <a:cs typeface="Arial" panose="020B0604020202020204" pitchFamily="34" charset="0"/>
                        </a:rPr>
                        <a:t>●</a:t>
                      </a:r>
                      <a:endParaRPr lang="fr-FR" sz="800" dirty="0">
                        <a:solidFill>
                          <a:schemeClr val="accent6"/>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kumimoji="0" lang="fr-FR" sz="600" b="1" i="0" u="none" strike="noStrike" kern="1200" cap="none" spc="0" normalizeH="0" baseline="0" noProof="0">
                          <a:ln>
                            <a:noFill/>
                          </a:ln>
                          <a:solidFill>
                            <a:schemeClr val="accent1">
                              <a:lumMod val="50000"/>
                            </a:schemeClr>
                          </a:solidFill>
                          <a:effectLst/>
                          <a:uLnTx/>
                          <a:uFillTx/>
                          <a:latin typeface="Arial" panose="020B0604020202020204" pitchFamily="34" charset="0"/>
                          <a:ea typeface="+mn-ea"/>
                          <a:cs typeface="Arial" panose="020B0604020202020204" pitchFamily="34" charset="0"/>
                        </a:rPr>
                        <a:t>●</a:t>
                      </a:r>
                      <a:endParaRPr lang="fr-FR" sz="800" dirty="0">
                        <a:solidFill>
                          <a:schemeClr val="accent1">
                            <a:lumMod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kumimoji="0" lang="fr-FR" sz="600" b="1" i="0" u="none" strike="noStrike" kern="1200" cap="none" spc="0" normalizeH="0" baseline="0" noProof="0" dirty="0">
                          <a:ln>
                            <a:noFill/>
                          </a:ln>
                          <a:solidFill>
                            <a:schemeClr val="accent1">
                              <a:lumMod val="50000"/>
                            </a:schemeClr>
                          </a:solidFill>
                          <a:effectLst/>
                          <a:uLnTx/>
                          <a:uFillTx/>
                          <a:latin typeface="Arial" panose="020B0604020202020204" pitchFamily="34" charset="0"/>
                          <a:ea typeface="+mn-ea"/>
                          <a:cs typeface="Arial" panose="020B0604020202020204" pitchFamily="34" charset="0"/>
                        </a:rPr>
                        <a:t>●</a:t>
                      </a:r>
                      <a:endParaRPr lang="fr-FR" sz="800" dirty="0">
                        <a:solidFill>
                          <a:schemeClr val="accent1">
                            <a:lumMod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kumimoji="0" lang="fr-FR" sz="600" b="1" i="0" u="none" strike="noStrike" kern="1200" cap="none" spc="0" normalizeH="0" baseline="0" noProof="0">
                          <a:ln>
                            <a:noFill/>
                          </a:ln>
                          <a:solidFill>
                            <a:schemeClr val="accent1">
                              <a:lumMod val="50000"/>
                            </a:schemeClr>
                          </a:solidFill>
                          <a:effectLst/>
                          <a:uLnTx/>
                          <a:uFillTx/>
                          <a:latin typeface="Arial" panose="020B0604020202020204" pitchFamily="34" charset="0"/>
                          <a:ea typeface="+mn-ea"/>
                          <a:cs typeface="Arial" panose="020B0604020202020204" pitchFamily="34" charset="0"/>
                        </a:rPr>
                        <a:t>●</a:t>
                      </a:r>
                      <a:endParaRPr lang="fr-FR" sz="800" dirty="0">
                        <a:solidFill>
                          <a:schemeClr val="accent1">
                            <a:lumMod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kumimoji="0" lang="fr-FR" sz="600" b="1" i="0" u="none" strike="noStrike" kern="1200" cap="none" spc="0" normalizeH="0" baseline="0" noProof="0">
                          <a:ln>
                            <a:noFill/>
                          </a:ln>
                          <a:solidFill>
                            <a:schemeClr val="accent1">
                              <a:lumMod val="50000"/>
                            </a:schemeClr>
                          </a:solidFill>
                          <a:effectLst/>
                          <a:uLnTx/>
                          <a:uFillTx/>
                          <a:latin typeface="Arial" panose="020B0604020202020204" pitchFamily="34" charset="0"/>
                          <a:ea typeface="+mn-ea"/>
                          <a:cs typeface="Arial" panose="020B0604020202020204" pitchFamily="34" charset="0"/>
                        </a:rPr>
                        <a:t>●</a:t>
                      </a:r>
                      <a:endParaRPr lang="fr-FR" sz="800" dirty="0">
                        <a:solidFill>
                          <a:schemeClr val="accent1">
                            <a:lumMod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endParaRPr lang="fr-FR" sz="800" dirty="0">
                        <a:solidFill>
                          <a:schemeClr val="accent1">
                            <a:lumMod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kumimoji="0" lang="fr-FR" sz="600" b="1" i="0" u="none" strike="noStrike" kern="1200" cap="none" spc="0" normalizeH="0" baseline="0" noProof="0">
                          <a:ln>
                            <a:noFill/>
                          </a:ln>
                          <a:solidFill>
                            <a:schemeClr val="accent1">
                              <a:lumMod val="50000"/>
                            </a:schemeClr>
                          </a:solidFill>
                          <a:effectLst/>
                          <a:uLnTx/>
                          <a:uFillTx/>
                          <a:latin typeface="Arial" panose="020B0604020202020204" pitchFamily="34" charset="0"/>
                          <a:ea typeface="+mn-ea"/>
                          <a:cs typeface="Arial" panose="020B0604020202020204" pitchFamily="34" charset="0"/>
                        </a:rPr>
                        <a:t>●</a:t>
                      </a:r>
                      <a:endParaRPr lang="fr-FR" sz="800" dirty="0">
                        <a:solidFill>
                          <a:schemeClr val="accent1">
                            <a:lumMod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kumimoji="0" lang="fr-FR" sz="600" b="1" i="0" u="none" strike="noStrike" kern="1200" cap="none" spc="0" normalizeH="0" baseline="0" noProof="0" dirty="0">
                          <a:ln>
                            <a:noFill/>
                          </a:ln>
                          <a:solidFill>
                            <a:schemeClr val="accent6"/>
                          </a:solidFill>
                          <a:effectLst/>
                          <a:uLnTx/>
                          <a:uFillTx/>
                          <a:latin typeface="Arial" panose="020B0604020202020204" pitchFamily="34" charset="0"/>
                          <a:ea typeface="+mn-ea"/>
                          <a:cs typeface="Arial" panose="020B0604020202020204" pitchFamily="34" charset="0"/>
                        </a:rPr>
                        <a:t>●</a:t>
                      </a:r>
                      <a:endParaRPr lang="fr-FR" sz="800" dirty="0">
                        <a:solidFill>
                          <a:schemeClr val="accent6"/>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kumimoji="0" lang="fr-FR" sz="600" b="1" i="0" u="none" strike="noStrike" kern="1200" cap="none" spc="0" normalizeH="0" baseline="0" noProof="0">
                          <a:ln>
                            <a:noFill/>
                          </a:ln>
                          <a:solidFill>
                            <a:schemeClr val="accent1">
                              <a:lumMod val="50000"/>
                            </a:schemeClr>
                          </a:solidFill>
                          <a:effectLst/>
                          <a:uLnTx/>
                          <a:uFillTx/>
                          <a:latin typeface="Arial" panose="020B0604020202020204" pitchFamily="34" charset="0"/>
                          <a:ea typeface="+mn-ea"/>
                          <a:cs typeface="Arial" panose="020B0604020202020204" pitchFamily="34" charset="0"/>
                        </a:rPr>
                        <a:t>●</a:t>
                      </a:r>
                      <a:endParaRPr lang="fr-FR" sz="800" dirty="0">
                        <a:solidFill>
                          <a:schemeClr val="accent1">
                            <a:lumMod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kumimoji="0" lang="fr-FR" sz="600" b="1" i="0" u="none" strike="noStrike" kern="1200" cap="none" spc="0" normalizeH="0" baseline="0" noProof="0">
                          <a:ln>
                            <a:noFill/>
                          </a:ln>
                          <a:solidFill>
                            <a:schemeClr val="accent1">
                              <a:lumMod val="50000"/>
                            </a:schemeClr>
                          </a:solidFill>
                          <a:effectLst/>
                          <a:uLnTx/>
                          <a:uFillTx/>
                          <a:latin typeface="Arial" panose="020B0604020202020204" pitchFamily="34" charset="0"/>
                          <a:ea typeface="+mn-ea"/>
                          <a:cs typeface="Arial" panose="020B0604020202020204" pitchFamily="34" charset="0"/>
                        </a:rPr>
                        <a:t>●</a:t>
                      </a:r>
                      <a:endParaRPr lang="fr-FR" sz="800" dirty="0">
                        <a:solidFill>
                          <a:schemeClr val="accent1">
                            <a:lumMod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kumimoji="0" lang="fr-FR" sz="600" b="1" i="0" u="none" strike="noStrike" kern="1200" cap="none" spc="0" normalizeH="0" baseline="0" noProof="0" dirty="0">
                          <a:ln>
                            <a:noFill/>
                          </a:ln>
                          <a:solidFill>
                            <a:schemeClr val="accent4"/>
                          </a:solidFill>
                          <a:effectLst/>
                          <a:uLnTx/>
                          <a:uFillTx/>
                          <a:latin typeface="Arial" panose="020B0604020202020204" pitchFamily="34" charset="0"/>
                          <a:ea typeface="+mn-ea"/>
                          <a:cs typeface="Arial" panose="020B0604020202020204" pitchFamily="34" charset="0"/>
                        </a:rPr>
                        <a:t>●</a:t>
                      </a:r>
                      <a:endParaRPr lang="fr-FR" sz="800" dirty="0">
                        <a:solidFill>
                          <a:schemeClr val="accent4"/>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endParaRPr lang="fr-FR" sz="800" dirty="0">
                        <a:solidFill>
                          <a:schemeClr val="accent1">
                            <a:lumMod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kumimoji="0" lang="fr-FR" sz="600" b="1" i="0" u="none" strike="noStrike" kern="1200" cap="none" spc="0" normalizeH="0" baseline="0" noProof="0">
                          <a:ln>
                            <a:noFill/>
                          </a:ln>
                          <a:solidFill>
                            <a:schemeClr val="accent1">
                              <a:lumMod val="50000"/>
                            </a:schemeClr>
                          </a:solidFill>
                          <a:effectLst/>
                          <a:uLnTx/>
                          <a:uFillTx/>
                          <a:latin typeface="Arial" panose="020B0604020202020204" pitchFamily="34" charset="0"/>
                          <a:ea typeface="+mn-ea"/>
                          <a:cs typeface="Arial" panose="020B0604020202020204" pitchFamily="34" charset="0"/>
                        </a:rPr>
                        <a:t>●</a:t>
                      </a:r>
                      <a:endParaRPr lang="fr-FR" sz="800" dirty="0">
                        <a:solidFill>
                          <a:schemeClr val="accent1">
                            <a:lumMod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kumimoji="0" lang="fr-FR" sz="600" b="1" i="0" u="none" strike="noStrike" kern="1200" cap="none" spc="0" normalizeH="0" baseline="0" noProof="0">
                          <a:ln>
                            <a:noFill/>
                          </a:ln>
                          <a:solidFill>
                            <a:schemeClr val="accent1">
                              <a:lumMod val="50000"/>
                            </a:schemeClr>
                          </a:solidFill>
                          <a:effectLst/>
                          <a:uLnTx/>
                          <a:uFillTx/>
                          <a:latin typeface="Arial" panose="020B0604020202020204" pitchFamily="34" charset="0"/>
                          <a:ea typeface="+mn-ea"/>
                          <a:cs typeface="Arial" panose="020B0604020202020204" pitchFamily="34" charset="0"/>
                        </a:rPr>
                        <a:t>●</a:t>
                      </a:r>
                      <a:endParaRPr lang="fr-FR" sz="800" dirty="0">
                        <a:solidFill>
                          <a:schemeClr val="accent1">
                            <a:lumMod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kumimoji="0" lang="fr-FR" sz="600" b="1" i="0" u="none" strike="noStrike" kern="1200" cap="none" spc="0" normalizeH="0" baseline="0" noProof="0">
                          <a:ln>
                            <a:noFill/>
                          </a:ln>
                          <a:solidFill>
                            <a:schemeClr val="accent1">
                              <a:lumMod val="50000"/>
                            </a:schemeClr>
                          </a:solidFill>
                          <a:effectLst/>
                          <a:uLnTx/>
                          <a:uFillTx/>
                          <a:latin typeface="Arial" panose="020B0604020202020204" pitchFamily="34" charset="0"/>
                          <a:ea typeface="+mn-ea"/>
                          <a:cs typeface="Arial" panose="020B0604020202020204" pitchFamily="34" charset="0"/>
                        </a:rPr>
                        <a:t>●</a:t>
                      </a:r>
                      <a:endParaRPr lang="fr-FR" sz="800" dirty="0">
                        <a:solidFill>
                          <a:schemeClr val="accent1">
                            <a:lumMod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kumimoji="0" lang="fr-FR" sz="600" b="1" i="0" u="none" strike="noStrike" kern="1200" cap="none" spc="0" normalizeH="0" baseline="0" noProof="0" dirty="0">
                          <a:ln>
                            <a:noFill/>
                          </a:ln>
                          <a:solidFill>
                            <a:schemeClr val="accent6"/>
                          </a:solidFill>
                          <a:effectLst/>
                          <a:uLnTx/>
                          <a:uFillTx/>
                          <a:latin typeface="Arial" panose="020B0604020202020204" pitchFamily="34" charset="0"/>
                          <a:ea typeface="+mn-ea"/>
                          <a:cs typeface="Arial" panose="020B0604020202020204" pitchFamily="34" charset="0"/>
                        </a:rPr>
                        <a:t>●</a:t>
                      </a:r>
                      <a:endParaRPr lang="fr-FR" sz="800" dirty="0">
                        <a:solidFill>
                          <a:schemeClr val="accent6"/>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endParaRPr lang="fr-FR" sz="800" dirty="0">
                        <a:solidFill>
                          <a:schemeClr val="accent1">
                            <a:lumMod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kumimoji="0" lang="fr-FR" sz="600" b="1" i="0" u="none" strike="noStrike" kern="1200" cap="none" spc="0" normalizeH="0" baseline="0" noProof="0">
                          <a:ln>
                            <a:noFill/>
                          </a:ln>
                          <a:solidFill>
                            <a:schemeClr val="accent1">
                              <a:lumMod val="50000"/>
                            </a:schemeClr>
                          </a:solidFill>
                          <a:effectLst/>
                          <a:uLnTx/>
                          <a:uFillTx/>
                          <a:latin typeface="Arial" panose="020B0604020202020204" pitchFamily="34" charset="0"/>
                          <a:ea typeface="+mn-ea"/>
                          <a:cs typeface="Arial" panose="020B0604020202020204" pitchFamily="34" charset="0"/>
                        </a:rPr>
                        <a:t>●</a:t>
                      </a:r>
                      <a:endParaRPr lang="fr-FR" sz="800" dirty="0">
                        <a:solidFill>
                          <a:schemeClr val="accent1">
                            <a:lumMod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kumimoji="0" lang="fr-FR" sz="600" b="1" i="0" u="none" strike="noStrike" kern="1200" cap="none" spc="0" normalizeH="0" baseline="0" noProof="0">
                          <a:ln>
                            <a:noFill/>
                          </a:ln>
                          <a:solidFill>
                            <a:schemeClr val="accent1">
                              <a:lumMod val="50000"/>
                            </a:schemeClr>
                          </a:solidFill>
                          <a:effectLst/>
                          <a:uLnTx/>
                          <a:uFillTx/>
                          <a:latin typeface="Arial" panose="020B0604020202020204" pitchFamily="34" charset="0"/>
                          <a:ea typeface="+mn-ea"/>
                          <a:cs typeface="Arial" panose="020B0604020202020204" pitchFamily="34" charset="0"/>
                        </a:rPr>
                        <a:t>●</a:t>
                      </a:r>
                      <a:endParaRPr lang="fr-FR" sz="800" dirty="0">
                        <a:solidFill>
                          <a:schemeClr val="accent1">
                            <a:lumMod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kumimoji="0" lang="fr-FR" sz="600" b="1" i="0" u="none" strike="noStrike" kern="1200" cap="none" spc="0" normalizeH="0" baseline="0" noProof="0" dirty="0">
                          <a:ln>
                            <a:noFill/>
                          </a:ln>
                          <a:solidFill>
                            <a:schemeClr val="accent4"/>
                          </a:solidFill>
                          <a:effectLst/>
                          <a:uLnTx/>
                          <a:uFillTx/>
                          <a:latin typeface="Arial" panose="020B0604020202020204" pitchFamily="34" charset="0"/>
                          <a:ea typeface="+mn-ea"/>
                          <a:cs typeface="Arial" panose="020B0604020202020204" pitchFamily="34" charset="0"/>
                        </a:rPr>
                        <a:t>●</a:t>
                      </a:r>
                      <a:endParaRPr lang="fr-FR" sz="800" dirty="0">
                        <a:solidFill>
                          <a:schemeClr val="accent4"/>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kumimoji="0" lang="fr-FR" sz="600" b="1" i="0" u="none" strike="noStrike" kern="1200" cap="none" spc="0" normalizeH="0" baseline="0" noProof="0">
                          <a:ln>
                            <a:noFill/>
                          </a:ln>
                          <a:solidFill>
                            <a:schemeClr val="accent1">
                              <a:lumMod val="50000"/>
                            </a:schemeClr>
                          </a:solidFill>
                          <a:effectLst/>
                          <a:uLnTx/>
                          <a:uFillTx/>
                          <a:latin typeface="Arial" panose="020B0604020202020204" pitchFamily="34" charset="0"/>
                          <a:ea typeface="+mn-ea"/>
                          <a:cs typeface="Arial" panose="020B0604020202020204" pitchFamily="34" charset="0"/>
                        </a:rPr>
                        <a:t>●</a:t>
                      </a:r>
                      <a:endParaRPr lang="fr-FR" sz="800" dirty="0">
                        <a:solidFill>
                          <a:schemeClr val="accent1">
                            <a:lumMod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kumimoji="0" lang="fr-FR" sz="600" b="1" i="0" u="none" strike="noStrike" kern="1200" cap="none" spc="0" normalizeH="0" baseline="0" noProof="0">
                          <a:ln>
                            <a:noFill/>
                          </a:ln>
                          <a:solidFill>
                            <a:schemeClr val="accent1">
                              <a:lumMod val="50000"/>
                            </a:schemeClr>
                          </a:solidFill>
                          <a:effectLst/>
                          <a:uLnTx/>
                          <a:uFillTx/>
                          <a:latin typeface="Arial" panose="020B0604020202020204" pitchFamily="34" charset="0"/>
                          <a:ea typeface="+mn-ea"/>
                          <a:cs typeface="Arial" panose="020B0604020202020204" pitchFamily="34" charset="0"/>
                        </a:rPr>
                        <a:t>●</a:t>
                      </a:r>
                      <a:endParaRPr lang="fr-FR" sz="800" dirty="0">
                        <a:solidFill>
                          <a:schemeClr val="accent1">
                            <a:lumMod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kumimoji="0" lang="fr-FR" sz="600" b="1" i="0" u="none" strike="noStrike" kern="1200" cap="none" spc="0" normalizeH="0" baseline="0" noProof="0">
                          <a:ln>
                            <a:noFill/>
                          </a:ln>
                          <a:solidFill>
                            <a:schemeClr val="accent1">
                              <a:lumMod val="50000"/>
                            </a:schemeClr>
                          </a:solidFill>
                          <a:effectLst/>
                          <a:uLnTx/>
                          <a:uFillTx/>
                          <a:latin typeface="Arial" panose="020B0604020202020204" pitchFamily="34" charset="0"/>
                          <a:ea typeface="+mn-ea"/>
                          <a:cs typeface="Arial" panose="020B0604020202020204" pitchFamily="34" charset="0"/>
                        </a:rPr>
                        <a:t>●</a:t>
                      </a:r>
                      <a:endParaRPr lang="fr-FR" sz="800" dirty="0">
                        <a:solidFill>
                          <a:schemeClr val="accent1">
                            <a:lumMod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kumimoji="0" lang="fr-FR" sz="600" b="1" i="0" u="none" strike="noStrike" kern="1200" cap="none" spc="0" normalizeH="0" baseline="0" noProof="0">
                          <a:ln>
                            <a:noFill/>
                          </a:ln>
                          <a:solidFill>
                            <a:schemeClr val="accent1">
                              <a:lumMod val="50000"/>
                            </a:schemeClr>
                          </a:solidFill>
                          <a:effectLst/>
                          <a:uLnTx/>
                          <a:uFillTx/>
                          <a:latin typeface="Arial" panose="020B0604020202020204" pitchFamily="34" charset="0"/>
                          <a:ea typeface="+mn-ea"/>
                          <a:cs typeface="Arial" panose="020B0604020202020204" pitchFamily="34" charset="0"/>
                        </a:rPr>
                        <a:t>●</a:t>
                      </a:r>
                      <a:endParaRPr lang="fr-FR" sz="800" dirty="0">
                        <a:solidFill>
                          <a:schemeClr val="accent1">
                            <a:lumMod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endParaRPr lang="fr-FR" sz="800" dirty="0">
                        <a:solidFill>
                          <a:schemeClr val="accent1">
                            <a:lumMod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kumimoji="0" lang="fr-FR" sz="600" b="1" i="0" u="none" strike="noStrike" kern="1200" cap="none" spc="0" normalizeH="0" baseline="0" noProof="0" dirty="0">
                          <a:ln>
                            <a:noFill/>
                          </a:ln>
                          <a:solidFill>
                            <a:schemeClr val="accent1">
                              <a:lumMod val="50000"/>
                            </a:schemeClr>
                          </a:solidFill>
                          <a:effectLst/>
                          <a:uLnTx/>
                          <a:uFillTx/>
                          <a:latin typeface="Arial" panose="020B0604020202020204" pitchFamily="34" charset="0"/>
                          <a:ea typeface="+mn-ea"/>
                          <a:cs typeface="Arial" panose="020B0604020202020204" pitchFamily="34" charset="0"/>
                        </a:rPr>
                        <a:t>●</a:t>
                      </a:r>
                      <a:endParaRPr lang="fr-FR" sz="800" dirty="0">
                        <a:solidFill>
                          <a:schemeClr val="accent1">
                            <a:lumMod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338773634"/>
                  </a:ext>
                </a:extLst>
              </a:tr>
              <a:tr h="114374">
                <a:tc>
                  <a:txBody>
                    <a:bodyPr/>
                    <a:lstStyle/>
                    <a:p>
                      <a:pPr algn="ctr"/>
                      <a:r>
                        <a:rPr lang="fr-FR" sz="800" dirty="0">
                          <a:solidFill>
                            <a:srgbClr val="C00000"/>
                          </a:solidFill>
                          <a:latin typeface="Arial" panose="020B0604020202020204" pitchFamily="34" charset="0"/>
                          <a:cs typeface="Arial" panose="020B0604020202020204" pitchFamily="34" charset="0"/>
                        </a:rPr>
                        <a:t>*</a:t>
                      </a: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kumimoji="0" lang="fr-FR" sz="800" b="0" i="0" u="none" strike="noStrike" kern="1200" cap="none" spc="0" normalizeH="0" baseline="0" noProof="0" dirty="0">
                          <a:ln>
                            <a:noFill/>
                          </a:ln>
                          <a:solidFill>
                            <a:schemeClr val="accent1">
                              <a:lumMod val="50000"/>
                            </a:schemeClr>
                          </a:solidFill>
                          <a:effectLst/>
                          <a:uLnTx/>
                          <a:uFillTx/>
                          <a:latin typeface="Arial" panose="020B0604020202020204" pitchFamily="34" charset="0"/>
                          <a:ea typeface="+mn-ea"/>
                          <a:cs typeface="Arial" panose="020B0604020202020204" pitchFamily="34" charset="0"/>
                        </a:rPr>
                        <a:t>*</a:t>
                      </a:r>
                      <a:endParaRPr lang="fr-FR" sz="800" dirty="0">
                        <a:solidFill>
                          <a:schemeClr val="accent1">
                            <a:lumMod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kumimoji="0" lang="fr-FR"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a:t>
                      </a:r>
                      <a:endParaRPr lang="fr-FR" sz="800" dirty="0">
                        <a:latin typeface="Arial" panose="020B0604020202020204" pitchFamily="34" charset="0"/>
                        <a:cs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kumimoji="0" lang="fr-FR" sz="800" b="0" i="0" u="none" strike="noStrike" kern="1200" cap="none" spc="0" normalizeH="0" baseline="0" noProof="0">
                          <a:ln>
                            <a:noFill/>
                          </a:ln>
                          <a:solidFill>
                            <a:schemeClr val="accent1">
                              <a:lumMod val="50000"/>
                            </a:schemeClr>
                          </a:solidFill>
                          <a:effectLst/>
                          <a:uLnTx/>
                          <a:uFillTx/>
                          <a:latin typeface="Arial" panose="020B0604020202020204" pitchFamily="34" charset="0"/>
                          <a:ea typeface="+mn-ea"/>
                          <a:cs typeface="Arial" panose="020B0604020202020204" pitchFamily="34" charset="0"/>
                        </a:rPr>
                        <a:t>*</a:t>
                      </a:r>
                      <a:endParaRPr lang="fr-FR" sz="800" dirty="0">
                        <a:solidFill>
                          <a:schemeClr val="accent1">
                            <a:lumMod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kumimoji="0" lang="fr-FR" sz="800" b="0" i="0" u="none" strike="noStrike" kern="1200" cap="none" spc="0" normalizeH="0" baseline="0" noProof="0">
                          <a:ln>
                            <a:noFill/>
                          </a:ln>
                          <a:solidFill>
                            <a:schemeClr val="accent1">
                              <a:lumMod val="50000"/>
                            </a:schemeClr>
                          </a:solidFill>
                          <a:effectLst/>
                          <a:uLnTx/>
                          <a:uFillTx/>
                          <a:latin typeface="Arial" panose="020B0604020202020204" pitchFamily="34" charset="0"/>
                          <a:ea typeface="+mn-ea"/>
                          <a:cs typeface="Arial" panose="020B0604020202020204" pitchFamily="34" charset="0"/>
                        </a:rPr>
                        <a:t>*</a:t>
                      </a:r>
                      <a:endParaRPr lang="fr-FR" sz="800" dirty="0">
                        <a:solidFill>
                          <a:schemeClr val="accent1">
                            <a:lumMod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kumimoji="0" lang="fr-FR" sz="800" b="0" i="0" u="none" strike="noStrike" kern="1200" cap="none" spc="0" normalizeH="0" baseline="0" noProof="0">
                          <a:ln>
                            <a:noFill/>
                          </a:ln>
                          <a:solidFill>
                            <a:schemeClr val="accent1">
                              <a:lumMod val="50000"/>
                            </a:schemeClr>
                          </a:solidFill>
                          <a:effectLst/>
                          <a:uLnTx/>
                          <a:uFillTx/>
                          <a:latin typeface="Arial" panose="020B0604020202020204" pitchFamily="34" charset="0"/>
                          <a:ea typeface="+mn-ea"/>
                          <a:cs typeface="Arial" panose="020B0604020202020204" pitchFamily="34" charset="0"/>
                        </a:rPr>
                        <a:t>*</a:t>
                      </a:r>
                      <a:endParaRPr lang="fr-FR" sz="800" dirty="0">
                        <a:solidFill>
                          <a:schemeClr val="accent1">
                            <a:lumMod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kumimoji="0" lang="fr-FR" sz="800" b="0" i="0" u="none" strike="noStrike" kern="1200" cap="none" spc="0" normalizeH="0" baseline="0" noProof="0">
                          <a:ln>
                            <a:noFill/>
                          </a:ln>
                          <a:solidFill>
                            <a:schemeClr val="accent1">
                              <a:lumMod val="50000"/>
                            </a:schemeClr>
                          </a:solidFill>
                          <a:effectLst/>
                          <a:uLnTx/>
                          <a:uFillTx/>
                          <a:latin typeface="Arial" panose="020B0604020202020204" pitchFamily="34" charset="0"/>
                          <a:ea typeface="+mn-ea"/>
                          <a:cs typeface="Arial" panose="020B0604020202020204" pitchFamily="34" charset="0"/>
                        </a:rPr>
                        <a:t>*</a:t>
                      </a:r>
                      <a:endParaRPr lang="fr-FR" sz="800" dirty="0">
                        <a:solidFill>
                          <a:schemeClr val="accent1">
                            <a:lumMod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kumimoji="0" lang="fr-FR" sz="800" b="0" i="0" u="none" strike="noStrike" kern="1200" cap="none" spc="0" normalizeH="0" baseline="0" noProof="0">
                          <a:ln>
                            <a:noFill/>
                          </a:ln>
                          <a:solidFill>
                            <a:schemeClr val="accent1">
                              <a:lumMod val="50000"/>
                            </a:schemeClr>
                          </a:solidFill>
                          <a:effectLst/>
                          <a:uLnTx/>
                          <a:uFillTx/>
                          <a:latin typeface="Arial" panose="020B0604020202020204" pitchFamily="34" charset="0"/>
                          <a:ea typeface="+mn-ea"/>
                          <a:cs typeface="Arial" panose="020B0604020202020204" pitchFamily="34" charset="0"/>
                        </a:rPr>
                        <a:t>*</a:t>
                      </a:r>
                      <a:endParaRPr lang="fr-FR" sz="800" dirty="0">
                        <a:solidFill>
                          <a:schemeClr val="accent1">
                            <a:lumMod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kumimoji="0" lang="fr-FR" sz="800" b="0" i="0" u="none" strike="noStrike" kern="1200" cap="none" spc="0" normalizeH="0" baseline="0" noProof="0">
                          <a:ln>
                            <a:noFill/>
                          </a:ln>
                          <a:solidFill>
                            <a:schemeClr val="accent1">
                              <a:lumMod val="50000"/>
                            </a:schemeClr>
                          </a:solidFill>
                          <a:effectLst/>
                          <a:uLnTx/>
                          <a:uFillTx/>
                          <a:latin typeface="Arial" panose="020B0604020202020204" pitchFamily="34" charset="0"/>
                          <a:ea typeface="+mn-ea"/>
                          <a:cs typeface="Arial" panose="020B0604020202020204" pitchFamily="34" charset="0"/>
                        </a:rPr>
                        <a:t>*</a:t>
                      </a:r>
                      <a:endParaRPr lang="fr-FR" sz="800" dirty="0">
                        <a:solidFill>
                          <a:schemeClr val="accent1">
                            <a:lumMod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kumimoji="0" lang="fr-FR" sz="800" b="0" i="0" u="none" strike="noStrike" kern="1200" cap="none" spc="0" normalizeH="0" baseline="0" noProof="0">
                          <a:ln>
                            <a:noFill/>
                          </a:ln>
                          <a:solidFill>
                            <a:schemeClr val="accent1">
                              <a:lumMod val="50000"/>
                            </a:schemeClr>
                          </a:solidFill>
                          <a:effectLst/>
                          <a:uLnTx/>
                          <a:uFillTx/>
                          <a:latin typeface="Arial" panose="020B0604020202020204" pitchFamily="34" charset="0"/>
                          <a:ea typeface="+mn-ea"/>
                          <a:cs typeface="Arial" panose="020B0604020202020204" pitchFamily="34" charset="0"/>
                        </a:rPr>
                        <a:t>*</a:t>
                      </a:r>
                      <a:endParaRPr lang="fr-FR" sz="800" dirty="0">
                        <a:solidFill>
                          <a:schemeClr val="accent1">
                            <a:lumMod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kumimoji="0" lang="fr-FR" sz="800" b="0" i="0" u="none" strike="noStrike" kern="1200" cap="none" spc="0" normalizeH="0" baseline="0" noProof="0">
                          <a:ln>
                            <a:noFill/>
                          </a:ln>
                          <a:solidFill>
                            <a:schemeClr val="accent1">
                              <a:lumMod val="50000"/>
                            </a:schemeClr>
                          </a:solidFill>
                          <a:effectLst/>
                          <a:uLnTx/>
                          <a:uFillTx/>
                          <a:latin typeface="Arial" panose="020B0604020202020204" pitchFamily="34" charset="0"/>
                          <a:ea typeface="+mn-ea"/>
                          <a:cs typeface="Arial" panose="020B0604020202020204" pitchFamily="34" charset="0"/>
                        </a:rPr>
                        <a:t>*</a:t>
                      </a:r>
                      <a:endParaRPr lang="fr-FR" sz="800" dirty="0">
                        <a:solidFill>
                          <a:schemeClr val="accent1">
                            <a:lumMod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kumimoji="0" lang="fr-FR" sz="800" b="0" i="0" u="none" strike="noStrike" kern="1200" cap="none" spc="0" normalizeH="0" baseline="0" noProof="0">
                          <a:ln>
                            <a:noFill/>
                          </a:ln>
                          <a:solidFill>
                            <a:schemeClr val="accent1">
                              <a:lumMod val="50000"/>
                            </a:schemeClr>
                          </a:solidFill>
                          <a:effectLst/>
                          <a:uLnTx/>
                          <a:uFillTx/>
                          <a:latin typeface="Arial" panose="020B0604020202020204" pitchFamily="34" charset="0"/>
                          <a:ea typeface="+mn-ea"/>
                          <a:cs typeface="Arial" panose="020B0604020202020204" pitchFamily="34" charset="0"/>
                        </a:rPr>
                        <a:t>*</a:t>
                      </a:r>
                      <a:endParaRPr lang="fr-FR" sz="800" dirty="0">
                        <a:solidFill>
                          <a:schemeClr val="accent1">
                            <a:lumMod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kumimoji="0" lang="fr-FR" sz="800" b="0" i="0" u="none" strike="noStrike" kern="1200" cap="none" spc="0" normalizeH="0" baseline="0" noProof="0">
                          <a:ln>
                            <a:noFill/>
                          </a:ln>
                          <a:solidFill>
                            <a:schemeClr val="accent1">
                              <a:lumMod val="50000"/>
                            </a:schemeClr>
                          </a:solidFill>
                          <a:effectLst/>
                          <a:uLnTx/>
                          <a:uFillTx/>
                          <a:latin typeface="Arial" panose="020B0604020202020204" pitchFamily="34" charset="0"/>
                          <a:ea typeface="+mn-ea"/>
                          <a:cs typeface="Arial" panose="020B0604020202020204" pitchFamily="34" charset="0"/>
                        </a:rPr>
                        <a:t>*</a:t>
                      </a:r>
                      <a:endParaRPr lang="fr-FR" sz="800" dirty="0">
                        <a:solidFill>
                          <a:schemeClr val="accent1">
                            <a:lumMod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kumimoji="0" lang="fr-FR" sz="800" b="0" i="0" u="none" strike="noStrike" kern="1200" cap="none" spc="0" normalizeH="0" baseline="0" noProof="0">
                          <a:ln>
                            <a:noFill/>
                          </a:ln>
                          <a:solidFill>
                            <a:schemeClr val="accent1">
                              <a:lumMod val="50000"/>
                            </a:schemeClr>
                          </a:solidFill>
                          <a:effectLst/>
                          <a:uLnTx/>
                          <a:uFillTx/>
                          <a:latin typeface="Arial" panose="020B0604020202020204" pitchFamily="34" charset="0"/>
                          <a:ea typeface="+mn-ea"/>
                          <a:cs typeface="Arial" panose="020B0604020202020204" pitchFamily="34" charset="0"/>
                        </a:rPr>
                        <a:t>*</a:t>
                      </a:r>
                      <a:endParaRPr lang="fr-FR" sz="800" dirty="0">
                        <a:solidFill>
                          <a:schemeClr val="accent1">
                            <a:lumMod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kumimoji="0" lang="fr-FR" sz="800" b="0" i="0" u="none" strike="noStrike" kern="1200" cap="none" spc="0" normalizeH="0" baseline="0" noProof="0">
                          <a:ln>
                            <a:noFill/>
                          </a:ln>
                          <a:solidFill>
                            <a:schemeClr val="accent1">
                              <a:lumMod val="50000"/>
                            </a:schemeClr>
                          </a:solidFill>
                          <a:effectLst/>
                          <a:uLnTx/>
                          <a:uFillTx/>
                          <a:latin typeface="Arial" panose="020B0604020202020204" pitchFamily="34" charset="0"/>
                          <a:ea typeface="+mn-ea"/>
                          <a:cs typeface="Arial" panose="020B0604020202020204" pitchFamily="34" charset="0"/>
                        </a:rPr>
                        <a:t>*</a:t>
                      </a:r>
                      <a:endParaRPr lang="fr-FR" sz="800" dirty="0">
                        <a:solidFill>
                          <a:schemeClr val="accent1">
                            <a:lumMod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kumimoji="0" lang="fr-FR" sz="800" b="0" i="0" u="none" strike="noStrike" kern="1200" cap="none" spc="0" normalizeH="0" baseline="0" noProof="0">
                          <a:ln>
                            <a:noFill/>
                          </a:ln>
                          <a:solidFill>
                            <a:schemeClr val="accent1">
                              <a:lumMod val="50000"/>
                            </a:schemeClr>
                          </a:solidFill>
                          <a:effectLst/>
                          <a:uLnTx/>
                          <a:uFillTx/>
                          <a:latin typeface="Arial" panose="020B0604020202020204" pitchFamily="34" charset="0"/>
                          <a:ea typeface="+mn-ea"/>
                          <a:cs typeface="Arial" panose="020B0604020202020204" pitchFamily="34" charset="0"/>
                        </a:rPr>
                        <a:t>*</a:t>
                      </a:r>
                      <a:endParaRPr lang="fr-FR" sz="800" dirty="0">
                        <a:solidFill>
                          <a:schemeClr val="accent1">
                            <a:lumMod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kumimoji="0" lang="fr-FR" sz="800" b="0" i="0" u="none" strike="noStrike" kern="1200" cap="none" spc="0" normalizeH="0" baseline="0" noProof="0">
                          <a:ln>
                            <a:noFill/>
                          </a:ln>
                          <a:solidFill>
                            <a:schemeClr val="accent1">
                              <a:lumMod val="50000"/>
                            </a:schemeClr>
                          </a:solidFill>
                          <a:effectLst/>
                          <a:uLnTx/>
                          <a:uFillTx/>
                          <a:latin typeface="Arial" panose="020B0604020202020204" pitchFamily="34" charset="0"/>
                          <a:ea typeface="+mn-ea"/>
                          <a:cs typeface="Arial" panose="020B0604020202020204" pitchFamily="34" charset="0"/>
                        </a:rPr>
                        <a:t>*</a:t>
                      </a:r>
                      <a:endParaRPr lang="fr-FR" sz="800" dirty="0">
                        <a:solidFill>
                          <a:schemeClr val="accent1">
                            <a:lumMod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kumimoji="0" lang="fr-FR" sz="800" b="0" i="0" u="none" strike="noStrike" kern="1200" cap="none" spc="0" normalizeH="0" baseline="0" noProof="0">
                          <a:ln>
                            <a:noFill/>
                          </a:ln>
                          <a:solidFill>
                            <a:schemeClr val="accent1">
                              <a:lumMod val="50000"/>
                            </a:schemeClr>
                          </a:solidFill>
                          <a:effectLst/>
                          <a:uLnTx/>
                          <a:uFillTx/>
                          <a:latin typeface="Arial" panose="020B0604020202020204" pitchFamily="34" charset="0"/>
                          <a:ea typeface="+mn-ea"/>
                          <a:cs typeface="Arial" panose="020B0604020202020204" pitchFamily="34" charset="0"/>
                        </a:rPr>
                        <a:t>*</a:t>
                      </a:r>
                      <a:endParaRPr lang="fr-FR" sz="800" dirty="0">
                        <a:solidFill>
                          <a:schemeClr val="accent1">
                            <a:lumMod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kumimoji="0" lang="fr-FR" sz="800" b="0" i="0" u="none" strike="noStrike" kern="1200" cap="none" spc="0" normalizeH="0" baseline="0" noProof="0">
                          <a:ln>
                            <a:noFill/>
                          </a:ln>
                          <a:solidFill>
                            <a:schemeClr val="accent1">
                              <a:lumMod val="50000"/>
                            </a:schemeClr>
                          </a:solidFill>
                          <a:effectLst/>
                          <a:uLnTx/>
                          <a:uFillTx/>
                          <a:latin typeface="Arial" panose="020B0604020202020204" pitchFamily="34" charset="0"/>
                          <a:ea typeface="+mn-ea"/>
                          <a:cs typeface="Arial" panose="020B0604020202020204" pitchFamily="34" charset="0"/>
                        </a:rPr>
                        <a:t>*</a:t>
                      </a:r>
                      <a:endParaRPr lang="fr-FR" sz="800" dirty="0">
                        <a:solidFill>
                          <a:schemeClr val="accent1">
                            <a:lumMod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kumimoji="0" lang="fr-FR" sz="800" b="0" i="0" u="none" strike="noStrike" kern="1200" cap="none" spc="0" normalizeH="0" baseline="0" noProof="0">
                          <a:ln>
                            <a:noFill/>
                          </a:ln>
                          <a:solidFill>
                            <a:schemeClr val="accent1">
                              <a:lumMod val="50000"/>
                            </a:schemeClr>
                          </a:solidFill>
                          <a:effectLst/>
                          <a:uLnTx/>
                          <a:uFillTx/>
                          <a:latin typeface="Arial" panose="020B0604020202020204" pitchFamily="34" charset="0"/>
                          <a:ea typeface="+mn-ea"/>
                          <a:cs typeface="Arial" panose="020B0604020202020204" pitchFamily="34" charset="0"/>
                        </a:rPr>
                        <a:t>*</a:t>
                      </a:r>
                      <a:endParaRPr lang="fr-FR" sz="800" dirty="0">
                        <a:solidFill>
                          <a:schemeClr val="accent1">
                            <a:lumMod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kumimoji="0" lang="fr-FR" sz="800" b="0" i="0" u="none" strike="noStrike" kern="1200" cap="none" spc="0" normalizeH="0" baseline="0" noProof="0">
                          <a:ln>
                            <a:noFill/>
                          </a:ln>
                          <a:solidFill>
                            <a:schemeClr val="accent1">
                              <a:lumMod val="50000"/>
                            </a:schemeClr>
                          </a:solidFill>
                          <a:effectLst/>
                          <a:uLnTx/>
                          <a:uFillTx/>
                          <a:latin typeface="Arial" panose="020B0604020202020204" pitchFamily="34" charset="0"/>
                          <a:ea typeface="+mn-ea"/>
                          <a:cs typeface="Arial" panose="020B0604020202020204" pitchFamily="34" charset="0"/>
                        </a:rPr>
                        <a:t>*</a:t>
                      </a:r>
                      <a:endParaRPr lang="fr-FR" sz="800" dirty="0">
                        <a:solidFill>
                          <a:schemeClr val="accent1">
                            <a:lumMod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kumimoji="0" lang="fr-FR" sz="800" b="0" i="0" u="none" strike="noStrike" kern="1200" cap="none" spc="0" normalizeH="0" baseline="0" noProof="0">
                          <a:ln>
                            <a:noFill/>
                          </a:ln>
                          <a:solidFill>
                            <a:schemeClr val="accent1">
                              <a:lumMod val="50000"/>
                            </a:schemeClr>
                          </a:solidFill>
                          <a:effectLst/>
                          <a:uLnTx/>
                          <a:uFillTx/>
                          <a:latin typeface="Arial" panose="020B0604020202020204" pitchFamily="34" charset="0"/>
                          <a:ea typeface="+mn-ea"/>
                          <a:cs typeface="Arial" panose="020B0604020202020204" pitchFamily="34" charset="0"/>
                        </a:rPr>
                        <a:t>*</a:t>
                      </a:r>
                      <a:endParaRPr lang="fr-FR" sz="800" dirty="0">
                        <a:solidFill>
                          <a:schemeClr val="accent1">
                            <a:lumMod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kumimoji="0" lang="fr-FR" sz="800" b="0" i="0" u="none" strike="noStrike" kern="1200" cap="none" spc="0" normalizeH="0" baseline="0" noProof="0">
                          <a:ln>
                            <a:noFill/>
                          </a:ln>
                          <a:solidFill>
                            <a:schemeClr val="accent1">
                              <a:lumMod val="50000"/>
                            </a:schemeClr>
                          </a:solidFill>
                          <a:effectLst/>
                          <a:uLnTx/>
                          <a:uFillTx/>
                          <a:latin typeface="Arial" panose="020B0604020202020204" pitchFamily="34" charset="0"/>
                          <a:ea typeface="+mn-ea"/>
                          <a:cs typeface="Arial" panose="020B0604020202020204" pitchFamily="34" charset="0"/>
                        </a:rPr>
                        <a:t>*</a:t>
                      </a:r>
                      <a:endParaRPr lang="fr-FR" sz="800" dirty="0">
                        <a:solidFill>
                          <a:schemeClr val="accent1">
                            <a:lumMod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kumimoji="0" lang="fr-FR" sz="800" b="0" i="0" u="none" strike="noStrike" kern="1200" cap="none" spc="0" normalizeH="0" baseline="0" noProof="0">
                          <a:ln>
                            <a:noFill/>
                          </a:ln>
                          <a:solidFill>
                            <a:schemeClr val="accent1">
                              <a:lumMod val="50000"/>
                            </a:schemeClr>
                          </a:solidFill>
                          <a:effectLst/>
                          <a:uLnTx/>
                          <a:uFillTx/>
                          <a:latin typeface="Arial" panose="020B0604020202020204" pitchFamily="34" charset="0"/>
                          <a:ea typeface="+mn-ea"/>
                          <a:cs typeface="Arial" panose="020B0604020202020204" pitchFamily="34" charset="0"/>
                        </a:rPr>
                        <a:t>*</a:t>
                      </a:r>
                      <a:endParaRPr lang="fr-FR" sz="800" dirty="0">
                        <a:solidFill>
                          <a:schemeClr val="accent1">
                            <a:lumMod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kumimoji="0" lang="fr-FR" sz="800" b="0" i="0" u="none" strike="noStrike" kern="1200" cap="none" spc="0" normalizeH="0" baseline="0" noProof="0">
                          <a:ln>
                            <a:noFill/>
                          </a:ln>
                          <a:solidFill>
                            <a:schemeClr val="accent1">
                              <a:lumMod val="50000"/>
                            </a:schemeClr>
                          </a:solidFill>
                          <a:effectLst/>
                          <a:uLnTx/>
                          <a:uFillTx/>
                          <a:latin typeface="Arial" panose="020B0604020202020204" pitchFamily="34" charset="0"/>
                          <a:ea typeface="+mn-ea"/>
                          <a:cs typeface="Arial" panose="020B0604020202020204" pitchFamily="34" charset="0"/>
                        </a:rPr>
                        <a:t>*</a:t>
                      </a:r>
                      <a:endParaRPr lang="fr-FR" sz="800" dirty="0">
                        <a:solidFill>
                          <a:schemeClr val="accent1">
                            <a:lumMod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kumimoji="0" lang="fr-FR" sz="800" b="0" i="0" u="none" strike="noStrike" kern="1200" cap="none" spc="0" normalizeH="0" baseline="0" noProof="0">
                          <a:ln>
                            <a:noFill/>
                          </a:ln>
                          <a:solidFill>
                            <a:schemeClr val="accent1">
                              <a:lumMod val="50000"/>
                            </a:schemeClr>
                          </a:solidFill>
                          <a:effectLst/>
                          <a:uLnTx/>
                          <a:uFillTx/>
                          <a:latin typeface="Arial" panose="020B0604020202020204" pitchFamily="34" charset="0"/>
                          <a:ea typeface="+mn-ea"/>
                          <a:cs typeface="Arial" panose="020B0604020202020204" pitchFamily="34" charset="0"/>
                        </a:rPr>
                        <a:t>*</a:t>
                      </a:r>
                      <a:endParaRPr lang="fr-FR" sz="800" dirty="0">
                        <a:solidFill>
                          <a:schemeClr val="accent1">
                            <a:lumMod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kumimoji="0" lang="fr-FR" sz="800" b="0" i="0" u="none" strike="noStrike" kern="1200" cap="none" spc="0" normalizeH="0" baseline="0" noProof="0">
                          <a:ln>
                            <a:noFill/>
                          </a:ln>
                          <a:solidFill>
                            <a:schemeClr val="accent1">
                              <a:lumMod val="50000"/>
                            </a:schemeClr>
                          </a:solidFill>
                          <a:effectLst/>
                          <a:uLnTx/>
                          <a:uFillTx/>
                          <a:latin typeface="Arial" panose="020B0604020202020204" pitchFamily="34" charset="0"/>
                          <a:ea typeface="+mn-ea"/>
                          <a:cs typeface="Arial" panose="020B0604020202020204" pitchFamily="34" charset="0"/>
                        </a:rPr>
                        <a:t>*</a:t>
                      </a:r>
                      <a:endParaRPr lang="fr-FR" sz="800" dirty="0">
                        <a:solidFill>
                          <a:schemeClr val="accent1">
                            <a:lumMod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kumimoji="0" lang="fr-FR" sz="800" b="0" i="0" u="none" strike="noStrike" kern="1200" cap="none" spc="0" normalizeH="0" baseline="0" noProof="0">
                          <a:ln>
                            <a:noFill/>
                          </a:ln>
                          <a:solidFill>
                            <a:schemeClr val="accent1">
                              <a:lumMod val="50000"/>
                            </a:schemeClr>
                          </a:solidFill>
                          <a:effectLst/>
                          <a:uLnTx/>
                          <a:uFillTx/>
                          <a:latin typeface="Arial" panose="020B0604020202020204" pitchFamily="34" charset="0"/>
                          <a:ea typeface="+mn-ea"/>
                          <a:cs typeface="Arial" panose="020B0604020202020204" pitchFamily="34" charset="0"/>
                        </a:rPr>
                        <a:t>*</a:t>
                      </a:r>
                      <a:endParaRPr lang="fr-FR" sz="800" dirty="0">
                        <a:solidFill>
                          <a:schemeClr val="accent1">
                            <a:lumMod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kumimoji="0" lang="fr-FR" sz="800" b="0" i="0" u="none" strike="noStrike" kern="1200" cap="none" spc="0" normalizeH="0" baseline="0" noProof="0">
                          <a:ln>
                            <a:noFill/>
                          </a:ln>
                          <a:solidFill>
                            <a:schemeClr val="accent1">
                              <a:lumMod val="50000"/>
                            </a:schemeClr>
                          </a:solidFill>
                          <a:effectLst/>
                          <a:uLnTx/>
                          <a:uFillTx/>
                          <a:latin typeface="Arial" panose="020B0604020202020204" pitchFamily="34" charset="0"/>
                          <a:ea typeface="+mn-ea"/>
                          <a:cs typeface="Arial" panose="020B0604020202020204" pitchFamily="34" charset="0"/>
                        </a:rPr>
                        <a:t>*</a:t>
                      </a:r>
                      <a:endParaRPr lang="fr-FR" sz="800" dirty="0">
                        <a:solidFill>
                          <a:schemeClr val="accent1">
                            <a:lumMod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kumimoji="0" lang="fr-FR" sz="800" b="0" i="0" u="none" strike="noStrike" kern="1200" cap="none" spc="0" normalizeH="0" baseline="0" noProof="0">
                          <a:ln>
                            <a:noFill/>
                          </a:ln>
                          <a:solidFill>
                            <a:schemeClr val="accent1">
                              <a:lumMod val="50000"/>
                            </a:schemeClr>
                          </a:solidFill>
                          <a:effectLst/>
                          <a:uLnTx/>
                          <a:uFillTx/>
                          <a:latin typeface="Arial" panose="020B0604020202020204" pitchFamily="34" charset="0"/>
                          <a:ea typeface="+mn-ea"/>
                          <a:cs typeface="Arial" panose="020B0604020202020204" pitchFamily="34" charset="0"/>
                        </a:rPr>
                        <a:t>*</a:t>
                      </a:r>
                      <a:endParaRPr lang="fr-FR" sz="800" dirty="0">
                        <a:solidFill>
                          <a:schemeClr val="accent1">
                            <a:lumMod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kumimoji="0" lang="fr-FR" sz="800" b="0" i="0" u="none" strike="noStrike" kern="1200" cap="none" spc="0" normalizeH="0" baseline="0" noProof="0" dirty="0">
                          <a:ln>
                            <a:noFill/>
                          </a:ln>
                          <a:solidFill>
                            <a:schemeClr val="accent1">
                              <a:lumMod val="50000"/>
                            </a:schemeClr>
                          </a:solidFill>
                          <a:effectLst/>
                          <a:uLnTx/>
                          <a:uFillTx/>
                          <a:latin typeface="Arial" panose="020B0604020202020204" pitchFamily="34" charset="0"/>
                          <a:ea typeface="+mn-ea"/>
                          <a:cs typeface="Arial" panose="020B0604020202020204" pitchFamily="34" charset="0"/>
                        </a:rPr>
                        <a:t>*</a:t>
                      </a:r>
                      <a:endParaRPr lang="fr-FR" sz="800" dirty="0">
                        <a:solidFill>
                          <a:schemeClr val="accent1">
                            <a:lumMod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kumimoji="0" lang="fr-FR" sz="800" b="0" i="0" u="none" strike="noStrike" kern="1200" cap="none" spc="0" normalizeH="0" baseline="0" noProof="0">
                          <a:ln>
                            <a:noFill/>
                          </a:ln>
                          <a:solidFill>
                            <a:schemeClr val="accent1">
                              <a:lumMod val="50000"/>
                            </a:schemeClr>
                          </a:solidFill>
                          <a:effectLst/>
                          <a:uLnTx/>
                          <a:uFillTx/>
                          <a:latin typeface="Arial" panose="020B0604020202020204" pitchFamily="34" charset="0"/>
                          <a:ea typeface="+mn-ea"/>
                          <a:cs typeface="Arial" panose="020B0604020202020204" pitchFamily="34" charset="0"/>
                        </a:rPr>
                        <a:t>*</a:t>
                      </a:r>
                      <a:endParaRPr lang="fr-FR" sz="800" dirty="0">
                        <a:solidFill>
                          <a:schemeClr val="accent1">
                            <a:lumMod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kumimoji="0" lang="fr-FR" sz="800" b="0" i="0" u="none" strike="noStrike" kern="1200" cap="none" spc="0" normalizeH="0" baseline="0" noProof="0">
                          <a:ln>
                            <a:noFill/>
                          </a:ln>
                          <a:solidFill>
                            <a:schemeClr val="accent1">
                              <a:lumMod val="50000"/>
                            </a:schemeClr>
                          </a:solidFill>
                          <a:effectLst/>
                          <a:uLnTx/>
                          <a:uFillTx/>
                          <a:latin typeface="Arial" panose="020B0604020202020204" pitchFamily="34" charset="0"/>
                          <a:ea typeface="+mn-ea"/>
                          <a:cs typeface="Arial" panose="020B0604020202020204" pitchFamily="34" charset="0"/>
                        </a:rPr>
                        <a:t>*</a:t>
                      </a:r>
                      <a:endParaRPr lang="fr-FR" sz="800" dirty="0">
                        <a:solidFill>
                          <a:schemeClr val="accent1">
                            <a:lumMod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kumimoji="0" lang="fr-FR" sz="800" b="0" i="0" u="none" strike="noStrike" kern="1200" cap="none" spc="0" normalizeH="0" baseline="0" noProof="0">
                          <a:ln>
                            <a:noFill/>
                          </a:ln>
                          <a:solidFill>
                            <a:schemeClr val="accent1">
                              <a:lumMod val="50000"/>
                            </a:schemeClr>
                          </a:solidFill>
                          <a:effectLst/>
                          <a:uLnTx/>
                          <a:uFillTx/>
                          <a:latin typeface="Arial" panose="020B0604020202020204" pitchFamily="34" charset="0"/>
                          <a:ea typeface="+mn-ea"/>
                          <a:cs typeface="Arial" panose="020B0604020202020204" pitchFamily="34" charset="0"/>
                        </a:rPr>
                        <a:t>*</a:t>
                      </a:r>
                      <a:endParaRPr lang="fr-FR" sz="800" dirty="0">
                        <a:solidFill>
                          <a:schemeClr val="accent1">
                            <a:lumMod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kumimoji="0" lang="fr-FR" sz="800" b="0" i="0" u="none" strike="noStrike" kern="1200" cap="none" spc="0" normalizeH="0" baseline="0" noProof="0">
                          <a:ln>
                            <a:noFill/>
                          </a:ln>
                          <a:solidFill>
                            <a:schemeClr val="accent1">
                              <a:lumMod val="50000"/>
                            </a:schemeClr>
                          </a:solidFill>
                          <a:effectLst/>
                          <a:uLnTx/>
                          <a:uFillTx/>
                          <a:latin typeface="Arial" panose="020B0604020202020204" pitchFamily="34" charset="0"/>
                          <a:ea typeface="+mn-ea"/>
                          <a:cs typeface="Arial" panose="020B0604020202020204" pitchFamily="34" charset="0"/>
                        </a:rPr>
                        <a:t>*</a:t>
                      </a:r>
                      <a:endParaRPr lang="fr-FR" sz="800" dirty="0">
                        <a:solidFill>
                          <a:schemeClr val="accent1">
                            <a:lumMod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kumimoji="0" lang="fr-FR" sz="800" b="0" i="0" u="none" strike="noStrike" kern="1200" cap="none" spc="0" normalizeH="0" baseline="0" noProof="0">
                          <a:ln>
                            <a:noFill/>
                          </a:ln>
                          <a:solidFill>
                            <a:schemeClr val="accent1">
                              <a:lumMod val="50000"/>
                            </a:schemeClr>
                          </a:solidFill>
                          <a:effectLst/>
                          <a:uLnTx/>
                          <a:uFillTx/>
                          <a:latin typeface="Arial" panose="020B0604020202020204" pitchFamily="34" charset="0"/>
                          <a:ea typeface="+mn-ea"/>
                          <a:cs typeface="Arial" panose="020B0604020202020204" pitchFamily="34" charset="0"/>
                        </a:rPr>
                        <a:t>*</a:t>
                      </a:r>
                      <a:endParaRPr lang="fr-FR" sz="800" dirty="0">
                        <a:solidFill>
                          <a:schemeClr val="accent1">
                            <a:lumMod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kumimoji="0" lang="fr-FR" sz="800" b="0" i="0" u="none" strike="noStrike" kern="1200" cap="none" spc="0" normalizeH="0" baseline="0" noProof="0">
                          <a:ln>
                            <a:noFill/>
                          </a:ln>
                          <a:solidFill>
                            <a:schemeClr val="accent1">
                              <a:lumMod val="50000"/>
                            </a:schemeClr>
                          </a:solidFill>
                          <a:effectLst/>
                          <a:uLnTx/>
                          <a:uFillTx/>
                          <a:latin typeface="Arial" panose="020B0604020202020204" pitchFamily="34" charset="0"/>
                          <a:ea typeface="+mn-ea"/>
                          <a:cs typeface="Arial" panose="020B0604020202020204" pitchFamily="34" charset="0"/>
                        </a:rPr>
                        <a:t>*</a:t>
                      </a:r>
                      <a:endParaRPr lang="fr-FR" sz="800" dirty="0">
                        <a:solidFill>
                          <a:schemeClr val="accent1">
                            <a:lumMod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kumimoji="0" lang="fr-FR" sz="800" b="0" i="0" u="none" strike="noStrike" kern="1200" cap="none" spc="0" normalizeH="0" baseline="0" noProof="0">
                          <a:ln>
                            <a:noFill/>
                          </a:ln>
                          <a:solidFill>
                            <a:schemeClr val="accent1">
                              <a:lumMod val="50000"/>
                            </a:schemeClr>
                          </a:solidFill>
                          <a:effectLst/>
                          <a:uLnTx/>
                          <a:uFillTx/>
                          <a:latin typeface="Arial" panose="020B0604020202020204" pitchFamily="34" charset="0"/>
                          <a:ea typeface="+mn-ea"/>
                          <a:cs typeface="Arial" panose="020B0604020202020204" pitchFamily="34" charset="0"/>
                        </a:rPr>
                        <a:t>*</a:t>
                      </a:r>
                      <a:endParaRPr lang="fr-FR" sz="800" dirty="0">
                        <a:solidFill>
                          <a:schemeClr val="accent1">
                            <a:lumMod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kumimoji="0" lang="fr-FR" sz="800" b="0" i="0" u="none" strike="noStrike" kern="1200" cap="none" spc="0" normalizeH="0" baseline="0" noProof="0" dirty="0">
                          <a:ln>
                            <a:noFill/>
                          </a:ln>
                          <a:solidFill>
                            <a:schemeClr val="accent1">
                              <a:lumMod val="50000"/>
                            </a:schemeClr>
                          </a:solidFill>
                          <a:effectLst/>
                          <a:uLnTx/>
                          <a:uFillTx/>
                          <a:latin typeface="Arial" panose="020B0604020202020204" pitchFamily="34" charset="0"/>
                          <a:ea typeface="+mn-ea"/>
                          <a:cs typeface="Arial" panose="020B0604020202020204" pitchFamily="34" charset="0"/>
                        </a:rPr>
                        <a:t>*</a:t>
                      </a:r>
                      <a:endParaRPr lang="fr-FR" sz="800" dirty="0">
                        <a:solidFill>
                          <a:schemeClr val="accent1">
                            <a:lumMod val="50000"/>
                          </a:schemeClr>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48870964"/>
                  </a:ext>
                </a:extLst>
              </a:tr>
            </a:tbl>
          </a:graphicData>
        </a:graphic>
      </p:graphicFrame>
      <p:sp>
        <p:nvSpPr>
          <p:cNvPr id="292" name="Rectangle 291">
            <a:extLst>
              <a:ext uri="{FF2B5EF4-FFF2-40B4-BE49-F238E27FC236}">
                <a16:creationId xmlns:a16="http://schemas.microsoft.com/office/drawing/2014/main" id="{667E149E-64D7-455F-83AC-E464372E5C21}"/>
              </a:ext>
            </a:extLst>
          </p:cNvPr>
          <p:cNvSpPr/>
          <p:nvPr/>
        </p:nvSpPr>
        <p:spPr>
          <a:xfrm>
            <a:off x="5364154" y="1100965"/>
            <a:ext cx="3212625" cy="276999"/>
          </a:xfrm>
          <a:prstGeom prst="rect">
            <a:avLst/>
          </a:prstGeom>
          <a:solidFill>
            <a:schemeClr val="bg1"/>
          </a:solidFill>
        </p:spPr>
        <p:txBody>
          <a:bodyPr wrap="square" lIns="36000" tIns="0" rIns="36000" bIns="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noProof="0" dirty="0">
                <a:ln>
                  <a:noFill/>
                </a:ln>
                <a:solidFill>
                  <a:srgbClr val="4D4D4D"/>
                </a:solidFill>
                <a:effectLst/>
                <a:uLnTx/>
                <a:uFillTx/>
                <a:latin typeface="Arial" panose="020B0604020202020204" pitchFamily="34" charset="0"/>
                <a:ea typeface="+mn-ea"/>
                <a:cs typeface="+mn-cs"/>
              </a:rPr>
              <a:t>Réponse objective (partielle) confirmée =26/39 = </a:t>
            </a:r>
            <a:r>
              <a:rPr kumimoji="0" lang="fr-FR" sz="1100" b="0" i="0" u="none" strike="noStrike" kern="1200" cap="none" spc="0" normalizeH="0" baseline="0" noProof="0" dirty="0">
                <a:ln>
                  <a:noFill/>
                </a:ln>
                <a:solidFill>
                  <a:srgbClr val="0070C0"/>
                </a:solidFill>
                <a:effectLst/>
                <a:uLnTx/>
                <a:uFillTx/>
                <a:latin typeface="Arial" panose="020B0604020202020204" pitchFamily="34" charset="0"/>
                <a:ea typeface="+mn-ea"/>
                <a:cs typeface="+mn-cs"/>
              </a:rPr>
              <a:t>66.7%</a:t>
            </a:r>
            <a:endParaRPr kumimoji="0" lang="fr-FR" sz="900" b="0" i="0" u="none" strike="noStrike" kern="1200" cap="none" spc="0" normalizeH="0" baseline="0" noProof="0" dirty="0">
              <a:ln>
                <a:noFill/>
              </a:ln>
              <a:solidFill>
                <a:srgbClr val="0070C0"/>
              </a:solidFill>
              <a:effectLst/>
              <a:uLnTx/>
              <a:uFillTx/>
              <a:latin typeface="Arial" panose="020B0604020202020204" pitchFamily="34" charset="0"/>
              <a:ea typeface="+mn-ea"/>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srgbClr val="4D4D4D"/>
                </a:solidFill>
                <a:effectLst/>
                <a:uLnTx/>
                <a:uFillTx/>
                <a:latin typeface="Arial" panose="020B0604020202020204" pitchFamily="34" charset="0"/>
                <a:ea typeface="+mn-ea"/>
                <a:cs typeface="+mn-cs"/>
              </a:rPr>
              <a:t>(</a:t>
            </a:r>
            <a:r>
              <a:rPr kumimoji="0" lang="fr-FR" sz="700" b="0" i="0" u="none" strike="noStrike" kern="1200" cap="none" spc="0" normalizeH="0" baseline="0" noProof="0" dirty="0" err="1">
                <a:ln>
                  <a:noFill/>
                </a:ln>
                <a:solidFill>
                  <a:srgbClr val="4D4D4D"/>
                </a:solidFill>
                <a:effectLst/>
                <a:uLnTx/>
                <a:uFillTx/>
                <a:latin typeface="Arial" panose="020B0604020202020204" pitchFamily="34" charset="0"/>
                <a:ea typeface="+mn-ea"/>
                <a:cs typeface="+mn-cs"/>
              </a:rPr>
              <a:t>Two-sided</a:t>
            </a:r>
            <a:r>
              <a:rPr kumimoji="0" lang="fr-FR" sz="700" b="0" i="0" u="none" strike="noStrike" kern="1200" cap="none" spc="0" normalizeH="0" baseline="0" noProof="0" dirty="0">
                <a:ln>
                  <a:noFill/>
                </a:ln>
                <a:solidFill>
                  <a:srgbClr val="4D4D4D"/>
                </a:solidFill>
                <a:effectLst/>
                <a:uLnTx/>
                <a:uFillTx/>
                <a:latin typeface="Arial" panose="020B0604020202020204" pitchFamily="34" charset="0"/>
                <a:ea typeface="+mn-ea"/>
                <a:cs typeface="+mn-cs"/>
              </a:rPr>
              <a:t> 95% CI, 49.8-80.9%; one-</a:t>
            </a:r>
            <a:r>
              <a:rPr kumimoji="0" lang="fr-FR" sz="700" b="0" i="0" u="none" strike="noStrike" kern="1200" cap="none" spc="0" normalizeH="0" baseline="0" noProof="0" dirty="0" err="1">
                <a:ln>
                  <a:noFill/>
                </a:ln>
                <a:solidFill>
                  <a:srgbClr val="4D4D4D"/>
                </a:solidFill>
                <a:effectLst/>
                <a:uLnTx/>
                <a:uFillTx/>
                <a:latin typeface="Arial" panose="020B0604020202020204" pitchFamily="34" charset="0"/>
                <a:ea typeface="+mn-ea"/>
                <a:cs typeface="+mn-cs"/>
              </a:rPr>
              <a:t>sided</a:t>
            </a:r>
            <a:r>
              <a:rPr kumimoji="0" lang="fr-FR" sz="700" b="0" i="0" u="none" strike="noStrike" kern="1200" cap="none" spc="0" normalizeH="0" baseline="0" noProof="0" dirty="0">
                <a:ln>
                  <a:noFill/>
                </a:ln>
                <a:solidFill>
                  <a:srgbClr val="4D4D4D"/>
                </a:solidFill>
                <a:effectLst/>
                <a:uLnTx/>
                <a:uFillTx/>
                <a:latin typeface="Arial" panose="020B0604020202020204" pitchFamily="34" charset="0"/>
                <a:ea typeface="+mn-ea"/>
                <a:cs typeface="+mn-cs"/>
              </a:rPr>
              <a:t> 90% CI, 55.2-100%)</a:t>
            </a:r>
            <a:endParaRPr kumimoji="0" lang="fr-FR" sz="800" b="0" i="0" u="none" strike="noStrike" kern="1200" cap="none" spc="0" normalizeH="0" baseline="0" noProof="0" dirty="0">
              <a:ln>
                <a:noFill/>
              </a:ln>
              <a:solidFill>
                <a:srgbClr val="4D4D4D"/>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832523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re 11"/>
          <p:cNvSpPr>
            <a:spLocks noGrp="1"/>
          </p:cNvSpPr>
          <p:nvPr>
            <p:ph type="title"/>
          </p:nvPr>
        </p:nvSpPr>
        <p:spPr/>
        <p:txBody>
          <a:bodyPr>
            <a:normAutofit/>
          </a:bodyPr>
          <a:lstStyle/>
          <a:p>
            <a:r>
              <a:rPr lang="fr-FR" sz="2000" dirty="0"/>
              <a:t>Et enfin quelques brèves…</a:t>
            </a:r>
          </a:p>
        </p:txBody>
      </p:sp>
      <p:sp>
        <p:nvSpPr>
          <p:cNvPr id="13" name="Espace réservé du contenu 12"/>
          <p:cNvSpPr>
            <a:spLocks noGrp="1"/>
          </p:cNvSpPr>
          <p:nvPr>
            <p:ph sz="half" idx="1"/>
          </p:nvPr>
        </p:nvSpPr>
        <p:spPr/>
        <p:txBody>
          <a:bodyPr/>
          <a:lstStyle/>
          <a:p>
            <a:r>
              <a:rPr lang="fr-FR" sz="1800" dirty="0"/>
              <a:t> Peu d’intérêt de l’immunothérapie dans les GIST avancées :</a:t>
            </a:r>
          </a:p>
          <a:p>
            <a:pPr lvl="1"/>
            <a:r>
              <a:rPr lang="fr-FR" sz="1600" dirty="0"/>
              <a:t>Asso</a:t>
            </a:r>
            <a:r>
              <a:rPr lang="fr-FR" sz="1400" dirty="0"/>
              <a:t>ciation nivolumab 3 mg/kg +/- </a:t>
            </a:r>
            <a:r>
              <a:rPr lang="fr-FR" sz="1400" dirty="0" err="1"/>
              <a:t>ipilimumab</a:t>
            </a:r>
            <a:r>
              <a:rPr lang="fr-FR" sz="1400" dirty="0"/>
              <a:t> 3 mg/kg </a:t>
            </a:r>
          </a:p>
          <a:p>
            <a:pPr lvl="2"/>
            <a:r>
              <a:rPr lang="fr-FR" sz="1200" dirty="0"/>
              <a:t>n=18 GIST, au moins une ligne de traitement</a:t>
            </a:r>
          </a:p>
          <a:p>
            <a:pPr lvl="2"/>
            <a:r>
              <a:rPr lang="fr-FR" sz="1200" dirty="0"/>
              <a:t>0% de réponse objective</a:t>
            </a:r>
          </a:p>
          <a:p>
            <a:pPr lvl="2"/>
            <a:r>
              <a:rPr lang="fr-FR" sz="1200" dirty="0"/>
              <a:t>PFS de 1.5 mois et 2.9 mois - OS de 9.1 mois et 12.2 mois respectivement</a:t>
            </a:r>
          </a:p>
          <a:p>
            <a:pPr lvl="2"/>
            <a:endParaRPr lang="fr-FR" sz="1200" dirty="0"/>
          </a:p>
          <a:p>
            <a:pPr lvl="2"/>
            <a:endParaRPr lang="fr-FR" sz="1200" dirty="0"/>
          </a:p>
          <a:p>
            <a:pPr lvl="2"/>
            <a:endParaRPr lang="fr-FR" sz="1200" dirty="0"/>
          </a:p>
          <a:p>
            <a:pPr lvl="2"/>
            <a:endParaRPr lang="fr-FR" sz="1200" dirty="0"/>
          </a:p>
          <a:p>
            <a:r>
              <a:rPr lang="fr-FR" sz="1600" dirty="0"/>
              <a:t> Pas d</a:t>
            </a:r>
            <a:r>
              <a:rPr lang="fr-FR" sz="1800" dirty="0"/>
              <a:t>e signal franc d’activité avec un autre ITK que l’imatinib en L1 :</a:t>
            </a:r>
          </a:p>
          <a:p>
            <a:pPr lvl="1"/>
            <a:r>
              <a:rPr lang="fr-FR" sz="1600" dirty="0"/>
              <a:t>Etude rétrospective issue de patients traités dans des essais de phase II/III</a:t>
            </a:r>
          </a:p>
          <a:p>
            <a:pPr lvl="2"/>
            <a:r>
              <a:rPr lang="fr-FR" sz="1400" dirty="0"/>
              <a:t>47 patients (45 % de </a:t>
            </a:r>
            <a:r>
              <a:rPr lang="fr-FR" sz="1400" dirty="0" err="1"/>
              <a:t>masatinib</a:t>
            </a:r>
            <a:r>
              <a:rPr lang="fr-FR" sz="1400" dirty="0"/>
              <a:t>, 38 % de </a:t>
            </a:r>
            <a:r>
              <a:rPr lang="fr-FR" sz="1400" dirty="0" err="1"/>
              <a:t>dasatinib</a:t>
            </a:r>
            <a:r>
              <a:rPr lang="fr-FR" sz="1400" dirty="0"/>
              <a:t>, 17% de </a:t>
            </a:r>
            <a:r>
              <a:rPr lang="fr-FR" sz="1400" dirty="0" err="1"/>
              <a:t>nilotinib</a:t>
            </a:r>
            <a:r>
              <a:rPr lang="fr-FR" sz="1400" dirty="0"/>
              <a:t>)</a:t>
            </a:r>
          </a:p>
          <a:p>
            <a:pPr lvl="2"/>
            <a:r>
              <a:rPr lang="fr-FR" sz="1400" dirty="0"/>
              <a:t>PFS de 18 mois (contre 30 mois historiquement avec l’imatinib)</a:t>
            </a:r>
          </a:p>
          <a:p>
            <a:pPr lvl="2"/>
            <a:r>
              <a:rPr lang="fr-FR" sz="1400" dirty="0"/>
              <a:t>En L2, la PFS avec l’imatinib était de 19.7 mois</a:t>
            </a:r>
          </a:p>
        </p:txBody>
      </p:sp>
      <p:sp>
        <p:nvSpPr>
          <p:cNvPr id="6" name="TextBox 5"/>
          <p:cNvSpPr txBox="1"/>
          <p:nvPr/>
        </p:nvSpPr>
        <p:spPr>
          <a:xfrm>
            <a:off x="6508433" y="1857333"/>
            <a:ext cx="2558617" cy="230832"/>
          </a:xfrm>
          <a:prstGeom prst="rect">
            <a:avLst/>
          </a:prstGeom>
          <a:noFill/>
        </p:spPr>
        <p:txBody>
          <a:bodyPr wrap="squar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white">
                    <a:lumMod val="50000"/>
                  </a:prstClr>
                </a:solidFill>
                <a:effectLst/>
                <a:uLnTx/>
                <a:uFillTx/>
                <a:latin typeface="Arial Narrow" panose="020B0606020202030204" pitchFamily="34" charset="0"/>
                <a:ea typeface="+mn-ea"/>
                <a:cs typeface="+mn-cs"/>
              </a:rPr>
              <a:t>Chen J – ASCO2020 Poster Session – Abs 11511</a:t>
            </a:r>
          </a:p>
        </p:txBody>
      </p:sp>
      <p:sp>
        <p:nvSpPr>
          <p:cNvPr id="8" name="TextBox 7"/>
          <p:cNvSpPr txBox="1"/>
          <p:nvPr/>
        </p:nvSpPr>
        <p:spPr>
          <a:xfrm>
            <a:off x="6373091" y="3872646"/>
            <a:ext cx="2693959" cy="230832"/>
          </a:xfrm>
          <a:prstGeom prst="rect">
            <a:avLst/>
          </a:prstGeom>
          <a:noFill/>
        </p:spPr>
        <p:txBody>
          <a:bodyPr wrap="squar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err="1">
                <a:ln>
                  <a:noFill/>
                </a:ln>
                <a:solidFill>
                  <a:prstClr val="white">
                    <a:lumMod val="50000"/>
                  </a:prstClr>
                </a:solidFill>
                <a:effectLst/>
                <a:uLnTx/>
                <a:uFillTx/>
                <a:latin typeface="Arial Narrow" panose="020B0606020202030204" pitchFamily="34" charset="0"/>
                <a:ea typeface="+mn-ea"/>
                <a:cs typeface="+mn-cs"/>
              </a:rPr>
              <a:t>Boileve</a:t>
            </a:r>
            <a:r>
              <a:rPr kumimoji="0" lang="fr-FR" sz="900" b="0" i="1" u="none" strike="noStrike" kern="1200" cap="none" spc="0" normalizeH="0" baseline="0" noProof="0" dirty="0">
                <a:ln>
                  <a:noFill/>
                </a:ln>
                <a:solidFill>
                  <a:prstClr val="white">
                    <a:lumMod val="50000"/>
                  </a:prstClr>
                </a:solidFill>
                <a:effectLst/>
                <a:uLnTx/>
                <a:uFillTx/>
                <a:latin typeface="Arial Narrow" panose="020B0606020202030204" pitchFamily="34" charset="0"/>
                <a:ea typeface="+mn-ea"/>
                <a:cs typeface="+mn-cs"/>
              </a:rPr>
              <a:t> A – ASCO2020 Poster Session – Abs 11532</a:t>
            </a:r>
          </a:p>
        </p:txBody>
      </p:sp>
    </p:spTree>
    <p:extLst>
      <p:ext uri="{BB962C8B-B14F-4D97-AF65-F5344CB8AC3E}">
        <p14:creationId xmlns:p14="http://schemas.microsoft.com/office/powerpoint/2010/main" val="27560973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3">
            <a:extLst>
              <a:ext uri="{FF2B5EF4-FFF2-40B4-BE49-F238E27FC236}">
                <a16:creationId xmlns:a16="http://schemas.microsoft.com/office/drawing/2014/main" id="{059C729F-3912-4A48-85E4-A49BD0FBCED2}"/>
              </a:ext>
            </a:extLst>
          </p:cNvPr>
          <p:cNvSpPr>
            <a:spLocks noGrp="1"/>
          </p:cNvSpPr>
          <p:nvPr>
            <p:ph type="title"/>
          </p:nvPr>
        </p:nvSpPr>
        <p:spPr/>
        <p:txBody>
          <a:bodyPr>
            <a:normAutofit/>
          </a:bodyPr>
          <a:lstStyle/>
          <a:p>
            <a:r>
              <a:rPr lang="fr-FR" sz="2800" b="1" dirty="0"/>
              <a:t>GIST</a:t>
            </a:r>
          </a:p>
        </p:txBody>
      </p:sp>
      <p:sp>
        <p:nvSpPr>
          <p:cNvPr id="2" name="Espace réservé du texte 1"/>
          <p:cNvSpPr>
            <a:spLocks noGrp="1"/>
          </p:cNvSpPr>
          <p:nvPr>
            <p:ph type="body" idx="1"/>
          </p:nvPr>
        </p:nvSpPr>
        <p:spPr/>
        <p:txBody>
          <a:bodyPr/>
          <a:lstStyle/>
          <a:p>
            <a:r>
              <a:rPr lang="fr-FR" dirty="0" err="1"/>
              <a:t>Efficacy</a:t>
            </a:r>
            <a:r>
              <a:rPr lang="fr-FR" dirty="0"/>
              <a:t> and </a:t>
            </a:r>
            <a:r>
              <a:rPr lang="fr-FR" dirty="0" err="1"/>
              <a:t>safety</a:t>
            </a:r>
            <a:r>
              <a:rPr lang="fr-FR" dirty="0"/>
              <a:t> of </a:t>
            </a:r>
            <a:r>
              <a:rPr lang="fr-FR" dirty="0" err="1"/>
              <a:t>ripretinib</a:t>
            </a:r>
            <a:r>
              <a:rPr lang="fr-FR" dirty="0"/>
              <a:t> as ≥4th-line </a:t>
            </a:r>
            <a:r>
              <a:rPr lang="fr-FR" dirty="0" err="1"/>
              <a:t>therapy</a:t>
            </a:r>
            <a:r>
              <a:rPr lang="fr-FR" dirty="0"/>
              <a:t> for patients </a:t>
            </a:r>
            <a:r>
              <a:rPr lang="fr-FR" dirty="0" err="1"/>
              <a:t>with</a:t>
            </a:r>
            <a:r>
              <a:rPr lang="fr-FR" dirty="0"/>
              <a:t> </a:t>
            </a:r>
            <a:r>
              <a:rPr lang="fr-FR" dirty="0" err="1"/>
              <a:t>gastrointestinal</a:t>
            </a:r>
            <a:r>
              <a:rPr lang="fr-FR" dirty="0"/>
              <a:t> </a:t>
            </a:r>
            <a:r>
              <a:rPr lang="fr-FR" dirty="0" err="1"/>
              <a:t>stromal</a:t>
            </a:r>
            <a:r>
              <a:rPr lang="fr-FR" dirty="0"/>
              <a:t> </a:t>
            </a:r>
            <a:r>
              <a:rPr lang="fr-FR" dirty="0" err="1"/>
              <a:t>tumor</a:t>
            </a:r>
            <a:r>
              <a:rPr lang="fr-FR" dirty="0"/>
              <a:t> (GIST) </a:t>
            </a:r>
            <a:r>
              <a:rPr lang="fr-FR" dirty="0" err="1"/>
              <a:t>following</a:t>
            </a:r>
            <a:r>
              <a:rPr lang="fr-FR" dirty="0"/>
              <a:t> </a:t>
            </a:r>
            <a:r>
              <a:rPr lang="fr-FR" dirty="0" err="1"/>
              <a:t>crossover</a:t>
            </a:r>
            <a:r>
              <a:rPr lang="fr-FR" dirty="0"/>
              <a:t> </a:t>
            </a:r>
            <a:r>
              <a:rPr lang="fr-FR" dirty="0" err="1"/>
              <a:t>from</a:t>
            </a:r>
            <a:r>
              <a:rPr lang="fr-FR" dirty="0"/>
              <a:t> placebo: Analyses </a:t>
            </a:r>
            <a:r>
              <a:rPr lang="fr-FR" dirty="0" err="1"/>
              <a:t>from</a:t>
            </a:r>
            <a:r>
              <a:rPr lang="fr-FR" dirty="0"/>
              <a:t> INVICTUS</a:t>
            </a:r>
          </a:p>
          <a:p>
            <a:endParaRPr lang="fr-FR" sz="2000" dirty="0"/>
          </a:p>
          <a:p>
            <a:r>
              <a:rPr lang="fr-FR" i="1" dirty="0"/>
              <a:t>César Serrano et al., ASCO2020, Abs 0-13</a:t>
            </a:r>
          </a:p>
        </p:txBody>
      </p:sp>
    </p:spTree>
    <p:extLst>
      <p:ext uri="{BB962C8B-B14F-4D97-AF65-F5344CB8AC3E}">
        <p14:creationId xmlns:p14="http://schemas.microsoft.com/office/powerpoint/2010/main" val="4099702071"/>
      </p:ext>
    </p:extLst>
  </p:cSld>
  <p:clrMapOvr>
    <a:masterClrMapping/>
  </p:clrMapOvr>
  <p:transition spd="slow">
    <p:wipe/>
  </p:transition>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a:extLst>
              <a:ext uri="{FF2B5EF4-FFF2-40B4-BE49-F238E27FC236}">
                <a16:creationId xmlns:a16="http://schemas.microsoft.com/office/drawing/2014/main" id="{2D66A4FE-C3AD-4563-9BFE-2C6823444134}"/>
              </a:ext>
            </a:extLst>
          </p:cNvPr>
          <p:cNvSpPr>
            <a:spLocks noGrp="1"/>
          </p:cNvSpPr>
          <p:nvPr>
            <p:ph type="title"/>
          </p:nvPr>
        </p:nvSpPr>
        <p:spPr/>
        <p:txBody>
          <a:bodyPr>
            <a:normAutofit fontScale="90000"/>
          </a:bodyPr>
          <a:lstStyle/>
          <a:p>
            <a:r>
              <a:rPr lang="fr-FR" sz="2000" dirty="0"/>
              <a:t>GIST métastatique au-delà de la 4</a:t>
            </a:r>
            <a:r>
              <a:rPr lang="fr-FR" sz="2000" baseline="30000" dirty="0"/>
              <a:t>ème</a:t>
            </a:r>
            <a:r>
              <a:rPr lang="fr-FR" sz="2000" dirty="0"/>
              <a:t> ligne: </a:t>
            </a:r>
            <a:r>
              <a:rPr lang="fr-FR" sz="2000" dirty="0" err="1"/>
              <a:t>Riprétinib</a:t>
            </a:r>
            <a:r>
              <a:rPr lang="fr-FR" sz="2000" dirty="0"/>
              <a:t> versus placébo</a:t>
            </a:r>
            <a:br>
              <a:rPr lang="fr-FR" sz="2000" dirty="0"/>
            </a:br>
            <a:r>
              <a:rPr lang="fr-FR" sz="2000" dirty="0"/>
              <a:t>INVISTUS </a:t>
            </a:r>
            <a:r>
              <a:rPr lang="fr-FR" sz="2000" dirty="0" err="1"/>
              <a:t>study</a:t>
            </a:r>
            <a:r>
              <a:rPr lang="fr-FR" sz="2000" dirty="0"/>
              <a:t> phase III</a:t>
            </a:r>
          </a:p>
        </p:txBody>
      </p:sp>
      <p:sp>
        <p:nvSpPr>
          <p:cNvPr id="5" name="Espace réservé du contenu 4">
            <a:extLst>
              <a:ext uri="{FF2B5EF4-FFF2-40B4-BE49-F238E27FC236}">
                <a16:creationId xmlns:a16="http://schemas.microsoft.com/office/drawing/2014/main" id="{C3B385D2-BF98-4386-9BB5-6428958C58E0}"/>
              </a:ext>
            </a:extLst>
          </p:cNvPr>
          <p:cNvSpPr>
            <a:spLocks noGrp="1"/>
          </p:cNvSpPr>
          <p:nvPr>
            <p:ph sz="half" idx="1"/>
          </p:nvPr>
        </p:nvSpPr>
        <p:spPr>
          <a:xfrm>
            <a:off x="190500" y="821934"/>
            <a:ext cx="8763000" cy="1954166"/>
          </a:xfrm>
        </p:spPr>
        <p:txBody>
          <a:bodyPr/>
          <a:lstStyle/>
          <a:p>
            <a:r>
              <a:rPr lang="fr-FR" sz="1600" dirty="0"/>
              <a:t>GIST métastatiques</a:t>
            </a:r>
          </a:p>
          <a:p>
            <a:pPr lvl="1"/>
            <a:r>
              <a:rPr lang="fr-FR" sz="1400" dirty="0"/>
              <a:t>Mutations de KIT ou </a:t>
            </a:r>
            <a:r>
              <a:rPr lang="fr-FR" sz="1400" dirty="0" err="1"/>
              <a:t>PDGFRa</a:t>
            </a:r>
            <a:r>
              <a:rPr lang="fr-FR" sz="1400" dirty="0"/>
              <a:t> sont présentes dans plus de 85% des GIST</a:t>
            </a:r>
          </a:p>
          <a:p>
            <a:pPr lvl="1"/>
            <a:r>
              <a:rPr lang="fr-FR" sz="1400" dirty="0"/>
              <a:t>Les mutations entrainent une activations des kinases </a:t>
            </a:r>
          </a:p>
          <a:p>
            <a:pPr lvl="1"/>
            <a:r>
              <a:rPr lang="fr-FR" sz="1400" dirty="0" err="1"/>
              <a:t>Ripretinib</a:t>
            </a:r>
            <a:r>
              <a:rPr lang="fr-FR" sz="1400" dirty="0"/>
              <a:t> est un nouvel inhibiteur de tyrosine kinase qui inhibe KIT et </a:t>
            </a:r>
            <a:r>
              <a:rPr lang="fr-FR" sz="1400" dirty="0" err="1"/>
              <a:t>PDGFRa</a:t>
            </a:r>
            <a:r>
              <a:rPr lang="fr-FR" sz="1400" dirty="0"/>
              <a:t>. </a:t>
            </a:r>
          </a:p>
          <a:p>
            <a:pPr lvl="1"/>
            <a:r>
              <a:rPr lang="fr-FR" sz="1400" dirty="0"/>
              <a:t>L’étude phase 3 INVICTUS a évalué le </a:t>
            </a:r>
            <a:r>
              <a:rPr lang="fr-FR" sz="1400" dirty="0" err="1"/>
              <a:t>Ripretinib</a:t>
            </a:r>
            <a:r>
              <a:rPr lang="fr-FR" sz="1400" dirty="0"/>
              <a:t> versus placebo</a:t>
            </a:r>
          </a:p>
          <a:p>
            <a:pPr lvl="1"/>
            <a:r>
              <a:rPr lang="fr-FR" sz="1400" dirty="0"/>
              <a:t>En mai 2020 la FDA a approuvé le </a:t>
            </a:r>
            <a:r>
              <a:rPr lang="fr-FR" sz="1400" dirty="0" err="1"/>
              <a:t>ripretinib</a:t>
            </a:r>
            <a:r>
              <a:rPr lang="fr-FR" sz="1400" dirty="0"/>
              <a:t> en traitement des patients de GIST métastatique en progression au </a:t>
            </a:r>
            <a:r>
              <a:rPr lang="fr-FR" sz="1400" dirty="0" err="1"/>
              <a:t>dela</a:t>
            </a:r>
            <a:r>
              <a:rPr lang="fr-FR" sz="1400" dirty="0"/>
              <a:t> de la 3</a:t>
            </a:r>
            <a:r>
              <a:rPr lang="fr-FR" sz="1400" baseline="30000" dirty="0"/>
              <a:t>ème</a:t>
            </a:r>
            <a:r>
              <a:rPr lang="fr-FR" sz="1400" dirty="0"/>
              <a:t> ligne ou plus (Imatinib inclus). </a:t>
            </a:r>
          </a:p>
        </p:txBody>
      </p:sp>
      <p:sp>
        <p:nvSpPr>
          <p:cNvPr id="6" name="Rectangle à coins arrondis 4">
            <a:extLst>
              <a:ext uri="{FF2B5EF4-FFF2-40B4-BE49-F238E27FC236}">
                <a16:creationId xmlns:a16="http://schemas.microsoft.com/office/drawing/2014/main" id="{020BDDE3-213B-48EA-AAE4-A01131D64C10}"/>
              </a:ext>
            </a:extLst>
          </p:cNvPr>
          <p:cNvSpPr/>
          <p:nvPr/>
        </p:nvSpPr>
        <p:spPr>
          <a:xfrm>
            <a:off x="457200" y="2733128"/>
            <a:ext cx="8411547" cy="1720203"/>
          </a:xfrm>
          <a:prstGeom prst="roundRect">
            <a:avLst>
              <a:gd name="adj" fmla="val 5248"/>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13" name="ZoneTexte 12">
            <a:extLst>
              <a:ext uri="{FF2B5EF4-FFF2-40B4-BE49-F238E27FC236}">
                <a16:creationId xmlns:a16="http://schemas.microsoft.com/office/drawing/2014/main" id="{BD1E5798-99FB-4884-AAAE-C265E4E23E03}"/>
              </a:ext>
            </a:extLst>
          </p:cNvPr>
          <p:cNvSpPr txBox="1"/>
          <p:nvPr/>
        </p:nvSpPr>
        <p:spPr>
          <a:xfrm>
            <a:off x="6128167" y="2797601"/>
            <a:ext cx="2637288" cy="553998"/>
          </a:xfrm>
          <a:prstGeom prst="rect">
            <a:avLst/>
          </a:prstGeom>
          <a:noFill/>
        </p:spPr>
        <p:txBody>
          <a:bodyPr wrap="square" rtlCol="0">
            <a:spAutoFit/>
          </a:bodyPr>
          <a:lstStyle/>
          <a:p>
            <a:pPr marL="108000" marR="0" lvl="0" indent="-10800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0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Objectif principal </a:t>
            </a:r>
            <a:r>
              <a:rPr kumimoji="0" lang="fr-FR" sz="1000" b="0"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 Survie globale</a:t>
            </a:r>
          </a:p>
          <a:p>
            <a:pPr marL="108000" marR="0" lvl="0" indent="-10800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0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Objectifs secondaires </a:t>
            </a:r>
            <a:r>
              <a:rPr kumimoji="0" lang="fr-FR" sz="1000" b="0"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 Survie sans progression, tolérance</a:t>
            </a:r>
          </a:p>
        </p:txBody>
      </p:sp>
      <p:sp>
        <p:nvSpPr>
          <p:cNvPr id="7" name="ZoneTexte 6">
            <a:extLst>
              <a:ext uri="{FF2B5EF4-FFF2-40B4-BE49-F238E27FC236}">
                <a16:creationId xmlns:a16="http://schemas.microsoft.com/office/drawing/2014/main" id="{CC4A61E1-E31C-4C83-8B5B-6434A410F75B}"/>
              </a:ext>
            </a:extLst>
          </p:cNvPr>
          <p:cNvSpPr txBox="1"/>
          <p:nvPr/>
        </p:nvSpPr>
        <p:spPr>
          <a:xfrm>
            <a:off x="2249506" y="2831057"/>
            <a:ext cx="1023060" cy="591503"/>
          </a:xfrm>
          <a:prstGeom prst="roundRect">
            <a:avLst>
              <a:gd name="adj" fmla="val 15670"/>
            </a:avLst>
          </a:prstGeom>
          <a:solidFill>
            <a:srgbClr val="C00000"/>
          </a:solidFill>
          <a:ln>
            <a:noFill/>
          </a:ln>
        </p:spPr>
        <p:style>
          <a:lnRef idx="3">
            <a:schemeClr val="lt1"/>
          </a:lnRef>
          <a:fillRef idx="1">
            <a:schemeClr val="accent5"/>
          </a:fillRef>
          <a:effectRef idx="1">
            <a:schemeClr val="accent5"/>
          </a:effectRef>
          <a:fontRef idx="minor">
            <a:schemeClr val="lt1"/>
          </a:fontRef>
        </p:style>
        <p:txBody>
          <a:bodyPr wrap="square" lIns="36000" tIns="36000" rIns="36000" bIns="36000"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100" b="1" i="0" u="none" strike="noStrike" kern="1200" cap="none" spc="0" normalizeH="0" baseline="0" noProof="0" dirty="0" err="1">
                <a:ln>
                  <a:noFill/>
                </a:ln>
                <a:solidFill>
                  <a:prstClr val="white"/>
                </a:solidFill>
                <a:effectLst/>
                <a:uLnTx/>
                <a:uFillTx/>
                <a:latin typeface="Arial" panose="020B0604020202020204" pitchFamily="34" charset="0"/>
                <a:ea typeface="+mn-ea"/>
                <a:cs typeface="+mn-cs"/>
              </a:rPr>
              <a:t>Ripretinib</a:t>
            </a:r>
            <a:endPar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150mg QD</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(28 </a:t>
            </a:r>
            <a:r>
              <a:rPr kumimoji="0" lang="fr-FR" sz="800" b="0" i="0" u="none" strike="noStrike" kern="1200" cap="none" spc="0" normalizeH="0" baseline="0" noProof="0" dirty="0" err="1">
                <a:ln>
                  <a:noFill/>
                </a:ln>
                <a:solidFill>
                  <a:prstClr val="white"/>
                </a:solidFill>
                <a:effectLst/>
                <a:uLnTx/>
                <a:uFillTx/>
                <a:latin typeface="Arial" panose="020B0604020202020204" pitchFamily="34" charset="0"/>
                <a:ea typeface="+mn-ea"/>
                <a:cs typeface="+mn-cs"/>
              </a:rPr>
              <a:t>day</a:t>
            </a:r>
            <a:r>
              <a:rPr kumimoji="0" lang="fr-FR" sz="8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 cycles)</a:t>
            </a:r>
          </a:p>
        </p:txBody>
      </p:sp>
      <p:sp>
        <p:nvSpPr>
          <p:cNvPr id="8" name="ZoneTexte 7">
            <a:extLst>
              <a:ext uri="{FF2B5EF4-FFF2-40B4-BE49-F238E27FC236}">
                <a16:creationId xmlns:a16="http://schemas.microsoft.com/office/drawing/2014/main" id="{99ED0601-BA34-4E6A-9D2C-045996873112}"/>
              </a:ext>
            </a:extLst>
          </p:cNvPr>
          <p:cNvSpPr txBox="1"/>
          <p:nvPr/>
        </p:nvSpPr>
        <p:spPr>
          <a:xfrm>
            <a:off x="565880" y="3126808"/>
            <a:ext cx="1125288" cy="933044"/>
          </a:xfrm>
          <a:prstGeom prst="roundRect">
            <a:avLst>
              <a:gd name="adj" fmla="val 8530"/>
            </a:avLst>
          </a:prstGeom>
          <a:noFill/>
          <a:ln w="12700">
            <a:solidFill>
              <a:schemeClr val="tx1">
                <a:lumMod val="75000"/>
                <a:lumOff val="25000"/>
              </a:schemeClr>
            </a:solidFill>
          </a:ln>
        </p:spPr>
        <p:style>
          <a:lnRef idx="1">
            <a:schemeClr val="accent1"/>
          </a:lnRef>
          <a:fillRef idx="3">
            <a:schemeClr val="accent1"/>
          </a:fillRef>
          <a:effectRef idx="2">
            <a:schemeClr val="accent1"/>
          </a:effectRef>
          <a:fontRef idx="minor">
            <a:schemeClr val="lt1"/>
          </a:fontRef>
        </p:style>
        <p:txBody>
          <a:bodyPr wrap="square" lIns="36000" tIns="36000" rIns="36000" bIns="36000"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1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Stratification</a:t>
            </a:r>
            <a:r>
              <a:rPr kumimoji="0" lang="fr-FR"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 :</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Traitement antérieur 3 vs 4</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ECOG PS 0 vs 1 or 2</a:t>
            </a:r>
          </a:p>
        </p:txBody>
      </p:sp>
      <p:sp>
        <p:nvSpPr>
          <p:cNvPr id="9" name="ZoneTexte 8">
            <a:extLst>
              <a:ext uri="{FF2B5EF4-FFF2-40B4-BE49-F238E27FC236}">
                <a16:creationId xmlns:a16="http://schemas.microsoft.com/office/drawing/2014/main" id="{B6FD1DB5-CD56-44BA-ADDC-133C21107425}"/>
              </a:ext>
            </a:extLst>
          </p:cNvPr>
          <p:cNvSpPr txBox="1"/>
          <p:nvPr/>
        </p:nvSpPr>
        <p:spPr>
          <a:xfrm>
            <a:off x="2253403" y="3783751"/>
            <a:ext cx="1011902" cy="591503"/>
          </a:xfrm>
          <a:prstGeom prst="roundRect">
            <a:avLst>
              <a:gd name="adj" fmla="val 14192"/>
            </a:avLst>
          </a:prstGeom>
          <a:solidFill>
            <a:schemeClr val="bg1">
              <a:lumMod val="65000"/>
            </a:schemeClr>
          </a:solidFill>
          <a:ln>
            <a:noFill/>
          </a:ln>
        </p:spPr>
        <p:style>
          <a:lnRef idx="3">
            <a:schemeClr val="lt1"/>
          </a:lnRef>
          <a:fillRef idx="1">
            <a:schemeClr val="accent2"/>
          </a:fillRef>
          <a:effectRef idx="1">
            <a:schemeClr val="accent2"/>
          </a:effectRef>
          <a:fontRef idx="minor">
            <a:schemeClr val="lt1"/>
          </a:fontRef>
        </p:style>
        <p:txBody>
          <a:bodyPr wrap="square" lIns="36000" tIns="36000" rIns="36000" bIns="36000"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100" b="1"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Placebo</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(28 </a:t>
            </a:r>
            <a:r>
              <a:rPr kumimoji="0" lang="fr-FR" sz="800" b="0" i="0" u="none" strike="noStrike" kern="1200" cap="none" spc="0" normalizeH="0" baseline="0" noProof="0" dirty="0" err="1">
                <a:ln>
                  <a:noFill/>
                </a:ln>
                <a:solidFill>
                  <a:prstClr val="white"/>
                </a:solidFill>
                <a:effectLst/>
                <a:uLnTx/>
                <a:uFillTx/>
                <a:latin typeface="Arial" panose="020B0604020202020204" pitchFamily="34" charset="0"/>
                <a:ea typeface="+mn-ea"/>
                <a:cs typeface="+mn-cs"/>
              </a:rPr>
              <a:t>day</a:t>
            </a:r>
            <a:r>
              <a:rPr kumimoji="0" lang="fr-FR" sz="8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 cycles)</a:t>
            </a:r>
          </a:p>
        </p:txBody>
      </p:sp>
      <p:sp>
        <p:nvSpPr>
          <p:cNvPr id="10" name="ZoneTexte 9">
            <a:extLst>
              <a:ext uri="{FF2B5EF4-FFF2-40B4-BE49-F238E27FC236}">
                <a16:creationId xmlns:a16="http://schemas.microsoft.com/office/drawing/2014/main" id="{200D4798-D3F7-4E34-833E-1E13527A35AA}"/>
              </a:ext>
            </a:extLst>
          </p:cNvPr>
          <p:cNvSpPr txBox="1"/>
          <p:nvPr/>
        </p:nvSpPr>
        <p:spPr>
          <a:xfrm>
            <a:off x="3520922" y="2831056"/>
            <a:ext cx="1011901" cy="1544197"/>
          </a:xfrm>
          <a:prstGeom prst="roundRect">
            <a:avLst>
              <a:gd name="adj" fmla="val 5674"/>
            </a:avLst>
          </a:prstGeom>
          <a:noFill/>
          <a:ln w="12700">
            <a:solidFill>
              <a:schemeClr val="tx1">
                <a:lumMod val="75000"/>
                <a:lumOff val="25000"/>
              </a:schemeClr>
            </a:solidFill>
          </a:ln>
        </p:spPr>
        <p:style>
          <a:lnRef idx="3">
            <a:schemeClr val="lt1"/>
          </a:lnRef>
          <a:fillRef idx="1">
            <a:schemeClr val="accent2"/>
          </a:fillRef>
          <a:effectRef idx="1">
            <a:schemeClr val="accent2"/>
          </a:effectRef>
          <a:fontRef idx="minor">
            <a:schemeClr val="lt1"/>
          </a:fontRef>
        </p:style>
        <p:txBody>
          <a:bodyPr wrap="square" lIns="36000" tIns="36000" rIns="36000" bIns="36000"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Progression tumorale</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(relecture indépendante et relecture centralisée)</a:t>
            </a:r>
          </a:p>
        </p:txBody>
      </p:sp>
      <p:sp>
        <p:nvSpPr>
          <p:cNvPr id="11" name="ZoneTexte 10">
            <a:extLst>
              <a:ext uri="{FF2B5EF4-FFF2-40B4-BE49-F238E27FC236}">
                <a16:creationId xmlns:a16="http://schemas.microsoft.com/office/drawing/2014/main" id="{595629D6-C4C4-4BFC-8627-5D27FAE46EF5}"/>
              </a:ext>
            </a:extLst>
          </p:cNvPr>
          <p:cNvSpPr txBox="1"/>
          <p:nvPr/>
        </p:nvSpPr>
        <p:spPr>
          <a:xfrm>
            <a:off x="4573651" y="2968340"/>
            <a:ext cx="262693" cy="133398"/>
          </a:xfrm>
          <a:prstGeom prst="rect">
            <a:avLst/>
          </a:prstGeom>
          <a:noFill/>
        </p:spPr>
        <p:txBody>
          <a:bodyPr wrap="none" lIns="36000" tIns="36000" rIns="36000" bIns="36000" rtlCol="0" anchor="ctr">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ou</a:t>
            </a:r>
          </a:p>
        </p:txBody>
      </p:sp>
      <p:sp>
        <p:nvSpPr>
          <p:cNvPr id="16" name="Freeform 15">
            <a:extLst>
              <a:ext uri="{FF2B5EF4-FFF2-40B4-BE49-F238E27FC236}">
                <a16:creationId xmlns:a16="http://schemas.microsoft.com/office/drawing/2014/main" id="{ADEF9A9C-240A-4BA9-B30F-35EEDF964D8C}"/>
              </a:ext>
            </a:extLst>
          </p:cNvPr>
          <p:cNvSpPr>
            <a:spLocks/>
          </p:cNvSpPr>
          <p:nvPr/>
        </p:nvSpPr>
        <p:spPr bwMode="auto">
          <a:xfrm>
            <a:off x="1922755" y="3126809"/>
            <a:ext cx="326751" cy="933043"/>
          </a:xfrm>
          <a:custGeom>
            <a:avLst/>
            <a:gdLst>
              <a:gd name="T0" fmla="*/ 2147483647 w 133"/>
              <a:gd name="T1" fmla="*/ 0 h 904"/>
              <a:gd name="T2" fmla="*/ 0 w 133"/>
              <a:gd name="T3" fmla="*/ 0 h 904"/>
              <a:gd name="T4" fmla="*/ 0 w 133"/>
              <a:gd name="T5" fmla="*/ 2147483647 h 904"/>
              <a:gd name="T6" fmla="*/ 2147483647 w 133"/>
              <a:gd name="T7" fmla="*/ 2147483647 h 904"/>
              <a:gd name="T8" fmla="*/ 0 60000 65536"/>
              <a:gd name="T9" fmla="*/ 0 60000 65536"/>
              <a:gd name="T10" fmla="*/ 0 60000 65536"/>
              <a:gd name="T11" fmla="*/ 0 60000 65536"/>
              <a:gd name="T12" fmla="*/ 0 w 133"/>
              <a:gd name="T13" fmla="*/ 0 h 904"/>
              <a:gd name="T14" fmla="*/ 133 w 133"/>
              <a:gd name="T15" fmla="*/ 904 h 904"/>
            </a:gdLst>
            <a:ahLst/>
            <a:cxnLst>
              <a:cxn ang="T8">
                <a:pos x="T0" y="T1"/>
              </a:cxn>
              <a:cxn ang="T9">
                <a:pos x="T2" y="T3"/>
              </a:cxn>
              <a:cxn ang="T10">
                <a:pos x="T4" y="T5"/>
              </a:cxn>
              <a:cxn ang="T11">
                <a:pos x="T6" y="T7"/>
              </a:cxn>
            </a:cxnLst>
            <a:rect l="T12" t="T13" r="T14" b="T15"/>
            <a:pathLst>
              <a:path w="133" h="904">
                <a:moveTo>
                  <a:pt x="133" y="0"/>
                </a:moveTo>
                <a:lnTo>
                  <a:pt x="0" y="0"/>
                </a:lnTo>
                <a:lnTo>
                  <a:pt x="0" y="904"/>
                </a:lnTo>
                <a:lnTo>
                  <a:pt x="133" y="904"/>
                </a:lnTo>
              </a:path>
            </a:pathLst>
          </a:custGeom>
          <a:noFill/>
          <a:ln w="12700">
            <a:solidFill>
              <a:srgbClr val="4D4D4D"/>
            </a:solidFill>
            <a:round/>
            <a:headEnd type="triangle" w="med" len="med"/>
            <a:tailEnd type="triangle" w="med" len="med"/>
          </a:ln>
        </p:spPr>
        <p:txBody>
          <a:bodyPr lIns="36000" tIns="36000" rIns="36000" bIns="3600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fr-FR" sz="1200" b="0" i="0"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mn-cs"/>
            </a:endParaRPr>
          </a:p>
        </p:txBody>
      </p:sp>
      <p:sp>
        <p:nvSpPr>
          <p:cNvPr id="17" name="Ellipse 9">
            <a:extLst>
              <a:ext uri="{FF2B5EF4-FFF2-40B4-BE49-F238E27FC236}">
                <a16:creationId xmlns:a16="http://schemas.microsoft.com/office/drawing/2014/main" id="{CF6E0B26-FD82-4F45-9720-A484913F4FDE}"/>
              </a:ext>
            </a:extLst>
          </p:cNvPr>
          <p:cNvSpPr/>
          <p:nvPr/>
        </p:nvSpPr>
        <p:spPr>
          <a:xfrm>
            <a:off x="1754603" y="3415475"/>
            <a:ext cx="359426" cy="368276"/>
          </a:xfrm>
          <a:prstGeom prst="ellipse">
            <a:avLst/>
          </a:prstGeom>
          <a:solidFill>
            <a:srgbClr val="4D4D4D"/>
          </a:solidFill>
          <a:ln>
            <a:headEnd/>
            <a:tailEnd/>
          </a:ln>
          <a:effectLst/>
        </p:spPr>
        <p:style>
          <a:lnRef idx="0">
            <a:schemeClr val="dk1"/>
          </a:lnRef>
          <a:fillRef idx="3">
            <a:schemeClr val="dk1"/>
          </a:fillRef>
          <a:effectRef idx="3">
            <a:schemeClr val="dk1"/>
          </a:effectRef>
          <a:fontRef idx="minor">
            <a:schemeClr val="lt1"/>
          </a:fontRef>
        </p:style>
        <p:txBody>
          <a:bodyPr wrap="none" lIns="36000" tIns="36000" rIns="36000" bIns="36000" anchor="ctr"/>
          <a:lstStyle/>
          <a:p>
            <a:pPr marL="0" marR="0" lvl="0" indent="0" algn="ctr" defTabSz="685783" rtl="0" eaLnBrk="1" fontAlgn="auto" latinLnBrk="0" hangingPunct="1">
              <a:lnSpc>
                <a:spcPct val="100000"/>
              </a:lnSpc>
              <a:spcBef>
                <a:spcPts val="0"/>
              </a:spcBef>
              <a:spcAft>
                <a:spcPts val="0"/>
              </a:spcAft>
              <a:buClr>
                <a:srgbClr val="FFCC00"/>
              </a:buClr>
              <a:buSzTx/>
              <a:buFontTx/>
              <a:buNone/>
              <a:tabLst/>
              <a:defRPr/>
            </a:pPr>
            <a:r>
              <a:rPr kumimoji="0" lang="fr-FR" sz="14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R</a:t>
            </a:r>
          </a:p>
          <a:p>
            <a:pPr marL="0" marR="0" lvl="0" indent="0" algn="ctr" defTabSz="685783" rtl="0" eaLnBrk="1" fontAlgn="auto" latinLnBrk="0" hangingPunct="1">
              <a:lnSpc>
                <a:spcPct val="100000"/>
              </a:lnSpc>
              <a:spcBef>
                <a:spcPts val="0"/>
              </a:spcBef>
              <a:spcAft>
                <a:spcPts val="0"/>
              </a:spcAft>
              <a:buClr>
                <a:srgbClr val="FFCC00"/>
              </a:buClr>
              <a:buSzTx/>
              <a:buFontTx/>
              <a:buNone/>
              <a:tabLst/>
              <a:defRPr/>
            </a:pPr>
            <a:r>
              <a:rPr kumimoji="0" lang="fr-FR"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2:1</a:t>
            </a:r>
          </a:p>
        </p:txBody>
      </p:sp>
      <p:cxnSp>
        <p:nvCxnSpPr>
          <p:cNvPr id="19" name="Connecteur droit avec flèche 18">
            <a:extLst>
              <a:ext uri="{FF2B5EF4-FFF2-40B4-BE49-F238E27FC236}">
                <a16:creationId xmlns:a16="http://schemas.microsoft.com/office/drawing/2014/main" id="{DCD67759-ACFA-4523-A8F8-4CD55043B969}"/>
              </a:ext>
            </a:extLst>
          </p:cNvPr>
          <p:cNvCxnSpPr>
            <a:cxnSpLocks/>
            <a:stCxn id="7" idx="3"/>
          </p:cNvCxnSpPr>
          <p:nvPr/>
        </p:nvCxnSpPr>
        <p:spPr>
          <a:xfrm>
            <a:off x="3272566" y="3126809"/>
            <a:ext cx="243916" cy="0"/>
          </a:xfrm>
          <a:prstGeom prst="straightConnector1">
            <a:avLst/>
          </a:prstGeom>
          <a:ln w="127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24" name="ZoneTexte 23">
            <a:extLst>
              <a:ext uri="{FF2B5EF4-FFF2-40B4-BE49-F238E27FC236}">
                <a16:creationId xmlns:a16="http://schemas.microsoft.com/office/drawing/2014/main" id="{F21B93D4-00FB-4BBD-A2E4-945EBBC42417}"/>
              </a:ext>
            </a:extLst>
          </p:cNvPr>
          <p:cNvSpPr txBox="1"/>
          <p:nvPr/>
        </p:nvSpPr>
        <p:spPr>
          <a:xfrm>
            <a:off x="4776744" y="2828343"/>
            <a:ext cx="1248134" cy="184225"/>
          </a:xfrm>
          <a:prstGeom prst="roundRect">
            <a:avLst>
              <a:gd name="adj" fmla="val 21354"/>
            </a:avLst>
          </a:prstGeom>
          <a:solidFill>
            <a:schemeClr val="bg2">
              <a:lumMod val="90000"/>
            </a:schemeClr>
          </a:solidFill>
          <a:ln>
            <a:noFill/>
          </a:ln>
        </p:spPr>
        <p:style>
          <a:lnRef idx="3">
            <a:schemeClr val="lt1"/>
          </a:lnRef>
          <a:fillRef idx="1">
            <a:schemeClr val="accent5"/>
          </a:fillRef>
          <a:effectRef idx="1">
            <a:schemeClr val="accent5"/>
          </a:effectRef>
          <a:fontRef idx="minor">
            <a:schemeClr val="lt1"/>
          </a:fontRef>
        </p:style>
        <p:txBody>
          <a:bodyPr wrap="square" lIns="36000" tIns="36000" rIns="36000" bIns="36000"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Escalade de dose à  150mg BID</a:t>
            </a:r>
            <a:endParaRPr kumimoji="0" lang="fr-FR" sz="3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endParaRPr>
          </a:p>
        </p:txBody>
      </p:sp>
      <p:sp>
        <p:nvSpPr>
          <p:cNvPr id="26" name="ZoneTexte 25">
            <a:extLst>
              <a:ext uri="{FF2B5EF4-FFF2-40B4-BE49-F238E27FC236}">
                <a16:creationId xmlns:a16="http://schemas.microsoft.com/office/drawing/2014/main" id="{E76FF7AB-144A-4BF0-81EF-DD4E08AF0533}"/>
              </a:ext>
            </a:extLst>
          </p:cNvPr>
          <p:cNvSpPr txBox="1"/>
          <p:nvPr/>
        </p:nvSpPr>
        <p:spPr>
          <a:xfrm>
            <a:off x="4776743" y="3081825"/>
            <a:ext cx="1248134" cy="184225"/>
          </a:xfrm>
          <a:prstGeom prst="roundRect">
            <a:avLst>
              <a:gd name="adj" fmla="val 21354"/>
            </a:avLst>
          </a:prstGeom>
          <a:solidFill>
            <a:schemeClr val="bg2">
              <a:lumMod val="90000"/>
            </a:schemeClr>
          </a:solidFill>
          <a:ln>
            <a:noFill/>
          </a:ln>
        </p:spPr>
        <p:style>
          <a:lnRef idx="3">
            <a:schemeClr val="lt1"/>
          </a:lnRef>
          <a:fillRef idx="1">
            <a:schemeClr val="accent5"/>
          </a:fillRef>
          <a:effectRef idx="1">
            <a:schemeClr val="accent5"/>
          </a:effectRef>
          <a:fontRef idx="minor">
            <a:schemeClr val="lt1"/>
          </a:fontRef>
        </p:style>
        <p:txBody>
          <a:bodyPr wrap="square" lIns="36000" tIns="36000" rIns="36000" bIns="36000"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Poursuite à la même dose</a:t>
            </a:r>
            <a:endParaRPr kumimoji="0" lang="fr-FR" sz="3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endParaRPr>
          </a:p>
        </p:txBody>
      </p:sp>
      <p:sp>
        <p:nvSpPr>
          <p:cNvPr id="27" name="ZoneTexte 26">
            <a:extLst>
              <a:ext uri="{FF2B5EF4-FFF2-40B4-BE49-F238E27FC236}">
                <a16:creationId xmlns:a16="http://schemas.microsoft.com/office/drawing/2014/main" id="{F1F6556B-6FD4-4EE3-B036-5475B7D40811}"/>
              </a:ext>
            </a:extLst>
          </p:cNvPr>
          <p:cNvSpPr txBox="1"/>
          <p:nvPr/>
        </p:nvSpPr>
        <p:spPr>
          <a:xfrm>
            <a:off x="4776742" y="3335307"/>
            <a:ext cx="1248134" cy="184225"/>
          </a:xfrm>
          <a:prstGeom prst="roundRect">
            <a:avLst>
              <a:gd name="adj" fmla="val 21354"/>
            </a:avLst>
          </a:prstGeom>
          <a:solidFill>
            <a:schemeClr val="bg2">
              <a:lumMod val="90000"/>
            </a:schemeClr>
          </a:solidFill>
          <a:ln>
            <a:noFill/>
          </a:ln>
        </p:spPr>
        <p:style>
          <a:lnRef idx="3">
            <a:schemeClr val="lt1"/>
          </a:lnRef>
          <a:fillRef idx="1">
            <a:schemeClr val="accent5"/>
          </a:fillRef>
          <a:effectRef idx="1">
            <a:schemeClr val="accent5"/>
          </a:effectRef>
          <a:fontRef idx="minor">
            <a:schemeClr val="lt1"/>
          </a:fontRef>
        </p:style>
        <p:txBody>
          <a:bodyPr wrap="square" lIns="36000" tIns="36000" rIns="36000" bIns="36000"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Arrêt de traitement</a:t>
            </a:r>
            <a:endParaRPr kumimoji="0" lang="fr-FR" sz="3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endParaRPr>
          </a:p>
        </p:txBody>
      </p:sp>
      <p:sp>
        <p:nvSpPr>
          <p:cNvPr id="28" name="ZoneTexte 27">
            <a:extLst>
              <a:ext uri="{FF2B5EF4-FFF2-40B4-BE49-F238E27FC236}">
                <a16:creationId xmlns:a16="http://schemas.microsoft.com/office/drawing/2014/main" id="{41F65DE2-0481-4A2E-9A7B-873235891F3C}"/>
              </a:ext>
            </a:extLst>
          </p:cNvPr>
          <p:cNvSpPr txBox="1"/>
          <p:nvPr/>
        </p:nvSpPr>
        <p:spPr>
          <a:xfrm>
            <a:off x="4776742" y="3808638"/>
            <a:ext cx="1248134" cy="224018"/>
          </a:xfrm>
          <a:prstGeom prst="roundRect">
            <a:avLst>
              <a:gd name="adj" fmla="val 21354"/>
            </a:avLst>
          </a:prstGeom>
          <a:solidFill>
            <a:schemeClr val="accent2">
              <a:lumMod val="75000"/>
            </a:schemeClr>
          </a:solidFill>
          <a:ln>
            <a:noFill/>
          </a:ln>
        </p:spPr>
        <p:style>
          <a:lnRef idx="3">
            <a:schemeClr val="lt1"/>
          </a:lnRef>
          <a:fillRef idx="1">
            <a:schemeClr val="accent5"/>
          </a:fillRef>
          <a:effectRef idx="1">
            <a:schemeClr val="accent5"/>
          </a:effectRef>
          <a:fontRef idx="minor">
            <a:schemeClr val="lt1"/>
          </a:fontRef>
        </p:style>
        <p:txBody>
          <a:bodyPr wrap="square" lIns="36000" tIns="36000" rIns="36000" bIns="36000"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Cross over </a:t>
            </a:r>
            <a:br>
              <a:rPr kumimoji="0" lang="fr-FR" sz="7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br>
            <a:r>
              <a:rPr kumimoji="0" lang="fr-FR" sz="7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avec </a:t>
            </a:r>
            <a:r>
              <a:rPr kumimoji="0" lang="fr-FR" sz="700" b="0" i="0" u="none" strike="noStrike" kern="1200" cap="none" spc="0" normalizeH="0" baseline="0" noProof="0" dirty="0" err="1">
                <a:ln>
                  <a:noFill/>
                </a:ln>
                <a:solidFill>
                  <a:prstClr val="white"/>
                </a:solidFill>
                <a:effectLst/>
                <a:uLnTx/>
                <a:uFillTx/>
                <a:latin typeface="Arial" panose="020B0604020202020204" pitchFamily="34" charset="0"/>
                <a:ea typeface="+mn-ea"/>
                <a:cs typeface="+mn-cs"/>
              </a:rPr>
              <a:t>Ripretinib</a:t>
            </a:r>
            <a:r>
              <a:rPr kumimoji="0" lang="fr-FR" sz="7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 150mg QD</a:t>
            </a:r>
            <a:endParaRPr kumimoji="0" lang="fr-FR" sz="30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29" name="ZoneTexte 28">
            <a:extLst>
              <a:ext uri="{FF2B5EF4-FFF2-40B4-BE49-F238E27FC236}">
                <a16:creationId xmlns:a16="http://schemas.microsoft.com/office/drawing/2014/main" id="{952D89E8-80E8-4B18-AC55-7E00BEAB1798}"/>
              </a:ext>
            </a:extLst>
          </p:cNvPr>
          <p:cNvSpPr txBox="1"/>
          <p:nvPr/>
        </p:nvSpPr>
        <p:spPr>
          <a:xfrm>
            <a:off x="4776740" y="4112691"/>
            <a:ext cx="1248134" cy="224018"/>
          </a:xfrm>
          <a:prstGeom prst="roundRect">
            <a:avLst>
              <a:gd name="adj" fmla="val 21354"/>
            </a:avLst>
          </a:prstGeom>
          <a:solidFill>
            <a:schemeClr val="bg1">
              <a:lumMod val="85000"/>
            </a:schemeClr>
          </a:solidFill>
          <a:ln>
            <a:noFill/>
          </a:ln>
        </p:spPr>
        <p:style>
          <a:lnRef idx="3">
            <a:schemeClr val="lt1"/>
          </a:lnRef>
          <a:fillRef idx="1">
            <a:schemeClr val="accent5"/>
          </a:fillRef>
          <a:effectRef idx="1">
            <a:schemeClr val="accent5"/>
          </a:effectRef>
          <a:fontRef idx="minor">
            <a:schemeClr val="lt1"/>
          </a:fontRef>
        </p:style>
        <p:txBody>
          <a:bodyPr wrap="square" lIns="36000" tIns="36000" rIns="36000" bIns="36000"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mn-cs"/>
              </a:rPr>
              <a:t>Arret</a:t>
            </a:r>
            <a:r>
              <a:rPr kumimoji="0" lang="fr-FR" sz="7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 du traitement</a:t>
            </a:r>
            <a:endParaRPr kumimoji="0" lang="fr-FR" sz="3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endParaRPr>
          </a:p>
        </p:txBody>
      </p:sp>
      <p:sp>
        <p:nvSpPr>
          <p:cNvPr id="30" name="ZoneTexte 29">
            <a:extLst>
              <a:ext uri="{FF2B5EF4-FFF2-40B4-BE49-F238E27FC236}">
                <a16:creationId xmlns:a16="http://schemas.microsoft.com/office/drawing/2014/main" id="{32D961BD-A3B8-43A1-8989-A4F4B827E796}"/>
              </a:ext>
            </a:extLst>
          </p:cNvPr>
          <p:cNvSpPr txBox="1"/>
          <p:nvPr/>
        </p:nvSpPr>
        <p:spPr>
          <a:xfrm>
            <a:off x="4573651" y="3231502"/>
            <a:ext cx="262693" cy="133398"/>
          </a:xfrm>
          <a:prstGeom prst="rect">
            <a:avLst/>
          </a:prstGeom>
          <a:noFill/>
        </p:spPr>
        <p:txBody>
          <a:bodyPr wrap="none" lIns="36000" tIns="36000" rIns="36000" bIns="36000" rtlCol="0" anchor="ctr">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ou</a:t>
            </a:r>
          </a:p>
        </p:txBody>
      </p:sp>
      <p:sp>
        <p:nvSpPr>
          <p:cNvPr id="31" name="ZoneTexte 30">
            <a:extLst>
              <a:ext uri="{FF2B5EF4-FFF2-40B4-BE49-F238E27FC236}">
                <a16:creationId xmlns:a16="http://schemas.microsoft.com/office/drawing/2014/main" id="{411CBD27-2FBA-4556-872A-ED19B021483E}"/>
              </a:ext>
            </a:extLst>
          </p:cNvPr>
          <p:cNvSpPr txBox="1"/>
          <p:nvPr/>
        </p:nvSpPr>
        <p:spPr>
          <a:xfrm>
            <a:off x="4573651" y="3970136"/>
            <a:ext cx="262693" cy="133398"/>
          </a:xfrm>
          <a:prstGeom prst="rect">
            <a:avLst/>
          </a:prstGeom>
          <a:noFill/>
        </p:spPr>
        <p:txBody>
          <a:bodyPr wrap="none" lIns="36000" tIns="36000" rIns="36000" bIns="36000" rtlCol="0" anchor="ctr">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ou</a:t>
            </a:r>
          </a:p>
        </p:txBody>
      </p:sp>
      <p:cxnSp>
        <p:nvCxnSpPr>
          <p:cNvPr id="34" name="Connecteur droit avec flèche 33">
            <a:extLst>
              <a:ext uri="{FF2B5EF4-FFF2-40B4-BE49-F238E27FC236}">
                <a16:creationId xmlns:a16="http://schemas.microsoft.com/office/drawing/2014/main" id="{3E6422D2-83DF-452A-9138-F86D79A85BBD}"/>
              </a:ext>
            </a:extLst>
          </p:cNvPr>
          <p:cNvCxnSpPr>
            <a:cxnSpLocks/>
          </p:cNvCxnSpPr>
          <p:nvPr/>
        </p:nvCxnSpPr>
        <p:spPr>
          <a:xfrm>
            <a:off x="3265305" y="4059852"/>
            <a:ext cx="243916" cy="0"/>
          </a:xfrm>
          <a:prstGeom prst="straightConnector1">
            <a:avLst/>
          </a:prstGeom>
          <a:ln w="127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9" name="Connecteur droit avec flèche 38">
            <a:extLst>
              <a:ext uri="{FF2B5EF4-FFF2-40B4-BE49-F238E27FC236}">
                <a16:creationId xmlns:a16="http://schemas.microsoft.com/office/drawing/2014/main" id="{F8D141B4-239D-4058-AEF7-457B115398F0}"/>
              </a:ext>
            </a:extLst>
          </p:cNvPr>
          <p:cNvCxnSpPr>
            <a:cxnSpLocks/>
          </p:cNvCxnSpPr>
          <p:nvPr/>
        </p:nvCxnSpPr>
        <p:spPr>
          <a:xfrm>
            <a:off x="4532823" y="2920455"/>
            <a:ext cx="243916" cy="0"/>
          </a:xfrm>
          <a:prstGeom prst="straightConnector1">
            <a:avLst/>
          </a:prstGeom>
          <a:ln w="127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0" name="Connecteur droit avec flèche 39">
            <a:extLst>
              <a:ext uri="{FF2B5EF4-FFF2-40B4-BE49-F238E27FC236}">
                <a16:creationId xmlns:a16="http://schemas.microsoft.com/office/drawing/2014/main" id="{5891E5F5-E880-4C20-97DD-BD5D79C2B0DE}"/>
              </a:ext>
            </a:extLst>
          </p:cNvPr>
          <p:cNvCxnSpPr>
            <a:cxnSpLocks/>
          </p:cNvCxnSpPr>
          <p:nvPr/>
        </p:nvCxnSpPr>
        <p:spPr>
          <a:xfrm>
            <a:off x="4532823" y="3173937"/>
            <a:ext cx="243916" cy="0"/>
          </a:xfrm>
          <a:prstGeom prst="straightConnector1">
            <a:avLst/>
          </a:prstGeom>
          <a:ln w="127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1" name="Connecteur droit avec flèche 40">
            <a:extLst>
              <a:ext uri="{FF2B5EF4-FFF2-40B4-BE49-F238E27FC236}">
                <a16:creationId xmlns:a16="http://schemas.microsoft.com/office/drawing/2014/main" id="{608F9D84-30D1-4932-A713-08CE00E3BA32}"/>
              </a:ext>
            </a:extLst>
          </p:cNvPr>
          <p:cNvCxnSpPr>
            <a:cxnSpLocks/>
          </p:cNvCxnSpPr>
          <p:nvPr/>
        </p:nvCxnSpPr>
        <p:spPr>
          <a:xfrm>
            <a:off x="4532823" y="3427419"/>
            <a:ext cx="243916" cy="0"/>
          </a:xfrm>
          <a:prstGeom prst="straightConnector1">
            <a:avLst/>
          </a:prstGeom>
          <a:ln w="127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2" name="Connecteur droit avec flèche 41">
            <a:extLst>
              <a:ext uri="{FF2B5EF4-FFF2-40B4-BE49-F238E27FC236}">
                <a16:creationId xmlns:a16="http://schemas.microsoft.com/office/drawing/2014/main" id="{9AD66AD9-4890-4630-BEF4-81307493B251}"/>
              </a:ext>
            </a:extLst>
          </p:cNvPr>
          <p:cNvCxnSpPr>
            <a:cxnSpLocks/>
          </p:cNvCxnSpPr>
          <p:nvPr/>
        </p:nvCxnSpPr>
        <p:spPr>
          <a:xfrm>
            <a:off x="4532823" y="3914272"/>
            <a:ext cx="243916" cy="0"/>
          </a:xfrm>
          <a:prstGeom prst="straightConnector1">
            <a:avLst/>
          </a:prstGeom>
          <a:ln w="127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3" name="Connecteur droit avec flèche 42">
            <a:extLst>
              <a:ext uri="{FF2B5EF4-FFF2-40B4-BE49-F238E27FC236}">
                <a16:creationId xmlns:a16="http://schemas.microsoft.com/office/drawing/2014/main" id="{440F2FD1-803F-44DF-9547-3003BB37FB19}"/>
              </a:ext>
            </a:extLst>
          </p:cNvPr>
          <p:cNvCxnSpPr>
            <a:cxnSpLocks/>
          </p:cNvCxnSpPr>
          <p:nvPr/>
        </p:nvCxnSpPr>
        <p:spPr>
          <a:xfrm>
            <a:off x="4532823" y="4216137"/>
            <a:ext cx="243916" cy="0"/>
          </a:xfrm>
          <a:prstGeom prst="straightConnector1">
            <a:avLst/>
          </a:prstGeom>
          <a:ln w="127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4" name="ZoneTexte 43">
            <a:extLst>
              <a:ext uri="{FF2B5EF4-FFF2-40B4-BE49-F238E27FC236}">
                <a16:creationId xmlns:a16="http://schemas.microsoft.com/office/drawing/2014/main" id="{681E0C68-0C1F-4B73-9BB2-87D0688588C0}"/>
              </a:ext>
            </a:extLst>
          </p:cNvPr>
          <p:cNvSpPr txBox="1"/>
          <p:nvPr/>
        </p:nvSpPr>
        <p:spPr>
          <a:xfrm>
            <a:off x="6268791" y="3813197"/>
            <a:ext cx="1011901" cy="523511"/>
          </a:xfrm>
          <a:prstGeom prst="roundRect">
            <a:avLst>
              <a:gd name="adj" fmla="val 14313"/>
            </a:avLst>
          </a:prstGeom>
          <a:noFill/>
          <a:ln w="12700">
            <a:solidFill>
              <a:schemeClr val="tx1">
                <a:lumMod val="75000"/>
                <a:lumOff val="25000"/>
              </a:schemeClr>
            </a:solidFill>
          </a:ln>
        </p:spPr>
        <p:style>
          <a:lnRef idx="3">
            <a:schemeClr val="lt1"/>
          </a:lnRef>
          <a:fillRef idx="1">
            <a:schemeClr val="accent2"/>
          </a:fillRef>
          <a:effectRef idx="1">
            <a:schemeClr val="accent2"/>
          </a:effectRef>
          <a:fontRef idx="minor">
            <a:schemeClr val="lt1"/>
          </a:fontRef>
        </p:style>
        <p:txBody>
          <a:bodyPr wrap="square" lIns="36000" tIns="36000" rIns="36000" bIns="36000"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Progression tumorale</a:t>
            </a:r>
          </a:p>
        </p:txBody>
      </p:sp>
      <p:sp>
        <p:nvSpPr>
          <p:cNvPr id="45" name="ZoneTexte 44">
            <a:extLst>
              <a:ext uri="{FF2B5EF4-FFF2-40B4-BE49-F238E27FC236}">
                <a16:creationId xmlns:a16="http://schemas.microsoft.com/office/drawing/2014/main" id="{4CE7E6BF-177B-4853-BAD2-9B5959214367}"/>
              </a:ext>
            </a:extLst>
          </p:cNvPr>
          <p:cNvSpPr txBox="1"/>
          <p:nvPr/>
        </p:nvSpPr>
        <p:spPr>
          <a:xfrm>
            <a:off x="-3048" y="4912668"/>
            <a:ext cx="1896673"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Serrano et al., WCGI2020, O-13</a:t>
            </a:r>
          </a:p>
        </p:txBody>
      </p:sp>
      <p:sp>
        <p:nvSpPr>
          <p:cNvPr id="49" name="ZoneTexte 48">
            <a:extLst>
              <a:ext uri="{FF2B5EF4-FFF2-40B4-BE49-F238E27FC236}">
                <a16:creationId xmlns:a16="http://schemas.microsoft.com/office/drawing/2014/main" id="{58BAB04B-6ADB-4B4E-A277-847C91D801BA}"/>
              </a:ext>
            </a:extLst>
          </p:cNvPr>
          <p:cNvSpPr txBox="1"/>
          <p:nvPr/>
        </p:nvSpPr>
        <p:spPr>
          <a:xfrm>
            <a:off x="7535989" y="3712526"/>
            <a:ext cx="1248134" cy="184225"/>
          </a:xfrm>
          <a:prstGeom prst="roundRect">
            <a:avLst>
              <a:gd name="adj" fmla="val 21354"/>
            </a:avLst>
          </a:prstGeom>
          <a:solidFill>
            <a:schemeClr val="bg1">
              <a:lumMod val="85000"/>
            </a:schemeClr>
          </a:solidFill>
          <a:ln>
            <a:noFill/>
          </a:ln>
        </p:spPr>
        <p:style>
          <a:lnRef idx="3">
            <a:schemeClr val="lt1"/>
          </a:lnRef>
          <a:fillRef idx="1">
            <a:schemeClr val="accent5"/>
          </a:fillRef>
          <a:effectRef idx="1">
            <a:schemeClr val="accent5"/>
          </a:effectRef>
          <a:fontRef idx="minor">
            <a:schemeClr val="lt1"/>
          </a:fontRef>
        </p:style>
        <p:txBody>
          <a:bodyPr wrap="square" lIns="36000" tIns="36000" rIns="36000" bIns="36000"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Escalade de dose à 150mg BID</a:t>
            </a:r>
            <a:endParaRPr kumimoji="0" lang="fr-FR" sz="3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endParaRPr>
          </a:p>
        </p:txBody>
      </p:sp>
      <p:sp>
        <p:nvSpPr>
          <p:cNvPr id="50" name="ZoneTexte 49">
            <a:extLst>
              <a:ext uri="{FF2B5EF4-FFF2-40B4-BE49-F238E27FC236}">
                <a16:creationId xmlns:a16="http://schemas.microsoft.com/office/drawing/2014/main" id="{F1DAE71A-DB49-40AA-9725-012A1B1DCBF7}"/>
              </a:ext>
            </a:extLst>
          </p:cNvPr>
          <p:cNvSpPr txBox="1"/>
          <p:nvPr/>
        </p:nvSpPr>
        <p:spPr>
          <a:xfrm>
            <a:off x="7535988" y="3966008"/>
            <a:ext cx="1248134" cy="184225"/>
          </a:xfrm>
          <a:prstGeom prst="roundRect">
            <a:avLst>
              <a:gd name="adj" fmla="val 21354"/>
            </a:avLst>
          </a:prstGeom>
          <a:solidFill>
            <a:schemeClr val="bg1">
              <a:lumMod val="85000"/>
            </a:schemeClr>
          </a:solidFill>
          <a:ln>
            <a:noFill/>
          </a:ln>
        </p:spPr>
        <p:style>
          <a:lnRef idx="3">
            <a:schemeClr val="lt1"/>
          </a:lnRef>
          <a:fillRef idx="1">
            <a:schemeClr val="accent5"/>
          </a:fillRef>
          <a:effectRef idx="1">
            <a:schemeClr val="accent5"/>
          </a:effectRef>
          <a:fontRef idx="minor">
            <a:schemeClr val="lt1"/>
          </a:fontRef>
        </p:style>
        <p:txBody>
          <a:bodyPr wrap="square" lIns="36000" tIns="36000" rIns="36000" bIns="36000"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Poursuite à la même dose</a:t>
            </a:r>
            <a:endParaRPr kumimoji="0" lang="fr-FR" sz="3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endParaRPr>
          </a:p>
        </p:txBody>
      </p:sp>
      <p:sp>
        <p:nvSpPr>
          <p:cNvPr id="51" name="ZoneTexte 50">
            <a:extLst>
              <a:ext uri="{FF2B5EF4-FFF2-40B4-BE49-F238E27FC236}">
                <a16:creationId xmlns:a16="http://schemas.microsoft.com/office/drawing/2014/main" id="{696EF9CD-B465-4039-9C7F-00057C1FA0DC}"/>
              </a:ext>
            </a:extLst>
          </p:cNvPr>
          <p:cNvSpPr txBox="1"/>
          <p:nvPr/>
        </p:nvSpPr>
        <p:spPr>
          <a:xfrm>
            <a:off x="7535987" y="4219490"/>
            <a:ext cx="1248134" cy="184225"/>
          </a:xfrm>
          <a:prstGeom prst="roundRect">
            <a:avLst>
              <a:gd name="adj" fmla="val 21354"/>
            </a:avLst>
          </a:prstGeom>
          <a:solidFill>
            <a:schemeClr val="bg1">
              <a:lumMod val="85000"/>
            </a:schemeClr>
          </a:solidFill>
          <a:ln>
            <a:noFill/>
          </a:ln>
        </p:spPr>
        <p:style>
          <a:lnRef idx="3">
            <a:schemeClr val="lt1"/>
          </a:lnRef>
          <a:fillRef idx="1">
            <a:schemeClr val="accent5"/>
          </a:fillRef>
          <a:effectRef idx="1">
            <a:schemeClr val="accent5"/>
          </a:effectRef>
          <a:fontRef idx="minor">
            <a:schemeClr val="lt1"/>
          </a:fontRef>
        </p:style>
        <p:txBody>
          <a:bodyPr wrap="square" lIns="36000" tIns="36000" rIns="36000" bIns="36000"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mn-cs"/>
              </a:rPr>
              <a:t>Arret</a:t>
            </a:r>
            <a:r>
              <a:rPr kumimoji="0" lang="fr-FR" sz="7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rPr>
              <a:t> de traitement</a:t>
            </a:r>
            <a:endParaRPr kumimoji="0" lang="fr-FR" sz="3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mn-cs"/>
            </a:endParaRPr>
          </a:p>
        </p:txBody>
      </p:sp>
      <p:cxnSp>
        <p:nvCxnSpPr>
          <p:cNvPr id="52" name="Connecteur droit avec flèche 51">
            <a:extLst>
              <a:ext uri="{FF2B5EF4-FFF2-40B4-BE49-F238E27FC236}">
                <a16:creationId xmlns:a16="http://schemas.microsoft.com/office/drawing/2014/main" id="{695A1D6B-D891-447F-8A51-7176873D55FB}"/>
              </a:ext>
            </a:extLst>
          </p:cNvPr>
          <p:cNvCxnSpPr>
            <a:cxnSpLocks/>
          </p:cNvCxnSpPr>
          <p:nvPr/>
        </p:nvCxnSpPr>
        <p:spPr>
          <a:xfrm>
            <a:off x="6024875" y="3914272"/>
            <a:ext cx="243916" cy="0"/>
          </a:xfrm>
          <a:prstGeom prst="straightConnector1">
            <a:avLst/>
          </a:prstGeom>
          <a:ln w="127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4" name="Connecteur : en angle 53">
            <a:extLst>
              <a:ext uri="{FF2B5EF4-FFF2-40B4-BE49-F238E27FC236}">
                <a16:creationId xmlns:a16="http://schemas.microsoft.com/office/drawing/2014/main" id="{5B88329F-33BA-47B4-97E2-1802CBF0AAB9}"/>
              </a:ext>
            </a:extLst>
          </p:cNvPr>
          <p:cNvCxnSpPr>
            <a:stCxn id="44" idx="3"/>
            <a:endCxn id="49" idx="1"/>
          </p:cNvCxnSpPr>
          <p:nvPr/>
        </p:nvCxnSpPr>
        <p:spPr>
          <a:xfrm flipV="1">
            <a:off x="7280692" y="3804639"/>
            <a:ext cx="255297" cy="270314"/>
          </a:xfrm>
          <a:prstGeom prst="bentConnector3">
            <a:avLst/>
          </a:prstGeom>
          <a:ln w="127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5" name="Connecteur droit avec flèche 54">
            <a:extLst>
              <a:ext uri="{FF2B5EF4-FFF2-40B4-BE49-F238E27FC236}">
                <a16:creationId xmlns:a16="http://schemas.microsoft.com/office/drawing/2014/main" id="{B604F43C-5B7D-4BD3-A40D-605684F954DA}"/>
              </a:ext>
            </a:extLst>
          </p:cNvPr>
          <p:cNvCxnSpPr>
            <a:cxnSpLocks/>
          </p:cNvCxnSpPr>
          <p:nvPr/>
        </p:nvCxnSpPr>
        <p:spPr>
          <a:xfrm>
            <a:off x="7280692" y="4074953"/>
            <a:ext cx="243916" cy="0"/>
          </a:xfrm>
          <a:prstGeom prst="straightConnector1">
            <a:avLst/>
          </a:prstGeom>
          <a:ln w="127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6" name="Connecteur : en angle 55">
            <a:extLst>
              <a:ext uri="{FF2B5EF4-FFF2-40B4-BE49-F238E27FC236}">
                <a16:creationId xmlns:a16="http://schemas.microsoft.com/office/drawing/2014/main" id="{14306640-7A12-48A9-8BA3-428262122B73}"/>
              </a:ext>
            </a:extLst>
          </p:cNvPr>
          <p:cNvCxnSpPr>
            <a:cxnSpLocks/>
            <a:stCxn id="44" idx="3"/>
            <a:endCxn id="51" idx="1"/>
          </p:cNvCxnSpPr>
          <p:nvPr/>
        </p:nvCxnSpPr>
        <p:spPr>
          <a:xfrm>
            <a:off x="7280692" y="4074953"/>
            <a:ext cx="255295" cy="236650"/>
          </a:xfrm>
          <a:prstGeom prst="bentConnector3">
            <a:avLst/>
          </a:prstGeom>
          <a:ln w="127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057101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re 11"/>
          <p:cNvSpPr>
            <a:spLocks noGrp="1"/>
          </p:cNvSpPr>
          <p:nvPr>
            <p:ph type="title"/>
          </p:nvPr>
        </p:nvSpPr>
        <p:spPr/>
        <p:txBody>
          <a:bodyPr>
            <a:normAutofit fontScale="90000"/>
          </a:bodyPr>
          <a:lstStyle/>
          <a:p>
            <a:r>
              <a:rPr lang="fr-FR" sz="2000" dirty="0"/>
              <a:t>GIST métastatique au-delà de la 4</a:t>
            </a:r>
            <a:r>
              <a:rPr lang="fr-FR" sz="2000" baseline="30000" dirty="0"/>
              <a:t>ème</a:t>
            </a:r>
            <a:r>
              <a:rPr lang="fr-FR" sz="2000" dirty="0"/>
              <a:t> ligne: </a:t>
            </a:r>
            <a:r>
              <a:rPr lang="fr-FR" sz="2000" dirty="0" err="1"/>
              <a:t>Riprétinib</a:t>
            </a:r>
            <a:r>
              <a:rPr lang="fr-FR" sz="2000" dirty="0"/>
              <a:t> versus placébo</a:t>
            </a:r>
            <a:br>
              <a:rPr lang="fr-FR" sz="2000" dirty="0"/>
            </a:br>
            <a:r>
              <a:rPr lang="fr-FR" sz="2000" dirty="0"/>
              <a:t>INVISTUS </a:t>
            </a:r>
            <a:r>
              <a:rPr lang="fr-FR" sz="2000" dirty="0" err="1"/>
              <a:t>study</a:t>
            </a:r>
            <a:r>
              <a:rPr lang="fr-FR" sz="2000" dirty="0"/>
              <a:t> phase III</a:t>
            </a:r>
          </a:p>
        </p:txBody>
      </p:sp>
      <p:sp>
        <p:nvSpPr>
          <p:cNvPr id="5" name="Espace réservé du contenu 4">
            <a:extLst>
              <a:ext uri="{FF2B5EF4-FFF2-40B4-BE49-F238E27FC236}">
                <a16:creationId xmlns:a16="http://schemas.microsoft.com/office/drawing/2014/main" id="{F9C10E20-C506-4511-83CC-A51210152152}"/>
              </a:ext>
            </a:extLst>
          </p:cNvPr>
          <p:cNvSpPr>
            <a:spLocks noGrp="1"/>
          </p:cNvSpPr>
          <p:nvPr>
            <p:ph sz="half" idx="1"/>
          </p:nvPr>
        </p:nvSpPr>
        <p:spPr/>
        <p:txBody>
          <a:bodyPr/>
          <a:lstStyle/>
          <a:p>
            <a:r>
              <a:rPr lang="fr-FR" sz="1600" dirty="0"/>
              <a:t>Survies sans progression et globale</a:t>
            </a:r>
          </a:p>
        </p:txBody>
      </p:sp>
      <p:sp>
        <p:nvSpPr>
          <p:cNvPr id="9" name="ZoneTexte 8">
            <a:extLst>
              <a:ext uri="{FF2B5EF4-FFF2-40B4-BE49-F238E27FC236}">
                <a16:creationId xmlns:a16="http://schemas.microsoft.com/office/drawing/2014/main" id="{61E95780-BCCE-274A-A8ED-FB8AB23A6A26}"/>
              </a:ext>
            </a:extLst>
          </p:cNvPr>
          <p:cNvSpPr txBox="1"/>
          <p:nvPr/>
        </p:nvSpPr>
        <p:spPr>
          <a:xfrm>
            <a:off x="-3048" y="4912668"/>
            <a:ext cx="1896673"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Serrano et al., WCGI2020, O-13</a:t>
            </a:r>
          </a:p>
        </p:txBody>
      </p:sp>
      <p:grpSp>
        <p:nvGrpSpPr>
          <p:cNvPr id="14" name="Groupe 13">
            <a:extLst>
              <a:ext uri="{FF2B5EF4-FFF2-40B4-BE49-F238E27FC236}">
                <a16:creationId xmlns:a16="http://schemas.microsoft.com/office/drawing/2014/main" id="{2C337F81-DC5C-49BF-BD29-F93A4EBB5454}"/>
              </a:ext>
            </a:extLst>
          </p:cNvPr>
          <p:cNvGrpSpPr/>
          <p:nvPr/>
        </p:nvGrpSpPr>
        <p:grpSpPr>
          <a:xfrm>
            <a:off x="530268" y="1232829"/>
            <a:ext cx="8110096" cy="2285441"/>
            <a:chOff x="-1270137" y="564311"/>
            <a:chExt cx="11668136" cy="4219329"/>
          </a:xfrm>
        </p:grpSpPr>
        <p:sp>
          <p:nvSpPr>
            <p:cNvPr id="17" name="Rectangle à coins arrondis 4">
              <a:extLst>
                <a:ext uri="{FF2B5EF4-FFF2-40B4-BE49-F238E27FC236}">
                  <a16:creationId xmlns:a16="http://schemas.microsoft.com/office/drawing/2014/main" id="{64AAF4F0-5EE9-434B-A1EA-D580A0BFD228}"/>
                </a:ext>
              </a:extLst>
            </p:cNvPr>
            <p:cNvSpPr/>
            <p:nvPr/>
          </p:nvSpPr>
          <p:spPr>
            <a:xfrm>
              <a:off x="4662380" y="869117"/>
              <a:ext cx="5735619" cy="3777769"/>
            </a:xfrm>
            <a:prstGeom prst="roundRect">
              <a:avLst>
                <a:gd name="adj" fmla="val 5248"/>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fr-F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05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graphicFrame>
          <p:nvGraphicFramePr>
            <p:cNvPr id="18" name="Chart 16">
              <a:extLst>
                <a:ext uri="{FF2B5EF4-FFF2-40B4-BE49-F238E27FC236}">
                  <a16:creationId xmlns:a16="http://schemas.microsoft.com/office/drawing/2014/main" id="{8497B2A5-B777-48D9-805A-3ABD33723A0E}"/>
                </a:ext>
              </a:extLst>
            </p:cNvPr>
            <p:cNvGraphicFramePr/>
            <p:nvPr/>
          </p:nvGraphicFramePr>
          <p:xfrm>
            <a:off x="4678518" y="1113663"/>
            <a:ext cx="5640589" cy="3669977"/>
          </p:xfrm>
          <a:graphic>
            <a:graphicData uri="http://schemas.openxmlformats.org/drawingml/2006/chart">
              <c:chart xmlns:c="http://schemas.openxmlformats.org/drawingml/2006/chart" xmlns:r="http://schemas.openxmlformats.org/officeDocument/2006/relationships" r:id="rId2"/>
            </a:graphicData>
          </a:graphic>
        </p:graphicFrame>
        <p:sp>
          <p:nvSpPr>
            <p:cNvPr id="19" name="Rectangle à coins arrondis 4">
              <a:extLst>
                <a:ext uri="{FF2B5EF4-FFF2-40B4-BE49-F238E27FC236}">
                  <a16:creationId xmlns:a16="http://schemas.microsoft.com/office/drawing/2014/main" id="{F54D0228-3D9D-4EFE-858A-F29FAD169657}"/>
                </a:ext>
              </a:extLst>
            </p:cNvPr>
            <p:cNvSpPr/>
            <p:nvPr/>
          </p:nvSpPr>
          <p:spPr>
            <a:xfrm>
              <a:off x="-1270137" y="869117"/>
              <a:ext cx="5640589" cy="3777769"/>
            </a:xfrm>
            <a:prstGeom prst="roundRect">
              <a:avLst>
                <a:gd name="adj" fmla="val 5248"/>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fr-F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05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graphicFrame>
          <p:nvGraphicFramePr>
            <p:cNvPr id="20" name="Chart 21">
              <a:extLst>
                <a:ext uri="{FF2B5EF4-FFF2-40B4-BE49-F238E27FC236}">
                  <a16:creationId xmlns:a16="http://schemas.microsoft.com/office/drawing/2014/main" id="{88ECC324-B9C6-44BD-A6EC-B8BC0CA7A028}"/>
                </a:ext>
              </a:extLst>
            </p:cNvPr>
            <p:cNvGraphicFramePr/>
            <p:nvPr/>
          </p:nvGraphicFramePr>
          <p:xfrm>
            <a:off x="-1270137" y="1115648"/>
            <a:ext cx="5548995" cy="3660179"/>
          </p:xfrm>
          <a:graphic>
            <a:graphicData uri="http://schemas.openxmlformats.org/drawingml/2006/chart">
              <c:chart xmlns:c="http://schemas.openxmlformats.org/drawingml/2006/chart" xmlns:r="http://schemas.openxmlformats.org/officeDocument/2006/relationships" r:id="rId3"/>
            </a:graphicData>
          </a:graphic>
        </p:graphicFrame>
        <p:sp>
          <p:nvSpPr>
            <p:cNvPr id="22" name="ZoneTexte 2">
              <a:extLst>
                <a:ext uri="{FF2B5EF4-FFF2-40B4-BE49-F238E27FC236}">
                  <a16:creationId xmlns:a16="http://schemas.microsoft.com/office/drawing/2014/main" id="{EEF45DA1-85D0-4FA9-AA3A-D59FDA65548C}"/>
                </a:ext>
              </a:extLst>
            </p:cNvPr>
            <p:cNvSpPr txBox="1"/>
            <p:nvPr/>
          </p:nvSpPr>
          <p:spPr>
            <a:xfrm>
              <a:off x="4842057" y="638799"/>
              <a:ext cx="1780900" cy="511389"/>
            </a:xfrm>
            <a:prstGeom prst="rect">
              <a:avLst/>
            </a:prstGeom>
            <a:solidFill>
              <a:schemeClr val="bg1"/>
            </a:solidFill>
          </p:spPr>
          <p:txBody>
            <a:bodyPr wrap="none" rtlCol="0">
              <a:spAutoFit/>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Survie</a:t>
              </a:r>
              <a:r>
                <a:rPr kumimoji="0" lang="fr-FR" sz="1200" b="1" i="0" u="none" strike="noStrike" kern="1200" cap="none" spc="0" normalizeH="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globale</a:t>
              </a:r>
              <a:endParaRPr kumimoji="0" lang="fr-FR" sz="12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sp>
          <p:nvSpPr>
            <p:cNvPr id="23" name="ZoneTexte 20">
              <a:extLst>
                <a:ext uri="{FF2B5EF4-FFF2-40B4-BE49-F238E27FC236}">
                  <a16:creationId xmlns:a16="http://schemas.microsoft.com/office/drawing/2014/main" id="{6F4679D3-56A9-496C-BF71-D497BB40ED43}"/>
                </a:ext>
              </a:extLst>
            </p:cNvPr>
            <p:cNvSpPr txBox="1"/>
            <p:nvPr/>
          </p:nvSpPr>
          <p:spPr>
            <a:xfrm>
              <a:off x="-1120959" y="564311"/>
              <a:ext cx="2848702" cy="511389"/>
            </a:xfrm>
            <a:prstGeom prst="rect">
              <a:avLst/>
            </a:prstGeom>
            <a:solidFill>
              <a:schemeClr val="bg1"/>
            </a:solidFill>
          </p:spPr>
          <p:txBody>
            <a:bodyPr wrap="none" rtlCol="0">
              <a:spAutoFit/>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Survie </a:t>
              </a:r>
              <a:r>
                <a:rPr kumimoji="0" lang="fr-FR" sz="1200" b="1"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san</a:t>
              </a:r>
              <a:r>
                <a:rPr lang="fr-FR" sz="1200" b="1" dirty="0">
                  <a:solidFill>
                    <a:prstClr val="black">
                      <a:lumMod val="75000"/>
                      <a:lumOff val="25000"/>
                    </a:prstClr>
                  </a:solidFill>
                  <a:latin typeface="Arial" panose="020B0604020202020204" pitchFamily="34" charset="0"/>
                  <a:cs typeface="Arial" panose="020B0604020202020204" pitchFamily="34" charset="0"/>
                </a:rPr>
                <a:t>s progression</a:t>
              </a:r>
              <a:endParaRPr kumimoji="0" lang="fr-FR" sz="12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grpSp>
      <p:sp>
        <p:nvSpPr>
          <p:cNvPr id="29" name="ZoneTexte 28">
            <a:extLst>
              <a:ext uri="{FF2B5EF4-FFF2-40B4-BE49-F238E27FC236}">
                <a16:creationId xmlns:a16="http://schemas.microsoft.com/office/drawing/2014/main" id="{266D0D8F-5830-4D98-BC1B-62CD0F572862}"/>
              </a:ext>
            </a:extLst>
          </p:cNvPr>
          <p:cNvSpPr txBox="1"/>
          <p:nvPr/>
        </p:nvSpPr>
        <p:spPr>
          <a:xfrm>
            <a:off x="337351" y="3657057"/>
            <a:ext cx="8495931" cy="817245"/>
          </a:xfrm>
          <a:prstGeom prst="roundRect">
            <a:avLst/>
          </a:prstGeom>
          <a:ln>
            <a:solidFill>
              <a:srgbClr val="EC8014"/>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Phase III positive sur les survies sans progression et globale. </a:t>
            </a:r>
            <a:br>
              <a:rPr kumimoji="0" lang="fr-FR" sz="14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br>
            <a:r>
              <a:rPr kumimoji="0" lang="fr-FR" sz="14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Une option potentielle prochaine pour les patients. </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 Une phase III (Intrigue) interventionnelle est en cours en 2</a:t>
            </a:r>
            <a:r>
              <a:rPr kumimoji="0" lang="fr-FR" sz="1400" b="1" i="0" u="none" strike="noStrike" kern="1200" cap="none" spc="0" normalizeH="0" baseline="30000" noProof="0" dirty="0">
                <a:ln>
                  <a:noFill/>
                </a:ln>
                <a:solidFill>
                  <a:srgbClr val="002060"/>
                </a:solidFill>
                <a:effectLst/>
                <a:uLnTx/>
                <a:uFillTx/>
                <a:latin typeface="Arial" panose="020B0604020202020204" pitchFamily="34" charset="0"/>
                <a:ea typeface="+mn-ea"/>
                <a:cs typeface="+mn-cs"/>
              </a:rPr>
              <a:t>éme</a:t>
            </a:r>
            <a:r>
              <a:rPr kumimoji="0" lang="fr-FR" sz="14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 ligne (</a:t>
            </a:r>
            <a:r>
              <a:rPr kumimoji="0" lang="fr-FR" sz="1400" b="1" i="0" u="none" strike="noStrike" kern="1200" cap="none" spc="0" normalizeH="0" baseline="0" noProof="0" dirty="0" err="1">
                <a:ln>
                  <a:noFill/>
                </a:ln>
                <a:solidFill>
                  <a:srgbClr val="002060"/>
                </a:solidFill>
                <a:effectLst/>
                <a:uLnTx/>
                <a:uFillTx/>
                <a:latin typeface="Arial" panose="020B0604020202020204" pitchFamily="34" charset="0"/>
                <a:ea typeface="+mn-ea"/>
                <a:cs typeface="+mn-cs"/>
              </a:rPr>
              <a:t>Ripretinib</a:t>
            </a:r>
            <a:r>
              <a:rPr kumimoji="0" lang="fr-FR" sz="14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 </a:t>
            </a:r>
            <a:r>
              <a:rPr kumimoji="0" lang="fr-FR" sz="1400" b="1" i="1" u="none" strike="noStrike" kern="1200" cap="none" spc="0" normalizeH="0" baseline="0" noProof="0" dirty="0">
                <a:ln>
                  <a:noFill/>
                </a:ln>
                <a:solidFill>
                  <a:srgbClr val="002060"/>
                </a:solidFill>
                <a:effectLst/>
                <a:uLnTx/>
                <a:uFillTx/>
                <a:latin typeface="Arial" panose="020B0604020202020204" pitchFamily="34" charset="0"/>
                <a:ea typeface="+mn-ea"/>
                <a:cs typeface="+mn-cs"/>
              </a:rPr>
              <a:t>versus</a:t>
            </a:r>
            <a:r>
              <a:rPr kumimoji="0" lang="fr-FR" sz="14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 </a:t>
            </a:r>
            <a:r>
              <a:rPr kumimoji="0" lang="fr-FR" sz="1400" b="1" i="0" u="none" strike="noStrike" kern="1200" cap="none" spc="0" normalizeH="0" baseline="0" noProof="0" dirty="0" err="1">
                <a:ln>
                  <a:noFill/>
                </a:ln>
                <a:solidFill>
                  <a:srgbClr val="002060"/>
                </a:solidFill>
                <a:effectLst/>
                <a:uLnTx/>
                <a:uFillTx/>
                <a:latin typeface="Arial" panose="020B0604020202020204" pitchFamily="34" charset="0"/>
                <a:ea typeface="+mn-ea"/>
                <a:cs typeface="+mn-cs"/>
              </a:rPr>
              <a:t>Sunitinib</a:t>
            </a:r>
            <a:r>
              <a:rPr kumimoji="0" lang="fr-FR" sz="14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a:t>
            </a:r>
          </a:p>
        </p:txBody>
      </p:sp>
      <p:sp>
        <p:nvSpPr>
          <p:cNvPr id="10" name="ZoneTexte 9"/>
          <p:cNvSpPr txBox="1"/>
          <p:nvPr/>
        </p:nvSpPr>
        <p:spPr>
          <a:xfrm>
            <a:off x="2235165" y="2114962"/>
            <a:ext cx="2215671" cy="215444"/>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Diminution de 85% du risque de progression</a:t>
            </a:r>
          </a:p>
        </p:txBody>
      </p:sp>
      <p:sp>
        <p:nvSpPr>
          <p:cNvPr id="30" name="ZoneTexte 29">
            <a:extLst>
              <a:ext uri="{FF2B5EF4-FFF2-40B4-BE49-F238E27FC236}">
                <a16:creationId xmlns:a16="http://schemas.microsoft.com/office/drawing/2014/main" id="{4E628CE7-5DAA-4C6D-B01B-7F06E4ECC56D}"/>
              </a:ext>
            </a:extLst>
          </p:cNvPr>
          <p:cNvSpPr txBox="1"/>
          <p:nvPr/>
        </p:nvSpPr>
        <p:spPr>
          <a:xfrm>
            <a:off x="5189134" y="2801133"/>
            <a:ext cx="1952779" cy="215444"/>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Diminution de 64% du risque de décès</a:t>
            </a:r>
          </a:p>
        </p:txBody>
      </p:sp>
      <p:graphicFrame>
        <p:nvGraphicFramePr>
          <p:cNvPr id="34" name="Tableau 33">
            <a:extLst>
              <a:ext uri="{FF2B5EF4-FFF2-40B4-BE49-F238E27FC236}">
                <a16:creationId xmlns:a16="http://schemas.microsoft.com/office/drawing/2014/main" id="{D8A526D3-28A5-45AD-9843-87A92F23B2D3}"/>
              </a:ext>
            </a:extLst>
          </p:cNvPr>
          <p:cNvGraphicFramePr>
            <a:graphicFrameLocks noGrp="1"/>
          </p:cNvGraphicFramePr>
          <p:nvPr>
            <p:extLst>
              <p:ext uri="{D42A27DB-BD31-4B8C-83A1-F6EECF244321}">
                <p14:modId xmlns:p14="http://schemas.microsoft.com/office/powerpoint/2010/main" val="387693980"/>
              </p:ext>
            </p:extLst>
          </p:nvPr>
        </p:nvGraphicFramePr>
        <p:xfrm>
          <a:off x="2286000" y="1457177"/>
          <a:ext cx="2118905" cy="673200"/>
        </p:xfrm>
        <a:graphic>
          <a:graphicData uri="http://schemas.openxmlformats.org/drawingml/2006/table">
            <a:tbl>
              <a:tblPr firstRow="1" bandRow="1">
                <a:tableStyleId>{7DF18680-E054-41AD-8BC1-D1AEF772440D}</a:tableStyleId>
              </a:tblPr>
              <a:tblGrid>
                <a:gridCol w="554708">
                  <a:extLst>
                    <a:ext uri="{9D8B030D-6E8A-4147-A177-3AD203B41FA5}">
                      <a16:colId xmlns:a16="http://schemas.microsoft.com/office/drawing/2014/main" val="1433975068"/>
                    </a:ext>
                  </a:extLst>
                </a:gridCol>
                <a:gridCol w="445246">
                  <a:extLst>
                    <a:ext uri="{9D8B030D-6E8A-4147-A177-3AD203B41FA5}">
                      <a16:colId xmlns:a16="http://schemas.microsoft.com/office/drawing/2014/main" val="1164821040"/>
                    </a:ext>
                  </a:extLst>
                </a:gridCol>
                <a:gridCol w="617175">
                  <a:extLst>
                    <a:ext uri="{9D8B030D-6E8A-4147-A177-3AD203B41FA5}">
                      <a16:colId xmlns:a16="http://schemas.microsoft.com/office/drawing/2014/main" val="343820811"/>
                    </a:ext>
                  </a:extLst>
                </a:gridCol>
                <a:gridCol w="501776">
                  <a:extLst>
                    <a:ext uri="{9D8B030D-6E8A-4147-A177-3AD203B41FA5}">
                      <a16:colId xmlns:a16="http://schemas.microsoft.com/office/drawing/2014/main" val="4278474168"/>
                    </a:ext>
                  </a:extLst>
                </a:gridCol>
              </a:tblGrid>
              <a:tr h="219253">
                <a:tc>
                  <a:txBody>
                    <a:bodyPr/>
                    <a:lstStyle/>
                    <a:p>
                      <a:pPr algn="ctr"/>
                      <a:endParaRPr lang="fr-FR" sz="600" b="0" i="0" dirty="0">
                        <a:latin typeface="Arial" panose="020B0604020202020204" pitchFamily="34" charset="0"/>
                        <a:cs typeface="Arial" panose="020B0604020202020204" pitchFamily="34" charset="0"/>
                      </a:endParaRPr>
                    </a:p>
                  </a:txBody>
                  <a:tcPr marL="36000" marR="36000" marT="36000" marB="36000" anchor="ctr"/>
                </a:tc>
                <a:tc>
                  <a:txBody>
                    <a:bodyPr/>
                    <a:lstStyle/>
                    <a:p>
                      <a:pPr algn="ctr"/>
                      <a:r>
                        <a:rPr lang="fr-FR" sz="600" b="1" i="0" dirty="0">
                          <a:latin typeface="Arial" panose="020B0604020202020204" pitchFamily="34" charset="0"/>
                          <a:cs typeface="Arial" panose="020B0604020202020204" pitchFamily="34" charset="0"/>
                        </a:rPr>
                        <a:t>Placebo PFS1</a:t>
                      </a:r>
                      <a:endParaRPr lang="fr-FR" sz="600" b="0" i="0" dirty="0">
                        <a:latin typeface="Arial" panose="020B0604020202020204" pitchFamily="34" charset="0"/>
                        <a:cs typeface="Arial" panose="020B0604020202020204" pitchFamily="34" charset="0"/>
                      </a:endParaRPr>
                    </a:p>
                  </a:txBody>
                  <a:tcPr marL="36000" marR="36000" marT="36000" marB="36000" anchor="ctr">
                    <a:solidFill>
                      <a:schemeClr val="bg2">
                        <a:lumMod val="75000"/>
                      </a:schemeClr>
                    </a:solidFill>
                  </a:tcPr>
                </a:tc>
                <a:tc>
                  <a:txBody>
                    <a:bodyPr/>
                    <a:lstStyle/>
                    <a:p>
                      <a:pPr algn="ctr"/>
                      <a:r>
                        <a:rPr lang="fr-FR" sz="600" b="1" i="0" dirty="0" err="1">
                          <a:latin typeface="Arial" panose="020B0604020202020204" pitchFamily="34" charset="0"/>
                          <a:cs typeface="Arial" panose="020B0604020202020204" pitchFamily="34" charset="0"/>
                        </a:rPr>
                        <a:t>Crossover</a:t>
                      </a:r>
                      <a:r>
                        <a:rPr lang="fr-FR" sz="600" b="1" i="0" dirty="0">
                          <a:latin typeface="Arial" panose="020B0604020202020204" pitchFamily="34" charset="0"/>
                          <a:cs typeface="Arial" panose="020B0604020202020204" pitchFamily="34" charset="0"/>
                        </a:rPr>
                        <a:t>  vers </a:t>
                      </a:r>
                      <a:r>
                        <a:rPr lang="fr-FR" sz="600" b="1" i="0" dirty="0" err="1">
                          <a:latin typeface="Arial" panose="020B0604020202020204" pitchFamily="34" charset="0"/>
                          <a:cs typeface="Arial" panose="020B0604020202020204" pitchFamily="34" charset="0"/>
                        </a:rPr>
                        <a:t>Ripetinib</a:t>
                      </a:r>
                      <a:r>
                        <a:rPr lang="fr-FR" sz="600" b="1" i="0" dirty="0">
                          <a:latin typeface="Arial" panose="020B0604020202020204" pitchFamily="34" charset="0"/>
                          <a:cs typeface="Arial" panose="020B0604020202020204" pitchFamily="34" charset="0"/>
                        </a:rPr>
                        <a:t> PFS2</a:t>
                      </a:r>
                      <a:endParaRPr lang="fr-FR" sz="600" b="0" i="0" dirty="0">
                        <a:latin typeface="Arial" panose="020B0604020202020204" pitchFamily="34" charset="0"/>
                        <a:cs typeface="Arial" panose="020B0604020202020204" pitchFamily="34" charset="0"/>
                      </a:endParaRPr>
                    </a:p>
                  </a:txBody>
                  <a:tcPr marL="36000" marR="36000" marT="36000" marB="36000" anchor="ctr">
                    <a:solidFill>
                      <a:schemeClr val="accent2">
                        <a:lumMod val="75000"/>
                      </a:schemeClr>
                    </a:solidFill>
                  </a:tcPr>
                </a:tc>
                <a:tc>
                  <a:txBody>
                    <a:bodyPr/>
                    <a:lstStyle/>
                    <a:p>
                      <a:pPr algn="ctr"/>
                      <a:r>
                        <a:rPr lang="fr-FR" sz="600" b="1" i="0" dirty="0" err="1">
                          <a:latin typeface="Arial" panose="020B0604020202020204" pitchFamily="34" charset="0"/>
                          <a:cs typeface="Arial" panose="020B0604020202020204" pitchFamily="34" charset="0"/>
                        </a:rPr>
                        <a:t>Ripetinib</a:t>
                      </a:r>
                      <a:r>
                        <a:rPr lang="fr-FR" sz="600" b="1" i="0" dirty="0">
                          <a:latin typeface="Arial" panose="020B0604020202020204" pitchFamily="34" charset="0"/>
                          <a:cs typeface="Arial" panose="020B0604020202020204" pitchFamily="34" charset="0"/>
                        </a:rPr>
                        <a:t> </a:t>
                      </a:r>
                      <a:br>
                        <a:rPr lang="fr-FR" sz="600" b="1" i="0" dirty="0">
                          <a:latin typeface="Arial" panose="020B0604020202020204" pitchFamily="34" charset="0"/>
                          <a:cs typeface="Arial" panose="020B0604020202020204" pitchFamily="34" charset="0"/>
                        </a:rPr>
                      </a:br>
                      <a:r>
                        <a:rPr lang="fr-FR" sz="600" b="1" i="0" dirty="0">
                          <a:latin typeface="Arial" panose="020B0604020202020204" pitchFamily="34" charset="0"/>
                          <a:cs typeface="Arial" panose="020B0604020202020204" pitchFamily="34" charset="0"/>
                        </a:rPr>
                        <a:t>PFS1</a:t>
                      </a:r>
                      <a:endParaRPr lang="fr-FR" sz="600" b="0" i="0" dirty="0">
                        <a:latin typeface="Arial" panose="020B0604020202020204" pitchFamily="34" charset="0"/>
                        <a:cs typeface="Arial" panose="020B0604020202020204" pitchFamily="34" charset="0"/>
                      </a:endParaRPr>
                    </a:p>
                  </a:txBody>
                  <a:tcPr marL="36000" marR="36000" marT="36000" marB="36000" anchor="ctr">
                    <a:solidFill>
                      <a:srgbClr val="C00000"/>
                    </a:solidFill>
                  </a:tcPr>
                </a:tc>
                <a:extLst>
                  <a:ext uri="{0D108BD9-81ED-4DB2-BD59-A6C34878D82A}">
                    <a16:rowId xmlns:a16="http://schemas.microsoft.com/office/drawing/2014/main" val="3923681435"/>
                  </a:ext>
                </a:extLst>
              </a:tr>
              <a:tr h="137287">
                <a:tc>
                  <a:txBody>
                    <a:bodyPr/>
                    <a:lstStyle/>
                    <a:p>
                      <a:pPr algn="ctr"/>
                      <a:r>
                        <a:rPr lang="fr-FR" sz="600" b="1" i="0" dirty="0" err="1">
                          <a:solidFill>
                            <a:schemeClr val="tx1">
                              <a:lumMod val="75000"/>
                              <a:lumOff val="25000"/>
                            </a:schemeClr>
                          </a:solidFill>
                          <a:latin typeface="Arial" panose="020B0604020202020204" pitchFamily="34" charset="0"/>
                          <a:cs typeface="Arial" panose="020B0604020202020204" pitchFamily="34" charset="0"/>
                        </a:rPr>
                        <a:t>Median</a:t>
                      </a:r>
                      <a:r>
                        <a:rPr lang="fr-FR" sz="600" b="1" i="0" dirty="0">
                          <a:solidFill>
                            <a:schemeClr val="tx1">
                              <a:lumMod val="75000"/>
                              <a:lumOff val="25000"/>
                            </a:schemeClr>
                          </a:solidFill>
                          <a:latin typeface="Arial" panose="020B0604020202020204" pitchFamily="34" charset="0"/>
                          <a:cs typeface="Arial" panose="020B0604020202020204" pitchFamily="34" charset="0"/>
                        </a:rPr>
                        <a:t> PFS</a:t>
                      </a:r>
                    </a:p>
                  </a:txBody>
                  <a:tcPr marL="36000" marR="36000" marT="36000" marB="36000" anchor="ctr"/>
                </a:tc>
                <a:tc>
                  <a:txBody>
                    <a:bodyPr/>
                    <a:lstStyle/>
                    <a:p>
                      <a:pPr algn="ctr"/>
                      <a:r>
                        <a:rPr lang="fr-FR" sz="600" b="0" i="0" dirty="0">
                          <a:solidFill>
                            <a:schemeClr val="tx1">
                              <a:lumMod val="75000"/>
                              <a:lumOff val="25000"/>
                            </a:schemeClr>
                          </a:solidFill>
                          <a:latin typeface="Arial" panose="020B0604020202020204" pitchFamily="34" charset="0"/>
                          <a:cs typeface="Arial" panose="020B0604020202020204" pitchFamily="34" charset="0"/>
                        </a:rPr>
                        <a:t>1,0</a:t>
                      </a:r>
                    </a:p>
                  </a:txBody>
                  <a:tcPr marL="36000" marR="36000" marT="36000" marB="36000" anchor="ctr"/>
                </a:tc>
                <a:tc>
                  <a:txBody>
                    <a:bodyPr/>
                    <a:lstStyle/>
                    <a:p>
                      <a:pPr algn="ctr"/>
                      <a:r>
                        <a:rPr lang="fr-FR" sz="600" b="0" i="0" dirty="0">
                          <a:solidFill>
                            <a:schemeClr val="tx1">
                              <a:lumMod val="75000"/>
                              <a:lumOff val="25000"/>
                            </a:schemeClr>
                          </a:solidFill>
                          <a:latin typeface="Arial" panose="020B0604020202020204" pitchFamily="34" charset="0"/>
                          <a:cs typeface="Arial" panose="020B0604020202020204" pitchFamily="34" charset="0"/>
                        </a:rPr>
                        <a:t>4,6</a:t>
                      </a:r>
                    </a:p>
                  </a:txBody>
                  <a:tcPr marL="36000" marR="36000" marT="36000" marB="36000" anchor="ctr"/>
                </a:tc>
                <a:tc>
                  <a:txBody>
                    <a:bodyPr/>
                    <a:lstStyle/>
                    <a:p>
                      <a:pPr algn="ctr"/>
                      <a:r>
                        <a:rPr lang="fr-FR" sz="600" b="0" i="0" dirty="0">
                          <a:solidFill>
                            <a:schemeClr val="tx1">
                              <a:lumMod val="75000"/>
                              <a:lumOff val="25000"/>
                            </a:schemeClr>
                          </a:solidFill>
                          <a:latin typeface="Arial" panose="020B0604020202020204" pitchFamily="34" charset="0"/>
                          <a:cs typeface="Arial" panose="020B0604020202020204" pitchFamily="34" charset="0"/>
                        </a:rPr>
                        <a:t>6,3</a:t>
                      </a:r>
                    </a:p>
                  </a:txBody>
                  <a:tcPr marL="36000" marR="36000" marT="36000" marB="36000" anchor="ctr"/>
                </a:tc>
                <a:extLst>
                  <a:ext uri="{0D108BD9-81ED-4DB2-BD59-A6C34878D82A}">
                    <a16:rowId xmlns:a16="http://schemas.microsoft.com/office/drawing/2014/main" val="1213450364"/>
                  </a:ext>
                </a:extLst>
              </a:tr>
              <a:tr h="137287">
                <a:tc>
                  <a:txBody>
                    <a:bodyPr/>
                    <a:lstStyle/>
                    <a:p>
                      <a:pPr algn="ctr"/>
                      <a:r>
                        <a:rPr lang="fr-FR" sz="600" b="1" i="0" dirty="0">
                          <a:solidFill>
                            <a:schemeClr val="tx1">
                              <a:lumMod val="75000"/>
                              <a:lumOff val="25000"/>
                            </a:schemeClr>
                          </a:solidFill>
                          <a:latin typeface="Arial" panose="020B0604020202020204" pitchFamily="34" charset="0"/>
                          <a:cs typeface="Arial" panose="020B0604020202020204" pitchFamily="34" charset="0"/>
                        </a:rPr>
                        <a:t>95%CI</a:t>
                      </a:r>
                    </a:p>
                  </a:txBody>
                  <a:tcPr marL="36000" marR="36000" marT="36000" marB="36000" anchor="ctr"/>
                </a:tc>
                <a:tc>
                  <a:txBody>
                    <a:bodyPr/>
                    <a:lstStyle/>
                    <a:p>
                      <a:pPr algn="ctr"/>
                      <a:r>
                        <a:rPr lang="fr-FR" sz="600" b="0" i="0" dirty="0">
                          <a:solidFill>
                            <a:schemeClr val="tx1">
                              <a:lumMod val="75000"/>
                              <a:lumOff val="25000"/>
                            </a:schemeClr>
                          </a:solidFill>
                          <a:latin typeface="Arial" panose="020B0604020202020204" pitchFamily="34" charset="0"/>
                          <a:cs typeface="Arial" panose="020B0604020202020204" pitchFamily="34" charset="0"/>
                        </a:rPr>
                        <a:t>0,9-1,7</a:t>
                      </a:r>
                    </a:p>
                  </a:txBody>
                  <a:tcPr marL="36000" marR="36000" marT="36000" marB="36000" anchor="ctr"/>
                </a:tc>
                <a:tc>
                  <a:txBody>
                    <a:bodyPr/>
                    <a:lstStyle/>
                    <a:p>
                      <a:pPr algn="ctr"/>
                      <a:r>
                        <a:rPr lang="fr-FR" sz="600" b="0" i="0" dirty="0">
                          <a:solidFill>
                            <a:schemeClr val="tx1">
                              <a:lumMod val="75000"/>
                              <a:lumOff val="25000"/>
                            </a:schemeClr>
                          </a:solidFill>
                          <a:latin typeface="Arial" panose="020B0604020202020204" pitchFamily="34" charset="0"/>
                          <a:cs typeface="Arial" panose="020B0604020202020204" pitchFamily="34" charset="0"/>
                        </a:rPr>
                        <a:t>1,8-NE</a:t>
                      </a:r>
                    </a:p>
                  </a:txBody>
                  <a:tcPr marL="36000" marR="36000" marT="36000" marB="36000" anchor="ctr"/>
                </a:tc>
                <a:tc>
                  <a:txBody>
                    <a:bodyPr/>
                    <a:lstStyle/>
                    <a:p>
                      <a:pPr algn="ctr"/>
                      <a:r>
                        <a:rPr lang="fr-FR" sz="600" b="0" i="0" dirty="0">
                          <a:solidFill>
                            <a:schemeClr val="tx1">
                              <a:lumMod val="75000"/>
                              <a:lumOff val="25000"/>
                            </a:schemeClr>
                          </a:solidFill>
                          <a:latin typeface="Arial" panose="020B0604020202020204" pitchFamily="34" charset="0"/>
                          <a:cs typeface="Arial" panose="020B0604020202020204" pitchFamily="34" charset="0"/>
                        </a:rPr>
                        <a:t>4,6-6,9</a:t>
                      </a:r>
                    </a:p>
                  </a:txBody>
                  <a:tcPr marL="36000" marR="36000" marT="36000" marB="36000" anchor="ctr"/>
                </a:tc>
                <a:extLst>
                  <a:ext uri="{0D108BD9-81ED-4DB2-BD59-A6C34878D82A}">
                    <a16:rowId xmlns:a16="http://schemas.microsoft.com/office/drawing/2014/main" val="1953354629"/>
                  </a:ext>
                </a:extLst>
              </a:tr>
            </a:tbl>
          </a:graphicData>
        </a:graphic>
      </p:graphicFrame>
      <p:graphicFrame>
        <p:nvGraphicFramePr>
          <p:cNvPr id="35" name="Tableau 34">
            <a:extLst>
              <a:ext uri="{FF2B5EF4-FFF2-40B4-BE49-F238E27FC236}">
                <a16:creationId xmlns:a16="http://schemas.microsoft.com/office/drawing/2014/main" id="{8B8E4A79-4AB9-4788-8A83-A5AF4D98B493}"/>
              </a:ext>
            </a:extLst>
          </p:cNvPr>
          <p:cNvGraphicFramePr>
            <a:graphicFrameLocks noGrp="1"/>
          </p:cNvGraphicFramePr>
          <p:nvPr>
            <p:extLst>
              <p:ext uri="{D42A27DB-BD31-4B8C-83A1-F6EECF244321}">
                <p14:modId xmlns:p14="http://schemas.microsoft.com/office/powerpoint/2010/main" val="850996179"/>
              </p:ext>
            </p:extLst>
          </p:nvPr>
        </p:nvGraphicFramePr>
        <p:xfrm>
          <a:off x="6791974" y="1412888"/>
          <a:ext cx="1813813" cy="673200"/>
        </p:xfrm>
        <a:graphic>
          <a:graphicData uri="http://schemas.openxmlformats.org/drawingml/2006/table">
            <a:tbl>
              <a:tblPr firstRow="1" bandRow="1">
                <a:tableStyleId>{7DF18680-E054-41AD-8BC1-D1AEF772440D}</a:tableStyleId>
              </a:tblPr>
              <a:tblGrid>
                <a:gridCol w="474837">
                  <a:extLst>
                    <a:ext uri="{9D8B030D-6E8A-4147-A177-3AD203B41FA5}">
                      <a16:colId xmlns:a16="http://schemas.microsoft.com/office/drawing/2014/main" val="1433975068"/>
                    </a:ext>
                  </a:extLst>
                </a:gridCol>
                <a:gridCol w="381136">
                  <a:extLst>
                    <a:ext uri="{9D8B030D-6E8A-4147-A177-3AD203B41FA5}">
                      <a16:colId xmlns:a16="http://schemas.microsoft.com/office/drawing/2014/main" val="1164821040"/>
                    </a:ext>
                  </a:extLst>
                </a:gridCol>
                <a:gridCol w="528312">
                  <a:extLst>
                    <a:ext uri="{9D8B030D-6E8A-4147-A177-3AD203B41FA5}">
                      <a16:colId xmlns:a16="http://schemas.microsoft.com/office/drawing/2014/main" val="343820811"/>
                    </a:ext>
                  </a:extLst>
                </a:gridCol>
                <a:gridCol w="429528">
                  <a:extLst>
                    <a:ext uri="{9D8B030D-6E8A-4147-A177-3AD203B41FA5}">
                      <a16:colId xmlns:a16="http://schemas.microsoft.com/office/drawing/2014/main" val="4278474168"/>
                    </a:ext>
                  </a:extLst>
                </a:gridCol>
              </a:tblGrid>
              <a:tr h="219253">
                <a:tc>
                  <a:txBody>
                    <a:bodyPr/>
                    <a:lstStyle/>
                    <a:p>
                      <a:pPr algn="ctr"/>
                      <a:endParaRPr lang="fr-FR" sz="600" b="0" i="0" dirty="0">
                        <a:latin typeface="Arial" panose="020B0604020202020204" pitchFamily="34" charset="0"/>
                        <a:cs typeface="Arial" panose="020B0604020202020204" pitchFamily="34" charset="0"/>
                      </a:endParaRPr>
                    </a:p>
                  </a:txBody>
                  <a:tcPr marL="36000" marR="36000" marT="36000" marB="36000" anchor="ctr"/>
                </a:tc>
                <a:tc>
                  <a:txBody>
                    <a:bodyPr/>
                    <a:lstStyle/>
                    <a:p>
                      <a:pPr algn="ctr"/>
                      <a:r>
                        <a:rPr lang="fr-FR" sz="600" b="1" i="0" dirty="0">
                          <a:latin typeface="Arial" panose="020B0604020202020204" pitchFamily="34" charset="0"/>
                          <a:cs typeface="Arial" panose="020B0604020202020204" pitchFamily="34" charset="0"/>
                        </a:rPr>
                        <a:t>Placebo</a:t>
                      </a:r>
                      <a:endParaRPr lang="fr-FR" sz="600" b="0" i="0" dirty="0">
                        <a:latin typeface="Arial" panose="020B0604020202020204" pitchFamily="34" charset="0"/>
                        <a:cs typeface="Arial" panose="020B0604020202020204" pitchFamily="34" charset="0"/>
                      </a:endParaRPr>
                    </a:p>
                  </a:txBody>
                  <a:tcPr marL="36000" marR="36000" marT="36000" marB="36000" anchor="ctr">
                    <a:solidFill>
                      <a:schemeClr val="bg2">
                        <a:lumMod val="75000"/>
                      </a:schemeClr>
                    </a:solidFill>
                  </a:tcPr>
                </a:tc>
                <a:tc>
                  <a:txBody>
                    <a:bodyPr/>
                    <a:lstStyle/>
                    <a:p>
                      <a:pPr algn="ctr"/>
                      <a:r>
                        <a:rPr lang="fr-FR" sz="600" b="1" i="0" dirty="0" err="1">
                          <a:latin typeface="Arial" panose="020B0604020202020204" pitchFamily="34" charset="0"/>
                          <a:cs typeface="Arial" panose="020B0604020202020204" pitchFamily="34" charset="0"/>
                        </a:rPr>
                        <a:t>Crossover</a:t>
                      </a:r>
                      <a:r>
                        <a:rPr lang="fr-FR" sz="600" b="1" i="0" dirty="0">
                          <a:latin typeface="Arial" panose="020B0604020202020204" pitchFamily="34" charset="0"/>
                          <a:cs typeface="Arial" panose="020B0604020202020204" pitchFamily="34" charset="0"/>
                        </a:rPr>
                        <a:t> vers </a:t>
                      </a:r>
                      <a:r>
                        <a:rPr lang="fr-FR" sz="600" b="1" i="0" dirty="0" err="1">
                          <a:latin typeface="Arial" panose="020B0604020202020204" pitchFamily="34" charset="0"/>
                          <a:cs typeface="Arial" panose="020B0604020202020204" pitchFamily="34" charset="0"/>
                        </a:rPr>
                        <a:t>Ripetinib</a:t>
                      </a:r>
                      <a:endParaRPr lang="fr-FR" sz="600" b="0" i="0" dirty="0">
                        <a:latin typeface="Arial" panose="020B0604020202020204" pitchFamily="34" charset="0"/>
                        <a:cs typeface="Arial" panose="020B0604020202020204" pitchFamily="34" charset="0"/>
                      </a:endParaRPr>
                    </a:p>
                  </a:txBody>
                  <a:tcPr marL="36000" marR="36000" marT="36000" marB="36000" anchor="ctr">
                    <a:solidFill>
                      <a:schemeClr val="accent2">
                        <a:lumMod val="75000"/>
                      </a:schemeClr>
                    </a:solidFill>
                  </a:tcPr>
                </a:tc>
                <a:tc>
                  <a:txBody>
                    <a:bodyPr/>
                    <a:lstStyle/>
                    <a:p>
                      <a:pPr algn="ctr"/>
                      <a:r>
                        <a:rPr lang="fr-FR" sz="600" b="1" i="0" dirty="0" err="1">
                          <a:latin typeface="Arial" panose="020B0604020202020204" pitchFamily="34" charset="0"/>
                          <a:cs typeface="Arial" panose="020B0604020202020204" pitchFamily="34" charset="0"/>
                        </a:rPr>
                        <a:t>Ripetinib</a:t>
                      </a:r>
                      <a:endParaRPr lang="fr-FR" sz="600" b="0" i="0" dirty="0">
                        <a:latin typeface="Arial" panose="020B0604020202020204" pitchFamily="34" charset="0"/>
                        <a:cs typeface="Arial" panose="020B0604020202020204" pitchFamily="34" charset="0"/>
                      </a:endParaRPr>
                    </a:p>
                  </a:txBody>
                  <a:tcPr marL="36000" marR="36000" marT="36000" marB="36000" anchor="ctr">
                    <a:solidFill>
                      <a:srgbClr val="C00000"/>
                    </a:solidFill>
                  </a:tcPr>
                </a:tc>
                <a:extLst>
                  <a:ext uri="{0D108BD9-81ED-4DB2-BD59-A6C34878D82A}">
                    <a16:rowId xmlns:a16="http://schemas.microsoft.com/office/drawing/2014/main" val="3923681435"/>
                  </a:ext>
                </a:extLst>
              </a:tr>
              <a:tr h="137287">
                <a:tc>
                  <a:txBody>
                    <a:bodyPr/>
                    <a:lstStyle/>
                    <a:p>
                      <a:pPr algn="ctr"/>
                      <a:r>
                        <a:rPr lang="fr-FR" sz="600" b="1" i="0" dirty="0" err="1">
                          <a:solidFill>
                            <a:schemeClr val="tx1">
                              <a:lumMod val="75000"/>
                              <a:lumOff val="25000"/>
                            </a:schemeClr>
                          </a:solidFill>
                          <a:latin typeface="Arial" panose="020B0604020202020204" pitchFamily="34" charset="0"/>
                          <a:cs typeface="Arial" panose="020B0604020202020204" pitchFamily="34" charset="0"/>
                        </a:rPr>
                        <a:t>Median</a:t>
                      </a:r>
                      <a:r>
                        <a:rPr lang="fr-FR" sz="600" b="1" i="0" dirty="0">
                          <a:solidFill>
                            <a:schemeClr val="tx1">
                              <a:lumMod val="75000"/>
                              <a:lumOff val="25000"/>
                            </a:schemeClr>
                          </a:solidFill>
                          <a:latin typeface="Arial" panose="020B0604020202020204" pitchFamily="34" charset="0"/>
                          <a:cs typeface="Arial" panose="020B0604020202020204" pitchFamily="34" charset="0"/>
                        </a:rPr>
                        <a:t> OS</a:t>
                      </a:r>
                    </a:p>
                  </a:txBody>
                  <a:tcPr marL="36000" marR="36000" marT="36000" marB="36000" anchor="ctr"/>
                </a:tc>
                <a:tc>
                  <a:txBody>
                    <a:bodyPr/>
                    <a:lstStyle/>
                    <a:p>
                      <a:pPr algn="ctr"/>
                      <a:r>
                        <a:rPr lang="fr-FR" sz="600" b="0" i="0" dirty="0">
                          <a:solidFill>
                            <a:schemeClr val="tx1">
                              <a:lumMod val="75000"/>
                              <a:lumOff val="25000"/>
                            </a:schemeClr>
                          </a:solidFill>
                          <a:latin typeface="Arial" panose="020B0604020202020204" pitchFamily="34" charset="0"/>
                          <a:cs typeface="Arial" panose="020B0604020202020204" pitchFamily="34" charset="0"/>
                        </a:rPr>
                        <a:t>6,6</a:t>
                      </a:r>
                    </a:p>
                  </a:txBody>
                  <a:tcPr marL="36000" marR="36000" marT="36000" marB="36000" anchor="ctr"/>
                </a:tc>
                <a:tc>
                  <a:txBody>
                    <a:bodyPr/>
                    <a:lstStyle/>
                    <a:p>
                      <a:pPr algn="ctr"/>
                      <a:r>
                        <a:rPr lang="fr-FR" sz="600" b="0" i="0" dirty="0">
                          <a:solidFill>
                            <a:schemeClr val="tx1">
                              <a:lumMod val="75000"/>
                              <a:lumOff val="25000"/>
                            </a:schemeClr>
                          </a:solidFill>
                          <a:latin typeface="Arial" panose="020B0604020202020204" pitchFamily="34" charset="0"/>
                          <a:cs typeface="Arial" panose="020B0604020202020204" pitchFamily="34" charset="0"/>
                        </a:rPr>
                        <a:t>15,1</a:t>
                      </a:r>
                    </a:p>
                  </a:txBody>
                  <a:tcPr marL="36000" marR="36000" marT="36000" marB="36000" anchor="ctr"/>
                </a:tc>
                <a:tc>
                  <a:txBody>
                    <a:bodyPr/>
                    <a:lstStyle/>
                    <a:p>
                      <a:pPr algn="ctr"/>
                      <a:r>
                        <a:rPr lang="fr-FR" sz="600" b="0" i="0" dirty="0">
                          <a:solidFill>
                            <a:schemeClr val="tx1">
                              <a:lumMod val="75000"/>
                              <a:lumOff val="25000"/>
                            </a:schemeClr>
                          </a:solidFill>
                          <a:latin typeface="Arial" panose="020B0604020202020204" pitchFamily="34" charset="0"/>
                          <a:cs typeface="Arial" panose="020B0604020202020204" pitchFamily="34" charset="0"/>
                        </a:rPr>
                        <a:t>11,6</a:t>
                      </a:r>
                    </a:p>
                  </a:txBody>
                  <a:tcPr marL="36000" marR="36000" marT="36000" marB="36000" anchor="ctr"/>
                </a:tc>
                <a:extLst>
                  <a:ext uri="{0D108BD9-81ED-4DB2-BD59-A6C34878D82A}">
                    <a16:rowId xmlns:a16="http://schemas.microsoft.com/office/drawing/2014/main" val="1213450364"/>
                  </a:ext>
                </a:extLst>
              </a:tr>
              <a:tr h="137287">
                <a:tc>
                  <a:txBody>
                    <a:bodyPr/>
                    <a:lstStyle/>
                    <a:p>
                      <a:pPr algn="ctr"/>
                      <a:r>
                        <a:rPr lang="fr-FR" sz="600" b="1" i="0" dirty="0">
                          <a:solidFill>
                            <a:schemeClr val="tx1">
                              <a:lumMod val="75000"/>
                              <a:lumOff val="25000"/>
                            </a:schemeClr>
                          </a:solidFill>
                          <a:latin typeface="Arial" panose="020B0604020202020204" pitchFamily="34" charset="0"/>
                          <a:cs typeface="Arial" panose="020B0604020202020204" pitchFamily="34" charset="0"/>
                        </a:rPr>
                        <a:t>95%CI</a:t>
                      </a:r>
                    </a:p>
                  </a:txBody>
                  <a:tcPr marL="36000" marR="36000" marT="36000" marB="36000" anchor="ctr"/>
                </a:tc>
                <a:tc>
                  <a:txBody>
                    <a:bodyPr/>
                    <a:lstStyle/>
                    <a:p>
                      <a:pPr algn="ctr"/>
                      <a:r>
                        <a:rPr lang="fr-FR" sz="600" b="0" i="0" dirty="0">
                          <a:solidFill>
                            <a:schemeClr val="tx1">
                              <a:lumMod val="75000"/>
                              <a:lumOff val="25000"/>
                            </a:schemeClr>
                          </a:solidFill>
                          <a:latin typeface="Arial" panose="020B0604020202020204" pitchFamily="34" charset="0"/>
                          <a:cs typeface="Arial" panose="020B0604020202020204" pitchFamily="34" charset="0"/>
                        </a:rPr>
                        <a:t>4,1-11,6</a:t>
                      </a:r>
                    </a:p>
                  </a:txBody>
                  <a:tcPr marL="36000" marR="36000" marT="36000" marB="36000" anchor="ctr"/>
                </a:tc>
                <a:tc>
                  <a:txBody>
                    <a:bodyPr/>
                    <a:lstStyle/>
                    <a:p>
                      <a:pPr algn="ctr"/>
                      <a:r>
                        <a:rPr lang="fr-FR" sz="600" b="0" i="0" dirty="0">
                          <a:solidFill>
                            <a:schemeClr val="tx1">
                              <a:lumMod val="75000"/>
                              <a:lumOff val="25000"/>
                            </a:schemeClr>
                          </a:solidFill>
                          <a:latin typeface="Arial" panose="020B0604020202020204" pitchFamily="34" charset="0"/>
                          <a:cs typeface="Arial" panose="020B0604020202020204" pitchFamily="34" charset="0"/>
                        </a:rPr>
                        <a:t>6,3-NE</a:t>
                      </a:r>
                    </a:p>
                  </a:txBody>
                  <a:tcPr marL="36000" marR="36000" marT="36000" marB="36000" anchor="ctr"/>
                </a:tc>
                <a:tc>
                  <a:txBody>
                    <a:bodyPr/>
                    <a:lstStyle/>
                    <a:p>
                      <a:pPr algn="ctr"/>
                      <a:r>
                        <a:rPr lang="fr-FR" sz="600" b="0" i="0" dirty="0">
                          <a:solidFill>
                            <a:schemeClr val="tx1">
                              <a:lumMod val="75000"/>
                              <a:lumOff val="25000"/>
                            </a:schemeClr>
                          </a:solidFill>
                          <a:latin typeface="Arial" panose="020B0604020202020204" pitchFamily="34" charset="0"/>
                          <a:cs typeface="Arial" panose="020B0604020202020204" pitchFamily="34" charset="0"/>
                        </a:rPr>
                        <a:t>12,3-15,1</a:t>
                      </a:r>
                    </a:p>
                  </a:txBody>
                  <a:tcPr marL="36000" marR="36000" marT="36000" marB="36000" anchor="ctr"/>
                </a:tc>
                <a:extLst>
                  <a:ext uri="{0D108BD9-81ED-4DB2-BD59-A6C34878D82A}">
                    <a16:rowId xmlns:a16="http://schemas.microsoft.com/office/drawing/2014/main" val="1953354629"/>
                  </a:ext>
                </a:extLst>
              </a:tr>
            </a:tbl>
          </a:graphicData>
        </a:graphic>
      </p:graphicFrame>
      <p:grpSp>
        <p:nvGrpSpPr>
          <p:cNvPr id="39" name="Groupe 38">
            <a:extLst>
              <a:ext uri="{FF2B5EF4-FFF2-40B4-BE49-F238E27FC236}">
                <a16:creationId xmlns:a16="http://schemas.microsoft.com/office/drawing/2014/main" id="{314617AD-F9C6-416C-B8F5-C485E6F33F6C}"/>
              </a:ext>
            </a:extLst>
          </p:cNvPr>
          <p:cNvGrpSpPr/>
          <p:nvPr/>
        </p:nvGrpSpPr>
        <p:grpSpPr>
          <a:xfrm>
            <a:off x="1091503" y="1682794"/>
            <a:ext cx="2339432" cy="1282450"/>
            <a:chOff x="755480" y="669908"/>
            <a:chExt cx="2716306" cy="1528075"/>
          </a:xfrm>
        </p:grpSpPr>
        <p:sp>
          <p:nvSpPr>
            <p:cNvPr id="6" name="Forme libre : forme 5">
              <a:extLst>
                <a:ext uri="{FF2B5EF4-FFF2-40B4-BE49-F238E27FC236}">
                  <a16:creationId xmlns:a16="http://schemas.microsoft.com/office/drawing/2014/main" id="{0B857B95-7B27-4311-B345-F545F3318629}"/>
                </a:ext>
              </a:extLst>
            </p:cNvPr>
            <p:cNvSpPr/>
            <p:nvPr/>
          </p:nvSpPr>
          <p:spPr>
            <a:xfrm>
              <a:off x="755480" y="677243"/>
              <a:ext cx="2716306" cy="1239574"/>
            </a:xfrm>
            <a:custGeom>
              <a:avLst/>
              <a:gdLst>
                <a:gd name="connsiteX0" fmla="*/ 0 w 2716306"/>
                <a:gd name="connsiteY0" fmla="*/ 0 h 1239574"/>
                <a:gd name="connsiteX1" fmla="*/ 90462 w 2716306"/>
                <a:gd name="connsiteY1" fmla="*/ 0 h 1239574"/>
                <a:gd name="connsiteX2" fmla="*/ 90462 w 2716306"/>
                <a:gd name="connsiteY2" fmla="*/ 19559 h 1239574"/>
                <a:gd name="connsiteX3" fmla="*/ 149140 w 2716306"/>
                <a:gd name="connsiteY3" fmla="*/ 19559 h 1239574"/>
                <a:gd name="connsiteX4" fmla="*/ 149140 w 2716306"/>
                <a:gd name="connsiteY4" fmla="*/ 44008 h 1239574"/>
                <a:gd name="connsiteX5" fmla="*/ 195594 w 2716306"/>
                <a:gd name="connsiteY5" fmla="*/ 44008 h 1239574"/>
                <a:gd name="connsiteX6" fmla="*/ 215153 w 2716306"/>
                <a:gd name="connsiteY6" fmla="*/ 78237 h 1239574"/>
                <a:gd name="connsiteX7" fmla="*/ 215153 w 2716306"/>
                <a:gd name="connsiteY7" fmla="*/ 144250 h 1239574"/>
                <a:gd name="connsiteX8" fmla="*/ 293391 w 2716306"/>
                <a:gd name="connsiteY8" fmla="*/ 144250 h 1239574"/>
                <a:gd name="connsiteX9" fmla="*/ 293391 w 2716306"/>
                <a:gd name="connsiteY9" fmla="*/ 168699 h 1239574"/>
                <a:gd name="connsiteX10" fmla="*/ 393632 w 2716306"/>
                <a:gd name="connsiteY10" fmla="*/ 168699 h 1239574"/>
                <a:gd name="connsiteX11" fmla="*/ 393632 w 2716306"/>
                <a:gd name="connsiteY11" fmla="*/ 227377 h 1239574"/>
                <a:gd name="connsiteX12" fmla="*/ 425416 w 2716306"/>
                <a:gd name="connsiteY12" fmla="*/ 227377 h 1239574"/>
                <a:gd name="connsiteX13" fmla="*/ 425416 w 2716306"/>
                <a:gd name="connsiteY13" fmla="*/ 312950 h 1239574"/>
                <a:gd name="connsiteX14" fmla="*/ 452310 w 2716306"/>
                <a:gd name="connsiteY14" fmla="*/ 312950 h 1239574"/>
                <a:gd name="connsiteX15" fmla="*/ 452310 w 2716306"/>
                <a:gd name="connsiteY15" fmla="*/ 364293 h 1239574"/>
                <a:gd name="connsiteX16" fmla="*/ 510988 w 2716306"/>
                <a:gd name="connsiteY16" fmla="*/ 364293 h 1239574"/>
                <a:gd name="connsiteX17" fmla="*/ 510988 w 2716306"/>
                <a:gd name="connsiteY17" fmla="*/ 381407 h 1239574"/>
                <a:gd name="connsiteX18" fmla="*/ 608785 w 2716306"/>
                <a:gd name="connsiteY18" fmla="*/ 381407 h 1239574"/>
                <a:gd name="connsiteX19" fmla="*/ 608785 w 2716306"/>
                <a:gd name="connsiteY19" fmla="*/ 462090 h 1239574"/>
                <a:gd name="connsiteX20" fmla="*/ 635679 w 2716306"/>
                <a:gd name="connsiteY20" fmla="*/ 462090 h 1239574"/>
                <a:gd name="connsiteX21" fmla="*/ 635679 w 2716306"/>
                <a:gd name="connsiteY21" fmla="*/ 484094 h 1239574"/>
                <a:gd name="connsiteX22" fmla="*/ 667463 w 2716306"/>
                <a:gd name="connsiteY22" fmla="*/ 484094 h 1239574"/>
                <a:gd name="connsiteX23" fmla="*/ 667463 w 2716306"/>
                <a:gd name="connsiteY23" fmla="*/ 503653 h 1239574"/>
                <a:gd name="connsiteX24" fmla="*/ 765260 w 2716306"/>
                <a:gd name="connsiteY24" fmla="*/ 503653 h 1239574"/>
                <a:gd name="connsiteX25" fmla="*/ 765260 w 2716306"/>
                <a:gd name="connsiteY25" fmla="*/ 520768 h 1239574"/>
                <a:gd name="connsiteX26" fmla="*/ 995083 w 2716306"/>
                <a:gd name="connsiteY26" fmla="*/ 520768 h 1239574"/>
                <a:gd name="connsiteX27" fmla="*/ 995083 w 2716306"/>
                <a:gd name="connsiteY27" fmla="*/ 564776 h 1239574"/>
                <a:gd name="connsiteX28" fmla="*/ 1026867 w 2716306"/>
                <a:gd name="connsiteY28" fmla="*/ 564776 h 1239574"/>
                <a:gd name="connsiteX29" fmla="*/ 1026867 w 2716306"/>
                <a:gd name="connsiteY29" fmla="*/ 647904 h 1239574"/>
                <a:gd name="connsiteX30" fmla="*/ 1063540 w 2716306"/>
                <a:gd name="connsiteY30" fmla="*/ 726141 h 1239574"/>
                <a:gd name="connsiteX31" fmla="*/ 1095324 w 2716306"/>
                <a:gd name="connsiteY31" fmla="*/ 726141 h 1239574"/>
                <a:gd name="connsiteX32" fmla="*/ 1095324 w 2716306"/>
                <a:gd name="connsiteY32" fmla="*/ 748145 h 1239574"/>
                <a:gd name="connsiteX33" fmla="*/ 1347151 w 2716306"/>
                <a:gd name="connsiteY33" fmla="*/ 748145 h 1239574"/>
                <a:gd name="connsiteX34" fmla="*/ 1347151 w 2716306"/>
                <a:gd name="connsiteY34" fmla="*/ 772594 h 1239574"/>
                <a:gd name="connsiteX35" fmla="*/ 1418054 w 2716306"/>
                <a:gd name="connsiteY35" fmla="*/ 772594 h 1239574"/>
                <a:gd name="connsiteX36" fmla="*/ 1418054 w 2716306"/>
                <a:gd name="connsiteY36" fmla="*/ 794599 h 1239574"/>
                <a:gd name="connsiteX37" fmla="*/ 1444948 w 2716306"/>
                <a:gd name="connsiteY37" fmla="*/ 794599 h 1239574"/>
                <a:gd name="connsiteX38" fmla="*/ 1476732 w 2716306"/>
                <a:gd name="connsiteY38" fmla="*/ 894840 h 1239574"/>
                <a:gd name="connsiteX39" fmla="*/ 1476732 w 2716306"/>
                <a:gd name="connsiteY39" fmla="*/ 933959 h 1239574"/>
                <a:gd name="connsiteX40" fmla="*/ 1498736 w 2716306"/>
                <a:gd name="connsiteY40" fmla="*/ 933959 h 1239574"/>
                <a:gd name="connsiteX41" fmla="*/ 1498736 w 2716306"/>
                <a:gd name="connsiteY41" fmla="*/ 955963 h 1239574"/>
                <a:gd name="connsiteX42" fmla="*/ 1554969 w 2716306"/>
                <a:gd name="connsiteY42" fmla="*/ 955963 h 1239574"/>
                <a:gd name="connsiteX43" fmla="*/ 1554969 w 2716306"/>
                <a:gd name="connsiteY43" fmla="*/ 990192 h 1239574"/>
                <a:gd name="connsiteX44" fmla="*/ 1885033 w 2716306"/>
                <a:gd name="connsiteY44" fmla="*/ 990192 h 1239574"/>
                <a:gd name="connsiteX45" fmla="*/ 1885033 w 2716306"/>
                <a:gd name="connsiteY45" fmla="*/ 1026866 h 1239574"/>
                <a:gd name="connsiteX46" fmla="*/ 2234657 w 2716306"/>
                <a:gd name="connsiteY46" fmla="*/ 1026866 h 1239574"/>
                <a:gd name="connsiteX47" fmla="*/ 2234657 w 2716306"/>
                <a:gd name="connsiteY47" fmla="*/ 1087989 h 1239574"/>
                <a:gd name="connsiteX48" fmla="*/ 2273776 w 2716306"/>
                <a:gd name="connsiteY48" fmla="*/ 1087989 h 1239574"/>
                <a:gd name="connsiteX49" fmla="*/ 2281110 w 2716306"/>
                <a:gd name="connsiteY49" fmla="*/ 1163782 h 1239574"/>
                <a:gd name="connsiteX50" fmla="*/ 2281110 w 2716306"/>
                <a:gd name="connsiteY50" fmla="*/ 1239574 h 1239574"/>
                <a:gd name="connsiteX51" fmla="*/ 2716306 w 2716306"/>
                <a:gd name="connsiteY51" fmla="*/ 1239574 h 1239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716306" h="1239574">
                  <a:moveTo>
                    <a:pt x="0" y="0"/>
                  </a:moveTo>
                  <a:lnTo>
                    <a:pt x="90462" y="0"/>
                  </a:lnTo>
                  <a:lnTo>
                    <a:pt x="90462" y="19559"/>
                  </a:lnTo>
                  <a:lnTo>
                    <a:pt x="149140" y="19559"/>
                  </a:lnTo>
                  <a:lnTo>
                    <a:pt x="149140" y="44008"/>
                  </a:lnTo>
                  <a:lnTo>
                    <a:pt x="195594" y="44008"/>
                  </a:lnTo>
                  <a:lnTo>
                    <a:pt x="215153" y="78237"/>
                  </a:lnTo>
                  <a:lnTo>
                    <a:pt x="215153" y="144250"/>
                  </a:lnTo>
                  <a:lnTo>
                    <a:pt x="293391" y="144250"/>
                  </a:lnTo>
                  <a:lnTo>
                    <a:pt x="293391" y="168699"/>
                  </a:lnTo>
                  <a:lnTo>
                    <a:pt x="393632" y="168699"/>
                  </a:lnTo>
                  <a:lnTo>
                    <a:pt x="393632" y="227377"/>
                  </a:lnTo>
                  <a:lnTo>
                    <a:pt x="425416" y="227377"/>
                  </a:lnTo>
                  <a:lnTo>
                    <a:pt x="425416" y="312950"/>
                  </a:lnTo>
                  <a:lnTo>
                    <a:pt x="452310" y="312950"/>
                  </a:lnTo>
                  <a:lnTo>
                    <a:pt x="452310" y="364293"/>
                  </a:lnTo>
                  <a:lnTo>
                    <a:pt x="510988" y="364293"/>
                  </a:lnTo>
                  <a:lnTo>
                    <a:pt x="510988" y="381407"/>
                  </a:lnTo>
                  <a:lnTo>
                    <a:pt x="608785" y="381407"/>
                  </a:lnTo>
                  <a:lnTo>
                    <a:pt x="608785" y="462090"/>
                  </a:lnTo>
                  <a:lnTo>
                    <a:pt x="635679" y="462090"/>
                  </a:lnTo>
                  <a:lnTo>
                    <a:pt x="635679" y="484094"/>
                  </a:lnTo>
                  <a:lnTo>
                    <a:pt x="667463" y="484094"/>
                  </a:lnTo>
                  <a:lnTo>
                    <a:pt x="667463" y="503653"/>
                  </a:lnTo>
                  <a:lnTo>
                    <a:pt x="765260" y="503653"/>
                  </a:lnTo>
                  <a:lnTo>
                    <a:pt x="765260" y="520768"/>
                  </a:lnTo>
                  <a:lnTo>
                    <a:pt x="995083" y="520768"/>
                  </a:lnTo>
                  <a:lnTo>
                    <a:pt x="995083" y="564776"/>
                  </a:lnTo>
                  <a:lnTo>
                    <a:pt x="1026867" y="564776"/>
                  </a:lnTo>
                  <a:lnTo>
                    <a:pt x="1026867" y="647904"/>
                  </a:lnTo>
                  <a:lnTo>
                    <a:pt x="1063540" y="726141"/>
                  </a:lnTo>
                  <a:lnTo>
                    <a:pt x="1095324" y="726141"/>
                  </a:lnTo>
                  <a:lnTo>
                    <a:pt x="1095324" y="748145"/>
                  </a:lnTo>
                  <a:lnTo>
                    <a:pt x="1347151" y="748145"/>
                  </a:lnTo>
                  <a:lnTo>
                    <a:pt x="1347151" y="772594"/>
                  </a:lnTo>
                  <a:lnTo>
                    <a:pt x="1418054" y="772594"/>
                  </a:lnTo>
                  <a:lnTo>
                    <a:pt x="1418054" y="794599"/>
                  </a:lnTo>
                  <a:lnTo>
                    <a:pt x="1444948" y="794599"/>
                  </a:lnTo>
                  <a:lnTo>
                    <a:pt x="1476732" y="894840"/>
                  </a:lnTo>
                  <a:lnTo>
                    <a:pt x="1476732" y="933959"/>
                  </a:lnTo>
                  <a:lnTo>
                    <a:pt x="1498736" y="933959"/>
                  </a:lnTo>
                  <a:lnTo>
                    <a:pt x="1498736" y="955963"/>
                  </a:lnTo>
                  <a:lnTo>
                    <a:pt x="1554969" y="955963"/>
                  </a:lnTo>
                  <a:lnTo>
                    <a:pt x="1554969" y="990192"/>
                  </a:lnTo>
                  <a:lnTo>
                    <a:pt x="1885033" y="990192"/>
                  </a:lnTo>
                  <a:lnTo>
                    <a:pt x="1885033" y="1026866"/>
                  </a:lnTo>
                  <a:lnTo>
                    <a:pt x="2234657" y="1026866"/>
                  </a:lnTo>
                  <a:lnTo>
                    <a:pt x="2234657" y="1087989"/>
                  </a:lnTo>
                  <a:lnTo>
                    <a:pt x="2273776" y="1087989"/>
                  </a:lnTo>
                  <a:lnTo>
                    <a:pt x="2281110" y="1163782"/>
                  </a:lnTo>
                  <a:lnTo>
                    <a:pt x="2281110" y="1239574"/>
                  </a:lnTo>
                  <a:lnTo>
                    <a:pt x="2716306" y="1239574"/>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Forme libre : forme 6">
              <a:extLst>
                <a:ext uri="{FF2B5EF4-FFF2-40B4-BE49-F238E27FC236}">
                  <a16:creationId xmlns:a16="http://schemas.microsoft.com/office/drawing/2014/main" id="{14D54B38-DBE2-424A-9DC8-C7EC18F1BF64}"/>
                </a:ext>
              </a:extLst>
            </p:cNvPr>
            <p:cNvSpPr/>
            <p:nvPr/>
          </p:nvSpPr>
          <p:spPr>
            <a:xfrm>
              <a:off x="755480" y="672353"/>
              <a:ext cx="2056178" cy="1224905"/>
            </a:xfrm>
            <a:custGeom>
              <a:avLst/>
              <a:gdLst>
                <a:gd name="connsiteX0" fmla="*/ 0 w 2056178"/>
                <a:gd name="connsiteY0" fmla="*/ 0 h 1224905"/>
                <a:gd name="connsiteX1" fmla="*/ 90462 w 2056178"/>
                <a:gd name="connsiteY1" fmla="*/ 0 h 1224905"/>
                <a:gd name="connsiteX2" fmla="*/ 90462 w 2056178"/>
                <a:gd name="connsiteY2" fmla="*/ 66013 h 1224905"/>
                <a:gd name="connsiteX3" fmla="*/ 139361 w 2056178"/>
                <a:gd name="connsiteY3" fmla="*/ 66013 h 1224905"/>
                <a:gd name="connsiteX4" fmla="*/ 139361 w 2056178"/>
                <a:gd name="connsiteY4" fmla="*/ 124691 h 1224905"/>
                <a:gd name="connsiteX5" fmla="*/ 161365 w 2056178"/>
                <a:gd name="connsiteY5" fmla="*/ 124691 h 1224905"/>
                <a:gd name="connsiteX6" fmla="*/ 161365 w 2056178"/>
                <a:gd name="connsiteY6" fmla="*/ 188259 h 1224905"/>
                <a:gd name="connsiteX7" fmla="*/ 190704 w 2056178"/>
                <a:gd name="connsiteY7" fmla="*/ 188259 h 1224905"/>
                <a:gd name="connsiteX8" fmla="*/ 190704 w 2056178"/>
                <a:gd name="connsiteY8" fmla="*/ 256717 h 1224905"/>
                <a:gd name="connsiteX9" fmla="*/ 212708 w 2056178"/>
                <a:gd name="connsiteY9" fmla="*/ 256717 h 1224905"/>
                <a:gd name="connsiteX10" fmla="*/ 212708 w 2056178"/>
                <a:gd name="connsiteY10" fmla="*/ 303170 h 1224905"/>
                <a:gd name="connsiteX11" fmla="*/ 374073 w 2056178"/>
                <a:gd name="connsiteY11" fmla="*/ 303170 h 1224905"/>
                <a:gd name="connsiteX12" fmla="*/ 374073 w 2056178"/>
                <a:gd name="connsiteY12" fmla="*/ 352068 h 1224905"/>
                <a:gd name="connsiteX13" fmla="*/ 391187 w 2056178"/>
                <a:gd name="connsiteY13" fmla="*/ 352068 h 1224905"/>
                <a:gd name="connsiteX14" fmla="*/ 391187 w 2056178"/>
                <a:gd name="connsiteY14" fmla="*/ 432751 h 1224905"/>
                <a:gd name="connsiteX15" fmla="*/ 422971 w 2056178"/>
                <a:gd name="connsiteY15" fmla="*/ 432751 h 1224905"/>
                <a:gd name="connsiteX16" fmla="*/ 422971 w 2056178"/>
                <a:gd name="connsiteY16" fmla="*/ 537882 h 1224905"/>
                <a:gd name="connsiteX17" fmla="*/ 444976 w 2056178"/>
                <a:gd name="connsiteY17" fmla="*/ 537882 h 1224905"/>
                <a:gd name="connsiteX18" fmla="*/ 444976 w 2056178"/>
                <a:gd name="connsiteY18" fmla="*/ 584336 h 1224905"/>
                <a:gd name="connsiteX19" fmla="*/ 486539 w 2056178"/>
                <a:gd name="connsiteY19" fmla="*/ 584336 h 1224905"/>
                <a:gd name="connsiteX20" fmla="*/ 486539 w 2056178"/>
                <a:gd name="connsiteY20" fmla="*/ 677243 h 1224905"/>
                <a:gd name="connsiteX21" fmla="*/ 909510 w 2056178"/>
                <a:gd name="connsiteY21" fmla="*/ 677243 h 1224905"/>
                <a:gd name="connsiteX22" fmla="*/ 909510 w 2056178"/>
                <a:gd name="connsiteY22" fmla="*/ 767705 h 1224905"/>
                <a:gd name="connsiteX23" fmla="*/ 1029311 w 2056178"/>
                <a:gd name="connsiteY23" fmla="*/ 767705 h 1224905"/>
                <a:gd name="connsiteX24" fmla="*/ 1029311 w 2056178"/>
                <a:gd name="connsiteY24" fmla="*/ 877726 h 1224905"/>
                <a:gd name="connsiteX25" fmla="*/ 1657656 w 2056178"/>
                <a:gd name="connsiteY25" fmla="*/ 877726 h 1224905"/>
                <a:gd name="connsiteX26" fmla="*/ 1657656 w 2056178"/>
                <a:gd name="connsiteY26" fmla="*/ 1224905 h 1224905"/>
                <a:gd name="connsiteX27" fmla="*/ 2056178 w 2056178"/>
                <a:gd name="connsiteY27" fmla="*/ 1224905 h 1224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056178" h="1224905">
                  <a:moveTo>
                    <a:pt x="0" y="0"/>
                  </a:moveTo>
                  <a:lnTo>
                    <a:pt x="90462" y="0"/>
                  </a:lnTo>
                  <a:lnTo>
                    <a:pt x="90462" y="66013"/>
                  </a:lnTo>
                  <a:lnTo>
                    <a:pt x="139361" y="66013"/>
                  </a:lnTo>
                  <a:lnTo>
                    <a:pt x="139361" y="124691"/>
                  </a:lnTo>
                  <a:lnTo>
                    <a:pt x="161365" y="124691"/>
                  </a:lnTo>
                  <a:lnTo>
                    <a:pt x="161365" y="188259"/>
                  </a:lnTo>
                  <a:lnTo>
                    <a:pt x="190704" y="188259"/>
                  </a:lnTo>
                  <a:lnTo>
                    <a:pt x="190704" y="256717"/>
                  </a:lnTo>
                  <a:lnTo>
                    <a:pt x="212708" y="256717"/>
                  </a:lnTo>
                  <a:lnTo>
                    <a:pt x="212708" y="303170"/>
                  </a:lnTo>
                  <a:lnTo>
                    <a:pt x="374073" y="303170"/>
                  </a:lnTo>
                  <a:lnTo>
                    <a:pt x="374073" y="352068"/>
                  </a:lnTo>
                  <a:lnTo>
                    <a:pt x="391187" y="352068"/>
                  </a:lnTo>
                  <a:lnTo>
                    <a:pt x="391187" y="432751"/>
                  </a:lnTo>
                  <a:lnTo>
                    <a:pt x="422971" y="432751"/>
                  </a:lnTo>
                  <a:lnTo>
                    <a:pt x="422971" y="537882"/>
                  </a:lnTo>
                  <a:lnTo>
                    <a:pt x="444976" y="537882"/>
                  </a:lnTo>
                  <a:lnTo>
                    <a:pt x="444976" y="584336"/>
                  </a:lnTo>
                  <a:lnTo>
                    <a:pt x="486539" y="584336"/>
                  </a:lnTo>
                  <a:lnTo>
                    <a:pt x="486539" y="677243"/>
                  </a:lnTo>
                  <a:lnTo>
                    <a:pt x="909510" y="677243"/>
                  </a:lnTo>
                  <a:lnTo>
                    <a:pt x="909510" y="767705"/>
                  </a:lnTo>
                  <a:lnTo>
                    <a:pt x="1029311" y="767705"/>
                  </a:lnTo>
                  <a:lnTo>
                    <a:pt x="1029311" y="877726"/>
                  </a:lnTo>
                  <a:lnTo>
                    <a:pt x="1657656" y="877726"/>
                  </a:lnTo>
                  <a:lnTo>
                    <a:pt x="1657656" y="1224905"/>
                  </a:lnTo>
                  <a:lnTo>
                    <a:pt x="2056178" y="1224905"/>
                  </a:lnTo>
                </a:path>
              </a:pathLst>
            </a:custGeom>
            <a:noFill/>
            <a:ln w="28575">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Forme libre : forme 7">
              <a:extLst>
                <a:ext uri="{FF2B5EF4-FFF2-40B4-BE49-F238E27FC236}">
                  <a16:creationId xmlns:a16="http://schemas.microsoft.com/office/drawing/2014/main" id="{A4040186-507D-4BAB-B5DB-97F8A3E895BE}"/>
                </a:ext>
              </a:extLst>
            </p:cNvPr>
            <p:cNvSpPr/>
            <p:nvPr/>
          </p:nvSpPr>
          <p:spPr>
            <a:xfrm>
              <a:off x="757925" y="669908"/>
              <a:ext cx="1880143" cy="1528075"/>
            </a:xfrm>
            <a:custGeom>
              <a:avLst/>
              <a:gdLst>
                <a:gd name="connsiteX0" fmla="*/ 0 w 1880143"/>
                <a:gd name="connsiteY0" fmla="*/ 0 h 1528075"/>
                <a:gd name="connsiteX1" fmla="*/ 41564 w 1880143"/>
                <a:gd name="connsiteY1" fmla="*/ 41564 h 1528075"/>
                <a:gd name="connsiteX2" fmla="*/ 73348 w 1880143"/>
                <a:gd name="connsiteY2" fmla="*/ 41564 h 1528075"/>
                <a:gd name="connsiteX3" fmla="*/ 73348 w 1880143"/>
                <a:gd name="connsiteY3" fmla="*/ 88017 h 1528075"/>
                <a:gd name="connsiteX4" fmla="*/ 127136 w 1880143"/>
                <a:gd name="connsiteY4" fmla="*/ 88017 h 1528075"/>
                <a:gd name="connsiteX5" fmla="*/ 127136 w 1880143"/>
                <a:gd name="connsiteY5" fmla="*/ 129581 h 1528075"/>
                <a:gd name="connsiteX6" fmla="*/ 156475 w 1880143"/>
                <a:gd name="connsiteY6" fmla="*/ 129581 h 1528075"/>
                <a:gd name="connsiteX7" fmla="*/ 156475 w 1880143"/>
                <a:gd name="connsiteY7" fmla="*/ 220043 h 1528075"/>
                <a:gd name="connsiteX8" fmla="*/ 176034 w 1880143"/>
                <a:gd name="connsiteY8" fmla="*/ 220043 h 1528075"/>
                <a:gd name="connsiteX9" fmla="*/ 176034 w 1880143"/>
                <a:gd name="connsiteY9" fmla="*/ 334954 h 1528075"/>
                <a:gd name="connsiteX10" fmla="*/ 205373 w 1880143"/>
                <a:gd name="connsiteY10" fmla="*/ 611230 h 1528075"/>
                <a:gd name="connsiteX11" fmla="*/ 205373 w 1880143"/>
                <a:gd name="connsiteY11" fmla="*/ 997527 h 1528075"/>
                <a:gd name="connsiteX12" fmla="*/ 378963 w 1880143"/>
                <a:gd name="connsiteY12" fmla="*/ 997527 h 1528075"/>
                <a:gd name="connsiteX13" fmla="*/ 378963 w 1880143"/>
                <a:gd name="connsiteY13" fmla="*/ 1041536 h 1528075"/>
                <a:gd name="connsiteX14" fmla="*/ 400967 w 1880143"/>
                <a:gd name="connsiteY14" fmla="*/ 1041536 h 1528075"/>
                <a:gd name="connsiteX15" fmla="*/ 400967 w 1880143"/>
                <a:gd name="connsiteY15" fmla="*/ 1105104 h 1528075"/>
                <a:gd name="connsiteX16" fmla="*/ 422971 w 1880143"/>
                <a:gd name="connsiteY16" fmla="*/ 1105104 h 1528075"/>
                <a:gd name="connsiteX17" fmla="*/ 422971 w 1880143"/>
                <a:gd name="connsiteY17" fmla="*/ 1232240 h 1528075"/>
                <a:gd name="connsiteX18" fmla="*/ 462090 w 1880143"/>
                <a:gd name="connsiteY18" fmla="*/ 1232240 h 1528075"/>
                <a:gd name="connsiteX19" fmla="*/ 462090 w 1880143"/>
                <a:gd name="connsiteY19" fmla="*/ 1276248 h 1528075"/>
                <a:gd name="connsiteX20" fmla="*/ 601450 w 1880143"/>
                <a:gd name="connsiteY20" fmla="*/ 1276248 h 1528075"/>
                <a:gd name="connsiteX21" fmla="*/ 601450 w 1880143"/>
                <a:gd name="connsiteY21" fmla="*/ 1330036 h 1528075"/>
                <a:gd name="connsiteX22" fmla="*/ 630789 w 1880143"/>
                <a:gd name="connsiteY22" fmla="*/ 1330036 h 1528075"/>
                <a:gd name="connsiteX23" fmla="*/ 630789 w 1880143"/>
                <a:gd name="connsiteY23" fmla="*/ 1378935 h 1528075"/>
                <a:gd name="connsiteX24" fmla="*/ 1009752 w 1880143"/>
                <a:gd name="connsiteY24" fmla="*/ 1378935 h 1528075"/>
                <a:gd name="connsiteX25" fmla="*/ 1009752 w 1880143"/>
                <a:gd name="connsiteY25" fmla="*/ 1484066 h 1528075"/>
                <a:gd name="connsiteX26" fmla="*/ 1097769 w 1880143"/>
                <a:gd name="connsiteY26" fmla="*/ 1484066 h 1528075"/>
                <a:gd name="connsiteX27" fmla="*/ 1097769 w 1880143"/>
                <a:gd name="connsiteY27" fmla="*/ 1528075 h 1528075"/>
                <a:gd name="connsiteX28" fmla="*/ 1880143 w 1880143"/>
                <a:gd name="connsiteY28" fmla="*/ 1528075 h 1528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880143" h="1528075">
                  <a:moveTo>
                    <a:pt x="0" y="0"/>
                  </a:moveTo>
                  <a:lnTo>
                    <a:pt x="41564" y="41564"/>
                  </a:lnTo>
                  <a:lnTo>
                    <a:pt x="73348" y="41564"/>
                  </a:lnTo>
                  <a:lnTo>
                    <a:pt x="73348" y="88017"/>
                  </a:lnTo>
                  <a:lnTo>
                    <a:pt x="127136" y="88017"/>
                  </a:lnTo>
                  <a:lnTo>
                    <a:pt x="127136" y="129581"/>
                  </a:lnTo>
                  <a:lnTo>
                    <a:pt x="156475" y="129581"/>
                  </a:lnTo>
                  <a:lnTo>
                    <a:pt x="156475" y="220043"/>
                  </a:lnTo>
                  <a:lnTo>
                    <a:pt x="176034" y="220043"/>
                  </a:lnTo>
                  <a:lnTo>
                    <a:pt x="176034" y="334954"/>
                  </a:lnTo>
                  <a:lnTo>
                    <a:pt x="205373" y="611230"/>
                  </a:lnTo>
                  <a:lnTo>
                    <a:pt x="205373" y="997527"/>
                  </a:lnTo>
                  <a:lnTo>
                    <a:pt x="378963" y="997527"/>
                  </a:lnTo>
                  <a:lnTo>
                    <a:pt x="378963" y="1041536"/>
                  </a:lnTo>
                  <a:lnTo>
                    <a:pt x="400967" y="1041536"/>
                  </a:lnTo>
                  <a:lnTo>
                    <a:pt x="400967" y="1105104"/>
                  </a:lnTo>
                  <a:lnTo>
                    <a:pt x="422971" y="1105104"/>
                  </a:lnTo>
                  <a:lnTo>
                    <a:pt x="422971" y="1232240"/>
                  </a:lnTo>
                  <a:lnTo>
                    <a:pt x="462090" y="1232240"/>
                  </a:lnTo>
                  <a:lnTo>
                    <a:pt x="462090" y="1276248"/>
                  </a:lnTo>
                  <a:lnTo>
                    <a:pt x="601450" y="1276248"/>
                  </a:lnTo>
                  <a:lnTo>
                    <a:pt x="601450" y="1330036"/>
                  </a:lnTo>
                  <a:lnTo>
                    <a:pt x="630789" y="1330036"/>
                  </a:lnTo>
                  <a:lnTo>
                    <a:pt x="630789" y="1378935"/>
                  </a:lnTo>
                  <a:lnTo>
                    <a:pt x="1009752" y="1378935"/>
                  </a:lnTo>
                  <a:lnTo>
                    <a:pt x="1009752" y="1484066"/>
                  </a:lnTo>
                  <a:lnTo>
                    <a:pt x="1097769" y="1484066"/>
                  </a:lnTo>
                  <a:lnTo>
                    <a:pt x="1097769" y="1528075"/>
                  </a:lnTo>
                  <a:lnTo>
                    <a:pt x="1880143" y="1528075"/>
                  </a:lnTo>
                </a:path>
              </a:pathLst>
            </a:custGeom>
            <a:noFill/>
            <a:ln w="285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40" name="Groupe 39">
            <a:extLst>
              <a:ext uri="{FF2B5EF4-FFF2-40B4-BE49-F238E27FC236}">
                <a16:creationId xmlns:a16="http://schemas.microsoft.com/office/drawing/2014/main" id="{6C9659E5-19CE-4A60-ACEC-D9D018A1CE25}"/>
              </a:ext>
            </a:extLst>
          </p:cNvPr>
          <p:cNvGrpSpPr/>
          <p:nvPr/>
        </p:nvGrpSpPr>
        <p:grpSpPr>
          <a:xfrm>
            <a:off x="5224114" y="1677114"/>
            <a:ext cx="3000891" cy="1339463"/>
            <a:chOff x="4855611" y="660128"/>
            <a:chExt cx="3625816" cy="1689440"/>
          </a:xfrm>
        </p:grpSpPr>
        <p:sp>
          <p:nvSpPr>
            <p:cNvPr id="36" name="Forme libre : forme 35">
              <a:extLst>
                <a:ext uri="{FF2B5EF4-FFF2-40B4-BE49-F238E27FC236}">
                  <a16:creationId xmlns:a16="http://schemas.microsoft.com/office/drawing/2014/main" id="{DCF54FB4-7A19-4AF4-B049-48E7FEF976D3}"/>
                </a:ext>
              </a:extLst>
            </p:cNvPr>
            <p:cNvSpPr/>
            <p:nvPr/>
          </p:nvSpPr>
          <p:spPr>
            <a:xfrm>
              <a:off x="4862945" y="660128"/>
              <a:ext cx="3618482" cy="1689440"/>
            </a:xfrm>
            <a:custGeom>
              <a:avLst/>
              <a:gdLst>
                <a:gd name="connsiteX0" fmla="*/ 0 w 3618482"/>
                <a:gd name="connsiteY0" fmla="*/ 0 h 1689440"/>
                <a:gd name="connsiteX1" fmla="*/ 97797 w 3618482"/>
                <a:gd name="connsiteY1" fmla="*/ 0 h 1689440"/>
                <a:gd name="connsiteX2" fmla="*/ 97797 w 3618482"/>
                <a:gd name="connsiteY2" fmla="*/ 22005 h 1689440"/>
                <a:gd name="connsiteX3" fmla="*/ 320285 w 3618482"/>
                <a:gd name="connsiteY3" fmla="*/ 22005 h 1689440"/>
                <a:gd name="connsiteX4" fmla="*/ 320285 w 3618482"/>
                <a:gd name="connsiteY4" fmla="*/ 48899 h 1689440"/>
                <a:gd name="connsiteX5" fmla="*/ 410747 w 3618482"/>
                <a:gd name="connsiteY5" fmla="*/ 48899 h 1689440"/>
                <a:gd name="connsiteX6" fmla="*/ 410747 w 3618482"/>
                <a:gd name="connsiteY6" fmla="*/ 68458 h 1689440"/>
                <a:gd name="connsiteX7" fmla="*/ 476760 w 3618482"/>
                <a:gd name="connsiteY7" fmla="*/ 68458 h 1689440"/>
                <a:gd name="connsiteX8" fmla="*/ 515879 w 3618482"/>
                <a:gd name="connsiteY8" fmla="*/ 122246 h 1689440"/>
                <a:gd name="connsiteX9" fmla="*/ 823938 w 3618482"/>
                <a:gd name="connsiteY9" fmla="*/ 122246 h 1689440"/>
                <a:gd name="connsiteX10" fmla="*/ 823938 w 3618482"/>
                <a:gd name="connsiteY10" fmla="*/ 144251 h 1689440"/>
                <a:gd name="connsiteX11" fmla="*/ 990193 w 3618482"/>
                <a:gd name="connsiteY11" fmla="*/ 144251 h 1689440"/>
                <a:gd name="connsiteX12" fmla="*/ 990193 w 3618482"/>
                <a:gd name="connsiteY12" fmla="*/ 190704 h 1689440"/>
                <a:gd name="connsiteX13" fmla="*/ 1097769 w 3618482"/>
                <a:gd name="connsiteY13" fmla="*/ 190704 h 1689440"/>
                <a:gd name="connsiteX14" fmla="*/ 1097769 w 3618482"/>
                <a:gd name="connsiteY14" fmla="*/ 207819 h 1689440"/>
                <a:gd name="connsiteX15" fmla="*/ 1239575 w 3618482"/>
                <a:gd name="connsiteY15" fmla="*/ 207819 h 1689440"/>
                <a:gd name="connsiteX16" fmla="*/ 1239575 w 3618482"/>
                <a:gd name="connsiteY16" fmla="*/ 229823 h 1689440"/>
                <a:gd name="connsiteX17" fmla="*/ 1425389 w 3618482"/>
                <a:gd name="connsiteY17" fmla="*/ 229823 h 1689440"/>
                <a:gd name="connsiteX18" fmla="*/ 1425389 w 3618482"/>
                <a:gd name="connsiteY18" fmla="*/ 271386 h 1689440"/>
                <a:gd name="connsiteX19" fmla="*/ 1518296 w 3618482"/>
                <a:gd name="connsiteY19" fmla="*/ 271386 h 1689440"/>
                <a:gd name="connsiteX20" fmla="*/ 1518296 w 3618482"/>
                <a:gd name="connsiteY20" fmla="*/ 293391 h 1689440"/>
                <a:gd name="connsiteX21" fmla="*/ 1564749 w 3618482"/>
                <a:gd name="connsiteY21" fmla="*/ 293391 h 1689440"/>
                <a:gd name="connsiteX22" fmla="*/ 1564749 w 3618482"/>
                <a:gd name="connsiteY22" fmla="*/ 312950 h 1689440"/>
                <a:gd name="connsiteX23" fmla="*/ 1594088 w 3618482"/>
                <a:gd name="connsiteY23" fmla="*/ 312950 h 1689440"/>
                <a:gd name="connsiteX24" fmla="*/ 1594088 w 3618482"/>
                <a:gd name="connsiteY24" fmla="*/ 361848 h 1689440"/>
                <a:gd name="connsiteX25" fmla="*/ 1638097 w 3618482"/>
                <a:gd name="connsiteY25" fmla="*/ 361848 h 1689440"/>
                <a:gd name="connsiteX26" fmla="*/ 1638097 w 3618482"/>
                <a:gd name="connsiteY26" fmla="*/ 403412 h 1689440"/>
                <a:gd name="connsiteX27" fmla="*/ 1735894 w 3618482"/>
                <a:gd name="connsiteY27" fmla="*/ 403412 h 1689440"/>
                <a:gd name="connsiteX28" fmla="*/ 1735894 w 3618482"/>
                <a:gd name="connsiteY28" fmla="*/ 435196 h 1689440"/>
                <a:gd name="connsiteX29" fmla="*/ 1968161 w 3618482"/>
                <a:gd name="connsiteY29" fmla="*/ 435196 h 1689440"/>
                <a:gd name="connsiteX30" fmla="*/ 1968161 w 3618482"/>
                <a:gd name="connsiteY30" fmla="*/ 459645 h 1689440"/>
                <a:gd name="connsiteX31" fmla="*/ 1995055 w 3618482"/>
                <a:gd name="connsiteY31" fmla="*/ 459645 h 1689440"/>
                <a:gd name="connsiteX32" fmla="*/ 1995055 w 3618482"/>
                <a:gd name="connsiteY32" fmla="*/ 493874 h 1689440"/>
                <a:gd name="connsiteX33" fmla="*/ 2393577 w 3618482"/>
                <a:gd name="connsiteY33" fmla="*/ 493874 h 1689440"/>
                <a:gd name="connsiteX34" fmla="*/ 2420471 w 3618482"/>
                <a:gd name="connsiteY34" fmla="*/ 586781 h 1689440"/>
                <a:gd name="connsiteX35" fmla="*/ 2951019 w 3618482"/>
                <a:gd name="connsiteY35" fmla="*/ 586781 h 1689440"/>
                <a:gd name="connsiteX36" fmla="*/ 2951019 w 3618482"/>
                <a:gd name="connsiteY36" fmla="*/ 716362 h 1689440"/>
                <a:gd name="connsiteX37" fmla="*/ 3618482 w 3618482"/>
                <a:gd name="connsiteY37" fmla="*/ 716362 h 1689440"/>
                <a:gd name="connsiteX38" fmla="*/ 3618482 w 3618482"/>
                <a:gd name="connsiteY38" fmla="*/ 1689440 h 1689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618482" h="1689440">
                  <a:moveTo>
                    <a:pt x="0" y="0"/>
                  </a:moveTo>
                  <a:lnTo>
                    <a:pt x="97797" y="0"/>
                  </a:lnTo>
                  <a:lnTo>
                    <a:pt x="97797" y="22005"/>
                  </a:lnTo>
                  <a:lnTo>
                    <a:pt x="320285" y="22005"/>
                  </a:lnTo>
                  <a:lnTo>
                    <a:pt x="320285" y="48899"/>
                  </a:lnTo>
                  <a:lnTo>
                    <a:pt x="410747" y="48899"/>
                  </a:lnTo>
                  <a:lnTo>
                    <a:pt x="410747" y="68458"/>
                  </a:lnTo>
                  <a:lnTo>
                    <a:pt x="476760" y="68458"/>
                  </a:lnTo>
                  <a:lnTo>
                    <a:pt x="515879" y="122246"/>
                  </a:lnTo>
                  <a:lnTo>
                    <a:pt x="823938" y="122246"/>
                  </a:lnTo>
                  <a:lnTo>
                    <a:pt x="823938" y="144251"/>
                  </a:lnTo>
                  <a:lnTo>
                    <a:pt x="990193" y="144251"/>
                  </a:lnTo>
                  <a:lnTo>
                    <a:pt x="990193" y="190704"/>
                  </a:lnTo>
                  <a:lnTo>
                    <a:pt x="1097769" y="190704"/>
                  </a:lnTo>
                  <a:lnTo>
                    <a:pt x="1097769" y="207819"/>
                  </a:lnTo>
                  <a:lnTo>
                    <a:pt x="1239575" y="207819"/>
                  </a:lnTo>
                  <a:lnTo>
                    <a:pt x="1239575" y="229823"/>
                  </a:lnTo>
                  <a:lnTo>
                    <a:pt x="1425389" y="229823"/>
                  </a:lnTo>
                  <a:lnTo>
                    <a:pt x="1425389" y="271386"/>
                  </a:lnTo>
                  <a:lnTo>
                    <a:pt x="1518296" y="271386"/>
                  </a:lnTo>
                  <a:lnTo>
                    <a:pt x="1518296" y="293391"/>
                  </a:lnTo>
                  <a:lnTo>
                    <a:pt x="1564749" y="293391"/>
                  </a:lnTo>
                  <a:lnTo>
                    <a:pt x="1564749" y="312950"/>
                  </a:lnTo>
                  <a:lnTo>
                    <a:pt x="1594088" y="312950"/>
                  </a:lnTo>
                  <a:lnTo>
                    <a:pt x="1594088" y="361848"/>
                  </a:lnTo>
                  <a:lnTo>
                    <a:pt x="1638097" y="361848"/>
                  </a:lnTo>
                  <a:lnTo>
                    <a:pt x="1638097" y="403412"/>
                  </a:lnTo>
                  <a:lnTo>
                    <a:pt x="1735894" y="403412"/>
                  </a:lnTo>
                  <a:lnTo>
                    <a:pt x="1735894" y="435196"/>
                  </a:lnTo>
                  <a:lnTo>
                    <a:pt x="1968161" y="435196"/>
                  </a:lnTo>
                  <a:lnTo>
                    <a:pt x="1968161" y="459645"/>
                  </a:lnTo>
                  <a:lnTo>
                    <a:pt x="1995055" y="459645"/>
                  </a:lnTo>
                  <a:lnTo>
                    <a:pt x="1995055" y="493874"/>
                  </a:lnTo>
                  <a:lnTo>
                    <a:pt x="2393577" y="493874"/>
                  </a:lnTo>
                  <a:lnTo>
                    <a:pt x="2420471" y="586781"/>
                  </a:lnTo>
                  <a:lnTo>
                    <a:pt x="2951019" y="586781"/>
                  </a:lnTo>
                  <a:lnTo>
                    <a:pt x="2951019" y="716362"/>
                  </a:lnTo>
                  <a:lnTo>
                    <a:pt x="3618482" y="716362"/>
                  </a:lnTo>
                  <a:lnTo>
                    <a:pt x="3618482" y="1689440"/>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 name="Forme libre : forme 36">
              <a:extLst>
                <a:ext uri="{FF2B5EF4-FFF2-40B4-BE49-F238E27FC236}">
                  <a16:creationId xmlns:a16="http://schemas.microsoft.com/office/drawing/2014/main" id="{42ABA7B9-B592-426C-9116-DDBD8BDC05AA}"/>
                </a:ext>
              </a:extLst>
            </p:cNvPr>
            <p:cNvSpPr/>
            <p:nvPr/>
          </p:nvSpPr>
          <p:spPr>
            <a:xfrm>
              <a:off x="4860501" y="662573"/>
              <a:ext cx="3513349" cy="1073320"/>
            </a:xfrm>
            <a:custGeom>
              <a:avLst/>
              <a:gdLst>
                <a:gd name="connsiteX0" fmla="*/ 0 w 3513349"/>
                <a:gd name="connsiteY0" fmla="*/ 0 h 1073320"/>
                <a:gd name="connsiteX1" fmla="*/ 378962 w 3513349"/>
                <a:gd name="connsiteY1" fmla="*/ 0 h 1073320"/>
                <a:gd name="connsiteX2" fmla="*/ 378962 w 3513349"/>
                <a:gd name="connsiteY2" fmla="*/ 39119 h 1073320"/>
                <a:gd name="connsiteX3" fmla="*/ 413191 w 3513349"/>
                <a:gd name="connsiteY3" fmla="*/ 39119 h 1073320"/>
                <a:gd name="connsiteX4" fmla="*/ 413191 w 3513349"/>
                <a:gd name="connsiteY4" fmla="*/ 58678 h 1073320"/>
                <a:gd name="connsiteX5" fmla="*/ 572111 w 3513349"/>
                <a:gd name="connsiteY5" fmla="*/ 58678 h 1073320"/>
                <a:gd name="connsiteX6" fmla="*/ 572111 w 3513349"/>
                <a:gd name="connsiteY6" fmla="*/ 112467 h 1073320"/>
                <a:gd name="connsiteX7" fmla="*/ 660128 w 3513349"/>
                <a:gd name="connsiteY7" fmla="*/ 112467 h 1073320"/>
                <a:gd name="connsiteX8" fmla="*/ 660128 w 3513349"/>
                <a:gd name="connsiteY8" fmla="*/ 180924 h 1073320"/>
                <a:gd name="connsiteX9" fmla="*/ 687022 w 3513349"/>
                <a:gd name="connsiteY9" fmla="*/ 180924 h 1073320"/>
                <a:gd name="connsiteX10" fmla="*/ 687022 w 3513349"/>
                <a:gd name="connsiteY10" fmla="*/ 239602 h 1073320"/>
                <a:gd name="connsiteX11" fmla="*/ 733475 w 3513349"/>
                <a:gd name="connsiteY11" fmla="*/ 239602 h 1073320"/>
                <a:gd name="connsiteX12" fmla="*/ 733475 w 3513349"/>
                <a:gd name="connsiteY12" fmla="*/ 300725 h 1073320"/>
                <a:gd name="connsiteX13" fmla="*/ 987747 w 3513349"/>
                <a:gd name="connsiteY13" fmla="*/ 300725 h 1073320"/>
                <a:gd name="connsiteX14" fmla="*/ 987747 w 3513349"/>
                <a:gd name="connsiteY14" fmla="*/ 349624 h 1073320"/>
                <a:gd name="connsiteX15" fmla="*/ 1151557 w 3513349"/>
                <a:gd name="connsiteY15" fmla="*/ 349624 h 1073320"/>
                <a:gd name="connsiteX16" fmla="*/ 1151557 w 3513349"/>
                <a:gd name="connsiteY16" fmla="*/ 413192 h 1073320"/>
                <a:gd name="connsiteX17" fmla="*/ 1488956 w 3513349"/>
                <a:gd name="connsiteY17" fmla="*/ 413192 h 1073320"/>
                <a:gd name="connsiteX18" fmla="*/ 1488956 w 3513349"/>
                <a:gd name="connsiteY18" fmla="*/ 474315 h 1073320"/>
                <a:gd name="connsiteX19" fmla="*/ 1520740 w 3513349"/>
                <a:gd name="connsiteY19" fmla="*/ 474315 h 1073320"/>
                <a:gd name="connsiteX20" fmla="*/ 1520740 w 3513349"/>
                <a:gd name="connsiteY20" fmla="*/ 525658 h 1073320"/>
                <a:gd name="connsiteX21" fmla="*/ 1572083 w 3513349"/>
                <a:gd name="connsiteY21" fmla="*/ 525658 h 1073320"/>
                <a:gd name="connsiteX22" fmla="*/ 1572083 w 3513349"/>
                <a:gd name="connsiteY22" fmla="*/ 577001 h 1073320"/>
                <a:gd name="connsiteX23" fmla="*/ 1816575 w 3513349"/>
                <a:gd name="connsiteY23" fmla="*/ 577001 h 1073320"/>
                <a:gd name="connsiteX24" fmla="*/ 1816575 w 3513349"/>
                <a:gd name="connsiteY24" fmla="*/ 662574 h 1073320"/>
                <a:gd name="connsiteX25" fmla="*/ 2217542 w 3513349"/>
                <a:gd name="connsiteY25" fmla="*/ 662574 h 1073320"/>
                <a:gd name="connsiteX26" fmla="*/ 2217542 w 3513349"/>
                <a:gd name="connsiteY26" fmla="*/ 770150 h 1073320"/>
                <a:gd name="connsiteX27" fmla="*/ 2782318 w 3513349"/>
                <a:gd name="connsiteY27" fmla="*/ 770150 h 1073320"/>
                <a:gd name="connsiteX28" fmla="*/ 2782318 w 3513349"/>
                <a:gd name="connsiteY28" fmla="*/ 1073320 h 1073320"/>
                <a:gd name="connsiteX29" fmla="*/ 3513349 w 3513349"/>
                <a:gd name="connsiteY29" fmla="*/ 1073320 h 1073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513349" h="1073320">
                  <a:moveTo>
                    <a:pt x="0" y="0"/>
                  </a:moveTo>
                  <a:lnTo>
                    <a:pt x="378962" y="0"/>
                  </a:lnTo>
                  <a:lnTo>
                    <a:pt x="378962" y="39119"/>
                  </a:lnTo>
                  <a:lnTo>
                    <a:pt x="413191" y="39119"/>
                  </a:lnTo>
                  <a:lnTo>
                    <a:pt x="413191" y="58678"/>
                  </a:lnTo>
                  <a:lnTo>
                    <a:pt x="572111" y="58678"/>
                  </a:lnTo>
                  <a:lnTo>
                    <a:pt x="572111" y="112467"/>
                  </a:lnTo>
                  <a:lnTo>
                    <a:pt x="660128" y="112467"/>
                  </a:lnTo>
                  <a:lnTo>
                    <a:pt x="660128" y="180924"/>
                  </a:lnTo>
                  <a:lnTo>
                    <a:pt x="687022" y="180924"/>
                  </a:lnTo>
                  <a:lnTo>
                    <a:pt x="687022" y="239602"/>
                  </a:lnTo>
                  <a:lnTo>
                    <a:pt x="733475" y="239602"/>
                  </a:lnTo>
                  <a:lnTo>
                    <a:pt x="733475" y="300725"/>
                  </a:lnTo>
                  <a:lnTo>
                    <a:pt x="987747" y="300725"/>
                  </a:lnTo>
                  <a:lnTo>
                    <a:pt x="987747" y="349624"/>
                  </a:lnTo>
                  <a:lnTo>
                    <a:pt x="1151557" y="349624"/>
                  </a:lnTo>
                  <a:lnTo>
                    <a:pt x="1151557" y="413192"/>
                  </a:lnTo>
                  <a:lnTo>
                    <a:pt x="1488956" y="413192"/>
                  </a:lnTo>
                  <a:lnTo>
                    <a:pt x="1488956" y="474315"/>
                  </a:lnTo>
                  <a:lnTo>
                    <a:pt x="1520740" y="474315"/>
                  </a:lnTo>
                  <a:lnTo>
                    <a:pt x="1520740" y="525658"/>
                  </a:lnTo>
                  <a:lnTo>
                    <a:pt x="1572083" y="525658"/>
                  </a:lnTo>
                  <a:lnTo>
                    <a:pt x="1572083" y="577001"/>
                  </a:lnTo>
                  <a:lnTo>
                    <a:pt x="1816575" y="577001"/>
                  </a:lnTo>
                  <a:lnTo>
                    <a:pt x="1816575" y="662574"/>
                  </a:lnTo>
                  <a:lnTo>
                    <a:pt x="2217542" y="662574"/>
                  </a:lnTo>
                  <a:lnTo>
                    <a:pt x="2217542" y="770150"/>
                  </a:lnTo>
                  <a:lnTo>
                    <a:pt x="2782318" y="770150"/>
                  </a:lnTo>
                  <a:lnTo>
                    <a:pt x="2782318" y="1073320"/>
                  </a:lnTo>
                  <a:lnTo>
                    <a:pt x="3513349" y="1073320"/>
                  </a:lnTo>
                </a:path>
              </a:pathLst>
            </a:custGeom>
            <a:noFill/>
            <a:ln w="28575">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 name="Forme libre : forme 37">
              <a:extLst>
                <a:ext uri="{FF2B5EF4-FFF2-40B4-BE49-F238E27FC236}">
                  <a16:creationId xmlns:a16="http://schemas.microsoft.com/office/drawing/2014/main" id="{B92366AA-B9DD-41B3-8135-40CA700DD43A}"/>
                </a:ext>
              </a:extLst>
            </p:cNvPr>
            <p:cNvSpPr/>
            <p:nvPr/>
          </p:nvSpPr>
          <p:spPr>
            <a:xfrm>
              <a:off x="4855611" y="662573"/>
              <a:ext cx="3520684" cy="1259134"/>
            </a:xfrm>
            <a:custGeom>
              <a:avLst/>
              <a:gdLst>
                <a:gd name="connsiteX0" fmla="*/ 0 w 3520684"/>
                <a:gd name="connsiteY0" fmla="*/ 0 h 1259134"/>
                <a:gd name="connsiteX1" fmla="*/ 63568 w 3520684"/>
                <a:gd name="connsiteY1" fmla="*/ 0 h 1259134"/>
                <a:gd name="connsiteX2" fmla="*/ 63568 w 3520684"/>
                <a:gd name="connsiteY2" fmla="*/ 31784 h 1259134"/>
                <a:gd name="connsiteX3" fmla="*/ 88017 w 3520684"/>
                <a:gd name="connsiteY3" fmla="*/ 31784 h 1259134"/>
                <a:gd name="connsiteX4" fmla="*/ 88017 w 3520684"/>
                <a:gd name="connsiteY4" fmla="*/ 78238 h 1259134"/>
                <a:gd name="connsiteX5" fmla="*/ 205373 w 3520684"/>
                <a:gd name="connsiteY5" fmla="*/ 78238 h 1259134"/>
                <a:gd name="connsiteX6" fmla="*/ 205373 w 3520684"/>
                <a:gd name="connsiteY6" fmla="*/ 117356 h 1259134"/>
                <a:gd name="connsiteX7" fmla="*/ 242047 w 3520684"/>
                <a:gd name="connsiteY7" fmla="*/ 117356 h 1259134"/>
                <a:gd name="connsiteX8" fmla="*/ 242047 w 3520684"/>
                <a:gd name="connsiteY8" fmla="*/ 156475 h 1259134"/>
                <a:gd name="connsiteX9" fmla="*/ 383852 w 3520684"/>
                <a:gd name="connsiteY9" fmla="*/ 156475 h 1259134"/>
                <a:gd name="connsiteX10" fmla="*/ 383852 w 3520684"/>
                <a:gd name="connsiteY10" fmla="*/ 200484 h 1259134"/>
                <a:gd name="connsiteX11" fmla="*/ 410746 w 3520684"/>
                <a:gd name="connsiteY11" fmla="*/ 200484 h 1259134"/>
                <a:gd name="connsiteX12" fmla="*/ 410746 w 3520684"/>
                <a:gd name="connsiteY12" fmla="*/ 237157 h 1259134"/>
                <a:gd name="connsiteX13" fmla="*/ 447420 w 3520684"/>
                <a:gd name="connsiteY13" fmla="*/ 237157 h 1259134"/>
                <a:gd name="connsiteX14" fmla="*/ 447420 w 3520684"/>
                <a:gd name="connsiteY14" fmla="*/ 356959 h 1259134"/>
                <a:gd name="connsiteX15" fmla="*/ 579446 w 3520684"/>
                <a:gd name="connsiteY15" fmla="*/ 356959 h 1259134"/>
                <a:gd name="connsiteX16" fmla="*/ 579446 w 3520684"/>
                <a:gd name="connsiteY16" fmla="*/ 430306 h 1259134"/>
                <a:gd name="connsiteX17" fmla="*/ 662573 w 3520684"/>
                <a:gd name="connsiteY17" fmla="*/ 430306 h 1259134"/>
                <a:gd name="connsiteX18" fmla="*/ 662573 w 3520684"/>
                <a:gd name="connsiteY18" fmla="*/ 484094 h 1259134"/>
                <a:gd name="connsiteX19" fmla="*/ 699247 w 3520684"/>
                <a:gd name="connsiteY19" fmla="*/ 484094 h 1259134"/>
                <a:gd name="connsiteX20" fmla="*/ 699247 w 3520684"/>
                <a:gd name="connsiteY20" fmla="*/ 510988 h 1259134"/>
                <a:gd name="connsiteX21" fmla="*/ 745700 w 3520684"/>
                <a:gd name="connsiteY21" fmla="*/ 510988 h 1259134"/>
                <a:gd name="connsiteX22" fmla="*/ 745700 w 3520684"/>
                <a:gd name="connsiteY22" fmla="*/ 552552 h 1259134"/>
                <a:gd name="connsiteX23" fmla="*/ 992637 w 3520684"/>
                <a:gd name="connsiteY23" fmla="*/ 552552 h 1259134"/>
                <a:gd name="connsiteX24" fmla="*/ 992637 w 3520684"/>
                <a:gd name="connsiteY24" fmla="*/ 599006 h 1259134"/>
                <a:gd name="connsiteX25" fmla="*/ 1090434 w 3520684"/>
                <a:gd name="connsiteY25" fmla="*/ 599006 h 1259134"/>
                <a:gd name="connsiteX26" fmla="*/ 1090434 w 3520684"/>
                <a:gd name="connsiteY26" fmla="*/ 625900 h 1259134"/>
                <a:gd name="connsiteX27" fmla="*/ 1144222 w 3520684"/>
                <a:gd name="connsiteY27" fmla="*/ 625900 h 1259134"/>
                <a:gd name="connsiteX28" fmla="*/ 1144222 w 3520684"/>
                <a:gd name="connsiteY28" fmla="*/ 667463 h 1259134"/>
                <a:gd name="connsiteX29" fmla="*/ 1178451 w 3520684"/>
                <a:gd name="connsiteY29" fmla="*/ 667463 h 1259134"/>
                <a:gd name="connsiteX30" fmla="*/ 1178451 w 3520684"/>
                <a:gd name="connsiteY30" fmla="*/ 709027 h 1259134"/>
                <a:gd name="connsiteX31" fmla="*/ 1246909 w 3520684"/>
                <a:gd name="connsiteY31" fmla="*/ 709027 h 1259134"/>
                <a:gd name="connsiteX32" fmla="*/ 1246909 w 3520684"/>
                <a:gd name="connsiteY32" fmla="*/ 750591 h 1259134"/>
                <a:gd name="connsiteX33" fmla="*/ 1481621 w 3520684"/>
                <a:gd name="connsiteY33" fmla="*/ 750591 h 1259134"/>
                <a:gd name="connsiteX34" fmla="*/ 1481621 w 3520684"/>
                <a:gd name="connsiteY34" fmla="*/ 787264 h 1259134"/>
                <a:gd name="connsiteX35" fmla="*/ 1525630 w 3520684"/>
                <a:gd name="connsiteY35" fmla="*/ 787264 h 1259134"/>
                <a:gd name="connsiteX36" fmla="*/ 1525630 w 3520684"/>
                <a:gd name="connsiteY36" fmla="*/ 826383 h 1259134"/>
                <a:gd name="connsiteX37" fmla="*/ 1594087 w 3520684"/>
                <a:gd name="connsiteY37" fmla="*/ 826383 h 1259134"/>
                <a:gd name="connsiteX38" fmla="*/ 1594087 w 3520684"/>
                <a:gd name="connsiteY38" fmla="*/ 863057 h 1259134"/>
                <a:gd name="connsiteX39" fmla="*/ 1821465 w 3520684"/>
                <a:gd name="connsiteY39" fmla="*/ 863057 h 1259134"/>
                <a:gd name="connsiteX40" fmla="*/ 1821465 w 3520684"/>
                <a:gd name="connsiteY40" fmla="*/ 911955 h 1259134"/>
                <a:gd name="connsiteX41" fmla="*/ 1855694 w 3520684"/>
                <a:gd name="connsiteY41" fmla="*/ 911955 h 1259134"/>
                <a:gd name="connsiteX42" fmla="*/ 1855694 w 3520684"/>
                <a:gd name="connsiteY42" fmla="*/ 963299 h 1259134"/>
                <a:gd name="connsiteX43" fmla="*/ 2217542 w 3520684"/>
                <a:gd name="connsiteY43" fmla="*/ 963299 h 1259134"/>
                <a:gd name="connsiteX44" fmla="*/ 2217542 w 3520684"/>
                <a:gd name="connsiteY44" fmla="*/ 1034201 h 1259134"/>
                <a:gd name="connsiteX45" fmla="*/ 2782318 w 3520684"/>
                <a:gd name="connsiteY45" fmla="*/ 1034201 h 1259134"/>
                <a:gd name="connsiteX46" fmla="*/ 2782318 w 3520684"/>
                <a:gd name="connsiteY46" fmla="*/ 1259134 h 1259134"/>
                <a:gd name="connsiteX47" fmla="*/ 3520684 w 3520684"/>
                <a:gd name="connsiteY47" fmla="*/ 1259134 h 1259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520684" h="1259134">
                  <a:moveTo>
                    <a:pt x="0" y="0"/>
                  </a:moveTo>
                  <a:lnTo>
                    <a:pt x="63568" y="0"/>
                  </a:lnTo>
                  <a:lnTo>
                    <a:pt x="63568" y="31784"/>
                  </a:lnTo>
                  <a:lnTo>
                    <a:pt x="88017" y="31784"/>
                  </a:lnTo>
                  <a:lnTo>
                    <a:pt x="88017" y="78238"/>
                  </a:lnTo>
                  <a:lnTo>
                    <a:pt x="205373" y="78238"/>
                  </a:lnTo>
                  <a:lnTo>
                    <a:pt x="205373" y="117356"/>
                  </a:lnTo>
                  <a:lnTo>
                    <a:pt x="242047" y="117356"/>
                  </a:lnTo>
                  <a:lnTo>
                    <a:pt x="242047" y="156475"/>
                  </a:lnTo>
                  <a:lnTo>
                    <a:pt x="383852" y="156475"/>
                  </a:lnTo>
                  <a:lnTo>
                    <a:pt x="383852" y="200484"/>
                  </a:lnTo>
                  <a:lnTo>
                    <a:pt x="410746" y="200484"/>
                  </a:lnTo>
                  <a:lnTo>
                    <a:pt x="410746" y="237157"/>
                  </a:lnTo>
                  <a:lnTo>
                    <a:pt x="447420" y="237157"/>
                  </a:lnTo>
                  <a:lnTo>
                    <a:pt x="447420" y="356959"/>
                  </a:lnTo>
                  <a:lnTo>
                    <a:pt x="579446" y="356959"/>
                  </a:lnTo>
                  <a:lnTo>
                    <a:pt x="579446" y="430306"/>
                  </a:lnTo>
                  <a:lnTo>
                    <a:pt x="662573" y="430306"/>
                  </a:lnTo>
                  <a:lnTo>
                    <a:pt x="662573" y="484094"/>
                  </a:lnTo>
                  <a:lnTo>
                    <a:pt x="699247" y="484094"/>
                  </a:lnTo>
                  <a:lnTo>
                    <a:pt x="699247" y="510988"/>
                  </a:lnTo>
                  <a:lnTo>
                    <a:pt x="745700" y="510988"/>
                  </a:lnTo>
                  <a:lnTo>
                    <a:pt x="745700" y="552552"/>
                  </a:lnTo>
                  <a:lnTo>
                    <a:pt x="992637" y="552552"/>
                  </a:lnTo>
                  <a:lnTo>
                    <a:pt x="992637" y="599006"/>
                  </a:lnTo>
                  <a:lnTo>
                    <a:pt x="1090434" y="599006"/>
                  </a:lnTo>
                  <a:lnTo>
                    <a:pt x="1090434" y="625900"/>
                  </a:lnTo>
                  <a:lnTo>
                    <a:pt x="1144222" y="625900"/>
                  </a:lnTo>
                  <a:lnTo>
                    <a:pt x="1144222" y="667463"/>
                  </a:lnTo>
                  <a:lnTo>
                    <a:pt x="1178451" y="667463"/>
                  </a:lnTo>
                  <a:lnTo>
                    <a:pt x="1178451" y="709027"/>
                  </a:lnTo>
                  <a:lnTo>
                    <a:pt x="1246909" y="709027"/>
                  </a:lnTo>
                  <a:lnTo>
                    <a:pt x="1246909" y="750591"/>
                  </a:lnTo>
                  <a:lnTo>
                    <a:pt x="1481621" y="750591"/>
                  </a:lnTo>
                  <a:lnTo>
                    <a:pt x="1481621" y="787264"/>
                  </a:lnTo>
                  <a:lnTo>
                    <a:pt x="1525630" y="787264"/>
                  </a:lnTo>
                  <a:lnTo>
                    <a:pt x="1525630" y="826383"/>
                  </a:lnTo>
                  <a:lnTo>
                    <a:pt x="1594087" y="826383"/>
                  </a:lnTo>
                  <a:lnTo>
                    <a:pt x="1594087" y="863057"/>
                  </a:lnTo>
                  <a:lnTo>
                    <a:pt x="1821465" y="863057"/>
                  </a:lnTo>
                  <a:lnTo>
                    <a:pt x="1821465" y="911955"/>
                  </a:lnTo>
                  <a:lnTo>
                    <a:pt x="1855694" y="911955"/>
                  </a:lnTo>
                  <a:lnTo>
                    <a:pt x="1855694" y="963299"/>
                  </a:lnTo>
                  <a:lnTo>
                    <a:pt x="2217542" y="963299"/>
                  </a:lnTo>
                  <a:lnTo>
                    <a:pt x="2217542" y="1034201"/>
                  </a:lnTo>
                  <a:lnTo>
                    <a:pt x="2782318" y="1034201"/>
                  </a:lnTo>
                  <a:lnTo>
                    <a:pt x="2782318" y="1259134"/>
                  </a:lnTo>
                  <a:lnTo>
                    <a:pt x="3520684" y="1259134"/>
                  </a:lnTo>
                </a:path>
              </a:pathLst>
            </a:custGeom>
            <a:noFill/>
            <a:ln w="285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5898916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a:xfrm>
            <a:off x="232514" y="1247952"/>
            <a:ext cx="5609485" cy="1773666"/>
          </a:xfrm>
        </p:spPr>
        <p:txBody>
          <a:bodyPr anchor="ctr">
            <a:normAutofit/>
          </a:bodyPr>
          <a:lstStyle/>
          <a:p>
            <a:pPr algn="ctr"/>
            <a:r>
              <a:rPr lang="fr-FR" dirty="0"/>
              <a:t>Tumeurs </a:t>
            </a:r>
            <a:br>
              <a:rPr lang="fr-FR" dirty="0"/>
            </a:br>
            <a:r>
              <a:rPr lang="fr-FR" dirty="0"/>
              <a:t>neuroendocrines</a:t>
            </a:r>
            <a:endParaRPr lang="fr-FR" sz="4000" b="0" dirty="0">
              <a:solidFill>
                <a:srgbClr val="002060"/>
              </a:solidFill>
            </a:endParaRPr>
          </a:p>
        </p:txBody>
      </p:sp>
      <p:sp>
        <p:nvSpPr>
          <p:cNvPr id="3" name="Rectangle : coins arrondis 2">
            <a:extLst>
              <a:ext uri="{FF2B5EF4-FFF2-40B4-BE49-F238E27FC236}">
                <a16:creationId xmlns:a16="http://schemas.microsoft.com/office/drawing/2014/main" id="{23E7BE03-C1C1-C549-9E99-BED75E9A4FAF}"/>
              </a:ext>
            </a:extLst>
          </p:cNvPr>
          <p:cNvSpPr/>
          <p:nvPr/>
        </p:nvSpPr>
        <p:spPr>
          <a:xfrm>
            <a:off x="232515" y="1247952"/>
            <a:ext cx="5609484" cy="1773666"/>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val="1893261718"/>
      </p:ext>
    </p:extLst>
  </p:cSld>
  <p:clrMapOvr>
    <a:masterClrMapping/>
  </p:clrMapOvr>
  <p:transition spd="slow">
    <p:wipe/>
  </p:transition>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p:txBody>
          <a:bodyPr>
            <a:normAutofit/>
          </a:bodyPr>
          <a:lstStyle/>
          <a:p>
            <a:r>
              <a:rPr lang="fr-FR" sz="2800" b="1" dirty="0"/>
              <a:t>Tumeurs neuroendocrines</a:t>
            </a:r>
          </a:p>
        </p:txBody>
      </p:sp>
      <p:sp>
        <p:nvSpPr>
          <p:cNvPr id="2" name="Espace réservé du texte 1"/>
          <p:cNvSpPr>
            <a:spLocks noGrp="1"/>
          </p:cNvSpPr>
          <p:nvPr>
            <p:ph type="body" idx="1"/>
          </p:nvPr>
        </p:nvSpPr>
        <p:spPr/>
        <p:txBody>
          <a:bodyPr/>
          <a:lstStyle/>
          <a:p>
            <a:r>
              <a:rPr lang="fr-FR" b="0" i="1" dirty="0"/>
              <a:t>Leonidas </a:t>
            </a:r>
            <a:r>
              <a:rPr lang="fr-FR" b="0" i="1" dirty="0" err="1"/>
              <a:t>Apostolidis</a:t>
            </a:r>
            <a:r>
              <a:rPr lang="fr-FR" b="0" i="1" dirty="0"/>
              <a:t> et al., ASCO2020, Abs 4607</a:t>
            </a:r>
          </a:p>
          <a:p>
            <a:r>
              <a:rPr lang="fr-FR" b="0" i="1" dirty="0"/>
              <a:t>Nick </a:t>
            </a:r>
            <a:r>
              <a:rPr lang="fr-FR" b="0" i="1" dirty="0" err="1"/>
              <a:t>Pavlakis</a:t>
            </a:r>
            <a:r>
              <a:rPr lang="fr-FR" b="0" i="1" dirty="0"/>
              <a:t> et al., ASCO2020, Abs 4608</a:t>
            </a:r>
          </a:p>
          <a:p>
            <a:r>
              <a:rPr lang="fr-FR" b="0" i="1" dirty="0"/>
              <a:t>Rahul </a:t>
            </a:r>
            <a:r>
              <a:rPr lang="fr-FR" b="0" i="1" dirty="0" err="1"/>
              <a:t>Ladwa</a:t>
            </a:r>
            <a:r>
              <a:rPr lang="fr-FR" b="0" i="1" dirty="0"/>
              <a:t> et al., ASCO2020, Abs 4609 </a:t>
            </a:r>
          </a:p>
        </p:txBody>
      </p:sp>
    </p:spTree>
    <p:extLst>
      <p:ext uri="{BB962C8B-B14F-4D97-AF65-F5344CB8AC3E}">
        <p14:creationId xmlns:p14="http://schemas.microsoft.com/office/powerpoint/2010/main" val="67155421"/>
      </p:ext>
    </p:extLst>
  </p:cSld>
  <p:clrMapOvr>
    <a:masterClrMapping/>
  </p:clrMapOvr>
  <p:transition spd="slow">
    <p:wipe/>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re 4"/>
          <p:cNvSpPr>
            <a:spLocks noGrp="1"/>
          </p:cNvSpPr>
          <p:nvPr>
            <p:ph type="title"/>
          </p:nvPr>
        </p:nvSpPr>
        <p:spPr/>
        <p:txBody>
          <a:bodyPr>
            <a:normAutofit fontScale="90000"/>
          </a:bodyPr>
          <a:lstStyle/>
          <a:p>
            <a:r>
              <a:rPr lang="fr-FR" sz="2400" dirty="0"/>
              <a:t>Stratégie de préservation d’organe en cas de réponse clinique complète à la CT-RCT : étude OPRA</a:t>
            </a:r>
          </a:p>
        </p:txBody>
      </p:sp>
      <p:sp>
        <p:nvSpPr>
          <p:cNvPr id="3" name="Espace réservé du contenu 2"/>
          <p:cNvSpPr>
            <a:spLocks noGrp="1"/>
          </p:cNvSpPr>
          <p:nvPr>
            <p:ph sz="half" idx="1"/>
          </p:nvPr>
        </p:nvSpPr>
        <p:spPr/>
        <p:txBody>
          <a:bodyPr/>
          <a:lstStyle/>
          <a:p>
            <a:r>
              <a:rPr lang="fr-FR" dirty="0"/>
              <a:t>Question : surveillance (stratégie « Watch and </a:t>
            </a:r>
            <a:r>
              <a:rPr lang="fr-FR" dirty="0" err="1"/>
              <a:t>Wait</a:t>
            </a:r>
            <a:r>
              <a:rPr lang="fr-FR" dirty="0"/>
              <a:t> ») en cas de réponse clinique complète à une séquence CT-RCT ou RCT-CT?</a:t>
            </a:r>
          </a:p>
          <a:p>
            <a:r>
              <a:rPr lang="fr-FR" dirty="0"/>
              <a:t>Design de l’étude OPRA : Phase 2 randomisée non comparative</a:t>
            </a:r>
          </a:p>
        </p:txBody>
      </p:sp>
      <p:sp>
        <p:nvSpPr>
          <p:cNvPr id="28" name="ZoneTexte 27">
            <a:extLst>
              <a:ext uri="{FF2B5EF4-FFF2-40B4-BE49-F238E27FC236}">
                <a16:creationId xmlns:a16="http://schemas.microsoft.com/office/drawing/2014/main" id="{604916F2-2D19-7B4E-9F40-342EB4231911}"/>
              </a:ext>
            </a:extLst>
          </p:cNvPr>
          <p:cNvSpPr txBox="1"/>
          <p:nvPr/>
        </p:nvSpPr>
        <p:spPr>
          <a:xfrm>
            <a:off x="-3048" y="4912668"/>
            <a:ext cx="2672526" cy="230832"/>
          </a:xfrm>
          <a:prstGeom prst="rect">
            <a:avLst/>
          </a:prstGeom>
          <a:noFill/>
        </p:spPr>
        <p:txBody>
          <a:bodyPr wrap="none" rtlCol="0">
            <a:spAutoFit/>
          </a:bodyPr>
          <a:lstStyle/>
          <a:p>
            <a:r>
              <a:rPr lang="fr-FR" sz="900" i="1" dirty="0">
                <a:solidFill>
                  <a:schemeClr val="tx1">
                    <a:lumMod val="50000"/>
                    <a:lumOff val="50000"/>
                  </a:schemeClr>
                </a:solidFill>
                <a:latin typeface="Arial" panose="020B0604020202020204" pitchFamily="34" charset="0"/>
              </a:rPr>
              <a:t>Julio Garcia-</a:t>
            </a:r>
            <a:r>
              <a:rPr lang="fr-FR" sz="900" i="1" dirty="0" err="1">
                <a:solidFill>
                  <a:schemeClr val="tx1">
                    <a:lumMod val="50000"/>
                    <a:lumOff val="50000"/>
                  </a:schemeClr>
                </a:solidFill>
                <a:latin typeface="Arial" panose="020B0604020202020204" pitchFamily="34" charset="0"/>
              </a:rPr>
              <a:t>Aguilar</a:t>
            </a:r>
            <a:r>
              <a:rPr lang="fr-FR" sz="900" i="1" dirty="0">
                <a:solidFill>
                  <a:schemeClr val="tx1">
                    <a:lumMod val="50000"/>
                    <a:lumOff val="50000"/>
                  </a:schemeClr>
                </a:solidFill>
                <a:latin typeface="Arial" panose="020B0604020202020204" pitchFamily="34" charset="0"/>
              </a:rPr>
              <a:t> et al., ASCO2020, Abs 4008</a:t>
            </a:r>
          </a:p>
        </p:txBody>
      </p:sp>
      <p:sp>
        <p:nvSpPr>
          <p:cNvPr id="32" name="ZoneTexte 31">
            <a:extLst>
              <a:ext uri="{FF2B5EF4-FFF2-40B4-BE49-F238E27FC236}">
                <a16:creationId xmlns:a16="http://schemas.microsoft.com/office/drawing/2014/main" id="{1CA641E2-D60A-4354-A9ED-068E9E2F7F1B}"/>
              </a:ext>
            </a:extLst>
          </p:cNvPr>
          <p:cNvSpPr txBox="1"/>
          <p:nvPr/>
        </p:nvSpPr>
        <p:spPr>
          <a:xfrm>
            <a:off x="871468" y="3874392"/>
            <a:ext cx="7460697" cy="461665"/>
          </a:xfrm>
          <a:prstGeom prst="rect">
            <a:avLst/>
          </a:prstGeom>
          <a:noFill/>
        </p:spPr>
        <p:txBody>
          <a:bodyPr wrap="none" rtlCol="0">
            <a:spAutoFit/>
          </a:bodyPr>
          <a:lstStyle/>
          <a:p>
            <a:pPr marL="0" lvl="1"/>
            <a:r>
              <a:rPr lang="fr-FR" sz="1200" b="1" dirty="0">
                <a:solidFill>
                  <a:srgbClr val="002060"/>
                </a:solidFill>
                <a:latin typeface="Arial" panose="020B0604020202020204" pitchFamily="34" charset="0"/>
                <a:cs typeface="Arial" panose="020B0604020202020204" pitchFamily="34" charset="0"/>
              </a:rPr>
              <a:t>Objectif principal </a:t>
            </a:r>
            <a:r>
              <a:rPr lang="fr-FR" sz="1200" dirty="0">
                <a:solidFill>
                  <a:srgbClr val="002060"/>
                </a:solidFill>
                <a:latin typeface="Arial" panose="020B0604020202020204" pitchFamily="34" charset="0"/>
                <a:cs typeface="Arial" panose="020B0604020202020204" pitchFamily="34" charset="0"/>
              </a:rPr>
              <a:t>: Survie sans maladie à 3 ans à 85% (comparer à la SSM sur études historiques à 75%)</a:t>
            </a:r>
          </a:p>
          <a:p>
            <a:pPr marL="0" lvl="1"/>
            <a:r>
              <a:rPr lang="fr-FR" sz="1200" b="1" dirty="0">
                <a:solidFill>
                  <a:srgbClr val="002060"/>
                </a:solidFill>
                <a:latin typeface="Arial" panose="020B0604020202020204" pitchFamily="34" charset="0"/>
                <a:cs typeface="Arial" panose="020B0604020202020204" pitchFamily="34" charset="0"/>
              </a:rPr>
              <a:t>Objectifs secondaires </a:t>
            </a:r>
            <a:r>
              <a:rPr lang="fr-FR" sz="1200" dirty="0">
                <a:solidFill>
                  <a:srgbClr val="002060"/>
                </a:solidFill>
                <a:latin typeface="Arial" panose="020B0604020202020204" pitchFamily="34" charset="0"/>
                <a:cs typeface="Arial" panose="020B0604020202020204" pitchFamily="34" charset="0"/>
              </a:rPr>
              <a:t>: préservation rectale, compliance au traitement, toxicité, </a:t>
            </a:r>
            <a:r>
              <a:rPr lang="fr-FR" sz="1200" dirty="0" err="1">
                <a:solidFill>
                  <a:srgbClr val="002060"/>
                </a:solidFill>
                <a:latin typeface="Arial" panose="020B0604020202020204" pitchFamily="34" charset="0"/>
                <a:cs typeface="Arial" panose="020B0604020202020204" pitchFamily="34" charset="0"/>
              </a:rPr>
              <a:t>QoL</a:t>
            </a:r>
            <a:endParaRPr lang="fr-FR" sz="1200" dirty="0">
              <a:solidFill>
                <a:srgbClr val="002060"/>
              </a:solidFill>
              <a:latin typeface="Arial" panose="020B0604020202020204" pitchFamily="34" charset="0"/>
              <a:cs typeface="Arial" panose="020B0604020202020204" pitchFamily="34" charset="0"/>
            </a:endParaRPr>
          </a:p>
        </p:txBody>
      </p:sp>
      <p:sp>
        <p:nvSpPr>
          <p:cNvPr id="34" name="Rectangle à coins arrondis 4">
            <a:extLst>
              <a:ext uri="{FF2B5EF4-FFF2-40B4-BE49-F238E27FC236}">
                <a16:creationId xmlns:a16="http://schemas.microsoft.com/office/drawing/2014/main" id="{A54085F1-22BF-4C46-9258-D54F307623CF}"/>
              </a:ext>
            </a:extLst>
          </p:cNvPr>
          <p:cNvSpPr/>
          <p:nvPr/>
        </p:nvSpPr>
        <p:spPr>
          <a:xfrm>
            <a:off x="356237" y="2165076"/>
            <a:ext cx="8491161" cy="1639457"/>
          </a:xfrm>
          <a:prstGeom prst="roundRect">
            <a:avLst>
              <a:gd name="adj" fmla="val 6831"/>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fr-FR" sz="1000" dirty="0">
              <a:solidFill>
                <a:prstClr val="white"/>
              </a:solidFill>
              <a:latin typeface="Arial" panose="020B0604020202020204" pitchFamily="34" charset="0"/>
              <a:cs typeface="Arial" panose="020B0604020202020204" pitchFamily="34" charset="0"/>
            </a:endParaRPr>
          </a:p>
        </p:txBody>
      </p:sp>
      <p:cxnSp>
        <p:nvCxnSpPr>
          <p:cNvPr id="36" name="Connecteur droit avec flèche 35">
            <a:extLst>
              <a:ext uri="{FF2B5EF4-FFF2-40B4-BE49-F238E27FC236}">
                <a16:creationId xmlns:a16="http://schemas.microsoft.com/office/drawing/2014/main" id="{2A2A4FBB-23C9-456A-B32D-153A0FEAFF10}"/>
              </a:ext>
            </a:extLst>
          </p:cNvPr>
          <p:cNvCxnSpPr/>
          <p:nvPr/>
        </p:nvCxnSpPr>
        <p:spPr>
          <a:xfrm>
            <a:off x="7267205" y="3491404"/>
            <a:ext cx="782619" cy="0"/>
          </a:xfrm>
          <a:prstGeom prst="straightConnector1">
            <a:avLst/>
          </a:prstGeom>
          <a:noFill/>
          <a:ln w="19050">
            <a:solidFill>
              <a:srgbClr val="4D4D4D"/>
            </a:solidFill>
            <a:round/>
            <a:headEnd type="none" w="med" len="med"/>
            <a:tailEnd type="triangle" w="med" len="med"/>
          </a:ln>
        </p:spPr>
      </p:cxnSp>
      <p:cxnSp>
        <p:nvCxnSpPr>
          <p:cNvPr id="37" name="Connecteur droit avec flèche 36">
            <a:extLst>
              <a:ext uri="{FF2B5EF4-FFF2-40B4-BE49-F238E27FC236}">
                <a16:creationId xmlns:a16="http://schemas.microsoft.com/office/drawing/2014/main" id="{83BB8140-3614-470F-B3B7-3BBC667EA6D6}"/>
              </a:ext>
            </a:extLst>
          </p:cNvPr>
          <p:cNvCxnSpPr/>
          <p:nvPr/>
        </p:nvCxnSpPr>
        <p:spPr>
          <a:xfrm>
            <a:off x="7267205" y="2441296"/>
            <a:ext cx="782619" cy="0"/>
          </a:xfrm>
          <a:prstGeom prst="straightConnector1">
            <a:avLst/>
          </a:prstGeom>
          <a:noFill/>
          <a:ln w="19050">
            <a:solidFill>
              <a:srgbClr val="4D4D4D"/>
            </a:solidFill>
            <a:round/>
            <a:headEnd type="none" w="med" len="med"/>
            <a:tailEnd type="triangle" w="med" len="med"/>
          </a:ln>
        </p:spPr>
      </p:cxnSp>
      <p:cxnSp>
        <p:nvCxnSpPr>
          <p:cNvPr id="41" name="Connecteur droit avec flèche 40">
            <a:extLst>
              <a:ext uri="{FF2B5EF4-FFF2-40B4-BE49-F238E27FC236}">
                <a16:creationId xmlns:a16="http://schemas.microsoft.com/office/drawing/2014/main" id="{704404D1-4497-4058-8159-36DE3C3CEB6D}"/>
              </a:ext>
            </a:extLst>
          </p:cNvPr>
          <p:cNvCxnSpPr>
            <a:cxnSpLocks/>
            <a:stCxn id="44" idx="3"/>
            <a:endCxn id="45" idx="2"/>
          </p:cNvCxnSpPr>
          <p:nvPr/>
        </p:nvCxnSpPr>
        <p:spPr>
          <a:xfrm>
            <a:off x="2006677" y="2950662"/>
            <a:ext cx="317082" cy="0"/>
          </a:xfrm>
          <a:prstGeom prst="straightConnector1">
            <a:avLst/>
          </a:prstGeom>
          <a:noFill/>
          <a:ln w="19050">
            <a:solidFill>
              <a:srgbClr val="4D4D4D"/>
            </a:solidFill>
            <a:round/>
            <a:headEnd type="none" w="med" len="med"/>
            <a:tailEnd type="triangle" w="med" len="med"/>
          </a:ln>
        </p:spPr>
      </p:cxnSp>
      <p:sp>
        <p:nvSpPr>
          <p:cNvPr id="43" name="Rectangle 42">
            <a:extLst>
              <a:ext uri="{FF2B5EF4-FFF2-40B4-BE49-F238E27FC236}">
                <a16:creationId xmlns:a16="http://schemas.microsoft.com/office/drawing/2014/main" id="{4F467892-FB6C-434F-8E12-DD8D52286474}"/>
              </a:ext>
            </a:extLst>
          </p:cNvPr>
          <p:cNvSpPr/>
          <p:nvPr/>
        </p:nvSpPr>
        <p:spPr>
          <a:xfrm>
            <a:off x="356237" y="2201803"/>
            <a:ext cx="1340432" cy="232371"/>
          </a:xfrm>
          <a:prstGeom prst="rect">
            <a:avLst/>
          </a:prstGeom>
        </p:spPr>
        <p:txBody>
          <a:bodyPr wrap="none">
            <a:spAutoFit/>
          </a:bodyPr>
          <a:lstStyle/>
          <a:p>
            <a:pPr>
              <a:lnSpc>
                <a:spcPct val="91000"/>
              </a:lnSpc>
              <a:defRPr/>
            </a:pPr>
            <a:r>
              <a:rPr lang="en-US" sz="1000" b="1" dirty="0">
                <a:solidFill>
                  <a:schemeClr val="tx1">
                    <a:lumMod val="75000"/>
                    <a:lumOff val="25000"/>
                  </a:schemeClr>
                </a:solidFill>
                <a:latin typeface="Arial" panose="020B0604020202020204" pitchFamily="34" charset="0"/>
                <a:ea typeface="Calibri" panose="020F0502020204030204" pitchFamily="34" charset="0"/>
                <a:cs typeface="Arial" panose="020B0604020202020204" pitchFamily="34" charset="0"/>
              </a:rPr>
              <a:t>Bras </a:t>
            </a:r>
            <a:r>
              <a:rPr lang="en-US" sz="1000" b="1" dirty="0" err="1">
                <a:solidFill>
                  <a:schemeClr val="tx1">
                    <a:lumMod val="75000"/>
                    <a:lumOff val="25000"/>
                  </a:schemeClr>
                </a:solidFill>
                <a:latin typeface="Arial" panose="020B0604020202020204" pitchFamily="34" charset="0"/>
                <a:ea typeface="Calibri" panose="020F0502020204030204" pitchFamily="34" charset="0"/>
                <a:cs typeface="Arial" panose="020B0604020202020204" pitchFamily="34" charset="0"/>
              </a:rPr>
              <a:t>Expérimental</a:t>
            </a:r>
            <a:r>
              <a:rPr lang="en-US" sz="1000" b="1" dirty="0">
                <a:solidFill>
                  <a:schemeClr val="tx1">
                    <a:lumMod val="75000"/>
                    <a:lumOff val="25000"/>
                  </a:schemeClr>
                </a:solidFill>
                <a:latin typeface="Arial" panose="020B0604020202020204" pitchFamily="34" charset="0"/>
                <a:ea typeface="Calibri" panose="020F0502020204030204" pitchFamily="34" charset="0"/>
                <a:cs typeface="Arial" panose="020B0604020202020204" pitchFamily="34" charset="0"/>
              </a:rPr>
              <a:t> </a:t>
            </a:r>
            <a:endParaRPr lang="fr-FR" sz="1000" dirty="0">
              <a:solidFill>
                <a:schemeClr val="tx1">
                  <a:lumMod val="75000"/>
                  <a:lumOff val="25000"/>
                </a:schemeClr>
              </a:solidFill>
              <a:latin typeface="Arial" panose="020B0604020202020204" pitchFamily="34" charset="0"/>
              <a:ea typeface="Calibri" panose="020F0502020204030204" pitchFamily="34" charset="0"/>
              <a:cs typeface="Arial" panose="020B0604020202020204" pitchFamily="34" charset="0"/>
            </a:endParaRPr>
          </a:p>
        </p:txBody>
      </p:sp>
      <p:sp>
        <p:nvSpPr>
          <p:cNvPr id="44" name="Rectangle : coins arrondis 43">
            <a:extLst>
              <a:ext uri="{FF2B5EF4-FFF2-40B4-BE49-F238E27FC236}">
                <a16:creationId xmlns:a16="http://schemas.microsoft.com/office/drawing/2014/main" id="{1C52D6A0-76E2-493E-BFED-B3470A721B2A}"/>
              </a:ext>
            </a:extLst>
          </p:cNvPr>
          <p:cNvSpPr/>
          <p:nvPr/>
        </p:nvSpPr>
        <p:spPr>
          <a:xfrm>
            <a:off x="483483" y="2729325"/>
            <a:ext cx="1523194" cy="442674"/>
          </a:xfrm>
          <a:prstGeom prst="roundRect">
            <a:avLst/>
          </a:prstGeom>
          <a:solidFill>
            <a:schemeClr val="bg1"/>
          </a:solidFill>
          <a:ln w="12700">
            <a:solidFill>
              <a:schemeClr val="tx1">
                <a:lumMod val="75000"/>
                <a:lumOff val="25000"/>
              </a:schemeClr>
            </a:solidFill>
          </a:ln>
        </p:spPr>
        <p:txBody>
          <a:bodyPr wrap="square">
            <a:spAutoFit/>
          </a:bodyPr>
          <a:lstStyle/>
          <a:p>
            <a:pPr algn="ctr">
              <a:defRPr/>
            </a:pPr>
            <a:r>
              <a:rPr lang="en-US" sz="1000" b="1" dirty="0">
                <a:solidFill>
                  <a:prstClr val="black">
                    <a:lumMod val="65000"/>
                    <a:lumOff val="35000"/>
                  </a:prstClr>
                </a:solidFill>
                <a:latin typeface="Arial" panose="020B0604020202020204" pitchFamily="34" charset="0"/>
                <a:cs typeface="Arial" panose="020B0604020202020204" pitchFamily="34" charset="0"/>
              </a:rPr>
              <a:t>Cancer Rectal 1/3 inf</a:t>
            </a:r>
            <a:br>
              <a:rPr lang="en-US" sz="1000" b="1" dirty="0">
                <a:solidFill>
                  <a:prstClr val="black">
                    <a:lumMod val="65000"/>
                    <a:lumOff val="35000"/>
                  </a:prstClr>
                </a:solidFill>
                <a:latin typeface="Arial" panose="020B0604020202020204" pitchFamily="34" charset="0"/>
                <a:cs typeface="Arial" panose="020B0604020202020204" pitchFamily="34" charset="0"/>
              </a:rPr>
            </a:br>
            <a:r>
              <a:rPr lang="en-US" sz="1000" b="1" dirty="0">
                <a:solidFill>
                  <a:prstClr val="black">
                    <a:lumMod val="65000"/>
                    <a:lumOff val="35000"/>
                  </a:prstClr>
                </a:solidFill>
                <a:latin typeface="Arial" panose="020B0604020202020204" pitchFamily="34" charset="0"/>
                <a:cs typeface="Arial" panose="020B0604020202020204" pitchFamily="34" charset="0"/>
              </a:rPr>
              <a:t>Stade II-III</a:t>
            </a:r>
            <a:endParaRPr lang="fr-FR" sz="1000" b="1" dirty="0">
              <a:solidFill>
                <a:prstClr val="black">
                  <a:lumMod val="65000"/>
                  <a:lumOff val="35000"/>
                </a:prstClr>
              </a:solidFill>
              <a:latin typeface="Arial" panose="020B0604020202020204" pitchFamily="34" charset="0"/>
              <a:cs typeface="Arial" panose="020B0604020202020204" pitchFamily="34" charset="0"/>
            </a:endParaRPr>
          </a:p>
        </p:txBody>
      </p:sp>
      <p:sp>
        <p:nvSpPr>
          <p:cNvPr id="45" name="Ellipse 44">
            <a:extLst>
              <a:ext uri="{FF2B5EF4-FFF2-40B4-BE49-F238E27FC236}">
                <a16:creationId xmlns:a16="http://schemas.microsoft.com/office/drawing/2014/main" id="{C3466539-7553-4499-AAFC-4ACA30FD80C7}"/>
              </a:ext>
            </a:extLst>
          </p:cNvPr>
          <p:cNvSpPr/>
          <p:nvPr/>
        </p:nvSpPr>
        <p:spPr>
          <a:xfrm>
            <a:off x="2323759" y="2766524"/>
            <a:ext cx="377686" cy="368276"/>
          </a:xfrm>
          <a:prstGeom prst="ellipse">
            <a:avLst/>
          </a:prstGeom>
          <a:solidFill>
            <a:srgbClr val="4D4D4D"/>
          </a:solidFill>
          <a:ln>
            <a:headEnd/>
            <a:tailEnd/>
          </a:ln>
          <a:effectLst/>
        </p:spPr>
        <p:style>
          <a:lnRef idx="0">
            <a:schemeClr val="dk1"/>
          </a:lnRef>
          <a:fillRef idx="3">
            <a:schemeClr val="dk1"/>
          </a:fillRef>
          <a:effectRef idx="3">
            <a:schemeClr val="dk1"/>
          </a:effectRef>
          <a:fontRef idx="minor">
            <a:schemeClr val="lt1"/>
          </a:fontRef>
        </p:style>
        <p:txBody>
          <a:bodyPr wrap="none" anchor="ctr"/>
          <a:lstStyle/>
          <a:p>
            <a:pPr algn="ctr" defTabSz="685783">
              <a:buClr>
                <a:srgbClr val="FFCC00"/>
              </a:buClr>
              <a:defRPr/>
            </a:pPr>
            <a:r>
              <a:rPr lang="fr-FR" sz="1000" b="1" dirty="0">
                <a:solidFill>
                  <a:prstClr val="white"/>
                </a:solidFill>
                <a:latin typeface="Arial" panose="020B0604020202020204" pitchFamily="34" charset="0"/>
                <a:cs typeface="Arial" panose="020B0604020202020204" pitchFamily="34" charset="0"/>
              </a:rPr>
              <a:t>R</a:t>
            </a:r>
          </a:p>
        </p:txBody>
      </p:sp>
      <p:sp>
        <p:nvSpPr>
          <p:cNvPr id="46" name="Rectangle : coins arrondis 45">
            <a:extLst>
              <a:ext uri="{FF2B5EF4-FFF2-40B4-BE49-F238E27FC236}">
                <a16:creationId xmlns:a16="http://schemas.microsoft.com/office/drawing/2014/main" id="{59EC4D72-36F5-450E-B209-335F2A781293}"/>
              </a:ext>
            </a:extLst>
          </p:cNvPr>
          <p:cNvSpPr/>
          <p:nvPr/>
        </p:nvSpPr>
        <p:spPr>
          <a:xfrm>
            <a:off x="2840775" y="2236868"/>
            <a:ext cx="1631895" cy="612934"/>
          </a:xfrm>
          <a:prstGeom prst="roundRect">
            <a:avLst/>
          </a:prstGeom>
          <a:solidFill>
            <a:schemeClr val="accent1"/>
          </a:solidFill>
          <a:ln>
            <a:noFill/>
          </a:ln>
        </p:spPr>
        <p:txBody>
          <a:bodyPr wrap="square">
            <a:spAutoFit/>
          </a:bodyPr>
          <a:lstStyle/>
          <a:p>
            <a:pPr algn="ctr">
              <a:defRPr/>
            </a:pPr>
            <a:r>
              <a:rPr lang="en-US" sz="1000" b="1" dirty="0">
                <a:solidFill>
                  <a:schemeClr val="bg1"/>
                </a:solidFill>
                <a:latin typeface="Arial" panose="020B0604020202020204" pitchFamily="34" charset="0"/>
                <a:cs typeface="Arial" panose="020B0604020202020204" pitchFamily="34" charset="0"/>
              </a:rPr>
              <a:t>Consolidation</a:t>
            </a:r>
            <a:br>
              <a:rPr lang="en-US" sz="1000" b="1" dirty="0">
                <a:solidFill>
                  <a:schemeClr val="bg1"/>
                </a:solidFill>
                <a:latin typeface="Arial" panose="020B0604020202020204" pitchFamily="34" charset="0"/>
                <a:cs typeface="Arial" panose="020B0604020202020204" pitchFamily="34" charset="0"/>
              </a:rPr>
            </a:br>
            <a:r>
              <a:rPr lang="en-US" sz="1000" b="1" dirty="0">
                <a:solidFill>
                  <a:schemeClr val="bg1"/>
                </a:solidFill>
                <a:latin typeface="Arial" panose="020B0604020202020204" pitchFamily="34" charset="0"/>
                <a:cs typeface="Arial" panose="020B0604020202020204" pitchFamily="34" charset="0"/>
              </a:rPr>
              <a:t>1</a:t>
            </a:r>
            <a:r>
              <a:rPr lang="en-US" sz="1000" b="1" baseline="30000" dirty="0">
                <a:solidFill>
                  <a:schemeClr val="bg1"/>
                </a:solidFill>
                <a:latin typeface="Arial" panose="020B0604020202020204" pitchFamily="34" charset="0"/>
                <a:cs typeface="Arial" panose="020B0604020202020204" pitchFamily="34" charset="0"/>
              </a:rPr>
              <a:t>st</a:t>
            </a:r>
            <a:r>
              <a:rPr lang="en-US" sz="1000" b="1" dirty="0">
                <a:solidFill>
                  <a:schemeClr val="bg1"/>
                </a:solidFill>
                <a:latin typeface="Arial" panose="020B0604020202020204" pitchFamily="34" charset="0"/>
                <a:cs typeface="Arial" panose="020B0604020202020204" pitchFamily="34" charset="0"/>
              </a:rPr>
              <a:t> ARCC</a:t>
            </a:r>
          </a:p>
          <a:p>
            <a:pPr algn="ctr">
              <a:defRPr/>
            </a:pPr>
            <a:r>
              <a:rPr lang="en-US" sz="1000" b="1" dirty="0">
                <a:solidFill>
                  <a:schemeClr val="bg1"/>
                </a:solidFill>
                <a:latin typeface="Arial" panose="020B0604020202020204" pitchFamily="34" charset="0"/>
                <a:ea typeface="Calibri" panose="020F0502020204030204" pitchFamily="34" charset="0"/>
                <a:cs typeface="Arial" panose="020B0604020202020204" pitchFamily="34" charset="0"/>
              </a:rPr>
              <a:t>2</a:t>
            </a:r>
            <a:r>
              <a:rPr lang="en-US" sz="1000" b="1" baseline="30000" dirty="0">
                <a:solidFill>
                  <a:schemeClr val="bg1"/>
                </a:solidFill>
                <a:latin typeface="Arial" panose="020B0604020202020204" pitchFamily="34" charset="0"/>
                <a:ea typeface="Calibri" panose="020F0502020204030204" pitchFamily="34" charset="0"/>
                <a:cs typeface="Arial" panose="020B0604020202020204" pitchFamily="34" charset="0"/>
              </a:rPr>
              <a:t>nd</a:t>
            </a:r>
            <a:r>
              <a:rPr lang="en-US" sz="1000" b="1" dirty="0">
                <a:solidFill>
                  <a:schemeClr val="bg1"/>
                </a:solidFill>
                <a:latin typeface="Arial" panose="020B0604020202020204" pitchFamily="34" charset="0"/>
                <a:ea typeface="Calibri" panose="020F0502020204030204" pitchFamily="34" charset="0"/>
                <a:cs typeface="Arial" panose="020B0604020202020204" pitchFamily="34" charset="0"/>
              </a:rPr>
              <a:t> FOLFOX / CAPOX</a:t>
            </a:r>
            <a:endParaRPr lang="fr-FR" sz="1000" b="1" dirty="0">
              <a:solidFill>
                <a:schemeClr val="bg1"/>
              </a:solidFill>
              <a:latin typeface="Arial" panose="020B0604020202020204" pitchFamily="34" charset="0"/>
              <a:ea typeface="Calibri" panose="020F0502020204030204" pitchFamily="34" charset="0"/>
              <a:cs typeface="Arial" panose="020B0604020202020204" pitchFamily="34" charset="0"/>
            </a:endParaRPr>
          </a:p>
        </p:txBody>
      </p:sp>
      <p:sp>
        <p:nvSpPr>
          <p:cNvPr id="47" name="Rectangle : coins arrondis 46">
            <a:extLst>
              <a:ext uri="{FF2B5EF4-FFF2-40B4-BE49-F238E27FC236}">
                <a16:creationId xmlns:a16="http://schemas.microsoft.com/office/drawing/2014/main" id="{AB4BD8DE-63B8-46BA-A23D-09F53584BC94}"/>
              </a:ext>
            </a:extLst>
          </p:cNvPr>
          <p:cNvSpPr/>
          <p:nvPr/>
        </p:nvSpPr>
        <p:spPr>
          <a:xfrm>
            <a:off x="2840775" y="3107409"/>
            <a:ext cx="1631895" cy="612934"/>
          </a:xfrm>
          <a:prstGeom prst="roundRect">
            <a:avLst/>
          </a:prstGeom>
          <a:solidFill>
            <a:srgbClr val="C00000"/>
          </a:solidFill>
          <a:ln>
            <a:noFill/>
          </a:ln>
        </p:spPr>
        <p:txBody>
          <a:bodyPr wrap="square">
            <a:spAutoFit/>
          </a:bodyPr>
          <a:lstStyle/>
          <a:p>
            <a:pPr algn="ctr">
              <a:defRPr/>
            </a:pPr>
            <a:r>
              <a:rPr lang="en-US" sz="1000" b="1" dirty="0">
                <a:solidFill>
                  <a:schemeClr val="bg1"/>
                </a:solidFill>
                <a:latin typeface="Arial" panose="020B0604020202020204" pitchFamily="34" charset="0"/>
                <a:cs typeface="Arial" panose="020B0604020202020204" pitchFamily="34" charset="0"/>
              </a:rPr>
              <a:t>Induction</a:t>
            </a:r>
            <a:br>
              <a:rPr lang="en-US" sz="1000" b="1" dirty="0">
                <a:solidFill>
                  <a:schemeClr val="bg1"/>
                </a:solidFill>
                <a:latin typeface="Arial" panose="020B0604020202020204" pitchFamily="34" charset="0"/>
                <a:cs typeface="Arial" panose="020B0604020202020204" pitchFamily="34" charset="0"/>
              </a:rPr>
            </a:br>
            <a:r>
              <a:rPr lang="en-US" sz="1000" b="1" dirty="0">
                <a:solidFill>
                  <a:schemeClr val="bg1"/>
                </a:solidFill>
                <a:latin typeface="Arial" panose="020B0604020202020204" pitchFamily="34" charset="0"/>
                <a:cs typeface="Arial" panose="020B0604020202020204" pitchFamily="34" charset="0"/>
              </a:rPr>
              <a:t>1</a:t>
            </a:r>
            <a:r>
              <a:rPr lang="en-US" sz="1000" b="1" baseline="30000" dirty="0">
                <a:solidFill>
                  <a:schemeClr val="bg1"/>
                </a:solidFill>
                <a:latin typeface="Arial" panose="020B0604020202020204" pitchFamily="34" charset="0"/>
                <a:cs typeface="Arial" panose="020B0604020202020204" pitchFamily="34" charset="0"/>
              </a:rPr>
              <a:t>st</a:t>
            </a:r>
            <a:r>
              <a:rPr lang="en-US" sz="1000" b="1" dirty="0">
                <a:solidFill>
                  <a:schemeClr val="bg1"/>
                </a:solidFill>
                <a:latin typeface="Arial" panose="020B0604020202020204" pitchFamily="34" charset="0"/>
                <a:cs typeface="Arial" panose="020B0604020202020204" pitchFamily="34" charset="0"/>
              </a:rPr>
              <a:t> FOLFOX </a:t>
            </a:r>
            <a:r>
              <a:rPr lang="en-US" sz="1000" b="1" dirty="0">
                <a:solidFill>
                  <a:schemeClr val="bg1"/>
                </a:solidFill>
                <a:latin typeface="Arial" panose="020B0604020202020204" pitchFamily="34" charset="0"/>
                <a:ea typeface="Calibri" panose="020F0502020204030204" pitchFamily="34" charset="0"/>
                <a:cs typeface="Arial" panose="020B0604020202020204" pitchFamily="34" charset="0"/>
              </a:rPr>
              <a:t>/ CAPOX</a:t>
            </a:r>
            <a:endParaRPr lang="en-US" sz="1000" b="1" dirty="0">
              <a:solidFill>
                <a:schemeClr val="bg1"/>
              </a:solidFill>
              <a:latin typeface="Arial" panose="020B0604020202020204" pitchFamily="34" charset="0"/>
              <a:cs typeface="Arial" panose="020B0604020202020204" pitchFamily="34" charset="0"/>
            </a:endParaRPr>
          </a:p>
          <a:p>
            <a:pPr algn="ctr">
              <a:defRPr/>
            </a:pPr>
            <a:r>
              <a:rPr lang="en-US" sz="1000" b="1" dirty="0">
                <a:solidFill>
                  <a:schemeClr val="bg1"/>
                </a:solidFill>
                <a:latin typeface="Arial" panose="020B0604020202020204" pitchFamily="34" charset="0"/>
                <a:ea typeface="Calibri" panose="020F0502020204030204" pitchFamily="34" charset="0"/>
                <a:cs typeface="Arial" panose="020B0604020202020204" pitchFamily="34" charset="0"/>
              </a:rPr>
              <a:t>2</a:t>
            </a:r>
            <a:r>
              <a:rPr lang="en-US" sz="1000" b="1" baseline="30000" dirty="0">
                <a:solidFill>
                  <a:schemeClr val="bg1"/>
                </a:solidFill>
                <a:latin typeface="Arial" panose="020B0604020202020204" pitchFamily="34" charset="0"/>
                <a:ea typeface="Calibri" panose="020F0502020204030204" pitchFamily="34" charset="0"/>
                <a:cs typeface="Arial" panose="020B0604020202020204" pitchFamily="34" charset="0"/>
              </a:rPr>
              <a:t>nd</a:t>
            </a:r>
            <a:r>
              <a:rPr lang="en-US" sz="1000" b="1" dirty="0">
                <a:solidFill>
                  <a:schemeClr val="bg1"/>
                </a:solidFill>
                <a:latin typeface="Arial" panose="020B0604020202020204" pitchFamily="34" charset="0"/>
                <a:ea typeface="Calibri" panose="020F0502020204030204" pitchFamily="34" charset="0"/>
                <a:cs typeface="Arial" panose="020B0604020202020204" pitchFamily="34" charset="0"/>
              </a:rPr>
              <a:t> ARCC</a:t>
            </a:r>
            <a:endParaRPr lang="fr-FR" sz="1000" b="1" dirty="0">
              <a:solidFill>
                <a:schemeClr val="bg1"/>
              </a:solidFill>
              <a:latin typeface="Arial" panose="020B0604020202020204" pitchFamily="34" charset="0"/>
              <a:ea typeface="Calibri" panose="020F0502020204030204" pitchFamily="34" charset="0"/>
              <a:cs typeface="Arial" panose="020B0604020202020204" pitchFamily="34" charset="0"/>
            </a:endParaRPr>
          </a:p>
        </p:txBody>
      </p:sp>
      <p:sp>
        <p:nvSpPr>
          <p:cNvPr id="48" name="Rectangle : coins arrondis 47">
            <a:extLst>
              <a:ext uri="{FF2B5EF4-FFF2-40B4-BE49-F238E27FC236}">
                <a16:creationId xmlns:a16="http://schemas.microsoft.com/office/drawing/2014/main" id="{66404125-1BE1-4BC1-9129-06B1582CBABB}"/>
              </a:ext>
            </a:extLst>
          </p:cNvPr>
          <p:cNvSpPr/>
          <p:nvPr/>
        </p:nvSpPr>
        <p:spPr>
          <a:xfrm>
            <a:off x="4574538" y="2662092"/>
            <a:ext cx="1631895" cy="602360"/>
          </a:xfrm>
          <a:prstGeom prst="roundRect">
            <a:avLst/>
          </a:prstGeom>
          <a:solidFill>
            <a:schemeClr val="tx1">
              <a:lumMod val="75000"/>
              <a:lumOff val="25000"/>
            </a:schemeClr>
          </a:solidFill>
          <a:ln>
            <a:noFill/>
          </a:ln>
        </p:spPr>
        <p:txBody>
          <a:bodyPr wrap="square">
            <a:noAutofit/>
          </a:bodyPr>
          <a:lstStyle/>
          <a:p>
            <a:pPr algn="ctr">
              <a:defRPr/>
            </a:pPr>
            <a:r>
              <a:rPr lang="en-US" sz="1000" b="1" dirty="0">
                <a:solidFill>
                  <a:schemeClr val="bg1"/>
                </a:solidFill>
                <a:latin typeface="Arial" panose="020B0604020202020204" pitchFamily="34" charset="0"/>
                <a:cs typeface="Arial" panose="020B0604020202020204" pitchFamily="34" charset="0"/>
              </a:rPr>
              <a:t>Staging </a:t>
            </a:r>
            <a:r>
              <a:rPr lang="en-US" sz="1000" b="1" dirty="0" err="1">
                <a:solidFill>
                  <a:schemeClr val="bg1"/>
                </a:solidFill>
                <a:latin typeface="Arial" panose="020B0604020202020204" pitchFamily="34" charset="0"/>
                <a:cs typeface="Arial" panose="020B0604020202020204" pitchFamily="34" charset="0"/>
              </a:rPr>
              <a:t>itératifs</a:t>
            </a:r>
            <a:endParaRPr lang="en-US" sz="1000" b="1" dirty="0">
              <a:solidFill>
                <a:schemeClr val="bg1"/>
              </a:solidFill>
              <a:latin typeface="Arial" panose="020B0604020202020204" pitchFamily="34" charset="0"/>
              <a:cs typeface="Arial" panose="020B0604020202020204" pitchFamily="34" charset="0"/>
            </a:endParaRPr>
          </a:p>
          <a:p>
            <a:pPr algn="ctr">
              <a:defRPr/>
            </a:pPr>
            <a:r>
              <a:rPr lang="en-US" sz="1000" b="1" dirty="0" err="1">
                <a:solidFill>
                  <a:schemeClr val="bg1"/>
                </a:solidFill>
                <a:latin typeface="Arial" panose="020B0604020202020204" pitchFamily="34" charset="0"/>
                <a:cs typeface="Arial" panose="020B0604020202020204" pitchFamily="34" charset="0"/>
              </a:rPr>
              <a:t>Endoscopie</a:t>
            </a:r>
            <a:r>
              <a:rPr lang="en-US" sz="1000" b="1" dirty="0">
                <a:solidFill>
                  <a:schemeClr val="bg1"/>
                </a:solidFill>
                <a:latin typeface="Arial" panose="020B0604020202020204" pitchFamily="34" charset="0"/>
                <a:cs typeface="Arial" panose="020B0604020202020204" pitchFamily="34" charset="0"/>
              </a:rPr>
              <a:t> ± Biopsies </a:t>
            </a:r>
          </a:p>
          <a:p>
            <a:pPr algn="ctr">
              <a:defRPr/>
            </a:pPr>
            <a:r>
              <a:rPr lang="en-US" sz="1000" b="1" dirty="0">
                <a:solidFill>
                  <a:schemeClr val="bg1"/>
                </a:solidFill>
                <a:latin typeface="Arial" panose="020B0604020202020204" pitchFamily="34" charset="0"/>
                <a:cs typeface="Arial" panose="020B0604020202020204" pitchFamily="34" charset="0"/>
              </a:rPr>
              <a:t>IRM</a:t>
            </a:r>
          </a:p>
        </p:txBody>
      </p:sp>
      <p:sp>
        <p:nvSpPr>
          <p:cNvPr id="49" name="Rectangle : coins arrondis 48">
            <a:extLst>
              <a:ext uri="{FF2B5EF4-FFF2-40B4-BE49-F238E27FC236}">
                <a16:creationId xmlns:a16="http://schemas.microsoft.com/office/drawing/2014/main" id="{574796B2-7AD9-4C4D-B9F5-685540757D10}"/>
              </a:ext>
            </a:extLst>
          </p:cNvPr>
          <p:cNvSpPr/>
          <p:nvPr/>
        </p:nvSpPr>
        <p:spPr>
          <a:xfrm>
            <a:off x="6538211" y="2301052"/>
            <a:ext cx="1056939" cy="272415"/>
          </a:xfrm>
          <a:prstGeom prst="roundRect">
            <a:avLst/>
          </a:prstGeom>
          <a:solidFill>
            <a:schemeClr val="bg1"/>
          </a:solidFill>
          <a:ln w="12700">
            <a:solidFill>
              <a:schemeClr val="tx1">
                <a:lumMod val="75000"/>
                <a:lumOff val="25000"/>
              </a:schemeClr>
            </a:solidFill>
          </a:ln>
        </p:spPr>
        <p:txBody>
          <a:bodyPr wrap="square">
            <a:spAutoFit/>
          </a:bodyPr>
          <a:lstStyle/>
          <a:p>
            <a:pPr algn="ctr">
              <a:defRPr/>
            </a:pPr>
            <a:r>
              <a:rPr lang="en-US" sz="1000" b="1" dirty="0">
                <a:solidFill>
                  <a:prstClr val="black">
                    <a:lumMod val="65000"/>
                    <a:lumOff val="35000"/>
                  </a:prstClr>
                </a:solidFill>
                <a:latin typeface="Arial" panose="020B0604020202020204" pitchFamily="34" charset="0"/>
                <a:cs typeface="Arial" panose="020B0604020202020204" pitchFamily="34" charset="0"/>
              </a:rPr>
              <a:t>Pas de RC</a:t>
            </a:r>
          </a:p>
        </p:txBody>
      </p:sp>
      <p:sp>
        <p:nvSpPr>
          <p:cNvPr id="50" name="Rectangle : coins arrondis 49">
            <a:extLst>
              <a:ext uri="{FF2B5EF4-FFF2-40B4-BE49-F238E27FC236}">
                <a16:creationId xmlns:a16="http://schemas.microsoft.com/office/drawing/2014/main" id="{FD1E7F8F-5B7D-44B2-8551-6DB1E873D682}"/>
              </a:ext>
            </a:extLst>
          </p:cNvPr>
          <p:cNvSpPr/>
          <p:nvPr/>
        </p:nvSpPr>
        <p:spPr>
          <a:xfrm>
            <a:off x="6538211" y="3270067"/>
            <a:ext cx="1056939" cy="442674"/>
          </a:xfrm>
          <a:prstGeom prst="roundRect">
            <a:avLst/>
          </a:prstGeom>
          <a:solidFill>
            <a:schemeClr val="bg1"/>
          </a:solidFill>
          <a:ln w="12700">
            <a:solidFill>
              <a:schemeClr val="tx1">
                <a:lumMod val="75000"/>
                <a:lumOff val="25000"/>
              </a:schemeClr>
            </a:solidFill>
          </a:ln>
        </p:spPr>
        <p:txBody>
          <a:bodyPr wrap="square">
            <a:spAutoFit/>
          </a:bodyPr>
          <a:lstStyle/>
          <a:p>
            <a:pPr algn="ctr">
              <a:defRPr/>
            </a:pPr>
            <a:r>
              <a:rPr lang="en-US" sz="1000" b="1" dirty="0" err="1">
                <a:solidFill>
                  <a:prstClr val="black">
                    <a:lumMod val="65000"/>
                    <a:lumOff val="35000"/>
                  </a:prstClr>
                </a:solidFill>
                <a:latin typeface="Arial" panose="020B0604020202020204" pitchFamily="34" charset="0"/>
                <a:cs typeface="Arial" panose="020B0604020202020204" pitchFamily="34" charset="0"/>
              </a:rPr>
              <a:t>Réponse</a:t>
            </a:r>
            <a:r>
              <a:rPr lang="en-US" sz="1000" b="1" dirty="0">
                <a:solidFill>
                  <a:prstClr val="black">
                    <a:lumMod val="65000"/>
                    <a:lumOff val="35000"/>
                  </a:prstClr>
                </a:solidFill>
                <a:latin typeface="Arial" panose="020B0604020202020204" pitchFamily="34" charset="0"/>
                <a:cs typeface="Arial" panose="020B0604020202020204" pitchFamily="34" charset="0"/>
              </a:rPr>
              <a:t> </a:t>
            </a:r>
            <a:r>
              <a:rPr lang="en-US" sz="1000" b="1" dirty="0" err="1">
                <a:solidFill>
                  <a:prstClr val="black">
                    <a:lumMod val="65000"/>
                    <a:lumOff val="35000"/>
                  </a:prstClr>
                </a:solidFill>
                <a:latin typeface="Arial" panose="020B0604020202020204" pitchFamily="34" charset="0"/>
                <a:cs typeface="Arial" panose="020B0604020202020204" pitchFamily="34" charset="0"/>
              </a:rPr>
              <a:t>clinique</a:t>
            </a:r>
            <a:endParaRPr lang="en-US" sz="1000" b="1" dirty="0">
              <a:solidFill>
                <a:prstClr val="black">
                  <a:lumMod val="65000"/>
                  <a:lumOff val="35000"/>
                </a:prstClr>
              </a:solidFill>
              <a:latin typeface="Arial" panose="020B0604020202020204" pitchFamily="34" charset="0"/>
              <a:cs typeface="Arial" panose="020B0604020202020204" pitchFamily="34" charset="0"/>
            </a:endParaRPr>
          </a:p>
        </p:txBody>
      </p:sp>
      <p:sp>
        <p:nvSpPr>
          <p:cNvPr id="51" name="Rectangle : coins arrondis 50">
            <a:extLst>
              <a:ext uri="{FF2B5EF4-FFF2-40B4-BE49-F238E27FC236}">
                <a16:creationId xmlns:a16="http://schemas.microsoft.com/office/drawing/2014/main" id="{28B5F9A0-93C5-4AE6-BB57-EA6FCB105C2E}"/>
              </a:ext>
            </a:extLst>
          </p:cNvPr>
          <p:cNvSpPr/>
          <p:nvPr/>
        </p:nvSpPr>
        <p:spPr>
          <a:xfrm>
            <a:off x="8049824" y="2301052"/>
            <a:ext cx="556709" cy="272415"/>
          </a:xfrm>
          <a:prstGeom prst="roundRect">
            <a:avLst/>
          </a:prstGeom>
          <a:ln w="12700">
            <a:solidFill>
              <a:schemeClr val="tx1">
                <a:lumMod val="75000"/>
                <a:lumOff val="25000"/>
              </a:schemeClr>
            </a:solidFill>
          </a:ln>
        </p:spPr>
        <p:txBody>
          <a:bodyPr wrap="square">
            <a:spAutoFit/>
          </a:bodyPr>
          <a:lstStyle/>
          <a:p>
            <a:pPr algn="ctr">
              <a:defRPr/>
            </a:pPr>
            <a:r>
              <a:rPr lang="en-US" sz="1000" b="1" dirty="0">
                <a:solidFill>
                  <a:prstClr val="black">
                    <a:lumMod val="65000"/>
                    <a:lumOff val="35000"/>
                  </a:prstClr>
                </a:solidFill>
                <a:latin typeface="Arial" panose="020B0604020202020204" pitchFamily="34" charset="0"/>
                <a:cs typeface="Arial" panose="020B0604020202020204" pitchFamily="34" charset="0"/>
              </a:rPr>
              <a:t>TME</a:t>
            </a:r>
          </a:p>
        </p:txBody>
      </p:sp>
      <p:sp>
        <p:nvSpPr>
          <p:cNvPr id="52" name="Rectangle : coins arrondis 51">
            <a:extLst>
              <a:ext uri="{FF2B5EF4-FFF2-40B4-BE49-F238E27FC236}">
                <a16:creationId xmlns:a16="http://schemas.microsoft.com/office/drawing/2014/main" id="{A251E628-E8E0-48A9-9227-F876CD7CEFEB}"/>
              </a:ext>
            </a:extLst>
          </p:cNvPr>
          <p:cNvSpPr/>
          <p:nvPr/>
        </p:nvSpPr>
        <p:spPr>
          <a:xfrm>
            <a:off x="8064425" y="3361089"/>
            <a:ext cx="556709" cy="272415"/>
          </a:xfrm>
          <a:prstGeom prst="roundRect">
            <a:avLst/>
          </a:prstGeom>
          <a:ln w="12700">
            <a:solidFill>
              <a:schemeClr val="tx1">
                <a:lumMod val="75000"/>
                <a:lumOff val="25000"/>
              </a:schemeClr>
            </a:solidFill>
          </a:ln>
        </p:spPr>
        <p:txBody>
          <a:bodyPr wrap="square">
            <a:spAutoFit/>
          </a:bodyPr>
          <a:lstStyle/>
          <a:p>
            <a:pPr algn="ctr">
              <a:defRPr/>
            </a:pPr>
            <a:r>
              <a:rPr lang="en-US" sz="1000" b="1" dirty="0">
                <a:solidFill>
                  <a:prstClr val="black">
                    <a:lumMod val="65000"/>
                    <a:lumOff val="35000"/>
                  </a:prstClr>
                </a:solidFill>
                <a:latin typeface="Arial" panose="020B0604020202020204" pitchFamily="34" charset="0"/>
                <a:cs typeface="Arial" panose="020B0604020202020204" pitchFamily="34" charset="0"/>
              </a:rPr>
              <a:t>WW</a:t>
            </a:r>
          </a:p>
        </p:txBody>
      </p:sp>
      <p:sp>
        <p:nvSpPr>
          <p:cNvPr id="53" name="ZoneTexte 52">
            <a:extLst>
              <a:ext uri="{FF2B5EF4-FFF2-40B4-BE49-F238E27FC236}">
                <a16:creationId xmlns:a16="http://schemas.microsoft.com/office/drawing/2014/main" id="{27ABF477-F861-4B19-83BC-45C5E2A297D0}"/>
              </a:ext>
            </a:extLst>
          </p:cNvPr>
          <p:cNvSpPr txBox="1"/>
          <p:nvPr/>
        </p:nvSpPr>
        <p:spPr>
          <a:xfrm>
            <a:off x="6823839" y="3002731"/>
            <a:ext cx="1406154" cy="246221"/>
          </a:xfrm>
          <a:prstGeom prst="rect">
            <a:avLst/>
          </a:prstGeom>
          <a:noFill/>
        </p:spPr>
        <p:txBody>
          <a:bodyPr wrap="none" rtlCol="0">
            <a:spAutoFit/>
          </a:bodyPr>
          <a:lstStyle/>
          <a:p>
            <a:pPr>
              <a:defRPr/>
            </a:pPr>
            <a:r>
              <a:rPr lang="fr-FR" sz="1000" dirty="0">
                <a:solidFill>
                  <a:prstClr val="black"/>
                </a:solidFill>
                <a:latin typeface="Arial" panose="020B0604020202020204" pitchFamily="34" charset="0"/>
                <a:cs typeface="Arial" panose="020B0604020202020204" pitchFamily="34" charset="0"/>
              </a:rPr>
              <a:t>WW : Watch and </a:t>
            </a:r>
            <a:r>
              <a:rPr lang="fr-FR" sz="1000" dirty="0" err="1">
                <a:solidFill>
                  <a:prstClr val="black"/>
                </a:solidFill>
                <a:latin typeface="Arial" panose="020B0604020202020204" pitchFamily="34" charset="0"/>
                <a:cs typeface="Arial" panose="020B0604020202020204" pitchFamily="34" charset="0"/>
              </a:rPr>
              <a:t>wait</a:t>
            </a:r>
            <a:endParaRPr lang="fr-FR" sz="1000" dirty="0">
              <a:solidFill>
                <a:prstClr val="black"/>
              </a:solidFill>
              <a:latin typeface="Arial" panose="020B0604020202020204" pitchFamily="34" charset="0"/>
              <a:cs typeface="Arial" panose="020B0604020202020204" pitchFamily="34" charset="0"/>
            </a:endParaRPr>
          </a:p>
        </p:txBody>
      </p:sp>
      <p:cxnSp>
        <p:nvCxnSpPr>
          <p:cNvPr id="14" name="Connecteur : en angle 13">
            <a:extLst>
              <a:ext uri="{FF2B5EF4-FFF2-40B4-BE49-F238E27FC236}">
                <a16:creationId xmlns:a16="http://schemas.microsoft.com/office/drawing/2014/main" id="{BAE2EE99-BC56-41DC-9D3B-5D307F301AD3}"/>
              </a:ext>
            </a:extLst>
          </p:cNvPr>
          <p:cNvCxnSpPr>
            <a:stCxn id="48" idx="3"/>
            <a:endCxn id="49" idx="1"/>
          </p:cNvCxnSpPr>
          <p:nvPr/>
        </p:nvCxnSpPr>
        <p:spPr>
          <a:xfrm flipV="1">
            <a:off x="6206433" y="2437260"/>
            <a:ext cx="331778" cy="526012"/>
          </a:xfrm>
          <a:prstGeom prst="bentConnector3">
            <a:avLst/>
          </a:prstGeom>
          <a:ln w="1905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4" name="Connecteur : en angle 53">
            <a:extLst>
              <a:ext uri="{FF2B5EF4-FFF2-40B4-BE49-F238E27FC236}">
                <a16:creationId xmlns:a16="http://schemas.microsoft.com/office/drawing/2014/main" id="{31D02815-D69D-4757-A6BC-7618129E4FE4}"/>
              </a:ext>
            </a:extLst>
          </p:cNvPr>
          <p:cNvCxnSpPr>
            <a:cxnSpLocks/>
            <a:stCxn id="48" idx="3"/>
            <a:endCxn id="50" idx="1"/>
          </p:cNvCxnSpPr>
          <p:nvPr/>
        </p:nvCxnSpPr>
        <p:spPr>
          <a:xfrm>
            <a:off x="6206433" y="2963272"/>
            <a:ext cx="331778" cy="528132"/>
          </a:xfrm>
          <a:prstGeom prst="bentConnector3">
            <a:avLst>
              <a:gd name="adj1" fmla="val 50000"/>
            </a:avLst>
          </a:prstGeom>
          <a:ln w="1905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8" name="Connecteur : en angle 57">
            <a:extLst>
              <a:ext uri="{FF2B5EF4-FFF2-40B4-BE49-F238E27FC236}">
                <a16:creationId xmlns:a16="http://schemas.microsoft.com/office/drawing/2014/main" id="{49943BD0-392A-4350-A183-0A310CE770A6}"/>
              </a:ext>
            </a:extLst>
          </p:cNvPr>
          <p:cNvCxnSpPr>
            <a:cxnSpLocks/>
            <a:stCxn id="45" idx="0"/>
            <a:endCxn id="46" idx="1"/>
          </p:cNvCxnSpPr>
          <p:nvPr/>
        </p:nvCxnSpPr>
        <p:spPr>
          <a:xfrm rot="5400000" flipH="1" flipV="1">
            <a:off x="2565094" y="2490844"/>
            <a:ext cx="223189" cy="328173"/>
          </a:xfrm>
          <a:prstGeom prst="bentConnector2">
            <a:avLst/>
          </a:prstGeom>
          <a:ln w="1905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61" name="Connecteur : en angle 60">
            <a:extLst>
              <a:ext uri="{FF2B5EF4-FFF2-40B4-BE49-F238E27FC236}">
                <a16:creationId xmlns:a16="http://schemas.microsoft.com/office/drawing/2014/main" id="{04646138-79DC-4269-9FEC-A7B454176561}"/>
              </a:ext>
            </a:extLst>
          </p:cNvPr>
          <p:cNvCxnSpPr>
            <a:cxnSpLocks/>
            <a:stCxn id="45" idx="4"/>
            <a:endCxn id="47" idx="1"/>
          </p:cNvCxnSpPr>
          <p:nvPr/>
        </p:nvCxnSpPr>
        <p:spPr>
          <a:xfrm rot="16200000" flipH="1">
            <a:off x="2537150" y="3110251"/>
            <a:ext cx="279076" cy="328173"/>
          </a:xfrm>
          <a:prstGeom prst="bentConnector2">
            <a:avLst/>
          </a:prstGeom>
          <a:ln w="1905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64" name="Connecteur : en angle 63">
            <a:extLst>
              <a:ext uri="{FF2B5EF4-FFF2-40B4-BE49-F238E27FC236}">
                <a16:creationId xmlns:a16="http://schemas.microsoft.com/office/drawing/2014/main" id="{B967F5F1-33B6-41E0-9005-08AC0A81F655}"/>
              </a:ext>
            </a:extLst>
          </p:cNvPr>
          <p:cNvCxnSpPr>
            <a:cxnSpLocks/>
            <a:stCxn id="46" idx="3"/>
            <a:endCxn id="48" idx="0"/>
          </p:cNvCxnSpPr>
          <p:nvPr/>
        </p:nvCxnSpPr>
        <p:spPr>
          <a:xfrm>
            <a:off x="4472670" y="2543335"/>
            <a:ext cx="917816" cy="118757"/>
          </a:xfrm>
          <a:prstGeom prst="bentConnector2">
            <a:avLst/>
          </a:prstGeom>
          <a:ln w="1905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69" name="Connecteur : en angle 68">
            <a:extLst>
              <a:ext uri="{FF2B5EF4-FFF2-40B4-BE49-F238E27FC236}">
                <a16:creationId xmlns:a16="http://schemas.microsoft.com/office/drawing/2014/main" id="{7F3531D2-874A-4DC1-9B7A-82761155A132}"/>
              </a:ext>
            </a:extLst>
          </p:cNvPr>
          <p:cNvCxnSpPr>
            <a:cxnSpLocks/>
            <a:stCxn id="47" idx="3"/>
            <a:endCxn id="48" idx="2"/>
          </p:cNvCxnSpPr>
          <p:nvPr/>
        </p:nvCxnSpPr>
        <p:spPr>
          <a:xfrm flipV="1">
            <a:off x="4472670" y="3264452"/>
            <a:ext cx="917816" cy="149424"/>
          </a:xfrm>
          <a:prstGeom prst="bentConnector2">
            <a:avLst/>
          </a:prstGeom>
          <a:ln w="1905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033038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re 11"/>
          <p:cNvSpPr>
            <a:spLocks noGrp="1"/>
          </p:cNvSpPr>
          <p:nvPr>
            <p:ph type="title"/>
          </p:nvPr>
        </p:nvSpPr>
        <p:spPr/>
        <p:txBody>
          <a:bodyPr>
            <a:normAutofit/>
          </a:bodyPr>
          <a:lstStyle/>
          <a:p>
            <a:r>
              <a:rPr lang="fr-FR" sz="2000" dirty="0"/>
              <a:t>TNE bien différenciées G3</a:t>
            </a:r>
          </a:p>
        </p:txBody>
      </p:sp>
      <p:sp>
        <p:nvSpPr>
          <p:cNvPr id="13" name="Espace réservé du contenu 12"/>
          <p:cNvSpPr>
            <a:spLocks noGrp="1"/>
          </p:cNvSpPr>
          <p:nvPr>
            <p:ph sz="half" idx="1"/>
          </p:nvPr>
        </p:nvSpPr>
        <p:spPr/>
        <p:txBody>
          <a:bodyPr/>
          <a:lstStyle/>
          <a:p>
            <a:r>
              <a:rPr lang="fr-FR" sz="1600" dirty="0"/>
              <a:t>Néoplasies G3 (Ki67&gt;20%) :</a:t>
            </a:r>
          </a:p>
          <a:p>
            <a:pPr lvl="2"/>
            <a:r>
              <a:rPr lang="fr-FR" sz="1200" dirty="0"/>
              <a:t>Environ 15 % des néoplasies neuroendocrines</a:t>
            </a:r>
          </a:p>
          <a:p>
            <a:pPr lvl="2"/>
            <a:r>
              <a:rPr lang="fr-FR" sz="1200" dirty="0"/>
              <a:t>Parmi les G3 : environ 30% de tumeurs bien différenciées, avec un Ki67 autour de </a:t>
            </a:r>
            <a:r>
              <a:rPr lang="fr-FR" sz="1200" dirty="0" err="1"/>
              <a:t>zz</a:t>
            </a:r>
            <a:r>
              <a:rPr lang="fr-FR" sz="1200" dirty="0"/>
              <a:t> %</a:t>
            </a:r>
          </a:p>
          <a:p>
            <a:pPr lvl="1"/>
            <a:r>
              <a:rPr lang="fr-FR" sz="1400" dirty="0"/>
              <a:t>Classification OMS 2019 : ajout de la catégorie TNE bien différenciée G3 </a:t>
            </a:r>
          </a:p>
          <a:p>
            <a:pPr lvl="1"/>
            <a:r>
              <a:rPr lang="fr-FR" sz="1400" dirty="0"/>
              <a:t>TNE G3 : (n=204)</a:t>
            </a:r>
          </a:p>
          <a:p>
            <a:pPr lvl="2"/>
            <a:r>
              <a:rPr lang="fr-FR" sz="1200" dirty="0"/>
              <a:t>Surtout d’origine pancréatique (65 %) </a:t>
            </a:r>
          </a:p>
          <a:p>
            <a:pPr lvl="2"/>
            <a:r>
              <a:rPr lang="fr-FR" sz="1200" dirty="0"/>
              <a:t>De meilleur pronostic que les carcinomes peu différenciés G3 : 99 vs 17 mois</a:t>
            </a:r>
          </a:p>
          <a:p>
            <a:pPr lvl="2"/>
            <a:r>
              <a:rPr lang="fr-FR" sz="1200" dirty="0"/>
              <a:t>Moindre efficacité de l’association </a:t>
            </a:r>
            <a:r>
              <a:rPr lang="fr-FR" sz="1200" dirty="0" err="1"/>
              <a:t>Etoposide</a:t>
            </a:r>
            <a:r>
              <a:rPr lang="fr-FR" sz="1200" dirty="0"/>
              <a:t>-platine</a:t>
            </a:r>
          </a:p>
          <a:p>
            <a:pPr lvl="2"/>
            <a:endParaRPr lang="fr-FR" sz="200" dirty="0"/>
          </a:p>
          <a:p>
            <a:pPr marL="0" indent="0">
              <a:buNone/>
            </a:pPr>
            <a:endParaRPr lang="fr-FR" sz="1600" dirty="0"/>
          </a:p>
          <a:p>
            <a:r>
              <a:rPr lang="fr-FR" sz="1600" dirty="0"/>
              <a:t>Nouvelle série allemande sur les TNE G3 :</a:t>
            </a:r>
          </a:p>
          <a:p>
            <a:pPr lvl="1"/>
            <a:r>
              <a:rPr lang="fr-FR" sz="1400" dirty="0"/>
              <a:t>131 patients</a:t>
            </a:r>
          </a:p>
          <a:p>
            <a:pPr lvl="1"/>
            <a:r>
              <a:rPr lang="fr-FR" sz="1400" dirty="0"/>
              <a:t>Caractéristique :</a:t>
            </a:r>
          </a:p>
          <a:p>
            <a:pPr lvl="2"/>
            <a:r>
              <a:rPr lang="fr-FR" sz="1200" dirty="0"/>
              <a:t>69.5 % pancréatiques avec un Ki67 médian de 30 %</a:t>
            </a:r>
          </a:p>
          <a:p>
            <a:pPr lvl="2"/>
            <a:r>
              <a:rPr lang="fr-FR" sz="1200" dirty="0"/>
              <a:t>15 d’entres elles étaient antérieurement des TNE G1/:G2</a:t>
            </a:r>
          </a:p>
        </p:txBody>
      </p:sp>
      <p:sp>
        <p:nvSpPr>
          <p:cNvPr id="5" name="TextBox 4"/>
          <p:cNvSpPr txBox="1"/>
          <p:nvPr/>
        </p:nvSpPr>
        <p:spPr>
          <a:xfrm>
            <a:off x="6886775" y="2462528"/>
            <a:ext cx="2191999" cy="230832"/>
          </a:xfrm>
          <a:prstGeom prst="rect">
            <a:avLst/>
          </a:prstGeom>
          <a:noFill/>
        </p:spPr>
        <p:txBody>
          <a:bodyPr wrap="square" rtlCol="0">
            <a:spAutoFit/>
          </a:bodyPr>
          <a:lstStyle>
            <a:defPPr>
              <a:defRPr lang="fr-FR"/>
            </a:defPPr>
            <a:lvl1pPr algn="r">
              <a:defRPr sz="900" i="1">
                <a:solidFill>
                  <a:srgbClr val="F06134"/>
                </a:solidFill>
                <a:latin typeface="Arial Narrow" panose="020B0606020202030204" pitchFamily="34" charset="0"/>
              </a:defRPr>
            </a:lvl1p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err="1">
                <a:ln>
                  <a:noFill/>
                </a:ln>
                <a:solidFill>
                  <a:prstClr val="white">
                    <a:lumMod val="50000"/>
                  </a:prstClr>
                </a:solidFill>
                <a:effectLst/>
                <a:uLnTx/>
                <a:uFillTx/>
                <a:latin typeface="Arial Narrow" panose="020B0606020202030204" pitchFamily="34" charset="0"/>
                <a:ea typeface="+mn-ea"/>
                <a:cs typeface="+mn-cs"/>
              </a:rPr>
              <a:t>Heetfeld</a:t>
            </a:r>
            <a:r>
              <a:rPr kumimoji="0" lang="fr-FR" sz="900" b="0" i="1" u="none" strike="noStrike" kern="1200" cap="none" spc="0" normalizeH="0" baseline="0" noProof="0" dirty="0">
                <a:ln>
                  <a:noFill/>
                </a:ln>
                <a:solidFill>
                  <a:prstClr val="white">
                    <a:lumMod val="50000"/>
                  </a:prstClr>
                </a:solidFill>
                <a:effectLst/>
                <a:uLnTx/>
                <a:uFillTx/>
                <a:latin typeface="Arial Narrow" panose="020B0606020202030204" pitchFamily="34" charset="0"/>
                <a:ea typeface="+mn-ea"/>
                <a:cs typeface="+mn-cs"/>
              </a:rPr>
              <a:t> M – </a:t>
            </a:r>
            <a:r>
              <a:rPr kumimoji="0" lang="fr-FR" sz="900" b="0" i="1" u="none" strike="noStrike" kern="1200" cap="none" spc="0" normalizeH="0" baseline="0" noProof="0" dirty="0" err="1">
                <a:ln>
                  <a:noFill/>
                </a:ln>
                <a:solidFill>
                  <a:prstClr val="white">
                    <a:lumMod val="50000"/>
                  </a:prstClr>
                </a:solidFill>
                <a:effectLst/>
                <a:uLnTx/>
                <a:uFillTx/>
                <a:latin typeface="Arial Narrow" panose="020B0606020202030204" pitchFamily="34" charset="0"/>
                <a:ea typeface="+mn-ea"/>
                <a:cs typeface="+mn-cs"/>
              </a:rPr>
              <a:t>Endoc</a:t>
            </a:r>
            <a:r>
              <a:rPr kumimoji="0" lang="fr-FR" sz="900" b="0" i="1" u="none" strike="noStrike" kern="1200" cap="none" spc="0" normalizeH="0" baseline="0" noProof="0" dirty="0">
                <a:ln>
                  <a:noFill/>
                </a:ln>
                <a:solidFill>
                  <a:prstClr val="white">
                    <a:lumMod val="50000"/>
                  </a:prstClr>
                </a:solidFill>
                <a:effectLst/>
                <a:uLnTx/>
                <a:uFillTx/>
                <a:latin typeface="Arial Narrow" panose="020B0606020202030204" pitchFamily="34" charset="0"/>
                <a:ea typeface="+mn-ea"/>
                <a:cs typeface="+mn-cs"/>
              </a:rPr>
              <a:t> </a:t>
            </a:r>
            <a:r>
              <a:rPr kumimoji="0" lang="fr-FR" sz="900" b="0" i="1" u="none" strike="noStrike" kern="1200" cap="none" spc="0" normalizeH="0" baseline="0" noProof="0" dirty="0" err="1">
                <a:ln>
                  <a:noFill/>
                </a:ln>
                <a:solidFill>
                  <a:prstClr val="white">
                    <a:lumMod val="50000"/>
                  </a:prstClr>
                </a:solidFill>
                <a:effectLst/>
                <a:uLnTx/>
                <a:uFillTx/>
                <a:latin typeface="Arial Narrow" panose="020B0606020202030204" pitchFamily="34" charset="0"/>
                <a:ea typeface="+mn-ea"/>
                <a:cs typeface="+mn-cs"/>
              </a:rPr>
              <a:t>Relat</a:t>
            </a:r>
            <a:r>
              <a:rPr kumimoji="0" lang="fr-FR" sz="900" b="0" i="1" u="none" strike="noStrike" kern="1200" cap="none" spc="0" normalizeH="0" baseline="0" noProof="0" dirty="0">
                <a:ln>
                  <a:noFill/>
                </a:ln>
                <a:solidFill>
                  <a:prstClr val="white">
                    <a:lumMod val="50000"/>
                  </a:prstClr>
                </a:solidFill>
                <a:effectLst/>
                <a:uLnTx/>
                <a:uFillTx/>
                <a:latin typeface="Arial Narrow" panose="020B0606020202030204" pitchFamily="34" charset="0"/>
                <a:ea typeface="+mn-ea"/>
                <a:cs typeface="+mn-cs"/>
              </a:rPr>
              <a:t> Cancer 2015</a:t>
            </a:r>
          </a:p>
        </p:txBody>
      </p:sp>
      <p:sp>
        <p:nvSpPr>
          <p:cNvPr id="6" name="ZoneTexte 5">
            <a:extLst>
              <a:ext uri="{FF2B5EF4-FFF2-40B4-BE49-F238E27FC236}">
                <a16:creationId xmlns:a16="http://schemas.microsoft.com/office/drawing/2014/main" id="{FB10A4B4-B637-C844-A3DE-356B0C9ADEB8}"/>
              </a:ext>
            </a:extLst>
          </p:cNvPr>
          <p:cNvSpPr txBox="1"/>
          <p:nvPr/>
        </p:nvSpPr>
        <p:spPr>
          <a:xfrm>
            <a:off x="-3048" y="4912668"/>
            <a:ext cx="2755883"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Leonidas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Apostolidis</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ASCO2020, Abs 4607 </a:t>
            </a:r>
          </a:p>
        </p:txBody>
      </p:sp>
    </p:spTree>
    <p:extLst>
      <p:ext uri="{BB962C8B-B14F-4D97-AF65-F5344CB8AC3E}">
        <p14:creationId xmlns:p14="http://schemas.microsoft.com/office/powerpoint/2010/main" val="29759430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re 11"/>
          <p:cNvSpPr>
            <a:spLocks noGrp="1"/>
          </p:cNvSpPr>
          <p:nvPr>
            <p:ph type="title"/>
          </p:nvPr>
        </p:nvSpPr>
        <p:spPr/>
        <p:txBody>
          <a:bodyPr>
            <a:normAutofit/>
          </a:bodyPr>
          <a:lstStyle/>
          <a:p>
            <a:r>
              <a:rPr lang="fr-FR" sz="2000" dirty="0"/>
              <a:t>TNE bien différenciées G3</a:t>
            </a:r>
          </a:p>
        </p:txBody>
      </p:sp>
      <p:sp>
        <p:nvSpPr>
          <p:cNvPr id="13" name="Espace réservé du contenu 12"/>
          <p:cNvSpPr>
            <a:spLocks noGrp="1"/>
          </p:cNvSpPr>
          <p:nvPr>
            <p:ph sz="half" idx="1"/>
          </p:nvPr>
        </p:nvSpPr>
        <p:spPr>
          <a:xfrm>
            <a:off x="190500" y="821933"/>
            <a:ext cx="4381500" cy="3770309"/>
          </a:xfrm>
        </p:spPr>
        <p:txBody>
          <a:bodyPr/>
          <a:lstStyle/>
          <a:p>
            <a:pPr>
              <a:spcAft>
                <a:spcPts val="600"/>
              </a:spcAft>
            </a:pPr>
            <a:r>
              <a:rPr lang="fr-FR" sz="1600" dirty="0"/>
              <a:t>Survie globale :</a:t>
            </a:r>
          </a:p>
          <a:p>
            <a:pPr lvl="1">
              <a:spcAft>
                <a:spcPts val="600"/>
              </a:spcAft>
            </a:pPr>
            <a:r>
              <a:rPr lang="fr-FR" sz="1400" dirty="0"/>
              <a:t>138 mois</a:t>
            </a:r>
          </a:p>
          <a:p>
            <a:pPr>
              <a:spcAft>
                <a:spcPts val="600"/>
              </a:spcAft>
            </a:pPr>
            <a:r>
              <a:rPr lang="fr-FR" sz="1600" dirty="0"/>
              <a:t>Taux de réponse en L1 :</a:t>
            </a:r>
          </a:p>
          <a:p>
            <a:pPr lvl="1">
              <a:spcAft>
                <a:spcPts val="600"/>
              </a:spcAft>
            </a:pPr>
            <a:r>
              <a:rPr lang="fr-FR" sz="1400" dirty="0"/>
              <a:t>Les CT de G1/G2 semblent plus efficaces</a:t>
            </a:r>
          </a:p>
          <a:p>
            <a:pPr lvl="2">
              <a:spcAft>
                <a:spcPts val="600"/>
              </a:spcAft>
            </a:pPr>
            <a:r>
              <a:rPr lang="fr-FR" sz="1200" dirty="0"/>
              <a:t>Notamment le FOLFOX et la </a:t>
            </a:r>
            <a:r>
              <a:rPr lang="fr-FR" sz="1200" dirty="0" err="1"/>
              <a:t>streptozotocine</a:t>
            </a:r>
            <a:r>
              <a:rPr lang="fr-FR" sz="1200" dirty="0"/>
              <a:t> : taux de réponse de l’ordre de 50%</a:t>
            </a:r>
          </a:p>
          <a:p>
            <a:pPr lvl="1">
              <a:spcAft>
                <a:spcPts val="600"/>
              </a:spcAft>
            </a:pPr>
            <a:r>
              <a:rPr lang="fr-FR" sz="1400" dirty="0"/>
              <a:t>La CT à base d’</a:t>
            </a:r>
            <a:r>
              <a:rPr lang="fr-FR" sz="1400" dirty="0" err="1"/>
              <a:t>étoposide</a:t>
            </a:r>
            <a:r>
              <a:rPr lang="fr-FR" sz="1400" dirty="0"/>
              <a:t>-platine semble moins efficace</a:t>
            </a:r>
          </a:p>
          <a:p>
            <a:pPr lvl="2">
              <a:spcAft>
                <a:spcPts val="600"/>
              </a:spcAft>
            </a:pPr>
            <a:r>
              <a:rPr lang="fr-FR" sz="1200" dirty="0"/>
              <a:t>mPFS : 5,2 mois contre 9 mois avec une CT de G1/G2 (p=0,01) </a:t>
            </a:r>
          </a:p>
          <a:p>
            <a:pPr lvl="2">
              <a:spcAft>
                <a:spcPts val="600"/>
              </a:spcAft>
            </a:pPr>
            <a:r>
              <a:rPr lang="fr-FR" sz="1200" dirty="0"/>
              <a:t>La PFS la plus longue était obtenue avec le </a:t>
            </a:r>
            <a:r>
              <a:rPr lang="fr-FR" sz="1200" dirty="0" err="1"/>
              <a:t>temozolomide</a:t>
            </a:r>
            <a:r>
              <a:rPr lang="fr-FR" sz="1200" dirty="0"/>
              <a:t> (12 mois) contre 6 mois avec le FOLFOX et 5,2 mois avec l’</a:t>
            </a:r>
            <a:r>
              <a:rPr lang="fr-FR" sz="1200" dirty="0" err="1"/>
              <a:t>étoposide</a:t>
            </a:r>
            <a:r>
              <a:rPr lang="fr-FR" sz="1200" dirty="0"/>
              <a:t>-platine</a:t>
            </a:r>
          </a:p>
          <a:p>
            <a:pPr lvl="2">
              <a:spcAft>
                <a:spcPts val="600"/>
              </a:spcAft>
            </a:pPr>
            <a:endParaRPr lang="fr-FR" sz="1200" dirty="0"/>
          </a:p>
        </p:txBody>
      </p:sp>
      <p:graphicFrame>
        <p:nvGraphicFramePr>
          <p:cNvPr id="3" name="Table 2"/>
          <p:cNvGraphicFramePr>
            <a:graphicFrameLocks noGrp="1"/>
          </p:cNvGraphicFramePr>
          <p:nvPr>
            <p:extLst>
              <p:ext uri="{D42A27DB-BD31-4B8C-83A1-F6EECF244321}">
                <p14:modId xmlns:p14="http://schemas.microsoft.com/office/powerpoint/2010/main" val="2298040755"/>
              </p:ext>
            </p:extLst>
          </p:nvPr>
        </p:nvGraphicFramePr>
        <p:xfrm>
          <a:off x="4174124" y="444535"/>
          <a:ext cx="4970146" cy="1569720"/>
        </p:xfrm>
        <a:graphic>
          <a:graphicData uri="http://schemas.openxmlformats.org/drawingml/2006/table">
            <a:tbl>
              <a:tblPr firstRow="1" bandRow="1">
                <a:tableStyleId>{7DF18680-E054-41AD-8BC1-D1AEF772440D}</a:tableStyleId>
              </a:tblPr>
              <a:tblGrid>
                <a:gridCol w="826501">
                  <a:extLst>
                    <a:ext uri="{9D8B030D-6E8A-4147-A177-3AD203B41FA5}">
                      <a16:colId xmlns:a16="http://schemas.microsoft.com/office/drawing/2014/main" val="20000"/>
                    </a:ext>
                  </a:extLst>
                </a:gridCol>
                <a:gridCol w="760095">
                  <a:extLst>
                    <a:ext uri="{9D8B030D-6E8A-4147-A177-3AD203B41FA5}">
                      <a16:colId xmlns:a16="http://schemas.microsoft.com/office/drawing/2014/main" val="20001"/>
                    </a:ext>
                  </a:extLst>
                </a:gridCol>
                <a:gridCol w="737235">
                  <a:extLst>
                    <a:ext uri="{9D8B030D-6E8A-4147-A177-3AD203B41FA5}">
                      <a16:colId xmlns:a16="http://schemas.microsoft.com/office/drawing/2014/main" val="20002"/>
                    </a:ext>
                  </a:extLst>
                </a:gridCol>
                <a:gridCol w="937260">
                  <a:extLst>
                    <a:ext uri="{9D8B030D-6E8A-4147-A177-3AD203B41FA5}">
                      <a16:colId xmlns:a16="http://schemas.microsoft.com/office/drawing/2014/main" val="20003"/>
                    </a:ext>
                  </a:extLst>
                </a:gridCol>
                <a:gridCol w="1011555">
                  <a:extLst>
                    <a:ext uri="{9D8B030D-6E8A-4147-A177-3AD203B41FA5}">
                      <a16:colId xmlns:a16="http://schemas.microsoft.com/office/drawing/2014/main" val="20004"/>
                    </a:ext>
                  </a:extLst>
                </a:gridCol>
                <a:gridCol w="697500">
                  <a:extLst>
                    <a:ext uri="{9D8B030D-6E8A-4147-A177-3AD203B41FA5}">
                      <a16:colId xmlns:a16="http://schemas.microsoft.com/office/drawing/2014/main" val="20005"/>
                    </a:ext>
                  </a:extLst>
                </a:gridCol>
              </a:tblGrid>
              <a:tr h="273776">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fr-FR" sz="900" b="1" dirty="0">
                          <a:latin typeface="Arial" panose="020B0604020202020204" pitchFamily="34" charset="0"/>
                          <a:cs typeface="Arial" panose="020B0604020202020204" pitchFamily="34" charset="0"/>
                        </a:rPr>
                        <a:t>Réponse </a:t>
                      </a:r>
                      <a:br>
                        <a:rPr lang="fr-FR" sz="900" b="1" dirty="0">
                          <a:latin typeface="Arial" panose="020B0604020202020204" pitchFamily="34" charset="0"/>
                          <a:cs typeface="Arial" panose="020B0604020202020204" pitchFamily="34" charset="0"/>
                        </a:rPr>
                      </a:br>
                      <a:r>
                        <a:rPr lang="fr-FR" sz="900" b="1" dirty="0">
                          <a:latin typeface="Arial" panose="020B0604020202020204" pitchFamily="34" charset="0"/>
                          <a:cs typeface="Arial" panose="020B0604020202020204" pitchFamily="34" charset="0"/>
                        </a:rPr>
                        <a:t>à la CT </a:t>
                      </a:r>
                      <a:br>
                        <a:rPr lang="fr-FR" sz="900" b="1" dirty="0">
                          <a:latin typeface="Arial" panose="020B0604020202020204" pitchFamily="34" charset="0"/>
                          <a:cs typeface="Arial" panose="020B0604020202020204" pitchFamily="34" charset="0"/>
                        </a:rPr>
                      </a:br>
                      <a:r>
                        <a:rPr lang="fr-FR" sz="900" b="1" dirty="0">
                          <a:latin typeface="Arial" panose="020B0604020202020204" pitchFamily="34" charset="0"/>
                          <a:cs typeface="Arial" panose="020B0604020202020204" pitchFamily="34" charset="0"/>
                        </a:rPr>
                        <a:t>de L1</a:t>
                      </a:r>
                      <a:endParaRPr lang="fr-FR" sz="900" b="1" i="0" dirty="0">
                        <a:latin typeface="Arial" panose="020B0604020202020204" pitchFamily="34" charset="0"/>
                        <a:cs typeface="Arial" panose="020B0604020202020204" pitchFamily="34" charset="0"/>
                      </a:endParaRPr>
                    </a:p>
                  </a:txBody>
                  <a:tcPr anchor="ctr"/>
                </a:tc>
                <a:tc>
                  <a:txBody>
                    <a:bodyPr/>
                    <a:lstStyle/>
                    <a:p>
                      <a:pPr algn="ctr"/>
                      <a:r>
                        <a:rPr lang="fr-FR" sz="800" b="1" dirty="0" err="1">
                          <a:latin typeface="Arial" panose="020B0604020202020204" pitchFamily="34" charset="0"/>
                          <a:cs typeface="Arial" panose="020B0604020202020204" pitchFamily="34" charset="0"/>
                        </a:rPr>
                        <a:t>Etoposide</a:t>
                      </a:r>
                      <a:r>
                        <a:rPr lang="fr-FR" sz="800" b="1" dirty="0">
                          <a:latin typeface="Arial" panose="020B0604020202020204" pitchFamily="34" charset="0"/>
                          <a:cs typeface="Arial" panose="020B0604020202020204" pitchFamily="34" charset="0"/>
                        </a:rPr>
                        <a:t> Platine</a:t>
                      </a:r>
                      <a:endParaRPr lang="fr-FR" sz="800" b="1" i="0" dirty="0">
                        <a:latin typeface="Arial" panose="020B0604020202020204" pitchFamily="34" charset="0"/>
                        <a:cs typeface="Arial" panose="020B0604020202020204" pitchFamily="34" charset="0"/>
                      </a:endParaRPr>
                    </a:p>
                  </a:txBody>
                  <a:tcPr anchor="ctr"/>
                </a:tc>
                <a:tc>
                  <a:txBody>
                    <a:bodyPr/>
                    <a:lstStyle/>
                    <a:p>
                      <a:pPr algn="ctr"/>
                      <a:r>
                        <a:rPr lang="fr-FR" sz="800" b="1" dirty="0">
                          <a:latin typeface="Arial" panose="020B0604020202020204" pitchFamily="34" charset="0"/>
                          <a:cs typeface="Arial" panose="020B0604020202020204" pitchFamily="34" charset="0"/>
                        </a:rPr>
                        <a:t>FOLFOX</a:t>
                      </a:r>
                      <a:endParaRPr lang="fr-FR" sz="800" b="1" i="0" dirty="0">
                        <a:latin typeface="Arial" panose="020B0604020202020204" pitchFamily="34" charset="0"/>
                        <a:cs typeface="Arial" panose="020B0604020202020204" pitchFamily="34" charset="0"/>
                      </a:endParaRPr>
                    </a:p>
                  </a:txBody>
                  <a:tcPr anchor="ctr"/>
                </a:tc>
                <a:tc>
                  <a:txBody>
                    <a:bodyPr/>
                    <a:lstStyle/>
                    <a:p>
                      <a:pPr algn="ctr"/>
                      <a:r>
                        <a:rPr lang="fr-FR" sz="800" b="1" dirty="0" err="1">
                          <a:latin typeface="Arial" panose="020B0604020202020204" pitchFamily="34" charset="0"/>
                          <a:cs typeface="Arial" panose="020B0604020202020204" pitchFamily="34" charset="0"/>
                        </a:rPr>
                        <a:t>Temozolomide</a:t>
                      </a:r>
                      <a:endParaRPr lang="fr-FR" sz="800" b="1" i="0" dirty="0">
                        <a:latin typeface="Arial" panose="020B0604020202020204" pitchFamily="34" charset="0"/>
                        <a:cs typeface="Arial" panose="020B0604020202020204" pitchFamily="34" charset="0"/>
                      </a:endParaRPr>
                    </a:p>
                  </a:txBody>
                  <a:tcPr anchor="ctr"/>
                </a:tc>
                <a:tc>
                  <a:txBody>
                    <a:bodyPr/>
                    <a:lstStyle/>
                    <a:p>
                      <a:pPr algn="ctr"/>
                      <a:r>
                        <a:rPr lang="fr-FR" sz="800" b="1" dirty="0" err="1">
                          <a:latin typeface="Arial" panose="020B0604020202020204" pitchFamily="34" charset="0"/>
                          <a:cs typeface="Arial" panose="020B0604020202020204" pitchFamily="34" charset="0"/>
                        </a:rPr>
                        <a:t>Streptozotocine</a:t>
                      </a:r>
                      <a:endParaRPr lang="fr-FR" sz="800" b="1" i="0" dirty="0">
                        <a:latin typeface="Arial" panose="020B0604020202020204" pitchFamily="34" charset="0"/>
                        <a:cs typeface="Arial" panose="020B0604020202020204" pitchFamily="34" charset="0"/>
                      </a:endParaRPr>
                    </a:p>
                  </a:txBody>
                  <a:tcPr anchor="ctr"/>
                </a:tc>
                <a:tc>
                  <a:txBody>
                    <a:bodyPr/>
                    <a:lstStyle/>
                    <a:p>
                      <a:pPr algn="ctr"/>
                      <a:r>
                        <a:rPr lang="fr-FR" sz="800" b="1" dirty="0">
                          <a:latin typeface="Arial" panose="020B0604020202020204" pitchFamily="34" charset="0"/>
                          <a:cs typeface="Arial" panose="020B0604020202020204" pitchFamily="34" charset="0"/>
                        </a:rPr>
                        <a:t>Autre</a:t>
                      </a:r>
                      <a:endParaRPr lang="fr-FR" sz="8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0"/>
                  </a:ext>
                </a:extLst>
              </a:tr>
              <a:tr h="174221">
                <a:tc>
                  <a:txBody>
                    <a:bodyPr/>
                    <a:lstStyle/>
                    <a:p>
                      <a:pPr algn="ctr"/>
                      <a:r>
                        <a:rPr lang="fr-FR" sz="800" b="1" dirty="0">
                          <a:solidFill>
                            <a:schemeClr val="tx1">
                              <a:lumMod val="75000"/>
                              <a:lumOff val="25000"/>
                            </a:schemeClr>
                          </a:solidFill>
                          <a:latin typeface="Arial" panose="020B0604020202020204" pitchFamily="34" charset="0"/>
                          <a:cs typeface="Arial" panose="020B0604020202020204" pitchFamily="34" charset="0"/>
                        </a:rPr>
                        <a:t>RC</a:t>
                      </a:r>
                      <a:endParaRPr lang="fr-FR" sz="800" b="1" i="0" dirty="0">
                        <a:solidFill>
                          <a:schemeClr val="tx1">
                            <a:lumMod val="75000"/>
                            <a:lumOff val="25000"/>
                          </a:schemeClr>
                        </a:solidFill>
                        <a:latin typeface="Arial" panose="020B0604020202020204" pitchFamily="34" charset="0"/>
                        <a:cs typeface="Arial" panose="020B0604020202020204" pitchFamily="34" charset="0"/>
                      </a:endParaRPr>
                    </a:p>
                  </a:txBody>
                  <a:tcPr anchor="ctr"/>
                </a:tc>
                <a:tc>
                  <a:txBody>
                    <a:bodyPr/>
                    <a:lstStyle/>
                    <a:p>
                      <a:pPr algn="ctr"/>
                      <a:r>
                        <a:rPr lang="fr-FR" sz="800" b="0" dirty="0">
                          <a:solidFill>
                            <a:schemeClr val="tx1">
                              <a:lumMod val="75000"/>
                              <a:lumOff val="25000"/>
                            </a:schemeClr>
                          </a:solidFill>
                          <a:latin typeface="Arial" panose="020B0604020202020204" pitchFamily="34" charset="0"/>
                          <a:cs typeface="Arial" panose="020B0604020202020204" pitchFamily="34" charset="0"/>
                        </a:rPr>
                        <a:t>2.9 %</a:t>
                      </a:r>
                      <a:endParaRPr lang="fr-FR" sz="800" b="0" i="0" dirty="0">
                        <a:solidFill>
                          <a:schemeClr val="tx1">
                            <a:lumMod val="75000"/>
                            <a:lumOff val="25000"/>
                          </a:schemeClr>
                        </a:solidFill>
                        <a:latin typeface="Arial" panose="020B0604020202020204" pitchFamily="34" charset="0"/>
                        <a:cs typeface="Arial" panose="020B0604020202020204" pitchFamily="34" charset="0"/>
                      </a:endParaRPr>
                    </a:p>
                  </a:txBody>
                  <a:tcPr anchor="ctr"/>
                </a:tc>
                <a:tc>
                  <a:txBody>
                    <a:bodyPr/>
                    <a:lstStyle/>
                    <a:p>
                      <a:pPr algn="ctr"/>
                      <a:r>
                        <a:rPr lang="fr-FR" sz="800" b="0" dirty="0">
                          <a:solidFill>
                            <a:schemeClr val="tx1">
                              <a:lumMod val="75000"/>
                              <a:lumOff val="25000"/>
                            </a:schemeClr>
                          </a:solidFill>
                          <a:latin typeface="Arial" panose="020B0604020202020204" pitchFamily="34" charset="0"/>
                          <a:cs typeface="Arial" panose="020B0604020202020204" pitchFamily="34" charset="0"/>
                        </a:rPr>
                        <a:t>0%</a:t>
                      </a:r>
                      <a:endParaRPr lang="fr-FR" sz="800" b="0" i="0" dirty="0">
                        <a:solidFill>
                          <a:schemeClr val="tx1">
                            <a:lumMod val="75000"/>
                            <a:lumOff val="25000"/>
                          </a:schemeClr>
                        </a:solidFill>
                        <a:latin typeface="Arial" panose="020B0604020202020204" pitchFamily="34" charset="0"/>
                        <a:cs typeface="Arial" panose="020B0604020202020204" pitchFamily="34" charset="0"/>
                      </a:endParaRPr>
                    </a:p>
                  </a:txBody>
                  <a:tcPr anchor="ctr"/>
                </a:tc>
                <a:tc>
                  <a:txBody>
                    <a:bodyPr/>
                    <a:lstStyle/>
                    <a:p>
                      <a:pPr algn="ctr"/>
                      <a:r>
                        <a:rPr lang="fr-FR" sz="800" b="0" dirty="0">
                          <a:solidFill>
                            <a:schemeClr val="tx1">
                              <a:lumMod val="75000"/>
                              <a:lumOff val="25000"/>
                            </a:schemeClr>
                          </a:solidFill>
                          <a:latin typeface="Arial" panose="020B0604020202020204" pitchFamily="34" charset="0"/>
                          <a:cs typeface="Arial" panose="020B0604020202020204" pitchFamily="34" charset="0"/>
                        </a:rPr>
                        <a:t>0%</a:t>
                      </a:r>
                      <a:endParaRPr lang="fr-FR" sz="800" b="0" i="0" dirty="0">
                        <a:solidFill>
                          <a:schemeClr val="tx1">
                            <a:lumMod val="75000"/>
                            <a:lumOff val="25000"/>
                          </a:schemeClr>
                        </a:solidFill>
                        <a:latin typeface="Arial" panose="020B0604020202020204" pitchFamily="34" charset="0"/>
                        <a:cs typeface="Arial" panose="020B0604020202020204" pitchFamily="34" charset="0"/>
                      </a:endParaRPr>
                    </a:p>
                  </a:txBody>
                  <a:tcPr anchor="ctr"/>
                </a:tc>
                <a:tc>
                  <a:txBody>
                    <a:bodyPr/>
                    <a:lstStyle/>
                    <a:p>
                      <a:pPr algn="ctr"/>
                      <a:r>
                        <a:rPr lang="fr-FR" sz="800" b="0" dirty="0">
                          <a:solidFill>
                            <a:schemeClr val="tx1">
                              <a:lumMod val="75000"/>
                              <a:lumOff val="25000"/>
                            </a:schemeClr>
                          </a:solidFill>
                          <a:latin typeface="Arial" panose="020B0604020202020204" pitchFamily="34" charset="0"/>
                          <a:cs typeface="Arial" panose="020B0604020202020204" pitchFamily="34" charset="0"/>
                        </a:rPr>
                        <a:t>0%</a:t>
                      </a:r>
                      <a:endParaRPr lang="fr-FR" sz="800" b="0" i="0" dirty="0">
                        <a:solidFill>
                          <a:schemeClr val="tx1">
                            <a:lumMod val="75000"/>
                            <a:lumOff val="25000"/>
                          </a:schemeClr>
                        </a:solidFill>
                        <a:latin typeface="Arial" panose="020B0604020202020204" pitchFamily="34" charset="0"/>
                        <a:cs typeface="Arial" panose="020B0604020202020204" pitchFamily="34" charset="0"/>
                      </a:endParaRPr>
                    </a:p>
                  </a:txBody>
                  <a:tcPr anchor="ctr"/>
                </a:tc>
                <a:tc>
                  <a:txBody>
                    <a:bodyPr/>
                    <a:lstStyle/>
                    <a:p>
                      <a:pPr algn="ctr"/>
                      <a:r>
                        <a:rPr lang="fr-FR" sz="800" b="0" dirty="0">
                          <a:solidFill>
                            <a:schemeClr val="tx1">
                              <a:lumMod val="75000"/>
                              <a:lumOff val="25000"/>
                            </a:schemeClr>
                          </a:solidFill>
                          <a:latin typeface="Arial" panose="020B0604020202020204" pitchFamily="34" charset="0"/>
                          <a:cs typeface="Arial" panose="020B0604020202020204" pitchFamily="34" charset="0"/>
                        </a:rPr>
                        <a:t>6.7%</a:t>
                      </a:r>
                      <a:endParaRPr lang="fr-FR" sz="800" b="0" i="0" dirty="0">
                        <a:solidFill>
                          <a:schemeClr val="tx1">
                            <a:lumMod val="75000"/>
                            <a:lumOff val="25000"/>
                          </a:schemeClr>
                        </a:solidFill>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1"/>
                  </a:ext>
                </a:extLst>
              </a:tr>
              <a:tr h="174221">
                <a:tc>
                  <a:txBody>
                    <a:bodyPr/>
                    <a:lstStyle/>
                    <a:p>
                      <a:pPr algn="ctr"/>
                      <a:r>
                        <a:rPr lang="fr-FR" sz="800" b="1" dirty="0">
                          <a:solidFill>
                            <a:schemeClr val="tx1">
                              <a:lumMod val="75000"/>
                              <a:lumOff val="25000"/>
                            </a:schemeClr>
                          </a:solidFill>
                          <a:latin typeface="Arial" panose="020B0604020202020204" pitchFamily="34" charset="0"/>
                          <a:cs typeface="Arial" panose="020B0604020202020204" pitchFamily="34" charset="0"/>
                        </a:rPr>
                        <a:t>RP</a:t>
                      </a:r>
                      <a:endParaRPr lang="fr-FR" sz="800" b="1" i="0" dirty="0">
                        <a:solidFill>
                          <a:schemeClr val="tx1">
                            <a:lumMod val="75000"/>
                            <a:lumOff val="25000"/>
                          </a:schemeClr>
                        </a:solidFill>
                        <a:latin typeface="Arial" panose="020B0604020202020204" pitchFamily="34" charset="0"/>
                        <a:cs typeface="Arial" panose="020B0604020202020204" pitchFamily="34" charset="0"/>
                      </a:endParaRPr>
                    </a:p>
                  </a:txBody>
                  <a:tcPr anchor="ctr"/>
                </a:tc>
                <a:tc>
                  <a:txBody>
                    <a:bodyPr/>
                    <a:lstStyle/>
                    <a:p>
                      <a:pPr algn="ctr"/>
                      <a:r>
                        <a:rPr lang="fr-FR" sz="800" b="0" dirty="0">
                          <a:solidFill>
                            <a:schemeClr val="tx1">
                              <a:lumMod val="75000"/>
                              <a:lumOff val="25000"/>
                            </a:schemeClr>
                          </a:solidFill>
                          <a:latin typeface="Arial" panose="020B0604020202020204" pitchFamily="34" charset="0"/>
                          <a:cs typeface="Arial" panose="020B0604020202020204" pitchFamily="34" charset="0"/>
                        </a:rPr>
                        <a:t>32.4%</a:t>
                      </a:r>
                      <a:endParaRPr lang="fr-FR" sz="800" b="0" i="0" dirty="0">
                        <a:solidFill>
                          <a:schemeClr val="tx1">
                            <a:lumMod val="75000"/>
                            <a:lumOff val="25000"/>
                          </a:schemeClr>
                        </a:solidFill>
                        <a:latin typeface="Arial" panose="020B0604020202020204" pitchFamily="34" charset="0"/>
                        <a:cs typeface="Arial" panose="020B0604020202020204" pitchFamily="34" charset="0"/>
                      </a:endParaRPr>
                    </a:p>
                  </a:txBody>
                  <a:tcPr anchor="ctr"/>
                </a:tc>
                <a:tc>
                  <a:txBody>
                    <a:bodyPr/>
                    <a:lstStyle/>
                    <a:p>
                      <a:pPr algn="ctr"/>
                      <a:r>
                        <a:rPr lang="fr-FR" sz="800" b="0" dirty="0">
                          <a:solidFill>
                            <a:schemeClr val="tx1">
                              <a:lumMod val="75000"/>
                              <a:lumOff val="25000"/>
                            </a:schemeClr>
                          </a:solidFill>
                          <a:latin typeface="Arial" panose="020B0604020202020204" pitchFamily="34" charset="0"/>
                          <a:cs typeface="Arial" panose="020B0604020202020204" pitchFamily="34" charset="0"/>
                        </a:rPr>
                        <a:t>52.8%</a:t>
                      </a:r>
                      <a:endParaRPr lang="fr-FR" sz="800" b="0" i="0" dirty="0">
                        <a:solidFill>
                          <a:schemeClr val="tx1">
                            <a:lumMod val="75000"/>
                            <a:lumOff val="25000"/>
                          </a:schemeClr>
                        </a:solidFill>
                        <a:latin typeface="Arial" panose="020B0604020202020204" pitchFamily="34" charset="0"/>
                        <a:cs typeface="Arial" panose="020B0604020202020204" pitchFamily="34" charset="0"/>
                      </a:endParaRPr>
                    </a:p>
                  </a:txBody>
                  <a:tcPr anchor="ctr"/>
                </a:tc>
                <a:tc>
                  <a:txBody>
                    <a:bodyPr/>
                    <a:lstStyle/>
                    <a:p>
                      <a:pPr algn="ctr"/>
                      <a:r>
                        <a:rPr lang="fr-FR" sz="800" b="0" dirty="0">
                          <a:solidFill>
                            <a:schemeClr val="tx1">
                              <a:lumMod val="75000"/>
                              <a:lumOff val="25000"/>
                            </a:schemeClr>
                          </a:solidFill>
                          <a:latin typeface="Arial" panose="020B0604020202020204" pitchFamily="34" charset="0"/>
                          <a:cs typeface="Arial" panose="020B0604020202020204" pitchFamily="34" charset="0"/>
                        </a:rPr>
                        <a:t>28.6%</a:t>
                      </a:r>
                      <a:endParaRPr lang="fr-FR" sz="800" b="0" i="0" dirty="0">
                        <a:solidFill>
                          <a:schemeClr val="tx1">
                            <a:lumMod val="75000"/>
                            <a:lumOff val="25000"/>
                          </a:schemeClr>
                        </a:solidFill>
                        <a:latin typeface="Arial" panose="020B0604020202020204" pitchFamily="34" charset="0"/>
                        <a:cs typeface="Arial" panose="020B0604020202020204" pitchFamily="34" charset="0"/>
                      </a:endParaRPr>
                    </a:p>
                  </a:txBody>
                  <a:tcPr anchor="ctr"/>
                </a:tc>
                <a:tc>
                  <a:txBody>
                    <a:bodyPr/>
                    <a:lstStyle/>
                    <a:p>
                      <a:pPr algn="ctr"/>
                      <a:r>
                        <a:rPr lang="fr-FR" sz="800" b="0" dirty="0">
                          <a:solidFill>
                            <a:schemeClr val="tx1">
                              <a:lumMod val="75000"/>
                              <a:lumOff val="25000"/>
                            </a:schemeClr>
                          </a:solidFill>
                          <a:latin typeface="Arial" panose="020B0604020202020204" pitchFamily="34" charset="0"/>
                          <a:cs typeface="Arial" panose="020B0604020202020204" pitchFamily="34" charset="0"/>
                        </a:rPr>
                        <a:t>47.4%</a:t>
                      </a:r>
                      <a:endParaRPr lang="fr-FR" sz="800" b="0" i="0" dirty="0">
                        <a:solidFill>
                          <a:schemeClr val="tx1">
                            <a:lumMod val="75000"/>
                            <a:lumOff val="25000"/>
                          </a:schemeClr>
                        </a:solidFill>
                        <a:latin typeface="Arial" panose="020B0604020202020204" pitchFamily="34" charset="0"/>
                        <a:cs typeface="Arial" panose="020B0604020202020204" pitchFamily="34" charset="0"/>
                      </a:endParaRPr>
                    </a:p>
                  </a:txBody>
                  <a:tcPr anchor="ctr"/>
                </a:tc>
                <a:tc>
                  <a:txBody>
                    <a:bodyPr/>
                    <a:lstStyle/>
                    <a:p>
                      <a:pPr algn="ctr"/>
                      <a:r>
                        <a:rPr lang="fr-FR" sz="800" b="0" dirty="0">
                          <a:solidFill>
                            <a:schemeClr val="tx1">
                              <a:lumMod val="75000"/>
                              <a:lumOff val="25000"/>
                            </a:schemeClr>
                          </a:solidFill>
                          <a:latin typeface="Arial" panose="020B0604020202020204" pitchFamily="34" charset="0"/>
                          <a:cs typeface="Arial" panose="020B0604020202020204" pitchFamily="34" charset="0"/>
                        </a:rPr>
                        <a:t>13.3%</a:t>
                      </a:r>
                      <a:endParaRPr lang="fr-FR" sz="800" b="0" i="0" dirty="0">
                        <a:solidFill>
                          <a:schemeClr val="tx1">
                            <a:lumMod val="75000"/>
                            <a:lumOff val="25000"/>
                          </a:schemeClr>
                        </a:solidFill>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2"/>
                  </a:ext>
                </a:extLst>
              </a:tr>
              <a:tr h="174221">
                <a:tc>
                  <a:txBody>
                    <a:bodyPr/>
                    <a:lstStyle/>
                    <a:p>
                      <a:pPr algn="ctr"/>
                      <a:r>
                        <a:rPr lang="fr-FR" sz="800" b="1" dirty="0">
                          <a:solidFill>
                            <a:schemeClr val="tx1">
                              <a:lumMod val="75000"/>
                              <a:lumOff val="25000"/>
                            </a:schemeClr>
                          </a:solidFill>
                          <a:latin typeface="Arial" panose="020B0604020202020204" pitchFamily="34" charset="0"/>
                          <a:cs typeface="Arial" panose="020B0604020202020204" pitchFamily="34" charset="0"/>
                        </a:rPr>
                        <a:t>Stabilité</a:t>
                      </a:r>
                      <a:endParaRPr lang="fr-FR" sz="800" b="1" i="0" dirty="0">
                        <a:solidFill>
                          <a:schemeClr val="tx1">
                            <a:lumMod val="75000"/>
                            <a:lumOff val="25000"/>
                          </a:schemeClr>
                        </a:solidFill>
                        <a:latin typeface="Arial" panose="020B0604020202020204" pitchFamily="34" charset="0"/>
                        <a:cs typeface="Arial" panose="020B0604020202020204" pitchFamily="34" charset="0"/>
                      </a:endParaRPr>
                    </a:p>
                  </a:txBody>
                  <a:tcPr anchor="ctr"/>
                </a:tc>
                <a:tc>
                  <a:txBody>
                    <a:bodyPr/>
                    <a:lstStyle/>
                    <a:p>
                      <a:pPr algn="ctr"/>
                      <a:r>
                        <a:rPr lang="fr-FR" sz="800" b="0" dirty="0">
                          <a:solidFill>
                            <a:schemeClr val="tx1">
                              <a:lumMod val="75000"/>
                              <a:lumOff val="25000"/>
                            </a:schemeClr>
                          </a:solidFill>
                          <a:latin typeface="Arial" panose="020B0604020202020204" pitchFamily="34" charset="0"/>
                          <a:cs typeface="Arial" panose="020B0604020202020204" pitchFamily="34" charset="0"/>
                        </a:rPr>
                        <a:t>32.4%</a:t>
                      </a:r>
                      <a:endParaRPr lang="fr-FR" sz="800" b="0" i="0" dirty="0">
                        <a:solidFill>
                          <a:schemeClr val="tx1">
                            <a:lumMod val="75000"/>
                            <a:lumOff val="25000"/>
                          </a:schemeClr>
                        </a:solidFill>
                        <a:latin typeface="Arial" panose="020B0604020202020204" pitchFamily="34" charset="0"/>
                        <a:cs typeface="Arial" panose="020B0604020202020204" pitchFamily="34" charset="0"/>
                      </a:endParaRPr>
                    </a:p>
                  </a:txBody>
                  <a:tcPr anchor="ctr"/>
                </a:tc>
                <a:tc>
                  <a:txBody>
                    <a:bodyPr/>
                    <a:lstStyle/>
                    <a:p>
                      <a:pPr algn="ctr"/>
                      <a:r>
                        <a:rPr lang="fr-FR" sz="800" b="0" dirty="0">
                          <a:solidFill>
                            <a:schemeClr val="tx1">
                              <a:lumMod val="75000"/>
                              <a:lumOff val="25000"/>
                            </a:schemeClr>
                          </a:solidFill>
                          <a:latin typeface="Arial" panose="020B0604020202020204" pitchFamily="34" charset="0"/>
                          <a:cs typeface="Arial" panose="020B0604020202020204" pitchFamily="34" charset="0"/>
                        </a:rPr>
                        <a:t>27.8%</a:t>
                      </a:r>
                      <a:endParaRPr lang="fr-FR" sz="800" b="0" i="0" dirty="0">
                        <a:solidFill>
                          <a:schemeClr val="tx1">
                            <a:lumMod val="75000"/>
                            <a:lumOff val="25000"/>
                          </a:schemeClr>
                        </a:solidFill>
                        <a:latin typeface="Arial" panose="020B0604020202020204" pitchFamily="34" charset="0"/>
                        <a:cs typeface="Arial" panose="020B0604020202020204" pitchFamily="34" charset="0"/>
                      </a:endParaRPr>
                    </a:p>
                  </a:txBody>
                  <a:tcPr anchor="ctr"/>
                </a:tc>
                <a:tc>
                  <a:txBody>
                    <a:bodyPr/>
                    <a:lstStyle/>
                    <a:p>
                      <a:pPr algn="ctr"/>
                      <a:r>
                        <a:rPr lang="fr-FR" sz="800" b="0" dirty="0">
                          <a:solidFill>
                            <a:schemeClr val="tx1">
                              <a:lumMod val="75000"/>
                              <a:lumOff val="25000"/>
                            </a:schemeClr>
                          </a:solidFill>
                          <a:latin typeface="Arial" panose="020B0604020202020204" pitchFamily="34" charset="0"/>
                          <a:cs typeface="Arial" panose="020B0604020202020204" pitchFamily="34" charset="0"/>
                        </a:rPr>
                        <a:t>38.6%</a:t>
                      </a:r>
                      <a:endParaRPr lang="fr-FR" sz="800" b="0" i="0" dirty="0">
                        <a:solidFill>
                          <a:schemeClr val="tx1">
                            <a:lumMod val="75000"/>
                            <a:lumOff val="25000"/>
                          </a:schemeClr>
                        </a:solidFill>
                        <a:latin typeface="Arial" panose="020B0604020202020204" pitchFamily="34" charset="0"/>
                        <a:cs typeface="Arial" panose="020B0604020202020204" pitchFamily="34" charset="0"/>
                      </a:endParaRPr>
                    </a:p>
                  </a:txBody>
                  <a:tcPr anchor="ctr"/>
                </a:tc>
                <a:tc>
                  <a:txBody>
                    <a:bodyPr/>
                    <a:lstStyle/>
                    <a:p>
                      <a:pPr algn="ctr"/>
                      <a:r>
                        <a:rPr lang="fr-FR" sz="800" b="0" dirty="0">
                          <a:solidFill>
                            <a:schemeClr val="tx1">
                              <a:lumMod val="75000"/>
                              <a:lumOff val="25000"/>
                            </a:schemeClr>
                          </a:solidFill>
                          <a:latin typeface="Arial" panose="020B0604020202020204" pitchFamily="34" charset="0"/>
                          <a:cs typeface="Arial" panose="020B0604020202020204" pitchFamily="34" charset="0"/>
                        </a:rPr>
                        <a:t>21.1%</a:t>
                      </a:r>
                      <a:endParaRPr lang="fr-FR" sz="800" b="0" i="0" dirty="0">
                        <a:solidFill>
                          <a:schemeClr val="tx1">
                            <a:lumMod val="75000"/>
                            <a:lumOff val="25000"/>
                          </a:schemeClr>
                        </a:solidFill>
                        <a:latin typeface="Arial" panose="020B0604020202020204" pitchFamily="34" charset="0"/>
                        <a:cs typeface="Arial" panose="020B0604020202020204" pitchFamily="34" charset="0"/>
                      </a:endParaRPr>
                    </a:p>
                  </a:txBody>
                  <a:tcPr anchor="ctr"/>
                </a:tc>
                <a:tc>
                  <a:txBody>
                    <a:bodyPr/>
                    <a:lstStyle/>
                    <a:p>
                      <a:pPr algn="ctr"/>
                      <a:r>
                        <a:rPr lang="fr-FR" sz="800" b="0" dirty="0">
                          <a:solidFill>
                            <a:schemeClr val="tx1">
                              <a:lumMod val="75000"/>
                              <a:lumOff val="25000"/>
                            </a:schemeClr>
                          </a:solidFill>
                          <a:latin typeface="Arial" panose="020B0604020202020204" pitchFamily="34" charset="0"/>
                          <a:cs typeface="Arial" panose="020B0604020202020204" pitchFamily="34" charset="0"/>
                        </a:rPr>
                        <a:t>53.3%</a:t>
                      </a:r>
                      <a:endParaRPr lang="fr-FR" sz="800" b="0" i="0" dirty="0">
                        <a:solidFill>
                          <a:schemeClr val="tx1">
                            <a:lumMod val="75000"/>
                            <a:lumOff val="25000"/>
                          </a:schemeClr>
                        </a:solidFill>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3"/>
                  </a:ext>
                </a:extLst>
              </a:tr>
              <a:tr h="174221">
                <a:tc>
                  <a:txBody>
                    <a:bodyPr/>
                    <a:lstStyle/>
                    <a:p>
                      <a:pPr algn="ctr"/>
                      <a:r>
                        <a:rPr lang="fr-FR" sz="800" b="1" dirty="0">
                          <a:solidFill>
                            <a:schemeClr val="tx1">
                              <a:lumMod val="75000"/>
                              <a:lumOff val="25000"/>
                            </a:schemeClr>
                          </a:solidFill>
                          <a:latin typeface="Arial" panose="020B0604020202020204" pitchFamily="34" charset="0"/>
                          <a:cs typeface="Arial" panose="020B0604020202020204" pitchFamily="34" charset="0"/>
                        </a:rPr>
                        <a:t>Progression</a:t>
                      </a:r>
                      <a:endParaRPr lang="fr-FR" sz="800" b="1" i="0" dirty="0">
                        <a:solidFill>
                          <a:schemeClr val="tx1">
                            <a:lumMod val="75000"/>
                            <a:lumOff val="25000"/>
                          </a:schemeClr>
                        </a:solidFill>
                        <a:latin typeface="Arial" panose="020B0604020202020204" pitchFamily="34" charset="0"/>
                        <a:cs typeface="Arial" panose="020B0604020202020204" pitchFamily="34" charset="0"/>
                      </a:endParaRPr>
                    </a:p>
                  </a:txBody>
                  <a:tcPr anchor="ctr"/>
                </a:tc>
                <a:tc>
                  <a:txBody>
                    <a:bodyPr/>
                    <a:lstStyle/>
                    <a:p>
                      <a:pPr algn="ctr"/>
                      <a:r>
                        <a:rPr lang="fr-FR" sz="800" b="0" dirty="0">
                          <a:solidFill>
                            <a:schemeClr val="tx1">
                              <a:lumMod val="75000"/>
                              <a:lumOff val="25000"/>
                            </a:schemeClr>
                          </a:solidFill>
                          <a:latin typeface="Arial" panose="020B0604020202020204" pitchFamily="34" charset="0"/>
                          <a:cs typeface="Arial" panose="020B0604020202020204" pitchFamily="34" charset="0"/>
                        </a:rPr>
                        <a:t>35.3%</a:t>
                      </a:r>
                      <a:endParaRPr lang="fr-FR" sz="800" b="0" i="0" dirty="0">
                        <a:solidFill>
                          <a:schemeClr val="tx1">
                            <a:lumMod val="75000"/>
                            <a:lumOff val="25000"/>
                          </a:schemeClr>
                        </a:solidFill>
                        <a:latin typeface="Arial" panose="020B0604020202020204" pitchFamily="34" charset="0"/>
                        <a:cs typeface="Arial" panose="020B0604020202020204" pitchFamily="34" charset="0"/>
                      </a:endParaRPr>
                    </a:p>
                  </a:txBody>
                  <a:tcPr anchor="ctr"/>
                </a:tc>
                <a:tc>
                  <a:txBody>
                    <a:bodyPr/>
                    <a:lstStyle/>
                    <a:p>
                      <a:pPr algn="ctr"/>
                      <a:r>
                        <a:rPr lang="fr-FR" sz="800" b="0" dirty="0">
                          <a:solidFill>
                            <a:schemeClr val="tx1">
                              <a:lumMod val="75000"/>
                              <a:lumOff val="25000"/>
                            </a:schemeClr>
                          </a:solidFill>
                          <a:latin typeface="Arial" panose="020B0604020202020204" pitchFamily="34" charset="0"/>
                          <a:cs typeface="Arial" panose="020B0604020202020204" pitchFamily="34" charset="0"/>
                        </a:rPr>
                        <a:t>8.3%</a:t>
                      </a:r>
                      <a:endParaRPr lang="fr-FR" sz="800" b="0" i="0" dirty="0">
                        <a:solidFill>
                          <a:schemeClr val="tx1">
                            <a:lumMod val="75000"/>
                            <a:lumOff val="25000"/>
                          </a:schemeClr>
                        </a:solidFill>
                        <a:latin typeface="Arial" panose="020B0604020202020204" pitchFamily="34" charset="0"/>
                        <a:cs typeface="Arial" panose="020B0604020202020204" pitchFamily="34" charset="0"/>
                      </a:endParaRPr>
                    </a:p>
                  </a:txBody>
                  <a:tcPr anchor="ctr"/>
                </a:tc>
                <a:tc>
                  <a:txBody>
                    <a:bodyPr/>
                    <a:lstStyle/>
                    <a:p>
                      <a:pPr algn="ctr"/>
                      <a:r>
                        <a:rPr lang="fr-FR" sz="800" b="0" dirty="0">
                          <a:solidFill>
                            <a:schemeClr val="tx1">
                              <a:lumMod val="75000"/>
                              <a:lumOff val="25000"/>
                            </a:schemeClr>
                          </a:solidFill>
                          <a:latin typeface="Arial" panose="020B0604020202020204" pitchFamily="34" charset="0"/>
                          <a:cs typeface="Arial" panose="020B0604020202020204" pitchFamily="34" charset="0"/>
                        </a:rPr>
                        <a:t>28.6%</a:t>
                      </a:r>
                      <a:endParaRPr lang="fr-FR" sz="800" b="0" i="0" dirty="0">
                        <a:solidFill>
                          <a:schemeClr val="tx1">
                            <a:lumMod val="75000"/>
                            <a:lumOff val="25000"/>
                          </a:schemeClr>
                        </a:solidFill>
                        <a:latin typeface="Arial" panose="020B0604020202020204" pitchFamily="34" charset="0"/>
                        <a:cs typeface="Arial" panose="020B0604020202020204" pitchFamily="34" charset="0"/>
                      </a:endParaRPr>
                    </a:p>
                  </a:txBody>
                  <a:tcPr anchor="ctr"/>
                </a:tc>
                <a:tc>
                  <a:txBody>
                    <a:bodyPr/>
                    <a:lstStyle/>
                    <a:p>
                      <a:pPr algn="ctr"/>
                      <a:r>
                        <a:rPr lang="fr-FR" sz="800" b="0" dirty="0">
                          <a:solidFill>
                            <a:schemeClr val="tx1">
                              <a:lumMod val="75000"/>
                              <a:lumOff val="25000"/>
                            </a:schemeClr>
                          </a:solidFill>
                          <a:latin typeface="Arial" panose="020B0604020202020204" pitchFamily="34" charset="0"/>
                          <a:cs typeface="Arial" panose="020B0604020202020204" pitchFamily="34" charset="0"/>
                        </a:rPr>
                        <a:t>31.6%</a:t>
                      </a:r>
                      <a:endParaRPr lang="fr-FR" sz="800" b="0" i="0" dirty="0">
                        <a:solidFill>
                          <a:schemeClr val="tx1">
                            <a:lumMod val="75000"/>
                            <a:lumOff val="25000"/>
                          </a:schemeClr>
                        </a:solidFill>
                        <a:latin typeface="Arial" panose="020B0604020202020204" pitchFamily="34" charset="0"/>
                        <a:cs typeface="Arial" panose="020B0604020202020204" pitchFamily="34" charset="0"/>
                      </a:endParaRPr>
                    </a:p>
                  </a:txBody>
                  <a:tcPr anchor="ctr"/>
                </a:tc>
                <a:tc>
                  <a:txBody>
                    <a:bodyPr/>
                    <a:lstStyle/>
                    <a:p>
                      <a:pPr algn="ctr"/>
                      <a:r>
                        <a:rPr lang="fr-FR" sz="800" b="0" dirty="0">
                          <a:solidFill>
                            <a:schemeClr val="tx1">
                              <a:lumMod val="75000"/>
                              <a:lumOff val="25000"/>
                            </a:schemeClr>
                          </a:solidFill>
                          <a:latin typeface="Arial" panose="020B0604020202020204" pitchFamily="34" charset="0"/>
                          <a:cs typeface="Arial" panose="020B0604020202020204" pitchFamily="34" charset="0"/>
                        </a:rPr>
                        <a:t>26.7%</a:t>
                      </a:r>
                      <a:endParaRPr lang="fr-FR" sz="800" b="0" i="0" dirty="0">
                        <a:solidFill>
                          <a:schemeClr val="tx1">
                            <a:lumMod val="75000"/>
                            <a:lumOff val="25000"/>
                          </a:schemeClr>
                        </a:solidFill>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4"/>
                  </a:ext>
                </a:extLst>
              </a:tr>
              <a:tr h="174221">
                <a:tc>
                  <a:txBody>
                    <a:bodyPr/>
                    <a:lstStyle/>
                    <a:p>
                      <a:pPr algn="ctr"/>
                      <a:r>
                        <a:rPr lang="fr-FR" sz="800" b="1" dirty="0">
                          <a:solidFill>
                            <a:schemeClr val="tx1">
                              <a:lumMod val="75000"/>
                              <a:lumOff val="25000"/>
                            </a:schemeClr>
                          </a:solidFill>
                          <a:latin typeface="Arial" panose="020B0604020202020204" pitchFamily="34" charset="0"/>
                          <a:cs typeface="Arial" panose="020B0604020202020204" pitchFamily="34" charset="0"/>
                        </a:rPr>
                        <a:t>Non</a:t>
                      </a:r>
                      <a:r>
                        <a:rPr lang="fr-FR" sz="800" b="1" baseline="0" dirty="0">
                          <a:solidFill>
                            <a:schemeClr val="tx1">
                              <a:lumMod val="75000"/>
                              <a:lumOff val="25000"/>
                            </a:schemeClr>
                          </a:solidFill>
                          <a:latin typeface="Arial" panose="020B0604020202020204" pitchFamily="34" charset="0"/>
                          <a:cs typeface="Arial" panose="020B0604020202020204" pitchFamily="34" charset="0"/>
                        </a:rPr>
                        <a:t> évalué.</a:t>
                      </a:r>
                      <a:endParaRPr lang="fr-FR" sz="800" b="1" i="0" dirty="0">
                        <a:solidFill>
                          <a:schemeClr val="tx1">
                            <a:lumMod val="75000"/>
                            <a:lumOff val="25000"/>
                          </a:schemeClr>
                        </a:solidFill>
                        <a:latin typeface="Arial" panose="020B0604020202020204" pitchFamily="34" charset="0"/>
                        <a:cs typeface="Arial" panose="020B0604020202020204" pitchFamily="34" charset="0"/>
                      </a:endParaRPr>
                    </a:p>
                  </a:txBody>
                  <a:tcPr anchor="ctr"/>
                </a:tc>
                <a:tc>
                  <a:txBody>
                    <a:bodyPr/>
                    <a:lstStyle/>
                    <a:p>
                      <a:pPr algn="ctr"/>
                      <a:r>
                        <a:rPr lang="fr-FR" sz="800" b="0" dirty="0">
                          <a:solidFill>
                            <a:schemeClr val="tx1">
                              <a:lumMod val="75000"/>
                              <a:lumOff val="25000"/>
                            </a:schemeClr>
                          </a:solidFill>
                          <a:latin typeface="Arial" panose="020B0604020202020204" pitchFamily="34" charset="0"/>
                          <a:cs typeface="Arial" panose="020B0604020202020204" pitchFamily="34" charset="0"/>
                        </a:rPr>
                        <a:t>2.9%</a:t>
                      </a:r>
                      <a:endParaRPr lang="fr-FR" sz="800" b="0" i="0" dirty="0">
                        <a:solidFill>
                          <a:schemeClr val="tx1">
                            <a:lumMod val="75000"/>
                            <a:lumOff val="25000"/>
                          </a:schemeClr>
                        </a:solidFill>
                        <a:latin typeface="Arial" panose="020B0604020202020204" pitchFamily="34" charset="0"/>
                        <a:cs typeface="Arial" panose="020B0604020202020204" pitchFamily="34" charset="0"/>
                      </a:endParaRPr>
                    </a:p>
                  </a:txBody>
                  <a:tcPr anchor="ctr"/>
                </a:tc>
                <a:tc>
                  <a:txBody>
                    <a:bodyPr/>
                    <a:lstStyle/>
                    <a:p>
                      <a:pPr algn="ctr"/>
                      <a:r>
                        <a:rPr lang="fr-FR" sz="800" b="0" dirty="0">
                          <a:solidFill>
                            <a:schemeClr val="tx1">
                              <a:lumMod val="75000"/>
                              <a:lumOff val="25000"/>
                            </a:schemeClr>
                          </a:solidFill>
                          <a:latin typeface="Arial" panose="020B0604020202020204" pitchFamily="34" charset="0"/>
                          <a:cs typeface="Arial" panose="020B0604020202020204" pitchFamily="34" charset="0"/>
                        </a:rPr>
                        <a:t>11.1%</a:t>
                      </a:r>
                      <a:endParaRPr lang="fr-FR" sz="800" b="0" i="0" dirty="0">
                        <a:solidFill>
                          <a:schemeClr val="tx1">
                            <a:lumMod val="75000"/>
                            <a:lumOff val="25000"/>
                          </a:schemeClr>
                        </a:solidFill>
                        <a:latin typeface="Arial" panose="020B0604020202020204" pitchFamily="34" charset="0"/>
                        <a:cs typeface="Arial" panose="020B0604020202020204" pitchFamily="34" charset="0"/>
                      </a:endParaRPr>
                    </a:p>
                  </a:txBody>
                  <a:tcPr anchor="ctr"/>
                </a:tc>
                <a:tc>
                  <a:txBody>
                    <a:bodyPr/>
                    <a:lstStyle/>
                    <a:p>
                      <a:pPr algn="ctr"/>
                      <a:r>
                        <a:rPr lang="fr-FR" sz="800" b="0" dirty="0">
                          <a:solidFill>
                            <a:schemeClr val="tx1">
                              <a:lumMod val="75000"/>
                              <a:lumOff val="25000"/>
                            </a:schemeClr>
                          </a:solidFill>
                          <a:latin typeface="Arial" panose="020B0604020202020204" pitchFamily="34" charset="0"/>
                          <a:cs typeface="Arial" panose="020B0604020202020204" pitchFamily="34" charset="0"/>
                        </a:rPr>
                        <a:t>4.8%</a:t>
                      </a:r>
                      <a:endParaRPr lang="fr-FR" sz="800" b="0" i="0" dirty="0">
                        <a:solidFill>
                          <a:schemeClr val="tx1">
                            <a:lumMod val="75000"/>
                            <a:lumOff val="25000"/>
                          </a:schemeClr>
                        </a:solidFill>
                        <a:latin typeface="Arial" panose="020B0604020202020204" pitchFamily="34" charset="0"/>
                        <a:cs typeface="Arial" panose="020B0604020202020204" pitchFamily="34" charset="0"/>
                      </a:endParaRPr>
                    </a:p>
                  </a:txBody>
                  <a:tcPr anchor="ctr"/>
                </a:tc>
                <a:tc>
                  <a:txBody>
                    <a:bodyPr/>
                    <a:lstStyle/>
                    <a:p>
                      <a:pPr algn="ctr"/>
                      <a:r>
                        <a:rPr lang="fr-FR" sz="800" b="0" dirty="0">
                          <a:solidFill>
                            <a:schemeClr val="tx1">
                              <a:lumMod val="75000"/>
                              <a:lumOff val="25000"/>
                            </a:schemeClr>
                          </a:solidFill>
                          <a:latin typeface="Arial" panose="020B0604020202020204" pitchFamily="34" charset="0"/>
                          <a:cs typeface="Arial" panose="020B0604020202020204" pitchFamily="34" charset="0"/>
                        </a:rPr>
                        <a:t>0%</a:t>
                      </a:r>
                      <a:endParaRPr lang="fr-FR" sz="800" b="0" i="0" dirty="0">
                        <a:solidFill>
                          <a:schemeClr val="tx1">
                            <a:lumMod val="75000"/>
                            <a:lumOff val="25000"/>
                          </a:schemeClr>
                        </a:solidFill>
                        <a:latin typeface="Arial" panose="020B0604020202020204" pitchFamily="34" charset="0"/>
                        <a:cs typeface="Arial" panose="020B0604020202020204" pitchFamily="34" charset="0"/>
                      </a:endParaRPr>
                    </a:p>
                  </a:txBody>
                  <a:tcPr anchor="ctr"/>
                </a:tc>
                <a:tc>
                  <a:txBody>
                    <a:bodyPr/>
                    <a:lstStyle/>
                    <a:p>
                      <a:pPr algn="ctr"/>
                      <a:r>
                        <a:rPr lang="fr-FR" sz="800" b="0" dirty="0">
                          <a:solidFill>
                            <a:schemeClr val="tx1">
                              <a:lumMod val="75000"/>
                              <a:lumOff val="25000"/>
                            </a:schemeClr>
                          </a:solidFill>
                          <a:latin typeface="Arial" panose="020B0604020202020204" pitchFamily="34" charset="0"/>
                          <a:cs typeface="Arial" panose="020B0604020202020204" pitchFamily="34" charset="0"/>
                        </a:rPr>
                        <a:t>0%</a:t>
                      </a:r>
                      <a:endParaRPr lang="fr-FR" sz="800" b="0" i="0" dirty="0">
                        <a:solidFill>
                          <a:schemeClr val="tx1">
                            <a:lumMod val="75000"/>
                            <a:lumOff val="25000"/>
                          </a:schemeClr>
                        </a:solidFill>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5"/>
                  </a:ext>
                </a:extLst>
              </a:tr>
            </a:tbl>
          </a:graphicData>
        </a:graphic>
      </p:graphicFrame>
      <p:sp>
        <p:nvSpPr>
          <p:cNvPr id="6" name="ZoneTexte 5">
            <a:extLst>
              <a:ext uri="{FF2B5EF4-FFF2-40B4-BE49-F238E27FC236}">
                <a16:creationId xmlns:a16="http://schemas.microsoft.com/office/drawing/2014/main" id="{39C89155-6247-294C-8109-CF7265C3B9F4}"/>
              </a:ext>
            </a:extLst>
          </p:cNvPr>
          <p:cNvSpPr txBox="1"/>
          <p:nvPr/>
        </p:nvSpPr>
        <p:spPr>
          <a:xfrm>
            <a:off x="-3048" y="4912668"/>
            <a:ext cx="2755883"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Leonidas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Apostolidis</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ASCO2020, Abs 4607 </a:t>
            </a:r>
          </a:p>
        </p:txBody>
      </p:sp>
      <p:sp>
        <p:nvSpPr>
          <p:cNvPr id="7" name="Rectangle à coins arrondis 6">
            <a:extLst>
              <a:ext uri="{FF2B5EF4-FFF2-40B4-BE49-F238E27FC236}">
                <a16:creationId xmlns:a16="http://schemas.microsoft.com/office/drawing/2014/main" id="{C6E16DCE-ED63-4B37-A41C-68B7DF0E8CFF}"/>
              </a:ext>
            </a:extLst>
          </p:cNvPr>
          <p:cNvSpPr/>
          <p:nvPr/>
        </p:nvSpPr>
        <p:spPr>
          <a:xfrm>
            <a:off x="5032083" y="2675057"/>
            <a:ext cx="3611551" cy="1954690"/>
          </a:xfrm>
          <a:prstGeom prst="roundRect">
            <a:avLst>
              <a:gd name="adj" fmla="val 4716"/>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graphicFrame>
        <p:nvGraphicFramePr>
          <p:cNvPr id="8" name="Chart 9">
            <a:extLst>
              <a:ext uri="{FF2B5EF4-FFF2-40B4-BE49-F238E27FC236}">
                <a16:creationId xmlns:a16="http://schemas.microsoft.com/office/drawing/2014/main" id="{22F59C9E-0413-4871-AB2B-2A28357F60AF}"/>
              </a:ext>
            </a:extLst>
          </p:cNvPr>
          <p:cNvGraphicFramePr/>
          <p:nvPr/>
        </p:nvGraphicFramePr>
        <p:xfrm>
          <a:off x="4995005" y="2817083"/>
          <a:ext cx="3611551" cy="1859555"/>
        </p:xfrm>
        <a:graphic>
          <a:graphicData uri="http://schemas.openxmlformats.org/drawingml/2006/chart">
            <c:chart xmlns:c="http://schemas.openxmlformats.org/drawingml/2006/chart" xmlns:r="http://schemas.openxmlformats.org/officeDocument/2006/relationships" r:id="rId2"/>
          </a:graphicData>
        </a:graphic>
      </p:graphicFrame>
      <p:sp>
        <p:nvSpPr>
          <p:cNvPr id="9" name="TextBox 12">
            <a:extLst>
              <a:ext uri="{FF2B5EF4-FFF2-40B4-BE49-F238E27FC236}">
                <a16:creationId xmlns:a16="http://schemas.microsoft.com/office/drawing/2014/main" id="{BC6A3183-404A-45A5-A7BC-DAE2A3443BF0}"/>
              </a:ext>
            </a:extLst>
          </p:cNvPr>
          <p:cNvSpPr txBox="1"/>
          <p:nvPr/>
        </p:nvSpPr>
        <p:spPr>
          <a:xfrm>
            <a:off x="7831416" y="2925390"/>
            <a:ext cx="645253" cy="123111"/>
          </a:xfrm>
          <a:prstGeom prst="rect">
            <a:avLst/>
          </a:prstGeom>
          <a:noFill/>
        </p:spPr>
        <p:txBody>
          <a:bodyPr wrap="squar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Non PE</a:t>
            </a:r>
          </a:p>
        </p:txBody>
      </p:sp>
      <p:sp>
        <p:nvSpPr>
          <p:cNvPr id="10" name="TextBox 14">
            <a:extLst>
              <a:ext uri="{FF2B5EF4-FFF2-40B4-BE49-F238E27FC236}">
                <a16:creationId xmlns:a16="http://schemas.microsoft.com/office/drawing/2014/main" id="{BD441D82-7F0D-4B43-A09D-EE2D77DBE7CF}"/>
              </a:ext>
            </a:extLst>
          </p:cNvPr>
          <p:cNvSpPr txBox="1"/>
          <p:nvPr/>
        </p:nvSpPr>
        <p:spPr>
          <a:xfrm>
            <a:off x="7831416" y="3131273"/>
            <a:ext cx="645253" cy="123111"/>
          </a:xfrm>
          <a:prstGeom prst="rect">
            <a:avLst/>
          </a:prstGeom>
          <a:noFill/>
        </p:spPr>
        <p:txBody>
          <a:bodyPr wrap="squar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PE</a:t>
            </a:r>
          </a:p>
        </p:txBody>
      </p:sp>
      <p:sp>
        <p:nvSpPr>
          <p:cNvPr id="11" name="ZoneTexte 10">
            <a:extLst>
              <a:ext uri="{FF2B5EF4-FFF2-40B4-BE49-F238E27FC236}">
                <a16:creationId xmlns:a16="http://schemas.microsoft.com/office/drawing/2014/main" id="{0FF6D4F8-EA76-4CD2-B1AB-20448ABF53F1}"/>
              </a:ext>
            </a:extLst>
          </p:cNvPr>
          <p:cNvSpPr txBox="1"/>
          <p:nvPr/>
        </p:nvSpPr>
        <p:spPr>
          <a:xfrm>
            <a:off x="5142953" y="2524166"/>
            <a:ext cx="531024" cy="276999"/>
          </a:xfrm>
          <a:prstGeom prst="rect">
            <a:avLst/>
          </a:prstGeom>
          <a:solidFill>
            <a:schemeClr val="bg1"/>
          </a:solid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AU" sz="12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PFS</a:t>
            </a:r>
          </a:p>
        </p:txBody>
      </p:sp>
      <p:grpSp>
        <p:nvGrpSpPr>
          <p:cNvPr id="18" name="Groupe 17">
            <a:extLst>
              <a:ext uri="{FF2B5EF4-FFF2-40B4-BE49-F238E27FC236}">
                <a16:creationId xmlns:a16="http://schemas.microsoft.com/office/drawing/2014/main" id="{1026F6E2-0AEA-427D-8637-8E41A6C2A42E}"/>
              </a:ext>
            </a:extLst>
          </p:cNvPr>
          <p:cNvGrpSpPr/>
          <p:nvPr/>
        </p:nvGrpSpPr>
        <p:grpSpPr>
          <a:xfrm>
            <a:off x="5559466" y="2959738"/>
            <a:ext cx="2649352" cy="1222603"/>
            <a:chOff x="1189759" y="238991"/>
            <a:chExt cx="4956464" cy="4000500"/>
          </a:xfrm>
        </p:grpSpPr>
        <p:sp>
          <p:nvSpPr>
            <p:cNvPr id="2" name="Forme libre : forme 1">
              <a:extLst>
                <a:ext uri="{FF2B5EF4-FFF2-40B4-BE49-F238E27FC236}">
                  <a16:creationId xmlns:a16="http://schemas.microsoft.com/office/drawing/2014/main" id="{E890B3E2-4301-4F2F-B439-C17C1D6ADBDC}"/>
                </a:ext>
              </a:extLst>
            </p:cNvPr>
            <p:cNvSpPr/>
            <p:nvPr/>
          </p:nvSpPr>
          <p:spPr>
            <a:xfrm>
              <a:off x="1194955" y="244186"/>
              <a:ext cx="4951268" cy="3990109"/>
            </a:xfrm>
            <a:custGeom>
              <a:avLst/>
              <a:gdLst>
                <a:gd name="connsiteX0" fmla="*/ 0 w 4951268"/>
                <a:gd name="connsiteY0" fmla="*/ 0 h 3990109"/>
                <a:gd name="connsiteX1" fmla="*/ 67540 w 4951268"/>
                <a:gd name="connsiteY1" fmla="*/ 0 h 3990109"/>
                <a:gd name="connsiteX2" fmla="*/ 67540 w 4951268"/>
                <a:gd name="connsiteY2" fmla="*/ 46759 h 3990109"/>
                <a:gd name="connsiteX3" fmla="*/ 98713 w 4951268"/>
                <a:gd name="connsiteY3" fmla="*/ 46759 h 3990109"/>
                <a:gd name="connsiteX4" fmla="*/ 98713 w 4951268"/>
                <a:gd name="connsiteY4" fmla="*/ 140278 h 3990109"/>
                <a:gd name="connsiteX5" fmla="*/ 114300 w 4951268"/>
                <a:gd name="connsiteY5" fmla="*/ 218209 h 3990109"/>
                <a:gd name="connsiteX6" fmla="*/ 129886 w 4951268"/>
                <a:gd name="connsiteY6" fmla="*/ 259773 h 3990109"/>
                <a:gd name="connsiteX7" fmla="*/ 140277 w 4951268"/>
                <a:gd name="connsiteY7" fmla="*/ 337705 h 3990109"/>
                <a:gd name="connsiteX8" fmla="*/ 150668 w 4951268"/>
                <a:gd name="connsiteY8" fmla="*/ 441614 h 3990109"/>
                <a:gd name="connsiteX9" fmla="*/ 155863 w 4951268"/>
                <a:gd name="connsiteY9" fmla="*/ 488373 h 3990109"/>
                <a:gd name="connsiteX10" fmla="*/ 161059 w 4951268"/>
                <a:gd name="connsiteY10" fmla="*/ 540328 h 3990109"/>
                <a:gd name="connsiteX11" fmla="*/ 166254 w 4951268"/>
                <a:gd name="connsiteY11" fmla="*/ 571500 h 3990109"/>
                <a:gd name="connsiteX12" fmla="*/ 171450 w 4951268"/>
                <a:gd name="connsiteY12" fmla="*/ 587087 h 3990109"/>
                <a:gd name="connsiteX13" fmla="*/ 171450 w 4951268"/>
                <a:gd name="connsiteY13" fmla="*/ 602673 h 3990109"/>
                <a:gd name="connsiteX14" fmla="*/ 171450 w 4951268"/>
                <a:gd name="connsiteY14" fmla="*/ 789709 h 3990109"/>
                <a:gd name="connsiteX15" fmla="*/ 202622 w 4951268"/>
                <a:gd name="connsiteY15" fmla="*/ 789709 h 3990109"/>
                <a:gd name="connsiteX16" fmla="*/ 202622 w 4951268"/>
                <a:gd name="connsiteY16" fmla="*/ 935182 h 3990109"/>
                <a:gd name="connsiteX17" fmla="*/ 238990 w 4951268"/>
                <a:gd name="connsiteY17" fmla="*/ 1033896 h 3990109"/>
                <a:gd name="connsiteX18" fmla="*/ 275359 w 4951268"/>
                <a:gd name="connsiteY18" fmla="*/ 1033896 h 3990109"/>
                <a:gd name="connsiteX19" fmla="*/ 290945 w 4951268"/>
                <a:gd name="connsiteY19" fmla="*/ 1319646 h 3990109"/>
                <a:gd name="connsiteX20" fmla="*/ 327313 w 4951268"/>
                <a:gd name="connsiteY20" fmla="*/ 1319646 h 3990109"/>
                <a:gd name="connsiteX21" fmla="*/ 342900 w 4951268"/>
                <a:gd name="connsiteY21" fmla="*/ 1470314 h 3990109"/>
                <a:gd name="connsiteX22" fmla="*/ 384463 w 4951268"/>
                <a:gd name="connsiteY22" fmla="*/ 1470314 h 3990109"/>
                <a:gd name="connsiteX23" fmla="*/ 415636 w 4951268"/>
                <a:gd name="connsiteY23" fmla="*/ 1667741 h 3990109"/>
                <a:gd name="connsiteX24" fmla="*/ 457200 w 4951268"/>
                <a:gd name="connsiteY24" fmla="*/ 1667741 h 3990109"/>
                <a:gd name="connsiteX25" fmla="*/ 477981 w 4951268"/>
                <a:gd name="connsiteY25" fmla="*/ 1828800 h 3990109"/>
                <a:gd name="connsiteX26" fmla="*/ 509154 w 4951268"/>
                <a:gd name="connsiteY26" fmla="*/ 1828800 h 3990109"/>
                <a:gd name="connsiteX27" fmla="*/ 514350 w 4951268"/>
                <a:gd name="connsiteY27" fmla="*/ 2052205 h 3990109"/>
                <a:gd name="connsiteX28" fmla="*/ 540327 w 4951268"/>
                <a:gd name="connsiteY28" fmla="*/ 2124941 h 3990109"/>
                <a:gd name="connsiteX29" fmla="*/ 607868 w 4951268"/>
                <a:gd name="connsiteY29" fmla="*/ 2124941 h 3990109"/>
                <a:gd name="connsiteX30" fmla="*/ 607868 w 4951268"/>
                <a:gd name="connsiteY30" fmla="*/ 2187287 h 3990109"/>
                <a:gd name="connsiteX31" fmla="*/ 639040 w 4951268"/>
                <a:gd name="connsiteY31" fmla="*/ 2187287 h 3990109"/>
                <a:gd name="connsiteX32" fmla="*/ 639040 w 4951268"/>
                <a:gd name="connsiteY32" fmla="*/ 2244437 h 3990109"/>
                <a:gd name="connsiteX33" fmla="*/ 685800 w 4951268"/>
                <a:gd name="connsiteY33" fmla="*/ 2244437 h 3990109"/>
                <a:gd name="connsiteX34" fmla="*/ 685800 w 4951268"/>
                <a:gd name="connsiteY34" fmla="*/ 2348346 h 3990109"/>
                <a:gd name="connsiteX35" fmla="*/ 727363 w 4951268"/>
                <a:gd name="connsiteY35" fmla="*/ 2348346 h 3990109"/>
                <a:gd name="connsiteX36" fmla="*/ 737754 w 4951268"/>
                <a:gd name="connsiteY36" fmla="*/ 2462646 h 3990109"/>
                <a:gd name="connsiteX37" fmla="*/ 789709 w 4951268"/>
                <a:gd name="connsiteY37" fmla="*/ 2462646 h 3990109"/>
                <a:gd name="connsiteX38" fmla="*/ 789709 w 4951268"/>
                <a:gd name="connsiteY38" fmla="*/ 2701637 h 3990109"/>
                <a:gd name="connsiteX39" fmla="*/ 852054 w 4951268"/>
                <a:gd name="connsiteY39" fmla="*/ 2701637 h 3990109"/>
                <a:gd name="connsiteX40" fmla="*/ 852054 w 4951268"/>
                <a:gd name="connsiteY40" fmla="*/ 2769178 h 3990109"/>
                <a:gd name="connsiteX41" fmla="*/ 898813 w 4951268"/>
                <a:gd name="connsiteY41" fmla="*/ 2769178 h 3990109"/>
                <a:gd name="connsiteX42" fmla="*/ 898813 w 4951268"/>
                <a:gd name="connsiteY42" fmla="*/ 2836719 h 3990109"/>
                <a:gd name="connsiteX43" fmla="*/ 924790 w 4951268"/>
                <a:gd name="connsiteY43" fmla="*/ 2836719 h 3990109"/>
                <a:gd name="connsiteX44" fmla="*/ 924790 w 4951268"/>
                <a:gd name="connsiteY44" fmla="*/ 2893869 h 3990109"/>
                <a:gd name="connsiteX45" fmla="*/ 966354 w 4951268"/>
                <a:gd name="connsiteY45" fmla="*/ 2893869 h 3990109"/>
                <a:gd name="connsiteX46" fmla="*/ 966354 w 4951268"/>
                <a:gd name="connsiteY46" fmla="*/ 2951019 h 3990109"/>
                <a:gd name="connsiteX47" fmla="*/ 1018309 w 4951268"/>
                <a:gd name="connsiteY47" fmla="*/ 2951019 h 3990109"/>
                <a:gd name="connsiteX48" fmla="*/ 1018309 w 4951268"/>
                <a:gd name="connsiteY48" fmla="*/ 3013364 h 3990109"/>
                <a:gd name="connsiteX49" fmla="*/ 1028700 w 4951268"/>
                <a:gd name="connsiteY49" fmla="*/ 3023755 h 3990109"/>
                <a:gd name="connsiteX50" fmla="*/ 1091045 w 4951268"/>
                <a:gd name="connsiteY50" fmla="*/ 3215987 h 3990109"/>
                <a:gd name="connsiteX51" fmla="*/ 1132609 w 4951268"/>
                <a:gd name="connsiteY51" fmla="*/ 3215987 h 3990109"/>
                <a:gd name="connsiteX52" fmla="*/ 1132609 w 4951268"/>
                <a:gd name="connsiteY52" fmla="*/ 3345873 h 3990109"/>
                <a:gd name="connsiteX53" fmla="*/ 1205345 w 4951268"/>
                <a:gd name="connsiteY53" fmla="*/ 3345873 h 3990109"/>
                <a:gd name="connsiteX54" fmla="*/ 1205345 w 4951268"/>
                <a:gd name="connsiteY54" fmla="*/ 3418609 h 3990109"/>
                <a:gd name="connsiteX55" fmla="*/ 1314450 w 4951268"/>
                <a:gd name="connsiteY55" fmla="*/ 3418609 h 3990109"/>
                <a:gd name="connsiteX56" fmla="*/ 1314450 w 4951268"/>
                <a:gd name="connsiteY56" fmla="*/ 3496541 h 3990109"/>
                <a:gd name="connsiteX57" fmla="*/ 1361209 w 4951268"/>
                <a:gd name="connsiteY57" fmla="*/ 3496541 h 3990109"/>
                <a:gd name="connsiteX58" fmla="*/ 1361209 w 4951268"/>
                <a:gd name="connsiteY58" fmla="*/ 3642014 h 3990109"/>
                <a:gd name="connsiteX59" fmla="*/ 1522268 w 4951268"/>
                <a:gd name="connsiteY59" fmla="*/ 3642014 h 3990109"/>
                <a:gd name="connsiteX60" fmla="*/ 1522268 w 4951268"/>
                <a:gd name="connsiteY60" fmla="*/ 3730337 h 3990109"/>
                <a:gd name="connsiteX61" fmla="*/ 1891145 w 4951268"/>
                <a:gd name="connsiteY61" fmla="*/ 3730337 h 3990109"/>
                <a:gd name="connsiteX62" fmla="*/ 1891145 w 4951268"/>
                <a:gd name="connsiteY62" fmla="*/ 3818659 h 3990109"/>
                <a:gd name="connsiteX63" fmla="*/ 4717472 w 4951268"/>
                <a:gd name="connsiteY63" fmla="*/ 3818659 h 3990109"/>
                <a:gd name="connsiteX64" fmla="*/ 4717472 w 4951268"/>
                <a:gd name="connsiteY64" fmla="*/ 3906982 h 3990109"/>
                <a:gd name="connsiteX65" fmla="*/ 4951268 w 4951268"/>
                <a:gd name="connsiteY65" fmla="*/ 3906982 h 3990109"/>
                <a:gd name="connsiteX66" fmla="*/ 4951268 w 4951268"/>
                <a:gd name="connsiteY66" fmla="*/ 3990109 h 399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4951268" h="3990109">
                  <a:moveTo>
                    <a:pt x="0" y="0"/>
                  </a:moveTo>
                  <a:lnTo>
                    <a:pt x="67540" y="0"/>
                  </a:lnTo>
                  <a:lnTo>
                    <a:pt x="67540" y="46759"/>
                  </a:lnTo>
                  <a:lnTo>
                    <a:pt x="98713" y="46759"/>
                  </a:lnTo>
                  <a:lnTo>
                    <a:pt x="98713" y="140278"/>
                  </a:lnTo>
                  <a:lnTo>
                    <a:pt x="114300" y="218209"/>
                  </a:lnTo>
                  <a:cubicBezTo>
                    <a:pt x="119495" y="232064"/>
                    <a:pt x="125535" y="245631"/>
                    <a:pt x="129886" y="259773"/>
                  </a:cubicBezTo>
                  <a:cubicBezTo>
                    <a:pt x="136152" y="280138"/>
                    <a:pt x="138819" y="321663"/>
                    <a:pt x="140277" y="337705"/>
                  </a:cubicBezTo>
                  <a:cubicBezTo>
                    <a:pt x="151504" y="461203"/>
                    <a:pt x="139623" y="347729"/>
                    <a:pt x="150668" y="441614"/>
                  </a:cubicBezTo>
                  <a:cubicBezTo>
                    <a:pt x="152500" y="457189"/>
                    <a:pt x="154221" y="472777"/>
                    <a:pt x="155863" y="488373"/>
                  </a:cubicBezTo>
                  <a:cubicBezTo>
                    <a:pt x="157685" y="505682"/>
                    <a:pt x="158900" y="523058"/>
                    <a:pt x="161059" y="540328"/>
                  </a:cubicBezTo>
                  <a:cubicBezTo>
                    <a:pt x="162366" y="550781"/>
                    <a:pt x="163969" y="561217"/>
                    <a:pt x="166254" y="571500"/>
                  </a:cubicBezTo>
                  <a:cubicBezTo>
                    <a:pt x="167442" y="576846"/>
                    <a:pt x="170550" y="581685"/>
                    <a:pt x="171450" y="587087"/>
                  </a:cubicBezTo>
                  <a:cubicBezTo>
                    <a:pt x="172304" y="592212"/>
                    <a:pt x="171450" y="597478"/>
                    <a:pt x="171450" y="602673"/>
                  </a:cubicBezTo>
                  <a:lnTo>
                    <a:pt x="171450" y="789709"/>
                  </a:lnTo>
                  <a:lnTo>
                    <a:pt x="202622" y="789709"/>
                  </a:lnTo>
                  <a:lnTo>
                    <a:pt x="202622" y="935182"/>
                  </a:lnTo>
                  <a:lnTo>
                    <a:pt x="238990" y="1033896"/>
                  </a:lnTo>
                  <a:lnTo>
                    <a:pt x="275359" y="1033896"/>
                  </a:lnTo>
                  <a:lnTo>
                    <a:pt x="290945" y="1319646"/>
                  </a:lnTo>
                  <a:lnTo>
                    <a:pt x="327313" y="1319646"/>
                  </a:lnTo>
                  <a:lnTo>
                    <a:pt x="342900" y="1470314"/>
                  </a:lnTo>
                  <a:lnTo>
                    <a:pt x="384463" y="1470314"/>
                  </a:lnTo>
                  <a:lnTo>
                    <a:pt x="415636" y="1667741"/>
                  </a:lnTo>
                  <a:lnTo>
                    <a:pt x="457200" y="1667741"/>
                  </a:lnTo>
                  <a:lnTo>
                    <a:pt x="477981" y="1828800"/>
                  </a:lnTo>
                  <a:lnTo>
                    <a:pt x="509154" y="1828800"/>
                  </a:lnTo>
                  <a:lnTo>
                    <a:pt x="514350" y="2052205"/>
                  </a:lnTo>
                  <a:lnTo>
                    <a:pt x="540327" y="2124941"/>
                  </a:lnTo>
                  <a:lnTo>
                    <a:pt x="607868" y="2124941"/>
                  </a:lnTo>
                  <a:lnTo>
                    <a:pt x="607868" y="2187287"/>
                  </a:lnTo>
                  <a:lnTo>
                    <a:pt x="639040" y="2187287"/>
                  </a:lnTo>
                  <a:lnTo>
                    <a:pt x="639040" y="2244437"/>
                  </a:lnTo>
                  <a:lnTo>
                    <a:pt x="685800" y="2244437"/>
                  </a:lnTo>
                  <a:lnTo>
                    <a:pt x="685800" y="2348346"/>
                  </a:lnTo>
                  <a:lnTo>
                    <a:pt x="727363" y="2348346"/>
                  </a:lnTo>
                  <a:lnTo>
                    <a:pt x="737754" y="2462646"/>
                  </a:lnTo>
                  <a:lnTo>
                    <a:pt x="789709" y="2462646"/>
                  </a:lnTo>
                  <a:lnTo>
                    <a:pt x="789709" y="2701637"/>
                  </a:lnTo>
                  <a:lnTo>
                    <a:pt x="852054" y="2701637"/>
                  </a:lnTo>
                  <a:lnTo>
                    <a:pt x="852054" y="2769178"/>
                  </a:lnTo>
                  <a:lnTo>
                    <a:pt x="898813" y="2769178"/>
                  </a:lnTo>
                  <a:lnTo>
                    <a:pt x="898813" y="2836719"/>
                  </a:lnTo>
                  <a:lnTo>
                    <a:pt x="924790" y="2836719"/>
                  </a:lnTo>
                  <a:lnTo>
                    <a:pt x="924790" y="2893869"/>
                  </a:lnTo>
                  <a:lnTo>
                    <a:pt x="966354" y="2893869"/>
                  </a:lnTo>
                  <a:lnTo>
                    <a:pt x="966354" y="2951019"/>
                  </a:lnTo>
                  <a:lnTo>
                    <a:pt x="1018309" y="2951019"/>
                  </a:lnTo>
                  <a:lnTo>
                    <a:pt x="1018309" y="3013364"/>
                  </a:lnTo>
                  <a:lnTo>
                    <a:pt x="1028700" y="3023755"/>
                  </a:lnTo>
                  <a:lnTo>
                    <a:pt x="1091045" y="3215987"/>
                  </a:lnTo>
                  <a:lnTo>
                    <a:pt x="1132609" y="3215987"/>
                  </a:lnTo>
                  <a:lnTo>
                    <a:pt x="1132609" y="3345873"/>
                  </a:lnTo>
                  <a:lnTo>
                    <a:pt x="1205345" y="3345873"/>
                  </a:lnTo>
                  <a:lnTo>
                    <a:pt x="1205345" y="3418609"/>
                  </a:lnTo>
                  <a:lnTo>
                    <a:pt x="1314450" y="3418609"/>
                  </a:lnTo>
                  <a:lnTo>
                    <a:pt x="1314450" y="3496541"/>
                  </a:lnTo>
                  <a:lnTo>
                    <a:pt x="1361209" y="3496541"/>
                  </a:lnTo>
                  <a:lnTo>
                    <a:pt x="1361209" y="3642014"/>
                  </a:lnTo>
                  <a:lnTo>
                    <a:pt x="1522268" y="3642014"/>
                  </a:lnTo>
                  <a:lnTo>
                    <a:pt x="1522268" y="3730337"/>
                  </a:lnTo>
                  <a:lnTo>
                    <a:pt x="1891145" y="3730337"/>
                  </a:lnTo>
                  <a:lnTo>
                    <a:pt x="1891145" y="3818659"/>
                  </a:lnTo>
                  <a:lnTo>
                    <a:pt x="4717472" y="3818659"/>
                  </a:lnTo>
                  <a:lnTo>
                    <a:pt x="4717472" y="3906982"/>
                  </a:lnTo>
                  <a:lnTo>
                    <a:pt x="4951268" y="3906982"/>
                  </a:lnTo>
                  <a:lnTo>
                    <a:pt x="4951268" y="3990109"/>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Forme libre : forme 3">
              <a:extLst>
                <a:ext uri="{FF2B5EF4-FFF2-40B4-BE49-F238E27FC236}">
                  <a16:creationId xmlns:a16="http://schemas.microsoft.com/office/drawing/2014/main" id="{6ADD4629-DF01-4245-8F08-A94387624891}"/>
                </a:ext>
              </a:extLst>
            </p:cNvPr>
            <p:cNvSpPr/>
            <p:nvPr/>
          </p:nvSpPr>
          <p:spPr>
            <a:xfrm>
              <a:off x="1189759" y="238991"/>
              <a:ext cx="4114800" cy="4000500"/>
            </a:xfrm>
            <a:custGeom>
              <a:avLst/>
              <a:gdLst>
                <a:gd name="connsiteX0" fmla="*/ 0 w 4114800"/>
                <a:gd name="connsiteY0" fmla="*/ 0 h 4000500"/>
                <a:gd name="connsiteX1" fmla="*/ 67541 w 4114800"/>
                <a:gd name="connsiteY1" fmla="*/ 0 h 4000500"/>
                <a:gd name="connsiteX2" fmla="*/ 77932 w 4114800"/>
                <a:gd name="connsiteY2" fmla="*/ 129886 h 4000500"/>
                <a:gd name="connsiteX3" fmla="*/ 93518 w 4114800"/>
                <a:gd name="connsiteY3" fmla="*/ 244186 h 4000500"/>
                <a:gd name="connsiteX4" fmla="*/ 109105 w 4114800"/>
                <a:gd name="connsiteY4" fmla="*/ 363682 h 4000500"/>
                <a:gd name="connsiteX5" fmla="*/ 109105 w 4114800"/>
                <a:gd name="connsiteY5" fmla="*/ 483177 h 4000500"/>
                <a:gd name="connsiteX6" fmla="*/ 124691 w 4114800"/>
                <a:gd name="connsiteY6" fmla="*/ 945573 h 4000500"/>
                <a:gd name="connsiteX7" fmla="*/ 145473 w 4114800"/>
                <a:gd name="connsiteY7" fmla="*/ 1059873 h 4000500"/>
                <a:gd name="connsiteX8" fmla="*/ 166255 w 4114800"/>
                <a:gd name="connsiteY8" fmla="*/ 1304059 h 4000500"/>
                <a:gd name="connsiteX9" fmla="*/ 181841 w 4114800"/>
                <a:gd name="connsiteY9" fmla="*/ 1319645 h 4000500"/>
                <a:gd name="connsiteX10" fmla="*/ 197427 w 4114800"/>
                <a:gd name="connsiteY10" fmla="*/ 1553441 h 4000500"/>
                <a:gd name="connsiteX11" fmla="*/ 223405 w 4114800"/>
                <a:gd name="connsiteY11" fmla="*/ 1553441 h 4000500"/>
                <a:gd name="connsiteX12" fmla="*/ 223405 w 4114800"/>
                <a:gd name="connsiteY12" fmla="*/ 1688523 h 4000500"/>
                <a:gd name="connsiteX13" fmla="*/ 280555 w 4114800"/>
                <a:gd name="connsiteY13" fmla="*/ 1688523 h 4000500"/>
                <a:gd name="connsiteX14" fmla="*/ 280555 w 4114800"/>
                <a:gd name="connsiteY14" fmla="*/ 1911927 h 4000500"/>
                <a:gd name="connsiteX15" fmla="*/ 290946 w 4114800"/>
                <a:gd name="connsiteY15" fmla="*/ 1922318 h 4000500"/>
                <a:gd name="connsiteX16" fmla="*/ 290946 w 4114800"/>
                <a:gd name="connsiteY16" fmla="*/ 2057400 h 4000500"/>
                <a:gd name="connsiteX17" fmla="*/ 389659 w 4114800"/>
                <a:gd name="connsiteY17" fmla="*/ 2057400 h 4000500"/>
                <a:gd name="connsiteX18" fmla="*/ 415636 w 4114800"/>
                <a:gd name="connsiteY18" fmla="*/ 2410691 h 4000500"/>
                <a:gd name="connsiteX19" fmla="*/ 446809 w 4114800"/>
                <a:gd name="connsiteY19" fmla="*/ 2410691 h 4000500"/>
                <a:gd name="connsiteX20" fmla="*/ 446809 w 4114800"/>
                <a:gd name="connsiteY20" fmla="*/ 2530186 h 4000500"/>
                <a:gd name="connsiteX21" fmla="*/ 467591 w 4114800"/>
                <a:gd name="connsiteY21" fmla="*/ 2530186 h 4000500"/>
                <a:gd name="connsiteX22" fmla="*/ 467591 w 4114800"/>
                <a:gd name="connsiteY22" fmla="*/ 2644486 h 4000500"/>
                <a:gd name="connsiteX23" fmla="*/ 493569 w 4114800"/>
                <a:gd name="connsiteY23" fmla="*/ 2670464 h 4000500"/>
                <a:gd name="connsiteX24" fmla="*/ 529936 w 4114800"/>
                <a:gd name="connsiteY24" fmla="*/ 2670464 h 4000500"/>
                <a:gd name="connsiteX25" fmla="*/ 529936 w 4114800"/>
                <a:gd name="connsiteY25" fmla="*/ 2899064 h 4000500"/>
                <a:gd name="connsiteX26" fmla="*/ 555914 w 4114800"/>
                <a:gd name="connsiteY26" fmla="*/ 2899064 h 4000500"/>
                <a:gd name="connsiteX27" fmla="*/ 555914 w 4114800"/>
                <a:gd name="connsiteY27" fmla="*/ 3028950 h 4000500"/>
                <a:gd name="connsiteX28" fmla="*/ 623455 w 4114800"/>
                <a:gd name="connsiteY28" fmla="*/ 3028950 h 4000500"/>
                <a:gd name="connsiteX29" fmla="*/ 623455 w 4114800"/>
                <a:gd name="connsiteY29" fmla="*/ 3273136 h 4000500"/>
                <a:gd name="connsiteX30" fmla="*/ 685800 w 4114800"/>
                <a:gd name="connsiteY30" fmla="*/ 3273136 h 4000500"/>
                <a:gd name="connsiteX31" fmla="*/ 685800 w 4114800"/>
                <a:gd name="connsiteY31" fmla="*/ 3403023 h 4000500"/>
                <a:gd name="connsiteX32" fmla="*/ 742950 w 4114800"/>
                <a:gd name="connsiteY32" fmla="*/ 3403023 h 4000500"/>
                <a:gd name="connsiteX33" fmla="*/ 742950 w 4114800"/>
                <a:gd name="connsiteY33" fmla="*/ 3522518 h 4000500"/>
                <a:gd name="connsiteX34" fmla="*/ 805296 w 4114800"/>
                <a:gd name="connsiteY34" fmla="*/ 3522518 h 4000500"/>
                <a:gd name="connsiteX35" fmla="*/ 805296 w 4114800"/>
                <a:gd name="connsiteY35" fmla="*/ 3626427 h 4000500"/>
                <a:gd name="connsiteX36" fmla="*/ 966355 w 4114800"/>
                <a:gd name="connsiteY36" fmla="*/ 3626427 h 4000500"/>
                <a:gd name="connsiteX37" fmla="*/ 966355 w 4114800"/>
                <a:gd name="connsiteY37" fmla="*/ 3761509 h 4000500"/>
                <a:gd name="connsiteX38" fmla="*/ 2930236 w 4114800"/>
                <a:gd name="connsiteY38" fmla="*/ 3761509 h 4000500"/>
                <a:gd name="connsiteX39" fmla="*/ 2930236 w 4114800"/>
                <a:gd name="connsiteY39" fmla="*/ 3881004 h 4000500"/>
                <a:gd name="connsiteX40" fmla="*/ 4114800 w 4114800"/>
                <a:gd name="connsiteY40" fmla="*/ 3881004 h 4000500"/>
                <a:gd name="connsiteX41" fmla="*/ 4114800 w 4114800"/>
                <a:gd name="connsiteY41" fmla="*/ 4000500 h 400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114800" h="4000500">
                  <a:moveTo>
                    <a:pt x="0" y="0"/>
                  </a:moveTo>
                  <a:lnTo>
                    <a:pt x="67541" y="0"/>
                  </a:lnTo>
                  <a:lnTo>
                    <a:pt x="77932" y="129886"/>
                  </a:lnTo>
                  <a:lnTo>
                    <a:pt x="93518" y="244186"/>
                  </a:lnTo>
                  <a:lnTo>
                    <a:pt x="109105" y="363682"/>
                  </a:lnTo>
                  <a:lnTo>
                    <a:pt x="109105" y="483177"/>
                  </a:lnTo>
                  <a:lnTo>
                    <a:pt x="124691" y="945573"/>
                  </a:lnTo>
                  <a:lnTo>
                    <a:pt x="145473" y="1059873"/>
                  </a:lnTo>
                  <a:lnTo>
                    <a:pt x="166255" y="1304059"/>
                  </a:lnTo>
                  <a:lnTo>
                    <a:pt x="181841" y="1319645"/>
                  </a:lnTo>
                  <a:lnTo>
                    <a:pt x="197427" y="1553441"/>
                  </a:lnTo>
                  <a:lnTo>
                    <a:pt x="223405" y="1553441"/>
                  </a:lnTo>
                  <a:lnTo>
                    <a:pt x="223405" y="1688523"/>
                  </a:lnTo>
                  <a:lnTo>
                    <a:pt x="280555" y="1688523"/>
                  </a:lnTo>
                  <a:lnTo>
                    <a:pt x="280555" y="1911927"/>
                  </a:lnTo>
                  <a:lnTo>
                    <a:pt x="290946" y="1922318"/>
                  </a:lnTo>
                  <a:lnTo>
                    <a:pt x="290946" y="2057400"/>
                  </a:lnTo>
                  <a:lnTo>
                    <a:pt x="389659" y="2057400"/>
                  </a:lnTo>
                  <a:lnTo>
                    <a:pt x="415636" y="2410691"/>
                  </a:lnTo>
                  <a:lnTo>
                    <a:pt x="446809" y="2410691"/>
                  </a:lnTo>
                  <a:lnTo>
                    <a:pt x="446809" y="2530186"/>
                  </a:lnTo>
                  <a:lnTo>
                    <a:pt x="467591" y="2530186"/>
                  </a:lnTo>
                  <a:lnTo>
                    <a:pt x="467591" y="2644486"/>
                  </a:lnTo>
                  <a:lnTo>
                    <a:pt x="493569" y="2670464"/>
                  </a:lnTo>
                  <a:lnTo>
                    <a:pt x="529936" y="2670464"/>
                  </a:lnTo>
                  <a:lnTo>
                    <a:pt x="529936" y="2899064"/>
                  </a:lnTo>
                  <a:lnTo>
                    <a:pt x="555914" y="2899064"/>
                  </a:lnTo>
                  <a:lnTo>
                    <a:pt x="555914" y="3028950"/>
                  </a:lnTo>
                  <a:lnTo>
                    <a:pt x="623455" y="3028950"/>
                  </a:lnTo>
                  <a:lnTo>
                    <a:pt x="623455" y="3273136"/>
                  </a:lnTo>
                  <a:lnTo>
                    <a:pt x="685800" y="3273136"/>
                  </a:lnTo>
                  <a:lnTo>
                    <a:pt x="685800" y="3403023"/>
                  </a:lnTo>
                  <a:lnTo>
                    <a:pt x="742950" y="3403023"/>
                  </a:lnTo>
                  <a:lnTo>
                    <a:pt x="742950" y="3522518"/>
                  </a:lnTo>
                  <a:lnTo>
                    <a:pt x="805296" y="3522518"/>
                  </a:lnTo>
                  <a:lnTo>
                    <a:pt x="805296" y="3626427"/>
                  </a:lnTo>
                  <a:lnTo>
                    <a:pt x="966355" y="3626427"/>
                  </a:lnTo>
                  <a:lnTo>
                    <a:pt x="966355" y="3761509"/>
                  </a:lnTo>
                  <a:lnTo>
                    <a:pt x="2930236" y="3761509"/>
                  </a:lnTo>
                  <a:lnTo>
                    <a:pt x="2930236" y="3881004"/>
                  </a:lnTo>
                  <a:lnTo>
                    <a:pt x="4114800" y="3881004"/>
                  </a:lnTo>
                  <a:lnTo>
                    <a:pt x="4114800" y="4000500"/>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37330820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Rectangle à coins arrondis 4">
            <a:extLst>
              <a:ext uri="{FF2B5EF4-FFF2-40B4-BE49-F238E27FC236}">
                <a16:creationId xmlns:a16="http://schemas.microsoft.com/office/drawing/2014/main" id="{E6FE865E-F198-47B1-BEFC-2CEC0BF91FB9}"/>
              </a:ext>
            </a:extLst>
          </p:cNvPr>
          <p:cNvSpPr/>
          <p:nvPr/>
        </p:nvSpPr>
        <p:spPr>
          <a:xfrm>
            <a:off x="3389185" y="2862395"/>
            <a:ext cx="5290280" cy="1587358"/>
          </a:xfrm>
          <a:prstGeom prst="roundRect">
            <a:avLst>
              <a:gd name="adj" fmla="val 5248"/>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12" name="Titre 11"/>
          <p:cNvSpPr>
            <a:spLocks noGrp="1"/>
          </p:cNvSpPr>
          <p:nvPr>
            <p:ph type="title"/>
          </p:nvPr>
        </p:nvSpPr>
        <p:spPr/>
        <p:txBody>
          <a:bodyPr>
            <a:normAutofit/>
          </a:bodyPr>
          <a:lstStyle/>
          <a:p>
            <a:r>
              <a:rPr lang="fr-FR" sz="2000" dirty="0"/>
              <a:t>Radiothérapie interne vectorisée et chimiothérapie ?</a:t>
            </a:r>
          </a:p>
        </p:txBody>
      </p:sp>
      <p:sp>
        <p:nvSpPr>
          <p:cNvPr id="13" name="Espace réservé du contenu 12"/>
          <p:cNvSpPr>
            <a:spLocks noGrp="1"/>
          </p:cNvSpPr>
          <p:nvPr>
            <p:ph sz="half" idx="1"/>
          </p:nvPr>
        </p:nvSpPr>
        <p:spPr/>
        <p:txBody>
          <a:bodyPr/>
          <a:lstStyle/>
          <a:p>
            <a:r>
              <a:rPr lang="fr-FR" sz="1600" dirty="0">
                <a:latin typeface="Arial" panose="020B0604020202020204" pitchFamily="34" charset="0"/>
                <a:cs typeface="Arial" panose="020B0604020202020204" pitchFamily="34" charset="0"/>
              </a:rPr>
              <a:t>La CT par </a:t>
            </a:r>
            <a:r>
              <a:rPr lang="fr-FR" sz="1600" dirty="0" err="1">
                <a:latin typeface="Arial" panose="020B0604020202020204" pitchFamily="34" charset="0"/>
                <a:cs typeface="Arial" panose="020B0604020202020204" pitchFamily="34" charset="0"/>
              </a:rPr>
              <a:t>capecitabine</a:t>
            </a:r>
            <a:r>
              <a:rPr lang="fr-FR" sz="1600" dirty="0">
                <a:latin typeface="Arial" panose="020B0604020202020204" pitchFamily="34" charset="0"/>
                <a:cs typeface="Arial" panose="020B0604020202020204" pitchFamily="34" charset="0"/>
              </a:rPr>
              <a:t>/</a:t>
            </a:r>
            <a:r>
              <a:rPr lang="fr-FR" sz="1600" dirty="0" err="1">
                <a:latin typeface="Arial" panose="020B0604020202020204" pitchFamily="34" charset="0"/>
                <a:cs typeface="Arial" panose="020B0604020202020204" pitchFamily="34" charset="0"/>
              </a:rPr>
              <a:t>temozolomide</a:t>
            </a:r>
            <a:r>
              <a:rPr lang="fr-FR" sz="1600" dirty="0">
                <a:latin typeface="Arial" panose="020B0604020202020204" pitchFamily="34" charset="0"/>
                <a:cs typeface="Arial" panose="020B0604020202020204" pitchFamily="34" charset="0"/>
              </a:rPr>
              <a:t> (</a:t>
            </a:r>
            <a:r>
              <a:rPr lang="fr-FR" sz="1600" dirty="0" err="1">
                <a:latin typeface="Arial" panose="020B0604020202020204" pitchFamily="34" charset="0"/>
                <a:cs typeface="Arial" panose="020B0604020202020204" pitchFamily="34" charset="0"/>
              </a:rPr>
              <a:t>TemCap</a:t>
            </a:r>
            <a:r>
              <a:rPr lang="fr-FR" sz="1600" dirty="0">
                <a:latin typeface="Arial" panose="020B0604020202020204" pitchFamily="34" charset="0"/>
                <a:cs typeface="Arial" panose="020B0604020202020204" pitchFamily="34" charset="0"/>
              </a:rPr>
              <a:t>) dans les TNE pancréatiques (</a:t>
            </a:r>
            <a:r>
              <a:rPr lang="fr-FR" sz="1600" dirty="0" err="1">
                <a:latin typeface="Arial" panose="020B0604020202020204" pitchFamily="34" charset="0"/>
                <a:cs typeface="Arial" panose="020B0604020202020204" pitchFamily="34" charset="0"/>
              </a:rPr>
              <a:t>TNEp</a:t>
            </a:r>
            <a:r>
              <a:rPr lang="fr-FR" sz="1600" dirty="0">
                <a:latin typeface="Arial" panose="020B0604020202020204" pitchFamily="34" charset="0"/>
                <a:cs typeface="Arial" panose="020B0604020202020204" pitchFamily="34" charset="0"/>
              </a:rPr>
              <a:t>) et la RIV avec le </a:t>
            </a:r>
            <a:r>
              <a:rPr lang="fr-FR" sz="1600" baseline="30000" dirty="0">
                <a:latin typeface="Arial" panose="020B0604020202020204" pitchFamily="34" charset="0"/>
                <a:cs typeface="Arial" panose="020B0604020202020204" pitchFamily="34" charset="0"/>
              </a:rPr>
              <a:t>177</a:t>
            </a:r>
            <a:r>
              <a:rPr lang="fr-FR" sz="1600" dirty="0">
                <a:latin typeface="Arial" panose="020B0604020202020204" pitchFamily="34" charset="0"/>
                <a:cs typeface="Arial" panose="020B0604020202020204" pitchFamily="34" charset="0"/>
              </a:rPr>
              <a:t>Lu-Octréotate dans les TNE du grêle (</a:t>
            </a:r>
            <a:r>
              <a:rPr lang="fr-FR" sz="1600" dirty="0" err="1">
                <a:latin typeface="Arial" panose="020B0604020202020204" pitchFamily="34" charset="0"/>
                <a:cs typeface="Arial" panose="020B0604020202020204" pitchFamily="34" charset="0"/>
              </a:rPr>
              <a:t>TNEg</a:t>
            </a:r>
            <a:r>
              <a:rPr lang="fr-FR" sz="1600" dirty="0">
                <a:latin typeface="Arial" panose="020B0604020202020204" pitchFamily="34" charset="0"/>
                <a:cs typeface="Arial" panose="020B0604020202020204" pitchFamily="34" charset="0"/>
              </a:rPr>
              <a:t>) sont des traitements validés en L2</a:t>
            </a:r>
          </a:p>
          <a:p>
            <a:pPr lvl="1"/>
            <a:r>
              <a:rPr lang="fr-FR" sz="1400" dirty="0">
                <a:cs typeface="Arial" panose="020B0604020202020204" pitchFamily="34" charset="0"/>
              </a:rPr>
              <a:t>Intérêt d’une combinaison ?</a:t>
            </a:r>
          </a:p>
          <a:p>
            <a:pPr lvl="1"/>
            <a:endParaRPr lang="fr-FR" sz="1400" dirty="0">
              <a:cs typeface="Arial" panose="020B0604020202020204" pitchFamily="34" charset="0"/>
            </a:endParaRPr>
          </a:p>
          <a:p>
            <a:r>
              <a:rPr lang="fr-FR" sz="1600" dirty="0">
                <a:latin typeface="Arial" panose="020B0604020202020204" pitchFamily="34" charset="0"/>
                <a:cs typeface="Arial" panose="020B0604020202020204" pitchFamily="34" charset="0"/>
              </a:rPr>
              <a:t>CONTROL NET : phase II randomisée exploratoire</a:t>
            </a:r>
          </a:p>
          <a:p>
            <a:pPr lvl="1"/>
            <a:r>
              <a:rPr lang="fr-FR" sz="1400" dirty="0">
                <a:cs typeface="Arial" panose="020B0604020202020204" pitchFamily="34" charset="0"/>
              </a:rPr>
              <a:t>75 patients progressifs sous analogues de la somatostatine</a:t>
            </a:r>
          </a:p>
          <a:p>
            <a:pPr lvl="2"/>
            <a:endParaRPr lang="fr-FR" sz="1200" dirty="0">
              <a:cs typeface="Arial" panose="020B0604020202020204" pitchFamily="34" charset="0"/>
            </a:endParaRPr>
          </a:p>
          <a:p>
            <a:pPr lvl="1"/>
            <a:r>
              <a:rPr lang="fr-FR" sz="1400" b="1" dirty="0">
                <a:cs typeface="Arial" panose="020B0604020202020204" pitchFamily="34" charset="0"/>
              </a:rPr>
              <a:t>Objectif principal </a:t>
            </a:r>
            <a:r>
              <a:rPr lang="fr-FR" sz="1400" dirty="0">
                <a:cs typeface="Arial" panose="020B0604020202020204" pitchFamily="34" charset="0"/>
              </a:rPr>
              <a:t>:</a:t>
            </a:r>
          </a:p>
          <a:p>
            <a:pPr lvl="2"/>
            <a:r>
              <a:rPr lang="fr-FR" sz="1200" dirty="0">
                <a:cs typeface="Arial" panose="020B0604020202020204" pitchFamily="34" charset="0"/>
              </a:rPr>
              <a:t>Amélioration de la PFS </a:t>
            </a:r>
          </a:p>
          <a:p>
            <a:pPr lvl="2"/>
            <a:r>
              <a:rPr lang="fr-FR" sz="1200" dirty="0" err="1">
                <a:cs typeface="Arial" panose="020B0604020202020204" pitchFamily="34" charset="0"/>
              </a:rPr>
              <a:t>TNEp</a:t>
            </a:r>
            <a:r>
              <a:rPr lang="fr-FR" sz="1200" dirty="0">
                <a:cs typeface="Arial" panose="020B0604020202020204" pitchFamily="34" charset="0"/>
              </a:rPr>
              <a:t> : + 15 % à 12 mois</a:t>
            </a:r>
          </a:p>
          <a:p>
            <a:pPr lvl="2"/>
            <a:r>
              <a:rPr lang="fr-FR" sz="1200" dirty="0" err="1">
                <a:cs typeface="Arial" panose="020B0604020202020204" pitchFamily="34" charset="0"/>
              </a:rPr>
              <a:t>TNEg</a:t>
            </a:r>
            <a:r>
              <a:rPr lang="fr-FR" sz="1200" dirty="0">
                <a:cs typeface="Arial" panose="020B0604020202020204" pitchFamily="34" charset="0"/>
              </a:rPr>
              <a:t> : + 14 % à 15 mois</a:t>
            </a:r>
          </a:p>
        </p:txBody>
      </p:sp>
      <p:grpSp>
        <p:nvGrpSpPr>
          <p:cNvPr id="30" name="Group 29"/>
          <p:cNvGrpSpPr/>
          <p:nvPr/>
        </p:nvGrpSpPr>
        <p:grpSpPr>
          <a:xfrm>
            <a:off x="3557974" y="2977088"/>
            <a:ext cx="5021487" cy="1358863"/>
            <a:chOff x="3090053" y="3572657"/>
            <a:chExt cx="5021487" cy="1358863"/>
          </a:xfrm>
        </p:grpSpPr>
        <p:grpSp>
          <p:nvGrpSpPr>
            <p:cNvPr id="4" name="Group 3"/>
            <p:cNvGrpSpPr/>
            <p:nvPr/>
          </p:nvGrpSpPr>
          <p:grpSpPr>
            <a:xfrm>
              <a:off x="3090053" y="3608276"/>
              <a:ext cx="4433015" cy="1323244"/>
              <a:chOff x="703663" y="2932798"/>
              <a:chExt cx="4433015" cy="1323244"/>
            </a:xfrm>
          </p:grpSpPr>
          <p:sp>
            <p:nvSpPr>
              <p:cNvPr id="8" name="Text Box 8"/>
              <p:cNvSpPr txBox="1">
                <a:spLocks noChangeArrowheads="1"/>
              </p:cNvSpPr>
              <p:nvPr/>
            </p:nvSpPr>
            <p:spPr bwMode="auto">
              <a:xfrm>
                <a:off x="703663" y="2966831"/>
                <a:ext cx="1479338" cy="510778"/>
              </a:xfrm>
              <a:prstGeom prst="roundRect">
                <a:avLst/>
              </a:prstGeom>
              <a:solidFill>
                <a:schemeClr val="accent1"/>
              </a:solidFill>
              <a:ln w="19050">
                <a:noFill/>
                <a:miter lim="800000"/>
                <a:headEnd/>
                <a:tailEnd/>
              </a:ln>
            </p:spPr>
            <p:txBody>
              <a:bodyPr wrap="square"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200" b="1" i="0" u="none" strike="noStrike" kern="1200" cap="none" spc="0" normalizeH="0" baseline="0" noProof="0" dirty="0">
                    <a:ln>
                      <a:noFill/>
                    </a:ln>
                    <a:solidFill>
                      <a:prstClr val="white"/>
                    </a:solidFill>
                    <a:effectLst/>
                    <a:uLnTx/>
                    <a:uFillTx/>
                    <a:latin typeface="Arial Narrow" panose="020B0606020202030204" pitchFamily="34" charset="0"/>
                    <a:ea typeface="+mn-ea"/>
                    <a:cs typeface="+mn-cs"/>
                  </a:rPr>
                  <a:t>Cohorte 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200" b="1" i="0" u="none" strike="noStrike" kern="1200" cap="none" spc="0" normalizeH="0" baseline="0" noProof="0" dirty="0">
                    <a:ln>
                      <a:noFill/>
                    </a:ln>
                    <a:solidFill>
                      <a:prstClr val="white"/>
                    </a:solidFill>
                    <a:effectLst/>
                    <a:uLnTx/>
                    <a:uFillTx/>
                    <a:latin typeface="Arial Narrow" panose="020B0606020202030204" pitchFamily="34" charset="0"/>
                    <a:ea typeface="+mn-ea"/>
                    <a:cs typeface="+mn-cs"/>
                  </a:rPr>
                  <a:t>TNEp</a:t>
                </a:r>
                <a:r>
                  <a:rPr kumimoji="0" lang="pt-BR" sz="1200" b="0" i="0" u="none" strike="noStrike" kern="1200" cap="none" spc="0" normalizeH="0" baseline="0" noProof="0" dirty="0">
                    <a:ln>
                      <a:noFill/>
                    </a:ln>
                    <a:solidFill>
                      <a:prstClr val="white"/>
                    </a:solidFill>
                    <a:effectLst/>
                    <a:uLnTx/>
                    <a:uFillTx/>
                    <a:latin typeface="Arial Narrow" panose="020B0606020202030204" pitchFamily="34" charset="0"/>
                    <a:ea typeface="+mn-ea"/>
                    <a:cs typeface="+mn-cs"/>
                  </a:rPr>
                  <a:t> (n=28)</a:t>
                </a:r>
              </a:p>
            </p:txBody>
          </p:sp>
          <p:sp>
            <p:nvSpPr>
              <p:cNvPr id="14" name="Rectangle 11"/>
              <p:cNvSpPr>
                <a:spLocks noChangeArrowheads="1"/>
              </p:cNvSpPr>
              <p:nvPr/>
            </p:nvSpPr>
            <p:spPr bwMode="auto">
              <a:xfrm>
                <a:off x="3103948" y="2932798"/>
                <a:ext cx="914683" cy="190093"/>
              </a:xfrm>
              <a:prstGeom prst="roundRect">
                <a:avLst>
                  <a:gd name="adj" fmla="val 16667"/>
                </a:avLst>
              </a:prstGeom>
              <a:solidFill>
                <a:schemeClr val="accent1">
                  <a:lumMod val="75000"/>
                </a:schemeClr>
              </a:solidFill>
              <a:ln w="28575">
                <a:noFill/>
                <a:headEnd/>
                <a:tailEnd/>
              </a:ln>
              <a:effectLst/>
            </p:spPr>
            <p:txBody>
              <a:bodyPr wrap="none" anchor="ctr"/>
              <a:lstStyle/>
              <a:p>
                <a:pPr marL="0" marR="0" lvl="0" indent="0" algn="ctr" defTabSz="914400" rtl="0" eaLnBrk="1" fontAlgn="auto" latinLnBrk="0" hangingPunct="1">
                  <a:lnSpc>
                    <a:spcPct val="100000"/>
                  </a:lnSpc>
                  <a:spcBef>
                    <a:spcPts val="0"/>
                  </a:spcBef>
                  <a:spcAft>
                    <a:spcPts val="0"/>
                  </a:spcAft>
                  <a:buClr>
                    <a:srgbClr val="FFCC00"/>
                  </a:buClr>
                  <a:buSzTx/>
                  <a:buFontTx/>
                  <a:buNone/>
                  <a:tabLst/>
                  <a:defRPr/>
                </a:pPr>
                <a:r>
                  <a:rPr kumimoji="0" lang="fr-FR" sz="1200" b="1" i="0" u="none" strike="noStrike" kern="0" cap="none" spc="0" normalizeH="0" baseline="0" noProof="0" dirty="0" err="1">
                    <a:ln>
                      <a:noFill/>
                    </a:ln>
                    <a:solidFill>
                      <a:prstClr val="white"/>
                    </a:solidFill>
                    <a:effectLst/>
                    <a:uLnTx/>
                    <a:uFillTx/>
                    <a:latin typeface="Arial Narrow" panose="020B0606020202030204" pitchFamily="34" charset="0"/>
                    <a:ea typeface="+mn-ea"/>
                    <a:cs typeface="+mn-cs"/>
                  </a:rPr>
                  <a:t>TemCap</a:t>
                </a:r>
                <a:endParaRPr kumimoji="0" lang="fr-FR" sz="1200" b="1" i="0" u="none" strike="noStrike" kern="0" cap="none" spc="0" normalizeH="0" baseline="0" noProof="0" dirty="0">
                  <a:ln>
                    <a:noFill/>
                  </a:ln>
                  <a:solidFill>
                    <a:prstClr val="white"/>
                  </a:solidFill>
                  <a:effectLst/>
                  <a:uLnTx/>
                  <a:uFillTx/>
                  <a:latin typeface="Arial Narrow" panose="020B0606020202030204" pitchFamily="34" charset="0"/>
                  <a:ea typeface="+mn-ea"/>
                  <a:cs typeface="+mn-cs"/>
                </a:endParaRPr>
              </a:p>
            </p:txBody>
          </p:sp>
          <p:sp>
            <p:nvSpPr>
              <p:cNvPr id="15" name="TextBox 14"/>
              <p:cNvSpPr txBox="1"/>
              <p:nvPr/>
            </p:nvSpPr>
            <p:spPr>
              <a:xfrm>
                <a:off x="4017602" y="3222820"/>
                <a:ext cx="201449" cy="300082"/>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35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rPr>
                  <a:t>+</a:t>
                </a:r>
              </a:p>
            </p:txBody>
          </p:sp>
          <p:sp>
            <p:nvSpPr>
              <p:cNvPr id="16" name="TextBox 15"/>
              <p:cNvSpPr txBox="1"/>
              <p:nvPr/>
            </p:nvSpPr>
            <p:spPr>
              <a:xfrm>
                <a:off x="3988132" y="3955960"/>
                <a:ext cx="248156" cy="300082"/>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35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rPr>
                  <a:t>+</a:t>
                </a:r>
              </a:p>
            </p:txBody>
          </p:sp>
          <p:sp>
            <p:nvSpPr>
              <p:cNvPr id="17" name="Text Box 8"/>
              <p:cNvSpPr txBox="1">
                <a:spLocks noChangeArrowheads="1"/>
              </p:cNvSpPr>
              <p:nvPr/>
            </p:nvSpPr>
            <p:spPr bwMode="auto">
              <a:xfrm>
                <a:off x="703663" y="3722978"/>
                <a:ext cx="1479338" cy="510778"/>
              </a:xfrm>
              <a:prstGeom prst="roundRect">
                <a:avLst/>
              </a:prstGeom>
              <a:solidFill>
                <a:srgbClr val="C00000"/>
              </a:solidFill>
              <a:ln w="19050">
                <a:noFill/>
                <a:miter lim="800000"/>
                <a:headEnd/>
                <a:tailEnd/>
              </a:ln>
            </p:spPr>
            <p:txBody>
              <a:bodyPr wrap="square"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200" b="1" i="0" u="none" strike="noStrike" kern="1200" cap="none" spc="0" normalizeH="0" baseline="0" noProof="0" dirty="0">
                    <a:ln>
                      <a:noFill/>
                    </a:ln>
                    <a:solidFill>
                      <a:prstClr val="white"/>
                    </a:solidFill>
                    <a:effectLst/>
                    <a:uLnTx/>
                    <a:uFillTx/>
                    <a:latin typeface="Arial Narrow" panose="020B0606020202030204" pitchFamily="34" charset="0"/>
                    <a:ea typeface="+mn-ea"/>
                    <a:cs typeface="+mn-cs"/>
                  </a:rPr>
                  <a:t>Cohorte B</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200" b="1" i="0" u="none" strike="noStrike" kern="1200" cap="none" spc="0" normalizeH="0" baseline="0" noProof="0" dirty="0">
                    <a:ln>
                      <a:noFill/>
                    </a:ln>
                    <a:solidFill>
                      <a:prstClr val="white"/>
                    </a:solidFill>
                    <a:effectLst/>
                    <a:uLnTx/>
                    <a:uFillTx/>
                    <a:latin typeface="Arial Narrow" panose="020B0606020202030204" pitchFamily="34" charset="0"/>
                    <a:ea typeface="+mn-ea"/>
                    <a:cs typeface="+mn-cs"/>
                  </a:rPr>
                  <a:t>TNEg</a:t>
                </a:r>
                <a:r>
                  <a:rPr kumimoji="0" lang="pt-BR" sz="1200" b="0" i="0" u="none" strike="noStrike" kern="1200" cap="none" spc="0" normalizeH="0" baseline="0" noProof="0" dirty="0">
                    <a:ln>
                      <a:noFill/>
                    </a:ln>
                    <a:solidFill>
                      <a:prstClr val="white"/>
                    </a:solidFill>
                    <a:effectLst/>
                    <a:uLnTx/>
                    <a:uFillTx/>
                    <a:latin typeface="Arial Narrow" panose="020B0606020202030204" pitchFamily="34" charset="0"/>
                    <a:ea typeface="+mn-ea"/>
                    <a:cs typeface="+mn-cs"/>
                  </a:rPr>
                  <a:t> (n=47)</a:t>
                </a:r>
              </a:p>
            </p:txBody>
          </p:sp>
          <p:sp>
            <p:nvSpPr>
              <p:cNvPr id="21" name="Rectangle 11"/>
              <p:cNvSpPr>
                <a:spLocks noChangeArrowheads="1"/>
              </p:cNvSpPr>
              <p:nvPr/>
            </p:nvSpPr>
            <p:spPr bwMode="auto">
              <a:xfrm>
                <a:off x="3107490" y="3281939"/>
                <a:ext cx="914683" cy="190093"/>
              </a:xfrm>
              <a:prstGeom prst="roundRect">
                <a:avLst>
                  <a:gd name="adj" fmla="val 16667"/>
                </a:avLst>
              </a:prstGeom>
              <a:solidFill>
                <a:schemeClr val="accent1">
                  <a:lumMod val="75000"/>
                </a:schemeClr>
              </a:solidFill>
              <a:ln w="28575">
                <a:noFill/>
                <a:headEnd/>
                <a:tailEnd/>
              </a:ln>
              <a:effectLst/>
            </p:spPr>
            <p:txBody>
              <a:bodyPr wrap="none" anchor="ctr"/>
              <a:lstStyle/>
              <a:p>
                <a:pPr marL="0" marR="0" lvl="0" indent="0" algn="ctr" defTabSz="914400" rtl="0" eaLnBrk="1" fontAlgn="auto" latinLnBrk="0" hangingPunct="1">
                  <a:lnSpc>
                    <a:spcPct val="100000"/>
                  </a:lnSpc>
                  <a:spcBef>
                    <a:spcPts val="0"/>
                  </a:spcBef>
                  <a:spcAft>
                    <a:spcPts val="0"/>
                  </a:spcAft>
                  <a:buClr>
                    <a:srgbClr val="FFCC00"/>
                  </a:buClr>
                  <a:buSzTx/>
                  <a:buFontTx/>
                  <a:buNone/>
                  <a:tabLst/>
                  <a:defRPr/>
                </a:pPr>
                <a:r>
                  <a:rPr kumimoji="0" lang="fr-FR" sz="1200" b="1" i="0" u="none" strike="noStrike" kern="0" cap="none" spc="0" normalizeH="0" baseline="0" noProof="0" dirty="0" err="1">
                    <a:ln>
                      <a:noFill/>
                    </a:ln>
                    <a:solidFill>
                      <a:prstClr val="white"/>
                    </a:solidFill>
                    <a:effectLst/>
                    <a:uLnTx/>
                    <a:uFillTx/>
                    <a:latin typeface="Arial Narrow" panose="020B0606020202030204" pitchFamily="34" charset="0"/>
                    <a:ea typeface="+mn-ea"/>
                    <a:cs typeface="+mn-cs"/>
                  </a:rPr>
                  <a:t>TemCap</a:t>
                </a:r>
                <a:endParaRPr kumimoji="0" lang="fr-FR" sz="1200" b="1" i="0" u="none" strike="noStrike" kern="0" cap="none" spc="0" normalizeH="0" baseline="0" noProof="0" dirty="0">
                  <a:ln>
                    <a:noFill/>
                  </a:ln>
                  <a:solidFill>
                    <a:prstClr val="white"/>
                  </a:solidFill>
                  <a:effectLst/>
                  <a:uLnTx/>
                  <a:uFillTx/>
                  <a:latin typeface="Arial Narrow" panose="020B0606020202030204" pitchFamily="34" charset="0"/>
                  <a:ea typeface="+mn-ea"/>
                  <a:cs typeface="+mn-cs"/>
                </a:endParaRPr>
              </a:p>
            </p:txBody>
          </p:sp>
          <p:sp>
            <p:nvSpPr>
              <p:cNvPr id="22" name="Rectangle 11"/>
              <p:cNvSpPr>
                <a:spLocks noChangeArrowheads="1"/>
              </p:cNvSpPr>
              <p:nvPr/>
            </p:nvSpPr>
            <p:spPr bwMode="auto">
              <a:xfrm>
                <a:off x="4219051" y="3286723"/>
                <a:ext cx="914683" cy="190093"/>
              </a:xfrm>
              <a:prstGeom prst="roundRect">
                <a:avLst>
                  <a:gd name="adj" fmla="val 16667"/>
                </a:avLst>
              </a:prstGeom>
              <a:solidFill>
                <a:schemeClr val="accent2">
                  <a:lumMod val="75000"/>
                </a:schemeClr>
              </a:solidFill>
              <a:ln w="28575">
                <a:noFill/>
                <a:headEnd/>
                <a:tailEnd/>
              </a:ln>
              <a:effectLst/>
            </p:spPr>
            <p:txBody>
              <a:bodyPr wrap="none" anchor="ctr"/>
              <a:lstStyle/>
              <a:p>
                <a:pPr marL="0" marR="0" lvl="0" indent="0" algn="ctr" defTabSz="914400" rtl="0" eaLnBrk="1" fontAlgn="auto" latinLnBrk="0" hangingPunct="1">
                  <a:lnSpc>
                    <a:spcPct val="100000"/>
                  </a:lnSpc>
                  <a:spcBef>
                    <a:spcPts val="0"/>
                  </a:spcBef>
                  <a:spcAft>
                    <a:spcPts val="0"/>
                  </a:spcAft>
                  <a:buClr>
                    <a:srgbClr val="FFCC00"/>
                  </a:buClr>
                  <a:buSzTx/>
                  <a:buFontTx/>
                  <a:buNone/>
                  <a:tabLst/>
                  <a:defRPr/>
                </a:pPr>
                <a:r>
                  <a:rPr kumimoji="0" lang="fr-FR" sz="1200" b="1" i="0" u="none" strike="noStrike" kern="0" cap="none" spc="0" normalizeH="0" baseline="0" noProof="0" dirty="0">
                    <a:ln>
                      <a:noFill/>
                    </a:ln>
                    <a:solidFill>
                      <a:prstClr val="white"/>
                    </a:solidFill>
                    <a:effectLst/>
                    <a:uLnTx/>
                    <a:uFillTx/>
                    <a:latin typeface="Arial Narrow" panose="020B0606020202030204" pitchFamily="34" charset="0"/>
                    <a:ea typeface="+mn-ea"/>
                    <a:cs typeface="+mn-cs"/>
                  </a:rPr>
                  <a:t>RIV</a:t>
                </a:r>
              </a:p>
            </p:txBody>
          </p:sp>
          <p:sp>
            <p:nvSpPr>
              <p:cNvPr id="23" name="Rectangle 11"/>
              <p:cNvSpPr>
                <a:spLocks noChangeArrowheads="1"/>
              </p:cNvSpPr>
              <p:nvPr/>
            </p:nvSpPr>
            <p:spPr bwMode="auto">
              <a:xfrm>
                <a:off x="3106892" y="3677309"/>
                <a:ext cx="914683" cy="190093"/>
              </a:xfrm>
              <a:prstGeom prst="roundRect">
                <a:avLst>
                  <a:gd name="adj" fmla="val 16667"/>
                </a:avLst>
              </a:prstGeom>
              <a:solidFill>
                <a:schemeClr val="accent2">
                  <a:lumMod val="75000"/>
                </a:schemeClr>
              </a:solidFill>
              <a:ln w="28575">
                <a:noFill/>
                <a:headEnd/>
                <a:tailEnd/>
              </a:ln>
              <a:effectLst/>
            </p:spPr>
            <p:txBody>
              <a:bodyPr wrap="none" anchor="ctr"/>
              <a:lstStyle/>
              <a:p>
                <a:pPr marL="0" marR="0" lvl="0" indent="0" algn="ctr" defTabSz="914400" rtl="0" eaLnBrk="1" fontAlgn="auto" latinLnBrk="0" hangingPunct="1">
                  <a:lnSpc>
                    <a:spcPct val="100000"/>
                  </a:lnSpc>
                  <a:spcBef>
                    <a:spcPts val="0"/>
                  </a:spcBef>
                  <a:spcAft>
                    <a:spcPts val="0"/>
                  </a:spcAft>
                  <a:buClr>
                    <a:srgbClr val="FFCC00"/>
                  </a:buClr>
                  <a:buSzTx/>
                  <a:buFontTx/>
                  <a:buNone/>
                  <a:tabLst/>
                  <a:defRPr/>
                </a:pPr>
                <a:r>
                  <a:rPr kumimoji="0" lang="fr-FR" sz="1200" b="1" i="0" u="none" strike="noStrike" kern="0" cap="none" spc="0" normalizeH="0" baseline="0" noProof="0" dirty="0">
                    <a:ln>
                      <a:noFill/>
                    </a:ln>
                    <a:solidFill>
                      <a:prstClr val="white"/>
                    </a:solidFill>
                    <a:effectLst/>
                    <a:uLnTx/>
                    <a:uFillTx/>
                    <a:latin typeface="Arial Narrow" panose="020B0606020202030204" pitchFamily="34" charset="0"/>
                    <a:ea typeface="+mn-ea"/>
                    <a:cs typeface="+mn-cs"/>
                  </a:rPr>
                  <a:t>RIV</a:t>
                </a:r>
              </a:p>
            </p:txBody>
          </p:sp>
          <p:sp>
            <p:nvSpPr>
              <p:cNvPr id="24" name="Rectangle 11"/>
              <p:cNvSpPr>
                <a:spLocks noChangeArrowheads="1"/>
              </p:cNvSpPr>
              <p:nvPr/>
            </p:nvSpPr>
            <p:spPr bwMode="auto">
              <a:xfrm>
                <a:off x="3110434" y="4026450"/>
                <a:ext cx="914683" cy="190093"/>
              </a:xfrm>
              <a:prstGeom prst="roundRect">
                <a:avLst>
                  <a:gd name="adj" fmla="val 16667"/>
                </a:avLst>
              </a:prstGeom>
              <a:solidFill>
                <a:schemeClr val="accent2">
                  <a:lumMod val="75000"/>
                </a:schemeClr>
              </a:solidFill>
              <a:ln w="28575">
                <a:noFill/>
                <a:headEnd/>
                <a:tailEnd/>
              </a:ln>
              <a:effectLst/>
            </p:spPr>
            <p:txBody>
              <a:bodyPr wrap="none" anchor="ctr"/>
              <a:lstStyle/>
              <a:p>
                <a:pPr marL="0" marR="0" lvl="0" indent="0" algn="ctr" defTabSz="914400" rtl="0" eaLnBrk="1" fontAlgn="auto" latinLnBrk="0" hangingPunct="1">
                  <a:lnSpc>
                    <a:spcPct val="100000"/>
                  </a:lnSpc>
                  <a:spcBef>
                    <a:spcPts val="0"/>
                  </a:spcBef>
                  <a:spcAft>
                    <a:spcPts val="0"/>
                  </a:spcAft>
                  <a:buClr>
                    <a:srgbClr val="FFCC00"/>
                  </a:buClr>
                  <a:buSzTx/>
                  <a:buFontTx/>
                  <a:buNone/>
                  <a:tabLst/>
                  <a:defRPr/>
                </a:pPr>
                <a:r>
                  <a:rPr kumimoji="0" lang="fr-FR" sz="1200" b="1" i="0" u="none" strike="noStrike" kern="0" cap="none" spc="0" normalizeH="0" baseline="0" noProof="0" dirty="0">
                    <a:ln>
                      <a:noFill/>
                    </a:ln>
                    <a:solidFill>
                      <a:prstClr val="white"/>
                    </a:solidFill>
                    <a:effectLst/>
                    <a:uLnTx/>
                    <a:uFillTx/>
                    <a:latin typeface="Arial Narrow" panose="020B0606020202030204" pitchFamily="34" charset="0"/>
                    <a:ea typeface="+mn-ea"/>
                    <a:cs typeface="+mn-cs"/>
                  </a:rPr>
                  <a:t>RIV</a:t>
                </a:r>
              </a:p>
            </p:txBody>
          </p:sp>
          <p:sp>
            <p:nvSpPr>
              <p:cNvPr id="25" name="Rectangle 11"/>
              <p:cNvSpPr>
                <a:spLocks noChangeArrowheads="1"/>
              </p:cNvSpPr>
              <p:nvPr/>
            </p:nvSpPr>
            <p:spPr bwMode="auto">
              <a:xfrm>
                <a:off x="4221995" y="4031234"/>
                <a:ext cx="914683" cy="190093"/>
              </a:xfrm>
              <a:prstGeom prst="roundRect">
                <a:avLst>
                  <a:gd name="adj" fmla="val 16667"/>
                </a:avLst>
              </a:prstGeom>
              <a:solidFill>
                <a:schemeClr val="accent1">
                  <a:lumMod val="75000"/>
                </a:schemeClr>
              </a:solidFill>
              <a:ln w="28575">
                <a:noFill/>
                <a:headEnd/>
                <a:tailEnd/>
              </a:ln>
              <a:effectLst/>
            </p:spPr>
            <p:txBody>
              <a:bodyPr wrap="none" anchor="ctr"/>
              <a:lstStyle/>
              <a:p>
                <a:pPr marL="0" marR="0" lvl="0" indent="0" algn="ctr" defTabSz="914400" rtl="0" eaLnBrk="1" fontAlgn="auto" latinLnBrk="0" hangingPunct="1">
                  <a:lnSpc>
                    <a:spcPct val="100000"/>
                  </a:lnSpc>
                  <a:spcBef>
                    <a:spcPts val="0"/>
                  </a:spcBef>
                  <a:spcAft>
                    <a:spcPts val="0"/>
                  </a:spcAft>
                  <a:buClr>
                    <a:srgbClr val="FFCC00"/>
                  </a:buClr>
                  <a:buSzTx/>
                  <a:buFontTx/>
                  <a:buNone/>
                  <a:tabLst/>
                  <a:defRPr/>
                </a:pPr>
                <a:r>
                  <a:rPr kumimoji="0" lang="fr-FR" sz="1200" b="1" i="0" u="none" strike="noStrike" kern="0" cap="none" spc="0" normalizeH="0" baseline="0" noProof="0" dirty="0" err="1">
                    <a:ln>
                      <a:noFill/>
                    </a:ln>
                    <a:solidFill>
                      <a:prstClr val="white"/>
                    </a:solidFill>
                    <a:effectLst/>
                    <a:uLnTx/>
                    <a:uFillTx/>
                    <a:latin typeface="Arial Narrow" panose="020B0606020202030204" pitchFamily="34" charset="0"/>
                    <a:ea typeface="+mn-ea"/>
                    <a:cs typeface="+mn-cs"/>
                  </a:rPr>
                  <a:t>TemCap</a:t>
                </a:r>
                <a:endParaRPr kumimoji="0" lang="fr-FR" sz="1200" b="1" i="0" u="none" strike="noStrike" kern="0" cap="none" spc="0" normalizeH="0" baseline="0" noProof="0" dirty="0">
                  <a:ln>
                    <a:noFill/>
                  </a:ln>
                  <a:solidFill>
                    <a:prstClr val="white"/>
                  </a:solidFill>
                  <a:effectLst/>
                  <a:uLnTx/>
                  <a:uFillTx/>
                  <a:latin typeface="Arial Narrow" panose="020B0606020202030204" pitchFamily="34" charset="0"/>
                  <a:ea typeface="+mn-ea"/>
                  <a:cs typeface="+mn-cs"/>
                </a:endParaRPr>
              </a:p>
            </p:txBody>
          </p:sp>
        </p:grpSp>
        <p:sp>
          <p:nvSpPr>
            <p:cNvPr id="26" name="TextBox 25"/>
            <p:cNvSpPr txBox="1"/>
            <p:nvPr/>
          </p:nvSpPr>
          <p:spPr>
            <a:xfrm>
              <a:off x="7641315" y="3926442"/>
              <a:ext cx="466792" cy="261610"/>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1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rPr>
                <a:t>n=19</a:t>
              </a:r>
            </a:p>
          </p:txBody>
        </p:sp>
        <p:sp>
          <p:nvSpPr>
            <p:cNvPr id="27" name="TextBox 26"/>
            <p:cNvSpPr txBox="1"/>
            <p:nvPr/>
          </p:nvSpPr>
          <p:spPr>
            <a:xfrm>
              <a:off x="7641315" y="3572657"/>
              <a:ext cx="466792" cy="261610"/>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1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rPr>
                <a:t>n=9</a:t>
              </a:r>
            </a:p>
          </p:txBody>
        </p:sp>
        <p:sp>
          <p:nvSpPr>
            <p:cNvPr id="28" name="TextBox 27"/>
            <p:cNvSpPr txBox="1"/>
            <p:nvPr/>
          </p:nvSpPr>
          <p:spPr>
            <a:xfrm>
              <a:off x="7641315" y="4323181"/>
              <a:ext cx="466792" cy="261610"/>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1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rPr>
                <a:t>n=14</a:t>
              </a:r>
            </a:p>
          </p:txBody>
        </p:sp>
        <p:sp>
          <p:nvSpPr>
            <p:cNvPr id="29" name="TextBox 28"/>
            <p:cNvSpPr txBox="1"/>
            <p:nvPr/>
          </p:nvSpPr>
          <p:spPr>
            <a:xfrm>
              <a:off x="7644748" y="4651807"/>
              <a:ext cx="466792" cy="261610"/>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1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rPr>
                <a:t>n=33</a:t>
              </a:r>
            </a:p>
          </p:txBody>
        </p:sp>
      </p:grpSp>
      <p:sp>
        <p:nvSpPr>
          <p:cNvPr id="31" name="ZoneTexte 30">
            <a:extLst>
              <a:ext uri="{FF2B5EF4-FFF2-40B4-BE49-F238E27FC236}">
                <a16:creationId xmlns:a16="http://schemas.microsoft.com/office/drawing/2014/main" id="{255C581D-4F37-6A49-861A-4A263CD6CBB8}"/>
              </a:ext>
            </a:extLst>
          </p:cNvPr>
          <p:cNvSpPr txBox="1"/>
          <p:nvPr/>
        </p:nvSpPr>
        <p:spPr>
          <a:xfrm>
            <a:off x="-3048" y="4912668"/>
            <a:ext cx="2351926"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Nick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Pavlakis</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ASCO2020, Abs 4608</a:t>
            </a:r>
          </a:p>
        </p:txBody>
      </p:sp>
      <p:sp>
        <p:nvSpPr>
          <p:cNvPr id="33" name="Ellipse 9">
            <a:extLst>
              <a:ext uri="{FF2B5EF4-FFF2-40B4-BE49-F238E27FC236}">
                <a16:creationId xmlns:a16="http://schemas.microsoft.com/office/drawing/2014/main" id="{6A7300D8-348F-4FC1-ADE3-A8EAF9A7D18F}"/>
              </a:ext>
            </a:extLst>
          </p:cNvPr>
          <p:cNvSpPr/>
          <p:nvPr/>
        </p:nvSpPr>
        <p:spPr>
          <a:xfrm>
            <a:off x="5200021" y="3093845"/>
            <a:ext cx="377686" cy="368276"/>
          </a:xfrm>
          <a:prstGeom prst="ellipse">
            <a:avLst/>
          </a:prstGeom>
          <a:solidFill>
            <a:srgbClr val="4D4D4D"/>
          </a:solidFill>
          <a:ln>
            <a:headEnd/>
            <a:tailEnd/>
          </a:ln>
          <a:effectLst/>
        </p:spPr>
        <p:style>
          <a:lnRef idx="0">
            <a:schemeClr val="dk1"/>
          </a:lnRef>
          <a:fillRef idx="3">
            <a:schemeClr val="dk1"/>
          </a:fillRef>
          <a:effectRef idx="3">
            <a:schemeClr val="dk1"/>
          </a:effectRef>
          <a:fontRef idx="minor">
            <a:schemeClr val="lt1"/>
          </a:fontRef>
        </p:style>
        <p:txBody>
          <a:bodyPr wrap="none" anchor="ctr"/>
          <a:lstStyle/>
          <a:p>
            <a:pPr marL="0" marR="0" lvl="0" indent="0" algn="ctr" defTabSz="685783" rtl="0" eaLnBrk="1" fontAlgn="auto" latinLnBrk="0" hangingPunct="1">
              <a:lnSpc>
                <a:spcPct val="100000"/>
              </a:lnSpc>
              <a:spcBef>
                <a:spcPts val="0"/>
              </a:spcBef>
              <a:spcAft>
                <a:spcPts val="0"/>
              </a:spcAft>
              <a:buClr>
                <a:srgbClr val="FFCC00"/>
              </a:buClr>
              <a:buSzTx/>
              <a:buFontTx/>
              <a:buNone/>
              <a:tabLst/>
              <a:defRPr/>
            </a:pPr>
            <a:r>
              <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R</a:t>
            </a:r>
            <a:br>
              <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br>
            <a:r>
              <a:rPr kumimoji="0" lang="fr-FR"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2:1</a:t>
            </a:r>
            <a:endPar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cxnSp>
        <p:nvCxnSpPr>
          <p:cNvPr id="34" name="Connecteur : en angle 33">
            <a:extLst>
              <a:ext uri="{FF2B5EF4-FFF2-40B4-BE49-F238E27FC236}">
                <a16:creationId xmlns:a16="http://schemas.microsoft.com/office/drawing/2014/main" id="{667942CD-8D71-466B-8520-2706A0962A01}"/>
              </a:ext>
            </a:extLst>
          </p:cNvPr>
          <p:cNvCxnSpPr>
            <a:cxnSpLocks/>
            <a:stCxn id="33" idx="6"/>
            <a:endCxn id="14" idx="1"/>
          </p:cNvCxnSpPr>
          <p:nvPr/>
        </p:nvCxnSpPr>
        <p:spPr>
          <a:xfrm flipV="1">
            <a:off x="5577707" y="3107754"/>
            <a:ext cx="380552" cy="170229"/>
          </a:xfrm>
          <a:prstGeom prst="bentConnector3">
            <a:avLst>
              <a:gd name="adj1" fmla="val 50000"/>
            </a:avLst>
          </a:prstGeom>
          <a:ln w="127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5" name="Connecteur : en angle 34">
            <a:extLst>
              <a:ext uri="{FF2B5EF4-FFF2-40B4-BE49-F238E27FC236}">
                <a16:creationId xmlns:a16="http://schemas.microsoft.com/office/drawing/2014/main" id="{C7CF401A-BD6C-480E-B9C9-5F7E8506726E}"/>
              </a:ext>
            </a:extLst>
          </p:cNvPr>
          <p:cNvCxnSpPr>
            <a:cxnSpLocks/>
            <a:stCxn id="33" idx="6"/>
            <a:endCxn id="21" idx="1"/>
          </p:cNvCxnSpPr>
          <p:nvPr/>
        </p:nvCxnSpPr>
        <p:spPr>
          <a:xfrm>
            <a:off x="5577707" y="3277983"/>
            <a:ext cx="384094" cy="178912"/>
          </a:xfrm>
          <a:prstGeom prst="bentConnector3">
            <a:avLst>
              <a:gd name="adj1" fmla="val 50000"/>
            </a:avLst>
          </a:prstGeom>
          <a:ln w="127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7" name="Ellipse 9">
            <a:extLst>
              <a:ext uri="{FF2B5EF4-FFF2-40B4-BE49-F238E27FC236}">
                <a16:creationId xmlns:a16="http://schemas.microsoft.com/office/drawing/2014/main" id="{E42EB601-4B04-4DD1-8671-C862A741216F}"/>
              </a:ext>
            </a:extLst>
          </p:cNvPr>
          <p:cNvSpPr/>
          <p:nvPr/>
        </p:nvSpPr>
        <p:spPr>
          <a:xfrm>
            <a:off x="5200021" y="3842697"/>
            <a:ext cx="377686" cy="368276"/>
          </a:xfrm>
          <a:prstGeom prst="ellipse">
            <a:avLst/>
          </a:prstGeom>
          <a:solidFill>
            <a:srgbClr val="4D4D4D"/>
          </a:solidFill>
          <a:ln>
            <a:headEnd/>
            <a:tailEnd/>
          </a:ln>
          <a:effectLst/>
        </p:spPr>
        <p:style>
          <a:lnRef idx="0">
            <a:schemeClr val="dk1"/>
          </a:lnRef>
          <a:fillRef idx="3">
            <a:schemeClr val="dk1"/>
          </a:fillRef>
          <a:effectRef idx="3">
            <a:schemeClr val="dk1"/>
          </a:effectRef>
          <a:fontRef idx="minor">
            <a:schemeClr val="lt1"/>
          </a:fontRef>
        </p:style>
        <p:txBody>
          <a:bodyPr wrap="none" anchor="ctr"/>
          <a:lstStyle/>
          <a:p>
            <a:pPr marL="0" marR="0" lvl="0" indent="0" algn="ctr" defTabSz="685783" rtl="0" eaLnBrk="1" fontAlgn="auto" latinLnBrk="0" hangingPunct="1">
              <a:lnSpc>
                <a:spcPct val="100000"/>
              </a:lnSpc>
              <a:spcBef>
                <a:spcPts val="0"/>
              </a:spcBef>
              <a:spcAft>
                <a:spcPts val="0"/>
              </a:spcAft>
              <a:buClr>
                <a:srgbClr val="FFCC00"/>
              </a:buClr>
              <a:buSzTx/>
              <a:buFontTx/>
              <a:buNone/>
              <a:tabLst/>
              <a:defRPr/>
            </a:pPr>
            <a:r>
              <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R</a:t>
            </a:r>
            <a:br>
              <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br>
            <a:r>
              <a:rPr kumimoji="0" lang="fr-FR"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2:1</a:t>
            </a:r>
            <a:endPar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cxnSp>
        <p:nvCxnSpPr>
          <p:cNvPr id="38" name="Connecteur : en angle 37">
            <a:extLst>
              <a:ext uri="{FF2B5EF4-FFF2-40B4-BE49-F238E27FC236}">
                <a16:creationId xmlns:a16="http://schemas.microsoft.com/office/drawing/2014/main" id="{82300F4A-860E-4592-A3D6-23B32264408E}"/>
              </a:ext>
            </a:extLst>
          </p:cNvPr>
          <p:cNvCxnSpPr>
            <a:cxnSpLocks/>
            <a:stCxn id="37" idx="6"/>
          </p:cNvCxnSpPr>
          <p:nvPr/>
        </p:nvCxnSpPr>
        <p:spPr>
          <a:xfrm flipV="1">
            <a:off x="5577707" y="3856606"/>
            <a:ext cx="380552" cy="170229"/>
          </a:xfrm>
          <a:prstGeom prst="bentConnector3">
            <a:avLst>
              <a:gd name="adj1" fmla="val 50000"/>
            </a:avLst>
          </a:prstGeom>
          <a:ln w="127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9" name="Connecteur : en angle 38">
            <a:extLst>
              <a:ext uri="{FF2B5EF4-FFF2-40B4-BE49-F238E27FC236}">
                <a16:creationId xmlns:a16="http://schemas.microsoft.com/office/drawing/2014/main" id="{9D7DE6B0-E69E-47A7-94FC-E84F6BA95C59}"/>
              </a:ext>
            </a:extLst>
          </p:cNvPr>
          <p:cNvCxnSpPr>
            <a:cxnSpLocks/>
            <a:stCxn id="37" idx="6"/>
          </p:cNvCxnSpPr>
          <p:nvPr/>
        </p:nvCxnSpPr>
        <p:spPr>
          <a:xfrm>
            <a:off x="5577707" y="4026835"/>
            <a:ext cx="384094" cy="178912"/>
          </a:xfrm>
          <a:prstGeom prst="bentConnector3">
            <a:avLst>
              <a:gd name="adj1" fmla="val 50000"/>
            </a:avLst>
          </a:prstGeom>
          <a:ln w="127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514668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re 11"/>
          <p:cNvSpPr>
            <a:spLocks noGrp="1"/>
          </p:cNvSpPr>
          <p:nvPr>
            <p:ph type="title"/>
          </p:nvPr>
        </p:nvSpPr>
        <p:spPr/>
        <p:txBody>
          <a:bodyPr>
            <a:normAutofit/>
          </a:bodyPr>
          <a:lstStyle/>
          <a:p>
            <a:r>
              <a:rPr lang="fr-FR" sz="2000" dirty="0"/>
              <a:t>Radiothérapie interne vectorisée et chimiothérapie ?</a:t>
            </a:r>
          </a:p>
        </p:txBody>
      </p:sp>
      <p:sp>
        <p:nvSpPr>
          <p:cNvPr id="13" name="Espace réservé du contenu 12"/>
          <p:cNvSpPr>
            <a:spLocks noGrp="1"/>
          </p:cNvSpPr>
          <p:nvPr>
            <p:ph sz="half" idx="1"/>
          </p:nvPr>
        </p:nvSpPr>
        <p:spPr/>
        <p:txBody>
          <a:bodyPr/>
          <a:lstStyle/>
          <a:p>
            <a:r>
              <a:rPr lang="fr-FR" sz="1600" dirty="0"/>
              <a:t>Objectif principal :</a:t>
            </a:r>
          </a:p>
          <a:p>
            <a:pPr lvl="1"/>
            <a:r>
              <a:rPr lang="fr-FR" sz="1400" dirty="0" err="1"/>
              <a:t>TNEp</a:t>
            </a:r>
            <a:r>
              <a:rPr lang="fr-FR" sz="1400" dirty="0"/>
              <a:t> :</a:t>
            </a:r>
          </a:p>
          <a:p>
            <a:pPr lvl="2"/>
            <a:r>
              <a:rPr lang="fr-FR" sz="1200" dirty="0"/>
              <a:t>PFS à 12 mois : 76 % contre 67 % en faveur du bras </a:t>
            </a:r>
            <a:r>
              <a:rPr lang="fr-FR" sz="1200" dirty="0" err="1"/>
              <a:t>TemCap</a:t>
            </a:r>
            <a:r>
              <a:rPr lang="fr-FR" sz="1200" dirty="0"/>
              <a:t> + RIV</a:t>
            </a:r>
          </a:p>
          <a:p>
            <a:pPr lvl="2"/>
            <a:r>
              <a:rPr lang="fr-FR" sz="1200" dirty="0"/>
              <a:t>67 % de réponse objective avec le </a:t>
            </a:r>
            <a:r>
              <a:rPr lang="fr-FR" sz="1200" dirty="0" err="1"/>
              <a:t>TemCap</a:t>
            </a:r>
            <a:r>
              <a:rPr lang="fr-FR" sz="1200" dirty="0"/>
              <a:t> + RIV contre 33% avec le </a:t>
            </a:r>
            <a:r>
              <a:rPr lang="fr-FR" sz="1200" dirty="0" err="1"/>
              <a:t>TemCap</a:t>
            </a:r>
            <a:r>
              <a:rPr lang="fr-FR" sz="1200" dirty="0"/>
              <a:t> seul</a:t>
            </a:r>
          </a:p>
          <a:p>
            <a:pPr lvl="1"/>
            <a:r>
              <a:rPr lang="fr-FR" sz="1400" dirty="0" err="1"/>
              <a:t>TNEg</a:t>
            </a:r>
            <a:r>
              <a:rPr lang="fr-FR" sz="1400" dirty="0"/>
              <a:t> : </a:t>
            </a:r>
          </a:p>
          <a:p>
            <a:pPr lvl="2"/>
            <a:r>
              <a:rPr lang="fr-FR" sz="1200" dirty="0"/>
              <a:t>PFS à 15 mois : résultats similaires dans les 2 bras avec 92% pour la RIV contre 90% pour la combinaison </a:t>
            </a:r>
          </a:p>
          <a:p>
            <a:pPr lvl="2"/>
            <a:r>
              <a:rPr lang="fr-FR" sz="1200" dirty="0"/>
              <a:t>31% de réponse objective avec le </a:t>
            </a:r>
            <a:r>
              <a:rPr lang="fr-FR" sz="1200" dirty="0" err="1"/>
              <a:t>TemCap</a:t>
            </a:r>
            <a:r>
              <a:rPr lang="fr-FR" sz="1200" dirty="0"/>
              <a:t> + RIV contre 15% avec la RIV seule</a:t>
            </a:r>
          </a:p>
          <a:p>
            <a:pPr lvl="2"/>
            <a:endParaRPr lang="fr-FR" sz="1200" dirty="0"/>
          </a:p>
          <a:p>
            <a:r>
              <a:rPr lang="fr-FR" sz="1600" dirty="0"/>
              <a:t>La toxicité de grade ¾ est celle attendue avec ces schémas : </a:t>
            </a:r>
          </a:p>
          <a:p>
            <a:pPr lvl="1"/>
            <a:r>
              <a:rPr lang="fr-FR" sz="1400" dirty="0" err="1"/>
              <a:t>TNEp</a:t>
            </a:r>
            <a:r>
              <a:rPr lang="fr-FR" sz="1400" dirty="0"/>
              <a:t> : </a:t>
            </a:r>
          </a:p>
          <a:p>
            <a:pPr lvl="2"/>
            <a:r>
              <a:rPr lang="fr-FR" sz="1200" dirty="0"/>
              <a:t>Similaire entre les 2 bras (44%)</a:t>
            </a:r>
          </a:p>
          <a:p>
            <a:pPr lvl="1"/>
            <a:r>
              <a:rPr lang="fr-FR" sz="1400" dirty="0" err="1"/>
              <a:t>TNEg</a:t>
            </a:r>
            <a:r>
              <a:rPr lang="fr-FR" sz="1400" dirty="0"/>
              <a:t> :</a:t>
            </a:r>
          </a:p>
          <a:p>
            <a:pPr lvl="2"/>
            <a:r>
              <a:rPr lang="fr-FR" sz="1200" dirty="0"/>
              <a:t>Plus élevée avec l’association (88 vs 46%)</a:t>
            </a:r>
          </a:p>
        </p:txBody>
      </p:sp>
      <p:sp>
        <p:nvSpPr>
          <p:cNvPr id="6" name="ZoneTexte 5">
            <a:extLst>
              <a:ext uri="{FF2B5EF4-FFF2-40B4-BE49-F238E27FC236}">
                <a16:creationId xmlns:a16="http://schemas.microsoft.com/office/drawing/2014/main" id="{D8AEE7DF-B6B7-1343-A165-A13C159DFF51}"/>
              </a:ext>
            </a:extLst>
          </p:cNvPr>
          <p:cNvSpPr txBox="1"/>
          <p:nvPr/>
        </p:nvSpPr>
        <p:spPr>
          <a:xfrm>
            <a:off x="-3048" y="4912668"/>
            <a:ext cx="2351926"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Nick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Pavlakis</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ASCO2020, Abs 4608</a:t>
            </a:r>
          </a:p>
        </p:txBody>
      </p:sp>
      <p:sp>
        <p:nvSpPr>
          <p:cNvPr id="7" name="ZoneTexte 6">
            <a:extLst>
              <a:ext uri="{FF2B5EF4-FFF2-40B4-BE49-F238E27FC236}">
                <a16:creationId xmlns:a16="http://schemas.microsoft.com/office/drawing/2014/main" id="{072E6E28-506B-477D-B019-F7E36A7DE9BF}"/>
              </a:ext>
            </a:extLst>
          </p:cNvPr>
          <p:cNvSpPr txBox="1"/>
          <p:nvPr/>
        </p:nvSpPr>
        <p:spPr>
          <a:xfrm>
            <a:off x="163830" y="3752970"/>
            <a:ext cx="8789670" cy="839272"/>
          </a:xfrm>
          <a:prstGeom prst="roundRect">
            <a:avLst>
              <a:gd name="adj" fmla="val 5390"/>
            </a:avLst>
          </a:prstGeom>
          <a:solidFill>
            <a:schemeClr val="bg1"/>
          </a:solidFill>
          <a:ln>
            <a:solidFill>
              <a:srgbClr val="EC8014"/>
            </a:solidFill>
          </a:ln>
          <a:effectLst/>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defTabSz="685800" rtl="0" eaLnBrk="1" fontAlgn="auto" latinLnBrk="0" hangingPunct="1">
              <a:lnSpc>
                <a:spcPct val="100000"/>
              </a:lnSpc>
              <a:spcBef>
                <a:spcPts val="600"/>
              </a:spcBef>
              <a:spcAft>
                <a:spcPts val="0"/>
              </a:spcAft>
              <a:buClrTx/>
              <a:buSzTx/>
              <a:buFontTx/>
              <a:buNone/>
              <a:tabLst/>
              <a:defRPr/>
            </a:pPr>
            <a:r>
              <a:rPr kumimoji="0" lang="fr-FR" sz="14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La combinaison RIV + </a:t>
            </a:r>
            <a:r>
              <a:rPr kumimoji="0" lang="fr-FR" sz="1400" b="1" i="0" u="none" strike="noStrike" kern="1200" cap="none" spc="0" normalizeH="0" baseline="0" noProof="0" dirty="0" err="1">
                <a:ln>
                  <a:noFill/>
                </a:ln>
                <a:solidFill>
                  <a:srgbClr val="002060"/>
                </a:solidFill>
                <a:effectLst/>
                <a:uLnTx/>
                <a:uFillTx/>
                <a:latin typeface="Arial" panose="020B0604020202020204" pitchFamily="34" charset="0"/>
                <a:ea typeface="+mn-ea"/>
                <a:cs typeface="+mn-cs"/>
              </a:rPr>
              <a:t>TemCap</a:t>
            </a:r>
            <a:r>
              <a:rPr kumimoji="0" lang="fr-FR" sz="14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 semble intéressante dans les </a:t>
            </a:r>
            <a:r>
              <a:rPr kumimoji="0" lang="fr-FR" sz="1400" b="1" i="0" u="none" strike="noStrike" kern="1200" cap="none" spc="0" normalizeH="0" baseline="0" noProof="0" dirty="0" err="1">
                <a:ln>
                  <a:noFill/>
                </a:ln>
                <a:solidFill>
                  <a:srgbClr val="002060"/>
                </a:solidFill>
                <a:effectLst/>
                <a:uLnTx/>
                <a:uFillTx/>
                <a:latin typeface="Arial" panose="020B0604020202020204" pitchFamily="34" charset="0"/>
                <a:ea typeface="+mn-ea"/>
                <a:cs typeface="+mn-cs"/>
              </a:rPr>
              <a:t>TNEp</a:t>
            </a:r>
            <a:r>
              <a:rPr kumimoji="0" lang="fr-FR" sz="14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 avec une </a:t>
            </a:r>
            <a:r>
              <a:rPr kumimoji="0" lang="fr-FR" sz="1400" b="1" i="0" u="none" strike="noStrike" kern="1200" cap="none" spc="0" normalizeH="0" baseline="0" noProof="0" dirty="0" err="1">
                <a:ln>
                  <a:noFill/>
                </a:ln>
                <a:solidFill>
                  <a:srgbClr val="002060"/>
                </a:solidFill>
                <a:effectLst/>
                <a:uLnTx/>
                <a:uFillTx/>
                <a:latin typeface="Arial" panose="020B0604020202020204" pitchFamily="34" charset="0"/>
                <a:ea typeface="+mn-ea"/>
                <a:cs typeface="+mn-cs"/>
              </a:rPr>
              <a:t>surtoxicité</a:t>
            </a:r>
            <a:r>
              <a:rPr kumimoji="0" lang="fr-FR" sz="14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 qui est étonnamment similaire</a:t>
            </a:r>
          </a:p>
          <a:p>
            <a:pPr marL="0" marR="0" lvl="0" indent="0" defTabSz="685800" rtl="0" eaLnBrk="1" fontAlgn="auto" latinLnBrk="0" hangingPunct="1">
              <a:lnSpc>
                <a:spcPct val="100000"/>
              </a:lnSpc>
              <a:spcBef>
                <a:spcPts val="600"/>
              </a:spcBef>
              <a:spcAft>
                <a:spcPts val="0"/>
              </a:spcAft>
              <a:buClrTx/>
              <a:buSzTx/>
              <a:buFontTx/>
              <a:buNone/>
              <a:tabLst/>
              <a:defRPr/>
            </a:pPr>
            <a:r>
              <a:rPr kumimoji="0" lang="fr-FR" sz="14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Le gain pour les </a:t>
            </a:r>
            <a:r>
              <a:rPr kumimoji="0" lang="fr-FR" sz="1400" b="1" i="0" u="none" strike="noStrike" kern="1200" cap="none" spc="0" normalizeH="0" baseline="0" noProof="0" dirty="0" err="1">
                <a:ln>
                  <a:noFill/>
                </a:ln>
                <a:solidFill>
                  <a:srgbClr val="002060"/>
                </a:solidFill>
                <a:effectLst/>
                <a:uLnTx/>
                <a:uFillTx/>
                <a:latin typeface="Arial" panose="020B0604020202020204" pitchFamily="34" charset="0"/>
                <a:ea typeface="+mn-ea"/>
                <a:cs typeface="+mn-cs"/>
              </a:rPr>
              <a:t>TNEg</a:t>
            </a:r>
            <a:r>
              <a:rPr kumimoji="0" lang="fr-FR" sz="14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 est plus discutable</a:t>
            </a:r>
            <a:r>
              <a:rPr kumimoji="0" lang="fr-FR" sz="1400" b="1" i="0" u="none" strike="noStrike" kern="1200" cap="none" spc="0" normalizeH="0" noProof="0" dirty="0">
                <a:ln>
                  <a:noFill/>
                </a:ln>
                <a:solidFill>
                  <a:srgbClr val="002060"/>
                </a:solidFill>
                <a:effectLst/>
                <a:uLnTx/>
                <a:uFillTx/>
                <a:latin typeface="Arial" panose="020B0604020202020204" pitchFamily="34" charset="0"/>
                <a:ea typeface="+mn-ea"/>
                <a:cs typeface="+mn-cs"/>
              </a:rPr>
              <a:t> </a:t>
            </a:r>
            <a:r>
              <a:rPr kumimoji="0" lang="fr-FR" sz="14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avec une toxicité supérieure</a:t>
            </a:r>
          </a:p>
        </p:txBody>
      </p:sp>
    </p:spTree>
    <p:extLst>
      <p:ext uri="{BB962C8B-B14F-4D97-AF65-F5344CB8AC3E}">
        <p14:creationId xmlns:p14="http://schemas.microsoft.com/office/powerpoint/2010/main" val="32634930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re 11"/>
          <p:cNvSpPr>
            <a:spLocks noGrp="1"/>
          </p:cNvSpPr>
          <p:nvPr>
            <p:ph type="title"/>
          </p:nvPr>
        </p:nvSpPr>
        <p:spPr/>
        <p:txBody>
          <a:bodyPr>
            <a:normAutofit/>
          </a:bodyPr>
          <a:lstStyle/>
          <a:p>
            <a:r>
              <a:rPr lang="fr-FR" sz="2000" dirty="0"/>
              <a:t>La SUV de la TEP-</a:t>
            </a:r>
            <a:r>
              <a:rPr lang="fr-FR" sz="2000" baseline="30000" dirty="0"/>
              <a:t>68</a:t>
            </a:r>
            <a:r>
              <a:rPr lang="fr-FR" sz="2000" dirty="0"/>
              <a:t>Ga prédictive de la réponse à la RIV ?</a:t>
            </a:r>
          </a:p>
        </p:txBody>
      </p:sp>
      <p:sp>
        <p:nvSpPr>
          <p:cNvPr id="2" name="Espace réservé du contenu 1">
            <a:extLst>
              <a:ext uri="{FF2B5EF4-FFF2-40B4-BE49-F238E27FC236}">
                <a16:creationId xmlns:a16="http://schemas.microsoft.com/office/drawing/2014/main" id="{12768C1F-56C5-4C8F-9B0F-288295D06BFC}"/>
              </a:ext>
            </a:extLst>
          </p:cNvPr>
          <p:cNvSpPr>
            <a:spLocks noGrp="1"/>
          </p:cNvSpPr>
          <p:nvPr>
            <p:ph sz="half" idx="1"/>
          </p:nvPr>
        </p:nvSpPr>
        <p:spPr/>
        <p:txBody>
          <a:bodyPr/>
          <a:lstStyle/>
          <a:p>
            <a:r>
              <a:rPr lang="fr-FR" sz="1600" dirty="0"/>
              <a:t>RIV au 177Lu-Octréotate :</a:t>
            </a:r>
          </a:p>
          <a:p>
            <a:pPr lvl="1"/>
            <a:r>
              <a:rPr lang="fr-FR" sz="1400" dirty="0"/>
              <a:t>Nécessité d’une expression des récepteurs de la somatostatine :</a:t>
            </a:r>
          </a:p>
          <a:p>
            <a:pPr lvl="2"/>
            <a:r>
              <a:rPr lang="fr-FR" sz="1200" dirty="0"/>
              <a:t>Patients éligibles : </a:t>
            </a:r>
            <a:r>
              <a:rPr lang="fr-FR" sz="1200" dirty="0" err="1"/>
              <a:t>Krenning</a:t>
            </a:r>
            <a:r>
              <a:rPr lang="fr-FR" sz="1200" dirty="0"/>
              <a:t> 3-4 (fixation identique ou supérieur au foie)</a:t>
            </a:r>
          </a:p>
          <a:p>
            <a:pPr lvl="2"/>
            <a:r>
              <a:rPr lang="fr-FR" sz="1200" dirty="0"/>
              <a:t>La majeure partie des études publiées on utilisé l’</a:t>
            </a:r>
            <a:r>
              <a:rPr lang="fr-FR" sz="1200" dirty="0" err="1"/>
              <a:t>Octréoscan</a:t>
            </a:r>
            <a:r>
              <a:rPr lang="fr-FR" sz="1200" dirty="0"/>
              <a:t> (111In-pentetreotide)</a:t>
            </a:r>
          </a:p>
          <a:p>
            <a:pPr lvl="2"/>
            <a:r>
              <a:rPr lang="fr-FR" sz="1200" dirty="0"/>
              <a:t>La TEP au 68Ga-DOTATATE présente des caractéristiques diagnostiques supérieures à l’</a:t>
            </a:r>
            <a:r>
              <a:rPr lang="fr-FR" sz="1200" dirty="0" err="1"/>
              <a:t>Octréoscan</a:t>
            </a:r>
            <a:endParaRPr lang="fr-FR" sz="1200" dirty="0"/>
          </a:p>
          <a:p>
            <a:pPr marL="0" indent="0">
              <a:buNone/>
            </a:pPr>
            <a:endParaRPr lang="fr-FR" sz="1600" dirty="0"/>
          </a:p>
          <a:p>
            <a:r>
              <a:rPr lang="fr-FR" sz="1600" dirty="0"/>
              <a:t>Objectif principal : </a:t>
            </a:r>
          </a:p>
          <a:p>
            <a:pPr lvl="1"/>
            <a:r>
              <a:rPr lang="fr-FR" sz="1400" dirty="0"/>
              <a:t>Corrélation entre la SUV de la TEP au 68Ga-DOTATATE et la survie ?</a:t>
            </a:r>
          </a:p>
          <a:p>
            <a:endParaRPr lang="fr-FR" sz="1600" dirty="0"/>
          </a:p>
          <a:p>
            <a:r>
              <a:rPr lang="fr-FR" sz="1600" dirty="0"/>
              <a:t>Caractéristique des patients : 73 patients</a:t>
            </a:r>
          </a:p>
          <a:p>
            <a:pPr lvl="1"/>
            <a:r>
              <a:rPr lang="fr-FR" sz="1400" dirty="0"/>
              <a:t>Majorité de TNE digestives</a:t>
            </a:r>
          </a:p>
          <a:p>
            <a:pPr lvl="2"/>
            <a:r>
              <a:rPr lang="fr-FR" sz="1200" dirty="0" err="1"/>
              <a:t>TNEp</a:t>
            </a:r>
            <a:r>
              <a:rPr lang="fr-FR" sz="1200" dirty="0"/>
              <a:t> 49% et </a:t>
            </a:r>
            <a:r>
              <a:rPr lang="fr-FR" sz="1200" dirty="0" err="1"/>
              <a:t>TNEg</a:t>
            </a:r>
            <a:r>
              <a:rPr lang="fr-FR" sz="1200" dirty="0"/>
              <a:t> 36%</a:t>
            </a:r>
          </a:p>
          <a:p>
            <a:pPr lvl="2"/>
            <a:r>
              <a:rPr lang="fr-FR" sz="1200" dirty="0"/>
              <a:t>10% de TNE bronchiques</a:t>
            </a:r>
          </a:p>
          <a:p>
            <a:pPr lvl="1"/>
            <a:r>
              <a:rPr lang="fr-FR" sz="1400" dirty="0"/>
              <a:t>Majorité de G1/G2 (75%)</a:t>
            </a:r>
          </a:p>
        </p:txBody>
      </p:sp>
      <p:sp>
        <p:nvSpPr>
          <p:cNvPr id="6" name="ZoneTexte 5">
            <a:extLst>
              <a:ext uri="{FF2B5EF4-FFF2-40B4-BE49-F238E27FC236}">
                <a16:creationId xmlns:a16="http://schemas.microsoft.com/office/drawing/2014/main" id="{DA4CB67E-87E2-B64C-9EF9-30D6CA9D82C8}"/>
              </a:ext>
            </a:extLst>
          </p:cNvPr>
          <p:cNvSpPr txBox="1"/>
          <p:nvPr/>
        </p:nvSpPr>
        <p:spPr>
          <a:xfrm>
            <a:off x="-3048" y="4912668"/>
            <a:ext cx="2371162"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Rahul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Ladwa</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ASCO2020, Abs 4609 </a:t>
            </a:r>
          </a:p>
        </p:txBody>
      </p:sp>
    </p:spTree>
    <p:extLst>
      <p:ext uri="{BB962C8B-B14F-4D97-AF65-F5344CB8AC3E}">
        <p14:creationId xmlns:p14="http://schemas.microsoft.com/office/powerpoint/2010/main" val="851466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re 11"/>
          <p:cNvSpPr>
            <a:spLocks noGrp="1"/>
          </p:cNvSpPr>
          <p:nvPr>
            <p:ph type="title"/>
          </p:nvPr>
        </p:nvSpPr>
        <p:spPr/>
        <p:txBody>
          <a:bodyPr>
            <a:normAutofit/>
          </a:bodyPr>
          <a:lstStyle/>
          <a:p>
            <a:r>
              <a:rPr lang="fr-FR" sz="2000" dirty="0"/>
              <a:t>La SUV de la TEP-</a:t>
            </a:r>
            <a:r>
              <a:rPr lang="fr-FR" sz="2000" baseline="30000" dirty="0"/>
              <a:t>68</a:t>
            </a:r>
            <a:r>
              <a:rPr lang="fr-FR" sz="2000" dirty="0"/>
              <a:t>Ga prédictive de la réponse à la RIV ?</a:t>
            </a:r>
          </a:p>
        </p:txBody>
      </p:sp>
      <p:sp>
        <p:nvSpPr>
          <p:cNvPr id="2" name="Espace réservé du contenu 1">
            <a:extLst>
              <a:ext uri="{FF2B5EF4-FFF2-40B4-BE49-F238E27FC236}">
                <a16:creationId xmlns:a16="http://schemas.microsoft.com/office/drawing/2014/main" id="{0D01D973-63D0-47E6-BB4A-473F8A48DD53}"/>
              </a:ext>
            </a:extLst>
          </p:cNvPr>
          <p:cNvSpPr>
            <a:spLocks noGrp="1"/>
          </p:cNvSpPr>
          <p:nvPr>
            <p:ph sz="half" idx="1"/>
          </p:nvPr>
        </p:nvSpPr>
        <p:spPr>
          <a:xfrm>
            <a:off x="190500" y="821933"/>
            <a:ext cx="4539129" cy="3770309"/>
          </a:xfrm>
        </p:spPr>
        <p:txBody>
          <a:bodyPr/>
          <a:lstStyle/>
          <a:p>
            <a:pPr>
              <a:spcAft>
                <a:spcPts val="600"/>
              </a:spcAft>
            </a:pPr>
            <a:r>
              <a:rPr lang="fr-FR" sz="1400" dirty="0"/>
              <a:t>PFS avec le 177Lu-Octréotate </a:t>
            </a:r>
          </a:p>
          <a:p>
            <a:pPr lvl="1">
              <a:spcAft>
                <a:spcPts val="600"/>
              </a:spcAft>
            </a:pPr>
            <a:r>
              <a:rPr lang="fr-FR" sz="1200" dirty="0"/>
              <a:t>32 mois : concordant avec les données de la littérature pour les </a:t>
            </a:r>
            <a:r>
              <a:rPr lang="fr-FR" sz="1200" dirty="0" err="1"/>
              <a:t>TNEp</a:t>
            </a:r>
            <a:r>
              <a:rPr lang="fr-FR" sz="1200" dirty="0"/>
              <a:t> et </a:t>
            </a:r>
            <a:r>
              <a:rPr lang="fr-FR" sz="1200" dirty="0" err="1"/>
              <a:t>TNEg</a:t>
            </a:r>
            <a:endParaRPr lang="fr-FR" sz="1200" dirty="0"/>
          </a:p>
          <a:p>
            <a:pPr>
              <a:spcAft>
                <a:spcPts val="600"/>
              </a:spcAft>
            </a:pPr>
            <a:r>
              <a:rPr lang="fr-FR" sz="1400" dirty="0"/>
              <a:t>Impact sur la survie globale </a:t>
            </a:r>
          </a:p>
          <a:p>
            <a:pPr lvl="1">
              <a:spcAft>
                <a:spcPts val="600"/>
              </a:spcAft>
            </a:pPr>
            <a:r>
              <a:rPr lang="fr-FR" sz="1200" dirty="0" err="1"/>
              <a:t>mOS</a:t>
            </a:r>
            <a:r>
              <a:rPr lang="fr-FR" sz="1200" dirty="0"/>
              <a:t> globale de 40 mois</a:t>
            </a:r>
          </a:p>
          <a:p>
            <a:pPr lvl="1">
              <a:spcAft>
                <a:spcPts val="600"/>
              </a:spcAft>
            </a:pPr>
            <a:r>
              <a:rPr lang="fr-FR" sz="1200" dirty="0"/>
              <a:t>Avec une valeur de </a:t>
            </a:r>
            <a:r>
              <a:rPr lang="fr-FR" sz="1200" dirty="0" err="1"/>
              <a:t>SUVmax</a:t>
            </a:r>
            <a:r>
              <a:rPr lang="fr-FR" sz="1200" dirty="0"/>
              <a:t> à 30 (p&lt;0.01) :</a:t>
            </a:r>
          </a:p>
          <a:p>
            <a:pPr lvl="2">
              <a:spcAft>
                <a:spcPts val="600"/>
              </a:spcAft>
            </a:pPr>
            <a:r>
              <a:rPr lang="fr-FR" sz="1100" dirty="0" err="1"/>
              <a:t>SUVmax</a:t>
            </a:r>
            <a:r>
              <a:rPr lang="fr-FR" sz="1100" dirty="0"/>
              <a:t> &lt; 30 : </a:t>
            </a:r>
            <a:r>
              <a:rPr lang="fr-FR" sz="1100" dirty="0" err="1"/>
              <a:t>mOS</a:t>
            </a:r>
            <a:r>
              <a:rPr lang="fr-FR" sz="1100" dirty="0"/>
              <a:t> de 34 mois</a:t>
            </a:r>
          </a:p>
          <a:p>
            <a:pPr lvl="2">
              <a:spcAft>
                <a:spcPts val="600"/>
              </a:spcAft>
            </a:pPr>
            <a:r>
              <a:rPr lang="fr-FR" sz="1100" dirty="0" err="1"/>
              <a:t>SUVmax</a:t>
            </a:r>
            <a:r>
              <a:rPr lang="fr-FR" sz="1100" dirty="0"/>
              <a:t> &gt; 30 : </a:t>
            </a:r>
            <a:r>
              <a:rPr lang="fr-FR" sz="1100" dirty="0" err="1"/>
              <a:t>mOS</a:t>
            </a:r>
            <a:r>
              <a:rPr lang="fr-FR" sz="1100" dirty="0"/>
              <a:t> de 48 mois</a:t>
            </a:r>
          </a:p>
          <a:p>
            <a:pPr lvl="1">
              <a:spcAft>
                <a:spcPts val="600"/>
              </a:spcAft>
            </a:pPr>
            <a:r>
              <a:rPr lang="fr-FR" sz="1200" dirty="0"/>
              <a:t>Avec une valeur de SUV moyenne à 16 (p&lt;0.01)</a:t>
            </a:r>
          </a:p>
          <a:p>
            <a:pPr lvl="2">
              <a:spcAft>
                <a:spcPts val="600"/>
              </a:spcAft>
            </a:pPr>
            <a:r>
              <a:rPr lang="fr-FR" sz="1100" dirty="0" err="1"/>
              <a:t>SUVmoy</a:t>
            </a:r>
            <a:r>
              <a:rPr lang="fr-FR" sz="1100" dirty="0"/>
              <a:t> &lt; 16 : </a:t>
            </a:r>
            <a:r>
              <a:rPr lang="fr-FR" sz="1100" dirty="0" err="1"/>
              <a:t>mOS</a:t>
            </a:r>
            <a:r>
              <a:rPr lang="fr-FR" sz="1100" dirty="0"/>
              <a:t> de 33 mois</a:t>
            </a:r>
          </a:p>
          <a:p>
            <a:pPr lvl="2">
              <a:spcAft>
                <a:spcPts val="600"/>
              </a:spcAft>
            </a:pPr>
            <a:r>
              <a:rPr lang="fr-FR" sz="1100" dirty="0" err="1"/>
              <a:t>SUVmoy</a:t>
            </a:r>
            <a:r>
              <a:rPr lang="fr-FR" sz="1100" dirty="0"/>
              <a:t> &gt; 16 : </a:t>
            </a:r>
            <a:r>
              <a:rPr lang="fr-FR" sz="1100" dirty="0" err="1"/>
              <a:t>mOS</a:t>
            </a:r>
            <a:r>
              <a:rPr lang="fr-FR" sz="1100" dirty="0"/>
              <a:t> de 45 mois</a:t>
            </a:r>
          </a:p>
        </p:txBody>
      </p:sp>
      <p:sp>
        <p:nvSpPr>
          <p:cNvPr id="8" name="ZoneTexte 7">
            <a:extLst>
              <a:ext uri="{FF2B5EF4-FFF2-40B4-BE49-F238E27FC236}">
                <a16:creationId xmlns:a16="http://schemas.microsoft.com/office/drawing/2014/main" id="{EFAD9FC5-4FB9-4244-AE58-1BB1C3594BD0}"/>
              </a:ext>
            </a:extLst>
          </p:cNvPr>
          <p:cNvSpPr txBox="1"/>
          <p:nvPr/>
        </p:nvSpPr>
        <p:spPr>
          <a:xfrm>
            <a:off x="-3048" y="4912668"/>
            <a:ext cx="2383986"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Rahul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Ladwa</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ASCO2020, Abs 4609 </a:t>
            </a:r>
          </a:p>
        </p:txBody>
      </p:sp>
      <p:sp>
        <p:nvSpPr>
          <p:cNvPr id="9" name="ZoneTexte 8">
            <a:extLst>
              <a:ext uri="{FF2B5EF4-FFF2-40B4-BE49-F238E27FC236}">
                <a16:creationId xmlns:a16="http://schemas.microsoft.com/office/drawing/2014/main" id="{EE7889B8-E507-0D42-93CD-4F36B918DA61}"/>
              </a:ext>
            </a:extLst>
          </p:cNvPr>
          <p:cNvSpPr txBox="1"/>
          <p:nvPr/>
        </p:nvSpPr>
        <p:spPr>
          <a:xfrm>
            <a:off x="298834" y="3982890"/>
            <a:ext cx="4657380" cy="515814"/>
          </a:xfrm>
          <a:prstGeom prst="roundRect">
            <a:avLst>
              <a:gd name="adj" fmla="val 21753"/>
            </a:avLst>
          </a:prstGeom>
          <a:ln>
            <a:solidFill>
              <a:srgbClr val="EC8014"/>
            </a:solidFill>
          </a:ln>
        </p:spPr>
        <p:style>
          <a:lnRef idx="2">
            <a:schemeClr val="accent1"/>
          </a:lnRef>
          <a:fillRef idx="1">
            <a:schemeClr val="lt1"/>
          </a:fillRef>
          <a:effectRef idx="0">
            <a:schemeClr val="accent1"/>
          </a:effectRef>
          <a:fontRef idx="minor">
            <a:schemeClr val="dk1"/>
          </a:fontRef>
        </p:style>
        <p:txBody>
          <a:bodyPr wrap="square" lIns="0" tIns="0" rIns="0" bIns="0" rtlCol="0" anchor="ctr">
            <a:noAutofit/>
          </a:bodyPr>
          <a:lstStyle/>
          <a:p>
            <a:pPr marL="101600" marR="0" lvl="0" indent="0" algn="ctr" defTabSz="6858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Une valeur de SUV élevée est corrélée à une meilleure survie sans progression et à une meilleure survie globale</a:t>
            </a:r>
          </a:p>
        </p:txBody>
      </p:sp>
      <p:sp>
        <p:nvSpPr>
          <p:cNvPr id="7" name="Rectangle à coins arrondis 6">
            <a:extLst>
              <a:ext uri="{FF2B5EF4-FFF2-40B4-BE49-F238E27FC236}">
                <a16:creationId xmlns:a16="http://schemas.microsoft.com/office/drawing/2014/main" id="{1C87618C-DD2E-45BF-B6A9-A364B35B357B}"/>
              </a:ext>
            </a:extLst>
          </p:cNvPr>
          <p:cNvSpPr/>
          <p:nvPr/>
        </p:nvSpPr>
        <p:spPr>
          <a:xfrm>
            <a:off x="5187947" y="2911087"/>
            <a:ext cx="3611551" cy="1954690"/>
          </a:xfrm>
          <a:prstGeom prst="roundRect">
            <a:avLst>
              <a:gd name="adj" fmla="val 4716"/>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graphicFrame>
        <p:nvGraphicFramePr>
          <p:cNvPr id="10" name="Chart 9">
            <a:extLst>
              <a:ext uri="{FF2B5EF4-FFF2-40B4-BE49-F238E27FC236}">
                <a16:creationId xmlns:a16="http://schemas.microsoft.com/office/drawing/2014/main" id="{72AC1F80-CCF8-4DB1-A84E-219D30177EAC}"/>
              </a:ext>
            </a:extLst>
          </p:cNvPr>
          <p:cNvGraphicFramePr/>
          <p:nvPr/>
        </p:nvGraphicFramePr>
        <p:xfrm>
          <a:off x="5150869" y="3053113"/>
          <a:ext cx="3611551" cy="1859555"/>
        </p:xfrm>
        <a:graphic>
          <a:graphicData uri="http://schemas.openxmlformats.org/drawingml/2006/chart">
            <c:chart xmlns:c="http://schemas.openxmlformats.org/drawingml/2006/chart" xmlns:r="http://schemas.openxmlformats.org/officeDocument/2006/relationships" r:id="rId2"/>
          </a:graphicData>
        </a:graphic>
      </p:graphicFrame>
      <p:sp>
        <p:nvSpPr>
          <p:cNvPr id="11" name="TextBox 12">
            <a:extLst>
              <a:ext uri="{FF2B5EF4-FFF2-40B4-BE49-F238E27FC236}">
                <a16:creationId xmlns:a16="http://schemas.microsoft.com/office/drawing/2014/main" id="{9E8C4A96-F10C-42A2-ACC1-C64280BCD670}"/>
              </a:ext>
            </a:extLst>
          </p:cNvPr>
          <p:cNvSpPr txBox="1"/>
          <p:nvPr/>
        </p:nvSpPr>
        <p:spPr>
          <a:xfrm>
            <a:off x="7987280" y="3161420"/>
            <a:ext cx="645253" cy="123111"/>
          </a:xfrm>
          <a:prstGeom prst="rect">
            <a:avLst/>
          </a:prstGeom>
          <a:noFill/>
        </p:spPr>
        <p:txBody>
          <a:bodyPr wrap="squar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16+</a:t>
            </a:r>
          </a:p>
        </p:txBody>
      </p:sp>
      <p:sp>
        <p:nvSpPr>
          <p:cNvPr id="13" name="TextBox 14">
            <a:extLst>
              <a:ext uri="{FF2B5EF4-FFF2-40B4-BE49-F238E27FC236}">
                <a16:creationId xmlns:a16="http://schemas.microsoft.com/office/drawing/2014/main" id="{DA015DB8-1DA4-452D-BF9F-ADFAC536D5A1}"/>
              </a:ext>
            </a:extLst>
          </p:cNvPr>
          <p:cNvSpPr txBox="1"/>
          <p:nvPr/>
        </p:nvSpPr>
        <p:spPr>
          <a:xfrm>
            <a:off x="7987280" y="3294322"/>
            <a:ext cx="645253" cy="123111"/>
          </a:xfrm>
          <a:prstGeom prst="rect">
            <a:avLst/>
          </a:prstGeom>
          <a:noFill/>
        </p:spPr>
        <p:txBody>
          <a:bodyPr wrap="squar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&lt;16</a:t>
            </a:r>
          </a:p>
        </p:txBody>
      </p:sp>
      <p:sp>
        <p:nvSpPr>
          <p:cNvPr id="14" name="ZoneTexte 13">
            <a:extLst>
              <a:ext uri="{FF2B5EF4-FFF2-40B4-BE49-F238E27FC236}">
                <a16:creationId xmlns:a16="http://schemas.microsoft.com/office/drawing/2014/main" id="{4B550770-3CBC-477E-AA31-E41600184867}"/>
              </a:ext>
            </a:extLst>
          </p:cNvPr>
          <p:cNvSpPr txBox="1"/>
          <p:nvPr/>
        </p:nvSpPr>
        <p:spPr>
          <a:xfrm>
            <a:off x="5298817" y="2760196"/>
            <a:ext cx="1587758" cy="276999"/>
          </a:xfrm>
          <a:prstGeom prst="rect">
            <a:avLst/>
          </a:prstGeom>
          <a:solidFill>
            <a:schemeClr val="bg1"/>
          </a:solid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AU" sz="1200" b="1"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mn-cs"/>
              </a:rPr>
              <a:t>Survie</a:t>
            </a:r>
            <a:r>
              <a:rPr kumimoji="0" lang="en-AU" sz="12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 </a:t>
            </a:r>
            <a:r>
              <a:rPr kumimoji="0" lang="en-AU" sz="1200" b="1"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mn-cs"/>
              </a:rPr>
              <a:t>Globale</a:t>
            </a:r>
            <a:endParaRPr kumimoji="0" lang="en-AU" sz="12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endParaRPr>
          </a:p>
        </p:txBody>
      </p:sp>
      <p:sp>
        <p:nvSpPr>
          <p:cNvPr id="18" name="Rectangle à coins arrondis 6">
            <a:extLst>
              <a:ext uri="{FF2B5EF4-FFF2-40B4-BE49-F238E27FC236}">
                <a16:creationId xmlns:a16="http://schemas.microsoft.com/office/drawing/2014/main" id="{EE9B73F2-90A9-4AC8-BAA1-18228F9B85A6}"/>
              </a:ext>
            </a:extLst>
          </p:cNvPr>
          <p:cNvSpPr/>
          <p:nvPr/>
        </p:nvSpPr>
        <p:spPr>
          <a:xfrm>
            <a:off x="5187947" y="816120"/>
            <a:ext cx="3611551" cy="1954690"/>
          </a:xfrm>
          <a:prstGeom prst="roundRect">
            <a:avLst>
              <a:gd name="adj" fmla="val 4716"/>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graphicFrame>
        <p:nvGraphicFramePr>
          <p:cNvPr id="19" name="Chart 9">
            <a:extLst>
              <a:ext uri="{FF2B5EF4-FFF2-40B4-BE49-F238E27FC236}">
                <a16:creationId xmlns:a16="http://schemas.microsoft.com/office/drawing/2014/main" id="{342EEDA6-2BFE-4725-9A0A-CB87B2B963B3}"/>
              </a:ext>
            </a:extLst>
          </p:cNvPr>
          <p:cNvGraphicFramePr/>
          <p:nvPr/>
        </p:nvGraphicFramePr>
        <p:xfrm>
          <a:off x="5150869" y="958146"/>
          <a:ext cx="3611551" cy="1859555"/>
        </p:xfrm>
        <a:graphic>
          <a:graphicData uri="http://schemas.openxmlformats.org/drawingml/2006/chart">
            <c:chart xmlns:c="http://schemas.openxmlformats.org/drawingml/2006/chart" xmlns:r="http://schemas.openxmlformats.org/officeDocument/2006/relationships" r:id="rId3"/>
          </a:graphicData>
        </a:graphic>
      </p:graphicFrame>
      <p:sp>
        <p:nvSpPr>
          <p:cNvPr id="20" name="TextBox 12">
            <a:extLst>
              <a:ext uri="{FF2B5EF4-FFF2-40B4-BE49-F238E27FC236}">
                <a16:creationId xmlns:a16="http://schemas.microsoft.com/office/drawing/2014/main" id="{957C3401-8961-489E-B48B-95347692E43C}"/>
              </a:ext>
            </a:extLst>
          </p:cNvPr>
          <p:cNvSpPr txBox="1"/>
          <p:nvPr/>
        </p:nvSpPr>
        <p:spPr>
          <a:xfrm>
            <a:off x="7987280" y="1066453"/>
            <a:ext cx="645253" cy="123111"/>
          </a:xfrm>
          <a:prstGeom prst="rect">
            <a:avLst/>
          </a:prstGeom>
          <a:noFill/>
        </p:spPr>
        <p:txBody>
          <a:bodyPr wrap="squar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16+</a:t>
            </a:r>
          </a:p>
        </p:txBody>
      </p:sp>
      <p:sp>
        <p:nvSpPr>
          <p:cNvPr id="21" name="TextBox 14">
            <a:extLst>
              <a:ext uri="{FF2B5EF4-FFF2-40B4-BE49-F238E27FC236}">
                <a16:creationId xmlns:a16="http://schemas.microsoft.com/office/drawing/2014/main" id="{3F201C47-D180-49CE-A48F-F45B56CC088D}"/>
              </a:ext>
            </a:extLst>
          </p:cNvPr>
          <p:cNvSpPr txBox="1"/>
          <p:nvPr/>
        </p:nvSpPr>
        <p:spPr>
          <a:xfrm>
            <a:off x="7987280" y="1194827"/>
            <a:ext cx="645253" cy="123111"/>
          </a:xfrm>
          <a:prstGeom prst="rect">
            <a:avLst/>
          </a:prstGeom>
          <a:noFill/>
        </p:spPr>
        <p:txBody>
          <a:bodyPr wrap="squar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5B9BD5"/>
                </a:solidFill>
                <a:effectLst/>
                <a:uLnTx/>
                <a:uFillTx/>
                <a:latin typeface="Arial" panose="020B0604020202020204" pitchFamily="34" charset="0"/>
                <a:ea typeface="+mn-ea"/>
                <a:cs typeface="+mn-cs"/>
              </a:rPr>
              <a:t>&lt;16</a:t>
            </a:r>
          </a:p>
        </p:txBody>
      </p:sp>
      <p:sp>
        <p:nvSpPr>
          <p:cNvPr id="22" name="ZoneTexte 21">
            <a:extLst>
              <a:ext uri="{FF2B5EF4-FFF2-40B4-BE49-F238E27FC236}">
                <a16:creationId xmlns:a16="http://schemas.microsoft.com/office/drawing/2014/main" id="{3D140413-E707-426F-BE96-C1875238A29A}"/>
              </a:ext>
            </a:extLst>
          </p:cNvPr>
          <p:cNvSpPr txBox="1"/>
          <p:nvPr/>
        </p:nvSpPr>
        <p:spPr>
          <a:xfrm>
            <a:off x="5298816" y="665229"/>
            <a:ext cx="2230146" cy="276999"/>
          </a:xfrm>
          <a:prstGeom prst="rect">
            <a:avLst/>
          </a:prstGeom>
          <a:solidFill>
            <a:schemeClr val="bg1"/>
          </a:solid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AU" sz="1200" b="1"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mn-cs"/>
              </a:rPr>
              <a:t>Survie</a:t>
            </a:r>
            <a:r>
              <a:rPr kumimoji="0" lang="en-AU" sz="1200" b="1" i="0" u="none" strike="noStrike" kern="1200" cap="none" spc="0" normalizeH="0" noProof="0" dirty="0">
                <a:ln>
                  <a:noFill/>
                </a:ln>
                <a:solidFill>
                  <a:prstClr val="black">
                    <a:lumMod val="65000"/>
                    <a:lumOff val="35000"/>
                  </a:prstClr>
                </a:solidFill>
                <a:effectLst/>
                <a:uLnTx/>
                <a:uFillTx/>
                <a:latin typeface="Arial" panose="020B0604020202020204" pitchFamily="34" charset="0"/>
                <a:ea typeface="+mn-ea"/>
                <a:cs typeface="+mn-cs"/>
              </a:rPr>
              <a:t> sans progression</a:t>
            </a:r>
            <a:endParaRPr kumimoji="0" lang="en-AU" sz="12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endParaRPr>
          </a:p>
        </p:txBody>
      </p:sp>
      <p:grpSp>
        <p:nvGrpSpPr>
          <p:cNvPr id="26" name="Groupe 25">
            <a:extLst>
              <a:ext uri="{FF2B5EF4-FFF2-40B4-BE49-F238E27FC236}">
                <a16:creationId xmlns:a16="http://schemas.microsoft.com/office/drawing/2014/main" id="{F6EF7559-0702-404B-8551-A0164987B7F9}"/>
              </a:ext>
            </a:extLst>
          </p:cNvPr>
          <p:cNvGrpSpPr/>
          <p:nvPr/>
        </p:nvGrpSpPr>
        <p:grpSpPr>
          <a:xfrm>
            <a:off x="5716442" y="1092507"/>
            <a:ext cx="2362490" cy="1245448"/>
            <a:chOff x="680605" y="145473"/>
            <a:chExt cx="4556413" cy="3288722"/>
          </a:xfrm>
        </p:grpSpPr>
        <p:sp>
          <p:nvSpPr>
            <p:cNvPr id="3" name="Forme libre : forme 2">
              <a:extLst>
                <a:ext uri="{FF2B5EF4-FFF2-40B4-BE49-F238E27FC236}">
                  <a16:creationId xmlns:a16="http://schemas.microsoft.com/office/drawing/2014/main" id="{E74225D7-F514-43DD-AA64-E72C5DCF50EA}"/>
                </a:ext>
              </a:extLst>
            </p:cNvPr>
            <p:cNvSpPr/>
            <p:nvPr/>
          </p:nvSpPr>
          <p:spPr>
            <a:xfrm>
              <a:off x="685800" y="145473"/>
              <a:ext cx="4551218" cy="2322368"/>
            </a:xfrm>
            <a:custGeom>
              <a:avLst/>
              <a:gdLst>
                <a:gd name="connsiteX0" fmla="*/ 0 w 4551218"/>
                <a:gd name="connsiteY0" fmla="*/ 0 h 2322368"/>
                <a:gd name="connsiteX1" fmla="*/ 457200 w 4551218"/>
                <a:gd name="connsiteY1" fmla="*/ 0 h 2322368"/>
                <a:gd name="connsiteX2" fmla="*/ 457200 w 4551218"/>
                <a:gd name="connsiteY2" fmla="*/ 88322 h 2322368"/>
                <a:gd name="connsiteX3" fmla="*/ 555914 w 4551218"/>
                <a:gd name="connsiteY3" fmla="*/ 88322 h 2322368"/>
                <a:gd name="connsiteX4" fmla="*/ 555914 w 4551218"/>
                <a:gd name="connsiteY4" fmla="*/ 171450 h 2322368"/>
                <a:gd name="connsiteX5" fmla="*/ 727364 w 4551218"/>
                <a:gd name="connsiteY5" fmla="*/ 171450 h 2322368"/>
                <a:gd name="connsiteX6" fmla="*/ 727364 w 4551218"/>
                <a:gd name="connsiteY6" fmla="*/ 233795 h 2322368"/>
                <a:gd name="connsiteX7" fmla="*/ 1174173 w 4551218"/>
                <a:gd name="connsiteY7" fmla="*/ 233795 h 2322368"/>
                <a:gd name="connsiteX8" fmla="*/ 1174173 w 4551218"/>
                <a:gd name="connsiteY8" fmla="*/ 322118 h 2322368"/>
                <a:gd name="connsiteX9" fmla="*/ 1272886 w 4551218"/>
                <a:gd name="connsiteY9" fmla="*/ 322118 h 2322368"/>
                <a:gd name="connsiteX10" fmla="*/ 1272886 w 4551218"/>
                <a:gd name="connsiteY10" fmla="*/ 410441 h 2322368"/>
                <a:gd name="connsiteX11" fmla="*/ 1444336 w 4551218"/>
                <a:gd name="connsiteY11" fmla="*/ 410441 h 2322368"/>
                <a:gd name="connsiteX12" fmla="*/ 1444336 w 4551218"/>
                <a:gd name="connsiteY12" fmla="*/ 477982 h 2322368"/>
                <a:gd name="connsiteX13" fmla="*/ 1543050 w 4551218"/>
                <a:gd name="connsiteY13" fmla="*/ 477982 h 2322368"/>
                <a:gd name="connsiteX14" fmla="*/ 1543050 w 4551218"/>
                <a:gd name="connsiteY14" fmla="*/ 566304 h 2322368"/>
                <a:gd name="connsiteX15" fmla="*/ 1911927 w 4551218"/>
                <a:gd name="connsiteY15" fmla="*/ 566304 h 2322368"/>
                <a:gd name="connsiteX16" fmla="*/ 1911927 w 4551218"/>
                <a:gd name="connsiteY16" fmla="*/ 737754 h 2322368"/>
                <a:gd name="connsiteX17" fmla="*/ 2270414 w 4551218"/>
                <a:gd name="connsiteY17" fmla="*/ 737754 h 2322368"/>
                <a:gd name="connsiteX18" fmla="*/ 2270414 w 4551218"/>
                <a:gd name="connsiteY18" fmla="*/ 831272 h 2322368"/>
                <a:gd name="connsiteX19" fmla="*/ 2379518 w 4551218"/>
                <a:gd name="connsiteY19" fmla="*/ 831272 h 2322368"/>
                <a:gd name="connsiteX20" fmla="*/ 2379518 w 4551218"/>
                <a:gd name="connsiteY20" fmla="*/ 935182 h 2322368"/>
                <a:gd name="connsiteX21" fmla="*/ 2628900 w 4551218"/>
                <a:gd name="connsiteY21" fmla="*/ 935182 h 2322368"/>
                <a:gd name="connsiteX22" fmla="*/ 2628900 w 4551218"/>
                <a:gd name="connsiteY22" fmla="*/ 1028700 h 2322368"/>
                <a:gd name="connsiteX23" fmla="*/ 2732809 w 4551218"/>
                <a:gd name="connsiteY23" fmla="*/ 1028700 h 2322368"/>
                <a:gd name="connsiteX24" fmla="*/ 2732809 w 4551218"/>
                <a:gd name="connsiteY24" fmla="*/ 1127413 h 2322368"/>
                <a:gd name="connsiteX25" fmla="*/ 2826327 w 4551218"/>
                <a:gd name="connsiteY25" fmla="*/ 1127413 h 2322368"/>
                <a:gd name="connsiteX26" fmla="*/ 2826327 w 4551218"/>
                <a:gd name="connsiteY26" fmla="*/ 1246909 h 2322368"/>
                <a:gd name="connsiteX27" fmla="*/ 3096491 w 4551218"/>
                <a:gd name="connsiteY27" fmla="*/ 1246909 h 2322368"/>
                <a:gd name="connsiteX28" fmla="*/ 3096491 w 4551218"/>
                <a:gd name="connsiteY28" fmla="*/ 1392382 h 2322368"/>
                <a:gd name="connsiteX29" fmla="*/ 3190009 w 4551218"/>
                <a:gd name="connsiteY29" fmla="*/ 1392382 h 2322368"/>
                <a:gd name="connsiteX30" fmla="*/ 3190009 w 4551218"/>
                <a:gd name="connsiteY30" fmla="*/ 1688522 h 2322368"/>
                <a:gd name="connsiteX31" fmla="*/ 3273136 w 4551218"/>
                <a:gd name="connsiteY31" fmla="*/ 1688522 h 2322368"/>
                <a:gd name="connsiteX32" fmla="*/ 3273136 w 4551218"/>
                <a:gd name="connsiteY32" fmla="*/ 1833995 h 2322368"/>
                <a:gd name="connsiteX33" fmla="*/ 4374573 w 4551218"/>
                <a:gd name="connsiteY33" fmla="*/ 1833995 h 2322368"/>
                <a:gd name="connsiteX34" fmla="*/ 4374573 w 4551218"/>
                <a:gd name="connsiteY34" fmla="*/ 2322368 h 2322368"/>
                <a:gd name="connsiteX35" fmla="*/ 4551218 w 4551218"/>
                <a:gd name="connsiteY35" fmla="*/ 2322368 h 2322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551218" h="2322368">
                  <a:moveTo>
                    <a:pt x="0" y="0"/>
                  </a:moveTo>
                  <a:lnTo>
                    <a:pt x="457200" y="0"/>
                  </a:lnTo>
                  <a:lnTo>
                    <a:pt x="457200" y="88322"/>
                  </a:lnTo>
                  <a:lnTo>
                    <a:pt x="555914" y="88322"/>
                  </a:lnTo>
                  <a:lnTo>
                    <a:pt x="555914" y="171450"/>
                  </a:lnTo>
                  <a:lnTo>
                    <a:pt x="727364" y="171450"/>
                  </a:lnTo>
                  <a:lnTo>
                    <a:pt x="727364" y="233795"/>
                  </a:lnTo>
                  <a:lnTo>
                    <a:pt x="1174173" y="233795"/>
                  </a:lnTo>
                  <a:lnTo>
                    <a:pt x="1174173" y="322118"/>
                  </a:lnTo>
                  <a:lnTo>
                    <a:pt x="1272886" y="322118"/>
                  </a:lnTo>
                  <a:lnTo>
                    <a:pt x="1272886" y="410441"/>
                  </a:lnTo>
                  <a:lnTo>
                    <a:pt x="1444336" y="410441"/>
                  </a:lnTo>
                  <a:lnTo>
                    <a:pt x="1444336" y="477982"/>
                  </a:lnTo>
                  <a:lnTo>
                    <a:pt x="1543050" y="477982"/>
                  </a:lnTo>
                  <a:lnTo>
                    <a:pt x="1543050" y="566304"/>
                  </a:lnTo>
                  <a:lnTo>
                    <a:pt x="1911927" y="566304"/>
                  </a:lnTo>
                  <a:lnTo>
                    <a:pt x="1911927" y="737754"/>
                  </a:lnTo>
                  <a:lnTo>
                    <a:pt x="2270414" y="737754"/>
                  </a:lnTo>
                  <a:lnTo>
                    <a:pt x="2270414" y="831272"/>
                  </a:lnTo>
                  <a:lnTo>
                    <a:pt x="2379518" y="831272"/>
                  </a:lnTo>
                  <a:lnTo>
                    <a:pt x="2379518" y="935182"/>
                  </a:lnTo>
                  <a:lnTo>
                    <a:pt x="2628900" y="935182"/>
                  </a:lnTo>
                  <a:lnTo>
                    <a:pt x="2628900" y="1028700"/>
                  </a:lnTo>
                  <a:lnTo>
                    <a:pt x="2732809" y="1028700"/>
                  </a:lnTo>
                  <a:lnTo>
                    <a:pt x="2732809" y="1127413"/>
                  </a:lnTo>
                  <a:lnTo>
                    <a:pt x="2826327" y="1127413"/>
                  </a:lnTo>
                  <a:lnTo>
                    <a:pt x="2826327" y="1246909"/>
                  </a:lnTo>
                  <a:lnTo>
                    <a:pt x="3096491" y="1246909"/>
                  </a:lnTo>
                  <a:lnTo>
                    <a:pt x="3096491" y="1392382"/>
                  </a:lnTo>
                  <a:lnTo>
                    <a:pt x="3190009" y="1392382"/>
                  </a:lnTo>
                  <a:lnTo>
                    <a:pt x="3190009" y="1688522"/>
                  </a:lnTo>
                  <a:lnTo>
                    <a:pt x="3273136" y="1688522"/>
                  </a:lnTo>
                  <a:lnTo>
                    <a:pt x="3273136" y="1833995"/>
                  </a:lnTo>
                  <a:lnTo>
                    <a:pt x="4374573" y="1833995"/>
                  </a:lnTo>
                  <a:lnTo>
                    <a:pt x="4374573" y="2322368"/>
                  </a:lnTo>
                  <a:lnTo>
                    <a:pt x="4551218" y="2322368"/>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Forme libre : forme 3">
              <a:extLst>
                <a:ext uri="{FF2B5EF4-FFF2-40B4-BE49-F238E27FC236}">
                  <a16:creationId xmlns:a16="http://schemas.microsoft.com/office/drawing/2014/main" id="{6579F1B0-CB10-4404-8BD8-B91532CE776C}"/>
                </a:ext>
              </a:extLst>
            </p:cNvPr>
            <p:cNvSpPr/>
            <p:nvPr/>
          </p:nvSpPr>
          <p:spPr>
            <a:xfrm>
              <a:off x="680605" y="155864"/>
              <a:ext cx="4286250" cy="3278331"/>
            </a:xfrm>
            <a:custGeom>
              <a:avLst/>
              <a:gdLst>
                <a:gd name="connsiteX0" fmla="*/ 0 w 4286250"/>
                <a:gd name="connsiteY0" fmla="*/ 0 h 3278331"/>
                <a:gd name="connsiteX1" fmla="*/ 93518 w 4286250"/>
                <a:gd name="connsiteY1" fmla="*/ 0 h 3278331"/>
                <a:gd name="connsiteX2" fmla="*/ 93518 w 4286250"/>
                <a:gd name="connsiteY2" fmla="*/ 83127 h 3278331"/>
                <a:gd name="connsiteX3" fmla="*/ 353290 w 4286250"/>
                <a:gd name="connsiteY3" fmla="*/ 83127 h 3278331"/>
                <a:gd name="connsiteX4" fmla="*/ 353290 w 4286250"/>
                <a:gd name="connsiteY4" fmla="*/ 187036 h 3278331"/>
                <a:gd name="connsiteX5" fmla="*/ 472786 w 4286250"/>
                <a:gd name="connsiteY5" fmla="*/ 187036 h 3278331"/>
                <a:gd name="connsiteX6" fmla="*/ 472786 w 4286250"/>
                <a:gd name="connsiteY6" fmla="*/ 270163 h 3278331"/>
                <a:gd name="connsiteX7" fmla="*/ 550718 w 4286250"/>
                <a:gd name="connsiteY7" fmla="*/ 270163 h 3278331"/>
                <a:gd name="connsiteX8" fmla="*/ 550718 w 4286250"/>
                <a:gd name="connsiteY8" fmla="*/ 446809 h 3278331"/>
                <a:gd name="connsiteX9" fmla="*/ 628650 w 4286250"/>
                <a:gd name="connsiteY9" fmla="*/ 446809 h 3278331"/>
                <a:gd name="connsiteX10" fmla="*/ 628650 w 4286250"/>
                <a:gd name="connsiteY10" fmla="*/ 618259 h 3278331"/>
                <a:gd name="connsiteX11" fmla="*/ 722168 w 4286250"/>
                <a:gd name="connsiteY11" fmla="*/ 618259 h 3278331"/>
                <a:gd name="connsiteX12" fmla="*/ 722168 w 4286250"/>
                <a:gd name="connsiteY12" fmla="*/ 711777 h 3278331"/>
                <a:gd name="connsiteX13" fmla="*/ 820881 w 4286250"/>
                <a:gd name="connsiteY13" fmla="*/ 711777 h 3278331"/>
                <a:gd name="connsiteX14" fmla="*/ 820881 w 4286250"/>
                <a:gd name="connsiteY14" fmla="*/ 893618 h 3278331"/>
                <a:gd name="connsiteX15" fmla="*/ 1007918 w 4286250"/>
                <a:gd name="connsiteY15" fmla="*/ 893618 h 3278331"/>
                <a:gd name="connsiteX16" fmla="*/ 1007918 w 4286250"/>
                <a:gd name="connsiteY16" fmla="*/ 1158586 h 3278331"/>
                <a:gd name="connsiteX17" fmla="*/ 1189759 w 4286250"/>
                <a:gd name="connsiteY17" fmla="*/ 1158586 h 3278331"/>
                <a:gd name="connsiteX18" fmla="*/ 1189759 w 4286250"/>
                <a:gd name="connsiteY18" fmla="*/ 1262495 h 3278331"/>
                <a:gd name="connsiteX19" fmla="*/ 1361209 w 4286250"/>
                <a:gd name="connsiteY19" fmla="*/ 1262495 h 3278331"/>
                <a:gd name="connsiteX20" fmla="*/ 1361209 w 4286250"/>
                <a:gd name="connsiteY20" fmla="*/ 1361209 h 3278331"/>
                <a:gd name="connsiteX21" fmla="*/ 1465118 w 4286250"/>
                <a:gd name="connsiteY21" fmla="*/ 1361209 h 3278331"/>
                <a:gd name="connsiteX22" fmla="*/ 1465118 w 4286250"/>
                <a:gd name="connsiteY22" fmla="*/ 1517072 h 3278331"/>
                <a:gd name="connsiteX23" fmla="*/ 1636568 w 4286250"/>
                <a:gd name="connsiteY23" fmla="*/ 1517072 h 3278331"/>
                <a:gd name="connsiteX24" fmla="*/ 1636568 w 4286250"/>
                <a:gd name="connsiteY24" fmla="*/ 1631372 h 3278331"/>
                <a:gd name="connsiteX25" fmla="*/ 1724890 w 4286250"/>
                <a:gd name="connsiteY25" fmla="*/ 1631372 h 3278331"/>
                <a:gd name="connsiteX26" fmla="*/ 1724890 w 4286250"/>
                <a:gd name="connsiteY26" fmla="*/ 1714500 h 3278331"/>
                <a:gd name="connsiteX27" fmla="*/ 2109354 w 4286250"/>
                <a:gd name="connsiteY27" fmla="*/ 1714500 h 3278331"/>
                <a:gd name="connsiteX28" fmla="*/ 2109354 w 4286250"/>
                <a:gd name="connsiteY28" fmla="*/ 1943100 h 3278331"/>
                <a:gd name="connsiteX29" fmla="*/ 2556163 w 4286250"/>
                <a:gd name="connsiteY29" fmla="*/ 1943100 h 3278331"/>
                <a:gd name="connsiteX30" fmla="*/ 2556163 w 4286250"/>
                <a:gd name="connsiteY30" fmla="*/ 2062595 h 3278331"/>
                <a:gd name="connsiteX31" fmla="*/ 2925040 w 4286250"/>
                <a:gd name="connsiteY31" fmla="*/ 2062595 h 3278331"/>
                <a:gd name="connsiteX32" fmla="*/ 2925040 w 4286250"/>
                <a:gd name="connsiteY32" fmla="*/ 2197677 h 3278331"/>
                <a:gd name="connsiteX33" fmla="*/ 3267940 w 4286250"/>
                <a:gd name="connsiteY33" fmla="*/ 2197677 h 3278331"/>
                <a:gd name="connsiteX34" fmla="*/ 3267940 w 4286250"/>
                <a:gd name="connsiteY34" fmla="*/ 2379518 h 3278331"/>
                <a:gd name="connsiteX35" fmla="*/ 3454977 w 4286250"/>
                <a:gd name="connsiteY35" fmla="*/ 2379518 h 3278331"/>
                <a:gd name="connsiteX36" fmla="*/ 3454977 w 4286250"/>
                <a:gd name="connsiteY36" fmla="*/ 2556163 h 3278331"/>
                <a:gd name="connsiteX37" fmla="*/ 4286250 w 4286250"/>
                <a:gd name="connsiteY37" fmla="*/ 2556163 h 3278331"/>
                <a:gd name="connsiteX38" fmla="*/ 4286250 w 4286250"/>
                <a:gd name="connsiteY38" fmla="*/ 3278331 h 3278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286250" h="3278331">
                  <a:moveTo>
                    <a:pt x="0" y="0"/>
                  </a:moveTo>
                  <a:lnTo>
                    <a:pt x="93518" y="0"/>
                  </a:lnTo>
                  <a:lnTo>
                    <a:pt x="93518" y="83127"/>
                  </a:lnTo>
                  <a:lnTo>
                    <a:pt x="353290" y="83127"/>
                  </a:lnTo>
                  <a:lnTo>
                    <a:pt x="353290" y="187036"/>
                  </a:lnTo>
                  <a:lnTo>
                    <a:pt x="472786" y="187036"/>
                  </a:lnTo>
                  <a:lnTo>
                    <a:pt x="472786" y="270163"/>
                  </a:lnTo>
                  <a:lnTo>
                    <a:pt x="550718" y="270163"/>
                  </a:lnTo>
                  <a:lnTo>
                    <a:pt x="550718" y="446809"/>
                  </a:lnTo>
                  <a:lnTo>
                    <a:pt x="628650" y="446809"/>
                  </a:lnTo>
                  <a:lnTo>
                    <a:pt x="628650" y="618259"/>
                  </a:lnTo>
                  <a:lnTo>
                    <a:pt x="722168" y="618259"/>
                  </a:lnTo>
                  <a:lnTo>
                    <a:pt x="722168" y="711777"/>
                  </a:lnTo>
                  <a:lnTo>
                    <a:pt x="820881" y="711777"/>
                  </a:lnTo>
                  <a:lnTo>
                    <a:pt x="820881" y="893618"/>
                  </a:lnTo>
                  <a:lnTo>
                    <a:pt x="1007918" y="893618"/>
                  </a:lnTo>
                  <a:lnTo>
                    <a:pt x="1007918" y="1158586"/>
                  </a:lnTo>
                  <a:lnTo>
                    <a:pt x="1189759" y="1158586"/>
                  </a:lnTo>
                  <a:lnTo>
                    <a:pt x="1189759" y="1262495"/>
                  </a:lnTo>
                  <a:lnTo>
                    <a:pt x="1361209" y="1262495"/>
                  </a:lnTo>
                  <a:lnTo>
                    <a:pt x="1361209" y="1361209"/>
                  </a:lnTo>
                  <a:lnTo>
                    <a:pt x="1465118" y="1361209"/>
                  </a:lnTo>
                  <a:lnTo>
                    <a:pt x="1465118" y="1517072"/>
                  </a:lnTo>
                  <a:lnTo>
                    <a:pt x="1636568" y="1517072"/>
                  </a:lnTo>
                  <a:lnTo>
                    <a:pt x="1636568" y="1631372"/>
                  </a:lnTo>
                  <a:lnTo>
                    <a:pt x="1724890" y="1631372"/>
                  </a:lnTo>
                  <a:lnTo>
                    <a:pt x="1724890" y="1714500"/>
                  </a:lnTo>
                  <a:lnTo>
                    <a:pt x="2109354" y="1714500"/>
                  </a:lnTo>
                  <a:lnTo>
                    <a:pt x="2109354" y="1943100"/>
                  </a:lnTo>
                  <a:lnTo>
                    <a:pt x="2556163" y="1943100"/>
                  </a:lnTo>
                  <a:lnTo>
                    <a:pt x="2556163" y="2062595"/>
                  </a:lnTo>
                  <a:lnTo>
                    <a:pt x="2925040" y="2062595"/>
                  </a:lnTo>
                  <a:lnTo>
                    <a:pt x="2925040" y="2197677"/>
                  </a:lnTo>
                  <a:lnTo>
                    <a:pt x="3267940" y="2197677"/>
                  </a:lnTo>
                  <a:lnTo>
                    <a:pt x="3267940" y="2379518"/>
                  </a:lnTo>
                  <a:lnTo>
                    <a:pt x="3454977" y="2379518"/>
                  </a:lnTo>
                  <a:lnTo>
                    <a:pt x="3454977" y="2556163"/>
                  </a:lnTo>
                  <a:lnTo>
                    <a:pt x="4286250" y="2556163"/>
                  </a:lnTo>
                  <a:lnTo>
                    <a:pt x="4286250" y="3278331"/>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29" name="Groupe 28">
            <a:extLst>
              <a:ext uri="{FF2B5EF4-FFF2-40B4-BE49-F238E27FC236}">
                <a16:creationId xmlns:a16="http://schemas.microsoft.com/office/drawing/2014/main" id="{FEC78AB6-DDDC-4069-A8C0-96B589D26880}"/>
              </a:ext>
            </a:extLst>
          </p:cNvPr>
          <p:cNvGrpSpPr/>
          <p:nvPr/>
        </p:nvGrpSpPr>
        <p:grpSpPr>
          <a:xfrm>
            <a:off x="5716442" y="3193052"/>
            <a:ext cx="2476790" cy="739908"/>
            <a:chOff x="587086" y="462395"/>
            <a:chExt cx="3881005" cy="1906732"/>
          </a:xfrm>
        </p:grpSpPr>
        <p:sp>
          <p:nvSpPr>
            <p:cNvPr id="27" name="Forme libre : forme 26">
              <a:extLst>
                <a:ext uri="{FF2B5EF4-FFF2-40B4-BE49-F238E27FC236}">
                  <a16:creationId xmlns:a16="http://schemas.microsoft.com/office/drawing/2014/main" id="{406499A6-CF30-4F48-93E3-6B26F2A0C842}"/>
                </a:ext>
              </a:extLst>
            </p:cNvPr>
            <p:cNvSpPr/>
            <p:nvPr/>
          </p:nvSpPr>
          <p:spPr>
            <a:xfrm>
              <a:off x="592282" y="467591"/>
              <a:ext cx="3875809" cy="1096241"/>
            </a:xfrm>
            <a:custGeom>
              <a:avLst/>
              <a:gdLst>
                <a:gd name="connsiteX0" fmla="*/ 0 w 3875809"/>
                <a:gd name="connsiteY0" fmla="*/ 0 h 1096241"/>
                <a:gd name="connsiteX1" fmla="*/ 592282 w 3875809"/>
                <a:gd name="connsiteY1" fmla="*/ 0 h 1096241"/>
                <a:gd name="connsiteX2" fmla="*/ 592282 w 3875809"/>
                <a:gd name="connsiteY2" fmla="*/ 83127 h 1096241"/>
                <a:gd name="connsiteX3" fmla="*/ 758536 w 3875809"/>
                <a:gd name="connsiteY3" fmla="*/ 83127 h 1096241"/>
                <a:gd name="connsiteX4" fmla="*/ 758536 w 3875809"/>
                <a:gd name="connsiteY4" fmla="*/ 166254 h 1096241"/>
                <a:gd name="connsiteX5" fmla="*/ 1418359 w 3875809"/>
                <a:gd name="connsiteY5" fmla="*/ 166254 h 1096241"/>
                <a:gd name="connsiteX6" fmla="*/ 1418359 w 3875809"/>
                <a:gd name="connsiteY6" fmla="*/ 254577 h 1096241"/>
                <a:gd name="connsiteX7" fmla="*/ 1522268 w 3875809"/>
                <a:gd name="connsiteY7" fmla="*/ 254577 h 1096241"/>
                <a:gd name="connsiteX8" fmla="*/ 1522268 w 3875809"/>
                <a:gd name="connsiteY8" fmla="*/ 332509 h 1096241"/>
                <a:gd name="connsiteX9" fmla="*/ 2182091 w 3875809"/>
                <a:gd name="connsiteY9" fmla="*/ 332509 h 1096241"/>
                <a:gd name="connsiteX10" fmla="*/ 2182091 w 3875809"/>
                <a:gd name="connsiteY10" fmla="*/ 441614 h 1096241"/>
                <a:gd name="connsiteX11" fmla="*/ 2337954 w 3875809"/>
                <a:gd name="connsiteY11" fmla="*/ 441614 h 1096241"/>
                <a:gd name="connsiteX12" fmla="*/ 2337954 w 3875809"/>
                <a:gd name="connsiteY12" fmla="*/ 566304 h 1096241"/>
                <a:gd name="connsiteX13" fmla="*/ 3548495 w 3875809"/>
                <a:gd name="connsiteY13" fmla="*/ 566304 h 1096241"/>
                <a:gd name="connsiteX14" fmla="*/ 3548495 w 3875809"/>
                <a:gd name="connsiteY14" fmla="*/ 1096241 h 1096241"/>
                <a:gd name="connsiteX15" fmla="*/ 3875809 w 3875809"/>
                <a:gd name="connsiteY15" fmla="*/ 1096241 h 109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75809" h="1096241">
                  <a:moveTo>
                    <a:pt x="0" y="0"/>
                  </a:moveTo>
                  <a:lnTo>
                    <a:pt x="592282" y="0"/>
                  </a:lnTo>
                  <a:lnTo>
                    <a:pt x="592282" y="83127"/>
                  </a:lnTo>
                  <a:lnTo>
                    <a:pt x="758536" y="83127"/>
                  </a:lnTo>
                  <a:lnTo>
                    <a:pt x="758536" y="166254"/>
                  </a:lnTo>
                  <a:lnTo>
                    <a:pt x="1418359" y="166254"/>
                  </a:lnTo>
                  <a:lnTo>
                    <a:pt x="1418359" y="254577"/>
                  </a:lnTo>
                  <a:lnTo>
                    <a:pt x="1522268" y="254577"/>
                  </a:lnTo>
                  <a:lnTo>
                    <a:pt x="1522268" y="332509"/>
                  </a:lnTo>
                  <a:lnTo>
                    <a:pt x="2182091" y="332509"/>
                  </a:lnTo>
                  <a:lnTo>
                    <a:pt x="2182091" y="441614"/>
                  </a:lnTo>
                  <a:lnTo>
                    <a:pt x="2337954" y="441614"/>
                  </a:lnTo>
                  <a:lnTo>
                    <a:pt x="2337954" y="566304"/>
                  </a:lnTo>
                  <a:lnTo>
                    <a:pt x="3548495" y="566304"/>
                  </a:lnTo>
                  <a:lnTo>
                    <a:pt x="3548495" y="1096241"/>
                  </a:lnTo>
                  <a:lnTo>
                    <a:pt x="3875809" y="1096241"/>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Forme libre : forme 27">
              <a:extLst>
                <a:ext uri="{FF2B5EF4-FFF2-40B4-BE49-F238E27FC236}">
                  <a16:creationId xmlns:a16="http://schemas.microsoft.com/office/drawing/2014/main" id="{0E93DDD7-AF41-4900-945B-A3B3B6AECC36}"/>
                </a:ext>
              </a:extLst>
            </p:cNvPr>
            <p:cNvSpPr/>
            <p:nvPr/>
          </p:nvSpPr>
          <p:spPr>
            <a:xfrm>
              <a:off x="587086" y="462395"/>
              <a:ext cx="3647209" cy="1906732"/>
            </a:xfrm>
            <a:custGeom>
              <a:avLst/>
              <a:gdLst>
                <a:gd name="connsiteX0" fmla="*/ 0 w 3647209"/>
                <a:gd name="connsiteY0" fmla="*/ 0 h 1906732"/>
                <a:gd name="connsiteX1" fmla="*/ 77932 w 3647209"/>
                <a:gd name="connsiteY1" fmla="*/ 0 h 1906732"/>
                <a:gd name="connsiteX2" fmla="*/ 77932 w 3647209"/>
                <a:gd name="connsiteY2" fmla="*/ 98714 h 1906732"/>
                <a:gd name="connsiteX3" fmla="*/ 368878 w 3647209"/>
                <a:gd name="connsiteY3" fmla="*/ 98714 h 1906732"/>
                <a:gd name="connsiteX4" fmla="*/ 368878 w 3647209"/>
                <a:gd name="connsiteY4" fmla="*/ 187037 h 1906732"/>
                <a:gd name="connsiteX5" fmla="*/ 514350 w 3647209"/>
                <a:gd name="connsiteY5" fmla="*/ 187037 h 1906732"/>
                <a:gd name="connsiteX6" fmla="*/ 514350 w 3647209"/>
                <a:gd name="connsiteY6" fmla="*/ 374073 h 1906732"/>
                <a:gd name="connsiteX7" fmla="*/ 602673 w 3647209"/>
                <a:gd name="connsiteY7" fmla="*/ 374073 h 1906732"/>
                <a:gd name="connsiteX8" fmla="*/ 602673 w 3647209"/>
                <a:gd name="connsiteY8" fmla="*/ 457200 h 1906732"/>
                <a:gd name="connsiteX9" fmla="*/ 737755 w 3647209"/>
                <a:gd name="connsiteY9" fmla="*/ 457200 h 1906732"/>
                <a:gd name="connsiteX10" fmla="*/ 737755 w 3647209"/>
                <a:gd name="connsiteY10" fmla="*/ 545523 h 1906732"/>
                <a:gd name="connsiteX11" fmla="*/ 904009 w 3647209"/>
                <a:gd name="connsiteY11" fmla="*/ 545523 h 1906732"/>
                <a:gd name="connsiteX12" fmla="*/ 904009 w 3647209"/>
                <a:gd name="connsiteY12" fmla="*/ 737755 h 1906732"/>
                <a:gd name="connsiteX13" fmla="*/ 1137805 w 3647209"/>
                <a:gd name="connsiteY13" fmla="*/ 737755 h 1906732"/>
                <a:gd name="connsiteX14" fmla="*/ 1137805 w 3647209"/>
                <a:gd name="connsiteY14" fmla="*/ 820882 h 1906732"/>
                <a:gd name="connsiteX15" fmla="*/ 1428750 w 3647209"/>
                <a:gd name="connsiteY15" fmla="*/ 820882 h 1906732"/>
                <a:gd name="connsiteX16" fmla="*/ 1428750 w 3647209"/>
                <a:gd name="connsiteY16" fmla="*/ 919596 h 1906732"/>
                <a:gd name="connsiteX17" fmla="*/ 1584614 w 3647209"/>
                <a:gd name="connsiteY17" fmla="*/ 919596 h 1906732"/>
                <a:gd name="connsiteX18" fmla="*/ 1584614 w 3647209"/>
                <a:gd name="connsiteY18" fmla="*/ 1033896 h 1906732"/>
                <a:gd name="connsiteX19" fmla="*/ 1958687 w 3647209"/>
                <a:gd name="connsiteY19" fmla="*/ 1033896 h 1906732"/>
                <a:gd name="connsiteX20" fmla="*/ 1958687 w 3647209"/>
                <a:gd name="connsiteY20" fmla="*/ 1153391 h 1906732"/>
                <a:gd name="connsiteX21" fmla="*/ 2197678 w 3647209"/>
                <a:gd name="connsiteY21" fmla="*/ 1153391 h 1906732"/>
                <a:gd name="connsiteX22" fmla="*/ 2197678 w 3647209"/>
                <a:gd name="connsiteY22" fmla="*/ 1283278 h 1906732"/>
                <a:gd name="connsiteX23" fmla="*/ 2415887 w 3647209"/>
                <a:gd name="connsiteY23" fmla="*/ 1283278 h 1906732"/>
                <a:gd name="connsiteX24" fmla="*/ 2415887 w 3647209"/>
                <a:gd name="connsiteY24" fmla="*/ 1413164 h 1906732"/>
                <a:gd name="connsiteX25" fmla="*/ 2493819 w 3647209"/>
                <a:gd name="connsiteY25" fmla="*/ 1413164 h 1906732"/>
                <a:gd name="connsiteX26" fmla="*/ 2493819 w 3647209"/>
                <a:gd name="connsiteY26" fmla="*/ 1558637 h 1906732"/>
                <a:gd name="connsiteX27" fmla="*/ 3408219 w 3647209"/>
                <a:gd name="connsiteY27" fmla="*/ 1558637 h 1906732"/>
                <a:gd name="connsiteX28" fmla="*/ 3408219 w 3647209"/>
                <a:gd name="connsiteY28" fmla="*/ 1906732 h 1906732"/>
                <a:gd name="connsiteX29" fmla="*/ 3647209 w 3647209"/>
                <a:gd name="connsiteY29" fmla="*/ 1906732 h 1906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647209" h="1906732">
                  <a:moveTo>
                    <a:pt x="0" y="0"/>
                  </a:moveTo>
                  <a:lnTo>
                    <a:pt x="77932" y="0"/>
                  </a:lnTo>
                  <a:lnTo>
                    <a:pt x="77932" y="98714"/>
                  </a:lnTo>
                  <a:lnTo>
                    <a:pt x="368878" y="98714"/>
                  </a:lnTo>
                  <a:lnTo>
                    <a:pt x="368878" y="187037"/>
                  </a:lnTo>
                  <a:lnTo>
                    <a:pt x="514350" y="187037"/>
                  </a:lnTo>
                  <a:lnTo>
                    <a:pt x="514350" y="374073"/>
                  </a:lnTo>
                  <a:lnTo>
                    <a:pt x="602673" y="374073"/>
                  </a:lnTo>
                  <a:lnTo>
                    <a:pt x="602673" y="457200"/>
                  </a:lnTo>
                  <a:lnTo>
                    <a:pt x="737755" y="457200"/>
                  </a:lnTo>
                  <a:lnTo>
                    <a:pt x="737755" y="545523"/>
                  </a:lnTo>
                  <a:lnTo>
                    <a:pt x="904009" y="545523"/>
                  </a:lnTo>
                  <a:lnTo>
                    <a:pt x="904009" y="737755"/>
                  </a:lnTo>
                  <a:lnTo>
                    <a:pt x="1137805" y="737755"/>
                  </a:lnTo>
                  <a:lnTo>
                    <a:pt x="1137805" y="820882"/>
                  </a:lnTo>
                  <a:lnTo>
                    <a:pt x="1428750" y="820882"/>
                  </a:lnTo>
                  <a:lnTo>
                    <a:pt x="1428750" y="919596"/>
                  </a:lnTo>
                  <a:lnTo>
                    <a:pt x="1584614" y="919596"/>
                  </a:lnTo>
                  <a:lnTo>
                    <a:pt x="1584614" y="1033896"/>
                  </a:lnTo>
                  <a:lnTo>
                    <a:pt x="1958687" y="1033896"/>
                  </a:lnTo>
                  <a:lnTo>
                    <a:pt x="1958687" y="1153391"/>
                  </a:lnTo>
                  <a:lnTo>
                    <a:pt x="2197678" y="1153391"/>
                  </a:lnTo>
                  <a:lnTo>
                    <a:pt x="2197678" y="1283278"/>
                  </a:lnTo>
                  <a:lnTo>
                    <a:pt x="2415887" y="1283278"/>
                  </a:lnTo>
                  <a:lnTo>
                    <a:pt x="2415887" y="1413164"/>
                  </a:lnTo>
                  <a:lnTo>
                    <a:pt x="2493819" y="1413164"/>
                  </a:lnTo>
                  <a:lnTo>
                    <a:pt x="2493819" y="1558637"/>
                  </a:lnTo>
                  <a:lnTo>
                    <a:pt x="3408219" y="1558637"/>
                  </a:lnTo>
                  <a:lnTo>
                    <a:pt x="3408219" y="1906732"/>
                  </a:lnTo>
                  <a:lnTo>
                    <a:pt x="3647209" y="1906732"/>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31703008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idx="4294967295"/>
          </p:nvPr>
        </p:nvSpPr>
        <p:spPr>
          <a:xfrm>
            <a:off x="0" y="1201738"/>
            <a:ext cx="7886700" cy="1414462"/>
          </a:xfrm>
        </p:spPr>
        <p:txBody>
          <a:bodyPr>
            <a:normAutofit/>
          </a:bodyPr>
          <a:lstStyle/>
          <a:p>
            <a:r>
              <a:rPr lang="fr-FR" sz="4400" b="1" dirty="0">
                <a:solidFill>
                  <a:schemeClr val="bg1"/>
                </a:solidFill>
              </a:rPr>
              <a:t>Diaporama de synthèse</a:t>
            </a:r>
          </a:p>
        </p:txBody>
      </p:sp>
      <p:sp>
        <p:nvSpPr>
          <p:cNvPr id="3" name="Espace réservé du texte 4">
            <a:extLst>
              <a:ext uri="{FF2B5EF4-FFF2-40B4-BE49-F238E27FC236}">
                <a16:creationId xmlns:a16="http://schemas.microsoft.com/office/drawing/2014/main" id="{B661956B-5A93-CB41-B9FB-21FBFA7EED53}"/>
              </a:ext>
            </a:extLst>
          </p:cNvPr>
          <p:cNvSpPr txBox="1">
            <a:spLocks/>
          </p:cNvSpPr>
          <p:nvPr/>
        </p:nvSpPr>
        <p:spPr>
          <a:xfrm>
            <a:off x="123343" y="2132331"/>
            <a:ext cx="6078715" cy="780586"/>
          </a:xfrm>
          <a:prstGeom prst="rect">
            <a:avLst/>
          </a:prstGeom>
        </p:spPr>
        <p:txBody>
          <a:bodyPr/>
          <a:lstStyle>
            <a:lvl1pPr marL="171450" indent="-171450" algn="l" defTabSz="685800" rtl="0" eaLnBrk="1" latinLnBrk="0" hangingPunct="1">
              <a:lnSpc>
                <a:spcPct val="90000"/>
              </a:lnSpc>
              <a:spcBef>
                <a:spcPts val="750"/>
              </a:spcBef>
              <a:buFontTx/>
              <a:buBlip>
                <a:blip r:embed="rId2"/>
              </a:buBlip>
              <a:defRPr sz="2000" b="1" kern="1200">
                <a:solidFill>
                  <a:srgbClr val="EC8014"/>
                </a:solidFill>
                <a:latin typeface="Arial Narrow" panose="020B0606020202030204" pitchFamily="34"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b="0" i="0" kern="1200">
                <a:solidFill>
                  <a:srgbClr val="002060"/>
                </a:solidFill>
                <a:latin typeface="Arial" panose="020B0604020202020204" pitchFamily="34"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400" b="0" i="0" kern="1200">
                <a:solidFill>
                  <a:schemeClr val="bg1">
                    <a:lumMod val="50000"/>
                  </a:schemeClr>
                </a:solidFill>
                <a:latin typeface="Arial" panose="020B0604020202020204" pitchFamily="34"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fr-FR" altLang="fr-FR" sz="2400" dirty="0"/>
              <a:t>Coordonné par </a:t>
            </a:r>
          </a:p>
          <a:p>
            <a:pPr marL="0" indent="0">
              <a:buNone/>
            </a:pPr>
            <a:r>
              <a:rPr lang="fr-FR" altLang="fr-FR" b="0" i="1" dirty="0"/>
              <a:t>Dr Gérard </a:t>
            </a:r>
            <a:r>
              <a:rPr lang="fr-FR" altLang="fr-FR" b="0" i="1" dirty="0" err="1"/>
              <a:t>Lledo</a:t>
            </a:r>
            <a:r>
              <a:rPr lang="fr-FR" altLang="fr-FR" b="0" i="1" dirty="0"/>
              <a:t> , Pr Romain </a:t>
            </a:r>
            <a:r>
              <a:rPr lang="fr-FR" altLang="fr-FR" b="0" i="1" dirty="0" err="1"/>
              <a:t>Coriat</a:t>
            </a:r>
            <a:r>
              <a:rPr lang="fr-FR" altLang="fr-FR" b="0" i="1" dirty="0"/>
              <a:t> et Pr Frédéric Di </a:t>
            </a:r>
            <a:r>
              <a:rPr lang="fr-FR" altLang="fr-FR" b="0" i="1" dirty="0" err="1"/>
              <a:t>Fiore</a:t>
            </a:r>
            <a:endParaRPr lang="fr-FR" altLang="fr-FR" b="0" i="1" dirty="0"/>
          </a:p>
          <a:p>
            <a:endParaRPr lang="fr-FR" altLang="fr-FR" sz="2400" i="1" dirty="0">
              <a:solidFill>
                <a:schemeClr val="tx1"/>
              </a:solidFill>
            </a:endParaRPr>
          </a:p>
          <a:p>
            <a:endParaRPr lang="fr-FR" altLang="fr-FR" sz="2400" dirty="0">
              <a:solidFill>
                <a:schemeClr val="tx1"/>
              </a:solidFill>
            </a:endParaRPr>
          </a:p>
        </p:txBody>
      </p:sp>
      <p:sp>
        <p:nvSpPr>
          <p:cNvPr id="5" name="Espace réservé du texte 4">
            <a:extLst>
              <a:ext uri="{FF2B5EF4-FFF2-40B4-BE49-F238E27FC236}">
                <a16:creationId xmlns:a16="http://schemas.microsoft.com/office/drawing/2014/main" id="{C4766940-8241-5B4D-9275-E9054A80CCC6}"/>
              </a:ext>
            </a:extLst>
          </p:cNvPr>
          <p:cNvSpPr txBox="1">
            <a:spLocks/>
          </p:cNvSpPr>
          <p:nvPr/>
        </p:nvSpPr>
        <p:spPr>
          <a:xfrm>
            <a:off x="68251" y="3036403"/>
            <a:ext cx="5492444" cy="780586"/>
          </a:xfrm>
          <a:prstGeom prst="rect">
            <a:avLst/>
          </a:prstGeom>
        </p:spPr>
        <p:txBody>
          <a:bodyPr vert="horz" lIns="91440" tIns="45720" rIns="91440" bIns="45720" rtlCol="0">
            <a:noAutofit/>
          </a:bodyPr>
          <a:lstStyle>
            <a:lvl1pPr marL="0" indent="0" algn="l" defTabSz="685800" rtl="0" eaLnBrk="1" latinLnBrk="0" hangingPunct="1">
              <a:lnSpc>
                <a:spcPct val="90000"/>
              </a:lnSpc>
              <a:spcBef>
                <a:spcPts val="750"/>
              </a:spcBef>
              <a:buFont typeface="Wingdings" panose="05000000000000000000" pitchFamily="2" charset="2"/>
              <a:buNone/>
              <a:defRPr sz="2000" b="1" kern="1200">
                <a:solidFill>
                  <a:srgbClr val="002060"/>
                </a:solidFill>
                <a:latin typeface="Arial Narrow" panose="020B0606020202030204" pitchFamily="34" charset="0"/>
                <a:ea typeface="+mn-ea"/>
                <a:cs typeface="+mn-cs"/>
              </a:defRPr>
            </a:lvl1pPr>
            <a:lvl2pPr marL="342900" indent="0" algn="l" defTabSz="685800" rtl="0" eaLnBrk="1" latinLnBrk="0" hangingPunct="1">
              <a:lnSpc>
                <a:spcPct val="90000"/>
              </a:lnSpc>
              <a:spcBef>
                <a:spcPts val="375"/>
              </a:spcBef>
              <a:buFont typeface="Wingdings" panose="05000000000000000000" pitchFamily="2" charset="2"/>
              <a:buNone/>
              <a:defRPr sz="1500" b="1" kern="1200">
                <a:solidFill>
                  <a:schemeClr val="tx1">
                    <a:tint val="75000"/>
                  </a:schemeClr>
                </a:solidFill>
                <a:latin typeface="+mn-lt"/>
                <a:ea typeface="+mn-ea"/>
                <a:cs typeface="+mn-cs"/>
              </a:defRPr>
            </a:lvl2pPr>
            <a:lvl3pPr marL="685800" indent="0" algn="l"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3pPr>
            <a:lvl4pPr marL="10287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4pPr>
            <a:lvl5pPr marL="13716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5pPr>
            <a:lvl6pPr marL="17145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6pPr>
            <a:lvl7pPr marL="20574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7pPr>
            <a:lvl8pPr marL="24003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8pPr>
            <a:lvl9pPr marL="27432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9pPr>
          </a:lstStyle>
          <a:p>
            <a:pPr marL="0" marR="0" lvl="0" indent="0" algn="l" defTabSz="685800" rtl="0" eaLnBrk="1" fontAlgn="auto" latinLnBrk="0" hangingPunct="1">
              <a:lnSpc>
                <a:spcPct val="90000"/>
              </a:lnSpc>
              <a:spcBef>
                <a:spcPts val="750"/>
              </a:spcBef>
              <a:spcAft>
                <a:spcPts val="0"/>
              </a:spcAft>
              <a:buClrTx/>
              <a:buSzTx/>
              <a:buFont typeface="Wingdings" panose="05000000000000000000" pitchFamily="2" charset="2"/>
              <a:buNone/>
              <a:tabLst/>
              <a:defRPr/>
            </a:pPr>
            <a:r>
              <a:rPr kumimoji="0" lang="fr-FR" altLang="fr-FR" sz="1200" b="1" i="0" u="none" strike="noStrike" kern="1200" cap="none" spc="0" normalizeH="0" baseline="0" noProof="0" dirty="0">
                <a:ln>
                  <a:noFill/>
                </a:ln>
                <a:solidFill>
                  <a:srgbClr val="EC8014"/>
                </a:solidFill>
                <a:effectLst/>
                <a:uLnTx/>
                <a:uFillTx/>
              </a:rPr>
              <a:t>Equipe de rédaction : </a:t>
            </a:r>
            <a:r>
              <a:rPr kumimoji="0" lang="fr-FR" altLang="fr-FR" sz="1200" b="0" i="1" u="none" strike="noStrike" kern="1200" cap="none" spc="0" normalizeH="0" baseline="0" noProof="0" dirty="0">
                <a:ln>
                  <a:noFill/>
                </a:ln>
                <a:solidFill>
                  <a:srgbClr val="002060"/>
                </a:solidFill>
                <a:effectLst/>
                <a:uLnTx/>
                <a:uFillTx/>
              </a:rPr>
              <a:t>Dr Julien </a:t>
            </a:r>
            <a:r>
              <a:rPr kumimoji="0" lang="fr-FR" altLang="fr-FR" sz="1200" b="0" i="1" u="none" strike="noStrike" kern="1200" cap="none" spc="0" normalizeH="0" baseline="0" noProof="0" dirty="0" err="1">
                <a:ln>
                  <a:noFill/>
                </a:ln>
                <a:solidFill>
                  <a:srgbClr val="002060"/>
                </a:solidFill>
                <a:effectLst/>
                <a:uLnTx/>
                <a:uFillTx/>
              </a:rPr>
              <a:t>Edeline</a:t>
            </a:r>
            <a:r>
              <a:rPr kumimoji="0" lang="fr-FR" altLang="fr-FR" sz="1200" b="0" i="1" u="none" strike="noStrike" kern="1200" cap="none" spc="0" normalizeH="0" baseline="0" noProof="0" dirty="0">
                <a:ln>
                  <a:noFill/>
                </a:ln>
                <a:solidFill>
                  <a:srgbClr val="002060"/>
                </a:solidFill>
                <a:effectLst/>
                <a:uLnTx/>
                <a:uFillTx/>
              </a:rPr>
              <a:t>, Dr Christelle de la </a:t>
            </a:r>
            <a:r>
              <a:rPr kumimoji="0" lang="fr-FR" altLang="fr-FR" sz="1200" b="0" i="1" u="none" strike="noStrike" kern="1200" cap="none" spc="0" normalizeH="0" baseline="0" noProof="0" dirty="0" err="1">
                <a:ln>
                  <a:noFill/>
                </a:ln>
                <a:solidFill>
                  <a:srgbClr val="002060"/>
                </a:solidFill>
                <a:effectLst/>
                <a:uLnTx/>
                <a:uFillTx/>
              </a:rPr>
              <a:t>Fouchardière</a:t>
            </a:r>
            <a:r>
              <a:rPr kumimoji="0" lang="fr-FR" altLang="fr-FR" sz="1200" b="0" i="1" u="none" strike="noStrike" kern="1200" cap="none" spc="0" normalizeH="0" baseline="0" noProof="0" dirty="0">
                <a:ln>
                  <a:noFill/>
                </a:ln>
                <a:solidFill>
                  <a:srgbClr val="002060"/>
                </a:solidFill>
                <a:effectLst/>
                <a:uLnTx/>
                <a:uFillTx/>
              </a:rPr>
              <a:t>, Dr Marine </a:t>
            </a:r>
            <a:r>
              <a:rPr kumimoji="0" lang="fr-FR" altLang="fr-FR" sz="1200" b="0" i="1" u="none" strike="noStrike" kern="1200" cap="none" spc="0" normalizeH="0" baseline="0" noProof="0" dirty="0" err="1">
                <a:ln>
                  <a:noFill/>
                </a:ln>
                <a:solidFill>
                  <a:srgbClr val="002060"/>
                </a:solidFill>
                <a:effectLst/>
                <a:uLnTx/>
                <a:uFillTx/>
              </a:rPr>
              <a:t>Gilabert</a:t>
            </a:r>
            <a:r>
              <a:rPr kumimoji="0" lang="fr-FR" altLang="fr-FR" sz="1200" b="0" i="1" u="none" strike="noStrike" kern="1200" cap="none" spc="0" normalizeH="0" baseline="0" noProof="0" dirty="0">
                <a:ln>
                  <a:noFill/>
                </a:ln>
                <a:solidFill>
                  <a:srgbClr val="002060"/>
                </a:solidFill>
                <a:effectLst/>
                <a:uLnTx/>
                <a:uFillTx/>
              </a:rPr>
              <a:t>, Dr Vincent </a:t>
            </a:r>
            <a:r>
              <a:rPr kumimoji="0" lang="fr-FR" altLang="fr-FR" sz="1200" b="0" i="1" u="none" strike="noStrike" kern="1200" cap="none" spc="0" normalizeH="0" baseline="0" noProof="0" dirty="0" err="1">
                <a:ln>
                  <a:noFill/>
                </a:ln>
                <a:solidFill>
                  <a:srgbClr val="002060"/>
                </a:solidFill>
                <a:effectLst/>
                <a:uLnTx/>
                <a:uFillTx/>
              </a:rPr>
              <a:t>Hautefeuille</a:t>
            </a:r>
            <a:r>
              <a:rPr kumimoji="0" lang="fr-FR" altLang="fr-FR" sz="1200" b="0" i="1" u="none" strike="noStrike" kern="1200" cap="none" spc="0" normalizeH="0" baseline="0" noProof="0" dirty="0">
                <a:ln>
                  <a:noFill/>
                </a:ln>
                <a:solidFill>
                  <a:srgbClr val="002060"/>
                </a:solidFill>
                <a:effectLst/>
                <a:uLnTx/>
                <a:uFillTx/>
              </a:rPr>
              <a:t> </a:t>
            </a:r>
            <a:r>
              <a:rPr lang="fr-FR" altLang="fr-FR" sz="1200" b="0" i="1" dirty="0"/>
              <a:t>Dr Antoine </a:t>
            </a:r>
            <a:r>
              <a:rPr lang="fr-FR" altLang="fr-FR" sz="1200" b="0" i="1" dirty="0" err="1"/>
              <a:t>Holllebecque</a:t>
            </a:r>
            <a:r>
              <a:rPr lang="fr-FR" altLang="fr-FR" sz="1200" b="0" i="1" dirty="0"/>
              <a:t>, Dr Thibault </a:t>
            </a:r>
            <a:r>
              <a:rPr lang="fr-FR" altLang="fr-FR" sz="1200" b="0" i="1" dirty="0" err="1"/>
              <a:t>Mazard</a:t>
            </a:r>
            <a:r>
              <a:rPr lang="fr-FR" altLang="fr-FR" sz="1200" b="0" i="1" dirty="0"/>
              <a:t>, Dr Simon </a:t>
            </a:r>
            <a:r>
              <a:rPr lang="fr-FR" altLang="fr-FR" sz="1200" b="0" i="1" dirty="0" err="1"/>
              <a:t>Pernot</a:t>
            </a:r>
            <a:r>
              <a:rPr lang="fr-FR" altLang="fr-FR" sz="1200" b="0" i="1" dirty="0"/>
              <a:t>, Dr Yann </a:t>
            </a:r>
            <a:r>
              <a:rPr lang="fr-FR" altLang="fr-FR" sz="1200" b="0" i="1" dirty="0" err="1"/>
              <a:t>Touchefeu</a:t>
            </a:r>
            <a:r>
              <a:rPr lang="fr-FR" altLang="fr-FR" sz="1200" b="0" i="1" dirty="0"/>
              <a:t>, Pr David </a:t>
            </a:r>
            <a:r>
              <a:rPr lang="fr-FR" altLang="fr-FR" sz="1200" b="0" i="1" dirty="0" err="1"/>
              <a:t>Tougeron</a:t>
            </a:r>
            <a:r>
              <a:rPr lang="fr-FR" altLang="fr-FR" sz="1200" b="0" i="1" dirty="0"/>
              <a:t>, Dr Aziz </a:t>
            </a:r>
            <a:r>
              <a:rPr lang="fr-FR" altLang="fr-FR" sz="1200" b="0" i="1" dirty="0" err="1"/>
              <a:t>Zaanan</a:t>
            </a:r>
            <a:endParaRPr lang="fr-FR" altLang="fr-FR" sz="1200" i="1" dirty="0"/>
          </a:p>
          <a:p>
            <a:pPr marL="0" marR="0" lvl="0" indent="0" algn="l" defTabSz="685800" rtl="0" eaLnBrk="1" fontAlgn="auto" latinLnBrk="0" hangingPunct="1">
              <a:lnSpc>
                <a:spcPct val="90000"/>
              </a:lnSpc>
              <a:spcBef>
                <a:spcPts val="750"/>
              </a:spcBef>
              <a:spcAft>
                <a:spcPts val="0"/>
              </a:spcAft>
              <a:buClrTx/>
              <a:buSzTx/>
              <a:buFont typeface="Wingdings" panose="05000000000000000000" pitchFamily="2" charset="2"/>
              <a:buNone/>
              <a:tabLst/>
              <a:defRPr/>
            </a:pPr>
            <a:endParaRPr kumimoji="0" lang="fr-FR" altLang="fr-FR" sz="1400" b="1" i="1" u="none" strike="noStrike" kern="1200" cap="none" spc="0" normalizeH="0" baseline="0" noProof="0" dirty="0">
              <a:ln>
                <a:noFill/>
              </a:ln>
              <a:solidFill>
                <a:srgbClr val="002060"/>
              </a:solidFill>
              <a:effectLst/>
              <a:uLnTx/>
              <a:uFillTx/>
              <a:latin typeface="Arial Narrow" panose="020B0606020202030204" pitchFamily="34" charset="0"/>
              <a:ea typeface="+mn-ea"/>
              <a:cs typeface="+mn-cs"/>
            </a:endParaRPr>
          </a:p>
          <a:p>
            <a:pPr marL="0" marR="0" lvl="0" indent="0" algn="l" defTabSz="685800" rtl="0" eaLnBrk="1" fontAlgn="auto" latinLnBrk="0" hangingPunct="1">
              <a:lnSpc>
                <a:spcPct val="90000"/>
              </a:lnSpc>
              <a:spcBef>
                <a:spcPts val="750"/>
              </a:spcBef>
              <a:spcAft>
                <a:spcPts val="0"/>
              </a:spcAft>
              <a:buClrTx/>
              <a:buSzTx/>
              <a:buFont typeface="Wingdings" panose="05000000000000000000" pitchFamily="2" charset="2"/>
              <a:buNone/>
              <a:tabLst/>
              <a:defRPr/>
            </a:pPr>
            <a:endParaRPr kumimoji="0" lang="fr-FR" altLang="fr-FR" sz="1400" b="1"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6" name="Espace réservé du texte 4">
            <a:extLst>
              <a:ext uri="{FF2B5EF4-FFF2-40B4-BE49-F238E27FC236}">
                <a16:creationId xmlns:a16="http://schemas.microsoft.com/office/drawing/2014/main" id="{D0E3C205-C81F-2B4B-B522-635BB2E76154}"/>
              </a:ext>
            </a:extLst>
          </p:cNvPr>
          <p:cNvSpPr txBox="1">
            <a:spLocks/>
          </p:cNvSpPr>
          <p:nvPr/>
        </p:nvSpPr>
        <p:spPr>
          <a:xfrm>
            <a:off x="4399802" y="3910629"/>
            <a:ext cx="2320619" cy="780586"/>
          </a:xfrm>
          <a:prstGeom prst="rect">
            <a:avLst/>
          </a:prstGeom>
        </p:spPr>
        <p:txBody>
          <a:bodyPr vert="horz" lIns="91440" tIns="45720" rIns="91440" bIns="45720" rtlCol="0">
            <a:noAutofit/>
          </a:bodyPr>
          <a:lstStyle>
            <a:lvl1pPr marL="0" indent="0" algn="l" defTabSz="685800" rtl="0" eaLnBrk="1" latinLnBrk="0" hangingPunct="1">
              <a:lnSpc>
                <a:spcPct val="90000"/>
              </a:lnSpc>
              <a:spcBef>
                <a:spcPts val="750"/>
              </a:spcBef>
              <a:buFont typeface="Wingdings" panose="05000000000000000000" pitchFamily="2" charset="2"/>
              <a:buNone/>
              <a:defRPr sz="2000" b="1" kern="1200">
                <a:solidFill>
                  <a:srgbClr val="002060"/>
                </a:solidFill>
                <a:latin typeface="Arial Narrow" panose="020B0606020202030204" pitchFamily="34" charset="0"/>
                <a:ea typeface="+mn-ea"/>
                <a:cs typeface="+mn-cs"/>
              </a:defRPr>
            </a:lvl1pPr>
            <a:lvl2pPr marL="342900" indent="0" algn="l" defTabSz="685800" rtl="0" eaLnBrk="1" latinLnBrk="0" hangingPunct="1">
              <a:lnSpc>
                <a:spcPct val="90000"/>
              </a:lnSpc>
              <a:spcBef>
                <a:spcPts val="375"/>
              </a:spcBef>
              <a:buFont typeface="Wingdings" panose="05000000000000000000" pitchFamily="2" charset="2"/>
              <a:buNone/>
              <a:defRPr sz="1500" b="1" kern="1200">
                <a:solidFill>
                  <a:schemeClr val="tx1">
                    <a:tint val="75000"/>
                  </a:schemeClr>
                </a:solidFill>
                <a:latin typeface="+mn-lt"/>
                <a:ea typeface="+mn-ea"/>
                <a:cs typeface="+mn-cs"/>
              </a:defRPr>
            </a:lvl2pPr>
            <a:lvl3pPr marL="685800" indent="0" algn="l"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3pPr>
            <a:lvl4pPr marL="10287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4pPr>
            <a:lvl5pPr marL="13716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5pPr>
            <a:lvl6pPr marL="17145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6pPr>
            <a:lvl7pPr marL="20574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7pPr>
            <a:lvl8pPr marL="24003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8pPr>
            <a:lvl9pPr marL="27432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9pPr>
          </a:lstStyle>
          <a:p>
            <a:pPr marL="0" marR="0" lvl="0" indent="0" algn="l" defTabSz="685800" rtl="0" eaLnBrk="1" fontAlgn="auto" latinLnBrk="0" hangingPunct="1">
              <a:lnSpc>
                <a:spcPct val="90000"/>
              </a:lnSpc>
              <a:spcBef>
                <a:spcPts val="750"/>
              </a:spcBef>
              <a:spcAft>
                <a:spcPts val="0"/>
              </a:spcAft>
              <a:buClrTx/>
              <a:buSzTx/>
              <a:buFont typeface="Wingdings" panose="05000000000000000000" pitchFamily="2" charset="2"/>
              <a:buNone/>
              <a:tabLst/>
              <a:defRPr/>
            </a:pPr>
            <a:endParaRPr kumimoji="0" lang="fr-FR" altLang="fr-FR" sz="1400" b="1"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Tree>
    <p:extLst>
      <p:ext uri="{BB962C8B-B14F-4D97-AF65-F5344CB8AC3E}">
        <p14:creationId xmlns:p14="http://schemas.microsoft.com/office/powerpoint/2010/main" val="3206358108"/>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sz="half" idx="1"/>
          </p:nvPr>
        </p:nvSpPr>
        <p:spPr/>
        <p:txBody>
          <a:bodyPr/>
          <a:lstStyle/>
          <a:p>
            <a:r>
              <a:rPr lang="fr-FR" dirty="0"/>
              <a:t>Résultats </a:t>
            </a:r>
          </a:p>
        </p:txBody>
      </p:sp>
      <p:sp>
        <p:nvSpPr>
          <p:cNvPr id="4" name="Rectangle à coins arrondis 4">
            <a:extLst>
              <a:ext uri="{FF2B5EF4-FFF2-40B4-BE49-F238E27FC236}">
                <a16:creationId xmlns:a16="http://schemas.microsoft.com/office/drawing/2014/main" id="{C82B5D38-7E27-4D32-99C3-DD1A41CE1BA4}"/>
              </a:ext>
            </a:extLst>
          </p:cNvPr>
          <p:cNvSpPr/>
          <p:nvPr/>
        </p:nvSpPr>
        <p:spPr>
          <a:xfrm>
            <a:off x="4704015" y="1339700"/>
            <a:ext cx="4193301" cy="2187778"/>
          </a:xfrm>
          <a:prstGeom prst="roundRect">
            <a:avLst>
              <a:gd name="adj" fmla="val 2378"/>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fr-F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5" name="TextBox 3">
            <a:extLst>
              <a:ext uri="{FF2B5EF4-FFF2-40B4-BE49-F238E27FC236}">
                <a16:creationId xmlns:a16="http://schemas.microsoft.com/office/drawing/2014/main" id="{6EC3BCEF-F418-498F-B87C-26561CC0818A}"/>
              </a:ext>
            </a:extLst>
          </p:cNvPr>
          <p:cNvSpPr txBox="1"/>
          <p:nvPr/>
        </p:nvSpPr>
        <p:spPr>
          <a:xfrm>
            <a:off x="4813462" y="1217913"/>
            <a:ext cx="1610814" cy="246221"/>
          </a:xfrm>
          <a:prstGeom prst="rect">
            <a:avLst/>
          </a:prstGeom>
          <a:solidFill>
            <a:schemeClr val="bg1"/>
          </a:solidFill>
        </p:spPr>
        <p:txBody>
          <a:bodyPr wrap="square" rtlCol="0">
            <a:spAutoFit/>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cs typeface="Arial" panose="020B0604020202020204" pitchFamily="34" charset="0"/>
              </a:rPr>
              <a:t>Survie</a:t>
            </a:r>
            <a:r>
              <a:rPr kumimoji="0" lang="en-US" sz="10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cs typeface="Arial" panose="020B0604020202020204" pitchFamily="34" charset="0"/>
              </a:rPr>
              <a:t> sans </a:t>
            </a:r>
            <a:r>
              <a:rPr kumimoji="0" lang="en-US" sz="1000" b="1"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cs typeface="Arial" panose="020B0604020202020204" pitchFamily="34" charset="0"/>
              </a:rPr>
              <a:t>chirurgie</a:t>
            </a:r>
            <a:endParaRPr kumimoji="0" lang="en-US" sz="10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cs typeface="Arial" panose="020B0604020202020204" pitchFamily="34" charset="0"/>
            </a:endParaRPr>
          </a:p>
        </p:txBody>
      </p:sp>
      <p:grpSp>
        <p:nvGrpSpPr>
          <p:cNvPr id="6" name="Groupe 1">
            <a:extLst>
              <a:ext uri="{FF2B5EF4-FFF2-40B4-BE49-F238E27FC236}">
                <a16:creationId xmlns:a16="http://schemas.microsoft.com/office/drawing/2014/main" id="{C766F448-8E7F-4C19-86B5-4D85CB9521EB}"/>
              </a:ext>
            </a:extLst>
          </p:cNvPr>
          <p:cNvGrpSpPr/>
          <p:nvPr/>
        </p:nvGrpSpPr>
        <p:grpSpPr>
          <a:xfrm>
            <a:off x="286985" y="1210100"/>
            <a:ext cx="4253843" cy="2431119"/>
            <a:chOff x="4906837" y="503636"/>
            <a:chExt cx="3910274" cy="2464734"/>
          </a:xfrm>
        </p:grpSpPr>
        <p:sp>
          <p:nvSpPr>
            <p:cNvPr id="7" name="Rectangle à coins arrondis 6">
              <a:extLst>
                <a:ext uri="{FF2B5EF4-FFF2-40B4-BE49-F238E27FC236}">
                  <a16:creationId xmlns:a16="http://schemas.microsoft.com/office/drawing/2014/main" id="{ED210F29-762C-4121-88E0-33EF60EED691}"/>
                </a:ext>
              </a:extLst>
            </p:cNvPr>
            <p:cNvSpPr/>
            <p:nvPr/>
          </p:nvSpPr>
          <p:spPr>
            <a:xfrm>
              <a:off x="4906837" y="635028"/>
              <a:ext cx="3910274" cy="2217297"/>
            </a:xfrm>
            <a:prstGeom prst="roundRect">
              <a:avLst>
                <a:gd name="adj" fmla="val 2378"/>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fr-F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8" name="TextBox 3">
              <a:extLst>
                <a:ext uri="{FF2B5EF4-FFF2-40B4-BE49-F238E27FC236}">
                  <a16:creationId xmlns:a16="http://schemas.microsoft.com/office/drawing/2014/main" id="{E8D02C0C-B679-4554-9EA5-4ECB11108658}"/>
                </a:ext>
              </a:extLst>
            </p:cNvPr>
            <p:cNvSpPr txBox="1"/>
            <p:nvPr/>
          </p:nvSpPr>
          <p:spPr>
            <a:xfrm>
              <a:off x="4992226" y="503636"/>
              <a:ext cx="1439748" cy="272787"/>
            </a:xfrm>
            <a:prstGeom prst="rect">
              <a:avLst/>
            </a:prstGeom>
            <a:solidFill>
              <a:schemeClr val="bg1"/>
            </a:solidFill>
          </p:spPr>
          <p:txBody>
            <a:bodyPr wrap="square" rtlCol="0">
              <a:spAutoFit/>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cs typeface="Arial" panose="020B0604020202020204" pitchFamily="34" charset="0"/>
                </a:rPr>
                <a:t>Survie</a:t>
              </a:r>
              <a:r>
                <a:rPr kumimoji="0" lang="en-US" sz="10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cs typeface="Arial" panose="020B0604020202020204" pitchFamily="34" charset="0"/>
                </a:rPr>
                <a:t> sans </a:t>
              </a:r>
              <a:r>
                <a:rPr kumimoji="0" lang="en-US" sz="1000" b="1"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cs typeface="Arial" panose="020B0604020202020204" pitchFamily="34" charset="0"/>
                </a:rPr>
                <a:t>maladie</a:t>
              </a:r>
              <a:endParaRPr kumimoji="0" lang="en-US" sz="10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cs typeface="Arial" panose="020B0604020202020204" pitchFamily="34" charset="0"/>
              </a:endParaRPr>
            </a:p>
          </p:txBody>
        </p:sp>
        <p:graphicFrame>
          <p:nvGraphicFramePr>
            <p:cNvPr id="9" name="Chart 19">
              <a:extLst>
                <a:ext uri="{FF2B5EF4-FFF2-40B4-BE49-F238E27FC236}">
                  <a16:creationId xmlns:a16="http://schemas.microsoft.com/office/drawing/2014/main" id="{0A168F8A-FC33-4984-8A0C-4E7E72BCC3E6}"/>
                </a:ext>
              </a:extLst>
            </p:cNvPr>
            <p:cNvGraphicFramePr/>
            <p:nvPr/>
          </p:nvGraphicFramePr>
          <p:xfrm>
            <a:off x="5067133" y="784621"/>
            <a:ext cx="3749978" cy="2183749"/>
          </p:xfrm>
          <a:graphic>
            <a:graphicData uri="http://schemas.openxmlformats.org/drawingml/2006/chart">
              <c:chart xmlns:c="http://schemas.openxmlformats.org/drawingml/2006/chart" xmlns:r="http://schemas.openxmlformats.org/officeDocument/2006/relationships" r:id="rId2"/>
            </a:graphicData>
          </a:graphic>
        </p:graphicFrame>
        <p:sp>
          <p:nvSpPr>
            <p:cNvPr id="10" name="Freeform: Shape 17">
              <a:extLst>
                <a:ext uri="{FF2B5EF4-FFF2-40B4-BE49-F238E27FC236}">
                  <a16:creationId xmlns:a16="http://schemas.microsoft.com/office/drawing/2014/main" id="{3AEBFC6D-50A1-42CF-B1B2-B7BA38E34C3B}"/>
                </a:ext>
              </a:extLst>
            </p:cNvPr>
            <p:cNvSpPr/>
            <p:nvPr/>
          </p:nvSpPr>
          <p:spPr>
            <a:xfrm>
              <a:off x="5612246" y="931829"/>
              <a:ext cx="3090141" cy="534864"/>
            </a:xfrm>
            <a:custGeom>
              <a:avLst/>
              <a:gdLst>
                <a:gd name="connsiteX0" fmla="*/ 0 w 4525951"/>
                <a:gd name="connsiteY0" fmla="*/ 0 h 769675"/>
                <a:gd name="connsiteX1" fmla="*/ 368391 w 4525951"/>
                <a:gd name="connsiteY1" fmla="*/ 6579 h 769675"/>
                <a:gd name="connsiteX2" fmla="*/ 427597 w 4525951"/>
                <a:gd name="connsiteY2" fmla="*/ 19736 h 769675"/>
                <a:gd name="connsiteX3" fmla="*/ 598636 w 4525951"/>
                <a:gd name="connsiteY3" fmla="*/ 98677 h 769675"/>
                <a:gd name="connsiteX4" fmla="*/ 1045968 w 4525951"/>
                <a:gd name="connsiteY4" fmla="*/ 105255 h 769675"/>
                <a:gd name="connsiteX5" fmla="*/ 1138066 w 4525951"/>
                <a:gd name="connsiteY5" fmla="*/ 144726 h 769675"/>
                <a:gd name="connsiteX6" fmla="*/ 1197272 w 4525951"/>
                <a:gd name="connsiteY6" fmla="*/ 144726 h 769675"/>
                <a:gd name="connsiteX7" fmla="*/ 1263056 w 4525951"/>
                <a:gd name="connsiteY7" fmla="*/ 203931 h 769675"/>
                <a:gd name="connsiteX8" fmla="*/ 1355154 w 4525951"/>
                <a:gd name="connsiteY8" fmla="*/ 322343 h 769675"/>
                <a:gd name="connsiteX9" fmla="*/ 1453830 w 4525951"/>
                <a:gd name="connsiteY9" fmla="*/ 381549 h 769675"/>
                <a:gd name="connsiteX10" fmla="*/ 1526193 w 4525951"/>
                <a:gd name="connsiteY10" fmla="*/ 394705 h 769675"/>
                <a:gd name="connsiteX11" fmla="*/ 1802486 w 4525951"/>
                <a:gd name="connsiteY11" fmla="*/ 421019 h 769675"/>
                <a:gd name="connsiteX12" fmla="*/ 1828800 w 4525951"/>
                <a:gd name="connsiteY12" fmla="*/ 453911 h 769675"/>
                <a:gd name="connsiteX13" fmla="*/ 1980104 w 4525951"/>
                <a:gd name="connsiteY13" fmla="*/ 453911 h 769675"/>
                <a:gd name="connsiteX14" fmla="*/ 2026152 w 4525951"/>
                <a:gd name="connsiteY14" fmla="*/ 486803 h 769675"/>
                <a:gd name="connsiteX15" fmla="*/ 2184034 w 4525951"/>
                <a:gd name="connsiteY15" fmla="*/ 486803 h 769675"/>
                <a:gd name="connsiteX16" fmla="*/ 2184034 w 4525951"/>
                <a:gd name="connsiteY16" fmla="*/ 486803 h 769675"/>
                <a:gd name="connsiteX17" fmla="*/ 2578740 w 4525951"/>
                <a:gd name="connsiteY17" fmla="*/ 486803 h 769675"/>
                <a:gd name="connsiteX18" fmla="*/ 2578740 w 4525951"/>
                <a:gd name="connsiteY18" fmla="*/ 578901 h 769675"/>
                <a:gd name="connsiteX19" fmla="*/ 2605053 w 4525951"/>
                <a:gd name="connsiteY19" fmla="*/ 578901 h 769675"/>
                <a:gd name="connsiteX20" fmla="*/ 2605053 w 4525951"/>
                <a:gd name="connsiteY20" fmla="*/ 684156 h 769675"/>
                <a:gd name="connsiteX21" fmla="*/ 3190532 w 4525951"/>
                <a:gd name="connsiteY21" fmla="*/ 684156 h 769675"/>
                <a:gd name="connsiteX22" fmla="*/ 3190532 w 4525951"/>
                <a:gd name="connsiteY22" fmla="*/ 769675 h 769675"/>
                <a:gd name="connsiteX23" fmla="*/ 4525951 w 4525951"/>
                <a:gd name="connsiteY23" fmla="*/ 769675 h 769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525951" h="769675">
                  <a:moveTo>
                    <a:pt x="0" y="0"/>
                  </a:moveTo>
                  <a:lnTo>
                    <a:pt x="368391" y="6579"/>
                  </a:lnTo>
                  <a:lnTo>
                    <a:pt x="427597" y="19736"/>
                  </a:lnTo>
                  <a:lnTo>
                    <a:pt x="598636" y="98677"/>
                  </a:lnTo>
                  <a:lnTo>
                    <a:pt x="1045968" y="105255"/>
                  </a:lnTo>
                  <a:lnTo>
                    <a:pt x="1138066" y="144726"/>
                  </a:lnTo>
                  <a:lnTo>
                    <a:pt x="1197272" y="144726"/>
                  </a:lnTo>
                  <a:lnTo>
                    <a:pt x="1263056" y="203931"/>
                  </a:lnTo>
                  <a:lnTo>
                    <a:pt x="1355154" y="322343"/>
                  </a:lnTo>
                  <a:lnTo>
                    <a:pt x="1453830" y="381549"/>
                  </a:lnTo>
                  <a:lnTo>
                    <a:pt x="1526193" y="394705"/>
                  </a:lnTo>
                  <a:lnTo>
                    <a:pt x="1802486" y="421019"/>
                  </a:lnTo>
                  <a:lnTo>
                    <a:pt x="1828800" y="453911"/>
                  </a:lnTo>
                  <a:lnTo>
                    <a:pt x="1980104" y="453911"/>
                  </a:lnTo>
                  <a:lnTo>
                    <a:pt x="2026152" y="486803"/>
                  </a:lnTo>
                  <a:lnTo>
                    <a:pt x="2184034" y="486803"/>
                  </a:lnTo>
                  <a:lnTo>
                    <a:pt x="2184034" y="486803"/>
                  </a:lnTo>
                  <a:lnTo>
                    <a:pt x="2578740" y="486803"/>
                  </a:lnTo>
                  <a:lnTo>
                    <a:pt x="2578740" y="578901"/>
                  </a:lnTo>
                  <a:lnTo>
                    <a:pt x="2605053" y="578901"/>
                  </a:lnTo>
                  <a:lnTo>
                    <a:pt x="2605053" y="684156"/>
                  </a:lnTo>
                  <a:lnTo>
                    <a:pt x="3190532" y="684156"/>
                  </a:lnTo>
                  <a:lnTo>
                    <a:pt x="3190532" y="769675"/>
                  </a:lnTo>
                  <a:lnTo>
                    <a:pt x="4525951" y="769675"/>
                  </a:lnTo>
                </a:path>
              </a:pathLst>
            </a:custGeom>
            <a:noFill/>
            <a:ln w="317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fr-F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11" name="Freeform: Shape 24">
              <a:extLst>
                <a:ext uri="{FF2B5EF4-FFF2-40B4-BE49-F238E27FC236}">
                  <a16:creationId xmlns:a16="http://schemas.microsoft.com/office/drawing/2014/main" id="{FD42E74A-33DD-4327-90EC-F1F450265E99}"/>
                </a:ext>
              </a:extLst>
            </p:cNvPr>
            <p:cNvSpPr/>
            <p:nvPr/>
          </p:nvSpPr>
          <p:spPr>
            <a:xfrm>
              <a:off x="5616968" y="927258"/>
              <a:ext cx="3063193" cy="493720"/>
            </a:xfrm>
            <a:custGeom>
              <a:avLst/>
              <a:gdLst>
                <a:gd name="connsiteX0" fmla="*/ 0 w 4486481"/>
                <a:gd name="connsiteY0" fmla="*/ 0 h 710469"/>
                <a:gd name="connsiteX1" fmla="*/ 124990 w 4486481"/>
                <a:gd name="connsiteY1" fmla="*/ 46049 h 710469"/>
                <a:gd name="connsiteX2" fmla="*/ 499960 w 4486481"/>
                <a:gd name="connsiteY2" fmla="*/ 59206 h 710469"/>
                <a:gd name="connsiteX3" fmla="*/ 664420 w 4486481"/>
                <a:gd name="connsiteY3" fmla="*/ 78941 h 710469"/>
                <a:gd name="connsiteX4" fmla="*/ 802567 w 4486481"/>
                <a:gd name="connsiteY4" fmla="*/ 138147 h 710469"/>
                <a:gd name="connsiteX5" fmla="*/ 960449 w 4486481"/>
                <a:gd name="connsiteY5" fmla="*/ 223666 h 710469"/>
                <a:gd name="connsiteX6" fmla="*/ 1131488 w 4486481"/>
                <a:gd name="connsiteY6" fmla="*/ 289450 h 710469"/>
                <a:gd name="connsiteX7" fmla="*/ 1341997 w 4486481"/>
                <a:gd name="connsiteY7" fmla="*/ 328921 h 710469"/>
                <a:gd name="connsiteX8" fmla="*/ 1440673 w 4486481"/>
                <a:gd name="connsiteY8" fmla="*/ 342078 h 710469"/>
                <a:gd name="connsiteX9" fmla="*/ 1559085 w 4486481"/>
                <a:gd name="connsiteY9" fmla="*/ 361813 h 710469"/>
                <a:gd name="connsiteX10" fmla="*/ 1657761 w 4486481"/>
                <a:gd name="connsiteY10" fmla="*/ 427597 h 710469"/>
                <a:gd name="connsiteX11" fmla="*/ 2137986 w 4486481"/>
                <a:gd name="connsiteY11" fmla="*/ 427597 h 710469"/>
                <a:gd name="connsiteX12" fmla="*/ 2137986 w 4486481"/>
                <a:gd name="connsiteY12" fmla="*/ 427597 h 710469"/>
                <a:gd name="connsiteX13" fmla="*/ 2157721 w 4486481"/>
                <a:gd name="connsiteY13" fmla="*/ 473646 h 710469"/>
                <a:gd name="connsiteX14" fmla="*/ 2230083 w 4486481"/>
                <a:gd name="connsiteY14" fmla="*/ 473646 h 710469"/>
                <a:gd name="connsiteX15" fmla="*/ 2230083 w 4486481"/>
                <a:gd name="connsiteY15" fmla="*/ 473646 h 710469"/>
                <a:gd name="connsiteX16" fmla="*/ 2315603 w 4486481"/>
                <a:gd name="connsiteY16" fmla="*/ 473646 h 710469"/>
                <a:gd name="connsiteX17" fmla="*/ 3453669 w 4486481"/>
                <a:gd name="connsiteY17" fmla="*/ 473646 h 710469"/>
                <a:gd name="connsiteX18" fmla="*/ 3447091 w 4486481"/>
                <a:gd name="connsiteY18" fmla="*/ 539430 h 710469"/>
                <a:gd name="connsiteX19" fmla="*/ 3447091 w 4486481"/>
                <a:gd name="connsiteY19" fmla="*/ 710469 h 710469"/>
                <a:gd name="connsiteX20" fmla="*/ 3526032 w 4486481"/>
                <a:gd name="connsiteY20" fmla="*/ 710469 h 710469"/>
                <a:gd name="connsiteX21" fmla="*/ 4486481 w 4486481"/>
                <a:gd name="connsiteY21" fmla="*/ 710469 h 7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486481" h="710469">
                  <a:moveTo>
                    <a:pt x="0" y="0"/>
                  </a:moveTo>
                  <a:lnTo>
                    <a:pt x="124990" y="46049"/>
                  </a:lnTo>
                  <a:lnTo>
                    <a:pt x="499960" y="59206"/>
                  </a:lnTo>
                  <a:lnTo>
                    <a:pt x="664420" y="78941"/>
                  </a:lnTo>
                  <a:lnTo>
                    <a:pt x="802567" y="138147"/>
                  </a:lnTo>
                  <a:lnTo>
                    <a:pt x="960449" y="223666"/>
                  </a:lnTo>
                  <a:lnTo>
                    <a:pt x="1131488" y="289450"/>
                  </a:lnTo>
                  <a:lnTo>
                    <a:pt x="1341997" y="328921"/>
                  </a:lnTo>
                  <a:lnTo>
                    <a:pt x="1440673" y="342078"/>
                  </a:lnTo>
                  <a:lnTo>
                    <a:pt x="1559085" y="361813"/>
                  </a:lnTo>
                  <a:lnTo>
                    <a:pt x="1657761" y="427597"/>
                  </a:lnTo>
                  <a:lnTo>
                    <a:pt x="2137986" y="427597"/>
                  </a:lnTo>
                  <a:lnTo>
                    <a:pt x="2137986" y="427597"/>
                  </a:lnTo>
                  <a:lnTo>
                    <a:pt x="2157721" y="473646"/>
                  </a:lnTo>
                  <a:lnTo>
                    <a:pt x="2230083" y="473646"/>
                  </a:lnTo>
                  <a:lnTo>
                    <a:pt x="2230083" y="473646"/>
                  </a:lnTo>
                  <a:lnTo>
                    <a:pt x="2315603" y="473646"/>
                  </a:lnTo>
                  <a:lnTo>
                    <a:pt x="3453669" y="473646"/>
                  </a:lnTo>
                  <a:lnTo>
                    <a:pt x="3447091" y="539430"/>
                  </a:lnTo>
                  <a:lnTo>
                    <a:pt x="3447091" y="710469"/>
                  </a:lnTo>
                  <a:lnTo>
                    <a:pt x="3526032" y="710469"/>
                  </a:lnTo>
                  <a:lnTo>
                    <a:pt x="4486481" y="710469"/>
                  </a:lnTo>
                </a:path>
              </a:pathLst>
            </a:cu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fr-F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12" name="TextBox 18">
              <a:extLst>
                <a:ext uri="{FF2B5EF4-FFF2-40B4-BE49-F238E27FC236}">
                  <a16:creationId xmlns:a16="http://schemas.microsoft.com/office/drawing/2014/main" id="{A1CD8459-607B-48DB-ADC3-A70BF6C9762D}"/>
                </a:ext>
              </a:extLst>
            </p:cNvPr>
            <p:cNvSpPr txBox="1"/>
            <p:nvPr/>
          </p:nvSpPr>
          <p:spPr>
            <a:xfrm>
              <a:off x="5670371" y="2150235"/>
              <a:ext cx="2530802" cy="307777"/>
            </a:xfrm>
            <a:prstGeom prst="rect">
              <a:avLst/>
            </a:prstGeom>
            <a:noFill/>
          </p:spPr>
          <p:txBody>
            <a:bodyPr wrap="square" rtlCol="0">
              <a:spAutoFit/>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cs typeface="Arial" panose="020B0604020202020204" pitchFamily="34" charset="0"/>
                </a:rPr>
                <a:t>Suivi</a:t>
              </a:r>
              <a:r>
                <a:rPr kumimoji="0" lang="en-US"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cs typeface="Arial" panose="020B0604020202020204" pitchFamily="34" charset="0"/>
                </a:rPr>
                <a:t> median : 2,26 </a:t>
              </a:r>
              <a:r>
                <a:rPr kumimoji="0" lang="en-US" sz="7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cs typeface="Arial" panose="020B0604020202020204" pitchFamily="34" charset="0"/>
                </a:rPr>
                <a:t>ans</a:t>
              </a:r>
              <a:r>
                <a:rPr kumimoji="0" lang="en-US"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cs typeface="Arial" panose="020B0604020202020204" pitchFamily="34" charset="0"/>
                </a:rPr>
                <a:t> (min=0,005 / max=5,6)</a:t>
              </a:r>
            </a:p>
            <a:p>
              <a:pPr>
                <a:defRPr/>
              </a:pPr>
              <a:r>
                <a:rPr lang="en-US" sz="700" dirty="0">
                  <a:solidFill>
                    <a:prstClr val="black">
                      <a:lumMod val="65000"/>
                      <a:lumOff val="35000"/>
                    </a:prstClr>
                  </a:solidFill>
                  <a:latin typeface="Arial" panose="020B0604020202020204" pitchFamily="34" charset="0"/>
                  <a:cs typeface="Arial" panose="020B0604020202020204" pitchFamily="34" charset="0"/>
                </a:rPr>
                <a:t>Log-Rank p=0,63</a:t>
              </a:r>
            </a:p>
          </p:txBody>
        </p:sp>
      </p:grpSp>
      <p:grpSp>
        <p:nvGrpSpPr>
          <p:cNvPr id="13" name="Groupe 20">
            <a:extLst>
              <a:ext uri="{FF2B5EF4-FFF2-40B4-BE49-F238E27FC236}">
                <a16:creationId xmlns:a16="http://schemas.microsoft.com/office/drawing/2014/main" id="{8B04B0B2-E884-4E10-BFB7-06A88229281C}"/>
              </a:ext>
            </a:extLst>
          </p:cNvPr>
          <p:cNvGrpSpPr/>
          <p:nvPr/>
        </p:nvGrpSpPr>
        <p:grpSpPr>
          <a:xfrm>
            <a:off x="4974033" y="1420589"/>
            <a:ext cx="3867671" cy="2106889"/>
            <a:chOff x="981673" y="-78474"/>
            <a:chExt cx="7352874" cy="4021845"/>
          </a:xfrm>
        </p:grpSpPr>
        <p:sp>
          <p:nvSpPr>
            <p:cNvPr id="14" name="Text Box 3">
              <a:extLst>
                <a:ext uri="{FF2B5EF4-FFF2-40B4-BE49-F238E27FC236}">
                  <a16:creationId xmlns:a16="http://schemas.microsoft.com/office/drawing/2014/main" id="{282A899A-51B9-42C5-8EB7-4452750DACBC}"/>
                </a:ext>
              </a:extLst>
            </p:cNvPr>
            <p:cNvSpPr txBox="1">
              <a:spLocks noChangeArrowheads="1"/>
            </p:cNvSpPr>
            <p:nvPr/>
          </p:nvSpPr>
          <p:spPr bwMode="auto">
            <a:xfrm rot="16200000">
              <a:off x="109395" y="1623768"/>
              <a:ext cx="2158313" cy="413757"/>
            </a:xfrm>
            <a:prstGeom prst="rect">
              <a:avLst/>
            </a:prstGeom>
            <a:noFill/>
            <a:ln>
              <a:noFill/>
            </a:ln>
          </p:spPr>
          <p:txBody>
            <a:bodyPr vert="horz" wrap="square" lIns="0" tIns="0" rIns="0" bIns="0" numCol="1" anchor="ctr" anchorCtr="0" compatLnSpc="1">
              <a:prstTxWarp prst="textNoShape">
                <a:avLst/>
              </a:prstTxWarp>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sz="800" b="0" i="0" u="none" strike="noStrike" kern="1200" baseline="0">
                  <a:solidFill>
                    <a:prstClr val="black">
                      <a:lumMod val="65000"/>
                      <a:lumOff val="35000"/>
                    </a:prstClr>
                  </a:solidFill>
                  <a:latin typeface="Arial" panose="020B0604020202020204" pitchFamily="34" charset="0"/>
                  <a:ea typeface="+mn-ea"/>
                  <a:cs typeface="Arial" panose="020B0604020202020204" pitchFamily="34" charset="0"/>
                </a:defRPr>
              </a:pPr>
              <a:r>
                <a:rPr lang="en-US" sz="700" dirty="0" err="1"/>
                <a:t>Probabilité</a:t>
              </a:r>
              <a:r>
                <a:rPr lang="en-US" sz="700" dirty="0"/>
                <a:t> de </a:t>
              </a:r>
              <a:r>
                <a:rPr lang="en-US" sz="700" dirty="0" err="1"/>
                <a:t>survie</a:t>
              </a:r>
              <a:r>
                <a:rPr lang="en-US" sz="700" dirty="0"/>
                <a:t> sans </a:t>
              </a:r>
              <a:r>
                <a:rPr lang="en-US" sz="700" dirty="0" err="1"/>
                <a:t>chirurgie</a:t>
              </a:r>
              <a:endParaRPr lang="en-US" sz="700" dirty="0"/>
            </a:p>
          </p:txBody>
        </p:sp>
        <p:sp>
          <p:nvSpPr>
            <p:cNvPr id="15" name="Forme libre : forme 23">
              <a:extLst>
                <a:ext uri="{FF2B5EF4-FFF2-40B4-BE49-F238E27FC236}">
                  <a16:creationId xmlns:a16="http://schemas.microsoft.com/office/drawing/2014/main" id="{1E5AA14A-7154-48F3-8E99-0D00ED1016D9}"/>
                </a:ext>
              </a:extLst>
            </p:cNvPr>
            <p:cNvSpPr/>
            <p:nvPr/>
          </p:nvSpPr>
          <p:spPr>
            <a:xfrm>
              <a:off x="2110811" y="88879"/>
              <a:ext cx="6037651" cy="3196726"/>
            </a:xfrm>
            <a:custGeom>
              <a:avLst/>
              <a:gdLst>
                <a:gd name="connsiteX0" fmla="*/ 0 w 4255625"/>
                <a:gd name="connsiteY0" fmla="*/ 0 h 2253205"/>
                <a:gd name="connsiteX1" fmla="*/ 0 w 4255625"/>
                <a:gd name="connsiteY1" fmla="*/ 2253205 h 2253205"/>
                <a:gd name="connsiteX2" fmla="*/ 4255625 w 4255625"/>
                <a:gd name="connsiteY2" fmla="*/ 2253205 h 2253205"/>
              </a:gdLst>
              <a:ahLst/>
              <a:cxnLst>
                <a:cxn ang="0">
                  <a:pos x="connsiteX0" y="connsiteY0"/>
                </a:cxn>
                <a:cxn ang="0">
                  <a:pos x="connsiteX1" y="connsiteY1"/>
                </a:cxn>
                <a:cxn ang="0">
                  <a:pos x="connsiteX2" y="connsiteY2"/>
                </a:cxn>
              </a:cxnLst>
              <a:rect l="l" t="t" r="r" b="b"/>
              <a:pathLst>
                <a:path w="4255625" h="2253205">
                  <a:moveTo>
                    <a:pt x="0" y="0"/>
                  </a:moveTo>
                  <a:lnTo>
                    <a:pt x="0" y="2253205"/>
                  </a:lnTo>
                  <a:lnTo>
                    <a:pt x="4255625" y="2253205"/>
                  </a:ln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fr-F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700" b="0"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16" name="Rectangle 15">
              <a:extLst>
                <a:ext uri="{FF2B5EF4-FFF2-40B4-BE49-F238E27FC236}">
                  <a16:creationId xmlns:a16="http://schemas.microsoft.com/office/drawing/2014/main" id="{278FBBC0-D963-4992-9029-6ED05BCA5968}"/>
                </a:ext>
              </a:extLst>
            </p:cNvPr>
            <p:cNvSpPr/>
            <p:nvPr/>
          </p:nvSpPr>
          <p:spPr>
            <a:xfrm>
              <a:off x="3738747" y="3564884"/>
              <a:ext cx="2781780" cy="378487"/>
            </a:xfrm>
            <a:prstGeom prst="rect">
              <a:avLst/>
            </a:prstGeom>
          </p:spPr>
          <p:txBody>
            <a:bodyPr wrap="none">
              <a:spAutoFit/>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83000"/>
                </a:lnSpc>
                <a:spcBef>
                  <a:spcPct val="0"/>
                </a:spcBef>
                <a:spcAft>
                  <a:spcPts val="800"/>
                </a:spcAft>
                <a:buClrTx/>
                <a:buSzTx/>
                <a:buFontTx/>
                <a:buNone/>
                <a:tabLst/>
                <a:defRPr/>
              </a:pPr>
              <a:r>
                <a:rPr kumimoji="0" lang="en-US" sz="7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cs typeface="Arial" panose="020B0604020202020204" pitchFamily="34" charset="0"/>
                </a:rPr>
                <a:t>Années</a:t>
              </a:r>
              <a:r>
                <a:rPr kumimoji="0" lang="en-US"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cs typeface="Arial" panose="020B0604020202020204" pitchFamily="34" charset="0"/>
                </a:rPr>
                <a:t> </a:t>
              </a:r>
              <a:r>
                <a:rPr kumimoji="0" lang="en-US" sz="7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cs typeface="Arial" panose="020B0604020202020204" pitchFamily="34" charset="0"/>
                </a:rPr>
                <a:t>depuis</a:t>
              </a:r>
              <a:r>
                <a:rPr kumimoji="0" lang="en-US"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cs typeface="Arial" panose="020B0604020202020204" pitchFamily="34" charset="0"/>
                </a:rPr>
                <a:t> </a:t>
              </a:r>
              <a:r>
                <a:rPr kumimoji="0" lang="en-US" sz="7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cs typeface="Arial" panose="020B0604020202020204" pitchFamily="34" charset="0"/>
                </a:rPr>
                <a:t>randomisation</a:t>
              </a:r>
              <a:endPar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cs typeface="Arial" panose="020B0604020202020204" pitchFamily="34" charset="0"/>
              </a:endParaRPr>
            </a:p>
          </p:txBody>
        </p:sp>
        <p:sp>
          <p:nvSpPr>
            <p:cNvPr id="17" name="Text Box 3">
              <a:extLst>
                <a:ext uri="{FF2B5EF4-FFF2-40B4-BE49-F238E27FC236}">
                  <a16:creationId xmlns:a16="http://schemas.microsoft.com/office/drawing/2014/main" id="{6257D750-1704-4703-B728-36F3B669A5CF}"/>
                </a:ext>
              </a:extLst>
            </p:cNvPr>
            <p:cNvSpPr txBox="1">
              <a:spLocks noChangeArrowheads="1"/>
            </p:cNvSpPr>
            <p:nvPr/>
          </p:nvSpPr>
          <p:spPr bwMode="auto">
            <a:xfrm>
              <a:off x="1729210" y="-78474"/>
              <a:ext cx="339495" cy="413757"/>
            </a:xfrm>
            <a:prstGeom prst="rect">
              <a:avLst/>
            </a:prstGeom>
            <a:noFill/>
            <a:ln>
              <a:noFill/>
            </a:ln>
          </p:spPr>
          <p:txBody>
            <a:bodyPr vert="horz" wrap="square" lIns="0" tIns="0" rIns="0" bIns="0" numCol="1" anchor="ctr" anchorCtr="0" compatLnSpc="1">
              <a:prstTxWarp prst="textNoShape">
                <a:avLst/>
              </a:prstTxWarp>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83000"/>
                </a:lnSpc>
                <a:spcBef>
                  <a:spcPct val="0"/>
                </a:spcBef>
                <a:spcAft>
                  <a:spcPts val="800"/>
                </a:spcAft>
                <a:buClrTx/>
                <a:buSzTx/>
                <a:buFontTx/>
                <a:buNone/>
                <a:tabLst/>
                <a:defRPr/>
              </a:pPr>
              <a:r>
                <a:rPr kumimoji="0" lang="en-US" alt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cs typeface="Arial" panose="020B0604020202020204" pitchFamily="34" charset="0"/>
                </a:rPr>
                <a:t>1,0</a:t>
              </a:r>
              <a:endParaRPr kumimoji="0" lang="fr-FR" alt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cs typeface="Arial" panose="020B0604020202020204" pitchFamily="34" charset="0"/>
              </a:endParaRPr>
            </a:p>
          </p:txBody>
        </p:sp>
        <p:sp>
          <p:nvSpPr>
            <p:cNvPr id="18" name="Text Box 3">
              <a:extLst>
                <a:ext uri="{FF2B5EF4-FFF2-40B4-BE49-F238E27FC236}">
                  <a16:creationId xmlns:a16="http://schemas.microsoft.com/office/drawing/2014/main" id="{787B835C-1BE1-4681-8204-2BE8F2352568}"/>
                </a:ext>
              </a:extLst>
            </p:cNvPr>
            <p:cNvSpPr txBox="1">
              <a:spLocks noChangeArrowheads="1"/>
            </p:cNvSpPr>
            <p:nvPr/>
          </p:nvSpPr>
          <p:spPr bwMode="auto">
            <a:xfrm>
              <a:off x="1729210" y="522291"/>
              <a:ext cx="339495" cy="413757"/>
            </a:xfrm>
            <a:prstGeom prst="rect">
              <a:avLst/>
            </a:prstGeom>
            <a:noFill/>
            <a:ln>
              <a:noFill/>
            </a:ln>
          </p:spPr>
          <p:txBody>
            <a:bodyPr vert="horz" wrap="square" lIns="0" tIns="0" rIns="0" bIns="0" numCol="1" anchor="ctr" anchorCtr="0" compatLnSpc="1">
              <a:prstTxWarp prst="textNoShape">
                <a:avLst/>
              </a:prstTxWarp>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83000"/>
                </a:lnSpc>
                <a:spcBef>
                  <a:spcPct val="0"/>
                </a:spcBef>
                <a:spcAft>
                  <a:spcPts val="800"/>
                </a:spcAft>
                <a:buClrTx/>
                <a:buSzTx/>
                <a:buFontTx/>
                <a:buNone/>
                <a:tabLst/>
                <a:defRPr/>
              </a:pPr>
              <a:r>
                <a:rPr kumimoji="0" lang="en-US" altLang="fr-FR" sz="7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cs typeface="Arial" panose="020B0604020202020204" pitchFamily="34" charset="0"/>
                </a:rPr>
                <a:t>0,8</a:t>
              </a:r>
              <a:endParaRPr kumimoji="0" lang="fr-FR" altLang="fr-FR" sz="7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cs typeface="Arial" panose="020B0604020202020204" pitchFamily="34" charset="0"/>
              </a:endParaRPr>
            </a:p>
          </p:txBody>
        </p:sp>
        <p:sp>
          <p:nvSpPr>
            <p:cNvPr id="19" name="Text Box 3">
              <a:extLst>
                <a:ext uri="{FF2B5EF4-FFF2-40B4-BE49-F238E27FC236}">
                  <a16:creationId xmlns:a16="http://schemas.microsoft.com/office/drawing/2014/main" id="{C17C5AF7-4D50-48D1-9B1C-C2C9857F698F}"/>
                </a:ext>
              </a:extLst>
            </p:cNvPr>
            <p:cNvSpPr txBox="1">
              <a:spLocks noChangeArrowheads="1"/>
            </p:cNvSpPr>
            <p:nvPr/>
          </p:nvSpPr>
          <p:spPr bwMode="auto">
            <a:xfrm>
              <a:off x="1729210" y="1174628"/>
              <a:ext cx="339495" cy="413757"/>
            </a:xfrm>
            <a:prstGeom prst="rect">
              <a:avLst/>
            </a:prstGeom>
            <a:noFill/>
            <a:ln>
              <a:noFill/>
            </a:ln>
          </p:spPr>
          <p:txBody>
            <a:bodyPr vert="horz" wrap="square" lIns="0" tIns="0" rIns="0" bIns="0" numCol="1" anchor="ctr" anchorCtr="0" compatLnSpc="1">
              <a:prstTxWarp prst="textNoShape">
                <a:avLst/>
              </a:prstTxWarp>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83000"/>
                </a:lnSpc>
                <a:spcBef>
                  <a:spcPct val="0"/>
                </a:spcBef>
                <a:spcAft>
                  <a:spcPts val="800"/>
                </a:spcAft>
                <a:buClrTx/>
                <a:buSzTx/>
                <a:buFontTx/>
                <a:buNone/>
                <a:tabLst/>
                <a:defRPr/>
              </a:pPr>
              <a:r>
                <a:rPr kumimoji="0" lang="en-US" altLang="fr-FR" sz="7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cs typeface="Arial" panose="020B0604020202020204" pitchFamily="34" charset="0"/>
                </a:rPr>
                <a:t>0,6</a:t>
              </a:r>
              <a:endParaRPr kumimoji="0" lang="fr-FR" altLang="fr-FR" sz="7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cs typeface="Arial" panose="020B0604020202020204" pitchFamily="34" charset="0"/>
              </a:endParaRPr>
            </a:p>
          </p:txBody>
        </p:sp>
        <p:sp>
          <p:nvSpPr>
            <p:cNvPr id="20" name="Text Box 3">
              <a:extLst>
                <a:ext uri="{FF2B5EF4-FFF2-40B4-BE49-F238E27FC236}">
                  <a16:creationId xmlns:a16="http://schemas.microsoft.com/office/drawing/2014/main" id="{B6A469F9-C0DE-4951-B1BE-FF1CD30EF200}"/>
                </a:ext>
              </a:extLst>
            </p:cNvPr>
            <p:cNvSpPr txBox="1">
              <a:spLocks noChangeArrowheads="1"/>
            </p:cNvSpPr>
            <p:nvPr/>
          </p:nvSpPr>
          <p:spPr bwMode="auto">
            <a:xfrm>
              <a:off x="1729210" y="1830650"/>
              <a:ext cx="339495" cy="413757"/>
            </a:xfrm>
            <a:prstGeom prst="rect">
              <a:avLst/>
            </a:prstGeom>
            <a:noFill/>
            <a:ln>
              <a:noFill/>
            </a:ln>
          </p:spPr>
          <p:txBody>
            <a:bodyPr vert="horz" wrap="square" lIns="0" tIns="0" rIns="0" bIns="0" numCol="1" anchor="ctr" anchorCtr="0" compatLnSpc="1">
              <a:prstTxWarp prst="textNoShape">
                <a:avLst/>
              </a:prstTxWarp>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83000"/>
                </a:lnSpc>
                <a:spcBef>
                  <a:spcPct val="0"/>
                </a:spcBef>
                <a:spcAft>
                  <a:spcPts val="800"/>
                </a:spcAft>
                <a:buClrTx/>
                <a:buSzTx/>
                <a:buFontTx/>
                <a:buNone/>
                <a:tabLst/>
                <a:defRPr/>
              </a:pPr>
              <a:r>
                <a:rPr kumimoji="0" lang="en-US" altLang="fr-FR" sz="7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cs typeface="Arial" panose="020B0604020202020204" pitchFamily="34" charset="0"/>
                </a:rPr>
                <a:t>0,4</a:t>
              </a:r>
              <a:endParaRPr kumimoji="0" lang="fr-FR" altLang="fr-FR" sz="7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cs typeface="Arial" panose="020B0604020202020204" pitchFamily="34" charset="0"/>
              </a:endParaRPr>
            </a:p>
          </p:txBody>
        </p:sp>
        <p:sp>
          <p:nvSpPr>
            <p:cNvPr id="21" name="Text Box 3">
              <a:extLst>
                <a:ext uri="{FF2B5EF4-FFF2-40B4-BE49-F238E27FC236}">
                  <a16:creationId xmlns:a16="http://schemas.microsoft.com/office/drawing/2014/main" id="{38DA5EE4-9ADE-4B58-82E7-F5266CEE17AF}"/>
                </a:ext>
              </a:extLst>
            </p:cNvPr>
            <p:cNvSpPr txBox="1">
              <a:spLocks noChangeArrowheads="1"/>
            </p:cNvSpPr>
            <p:nvPr/>
          </p:nvSpPr>
          <p:spPr bwMode="auto">
            <a:xfrm>
              <a:off x="1729210" y="2471929"/>
              <a:ext cx="339495" cy="413757"/>
            </a:xfrm>
            <a:prstGeom prst="rect">
              <a:avLst/>
            </a:prstGeom>
            <a:noFill/>
            <a:ln>
              <a:noFill/>
            </a:ln>
          </p:spPr>
          <p:txBody>
            <a:bodyPr vert="horz" wrap="square" lIns="0" tIns="0" rIns="0" bIns="0" numCol="1" anchor="ctr" anchorCtr="0" compatLnSpc="1">
              <a:prstTxWarp prst="textNoShape">
                <a:avLst/>
              </a:prstTxWarp>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83000"/>
                </a:lnSpc>
                <a:spcBef>
                  <a:spcPct val="0"/>
                </a:spcBef>
                <a:spcAft>
                  <a:spcPts val="800"/>
                </a:spcAft>
                <a:buClrTx/>
                <a:buSzTx/>
                <a:buFontTx/>
                <a:buNone/>
                <a:tabLst/>
                <a:defRPr/>
              </a:pPr>
              <a:r>
                <a:rPr kumimoji="0" lang="en-US" altLang="fr-FR" sz="7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cs typeface="Arial" panose="020B0604020202020204" pitchFamily="34" charset="0"/>
                </a:rPr>
                <a:t>0,2</a:t>
              </a:r>
              <a:endParaRPr kumimoji="0" lang="fr-FR" altLang="fr-FR" sz="7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cs typeface="Arial" panose="020B0604020202020204" pitchFamily="34" charset="0"/>
              </a:endParaRPr>
            </a:p>
          </p:txBody>
        </p:sp>
        <p:sp>
          <p:nvSpPr>
            <p:cNvPr id="22" name="Text Box 3">
              <a:extLst>
                <a:ext uri="{FF2B5EF4-FFF2-40B4-BE49-F238E27FC236}">
                  <a16:creationId xmlns:a16="http://schemas.microsoft.com/office/drawing/2014/main" id="{62A04C8D-918F-4326-AB4D-C449D39AC725}"/>
                </a:ext>
              </a:extLst>
            </p:cNvPr>
            <p:cNvSpPr txBox="1">
              <a:spLocks noChangeArrowheads="1"/>
            </p:cNvSpPr>
            <p:nvPr/>
          </p:nvSpPr>
          <p:spPr bwMode="auto">
            <a:xfrm>
              <a:off x="1729210" y="3077527"/>
              <a:ext cx="339495" cy="413757"/>
            </a:xfrm>
            <a:prstGeom prst="rect">
              <a:avLst/>
            </a:prstGeom>
            <a:noFill/>
            <a:ln>
              <a:noFill/>
            </a:ln>
          </p:spPr>
          <p:txBody>
            <a:bodyPr vert="horz" wrap="square" lIns="0" tIns="0" rIns="0" bIns="0" numCol="1" anchor="ctr" anchorCtr="0" compatLnSpc="1">
              <a:prstTxWarp prst="textNoShape">
                <a:avLst/>
              </a:prstTxWarp>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83000"/>
                </a:lnSpc>
                <a:spcBef>
                  <a:spcPct val="0"/>
                </a:spcBef>
                <a:spcAft>
                  <a:spcPts val="800"/>
                </a:spcAft>
                <a:buClrTx/>
                <a:buSzTx/>
                <a:buFontTx/>
                <a:buNone/>
                <a:tabLst/>
                <a:defRPr/>
              </a:pPr>
              <a:r>
                <a:rPr kumimoji="0" lang="en-US" altLang="fr-FR" sz="7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cs typeface="Arial" panose="020B0604020202020204" pitchFamily="34" charset="0"/>
                </a:rPr>
                <a:t>0,0</a:t>
              </a:r>
              <a:endParaRPr kumimoji="0" lang="fr-FR" altLang="fr-FR" sz="7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cs typeface="Arial" panose="020B0604020202020204" pitchFamily="34" charset="0"/>
              </a:endParaRPr>
            </a:p>
          </p:txBody>
        </p:sp>
        <p:sp>
          <p:nvSpPr>
            <p:cNvPr id="23" name="Text Box 3">
              <a:extLst>
                <a:ext uri="{FF2B5EF4-FFF2-40B4-BE49-F238E27FC236}">
                  <a16:creationId xmlns:a16="http://schemas.microsoft.com/office/drawing/2014/main" id="{CB7F9200-23A5-425E-BFA4-4BB0D2670510}"/>
                </a:ext>
              </a:extLst>
            </p:cNvPr>
            <p:cNvSpPr txBox="1">
              <a:spLocks noChangeArrowheads="1"/>
            </p:cNvSpPr>
            <p:nvPr/>
          </p:nvSpPr>
          <p:spPr bwMode="auto">
            <a:xfrm>
              <a:off x="1941063" y="3274656"/>
              <a:ext cx="339495" cy="413757"/>
            </a:xfrm>
            <a:prstGeom prst="rect">
              <a:avLst/>
            </a:prstGeom>
            <a:noFill/>
            <a:ln>
              <a:noFill/>
            </a:ln>
          </p:spPr>
          <p:txBody>
            <a:bodyPr vert="horz" wrap="square" lIns="0" tIns="0" rIns="0" bIns="0" numCol="1" anchor="ctr" anchorCtr="0" compatLnSpc="1">
              <a:prstTxWarp prst="textNoShape">
                <a:avLst/>
              </a:prstTxWarp>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83000"/>
                </a:lnSpc>
                <a:spcBef>
                  <a:spcPct val="0"/>
                </a:spcBef>
                <a:spcAft>
                  <a:spcPts val="800"/>
                </a:spcAft>
                <a:buClrTx/>
                <a:buSzTx/>
                <a:buFontTx/>
                <a:buNone/>
                <a:tabLst/>
                <a:defRPr/>
              </a:pPr>
              <a:r>
                <a:rPr kumimoji="0" lang="en-US" altLang="fr-FR" sz="7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cs typeface="Arial" panose="020B0604020202020204" pitchFamily="34" charset="0"/>
                </a:rPr>
                <a:t>0</a:t>
              </a:r>
              <a:endParaRPr kumimoji="0" lang="fr-FR" altLang="fr-FR" sz="7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cs typeface="Arial" panose="020B0604020202020204" pitchFamily="34" charset="0"/>
              </a:endParaRPr>
            </a:p>
          </p:txBody>
        </p:sp>
        <p:sp>
          <p:nvSpPr>
            <p:cNvPr id="24" name="Text Box 3">
              <a:extLst>
                <a:ext uri="{FF2B5EF4-FFF2-40B4-BE49-F238E27FC236}">
                  <a16:creationId xmlns:a16="http://schemas.microsoft.com/office/drawing/2014/main" id="{F073A1A6-5A02-4B2A-AB30-73DFF0BEE873}"/>
                </a:ext>
              </a:extLst>
            </p:cNvPr>
            <p:cNvSpPr txBox="1">
              <a:spLocks noChangeArrowheads="1"/>
            </p:cNvSpPr>
            <p:nvPr/>
          </p:nvSpPr>
          <p:spPr bwMode="auto">
            <a:xfrm>
              <a:off x="3089015" y="3274656"/>
              <a:ext cx="339495" cy="413757"/>
            </a:xfrm>
            <a:prstGeom prst="rect">
              <a:avLst/>
            </a:prstGeom>
            <a:noFill/>
            <a:ln>
              <a:noFill/>
            </a:ln>
          </p:spPr>
          <p:txBody>
            <a:bodyPr vert="horz" wrap="square" lIns="0" tIns="0" rIns="0" bIns="0" numCol="1" anchor="ctr" anchorCtr="0" compatLnSpc="1">
              <a:prstTxWarp prst="textNoShape">
                <a:avLst/>
              </a:prstTxWarp>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83000"/>
                </a:lnSpc>
                <a:spcBef>
                  <a:spcPct val="0"/>
                </a:spcBef>
                <a:spcAft>
                  <a:spcPts val="800"/>
                </a:spcAft>
                <a:buClrTx/>
                <a:buSzTx/>
                <a:buFontTx/>
                <a:buNone/>
                <a:tabLst/>
                <a:defRPr/>
              </a:pPr>
              <a:r>
                <a:rPr kumimoji="0" lang="en-US" alt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cs typeface="Arial" panose="020B0604020202020204" pitchFamily="34" charset="0"/>
                </a:rPr>
                <a:t>1</a:t>
              </a:r>
              <a:endParaRPr kumimoji="0" lang="fr-FR" alt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cs typeface="Arial" panose="020B0604020202020204" pitchFamily="34" charset="0"/>
              </a:endParaRPr>
            </a:p>
          </p:txBody>
        </p:sp>
        <p:sp>
          <p:nvSpPr>
            <p:cNvPr id="25" name="Text Box 3">
              <a:extLst>
                <a:ext uri="{FF2B5EF4-FFF2-40B4-BE49-F238E27FC236}">
                  <a16:creationId xmlns:a16="http://schemas.microsoft.com/office/drawing/2014/main" id="{81C6CCD6-B139-4373-8460-D4C7CF9AD46A}"/>
                </a:ext>
              </a:extLst>
            </p:cNvPr>
            <p:cNvSpPr txBox="1">
              <a:spLocks noChangeArrowheads="1"/>
            </p:cNvSpPr>
            <p:nvPr/>
          </p:nvSpPr>
          <p:spPr bwMode="auto">
            <a:xfrm>
              <a:off x="4236967" y="3274656"/>
              <a:ext cx="339495" cy="413757"/>
            </a:xfrm>
            <a:prstGeom prst="rect">
              <a:avLst/>
            </a:prstGeom>
            <a:noFill/>
            <a:ln>
              <a:noFill/>
            </a:ln>
          </p:spPr>
          <p:txBody>
            <a:bodyPr vert="horz" wrap="square" lIns="0" tIns="0" rIns="0" bIns="0" numCol="1" anchor="ctr" anchorCtr="0" compatLnSpc="1">
              <a:prstTxWarp prst="textNoShape">
                <a:avLst/>
              </a:prstTxWarp>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83000"/>
                </a:lnSpc>
                <a:spcBef>
                  <a:spcPct val="0"/>
                </a:spcBef>
                <a:spcAft>
                  <a:spcPts val="800"/>
                </a:spcAft>
                <a:buClrTx/>
                <a:buSzTx/>
                <a:buFontTx/>
                <a:buNone/>
                <a:tabLst/>
                <a:defRPr/>
              </a:pPr>
              <a:r>
                <a:rPr kumimoji="0" lang="en-US" altLang="fr-FR" sz="7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cs typeface="Arial" panose="020B0604020202020204" pitchFamily="34" charset="0"/>
                </a:rPr>
                <a:t>2</a:t>
              </a:r>
              <a:endParaRPr kumimoji="0" lang="fr-FR" altLang="fr-FR" sz="7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cs typeface="Arial" panose="020B0604020202020204" pitchFamily="34" charset="0"/>
              </a:endParaRPr>
            </a:p>
          </p:txBody>
        </p:sp>
        <p:sp>
          <p:nvSpPr>
            <p:cNvPr id="26" name="Text Box 3">
              <a:extLst>
                <a:ext uri="{FF2B5EF4-FFF2-40B4-BE49-F238E27FC236}">
                  <a16:creationId xmlns:a16="http://schemas.microsoft.com/office/drawing/2014/main" id="{782B49F9-A898-435F-AF8E-BC93357F2B10}"/>
                </a:ext>
              </a:extLst>
            </p:cNvPr>
            <p:cNvSpPr txBox="1">
              <a:spLocks noChangeArrowheads="1"/>
            </p:cNvSpPr>
            <p:nvPr/>
          </p:nvSpPr>
          <p:spPr bwMode="auto">
            <a:xfrm>
              <a:off x="5384919" y="3274656"/>
              <a:ext cx="339495" cy="413757"/>
            </a:xfrm>
            <a:prstGeom prst="rect">
              <a:avLst/>
            </a:prstGeom>
            <a:noFill/>
            <a:ln>
              <a:noFill/>
            </a:ln>
          </p:spPr>
          <p:txBody>
            <a:bodyPr vert="horz" wrap="square" lIns="0" tIns="0" rIns="0" bIns="0" numCol="1" anchor="ctr" anchorCtr="0" compatLnSpc="1">
              <a:prstTxWarp prst="textNoShape">
                <a:avLst/>
              </a:prstTxWarp>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83000"/>
                </a:lnSpc>
                <a:spcBef>
                  <a:spcPct val="0"/>
                </a:spcBef>
                <a:spcAft>
                  <a:spcPts val="800"/>
                </a:spcAft>
                <a:buClrTx/>
                <a:buSzTx/>
                <a:buFontTx/>
                <a:buNone/>
                <a:tabLst/>
                <a:defRPr/>
              </a:pPr>
              <a:r>
                <a:rPr kumimoji="0" lang="en-US" altLang="fr-FR" sz="7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cs typeface="Arial" panose="020B0604020202020204" pitchFamily="34" charset="0"/>
                </a:rPr>
                <a:t>3</a:t>
              </a:r>
              <a:endParaRPr kumimoji="0" lang="fr-FR" altLang="fr-FR" sz="7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cs typeface="Arial" panose="020B0604020202020204" pitchFamily="34" charset="0"/>
              </a:endParaRPr>
            </a:p>
          </p:txBody>
        </p:sp>
        <p:sp>
          <p:nvSpPr>
            <p:cNvPr id="27" name="Text Box 3">
              <a:extLst>
                <a:ext uri="{FF2B5EF4-FFF2-40B4-BE49-F238E27FC236}">
                  <a16:creationId xmlns:a16="http://schemas.microsoft.com/office/drawing/2014/main" id="{0D1C7AA0-3FCF-4896-89CC-A3822078C6A6}"/>
                </a:ext>
              </a:extLst>
            </p:cNvPr>
            <p:cNvSpPr txBox="1">
              <a:spLocks noChangeArrowheads="1"/>
            </p:cNvSpPr>
            <p:nvPr/>
          </p:nvSpPr>
          <p:spPr bwMode="auto">
            <a:xfrm>
              <a:off x="6532871" y="3274656"/>
              <a:ext cx="339495" cy="413757"/>
            </a:xfrm>
            <a:prstGeom prst="rect">
              <a:avLst/>
            </a:prstGeom>
            <a:noFill/>
            <a:ln>
              <a:noFill/>
            </a:ln>
          </p:spPr>
          <p:txBody>
            <a:bodyPr vert="horz" wrap="square" lIns="0" tIns="0" rIns="0" bIns="0" numCol="1" anchor="ctr" anchorCtr="0" compatLnSpc="1">
              <a:prstTxWarp prst="textNoShape">
                <a:avLst/>
              </a:prstTxWarp>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83000"/>
                </a:lnSpc>
                <a:spcBef>
                  <a:spcPct val="0"/>
                </a:spcBef>
                <a:spcAft>
                  <a:spcPts val="800"/>
                </a:spcAft>
                <a:buClrTx/>
                <a:buSzTx/>
                <a:buFontTx/>
                <a:buNone/>
                <a:tabLst/>
                <a:defRPr/>
              </a:pPr>
              <a:r>
                <a:rPr kumimoji="0" lang="en-US" altLang="fr-FR" sz="7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cs typeface="Arial" panose="020B0604020202020204" pitchFamily="34" charset="0"/>
                </a:rPr>
                <a:t>4</a:t>
              </a:r>
              <a:endParaRPr kumimoji="0" lang="fr-FR" altLang="fr-FR" sz="7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cs typeface="Arial" panose="020B0604020202020204" pitchFamily="34" charset="0"/>
              </a:endParaRPr>
            </a:p>
          </p:txBody>
        </p:sp>
        <p:sp>
          <p:nvSpPr>
            <p:cNvPr id="28" name="Text Box 3">
              <a:extLst>
                <a:ext uri="{FF2B5EF4-FFF2-40B4-BE49-F238E27FC236}">
                  <a16:creationId xmlns:a16="http://schemas.microsoft.com/office/drawing/2014/main" id="{C154BBFD-9D0A-4E15-B531-3D55CD6FB685}"/>
                </a:ext>
              </a:extLst>
            </p:cNvPr>
            <p:cNvSpPr txBox="1">
              <a:spLocks noChangeArrowheads="1"/>
            </p:cNvSpPr>
            <p:nvPr/>
          </p:nvSpPr>
          <p:spPr bwMode="auto">
            <a:xfrm>
              <a:off x="7680821" y="3274656"/>
              <a:ext cx="339495" cy="413757"/>
            </a:xfrm>
            <a:prstGeom prst="rect">
              <a:avLst/>
            </a:prstGeom>
            <a:noFill/>
            <a:ln>
              <a:noFill/>
            </a:ln>
          </p:spPr>
          <p:txBody>
            <a:bodyPr vert="horz" wrap="square" lIns="0" tIns="0" rIns="0" bIns="0" numCol="1" anchor="ctr" anchorCtr="0" compatLnSpc="1">
              <a:prstTxWarp prst="textNoShape">
                <a:avLst/>
              </a:prstTxWarp>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83000"/>
                </a:lnSpc>
                <a:spcBef>
                  <a:spcPct val="0"/>
                </a:spcBef>
                <a:spcAft>
                  <a:spcPts val="800"/>
                </a:spcAft>
                <a:buClrTx/>
                <a:buSzTx/>
                <a:buFontTx/>
                <a:buNone/>
                <a:tabLst/>
                <a:defRPr/>
              </a:pPr>
              <a:r>
                <a:rPr kumimoji="0" lang="en-US" altLang="fr-FR" sz="7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cs typeface="Arial" panose="020B0604020202020204" pitchFamily="34" charset="0"/>
                </a:rPr>
                <a:t>5</a:t>
              </a:r>
              <a:endParaRPr kumimoji="0" lang="fr-FR" altLang="fr-FR" sz="7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cs typeface="Arial" panose="020B0604020202020204" pitchFamily="34" charset="0"/>
              </a:endParaRPr>
            </a:p>
          </p:txBody>
        </p:sp>
        <p:sp>
          <p:nvSpPr>
            <p:cNvPr id="29" name="Forme libre : forme 37">
              <a:extLst>
                <a:ext uri="{FF2B5EF4-FFF2-40B4-BE49-F238E27FC236}">
                  <a16:creationId xmlns:a16="http://schemas.microsoft.com/office/drawing/2014/main" id="{6789B0A9-860E-416D-8435-547F228DABB7}"/>
                </a:ext>
              </a:extLst>
            </p:cNvPr>
            <p:cNvSpPr/>
            <p:nvPr/>
          </p:nvSpPr>
          <p:spPr>
            <a:xfrm>
              <a:off x="2097472" y="99070"/>
              <a:ext cx="6065340" cy="1812568"/>
            </a:xfrm>
            <a:custGeom>
              <a:avLst/>
              <a:gdLst>
                <a:gd name="connsiteX0" fmla="*/ 0 w 6065340"/>
                <a:gd name="connsiteY0" fmla="*/ 0 h 1812568"/>
                <a:gd name="connsiteX1" fmla="*/ 211015 w 6065340"/>
                <a:gd name="connsiteY1" fmla="*/ 0 h 1812568"/>
                <a:gd name="connsiteX2" fmla="*/ 248890 w 6065340"/>
                <a:gd name="connsiteY2" fmla="*/ 21643 h 1812568"/>
                <a:gd name="connsiteX3" fmla="*/ 422031 w 6065340"/>
                <a:gd name="connsiteY3" fmla="*/ 27054 h 1812568"/>
                <a:gd name="connsiteX4" fmla="*/ 492369 w 6065340"/>
                <a:gd name="connsiteY4" fmla="*/ 43285 h 1812568"/>
                <a:gd name="connsiteX5" fmla="*/ 638457 w 6065340"/>
                <a:gd name="connsiteY5" fmla="*/ 32464 h 1812568"/>
                <a:gd name="connsiteX6" fmla="*/ 725027 w 6065340"/>
                <a:gd name="connsiteY6" fmla="*/ 70339 h 1812568"/>
                <a:gd name="connsiteX7" fmla="*/ 800776 w 6065340"/>
                <a:gd name="connsiteY7" fmla="*/ 108213 h 1812568"/>
                <a:gd name="connsiteX8" fmla="*/ 811598 w 6065340"/>
                <a:gd name="connsiteY8" fmla="*/ 270533 h 1812568"/>
                <a:gd name="connsiteX9" fmla="*/ 876526 w 6065340"/>
                <a:gd name="connsiteY9" fmla="*/ 357103 h 1812568"/>
                <a:gd name="connsiteX10" fmla="*/ 876526 w 6065340"/>
                <a:gd name="connsiteY10" fmla="*/ 449084 h 1812568"/>
                <a:gd name="connsiteX11" fmla="*/ 979328 w 6065340"/>
                <a:gd name="connsiteY11" fmla="*/ 627636 h 1812568"/>
                <a:gd name="connsiteX12" fmla="*/ 1000971 w 6065340"/>
                <a:gd name="connsiteY12" fmla="*/ 719617 h 1812568"/>
                <a:gd name="connsiteX13" fmla="*/ 1055077 w 6065340"/>
                <a:gd name="connsiteY13" fmla="*/ 854883 h 1812568"/>
                <a:gd name="connsiteX14" fmla="*/ 1098362 w 6065340"/>
                <a:gd name="connsiteY14" fmla="*/ 887347 h 1812568"/>
                <a:gd name="connsiteX15" fmla="*/ 1120005 w 6065340"/>
                <a:gd name="connsiteY15" fmla="*/ 957685 h 1812568"/>
                <a:gd name="connsiteX16" fmla="*/ 1271503 w 6065340"/>
                <a:gd name="connsiteY16" fmla="*/ 1114594 h 1812568"/>
                <a:gd name="connsiteX17" fmla="*/ 1298556 w 6065340"/>
                <a:gd name="connsiteY17" fmla="*/ 1152469 h 1812568"/>
                <a:gd name="connsiteX18" fmla="*/ 1358073 w 6065340"/>
                <a:gd name="connsiteY18" fmla="*/ 1168701 h 1812568"/>
                <a:gd name="connsiteX19" fmla="*/ 1460876 w 6065340"/>
                <a:gd name="connsiteY19" fmla="*/ 1233629 h 1812568"/>
                <a:gd name="connsiteX20" fmla="*/ 1482518 w 6065340"/>
                <a:gd name="connsiteY20" fmla="*/ 1287735 h 1812568"/>
                <a:gd name="connsiteX21" fmla="*/ 1531214 w 6065340"/>
                <a:gd name="connsiteY21" fmla="*/ 1287735 h 1812568"/>
                <a:gd name="connsiteX22" fmla="*/ 1531214 w 6065340"/>
                <a:gd name="connsiteY22" fmla="*/ 1309378 h 1812568"/>
                <a:gd name="connsiteX23" fmla="*/ 1596142 w 6065340"/>
                <a:gd name="connsiteY23" fmla="*/ 1309378 h 1812568"/>
                <a:gd name="connsiteX24" fmla="*/ 1596142 w 6065340"/>
                <a:gd name="connsiteY24" fmla="*/ 1341842 h 1812568"/>
                <a:gd name="connsiteX25" fmla="*/ 1655659 w 6065340"/>
                <a:gd name="connsiteY25" fmla="*/ 1341842 h 1812568"/>
                <a:gd name="connsiteX26" fmla="*/ 1655659 w 6065340"/>
                <a:gd name="connsiteY26" fmla="*/ 1390538 h 1812568"/>
                <a:gd name="connsiteX27" fmla="*/ 1715176 w 6065340"/>
                <a:gd name="connsiteY27" fmla="*/ 1390538 h 1812568"/>
                <a:gd name="connsiteX28" fmla="*/ 1715176 w 6065340"/>
                <a:gd name="connsiteY28" fmla="*/ 1460876 h 1812568"/>
                <a:gd name="connsiteX29" fmla="*/ 1780104 w 6065340"/>
                <a:gd name="connsiteY29" fmla="*/ 1460876 h 1812568"/>
                <a:gd name="connsiteX30" fmla="*/ 1780104 w 6065340"/>
                <a:gd name="connsiteY30" fmla="*/ 1498751 h 1812568"/>
                <a:gd name="connsiteX31" fmla="*/ 1866675 w 6065340"/>
                <a:gd name="connsiteY31" fmla="*/ 1498751 h 1812568"/>
                <a:gd name="connsiteX32" fmla="*/ 1866675 w 6065340"/>
                <a:gd name="connsiteY32" fmla="*/ 1547446 h 1812568"/>
                <a:gd name="connsiteX33" fmla="*/ 2007352 w 6065340"/>
                <a:gd name="connsiteY33" fmla="*/ 1547446 h 1812568"/>
                <a:gd name="connsiteX34" fmla="*/ 2007352 w 6065340"/>
                <a:gd name="connsiteY34" fmla="*/ 1579910 h 1812568"/>
                <a:gd name="connsiteX35" fmla="*/ 2223778 w 6065340"/>
                <a:gd name="connsiteY35" fmla="*/ 1579910 h 1812568"/>
                <a:gd name="connsiteX36" fmla="*/ 2223778 w 6065340"/>
                <a:gd name="connsiteY36" fmla="*/ 1617785 h 1812568"/>
                <a:gd name="connsiteX37" fmla="*/ 2418561 w 6065340"/>
                <a:gd name="connsiteY37" fmla="*/ 1617785 h 1812568"/>
                <a:gd name="connsiteX38" fmla="*/ 2418561 w 6065340"/>
                <a:gd name="connsiteY38" fmla="*/ 1661070 h 1812568"/>
                <a:gd name="connsiteX39" fmla="*/ 2537595 w 6065340"/>
                <a:gd name="connsiteY39" fmla="*/ 1661070 h 1812568"/>
                <a:gd name="connsiteX40" fmla="*/ 2537595 w 6065340"/>
                <a:gd name="connsiteY40" fmla="*/ 1688123 h 1812568"/>
                <a:gd name="connsiteX41" fmla="*/ 2905520 w 6065340"/>
                <a:gd name="connsiteY41" fmla="*/ 1688123 h 1812568"/>
                <a:gd name="connsiteX42" fmla="*/ 2905520 w 6065340"/>
                <a:gd name="connsiteY42" fmla="*/ 1725998 h 1812568"/>
                <a:gd name="connsiteX43" fmla="*/ 3571030 w 6065340"/>
                <a:gd name="connsiteY43" fmla="*/ 1725998 h 1812568"/>
                <a:gd name="connsiteX44" fmla="*/ 3571030 w 6065340"/>
                <a:gd name="connsiteY44" fmla="*/ 1812568 h 1812568"/>
                <a:gd name="connsiteX45" fmla="*/ 6065340 w 6065340"/>
                <a:gd name="connsiteY45" fmla="*/ 1812568 h 1812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065340" h="1812568">
                  <a:moveTo>
                    <a:pt x="0" y="0"/>
                  </a:moveTo>
                  <a:lnTo>
                    <a:pt x="211015" y="0"/>
                  </a:lnTo>
                  <a:lnTo>
                    <a:pt x="248890" y="21643"/>
                  </a:lnTo>
                  <a:lnTo>
                    <a:pt x="422031" y="27054"/>
                  </a:lnTo>
                  <a:lnTo>
                    <a:pt x="492369" y="43285"/>
                  </a:lnTo>
                  <a:lnTo>
                    <a:pt x="638457" y="32464"/>
                  </a:lnTo>
                  <a:lnTo>
                    <a:pt x="725027" y="70339"/>
                  </a:lnTo>
                  <a:lnTo>
                    <a:pt x="800776" y="108213"/>
                  </a:lnTo>
                  <a:lnTo>
                    <a:pt x="811598" y="270533"/>
                  </a:lnTo>
                  <a:lnTo>
                    <a:pt x="876526" y="357103"/>
                  </a:lnTo>
                  <a:lnTo>
                    <a:pt x="876526" y="449084"/>
                  </a:lnTo>
                  <a:lnTo>
                    <a:pt x="979328" y="627636"/>
                  </a:lnTo>
                  <a:lnTo>
                    <a:pt x="1000971" y="719617"/>
                  </a:lnTo>
                  <a:lnTo>
                    <a:pt x="1055077" y="854883"/>
                  </a:lnTo>
                  <a:lnTo>
                    <a:pt x="1098362" y="887347"/>
                  </a:lnTo>
                  <a:lnTo>
                    <a:pt x="1120005" y="957685"/>
                  </a:lnTo>
                  <a:lnTo>
                    <a:pt x="1271503" y="1114594"/>
                  </a:lnTo>
                  <a:lnTo>
                    <a:pt x="1298556" y="1152469"/>
                  </a:lnTo>
                  <a:lnTo>
                    <a:pt x="1358073" y="1168701"/>
                  </a:lnTo>
                  <a:lnTo>
                    <a:pt x="1460876" y="1233629"/>
                  </a:lnTo>
                  <a:lnTo>
                    <a:pt x="1482518" y="1287735"/>
                  </a:lnTo>
                  <a:lnTo>
                    <a:pt x="1531214" y="1287735"/>
                  </a:lnTo>
                  <a:lnTo>
                    <a:pt x="1531214" y="1309378"/>
                  </a:lnTo>
                  <a:lnTo>
                    <a:pt x="1596142" y="1309378"/>
                  </a:lnTo>
                  <a:lnTo>
                    <a:pt x="1596142" y="1341842"/>
                  </a:lnTo>
                  <a:lnTo>
                    <a:pt x="1655659" y="1341842"/>
                  </a:lnTo>
                  <a:lnTo>
                    <a:pt x="1655659" y="1390538"/>
                  </a:lnTo>
                  <a:lnTo>
                    <a:pt x="1715176" y="1390538"/>
                  </a:lnTo>
                  <a:lnTo>
                    <a:pt x="1715176" y="1460876"/>
                  </a:lnTo>
                  <a:lnTo>
                    <a:pt x="1780104" y="1460876"/>
                  </a:lnTo>
                  <a:lnTo>
                    <a:pt x="1780104" y="1498751"/>
                  </a:lnTo>
                  <a:lnTo>
                    <a:pt x="1866675" y="1498751"/>
                  </a:lnTo>
                  <a:lnTo>
                    <a:pt x="1866675" y="1547446"/>
                  </a:lnTo>
                  <a:lnTo>
                    <a:pt x="2007352" y="1547446"/>
                  </a:lnTo>
                  <a:lnTo>
                    <a:pt x="2007352" y="1579910"/>
                  </a:lnTo>
                  <a:lnTo>
                    <a:pt x="2223778" y="1579910"/>
                  </a:lnTo>
                  <a:lnTo>
                    <a:pt x="2223778" y="1617785"/>
                  </a:lnTo>
                  <a:lnTo>
                    <a:pt x="2418561" y="1617785"/>
                  </a:lnTo>
                  <a:lnTo>
                    <a:pt x="2418561" y="1661070"/>
                  </a:lnTo>
                  <a:lnTo>
                    <a:pt x="2537595" y="1661070"/>
                  </a:lnTo>
                  <a:lnTo>
                    <a:pt x="2537595" y="1688123"/>
                  </a:lnTo>
                  <a:lnTo>
                    <a:pt x="2905520" y="1688123"/>
                  </a:lnTo>
                  <a:lnTo>
                    <a:pt x="2905520" y="1725998"/>
                  </a:lnTo>
                  <a:lnTo>
                    <a:pt x="3571030" y="1725998"/>
                  </a:lnTo>
                  <a:lnTo>
                    <a:pt x="3571030" y="1812568"/>
                  </a:lnTo>
                  <a:lnTo>
                    <a:pt x="6065340" y="1812568"/>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fr-F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700" b="0"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30" name="Forme libre : forme 38">
              <a:extLst>
                <a:ext uri="{FF2B5EF4-FFF2-40B4-BE49-F238E27FC236}">
                  <a16:creationId xmlns:a16="http://schemas.microsoft.com/office/drawing/2014/main" id="{7F08BCC4-AD1F-4D26-A7C0-77F25FCBC878}"/>
                </a:ext>
              </a:extLst>
            </p:cNvPr>
            <p:cNvSpPr/>
            <p:nvPr/>
          </p:nvSpPr>
          <p:spPr>
            <a:xfrm>
              <a:off x="2097472" y="99070"/>
              <a:ext cx="6032876" cy="1266093"/>
            </a:xfrm>
            <a:custGeom>
              <a:avLst/>
              <a:gdLst>
                <a:gd name="connsiteX0" fmla="*/ 0 w 6032876"/>
                <a:gd name="connsiteY0" fmla="*/ 0 h 1266093"/>
                <a:gd name="connsiteX1" fmla="*/ 622225 w 6032876"/>
                <a:gd name="connsiteY1" fmla="*/ 0 h 1266093"/>
                <a:gd name="connsiteX2" fmla="*/ 752081 w 6032876"/>
                <a:gd name="connsiteY2" fmla="*/ 37875 h 1266093"/>
                <a:gd name="connsiteX3" fmla="*/ 784544 w 6032876"/>
                <a:gd name="connsiteY3" fmla="*/ 156909 h 1266093"/>
                <a:gd name="connsiteX4" fmla="*/ 849472 w 6032876"/>
                <a:gd name="connsiteY4" fmla="*/ 270533 h 1266093"/>
                <a:gd name="connsiteX5" fmla="*/ 908989 w 6032876"/>
                <a:gd name="connsiteY5" fmla="*/ 335461 h 1266093"/>
                <a:gd name="connsiteX6" fmla="*/ 979328 w 6032876"/>
                <a:gd name="connsiteY6" fmla="*/ 449084 h 1266093"/>
                <a:gd name="connsiteX7" fmla="*/ 1033434 w 6032876"/>
                <a:gd name="connsiteY7" fmla="*/ 530244 h 1266093"/>
                <a:gd name="connsiteX8" fmla="*/ 1120005 w 6032876"/>
                <a:gd name="connsiteY8" fmla="*/ 622225 h 1266093"/>
                <a:gd name="connsiteX9" fmla="*/ 1174111 w 6032876"/>
                <a:gd name="connsiteY9" fmla="*/ 638457 h 1266093"/>
                <a:gd name="connsiteX10" fmla="*/ 1211986 w 6032876"/>
                <a:gd name="connsiteY10" fmla="*/ 752081 h 1266093"/>
                <a:gd name="connsiteX11" fmla="*/ 1325610 w 6032876"/>
                <a:gd name="connsiteY11" fmla="*/ 811598 h 1266093"/>
                <a:gd name="connsiteX12" fmla="*/ 1379716 w 6032876"/>
                <a:gd name="connsiteY12" fmla="*/ 811598 h 1266093"/>
                <a:gd name="connsiteX13" fmla="*/ 1439233 w 6032876"/>
                <a:gd name="connsiteY13" fmla="*/ 860294 h 1266093"/>
                <a:gd name="connsiteX14" fmla="*/ 1569089 w 6032876"/>
                <a:gd name="connsiteY14" fmla="*/ 860294 h 1266093"/>
                <a:gd name="connsiteX15" fmla="*/ 1623195 w 6032876"/>
                <a:gd name="connsiteY15" fmla="*/ 946864 h 1266093"/>
                <a:gd name="connsiteX16" fmla="*/ 1888317 w 6032876"/>
                <a:gd name="connsiteY16" fmla="*/ 946864 h 1266093"/>
                <a:gd name="connsiteX17" fmla="*/ 1888317 w 6032876"/>
                <a:gd name="connsiteY17" fmla="*/ 968507 h 1266093"/>
                <a:gd name="connsiteX18" fmla="*/ 1980298 w 6032876"/>
                <a:gd name="connsiteY18" fmla="*/ 968507 h 1266093"/>
                <a:gd name="connsiteX19" fmla="*/ 1980298 w 6032876"/>
                <a:gd name="connsiteY19" fmla="*/ 1000971 h 1266093"/>
                <a:gd name="connsiteX20" fmla="*/ 2072279 w 6032876"/>
                <a:gd name="connsiteY20" fmla="*/ 1000971 h 1266093"/>
                <a:gd name="connsiteX21" fmla="*/ 2072279 w 6032876"/>
                <a:gd name="connsiteY21" fmla="*/ 1033435 h 1266093"/>
                <a:gd name="connsiteX22" fmla="*/ 2256242 w 6032876"/>
                <a:gd name="connsiteY22" fmla="*/ 1033435 h 1266093"/>
                <a:gd name="connsiteX23" fmla="*/ 2256242 w 6032876"/>
                <a:gd name="connsiteY23" fmla="*/ 1098362 h 1266093"/>
                <a:gd name="connsiteX24" fmla="*/ 2505131 w 6032876"/>
                <a:gd name="connsiteY24" fmla="*/ 1098362 h 1266093"/>
                <a:gd name="connsiteX25" fmla="*/ 2505131 w 6032876"/>
                <a:gd name="connsiteY25" fmla="*/ 1136237 h 1266093"/>
                <a:gd name="connsiteX26" fmla="*/ 2813539 w 6032876"/>
                <a:gd name="connsiteY26" fmla="*/ 1136237 h 1266093"/>
                <a:gd name="connsiteX27" fmla="*/ 2813539 w 6032876"/>
                <a:gd name="connsiteY27" fmla="*/ 1174112 h 1266093"/>
                <a:gd name="connsiteX28" fmla="*/ 2894698 w 6032876"/>
                <a:gd name="connsiteY28" fmla="*/ 1174112 h 1266093"/>
                <a:gd name="connsiteX29" fmla="*/ 2894698 w 6032876"/>
                <a:gd name="connsiteY29" fmla="*/ 1174112 h 1266093"/>
                <a:gd name="connsiteX30" fmla="*/ 2894698 w 6032876"/>
                <a:gd name="connsiteY30" fmla="*/ 1222807 h 1266093"/>
                <a:gd name="connsiteX31" fmla="*/ 3176052 w 6032876"/>
                <a:gd name="connsiteY31" fmla="*/ 1222807 h 1266093"/>
                <a:gd name="connsiteX32" fmla="*/ 3176052 w 6032876"/>
                <a:gd name="connsiteY32" fmla="*/ 1266093 h 1266093"/>
                <a:gd name="connsiteX33" fmla="*/ 6032876 w 6032876"/>
                <a:gd name="connsiteY33" fmla="*/ 1266093 h 1266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032876" h="1266093">
                  <a:moveTo>
                    <a:pt x="0" y="0"/>
                  </a:moveTo>
                  <a:lnTo>
                    <a:pt x="622225" y="0"/>
                  </a:lnTo>
                  <a:lnTo>
                    <a:pt x="752081" y="37875"/>
                  </a:lnTo>
                  <a:lnTo>
                    <a:pt x="784544" y="156909"/>
                  </a:lnTo>
                  <a:lnTo>
                    <a:pt x="849472" y="270533"/>
                  </a:lnTo>
                  <a:lnTo>
                    <a:pt x="908989" y="335461"/>
                  </a:lnTo>
                  <a:lnTo>
                    <a:pt x="979328" y="449084"/>
                  </a:lnTo>
                  <a:lnTo>
                    <a:pt x="1033434" y="530244"/>
                  </a:lnTo>
                  <a:lnTo>
                    <a:pt x="1120005" y="622225"/>
                  </a:lnTo>
                  <a:lnTo>
                    <a:pt x="1174111" y="638457"/>
                  </a:lnTo>
                  <a:lnTo>
                    <a:pt x="1211986" y="752081"/>
                  </a:lnTo>
                  <a:lnTo>
                    <a:pt x="1325610" y="811598"/>
                  </a:lnTo>
                  <a:lnTo>
                    <a:pt x="1379716" y="811598"/>
                  </a:lnTo>
                  <a:lnTo>
                    <a:pt x="1439233" y="860294"/>
                  </a:lnTo>
                  <a:lnTo>
                    <a:pt x="1569089" y="860294"/>
                  </a:lnTo>
                  <a:lnTo>
                    <a:pt x="1623195" y="946864"/>
                  </a:lnTo>
                  <a:lnTo>
                    <a:pt x="1888317" y="946864"/>
                  </a:lnTo>
                  <a:lnTo>
                    <a:pt x="1888317" y="968507"/>
                  </a:lnTo>
                  <a:lnTo>
                    <a:pt x="1980298" y="968507"/>
                  </a:lnTo>
                  <a:lnTo>
                    <a:pt x="1980298" y="1000971"/>
                  </a:lnTo>
                  <a:lnTo>
                    <a:pt x="2072279" y="1000971"/>
                  </a:lnTo>
                  <a:lnTo>
                    <a:pt x="2072279" y="1033435"/>
                  </a:lnTo>
                  <a:lnTo>
                    <a:pt x="2256242" y="1033435"/>
                  </a:lnTo>
                  <a:lnTo>
                    <a:pt x="2256242" y="1098362"/>
                  </a:lnTo>
                  <a:lnTo>
                    <a:pt x="2505131" y="1098362"/>
                  </a:lnTo>
                  <a:lnTo>
                    <a:pt x="2505131" y="1136237"/>
                  </a:lnTo>
                  <a:lnTo>
                    <a:pt x="2813539" y="1136237"/>
                  </a:lnTo>
                  <a:lnTo>
                    <a:pt x="2813539" y="1174112"/>
                  </a:lnTo>
                  <a:lnTo>
                    <a:pt x="2894698" y="1174112"/>
                  </a:lnTo>
                  <a:lnTo>
                    <a:pt x="2894698" y="1174112"/>
                  </a:lnTo>
                  <a:lnTo>
                    <a:pt x="2894698" y="1222807"/>
                  </a:lnTo>
                  <a:lnTo>
                    <a:pt x="3176052" y="1222807"/>
                  </a:lnTo>
                  <a:lnTo>
                    <a:pt x="3176052" y="1266093"/>
                  </a:lnTo>
                  <a:lnTo>
                    <a:pt x="6032876" y="1266093"/>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fr-F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700" b="0"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31" name="Text Box 2">
              <a:extLst>
                <a:ext uri="{FF2B5EF4-FFF2-40B4-BE49-F238E27FC236}">
                  <a16:creationId xmlns:a16="http://schemas.microsoft.com/office/drawing/2014/main" id="{3B87D276-0913-4BED-BB4C-98B86E1C9F69}"/>
                </a:ext>
              </a:extLst>
            </p:cNvPr>
            <p:cNvSpPr txBox="1">
              <a:spLocks noChangeArrowheads="1"/>
            </p:cNvSpPr>
            <p:nvPr/>
          </p:nvSpPr>
          <p:spPr bwMode="auto">
            <a:xfrm>
              <a:off x="4890452" y="849848"/>
              <a:ext cx="3444095" cy="363118"/>
            </a:xfrm>
            <a:prstGeom prst="rect">
              <a:avLst/>
            </a:prstGeom>
            <a:noFill/>
            <a:ln>
              <a:noFill/>
            </a:ln>
          </p:spPr>
          <p:txBody>
            <a:bodyPr vert="horz" wrap="square" lIns="0" tIns="0" rIns="0" bIns="0" numCol="1" anchor="ctr" anchorCtr="0" compatLnSpc="1">
              <a:prstTxWarp prst="textNoShape">
                <a:avLst/>
              </a:prstTxWarp>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34000"/>
                </a:lnSpc>
                <a:spcBef>
                  <a:spcPct val="0"/>
                </a:spcBef>
                <a:spcAft>
                  <a:spcPts val="800"/>
                </a:spcAft>
                <a:buClrTx/>
                <a:buSzTx/>
                <a:buFontTx/>
                <a:buNone/>
                <a:tabLst/>
                <a:defRPr/>
              </a:pPr>
              <a:r>
                <a:rPr kumimoji="0" lang="en-US" altLang="fr-FR" sz="700" b="1" i="0" u="none" strike="noStrike" kern="1200" cap="none" spc="0" normalizeH="0" baseline="0" noProof="0" dirty="0">
                  <a:ln>
                    <a:noFill/>
                  </a:ln>
                  <a:solidFill>
                    <a:srgbClr val="DB3517"/>
                  </a:solidFill>
                  <a:effectLst/>
                  <a:uLnTx/>
                  <a:uFillTx/>
                  <a:latin typeface="Arial" panose="020B0604020202020204" pitchFamily="34" charset="0"/>
                  <a:cs typeface="Arial" panose="020B0604020202020204" pitchFamily="34" charset="0"/>
                </a:rPr>
                <a:t>CNCT n = 158, </a:t>
              </a:r>
              <a:r>
                <a:rPr kumimoji="0" lang="en-US" altLang="fr-FR" sz="700" b="1" i="0" u="none" strike="noStrike" kern="1200" cap="none" spc="0" normalizeH="0" baseline="0" noProof="0" dirty="0" err="1">
                  <a:ln>
                    <a:noFill/>
                  </a:ln>
                  <a:solidFill>
                    <a:srgbClr val="DB3517"/>
                  </a:solidFill>
                  <a:effectLst/>
                  <a:uLnTx/>
                  <a:uFillTx/>
                  <a:latin typeface="Arial" panose="020B0604020202020204" pitchFamily="34" charset="0"/>
                  <a:cs typeface="Arial" panose="020B0604020202020204" pitchFamily="34" charset="0"/>
                </a:rPr>
                <a:t>évènements</a:t>
              </a:r>
              <a:r>
                <a:rPr kumimoji="0" lang="en-US" altLang="fr-FR" sz="700" b="1" i="0" u="none" strike="noStrike" kern="1200" cap="none" spc="0" normalizeH="0" baseline="0" noProof="0" dirty="0">
                  <a:ln>
                    <a:noFill/>
                  </a:ln>
                  <a:solidFill>
                    <a:srgbClr val="DB3517"/>
                  </a:solidFill>
                  <a:effectLst/>
                  <a:uLnTx/>
                  <a:uFillTx/>
                  <a:latin typeface="Arial" panose="020B0604020202020204" pitchFamily="34" charset="0"/>
                  <a:cs typeface="Arial" panose="020B0604020202020204" pitchFamily="34" charset="0"/>
                </a:rPr>
                <a:t> = 51</a:t>
              </a:r>
              <a:endParaRPr kumimoji="0" lang="fr-FR" altLang="fr-FR" sz="700" b="1" i="0" u="none" strike="noStrike" kern="1200" cap="none" spc="0" normalizeH="0" baseline="0" noProof="0" dirty="0">
                <a:ln>
                  <a:noFill/>
                </a:ln>
                <a:solidFill>
                  <a:srgbClr val="DB3517"/>
                </a:solidFill>
                <a:effectLst/>
                <a:uLnTx/>
                <a:uFillTx/>
                <a:latin typeface="Arial" panose="020B0604020202020204" pitchFamily="34" charset="0"/>
                <a:cs typeface="Arial" panose="020B0604020202020204" pitchFamily="34" charset="0"/>
              </a:endParaRPr>
            </a:p>
          </p:txBody>
        </p:sp>
      </p:grpSp>
      <p:sp>
        <p:nvSpPr>
          <p:cNvPr id="32" name="Text Box 2">
            <a:extLst>
              <a:ext uri="{FF2B5EF4-FFF2-40B4-BE49-F238E27FC236}">
                <a16:creationId xmlns:a16="http://schemas.microsoft.com/office/drawing/2014/main" id="{DACFD635-2673-4AAA-AA04-A9D971C68AEE}"/>
              </a:ext>
            </a:extLst>
          </p:cNvPr>
          <p:cNvSpPr txBox="1">
            <a:spLocks noChangeArrowheads="1"/>
          </p:cNvSpPr>
          <p:nvPr/>
        </p:nvSpPr>
        <p:spPr bwMode="auto">
          <a:xfrm>
            <a:off x="7008590" y="2458481"/>
            <a:ext cx="1883757" cy="311499"/>
          </a:xfrm>
          <a:prstGeom prst="rect">
            <a:avLst/>
          </a:prstGeom>
          <a:noFill/>
          <a:ln>
            <a:noFill/>
          </a:ln>
        </p:spPr>
        <p:txBody>
          <a:bodyPr vert="horz" wrap="square" lIns="0" tIns="0" rIns="0" bIns="0" numCol="1" anchor="ctr" anchorCtr="0" compatLnSpc="1">
            <a:prstTxWarp prst="textNoShape">
              <a:avLst/>
            </a:prstTxWarp>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34000"/>
              </a:lnSpc>
              <a:spcBef>
                <a:spcPct val="0"/>
              </a:spcBef>
              <a:spcAft>
                <a:spcPts val="800"/>
              </a:spcAft>
              <a:buClrTx/>
              <a:buSzTx/>
              <a:buFontTx/>
              <a:buNone/>
              <a:tabLst/>
              <a:defRPr/>
            </a:pPr>
            <a:r>
              <a:rPr kumimoji="0" lang="en-US" altLang="fr-FR" sz="700" b="1" i="0" u="none" strike="noStrike" kern="1200" cap="none" spc="0" normalizeH="0" baseline="0" noProof="0" dirty="0">
                <a:ln>
                  <a:noFill/>
                </a:ln>
                <a:solidFill>
                  <a:srgbClr val="1789A5"/>
                </a:solidFill>
                <a:effectLst/>
                <a:uLnTx/>
                <a:uFillTx/>
                <a:latin typeface="Arial" panose="020B0604020202020204" pitchFamily="34" charset="0"/>
                <a:cs typeface="Arial" panose="020B0604020202020204" pitchFamily="34" charset="0"/>
              </a:rPr>
              <a:t>INCT n = 148, </a:t>
            </a:r>
            <a:r>
              <a:rPr kumimoji="0" lang="en-US" altLang="fr-FR" sz="700" b="1" i="0" u="none" strike="noStrike" kern="1200" cap="none" spc="0" normalizeH="0" baseline="0" noProof="0" dirty="0" err="1">
                <a:ln>
                  <a:noFill/>
                </a:ln>
                <a:solidFill>
                  <a:srgbClr val="1789A5"/>
                </a:solidFill>
                <a:effectLst/>
                <a:uLnTx/>
                <a:uFillTx/>
                <a:latin typeface="Arial" panose="020B0604020202020204" pitchFamily="34" charset="0"/>
                <a:cs typeface="Arial" panose="020B0604020202020204" pitchFamily="34" charset="0"/>
              </a:rPr>
              <a:t>évènements</a:t>
            </a:r>
            <a:r>
              <a:rPr kumimoji="0" lang="en-US" altLang="fr-FR" sz="700" b="1" i="0" u="none" strike="noStrike" kern="1200" cap="none" spc="0" normalizeH="0" baseline="0" noProof="0" dirty="0">
                <a:ln>
                  <a:noFill/>
                </a:ln>
                <a:solidFill>
                  <a:srgbClr val="1789A5"/>
                </a:solidFill>
                <a:effectLst/>
                <a:uLnTx/>
                <a:uFillTx/>
                <a:latin typeface="Arial" panose="020B0604020202020204" pitchFamily="34" charset="0"/>
                <a:cs typeface="Arial" panose="020B0604020202020204" pitchFamily="34" charset="0"/>
              </a:rPr>
              <a:t> = 70</a:t>
            </a:r>
            <a:endParaRPr kumimoji="0" lang="fr-FR" altLang="fr-FR" sz="700" b="1" i="0" u="none" strike="noStrike" kern="1200" cap="none" spc="0" normalizeH="0" baseline="0" noProof="0" dirty="0">
              <a:ln>
                <a:noFill/>
              </a:ln>
              <a:solidFill>
                <a:srgbClr val="1789A5"/>
              </a:solidFill>
              <a:effectLst/>
              <a:uLnTx/>
              <a:uFillTx/>
              <a:latin typeface="Arial" panose="020B0604020202020204" pitchFamily="34" charset="0"/>
              <a:cs typeface="Arial" panose="020B0604020202020204" pitchFamily="34" charset="0"/>
            </a:endParaRPr>
          </a:p>
        </p:txBody>
      </p:sp>
      <p:sp>
        <p:nvSpPr>
          <p:cNvPr id="33" name="Text Box 2">
            <a:extLst>
              <a:ext uri="{FF2B5EF4-FFF2-40B4-BE49-F238E27FC236}">
                <a16:creationId xmlns:a16="http://schemas.microsoft.com/office/drawing/2014/main" id="{08965CBD-8B60-4497-8AC8-550C3EEDAF81}"/>
              </a:ext>
            </a:extLst>
          </p:cNvPr>
          <p:cNvSpPr txBox="1">
            <a:spLocks noChangeArrowheads="1"/>
          </p:cNvSpPr>
          <p:nvPr/>
        </p:nvSpPr>
        <p:spPr bwMode="auto">
          <a:xfrm>
            <a:off x="5451613" y="2666452"/>
            <a:ext cx="435856" cy="116442"/>
          </a:xfrm>
          <a:prstGeom prst="rect">
            <a:avLst/>
          </a:prstGeom>
          <a:noFill/>
          <a:ln>
            <a:noFill/>
          </a:ln>
        </p:spPr>
        <p:txBody>
          <a:bodyPr vert="horz" wrap="square" lIns="0" tIns="0" rIns="0" bIns="0" numCol="1" anchor="ctr" anchorCtr="0" compatLnSpc="1">
            <a:prstTxWarp prst="textNoShape">
              <a:avLst/>
            </a:prstTxWarp>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34000"/>
              </a:lnSpc>
              <a:spcBef>
                <a:spcPct val="0"/>
              </a:spcBef>
              <a:spcAft>
                <a:spcPts val="800"/>
              </a:spcAft>
              <a:buClrTx/>
              <a:buSzTx/>
              <a:buFontTx/>
              <a:buNone/>
              <a:tabLst/>
              <a:defRPr/>
            </a:pPr>
            <a:r>
              <a:rPr kumimoji="0" lang="en-US" altLang="fr-FR" sz="700" b="1" i="0" u="none" strike="noStrike" kern="1200" cap="none" spc="0" normalizeH="0" baseline="0" noProof="0" dirty="0">
                <a:ln>
                  <a:noFill/>
                </a:ln>
                <a:solidFill>
                  <a:srgbClr val="1789A5"/>
                </a:solidFill>
                <a:effectLst/>
                <a:uLnTx/>
                <a:uFillTx/>
                <a:latin typeface="Arial" panose="020B0604020202020204" pitchFamily="34" charset="0"/>
                <a:cs typeface="Arial" panose="020B0604020202020204" pitchFamily="34" charset="0"/>
              </a:rPr>
              <a:t>INCT</a:t>
            </a:r>
            <a:endParaRPr kumimoji="0" lang="fr-FR" altLang="fr-FR" sz="700" b="1" i="0" u="none" strike="noStrike" kern="1200" cap="none" spc="0" normalizeH="0" baseline="0" noProof="0" dirty="0">
              <a:ln>
                <a:noFill/>
              </a:ln>
              <a:solidFill>
                <a:srgbClr val="1789A5"/>
              </a:solidFill>
              <a:effectLst/>
              <a:uLnTx/>
              <a:uFillTx/>
              <a:latin typeface="Arial" panose="020B0604020202020204" pitchFamily="34" charset="0"/>
              <a:cs typeface="Arial" panose="020B0604020202020204" pitchFamily="34" charset="0"/>
            </a:endParaRPr>
          </a:p>
        </p:txBody>
      </p:sp>
      <p:sp>
        <p:nvSpPr>
          <p:cNvPr id="34" name="Text Box 2">
            <a:extLst>
              <a:ext uri="{FF2B5EF4-FFF2-40B4-BE49-F238E27FC236}">
                <a16:creationId xmlns:a16="http://schemas.microsoft.com/office/drawing/2014/main" id="{245BE1A9-B6F5-4CAE-8289-CF40AD4E1297}"/>
              </a:ext>
            </a:extLst>
          </p:cNvPr>
          <p:cNvSpPr txBox="1">
            <a:spLocks noChangeArrowheads="1"/>
          </p:cNvSpPr>
          <p:nvPr/>
        </p:nvSpPr>
        <p:spPr bwMode="auto">
          <a:xfrm>
            <a:off x="5926797" y="2567769"/>
            <a:ext cx="1123165" cy="386967"/>
          </a:xfrm>
          <a:prstGeom prst="rect">
            <a:avLst/>
          </a:prstGeom>
          <a:noFill/>
          <a:ln>
            <a:noFill/>
          </a:ln>
        </p:spPr>
        <p:txBody>
          <a:bodyPr vert="horz" wrap="square" lIns="0" tIns="0" rIns="0" bIns="0" numCol="1" anchor="t" anchorCtr="0" compatLnSpc="1">
            <a:prstTxWarp prst="textNoShape">
              <a:avLst/>
            </a:prstTxWarp>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spcBef>
                <a:spcPct val="0"/>
              </a:spcBef>
              <a:spcAft>
                <a:spcPts val="0"/>
              </a:spcAft>
              <a:buClrTx/>
              <a:buSzTx/>
              <a:buFontTx/>
              <a:buNone/>
              <a:tabLst/>
              <a:defRPr/>
            </a:pPr>
            <a:r>
              <a:rPr kumimoji="0" lang="en-US" altLang="fr-FR" sz="700" b="0" i="0" u="sng" strike="noStrike" kern="1200" cap="none" spc="0" normalizeH="0" baseline="0" noProof="0" dirty="0" err="1">
                <a:ln>
                  <a:noFill/>
                </a:ln>
                <a:solidFill>
                  <a:prstClr val="black">
                    <a:lumMod val="65000"/>
                    <a:lumOff val="35000"/>
                  </a:prstClr>
                </a:solidFill>
                <a:effectLst/>
                <a:uLnTx/>
                <a:uFillTx/>
                <a:latin typeface="Arial" panose="020B0604020202020204" pitchFamily="34" charset="0"/>
                <a:cs typeface="Arial" panose="020B0604020202020204" pitchFamily="34" charset="0"/>
              </a:rPr>
              <a:t>Survie</a:t>
            </a:r>
            <a:r>
              <a:rPr kumimoji="0" lang="en-US" altLang="fr-FR" sz="700" b="0" i="0" u="sng" strike="noStrike" kern="1200" cap="none" spc="0" normalizeH="0" baseline="0" noProof="0" dirty="0">
                <a:ln>
                  <a:noFill/>
                </a:ln>
                <a:solidFill>
                  <a:prstClr val="black">
                    <a:lumMod val="65000"/>
                    <a:lumOff val="35000"/>
                  </a:prstClr>
                </a:solidFill>
                <a:effectLst/>
                <a:uLnTx/>
                <a:uFillTx/>
                <a:latin typeface="Arial" panose="020B0604020202020204" pitchFamily="34" charset="0"/>
                <a:cs typeface="Arial" panose="020B0604020202020204" pitchFamily="34" charset="0"/>
              </a:rPr>
              <a:t> à 3 </a:t>
            </a:r>
            <a:r>
              <a:rPr kumimoji="0" lang="en-US" altLang="fr-FR" sz="700" b="0" i="0" u="sng" strike="noStrike" kern="1200" cap="none" spc="0" normalizeH="0" baseline="0" noProof="0" dirty="0" err="1">
                <a:ln>
                  <a:noFill/>
                </a:ln>
                <a:solidFill>
                  <a:prstClr val="black">
                    <a:lumMod val="65000"/>
                    <a:lumOff val="35000"/>
                  </a:prstClr>
                </a:solidFill>
                <a:effectLst/>
                <a:uLnTx/>
                <a:uFillTx/>
                <a:latin typeface="Arial" panose="020B0604020202020204" pitchFamily="34" charset="0"/>
                <a:cs typeface="Arial" panose="020B0604020202020204" pitchFamily="34" charset="0"/>
              </a:rPr>
              <a:t>ans</a:t>
            </a:r>
            <a:r>
              <a:rPr kumimoji="0" lang="en-US" altLang="fr-FR" sz="700" b="0" i="0" u="sng" strike="noStrike" kern="1200" cap="none" spc="0" normalizeH="0" baseline="0" noProof="0" dirty="0">
                <a:ln>
                  <a:noFill/>
                </a:ln>
                <a:solidFill>
                  <a:prstClr val="black">
                    <a:lumMod val="65000"/>
                    <a:lumOff val="35000"/>
                  </a:prstClr>
                </a:solidFill>
                <a:effectLst/>
                <a:uLnTx/>
                <a:uFillTx/>
                <a:latin typeface="Arial" panose="020B0604020202020204" pitchFamily="34" charset="0"/>
                <a:cs typeface="Arial" panose="020B0604020202020204" pitchFamily="34" charset="0"/>
              </a:rPr>
              <a:t> (IC 95%) </a:t>
            </a:r>
          </a:p>
          <a:p>
            <a:pPr marL="0" marR="0" lvl="0" indent="0" algn="l" defTabSz="914400" rtl="0" eaLnBrk="0" fontAlgn="base" latinLnBrk="0" hangingPunct="0">
              <a:spcBef>
                <a:spcPct val="0"/>
              </a:spcBef>
              <a:spcAft>
                <a:spcPts val="0"/>
              </a:spcAft>
              <a:buClrTx/>
              <a:buSzTx/>
              <a:buFontTx/>
              <a:buNone/>
              <a:tabLst/>
              <a:defRPr/>
            </a:pPr>
            <a:r>
              <a:rPr kumimoji="0" lang="en-US" alt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cs typeface="Arial" panose="020B0604020202020204" pitchFamily="34" charset="0"/>
              </a:rPr>
              <a:t>0,43 (0,35-0,54)</a:t>
            </a:r>
          </a:p>
          <a:p>
            <a:pPr marL="0" marR="0" lvl="0" indent="0" algn="l" defTabSz="914400" rtl="0" eaLnBrk="0" fontAlgn="base" latinLnBrk="0" hangingPunct="0">
              <a:spcBef>
                <a:spcPct val="0"/>
              </a:spcBef>
              <a:spcAft>
                <a:spcPts val="0"/>
              </a:spcAft>
              <a:buClrTx/>
              <a:buSzTx/>
              <a:buFontTx/>
              <a:buNone/>
              <a:tabLst/>
              <a:defRPr/>
            </a:pPr>
            <a:r>
              <a:rPr kumimoji="0" lang="en-US" alt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cs typeface="Arial" panose="020B0604020202020204" pitchFamily="34" charset="0"/>
              </a:rPr>
              <a:t>0,59 (0,50-0,69)</a:t>
            </a:r>
            <a:endParaRPr kumimoji="0" lang="fr-FR" alt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cs typeface="Arial" panose="020B0604020202020204" pitchFamily="34" charset="0"/>
            </a:endParaRPr>
          </a:p>
        </p:txBody>
      </p:sp>
      <p:sp>
        <p:nvSpPr>
          <p:cNvPr id="35" name="Text Box 2">
            <a:extLst>
              <a:ext uri="{FF2B5EF4-FFF2-40B4-BE49-F238E27FC236}">
                <a16:creationId xmlns:a16="http://schemas.microsoft.com/office/drawing/2014/main" id="{C16CFAED-6A32-4E09-B197-63AE5E3CC160}"/>
              </a:ext>
            </a:extLst>
          </p:cNvPr>
          <p:cNvSpPr txBox="1">
            <a:spLocks noChangeArrowheads="1"/>
          </p:cNvSpPr>
          <p:nvPr/>
        </p:nvSpPr>
        <p:spPr bwMode="auto">
          <a:xfrm>
            <a:off x="5507229" y="2777506"/>
            <a:ext cx="376214" cy="125119"/>
          </a:xfrm>
          <a:prstGeom prst="rect">
            <a:avLst/>
          </a:prstGeom>
          <a:noFill/>
          <a:ln>
            <a:noFill/>
          </a:ln>
        </p:spPr>
        <p:txBody>
          <a:bodyPr vert="horz" wrap="square" lIns="0" tIns="0" rIns="0" bIns="0" numCol="1" anchor="ctr" anchorCtr="0" compatLnSpc="1">
            <a:prstTxWarp prst="textNoShape">
              <a:avLst/>
            </a:prstTxWarp>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34000"/>
              </a:lnSpc>
              <a:spcBef>
                <a:spcPct val="0"/>
              </a:spcBef>
              <a:spcAft>
                <a:spcPts val="800"/>
              </a:spcAft>
              <a:buClrTx/>
              <a:buSzTx/>
              <a:buFontTx/>
              <a:buNone/>
              <a:tabLst/>
              <a:defRPr/>
            </a:pPr>
            <a:r>
              <a:rPr kumimoji="0" lang="en-US" altLang="fr-FR" sz="700" b="1" i="0" u="none" strike="noStrike" kern="1200" cap="none" spc="0" normalizeH="0" baseline="0" noProof="0" dirty="0">
                <a:ln>
                  <a:noFill/>
                </a:ln>
                <a:solidFill>
                  <a:srgbClr val="DB3517"/>
                </a:solidFill>
                <a:effectLst/>
                <a:uLnTx/>
                <a:uFillTx/>
                <a:latin typeface="Arial" panose="020B0604020202020204" pitchFamily="34" charset="0"/>
                <a:cs typeface="Arial" panose="020B0604020202020204" pitchFamily="34" charset="0"/>
              </a:rPr>
              <a:t>CNCT</a:t>
            </a:r>
            <a:endParaRPr kumimoji="0" lang="fr-FR" altLang="fr-FR" sz="700" b="1" i="0" u="none" strike="noStrike" kern="1200" cap="none" spc="0" normalizeH="0" baseline="0" noProof="0" dirty="0">
              <a:ln>
                <a:noFill/>
              </a:ln>
              <a:solidFill>
                <a:srgbClr val="DB3517"/>
              </a:solidFill>
              <a:effectLst/>
              <a:uLnTx/>
              <a:uFillTx/>
              <a:latin typeface="Arial" panose="020B0604020202020204" pitchFamily="34" charset="0"/>
              <a:cs typeface="Arial" panose="020B0604020202020204" pitchFamily="34" charset="0"/>
            </a:endParaRPr>
          </a:p>
        </p:txBody>
      </p:sp>
      <p:sp>
        <p:nvSpPr>
          <p:cNvPr id="36" name="Rectangle 35">
            <a:extLst>
              <a:ext uri="{FF2B5EF4-FFF2-40B4-BE49-F238E27FC236}">
                <a16:creationId xmlns:a16="http://schemas.microsoft.com/office/drawing/2014/main" id="{539A4098-6688-4365-A0E7-7CBA980E56F4}"/>
              </a:ext>
            </a:extLst>
          </p:cNvPr>
          <p:cNvSpPr/>
          <p:nvPr/>
        </p:nvSpPr>
        <p:spPr>
          <a:xfrm>
            <a:off x="5519043" y="2902625"/>
            <a:ext cx="2705982" cy="307777"/>
          </a:xfrm>
          <a:prstGeom prst="rect">
            <a:avLst/>
          </a:prstGeom>
        </p:spPr>
        <p:txBody>
          <a:bodyPr wrap="square">
            <a:spAutoFit/>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rtl="0" eaLnBrk="0" fontAlgn="base" latinLnBrk="0" hangingPunct="0">
              <a:spcBef>
                <a:spcPct val="0"/>
              </a:spcBef>
              <a:buClrTx/>
              <a:buSzTx/>
              <a:buFontTx/>
              <a:buNone/>
              <a:tabLst/>
              <a:defRPr/>
            </a:pPr>
            <a:r>
              <a:rPr kumimoji="0" lang="en-US" sz="70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cs typeface="Arial" panose="020B0604020202020204" pitchFamily="34" charset="0"/>
              </a:rPr>
              <a:t>Suivi</a:t>
            </a:r>
            <a:r>
              <a:rPr kumimoji="0" lang="en-US" sz="70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cs typeface="Arial" panose="020B0604020202020204" pitchFamily="34" charset="0"/>
              </a:rPr>
              <a:t> </a:t>
            </a:r>
            <a:r>
              <a:rPr kumimoji="0" lang="en-US" sz="70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cs typeface="Arial" panose="020B0604020202020204" pitchFamily="34" charset="0"/>
              </a:rPr>
              <a:t>médian</a:t>
            </a:r>
            <a:r>
              <a:rPr kumimoji="0" lang="en-US" sz="70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cs typeface="Arial" panose="020B0604020202020204" pitchFamily="34" charset="0"/>
              </a:rPr>
              <a:t> 2,26 </a:t>
            </a:r>
            <a:r>
              <a:rPr kumimoji="0" lang="en-US" sz="70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cs typeface="Arial" panose="020B0604020202020204" pitchFamily="34" charset="0"/>
              </a:rPr>
              <a:t>ans</a:t>
            </a:r>
            <a:r>
              <a:rPr kumimoji="0" lang="en-US" sz="70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cs typeface="Arial" panose="020B0604020202020204" pitchFamily="34" charset="0"/>
              </a:rPr>
              <a:t> (min = 0,003, max = 5,6)</a:t>
            </a:r>
          </a:p>
          <a:p>
            <a:pPr eaLnBrk="0" fontAlgn="base" hangingPunct="0">
              <a:spcBef>
                <a:spcPct val="0"/>
              </a:spcBef>
              <a:defRPr/>
            </a:pPr>
            <a:r>
              <a:rPr lang="en-US" altLang="fr-FR" sz="700" dirty="0">
                <a:solidFill>
                  <a:prstClr val="black">
                    <a:lumMod val="65000"/>
                    <a:lumOff val="35000"/>
                  </a:prstClr>
                </a:solidFill>
                <a:latin typeface="Arial" panose="020B0604020202020204" pitchFamily="34" charset="0"/>
                <a:cs typeface="Arial" panose="020B0604020202020204" pitchFamily="34" charset="0"/>
              </a:rPr>
              <a:t>Log-rank p=0,007</a:t>
            </a:r>
            <a:endParaRPr lang="fr-FR" altLang="fr-FR" sz="800" dirty="0">
              <a:solidFill>
                <a:prstClr val="black">
                  <a:lumMod val="65000"/>
                  <a:lumOff val="35000"/>
                </a:prstClr>
              </a:solidFill>
              <a:latin typeface="Arial" panose="020B0604020202020204" pitchFamily="34" charset="0"/>
              <a:cs typeface="Arial" panose="020B0604020202020204" pitchFamily="34" charset="0"/>
            </a:endParaRPr>
          </a:p>
        </p:txBody>
      </p:sp>
      <p:sp>
        <p:nvSpPr>
          <p:cNvPr id="37" name="Text Box 2">
            <a:extLst>
              <a:ext uri="{FF2B5EF4-FFF2-40B4-BE49-F238E27FC236}">
                <a16:creationId xmlns:a16="http://schemas.microsoft.com/office/drawing/2014/main" id="{9011DFEC-1139-4068-9491-2E4032FC3911}"/>
              </a:ext>
            </a:extLst>
          </p:cNvPr>
          <p:cNvSpPr txBox="1">
            <a:spLocks noChangeArrowheads="1"/>
          </p:cNvSpPr>
          <p:nvPr/>
        </p:nvSpPr>
        <p:spPr bwMode="auto">
          <a:xfrm>
            <a:off x="2623135" y="1745220"/>
            <a:ext cx="1837778" cy="190513"/>
          </a:xfrm>
          <a:prstGeom prst="rect">
            <a:avLst/>
          </a:prstGeom>
          <a:noFill/>
          <a:ln>
            <a:noFill/>
          </a:ln>
        </p:spPr>
        <p:txBody>
          <a:bodyPr vert="horz" wrap="square" lIns="0" tIns="0" rIns="0" bIns="0" numCol="1" anchor="ctr" anchorCtr="0" compatLnSpc="1">
            <a:prstTxWarp prst="textNoShape">
              <a:avLst/>
            </a:prstTxWarp>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34000"/>
              </a:lnSpc>
              <a:spcBef>
                <a:spcPct val="0"/>
              </a:spcBef>
              <a:spcAft>
                <a:spcPts val="800"/>
              </a:spcAft>
              <a:buClrTx/>
              <a:buSzTx/>
              <a:buFontTx/>
              <a:buNone/>
              <a:tabLst/>
              <a:defRPr/>
            </a:pPr>
            <a:r>
              <a:rPr kumimoji="0" lang="en-US" altLang="fr-FR" sz="700" b="1" i="0" u="none" strike="noStrike" kern="1200" cap="none" spc="0" normalizeH="0" baseline="0" noProof="0" dirty="0">
                <a:ln>
                  <a:noFill/>
                </a:ln>
                <a:solidFill>
                  <a:srgbClr val="DB3517"/>
                </a:solidFill>
                <a:effectLst/>
                <a:uLnTx/>
                <a:uFillTx/>
                <a:latin typeface="Arial" panose="020B0604020202020204" pitchFamily="34" charset="0"/>
                <a:cs typeface="Arial" panose="020B0604020202020204" pitchFamily="34" charset="0"/>
              </a:rPr>
              <a:t>CNCT n = 158, </a:t>
            </a:r>
            <a:r>
              <a:rPr kumimoji="0" lang="en-US" altLang="fr-FR" sz="700" b="1" i="0" u="none" strike="noStrike" kern="1200" cap="none" spc="0" normalizeH="0" baseline="0" noProof="0" dirty="0" err="1">
                <a:ln>
                  <a:noFill/>
                </a:ln>
                <a:solidFill>
                  <a:srgbClr val="DB3517"/>
                </a:solidFill>
                <a:effectLst/>
                <a:uLnTx/>
                <a:uFillTx/>
                <a:latin typeface="Arial" panose="020B0604020202020204" pitchFamily="34" charset="0"/>
                <a:cs typeface="Arial" panose="020B0604020202020204" pitchFamily="34" charset="0"/>
              </a:rPr>
              <a:t>évènements</a:t>
            </a:r>
            <a:r>
              <a:rPr kumimoji="0" lang="en-US" altLang="fr-FR" sz="700" b="1" i="0" u="none" strike="noStrike" kern="1200" cap="none" spc="0" normalizeH="0" baseline="0" noProof="0" dirty="0">
                <a:ln>
                  <a:noFill/>
                </a:ln>
                <a:solidFill>
                  <a:srgbClr val="DB3517"/>
                </a:solidFill>
                <a:effectLst/>
                <a:uLnTx/>
                <a:uFillTx/>
                <a:latin typeface="Arial" panose="020B0604020202020204" pitchFamily="34" charset="0"/>
                <a:cs typeface="Arial" panose="020B0604020202020204" pitchFamily="34" charset="0"/>
              </a:rPr>
              <a:t> = 26</a:t>
            </a:r>
            <a:endParaRPr kumimoji="0" lang="fr-FR" altLang="fr-FR" sz="700" b="1" i="0" u="none" strike="noStrike" kern="1200" cap="none" spc="0" normalizeH="0" baseline="0" noProof="0" dirty="0">
              <a:ln>
                <a:noFill/>
              </a:ln>
              <a:solidFill>
                <a:srgbClr val="DB3517"/>
              </a:solidFill>
              <a:effectLst/>
              <a:uLnTx/>
              <a:uFillTx/>
              <a:latin typeface="Arial" panose="020B0604020202020204" pitchFamily="34" charset="0"/>
              <a:cs typeface="Arial" panose="020B0604020202020204" pitchFamily="34" charset="0"/>
            </a:endParaRPr>
          </a:p>
        </p:txBody>
      </p:sp>
      <p:sp>
        <p:nvSpPr>
          <p:cNvPr id="38" name="Text Box 2">
            <a:extLst>
              <a:ext uri="{FF2B5EF4-FFF2-40B4-BE49-F238E27FC236}">
                <a16:creationId xmlns:a16="http://schemas.microsoft.com/office/drawing/2014/main" id="{305EBAF4-8C60-4FB5-BA24-0F9F4BE39D05}"/>
              </a:ext>
            </a:extLst>
          </p:cNvPr>
          <p:cNvSpPr txBox="1">
            <a:spLocks noChangeArrowheads="1"/>
          </p:cNvSpPr>
          <p:nvPr/>
        </p:nvSpPr>
        <p:spPr bwMode="auto">
          <a:xfrm>
            <a:off x="2585326" y="2150264"/>
            <a:ext cx="1910954" cy="311973"/>
          </a:xfrm>
          <a:prstGeom prst="rect">
            <a:avLst/>
          </a:prstGeom>
          <a:noFill/>
          <a:ln>
            <a:noFill/>
          </a:ln>
        </p:spPr>
        <p:txBody>
          <a:bodyPr vert="horz" wrap="square" lIns="0" tIns="0" rIns="0" bIns="0" numCol="1" anchor="ctr" anchorCtr="0" compatLnSpc="1">
            <a:prstTxWarp prst="textNoShape">
              <a:avLst/>
            </a:prstTxWarp>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34000"/>
              </a:lnSpc>
              <a:spcBef>
                <a:spcPct val="0"/>
              </a:spcBef>
              <a:spcAft>
                <a:spcPts val="800"/>
              </a:spcAft>
              <a:buClrTx/>
              <a:buSzTx/>
              <a:buFontTx/>
              <a:buNone/>
              <a:tabLst/>
              <a:defRPr/>
            </a:pPr>
            <a:r>
              <a:rPr kumimoji="0" lang="en-US" altLang="fr-FR" sz="700" b="1" i="0" u="none" strike="noStrike" kern="1200" cap="none" spc="0" normalizeH="0" baseline="0" noProof="0" dirty="0">
                <a:ln>
                  <a:noFill/>
                </a:ln>
                <a:solidFill>
                  <a:srgbClr val="1789A5"/>
                </a:solidFill>
                <a:effectLst/>
                <a:uLnTx/>
                <a:uFillTx/>
                <a:latin typeface="Arial" panose="020B0604020202020204" pitchFamily="34" charset="0"/>
                <a:cs typeface="Arial" panose="020B0604020202020204" pitchFamily="34" charset="0"/>
              </a:rPr>
              <a:t>INCT n = 148, </a:t>
            </a:r>
            <a:r>
              <a:rPr kumimoji="0" lang="en-US" altLang="fr-FR" sz="700" b="1" i="0" u="none" strike="noStrike" kern="1200" cap="none" spc="0" normalizeH="0" baseline="0" noProof="0" dirty="0" err="1">
                <a:ln>
                  <a:noFill/>
                </a:ln>
                <a:solidFill>
                  <a:srgbClr val="1789A5"/>
                </a:solidFill>
                <a:effectLst/>
                <a:uLnTx/>
                <a:uFillTx/>
                <a:latin typeface="Arial" panose="020B0604020202020204" pitchFamily="34" charset="0"/>
                <a:cs typeface="Arial" panose="020B0604020202020204" pitchFamily="34" charset="0"/>
              </a:rPr>
              <a:t>évènements</a:t>
            </a:r>
            <a:r>
              <a:rPr kumimoji="0" lang="en-US" altLang="fr-FR" sz="700" b="1" i="0" u="none" strike="noStrike" kern="1200" cap="none" spc="0" normalizeH="0" baseline="0" noProof="0" dirty="0">
                <a:ln>
                  <a:noFill/>
                </a:ln>
                <a:solidFill>
                  <a:srgbClr val="1789A5"/>
                </a:solidFill>
                <a:effectLst/>
                <a:uLnTx/>
                <a:uFillTx/>
                <a:latin typeface="Arial" panose="020B0604020202020204" pitchFamily="34" charset="0"/>
                <a:cs typeface="Arial" panose="020B0604020202020204" pitchFamily="34" charset="0"/>
              </a:rPr>
              <a:t> = 28</a:t>
            </a:r>
            <a:endParaRPr kumimoji="0" lang="fr-FR" altLang="fr-FR" sz="700" b="1" i="0" u="none" strike="noStrike" kern="1200" cap="none" spc="0" normalizeH="0" baseline="0" noProof="0" dirty="0">
              <a:ln>
                <a:noFill/>
              </a:ln>
              <a:solidFill>
                <a:srgbClr val="1789A5"/>
              </a:solidFill>
              <a:effectLst/>
              <a:uLnTx/>
              <a:uFillTx/>
              <a:latin typeface="Arial" panose="020B0604020202020204" pitchFamily="34" charset="0"/>
              <a:cs typeface="Arial" panose="020B0604020202020204" pitchFamily="34" charset="0"/>
            </a:endParaRPr>
          </a:p>
        </p:txBody>
      </p:sp>
      <p:sp>
        <p:nvSpPr>
          <p:cNvPr id="39" name="Text Box 2">
            <a:extLst>
              <a:ext uri="{FF2B5EF4-FFF2-40B4-BE49-F238E27FC236}">
                <a16:creationId xmlns:a16="http://schemas.microsoft.com/office/drawing/2014/main" id="{F38A1578-2548-4716-9A3B-BA27B67BE012}"/>
              </a:ext>
            </a:extLst>
          </p:cNvPr>
          <p:cNvSpPr txBox="1">
            <a:spLocks noChangeArrowheads="1"/>
          </p:cNvSpPr>
          <p:nvPr/>
        </p:nvSpPr>
        <p:spPr bwMode="auto">
          <a:xfrm>
            <a:off x="1225479" y="2517408"/>
            <a:ext cx="442149" cy="116619"/>
          </a:xfrm>
          <a:prstGeom prst="rect">
            <a:avLst/>
          </a:prstGeom>
          <a:noFill/>
          <a:ln>
            <a:noFill/>
          </a:ln>
        </p:spPr>
        <p:txBody>
          <a:bodyPr vert="horz" wrap="square" lIns="0" tIns="0" rIns="0" bIns="0" numCol="1" anchor="ctr" anchorCtr="0" compatLnSpc="1">
            <a:prstTxWarp prst="textNoShape">
              <a:avLst/>
            </a:prstTxWarp>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34000"/>
              </a:lnSpc>
              <a:spcBef>
                <a:spcPct val="0"/>
              </a:spcBef>
              <a:spcAft>
                <a:spcPts val="800"/>
              </a:spcAft>
              <a:buClrTx/>
              <a:buSzTx/>
              <a:buFontTx/>
              <a:buNone/>
              <a:tabLst/>
              <a:defRPr/>
            </a:pPr>
            <a:r>
              <a:rPr kumimoji="0" lang="en-US" altLang="fr-FR" sz="700" b="1" i="0" u="none" strike="noStrike" kern="1200" cap="none" spc="0" normalizeH="0" baseline="0" noProof="0" dirty="0">
                <a:ln>
                  <a:noFill/>
                </a:ln>
                <a:solidFill>
                  <a:srgbClr val="1789A5"/>
                </a:solidFill>
                <a:effectLst/>
                <a:uLnTx/>
                <a:uFillTx/>
                <a:latin typeface="Arial" panose="020B0604020202020204" pitchFamily="34" charset="0"/>
                <a:cs typeface="Arial" panose="020B0604020202020204" pitchFamily="34" charset="0"/>
              </a:rPr>
              <a:t>INCT</a:t>
            </a:r>
            <a:endParaRPr kumimoji="0" lang="fr-FR" altLang="fr-FR" sz="700" b="1" i="0" u="none" strike="noStrike" kern="1200" cap="none" spc="0" normalizeH="0" baseline="0" noProof="0" dirty="0">
              <a:ln>
                <a:noFill/>
              </a:ln>
              <a:solidFill>
                <a:srgbClr val="1789A5"/>
              </a:solidFill>
              <a:effectLst/>
              <a:uLnTx/>
              <a:uFillTx/>
              <a:latin typeface="Arial" panose="020B0604020202020204" pitchFamily="34" charset="0"/>
              <a:cs typeface="Arial" panose="020B0604020202020204" pitchFamily="34" charset="0"/>
            </a:endParaRPr>
          </a:p>
        </p:txBody>
      </p:sp>
      <p:sp>
        <p:nvSpPr>
          <p:cNvPr id="40" name="Text Box 2">
            <a:extLst>
              <a:ext uri="{FF2B5EF4-FFF2-40B4-BE49-F238E27FC236}">
                <a16:creationId xmlns:a16="http://schemas.microsoft.com/office/drawing/2014/main" id="{F0379041-E146-46AE-91C9-CCFA250617A3}"/>
              </a:ext>
            </a:extLst>
          </p:cNvPr>
          <p:cNvSpPr txBox="1">
            <a:spLocks noChangeArrowheads="1"/>
          </p:cNvSpPr>
          <p:nvPr/>
        </p:nvSpPr>
        <p:spPr bwMode="auto">
          <a:xfrm>
            <a:off x="1688265" y="2423864"/>
            <a:ext cx="1139381" cy="387555"/>
          </a:xfrm>
          <a:prstGeom prst="rect">
            <a:avLst/>
          </a:prstGeom>
          <a:noFill/>
          <a:ln>
            <a:noFill/>
          </a:ln>
        </p:spPr>
        <p:txBody>
          <a:bodyPr vert="horz" wrap="square" lIns="0" tIns="0" rIns="0" bIns="0" numCol="1" anchor="t" anchorCtr="0" compatLnSpc="1">
            <a:prstTxWarp prst="textNoShape">
              <a:avLst/>
            </a:prstTxWarp>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spcBef>
                <a:spcPct val="0"/>
              </a:spcBef>
              <a:spcAft>
                <a:spcPts val="0"/>
              </a:spcAft>
              <a:buClrTx/>
              <a:buSzTx/>
              <a:buFontTx/>
              <a:buNone/>
              <a:tabLst/>
              <a:defRPr/>
            </a:pPr>
            <a:r>
              <a:rPr kumimoji="0" lang="en-US" altLang="fr-FR" sz="700" b="0" i="0" u="sng" strike="noStrike" kern="1200" cap="none" spc="0" normalizeH="0" baseline="0" noProof="0" dirty="0" err="1">
                <a:ln>
                  <a:noFill/>
                </a:ln>
                <a:solidFill>
                  <a:prstClr val="black">
                    <a:lumMod val="65000"/>
                    <a:lumOff val="35000"/>
                  </a:prstClr>
                </a:solidFill>
                <a:effectLst/>
                <a:uLnTx/>
                <a:uFillTx/>
                <a:latin typeface="Arial" panose="020B0604020202020204" pitchFamily="34" charset="0"/>
                <a:cs typeface="Arial" panose="020B0604020202020204" pitchFamily="34" charset="0"/>
              </a:rPr>
              <a:t>Survie</a:t>
            </a:r>
            <a:r>
              <a:rPr kumimoji="0" lang="en-US" altLang="fr-FR" sz="700" b="0" i="0" u="sng" strike="noStrike" kern="1200" cap="none" spc="0" normalizeH="0" baseline="0" noProof="0" dirty="0">
                <a:ln>
                  <a:noFill/>
                </a:ln>
                <a:solidFill>
                  <a:prstClr val="black">
                    <a:lumMod val="65000"/>
                    <a:lumOff val="35000"/>
                  </a:prstClr>
                </a:solidFill>
                <a:effectLst/>
                <a:uLnTx/>
                <a:uFillTx/>
                <a:latin typeface="Arial" panose="020B0604020202020204" pitchFamily="34" charset="0"/>
                <a:cs typeface="Arial" panose="020B0604020202020204" pitchFamily="34" charset="0"/>
              </a:rPr>
              <a:t> à 3 </a:t>
            </a:r>
            <a:r>
              <a:rPr kumimoji="0" lang="en-US" altLang="fr-FR" sz="700" b="0" i="0" u="sng" strike="noStrike" kern="1200" cap="none" spc="0" normalizeH="0" baseline="0" noProof="0" dirty="0" err="1">
                <a:ln>
                  <a:noFill/>
                </a:ln>
                <a:solidFill>
                  <a:prstClr val="black">
                    <a:lumMod val="65000"/>
                    <a:lumOff val="35000"/>
                  </a:prstClr>
                </a:solidFill>
                <a:effectLst/>
                <a:uLnTx/>
                <a:uFillTx/>
                <a:latin typeface="Arial" panose="020B0604020202020204" pitchFamily="34" charset="0"/>
                <a:cs typeface="Arial" panose="020B0604020202020204" pitchFamily="34" charset="0"/>
              </a:rPr>
              <a:t>ans</a:t>
            </a:r>
            <a:r>
              <a:rPr kumimoji="0" lang="en-US" altLang="fr-FR" sz="700" b="0" i="0" u="sng" strike="noStrike" kern="1200" cap="none" spc="0" normalizeH="0" baseline="0" noProof="0" dirty="0">
                <a:ln>
                  <a:noFill/>
                </a:ln>
                <a:solidFill>
                  <a:prstClr val="black">
                    <a:lumMod val="65000"/>
                    <a:lumOff val="35000"/>
                  </a:prstClr>
                </a:solidFill>
                <a:effectLst/>
                <a:uLnTx/>
                <a:uFillTx/>
                <a:latin typeface="Arial" panose="020B0604020202020204" pitchFamily="34" charset="0"/>
                <a:cs typeface="Arial" panose="020B0604020202020204" pitchFamily="34" charset="0"/>
              </a:rPr>
              <a:t> (IC 95%) </a:t>
            </a:r>
          </a:p>
          <a:p>
            <a:pPr marL="0" marR="0" lvl="0" indent="0" algn="l" defTabSz="914400" rtl="0" eaLnBrk="0" fontAlgn="base" latinLnBrk="0" hangingPunct="0">
              <a:spcBef>
                <a:spcPct val="0"/>
              </a:spcBef>
              <a:spcAft>
                <a:spcPts val="0"/>
              </a:spcAft>
              <a:buClrTx/>
              <a:buSzTx/>
              <a:buFontTx/>
              <a:buNone/>
              <a:tabLst/>
              <a:defRPr/>
            </a:pPr>
            <a:r>
              <a:rPr kumimoji="0" lang="en-US" alt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cs typeface="Arial" panose="020B0604020202020204" pitchFamily="34" charset="0"/>
              </a:rPr>
              <a:t>0,77 (0,69-0,86)</a:t>
            </a:r>
          </a:p>
          <a:p>
            <a:pPr marL="0" marR="0" lvl="0" indent="0" algn="l" defTabSz="914400" rtl="0" eaLnBrk="0" fontAlgn="base" latinLnBrk="0" hangingPunct="0">
              <a:spcBef>
                <a:spcPct val="0"/>
              </a:spcBef>
              <a:spcAft>
                <a:spcPts val="0"/>
              </a:spcAft>
              <a:buClrTx/>
              <a:buSzTx/>
              <a:buFontTx/>
              <a:buNone/>
              <a:tabLst/>
              <a:defRPr/>
            </a:pPr>
            <a:r>
              <a:rPr kumimoji="0" lang="en-US" alt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cs typeface="Arial" panose="020B0604020202020204" pitchFamily="34" charset="0"/>
              </a:rPr>
              <a:t>0,78 (0,71-0,87)</a:t>
            </a:r>
            <a:endParaRPr kumimoji="0" lang="fr-FR" alt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cs typeface="Arial" panose="020B0604020202020204" pitchFamily="34" charset="0"/>
            </a:endParaRPr>
          </a:p>
        </p:txBody>
      </p:sp>
      <p:sp>
        <p:nvSpPr>
          <p:cNvPr id="41" name="Text Box 2">
            <a:extLst>
              <a:ext uri="{FF2B5EF4-FFF2-40B4-BE49-F238E27FC236}">
                <a16:creationId xmlns:a16="http://schemas.microsoft.com/office/drawing/2014/main" id="{70205D0D-45BF-4D0F-96D5-CA805C5231DD}"/>
              </a:ext>
            </a:extLst>
          </p:cNvPr>
          <p:cNvSpPr txBox="1">
            <a:spLocks noChangeArrowheads="1"/>
          </p:cNvSpPr>
          <p:nvPr/>
        </p:nvSpPr>
        <p:spPr bwMode="auto">
          <a:xfrm>
            <a:off x="1284547" y="2628722"/>
            <a:ext cx="381645" cy="125310"/>
          </a:xfrm>
          <a:prstGeom prst="rect">
            <a:avLst/>
          </a:prstGeom>
          <a:noFill/>
          <a:ln>
            <a:noFill/>
          </a:ln>
        </p:spPr>
        <p:txBody>
          <a:bodyPr vert="horz" wrap="square" lIns="0" tIns="0" rIns="0" bIns="0" numCol="1" anchor="ctr" anchorCtr="0" compatLnSpc="1">
            <a:prstTxWarp prst="textNoShape">
              <a:avLst/>
            </a:prstTxWarp>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34000"/>
              </a:lnSpc>
              <a:spcBef>
                <a:spcPct val="0"/>
              </a:spcBef>
              <a:spcAft>
                <a:spcPts val="800"/>
              </a:spcAft>
              <a:buClrTx/>
              <a:buSzTx/>
              <a:buFontTx/>
              <a:buNone/>
              <a:tabLst/>
              <a:defRPr/>
            </a:pPr>
            <a:r>
              <a:rPr kumimoji="0" lang="en-US" altLang="fr-FR" sz="700" b="1" i="0" u="none" strike="noStrike" kern="1200" cap="none" spc="0" normalizeH="0" baseline="0" noProof="0" dirty="0">
                <a:ln>
                  <a:noFill/>
                </a:ln>
                <a:solidFill>
                  <a:srgbClr val="DB3517"/>
                </a:solidFill>
                <a:effectLst/>
                <a:uLnTx/>
                <a:uFillTx/>
                <a:latin typeface="Arial" panose="020B0604020202020204" pitchFamily="34" charset="0"/>
                <a:cs typeface="Arial" panose="020B0604020202020204" pitchFamily="34" charset="0"/>
              </a:rPr>
              <a:t>CNCT</a:t>
            </a:r>
            <a:endParaRPr kumimoji="0" lang="fr-FR" altLang="fr-FR" sz="700" b="1" i="0" u="none" strike="noStrike" kern="1200" cap="none" spc="0" normalizeH="0" baseline="0" noProof="0" dirty="0">
              <a:ln>
                <a:noFill/>
              </a:ln>
              <a:solidFill>
                <a:srgbClr val="DB3517"/>
              </a:solidFill>
              <a:effectLst/>
              <a:uLnTx/>
              <a:uFillTx/>
              <a:latin typeface="Arial" panose="020B0604020202020204" pitchFamily="34" charset="0"/>
              <a:cs typeface="Arial" panose="020B0604020202020204" pitchFamily="34" charset="0"/>
            </a:endParaRPr>
          </a:p>
        </p:txBody>
      </p:sp>
      <p:sp>
        <p:nvSpPr>
          <p:cNvPr id="43" name="ZoneTexte 42">
            <a:extLst>
              <a:ext uri="{FF2B5EF4-FFF2-40B4-BE49-F238E27FC236}">
                <a16:creationId xmlns:a16="http://schemas.microsoft.com/office/drawing/2014/main" id="{604916F2-2D19-7B4E-9F40-342EB4231911}"/>
              </a:ext>
            </a:extLst>
          </p:cNvPr>
          <p:cNvSpPr txBox="1"/>
          <p:nvPr/>
        </p:nvSpPr>
        <p:spPr>
          <a:xfrm>
            <a:off x="-3048" y="4912668"/>
            <a:ext cx="2672526" cy="230832"/>
          </a:xfrm>
          <a:prstGeom prst="rect">
            <a:avLst/>
          </a:prstGeom>
          <a:noFill/>
        </p:spPr>
        <p:txBody>
          <a:bodyPr wrap="none" rtlCol="0">
            <a:spAutoFit/>
          </a:bodyPr>
          <a:lstStyle/>
          <a:p>
            <a:r>
              <a:rPr lang="fr-FR" sz="900" i="1" dirty="0">
                <a:solidFill>
                  <a:schemeClr val="tx1">
                    <a:lumMod val="50000"/>
                    <a:lumOff val="50000"/>
                  </a:schemeClr>
                </a:solidFill>
                <a:latin typeface="Arial" panose="020B0604020202020204" pitchFamily="34" charset="0"/>
              </a:rPr>
              <a:t>Julio Garcia-</a:t>
            </a:r>
            <a:r>
              <a:rPr lang="fr-FR" sz="900" i="1" dirty="0" err="1">
                <a:solidFill>
                  <a:schemeClr val="tx1">
                    <a:lumMod val="50000"/>
                    <a:lumOff val="50000"/>
                  </a:schemeClr>
                </a:solidFill>
                <a:latin typeface="Arial" panose="020B0604020202020204" pitchFamily="34" charset="0"/>
              </a:rPr>
              <a:t>Aguilar</a:t>
            </a:r>
            <a:r>
              <a:rPr lang="fr-FR" sz="900" i="1" dirty="0">
                <a:solidFill>
                  <a:schemeClr val="tx1">
                    <a:lumMod val="50000"/>
                    <a:lumOff val="50000"/>
                  </a:schemeClr>
                </a:solidFill>
                <a:latin typeface="Arial" panose="020B0604020202020204" pitchFamily="34" charset="0"/>
              </a:rPr>
              <a:t> et al., ASCO2020, Abs 4008</a:t>
            </a:r>
          </a:p>
        </p:txBody>
      </p:sp>
      <p:sp>
        <p:nvSpPr>
          <p:cNvPr id="44" name="Espace réservé du contenu 2"/>
          <p:cNvSpPr txBox="1">
            <a:spLocks/>
          </p:cNvSpPr>
          <p:nvPr/>
        </p:nvSpPr>
        <p:spPr>
          <a:xfrm>
            <a:off x="286985" y="3552548"/>
            <a:ext cx="4038055" cy="1030283"/>
          </a:xfrm>
          <a:prstGeom prst="rect">
            <a:avLst/>
          </a:prstGeom>
        </p:spPr>
        <p:txBody>
          <a:bodyPr vert="horz" lIns="91440" tIns="45720" rIns="91440" bIns="45720" rtlCol="0">
            <a:noAutofit/>
          </a:bodyPr>
          <a:lstStyle>
            <a:lvl1pPr marL="171450" indent="-171450" algn="l" defTabSz="685800" rtl="0" eaLnBrk="1" latinLnBrk="0" hangingPunct="1">
              <a:lnSpc>
                <a:spcPct val="90000"/>
              </a:lnSpc>
              <a:spcBef>
                <a:spcPts val="1200"/>
              </a:spcBef>
              <a:buFontTx/>
              <a:buBlip>
                <a:blip r:embed="rId3"/>
              </a:buBlip>
              <a:defRPr sz="2000" b="1" kern="1200">
                <a:solidFill>
                  <a:srgbClr val="EC8014"/>
                </a:solidFill>
                <a:latin typeface="Arial Narrow" panose="020B0606020202030204" pitchFamily="34" charset="0"/>
                <a:ea typeface="+mn-ea"/>
                <a:cs typeface="+mn-cs"/>
              </a:defRPr>
            </a:lvl1pPr>
            <a:lvl2pPr marL="432000" indent="-144000" algn="l" defTabSz="685800" rtl="0" eaLnBrk="1" latinLnBrk="0" hangingPunct="1">
              <a:lnSpc>
                <a:spcPct val="100000"/>
              </a:lnSpc>
              <a:spcBef>
                <a:spcPts val="0"/>
              </a:spcBef>
              <a:buFont typeface="Arial" panose="020B0604020202020204" pitchFamily="34" charset="0"/>
              <a:buChar char="•"/>
              <a:defRPr sz="1800" b="0" i="0" kern="1200">
                <a:solidFill>
                  <a:srgbClr val="002060"/>
                </a:solidFill>
                <a:latin typeface="Arial" panose="020B0604020202020204" pitchFamily="34" charset="0"/>
                <a:ea typeface="+mn-ea"/>
                <a:cs typeface="+mn-cs"/>
              </a:defRPr>
            </a:lvl2pPr>
            <a:lvl3pPr marL="648000" indent="-144000" algn="l" defTabSz="685800" rtl="0" eaLnBrk="1" latinLnBrk="0" hangingPunct="1">
              <a:lnSpc>
                <a:spcPct val="100000"/>
              </a:lnSpc>
              <a:spcBef>
                <a:spcPts val="0"/>
              </a:spcBef>
              <a:buFont typeface="Arial" panose="020B0604020202020204" pitchFamily="34" charset="0"/>
              <a:buChar char="•"/>
              <a:defRPr sz="1500" b="0" i="0" kern="1200">
                <a:solidFill>
                  <a:schemeClr val="bg1">
                    <a:lumMod val="50000"/>
                  </a:schemeClr>
                </a:solidFill>
                <a:latin typeface="Arial" panose="020B0604020202020204" pitchFamily="34" charset="0"/>
                <a:ea typeface="+mn-ea"/>
                <a:cs typeface="+mn-cs"/>
              </a:defRPr>
            </a:lvl3pPr>
            <a:lvl4pPr marL="936000" indent="-144000" algn="l" defTabSz="685800" rtl="0" eaLnBrk="1" latinLnBrk="0" hangingPunct="1">
              <a:lnSpc>
                <a:spcPct val="100000"/>
              </a:lnSpc>
              <a:spcBef>
                <a:spcPts val="0"/>
              </a:spcBef>
              <a:buFont typeface="Arial" panose="020B0604020202020204" pitchFamily="34" charset="0"/>
              <a:buChar char="•"/>
              <a:defRPr sz="1400" b="0" i="0" kern="1200">
                <a:solidFill>
                  <a:schemeClr val="bg1">
                    <a:lumMod val="50000"/>
                  </a:schemeClr>
                </a:solidFill>
                <a:latin typeface="Arial" panose="020B0604020202020204" pitchFamily="34" charset="0"/>
                <a:ea typeface="+mn-ea"/>
                <a:cs typeface="+mn-cs"/>
              </a:defRPr>
            </a:lvl4pPr>
            <a:lvl5pPr marL="1224000" indent="-144000" algn="l" defTabSz="685800" rtl="0" eaLnBrk="1" latinLnBrk="0" hangingPunct="1">
              <a:lnSpc>
                <a:spcPct val="100000"/>
              </a:lnSpc>
              <a:spcBef>
                <a:spcPts val="0"/>
              </a:spcBef>
              <a:buFont typeface="Arial" panose="020B0604020202020204" pitchFamily="34" charset="0"/>
              <a:buChar char="•"/>
              <a:defRPr sz="1350" b="0" i="0" kern="1200">
                <a:solidFill>
                  <a:schemeClr val="bg1">
                    <a:lumMod val="50000"/>
                  </a:schemeClr>
                </a:solidFill>
                <a:latin typeface="Arial" panose="020B0604020202020204" pitchFamily="34"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185738" lvl="1" indent="-134938" algn="just"/>
            <a:r>
              <a:rPr lang="fr-FR" sz="1200" dirty="0"/>
              <a:t>Survie sans Maladie à 3 ans dans les 2 bras:  </a:t>
            </a:r>
          </a:p>
          <a:p>
            <a:pPr marL="269875" lvl="2" indent="0" algn="just">
              <a:buNone/>
            </a:pPr>
            <a:r>
              <a:rPr lang="fr-FR" sz="1200" dirty="0">
                <a:solidFill>
                  <a:srgbClr val="002060"/>
                </a:solidFill>
              </a:rPr>
              <a:t>77% (induction) et 78% (consolidation).</a:t>
            </a:r>
          </a:p>
          <a:p>
            <a:pPr marL="406400" lvl="2" indent="-136525" algn="just"/>
            <a:r>
              <a:rPr lang="fr-FR" sz="900" dirty="0"/>
              <a:t>En deçà de l’objectif initial </a:t>
            </a:r>
          </a:p>
          <a:p>
            <a:pPr marL="406400" lvl="2" indent="-136525" algn="just"/>
            <a:r>
              <a:rPr lang="fr-FR" sz="900" dirty="0"/>
              <a:t>Mais SSM similaires et comparables aux données historiques.</a:t>
            </a:r>
          </a:p>
          <a:p>
            <a:pPr marL="185738" lvl="1" indent="-134938" algn="just"/>
            <a:r>
              <a:rPr lang="fr-FR" sz="1200" dirty="0"/>
              <a:t>Survie sans Métastase</a:t>
            </a:r>
          </a:p>
          <a:p>
            <a:pPr marL="406400" lvl="2" indent="-93663" algn="just"/>
            <a:r>
              <a:rPr lang="fr-FR" sz="900" dirty="0"/>
              <a:t>Pas de différence entre les 2 groupes</a:t>
            </a:r>
          </a:p>
        </p:txBody>
      </p:sp>
      <p:sp>
        <p:nvSpPr>
          <p:cNvPr id="45" name="Espace réservé du contenu 2"/>
          <p:cNvSpPr txBox="1">
            <a:spLocks/>
          </p:cNvSpPr>
          <p:nvPr/>
        </p:nvSpPr>
        <p:spPr>
          <a:xfrm>
            <a:off x="4416024" y="3550269"/>
            <a:ext cx="4658692" cy="661179"/>
          </a:xfrm>
          <a:prstGeom prst="rect">
            <a:avLst/>
          </a:prstGeom>
        </p:spPr>
        <p:txBody>
          <a:bodyPr vert="horz" lIns="91440" tIns="45720" rIns="91440" bIns="45720" rtlCol="0">
            <a:noAutofit/>
          </a:bodyPr>
          <a:lstStyle>
            <a:lvl1pPr marL="171450" indent="-171450" algn="l" defTabSz="685800" rtl="0" eaLnBrk="1" latinLnBrk="0" hangingPunct="1">
              <a:lnSpc>
                <a:spcPct val="90000"/>
              </a:lnSpc>
              <a:spcBef>
                <a:spcPts val="1200"/>
              </a:spcBef>
              <a:buFontTx/>
              <a:buBlip>
                <a:blip r:embed="rId3"/>
              </a:buBlip>
              <a:defRPr sz="2000" b="1" kern="1200">
                <a:solidFill>
                  <a:srgbClr val="EC8014"/>
                </a:solidFill>
                <a:latin typeface="Arial Narrow" panose="020B0606020202030204" pitchFamily="34" charset="0"/>
                <a:ea typeface="+mn-ea"/>
                <a:cs typeface="+mn-cs"/>
              </a:defRPr>
            </a:lvl1pPr>
            <a:lvl2pPr marL="432000" indent="-144000" algn="l" defTabSz="685800" rtl="0" eaLnBrk="1" latinLnBrk="0" hangingPunct="1">
              <a:lnSpc>
                <a:spcPct val="100000"/>
              </a:lnSpc>
              <a:spcBef>
                <a:spcPts val="0"/>
              </a:spcBef>
              <a:buFont typeface="Arial" panose="020B0604020202020204" pitchFamily="34" charset="0"/>
              <a:buChar char="•"/>
              <a:defRPr sz="1800" b="0" i="0" kern="1200">
                <a:solidFill>
                  <a:srgbClr val="002060"/>
                </a:solidFill>
                <a:latin typeface="Arial" panose="020B0604020202020204" pitchFamily="34" charset="0"/>
                <a:ea typeface="+mn-ea"/>
                <a:cs typeface="+mn-cs"/>
              </a:defRPr>
            </a:lvl2pPr>
            <a:lvl3pPr marL="648000" indent="-144000" algn="l" defTabSz="685800" rtl="0" eaLnBrk="1" latinLnBrk="0" hangingPunct="1">
              <a:lnSpc>
                <a:spcPct val="100000"/>
              </a:lnSpc>
              <a:spcBef>
                <a:spcPts val="0"/>
              </a:spcBef>
              <a:buFont typeface="Arial" panose="020B0604020202020204" pitchFamily="34" charset="0"/>
              <a:buChar char="•"/>
              <a:defRPr sz="1500" b="0" i="0" kern="1200">
                <a:solidFill>
                  <a:schemeClr val="bg1">
                    <a:lumMod val="50000"/>
                  </a:schemeClr>
                </a:solidFill>
                <a:latin typeface="Arial" panose="020B0604020202020204" pitchFamily="34" charset="0"/>
                <a:ea typeface="+mn-ea"/>
                <a:cs typeface="+mn-cs"/>
              </a:defRPr>
            </a:lvl3pPr>
            <a:lvl4pPr marL="936000" indent="-144000" algn="l" defTabSz="685800" rtl="0" eaLnBrk="1" latinLnBrk="0" hangingPunct="1">
              <a:lnSpc>
                <a:spcPct val="100000"/>
              </a:lnSpc>
              <a:spcBef>
                <a:spcPts val="0"/>
              </a:spcBef>
              <a:buFont typeface="Arial" panose="020B0604020202020204" pitchFamily="34" charset="0"/>
              <a:buChar char="•"/>
              <a:defRPr sz="1400" b="0" i="0" kern="1200">
                <a:solidFill>
                  <a:schemeClr val="bg1">
                    <a:lumMod val="50000"/>
                  </a:schemeClr>
                </a:solidFill>
                <a:latin typeface="Arial" panose="020B0604020202020204" pitchFamily="34" charset="0"/>
                <a:ea typeface="+mn-ea"/>
                <a:cs typeface="+mn-cs"/>
              </a:defRPr>
            </a:lvl4pPr>
            <a:lvl5pPr marL="1224000" indent="-144000" algn="l" defTabSz="685800" rtl="0" eaLnBrk="1" latinLnBrk="0" hangingPunct="1">
              <a:lnSpc>
                <a:spcPct val="100000"/>
              </a:lnSpc>
              <a:spcBef>
                <a:spcPts val="0"/>
              </a:spcBef>
              <a:buFont typeface="Arial" panose="020B0604020202020204" pitchFamily="34" charset="0"/>
              <a:buChar char="•"/>
              <a:defRPr sz="1350" b="0" i="0" kern="1200">
                <a:solidFill>
                  <a:schemeClr val="bg1">
                    <a:lumMod val="50000"/>
                  </a:schemeClr>
                </a:solidFill>
                <a:latin typeface="Arial" panose="020B0604020202020204" pitchFamily="34"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lvl="1" algn="just"/>
            <a:r>
              <a:rPr lang="fr-FR" sz="1200" dirty="0"/>
              <a:t>Survie sans chirurgie</a:t>
            </a:r>
          </a:p>
          <a:p>
            <a:pPr lvl="2" algn="just"/>
            <a:r>
              <a:rPr lang="fr-FR" sz="900" dirty="0"/>
              <a:t>Amélioration de la survie sans chirurgie dans le bras CTN</a:t>
            </a:r>
            <a:endParaRPr lang="fr-FR" sz="1200" dirty="0"/>
          </a:p>
          <a:p>
            <a:pPr lvl="1" algn="just"/>
            <a:r>
              <a:rPr lang="fr-FR" sz="1200" dirty="0"/>
              <a:t>Toxicité: Aucune différence entre les 2 bras INCT et CNCT</a:t>
            </a:r>
            <a:endParaRPr lang="fr-FR" sz="1050" dirty="0"/>
          </a:p>
        </p:txBody>
      </p:sp>
      <p:sp>
        <p:nvSpPr>
          <p:cNvPr id="48" name="ZoneTexte 47">
            <a:extLst>
              <a:ext uri="{FF2B5EF4-FFF2-40B4-BE49-F238E27FC236}">
                <a16:creationId xmlns:a16="http://schemas.microsoft.com/office/drawing/2014/main" id="{52EE15DA-8558-49DD-918B-82592E7D0FFD}"/>
              </a:ext>
            </a:extLst>
          </p:cNvPr>
          <p:cNvSpPr txBox="1"/>
          <p:nvPr/>
        </p:nvSpPr>
        <p:spPr>
          <a:xfrm>
            <a:off x="3345258" y="4408594"/>
            <a:ext cx="4122453" cy="355937"/>
          </a:xfrm>
          <a:prstGeom prst="roundRect">
            <a:avLst>
              <a:gd name="adj" fmla="val 18809"/>
            </a:avLst>
          </a:prstGeom>
          <a:ln>
            <a:solidFill>
              <a:srgbClr val="EC8014"/>
            </a:solidFill>
          </a:ln>
        </p:spPr>
        <p:style>
          <a:lnRef idx="2">
            <a:schemeClr val="accent1"/>
          </a:lnRef>
          <a:fillRef idx="1">
            <a:schemeClr val="lt1"/>
          </a:fillRef>
          <a:effectRef idx="0">
            <a:schemeClr val="accent1"/>
          </a:effectRef>
          <a:fontRef idx="minor">
            <a:schemeClr val="dk1"/>
          </a:fontRef>
        </p:style>
        <p:txBody>
          <a:bodyPr wrap="square" lIns="36000" tIns="36000" rIns="36000" bIns="36000" rtlCol="0">
            <a:spAutoFit/>
          </a:bodyPr>
          <a:lstStyle/>
          <a:p>
            <a:pPr algn="ctr">
              <a:spcBef>
                <a:spcPts val="600"/>
              </a:spcBef>
            </a:pPr>
            <a:r>
              <a:rPr lang="fr-FR" sz="1600" b="1" dirty="0">
                <a:solidFill>
                  <a:srgbClr val="002060"/>
                </a:solidFill>
                <a:latin typeface="Arial" panose="020B0604020202020204" pitchFamily="34" charset="0"/>
              </a:rPr>
              <a:t>A confirmer par études prospectives</a:t>
            </a:r>
          </a:p>
        </p:txBody>
      </p:sp>
      <p:sp>
        <p:nvSpPr>
          <p:cNvPr id="49" name="Titre 4"/>
          <p:cNvSpPr>
            <a:spLocks noGrp="1"/>
          </p:cNvSpPr>
          <p:nvPr>
            <p:ph type="title"/>
          </p:nvPr>
        </p:nvSpPr>
        <p:spPr>
          <a:xfrm>
            <a:off x="190500" y="0"/>
            <a:ext cx="7124700" cy="596560"/>
          </a:xfrm>
        </p:spPr>
        <p:txBody>
          <a:bodyPr>
            <a:normAutofit fontScale="90000"/>
          </a:bodyPr>
          <a:lstStyle/>
          <a:p>
            <a:r>
              <a:rPr lang="fr-FR" sz="2400" dirty="0"/>
              <a:t>Stratégie de préservation d’organe en cas de réponse clinique complète à la CT-RCT : étude OPRA</a:t>
            </a:r>
          </a:p>
        </p:txBody>
      </p:sp>
      <p:sp>
        <p:nvSpPr>
          <p:cNvPr id="46" name="Flèche : droite 45">
            <a:extLst>
              <a:ext uri="{FF2B5EF4-FFF2-40B4-BE49-F238E27FC236}">
                <a16:creationId xmlns:a16="http://schemas.microsoft.com/office/drawing/2014/main" id="{A6939AE2-3321-4C31-BE79-10A86EB859C2}"/>
              </a:ext>
            </a:extLst>
          </p:cNvPr>
          <p:cNvSpPr/>
          <p:nvPr/>
        </p:nvSpPr>
        <p:spPr>
          <a:xfrm>
            <a:off x="514218" y="3806311"/>
            <a:ext cx="110971" cy="142042"/>
          </a:xfrm>
          <a:prstGeom prst="rightArrow">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val="8829689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noAutofit/>
          </a:bodyPr>
          <a:lstStyle/>
          <a:p>
            <a:r>
              <a:rPr lang="fr-FR" sz="2400" dirty="0"/>
              <a:t>Cancer du rectum et séquence péri-opératoire : </a:t>
            </a:r>
            <a:br>
              <a:rPr lang="fr-FR" sz="2400" dirty="0"/>
            </a:br>
            <a:r>
              <a:rPr lang="fr-FR" sz="2400" dirty="0"/>
              <a:t>synthèse et perspectives</a:t>
            </a:r>
          </a:p>
        </p:txBody>
      </p:sp>
      <p:sp>
        <p:nvSpPr>
          <p:cNvPr id="4" name="Espace réservé du contenu 3"/>
          <p:cNvSpPr txBox="1">
            <a:spLocks/>
          </p:cNvSpPr>
          <p:nvPr/>
        </p:nvSpPr>
        <p:spPr>
          <a:xfrm>
            <a:off x="190500" y="1090537"/>
            <a:ext cx="9028804" cy="3761161"/>
          </a:xfrm>
          <a:prstGeom prst="rect">
            <a:avLst/>
          </a:prstGeom>
        </p:spPr>
        <p:txBody>
          <a:bodyPr vert="horz" lIns="91440" tIns="45720" rIns="91440" bIns="45720" rtlCol="0">
            <a:noAutofit/>
          </a:bodyPr>
          <a:lstStyle>
            <a:lvl1pPr marL="171450" indent="-171450" algn="l" defTabSz="685800" rtl="0" eaLnBrk="1" latinLnBrk="0" hangingPunct="1">
              <a:lnSpc>
                <a:spcPct val="90000"/>
              </a:lnSpc>
              <a:spcBef>
                <a:spcPts val="1200"/>
              </a:spcBef>
              <a:buFontTx/>
              <a:buBlip>
                <a:blip r:embed="rId2"/>
              </a:buBlip>
              <a:defRPr sz="2000" b="1" kern="1200">
                <a:solidFill>
                  <a:srgbClr val="EC8014"/>
                </a:solidFill>
                <a:latin typeface="Arial Narrow" panose="020B0606020202030204" pitchFamily="34" charset="0"/>
                <a:ea typeface="+mn-ea"/>
                <a:cs typeface="+mn-cs"/>
              </a:defRPr>
            </a:lvl1pPr>
            <a:lvl2pPr marL="432000" indent="-144000" algn="l" defTabSz="685800" rtl="0" eaLnBrk="1" latinLnBrk="0" hangingPunct="1">
              <a:lnSpc>
                <a:spcPct val="100000"/>
              </a:lnSpc>
              <a:spcBef>
                <a:spcPts val="0"/>
              </a:spcBef>
              <a:buFont typeface="Arial" panose="020B0604020202020204" pitchFamily="34" charset="0"/>
              <a:buChar char="•"/>
              <a:defRPr sz="1800" b="0" i="0" kern="1200">
                <a:solidFill>
                  <a:srgbClr val="002060"/>
                </a:solidFill>
                <a:latin typeface="Arial" panose="020B0604020202020204" pitchFamily="34" charset="0"/>
                <a:ea typeface="+mn-ea"/>
                <a:cs typeface="+mn-cs"/>
              </a:defRPr>
            </a:lvl2pPr>
            <a:lvl3pPr marL="648000" indent="-144000" algn="l" defTabSz="685800" rtl="0" eaLnBrk="1" latinLnBrk="0" hangingPunct="1">
              <a:lnSpc>
                <a:spcPct val="100000"/>
              </a:lnSpc>
              <a:spcBef>
                <a:spcPts val="0"/>
              </a:spcBef>
              <a:buFont typeface="Arial" panose="020B0604020202020204" pitchFamily="34" charset="0"/>
              <a:buChar char="•"/>
              <a:defRPr sz="1500" b="0" i="0" kern="1200">
                <a:solidFill>
                  <a:schemeClr val="bg1">
                    <a:lumMod val="50000"/>
                  </a:schemeClr>
                </a:solidFill>
                <a:latin typeface="Arial" panose="020B0604020202020204" pitchFamily="34" charset="0"/>
                <a:ea typeface="+mn-ea"/>
                <a:cs typeface="+mn-cs"/>
              </a:defRPr>
            </a:lvl3pPr>
            <a:lvl4pPr marL="936000" indent="-144000" algn="l" defTabSz="685800" rtl="0" eaLnBrk="1" latinLnBrk="0" hangingPunct="1">
              <a:lnSpc>
                <a:spcPct val="100000"/>
              </a:lnSpc>
              <a:spcBef>
                <a:spcPts val="0"/>
              </a:spcBef>
              <a:buFont typeface="Arial" panose="020B0604020202020204" pitchFamily="34" charset="0"/>
              <a:buChar char="•"/>
              <a:defRPr sz="1400" b="0" i="0" kern="1200">
                <a:solidFill>
                  <a:schemeClr val="bg1">
                    <a:lumMod val="50000"/>
                  </a:schemeClr>
                </a:solidFill>
                <a:latin typeface="Arial" panose="020B0604020202020204" pitchFamily="34" charset="0"/>
                <a:ea typeface="+mn-ea"/>
                <a:cs typeface="+mn-cs"/>
              </a:defRPr>
            </a:lvl4pPr>
            <a:lvl5pPr marL="1224000" indent="-144000" algn="l" defTabSz="685800" rtl="0" eaLnBrk="1" latinLnBrk="0" hangingPunct="1">
              <a:lnSpc>
                <a:spcPct val="100000"/>
              </a:lnSpc>
              <a:spcBef>
                <a:spcPts val="0"/>
              </a:spcBef>
              <a:buFont typeface="Arial" panose="020B0604020202020204" pitchFamily="34" charset="0"/>
              <a:buChar char="•"/>
              <a:defRPr sz="1350" b="0" i="0" kern="1200">
                <a:solidFill>
                  <a:schemeClr val="bg1">
                    <a:lumMod val="50000"/>
                  </a:schemeClr>
                </a:solidFill>
                <a:latin typeface="Arial" panose="020B0604020202020204" pitchFamily="34"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spcBef>
                <a:spcPts val="400"/>
              </a:spcBef>
            </a:pPr>
            <a:r>
              <a:rPr lang="fr-FR" dirty="0"/>
              <a:t>Place de la CT?	 		</a:t>
            </a:r>
            <a:r>
              <a:rPr lang="fr-FR" dirty="0">
                <a:solidFill>
                  <a:schemeClr val="tx2"/>
                </a:solidFill>
                <a:sym typeface="Wingdings" panose="05000000000000000000" pitchFamily="2" charset="2"/>
              </a:rPr>
              <a:t> renforcée par PRODIGE 23 et RAPIDO</a:t>
            </a:r>
          </a:p>
          <a:p>
            <a:pPr>
              <a:spcBef>
                <a:spcPts val="400"/>
              </a:spcBef>
            </a:pPr>
            <a:endParaRPr lang="fr-FR" dirty="0">
              <a:solidFill>
                <a:schemeClr val="tx2"/>
              </a:solidFill>
              <a:sym typeface="Wingdings" panose="05000000000000000000" pitchFamily="2" charset="2"/>
            </a:endParaRPr>
          </a:p>
          <a:p>
            <a:pPr>
              <a:spcBef>
                <a:spcPts val="400"/>
              </a:spcBef>
            </a:pPr>
            <a:r>
              <a:rPr lang="fr-FR" dirty="0">
                <a:sym typeface="Wingdings" panose="05000000000000000000" pitchFamily="2" charset="2"/>
              </a:rPr>
              <a:t>Modalités CT?</a:t>
            </a:r>
            <a:r>
              <a:rPr lang="fr-FR" dirty="0">
                <a:solidFill>
                  <a:schemeClr val="tx2"/>
                </a:solidFill>
                <a:sym typeface="Wingdings" panose="05000000000000000000" pitchFamily="2" charset="2"/>
              </a:rPr>
              <a:t>			 bi ou </a:t>
            </a:r>
            <a:r>
              <a:rPr lang="fr-FR" dirty="0" err="1">
                <a:solidFill>
                  <a:schemeClr val="tx2"/>
                </a:solidFill>
                <a:sym typeface="Wingdings" panose="05000000000000000000" pitchFamily="2" charset="2"/>
              </a:rPr>
              <a:t>triCT</a:t>
            </a:r>
            <a:r>
              <a:rPr lang="fr-FR" dirty="0">
                <a:solidFill>
                  <a:schemeClr val="tx2"/>
                </a:solidFill>
                <a:sym typeface="Wingdings" panose="05000000000000000000" pitchFamily="2" charset="2"/>
              </a:rPr>
              <a:t> ?</a:t>
            </a:r>
          </a:p>
          <a:p>
            <a:pPr>
              <a:spcBef>
                <a:spcPts val="400"/>
              </a:spcBef>
            </a:pPr>
            <a:endParaRPr lang="fr-FR" dirty="0">
              <a:sym typeface="Wingdings" panose="05000000000000000000" pitchFamily="2" charset="2"/>
            </a:endParaRPr>
          </a:p>
          <a:p>
            <a:pPr>
              <a:spcBef>
                <a:spcPts val="400"/>
              </a:spcBef>
            </a:pPr>
            <a:r>
              <a:rPr lang="fr-FR" dirty="0">
                <a:sym typeface="Wingdings" panose="05000000000000000000" pitchFamily="2" charset="2"/>
              </a:rPr>
              <a:t>Modalités RT?			</a:t>
            </a:r>
            <a:r>
              <a:rPr lang="fr-FR" dirty="0">
                <a:solidFill>
                  <a:schemeClr val="tx2"/>
                </a:solidFill>
                <a:sym typeface="Wingdings" panose="05000000000000000000" pitchFamily="2" charset="2"/>
              </a:rPr>
              <a:t> 5X5 (RAPIDO) vs étalement classique ?</a:t>
            </a:r>
          </a:p>
          <a:p>
            <a:pPr>
              <a:spcBef>
                <a:spcPts val="400"/>
              </a:spcBef>
            </a:pPr>
            <a:endParaRPr lang="fr-FR" dirty="0">
              <a:sym typeface="Wingdings" panose="05000000000000000000" pitchFamily="2" charset="2"/>
            </a:endParaRPr>
          </a:p>
          <a:p>
            <a:pPr>
              <a:spcBef>
                <a:spcPts val="400"/>
              </a:spcBef>
            </a:pPr>
            <a:r>
              <a:rPr lang="fr-FR" dirty="0">
                <a:sym typeface="Wingdings" panose="05000000000000000000" pitchFamily="2" charset="2"/>
              </a:rPr>
              <a:t>Modalités de la CT-RCT ? 	</a:t>
            </a:r>
            <a:r>
              <a:rPr lang="fr-FR" dirty="0">
                <a:solidFill>
                  <a:schemeClr val="tx2"/>
                </a:solidFill>
                <a:sym typeface="Wingdings" panose="05000000000000000000" pitchFamily="2" charset="2"/>
              </a:rPr>
              <a:t> CT avant (induction) ou après (consolidation) la RT</a:t>
            </a:r>
          </a:p>
          <a:p>
            <a:pPr>
              <a:spcBef>
                <a:spcPts val="400"/>
              </a:spcBef>
            </a:pPr>
            <a:endParaRPr lang="fr-FR" dirty="0">
              <a:sym typeface="Wingdings" panose="05000000000000000000" pitchFamily="2" charset="2"/>
            </a:endParaRPr>
          </a:p>
          <a:p>
            <a:pPr>
              <a:spcBef>
                <a:spcPts val="400"/>
              </a:spcBef>
            </a:pPr>
            <a:r>
              <a:rPr lang="fr-FR" dirty="0">
                <a:sym typeface="Wingdings" panose="05000000000000000000" pitchFamily="2" charset="2"/>
              </a:rPr>
              <a:t>Place de la </a:t>
            </a:r>
            <a:r>
              <a:rPr lang="fr-FR" dirty="0" err="1">
                <a:sym typeface="Wingdings" panose="05000000000000000000" pitchFamily="2" charset="2"/>
              </a:rPr>
              <a:t>Chir</a:t>
            </a:r>
            <a:r>
              <a:rPr lang="fr-FR" dirty="0">
                <a:sym typeface="Wingdings" panose="05000000000000000000" pitchFamily="2" charset="2"/>
              </a:rPr>
              <a:t> ?			</a:t>
            </a:r>
            <a:r>
              <a:rPr lang="fr-FR" dirty="0">
                <a:solidFill>
                  <a:schemeClr val="tx2"/>
                </a:solidFill>
                <a:sym typeface="Wingdings" panose="05000000000000000000" pitchFamily="2" charset="2"/>
              </a:rPr>
              <a:t> OPRA</a:t>
            </a:r>
            <a:endParaRPr lang="fr-FR" dirty="0">
              <a:solidFill>
                <a:schemeClr val="tx2"/>
              </a:solidFill>
            </a:endParaRPr>
          </a:p>
        </p:txBody>
      </p:sp>
    </p:spTree>
    <p:extLst>
      <p:ext uri="{BB962C8B-B14F-4D97-AF65-F5344CB8AC3E}">
        <p14:creationId xmlns:p14="http://schemas.microsoft.com/office/powerpoint/2010/main" val="10074719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a:xfrm>
            <a:off x="232515" y="1247952"/>
            <a:ext cx="5379508" cy="1773666"/>
          </a:xfrm>
        </p:spPr>
        <p:txBody>
          <a:bodyPr anchor="ctr">
            <a:normAutofit/>
          </a:bodyPr>
          <a:lstStyle/>
          <a:p>
            <a:pPr algn="ctr"/>
            <a:r>
              <a:rPr lang="fr-FR" sz="4000" b="1" dirty="0"/>
              <a:t>Côlon adjuvant</a:t>
            </a:r>
          </a:p>
        </p:txBody>
      </p:sp>
      <p:sp>
        <p:nvSpPr>
          <p:cNvPr id="3" name="Rectangle : coins arrondis 2">
            <a:extLst>
              <a:ext uri="{FF2B5EF4-FFF2-40B4-BE49-F238E27FC236}">
                <a16:creationId xmlns:a16="http://schemas.microsoft.com/office/drawing/2014/main" id="{23E7BE03-C1C1-C549-9E99-BED75E9A4FAF}"/>
              </a:ext>
            </a:extLst>
          </p:cNvPr>
          <p:cNvSpPr/>
          <p:nvPr/>
        </p:nvSpPr>
        <p:spPr>
          <a:xfrm>
            <a:off x="232515" y="1247952"/>
            <a:ext cx="5379508" cy="1773666"/>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val="3727775392"/>
      </p:ext>
    </p:extLst>
  </p:cSld>
  <p:clrMapOvr>
    <a:masterClrMapping/>
  </p:clrMapOvr>
  <p:transition spd="slow">
    <p:wipe/>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a:xfrm>
            <a:off x="328996" y="1046834"/>
            <a:ext cx="7886700" cy="1031756"/>
          </a:xfrm>
        </p:spPr>
        <p:txBody>
          <a:bodyPr>
            <a:normAutofit/>
          </a:bodyPr>
          <a:lstStyle/>
          <a:p>
            <a:r>
              <a:rPr lang="fr-FR" sz="2800" dirty="0"/>
              <a:t>Cancer du côlon Adjuvant</a:t>
            </a:r>
            <a:endParaRPr lang="fr-FR" sz="2800" b="1" dirty="0"/>
          </a:p>
        </p:txBody>
      </p:sp>
      <p:sp>
        <p:nvSpPr>
          <p:cNvPr id="2" name="Espace réservé du texte 1"/>
          <p:cNvSpPr>
            <a:spLocks noGrp="1"/>
          </p:cNvSpPr>
          <p:nvPr>
            <p:ph type="body" idx="1"/>
          </p:nvPr>
        </p:nvSpPr>
        <p:spPr>
          <a:xfrm>
            <a:off x="328996" y="2151938"/>
            <a:ext cx="5771034" cy="1799460"/>
          </a:xfrm>
        </p:spPr>
        <p:txBody>
          <a:bodyPr/>
          <a:lstStyle/>
          <a:p>
            <a:r>
              <a:rPr lang="en-US" dirty="0"/>
              <a:t>OS and Long-term DFS of 3 versus 6 Months of Adjuvant Oxaliplatin and Fluoropyrimidine-based Therapy for Patients with Stage III Colon Cancer: Final Results from the IDEA Collaboration, </a:t>
            </a:r>
          </a:p>
          <a:p>
            <a:endParaRPr lang="fr-FR" sz="300" dirty="0"/>
          </a:p>
          <a:p>
            <a:r>
              <a:rPr lang="fr-FR" sz="1600" i="1" dirty="0"/>
              <a:t>Alberto F. </a:t>
            </a:r>
            <a:r>
              <a:rPr lang="fr-FR" sz="1600" i="1" dirty="0" err="1"/>
              <a:t>Sobrero</a:t>
            </a:r>
            <a:r>
              <a:rPr lang="fr-FR" sz="1600" i="1" dirty="0"/>
              <a:t> et </a:t>
            </a:r>
            <a:r>
              <a:rPr lang="fr-FR" sz="1600" b="0" i="1" dirty="0"/>
              <a:t>al., ASCO2020, Abs 4004</a:t>
            </a:r>
          </a:p>
        </p:txBody>
      </p:sp>
    </p:spTree>
    <p:extLst>
      <p:ext uri="{BB962C8B-B14F-4D97-AF65-F5344CB8AC3E}">
        <p14:creationId xmlns:p14="http://schemas.microsoft.com/office/powerpoint/2010/main" val="946419179"/>
      </p:ext>
    </p:extLst>
  </p:cSld>
  <p:clrMapOvr>
    <a:masterClrMapping/>
  </p:clrMapOvr>
  <p:transition spd="slow">
    <p:wipe/>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 coins arrondis 1">
            <a:extLst>
              <a:ext uri="{FF2B5EF4-FFF2-40B4-BE49-F238E27FC236}">
                <a16:creationId xmlns:a16="http://schemas.microsoft.com/office/drawing/2014/main" id="{B8372043-28AB-7244-9382-62E6682061F0}"/>
              </a:ext>
            </a:extLst>
          </p:cNvPr>
          <p:cNvSpPr/>
          <p:nvPr/>
        </p:nvSpPr>
        <p:spPr>
          <a:xfrm>
            <a:off x="249768" y="926091"/>
            <a:ext cx="5379508" cy="1773666"/>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 name="Titre 3"/>
          <p:cNvSpPr>
            <a:spLocks noGrp="1"/>
          </p:cNvSpPr>
          <p:nvPr>
            <p:ph type="title"/>
          </p:nvPr>
        </p:nvSpPr>
        <p:spPr>
          <a:xfrm>
            <a:off x="249768" y="926091"/>
            <a:ext cx="5379507" cy="1773666"/>
          </a:xfrm>
        </p:spPr>
        <p:txBody>
          <a:bodyPr anchor="ctr">
            <a:normAutofit/>
          </a:bodyPr>
          <a:lstStyle/>
          <a:p>
            <a:pPr algn="ctr"/>
            <a:r>
              <a:rPr lang="fr-FR" sz="4000" b="1" dirty="0">
                <a:solidFill>
                  <a:schemeClr val="tx1">
                    <a:lumMod val="65000"/>
                    <a:lumOff val="35000"/>
                  </a:schemeClr>
                </a:solidFill>
              </a:rPr>
              <a:t>Cancers Colorectaux</a:t>
            </a:r>
            <a:endParaRPr lang="fr-FR" sz="4000" b="0" i="1" dirty="0">
              <a:solidFill>
                <a:schemeClr val="tx1">
                  <a:lumMod val="65000"/>
                  <a:lumOff val="35000"/>
                </a:schemeClr>
              </a:solidFill>
            </a:endParaRPr>
          </a:p>
        </p:txBody>
      </p:sp>
    </p:spTree>
    <p:extLst>
      <p:ext uri="{BB962C8B-B14F-4D97-AF65-F5344CB8AC3E}">
        <p14:creationId xmlns:p14="http://schemas.microsoft.com/office/powerpoint/2010/main" val="1725585873"/>
      </p:ext>
    </p:extLst>
  </p:cSld>
  <p:clrMapOvr>
    <a:masterClrMapping/>
  </p:clrMapOvr>
  <p:transition spd="slow">
    <p:wipe/>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Espace réservé du contenu 12"/>
          <p:cNvSpPr>
            <a:spLocks noGrp="1"/>
          </p:cNvSpPr>
          <p:nvPr>
            <p:ph sz="half" idx="1"/>
          </p:nvPr>
        </p:nvSpPr>
        <p:spPr/>
        <p:txBody>
          <a:bodyPr/>
          <a:lstStyle/>
          <a:p>
            <a:r>
              <a:rPr lang="fr-FR" sz="1400" dirty="0"/>
              <a:t>Contexte</a:t>
            </a:r>
          </a:p>
          <a:p>
            <a:pPr lvl="1"/>
            <a:r>
              <a:rPr lang="fr-FR" sz="1200" dirty="0"/>
              <a:t>IDEA: La non-infériorité statistique de 3 versus 6 mois de CT n'a pas été confirmée sur la population globale</a:t>
            </a:r>
          </a:p>
          <a:p>
            <a:pPr lvl="2">
              <a:spcBef>
                <a:spcPts val="0"/>
              </a:spcBef>
            </a:pPr>
            <a:r>
              <a:rPr lang="fr-FR" sz="1200" dirty="0"/>
              <a:t>En analyse de sous groupe : </a:t>
            </a:r>
          </a:p>
          <a:p>
            <a:pPr lvl="3">
              <a:spcBef>
                <a:spcPts val="0"/>
              </a:spcBef>
            </a:pPr>
            <a:r>
              <a:rPr lang="fr-FR" sz="1100" dirty="0"/>
              <a:t>CAPOX 3 mois non inférieur au folfox 6 mois pour les CCR de bas risque </a:t>
            </a:r>
          </a:p>
          <a:p>
            <a:pPr lvl="3">
              <a:spcBef>
                <a:spcPts val="0"/>
              </a:spcBef>
            </a:pPr>
            <a:r>
              <a:rPr lang="fr-FR" sz="1100" dirty="0"/>
              <a:t>FOLOFOX 6 mois reste le standard pour les CCR de haut risque</a:t>
            </a:r>
          </a:p>
          <a:p>
            <a:pPr lvl="3"/>
            <a:endParaRPr lang="fr-FR" sz="1200" dirty="0"/>
          </a:p>
          <a:p>
            <a:pPr lvl="1"/>
            <a:endParaRPr lang="fr-FR" sz="1200" dirty="0"/>
          </a:p>
          <a:p>
            <a:endParaRPr lang="fr-FR" sz="1400" dirty="0"/>
          </a:p>
          <a:p>
            <a:endParaRPr lang="fr-FR" sz="1400" dirty="0"/>
          </a:p>
          <a:p>
            <a:endParaRPr lang="fr-FR" sz="1400" dirty="0"/>
          </a:p>
          <a:p>
            <a:endParaRPr lang="fr-FR" sz="1400" dirty="0"/>
          </a:p>
          <a:p>
            <a:endParaRPr lang="fr-FR" sz="1400" dirty="0"/>
          </a:p>
          <a:p>
            <a:r>
              <a:rPr lang="fr-FR" sz="1400" dirty="0"/>
              <a:t>Objectifs de la nouvelle analyse présentée : analyse à 5 ans</a:t>
            </a:r>
          </a:p>
          <a:p>
            <a:pPr lvl="1"/>
            <a:r>
              <a:rPr lang="fr-FR" sz="1200" dirty="0"/>
              <a:t>Évaluer la non infériorité 3 versus 6 mois sur la SG (objectif secondaire) </a:t>
            </a:r>
          </a:p>
          <a:p>
            <a:pPr lvl="1"/>
            <a:r>
              <a:rPr lang="fr-FR" sz="1200" dirty="0"/>
              <a:t>Actualiser les résultats de survie sans récidive (SSR) (objectif principal) avec un suivi médian de 6 ans </a:t>
            </a:r>
          </a:p>
          <a:p>
            <a:pPr lvl="1"/>
            <a:r>
              <a:rPr lang="fr-FR" sz="1200" dirty="0"/>
              <a:t>Effectuer des analyses de sous-groupes planifiées à l'avance concernant la SSR et la SG</a:t>
            </a:r>
          </a:p>
          <a:p>
            <a:endParaRPr lang="fr-FR" sz="1400" dirty="0"/>
          </a:p>
          <a:p>
            <a:pPr lvl="1"/>
            <a:endParaRPr lang="fr-FR" sz="1200" dirty="0"/>
          </a:p>
        </p:txBody>
      </p:sp>
      <p:sp>
        <p:nvSpPr>
          <p:cNvPr id="9" name="Rectangle à coins arrondis 4">
            <a:extLst>
              <a:ext uri="{FF2B5EF4-FFF2-40B4-BE49-F238E27FC236}">
                <a16:creationId xmlns:a16="http://schemas.microsoft.com/office/drawing/2014/main" id="{05533A2F-C9EC-4F9C-A48C-8A95B9C1DCB0}"/>
              </a:ext>
            </a:extLst>
          </p:cNvPr>
          <p:cNvSpPr/>
          <p:nvPr/>
        </p:nvSpPr>
        <p:spPr>
          <a:xfrm>
            <a:off x="508991" y="2049062"/>
            <a:ext cx="4318745" cy="1752839"/>
          </a:xfrm>
          <a:prstGeom prst="roundRect">
            <a:avLst>
              <a:gd name="adj" fmla="val 4348"/>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fr-F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pic>
        <p:nvPicPr>
          <p:cNvPr id="10" name="Immagine 2">
            <a:extLst>
              <a:ext uri="{FF2B5EF4-FFF2-40B4-BE49-F238E27FC236}">
                <a16:creationId xmlns:a16="http://schemas.microsoft.com/office/drawing/2014/main" id="{2EA175C5-B61C-4CF0-99B7-EFC882F2A842}"/>
              </a:ext>
            </a:extLst>
          </p:cNvPr>
          <p:cNvPicPr>
            <a:picLocks noChangeAspect="1"/>
          </p:cNvPicPr>
          <p:nvPr/>
        </p:nvPicPr>
        <p:blipFill>
          <a:blip r:embed="rId2"/>
          <a:stretch>
            <a:fillRect/>
          </a:stretch>
        </p:blipFill>
        <p:spPr>
          <a:xfrm>
            <a:off x="547491" y="2111783"/>
            <a:ext cx="3475869" cy="1235803"/>
          </a:xfrm>
          <a:prstGeom prst="rect">
            <a:avLst/>
          </a:prstGeom>
        </p:spPr>
      </p:pic>
      <p:sp>
        <p:nvSpPr>
          <p:cNvPr id="7" name="ZoneTexte 6">
            <a:extLst>
              <a:ext uri="{FF2B5EF4-FFF2-40B4-BE49-F238E27FC236}">
                <a16:creationId xmlns:a16="http://schemas.microsoft.com/office/drawing/2014/main" id="{416FA82A-C900-6C4D-931B-2C85D3F4A745}"/>
              </a:ext>
            </a:extLst>
          </p:cNvPr>
          <p:cNvSpPr txBox="1"/>
          <p:nvPr/>
        </p:nvSpPr>
        <p:spPr>
          <a:xfrm>
            <a:off x="-3048" y="4912668"/>
            <a:ext cx="2608406" cy="230832"/>
          </a:xfrm>
          <a:prstGeom prst="rect">
            <a:avLst/>
          </a:prstGeom>
          <a:noFill/>
        </p:spPr>
        <p:txBody>
          <a:bodyPr wrap="none" rtlCol="0">
            <a:spAutoFit/>
          </a:bodyPr>
          <a:lstStyle/>
          <a:p>
            <a:r>
              <a:rPr lang="fr-FR" sz="900" i="1" dirty="0">
                <a:solidFill>
                  <a:schemeClr val="tx1">
                    <a:lumMod val="50000"/>
                    <a:lumOff val="50000"/>
                  </a:schemeClr>
                </a:solidFill>
                <a:latin typeface="Arial" panose="020B0604020202020204" pitchFamily="34" charset="0"/>
              </a:rPr>
              <a:t>Alberto F. </a:t>
            </a:r>
            <a:r>
              <a:rPr lang="fr-FR" sz="900" i="1" dirty="0" err="1">
                <a:solidFill>
                  <a:schemeClr val="tx1">
                    <a:lumMod val="50000"/>
                    <a:lumOff val="50000"/>
                  </a:schemeClr>
                </a:solidFill>
                <a:latin typeface="Arial" panose="020B0604020202020204" pitchFamily="34" charset="0"/>
              </a:rPr>
              <a:t>Sobrero</a:t>
            </a:r>
            <a:r>
              <a:rPr lang="fr-FR" sz="900" i="1" dirty="0">
                <a:solidFill>
                  <a:schemeClr val="tx1">
                    <a:lumMod val="50000"/>
                    <a:lumOff val="50000"/>
                  </a:schemeClr>
                </a:solidFill>
                <a:latin typeface="Arial" panose="020B0604020202020204" pitchFamily="34" charset="0"/>
              </a:rPr>
              <a:t> et al., ASCO2020, Abs 4004</a:t>
            </a:r>
          </a:p>
        </p:txBody>
      </p:sp>
      <p:sp>
        <p:nvSpPr>
          <p:cNvPr id="12" name="Rectangle à coins arrondis 4">
            <a:extLst>
              <a:ext uri="{FF2B5EF4-FFF2-40B4-BE49-F238E27FC236}">
                <a16:creationId xmlns:a16="http://schemas.microsoft.com/office/drawing/2014/main" id="{5D4BD037-DAC1-4F45-AEB6-B31F3A0969A1}"/>
              </a:ext>
            </a:extLst>
          </p:cNvPr>
          <p:cNvSpPr/>
          <p:nvPr/>
        </p:nvSpPr>
        <p:spPr>
          <a:xfrm>
            <a:off x="5134008" y="1824949"/>
            <a:ext cx="3513221" cy="2201586"/>
          </a:xfrm>
          <a:prstGeom prst="roundRect">
            <a:avLst>
              <a:gd name="adj" fmla="val 2378"/>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fr-F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graphicFrame>
        <p:nvGraphicFramePr>
          <p:cNvPr id="14" name="Tableau 22">
            <a:extLst>
              <a:ext uri="{FF2B5EF4-FFF2-40B4-BE49-F238E27FC236}">
                <a16:creationId xmlns:a16="http://schemas.microsoft.com/office/drawing/2014/main" id="{C0734A4B-C1EB-4BFA-8C44-D6D7D8F1D3A8}"/>
              </a:ext>
            </a:extLst>
          </p:cNvPr>
          <p:cNvGraphicFramePr>
            <a:graphicFrameLocks noGrp="1"/>
          </p:cNvGraphicFramePr>
          <p:nvPr>
            <p:extLst>
              <p:ext uri="{D42A27DB-BD31-4B8C-83A1-F6EECF244321}">
                <p14:modId xmlns:p14="http://schemas.microsoft.com/office/powerpoint/2010/main" val="2405737506"/>
              </p:ext>
            </p:extLst>
          </p:nvPr>
        </p:nvGraphicFramePr>
        <p:xfrm>
          <a:off x="5199359" y="3570595"/>
          <a:ext cx="3452934" cy="377190"/>
        </p:xfrm>
        <a:graphic>
          <a:graphicData uri="http://schemas.openxmlformats.org/drawingml/2006/table">
            <a:tbl>
              <a:tblPr>
                <a:tableStyleId>{5C22544A-7EE6-4342-B048-85BDC9FD1C3A}</a:tableStyleId>
              </a:tblPr>
              <a:tblGrid>
                <a:gridCol w="484087">
                  <a:extLst>
                    <a:ext uri="{9D8B030D-6E8A-4147-A177-3AD203B41FA5}">
                      <a16:colId xmlns:a16="http://schemas.microsoft.com/office/drawing/2014/main" val="4225521860"/>
                    </a:ext>
                  </a:extLst>
                </a:gridCol>
                <a:gridCol w="424121">
                  <a:extLst>
                    <a:ext uri="{9D8B030D-6E8A-4147-A177-3AD203B41FA5}">
                      <a16:colId xmlns:a16="http://schemas.microsoft.com/office/drawing/2014/main" val="2535973660"/>
                    </a:ext>
                  </a:extLst>
                </a:gridCol>
                <a:gridCol w="424121">
                  <a:extLst>
                    <a:ext uri="{9D8B030D-6E8A-4147-A177-3AD203B41FA5}">
                      <a16:colId xmlns:a16="http://schemas.microsoft.com/office/drawing/2014/main" val="1586410453"/>
                    </a:ext>
                  </a:extLst>
                </a:gridCol>
                <a:gridCol w="424121">
                  <a:extLst>
                    <a:ext uri="{9D8B030D-6E8A-4147-A177-3AD203B41FA5}">
                      <a16:colId xmlns:a16="http://schemas.microsoft.com/office/drawing/2014/main" val="2719468515"/>
                    </a:ext>
                  </a:extLst>
                </a:gridCol>
                <a:gridCol w="424121">
                  <a:extLst>
                    <a:ext uri="{9D8B030D-6E8A-4147-A177-3AD203B41FA5}">
                      <a16:colId xmlns:a16="http://schemas.microsoft.com/office/drawing/2014/main" val="212599950"/>
                    </a:ext>
                  </a:extLst>
                </a:gridCol>
                <a:gridCol w="424121">
                  <a:extLst>
                    <a:ext uri="{9D8B030D-6E8A-4147-A177-3AD203B41FA5}">
                      <a16:colId xmlns:a16="http://schemas.microsoft.com/office/drawing/2014/main" val="1928263361"/>
                    </a:ext>
                  </a:extLst>
                </a:gridCol>
                <a:gridCol w="424121">
                  <a:extLst>
                    <a:ext uri="{9D8B030D-6E8A-4147-A177-3AD203B41FA5}">
                      <a16:colId xmlns:a16="http://schemas.microsoft.com/office/drawing/2014/main" val="1427875987"/>
                    </a:ext>
                  </a:extLst>
                </a:gridCol>
                <a:gridCol w="424121">
                  <a:extLst>
                    <a:ext uri="{9D8B030D-6E8A-4147-A177-3AD203B41FA5}">
                      <a16:colId xmlns:a16="http://schemas.microsoft.com/office/drawing/2014/main" val="3977078446"/>
                    </a:ext>
                  </a:extLst>
                </a:gridCol>
              </a:tblGrid>
              <a:tr h="125730">
                <a:tc gridSpan="5">
                  <a:txBody>
                    <a:bodyPr/>
                    <a:lstStyle/>
                    <a:p>
                      <a:pPr marL="0" indent="0" algn="l">
                        <a:spcAft>
                          <a:spcPts val="0"/>
                        </a:spcAft>
                      </a:pPr>
                      <a:r>
                        <a:rPr lang="fr-FR" sz="700" b="1" spc="0" dirty="0">
                          <a:solidFill>
                            <a:schemeClr val="tx1">
                              <a:lumMod val="65000"/>
                              <a:lumOff val="35000"/>
                            </a:schemeClr>
                          </a:solidFill>
                          <a:effectLst/>
                          <a:latin typeface="Arial" panose="020B0604020202020204" pitchFamily="34" charset="0"/>
                          <a:ea typeface="Calibri" panose="020F0502020204030204" pitchFamily="34" charset="0"/>
                          <a:cs typeface="Arial" panose="020B0604020202020204" pitchFamily="34" charset="0"/>
                        </a:rPr>
                        <a:t>Nb. à risque</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marL="0" indent="0" algn="ctr">
                        <a:spcAft>
                          <a:spcPts val="0"/>
                        </a:spcAft>
                      </a:pPr>
                      <a:endParaRPr lang="fr-FR" sz="1100" b="1" dirty="0">
                        <a:solidFill>
                          <a:schemeClr val="tx2"/>
                        </a:solidFill>
                        <a:effectLst/>
                        <a:latin typeface="+mn-lt"/>
                        <a:ea typeface="Calibri" panose="020F0502020204030204" pitchFamily="34" charset="0"/>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spcAft>
                          <a:spcPts val="0"/>
                        </a:spcAft>
                      </a:pPr>
                      <a:endParaRPr lang="fr-FR" sz="1100" b="1" dirty="0">
                        <a:solidFill>
                          <a:schemeClr val="tx2"/>
                        </a:solidFill>
                        <a:effectLst/>
                        <a:latin typeface="+mn-lt"/>
                        <a:ea typeface="Calibri" panose="020F0502020204030204" pitchFamily="34" charset="0"/>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spcAft>
                          <a:spcPts val="0"/>
                        </a:spcAft>
                      </a:pPr>
                      <a:endParaRPr lang="fr-FR" sz="1100" b="1" dirty="0">
                        <a:solidFill>
                          <a:schemeClr val="tx2"/>
                        </a:solidFill>
                        <a:effectLst/>
                        <a:latin typeface="+mn-lt"/>
                        <a:ea typeface="Calibri" panose="020F0502020204030204" pitchFamily="34" charset="0"/>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spcAft>
                          <a:spcPts val="0"/>
                        </a:spcAft>
                      </a:pPr>
                      <a:endParaRPr lang="fr-FR" sz="1100" b="1" dirty="0">
                        <a:solidFill>
                          <a:schemeClr val="tx2"/>
                        </a:solidFill>
                        <a:effectLst/>
                        <a:latin typeface="+mn-lt"/>
                        <a:ea typeface="Calibri" panose="020F0502020204030204" pitchFamily="34" charset="0"/>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endParaRPr lang="fr-FR" sz="700" b="1" dirty="0">
                        <a:solidFill>
                          <a:schemeClr val="tx2"/>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endParaRPr lang="fr-FR" sz="700" b="1" dirty="0">
                        <a:solidFill>
                          <a:schemeClr val="tx2"/>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endParaRPr lang="fr-FR" sz="700" b="1" dirty="0">
                        <a:solidFill>
                          <a:schemeClr val="tx2"/>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499947213"/>
                  </a:ext>
                </a:extLst>
              </a:tr>
              <a:tr h="125730">
                <a:tc>
                  <a:txBody>
                    <a:bodyPr/>
                    <a:lstStyle/>
                    <a:p>
                      <a:pPr marL="0" indent="0" algn="r">
                        <a:spcAft>
                          <a:spcPts val="0"/>
                        </a:spcAft>
                      </a:pPr>
                      <a:r>
                        <a:rPr lang="en-US" sz="700" b="1" spc="0" dirty="0">
                          <a:solidFill>
                            <a:srgbClr val="C00000"/>
                          </a:solidFill>
                          <a:effectLst/>
                          <a:latin typeface="Arial" panose="020B0604020202020204" pitchFamily="34" charset="0"/>
                          <a:cs typeface="Arial" panose="020B0604020202020204" pitchFamily="34" charset="0"/>
                        </a:rPr>
                        <a:t>6 months</a:t>
                      </a:r>
                      <a:endParaRPr lang="fr-FR" sz="700" b="1" spc="0" dirty="0">
                        <a:solidFill>
                          <a:srgbClr val="C00000"/>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indent="0" algn="ctr">
                        <a:spcAft>
                          <a:spcPts val="0"/>
                        </a:spcAft>
                      </a:pPr>
                      <a:r>
                        <a:rPr lang="fr-FR" sz="700" b="0" dirty="0">
                          <a:solidFill>
                            <a:srgbClr val="C00000"/>
                          </a:solidFill>
                          <a:effectLst/>
                          <a:latin typeface="Arial" panose="020B0604020202020204" pitchFamily="34" charset="0"/>
                          <a:ea typeface="Calibri" panose="020F0502020204030204" pitchFamily="34" charset="0"/>
                          <a:cs typeface="Arial" panose="020B0604020202020204" pitchFamily="34" charset="0"/>
                        </a:rPr>
                        <a:t>6410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en-US" sz="700" b="0" spc="50" dirty="0">
                          <a:solidFill>
                            <a:srgbClr val="C00000"/>
                          </a:solidFill>
                          <a:effectLst/>
                          <a:latin typeface="Arial" panose="020B0604020202020204" pitchFamily="34" charset="0"/>
                          <a:cs typeface="Arial" panose="020B0604020202020204" pitchFamily="34" charset="0"/>
                        </a:rPr>
                        <a:t>5530</a:t>
                      </a:r>
                      <a:endParaRPr lang="fr-FR" sz="700" b="0" dirty="0">
                        <a:solidFill>
                          <a:srgbClr val="C00000"/>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700" b="0" dirty="0">
                          <a:solidFill>
                            <a:srgbClr val="C00000"/>
                          </a:solidFill>
                          <a:effectLst/>
                          <a:latin typeface="Arial" panose="020B0604020202020204" pitchFamily="34" charset="0"/>
                          <a:ea typeface="Calibri" panose="020F0502020204030204" pitchFamily="34" charset="0"/>
                          <a:cs typeface="Arial" panose="020B0604020202020204" pitchFamily="34" charset="0"/>
                        </a:rPr>
                        <a:t>4477</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700" b="0" dirty="0">
                          <a:solidFill>
                            <a:srgbClr val="C00000"/>
                          </a:solidFill>
                          <a:effectLst/>
                          <a:latin typeface="Arial" panose="020B0604020202020204" pitchFamily="34" charset="0"/>
                          <a:ea typeface="Calibri" panose="020F0502020204030204" pitchFamily="34" charset="0"/>
                          <a:cs typeface="Arial" panose="020B0604020202020204" pitchFamily="34" charset="0"/>
                        </a:rPr>
                        <a:t>3065</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700" b="0" dirty="0">
                          <a:solidFill>
                            <a:srgbClr val="C00000"/>
                          </a:solidFill>
                          <a:effectLst/>
                          <a:latin typeface="Arial" panose="020B0604020202020204" pitchFamily="34" charset="0"/>
                          <a:ea typeface="Calibri" panose="020F0502020204030204" pitchFamily="34" charset="0"/>
                          <a:cs typeface="Arial" panose="020B0604020202020204" pitchFamily="34" charset="0"/>
                        </a:rPr>
                        <a:t>1679</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700" b="0" dirty="0">
                          <a:solidFill>
                            <a:srgbClr val="C00000"/>
                          </a:solidFill>
                          <a:effectLst/>
                          <a:latin typeface="Arial" panose="020B0604020202020204" pitchFamily="34" charset="0"/>
                          <a:ea typeface="Calibri" panose="020F0502020204030204" pitchFamily="34" charset="0"/>
                          <a:cs typeface="Arial" panose="020B0604020202020204" pitchFamily="34" charset="0"/>
                        </a:rPr>
                        <a:t>873</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700" b="0" dirty="0">
                          <a:solidFill>
                            <a:srgbClr val="C00000"/>
                          </a:solidFill>
                          <a:effectLst/>
                          <a:latin typeface="Arial" panose="020B0604020202020204" pitchFamily="34" charset="0"/>
                          <a:ea typeface="Calibri" panose="020F0502020204030204" pitchFamily="34" charset="0"/>
                          <a:cs typeface="Arial" panose="020B0604020202020204" pitchFamily="34" charset="0"/>
                        </a:rPr>
                        <a:t>334</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691856168"/>
                  </a:ext>
                </a:extLst>
              </a:tr>
              <a:tr h="125730">
                <a:tc>
                  <a:txBody>
                    <a:bodyPr/>
                    <a:lstStyle/>
                    <a:p>
                      <a:pPr marL="0" indent="0" algn="r">
                        <a:spcAft>
                          <a:spcPts val="0"/>
                        </a:spcAft>
                      </a:pPr>
                      <a:r>
                        <a:rPr lang="en-US" sz="700" b="1" spc="0" dirty="0">
                          <a:solidFill>
                            <a:schemeClr val="accent1"/>
                          </a:solidFill>
                          <a:effectLst/>
                          <a:latin typeface="Arial" panose="020B0604020202020204" pitchFamily="34" charset="0"/>
                          <a:cs typeface="Arial" panose="020B0604020202020204" pitchFamily="34" charset="0"/>
                        </a:rPr>
                        <a:t>3 months</a:t>
                      </a:r>
                      <a:endParaRPr lang="fr-FR" sz="700" b="1" spc="0" dirty="0">
                        <a:solidFill>
                          <a:schemeClr val="accent1"/>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indent="0" algn="ctr">
                        <a:spcAft>
                          <a:spcPts val="0"/>
                        </a:spcAft>
                      </a:pPr>
                      <a:r>
                        <a:rPr lang="fr-FR" sz="700" b="0" dirty="0">
                          <a:solidFill>
                            <a:schemeClr val="accent1"/>
                          </a:solidFill>
                          <a:effectLst/>
                          <a:latin typeface="Arial" panose="020B0604020202020204" pitchFamily="34" charset="0"/>
                          <a:ea typeface="Calibri" panose="020F0502020204030204" pitchFamily="34" charset="0"/>
                          <a:cs typeface="Arial" panose="020B0604020202020204" pitchFamily="34" charset="0"/>
                        </a:rPr>
                        <a:t>6424</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en-US" sz="700" b="0" dirty="0">
                          <a:solidFill>
                            <a:schemeClr val="accent1"/>
                          </a:solidFill>
                          <a:effectLst/>
                          <a:latin typeface="Arial" panose="020B0604020202020204" pitchFamily="34" charset="0"/>
                          <a:cs typeface="Arial" panose="020B0604020202020204" pitchFamily="34" charset="0"/>
                        </a:rPr>
                        <a:t>5446</a:t>
                      </a:r>
                      <a:endParaRPr lang="fr-FR" sz="700" b="0" dirty="0">
                        <a:solidFill>
                          <a:schemeClr val="accent1"/>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700" b="0" dirty="0">
                          <a:solidFill>
                            <a:schemeClr val="accent1"/>
                          </a:solidFill>
                          <a:effectLst/>
                          <a:latin typeface="Arial" panose="020B0604020202020204" pitchFamily="34" charset="0"/>
                          <a:ea typeface="Calibri" panose="020F0502020204030204" pitchFamily="34" charset="0"/>
                          <a:cs typeface="Arial" panose="020B0604020202020204" pitchFamily="34" charset="0"/>
                        </a:rPr>
                        <a:t>4464</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700" b="0" dirty="0">
                          <a:solidFill>
                            <a:schemeClr val="accent1"/>
                          </a:solidFill>
                          <a:effectLst/>
                          <a:latin typeface="Arial" panose="020B0604020202020204" pitchFamily="34" charset="0"/>
                          <a:ea typeface="Calibri" panose="020F0502020204030204" pitchFamily="34" charset="0"/>
                          <a:cs typeface="Arial" panose="020B0604020202020204" pitchFamily="34" charset="0"/>
                        </a:rPr>
                        <a:t>3000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700" b="0" dirty="0">
                          <a:solidFill>
                            <a:schemeClr val="accent1"/>
                          </a:solidFill>
                          <a:effectLst/>
                          <a:latin typeface="Arial" panose="020B0604020202020204" pitchFamily="34" charset="0"/>
                          <a:ea typeface="Calibri" panose="020F0502020204030204" pitchFamily="34" charset="0"/>
                          <a:cs typeface="Arial" panose="020B0604020202020204" pitchFamily="34" charset="0"/>
                        </a:rPr>
                        <a:t>1609</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700" b="0" dirty="0">
                          <a:solidFill>
                            <a:schemeClr val="accent1"/>
                          </a:solidFill>
                          <a:effectLst/>
                          <a:latin typeface="Arial" panose="020B0604020202020204" pitchFamily="34" charset="0"/>
                          <a:ea typeface="Calibri" panose="020F0502020204030204" pitchFamily="34" charset="0"/>
                          <a:cs typeface="Arial" panose="020B0604020202020204" pitchFamily="34" charset="0"/>
                        </a:rPr>
                        <a:t>826</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700" b="0" dirty="0">
                          <a:solidFill>
                            <a:schemeClr val="accent1"/>
                          </a:solidFill>
                          <a:effectLst/>
                          <a:latin typeface="Arial" panose="020B0604020202020204" pitchFamily="34" charset="0"/>
                          <a:ea typeface="Calibri" panose="020F0502020204030204" pitchFamily="34" charset="0"/>
                          <a:cs typeface="Arial" panose="020B0604020202020204" pitchFamily="34" charset="0"/>
                        </a:rPr>
                        <a:t>321</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956963684"/>
                  </a:ext>
                </a:extLst>
              </a:tr>
            </a:tbl>
          </a:graphicData>
        </a:graphic>
      </p:graphicFrame>
      <p:graphicFrame>
        <p:nvGraphicFramePr>
          <p:cNvPr id="15" name="Chart 47">
            <a:extLst>
              <a:ext uri="{FF2B5EF4-FFF2-40B4-BE49-F238E27FC236}">
                <a16:creationId xmlns:a16="http://schemas.microsoft.com/office/drawing/2014/main" id="{E1F44C12-2A6C-423E-AB6B-8703500B2AC3}"/>
              </a:ext>
            </a:extLst>
          </p:cNvPr>
          <p:cNvGraphicFramePr/>
          <p:nvPr>
            <p:extLst>
              <p:ext uri="{D42A27DB-BD31-4B8C-83A1-F6EECF244321}">
                <p14:modId xmlns:p14="http://schemas.microsoft.com/office/powerpoint/2010/main" val="96501818"/>
              </p:ext>
            </p:extLst>
          </p:nvPr>
        </p:nvGraphicFramePr>
        <p:xfrm>
          <a:off x="5272261" y="1843217"/>
          <a:ext cx="3335845" cy="1958684"/>
        </p:xfrm>
        <a:graphic>
          <a:graphicData uri="http://schemas.openxmlformats.org/drawingml/2006/chart">
            <c:chart xmlns:c="http://schemas.openxmlformats.org/drawingml/2006/chart" xmlns:r="http://schemas.openxmlformats.org/officeDocument/2006/relationships" r:id="rId3"/>
          </a:graphicData>
        </a:graphic>
      </p:graphicFrame>
      <p:sp>
        <p:nvSpPr>
          <p:cNvPr id="16" name="Forme libre 2">
            <a:extLst>
              <a:ext uri="{FF2B5EF4-FFF2-40B4-BE49-F238E27FC236}">
                <a16:creationId xmlns:a16="http://schemas.microsoft.com/office/drawing/2014/main" id="{1EB80D44-D1FF-4261-BDDC-38D71FDE442B}"/>
              </a:ext>
            </a:extLst>
          </p:cNvPr>
          <p:cNvSpPr/>
          <p:nvPr/>
        </p:nvSpPr>
        <p:spPr>
          <a:xfrm>
            <a:off x="5891545" y="1984796"/>
            <a:ext cx="2527300" cy="431800"/>
          </a:xfrm>
          <a:custGeom>
            <a:avLst/>
            <a:gdLst>
              <a:gd name="connsiteX0" fmla="*/ 2527300 w 2527300"/>
              <a:gd name="connsiteY0" fmla="*/ 431800 h 431800"/>
              <a:gd name="connsiteX1" fmla="*/ 2476500 w 2527300"/>
              <a:gd name="connsiteY1" fmla="*/ 425450 h 431800"/>
              <a:gd name="connsiteX2" fmla="*/ 2374900 w 2527300"/>
              <a:gd name="connsiteY2" fmla="*/ 425450 h 431800"/>
              <a:gd name="connsiteX3" fmla="*/ 2327275 w 2527300"/>
              <a:gd name="connsiteY3" fmla="*/ 415925 h 431800"/>
              <a:gd name="connsiteX4" fmla="*/ 2266950 w 2527300"/>
              <a:gd name="connsiteY4" fmla="*/ 409575 h 431800"/>
              <a:gd name="connsiteX5" fmla="*/ 2197100 w 2527300"/>
              <a:gd name="connsiteY5" fmla="*/ 412750 h 431800"/>
              <a:gd name="connsiteX6" fmla="*/ 2155825 w 2527300"/>
              <a:gd name="connsiteY6" fmla="*/ 406400 h 431800"/>
              <a:gd name="connsiteX7" fmla="*/ 2089150 w 2527300"/>
              <a:gd name="connsiteY7" fmla="*/ 406400 h 431800"/>
              <a:gd name="connsiteX8" fmla="*/ 1997075 w 2527300"/>
              <a:gd name="connsiteY8" fmla="*/ 403225 h 431800"/>
              <a:gd name="connsiteX9" fmla="*/ 1936750 w 2527300"/>
              <a:gd name="connsiteY9" fmla="*/ 396875 h 431800"/>
              <a:gd name="connsiteX10" fmla="*/ 1892300 w 2527300"/>
              <a:gd name="connsiteY10" fmla="*/ 390525 h 431800"/>
              <a:gd name="connsiteX11" fmla="*/ 1825625 w 2527300"/>
              <a:gd name="connsiteY11" fmla="*/ 390525 h 431800"/>
              <a:gd name="connsiteX12" fmla="*/ 1797050 w 2527300"/>
              <a:gd name="connsiteY12" fmla="*/ 384175 h 431800"/>
              <a:gd name="connsiteX13" fmla="*/ 1752600 w 2527300"/>
              <a:gd name="connsiteY13" fmla="*/ 381000 h 431800"/>
              <a:gd name="connsiteX14" fmla="*/ 1685925 w 2527300"/>
              <a:gd name="connsiteY14" fmla="*/ 381000 h 431800"/>
              <a:gd name="connsiteX15" fmla="*/ 1622425 w 2527300"/>
              <a:gd name="connsiteY15" fmla="*/ 368300 h 431800"/>
              <a:gd name="connsiteX16" fmla="*/ 1581150 w 2527300"/>
              <a:gd name="connsiteY16" fmla="*/ 365125 h 431800"/>
              <a:gd name="connsiteX17" fmla="*/ 1527175 w 2527300"/>
              <a:gd name="connsiteY17" fmla="*/ 358775 h 431800"/>
              <a:gd name="connsiteX18" fmla="*/ 1476375 w 2527300"/>
              <a:gd name="connsiteY18" fmla="*/ 355600 h 431800"/>
              <a:gd name="connsiteX19" fmla="*/ 1441450 w 2527300"/>
              <a:gd name="connsiteY19" fmla="*/ 352425 h 431800"/>
              <a:gd name="connsiteX20" fmla="*/ 1384300 w 2527300"/>
              <a:gd name="connsiteY20" fmla="*/ 342900 h 431800"/>
              <a:gd name="connsiteX21" fmla="*/ 1384300 w 2527300"/>
              <a:gd name="connsiteY21" fmla="*/ 342900 h 431800"/>
              <a:gd name="connsiteX22" fmla="*/ 1308100 w 2527300"/>
              <a:gd name="connsiteY22" fmla="*/ 327025 h 431800"/>
              <a:gd name="connsiteX23" fmla="*/ 1235075 w 2527300"/>
              <a:gd name="connsiteY23" fmla="*/ 314325 h 431800"/>
              <a:gd name="connsiteX24" fmla="*/ 1209675 w 2527300"/>
              <a:gd name="connsiteY24" fmla="*/ 311150 h 431800"/>
              <a:gd name="connsiteX25" fmla="*/ 1158875 w 2527300"/>
              <a:gd name="connsiteY25" fmla="*/ 304800 h 431800"/>
              <a:gd name="connsiteX26" fmla="*/ 1114425 w 2527300"/>
              <a:gd name="connsiteY26" fmla="*/ 304800 h 431800"/>
              <a:gd name="connsiteX27" fmla="*/ 1047750 w 2527300"/>
              <a:gd name="connsiteY27" fmla="*/ 292100 h 431800"/>
              <a:gd name="connsiteX28" fmla="*/ 977900 w 2527300"/>
              <a:gd name="connsiteY28" fmla="*/ 282575 h 431800"/>
              <a:gd name="connsiteX29" fmla="*/ 908050 w 2527300"/>
              <a:gd name="connsiteY29" fmla="*/ 273050 h 431800"/>
              <a:gd name="connsiteX30" fmla="*/ 806450 w 2527300"/>
              <a:gd name="connsiteY30" fmla="*/ 254000 h 431800"/>
              <a:gd name="connsiteX31" fmla="*/ 717550 w 2527300"/>
              <a:gd name="connsiteY31" fmla="*/ 228600 h 431800"/>
              <a:gd name="connsiteX32" fmla="*/ 654050 w 2527300"/>
              <a:gd name="connsiteY32" fmla="*/ 215900 h 431800"/>
              <a:gd name="connsiteX33" fmla="*/ 596900 w 2527300"/>
              <a:gd name="connsiteY33" fmla="*/ 200025 h 431800"/>
              <a:gd name="connsiteX34" fmla="*/ 542925 w 2527300"/>
              <a:gd name="connsiteY34" fmla="*/ 184150 h 431800"/>
              <a:gd name="connsiteX35" fmla="*/ 485775 w 2527300"/>
              <a:gd name="connsiteY35" fmla="*/ 161925 h 431800"/>
              <a:gd name="connsiteX36" fmla="*/ 431800 w 2527300"/>
              <a:gd name="connsiteY36" fmla="*/ 146050 h 431800"/>
              <a:gd name="connsiteX37" fmla="*/ 390525 w 2527300"/>
              <a:gd name="connsiteY37" fmla="*/ 133350 h 431800"/>
              <a:gd name="connsiteX38" fmla="*/ 349250 w 2527300"/>
              <a:gd name="connsiteY38" fmla="*/ 107950 h 431800"/>
              <a:gd name="connsiteX39" fmla="*/ 304800 w 2527300"/>
              <a:gd name="connsiteY39" fmla="*/ 88900 h 431800"/>
              <a:gd name="connsiteX40" fmla="*/ 254000 w 2527300"/>
              <a:gd name="connsiteY40" fmla="*/ 66675 h 431800"/>
              <a:gd name="connsiteX41" fmla="*/ 187325 w 2527300"/>
              <a:gd name="connsiteY41" fmla="*/ 44450 h 431800"/>
              <a:gd name="connsiteX42" fmla="*/ 139700 w 2527300"/>
              <a:gd name="connsiteY42" fmla="*/ 15875 h 431800"/>
              <a:gd name="connsiteX43" fmla="*/ 69850 w 2527300"/>
              <a:gd name="connsiteY43" fmla="*/ 6350 h 431800"/>
              <a:gd name="connsiteX44" fmla="*/ 0 w 2527300"/>
              <a:gd name="connsiteY44" fmla="*/ 0 h 43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527300" h="431800">
                <a:moveTo>
                  <a:pt x="2527300" y="431800"/>
                </a:moveTo>
                <a:lnTo>
                  <a:pt x="2476500" y="425450"/>
                </a:lnTo>
                <a:lnTo>
                  <a:pt x="2374900" y="425450"/>
                </a:lnTo>
                <a:lnTo>
                  <a:pt x="2327275" y="415925"/>
                </a:lnTo>
                <a:lnTo>
                  <a:pt x="2266950" y="409575"/>
                </a:lnTo>
                <a:lnTo>
                  <a:pt x="2197100" y="412750"/>
                </a:lnTo>
                <a:lnTo>
                  <a:pt x="2155825" y="406400"/>
                </a:lnTo>
                <a:lnTo>
                  <a:pt x="2089150" y="406400"/>
                </a:lnTo>
                <a:lnTo>
                  <a:pt x="1997075" y="403225"/>
                </a:lnTo>
                <a:lnTo>
                  <a:pt x="1936750" y="396875"/>
                </a:lnTo>
                <a:lnTo>
                  <a:pt x="1892300" y="390525"/>
                </a:lnTo>
                <a:lnTo>
                  <a:pt x="1825625" y="390525"/>
                </a:lnTo>
                <a:lnTo>
                  <a:pt x="1797050" y="384175"/>
                </a:lnTo>
                <a:lnTo>
                  <a:pt x="1752600" y="381000"/>
                </a:lnTo>
                <a:lnTo>
                  <a:pt x="1685925" y="381000"/>
                </a:lnTo>
                <a:lnTo>
                  <a:pt x="1622425" y="368300"/>
                </a:lnTo>
                <a:lnTo>
                  <a:pt x="1581150" y="365125"/>
                </a:lnTo>
                <a:lnTo>
                  <a:pt x="1527175" y="358775"/>
                </a:lnTo>
                <a:lnTo>
                  <a:pt x="1476375" y="355600"/>
                </a:lnTo>
                <a:lnTo>
                  <a:pt x="1441450" y="352425"/>
                </a:lnTo>
                <a:lnTo>
                  <a:pt x="1384300" y="342900"/>
                </a:lnTo>
                <a:lnTo>
                  <a:pt x="1384300" y="342900"/>
                </a:lnTo>
                <a:lnTo>
                  <a:pt x="1308100" y="327025"/>
                </a:lnTo>
                <a:lnTo>
                  <a:pt x="1235075" y="314325"/>
                </a:lnTo>
                <a:lnTo>
                  <a:pt x="1209675" y="311150"/>
                </a:lnTo>
                <a:lnTo>
                  <a:pt x="1158875" y="304800"/>
                </a:lnTo>
                <a:lnTo>
                  <a:pt x="1114425" y="304800"/>
                </a:lnTo>
                <a:lnTo>
                  <a:pt x="1047750" y="292100"/>
                </a:lnTo>
                <a:lnTo>
                  <a:pt x="977900" y="282575"/>
                </a:lnTo>
                <a:lnTo>
                  <a:pt x="908050" y="273050"/>
                </a:lnTo>
                <a:lnTo>
                  <a:pt x="806450" y="254000"/>
                </a:lnTo>
                <a:lnTo>
                  <a:pt x="717550" y="228600"/>
                </a:lnTo>
                <a:lnTo>
                  <a:pt x="654050" y="215900"/>
                </a:lnTo>
                <a:lnTo>
                  <a:pt x="596900" y="200025"/>
                </a:lnTo>
                <a:lnTo>
                  <a:pt x="542925" y="184150"/>
                </a:lnTo>
                <a:lnTo>
                  <a:pt x="485775" y="161925"/>
                </a:lnTo>
                <a:lnTo>
                  <a:pt x="431800" y="146050"/>
                </a:lnTo>
                <a:lnTo>
                  <a:pt x="390525" y="133350"/>
                </a:lnTo>
                <a:lnTo>
                  <a:pt x="349250" y="107950"/>
                </a:lnTo>
                <a:lnTo>
                  <a:pt x="304800" y="88900"/>
                </a:lnTo>
                <a:lnTo>
                  <a:pt x="254000" y="66675"/>
                </a:lnTo>
                <a:lnTo>
                  <a:pt x="187325" y="44450"/>
                </a:lnTo>
                <a:lnTo>
                  <a:pt x="139700" y="15875"/>
                </a:lnTo>
                <a:lnTo>
                  <a:pt x="69850" y="6350"/>
                </a:lnTo>
                <a:lnTo>
                  <a:pt x="0" y="0"/>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7" name="Forme libre 3">
            <a:extLst>
              <a:ext uri="{FF2B5EF4-FFF2-40B4-BE49-F238E27FC236}">
                <a16:creationId xmlns:a16="http://schemas.microsoft.com/office/drawing/2014/main" id="{DEA70814-51C2-4A6A-9139-747838A381CB}"/>
              </a:ext>
            </a:extLst>
          </p:cNvPr>
          <p:cNvSpPr/>
          <p:nvPr/>
        </p:nvSpPr>
        <p:spPr>
          <a:xfrm>
            <a:off x="5891545" y="1978446"/>
            <a:ext cx="2530475" cy="403225"/>
          </a:xfrm>
          <a:custGeom>
            <a:avLst/>
            <a:gdLst>
              <a:gd name="connsiteX0" fmla="*/ 2530475 w 2530475"/>
              <a:gd name="connsiteY0" fmla="*/ 403225 h 403225"/>
              <a:gd name="connsiteX1" fmla="*/ 2438400 w 2530475"/>
              <a:gd name="connsiteY1" fmla="*/ 403225 h 403225"/>
              <a:gd name="connsiteX2" fmla="*/ 2378075 w 2530475"/>
              <a:gd name="connsiteY2" fmla="*/ 403225 h 403225"/>
              <a:gd name="connsiteX3" fmla="*/ 2266950 w 2530475"/>
              <a:gd name="connsiteY3" fmla="*/ 403225 h 403225"/>
              <a:gd name="connsiteX4" fmla="*/ 2228850 w 2530475"/>
              <a:gd name="connsiteY4" fmla="*/ 387350 h 403225"/>
              <a:gd name="connsiteX5" fmla="*/ 2165350 w 2530475"/>
              <a:gd name="connsiteY5" fmla="*/ 387350 h 403225"/>
              <a:gd name="connsiteX6" fmla="*/ 2095500 w 2530475"/>
              <a:gd name="connsiteY6" fmla="*/ 387350 h 403225"/>
              <a:gd name="connsiteX7" fmla="*/ 2035175 w 2530475"/>
              <a:gd name="connsiteY7" fmla="*/ 374650 h 403225"/>
              <a:gd name="connsiteX8" fmla="*/ 1958975 w 2530475"/>
              <a:gd name="connsiteY8" fmla="*/ 374650 h 403225"/>
              <a:gd name="connsiteX9" fmla="*/ 1911350 w 2530475"/>
              <a:gd name="connsiteY9" fmla="*/ 368300 h 403225"/>
              <a:gd name="connsiteX10" fmla="*/ 1793875 w 2530475"/>
              <a:gd name="connsiteY10" fmla="*/ 368300 h 403225"/>
              <a:gd name="connsiteX11" fmla="*/ 1746250 w 2530475"/>
              <a:gd name="connsiteY11" fmla="*/ 355600 h 403225"/>
              <a:gd name="connsiteX12" fmla="*/ 1698625 w 2530475"/>
              <a:gd name="connsiteY12" fmla="*/ 352425 h 403225"/>
              <a:gd name="connsiteX13" fmla="*/ 1670050 w 2530475"/>
              <a:gd name="connsiteY13" fmla="*/ 349250 h 403225"/>
              <a:gd name="connsiteX14" fmla="*/ 1597025 w 2530475"/>
              <a:gd name="connsiteY14" fmla="*/ 346075 h 403225"/>
              <a:gd name="connsiteX15" fmla="*/ 1530350 w 2530475"/>
              <a:gd name="connsiteY15" fmla="*/ 342900 h 403225"/>
              <a:gd name="connsiteX16" fmla="*/ 1495425 w 2530475"/>
              <a:gd name="connsiteY16" fmla="*/ 336550 h 403225"/>
              <a:gd name="connsiteX17" fmla="*/ 1431925 w 2530475"/>
              <a:gd name="connsiteY17" fmla="*/ 333375 h 403225"/>
              <a:gd name="connsiteX18" fmla="*/ 1381125 w 2530475"/>
              <a:gd name="connsiteY18" fmla="*/ 330200 h 403225"/>
              <a:gd name="connsiteX19" fmla="*/ 1333500 w 2530475"/>
              <a:gd name="connsiteY19" fmla="*/ 327025 h 403225"/>
              <a:gd name="connsiteX20" fmla="*/ 1241425 w 2530475"/>
              <a:gd name="connsiteY20" fmla="*/ 311150 h 403225"/>
              <a:gd name="connsiteX21" fmla="*/ 1212850 w 2530475"/>
              <a:gd name="connsiteY21" fmla="*/ 301625 h 403225"/>
              <a:gd name="connsiteX22" fmla="*/ 1155700 w 2530475"/>
              <a:gd name="connsiteY22" fmla="*/ 298450 h 403225"/>
              <a:gd name="connsiteX23" fmla="*/ 1098550 w 2530475"/>
              <a:gd name="connsiteY23" fmla="*/ 292100 h 403225"/>
              <a:gd name="connsiteX24" fmla="*/ 1012825 w 2530475"/>
              <a:gd name="connsiteY24" fmla="*/ 282575 h 403225"/>
              <a:gd name="connsiteX25" fmla="*/ 936625 w 2530475"/>
              <a:gd name="connsiteY25" fmla="*/ 269875 h 403225"/>
              <a:gd name="connsiteX26" fmla="*/ 844550 w 2530475"/>
              <a:gd name="connsiteY26" fmla="*/ 254000 h 403225"/>
              <a:gd name="connsiteX27" fmla="*/ 774700 w 2530475"/>
              <a:gd name="connsiteY27" fmla="*/ 225425 h 403225"/>
              <a:gd name="connsiteX28" fmla="*/ 688975 w 2530475"/>
              <a:gd name="connsiteY28" fmla="*/ 212725 h 403225"/>
              <a:gd name="connsiteX29" fmla="*/ 644525 w 2530475"/>
              <a:gd name="connsiteY29" fmla="*/ 196850 h 403225"/>
              <a:gd name="connsiteX30" fmla="*/ 603250 w 2530475"/>
              <a:gd name="connsiteY30" fmla="*/ 180975 h 403225"/>
              <a:gd name="connsiteX31" fmla="*/ 476250 w 2530475"/>
              <a:gd name="connsiteY31" fmla="*/ 139700 h 403225"/>
              <a:gd name="connsiteX32" fmla="*/ 403225 w 2530475"/>
              <a:gd name="connsiteY32" fmla="*/ 114300 h 403225"/>
              <a:gd name="connsiteX33" fmla="*/ 333375 w 2530475"/>
              <a:gd name="connsiteY33" fmla="*/ 76200 h 403225"/>
              <a:gd name="connsiteX34" fmla="*/ 263525 w 2530475"/>
              <a:gd name="connsiteY34" fmla="*/ 53975 h 403225"/>
              <a:gd name="connsiteX35" fmla="*/ 215900 w 2530475"/>
              <a:gd name="connsiteY35" fmla="*/ 34925 h 403225"/>
              <a:gd name="connsiteX36" fmla="*/ 177800 w 2530475"/>
              <a:gd name="connsiteY36" fmla="*/ 22225 h 403225"/>
              <a:gd name="connsiteX37" fmla="*/ 92075 w 2530475"/>
              <a:gd name="connsiteY37" fmla="*/ 0 h 403225"/>
              <a:gd name="connsiteX38" fmla="*/ 0 w 2530475"/>
              <a:gd name="connsiteY38" fmla="*/ 3175 h 403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530475" h="403225">
                <a:moveTo>
                  <a:pt x="2530475" y="403225"/>
                </a:moveTo>
                <a:lnTo>
                  <a:pt x="2438400" y="403225"/>
                </a:lnTo>
                <a:lnTo>
                  <a:pt x="2378075" y="403225"/>
                </a:lnTo>
                <a:lnTo>
                  <a:pt x="2266950" y="403225"/>
                </a:lnTo>
                <a:lnTo>
                  <a:pt x="2228850" y="387350"/>
                </a:lnTo>
                <a:lnTo>
                  <a:pt x="2165350" y="387350"/>
                </a:lnTo>
                <a:lnTo>
                  <a:pt x="2095500" y="387350"/>
                </a:lnTo>
                <a:lnTo>
                  <a:pt x="2035175" y="374650"/>
                </a:lnTo>
                <a:lnTo>
                  <a:pt x="1958975" y="374650"/>
                </a:lnTo>
                <a:lnTo>
                  <a:pt x="1911350" y="368300"/>
                </a:lnTo>
                <a:lnTo>
                  <a:pt x="1793875" y="368300"/>
                </a:lnTo>
                <a:lnTo>
                  <a:pt x="1746250" y="355600"/>
                </a:lnTo>
                <a:lnTo>
                  <a:pt x="1698625" y="352425"/>
                </a:lnTo>
                <a:lnTo>
                  <a:pt x="1670050" y="349250"/>
                </a:lnTo>
                <a:lnTo>
                  <a:pt x="1597025" y="346075"/>
                </a:lnTo>
                <a:lnTo>
                  <a:pt x="1530350" y="342900"/>
                </a:lnTo>
                <a:lnTo>
                  <a:pt x="1495425" y="336550"/>
                </a:lnTo>
                <a:lnTo>
                  <a:pt x="1431925" y="333375"/>
                </a:lnTo>
                <a:lnTo>
                  <a:pt x="1381125" y="330200"/>
                </a:lnTo>
                <a:lnTo>
                  <a:pt x="1333500" y="327025"/>
                </a:lnTo>
                <a:lnTo>
                  <a:pt x="1241425" y="311150"/>
                </a:lnTo>
                <a:lnTo>
                  <a:pt x="1212850" y="301625"/>
                </a:lnTo>
                <a:lnTo>
                  <a:pt x="1155700" y="298450"/>
                </a:lnTo>
                <a:lnTo>
                  <a:pt x="1098550" y="292100"/>
                </a:lnTo>
                <a:lnTo>
                  <a:pt x="1012825" y="282575"/>
                </a:lnTo>
                <a:lnTo>
                  <a:pt x="936625" y="269875"/>
                </a:lnTo>
                <a:lnTo>
                  <a:pt x="844550" y="254000"/>
                </a:lnTo>
                <a:lnTo>
                  <a:pt x="774700" y="225425"/>
                </a:lnTo>
                <a:lnTo>
                  <a:pt x="688975" y="212725"/>
                </a:lnTo>
                <a:lnTo>
                  <a:pt x="644525" y="196850"/>
                </a:lnTo>
                <a:lnTo>
                  <a:pt x="603250" y="180975"/>
                </a:lnTo>
                <a:lnTo>
                  <a:pt x="476250" y="139700"/>
                </a:lnTo>
                <a:lnTo>
                  <a:pt x="403225" y="114300"/>
                </a:lnTo>
                <a:lnTo>
                  <a:pt x="333375" y="76200"/>
                </a:lnTo>
                <a:lnTo>
                  <a:pt x="263525" y="53975"/>
                </a:lnTo>
                <a:lnTo>
                  <a:pt x="215900" y="34925"/>
                </a:lnTo>
                <a:lnTo>
                  <a:pt x="177800" y="22225"/>
                </a:lnTo>
                <a:lnTo>
                  <a:pt x="92075" y="0"/>
                </a:lnTo>
                <a:lnTo>
                  <a:pt x="0" y="3175"/>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8" name="Text Box 2">
            <a:extLst>
              <a:ext uri="{FF2B5EF4-FFF2-40B4-BE49-F238E27FC236}">
                <a16:creationId xmlns:a16="http://schemas.microsoft.com/office/drawing/2014/main" id="{764D66BE-2997-4D33-A873-FC4F514F7118}"/>
              </a:ext>
            </a:extLst>
          </p:cNvPr>
          <p:cNvSpPr txBox="1">
            <a:spLocks noChangeArrowheads="1"/>
          </p:cNvSpPr>
          <p:nvPr/>
        </p:nvSpPr>
        <p:spPr bwMode="auto">
          <a:xfrm>
            <a:off x="6884619" y="2405015"/>
            <a:ext cx="1556452" cy="141756"/>
          </a:xfrm>
          <a:prstGeom prst="rect">
            <a:avLst/>
          </a:prstGeom>
          <a:noFill/>
          <a:ln>
            <a:noFill/>
          </a:ln>
        </p:spPr>
        <p:txBody>
          <a:bodyPr vert="horz" wrap="square" lIns="0" tIns="0" rIns="0" bIns="0" numCol="1" anchor="ctr" anchorCtr="0" compatLnSpc="1">
            <a:prstTxWarp prst="textNoShape">
              <a:avLst/>
            </a:prstTxWarp>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34000"/>
              </a:lnSpc>
              <a:spcBef>
                <a:spcPct val="0"/>
              </a:spcBef>
              <a:spcAft>
                <a:spcPts val="800"/>
              </a:spcAft>
              <a:buClrTx/>
              <a:buSzTx/>
              <a:buFontTx/>
              <a:buNone/>
              <a:tabLst/>
              <a:defRPr/>
            </a:pPr>
            <a:r>
              <a:rPr lang="en-US" altLang="fr-FR" sz="700" b="1" dirty="0">
                <a:solidFill>
                  <a:schemeClr val="accent1"/>
                </a:solidFill>
                <a:latin typeface="Arial" panose="020B0604020202020204" pitchFamily="34" charset="0"/>
                <a:cs typeface="Arial" panose="020B0604020202020204" pitchFamily="34" charset="0"/>
              </a:rPr>
              <a:t>3 months</a:t>
            </a:r>
            <a:endParaRPr kumimoji="0" lang="fr-FR" altLang="fr-FR" sz="700" b="1" i="0" u="none" strike="noStrike" kern="1200" cap="none" spc="0" normalizeH="0" baseline="0" noProof="0" dirty="0">
              <a:ln>
                <a:noFill/>
              </a:ln>
              <a:solidFill>
                <a:schemeClr val="accent1"/>
              </a:solidFill>
              <a:effectLst/>
              <a:uLnTx/>
              <a:uFillTx/>
              <a:latin typeface="Arial" panose="020B0604020202020204" pitchFamily="34" charset="0"/>
              <a:cs typeface="Arial" panose="020B0604020202020204" pitchFamily="34" charset="0"/>
            </a:endParaRPr>
          </a:p>
        </p:txBody>
      </p:sp>
      <p:sp>
        <p:nvSpPr>
          <p:cNvPr id="19" name="Text Box 2">
            <a:extLst>
              <a:ext uri="{FF2B5EF4-FFF2-40B4-BE49-F238E27FC236}">
                <a16:creationId xmlns:a16="http://schemas.microsoft.com/office/drawing/2014/main" id="{A59933CD-29B9-4598-A521-4A167CA6E72F}"/>
              </a:ext>
            </a:extLst>
          </p:cNvPr>
          <p:cNvSpPr txBox="1">
            <a:spLocks noChangeArrowheads="1"/>
          </p:cNvSpPr>
          <p:nvPr/>
        </p:nvSpPr>
        <p:spPr bwMode="auto">
          <a:xfrm>
            <a:off x="6884619" y="2212255"/>
            <a:ext cx="1556452" cy="141756"/>
          </a:xfrm>
          <a:prstGeom prst="rect">
            <a:avLst/>
          </a:prstGeom>
          <a:noFill/>
          <a:ln>
            <a:noFill/>
          </a:ln>
        </p:spPr>
        <p:txBody>
          <a:bodyPr vert="horz" wrap="square" lIns="0" tIns="0" rIns="0" bIns="0" numCol="1" anchor="ctr" anchorCtr="0" compatLnSpc="1">
            <a:prstTxWarp prst="textNoShape">
              <a:avLst/>
            </a:prstTxWarp>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34000"/>
              </a:lnSpc>
              <a:spcBef>
                <a:spcPct val="0"/>
              </a:spcBef>
              <a:spcAft>
                <a:spcPts val="800"/>
              </a:spcAft>
              <a:buClrTx/>
              <a:buSzTx/>
              <a:buFontTx/>
              <a:buNone/>
              <a:tabLst/>
              <a:defRPr/>
            </a:pPr>
            <a:r>
              <a:rPr lang="en-US" altLang="fr-FR" sz="700" b="1" dirty="0">
                <a:solidFill>
                  <a:srgbClr val="C00000"/>
                </a:solidFill>
                <a:latin typeface="Arial" panose="020B0604020202020204" pitchFamily="34" charset="0"/>
                <a:cs typeface="Arial" panose="020B0604020202020204" pitchFamily="34" charset="0"/>
              </a:rPr>
              <a:t>6 months</a:t>
            </a:r>
            <a:endParaRPr kumimoji="0" lang="fr-FR" altLang="fr-FR" sz="700" b="1" i="0" u="none" strike="noStrike" kern="1200" cap="none" spc="0" normalizeH="0" baseline="0" noProof="0" dirty="0">
              <a:ln>
                <a:noFill/>
              </a:ln>
              <a:solidFill>
                <a:srgbClr val="C00000"/>
              </a:solidFill>
              <a:effectLst/>
              <a:uLnTx/>
              <a:uFillTx/>
              <a:latin typeface="Arial" panose="020B0604020202020204" pitchFamily="34" charset="0"/>
              <a:cs typeface="Arial" panose="020B0604020202020204" pitchFamily="34" charset="0"/>
            </a:endParaRPr>
          </a:p>
        </p:txBody>
      </p:sp>
      <p:sp>
        <p:nvSpPr>
          <p:cNvPr id="20" name="Titre 1"/>
          <p:cNvSpPr>
            <a:spLocks noGrp="1"/>
          </p:cNvSpPr>
          <p:nvPr>
            <p:ph type="title"/>
          </p:nvPr>
        </p:nvSpPr>
        <p:spPr>
          <a:xfrm>
            <a:off x="190500" y="0"/>
            <a:ext cx="7124700" cy="596560"/>
          </a:xfrm>
        </p:spPr>
        <p:txBody>
          <a:bodyPr>
            <a:noAutofit/>
          </a:bodyPr>
          <a:lstStyle/>
          <a:p>
            <a:r>
              <a:rPr lang="fr-FR" sz="2200" b="1" dirty="0"/>
              <a:t>Etude IDEA</a:t>
            </a:r>
            <a:br>
              <a:rPr lang="fr-FR" sz="2200" dirty="0"/>
            </a:br>
            <a:r>
              <a:rPr lang="fr-FR" sz="2200" dirty="0"/>
              <a:t>Données actualisées de SG et de SSR à 5 ans</a:t>
            </a:r>
          </a:p>
        </p:txBody>
      </p:sp>
    </p:spTree>
    <p:extLst>
      <p:ext uri="{BB962C8B-B14F-4D97-AF65-F5344CB8AC3E}">
        <p14:creationId xmlns:p14="http://schemas.microsoft.com/office/powerpoint/2010/main" val="557681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sz="half" idx="1"/>
          </p:nvPr>
        </p:nvSpPr>
        <p:spPr/>
        <p:txBody>
          <a:bodyPr/>
          <a:lstStyle/>
          <a:p>
            <a:r>
              <a:rPr lang="fr-FR" dirty="0"/>
              <a:t>Considérations statistiques</a:t>
            </a:r>
          </a:p>
          <a:p>
            <a:pPr lvl="1"/>
            <a:r>
              <a:rPr lang="fr-FR" dirty="0"/>
              <a:t>Hypothèse de non infériorité (NI) pour la SG basée sur les données de MOSAIC</a:t>
            </a:r>
          </a:p>
          <a:p>
            <a:pPr lvl="2">
              <a:spcBef>
                <a:spcPts val="0"/>
              </a:spcBef>
            </a:pPr>
            <a:r>
              <a:rPr lang="fr-FR" dirty="0"/>
              <a:t>Gain de 4.3% avec le bras FOLOFOX 6 mois dans MOSAIC (SG à 76% à 5 ans, HR 0.80)</a:t>
            </a:r>
          </a:p>
          <a:p>
            <a:pPr lvl="2">
              <a:spcBef>
                <a:spcPts val="0"/>
              </a:spcBef>
            </a:pPr>
            <a:r>
              <a:rPr lang="fr-FR" dirty="0"/>
              <a:t>Non infériorité « acceptée » dans IDEA </a:t>
            </a:r>
            <a:r>
              <a:rPr lang="fr-FR" b="1" dirty="0"/>
              <a:t>si perte de SG &lt; 2.26% pour le bras 3 mois</a:t>
            </a:r>
          </a:p>
          <a:p>
            <a:pPr marL="792000" lvl="3" indent="0">
              <a:spcBef>
                <a:spcPts val="0"/>
              </a:spcBef>
              <a:buNone/>
            </a:pPr>
            <a:r>
              <a:rPr lang="fr-FR" dirty="0"/>
              <a:t>Soit une borne supérieure </a:t>
            </a:r>
            <a:r>
              <a:rPr lang="fr-FR" b="1" u="sng" dirty="0"/>
              <a:t>de l’IC à 1.11 et p &lt; 0.025</a:t>
            </a:r>
          </a:p>
          <a:p>
            <a:pPr lvl="2">
              <a:spcBef>
                <a:spcPts val="0"/>
              </a:spcBef>
              <a:buFont typeface="Arial" charset="0"/>
              <a:buChar char="•"/>
            </a:pPr>
            <a:r>
              <a:rPr lang="fr-FR" dirty="0"/>
              <a:t>Analyse sous groupes pré-planifiées</a:t>
            </a:r>
          </a:p>
        </p:txBody>
      </p:sp>
      <p:sp>
        <p:nvSpPr>
          <p:cNvPr id="4" name="ZoneTexte 3">
            <a:extLst>
              <a:ext uri="{FF2B5EF4-FFF2-40B4-BE49-F238E27FC236}">
                <a16:creationId xmlns:a16="http://schemas.microsoft.com/office/drawing/2014/main" id="{0DE83C7D-36CF-1049-84C6-690FD808E0A3}"/>
              </a:ext>
            </a:extLst>
          </p:cNvPr>
          <p:cNvSpPr txBox="1"/>
          <p:nvPr/>
        </p:nvSpPr>
        <p:spPr>
          <a:xfrm>
            <a:off x="-3048" y="4912668"/>
            <a:ext cx="2608406" cy="230832"/>
          </a:xfrm>
          <a:prstGeom prst="rect">
            <a:avLst/>
          </a:prstGeom>
          <a:noFill/>
        </p:spPr>
        <p:txBody>
          <a:bodyPr wrap="none" rtlCol="0">
            <a:spAutoFit/>
          </a:bodyPr>
          <a:lstStyle/>
          <a:p>
            <a:r>
              <a:rPr lang="fr-FR" sz="900" i="1" dirty="0">
                <a:solidFill>
                  <a:schemeClr val="tx1">
                    <a:lumMod val="50000"/>
                    <a:lumOff val="50000"/>
                  </a:schemeClr>
                </a:solidFill>
                <a:latin typeface="Arial" panose="020B0604020202020204" pitchFamily="34" charset="0"/>
              </a:rPr>
              <a:t>Alberto F. </a:t>
            </a:r>
            <a:r>
              <a:rPr lang="fr-FR" sz="900" i="1" dirty="0" err="1">
                <a:solidFill>
                  <a:schemeClr val="tx1">
                    <a:lumMod val="50000"/>
                    <a:lumOff val="50000"/>
                  </a:schemeClr>
                </a:solidFill>
                <a:latin typeface="Arial" panose="020B0604020202020204" pitchFamily="34" charset="0"/>
              </a:rPr>
              <a:t>Sobrero</a:t>
            </a:r>
            <a:r>
              <a:rPr lang="fr-FR" sz="900" i="1" dirty="0">
                <a:solidFill>
                  <a:schemeClr val="tx1">
                    <a:lumMod val="50000"/>
                    <a:lumOff val="50000"/>
                  </a:schemeClr>
                </a:solidFill>
                <a:latin typeface="Arial" panose="020B0604020202020204" pitchFamily="34" charset="0"/>
              </a:rPr>
              <a:t> et al., ASCO2020, Abs 4004</a:t>
            </a:r>
          </a:p>
        </p:txBody>
      </p:sp>
      <p:sp>
        <p:nvSpPr>
          <p:cNvPr id="8" name="Titre 1"/>
          <p:cNvSpPr>
            <a:spLocks noGrp="1"/>
          </p:cNvSpPr>
          <p:nvPr>
            <p:ph type="title"/>
          </p:nvPr>
        </p:nvSpPr>
        <p:spPr>
          <a:xfrm>
            <a:off x="190500" y="0"/>
            <a:ext cx="7124700" cy="596560"/>
          </a:xfrm>
        </p:spPr>
        <p:txBody>
          <a:bodyPr>
            <a:noAutofit/>
          </a:bodyPr>
          <a:lstStyle/>
          <a:p>
            <a:r>
              <a:rPr lang="fr-FR" sz="2200" b="1" dirty="0"/>
              <a:t>Etude IDEA</a:t>
            </a:r>
            <a:br>
              <a:rPr lang="fr-FR" sz="2200" dirty="0"/>
            </a:br>
            <a:r>
              <a:rPr lang="fr-FR" sz="2200" dirty="0"/>
              <a:t>Données actualisées de SG et de SSR à 5 ans</a:t>
            </a:r>
          </a:p>
        </p:txBody>
      </p:sp>
      <p:sp>
        <p:nvSpPr>
          <p:cNvPr id="6" name="Flèche : droite 5">
            <a:extLst>
              <a:ext uri="{FF2B5EF4-FFF2-40B4-BE49-F238E27FC236}">
                <a16:creationId xmlns:a16="http://schemas.microsoft.com/office/drawing/2014/main" id="{FF61AA63-A248-423A-B3CC-0B032EBFD5EF}"/>
              </a:ext>
            </a:extLst>
          </p:cNvPr>
          <p:cNvSpPr/>
          <p:nvPr/>
        </p:nvSpPr>
        <p:spPr>
          <a:xfrm>
            <a:off x="922591" y="1915367"/>
            <a:ext cx="110971" cy="142042"/>
          </a:xfrm>
          <a:prstGeom prst="rightArrow">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val="9919899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sz="half" idx="1"/>
          </p:nvPr>
        </p:nvSpPr>
        <p:spPr/>
        <p:txBody>
          <a:bodyPr/>
          <a:lstStyle/>
          <a:p>
            <a:r>
              <a:rPr lang="fr-FR" dirty="0"/>
              <a:t>IDEA: données actualisées de SG</a:t>
            </a:r>
          </a:p>
        </p:txBody>
      </p:sp>
      <p:sp>
        <p:nvSpPr>
          <p:cNvPr id="9" name="ZoneTexte 8">
            <a:extLst>
              <a:ext uri="{FF2B5EF4-FFF2-40B4-BE49-F238E27FC236}">
                <a16:creationId xmlns:a16="http://schemas.microsoft.com/office/drawing/2014/main" id="{265BB281-B397-9647-B4A2-CDEA41B49581}"/>
              </a:ext>
            </a:extLst>
          </p:cNvPr>
          <p:cNvSpPr txBox="1"/>
          <p:nvPr/>
        </p:nvSpPr>
        <p:spPr>
          <a:xfrm>
            <a:off x="-3048" y="4912668"/>
            <a:ext cx="2608406" cy="230832"/>
          </a:xfrm>
          <a:prstGeom prst="rect">
            <a:avLst/>
          </a:prstGeom>
          <a:noFill/>
        </p:spPr>
        <p:txBody>
          <a:bodyPr wrap="none" rtlCol="0">
            <a:spAutoFit/>
          </a:bodyPr>
          <a:lstStyle/>
          <a:p>
            <a:r>
              <a:rPr lang="fr-FR" sz="900" i="1" dirty="0">
                <a:solidFill>
                  <a:schemeClr val="tx1">
                    <a:lumMod val="50000"/>
                    <a:lumOff val="50000"/>
                  </a:schemeClr>
                </a:solidFill>
                <a:latin typeface="Arial" panose="020B0604020202020204" pitchFamily="34" charset="0"/>
              </a:rPr>
              <a:t>Alberto F. </a:t>
            </a:r>
            <a:r>
              <a:rPr lang="fr-FR" sz="900" i="1" dirty="0" err="1">
                <a:solidFill>
                  <a:schemeClr val="tx1">
                    <a:lumMod val="50000"/>
                    <a:lumOff val="50000"/>
                  </a:schemeClr>
                </a:solidFill>
                <a:latin typeface="Arial" panose="020B0604020202020204" pitchFamily="34" charset="0"/>
              </a:rPr>
              <a:t>Sobrero</a:t>
            </a:r>
            <a:r>
              <a:rPr lang="fr-FR" sz="900" i="1" dirty="0">
                <a:solidFill>
                  <a:schemeClr val="tx1">
                    <a:lumMod val="50000"/>
                    <a:lumOff val="50000"/>
                  </a:schemeClr>
                </a:solidFill>
                <a:latin typeface="Arial" panose="020B0604020202020204" pitchFamily="34" charset="0"/>
              </a:rPr>
              <a:t> et al., ASCO2020, Abs 4004</a:t>
            </a:r>
          </a:p>
        </p:txBody>
      </p:sp>
      <p:sp>
        <p:nvSpPr>
          <p:cNvPr id="14" name="Rectangle à coins arrondis 4">
            <a:extLst>
              <a:ext uri="{FF2B5EF4-FFF2-40B4-BE49-F238E27FC236}">
                <a16:creationId xmlns:a16="http://schemas.microsoft.com/office/drawing/2014/main" id="{D69339B3-1A25-4BEC-BBC7-B88CC036B0D8}"/>
              </a:ext>
            </a:extLst>
          </p:cNvPr>
          <p:cNvSpPr/>
          <p:nvPr/>
        </p:nvSpPr>
        <p:spPr>
          <a:xfrm>
            <a:off x="478892" y="1308044"/>
            <a:ext cx="6282559" cy="3388648"/>
          </a:xfrm>
          <a:prstGeom prst="roundRect">
            <a:avLst>
              <a:gd name="adj" fmla="val 3765"/>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fr-FR" sz="1000" dirty="0">
              <a:solidFill>
                <a:prstClr val="white"/>
              </a:solidFill>
              <a:latin typeface="Arial" panose="020B0604020202020204" pitchFamily="34" charset="0"/>
              <a:cs typeface="Arial" panose="020B0604020202020204" pitchFamily="34" charset="0"/>
            </a:endParaRPr>
          </a:p>
        </p:txBody>
      </p:sp>
      <p:sp>
        <p:nvSpPr>
          <p:cNvPr id="15" name="Freeform 24">
            <a:extLst>
              <a:ext uri="{FF2B5EF4-FFF2-40B4-BE49-F238E27FC236}">
                <a16:creationId xmlns:a16="http://schemas.microsoft.com/office/drawing/2014/main" id="{7B5104A0-4A49-4591-A2A6-CA0CAA2CA847}"/>
              </a:ext>
            </a:extLst>
          </p:cNvPr>
          <p:cNvSpPr>
            <a:spLocks/>
          </p:cNvSpPr>
          <p:nvPr/>
        </p:nvSpPr>
        <p:spPr bwMode="auto">
          <a:xfrm>
            <a:off x="1373832" y="1494361"/>
            <a:ext cx="5014913" cy="469340"/>
          </a:xfrm>
          <a:custGeom>
            <a:avLst/>
            <a:gdLst>
              <a:gd name="T0" fmla="*/ 17 w 550"/>
              <a:gd name="T1" fmla="*/ 1 h 62"/>
              <a:gd name="T2" fmla="*/ 42 w 550"/>
              <a:gd name="T3" fmla="*/ 2 h 62"/>
              <a:gd name="T4" fmla="*/ 67 w 550"/>
              <a:gd name="T5" fmla="*/ 4 h 62"/>
              <a:gd name="T6" fmla="*/ 87 w 550"/>
              <a:gd name="T7" fmla="*/ 6 h 62"/>
              <a:gd name="T8" fmla="*/ 110 w 550"/>
              <a:gd name="T9" fmla="*/ 7 h 62"/>
              <a:gd name="T10" fmla="*/ 133 w 550"/>
              <a:gd name="T11" fmla="*/ 10 h 62"/>
              <a:gd name="T12" fmla="*/ 154 w 550"/>
              <a:gd name="T13" fmla="*/ 12 h 62"/>
              <a:gd name="T14" fmla="*/ 171 w 550"/>
              <a:gd name="T15" fmla="*/ 15 h 62"/>
              <a:gd name="T16" fmla="*/ 187 w 550"/>
              <a:gd name="T17" fmla="*/ 17 h 62"/>
              <a:gd name="T18" fmla="*/ 203 w 550"/>
              <a:gd name="T19" fmla="*/ 19 h 62"/>
              <a:gd name="T20" fmla="*/ 224 w 550"/>
              <a:gd name="T21" fmla="*/ 22 h 62"/>
              <a:gd name="T22" fmla="*/ 241 w 550"/>
              <a:gd name="T23" fmla="*/ 24 h 62"/>
              <a:gd name="T24" fmla="*/ 258 w 550"/>
              <a:gd name="T25" fmla="*/ 26 h 62"/>
              <a:gd name="T26" fmla="*/ 269 w 550"/>
              <a:gd name="T27" fmla="*/ 27 h 62"/>
              <a:gd name="T28" fmla="*/ 274 w 550"/>
              <a:gd name="T29" fmla="*/ 28 h 62"/>
              <a:gd name="T30" fmla="*/ 275 w 550"/>
              <a:gd name="T31" fmla="*/ 28 h 62"/>
              <a:gd name="T32" fmla="*/ 279 w 550"/>
              <a:gd name="T33" fmla="*/ 29 h 62"/>
              <a:gd name="T34" fmla="*/ 285 w 550"/>
              <a:gd name="T35" fmla="*/ 30 h 62"/>
              <a:gd name="T36" fmla="*/ 298 w 550"/>
              <a:gd name="T37" fmla="*/ 31 h 62"/>
              <a:gd name="T38" fmla="*/ 313 w 550"/>
              <a:gd name="T39" fmla="*/ 34 h 62"/>
              <a:gd name="T40" fmla="*/ 325 w 550"/>
              <a:gd name="T41" fmla="*/ 35 h 62"/>
              <a:gd name="T42" fmla="*/ 338 w 550"/>
              <a:gd name="T43" fmla="*/ 37 h 62"/>
              <a:gd name="T44" fmla="*/ 350 w 550"/>
              <a:gd name="T45" fmla="*/ 38 h 62"/>
              <a:gd name="T46" fmla="*/ 361 w 550"/>
              <a:gd name="T47" fmla="*/ 40 h 62"/>
              <a:gd name="T48" fmla="*/ 367 w 550"/>
              <a:gd name="T49" fmla="*/ 41 h 62"/>
              <a:gd name="T50" fmla="*/ 371 w 550"/>
              <a:gd name="T51" fmla="*/ 42 h 62"/>
              <a:gd name="T52" fmla="*/ 378 w 550"/>
              <a:gd name="T53" fmla="*/ 43 h 62"/>
              <a:gd name="T54" fmla="*/ 387 w 550"/>
              <a:gd name="T55" fmla="*/ 44 h 62"/>
              <a:gd name="T56" fmla="*/ 398 w 550"/>
              <a:gd name="T57" fmla="*/ 45 h 62"/>
              <a:gd name="T58" fmla="*/ 405 w 550"/>
              <a:gd name="T59" fmla="*/ 46 h 62"/>
              <a:gd name="T60" fmla="*/ 413 w 550"/>
              <a:gd name="T61" fmla="*/ 47 h 62"/>
              <a:gd name="T62" fmla="*/ 420 w 550"/>
              <a:gd name="T63" fmla="*/ 49 h 62"/>
              <a:gd name="T64" fmla="*/ 427 w 550"/>
              <a:gd name="T65" fmla="*/ 50 h 62"/>
              <a:gd name="T66" fmla="*/ 435 w 550"/>
              <a:gd name="T67" fmla="*/ 51 h 62"/>
              <a:gd name="T68" fmla="*/ 442 w 550"/>
              <a:gd name="T69" fmla="*/ 52 h 62"/>
              <a:gd name="T70" fmla="*/ 448 w 550"/>
              <a:gd name="T71" fmla="*/ 52 h 62"/>
              <a:gd name="T72" fmla="*/ 451 w 550"/>
              <a:gd name="T73" fmla="*/ 52 h 62"/>
              <a:gd name="T74" fmla="*/ 455 w 550"/>
              <a:gd name="T75" fmla="*/ 53 h 62"/>
              <a:gd name="T76" fmla="*/ 458 w 550"/>
              <a:gd name="T77" fmla="*/ 53 h 62"/>
              <a:gd name="T78" fmla="*/ 459 w 550"/>
              <a:gd name="T79" fmla="*/ 53 h 62"/>
              <a:gd name="T80" fmla="*/ 460 w 550"/>
              <a:gd name="T81" fmla="*/ 53 h 62"/>
              <a:gd name="T82" fmla="*/ 462 w 550"/>
              <a:gd name="T83" fmla="*/ 53 h 62"/>
              <a:gd name="T84" fmla="*/ 464 w 550"/>
              <a:gd name="T85" fmla="*/ 53 h 62"/>
              <a:gd name="T86" fmla="*/ 467 w 550"/>
              <a:gd name="T87" fmla="*/ 54 h 62"/>
              <a:gd name="T88" fmla="*/ 471 w 550"/>
              <a:gd name="T89" fmla="*/ 54 h 62"/>
              <a:gd name="T90" fmla="*/ 474 w 550"/>
              <a:gd name="T91" fmla="*/ 54 h 62"/>
              <a:gd name="T92" fmla="*/ 478 w 550"/>
              <a:gd name="T93" fmla="*/ 55 h 62"/>
              <a:gd name="T94" fmla="*/ 483 w 550"/>
              <a:gd name="T95" fmla="*/ 55 h 62"/>
              <a:gd name="T96" fmla="*/ 487 w 550"/>
              <a:gd name="T97" fmla="*/ 56 h 62"/>
              <a:gd name="T98" fmla="*/ 491 w 550"/>
              <a:gd name="T99" fmla="*/ 56 h 62"/>
              <a:gd name="T100" fmla="*/ 496 w 550"/>
              <a:gd name="T101" fmla="*/ 57 h 62"/>
              <a:gd name="T102" fmla="*/ 501 w 550"/>
              <a:gd name="T103" fmla="*/ 57 h 62"/>
              <a:gd name="T104" fmla="*/ 505 w 550"/>
              <a:gd name="T105" fmla="*/ 57 h 62"/>
              <a:gd name="T106" fmla="*/ 509 w 550"/>
              <a:gd name="T107" fmla="*/ 58 h 62"/>
              <a:gd name="T108" fmla="*/ 513 w 550"/>
              <a:gd name="T109" fmla="*/ 58 h 62"/>
              <a:gd name="T110" fmla="*/ 519 w 550"/>
              <a:gd name="T111" fmla="*/ 59 h 62"/>
              <a:gd name="T112" fmla="*/ 525 w 550"/>
              <a:gd name="T113" fmla="*/ 59 h 62"/>
              <a:gd name="T114" fmla="*/ 531 w 550"/>
              <a:gd name="T115" fmla="*/ 60 h 62"/>
              <a:gd name="T116" fmla="*/ 536 w 550"/>
              <a:gd name="T117" fmla="*/ 60 h 62"/>
              <a:gd name="T118" fmla="*/ 539 w 550"/>
              <a:gd name="T119" fmla="*/ 61 h 62"/>
              <a:gd name="T120" fmla="*/ 543 w 550"/>
              <a:gd name="T121" fmla="*/ 62 h 62"/>
              <a:gd name="T122" fmla="*/ 546 w 550"/>
              <a:gd name="T123" fmla="*/ 62 h 62"/>
              <a:gd name="T124" fmla="*/ 549 w 550"/>
              <a:gd name="T125"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0" h="62">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8" y="0"/>
                </a:lnTo>
                <a:lnTo>
                  <a:pt x="8" y="0"/>
                </a:lnTo>
                <a:lnTo>
                  <a:pt x="8" y="0"/>
                </a:lnTo>
                <a:lnTo>
                  <a:pt x="9" y="0"/>
                </a:lnTo>
                <a:lnTo>
                  <a:pt x="9" y="0"/>
                </a:lnTo>
                <a:lnTo>
                  <a:pt x="9" y="0"/>
                </a:lnTo>
                <a:lnTo>
                  <a:pt x="9" y="0"/>
                </a:lnTo>
                <a:lnTo>
                  <a:pt x="9" y="0"/>
                </a:lnTo>
                <a:lnTo>
                  <a:pt x="9" y="0"/>
                </a:lnTo>
                <a:lnTo>
                  <a:pt x="10" y="0"/>
                </a:lnTo>
                <a:lnTo>
                  <a:pt x="10" y="0"/>
                </a:lnTo>
                <a:lnTo>
                  <a:pt x="10" y="0"/>
                </a:lnTo>
                <a:lnTo>
                  <a:pt x="10" y="0"/>
                </a:lnTo>
                <a:lnTo>
                  <a:pt x="10" y="0"/>
                </a:lnTo>
                <a:lnTo>
                  <a:pt x="10" y="0"/>
                </a:lnTo>
                <a:lnTo>
                  <a:pt x="10" y="0"/>
                </a:lnTo>
                <a:lnTo>
                  <a:pt x="10" y="0"/>
                </a:lnTo>
                <a:lnTo>
                  <a:pt x="10" y="0"/>
                </a:lnTo>
                <a:lnTo>
                  <a:pt x="10" y="0"/>
                </a:lnTo>
                <a:lnTo>
                  <a:pt x="10" y="1"/>
                </a:lnTo>
                <a:lnTo>
                  <a:pt x="10" y="1"/>
                </a:lnTo>
                <a:lnTo>
                  <a:pt x="10" y="1"/>
                </a:lnTo>
                <a:lnTo>
                  <a:pt x="10" y="1"/>
                </a:lnTo>
                <a:lnTo>
                  <a:pt x="10" y="1"/>
                </a:lnTo>
                <a:lnTo>
                  <a:pt x="11" y="1"/>
                </a:lnTo>
                <a:lnTo>
                  <a:pt x="11" y="1"/>
                </a:lnTo>
                <a:lnTo>
                  <a:pt x="11" y="1"/>
                </a:lnTo>
                <a:lnTo>
                  <a:pt x="11" y="1"/>
                </a:lnTo>
                <a:lnTo>
                  <a:pt x="11" y="1"/>
                </a:lnTo>
                <a:lnTo>
                  <a:pt x="11" y="1"/>
                </a:lnTo>
                <a:lnTo>
                  <a:pt x="11" y="1"/>
                </a:lnTo>
                <a:lnTo>
                  <a:pt x="11" y="1"/>
                </a:lnTo>
                <a:lnTo>
                  <a:pt x="11" y="1"/>
                </a:lnTo>
                <a:lnTo>
                  <a:pt x="12" y="1"/>
                </a:lnTo>
                <a:lnTo>
                  <a:pt x="12" y="1"/>
                </a:lnTo>
                <a:lnTo>
                  <a:pt x="12" y="1"/>
                </a:lnTo>
                <a:lnTo>
                  <a:pt x="13" y="1"/>
                </a:lnTo>
                <a:lnTo>
                  <a:pt x="13" y="1"/>
                </a:lnTo>
                <a:lnTo>
                  <a:pt x="13" y="1"/>
                </a:lnTo>
                <a:lnTo>
                  <a:pt x="13" y="1"/>
                </a:lnTo>
                <a:lnTo>
                  <a:pt x="13" y="1"/>
                </a:lnTo>
                <a:lnTo>
                  <a:pt x="13" y="1"/>
                </a:lnTo>
                <a:lnTo>
                  <a:pt x="15" y="1"/>
                </a:lnTo>
                <a:lnTo>
                  <a:pt x="15" y="1"/>
                </a:lnTo>
                <a:lnTo>
                  <a:pt x="15" y="1"/>
                </a:lnTo>
                <a:lnTo>
                  <a:pt x="15" y="1"/>
                </a:lnTo>
                <a:lnTo>
                  <a:pt x="15" y="1"/>
                </a:lnTo>
                <a:lnTo>
                  <a:pt x="15" y="1"/>
                </a:lnTo>
                <a:lnTo>
                  <a:pt x="16" y="1"/>
                </a:lnTo>
                <a:lnTo>
                  <a:pt x="16" y="1"/>
                </a:lnTo>
                <a:lnTo>
                  <a:pt x="16" y="1"/>
                </a:lnTo>
                <a:lnTo>
                  <a:pt x="16" y="1"/>
                </a:lnTo>
                <a:lnTo>
                  <a:pt x="16" y="1"/>
                </a:lnTo>
                <a:lnTo>
                  <a:pt x="16" y="1"/>
                </a:lnTo>
                <a:lnTo>
                  <a:pt x="17" y="1"/>
                </a:lnTo>
                <a:lnTo>
                  <a:pt x="17" y="1"/>
                </a:lnTo>
                <a:lnTo>
                  <a:pt x="17" y="1"/>
                </a:lnTo>
                <a:lnTo>
                  <a:pt x="17" y="1"/>
                </a:lnTo>
                <a:lnTo>
                  <a:pt x="17" y="1"/>
                </a:lnTo>
                <a:lnTo>
                  <a:pt x="17" y="1"/>
                </a:lnTo>
                <a:lnTo>
                  <a:pt x="17" y="1"/>
                </a:lnTo>
                <a:lnTo>
                  <a:pt x="17" y="1"/>
                </a:lnTo>
                <a:lnTo>
                  <a:pt x="17" y="1"/>
                </a:lnTo>
                <a:lnTo>
                  <a:pt x="18" y="1"/>
                </a:lnTo>
                <a:lnTo>
                  <a:pt x="18" y="1"/>
                </a:lnTo>
                <a:lnTo>
                  <a:pt x="18" y="1"/>
                </a:lnTo>
                <a:lnTo>
                  <a:pt x="18" y="1"/>
                </a:lnTo>
                <a:lnTo>
                  <a:pt x="18" y="1"/>
                </a:lnTo>
                <a:lnTo>
                  <a:pt x="18" y="1"/>
                </a:lnTo>
                <a:lnTo>
                  <a:pt x="18" y="1"/>
                </a:lnTo>
                <a:lnTo>
                  <a:pt x="18" y="1"/>
                </a:lnTo>
                <a:lnTo>
                  <a:pt x="18" y="1"/>
                </a:lnTo>
                <a:lnTo>
                  <a:pt x="18" y="1"/>
                </a:lnTo>
                <a:lnTo>
                  <a:pt x="18" y="1"/>
                </a:lnTo>
                <a:lnTo>
                  <a:pt x="18" y="1"/>
                </a:lnTo>
                <a:lnTo>
                  <a:pt x="20" y="1"/>
                </a:lnTo>
                <a:lnTo>
                  <a:pt x="20" y="1"/>
                </a:lnTo>
                <a:lnTo>
                  <a:pt x="20" y="1"/>
                </a:lnTo>
                <a:lnTo>
                  <a:pt x="20" y="1"/>
                </a:lnTo>
                <a:lnTo>
                  <a:pt x="20" y="1"/>
                </a:lnTo>
                <a:lnTo>
                  <a:pt x="20" y="1"/>
                </a:lnTo>
                <a:lnTo>
                  <a:pt x="21" y="1"/>
                </a:lnTo>
                <a:lnTo>
                  <a:pt x="21" y="1"/>
                </a:lnTo>
                <a:lnTo>
                  <a:pt x="21" y="1"/>
                </a:lnTo>
                <a:lnTo>
                  <a:pt x="21" y="1"/>
                </a:lnTo>
                <a:lnTo>
                  <a:pt x="21" y="1"/>
                </a:lnTo>
                <a:lnTo>
                  <a:pt x="21" y="1"/>
                </a:lnTo>
                <a:lnTo>
                  <a:pt x="21" y="1"/>
                </a:lnTo>
                <a:lnTo>
                  <a:pt x="21" y="1"/>
                </a:lnTo>
                <a:lnTo>
                  <a:pt x="21" y="1"/>
                </a:lnTo>
                <a:lnTo>
                  <a:pt x="21" y="1"/>
                </a:lnTo>
                <a:lnTo>
                  <a:pt x="21" y="1"/>
                </a:lnTo>
                <a:lnTo>
                  <a:pt x="21" y="1"/>
                </a:lnTo>
                <a:lnTo>
                  <a:pt x="21" y="1"/>
                </a:lnTo>
                <a:lnTo>
                  <a:pt x="21" y="1"/>
                </a:lnTo>
                <a:lnTo>
                  <a:pt x="21" y="1"/>
                </a:lnTo>
                <a:lnTo>
                  <a:pt x="22" y="1"/>
                </a:lnTo>
                <a:lnTo>
                  <a:pt x="22" y="1"/>
                </a:lnTo>
                <a:lnTo>
                  <a:pt x="22" y="1"/>
                </a:lnTo>
                <a:lnTo>
                  <a:pt x="22" y="1"/>
                </a:lnTo>
                <a:lnTo>
                  <a:pt x="22" y="1"/>
                </a:lnTo>
                <a:lnTo>
                  <a:pt x="22" y="1"/>
                </a:lnTo>
                <a:lnTo>
                  <a:pt x="22" y="1"/>
                </a:lnTo>
                <a:lnTo>
                  <a:pt x="22" y="1"/>
                </a:lnTo>
                <a:lnTo>
                  <a:pt x="22" y="1"/>
                </a:lnTo>
                <a:lnTo>
                  <a:pt x="22" y="1"/>
                </a:lnTo>
                <a:lnTo>
                  <a:pt x="22" y="1"/>
                </a:lnTo>
                <a:lnTo>
                  <a:pt x="22" y="1"/>
                </a:lnTo>
                <a:lnTo>
                  <a:pt x="23" y="1"/>
                </a:lnTo>
                <a:lnTo>
                  <a:pt x="23" y="1"/>
                </a:lnTo>
                <a:lnTo>
                  <a:pt x="23" y="1"/>
                </a:lnTo>
                <a:lnTo>
                  <a:pt x="23" y="1"/>
                </a:lnTo>
                <a:lnTo>
                  <a:pt x="23" y="1"/>
                </a:lnTo>
                <a:lnTo>
                  <a:pt x="23" y="1"/>
                </a:lnTo>
                <a:lnTo>
                  <a:pt x="23" y="1"/>
                </a:lnTo>
                <a:lnTo>
                  <a:pt x="23" y="1"/>
                </a:lnTo>
                <a:lnTo>
                  <a:pt x="23" y="1"/>
                </a:lnTo>
                <a:lnTo>
                  <a:pt x="24" y="1"/>
                </a:lnTo>
                <a:lnTo>
                  <a:pt x="24" y="1"/>
                </a:lnTo>
                <a:lnTo>
                  <a:pt x="24" y="1"/>
                </a:lnTo>
                <a:lnTo>
                  <a:pt x="25" y="1"/>
                </a:lnTo>
                <a:lnTo>
                  <a:pt x="25" y="1"/>
                </a:lnTo>
                <a:lnTo>
                  <a:pt x="25" y="1"/>
                </a:lnTo>
                <a:lnTo>
                  <a:pt x="25" y="1"/>
                </a:lnTo>
                <a:lnTo>
                  <a:pt x="25" y="1"/>
                </a:lnTo>
                <a:lnTo>
                  <a:pt x="25" y="1"/>
                </a:lnTo>
                <a:lnTo>
                  <a:pt x="26" y="1"/>
                </a:lnTo>
                <a:lnTo>
                  <a:pt x="26" y="1"/>
                </a:lnTo>
                <a:lnTo>
                  <a:pt x="26" y="1"/>
                </a:lnTo>
                <a:lnTo>
                  <a:pt x="26" y="1"/>
                </a:lnTo>
                <a:lnTo>
                  <a:pt x="26" y="1"/>
                </a:lnTo>
                <a:lnTo>
                  <a:pt x="26" y="1"/>
                </a:lnTo>
                <a:lnTo>
                  <a:pt x="26" y="1"/>
                </a:lnTo>
                <a:lnTo>
                  <a:pt x="26" y="1"/>
                </a:lnTo>
                <a:lnTo>
                  <a:pt x="26" y="1"/>
                </a:lnTo>
                <a:lnTo>
                  <a:pt x="27" y="1"/>
                </a:lnTo>
                <a:lnTo>
                  <a:pt x="27" y="1"/>
                </a:lnTo>
                <a:lnTo>
                  <a:pt x="27" y="1"/>
                </a:lnTo>
                <a:lnTo>
                  <a:pt x="27" y="1"/>
                </a:lnTo>
                <a:lnTo>
                  <a:pt x="27" y="1"/>
                </a:lnTo>
                <a:lnTo>
                  <a:pt x="27" y="1"/>
                </a:lnTo>
                <a:lnTo>
                  <a:pt x="27" y="1"/>
                </a:lnTo>
                <a:lnTo>
                  <a:pt x="27" y="1"/>
                </a:lnTo>
                <a:lnTo>
                  <a:pt x="27" y="1"/>
                </a:lnTo>
                <a:lnTo>
                  <a:pt x="28" y="1"/>
                </a:lnTo>
                <a:lnTo>
                  <a:pt x="28" y="1"/>
                </a:lnTo>
                <a:lnTo>
                  <a:pt x="28" y="1"/>
                </a:lnTo>
                <a:lnTo>
                  <a:pt x="28" y="1"/>
                </a:lnTo>
                <a:lnTo>
                  <a:pt x="28" y="1"/>
                </a:lnTo>
                <a:lnTo>
                  <a:pt x="28" y="1"/>
                </a:lnTo>
                <a:lnTo>
                  <a:pt x="28" y="1"/>
                </a:lnTo>
                <a:lnTo>
                  <a:pt x="28" y="1"/>
                </a:lnTo>
                <a:lnTo>
                  <a:pt x="28" y="1"/>
                </a:lnTo>
                <a:lnTo>
                  <a:pt x="29" y="1"/>
                </a:lnTo>
                <a:lnTo>
                  <a:pt x="29" y="1"/>
                </a:lnTo>
                <a:lnTo>
                  <a:pt x="29" y="1"/>
                </a:lnTo>
                <a:lnTo>
                  <a:pt x="30" y="1"/>
                </a:lnTo>
                <a:lnTo>
                  <a:pt x="30" y="1"/>
                </a:lnTo>
                <a:lnTo>
                  <a:pt x="30" y="1"/>
                </a:lnTo>
                <a:lnTo>
                  <a:pt x="30" y="1"/>
                </a:lnTo>
                <a:lnTo>
                  <a:pt x="30" y="1"/>
                </a:lnTo>
                <a:lnTo>
                  <a:pt x="30" y="1"/>
                </a:lnTo>
                <a:lnTo>
                  <a:pt x="31" y="1"/>
                </a:lnTo>
                <a:lnTo>
                  <a:pt x="31" y="1"/>
                </a:lnTo>
                <a:lnTo>
                  <a:pt x="31" y="1"/>
                </a:lnTo>
                <a:lnTo>
                  <a:pt x="35" y="1"/>
                </a:lnTo>
                <a:lnTo>
                  <a:pt x="35" y="1"/>
                </a:lnTo>
                <a:lnTo>
                  <a:pt x="35" y="1"/>
                </a:lnTo>
                <a:lnTo>
                  <a:pt x="36" y="1"/>
                </a:lnTo>
                <a:lnTo>
                  <a:pt x="36" y="2"/>
                </a:lnTo>
                <a:lnTo>
                  <a:pt x="36" y="2"/>
                </a:lnTo>
                <a:lnTo>
                  <a:pt x="36" y="2"/>
                </a:lnTo>
                <a:lnTo>
                  <a:pt x="36" y="2"/>
                </a:lnTo>
                <a:lnTo>
                  <a:pt x="36" y="2"/>
                </a:lnTo>
                <a:lnTo>
                  <a:pt x="36" y="2"/>
                </a:lnTo>
                <a:lnTo>
                  <a:pt x="36" y="2"/>
                </a:lnTo>
                <a:lnTo>
                  <a:pt x="36" y="2"/>
                </a:lnTo>
                <a:lnTo>
                  <a:pt x="37" y="2"/>
                </a:lnTo>
                <a:lnTo>
                  <a:pt x="37" y="2"/>
                </a:lnTo>
                <a:lnTo>
                  <a:pt x="37" y="2"/>
                </a:lnTo>
                <a:lnTo>
                  <a:pt x="37" y="2"/>
                </a:lnTo>
                <a:lnTo>
                  <a:pt x="37" y="2"/>
                </a:lnTo>
                <a:lnTo>
                  <a:pt x="37" y="2"/>
                </a:lnTo>
                <a:lnTo>
                  <a:pt x="37" y="2"/>
                </a:lnTo>
                <a:lnTo>
                  <a:pt x="37" y="2"/>
                </a:lnTo>
                <a:lnTo>
                  <a:pt x="37" y="2"/>
                </a:lnTo>
                <a:lnTo>
                  <a:pt x="38" y="2"/>
                </a:lnTo>
                <a:lnTo>
                  <a:pt x="38" y="2"/>
                </a:lnTo>
                <a:lnTo>
                  <a:pt x="38" y="2"/>
                </a:lnTo>
                <a:lnTo>
                  <a:pt x="38" y="2"/>
                </a:lnTo>
                <a:lnTo>
                  <a:pt x="38" y="2"/>
                </a:lnTo>
                <a:lnTo>
                  <a:pt x="38" y="2"/>
                </a:lnTo>
                <a:lnTo>
                  <a:pt x="38" y="2"/>
                </a:lnTo>
                <a:lnTo>
                  <a:pt x="38" y="2"/>
                </a:lnTo>
                <a:lnTo>
                  <a:pt x="38" y="2"/>
                </a:lnTo>
                <a:lnTo>
                  <a:pt x="38" y="2"/>
                </a:lnTo>
                <a:lnTo>
                  <a:pt x="38" y="2"/>
                </a:lnTo>
                <a:lnTo>
                  <a:pt x="38" y="2"/>
                </a:lnTo>
                <a:lnTo>
                  <a:pt x="38" y="2"/>
                </a:lnTo>
                <a:lnTo>
                  <a:pt x="38" y="2"/>
                </a:lnTo>
                <a:lnTo>
                  <a:pt x="38" y="2"/>
                </a:lnTo>
                <a:lnTo>
                  <a:pt x="39" y="2"/>
                </a:lnTo>
                <a:lnTo>
                  <a:pt x="39" y="2"/>
                </a:lnTo>
                <a:lnTo>
                  <a:pt x="39" y="2"/>
                </a:lnTo>
                <a:lnTo>
                  <a:pt x="39" y="2"/>
                </a:lnTo>
                <a:lnTo>
                  <a:pt x="39" y="2"/>
                </a:lnTo>
                <a:lnTo>
                  <a:pt x="39" y="2"/>
                </a:lnTo>
                <a:lnTo>
                  <a:pt x="39" y="2"/>
                </a:lnTo>
                <a:lnTo>
                  <a:pt x="39" y="2"/>
                </a:lnTo>
                <a:lnTo>
                  <a:pt x="39" y="2"/>
                </a:lnTo>
                <a:lnTo>
                  <a:pt x="39" y="2"/>
                </a:lnTo>
                <a:lnTo>
                  <a:pt x="39" y="2"/>
                </a:lnTo>
                <a:lnTo>
                  <a:pt x="39" y="2"/>
                </a:lnTo>
                <a:lnTo>
                  <a:pt x="40" y="2"/>
                </a:lnTo>
                <a:lnTo>
                  <a:pt x="40" y="2"/>
                </a:lnTo>
                <a:lnTo>
                  <a:pt x="40" y="2"/>
                </a:lnTo>
                <a:lnTo>
                  <a:pt x="40" y="2"/>
                </a:lnTo>
                <a:lnTo>
                  <a:pt x="40" y="2"/>
                </a:lnTo>
                <a:lnTo>
                  <a:pt x="40" y="2"/>
                </a:lnTo>
                <a:lnTo>
                  <a:pt x="40" y="2"/>
                </a:lnTo>
                <a:lnTo>
                  <a:pt x="40" y="2"/>
                </a:lnTo>
                <a:lnTo>
                  <a:pt x="40" y="2"/>
                </a:lnTo>
                <a:lnTo>
                  <a:pt x="42" y="2"/>
                </a:lnTo>
                <a:lnTo>
                  <a:pt x="42" y="2"/>
                </a:lnTo>
                <a:lnTo>
                  <a:pt x="42" y="2"/>
                </a:lnTo>
                <a:lnTo>
                  <a:pt x="42" y="2"/>
                </a:lnTo>
                <a:lnTo>
                  <a:pt x="42" y="2"/>
                </a:lnTo>
                <a:lnTo>
                  <a:pt x="42" y="2"/>
                </a:lnTo>
                <a:lnTo>
                  <a:pt x="43" y="2"/>
                </a:lnTo>
                <a:lnTo>
                  <a:pt x="43" y="2"/>
                </a:lnTo>
                <a:lnTo>
                  <a:pt x="43" y="2"/>
                </a:lnTo>
                <a:lnTo>
                  <a:pt x="43" y="2"/>
                </a:lnTo>
                <a:lnTo>
                  <a:pt x="43" y="2"/>
                </a:lnTo>
                <a:lnTo>
                  <a:pt x="43" y="2"/>
                </a:lnTo>
                <a:lnTo>
                  <a:pt x="43" y="2"/>
                </a:lnTo>
                <a:lnTo>
                  <a:pt x="43" y="2"/>
                </a:lnTo>
                <a:lnTo>
                  <a:pt x="43" y="2"/>
                </a:lnTo>
                <a:lnTo>
                  <a:pt x="43" y="2"/>
                </a:lnTo>
                <a:lnTo>
                  <a:pt x="43" y="2"/>
                </a:lnTo>
                <a:lnTo>
                  <a:pt x="43" y="2"/>
                </a:lnTo>
                <a:lnTo>
                  <a:pt x="44" y="2"/>
                </a:lnTo>
                <a:lnTo>
                  <a:pt x="44" y="2"/>
                </a:lnTo>
                <a:lnTo>
                  <a:pt x="44" y="2"/>
                </a:lnTo>
                <a:lnTo>
                  <a:pt x="45" y="2"/>
                </a:lnTo>
                <a:lnTo>
                  <a:pt x="45" y="2"/>
                </a:lnTo>
                <a:lnTo>
                  <a:pt x="45" y="2"/>
                </a:lnTo>
                <a:lnTo>
                  <a:pt x="46" y="2"/>
                </a:lnTo>
                <a:lnTo>
                  <a:pt x="46" y="2"/>
                </a:lnTo>
                <a:lnTo>
                  <a:pt x="46" y="2"/>
                </a:lnTo>
                <a:lnTo>
                  <a:pt x="47" y="2"/>
                </a:lnTo>
                <a:lnTo>
                  <a:pt x="47" y="2"/>
                </a:lnTo>
                <a:lnTo>
                  <a:pt x="47" y="2"/>
                </a:lnTo>
                <a:lnTo>
                  <a:pt x="47" y="2"/>
                </a:lnTo>
                <a:lnTo>
                  <a:pt x="47" y="2"/>
                </a:lnTo>
                <a:lnTo>
                  <a:pt x="47" y="2"/>
                </a:lnTo>
                <a:lnTo>
                  <a:pt x="48" y="2"/>
                </a:lnTo>
                <a:lnTo>
                  <a:pt x="48" y="2"/>
                </a:lnTo>
                <a:lnTo>
                  <a:pt x="48" y="2"/>
                </a:lnTo>
                <a:lnTo>
                  <a:pt x="49" y="2"/>
                </a:lnTo>
                <a:lnTo>
                  <a:pt x="49" y="2"/>
                </a:lnTo>
                <a:lnTo>
                  <a:pt x="49" y="2"/>
                </a:lnTo>
                <a:lnTo>
                  <a:pt x="50" y="2"/>
                </a:lnTo>
                <a:lnTo>
                  <a:pt x="50" y="2"/>
                </a:lnTo>
                <a:lnTo>
                  <a:pt x="50" y="2"/>
                </a:lnTo>
                <a:lnTo>
                  <a:pt x="50" y="2"/>
                </a:lnTo>
                <a:lnTo>
                  <a:pt x="50" y="3"/>
                </a:lnTo>
                <a:lnTo>
                  <a:pt x="50" y="3"/>
                </a:lnTo>
                <a:lnTo>
                  <a:pt x="51" y="3"/>
                </a:lnTo>
                <a:lnTo>
                  <a:pt x="51" y="3"/>
                </a:lnTo>
                <a:lnTo>
                  <a:pt x="51" y="3"/>
                </a:lnTo>
                <a:lnTo>
                  <a:pt x="51" y="3"/>
                </a:lnTo>
                <a:lnTo>
                  <a:pt x="51" y="3"/>
                </a:lnTo>
                <a:lnTo>
                  <a:pt x="51" y="3"/>
                </a:lnTo>
                <a:lnTo>
                  <a:pt x="51" y="3"/>
                </a:lnTo>
                <a:lnTo>
                  <a:pt x="51" y="3"/>
                </a:lnTo>
                <a:lnTo>
                  <a:pt x="51" y="3"/>
                </a:lnTo>
                <a:lnTo>
                  <a:pt x="52" y="3"/>
                </a:lnTo>
                <a:lnTo>
                  <a:pt x="52" y="3"/>
                </a:lnTo>
                <a:lnTo>
                  <a:pt x="52" y="3"/>
                </a:lnTo>
                <a:lnTo>
                  <a:pt x="52" y="3"/>
                </a:lnTo>
                <a:lnTo>
                  <a:pt x="52" y="3"/>
                </a:lnTo>
                <a:lnTo>
                  <a:pt x="52" y="3"/>
                </a:lnTo>
                <a:lnTo>
                  <a:pt x="52" y="3"/>
                </a:lnTo>
                <a:lnTo>
                  <a:pt x="52" y="3"/>
                </a:lnTo>
                <a:lnTo>
                  <a:pt x="52" y="3"/>
                </a:lnTo>
                <a:lnTo>
                  <a:pt x="52" y="3"/>
                </a:lnTo>
                <a:lnTo>
                  <a:pt x="52" y="3"/>
                </a:lnTo>
                <a:lnTo>
                  <a:pt x="52" y="3"/>
                </a:lnTo>
                <a:lnTo>
                  <a:pt x="53" y="3"/>
                </a:lnTo>
                <a:lnTo>
                  <a:pt x="53" y="3"/>
                </a:lnTo>
                <a:lnTo>
                  <a:pt x="53" y="3"/>
                </a:lnTo>
                <a:lnTo>
                  <a:pt x="54" y="3"/>
                </a:lnTo>
                <a:lnTo>
                  <a:pt x="54" y="3"/>
                </a:lnTo>
                <a:lnTo>
                  <a:pt x="54" y="3"/>
                </a:lnTo>
                <a:lnTo>
                  <a:pt x="55" y="3"/>
                </a:lnTo>
                <a:lnTo>
                  <a:pt x="55" y="3"/>
                </a:lnTo>
                <a:lnTo>
                  <a:pt x="55" y="3"/>
                </a:lnTo>
                <a:lnTo>
                  <a:pt x="56" y="3"/>
                </a:lnTo>
                <a:lnTo>
                  <a:pt x="56" y="3"/>
                </a:lnTo>
                <a:lnTo>
                  <a:pt x="56" y="3"/>
                </a:lnTo>
                <a:lnTo>
                  <a:pt x="57" y="3"/>
                </a:lnTo>
                <a:lnTo>
                  <a:pt x="57" y="3"/>
                </a:lnTo>
                <a:lnTo>
                  <a:pt x="57" y="3"/>
                </a:lnTo>
                <a:lnTo>
                  <a:pt x="57" y="3"/>
                </a:lnTo>
                <a:lnTo>
                  <a:pt x="57" y="3"/>
                </a:lnTo>
                <a:lnTo>
                  <a:pt x="57" y="3"/>
                </a:lnTo>
                <a:lnTo>
                  <a:pt x="57" y="3"/>
                </a:lnTo>
                <a:lnTo>
                  <a:pt x="57" y="3"/>
                </a:lnTo>
                <a:lnTo>
                  <a:pt x="57" y="3"/>
                </a:lnTo>
                <a:lnTo>
                  <a:pt x="58" y="3"/>
                </a:lnTo>
                <a:lnTo>
                  <a:pt x="58" y="3"/>
                </a:lnTo>
                <a:lnTo>
                  <a:pt x="58" y="3"/>
                </a:lnTo>
                <a:lnTo>
                  <a:pt x="59" y="3"/>
                </a:lnTo>
                <a:lnTo>
                  <a:pt x="59" y="3"/>
                </a:lnTo>
                <a:lnTo>
                  <a:pt x="59" y="3"/>
                </a:lnTo>
                <a:lnTo>
                  <a:pt x="59" y="3"/>
                </a:lnTo>
                <a:lnTo>
                  <a:pt x="59" y="3"/>
                </a:lnTo>
                <a:lnTo>
                  <a:pt x="59" y="3"/>
                </a:lnTo>
                <a:lnTo>
                  <a:pt x="59" y="3"/>
                </a:lnTo>
                <a:lnTo>
                  <a:pt x="59" y="3"/>
                </a:lnTo>
                <a:lnTo>
                  <a:pt x="59" y="3"/>
                </a:lnTo>
                <a:lnTo>
                  <a:pt x="60" y="3"/>
                </a:lnTo>
                <a:lnTo>
                  <a:pt x="60" y="3"/>
                </a:lnTo>
                <a:lnTo>
                  <a:pt x="60" y="3"/>
                </a:lnTo>
                <a:lnTo>
                  <a:pt x="60" y="3"/>
                </a:lnTo>
                <a:lnTo>
                  <a:pt x="60" y="3"/>
                </a:lnTo>
                <a:lnTo>
                  <a:pt x="60" y="3"/>
                </a:lnTo>
                <a:lnTo>
                  <a:pt x="60" y="3"/>
                </a:lnTo>
                <a:lnTo>
                  <a:pt x="60" y="3"/>
                </a:lnTo>
                <a:lnTo>
                  <a:pt x="60" y="3"/>
                </a:lnTo>
                <a:lnTo>
                  <a:pt x="61" y="3"/>
                </a:lnTo>
                <a:lnTo>
                  <a:pt x="61" y="4"/>
                </a:lnTo>
                <a:lnTo>
                  <a:pt x="61" y="4"/>
                </a:lnTo>
                <a:lnTo>
                  <a:pt x="61" y="4"/>
                </a:lnTo>
                <a:lnTo>
                  <a:pt x="61" y="4"/>
                </a:lnTo>
                <a:lnTo>
                  <a:pt x="61" y="4"/>
                </a:lnTo>
                <a:lnTo>
                  <a:pt x="62" y="4"/>
                </a:lnTo>
                <a:lnTo>
                  <a:pt x="62" y="4"/>
                </a:lnTo>
                <a:lnTo>
                  <a:pt x="62" y="4"/>
                </a:lnTo>
                <a:lnTo>
                  <a:pt x="62" y="4"/>
                </a:lnTo>
                <a:lnTo>
                  <a:pt x="62" y="4"/>
                </a:lnTo>
                <a:lnTo>
                  <a:pt x="62" y="4"/>
                </a:lnTo>
                <a:lnTo>
                  <a:pt x="62" y="4"/>
                </a:lnTo>
                <a:lnTo>
                  <a:pt x="62" y="4"/>
                </a:lnTo>
                <a:lnTo>
                  <a:pt x="62" y="4"/>
                </a:lnTo>
                <a:lnTo>
                  <a:pt x="63" y="4"/>
                </a:lnTo>
                <a:lnTo>
                  <a:pt x="63" y="4"/>
                </a:lnTo>
                <a:lnTo>
                  <a:pt x="63" y="4"/>
                </a:lnTo>
                <a:lnTo>
                  <a:pt x="63" y="4"/>
                </a:lnTo>
                <a:lnTo>
                  <a:pt x="63" y="4"/>
                </a:lnTo>
                <a:lnTo>
                  <a:pt x="63" y="4"/>
                </a:lnTo>
                <a:lnTo>
                  <a:pt x="64" y="4"/>
                </a:lnTo>
                <a:lnTo>
                  <a:pt x="64" y="4"/>
                </a:lnTo>
                <a:lnTo>
                  <a:pt x="64" y="4"/>
                </a:lnTo>
                <a:lnTo>
                  <a:pt x="64" y="4"/>
                </a:lnTo>
                <a:lnTo>
                  <a:pt x="64" y="4"/>
                </a:lnTo>
                <a:lnTo>
                  <a:pt x="64" y="4"/>
                </a:lnTo>
                <a:lnTo>
                  <a:pt x="64" y="4"/>
                </a:lnTo>
                <a:lnTo>
                  <a:pt x="64" y="4"/>
                </a:lnTo>
                <a:lnTo>
                  <a:pt x="64" y="4"/>
                </a:lnTo>
                <a:lnTo>
                  <a:pt x="64" y="4"/>
                </a:lnTo>
                <a:lnTo>
                  <a:pt x="64" y="4"/>
                </a:lnTo>
                <a:lnTo>
                  <a:pt x="64" y="4"/>
                </a:lnTo>
                <a:lnTo>
                  <a:pt x="65" y="4"/>
                </a:lnTo>
                <a:lnTo>
                  <a:pt x="65" y="4"/>
                </a:lnTo>
                <a:lnTo>
                  <a:pt x="65" y="4"/>
                </a:lnTo>
                <a:lnTo>
                  <a:pt x="65" y="4"/>
                </a:lnTo>
                <a:lnTo>
                  <a:pt x="65" y="4"/>
                </a:lnTo>
                <a:lnTo>
                  <a:pt x="65" y="4"/>
                </a:lnTo>
                <a:lnTo>
                  <a:pt x="65" y="4"/>
                </a:lnTo>
                <a:lnTo>
                  <a:pt x="65" y="4"/>
                </a:lnTo>
                <a:lnTo>
                  <a:pt x="65" y="4"/>
                </a:lnTo>
                <a:lnTo>
                  <a:pt x="65" y="4"/>
                </a:lnTo>
                <a:lnTo>
                  <a:pt x="65" y="4"/>
                </a:lnTo>
                <a:lnTo>
                  <a:pt x="65" y="4"/>
                </a:lnTo>
                <a:lnTo>
                  <a:pt x="65" y="4"/>
                </a:lnTo>
                <a:lnTo>
                  <a:pt x="65" y="4"/>
                </a:lnTo>
                <a:lnTo>
                  <a:pt x="65" y="4"/>
                </a:lnTo>
                <a:lnTo>
                  <a:pt x="65" y="4"/>
                </a:lnTo>
                <a:lnTo>
                  <a:pt x="65" y="4"/>
                </a:lnTo>
                <a:lnTo>
                  <a:pt x="65" y="4"/>
                </a:lnTo>
                <a:lnTo>
                  <a:pt x="67" y="4"/>
                </a:lnTo>
                <a:lnTo>
                  <a:pt x="67" y="4"/>
                </a:lnTo>
                <a:lnTo>
                  <a:pt x="67" y="4"/>
                </a:lnTo>
                <a:lnTo>
                  <a:pt x="67" y="4"/>
                </a:lnTo>
                <a:lnTo>
                  <a:pt x="67" y="4"/>
                </a:lnTo>
                <a:lnTo>
                  <a:pt x="67" y="4"/>
                </a:lnTo>
                <a:lnTo>
                  <a:pt x="67" y="4"/>
                </a:lnTo>
                <a:lnTo>
                  <a:pt x="67" y="4"/>
                </a:lnTo>
                <a:lnTo>
                  <a:pt x="67" y="4"/>
                </a:lnTo>
                <a:lnTo>
                  <a:pt x="67" y="4"/>
                </a:lnTo>
                <a:lnTo>
                  <a:pt x="67" y="4"/>
                </a:lnTo>
                <a:lnTo>
                  <a:pt x="67" y="4"/>
                </a:lnTo>
                <a:lnTo>
                  <a:pt x="67" y="4"/>
                </a:lnTo>
                <a:lnTo>
                  <a:pt x="67" y="4"/>
                </a:lnTo>
                <a:lnTo>
                  <a:pt x="67" y="4"/>
                </a:lnTo>
                <a:lnTo>
                  <a:pt x="68" y="4"/>
                </a:lnTo>
                <a:lnTo>
                  <a:pt x="68" y="4"/>
                </a:lnTo>
                <a:lnTo>
                  <a:pt x="68" y="4"/>
                </a:lnTo>
                <a:lnTo>
                  <a:pt x="68" y="4"/>
                </a:lnTo>
                <a:lnTo>
                  <a:pt x="68" y="4"/>
                </a:lnTo>
                <a:lnTo>
                  <a:pt x="68" y="4"/>
                </a:lnTo>
                <a:lnTo>
                  <a:pt x="69" y="4"/>
                </a:lnTo>
                <a:lnTo>
                  <a:pt x="69" y="4"/>
                </a:lnTo>
                <a:lnTo>
                  <a:pt x="69" y="4"/>
                </a:lnTo>
                <a:lnTo>
                  <a:pt x="69" y="4"/>
                </a:lnTo>
                <a:lnTo>
                  <a:pt x="69" y="4"/>
                </a:lnTo>
                <a:lnTo>
                  <a:pt x="69" y="4"/>
                </a:lnTo>
                <a:lnTo>
                  <a:pt x="69" y="4"/>
                </a:lnTo>
                <a:lnTo>
                  <a:pt x="69" y="4"/>
                </a:lnTo>
                <a:lnTo>
                  <a:pt x="69" y="4"/>
                </a:lnTo>
                <a:lnTo>
                  <a:pt x="70" y="4"/>
                </a:lnTo>
                <a:lnTo>
                  <a:pt x="70" y="4"/>
                </a:lnTo>
                <a:lnTo>
                  <a:pt x="70" y="4"/>
                </a:lnTo>
                <a:lnTo>
                  <a:pt x="70" y="4"/>
                </a:lnTo>
                <a:lnTo>
                  <a:pt x="70" y="4"/>
                </a:lnTo>
                <a:lnTo>
                  <a:pt x="70" y="4"/>
                </a:lnTo>
                <a:lnTo>
                  <a:pt x="70" y="4"/>
                </a:lnTo>
                <a:lnTo>
                  <a:pt x="70" y="4"/>
                </a:lnTo>
                <a:lnTo>
                  <a:pt x="70" y="4"/>
                </a:lnTo>
                <a:lnTo>
                  <a:pt x="70" y="4"/>
                </a:lnTo>
                <a:lnTo>
                  <a:pt x="70" y="4"/>
                </a:lnTo>
                <a:lnTo>
                  <a:pt x="70" y="4"/>
                </a:lnTo>
                <a:lnTo>
                  <a:pt x="70" y="4"/>
                </a:lnTo>
                <a:lnTo>
                  <a:pt x="70" y="4"/>
                </a:lnTo>
                <a:lnTo>
                  <a:pt x="70" y="4"/>
                </a:lnTo>
                <a:lnTo>
                  <a:pt x="71" y="4"/>
                </a:lnTo>
                <a:lnTo>
                  <a:pt x="71" y="5"/>
                </a:lnTo>
                <a:lnTo>
                  <a:pt x="71" y="5"/>
                </a:lnTo>
                <a:lnTo>
                  <a:pt x="71" y="5"/>
                </a:lnTo>
                <a:lnTo>
                  <a:pt x="71" y="5"/>
                </a:lnTo>
                <a:lnTo>
                  <a:pt x="71" y="5"/>
                </a:lnTo>
                <a:lnTo>
                  <a:pt x="71" y="5"/>
                </a:lnTo>
                <a:lnTo>
                  <a:pt x="71" y="5"/>
                </a:lnTo>
                <a:lnTo>
                  <a:pt x="71" y="5"/>
                </a:lnTo>
                <a:lnTo>
                  <a:pt x="71" y="5"/>
                </a:lnTo>
                <a:lnTo>
                  <a:pt x="71" y="5"/>
                </a:lnTo>
                <a:lnTo>
                  <a:pt x="71" y="5"/>
                </a:lnTo>
                <a:lnTo>
                  <a:pt x="72" y="5"/>
                </a:lnTo>
                <a:lnTo>
                  <a:pt x="72" y="5"/>
                </a:lnTo>
                <a:lnTo>
                  <a:pt x="72" y="5"/>
                </a:lnTo>
                <a:lnTo>
                  <a:pt x="72" y="5"/>
                </a:lnTo>
                <a:lnTo>
                  <a:pt x="72" y="5"/>
                </a:lnTo>
                <a:lnTo>
                  <a:pt x="72" y="5"/>
                </a:lnTo>
                <a:lnTo>
                  <a:pt x="72" y="5"/>
                </a:lnTo>
                <a:lnTo>
                  <a:pt x="72" y="5"/>
                </a:lnTo>
                <a:lnTo>
                  <a:pt x="72" y="5"/>
                </a:lnTo>
                <a:lnTo>
                  <a:pt x="72" y="5"/>
                </a:lnTo>
                <a:lnTo>
                  <a:pt x="72" y="5"/>
                </a:lnTo>
                <a:lnTo>
                  <a:pt x="72" y="5"/>
                </a:lnTo>
                <a:lnTo>
                  <a:pt x="73" y="5"/>
                </a:lnTo>
                <a:lnTo>
                  <a:pt x="73" y="5"/>
                </a:lnTo>
                <a:lnTo>
                  <a:pt x="73" y="5"/>
                </a:lnTo>
                <a:lnTo>
                  <a:pt x="73" y="5"/>
                </a:lnTo>
                <a:lnTo>
                  <a:pt x="73" y="5"/>
                </a:lnTo>
                <a:lnTo>
                  <a:pt x="73" y="5"/>
                </a:lnTo>
                <a:lnTo>
                  <a:pt x="73" y="5"/>
                </a:lnTo>
                <a:lnTo>
                  <a:pt x="73" y="5"/>
                </a:lnTo>
                <a:lnTo>
                  <a:pt x="73" y="5"/>
                </a:lnTo>
                <a:lnTo>
                  <a:pt x="73" y="5"/>
                </a:lnTo>
                <a:lnTo>
                  <a:pt x="73" y="5"/>
                </a:lnTo>
                <a:lnTo>
                  <a:pt x="73" y="5"/>
                </a:lnTo>
                <a:lnTo>
                  <a:pt x="74" y="5"/>
                </a:lnTo>
                <a:lnTo>
                  <a:pt x="74" y="5"/>
                </a:lnTo>
                <a:lnTo>
                  <a:pt x="74" y="5"/>
                </a:lnTo>
                <a:lnTo>
                  <a:pt x="76" y="5"/>
                </a:lnTo>
                <a:lnTo>
                  <a:pt x="76" y="5"/>
                </a:lnTo>
                <a:lnTo>
                  <a:pt x="76" y="5"/>
                </a:lnTo>
                <a:lnTo>
                  <a:pt x="79" y="5"/>
                </a:lnTo>
                <a:lnTo>
                  <a:pt x="79" y="5"/>
                </a:lnTo>
                <a:lnTo>
                  <a:pt x="79" y="5"/>
                </a:lnTo>
                <a:lnTo>
                  <a:pt x="79" y="5"/>
                </a:lnTo>
                <a:lnTo>
                  <a:pt x="79" y="5"/>
                </a:lnTo>
                <a:lnTo>
                  <a:pt x="79" y="5"/>
                </a:lnTo>
                <a:lnTo>
                  <a:pt x="79" y="5"/>
                </a:lnTo>
                <a:lnTo>
                  <a:pt x="79" y="5"/>
                </a:lnTo>
                <a:lnTo>
                  <a:pt x="79" y="5"/>
                </a:lnTo>
                <a:lnTo>
                  <a:pt x="80" y="5"/>
                </a:lnTo>
                <a:lnTo>
                  <a:pt x="80" y="5"/>
                </a:lnTo>
                <a:lnTo>
                  <a:pt x="80" y="5"/>
                </a:lnTo>
                <a:lnTo>
                  <a:pt x="80" y="5"/>
                </a:lnTo>
                <a:lnTo>
                  <a:pt x="80" y="5"/>
                </a:lnTo>
                <a:lnTo>
                  <a:pt x="80" y="5"/>
                </a:lnTo>
                <a:lnTo>
                  <a:pt x="81" y="5"/>
                </a:lnTo>
                <a:lnTo>
                  <a:pt x="81" y="5"/>
                </a:lnTo>
                <a:lnTo>
                  <a:pt x="81" y="5"/>
                </a:lnTo>
                <a:lnTo>
                  <a:pt x="81" y="5"/>
                </a:lnTo>
                <a:lnTo>
                  <a:pt x="81" y="5"/>
                </a:lnTo>
                <a:lnTo>
                  <a:pt x="81" y="5"/>
                </a:lnTo>
                <a:lnTo>
                  <a:pt x="82" y="5"/>
                </a:lnTo>
                <a:lnTo>
                  <a:pt x="82" y="5"/>
                </a:lnTo>
                <a:lnTo>
                  <a:pt x="82" y="5"/>
                </a:lnTo>
                <a:lnTo>
                  <a:pt x="82" y="5"/>
                </a:lnTo>
                <a:lnTo>
                  <a:pt x="82" y="5"/>
                </a:lnTo>
                <a:lnTo>
                  <a:pt x="82" y="5"/>
                </a:lnTo>
                <a:lnTo>
                  <a:pt x="82" y="5"/>
                </a:lnTo>
                <a:lnTo>
                  <a:pt x="82" y="5"/>
                </a:lnTo>
                <a:lnTo>
                  <a:pt x="82" y="5"/>
                </a:lnTo>
                <a:lnTo>
                  <a:pt x="82" y="5"/>
                </a:lnTo>
                <a:lnTo>
                  <a:pt x="82" y="5"/>
                </a:lnTo>
                <a:lnTo>
                  <a:pt x="82" y="5"/>
                </a:lnTo>
                <a:lnTo>
                  <a:pt x="83" y="5"/>
                </a:lnTo>
                <a:lnTo>
                  <a:pt x="83" y="5"/>
                </a:lnTo>
                <a:lnTo>
                  <a:pt x="83" y="5"/>
                </a:lnTo>
                <a:lnTo>
                  <a:pt x="83" y="5"/>
                </a:lnTo>
                <a:lnTo>
                  <a:pt x="83" y="5"/>
                </a:lnTo>
                <a:lnTo>
                  <a:pt x="83" y="5"/>
                </a:lnTo>
                <a:lnTo>
                  <a:pt x="83" y="5"/>
                </a:lnTo>
                <a:lnTo>
                  <a:pt x="83" y="5"/>
                </a:lnTo>
                <a:lnTo>
                  <a:pt x="83" y="5"/>
                </a:lnTo>
                <a:lnTo>
                  <a:pt x="84" y="5"/>
                </a:lnTo>
                <a:lnTo>
                  <a:pt x="84" y="6"/>
                </a:lnTo>
                <a:lnTo>
                  <a:pt x="84" y="6"/>
                </a:lnTo>
                <a:lnTo>
                  <a:pt x="84" y="6"/>
                </a:lnTo>
                <a:lnTo>
                  <a:pt x="84" y="6"/>
                </a:lnTo>
                <a:lnTo>
                  <a:pt x="84" y="6"/>
                </a:lnTo>
                <a:lnTo>
                  <a:pt x="85" y="6"/>
                </a:lnTo>
                <a:lnTo>
                  <a:pt x="85" y="6"/>
                </a:lnTo>
                <a:lnTo>
                  <a:pt x="85" y="6"/>
                </a:lnTo>
                <a:lnTo>
                  <a:pt x="85" y="6"/>
                </a:lnTo>
                <a:lnTo>
                  <a:pt x="85" y="6"/>
                </a:lnTo>
                <a:lnTo>
                  <a:pt x="85" y="6"/>
                </a:lnTo>
                <a:lnTo>
                  <a:pt x="85" y="6"/>
                </a:lnTo>
                <a:lnTo>
                  <a:pt x="85" y="6"/>
                </a:lnTo>
                <a:lnTo>
                  <a:pt x="85" y="6"/>
                </a:lnTo>
                <a:lnTo>
                  <a:pt x="85" y="6"/>
                </a:lnTo>
                <a:lnTo>
                  <a:pt x="85" y="6"/>
                </a:lnTo>
                <a:lnTo>
                  <a:pt x="85" y="6"/>
                </a:lnTo>
                <a:lnTo>
                  <a:pt x="86" y="6"/>
                </a:lnTo>
                <a:lnTo>
                  <a:pt x="86" y="6"/>
                </a:lnTo>
                <a:lnTo>
                  <a:pt x="86" y="6"/>
                </a:lnTo>
                <a:lnTo>
                  <a:pt x="86" y="6"/>
                </a:lnTo>
                <a:lnTo>
                  <a:pt x="86" y="6"/>
                </a:lnTo>
                <a:lnTo>
                  <a:pt x="86" y="6"/>
                </a:lnTo>
                <a:lnTo>
                  <a:pt x="86" y="6"/>
                </a:lnTo>
                <a:lnTo>
                  <a:pt x="86" y="6"/>
                </a:lnTo>
                <a:lnTo>
                  <a:pt x="86" y="6"/>
                </a:lnTo>
                <a:lnTo>
                  <a:pt x="86" y="6"/>
                </a:lnTo>
                <a:lnTo>
                  <a:pt x="86" y="6"/>
                </a:lnTo>
                <a:lnTo>
                  <a:pt x="86" y="6"/>
                </a:lnTo>
                <a:lnTo>
                  <a:pt x="87" y="6"/>
                </a:lnTo>
                <a:lnTo>
                  <a:pt x="87" y="6"/>
                </a:lnTo>
                <a:lnTo>
                  <a:pt x="87" y="6"/>
                </a:lnTo>
                <a:lnTo>
                  <a:pt x="87" y="6"/>
                </a:lnTo>
                <a:lnTo>
                  <a:pt x="87" y="6"/>
                </a:lnTo>
                <a:lnTo>
                  <a:pt x="87" y="6"/>
                </a:lnTo>
                <a:lnTo>
                  <a:pt x="87" y="6"/>
                </a:lnTo>
                <a:lnTo>
                  <a:pt x="87" y="6"/>
                </a:lnTo>
                <a:lnTo>
                  <a:pt x="87" y="6"/>
                </a:lnTo>
                <a:lnTo>
                  <a:pt x="87" y="6"/>
                </a:lnTo>
                <a:lnTo>
                  <a:pt x="87" y="6"/>
                </a:lnTo>
                <a:lnTo>
                  <a:pt x="87" y="6"/>
                </a:lnTo>
                <a:lnTo>
                  <a:pt x="90" y="6"/>
                </a:lnTo>
                <a:lnTo>
                  <a:pt x="90" y="6"/>
                </a:lnTo>
                <a:lnTo>
                  <a:pt x="90" y="6"/>
                </a:lnTo>
                <a:lnTo>
                  <a:pt x="90" y="6"/>
                </a:lnTo>
                <a:lnTo>
                  <a:pt x="90" y="6"/>
                </a:lnTo>
                <a:lnTo>
                  <a:pt x="90" y="6"/>
                </a:lnTo>
                <a:lnTo>
                  <a:pt x="90" y="6"/>
                </a:lnTo>
                <a:lnTo>
                  <a:pt x="90" y="6"/>
                </a:lnTo>
                <a:lnTo>
                  <a:pt x="90" y="6"/>
                </a:lnTo>
                <a:lnTo>
                  <a:pt x="90" y="6"/>
                </a:lnTo>
                <a:lnTo>
                  <a:pt x="90" y="6"/>
                </a:lnTo>
                <a:lnTo>
                  <a:pt x="90" y="6"/>
                </a:lnTo>
                <a:lnTo>
                  <a:pt x="91" y="6"/>
                </a:lnTo>
                <a:lnTo>
                  <a:pt x="91" y="6"/>
                </a:lnTo>
                <a:lnTo>
                  <a:pt x="91" y="6"/>
                </a:lnTo>
                <a:lnTo>
                  <a:pt x="91" y="6"/>
                </a:lnTo>
                <a:lnTo>
                  <a:pt x="91" y="6"/>
                </a:lnTo>
                <a:lnTo>
                  <a:pt x="91" y="6"/>
                </a:lnTo>
                <a:lnTo>
                  <a:pt x="91" y="6"/>
                </a:lnTo>
                <a:lnTo>
                  <a:pt x="91" y="6"/>
                </a:lnTo>
                <a:lnTo>
                  <a:pt x="91" y="6"/>
                </a:lnTo>
                <a:lnTo>
                  <a:pt x="92" y="6"/>
                </a:lnTo>
                <a:lnTo>
                  <a:pt x="92" y="6"/>
                </a:lnTo>
                <a:lnTo>
                  <a:pt x="92" y="6"/>
                </a:lnTo>
                <a:lnTo>
                  <a:pt x="92" y="6"/>
                </a:lnTo>
                <a:lnTo>
                  <a:pt x="92" y="6"/>
                </a:lnTo>
                <a:lnTo>
                  <a:pt x="92" y="6"/>
                </a:lnTo>
                <a:lnTo>
                  <a:pt x="92" y="6"/>
                </a:lnTo>
                <a:lnTo>
                  <a:pt x="92" y="6"/>
                </a:lnTo>
                <a:lnTo>
                  <a:pt x="92" y="6"/>
                </a:lnTo>
                <a:lnTo>
                  <a:pt x="93" y="6"/>
                </a:lnTo>
                <a:lnTo>
                  <a:pt x="93" y="6"/>
                </a:lnTo>
                <a:lnTo>
                  <a:pt x="93" y="6"/>
                </a:lnTo>
                <a:lnTo>
                  <a:pt x="93" y="6"/>
                </a:lnTo>
                <a:lnTo>
                  <a:pt x="93" y="6"/>
                </a:lnTo>
                <a:lnTo>
                  <a:pt x="93" y="6"/>
                </a:lnTo>
                <a:lnTo>
                  <a:pt x="93" y="6"/>
                </a:lnTo>
                <a:lnTo>
                  <a:pt x="93" y="6"/>
                </a:lnTo>
                <a:lnTo>
                  <a:pt x="93" y="6"/>
                </a:lnTo>
                <a:lnTo>
                  <a:pt x="94" y="6"/>
                </a:lnTo>
                <a:lnTo>
                  <a:pt x="94" y="6"/>
                </a:lnTo>
                <a:lnTo>
                  <a:pt x="94" y="6"/>
                </a:lnTo>
                <a:lnTo>
                  <a:pt x="94" y="6"/>
                </a:lnTo>
                <a:lnTo>
                  <a:pt x="94" y="6"/>
                </a:lnTo>
                <a:lnTo>
                  <a:pt x="94" y="6"/>
                </a:lnTo>
                <a:lnTo>
                  <a:pt x="94" y="6"/>
                </a:lnTo>
                <a:lnTo>
                  <a:pt x="94" y="6"/>
                </a:lnTo>
                <a:lnTo>
                  <a:pt x="94" y="6"/>
                </a:lnTo>
                <a:lnTo>
                  <a:pt x="94" y="6"/>
                </a:lnTo>
                <a:lnTo>
                  <a:pt x="94" y="6"/>
                </a:lnTo>
                <a:lnTo>
                  <a:pt x="94" y="6"/>
                </a:lnTo>
                <a:lnTo>
                  <a:pt x="95" y="6"/>
                </a:lnTo>
                <a:lnTo>
                  <a:pt x="95" y="6"/>
                </a:lnTo>
                <a:lnTo>
                  <a:pt x="95" y="6"/>
                </a:lnTo>
                <a:lnTo>
                  <a:pt x="95" y="6"/>
                </a:lnTo>
                <a:lnTo>
                  <a:pt x="95" y="6"/>
                </a:lnTo>
                <a:lnTo>
                  <a:pt x="95" y="6"/>
                </a:lnTo>
                <a:lnTo>
                  <a:pt x="96" y="6"/>
                </a:lnTo>
                <a:lnTo>
                  <a:pt x="96" y="6"/>
                </a:lnTo>
                <a:lnTo>
                  <a:pt x="96" y="6"/>
                </a:lnTo>
                <a:lnTo>
                  <a:pt x="96" y="6"/>
                </a:lnTo>
                <a:lnTo>
                  <a:pt x="96" y="6"/>
                </a:lnTo>
                <a:lnTo>
                  <a:pt x="96" y="6"/>
                </a:lnTo>
                <a:lnTo>
                  <a:pt x="97" y="6"/>
                </a:lnTo>
                <a:lnTo>
                  <a:pt x="97" y="6"/>
                </a:lnTo>
                <a:lnTo>
                  <a:pt x="97" y="6"/>
                </a:lnTo>
                <a:lnTo>
                  <a:pt x="97" y="6"/>
                </a:lnTo>
                <a:lnTo>
                  <a:pt x="97" y="6"/>
                </a:lnTo>
                <a:lnTo>
                  <a:pt x="97" y="6"/>
                </a:lnTo>
                <a:lnTo>
                  <a:pt x="97" y="6"/>
                </a:lnTo>
                <a:lnTo>
                  <a:pt x="97" y="6"/>
                </a:lnTo>
                <a:lnTo>
                  <a:pt x="97" y="6"/>
                </a:lnTo>
                <a:lnTo>
                  <a:pt x="97" y="6"/>
                </a:lnTo>
                <a:lnTo>
                  <a:pt x="97" y="6"/>
                </a:lnTo>
                <a:lnTo>
                  <a:pt x="97" y="6"/>
                </a:lnTo>
                <a:lnTo>
                  <a:pt x="99" y="6"/>
                </a:lnTo>
                <a:lnTo>
                  <a:pt x="99" y="7"/>
                </a:lnTo>
                <a:lnTo>
                  <a:pt x="99" y="7"/>
                </a:lnTo>
                <a:lnTo>
                  <a:pt x="99" y="7"/>
                </a:lnTo>
                <a:lnTo>
                  <a:pt x="99" y="7"/>
                </a:lnTo>
                <a:lnTo>
                  <a:pt x="99" y="7"/>
                </a:lnTo>
                <a:lnTo>
                  <a:pt x="100" y="7"/>
                </a:lnTo>
                <a:lnTo>
                  <a:pt x="100" y="7"/>
                </a:lnTo>
                <a:lnTo>
                  <a:pt x="100" y="7"/>
                </a:lnTo>
                <a:lnTo>
                  <a:pt x="101" y="7"/>
                </a:lnTo>
                <a:lnTo>
                  <a:pt x="101" y="7"/>
                </a:lnTo>
                <a:lnTo>
                  <a:pt x="101" y="7"/>
                </a:lnTo>
                <a:lnTo>
                  <a:pt x="101" y="7"/>
                </a:lnTo>
                <a:lnTo>
                  <a:pt x="101" y="7"/>
                </a:lnTo>
                <a:lnTo>
                  <a:pt x="101" y="7"/>
                </a:lnTo>
                <a:lnTo>
                  <a:pt x="101" y="7"/>
                </a:lnTo>
                <a:lnTo>
                  <a:pt x="101" y="7"/>
                </a:lnTo>
                <a:lnTo>
                  <a:pt x="101" y="7"/>
                </a:lnTo>
                <a:lnTo>
                  <a:pt x="101" y="7"/>
                </a:lnTo>
                <a:lnTo>
                  <a:pt x="101" y="7"/>
                </a:lnTo>
                <a:lnTo>
                  <a:pt x="101" y="7"/>
                </a:lnTo>
                <a:lnTo>
                  <a:pt x="102" y="7"/>
                </a:lnTo>
                <a:lnTo>
                  <a:pt x="102" y="7"/>
                </a:lnTo>
                <a:lnTo>
                  <a:pt x="102" y="7"/>
                </a:lnTo>
                <a:lnTo>
                  <a:pt x="102" y="7"/>
                </a:lnTo>
                <a:lnTo>
                  <a:pt x="102" y="7"/>
                </a:lnTo>
                <a:lnTo>
                  <a:pt x="102" y="7"/>
                </a:lnTo>
                <a:lnTo>
                  <a:pt x="102" y="7"/>
                </a:lnTo>
                <a:lnTo>
                  <a:pt x="102" y="7"/>
                </a:lnTo>
                <a:lnTo>
                  <a:pt x="102" y="7"/>
                </a:lnTo>
                <a:lnTo>
                  <a:pt x="102" y="7"/>
                </a:lnTo>
                <a:lnTo>
                  <a:pt x="102" y="7"/>
                </a:lnTo>
                <a:lnTo>
                  <a:pt x="102" y="7"/>
                </a:lnTo>
                <a:lnTo>
                  <a:pt x="103" y="7"/>
                </a:lnTo>
                <a:lnTo>
                  <a:pt x="103" y="7"/>
                </a:lnTo>
                <a:lnTo>
                  <a:pt x="103" y="7"/>
                </a:lnTo>
                <a:lnTo>
                  <a:pt x="103" y="7"/>
                </a:lnTo>
                <a:lnTo>
                  <a:pt x="103" y="7"/>
                </a:lnTo>
                <a:lnTo>
                  <a:pt x="103" y="7"/>
                </a:lnTo>
                <a:lnTo>
                  <a:pt x="104" y="7"/>
                </a:lnTo>
                <a:lnTo>
                  <a:pt x="104" y="7"/>
                </a:lnTo>
                <a:lnTo>
                  <a:pt x="104" y="7"/>
                </a:lnTo>
                <a:lnTo>
                  <a:pt x="104" y="7"/>
                </a:lnTo>
                <a:lnTo>
                  <a:pt x="104" y="7"/>
                </a:lnTo>
                <a:lnTo>
                  <a:pt x="104" y="7"/>
                </a:lnTo>
                <a:lnTo>
                  <a:pt x="105" y="7"/>
                </a:lnTo>
                <a:lnTo>
                  <a:pt x="105" y="7"/>
                </a:lnTo>
                <a:lnTo>
                  <a:pt x="105" y="7"/>
                </a:lnTo>
                <a:lnTo>
                  <a:pt x="106" y="7"/>
                </a:lnTo>
                <a:lnTo>
                  <a:pt x="106" y="7"/>
                </a:lnTo>
                <a:lnTo>
                  <a:pt x="106" y="7"/>
                </a:lnTo>
                <a:lnTo>
                  <a:pt x="107" y="7"/>
                </a:lnTo>
                <a:lnTo>
                  <a:pt x="107" y="7"/>
                </a:lnTo>
                <a:lnTo>
                  <a:pt x="107" y="7"/>
                </a:lnTo>
                <a:lnTo>
                  <a:pt x="107" y="7"/>
                </a:lnTo>
                <a:lnTo>
                  <a:pt x="107" y="7"/>
                </a:lnTo>
                <a:lnTo>
                  <a:pt x="107" y="7"/>
                </a:lnTo>
                <a:lnTo>
                  <a:pt x="107" y="7"/>
                </a:lnTo>
                <a:lnTo>
                  <a:pt x="107" y="7"/>
                </a:lnTo>
                <a:lnTo>
                  <a:pt x="107" y="7"/>
                </a:lnTo>
                <a:lnTo>
                  <a:pt x="107" y="7"/>
                </a:lnTo>
                <a:lnTo>
                  <a:pt x="107" y="7"/>
                </a:lnTo>
                <a:lnTo>
                  <a:pt x="107" y="7"/>
                </a:lnTo>
                <a:lnTo>
                  <a:pt x="108" y="7"/>
                </a:lnTo>
                <a:lnTo>
                  <a:pt x="108" y="7"/>
                </a:lnTo>
                <a:lnTo>
                  <a:pt x="108" y="7"/>
                </a:lnTo>
                <a:lnTo>
                  <a:pt x="108" y="7"/>
                </a:lnTo>
                <a:lnTo>
                  <a:pt x="108" y="7"/>
                </a:lnTo>
                <a:lnTo>
                  <a:pt x="108" y="7"/>
                </a:lnTo>
                <a:lnTo>
                  <a:pt x="108" y="7"/>
                </a:lnTo>
                <a:lnTo>
                  <a:pt x="108" y="7"/>
                </a:lnTo>
                <a:lnTo>
                  <a:pt x="108" y="7"/>
                </a:lnTo>
                <a:lnTo>
                  <a:pt x="109" y="7"/>
                </a:lnTo>
                <a:lnTo>
                  <a:pt x="109" y="7"/>
                </a:lnTo>
                <a:lnTo>
                  <a:pt x="109" y="7"/>
                </a:lnTo>
                <a:lnTo>
                  <a:pt x="109" y="7"/>
                </a:lnTo>
                <a:lnTo>
                  <a:pt x="109" y="7"/>
                </a:lnTo>
                <a:lnTo>
                  <a:pt x="109" y="7"/>
                </a:lnTo>
                <a:lnTo>
                  <a:pt x="110" y="7"/>
                </a:lnTo>
                <a:lnTo>
                  <a:pt x="110" y="7"/>
                </a:lnTo>
                <a:lnTo>
                  <a:pt x="110" y="7"/>
                </a:lnTo>
                <a:lnTo>
                  <a:pt x="110" y="7"/>
                </a:lnTo>
                <a:lnTo>
                  <a:pt x="110" y="7"/>
                </a:lnTo>
                <a:lnTo>
                  <a:pt x="110" y="7"/>
                </a:lnTo>
                <a:lnTo>
                  <a:pt x="110" y="7"/>
                </a:lnTo>
                <a:lnTo>
                  <a:pt x="110" y="7"/>
                </a:lnTo>
                <a:lnTo>
                  <a:pt x="110" y="7"/>
                </a:lnTo>
                <a:lnTo>
                  <a:pt x="111" y="7"/>
                </a:lnTo>
                <a:lnTo>
                  <a:pt x="111" y="7"/>
                </a:lnTo>
                <a:lnTo>
                  <a:pt x="111" y="7"/>
                </a:lnTo>
                <a:lnTo>
                  <a:pt x="111" y="7"/>
                </a:lnTo>
                <a:lnTo>
                  <a:pt x="111" y="7"/>
                </a:lnTo>
                <a:lnTo>
                  <a:pt x="111" y="7"/>
                </a:lnTo>
                <a:lnTo>
                  <a:pt x="112" y="7"/>
                </a:lnTo>
                <a:lnTo>
                  <a:pt x="112" y="7"/>
                </a:lnTo>
                <a:lnTo>
                  <a:pt x="112" y="7"/>
                </a:lnTo>
                <a:lnTo>
                  <a:pt x="112" y="7"/>
                </a:lnTo>
                <a:lnTo>
                  <a:pt x="112" y="8"/>
                </a:lnTo>
                <a:lnTo>
                  <a:pt x="112" y="8"/>
                </a:lnTo>
                <a:lnTo>
                  <a:pt x="112" y="8"/>
                </a:lnTo>
                <a:lnTo>
                  <a:pt x="112" y="8"/>
                </a:lnTo>
                <a:lnTo>
                  <a:pt x="112" y="8"/>
                </a:lnTo>
                <a:lnTo>
                  <a:pt x="112" y="8"/>
                </a:lnTo>
                <a:lnTo>
                  <a:pt x="112" y="8"/>
                </a:lnTo>
                <a:lnTo>
                  <a:pt x="112"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4" y="8"/>
                </a:lnTo>
                <a:lnTo>
                  <a:pt x="114" y="8"/>
                </a:lnTo>
                <a:lnTo>
                  <a:pt x="114" y="8"/>
                </a:lnTo>
                <a:lnTo>
                  <a:pt x="114" y="8"/>
                </a:lnTo>
                <a:lnTo>
                  <a:pt x="114" y="8"/>
                </a:lnTo>
                <a:lnTo>
                  <a:pt x="114" y="8"/>
                </a:lnTo>
                <a:lnTo>
                  <a:pt x="115" y="8"/>
                </a:lnTo>
                <a:lnTo>
                  <a:pt x="115" y="8"/>
                </a:lnTo>
                <a:lnTo>
                  <a:pt x="115" y="8"/>
                </a:lnTo>
                <a:lnTo>
                  <a:pt x="115" y="8"/>
                </a:lnTo>
                <a:lnTo>
                  <a:pt x="115" y="8"/>
                </a:lnTo>
                <a:lnTo>
                  <a:pt x="115" y="8"/>
                </a:lnTo>
                <a:lnTo>
                  <a:pt x="117" y="8"/>
                </a:lnTo>
                <a:lnTo>
                  <a:pt x="117" y="8"/>
                </a:lnTo>
                <a:lnTo>
                  <a:pt x="117" y="8"/>
                </a:lnTo>
                <a:lnTo>
                  <a:pt x="117" y="8"/>
                </a:lnTo>
                <a:lnTo>
                  <a:pt x="117" y="8"/>
                </a:lnTo>
                <a:lnTo>
                  <a:pt x="117" y="8"/>
                </a:lnTo>
                <a:lnTo>
                  <a:pt x="118" y="8"/>
                </a:lnTo>
                <a:lnTo>
                  <a:pt x="118" y="8"/>
                </a:lnTo>
                <a:lnTo>
                  <a:pt x="118" y="8"/>
                </a:lnTo>
                <a:lnTo>
                  <a:pt x="118" y="8"/>
                </a:lnTo>
                <a:lnTo>
                  <a:pt x="118" y="8"/>
                </a:lnTo>
                <a:lnTo>
                  <a:pt x="118" y="8"/>
                </a:lnTo>
                <a:lnTo>
                  <a:pt x="118" y="8"/>
                </a:lnTo>
                <a:lnTo>
                  <a:pt x="118" y="8"/>
                </a:lnTo>
                <a:lnTo>
                  <a:pt x="118" y="8"/>
                </a:lnTo>
                <a:lnTo>
                  <a:pt x="118" y="8"/>
                </a:lnTo>
                <a:lnTo>
                  <a:pt x="118" y="8"/>
                </a:lnTo>
                <a:lnTo>
                  <a:pt x="118" y="8"/>
                </a:lnTo>
                <a:lnTo>
                  <a:pt x="118" y="8"/>
                </a:lnTo>
                <a:lnTo>
                  <a:pt x="118" y="8"/>
                </a:lnTo>
                <a:lnTo>
                  <a:pt x="118" y="8"/>
                </a:lnTo>
                <a:lnTo>
                  <a:pt x="119" y="8"/>
                </a:lnTo>
                <a:lnTo>
                  <a:pt x="119" y="8"/>
                </a:lnTo>
                <a:lnTo>
                  <a:pt x="119" y="8"/>
                </a:lnTo>
                <a:lnTo>
                  <a:pt x="120" y="8"/>
                </a:lnTo>
                <a:lnTo>
                  <a:pt x="120" y="8"/>
                </a:lnTo>
                <a:lnTo>
                  <a:pt x="120" y="8"/>
                </a:lnTo>
                <a:lnTo>
                  <a:pt x="120" y="8"/>
                </a:lnTo>
                <a:lnTo>
                  <a:pt x="120" y="8"/>
                </a:lnTo>
                <a:lnTo>
                  <a:pt x="120" y="8"/>
                </a:lnTo>
                <a:lnTo>
                  <a:pt x="120" y="8"/>
                </a:lnTo>
                <a:lnTo>
                  <a:pt x="120" y="8"/>
                </a:lnTo>
                <a:lnTo>
                  <a:pt x="120" y="8"/>
                </a:lnTo>
                <a:lnTo>
                  <a:pt x="120" y="8"/>
                </a:lnTo>
                <a:lnTo>
                  <a:pt x="120" y="8"/>
                </a:lnTo>
                <a:lnTo>
                  <a:pt x="120" y="8"/>
                </a:lnTo>
                <a:lnTo>
                  <a:pt x="120" y="8"/>
                </a:lnTo>
                <a:lnTo>
                  <a:pt x="120" y="8"/>
                </a:lnTo>
                <a:lnTo>
                  <a:pt x="120" y="8"/>
                </a:lnTo>
                <a:lnTo>
                  <a:pt x="120" y="8"/>
                </a:lnTo>
                <a:lnTo>
                  <a:pt x="120" y="8"/>
                </a:lnTo>
                <a:lnTo>
                  <a:pt x="120" y="8"/>
                </a:lnTo>
                <a:lnTo>
                  <a:pt x="120" y="8"/>
                </a:lnTo>
                <a:lnTo>
                  <a:pt x="120" y="8"/>
                </a:lnTo>
                <a:lnTo>
                  <a:pt x="120" y="8"/>
                </a:lnTo>
                <a:lnTo>
                  <a:pt x="121" y="8"/>
                </a:lnTo>
                <a:lnTo>
                  <a:pt x="121" y="8"/>
                </a:lnTo>
                <a:lnTo>
                  <a:pt x="121" y="8"/>
                </a:lnTo>
                <a:lnTo>
                  <a:pt x="123" y="8"/>
                </a:lnTo>
                <a:lnTo>
                  <a:pt x="123" y="8"/>
                </a:lnTo>
                <a:lnTo>
                  <a:pt x="123" y="8"/>
                </a:lnTo>
                <a:lnTo>
                  <a:pt x="123" y="8"/>
                </a:lnTo>
                <a:lnTo>
                  <a:pt x="123" y="9"/>
                </a:lnTo>
                <a:lnTo>
                  <a:pt x="123" y="9"/>
                </a:lnTo>
                <a:lnTo>
                  <a:pt x="124" y="9"/>
                </a:lnTo>
                <a:lnTo>
                  <a:pt x="124" y="9"/>
                </a:lnTo>
                <a:lnTo>
                  <a:pt x="124" y="9"/>
                </a:lnTo>
                <a:lnTo>
                  <a:pt x="124" y="9"/>
                </a:lnTo>
                <a:lnTo>
                  <a:pt x="124" y="9"/>
                </a:lnTo>
                <a:lnTo>
                  <a:pt x="124" y="9"/>
                </a:lnTo>
                <a:lnTo>
                  <a:pt x="124" y="9"/>
                </a:lnTo>
                <a:lnTo>
                  <a:pt x="124" y="9"/>
                </a:lnTo>
                <a:lnTo>
                  <a:pt x="124" y="9"/>
                </a:lnTo>
                <a:lnTo>
                  <a:pt x="125" y="9"/>
                </a:lnTo>
                <a:lnTo>
                  <a:pt x="125" y="9"/>
                </a:lnTo>
                <a:lnTo>
                  <a:pt x="125" y="9"/>
                </a:lnTo>
                <a:lnTo>
                  <a:pt x="125" y="9"/>
                </a:lnTo>
                <a:lnTo>
                  <a:pt x="125" y="9"/>
                </a:lnTo>
                <a:lnTo>
                  <a:pt x="125" y="9"/>
                </a:lnTo>
                <a:lnTo>
                  <a:pt x="126" y="9"/>
                </a:lnTo>
                <a:lnTo>
                  <a:pt x="126" y="9"/>
                </a:lnTo>
                <a:lnTo>
                  <a:pt x="126" y="9"/>
                </a:lnTo>
                <a:lnTo>
                  <a:pt x="126" y="9"/>
                </a:lnTo>
                <a:lnTo>
                  <a:pt x="126" y="9"/>
                </a:lnTo>
                <a:lnTo>
                  <a:pt x="126" y="9"/>
                </a:lnTo>
                <a:lnTo>
                  <a:pt x="127" y="9"/>
                </a:lnTo>
                <a:lnTo>
                  <a:pt x="127" y="9"/>
                </a:lnTo>
                <a:lnTo>
                  <a:pt x="127" y="9"/>
                </a:lnTo>
                <a:lnTo>
                  <a:pt x="128" y="9"/>
                </a:lnTo>
                <a:lnTo>
                  <a:pt x="128" y="9"/>
                </a:lnTo>
                <a:lnTo>
                  <a:pt x="128" y="9"/>
                </a:lnTo>
                <a:lnTo>
                  <a:pt x="129" y="9"/>
                </a:lnTo>
                <a:lnTo>
                  <a:pt x="129" y="9"/>
                </a:lnTo>
                <a:lnTo>
                  <a:pt x="129" y="9"/>
                </a:lnTo>
                <a:lnTo>
                  <a:pt x="130" y="9"/>
                </a:lnTo>
                <a:lnTo>
                  <a:pt x="130" y="9"/>
                </a:lnTo>
                <a:lnTo>
                  <a:pt x="130" y="9"/>
                </a:lnTo>
                <a:lnTo>
                  <a:pt x="131" y="9"/>
                </a:lnTo>
                <a:lnTo>
                  <a:pt x="131" y="9"/>
                </a:lnTo>
                <a:lnTo>
                  <a:pt x="131" y="9"/>
                </a:lnTo>
                <a:lnTo>
                  <a:pt x="131" y="9"/>
                </a:lnTo>
                <a:lnTo>
                  <a:pt x="131" y="9"/>
                </a:lnTo>
                <a:lnTo>
                  <a:pt x="131" y="9"/>
                </a:lnTo>
                <a:lnTo>
                  <a:pt x="131" y="9"/>
                </a:lnTo>
                <a:lnTo>
                  <a:pt x="131" y="9"/>
                </a:lnTo>
                <a:lnTo>
                  <a:pt x="131" y="9"/>
                </a:lnTo>
                <a:lnTo>
                  <a:pt x="132" y="9"/>
                </a:lnTo>
                <a:lnTo>
                  <a:pt x="132" y="9"/>
                </a:lnTo>
                <a:lnTo>
                  <a:pt x="132" y="9"/>
                </a:lnTo>
                <a:lnTo>
                  <a:pt x="132" y="9"/>
                </a:lnTo>
                <a:lnTo>
                  <a:pt x="132" y="9"/>
                </a:lnTo>
                <a:lnTo>
                  <a:pt x="132" y="9"/>
                </a:lnTo>
                <a:lnTo>
                  <a:pt x="132" y="9"/>
                </a:lnTo>
                <a:lnTo>
                  <a:pt x="132" y="10"/>
                </a:lnTo>
                <a:lnTo>
                  <a:pt x="132" y="10"/>
                </a:lnTo>
                <a:lnTo>
                  <a:pt x="132" y="10"/>
                </a:lnTo>
                <a:lnTo>
                  <a:pt x="132" y="10"/>
                </a:lnTo>
                <a:lnTo>
                  <a:pt x="132" y="10"/>
                </a:lnTo>
                <a:lnTo>
                  <a:pt x="133" y="10"/>
                </a:lnTo>
                <a:lnTo>
                  <a:pt x="133" y="10"/>
                </a:lnTo>
                <a:lnTo>
                  <a:pt x="133" y="10"/>
                </a:lnTo>
                <a:lnTo>
                  <a:pt x="133" y="10"/>
                </a:lnTo>
                <a:lnTo>
                  <a:pt x="133" y="10"/>
                </a:lnTo>
                <a:lnTo>
                  <a:pt x="133" y="10"/>
                </a:lnTo>
                <a:lnTo>
                  <a:pt x="133" y="10"/>
                </a:lnTo>
                <a:lnTo>
                  <a:pt x="133" y="10"/>
                </a:lnTo>
                <a:lnTo>
                  <a:pt x="133" y="10"/>
                </a:lnTo>
                <a:lnTo>
                  <a:pt x="134" y="10"/>
                </a:lnTo>
                <a:lnTo>
                  <a:pt x="134" y="10"/>
                </a:lnTo>
                <a:lnTo>
                  <a:pt x="134" y="10"/>
                </a:lnTo>
                <a:lnTo>
                  <a:pt x="134" y="10"/>
                </a:lnTo>
                <a:lnTo>
                  <a:pt x="134" y="10"/>
                </a:lnTo>
                <a:lnTo>
                  <a:pt x="134" y="10"/>
                </a:lnTo>
                <a:lnTo>
                  <a:pt x="134" y="10"/>
                </a:lnTo>
                <a:lnTo>
                  <a:pt x="134" y="10"/>
                </a:lnTo>
                <a:lnTo>
                  <a:pt x="134" y="10"/>
                </a:lnTo>
                <a:lnTo>
                  <a:pt x="135" y="10"/>
                </a:lnTo>
                <a:lnTo>
                  <a:pt x="135" y="10"/>
                </a:lnTo>
                <a:lnTo>
                  <a:pt x="135" y="10"/>
                </a:lnTo>
                <a:lnTo>
                  <a:pt x="135" y="10"/>
                </a:lnTo>
                <a:lnTo>
                  <a:pt x="135" y="10"/>
                </a:lnTo>
                <a:lnTo>
                  <a:pt x="135" y="10"/>
                </a:lnTo>
                <a:lnTo>
                  <a:pt x="136" y="10"/>
                </a:lnTo>
                <a:lnTo>
                  <a:pt x="136" y="10"/>
                </a:lnTo>
                <a:lnTo>
                  <a:pt x="136" y="10"/>
                </a:lnTo>
                <a:lnTo>
                  <a:pt x="137" y="10"/>
                </a:lnTo>
                <a:lnTo>
                  <a:pt x="137" y="10"/>
                </a:lnTo>
                <a:lnTo>
                  <a:pt x="137" y="10"/>
                </a:lnTo>
                <a:lnTo>
                  <a:pt x="137" y="10"/>
                </a:lnTo>
                <a:lnTo>
                  <a:pt x="137" y="10"/>
                </a:lnTo>
                <a:lnTo>
                  <a:pt x="137" y="10"/>
                </a:lnTo>
                <a:lnTo>
                  <a:pt x="137" y="10"/>
                </a:lnTo>
                <a:lnTo>
                  <a:pt x="137" y="10"/>
                </a:lnTo>
                <a:lnTo>
                  <a:pt x="137" y="10"/>
                </a:lnTo>
                <a:lnTo>
                  <a:pt x="138" y="10"/>
                </a:lnTo>
                <a:lnTo>
                  <a:pt x="138" y="10"/>
                </a:lnTo>
                <a:lnTo>
                  <a:pt x="138" y="10"/>
                </a:lnTo>
                <a:lnTo>
                  <a:pt x="138" y="10"/>
                </a:lnTo>
                <a:lnTo>
                  <a:pt x="138" y="10"/>
                </a:lnTo>
                <a:lnTo>
                  <a:pt x="138" y="10"/>
                </a:lnTo>
                <a:lnTo>
                  <a:pt x="138" y="10"/>
                </a:lnTo>
                <a:lnTo>
                  <a:pt x="138" y="10"/>
                </a:lnTo>
                <a:lnTo>
                  <a:pt x="138" y="10"/>
                </a:lnTo>
                <a:lnTo>
                  <a:pt x="139" y="10"/>
                </a:lnTo>
                <a:lnTo>
                  <a:pt x="139" y="11"/>
                </a:lnTo>
                <a:lnTo>
                  <a:pt x="139" y="11"/>
                </a:lnTo>
                <a:lnTo>
                  <a:pt x="139" y="11"/>
                </a:lnTo>
                <a:lnTo>
                  <a:pt x="139" y="11"/>
                </a:lnTo>
                <a:lnTo>
                  <a:pt x="139" y="11"/>
                </a:lnTo>
                <a:lnTo>
                  <a:pt x="140" y="11"/>
                </a:lnTo>
                <a:lnTo>
                  <a:pt x="140" y="11"/>
                </a:lnTo>
                <a:lnTo>
                  <a:pt x="140" y="11"/>
                </a:lnTo>
                <a:lnTo>
                  <a:pt x="140" y="11"/>
                </a:lnTo>
                <a:lnTo>
                  <a:pt x="140" y="11"/>
                </a:lnTo>
                <a:lnTo>
                  <a:pt x="140" y="11"/>
                </a:lnTo>
                <a:lnTo>
                  <a:pt x="140" y="11"/>
                </a:lnTo>
                <a:lnTo>
                  <a:pt x="140" y="11"/>
                </a:lnTo>
                <a:lnTo>
                  <a:pt x="140" y="11"/>
                </a:lnTo>
                <a:lnTo>
                  <a:pt x="140" y="11"/>
                </a:lnTo>
                <a:lnTo>
                  <a:pt x="140" y="11"/>
                </a:lnTo>
                <a:lnTo>
                  <a:pt x="140" y="11"/>
                </a:lnTo>
                <a:lnTo>
                  <a:pt x="140" y="11"/>
                </a:lnTo>
                <a:lnTo>
                  <a:pt x="140" y="11"/>
                </a:lnTo>
                <a:lnTo>
                  <a:pt x="140" y="11"/>
                </a:lnTo>
                <a:lnTo>
                  <a:pt x="140" y="11"/>
                </a:lnTo>
                <a:lnTo>
                  <a:pt x="140" y="11"/>
                </a:lnTo>
                <a:lnTo>
                  <a:pt x="140" y="11"/>
                </a:lnTo>
                <a:lnTo>
                  <a:pt x="141" y="11"/>
                </a:lnTo>
                <a:lnTo>
                  <a:pt x="141" y="11"/>
                </a:lnTo>
                <a:lnTo>
                  <a:pt x="141" y="11"/>
                </a:lnTo>
                <a:lnTo>
                  <a:pt x="142" y="11"/>
                </a:lnTo>
                <a:lnTo>
                  <a:pt x="142" y="11"/>
                </a:lnTo>
                <a:lnTo>
                  <a:pt x="142" y="11"/>
                </a:lnTo>
                <a:lnTo>
                  <a:pt x="142" y="11"/>
                </a:lnTo>
                <a:lnTo>
                  <a:pt x="142" y="11"/>
                </a:lnTo>
                <a:lnTo>
                  <a:pt x="142" y="11"/>
                </a:lnTo>
                <a:lnTo>
                  <a:pt x="142" y="11"/>
                </a:lnTo>
                <a:lnTo>
                  <a:pt x="142" y="11"/>
                </a:lnTo>
                <a:lnTo>
                  <a:pt x="142" y="11"/>
                </a:lnTo>
                <a:lnTo>
                  <a:pt x="142" y="11"/>
                </a:lnTo>
                <a:lnTo>
                  <a:pt x="142" y="11"/>
                </a:lnTo>
                <a:lnTo>
                  <a:pt x="142" y="11"/>
                </a:lnTo>
                <a:lnTo>
                  <a:pt x="143" y="11"/>
                </a:lnTo>
                <a:lnTo>
                  <a:pt x="143" y="11"/>
                </a:lnTo>
                <a:lnTo>
                  <a:pt x="143" y="11"/>
                </a:lnTo>
                <a:lnTo>
                  <a:pt x="143" y="11"/>
                </a:lnTo>
                <a:lnTo>
                  <a:pt x="143" y="11"/>
                </a:lnTo>
                <a:lnTo>
                  <a:pt x="143" y="11"/>
                </a:lnTo>
                <a:lnTo>
                  <a:pt x="144" y="11"/>
                </a:lnTo>
                <a:lnTo>
                  <a:pt x="144" y="11"/>
                </a:lnTo>
                <a:lnTo>
                  <a:pt x="144" y="11"/>
                </a:lnTo>
                <a:lnTo>
                  <a:pt x="145" y="11"/>
                </a:lnTo>
                <a:lnTo>
                  <a:pt x="145" y="11"/>
                </a:lnTo>
                <a:lnTo>
                  <a:pt x="145" y="11"/>
                </a:lnTo>
                <a:lnTo>
                  <a:pt x="145" y="11"/>
                </a:lnTo>
                <a:lnTo>
                  <a:pt x="145" y="11"/>
                </a:lnTo>
                <a:lnTo>
                  <a:pt x="145" y="11"/>
                </a:lnTo>
                <a:lnTo>
                  <a:pt x="145" y="11"/>
                </a:lnTo>
                <a:lnTo>
                  <a:pt x="145" y="11"/>
                </a:lnTo>
                <a:lnTo>
                  <a:pt x="145" y="11"/>
                </a:lnTo>
                <a:lnTo>
                  <a:pt x="146" y="11"/>
                </a:lnTo>
                <a:lnTo>
                  <a:pt x="146" y="11"/>
                </a:lnTo>
                <a:lnTo>
                  <a:pt x="146" y="11"/>
                </a:lnTo>
                <a:lnTo>
                  <a:pt x="146" y="11"/>
                </a:lnTo>
                <a:lnTo>
                  <a:pt x="146" y="11"/>
                </a:lnTo>
                <a:lnTo>
                  <a:pt x="146" y="11"/>
                </a:lnTo>
                <a:lnTo>
                  <a:pt x="146" y="11"/>
                </a:lnTo>
                <a:lnTo>
                  <a:pt x="146" y="11"/>
                </a:lnTo>
                <a:lnTo>
                  <a:pt x="146" y="11"/>
                </a:lnTo>
                <a:lnTo>
                  <a:pt x="148" y="11"/>
                </a:lnTo>
                <a:lnTo>
                  <a:pt x="148" y="11"/>
                </a:lnTo>
                <a:lnTo>
                  <a:pt x="148" y="11"/>
                </a:lnTo>
                <a:lnTo>
                  <a:pt x="148" y="11"/>
                </a:lnTo>
                <a:lnTo>
                  <a:pt x="148" y="11"/>
                </a:lnTo>
                <a:lnTo>
                  <a:pt x="148" y="11"/>
                </a:lnTo>
                <a:lnTo>
                  <a:pt x="148" y="11"/>
                </a:lnTo>
                <a:lnTo>
                  <a:pt x="148" y="11"/>
                </a:lnTo>
                <a:lnTo>
                  <a:pt x="148" y="11"/>
                </a:lnTo>
                <a:lnTo>
                  <a:pt x="148" y="11"/>
                </a:lnTo>
                <a:lnTo>
                  <a:pt x="148" y="12"/>
                </a:lnTo>
                <a:lnTo>
                  <a:pt x="148"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50" y="12"/>
                </a:lnTo>
                <a:lnTo>
                  <a:pt x="150" y="12"/>
                </a:lnTo>
                <a:lnTo>
                  <a:pt x="150" y="12"/>
                </a:lnTo>
                <a:lnTo>
                  <a:pt x="151" y="12"/>
                </a:lnTo>
                <a:lnTo>
                  <a:pt x="151" y="12"/>
                </a:lnTo>
                <a:lnTo>
                  <a:pt x="151" y="12"/>
                </a:lnTo>
                <a:lnTo>
                  <a:pt x="151" y="12"/>
                </a:lnTo>
                <a:lnTo>
                  <a:pt x="151" y="12"/>
                </a:lnTo>
                <a:lnTo>
                  <a:pt x="151" y="12"/>
                </a:lnTo>
                <a:lnTo>
                  <a:pt x="151" y="12"/>
                </a:lnTo>
                <a:lnTo>
                  <a:pt x="151" y="12"/>
                </a:lnTo>
                <a:lnTo>
                  <a:pt x="151" y="12"/>
                </a:lnTo>
                <a:lnTo>
                  <a:pt x="152" y="12"/>
                </a:lnTo>
                <a:lnTo>
                  <a:pt x="152" y="12"/>
                </a:lnTo>
                <a:lnTo>
                  <a:pt x="152" y="12"/>
                </a:lnTo>
                <a:lnTo>
                  <a:pt x="152" y="12"/>
                </a:lnTo>
                <a:lnTo>
                  <a:pt x="152" y="12"/>
                </a:lnTo>
                <a:lnTo>
                  <a:pt x="152" y="12"/>
                </a:lnTo>
                <a:lnTo>
                  <a:pt x="153" y="12"/>
                </a:lnTo>
                <a:lnTo>
                  <a:pt x="153" y="12"/>
                </a:lnTo>
                <a:lnTo>
                  <a:pt x="153" y="12"/>
                </a:lnTo>
                <a:lnTo>
                  <a:pt x="153" y="12"/>
                </a:lnTo>
                <a:lnTo>
                  <a:pt x="153" y="12"/>
                </a:lnTo>
                <a:lnTo>
                  <a:pt x="153" y="12"/>
                </a:lnTo>
                <a:lnTo>
                  <a:pt x="153" y="12"/>
                </a:lnTo>
                <a:lnTo>
                  <a:pt x="153" y="12"/>
                </a:lnTo>
                <a:lnTo>
                  <a:pt x="153" y="12"/>
                </a:lnTo>
                <a:lnTo>
                  <a:pt x="154" y="12"/>
                </a:lnTo>
                <a:lnTo>
                  <a:pt x="154" y="12"/>
                </a:lnTo>
                <a:lnTo>
                  <a:pt x="154" y="12"/>
                </a:lnTo>
                <a:lnTo>
                  <a:pt x="154" y="12"/>
                </a:lnTo>
                <a:lnTo>
                  <a:pt x="154" y="12"/>
                </a:lnTo>
                <a:lnTo>
                  <a:pt x="154" y="12"/>
                </a:lnTo>
                <a:lnTo>
                  <a:pt x="154" y="12"/>
                </a:lnTo>
                <a:lnTo>
                  <a:pt x="154" y="12"/>
                </a:lnTo>
                <a:lnTo>
                  <a:pt x="154" y="12"/>
                </a:lnTo>
                <a:lnTo>
                  <a:pt x="155" y="12"/>
                </a:lnTo>
                <a:lnTo>
                  <a:pt x="155" y="12"/>
                </a:lnTo>
                <a:lnTo>
                  <a:pt x="155" y="12"/>
                </a:lnTo>
                <a:lnTo>
                  <a:pt x="155" y="12"/>
                </a:lnTo>
                <a:lnTo>
                  <a:pt x="155" y="12"/>
                </a:lnTo>
                <a:lnTo>
                  <a:pt x="155" y="12"/>
                </a:lnTo>
                <a:lnTo>
                  <a:pt x="155" y="12"/>
                </a:lnTo>
                <a:lnTo>
                  <a:pt x="155" y="12"/>
                </a:lnTo>
                <a:lnTo>
                  <a:pt x="155" y="12"/>
                </a:lnTo>
                <a:lnTo>
                  <a:pt x="156" y="12"/>
                </a:lnTo>
                <a:lnTo>
                  <a:pt x="156" y="12"/>
                </a:lnTo>
                <a:lnTo>
                  <a:pt x="156" y="12"/>
                </a:lnTo>
                <a:lnTo>
                  <a:pt x="156" y="12"/>
                </a:lnTo>
                <a:lnTo>
                  <a:pt x="156" y="12"/>
                </a:lnTo>
                <a:lnTo>
                  <a:pt x="156" y="12"/>
                </a:lnTo>
                <a:lnTo>
                  <a:pt x="157" y="12"/>
                </a:lnTo>
                <a:lnTo>
                  <a:pt x="157" y="13"/>
                </a:lnTo>
                <a:lnTo>
                  <a:pt x="157" y="13"/>
                </a:lnTo>
                <a:lnTo>
                  <a:pt x="157" y="13"/>
                </a:lnTo>
                <a:lnTo>
                  <a:pt x="157" y="13"/>
                </a:lnTo>
                <a:lnTo>
                  <a:pt x="157" y="13"/>
                </a:lnTo>
                <a:lnTo>
                  <a:pt x="158" y="13"/>
                </a:lnTo>
                <a:lnTo>
                  <a:pt x="158" y="13"/>
                </a:lnTo>
                <a:lnTo>
                  <a:pt x="158" y="13"/>
                </a:lnTo>
                <a:lnTo>
                  <a:pt x="158" y="13"/>
                </a:lnTo>
                <a:lnTo>
                  <a:pt x="158" y="13"/>
                </a:lnTo>
                <a:lnTo>
                  <a:pt x="158" y="13"/>
                </a:lnTo>
                <a:lnTo>
                  <a:pt x="158" y="13"/>
                </a:lnTo>
                <a:lnTo>
                  <a:pt x="158" y="13"/>
                </a:lnTo>
                <a:lnTo>
                  <a:pt x="158" y="13"/>
                </a:lnTo>
                <a:lnTo>
                  <a:pt x="158" y="13"/>
                </a:lnTo>
                <a:lnTo>
                  <a:pt x="158" y="13"/>
                </a:lnTo>
                <a:lnTo>
                  <a:pt x="158" y="13"/>
                </a:lnTo>
                <a:lnTo>
                  <a:pt x="158" y="13"/>
                </a:lnTo>
                <a:lnTo>
                  <a:pt x="158" y="13"/>
                </a:lnTo>
                <a:lnTo>
                  <a:pt x="158" y="13"/>
                </a:lnTo>
                <a:lnTo>
                  <a:pt x="159" y="13"/>
                </a:lnTo>
                <a:lnTo>
                  <a:pt x="159" y="13"/>
                </a:lnTo>
                <a:lnTo>
                  <a:pt x="159" y="13"/>
                </a:lnTo>
                <a:lnTo>
                  <a:pt x="160" y="13"/>
                </a:lnTo>
                <a:lnTo>
                  <a:pt x="160" y="13"/>
                </a:lnTo>
                <a:lnTo>
                  <a:pt x="160" y="13"/>
                </a:lnTo>
                <a:lnTo>
                  <a:pt x="160" y="13"/>
                </a:lnTo>
                <a:lnTo>
                  <a:pt x="160" y="13"/>
                </a:lnTo>
                <a:lnTo>
                  <a:pt x="160" y="13"/>
                </a:lnTo>
                <a:lnTo>
                  <a:pt x="160" y="13"/>
                </a:lnTo>
                <a:lnTo>
                  <a:pt x="160" y="13"/>
                </a:lnTo>
                <a:lnTo>
                  <a:pt x="160" y="13"/>
                </a:lnTo>
                <a:lnTo>
                  <a:pt x="160" y="13"/>
                </a:lnTo>
                <a:lnTo>
                  <a:pt x="160" y="13"/>
                </a:lnTo>
                <a:lnTo>
                  <a:pt x="160" y="13"/>
                </a:lnTo>
                <a:lnTo>
                  <a:pt x="160" y="13"/>
                </a:lnTo>
                <a:lnTo>
                  <a:pt x="160" y="13"/>
                </a:lnTo>
                <a:lnTo>
                  <a:pt x="160" y="13"/>
                </a:lnTo>
                <a:lnTo>
                  <a:pt x="161" y="13"/>
                </a:lnTo>
                <a:lnTo>
                  <a:pt x="161" y="13"/>
                </a:lnTo>
                <a:lnTo>
                  <a:pt x="161" y="13"/>
                </a:lnTo>
                <a:lnTo>
                  <a:pt x="161" y="13"/>
                </a:lnTo>
                <a:lnTo>
                  <a:pt x="161" y="14"/>
                </a:lnTo>
                <a:lnTo>
                  <a:pt x="161" y="14"/>
                </a:lnTo>
                <a:lnTo>
                  <a:pt x="161" y="14"/>
                </a:lnTo>
                <a:lnTo>
                  <a:pt x="161" y="14"/>
                </a:lnTo>
                <a:lnTo>
                  <a:pt x="161" y="14"/>
                </a:lnTo>
                <a:lnTo>
                  <a:pt x="161" y="14"/>
                </a:lnTo>
                <a:lnTo>
                  <a:pt x="161" y="14"/>
                </a:lnTo>
                <a:lnTo>
                  <a:pt x="161" y="14"/>
                </a:lnTo>
                <a:lnTo>
                  <a:pt x="162" y="14"/>
                </a:lnTo>
                <a:lnTo>
                  <a:pt x="162" y="14"/>
                </a:lnTo>
                <a:lnTo>
                  <a:pt x="162" y="14"/>
                </a:lnTo>
                <a:lnTo>
                  <a:pt x="162" y="14"/>
                </a:lnTo>
                <a:lnTo>
                  <a:pt x="162" y="14"/>
                </a:lnTo>
                <a:lnTo>
                  <a:pt x="162" y="14"/>
                </a:lnTo>
                <a:lnTo>
                  <a:pt x="163" y="14"/>
                </a:lnTo>
                <a:lnTo>
                  <a:pt x="163" y="14"/>
                </a:lnTo>
                <a:lnTo>
                  <a:pt x="163" y="14"/>
                </a:lnTo>
                <a:lnTo>
                  <a:pt x="163" y="14"/>
                </a:lnTo>
                <a:lnTo>
                  <a:pt x="163" y="14"/>
                </a:lnTo>
                <a:lnTo>
                  <a:pt x="163" y="14"/>
                </a:lnTo>
                <a:lnTo>
                  <a:pt x="164" y="14"/>
                </a:lnTo>
                <a:lnTo>
                  <a:pt x="164" y="14"/>
                </a:lnTo>
                <a:lnTo>
                  <a:pt x="164" y="14"/>
                </a:lnTo>
                <a:lnTo>
                  <a:pt x="164" y="14"/>
                </a:lnTo>
                <a:lnTo>
                  <a:pt x="164" y="14"/>
                </a:lnTo>
                <a:lnTo>
                  <a:pt x="164" y="14"/>
                </a:lnTo>
                <a:lnTo>
                  <a:pt x="165" y="14"/>
                </a:lnTo>
                <a:lnTo>
                  <a:pt x="165" y="14"/>
                </a:lnTo>
                <a:lnTo>
                  <a:pt x="165" y="14"/>
                </a:lnTo>
                <a:lnTo>
                  <a:pt x="165" y="14"/>
                </a:lnTo>
                <a:lnTo>
                  <a:pt x="165" y="14"/>
                </a:lnTo>
                <a:lnTo>
                  <a:pt x="165" y="14"/>
                </a:lnTo>
                <a:lnTo>
                  <a:pt x="165" y="14"/>
                </a:lnTo>
                <a:lnTo>
                  <a:pt x="165" y="14"/>
                </a:lnTo>
                <a:lnTo>
                  <a:pt x="165" y="14"/>
                </a:lnTo>
                <a:lnTo>
                  <a:pt x="165" y="14"/>
                </a:lnTo>
                <a:lnTo>
                  <a:pt x="165" y="14"/>
                </a:lnTo>
                <a:lnTo>
                  <a:pt x="165" y="14"/>
                </a:lnTo>
                <a:lnTo>
                  <a:pt x="165" y="14"/>
                </a:lnTo>
                <a:lnTo>
                  <a:pt x="165" y="14"/>
                </a:lnTo>
                <a:lnTo>
                  <a:pt x="165" y="14"/>
                </a:lnTo>
                <a:lnTo>
                  <a:pt x="165" y="14"/>
                </a:lnTo>
                <a:lnTo>
                  <a:pt x="165" y="14"/>
                </a:lnTo>
                <a:lnTo>
                  <a:pt x="165" y="14"/>
                </a:lnTo>
                <a:lnTo>
                  <a:pt x="166" y="14"/>
                </a:lnTo>
                <a:lnTo>
                  <a:pt x="166" y="14"/>
                </a:lnTo>
                <a:lnTo>
                  <a:pt x="166" y="14"/>
                </a:lnTo>
                <a:lnTo>
                  <a:pt x="166" y="14"/>
                </a:lnTo>
                <a:lnTo>
                  <a:pt x="166" y="14"/>
                </a:lnTo>
                <a:lnTo>
                  <a:pt x="166" y="14"/>
                </a:lnTo>
                <a:lnTo>
                  <a:pt x="166" y="14"/>
                </a:lnTo>
                <a:lnTo>
                  <a:pt x="166" y="14"/>
                </a:lnTo>
                <a:lnTo>
                  <a:pt x="166" y="14"/>
                </a:lnTo>
                <a:lnTo>
                  <a:pt x="166" y="14"/>
                </a:lnTo>
                <a:lnTo>
                  <a:pt x="166" y="14"/>
                </a:lnTo>
                <a:lnTo>
                  <a:pt x="166" y="14"/>
                </a:lnTo>
                <a:lnTo>
                  <a:pt x="167" y="14"/>
                </a:lnTo>
                <a:lnTo>
                  <a:pt x="167" y="14"/>
                </a:lnTo>
                <a:lnTo>
                  <a:pt x="167" y="14"/>
                </a:lnTo>
                <a:lnTo>
                  <a:pt x="167" y="14"/>
                </a:lnTo>
                <a:lnTo>
                  <a:pt x="167" y="14"/>
                </a:lnTo>
                <a:lnTo>
                  <a:pt x="167" y="14"/>
                </a:lnTo>
                <a:lnTo>
                  <a:pt x="167" y="14"/>
                </a:lnTo>
                <a:lnTo>
                  <a:pt x="167" y="14"/>
                </a:lnTo>
                <a:lnTo>
                  <a:pt x="167" y="14"/>
                </a:lnTo>
                <a:lnTo>
                  <a:pt x="167" y="14"/>
                </a:lnTo>
                <a:lnTo>
                  <a:pt x="167" y="14"/>
                </a:lnTo>
                <a:lnTo>
                  <a:pt x="167" y="14"/>
                </a:lnTo>
                <a:lnTo>
                  <a:pt x="168" y="14"/>
                </a:lnTo>
                <a:lnTo>
                  <a:pt x="168" y="15"/>
                </a:lnTo>
                <a:lnTo>
                  <a:pt x="168" y="15"/>
                </a:lnTo>
                <a:lnTo>
                  <a:pt x="168" y="15"/>
                </a:lnTo>
                <a:lnTo>
                  <a:pt x="168" y="15"/>
                </a:lnTo>
                <a:lnTo>
                  <a:pt x="168" y="15"/>
                </a:lnTo>
                <a:lnTo>
                  <a:pt x="168" y="15"/>
                </a:lnTo>
                <a:lnTo>
                  <a:pt x="168" y="15"/>
                </a:lnTo>
                <a:lnTo>
                  <a:pt x="168" y="15"/>
                </a:lnTo>
                <a:lnTo>
                  <a:pt x="168" y="15"/>
                </a:lnTo>
                <a:lnTo>
                  <a:pt x="168" y="15"/>
                </a:lnTo>
                <a:lnTo>
                  <a:pt x="168" y="15"/>
                </a:lnTo>
                <a:lnTo>
                  <a:pt x="169" y="15"/>
                </a:lnTo>
                <a:lnTo>
                  <a:pt x="169" y="15"/>
                </a:lnTo>
                <a:lnTo>
                  <a:pt x="169" y="15"/>
                </a:lnTo>
                <a:lnTo>
                  <a:pt x="169" y="15"/>
                </a:lnTo>
                <a:lnTo>
                  <a:pt x="169" y="15"/>
                </a:lnTo>
                <a:lnTo>
                  <a:pt x="169" y="15"/>
                </a:lnTo>
                <a:lnTo>
                  <a:pt x="169" y="15"/>
                </a:lnTo>
                <a:lnTo>
                  <a:pt x="169" y="15"/>
                </a:lnTo>
                <a:lnTo>
                  <a:pt x="169" y="15"/>
                </a:lnTo>
                <a:lnTo>
                  <a:pt x="170" y="15"/>
                </a:lnTo>
                <a:lnTo>
                  <a:pt x="170" y="15"/>
                </a:lnTo>
                <a:lnTo>
                  <a:pt x="170" y="15"/>
                </a:lnTo>
                <a:lnTo>
                  <a:pt x="170" y="15"/>
                </a:lnTo>
                <a:lnTo>
                  <a:pt x="170" y="15"/>
                </a:lnTo>
                <a:lnTo>
                  <a:pt x="170" y="15"/>
                </a:lnTo>
                <a:lnTo>
                  <a:pt x="170" y="15"/>
                </a:lnTo>
                <a:lnTo>
                  <a:pt x="170" y="15"/>
                </a:lnTo>
                <a:lnTo>
                  <a:pt x="170" y="15"/>
                </a:lnTo>
                <a:lnTo>
                  <a:pt x="171" y="15"/>
                </a:lnTo>
                <a:lnTo>
                  <a:pt x="171" y="15"/>
                </a:lnTo>
                <a:lnTo>
                  <a:pt x="171" y="15"/>
                </a:lnTo>
                <a:lnTo>
                  <a:pt x="171" y="15"/>
                </a:lnTo>
                <a:lnTo>
                  <a:pt x="171" y="15"/>
                </a:lnTo>
                <a:lnTo>
                  <a:pt x="171" y="15"/>
                </a:lnTo>
                <a:lnTo>
                  <a:pt x="172" y="15"/>
                </a:lnTo>
                <a:lnTo>
                  <a:pt x="172" y="15"/>
                </a:lnTo>
                <a:lnTo>
                  <a:pt x="172" y="15"/>
                </a:lnTo>
                <a:lnTo>
                  <a:pt x="172" y="15"/>
                </a:lnTo>
                <a:lnTo>
                  <a:pt x="172" y="15"/>
                </a:lnTo>
                <a:lnTo>
                  <a:pt x="172" y="15"/>
                </a:lnTo>
                <a:lnTo>
                  <a:pt x="172" y="15"/>
                </a:lnTo>
                <a:lnTo>
                  <a:pt x="172" y="15"/>
                </a:lnTo>
                <a:lnTo>
                  <a:pt x="172" y="15"/>
                </a:lnTo>
                <a:lnTo>
                  <a:pt x="173" y="15"/>
                </a:lnTo>
                <a:lnTo>
                  <a:pt x="173" y="15"/>
                </a:lnTo>
                <a:lnTo>
                  <a:pt x="173" y="15"/>
                </a:lnTo>
                <a:lnTo>
                  <a:pt x="173" y="15"/>
                </a:lnTo>
                <a:lnTo>
                  <a:pt x="173" y="15"/>
                </a:lnTo>
                <a:lnTo>
                  <a:pt x="173" y="15"/>
                </a:lnTo>
                <a:lnTo>
                  <a:pt x="174" y="15"/>
                </a:lnTo>
                <a:lnTo>
                  <a:pt x="174" y="15"/>
                </a:lnTo>
                <a:lnTo>
                  <a:pt x="174" y="15"/>
                </a:lnTo>
                <a:lnTo>
                  <a:pt x="174" y="15"/>
                </a:lnTo>
                <a:lnTo>
                  <a:pt x="174" y="15"/>
                </a:lnTo>
                <a:lnTo>
                  <a:pt x="174" y="15"/>
                </a:lnTo>
                <a:lnTo>
                  <a:pt x="174" y="15"/>
                </a:lnTo>
                <a:lnTo>
                  <a:pt x="174" y="15"/>
                </a:lnTo>
                <a:lnTo>
                  <a:pt x="174" y="15"/>
                </a:lnTo>
                <a:lnTo>
                  <a:pt x="175" y="15"/>
                </a:lnTo>
                <a:lnTo>
                  <a:pt x="175" y="15"/>
                </a:lnTo>
                <a:lnTo>
                  <a:pt x="175" y="15"/>
                </a:lnTo>
                <a:lnTo>
                  <a:pt x="175" y="15"/>
                </a:lnTo>
                <a:lnTo>
                  <a:pt x="175" y="15"/>
                </a:lnTo>
                <a:lnTo>
                  <a:pt x="175" y="15"/>
                </a:lnTo>
                <a:lnTo>
                  <a:pt x="175" y="15"/>
                </a:lnTo>
                <a:lnTo>
                  <a:pt x="175" y="15"/>
                </a:lnTo>
                <a:lnTo>
                  <a:pt x="175" y="15"/>
                </a:lnTo>
                <a:lnTo>
                  <a:pt x="175" y="15"/>
                </a:lnTo>
                <a:lnTo>
                  <a:pt x="175" y="15"/>
                </a:lnTo>
                <a:lnTo>
                  <a:pt x="175" y="15"/>
                </a:lnTo>
                <a:lnTo>
                  <a:pt x="176" y="15"/>
                </a:lnTo>
                <a:lnTo>
                  <a:pt x="176" y="16"/>
                </a:lnTo>
                <a:lnTo>
                  <a:pt x="176" y="16"/>
                </a:lnTo>
                <a:lnTo>
                  <a:pt x="176" y="16"/>
                </a:lnTo>
                <a:lnTo>
                  <a:pt x="176" y="16"/>
                </a:lnTo>
                <a:lnTo>
                  <a:pt x="176" y="16"/>
                </a:lnTo>
                <a:lnTo>
                  <a:pt x="177" y="16"/>
                </a:lnTo>
                <a:lnTo>
                  <a:pt x="177" y="16"/>
                </a:lnTo>
                <a:lnTo>
                  <a:pt x="177" y="16"/>
                </a:lnTo>
                <a:lnTo>
                  <a:pt x="178" y="16"/>
                </a:lnTo>
                <a:lnTo>
                  <a:pt x="178" y="16"/>
                </a:lnTo>
                <a:lnTo>
                  <a:pt x="178" y="16"/>
                </a:lnTo>
                <a:lnTo>
                  <a:pt x="178" y="16"/>
                </a:lnTo>
                <a:lnTo>
                  <a:pt x="178" y="16"/>
                </a:lnTo>
                <a:lnTo>
                  <a:pt x="178" y="16"/>
                </a:lnTo>
                <a:lnTo>
                  <a:pt x="178" y="16"/>
                </a:lnTo>
                <a:lnTo>
                  <a:pt x="178" y="16"/>
                </a:lnTo>
                <a:lnTo>
                  <a:pt x="178" y="16"/>
                </a:lnTo>
                <a:lnTo>
                  <a:pt x="179" y="16"/>
                </a:lnTo>
                <a:lnTo>
                  <a:pt x="179" y="16"/>
                </a:lnTo>
                <a:lnTo>
                  <a:pt x="179" y="16"/>
                </a:lnTo>
                <a:lnTo>
                  <a:pt x="179" y="16"/>
                </a:lnTo>
                <a:lnTo>
                  <a:pt x="179" y="16"/>
                </a:lnTo>
                <a:lnTo>
                  <a:pt x="179" y="16"/>
                </a:lnTo>
                <a:lnTo>
                  <a:pt x="179" y="16"/>
                </a:lnTo>
                <a:lnTo>
                  <a:pt x="179" y="16"/>
                </a:lnTo>
                <a:lnTo>
                  <a:pt x="179" y="16"/>
                </a:lnTo>
                <a:lnTo>
                  <a:pt x="179" y="16"/>
                </a:lnTo>
                <a:lnTo>
                  <a:pt x="179" y="16"/>
                </a:lnTo>
                <a:lnTo>
                  <a:pt x="179" y="16"/>
                </a:lnTo>
                <a:lnTo>
                  <a:pt x="179" y="16"/>
                </a:lnTo>
                <a:lnTo>
                  <a:pt x="179" y="16"/>
                </a:lnTo>
                <a:lnTo>
                  <a:pt x="179" y="16"/>
                </a:lnTo>
                <a:lnTo>
                  <a:pt x="180" y="16"/>
                </a:lnTo>
                <a:lnTo>
                  <a:pt x="180" y="16"/>
                </a:lnTo>
                <a:lnTo>
                  <a:pt x="180" y="16"/>
                </a:lnTo>
                <a:lnTo>
                  <a:pt x="180" y="16"/>
                </a:lnTo>
                <a:lnTo>
                  <a:pt x="180" y="16"/>
                </a:lnTo>
                <a:lnTo>
                  <a:pt x="180" y="16"/>
                </a:lnTo>
                <a:lnTo>
                  <a:pt x="180" y="16"/>
                </a:lnTo>
                <a:lnTo>
                  <a:pt x="180" y="16"/>
                </a:lnTo>
                <a:lnTo>
                  <a:pt x="180" y="16"/>
                </a:lnTo>
                <a:lnTo>
                  <a:pt x="180" y="16"/>
                </a:lnTo>
                <a:lnTo>
                  <a:pt x="180" y="16"/>
                </a:lnTo>
                <a:lnTo>
                  <a:pt x="180" y="16"/>
                </a:lnTo>
                <a:lnTo>
                  <a:pt x="181" y="16"/>
                </a:lnTo>
                <a:lnTo>
                  <a:pt x="181" y="16"/>
                </a:lnTo>
                <a:lnTo>
                  <a:pt x="181" y="16"/>
                </a:lnTo>
                <a:lnTo>
                  <a:pt x="181" y="16"/>
                </a:lnTo>
                <a:lnTo>
                  <a:pt x="181" y="16"/>
                </a:lnTo>
                <a:lnTo>
                  <a:pt x="181" y="16"/>
                </a:lnTo>
                <a:lnTo>
                  <a:pt x="181" y="16"/>
                </a:lnTo>
                <a:lnTo>
                  <a:pt x="181" y="16"/>
                </a:lnTo>
                <a:lnTo>
                  <a:pt x="181" y="16"/>
                </a:lnTo>
                <a:lnTo>
                  <a:pt x="181" y="16"/>
                </a:lnTo>
                <a:lnTo>
                  <a:pt x="181" y="16"/>
                </a:lnTo>
                <a:lnTo>
                  <a:pt x="181" y="16"/>
                </a:lnTo>
                <a:lnTo>
                  <a:pt x="182" y="16"/>
                </a:lnTo>
                <a:lnTo>
                  <a:pt x="182" y="16"/>
                </a:lnTo>
                <a:lnTo>
                  <a:pt x="182" y="16"/>
                </a:lnTo>
                <a:lnTo>
                  <a:pt x="182" y="16"/>
                </a:lnTo>
                <a:lnTo>
                  <a:pt x="182" y="16"/>
                </a:lnTo>
                <a:lnTo>
                  <a:pt x="182" y="16"/>
                </a:lnTo>
                <a:lnTo>
                  <a:pt x="182" y="16"/>
                </a:lnTo>
                <a:lnTo>
                  <a:pt x="182" y="16"/>
                </a:lnTo>
                <a:lnTo>
                  <a:pt x="182" y="16"/>
                </a:lnTo>
                <a:lnTo>
                  <a:pt x="183" y="16"/>
                </a:lnTo>
                <a:lnTo>
                  <a:pt x="183" y="16"/>
                </a:lnTo>
                <a:lnTo>
                  <a:pt x="183" y="16"/>
                </a:lnTo>
                <a:lnTo>
                  <a:pt x="183" y="16"/>
                </a:lnTo>
                <a:lnTo>
                  <a:pt x="183" y="16"/>
                </a:lnTo>
                <a:lnTo>
                  <a:pt x="183" y="16"/>
                </a:lnTo>
                <a:lnTo>
                  <a:pt x="183" y="16"/>
                </a:lnTo>
                <a:lnTo>
                  <a:pt x="183" y="16"/>
                </a:lnTo>
                <a:lnTo>
                  <a:pt x="183" y="16"/>
                </a:lnTo>
                <a:lnTo>
                  <a:pt x="184" y="16"/>
                </a:lnTo>
                <a:lnTo>
                  <a:pt x="184" y="17"/>
                </a:lnTo>
                <a:lnTo>
                  <a:pt x="184" y="17"/>
                </a:lnTo>
                <a:lnTo>
                  <a:pt x="184" y="17"/>
                </a:lnTo>
                <a:lnTo>
                  <a:pt x="184" y="17"/>
                </a:lnTo>
                <a:lnTo>
                  <a:pt x="184" y="17"/>
                </a:lnTo>
                <a:lnTo>
                  <a:pt x="184" y="17"/>
                </a:lnTo>
                <a:lnTo>
                  <a:pt x="184" y="17"/>
                </a:lnTo>
                <a:lnTo>
                  <a:pt x="184" y="17"/>
                </a:lnTo>
                <a:lnTo>
                  <a:pt x="184" y="17"/>
                </a:lnTo>
                <a:lnTo>
                  <a:pt x="184" y="17"/>
                </a:lnTo>
                <a:lnTo>
                  <a:pt x="184" y="17"/>
                </a:lnTo>
                <a:lnTo>
                  <a:pt x="184" y="17"/>
                </a:lnTo>
                <a:lnTo>
                  <a:pt x="184" y="17"/>
                </a:lnTo>
                <a:lnTo>
                  <a:pt x="184" y="17"/>
                </a:lnTo>
                <a:lnTo>
                  <a:pt x="184" y="17"/>
                </a:lnTo>
                <a:lnTo>
                  <a:pt x="184" y="17"/>
                </a:lnTo>
                <a:lnTo>
                  <a:pt x="184"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6" y="17"/>
                </a:lnTo>
                <a:lnTo>
                  <a:pt x="186" y="17"/>
                </a:lnTo>
                <a:lnTo>
                  <a:pt x="186" y="17"/>
                </a:lnTo>
                <a:lnTo>
                  <a:pt x="186" y="17"/>
                </a:lnTo>
                <a:lnTo>
                  <a:pt x="186" y="17"/>
                </a:lnTo>
                <a:lnTo>
                  <a:pt x="186" y="17"/>
                </a:lnTo>
                <a:lnTo>
                  <a:pt x="186" y="17"/>
                </a:lnTo>
                <a:lnTo>
                  <a:pt x="186" y="17"/>
                </a:lnTo>
                <a:lnTo>
                  <a:pt x="186" y="17"/>
                </a:lnTo>
                <a:lnTo>
                  <a:pt x="186" y="17"/>
                </a:lnTo>
                <a:lnTo>
                  <a:pt x="186" y="17"/>
                </a:lnTo>
                <a:lnTo>
                  <a:pt x="186" y="17"/>
                </a:lnTo>
                <a:lnTo>
                  <a:pt x="187" y="17"/>
                </a:lnTo>
                <a:lnTo>
                  <a:pt x="187" y="17"/>
                </a:lnTo>
                <a:lnTo>
                  <a:pt x="187" y="17"/>
                </a:lnTo>
                <a:lnTo>
                  <a:pt x="187" y="17"/>
                </a:lnTo>
                <a:lnTo>
                  <a:pt x="187" y="17"/>
                </a:lnTo>
                <a:lnTo>
                  <a:pt x="187" y="17"/>
                </a:lnTo>
                <a:lnTo>
                  <a:pt x="187" y="17"/>
                </a:lnTo>
                <a:lnTo>
                  <a:pt x="187" y="17"/>
                </a:lnTo>
                <a:lnTo>
                  <a:pt x="187" y="17"/>
                </a:lnTo>
                <a:lnTo>
                  <a:pt x="187" y="17"/>
                </a:lnTo>
                <a:lnTo>
                  <a:pt x="187" y="17"/>
                </a:lnTo>
                <a:lnTo>
                  <a:pt x="187" y="17"/>
                </a:lnTo>
                <a:lnTo>
                  <a:pt x="187" y="17"/>
                </a:lnTo>
                <a:lnTo>
                  <a:pt x="187" y="17"/>
                </a:lnTo>
                <a:lnTo>
                  <a:pt x="187" y="17"/>
                </a:lnTo>
                <a:lnTo>
                  <a:pt x="188" y="17"/>
                </a:lnTo>
                <a:lnTo>
                  <a:pt x="188" y="17"/>
                </a:lnTo>
                <a:lnTo>
                  <a:pt x="188" y="17"/>
                </a:lnTo>
                <a:lnTo>
                  <a:pt x="188" y="17"/>
                </a:lnTo>
                <a:lnTo>
                  <a:pt x="188" y="17"/>
                </a:lnTo>
                <a:lnTo>
                  <a:pt x="188" y="17"/>
                </a:lnTo>
                <a:lnTo>
                  <a:pt x="188" y="17"/>
                </a:lnTo>
                <a:lnTo>
                  <a:pt x="188" y="17"/>
                </a:lnTo>
                <a:lnTo>
                  <a:pt x="188" y="17"/>
                </a:lnTo>
                <a:lnTo>
                  <a:pt x="188" y="17"/>
                </a:lnTo>
                <a:lnTo>
                  <a:pt x="188" y="17"/>
                </a:lnTo>
                <a:lnTo>
                  <a:pt x="188" y="17"/>
                </a:lnTo>
                <a:lnTo>
                  <a:pt x="188" y="17"/>
                </a:lnTo>
                <a:lnTo>
                  <a:pt x="188" y="17"/>
                </a:lnTo>
                <a:lnTo>
                  <a:pt x="188" y="17"/>
                </a:lnTo>
                <a:lnTo>
                  <a:pt x="189" y="17"/>
                </a:lnTo>
                <a:lnTo>
                  <a:pt x="189" y="17"/>
                </a:lnTo>
                <a:lnTo>
                  <a:pt x="189" y="17"/>
                </a:lnTo>
                <a:lnTo>
                  <a:pt x="189" y="17"/>
                </a:lnTo>
                <a:lnTo>
                  <a:pt x="189" y="17"/>
                </a:lnTo>
                <a:lnTo>
                  <a:pt x="189" y="17"/>
                </a:lnTo>
                <a:lnTo>
                  <a:pt x="189" y="17"/>
                </a:lnTo>
                <a:lnTo>
                  <a:pt x="189" y="17"/>
                </a:lnTo>
                <a:lnTo>
                  <a:pt x="189" y="17"/>
                </a:lnTo>
                <a:lnTo>
                  <a:pt x="190" y="17"/>
                </a:lnTo>
                <a:lnTo>
                  <a:pt x="190" y="17"/>
                </a:lnTo>
                <a:lnTo>
                  <a:pt x="190" y="17"/>
                </a:lnTo>
                <a:lnTo>
                  <a:pt x="190" y="17"/>
                </a:lnTo>
                <a:lnTo>
                  <a:pt x="190" y="17"/>
                </a:lnTo>
                <a:lnTo>
                  <a:pt x="190" y="17"/>
                </a:lnTo>
                <a:lnTo>
                  <a:pt x="190" y="17"/>
                </a:lnTo>
                <a:lnTo>
                  <a:pt x="190" y="17"/>
                </a:lnTo>
                <a:lnTo>
                  <a:pt x="190" y="17"/>
                </a:lnTo>
                <a:lnTo>
                  <a:pt x="190" y="17"/>
                </a:lnTo>
                <a:lnTo>
                  <a:pt x="190" y="17"/>
                </a:lnTo>
                <a:lnTo>
                  <a:pt x="190" y="17"/>
                </a:lnTo>
                <a:lnTo>
                  <a:pt x="191" y="17"/>
                </a:lnTo>
                <a:lnTo>
                  <a:pt x="191" y="18"/>
                </a:lnTo>
                <a:lnTo>
                  <a:pt x="191" y="18"/>
                </a:lnTo>
                <a:lnTo>
                  <a:pt x="191" y="18"/>
                </a:lnTo>
                <a:lnTo>
                  <a:pt x="191" y="18"/>
                </a:lnTo>
                <a:lnTo>
                  <a:pt x="191" y="18"/>
                </a:lnTo>
                <a:lnTo>
                  <a:pt x="192" y="18"/>
                </a:lnTo>
                <a:lnTo>
                  <a:pt x="192" y="18"/>
                </a:lnTo>
                <a:lnTo>
                  <a:pt x="192" y="18"/>
                </a:lnTo>
                <a:lnTo>
                  <a:pt x="192" y="18"/>
                </a:lnTo>
                <a:lnTo>
                  <a:pt x="192" y="18"/>
                </a:lnTo>
                <a:lnTo>
                  <a:pt x="192" y="18"/>
                </a:lnTo>
                <a:lnTo>
                  <a:pt x="192" y="18"/>
                </a:lnTo>
                <a:lnTo>
                  <a:pt x="192" y="18"/>
                </a:lnTo>
                <a:lnTo>
                  <a:pt x="192" y="18"/>
                </a:lnTo>
                <a:lnTo>
                  <a:pt x="193" y="18"/>
                </a:lnTo>
                <a:lnTo>
                  <a:pt x="193" y="18"/>
                </a:lnTo>
                <a:lnTo>
                  <a:pt x="193" y="18"/>
                </a:lnTo>
                <a:lnTo>
                  <a:pt x="193" y="18"/>
                </a:lnTo>
                <a:lnTo>
                  <a:pt x="193" y="18"/>
                </a:lnTo>
                <a:lnTo>
                  <a:pt x="193" y="18"/>
                </a:lnTo>
                <a:lnTo>
                  <a:pt x="193" y="18"/>
                </a:lnTo>
                <a:lnTo>
                  <a:pt x="193" y="18"/>
                </a:lnTo>
                <a:lnTo>
                  <a:pt x="193" y="18"/>
                </a:lnTo>
                <a:lnTo>
                  <a:pt x="193" y="18"/>
                </a:lnTo>
                <a:lnTo>
                  <a:pt x="193" y="18"/>
                </a:lnTo>
                <a:lnTo>
                  <a:pt x="193" y="18"/>
                </a:lnTo>
                <a:lnTo>
                  <a:pt x="193" y="18"/>
                </a:lnTo>
                <a:lnTo>
                  <a:pt x="193" y="18"/>
                </a:lnTo>
                <a:lnTo>
                  <a:pt x="193" y="18"/>
                </a:lnTo>
                <a:lnTo>
                  <a:pt x="194" y="18"/>
                </a:lnTo>
                <a:lnTo>
                  <a:pt x="194" y="18"/>
                </a:lnTo>
                <a:lnTo>
                  <a:pt x="194" y="18"/>
                </a:lnTo>
                <a:lnTo>
                  <a:pt x="194" y="18"/>
                </a:lnTo>
                <a:lnTo>
                  <a:pt x="194" y="18"/>
                </a:lnTo>
                <a:lnTo>
                  <a:pt x="194" y="18"/>
                </a:lnTo>
                <a:lnTo>
                  <a:pt x="194" y="18"/>
                </a:lnTo>
                <a:lnTo>
                  <a:pt x="194" y="18"/>
                </a:lnTo>
                <a:lnTo>
                  <a:pt x="194" y="18"/>
                </a:lnTo>
                <a:lnTo>
                  <a:pt x="195" y="18"/>
                </a:lnTo>
                <a:lnTo>
                  <a:pt x="195" y="18"/>
                </a:lnTo>
                <a:lnTo>
                  <a:pt x="195" y="18"/>
                </a:lnTo>
                <a:lnTo>
                  <a:pt x="195" y="18"/>
                </a:lnTo>
                <a:lnTo>
                  <a:pt x="195" y="18"/>
                </a:lnTo>
                <a:lnTo>
                  <a:pt x="195" y="18"/>
                </a:lnTo>
                <a:lnTo>
                  <a:pt x="195" y="18"/>
                </a:lnTo>
                <a:lnTo>
                  <a:pt x="195" y="18"/>
                </a:lnTo>
                <a:lnTo>
                  <a:pt x="195" y="18"/>
                </a:lnTo>
                <a:lnTo>
                  <a:pt x="195" y="18"/>
                </a:lnTo>
                <a:lnTo>
                  <a:pt x="195" y="18"/>
                </a:lnTo>
                <a:lnTo>
                  <a:pt x="195" y="18"/>
                </a:lnTo>
                <a:lnTo>
                  <a:pt x="195" y="18"/>
                </a:lnTo>
                <a:lnTo>
                  <a:pt x="195" y="18"/>
                </a:lnTo>
                <a:lnTo>
                  <a:pt x="195" y="18"/>
                </a:lnTo>
                <a:lnTo>
                  <a:pt x="196" y="18"/>
                </a:lnTo>
                <a:lnTo>
                  <a:pt x="196" y="18"/>
                </a:lnTo>
                <a:lnTo>
                  <a:pt x="196" y="18"/>
                </a:lnTo>
                <a:lnTo>
                  <a:pt x="197" y="18"/>
                </a:lnTo>
                <a:lnTo>
                  <a:pt x="197" y="18"/>
                </a:lnTo>
                <a:lnTo>
                  <a:pt x="197" y="18"/>
                </a:lnTo>
                <a:lnTo>
                  <a:pt x="197" y="18"/>
                </a:lnTo>
                <a:lnTo>
                  <a:pt x="197" y="18"/>
                </a:lnTo>
                <a:lnTo>
                  <a:pt x="197" y="18"/>
                </a:lnTo>
                <a:lnTo>
                  <a:pt x="198" y="18"/>
                </a:lnTo>
                <a:lnTo>
                  <a:pt x="198" y="18"/>
                </a:lnTo>
                <a:lnTo>
                  <a:pt x="198" y="18"/>
                </a:lnTo>
                <a:lnTo>
                  <a:pt x="198" y="18"/>
                </a:lnTo>
                <a:lnTo>
                  <a:pt x="198" y="18"/>
                </a:lnTo>
                <a:lnTo>
                  <a:pt x="198" y="18"/>
                </a:lnTo>
                <a:lnTo>
                  <a:pt x="199" y="18"/>
                </a:lnTo>
                <a:lnTo>
                  <a:pt x="199" y="18"/>
                </a:lnTo>
                <a:lnTo>
                  <a:pt x="199" y="18"/>
                </a:lnTo>
                <a:lnTo>
                  <a:pt x="199" y="18"/>
                </a:lnTo>
                <a:lnTo>
                  <a:pt x="199" y="18"/>
                </a:lnTo>
                <a:lnTo>
                  <a:pt x="199" y="18"/>
                </a:lnTo>
                <a:lnTo>
                  <a:pt x="199" y="18"/>
                </a:lnTo>
                <a:lnTo>
                  <a:pt x="199" y="18"/>
                </a:lnTo>
                <a:lnTo>
                  <a:pt x="199" y="18"/>
                </a:lnTo>
                <a:lnTo>
                  <a:pt x="200" y="18"/>
                </a:lnTo>
                <a:lnTo>
                  <a:pt x="200" y="18"/>
                </a:lnTo>
                <a:lnTo>
                  <a:pt x="200" y="18"/>
                </a:lnTo>
                <a:lnTo>
                  <a:pt x="200" y="18"/>
                </a:lnTo>
                <a:lnTo>
                  <a:pt x="200" y="18"/>
                </a:lnTo>
                <a:lnTo>
                  <a:pt x="200" y="18"/>
                </a:lnTo>
                <a:lnTo>
                  <a:pt x="201" y="18"/>
                </a:lnTo>
                <a:lnTo>
                  <a:pt x="201" y="18"/>
                </a:lnTo>
                <a:lnTo>
                  <a:pt x="201" y="18"/>
                </a:lnTo>
                <a:lnTo>
                  <a:pt x="201" y="18"/>
                </a:lnTo>
                <a:lnTo>
                  <a:pt x="201" y="19"/>
                </a:lnTo>
                <a:lnTo>
                  <a:pt x="201" y="19"/>
                </a:lnTo>
                <a:lnTo>
                  <a:pt x="201" y="19"/>
                </a:lnTo>
                <a:lnTo>
                  <a:pt x="201" y="19"/>
                </a:lnTo>
                <a:lnTo>
                  <a:pt x="201" y="19"/>
                </a:lnTo>
                <a:lnTo>
                  <a:pt x="201" y="19"/>
                </a:lnTo>
                <a:lnTo>
                  <a:pt x="201" y="19"/>
                </a:lnTo>
                <a:lnTo>
                  <a:pt x="201" y="19"/>
                </a:lnTo>
                <a:lnTo>
                  <a:pt x="202" y="19"/>
                </a:lnTo>
                <a:lnTo>
                  <a:pt x="202" y="19"/>
                </a:lnTo>
                <a:lnTo>
                  <a:pt x="202" y="19"/>
                </a:lnTo>
                <a:lnTo>
                  <a:pt x="202" y="19"/>
                </a:lnTo>
                <a:lnTo>
                  <a:pt x="202" y="19"/>
                </a:lnTo>
                <a:lnTo>
                  <a:pt x="202" y="19"/>
                </a:lnTo>
                <a:lnTo>
                  <a:pt x="202" y="19"/>
                </a:lnTo>
                <a:lnTo>
                  <a:pt x="202" y="19"/>
                </a:lnTo>
                <a:lnTo>
                  <a:pt x="202" y="19"/>
                </a:lnTo>
                <a:lnTo>
                  <a:pt x="203" y="19"/>
                </a:lnTo>
                <a:lnTo>
                  <a:pt x="203" y="19"/>
                </a:lnTo>
                <a:lnTo>
                  <a:pt x="203" y="19"/>
                </a:lnTo>
                <a:lnTo>
                  <a:pt x="203" y="19"/>
                </a:lnTo>
                <a:lnTo>
                  <a:pt x="203" y="19"/>
                </a:lnTo>
                <a:lnTo>
                  <a:pt x="203" y="19"/>
                </a:lnTo>
                <a:lnTo>
                  <a:pt x="203" y="19"/>
                </a:lnTo>
                <a:lnTo>
                  <a:pt x="203" y="19"/>
                </a:lnTo>
                <a:lnTo>
                  <a:pt x="203" y="19"/>
                </a:lnTo>
                <a:lnTo>
                  <a:pt x="203" y="19"/>
                </a:lnTo>
                <a:lnTo>
                  <a:pt x="203" y="19"/>
                </a:lnTo>
                <a:lnTo>
                  <a:pt x="203" y="19"/>
                </a:lnTo>
                <a:lnTo>
                  <a:pt x="203" y="19"/>
                </a:lnTo>
                <a:lnTo>
                  <a:pt x="203" y="19"/>
                </a:lnTo>
                <a:lnTo>
                  <a:pt x="203" y="19"/>
                </a:lnTo>
                <a:lnTo>
                  <a:pt x="204" y="19"/>
                </a:lnTo>
                <a:lnTo>
                  <a:pt x="204" y="19"/>
                </a:lnTo>
                <a:lnTo>
                  <a:pt x="204" y="19"/>
                </a:lnTo>
                <a:lnTo>
                  <a:pt x="204" y="19"/>
                </a:lnTo>
                <a:lnTo>
                  <a:pt x="204" y="19"/>
                </a:lnTo>
                <a:lnTo>
                  <a:pt x="204" y="19"/>
                </a:lnTo>
                <a:lnTo>
                  <a:pt x="204" y="19"/>
                </a:lnTo>
                <a:lnTo>
                  <a:pt x="204" y="19"/>
                </a:lnTo>
                <a:lnTo>
                  <a:pt x="204" y="19"/>
                </a:lnTo>
                <a:lnTo>
                  <a:pt x="204" y="19"/>
                </a:lnTo>
                <a:lnTo>
                  <a:pt x="204" y="19"/>
                </a:lnTo>
                <a:lnTo>
                  <a:pt x="204" y="19"/>
                </a:lnTo>
                <a:lnTo>
                  <a:pt x="205" y="19"/>
                </a:lnTo>
                <a:lnTo>
                  <a:pt x="205" y="19"/>
                </a:lnTo>
                <a:lnTo>
                  <a:pt x="205" y="19"/>
                </a:lnTo>
                <a:lnTo>
                  <a:pt x="205" y="19"/>
                </a:lnTo>
                <a:lnTo>
                  <a:pt x="205" y="19"/>
                </a:lnTo>
                <a:lnTo>
                  <a:pt x="205" y="19"/>
                </a:lnTo>
                <a:lnTo>
                  <a:pt x="206" y="19"/>
                </a:lnTo>
                <a:lnTo>
                  <a:pt x="206" y="19"/>
                </a:lnTo>
                <a:lnTo>
                  <a:pt x="206" y="19"/>
                </a:lnTo>
                <a:lnTo>
                  <a:pt x="206" y="19"/>
                </a:lnTo>
                <a:lnTo>
                  <a:pt x="206" y="19"/>
                </a:lnTo>
                <a:lnTo>
                  <a:pt x="206" y="19"/>
                </a:lnTo>
                <a:lnTo>
                  <a:pt x="208" y="19"/>
                </a:lnTo>
                <a:lnTo>
                  <a:pt x="208" y="19"/>
                </a:lnTo>
                <a:lnTo>
                  <a:pt x="208" y="19"/>
                </a:lnTo>
                <a:lnTo>
                  <a:pt x="208" y="19"/>
                </a:lnTo>
                <a:lnTo>
                  <a:pt x="208" y="19"/>
                </a:lnTo>
                <a:lnTo>
                  <a:pt x="208" y="19"/>
                </a:lnTo>
                <a:lnTo>
                  <a:pt x="209" y="19"/>
                </a:lnTo>
                <a:lnTo>
                  <a:pt x="209" y="20"/>
                </a:lnTo>
                <a:lnTo>
                  <a:pt x="209" y="20"/>
                </a:lnTo>
                <a:lnTo>
                  <a:pt x="210" y="20"/>
                </a:lnTo>
                <a:lnTo>
                  <a:pt x="210" y="20"/>
                </a:lnTo>
                <a:lnTo>
                  <a:pt x="210" y="20"/>
                </a:lnTo>
                <a:lnTo>
                  <a:pt x="210" y="20"/>
                </a:lnTo>
                <a:lnTo>
                  <a:pt x="210" y="20"/>
                </a:lnTo>
                <a:lnTo>
                  <a:pt x="210" y="20"/>
                </a:lnTo>
                <a:lnTo>
                  <a:pt x="210" y="20"/>
                </a:lnTo>
                <a:lnTo>
                  <a:pt x="210" y="20"/>
                </a:lnTo>
                <a:lnTo>
                  <a:pt x="210" y="20"/>
                </a:lnTo>
                <a:lnTo>
                  <a:pt x="211" y="20"/>
                </a:lnTo>
                <a:lnTo>
                  <a:pt x="211" y="20"/>
                </a:lnTo>
                <a:lnTo>
                  <a:pt x="211" y="20"/>
                </a:lnTo>
                <a:lnTo>
                  <a:pt x="212" y="20"/>
                </a:lnTo>
                <a:lnTo>
                  <a:pt x="212" y="20"/>
                </a:lnTo>
                <a:lnTo>
                  <a:pt x="212" y="20"/>
                </a:lnTo>
                <a:lnTo>
                  <a:pt x="212" y="20"/>
                </a:lnTo>
                <a:lnTo>
                  <a:pt x="212" y="20"/>
                </a:lnTo>
                <a:lnTo>
                  <a:pt x="212" y="20"/>
                </a:lnTo>
                <a:lnTo>
                  <a:pt x="213" y="20"/>
                </a:lnTo>
                <a:lnTo>
                  <a:pt x="213" y="20"/>
                </a:lnTo>
                <a:lnTo>
                  <a:pt x="213" y="20"/>
                </a:lnTo>
                <a:lnTo>
                  <a:pt x="213" y="20"/>
                </a:lnTo>
                <a:lnTo>
                  <a:pt x="213" y="20"/>
                </a:lnTo>
                <a:lnTo>
                  <a:pt x="213" y="20"/>
                </a:lnTo>
                <a:lnTo>
                  <a:pt x="214" y="20"/>
                </a:lnTo>
                <a:lnTo>
                  <a:pt x="214" y="20"/>
                </a:lnTo>
                <a:lnTo>
                  <a:pt x="214" y="20"/>
                </a:lnTo>
                <a:lnTo>
                  <a:pt x="214" y="20"/>
                </a:lnTo>
                <a:lnTo>
                  <a:pt x="214" y="20"/>
                </a:lnTo>
                <a:lnTo>
                  <a:pt x="214" y="20"/>
                </a:lnTo>
                <a:lnTo>
                  <a:pt x="214" y="20"/>
                </a:lnTo>
                <a:lnTo>
                  <a:pt x="214" y="20"/>
                </a:lnTo>
                <a:lnTo>
                  <a:pt x="214" y="20"/>
                </a:lnTo>
                <a:lnTo>
                  <a:pt x="216" y="20"/>
                </a:lnTo>
                <a:lnTo>
                  <a:pt x="216" y="20"/>
                </a:lnTo>
                <a:lnTo>
                  <a:pt x="216" y="20"/>
                </a:lnTo>
                <a:lnTo>
                  <a:pt x="216" y="20"/>
                </a:lnTo>
                <a:lnTo>
                  <a:pt x="216" y="20"/>
                </a:lnTo>
                <a:lnTo>
                  <a:pt x="216" y="20"/>
                </a:lnTo>
                <a:lnTo>
                  <a:pt x="217" y="20"/>
                </a:lnTo>
                <a:lnTo>
                  <a:pt x="217" y="20"/>
                </a:lnTo>
                <a:lnTo>
                  <a:pt x="217" y="20"/>
                </a:lnTo>
                <a:lnTo>
                  <a:pt x="217" y="20"/>
                </a:lnTo>
                <a:lnTo>
                  <a:pt x="217" y="20"/>
                </a:lnTo>
                <a:lnTo>
                  <a:pt x="217" y="20"/>
                </a:lnTo>
                <a:lnTo>
                  <a:pt x="217" y="20"/>
                </a:lnTo>
                <a:lnTo>
                  <a:pt x="217" y="21"/>
                </a:lnTo>
                <a:lnTo>
                  <a:pt x="217" y="21"/>
                </a:lnTo>
                <a:lnTo>
                  <a:pt x="217" y="21"/>
                </a:lnTo>
                <a:lnTo>
                  <a:pt x="217" y="21"/>
                </a:lnTo>
                <a:lnTo>
                  <a:pt x="217" y="21"/>
                </a:lnTo>
                <a:lnTo>
                  <a:pt x="218" y="21"/>
                </a:lnTo>
                <a:lnTo>
                  <a:pt x="218" y="21"/>
                </a:lnTo>
                <a:lnTo>
                  <a:pt x="218" y="21"/>
                </a:lnTo>
                <a:lnTo>
                  <a:pt x="219" y="21"/>
                </a:lnTo>
                <a:lnTo>
                  <a:pt x="219" y="21"/>
                </a:lnTo>
                <a:lnTo>
                  <a:pt x="219" y="21"/>
                </a:lnTo>
                <a:lnTo>
                  <a:pt x="219" y="21"/>
                </a:lnTo>
                <a:lnTo>
                  <a:pt x="219" y="21"/>
                </a:lnTo>
                <a:lnTo>
                  <a:pt x="219" y="21"/>
                </a:lnTo>
                <a:lnTo>
                  <a:pt x="219" y="21"/>
                </a:lnTo>
                <a:lnTo>
                  <a:pt x="219" y="21"/>
                </a:lnTo>
                <a:lnTo>
                  <a:pt x="219" y="21"/>
                </a:lnTo>
                <a:lnTo>
                  <a:pt x="219" y="21"/>
                </a:lnTo>
                <a:lnTo>
                  <a:pt x="219" y="21"/>
                </a:lnTo>
                <a:lnTo>
                  <a:pt x="219" y="21"/>
                </a:lnTo>
                <a:lnTo>
                  <a:pt x="220" y="21"/>
                </a:lnTo>
                <a:lnTo>
                  <a:pt x="220" y="21"/>
                </a:lnTo>
                <a:lnTo>
                  <a:pt x="220" y="21"/>
                </a:lnTo>
                <a:lnTo>
                  <a:pt x="220" y="21"/>
                </a:lnTo>
                <a:lnTo>
                  <a:pt x="220" y="21"/>
                </a:lnTo>
                <a:lnTo>
                  <a:pt x="220" y="21"/>
                </a:lnTo>
                <a:lnTo>
                  <a:pt x="220" y="21"/>
                </a:lnTo>
                <a:lnTo>
                  <a:pt x="220" y="21"/>
                </a:lnTo>
                <a:lnTo>
                  <a:pt x="220" y="21"/>
                </a:lnTo>
                <a:lnTo>
                  <a:pt x="220" y="21"/>
                </a:lnTo>
                <a:lnTo>
                  <a:pt x="220" y="21"/>
                </a:lnTo>
                <a:lnTo>
                  <a:pt x="220" y="21"/>
                </a:lnTo>
                <a:lnTo>
                  <a:pt x="220" y="21"/>
                </a:lnTo>
                <a:lnTo>
                  <a:pt x="220" y="21"/>
                </a:lnTo>
                <a:lnTo>
                  <a:pt x="220" y="21"/>
                </a:lnTo>
                <a:lnTo>
                  <a:pt x="221" y="21"/>
                </a:lnTo>
                <a:lnTo>
                  <a:pt x="221" y="21"/>
                </a:lnTo>
                <a:lnTo>
                  <a:pt x="221" y="21"/>
                </a:lnTo>
                <a:lnTo>
                  <a:pt x="221" y="21"/>
                </a:lnTo>
                <a:lnTo>
                  <a:pt x="221" y="21"/>
                </a:lnTo>
                <a:lnTo>
                  <a:pt x="221" y="21"/>
                </a:lnTo>
                <a:lnTo>
                  <a:pt x="221" y="21"/>
                </a:lnTo>
                <a:lnTo>
                  <a:pt x="221" y="21"/>
                </a:lnTo>
                <a:lnTo>
                  <a:pt x="221" y="21"/>
                </a:lnTo>
                <a:lnTo>
                  <a:pt x="221" y="21"/>
                </a:lnTo>
                <a:lnTo>
                  <a:pt x="221" y="21"/>
                </a:lnTo>
                <a:lnTo>
                  <a:pt x="221" y="21"/>
                </a:lnTo>
                <a:lnTo>
                  <a:pt x="222" y="21"/>
                </a:lnTo>
                <a:lnTo>
                  <a:pt x="222" y="21"/>
                </a:lnTo>
                <a:lnTo>
                  <a:pt x="222" y="21"/>
                </a:lnTo>
                <a:lnTo>
                  <a:pt x="222" y="21"/>
                </a:lnTo>
                <a:lnTo>
                  <a:pt x="222" y="21"/>
                </a:lnTo>
                <a:lnTo>
                  <a:pt x="222" y="21"/>
                </a:lnTo>
                <a:lnTo>
                  <a:pt x="222" y="21"/>
                </a:lnTo>
                <a:lnTo>
                  <a:pt x="222" y="21"/>
                </a:lnTo>
                <a:lnTo>
                  <a:pt x="222" y="21"/>
                </a:lnTo>
                <a:lnTo>
                  <a:pt x="223" y="21"/>
                </a:lnTo>
                <a:lnTo>
                  <a:pt x="223" y="22"/>
                </a:lnTo>
                <a:lnTo>
                  <a:pt x="223" y="22"/>
                </a:lnTo>
                <a:lnTo>
                  <a:pt x="223" y="22"/>
                </a:lnTo>
                <a:lnTo>
                  <a:pt x="223" y="22"/>
                </a:lnTo>
                <a:lnTo>
                  <a:pt x="223" y="22"/>
                </a:lnTo>
                <a:lnTo>
                  <a:pt x="223" y="22"/>
                </a:lnTo>
                <a:lnTo>
                  <a:pt x="223" y="22"/>
                </a:lnTo>
                <a:lnTo>
                  <a:pt x="223" y="22"/>
                </a:lnTo>
                <a:lnTo>
                  <a:pt x="223" y="22"/>
                </a:lnTo>
                <a:lnTo>
                  <a:pt x="223" y="22"/>
                </a:lnTo>
                <a:lnTo>
                  <a:pt x="223" y="22"/>
                </a:lnTo>
                <a:lnTo>
                  <a:pt x="223" y="22"/>
                </a:lnTo>
                <a:lnTo>
                  <a:pt x="223" y="22"/>
                </a:lnTo>
                <a:lnTo>
                  <a:pt x="223" y="22"/>
                </a:lnTo>
                <a:lnTo>
                  <a:pt x="223" y="22"/>
                </a:lnTo>
                <a:lnTo>
                  <a:pt x="223" y="22"/>
                </a:lnTo>
                <a:lnTo>
                  <a:pt x="223" y="22"/>
                </a:lnTo>
                <a:lnTo>
                  <a:pt x="224" y="22"/>
                </a:lnTo>
                <a:lnTo>
                  <a:pt x="224" y="22"/>
                </a:lnTo>
                <a:lnTo>
                  <a:pt x="224" y="22"/>
                </a:lnTo>
                <a:lnTo>
                  <a:pt x="224" y="22"/>
                </a:lnTo>
                <a:lnTo>
                  <a:pt x="224" y="22"/>
                </a:lnTo>
                <a:lnTo>
                  <a:pt x="224" y="22"/>
                </a:lnTo>
                <a:lnTo>
                  <a:pt x="224" y="22"/>
                </a:lnTo>
                <a:lnTo>
                  <a:pt x="224" y="22"/>
                </a:lnTo>
                <a:lnTo>
                  <a:pt x="224" y="22"/>
                </a:lnTo>
                <a:lnTo>
                  <a:pt x="224" y="22"/>
                </a:lnTo>
                <a:lnTo>
                  <a:pt x="224" y="22"/>
                </a:lnTo>
                <a:lnTo>
                  <a:pt x="224" y="22"/>
                </a:lnTo>
                <a:lnTo>
                  <a:pt x="225" y="22"/>
                </a:lnTo>
                <a:lnTo>
                  <a:pt x="225" y="22"/>
                </a:lnTo>
                <a:lnTo>
                  <a:pt x="225" y="22"/>
                </a:lnTo>
                <a:lnTo>
                  <a:pt x="225" y="22"/>
                </a:lnTo>
                <a:lnTo>
                  <a:pt x="225" y="22"/>
                </a:lnTo>
                <a:lnTo>
                  <a:pt x="225" y="22"/>
                </a:lnTo>
                <a:lnTo>
                  <a:pt x="225" y="22"/>
                </a:lnTo>
                <a:lnTo>
                  <a:pt x="225" y="22"/>
                </a:lnTo>
                <a:lnTo>
                  <a:pt x="225" y="22"/>
                </a:lnTo>
                <a:lnTo>
                  <a:pt x="225" y="22"/>
                </a:lnTo>
                <a:lnTo>
                  <a:pt x="225" y="22"/>
                </a:lnTo>
                <a:lnTo>
                  <a:pt x="225" y="22"/>
                </a:lnTo>
                <a:lnTo>
                  <a:pt x="226" y="22"/>
                </a:lnTo>
                <a:lnTo>
                  <a:pt x="226" y="22"/>
                </a:lnTo>
                <a:lnTo>
                  <a:pt x="226" y="22"/>
                </a:lnTo>
                <a:lnTo>
                  <a:pt x="227" y="22"/>
                </a:lnTo>
                <a:lnTo>
                  <a:pt x="227" y="22"/>
                </a:lnTo>
                <a:lnTo>
                  <a:pt x="227" y="22"/>
                </a:lnTo>
                <a:lnTo>
                  <a:pt x="227" y="22"/>
                </a:lnTo>
                <a:lnTo>
                  <a:pt x="227" y="22"/>
                </a:lnTo>
                <a:lnTo>
                  <a:pt x="227" y="22"/>
                </a:lnTo>
                <a:lnTo>
                  <a:pt x="227" y="22"/>
                </a:lnTo>
                <a:lnTo>
                  <a:pt x="227" y="22"/>
                </a:lnTo>
                <a:lnTo>
                  <a:pt x="227" y="22"/>
                </a:lnTo>
                <a:lnTo>
                  <a:pt x="228" y="22"/>
                </a:lnTo>
                <a:lnTo>
                  <a:pt x="228" y="22"/>
                </a:lnTo>
                <a:lnTo>
                  <a:pt x="228" y="22"/>
                </a:lnTo>
                <a:lnTo>
                  <a:pt x="228" y="22"/>
                </a:lnTo>
                <a:lnTo>
                  <a:pt x="228" y="22"/>
                </a:lnTo>
                <a:lnTo>
                  <a:pt x="228" y="22"/>
                </a:lnTo>
                <a:lnTo>
                  <a:pt x="228" y="22"/>
                </a:lnTo>
                <a:lnTo>
                  <a:pt x="228" y="22"/>
                </a:lnTo>
                <a:lnTo>
                  <a:pt x="228" y="22"/>
                </a:lnTo>
                <a:lnTo>
                  <a:pt x="229" y="22"/>
                </a:lnTo>
                <a:lnTo>
                  <a:pt x="229" y="23"/>
                </a:lnTo>
                <a:lnTo>
                  <a:pt x="229" y="23"/>
                </a:lnTo>
                <a:lnTo>
                  <a:pt x="229" y="23"/>
                </a:lnTo>
                <a:lnTo>
                  <a:pt x="229" y="23"/>
                </a:lnTo>
                <a:lnTo>
                  <a:pt x="229" y="23"/>
                </a:lnTo>
                <a:lnTo>
                  <a:pt x="229" y="23"/>
                </a:lnTo>
                <a:lnTo>
                  <a:pt x="229" y="23"/>
                </a:lnTo>
                <a:lnTo>
                  <a:pt x="229" y="23"/>
                </a:lnTo>
                <a:lnTo>
                  <a:pt x="229" y="23"/>
                </a:lnTo>
                <a:lnTo>
                  <a:pt x="229" y="23"/>
                </a:lnTo>
                <a:lnTo>
                  <a:pt x="229" y="23"/>
                </a:lnTo>
                <a:lnTo>
                  <a:pt x="230" y="23"/>
                </a:lnTo>
                <a:lnTo>
                  <a:pt x="230" y="23"/>
                </a:lnTo>
                <a:lnTo>
                  <a:pt x="230" y="23"/>
                </a:lnTo>
                <a:lnTo>
                  <a:pt x="231" y="23"/>
                </a:lnTo>
                <a:lnTo>
                  <a:pt x="231" y="23"/>
                </a:lnTo>
                <a:lnTo>
                  <a:pt x="231" y="23"/>
                </a:lnTo>
                <a:lnTo>
                  <a:pt x="231" y="23"/>
                </a:lnTo>
                <a:lnTo>
                  <a:pt x="231" y="23"/>
                </a:lnTo>
                <a:lnTo>
                  <a:pt x="231" y="23"/>
                </a:lnTo>
                <a:lnTo>
                  <a:pt x="232" y="23"/>
                </a:lnTo>
                <a:lnTo>
                  <a:pt x="232" y="23"/>
                </a:lnTo>
                <a:lnTo>
                  <a:pt x="232" y="23"/>
                </a:lnTo>
                <a:lnTo>
                  <a:pt x="232" y="23"/>
                </a:lnTo>
                <a:lnTo>
                  <a:pt x="232" y="23"/>
                </a:lnTo>
                <a:lnTo>
                  <a:pt x="232" y="23"/>
                </a:lnTo>
                <a:lnTo>
                  <a:pt x="232" y="23"/>
                </a:lnTo>
                <a:lnTo>
                  <a:pt x="232" y="23"/>
                </a:lnTo>
                <a:lnTo>
                  <a:pt x="232" y="23"/>
                </a:lnTo>
                <a:lnTo>
                  <a:pt x="232" y="23"/>
                </a:lnTo>
                <a:lnTo>
                  <a:pt x="232" y="23"/>
                </a:lnTo>
                <a:lnTo>
                  <a:pt x="232" y="23"/>
                </a:lnTo>
                <a:lnTo>
                  <a:pt x="232" y="23"/>
                </a:lnTo>
                <a:lnTo>
                  <a:pt x="232" y="23"/>
                </a:lnTo>
                <a:lnTo>
                  <a:pt x="232" y="23"/>
                </a:lnTo>
                <a:lnTo>
                  <a:pt x="233" y="23"/>
                </a:lnTo>
                <a:lnTo>
                  <a:pt x="233" y="23"/>
                </a:lnTo>
                <a:lnTo>
                  <a:pt x="233" y="23"/>
                </a:lnTo>
                <a:lnTo>
                  <a:pt x="233" y="23"/>
                </a:lnTo>
                <a:lnTo>
                  <a:pt x="233" y="23"/>
                </a:lnTo>
                <a:lnTo>
                  <a:pt x="233" y="23"/>
                </a:lnTo>
                <a:lnTo>
                  <a:pt x="233" y="23"/>
                </a:lnTo>
                <a:lnTo>
                  <a:pt x="233" y="23"/>
                </a:lnTo>
                <a:lnTo>
                  <a:pt x="233" y="23"/>
                </a:lnTo>
                <a:lnTo>
                  <a:pt x="234" y="23"/>
                </a:lnTo>
                <a:lnTo>
                  <a:pt x="234" y="23"/>
                </a:lnTo>
                <a:lnTo>
                  <a:pt x="234" y="23"/>
                </a:lnTo>
                <a:lnTo>
                  <a:pt x="234" y="23"/>
                </a:lnTo>
                <a:lnTo>
                  <a:pt x="234" y="23"/>
                </a:lnTo>
                <a:lnTo>
                  <a:pt x="234" y="23"/>
                </a:lnTo>
                <a:lnTo>
                  <a:pt x="235" y="23"/>
                </a:lnTo>
                <a:lnTo>
                  <a:pt x="235" y="23"/>
                </a:lnTo>
                <a:lnTo>
                  <a:pt x="235" y="23"/>
                </a:lnTo>
                <a:lnTo>
                  <a:pt x="235" y="23"/>
                </a:lnTo>
                <a:lnTo>
                  <a:pt x="235" y="23"/>
                </a:lnTo>
                <a:lnTo>
                  <a:pt x="235" y="23"/>
                </a:lnTo>
                <a:lnTo>
                  <a:pt x="235" y="23"/>
                </a:lnTo>
                <a:lnTo>
                  <a:pt x="235" y="23"/>
                </a:lnTo>
                <a:lnTo>
                  <a:pt x="235" y="23"/>
                </a:lnTo>
                <a:lnTo>
                  <a:pt x="235" y="23"/>
                </a:lnTo>
                <a:lnTo>
                  <a:pt x="235" y="23"/>
                </a:lnTo>
                <a:lnTo>
                  <a:pt x="235" y="23"/>
                </a:lnTo>
                <a:lnTo>
                  <a:pt x="236" y="23"/>
                </a:lnTo>
                <a:lnTo>
                  <a:pt x="236" y="23"/>
                </a:lnTo>
                <a:lnTo>
                  <a:pt x="236" y="23"/>
                </a:lnTo>
                <a:lnTo>
                  <a:pt x="236" y="23"/>
                </a:lnTo>
                <a:lnTo>
                  <a:pt x="236" y="23"/>
                </a:lnTo>
                <a:lnTo>
                  <a:pt x="236" y="23"/>
                </a:lnTo>
                <a:lnTo>
                  <a:pt x="236" y="23"/>
                </a:lnTo>
                <a:lnTo>
                  <a:pt x="236" y="23"/>
                </a:lnTo>
                <a:lnTo>
                  <a:pt x="236" y="23"/>
                </a:lnTo>
                <a:lnTo>
                  <a:pt x="237" y="23"/>
                </a:lnTo>
                <a:lnTo>
                  <a:pt x="237" y="23"/>
                </a:lnTo>
                <a:lnTo>
                  <a:pt x="237" y="23"/>
                </a:lnTo>
                <a:lnTo>
                  <a:pt x="237" y="23"/>
                </a:lnTo>
                <a:lnTo>
                  <a:pt x="237" y="23"/>
                </a:lnTo>
                <a:lnTo>
                  <a:pt x="237" y="23"/>
                </a:lnTo>
                <a:lnTo>
                  <a:pt x="238" y="23"/>
                </a:lnTo>
                <a:lnTo>
                  <a:pt x="238" y="23"/>
                </a:lnTo>
                <a:lnTo>
                  <a:pt x="238" y="23"/>
                </a:lnTo>
                <a:lnTo>
                  <a:pt x="238" y="23"/>
                </a:lnTo>
                <a:lnTo>
                  <a:pt x="238" y="23"/>
                </a:lnTo>
                <a:lnTo>
                  <a:pt x="238" y="23"/>
                </a:lnTo>
                <a:lnTo>
                  <a:pt x="238" y="23"/>
                </a:lnTo>
                <a:lnTo>
                  <a:pt x="238" y="24"/>
                </a:lnTo>
                <a:lnTo>
                  <a:pt x="238" y="24"/>
                </a:lnTo>
                <a:lnTo>
                  <a:pt x="238" y="24"/>
                </a:lnTo>
                <a:lnTo>
                  <a:pt x="238" y="24"/>
                </a:lnTo>
                <a:lnTo>
                  <a:pt x="238" y="24"/>
                </a:lnTo>
                <a:lnTo>
                  <a:pt x="238" y="24"/>
                </a:lnTo>
                <a:lnTo>
                  <a:pt x="238" y="24"/>
                </a:lnTo>
                <a:lnTo>
                  <a:pt x="238" y="24"/>
                </a:lnTo>
                <a:lnTo>
                  <a:pt x="239" y="24"/>
                </a:lnTo>
                <a:lnTo>
                  <a:pt x="239" y="24"/>
                </a:lnTo>
                <a:lnTo>
                  <a:pt x="239" y="24"/>
                </a:lnTo>
                <a:lnTo>
                  <a:pt x="239" y="24"/>
                </a:lnTo>
                <a:lnTo>
                  <a:pt x="239" y="24"/>
                </a:lnTo>
                <a:lnTo>
                  <a:pt x="239" y="24"/>
                </a:lnTo>
                <a:lnTo>
                  <a:pt x="239" y="24"/>
                </a:lnTo>
                <a:lnTo>
                  <a:pt x="239" y="24"/>
                </a:lnTo>
                <a:lnTo>
                  <a:pt x="239" y="24"/>
                </a:lnTo>
                <a:lnTo>
                  <a:pt x="239" y="24"/>
                </a:lnTo>
                <a:lnTo>
                  <a:pt x="239" y="24"/>
                </a:lnTo>
                <a:lnTo>
                  <a:pt x="239" y="24"/>
                </a:lnTo>
                <a:lnTo>
                  <a:pt x="240" y="24"/>
                </a:lnTo>
                <a:lnTo>
                  <a:pt x="240" y="24"/>
                </a:lnTo>
                <a:lnTo>
                  <a:pt x="240" y="24"/>
                </a:lnTo>
                <a:lnTo>
                  <a:pt x="240" y="24"/>
                </a:lnTo>
                <a:lnTo>
                  <a:pt x="240" y="24"/>
                </a:lnTo>
                <a:lnTo>
                  <a:pt x="240" y="24"/>
                </a:lnTo>
                <a:lnTo>
                  <a:pt x="241" y="24"/>
                </a:lnTo>
                <a:lnTo>
                  <a:pt x="241" y="24"/>
                </a:lnTo>
                <a:lnTo>
                  <a:pt x="241" y="24"/>
                </a:lnTo>
                <a:lnTo>
                  <a:pt x="241" y="24"/>
                </a:lnTo>
                <a:lnTo>
                  <a:pt x="241" y="24"/>
                </a:lnTo>
                <a:lnTo>
                  <a:pt x="241" y="24"/>
                </a:lnTo>
                <a:lnTo>
                  <a:pt x="241" y="24"/>
                </a:lnTo>
                <a:lnTo>
                  <a:pt x="241" y="24"/>
                </a:lnTo>
                <a:lnTo>
                  <a:pt x="241" y="24"/>
                </a:lnTo>
                <a:lnTo>
                  <a:pt x="241" y="24"/>
                </a:lnTo>
                <a:lnTo>
                  <a:pt x="241" y="24"/>
                </a:lnTo>
                <a:lnTo>
                  <a:pt x="241" y="24"/>
                </a:lnTo>
                <a:lnTo>
                  <a:pt x="241" y="24"/>
                </a:lnTo>
                <a:lnTo>
                  <a:pt x="241" y="24"/>
                </a:lnTo>
                <a:lnTo>
                  <a:pt x="241" y="24"/>
                </a:lnTo>
                <a:lnTo>
                  <a:pt x="242" y="24"/>
                </a:lnTo>
                <a:lnTo>
                  <a:pt x="242" y="24"/>
                </a:lnTo>
                <a:lnTo>
                  <a:pt x="242" y="24"/>
                </a:lnTo>
                <a:lnTo>
                  <a:pt x="242" y="24"/>
                </a:lnTo>
                <a:lnTo>
                  <a:pt x="242" y="24"/>
                </a:lnTo>
                <a:lnTo>
                  <a:pt x="242" y="24"/>
                </a:lnTo>
                <a:lnTo>
                  <a:pt x="242" y="24"/>
                </a:lnTo>
                <a:lnTo>
                  <a:pt x="242" y="24"/>
                </a:lnTo>
                <a:lnTo>
                  <a:pt x="242" y="24"/>
                </a:lnTo>
                <a:lnTo>
                  <a:pt x="243" y="24"/>
                </a:lnTo>
                <a:lnTo>
                  <a:pt x="243" y="24"/>
                </a:lnTo>
                <a:lnTo>
                  <a:pt x="243" y="24"/>
                </a:lnTo>
                <a:lnTo>
                  <a:pt x="243" y="24"/>
                </a:lnTo>
                <a:lnTo>
                  <a:pt x="243" y="24"/>
                </a:lnTo>
                <a:lnTo>
                  <a:pt x="243" y="24"/>
                </a:lnTo>
                <a:lnTo>
                  <a:pt x="243" y="24"/>
                </a:lnTo>
                <a:lnTo>
                  <a:pt x="243" y="24"/>
                </a:lnTo>
                <a:lnTo>
                  <a:pt x="243" y="24"/>
                </a:lnTo>
                <a:lnTo>
                  <a:pt x="244" y="24"/>
                </a:lnTo>
                <a:lnTo>
                  <a:pt x="244" y="24"/>
                </a:lnTo>
                <a:lnTo>
                  <a:pt x="244" y="24"/>
                </a:lnTo>
                <a:lnTo>
                  <a:pt x="244" y="24"/>
                </a:lnTo>
                <a:lnTo>
                  <a:pt x="244" y="24"/>
                </a:lnTo>
                <a:lnTo>
                  <a:pt x="244" y="24"/>
                </a:lnTo>
                <a:lnTo>
                  <a:pt x="244" y="24"/>
                </a:lnTo>
                <a:lnTo>
                  <a:pt x="244" y="24"/>
                </a:lnTo>
                <a:lnTo>
                  <a:pt x="244" y="24"/>
                </a:lnTo>
                <a:lnTo>
                  <a:pt x="244" y="24"/>
                </a:lnTo>
                <a:lnTo>
                  <a:pt x="244" y="24"/>
                </a:lnTo>
                <a:lnTo>
                  <a:pt x="244" y="24"/>
                </a:lnTo>
                <a:lnTo>
                  <a:pt x="244" y="24"/>
                </a:lnTo>
                <a:lnTo>
                  <a:pt x="244" y="24"/>
                </a:lnTo>
                <a:lnTo>
                  <a:pt x="244" y="24"/>
                </a:lnTo>
                <a:lnTo>
                  <a:pt x="245" y="24"/>
                </a:lnTo>
                <a:lnTo>
                  <a:pt x="245" y="25"/>
                </a:lnTo>
                <a:lnTo>
                  <a:pt x="245" y="25"/>
                </a:lnTo>
                <a:lnTo>
                  <a:pt x="245" y="25"/>
                </a:lnTo>
                <a:lnTo>
                  <a:pt x="245" y="25"/>
                </a:lnTo>
                <a:lnTo>
                  <a:pt x="245" y="25"/>
                </a:lnTo>
                <a:lnTo>
                  <a:pt x="245" y="25"/>
                </a:lnTo>
                <a:lnTo>
                  <a:pt x="245" y="25"/>
                </a:lnTo>
                <a:lnTo>
                  <a:pt x="245" y="25"/>
                </a:lnTo>
                <a:lnTo>
                  <a:pt x="246" y="25"/>
                </a:lnTo>
                <a:lnTo>
                  <a:pt x="246" y="25"/>
                </a:lnTo>
                <a:lnTo>
                  <a:pt x="246" y="25"/>
                </a:lnTo>
                <a:lnTo>
                  <a:pt x="246" y="25"/>
                </a:lnTo>
                <a:lnTo>
                  <a:pt x="246" y="25"/>
                </a:lnTo>
                <a:lnTo>
                  <a:pt x="246" y="25"/>
                </a:lnTo>
                <a:lnTo>
                  <a:pt x="246" y="25"/>
                </a:lnTo>
                <a:lnTo>
                  <a:pt x="246" y="25"/>
                </a:lnTo>
                <a:lnTo>
                  <a:pt x="246" y="25"/>
                </a:lnTo>
                <a:lnTo>
                  <a:pt x="247" y="25"/>
                </a:lnTo>
                <a:lnTo>
                  <a:pt x="247" y="25"/>
                </a:lnTo>
                <a:lnTo>
                  <a:pt x="247" y="25"/>
                </a:lnTo>
                <a:lnTo>
                  <a:pt x="247" y="25"/>
                </a:lnTo>
                <a:lnTo>
                  <a:pt x="247" y="25"/>
                </a:lnTo>
                <a:lnTo>
                  <a:pt x="247" y="25"/>
                </a:lnTo>
                <a:lnTo>
                  <a:pt x="247" y="25"/>
                </a:lnTo>
                <a:lnTo>
                  <a:pt x="247" y="25"/>
                </a:lnTo>
                <a:lnTo>
                  <a:pt x="247" y="25"/>
                </a:lnTo>
                <a:lnTo>
                  <a:pt x="247" y="25"/>
                </a:lnTo>
                <a:lnTo>
                  <a:pt x="247" y="25"/>
                </a:lnTo>
                <a:lnTo>
                  <a:pt x="247" y="25"/>
                </a:lnTo>
                <a:lnTo>
                  <a:pt x="247" y="25"/>
                </a:lnTo>
                <a:lnTo>
                  <a:pt x="247" y="25"/>
                </a:lnTo>
                <a:lnTo>
                  <a:pt x="247" y="25"/>
                </a:lnTo>
                <a:lnTo>
                  <a:pt x="248" y="25"/>
                </a:lnTo>
                <a:lnTo>
                  <a:pt x="248" y="25"/>
                </a:lnTo>
                <a:lnTo>
                  <a:pt x="248" y="25"/>
                </a:lnTo>
                <a:lnTo>
                  <a:pt x="248" y="25"/>
                </a:lnTo>
                <a:lnTo>
                  <a:pt x="248" y="25"/>
                </a:lnTo>
                <a:lnTo>
                  <a:pt x="248" y="25"/>
                </a:lnTo>
                <a:lnTo>
                  <a:pt x="248" y="25"/>
                </a:lnTo>
                <a:lnTo>
                  <a:pt x="248" y="25"/>
                </a:lnTo>
                <a:lnTo>
                  <a:pt x="248" y="25"/>
                </a:lnTo>
                <a:lnTo>
                  <a:pt x="249" y="25"/>
                </a:lnTo>
                <a:lnTo>
                  <a:pt x="249" y="25"/>
                </a:lnTo>
                <a:lnTo>
                  <a:pt x="249" y="25"/>
                </a:lnTo>
                <a:lnTo>
                  <a:pt x="249" y="25"/>
                </a:lnTo>
                <a:lnTo>
                  <a:pt x="249" y="25"/>
                </a:lnTo>
                <a:lnTo>
                  <a:pt x="249" y="25"/>
                </a:lnTo>
                <a:lnTo>
                  <a:pt x="250" y="25"/>
                </a:lnTo>
                <a:lnTo>
                  <a:pt x="250" y="25"/>
                </a:lnTo>
                <a:lnTo>
                  <a:pt x="250" y="25"/>
                </a:lnTo>
                <a:lnTo>
                  <a:pt x="250" y="25"/>
                </a:lnTo>
                <a:lnTo>
                  <a:pt x="250" y="25"/>
                </a:lnTo>
                <a:lnTo>
                  <a:pt x="250" y="25"/>
                </a:lnTo>
                <a:lnTo>
                  <a:pt x="250" y="25"/>
                </a:lnTo>
                <a:lnTo>
                  <a:pt x="250" y="25"/>
                </a:lnTo>
                <a:lnTo>
                  <a:pt x="250" y="25"/>
                </a:lnTo>
                <a:lnTo>
                  <a:pt x="250" y="25"/>
                </a:lnTo>
                <a:lnTo>
                  <a:pt x="250" y="25"/>
                </a:lnTo>
                <a:lnTo>
                  <a:pt x="250" y="25"/>
                </a:lnTo>
                <a:lnTo>
                  <a:pt x="250" y="25"/>
                </a:lnTo>
                <a:lnTo>
                  <a:pt x="250" y="25"/>
                </a:lnTo>
                <a:lnTo>
                  <a:pt x="250" y="25"/>
                </a:lnTo>
                <a:lnTo>
                  <a:pt x="251" y="25"/>
                </a:lnTo>
                <a:lnTo>
                  <a:pt x="251" y="25"/>
                </a:lnTo>
                <a:lnTo>
                  <a:pt x="251" y="25"/>
                </a:lnTo>
                <a:lnTo>
                  <a:pt x="251" y="25"/>
                </a:lnTo>
                <a:lnTo>
                  <a:pt x="251" y="25"/>
                </a:lnTo>
                <a:lnTo>
                  <a:pt x="251" y="25"/>
                </a:lnTo>
                <a:lnTo>
                  <a:pt x="252" y="25"/>
                </a:lnTo>
                <a:lnTo>
                  <a:pt x="252" y="25"/>
                </a:lnTo>
                <a:lnTo>
                  <a:pt x="252" y="25"/>
                </a:lnTo>
                <a:lnTo>
                  <a:pt x="252" y="25"/>
                </a:lnTo>
                <a:lnTo>
                  <a:pt x="252" y="25"/>
                </a:lnTo>
                <a:lnTo>
                  <a:pt x="252" y="25"/>
                </a:lnTo>
                <a:lnTo>
                  <a:pt x="252" y="25"/>
                </a:lnTo>
                <a:lnTo>
                  <a:pt x="252" y="25"/>
                </a:lnTo>
                <a:lnTo>
                  <a:pt x="252" y="25"/>
                </a:lnTo>
                <a:lnTo>
                  <a:pt x="253" y="25"/>
                </a:lnTo>
                <a:lnTo>
                  <a:pt x="253" y="25"/>
                </a:lnTo>
                <a:lnTo>
                  <a:pt x="253" y="25"/>
                </a:lnTo>
                <a:lnTo>
                  <a:pt x="254" y="25"/>
                </a:lnTo>
                <a:lnTo>
                  <a:pt x="254" y="25"/>
                </a:lnTo>
                <a:lnTo>
                  <a:pt x="254" y="25"/>
                </a:lnTo>
                <a:lnTo>
                  <a:pt x="254" y="25"/>
                </a:lnTo>
                <a:lnTo>
                  <a:pt x="254" y="25"/>
                </a:lnTo>
                <a:lnTo>
                  <a:pt x="254" y="25"/>
                </a:lnTo>
                <a:lnTo>
                  <a:pt x="254" y="25"/>
                </a:lnTo>
                <a:lnTo>
                  <a:pt x="254" y="25"/>
                </a:lnTo>
                <a:lnTo>
                  <a:pt x="254" y="25"/>
                </a:lnTo>
                <a:lnTo>
                  <a:pt x="255" y="25"/>
                </a:lnTo>
                <a:lnTo>
                  <a:pt x="255" y="25"/>
                </a:lnTo>
                <a:lnTo>
                  <a:pt x="255" y="25"/>
                </a:lnTo>
                <a:lnTo>
                  <a:pt x="255" y="25"/>
                </a:lnTo>
                <a:lnTo>
                  <a:pt x="255" y="25"/>
                </a:lnTo>
                <a:lnTo>
                  <a:pt x="255" y="25"/>
                </a:lnTo>
                <a:lnTo>
                  <a:pt x="256" y="25"/>
                </a:lnTo>
                <a:lnTo>
                  <a:pt x="256" y="26"/>
                </a:lnTo>
                <a:lnTo>
                  <a:pt x="256" y="26"/>
                </a:lnTo>
                <a:lnTo>
                  <a:pt x="256" y="26"/>
                </a:lnTo>
                <a:lnTo>
                  <a:pt x="256" y="26"/>
                </a:lnTo>
                <a:lnTo>
                  <a:pt x="256" y="26"/>
                </a:lnTo>
                <a:lnTo>
                  <a:pt x="256" y="26"/>
                </a:lnTo>
                <a:lnTo>
                  <a:pt x="256" y="26"/>
                </a:lnTo>
                <a:lnTo>
                  <a:pt x="256" y="26"/>
                </a:lnTo>
                <a:lnTo>
                  <a:pt x="257" y="26"/>
                </a:lnTo>
                <a:lnTo>
                  <a:pt x="257" y="26"/>
                </a:lnTo>
                <a:lnTo>
                  <a:pt x="257" y="26"/>
                </a:lnTo>
                <a:lnTo>
                  <a:pt x="257" y="26"/>
                </a:lnTo>
                <a:lnTo>
                  <a:pt x="257" y="26"/>
                </a:lnTo>
                <a:lnTo>
                  <a:pt x="257" y="26"/>
                </a:lnTo>
                <a:lnTo>
                  <a:pt x="257" y="26"/>
                </a:lnTo>
                <a:lnTo>
                  <a:pt x="257" y="26"/>
                </a:lnTo>
                <a:lnTo>
                  <a:pt x="257" y="26"/>
                </a:lnTo>
                <a:lnTo>
                  <a:pt x="258" y="26"/>
                </a:lnTo>
                <a:lnTo>
                  <a:pt x="258" y="26"/>
                </a:lnTo>
                <a:lnTo>
                  <a:pt x="258" y="26"/>
                </a:lnTo>
                <a:lnTo>
                  <a:pt x="258" y="26"/>
                </a:lnTo>
                <a:lnTo>
                  <a:pt x="258" y="26"/>
                </a:lnTo>
                <a:lnTo>
                  <a:pt x="258" y="26"/>
                </a:lnTo>
                <a:lnTo>
                  <a:pt x="258" y="26"/>
                </a:lnTo>
                <a:lnTo>
                  <a:pt x="258" y="26"/>
                </a:lnTo>
                <a:lnTo>
                  <a:pt x="258" y="26"/>
                </a:lnTo>
                <a:lnTo>
                  <a:pt x="258" y="26"/>
                </a:lnTo>
                <a:lnTo>
                  <a:pt x="258" y="26"/>
                </a:lnTo>
                <a:lnTo>
                  <a:pt x="258" y="26"/>
                </a:lnTo>
                <a:lnTo>
                  <a:pt x="258" y="26"/>
                </a:lnTo>
                <a:lnTo>
                  <a:pt x="258" y="26"/>
                </a:lnTo>
                <a:lnTo>
                  <a:pt x="258" y="26"/>
                </a:lnTo>
                <a:lnTo>
                  <a:pt x="258" y="26"/>
                </a:lnTo>
                <a:lnTo>
                  <a:pt x="258" y="26"/>
                </a:lnTo>
                <a:lnTo>
                  <a:pt x="258" y="26"/>
                </a:lnTo>
                <a:lnTo>
                  <a:pt x="258" y="26"/>
                </a:lnTo>
                <a:lnTo>
                  <a:pt x="258" y="26"/>
                </a:lnTo>
                <a:lnTo>
                  <a:pt x="258" y="26"/>
                </a:lnTo>
                <a:lnTo>
                  <a:pt x="259" y="26"/>
                </a:lnTo>
                <a:lnTo>
                  <a:pt x="259" y="26"/>
                </a:lnTo>
                <a:lnTo>
                  <a:pt x="259" y="26"/>
                </a:lnTo>
                <a:lnTo>
                  <a:pt x="260" y="26"/>
                </a:lnTo>
                <a:lnTo>
                  <a:pt x="260" y="26"/>
                </a:lnTo>
                <a:lnTo>
                  <a:pt x="260" y="26"/>
                </a:lnTo>
                <a:lnTo>
                  <a:pt x="260" y="26"/>
                </a:lnTo>
                <a:lnTo>
                  <a:pt x="260" y="26"/>
                </a:lnTo>
                <a:lnTo>
                  <a:pt x="260" y="26"/>
                </a:lnTo>
                <a:lnTo>
                  <a:pt x="260" y="26"/>
                </a:lnTo>
                <a:lnTo>
                  <a:pt x="260" y="26"/>
                </a:lnTo>
                <a:lnTo>
                  <a:pt x="260" y="26"/>
                </a:lnTo>
                <a:lnTo>
                  <a:pt x="261" y="26"/>
                </a:lnTo>
                <a:lnTo>
                  <a:pt x="261" y="26"/>
                </a:lnTo>
                <a:lnTo>
                  <a:pt x="261" y="26"/>
                </a:lnTo>
                <a:lnTo>
                  <a:pt x="261" y="26"/>
                </a:lnTo>
                <a:lnTo>
                  <a:pt x="261" y="26"/>
                </a:lnTo>
                <a:lnTo>
                  <a:pt x="261" y="26"/>
                </a:lnTo>
                <a:lnTo>
                  <a:pt x="261" y="26"/>
                </a:lnTo>
                <a:lnTo>
                  <a:pt x="261" y="26"/>
                </a:lnTo>
                <a:lnTo>
                  <a:pt x="261" y="26"/>
                </a:lnTo>
                <a:lnTo>
                  <a:pt x="261" y="26"/>
                </a:lnTo>
                <a:lnTo>
                  <a:pt x="261" y="26"/>
                </a:lnTo>
                <a:lnTo>
                  <a:pt x="261" y="26"/>
                </a:lnTo>
                <a:lnTo>
                  <a:pt x="262" y="26"/>
                </a:lnTo>
                <a:lnTo>
                  <a:pt x="262" y="26"/>
                </a:lnTo>
                <a:lnTo>
                  <a:pt x="262" y="26"/>
                </a:lnTo>
                <a:lnTo>
                  <a:pt x="262" y="26"/>
                </a:lnTo>
                <a:lnTo>
                  <a:pt x="262" y="26"/>
                </a:lnTo>
                <a:lnTo>
                  <a:pt x="262" y="26"/>
                </a:lnTo>
                <a:lnTo>
                  <a:pt x="262" y="26"/>
                </a:lnTo>
                <a:lnTo>
                  <a:pt x="262" y="26"/>
                </a:lnTo>
                <a:lnTo>
                  <a:pt x="262" y="26"/>
                </a:lnTo>
                <a:lnTo>
                  <a:pt x="262" y="26"/>
                </a:lnTo>
                <a:lnTo>
                  <a:pt x="262" y="26"/>
                </a:lnTo>
                <a:lnTo>
                  <a:pt x="262" y="26"/>
                </a:lnTo>
                <a:lnTo>
                  <a:pt x="262" y="26"/>
                </a:lnTo>
                <a:lnTo>
                  <a:pt x="262" y="26"/>
                </a:lnTo>
                <a:lnTo>
                  <a:pt x="262" y="26"/>
                </a:lnTo>
                <a:lnTo>
                  <a:pt x="263" y="26"/>
                </a:lnTo>
                <a:lnTo>
                  <a:pt x="263" y="26"/>
                </a:lnTo>
                <a:lnTo>
                  <a:pt x="263" y="26"/>
                </a:lnTo>
                <a:lnTo>
                  <a:pt x="263" y="26"/>
                </a:lnTo>
                <a:lnTo>
                  <a:pt x="263" y="26"/>
                </a:lnTo>
                <a:lnTo>
                  <a:pt x="263" y="26"/>
                </a:lnTo>
                <a:lnTo>
                  <a:pt x="263" y="26"/>
                </a:lnTo>
                <a:lnTo>
                  <a:pt x="263" y="26"/>
                </a:lnTo>
                <a:lnTo>
                  <a:pt x="263" y="26"/>
                </a:lnTo>
                <a:lnTo>
                  <a:pt x="264" y="26"/>
                </a:lnTo>
                <a:lnTo>
                  <a:pt x="264" y="26"/>
                </a:lnTo>
                <a:lnTo>
                  <a:pt x="264" y="26"/>
                </a:lnTo>
                <a:lnTo>
                  <a:pt x="265" y="26"/>
                </a:lnTo>
                <a:lnTo>
                  <a:pt x="265" y="26"/>
                </a:lnTo>
                <a:lnTo>
                  <a:pt x="265" y="26"/>
                </a:lnTo>
                <a:lnTo>
                  <a:pt x="265" y="26"/>
                </a:lnTo>
                <a:lnTo>
                  <a:pt x="265" y="26"/>
                </a:lnTo>
                <a:lnTo>
                  <a:pt x="265" y="26"/>
                </a:lnTo>
                <a:lnTo>
                  <a:pt x="265" y="26"/>
                </a:lnTo>
                <a:lnTo>
                  <a:pt x="265" y="26"/>
                </a:lnTo>
                <a:lnTo>
                  <a:pt x="265" y="26"/>
                </a:lnTo>
                <a:lnTo>
                  <a:pt x="265" y="26"/>
                </a:lnTo>
                <a:lnTo>
                  <a:pt x="265" y="26"/>
                </a:lnTo>
                <a:lnTo>
                  <a:pt x="265" y="26"/>
                </a:lnTo>
                <a:lnTo>
                  <a:pt x="265" y="26"/>
                </a:lnTo>
                <a:lnTo>
                  <a:pt x="265" y="26"/>
                </a:lnTo>
                <a:lnTo>
                  <a:pt x="265" y="26"/>
                </a:lnTo>
                <a:lnTo>
                  <a:pt x="265" y="26"/>
                </a:lnTo>
                <a:lnTo>
                  <a:pt x="265" y="26"/>
                </a:lnTo>
                <a:lnTo>
                  <a:pt x="265" y="26"/>
                </a:lnTo>
                <a:lnTo>
                  <a:pt x="266" y="26"/>
                </a:lnTo>
                <a:lnTo>
                  <a:pt x="266" y="27"/>
                </a:lnTo>
                <a:lnTo>
                  <a:pt x="266" y="27"/>
                </a:lnTo>
                <a:lnTo>
                  <a:pt x="266" y="27"/>
                </a:lnTo>
                <a:lnTo>
                  <a:pt x="266" y="27"/>
                </a:lnTo>
                <a:lnTo>
                  <a:pt x="266" y="27"/>
                </a:lnTo>
                <a:lnTo>
                  <a:pt x="266" y="27"/>
                </a:lnTo>
                <a:lnTo>
                  <a:pt x="266" y="27"/>
                </a:lnTo>
                <a:lnTo>
                  <a:pt x="266" y="27"/>
                </a:lnTo>
                <a:lnTo>
                  <a:pt x="266" y="27"/>
                </a:lnTo>
                <a:lnTo>
                  <a:pt x="266" y="27"/>
                </a:lnTo>
                <a:lnTo>
                  <a:pt x="266" y="27"/>
                </a:lnTo>
                <a:lnTo>
                  <a:pt x="266" y="27"/>
                </a:lnTo>
                <a:lnTo>
                  <a:pt x="266" y="27"/>
                </a:lnTo>
                <a:lnTo>
                  <a:pt x="266" y="27"/>
                </a:lnTo>
                <a:lnTo>
                  <a:pt x="266" y="27"/>
                </a:lnTo>
                <a:lnTo>
                  <a:pt x="266" y="27"/>
                </a:lnTo>
                <a:lnTo>
                  <a:pt x="266" y="27"/>
                </a:lnTo>
                <a:lnTo>
                  <a:pt x="266" y="27"/>
                </a:lnTo>
                <a:lnTo>
                  <a:pt x="266" y="27"/>
                </a:lnTo>
                <a:lnTo>
                  <a:pt x="266" y="27"/>
                </a:lnTo>
                <a:lnTo>
                  <a:pt x="267" y="27"/>
                </a:lnTo>
                <a:lnTo>
                  <a:pt x="267" y="27"/>
                </a:lnTo>
                <a:lnTo>
                  <a:pt x="267" y="27"/>
                </a:lnTo>
                <a:lnTo>
                  <a:pt x="267" y="27"/>
                </a:lnTo>
                <a:lnTo>
                  <a:pt x="267" y="27"/>
                </a:lnTo>
                <a:lnTo>
                  <a:pt x="267" y="27"/>
                </a:lnTo>
                <a:lnTo>
                  <a:pt x="267" y="27"/>
                </a:lnTo>
                <a:lnTo>
                  <a:pt x="267" y="27"/>
                </a:lnTo>
                <a:lnTo>
                  <a:pt x="267" y="27"/>
                </a:lnTo>
                <a:lnTo>
                  <a:pt x="267" y="27"/>
                </a:lnTo>
                <a:lnTo>
                  <a:pt x="267" y="27"/>
                </a:lnTo>
                <a:lnTo>
                  <a:pt x="267" y="27"/>
                </a:lnTo>
                <a:lnTo>
                  <a:pt x="267" y="27"/>
                </a:lnTo>
                <a:lnTo>
                  <a:pt x="267" y="27"/>
                </a:lnTo>
                <a:lnTo>
                  <a:pt x="267" y="27"/>
                </a:lnTo>
                <a:lnTo>
                  <a:pt x="267" y="27"/>
                </a:lnTo>
                <a:lnTo>
                  <a:pt x="267" y="27"/>
                </a:lnTo>
                <a:lnTo>
                  <a:pt x="267" y="27"/>
                </a:lnTo>
                <a:lnTo>
                  <a:pt x="267" y="27"/>
                </a:lnTo>
                <a:lnTo>
                  <a:pt x="267" y="27"/>
                </a:lnTo>
                <a:lnTo>
                  <a:pt x="267" y="27"/>
                </a:lnTo>
                <a:lnTo>
                  <a:pt x="267" y="27"/>
                </a:lnTo>
                <a:lnTo>
                  <a:pt x="267" y="27"/>
                </a:lnTo>
                <a:lnTo>
                  <a:pt x="267" y="27"/>
                </a:lnTo>
                <a:lnTo>
                  <a:pt x="268" y="27"/>
                </a:lnTo>
                <a:lnTo>
                  <a:pt x="268" y="27"/>
                </a:lnTo>
                <a:lnTo>
                  <a:pt x="268" y="27"/>
                </a:lnTo>
                <a:lnTo>
                  <a:pt x="268" y="27"/>
                </a:lnTo>
                <a:lnTo>
                  <a:pt x="268" y="27"/>
                </a:lnTo>
                <a:lnTo>
                  <a:pt x="268" y="27"/>
                </a:lnTo>
                <a:lnTo>
                  <a:pt x="268" y="27"/>
                </a:lnTo>
                <a:lnTo>
                  <a:pt x="268" y="27"/>
                </a:lnTo>
                <a:lnTo>
                  <a:pt x="268" y="27"/>
                </a:lnTo>
                <a:lnTo>
                  <a:pt x="268" y="27"/>
                </a:lnTo>
                <a:lnTo>
                  <a:pt x="268" y="27"/>
                </a:lnTo>
                <a:lnTo>
                  <a:pt x="268" y="27"/>
                </a:lnTo>
                <a:lnTo>
                  <a:pt x="268" y="27"/>
                </a:lnTo>
                <a:lnTo>
                  <a:pt x="268" y="27"/>
                </a:lnTo>
                <a:lnTo>
                  <a:pt x="268" y="27"/>
                </a:lnTo>
                <a:lnTo>
                  <a:pt x="268" y="27"/>
                </a:lnTo>
                <a:lnTo>
                  <a:pt x="268" y="27"/>
                </a:lnTo>
                <a:lnTo>
                  <a:pt x="268" y="27"/>
                </a:lnTo>
                <a:lnTo>
                  <a:pt x="268" y="27"/>
                </a:lnTo>
                <a:lnTo>
                  <a:pt x="268" y="27"/>
                </a:lnTo>
                <a:lnTo>
                  <a:pt x="268" y="27"/>
                </a:lnTo>
                <a:lnTo>
                  <a:pt x="269" y="27"/>
                </a:lnTo>
                <a:lnTo>
                  <a:pt x="269" y="27"/>
                </a:lnTo>
                <a:lnTo>
                  <a:pt x="269" y="27"/>
                </a:lnTo>
                <a:lnTo>
                  <a:pt x="269" y="27"/>
                </a:lnTo>
                <a:lnTo>
                  <a:pt x="269" y="27"/>
                </a:lnTo>
                <a:lnTo>
                  <a:pt x="269" y="27"/>
                </a:lnTo>
                <a:lnTo>
                  <a:pt x="269" y="27"/>
                </a:lnTo>
                <a:lnTo>
                  <a:pt x="269" y="27"/>
                </a:lnTo>
                <a:lnTo>
                  <a:pt x="269" y="27"/>
                </a:lnTo>
                <a:lnTo>
                  <a:pt x="269" y="27"/>
                </a:lnTo>
                <a:lnTo>
                  <a:pt x="269" y="27"/>
                </a:lnTo>
                <a:lnTo>
                  <a:pt x="269" y="27"/>
                </a:lnTo>
                <a:lnTo>
                  <a:pt x="269" y="27"/>
                </a:lnTo>
                <a:lnTo>
                  <a:pt x="269" y="27"/>
                </a:lnTo>
                <a:lnTo>
                  <a:pt x="269" y="27"/>
                </a:lnTo>
                <a:lnTo>
                  <a:pt x="269" y="27"/>
                </a:lnTo>
                <a:lnTo>
                  <a:pt x="269" y="27"/>
                </a:lnTo>
                <a:lnTo>
                  <a:pt x="269" y="27"/>
                </a:lnTo>
                <a:lnTo>
                  <a:pt x="269" y="27"/>
                </a:lnTo>
                <a:lnTo>
                  <a:pt x="269" y="27"/>
                </a:lnTo>
                <a:lnTo>
                  <a:pt x="269" y="27"/>
                </a:lnTo>
                <a:lnTo>
                  <a:pt x="269" y="27"/>
                </a:lnTo>
                <a:lnTo>
                  <a:pt x="269" y="27"/>
                </a:lnTo>
                <a:lnTo>
                  <a:pt x="269" y="27"/>
                </a:lnTo>
                <a:lnTo>
                  <a:pt x="269" y="27"/>
                </a:lnTo>
                <a:lnTo>
                  <a:pt x="269" y="27"/>
                </a:lnTo>
                <a:lnTo>
                  <a:pt x="269" y="27"/>
                </a:lnTo>
                <a:lnTo>
                  <a:pt x="270" y="27"/>
                </a:lnTo>
                <a:lnTo>
                  <a:pt x="270" y="27"/>
                </a:lnTo>
                <a:lnTo>
                  <a:pt x="270" y="27"/>
                </a:lnTo>
                <a:lnTo>
                  <a:pt x="270" y="27"/>
                </a:lnTo>
                <a:lnTo>
                  <a:pt x="270" y="27"/>
                </a:lnTo>
                <a:lnTo>
                  <a:pt x="270" y="27"/>
                </a:lnTo>
                <a:lnTo>
                  <a:pt x="270" y="27"/>
                </a:lnTo>
                <a:lnTo>
                  <a:pt x="270" y="27"/>
                </a:lnTo>
                <a:lnTo>
                  <a:pt x="270" y="27"/>
                </a:lnTo>
                <a:lnTo>
                  <a:pt x="270" y="27"/>
                </a:lnTo>
                <a:lnTo>
                  <a:pt x="270" y="27"/>
                </a:lnTo>
                <a:lnTo>
                  <a:pt x="270" y="27"/>
                </a:lnTo>
                <a:lnTo>
                  <a:pt x="270" y="27"/>
                </a:lnTo>
                <a:lnTo>
                  <a:pt x="270" y="27"/>
                </a:lnTo>
                <a:lnTo>
                  <a:pt x="270" y="27"/>
                </a:lnTo>
                <a:lnTo>
                  <a:pt x="270" y="27"/>
                </a:lnTo>
                <a:lnTo>
                  <a:pt x="270" y="27"/>
                </a:lnTo>
                <a:lnTo>
                  <a:pt x="270" y="27"/>
                </a:lnTo>
                <a:lnTo>
                  <a:pt x="270" y="27"/>
                </a:lnTo>
                <a:lnTo>
                  <a:pt x="270" y="27"/>
                </a:lnTo>
                <a:lnTo>
                  <a:pt x="270" y="27"/>
                </a:lnTo>
                <a:lnTo>
                  <a:pt x="270" y="27"/>
                </a:lnTo>
                <a:lnTo>
                  <a:pt x="270" y="27"/>
                </a:lnTo>
                <a:lnTo>
                  <a:pt x="270" y="27"/>
                </a:lnTo>
                <a:lnTo>
                  <a:pt x="270" y="27"/>
                </a:lnTo>
                <a:lnTo>
                  <a:pt x="270" y="27"/>
                </a:lnTo>
                <a:lnTo>
                  <a:pt x="270" y="27"/>
                </a:lnTo>
                <a:lnTo>
                  <a:pt x="270" y="27"/>
                </a:lnTo>
                <a:lnTo>
                  <a:pt x="270" y="27"/>
                </a:lnTo>
                <a:lnTo>
                  <a:pt x="270" y="27"/>
                </a:lnTo>
                <a:lnTo>
                  <a:pt x="271" y="27"/>
                </a:lnTo>
                <a:lnTo>
                  <a:pt x="271" y="27"/>
                </a:lnTo>
                <a:lnTo>
                  <a:pt x="271" y="27"/>
                </a:lnTo>
                <a:lnTo>
                  <a:pt x="271" y="27"/>
                </a:lnTo>
                <a:lnTo>
                  <a:pt x="271" y="27"/>
                </a:lnTo>
                <a:lnTo>
                  <a:pt x="271" y="27"/>
                </a:lnTo>
                <a:lnTo>
                  <a:pt x="271" y="27"/>
                </a:lnTo>
                <a:lnTo>
                  <a:pt x="271" y="27"/>
                </a:lnTo>
                <a:lnTo>
                  <a:pt x="271" y="27"/>
                </a:lnTo>
                <a:lnTo>
                  <a:pt x="271" y="27"/>
                </a:lnTo>
                <a:lnTo>
                  <a:pt x="271" y="27"/>
                </a:lnTo>
                <a:lnTo>
                  <a:pt x="271" y="27"/>
                </a:lnTo>
                <a:lnTo>
                  <a:pt x="271" y="27"/>
                </a:lnTo>
                <a:lnTo>
                  <a:pt x="271" y="27"/>
                </a:lnTo>
                <a:lnTo>
                  <a:pt x="271" y="27"/>
                </a:lnTo>
                <a:lnTo>
                  <a:pt x="271" y="27"/>
                </a:lnTo>
                <a:lnTo>
                  <a:pt x="271" y="27"/>
                </a:lnTo>
                <a:lnTo>
                  <a:pt x="271" y="27"/>
                </a:lnTo>
                <a:lnTo>
                  <a:pt x="271" y="27"/>
                </a:lnTo>
                <a:lnTo>
                  <a:pt x="271" y="27"/>
                </a:lnTo>
                <a:lnTo>
                  <a:pt x="271" y="27"/>
                </a:lnTo>
                <a:lnTo>
                  <a:pt x="271" y="27"/>
                </a:lnTo>
                <a:lnTo>
                  <a:pt x="271" y="28"/>
                </a:lnTo>
                <a:lnTo>
                  <a:pt x="271" y="28"/>
                </a:lnTo>
                <a:lnTo>
                  <a:pt x="271" y="28"/>
                </a:lnTo>
                <a:lnTo>
                  <a:pt x="271" y="28"/>
                </a:lnTo>
                <a:lnTo>
                  <a:pt x="271" y="28"/>
                </a:lnTo>
                <a:lnTo>
                  <a:pt x="271" y="28"/>
                </a:lnTo>
                <a:lnTo>
                  <a:pt x="271" y="28"/>
                </a:lnTo>
                <a:lnTo>
                  <a:pt x="271" y="28"/>
                </a:lnTo>
                <a:lnTo>
                  <a:pt x="272" y="28"/>
                </a:lnTo>
                <a:lnTo>
                  <a:pt x="272" y="28"/>
                </a:lnTo>
                <a:lnTo>
                  <a:pt x="272" y="28"/>
                </a:lnTo>
                <a:lnTo>
                  <a:pt x="272" y="28"/>
                </a:lnTo>
                <a:lnTo>
                  <a:pt x="272" y="28"/>
                </a:lnTo>
                <a:lnTo>
                  <a:pt x="272" y="28"/>
                </a:lnTo>
                <a:lnTo>
                  <a:pt x="272" y="28"/>
                </a:lnTo>
                <a:lnTo>
                  <a:pt x="272" y="28"/>
                </a:lnTo>
                <a:lnTo>
                  <a:pt x="272" y="28"/>
                </a:lnTo>
                <a:lnTo>
                  <a:pt x="272" y="28"/>
                </a:lnTo>
                <a:lnTo>
                  <a:pt x="272" y="28"/>
                </a:lnTo>
                <a:lnTo>
                  <a:pt x="272" y="28"/>
                </a:lnTo>
                <a:lnTo>
                  <a:pt x="272" y="28"/>
                </a:lnTo>
                <a:lnTo>
                  <a:pt x="272" y="28"/>
                </a:lnTo>
                <a:lnTo>
                  <a:pt x="272" y="28"/>
                </a:lnTo>
                <a:lnTo>
                  <a:pt x="272" y="28"/>
                </a:lnTo>
                <a:lnTo>
                  <a:pt x="272" y="28"/>
                </a:lnTo>
                <a:lnTo>
                  <a:pt x="272" y="28"/>
                </a:lnTo>
                <a:lnTo>
                  <a:pt x="272" y="28"/>
                </a:lnTo>
                <a:lnTo>
                  <a:pt x="272" y="28"/>
                </a:lnTo>
                <a:lnTo>
                  <a:pt x="272" y="28"/>
                </a:lnTo>
                <a:lnTo>
                  <a:pt x="272" y="28"/>
                </a:lnTo>
                <a:lnTo>
                  <a:pt x="272" y="28"/>
                </a:lnTo>
                <a:lnTo>
                  <a:pt x="272" y="28"/>
                </a:lnTo>
                <a:lnTo>
                  <a:pt x="272" y="28"/>
                </a:lnTo>
                <a:lnTo>
                  <a:pt x="272" y="28"/>
                </a:lnTo>
                <a:lnTo>
                  <a:pt x="272" y="28"/>
                </a:lnTo>
                <a:lnTo>
                  <a:pt x="272" y="28"/>
                </a:lnTo>
                <a:lnTo>
                  <a:pt x="272" y="28"/>
                </a:lnTo>
                <a:lnTo>
                  <a:pt x="272" y="28"/>
                </a:lnTo>
                <a:lnTo>
                  <a:pt x="272" y="28"/>
                </a:lnTo>
                <a:lnTo>
                  <a:pt x="272" y="28"/>
                </a:lnTo>
                <a:lnTo>
                  <a:pt x="272" y="28"/>
                </a:lnTo>
                <a:lnTo>
                  <a:pt x="272" y="28"/>
                </a:lnTo>
                <a:lnTo>
                  <a:pt x="272" y="28"/>
                </a:lnTo>
                <a:lnTo>
                  <a:pt x="272" y="28"/>
                </a:lnTo>
                <a:lnTo>
                  <a:pt x="272" y="28"/>
                </a:lnTo>
                <a:lnTo>
                  <a:pt x="272" y="28"/>
                </a:lnTo>
                <a:lnTo>
                  <a:pt x="272" y="28"/>
                </a:lnTo>
                <a:lnTo>
                  <a:pt x="272" y="28"/>
                </a:lnTo>
                <a:lnTo>
                  <a:pt x="272" y="28"/>
                </a:lnTo>
                <a:lnTo>
                  <a:pt x="272" y="28"/>
                </a:lnTo>
                <a:lnTo>
                  <a:pt x="272" y="28"/>
                </a:lnTo>
                <a:lnTo>
                  <a:pt x="272" y="28"/>
                </a:lnTo>
                <a:lnTo>
                  <a:pt x="272" y="28"/>
                </a:lnTo>
                <a:lnTo>
                  <a:pt x="272" y="28"/>
                </a:lnTo>
                <a:lnTo>
                  <a:pt x="272" y="28"/>
                </a:lnTo>
                <a:lnTo>
                  <a:pt x="272" y="28"/>
                </a:lnTo>
                <a:lnTo>
                  <a:pt x="273" y="28"/>
                </a:lnTo>
                <a:lnTo>
                  <a:pt x="273" y="28"/>
                </a:lnTo>
                <a:lnTo>
                  <a:pt x="273" y="28"/>
                </a:lnTo>
                <a:lnTo>
                  <a:pt x="273" y="28"/>
                </a:lnTo>
                <a:lnTo>
                  <a:pt x="273" y="28"/>
                </a:lnTo>
                <a:lnTo>
                  <a:pt x="273" y="28"/>
                </a:lnTo>
                <a:lnTo>
                  <a:pt x="273" y="28"/>
                </a:lnTo>
                <a:lnTo>
                  <a:pt x="273" y="28"/>
                </a:lnTo>
                <a:lnTo>
                  <a:pt x="273" y="28"/>
                </a:lnTo>
                <a:lnTo>
                  <a:pt x="273" y="28"/>
                </a:lnTo>
                <a:lnTo>
                  <a:pt x="273" y="28"/>
                </a:lnTo>
                <a:lnTo>
                  <a:pt x="273" y="28"/>
                </a:lnTo>
                <a:lnTo>
                  <a:pt x="273" y="28"/>
                </a:lnTo>
                <a:lnTo>
                  <a:pt x="273" y="28"/>
                </a:lnTo>
                <a:lnTo>
                  <a:pt x="273" y="28"/>
                </a:lnTo>
                <a:lnTo>
                  <a:pt x="273" y="28"/>
                </a:lnTo>
                <a:lnTo>
                  <a:pt x="273" y="28"/>
                </a:lnTo>
                <a:lnTo>
                  <a:pt x="273" y="28"/>
                </a:lnTo>
                <a:lnTo>
                  <a:pt x="273" y="28"/>
                </a:lnTo>
                <a:lnTo>
                  <a:pt x="273" y="28"/>
                </a:lnTo>
                <a:lnTo>
                  <a:pt x="273" y="28"/>
                </a:lnTo>
                <a:lnTo>
                  <a:pt x="273" y="28"/>
                </a:lnTo>
                <a:lnTo>
                  <a:pt x="273" y="28"/>
                </a:lnTo>
                <a:lnTo>
                  <a:pt x="273" y="28"/>
                </a:lnTo>
                <a:lnTo>
                  <a:pt x="273" y="28"/>
                </a:lnTo>
                <a:lnTo>
                  <a:pt x="273" y="28"/>
                </a:lnTo>
                <a:lnTo>
                  <a:pt x="273" y="28"/>
                </a:lnTo>
                <a:lnTo>
                  <a:pt x="273" y="28"/>
                </a:lnTo>
                <a:lnTo>
                  <a:pt x="273" y="28"/>
                </a:lnTo>
                <a:lnTo>
                  <a:pt x="273" y="28"/>
                </a:lnTo>
                <a:lnTo>
                  <a:pt x="273" y="28"/>
                </a:lnTo>
                <a:lnTo>
                  <a:pt x="273" y="28"/>
                </a:lnTo>
                <a:lnTo>
                  <a:pt x="273" y="28"/>
                </a:lnTo>
                <a:lnTo>
                  <a:pt x="273" y="28"/>
                </a:lnTo>
                <a:lnTo>
                  <a:pt x="273" y="28"/>
                </a:lnTo>
                <a:lnTo>
                  <a:pt x="273" y="28"/>
                </a:lnTo>
                <a:lnTo>
                  <a:pt x="273" y="28"/>
                </a:lnTo>
                <a:lnTo>
                  <a:pt x="273" y="28"/>
                </a:lnTo>
                <a:lnTo>
                  <a:pt x="273"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6" y="28"/>
                </a:lnTo>
                <a:lnTo>
                  <a:pt x="276" y="29"/>
                </a:lnTo>
                <a:lnTo>
                  <a:pt x="276" y="29"/>
                </a:lnTo>
                <a:lnTo>
                  <a:pt x="276" y="29"/>
                </a:lnTo>
                <a:lnTo>
                  <a:pt x="276" y="29"/>
                </a:lnTo>
                <a:lnTo>
                  <a:pt x="276" y="29"/>
                </a:lnTo>
                <a:lnTo>
                  <a:pt x="276" y="29"/>
                </a:lnTo>
                <a:lnTo>
                  <a:pt x="276" y="29"/>
                </a:lnTo>
                <a:lnTo>
                  <a:pt x="276" y="29"/>
                </a:lnTo>
                <a:lnTo>
                  <a:pt x="276" y="29"/>
                </a:lnTo>
                <a:lnTo>
                  <a:pt x="276" y="29"/>
                </a:lnTo>
                <a:lnTo>
                  <a:pt x="276" y="29"/>
                </a:lnTo>
                <a:lnTo>
                  <a:pt x="276" y="29"/>
                </a:lnTo>
                <a:lnTo>
                  <a:pt x="276" y="29"/>
                </a:lnTo>
                <a:lnTo>
                  <a:pt x="276" y="29"/>
                </a:lnTo>
                <a:lnTo>
                  <a:pt x="276" y="29"/>
                </a:lnTo>
                <a:lnTo>
                  <a:pt x="276" y="29"/>
                </a:lnTo>
                <a:lnTo>
                  <a:pt x="276" y="29"/>
                </a:lnTo>
                <a:lnTo>
                  <a:pt x="276" y="29"/>
                </a:lnTo>
                <a:lnTo>
                  <a:pt x="276" y="29"/>
                </a:lnTo>
                <a:lnTo>
                  <a:pt x="276" y="29"/>
                </a:lnTo>
                <a:lnTo>
                  <a:pt x="276" y="29"/>
                </a:lnTo>
                <a:lnTo>
                  <a:pt x="276" y="29"/>
                </a:lnTo>
                <a:lnTo>
                  <a:pt x="276" y="29"/>
                </a:lnTo>
                <a:lnTo>
                  <a:pt x="276" y="29"/>
                </a:lnTo>
                <a:lnTo>
                  <a:pt x="276" y="29"/>
                </a:lnTo>
                <a:lnTo>
                  <a:pt x="276" y="29"/>
                </a:lnTo>
                <a:lnTo>
                  <a:pt x="276" y="29"/>
                </a:lnTo>
                <a:lnTo>
                  <a:pt x="276" y="29"/>
                </a:lnTo>
                <a:lnTo>
                  <a:pt x="276" y="29"/>
                </a:lnTo>
                <a:lnTo>
                  <a:pt x="276" y="29"/>
                </a:lnTo>
                <a:lnTo>
                  <a:pt x="276" y="29"/>
                </a:lnTo>
                <a:lnTo>
                  <a:pt x="276" y="29"/>
                </a:lnTo>
                <a:lnTo>
                  <a:pt x="276" y="29"/>
                </a:lnTo>
                <a:lnTo>
                  <a:pt x="276" y="29"/>
                </a:lnTo>
                <a:lnTo>
                  <a:pt x="276" y="29"/>
                </a:lnTo>
                <a:lnTo>
                  <a:pt x="276" y="29"/>
                </a:lnTo>
                <a:lnTo>
                  <a:pt x="276" y="29"/>
                </a:lnTo>
                <a:lnTo>
                  <a:pt x="276" y="29"/>
                </a:lnTo>
                <a:lnTo>
                  <a:pt x="276" y="29"/>
                </a:lnTo>
                <a:lnTo>
                  <a:pt x="276" y="29"/>
                </a:lnTo>
                <a:lnTo>
                  <a:pt x="276" y="29"/>
                </a:lnTo>
                <a:lnTo>
                  <a:pt x="276" y="29"/>
                </a:lnTo>
                <a:lnTo>
                  <a:pt x="276" y="29"/>
                </a:lnTo>
                <a:lnTo>
                  <a:pt x="276" y="29"/>
                </a:lnTo>
                <a:lnTo>
                  <a:pt x="276" y="29"/>
                </a:lnTo>
                <a:lnTo>
                  <a:pt x="276" y="29"/>
                </a:lnTo>
                <a:lnTo>
                  <a:pt x="276" y="29"/>
                </a:lnTo>
                <a:lnTo>
                  <a:pt x="276" y="29"/>
                </a:lnTo>
                <a:lnTo>
                  <a:pt x="276" y="29"/>
                </a:lnTo>
                <a:lnTo>
                  <a:pt x="276" y="29"/>
                </a:lnTo>
                <a:lnTo>
                  <a:pt x="277" y="29"/>
                </a:lnTo>
                <a:lnTo>
                  <a:pt x="277" y="29"/>
                </a:lnTo>
                <a:lnTo>
                  <a:pt x="277" y="29"/>
                </a:lnTo>
                <a:lnTo>
                  <a:pt x="277" y="29"/>
                </a:lnTo>
                <a:lnTo>
                  <a:pt x="277" y="29"/>
                </a:lnTo>
                <a:lnTo>
                  <a:pt x="277" y="29"/>
                </a:lnTo>
                <a:lnTo>
                  <a:pt x="277" y="29"/>
                </a:lnTo>
                <a:lnTo>
                  <a:pt x="277" y="29"/>
                </a:lnTo>
                <a:lnTo>
                  <a:pt x="277" y="29"/>
                </a:lnTo>
                <a:lnTo>
                  <a:pt x="277" y="29"/>
                </a:lnTo>
                <a:lnTo>
                  <a:pt x="277" y="29"/>
                </a:lnTo>
                <a:lnTo>
                  <a:pt x="277" y="29"/>
                </a:lnTo>
                <a:lnTo>
                  <a:pt x="277" y="29"/>
                </a:lnTo>
                <a:lnTo>
                  <a:pt x="277" y="29"/>
                </a:lnTo>
                <a:lnTo>
                  <a:pt x="277" y="29"/>
                </a:lnTo>
                <a:lnTo>
                  <a:pt x="277" y="29"/>
                </a:lnTo>
                <a:lnTo>
                  <a:pt x="277" y="29"/>
                </a:lnTo>
                <a:lnTo>
                  <a:pt x="277" y="29"/>
                </a:lnTo>
                <a:lnTo>
                  <a:pt x="277" y="29"/>
                </a:lnTo>
                <a:lnTo>
                  <a:pt x="277" y="29"/>
                </a:lnTo>
                <a:lnTo>
                  <a:pt x="277" y="29"/>
                </a:lnTo>
                <a:lnTo>
                  <a:pt x="277" y="29"/>
                </a:lnTo>
                <a:lnTo>
                  <a:pt x="277" y="29"/>
                </a:lnTo>
                <a:lnTo>
                  <a:pt x="277" y="29"/>
                </a:lnTo>
                <a:lnTo>
                  <a:pt x="277" y="29"/>
                </a:lnTo>
                <a:lnTo>
                  <a:pt x="277" y="29"/>
                </a:lnTo>
                <a:lnTo>
                  <a:pt x="277" y="29"/>
                </a:lnTo>
                <a:lnTo>
                  <a:pt x="277" y="29"/>
                </a:lnTo>
                <a:lnTo>
                  <a:pt x="277" y="29"/>
                </a:lnTo>
                <a:lnTo>
                  <a:pt x="277" y="29"/>
                </a:lnTo>
                <a:lnTo>
                  <a:pt x="278" y="29"/>
                </a:lnTo>
                <a:lnTo>
                  <a:pt x="278" y="29"/>
                </a:lnTo>
                <a:lnTo>
                  <a:pt x="278" y="29"/>
                </a:lnTo>
                <a:lnTo>
                  <a:pt x="278" y="29"/>
                </a:lnTo>
                <a:lnTo>
                  <a:pt x="278" y="29"/>
                </a:lnTo>
                <a:lnTo>
                  <a:pt x="278" y="29"/>
                </a:lnTo>
                <a:lnTo>
                  <a:pt x="278" y="29"/>
                </a:lnTo>
                <a:lnTo>
                  <a:pt x="278" y="29"/>
                </a:lnTo>
                <a:lnTo>
                  <a:pt x="278" y="29"/>
                </a:lnTo>
                <a:lnTo>
                  <a:pt x="278" y="29"/>
                </a:lnTo>
                <a:lnTo>
                  <a:pt x="278" y="29"/>
                </a:lnTo>
                <a:lnTo>
                  <a:pt x="278" y="29"/>
                </a:lnTo>
                <a:lnTo>
                  <a:pt x="278" y="29"/>
                </a:lnTo>
                <a:lnTo>
                  <a:pt x="278" y="29"/>
                </a:lnTo>
                <a:lnTo>
                  <a:pt x="278" y="29"/>
                </a:lnTo>
                <a:lnTo>
                  <a:pt x="278" y="29"/>
                </a:lnTo>
                <a:lnTo>
                  <a:pt x="278" y="29"/>
                </a:lnTo>
                <a:lnTo>
                  <a:pt x="278" y="29"/>
                </a:lnTo>
                <a:lnTo>
                  <a:pt x="278" y="29"/>
                </a:lnTo>
                <a:lnTo>
                  <a:pt x="278" y="29"/>
                </a:lnTo>
                <a:lnTo>
                  <a:pt x="278" y="29"/>
                </a:lnTo>
                <a:lnTo>
                  <a:pt x="278" y="29"/>
                </a:lnTo>
                <a:lnTo>
                  <a:pt x="278" y="29"/>
                </a:lnTo>
                <a:lnTo>
                  <a:pt x="278" y="29"/>
                </a:lnTo>
                <a:lnTo>
                  <a:pt x="278" y="29"/>
                </a:lnTo>
                <a:lnTo>
                  <a:pt x="278" y="29"/>
                </a:lnTo>
                <a:lnTo>
                  <a:pt x="278" y="29"/>
                </a:lnTo>
                <a:lnTo>
                  <a:pt x="278" y="29"/>
                </a:lnTo>
                <a:lnTo>
                  <a:pt x="278" y="29"/>
                </a:lnTo>
                <a:lnTo>
                  <a:pt x="278" y="29"/>
                </a:lnTo>
                <a:lnTo>
                  <a:pt x="278" y="29"/>
                </a:lnTo>
                <a:lnTo>
                  <a:pt x="278" y="29"/>
                </a:lnTo>
                <a:lnTo>
                  <a:pt x="278" y="29"/>
                </a:lnTo>
                <a:lnTo>
                  <a:pt x="278" y="29"/>
                </a:lnTo>
                <a:lnTo>
                  <a:pt x="278" y="29"/>
                </a:lnTo>
                <a:lnTo>
                  <a:pt x="278" y="29"/>
                </a:lnTo>
                <a:lnTo>
                  <a:pt x="278" y="29"/>
                </a:lnTo>
                <a:lnTo>
                  <a:pt x="278" y="29"/>
                </a:lnTo>
                <a:lnTo>
                  <a:pt x="278" y="29"/>
                </a:lnTo>
                <a:lnTo>
                  <a:pt x="278" y="29"/>
                </a:lnTo>
                <a:lnTo>
                  <a:pt x="278" y="29"/>
                </a:lnTo>
                <a:lnTo>
                  <a:pt x="278" y="29"/>
                </a:lnTo>
                <a:lnTo>
                  <a:pt x="279" y="29"/>
                </a:lnTo>
                <a:lnTo>
                  <a:pt x="279" y="29"/>
                </a:lnTo>
                <a:lnTo>
                  <a:pt x="279" y="29"/>
                </a:lnTo>
                <a:lnTo>
                  <a:pt x="279" y="29"/>
                </a:lnTo>
                <a:lnTo>
                  <a:pt x="279" y="29"/>
                </a:lnTo>
                <a:lnTo>
                  <a:pt x="279" y="29"/>
                </a:lnTo>
                <a:lnTo>
                  <a:pt x="279" y="29"/>
                </a:lnTo>
                <a:lnTo>
                  <a:pt x="279" y="29"/>
                </a:lnTo>
                <a:lnTo>
                  <a:pt x="279" y="29"/>
                </a:lnTo>
                <a:lnTo>
                  <a:pt x="279" y="29"/>
                </a:lnTo>
                <a:lnTo>
                  <a:pt x="279" y="29"/>
                </a:lnTo>
                <a:lnTo>
                  <a:pt x="279" y="29"/>
                </a:lnTo>
                <a:lnTo>
                  <a:pt x="279" y="29"/>
                </a:lnTo>
                <a:lnTo>
                  <a:pt x="279" y="29"/>
                </a:lnTo>
                <a:lnTo>
                  <a:pt x="279" y="29"/>
                </a:lnTo>
                <a:lnTo>
                  <a:pt x="279" y="29"/>
                </a:lnTo>
                <a:lnTo>
                  <a:pt x="279" y="29"/>
                </a:lnTo>
                <a:lnTo>
                  <a:pt x="279" y="29"/>
                </a:lnTo>
                <a:lnTo>
                  <a:pt x="279" y="29"/>
                </a:lnTo>
                <a:lnTo>
                  <a:pt x="279" y="29"/>
                </a:lnTo>
                <a:lnTo>
                  <a:pt x="279" y="29"/>
                </a:lnTo>
                <a:lnTo>
                  <a:pt x="279" y="29"/>
                </a:lnTo>
                <a:lnTo>
                  <a:pt x="279" y="29"/>
                </a:lnTo>
                <a:lnTo>
                  <a:pt x="279" y="29"/>
                </a:lnTo>
                <a:lnTo>
                  <a:pt x="279" y="29"/>
                </a:lnTo>
                <a:lnTo>
                  <a:pt x="279" y="29"/>
                </a:lnTo>
                <a:lnTo>
                  <a:pt x="279" y="29"/>
                </a:lnTo>
                <a:lnTo>
                  <a:pt x="279" y="29"/>
                </a:lnTo>
                <a:lnTo>
                  <a:pt x="279" y="29"/>
                </a:lnTo>
                <a:lnTo>
                  <a:pt x="279" y="29"/>
                </a:lnTo>
                <a:lnTo>
                  <a:pt x="279" y="29"/>
                </a:lnTo>
                <a:lnTo>
                  <a:pt x="279" y="29"/>
                </a:lnTo>
                <a:lnTo>
                  <a:pt x="279" y="29"/>
                </a:lnTo>
                <a:lnTo>
                  <a:pt x="279" y="29"/>
                </a:lnTo>
                <a:lnTo>
                  <a:pt x="279" y="29"/>
                </a:lnTo>
                <a:lnTo>
                  <a:pt x="279" y="29"/>
                </a:lnTo>
                <a:lnTo>
                  <a:pt x="280" y="29"/>
                </a:lnTo>
                <a:lnTo>
                  <a:pt x="280" y="29"/>
                </a:lnTo>
                <a:lnTo>
                  <a:pt x="280" y="29"/>
                </a:lnTo>
                <a:lnTo>
                  <a:pt x="280" y="29"/>
                </a:lnTo>
                <a:lnTo>
                  <a:pt x="280" y="29"/>
                </a:lnTo>
                <a:lnTo>
                  <a:pt x="280" y="29"/>
                </a:lnTo>
                <a:lnTo>
                  <a:pt x="280" y="29"/>
                </a:lnTo>
                <a:lnTo>
                  <a:pt x="280" y="29"/>
                </a:lnTo>
                <a:lnTo>
                  <a:pt x="280" y="29"/>
                </a:lnTo>
                <a:lnTo>
                  <a:pt x="280" y="29"/>
                </a:lnTo>
                <a:lnTo>
                  <a:pt x="280" y="29"/>
                </a:lnTo>
                <a:lnTo>
                  <a:pt x="280" y="29"/>
                </a:lnTo>
                <a:lnTo>
                  <a:pt x="280" y="29"/>
                </a:lnTo>
                <a:lnTo>
                  <a:pt x="280" y="29"/>
                </a:lnTo>
                <a:lnTo>
                  <a:pt x="280" y="29"/>
                </a:lnTo>
                <a:lnTo>
                  <a:pt x="280" y="29"/>
                </a:lnTo>
                <a:lnTo>
                  <a:pt x="280" y="29"/>
                </a:lnTo>
                <a:lnTo>
                  <a:pt x="280" y="29"/>
                </a:lnTo>
                <a:lnTo>
                  <a:pt x="280" y="29"/>
                </a:lnTo>
                <a:lnTo>
                  <a:pt x="280" y="29"/>
                </a:lnTo>
                <a:lnTo>
                  <a:pt x="280" y="29"/>
                </a:lnTo>
                <a:lnTo>
                  <a:pt x="281" y="29"/>
                </a:lnTo>
                <a:lnTo>
                  <a:pt x="281" y="29"/>
                </a:lnTo>
                <a:lnTo>
                  <a:pt x="281" y="29"/>
                </a:lnTo>
                <a:lnTo>
                  <a:pt x="281" y="29"/>
                </a:lnTo>
                <a:lnTo>
                  <a:pt x="281" y="29"/>
                </a:lnTo>
                <a:lnTo>
                  <a:pt x="281" y="29"/>
                </a:lnTo>
                <a:lnTo>
                  <a:pt x="281" y="29"/>
                </a:lnTo>
                <a:lnTo>
                  <a:pt x="281" y="29"/>
                </a:lnTo>
                <a:lnTo>
                  <a:pt x="281" y="29"/>
                </a:lnTo>
                <a:lnTo>
                  <a:pt x="281" y="29"/>
                </a:lnTo>
                <a:lnTo>
                  <a:pt x="281" y="29"/>
                </a:lnTo>
                <a:lnTo>
                  <a:pt x="281" y="29"/>
                </a:lnTo>
                <a:lnTo>
                  <a:pt x="281" y="29"/>
                </a:lnTo>
                <a:lnTo>
                  <a:pt x="281" y="29"/>
                </a:lnTo>
                <a:lnTo>
                  <a:pt x="281" y="29"/>
                </a:lnTo>
                <a:lnTo>
                  <a:pt x="281" y="29"/>
                </a:lnTo>
                <a:lnTo>
                  <a:pt x="281" y="29"/>
                </a:lnTo>
                <a:lnTo>
                  <a:pt x="281" y="29"/>
                </a:lnTo>
                <a:lnTo>
                  <a:pt x="281" y="29"/>
                </a:lnTo>
                <a:lnTo>
                  <a:pt x="281" y="29"/>
                </a:lnTo>
                <a:lnTo>
                  <a:pt x="281" y="29"/>
                </a:lnTo>
                <a:lnTo>
                  <a:pt x="281" y="29"/>
                </a:lnTo>
                <a:lnTo>
                  <a:pt x="281" y="29"/>
                </a:lnTo>
                <a:lnTo>
                  <a:pt x="281" y="29"/>
                </a:lnTo>
                <a:lnTo>
                  <a:pt x="281" y="29"/>
                </a:lnTo>
                <a:lnTo>
                  <a:pt x="281" y="29"/>
                </a:lnTo>
                <a:lnTo>
                  <a:pt x="281" y="29"/>
                </a:lnTo>
                <a:lnTo>
                  <a:pt x="281" y="29"/>
                </a:lnTo>
                <a:lnTo>
                  <a:pt x="281" y="29"/>
                </a:lnTo>
                <a:lnTo>
                  <a:pt x="281" y="29"/>
                </a:lnTo>
                <a:lnTo>
                  <a:pt x="281" y="29"/>
                </a:lnTo>
                <a:lnTo>
                  <a:pt x="281" y="29"/>
                </a:lnTo>
                <a:lnTo>
                  <a:pt x="281" y="29"/>
                </a:lnTo>
                <a:lnTo>
                  <a:pt x="282" y="29"/>
                </a:lnTo>
                <a:lnTo>
                  <a:pt x="282" y="29"/>
                </a:lnTo>
                <a:lnTo>
                  <a:pt x="282" y="29"/>
                </a:lnTo>
                <a:lnTo>
                  <a:pt x="282" y="29"/>
                </a:lnTo>
                <a:lnTo>
                  <a:pt x="282" y="29"/>
                </a:lnTo>
                <a:lnTo>
                  <a:pt x="282" y="29"/>
                </a:lnTo>
                <a:lnTo>
                  <a:pt x="282" y="29"/>
                </a:lnTo>
                <a:lnTo>
                  <a:pt x="282" y="29"/>
                </a:lnTo>
                <a:lnTo>
                  <a:pt x="282" y="29"/>
                </a:lnTo>
                <a:lnTo>
                  <a:pt x="282" y="29"/>
                </a:lnTo>
                <a:lnTo>
                  <a:pt x="282" y="29"/>
                </a:lnTo>
                <a:lnTo>
                  <a:pt x="282" y="29"/>
                </a:lnTo>
                <a:lnTo>
                  <a:pt x="283" y="29"/>
                </a:lnTo>
                <a:lnTo>
                  <a:pt x="283" y="29"/>
                </a:lnTo>
                <a:lnTo>
                  <a:pt x="283" y="29"/>
                </a:lnTo>
                <a:lnTo>
                  <a:pt x="283" y="29"/>
                </a:lnTo>
                <a:lnTo>
                  <a:pt x="283" y="29"/>
                </a:lnTo>
                <a:lnTo>
                  <a:pt x="283" y="29"/>
                </a:lnTo>
                <a:lnTo>
                  <a:pt x="283" y="29"/>
                </a:lnTo>
                <a:lnTo>
                  <a:pt x="283" y="29"/>
                </a:lnTo>
                <a:lnTo>
                  <a:pt x="283" y="29"/>
                </a:lnTo>
                <a:lnTo>
                  <a:pt x="283" y="29"/>
                </a:lnTo>
                <a:lnTo>
                  <a:pt x="283" y="29"/>
                </a:lnTo>
                <a:lnTo>
                  <a:pt x="283" y="29"/>
                </a:lnTo>
                <a:lnTo>
                  <a:pt x="283" y="29"/>
                </a:lnTo>
                <a:lnTo>
                  <a:pt x="283" y="29"/>
                </a:lnTo>
                <a:lnTo>
                  <a:pt x="283" y="29"/>
                </a:lnTo>
                <a:lnTo>
                  <a:pt x="283" y="29"/>
                </a:lnTo>
                <a:lnTo>
                  <a:pt x="283" y="29"/>
                </a:lnTo>
                <a:lnTo>
                  <a:pt x="283" y="29"/>
                </a:lnTo>
                <a:lnTo>
                  <a:pt x="283" y="29"/>
                </a:lnTo>
                <a:lnTo>
                  <a:pt x="283" y="30"/>
                </a:lnTo>
                <a:lnTo>
                  <a:pt x="283" y="30"/>
                </a:lnTo>
                <a:lnTo>
                  <a:pt x="283" y="30"/>
                </a:lnTo>
                <a:lnTo>
                  <a:pt x="283" y="30"/>
                </a:lnTo>
                <a:lnTo>
                  <a:pt x="283" y="30"/>
                </a:lnTo>
                <a:lnTo>
                  <a:pt x="283" y="30"/>
                </a:lnTo>
                <a:lnTo>
                  <a:pt x="283" y="30"/>
                </a:lnTo>
                <a:lnTo>
                  <a:pt x="283" y="30"/>
                </a:lnTo>
                <a:lnTo>
                  <a:pt x="283" y="30"/>
                </a:lnTo>
                <a:lnTo>
                  <a:pt x="283" y="30"/>
                </a:lnTo>
                <a:lnTo>
                  <a:pt x="283" y="30"/>
                </a:lnTo>
                <a:lnTo>
                  <a:pt x="283" y="30"/>
                </a:lnTo>
                <a:lnTo>
                  <a:pt x="283" y="30"/>
                </a:lnTo>
                <a:lnTo>
                  <a:pt x="283" y="30"/>
                </a:lnTo>
                <a:lnTo>
                  <a:pt x="283" y="30"/>
                </a:lnTo>
                <a:lnTo>
                  <a:pt x="283" y="30"/>
                </a:lnTo>
                <a:lnTo>
                  <a:pt x="283" y="30"/>
                </a:lnTo>
                <a:lnTo>
                  <a:pt x="284" y="30"/>
                </a:lnTo>
                <a:lnTo>
                  <a:pt x="284" y="30"/>
                </a:lnTo>
                <a:lnTo>
                  <a:pt x="284" y="30"/>
                </a:lnTo>
                <a:lnTo>
                  <a:pt x="284" y="30"/>
                </a:lnTo>
                <a:lnTo>
                  <a:pt x="284" y="30"/>
                </a:lnTo>
                <a:lnTo>
                  <a:pt x="284" y="30"/>
                </a:lnTo>
                <a:lnTo>
                  <a:pt x="284" y="30"/>
                </a:lnTo>
                <a:lnTo>
                  <a:pt x="284" y="30"/>
                </a:lnTo>
                <a:lnTo>
                  <a:pt x="284" y="30"/>
                </a:lnTo>
                <a:lnTo>
                  <a:pt x="284" y="30"/>
                </a:lnTo>
                <a:lnTo>
                  <a:pt x="284" y="30"/>
                </a:lnTo>
                <a:lnTo>
                  <a:pt x="284" y="30"/>
                </a:lnTo>
                <a:lnTo>
                  <a:pt x="284" y="30"/>
                </a:lnTo>
                <a:lnTo>
                  <a:pt x="284" y="30"/>
                </a:lnTo>
                <a:lnTo>
                  <a:pt x="284" y="30"/>
                </a:lnTo>
                <a:lnTo>
                  <a:pt x="284" y="30"/>
                </a:lnTo>
                <a:lnTo>
                  <a:pt x="284" y="30"/>
                </a:lnTo>
                <a:lnTo>
                  <a:pt x="284" y="30"/>
                </a:lnTo>
                <a:lnTo>
                  <a:pt x="284" y="30"/>
                </a:lnTo>
                <a:lnTo>
                  <a:pt x="284" y="30"/>
                </a:lnTo>
                <a:lnTo>
                  <a:pt x="284" y="30"/>
                </a:lnTo>
                <a:lnTo>
                  <a:pt x="285" y="30"/>
                </a:lnTo>
                <a:lnTo>
                  <a:pt x="285" y="30"/>
                </a:lnTo>
                <a:lnTo>
                  <a:pt x="285" y="30"/>
                </a:lnTo>
                <a:lnTo>
                  <a:pt x="285" y="30"/>
                </a:lnTo>
                <a:lnTo>
                  <a:pt x="285" y="30"/>
                </a:lnTo>
                <a:lnTo>
                  <a:pt x="285" y="30"/>
                </a:lnTo>
                <a:lnTo>
                  <a:pt x="285" y="30"/>
                </a:lnTo>
                <a:lnTo>
                  <a:pt x="285" y="30"/>
                </a:lnTo>
                <a:lnTo>
                  <a:pt x="285" y="30"/>
                </a:lnTo>
                <a:lnTo>
                  <a:pt x="285" y="30"/>
                </a:lnTo>
                <a:lnTo>
                  <a:pt x="285" y="30"/>
                </a:lnTo>
                <a:lnTo>
                  <a:pt x="285" y="30"/>
                </a:lnTo>
                <a:lnTo>
                  <a:pt x="285" y="30"/>
                </a:lnTo>
                <a:lnTo>
                  <a:pt x="285" y="30"/>
                </a:lnTo>
                <a:lnTo>
                  <a:pt x="285" y="30"/>
                </a:lnTo>
                <a:lnTo>
                  <a:pt x="286" y="30"/>
                </a:lnTo>
                <a:lnTo>
                  <a:pt x="286" y="30"/>
                </a:lnTo>
                <a:lnTo>
                  <a:pt x="286" y="30"/>
                </a:lnTo>
                <a:lnTo>
                  <a:pt x="286" y="30"/>
                </a:lnTo>
                <a:lnTo>
                  <a:pt x="286" y="30"/>
                </a:lnTo>
                <a:lnTo>
                  <a:pt x="286" y="30"/>
                </a:lnTo>
                <a:lnTo>
                  <a:pt x="286" y="30"/>
                </a:lnTo>
                <a:lnTo>
                  <a:pt x="286" y="30"/>
                </a:lnTo>
                <a:lnTo>
                  <a:pt x="286" y="30"/>
                </a:lnTo>
                <a:lnTo>
                  <a:pt x="286" y="30"/>
                </a:lnTo>
                <a:lnTo>
                  <a:pt x="286" y="30"/>
                </a:lnTo>
                <a:lnTo>
                  <a:pt x="286" y="30"/>
                </a:lnTo>
                <a:lnTo>
                  <a:pt x="286" y="30"/>
                </a:lnTo>
                <a:lnTo>
                  <a:pt x="286" y="30"/>
                </a:lnTo>
                <a:lnTo>
                  <a:pt x="286" y="30"/>
                </a:lnTo>
                <a:lnTo>
                  <a:pt x="287" y="30"/>
                </a:lnTo>
                <a:lnTo>
                  <a:pt x="287" y="30"/>
                </a:lnTo>
                <a:lnTo>
                  <a:pt x="287" y="30"/>
                </a:lnTo>
                <a:lnTo>
                  <a:pt x="287" y="30"/>
                </a:lnTo>
                <a:lnTo>
                  <a:pt x="287" y="30"/>
                </a:lnTo>
                <a:lnTo>
                  <a:pt x="287" y="30"/>
                </a:lnTo>
                <a:lnTo>
                  <a:pt x="287" y="30"/>
                </a:lnTo>
                <a:lnTo>
                  <a:pt x="287" y="30"/>
                </a:lnTo>
                <a:lnTo>
                  <a:pt x="287" y="30"/>
                </a:lnTo>
                <a:lnTo>
                  <a:pt x="287" y="30"/>
                </a:lnTo>
                <a:lnTo>
                  <a:pt x="287" y="30"/>
                </a:lnTo>
                <a:lnTo>
                  <a:pt x="287" y="30"/>
                </a:lnTo>
                <a:lnTo>
                  <a:pt x="287" y="30"/>
                </a:lnTo>
                <a:lnTo>
                  <a:pt x="287" y="30"/>
                </a:lnTo>
                <a:lnTo>
                  <a:pt x="287" y="30"/>
                </a:lnTo>
                <a:lnTo>
                  <a:pt x="287" y="30"/>
                </a:lnTo>
                <a:lnTo>
                  <a:pt x="287" y="30"/>
                </a:lnTo>
                <a:lnTo>
                  <a:pt x="287" y="30"/>
                </a:lnTo>
                <a:lnTo>
                  <a:pt x="287" y="30"/>
                </a:lnTo>
                <a:lnTo>
                  <a:pt x="287" y="30"/>
                </a:lnTo>
                <a:lnTo>
                  <a:pt x="287" y="30"/>
                </a:lnTo>
                <a:lnTo>
                  <a:pt x="288" y="30"/>
                </a:lnTo>
                <a:lnTo>
                  <a:pt x="288" y="30"/>
                </a:lnTo>
                <a:lnTo>
                  <a:pt x="288" y="30"/>
                </a:lnTo>
                <a:lnTo>
                  <a:pt x="288" y="30"/>
                </a:lnTo>
                <a:lnTo>
                  <a:pt x="288" y="30"/>
                </a:lnTo>
                <a:lnTo>
                  <a:pt x="288" y="30"/>
                </a:lnTo>
                <a:lnTo>
                  <a:pt x="288" y="30"/>
                </a:lnTo>
                <a:lnTo>
                  <a:pt x="288" y="30"/>
                </a:lnTo>
                <a:lnTo>
                  <a:pt x="288" y="30"/>
                </a:lnTo>
                <a:lnTo>
                  <a:pt x="289" y="30"/>
                </a:lnTo>
                <a:lnTo>
                  <a:pt x="289" y="30"/>
                </a:lnTo>
                <a:lnTo>
                  <a:pt x="289" y="30"/>
                </a:lnTo>
                <a:lnTo>
                  <a:pt x="289" y="30"/>
                </a:lnTo>
                <a:lnTo>
                  <a:pt x="289" y="30"/>
                </a:lnTo>
                <a:lnTo>
                  <a:pt x="289" y="30"/>
                </a:lnTo>
                <a:lnTo>
                  <a:pt x="289" y="30"/>
                </a:lnTo>
                <a:lnTo>
                  <a:pt x="289" y="30"/>
                </a:lnTo>
                <a:lnTo>
                  <a:pt x="289" y="30"/>
                </a:lnTo>
                <a:lnTo>
                  <a:pt x="289" y="30"/>
                </a:lnTo>
                <a:lnTo>
                  <a:pt x="289" y="30"/>
                </a:lnTo>
                <a:lnTo>
                  <a:pt x="289" y="30"/>
                </a:lnTo>
                <a:lnTo>
                  <a:pt x="289" y="30"/>
                </a:lnTo>
                <a:lnTo>
                  <a:pt x="289" y="30"/>
                </a:lnTo>
                <a:lnTo>
                  <a:pt x="289" y="30"/>
                </a:lnTo>
                <a:lnTo>
                  <a:pt x="290" y="30"/>
                </a:lnTo>
                <a:lnTo>
                  <a:pt x="290" y="30"/>
                </a:lnTo>
                <a:lnTo>
                  <a:pt x="290" y="30"/>
                </a:lnTo>
                <a:lnTo>
                  <a:pt x="290" y="30"/>
                </a:lnTo>
                <a:lnTo>
                  <a:pt x="290" y="30"/>
                </a:lnTo>
                <a:lnTo>
                  <a:pt x="290" y="30"/>
                </a:lnTo>
                <a:lnTo>
                  <a:pt x="290" y="30"/>
                </a:lnTo>
                <a:lnTo>
                  <a:pt x="290" y="30"/>
                </a:lnTo>
                <a:lnTo>
                  <a:pt x="290" y="30"/>
                </a:lnTo>
                <a:lnTo>
                  <a:pt x="290" y="30"/>
                </a:lnTo>
                <a:lnTo>
                  <a:pt x="290" y="30"/>
                </a:lnTo>
                <a:lnTo>
                  <a:pt x="290" y="30"/>
                </a:lnTo>
                <a:lnTo>
                  <a:pt x="290" y="30"/>
                </a:lnTo>
                <a:lnTo>
                  <a:pt x="290" y="31"/>
                </a:lnTo>
                <a:lnTo>
                  <a:pt x="290" y="31"/>
                </a:lnTo>
                <a:lnTo>
                  <a:pt x="290" y="31"/>
                </a:lnTo>
                <a:lnTo>
                  <a:pt x="290" y="31"/>
                </a:lnTo>
                <a:lnTo>
                  <a:pt x="290" y="31"/>
                </a:lnTo>
                <a:lnTo>
                  <a:pt x="290" y="31"/>
                </a:lnTo>
                <a:lnTo>
                  <a:pt x="290" y="31"/>
                </a:lnTo>
                <a:lnTo>
                  <a:pt x="290" y="31"/>
                </a:lnTo>
                <a:lnTo>
                  <a:pt x="291" y="31"/>
                </a:lnTo>
                <a:lnTo>
                  <a:pt x="291" y="31"/>
                </a:lnTo>
                <a:lnTo>
                  <a:pt x="291" y="31"/>
                </a:lnTo>
                <a:lnTo>
                  <a:pt x="291" y="31"/>
                </a:lnTo>
                <a:lnTo>
                  <a:pt x="291" y="31"/>
                </a:lnTo>
                <a:lnTo>
                  <a:pt x="291" y="31"/>
                </a:lnTo>
                <a:lnTo>
                  <a:pt x="291" y="31"/>
                </a:lnTo>
                <a:lnTo>
                  <a:pt x="291" y="31"/>
                </a:lnTo>
                <a:lnTo>
                  <a:pt x="291" y="31"/>
                </a:lnTo>
                <a:lnTo>
                  <a:pt x="292" y="31"/>
                </a:lnTo>
                <a:lnTo>
                  <a:pt x="292" y="31"/>
                </a:lnTo>
                <a:lnTo>
                  <a:pt x="292" y="31"/>
                </a:lnTo>
                <a:lnTo>
                  <a:pt x="292" y="31"/>
                </a:lnTo>
                <a:lnTo>
                  <a:pt x="292" y="31"/>
                </a:lnTo>
                <a:lnTo>
                  <a:pt x="292" y="31"/>
                </a:lnTo>
                <a:lnTo>
                  <a:pt x="292" y="31"/>
                </a:lnTo>
                <a:lnTo>
                  <a:pt x="292" y="31"/>
                </a:lnTo>
                <a:lnTo>
                  <a:pt x="292" y="31"/>
                </a:lnTo>
                <a:lnTo>
                  <a:pt x="292" y="31"/>
                </a:lnTo>
                <a:lnTo>
                  <a:pt x="292" y="31"/>
                </a:lnTo>
                <a:lnTo>
                  <a:pt x="292" y="31"/>
                </a:lnTo>
                <a:lnTo>
                  <a:pt x="293" y="31"/>
                </a:lnTo>
                <a:lnTo>
                  <a:pt x="293" y="31"/>
                </a:lnTo>
                <a:lnTo>
                  <a:pt x="293" y="31"/>
                </a:lnTo>
                <a:lnTo>
                  <a:pt x="293" y="31"/>
                </a:lnTo>
                <a:lnTo>
                  <a:pt x="293" y="31"/>
                </a:lnTo>
                <a:lnTo>
                  <a:pt x="293" y="31"/>
                </a:lnTo>
                <a:lnTo>
                  <a:pt x="293" y="31"/>
                </a:lnTo>
                <a:lnTo>
                  <a:pt x="293" y="31"/>
                </a:lnTo>
                <a:lnTo>
                  <a:pt x="293" y="31"/>
                </a:lnTo>
                <a:lnTo>
                  <a:pt x="294" y="31"/>
                </a:lnTo>
                <a:lnTo>
                  <a:pt x="294" y="31"/>
                </a:lnTo>
                <a:lnTo>
                  <a:pt x="294" y="31"/>
                </a:lnTo>
                <a:lnTo>
                  <a:pt x="294" y="31"/>
                </a:lnTo>
                <a:lnTo>
                  <a:pt x="294" y="31"/>
                </a:lnTo>
                <a:lnTo>
                  <a:pt x="294" y="31"/>
                </a:lnTo>
                <a:lnTo>
                  <a:pt x="295" y="31"/>
                </a:lnTo>
                <a:lnTo>
                  <a:pt x="295" y="31"/>
                </a:lnTo>
                <a:lnTo>
                  <a:pt x="295" y="31"/>
                </a:lnTo>
                <a:lnTo>
                  <a:pt x="296" y="31"/>
                </a:lnTo>
                <a:lnTo>
                  <a:pt x="296" y="31"/>
                </a:lnTo>
                <a:lnTo>
                  <a:pt x="296" y="31"/>
                </a:lnTo>
                <a:lnTo>
                  <a:pt x="296" y="31"/>
                </a:lnTo>
                <a:lnTo>
                  <a:pt x="296" y="31"/>
                </a:lnTo>
                <a:lnTo>
                  <a:pt x="296" y="31"/>
                </a:lnTo>
                <a:lnTo>
                  <a:pt x="296" y="31"/>
                </a:lnTo>
                <a:lnTo>
                  <a:pt x="296" y="31"/>
                </a:lnTo>
                <a:lnTo>
                  <a:pt x="296" y="31"/>
                </a:lnTo>
                <a:lnTo>
                  <a:pt x="296" y="31"/>
                </a:lnTo>
                <a:lnTo>
                  <a:pt x="296" y="31"/>
                </a:lnTo>
                <a:lnTo>
                  <a:pt x="296" y="31"/>
                </a:lnTo>
                <a:lnTo>
                  <a:pt x="296" y="31"/>
                </a:lnTo>
                <a:lnTo>
                  <a:pt x="296" y="31"/>
                </a:lnTo>
                <a:lnTo>
                  <a:pt x="296" y="31"/>
                </a:lnTo>
                <a:lnTo>
                  <a:pt x="296" y="31"/>
                </a:lnTo>
                <a:lnTo>
                  <a:pt x="296" y="31"/>
                </a:lnTo>
                <a:lnTo>
                  <a:pt x="296" y="31"/>
                </a:lnTo>
                <a:lnTo>
                  <a:pt x="296" y="31"/>
                </a:lnTo>
                <a:lnTo>
                  <a:pt x="296" y="31"/>
                </a:lnTo>
                <a:lnTo>
                  <a:pt x="296" y="31"/>
                </a:lnTo>
                <a:lnTo>
                  <a:pt x="297" y="31"/>
                </a:lnTo>
                <a:lnTo>
                  <a:pt x="297" y="31"/>
                </a:lnTo>
                <a:lnTo>
                  <a:pt x="297" y="31"/>
                </a:lnTo>
                <a:lnTo>
                  <a:pt x="297" y="31"/>
                </a:lnTo>
                <a:lnTo>
                  <a:pt x="297" y="31"/>
                </a:lnTo>
                <a:lnTo>
                  <a:pt x="297" y="31"/>
                </a:lnTo>
                <a:lnTo>
                  <a:pt x="297" y="31"/>
                </a:lnTo>
                <a:lnTo>
                  <a:pt x="297" y="31"/>
                </a:lnTo>
                <a:lnTo>
                  <a:pt x="297" y="31"/>
                </a:lnTo>
                <a:lnTo>
                  <a:pt x="297" y="31"/>
                </a:lnTo>
                <a:lnTo>
                  <a:pt x="297" y="31"/>
                </a:lnTo>
                <a:lnTo>
                  <a:pt x="297" y="31"/>
                </a:lnTo>
                <a:lnTo>
                  <a:pt x="298" y="31"/>
                </a:lnTo>
                <a:lnTo>
                  <a:pt x="298" y="31"/>
                </a:lnTo>
                <a:lnTo>
                  <a:pt x="298" y="31"/>
                </a:lnTo>
                <a:lnTo>
                  <a:pt x="298" y="31"/>
                </a:lnTo>
                <a:lnTo>
                  <a:pt x="298" y="31"/>
                </a:lnTo>
                <a:lnTo>
                  <a:pt x="298" y="31"/>
                </a:lnTo>
                <a:lnTo>
                  <a:pt x="299" y="31"/>
                </a:lnTo>
                <a:lnTo>
                  <a:pt x="299" y="31"/>
                </a:lnTo>
                <a:lnTo>
                  <a:pt x="299" y="31"/>
                </a:lnTo>
                <a:lnTo>
                  <a:pt x="299" y="31"/>
                </a:lnTo>
                <a:lnTo>
                  <a:pt x="299" y="31"/>
                </a:lnTo>
                <a:lnTo>
                  <a:pt x="299" y="31"/>
                </a:lnTo>
                <a:lnTo>
                  <a:pt x="299" y="31"/>
                </a:lnTo>
                <a:lnTo>
                  <a:pt x="299" y="32"/>
                </a:lnTo>
                <a:lnTo>
                  <a:pt x="299" y="32"/>
                </a:lnTo>
                <a:lnTo>
                  <a:pt x="300" y="32"/>
                </a:lnTo>
                <a:lnTo>
                  <a:pt x="300" y="32"/>
                </a:lnTo>
                <a:lnTo>
                  <a:pt x="300" y="32"/>
                </a:lnTo>
                <a:lnTo>
                  <a:pt x="300" y="32"/>
                </a:lnTo>
                <a:lnTo>
                  <a:pt x="300" y="32"/>
                </a:lnTo>
                <a:lnTo>
                  <a:pt x="300" y="32"/>
                </a:lnTo>
                <a:lnTo>
                  <a:pt x="301" y="32"/>
                </a:lnTo>
                <a:lnTo>
                  <a:pt x="301" y="32"/>
                </a:lnTo>
                <a:lnTo>
                  <a:pt x="301" y="32"/>
                </a:lnTo>
                <a:lnTo>
                  <a:pt x="301" y="32"/>
                </a:lnTo>
                <a:lnTo>
                  <a:pt x="301" y="32"/>
                </a:lnTo>
                <a:lnTo>
                  <a:pt x="301" y="32"/>
                </a:lnTo>
                <a:lnTo>
                  <a:pt x="301" y="32"/>
                </a:lnTo>
                <a:lnTo>
                  <a:pt x="301" y="32"/>
                </a:lnTo>
                <a:lnTo>
                  <a:pt x="301" y="32"/>
                </a:lnTo>
                <a:lnTo>
                  <a:pt x="302" y="32"/>
                </a:lnTo>
                <a:lnTo>
                  <a:pt x="302" y="32"/>
                </a:lnTo>
                <a:lnTo>
                  <a:pt x="302" y="32"/>
                </a:lnTo>
                <a:lnTo>
                  <a:pt x="302" y="32"/>
                </a:lnTo>
                <a:lnTo>
                  <a:pt x="302" y="32"/>
                </a:lnTo>
                <a:lnTo>
                  <a:pt x="302" y="32"/>
                </a:lnTo>
                <a:lnTo>
                  <a:pt x="302" y="32"/>
                </a:lnTo>
                <a:lnTo>
                  <a:pt x="302" y="32"/>
                </a:lnTo>
                <a:lnTo>
                  <a:pt x="302" y="32"/>
                </a:lnTo>
                <a:lnTo>
                  <a:pt x="303" y="32"/>
                </a:lnTo>
                <a:lnTo>
                  <a:pt x="303" y="32"/>
                </a:lnTo>
                <a:lnTo>
                  <a:pt x="303" y="32"/>
                </a:lnTo>
                <a:lnTo>
                  <a:pt x="303" y="32"/>
                </a:lnTo>
                <a:lnTo>
                  <a:pt x="303" y="32"/>
                </a:lnTo>
                <a:lnTo>
                  <a:pt x="303" y="32"/>
                </a:lnTo>
                <a:lnTo>
                  <a:pt x="303" y="32"/>
                </a:lnTo>
                <a:lnTo>
                  <a:pt x="303" y="32"/>
                </a:lnTo>
                <a:lnTo>
                  <a:pt x="303" y="32"/>
                </a:lnTo>
                <a:lnTo>
                  <a:pt x="303" y="32"/>
                </a:lnTo>
                <a:lnTo>
                  <a:pt x="303" y="32"/>
                </a:lnTo>
                <a:lnTo>
                  <a:pt x="303" y="32"/>
                </a:lnTo>
                <a:lnTo>
                  <a:pt x="303" y="32"/>
                </a:lnTo>
                <a:lnTo>
                  <a:pt x="303" y="32"/>
                </a:lnTo>
                <a:lnTo>
                  <a:pt x="303" y="32"/>
                </a:lnTo>
                <a:lnTo>
                  <a:pt x="304" y="32"/>
                </a:lnTo>
                <a:lnTo>
                  <a:pt x="304" y="32"/>
                </a:lnTo>
                <a:lnTo>
                  <a:pt x="304" y="32"/>
                </a:lnTo>
                <a:lnTo>
                  <a:pt x="304" y="32"/>
                </a:lnTo>
                <a:lnTo>
                  <a:pt x="304" y="32"/>
                </a:lnTo>
                <a:lnTo>
                  <a:pt x="304" y="32"/>
                </a:lnTo>
                <a:lnTo>
                  <a:pt x="304" y="32"/>
                </a:lnTo>
                <a:lnTo>
                  <a:pt x="304" y="32"/>
                </a:lnTo>
                <a:lnTo>
                  <a:pt x="304" y="32"/>
                </a:lnTo>
                <a:lnTo>
                  <a:pt x="305" y="32"/>
                </a:lnTo>
                <a:lnTo>
                  <a:pt x="305" y="32"/>
                </a:lnTo>
                <a:lnTo>
                  <a:pt x="305" y="32"/>
                </a:lnTo>
                <a:lnTo>
                  <a:pt x="305" y="32"/>
                </a:lnTo>
                <a:lnTo>
                  <a:pt x="305" y="32"/>
                </a:lnTo>
                <a:lnTo>
                  <a:pt x="305" y="32"/>
                </a:lnTo>
                <a:lnTo>
                  <a:pt x="305" y="32"/>
                </a:lnTo>
                <a:lnTo>
                  <a:pt x="305" y="32"/>
                </a:lnTo>
                <a:lnTo>
                  <a:pt x="305" y="32"/>
                </a:lnTo>
                <a:lnTo>
                  <a:pt x="306" y="32"/>
                </a:lnTo>
                <a:lnTo>
                  <a:pt x="306" y="32"/>
                </a:lnTo>
                <a:lnTo>
                  <a:pt x="306" y="32"/>
                </a:lnTo>
                <a:lnTo>
                  <a:pt x="306" y="32"/>
                </a:lnTo>
                <a:lnTo>
                  <a:pt x="306" y="33"/>
                </a:lnTo>
                <a:lnTo>
                  <a:pt x="306" y="33"/>
                </a:lnTo>
                <a:lnTo>
                  <a:pt x="307" y="33"/>
                </a:lnTo>
                <a:lnTo>
                  <a:pt x="307" y="33"/>
                </a:lnTo>
                <a:lnTo>
                  <a:pt x="307" y="33"/>
                </a:lnTo>
                <a:lnTo>
                  <a:pt x="307" y="33"/>
                </a:lnTo>
                <a:lnTo>
                  <a:pt x="307" y="33"/>
                </a:lnTo>
                <a:lnTo>
                  <a:pt x="307" y="33"/>
                </a:lnTo>
                <a:lnTo>
                  <a:pt x="307" y="33"/>
                </a:lnTo>
                <a:lnTo>
                  <a:pt x="307" y="33"/>
                </a:lnTo>
                <a:lnTo>
                  <a:pt x="307" y="33"/>
                </a:lnTo>
                <a:lnTo>
                  <a:pt x="307" y="33"/>
                </a:lnTo>
                <a:lnTo>
                  <a:pt x="307" y="33"/>
                </a:lnTo>
                <a:lnTo>
                  <a:pt x="307" y="33"/>
                </a:lnTo>
                <a:lnTo>
                  <a:pt x="307" y="33"/>
                </a:lnTo>
                <a:lnTo>
                  <a:pt x="307" y="33"/>
                </a:lnTo>
                <a:lnTo>
                  <a:pt x="307" y="33"/>
                </a:lnTo>
                <a:lnTo>
                  <a:pt x="307" y="33"/>
                </a:lnTo>
                <a:lnTo>
                  <a:pt x="307" y="33"/>
                </a:lnTo>
                <a:lnTo>
                  <a:pt x="307" y="33"/>
                </a:lnTo>
                <a:lnTo>
                  <a:pt x="308" y="33"/>
                </a:lnTo>
                <a:lnTo>
                  <a:pt x="308" y="33"/>
                </a:lnTo>
                <a:lnTo>
                  <a:pt x="308" y="33"/>
                </a:lnTo>
                <a:lnTo>
                  <a:pt x="308" y="33"/>
                </a:lnTo>
                <a:lnTo>
                  <a:pt x="308" y="33"/>
                </a:lnTo>
                <a:lnTo>
                  <a:pt x="308" y="33"/>
                </a:lnTo>
                <a:lnTo>
                  <a:pt x="308" y="33"/>
                </a:lnTo>
                <a:lnTo>
                  <a:pt x="308" y="33"/>
                </a:lnTo>
                <a:lnTo>
                  <a:pt x="308" y="33"/>
                </a:lnTo>
                <a:lnTo>
                  <a:pt x="308" y="33"/>
                </a:lnTo>
                <a:lnTo>
                  <a:pt x="308" y="33"/>
                </a:lnTo>
                <a:lnTo>
                  <a:pt x="308" y="33"/>
                </a:lnTo>
                <a:lnTo>
                  <a:pt x="309" y="33"/>
                </a:lnTo>
                <a:lnTo>
                  <a:pt x="309" y="33"/>
                </a:lnTo>
                <a:lnTo>
                  <a:pt x="309" y="33"/>
                </a:lnTo>
                <a:lnTo>
                  <a:pt x="309" y="33"/>
                </a:lnTo>
                <a:lnTo>
                  <a:pt x="309" y="33"/>
                </a:lnTo>
                <a:lnTo>
                  <a:pt x="309" y="33"/>
                </a:lnTo>
                <a:lnTo>
                  <a:pt x="309" y="33"/>
                </a:lnTo>
                <a:lnTo>
                  <a:pt x="309" y="33"/>
                </a:lnTo>
                <a:lnTo>
                  <a:pt x="309" y="33"/>
                </a:lnTo>
                <a:lnTo>
                  <a:pt x="309" y="33"/>
                </a:lnTo>
                <a:lnTo>
                  <a:pt x="309" y="33"/>
                </a:lnTo>
                <a:lnTo>
                  <a:pt x="309" y="33"/>
                </a:lnTo>
                <a:lnTo>
                  <a:pt x="310" y="33"/>
                </a:lnTo>
                <a:lnTo>
                  <a:pt x="310" y="33"/>
                </a:lnTo>
                <a:lnTo>
                  <a:pt x="310" y="33"/>
                </a:lnTo>
                <a:lnTo>
                  <a:pt x="310" y="33"/>
                </a:lnTo>
                <a:lnTo>
                  <a:pt x="310" y="33"/>
                </a:lnTo>
                <a:lnTo>
                  <a:pt x="310" y="33"/>
                </a:lnTo>
                <a:lnTo>
                  <a:pt x="311" y="33"/>
                </a:lnTo>
                <a:lnTo>
                  <a:pt x="311" y="33"/>
                </a:lnTo>
                <a:lnTo>
                  <a:pt x="311" y="33"/>
                </a:lnTo>
                <a:lnTo>
                  <a:pt x="311" y="33"/>
                </a:lnTo>
                <a:lnTo>
                  <a:pt x="311" y="33"/>
                </a:lnTo>
                <a:lnTo>
                  <a:pt x="311" y="33"/>
                </a:lnTo>
                <a:lnTo>
                  <a:pt x="311" y="33"/>
                </a:lnTo>
                <a:lnTo>
                  <a:pt x="311" y="33"/>
                </a:lnTo>
                <a:lnTo>
                  <a:pt x="311" y="33"/>
                </a:lnTo>
                <a:lnTo>
                  <a:pt x="311" y="33"/>
                </a:lnTo>
                <a:lnTo>
                  <a:pt x="311" y="33"/>
                </a:lnTo>
                <a:lnTo>
                  <a:pt x="311" y="33"/>
                </a:lnTo>
                <a:lnTo>
                  <a:pt x="311" y="33"/>
                </a:lnTo>
                <a:lnTo>
                  <a:pt x="311" y="33"/>
                </a:lnTo>
                <a:lnTo>
                  <a:pt x="311" y="33"/>
                </a:lnTo>
                <a:lnTo>
                  <a:pt x="311" y="33"/>
                </a:lnTo>
                <a:lnTo>
                  <a:pt x="311" y="33"/>
                </a:lnTo>
                <a:lnTo>
                  <a:pt x="311" y="33"/>
                </a:lnTo>
                <a:lnTo>
                  <a:pt x="311" y="33"/>
                </a:lnTo>
                <a:lnTo>
                  <a:pt x="311" y="33"/>
                </a:lnTo>
                <a:lnTo>
                  <a:pt x="311" y="33"/>
                </a:lnTo>
                <a:lnTo>
                  <a:pt x="312" y="33"/>
                </a:lnTo>
                <a:lnTo>
                  <a:pt x="312" y="33"/>
                </a:lnTo>
                <a:lnTo>
                  <a:pt x="312" y="33"/>
                </a:lnTo>
                <a:lnTo>
                  <a:pt x="312" y="33"/>
                </a:lnTo>
                <a:lnTo>
                  <a:pt x="312" y="33"/>
                </a:lnTo>
                <a:lnTo>
                  <a:pt x="312" y="33"/>
                </a:lnTo>
                <a:lnTo>
                  <a:pt x="312" y="33"/>
                </a:lnTo>
                <a:lnTo>
                  <a:pt x="312" y="34"/>
                </a:lnTo>
                <a:lnTo>
                  <a:pt x="312" y="34"/>
                </a:lnTo>
                <a:lnTo>
                  <a:pt x="312" y="34"/>
                </a:lnTo>
                <a:lnTo>
                  <a:pt x="312" y="34"/>
                </a:lnTo>
                <a:lnTo>
                  <a:pt x="312" y="34"/>
                </a:lnTo>
                <a:lnTo>
                  <a:pt x="313" y="34"/>
                </a:lnTo>
                <a:lnTo>
                  <a:pt x="313" y="34"/>
                </a:lnTo>
                <a:lnTo>
                  <a:pt x="313" y="34"/>
                </a:lnTo>
                <a:lnTo>
                  <a:pt x="313" y="34"/>
                </a:lnTo>
                <a:lnTo>
                  <a:pt x="313" y="34"/>
                </a:lnTo>
                <a:lnTo>
                  <a:pt x="313" y="34"/>
                </a:lnTo>
                <a:lnTo>
                  <a:pt x="313" y="34"/>
                </a:lnTo>
                <a:lnTo>
                  <a:pt x="313" y="34"/>
                </a:lnTo>
                <a:lnTo>
                  <a:pt x="313" y="34"/>
                </a:lnTo>
                <a:lnTo>
                  <a:pt x="314" y="34"/>
                </a:lnTo>
                <a:lnTo>
                  <a:pt x="314" y="34"/>
                </a:lnTo>
                <a:lnTo>
                  <a:pt x="314" y="34"/>
                </a:lnTo>
                <a:lnTo>
                  <a:pt x="314" y="34"/>
                </a:lnTo>
                <a:lnTo>
                  <a:pt x="314" y="34"/>
                </a:lnTo>
                <a:lnTo>
                  <a:pt x="314" y="34"/>
                </a:lnTo>
                <a:lnTo>
                  <a:pt x="314" y="34"/>
                </a:lnTo>
                <a:lnTo>
                  <a:pt x="314" y="34"/>
                </a:lnTo>
                <a:lnTo>
                  <a:pt x="314" y="34"/>
                </a:lnTo>
                <a:lnTo>
                  <a:pt x="314" y="34"/>
                </a:lnTo>
                <a:lnTo>
                  <a:pt x="314" y="34"/>
                </a:lnTo>
                <a:lnTo>
                  <a:pt x="314" y="34"/>
                </a:lnTo>
                <a:lnTo>
                  <a:pt x="315" y="34"/>
                </a:lnTo>
                <a:lnTo>
                  <a:pt x="315" y="34"/>
                </a:lnTo>
                <a:lnTo>
                  <a:pt x="315" y="34"/>
                </a:lnTo>
                <a:lnTo>
                  <a:pt x="315" y="34"/>
                </a:lnTo>
                <a:lnTo>
                  <a:pt x="315" y="34"/>
                </a:lnTo>
                <a:lnTo>
                  <a:pt x="315" y="34"/>
                </a:lnTo>
                <a:lnTo>
                  <a:pt x="316" y="34"/>
                </a:lnTo>
                <a:lnTo>
                  <a:pt x="316" y="34"/>
                </a:lnTo>
                <a:lnTo>
                  <a:pt x="316" y="34"/>
                </a:lnTo>
                <a:lnTo>
                  <a:pt x="316" y="34"/>
                </a:lnTo>
                <a:lnTo>
                  <a:pt x="316" y="34"/>
                </a:lnTo>
                <a:lnTo>
                  <a:pt x="316" y="34"/>
                </a:lnTo>
                <a:lnTo>
                  <a:pt x="316" y="34"/>
                </a:lnTo>
                <a:lnTo>
                  <a:pt x="316" y="34"/>
                </a:lnTo>
                <a:lnTo>
                  <a:pt x="316" y="34"/>
                </a:lnTo>
                <a:lnTo>
                  <a:pt x="316" y="34"/>
                </a:lnTo>
                <a:lnTo>
                  <a:pt x="316" y="34"/>
                </a:lnTo>
                <a:lnTo>
                  <a:pt x="316" y="34"/>
                </a:lnTo>
                <a:lnTo>
                  <a:pt x="316" y="34"/>
                </a:lnTo>
                <a:lnTo>
                  <a:pt x="316" y="34"/>
                </a:lnTo>
                <a:lnTo>
                  <a:pt x="316" y="34"/>
                </a:lnTo>
                <a:lnTo>
                  <a:pt x="317" y="34"/>
                </a:lnTo>
                <a:lnTo>
                  <a:pt x="317" y="34"/>
                </a:lnTo>
                <a:lnTo>
                  <a:pt x="317" y="34"/>
                </a:lnTo>
                <a:lnTo>
                  <a:pt x="318" y="34"/>
                </a:lnTo>
                <a:lnTo>
                  <a:pt x="318" y="34"/>
                </a:lnTo>
                <a:lnTo>
                  <a:pt x="318" y="34"/>
                </a:lnTo>
                <a:lnTo>
                  <a:pt x="318" y="34"/>
                </a:lnTo>
                <a:lnTo>
                  <a:pt x="318" y="34"/>
                </a:lnTo>
                <a:lnTo>
                  <a:pt x="318" y="34"/>
                </a:lnTo>
                <a:lnTo>
                  <a:pt x="318" y="34"/>
                </a:lnTo>
                <a:lnTo>
                  <a:pt x="318" y="34"/>
                </a:lnTo>
                <a:lnTo>
                  <a:pt x="318" y="34"/>
                </a:lnTo>
                <a:lnTo>
                  <a:pt x="319" y="34"/>
                </a:lnTo>
                <a:lnTo>
                  <a:pt x="319" y="34"/>
                </a:lnTo>
                <a:lnTo>
                  <a:pt x="319" y="34"/>
                </a:lnTo>
                <a:lnTo>
                  <a:pt x="319" y="34"/>
                </a:lnTo>
                <a:lnTo>
                  <a:pt x="319" y="34"/>
                </a:lnTo>
                <a:lnTo>
                  <a:pt x="319" y="34"/>
                </a:lnTo>
                <a:lnTo>
                  <a:pt x="319" y="34"/>
                </a:lnTo>
                <a:lnTo>
                  <a:pt x="319" y="34"/>
                </a:lnTo>
                <a:lnTo>
                  <a:pt x="319" y="34"/>
                </a:lnTo>
                <a:lnTo>
                  <a:pt x="319" y="34"/>
                </a:lnTo>
                <a:lnTo>
                  <a:pt x="319" y="34"/>
                </a:lnTo>
                <a:lnTo>
                  <a:pt x="319" y="34"/>
                </a:lnTo>
                <a:lnTo>
                  <a:pt x="320" y="34"/>
                </a:lnTo>
                <a:lnTo>
                  <a:pt x="320" y="34"/>
                </a:lnTo>
                <a:lnTo>
                  <a:pt x="320" y="34"/>
                </a:lnTo>
                <a:lnTo>
                  <a:pt x="320" y="34"/>
                </a:lnTo>
                <a:lnTo>
                  <a:pt x="320" y="34"/>
                </a:lnTo>
                <a:lnTo>
                  <a:pt x="320" y="34"/>
                </a:lnTo>
                <a:lnTo>
                  <a:pt x="320" y="34"/>
                </a:lnTo>
                <a:lnTo>
                  <a:pt x="320" y="35"/>
                </a:lnTo>
                <a:lnTo>
                  <a:pt x="320" y="35"/>
                </a:lnTo>
                <a:lnTo>
                  <a:pt x="321" y="35"/>
                </a:lnTo>
                <a:lnTo>
                  <a:pt x="321" y="35"/>
                </a:lnTo>
                <a:lnTo>
                  <a:pt x="321" y="35"/>
                </a:lnTo>
                <a:lnTo>
                  <a:pt x="321" y="35"/>
                </a:lnTo>
                <a:lnTo>
                  <a:pt x="321" y="35"/>
                </a:lnTo>
                <a:lnTo>
                  <a:pt x="321" y="35"/>
                </a:lnTo>
                <a:lnTo>
                  <a:pt x="321" y="35"/>
                </a:lnTo>
                <a:lnTo>
                  <a:pt x="321" y="35"/>
                </a:lnTo>
                <a:lnTo>
                  <a:pt x="321" y="35"/>
                </a:lnTo>
                <a:lnTo>
                  <a:pt x="321" y="35"/>
                </a:lnTo>
                <a:lnTo>
                  <a:pt x="321" y="35"/>
                </a:lnTo>
                <a:lnTo>
                  <a:pt x="321" y="35"/>
                </a:lnTo>
                <a:lnTo>
                  <a:pt x="321" y="35"/>
                </a:lnTo>
                <a:lnTo>
                  <a:pt x="321" y="35"/>
                </a:lnTo>
                <a:lnTo>
                  <a:pt x="321" y="35"/>
                </a:lnTo>
                <a:lnTo>
                  <a:pt x="321" y="35"/>
                </a:lnTo>
                <a:lnTo>
                  <a:pt x="321" y="35"/>
                </a:lnTo>
                <a:lnTo>
                  <a:pt x="321" y="35"/>
                </a:lnTo>
                <a:lnTo>
                  <a:pt x="322" y="35"/>
                </a:lnTo>
                <a:lnTo>
                  <a:pt x="322" y="35"/>
                </a:lnTo>
                <a:lnTo>
                  <a:pt x="322" y="35"/>
                </a:lnTo>
                <a:lnTo>
                  <a:pt x="322" y="35"/>
                </a:lnTo>
                <a:lnTo>
                  <a:pt x="322" y="35"/>
                </a:lnTo>
                <a:lnTo>
                  <a:pt x="322" y="35"/>
                </a:lnTo>
                <a:lnTo>
                  <a:pt x="322" y="35"/>
                </a:lnTo>
                <a:lnTo>
                  <a:pt x="322" y="35"/>
                </a:lnTo>
                <a:lnTo>
                  <a:pt x="322" y="35"/>
                </a:lnTo>
                <a:lnTo>
                  <a:pt x="322" y="35"/>
                </a:lnTo>
                <a:lnTo>
                  <a:pt x="322" y="35"/>
                </a:lnTo>
                <a:lnTo>
                  <a:pt x="322" y="35"/>
                </a:lnTo>
                <a:lnTo>
                  <a:pt x="322" y="35"/>
                </a:lnTo>
                <a:lnTo>
                  <a:pt x="322" y="35"/>
                </a:lnTo>
                <a:lnTo>
                  <a:pt x="322" y="35"/>
                </a:lnTo>
                <a:lnTo>
                  <a:pt x="323" y="35"/>
                </a:lnTo>
                <a:lnTo>
                  <a:pt x="323" y="35"/>
                </a:lnTo>
                <a:lnTo>
                  <a:pt x="323" y="35"/>
                </a:lnTo>
                <a:lnTo>
                  <a:pt x="323" y="35"/>
                </a:lnTo>
                <a:lnTo>
                  <a:pt x="323" y="35"/>
                </a:lnTo>
                <a:lnTo>
                  <a:pt x="323" y="35"/>
                </a:lnTo>
                <a:lnTo>
                  <a:pt x="323" y="35"/>
                </a:lnTo>
                <a:lnTo>
                  <a:pt x="323" y="35"/>
                </a:lnTo>
                <a:lnTo>
                  <a:pt x="323" y="35"/>
                </a:lnTo>
                <a:lnTo>
                  <a:pt x="323" y="35"/>
                </a:lnTo>
                <a:lnTo>
                  <a:pt x="323" y="35"/>
                </a:lnTo>
                <a:lnTo>
                  <a:pt x="323" y="35"/>
                </a:lnTo>
                <a:lnTo>
                  <a:pt x="323" y="35"/>
                </a:lnTo>
                <a:lnTo>
                  <a:pt x="323" y="35"/>
                </a:lnTo>
                <a:lnTo>
                  <a:pt x="323" y="35"/>
                </a:lnTo>
                <a:lnTo>
                  <a:pt x="323" y="35"/>
                </a:lnTo>
                <a:lnTo>
                  <a:pt x="323" y="35"/>
                </a:lnTo>
                <a:lnTo>
                  <a:pt x="323" y="35"/>
                </a:lnTo>
                <a:lnTo>
                  <a:pt x="323" y="35"/>
                </a:lnTo>
                <a:lnTo>
                  <a:pt x="323" y="35"/>
                </a:lnTo>
                <a:lnTo>
                  <a:pt x="323" y="35"/>
                </a:lnTo>
                <a:lnTo>
                  <a:pt x="323" y="35"/>
                </a:lnTo>
                <a:lnTo>
                  <a:pt x="323" y="35"/>
                </a:lnTo>
                <a:lnTo>
                  <a:pt x="323" y="35"/>
                </a:lnTo>
                <a:lnTo>
                  <a:pt x="324" y="35"/>
                </a:lnTo>
                <a:lnTo>
                  <a:pt x="324" y="35"/>
                </a:lnTo>
                <a:lnTo>
                  <a:pt x="324" y="35"/>
                </a:lnTo>
                <a:lnTo>
                  <a:pt x="324" y="35"/>
                </a:lnTo>
                <a:lnTo>
                  <a:pt x="324" y="35"/>
                </a:lnTo>
                <a:lnTo>
                  <a:pt x="324" y="35"/>
                </a:lnTo>
                <a:lnTo>
                  <a:pt x="324" y="35"/>
                </a:lnTo>
                <a:lnTo>
                  <a:pt x="324" y="35"/>
                </a:lnTo>
                <a:lnTo>
                  <a:pt x="324" y="35"/>
                </a:lnTo>
                <a:lnTo>
                  <a:pt x="324" y="35"/>
                </a:lnTo>
                <a:lnTo>
                  <a:pt x="324" y="35"/>
                </a:lnTo>
                <a:lnTo>
                  <a:pt x="324" y="35"/>
                </a:lnTo>
                <a:lnTo>
                  <a:pt x="324" y="35"/>
                </a:lnTo>
                <a:lnTo>
                  <a:pt x="324" y="35"/>
                </a:lnTo>
                <a:lnTo>
                  <a:pt x="324" y="35"/>
                </a:lnTo>
                <a:lnTo>
                  <a:pt x="324" y="35"/>
                </a:lnTo>
                <a:lnTo>
                  <a:pt x="324" y="35"/>
                </a:lnTo>
                <a:lnTo>
                  <a:pt x="324" y="35"/>
                </a:lnTo>
                <a:lnTo>
                  <a:pt x="325" y="35"/>
                </a:lnTo>
                <a:lnTo>
                  <a:pt x="325" y="35"/>
                </a:lnTo>
                <a:lnTo>
                  <a:pt x="325" y="35"/>
                </a:lnTo>
                <a:lnTo>
                  <a:pt x="325" y="35"/>
                </a:lnTo>
                <a:lnTo>
                  <a:pt x="325" y="35"/>
                </a:lnTo>
                <a:lnTo>
                  <a:pt x="325" y="35"/>
                </a:lnTo>
                <a:lnTo>
                  <a:pt x="325" y="35"/>
                </a:lnTo>
                <a:lnTo>
                  <a:pt x="325" y="35"/>
                </a:lnTo>
                <a:lnTo>
                  <a:pt x="325" y="35"/>
                </a:lnTo>
                <a:lnTo>
                  <a:pt x="325" y="35"/>
                </a:lnTo>
                <a:lnTo>
                  <a:pt x="325" y="35"/>
                </a:lnTo>
                <a:lnTo>
                  <a:pt x="325" y="35"/>
                </a:lnTo>
                <a:lnTo>
                  <a:pt x="325" y="35"/>
                </a:lnTo>
                <a:lnTo>
                  <a:pt x="325" y="35"/>
                </a:lnTo>
                <a:lnTo>
                  <a:pt x="325" y="35"/>
                </a:lnTo>
                <a:lnTo>
                  <a:pt x="325" y="35"/>
                </a:lnTo>
                <a:lnTo>
                  <a:pt x="325" y="35"/>
                </a:lnTo>
                <a:lnTo>
                  <a:pt x="325" y="35"/>
                </a:lnTo>
                <a:lnTo>
                  <a:pt x="325" y="35"/>
                </a:lnTo>
                <a:lnTo>
                  <a:pt x="325" y="35"/>
                </a:lnTo>
                <a:lnTo>
                  <a:pt x="325" y="35"/>
                </a:lnTo>
                <a:lnTo>
                  <a:pt x="325" y="35"/>
                </a:lnTo>
                <a:lnTo>
                  <a:pt x="325" y="35"/>
                </a:lnTo>
                <a:lnTo>
                  <a:pt x="325" y="35"/>
                </a:lnTo>
                <a:lnTo>
                  <a:pt x="326" y="35"/>
                </a:lnTo>
                <a:lnTo>
                  <a:pt x="326" y="35"/>
                </a:lnTo>
                <a:lnTo>
                  <a:pt x="326" y="35"/>
                </a:lnTo>
                <a:lnTo>
                  <a:pt x="326" y="35"/>
                </a:lnTo>
                <a:lnTo>
                  <a:pt x="326" y="35"/>
                </a:lnTo>
                <a:lnTo>
                  <a:pt x="326" y="35"/>
                </a:lnTo>
                <a:lnTo>
                  <a:pt x="326" y="35"/>
                </a:lnTo>
                <a:lnTo>
                  <a:pt x="326" y="35"/>
                </a:lnTo>
                <a:lnTo>
                  <a:pt x="326" y="35"/>
                </a:lnTo>
                <a:lnTo>
                  <a:pt x="326" y="35"/>
                </a:lnTo>
                <a:lnTo>
                  <a:pt x="326" y="35"/>
                </a:lnTo>
                <a:lnTo>
                  <a:pt x="326" y="35"/>
                </a:lnTo>
                <a:lnTo>
                  <a:pt x="326" y="35"/>
                </a:lnTo>
                <a:lnTo>
                  <a:pt x="326" y="35"/>
                </a:lnTo>
                <a:lnTo>
                  <a:pt x="326" y="35"/>
                </a:lnTo>
                <a:lnTo>
                  <a:pt x="327" y="35"/>
                </a:lnTo>
                <a:lnTo>
                  <a:pt x="327" y="35"/>
                </a:lnTo>
                <a:lnTo>
                  <a:pt x="327" y="35"/>
                </a:lnTo>
                <a:lnTo>
                  <a:pt x="327" y="35"/>
                </a:lnTo>
                <a:lnTo>
                  <a:pt x="327" y="35"/>
                </a:lnTo>
                <a:lnTo>
                  <a:pt x="327" y="35"/>
                </a:lnTo>
                <a:lnTo>
                  <a:pt x="327" y="35"/>
                </a:lnTo>
                <a:lnTo>
                  <a:pt x="327" y="35"/>
                </a:lnTo>
                <a:lnTo>
                  <a:pt x="327" y="35"/>
                </a:lnTo>
                <a:lnTo>
                  <a:pt x="328" y="35"/>
                </a:lnTo>
                <a:lnTo>
                  <a:pt x="328" y="36"/>
                </a:lnTo>
                <a:lnTo>
                  <a:pt x="328" y="36"/>
                </a:lnTo>
                <a:lnTo>
                  <a:pt x="328" y="36"/>
                </a:lnTo>
                <a:lnTo>
                  <a:pt x="328" y="36"/>
                </a:lnTo>
                <a:lnTo>
                  <a:pt x="328" y="36"/>
                </a:lnTo>
                <a:lnTo>
                  <a:pt x="328" y="36"/>
                </a:lnTo>
                <a:lnTo>
                  <a:pt x="328" y="36"/>
                </a:lnTo>
                <a:lnTo>
                  <a:pt x="328" y="36"/>
                </a:lnTo>
                <a:lnTo>
                  <a:pt x="328" y="36"/>
                </a:lnTo>
                <a:lnTo>
                  <a:pt x="328" y="36"/>
                </a:lnTo>
                <a:lnTo>
                  <a:pt x="328" y="36"/>
                </a:lnTo>
                <a:lnTo>
                  <a:pt x="328" y="36"/>
                </a:lnTo>
                <a:lnTo>
                  <a:pt x="328" y="36"/>
                </a:lnTo>
                <a:lnTo>
                  <a:pt x="328" y="36"/>
                </a:lnTo>
                <a:lnTo>
                  <a:pt x="328" y="36"/>
                </a:lnTo>
                <a:lnTo>
                  <a:pt x="328" y="36"/>
                </a:lnTo>
                <a:lnTo>
                  <a:pt x="328" y="36"/>
                </a:lnTo>
                <a:lnTo>
                  <a:pt x="328" y="36"/>
                </a:lnTo>
                <a:lnTo>
                  <a:pt x="328" y="36"/>
                </a:lnTo>
                <a:lnTo>
                  <a:pt x="328" y="36"/>
                </a:lnTo>
                <a:lnTo>
                  <a:pt x="328" y="36"/>
                </a:lnTo>
                <a:lnTo>
                  <a:pt x="328" y="36"/>
                </a:lnTo>
                <a:lnTo>
                  <a:pt x="328" y="36"/>
                </a:lnTo>
                <a:lnTo>
                  <a:pt x="328" y="36"/>
                </a:lnTo>
                <a:lnTo>
                  <a:pt x="328" y="36"/>
                </a:lnTo>
                <a:lnTo>
                  <a:pt x="328" y="36"/>
                </a:lnTo>
                <a:lnTo>
                  <a:pt x="329" y="36"/>
                </a:lnTo>
                <a:lnTo>
                  <a:pt x="329" y="36"/>
                </a:lnTo>
                <a:lnTo>
                  <a:pt x="329" y="36"/>
                </a:lnTo>
                <a:lnTo>
                  <a:pt x="329" y="36"/>
                </a:lnTo>
                <a:lnTo>
                  <a:pt x="329" y="36"/>
                </a:lnTo>
                <a:lnTo>
                  <a:pt x="329" y="36"/>
                </a:lnTo>
                <a:lnTo>
                  <a:pt x="329" y="36"/>
                </a:lnTo>
                <a:lnTo>
                  <a:pt x="329" y="36"/>
                </a:lnTo>
                <a:lnTo>
                  <a:pt x="329" y="36"/>
                </a:lnTo>
                <a:lnTo>
                  <a:pt x="330" y="36"/>
                </a:lnTo>
                <a:lnTo>
                  <a:pt x="330" y="36"/>
                </a:lnTo>
                <a:lnTo>
                  <a:pt x="330" y="36"/>
                </a:lnTo>
                <a:lnTo>
                  <a:pt x="330" y="36"/>
                </a:lnTo>
                <a:lnTo>
                  <a:pt x="330" y="36"/>
                </a:lnTo>
                <a:lnTo>
                  <a:pt x="330" y="36"/>
                </a:lnTo>
                <a:lnTo>
                  <a:pt x="330" y="36"/>
                </a:lnTo>
                <a:lnTo>
                  <a:pt x="330" y="36"/>
                </a:lnTo>
                <a:lnTo>
                  <a:pt x="330" y="36"/>
                </a:lnTo>
                <a:lnTo>
                  <a:pt x="330" y="36"/>
                </a:lnTo>
                <a:lnTo>
                  <a:pt x="330" y="36"/>
                </a:lnTo>
                <a:lnTo>
                  <a:pt x="330" y="36"/>
                </a:lnTo>
                <a:lnTo>
                  <a:pt x="330" y="36"/>
                </a:lnTo>
                <a:lnTo>
                  <a:pt x="330" y="36"/>
                </a:lnTo>
                <a:lnTo>
                  <a:pt x="330" y="36"/>
                </a:lnTo>
                <a:lnTo>
                  <a:pt x="330" y="36"/>
                </a:lnTo>
                <a:lnTo>
                  <a:pt x="330" y="36"/>
                </a:lnTo>
                <a:lnTo>
                  <a:pt x="330" y="36"/>
                </a:lnTo>
                <a:lnTo>
                  <a:pt x="330" y="36"/>
                </a:lnTo>
                <a:lnTo>
                  <a:pt x="330" y="36"/>
                </a:lnTo>
                <a:lnTo>
                  <a:pt x="330" y="36"/>
                </a:lnTo>
                <a:lnTo>
                  <a:pt x="331" y="36"/>
                </a:lnTo>
                <a:lnTo>
                  <a:pt x="331" y="36"/>
                </a:lnTo>
                <a:lnTo>
                  <a:pt x="331" y="36"/>
                </a:lnTo>
                <a:lnTo>
                  <a:pt x="331" y="36"/>
                </a:lnTo>
                <a:lnTo>
                  <a:pt x="331" y="36"/>
                </a:lnTo>
                <a:lnTo>
                  <a:pt x="331" y="36"/>
                </a:lnTo>
                <a:lnTo>
                  <a:pt x="331" y="36"/>
                </a:lnTo>
                <a:lnTo>
                  <a:pt x="331" y="36"/>
                </a:lnTo>
                <a:lnTo>
                  <a:pt x="331" y="36"/>
                </a:lnTo>
                <a:lnTo>
                  <a:pt x="331" y="36"/>
                </a:lnTo>
                <a:lnTo>
                  <a:pt x="331" y="36"/>
                </a:lnTo>
                <a:lnTo>
                  <a:pt x="331" y="36"/>
                </a:lnTo>
                <a:lnTo>
                  <a:pt x="332" y="36"/>
                </a:lnTo>
                <a:lnTo>
                  <a:pt x="332" y="36"/>
                </a:lnTo>
                <a:lnTo>
                  <a:pt x="332" y="36"/>
                </a:lnTo>
                <a:lnTo>
                  <a:pt x="332" y="36"/>
                </a:lnTo>
                <a:lnTo>
                  <a:pt x="332" y="36"/>
                </a:lnTo>
                <a:lnTo>
                  <a:pt x="332" y="36"/>
                </a:lnTo>
                <a:lnTo>
                  <a:pt x="332" y="36"/>
                </a:lnTo>
                <a:lnTo>
                  <a:pt x="332" y="36"/>
                </a:lnTo>
                <a:lnTo>
                  <a:pt x="332" y="36"/>
                </a:lnTo>
                <a:lnTo>
                  <a:pt x="333" y="36"/>
                </a:lnTo>
                <a:lnTo>
                  <a:pt x="333" y="36"/>
                </a:lnTo>
                <a:lnTo>
                  <a:pt x="333" y="36"/>
                </a:lnTo>
                <a:lnTo>
                  <a:pt x="333" y="36"/>
                </a:lnTo>
                <a:lnTo>
                  <a:pt x="333" y="36"/>
                </a:lnTo>
                <a:lnTo>
                  <a:pt x="333" y="36"/>
                </a:lnTo>
                <a:lnTo>
                  <a:pt x="333" y="36"/>
                </a:lnTo>
                <a:lnTo>
                  <a:pt x="333" y="36"/>
                </a:lnTo>
                <a:lnTo>
                  <a:pt x="333" y="36"/>
                </a:lnTo>
                <a:lnTo>
                  <a:pt x="333" y="36"/>
                </a:lnTo>
                <a:lnTo>
                  <a:pt x="333" y="36"/>
                </a:lnTo>
                <a:lnTo>
                  <a:pt x="333" y="36"/>
                </a:lnTo>
                <a:lnTo>
                  <a:pt x="334" y="36"/>
                </a:lnTo>
                <a:lnTo>
                  <a:pt x="334" y="37"/>
                </a:lnTo>
                <a:lnTo>
                  <a:pt x="334" y="37"/>
                </a:lnTo>
                <a:lnTo>
                  <a:pt x="334" y="37"/>
                </a:lnTo>
                <a:lnTo>
                  <a:pt x="334" y="37"/>
                </a:lnTo>
                <a:lnTo>
                  <a:pt x="334" y="37"/>
                </a:lnTo>
                <a:lnTo>
                  <a:pt x="334" y="37"/>
                </a:lnTo>
                <a:lnTo>
                  <a:pt x="334" y="37"/>
                </a:lnTo>
                <a:lnTo>
                  <a:pt x="334" y="37"/>
                </a:lnTo>
                <a:lnTo>
                  <a:pt x="335" y="37"/>
                </a:lnTo>
                <a:lnTo>
                  <a:pt x="335" y="37"/>
                </a:lnTo>
                <a:lnTo>
                  <a:pt x="335" y="37"/>
                </a:lnTo>
                <a:lnTo>
                  <a:pt x="335" y="37"/>
                </a:lnTo>
                <a:lnTo>
                  <a:pt x="335" y="37"/>
                </a:lnTo>
                <a:lnTo>
                  <a:pt x="335" y="37"/>
                </a:lnTo>
                <a:lnTo>
                  <a:pt x="335" y="37"/>
                </a:lnTo>
                <a:lnTo>
                  <a:pt x="335" y="37"/>
                </a:lnTo>
                <a:lnTo>
                  <a:pt x="335" y="37"/>
                </a:lnTo>
                <a:lnTo>
                  <a:pt x="335" y="37"/>
                </a:lnTo>
                <a:lnTo>
                  <a:pt x="335" y="37"/>
                </a:lnTo>
                <a:lnTo>
                  <a:pt x="335" y="37"/>
                </a:lnTo>
                <a:lnTo>
                  <a:pt x="335" y="37"/>
                </a:lnTo>
                <a:lnTo>
                  <a:pt x="335" y="37"/>
                </a:lnTo>
                <a:lnTo>
                  <a:pt x="335" y="37"/>
                </a:lnTo>
                <a:lnTo>
                  <a:pt x="335" y="37"/>
                </a:lnTo>
                <a:lnTo>
                  <a:pt x="335" y="37"/>
                </a:lnTo>
                <a:lnTo>
                  <a:pt x="335" y="37"/>
                </a:lnTo>
                <a:lnTo>
                  <a:pt x="336" y="37"/>
                </a:lnTo>
                <a:lnTo>
                  <a:pt x="336" y="37"/>
                </a:lnTo>
                <a:lnTo>
                  <a:pt x="336" y="37"/>
                </a:lnTo>
                <a:lnTo>
                  <a:pt x="336" y="37"/>
                </a:lnTo>
                <a:lnTo>
                  <a:pt x="336" y="37"/>
                </a:lnTo>
                <a:lnTo>
                  <a:pt x="336" y="37"/>
                </a:lnTo>
                <a:lnTo>
                  <a:pt x="336" y="37"/>
                </a:lnTo>
                <a:lnTo>
                  <a:pt x="336" y="37"/>
                </a:lnTo>
                <a:lnTo>
                  <a:pt x="336" y="37"/>
                </a:lnTo>
                <a:lnTo>
                  <a:pt x="338" y="37"/>
                </a:lnTo>
                <a:lnTo>
                  <a:pt x="338" y="37"/>
                </a:lnTo>
                <a:lnTo>
                  <a:pt x="338" y="37"/>
                </a:lnTo>
                <a:lnTo>
                  <a:pt x="338" y="37"/>
                </a:lnTo>
                <a:lnTo>
                  <a:pt x="338" y="37"/>
                </a:lnTo>
                <a:lnTo>
                  <a:pt x="338" y="37"/>
                </a:lnTo>
                <a:lnTo>
                  <a:pt x="338" y="37"/>
                </a:lnTo>
                <a:lnTo>
                  <a:pt x="338" y="37"/>
                </a:lnTo>
                <a:lnTo>
                  <a:pt x="338" y="37"/>
                </a:lnTo>
                <a:lnTo>
                  <a:pt x="339" y="37"/>
                </a:lnTo>
                <a:lnTo>
                  <a:pt x="339" y="37"/>
                </a:lnTo>
                <a:lnTo>
                  <a:pt x="339" y="37"/>
                </a:lnTo>
                <a:lnTo>
                  <a:pt x="339" y="37"/>
                </a:lnTo>
                <a:lnTo>
                  <a:pt x="339" y="37"/>
                </a:lnTo>
                <a:lnTo>
                  <a:pt x="339" y="37"/>
                </a:lnTo>
                <a:lnTo>
                  <a:pt x="340" y="37"/>
                </a:lnTo>
                <a:lnTo>
                  <a:pt x="340" y="37"/>
                </a:lnTo>
                <a:lnTo>
                  <a:pt x="340" y="37"/>
                </a:lnTo>
                <a:lnTo>
                  <a:pt x="340" y="37"/>
                </a:lnTo>
                <a:lnTo>
                  <a:pt x="340" y="37"/>
                </a:lnTo>
                <a:lnTo>
                  <a:pt x="340" y="37"/>
                </a:lnTo>
                <a:lnTo>
                  <a:pt x="340" y="37"/>
                </a:lnTo>
                <a:lnTo>
                  <a:pt x="340" y="37"/>
                </a:lnTo>
                <a:lnTo>
                  <a:pt x="340" y="37"/>
                </a:lnTo>
                <a:lnTo>
                  <a:pt x="341" y="37"/>
                </a:lnTo>
                <a:lnTo>
                  <a:pt x="341" y="37"/>
                </a:lnTo>
                <a:lnTo>
                  <a:pt x="341" y="37"/>
                </a:lnTo>
                <a:lnTo>
                  <a:pt x="341" y="37"/>
                </a:lnTo>
                <a:lnTo>
                  <a:pt x="341" y="37"/>
                </a:lnTo>
                <a:lnTo>
                  <a:pt x="341" y="37"/>
                </a:lnTo>
                <a:lnTo>
                  <a:pt x="341" y="37"/>
                </a:lnTo>
                <a:lnTo>
                  <a:pt x="341" y="37"/>
                </a:lnTo>
                <a:lnTo>
                  <a:pt x="341" y="37"/>
                </a:lnTo>
                <a:lnTo>
                  <a:pt x="341" y="37"/>
                </a:lnTo>
                <a:lnTo>
                  <a:pt x="341" y="37"/>
                </a:lnTo>
                <a:lnTo>
                  <a:pt x="341" y="37"/>
                </a:lnTo>
                <a:lnTo>
                  <a:pt x="341" y="37"/>
                </a:lnTo>
                <a:lnTo>
                  <a:pt x="341" y="37"/>
                </a:lnTo>
                <a:lnTo>
                  <a:pt x="341" y="37"/>
                </a:lnTo>
                <a:lnTo>
                  <a:pt x="342" y="37"/>
                </a:lnTo>
                <a:lnTo>
                  <a:pt x="342" y="37"/>
                </a:lnTo>
                <a:lnTo>
                  <a:pt x="342" y="37"/>
                </a:lnTo>
                <a:lnTo>
                  <a:pt x="342" y="37"/>
                </a:lnTo>
                <a:lnTo>
                  <a:pt x="342" y="37"/>
                </a:lnTo>
                <a:lnTo>
                  <a:pt x="342" y="37"/>
                </a:lnTo>
                <a:lnTo>
                  <a:pt x="342" y="37"/>
                </a:lnTo>
                <a:lnTo>
                  <a:pt x="342" y="37"/>
                </a:lnTo>
                <a:lnTo>
                  <a:pt x="342" y="37"/>
                </a:lnTo>
                <a:lnTo>
                  <a:pt x="342" y="37"/>
                </a:lnTo>
                <a:lnTo>
                  <a:pt x="342" y="37"/>
                </a:lnTo>
                <a:lnTo>
                  <a:pt x="342" y="37"/>
                </a:lnTo>
                <a:lnTo>
                  <a:pt x="343" y="37"/>
                </a:lnTo>
                <a:lnTo>
                  <a:pt x="343" y="38"/>
                </a:lnTo>
                <a:lnTo>
                  <a:pt x="343" y="38"/>
                </a:lnTo>
                <a:lnTo>
                  <a:pt x="343" y="38"/>
                </a:lnTo>
                <a:lnTo>
                  <a:pt x="343" y="38"/>
                </a:lnTo>
                <a:lnTo>
                  <a:pt x="343" y="38"/>
                </a:lnTo>
                <a:lnTo>
                  <a:pt x="343" y="38"/>
                </a:lnTo>
                <a:lnTo>
                  <a:pt x="343" y="38"/>
                </a:lnTo>
                <a:lnTo>
                  <a:pt x="343" y="38"/>
                </a:lnTo>
                <a:lnTo>
                  <a:pt x="343" y="38"/>
                </a:lnTo>
                <a:lnTo>
                  <a:pt x="343" y="38"/>
                </a:lnTo>
                <a:lnTo>
                  <a:pt x="343" y="38"/>
                </a:lnTo>
                <a:lnTo>
                  <a:pt x="343" y="38"/>
                </a:lnTo>
                <a:lnTo>
                  <a:pt x="343" y="38"/>
                </a:lnTo>
                <a:lnTo>
                  <a:pt x="343" y="38"/>
                </a:lnTo>
                <a:lnTo>
                  <a:pt x="344" y="38"/>
                </a:lnTo>
                <a:lnTo>
                  <a:pt x="344" y="38"/>
                </a:lnTo>
                <a:lnTo>
                  <a:pt x="344" y="38"/>
                </a:lnTo>
                <a:lnTo>
                  <a:pt x="344" y="38"/>
                </a:lnTo>
                <a:lnTo>
                  <a:pt x="344" y="38"/>
                </a:lnTo>
                <a:lnTo>
                  <a:pt x="344" y="38"/>
                </a:lnTo>
                <a:lnTo>
                  <a:pt x="344" y="38"/>
                </a:lnTo>
                <a:lnTo>
                  <a:pt x="344" y="38"/>
                </a:lnTo>
                <a:lnTo>
                  <a:pt x="344" y="38"/>
                </a:lnTo>
                <a:lnTo>
                  <a:pt x="344" y="38"/>
                </a:lnTo>
                <a:lnTo>
                  <a:pt x="344" y="38"/>
                </a:lnTo>
                <a:lnTo>
                  <a:pt x="344" y="38"/>
                </a:lnTo>
                <a:lnTo>
                  <a:pt x="344" y="38"/>
                </a:lnTo>
                <a:lnTo>
                  <a:pt x="344" y="38"/>
                </a:lnTo>
                <a:lnTo>
                  <a:pt x="344" y="38"/>
                </a:lnTo>
                <a:lnTo>
                  <a:pt x="344" y="38"/>
                </a:lnTo>
                <a:lnTo>
                  <a:pt x="344" y="38"/>
                </a:lnTo>
                <a:lnTo>
                  <a:pt x="344" y="38"/>
                </a:lnTo>
                <a:lnTo>
                  <a:pt x="345" y="38"/>
                </a:lnTo>
                <a:lnTo>
                  <a:pt x="345" y="38"/>
                </a:lnTo>
                <a:lnTo>
                  <a:pt x="345" y="38"/>
                </a:lnTo>
                <a:lnTo>
                  <a:pt x="345" y="38"/>
                </a:lnTo>
                <a:lnTo>
                  <a:pt x="345" y="38"/>
                </a:lnTo>
                <a:lnTo>
                  <a:pt x="345" y="38"/>
                </a:lnTo>
                <a:lnTo>
                  <a:pt x="345" y="38"/>
                </a:lnTo>
                <a:lnTo>
                  <a:pt x="345" y="38"/>
                </a:lnTo>
                <a:lnTo>
                  <a:pt x="345" y="38"/>
                </a:lnTo>
                <a:lnTo>
                  <a:pt x="345" y="38"/>
                </a:lnTo>
                <a:lnTo>
                  <a:pt x="345" y="38"/>
                </a:lnTo>
                <a:lnTo>
                  <a:pt x="345" y="38"/>
                </a:lnTo>
                <a:lnTo>
                  <a:pt x="346" y="38"/>
                </a:lnTo>
                <a:lnTo>
                  <a:pt x="346" y="38"/>
                </a:lnTo>
                <a:lnTo>
                  <a:pt x="346" y="38"/>
                </a:lnTo>
                <a:lnTo>
                  <a:pt x="346" y="38"/>
                </a:lnTo>
                <a:lnTo>
                  <a:pt x="346" y="38"/>
                </a:lnTo>
                <a:lnTo>
                  <a:pt x="346" y="38"/>
                </a:lnTo>
                <a:lnTo>
                  <a:pt x="346" y="38"/>
                </a:lnTo>
                <a:lnTo>
                  <a:pt x="346" y="38"/>
                </a:lnTo>
                <a:lnTo>
                  <a:pt x="346" y="38"/>
                </a:lnTo>
                <a:lnTo>
                  <a:pt x="346" y="38"/>
                </a:lnTo>
                <a:lnTo>
                  <a:pt x="346" y="38"/>
                </a:lnTo>
                <a:lnTo>
                  <a:pt x="346" y="38"/>
                </a:lnTo>
                <a:lnTo>
                  <a:pt x="347" y="38"/>
                </a:lnTo>
                <a:lnTo>
                  <a:pt x="347" y="38"/>
                </a:lnTo>
                <a:lnTo>
                  <a:pt x="347" y="38"/>
                </a:lnTo>
                <a:lnTo>
                  <a:pt x="347" y="38"/>
                </a:lnTo>
                <a:lnTo>
                  <a:pt x="347" y="38"/>
                </a:lnTo>
                <a:lnTo>
                  <a:pt x="347" y="38"/>
                </a:lnTo>
                <a:lnTo>
                  <a:pt x="347" y="38"/>
                </a:lnTo>
                <a:lnTo>
                  <a:pt x="347" y="38"/>
                </a:lnTo>
                <a:lnTo>
                  <a:pt x="347" y="38"/>
                </a:lnTo>
                <a:lnTo>
                  <a:pt x="347" y="38"/>
                </a:lnTo>
                <a:lnTo>
                  <a:pt x="347" y="38"/>
                </a:lnTo>
                <a:lnTo>
                  <a:pt x="347" y="38"/>
                </a:lnTo>
                <a:lnTo>
                  <a:pt x="348" y="38"/>
                </a:lnTo>
                <a:lnTo>
                  <a:pt x="348" y="38"/>
                </a:lnTo>
                <a:lnTo>
                  <a:pt x="348" y="38"/>
                </a:lnTo>
                <a:lnTo>
                  <a:pt x="348" y="38"/>
                </a:lnTo>
                <a:lnTo>
                  <a:pt x="348" y="38"/>
                </a:lnTo>
                <a:lnTo>
                  <a:pt x="348" y="38"/>
                </a:lnTo>
                <a:lnTo>
                  <a:pt x="348" y="38"/>
                </a:lnTo>
                <a:lnTo>
                  <a:pt x="348" y="38"/>
                </a:lnTo>
                <a:lnTo>
                  <a:pt x="348" y="38"/>
                </a:lnTo>
                <a:lnTo>
                  <a:pt x="348" y="38"/>
                </a:lnTo>
                <a:lnTo>
                  <a:pt x="348" y="38"/>
                </a:lnTo>
                <a:lnTo>
                  <a:pt x="348" y="38"/>
                </a:lnTo>
                <a:lnTo>
                  <a:pt x="348" y="38"/>
                </a:lnTo>
                <a:lnTo>
                  <a:pt x="348" y="38"/>
                </a:lnTo>
                <a:lnTo>
                  <a:pt x="348" y="38"/>
                </a:lnTo>
                <a:lnTo>
                  <a:pt x="348" y="38"/>
                </a:lnTo>
                <a:lnTo>
                  <a:pt x="348" y="38"/>
                </a:lnTo>
                <a:lnTo>
                  <a:pt x="348" y="38"/>
                </a:lnTo>
                <a:lnTo>
                  <a:pt x="348" y="38"/>
                </a:lnTo>
                <a:lnTo>
                  <a:pt x="348" y="38"/>
                </a:lnTo>
                <a:lnTo>
                  <a:pt x="348" y="38"/>
                </a:lnTo>
                <a:lnTo>
                  <a:pt x="349" y="38"/>
                </a:lnTo>
                <a:lnTo>
                  <a:pt x="349" y="38"/>
                </a:lnTo>
                <a:lnTo>
                  <a:pt x="349" y="38"/>
                </a:lnTo>
                <a:lnTo>
                  <a:pt x="349" y="38"/>
                </a:lnTo>
                <a:lnTo>
                  <a:pt x="349" y="38"/>
                </a:lnTo>
                <a:lnTo>
                  <a:pt x="349" y="38"/>
                </a:lnTo>
                <a:lnTo>
                  <a:pt x="349" y="38"/>
                </a:lnTo>
                <a:lnTo>
                  <a:pt x="349" y="38"/>
                </a:lnTo>
                <a:lnTo>
                  <a:pt x="349" y="38"/>
                </a:lnTo>
                <a:lnTo>
                  <a:pt x="349" y="38"/>
                </a:lnTo>
                <a:lnTo>
                  <a:pt x="349" y="38"/>
                </a:lnTo>
                <a:lnTo>
                  <a:pt x="349" y="38"/>
                </a:lnTo>
                <a:lnTo>
                  <a:pt x="350" y="38"/>
                </a:lnTo>
                <a:lnTo>
                  <a:pt x="350" y="38"/>
                </a:lnTo>
                <a:lnTo>
                  <a:pt x="350" y="38"/>
                </a:lnTo>
                <a:lnTo>
                  <a:pt x="350" y="38"/>
                </a:lnTo>
                <a:lnTo>
                  <a:pt x="350" y="38"/>
                </a:lnTo>
                <a:lnTo>
                  <a:pt x="350" y="38"/>
                </a:lnTo>
                <a:lnTo>
                  <a:pt x="350" y="38"/>
                </a:lnTo>
                <a:lnTo>
                  <a:pt x="350" y="38"/>
                </a:lnTo>
                <a:lnTo>
                  <a:pt x="350" y="38"/>
                </a:lnTo>
                <a:lnTo>
                  <a:pt x="350" y="38"/>
                </a:lnTo>
                <a:lnTo>
                  <a:pt x="350" y="38"/>
                </a:lnTo>
                <a:lnTo>
                  <a:pt x="350" y="38"/>
                </a:lnTo>
                <a:lnTo>
                  <a:pt x="350" y="38"/>
                </a:lnTo>
                <a:lnTo>
                  <a:pt x="350" y="38"/>
                </a:lnTo>
                <a:lnTo>
                  <a:pt x="350" y="38"/>
                </a:lnTo>
                <a:lnTo>
                  <a:pt x="351" y="38"/>
                </a:lnTo>
                <a:lnTo>
                  <a:pt x="351" y="39"/>
                </a:lnTo>
                <a:lnTo>
                  <a:pt x="351" y="39"/>
                </a:lnTo>
                <a:lnTo>
                  <a:pt x="351" y="39"/>
                </a:lnTo>
                <a:lnTo>
                  <a:pt x="351" y="39"/>
                </a:lnTo>
                <a:lnTo>
                  <a:pt x="351" y="39"/>
                </a:lnTo>
                <a:lnTo>
                  <a:pt x="351" y="39"/>
                </a:lnTo>
                <a:lnTo>
                  <a:pt x="351" y="39"/>
                </a:lnTo>
                <a:lnTo>
                  <a:pt x="351" y="39"/>
                </a:lnTo>
                <a:lnTo>
                  <a:pt x="351" y="39"/>
                </a:lnTo>
                <a:lnTo>
                  <a:pt x="351" y="39"/>
                </a:lnTo>
                <a:lnTo>
                  <a:pt x="351" y="39"/>
                </a:lnTo>
                <a:lnTo>
                  <a:pt x="351" y="39"/>
                </a:lnTo>
                <a:lnTo>
                  <a:pt x="351" y="39"/>
                </a:lnTo>
                <a:lnTo>
                  <a:pt x="351" y="39"/>
                </a:lnTo>
                <a:lnTo>
                  <a:pt x="352" y="39"/>
                </a:lnTo>
                <a:lnTo>
                  <a:pt x="352" y="39"/>
                </a:lnTo>
                <a:lnTo>
                  <a:pt x="352" y="39"/>
                </a:lnTo>
                <a:lnTo>
                  <a:pt x="352" y="39"/>
                </a:lnTo>
                <a:lnTo>
                  <a:pt x="352" y="39"/>
                </a:lnTo>
                <a:lnTo>
                  <a:pt x="352" y="39"/>
                </a:lnTo>
                <a:lnTo>
                  <a:pt x="352" y="39"/>
                </a:lnTo>
                <a:lnTo>
                  <a:pt x="352" y="39"/>
                </a:lnTo>
                <a:lnTo>
                  <a:pt x="352" y="39"/>
                </a:lnTo>
                <a:lnTo>
                  <a:pt x="352" y="39"/>
                </a:lnTo>
                <a:lnTo>
                  <a:pt x="352" y="39"/>
                </a:lnTo>
                <a:lnTo>
                  <a:pt x="352" y="39"/>
                </a:lnTo>
                <a:lnTo>
                  <a:pt x="353" y="39"/>
                </a:lnTo>
                <a:lnTo>
                  <a:pt x="353" y="39"/>
                </a:lnTo>
                <a:lnTo>
                  <a:pt x="353" y="39"/>
                </a:lnTo>
                <a:lnTo>
                  <a:pt x="353" y="39"/>
                </a:lnTo>
                <a:lnTo>
                  <a:pt x="353" y="39"/>
                </a:lnTo>
                <a:lnTo>
                  <a:pt x="353" y="39"/>
                </a:lnTo>
                <a:lnTo>
                  <a:pt x="353" y="39"/>
                </a:lnTo>
                <a:lnTo>
                  <a:pt x="353" y="39"/>
                </a:lnTo>
                <a:lnTo>
                  <a:pt x="353" y="39"/>
                </a:lnTo>
                <a:lnTo>
                  <a:pt x="354" y="39"/>
                </a:lnTo>
                <a:lnTo>
                  <a:pt x="354" y="39"/>
                </a:lnTo>
                <a:lnTo>
                  <a:pt x="354" y="39"/>
                </a:lnTo>
                <a:lnTo>
                  <a:pt x="354" y="39"/>
                </a:lnTo>
                <a:lnTo>
                  <a:pt x="354" y="39"/>
                </a:lnTo>
                <a:lnTo>
                  <a:pt x="354" y="39"/>
                </a:lnTo>
                <a:lnTo>
                  <a:pt x="354" y="39"/>
                </a:lnTo>
                <a:lnTo>
                  <a:pt x="354" y="39"/>
                </a:lnTo>
                <a:lnTo>
                  <a:pt x="354" y="39"/>
                </a:lnTo>
                <a:lnTo>
                  <a:pt x="355" y="39"/>
                </a:lnTo>
                <a:lnTo>
                  <a:pt x="355" y="39"/>
                </a:lnTo>
                <a:lnTo>
                  <a:pt x="355" y="39"/>
                </a:lnTo>
                <a:lnTo>
                  <a:pt x="355" y="39"/>
                </a:lnTo>
                <a:lnTo>
                  <a:pt x="355" y="39"/>
                </a:lnTo>
                <a:lnTo>
                  <a:pt x="355" y="39"/>
                </a:lnTo>
                <a:lnTo>
                  <a:pt x="355" y="39"/>
                </a:lnTo>
                <a:lnTo>
                  <a:pt x="355" y="39"/>
                </a:lnTo>
                <a:lnTo>
                  <a:pt x="355" y="39"/>
                </a:lnTo>
                <a:lnTo>
                  <a:pt x="355" y="39"/>
                </a:lnTo>
                <a:lnTo>
                  <a:pt x="355" y="39"/>
                </a:lnTo>
                <a:lnTo>
                  <a:pt x="355" y="39"/>
                </a:lnTo>
                <a:lnTo>
                  <a:pt x="355" y="39"/>
                </a:lnTo>
                <a:lnTo>
                  <a:pt x="355" y="39"/>
                </a:lnTo>
                <a:lnTo>
                  <a:pt x="355" y="39"/>
                </a:lnTo>
                <a:lnTo>
                  <a:pt x="355" y="39"/>
                </a:lnTo>
                <a:lnTo>
                  <a:pt x="355" y="39"/>
                </a:lnTo>
                <a:lnTo>
                  <a:pt x="355" y="39"/>
                </a:lnTo>
                <a:lnTo>
                  <a:pt x="356" y="39"/>
                </a:lnTo>
                <a:lnTo>
                  <a:pt x="356" y="39"/>
                </a:lnTo>
                <a:lnTo>
                  <a:pt x="356" y="39"/>
                </a:lnTo>
                <a:lnTo>
                  <a:pt x="356" y="39"/>
                </a:lnTo>
                <a:lnTo>
                  <a:pt x="356" y="39"/>
                </a:lnTo>
                <a:lnTo>
                  <a:pt x="356" y="39"/>
                </a:lnTo>
                <a:lnTo>
                  <a:pt x="356" y="39"/>
                </a:lnTo>
                <a:lnTo>
                  <a:pt x="356" y="39"/>
                </a:lnTo>
                <a:lnTo>
                  <a:pt x="356" y="39"/>
                </a:lnTo>
                <a:lnTo>
                  <a:pt x="356" y="39"/>
                </a:lnTo>
                <a:lnTo>
                  <a:pt x="356" y="39"/>
                </a:lnTo>
                <a:lnTo>
                  <a:pt x="356" y="39"/>
                </a:lnTo>
                <a:lnTo>
                  <a:pt x="356" y="39"/>
                </a:lnTo>
                <a:lnTo>
                  <a:pt x="356" y="39"/>
                </a:lnTo>
                <a:lnTo>
                  <a:pt x="356" y="39"/>
                </a:lnTo>
                <a:lnTo>
                  <a:pt x="357" y="39"/>
                </a:lnTo>
                <a:lnTo>
                  <a:pt x="357" y="39"/>
                </a:lnTo>
                <a:lnTo>
                  <a:pt x="357" y="39"/>
                </a:lnTo>
                <a:lnTo>
                  <a:pt x="357" y="39"/>
                </a:lnTo>
                <a:lnTo>
                  <a:pt x="357" y="39"/>
                </a:lnTo>
                <a:lnTo>
                  <a:pt x="357" y="39"/>
                </a:lnTo>
                <a:lnTo>
                  <a:pt x="357" y="39"/>
                </a:lnTo>
                <a:lnTo>
                  <a:pt x="357" y="39"/>
                </a:lnTo>
                <a:lnTo>
                  <a:pt x="357" y="39"/>
                </a:lnTo>
                <a:lnTo>
                  <a:pt x="357" y="39"/>
                </a:lnTo>
                <a:lnTo>
                  <a:pt x="357" y="39"/>
                </a:lnTo>
                <a:lnTo>
                  <a:pt x="357" y="39"/>
                </a:lnTo>
                <a:lnTo>
                  <a:pt x="357" y="39"/>
                </a:lnTo>
                <a:lnTo>
                  <a:pt x="357" y="39"/>
                </a:lnTo>
                <a:lnTo>
                  <a:pt x="357" y="39"/>
                </a:lnTo>
                <a:lnTo>
                  <a:pt x="357" y="39"/>
                </a:lnTo>
                <a:lnTo>
                  <a:pt x="357" y="39"/>
                </a:lnTo>
                <a:lnTo>
                  <a:pt x="357" y="39"/>
                </a:lnTo>
                <a:lnTo>
                  <a:pt x="357" y="39"/>
                </a:lnTo>
                <a:lnTo>
                  <a:pt x="357" y="39"/>
                </a:lnTo>
                <a:lnTo>
                  <a:pt x="357" y="39"/>
                </a:lnTo>
                <a:lnTo>
                  <a:pt x="358" y="39"/>
                </a:lnTo>
                <a:lnTo>
                  <a:pt x="358" y="39"/>
                </a:lnTo>
                <a:lnTo>
                  <a:pt x="358" y="39"/>
                </a:lnTo>
                <a:lnTo>
                  <a:pt x="358" y="39"/>
                </a:lnTo>
                <a:lnTo>
                  <a:pt x="358" y="39"/>
                </a:lnTo>
                <a:lnTo>
                  <a:pt x="358" y="39"/>
                </a:lnTo>
                <a:lnTo>
                  <a:pt x="358" y="39"/>
                </a:lnTo>
                <a:lnTo>
                  <a:pt x="358" y="39"/>
                </a:lnTo>
                <a:lnTo>
                  <a:pt x="358" y="39"/>
                </a:lnTo>
                <a:lnTo>
                  <a:pt x="358" y="39"/>
                </a:lnTo>
                <a:lnTo>
                  <a:pt x="358" y="39"/>
                </a:lnTo>
                <a:lnTo>
                  <a:pt x="358" y="39"/>
                </a:lnTo>
                <a:lnTo>
                  <a:pt x="359" y="39"/>
                </a:lnTo>
                <a:lnTo>
                  <a:pt x="359" y="39"/>
                </a:lnTo>
                <a:lnTo>
                  <a:pt x="359" y="39"/>
                </a:lnTo>
                <a:lnTo>
                  <a:pt x="359" y="39"/>
                </a:lnTo>
                <a:lnTo>
                  <a:pt x="359" y="39"/>
                </a:lnTo>
                <a:lnTo>
                  <a:pt x="359" y="39"/>
                </a:lnTo>
                <a:lnTo>
                  <a:pt x="359" y="39"/>
                </a:lnTo>
                <a:lnTo>
                  <a:pt x="359" y="39"/>
                </a:lnTo>
                <a:lnTo>
                  <a:pt x="359" y="39"/>
                </a:lnTo>
                <a:lnTo>
                  <a:pt x="359" y="39"/>
                </a:lnTo>
                <a:lnTo>
                  <a:pt x="359" y="39"/>
                </a:lnTo>
                <a:lnTo>
                  <a:pt x="359" y="39"/>
                </a:lnTo>
                <a:lnTo>
                  <a:pt x="360" y="39"/>
                </a:lnTo>
                <a:lnTo>
                  <a:pt x="360" y="40"/>
                </a:lnTo>
                <a:lnTo>
                  <a:pt x="360" y="40"/>
                </a:lnTo>
                <a:lnTo>
                  <a:pt x="360" y="40"/>
                </a:lnTo>
                <a:lnTo>
                  <a:pt x="360" y="40"/>
                </a:lnTo>
                <a:lnTo>
                  <a:pt x="360" y="40"/>
                </a:lnTo>
                <a:lnTo>
                  <a:pt x="360" y="40"/>
                </a:lnTo>
                <a:lnTo>
                  <a:pt x="360" y="40"/>
                </a:lnTo>
                <a:lnTo>
                  <a:pt x="360" y="40"/>
                </a:lnTo>
                <a:lnTo>
                  <a:pt x="360" y="40"/>
                </a:lnTo>
                <a:lnTo>
                  <a:pt x="360" y="40"/>
                </a:lnTo>
                <a:lnTo>
                  <a:pt x="360" y="40"/>
                </a:lnTo>
                <a:lnTo>
                  <a:pt x="360" y="40"/>
                </a:lnTo>
                <a:lnTo>
                  <a:pt x="360" y="40"/>
                </a:lnTo>
                <a:lnTo>
                  <a:pt x="360" y="40"/>
                </a:lnTo>
                <a:lnTo>
                  <a:pt x="360" y="40"/>
                </a:lnTo>
                <a:lnTo>
                  <a:pt x="360" y="40"/>
                </a:lnTo>
                <a:lnTo>
                  <a:pt x="360" y="40"/>
                </a:lnTo>
                <a:lnTo>
                  <a:pt x="360" y="40"/>
                </a:lnTo>
                <a:lnTo>
                  <a:pt x="360" y="40"/>
                </a:lnTo>
                <a:lnTo>
                  <a:pt x="360" y="40"/>
                </a:lnTo>
                <a:lnTo>
                  <a:pt x="361" y="40"/>
                </a:lnTo>
                <a:lnTo>
                  <a:pt x="361" y="40"/>
                </a:lnTo>
                <a:lnTo>
                  <a:pt x="361" y="40"/>
                </a:lnTo>
                <a:lnTo>
                  <a:pt x="361" y="40"/>
                </a:lnTo>
                <a:lnTo>
                  <a:pt x="361" y="40"/>
                </a:lnTo>
                <a:lnTo>
                  <a:pt x="361" y="40"/>
                </a:lnTo>
                <a:lnTo>
                  <a:pt x="361" y="40"/>
                </a:lnTo>
                <a:lnTo>
                  <a:pt x="361" y="40"/>
                </a:lnTo>
                <a:lnTo>
                  <a:pt x="361" y="40"/>
                </a:lnTo>
                <a:lnTo>
                  <a:pt x="361" y="40"/>
                </a:lnTo>
                <a:lnTo>
                  <a:pt x="361" y="40"/>
                </a:lnTo>
                <a:lnTo>
                  <a:pt x="361" y="40"/>
                </a:lnTo>
                <a:lnTo>
                  <a:pt x="361" y="40"/>
                </a:lnTo>
                <a:lnTo>
                  <a:pt x="361" y="40"/>
                </a:lnTo>
                <a:lnTo>
                  <a:pt x="361" y="40"/>
                </a:lnTo>
                <a:lnTo>
                  <a:pt x="361" y="40"/>
                </a:lnTo>
                <a:lnTo>
                  <a:pt x="361" y="40"/>
                </a:lnTo>
                <a:lnTo>
                  <a:pt x="361" y="40"/>
                </a:lnTo>
                <a:lnTo>
                  <a:pt x="361" y="40"/>
                </a:lnTo>
                <a:lnTo>
                  <a:pt x="361" y="40"/>
                </a:lnTo>
                <a:lnTo>
                  <a:pt x="361" y="40"/>
                </a:lnTo>
                <a:lnTo>
                  <a:pt x="361" y="40"/>
                </a:lnTo>
                <a:lnTo>
                  <a:pt x="361" y="40"/>
                </a:lnTo>
                <a:lnTo>
                  <a:pt x="361" y="40"/>
                </a:lnTo>
                <a:lnTo>
                  <a:pt x="361" y="40"/>
                </a:lnTo>
                <a:lnTo>
                  <a:pt x="361" y="40"/>
                </a:lnTo>
                <a:lnTo>
                  <a:pt x="361" y="40"/>
                </a:lnTo>
                <a:lnTo>
                  <a:pt x="362" y="40"/>
                </a:lnTo>
                <a:lnTo>
                  <a:pt x="362" y="40"/>
                </a:lnTo>
                <a:lnTo>
                  <a:pt x="362" y="40"/>
                </a:lnTo>
                <a:lnTo>
                  <a:pt x="362" y="40"/>
                </a:lnTo>
                <a:lnTo>
                  <a:pt x="362" y="40"/>
                </a:lnTo>
                <a:lnTo>
                  <a:pt x="362" y="40"/>
                </a:lnTo>
                <a:lnTo>
                  <a:pt x="362" y="40"/>
                </a:lnTo>
                <a:lnTo>
                  <a:pt x="362" y="40"/>
                </a:lnTo>
                <a:lnTo>
                  <a:pt x="362" y="40"/>
                </a:lnTo>
                <a:lnTo>
                  <a:pt x="362" y="40"/>
                </a:lnTo>
                <a:lnTo>
                  <a:pt x="362" y="40"/>
                </a:lnTo>
                <a:lnTo>
                  <a:pt x="362" y="40"/>
                </a:lnTo>
                <a:lnTo>
                  <a:pt x="362" y="40"/>
                </a:lnTo>
                <a:lnTo>
                  <a:pt x="362" y="40"/>
                </a:lnTo>
                <a:lnTo>
                  <a:pt x="362" y="40"/>
                </a:lnTo>
                <a:lnTo>
                  <a:pt x="362" y="40"/>
                </a:lnTo>
                <a:lnTo>
                  <a:pt x="362" y="40"/>
                </a:lnTo>
                <a:lnTo>
                  <a:pt x="362" y="40"/>
                </a:lnTo>
                <a:lnTo>
                  <a:pt x="363" y="40"/>
                </a:lnTo>
                <a:lnTo>
                  <a:pt x="363" y="40"/>
                </a:lnTo>
                <a:lnTo>
                  <a:pt x="363" y="40"/>
                </a:lnTo>
                <a:lnTo>
                  <a:pt x="363" y="40"/>
                </a:lnTo>
                <a:lnTo>
                  <a:pt x="363" y="40"/>
                </a:lnTo>
                <a:lnTo>
                  <a:pt x="363" y="40"/>
                </a:lnTo>
                <a:lnTo>
                  <a:pt x="363" y="40"/>
                </a:lnTo>
                <a:lnTo>
                  <a:pt x="363" y="40"/>
                </a:lnTo>
                <a:lnTo>
                  <a:pt x="363" y="40"/>
                </a:lnTo>
                <a:lnTo>
                  <a:pt x="363" y="40"/>
                </a:lnTo>
                <a:lnTo>
                  <a:pt x="363" y="40"/>
                </a:lnTo>
                <a:lnTo>
                  <a:pt x="363" y="40"/>
                </a:lnTo>
                <a:lnTo>
                  <a:pt x="363" y="40"/>
                </a:lnTo>
                <a:lnTo>
                  <a:pt x="363" y="40"/>
                </a:lnTo>
                <a:lnTo>
                  <a:pt x="363" y="40"/>
                </a:lnTo>
                <a:lnTo>
                  <a:pt x="363" y="40"/>
                </a:lnTo>
                <a:lnTo>
                  <a:pt x="363" y="40"/>
                </a:lnTo>
                <a:lnTo>
                  <a:pt x="363" y="40"/>
                </a:lnTo>
                <a:lnTo>
                  <a:pt x="363" y="40"/>
                </a:lnTo>
                <a:lnTo>
                  <a:pt x="363" y="40"/>
                </a:lnTo>
                <a:lnTo>
                  <a:pt x="363" y="40"/>
                </a:lnTo>
                <a:lnTo>
                  <a:pt x="363" y="40"/>
                </a:lnTo>
                <a:lnTo>
                  <a:pt x="363" y="40"/>
                </a:lnTo>
                <a:lnTo>
                  <a:pt x="363" y="40"/>
                </a:lnTo>
                <a:lnTo>
                  <a:pt x="363" y="40"/>
                </a:lnTo>
                <a:lnTo>
                  <a:pt x="363" y="40"/>
                </a:lnTo>
                <a:lnTo>
                  <a:pt x="363" y="40"/>
                </a:lnTo>
                <a:lnTo>
                  <a:pt x="364" y="40"/>
                </a:lnTo>
                <a:lnTo>
                  <a:pt x="364" y="40"/>
                </a:lnTo>
                <a:lnTo>
                  <a:pt x="364" y="40"/>
                </a:lnTo>
                <a:lnTo>
                  <a:pt x="364" y="40"/>
                </a:lnTo>
                <a:lnTo>
                  <a:pt x="364" y="40"/>
                </a:lnTo>
                <a:lnTo>
                  <a:pt x="364" y="40"/>
                </a:lnTo>
                <a:lnTo>
                  <a:pt x="364" y="40"/>
                </a:lnTo>
                <a:lnTo>
                  <a:pt x="364" y="40"/>
                </a:lnTo>
                <a:lnTo>
                  <a:pt x="364" y="40"/>
                </a:lnTo>
                <a:lnTo>
                  <a:pt x="364" y="40"/>
                </a:lnTo>
                <a:lnTo>
                  <a:pt x="364" y="40"/>
                </a:lnTo>
                <a:lnTo>
                  <a:pt x="364" y="40"/>
                </a:lnTo>
                <a:lnTo>
                  <a:pt x="364" y="40"/>
                </a:lnTo>
                <a:lnTo>
                  <a:pt x="364" y="40"/>
                </a:lnTo>
                <a:lnTo>
                  <a:pt x="364" y="40"/>
                </a:lnTo>
                <a:lnTo>
                  <a:pt x="364" y="40"/>
                </a:lnTo>
                <a:lnTo>
                  <a:pt x="364" y="40"/>
                </a:lnTo>
                <a:lnTo>
                  <a:pt x="364" y="40"/>
                </a:lnTo>
                <a:lnTo>
                  <a:pt x="364" y="40"/>
                </a:lnTo>
                <a:lnTo>
                  <a:pt x="364" y="40"/>
                </a:lnTo>
                <a:lnTo>
                  <a:pt x="364" y="40"/>
                </a:lnTo>
                <a:lnTo>
                  <a:pt x="364" y="40"/>
                </a:lnTo>
                <a:lnTo>
                  <a:pt x="364" y="40"/>
                </a:lnTo>
                <a:lnTo>
                  <a:pt x="364" y="40"/>
                </a:lnTo>
                <a:lnTo>
                  <a:pt x="364" y="40"/>
                </a:lnTo>
                <a:lnTo>
                  <a:pt x="364" y="40"/>
                </a:lnTo>
                <a:lnTo>
                  <a:pt x="364" y="40"/>
                </a:lnTo>
                <a:lnTo>
                  <a:pt x="364" y="40"/>
                </a:lnTo>
                <a:lnTo>
                  <a:pt x="364" y="40"/>
                </a:lnTo>
                <a:lnTo>
                  <a:pt x="364" y="40"/>
                </a:lnTo>
                <a:lnTo>
                  <a:pt x="365" y="40"/>
                </a:lnTo>
                <a:lnTo>
                  <a:pt x="365" y="40"/>
                </a:lnTo>
                <a:lnTo>
                  <a:pt x="365" y="40"/>
                </a:lnTo>
                <a:lnTo>
                  <a:pt x="365" y="40"/>
                </a:lnTo>
                <a:lnTo>
                  <a:pt x="365" y="40"/>
                </a:lnTo>
                <a:lnTo>
                  <a:pt x="365" y="40"/>
                </a:lnTo>
                <a:lnTo>
                  <a:pt x="365" y="40"/>
                </a:lnTo>
                <a:lnTo>
                  <a:pt x="365" y="40"/>
                </a:lnTo>
                <a:lnTo>
                  <a:pt x="365" y="40"/>
                </a:lnTo>
                <a:lnTo>
                  <a:pt x="365" y="40"/>
                </a:lnTo>
                <a:lnTo>
                  <a:pt x="365" y="40"/>
                </a:lnTo>
                <a:lnTo>
                  <a:pt x="365" y="40"/>
                </a:lnTo>
                <a:lnTo>
                  <a:pt x="365" y="40"/>
                </a:lnTo>
                <a:lnTo>
                  <a:pt x="365" y="40"/>
                </a:lnTo>
                <a:lnTo>
                  <a:pt x="365" y="40"/>
                </a:lnTo>
                <a:lnTo>
                  <a:pt x="365" y="40"/>
                </a:lnTo>
                <a:lnTo>
                  <a:pt x="365" y="40"/>
                </a:lnTo>
                <a:lnTo>
                  <a:pt x="365" y="40"/>
                </a:lnTo>
                <a:lnTo>
                  <a:pt x="365" y="40"/>
                </a:lnTo>
                <a:lnTo>
                  <a:pt x="365" y="40"/>
                </a:lnTo>
                <a:lnTo>
                  <a:pt x="365" y="40"/>
                </a:lnTo>
                <a:lnTo>
                  <a:pt x="365" y="40"/>
                </a:lnTo>
                <a:lnTo>
                  <a:pt x="365" y="40"/>
                </a:lnTo>
                <a:lnTo>
                  <a:pt x="365" y="40"/>
                </a:lnTo>
                <a:lnTo>
                  <a:pt x="365" y="40"/>
                </a:lnTo>
                <a:lnTo>
                  <a:pt x="365" y="40"/>
                </a:lnTo>
                <a:lnTo>
                  <a:pt x="365" y="40"/>
                </a:lnTo>
                <a:lnTo>
                  <a:pt x="365" y="40"/>
                </a:lnTo>
                <a:lnTo>
                  <a:pt x="365" y="40"/>
                </a:lnTo>
                <a:lnTo>
                  <a:pt x="365" y="40"/>
                </a:lnTo>
                <a:lnTo>
                  <a:pt x="365" y="40"/>
                </a:lnTo>
                <a:lnTo>
                  <a:pt x="365" y="40"/>
                </a:lnTo>
                <a:lnTo>
                  <a:pt x="365" y="40"/>
                </a:lnTo>
                <a:lnTo>
                  <a:pt x="365" y="40"/>
                </a:lnTo>
                <a:lnTo>
                  <a:pt x="365" y="40"/>
                </a:lnTo>
                <a:lnTo>
                  <a:pt x="365" y="40"/>
                </a:lnTo>
                <a:lnTo>
                  <a:pt x="366" y="40"/>
                </a:lnTo>
                <a:lnTo>
                  <a:pt x="366" y="40"/>
                </a:lnTo>
                <a:lnTo>
                  <a:pt x="366" y="40"/>
                </a:lnTo>
                <a:lnTo>
                  <a:pt x="366" y="40"/>
                </a:lnTo>
                <a:lnTo>
                  <a:pt x="366" y="40"/>
                </a:lnTo>
                <a:lnTo>
                  <a:pt x="366" y="40"/>
                </a:lnTo>
                <a:lnTo>
                  <a:pt x="366" y="40"/>
                </a:lnTo>
                <a:lnTo>
                  <a:pt x="366" y="40"/>
                </a:lnTo>
                <a:lnTo>
                  <a:pt x="366" y="40"/>
                </a:lnTo>
                <a:lnTo>
                  <a:pt x="366" y="40"/>
                </a:lnTo>
                <a:lnTo>
                  <a:pt x="366" y="40"/>
                </a:lnTo>
                <a:lnTo>
                  <a:pt x="366" y="40"/>
                </a:lnTo>
                <a:lnTo>
                  <a:pt x="366" y="40"/>
                </a:lnTo>
                <a:lnTo>
                  <a:pt x="366" y="41"/>
                </a:lnTo>
                <a:lnTo>
                  <a:pt x="366" y="41"/>
                </a:lnTo>
                <a:lnTo>
                  <a:pt x="366" y="41"/>
                </a:lnTo>
                <a:lnTo>
                  <a:pt x="366" y="41"/>
                </a:lnTo>
                <a:lnTo>
                  <a:pt x="366" y="41"/>
                </a:lnTo>
                <a:lnTo>
                  <a:pt x="366" y="41"/>
                </a:lnTo>
                <a:lnTo>
                  <a:pt x="366" y="41"/>
                </a:lnTo>
                <a:lnTo>
                  <a:pt x="366" y="41"/>
                </a:lnTo>
                <a:lnTo>
                  <a:pt x="367" y="41"/>
                </a:lnTo>
                <a:lnTo>
                  <a:pt x="367" y="41"/>
                </a:lnTo>
                <a:lnTo>
                  <a:pt x="367" y="41"/>
                </a:lnTo>
                <a:lnTo>
                  <a:pt x="367" y="41"/>
                </a:lnTo>
                <a:lnTo>
                  <a:pt x="367" y="41"/>
                </a:lnTo>
                <a:lnTo>
                  <a:pt x="367" y="41"/>
                </a:lnTo>
                <a:lnTo>
                  <a:pt x="367" y="41"/>
                </a:lnTo>
                <a:lnTo>
                  <a:pt x="367" y="41"/>
                </a:lnTo>
                <a:lnTo>
                  <a:pt x="367" y="41"/>
                </a:lnTo>
                <a:lnTo>
                  <a:pt x="367" y="41"/>
                </a:lnTo>
                <a:lnTo>
                  <a:pt x="367" y="41"/>
                </a:lnTo>
                <a:lnTo>
                  <a:pt x="367" y="41"/>
                </a:lnTo>
                <a:lnTo>
                  <a:pt x="367" y="41"/>
                </a:lnTo>
                <a:lnTo>
                  <a:pt x="367" y="41"/>
                </a:lnTo>
                <a:lnTo>
                  <a:pt x="367" y="41"/>
                </a:lnTo>
                <a:lnTo>
                  <a:pt x="367" y="41"/>
                </a:lnTo>
                <a:lnTo>
                  <a:pt x="367" y="41"/>
                </a:lnTo>
                <a:lnTo>
                  <a:pt x="367" y="41"/>
                </a:lnTo>
                <a:lnTo>
                  <a:pt x="367" y="41"/>
                </a:lnTo>
                <a:lnTo>
                  <a:pt x="367" y="41"/>
                </a:lnTo>
                <a:lnTo>
                  <a:pt x="367" y="41"/>
                </a:lnTo>
                <a:lnTo>
                  <a:pt x="367" y="41"/>
                </a:lnTo>
                <a:lnTo>
                  <a:pt x="367" y="41"/>
                </a:lnTo>
                <a:lnTo>
                  <a:pt x="367" y="41"/>
                </a:lnTo>
                <a:lnTo>
                  <a:pt x="367" y="41"/>
                </a:lnTo>
                <a:lnTo>
                  <a:pt x="367" y="41"/>
                </a:lnTo>
                <a:lnTo>
                  <a:pt x="367" y="41"/>
                </a:lnTo>
                <a:lnTo>
                  <a:pt x="367" y="41"/>
                </a:lnTo>
                <a:lnTo>
                  <a:pt x="367" y="41"/>
                </a:lnTo>
                <a:lnTo>
                  <a:pt x="367" y="41"/>
                </a:lnTo>
                <a:lnTo>
                  <a:pt x="367" y="41"/>
                </a:lnTo>
                <a:lnTo>
                  <a:pt x="367" y="41"/>
                </a:lnTo>
                <a:lnTo>
                  <a:pt x="367" y="41"/>
                </a:lnTo>
                <a:lnTo>
                  <a:pt x="367" y="41"/>
                </a:lnTo>
                <a:lnTo>
                  <a:pt x="367" y="41"/>
                </a:lnTo>
                <a:lnTo>
                  <a:pt x="367" y="41"/>
                </a:lnTo>
                <a:lnTo>
                  <a:pt x="367" y="41"/>
                </a:lnTo>
                <a:lnTo>
                  <a:pt x="367" y="41"/>
                </a:lnTo>
                <a:lnTo>
                  <a:pt x="367" y="41"/>
                </a:lnTo>
                <a:lnTo>
                  <a:pt x="367" y="41"/>
                </a:lnTo>
                <a:lnTo>
                  <a:pt x="367" y="41"/>
                </a:lnTo>
                <a:lnTo>
                  <a:pt x="367" y="41"/>
                </a:lnTo>
                <a:lnTo>
                  <a:pt x="367" y="41"/>
                </a:lnTo>
                <a:lnTo>
                  <a:pt x="367" y="41"/>
                </a:lnTo>
                <a:lnTo>
                  <a:pt x="367" y="41"/>
                </a:lnTo>
                <a:lnTo>
                  <a:pt x="368" y="41"/>
                </a:lnTo>
                <a:lnTo>
                  <a:pt x="368" y="41"/>
                </a:lnTo>
                <a:lnTo>
                  <a:pt x="368" y="41"/>
                </a:lnTo>
                <a:lnTo>
                  <a:pt x="368" y="41"/>
                </a:lnTo>
                <a:lnTo>
                  <a:pt x="368" y="41"/>
                </a:lnTo>
                <a:lnTo>
                  <a:pt x="368" y="41"/>
                </a:lnTo>
                <a:lnTo>
                  <a:pt x="368" y="41"/>
                </a:lnTo>
                <a:lnTo>
                  <a:pt x="368" y="41"/>
                </a:lnTo>
                <a:lnTo>
                  <a:pt x="368" y="41"/>
                </a:lnTo>
                <a:lnTo>
                  <a:pt x="368" y="41"/>
                </a:lnTo>
                <a:lnTo>
                  <a:pt x="368" y="41"/>
                </a:lnTo>
                <a:lnTo>
                  <a:pt x="368" y="41"/>
                </a:lnTo>
                <a:lnTo>
                  <a:pt x="368" y="41"/>
                </a:lnTo>
                <a:lnTo>
                  <a:pt x="368" y="41"/>
                </a:lnTo>
                <a:lnTo>
                  <a:pt x="368" y="41"/>
                </a:lnTo>
                <a:lnTo>
                  <a:pt x="368" y="41"/>
                </a:lnTo>
                <a:lnTo>
                  <a:pt x="368" y="41"/>
                </a:lnTo>
                <a:lnTo>
                  <a:pt x="368" y="41"/>
                </a:lnTo>
                <a:lnTo>
                  <a:pt x="368" y="41"/>
                </a:lnTo>
                <a:lnTo>
                  <a:pt x="368" y="41"/>
                </a:lnTo>
                <a:lnTo>
                  <a:pt x="368" y="41"/>
                </a:lnTo>
                <a:lnTo>
                  <a:pt x="368" y="41"/>
                </a:lnTo>
                <a:lnTo>
                  <a:pt x="368" y="41"/>
                </a:lnTo>
                <a:lnTo>
                  <a:pt x="368" y="41"/>
                </a:lnTo>
                <a:lnTo>
                  <a:pt x="368" y="41"/>
                </a:lnTo>
                <a:lnTo>
                  <a:pt x="368" y="41"/>
                </a:lnTo>
                <a:lnTo>
                  <a:pt x="368"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70" y="41"/>
                </a:lnTo>
                <a:lnTo>
                  <a:pt x="370" y="42"/>
                </a:lnTo>
                <a:lnTo>
                  <a:pt x="370" y="42"/>
                </a:lnTo>
                <a:lnTo>
                  <a:pt x="370" y="42"/>
                </a:lnTo>
                <a:lnTo>
                  <a:pt x="370" y="42"/>
                </a:lnTo>
                <a:lnTo>
                  <a:pt x="370" y="42"/>
                </a:lnTo>
                <a:lnTo>
                  <a:pt x="370" y="42"/>
                </a:lnTo>
                <a:lnTo>
                  <a:pt x="370" y="42"/>
                </a:lnTo>
                <a:lnTo>
                  <a:pt x="370" y="42"/>
                </a:lnTo>
                <a:lnTo>
                  <a:pt x="370" y="42"/>
                </a:lnTo>
                <a:lnTo>
                  <a:pt x="370" y="42"/>
                </a:lnTo>
                <a:lnTo>
                  <a:pt x="370" y="42"/>
                </a:lnTo>
                <a:lnTo>
                  <a:pt x="370" y="42"/>
                </a:lnTo>
                <a:lnTo>
                  <a:pt x="370" y="42"/>
                </a:lnTo>
                <a:lnTo>
                  <a:pt x="370" y="42"/>
                </a:lnTo>
                <a:lnTo>
                  <a:pt x="370" y="42"/>
                </a:lnTo>
                <a:lnTo>
                  <a:pt x="370" y="42"/>
                </a:lnTo>
                <a:lnTo>
                  <a:pt x="370" y="42"/>
                </a:lnTo>
                <a:lnTo>
                  <a:pt x="371" y="42"/>
                </a:lnTo>
                <a:lnTo>
                  <a:pt x="371" y="42"/>
                </a:lnTo>
                <a:lnTo>
                  <a:pt x="371" y="42"/>
                </a:lnTo>
                <a:lnTo>
                  <a:pt x="371" y="42"/>
                </a:lnTo>
                <a:lnTo>
                  <a:pt x="371" y="42"/>
                </a:lnTo>
                <a:lnTo>
                  <a:pt x="371" y="42"/>
                </a:lnTo>
                <a:lnTo>
                  <a:pt x="371" y="42"/>
                </a:lnTo>
                <a:lnTo>
                  <a:pt x="371" y="42"/>
                </a:lnTo>
                <a:lnTo>
                  <a:pt x="371" y="42"/>
                </a:lnTo>
                <a:lnTo>
                  <a:pt x="371" y="42"/>
                </a:lnTo>
                <a:lnTo>
                  <a:pt x="371" y="42"/>
                </a:lnTo>
                <a:lnTo>
                  <a:pt x="371" y="42"/>
                </a:lnTo>
                <a:lnTo>
                  <a:pt x="371" y="42"/>
                </a:lnTo>
                <a:lnTo>
                  <a:pt x="371" y="42"/>
                </a:lnTo>
                <a:lnTo>
                  <a:pt x="371" y="42"/>
                </a:lnTo>
                <a:lnTo>
                  <a:pt x="371" y="42"/>
                </a:lnTo>
                <a:lnTo>
                  <a:pt x="371" y="42"/>
                </a:lnTo>
                <a:lnTo>
                  <a:pt x="371" y="42"/>
                </a:lnTo>
                <a:lnTo>
                  <a:pt x="371" y="42"/>
                </a:lnTo>
                <a:lnTo>
                  <a:pt x="371" y="42"/>
                </a:lnTo>
                <a:lnTo>
                  <a:pt x="371" y="42"/>
                </a:lnTo>
                <a:lnTo>
                  <a:pt x="371" y="42"/>
                </a:lnTo>
                <a:lnTo>
                  <a:pt x="371" y="42"/>
                </a:lnTo>
                <a:lnTo>
                  <a:pt x="371" y="42"/>
                </a:lnTo>
                <a:lnTo>
                  <a:pt x="371" y="42"/>
                </a:lnTo>
                <a:lnTo>
                  <a:pt x="371" y="42"/>
                </a:lnTo>
                <a:lnTo>
                  <a:pt x="371" y="42"/>
                </a:lnTo>
                <a:lnTo>
                  <a:pt x="371" y="42"/>
                </a:lnTo>
                <a:lnTo>
                  <a:pt x="371" y="42"/>
                </a:lnTo>
                <a:lnTo>
                  <a:pt x="371" y="42"/>
                </a:lnTo>
                <a:lnTo>
                  <a:pt x="371" y="42"/>
                </a:lnTo>
                <a:lnTo>
                  <a:pt x="371" y="42"/>
                </a:lnTo>
                <a:lnTo>
                  <a:pt x="371" y="42"/>
                </a:lnTo>
                <a:lnTo>
                  <a:pt x="371" y="42"/>
                </a:lnTo>
                <a:lnTo>
                  <a:pt x="371" y="42"/>
                </a:lnTo>
                <a:lnTo>
                  <a:pt x="371" y="42"/>
                </a:lnTo>
                <a:lnTo>
                  <a:pt x="372" y="42"/>
                </a:lnTo>
                <a:lnTo>
                  <a:pt x="372" y="42"/>
                </a:lnTo>
                <a:lnTo>
                  <a:pt x="372" y="42"/>
                </a:lnTo>
                <a:lnTo>
                  <a:pt x="372" y="42"/>
                </a:lnTo>
                <a:lnTo>
                  <a:pt x="372" y="42"/>
                </a:lnTo>
                <a:lnTo>
                  <a:pt x="372" y="42"/>
                </a:lnTo>
                <a:lnTo>
                  <a:pt x="372" y="42"/>
                </a:lnTo>
                <a:lnTo>
                  <a:pt x="372" y="42"/>
                </a:lnTo>
                <a:lnTo>
                  <a:pt x="372" y="42"/>
                </a:lnTo>
                <a:lnTo>
                  <a:pt x="372" y="42"/>
                </a:lnTo>
                <a:lnTo>
                  <a:pt x="372" y="42"/>
                </a:lnTo>
                <a:lnTo>
                  <a:pt x="372" y="42"/>
                </a:lnTo>
                <a:lnTo>
                  <a:pt x="372" y="42"/>
                </a:lnTo>
                <a:lnTo>
                  <a:pt x="372" y="42"/>
                </a:lnTo>
                <a:lnTo>
                  <a:pt x="372" y="42"/>
                </a:lnTo>
                <a:lnTo>
                  <a:pt x="372" y="42"/>
                </a:lnTo>
                <a:lnTo>
                  <a:pt x="372" y="42"/>
                </a:lnTo>
                <a:lnTo>
                  <a:pt x="372" y="42"/>
                </a:lnTo>
                <a:lnTo>
                  <a:pt x="372" y="42"/>
                </a:lnTo>
                <a:lnTo>
                  <a:pt x="372" y="42"/>
                </a:lnTo>
                <a:lnTo>
                  <a:pt x="372" y="42"/>
                </a:lnTo>
                <a:lnTo>
                  <a:pt x="372" y="42"/>
                </a:lnTo>
                <a:lnTo>
                  <a:pt x="372" y="42"/>
                </a:lnTo>
                <a:lnTo>
                  <a:pt x="372" y="42"/>
                </a:lnTo>
                <a:lnTo>
                  <a:pt x="372" y="42"/>
                </a:lnTo>
                <a:lnTo>
                  <a:pt x="372" y="42"/>
                </a:lnTo>
                <a:lnTo>
                  <a:pt x="372" y="42"/>
                </a:lnTo>
                <a:lnTo>
                  <a:pt x="372" y="42"/>
                </a:lnTo>
                <a:lnTo>
                  <a:pt x="372" y="42"/>
                </a:lnTo>
                <a:lnTo>
                  <a:pt x="372" y="42"/>
                </a:lnTo>
                <a:lnTo>
                  <a:pt x="372" y="42"/>
                </a:lnTo>
                <a:lnTo>
                  <a:pt x="372" y="42"/>
                </a:lnTo>
                <a:lnTo>
                  <a:pt x="372" y="42"/>
                </a:lnTo>
                <a:lnTo>
                  <a:pt x="372" y="42"/>
                </a:lnTo>
                <a:lnTo>
                  <a:pt x="372" y="42"/>
                </a:lnTo>
                <a:lnTo>
                  <a:pt x="372" y="42"/>
                </a:lnTo>
                <a:lnTo>
                  <a:pt x="373" y="42"/>
                </a:lnTo>
                <a:lnTo>
                  <a:pt x="373" y="42"/>
                </a:lnTo>
                <a:lnTo>
                  <a:pt x="373" y="42"/>
                </a:lnTo>
                <a:lnTo>
                  <a:pt x="373" y="42"/>
                </a:lnTo>
                <a:lnTo>
                  <a:pt x="373" y="42"/>
                </a:lnTo>
                <a:lnTo>
                  <a:pt x="373" y="42"/>
                </a:lnTo>
                <a:lnTo>
                  <a:pt x="373" y="42"/>
                </a:lnTo>
                <a:lnTo>
                  <a:pt x="373" y="42"/>
                </a:lnTo>
                <a:lnTo>
                  <a:pt x="373" y="42"/>
                </a:lnTo>
                <a:lnTo>
                  <a:pt x="373" y="42"/>
                </a:lnTo>
                <a:lnTo>
                  <a:pt x="373" y="42"/>
                </a:lnTo>
                <a:lnTo>
                  <a:pt x="373" y="42"/>
                </a:lnTo>
                <a:lnTo>
                  <a:pt x="373" y="42"/>
                </a:lnTo>
                <a:lnTo>
                  <a:pt x="373" y="42"/>
                </a:lnTo>
                <a:lnTo>
                  <a:pt x="373" y="42"/>
                </a:lnTo>
                <a:lnTo>
                  <a:pt x="373" y="42"/>
                </a:lnTo>
                <a:lnTo>
                  <a:pt x="373" y="42"/>
                </a:lnTo>
                <a:lnTo>
                  <a:pt x="373" y="42"/>
                </a:lnTo>
                <a:lnTo>
                  <a:pt x="373" y="42"/>
                </a:lnTo>
                <a:lnTo>
                  <a:pt x="373" y="42"/>
                </a:lnTo>
                <a:lnTo>
                  <a:pt x="373" y="42"/>
                </a:lnTo>
                <a:lnTo>
                  <a:pt x="374" y="42"/>
                </a:lnTo>
                <a:lnTo>
                  <a:pt x="374" y="42"/>
                </a:lnTo>
                <a:lnTo>
                  <a:pt x="374" y="42"/>
                </a:lnTo>
                <a:lnTo>
                  <a:pt x="374" y="42"/>
                </a:lnTo>
                <a:lnTo>
                  <a:pt x="374" y="42"/>
                </a:lnTo>
                <a:lnTo>
                  <a:pt x="374" y="42"/>
                </a:lnTo>
                <a:lnTo>
                  <a:pt x="374" y="42"/>
                </a:lnTo>
                <a:lnTo>
                  <a:pt x="374" y="42"/>
                </a:lnTo>
                <a:lnTo>
                  <a:pt x="374" y="42"/>
                </a:lnTo>
                <a:lnTo>
                  <a:pt x="374" y="42"/>
                </a:lnTo>
                <a:lnTo>
                  <a:pt x="374" y="42"/>
                </a:lnTo>
                <a:lnTo>
                  <a:pt x="374" y="42"/>
                </a:lnTo>
                <a:lnTo>
                  <a:pt x="374" y="42"/>
                </a:lnTo>
                <a:lnTo>
                  <a:pt x="374" y="42"/>
                </a:lnTo>
                <a:lnTo>
                  <a:pt x="374" y="42"/>
                </a:lnTo>
                <a:lnTo>
                  <a:pt x="374" y="42"/>
                </a:lnTo>
                <a:lnTo>
                  <a:pt x="374" y="42"/>
                </a:lnTo>
                <a:lnTo>
                  <a:pt x="374" y="42"/>
                </a:lnTo>
                <a:lnTo>
                  <a:pt x="374" y="42"/>
                </a:lnTo>
                <a:lnTo>
                  <a:pt x="374" y="42"/>
                </a:lnTo>
                <a:lnTo>
                  <a:pt x="374" y="42"/>
                </a:lnTo>
                <a:lnTo>
                  <a:pt x="374" y="42"/>
                </a:lnTo>
                <a:lnTo>
                  <a:pt x="374" y="42"/>
                </a:lnTo>
                <a:lnTo>
                  <a:pt x="374" y="42"/>
                </a:lnTo>
                <a:lnTo>
                  <a:pt x="374" y="42"/>
                </a:lnTo>
                <a:lnTo>
                  <a:pt x="374" y="42"/>
                </a:lnTo>
                <a:lnTo>
                  <a:pt x="374" y="42"/>
                </a:lnTo>
                <a:lnTo>
                  <a:pt x="374" y="42"/>
                </a:lnTo>
                <a:lnTo>
                  <a:pt x="374" y="42"/>
                </a:lnTo>
                <a:lnTo>
                  <a:pt x="374" y="42"/>
                </a:lnTo>
                <a:lnTo>
                  <a:pt x="374" y="42"/>
                </a:lnTo>
                <a:lnTo>
                  <a:pt x="374" y="42"/>
                </a:lnTo>
                <a:lnTo>
                  <a:pt x="374" y="42"/>
                </a:lnTo>
                <a:lnTo>
                  <a:pt x="374" y="42"/>
                </a:lnTo>
                <a:lnTo>
                  <a:pt x="374" y="42"/>
                </a:lnTo>
                <a:lnTo>
                  <a:pt x="374" y="42"/>
                </a:lnTo>
                <a:lnTo>
                  <a:pt x="375" y="42"/>
                </a:lnTo>
                <a:lnTo>
                  <a:pt x="375" y="42"/>
                </a:lnTo>
                <a:lnTo>
                  <a:pt x="375" y="42"/>
                </a:lnTo>
                <a:lnTo>
                  <a:pt x="375" y="42"/>
                </a:lnTo>
                <a:lnTo>
                  <a:pt x="375" y="42"/>
                </a:lnTo>
                <a:lnTo>
                  <a:pt x="375" y="42"/>
                </a:lnTo>
                <a:lnTo>
                  <a:pt x="375" y="42"/>
                </a:lnTo>
                <a:lnTo>
                  <a:pt x="375" y="42"/>
                </a:lnTo>
                <a:lnTo>
                  <a:pt x="375" y="42"/>
                </a:lnTo>
                <a:lnTo>
                  <a:pt x="375" y="42"/>
                </a:lnTo>
                <a:lnTo>
                  <a:pt x="375" y="42"/>
                </a:lnTo>
                <a:lnTo>
                  <a:pt x="375" y="42"/>
                </a:lnTo>
                <a:lnTo>
                  <a:pt x="375" y="42"/>
                </a:lnTo>
                <a:lnTo>
                  <a:pt x="375" y="42"/>
                </a:lnTo>
                <a:lnTo>
                  <a:pt x="375" y="42"/>
                </a:lnTo>
                <a:lnTo>
                  <a:pt x="375" y="42"/>
                </a:lnTo>
                <a:lnTo>
                  <a:pt x="375" y="42"/>
                </a:lnTo>
                <a:lnTo>
                  <a:pt x="375" y="42"/>
                </a:lnTo>
                <a:lnTo>
                  <a:pt x="375" y="42"/>
                </a:lnTo>
                <a:lnTo>
                  <a:pt x="375" y="42"/>
                </a:lnTo>
                <a:lnTo>
                  <a:pt x="375" y="42"/>
                </a:lnTo>
                <a:lnTo>
                  <a:pt x="376" y="42"/>
                </a:lnTo>
                <a:lnTo>
                  <a:pt x="376" y="42"/>
                </a:lnTo>
                <a:lnTo>
                  <a:pt x="376" y="42"/>
                </a:lnTo>
                <a:lnTo>
                  <a:pt x="376" y="42"/>
                </a:lnTo>
                <a:lnTo>
                  <a:pt x="376" y="42"/>
                </a:lnTo>
                <a:lnTo>
                  <a:pt x="376" y="42"/>
                </a:lnTo>
                <a:lnTo>
                  <a:pt x="376" y="42"/>
                </a:lnTo>
                <a:lnTo>
                  <a:pt x="376" y="42"/>
                </a:lnTo>
                <a:lnTo>
                  <a:pt x="376" y="42"/>
                </a:lnTo>
                <a:lnTo>
                  <a:pt x="376" y="42"/>
                </a:lnTo>
                <a:lnTo>
                  <a:pt x="376" y="42"/>
                </a:lnTo>
                <a:lnTo>
                  <a:pt x="376" y="42"/>
                </a:lnTo>
                <a:lnTo>
                  <a:pt x="376" y="42"/>
                </a:lnTo>
                <a:lnTo>
                  <a:pt x="376" y="42"/>
                </a:lnTo>
                <a:lnTo>
                  <a:pt x="376" y="42"/>
                </a:lnTo>
                <a:lnTo>
                  <a:pt x="376" y="42"/>
                </a:lnTo>
                <a:lnTo>
                  <a:pt x="376" y="42"/>
                </a:lnTo>
                <a:lnTo>
                  <a:pt x="376" y="42"/>
                </a:lnTo>
                <a:lnTo>
                  <a:pt x="376" y="42"/>
                </a:lnTo>
                <a:lnTo>
                  <a:pt x="376" y="42"/>
                </a:lnTo>
                <a:lnTo>
                  <a:pt x="376" y="42"/>
                </a:lnTo>
                <a:lnTo>
                  <a:pt x="377" y="42"/>
                </a:lnTo>
                <a:lnTo>
                  <a:pt x="377" y="42"/>
                </a:lnTo>
                <a:lnTo>
                  <a:pt x="377" y="42"/>
                </a:lnTo>
                <a:lnTo>
                  <a:pt x="377" y="42"/>
                </a:lnTo>
                <a:lnTo>
                  <a:pt x="377" y="42"/>
                </a:lnTo>
                <a:lnTo>
                  <a:pt x="377" y="42"/>
                </a:lnTo>
                <a:lnTo>
                  <a:pt x="377" y="42"/>
                </a:lnTo>
                <a:lnTo>
                  <a:pt x="377" y="42"/>
                </a:lnTo>
                <a:lnTo>
                  <a:pt x="377" y="42"/>
                </a:lnTo>
                <a:lnTo>
                  <a:pt x="377" y="42"/>
                </a:lnTo>
                <a:lnTo>
                  <a:pt x="377" y="42"/>
                </a:lnTo>
                <a:lnTo>
                  <a:pt x="377" y="42"/>
                </a:lnTo>
                <a:lnTo>
                  <a:pt x="377" y="42"/>
                </a:lnTo>
                <a:lnTo>
                  <a:pt x="377" y="42"/>
                </a:lnTo>
                <a:lnTo>
                  <a:pt x="377" y="42"/>
                </a:lnTo>
                <a:lnTo>
                  <a:pt x="378" y="42"/>
                </a:lnTo>
                <a:lnTo>
                  <a:pt x="378" y="42"/>
                </a:lnTo>
                <a:lnTo>
                  <a:pt x="378" y="42"/>
                </a:lnTo>
                <a:lnTo>
                  <a:pt x="378" y="42"/>
                </a:lnTo>
                <a:lnTo>
                  <a:pt x="378" y="42"/>
                </a:lnTo>
                <a:lnTo>
                  <a:pt x="378" y="42"/>
                </a:lnTo>
                <a:lnTo>
                  <a:pt x="378" y="42"/>
                </a:lnTo>
                <a:lnTo>
                  <a:pt x="378" y="43"/>
                </a:lnTo>
                <a:lnTo>
                  <a:pt x="378" y="43"/>
                </a:lnTo>
                <a:lnTo>
                  <a:pt x="378" y="43"/>
                </a:lnTo>
                <a:lnTo>
                  <a:pt x="378" y="43"/>
                </a:lnTo>
                <a:lnTo>
                  <a:pt x="378" y="43"/>
                </a:lnTo>
                <a:lnTo>
                  <a:pt x="378" y="43"/>
                </a:lnTo>
                <a:lnTo>
                  <a:pt x="378" y="43"/>
                </a:lnTo>
                <a:lnTo>
                  <a:pt x="378" y="43"/>
                </a:lnTo>
                <a:lnTo>
                  <a:pt x="378" y="43"/>
                </a:lnTo>
                <a:lnTo>
                  <a:pt x="378" y="43"/>
                </a:lnTo>
                <a:lnTo>
                  <a:pt x="378" y="43"/>
                </a:lnTo>
                <a:lnTo>
                  <a:pt x="378" y="43"/>
                </a:lnTo>
                <a:lnTo>
                  <a:pt x="378" y="43"/>
                </a:lnTo>
                <a:lnTo>
                  <a:pt x="378" y="43"/>
                </a:lnTo>
                <a:lnTo>
                  <a:pt x="379" y="43"/>
                </a:lnTo>
                <a:lnTo>
                  <a:pt x="379" y="43"/>
                </a:lnTo>
                <a:lnTo>
                  <a:pt x="379" y="43"/>
                </a:lnTo>
                <a:lnTo>
                  <a:pt x="379" y="43"/>
                </a:lnTo>
                <a:lnTo>
                  <a:pt x="379" y="43"/>
                </a:lnTo>
                <a:lnTo>
                  <a:pt x="379" y="43"/>
                </a:lnTo>
                <a:lnTo>
                  <a:pt x="379" y="43"/>
                </a:lnTo>
                <a:lnTo>
                  <a:pt x="379" y="43"/>
                </a:lnTo>
                <a:lnTo>
                  <a:pt x="379" y="43"/>
                </a:lnTo>
                <a:lnTo>
                  <a:pt x="379" y="43"/>
                </a:lnTo>
                <a:lnTo>
                  <a:pt x="379" y="43"/>
                </a:lnTo>
                <a:lnTo>
                  <a:pt x="379" y="43"/>
                </a:lnTo>
                <a:lnTo>
                  <a:pt x="380" y="43"/>
                </a:lnTo>
                <a:lnTo>
                  <a:pt x="380" y="43"/>
                </a:lnTo>
                <a:lnTo>
                  <a:pt x="380" y="43"/>
                </a:lnTo>
                <a:lnTo>
                  <a:pt x="380" y="43"/>
                </a:lnTo>
                <a:lnTo>
                  <a:pt x="380" y="43"/>
                </a:lnTo>
                <a:lnTo>
                  <a:pt x="380" y="43"/>
                </a:lnTo>
                <a:lnTo>
                  <a:pt x="380" y="43"/>
                </a:lnTo>
                <a:lnTo>
                  <a:pt x="380" y="43"/>
                </a:lnTo>
                <a:lnTo>
                  <a:pt x="380" y="43"/>
                </a:lnTo>
                <a:lnTo>
                  <a:pt x="381" y="43"/>
                </a:lnTo>
                <a:lnTo>
                  <a:pt x="381" y="43"/>
                </a:lnTo>
                <a:lnTo>
                  <a:pt x="381" y="43"/>
                </a:lnTo>
                <a:lnTo>
                  <a:pt x="381" y="43"/>
                </a:lnTo>
                <a:lnTo>
                  <a:pt x="381" y="43"/>
                </a:lnTo>
                <a:lnTo>
                  <a:pt x="381" y="43"/>
                </a:lnTo>
                <a:lnTo>
                  <a:pt x="381" y="43"/>
                </a:lnTo>
                <a:lnTo>
                  <a:pt x="381" y="43"/>
                </a:lnTo>
                <a:lnTo>
                  <a:pt x="381" y="43"/>
                </a:lnTo>
                <a:lnTo>
                  <a:pt x="381" y="43"/>
                </a:lnTo>
                <a:lnTo>
                  <a:pt x="381" y="43"/>
                </a:lnTo>
                <a:lnTo>
                  <a:pt x="381" y="43"/>
                </a:lnTo>
                <a:lnTo>
                  <a:pt x="381" y="43"/>
                </a:lnTo>
                <a:lnTo>
                  <a:pt x="381" y="43"/>
                </a:lnTo>
                <a:lnTo>
                  <a:pt x="381" y="43"/>
                </a:lnTo>
                <a:lnTo>
                  <a:pt x="381" y="43"/>
                </a:lnTo>
                <a:lnTo>
                  <a:pt x="381" y="43"/>
                </a:lnTo>
                <a:lnTo>
                  <a:pt x="381" y="43"/>
                </a:lnTo>
                <a:lnTo>
                  <a:pt x="382" y="43"/>
                </a:lnTo>
                <a:lnTo>
                  <a:pt x="382" y="43"/>
                </a:lnTo>
                <a:lnTo>
                  <a:pt x="382" y="43"/>
                </a:lnTo>
                <a:lnTo>
                  <a:pt x="382" y="43"/>
                </a:lnTo>
                <a:lnTo>
                  <a:pt x="382" y="43"/>
                </a:lnTo>
                <a:lnTo>
                  <a:pt x="382" y="43"/>
                </a:lnTo>
                <a:lnTo>
                  <a:pt x="382" y="43"/>
                </a:lnTo>
                <a:lnTo>
                  <a:pt x="382" y="43"/>
                </a:lnTo>
                <a:lnTo>
                  <a:pt x="382" y="43"/>
                </a:lnTo>
                <a:lnTo>
                  <a:pt x="382" y="43"/>
                </a:lnTo>
                <a:lnTo>
                  <a:pt x="382" y="43"/>
                </a:lnTo>
                <a:lnTo>
                  <a:pt x="382" y="43"/>
                </a:lnTo>
                <a:lnTo>
                  <a:pt x="382" y="43"/>
                </a:lnTo>
                <a:lnTo>
                  <a:pt x="382" y="43"/>
                </a:lnTo>
                <a:lnTo>
                  <a:pt x="382" y="43"/>
                </a:lnTo>
                <a:lnTo>
                  <a:pt x="382" y="43"/>
                </a:lnTo>
                <a:lnTo>
                  <a:pt x="382" y="43"/>
                </a:lnTo>
                <a:lnTo>
                  <a:pt x="382" y="43"/>
                </a:lnTo>
                <a:lnTo>
                  <a:pt x="382" y="43"/>
                </a:lnTo>
                <a:lnTo>
                  <a:pt x="382" y="43"/>
                </a:lnTo>
                <a:lnTo>
                  <a:pt x="382" y="43"/>
                </a:lnTo>
                <a:lnTo>
                  <a:pt x="382" y="43"/>
                </a:lnTo>
                <a:lnTo>
                  <a:pt x="382" y="43"/>
                </a:lnTo>
                <a:lnTo>
                  <a:pt x="382" y="43"/>
                </a:lnTo>
                <a:lnTo>
                  <a:pt x="383" y="43"/>
                </a:lnTo>
                <a:lnTo>
                  <a:pt x="383" y="43"/>
                </a:lnTo>
                <a:lnTo>
                  <a:pt x="383" y="43"/>
                </a:lnTo>
                <a:lnTo>
                  <a:pt x="383" y="43"/>
                </a:lnTo>
                <a:lnTo>
                  <a:pt x="383" y="43"/>
                </a:lnTo>
                <a:lnTo>
                  <a:pt x="383" y="43"/>
                </a:lnTo>
                <a:lnTo>
                  <a:pt x="383" y="43"/>
                </a:lnTo>
                <a:lnTo>
                  <a:pt x="383" y="43"/>
                </a:lnTo>
                <a:lnTo>
                  <a:pt x="383" y="43"/>
                </a:lnTo>
                <a:lnTo>
                  <a:pt x="383" y="43"/>
                </a:lnTo>
                <a:lnTo>
                  <a:pt x="383" y="43"/>
                </a:lnTo>
                <a:lnTo>
                  <a:pt x="383" y="43"/>
                </a:lnTo>
                <a:lnTo>
                  <a:pt x="383" y="43"/>
                </a:lnTo>
                <a:lnTo>
                  <a:pt x="383" y="43"/>
                </a:lnTo>
                <a:lnTo>
                  <a:pt x="383" y="43"/>
                </a:lnTo>
                <a:lnTo>
                  <a:pt x="383" y="43"/>
                </a:lnTo>
                <a:lnTo>
                  <a:pt x="383" y="43"/>
                </a:lnTo>
                <a:lnTo>
                  <a:pt x="383" y="43"/>
                </a:lnTo>
                <a:lnTo>
                  <a:pt x="384" y="43"/>
                </a:lnTo>
                <a:lnTo>
                  <a:pt x="384" y="43"/>
                </a:lnTo>
                <a:lnTo>
                  <a:pt x="384" y="43"/>
                </a:lnTo>
                <a:lnTo>
                  <a:pt x="384" y="43"/>
                </a:lnTo>
                <a:lnTo>
                  <a:pt x="384" y="43"/>
                </a:lnTo>
                <a:lnTo>
                  <a:pt x="384" y="43"/>
                </a:lnTo>
                <a:lnTo>
                  <a:pt x="384" y="43"/>
                </a:lnTo>
                <a:lnTo>
                  <a:pt x="384" y="43"/>
                </a:lnTo>
                <a:lnTo>
                  <a:pt x="384" y="43"/>
                </a:lnTo>
                <a:lnTo>
                  <a:pt x="384" y="43"/>
                </a:lnTo>
                <a:lnTo>
                  <a:pt x="384" y="43"/>
                </a:lnTo>
                <a:lnTo>
                  <a:pt x="384" y="43"/>
                </a:lnTo>
                <a:lnTo>
                  <a:pt x="385" y="43"/>
                </a:lnTo>
                <a:lnTo>
                  <a:pt x="385" y="43"/>
                </a:lnTo>
                <a:lnTo>
                  <a:pt x="385" y="43"/>
                </a:lnTo>
                <a:lnTo>
                  <a:pt x="385" y="43"/>
                </a:lnTo>
                <a:lnTo>
                  <a:pt x="385" y="43"/>
                </a:lnTo>
                <a:lnTo>
                  <a:pt x="385" y="43"/>
                </a:lnTo>
                <a:lnTo>
                  <a:pt x="385" y="43"/>
                </a:lnTo>
                <a:lnTo>
                  <a:pt x="385" y="43"/>
                </a:lnTo>
                <a:lnTo>
                  <a:pt x="385" y="43"/>
                </a:lnTo>
                <a:lnTo>
                  <a:pt x="385" y="43"/>
                </a:lnTo>
                <a:lnTo>
                  <a:pt x="385" y="44"/>
                </a:lnTo>
                <a:lnTo>
                  <a:pt x="385" y="44"/>
                </a:lnTo>
                <a:lnTo>
                  <a:pt x="385" y="44"/>
                </a:lnTo>
                <a:lnTo>
                  <a:pt x="385" y="44"/>
                </a:lnTo>
                <a:lnTo>
                  <a:pt x="385" y="44"/>
                </a:lnTo>
                <a:lnTo>
                  <a:pt x="385" y="44"/>
                </a:lnTo>
                <a:lnTo>
                  <a:pt x="385" y="44"/>
                </a:lnTo>
                <a:lnTo>
                  <a:pt x="385" y="44"/>
                </a:lnTo>
                <a:lnTo>
                  <a:pt x="385" y="44"/>
                </a:lnTo>
                <a:lnTo>
                  <a:pt x="385" y="44"/>
                </a:lnTo>
                <a:lnTo>
                  <a:pt x="385" y="44"/>
                </a:lnTo>
                <a:lnTo>
                  <a:pt x="386" y="44"/>
                </a:lnTo>
                <a:lnTo>
                  <a:pt x="386" y="44"/>
                </a:lnTo>
                <a:lnTo>
                  <a:pt x="386" y="44"/>
                </a:lnTo>
                <a:lnTo>
                  <a:pt x="386" y="44"/>
                </a:lnTo>
                <a:lnTo>
                  <a:pt x="386" y="44"/>
                </a:lnTo>
                <a:lnTo>
                  <a:pt x="386" y="44"/>
                </a:lnTo>
                <a:lnTo>
                  <a:pt x="386" y="44"/>
                </a:lnTo>
                <a:lnTo>
                  <a:pt x="386" y="44"/>
                </a:lnTo>
                <a:lnTo>
                  <a:pt x="386" y="44"/>
                </a:lnTo>
                <a:lnTo>
                  <a:pt x="386" y="44"/>
                </a:lnTo>
                <a:lnTo>
                  <a:pt x="386" y="44"/>
                </a:lnTo>
                <a:lnTo>
                  <a:pt x="386" y="44"/>
                </a:lnTo>
                <a:lnTo>
                  <a:pt x="386" y="44"/>
                </a:lnTo>
                <a:lnTo>
                  <a:pt x="386" y="44"/>
                </a:lnTo>
                <a:lnTo>
                  <a:pt x="386" y="44"/>
                </a:lnTo>
                <a:lnTo>
                  <a:pt x="386" y="44"/>
                </a:lnTo>
                <a:lnTo>
                  <a:pt x="386" y="44"/>
                </a:lnTo>
                <a:lnTo>
                  <a:pt x="386" y="44"/>
                </a:lnTo>
                <a:lnTo>
                  <a:pt x="386" y="44"/>
                </a:lnTo>
                <a:lnTo>
                  <a:pt x="386" y="44"/>
                </a:lnTo>
                <a:lnTo>
                  <a:pt x="386" y="44"/>
                </a:lnTo>
                <a:lnTo>
                  <a:pt x="386" y="44"/>
                </a:lnTo>
                <a:lnTo>
                  <a:pt x="386" y="44"/>
                </a:lnTo>
                <a:lnTo>
                  <a:pt x="386" y="44"/>
                </a:lnTo>
                <a:lnTo>
                  <a:pt x="387" y="44"/>
                </a:lnTo>
                <a:lnTo>
                  <a:pt x="387" y="44"/>
                </a:lnTo>
                <a:lnTo>
                  <a:pt x="387" y="44"/>
                </a:lnTo>
                <a:lnTo>
                  <a:pt x="387" y="44"/>
                </a:lnTo>
                <a:lnTo>
                  <a:pt x="387" y="44"/>
                </a:lnTo>
                <a:lnTo>
                  <a:pt x="387" y="44"/>
                </a:lnTo>
                <a:lnTo>
                  <a:pt x="387" y="44"/>
                </a:lnTo>
                <a:lnTo>
                  <a:pt x="387" y="44"/>
                </a:lnTo>
                <a:lnTo>
                  <a:pt x="387" y="44"/>
                </a:lnTo>
                <a:lnTo>
                  <a:pt x="387" y="44"/>
                </a:lnTo>
                <a:lnTo>
                  <a:pt x="387" y="44"/>
                </a:lnTo>
                <a:lnTo>
                  <a:pt x="387" y="44"/>
                </a:lnTo>
                <a:lnTo>
                  <a:pt x="387" y="44"/>
                </a:lnTo>
                <a:lnTo>
                  <a:pt x="387" y="44"/>
                </a:lnTo>
                <a:lnTo>
                  <a:pt x="387" y="44"/>
                </a:lnTo>
                <a:lnTo>
                  <a:pt x="387" y="44"/>
                </a:lnTo>
                <a:lnTo>
                  <a:pt x="387" y="44"/>
                </a:lnTo>
                <a:lnTo>
                  <a:pt x="387" y="44"/>
                </a:lnTo>
                <a:lnTo>
                  <a:pt x="388" y="44"/>
                </a:lnTo>
                <a:lnTo>
                  <a:pt x="388" y="44"/>
                </a:lnTo>
                <a:lnTo>
                  <a:pt x="388" y="44"/>
                </a:lnTo>
                <a:lnTo>
                  <a:pt x="388" y="44"/>
                </a:lnTo>
                <a:lnTo>
                  <a:pt x="388" y="44"/>
                </a:lnTo>
                <a:lnTo>
                  <a:pt x="388" y="44"/>
                </a:lnTo>
                <a:lnTo>
                  <a:pt x="388" y="44"/>
                </a:lnTo>
                <a:lnTo>
                  <a:pt x="388" y="44"/>
                </a:lnTo>
                <a:lnTo>
                  <a:pt x="388" y="44"/>
                </a:lnTo>
                <a:lnTo>
                  <a:pt x="388" y="44"/>
                </a:lnTo>
                <a:lnTo>
                  <a:pt x="388" y="44"/>
                </a:lnTo>
                <a:lnTo>
                  <a:pt x="388" y="44"/>
                </a:lnTo>
                <a:lnTo>
                  <a:pt x="389" y="44"/>
                </a:lnTo>
                <a:lnTo>
                  <a:pt x="389" y="44"/>
                </a:lnTo>
                <a:lnTo>
                  <a:pt x="389" y="44"/>
                </a:lnTo>
                <a:lnTo>
                  <a:pt x="389" y="44"/>
                </a:lnTo>
                <a:lnTo>
                  <a:pt x="389" y="44"/>
                </a:lnTo>
                <a:lnTo>
                  <a:pt x="389" y="44"/>
                </a:lnTo>
                <a:lnTo>
                  <a:pt x="389" y="44"/>
                </a:lnTo>
                <a:lnTo>
                  <a:pt x="389" y="44"/>
                </a:lnTo>
                <a:lnTo>
                  <a:pt x="389" y="44"/>
                </a:lnTo>
                <a:lnTo>
                  <a:pt x="389" y="44"/>
                </a:lnTo>
                <a:lnTo>
                  <a:pt x="389" y="44"/>
                </a:lnTo>
                <a:lnTo>
                  <a:pt x="389" y="44"/>
                </a:lnTo>
                <a:lnTo>
                  <a:pt x="389" y="44"/>
                </a:lnTo>
                <a:lnTo>
                  <a:pt x="389" y="44"/>
                </a:lnTo>
                <a:lnTo>
                  <a:pt x="389" y="44"/>
                </a:lnTo>
                <a:lnTo>
                  <a:pt x="390" y="44"/>
                </a:lnTo>
                <a:lnTo>
                  <a:pt x="390" y="44"/>
                </a:lnTo>
                <a:lnTo>
                  <a:pt x="390" y="44"/>
                </a:lnTo>
                <a:lnTo>
                  <a:pt x="390" y="44"/>
                </a:lnTo>
                <a:lnTo>
                  <a:pt x="390" y="44"/>
                </a:lnTo>
                <a:lnTo>
                  <a:pt x="390" y="44"/>
                </a:lnTo>
                <a:lnTo>
                  <a:pt x="390" y="44"/>
                </a:lnTo>
                <a:lnTo>
                  <a:pt x="390" y="44"/>
                </a:lnTo>
                <a:lnTo>
                  <a:pt x="390" y="44"/>
                </a:lnTo>
                <a:lnTo>
                  <a:pt x="390" y="44"/>
                </a:lnTo>
                <a:lnTo>
                  <a:pt x="390" y="44"/>
                </a:lnTo>
                <a:lnTo>
                  <a:pt x="390" y="44"/>
                </a:lnTo>
                <a:lnTo>
                  <a:pt x="390" y="44"/>
                </a:lnTo>
                <a:lnTo>
                  <a:pt x="390" y="44"/>
                </a:lnTo>
                <a:lnTo>
                  <a:pt x="390" y="44"/>
                </a:lnTo>
                <a:lnTo>
                  <a:pt x="391" y="44"/>
                </a:lnTo>
                <a:lnTo>
                  <a:pt x="391" y="44"/>
                </a:lnTo>
                <a:lnTo>
                  <a:pt x="391" y="44"/>
                </a:lnTo>
                <a:lnTo>
                  <a:pt x="391" y="44"/>
                </a:lnTo>
                <a:lnTo>
                  <a:pt x="391" y="44"/>
                </a:lnTo>
                <a:lnTo>
                  <a:pt x="391" y="44"/>
                </a:lnTo>
                <a:lnTo>
                  <a:pt x="391" y="44"/>
                </a:lnTo>
                <a:lnTo>
                  <a:pt x="391" y="44"/>
                </a:lnTo>
                <a:lnTo>
                  <a:pt x="391" y="44"/>
                </a:lnTo>
                <a:lnTo>
                  <a:pt x="391" y="44"/>
                </a:lnTo>
                <a:lnTo>
                  <a:pt x="391" y="44"/>
                </a:lnTo>
                <a:lnTo>
                  <a:pt x="391" y="44"/>
                </a:lnTo>
                <a:lnTo>
                  <a:pt x="391" y="44"/>
                </a:lnTo>
                <a:lnTo>
                  <a:pt x="391" y="44"/>
                </a:lnTo>
                <a:lnTo>
                  <a:pt x="391"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3" y="44"/>
                </a:lnTo>
                <a:lnTo>
                  <a:pt x="393" y="44"/>
                </a:lnTo>
                <a:lnTo>
                  <a:pt x="393" y="44"/>
                </a:lnTo>
                <a:lnTo>
                  <a:pt x="393" y="44"/>
                </a:lnTo>
                <a:lnTo>
                  <a:pt x="393" y="44"/>
                </a:lnTo>
                <a:lnTo>
                  <a:pt x="393" y="44"/>
                </a:lnTo>
                <a:lnTo>
                  <a:pt x="393" y="44"/>
                </a:lnTo>
                <a:lnTo>
                  <a:pt x="393" y="44"/>
                </a:lnTo>
                <a:lnTo>
                  <a:pt x="393" y="44"/>
                </a:lnTo>
                <a:lnTo>
                  <a:pt x="394" y="44"/>
                </a:lnTo>
                <a:lnTo>
                  <a:pt x="394" y="44"/>
                </a:lnTo>
                <a:lnTo>
                  <a:pt x="394" y="44"/>
                </a:lnTo>
                <a:lnTo>
                  <a:pt x="394" y="44"/>
                </a:lnTo>
                <a:lnTo>
                  <a:pt x="394" y="44"/>
                </a:lnTo>
                <a:lnTo>
                  <a:pt x="394" y="44"/>
                </a:lnTo>
                <a:lnTo>
                  <a:pt x="394" y="44"/>
                </a:lnTo>
                <a:lnTo>
                  <a:pt x="394" y="45"/>
                </a:lnTo>
                <a:lnTo>
                  <a:pt x="394" y="45"/>
                </a:lnTo>
                <a:lnTo>
                  <a:pt x="394" y="45"/>
                </a:lnTo>
                <a:lnTo>
                  <a:pt x="394" y="45"/>
                </a:lnTo>
                <a:lnTo>
                  <a:pt x="394" y="45"/>
                </a:lnTo>
                <a:lnTo>
                  <a:pt x="394" y="45"/>
                </a:lnTo>
                <a:lnTo>
                  <a:pt x="394" y="45"/>
                </a:lnTo>
                <a:lnTo>
                  <a:pt x="394" y="45"/>
                </a:lnTo>
                <a:lnTo>
                  <a:pt x="394" y="45"/>
                </a:lnTo>
                <a:lnTo>
                  <a:pt x="394" y="45"/>
                </a:lnTo>
                <a:lnTo>
                  <a:pt x="394" y="45"/>
                </a:lnTo>
                <a:lnTo>
                  <a:pt x="395" y="45"/>
                </a:lnTo>
                <a:lnTo>
                  <a:pt x="395" y="45"/>
                </a:lnTo>
                <a:lnTo>
                  <a:pt x="395" y="45"/>
                </a:lnTo>
                <a:lnTo>
                  <a:pt x="395" y="45"/>
                </a:lnTo>
                <a:lnTo>
                  <a:pt x="395" y="45"/>
                </a:lnTo>
                <a:lnTo>
                  <a:pt x="395" y="45"/>
                </a:lnTo>
                <a:lnTo>
                  <a:pt x="395" y="45"/>
                </a:lnTo>
                <a:lnTo>
                  <a:pt x="395" y="45"/>
                </a:lnTo>
                <a:lnTo>
                  <a:pt x="395" y="45"/>
                </a:lnTo>
                <a:lnTo>
                  <a:pt x="395" y="45"/>
                </a:lnTo>
                <a:lnTo>
                  <a:pt x="395" y="45"/>
                </a:lnTo>
                <a:lnTo>
                  <a:pt x="395" y="45"/>
                </a:lnTo>
                <a:lnTo>
                  <a:pt x="395" y="45"/>
                </a:lnTo>
                <a:lnTo>
                  <a:pt x="395" y="45"/>
                </a:lnTo>
                <a:lnTo>
                  <a:pt x="395" y="45"/>
                </a:lnTo>
                <a:lnTo>
                  <a:pt x="395" y="45"/>
                </a:lnTo>
                <a:lnTo>
                  <a:pt x="395" y="45"/>
                </a:lnTo>
                <a:lnTo>
                  <a:pt x="395" y="45"/>
                </a:lnTo>
                <a:lnTo>
                  <a:pt x="395" y="45"/>
                </a:lnTo>
                <a:lnTo>
                  <a:pt x="395" y="45"/>
                </a:lnTo>
                <a:lnTo>
                  <a:pt x="395" y="45"/>
                </a:lnTo>
                <a:lnTo>
                  <a:pt x="396" y="45"/>
                </a:lnTo>
                <a:lnTo>
                  <a:pt x="396" y="45"/>
                </a:lnTo>
                <a:lnTo>
                  <a:pt x="396" y="45"/>
                </a:lnTo>
                <a:lnTo>
                  <a:pt x="396" y="45"/>
                </a:lnTo>
                <a:lnTo>
                  <a:pt x="396" y="45"/>
                </a:lnTo>
                <a:lnTo>
                  <a:pt x="396" y="45"/>
                </a:lnTo>
                <a:lnTo>
                  <a:pt x="396" y="45"/>
                </a:lnTo>
                <a:lnTo>
                  <a:pt x="396" y="45"/>
                </a:lnTo>
                <a:lnTo>
                  <a:pt x="396" y="45"/>
                </a:lnTo>
                <a:lnTo>
                  <a:pt x="397" y="45"/>
                </a:lnTo>
                <a:lnTo>
                  <a:pt x="397" y="45"/>
                </a:lnTo>
                <a:lnTo>
                  <a:pt x="397" y="45"/>
                </a:lnTo>
                <a:lnTo>
                  <a:pt x="397" y="45"/>
                </a:lnTo>
                <a:lnTo>
                  <a:pt x="397" y="45"/>
                </a:lnTo>
                <a:lnTo>
                  <a:pt x="397" y="45"/>
                </a:lnTo>
                <a:lnTo>
                  <a:pt x="397" y="45"/>
                </a:lnTo>
                <a:lnTo>
                  <a:pt x="397" y="45"/>
                </a:lnTo>
                <a:lnTo>
                  <a:pt x="397" y="45"/>
                </a:lnTo>
                <a:lnTo>
                  <a:pt x="397" y="45"/>
                </a:lnTo>
                <a:lnTo>
                  <a:pt x="397" y="45"/>
                </a:lnTo>
                <a:lnTo>
                  <a:pt x="397" y="45"/>
                </a:lnTo>
                <a:lnTo>
                  <a:pt x="397" y="45"/>
                </a:lnTo>
                <a:lnTo>
                  <a:pt x="397" y="45"/>
                </a:lnTo>
                <a:lnTo>
                  <a:pt x="397" y="45"/>
                </a:lnTo>
                <a:lnTo>
                  <a:pt x="397" y="45"/>
                </a:lnTo>
                <a:lnTo>
                  <a:pt x="397" y="45"/>
                </a:lnTo>
                <a:lnTo>
                  <a:pt x="397" y="45"/>
                </a:lnTo>
                <a:lnTo>
                  <a:pt x="398" y="45"/>
                </a:lnTo>
                <a:lnTo>
                  <a:pt x="398" y="45"/>
                </a:lnTo>
                <a:lnTo>
                  <a:pt x="398" y="45"/>
                </a:lnTo>
                <a:lnTo>
                  <a:pt x="398" y="45"/>
                </a:lnTo>
                <a:lnTo>
                  <a:pt x="398" y="45"/>
                </a:lnTo>
                <a:lnTo>
                  <a:pt x="398" y="45"/>
                </a:lnTo>
                <a:lnTo>
                  <a:pt x="398" y="45"/>
                </a:lnTo>
                <a:lnTo>
                  <a:pt x="398" y="45"/>
                </a:lnTo>
                <a:lnTo>
                  <a:pt x="398" y="45"/>
                </a:lnTo>
                <a:lnTo>
                  <a:pt x="398" y="45"/>
                </a:lnTo>
                <a:lnTo>
                  <a:pt x="398" y="45"/>
                </a:lnTo>
                <a:lnTo>
                  <a:pt x="398" y="45"/>
                </a:lnTo>
                <a:lnTo>
                  <a:pt x="398" y="45"/>
                </a:lnTo>
                <a:lnTo>
                  <a:pt x="398" y="45"/>
                </a:lnTo>
                <a:lnTo>
                  <a:pt x="398" y="45"/>
                </a:lnTo>
                <a:lnTo>
                  <a:pt x="398" y="45"/>
                </a:lnTo>
                <a:lnTo>
                  <a:pt x="398" y="45"/>
                </a:lnTo>
                <a:lnTo>
                  <a:pt x="398" y="45"/>
                </a:lnTo>
                <a:lnTo>
                  <a:pt x="398" y="45"/>
                </a:lnTo>
                <a:lnTo>
                  <a:pt x="398" y="45"/>
                </a:lnTo>
                <a:lnTo>
                  <a:pt x="398" y="45"/>
                </a:lnTo>
                <a:lnTo>
                  <a:pt x="399" y="45"/>
                </a:lnTo>
                <a:lnTo>
                  <a:pt x="399" y="45"/>
                </a:lnTo>
                <a:lnTo>
                  <a:pt x="399" y="45"/>
                </a:lnTo>
                <a:lnTo>
                  <a:pt x="399" y="45"/>
                </a:lnTo>
                <a:lnTo>
                  <a:pt x="399" y="45"/>
                </a:lnTo>
                <a:lnTo>
                  <a:pt x="399" y="45"/>
                </a:lnTo>
                <a:lnTo>
                  <a:pt x="399" y="45"/>
                </a:lnTo>
                <a:lnTo>
                  <a:pt x="399" y="45"/>
                </a:lnTo>
                <a:lnTo>
                  <a:pt x="399" y="45"/>
                </a:lnTo>
                <a:lnTo>
                  <a:pt x="399" y="45"/>
                </a:lnTo>
                <a:lnTo>
                  <a:pt x="399" y="45"/>
                </a:lnTo>
                <a:lnTo>
                  <a:pt x="399" y="45"/>
                </a:lnTo>
                <a:lnTo>
                  <a:pt x="399" y="45"/>
                </a:lnTo>
                <a:lnTo>
                  <a:pt x="399" y="45"/>
                </a:lnTo>
                <a:lnTo>
                  <a:pt x="399" y="45"/>
                </a:lnTo>
                <a:lnTo>
                  <a:pt x="399" y="45"/>
                </a:lnTo>
                <a:lnTo>
                  <a:pt x="399" y="45"/>
                </a:lnTo>
                <a:lnTo>
                  <a:pt x="399" y="45"/>
                </a:lnTo>
                <a:lnTo>
                  <a:pt x="399" y="45"/>
                </a:lnTo>
                <a:lnTo>
                  <a:pt x="399" y="45"/>
                </a:lnTo>
                <a:lnTo>
                  <a:pt x="399" y="45"/>
                </a:lnTo>
                <a:lnTo>
                  <a:pt x="399" y="45"/>
                </a:lnTo>
                <a:lnTo>
                  <a:pt x="399" y="45"/>
                </a:lnTo>
                <a:lnTo>
                  <a:pt x="399" y="45"/>
                </a:lnTo>
                <a:lnTo>
                  <a:pt x="399" y="45"/>
                </a:lnTo>
                <a:lnTo>
                  <a:pt x="399" y="45"/>
                </a:lnTo>
                <a:lnTo>
                  <a:pt x="399" y="45"/>
                </a:lnTo>
                <a:lnTo>
                  <a:pt x="399" y="45"/>
                </a:lnTo>
                <a:lnTo>
                  <a:pt x="399" y="45"/>
                </a:lnTo>
                <a:lnTo>
                  <a:pt x="399" y="45"/>
                </a:lnTo>
                <a:lnTo>
                  <a:pt x="399" y="45"/>
                </a:lnTo>
                <a:lnTo>
                  <a:pt x="399" y="45"/>
                </a:lnTo>
                <a:lnTo>
                  <a:pt x="399" y="45"/>
                </a:lnTo>
                <a:lnTo>
                  <a:pt x="400" y="45"/>
                </a:lnTo>
                <a:lnTo>
                  <a:pt x="400" y="45"/>
                </a:lnTo>
                <a:lnTo>
                  <a:pt x="400" y="45"/>
                </a:lnTo>
                <a:lnTo>
                  <a:pt x="400" y="45"/>
                </a:lnTo>
                <a:lnTo>
                  <a:pt x="400" y="45"/>
                </a:lnTo>
                <a:lnTo>
                  <a:pt x="400" y="45"/>
                </a:lnTo>
                <a:lnTo>
                  <a:pt x="400" y="45"/>
                </a:lnTo>
                <a:lnTo>
                  <a:pt x="400" y="45"/>
                </a:lnTo>
                <a:lnTo>
                  <a:pt x="400" y="45"/>
                </a:lnTo>
                <a:lnTo>
                  <a:pt x="400" y="45"/>
                </a:lnTo>
                <a:lnTo>
                  <a:pt x="400" y="45"/>
                </a:lnTo>
                <a:lnTo>
                  <a:pt x="400" y="45"/>
                </a:lnTo>
                <a:lnTo>
                  <a:pt x="400" y="45"/>
                </a:lnTo>
                <a:lnTo>
                  <a:pt x="400" y="45"/>
                </a:lnTo>
                <a:lnTo>
                  <a:pt x="400" y="45"/>
                </a:lnTo>
                <a:lnTo>
                  <a:pt x="400" y="45"/>
                </a:lnTo>
                <a:lnTo>
                  <a:pt x="400" y="45"/>
                </a:lnTo>
                <a:lnTo>
                  <a:pt x="400" y="45"/>
                </a:lnTo>
                <a:lnTo>
                  <a:pt x="400" y="45"/>
                </a:lnTo>
                <a:lnTo>
                  <a:pt x="400" y="45"/>
                </a:lnTo>
                <a:lnTo>
                  <a:pt x="400" y="45"/>
                </a:lnTo>
                <a:lnTo>
                  <a:pt x="401" y="45"/>
                </a:lnTo>
                <a:lnTo>
                  <a:pt x="401" y="45"/>
                </a:lnTo>
                <a:lnTo>
                  <a:pt x="401" y="45"/>
                </a:lnTo>
                <a:lnTo>
                  <a:pt x="401" y="45"/>
                </a:lnTo>
                <a:lnTo>
                  <a:pt x="401" y="46"/>
                </a:lnTo>
                <a:lnTo>
                  <a:pt x="401" y="46"/>
                </a:lnTo>
                <a:lnTo>
                  <a:pt x="401" y="46"/>
                </a:lnTo>
                <a:lnTo>
                  <a:pt x="401" y="46"/>
                </a:lnTo>
                <a:lnTo>
                  <a:pt x="401" y="46"/>
                </a:lnTo>
                <a:lnTo>
                  <a:pt x="401" y="46"/>
                </a:lnTo>
                <a:lnTo>
                  <a:pt x="401" y="46"/>
                </a:lnTo>
                <a:lnTo>
                  <a:pt x="401" y="46"/>
                </a:lnTo>
                <a:lnTo>
                  <a:pt x="402" y="46"/>
                </a:lnTo>
                <a:lnTo>
                  <a:pt x="402" y="46"/>
                </a:lnTo>
                <a:lnTo>
                  <a:pt x="402" y="46"/>
                </a:lnTo>
                <a:lnTo>
                  <a:pt x="402" y="46"/>
                </a:lnTo>
                <a:lnTo>
                  <a:pt x="402" y="46"/>
                </a:lnTo>
                <a:lnTo>
                  <a:pt x="402" y="46"/>
                </a:lnTo>
                <a:lnTo>
                  <a:pt x="402" y="46"/>
                </a:lnTo>
                <a:lnTo>
                  <a:pt x="402" y="46"/>
                </a:lnTo>
                <a:lnTo>
                  <a:pt x="402" y="46"/>
                </a:lnTo>
                <a:lnTo>
                  <a:pt x="402" y="46"/>
                </a:lnTo>
                <a:lnTo>
                  <a:pt x="402" y="46"/>
                </a:lnTo>
                <a:lnTo>
                  <a:pt x="402" y="46"/>
                </a:lnTo>
                <a:lnTo>
                  <a:pt x="402" y="46"/>
                </a:lnTo>
                <a:lnTo>
                  <a:pt x="402" y="46"/>
                </a:lnTo>
                <a:lnTo>
                  <a:pt x="402" y="46"/>
                </a:lnTo>
                <a:lnTo>
                  <a:pt x="403" y="46"/>
                </a:lnTo>
                <a:lnTo>
                  <a:pt x="403" y="46"/>
                </a:lnTo>
                <a:lnTo>
                  <a:pt x="403" y="46"/>
                </a:lnTo>
                <a:lnTo>
                  <a:pt x="403" y="46"/>
                </a:lnTo>
                <a:lnTo>
                  <a:pt x="403" y="46"/>
                </a:lnTo>
                <a:lnTo>
                  <a:pt x="403" y="46"/>
                </a:lnTo>
                <a:lnTo>
                  <a:pt x="403" y="46"/>
                </a:lnTo>
                <a:lnTo>
                  <a:pt x="403" y="46"/>
                </a:lnTo>
                <a:lnTo>
                  <a:pt x="403" y="46"/>
                </a:lnTo>
                <a:lnTo>
                  <a:pt x="403" y="46"/>
                </a:lnTo>
                <a:lnTo>
                  <a:pt x="403" y="46"/>
                </a:lnTo>
                <a:lnTo>
                  <a:pt x="403" y="46"/>
                </a:lnTo>
                <a:lnTo>
                  <a:pt x="403" y="46"/>
                </a:lnTo>
                <a:lnTo>
                  <a:pt x="403" y="46"/>
                </a:lnTo>
                <a:lnTo>
                  <a:pt x="403" y="46"/>
                </a:lnTo>
                <a:lnTo>
                  <a:pt x="404" y="46"/>
                </a:lnTo>
                <a:lnTo>
                  <a:pt x="404" y="46"/>
                </a:lnTo>
                <a:lnTo>
                  <a:pt x="404" y="46"/>
                </a:lnTo>
                <a:lnTo>
                  <a:pt x="404" y="46"/>
                </a:lnTo>
                <a:lnTo>
                  <a:pt x="404" y="46"/>
                </a:lnTo>
                <a:lnTo>
                  <a:pt x="404" y="46"/>
                </a:lnTo>
                <a:lnTo>
                  <a:pt x="404" y="46"/>
                </a:lnTo>
                <a:lnTo>
                  <a:pt x="404" y="46"/>
                </a:lnTo>
                <a:lnTo>
                  <a:pt x="404" y="46"/>
                </a:lnTo>
                <a:lnTo>
                  <a:pt x="404" y="46"/>
                </a:lnTo>
                <a:lnTo>
                  <a:pt x="404" y="46"/>
                </a:lnTo>
                <a:lnTo>
                  <a:pt x="404" y="46"/>
                </a:lnTo>
                <a:lnTo>
                  <a:pt x="404" y="46"/>
                </a:lnTo>
                <a:lnTo>
                  <a:pt x="404" y="46"/>
                </a:lnTo>
                <a:lnTo>
                  <a:pt x="404" y="46"/>
                </a:lnTo>
                <a:lnTo>
                  <a:pt x="404" y="46"/>
                </a:lnTo>
                <a:lnTo>
                  <a:pt x="404" y="46"/>
                </a:lnTo>
                <a:lnTo>
                  <a:pt x="404" y="46"/>
                </a:lnTo>
                <a:lnTo>
                  <a:pt x="404" y="46"/>
                </a:lnTo>
                <a:lnTo>
                  <a:pt x="404" y="46"/>
                </a:lnTo>
                <a:lnTo>
                  <a:pt x="404" y="46"/>
                </a:lnTo>
                <a:lnTo>
                  <a:pt x="404" y="46"/>
                </a:lnTo>
                <a:lnTo>
                  <a:pt x="404" y="46"/>
                </a:lnTo>
                <a:lnTo>
                  <a:pt x="404" y="46"/>
                </a:lnTo>
                <a:lnTo>
                  <a:pt x="405" y="46"/>
                </a:lnTo>
                <a:lnTo>
                  <a:pt x="405" y="46"/>
                </a:lnTo>
                <a:lnTo>
                  <a:pt x="405" y="46"/>
                </a:lnTo>
                <a:lnTo>
                  <a:pt x="405" y="46"/>
                </a:lnTo>
                <a:lnTo>
                  <a:pt x="405" y="46"/>
                </a:lnTo>
                <a:lnTo>
                  <a:pt x="405" y="46"/>
                </a:lnTo>
                <a:lnTo>
                  <a:pt x="405" y="46"/>
                </a:lnTo>
                <a:lnTo>
                  <a:pt x="405" y="46"/>
                </a:lnTo>
                <a:lnTo>
                  <a:pt x="405" y="46"/>
                </a:lnTo>
                <a:lnTo>
                  <a:pt x="405" y="46"/>
                </a:lnTo>
                <a:lnTo>
                  <a:pt x="405" y="46"/>
                </a:lnTo>
                <a:lnTo>
                  <a:pt x="405" y="46"/>
                </a:lnTo>
                <a:lnTo>
                  <a:pt x="405" y="46"/>
                </a:lnTo>
                <a:lnTo>
                  <a:pt x="405" y="46"/>
                </a:lnTo>
                <a:lnTo>
                  <a:pt x="405" y="46"/>
                </a:lnTo>
                <a:lnTo>
                  <a:pt x="405" y="46"/>
                </a:lnTo>
                <a:lnTo>
                  <a:pt x="405" y="46"/>
                </a:lnTo>
                <a:lnTo>
                  <a:pt x="405" y="46"/>
                </a:lnTo>
                <a:lnTo>
                  <a:pt x="405" y="46"/>
                </a:lnTo>
                <a:lnTo>
                  <a:pt x="405" y="46"/>
                </a:lnTo>
                <a:lnTo>
                  <a:pt x="405" y="46"/>
                </a:lnTo>
                <a:lnTo>
                  <a:pt x="405" y="46"/>
                </a:lnTo>
                <a:lnTo>
                  <a:pt x="405" y="46"/>
                </a:lnTo>
                <a:lnTo>
                  <a:pt x="405" y="46"/>
                </a:lnTo>
                <a:lnTo>
                  <a:pt x="405" y="46"/>
                </a:lnTo>
                <a:lnTo>
                  <a:pt x="405" y="46"/>
                </a:lnTo>
                <a:lnTo>
                  <a:pt x="405" y="46"/>
                </a:lnTo>
                <a:lnTo>
                  <a:pt x="405" y="46"/>
                </a:lnTo>
                <a:lnTo>
                  <a:pt x="405" y="46"/>
                </a:lnTo>
                <a:lnTo>
                  <a:pt x="405" y="46"/>
                </a:lnTo>
                <a:lnTo>
                  <a:pt x="406" y="46"/>
                </a:lnTo>
                <a:lnTo>
                  <a:pt x="406" y="46"/>
                </a:lnTo>
                <a:lnTo>
                  <a:pt x="406" y="46"/>
                </a:lnTo>
                <a:lnTo>
                  <a:pt x="406" y="46"/>
                </a:lnTo>
                <a:lnTo>
                  <a:pt x="406" y="46"/>
                </a:lnTo>
                <a:lnTo>
                  <a:pt x="406" y="46"/>
                </a:lnTo>
                <a:lnTo>
                  <a:pt x="406" y="46"/>
                </a:lnTo>
                <a:lnTo>
                  <a:pt x="406" y="46"/>
                </a:lnTo>
                <a:lnTo>
                  <a:pt x="406" y="46"/>
                </a:lnTo>
                <a:lnTo>
                  <a:pt x="406" y="46"/>
                </a:lnTo>
                <a:lnTo>
                  <a:pt x="406" y="46"/>
                </a:lnTo>
                <a:lnTo>
                  <a:pt x="406" y="46"/>
                </a:lnTo>
                <a:lnTo>
                  <a:pt x="406" y="46"/>
                </a:lnTo>
                <a:lnTo>
                  <a:pt x="406" y="46"/>
                </a:lnTo>
                <a:lnTo>
                  <a:pt x="406" y="46"/>
                </a:lnTo>
                <a:lnTo>
                  <a:pt x="406" y="46"/>
                </a:lnTo>
                <a:lnTo>
                  <a:pt x="406" y="46"/>
                </a:lnTo>
                <a:lnTo>
                  <a:pt x="406" y="46"/>
                </a:lnTo>
                <a:lnTo>
                  <a:pt x="406" y="46"/>
                </a:lnTo>
                <a:lnTo>
                  <a:pt x="406" y="46"/>
                </a:lnTo>
                <a:lnTo>
                  <a:pt x="406" y="46"/>
                </a:lnTo>
                <a:lnTo>
                  <a:pt x="407" y="46"/>
                </a:lnTo>
                <a:lnTo>
                  <a:pt x="407" y="46"/>
                </a:lnTo>
                <a:lnTo>
                  <a:pt x="407" y="46"/>
                </a:lnTo>
                <a:lnTo>
                  <a:pt x="407" y="46"/>
                </a:lnTo>
                <a:lnTo>
                  <a:pt x="407" y="46"/>
                </a:lnTo>
                <a:lnTo>
                  <a:pt x="407" y="46"/>
                </a:lnTo>
                <a:lnTo>
                  <a:pt x="407" y="46"/>
                </a:lnTo>
                <a:lnTo>
                  <a:pt x="407" y="46"/>
                </a:lnTo>
                <a:lnTo>
                  <a:pt x="407" y="46"/>
                </a:lnTo>
                <a:lnTo>
                  <a:pt x="407" y="46"/>
                </a:lnTo>
                <a:lnTo>
                  <a:pt x="407" y="46"/>
                </a:lnTo>
                <a:lnTo>
                  <a:pt x="407" y="46"/>
                </a:lnTo>
                <a:lnTo>
                  <a:pt x="407" y="46"/>
                </a:lnTo>
                <a:lnTo>
                  <a:pt x="407" y="46"/>
                </a:lnTo>
                <a:lnTo>
                  <a:pt x="407" y="46"/>
                </a:lnTo>
                <a:lnTo>
                  <a:pt x="407" y="46"/>
                </a:lnTo>
                <a:lnTo>
                  <a:pt x="407" y="46"/>
                </a:lnTo>
                <a:lnTo>
                  <a:pt x="407" y="46"/>
                </a:lnTo>
                <a:lnTo>
                  <a:pt x="408" y="46"/>
                </a:lnTo>
                <a:lnTo>
                  <a:pt x="408" y="46"/>
                </a:lnTo>
                <a:lnTo>
                  <a:pt x="408" y="46"/>
                </a:lnTo>
                <a:lnTo>
                  <a:pt x="408" y="46"/>
                </a:lnTo>
                <a:lnTo>
                  <a:pt x="408" y="46"/>
                </a:lnTo>
                <a:lnTo>
                  <a:pt x="408" y="46"/>
                </a:lnTo>
                <a:lnTo>
                  <a:pt x="408" y="46"/>
                </a:lnTo>
                <a:lnTo>
                  <a:pt x="408" y="46"/>
                </a:lnTo>
                <a:lnTo>
                  <a:pt x="408" y="46"/>
                </a:lnTo>
                <a:lnTo>
                  <a:pt x="408" y="46"/>
                </a:lnTo>
                <a:lnTo>
                  <a:pt x="408" y="46"/>
                </a:lnTo>
                <a:lnTo>
                  <a:pt x="408" y="46"/>
                </a:lnTo>
                <a:lnTo>
                  <a:pt x="408" y="46"/>
                </a:lnTo>
                <a:lnTo>
                  <a:pt x="408" y="46"/>
                </a:lnTo>
                <a:lnTo>
                  <a:pt x="408" y="46"/>
                </a:lnTo>
                <a:lnTo>
                  <a:pt x="408" y="46"/>
                </a:lnTo>
                <a:lnTo>
                  <a:pt x="408" y="46"/>
                </a:lnTo>
                <a:lnTo>
                  <a:pt x="408" y="46"/>
                </a:lnTo>
                <a:lnTo>
                  <a:pt x="409" y="46"/>
                </a:lnTo>
                <a:lnTo>
                  <a:pt x="409" y="47"/>
                </a:lnTo>
                <a:lnTo>
                  <a:pt x="409" y="47"/>
                </a:lnTo>
                <a:lnTo>
                  <a:pt x="409" y="47"/>
                </a:lnTo>
                <a:lnTo>
                  <a:pt x="409" y="47"/>
                </a:lnTo>
                <a:lnTo>
                  <a:pt x="409" y="47"/>
                </a:lnTo>
                <a:lnTo>
                  <a:pt x="409" y="47"/>
                </a:lnTo>
                <a:lnTo>
                  <a:pt x="409" y="47"/>
                </a:lnTo>
                <a:lnTo>
                  <a:pt x="409" y="47"/>
                </a:lnTo>
                <a:lnTo>
                  <a:pt x="409" y="47"/>
                </a:lnTo>
                <a:lnTo>
                  <a:pt x="409" y="47"/>
                </a:lnTo>
                <a:lnTo>
                  <a:pt x="409" y="47"/>
                </a:lnTo>
                <a:lnTo>
                  <a:pt x="409" y="47"/>
                </a:lnTo>
                <a:lnTo>
                  <a:pt x="409" y="47"/>
                </a:lnTo>
                <a:lnTo>
                  <a:pt x="409" y="47"/>
                </a:lnTo>
                <a:lnTo>
                  <a:pt x="409" y="47"/>
                </a:lnTo>
                <a:lnTo>
                  <a:pt x="409" y="47"/>
                </a:lnTo>
                <a:lnTo>
                  <a:pt x="409" y="47"/>
                </a:lnTo>
                <a:lnTo>
                  <a:pt x="409" y="47"/>
                </a:lnTo>
                <a:lnTo>
                  <a:pt x="409" y="47"/>
                </a:lnTo>
                <a:lnTo>
                  <a:pt x="409" y="47"/>
                </a:lnTo>
                <a:lnTo>
                  <a:pt x="409" y="47"/>
                </a:lnTo>
                <a:lnTo>
                  <a:pt x="409" y="47"/>
                </a:lnTo>
                <a:lnTo>
                  <a:pt x="409" y="47"/>
                </a:lnTo>
                <a:lnTo>
                  <a:pt x="409" y="47"/>
                </a:lnTo>
                <a:lnTo>
                  <a:pt x="409" y="47"/>
                </a:lnTo>
                <a:lnTo>
                  <a:pt x="409" y="47"/>
                </a:lnTo>
                <a:lnTo>
                  <a:pt x="409" y="47"/>
                </a:lnTo>
                <a:lnTo>
                  <a:pt x="409" y="47"/>
                </a:lnTo>
                <a:lnTo>
                  <a:pt x="409" y="47"/>
                </a:lnTo>
                <a:lnTo>
                  <a:pt x="410" y="47"/>
                </a:lnTo>
                <a:lnTo>
                  <a:pt x="410" y="47"/>
                </a:lnTo>
                <a:lnTo>
                  <a:pt x="410" y="47"/>
                </a:lnTo>
                <a:lnTo>
                  <a:pt x="410" y="47"/>
                </a:lnTo>
                <a:lnTo>
                  <a:pt x="410" y="47"/>
                </a:lnTo>
                <a:lnTo>
                  <a:pt x="410" y="47"/>
                </a:lnTo>
                <a:lnTo>
                  <a:pt x="410" y="47"/>
                </a:lnTo>
                <a:lnTo>
                  <a:pt x="410" y="47"/>
                </a:lnTo>
                <a:lnTo>
                  <a:pt x="410" y="47"/>
                </a:lnTo>
                <a:lnTo>
                  <a:pt x="410" y="47"/>
                </a:lnTo>
                <a:lnTo>
                  <a:pt x="410" y="47"/>
                </a:lnTo>
                <a:lnTo>
                  <a:pt x="410" y="47"/>
                </a:lnTo>
                <a:lnTo>
                  <a:pt x="410" y="47"/>
                </a:lnTo>
                <a:lnTo>
                  <a:pt x="410" y="47"/>
                </a:lnTo>
                <a:lnTo>
                  <a:pt x="410" y="47"/>
                </a:lnTo>
                <a:lnTo>
                  <a:pt x="410" y="47"/>
                </a:lnTo>
                <a:lnTo>
                  <a:pt x="410" y="47"/>
                </a:lnTo>
                <a:lnTo>
                  <a:pt x="410" y="47"/>
                </a:lnTo>
                <a:lnTo>
                  <a:pt x="410" y="47"/>
                </a:lnTo>
                <a:lnTo>
                  <a:pt x="410" y="47"/>
                </a:lnTo>
                <a:lnTo>
                  <a:pt x="410" y="47"/>
                </a:lnTo>
                <a:lnTo>
                  <a:pt x="410" y="47"/>
                </a:lnTo>
                <a:lnTo>
                  <a:pt x="410" y="47"/>
                </a:lnTo>
                <a:lnTo>
                  <a:pt x="410" y="47"/>
                </a:lnTo>
                <a:lnTo>
                  <a:pt x="410" y="47"/>
                </a:lnTo>
                <a:lnTo>
                  <a:pt x="410" y="47"/>
                </a:lnTo>
                <a:lnTo>
                  <a:pt x="410" y="47"/>
                </a:lnTo>
                <a:lnTo>
                  <a:pt x="410" y="47"/>
                </a:lnTo>
                <a:lnTo>
                  <a:pt x="410" y="47"/>
                </a:lnTo>
                <a:lnTo>
                  <a:pt x="410" y="47"/>
                </a:lnTo>
                <a:lnTo>
                  <a:pt x="410" y="47"/>
                </a:lnTo>
                <a:lnTo>
                  <a:pt x="410" y="47"/>
                </a:lnTo>
                <a:lnTo>
                  <a:pt x="410" y="47"/>
                </a:lnTo>
                <a:lnTo>
                  <a:pt x="410" y="47"/>
                </a:lnTo>
                <a:lnTo>
                  <a:pt x="410" y="47"/>
                </a:lnTo>
                <a:lnTo>
                  <a:pt x="410" y="47"/>
                </a:lnTo>
                <a:lnTo>
                  <a:pt x="411" y="47"/>
                </a:lnTo>
                <a:lnTo>
                  <a:pt x="411" y="47"/>
                </a:lnTo>
                <a:lnTo>
                  <a:pt x="411" y="47"/>
                </a:lnTo>
                <a:lnTo>
                  <a:pt x="411" y="47"/>
                </a:lnTo>
                <a:lnTo>
                  <a:pt x="411" y="47"/>
                </a:lnTo>
                <a:lnTo>
                  <a:pt x="411" y="47"/>
                </a:lnTo>
                <a:lnTo>
                  <a:pt x="411" y="47"/>
                </a:lnTo>
                <a:lnTo>
                  <a:pt x="411" y="47"/>
                </a:lnTo>
                <a:lnTo>
                  <a:pt x="411" y="47"/>
                </a:lnTo>
                <a:lnTo>
                  <a:pt x="411" y="47"/>
                </a:lnTo>
                <a:lnTo>
                  <a:pt x="411" y="47"/>
                </a:lnTo>
                <a:lnTo>
                  <a:pt x="411" y="47"/>
                </a:lnTo>
                <a:lnTo>
                  <a:pt x="411" y="47"/>
                </a:lnTo>
                <a:lnTo>
                  <a:pt x="411" y="47"/>
                </a:lnTo>
                <a:lnTo>
                  <a:pt x="411" y="47"/>
                </a:lnTo>
                <a:lnTo>
                  <a:pt x="412" y="47"/>
                </a:lnTo>
                <a:lnTo>
                  <a:pt x="412" y="47"/>
                </a:lnTo>
                <a:lnTo>
                  <a:pt x="412" y="47"/>
                </a:lnTo>
                <a:lnTo>
                  <a:pt x="412" y="47"/>
                </a:lnTo>
                <a:lnTo>
                  <a:pt x="412" y="47"/>
                </a:lnTo>
                <a:lnTo>
                  <a:pt x="412" y="47"/>
                </a:lnTo>
                <a:lnTo>
                  <a:pt x="412" y="47"/>
                </a:lnTo>
                <a:lnTo>
                  <a:pt x="412" y="47"/>
                </a:lnTo>
                <a:lnTo>
                  <a:pt x="412" y="47"/>
                </a:lnTo>
                <a:lnTo>
                  <a:pt x="412" y="47"/>
                </a:lnTo>
                <a:lnTo>
                  <a:pt x="412" y="47"/>
                </a:lnTo>
                <a:lnTo>
                  <a:pt x="412" y="47"/>
                </a:lnTo>
                <a:lnTo>
                  <a:pt x="412" y="47"/>
                </a:lnTo>
                <a:lnTo>
                  <a:pt x="412" y="47"/>
                </a:lnTo>
                <a:lnTo>
                  <a:pt x="412" y="47"/>
                </a:lnTo>
                <a:lnTo>
                  <a:pt x="412" y="47"/>
                </a:lnTo>
                <a:lnTo>
                  <a:pt x="412" y="47"/>
                </a:lnTo>
                <a:lnTo>
                  <a:pt x="412" y="47"/>
                </a:lnTo>
                <a:lnTo>
                  <a:pt x="413" y="47"/>
                </a:lnTo>
                <a:lnTo>
                  <a:pt x="413" y="47"/>
                </a:lnTo>
                <a:lnTo>
                  <a:pt x="413" y="47"/>
                </a:lnTo>
                <a:lnTo>
                  <a:pt x="413" y="47"/>
                </a:lnTo>
                <a:lnTo>
                  <a:pt x="413" y="47"/>
                </a:lnTo>
                <a:lnTo>
                  <a:pt x="413" y="47"/>
                </a:lnTo>
                <a:lnTo>
                  <a:pt x="413" y="47"/>
                </a:lnTo>
                <a:lnTo>
                  <a:pt x="413" y="47"/>
                </a:lnTo>
                <a:lnTo>
                  <a:pt x="413" y="47"/>
                </a:lnTo>
                <a:lnTo>
                  <a:pt x="413" y="47"/>
                </a:lnTo>
                <a:lnTo>
                  <a:pt x="413" y="47"/>
                </a:lnTo>
                <a:lnTo>
                  <a:pt x="413" y="47"/>
                </a:lnTo>
                <a:lnTo>
                  <a:pt x="413" y="47"/>
                </a:lnTo>
                <a:lnTo>
                  <a:pt x="413" y="47"/>
                </a:lnTo>
                <a:lnTo>
                  <a:pt x="413" y="47"/>
                </a:lnTo>
                <a:lnTo>
                  <a:pt x="413" y="47"/>
                </a:lnTo>
                <a:lnTo>
                  <a:pt x="413" y="47"/>
                </a:lnTo>
                <a:lnTo>
                  <a:pt x="413" y="47"/>
                </a:lnTo>
                <a:lnTo>
                  <a:pt x="413" y="47"/>
                </a:lnTo>
                <a:lnTo>
                  <a:pt x="413" y="47"/>
                </a:lnTo>
                <a:lnTo>
                  <a:pt x="413" y="47"/>
                </a:lnTo>
                <a:lnTo>
                  <a:pt x="413" y="47"/>
                </a:lnTo>
                <a:lnTo>
                  <a:pt x="413" y="47"/>
                </a:lnTo>
                <a:lnTo>
                  <a:pt x="413" y="47"/>
                </a:lnTo>
                <a:lnTo>
                  <a:pt x="413" y="47"/>
                </a:lnTo>
                <a:lnTo>
                  <a:pt x="413" y="47"/>
                </a:lnTo>
                <a:lnTo>
                  <a:pt x="413" y="47"/>
                </a:lnTo>
                <a:lnTo>
                  <a:pt x="413" y="47"/>
                </a:lnTo>
                <a:lnTo>
                  <a:pt x="413" y="47"/>
                </a:lnTo>
                <a:lnTo>
                  <a:pt x="413" y="47"/>
                </a:lnTo>
                <a:lnTo>
                  <a:pt x="413" y="47"/>
                </a:lnTo>
                <a:lnTo>
                  <a:pt x="413" y="47"/>
                </a:lnTo>
                <a:lnTo>
                  <a:pt x="413" y="47"/>
                </a:lnTo>
                <a:lnTo>
                  <a:pt x="413" y="47"/>
                </a:lnTo>
                <a:lnTo>
                  <a:pt x="413" y="47"/>
                </a:lnTo>
                <a:lnTo>
                  <a:pt x="413" y="47"/>
                </a:lnTo>
                <a:lnTo>
                  <a:pt x="414" y="47"/>
                </a:lnTo>
                <a:lnTo>
                  <a:pt x="414" y="48"/>
                </a:lnTo>
                <a:lnTo>
                  <a:pt x="414" y="48"/>
                </a:lnTo>
                <a:lnTo>
                  <a:pt x="414" y="48"/>
                </a:lnTo>
                <a:lnTo>
                  <a:pt x="414" y="48"/>
                </a:lnTo>
                <a:lnTo>
                  <a:pt x="414" y="48"/>
                </a:lnTo>
                <a:lnTo>
                  <a:pt x="414" y="48"/>
                </a:lnTo>
                <a:lnTo>
                  <a:pt x="414" y="48"/>
                </a:lnTo>
                <a:lnTo>
                  <a:pt x="414" y="48"/>
                </a:lnTo>
                <a:lnTo>
                  <a:pt x="414" y="48"/>
                </a:lnTo>
                <a:lnTo>
                  <a:pt x="414" y="48"/>
                </a:lnTo>
                <a:lnTo>
                  <a:pt x="414" y="48"/>
                </a:lnTo>
                <a:lnTo>
                  <a:pt x="414" y="48"/>
                </a:lnTo>
                <a:lnTo>
                  <a:pt x="414" y="48"/>
                </a:lnTo>
                <a:lnTo>
                  <a:pt x="414" y="48"/>
                </a:lnTo>
                <a:lnTo>
                  <a:pt x="414" y="48"/>
                </a:lnTo>
                <a:lnTo>
                  <a:pt x="414" y="48"/>
                </a:lnTo>
                <a:lnTo>
                  <a:pt x="414" y="48"/>
                </a:lnTo>
                <a:lnTo>
                  <a:pt x="415" y="48"/>
                </a:lnTo>
                <a:lnTo>
                  <a:pt x="415" y="48"/>
                </a:lnTo>
                <a:lnTo>
                  <a:pt x="415" y="48"/>
                </a:lnTo>
                <a:lnTo>
                  <a:pt x="415" y="48"/>
                </a:lnTo>
                <a:lnTo>
                  <a:pt x="415" y="48"/>
                </a:lnTo>
                <a:lnTo>
                  <a:pt x="415" y="48"/>
                </a:lnTo>
                <a:lnTo>
                  <a:pt x="415" y="48"/>
                </a:lnTo>
                <a:lnTo>
                  <a:pt x="415" y="48"/>
                </a:lnTo>
                <a:lnTo>
                  <a:pt x="415" y="48"/>
                </a:lnTo>
                <a:lnTo>
                  <a:pt x="415" y="48"/>
                </a:lnTo>
                <a:lnTo>
                  <a:pt x="415" y="48"/>
                </a:lnTo>
                <a:lnTo>
                  <a:pt x="415" y="48"/>
                </a:lnTo>
                <a:lnTo>
                  <a:pt x="415" y="48"/>
                </a:lnTo>
                <a:lnTo>
                  <a:pt x="415" y="48"/>
                </a:lnTo>
                <a:lnTo>
                  <a:pt x="415" y="48"/>
                </a:lnTo>
                <a:lnTo>
                  <a:pt x="415" y="48"/>
                </a:lnTo>
                <a:lnTo>
                  <a:pt x="415" y="48"/>
                </a:lnTo>
                <a:lnTo>
                  <a:pt x="415" y="48"/>
                </a:lnTo>
                <a:lnTo>
                  <a:pt x="415" y="48"/>
                </a:lnTo>
                <a:lnTo>
                  <a:pt x="415" y="48"/>
                </a:lnTo>
                <a:lnTo>
                  <a:pt x="415" y="48"/>
                </a:lnTo>
                <a:lnTo>
                  <a:pt x="415" y="48"/>
                </a:lnTo>
                <a:lnTo>
                  <a:pt x="415" y="48"/>
                </a:lnTo>
                <a:lnTo>
                  <a:pt x="415" y="48"/>
                </a:lnTo>
                <a:lnTo>
                  <a:pt x="416" y="48"/>
                </a:lnTo>
                <a:lnTo>
                  <a:pt x="416" y="48"/>
                </a:lnTo>
                <a:lnTo>
                  <a:pt x="416" y="48"/>
                </a:lnTo>
                <a:lnTo>
                  <a:pt x="416" y="48"/>
                </a:lnTo>
                <a:lnTo>
                  <a:pt x="416" y="48"/>
                </a:lnTo>
                <a:lnTo>
                  <a:pt x="416" y="48"/>
                </a:lnTo>
                <a:lnTo>
                  <a:pt x="416" y="48"/>
                </a:lnTo>
                <a:lnTo>
                  <a:pt x="416" y="48"/>
                </a:lnTo>
                <a:lnTo>
                  <a:pt x="416" y="48"/>
                </a:lnTo>
                <a:lnTo>
                  <a:pt x="416" y="48"/>
                </a:lnTo>
                <a:lnTo>
                  <a:pt x="416" y="48"/>
                </a:lnTo>
                <a:lnTo>
                  <a:pt x="416" y="48"/>
                </a:lnTo>
                <a:lnTo>
                  <a:pt x="416" y="48"/>
                </a:lnTo>
                <a:lnTo>
                  <a:pt x="416" y="48"/>
                </a:lnTo>
                <a:lnTo>
                  <a:pt x="416" y="48"/>
                </a:lnTo>
                <a:lnTo>
                  <a:pt x="416" y="48"/>
                </a:lnTo>
                <a:lnTo>
                  <a:pt x="416" y="48"/>
                </a:lnTo>
                <a:lnTo>
                  <a:pt x="416" y="48"/>
                </a:lnTo>
                <a:lnTo>
                  <a:pt x="417" y="48"/>
                </a:lnTo>
                <a:lnTo>
                  <a:pt x="417" y="48"/>
                </a:lnTo>
                <a:lnTo>
                  <a:pt x="417" y="48"/>
                </a:lnTo>
                <a:lnTo>
                  <a:pt x="417" y="48"/>
                </a:lnTo>
                <a:lnTo>
                  <a:pt x="417" y="48"/>
                </a:lnTo>
                <a:lnTo>
                  <a:pt x="417" y="48"/>
                </a:lnTo>
                <a:lnTo>
                  <a:pt x="417" y="48"/>
                </a:lnTo>
                <a:lnTo>
                  <a:pt x="417" y="48"/>
                </a:lnTo>
                <a:lnTo>
                  <a:pt x="417" y="48"/>
                </a:lnTo>
                <a:lnTo>
                  <a:pt x="417" y="48"/>
                </a:lnTo>
                <a:lnTo>
                  <a:pt x="417" y="48"/>
                </a:lnTo>
                <a:lnTo>
                  <a:pt x="417" y="48"/>
                </a:lnTo>
                <a:lnTo>
                  <a:pt x="417" y="48"/>
                </a:lnTo>
                <a:lnTo>
                  <a:pt x="417" y="48"/>
                </a:lnTo>
                <a:lnTo>
                  <a:pt x="417" y="48"/>
                </a:lnTo>
                <a:lnTo>
                  <a:pt x="418" y="48"/>
                </a:lnTo>
                <a:lnTo>
                  <a:pt x="418" y="48"/>
                </a:lnTo>
                <a:lnTo>
                  <a:pt x="418" y="48"/>
                </a:lnTo>
                <a:lnTo>
                  <a:pt x="418" y="48"/>
                </a:lnTo>
                <a:lnTo>
                  <a:pt x="418" y="48"/>
                </a:lnTo>
                <a:lnTo>
                  <a:pt x="418" y="48"/>
                </a:lnTo>
                <a:lnTo>
                  <a:pt x="418" y="48"/>
                </a:lnTo>
                <a:lnTo>
                  <a:pt x="418" y="48"/>
                </a:lnTo>
                <a:lnTo>
                  <a:pt x="418" y="48"/>
                </a:lnTo>
                <a:lnTo>
                  <a:pt x="418" y="48"/>
                </a:lnTo>
                <a:lnTo>
                  <a:pt x="418" y="48"/>
                </a:lnTo>
                <a:lnTo>
                  <a:pt x="418" y="48"/>
                </a:lnTo>
                <a:lnTo>
                  <a:pt x="418" y="48"/>
                </a:lnTo>
                <a:lnTo>
                  <a:pt x="418" y="48"/>
                </a:lnTo>
                <a:lnTo>
                  <a:pt x="418" y="48"/>
                </a:lnTo>
                <a:lnTo>
                  <a:pt x="418" y="48"/>
                </a:lnTo>
                <a:lnTo>
                  <a:pt x="418" y="48"/>
                </a:lnTo>
                <a:lnTo>
                  <a:pt x="418" y="48"/>
                </a:lnTo>
                <a:lnTo>
                  <a:pt x="418" y="48"/>
                </a:lnTo>
                <a:lnTo>
                  <a:pt x="418" y="48"/>
                </a:lnTo>
                <a:lnTo>
                  <a:pt x="418" y="48"/>
                </a:lnTo>
                <a:lnTo>
                  <a:pt x="418" y="48"/>
                </a:lnTo>
                <a:lnTo>
                  <a:pt x="418" y="48"/>
                </a:lnTo>
                <a:lnTo>
                  <a:pt x="418" y="48"/>
                </a:lnTo>
                <a:lnTo>
                  <a:pt x="419" y="48"/>
                </a:lnTo>
                <a:lnTo>
                  <a:pt x="419" y="48"/>
                </a:lnTo>
                <a:lnTo>
                  <a:pt x="419" y="48"/>
                </a:lnTo>
                <a:lnTo>
                  <a:pt x="419" y="48"/>
                </a:lnTo>
                <a:lnTo>
                  <a:pt x="419" y="48"/>
                </a:lnTo>
                <a:lnTo>
                  <a:pt x="419" y="48"/>
                </a:lnTo>
                <a:lnTo>
                  <a:pt x="419" y="48"/>
                </a:lnTo>
                <a:lnTo>
                  <a:pt x="419" y="48"/>
                </a:lnTo>
                <a:lnTo>
                  <a:pt x="419" y="48"/>
                </a:lnTo>
                <a:lnTo>
                  <a:pt x="419" y="48"/>
                </a:lnTo>
                <a:lnTo>
                  <a:pt x="419" y="48"/>
                </a:lnTo>
                <a:lnTo>
                  <a:pt x="419" y="48"/>
                </a:lnTo>
                <a:lnTo>
                  <a:pt x="419" y="48"/>
                </a:lnTo>
                <a:lnTo>
                  <a:pt x="419" y="48"/>
                </a:lnTo>
                <a:lnTo>
                  <a:pt x="419" y="48"/>
                </a:lnTo>
                <a:lnTo>
                  <a:pt x="419" y="48"/>
                </a:lnTo>
                <a:lnTo>
                  <a:pt x="419" y="48"/>
                </a:lnTo>
                <a:lnTo>
                  <a:pt x="419" y="48"/>
                </a:lnTo>
                <a:lnTo>
                  <a:pt x="419" y="48"/>
                </a:lnTo>
                <a:lnTo>
                  <a:pt x="419" y="49"/>
                </a:lnTo>
                <a:lnTo>
                  <a:pt x="419" y="49"/>
                </a:lnTo>
                <a:lnTo>
                  <a:pt x="419" y="49"/>
                </a:lnTo>
                <a:lnTo>
                  <a:pt x="419" y="49"/>
                </a:lnTo>
                <a:lnTo>
                  <a:pt x="419" y="49"/>
                </a:lnTo>
                <a:lnTo>
                  <a:pt x="419" y="49"/>
                </a:lnTo>
                <a:lnTo>
                  <a:pt x="419" y="49"/>
                </a:lnTo>
                <a:lnTo>
                  <a:pt x="419" y="49"/>
                </a:lnTo>
                <a:lnTo>
                  <a:pt x="420" y="49"/>
                </a:lnTo>
                <a:lnTo>
                  <a:pt x="420" y="49"/>
                </a:lnTo>
                <a:lnTo>
                  <a:pt x="420" y="49"/>
                </a:lnTo>
                <a:lnTo>
                  <a:pt x="420" y="49"/>
                </a:lnTo>
                <a:lnTo>
                  <a:pt x="420" y="49"/>
                </a:lnTo>
                <a:lnTo>
                  <a:pt x="420" y="49"/>
                </a:lnTo>
                <a:lnTo>
                  <a:pt x="420" y="49"/>
                </a:lnTo>
                <a:lnTo>
                  <a:pt x="420" y="49"/>
                </a:lnTo>
                <a:lnTo>
                  <a:pt x="420" y="49"/>
                </a:lnTo>
                <a:lnTo>
                  <a:pt x="420" y="49"/>
                </a:lnTo>
                <a:lnTo>
                  <a:pt x="420" y="49"/>
                </a:lnTo>
                <a:lnTo>
                  <a:pt x="420" y="49"/>
                </a:lnTo>
                <a:lnTo>
                  <a:pt x="420" y="49"/>
                </a:lnTo>
                <a:lnTo>
                  <a:pt x="420" y="49"/>
                </a:lnTo>
                <a:lnTo>
                  <a:pt x="420" y="49"/>
                </a:lnTo>
                <a:lnTo>
                  <a:pt x="420" y="49"/>
                </a:lnTo>
                <a:lnTo>
                  <a:pt x="420" y="49"/>
                </a:lnTo>
                <a:lnTo>
                  <a:pt x="420" y="49"/>
                </a:lnTo>
                <a:lnTo>
                  <a:pt x="420" y="49"/>
                </a:lnTo>
                <a:lnTo>
                  <a:pt x="420" y="49"/>
                </a:lnTo>
                <a:lnTo>
                  <a:pt x="420" y="49"/>
                </a:lnTo>
                <a:lnTo>
                  <a:pt x="420" y="49"/>
                </a:lnTo>
                <a:lnTo>
                  <a:pt x="420" y="49"/>
                </a:lnTo>
                <a:lnTo>
                  <a:pt x="420" y="49"/>
                </a:lnTo>
                <a:lnTo>
                  <a:pt x="420" y="49"/>
                </a:lnTo>
                <a:lnTo>
                  <a:pt x="420" y="49"/>
                </a:lnTo>
                <a:lnTo>
                  <a:pt x="420" y="49"/>
                </a:lnTo>
                <a:lnTo>
                  <a:pt x="421" y="49"/>
                </a:lnTo>
                <a:lnTo>
                  <a:pt x="421" y="49"/>
                </a:lnTo>
                <a:lnTo>
                  <a:pt x="421" y="49"/>
                </a:lnTo>
                <a:lnTo>
                  <a:pt x="421" y="49"/>
                </a:lnTo>
                <a:lnTo>
                  <a:pt x="421" y="49"/>
                </a:lnTo>
                <a:lnTo>
                  <a:pt x="421" y="49"/>
                </a:lnTo>
                <a:lnTo>
                  <a:pt x="421" y="49"/>
                </a:lnTo>
                <a:lnTo>
                  <a:pt x="421" y="49"/>
                </a:lnTo>
                <a:lnTo>
                  <a:pt x="421" y="49"/>
                </a:lnTo>
                <a:lnTo>
                  <a:pt x="421" y="49"/>
                </a:lnTo>
                <a:lnTo>
                  <a:pt x="421" y="49"/>
                </a:lnTo>
                <a:lnTo>
                  <a:pt x="421" y="49"/>
                </a:lnTo>
                <a:lnTo>
                  <a:pt x="421" y="49"/>
                </a:lnTo>
                <a:lnTo>
                  <a:pt x="421" y="49"/>
                </a:lnTo>
                <a:lnTo>
                  <a:pt x="421" y="49"/>
                </a:lnTo>
                <a:lnTo>
                  <a:pt x="421" y="49"/>
                </a:lnTo>
                <a:lnTo>
                  <a:pt x="421" y="49"/>
                </a:lnTo>
                <a:lnTo>
                  <a:pt x="421" y="49"/>
                </a:lnTo>
                <a:lnTo>
                  <a:pt x="421" y="49"/>
                </a:lnTo>
                <a:lnTo>
                  <a:pt x="421" y="49"/>
                </a:lnTo>
                <a:lnTo>
                  <a:pt x="421" y="49"/>
                </a:lnTo>
                <a:lnTo>
                  <a:pt x="421" y="49"/>
                </a:lnTo>
                <a:lnTo>
                  <a:pt x="421" y="49"/>
                </a:lnTo>
                <a:lnTo>
                  <a:pt x="421" y="49"/>
                </a:lnTo>
                <a:lnTo>
                  <a:pt x="421" y="49"/>
                </a:lnTo>
                <a:lnTo>
                  <a:pt x="421" y="49"/>
                </a:lnTo>
                <a:lnTo>
                  <a:pt x="421" y="49"/>
                </a:lnTo>
                <a:lnTo>
                  <a:pt x="421" y="49"/>
                </a:lnTo>
                <a:lnTo>
                  <a:pt x="421" y="49"/>
                </a:lnTo>
                <a:lnTo>
                  <a:pt x="421" y="49"/>
                </a:lnTo>
                <a:lnTo>
                  <a:pt x="422" y="49"/>
                </a:lnTo>
                <a:lnTo>
                  <a:pt x="422" y="49"/>
                </a:lnTo>
                <a:lnTo>
                  <a:pt x="422" y="49"/>
                </a:lnTo>
                <a:lnTo>
                  <a:pt x="422" y="49"/>
                </a:lnTo>
                <a:lnTo>
                  <a:pt x="422" y="49"/>
                </a:lnTo>
                <a:lnTo>
                  <a:pt x="422" y="49"/>
                </a:lnTo>
                <a:lnTo>
                  <a:pt x="422" y="49"/>
                </a:lnTo>
                <a:lnTo>
                  <a:pt x="422" y="49"/>
                </a:lnTo>
                <a:lnTo>
                  <a:pt x="422" y="49"/>
                </a:lnTo>
                <a:lnTo>
                  <a:pt x="422" y="49"/>
                </a:lnTo>
                <a:lnTo>
                  <a:pt x="422" y="49"/>
                </a:lnTo>
                <a:lnTo>
                  <a:pt x="422" y="49"/>
                </a:lnTo>
                <a:lnTo>
                  <a:pt x="422" y="49"/>
                </a:lnTo>
                <a:lnTo>
                  <a:pt x="422" y="49"/>
                </a:lnTo>
                <a:lnTo>
                  <a:pt x="422" y="49"/>
                </a:lnTo>
                <a:lnTo>
                  <a:pt x="423" y="49"/>
                </a:lnTo>
                <a:lnTo>
                  <a:pt x="423" y="49"/>
                </a:lnTo>
                <a:lnTo>
                  <a:pt x="423" y="49"/>
                </a:lnTo>
                <a:lnTo>
                  <a:pt x="423" y="49"/>
                </a:lnTo>
                <a:lnTo>
                  <a:pt x="423" y="49"/>
                </a:lnTo>
                <a:lnTo>
                  <a:pt x="423" y="49"/>
                </a:lnTo>
                <a:lnTo>
                  <a:pt x="423" y="49"/>
                </a:lnTo>
                <a:lnTo>
                  <a:pt x="423" y="49"/>
                </a:lnTo>
                <a:lnTo>
                  <a:pt x="423" y="49"/>
                </a:lnTo>
                <a:lnTo>
                  <a:pt x="423" y="49"/>
                </a:lnTo>
                <a:lnTo>
                  <a:pt x="423" y="49"/>
                </a:lnTo>
                <a:lnTo>
                  <a:pt x="423" y="49"/>
                </a:lnTo>
                <a:lnTo>
                  <a:pt x="423" y="49"/>
                </a:lnTo>
                <a:lnTo>
                  <a:pt x="423" y="49"/>
                </a:lnTo>
                <a:lnTo>
                  <a:pt x="423" y="49"/>
                </a:lnTo>
                <a:lnTo>
                  <a:pt x="423" y="49"/>
                </a:lnTo>
                <a:lnTo>
                  <a:pt x="423" y="49"/>
                </a:lnTo>
                <a:lnTo>
                  <a:pt x="423" y="49"/>
                </a:lnTo>
                <a:lnTo>
                  <a:pt x="424" y="49"/>
                </a:lnTo>
                <a:lnTo>
                  <a:pt x="424" y="49"/>
                </a:lnTo>
                <a:lnTo>
                  <a:pt x="424" y="49"/>
                </a:lnTo>
                <a:lnTo>
                  <a:pt x="424" y="49"/>
                </a:lnTo>
                <a:lnTo>
                  <a:pt x="424" y="49"/>
                </a:lnTo>
                <a:lnTo>
                  <a:pt x="424" y="49"/>
                </a:lnTo>
                <a:lnTo>
                  <a:pt x="424" y="49"/>
                </a:lnTo>
                <a:lnTo>
                  <a:pt x="424" y="49"/>
                </a:lnTo>
                <a:lnTo>
                  <a:pt x="424" y="49"/>
                </a:lnTo>
                <a:lnTo>
                  <a:pt x="424" y="49"/>
                </a:lnTo>
                <a:lnTo>
                  <a:pt x="424" y="49"/>
                </a:lnTo>
                <a:lnTo>
                  <a:pt x="424" y="49"/>
                </a:lnTo>
                <a:lnTo>
                  <a:pt x="424" y="49"/>
                </a:lnTo>
                <a:lnTo>
                  <a:pt x="424" y="49"/>
                </a:lnTo>
                <a:lnTo>
                  <a:pt x="424" y="49"/>
                </a:lnTo>
                <a:lnTo>
                  <a:pt x="424" y="49"/>
                </a:lnTo>
                <a:lnTo>
                  <a:pt x="424" y="49"/>
                </a:lnTo>
                <a:lnTo>
                  <a:pt x="424" y="49"/>
                </a:lnTo>
                <a:lnTo>
                  <a:pt x="424" y="49"/>
                </a:lnTo>
                <a:lnTo>
                  <a:pt x="424" y="49"/>
                </a:lnTo>
                <a:lnTo>
                  <a:pt x="424" y="49"/>
                </a:lnTo>
                <a:lnTo>
                  <a:pt x="424" y="49"/>
                </a:lnTo>
                <a:lnTo>
                  <a:pt x="424" y="49"/>
                </a:lnTo>
                <a:lnTo>
                  <a:pt x="424" y="49"/>
                </a:lnTo>
                <a:lnTo>
                  <a:pt x="424" y="49"/>
                </a:lnTo>
                <a:lnTo>
                  <a:pt x="424" y="49"/>
                </a:lnTo>
                <a:lnTo>
                  <a:pt x="424" y="49"/>
                </a:lnTo>
                <a:lnTo>
                  <a:pt x="425" y="49"/>
                </a:lnTo>
                <a:lnTo>
                  <a:pt x="425" y="49"/>
                </a:lnTo>
                <a:lnTo>
                  <a:pt x="425" y="49"/>
                </a:lnTo>
                <a:lnTo>
                  <a:pt x="425" y="49"/>
                </a:lnTo>
                <a:lnTo>
                  <a:pt x="425" y="49"/>
                </a:lnTo>
                <a:lnTo>
                  <a:pt x="425" y="49"/>
                </a:lnTo>
                <a:lnTo>
                  <a:pt x="425" y="49"/>
                </a:lnTo>
                <a:lnTo>
                  <a:pt x="425" y="49"/>
                </a:lnTo>
                <a:lnTo>
                  <a:pt x="425" y="49"/>
                </a:lnTo>
                <a:lnTo>
                  <a:pt x="425" y="49"/>
                </a:lnTo>
                <a:lnTo>
                  <a:pt x="425" y="49"/>
                </a:lnTo>
                <a:lnTo>
                  <a:pt x="425" y="49"/>
                </a:lnTo>
                <a:lnTo>
                  <a:pt x="425" y="49"/>
                </a:lnTo>
                <a:lnTo>
                  <a:pt x="425" y="49"/>
                </a:lnTo>
                <a:lnTo>
                  <a:pt x="425" y="49"/>
                </a:lnTo>
                <a:lnTo>
                  <a:pt x="425" y="49"/>
                </a:lnTo>
                <a:lnTo>
                  <a:pt x="425" y="49"/>
                </a:lnTo>
                <a:lnTo>
                  <a:pt x="425" y="49"/>
                </a:lnTo>
                <a:lnTo>
                  <a:pt x="425" y="49"/>
                </a:lnTo>
                <a:lnTo>
                  <a:pt x="425" y="50"/>
                </a:lnTo>
                <a:lnTo>
                  <a:pt x="425" y="50"/>
                </a:lnTo>
                <a:lnTo>
                  <a:pt x="426" y="50"/>
                </a:lnTo>
                <a:lnTo>
                  <a:pt x="426" y="50"/>
                </a:lnTo>
                <a:lnTo>
                  <a:pt x="426" y="50"/>
                </a:lnTo>
                <a:lnTo>
                  <a:pt x="426" y="50"/>
                </a:lnTo>
                <a:lnTo>
                  <a:pt x="426" y="50"/>
                </a:lnTo>
                <a:lnTo>
                  <a:pt x="426" y="50"/>
                </a:lnTo>
                <a:lnTo>
                  <a:pt x="426" y="50"/>
                </a:lnTo>
                <a:lnTo>
                  <a:pt x="426" y="50"/>
                </a:lnTo>
                <a:lnTo>
                  <a:pt x="426" y="50"/>
                </a:lnTo>
                <a:lnTo>
                  <a:pt x="426" y="50"/>
                </a:lnTo>
                <a:lnTo>
                  <a:pt x="426" y="50"/>
                </a:lnTo>
                <a:lnTo>
                  <a:pt x="426" y="50"/>
                </a:lnTo>
                <a:lnTo>
                  <a:pt x="426" y="50"/>
                </a:lnTo>
                <a:lnTo>
                  <a:pt x="426" y="50"/>
                </a:lnTo>
                <a:lnTo>
                  <a:pt x="426" y="50"/>
                </a:lnTo>
                <a:lnTo>
                  <a:pt x="426" y="50"/>
                </a:lnTo>
                <a:lnTo>
                  <a:pt x="426" y="50"/>
                </a:lnTo>
                <a:lnTo>
                  <a:pt x="426" y="50"/>
                </a:lnTo>
                <a:lnTo>
                  <a:pt x="426" y="50"/>
                </a:lnTo>
                <a:lnTo>
                  <a:pt x="426" y="50"/>
                </a:lnTo>
                <a:lnTo>
                  <a:pt x="426" y="50"/>
                </a:lnTo>
                <a:lnTo>
                  <a:pt x="426" y="50"/>
                </a:lnTo>
                <a:lnTo>
                  <a:pt x="426" y="50"/>
                </a:lnTo>
                <a:lnTo>
                  <a:pt x="426" y="50"/>
                </a:lnTo>
                <a:lnTo>
                  <a:pt x="427" y="50"/>
                </a:lnTo>
                <a:lnTo>
                  <a:pt x="427" y="50"/>
                </a:lnTo>
                <a:lnTo>
                  <a:pt x="427" y="50"/>
                </a:lnTo>
                <a:lnTo>
                  <a:pt x="427" y="50"/>
                </a:lnTo>
                <a:lnTo>
                  <a:pt x="427" y="50"/>
                </a:lnTo>
                <a:lnTo>
                  <a:pt x="427" y="50"/>
                </a:lnTo>
                <a:lnTo>
                  <a:pt x="427" y="50"/>
                </a:lnTo>
                <a:lnTo>
                  <a:pt x="427" y="50"/>
                </a:lnTo>
                <a:lnTo>
                  <a:pt x="427" y="50"/>
                </a:lnTo>
                <a:lnTo>
                  <a:pt x="428" y="50"/>
                </a:lnTo>
                <a:lnTo>
                  <a:pt x="428" y="50"/>
                </a:lnTo>
                <a:lnTo>
                  <a:pt x="428" y="50"/>
                </a:lnTo>
                <a:lnTo>
                  <a:pt x="429" y="50"/>
                </a:lnTo>
                <a:lnTo>
                  <a:pt x="429" y="50"/>
                </a:lnTo>
                <a:lnTo>
                  <a:pt x="429" y="50"/>
                </a:lnTo>
                <a:lnTo>
                  <a:pt x="429" y="50"/>
                </a:lnTo>
                <a:lnTo>
                  <a:pt x="429" y="50"/>
                </a:lnTo>
                <a:lnTo>
                  <a:pt x="429" y="50"/>
                </a:lnTo>
                <a:lnTo>
                  <a:pt x="429" y="50"/>
                </a:lnTo>
                <a:lnTo>
                  <a:pt x="429" y="50"/>
                </a:lnTo>
                <a:lnTo>
                  <a:pt x="429" y="50"/>
                </a:lnTo>
                <a:lnTo>
                  <a:pt x="429" y="50"/>
                </a:lnTo>
                <a:lnTo>
                  <a:pt x="429" y="50"/>
                </a:lnTo>
                <a:lnTo>
                  <a:pt x="429" y="50"/>
                </a:lnTo>
                <a:lnTo>
                  <a:pt x="430" y="50"/>
                </a:lnTo>
                <a:lnTo>
                  <a:pt x="430" y="50"/>
                </a:lnTo>
                <a:lnTo>
                  <a:pt x="430" y="50"/>
                </a:lnTo>
                <a:lnTo>
                  <a:pt x="430" y="50"/>
                </a:lnTo>
                <a:lnTo>
                  <a:pt x="430" y="50"/>
                </a:lnTo>
                <a:lnTo>
                  <a:pt x="430" y="50"/>
                </a:lnTo>
                <a:lnTo>
                  <a:pt x="430" y="50"/>
                </a:lnTo>
                <a:lnTo>
                  <a:pt x="430" y="50"/>
                </a:lnTo>
                <a:lnTo>
                  <a:pt x="430" y="50"/>
                </a:lnTo>
                <a:lnTo>
                  <a:pt x="430" y="50"/>
                </a:lnTo>
                <a:lnTo>
                  <a:pt x="430" y="50"/>
                </a:lnTo>
                <a:lnTo>
                  <a:pt x="430" y="50"/>
                </a:lnTo>
                <a:lnTo>
                  <a:pt x="430" y="50"/>
                </a:lnTo>
                <a:lnTo>
                  <a:pt x="430" y="50"/>
                </a:lnTo>
                <a:lnTo>
                  <a:pt x="430" y="50"/>
                </a:lnTo>
                <a:lnTo>
                  <a:pt x="430" y="50"/>
                </a:lnTo>
                <a:lnTo>
                  <a:pt x="430" y="50"/>
                </a:lnTo>
                <a:lnTo>
                  <a:pt x="430" y="50"/>
                </a:lnTo>
                <a:lnTo>
                  <a:pt x="430" y="50"/>
                </a:lnTo>
                <a:lnTo>
                  <a:pt x="430" y="50"/>
                </a:lnTo>
                <a:lnTo>
                  <a:pt x="430" y="50"/>
                </a:lnTo>
                <a:lnTo>
                  <a:pt x="430" y="50"/>
                </a:lnTo>
                <a:lnTo>
                  <a:pt x="430" y="50"/>
                </a:lnTo>
                <a:lnTo>
                  <a:pt x="430" y="50"/>
                </a:lnTo>
                <a:lnTo>
                  <a:pt x="430" y="50"/>
                </a:lnTo>
                <a:lnTo>
                  <a:pt x="430" y="50"/>
                </a:lnTo>
                <a:lnTo>
                  <a:pt x="430" y="50"/>
                </a:lnTo>
                <a:lnTo>
                  <a:pt x="430" y="50"/>
                </a:lnTo>
                <a:lnTo>
                  <a:pt x="430" y="50"/>
                </a:lnTo>
                <a:lnTo>
                  <a:pt x="430" y="50"/>
                </a:lnTo>
                <a:lnTo>
                  <a:pt x="430" y="50"/>
                </a:lnTo>
                <a:lnTo>
                  <a:pt x="430" y="50"/>
                </a:lnTo>
                <a:lnTo>
                  <a:pt x="430" y="50"/>
                </a:lnTo>
                <a:lnTo>
                  <a:pt x="430" y="50"/>
                </a:lnTo>
                <a:lnTo>
                  <a:pt x="430" y="50"/>
                </a:lnTo>
                <a:lnTo>
                  <a:pt x="430" y="50"/>
                </a:lnTo>
                <a:lnTo>
                  <a:pt x="430" y="50"/>
                </a:lnTo>
                <a:lnTo>
                  <a:pt x="430" y="50"/>
                </a:lnTo>
                <a:lnTo>
                  <a:pt x="430" y="50"/>
                </a:lnTo>
                <a:lnTo>
                  <a:pt x="431" y="50"/>
                </a:lnTo>
                <a:lnTo>
                  <a:pt x="431" y="50"/>
                </a:lnTo>
                <a:lnTo>
                  <a:pt x="431" y="50"/>
                </a:lnTo>
                <a:lnTo>
                  <a:pt x="431" y="50"/>
                </a:lnTo>
                <a:lnTo>
                  <a:pt x="431" y="50"/>
                </a:lnTo>
                <a:lnTo>
                  <a:pt x="431" y="50"/>
                </a:lnTo>
                <a:lnTo>
                  <a:pt x="431" y="50"/>
                </a:lnTo>
                <a:lnTo>
                  <a:pt x="431" y="50"/>
                </a:lnTo>
                <a:lnTo>
                  <a:pt x="431" y="50"/>
                </a:lnTo>
                <a:lnTo>
                  <a:pt x="431" y="50"/>
                </a:lnTo>
                <a:lnTo>
                  <a:pt x="431" y="50"/>
                </a:lnTo>
                <a:lnTo>
                  <a:pt x="431" y="50"/>
                </a:lnTo>
                <a:lnTo>
                  <a:pt x="431" y="50"/>
                </a:lnTo>
                <a:lnTo>
                  <a:pt x="431" y="51"/>
                </a:lnTo>
                <a:lnTo>
                  <a:pt x="431" y="51"/>
                </a:lnTo>
                <a:lnTo>
                  <a:pt x="431" y="51"/>
                </a:lnTo>
                <a:lnTo>
                  <a:pt x="431" y="51"/>
                </a:lnTo>
                <a:lnTo>
                  <a:pt x="431" y="51"/>
                </a:lnTo>
                <a:lnTo>
                  <a:pt x="431" y="51"/>
                </a:lnTo>
                <a:lnTo>
                  <a:pt x="431" y="51"/>
                </a:lnTo>
                <a:lnTo>
                  <a:pt x="431" y="51"/>
                </a:lnTo>
                <a:lnTo>
                  <a:pt x="431" y="51"/>
                </a:lnTo>
                <a:lnTo>
                  <a:pt x="431" y="51"/>
                </a:lnTo>
                <a:lnTo>
                  <a:pt x="431" y="51"/>
                </a:lnTo>
                <a:lnTo>
                  <a:pt x="431" y="51"/>
                </a:lnTo>
                <a:lnTo>
                  <a:pt x="431" y="51"/>
                </a:lnTo>
                <a:lnTo>
                  <a:pt x="431" y="51"/>
                </a:lnTo>
                <a:lnTo>
                  <a:pt x="431" y="51"/>
                </a:lnTo>
                <a:lnTo>
                  <a:pt x="431" y="51"/>
                </a:lnTo>
                <a:lnTo>
                  <a:pt x="431" y="51"/>
                </a:lnTo>
                <a:lnTo>
                  <a:pt x="431" y="51"/>
                </a:lnTo>
                <a:lnTo>
                  <a:pt x="431" y="51"/>
                </a:lnTo>
                <a:lnTo>
                  <a:pt x="431" y="51"/>
                </a:lnTo>
                <a:lnTo>
                  <a:pt x="432" y="51"/>
                </a:lnTo>
                <a:lnTo>
                  <a:pt x="432" y="51"/>
                </a:lnTo>
                <a:lnTo>
                  <a:pt x="432" y="51"/>
                </a:lnTo>
                <a:lnTo>
                  <a:pt x="432" y="51"/>
                </a:lnTo>
                <a:lnTo>
                  <a:pt x="432" y="51"/>
                </a:lnTo>
                <a:lnTo>
                  <a:pt x="432" y="51"/>
                </a:lnTo>
                <a:lnTo>
                  <a:pt x="432" y="51"/>
                </a:lnTo>
                <a:lnTo>
                  <a:pt x="432" y="51"/>
                </a:lnTo>
                <a:lnTo>
                  <a:pt x="432" y="51"/>
                </a:lnTo>
                <a:lnTo>
                  <a:pt x="432" y="51"/>
                </a:lnTo>
                <a:lnTo>
                  <a:pt x="432" y="51"/>
                </a:lnTo>
                <a:lnTo>
                  <a:pt x="432" y="51"/>
                </a:lnTo>
                <a:lnTo>
                  <a:pt x="432" y="51"/>
                </a:lnTo>
                <a:lnTo>
                  <a:pt x="432" y="51"/>
                </a:lnTo>
                <a:lnTo>
                  <a:pt x="432" y="51"/>
                </a:lnTo>
                <a:lnTo>
                  <a:pt x="432" y="51"/>
                </a:lnTo>
                <a:lnTo>
                  <a:pt x="432" y="51"/>
                </a:lnTo>
                <a:lnTo>
                  <a:pt x="432" y="51"/>
                </a:lnTo>
                <a:lnTo>
                  <a:pt x="433" y="51"/>
                </a:lnTo>
                <a:lnTo>
                  <a:pt x="433" y="51"/>
                </a:lnTo>
                <a:lnTo>
                  <a:pt x="433" y="51"/>
                </a:lnTo>
                <a:lnTo>
                  <a:pt x="433" y="51"/>
                </a:lnTo>
                <a:lnTo>
                  <a:pt x="433" y="51"/>
                </a:lnTo>
                <a:lnTo>
                  <a:pt x="433" y="51"/>
                </a:lnTo>
                <a:lnTo>
                  <a:pt x="433" y="51"/>
                </a:lnTo>
                <a:lnTo>
                  <a:pt x="433" y="51"/>
                </a:lnTo>
                <a:lnTo>
                  <a:pt x="433" y="51"/>
                </a:lnTo>
                <a:lnTo>
                  <a:pt x="433" y="51"/>
                </a:lnTo>
                <a:lnTo>
                  <a:pt x="433" y="51"/>
                </a:lnTo>
                <a:lnTo>
                  <a:pt x="433" y="51"/>
                </a:lnTo>
                <a:lnTo>
                  <a:pt x="433" y="51"/>
                </a:lnTo>
                <a:lnTo>
                  <a:pt x="433" y="51"/>
                </a:lnTo>
                <a:lnTo>
                  <a:pt x="433" y="51"/>
                </a:lnTo>
                <a:lnTo>
                  <a:pt x="434" y="51"/>
                </a:lnTo>
                <a:lnTo>
                  <a:pt x="434" y="51"/>
                </a:lnTo>
                <a:lnTo>
                  <a:pt x="434" y="51"/>
                </a:lnTo>
                <a:lnTo>
                  <a:pt x="434" y="51"/>
                </a:lnTo>
                <a:lnTo>
                  <a:pt x="434" y="51"/>
                </a:lnTo>
                <a:lnTo>
                  <a:pt x="434" y="51"/>
                </a:lnTo>
                <a:lnTo>
                  <a:pt x="434" y="51"/>
                </a:lnTo>
                <a:lnTo>
                  <a:pt x="434" y="51"/>
                </a:lnTo>
                <a:lnTo>
                  <a:pt x="434" y="51"/>
                </a:lnTo>
                <a:lnTo>
                  <a:pt x="434" y="51"/>
                </a:lnTo>
                <a:lnTo>
                  <a:pt x="434" y="51"/>
                </a:lnTo>
                <a:lnTo>
                  <a:pt x="434" y="51"/>
                </a:lnTo>
                <a:lnTo>
                  <a:pt x="434" y="51"/>
                </a:lnTo>
                <a:lnTo>
                  <a:pt x="434" y="51"/>
                </a:lnTo>
                <a:lnTo>
                  <a:pt x="434" y="51"/>
                </a:lnTo>
                <a:lnTo>
                  <a:pt x="434" y="51"/>
                </a:lnTo>
                <a:lnTo>
                  <a:pt x="434" y="51"/>
                </a:lnTo>
                <a:lnTo>
                  <a:pt x="434" y="51"/>
                </a:lnTo>
                <a:lnTo>
                  <a:pt x="434" y="51"/>
                </a:lnTo>
                <a:lnTo>
                  <a:pt x="434" y="51"/>
                </a:lnTo>
                <a:lnTo>
                  <a:pt x="434" y="51"/>
                </a:lnTo>
                <a:lnTo>
                  <a:pt x="434" y="51"/>
                </a:lnTo>
                <a:lnTo>
                  <a:pt x="434" y="51"/>
                </a:lnTo>
                <a:lnTo>
                  <a:pt x="434" y="51"/>
                </a:lnTo>
                <a:lnTo>
                  <a:pt x="434" y="51"/>
                </a:lnTo>
                <a:lnTo>
                  <a:pt x="434" y="51"/>
                </a:lnTo>
                <a:lnTo>
                  <a:pt x="434" y="51"/>
                </a:lnTo>
                <a:lnTo>
                  <a:pt x="435" y="51"/>
                </a:lnTo>
                <a:lnTo>
                  <a:pt x="435" y="51"/>
                </a:lnTo>
                <a:lnTo>
                  <a:pt x="435" y="51"/>
                </a:lnTo>
                <a:lnTo>
                  <a:pt x="435" y="51"/>
                </a:lnTo>
                <a:lnTo>
                  <a:pt x="435" y="51"/>
                </a:lnTo>
                <a:lnTo>
                  <a:pt x="435" y="51"/>
                </a:lnTo>
                <a:lnTo>
                  <a:pt x="435" y="51"/>
                </a:lnTo>
                <a:lnTo>
                  <a:pt x="435" y="51"/>
                </a:lnTo>
                <a:lnTo>
                  <a:pt x="435" y="51"/>
                </a:lnTo>
                <a:lnTo>
                  <a:pt x="435" y="51"/>
                </a:lnTo>
                <a:lnTo>
                  <a:pt x="435" y="51"/>
                </a:lnTo>
                <a:lnTo>
                  <a:pt x="435" y="51"/>
                </a:lnTo>
                <a:lnTo>
                  <a:pt x="435" y="51"/>
                </a:lnTo>
                <a:lnTo>
                  <a:pt x="435" y="51"/>
                </a:lnTo>
                <a:lnTo>
                  <a:pt x="435" y="51"/>
                </a:lnTo>
                <a:lnTo>
                  <a:pt x="435" y="51"/>
                </a:lnTo>
                <a:lnTo>
                  <a:pt x="435" y="51"/>
                </a:lnTo>
                <a:lnTo>
                  <a:pt x="435" y="51"/>
                </a:lnTo>
                <a:lnTo>
                  <a:pt x="436" y="51"/>
                </a:lnTo>
                <a:lnTo>
                  <a:pt x="436" y="51"/>
                </a:lnTo>
                <a:lnTo>
                  <a:pt x="436" y="51"/>
                </a:lnTo>
                <a:lnTo>
                  <a:pt x="436" y="51"/>
                </a:lnTo>
                <a:lnTo>
                  <a:pt x="436" y="51"/>
                </a:lnTo>
                <a:lnTo>
                  <a:pt x="436" y="51"/>
                </a:lnTo>
                <a:lnTo>
                  <a:pt x="436" y="51"/>
                </a:lnTo>
                <a:lnTo>
                  <a:pt x="436" y="51"/>
                </a:lnTo>
                <a:lnTo>
                  <a:pt x="436" y="51"/>
                </a:lnTo>
                <a:lnTo>
                  <a:pt x="436" y="51"/>
                </a:lnTo>
                <a:lnTo>
                  <a:pt x="436" y="51"/>
                </a:lnTo>
                <a:lnTo>
                  <a:pt x="436" y="51"/>
                </a:lnTo>
                <a:lnTo>
                  <a:pt x="436" y="51"/>
                </a:lnTo>
                <a:lnTo>
                  <a:pt x="436" y="51"/>
                </a:lnTo>
                <a:lnTo>
                  <a:pt x="436" y="51"/>
                </a:lnTo>
                <a:lnTo>
                  <a:pt x="436" y="51"/>
                </a:lnTo>
                <a:lnTo>
                  <a:pt x="436" y="51"/>
                </a:lnTo>
                <a:lnTo>
                  <a:pt x="436" y="51"/>
                </a:lnTo>
                <a:lnTo>
                  <a:pt x="436" y="51"/>
                </a:lnTo>
                <a:lnTo>
                  <a:pt x="436" y="51"/>
                </a:lnTo>
                <a:lnTo>
                  <a:pt x="436" y="51"/>
                </a:lnTo>
                <a:lnTo>
                  <a:pt x="436" y="51"/>
                </a:lnTo>
                <a:lnTo>
                  <a:pt x="436" y="51"/>
                </a:lnTo>
                <a:lnTo>
                  <a:pt x="436" y="51"/>
                </a:lnTo>
                <a:lnTo>
                  <a:pt x="436" y="51"/>
                </a:lnTo>
                <a:lnTo>
                  <a:pt x="436" y="51"/>
                </a:lnTo>
                <a:lnTo>
                  <a:pt x="436" y="51"/>
                </a:lnTo>
                <a:lnTo>
                  <a:pt x="436" y="51"/>
                </a:lnTo>
                <a:lnTo>
                  <a:pt x="436" y="51"/>
                </a:lnTo>
                <a:lnTo>
                  <a:pt x="436" y="51"/>
                </a:lnTo>
                <a:lnTo>
                  <a:pt x="436" y="51"/>
                </a:lnTo>
                <a:lnTo>
                  <a:pt x="436" y="51"/>
                </a:lnTo>
                <a:lnTo>
                  <a:pt x="436" y="51"/>
                </a:lnTo>
                <a:lnTo>
                  <a:pt x="437" y="51"/>
                </a:lnTo>
                <a:lnTo>
                  <a:pt x="437" y="51"/>
                </a:lnTo>
                <a:lnTo>
                  <a:pt x="437" y="51"/>
                </a:lnTo>
                <a:lnTo>
                  <a:pt x="437" y="51"/>
                </a:lnTo>
                <a:lnTo>
                  <a:pt x="437" y="51"/>
                </a:lnTo>
                <a:lnTo>
                  <a:pt x="437" y="51"/>
                </a:lnTo>
                <a:lnTo>
                  <a:pt x="438" y="51"/>
                </a:lnTo>
                <a:lnTo>
                  <a:pt x="438" y="51"/>
                </a:lnTo>
                <a:lnTo>
                  <a:pt x="438" y="51"/>
                </a:lnTo>
                <a:lnTo>
                  <a:pt x="438" y="51"/>
                </a:lnTo>
                <a:lnTo>
                  <a:pt x="438" y="51"/>
                </a:lnTo>
                <a:lnTo>
                  <a:pt x="438" y="51"/>
                </a:lnTo>
                <a:lnTo>
                  <a:pt x="438" y="51"/>
                </a:lnTo>
                <a:lnTo>
                  <a:pt x="438" y="51"/>
                </a:lnTo>
                <a:lnTo>
                  <a:pt x="438" y="51"/>
                </a:lnTo>
                <a:lnTo>
                  <a:pt x="438" y="51"/>
                </a:lnTo>
                <a:lnTo>
                  <a:pt x="438" y="51"/>
                </a:lnTo>
                <a:lnTo>
                  <a:pt x="438" y="51"/>
                </a:lnTo>
                <a:lnTo>
                  <a:pt x="438" y="51"/>
                </a:lnTo>
                <a:lnTo>
                  <a:pt x="438" y="51"/>
                </a:lnTo>
                <a:lnTo>
                  <a:pt x="438" y="51"/>
                </a:lnTo>
                <a:lnTo>
                  <a:pt x="438" y="51"/>
                </a:lnTo>
                <a:lnTo>
                  <a:pt x="438" y="51"/>
                </a:lnTo>
                <a:lnTo>
                  <a:pt x="438" y="51"/>
                </a:lnTo>
                <a:lnTo>
                  <a:pt x="438" y="51"/>
                </a:lnTo>
                <a:lnTo>
                  <a:pt x="438" y="51"/>
                </a:lnTo>
                <a:lnTo>
                  <a:pt x="438" y="51"/>
                </a:lnTo>
                <a:lnTo>
                  <a:pt x="439" y="51"/>
                </a:lnTo>
                <a:lnTo>
                  <a:pt x="439" y="51"/>
                </a:lnTo>
                <a:lnTo>
                  <a:pt x="439" y="51"/>
                </a:lnTo>
                <a:lnTo>
                  <a:pt x="439" y="51"/>
                </a:lnTo>
                <a:lnTo>
                  <a:pt x="439" y="51"/>
                </a:lnTo>
                <a:lnTo>
                  <a:pt x="439" y="51"/>
                </a:lnTo>
                <a:lnTo>
                  <a:pt x="439" y="51"/>
                </a:lnTo>
                <a:lnTo>
                  <a:pt x="439" y="51"/>
                </a:lnTo>
                <a:lnTo>
                  <a:pt x="439" y="51"/>
                </a:lnTo>
                <a:lnTo>
                  <a:pt x="439" y="51"/>
                </a:lnTo>
                <a:lnTo>
                  <a:pt x="439" y="51"/>
                </a:lnTo>
                <a:lnTo>
                  <a:pt x="439" y="51"/>
                </a:lnTo>
                <a:lnTo>
                  <a:pt x="439" y="51"/>
                </a:lnTo>
                <a:lnTo>
                  <a:pt x="439" y="51"/>
                </a:lnTo>
                <a:lnTo>
                  <a:pt x="439" y="51"/>
                </a:lnTo>
                <a:lnTo>
                  <a:pt x="439" y="51"/>
                </a:lnTo>
                <a:lnTo>
                  <a:pt x="439" y="51"/>
                </a:lnTo>
                <a:lnTo>
                  <a:pt x="439" y="51"/>
                </a:lnTo>
                <a:lnTo>
                  <a:pt x="439" y="51"/>
                </a:lnTo>
                <a:lnTo>
                  <a:pt x="439" y="51"/>
                </a:lnTo>
                <a:lnTo>
                  <a:pt x="439" y="51"/>
                </a:lnTo>
                <a:lnTo>
                  <a:pt x="440" y="51"/>
                </a:lnTo>
                <a:lnTo>
                  <a:pt x="440" y="51"/>
                </a:lnTo>
                <a:lnTo>
                  <a:pt x="440" y="51"/>
                </a:lnTo>
                <a:lnTo>
                  <a:pt x="440" y="51"/>
                </a:lnTo>
                <a:lnTo>
                  <a:pt x="440" y="51"/>
                </a:lnTo>
                <a:lnTo>
                  <a:pt x="440" y="51"/>
                </a:lnTo>
                <a:lnTo>
                  <a:pt x="440" y="51"/>
                </a:lnTo>
                <a:lnTo>
                  <a:pt x="440" y="51"/>
                </a:lnTo>
                <a:lnTo>
                  <a:pt x="440" y="51"/>
                </a:lnTo>
                <a:lnTo>
                  <a:pt x="440" y="51"/>
                </a:lnTo>
                <a:lnTo>
                  <a:pt x="440" y="51"/>
                </a:lnTo>
                <a:lnTo>
                  <a:pt x="440" y="51"/>
                </a:lnTo>
                <a:lnTo>
                  <a:pt x="440" y="51"/>
                </a:lnTo>
                <a:lnTo>
                  <a:pt x="440" y="51"/>
                </a:lnTo>
                <a:lnTo>
                  <a:pt x="440" y="51"/>
                </a:lnTo>
                <a:lnTo>
                  <a:pt x="440" y="51"/>
                </a:lnTo>
                <a:lnTo>
                  <a:pt x="440" y="51"/>
                </a:lnTo>
                <a:lnTo>
                  <a:pt x="440" y="51"/>
                </a:lnTo>
                <a:lnTo>
                  <a:pt x="440" y="51"/>
                </a:lnTo>
                <a:lnTo>
                  <a:pt x="440" y="51"/>
                </a:lnTo>
                <a:lnTo>
                  <a:pt x="440" y="51"/>
                </a:lnTo>
                <a:lnTo>
                  <a:pt x="441" y="51"/>
                </a:lnTo>
                <a:lnTo>
                  <a:pt x="441" y="51"/>
                </a:lnTo>
                <a:lnTo>
                  <a:pt x="441" y="51"/>
                </a:lnTo>
                <a:lnTo>
                  <a:pt x="441" y="51"/>
                </a:lnTo>
                <a:lnTo>
                  <a:pt x="441" y="51"/>
                </a:lnTo>
                <a:lnTo>
                  <a:pt x="441" y="51"/>
                </a:lnTo>
                <a:lnTo>
                  <a:pt x="441" y="51"/>
                </a:lnTo>
                <a:lnTo>
                  <a:pt x="441" y="51"/>
                </a:lnTo>
                <a:lnTo>
                  <a:pt x="441" y="51"/>
                </a:lnTo>
                <a:lnTo>
                  <a:pt x="441" y="51"/>
                </a:lnTo>
                <a:lnTo>
                  <a:pt x="441" y="51"/>
                </a:lnTo>
                <a:lnTo>
                  <a:pt x="441" y="51"/>
                </a:lnTo>
                <a:lnTo>
                  <a:pt x="441" y="51"/>
                </a:lnTo>
                <a:lnTo>
                  <a:pt x="441" y="51"/>
                </a:lnTo>
                <a:lnTo>
                  <a:pt x="441" y="51"/>
                </a:lnTo>
                <a:lnTo>
                  <a:pt x="441" y="51"/>
                </a:lnTo>
                <a:lnTo>
                  <a:pt x="441" y="51"/>
                </a:lnTo>
                <a:lnTo>
                  <a:pt x="441" y="51"/>
                </a:lnTo>
                <a:lnTo>
                  <a:pt x="441" y="51"/>
                </a:lnTo>
                <a:lnTo>
                  <a:pt x="441" y="51"/>
                </a:lnTo>
                <a:lnTo>
                  <a:pt x="441" y="51"/>
                </a:lnTo>
                <a:lnTo>
                  <a:pt x="441" y="51"/>
                </a:lnTo>
                <a:lnTo>
                  <a:pt x="441" y="51"/>
                </a:lnTo>
                <a:lnTo>
                  <a:pt x="441" y="51"/>
                </a:lnTo>
                <a:lnTo>
                  <a:pt x="441" y="51"/>
                </a:lnTo>
                <a:lnTo>
                  <a:pt x="441" y="51"/>
                </a:lnTo>
                <a:lnTo>
                  <a:pt x="441" y="51"/>
                </a:lnTo>
                <a:lnTo>
                  <a:pt x="442" y="51"/>
                </a:lnTo>
                <a:lnTo>
                  <a:pt x="442" y="51"/>
                </a:lnTo>
                <a:lnTo>
                  <a:pt x="442" y="51"/>
                </a:lnTo>
                <a:lnTo>
                  <a:pt x="442" y="51"/>
                </a:lnTo>
                <a:lnTo>
                  <a:pt x="442" y="51"/>
                </a:lnTo>
                <a:lnTo>
                  <a:pt x="442" y="51"/>
                </a:lnTo>
                <a:lnTo>
                  <a:pt x="442" y="51"/>
                </a:lnTo>
                <a:lnTo>
                  <a:pt x="442" y="52"/>
                </a:lnTo>
                <a:lnTo>
                  <a:pt x="442" y="52"/>
                </a:lnTo>
                <a:lnTo>
                  <a:pt x="442" y="52"/>
                </a:lnTo>
                <a:lnTo>
                  <a:pt x="442" y="52"/>
                </a:lnTo>
                <a:lnTo>
                  <a:pt x="442" y="52"/>
                </a:lnTo>
                <a:lnTo>
                  <a:pt x="442" y="52"/>
                </a:lnTo>
                <a:lnTo>
                  <a:pt x="442" y="52"/>
                </a:lnTo>
                <a:lnTo>
                  <a:pt x="442" y="52"/>
                </a:lnTo>
                <a:lnTo>
                  <a:pt x="442" y="52"/>
                </a:lnTo>
                <a:lnTo>
                  <a:pt x="442" y="52"/>
                </a:lnTo>
                <a:lnTo>
                  <a:pt x="442" y="52"/>
                </a:lnTo>
                <a:lnTo>
                  <a:pt x="442" y="52"/>
                </a:lnTo>
                <a:lnTo>
                  <a:pt x="442" y="52"/>
                </a:lnTo>
                <a:lnTo>
                  <a:pt x="442" y="52"/>
                </a:lnTo>
                <a:lnTo>
                  <a:pt x="442" y="52"/>
                </a:lnTo>
                <a:lnTo>
                  <a:pt x="442" y="52"/>
                </a:lnTo>
                <a:lnTo>
                  <a:pt x="442" y="52"/>
                </a:lnTo>
                <a:lnTo>
                  <a:pt x="442" y="52"/>
                </a:lnTo>
                <a:lnTo>
                  <a:pt x="442" y="52"/>
                </a:lnTo>
                <a:lnTo>
                  <a:pt x="442" y="52"/>
                </a:lnTo>
                <a:lnTo>
                  <a:pt x="442" y="52"/>
                </a:lnTo>
                <a:lnTo>
                  <a:pt x="442" y="52"/>
                </a:lnTo>
                <a:lnTo>
                  <a:pt x="442" y="52"/>
                </a:lnTo>
                <a:lnTo>
                  <a:pt x="443" y="52"/>
                </a:lnTo>
                <a:lnTo>
                  <a:pt x="443" y="52"/>
                </a:lnTo>
                <a:lnTo>
                  <a:pt x="443" y="52"/>
                </a:lnTo>
                <a:lnTo>
                  <a:pt x="443" y="52"/>
                </a:lnTo>
                <a:lnTo>
                  <a:pt x="443" y="52"/>
                </a:lnTo>
                <a:lnTo>
                  <a:pt x="443" y="52"/>
                </a:lnTo>
                <a:lnTo>
                  <a:pt x="443" y="52"/>
                </a:lnTo>
                <a:lnTo>
                  <a:pt x="443" y="52"/>
                </a:lnTo>
                <a:lnTo>
                  <a:pt x="443" y="52"/>
                </a:lnTo>
                <a:lnTo>
                  <a:pt x="443" y="52"/>
                </a:lnTo>
                <a:lnTo>
                  <a:pt x="443" y="52"/>
                </a:lnTo>
                <a:lnTo>
                  <a:pt x="443" y="52"/>
                </a:lnTo>
                <a:lnTo>
                  <a:pt x="443" y="52"/>
                </a:lnTo>
                <a:lnTo>
                  <a:pt x="443" y="52"/>
                </a:lnTo>
                <a:lnTo>
                  <a:pt x="443" y="52"/>
                </a:lnTo>
                <a:lnTo>
                  <a:pt x="443" y="52"/>
                </a:lnTo>
                <a:lnTo>
                  <a:pt x="443" y="52"/>
                </a:lnTo>
                <a:lnTo>
                  <a:pt x="443" y="52"/>
                </a:lnTo>
                <a:lnTo>
                  <a:pt x="443" y="52"/>
                </a:lnTo>
                <a:lnTo>
                  <a:pt x="443" y="52"/>
                </a:lnTo>
                <a:lnTo>
                  <a:pt x="443" y="52"/>
                </a:lnTo>
                <a:lnTo>
                  <a:pt x="443" y="52"/>
                </a:lnTo>
                <a:lnTo>
                  <a:pt x="443" y="52"/>
                </a:lnTo>
                <a:lnTo>
                  <a:pt x="443" y="52"/>
                </a:lnTo>
                <a:lnTo>
                  <a:pt x="443" y="52"/>
                </a:lnTo>
                <a:lnTo>
                  <a:pt x="443" y="52"/>
                </a:lnTo>
                <a:lnTo>
                  <a:pt x="443" y="52"/>
                </a:lnTo>
                <a:lnTo>
                  <a:pt x="443" y="52"/>
                </a:lnTo>
                <a:lnTo>
                  <a:pt x="443" y="52"/>
                </a:lnTo>
                <a:lnTo>
                  <a:pt x="443" y="52"/>
                </a:lnTo>
                <a:lnTo>
                  <a:pt x="443" y="52"/>
                </a:lnTo>
                <a:lnTo>
                  <a:pt x="443" y="52"/>
                </a:lnTo>
                <a:lnTo>
                  <a:pt x="443" y="52"/>
                </a:lnTo>
                <a:lnTo>
                  <a:pt x="443" y="52"/>
                </a:lnTo>
                <a:lnTo>
                  <a:pt x="443" y="52"/>
                </a:lnTo>
                <a:lnTo>
                  <a:pt x="443" y="52"/>
                </a:lnTo>
                <a:lnTo>
                  <a:pt x="443" y="52"/>
                </a:lnTo>
                <a:lnTo>
                  <a:pt x="443" y="52"/>
                </a:lnTo>
                <a:lnTo>
                  <a:pt x="443" y="52"/>
                </a:lnTo>
                <a:lnTo>
                  <a:pt x="444" y="52"/>
                </a:lnTo>
                <a:lnTo>
                  <a:pt x="444" y="52"/>
                </a:lnTo>
                <a:lnTo>
                  <a:pt x="444" y="52"/>
                </a:lnTo>
                <a:lnTo>
                  <a:pt x="444" y="52"/>
                </a:lnTo>
                <a:lnTo>
                  <a:pt x="444" y="52"/>
                </a:lnTo>
                <a:lnTo>
                  <a:pt x="444" y="52"/>
                </a:lnTo>
                <a:lnTo>
                  <a:pt x="444" y="52"/>
                </a:lnTo>
                <a:lnTo>
                  <a:pt x="444" y="52"/>
                </a:lnTo>
                <a:lnTo>
                  <a:pt x="444" y="52"/>
                </a:lnTo>
                <a:lnTo>
                  <a:pt x="444" y="52"/>
                </a:lnTo>
                <a:lnTo>
                  <a:pt x="444" y="52"/>
                </a:lnTo>
                <a:lnTo>
                  <a:pt x="444" y="52"/>
                </a:lnTo>
                <a:lnTo>
                  <a:pt x="444" y="52"/>
                </a:lnTo>
                <a:lnTo>
                  <a:pt x="444" y="52"/>
                </a:lnTo>
                <a:lnTo>
                  <a:pt x="444" y="52"/>
                </a:lnTo>
                <a:lnTo>
                  <a:pt x="444" y="52"/>
                </a:lnTo>
                <a:lnTo>
                  <a:pt x="444" y="52"/>
                </a:lnTo>
                <a:lnTo>
                  <a:pt x="444" y="52"/>
                </a:lnTo>
                <a:lnTo>
                  <a:pt x="445" y="52"/>
                </a:lnTo>
                <a:lnTo>
                  <a:pt x="445" y="52"/>
                </a:lnTo>
                <a:lnTo>
                  <a:pt x="445" y="52"/>
                </a:lnTo>
                <a:lnTo>
                  <a:pt x="445" y="52"/>
                </a:lnTo>
                <a:lnTo>
                  <a:pt x="445" y="52"/>
                </a:lnTo>
                <a:lnTo>
                  <a:pt x="445" y="52"/>
                </a:lnTo>
                <a:lnTo>
                  <a:pt x="445" y="52"/>
                </a:lnTo>
                <a:lnTo>
                  <a:pt x="445" y="52"/>
                </a:lnTo>
                <a:lnTo>
                  <a:pt x="445" y="52"/>
                </a:lnTo>
                <a:lnTo>
                  <a:pt x="445" y="52"/>
                </a:lnTo>
                <a:lnTo>
                  <a:pt x="445" y="52"/>
                </a:lnTo>
                <a:lnTo>
                  <a:pt x="445" y="52"/>
                </a:lnTo>
                <a:lnTo>
                  <a:pt x="445" y="52"/>
                </a:lnTo>
                <a:lnTo>
                  <a:pt x="445" y="52"/>
                </a:lnTo>
                <a:lnTo>
                  <a:pt x="445" y="52"/>
                </a:lnTo>
                <a:lnTo>
                  <a:pt x="445" y="52"/>
                </a:lnTo>
                <a:lnTo>
                  <a:pt x="445" y="52"/>
                </a:lnTo>
                <a:lnTo>
                  <a:pt x="445" y="52"/>
                </a:lnTo>
                <a:lnTo>
                  <a:pt x="445" y="52"/>
                </a:lnTo>
                <a:lnTo>
                  <a:pt x="445" y="52"/>
                </a:lnTo>
                <a:lnTo>
                  <a:pt x="445" y="52"/>
                </a:lnTo>
                <a:lnTo>
                  <a:pt x="446" y="52"/>
                </a:lnTo>
                <a:lnTo>
                  <a:pt x="446" y="52"/>
                </a:lnTo>
                <a:lnTo>
                  <a:pt x="446" y="52"/>
                </a:lnTo>
                <a:lnTo>
                  <a:pt x="446" y="52"/>
                </a:lnTo>
                <a:lnTo>
                  <a:pt x="446" y="52"/>
                </a:lnTo>
                <a:lnTo>
                  <a:pt x="446" y="52"/>
                </a:lnTo>
                <a:lnTo>
                  <a:pt x="446" y="52"/>
                </a:lnTo>
                <a:lnTo>
                  <a:pt x="446" y="52"/>
                </a:lnTo>
                <a:lnTo>
                  <a:pt x="446" y="52"/>
                </a:lnTo>
                <a:lnTo>
                  <a:pt x="446" y="52"/>
                </a:lnTo>
                <a:lnTo>
                  <a:pt x="446" y="52"/>
                </a:lnTo>
                <a:lnTo>
                  <a:pt x="446" y="52"/>
                </a:lnTo>
                <a:lnTo>
                  <a:pt x="446" y="52"/>
                </a:lnTo>
                <a:lnTo>
                  <a:pt x="446" y="52"/>
                </a:lnTo>
                <a:lnTo>
                  <a:pt x="446" y="52"/>
                </a:lnTo>
                <a:lnTo>
                  <a:pt x="446" y="52"/>
                </a:lnTo>
                <a:lnTo>
                  <a:pt x="446" y="52"/>
                </a:lnTo>
                <a:lnTo>
                  <a:pt x="446" y="52"/>
                </a:lnTo>
                <a:lnTo>
                  <a:pt x="446" y="52"/>
                </a:lnTo>
                <a:lnTo>
                  <a:pt x="446" y="52"/>
                </a:lnTo>
                <a:lnTo>
                  <a:pt x="446" y="52"/>
                </a:lnTo>
                <a:lnTo>
                  <a:pt x="446" y="52"/>
                </a:lnTo>
                <a:lnTo>
                  <a:pt x="446" y="52"/>
                </a:lnTo>
                <a:lnTo>
                  <a:pt x="446" y="52"/>
                </a:lnTo>
                <a:lnTo>
                  <a:pt x="446" y="52"/>
                </a:lnTo>
                <a:lnTo>
                  <a:pt x="446" y="52"/>
                </a:lnTo>
                <a:lnTo>
                  <a:pt x="446" y="52"/>
                </a:lnTo>
                <a:lnTo>
                  <a:pt x="446" y="52"/>
                </a:lnTo>
                <a:lnTo>
                  <a:pt x="446" y="52"/>
                </a:lnTo>
                <a:lnTo>
                  <a:pt x="446" y="52"/>
                </a:lnTo>
                <a:lnTo>
                  <a:pt x="446" y="52"/>
                </a:lnTo>
                <a:lnTo>
                  <a:pt x="446" y="52"/>
                </a:lnTo>
                <a:lnTo>
                  <a:pt x="446" y="52"/>
                </a:lnTo>
                <a:lnTo>
                  <a:pt x="446" y="52"/>
                </a:lnTo>
                <a:lnTo>
                  <a:pt x="446" y="52"/>
                </a:lnTo>
                <a:lnTo>
                  <a:pt x="446" y="52"/>
                </a:lnTo>
                <a:lnTo>
                  <a:pt x="446" y="52"/>
                </a:lnTo>
                <a:lnTo>
                  <a:pt x="446" y="52"/>
                </a:lnTo>
                <a:lnTo>
                  <a:pt x="446" y="52"/>
                </a:lnTo>
                <a:lnTo>
                  <a:pt x="447" y="52"/>
                </a:lnTo>
                <a:lnTo>
                  <a:pt x="447" y="52"/>
                </a:lnTo>
                <a:lnTo>
                  <a:pt x="447" y="52"/>
                </a:lnTo>
                <a:lnTo>
                  <a:pt x="447" y="52"/>
                </a:lnTo>
                <a:lnTo>
                  <a:pt x="447" y="52"/>
                </a:lnTo>
                <a:lnTo>
                  <a:pt x="447" y="52"/>
                </a:lnTo>
                <a:lnTo>
                  <a:pt x="447" y="52"/>
                </a:lnTo>
                <a:lnTo>
                  <a:pt x="447" y="52"/>
                </a:lnTo>
                <a:lnTo>
                  <a:pt x="447" y="52"/>
                </a:lnTo>
                <a:lnTo>
                  <a:pt x="447" y="52"/>
                </a:lnTo>
                <a:lnTo>
                  <a:pt x="447" y="52"/>
                </a:lnTo>
                <a:lnTo>
                  <a:pt x="447" y="52"/>
                </a:lnTo>
                <a:lnTo>
                  <a:pt x="447" y="52"/>
                </a:lnTo>
                <a:lnTo>
                  <a:pt x="447" y="52"/>
                </a:lnTo>
                <a:lnTo>
                  <a:pt x="447" y="52"/>
                </a:lnTo>
                <a:lnTo>
                  <a:pt x="447" y="52"/>
                </a:lnTo>
                <a:lnTo>
                  <a:pt x="447" y="52"/>
                </a:lnTo>
                <a:lnTo>
                  <a:pt x="447" y="52"/>
                </a:lnTo>
                <a:lnTo>
                  <a:pt x="447" y="52"/>
                </a:lnTo>
                <a:lnTo>
                  <a:pt x="447" y="52"/>
                </a:lnTo>
                <a:lnTo>
                  <a:pt x="447" y="52"/>
                </a:lnTo>
                <a:lnTo>
                  <a:pt x="447" y="52"/>
                </a:lnTo>
                <a:lnTo>
                  <a:pt x="447" y="52"/>
                </a:lnTo>
                <a:lnTo>
                  <a:pt x="447" y="52"/>
                </a:lnTo>
                <a:lnTo>
                  <a:pt x="448" y="52"/>
                </a:lnTo>
                <a:lnTo>
                  <a:pt x="448" y="52"/>
                </a:lnTo>
                <a:lnTo>
                  <a:pt x="448" y="52"/>
                </a:lnTo>
                <a:lnTo>
                  <a:pt x="448" y="52"/>
                </a:lnTo>
                <a:lnTo>
                  <a:pt x="448" y="52"/>
                </a:lnTo>
                <a:lnTo>
                  <a:pt x="448" y="52"/>
                </a:lnTo>
                <a:lnTo>
                  <a:pt x="448" y="52"/>
                </a:lnTo>
                <a:lnTo>
                  <a:pt x="448" y="52"/>
                </a:lnTo>
                <a:lnTo>
                  <a:pt x="448" y="52"/>
                </a:lnTo>
                <a:lnTo>
                  <a:pt x="448" y="52"/>
                </a:lnTo>
                <a:lnTo>
                  <a:pt x="448" y="52"/>
                </a:lnTo>
                <a:lnTo>
                  <a:pt x="448" y="52"/>
                </a:lnTo>
                <a:lnTo>
                  <a:pt x="448" y="52"/>
                </a:lnTo>
                <a:lnTo>
                  <a:pt x="448" y="52"/>
                </a:lnTo>
                <a:lnTo>
                  <a:pt x="448" y="52"/>
                </a:lnTo>
                <a:lnTo>
                  <a:pt x="448" y="52"/>
                </a:lnTo>
                <a:lnTo>
                  <a:pt x="448" y="52"/>
                </a:lnTo>
                <a:lnTo>
                  <a:pt x="448" y="52"/>
                </a:lnTo>
                <a:lnTo>
                  <a:pt x="448" y="52"/>
                </a:lnTo>
                <a:lnTo>
                  <a:pt x="448" y="52"/>
                </a:lnTo>
                <a:lnTo>
                  <a:pt x="448" y="52"/>
                </a:lnTo>
                <a:lnTo>
                  <a:pt x="448" y="52"/>
                </a:lnTo>
                <a:lnTo>
                  <a:pt x="448" y="52"/>
                </a:lnTo>
                <a:lnTo>
                  <a:pt x="448" y="52"/>
                </a:lnTo>
                <a:lnTo>
                  <a:pt x="448" y="52"/>
                </a:lnTo>
                <a:lnTo>
                  <a:pt x="448" y="52"/>
                </a:lnTo>
                <a:lnTo>
                  <a:pt x="448" y="52"/>
                </a:lnTo>
                <a:lnTo>
                  <a:pt x="448" y="52"/>
                </a:lnTo>
                <a:lnTo>
                  <a:pt x="448" y="52"/>
                </a:lnTo>
                <a:lnTo>
                  <a:pt x="448" y="52"/>
                </a:lnTo>
                <a:lnTo>
                  <a:pt x="448" y="52"/>
                </a:lnTo>
                <a:lnTo>
                  <a:pt x="448" y="52"/>
                </a:lnTo>
                <a:lnTo>
                  <a:pt x="448" y="52"/>
                </a:lnTo>
                <a:lnTo>
                  <a:pt x="448" y="52"/>
                </a:lnTo>
                <a:lnTo>
                  <a:pt x="448" y="52"/>
                </a:lnTo>
                <a:lnTo>
                  <a:pt x="448" y="52"/>
                </a:lnTo>
                <a:lnTo>
                  <a:pt x="448" y="52"/>
                </a:lnTo>
                <a:lnTo>
                  <a:pt x="448" y="52"/>
                </a:lnTo>
                <a:lnTo>
                  <a:pt x="448" y="52"/>
                </a:lnTo>
                <a:lnTo>
                  <a:pt x="448" y="52"/>
                </a:lnTo>
                <a:lnTo>
                  <a:pt x="448" y="52"/>
                </a:lnTo>
                <a:lnTo>
                  <a:pt x="448" y="52"/>
                </a:lnTo>
                <a:lnTo>
                  <a:pt x="449" y="52"/>
                </a:lnTo>
                <a:lnTo>
                  <a:pt x="449" y="52"/>
                </a:lnTo>
                <a:lnTo>
                  <a:pt x="449" y="52"/>
                </a:lnTo>
                <a:lnTo>
                  <a:pt x="449" y="52"/>
                </a:lnTo>
                <a:lnTo>
                  <a:pt x="449" y="52"/>
                </a:lnTo>
                <a:lnTo>
                  <a:pt x="449" y="52"/>
                </a:lnTo>
                <a:lnTo>
                  <a:pt x="449" y="52"/>
                </a:lnTo>
                <a:lnTo>
                  <a:pt x="449" y="52"/>
                </a:lnTo>
                <a:lnTo>
                  <a:pt x="449" y="52"/>
                </a:lnTo>
                <a:lnTo>
                  <a:pt x="449" y="52"/>
                </a:lnTo>
                <a:lnTo>
                  <a:pt x="449" y="52"/>
                </a:lnTo>
                <a:lnTo>
                  <a:pt x="449" y="52"/>
                </a:lnTo>
                <a:lnTo>
                  <a:pt x="449" y="52"/>
                </a:lnTo>
                <a:lnTo>
                  <a:pt x="449" y="52"/>
                </a:lnTo>
                <a:lnTo>
                  <a:pt x="449" y="52"/>
                </a:lnTo>
                <a:lnTo>
                  <a:pt x="449" y="52"/>
                </a:lnTo>
                <a:lnTo>
                  <a:pt x="449" y="52"/>
                </a:lnTo>
                <a:lnTo>
                  <a:pt x="449" y="52"/>
                </a:lnTo>
                <a:lnTo>
                  <a:pt x="449" y="52"/>
                </a:lnTo>
                <a:lnTo>
                  <a:pt x="449" y="52"/>
                </a:lnTo>
                <a:lnTo>
                  <a:pt x="449" y="52"/>
                </a:lnTo>
                <a:lnTo>
                  <a:pt x="449" y="52"/>
                </a:lnTo>
                <a:lnTo>
                  <a:pt x="449" y="52"/>
                </a:lnTo>
                <a:lnTo>
                  <a:pt x="449" y="52"/>
                </a:lnTo>
                <a:lnTo>
                  <a:pt x="449" y="52"/>
                </a:lnTo>
                <a:lnTo>
                  <a:pt x="449" y="52"/>
                </a:lnTo>
                <a:lnTo>
                  <a:pt x="449" y="52"/>
                </a:lnTo>
                <a:lnTo>
                  <a:pt x="449" y="52"/>
                </a:lnTo>
                <a:lnTo>
                  <a:pt x="449" y="52"/>
                </a:lnTo>
                <a:lnTo>
                  <a:pt x="449" y="52"/>
                </a:lnTo>
                <a:lnTo>
                  <a:pt x="449" y="52"/>
                </a:lnTo>
                <a:lnTo>
                  <a:pt x="449" y="52"/>
                </a:lnTo>
                <a:lnTo>
                  <a:pt x="449" y="52"/>
                </a:lnTo>
                <a:lnTo>
                  <a:pt x="449" y="52"/>
                </a:lnTo>
                <a:lnTo>
                  <a:pt x="449" y="52"/>
                </a:lnTo>
                <a:lnTo>
                  <a:pt x="449" y="52"/>
                </a:lnTo>
                <a:lnTo>
                  <a:pt x="449" y="52"/>
                </a:lnTo>
                <a:lnTo>
                  <a:pt x="449" y="52"/>
                </a:lnTo>
                <a:lnTo>
                  <a:pt x="449" y="52"/>
                </a:lnTo>
                <a:lnTo>
                  <a:pt x="449" y="52"/>
                </a:lnTo>
                <a:lnTo>
                  <a:pt x="449" y="52"/>
                </a:lnTo>
                <a:lnTo>
                  <a:pt x="449" y="52"/>
                </a:lnTo>
                <a:lnTo>
                  <a:pt x="449" y="52"/>
                </a:lnTo>
                <a:lnTo>
                  <a:pt x="449" y="52"/>
                </a:lnTo>
                <a:lnTo>
                  <a:pt x="449"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1" y="52"/>
                </a:lnTo>
                <a:lnTo>
                  <a:pt x="451" y="52"/>
                </a:lnTo>
                <a:lnTo>
                  <a:pt x="451" y="52"/>
                </a:lnTo>
                <a:lnTo>
                  <a:pt x="451" y="52"/>
                </a:lnTo>
                <a:lnTo>
                  <a:pt x="451" y="52"/>
                </a:lnTo>
                <a:lnTo>
                  <a:pt x="451" y="52"/>
                </a:lnTo>
                <a:lnTo>
                  <a:pt x="451" y="52"/>
                </a:lnTo>
                <a:lnTo>
                  <a:pt x="451" y="52"/>
                </a:lnTo>
                <a:lnTo>
                  <a:pt x="451" y="52"/>
                </a:lnTo>
                <a:lnTo>
                  <a:pt x="451" y="52"/>
                </a:lnTo>
                <a:lnTo>
                  <a:pt x="451" y="52"/>
                </a:lnTo>
                <a:lnTo>
                  <a:pt x="451" y="52"/>
                </a:lnTo>
                <a:lnTo>
                  <a:pt x="451" y="52"/>
                </a:lnTo>
                <a:lnTo>
                  <a:pt x="451" y="52"/>
                </a:lnTo>
                <a:lnTo>
                  <a:pt x="451" y="52"/>
                </a:lnTo>
                <a:lnTo>
                  <a:pt x="451" y="52"/>
                </a:lnTo>
                <a:lnTo>
                  <a:pt x="451" y="52"/>
                </a:lnTo>
                <a:lnTo>
                  <a:pt x="451" y="52"/>
                </a:lnTo>
                <a:lnTo>
                  <a:pt x="451" y="52"/>
                </a:lnTo>
                <a:lnTo>
                  <a:pt x="451" y="52"/>
                </a:lnTo>
                <a:lnTo>
                  <a:pt x="451" y="52"/>
                </a:lnTo>
                <a:lnTo>
                  <a:pt x="451" y="52"/>
                </a:lnTo>
                <a:lnTo>
                  <a:pt x="451" y="52"/>
                </a:lnTo>
                <a:lnTo>
                  <a:pt x="451" y="52"/>
                </a:lnTo>
                <a:lnTo>
                  <a:pt x="451" y="52"/>
                </a:lnTo>
                <a:lnTo>
                  <a:pt x="451" y="52"/>
                </a:lnTo>
                <a:lnTo>
                  <a:pt x="451" y="52"/>
                </a:lnTo>
                <a:lnTo>
                  <a:pt x="451" y="52"/>
                </a:lnTo>
                <a:lnTo>
                  <a:pt x="451" y="52"/>
                </a:lnTo>
                <a:lnTo>
                  <a:pt x="451" y="52"/>
                </a:lnTo>
                <a:lnTo>
                  <a:pt x="451" y="52"/>
                </a:lnTo>
                <a:lnTo>
                  <a:pt x="451" y="52"/>
                </a:lnTo>
                <a:lnTo>
                  <a:pt x="451" y="52"/>
                </a:lnTo>
                <a:lnTo>
                  <a:pt x="451" y="52"/>
                </a:lnTo>
                <a:lnTo>
                  <a:pt x="451" y="52"/>
                </a:lnTo>
                <a:lnTo>
                  <a:pt x="451" y="52"/>
                </a:lnTo>
                <a:lnTo>
                  <a:pt x="451" y="52"/>
                </a:lnTo>
                <a:lnTo>
                  <a:pt x="451" y="52"/>
                </a:lnTo>
                <a:lnTo>
                  <a:pt x="451" y="52"/>
                </a:lnTo>
                <a:lnTo>
                  <a:pt x="451" y="52"/>
                </a:lnTo>
                <a:lnTo>
                  <a:pt x="451" y="52"/>
                </a:lnTo>
                <a:lnTo>
                  <a:pt x="451" y="52"/>
                </a:lnTo>
                <a:lnTo>
                  <a:pt x="451" y="52"/>
                </a:lnTo>
                <a:lnTo>
                  <a:pt x="451" y="52"/>
                </a:lnTo>
                <a:lnTo>
                  <a:pt x="451" y="52"/>
                </a:lnTo>
                <a:lnTo>
                  <a:pt x="451" y="52"/>
                </a:lnTo>
                <a:lnTo>
                  <a:pt x="451" y="52"/>
                </a:lnTo>
                <a:lnTo>
                  <a:pt x="451" y="52"/>
                </a:lnTo>
                <a:lnTo>
                  <a:pt x="451" y="52"/>
                </a:lnTo>
                <a:lnTo>
                  <a:pt x="451" y="52"/>
                </a:lnTo>
                <a:lnTo>
                  <a:pt x="451" y="52"/>
                </a:lnTo>
                <a:lnTo>
                  <a:pt x="451" y="52"/>
                </a:lnTo>
                <a:lnTo>
                  <a:pt x="451" y="52"/>
                </a:lnTo>
                <a:lnTo>
                  <a:pt x="451" y="52"/>
                </a:lnTo>
                <a:lnTo>
                  <a:pt x="452" y="52"/>
                </a:lnTo>
                <a:lnTo>
                  <a:pt x="452" y="52"/>
                </a:lnTo>
                <a:lnTo>
                  <a:pt x="452" y="52"/>
                </a:lnTo>
                <a:lnTo>
                  <a:pt x="452" y="52"/>
                </a:lnTo>
                <a:lnTo>
                  <a:pt x="452" y="52"/>
                </a:lnTo>
                <a:lnTo>
                  <a:pt x="452" y="52"/>
                </a:lnTo>
                <a:lnTo>
                  <a:pt x="452" y="52"/>
                </a:lnTo>
                <a:lnTo>
                  <a:pt x="452" y="52"/>
                </a:lnTo>
                <a:lnTo>
                  <a:pt x="452" y="52"/>
                </a:lnTo>
                <a:lnTo>
                  <a:pt x="452" y="52"/>
                </a:lnTo>
                <a:lnTo>
                  <a:pt x="452" y="52"/>
                </a:lnTo>
                <a:lnTo>
                  <a:pt x="452" y="52"/>
                </a:lnTo>
                <a:lnTo>
                  <a:pt x="452" y="52"/>
                </a:lnTo>
                <a:lnTo>
                  <a:pt x="452" y="52"/>
                </a:lnTo>
                <a:lnTo>
                  <a:pt x="452" y="52"/>
                </a:lnTo>
                <a:lnTo>
                  <a:pt x="452" y="52"/>
                </a:lnTo>
                <a:lnTo>
                  <a:pt x="452" y="52"/>
                </a:lnTo>
                <a:lnTo>
                  <a:pt x="452" y="52"/>
                </a:lnTo>
                <a:lnTo>
                  <a:pt x="453" y="52"/>
                </a:lnTo>
                <a:lnTo>
                  <a:pt x="453" y="52"/>
                </a:lnTo>
                <a:lnTo>
                  <a:pt x="453" y="52"/>
                </a:lnTo>
                <a:lnTo>
                  <a:pt x="453" y="52"/>
                </a:lnTo>
                <a:lnTo>
                  <a:pt x="453" y="52"/>
                </a:lnTo>
                <a:lnTo>
                  <a:pt x="453" y="52"/>
                </a:lnTo>
                <a:lnTo>
                  <a:pt x="453" y="52"/>
                </a:lnTo>
                <a:lnTo>
                  <a:pt x="453" y="52"/>
                </a:lnTo>
                <a:lnTo>
                  <a:pt x="453" y="52"/>
                </a:lnTo>
                <a:lnTo>
                  <a:pt x="453" y="52"/>
                </a:lnTo>
                <a:lnTo>
                  <a:pt x="453" y="52"/>
                </a:lnTo>
                <a:lnTo>
                  <a:pt x="453" y="52"/>
                </a:lnTo>
                <a:lnTo>
                  <a:pt x="453" y="52"/>
                </a:lnTo>
                <a:lnTo>
                  <a:pt x="453" y="52"/>
                </a:lnTo>
                <a:lnTo>
                  <a:pt x="453" y="52"/>
                </a:lnTo>
                <a:lnTo>
                  <a:pt x="453" y="52"/>
                </a:lnTo>
                <a:lnTo>
                  <a:pt x="453" y="52"/>
                </a:lnTo>
                <a:lnTo>
                  <a:pt x="453" y="52"/>
                </a:lnTo>
                <a:lnTo>
                  <a:pt x="453" y="52"/>
                </a:lnTo>
                <a:lnTo>
                  <a:pt x="453" y="52"/>
                </a:lnTo>
                <a:lnTo>
                  <a:pt x="453" y="52"/>
                </a:lnTo>
                <a:lnTo>
                  <a:pt x="453" y="52"/>
                </a:lnTo>
                <a:lnTo>
                  <a:pt x="453" y="52"/>
                </a:lnTo>
                <a:lnTo>
                  <a:pt x="453" y="52"/>
                </a:lnTo>
                <a:lnTo>
                  <a:pt x="453" y="52"/>
                </a:lnTo>
                <a:lnTo>
                  <a:pt x="453" y="52"/>
                </a:lnTo>
                <a:lnTo>
                  <a:pt x="453" y="52"/>
                </a:lnTo>
                <a:lnTo>
                  <a:pt x="453" y="52"/>
                </a:lnTo>
                <a:lnTo>
                  <a:pt x="453" y="52"/>
                </a:lnTo>
                <a:lnTo>
                  <a:pt x="453" y="52"/>
                </a:lnTo>
                <a:lnTo>
                  <a:pt x="453" y="52"/>
                </a:lnTo>
                <a:lnTo>
                  <a:pt x="453" y="52"/>
                </a:lnTo>
                <a:lnTo>
                  <a:pt x="453" y="52"/>
                </a:lnTo>
                <a:lnTo>
                  <a:pt x="453" y="52"/>
                </a:lnTo>
                <a:lnTo>
                  <a:pt x="453" y="52"/>
                </a:lnTo>
                <a:lnTo>
                  <a:pt x="453" y="52"/>
                </a:lnTo>
                <a:lnTo>
                  <a:pt x="453" y="52"/>
                </a:lnTo>
                <a:lnTo>
                  <a:pt x="453" y="52"/>
                </a:lnTo>
                <a:lnTo>
                  <a:pt x="453" y="52"/>
                </a:lnTo>
                <a:lnTo>
                  <a:pt x="453" y="52"/>
                </a:lnTo>
                <a:lnTo>
                  <a:pt x="453" y="52"/>
                </a:lnTo>
                <a:lnTo>
                  <a:pt x="453" y="52"/>
                </a:lnTo>
                <a:lnTo>
                  <a:pt x="453" y="52"/>
                </a:lnTo>
                <a:lnTo>
                  <a:pt x="453" y="52"/>
                </a:lnTo>
                <a:lnTo>
                  <a:pt x="453" y="52"/>
                </a:lnTo>
                <a:lnTo>
                  <a:pt x="453" y="52"/>
                </a:lnTo>
                <a:lnTo>
                  <a:pt x="453" y="52"/>
                </a:lnTo>
                <a:lnTo>
                  <a:pt x="453" y="52"/>
                </a:lnTo>
                <a:lnTo>
                  <a:pt x="453" y="52"/>
                </a:lnTo>
                <a:lnTo>
                  <a:pt x="453" y="52"/>
                </a:lnTo>
                <a:lnTo>
                  <a:pt x="453" y="52"/>
                </a:lnTo>
                <a:lnTo>
                  <a:pt x="453" y="52"/>
                </a:lnTo>
                <a:lnTo>
                  <a:pt x="453" y="52"/>
                </a:lnTo>
                <a:lnTo>
                  <a:pt x="453" y="52"/>
                </a:lnTo>
                <a:lnTo>
                  <a:pt x="453" y="52"/>
                </a:lnTo>
                <a:lnTo>
                  <a:pt x="453" y="52"/>
                </a:lnTo>
                <a:lnTo>
                  <a:pt x="453" y="52"/>
                </a:lnTo>
                <a:lnTo>
                  <a:pt x="454" y="52"/>
                </a:lnTo>
                <a:lnTo>
                  <a:pt x="454" y="52"/>
                </a:lnTo>
                <a:lnTo>
                  <a:pt x="454" y="52"/>
                </a:lnTo>
                <a:lnTo>
                  <a:pt x="454" y="52"/>
                </a:lnTo>
                <a:lnTo>
                  <a:pt x="454" y="52"/>
                </a:lnTo>
                <a:lnTo>
                  <a:pt x="454" y="52"/>
                </a:lnTo>
                <a:lnTo>
                  <a:pt x="454" y="52"/>
                </a:lnTo>
                <a:lnTo>
                  <a:pt x="454" y="52"/>
                </a:lnTo>
                <a:lnTo>
                  <a:pt x="454" y="52"/>
                </a:lnTo>
                <a:lnTo>
                  <a:pt x="454" y="52"/>
                </a:lnTo>
                <a:lnTo>
                  <a:pt x="454" y="52"/>
                </a:lnTo>
                <a:lnTo>
                  <a:pt x="454" y="52"/>
                </a:lnTo>
                <a:lnTo>
                  <a:pt x="454" y="52"/>
                </a:lnTo>
                <a:lnTo>
                  <a:pt x="454" y="52"/>
                </a:lnTo>
                <a:lnTo>
                  <a:pt x="454" y="52"/>
                </a:lnTo>
                <a:lnTo>
                  <a:pt x="454" y="52"/>
                </a:lnTo>
                <a:lnTo>
                  <a:pt x="454" y="52"/>
                </a:lnTo>
                <a:lnTo>
                  <a:pt x="454" y="52"/>
                </a:lnTo>
                <a:lnTo>
                  <a:pt x="454" y="52"/>
                </a:lnTo>
                <a:lnTo>
                  <a:pt x="454" y="52"/>
                </a:lnTo>
                <a:lnTo>
                  <a:pt x="454" y="52"/>
                </a:lnTo>
                <a:lnTo>
                  <a:pt x="454" y="52"/>
                </a:lnTo>
                <a:lnTo>
                  <a:pt x="454" y="53"/>
                </a:lnTo>
                <a:lnTo>
                  <a:pt x="454" y="53"/>
                </a:lnTo>
                <a:lnTo>
                  <a:pt x="454" y="53"/>
                </a:lnTo>
                <a:lnTo>
                  <a:pt x="454" y="53"/>
                </a:lnTo>
                <a:lnTo>
                  <a:pt x="454" y="53"/>
                </a:lnTo>
                <a:lnTo>
                  <a:pt x="454" y="53"/>
                </a:lnTo>
                <a:lnTo>
                  <a:pt x="454" y="53"/>
                </a:lnTo>
                <a:lnTo>
                  <a:pt x="454" y="53"/>
                </a:lnTo>
                <a:lnTo>
                  <a:pt x="454" y="53"/>
                </a:lnTo>
                <a:lnTo>
                  <a:pt x="454" y="53"/>
                </a:lnTo>
                <a:lnTo>
                  <a:pt x="454" y="53"/>
                </a:lnTo>
                <a:lnTo>
                  <a:pt x="454" y="53"/>
                </a:lnTo>
                <a:lnTo>
                  <a:pt x="454" y="53"/>
                </a:lnTo>
                <a:lnTo>
                  <a:pt x="454" y="53"/>
                </a:lnTo>
                <a:lnTo>
                  <a:pt x="454" y="53"/>
                </a:lnTo>
                <a:lnTo>
                  <a:pt x="454" y="53"/>
                </a:lnTo>
                <a:lnTo>
                  <a:pt x="454" y="53"/>
                </a:lnTo>
                <a:lnTo>
                  <a:pt x="454" y="53"/>
                </a:lnTo>
                <a:lnTo>
                  <a:pt x="454" y="53"/>
                </a:lnTo>
                <a:lnTo>
                  <a:pt x="454" y="53"/>
                </a:lnTo>
                <a:lnTo>
                  <a:pt x="454" y="53"/>
                </a:lnTo>
                <a:lnTo>
                  <a:pt x="454" y="53"/>
                </a:lnTo>
                <a:lnTo>
                  <a:pt x="454" y="53"/>
                </a:lnTo>
                <a:lnTo>
                  <a:pt x="454" y="53"/>
                </a:lnTo>
                <a:lnTo>
                  <a:pt x="454" y="53"/>
                </a:lnTo>
                <a:lnTo>
                  <a:pt x="454" y="53"/>
                </a:lnTo>
                <a:lnTo>
                  <a:pt x="454" y="53"/>
                </a:lnTo>
                <a:lnTo>
                  <a:pt x="454" y="53"/>
                </a:lnTo>
                <a:lnTo>
                  <a:pt x="454" y="53"/>
                </a:lnTo>
                <a:lnTo>
                  <a:pt x="454" y="53"/>
                </a:lnTo>
                <a:lnTo>
                  <a:pt x="454" y="53"/>
                </a:lnTo>
                <a:lnTo>
                  <a:pt x="454" y="53"/>
                </a:lnTo>
                <a:lnTo>
                  <a:pt x="455" y="53"/>
                </a:lnTo>
                <a:lnTo>
                  <a:pt x="455" y="53"/>
                </a:lnTo>
                <a:lnTo>
                  <a:pt x="455" y="53"/>
                </a:lnTo>
                <a:lnTo>
                  <a:pt x="455" y="53"/>
                </a:lnTo>
                <a:lnTo>
                  <a:pt x="455" y="53"/>
                </a:lnTo>
                <a:lnTo>
                  <a:pt x="455" y="53"/>
                </a:lnTo>
                <a:lnTo>
                  <a:pt x="455" y="53"/>
                </a:lnTo>
                <a:lnTo>
                  <a:pt x="455" y="53"/>
                </a:lnTo>
                <a:lnTo>
                  <a:pt x="455" y="53"/>
                </a:lnTo>
                <a:lnTo>
                  <a:pt x="455" y="53"/>
                </a:lnTo>
                <a:lnTo>
                  <a:pt x="455" y="53"/>
                </a:lnTo>
                <a:lnTo>
                  <a:pt x="455" y="53"/>
                </a:lnTo>
                <a:lnTo>
                  <a:pt x="455" y="53"/>
                </a:lnTo>
                <a:lnTo>
                  <a:pt x="455" y="53"/>
                </a:lnTo>
                <a:lnTo>
                  <a:pt x="455" y="53"/>
                </a:lnTo>
                <a:lnTo>
                  <a:pt x="455" y="53"/>
                </a:lnTo>
                <a:lnTo>
                  <a:pt x="455" y="53"/>
                </a:lnTo>
                <a:lnTo>
                  <a:pt x="455" y="53"/>
                </a:lnTo>
                <a:lnTo>
                  <a:pt x="455" y="53"/>
                </a:lnTo>
                <a:lnTo>
                  <a:pt x="455" y="53"/>
                </a:lnTo>
                <a:lnTo>
                  <a:pt x="455" y="53"/>
                </a:lnTo>
                <a:lnTo>
                  <a:pt x="455" y="53"/>
                </a:lnTo>
                <a:lnTo>
                  <a:pt x="455" y="53"/>
                </a:lnTo>
                <a:lnTo>
                  <a:pt x="455" y="53"/>
                </a:lnTo>
                <a:lnTo>
                  <a:pt x="455" y="53"/>
                </a:lnTo>
                <a:lnTo>
                  <a:pt x="455" y="53"/>
                </a:lnTo>
                <a:lnTo>
                  <a:pt x="455" y="53"/>
                </a:lnTo>
                <a:lnTo>
                  <a:pt x="455" y="53"/>
                </a:lnTo>
                <a:lnTo>
                  <a:pt x="455" y="53"/>
                </a:lnTo>
                <a:lnTo>
                  <a:pt x="455" y="53"/>
                </a:lnTo>
                <a:lnTo>
                  <a:pt x="455" y="53"/>
                </a:lnTo>
                <a:lnTo>
                  <a:pt x="455" y="53"/>
                </a:lnTo>
                <a:lnTo>
                  <a:pt x="455" y="53"/>
                </a:lnTo>
                <a:lnTo>
                  <a:pt x="455" y="53"/>
                </a:lnTo>
                <a:lnTo>
                  <a:pt x="455" y="53"/>
                </a:lnTo>
                <a:lnTo>
                  <a:pt x="455" y="53"/>
                </a:lnTo>
                <a:lnTo>
                  <a:pt x="455" y="53"/>
                </a:lnTo>
                <a:lnTo>
                  <a:pt x="455" y="53"/>
                </a:lnTo>
                <a:lnTo>
                  <a:pt x="455" y="53"/>
                </a:lnTo>
                <a:lnTo>
                  <a:pt x="456" y="53"/>
                </a:lnTo>
                <a:lnTo>
                  <a:pt x="456" y="53"/>
                </a:lnTo>
                <a:lnTo>
                  <a:pt x="456" y="53"/>
                </a:lnTo>
                <a:lnTo>
                  <a:pt x="456" y="53"/>
                </a:lnTo>
                <a:lnTo>
                  <a:pt x="456" y="53"/>
                </a:lnTo>
                <a:lnTo>
                  <a:pt x="456" y="53"/>
                </a:lnTo>
                <a:lnTo>
                  <a:pt x="456" y="53"/>
                </a:lnTo>
                <a:lnTo>
                  <a:pt x="456" y="53"/>
                </a:lnTo>
                <a:lnTo>
                  <a:pt x="456" y="53"/>
                </a:lnTo>
                <a:lnTo>
                  <a:pt x="456" y="53"/>
                </a:lnTo>
                <a:lnTo>
                  <a:pt x="456" y="53"/>
                </a:lnTo>
                <a:lnTo>
                  <a:pt x="456" y="53"/>
                </a:lnTo>
                <a:lnTo>
                  <a:pt x="456" y="53"/>
                </a:lnTo>
                <a:lnTo>
                  <a:pt x="456" y="53"/>
                </a:lnTo>
                <a:lnTo>
                  <a:pt x="456" y="53"/>
                </a:lnTo>
                <a:lnTo>
                  <a:pt x="456" y="53"/>
                </a:lnTo>
                <a:lnTo>
                  <a:pt x="456" y="53"/>
                </a:lnTo>
                <a:lnTo>
                  <a:pt x="456" y="53"/>
                </a:lnTo>
                <a:lnTo>
                  <a:pt x="456" y="53"/>
                </a:lnTo>
                <a:lnTo>
                  <a:pt x="456" y="53"/>
                </a:lnTo>
                <a:lnTo>
                  <a:pt x="456" y="53"/>
                </a:lnTo>
                <a:lnTo>
                  <a:pt x="456" y="53"/>
                </a:lnTo>
                <a:lnTo>
                  <a:pt x="456" y="53"/>
                </a:lnTo>
                <a:lnTo>
                  <a:pt x="456" y="53"/>
                </a:lnTo>
                <a:lnTo>
                  <a:pt x="456" y="53"/>
                </a:lnTo>
                <a:lnTo>
                  <a:pt x="456" y="53"/>
                </a:lnTo>
                <a:lnTo>
                  <a:pt x="456" y="53"/>
                </a:lnTo>
                <a:lnTo>
                  <a:pt x="456" y="53"/>
                </a:lnTo>
                <a:lnTo>
                  <a:pt x="456" y="53"/>
                </a:lnTo>
                <a:lnTo>
                  <a:pt x="456" y="53"/>
                </a:lnTo>
                <a:lnTo>
                  <a:pt x="456" y="53"/>
                </a:lnTo>
                <a:lnTo>
                  <a:pt x="456" y="53"/>
                </a:lnTo>
                <a:lnTo>
                  <a:pt x="456" y="53"/>
                </a:lnTo>
                <a:lnTo>
                  <a:pt x="456" y="53"/>
                </a:lnTo>
                <a:lnTo>
                  <a:pt x="456" y="53"/>
                </a:lnTo>
                <a:lnTo>
                  <a:pt x="456" y="53"/>
                </a:lnTo>
                <a:lnTo>
                  <a:pt x="456" y="53"/>
                </a:lnTo>
                <a:lnTo>
                  <a:pt x="456" y="53"/>
                </a:lnTo>
                <a:lnTo>
                  <a:pt x="456" y="53"/>
                </a:lnTo>
                <a:lnTo>
                  <a:pt x="456" y="53"/>
                </a:lnTo>
                <a:lnTo>
                  <a:pt x="456" y="53"/>
                </a:lnTo>
                <a:lnTo>
                  <a:pt x="456" y="53"/>
                </a:lnTo>
                <a:lnTo>
                  <a:pt x="457" y="53"/>
                </a:lnTo>
                <a:lnTo>
                  <a:pt x="457" y="53"/>
                </a:lnTo>
                <a:lnTo>
                  <a:pt x="457" y="53"/>
                </a:lnTo>
                <a:lnTo>
                  <a:pt x="457" y="53"/>
                </a:lnTo>
                <a:lnTo>
                  <a:pt x="457" y="53"/>
                </a:lnTo>
                <a:lnTo>
                  <a:pt x="457" y="53"/>
                </a:lnTo>
                <a:lnTo>
                  <a:pt x="457" y="53"/>
                </a:lnTo>
                <a:lnTo>
                  <a:pt x="457" y="53"/>
                </a:lnTo>
                <a:lnTo>
                  <a:pt x="457" y="53"/>
                </a:lnTo>
                <a:lnTo>
                  <a:pt x="457" y="53"/>
                </a:lnTo>
                <a:lnTo>
                  <a:pt x="457" y="53"/>
                </a:lnTo>
                <a:lnTo>
                  <a:pt x="457" y="53"/>
                </a:lnTo>
                <a:lnTo>
                  <a:pt x="457" y="53"/>
                </a:lnTo>
                <a:lnTo>
                  <a:pt x="457" y="53"/>
                </a:lnTo>
                <a:lnTo>
                  <a:pt x="457" y="53"/>
                </a:lnTo>
                <a:lnTo>
                  <a:pt x="457" y="53"/>
                </a:lnTo>
                <a:lnTo>
                  <a:pt x="457" y="53"/>
                </a:lnTo>
                <a:lnTo>
                  <a:pt x="457" y="53"/>
                </a:lnTo>
                <a:lnTo>
                  <a:pt x="457" y="53"/>
                </a:lnTo>
                <a:lnTo>
                  <a:pt x="457" y="53"/>
                </a:lnTo>
                <a:lnTo>
                  <a:pt x="457" y="53"/>
                </a:lnTo>
                <a:lnTo>
                  <a:pt x="457" y="53"/>
                </a:lnTo>
                <a:lnTo>
                  <a:pt x="457" y="53"/>
                </a:lnTo>
                <a:lnTo>
                  <a:pt x="457" y="53"/>
                </a:lnTo>
                <a:lnTo>
                  <a:pt x="457" y="53"/>
                </a:lnTo>
                <a:lnTo>
                  <a:pt x="457" y="53"/>
                </a:lnTo>
                <a:lnTo>
                  <a:pt x="457" y="53"/>
                </a:lnTo>
                <a:lnTo>
                  <a:pt x="457" y="53"/>
                </a:lnTo>
                <a:lnTo>
                  <a:pt x="457" y="53"/>
                </a:lnTo>
                <a:lnTo>
                  <a:pt x="457" y="53"/>
                </a:lnTo>
                <a:lnTo>
                  <a:pt x="457" y="53"/>
                </a:lnTo>
                <a:lnTo>
                  <a:pt x="457" y="53"/>
                </a:lnTo>
                <a:lnTo>
                  <a:pt x="457" y="53"/>
                </a:lnTo>
                <a:lnTo>
                  <a:pt x="457" y="53"/>
                </a:lnTo>
                <a:lnTo>
                  <a:pt x="457" y="53"/>
                </a:lnTo>
                <a:lnTo>
                  <a:pt x="457" y="53"/>
                </a:lnTo>
                <a:lnTo>
                  <a:pt x="457" y="53"/>
                </a:lnTo>
                <a:lnTo>
                  <a:pt x="457" y="53"/>
                </a:lnTo>
                <a:lnTo>
                  <a:pt x="457" y="53"/>
                </a:lnTo>
                <a:lnTo>
                  <a:pt x="457" y="53"/>
                </a:lnTo>
                <a:lnTo>
                  <a:pt x="457" y="53"/>
                </a:lnTo>
                <a:lnTo>
                  <a:pt x="457" y="53"/>
                </a:lnTo>
                <a:lnTo>
                  <a:pt x="457" y="53"/>
                </a:lnTo>
                <a:lnTo>
                  <a:pt x="457" y="53"/>
                </a:lnTo>
                <a:lnTo>
                  <a:pt x="457" y="53"/>
                </a:lnTo>
                <a:lnTo>
                  <a:pt x="457" y="53"/>
                </a:lnTo>
                <a:lnTo>
                  <a:pt x="457" y="53"/>
                </a:lnTo>
                <a:lnTo>
                  <a:pt x="457" y="53"/>
                </a:lnTo>
                <a:lnTo>
                  <a:pt x="457" y="53"/>
                </a:lnTo>
                <a:lnTo>
                  <a:pt x="457" y="53"/>
                </a:lnTo>
                <a:lnTo>
                  <a:pt x="457" y="53"/>
                </a:lnTo>
                <a:lnTo>
                  <a:pt x="457" y="53"/>
                </a:lnTo>
                <a:lnTo>
                  <a:pt x="457" y="53"/>
                </a:lnTo>
                <a:lnTo>
                  <a:pt x="457" y="53"/>
                </a:lnTo>
                <a:lnTo>
                  <a:pt x="457" y="53"/>
                </a:lnTo>
                <a:lnTo>
                  <a:pt x="457" y="53"/>
                </a:lnTo>
                <a:lnTo>
                  <a:pt x="457"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8"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59"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3" y="53"/>
                </a:lnTo>
                <a:lnTo>
                  <a:pt x="463" y="53"/>
                </a:lnTo>
                <a:lnTo>
                  <a:pt x="463" y="53"/>
                </a:lnTo>
                <a:lnTo>
                  <a:pt x="463" y="53"/>
                </a:lnTo>
                <a:lnTo>
                  <a:pt x="463" y="53"/>
                </a:lnTo>
                <a:lnTo>
                  <a:pt x="463" y="53"/>
                </a:lnTo>
                <a:lnTo>
                  <a:pt x="463" y="53"/>
                </a:lnTo>
                <a:lnTo>
                  <a:pt x="463" y="53"/>
                </a:lnTo>
                <a:lnTo>
                  <a:pt x="463" y="53"/>
                </a:lnTo>
                <a:lnTo>
                  <a:pt x="463" y="53"/>
                </a:lnTo>
                <a:lnTo>
                  <a:pt x="463" y="53"/>
                </a:lnTo>
                <a:lnTo>
                  <a:pt x="463" y="53"/>
                </a:lnTo>
                <a:lnTo>
                  <a:pt x="463" y="53"/>
                </a:lnTo>
                <a:lnTo>
                  <a:pt x="463" y="53"/>
                </a:lnTo>
                <a:lnTo>
                  <a:pt x="463" y="53"/>
                </a:lnTo>
                <a:lnTo>
                  <a:pt x="463" y="53"/>
                </a:lnTo>
                <a:lnTo>
                  <a:pt x="463" y="53"/>
                </a:lnTo>
                <a:lnTo>
                  <a:pt x="463" y="53"/>
                </a:lnTo>
                <a:lnTo>
                  <a:pt x="463" y="53"/>
                </a:lnTo>
                <a:lnTo>
                  <a:pt x="463" y="53"/>
                </a:lnTo>
                <a:lnTo>
                  <a:pt x="463" y="53"/>
                </a:lnTo>
                <a:lnTo>
                  <a:pt x="463" y="53"/>
                </a:lnTo>
                <a:lnTo>
                  <a:pt x="463" y="53"/>
                </a:lnTo>
                <a:lnTo>
                  <a:pt x="463" y="53"/>
                </a:lnTo>
                <a:lnTo>
                  <a:pt x="463" y="53"/>
                </a:lnTo>
                <a:lnTo>
                  <a:pt x="463" y="53"/>
                </a:lnTo>
                <a:lnTo>
                  <a:pt x="463" y="53"/>
                </a:lnTo>
                <a:lnTo>
                  <a:pt x="463" y="53"/>
                </a:lnTo>
                <a:lnTo>
                  <a:pt x="463" y="53"/>
                </a:lnTo>
                <a:lnTo>
                  <a:pt x="463" y="53"/>
                </a:lnTo>
                <a:lnTo>
                  <a:pt x="463" y="53"/>
                </a:lnTo>
                <a:lnTo>
                  <a:pt x="463" y="53"/>
                </a:lnTo>
                <a:lnTo>
                  <a:pt x="463" y="53"/>
                </a:lnTo>
                <a:lnTo>
                  <a:pt x="463" y="53"/>
                </a:lnTo>
                <a:lnTo>
                  <a:pt x="463" y="53"/>
                </a:lnTo>
                <a:lnTo>
                  <a:pt x="463" y="53"/>
                </a:lnTo>
                <a:lnTo>
                  <a:pt x="463" y="53"/>
                </a:lnTo>
                <a:lnTo>
                  <a:pt x="463" y="53"/>
                </a:lnTo>
                <a:lnTo>
                  <a:pt x="463" y="53"/>
                </a:lnTo>
                <a:lnTo>
                  <a:pt x="463" y="53"/>
                </a:lnTo>
                <a:lnTo>
                  <a:pt x="463" y="53"/>
                </a:lnTo>
                <a:lnTo>
                  <a:pt x="463" y="53"/>
                </a:lnTo>
                <a:lnTo>
                  <a:pt x="463" y="53"/>
                </a:lnTo>
                <a:lnTo>
                  <a:pt x="463" y="53"/>
                </a:lnTo>
                <a:lnTo>
                  <a:pt x="463" y="53"/>
                </a:lnTo>
                <a:lnTo>
                  <a:pt x="463" y="53"/>
                </a:lnTo>
                <a:lnTo>
                  <a:pt x="463" y="53"/>
                </a:lnTo>
                <a:lnTo>
                  <a:pt x="463"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5" y="53"/>
                </a:lnTo>
                <a:lnTo>
                  <a:pt x="465" y="53"/>
                </a:lnTo>
                <a:lnTo>
                  <a:pt x="465" y="53"/>
                </a:lnTo>
                <a:lnTo>
                  <a:pt x="465" y="53"/>
                </a:lnTo>
                <a:lnTo>
                  <a:pt x="465" y="53"/>
                </a:lnTo>
                <a:lnTo>
                  <a:pt x="465" y="53"/>
                </a:lnTo>
                <a:lnTo>
                  <a:pt x="465" y="53"/>
                </a:lnTo>
                <a:lnTo>
                  <a:pt x="465" y="53"/>
                </a:lnTo>
                <a:lnTo>
                  <a:pt x="465" y="53"/>
                </a:lnTo>
                <a:lnTo>
                  <a:pt x="465" y="53"/>
                </a:lnTo>
                <a:lnTo>
                  <a:pt x="465" y="53"/>
                </a:lnTo>
                <a:lnTo>
                  <a:pt x="465" y="53"/>
                </a:lnTo>
                <a:lnTo>
                  <a:pt x="465" y="53"/>
                </a:lnTo>
                <a:lnTo>
                  <a:pt x="465" y="53"/>
                </a:lnTo>
                <a:lnTo>
                  <a:pt x="465" y="53"/>
                </a:lnTo>
                <a:lnTo>
                  <a:pt x="465" y="53"/>
                </a:lnTo>
                <a:lnTo>
                  <a:pt x="465" y="53"/>
                </a:lnTo>
                <a:lnTo>
                  <a:pt x="465" y="53"/>
                </a:lnTo>
                <a:lnTo>
                  <a:pt x="465" y="53"/>
                </a:lnTo>
                <a:lnTo>
                  <a:pt x="465" y="53"/>
                </a:lnTo>
                <a:lnTo>
                  <a:pt x="465" y="53"/>
                </a:lnTo>
                <a:lnTo>
                  <a:pt x="465" y="53"/>
                </a:lnTo>
                <a:lnTo>
                  <a:pt x="465" y="53"/>
                </a:lnTo>
                <a:lnTo>
                  <a:pt x="465" y="53"/>
                </a:lnTo>
                <a:lnTo>
                  <a:pt x="465" y="53"/>
                </a:lnTo>
                <a:lnTo>
                  <a:pt x="465" y="53"/>
                </a:lnTo>
                <a:lnTo>
                  <a:pt x="465" y="53"/>
                </a:lnTo>
                <a:lnTo>
                  <a:pt x="465" y="53"/>
                </a:lnTo>
                <a:lnTo>
                  <a:pt x="465" y="53"/>
                </a:lnTo>
                <a:lnTo>
                  <a:pt x="465" y="53"/>
                </a:lnTo>
                <a:lnTo>
                  <a:pt x="465" y="53"/>
                </a:lnTo>
                <a:lnTo>
                  <a:pt x="465" y="53"/>
                </a:lnTo>
                <a:lnTo>
                  <a:pt x="465" y="53"/>
                </a:lnTo>
                <a:lnTo>
                  <a:pt x="465" y="53"/>
                </a:lnTo>
                <a:lnTo>
                  <a:pt x="465" y="53"/>
                </a:lnTo>
                <a:lnTo>
                  <a:pt x="465" y="53"/>
                </a:lnTo>
                <a:lnTo>
                  <a:pt x="465" y="53"/>
                </a:lnTo>
                <a:lnTo>
                  <a:pt x="465" y="53"/>
                </a:lnTo>
                <a:lnTo>
                  <a:pt x="465" y="53"/>
                </a:lnTo>
                <a:lnTo>
                  <a:pt x="465" y="53"/>
                </a:lnTo>
                <a:lnTo>
                  <a:pt x="465" y="53"/>
                </a:lnTo>
                <a:lnTo>
                  <a:pt x="465" y="53"/>
                </a:lnTo>
                <a:lnTo>
                  <a:pt x="465" y="53"/>
                </a:lnTo>
                <a:lnTo>
                  <a:pt x="465" y="53"/>
                </a:lnTo>
                <a:lnTo>
                  <a:pt x="465" y="53"/>
                </a:lnTo>
                <a:lnTo>
                  <a:pt x="465" y="53"/>
                </a:lnTo>
                <a:lnTo>
                  <a:pt x="465" y="53"/>
                </a:lnTo>
                <a:lnTo>
                  <a:pt x="465" y="53"/>
                </a:lnTo>
                <a:lnTo>
                  <a:pt x="465" y="53"/>
                </a:lnTo>
                <a:lnTo>
                  <a:pt x="465" y="53"/>
                </a:lnTo>
                <a:lnTo>
                  <a:pt x="465" y="53"/>
                </a:lnTo>
                <a:lnTo>
                  <a:pt x="465" y="53"/>
                </a:lnTo>
                <a:lnTo>
                  <a:pt x="465" y="53"/>
                </a:lnTo>
                <a:lnTo>
                  <a:pt x="465" y="53"/>
                </a:lnTo>
                <a:lnTo>
                  <a:pt x="465" y="53"/>
                </a:lnTo>
                <a:lnTo>
                  <a:pt x="465" y="53"/>
                </a:lnTo>
                <a:lnTo>
                  <a:pt x="465" y="53"/>
                </a:lnTo>
                <a:lnTo>
                  <a:pt x="465" y="53"/>
                </a:lnTo>
                <a:lnTo>
                  <a:pt x="465" y="53"/>
                </a:lnTo>
                <a:lnTo>
                  <a:pt x="465" y="53"/>
                </a:lnTo>
                <a:lnTo>
                  <a:pt x="466" y="53"/>
                </a:lnTo>
                <a:lnTo>
                  <a:pt x="466" y="53"/>
                </a:lnTo>
                <a:lnTo>
                  <a:pt x="466" y="53"/>
                </a:lnTo>
                <a:lnTo>
                  <a:pt x="466" y="53"/>
                </a:lnTo>
                <a:lnTo>
                  <a:pt x="466" y="53"/>
                </a:lnTo>
                <a:lnTo>
                  <a:pt x="466" y="53"/>
                </a:lnTo>
                <a:lnTo>
                  <a:pt x="466" y="53"/>
                </a:lnTo>
                <a:lnTo>
                  <a:pt x="466" y="53"/>
                </a:lnTo>
                <a:lnTo>
                  <a:pt x="466" y="53"/>
                </a:lnTo>
                <a:lnTo>
                  <a:pt x="466" y="53"/>
                </a:lnTo>
                <a:lnTo>
                  <a:pt x="466" y="53"/>
                </a:lnTo>
                <a:lnTo>
                  <a:pt x="466" y="53"/>
                </a:lnTo>
                <a:lnTo>
                  <a:pt x="466" y="53"/>
                </a:lnTo>
                <a:lnTo>
                  <a:pt x="466" y="53"/>
                </a:lnTo>
                <a:lnTo>
                  <a:pt x="466" y="53"/>
                </a:lnTo>
                <a:lnTo>
                  <a:pt x="466" y="53"/>
                </a:lnTo>
                <a:lnTo>
                  <a:pt x="466" y="53"/>
                </a:lnTo>
                <a:lnTo>
                  <a:pt x="466" y="53"/>
                </a:lnTo>
                <a:lnTo>
                  <a:pt x="466" y="53"/>
                </a:lnTo>
                <a:lnTo>
                  <a:pt x="466" y="53"/>
                </a:lnTo>
                <a:lnTo>
                  <a:pt x="466" y="53"/>
                </a:lnTo>
                <a:lnTo>
                  <a:pt x="466" y="53"/>
                </a:lnTo>
                <a:lnTo>
                  <a:pt x="466" y="53"/>
                </a:lnTo>
                <a:lnTo>
                  <a:pt x="466" y="53"/>
                </a:lnTo>
                <a:lnTo>
                  <a:pt x="466" y="53"/>
                </a:lnTo>
                <a:lnTo>
                  <a:pt x="466" y="54"/>
                </a:lnTo>
                <a:lnTo>
                  <a:pt x="466" y="54"/>
                </a:lnTo>
                <a:lnTo>
                  <a:pt x="466" y="54"/>
                </a:lnTo>
                <a:lnTo>
                  <a:pt x="466" y="54"/>
                </a:lnTo>
                <a:lnTo>
                  <a:pt x="466" y="54"/>
                </a:lnTo>
                <a:lnTo>
                  <a:pt x="466" y="54"/>
                </a:lnTo>
                <a:lnTo>
                  <a:pt x="466" y="54"/>
                </a:lnTo>
                <a:lnTo>
                  <a:pt x="466" y="54"/>
                </a:lnTo>
                <a:lnTo>
                  <a:pt x="466" y="54"/>
                </a:lnTo>
                <a:lnTo>
                  <a:pt x="466" y="54"/>
                </a:lnTo>
                <a:lnTo>
                  <a:pt x="466" y="54"/>
                </a:lnTo>
                <a:lnTo>
                  <a:pt x="466" y="54"/>
                </a:lnTo>
                <a:lnTo>
                  <a:pt x="466" y="54"/>
                </a:lnTo>
                <a:lnTo>
                  <a:pt x="466" y="54"/>
                </a:lnTo>
                <a:lnTo>
                  <a:pt x="466" y="54"/>
                </a:lnTo>
                <a:lnTo>
                  <a:pt x="466" y="54"/>
                </a:lnTo>
                <a:lnTo>
                  <a:pt x="466" y="54"/>
                </a:lnTo>
                <a:lnTo>
                  <a:pt x="466" y="54"/>
                </a:lnTo>
                <a:lnTo>
                  <a:pt x="466" y="54"/>
                </a:lnTo>
                <a:lnTo>
                  <a:pt x="466" y="54"/>
                </a:lnTo>
                <a:lnTo>
                  <a:pt x="466" y="54"/>
                </a:lnTo>
                <a:lnTo>
                  <a:pt x="466" y="54"/>
                </a:lnTo>
                <a:lnTo>
                  <a:pt x="466" y="54"/>
                </a:lnTo>
                <a:lnTo>
                  <a:pt x="466" y="54"/>
                </a:lnTo>
                <a:lnTo>
                  <a:pt x="466" y="54"/>
                </a:lnTo>
                <a:lnTo>
                  <a:pt x="466" y="54"/>
                </a:lnTo>
                <a:lnTo>
                  <a:pt x="466" y="54"/>
                </a:lnTo>
                <a:lnTo>
                  <a:pt x="466" y="54"/>
                </a:lnTo>
                <a:lnTo>
                  <a:pt x="466" y="54"/>
                </a:lnTo>
                <a:lnTo>
                  <a:pt x="467" y="54"/>
                </a:lnTo>
                <a:lnTo>
                  <a:pt x="467" y="54"/>
                </a:lnTo>
                <a:lnTo>
                  <a:pt x="467" y="54"/>
                </a:lnTo>
                <a:lnTo>
                  <a:pt x="467" y="54"/>
                </a:lnTo>
                <a:lnTo>
                  <a:pt x="467" y="54"/>
                </a:lnTo>
                <a:lnTo>
                  <a:pt x="467" y="54"/>
                </a:lnTo>
                <a:lnTo>
                  <a:pt x="467" y="54"/>
                </a:lnTo>
                <a:lnTo>
                  <a:pt x="467" y="54"/>
                </a:lnTo>
                <a:lnTo>
                  <a:pt x="467" y="54"/>
                </a:lnTo>
                <a:lnTo>
                  <a:pt x="467" y="54"/>
                </a:lnTo>
                <a:lnTo>
                  <a:pt x="467" y="54"/>
                </a:lnTo>
                <a:lnTo>
                  <a:pt x="467" y="54"/>
                </a:lnTo>
                <a:lnTo>
                  <a:pt x="467" y="54"/>
                </a:lnTo>
                <a:lnTo>
                  <a:pt x="467" y="54"/>
                </a:lnTo>
                <a:lnTo>
                  <a:pt x="467" y="54"/>
                </a:lnTo>
                <a:lnTo>
                  <a:pt x="467" y="54"/>
                </a:lnTo>
                <a:lnTo>
                  <a:pt x="467" y="54"/>
                </a:lnTo>
                <a:lnTo>
                  <a:pt x="467" y="54"/>
                </a:lnTo>
                <a:lnTo>
                  <a:pt x="467" y="54"/>
                </a:lnTo>
                <a:lnTo>
                  <a:pt x="467" y="54"/>
                </a:lnTo>
                <a:lnTo>
                  <a:pt x="467" y="54"/>
                </a:lnTo>
                <a:lnTo>
                  <a:pt x="467" y="54"/>
                </a:lnTo>
                <a:lnTo>
                  <a:pt x="467" y="54"/>
                </a:lnTo>
                <a:lnTo>
                  <a:pt x="467" y="54"/>
                </a:lnTo>
                <a:lnTo>
                  <a:pt x="467" y="54"/>
                </a:lnTo>
                <a:lnTo>
                  <a:pt x="467" y="54"/>
                </a:lnTo>
                <a:lnTo>
                  <a:pt x="467" y="54"/>
                </a:lnTo>
                <a:lnTo>
                  <a:pt x="467" y="54"/>
                </a:lnTo>
                <a:lnTo>
                  <a:pt x="467" y="54"/>
                </a:lnTo>
                <a:lnTo>
                  <a:pt x="467" y="54"/>
                </a:lnTo>
                <a:lnTo>
                  <a:pt x="467" y="54"/>
                </a:lnTo>
                <a:lnTo>
                  <a:pt x="467" y="54"/>
                </a:lnTo>
                <a:lnTo>
                  <a:pt x="467" y="54"/>
                </a:lnTo>
                <a:lnTo>
                  <a:pt x="467" y="54"/>
                </a:lnTo>
                <a:lnTo>
                  <a:pt x="467" y="54"/>
                </a:lnTo>
                <a:lnTo>
                  <a:pt x="467" y="54"/>
                </a:lnTo>
                <a:lnTo>
                  <a:pt x="467" y="54"/>
                </a:lnTo>
                <a:lnTo>
                  <a:pt x="467" y="54"/>
                </a:lnTo>
                <a:lnTo>
                  <a:pt x="467" y="54"/>
                </a:lnTo>
                <a:lnTo>
                  <a:pt x="467" y="54"/>
                </a:lnTo>
                <a:lnTo>
                  <a:pt x="467" y="54"/>
                </a:lnTo>
                <a:lnTo>
                  <a:pt x="467" y="54"/>
                </a:lnTo>
                <a:lnTo>
                  <a:pt x="467" y="54"/>
                </a:lnTo>
                <a:lnTo>
                  <a:pt x="467" y="54"/>
                </a:lnTo>
                <a:lnTo>
                  <a:pt x="467" y="54"/>
                </a:lnTo>
                <a:lnTo>
                  <a:pt x="467" y="54"/>
                </a:lnTo>
                <a:lnTo>
                  <a:pt x="467" y="54"/>
                </a:lnTo>
                <a:lnTo>
                  <a:pt x="467" y="54"/>
                </a:lnTo>
                <a:lnTo>
                  <a:pt x="467" y="54"/>
                </a:lnTo>
                <a:lnTo>
                  <a:pt x="467" y="54"/>
                </a:lnTo>
                <a:lnTo>
                  <a:pt x="467" y="54"/>
                </a:lnTo>
                <a:lnTo>
                  <a:pt x="467" y="54"/>
                </a:lnTo>
                <a:lnTo>
                  <a:pt x="467" y="54"/>
                </a:lnTo>
                <a:lnTo>
                  <a:pt x="467" y="54"/>
                </a:lnTo>
                <a:lnTo>
                  <a:pt x="467" y="54"/>
                </a:lnTo>
                <a:lnTo>
                  <a:pt x="467" y="54"/>
                </a:lnTo>
                <a:lnTo>
                  <a:pt x="467" y="54"/>
                </a:lnTo>
                <a:lnTo>
                  <a:pt x="467" y="54"/>
                </a:lnTo>
                <a:lnTo>
                  <a:pt x="467" y="54"/>
                </a:lnTo>
                <a:lnTo>
                  <a:pt x="467" y="54"/>
                </a:lnTo>
                <a:lnTo>
                  <a:pt x="467" y="54"/>
                </a:lnTo>
                <a:lnTo>
                  <a:pt x="467" y="54"/>
                </a:lnTo>
                <a:lnTo>
                  <a:pt x="467" y="54"/>
                </a:lnTo>
                <a:lnTo>
                  <a:pt x="467" y="54"/>
                </a:lnTo>
                <a:lnTo>
                  <a:pt x="467" y="54"/>
                </a:lnTo>
                <a:lnTo>
                  <a:pt x="467" y="54"/>
                </a:lnTo>
                <a:lnTo>
                  <a:pt x="468" y="54"/>
                </a:lnTo>
                <a:lnTo>
                  <a:pt x="468" y="54"/>
                </a:lnTo>
                <a:lnTo>
                  <a:pt x="468" y="54"/>
                </a:lnTo>
                <a:lnTo>
                  <a:pt x="468" y="54"/>
                </a:lnTo>
                <a:lnTo>
                  <a:pt x="468" y="54"/>
                </a:lnTo>
                <a:lnTo>
                  <a:pt x="468" y="54"/>
                </a:lnTo>
                <a:lnTo>
                  <a:pt x="468" y="54"/>
                </a:lnTo>
                <a:lnTo>
                  <a:pt x="468" y="54"/>
                </a:lnTo>
                <a:lnTo>
                  <a:pt x="468" y="54"/>
                </a:lnTo>
                <a:lnTo>
                  <a:pt x="468" y="54"/>
                </a:lnTo>
                <a:lnTo>
                  <a:pt x="468" y="54"/>
                </a:lnTo>
                <a:lnTo>
                  <a:pt x="468" y="54"/>
                </a:lnTo>
                <a:lnTo>
                  <a:pt x="468" y="54"/>
                </a:lnTo>
                <a:lnTo>
                  <a:pt x="468" y="54"/>
                </a:lnTo>
                <a:lnTo>
                  <a:pt x="468" y="54"/>
                </a:lnTo>
                <a:lnTo>
                  <a:pt x="468" y="54"/>
                </a:lnTo>
                <a:lnTo>
                  <a:pt x="468" y="54"/>
                </a:lnTo>
                <a:lnTo>
                  <a:pt x="468" y="54"/>
                </a:lnTo>
                <a:lnTo>
                  <a:pt x="468" y="54"/>
                </a:lnTo>
                <a:lnTo>
                  <a:pt x="468" y="54"/>
                </a:lnTo>
                <a:lnTo>
                  <a:pt x="468" y="54"/>
                </a:lnTo>
                <a:lnTo>
                  <a:pt x="468" y="54"/>
                </a:lnTo>
                <a:lnTo>
                  <a:pt x="468" y="54"/>
                </a:lnTo>
                <a:lnTo>
                  <a:pt x="468" y="54"/>
                </a:lnTo>
                <a:lnTo>
                  <a:pt x="468" y="54"/>
                </a:lnTo>
                <a:lnTo>
                  <a:pt x="468" y="54"/>
                </a:lnTo>
                <a:lnTo>
                  <a:pt x="468" y="54"/>
                </a:lnTo>
                <a:lnTo>
                  <a:pt x="469" y="54"/>
                </a:lnTo>
                <a:lnTo>
                  <a:pt x="469" y="54"/>
                </a:lnTo>
                <a:lnTo>
                  <a:pt x="469" y="54"/>
                </a:lnTo>
                <a:lnTo>
                  <a:pt x="469" y="54"/>
                </a:lnTo>
                <a:lnTo>
                  <a:pt x="469" y="54"/>
                </a:lnTo>
                <a:lnTo>
                  <a:pt x="469" y="54"/>
                </a:lnTo>
                <a:lnTo>
                  <a:pt x="469" y="54"/>
                </a:lnTo>
                <a:lnTo>
                  <a:pt x="469" y="54"/>
                </a:lnTo>
                <a:lnTo>
                  <a:pt x="469" y="54"/>
                </a:lnTo>
                <a:lnTo>
                  <a:pt x="469" y="54"/>
                </a:lnTo>
                <a:lnTo>
                  <a:pt x="469" y="54"/>
                </a:lnTo>
                <a:lnTo>
                  <a:pt x="469" y="54"/>
                </a:lnTo>
                <a:lnTo>
                  <a:pt x="469" y="54"/>
                </a:lnTo>
                <a:lnTo>
                  <a:pt x="469" y="54"/>
                </a:lnTo>
                <a:lnTo>
                  <a:pt x="469" y="54"/>
                </a:lnTo>
                <a:lnTo>
                  <a:pt x="469" y="54"/>
                </a:lnTo>
                <a:lnTo>
                  <a:pt x="469" y="54"/>
                </a:lnTo>
                <a:lnTo>
                  <a:pt x="469" y="54"/>
                </a:lnTo>
                <a:lnTo>
                  <a:pt x="469" y="54"/>
                </a:lnTo>
                <a:lnTo>
                  <a:pt x="469" y="54"/>
                </a:lnTo>
                <a:lnTo>
                  <a:pt x="469" y="54"/>
                </a:lnTo>
                <a:lnTo>
                  <a:pt x="469" y="54"/>
                </a:lnTo>
                <a:lnTo>
                  <a:pt x="469" y="54"/>
                </a:lnTo>
                <a:lnTo>
                  <a:pt x="469" y="54"/>
                </a:lnTo>
                <a:lnTo>
                  <a:pt x="469" y="54"/>
                </a:lnTo>
                <a:lnTo>
                  <a:pt x="469" y="54"/>
                </a:lnTo>
                <a:lnTo>
                  <a:pt x="469" y="54"/>
                </a:lnTo>
                <a:lnTo>
                  <a:pt x="469" y="54"/>
                </a:lnTo>
                <a:lnTo>
                  <a:pt x="469" y="54"/>
                </a:lnTo>
                <a:lnTo>
                  <a:pt x="469" y="54"/>
                </a:lnTo>
                <a:lnTo>
                  <a:pt x="469" y="54"/>
                </a:lnTo>
                <a:lnTo>
                  <a:pt x="469" y="54"/>
                </a:lnTo>
                <a:lnTo>
                  <a:pt x="469" y="54"/>
                </a:lnTo>
                <a:lnTo>
                  <a:pt x="469" y="54"/>
                </a:lnTo>
                <a:lnTo>
                  <a:pt x="469" y="54"/>
                </a:lnTo>
                <a:lnTo>
                  <a:pt x="469" y="54"/>
                </a:lnTo>
                <a:lnTo>
                  <a:pt x="469" y="54"/>
                </a:lnTo>
                <a:lnTo>
                  <a:pt x="469" y="54"/>
                </a:lnTo>
                <a:lnTo>
                  <a:pt x="469" y="54"/>
                </a:lnTo>
                <a:lnTo>
                  <a:pt x="470" y="54"/>
                </a:lnTo>
                <a:lnTo>
                  <a:pt x="470" y="54"/>
                </a:lnTo>
                <a:lnTo>
                  <a:pt x="470" y="54"/>
                </a:lnTo>
                <a:lnTo>
                  <a:pt x="470" y="54"/>
                </a:lnTo>
                <a:lnTo>
                  <a:pt x="470" y="54"/>
                </a:lnTo>
                <a:lnTo>
                  <a:pt x="470" y="54"/>
                </a:lnTo>
                <a:lnTo>
                  <a:pt x="470" y="54"/>
                </a:lnTo>
                <a:lnTo>
                  <a:pt x="470" y="54"/>
                </a:lnTo>
                <a:lnTo>
                  <a:pt x="470" y="54"/>
                </a:lnTo>
                <a:lnTo>
                  <a:pt x="470" y="54"/>
                </a:lnTo>
                <a:lnTo>
                  <a:pt x="470" y="54"/>
                </a:lnTo>
                <a:lnTo>
                  <a:pt x="470" y="54"/>
                </a:lnTo>
                <a:lnTo>
                  <a:pt x="470" y="54"/>
                </a:lnTo>
                <a:lnTo>
                  <a:pt x="470" y="54"/>
                </a:lnTo>
                <a:lnTo>
                  <a:pt x="470" y="54"/>
                </a:lnTo>
                <a:lnTo>
                  <a:pt x="470" y="54"/>
                </a:lnTo>
                <a:lnTo>
                  <a:pt x="470" y="54"/>
                </a:lnTo>
                <a:lnTo>
                  <a:pt x="470" y="54"/>
                </a:lnTo>
                <a:lnTo>
                  <a:pt x="470" y="54"/>
                </a:lnTo>
                <a:lnTo>
                  <a:pt x="470" y="54"/>
                </a:lnTo>
                <a:lnTo>
                  <a:pt x="470" y="54"/>
                </a:lnTo>
                <a:lnTo>
                  <a:pt x="470" y="54"/>
                </a:lnTo>
                <a:lnTo>
                  <a:pt x="470" y="54"/>
                </a:lnTo>
                <a:lnTo>
                  <a:pt x="470" y="54"/>
                </a:lnTo>
                <a:lnTo>
                  <a:pt x="470" y="54"/>
                </a:lnTo>
                <a:lnTo>
                  <a:pt x="470" y="54"/>
                </a:lnTo>
                <a:lnTo>
                  <a:pt x="470" y="54"/>
                </a:lnTo>
                <a:lnTo>
                  <a:pt x="470" y="54"/>
                </a:lnTo>
                <a:lnTo>
                  <a:pt x="470" y="54"/>
                </a:lnTo>
                <a:lnTo>
                  <a:pt x="470" y="54"/>
                </a:lnTo>
                <a:lnTo>
                  <a:pt x="470" y="54"/>
                </a:lnTo>
                <a:lnTo>
                  <a:pt x="470" y="54"/>
                </a:lnTo>
                <a:lnTo>
                  <a:pt x="470" y="54"/>
                </a:lnTo>
                <a:lnTo>
                  <a:pt x="470" y="54"/>
                </a:lnTo>
                <a:lnTo>
                  <a:pt x="470" y="54"/>
                </a:lnTo>
                <a:lnTo>
                  <a:pt x="470" y="54"/>
                </a:lnTo>
                <a:lnTo>
                  <a:pt x="470" y="54"/>
                </a:lnTo>
                <a:lnTo>
                  <a:pt x="470" y="54"/>
                </a:lnTo>
                <a:lnTo>
                  <a:pt x="470" y="54"/>
                </a:lnTo>
                <a:lnTo>
                  <a:pt x="470" y="54"/>
                </a:lnTo>
                <a:lnTo>
                  <a:pt x="470" y="54"/>
                </a:lnTo>
                <a:lnTo>
                  <a:pt x="470" y="54"/>
                </a:lnTo>
                <a:lnTo>
                  <a:pt x="471" y="54"/>
                </a:lnTo>
                <a:lnTo>
                  <a:pt x="471" y="54"/>
                </a:lnTo>
                <a:lnTo>
                  <a:pt x="471" y="54"/>
                </a:lnTo>
                <a:lnTo>
                  <a:pt x="471" y="54"/>
                </a:lnTo>
                <a:lnTo>
                  <a:pt x="471" y="54"/>
                </a:lnTo>
                <a:lnTo>
                  <a:pt x="471" y="54"/>
                </a:lnTo>
                <a:lnTo>
                  <a:pt x="471" y="54"/>
                </a:lnTo>
                <a:lnTo>
                  <a:pt x="471" y="54"/>
                </a:lnTo>
                <a:lnTo>
                  <a:pt x="471" y="54"/>
                </a:lnTo>
                <a:lnTo>
                  <a:pt x="471" y="54"/>
                </a:lnTo>
                <a:lnTo>
                  <a:pt x="471" y="54"/>
                </a:lnTo>
                <a:lnTo>
                  <a:pt x="471" y="54"/>
                </a:lnTo>
                <a:lnTo>
                  <a:pt x="471" y="54"/>
                </a:lnTo>
                <a:lnTo>
                  <a:pt x="471" y="54"/>
                </a:lnTo>
                <a:lnTo>
                  <a:pt x="471" y="54"/>
                </a:lnTo>
                <a:lnTo>
                  <a:pt x="471" y="54"/>
                </a:lnTo>
                <a:lnTo>
                  <a:pt x="471" y="54"/>
                </a:lnTo>
                <a:lnTo>
                  <a:pt x="471" y="54"/>
                </a:lnTo>
                <a:lnTo>
                  <a:pt x="471" y="54"/>
                </a:lnTo>
                <a:lnTo>
                  <a:pt x="471" y="54"/>
                </a:lnTo>
                <a:lnTo>
                  <a:pt x="471" y="54"/>
                </a:lnTo>
                <a:lnTo>
                  <a:pt x="471" y="54"/>
                </a:lnTo>
                <a:lnTo>
                  <a:pt x="471" y="54"/>
                </a:lnTo>
                <a:lnTo>
                  <a:pt x="471" y="54"/>
                </a:lnTo>
                <a:lnTo>
                  <a:pt x="471" y="54"/>
                </a:lnTo>
                <a:lnTo>
                  <a:pt x="471" y="54"/>
                </a:lnTo>
                <a:lnTo>
                  <a:pt x="471" y="54"/>
                </a:lnTo>
                <a:lnTo>
                  <a:pt x="471" y="54"/>
                </a:lnTo>
                <a:lnTo>
                  <a:pt x="471" y="54"/>
                </a:lnTo>
                <a:lnTo>
                  <a:pt x="471" y="54"/>
                </a:lnTo>
                <a:lnTo>
                  <a:pt x="471" y="54"/>
                </a:lnTo>
                <a:lnTo>
                  <a:pt x="471" y="54"/>
                </a:lnTo>
                <a:lnTo>
                  <a:pt x="471" y="54"/>
                </a:lnTo>
                <a:lnTo>
                  <a:pt x="471" y="54"/>
                </a:lnTo>
                <a:lnTo>
                  <a:pt x="471" y="54"/>
                </a:lnTo>
                <a:lnTo>
                  <a:pt x="471" y="54"/>
                </a:lnTo>
                <a:lnTo>
                  <a:pt x="471" y="54"/>
                </a:lnTo>
                <a:lnTo>
                  <a:pt x="471" y="54"/>
                </a:lnTo>
                <a:lnTo>
                  <a:pt x="471" y="54"/>
                </a:lnTo>
                <a:lnTo>
                  <a:pt x="471" y="54"/>
                </a:lnTo>
                <a:lnTo>
                  <a:pt x="471" y="54"/>
                </a:lnTo>
                <a:lnTo>
                  <a:pt x="471" y="54"/>
                </a:lnTo>
                <a:lnTo>
                  <a:pt x="471" y="54"/>
                </a:lnTo>
                <a:lnTo>
                  <a:pt x="471" y="54"/>
                </a:lnTo>
                <a:lnTo>
                  <a:pt x="471" y="54"/>
                </a:lnTo>
                <a:lnTo>
                  <a:pt x="471" y="54"/>
                </a:lnTo>
                <a:lnTo>
                  <a:pt x="471" y="54"/>
                </a:lnTo>
                <a:lnTo>
                  <a:pt x="471" y="54"/>
                </a:lnTo>
                <a:lnTo>
                  <a:pt x="471" y="54"/>
                </a:lnTo>
                <a:lnTo>
                  <a:pt x="471" y="54"/>
                </a:lnTo>
                <a:lnTo>
                  <a:pt x="471" y="54"/>
                </a:lnTo>
                <a:lnTo>
                  <a:pt x="471" y="54"/>
                </a:lnTo>
                <a:lnTo>
                  <a:pt x="471" y="54"/>
                </a:lnTo>
                <a:lnTo>
                  <a:pt x="471" y="54"/>
                </a:lnTo>
                <a:lnTo>
                  <a:pt x="471" y="54"/>
                </a:lnTo>
                <a:lnTo>
                  <a:pt x="471" y="54"/>
                </a:lnTo>
                <a:lnTo>
                  <a:pt x="471" y="54"/>
                </a:lnTo>
                <a:lnTo>
                  <a:pt x="472" y="54"/>
                </a:lnTo>
                <a:lnTo>
                  <a:pt x="472" y="54"/>
                </a:lnTo>
                <a:lnTo>
                  <a:pt x="472" y="54"/>
                </a:lnTo>
                <a:lnTo>
                  <a:pt x="472" y="54"/>
                </a:lnTo>
                <a:lnTo>
                  <a:pt x="472" y="54"/>
                </a:lnTo>
                <a:lnTo>
                  <a:pt x="472" y="54"/>
                </a:lnTo>
                <a:lnTo>
                  <a:pt x="472" y="54"/>
                </a:lnTo>
                <a:lnTo>
                  <a:pt x="472" y="54"/>
                </a:lnTo>
                <a:lnTo>
                  <a:pt x="472" y="54"/>
                </a:lnTo>
                <a:lnTo>
                  <a:pt x="472" y="54"/>
                </a:lnTo>
                <a:lnTo>
                  <a:pt x="472" y="54"/>
                </a:lnTo>
                <a:lnTo>
                  <a:pt x="472" y="54"/>
                </a:lnTo>
                <a:lnTo>
                  <a:pt x="472" y="54"/>
                </a:lnTo>
                <a:lnTo>
                  <a:pt x="472" y="54"/>
                </a:lnTo>
                <a:lnTo>
                  <a:pt x="472" y="54"/>
                </a:lnTo>
                <a:lnTo>
                  <a:pt x="472" y="54"/>
                </a:lnTo>
                <a:lnTo>
                  <a:pt x="472" y="54"/>
                </a:lnTo>
                <a:lnTo>
                  <a:pt x="472" y="54"/>
                </a:lnTo>
                <a:lnTo>
                  <a:pt x="472" y="54"/>
                </a:lnTo>
                <a:lnTo>
                  <a:pt x="472" y="54"/>
                </a:lnTo>
                <a:lnTo>
                  <a:pt x="472" y="54"/>
                </a:lnTo>
                <a:lnTo>
                  <a:pt x="472" y="54"/>
                </a:lnTo>
                <a:lnTo>
                  <a:pt x="472" y="54"/>
                </a:lnTo>
                <a:lnTo>
                  <a:pt x="472" y="54"/>
                </a:lnTo>
                <a:lnTo>
                  <a:pt x="472" y="54"/>
                </a:lnTo>
                <a:lnTo>
                  <a:pt x="472" y="54"/>
                </a:lnTo>
                <a:lnTo>
                  <a:pt x="472" y="54"/>
                </a:lnTo>
                <a:lnTo>
                  <a:pt x="472" y="54"/>
                </a:lnTo>
                <a:lnTo>
                  <a:pt x="472" y="54"/>
                </a:lnTo>
                <a:lnTo>
                  <a:pt x="472" y="54"/>
                </a:lnTo>
                <a:lnTo>
                  <a:pt x="472" y="54"/>
                </a:lnTo>
                <a:lnTo>
                  <a:pt x="472" y="54"/>
                </a:lnTo>
                <a:lnTo>
                  <a:pt x="472" y="54"/>
                </a:lnTo>
                <a:lnTo>
                  <a:pt x="472" y="54"/>
                </a:lnTo>
                <a:lnTo>
                  <a:pt x="472" y="54"/>
                </a:lnTo>
                <a:lnTo>
                  <a:pt x="472" y="54"/>
                </a:lnTo>
                <a:lnTo>
                  <a:pt x="472" y="54"/>
                </a:lnTo>
                <a:lnTo>
                  <a:pt x="472" y="54"/>
                </a:lnTo>
                <a:lnTo>
                  <a:pt x="472" y="54"/>
                </a:lnTo>
                <a:lnTo>
                  <a:pt x="472" y="54"/>
                </a:lnTo>
                <a:lnTo>
                  <a:pt x="472" y="54"/>
                </a:lnTo>
                <a:lnTo>
                  <a:pt x="472" y="54"/>
                </a:lnTo>
                <a:lnTo>
                  <a:pt x="472" y="54"/>
                </a:lnTo>
                <a:lnTo>
                  <a:pt x="472" y="54"/>
                </a:lnTo>
                <a:lnTo>
                  <a:pt x="472" y="54"/>
                </a:lnTo>
                <a:lnTo>
                  <a:pt x="472" y="54"/>
                </a:lnTo>
                <a:lnTo>
                  <a:pt x="472" y="54"/>
                </a:lnTo>
                <a:lnTo>
                  <a:pt x="472" y="54"/>
                </a:lnTo>
                <a:lnTo>
                  <a:pt x="473" y="54"/>
                </a:lnTo>
                <a:lnTo>
                  <a:pt x="473" y="54"/>
                </a:lnTo>
                <a:lnTo>
                  <a:pt x="473" y="54"/>
                </a:lnTo>
                <a:lnTo>
                  <a:pt x="473" y="54"/>
                </a:lnTo>
                <a:lnTo>
                  <a:pt x="473" y="54"/>
                </a:lnTo>
                <a:lnTo>
                  <a:pt x="473" y="54"/>
                </a:lnTo>
                <a:lnTo>
                  <a:pt x="473" y="54"/>
                </a:lnTo>
                <a:lnTo>
                  <a:pt x="473" y="54"/>
                </a:lnTo>
                <a:lnTo>
                  <a:pt x="473" y="54"/>
                </a:lnTo>
                <a:lnTo>
                  <a:pt x="473" y="54"/>
                </a:lnTo>
                <a:lnTo>
                  <a:pt x="473" y="54"/>
                </a:lnTo>
                <a:lnTo>
                  <a:pt x="473" y="54"/>
                </a:lnTo>
                <a:lnTo>
                  <a:pt x="473" y="54"/>
                </a:lnTo>
                <a:lnTo>
                  <a:pt x="473" y="54"/>
                </a:lnTo>
                <a:lnTo>
                  <a:pt x="473" y="54"/>
                </a:lnTo>
                <a:lnTo>
                  <a:pt x="473" y="54"/>
                </a:lnTo>
                <a:lnTo>
                  <a:pt x="473" y="54"/>
                </a:lnTo>
                <a:lnTo>
                  <a:pt x="473" y="54"/>
                </a:lnTo>
                <a:lnTo>
                  <a:pt x="473" y="54"/>
                </a:lnTo>
                <a:lnTo>
                  <a:pt x="473" y="54"/>
                </a:lnTo>
                <a:lnTo>
                  <a:pt x="473" y="54"/>
                </a:lnTo>
                <a:lnTo>
                  <a:pt x="473" y="54"/>
                </a:lnTo>
                <a:lnTo>
                  <a:pt x="473" y="54"/>
                </a:lnTo>
                <a:lnTo>
                  <a:pt x="473" y="54"/>
                </a:lnTo>
                <a:lnTo>
                  <a:pt x="473" y="54"/>
                </a:lnTo>
                <a:lnTo>
                  <a:pt x="473" y="54"/>
                </a:lnTo>
                <a:lnTo>
                  <a:pt x="473" y="54"/>
                </a:lnTo>
                <a:lnTo>
                  <a:pt x="473" y="54"/>
                </a:lnTo>
                <a:lnTo>
                  <a:pt x="473" y="54"/>
                </a:lnTo>
                <a:lnTo>
                  <a:pt x="473" y="54"/>
                </a:lnTo>
                <a:lnTo>
                  <a:pt x="473" y="54"/>
                </a:lnTo>
                <a:lnTo>
                  <a:pt x="473" y="54"/>
                </a:lnTo>
                <a:lnTo>
                  <a:pt x="473" y="54"/>
                </a:lnTo>
                <a:lnTo>
                  <a:pt x="473" y="54"/>
                </a:lnTo>
                <a:lnTo>
                  <a:pt x="473" y="54"/>
                </a:lnTo>
                <a:lnTo>
                  <a:pt x="473" y="54"/>
                </a:lnTo>
                <a:lnTo>
                  <a:pt x="473" y="54"/>
                </a:lnTo>
                <a:lnTo>
                  <a:pt x="473" y="54"/>
                </a:lnTo>
                <a:lnTo>
                  <a:pt x="473" y="54"/>
                </a:lnTo>
                <a:lnTo>
                  <a:pt x="473" y="54"/>
                </a:lnTo>
                <a:lnTo>
                  <a:pt x="473" y="54"/>
                </a:lnTo>
                <a:lnTo>
                  <a:pt x="473"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5" y="54"/>
                </a:lnTo>
                <a:lnTo>
                  <a:pt x="475" y="54"/>
                </a:lnTo>
                <a:lnTo>
                  <a:pt x="475" y="54"/>
                </a:lnTo>
                <a:lnTo>
                  <a:pt x="475" y="54"/>
                </a:lnTo>
                <a:lnTo>
                  <a:pt x="475" y="54"/>
                </a:lnTo>
                <a:lnTo>
                  <a:pt x="475" y="54"/>
                </a:lnTo>
                <a:lnTo>
                  <a:pt x="475" y="54"/>
                </a:lnTo>
                <a:lnTo>
                  <a:pt x="475" y="54"/>
                </a:lnTo>
                <a:lnTo>
                  <a:pt x="475" y="54"/>
                </a:lnTo>
                <a:lnTo>
                  <a:pt x="475" y="54"/>
                </a:lnTo>
                <a:lnTo>
                  <a:pt x="475" y="54"/>
                </a:lnTo>
                <a:lnTo>
                  <a:pt x="475" y="54"/>
                </a:lnTo>
                <a:lnTo>
                  <a:pt x="475" y="54"/>
                </a:lnTo>
                <a:lnTo>
                  <a:pt x="475" y="54"/>
                </a:lnTo>
                <a:lnTo>
                  <a:pt x="475" y="54"/>
                </a:lnTo>
                <a:lnTo>
                  <a:pt x="475" y="54"/>
                </a:lnTo>
                <a:lnTo>
                  <a:pt x="475" y="54"/>
                </a:lnTo>
                <a:lnTo>
                  <a:pt x="475" y="54"/>
                </a:lnTo>
                <a:lnTo>
                  <a:pt x="475" y="54"/>
                </a:lnTo>
                <a:lnTo>
                  <a:pt x="475" y="55"/>
                </a:lnTo>
                <a:lnTo>
                  <a:pt x="475" y="55"/>
                </a:lnTo>
                <a:lnTo>
                  <a:pt x="475" y="55"/>
                </a:lnTo>
                <a:lnTo>
                  <a:pt x="475" y="55"/>
                </a:lnTo>
                <a:lnTo>
                  <a:pt x="475" y="55"/>
                </a:lnTo>
                <a:lnTo>
                  <a:pt x="475" y="55"/>
                </a:lnTo>
                <a:lnTo>
                  <a:pt x="475" y="55"/>
                </a:lnTo>
                <a:lnTo>
                  <a:pt x="475" y="55"/>
                </a:lnTo>
                <a:lnTo>
                  <a:pt x="475" y="55"/>
                </a:lnTo>
                <a:lnTo>
                  <a:pt x="475" y="55"/>
                </a:lnTo>
                <a:lnTo>
                  <a:pt x="475" y="55"/>
                </a:lnTo>
                <a:lnTo>
                  <a:pt x="475" y="55"/>
                </a:lnTo>
                <a:lnTo>
                  <a:pt x="475" y="55"/>
                </a:lnTo>
                <a:lnTo>
                  <a:pt x="475" y="55"/>
                </a:lnTo>
                <a:lnTo>
                  <a:pt x="475" y="55"/>
                </a:lnTo>
                <a:lnTo>
                  <a:pt x="475" y="55"/>
                </a:lnTo>
                <a:lnTo>
                  <a:pt x="475" y="55"/>
                </a:lnTo>
                <a:lnTo>
                  <a:pt x="475" y="55"/>
                </a:lnTo>
                <a:lnTo>
                  <a:pt x="475" y="55"/>
                </a:lnTo>
                <a:lnTo>
                  <a:pt x="475" y="55"/>
                </a:lnTo>
                <a:lnTo>
                  <a:pt x="476" y="55"/>
                </a:lnTo>
                <a:lnTo>
                  <a:pt x="476" y="55"/>
                </a:lnTo>
                <a:lnTo>
                  <a:pt x="476" y="55"/>
                </a:lnTo>
                <a:lnTo>
                  <a:pt x="476" y="55"/>
                </a:lnTo>
                <a:lnTo>
                  <a:pt x="476" y="55"/>
                </a:lnTo>
                <a:lnTo>
                  <a:pt x="476" y="55"/>
                </a:lnTo>
                <a:lnTo>
                  <a:pt x="476" y="55"/>
                </a:lnTo>
                <a:lnTo>
                  <a:pt x="476" y="55"/>
                </a:lnTo>
                <a:lnTo>
                  <a:pt x="476" y="55"/>
                </a:lnTo>
                <a:lnTo>
                  <a:pt x="476" y="55"/>
                </a:lnTo>
                <a:lnTo>
                  <a:pt x="476" y="55"/>
                </a:lnTo>
                <a:lnTo>
                  <a:pt x="476" y="55"/>
                </a:lnTo>
                <a:lnTo>
                  <a:pt x="476" y="55"/>
                </a:lnTo>
                <a:lnTo>
                  <a:pt x="476" y="55"/>
                </a:lnTo>
                <a:lnTo>
                  <a:pt x="476" y="55"/>
                </a:lnTo>
                <a:lnTo>
                  <a:pt x="476" y="55"/>
                </a:lnTo>
                <a:lnTo>
                  <a:pt x="476" y="55"/>
                </a:lnTo>
                <a:lnTo>
                  <a:pt x="476" y="55"/>
                </a:lnTo>
                <a:lnTo>
                  <a:pt x="476" y="55"/>
                </a:lnTo>
                <a:lnTo>
                  <a:pt x="476" y="55"/>
                </a:lnTo>
                <a:lnTo>
                  <a:pt x="476" y="55"/>
                </a:lnTo>
                <a:lnTo>
                  <a:pt x="476" y="55"/>
                </a:lnTo>
                <a:lnTo>
                  <a:pt x="476" y="55"/>
                </a:lnTo>
                <a:lnTo>
                  <a:pt x="476" y="55"/>
                </a:lnTo>
                <a:lnTo>
                  <a:pt x="476" y="55"/>
                </a:lnTo>
                <a:lnTo>
                  <a:pt x="476" y="55"/>
                </a:lnTo>
                <a:lnTo>
                  <a:pt x="476" y="55"/>
                </a:lnTo>
                <a:lnTo>
                  <a:pt x="476" y="55"/>
                </a:lnTo>
                <a:lnTo>
                  <a:pt x="476" y="55"/>
                </a:lnTo>
                <a:lnTo>
                  <a:pt x="476" y="55"/>
                </a:lnTo>
                <a:lnTo>
                  <a:pt x="476" y="55"/>
                </a:lnTo>
                <a:lnTo>
                  <a:pt x="476" y="55"/>
                </a:lnTo>
                <a:lnTo>
                  <a:pt x="476" y="55"/>
                </a:lnTo>
                <a:lnTo>
                  <a:pt x="476" y="55"/>
                </a:lnTo>
                <a:lnTo>
                  <a:pt x="476" y="55"/>
                </a:lnTo>
                <a:lnTo>
                  <a:pt x="476" y="55"/>
                </a:lnTo>
                <a:lnTo>
                  <a:pt x="477" y="55"/>
                </a:lnTo>
                <a:lnTo>
                  <a:pt x="477" y="55"/>
                </a:lnTo>
                <a:lnTo>
                  <a:pt x="477" y="55"/>
                </a:lnTo>
                <a:lnTo>
                  <a:pt x="477" y="55"/>
                </a:lnTo>
                <a:lnTo>
                  <a:pt x="477" y="55"/>
                </a:lnTo>
                <a:lnTo>
                  <a:pt x="477" y="55"/>
                </a:lnTo>
                <a:lnTo>
                  <a:pt x="477" y="55"/>
                </a:lnTo>
                <a:lnTo>
                  <a:pt x="477" y="55"/>
                </a:lnTo>
                <a:lnTo>
                  <a:pt x="477" y="55"/>
                </a:lnTo>
                <a:lnTo>
                  <a:pt x="477" y="55"/>
                </a:lnTo>
                <a:lnTo>
                  <a:pt x="477" y="55"/>
                </a:lnTo>
                <a:lnTo>
                  <a:pt x="477" y="55"/>
                </a:lnTo>
                <a:lnTo>
                  <a:pt x="477" y="55"/>
                </a:lnTo>
                <a:lnTo>
                  <a:pt x="477" y="55"/>
                </a:lnTo>
                <a:lnTo>
                  <a:pt x="477" y="55"/>
                </a:lnTo>
                <a:lnTo>
                  <a:pt x="477" y="55"/>
                </a:lnTo>
                <a:lnTo>
                  <a:pt x="477" y="55"/>
                </a:lnTo>
                <a:lnTo>
                  <a:pt x="477" y="55"/>
                </a:lnTo>
                <a:lnTo>
                  <a:pt x="477" y="55"/>
                </a:lnTo>
                <a:lnTo>
                  <a:pt x="477" y="55"/>
                </a:lnTo>
                <a:lnTo>
                  <a:pt x="477" y="55"/>
                </a:lnTo>
                <a:lnTo>
                  <a:pt x="477" y="55"/>
                </a:lnTo>
                <a:lnTo>
                  <a:pt x="477" y="55"/>
                </a:lnTo>
                <a:lnTo>
                  <a:pt x="477" y="55"/>
                </a:lnTo>
                <a:lnTo>
                  <a:pt x="477" y="55"/>
                </a:lnTo>
                <a:lnTo>
                  <a:pt x="477" y="55"/>
                </a:lnTo>
                <a:lnTo>
                  <a:pt x="477" y="55"/>
                </a:lnTo>
                <a:lnTo>
                  <a:pt x="477" y="55"/>
                </a:lnTo>
                <a:lnTo>
                  <a:pt x="477" y="55"/>
                </a:lnTo>
                <a:lnTo>
                  <a:pt x="477" y="55"/>
                </a:lnTo>
                <a:lnTo>
                  <a:pt x="477" y="55"/>
                </a:lnTo>
                <a:lnTo>
                  <a:pt x="477" y="55"/>
                </a:lnTo>
                <a:lnTo>
                  <a:pt x="477" y="55"/>
                </a:lnTo>
                <a:lnTo>
                  <a:pt x="477" y="55"/>
                </a:lnTo>
                <a:lnTo>
                  <a:pt x="477" y="55"/>
                </a:lnTo>
                <a:lnTo>
                  <a:pt x="477" y="55"/>
                </a:lnTo>
                <a:lnTo>
                  <a:pt x="478" y="55"/>
                </a:lnTo>
                <a:lnTo>
                  <a:pt x="478" y="55"/>
                </a:lnTo>
                <a:lnTo>
                  <a:pt x="478" y="55"/>
                </a:lnTo>
                <a:lnTo>
                  <a:pt x="478" y="55"/>
                </a:lnTo>
                <a:lnTo>
                  <a:pt x="478" y="55"/>
                </a:lnTo>
                <a:lnTo>
                  <a:pt x="478" y="55"/>
                </a:lnTo>
                <a:lnTo>
                  <a:pt x="478" y="55"/>
                </a:lnTo>
                <a:lnTo>
                  <a:pt x="478" y="55"/>
                </a:lnTo>
                <a:lnTo>
                  <a:pt x="478" y="55"/>
                </a:lnTo>
                <a:lnTo>
                  <a:pt x="478" y="55"/>
                </a:lnTo>
                <a:lnTo>
                  <a:pt x="478" y="55"/>
                </a:lnTo>
                <a:lnTo>
                  <a:pt x="478" y="55"/>
                </a:lnTo>
                <a:lnTo>
                  <a:pt x="478" y="55"/>
                </a:lnTo>
                <a:lnTo>
                  <a:pt x="478" y="55"/>
                </a:lnTo>
                <a:lnTo>
                  <a:pt x="478" y="55"/>
                </a:lnTo>
                <a:lnTo>
                  <a:pt x="478" y="55"/>
                </a:lnTo>
                <a:lnTo>
                  <a:pt x="478" y="55"/>
                </a:lnTo>
                <a:lnTo>
                  <a:pt x="478" y="55"/>
                </a:lnTo>
                <a:lnTo>
                  <a:pt x="478" y="55"/>
                </a:lnTo>
                <a:lnTo>
                  <a:pt x="478" y="55"/>
                </a:lnTo>
                <a:lnTo>
                  <a:pt x="478" y="55"/>
                </a:lnTo>
                <a:lnTo>
                  <a:pt x="478" y="55"/>
                </a:lnTo>
                <a:lnTo>
                  <a:pt x="478" y="55"/>
                </a:lnTo>
                <a:lnTo>
                  <a:pt x="478" y="55"/>
                </a:lnTo>
                <a:lnTo>
                  <a:pt x="478" y="55"/>
                </a:lnTo>
                <a:lnTo>
                  <a:pt x="478" y="55"/>
                </a:lnTo>
                <a:lnTo>
                  <a:pt x="478" y="55"/>
                </a:lnTo>
                <a:lnTo>
                  <a:pt x="478" y="55"/>
                </a:lnTo>
                <a:lnTo>
                  <a:pt x="478" y="55"/>
                </a:lnTo>
                <a:lnTo>
                  <a:pt x="478" y="55"/>
                </a:lnTo>
                <a:lnTo>
                  <a:pt x="478" y="55"/>
                </a:lnTo>
                <a:lnTo>
                  <a:pt x="478" y="55"/>
                </a:lnTo>
                <a:lnTo>
                  <a:pt x="478" y="55"/>
                </a:lnTo>
                <a:lnTo>
                  <a:pt x="478" y="55"/>
                </a:lnTo>
                <a:lnTo>
                  <a:pt x="478" y="55"/>
                </a:lnTo>
                <a:lnTo>
                  <a:pt x="478" y="55"/>
                </a:lnTo>
                <a:lnTo>
                  <a:pt x="479" y="55"/>
                </a:lnTo>
                <a:lnTo>
                  <a:pt x="479" y="55"/>
                </a:lnTo>
                <a:lnTo>
                  <a:pt x="479" y="55"/>
                </a:lnTo>
                <a:lnTo>
                  <a:pt x="479" y="55"/>
                </a:lnTo>
                <a:lnTo>
                  <a:pt x="479" y="55"/>
                </a:lnTo>
                <a:lnTo>
                  <a:pt x="479" y="55"/>
                </a:lnTo>
                <a:lnTo>
                  <a:pt x="479" y="55"/>
                </a:lnTo>
                <a:lnTo>
                  <a:pt x="479" y="55"/>
                </a:lnTo>
                <a:lnTo>
                  <a:pt x="479" y="55"/>
                </a:lnTo>
                <a:lnTo>
                  <a:pt x="479" y="55"/>
                </a:lnTo>
                <a:lnTo>
                  <a:pt x="479" y="55"/>
                </a:lnTo>
                <a:lnTo>
                  <a:pt x="479" y="55"/>
                </a:lnTo>
                <a:lnTo>
                  <a:pt x="479" y="55"/>
                </a:lnTo>
                <a:lnTo>
                  <a:pt x="479" y="55"/>
                </a:lnTo>
                <a:lnTo>
                  <a:pt x="479" y="55"/>
                </a:lnTo>
                <a:lnTo>
                  <a:pt x="479" y="55"/>
                </a:lnTo>
                <a:lnTo>
                  <a:pt x="479" y="55"/>
                </a:lnTo>
                <a:lnTo>
                  <a:pt x="479" y="55"/>
                </a:lnTo>
                <a:lnTo>
                  <a:pt x="479" y="55"/>
                </a:lnTo>
                <a:lnTo>
                  <a:pt x="479" y="55"/>
                </a:lnTo>
                <a:lnTo>
                  <a:pt x="479" y="55"/>
                </a:lnTo>
                <a:lnTo>
                  <a:pt x="479" y="55"/>
                </a:lnTo>
                <a:lnTo>
                  <a:pt x="479" y="55"/>
                </a:lnTo>
                <a:lnTo>
                  <a:pt x="479" y="55"/>
                </a:lnTo>
                <a:lnTo>
                  <a:pt x="479" y="55"/>
                </a:lnTo>
                <a:lnTo>
                  <a:pt x="479" y="55"/>
                </a:lnTo>
                <a:lnTo>
                  <a:pt x="479" y="55"/>
                </a:lnTo>
                <a:lnTo>
                  <a:pt x="479" y="55"/>
                </a:lnTo>
                <a:lnTo>
                  <a:pt x="479" y="55"/>
                </a:lnTo>
                <a:lnTo>
                  <a:pt x="479" y="55"/>
                </a:lnTo>
                <a:lnTo>
                  <a:pt x="479" y="55"/>
                </a:lnTo>
                <a:lnTo>
                  <a:pt x="479" y="55"/>
                </a:lnTo>
                <a:lnTo>
                  <a:pt x="479" y="55"/>
                </a:lnTo>
                <a:lnTo>
                  <a:pt x="479" y="55"/>
                </a:lnTo>
                <a:lnTo>
                  <a:pt x="479" y="55"/>
                </a:lnTo>
                <a:lnTo>
                  <a:pt x="479" y="55"/>
                </a:lnTo>
                <a:lnTo>
                  <a:pt x="479" y="55"/>
                </a:lnTo>
                <a:lnTo>
                  <a:pt x="479" y="55"/>
                </a:lnTo>
                <a:lnTo>
                  <a:pt x="479" y="55"/>
                </a:lnTo>
                <a:lnTo>
                  <a:pt x="479" y="55"/>
                </a:lnTo>
                <a:lnTo>
                  <a:pt x="479" y="55"/>
                </a:lnTo>
                <a:lnTo>
                  <a:pt x="479" y="55"/>
                </a:lnTo>
                <a:lnTo>
                  <a:pt x="479" y="55"/>
                </a:lnTo>
                <a:lnTo>
                  <a:pt x="479" y="55"/>
                </a:lnTo>
                <a:lnTo>
                  <a:pt x="479" y="55"/>
                </a:lnTo>
                <a:lnTo>
                  <a:pt x="479" y="55"/>
                </a:lnTo>
                <a:lnTo>
                  <a:pt x="479" y="55"/>
                </a:lnTo>
                <a:lnTo>
                  <a:pt x="479" y="55"/>
                </a:lnTo>
                <a:lnTo>
                  <a:pt x="479" y="55"/>
                </a:lnTo>
                <a:lnTo>
                  <a:pt x="479" y="55"/>
                </a:lnTo>
                <a:lnTo>
                  <a:pt x="479" y="55"/>
                </a:lnTo>
                <a:lnTo>
                  <a:pt x="479" y="55"/>
                </a:lnTo>
                <a:lnTo>
                  <a:pt x="479" y="55"/>
                </a:lnTo>
                <a:lnTo>
                  <a:pt x="479" y="55"/>
                </a:lnTo>
                <a:lnTo>
                  <a:pt x="479" y="55"/>
                </a:lnTo>
                <a:lnTo>
                  <a:pt x="479" y="55"/>
                </a:lnTo>
                <a:lnTo>
                  <a:pt x="479" y="55"/>
                </a:lnTo>
                <a:lnTo>
                  <a:pt x="479" y="55"/>
                </a:lnTo>
                <a:lnTo>
                  <a:pt x="479" y="55"/>
                </a:lnTo>
                <a:lnTo>
                  <a:pt x="479" y="55"/>
                </a:lnTo>
                <a:lnTo>
                  <a:pt x="480" y="55"/>
                </a:lnTo>
                <a:lnTo>
                  <a:pt x="480" y="55"/>
                </a:lnTo>
                <a:lnTo>
                  <a:pt x="480" y="55"/>
                </a:lnTo>
                <a:lnTo>
                  <a:pt x="480" y="55"/>
                </a:lnTo>
                <a:lnTo>
                  <a:pt x="480" y="55"/>
                </a:lnTo>
                <a:lnTo>
                  <a:pt x="480" y="55"/>
                </a:lnTo>
                <a:lnTo>
                  <a:pt x="480" y="55"/>
                </a:lnTo>
                <a:lnTo>
                  <a:pt x="480" y="55"/>
                </a:lnTo>
                <a:lnTo>
                  <a:pt x="480" y="55"/>
                </a:lnTo>
                <a:lnTo>
                  <a:pt x="480" y="55"/>
                </a:lnTo>
                <a:lnTo>
                  <a:pt x="480" y="55"/>
                </a:lnTo>
                <a:lnTo>
                  <a:pt x="480" y="55"/>
                </a:lnTo>
                <a:lnTo>
                  <a:pt x="480" y="55"/>
                </a:lnTo>
                <a:lnTo>
                  <a:pt x="480" y="55"/>
                </a:lnTo>
                <a:lnTo>
                  <a:pt x="480" y="55"/>
                </a:lnTo>
                <a:lnTo>
                  <a:pt x="480" y="55"/>
                </a:lnTo>
                <a:lnTo>
                  <a:pt x="480" y="55"/>
                </a:lnTo>
                <a:lnTo>
                  <a:pt x="480" y="55"/>
                </a:lnTo>
                <a:lnTo>
                  <a:pt x="480" y="55"/>
                </a:lnTo>
                <a:lnTo>
                  <a:pt x="480" y="55"/>
                </a:lnTo>
                <a:lnTo>
                  <a:pt x="480" y="55"/>
                </a:lnTo>
                <a:lnTo>
                  <a:pt x="480" y="55"/>
                </a:lnTo>
                <a:lnTo>
                  <a:pt x="480" y="55"/>
                </a:lnTo>
                <a:lnTo>
                  <a:pt x="480" y="55"/>
                </a:lnTo>
                <a:lnTo>
                  <a:pt x="480" y="55"/>
                </a:lnTo>
                <a:lnTo>
                  <a:pt x="480" y="55"/>
                </a:lnTo>
                <a:lnTo>
                  <a:pt x="480" y="55"/>
                </a:lnTo>
                <a:lnTo>
                  <a:pt x="480" y="55"/>
                </a:lnTo>
                <a:lnTo>
                  <a:pt x="480" y="55"/>
                </a:lnTo>
                <a:lnTo>
                  <a:pt x="480" y="55"/>
                </a:lnTo>
                <a:lnTo>
                  <a:pt x="480" y="55"/>
                </a:lnTo>
                <a:lnTo>
                  <a:pt x="480" y="55"/>
                </a:lnTo>
                <a:lnTo>
                  <a:pt x="480" y="55"/>
                </a:lnTo>
                <a:lnTo>
                  <a:pt x="481" y="55"/>
                </a:lnTo>
                <a:lnTo>
                  <a:pt x="481" y="55"/>
                </a:lnTo>
                <a:lnTo>
                  <a:pt x="481" y="55"/>
                </a:lnTo>
                <a:lnTo>
                  <a:pt x="481" y="55"/>
                </a:lnTo>
                <a:lnTo>
                  <a:pt x="481" y="55"/>
                </a:lnTo>
                <a:lnTo>
                  <a:pt x="481" y="55"/>
                </a:lnTo>
                <a:lnTo>
                  <a:pt x="481" y="55"/>
                </a:lnTo>
                <a:lnTo>
                  <a:pt x="481" y="55"/>
                </a:lnTo>
                <a:lnTo>
                  <a:pt x="481" y="55"/>
                </a:lnTo>
                <a:lnTo>
                  <a:pt x="481" y="55"/>
                </a:lnTo>
                <a:lnTo>
                  <a:pt x="481" y="55"/>
                </a:lnTo>
                <a:lnTo>
                  <a:pt x="481" y="55"/>
                </a:lnTo>
                <a:lnTo>
                  <a:pt x="481" y="55"/>
                </a:lnTo>
                <a:lnTo>
                  <a:pt x="481" y="55"/>
                </a:lnTo>
                <a:lnTo>
                  <a:pt x="481" y="55"/>
                </a:lnTo>
                <a:lnTo>
                  <a:pt x="482" y="55"/>
                </a:lnTo>
                <a:lnTo>
                  <a:pt x="482" y="55"/>
                </a:lnTo>
                <a:lnTo>
                  <a:pt x="482" y="55"/>
                </a:lnTo>
                <a:lnTo>
                  <a:pt x="482" y="55"/>
                </a:lnTo>
                <a:lnTo>
                  <a:pt x="482" y="55"/>
                </a:lnTo>
                <a:lnTo>
                  <a:pt x="482" y="55"/>
                </a:lnTo>
                <a:lnTo>
                  <a:pt x="482" y="55"/>
                </a:lnTo>
                <a:lnTo>
                  <a:pt x="482" y="55"/>
                </a:lnTo>
                <a:lnTo>
                  <a:pt x="482" y="55"/>
                </a:lnTo>
                <a:lnTo>
                  <a:pt x="482" y="55"/>
                </a:lnTo>
                <a:lnTo>
                  <a:pt x="482" y="55"/>
                </a:lnTo>
                <a:lnTo>
                  <a:pt x="482" y="55"/>
                </a:lnTo>
                <a:lnTo>
                  <a:pt x="482" y="55"/>
                </a:lnTo>
                <a:lnTo>
                  <a:pt x="482" y="55"/>
                </a:lnTo>
                <a:lnTo>
                  <a:pt x="482" y="55"/>
                </a:lnTo>
                <a:lnTo>
                  <a:pt x="482" y="55"/>
                </a:lnTo>
                <a:lnTo>
                  <a:pt x="482" y="55"/>
                </a:lnTo>
                <a:lnTo>
                  <a:pt x="482" y="55"/>
                </a:lnTo>
                <a:lnTo>
                  <a:pt x="482" y="55"/>
                </a:lnTo>
                <a:lnTo>
                  <a:pt x="482" y="55"/>
                </a:lnTo>
                <a:lnTo>
                  <a:pt x="482" y="55"/>
                </a:lnTo>
                <a:lnTo>
                  <a:pt x="482" y="55"/>
                </a:lnTo>
                <a:lnTo>
                  <a:pt x="482" y="55"/>
                </a:lnTo>
                <a:lnTo>
                  <a:pt x="482" y="55"/>
                </a:lnTo>
                <a:lnTo>
                  <a:pt x="482" y="55"/>
                </a:lnTo>
                <a:lnTo>
                  <a:pt x="482" y="55"/>
                </a:lnTo>
                <a:lnTo>
                  <a:pt x="482" y="55"/>
                </a:lnTo>
                <a:lnTo>
                  <a:pt x="482" y="55"/>
                </a:lnTo>
                <a:lnTo>
                  <a:pt x="482" y="55"/>
                </a:lnTo>
                <a:lnTo>
                  <a:pt x="482" y="55"/>
                </a:lnTo>
                <a:lnTo>
                  <a:pt x="482" y="55"/>
                </a:lnTo>
                <a:lnTo>
                  <a:pt x="482" y="55"/>
                </a:lnTo>
                <a:lnTo>
                  <a:pt x="482"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4" y="55"/>
                </a:lnTo>
                <a:lnTo>
                  <a:pt x="484" y="55"/>
                </a:lnTo>
                <a:lnTo>
                  <a:pt x="484" y="55"/>
                </a:lnTo>
                <a:lnTo>
                  <a:pt x="484" y="55"/>
                </a:lnTo>
                <a:lnTo>
                  <a:pt x="484" y="56"/>
                </a:lnTo>
                <a:lnTo>
                  <a:pt x="484" y="56"/>
                </a:lnTo>
                <a:lnTo>
                  <a:pt x="484" y="56"/>
                </a:lnTo>
                <a:lnTo>
                  <a:pt x="484" y="56"/>
                </a:lnTo>
                <a:lnTo>
                  <a:pt x="484" y="56"/>
                </a:lnTo>
                <a:lnTo>
                  <a:pt x="484" y="56"/>
                </a:lnTo>
                <a:lnTo>
                  <a:pt x="484" y="56"/>
                </a:lnTo>
                <a:lnTo>
                  <a:pt x="484" y="56"/>
                </a:lnTo>
                <a:lnTo>
                  <a:pt x="484" y="56"/>
                </a:lnTo>
                <a:lnTo>
                  <a:pt x="484" y="56"/>
                </a:lnTo>
                <a:lnTo>
                  <a:pt x="484" y="56"/>
                </a:lnTo>
                <a:lnTo>
                  <a:pt x="484" y="56"/>
                </a:lnTo>
                <a:lnTo>
                  <a:pt x="484" y="56"/>
                </a:lnTo>
                <a:lnTo>
                  <a:pt x="484" y="56"/>
                </a:lnTo>
                <a:lnTo>
                  <a:pt x="484" y="56"/>
                </a:lnTo>
                <a:lnTo>
                  <a:pt x="484" y="56"/>
                </a:lnTo>
                <a:lnTo>
                  <a:pt x="484" y="56"/>
                </a:lnTo>
                <a:lnTo>
                  <a:pt x="484" y="56"/>
                </a:lnTo>
                <a:lnTo>
                  <a:pt x="484" y="56"/>
                </a:lnTo>
                <a:lnTo>
                  <a:pt x="484" y="56"/>
                </a:lnTo>
                <a:lnTo>
                  <a:pt x="485" y="56"/>
                </a:lnTo>
                <a:lnTo>
                  <a:pt x="485" y="56"/>
                </a:lnTo>
                <a:lnTo>
                  <a:pt x="485" y="56"/>
                </a:lnTo>
                <a:lnTo>
                  <a:pt x="485" y="56"/>
                </a:lnTo>
                <a:lnTo>
                  <a:pt x="485" y="56"/>
                </a:lnTo>
                <a:lnTo>
                  <a:pt x="485" y="56"/>
                </a:lnTo>
                <a:lnTo>
                  <a:pt x="485" y="56"/>
                </a:lnTo>
                <a:lnTo>
                  <a:pt x="485" y="56"/>
                </a:lnTo>
                <a:lnTo>
                  <a:pt x="485" y="56"/>
                </a:lnTo>
                <a:lnTo>
                  <a:pt x="485" y="56"/>
                </a:lnTo>
                <a:lnTo>
                  <a:pt x="485" y="56"/>
                </a:lnTo>
                <a:lnTo>
                  <a:pt x="485" y="56"/>
                </a:lnTo>
                <a:lnTo>
                  <a:pt x="485" y="56"/>
                </a:lnTo>
                <a:lnTo>
                  <a:pt x="485" y="56"/>
                </a:lnTo>
                <a:lnTo>
                  <a:pt x="485" y="56"/>
                </a:lnTo>
                <a:lnTo>
                  <a:pt x="485" y="56"/>
                </a:lnTo>
                <a:lnTo>
                  <a:pt x="485" y="56"/>
                </a:lnTo>
                <a:lnTo>
                  <a:pt x="485" y="56"/>
                </a:lnTo>
                <a:lnTo>
                  <a:pt x="485" y="56"/>
                </a:lnTo>
                <a:lnTo>
                  <a:pt x="485" y="56"/>
                </a:lnTo>
                <a:lnTo>
                  <a:pt x="485" y="56"/>
                </a:lnTo>
                <a:lnTo>
                  <a:pt x="485" y="56"/>
                </a:lnTo>
                <a:lnTo>
                  <a:pt x="485" y="56"/>
                </a:lnTo>
                <a:lnTo>
                  <a:pt x="485" y="56"/>
                </a:lnTo>
                <a:lnTo>
                  <a:pt x="485" y="56"/>
                </a:lnTo>
                <a:lnTo>
                  <a:pt x="485" y="56"/>
                </a:lnTo>
                <a:lnTo>
                  <a:pt x="485" y="56"/>
                </a:lnTo>
                <a:lnTo>
                  <a:pt x="485" y="56"/>
                </a:lnTo>
                <a:lnTo>
                  <a:pt x="485" y="56"/>
                </a:lnTo>
                <a:lnTo>
                  <a:pt x="485" y="56"/>
                </a:lnTo>
                <a:lnTo>
                  <a:pt x="485" y="56"/>
                </a:lnTo>
                <a:lnTo>
                  <a:pt x="485" y="56"/>
                </a:lnTo>
                <a:lnTo>
                  <a:pt x="485" y="56"/>
                </a:lnTo>
                <a:lnTo>
                  <a:pt x="485" y="56"/>
                </a:lnTo>
                <a:lnTo>
                  <a:pt x="485" y="56"/>
                </a:lnTo>
                <a:lnTo>
                  <a:pt x="485" y="56"/>
                </a:lnTo>
                <a:lnTo>
                  <a:pt x="485" y="56"/>
                </a:lnTo>
                <a:lnTo>
                  <a:pt x="485" y="56"/>
                </a:lnTo>
                <a:lnTo>
                  <a:pt x="485" y="56"/>
                </a:lnTo>
                <a:lnTo>
                  <a:pt x="486" y="56"/>
                </a:lnTo>
                <a:lnTo>
                  <a:pt x="486" y="56"/>
                </a:lnTo>
                <a:lnTo>
                  <a:pt x="486" y="56"/>
                </a:lnTo>
                <a:lnTo>
                  <a:pt x="486" y="56"/>
                </a:lnTo>
                <a:lnTo>
                  <a:pt x="486" y="56"/>
                </a:lnTo>
                <a:lnTo>
                  <a:pt x="486" y="56"/>
                </a:lnTo>
                <a:lnTo>
                  <a:pt x="486" y="56"/>
                </a:lnTo>
                <a:lnTo>
                  <a:pt x="486" y="56"/>
                </a:lnTo>
                <a:lnTo>
                  <a:pt x="486" y="56"/>
                </a:lnTo>
                <a:lnTo>
                  <a:pt x="486" y="56"/>
                </a:lnTo>
                <a:lnTo>
                  <a:pt x="486" y="56"/>
                </a:lnTo>
                <a:lnTo>
                  <a:pt x="486" y="56"/>
                </a:lnTo>
                <a:lnTo>
                  <a:pt x="486" y="56"/>
                </a:lnTo>
                <a:lnTo>
                  <a:pt x="486" y="56"/>
                </a:lnTo>
                <a:lnTo>
                  <a:pt x="486" y="56"/>
                </a:lnTo>
                <a:lnTo>
                  <a:pt x="486" y="56"/>
                </a:lnTo>
                <a:lnTo>
                  <a:pt x="486" y="56"/>
                </a:lnTo>
                <a:lnTo>
                  <a:pt x="486" y="56"/>
                </a:lnTo>
                <a:lnTo>
                  <a:pt x="486" y="56"/>
                </a:lnTo>
                <a:lnTo>
                  <a:pt x="486" y="56"/>
                </a:lnTo>
                <a:lnTo>
                  <a:pt x="486" y="56"/>
                </a:lnTo>
                <a:lnTo>
                  <a:pt x="486" y="56"/>
                </a:lnTo>
                <a:lnTo>
                  <a:pt x="486" y="56"/>
                </a:lnTo>
                <a:lnTo>
                  <a:pt x="486" y="56"/>
                </a:lnTo>
                <a:lnTo>
                  <a:pt x="486" y="56"/>
                </a:lnTo>
                <a:lnTo>
                  <a:pt x="486" y="56"/>
                </a:lnTo>
                <a:lnTo>
                  <a:pt x="486" y="56"/>
                </a:lnTo>
                <a:lnTo>
                  <a:pt x="486" y="56"/>
                </a:lnTo>
                <a:lnTo>
                  <a:pt x="486" y="56"/>
                </a:lnTo>
                <a:lnTo>
                  <a:pt x="486" y="56"/>
                </a:lnTo>
                <a:lnTo>
                  <a:pt x="486" y="56"/>
                </a:lnTo>
                <a:lnTo>
                  <a:pt x="486" y="56"/>
                </a:lnTo>
                <a:lnTo>
                  <a:pt x="486" y="56"/>
                </a:lnTo>
                <a:lnTo>
                  <a:pt x="486" y="56"/>
                </a:lnTo>
                <a:lnTo>
                  <a:pt x="486" y="56"/>
                </a:lnTo>
                <a:lnTo>
                  <a:pt x="486" y="56"/>
                </a:lnTo>
                <a:lnTo>
                  <a:pt x="486" y="56"/>
                </a:lnTo>
                <a:lnTo>
                  <a:pt x="486" y="56"/>
                </a:lnTo>
                <a:lnTo>
                  <a:pt x="486" y="56"/>
                </a:lnTo>
                <a:lnTo>
                  <a:pt x="487" y="56"/>
                </a:lnTo>
                <a:lnTo>
                  <a:pt x="487" y="56"/>
                </a:lnTo>
                <a:lnTo>
                  <a:pt x="487" y="56"/>
                </a:lnTo>
                <a:lnTo>
                  <a:pt x="487" y="56"/>
                </a:lnTo>
                <a:lnTo>
                  <a:pt x="487" y="56"/>
                </a:lnTo>
                <a:lnTo>
                  <a:pt x="487" y="56"/>
                </a:lnTo>
                <a:lnTo>
                  <a:pt x="487" y="56"/>
                </a:lnTo>
                <a:lnTo>
                  <a:pt x="487" y="56"/>
                </a:lnTo>
                <a:lnTo>
                  <a:pt x="487" y="56"/>
                </a:lnTo>
                <a:lnTo>
                  <a:pt x="487" y="56"/>
                </a:lnTo>
                <a:lnTo>
                  <a:pt x="487" y="56"/>
                </a:lnTo>
                <a:lnTo>
                  <a:pt x="487" y="56"/>
                </a:lnTo>
                <a:lnTo>
                  <a:pt x="487" y="56"/>
                </a:lnTo>
                <a:lnTo>
                  <a:pt x="487" y="56"/>
                </a:lnTo>
                <a:lnTo>
                  <a:pt x="487" y="56"/>
                </a:lnTo>
                <a:lnTo>
                  <a:pt x="487" y="56"/>
                </a:lnTo>
                <a:lnTo>
                  <a:pt x="487" y="56"/>
                </a:lnTo>
                <a:lnTo>
                  <a:pt x="487" y="56"/>
                </a:lnTo>
                <a:lnTo>
                  <a:pt x="487" y="56"/>
                </a:lnTo>
                <a:lnTo>
                  <a:pt x="487" y="56"/>
                </a:lnTo>
                <a:lnTo>
                  <a:pt x="487" y="56"/>
                </a:lnTo>
                <a:lnTo>
                  <a:pt x="487" y="56"/>
                </a:lnTo>
                <a:lnTo>
                  <a:pt x="487" y="56"/>
                </a:lnTo>
                <a:lnTo>
                  <a:pt x="487" y="56"/>
                </a:lnTo>
                <a:lnTo>
                  <a:pt x="487" y="56"/>
                </a:lnTo>
                <a:lnTo>
                  <a:pt x="487" y="56"/>
                </a:lnTo>
                <a:lnTo>
                  <a:pt x="487"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9" y="56"/>
                </a:lnTo>
                <a:lnTo>
                  <a:pt x="489" y="56"/>
                </a:lnTo>
                <a:lnTo>
                  <a:pt x="489" y="56"/>
                </a:lnTo>
                <a:lnTo>
                  <a:pt x="489" y="56"/>
                </a:lnTo>
                <a:lnTo>
                  <a:pt x="489" y="56"/>
                </a:lnTo>
                <a:lnTo>
                  <a:pt x="489" y="56"/>
                </a:lnTo>
                <a:lnTo>
                  <a:pt x="489" y="56"/>
                </a:lnTo>
                <a:lnTo>
                  <a:pt x="489" y="56"/>
                </a:lnTo>
                <a:lnTo>
                  <a:pt x="489" y="56"/>
                </a:lnTo>
                <a:lnTo>
                  <a:pt x="489" y="56"/>
                </a:lnTo>
                <a:lnTo>
                  <a:pt x="489" y="56"/>
                </a:lnTo>
                <a:lnTo>
                  <a:pt x="489" y="56"/>
                </a:lnTo>
                <a:lnTo>
                  <a:pt x="489" y="56"/>
                </a:lnTo>
                <a:lnTo>
                  <a:pt x="489" y="56"/>
                </a:lnTo>
                <a:lnTo>
                  <a:pt x="489" y="56"/>
                </a:lnTo>
                <a:lnTo>
                  <a:pt x="489" y="56"/>
                </a:lnTo>
                <a:lnTo>
                  <a:pt x="489" y="56"/>
                </a:lnTo>
                <a:lnTo>
                  <a:pt x="489" y="56"/>
                </a:lnTo>
                <a:lnTo>
                  <a:pt x="489" y="56"/>
                </a:lnTo>
                <a:lnTo>
                  <a:pt x="489" y="56"/>
                </a:lnTo>
                <a:lnTo>
                  <a:pt x="489" y="56"/>
                </a:lnTo>
                <a:lnTo>
                  <a:pt x="489" y="56"/>
                </a:lnTo>
                <a:lnTo>
                  <a:pt x="489" y="56"/>
                </a:lnTo>
                <a:lnTo>
                  <a:pt x="489" y="56"/>
                </a:lnTo>
                <a:lnTo>
                  <a:pt x="489" y="56"/>
                </a:lnTo>
                <a:lnTo>
                  <a:pt x="489" y="56"/>
                </a:lnTo>
                <a:lnTo>
                  <a:pt x="489" y="56"/>
                </a:lnTo>
                <a:lnTo>
                  <a:pt x="489" y="56"/>
                </a:lnTo>
                <a:lnTo>
                  <a:pt x="489" y="56"/>
                </a:lnTo>
                <a:lnTo>
                  <a:pt x="489" y="56"/>
                </a:lnTo>
                <a:lnTo>
                  <a:pt x="489" y="56"/>
                </a:lnTo>
                <a:lnTo>
                  <a:pt x="489" y="56"/>
                </a:lnTo>
                <a:lnTo>
                  <a:pt x="489" y="56"/>
                </a:lnTo>
                <a:lnTo>
                  <a:pt x="490" y="56"/>
                </a:lnTo>
                <a:lnTo>
                  <a:pt x="490" y="56"/>
                </a:lnTo>
                <a:lnTo>
                  <a:pt x="490" y="56"/>
                </a:lnTo>
                <a:lnTo>
                  <a:pt x="490" y="56"/>
                </a:lnTo>
                <a:lnTo>
                  <a:pt x="490" y="56"/>
                </a:lnTo>
                <a:lnTo>
                  <a:pt x="490" y="56"/>
                </a:lnTo>
                <a:lnTo>
                  <a:pt x="490" y="56"/>
                </a:lnTo>
                <a:lnTo>
                  <a:pt x="490" y="56"/>
                </a:lnTo>
                <a:lnTo>
                  <a:pt x="490" y="56"/>
                </a:lnTo>
                <a:lnTo>
                  <a:pt x="490" y="56"/>
                </a:lnTo>
                <a:lnTo>
                  <a:pt x="490" y="56"/>
                </a:lnTo>
                <a:lnTo>
                  <a:pt x="490" y="56"/>
                </a:lnTo>
                <a:lnTo>
                  <a:pt x="490" y="56"/>
                </a:lnTo>
                <a:lnTo>
                  <a:pt x="490" y="56"/>
                </a:lnTo>
                <a:lnTo>
                  <a:pt x="490" y="56"/>
                </a:lnTo>
                <a:lnTo>
                  <a:pt x="490" y="56"/>
                </a:lnTo>
                <a:lnTo>
                  <a:pt x="490" y="56"/>
                </a:lnTo>
                <a:lnTo>
                  <a:pt x="490" y="56"/>
                </a:lnTo>
                <a:lnTo>
                  <a:pt x="490" y="56"/>
                </a:lnTo>
                <a:lnTo>
                  <a:pt x="490" y="56"/>
                </a:lnTo>
                <a:lnTo>
                  <a:pt x="490" y="56"/>
                </a:lnTo>
                <a:lnTo>
                  <a:pt x="490" y="56"/>
                </a:lnTo>
                <a:lnTo>
                  <a:pt x="490" y="56"/>
                </a:lnTo>
                <a:lnTo>
                  <a:pt x="490" y="56"/>
                </a:lnTo>
                <a:lnTo>
                  <a:pt x="490" y="56"/>
                </a:lnTo>
                <a:lnTo>
                  <a:pt x="490" y="56"/>
                </a:lnTo>
                <a:lnTo>
                  <a:pt x="490" y="56"/>
                </a:lnTo>
                <a:lnTo>
                  <a:pt x="490" y="56"/>
                </a:lnTo>
                <a:lnTo>
                  <a:pt x="490" y="56"/>
                </a:lnTo>
                <a:lnTo>
                  <a:pt x="490" y="56"/>
                </a:lnTo>
                <a:lnTo>
                  <a:pt x="490" y="56"/>
                </a:lnTo>
                <a:lnTo>
                  <a:pt x="490" y="56"/>
                </a:lnTo>
                <a:lnTo>
                  <a:pt x="490" y="56"/>
                </a:lnTo>
                <a:lnTo>
                  <a:pt x="490" y="56"/>
                </a:lnTo>
                <a:lnTo>
                  <a:pt x="490" y="56"/>
                </a:lnTo>
                <a:lnTo>
                  <a:pt x="490" y="56"/>
                </a:lnTo>
                <a:lnTo>
                  <a:pt x="490" y="56"/>
                </a:lnTo>
                <a:lnTo>
                  <a:pt x="490" y="56"/>
                </a:lnTo>
                <a:lnTo>
                  <a:pt x="490" y="56"/>
                </a:lnTo>
                <a:lnTo>
                  <a:pt x="491" y="56"/>
                </a:lnTo>
                <a:lnTo>
                  <a:pt x="491" y="56"/>
                </a:lnTo>
                <a:lnTo>
                  <a:pt x="491" y="56"/>
                </a:lnTo>
                <a:lnTo>
                  <a:pt x="491" y="56"/>
                </a:lnTo>
                <a:lnTo>
                  <a:pt x="491" y="56"/>
                </a:lnTo>
                <a:lnTo>
                  <a:pt x="491" y="56"/>
                </a:lnTo>
                <a:lnTo>
                  <a:pt x="491" y="56"/>
                </a:lnTo>
                <a:lnTo>
                  <a:pt x="491" y="56"/>
                </a:lnTo>
                <a:lnTo>
                  <a:pt x="491" y="56"/>
                </a:lnTo>
                <a:lnTo>
                  <a:pt x="491" y="56"/>
                </a:lnTo>
                <a:lnTo>
                  <a:pt x="491" y="56"/>
                </a:lnTo>
                <a:lnTo>
                  <a:pt x="491" y="56"/>
                </a:lnTo>
                <a:lnTo>
                  <a:pt x="491" y="56"/>
                </a:lnTo>
                <a:lnTo>
                  <a:pt x="491" y="56"/>
                </a:lnTo>
                <a:lnTo>
                  <a:pt x="491" y="56"/>
                </a:lnTo>
                <a:lnTo>
                  <a:pt x="491" y="56"/>
                </a:lnTo>
                <a:lnTo>
                  <a:pt x="491" y="56"/>
                </a:lnTo>
                <a:lnTo>
                  <a:pt x="491" y="56"/>
                </a:lnTo>
                <a:lnTo>
                  <a:pt x="491" y="56"/>
                </a:lnTo>
                <a:lnTo>
                  <a:pt x="491" y="56"/>
                </a:lnTo>
                <a:lnTo>
                  <a:pt x="491" y="56"/>
                </a:lnTo>
                <a:lnTo>
                  <a:pt x="491" y="56"/>
                </a:lnTo>
                <a:lnTo>
                  <a:pt x="491" y="56"/>
                </a:lnTo>
                <a:lnTo>
                  <a:pt x="491" y="56"/>
                </a:lnTo>
                <a:lnTo>
                  <a:pt x="491" y="56"/>
                </a:lnTo>
                <a:lnTo>
                  <a:pt x="491" y="56"/>
                </a:lnTo>
                <a:lnTo>
                  <a:pt x="491" y="56"/>
                </a:lnTo>
                <a:lnTo>
                  <a:pt x="491" y="56"/>
                </a:lnTo>
                <a:lnTo>
                  <a:pt x="491" y="56"/>
                </a:lnTo>
                <a:lnTo>
                  <a:pt x="491" y="56"/>
                </a:lnTo>
                <a:lnTo>
                  <a:pt x="492" y="56"/>
                </a:lnTo>
                <a:lnTo>
                  <a:pt x="492" y="56"/>
                </a:lnTo>
                <a:lnTo>
                  <a:pt x="492" y="56"/>
                </a:lnTo>
                <a:lnTo>
                  <a:pt x="492" y="56"/>
                </a:lnTo>
                <a:lnTo>
                  <a:pt x="492" y="56"/>
                </a:lnTo>
                <a:lnTo>
                  <a:pt x="492" y="56"/>
                </a:lnTo>
                <a:lnTo>
                  <a:pt x="492" y="56"/>
                </a:lnTo>
                <a:lnTo>
                  <a:pt x="492" y="56"/>
                </a:lnTo>
                <a:lnTo>
                  <a:pt x="492" y="56"/>
                </a:lnTo>
                <a:lnTo>
                  <a:pt x="492" y="56"/>
                </a:lnTo>
                <a:lnTo>
                  <a:pt x="492" y="56"/>
                </a:lnTo>
                <a:lnTo>
                  <a:pt x="492" y="56"/>
                </a:lnTo>
                <a:lnTo>
                  <a:pt x="492" y="56"/>
                </a:lnTo>
                <a:lnTo>
                  <a:pt x="492" y="56"/>
                </a:lnTo>
                <a:lnTo>
                  <a:pt x="492" y="56"/>
                </a:lnTo>
                <a:lnTo>
                  <a:pt x="492" y="56"/>
                </a:lnTo>
                <a:lnTo>
                  <a:pt x="492" y="56"/>
                </a:lnTo>
                <a:lnTo>
                  <a:pt x="492" y="56"/>
                </a:lnTo>
                <a:lnTo>
                  <a:pt x="493" y="56"/>
                </a:lnTo>
                <a:lnTo>
                  <a:pt x="493" y="56"/>
                </a:lnTo>
                <a:lnTo>
                  <a:pt x="493" y="56"/>
                </a:lnTo>
                <a:lnTo>
                  <a:pt x="493" y="56"/>
                </a:lnTo>
                <a:lnTo>
                  <a:pt x="493" y="56"/>
                </a:lnTo>
                <a:lnTo>
                  <a:pt x="493" y="56"/>
                </a:lnTo>
                <a:lnTo>
                  <a:pt x="493" y="56"/>
                </a:lnTo>
                <a:lnTo>
                  <a:pt x="493" y="56"/>
                </a:lnTo>
                <a:lnTo>
                  <a:pt x="493" y="56"/>
                </a:lnTo>
                <a:lnTo>
                  <a:pt x="493" y="56"/>
                </a:lnTo>
                <a:lnTo>
                  <a:pt x="493" y="56"/>
                </a:lnTo>
                <a:lnTo>
                  <a:pt x="493" y="56"/>
                </a:lnTo>
                <a:lnTo>
                  <a:pt x="493" y="56"/>
                </a:lnTo>
                <a:lnTo>
                  <a:pt x="493" y="56"/>
                </a:lnTo>
                <a:lnTo>
                  <a:pt x="493" y="56"/>
                </a:lnTo>
                <a:lnTo>
                  <a:pt x="493" y="56"/>
                </a:lnTo>
                <a:lnTo>
                  <a:pt x="493" y="56"/>
                </a:lnTo>
                <a:lnTo>
                  <a:pt x="493" y="56"/>
                </a:lnTo>
                <a:lnTo>
                  <a:pt x="493" y="56"/>
                </a:lnTo>
                <a:lnTo>
                  <a:pt x="493" y="56"/>
                </a:lnTo>
                <a:lnTo>
                  <a:pt x="493" y="56"/>
                </a:lnTo>
                <a:lnTo>
                  <a:pt x="493" y="56"/>
                </a:lnTo>
                <a:lnTo>
                  <a:pt x="493" y="56"/>
                </a:lnTo>
                <a:lnTo>
                  <a:pt x="493" y="56"/>
                </a:lnTo>
                <a:lnTo>
                  <a:pt x="493" y="56"/>
                </a:lnTo>
                <a:lnTo>
                  <a:pt x="493" y="56"/>
                </a:lnTo>
                <a:lnTo>
                  <a:pt x="493" y="56"/>
                </a:lnTo>
                <a:lnTo>
                  <a:pt x="493" y="56"/>
                </a:lnTo>
                <a:lnTo>
                  <a:pt x="493" y="56"/>
                </a:lnTo>
                <a:lnTo>
                  <a:pt x="493"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5" y="56"/>
                </a:lnTo>
                <a:lnTo>
                  <a:pt x="495" y="56"/>
                </a:lnTo>
                <a:lnTo>
                  <a:pt x="495" y="56"/>
                </a:lnTo>
                <a:lnTo>
                  <a:pt x="495" y="56"/>
                </a:lnTo>
                <a:lnTo>
                  <a:pt x="495" y="56"/>
                </a:lnTo>
                <a:lnTo>
                  <a:pt x="495" y="56"/>
                </a:lnTo>
                <a:lnTo>
                  <a:pt x="495" y="56"/>
                </a:lnTo>
                <a:lnTo>
                  <a:pt x="495" y="56"/>
                </a:lnTo>
                <a:lnTo>
                  <a:pt x="495" y="56"/>
                </a:lnTo>
                <a:lnTo>
                  <a:pt x="495" y="56"/>
                </a:lnTo>
                <a:lnTo>
                  <a:pt x="495" y="56"/>
                </a:lnTo>
                <a:lnTo>
                  <a:pt x="495" y="56"/>
                </a:lnTo>
                <a:lnTo>
                  <a:pt x="495" y="56"/>
                </a:lnTo>
                <a:lnTo>
                  <a:pt x="495" y="56"/>
                </a:lnTo>
                <a:lnTo>
                  <a:pt x="495" y="56"/>
                </a:lnTo>
                <a:lnTo>
                  <a:pt x="495" y="56"/>
                </a:lnTo>
                <a:lnTo>
                  <a:pt x="495" y="56"/>
                </a:lnTo>
                <a:lnTo>
                  <a:pt x="495" y="56"/>
                </a:lnTo>
                <a:lnTo>
                  <a:pt x="495" y="56"/>
                </a:lnTo>
                <a:lnTo>
                  <a:pt x="495" y="56"/>
                </a:lnTo>
                <a:lnTo>
                  <a:pt x="495" y="56"/>
                </a:lnTo>
                <a:lnTo>
                  <a:pt x="495" y="56"/>
                </a:lnTo>
                <a:lnTo>
                  <a:pt x="495" y="56"/>
                </a:lnTo>
                <a:lnTo>
                  <a:pt x="495" y="56"/>
                </a:lnTo>
                <a:lnTo>
                  <a:pt x="495" y="56"/>
                </a:lnTo>
                <a:lnTo>
                  <a:pt x="495" y="56"/>
                </a:lnTo>
                <a:lnTo>
                  <a:pt x="495" y="56"/>
                </a:lnTo>
                <a:lnTo>
                  <a:pt x="495" y="56"/>
                </a:lnTo>
                <a:lnTo>
                  <a:pt x="495" y="56"/>
                </a:lnTo>
                <a:lnTo>
                  <a:pt x="495" y="56"/>
                </a:lnTo>
                <a:lnTo>
                  <a:pt x="496" y="56"/>
                </a:lnTo>
                <a:lnTo>
                  <a:pt x="496" y="56"/>
                </a:lnTo>
                <a:lnTo>
                  <a:pt x="496" y="56"/>
                </a:lnTo>
                <a:lnTo>
                  <a:pt x="496" y="56"/>
                </a:lnTo>
                <a:lnTo>
                  <a:pt x="496" y="56"/>
                </a:lnTo>
                <a:lnTo>
                  <a:pt x="496" y="56"/>
                </a:lnTo>
                <a:lnTo>
                  <a:pt x="496" y="56"/>
                </a:lnTo>
                <a:lnTo>
                  <a:pt x="496" y="56"/>
                </a:lnTo>
                <a:lnTo>
                  <a:pt x="496" y="56"/>
                </a:lnTo>
                <a:lnTo>
                  <a:pt x="496" y="56"/>
                </a:lnTo>
                <a:lnTo>
                  <a:pt x="496" y="57"/>
                </a:lnTo>
                <a:lnTo>
                  <a:pt x="496" y="57"/>
                </a:lnTo>
                <a:lnTo>
                  <a:pt x="496" y="57"/>
                </a:lnTo>
                <a:lnTo>
                  <a:pt x="496" y="57"/>
                </a:lnTo>
                <a:lnTo>
                  <a:pt x="496" y="57"/>
                </a:lnTo>
                <a:lnTo>
                  <a:pt x="496" y="57"/>
                </a:lnTo>
                <a:lnTo>
                  <a:pt x="496" y="57"/>
                </a:lnTo>
                <a:lnTo>
                  <a:pt x="496" y="57"/>
                </a:lnTo>
                <a:lnTo>
                  <a:pt x="496" y="57"/>
                </a:lnTo>
                <a:lnTo>
                  <a:pt x="496" y="57"/>
                </a:lnTo>
                <a:lnTo>
                  <a:pt x="496" y="57"/>
                </a:lnTo>
                <a:lnTo>
                  <a:pt x="496" y="57"/>
                </a:lnTo>
                <a:lnTo>
                  <a:pt x="496" y="57"/>
                </a:lnTo>
                <a:lnTo>
                  <a:pt x="496" y="57"/>
                </a:lnTo>
                <a:lnTo>
                  <a:pt x="496" y="57"/>
                </a:lnTo>
                <a:lnTo>
                  <a:pt x="496" y="57"/>
                </a:lnTo>
                <a:lnTo>
                  <a:pt x="496" y="57"/>
                </a:lnTo>
                <a:lnTo>
                  <a:pt x="496" y="57"/>
                </a:lnTo>
                <a:lnTo>
                  <a:pt x="496" y="57"/>
                </a:lnTo>
                <a:lnTo>
                  <a:pt x="496" y="57"/>
                </a:lnTo>
                <a:lnTo>
                  <a:pt x="496" y="57"/>
                </a:lnTo>
                <a:lnTo>
                  <a:pt x="496" y="57"/>
                </a:lnTo>
                <a:lnTo>
                  <a:pt x="496" y="57"/>
                </a:lnTo>
                <a:lnTo>
                  <a:pt x="497" y="57"/>
                </a:lnTo>
                <a:lnTo>
                  <a:pt x="497" y="57"/>
                </a:lnTo>
                <a:lnTo>
                  <a:pt x="497" y="57"/>
                </a:lnTo>
                <a:lnTo>
                  <a:pt x="497" y="57"/>
                </a:lnTo>
                <a:lnTo>
                  <a:pt x="497" y="57"/>
                </a:lnTo>
                <a:lnTo>
                  <a:pt x="497" y="57"/>
                </a:lnTo>
                <a:lnTo>
                  <a:pt x="497" y="57"/>
                </a:lnTo>
                <a:lnTo>
                  <a:pt x="497" y="57"/>
                </a:lnTo>
                <a:lnTo>
                  <a:pt x="497" y="57"/>
                </a:lnTo>
                <a:lnTo>
                  <a:pt x="497" y="57"/>
                </a:lnTo>
                <a:lnTo>
                  <a:pt x="497" y="57"/>
                </a:lnTo>
                <a:lnTo>
                  <a:pt x="497" y="57"/>
                </a:lnTo>
                <a:lnTo>
                  <a:pt x="497" y="57"/>
                </a:lnTo>
                <a:lnTo>
                  <a:pt x="497" y="57"/>
                </a:lnTo>
                <a:lnTo>
                  <a:pt x="497" y="57"/>
                </a:lnTo>
                <a:lnTo>
                  <a:pt x="497" y="57"/>
                </a:lnTo>
                <a:lnTo>
                  <a:pt x="497" y="57"/>
                </a:lnTo>
                <a:lnTo>
                  <a:pt x="497" y="57"/>
                </a:lnTo>
                <a:lnTo>
                  <a:pt x="497" y="57"/>
                </a:lnTo>
                <a:lnTo>
                  <a:pt x="497" y="57"/>
                </a:lnTo>
                <a:lnTo>
                  <a:pt x="497" y="57"/>
                </a:lnTo>
                <a:lnTo>
                  <a:pt x="497" y="57"/>
                </a:lnTo>
                <a:lnTo>
                  <a:pt x="497" y="57"/>
                </a:lnTo>
                <a:lnTo>
                  <a:pt x="497" y="57"/>
                </a:lnTo>
                <a:lnTo>
                  <a:pt x="497" y="57"/>
                </a:lnTo>
                <a:lnTo>
                  <a:pt x="497" y="57"/>
                </a:lnTo>
                <a:lnTo>
                  <a:pt x="497" y="57"/>
                </a:lnTo>
                <a:lnTo>
                  <a:pt x="497" y="57"/>
                </a:lnTo>
                <a:lnTo>
                  <a:pt x="497" y="57"/>
                </a:lnTo>
                <a:lnTo>
                  <a:pt x="497" y="57"/>
                </a:lnTo>
                <a:lnTo>
                  <a:pt x="497" y="57"/>
                </a:lnTo>
                <a:lnTo>
                  <a:pt x="497" y="57"/>
                </a:lnTo>
                <a:lnTo>
                  <a:pt x="497" y="57"/>
                </a:lnTo>
                <a:lnTo>
                  <a:pt x="498" y="57"/>
                </a:lnTo>
                <a:lnTo>
                  <a:pt x="498" y="57"/>
                </a:lnTo>
                <a:lnTo>
                  <a:pt x="498" y="57"/>
                </a:lnTo>
                <a:lnTo>
                  <a:pt x="498" y="57"/>
                </a:lnTo>
                <a:lnTo>
                  <a:pt x="498" y="57"/>
                </a:lnTo>
                <a:lnTo>
                  <a:pt x="498" y="57"/>
                </a:lnTo>
                <a:lnTo>
                  <a:pt x="498" y="57"/>
                </a:lnTo>
                <a:lnTo>
                  <a:pt x="498" y="57"/>
                </a:lnTo>
                <a:lnTo>
                  <a:pt x="498" y="57"/>
                </a:lnTo>
                <a:lnTo>
                  <a:pt x="498" y="57"/>
                </a:lnTo>
                <a:lnTo>
                  <a:pt x="498" y="57"/>
                </a:lnTo>
                <a:lnTo>
                  <a:pt x="498" y="57"/>
                </a:lnTo>
                <a:lnTo>
                  <a:pt x="498" y="57"/>
                </a:lnTo>
                <a:lnTo>
                  <a:pt x="498" y="57"/>
                </a:lnTo>
                <a:lnTo>
                  <a:pt x="498" y="57"/>
                </a:lnTo>
                <a:lnTo>
                  <a:pt x="498" y="57"/>
                </a:lnTo>
                <a:lnTo>
                  <a:pt x="498" y="57"/>
                </a:lnTo>
                <a:lnTo>
                  <a:pt x="498" y="57"/>
                </a:lnTo>
                <a:lnTo>
                  <a:pt x="498" y="57"/>
                </a:lnTo>
                <a:lnTo>
                  <a:pt x="498" y="57"/>
                </a:lnTo>
                <a:lnTo>
                  <a:pt x="498" y="57"/>
                </a:lnTo>
                <a:lnTo>
                  <a:pt x="498" y="57"/>
                </a:lnTo>
                <a:lnTo>
                  <a:pt x="498" y="57"/>
                </a:lnTo>
                <a:lnTo>
                  <a:pt x="498" y="57"/>
                </a:lnTo>
                <a:lnTo>
                  <a:pt x="498" y="57"/>
                </a:lnTo>
                <a:lnTo>
                  <a:pt x="498" y="57"/>
                </a:lnTo>
                <a:lnTo>
                  <a:pt x="498" y="57"/>
                </a:lnTo>
                <a:lnTo>
                  <a:pt x="498" y="57"/>
                </a:lnTo>
                <a:lnTo>
                  <a:pt x="498" y="57"/>
                </a:lnTo>
                <a:lnTo>
                  <a:pt x="498" y="57"/>
                </a:lnTo>
                <a:lnTo>
                  <a:pt x="498" y="57"/>
                </a:lnTo>
                <a:lnTo>
                  <a:pt x="498" y="57"/>
                </a:lnTo>
                <a:lnTo>
                  <a:pt x="498" y="57"/>
                </a:lnTo>
                <a:lnTo>
                  <a:pt x="499" y="57"/>
                </a:lnTo>
                <a:lnTo>
                  <a:pt x="499" y="57"/>
                </a:lnTo>
                <a:lnTo>
                  <a:pt x="499" y="57"/>
                </a:lnTo>
                <a:lnTo>
                  <a:pt x="499" y="57"/>
                </a:lnTo>
                <a:lnTo>
                  <a:pt x="499" y="57"/>
                </a:lnTo>
                <a:lnTo>
                  <a:pt x="499" y="57"/>
                </a:lnTo>
                <a:lnTo>
                  <a:pt x="499" y="57"/>
                </a:lnTo>
                <a:lnTo>
                  <a:pt x="499" y="57"/>
                </a:lnTo>
                <a:lnTo>
                  <a:pt x="499" y="57"/>
                </a:lnTo>
                <a:lnTo>
                  <a:pt x="499" y="57"/>
                </a:lnTo>
                <a:lnTo>
                  <a:pt x="499" y="57"/>
                </a:lnTo>
                <a:lnTo>
                  <a:pt x="499" y="57"/>
                </a:lnTo>
                <a:lnTo>
                  <a:pt x="499" y="57"/>
                </a:lnTo>
                <a:lnTo>
                  <a:pt x="499" y="57"/>
                </a:lnTo>
                <a:lnTo>
                  <a:pt x="499" y="57"/>
                </a:lnTo>
                <a:lnTo>
                  <a:pt x="499" y="57"/>
                </a:lnTo>
                <a:lnTo>
                  <a:pt x="499" y="57"/>
                </a:lnTo>
                <a:lnTo>
                  <a:pt x="499" y="57"/>
                </a:lnTo>
                <a:lnTo>
                  <a:pt x="499" y="57"/>
                </a:lnTo>
                <a:lnTo>
                  <a:pt x="499" y="57"/>
                </a:lnTo>
                <a:lnTo>
                  <a:pt x="499" y="57"/>
                </a:lnTo>
                <a:lnTo>
                  <a:pt x="499" y="57"/>
                </a:lnTo>
                <a:lnTo>
                  <a:pt x="499" y="57"/>
                </a:lnTo>
                <a:lnTo>
                  <a:pt x="499" y="57"/>
                </a:lnTo>
                <a:lnTo>
                  <a:pt x="499" y="57"/>
                </a:lnTo>
                <a:lnTo>
                  <a:pt x="499" y="57"/>
                </a:lnTo>
                <a:lnTo>
                  <a:pt x="499" y="57"/>
                </a:lnTo>
                <a:lnTo>
                  <a:pt x="499" y="57"/>
                </a:lnTo>
                <a:lnTo>
                  <a:pt x="499" y="57"/>
                </a:lnTo>
                <a:lnTo>
                  <a:pt x="499" y="57"/>
                </a:lnTo>
                <a:lnTo>
                  <a:pt x="499" y="57"/>
                </a:lnTo>
                <a:lnTo>
                  <a:pt x="499" y="57"/>
                </a:lnTo>
                <a:lnTo>
                  <a:pt x="499" y="57"/>
                </a:lnTo>
                <a:lnTo>
                  <a:pt x="499" y="57"/>
                </a:lnTo>
                <a:lnTo>
                  <a:pt x="499" y="57"/>
                </a:lnTo>
                <a:lnTo>
                  <a:pt x="499" y="57"/>
                </a:lnTo>
                <a:lnTo>
                  <a:pt x="499" y="57"/>
                </a:lnTo>
                <a:lnTo>
                  <a:pt x="499" y="57"/>
                </a:lnTo>
                <a:lnTo>
                  <a:pt x="499" y="57"/>
                </a:lnTo>
                <a:lnTo>
                  <a:pt x="499" y="57"/>
                </a:lnTo>
                <a:lnTo>
                  <a:pt x="499" y="57"/>
                </a:lnTo>
                <a:lnTo>
                  <a:pt x="499" y="57"/>
                </a:lnTo>
                <a:lnTo>
                  <a:pt x="500" y="57"/>
                </a:lnTo>
                <a:lnTo>
                  <a:pt x="500" y="57"/>
                </a:lnTo>
                <a:lnTo>
                  <a:pt x="500" y="57"/>
                </a:lnTo>
                <a:lnTo>
                  <a:pt x="500" y="57"/>
                </a:lnTo>
                <a:lnTo>
                  <a:pt x="500" y="57"/>
                </a:lnTo>
                <a:lnTo>
                  <a:pt x="500" y="57"/>
                </a:lnTo>
                <a:lnTo>
                  <a:pt x="500" y="57"/>
                </a:lnTo>
                <a:lnTo>
                  <a:pt x="500" y="57"/>
                </a:lnTo>
                <a:lnTo>
                  <a:pt x="500" y="57"/>
                </a:lnTo>
                <a:lnTo>
                  <a:pt x="500" y="57"/>
                </a:lnTo>
                <a:lnTo>
                  <a:pt x="500" y="57"/>
                </a:lnTo>
                <a:lnTo>
                  <a:pt x="500" y="57"/>
                </a:lnTo>
                <a:lnTo>
                  <a:pt x="500" y="57"/>
                </a:lnTo>
                <a:lnTo>
                  <a:pt x="500" y="57"/>
                </a:lnTo>
                <a:lnTo>
                  <a:pt x="500" y="57"/>
                </a:lnTo>
                <a:lnTo>
                  <a:pt x="500" y="57"/>
                </a:lnTo>
                <a:lnTo>
                  <a:pt x="500" y="57"/>
                </a:lnTo>
                <a:lnTo>
                  <a:pt x="500" y="57"/>
                </a:lnTo>
                <a:lnTo>
                  <a:pt x="500" y="57"/>
                </a:lnTo>
                <a:lnTo>
                  <a:pt x="500" y="57"/>
                </a:lnTo>
                <a:lnTo>
                  <a:pt x="500" y="57"/>
                </a:lnTo>
                <a:lnTo>
                  <a:pt x="500" y="57"/>
                </a:lnTo>
                <a:lnTo>
                  <a:pt x="500" y="57"/>
                </a:lnTo>
                <a:lnTo>
                  <a:pt x="500" y="57"/>
                </a:lnTo>
                <a:lnTo>
                  <a:pt x="500" y="57"/>
                </a:lnTo>
                <a:lnTo>
                  <a:pt x="500" y="57"/>
                </a:lnTo>
                <a:lnTo>
                  <a:pt x="500" y="57"/>
                </a:lnTo>
                <a:lnTo>
                  <a:pt x="500" y="57"/>
                </a:lnTo>
                <a:lnTo>
                  <a:pt x="500" y="57"/>
                </a:lnTo>
                <a:lnTo>
                  <a:pt x="500" y="57"/>
                </a:lnTo>
                <a:lnTo>
                  <a:pt x="500" y="57"/>
                </a:lnTo>
                <a:lnTo>
                  <a:pt x="500" y="57"/>
                </a:lnTo>
                <a:lnTo>
                  <a:pt x="500" y="57"/>
                </a:lnTo>
                <a:lnTo>
                  <a:pt x="500" y="57"/>
                </a:lnTo>
                <a:lnTo>
                  <a:pt x="500" y="57"/>
                </a:lnTo>
                <a:lnTo>
                  <a:pt x="500" y="57"/>
                </a:lnTo>
                <a:lnTo>
                  <a:pt x="501" y="57"/>
                </a:lnTo>
                <a:lnTo>
                  <a:pt x="501" y="57"/>
                </a:lnTo>
                <a:lnTo>
                  <a:pt x="501" y="57"/>
                </a:lnTo>
                <a:lnTo>
                  <a:pt x="501" y="57"/>
                </a:lnTo>
                <a:lnTo>
                  <a:pt x="501" y="57"/>
                </a:lnTo>
                <a:lnTo>
                  <a:pt x="501" y="57"/>
                </a:lnTo>
                <a:lnTo>
                  <a:pt x="501" y="57"/>
                </a:lnTo>
                <a:lnTo>
                  <a:pt x="501" y="57"/>
                </a:lnTo>
                <a:lnTo>
                  <a:pt x="501" y="57"/>
                </a:lnTo>
                <a:lnTo>
                  <a:pt x="501" y="57"/>
                </a:lnTo>
                <a:lnTo>
                  <a:pt x="501" y="57"/>
                </a:lnTo>
                <a:lnTo>
                  <a:pt x="501" y="57"/>
                </a:lnTo>
                <a:lnTo>
                  <a:pt x="501" y="57"/>
                </a:lnTo>
                <a:lnTo>
                  <a:pt x="501" y="57"/>
                </a:lnTo>
                <a:lnTo>
                  <a:pt x="501" y="57"/>
                </a:lnTo>
                <a:lnTo>
                  <a:pt x="501" y="57"/>
                </a:lnTo>
                <a:lnTo>
                  <a:pt x="501" y="57"/>
                </a:lnTo>
                <a:lnTo>
                  <a:pt x="501" y="57"/>
                </a:lnTo>
                <a:lnTo>
                  <a:pt x="501" y="57"/>
                </a:lnTo>
                <a:lnTo>
                  <a:pt x="501" y="57"/>
                </a:lnTo>
                <a:lnTo>
                  <a:pt x="501" y="57"/>
                </a:lnTo>
                <a:lnTo>
                  <a:pt x="502" y="57"/>
                </a:lnTo>
                <a:lnTo>
                  <a:pt x="502" y="57"/>
                </a:lnTo>
                <a:lnTo>
                  <a:pt x="502" y="57"/>
                </a:lnTo>
                <a:lnTo>
                  <a:pt x="502" y="57"/>
                </a:lnTo>
                <a:lnTo>
                  <a:pt x="502" y="57"/>
                </a:lnTo>
                <a:lnTo>
                  <a:pt x="502" y="57"/>
                </a:lnTo>
                <a:lnTo>
                  <a:pt x="502" y="57"/>
                </a:lnTo>
                <a:lnTo>
                  <a:pt x="502" y="57"/>
                </a:lnTo>
                <a:lnTo>
                  <a:pt x="502" y="57"/>
                </a:lnTo>
                <a:lnTo>
                  <a:pt x="502" y="57"/>
                </a:lnTo>
                <a:lnTo>
                  <a:pt x="502" y="57"/>
                </a:lnTo>
                <a:lnTo>
                  <a:pt x="502" y="57"/>
                </a:lnTo>
                <a:lnTo>
                  <a:pt x="502" y="57"/>
                </a:lnTo>
                <a:lnTo>
                  <a:pt x="502" y="57"/>
                </a:lnTo>
                <a:lnTo>
                  <a:pt x="502" y="57"/>
                </a:lnTo>
                <a:lnTo>
                  <a:pt x="502" y="57"/>
                </a:lnTo>
                <a:lnTo>
                  <a:pt x="502" y="57"/>
                </a:lnTo>
                <a:lnTo>
                  <a:pt x="502" y="57"/>
                </a:lnTo>
                <a:lnTo>
                  <a:pt x="502" y="57"/>
                </a:lnTo>
                <a:lnTo>
                  <a:pt x="502" y="57"/>
                </a:lnTo>
                <a:lnTo>
                  <a:pt x="502" y="57"/>
                </a:lnTo>
                <a:lnTo>
                  <a:pt x="502" y="57"/>
                </a:lnTo>
                <a:lnTo>
                  <a:pt x="502" y="57"/>
                </a:lnTo>
                <a:lnTo>
                  <a:pt x="502" y="57"/>
                </a:lnTo>
                <a:lnTo>
                  <a:pt x="502" y="57"/>
                </a:lnTo>
                <a:lnTo>
                  <a:pt x="502" y="57"/>
                </a:lnTo>
                <a:lnTo>
                  <a:pt x="502" y="57"/>
                </a:lnTo>
                <a:lnTo>
                  <a:pt x="502" y="57"/>
                </a:lnTo>
                <a:lnTo>
                  <a:pt x="502" y="57"/>
                </a:lnTo>
                <a:lnTo>
                  <a:pt x="502" y="57"/>
                </a:lnTo>
                <a:lnTo>
                  <a:pt x="502" y="57"/>
                </a:lnTo>
                <a:lnTo>
                  <a:pt x="502" y="57"/>
                </a:lnTo>
                <a:lnTo>
                  <a:pt x="502" y="57"/>
                </a:lnTo>
                <a:lnTo>
                  <a:pt x="502" y="57"/>
                </a:lnTo>
                <a:lnTo>
                  <a:pt x="502" y="57"/>
                </a:lnTo>
                <a:lnTo>
                  <a:pt x="502"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5" y="57"/>
                </a:lnTo>
                <a:lnTo>
                  <a:pt x="505" y="57"/>
                </a:lnTo>
                <a:lnTo>
                  <a:pt x="505" y="57"/>
                </a:lnTo>
                <a:lnTo>
                  <a:pt x="505" y="57"/>
                </a:lnTo>
                <a:lnTo>
                  <a:pt x="505" y="57"/>
                </a:lnTo>
                <a:lnTo>
                  <a:pt x="505" y="57"/>
                </a:lnTo>
                <a:lnTo>
                  <a:pt x="505" y="57"/>
                </a:lnTo>
                <a:lnTo>
                  <a:pt x="505" y="57"/>
                </a:lnTo>
                <a:lnTo>
                  <a:pt x="505" y="57"/>
                </a:lnTo>
                <a:lnTo>
                  <a:pt x="505" y="57"/>
                </a:lnTo>
                <a:lnTo>
                  <a:pt x="505" y="57"/>
                </a:lnTo>
                <a:lnTo>
                  <a:pt x="505" y="57"/>
                </a:lnTo>
                <a:lnTo>
                  <a:pt x="505" y="57"/>
                </a:lnTo>
                <a:lnTo>
                  <a:pt x="505" y="57"/>
                </a:lnTo>
                <a:lnTo>
                  <a:pt x="505" y="57"/>
                </a:lnTo>
                <a:lnTo>
                  <a:pt x="505" y="57"/>
                </a:lnTo>
                <a:lnTo>
                  <a:pt x="505" y="57"/>
                </a:lnTo>
                <a:lnTo>
                  <a:pt x="505" y="57"/>
                </a:lnTo>
                <a:lnTo>
                  <a:pt x="505" y="57"/>
                </a:lnTo>
                <a:lnTo>
                  <a:pt x="505" y="57"/>
                </a:lnTo>
                <a:lnTo>
                  <a:pt x="505" y="57"/>
                </a:lnTo>
                <a:lnTo>
                  <a:pt x="505" y="57"/>
                </a:lnTo>
                <a:lnTo>
                  <a:pt x="505" y="57"/>
                </a:lnTo>
                <a:lnTo>
                  <a:pt x="505" y="57"/>
                </a:lnTo>
                <a:lnTo>
                  <a:pt x="505" y="57"/>
                </a:lnTo>
                <a:lnTo>
                  <a:pt x="505" y="57"/>
                </a:lnTo>
                <a:lnTo>
                  <a:pt x="505" y="57"/>
                </a:lnTo>
                <a:lnTo>
                  <a:pt x="505" y="57"/>
                </a:lnTo>
                <a:lnTo>
                  <a:pt x="505" y="57"/>
                </a:lnTo>
                <a:lnTo>
                  <a:pt x="505" y="57"/>
                </a:lnTo>
                <a:lnTo>
                  <a:pt x="505" y="57"/>
                </a:lnTo>
                <a:lnTo>
                  <a:pt x="505" y="57"/>
                </a:lnTo>
                <a:lnTo>
                  <a:pt x="505" y="57"/>
                </a:lnTo>
                <a:lnTo>
                  <a:pt x="505" y="57"/>
                </a:lnTo>
                <a:lnTo>
                  <a:pt x="505" y="57"/>
                </a:lnTo>
                <a:lnTo>
                  <a:pt x="505" y="57"/>
                </a:lnTo>
                <a:lnTo>
                  <a:pt x="505" y="57"/>
                </a:lnTo>
                <a:lnTo>
                  <a:pt x="505" y="57"/>
                </a:lnTo>
                <a:lnTo>
                  <a:pt x="505"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8" y="57"/>
                </a:lnTo>
                <a:lnTo>
                  <a:pt x="508" y="58"/>
                </a:lnTo>
                <a:lnTo>
                  <a:pt x="508" y="58"/>
                </a:lnTo>
                <a:lnTo>
                  <a:pt x="508" y="58"/>
                </a:lnTo>
                <a:lnTo>
                  <a:pt x="508" y="58"/>
                </a:lnTo>
                <a:lnTo>
                  <a:pt x="508" y="58"/>
                </a:lnTo>
                <a:lnTo>
                  <a:pt x="508" y="58"/>
                </a:lnTo>
                <a:lnTo>
                  <a:pt x="508" y="58"/>
                </a:lnTo>
                <a:lnTo>
                  <a:pt x="508" y="58"/>
                </a:lnTo>
                <a:lnTo>
                  <a:pt x="508" y="58"/>
                </a:lnTo>
                <a:lnTo>
                  <a:pt x="508" y="58"/>
                </a:lnTo>
                <a:lnTo>
                  <a:pt x="508" y="58"/>
                </a:lnTo>
                <a:lnTo>
                  <a:pt x="508" y="58"/>
                </a:lnTo>
                <a:lnTo>
                  <a:pt x="508" y="58"/>
                </a:lnTo>
                <a:lnTo>
                  <a:pt x="508" y="58"/>
                </a:lnTo>
                <a:lnTo>
                  <a:pt x="508" y="58"/>
                </a:lnTo>
                <a:lnTo>
                  <a:pt x="508" y="58"/>
                </a:lnTo>
                <a:lnTo>
                  <a:pt x="508" y="58"/>
                </a:lnTo>
                <a:lnTo>
                  <a:pt x="508" y="58"/>
                </a:lnTo>
                <a:lnTo>
                  <a:pt x="508" y="58"/>
                </a:lnTo>
                <a:lnTo>
                  <a:pt x="508" y="58"/>
                </a:lnTo>
                <a:lnTo>
                  <a:pt x="508" y="58"/>
                </a:lnTo>
                <a:lnTo>
                  <a:pt x="508" y="58"/>
                </a:lnTo>
                <a:lnTo>
                  <a:pt x="508" y="58"/>
                </a:lnTo>
                <a:lnTo>
                  <a:pt x="508" y="58"/>
                </a:lnTo>
                <a:lnTo>
                  <a:pt x="508" y="58"/>
                </a:lnTo>
                <a:lnTo>
                  <a:pt x="508" y="58"/>
                </a:lnTo>
                <a:lnTo>
                  <a:pt x="508" y="58"/>
                </a:lnTo>
                <a:lnTo>
                  <a:pt x="508" y="58"/>
                </a:lnTo>
                <a:lnTo>
                  <a:pt x="508" y="58"/>
                </a:lnTo>
                <a:lnTo>
                  <a:pt x="508" y="58"/>
                </a:lnTo>
                <a:lnTo>
                  <a:pt x="508" y="58"/>
                </a:lnTo>
                <a:lnTo>
                  <a:pt x="508" y="58"/>
                </a:lnTo>
                <a:lnTo>
                  <a:pt x="508" y="58"/>
                </a:lnTo>
                <a:lnTo>
                  <a:pt x="508" y="58"/>
                </a:lnTo>
                <a:lnTo>
                  <a:pt x="508" y="58"/>
                </a:lnTo>
                <a:lnTo>
                  <a:pt x="508" y="58"/>
                </a:lnTo>
                <a:lnTo>
                  <a:pt x="508" y="58"/>
                </a:lnTo>
                <a:lnTo>
                  <a:pt x="508" y="58"/>
                </a:lnTo>
                <a:lnTo>
                  <a:pt x="509" y="58"/>
                </a:lnTo>
                <a:lnTo>
                  <a:pt x="509" y="58"/>
                </a:lnTo>
                <a:lnTo>
                  <a:pt x="509" y="58"/>
                </a:lnTo>
                <a:lnTo>
                  <a:pt x="509" y="58"/>
                </a:lnTo>
                <a:lnTo>
                  <a:pt x="509" y="58"/>
                </a:lnTo>
                <a:lnTo>
                  <a:pt x="509" y="58"/>
                </a:lnTo>
                <a:lnTo>
                  <a:pt x="509" y="58"/>
                </a:lnTo>
                <a:lnTo>
                  <a:pt x="509" y="58"/>
                </a:lnTo>
                <a:lnTo>
                  <a:pt x="509" y="58"/>
                </a:lnTo>
                <a:lnTo>
                  <a:pt x="509" y="58"/>
                </a:lnTo>
                <a:lnTo>
                  <a:pt x="509" y="58"/>
                </a:lnTo>
                <a:lnTo>
                  <a:pt x="509" y="58"/>
                </a:lnTo>
                <a:lnTo>
                  <a:pt x="509" y="58"/>
                </a:lnTo>
                <a:lnTo>
                  <a:pt x="509" y="58"/>
                </a:lnTo>
                <a:lnTo>
                  <a:pt x="509" y="58"/>
                </a:lnTo>
                <a:lnTo>
                  <a:pt x="509" y="58"/>
                </a:lnTo>
                <a:lnTo>
                  <a:pt x="509" y="58"/>
                </a:lnTo>
                <a:lnTo>
                  <a:pt x="509" y="58"/>
                </a:lnTo>
                <a:lnTo>
                  <a:pt x="509" y="58"/>
                </a:lnTo>
                <a:lnTo>
                  <a:pt x="509" y="58"/>
                </a:lnTo>
                <a:lnTo>
                  <a:pt x="509" y="58"/>
                </a:lnTo>
                <a:lnTo>
                  <a:pt x="509" y="58"/>
                </a:lnTo>
                <a:lnTo>
                  <a:pt x="509" y="58"/>
                </a:lnTo>
                <a:lnTo>
                  <a:pt x="509" y="58"/>
                </a:lnTo>
                <a:lnTo>
                  <a:pt x="509" y="58"/>
                </a:lnTo>
                <a:lnTo>
                  <a:pt x="509" y="58"/>
                </a:lnTo>
                <a:lnTo>
                  <a:pt x="509" y="58"/>
                </a:lnTo>
                <a:lnTo>
                  <a:pt x="509" y="58"/>
                </a:lnTo>
                <a:lnTo>
                  <a:pt x="509" y="58"/>
                </a:lnTo>
                <a:lnTo>
                  <a:pt x="509" y="58"/>
                </a:lnTo>
                <a:lnTo>
                  <a:pt x="509" y="58"/>
                </a:lnTo>
                <a:lnTo>
                  <a:pt x="509" y="58"/>
                </a:lnTo>
                <a:lnTo>
                  <a:pt x="509" y="58"/>
                </a:lnTo>
                <a:lnTo>
                  <a:pt x="509" y="58"/>
                </a:lnTo>
                <a:lnTo>
                  <a:pt x="509" y="58"/>
                </a:lnTo>
                <a:lnTo>
                  <a:pt x="509" y="58"/>
                </a:lnTo>
                <a:lnTo>
                  <a:pt x="509" y="58"/>
                </a:lnTo>
                <a:lnTo>
                  <a:pt x="509" y="58"/>
                </a:lnTo>
                <a:lnTo>
                  <a:pt x="509" y="58"/>
                </a:lnTo>
                <a:lnTo>
                  <a:pt x="509" y="58"/>
                </a:lnTo>
                <a:lnTo>
                  <a:pt x="509" y="58"/>
                </a:lnTo>
                <a:lnTo>
                  <a:pt x="509" y="58"/>
                </a:lnTo>
                <a:lnTo>
                  <a:pt x="509" y="58"/>
                </a:lnTo>
                <a:lnTo>
                  <a:pt x="509" y="58"/>
                </a:lnTo>
                <a:lnTo>
                  <a:pt x="509" y="58"/>
                </a:lnTo>
                <a:lnTo>
                  <a:pt x="509" y="58"/>
                </a:lnTo>
                <a:lnTo>
                  <a:pt x="509" y="58"/>
                </a:lnTo>
                <a:lnTo>
                  <a:pt x="509" y="58"/>
                </a:lnTo>
                <a:lnTo>
                  <a:pt x="510" y="58"/>
                </a:lnTo>
                <a:lnTo>
                  <a:pt x="510" y="58"/>
                </a:lnTo>
                <a:lnTo>
                  <a:pt x="510" y="58"/>
                </a:lnTo>
                <a:lnTo>
                  <a:pt x="510" y="58"/>
                </a:lnTo>
                <a:lnTo>
                  <a:pt x="510" y="58"/>
                </a:lnTo>
                <a:lnTo>
                  <a:pt x="510" y="58"/>
                </a:lnTo>
                <a:lnTo>
                  <a:pt x="510" y="58"/>
                </a:lnTo>
                <a:lnTo>
                  <a:pt x="510" y="58"/>
                </a:lnTo>
                <a:lnTo>
                  <a:pt x="510" y="58"/>
                </a:lnTo>
                <a:lnTo>
                  <a:pt x="510" y="58"/>
                </a:lnTo>
                <a:lnTo>
                  <a:pt x="510" y="58"/>
                </a:lnTo>
                <a:lnTo>
                  <a:pt x="510" y="58"/>
                </a:lnTo>
                <a:lnTo>
                  <a:pt x="510" y="58"/>
                </a:lnTo>
                <a:lnTo>
                  <a:pt x="510" y="58"/>
                </a:lnTo>
                <a:lnTo>
                  <a:pt x="510" y="58"/>
                </a:lnTo>
                <a:lnTo>
                  <a:pt x="510" y="58"/>
                </a:lnTo>
                <a:lnTo>
                  <a:pt x="510" y="58"/>
                </a:lnTo>
                <a:lnTo>
                  <a:pt x="510" y="58"/>
                </a:lnTo>
                <a:lnTo>
                  <a:pt x="510" y="58"/>
                </a:lnTo>
                <a:lnTo>
                  <a:pt x="510" y="58"/>
                </a:lnTo>
                <a:lnTo>
                  <a:pt x="510" y="58"/>
                </a:lnTo>
                <a:lnTo>
                  <a:pt x="510" y="58"/>
                </a:lnTo>
                <a:lnTo>
                  <a:pt x="510" y="58"/>
                </a:lnTo>
                <a:lnTo>
                  <a:pt x="510" y="58"/>
                </a:lnTo>
                <a:lnTo>
                  <a:pt x="510" y="58"/>
                </a:lnTo>
                <a:lnTo>
                  <a:pt x="510" y="58"/>
                </a:lnTo>
                <a:lnTo>
                  <a:pt x="510" y="58"/>
                </a:lnTo>
                <a:lnTo>
                  <a:pt x="510" y="58"/>
                </a:lnTo>
                <a:lnTo>
                  <a:pt x="510" y="58"/>
                </a:lnTo>
                <a:lnTo>
                  <a:pt x="510" y="58"/>
                </a:lnTo>
                <a:lnTo>
                  <a:pt x="510" y="58"/>
                </a:lnTo>
                <a:lnTo>
                  <a:pt x="510" y="58"/>
                </a:lnTo>
                <a:lnTo>
                  <a:pt x="510" y="58"/>
                </a:lnTo>
                <a:lnTo>
                  <a:pt x="510" y="58"/>
                </a:lnTo>
                <a:lnTo>
                  <a:pt x="510" y="58"/>
                </a:lnTo>
                <a:lnTo>
                  <a:pt x="510" y="58"/>
                </a:lnTo>
                <a:lnTo>
                  <a:pt x="510" y="58"/>
                </a:lnTo>
                <a:lnTo>
                  <a:pt x="510" y="58"/>
                </a:lnTo>
                <a:lnTo>
                  <a:pt x="510"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2" y="58"/>
                </a:lnTo>
                <a:lnTo>
                  <a:pt x="512" y="58"/>
                </a:lnTo>
                <a:lnTo>
                  <a:pt x="512" y="58"/>
                </a:lnTo>
                <a:lnTo>
                  <a:pt x="512" y="58"/>
                </a:lnTo>
                <a:lnTo>
                  <a:pt x="512" y="58"/>
                </a:lnTo>
                <a:lnTo>
                  <a:pt x="512" y="58"/>
                </a:lnTo>
                <a:lnTo>
                  <a:pt x="512" y="58"/>
                </a:lnTo>
                <a:lnTo>
                  <a:pt x="512" y="58"/>
                </a:lnTo>
                <a:lnTo>
                  <a:pt x="512" y="58"/>
                </a:lnTo>
                <a:lnTo>
                  <a:pt x="512" y="58"/>
                </a:lnTo>
                <a:lnTo>
                  <a:pt x="512" y="58"/>
                </a:lnTo>
                <a:lnTo>
                  <a:pt x="512" y="58"/>
                </a:lnTo>
                <a:lnTo>
                  <a:pt x="512" y="58"/>
                </a:lnTo>
                <a:lnTo>
                  <a:pt x="512" y="58"/>
                </a:lnTo>
                <a:lnTo>
                  <a:pt x="512" y="58"/>
                </a:lnTo>
                <a:lnTo>
                  <a:pt x="512" y="58"/>
                </a:lnTo>
                <a:lnTo>
                  <a:pt x="512" y="58"/>
                </a:lnTo>
                <a:lnTo>
                  <a:pt x="512" y="58"/>
                </a:lnTo>
                <a:lnTo>
                  <a:pt x="513" y="58"/>
                </a:lnTo>
                <a:lnTo>
                  <a:pt x="513" y="58"/>
                </a:lnTo>
                <a:lnTo>
                  <a:pt x="513" y="58"/>
                </a:lnTo>
                <a:lnTo>
                  <a:pt x="513" y="58"/>
                </a:lnTo>
                <a:lnTo>
                  <a:pt x="513" y="58"/>
                </a:lnTo>
                <a:lnTo>
                  <a:pt x="513" y="58"/>
                </a:lnTo>
                <a:lnTo>
                  <a:pt x="513" y="58"/>
                </a:lnTo>
                <a:lnTo>
                  <a:pt x="513" y="58"/>
                </a:lnTo>
                <a:lnTo>
                  <a:pt x="513" y="58"/>
                </a:lnTo>
                <a:lnTo>
                  <a:pt x="513" y="58"/>
                </a:lnTo>
                <a:lnTo>
                  <a:pt x="513" y="58"/>
                </a:lnTo>
                <a:lnTo>
                  <a:pt x="513" y="58"/>
                </a:lnTo>
                <a:lnTo>
                  <a:pt x="513" y="58"/>
                </a:lnTo>
                <a:lnTo>
                  <a:pt x="513" y="58"/>
                </a:lnTo>
                <a:lnTo>
                  <a:pt x="513" y="58"/>
                </a:lnTo>
                <a:lnTo>
                  <a:pt x="513" y="58"/>
                </a:lnTo>
                <a:lnTo>
                  <a:pt x="513" y="58"/>
                </a:lnTo>
                <a:lnTo>
                  <a:pt x="513" y="58"/>
                </a:lnTo>
                <a:lnTo>
                  <a:pt x="513" y="58"/>
                </a:lnTo>
                <a:lnTo>
                  <a:pt x="513" y="58"/>
                </a:lnTo>
                <a:lnTo>
                  <a:pt x="513" y="58"/>
                </a:lnTo>
                <a:lnTo>
                  <a:pt x="513" y="58"/>
                </a:lnTo>
                <a:lnTo>
                  <a:pt x="513" y="58"/>
                </a:lnTo>
                <a:lnTo>
                  <a:pt x="513" y="58"/>
                </a:lnTo>
                <a:lnTo>
                  <a:pt x="513" y="58"/>
                </a:lnTo>
                <a:lnTo>
                  <a:pt x="513" y="58"/>
                </a:lnTo>
                <a:lnTo>
                  <a:pt x="513" y="58"/>
                </a:lnTo>
                <a:lnTo>
                  <a:pt x="513" y="58"/>
                </a:lnTo>
                <a:lnTo>
                  <a:pt x="513" y="58"/>
                </a:lnTo>
                <a:lnTo>
                  <a:pt x="513" y="58"/>
                </a:lnTo>
                <a:lnTo>
                  <a:pt x="514" y="58"/>
                </a:lnTo>
                <a:lnTo>
                  <a:pt x="514" y="58"/>
                </a:lnTo>
                <a:lnTo>
                  <a:pt x="514" y="58"/>
                </a:lnTo>
                <a:lnTo>
                  <a:pt x="514" y="58"/>
                </a:lnTo>
                <a:lnTo>
                  <a:pt x="514" y="58"/>
                </a:lnTo>
                <a:lnTo>
                  <a:pt x="514" y="58"/>
                </a:lnTo>
                <a:lnTo>
                  <a:pt x="514" y="58"/>
                </a:lnTo>
                <a:lnTo>
                  <a:pt x="514" y="58"/>
                </a:lnTo>
                <a:lnTo>
                  <a:pt x="514" y="58"/>
                </a:lnTo>
                <a:lnTo>
                  <a:pt x="514" y="58"/>
                </a:lnTo>
                <a:lnTo>
                  <a:pt x="514" y="58"/>
                </a:lnTo>
                <a:lnTo>
                  <a:pt x="514" y="58"/>
                </a:lnTo>
                <a:lnTo>
                  <a:pt x="514" y="58"/>
                </a:lnTo>
                <a:lnTo>
                  <a:pt x="514" y="58"/>
                </a:lnTo>
                <a:lnTo>
                  <a:pt x="514" y="58"/>
                </a:lnTo>
                <a:lnTo>
                  <a:pt x="514" y="58"/>
                </a:lnTo>
                <a:lnTo>
                  <a:pt x="514" y="58"/>
                </a:lnTo>
                <a:lnTo>
                  <a:pt x="514" y="58"/>
                </a:lnTo>
                <a:lnTo>
                  <a:pt x="514" y="58"/>
                </a:lnTo>
                <a:lnTo>
                  <a:pt x="514" y="58"/>
                </a:lnTo>
                <a:lnTo>
                  <a:pt x="514" y="58"/>
                </a:lnTo>
                <a:lnTo>
                  <a:pt x="514" y="58"/>
                </a:lnTo>
                <a:lnTo>
                  <a:pt x="514" y="58"/>
                </a:lnTo>
                <a:lnTo>
                  <a:pt x="514" y="58"/>
                </a:lnTo>
                <a:lnTo>
                  <a:pt x="514" y="58"/>
                </a:lnTo>
                <a:lnTo>
                  <a:pt x="514" y="58"/>
                </a:lnTo>
                <a:lnTo>
                  <a:pt x="514" y="58"/>
                </a:lnTo>
                <a:lnTo>
                  <a:pt x="515" y="58"/>
                </a:lnTo>
                <a:lnTo>
                  <a:pt x="515" y="58"/>
                </a:lnTo>
                <a:lnTo>
                  <a:pt x="515" y="58"/>
                </a:lnTo>
                <a:lnTo>
                  <a:pt x="515" y="58"/>
                </a:lnTo>
                <a:lnTo>
                  <a:pt x="515" y="58"/>
                </a:lnTo>
                <a:lnTo>
                  <a:pt x="515" y="58"/>
                </a:lnTo>
                <a:lnTo>
                  <a:pt x="515" y="58"/>
                </a:lnTo>
                <a:lnTo>
                  <a:pt x="515" y="58"/>
                </a:lnTo>
                <a:lnTo>
                  <a:pt x="515" y="58"/>
                </a:lnTo>
                <a:lnTo>
                  <a:pt x="515" y="58"/>
                </a:lnTo>
                <a:lnTo>
                  <a:pt x="515" y="58"/>
                </a:lnTo>
                <a:lnTo>
                  <a:pt x="515" y="58"/>
                </a:lnTo>
                <a:lnTo>
                  <a:pt x="515" y="58"/>
                </a:lnTo>
                <a:lnTo>
                  <a:pt x="515" y="58"/>
                </a:lnTo>
                <a:lnTo>
                  <a:pt x="515" y="58"/>
                </a:lnTo>
                <a:lnTo>
                  <a:pt x="516" y="58"/>
                </a:lnTo>
                <a:lnTo>
                  <a:pt x="516" y="58"/>
                </a:lnTo>
                <a:lnTo>
                  <a:pt x="516" y="58"/>
                </a:lnTo>
                <a:lnTo>
                  <a:pt x="516" y="58"/>
                </a:lnTo>
                <a:lnTo>
                  <a:pt x="516" y="58"/>
                </a:lnTo>
                <a:lnTo>
                  <a:pt x="516" y="58"/>
                </a:lnTo>
                <a:lnTo>
                  <a:pt x="516" y="58"/>
                </a:lnTo>
                <a:lnTo>
                  <a:pt x="516" y="58"/>
                </a:lnTo>
                <a:lnTo>
                  <a:pt x="516" y="58"/>
                </a:lnTo>
                <a:lnTo>
                  <a:pt x="516" y="58"/>
                </a:lnTo>
                <a:lnTo>
                  <a:pt x="516" y="58"/>
                </a:lnTo>
                <a:lnTo>
                  <a:pt x="516" y="58"/>
                </a:lnTo>
                <a:lnTo>
                  <a:pt x="516" y="58"/>
                </a:lnTo>
                <a:lnTo>
                  <a:pt x="516" y="58"/>
                </a:lnTo>
                <a:lnTo>
                  <a:pt x="516" y="58"/>
                </a:lnTo>
                <a:lnTo>
                  <a:pt x="516" y="58"/>
                </a:lnTo>
                <a:lnTo>
                  <a:pt x="516" y="58"/>
                </a:lnTo>
                <a:lnTo>
                  <a:pt x="516" y="58"/>
                </a:lnTo>
                <a:lnTo>
                  <a:pt x="517" y="58"/>
                </a:lnTo>
                <a:lnTo>
                  <a:pt x="517" y="58"/>
                </a:lnTo>
                <a:lnTo>
                  <a:pt x="517" y="58"/>
                </a:lnTo>
                <a:lnTo>
                  <a:pt x="517" y="58"/>
                </a:lnTo>
                <a:lnTo>
                  <a:pt x="517" y="58"/>
                </a:lnTo>
                <a:lnTo>
                  <a:pt x="517" y="58"/>
                </a:lnTo>
                <a:lnTo>
                  <a:pt x="517" y="58"/>
                </a:lnTo>
                <a:lnTo>
                  <a:pt x="517" y="58"/>
                </a:lnTo>
                <a:lnTo>
                  <a:pt x="517" y="58"/>
                </a:lnTo>
                <a:lnTo>
                  <a:pt x="517" y="58"/>
                </a:lnTo>
                <a:lnTo>
                  <a:pt x="517" y="58"/>
                </a:lnTo>
                <a:lnTo>
                  <a:pt x="517" y="58"/>
                </a:lnTo>
                <a:lnTo>
                  <a:pt x="517" y="58"/>
                </a:lnTo>
                <a:lnTo>
                  <a:pt x="517" y="58"/>
                </a:lnTo>
                <a:lnTo>
                  <a:pt x="517" y="58"/>
                </a:lnTo>
                <a:lnTo>
                  <a:pt x="517" y="58"/>
                </a:lnTo>
                <a:lnTo>
                  <a:pt x="517" y="58"/>
                </a:lnTo>
                <a:lnTo>
                  <a:pt x="517" y="58"/>
                </a:lnTo>
                <a:lnTo>
                  <a:pt x="517" y="58"/>
                </a:lnTo>
                <a:lnTo>
                  <a:pt x="517" y="58"/>
                </a:lnTo>
                <a:lnTo>
                  <a:pt x="517" y="58"/>
                </a:lnTo>
                <a:lnTo>
                  <a:pt x="517" y="58"/>
                </a:lnTo>
                <a:lnTo>
                  <a:pt x="517" y="58"/>
                </a:lnTo>
                <a:lnTo>
                  <a:pt x="517" y="58"/>
                </a:lnTo>
                <a:lnTo>
                  <a:pt x="517" y="58"/>
                </a:lnTo>
                <a:lnTo>
                  <a:pt x="517" y="58"/>
                </a:lnTo>
                <a:lnTo>
                  <a:pt x="517" y="58"/>
                </a:lnTo>
                <a:lnTo>
                  <a:pt x="517" y="58"/>
                </a:lnTo>
                <a:lnTo>
                  <a:pt x="517" y="58"/>
                </a:lnTo>
                <a:lnTo>
                  <a:pt x="517" y="58"/>
                </a:lnTo>
                <a:lnTo>
                  <a:pt x="517" y="58"/>
                </a:lnTo>
                <a:lnTo>
                  <a:pt x="517" y="58"/>
                </a:lnTo>
                <a:lnTo>
                  <a:pt x="517" y="58"/>
                </a:lnTo>
                <a:lnTo>
                  <a:pt x="517" y="58"/>
                </a:lnTo>
                <a:lnTo>
                  <a:pt x="517" y="58"/>
                </a:lnTo>
                <a:lnTo>
                  <a:pt x="517" y="58"/>
                </a:lnTo>
                <a:lnTo>
                  <a:pt x="518" y="58"/>
                </a:lnTo>
                <a:lnTo>
                  <a:pt x="518" y="58"/>
                </a:lnTo>
                <a:lnTo>
                  <a:pt x="518" y="58"/>
                </a:lnTo>
                <a:lnTo>
                  <a:pt x="518" y="58"/>
                </a:lnTo>
                <a:lnTo>
                  <a:pt x="518" y="58"/>
                </a:lnTo>
                <a:lnTo>
                  <a:pt x="518" y="58"/>
                </a:lnTo>
                <a:lnTo>
                  <a:pt x="518" y="58"/>
                </a:lnTo>
                <a:lnTo>
                  <a:pt x="518" y="58"/>
                </a:lnTo>
                <a:lnTo>
                  <a:pt x="518" y="58"/>
                </a:lnTo>
                <a:lnTo>
                  <a:pt x="518" y="58"/>
                </a:lnTo>
                <a:lnTo>
                  <a:pt x="518" y="58"/>
                </a:lnTo>
                <a:lnTo>
                  <a:pt x="518" y="58"/>
                </a:lnTo>
                <a:lnTo>
                  <a:pt x="518" y="58"/>
                </a:lnTo>
                <a:lnTo>
                  <a:pt x="518" y="58"/>
                </a:lnTo>
                <a:lnTo>
                  <a:pt x="518" y="58"/>
                </a:lnTo>
                <a:lnTo>
                  <a:pt x="518" y="58"/>
                </a:lnTo>
                <a:lnTo>
                  <a:pt x="518" y="58"/>
                </a:lnTo>
                <a:lnTo>
                  <a:pt x="518" y="58"/>
                </a:lnTo>
                <a:lnTo>
                  <a:pt x="518" y="58"/>
                </a:lnTo>
                <a:lnTo>
                  <a:pt x="518" y="58"/>
                </a:lnTo>
                <a:lnTo>
                  <a:pt x="518" y="58"/>
                </a:lnTo>
                <a:lnTo>
                  <a:pt x="518" y="58"/>
                </a:lnTo>
                <a:lnTo>
                  <a:pt x="518" y="58"/>
                </a:lnTo>
                <a:lnTo>
                  <a:pt x="518" y="58"/>
                </a:lnTo>
                <a:lnTo>
                  <a:pt x="518" y="58"/>
                </a:lnTo>
                <a:lnTo>
                  <a:pt x="518" y="58"/>
                </a:lnTo>
                <a:lnTo>
                  <a:pt x="518" y="58"/>
                </a:lnTo>
                <a:lnTo>
                  <a:pt x="518" y="58"/>
                </a:lnTo>
                <a:lnTo>
                  <a:pt x="518" y="58"/>
                </a:lnTo>
                <a:lnTo>
                  <a:pt x="518" y="58"/>
                </a:lnTo>
                <a:lnTo>
                  <a:pt x="519" y="58"/>
                </a:lnTo>
                <a:lnTo>
                  <a:pt x="519" y="58"/>
                </a:lnTo>
                <a:lnTo>
                  <a:pt x="519" y="58"/>
                </a:lnTo>
                <a:lnTo>
                  <a:pt x="519" y="58"/>
                </a:lnTo>
                <a:lnTo>
                  <a:pt x="519" y="58"/>
                </a:lnTo>
                <a:lnTo>
                  <a:pt x="519" y="58"/>
                </a:lnTo>
                <a:lnTo>
                  <a:pt x="519" y="58"/>
                </a:lnTo>
                <a:lnTo>
                  <a:pt x="519" y="59"/>
                </a:lnTo>
                <a:lnTo>
                  <a:pt x="519" y="59"/>
                </a:lnTo>
                <a:lnTo>
                  <a:pt x="519" y="59"/>
                </a:lnTo>
                <a:lnTo>
                  <a:pt x="519" y="59"/>
                </a:lnTo>
                <a:lnTo>
                  <a:pt x="519" y="59"/>
                </a:lnTo>
                <a:lnTo>
                  <a:pt x="519" y="59"/>
                </a:lnTo>
                <a:lnTo>
                  <a:pt x="519" y="59"/>
                </a:lnTo>
                <a:lnTo>
                  <a:pt x="519" y="59"/>
                </a:lnTo>
                <a:lnTo>
                  <a:pt x="519" y="59"/>
                </a:lnTo>
                <a:lnTo>
                  <a:pt x="519" y="59"/>
                </a:lnTo>
                <a:lnTo>
                  <a:pt x="519" y="59"/>
                </a:lnTo>
                <a:lnTo>
                  <a:pt x="520" y="59"/>
                </a:lnTo>
                <a:lnTo>
                  <a:pt x="520" y="59"/>
                </a:lnTo>
                <a:lnTo>
                  <a:pt x="520" y="59"/>
                </a:lnTo>
                <a:lnTo>
                  <a:pt x="520" y="59"/>
                </a:lnTo>
                <a:lnTo>
                  <a:pt x="520" y="59"/>
                </a:lnTo>
                <a:lnTo>
                  <a:pt x="520" y="59"/>
                </a:lnTo>
                <a:lnTo>
                  <a:pt x="520" y="59"/>
                </a:lnTo>
                <a:lnTo>
                  <a:pt x="520" y="59"/>
                </a:lnTo>
                <a:lnTo>
                  <a:pt x="520" y="59"/>
                </a:lnTo>
                <a:lnTo>
                  <a:pt x="520" y="59"/>
                </a:lnTo>
                <a:lnTo>
                  <a:pt x="520" y="59"/>
                </a:lnTo>
                <a:lnTo>
                  <a:pt x="520" y="59"/>
                </a:lnTo>
                <a:lnTo>
                  <a:pt x="520" y="59"/>
                </a:lnTo>
                <a:lnTo>
                  <a:pt x="520" y="59"/>
                </a:lnTo>
                <a:lnTo>
                  <a:pt x="520" y="59"/>
                </a:lnTo>
                <a:lnTo>
                  <a:pt x="520" y="59"/>
                </a:lnTo>
                <a:lnTo>
                  <a:pt x="520" y="59"/>
                </a:lnTo>
                <a:lnTo>
                  <a:pt x="520" y="59"/>
                </a:lnTo>
                <a:lnTo>
                  <a:pt x="520" y="59"/>
                </a:lnTo>
                <a:lnTo>
                  <a:pt x="520" y="59"/>
                </a:lnTo>
                <a:lnTo>
                  <a:pt x="520" y="59"/>
                </a:lnTo>
                <a:lnTo>
                  <a:pt x="521" y="59"/>
                </a:lnTo>
                <a:lnTo>
                  <a:pt x="521" y="59"/>
                </a:lnTo>
                <a:lnTo>
                  <a:pt x="521" y="59"/>
                </a:lnTo>
                <a:lnTo>
                  <a:pt x="521" y="59"/>
                </a:lnTo>
                <a:lnTo>
                  <a:pt x="521" y="59"/>
                </a:lnTo>
                <a:lnTo>
                  <a:pt x="521" y="59"/>
                </a:lnTo>
                <a:lnTo>
                  <a:pt x="521" y="59"/>
                </a:lnTo>
                <a:lnTo>
                  <a:pt x="521" y="59"/>
                </a:lnTo>
                <a:lnTo>
                  <a:pt x="521" y="59"/>
                </a:lnTo>
                <a:lnTo>
                  <a:pt x="521" y="59"/>
                </a:lnTo>
                <a:lnTo>
                  <a:pt x="521" y="59"/>
                </a:lnTo>
                <a:lnTo>
                  <a:pt x="521" y="59"/>
                </a:lnTo>
                <a:lnTo>
                  <a:pt x="521" y="59"/>
                </a:lnTo>
                <a:lnTo>
                  <a:pt x="521" y="59"/>
                </a:lnTo>
                <a:lnTo>
                  <a:pt x="521" y="59"/>
                </a:lnTo>
                <a:lnTo>
                  <a:pt x="521" y="59"/>
                </a:lnTo>
                <a:lnTo>
                  <a:pt x="521" y="59"/>
                </a:lnTo>
                <a:lnTo>
                  <a:pt x="521" y="59"/>
                </a:lnTo>
                <a:lnTo>
                  <a:pt x="521" y="59"/>
                </a:lnTo>
                <a:lnTo>
                  <a:pt x="521" y="59"/>
                </a:lnTo>
                <a:lnTo>
                  <a:pt x="521" y="59"/>
                </a:lnTo>
                <a:lnTo>
                  <a:pt x="521" y="59"/>
                </a:lnTo>
                <a:lnTo>
                  <a:pt x="521" y="59"/>
                </a:lnTo>
                <a:lnTo>
                  <a:pt x="521" y="59"/>
                </a:lnTo>
                <a:lnTo>
                  <a:pt x="522" y="59"/>
                </a:lnTo>
                <a:lnTo>
                  <a:pt x="522" y="59"/>
                </a:lnTo>
                <a:lnTo>
                  <a:pt x="522" y="59"/>
                </a:lnTo>
                <a:lnTo>
                  <a:pt x="522" y="59"/>
                </a:lnTo>
                <a:lnTo>
                  <a:pt x="522" y="59"/>
                </a:lnTo>
                <a:lnTo>
                  <a:pt x="522" y="59"/>
                </a:lnTo>
                <a:lnTo>
                  <a:pt x="522" y="59"/>
                </a:lnTo>
                <a:lnTo>
                  <a:pt x="522" y="59"/>
                </a:lnTo>
                <a:lnTo>
                  <a:pt x="522" y="59"/>
                </a:lnTo>
                <a:lnTo>
                  <a:pt x="522" y="59"/>
                </a:lnTo>
                <a:lnTo>
                  <a:pt x="522" y="59"/>
                </a:lnTo>
                <a:lnTo>
                  <a:pt x="522" y="59"/>
                </a:lnTo>
                <a:lnTo>
                  <a:pt x="522" y="59"/>
                </a:lnTo>
                <a:lnTo>
                  <a:pt x="522" y="59"/>
                </a:lnTo>
                <a:lnTo>
                  <a:pt x="522" y="59"/>
                </a:lnTo>
                <a:lnTo>
                  <a:pt x="522" y="59"/>
                </a:lnTo>
                <a:lnTo>
                  <a:pt x="522" y="59"/>
                </a:lnTo>
                <a:lnTo>
                  <a:pt x="522" y="59"/>
                </a:lnTo>
                <a:lnTo>
                  <a:pt x="522" y="59"/>
                </a:lnTo>
                <a:lnTo>
                  <a:pt x="522" y="59"/>
                </a:lnTo>
                <a:lnTo>
                  <a:pt x="522" y="59"/>
                </a:lnTo>
                <a:lnTo>
                  <a:pt x="522" y="59"/>
                </a:lnTo>
                <a:lnTo>
                  <a:pt x="522" y="59"/>
                </a:lnTo>
                <a:lnTo>
                  <a:pt x="522" y="59"/>
                </a:lnTo>
                <a:lnTo>
                  <a:pt x="522" y="59"/>
                </a:lnTo>
                <a:lnTo>
                  <a:pt x="522" y="59"/>
                </a:lnTo>
                <a:lnTo>
                  <a:pt x="522" y="59"/>
                </a:lnTo>
                <a:lnTo>
                  <a:pt x="523" y="59"/>
                </a:lnTo>
                <a:lnTo>
                  <a:pt x="523" y="59"/>
                </a:lnTo>
                <a:lnTo>
                  <a:pt x="523" y="59"/>
                </a:lnTo>
                <a:lnTo>
                  <a:pt x="523" y="59"/>
                </a:lnTo>
                <a:lnTo>
                  <a:pt x="523" y="59"/>
                </a:lnTo>
                <a:lnTo>
                  <a:pt x="523" y="59"/>
                </a:lnTo>
                <a:lnTo>
                  <a:pt x="523" y="59"/>
                </a:lnTo>
                <a:lnTo>
                  <a:pt x="523" y="59"/>
                </a:lnTo>
                <a:lnTo>
                  <a:pt x="523" y="59"/>
                </a:lnTo>
                <a:lnTo>
                  <a:pt x="523" y="59"/>
                </a:lnTo>
                <a:lnTo>
                  <a:pt x="523" y="59"/>
                </a:lnTo>
                <a:lnTo>
                  <a:pt x="523" y="59"/>
                </a:lnTo>
                <a:lnTo>
                  <a:pt x="523" y="59"/>
                </a:lnTo>
                <a:lnTo>
                  <a:pt x="523" y="59"/>
                </a:lnTo>
                <a:lnTo>
                  <a:pt x="523" y="59"/>
                </a:lnTo>
                <a:lnTo>
                  <a:pt x="523" y="59"/>
                </a:lnTo>
                <a:lnTo>
                  <a:pt x="523" y="59"/>
                </a:lnTo>
                <a:lnTo>
                  <a:pt x="523" y="59"/>
                </a:lnTo>
                <a:lnTo>
                  <a:pt x="523" y="59"/>
                </a:lnTo>
                <a:lnTo>
                  <a:pt x="523" y="59"/>
                </a:lnTo>
                <a:lnTo>
                  <a:pt x="523" y="59"/>
                </a:lnTo>
                <a:lnTo>
                  <a:pt x="523" y="59"/>
                </a:lnTo>
                <a:lnTo>
                  <a:pt x="523" y="59"/>
                </a:lnTo>
                <a:lnTo>
                  <a:pt x="523" y="59"/>
                </a:lnTo>
                <a:lnTo>
                  <a:pt x="523" y="59"/>
                </a:lnTo>
                <a:lnTo>
                  <a:pt x="523" y="59"/>
                </a:lnTo>
                <a:lnTo>
                  <a:pt x="523" y="59"/>
                </a:lnTo>
                <a:lnTo>
                  <a:pt x="523" y="59"/>
                </a:lnTo>
                <a:lnTo>
                  <a:pt x="523" y="59"/>
                </a:lnTo>
                <a:lnTo>
                  <a:pt x="523" y="59"/>
                </a:lnTo>
                <a:lnTo>
                  <a:pt x="523" y="59"/>
                </a:lnTo>
                <a:lnTo>
                  <a:pt x="523" y="59"/>
                </a:lnTo>
                <a:lnTo>
                  <a:pt x="523" y="59"/>
                </a:lnTo>
                <a:lnTo>
                  <a:pt x="523" y="59"/>
                </a:lnTo>
                <a:lnTo>
                  <a:pt x="523" y="59"/>
                </a:lnTo>
                <a:lnTo>
                  <a:pt x="523" y="59"/>
                </a:lnTo>
                <a:lnTo>
                  <a:pt x="523" y="59"/>
                </a:lnTo>
                <a:lnTo>
                  <a:pt x="523" y="59"/>
                </a:lnTo>
                <a:lnTo>
                  <a:pt x="523"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5" y="59"/>
                </a:lnTo>
                <a:lnTo>
                  <a:pt x="525" y="59"/>
                </a:lnTo>
                <a:lnTo>
                  <a:pt x="525" y="59"/>
                </a:lnTo>
                <a:lnTo>
                  <a:pt x="525" y="59"/>
                </a:lnTo>
                <a:lnTo>
                  <a:pt x="525" y="59"/>
                </a:lnTo>
                <a:lnTo>
                  <a:pt x="525" y="59"/>
                </a:lnTo>
                <a:lnTo>
                  <a:pt x="525" y="59"/>
                </a:lnTo>
                <a:lnTo>
                  <a:pt x="525" y="59"/>
                </a:lnTo>
                <a:lnTo>
                  <a:pt x="525" y="59"/>
                </a:lnTo>
                <a:lnTo>
                  <a:pt x="525" y="59"/>
                </a:lnTo>
                <a:lnTo>
                  <a:pt x="525" y="59"/>
                </a:lnTo>
                <a:lnTo>
                  <a:pt x="525" y="59"/>
                </a:lnTo>
                <a:lnTo>
                  <a:pt x="525" y="59"/>
                </a:lnTo>
                <a:lnTo>
                  <a:pt x="525" y="59"/>
                </a:lnTo>
                <a:lnTo>
                  <a:pt x="525" y="59"/>
                </a:lnTo>
                <a:lnTo>
                  <a:pt x="525" y="59"/>
                </a:lnTo>
                <a:lnTo>
                  <a:pt x="525" y="59"/>
                </a:lnTo>
                <a:lnTo>
                  <a:pt x="525" y="59"/>
                </a:lnTo>
                <a:lnTo>
                  <a:pt x="525" y="59"/>
                </a:lnTo>
                <a:lnTo>
                  <a:pt x="525" y="59"/>
                </a:lnTo>
                <a:lnTo>
                  <a:pt x="525" y="59"/>
                </a:lnTo>
                <a:lnTo>
                  <a:pt x="525" y="59"/>
                </a:lnTo>
                <a:lnTo>
                  <a:pt x="525" y="59"/>
                </a:lnTo>
                <a:lnTo>
                  <a:pt x="525" y="59"/>
                </a:lnTo>
                <a:lnTo>
                  <a:pt x="525" y="59"/>
                </a:lnTo>
                <a:lnTo>
                  <a:pt x="525" y="59"/>
                </a:lnTo>
                <a:lnTo>
                  <a:pt x="525" y="59"/>
                </a:lnTo>
                <a:lnTo>
                  <a:pt x="525" y="59"/>
                </a:lnTo>
                <a:lnTo>
                  <a:pt x="525" y="59"/>
                </a:lnTo>
                <a:lnTo>
                  <a:pt x="525" y="59"/>
                </a:lnTo>
                <a:lnTo>
                  <a:pt x="525" y="59"/>
                </a:lnTo>
                <a:lnTo>
                  <a:pt x="525" y="59"/>
                </a:lnTo>
                <a:lnTo>
                  <a:pt x="525" y="59"/>
                </a:lnTo>
                <a:lnTo>
                  <a:pt x="525" y="59"/>
                </a:lnTo>
                <a:lnTo>
                  <a:pt x="525" y="59"/>
                </a:lnTo>
                <a:lnTo>
                  <a:pt x="525" y="59"/>
                </a:lnTo>
                <a:lnTo>
                  <a:pt x="526" y="59"/>
                </a:lnTo>
                <a:lnTo>
                  <a:pt x="526" y="59"/>
                </a:lnTo>
                <a:lnTo>
                  <a:pt x="526" y="59"/>
                </a:lnTo>
                <a:lnTo>
                  <a:pt x="526" y="59"/>
                </a:lnTo>
                <a:lnTo>
                  <a:pt x="526" y="59"/>
                </a:lnTo>
                <a:lnTo>
                  <a:pt x="526" y="59"/>
                </a:lnTo>
                <a:lnTo>
                  <a:pt x="526" y="59"/>
                </a:lnTo>
                <a:lnTo>
                  <a:pt x="526" y="59"/>
                </a:lnTo>
                <a:lnTo>
                  <a:pt x="526" y="59"/>
                </a:lnTo>
                <a:lnTo>
                  <a:pt x="526" y="59"/>
                </a:lnTo>
                <a:lnTo>
                  <a:pt x="526" y="59"/>
                </a:lnTo>
                <a:lnTo>
                  <a:pt x="526" y="59"/>
                </a:lnTo>
                <a:lnTo>
                  <a:pt x="526" y="59"/>
                </a:lnTo>
                <a:lnTo>
                  <a:pt x="526" y="59"/>
                </a:lnTo>
                <a:lnTo>
                  <a:pt x="526" y="59"/>
                </a:lnTo>
                <a:lnTo>
                  <a:pt x="526" y="59"/>
                </a:lnTo>
                <a:lnTo>
                  <a:pt x="526" y="59"/>
                </a:lnTo>
                <a:lnTo>
                  <a:pt x="526" y="59"/>
                </a:lnTo>
                <a:lnTo>
                  <a:pt x="526" y="59"/>
                </a:lnTo>
                <a:lnTo>
                  <a:pt x="526" y="59"/>
                </a:lnTo>
                <a:lnTo>
                  <a:pt x="526" y="59"/>
                </a:lnTo>
                <a:lnTo>
                  <a:pt x="526" y="59"/>
                </a:lnTo>
                <a:lnTo>
                  <a:pt x="526" y="59"/>
                </a:lnTo>
                <a:lnTo>
                  <a:pt x="526" y="59"/>
                </a:lnTo>
                <a:lnTo>
                  <a:pt x="526" y="59"/>
                </a:lnTo>
                <a:lnTo>
                  <a:pt x="526" y="59"/>
                </a:lnTo>
                <a:lnTo>
                  <a:pt x="526" y="59"/>
                </a:lnTo>
                <a:lnTo>
                  <a:pt x="526" y="59"/>
                </a:lnTo>
                <a:lnTo>
                  <a:pt x="526" y="59"/>
                </a:lnTo>
                <a:lnTo>
                  <a:pt x="526" y="59"/>
                </a:lnTo>
                <a:lnTo>
                  <a:pt x="526" y="59"/>
                </a:lnTo>
                <a:lnTo>
                  <a:pt x="526" y="59"/>
                </a:lnTo>
                <a:lnTo>
                  <a:pt x="526" y="59"/>
                </a:lnTo>
                <a:lnTo>
                  <a:pt x="527" y="59"/>
                </a:lnTo>
                <a:lnTo>
                  <a:pt x="527" y="59"/>
                </a:lnTo>
                <a:lnTo>
                  <a:pt x="527" y="59"/>
                </a:lnTo>
                <a:lnTo>
                  <a:pt x="527" y="59"/>
                </a:lnTo>
                <a:lnTo>
                  <a:pt x="527" y="59"/>
                </a:lnTo>
                <a:lnTo>
                  <a:pt x="527" y="59"/>
                </a:lnTo>
                <a:lnTo>
                  <a:pt x="527" y="59"/>
                </a:lnTo>
                <a:lnTo>
                  <a:pt x="527" y="59"/>
                </a:lnTo>
                <a:lnTo>
                  <a:pt x="527" y="59"/>
                </a:lnTo>
                <a:lnTo>
                  <a:pt x="527" y="59"/>
                </a:lnTo>
                <a:lnTo>
                  <a:pt x="527" y="59"/>
                </a:lnTo>
                <a:lnTo>
                  <a:pt x="527" y="59"/>
                </a:lnTo>
                <a:lnTo>
                  <a:pt x="527" y="59"/>
                </a:lnTo>
                <a:lnTo>
                  <a:pt x="527" y="59"/>
                </a:lnTo>
                <a:lnTo>
                  <a:pt x="527" y="59"/>
                </a:lnTo>
                <a:lnTo>
                  <a:pt x="527" y="59"/>
                </a:lnTo>
                <a:lnTo>
                  <a:pt x="527" y="59"/>
                </a:lnTo>
                <a:lnTo>
                  <a:pt x="527" y="59"/>
                </a:lnTo>
                <a:lnTo>
                  <a:pt x="528" y="59"/>
                </a:lnTo>
                <a:lnTo>
                  <a:pt x="528" y="59"/>
                </a:lnTo>
                <a:lnTo>
                  <a:pt x="528" y="59"/>
                </a:lnTo>
                <a:lnTo>
                  <a:pt x="528" y="59"/>
                </a:lnTo>
                <a:lnTo>
                  <a:pt x="528" y="60"/>
                </a:lnTo>
                <a:lnTo>
                  <a:pt x="528" y="60"/>
                </a:lnTo>
                <a:lnTo>
                  <a:pt x="528" y="60"/>
                </a:lnTo>
                <a:lnTo>
                  <a:pt x="528" y="60"/>
                </a:lnTo>
                <a:lnTo>
                  <a:pt x="528" y="60"/>
                </a:lnTo>
                <a:lnTo>
                  <a:pt x="528" y="60"/>
                </a:lnTo>
                <a:lnTo>
                  <a:pt x="528" y="60"/>
                </a:lnTo>
                <a:lnTo>
                  <a:pt x="528" y="60"/>
                </a:lnTo>
                <a:lnTo>
                  <a:pt x="528" y="60"/>
                </a:lnTo>
                <a:lnTo>
                  <a:pt x="528" y="60"/>
                </a:lnTo>
                <a:lnTo>
                  <a:pt x="528" y="60"/>
                </a:lnTo>
                <a:lnTo>
                  <a:pt x="528" y="60"/>
                </a:lnTo>
                <a:lnTo>
                  <a:pt x="528" y="60"/>
                </a:lnTo>
                <a:lnTo>
                  <a:pt x="528" y="60"/>
                </a:lnTo>
                <a:lnTo>
                  <a:pt x="528" y="60"/>
                </a:lnTo>
                <a:lnTo>
                  <a:pt x="528" y="60"/>
                </a:lnTo>
                <a:lnTo>
                  <a:pt x="528" y="60"/>
                </a:lnTo>
                <a:lnTo>
                  <a:pt x="528" y="60"/>
                </a:lnTo>
                <a:lnTo>
                  <a:pt x="528" y="60"/>
                </a:lnTo>
                <a:lnTo>
                  <a:pt x="528" y="60"/>
                </a:lnTo>
                <a:lnTo>
                  <a:pt x="528" y="60"/>
                </a:lnTo>
                <a:lnTo>
                  <a:pt x="528" y="60"/>
                </a:lnTo>
                <a:lnTo>
                  <a:pt x="528" y="60"/>
                </a:lnTo>
                <a:lnTo>
                  <a:pt x="529" y="60"/>
                </a:lnTo>
                <a:lnTo>
                  <a:pt x="529" y="60"/>
                </a:lnTo>
                <a:lnTo>
                  <a:pt x="529" y="60"/>
                </a:lnTo>
                <a:lnTo>
                  <a:pt x="529" y="60"/>
                </a:lnTo>
                <a:lnTo>
                  <a:pt x="529" y="60"/>
                </a:lnTo>
                <a:lnTo>
                  <a:pt x="529" y="60"/>
                </a:lnTo>
                <a:lnTo>
                  <a:pt x="529" y="60"/>
                </a:lnTo>
                <a:lnTo>
                  <a:pt x="529" y="60"/>
                </a:lnTo>
                <a:lnTo>
                  <a:pt x="529" y="60"/>
                </a:lnTo>
                <a:lnTo>
                  <a:pt x="529" y="60"/>
                </a:lnTo>
                <a:lnTo>
                  <a:pt x="529" y="60"/>
                </a:lnTo>
                <a:lnTo>
                  <a:pt x="529" y="60"/>
                </a:lnTo>
                <a:lnTo>
                  <a:pt x="529" y="60"/>
                </a:lnTo>
                <a:lnTo>
                  <a:pt x="529" y="60"/>
                </a:lnTo>
                <a:lnTo>
                  <a:pt x="529" y="60"/>
                </a:lnTo>
                <a:lnTo>
                  <a:pt x="529" y="60"/>
                </a:lnTo>
                <a:lnTo>
                  <a:pt x="529" y="60"/>
                </a:lnTo>
                <a:lnTo>
                  <a:pt x="529" y="60"/>
                </a:lnTo>
                <a:lnTo>
                  <a:pt x="529" y="60"/>
                </a:lnTo>
                <a:lnTo>
                  <a:pt x="529" y="60"/>
                </a:lnTo>
                <a:lnTo>
                  <a:pt x="529" y="60"/>
                </a:lnTo>
                <a:lnTo>
                  <a:pt x="529" y="60"/>
                </a:lnTo>
                <a:lnTo>
                  <a:pt x="529" y="60"/>
                </a:lnTo>
                <a:lnTo>
                  <a:pt x="529" y="60"/>
                </a:lnTo>
                <a:lnTo>
                  <a:pt x="529" y="60"/>
                </a:lnTo>
                <a:lnTo>
                  <a:pt x="529" y="60"/>
                </a:lnTo>
                <a:lnTo>
                  <a:pt x="529" y="60"/>
                </a:lnTo>
                <a:lnTo>
                  <a:pt x="530" y="60"/>
                </a:lnTo>
                <a:lnTo>
                  <a:pt x="530" y="60"/>
                </a:lnTo>
                <a:lnTo>
                  <a:pt x="530" y="60"/>
                </a:lnTo>
                <a:lnTo>
                  <a:pt x="530" y="60"/>
                </a:lnTo>
                <a:lnTo>
                  <a:pt x="530" y="60"/>
                </a:lnTo>
                <a:lnTo>
                  <a:pt x="530" y="60"/>
                </a:lnTo>
                <a:lnTo>
                  <a:pt x="530" y="60"/>
                </a:lnTo>
                <a:lnTo>
                  <a:pt x="530" y="60"/>
                </a:lnTo>
                <a:lnTo>
                  <a:pt x="530" y="60"/>
                </a:lnTo>
                <a:lnTo>
                  <a:pt x="530" y="60"/>
                </a:lnTo>
                <a:lnTo>
                  <a:pt x="530" y="60"/>
                </a:lnTo>
                <a:lnTo>
                  <a:pt x="530" y="60"/>
                </a:lnTo>
                <a:lnTo>
                  <a:pt x="530" y="60"/>
                </a:lnTo>
                <a:lnTo>
                  <a:pt x="530" y="60"/>
                </a:lnTo>
                <a:lnTo>
                  <a:pt x="530" y="60"/>
                </a:lnTo>
                <a:lnTo>
                  <a:pt x="530" y="60"/>
                </a:lnTo>
                <a:lnTo>
                  <a:pt x="530" y="60"/>
                </a:lnTo>
                <a:lnTo>
                  <a:pt x="530" y="60"/>
                </a:lnTo>
                <a:lnTo>
                  <a:pt x="530" y="60"/>
                </a:lnTo>
                <a:lnTo>
                  <a:pt x="530" y="60"/>
                </a:lnTo>
                <a:lnTo>
                  <a:pt x="530" y="60"/>
                </a:lnTo>
                <a:lnTo>
                  <a:pt x="530" y="60"/>
                </a:lnTo>
                <a:lnTo>
                  <a:pt x="530" y="60"/>
                </a:lnTo>
                <a:lnTo>
                  <a:pt x="530" y="60"/>
                </a:lnTo>
                <a:lnTo>
                  <a:pt x="530" y="60"/>
                </a:lnTo>
                <a:lnTo>
                  <a:pt x="530" y="60"/>
                </a:lnTo>
                <a:lnTo>
                  <a:pt x="530" y="60"/>
                </a:lnTo>
                <a:lnTo>
                  <a:pt x="531" y="60"/>
                </a:lnTo>
                <a:lnTo>
                  <a:pt x="531" y="60"/>
                </a:lnTo>
                <a:lnTo>
                  <a:pt x="531" y="60"/>
                </a:lnTo>
                <a:lnTo>
                  <a:pt x="531" y="60"/>
                </a:lnTo>
                <a:lnTo>
                  <a:pt x="531" y="60"/>
                </a:lnTo>
                <a:lnTo>
                  <a:pt x="531" y="60"/>
                </a:lnTo>
                <a:lnTo>
                  <a:pt x="531" y="60"/>
                </a:lnTo>
                <a:lnTo>
                  <a:pt x="531" y="60"/>
                </a:lnTo>
                <a:lnTo>
                  <a:pt x="531" y="60"/>
                </a:lnTo>
                <a:lnTo>
                  <a:pt x="531" y="60"/>
                </a:lnTo>
                <a:lnTo>
                  <a:pt x="531" y="60"/>
                </a:lnTo>
                <a:lnTo>
                  <a:pt x="531" y="60"/>
                </a:lnTo>
                <a:lnTo>
                  <a:pt x="531" y="60"/>
                </a:lnTo>
                <a:lnTo>
                  <a:pt x="531" y="60"/>
                </a:lnTo>
                <a:lnTo>
                  <a:pt x="531" y="60"/>
                </a:lnTo>
                <a:lnTo>
                  <a:pt x="531" y="60"/>
                </a:lnTo>
                <a:lnTo>
                  <a:pt x="531" y="60"/>
                </a:lnTo>
                <a:lnTo>
                  <a:pt x="531" y="60"/>
                </a:lnTo>
                <a:lnTo>
                  <a:pt x="531" y="60"/>
                </a:lnTo>
                <a:lnTo>
                  <a:pt x="531" y="60"/>
                </a:lnTo>
                <a:lnTo>
                  <a:pt x="531" y="60"/>
                </a:lnTo>
                <a:lnTo>
                  <a:pt x="531" y="60"/>
                </a:lnTo>
                <a:lnTo>
                  <a:pt x="531" y="60"/>
                </a:lnTo>
                <a:lnTo>
                  <a:pt x="531" y="60"/>
                </a:lnTo>
                <a:lnTo>
                  <a:pt x="531" y="60"/>
                </a:lnTo>
                <a:lnTo>
                  <a:pt x="531" y="60"/>
                </a:lnTo>
                <a:lnTo>
                  <a:pt x="531" y="60"/>
                </a:lnTo>
                <a:lnTo>
                  <a:pt x="531" y="60"/>
                </a:lnTo>
                <a:lnTo>
                  <a:pt x="531" y="60"/>
                </a:lnTo>
                <a:lnTo>
                  <a:pt x="531" y="60"/>
                </a:lnTo>
                <a:lnTo>
                  <a:pt x="531" y="60"/>
                </a:lnTo>
                <a:lnTo>
                  <a:pt x="531" y="60"/>
                </a:lnTo>
                <a:lnTo>
                  <a:pt x="531" y="60"/>
                </a:lnTo>
                <a:lnTo>
                  <a:pt x="531" y="60"/>
                </a:lnTo>
                <a:lnTo>
                  <a:pt x="531" y="60"/>
                </a:lnTo>
                <a:lnTo>
                  <a:pt x="531" y="60"/>
                </a:lnTo>
                <a:lnTo>
                  <a:pt x="531" y="60"/>
                </a:lnTo>
                <a:lnTo>
                  <a:pt x="531" y="60"/>
                </a:lnTo>
                <a:lnTo>
                  <a:pt x="531" y="60"/>
                </a:lnTo>
                <a:lnTo>
                  <a:pt x="531" y="60"/>
                </a:lnTo>
                <a:lnTo>
                  <a:pt x="531" y="60"/>
                </a:lnTo>
                <a:lnTo>
                  <a:pt x="531" y="60"/>
                </a:lnTo>
                <a:lnTo>
                  <a:pt x="532" y="60"/>
                </a:lnTo>
                <a:lnTo>
                  <a:pt x="532" y="60"/>
                </a:lnTo>
                <a:lnTo>
                  <a:pt x="532" y="60"/>
                </a:lnTo>
                <a:lnTo>
                  <a:pt x="532" y="60"/>
                </a:lnTo>
                <a:lnTo>
                  <a:pt x="532" y="60"/>
                </a:lnTo>
                <a:lnTo>
                  <a:pt x="532" y="60"/>
                </a:lnTo>
                <a:lnTo>
                  <a:pt x="532" y="60"/>
                </a:lnTo>
                <a:lnTo>
                  <a:pt x="532" y="60"/>
                </a:lnTo>
                <a:lnTo>
                  <a:pt x="532" y="60"/>
                </a:lnTo>
                <a:lnTo>
                  <a:pt x="532" y="60"/>
                </a:lnTo>
                <a:lnTo>
                  <a:pt x="532" y="60"/>
                </a:lnTo>
                <a:lnTo>
                  <a:pt x="532" y="60"/>
                </a:lnTo>
                <a:lnTo>
                  <a:pt x="532" y="60"/>
                </a:lnTo>
                <a:lnTo>
                  <a:pt x="532" y="60"/>
                </a:lnTo>
                <a:lnTo>
                  <a:pt x="532" y="60"/>
                </a:lnTo>
                <a:lnTo>
                  <a:pt x="532" y="60"/>
                </a:lnTo>
                <a:lnTo>
                  <a:pt x="532" y="60"/>
                </a:lnTo>
                <a:lnTo>
                  <a:pt x="532" y="60"/>
                </a:lnTo>
                <a:lnTo>
                  <a:pt x="532" y="60"/>
                </a:lnTo>
                <a:lnTo>
                  <a:pt x="532" y="60"/>
                </a:lnTo>
                <a:lnTo>
                  <a:pt x="532" y="60"/>
                </a:lnTo>
                <a:lnTo>
                  <a:pt x="532" y="60"/>
                </a:lnTo>
                <a:lnTo>
                  <a:pt x="532" y="60"/>
                </a:lnTo>
                <a:lnTo>
                  <a:pt x="532" y="60"/>
                </a:lnTo>
                <a:lnTo>
                  <a:pt x="532" y="60"/>
                </a:lnTo>
                <a:lnTo>
                  <a:pt x="532" y="60"/>
                </a:lnTo>
                <a:lnTo>
                  <a:pt x="532" y="60"/>
                </a:lnTo>
                <a:lnTo>
                  <a:pt x="532" y="60"/>
                </a:lnTo>
                <a:lnTo>
                  <a:pt x="532" y="60"/>
                </a:lnTo>
                <a:lnTo>
                  <a:pt x="532" y="60"/>
                </a:lnTo>
                <a:lnTo>
                  <a:pt x="533" y="60"/>
                </a:lnTo>
                <a:lnTo>
                  <a:pt x="533" y="60"/>
                </a:lnTo>
                <a:lnTo>
                  <a:pt x="533" y="60"/>
                </a:lnTo>
                <a:lnTo>
                  <a:pt x="533" y="60"/>
                </a:lnTo>
                <a:lnTo>
                  <a:pt x="533" y="60"/>
                </a:lnTo>
                <a:lnTo>
                  <a:pt x="533" y="60"/>
                </a:lnTo>
                <a:lnTo>
                  <a:pt x="533" y="60"/>
                </a:lnTo>
                <a:lnTo>
                  <a:pt x="533" y="60"/>
                </a:lnTo>
                <a:lnTo>
                  <a:pt x="533" y="60"/>
                </a:lnTo>
                <a:lnTo>
                  <a:pt x="533" y="60"/>
                </a:lnTo>
                <a:lnTo>
                  <a:pt x="533" y="60"/>
                </a:lnTo>
                <a:lnTo>
                  <a:pt x="533" y="60"/>
                </a:lnTo>
                <a:lnTo>
                  <a:pt x="533" y="60"/>
                </a:lnTo>
                <a:lnTo>
                  <a:pt x="533" y="60"/>
                </a:lnTo>
                <a:lnTo>
                  <a:pt x="533" y="60"/>
                </a:lnTo>
                <a:lnTo>
                  <a:pt x="533" y="60"/>
                </a:lnTo>
                <a:lnTo>
                  <a:pt x="533" y="60"/>
                </a:lnTo>
                <a:lnTo>
                  <a:pt x="533" y="60"/>
                </a:lnTo>
                <a:lnTo>
                  <a:pt x="533" y="60"/>
                </a:lnTo>
                <a:lnTo>
                  <a:pt x="533" y="60"/>
                </a:lnTo>
                <a:lnTo>
                  <a:pt x="533" y="60"/>
                </a:lnTo>
                <a:lnTo>
                  <a:pt x="533" y="60"/>
                </a:lnTo>
                <a:lnTo>
                  <a:pt x="533" y="60"/>
                </a:lnTo>
                <a:lnTo>
                  <a:pt x="533" y="60"/>
                </a:lnTo>
                <a:lnTo>
                  <a:pt x="533" y="60"/>
                </a:lnTo>
                <a:lnTo>
                  <a:pt x="533" y="60"/>
                </a:lnTo>
                <a:lnTo>
                  <a:pt x="533" y="60"/>
                </a:lnTo>
                <a:lnTo>
                  <a:pt x="534" y="60"/>
                </a:lnTo>
                <a:lnTo>
                  <a:pt x="534" y="60"/>
                </a:lnTo>
                <a:lnTo>
                  <a:pt x="534" y="60"/>
                </a:lnTo>
                <a:lnTo>
                  <a:pt x="534" y="60"/>
                </a:lnTo>
                <a:lnTo>
                  <a:pt x="534" y="60"/>
                </a:lnTo>
                <a:lnTo>
                  <a:pt x="534" y="60"/>
                </a:lnTo>
                <a:lnTo>
                  <a:pt x="534" y="60"/>
                </a:lnTo>
                <a:lnTo>
                  <a:pt x="534" y="60"/>
                </a:lnTo>
                <a:lnTo>
                  <a:pt x="534" y="60"/>
                </a:lnTo>
                <a:lnTo>
                  <a:pt x="534" y="60"/>
                </a:lnTo>
                <a:lnTo>
                  <a:pt x="534" y="60"/>
                </a:lnTo>
                <a:lnTo>
                  <a:pt x="534" y="60"/>
                </a:lnTo>
                <a:lnTo>
                  <a:pt x="534" y="60"/>
                </a:lnTo>
                <a:lnTo>
                  <a:pt x="534" y="60"/>
                </a:lnTo>
                <a:lnTo>
                  <a:pt x="534" y="60"/>
                </a:lnTo>
                <a:lnTo>
                  <a:pt x="534" y="60"/>
                </a:lnTo>
                <a:lnTo>
                  <a:pt x="534" y="60"/>
                </a:lnTo>
                <a:lnTo>
                  <a:pt x="534" y="60"/>
                </a:lnTo>
                <a:lnTo>
                  <a:pt x="534" y="60"/>
                </a:lnTo>
                <a:lnTo>
                  <a:pt x="534" y="60"/>
                </a:lnTo>
                <a:lnTo>
                  <a:pt x="534" y="60"/>
                </a:lnTo>
                <a:lnTo>
                  <a:pt x="534" y="60"/>
                </a:lnTo>
                <a:lnTo>
                  <a:pt x="534" y="60"/>
                </a:lnTo>
                <a:lnTo>
                  <a:pt x="534" y="60"/>
                </a:lnTo>
                <a:lnTo>
                  <a:pt x="534" y="60"/>
                </a:lnTo>
                <a:lnTo>
                  <a:pt x="534" y="60"/>
                </a:lnTo>
                <a:lnTo>
                  <a:pt x="534" y="60"/>
                </a:lnTo>
                <a:lnTo>
                  <a:pt x="534" y="60"/>
                </a:lnTo>
                <a:lnTo>
                  <a:pt x="534" y="60"/>
                </a:lnTo>
                <a:lnTo>
                  <a:pt x="534" y="60"/>
                </a:lnTo>
                <a:lnTo>
                  <a:pt x="534" y="60"/>
                </a:lnTo>
                <a:lnTo>
                  <a:pt x="534" y="60"/>
                </a:lnTo>
                <a:lnTo>
                  <a:pt x="534" y="60"/>
                </a:lnTo>
                <a:lnTo>
                  <a:pt x="534" y="60"/>
                </a:lnTo>
                <a:lnTo>
                  <a:pt x="534" y="60"/>
                </a:lnTo>
                <a:lnTo>
                  <a:pt x="534" y="60"/>
                </a:lnTo>
                <a:lnTo>
                  <a:pt x="535" y="60"/>
                </a:lnTo>
                <a:lnTo>
                  <a:pt x="535" y="60"/>
                </a:lnTo>
                <a:lnTo>
                  <a:pt x="535" y="60"/>
                </a:lnTo>
                <a:lnTo>
                  <a:pt x="535" y="60"/>
                </a:lnTo>
                <a:lnTo>
                  <a:pt x="535" y="60"/>
                </a:lnTo>
                <a:lnTo>
                  <a:pt x="535" y="60"/>
                </a:lnTo>
                <a:lnTo>
                  <a:pt x="535" y="60"/>
                </a:lnTo>
                <a:lnTo>
                  <a:pt x="535" y="60"/>
                </a:lnTo>
                <a:lnTo>
                  <a:pt x="535" y="60"/>
                </a:lnTo>
                <a:lnTo>
                  <a:pt x="535" y="60"/>
                </a:lnTo>
                <a:lnTo>
                  <a:pt x="535" y="60"/>
                </a:lnTo>
                <a:lnTo>
                  <a:pt x="535" y="60"/>
                </a:lnTo>
                <a:lnTo>
                  <a:pt x="535" y="60"/>
                </a:lnTo>
                <a:lnTo>
                  <a:pt x="535" y="60"/>
                </a:lnTo>
                <a:lnTo>
                  <a:pt x="535"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7" y="60"/>
                </a:lnTo>
                <a:lnTo>
                  <a:pt x="537" y="60"/>
                </a:lnTo>
                <a:lnTo>
                  <a:pt x="537" y="60"/>
                </a:lnTo>
                <a:lnTo>
                  <a:pt x="537" y="60"/>
                </a:lnTo>
                <a:lnTo>
                  <a:pt x="537" y="60"/>
                </a:lnTo>
                <a:lnTo>
                  <a:pt x="537" y="60"/>
                </a:lnTo>
                <a:lnTo>
                  <a:pt x="537" y="60"/>
                </a:lnTo>
                <a:lnTo>
                  <a:pt x="537" y="60"/>
                </a:lnTo>
                <a:lnTo>
                  <a:pt x="537" y="60"/>
                </a:lnTo>
                <a:lnTo>
                  <a:pt x="537" y="60"/>
                </a:lnTo>
                <a:lnTo>
                  <a:pt x="537" y="60"/>
                </a:lnTo>
                <a:lnTo>
                  <a:pt x="537" y="60"/>
                </a:lnTo>
                <a:lnTo>
                  <a:pt x="537" y="60"/>
                </a:lnTo>
                <a:lnTo>
                  <a:pt x="537" y="60"/>
                </a:lnTo>
                <a:lnTo>
                  <a:pt x="537" y="60"/>
                </a:lnTo>
                <a:lnTo>
                  <a:pt x="537" y="60"/>
                </a:lnTo>
                <a:lnTo>
                  <a:pt x="537" y="60"/>
                </a:lnTo>
                <a:lnTo>
                  <a:pt x="537" y="60"/>
                </a:lnTo>
                <a:lnTo>
                  <a:pt x="537" y="60"/>
                </a:lnTo>
                <a:lnTo>
                  <a:pt x="537" y="60"/>
                </a:lnTo>
                <a:lnTo>
                  <a:pt x="537" y="60"/>
                </a:lnTo>
                <a:lnTo>
                  <a:pt x="537" y="60"/>
                </a:lnTo>
                <a:lnTo>
                  <a:pt x="537" y="60"/>
                </a:lnTo>
                <a:lnTo>
                  <a:pt x="537" y="60"/>
                </a:lnTo>
                <a:lnTo>
                  <a:pt x="537" y="60"/>
                </a:lnTo>
                <a:lnTo>
                  <a:pt x="537" y="60"/>
                </a:lnTo>
                <a:lnTo>
                  <a:pt x="537" y="60"/>
                </a:lnTo>
                <a:lnTo>
                  <a:pt x="537" y="60"/>
                </a:lnTo>
                <a:lnTo>
                  <a:pt x="537" y="60"/>
                </a:lnTo>
                <a:lnTo>
                  <a:pt x="537" y="60"/>
                </a:lnTo>
                <a:lnTo>
                  <a:pt x="537" y="60"/>
                </a:lnTo>
                <a:lnTo>
                  <a:pt x="537" y="60"/>
                </a:lnTo>
                <a:lnTo>
                  <a:pt x="537" y="60"/>
                </a:lnTo>
                <a:lnTo>
                  <a:pt x="538" y="60"/>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9" y="61"/>
                </a:lnTo>
                <a:lnTo>
                  <a:pt x="539" y="61"/>
                </a:lnTo>
                <a:lnTo>
                  <a:pt x="539" y="61"/>
                </a:lnTo>
                <a:lnTo>
                  <a:pt x="539" y="61"/>
                </a:lnTo>
                <a:lnTo>
                  <a:pt x="539" y="61"/>
                </a:lnTo>
                <a:lnTo>
                  <a:pt x="539" y="61"/>
                </a:lnTo>
                <a:lnTo>
                  <a:pt x="539" y="61"/>
                </a:lnTo>
                <a:lnTo>
                  <a:pt x="539" y="61"/>
                </a:lnTo>
                <a:lnTo>
                  <a:pt x="539" y="61"/>
                </a:lnTo>
                <a:lnTo>
                  <a:pt x="539" y="61"/>
                </a:lnTo>
                <a:lnTo>
                  <a:pt x="539" y="61"/>
                </a:lnTo>
                <a:lnTo>
                  <a:pt x="539" y="61"/>
                </a:lnTo>
                <a:lnTo>
                  <a:pt x="539" y="61"/>
                </a:lnTo>
                <a:lnTo>
                  <a:pt x="539" y="61"/>
                </a:lnTo>
                <a:lnTo>
                  <a:pt x="539" y="61"/>
                </a:lnTo>
                <a:lnTo>
                  <a:pt x="539" y="61"/>
                </a:lnTo>
                <a:lnTo>
                  <a:pt x="539" y="61"/>
                </a:lnTo>
                <a:lnTo>
                  <a:pt x="539" y="61"/>
                </a:lnTo>
                <a:lnTo>
                  <a:pt x="539" y="61"/>
                </a:lnTo>
                <a:lnTo>
                  <a:pt x="539" y="61"/>
                </a:lnTo>
                <a:lnTo>
                  <a:pt x="539" y="61"/>
                </a:lnTo>
                <a:lnTo>
                  <a:pt x="539" y="61"/>
                </a:lnTo>
                <a:lnTo>
                  <a:pt x="539" y="61"/>
                </a:lnTo>
                <a:lnTo>
                  <a:pt x="539" y="61"/>
                </a:lnTo>
                <a:lnTo>
                  <a:pt x="539" y="61"/>
                </a:lnTo>
                <a:lnTo>
                  <a:pt x="539" y="61"/>
                </a:lnTo>
                <a:lnTo>
                  <a:pt x="539" y="61"/>
                </a:lnTo>
                <a:lnTo>
                  <a:pt x="539" y="61"/>
                </a:lnTo>
                <a:lnTo>
                  <a:pt x="539" y="61"/>
                </a:lnTo>
                <a:lnTo>
                  <a:pt x="539" y="61"/>
                </a:lnTo>
                <a:lnTo>
                  <a:pt x="539" y="61"/>
                </a:lnTo>
                <a:lnTo>
                  <a:pt x="539" y="61"/>
                </a:lnTo>
                <a:lnTo>
                  <a:pt x="539" y="61"/>
                </a:lnTo>
                <a:lnTo>
                  <a:pt x="539" y="61"/>
                </a:lnTo>
                <a:lnTo>
                  <a:pt x="539" y="61"/>
                </a:lnTo>
                <a:lnTo>
                  <a:pt x="539" y="61"/>
                </a:lnTo>
                <a:lnTo>
                  <a:pt x="539" y="61"/>
                </a:lnTo>
                <a:lnTo>
                  <a:pt x="539" y="61"/>
                </a:lnTo>
                <a:lnTo>
                  <a:pt x="539" y="61"/>
                </a:lnTo>
                <a:lnTo>
                  <a:pt x="539" y="61"/>
                </a:lnTo>
                <a:lnTo>
                  <a:pt x="539" y="61"/>
                </a:lnTo>
                <a:lnTo>
                  <a:pt x="539" y="61"/>
                </a:lnTo>
                <a:lnTo>
                  <a:pt x="540" y="61"/>
                </a:lnTo>
                <a:lnTo>
                  <a:pt x="540" y="61"/>
                </a:lnTo>
                <a:lnTo>
                  <a:pt x="540" y="61"/>
                </a:lnTo>
                <a:lnTo>
                  <a:pt x="540" y="61"/>
                </a:lnTo>
                <a:lnTo>
                  <a:pt x="540" y="61"/>
                </a:lnTo>
                <a:lnTo>
                  <a:pt x="540" y="61"/>
                </a:lnTo>
                <a:lnTo>
                  <a:pt x="540" y="61"/>
                </a:lnTo>
                <a:lnTo>
                  <a:pt x="540" y="61"/>
                </a:lnTo>
                <a:lnTo>
                  <a:pt x="540" y="61"/>
                </a:lnTo>
                <a:lnTo>
                  <a:pt x="540" y="61"/>
                </a:lnTo>
                <a:lnTo>
                  <a:pt x="540" y="61"/>
                </a:lnTo>
                <a:lnTo>
                  <a:pt x="540" y="61"/>
                </a:lnTo>
                <a:lnTo>
                  <a:pt x="540" y="61"/>
                </a:lnTo>
                <a:lnTo>
                  <a:pt x="540" y="61"/>
                </a:lnTo>
                <a:lnTo>
                  <a:pt x="540" y="61"/>
                </a:lnTo>
                <a:lnTo>
                  <a:pt x="540" y="61"/>
                </a:lnTo>
                <a:lnTo>
                  <a:pt x="540" y="61"/>
                </a:lnTo>
                <a:lnTo>
                  <a:pt x="540" y="61"/>
                </a:lnTo>
                <a:lnTo>
                  <a:pt x="540" y="61"/>
                </a:lnTo>
                <a:lnTo>
                  <a:pt x="540" y="61"/>
                </a:lnTo>
                <a:lnTo>
                  <a:pt x="540" y="61"/>
                </a:lnTo>
                <a:lnTo>
                  <a:pt x="540" y="61"/>
                </a:lnTo>
                <a:lnTo>
                  <a:pt x="540" y="61"/>
                </a:lnTo>
                <a:lnTo>
                  <a:pt x="540" y="61"/>
                </a:lnTo>
                <a:lnTo>
                  <a:pt x="540" y="61"/>
                </a:lnTo>
                <a:lnTo>
                  <a:pt x="540" y="61"/>
                </a:lnTo>
                <a:lnTo>
                  <a:pt x="540" y="61"/>
                </a:lnTo>
                <a:lnTo>
                  <a:pt x="540" y="61"/>
                </a:lnTo>
                <a:lnTo>
                  <a:pt x="540" y="61"/>
                </a:lnTo>
                <a:lnTo>
                  <a:pt x="540" y="61"/>
                </a:lnTo>
                <a:lnTo>
                  <a:pt x="540" y="61"/>
                </a:lnTo>
                <a:lnTo>
                  <a:pt x="540" y="61"/>
                </a:lnTo>
                <a:lnTo>
                  <a:pt x="540" y="61"/>
                </a:lnTo>
                <a:lnTo>
                  <a:pt x="541" y="61"/>
                </a:lnTo>
                <a:lnTo>
                  <a:pt x="541" y="61"/>
                </a:lnTo>
                <a:lnTo>
                  <a:pt x="541" y="61"/>
                </a:lnTo>
                <a:lnTo>
                  <a:pt x="541" y="61"/>
                </a:lnTo>
                <a:lnTo>
                  <a:pt x="541" y="61"/>
                </a:lnTo>
                <a:lnTo>
                  <a:pt x="541" y="61"/>
                </a:lnTo>
                <a:lnTo>
                  <a:pt x="541" y="61"/>
                </a:lnTo>
                <a:lnTo>
                  <a:pt x="541" y="61"/>
                </a:lnTo>
                <a:lnTo>
                  <a:pt x="541" y="61"/>
                </a:lnTo>
                <a:lnTo>
                  <a:pt x="541" y="61"/>
                </a:lnTo>
                <a:lnTo>
                  <a:pt x="541" y="61"/>
                </a:lnTo>
                <a:lnTo>
                  <a:pt x="541" y="61"/>
                </a:lnTo>
                <a:lnTo>
                  <a:pt x="541" y="61"/>
                </a:lnTo>
                <a:lnTo>
                  <a:pt x="541" y="62"/>
                </a:lnTo>
                <a:lnTo>
                  <a:pt x="541" y="62"/>
                </a:lnTo>
                <a:lnTo>
                  <a:pt x="541" y="62"/>
                </a:lnTo>
                <a:lnTo>
                  <a:pt x="541" y="62"/>
                </a:lnTo>
                <a:lnTo>
                  <a:pt x="541" y="62"/>
                </a:lnTo>
                <a:lnTo>
                  <a:pt x="541" y="62"/>
                </a:lnTo>
                <a:lnTo>
                  <a:pt x="541" y="62"/>
                </a:lnTo>
                <a:lnTo>
                  <a:pt x="541" y="62"/>
                </a:lnTo>
                <a:lnTo>
                  <a:pt x="541" y="62"/>
                </a:lnTo>
                <a:lnTo>
                  <a:pt x="541" y="62"/>
                </a:lnTo>
                <a:lnTo>
                  <a:pt x="541" y="62"/>
                </a:lnTo>
                <a:lnTo>
                  <a:pt x="541" y="62"/>
                </a:lnTo>
                <a:lnTo>
                  <a:pt x="541" y="62"/>
                </a:lnTo>
                <a:lnTo>
                  <a:pt x="541" y="62"/>
                </a:lnTo>
                <a:lnTo>
                  <a:pt x="541" y="62"/>
                </a:lnTo>
                <a:lnTo>
                  <a:pt x="541" y="62"/>
                </a:lnTo>
                <a:lnTo>
                  <a:pt x="541" y="62"/>
                </a:lnTo>
                <a:lnTo>
                  <a:pt x="541" y="62"/>
                </a:lnTo>
                <a:lnTo>
                  <a:pt x="541" y="62"/>
                </a:lnTo>
                <a:lnTo>
                  <a:pt x="541" y="62"/>
                </a:lnTo>
                <a:lnTo>
                  <a:pt x="541" y="62"/>
                </a:lnTo>
                <a:lnTo>
                  <a:pt x="541" y="62"/>
                </a:lnTo>
                <a:lnTo>
                  <a:pt x="541" y="62"/>
                </a:lnTo>
                <a:lnTo>
                  <a:pt x="541" y="62"/>
                </a:lnTo>
                <a:lnTo>
                  <a:pt x="541" y="62"/>
                </a:lnTo>
                <a:lnTo>
                  <a:pt x="541" y="62"/>
                </a:lnTo>
                <a:lnTo>
                  <a:pt x="541" y="62"/>
                </a:lnTo>
                <a:lnTo>
                  <a:pt x="541" y="62"/>
                </a:lnTo>
                <a:lnTo>
                  <a:pt x="541" y="62"/>
                </a:lnTo>
                <a:lnTo>
                  <a:pt x="541" y="62"/>
                </a:lnTo>
                <a:lnTo>
                  <a:pt x="541" y="62"/>
                </a:lnTo>
                <a:lnTo>
                  <a:pt x="541" y="62"/>
                </a:lnTo>
                <a:lnTo>
                  <a:pt x="542" y="62"/>
                </a:lnTo>
                <a:lnTo>
                  <a:pt x="542" y="62"/>
                </a:lnTo>
                <a:lnTo>
                  <a:pt x="542" y="62"/>
                </a:lnTo>
                <a:lnTo>
                  <a:pt x="542" y="62"/>
                </a:lnTo>
                <a:lnTo>
                  <a:pt x="542" y="62"/>
                </a:lnTo>
                <a:lnTo>
                  <a:pt x="542" y="62"/>
                </a:lnTo>
                <a:lnTo>
                  <a:pt x="542" y="62"/>
                </a:lnTo>
                <a:lnTo>
                  <a:pt x="542" y="62"/>
                </a:lnTo>
                <a:lnTo>
                  <a:pt x="542" y="62"/>
                </a:lnTo>
                <a:lnTo>
                  <a:pt x="542" y="62"/>
                </a:lnTo>
                <a:lnTo>
                  <a:pt x="542" y="62"/>
                </a:lnTo>
                <a:lnTo>
                  <a:pt x="542" y="62"/>
                </a:lnTo>
                <a:lnTo>
                  <a:pt x="542" y="62"/>
                </a:lnTo>
                <a:lnTo>
                  <a:pt x="542" y="62"/>
                </a:lnTo>
                <a:lnTo>
                  <a:pt x="542" y="62"/>
                </a:lnTo>
                <a:lnTo>
                  <a:pt x="542" y="62"/>
                </a:lnTo>
                <a:lnTo>
                  <a:pt x="542" y="62"/>
                </a:lnTo>
                <a:lnTo>
                  <a:pt x="542" y="62"/>
                </a:lnTo>
                <a:lnTo>
                  <a:pt x="542" y="62"/>
                </a:lnTo>
                <a:lnTo>
                  <a:pt x="542" y="62"/>
                </a:lnTo>
                <a:lnTo>
                  <a:pt x="542" y="62"/>
                </a:lnTo>
                <a:lnTo>
                  <a:pt x="542" y="62"/>
                </a:lnTo>
                <a:lnTo>
                  <a:pt x="542" y="62"/>
                </a:lnTo>
                <a:lnTo>
                  <a:pt x="542"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4" y="62"/>
                </a:lnTo>
                <a:lnTo>
                  <a:pt x="544" y="62"/>
                </a:lnTo>
                <a:lnTo>
                  <a:pt x="544" y="62"/>
                </a:lnTo>
                <a:lnTo>
                  <a:pt x="544" y="62"/>
                </a:lnTo>
                <a:lnTo>
                  <a:pt x="544" y="62"/>
                </a:lnTo>
                <a:lnTo>
                  <a:pt x="544" y="62"/>
                </a:lnTo>
                <a:lnTo>
                  <a:pt x="544" y="62"/>
                </a:lnTo>
                <a:lnTo>
                  <a:pt x="544" y="62"/>
                </a:lnTo>
                <a:lnTo>
                  <a:pt x="544" y="62"/>
                </a:lnTo>
                <a:lnTo>
                  <a:pt x="544" y="62"/>
                </a:lnTo>
                <a:lnTo>
                  <a:pt x="544" y="62"/>
                </a:lnTo>
                <a:lnTo>
                  <a:pt x="544" y="62"/>
                </a:lnTo>
                <a:lnTo>
                  <a:pt x="544" y="62"/>
                </a:lnTo>
                <a:lnTo>
                  <a:pt x="544" y="62"/>
                </a:lnTo>
                <a:lnTo>
                  <a:pt x="544" y="62"/>
                </a:lnTo>
                <a:lnTo>
                  <a:pt x="544" y="62"/>
                </a:lnTo>
                <a:lnTo>
                  <a:pt x="544" y="62"/>
                </a:lnTo>
                <a:lnTo>
                  <a:pt x="544" y="62"/>
                </a:lnTo>
                <a:lnTo>
                  <a:pt x="544" y="62"/>
                </a:lnTo>
                <a:lnTo>
                  <a:pt x="544" y="62"/>
                </a:lnTo>
                <a:lnTo>
                  <a:pt x="544" y="62"/>
                </a:lnTo>
                <a:lnTo>
                  <a:pt x="544" y="62"/>
                </a:lnTo>
                <a:lnTo>
                  <a:pt x="544" y="62"/>
                </a:lnTo>
                <a:lnTo>
                  <a:pt x="544" y="62"/>
                </a:lnTo>
                <a:lnTo>
                  <a:pt x="544" y="62"/>
                </a:lnTo>
                <a:lnTo>
                  <a:pt x="544" y="62"/>
                </a:lnTo>
                <a:lnTo>
                  <a:pt x="544" y="62"/>
                </a:lnTo>
                <a:lnTo>
                  <a:pt x="544" y="62"/>
                </a:lnTo>
                <a:lnTo>
                  <a:pt x="544" y="62"/>
                </a:lnTo>
                <a:lnTo>
                  <a:pt x="544" y="62"/>
                </a:lnTo>
                <a:lnTo>
                  <a:pt x="544" y="62"/>
                </a:lnTo>
                <a:lnTo>
                  <a:pt x="544" y="62"/>
                </a:lnTo>
                <a:lnTo>
                  <a:pt x="544" y="62"/>
                </a:lnTo>
                <a:lnTo>
                  <a:pt x="544" y="62"/>
                </a:lnTo>
                <a:lnTo>
                  <a:pt x="544" y="62"/>
                </a:lnTo>
                <a:lnTo>
                  <a:pt x="544" y="62"/>
                </a:lnTo>
                <a:lnTo>
                  <a:pt x="544" y="62"/>
                </a:lnTo>
                <a:lnTo>
                  <a:pt x="544" y="62"/>
                </a:lnTo>
                <a:lnTo>
                  <a:pt x="544" y="62"/>
                </a:lnTo>
                <a:lnTo>
                  <a:pt x="544" y="62"/>
                </a:lnTo>
                <a:lnTo>
                  <a:pt x="544" y="62"/>
                </a:lnTo>
                <a:lnTo>
                  <a:pt x="544" y="62"/>
                </a:lnTo>
                <a:lnTo>
                  <a:pt x="544" y="62"/>
                </a:lnTo>
                <a:lnTo>
                  <a:pt x="544" y="62"/>
                </a:lnTo>
                <a:lnTo>
                  <a:pt x="544"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path>
            </a:pathLst>
          </a:custGeom>
          <a:noFill/>
          <a:ln w="28575"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a:defRPr/>
            </a:pPr>
            <a:endParaRPr lang="fr-FR" sz="1000">
              <a:solidFill>
                <a:prstClr val="black"/>
              </a:solidFill>
              <a:latin typeface="Arial" panose="020B0604020202020204" pitchFamily="34" charset="0"/>
              <a:cs typeface="Arial" panose="020B0604020202020204" pitchFamily="34" charset="0"/>
            </a:endParaRPr>
          </a:p>
        </p:txBody>
      </p:sp>
      <p:sp>
        <p:nvSpPr>
          <p:cNvPr id="16" name="Freeform 25">
            <a:extLst>
              <a:ext uri="{FF2B5EF4-FFF2-40B4-BE49-F238E27FC236}">
                <a16:creationId xmlns:a16="http://schemas.microsoft.com/office/drawing/2014/main" id="{71A789C0-9F72-4580-A94B-9F9AFD6EEADE}"/>
              </a:ext>
            </a:extLst>
          </p:cNvPr>
          <p:cNvSpPr>
            <a:spLocks/>
          </p:cNvSpPr>
          <p:nvPr/>
        </p:nvSpPr>
        <p:spPr bwMode="auto">
          <a:xfrm>
            <a:off x="1373832" y="1494361"/>
            <a:ext cx="5014913" cy="461435"/>
          </a:xfrm>
          <a:custGeom>
            <a:avLst/>
            <a:gdLst>
              <a:gd name="T0" fmla="*/ 7 w 550"/>
              <a:gd name="T1" fmla="*/ 0 h 61"/>
              <a:gd name="T2" fmla="*/ 25 w 550"/>
              <a:gd name="T3" fmla="*/ 1 h 61"/>
              <a:gd name="T4" fmla="*/ 48 w 550"/>
              <a:gd name="T5" fmla="*/ 3 h 61"/>
              <a:gd name="T6" fmla="*/ 71 w 550"/>
              <a:gd name="T7" fmla="*/ 4 h 61"/>
              <a:gd name="T8" fmla="*/ 92 w 550"/>
              <a:gd name="T9" fmla="*/ 6 h 61"/>
              <a:gd name="T10" fmla="*/ 115 w 550"/>
              <a:gd name="T11" fmla="*/ 9 h 61"/>
              <a:gd name="T12" fmla="*/ 136 w 550"/>
              <a:gd name="T13" fmla="*/ 11 h 61"/>
              <a:gd name="T14" fmla="*/ 151 w 550"/>
              <a:gd name="T15" fmla="*/ 13 h 61"/>
              <a:gd name="T16" fmla="*/ 169 w 550"/>
              <a:gd name="T17" fmla="*/ 15 h 61"/>
              <a:gd name="T18" fmla="*/ 183 w 550"/>
              <a:gd name="T19" fmla="*/ 17 h 61"/>
              <a:gd name="T20" fmla="*/ 195 w 550"/>
              <a:gd name="T21" fmla="*/ 18 h 61"/>
              <a:gd name="T22" fmla="*/ 209 w 550"/>
              <a:gd name="T23" fmla="*/ 21 h 61"/>
              <a:gd name="T24" fmla="*/ 228 w 550"/>
              <a:gd name="T25" fmla="*/ 23 h 61"/>
              <a:gd name="T26" fmla="*/ 246 w 550"/>
              <a:gd name="T27" fmla="*/ 26 h 61"/>
              <a:gd name="T28" fmla="*/ 261 w 550"/>
              <a:gd name="T29" fmla="*/ 28 h 61"/>
              <a:gd name="T30" fmla="*/ 269 w 550"/>
              <a:gd name="T31" fmla="*/ 29 h 61"/>
              <a:gd name="T32" fmla="*/ 274 w 550"/>
              <a:gd name="T33" fmla="*/ 30 h 61"/>
              <a:gd name="T34" fmla="*/ 275 w 550"/>
              <a:gd name="T35" fmla="*/ 30 h 61"/>
              <a:gd name="T36" fmla="*/ 279 w 550"/>
              <a:gd name="T37" fmla="*/ 30 h 61"/>
              <a:gd name="T38" fmla="*/ 285 w 550"/>
              <a:gd name="T39" fmla="*/ 31 h 61"/>
              <a:gd name="T40" fmla="*/ 295 w 550"/>
              <a:gd name="T41" fmla="*/ 33 h 61"/>
              <a:gd name="T42" fmla="*/ 309 w 550"/>
              <a:gd name="T43" fmla="*/ 35 h 61"/>
              <a:gd name="T44" fmla="*/ 322 w 550"/>
              <a:gd name="T45" fmla="*/ 37 h 61"/>
              <a:gd name="T46" fmla="*/ 333 w 550"/>
              <a:gd name="T47" fmla="*/ 38 h 61"/>
              <a:gd name="T48" fmla="*/ 345 w 550"/>
              <a:gd name="T49" fmla="*/ 40 h 61"/>
              <a:gd name="T50" fmla="*/ 357 w 550"/>
              <a:gd name="T51" fmla="*/ 42 h 61"/>
              <a:gd name="T52" fmla="*/ 366 w 550"/>
              <a:gd name="T53" fmla="*/ 43 h 61"/>
              <a:gd name="T54" fmla="*/ 371 w 550"/>
              <a:gd name="T55" fmla="*/ 43 h 61"/>
              <a:gd name="T56" fmla="*/ 377 w 550"/>
              <a:gd name="T57" fmla="*/ 43 h 61"/>
              <a:gd name="T58" fmla="*/ 387 w 550"/>
              <a:gd name="T59" fmla="*/ 45 h 61"/>
              <a:gd name="T60" fmla="*/ 399 w 550"/>
              <a:gd name="T61" fmla="*/ 46 h 61"/>
              <a:gd name="T62" fmla="*/ 410 w 550"/>
              <a:gd name="T63" fmla="*/ 46 h 61"/>
              <a:gd name="T64" fmla="*/ 416 w 550"/>
              <a:gd name="T65" fmla="*/ 47 h 61"/>
              <a:gd name="T66" fmla="*/ 424 w 550"/>
              <a:gd name="T67" fmla="*/ 48 h 61"/>
              <a:gd name="T68" fmla="*/ 434 w 550"/>
              <a:gd name="T69" fmla="*/ 49 h 61"/>
              <a:gd name="T70" fmla="*/ 443 w 550"/>
              <a:gd name="T71" fmla="*/ 50 h 61"/>
              <a:gd name="T72" fmla="*/ 447 w 550"/>
              <a:gd name="T73" fmla="*/ 51 h 61"/>
              <a:gd name="T74" fmla="*/ 451 w 550"/>
              <a:gd name="T75" fmla="*/ 51 h 61"/>
              <a:gd name="T76" fmla="*/ 454 w 550"/>
              <a:gd name="T77" fmla="*/ 51 h 61"/>
              <a:gd name="T78" fmla="*/ 457 w 550"/>
              <a:gd name="T79" fmla="*/ 51 h 61"/>
              <a:gd name="T80" fmla="*/ 459 w 550"/>
              <a:gd name="T81" fmla="*/ 52 h 61"/>
              <a:gd name="T82" fmla="*/ 460 w 550"/>
              <a:gd name="T83" fmla="*/ 52 h 61"/>
              <a:gd name="T84" fmla="*/ 462 w 550"/>
              <a:gd name="T85" fmla="*/ 52 h 61"/>
              <a:gd name="T86" fmla="*/ 464 w 550"/>
              <a:gd name="T87" fmla="*/ 52 h 61"/>
              <a:gd name="T88" fmla="*/ 466 w 550"/>
              <a:gd name="T89" fmla="*/ 52 h 61"/>
              <a:gd name="T90" fmla="*/ 469 w 550"/>
              <a:gd name="T91" fmla="*/ 53 h 61"/>
              <a:gd name="T92" fmla="*/ 473 w 550"/>
              <a:gd name="T93" fmla="*/ 53 h 61"/>
              <a:gd name="T94" fmla="*/ 478 w 550"/>
              <a:gd name="T95" fmla="*/ 54 h 61"/>
              <a:gd name="T96" fmla="*/ 482 w 550"/>
              <a:gd name="T97" fmla="*/ 54 h 61"/>
              <a:gd name="T98" fmla="*/ 488 w 550"/>
              <a:gd name="T99" fmla="*/ 56 h 61"/>
              <a:gd name="T100" fmla="*/ 492 w 550"/>
              <a:gd name="T101" fmla="*/ 56 h 61"/>
              <a:gd name="T102" fmla="*/ 498 w 550"/>
              <a:gd name="T103" fmla="*/ 56 h 61"/>
              <a:gd name="T104" fmla="*/ 503 w 550"/>
              <a:gd name="T105" fmla="*/ 57 h 61"/>
              <a:gd name="T106" fmla="*/ 507 w 550"/>
              <a:gd name="T107" fmla="*/ 57 h 61"/>
              <a:gd name="T108" fmla="*/ 512 w 550"/>
              <a:gd name="T109" fmla="*/ 58 h 61"/>
              <a:gd name="T110" fmla="*/ 518 w 550"/>
              <a:gd name="T111" fmla="*/ 58 h 61"/>
              <a:gd name="T112" fmla="*/ 524 w 550"/>
              <a:gd name="T113" fmla="*/ 59 h 61"/>
              <a:gd name="T114" fmla="*/ 529 w 550"/>
              <a:gd name="T115" fmla="*/ 59 h 61"/>
              <a:gd name="T116" fmla="*/ 533 w 550"/>
              <a:gd name="T117" fmla="*/ 60 h 61"/>
              <a:gd name="T118" fmla="*/ 538 w 550"/>
              <a:gd name="T119" fmla="*/ 60 h 61"/>
              <a:gd name="T120" fmla="*/ 543 w 550"/>
              <a:gd name="T121" fmla="*/ 60 h 61"/>
              <a:gd name="T122" fmla="*/ 547 w 550"/>
              <a:gd name="T123" fmla="*/ 61 h 61"/>
              <a:gd name="T124" fmla="*/ 549 w 550"/>
              <a:gd name="T125"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0" h="61">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9" y="1"/>
                </a:lnTo>
                <a:lnTo>
                  <a:pt x="9" y="1"/>
                </a:lnTo>
                <a:lnTo>
                  <a:pt x="9" y="1"/>
                </a:lnTo>
                <a:lnTo>
                  <a:pt x="9" y="1"/>
                </a:lnTo>
                <a:lnTo>
                  <a:pt x="9" y="1"/>
                </a:lnTo>
                <a:lnTo>
                  <a:pt x="9" y="1"/>
                </a:lnTo>
                <a:lnTo>
                  <a:pt x="10" y="1"/>
                </a:lnTo>
                <a:lnTo>
                  <a:pt x="10" y="1"/>
                </a:lnTo>
                <a:lnTo>
                  <a:pt x="10" y="1"/>
                </a:lnTo>
                <a:lnTo>
                  <a:pt x="10" y="1"/>
                </a:lnTo>
                <a:lnTo>
                  <a:pt x="10" y="1"/>
                </a:lnTo>
                <a:lnTo>
                  <a:pt x="10" y="1"/>
                </a:lnTo>
                <a:lnTo>
                  <a:pt x="10" y="1"/>
                </a:lnTo>
                <a:lnTo>
                  <a:pt x="10" y="1"/>
                </a:lnTo>
                <a:lnTo>
                  <a:pt x="10" y="1"/>
                </a:lnTo>
                <a:lnTo>
                  <a:pt x="11" y="1"/>
                </a:lnTo>
                <a:lnTo>
                  <a:pt x="11" y="1"/>
                </a:lnTo>
                <a:lnTo>
                  <a:pt x="11" y="1"/>
                </a:lnTo>
                <a:lnTo>
                  <a:pt x="11" y="1"/>
                </a:lnTo>
                <a:lnTo>
                  <a:pt x="11" y="1"/>
                </a:lnTo>
                <a:lnTo>
                  <a:pt x="11" y="1"/>
                </a:lnTo>
                <a:lnTo>
                  <a:pt x="11" y="1"/>
                </a:lnTo>
                <a:lnTo>
                  <a:pt x="11" y="1"/>
                </a:lnTo>
                <a:lnTo>
                  <a:pt x="11" y="1"/>
                </a:lnTo>
                <a:lnTo>
                  <a:pt x="11" y="1"/>
                </a:lnTo>
                <a:lnTo>
                  <a:pt x="11" y="1"/>
                </a:lnTo>
                <a:lnTo>
                  <a:pt x="11" y="1"/>
                </a:lnTo>
                <a:lnTo>
                  <a:pt x="12" y="1"/>
                </a:lnTo>
                <a:lnTo>
                  <a:pt x="12" y="1"/>
                </a:lnTo>
                <a:lnTo>
                  <a:pt x="12" y="1"/>
                </a:lnTo>
                <a:lnTo>
                  <a:pt x="12" y="1"/>
                </a:lnTo>
                <a:lnTo>
                  <a:pt x="12" y="1"/>
                </a:lnTo>
                <a:lnTo>
                  <a:pt x="12" y="1"/>
                </a:lnTo>
                <a:lnTo>
                  <a:pt x="13" y="1"/>
                </a:lnTo>
                <a:lnTo>
                  <a:pt x="13" y="1"/>
                </a:lnTo>
                <a:lnTo>
                  <a:pt x="13" y="1"/>
                </a:lnTo>
                <a:lnTo>
                  <a:pt x="14" y="1"/>
                </a:lnTo>
                <a:lnTo>
                  <a:pt x="14" y="1"/>
                </a:lnTo>
                <a:lnTo>
                  <a:pt x="14" y="1"/>
                </a:lnTo>
                <a:lnTo>
                  <a:pt x="14" y="1"/>
                </a:lnTo>
                <a:lnTo>
                  <a:pt x="14" y="1"/>
                </a:lnTo>
                <a:lnTo>
                  <a:pt x="14" y="1"/>
                </a:lnTo>
                <a:lnTo>
                  <a:pt x="14" y="1"/>
                </a:lnTo>
                <a:lnTo>
                  <a:pt x="14" y="1"/>
                </a:lnTo>
                <a:lnTo>
                  <a:pt x="14" y="1"/>
                </a:lnTo>
                <a:lnTo>
                  <a:pt x="14" y="1"/>
                </a:lnTo>
                <a:lnTo>
                  <a:pt x="14" y="1"/>
                </a:lnTo>
                <a:lnTo>
                  <a:pt x="14" y="1"/>
                </a:lnTo>
                <a:lnTo>
                  <a:pt x="15" y="1"/>
                </a:lnTo>
                <a:lnTo>
                  <a:pt x="15" y="1"/>
                </a:lnTo>
                <a:lnTo>
                  <a:pt x="15" y="1"/>
                </a:lnTo>
                <a:lnTo>
                  <a:pt x="15" y="1"/>
                </a:lnTo>
                <a:lnTo>
                  <a:pt x="15" y="1"/>
                </a:lnTo>
                <a:lnTo>
                  <a:pt x="15" y="1"/>
                </a:lnTo>
                <a:lnTo>
                  <a:pt x="15" y="1"/>
                </a:lnTo>
                <a:lnTo>
                  <a:pt x="15" y="1"/>
                </a:lnTo>
                <a:lnTo>
                  <a:pt x="15" y="1"/>
                </a:lnTo>
                <a:lnTo>
                  <a:pt x="16" y="1"/>
                </a:lnTo>
                <a:lnTo>
                  <a:pt x="16" y="1"/>
                </a:lnTo>
                <a:lnTo>
                  <a:pt x="16" y="1"/>
                </a:lnTo>
                <a:lnTo>
                  <a:pt x="17" y="1"/>
                </a:lnTo>
                <a:lnTo>
                  <a:pt x="17" y="1"/>
                </a:lnTo>
                <a:lnTo>
                  <a:pt x="17" y="1"/>
                </a:lnTo>
                <a:lnTo>
                  <a:pt x="18" y="1"/>
                </a:lnTo>
                <a:lnTo>
                  <a:pt x="18" y="1"/>
                </a:lnTo>
                <a:lnTo>
                  <a:pt x="18" y="1"/>
                </a:lnTo>
                <a:lnTo>
                  <a:pt x="18" y="1"/>
                </a:lnTo>
                <a:lnTo>
                  <a:pt x="18" y="1"/>
                </a:lnTo>
                <a:lnTo>
                  <a:pt x="18" y="1"/>
                </a:lnTo>
                <a:lnTo>
                  <a:pt x="18" y="1"/>
                </a:lnTo>
                <a:lnTo>
                  <a:pt x="18" y="1"/>
                </a:lnTo>
                <a:lnTo>
                  <a:pt x="18" y="1"/>
                </a:lnTo>
                <a:lnTo>
                  <a:pt x="19" y="1"/>
                </a:lnTo>
                <a:lnTo>
                  <a:pt x="19" y="1"/>
                </a:lnTo>
                <a:lnTo>
                  <a:pt x="19" y="1"/>
                </a:lnTo>
                <a:lnTo>
                  <a:pt x="19" y="1"/>
                </a:lnTo>
                <a:lnTo>
                  <a:pt x="19" y="1"/>
                </a:lnTo>
                <a:lnTo>
                  <a:pt x="19" y="1"/>
                </a:lnTo>
                <a:lnTo>
                  <a:pt x="19" y="1"/>
                </a:lnTo>
                <a:lnTo>
                  <a:pt x="19" y="1"/>
                </a:lnTo>
                <a:lnTo>
                  <a:pt x="19" y="1"/>
                </a:lnTo>
                <a:lnTo>
                  <a:pt x="19" y="1"/>
                </a:lnTo>
                <a:lnTo>
                  <a:pt x="19" y="1"/>
                </a:lnTo>
                <a:lnTo>
                  <a:pt x="19" y="1"/>
                </a:lnTo>
                <a:lnTo>
                  <a:pt x="20" y="1"/>
                </a:lnTo>
                <a:lnTo>
                  <a:pt x="20" y="1"/>
                </a:lnTo>
                <a:lnTo>
                  <a:pt x="20" y="1"/>
                </a:lnTo>
                <a:lnTo>
                  <a:pt x="20" y="1"/>
                </a:lnTo>
                <a:lnTo>
                  <a:pt x="20" y="1"/>
                </a:lnTo>
                <a:lnTo>
                  <a:pt x="20" y="1"/>
                </a:lnTo>
                <a:lnTo>
                  <a:pt x="21" y="1"/>
                </a:lnTo>
                <a:lnTo>
                  <a:pt x="21" y="1"/>
                </a:lnTo>
                <a:lnTo>
                  <a:pt x="21" y="1"/>
                </a:lnTo>
                <a:lnTo>
                  <a:pt x="22" y="1"/>
                </a:lnTo>
                <a:lnTo>
                  <a:pt x="22" y="1"/>
                </a:lnTo>
                <a:lnTo>
                  <a:pt x="22" y="1"/>
                </a:lnTo>
                <a:lnTo>
                  <a:pt x="22" y="1"/>
                </a:lnTo>
                <a:lnTo>
                  <a:pt x="22" y="1"/>
                </a:lnTo>
                <a:lnTo>
                  <a:pt x="22" y="1"/>
                </a:lnTo>
                <a:lnTo>
                  <a:pt x="22" y="1"/>
                </a:lnTo>
                <a:lnTo>
                  <a:pt x="22" y="1"/>
                </a:lnTo>
                <a:lnTo>
                  <a:pt x="22" y="1"/>
                </a:lnTo>
                <a:lnTo>
                  <a:pt x="22" y="1"/>
                </a:lnTo>
                <a:lnTo>
                  <a:pt x="22" y="1"/>
                </a:lnTo>
                <a:lnTo>
                  <a:pt x="22" y="1"/>
                </a:lnTo>
                <a:lnTo>
                  <a:pt x="22" y="1"/>
                </a:lnTo>
                <a:lnTo>
                  <a:pt x="22" y="1"/>
                </a:lnTo>
                <a:lnTo>
                  <a:pt x="22" y="1"/>
                </a:lnTo>
                <a:lnTo>
                  <a:pt x="22" y="1"/>
                </a:lnTo>
                <a:lnTo>
                  <a:pt x="22" y="1"/>
                </a:lnTo>
                <a:lnTo>
                  <a:pt x="22" y="1"/>
                </a:lnTo>
                <a:lnTo>
                  <a:pt x="22" y="1"/>
                </a:lnTo>
                <a:lnTo>
                  <a:pt x="22" y="1"/>
                </a:lnTo>
                <a:lnTo>
                  <a:pt x="22" y="1"/>
                </a:lnTo>
                <a:lnTo>
                  <a:pt x="22" y="1"/>
                </a:lnTo>
                <a:lnTo>
                  <a:pt x="22" y="1"/>
                </a:lnTo>
                <a:lnTo>
                  <a:pt x="22" y="1"/>
                </a:lnTo>
                <a:lnTo>
                  <a:pt x="23" y="1"/>
                </a:lnTo>
                <a:lnTo>
                  <a:pt x="23" y="1"/>
                </a:lnTo>
                <a:lnTo>
                  <a:pt x="23" y="1"/>
                </a:lnTo>
                <a:lnTo>
                  <a:pt x="23" y="1"/>
                </a:lnTo>
                <a:lnTo>
                  <a:pt x="23" y="1"/>
                </a:lnTo>
                <a:lnTo>
                  <a:pt x="23" y="1"/>
                </a:lnTo>
                <a:lnTo>
                  <a:pt x="23" y="1"/>
                </a:lnTo>
                <a:lnTo>
                  <a:pt x="23" y="1"/>
                </a:lnTo>
                <a:lnTo>
                  <a:pt x="23" y="1"/>
                </a:lnTo>
                <a:lnTo>
                  <a:pt x="25" y="1"/>
                </a:lnTo>
                <a:lnTo>
                  <a:pt x="25" y="1"/>
                </a:lnTo>
                <a:lnTo>
                  <a:pt x="25" y="1"/>
                </a:lnTo>
                <a:lnTo>
                  <a:pt x="25" y="1"/>
                </a:lnTo>
                <a:lnTo>
                  <a:pt x="25" y="2"/>
                </a:lnTo>
                <a:lnTo>
                  <a:pt x="25" y="2"/>
                </a:lnTo>
                <a:lnTo>
                  <a:pt x="26" y="2"/>
                </a:lnTo>
                <a:lnTo>
                  <a:pt x="26" y="2"/>
                </a:lnTo>
                <a:lnTo>
                  <a:pt x="26" y="2"/>
                </a:lnTo>
                <a:lnTo>
                  <a:pt x="26" y="2"/>
                </a:lnTo>
                <a:lnTo>
                  <a:pt x="26" y="2"/>
                </a:lnTo>
                <a:lnTo>
                  <a:pt x="26" y="2"/>
                </a:lnTo>
                <a:lnTo>
                  <a:pt x="26" y="2"/>
                </a:lnTo>
                <a:lnTo>
                  <a:pt x="26" y="2"/>
                </a:lnTo>
                <a:lnTo>
                  <a:pt x="26" y="2"/>
                </a:lnTo>
                <a:lnTo>
                  <a:pt x="27" y="2"/>
                </a:lnTo>
                <a:lnTo>
                  <a:pt x="27" y="2"/>
                </a:lnTo>
                <a:lnTo>
                  <a:pt x="27" y="2"/>
                </a:lnTo>
                <a:lnTo>
                  <a:pt x="28" y="2"/>
                </a:lnTo>
                <a:lnTo>
                  <a:pt x="28" y="2"/>
                </a:lnTo>
                <a:lnTo>
                  <a:pt x="28" y="2"/>
                </a:lnTo>
                <a:lnTo>
                  <a:pt x="28" y="2"/>
                </a:lnTo>
                <a:lnTo>
                  <a:pt x="28" y="2"/>
                </a:lnTo>
                <a:lnTo>
                  <a:pt x="28" y="2"/>
                </a:lnTo>
                <a:lnTo>
                  <a:pt x="28" y="2"/>
                </a:lnTo>
                <a:lnTo>
                  <a:pt x="28" y="2"/>
                </a:lnTo>
                <a:lnTo>
                  <a:pt x="28" y="2"/>
                </a:lnTo>
                <a:lnTo>
                  <a:pt x="28" y="2"/>
                </a:lnTo>
                <a:lnTo>
                  <a:pt x="28" y="2"/>
                </a:lnTo>
                <a:lnTo>
                  <a:pt x="28" y="2"/>
                </a:lnTo>
                <a:lnTo>
                  <a:pt x="28" y="2"/>
                </a:lnTo>
                <a:lnTo>
                  <a:pt x="28" y="2"/>
                </a:lnTo>
                <a:lnTo>
                  <a:pt x="28" y="2"/>
                </a:lnTo>
                <a:lnTo>
                  <a:pt x="28" y="2"/>
                </a:lnTo>
                <a:lnTo>
                  <a:pt x="28" y="2"/>
                </a:lnTo>
                <a:lnTo>
                  <a:pt x="28" y="2"/>
                </a:lnTo>
                <a:lnTo>
                  <a:pt x="29" y="2"/>
                </a:lnTo>
                <a:lnTo>
                  <a:pt x="29" y="2"/>
                </a:lnTo>
                <a:lnTo>
                  <a:pt x="29" y="2"/>
                </a:lnTo>
                <a:lnTo>
                  <a:pt x="29" y="2"/>
                </a:lnTo>
                <a:lnTo>
                  <a:pt x="29" y="2"/>
                </a:lnTo>
                <a:lnTo>
                  <a:pt x="29" y="2"/>
                </a:lnTo>
                <a:lnTo>
                  <a:pt x="30" y="2"/>
                </a:lnTo>
                <a:lnTo>
                  <a:pt x="30" y="2"/>
                </a:lnTo>
                <a:lnTo>
                  <a:pt x="30" y="2"/>
                </a:lnTo>
                <a:lnTo>
                  <a:pt x="31" y="2"/>
                </a:lnTo>
                <a:lnTo>
                  <a:pt x="31" y="2"/>
                </a:lnTo>
                <a:lnTo>
                  <a:pt x="31" y="2"/>
                </a:lnTo>
                <a:lnTo>
                  <a:pt x="31" y="2"/>
                </a:lnTo>
                <a:lnTo>
                  <a:pt x="31" y="2"/>
                </a:lnTo>
                <a:lnTo>
                  <a:pt x="31" y="2"/>
                </a:lnTo>
                <a:lnTo>
                  <a:pt x="32" y="2"/>
                </a:lnTo>
                <a:lnTo>
                  <a:pt x="32" y="2"/>
                </a:lnTo>
                <a:lnTo>
                  <a:pt x="32" y="2"/>
                </a:lnTo>
                <a:lnTo>
                  <a:pt x="33" y="2"/>
                </a:lnTo>
                <a:lnTo>
                  <a:pt x="33" y="2"/>
                </a:lnTo>
                <a:lnTo>
                  <a:pt x="33" y="2"/>
                </a:lnTo>
                <a:lnTo>
                  <a:pt x="33" y="2"/>
                </a:lnTo>
                <a:lnTo>
                  <a:pt x="33" y="2"/>
                </a:lnTo>
                <a:lnTo>
                  <a:pt x="33" y="2"/>
                </a:lnTo>
                <a:lnTo>
                  <a:pt x="33" y="2"/>
                </a:lnTo>
                <a:lnTo>
                  <a:pt x="33" y="2"/>
                </a:lnTo>
                <a:lnTo>
                  <a:pt x="33" y="2"/>
                </a:lnTo>
                <a:lnTo>
                  <a:pt x="34" y="2"/>
                </a:lnTo>
                <a:lnTo>
                  <a:pt x="34" y="2"/>
                </a:lnTo>
                <a:lnTo>
                  <a:pt x="34" y="2"/>
                </a:lnTo>
                <a:lnTo>
                  <a:pt x="34" y="2"/>
                </a:lnTo>
                <a:lnTo>
                  <a:pt x="34" y="2"/>
                </a:lnTo>
                <a:lnTo>
                  <a:pt x="34" y="2"/>
                </a:lnTo>
                <a:lnTo>
                  <a:pt x="35" y="2"/>
                </a:lnTo>
                <a:lnTo>
                  <a:pt x="35" y="2"/>
                </a:lnTo>
                <a:lnTo>
                  <a:pt x="35" y="2"/>
                </a:lnTo>
                <a:lnTo>
                  <a:pt x="35" y="2"/>
                </a:lnTo>
                <a:lnTo>
                  <a:pt x="35" y="2"/>
                </a:lnTo>
                <a:lnTo>
                  <a:pt x="35" y="2"/>
                </a:lnTo>
                <a:lnTo>
                  <a:pt x="37" y="2"/>
                </a:lnTo>
                <a:lnTo>
                  <a:pt x="37" y="2"/>
                </a:lnTo>
                <a:lnTo>
                  <a:pt x="37" y="2"/>
                </a:lnTo>
                <a:lnTo>
                  <a:pt x="37" y="2"/>
                </a:lnTo>
                <a:lnTo>
                  <a:pt x="37" y="2"/>
                </a:lnTo>
                <a:lnTo>
                  <a:pt x="37" y="2"/>
                </a:lnTo>
                <a:lnTo>
                  <a:pt x="37" y="2"/>
                </a:lnTo>
                <a:lnTo>
                  <a:pt x="37" y="2"/>
                </a:lnTo>
                <a:lnTo>
                  <a:pt x="37" y="2"/>
                </a:lnTo>
                <a:lnTo>
                  <a:pt x="39" y="2"/>
                </a:lnTo>
                <a:lnTo>
                  <a:pt x="39" y="2"/>
                </a:lnTo>
                <a:lnTo>
                  <a:pt x="39" y="2"/>
                </a:lnTo>
                <a:lnTo>
                  <a:pt x="39" y="2"/>
                </a:lnTo>
                <a:lnTo>
                  <a:pt x="39" y="2"/>
                </a:lnTo>
                <a:lnTo>
                  <a:pt x="39" y="2"/>
                </a:lnTo>
                <a:lnTo>
                  <a:pt x="39" y="2"/>
                </a:lnTo>
                <a:lnTo>
                  <a:pt x="39" y="2"/>
                </a:lnTo>
                <a:lnTo>
                  <a:pt x="39" y="2"/>
                </a:lnTo>
                <a:lnTo>
                  <a:pt x="40" y="2"/>
                </a:lnTo>
                <a:lnTo>
                  <a:pt x="40" y="2"/>
                </a:lnTo>
                <a:lnTo>
                  <a:pt x="40" y="2"/>
                </a:lnTo>
                <a:lnTo>
                  <a:pt x="40" y="2"/>
                </a:lnTo>
                <a:lnTo>
                  <a:pt x="40" y="2"/>
                </a:lnTo>
                <a:lnTo>
                  <a:pt x="40" y="2"/>
                </a:lnTo>
                <a:lnTo>
                  <a:pt x="40" y="2"/>
                </a:lnTo>
                <a:lnTo>
                  <a:pt x="40" y="2"/>
                </a:lnTo>
                <a:lnTo>
                  <a:pt x="40" y="2"/>
                </a:lnTo>
                <a:lnTo>
                  <a:pt x="40" y="2"/>
                </a:lnTo>
                <a:lnTo>
                  <a:pt x="40" y="2"/>
                </a:lnTo>
                <a:lnTo>
                  <a:pt x="40" y="2"/>
                </a:lnTo>
                <a:lnTo>
                  <a:pt x="41" y="2"/>
                </a:lnTo>
                <a:lnTo>
                  <a:pt x="41" y="2"/>
                </a:lnTo>
                <a:lnTo>
                  <a:pt x="41" y="2"/>
                </a:lnTo>
                <a:lnTo>
                  <a:pt x="42" y="2"/>
                </a:lnTo>
                <a:lnTo>
                  <a:pt x="42" y="2"/>
                </a:lnTo>
                <a:lnTo>
                  <a:pt x="42" y="2"/>
                </a:lnTo>
                <a:lnTo>
                  <a:pt x="42" y="2"/>
                </a:lnTo>
                <a:lnTo>
                  <a:pt x="42" y="2"/>
                </a:lnTo>
                <a:lnTo>
                  <a:pt x="42" y="2"/>
                </a:lnTo>
                <a:lnTo>
                  <a:pt x="42" y="2"/>
                </a:lnTo>
                <a:lnTo>
                  <a:pt x="42" y="2"/>
                </a:lnTo>
                <a:lnTo>
                  <a:pt x="42" y="2"/>
                </a:lnTo>
                <a:lnTo>
                  <a:pt x="42" y="2"/>
                </a:lnTo>
                <a:lnTo>
                  <a:pt x="42" y="2"/>
                </a:lnTo>
                <a:lnTo>
                  <a:pt x="42" y="2"/>
                </a:lnTo>
                <a:lnTo>
                  <a:pt x="42" y="2"/>
                </a:lnTo>
                <a:lnTo>
                  <a:pt x="42" y="3"/>
                </a:lnTo>
                <a:lnTo>
                  <a:pt x="42" y="3"/>
                </a:lnTo>
                <a:lnTo>
                  <a:pt x="43" y="3"/>
                </a:lnTo>
                <a:lnTo>
                  <a:pt x="43" y="3"/>
                </a:lnTo>
                <a:lnTo>
                  <a:pt x="43" y="3"/>
                </a:lnTo>
                <a:lnTo>
                  <a:pt x="43" y="3"/>
                </a:lnTo>
                <a:lnTo>
                  <a:pt x="43" y="3"/>
                </a:lnTo>
                <a:lnTo>
                  <a:pt x="43" y="3"/>
                </a:lnTo>
                <a:lnTo>
                  <a:pt x="43" y="3"/>
                </a:lnTo>
                <a:lnTo>
                  <a:pt x="43" y="3"/>
                </a:lnTo>
                <a:lnTo>
                  <a:pt x="43" y="3"/>
                </a:lnTo>
                <a:lnTo>
                  <a:pt x="44" y="3"/>
                </a:lnTo>
                <a:lnTo>
                  <a:pt x="44" y="3"/>
                </a:lnTo>
                <a:lnTo>
                  <a:pt x="44" y="3"/>
                </a:lnTo>
                <a:lnTo>
                  <a:pt x="45" y="3"/>
                </a:lnTo>
                <a:lnTo>
                  <a:pt x="45" y="3"/>
                </a:lnTo>
                <a:lnTo>
                  <a:pt x="45" y="3"/>
                </a:lnTo>
                <a:lnTo>
                  <a:pt x="45" y="3"/>
                </a:lnTo>
                <a:lnTo>
                  <a:pt x="45" y="3"/>
                </a:lnTo>
                <a:lnTo>
                  <a:pt x="45" y="3"/>
                </a:lnTo>
                <a:lnTo>
                  <a:pt x="46" y="3"/>
                </a:lnTo>
                <a:lnTo>
                  <a:pt x="46" y="3"/>
                </a:lnTo>
                <a:lnTo>
                  <a:pt x="46" y="3"/>
                </a:lnTo>
                <a:lnTo>
                  <a:pt x="46" y="3"/>
                </a:lnTo>
                <a:lnTo>
                  <a:pt x="46" y="3"/>
                </a:lnTo>
                <a:lnTo>
                  <a:pt x="46" y="3"/>
                </a:lnTo>
                <a:lnTo>
                  <a:pt x="47" y="3"/>
                </a:lnTo>
                <a:lnTo>
                  <a:pt x="47" y="3"/>
                </a:lnTo>
                <a:lnTo>
                  <a:pt x="47" y="3"/>
                </a:lnTo>
                <a:lnTo>
                  <a:pt x="47" y="3"/>
                </a:lnTo>
                <a:lnTo>
                  <a:pt x="47" y="3"/>
                </a:lnTo>
                <a:lnTo>
                  <a:pt x="47" y="3"/>
                </a:lnTo>
                <a:lnTo>
                  <a:pt x="47" y="3"/>
                </a:lnTo>
                <a:lnTo>
                  <a:pt x="47" y="3"/>
                </a:lnTo>
                <a:lnTo>
                  <a:pt x="47" y="3"/>
                </a:lnTo>
                <a:lnTo>
                  <a:pt x="47" y="3"/>
                </a:lnTo>
                <a:lnTo>
                  <a:pt x="47" y="3"/>
                </a:lnTo>
                <a:lnTo>
                  <a:pt x="47" y="3"/>
                </a:lnTo>
                <a:lnTo>
                  <a:pt x="47" y="3"/>
                </a:lnTo>
                <a:lnTo>
                  <a:pt x="47" y="3"/>
                </a:lnTo>
                <a:lnTo>
                  <a:pt x="47" y="3"/>
                </a:lnTo>
                <a:lnTo>
                  <a:pt x="48" y="3"/>
                </a:lnTo>
                <a:lnTo>
                  <a:pt x="48" y="3"/>
                </a:lnTo>
                <a:lnTo>
                  <a:pt x="48" y="3"/>
                </a:lnTo>
                <a:lnTo>
                  <a:pt x="49" y="3"/>
                </a:lnTo>
                <a:lnTo>
                  <a:pt x="49" y="3"/>
                </a:lnTo>
                <a:lnTo>
                  <a:pt x="49" y="3"/>
                </a:lnTo>
                <a:lnTo>
                  <a:pt x="49" y="3"/>
                </a:lnTo>
                <a:lnTo>
                  <a:pt x="49" y="3"/>
                </a:lnTo>
                <a:lnTo>
                  <a:pt x="49" y="3"/>
                </a:lnTo>
                <a:lnTo>
                  <a:pt x="49" y="3"/>
                </a:lnTo>
                <a:lnTo>
                  <a:pt x="49" y="3"/>
                </a:lnTo>
                <a:lnTo>
                  <a:pt x="49" y="3"/>
                </a:lnTo>
                <a:lnTo>
                  <a:pt x="49" y="3"/>
                </a:lnTo>
                <a:lnTo>
                  <a:pt x="49" y="3"/>
                </a:lnTo>
                <a:lnTo>
                  <a:pt x="49" y="3"/>
                </a:lnTo>
                <a:lnTo>
                  <a:pt x="50" y="3"/>
                </a:lnTo>
                <a:lnTo>
                  <a:pt x="50" y="3"/>
                </a:lnTo>
                <a:lnTo>
                  <a:pt x="50" y="3"/>
                </a:lnTo>
                <a:lnTo>
                  <a:pt x="50" y="3"/>
                </a:lnTo>
                <a:lnTo>
                  <a:pt x="50" y="3"/>
                </a:lnTo>
                <a:lnTo>
                  <a:pt x="50" y="3"/>
                </a:lnTo>
                <a:lnTo>
                  <a:pt x="50" y="3"/>
                </a:lnTo>
                <a:lnTo>
                  <a:pt x="50" y="3"/>
                </a:lnTo>
                <a:lnTo>
                  <a:pt x="50" y="3"/>
                </a:lnTo>
                <a:lnTo>
                  <a:pt x="52" y="3"/>
                </a:lnTo>
                <a:lnTo>
                  <a:pt x="52" y="3"/>
                </a:lnTo>
                <a:lnTo>
                  <a:pt x="52" y="3"/>
                </a:lnTo>
                <a:lnTo>
                  <a:pt x="52" y="3"/>
                </a:lnTo>
                <a:lnTo>
                  <a:pt x="52" y="3"/>
                </a:lnTo>
                <a:lnTo>
                  <a:pt x="52" y="3"/>
                </a:lnTo>
                <a:lnTo>
                  <a:pt x="52" y="3"/>
                </a:lnTo>
                <a:lnTo>
                  <a:pt x="52" y="3"/>
                </a:lnTo>
                <a:lnTo>
                  <a:pt x="52" y="3"/>
                </a:lnTo>
                <a:lnTo>
                  <a:pt x="52" y="3"/>
                </a:lnTo>
                <a:lnTo>
                  <a:pt x="52" y="3"/>
                </a:lnTo>
                <a:lnTo>
                  <a:pt x="52" y="3"/>
                </a:lnTo>
                <a:lnTo>
                  <a:pt x="53" y="3"/>
                </a:lnTo>
                <a:lnTo>
                  <a:pt x="53" y="3"/>
                </a:lnTo>
                <a:lnTo>
                  <a:pt x="53" y="3"/>
                </a:lnTo>
                <a:lnTo>
                  <a:pt x="54" y="3"/>
                </a:lnTo>
                <a:lnTo>
                  <a:pt x="54" y="3"/>
                </a:lnTo>
                <a:lnTo>
                  <a:pt x="54" y="3"/>
                </a:lnTo>
                <a:lnTo>
                  <a:pt x="54" y="3"/>
                </a:lnTo>
                <a:lnTo>
                  <a:pt x="54" y="3"/>
                </a:lnTo>
                <a:lnTo>
                  <a:pt x="54" y="3"/>
                </a:lnTo>
                <a:lnTo>
                  <a:pt x="54" y="3"/>
                </a:lnTo>
                <a:lnTo>
                  <a:pt x="54" y="3"/>
                </a:lnTo>
                <a:lnTo>
                  <a:pt x="54" y="3"/>
                </a:lnTo>
                <a:lnTo>
                  <a:pt x="55" y="3"/>
                </a:lnTo>
                <a:lnTo>
                  <a:pt x="55" y="3"/>
                </a:lnTo>
                <a:lnTo>
                  <a:pt x="55" y="3"/>
                </a:lnTo>
                <a:lnTo>
                  <a:pt x="55" y="3"/>
                </a:lnTo>
                <a:lnTo>
                  <a:pt x="55" y="3"/>
                </a:lnTo>
                <a:lnTo>
                  <a:pt x="55" y="3"/>
                </a:lnTo>
                <a:lnTo>
                  <a:pt x="55" y="3"/>
                </a:lnTo>
                <a:lnTo>
                  <a:pt x="55" y="3"/>
                </a:lnTo>
                <a:lnTo>
                  <a:pt x="55" y="3"/>
                </a:lnTo>
                <a:lnTo>
                  <a:pt x="55" y="3"/>
                </a:lnTo>
                <a:lnTo>
                  <a:pt x="55" y="3"/>
                </a:lnTo>
                <a:lnTo>
                  <a:pt x="55" y="3"/>
                </a:lnTo>
                <a:lnTo>
                  <a:pt x="56" y="3"/>
                </a:lnTo>
                <a:lnTo>
                  <a:pt x="56" y="3"/>
                </a:lnTo>
                <a:lnTo>
                  <a:pt x="56" y="3"/>
                </a:lnTo>
                <a:lnTo>
                  <a:pt x="56" y="3"/>
                </a:lnTo>
                <a:lnTo>
                  <a:pt x="56" y="3"/>
                </a:lnTo>
                <a:lnTo>
                  <a:pt x="56" y="3"/>
                </a:lnTo>
                <a:lnTo>
                  <a:pt x="56" y="3"/>
                </a:lnTo>
                <a:lnTo>
                  <a:pt x="56" y="3"/>
                </a:lnTo>
                <a:lnTo>
                  <a:pt x="56" y="3"/>
                </a:lnTo>
                <a:lnTo>
                  <a:pt x="57" y="3"/>
                </a:lnTo>
                <a:lnTo>
                  <a:pt x="57" y="3"/>
                </a:lnTo>
                <a:lnTo>
                  <a:pt x="57" y="3"/>
                </a:lnTo>
                <a:lnTo>
                  <a:pt x="58" y="3"/>
                </a:lnTo>
                <a:lnTo>
                  <a:pt x="58" y="4"/>
                </a:lnTo>
                <a:lnTo>
                  <a:pt x="58" y="4"/>
                </a:lnTo>
                <a:lnTo>
                  <a:pt x="58" y="4"/>
                </a:lnTo>
                <a:lnTo>
                  <a:pt x="58" y="4"/>
                </a:lnTo>
                <a:lnTo>
                  <a:pt x="58" y="4"/>
                </a:lnTo>
                <a:lnTo>
                  <a:pt x="58" y="4"/>
                </a:lnTo>
                <a:lnTo>
                  <a:pt x="58" y="4"/>
                </a:lnTo>
                <a:lnTo>
                  <a:pt x="58" y="4"/>
                </a:lnTo>
                <a:lnTo>
                  <a:pt x="59" y="4"/>
                </a:lnTo>
                <a:lnTo>
                  <a:pt x="59" y="4"/>
                </a:lnTo>
                <a:lnTo>
                  <a:pt x="59" y="4"/>
                </a:lnTo>
                <a:lnTo>
                  <a:pt x="60" y="4"/>
                </a:lnTo>
                <a:lnTo>
                  <a:pt x="60" y="4"/>
                </a:lnTo>
                <a:lnTo>
                  <a:pt x="60" y="4"/>
                </a:lnTo>
                <a:lnTo>
                  <a:pt x="60" y="4"/>
                </a:lnTo>
                <a:lnTo>
                  <a:pt x="60" y="4"/>
                </a:lnTo>
                <a:lnTo>
                  <a:pt x="60" y="4"/>
                </a:lnTo>
                <a:lnTo>
                  <a:pt x="62" y="4"/>
                </a:lnTo>
                <a:lnTo>
                  <a:pt x="62" y="4"/>
                </a:lnTo>
                <a:lnTo>
                  <a:pt x="62" y="4"/>
                </a:lnTo>
                <a:lnTo>
                  <a:pt x="62" y="4"/>
                </a:lnTo>
                <a:lnTo>
                  <a:pt x="62" y="4"/>
                </a:lnTo>
                <a:lnTo>
                  <a:pt x="62" y="4"/>
                </a:lnTo>
                <a:lnTo>
                  <a:pt x="62" y="4"/>
                </a:lnTo>
                <a:lnTo>
                  <a:pt x="62" y="4"/>
                </a:lnTo>
                <a:lnTo>
                  <a:pt x="62" y="4"/>
                </a:lnTo>
                <a:lnTo>
                  <a:pt x="62" y="4"/>
                </a:lnTo>
                <a:lnTo>
                  <a:pt x="62" y="4"/>
                </a:lnTo>
                <a:lnTo>
                  <a:pt x="62" y="4"/>
                </a:lnTo>
                <a:lnTo>
                  <a:pt x="63" y="4"/>
                </a:lnTo>
                <a:lnTo>
                  <a:pt x="63" y="4"/>
                </a:lnTo>
                <a:lnTo>
                  <a:pt x="63" y="4"/>
                </a:lnTo>
                <a:lnTo>
                  <a:pt x="63" y="4"/>
                </a:lnTo>
                <a:lnTo>
                  <a:pt x="63" y="4"/>
                </a:lnTo>
                <a:lnTo>
                  <a:pt x="63" y="4"/>
                </a:lnTo>
                <a:lnTo>
                  <a:pt x="64" y="4"/>
                </a:lnTo>
                <a:lnTo>
                  <a:pt x="64" y="4"/>
                </a:lnTo>
                <a:lnTo>
                  <a:pt x="64" y="4"/>
                </a:lnTo>
                <a:lnTo>
                  <a:pt x="64" y="4"/>
                </a:lnTo>
                <a:lnTo>
                  <a:pt x="64" y="4"/>
                </a:lnTo>
                <a:lnTo>
                  <a:pt x="64" y="4"/>
                </a:lnTo>
                <a:lnTo>
                  <a:pt x="64" y="4"/>
                </a:lnTo>
                <a:lnTo>
                  <a:pt x="64" y="4"/>
                </a:lnTo>
                <a:lnTo>
                  <a:pt x="64" y="4"/>
                </a:lnTo>
                <a:lnTo>
                  <a:pt x="64" y="4"/>
                </a:lnTo>
                <a:lnTo>
                  <a:pt x="64" y="4"/>
                </a:lnTo>
                <a:lnTo>
                  <a:pt x="64" y="4"/>
                </a:lnTo>
                <a:lnTo>
                  <a:pt x="65" y="4"/>
                </a:lnTo>
                <a:lnTo>
                  <a:pt x="65" y="4"/>
                </a:lnTo>
                <a:lnTo>
                  <a:pt x="65" y="4"/>
                </a:lnTo>
                <a:lnTo>
                  <a:pt x="66" y="4"/>
                </a:lnTo>
                <a:lnTo>
                  <a:pt x="66" y="4"/>
                </a:lnTo>
                <a:lnTo>
                  <a:pt x="66" y="4"/>
                </a:lnTo>
                <a:lnTo>
                  <a:pt x="66" y="4"/>
                </a:lnTo>
                <a:lnTo>
                  <a:pt x="66" y="4"/>
                </a:lnTo>
                <a:lnTo>
                  <a:pt x="66" y="4"/>
                </a:lnTo>
                <a:lnTo>
                  <a:pt x="67" y="4"/>
                </a:lnTo>
                <a:lnTo>
                  <a:pt x="67" y="4"/>
                </a:lnTo>
                <a:lnTo>
                  <a:pt x="67" y="4"/>
                </a:lnTo>
                <a:lnTo>
                  <a:pt x="68" y="4"/>
                </a:lnTo>
                <a:lnTo>
                  <a:pt x="68" y="4"/>
                </a:lnTo>
                <a:lnTo>
                  <a:pt x="68" y="4"/>
                </a:lnTo>
                <a:lnTo>
                  <a:pt x="68" y="4"/>
                </a:lnTo>
                <a:lnTo>
                  <a:pt x="68" y="4"/>
                </a:lnTo>
                <a:lnTo>
                  <a:pt x="68" y="4"/>
                </a:lnTo>
                <a:lnTo>
                  <a:pt x="68" y="4"/>
                </a:lnTo>
                <a:lnTo>
                  <a:pt x="68" y="4"/>
                </a:lnTo>
                <a:lnTo>
                  <a:pt x="68" y="4"/>
                </a:lnTo>
                <a:lnTo>
                  <a:pt x="68" y="4"/>
                </a:lnTo>
                <a:lnTo>
                  <a:pt x="68" y="4"/>
                </a:lnTo>
                <a:lnTo>
                  <a:pt x="68" y="4"/>
                </a:lnTo>
                <a:lnTo>
                  <a:pt x="69" y="4"/>
                </a:lnTo>
                <a:lnTo>
                  <a:pt x="69" y="4"/>
                </a:lnTo>
                <a:lnTo>
                  <a:pt x="69" y="4"/>
                </a:lnTo>
                <a:lnTo>
                  <a:pt x="69" y="4"/>
                </a:lnTo>
                <a:lnTo>
                  <a:pt x="69" y="4"/>
                </a:lnTo>
                <a:lnTo>
                  <a:pt x="69" y="4"/>
                </a:lnTo>
                <a:lnTo>
                  <a:pt x="69" y="4"/>
                </a:lnTo>
                <a:lnTo>
                  <a:pt x="69" y="4"/>
                </a:lnTo>
                <a:lnTo>
                  <a:pt x="69" y="4"/>
                </a:lnTo>
                <a:lnTo>
                  <a:pt x="70" y="4"/>
                </a:lnTo>
                <a:lnTo>
                  <a:pt x="70" y="4"/>
                </a:lnTo>
                <a:lnTo>
                  <a:pt x="70" y="4"/>
                </a:lnTo>
                <a:lnTo>
                  <a:pt x="70" y="4"/>
                </a:lnTo>
                <a:lnTo>
                  <a:pt x="70" y="4"/>
                </a:lnTo>
                <a:lnTo>
                  <a:pt x="70" y="4"/>
                </a:lnTo>
                <a:lnTo>
                  <a:pt x="70" y="4"/>
                </a:lnTo>
                <a:lnTo>
                  <a:pt x="70" y="4"/>
                </a:lnTo>
                <a:lnTo>
                  <a:pt x="70" y="4"/>
                </a:lnTo>
                <a:lnTo>
                  <a:pt x="71" y="4"/>
                </a:lnTo>
                <a:lnTo>
                  <a:pt x="71" y="4"/>
                </a:lnTo>
                <a:lnTo>
                  <a:pt x="71" y="4"/>
                </a:lnTo>
                <a:lnTo>
                  <a:pt x="71" y="4"/>
                </a:lnTo>
                <a:lnTo>
                  <a:pt x="71" y="4"/>
                </a:lnTo>
                <a:lnTo>
                  <a:pt x="71" y="4"/>
                </a:lnTo>
                <a:lnTo>
                  <a:pt x="71" y="4"/>
                </a:lnTo>
                <a:lnTo>
                  <a:pt x="71" y="4"/>
                </a:lnTo>
                <a:lnTo>
                  <a:pt x="71" y="4"/>
                </a:lnTo>
                <a:lnTo>
                  <a:pt x="71" y="4"/>
                </a:lnTo>
                <a:lnTo>
                  <a:pt x="71" y="4"/>
                </a:lnTo>
                <a:lnTo>
                  <a:pt x="71" y="4"/>
                </a:lnTo>
                <a:lnTo>
                  <a:pt x="71" y="4"/>
                </a:lnTo>
                <a:lnTo>
                  <a:pt x="71" y="4"/>
                </a:lnTo>
                <a:lnTo>
                  <a:pt x="71" y="4"/>
                </a:lnTo>
                <a:lnTo>
                  <a:pt x="72" y="4"/>
                </a:lnTo>
                <a:lnTo>
                  <a:pt x="72" y="5"/>
                </a:lnTo>
                <a:lnTo>
                  <a:pt x="72" y="5"/>
                </a:lnTo>
                <a:lnTo>
                  <a:pt x="72" y="5"/>
                </a:lnTo>
                <a:lnTo>
                  <a:pt x="72" y="5"/>
                </a:lnTo>
                <a:lnTo>
                  <a:pt x="72" y="5"/>
                </a:lnTo>
                <a:lnTo>
                  <a:pt x="73" y="5"/>
                </a:lnTo>
                <a:lnTo>
                  <a:pt x="73" y="5"/>
                </a:lnTo>
                <a:lnTo>
                  <a:pt x="73" y="5"/>
                </a:lnTo>
                <a:lnTo>
                  <a:pt x="73" y="5"/>
                </a:lnTo>
                <a:lnTo>
                  <a:pt x="73" y="5"/>
                </a:lnTo>
                <a:lnTo>
                  <a:pt x="73" y="5"/>
                </a:lnTo>
                <a:lnTo>
                  <a:pt x="73" y="5"/>
                </a:lnTo>
                <a:lnTo>
                  <a:pt x="73" y="5"/>
                </a:lnTo>
                <a:lnTo>
                  <a:pt x="73" y="5"/>
                </a:lnTo>
                <a:lnTo>
                  <a:pt x="74" y="5"/>
                </a:lnTo>
                <a:lnTo>
                  <a:pt x="74" y="5"/>
                </a:lnTo>
                <a:lnTo>
                  <a:pt x="74" y="5"/>
                </a:lnTo>
                <a:lnTo>
                  <a:pt x="75" y="5"/>
                </a:lnTo>
                <a:lnTo>
                  <a:pt x="75" y="5"/>
                </a:lnTo>
                <a:lnTo>
                  <a:pt x="75" y="5"/>
                </a:lnTo>
                <a:lnTo>
                  <a:pt x="75" y="5"/>
                </a:lnTo>
                <a:lnTo>
                  <a:pt x="75" y="5"/>
                </a:lnTo>
                <a:lnTo>
                  <a:pt x="75" y="5"/>
                </a:lnTo>
                <a:lnTo>
                  <a:pt x="77" y="5"/>
                </a:lnTo>
                <a:lnTo>
                  <a:pt x="77" y="5"/>
                </a:lnTo>
                <a:lnTo>
                  <a:pt x="77" y="5"/>
                </a:lnTo>
                <a:lnTo>
                  <a:pt x="77" y="5"/>
                </a:lnTo>
                <a:lnTo>
                  <a:pt x="77" y="5"/>
                </a:lnTo>
                <a:lnTo>
                  <a:pt x="77" y="5"/>
                </a:lnTo>
                <a:lnTo>
                  <a:pt x="79" y="5"/>
                </a:lnTo>
                <a:lnTo>
                  <a:pt x="79" y="5"/>
                </a:lnTo>
                <a:lnTo>
                  <a:pt x="79" y="5"/>
                </a:lnTo>
                <a:lnTo>
                  <a:pt x="79" y="5"/>
                </a:lnTo>
                <a:lnTo>
                  <a:pt x="79" y="5"/>
                </a:lnTo>
                <a:lnTo>
                  <a:pt x="79" y="5"/>
                </a:lnTo>
                <a:lnTo>
                  <a:pt x="79" y="5"/>
                </a:lnTo>
                <a:lnTo>
                  <a:pt x="79" y="5"/>
                </a:lnTo>
                <a:lnTo>
                  <a:pt x="79" y="5"/>
                </a:lnTo>
                <a:lnTo>
                  <a:pt x="80" y="5"/>
                </a:lnTo>
                <a:lnTo>
                  <a:pt x="80" y="5"/>
                </a:lnTo>
                <a:lnTo>
                  <a:pt x="80" y="5"/>
                </a:lnTo>
                <a:lnTo>
                  <a:pt x="80" y="5"/>
                </a:lnTo>
                <a:lnTo>
                  <a:pt x="80" y="5"/>
                </a:lnTo>
                <a:lnTo>
                  <a:pt x="80" y="5"/>
                </a:lnTo>
                <a:lnTo>
                  <a:pt x="80" y="5"/>
                </a:lnTo>
                <a:lnTo>
                  <a:pt x="80" y="5"/>
                </a:lnTo>
                <a:lnTo>
                  <a:pt x="80" y="5"/>
                </a:lnTo>
                <a:lnTo>
                  <a:pt x="81" y="5"/>
                </a:lnTo>
                <a:lnTo>
                  <a:pt x="81" y="5"/>
                </a:lnTo>
                <a:lnTo>
                  <a:pt x="81" y="5"/>
                </a:lnTo>
                <a:lnTo>
                  <a:pt x="82" y="5"/>
                </a:lnTo>
                <a:lnTo>
                  <a:pt x="82" y="5"/>
                </a:lnTo>
                <a:lnTo>
                  <a:pt x="82" y="5"/>
                </a:lnTo>
                <a:lnTo>
                  <a:pt x="82" y="5"/>
                </a:lnTo>
                <a:lnTo>
                  <a:pt x="82" y="5"/>
                </a:lnTo>
                <a:lnTo>
                  <a:pt x="82" y="5"/>
                </a:lnTo>
                <a:lnTo>
                  <a:pt x="82" y="5"/>
                </a:lnTo>
                <a:lnTo>
                  <a:pt x="82" y="5"/>
                </a:lnTo>
                <a:lnTo>
                  <a:pt x="82" y="5"/>
                </a:lnTo>
                <a:lnTo>
                  <a:pt x="82" y="5"/>
                </a:lnTo>
                <a:lnTo>
                  <a:pt x="82" y="5"/>
                </a:lnTo>
                <a:lnTo>
                  <a:pt x="82" y="5"/>
                </a:lnTo>
                <a:lnTo>
                  <a:pt x="83" y="5"/>
                </a:lnTo>
                <a:lnTo>
                  <a:pt x="83" y="5"/>
                </a:lnTo>
                <a:lnTo>
                  <a:pt x="83" y="5"/>
                </a:lnTo>
                <a:lnTo>
                  <a:pt x="83" y="5"/>
                </a:lnTo>
                <a:lnTo>
                  <a:pt x="83" y="5"/>
                </a:lnTo>
                <a:lnTo>
                  <a:pt x="83" y="5"/>
                </a:lnTo>
                <a:lnTo>
                  <a:pt x="84" y="5"/>
                </a:lnTo>
                <a:lnTo>
                  <a:pt x="84" y="6"/>
                </a:lnTo>
                <a:lnTo>
                  <a:pt x="84" y="6"/>
                </a:lnTo>
                <a:lnTo>
                  <a:pt x="84" y="6"/>
                </a:lnTo>
                <a:lnTo>
                  <a:pt x="84" y="6"/>
                </a:lnTo>
                <a:lnTo>
                  <a:pt x="84" y="6"/>
                </a:lnTo>
                <a:lnTo>
                  <a:pt x="85" y="6"/>
                </a:lnTo>
                <a:lnTo>
                  <a:pt x="85" y="6"/>
                </a:lnTo>
                <a:lnTo>
                  <a:pt x="85" y="6"/>
                </a:lnTo>
                <a:lnTo>
                  <a:pt x="85" y="6"/>
                </a:lnTo>
                <a:lnTo>
                  <a:pt x="85" y="6"/>
                </a:lnTo>
                <a:lnTo>
                  <a:pt x="85" y="6"/>
                </a:lnTo>
                <a:lnTo>
                  <a:pt x="85" y="6"/>
                </a:lnTo>
                <a:lnTo>
                  <a:pt x="85" y="6"/>
                </a:lnTo>
                <a:lnTo>
                  <a:pt x="85" y="6"/>
                </a:lnTo>
                <a:lnTo>
                  <a:pt x="85" y="6"/>
                </a:lnTo>
                <a:lnTo>
                  <a:pt x="85" y="6"/>
                </a:lnTo>
                <a:lnTo>
                  <a:pt x="85" y="6"/>
                </a:lnTo>
                <a:lnTo>
                  <a:pt x="86" y="6"/>
                </a:lnTo>
                <a:lnTo>
                  <a:pt x="86" y="6"/>
                </a:lnTo>
                <a:lnTo>
                  <a:pt x="86" y="6"/>
                </a:lnTo>
                <a:lnTo>
                  <a:pt x="86" y="6"/>
                </a:lnTo>
                <a:lnTo>
                  <a:pt x="86" y="6"/>
                </a:lnTo>
                <a:lnTo>
                  <a:pt x="86" y="6"/>
                </a:lnTo>
                <a:lnTo>
                  <a:pt x="87" y="6"/>
                </a:lnTo>
                <a:lnTo>
                  <a:pt x="87" y="6"/>
                </a:lnTo>
                <a:lnTo>
                  <a:pt x="87" y="6"/>
                </a:lnTo>
                <a:lnTo>
                  <a:pt x="87" y="6"/>
                </a:lnTo>
                <a:lnTo>
                  <a:pt x="87" y="6"/>
                </a:lnTo>
                <a:lnTo>
                  <a:pt x="87" y="6"/>
                </a:lnTo>
                <a:lnTo>
                  <a:pt x="88" y="6"/>
                </a:lnTo>
                <a:lnTo>
                  <a:pt x="88" y="6"/>
                </a:lnTo>
                <a:lnTo>
                  <a:pt x="88" y="6"/>
                </a:lnTo>
                <a:lnTo>
                  <a:pt x="88" y="6"/>
                </a:lnTo>
                <a:lnTo>
                  <a:pt x="88" y="6"/>
                </a:lnTo>
                <a:lnTo>
                  <a:pt x="88" y="6"/>
                </a:lnTo>
                <a:lnTo>
                  <a:pt x="88" y="6"/>
                </a:lnTo>
                <a:lnTo>
                  <a:pt x="88" y="6"/>
                </a:lnTo>
                <a:lnTo>
                  <a:pt x="88" y="6"/>
                </a:lnTo>
                <a:lnTo>
                  <a:pt x="88" y="6"/>
                </a:lnTo>
                <a:lnTo>
                  <a:pt x="88" y="6"/>
                </a:lnTo>
                <a:lnTo>
                  <a:pt x="88" y="6"/>
                </a:lnTo>
                <a:lnTo>
                  <a:pt x="88" y="6"/>
                </a:lnTo>
                <a:lnTo>
                  <a:pt x="88" y="6"/>
                </a:lnTo>
                <a:lnTo>
                  <a:pt x="88" y="6"/>
                </a:lnTo>
                <a:lnTo>
                  <a:pt x="89" y="6"/>
                </a:lnTo>
                <a:lnTo>
                  <a:pt x="89" y="6"/>
                </a:lnTo>
                <a:lnTo>
                  <a:pt x="89" y="6"/>
                </a:lnTo>
                <a:lnTo>
                  <a:pt x="89" y="6"/>
                </a:lnTo>
                <a:lnTo>
                  <a:pt x="89" y="6"/>
                </a:lnTo>
                <a:lnTo>
                  <a:pt x="89" y="6"/>
                </a:lnTo>
                <a:lnTo>
                  <a:pt x="90" y="6"/>
                </a:lnTo>
                <a:lnTo>
                  <a:pt x="90" y="6"/>
                </a:lnTo>
                <a:lnTo>
                  <a:pt x="90" y="6"/>
                </a:lnTo>
                <a:lnTo>
                  <a:pt x="90" y="6"/>
                </a:lnTo>
                <a:lnTo>
                  <a:pt x="90" y="6"/>
                </a:lnTo>
                <a:lnTo>
                  <a:pt x="90" y="6"/>
                </a:lnTo>
                <a:lnTo>
                  <a:pt x="90" y="6"/>
                </a:lnTo>
                <a:lnTo>
                  <a:pt x="90" y="6"/>
                </a:lnTo>
                <a:lnTo>
                  <a:pt x="90" y="6"/>
                </a:lnTo>
                <a:lnTo>
                  <a:pt x="91" y="6"/>
                </a:lnTo>
                <a:lnTo>
                  <a:pt x="91" y="6"/>
                </a:lnTo>
                <a:lnTo>
                  <a:pt x="91" y="6"/>
                </a:lnTo>
                <a:lnTo>
                  <a:pt x="91" y="6"/>
                </a:lnTo>
                <a:lnTo>
                  <a:pt x="91" y="6"/>
                </a:lnTo>
                <a:lnTo>
                  <a:pt x="91" y="6"/>
                </a:lnTo>
                <a:lnTo>
                  <a:pt x="91" y="6"/>
                </a:lnTo>
                <a:lnTo>
                  <a:pt x="91" y="6"/>
                </a:lnTo>
                <a:lnTo>
                  <a:pt x="91" y="6"/>
                </a:lnTo>
                <a:lnTo>
                  <a:pt x="91" y="6"/>
                </a:lnTo>
                <a:lnTo>
                  <a:pt x="91" y="6"/>
                </a:lnTo>
                <a:lnTo>
                  <a:pt x="91" y="6"/>
                </a:lnTo>
                <a:lnTo>
                  <a:pt x="91" y="6"/>
                </a:lnTo>
                <a:lnTo>
                  <a:pt x="91" y="6"/>
                </a:lnTo>
                <a:lnTo>
                  <a:pt x="91" y="6"/>
                </a:lnTo>
                <a:lnTo>
                  <a:pt x="92" y="6"/>
                </a:lnTo>
                <a:lnTo>
                  <a:pt x="92" y="6"/>
                </a:lnTo>
                <a:lnTo>
                  <a:pt x="92" y="6"/>
                </a:lnTo>
                <a:lnTo>
                  <a:pt x="92" y="6"/>
                </a:lnTo>
                <a:lnTo>
                  <a:pt x="92" y="6"/>
                </a:lnTo>
                <a:lnTo>
                  <a:pt x="92" y="6"/>
                </a:lnTo>
                <a:lnTo>
                  <a:pt x="92" y="6"/>
                </a:lnTo>
                <a:lnTo>
                  <a:pt x="92" y="6"/>
                </a:lnTo>
                <a:lnTo>
                  <a:pt x="92" y="6"/>
                </a:lnTo>
                <a:lnTo>
                  <a:pt x="94" y="6"/>
                </a:lnTo>
                <a:lnTo>
                  <a:pt x="94" y="6"/>
                </a:lnTo>
                <a:lnTo>
                  <a:pt x="94" y="6"/>
                </a:lnTo>
                <a:lnTo>
                  <a:pt x="95" y="6"/>
                </a:lnTo>
                <a:lnTo>
                  <a:pt x="95" y="6"/>
                </a:lnTo>
                <a:lnTo>
                  <a:pt x="95" y="6"/>
                </a:lnTo>
                <a:lnTo>
                  <a:pt x="95" y="6"/>
                </a:lnTo>
                <a:lnTo>
                  <a:pt x="95" y="6"/>
                </a:lnTo>
                <a:lnTo>
                  <a:pt x="95" y="6"/>
                </a:lnTo>
                <a:lnTo>
                  <a:pt x="95" y="6"/>
                </a:lnTo>
                <a:lnTo>
                  <a:pt x="95" y="6"/>
                </a:lnTo>
                <a:lnTo>
                  <a:pt x="95" y="6"/>
                </a:lnTo>
                <a:lnTo>
                  <a:pt x="96" y="6"/>
                </a:lnTo>
                <a:lnTo>
                  <a:pt x="96" y="6"/>
                </a:lnTo>
                <a:lnTo>
                  <a:pt x="96" y="6"/>
                </a:lnTo>
                <a:lnTo>
                  <a:pt x="97" y="6"/>
                </a:lnTo>
                <a:lnTo>
                  <a:pt x="97" y="6"/>
                </a:lnTo>
                <a:lnTo>
                  <a:pt x="97" y="6"/>
                </a:lnTo>
                <a:lnTo>
                  <a:pt x="97" y="6"/>
                </a:lnTo>
                <a:lnTo>
                  <a:pt x="97" y="7"/>
                </a:lnTo>
                <a:lnTo>
                  <a:pt x="97" y="7"/>
                </a:lnTo>
                <a:lnTo>
                  <a:pt x="97" y="7"/>
                </a:lnTo>
                <a:lnTo>
                  <a:pt x="97" y="7"/>
                </a:lnTo>
                <a:lnTo>
                  <a:pt x="97" y="7"/>
                </a:lnTo>
                <a:lnTo>
                  <a:pt x="98" y="7"/>
                </a:lnTo>
                <a:lnTo>
                  <a:pt x="98" y="7"/>
                </a:lnTo>
                <a:lnTo>
                  <a:pt x="98" y="7"/>
                </a:lnTo>
                <a:lnTo>
                  <a:pt x="98" y="7"/>
                </a:lnTo>
                <a:lnTo>
                  <a:pt x="98" y="7"/>
                </a:lnTo>
                <a:lnTo>
                  <a:pt x="98" y="7"/>
                </a:lnTo>
                <a:lnTo>
                  <a:pt x="99" y="7"/>
                </a:lnTo>
                <a:lnTo>
                  <a:pt x="99" y="7"/>
                </a:lnTo>
                <a:lnTo>
                  <a:pt x="99" y="7"/>
                </a:lnTo>
                <a:lnTo>
                  <a:pt x="99" y="7"/>
                </a:lnTo>
                <a:lnTo>
                  <a:pt x="99" y="7"/>
                </a:lnTo>
                <a:lnTo>
                  <a:pt x="99" y="7"/>
                </a:lnTo>
                <a:lnTo>
                  <a:pt x="99" y="7"/>
                </a:lnTo>
                <a:lnTo>
                  <a:pt x="99" y="7"/>
                </a:lnTo>
                <a:lnTo>
                  <a:pt x="99" y="7"/>
                </a:lnTo>
                <a:lnTo>
                  <a:pt x="100" y="7"/>
                </a:lnTo>
                <a:lnTo>
                  <a:pt x="100" y="7"/>
                </a:lnTo>
                <a:lnTo>
                  <a:pt x="100" y="7"/>
                </a:lnTo>
                <a:lnTo>
                  <a:pt x="100" y="7"/>
                </a:lnTo>
                <a:lnTo>
                  <a:pt x="100" y="7"/>
                </a:lnTo>
                <a:lnTo>
                  <a:pt x="100" y="7"/>
                </a:lnTo>
                <a:lnTo>
                  <a:pt x="100" y="7"/>
                </a:lnTo>
                <a:lnTo>
                  <a:pt x="100" y="7"/>
                </a:lnTo>
                <a:lnTo>
                  <a:pt x="100" y="7"/>
                </a:lnTo>
                <a:lnTo>
                  <a:pt x="100" y="7"/>
                </a:lnTo>
                <a:lnTo>
                  <a:pt x="100" y="7"/>
                </a:lnTo>
                <a:lnTo>
                  <a:pt x="100" y="7"/>
                </a:lnTo>
                <a:lnTo>
                  <a:pt x="100" y="7"/>
                </a:lnTo>
                <a:lnTo>
                  <a:pt x="100" y="7"/>
                </a:lnTo>
                <a:lnTo>
                  <a:pt x="100" y="7"/>
                </a:lnTo>
                <a:lnTo>
                  <a:pt x="100" y="7"/>
                </a:lnTo>
                <a:lnTo>
                  <a:pt x="100" y="7"/>
                </a:lnTo>
                <a:lnTo>
                  <a:pt x="100" y="7"/>
                </a:lnTo>
                <a:lnTo>
                  <a:pt x="101" y="7"/>
                </a:lnTo>
                <a:lnTo>
                  <a:pt x="101" y="7"/>
                </a:lnTo>
                <a:lnTo>
                  <a:pt x="101" y="7"/>
                </a:lnTo>
                <a:lnTo>
                  <a:pt x="101" y="7"/>
                </a:lnTo>
                <a:lnTo>
                  <a:pt x="101" y="7"/>
                </a:lnTo>
                <a:lnTo>
                  <a:pt x="101" y="7"/>
                </a:lnTo>
                <a:lnTo>
                  <a:pt x="102" y="7"/>
                </a:lnTo>
                <a:lnTo>
                  <a:pt x="102" y="7"/>
                </a:lnTo>
                <a:lnTo>
                  <a:pt x="102" y="7"/>
                </a:lnTo>
                <a:lnTo>
                  <a:pt x="102" y="7"/>
                </a:lnTo>
                <a:lnTo>
                  <a:pt x="102" y="7"/>
                </a:lnTo>
                <a:lnTo>
                  <a:pt x="102" y="7"/>
                </a:lnTo>
                <a:lnTo>
                  <a:pt x="102" y="7"/>
                </a:lnTo>
                <a:lnTo>
                  <a:pt x="102" y="7"/>
                </a:lnTo>
                <a:lnTo>
                  <a:pt x="102" y="7"/>
                </a:lnTo>
                <a:lnTo>
                  <a:pt x="102" y="7"/>
                </a:lnTo>
                <a:lnTo>
                  <a:pt x="102" y="7"/>
                </a:lnTo>
                <a:lnTo>
                  <a:pt x="102" y="7"/>
                </a:lnTo>
                <a:lnTo>
                  <a:pt x="103" y="7"/>
                </a:lnTo>
                <a:lnTo>
                  <a:pt x="103" y="7"/>
                </a:lnTo>
                <a:lnTo>
                  <a:pt x="103" y="7"/>
                </a:lnTo>
                <a:lnTo>
                  <a:pt x="103" y="7"/>
                </a:lnTo>
                <a:lnTo>
                  <a:pt x="103" y="7"/>
                </a:lnTo>
                <a:lnTo>
                  <a:pt x="103" y="7"/>
                </a:lnTo>
                <a:lnTo>
                  <a:pt x="103" y="7"/>
                </a:lnTo>
                <a:lnTo>
                  <a:pt x="103" y="7"/>
                </a:lnTo>
                <a:lnTo>
                  <a:pt x="103" y="7"/>
                </a:lnTo>
                <a:lnTo>
                  <a:pt x="103" y="7"/>
                </a:lnTo>
                <a:lnTo>
                  <a:pt x="103" y="7"/>
                </a:lnTo>
                <a:lnTo>
                  <a:pt x="103" y="7"/>
                </a:lnTo>
                <a:lnTo>
                  <a:pt x="104" y="7"/>
                </a:lnTo>
                <a:lnTo>
                  <a:pt x="104" y="8"/>
                </a:lnTo>
                <a:lnTo>
                  <a:pt x="104" y="8"/>
                </a:lnTo>
                <a:lnTo>
                  <a:pt x="104" y="8"/>
                </a:lnTo>
                <a:lnTo>
                  <a:pt x="104" y="8"/>
                </a:lnTo>
                <a:lnTo>
                  <a:pt x="104" y="8"/>
                </a:lnTo>
                <a:lnTo>
                  <a:pt x="104" y="8"/>
                </a:lnTo>
                <a:lnTo>
                  <a:pt x="104" y="8"/>
                </a:lnTo>
                <a:lnTo>
                  <a:pt x="104" y="8"/>
                </a:lnTo>
                <a:lnTo>
                  <a:pt x="105" y="8"/>
                </a:lnTo>
                <a:lnTo>
                  <a:pt x="105" y="8"/>
                </a:lnTo>
                <a:lnTo>
                  <a:pt x="105" y="8"/>
                </a:lnTo>
                <a:lnTo>
                  <a:pt x="105" y="8"/>
                </a:lnTo>
                <a:lnTo>
                  <a:pt x="105" y="8"/>
                </a:lnTo>
                <a:lnTo>
                  <a:pt x="105" y="8"/>
                </a:lnTo>
                <a:lnTo>
                  <a:pt x="105" y="8"/>
                </a:lnTo>
                <a:lnTo>
                  <a:pt x="105" y="8"/>
                </a:lnTo>
                <a:lnTo>
                  <a:pt x="105" y="8"/>
                </a:lnTo>
                <a:lnTo>
                  <a:pt x="105" y="8"/>
                </a:lnTo>
                <a:lnTo>
                  <a:pt x="105" y="8"/>
                </a:lnTo>
                <a:lnTo>
                  <a:pt x="105" y="8"/>
                </a:lnTo>
                <a:lnTo>
                  <a:pt x="106" y="8"/>
                </a:lnTo>
                <a:lnTo>
                  <a:pt x="106" y="8"/>
                </a:lnTo>
                <a:lnTo>
                  <a:pt x="106" y="8"/>
                </a:lnTo>
                <a:lnTo>
                  <a:pt x="106" y="8"/>
                </a:lnTo>
                <a:lnTo>
                  <a:pt x="106" y="8"/>
                </a:lnTo>
                <a:lnTo>
                  <a:pt x="106" y="8"/>
                </a:lnTo>
                <a:lnTo>
                  <a:pt x="106" y="8"/>
                </a:lnTo>
                <a:lnTo>
                  <a:pt x="106" y="8"/>
                </a:lnTo>
                <a:lnTo>
                  <a:pt x="106" y="8"/>
                </a:lnTo>
                <a:lnTo>
                  <a:pt x="106" y="8"/>
                </a:lnTo>
                <a:lnTo>
                  <a:pt x="106" y="8"/>
                </a:lnTo>
                <a:lnTo>
                  <a:pt x="106" y="8"/>
                </a:lnTo>
                <a:lnTo>
                  <a:pt x="107" y="8"/>
                </a:lnTo>
                <a:lnTo>
                  <a:pt x="107" y="8"/>
                </a:lnTo>
                <a:lnTo>
                  <a:pt x="107" y="8"/>
                </a:lnTo>
                <a:lnTo>
                  <a:pt x="107" y="8"/>
                </a:lnTo>
                <a:lnTo>
                  <a:pt x="107" y="8"/>
                </a:lnTo>
                <a:lnTo>
                  <a:pt x="107" y="8"/>
                </a:lnTo>
                <a:lnTo>
                  <a:pt x="108" y="8"/>
                </a:lnTo>
                <a:lnTo>
                  <a:pt x="108" y="8"/>
                </a:lnTo>
                <a:lnTo>
                  <a:pt x="108" y="8"/>
                </a:lnTo>
                <a:lnTo>
                  <a:pt x="108" y="8"/>
                </a:lnTo>
                <a:lnTo>
                  <a:pt x="108" y="8"/>
                </a:lnTo>
                <a:lnTo>
                  <a:pt x="108" y="8"/>
                </a:lnTo>
                <a:lnTo>
                  <a:pt x="109" y="8"/>
                </a:lnTo>
                <a:lnTo>
                  <a:pt x="109" y="8"/>
                </a:lnTo>
                <a:lnTo>
                  <a:pt x="109" y="8"/>
                </a:lnTo>
                <a:lnTo>
                  <a:pt x="109" y="8"/>
                </a:lnTo>
                <a:lnTo>
                  <a:pt x="109" y="8"/>
                </a:lnTo>
                <a:lnTo>
                  <a:pt x="109" y="8"/>
                </a:lnTo>
                <a:lnTo>
                  <a:pt x="110" y="8"/>
                </a:lnTo>
                <a:lnTo>
                  <a:pt x="110" y="8"/>
                </a:lnTo>
                <a:lnTo>
                  <a:pt x="110" y="8"/>
                </a:lnTo>
                <a:lnTo>
                  <a:pt x="112" y="8"/>
                </a:lnTo>
                <a:lnTo>
                  <a:pt x="112" y="8"/>
                </a:lnTo>
                <a:lnTo>
                  <a:pt x="112" y="8"/>
                </a:lnTo>
                <a:lnTo>
                  <a:pt x="113" y="8"/>
                </a:lnTo>
                <a:lnTo>
                  <a:pt x="113" y="8"/>
                </a:lnTo>
                <a:lnTo>
                  <a:pt x="113" y="8"/>
                </a:lnTo>
                <a:lnTo>
                  <a:pt x="114" y="8"/>
                </a:lnTo>
                <a:lnTo>
                  <a:pt x="114" y="8"/>
                </a:lnTo>
                <a:lnTo>
                  <a:pt x="114" y="8"/>
                </a:lnTo>
                <a:lnTo>
                  <a:pt x="114" y="8"/>
                </a:lnTo>
                <a:lnTo>
                  <a:pt x="114" y="9"/>
                </a:lnTo>
                <a:lnTo>
                  <a:pt x="114" y="9"/>
                </a:lnTo>
                <a:lnTo>
                  <a:pt x="115" y="9"/>
                </a:lnTo>
                <a:lnTo>
                  <a:pt x="115" y="9"/>
                </a:lnTo>
                <a:lnTo>
                  <a:pt x="115" y="9"/>
                </a:lnTo>
                <a:lnTo>
                  <a:pt x="115" y="9"/>
                </a:lnTo>
                <a:lnTo>
                  <a:pt x="115" y="9"/>
                </a:lnTo>
                <a:lnTo>
                  <a:pt x="115" y="9"/>
                </a:lnTo>
                <a:lnTo>
                  <a:pt x="115" y="9"/>
                </a:lnTo>
                <a:lnTo>
                  <a:pt x="115" y="9"/>
                </a:lnTo>
                <a:lnTo>
                  <a:pt x="115" y="9"/>
                </a:lnTo>
                <a:lnTo>
                  <a:pt x="116" y="9"/>
                </a:lnTo>
                <a:lnTo>
                  <a:pt x="116" y="9"/>
                </a:lnTo>
                <a:lnTo>
                  <a:pt x="116" y="9"/>
                </a:lnTo>
                <a:lnTo>
                  <a:pt x="117" y="9"/>
                </a:lnTo>
                <a:lnTo>
                  <a:pt x="117" y="9"/>
                </a:lnTo>
                <a:lnTo>
                  <a:pt x="117" y="9"/>
                </a:lnTo>
                <a:lnTo>
                  <a:pt x="117" y="9"/>
                </a:lnTo>
                <a:lnTo>
                  <a:pt x="117" y="9"/>
                </a:lnTo>
                <a:lnTo>
                  <a:pt x="117" y="9"/>
                </a:lnTo>
                <a:lnTo>
                  <a:pt x="117" y="9"/>
                </a:lnTo>
                <a:lnTo>
                  <a:pt x="117" y="9"/>
                </a:lnTo>
                <a:lnTo>
                  <a:pt x="117" y="9"/>
                </a:lnTo>
                <a:lnTo>
                  <a:pt x="117" y="9"/>
                </a:lnTo>
                <a:lnTo>
                  <a:pt x="117" y="9"/>
                </a:lnTo>
                <a:lnTo>
                  <a:pt x="117" y="9"/>
                </a:lnTo>
                <a:lnTo>
                  <a:pt x="117" y="9"/>
                </a:lnTo>
                <a:lnTo>
                  <a:pt x="117" y="9"/>
                </a:lnTo>
                <a:lnTo>
                  <a:pt x="117" y="9"/>
                </a:lnTo>
                <a:lnTo>
                  <a:pt x="118" y="9"/>
                </a:lnTo>
                <a:lnTo>
                  <a:pt x="118" y="9"/>
                </a:lnTo>
                <a:lnTo>
                  <a:pt x="118" y="9"/>
                </a:lnTo>
                <a:lnTo>
                  <a:pt x="118" y="9"/>
                </a:lnTo>
                <a:lnTo>
                  <a:pt x="118" y="9"/>
                </a:lnTo>
                <a:lnTo>
                  <a:pt x="118" y="9"/>
                </a:lnTo>
                <a:lnTo>
                  <a:pt x="119" y="9"/>
                </a:lnTo>
                <a:lnTo>
                  <a:pt x="119" y="9"/>
                </a:lnTo>
                <a:lnTo>
                  <a:pt x="119" y="9"/>
                </a:lnTo>
                <a:lnTo>
                  <a:pt x="119" y="9"/>
                </a:lnTo>
                <a:lnTo>
                  <a:pt x="119" y="9"/>
                </a:lnTo>
                <a:lnTo>
                  <a:pt x="119" y="9"/>
                </a:lnTo>
                <a:lnTo>
                  <a:pt x="120" y="9"/>
                </a:lnTo>
                <a:lnTo>
                  <a:pt x="120" y="9"/>
                </a:lnTo>
                <a:lnTo>
                  <a:pt x="120" y="9"/>
                </a:lnTo>
                <a:lnTo>
                  <a:pt x="120" y="9"/>
                </a:lnTo>
                <a:lnTo>
                  <a:pt x="120" y="9"/>
                </a:lnTo>
                <a:lnTo>
                  <a:pt x="120" y="9"/>
                </a:lnTo>
                <a:lnTo>
                  <a:pt x="121" y="9"/>
                </a:lnTo>
                <a:lnTo>
                  <a:pt x="121" y="9"/>
                </a:lnTo>
                <a:lnTo>
                  <a:pt x="121" y="9"/>
                </a:lnTo>
                <a:lnTo>
                  <a:pt x="121" y="9"/>
                </a:lnTo>
                <a:lnTo>
                  <a:pt x="121" y="9"/>
                </a:lnTo>
                <a:lnTo>
                  <a:pt x="121" y="9"/>
                </a:lnTo>
                <a:lnTo>
                  <a:pt x="121" y="9"/>
                </a:lnTo>
                <a:lnTo>
                  <a:pt x="121" y="9"/>
                </a:lnTo>
                <a:lnTo>
                  <a:pt x="121" y="9"/>
                </a:lnTo>
                <a:lnTo>
                  <a:pt x="122" y="9"/>
                </a:lnTo>
                <a:lnTo>
                  <a:pt x="122" y="9"/>
                </a:lnTo>
                <a:lnTo>
                  <a:pt x="122" y="9"/>
                </a:lnTo>
                <a:lnTo>
                  <a:pt x="122" y="9"/>
                </a:lnTo>
                <a:lnTo>
                  <a:pt x="122" y="9"/>
                </a:lnTo>
                <a:lnTo>
                  <a:pt x="122" y="9"/>
                </a:lnTo>
                <a:lnTo>
                  <a:pt x="122" y="9"/>
                </a:lnTo>
                <a:lnTo>
                  <a:pt x="122" y="9"/>
                </a:lnTo>
                <a:lnTo>
                  <a:pt x="122" y="9"/>
                </a:lnTo>
                <a:lnTo>
                  <a:pt x="122" y="9"/>
                </a:lnTo>
                <a:lnTo>
                  <a:pt x="122" y="9"/>
                </a:lnTo>
                <a:lnTo>
                  <a:pt x="122" y="9"/>
                </a:lnTo>
                <a:lnTo>
                  <a:pt x="122" y="9"/>
                </a:lnTo>
                <a:lnTo>
                  <a:pt x="122" y="9"/>
                </a:lnTo>
                <a:lnTo>
                  <a:pt x="122" y="9"/>
                </a:lnTo>
                <a:lnTo>
                  <a:pt x="123" y="9"/>
                </a:lnTo>
                <a:lnTo>
                  <a:pt x="123" y="9"/>
                </a:lnTo>
                <a:lnTo>
                  <a:pt x="123" y="9"/>
                </a:lnTo>
                <a:lnTo>
                  <a:pt x="123" y="9"/>
                </a:lnTo>
                <a:lnTo>
                  <a:pt x="123" y="9"/>
                </a:lnTo>
                <a:lnTo>
                  <a:pt x="123" y="9"/>
                </a:lnTo>
                <a:lnTo>
                  <a:pt x="123" y="9"/>
                </a:lnTo>
                <a:lnTo>
                  <a:pt x="123" y="9"/>
                </a:lnTo>
                <a:lnTo>
                  <a:pt x="123" y="9"/>
                </a:lnTo>
                <a:lnTo>
                  <a:pt x="124" y="9"/>
                </a:lnTo>
                <a:lnTo>
                  <a:pt x="124" y="9"/>
                </a:lnTo>
                <a:lnTo>
                  <a:pt x="124" y="9"/>
                </a:lnTo>
                <a:lnTo>
                  <a:pt x="124" y="9"/>
                </a:lnTo>
                <a:lnTo>
                  <a:pt x="124" y="9"/>
                </a:lnTo>
                <a:lnTo>
                  <a:pt x="124" y="9"/>
                </a:lnTo>
                <a:lnTo>
                  <a:pt x="124" y="9"/>
                </a:lnTo>
                <a:lnTo>
                  <a:pt x="124" y="10"/>
                </a:lnTo>
                <a:lnTo>
                  <a:pt x="124" y="10"/>
                </a:lnTo>
                <a:lnTo>
                  <a:pt x="124" y="10"/>
                </a:lnTo>
                <a:lnTo>
                  <a:pt x="124" y="10"/>
                </a:lnTo>
                <a:lnTo>
                  <a:pt x="124" y="10"/>
                </a:lnTo>
                <a:lnTo>
                  <a:pt x="125" y="10"/>
                </a:lnTo>
                <a:lnTo>
                  <a:pt x="125" y="10"/>
                </a:lnTo>
                <a:lnTo>
                  <a:pt x="125" y="10"/>
                </a:lnTo>
                <a:lnTo>
                  <a:pt x="125" y="10"/>
                </a:lnTo>
                <a:lnTo>
                  <a:pt x="125" y="10"/>
                </a:lnTo>
                <a:lnTo>
                  <a:pt x="125" y="10"/>
                </a:lnTo>
                <a:lnTo>
                  <a:pt x="126" y="10"/>
                </a:lnTo>
                <a:lnTo>
                  <a:pt x="126" y="10"/>
                </a:lnTo>
                <a:lnTo>
                  <a:pt x="126" y="10"/>
                </a:lnTo>
                <a:lnTo>
                  <a:pt x="126" y="10"/>
                </a:lnTo>
                <a:lnTo>
                  <a:pt x="126" y="10"/>
                </a:lnTo>
                <a:lnTo>
                  <a:pt x="126" y="10"/>
                </a:lnTo>
                <a:lnTo>
                  <a:pt x="127" y="10"/>
                </a:lnTo>
                <a:lnTo>
                  <a:pt x="127" y="10"/>
                </a:lnTo>
                <a:lnTo>
                  <a:pt x="127" y="10"/>
                </a:lnTo>
                <a:lnTo>
                  <a:pt x="127" y="10"/>
                </a:lnTo>
                <a:lnTo>
                  <a:pt x="127" y="10"/>
                </a:lnTo>
                <a:lnTo>
                  <a:pt x="127" y="10"/>
                </a:lnTo>
                <a:lnTo>
                  <a:pt x="128" y="10"/>
                </a:lnTo>
                <a:lnTo>
                  <a:pt x="128" y="10"/>
                </a:lnTo>
                <a:lnTo>
                  <a:pt x="128" y="10"/>
                </a:lnTo>
                <a:lnTo>
                  <a:pt x="128" y="10"/>
                </a:lnTo>
                <a:lnTo>
                  <a:pt x="128" y="10"/>
                </a:lnTo>
                <a:lnTo>
                  <a:pt x="128" y="10"/>
                </a:lnTo>
                <a:lnTo>
                  <a:pt x="128" y="10"/>
                </a:lnTo>
                <a:lnTo>
                  <a:pt x="128" y="10"/>
                </a:lnTo>
                <a:lnTo>
                  <a:pt x="128" y="10"/>
                </a:lnTo>
                <a:lnTo>
                  <a:pt x="130" y="10"/>
                </a:lnTo>
                <a:lnTo>
                  <a:pt x="130" y="10"/>
                </a:lnTo>
                <a:lnTo>
                  <a:pt x="130" y="10"/>
                </a:lnTo>
                <a:lnTo>
                  <a:pt x="130" y="10"/>
                </a:lnTo>
                <a:lnTo>
                  <a:pt x="130" y="10"/>
                </a:lnTo>
                <a:lnTo>
                  <a:pt x="130" y="10"/>
                </a:lnTo>
                <a:lnTo>
                  <a:pt x="131" y="10"/>
                </a:lnTo>
                <a:lnTo>
                  <a:pt x="131" y="10"/>
                </a:lnTo>
                <a:lnTo>
                  <a:pt x="131" y="10"/>
                </a:lnTo>
                <a:lnTo>
                  <a:pt x="131" y="10"/>
                </a:lnTo>
                <a:lnTo>
                  <a:pt x="131" y="10"/>
                </a:lnTo>
                <a:lnTo>
                  <a:pt x="131" y="10"/>
                </a:lnTo>
                <a:lnTo>
                  <a:pt x="131" y="10"/>
                </a:lnTo>
                <a:lnTo>
                  <a:pt x="131" y="10"/>
                </a:lnTo>
                <a:lnTo>
                  <a:pt x="131" y="10"/>
                </a:lnTo>
                <a:lnTo>
                  <a:pt x="132" y="10"/>
                </a:lnTo>
                <a:lnTo>
                  <a:pt x="132" y="10"/>
                </a:lnTo>
                <a:lnTo>
                  <a:pt x="132" y="10"/>
                </a:lnTo>
                <a:lnTo>
                  <a:pt x="132" y="10"/>
                </a:lnTo>
                <a:lnTo>
                  <a:pt x="132" y="10"/>
                </a:lnTo>
                <a:lnTo>
                  <a:pt x="132" y="10"/>
                </a:lnTo>
                <a:lnTo>
                  <a:pt x="132" y="10"/>
                </a:lnTo>
                <a:lnTo>
                  <a:pt x="132" y="10"/>
                </a:lnTo>
                <a:lnTo>
                  <a:pt x="132" y="10"/>
                </a:lnTo>
                <a:lnTo>
                  <a:pt x="133" y="10"/>
                </a:lnTo>
                <a:lnTo>
                  <a:pt x="133" y="10"/>
                </a:lnTo>
                <a:lnTo>
                  <a:pt x="133" y="10"/>
                </a:lnTo>
                <a:lnTo>
                  <a:pt x="133" y="10"/>
                </a:lnTo>
                <a:lnTo>
                  <a:pt x="133" y="10"/>
                </a:lnTo>
                <a:lnTo>
                  <a:pt x="133" y="10"/>
                </a:lnTo>
                <a:lnTo>
                  <a:pt x="133" y="10"/>
                </a:lnTo>
                <a:lnTo>
                  <a:pt x="133" y="10"/>
                </a:lnTo>
                <a:lnTo>
                  <a:pt x="133" y="10"/>
                </a:lnTo>
                <a:lnTo>
                  <a:pt x="134" y="10"/>
                </a:lnTo>
                <a:lnTo>
                  <a:pt x="134" y="10"/>
                </a:lnTo>
                <a:lnTo>
                  <a:pt x="134" y="10"/>
                </a:lnTo>
                <a:lnTo>
                  <a:pt x="134" y="10"/>
                </a:lnTo>
                <a:lnTo>
                  <a:pt x="134" y="11"/>
                </a:lnTo>
                <a:lnTo>
                  <a:pt x="134" y="11"/>
                </a:lnTo>
                <a:lnTo>
                  <a:pt x="134" y="11"/>
                </a:lnTo>
                <a:lnTo>
                  <a:pt x="134" y="11"/>
                </a:lnTo>
                <a:lnTo>
                  <a:pt x="134" y="11"/>
                </a:lnTo>
                <a:lnTo>
                  <a:pt x="135" y="11"/>
                </a:lnTo>
                <a:lnTo>
                  <a:pt x="135" y="11"/>
                </a:lnTo>
                <a:lnTo>
                  <a:pt x="135" y="11"/>
                </a:lnTo>
                <a:lnTo>
                  <a:pt x="135" y="11"/>
                </a:lnTo>
                <a:lnTo>
                  <a:pt x="135" y="11"/>
                </a:lnTo>
                <a:lnTo>
                  <a:pt x="135" y="11"/>
                </a:lnTo>
                <a:lnTo>
                  <a:pt x="136" y="11"/>
                </a:lnTo>
                <a:lnTo>
                  <a:pt x="136" y="11"/>
                </a:lnTo>
                <a:lnTo>
                  <a:pt x="136" y="11"/>
                </a:lnTo>
                <a:lnTo>
                  <a:pt x="136" y="11"/>
                </a:lnTo>
                <a:lnTo>
                  <a:pt x="136" y="11"/>
                </a:lnTo>
                <a:lnTo>
                  <a:pt x="136" y="11"/>
                </a:lnTo>
                <a:lnTo>
                  <a:pt x="136" y="11"/>
                </a:lnTo>
                <a:lnTo>
                  <a:pt x="136" y="11"/>
                </a:lnTo>
                <a:lnTo>
                  <a:pt x="136" y="11"/>
                </a:lnTo>
                <a:lnTo>
                  <a:pt x="136" y="11"/>
                </a:lnTo>
                <a:lnTo>
                  <a:pt x="136" y="11"/>
                </a:lnTo>
                <a:lnTo>
                  <a:pt x="136" y="11"/>
                </a:lnTo>
                <a:lnTo>
                  <a:pt x="137" y="11"/>
                </a:lnTo>
                <a:lnTo>
                  <a:pt x="137" y="11"/>
                </a:lnTo>
                <a:lnTo>
                  <a:pt x="137" y="11"/>
                </a:lnTo>
                <a:lnTo>
                  <a:pt x="137" y="11"/>
                </a:lnTo>
                <a:lnTo>
                  <a:pt x="137" y="11"/>
                </a:lnTo>
                <a:lnTo>
                  <a:pt x="137" y="11"/>
                </a:lnTo>
                <a:lnTo>
                  <a:pt x="137" y="11"/>
                </a:lnTo>
                <a:lnTo>
                  <a:pt x="137" y="11"/>
                </a:lnTo>
                <a:lnTo>
                  <a:pt x="137" y="11"/>
                </a:lnTo>
                <a:lnTo>
                  <a:pt x="138" y="11"/>
                </a:lnTo>
                <a:lnTo>
                  <a:pt x="138" y="11"/>
                </a:lnTo>
                <a:lnTo>
                  <a:pt x="138" y="11"/>
                </a:lnTo>
                <a:lnTo>
                  <a:pt x="138" y="11"/>
                </a:lnTo>
                <a:lnTo>
                  <a:pt x="138" y="11"/>
                </a:lnTo>
                <a:lnTo>
                  <a:pt x="138" y="11"/>
                </a:lnTo>
                <a:lnTo>
                  <a:pt x="138" y="11"/>
                </a:lnTo>
                <a:lnTo>
                  <a:pt x="138" y="11"/>
                </a:lnTo>
                <a:lnTo>
                  <a:pt x="138" y="11"/>
                </a:lnTo>
                <a:lnTo>
                  <a:pt x="138" y="11"/>
                </a:lnTo>
                <a:lnTo>
                  <a:pt x="138" y="11"/>
                </a:lnTo>
                <a:lnTo>
                  <a:pt x="138" y="11"/>
                </a:lnTo>
                <a:lnTo>
                  <a:pt x="139" y="11"/>
                </a:lnTo>
                <a:lnTo>
                  <a:pt x="139" y="11"/>
                </a:lnTo>
                <a:lnTo>
                  <a:pt x="139" y="11"/>
                </a:lnTo>
                <a:lnTo>
                  <a:pt x="139" y="11"/>
                </a:lnTo>
                <a:lnTo>
                  <a:pt x="139" y="11"/>
                </a:lnTo>
                <a:lnTo>
                  <a:pt x="139" y="11"/>
                </a:lnTo>
                <a:lnTo>
                  <a:pt x="139" y="11"/>
                </a:lnTo>
                <a:lnTo>
                  <a:pt x="139" y="11"/>
                </a:lnTo>
                <a:lnTo>
                  <a:pt x="139" y="11"/>
                </a:lnTo>
                <a:lnTo>
                  <a:pt x="139" y="11"/>
                </a:lnTo>
                <a:lnTo>
                  <a:pt x="139" y="11"/>
                </a:lnTo>
                <a:lnTo>
                  <a:pt x="139" y="11"/>
                </a:lnTo>
                <a:lnTo>
                  <a:pt x="139" y="11"/>
                </a:lnTo>
                <a:lnTo>
                  <a:pt x="139" y="11"/>
                </a:lnTo>
                <a:lnTo>
                  <a:pt x="139" y="11"/>
                </a:lnTo>
                <a:lnTo>
                  <a:pt x="140" y="11"/>
                </a:lnTo>
                <a:lnTo>
                  <a:pt x="140" y="11"/>
                </a:lnTo>
                <a:lnTo>
                  <a:pt x="140" y="11"/>
                </a:lnTo>
                <a:lnTo>
                  <a:pt x="140" y="11"/>
                </a:lnTo>
                <a:lnTo>
                  <a:pt x="140" y="11"/>
                </a:lnTo>
                <a:lnTo>
                  <a:pt x="140" y="11"/>
                </a:lnTo>
                <a:lnTo>
                  <a:pt x="141" y="11"/>
                </a:lnTo>
                <a:lnTo>
                  <a:pt x="141" y="11"/>
                </a:lnTo>
                <a:lnTo>
                  <a:pt x="141" y="11"/>
                </a:lnTo>
                <a:lnTo>
                  <a:pt x="141" y="11"/>
                </a:lnTo>
                <a:lnTo>
                  <a:pt x="141" y="11"/>
                </a:lnTo>
                <a:lnTo>
                  <a:pt x="141" y="11"/>
                </a:lnTo>
                <a:lnTo>
                  <a:pt x="141" y="11"/>
                </a:lnTo>
                <a:lnTo>
                  <a:pt x="141" y="12"/>
                </a:lnTo>
                <a:lnTo>
                  <a:pt x="141" y="12"/>
                </a:lnTo>
                <a:lnTo>
                  <a:pt x="141" y="12"/>
                </a:lnTo>
                <a:lnTo>
                  <a:pt x="141" y="12"/>
                </a:lnTo>
                <a:lnTo>
                  <a:pt x="141" y="12"/>
                </a:lnTo>
                <a:lnTo>
                  <a:pt x="141" y="12"/>
                </a:lnTo>
                <a:lnTo>
                  <a:pt x="141" y="12"/>
                </a:lnTo>
                <a:lnTo>
                  <a:pt x="141" y="12"/>
                </a:lnTo>
                <a:lnTo>
                  <a:pt x="142" y="12"/>
                </a:lnTo>
                <a:lnTo>
                  <a:pt x="142" y="12"/>
                </a:lnTo>
                <a:lnTo>
                  <a:pt x="142" y="12"/>
                </a:lnTo>
                <a:lnTo>
                  <a:pt x="142" y="12"/>
                </a:lnTo>
                <a:lnTo>
                  <a:pt x="142" y="12"/>
                </a:lnTo>
                <a:lnTo>
                  <a:pt x="142" y="12"/>
                </a:lnTo>
                <a:lnTo>
                  <a:pt x="142" y="12"/>
                </a:lnTo>
                <a:lnTo>
                  <a:pt x="142" y="12"/>
                </a:lnTo>
                <a:lnTo>
                  <a:pt x="142" y="12"/>
                </a:lnTo>
                <a:lnTo>
                  <a:pt x="142" y="12"/>
                </a:lnTo>
                <a:lnTo>
                  <a:pt x="142" y="12"/>
                </a:lnTo>
                <a:lnTo>
                  <a:pt x="142" y="12"/>
                </a:lnTo>
                <a:lnTo>
                  <a:pt x="143" y="12"/>
                </a:lnTo>
                <a:lnTo>
                  <a:pt x="143" y="12"/>
                </a:lnTo>
                <a:lnTo>
                  <a:pt x="143" y="12"/>
                </a:lnTo>
                <a:lnTo>
                  <a:pt x="143" y="12"/>
                </a:lnTo>
                <a:lnTo>
                  <a:pt x="143" y="12"/>
                </a:lnTo>
                <a:lnTo>
                  <a:pt x="143" y="12"/>
                </a:lnTo>
                <a:lnTo>
                  <a:pt x="143" y="12"/>
                </a:lnTo>
                <a:lnTo>
                  <a:pt x="143" y="12"/>
                </a:lnTo>
                <a:lnTo>
                  <a:pt x="143" y="12"/>
                </a:lnTo>
                <a:lnTo>
                  <a:pt x="144" y="12"/>
                </a:lnTo>
                <a:lnTo>
                  <a:pt x="144" y="12"/>
                </a:lnTo>
                <a:lnTo>
                  <a:pt x="144" y="12"/>
                </a:lnTo>
                <a:lnTo>
                  <a:pt x="144" y="12"/>
                </a:lnTo>
                <a:lnTo>
                  <a:pt x="144" y="12"/>
                </a:lnTo>
                <a:lnTo>
                  <a:pt x="144" y="12"/>
                </a:lnTo>
                <a:lnTo>
                  <a:pt x="144" y="12"/>
                </a:lnTo>
                <a:lnTo>
                  <a:pt x="144" y="12"/>
                </a:lnTo>
                <a:lnTo>
                  <a:pt x="144" y="12"/>
                </a:lnTo>
                <a:lnTo>
                  <a:pt x="144" y="12"/>
                </a:lnTo>
                <a:lnTo>
                  <a:pt x="144" y="12"/>
                </a:lnTo>
                <a:lnTo>
                  <a:pt x="144" y="12"/>
                </a:lnTo>
                <a:lnTo>
                  <a:pt x="144" y="12"/>
                </a:lnTo>
                <a:lnTo>
                  <a:pt x="144" y="12"/>
                </a:lnTo>
                <a:lnTo>
                  <a:pt x="144" y="12"/>
                </a:lnTo>
                <a:lnTo>
                  <a:pt x="145" y="12"/>
                </a:lnTo>
                <a:lnTo>
                  <a:pt x="145" y="12"/>
                </a:lnTo>
                <a:lnTo>
                  <a:pt x="145" y="12"/>
                </a:lnTo>
                <a:lnTo>
                  <a:pt x="145" y="12"/>
                </a:lnTo>
                <a:lnTo>
                  <a:pt x="145" y="12"/>
                </a:lnTo>
                <a:lnTo>
                  <a:pt x="145" y="12"/>
                </a:lnTo>
                <a:lnTo>
                  <a:pt x="146" y="12"/>
                </a:lnTo>
                <a:lnTo>
                  <a:pt x="146" y="12"/>
                </a:lnTo>
                <a:lnTo>
                  <a:pt x="146" y="12"/>
                </a:lnTo>
                <a:lnTo>
                  <a:pt x="146" y="12"/>
                </a:lnTo>
                <a:lnTo>
                  <a:pt x="146" y="12"/>
                </a:lnTo>
                <a:lnTo>
                  <a:pt x="146" y="12"/>
                </a:lnTo>
                <a:lnTo>
                  <a:pt x="147" y="12"/>
                </a:lnTo>
                <a:lnTo>
                  <a:pt x="147" y="12"/>
                </a:lnTo>
                <a:lnTo>
                  <a:pt x="147" y="12"/>
                </a:lnTo>
                <a:lnTo>
                  <a:pt x="147" y="12"/>
                </a:lnTo>
                <a:lnTo>
                  <a:pt x="147" y="12"/>
                </a:lnTo>
                <a:lnTo>
                  <a:pt x="147"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9" y="12"/>
                </a:lnTo>
                <a:lnTo>
                  <a:pt x="149" y="13"/>
                </a:lnTo>
                <a:lnTo>
                  <a:pt x="149" y="13"/>
                </a:lnTo>
                <a:lnTo>
                  <a:pt x="149" y="13"/>
                </a:lnTo>
                <a:lnTo>
                  <a:pt x="149" y="13"/>
                </a:lnTo>
                <a:lnTo>
                  <a:pt x="149" y="13"/>
                </a:lnTo>
                <a:lnTo>
                  <a:pt x="149" y="13"/>
                </a:lnTo>
                <a:lnTo>
                  <a:pt x="149" y="13"/>
                </a:lnTo>
                <a:lnTo>
                  <a:pt x="149" y="13"/>
                </a:lnTo>
                <a:lnTo>
                  <a:pt x="149" y="13"/>
                </a:lnTo>
                <a:lnTo>
                  <a:pt x="149" y="13"/>
                </a:lnTo>
                <a:lnTo>
                  <a:pt x="149" y="13"/>
                </a:lnTo>
                <a:lnTo>
                  <a:pt x="150" y="13"/>
                </a:lnTo>
                <a:lnTo>
                  <a:pt x="150" y="13"/>
                </a:lnTo>
                <a:lnTo>
                  <a:pt x="150" y="13"/>
                </a:lnTo>
                <a:lnTo>
                  <a:pt x="150" y="13"/>
                </a:lnTo>
                <a:lnTo>
                  <a:pt x="150" y="13"/>
                </a:lnTo>
                <a:lnTo>
                  <a:pt x="150" y="13"/>
                </a:lnTo>
                <a:lnTo>
                  <a:pt x="150" y="13"/>
                </a:lnTo>
                <a:lnTo>
                  <a:pt x="150" y="13"/>
                </a:lnTo>
                <a:lnTo>
                  <a:pt x="150" y="13"/>
                </a:lnTo>
                <a:lnTo>
                  <a:pt x="151" y="13"/>
                </a:lnTo>
                <a:lnTo>
                  <a:pt x="151" y="13"/>
                </a:lnTo>
                <a:lnTo>
                  <a:pt x="151" y="13"/>
                </a:lnTo>
                <a:lnTo>
                  <a:pt x="151" y="13"/>
                </a:lnTo>
                <a:lnTo>
                  <a:pt x="151" y="13"/>
                </a:lnTo>
                <a:lnTo>
                  <a:pt x="151" y="13"/>
                </a:lnTo>
                <a:lnTo>
                  <a:pt x="151" y="13"/>
                </a:lnTo>
                <a:lnTo>
                  <a:pt x="151" y="13"/>
                </a:lnTo>
                <a:lnTo>
                  <a:pt x="151" y="13"/>
                </a:lnTo>
                <a:lnTo>
                  <a:pt x="151" y="13"/>
                </a:lnTo>
                <a:lnTo>
                  <a:pt x="151" y="13"/>
                </a:lnTo>
                <a:lnTo>
                  <a:pt x="151" y="13"/>
                </a:lnTo>
                <a:lnTo>
                  <a:pt x="151" y="13"/>
                </a:lnTo>
                <a:lnTo>
                  <a:pt x="151" y="13"/>
                </a:lnTo>
                <a:lnTo>
                  <a:pt x="151" y="13"/>
                </a:lnTo>
                <a:lnTo>
                  <a:pt x="152" y="13"/>
                </a:lnTo>
                <a:lnTo>
                  <a:pt x="152" y="13"/>
                </a:lnTo>
                <a:lnTo>
                  <a:pt x="152" y="13"/>
                </a:lnTo>
                <a:lnTo>
                  <a:pt x="152" y="13"/>
                </a:lnTo>
                <a:lnTo>
                  <a:pt x="152" y="13"/>
                </a:lnTo>
                <a:lnTo>
                  <a:pt x="152" y="13"/>
                </a:lnTo>
                <a:lnTo>
                  <a:pt x="152" y="13"/>
                </a:lnTo>
                <a:lnTo>
                  <a:pt x="152" y="13"/>
                </a:lnTo>
                <a:lnTo>
                  <a:pt x="152" y="13"/>
                </a:lnTo>
                <a:lnTo>
                  <a:pt x="152" y="13"/>
                </a:lnTo>
                <a:lnTo>
                  <a:pt x="152" y="13"/>
                </a:lnTo>
                <a:lnTo>
                  <a:pt x="152" y="13"/>
                </a:lnTo>
                <a:lnTo>
                  <a:pt x="153" y="13"/>
                </a:lnTo>
                <a:lnTo>
                  <a:pt x="153" y="13"/>
                </a:lnTo>
                <a:lnTo>
                  <a:pt x="153" y="13"/>
                </a:lnTo>
                <a:lnTo>
                  <a:pt x="153" y="13"/>
                </a:lnTo>
                <a:lnTo>
                  <a:pt x="153" y="13"/>
                </a:lnTo>
                <a:lnTo>
                  <a:pt x="153" y="13"/>
                </a:lnTo>
                <a:lnTo>
                  <a:pt x="153" y="13"/>
                </a:lnTo>
                <a:lnTo>
                  <a:pt x="153" y="13"/>
                </a:lnTo>
                <a:lnTo>
                  <a:pt x="153" y="13"/>
                </a:lnTo>
                <a:lnTo>
                  <a:pt x="153" y="13"/>
                </a:lnTo>
                <a:lnTo>
                  <a:pt x="153" y="13"/>
                </a:lnTo>
                <a:lnTo>
                  <a:pt x="153" y="13"/>
                </a:lnTo>
                <a:lnTo>
                  <a:pt x="153" y="13"/>
                </a:lnTo>
                <a:lnTo>
                  <a:pt x="153" y="13"/>
                </a:lnTo>
                <a:lnTo>
                  <a:pt x="153" y="13"/>
                </a:lnTo>
                <a:lnTo>
                  <a:pt x="154" y="13"/>
                </a:lnTo>
                <a:lnTo>
                  <a:pt x="154" y="13"/>
                </a:lnTo>
                <a:lnTo>
                  <a:pt x="154" y="13"/>
                </a:lnTo>
                <a:lnTo>
                  <a:pt x="154" y="13"/>
                </a:lnTo>
                <a:lnTo>
                  <a:pt x="154" y="13"/>
                </a:lnTo>
                <a:lnTo>
                  <a:pt x="154" y="13"/>
                </a:lnTo>
                <a:lnTo>
                  <a:pt x="154" y="13"/>
                </a:lnTo>
                <a:lnTo>
                  <a:pt x="154" y="13"/>
                </a:lnTo>
                <a:lnTo>
                  <a:pt x="154" y="13"/>
                </a:lnTo>
                <a:lnTo>
                  <a:pt x="155" y="13"/>
                </a:lnTo>
                <a:lnTo>
                  <a:pt x="155" y="13"/>
                </a:lnTo>
                <a:lnTo>
                  <a:pt x="155" y="13"/>
                </a:lnTo>
                <a:lnTo>
                  <a:pt x="155" y="13"/>
                </a:lnTo>
                <a:lnTo>
                  <a:pt x="155" y="13"/>
                </a:lnTo>
                <a:lnTo>
                  <a:pt x="155" y="13"/>
                </a:lnTo>
                <a:lnTo>
                  <a:pt x="155" y="13"/>
                </a:lnTo>
                <a:lnTo>
                  <a:pt x="155" y="13"/>
                </a:lnTo>
                <a:lnTo>
                  <a:pt x="155" y="13"/>
                </a:lnTo>
                <a:lnTo>
                  <a:pt x="155" y="13"/>
                </a:lnTo>
                <a:lnTo>
                  <a:pt x="155" y="13"/>
                </a:lnTo>
                <a:lnTo>
                  <a:pt x="155" y="13"/>
                </a:lnTo>
                <a:lnTo>
                  <a:pt x="155" y="13"/>
                </a:lnTo>
                <a:lnTo>
                  <a:pt x="155" y="13"/>
                </a:lnTo>
                <a:lnTo>
                  <a:pt x="155" y="13"/>
                </a:lnTo>
                <a:lnTo>
                  <a:pt x="156" y="13"/>
                </a:lnTo>
                <a:lnTo>
                  <a:pt x="156" y="13"/>
                </a:lnTo>
                <a:lnTo>
                  <a:pt x="156" y="13"/>
                </a:lnTo>
                <a:lnTo>
                  <a:pt x="156" y="13"/>
                </a:lnTo>
                <a:lnTo>
                  <a:pt x="156" y="13"/>
                </a:lnTo>
                <a:lnTo>
                  <a:pt x="156" y="13"/>
                </a:lnTo>
                <a:lnTo>
                  <a:pt x="157" y="13"/>
                </a:lnTo>
                <a:lnTo>
                  <a:pt x="157" y="14"/>
                </a:lnTo>
                <a:lnTo>
                  <a:pt x="157" y="14"/>
                </a:lnTo>
                <a:lnTo>
                  <a:pt x="157" y="14"/>
                </a:lnTo>
                <a:lnTo>
                  <a:pt x="157" y="14"/>
                </a:lnTo>
                <a:lnTo>
                  <a:pt x="157" y="14"/>
                </a:lnTo>
                <a:lnTo>
                  <a:pt x="157" y="14"/>
                </a:lnTo>
                <a:lnTo>
                  <a:pt x="157" y="14"/>
                </a:lnTo>
                <a:lnTo>
                  <a:pt x="157" y="14"/>
                </a:lnTo>
                <a:lnTo>
                  <a:pt x="157" y="14"/>
                </a:lnTo>
                <a:lnTo>
                  <a:pt x="157" y="14"/>
                </a:lnTo>
                <a:lnTo>
                  <a:pt x="157" y="14"/>
                </a:lnTo>
                <a:lnTo>
                  <a:pt x="158" y="14"/>
                </a:lnTo>
                <a:lnTo>
                  <a:pt x="158" y="14"/>
                </a:lnTo>
                <a:lnTo>
                  <a:pt x="158" y="14"/>
                </a:lnTo>
                <a:lnTo>
                  <a:pt x="158" y="14"/>
                </a:lnTo>
                <a:lnTo>
                  <a:pt x="158" y="14"/>
                </a:lnTo>
                <a:lnTo>
                  <a:pt x="158" y="14"/>
                </a:lnTo>
                <a:lnTo>
                  <a:pt x="159" y="14"/>
                </a:lnTo>
                <a:lnTo>
                  <a:pt x="159" y="14"/>
                </a:lnTo>
                <a:lnTo>
                  <a:pt x="159" y="14"/>
                </a:lnTo>
                <a:lnTo>
                  <a:pt x="159" y="14"/>
                </a:lnTo>
                <a:lnTo>
                  <a:pt x="159" y="14"/>
                </a:lnTo>
                <a:lnTo>
                  <a:pt x="159" y="14"/>
                </a:lnTo>
                <a:lnTo>
                  <a:pt x="160" y="14"/>
                </a:lnTo>
                <a:lnTo>
                  <a:pt x="160" y="14"/>
                </a:lnTo>
                <a:lnTo>
                  <a:pt x="160" y="14"/>
                </a:lnTo>
                <a:lnTo>
                  <a:pt x="160" y="14"/>
                </a:lnTo>
                <a:lnTo>
                  <a:pt x="160" y="14"/>
                </a:lnTo>
                <a:lnTo>
                  <a:pt x="160" y="14"/>
                </a:lnTo>
                <a:lnTo>
                  <a:pt x="160" y="14"/>
                </a:lnTo>
                <a:lnTo>
                  <a:pt x="160" y="14"/>
                </a:lnTo>
                <a:lnTo>
                  <a:pt x="160" y="14"/>
                </a:lnTo>
                <a:lnTo>
                  <a:pt x="161" y="14"/>
                </a:lnTo>
                <a:lnTo>
                  <a:pt x="161" y="14"/>
                </a:lnTo>
                <a:lnTo>
                  <a:pt x="161" y="14"/>
                </a:lnTo>
                <a:lnTo>
                  <a:pt x="161" y="14"/>
                </a:lnTo>
                <a:lnTo>
                  <a:pt x="161" y="14"/>
                </a:lnTo>
                <a:lnTo>
                  <a:pt x="161" y="14"/>
                </a:lnTo>
                <a:lnTo>
                  <a:pt x="162" y="14"/>
                </a:lnTo>
                <a:lnTo>
                  <a:pt x="162" y="14"/>
                </a:lnTo>
                <a:lnTo>
                  <a:pt x="162" y="14"/>
                </a:lnTo>
                <a:lnTo>
                  <a:pt x="162" y="14"/>
                </a:lnTo>
                <a:lnTo>
                  <a:pt x="162" y="14"/>
                </a:lnTo>
                <a:lnTo>
                  <a:pt x="162" y="14"/>
                </a:lnTo>
                <a:lnTo>
                  <a:pt x="162" y="14"/>
                </a:lnTo>
                <a:lnTo>
                  <a:pt x="162" y="14"/>
                </a:lnTo>
                <a:lnTo>
                  <a:pt x="162" y="14"/>
                </a:lnTo>
                <a:lnTo>
                  <a:pt x="163" y="14"/>
                </a:lnTo>
                <a:lnTo>
                  <a:pt x="163" y="14"/>
                </a:lnTo>
                <a:lnTo>
                  <a:pt x="163" y="14"/>
                </a:lnTo>
                <a:lnTo>
                  <a:pt x="163" y="14"/>
                </a:lnTo>
                <a:lnTo>
                  <a:pt x="163" y="14"/>
                </a:lnTo>
                <a:lnTo>
                  <a:pt x="163" y="14"/>
                </a:lnTo>
                <a:lnTo>
                  <a:pt x="164" y="14"/>
                </a:lnTo>
                <a:lnTo>
                  <a:pt x="164" y="14"/>
                </a:lnTo>
                <a:lnTo>
                  <a:pt x="164" y="14"/>
                </a:lnTo>
                <a:lnTo>
                  <a:pt x="165" y="14"/>
                </a:lnTo>
                <a:lnTo>
                  <a:pt x="165" y="14"/>
                </a:lnTo>
                <a:lnTo>
                  <a:pt x="165" y="14"/>
                </a:lnTo>
                <a:lnTo>
                  <a:pt x="165" y="14"/>
                </a:lnTo>
                <a:lnTo>
                  <a:pt x="165" y="14"/>
                </a:lnTo>
                <a:lnTo>
                  <a:pt x="165" y="14"/>
                </a:lnTo>
                <a:lnTo>
                  <a:pt x="165" y="14"/>
                </a:lnTo>
                <a:lnTo>
                  <a:pt x="165" y="14"/>
                </a:lnTo>
                <a:lnTo>
                  <a:pt x="165" y="14"/>
                </a:lnTo>
                <a:lnTo>
                  <a:pt x="166" y="14"/>
                </a:lnTo>
                <a:lnTo>
                  <a:pt x="166" y="14"/>
                </a:lnTo>
                <a:lnTo>
                  <a:pt x="166" y="14"/>
                </a:lnTo>
                <a:lnTo>
                  <a:pt x="166" y="14"/>
                </a:lnTo>
                <a:lnTo>
                  <a:pt x="166" y="14"/>
                </a:lnTo>
                <a:lnTo>
                  <a:pt x="166" y="14"/>
                </a:lnTo>
                <a:lnTo>
                  <a:pt x="167" y="14"/>
                </a:lnTo>
                <a:lnTo>
                  <a:pt x="167" y="15"/>
                </a:lnTo>
                <a:lnTo>
                  <a:pt x="167" y="15"/>
                </a:lnTo>
                <a:lnTo>
                  <a:pt x="167" y="15"/>
                </a:lnTo>
                <a:lnTo>
                  <a:pt x="167" y="15"/>
                </a:lnTo>
                <a:lnTo>
                  <a:pt x="167" y="15"/>
                </a:lnTo>
                <a:lnTo>
                  <a:pt x="167" y="15"/>
                </a:lnTo>
                <a:lnTo>
                  <a:pt x="167" y="15"/>
                </a:lnTo>
                <a:lnTo>
                  <a:pt x="167" y="15"/>
                </a:lnTo>
                <a:lnTo>
                  <a:pt x="167" y="15"/>
                </a:lnTo>
                <a:lnTo>
                  <a:pt x="167" y="15"/>
                </a:lnTo>
                <a:lnTo>
                  <a:pt x="167" y="15"/>
                </a:lnTo>
                <a:lnTo>
                  <a:pt x="168" y="15"/>
                </a:lnTo>
                <a:lnTo>
                  <a:pt x="168" y="15"/>
                </a:lnTo>
                <a:lnTo>
                  <a:pt x="168" y="15"/>
                </a:lnTo>
                <a:lnTo>
                  <a:pt x="168" y="15"/>
                </a:lnTo>
                <a:lnTo>
                  <a:pt x="168" y="15"/>
                </a:lnTo>
                <a:lnTo>
                  <a:pt x="168" y="15"/>
                </a:lnTo>
                <a:lnTo>
                  <a:pt x="168" y="15"/>
                </a:lnTo>
                <a:lnTo>
                  <a:pt x="168" y="15"/>
                </a:lnTo>
                <a:lnTo>
                  <a:pt x="168" y="15"/>
                </a:lnTo>
                <a:lnTo>
                  <a:pt x="168" y="15"/>
                </a:lnTo>
                <a:lnTo>
                  <a:pt x="168" y="15"/>
                </a:lnTo>
                <a:lnTo>
                  <a:pt x="168" y="15"/>
                </a:lnTo>
                <a:lnTo>
                  <a:pt x="169" y="15"/>
                </a:lnTo>
                <a:lnTo>
                  <a:pt x="169" y="15"/>
                </a:lnTo>
                <a:lnTo>
                  <a:pt x="169" y="15"/>
                </a:lnTo>
                <a:lnTo>
                  <a:pt x="169" y="15"/>
                </a:lnTo>
                <a:lnTo>
                  <a:pt x="169" y="15"/>
                </a:lnTo>
                <a:lnTo>
                  <a:pt x="169" y="15"/>
                </a:lnTo>
                <a:lnTo>
                  <a:pt x="169" y="15"/>
                </a:lnTo>
                <a:lnTo>
                  <a:pt x="169" y="15"/>
                </a:lnTo>
                <a:lnTo>
                  <a:pt x="169" y="15"/>
                </a:lnTo>
                <a:lnTo>
                  <a:pt x="169" y="15"/>
                </a:lnTo>
                <a:lnTo>
                  <a:pt x="169" y="15"/>
                </a:lnTo>
                <a:lnTo>
                  <a:pt x="169" y="15"/>
                </a:lnTo>
                <a:lnTo>
                  <a:pt x="169" y="15"/>
                </a:lnTo>
                <a:lnTo>
                  <a:pt x="169" y="15"/>
                </a:lnTo>
                <a:lnTo>
                  <a:pt x="169" y="15"/>
                </a:lnTo>
                <a:lnTo>
                  <a:pt x="169" y="15"/>
                </a:lnTo>
                <a:lnTo>
                  <a:pt x="169" y="15"/>
                </a:lnTo>
                <a:lnTo>
                  <a:pt x="169" y="15"/>
                </a:lnTo>
                <a:lnTo>
                  <a:pt x="169" y="15"/>
                </a:lnTo>
                <a:lnTo>
                  <a:pt x="169" y="15"/>
                </a:lnTo>
                <a:lnTo>
                  <a:pt x="169" y="15"/>
                </a:lnTo>
                <a:lnTo>
                  <a:pt x="170" y="15"/>
                </a:lnTo>
                <a:lnTo>
                  <a:pt x="170" y="15"/>
                </a:lnTo>
                <a:lnTo>
                  <a:pt x="170" y="15"/>
                </a:lnTo>
                <a:lnTo>
                  <a:pt x="170" y="15"/>
                </a:lnTo>
                <a:lnTo>
                  <a:pt x="170" y="15"/>
                </a:lnTo>
                <a:lnTo>
                  <a:pt x="170" y="15"/>
                </a:lnTo>
                <a:lnTo>
                  <a:pt x="171" y="15"/>
                </a:lnTo>
                <a:lnTo>
                  <a:pt x="171" y="15"/>
                </a:lnTo>
                <a:lnTo>
                  <a:pt x="171" y="15"/>
                </a:lnTo>
                <a:lnTo>
                  <a:pt x="171" y="15"/>
                </a:lnTo>
                <a:lnTo>
                  <a:pt x="171" y="15"/>
                </a:lnTo>
                <a:lnTo>
                  <a:pt x="171" y="15"/>
                </a:lnTo>
                <a:lnTo>
                  <a:pt x="171" y="15"/>
                </a:lnTo>
                <a:lnTo>
                  <a:pt x="171" y="15"/>
                </a:lnTo>
                <a:lnTo>
                  <a:pt x="171" y="15"/>
                </a:lnTo>
                <a:lnTo>
                  <a:pt x="171" y="15"/>
                </a:lnTo>
                <a:lnTo>
                  <a:pt x="171" y="15"/>
                </a:lnTo>
                <a:lnTo>
                  <a:pt x="171" y="15"/>
                </a:lnTo>
                <a:lnTo>
                  <a:pt x="172" y="15"/>
                </a:lnTo>
                <a:lnTo>
                  <a:pt x="172" y="15"/>
                </a:lnTo>
                <a:lnTo>
                  <a:pt x="172" y="15"/>
                </a:lnTo>
                <a:lnTo>
                  <a:pt x="172" y="15"/>
                </a:lnTo>
                <a:lnTo>
                  <a:pt x="172" y="15"/>
                </a:lnTo>
                <a:lnTo>
                  <a:pt x="172" y="15"/>
                </a:lnTo>
                <a:lnTo>
                  <a:pt x="172" y="15"/>
                </a:lnTo>
                <a:lnTo>
                  <a:pt x="172" y="15"/>
                </a:lnTo>
                <a:lnTo>
                  <a:pt x="172" y="15"/>
                </a:lnTo>
                <a:lnTo>
                  <a:pt x="172" y="15"/>
                </a:lnTo>
                <a:lnTo>
                  <a:pt x="172" y="15"/>
                </a:lnTo>
                <a:lnTo>
                  <a:pt x="172" y="15"/>
                </a:lnTo>
                <a:lnTo>
                  <a:pt x="172" y="15"/>
                </a:lnTo>
                <a:lnTo>
                  <a:pt x="172" y="15"/>
                </a:lnTo>
                <a:lnTo>
                  <a:pt x="172" y="15"/>
                </a:lnTo>
                <a:lnTo>
                  <a:pt x="173" y="15"/>
                </a:lnTo>
                <a:lnTo>
                  <a:pt x="173" y="16"/>
                </a:lnTo>
                <a:lnTo>
                  <a:pt x="173" y="16"/>
                </a:lnTo>
                <a:lnTo>
                  <a:pt x="173" y="16"/>
                </a:lnTo>
                <a:lnTo>
                  <a:pt x="173" y="16"/>
                </a:lnTo>
                <a:lnTo>
                  <a:pt x="173" y="16"/>
                </a:lnTo>
                <a:lnTo>
                  <a:pt x="173" y="16"/>
                </a:lnTo>
                <a:lnTo>
                  <a:pt x="173" y="16"/>
                </a:lnTo>
                <a:lnTo>
                  <a:pt x="173" y="16"/>
                </a:lnTo>
                <a:lnTo>
                  <a:pt x="174" y="16"/>
                </a:lnTo>
                <a:lnTo>
                  <a:pt x="174" y="16"/>
                </a:lnTo>
                <a:lnTo>
                  <a:pt x="174" y="16"/>
                </a:lnTo>
                <a:lnTo>
                  <a:pt x="174" y="16"/>
                </a:lnTo>
                <a:lnTo>
                  <a:pt x="174" y="16"/>
                </a:lnTo>
                <a:lnTo>
                  <a:pt x="174" y="16"/>
                </a:lnTo>
                <a:lnTo>
                  <a:pt x="174" y="16"/>
                </a:lnTo>
                <a:lnTo>
                  <a:pt x="174" y="16"/>
                </a:lnTo>
                <a:lnTo>
                  <a:pt x="174" y="16"/>
                </a:lnTo>
                <a:lnTo>
                  <a:pt x="174" y="16"/>
                </a:lnTo>
                <a:lnTo>
                  <a:pt x="174" y="16"/>
                </a:lnTo>
                <a:lnTo>
                  <a:pt x="174" y="16"/>
                </a:lnTo>
                <a:lnTo>
                  <a:pt x="175" y="16"/>
                </a:lnTo>
                <a:lnTo>
                  <a:pt x="175" y="16"/>
                </a:lnTo>
                <a:lnTo>
                  <a:pt x="175" y="16"/>
                </a:lnTo>
                <a:lnTo>
                  <a:pt x="175" y="16"/>
                </a:lnTo>
                <a:lnTo>
                  <a:pt x="175" y="16"/>
                </a:lnTo>
                <a:lnTo>
                  <a:pt x="175" y="16"/>
                </a:lnTo>
                <a:lnTo>
                  <a:pt x="176" y="16"/>
                </a:lnTo>
                <a:lnTo>
                  <a:pt x="176" y="16"/>
                </a:lnTo>
                <a:lnTo>
                  <a:pt x="176" y="16"/>
                </a:lnTo>
                <a:lnTo>
                  <a:pt x="176" y="16"/>
                </a:lnTo>
                <a:lnTo>
                  <a:pt x="176" y="16"/>
                </a:lnTo>
                <a:lnTo>
                  <a:pt x="176" y="16"/>
                </a:lnTo>
                <a:lnTo>
                  <a:pt x="176" y="16"/>
                </a:lnTo>
                <a:lnTo>
                  <a:pt x="176" y="16"/>
                </a:lnTo>
                <a:lnTo>
                  <a:pt x="176" y="16"/>
                </a:lnTo>
                <a:lnTo>
                  <a:pt x="176" y="16"/>
                </a:lnTo>
                <a:lnTo>
                  <a:pt x="176" y="16"/>
                </a:lnTo>
                <a:lnTo>
                  <a:pt x="176" y="16"/>
                </a:lnTo>
                <a:lnTo>
                  <a:pt x="176" y="16"/>
                </a:lnTo>
                <a:lnTo>
                  <a:pt x="176" y="16"/>
                </a:lnTo>
                <a:lnTo>
                  <a:pt x="176" y="16"/>
                </a:lnTo>
                <a:lnTo>
                  <a:pt x="177" y="16"/>
                </a:lnTo>
                <a:lnTo>
                  <a:pt x="177" y="16"/>
                </a:lnTo>
                <a:lnTo>
                  <a:pt x="177" y="16"/>
                </a:lnTo>
                <a:lnTo>
                  <a:pt x="177" y="16"/>
                </a:lnTo>
                <a:lnTo>
                  <a:pt x="177" y="16"/>
                </a:lnTo>
                <a:lnTo>
                  <a:pt x="177" y="16"/>
                </a:lnTo>
                <a:lnTo>
                  <a:pt x="178" y="16"/>
                </a:lnTo>
                <a:lnTo>
                  <a:pt x="178" y="16"/>
                </a:lnTo>
                <a:lnTo>
                  <a:pt x="178" y="16"/>
                </a:lnTo>
                <a:lnTo>
                  <a:pt x="178" y="16"/>
                </a:lnTo>
                <a:lnTo>
                  <a:pt x="178" y="16"/>
                </a:lnTo>
                <a:lnTo>
                  <a:pt x="178" y="16"/>
                </a:lnTo>
                <a:lnTo>
                  <a:pt x="178" y="16"/>
                </a:lnTo>
                <a:lnTo>
                  <a:pt x="178" y="16"/>
                </a:lnTo>
                <a:lnTo>
                  <a:pt x="178" y="16"/>
                </a:lnTo>
                <a:lnTo>
                  <a:pt x="178" y="16"/>
                </a:lnTo>
                <a:lnTo>
                  <a:pt x="178" y="16"/>
                </a:lnTo>
                <a:lnTo>
                  <a:pt x="178" y="16"/>
                </a:lnTo>
                <a:lnTo>
                  <a:pt x="179" y="16"/>
                </a:lnTo>
                <a:lnTo>
                  <a:pt x="179" y="16"/>
                </a:lnTo>
                <a:lnTo>
                  <a:pt x="179" y="16"/>
                </a:lnTo>
                <a:lnTo>
                  <a:pt x="179" y="16"/>
                </a:lnTo>
                <a:lnTo>
                  <a:pt x="179" y="16"/>
                </a:lnTo>
                <a:lnTo>
                  <a:pt x="179" y="16"/>
                </a:lnTo>
                <a:lnTo>
                  <a:pt x="179" y="16"/>
                </a:lnTo>
                <a:lnTo>
                  <a:pt x="179" y="16"/>
                </a:lnTo>
                <a:lnTo>
                  <a:pt x="179" y="16"/>
                </a:lnTo>
                <a:lnTo>
                  <a:pt x="179" y="16"/>
                </a:lnTo>
                <a:lnTo>
                  <a:pt x="179" y="17"/>
                </a:lnTo>
                <a:lnTo>
                  <a:pt x="179"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1" y="17"/>
                </a:lnTo>
                <a:lnTo>
                  <a:pt x="181" y="17"/>
                </a:lnTo>
                <a:lnTo>
                  <a:pt x="181" y="17"/>
                </a:lnTo>
                <a:lnTo>
                  <a:pt x="181" y="17"/>
                </a:lnTo>
                <a:lnTo>
                  <a:pt x="181" y="17"/>
                </a:lnTo>
                <a:lnTo>
                  <a:pt x="181" y="17"/>
                </a:lnTo>
                <a:lnTo>
                  <a:pt x="181" y="17"/>
                </a:lnTo>
                <a:lnTo>
                  <a:pt x="181" y="17"/>
                </a:lnTo>
                <a:lnTo>
                  <a:pt x="181" y="17"/>
                </a:lnTo>
                <a:lnTo>
                  <a:pt x="181" y="17"/>
                </a:lnTo>
                <a:lnTo>
                  <a:pt x="181" y="17"/>
                </a:lnTo>
                <a:lnTo>
                  <a:pt x="181" y="17"/>
                </a:lnTo>
                <a:lnTo>
                  <a:pt x="182" y="17"/>
                </a:lnTo>
                <a:lnTo>
                  <a:pt x="182" y="17"/>
                </a:lnTo>
                <a:lnTo>
                  <a:pt x="182" y="17"/>
                </a:lnTo>
                <a:lnTo>
                  <a:pt x="182" y="17"/>
                </a:lnTo>
                <a:lnTo>
                  <a:pt x="182" y="17"/>
                </a:lnTo>
                <a:lnTo>
                  <a:pt x="182" y="17"/>
                </a:lnTo>
                <a:lnTo>
                  <a:pt x="182" y="17"/>
                </a:lnTo>
                <a:lnTo>
                  <a:pt x="182" y="17"/>
                </a:lnTo>
                <a:lnTo>
                  <a:pt x="182" y="17"/>
                </a:lnTo>
                <a:lnTo>
                  <a:pt x="182" y="17"/>
                </a:lnTo>
                <a:lnTo>
                  <a:pt x="182" y="17"/>
                </a:lnTo>
                <a:lnTo>
                  <a:pt x="182" y="17"/>
                </a:lnTo>
                <a:lnTo>
                  <a:pt x="183" y="17"/>
                </a:lnTo>
                <a:lnTo>
                  <a:pt x="183" y="17"/>
                </a:lnTo>
                <a:lnTo>
                  <a:pt x="183" y="17"/>
                </a:lnTo>
                <a:lnTo>
                  <a:pt x="183" y="17"/>
                </a:lnTo>
                <a:lnTo>
                  <a:pt x="183" y="17"/>
                </a:lnTo>
                <a:lnTo>
                  <a:pt x="183" y="17"/>
                </a:lnTo>
                <a:lnTo>
                  <a:pt x="183" y="17"/>
                </a:lnTo>
                <a:lnTo>
                  <a:pt x="183" y="17"/>
                </a:lnTo>
                <a:lnTo>
                  <a:pt x="183" y="17"/>
                </a:lnTo>
                <a:lnTo>
                  <a:pt x="183" y="17"/>
                </a:lnTo>
                <a:lnTo>
                  <a:pt x="183" y="17"/>
                </a:lnTo>
                <a:lnTo>
                  <a:pt x="183" y="17"/>
                </a:lnTo>
                <a:lnTo>
                  <a:pt x="183" y="17"/>
                </a:lnTo>
                <a:lnTo>
                  <a:pt x="183" y="17"/>
                </a:lnTo>
                <a:lnTo>
                  <a:pt x="183" y="17"/>
                </a:lnTo>
                <a:lnTo>
                  <a:pt x="183" y="17"/>
                </a:lnTo>
                <a:lnTo>
                  <a:pt x="183" y="17"/>
                </a:lnTo>
                <a:lnTo>
                  <a:pt x="183" y="17"/>
                </a:lnTo>
                <a:lnTo>
                  <a:pt x="184" y="17"/>
                </a:lnTo>
                <a:lnTo>
                  <a:pt x="184" y="17"/>
                </a:lnTo>
                <a:lnTo>
                  <a:pt x="184" y="17"/>
                </a:lnTo>
                <a:lnTo>
                  <a:pt x="184" y="17"/>
                </a:lnTo>
                <a:lnTo>
                  <a:pt x="184" y="17"/>
                </a:lnTo>
                <a:lnTo>
                  <a:pt x="184" y="17"/>
                </a:lnTo>
                <a:lnTo>
                  <a:pt x="184" y="17"/>
                </a:lnTo>
                <a:lnTo>
                  <a:pt x="184" y="17"/>
                </a:lnTo>
                <a:lnTo>
                  <a:pt x="184"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6" y="17"/>
                </a:lnTo>
                <a:lnTo>
                  <a:pt x="186" y="17"/>
                </a:lnTo>
                <a:lnTo>
                  <a:pt x="186" y="17"/>
                </a:lnTo>
                <a:lnTo>
                  <a:pt x="186" y="17"/>
                </a:lnTo>
                <a:lnTo>
                  <a:pt x="186" y="17"/>
                </a:lnTo>
                <a:lnTo>
                  <a:pt x="186" y="17"/>
                </a:lnTo>
                <a:lnTo>
                  <a:pt x="186" y="17"/>
                </a:lnTo>
                <a:lnTo>
                  <a:pt x="186" y="17"/>
                </a:lnTo>
                <a:lnTo>
                  <a:pt x="186" y="17"/>
                </a:lnTo>
                <a:lnTo>
                  <a:pt x="186" y="17"/>
                </a:lnTo>
                <a:lnTo>
                  <a:pt x="186" y="17"/>
                </a:lnTo>
                <a:lnTo>
                  <a:pt x="186" y="17"/>
                </a:lnTo>
                <a:lnTo>
                  <a:pt x="186" y="17"/>
                </a:lnTo>
                <a:lnTo>
                  <a:pt x="186" y="17"/>
                </a:lnTo>
                <a:lnTo>
                  <a:pt x="186" y="17"/>
                </a:lnTo>
                <a:lnTo>
                  <a:pt x="186" y="17"/>
                </a:lnTo>
                <a:lnTo>
                  <a:pt x="186" y="18"/>
                </a:lnTo>
                <a:lnTo>
                  <a:pt x="186" y="18"/>
                </a:lnTo>
                <a:lnTo>
                  <a:pt x="187" y="18"/>
                </a:lnTo>
                <a:lnTo>
                  <a:pt x="187" y="18"/>
                </a:lnTo>
                <a:lnTo>
                  <a:pt x="187" y="18"/>
                </a:lnTo>
                <a:lnTo>
                  <a:pt x="187" y="18"/>
                </a:lnTo>
                <a:lnTo>
                  <a:pt x="187" y="18"/>
                </a:lnTo>
                <a:lnTo>
                  <a:pt x="187" y="18"/>
                </a:lnTo>
                <a:lnTo>
                  <a:pt x="187" y="18"/>
                </a:lnTo>
                <a:lnTo>
                  <a:pt x="187" y="18"/>
                </a:lnTo>
                <a:lnTo>
                  <a:pt x="187" y="18"/>
                </a:lnTo>
                <a:lnTo>
                  <a:pt x="187" y="18"/>
                </a:lnTo>
                <a:lnTo>
                  <a:pt x="187" y="18"/>
                </a:lnTo>
                <a:lnTo>
                  <a:pt x="187" y="18"/>
                </a:lnTo>
                <a:lnTo>
                  <a:pt x="187" y="18"/>
                </a:lnTo>
                <a:lnTo>
                  <a:pt x="187" y="18"/>
                </a:lnTo>
                <a:lnTo>
                  <a:pt x="187" y="18"/>
                </a:lnTo>
                <a:lnTo>
                  <a:pt x="188" y="18"/>
                </a:lnTo>
                <a:lnTo>
                  <a:pt x="188" y="18"/>
                </a:lnTo>
                <a:lnTo>
                  <a:pt x="188" y="18"/>
                </a:lnTo>
                <a:lnTo>
                  <a:pt x="188" y="18"/>
                </a:lnTo>
                <a:lnTo>
                  <a:pt x="188" y="18"/>
                </a:lnTo>
                <a:lnTo>
                  <a:pt x="188" y="18"/>
                </a:lnTo>
                <a:lnTo>
                  <a:pt x="188" y="18"/>
                </a:lnTo>
                <a:lnTo>
                  <a:pt x="188" y="18"/>
                </a:lnTo>
                <a:lnTo>
                  <a:pt x="188" y="18"/>
                </a:lnTo>
                <a:lnTo>
                  <a:pt x="189" y="18"/>
                </a:lnTo>
                <a:lnTo>
                  <a:pt x="189" y="18"/>
                </a:lnTo>
                <a:lnTo>
                  <a:pt x="189" y="18"/>
                </a:lnTo>
                <a:lnTo>
                  <a:pt x="189" y="18"/>
                </a:lnTo>
                <a:lnTo>
                  <a:pt x="189" y="18"/>
                </a:lnTo>
                <a:lnTo>
                  <a:pt x="189" y="18"/>
                </a:lnTo>
                <a:lnTo>
                  <a:pt x="189" y="18"/>
                </a:lnTo>
                <a:lnTo>
                  <a:pt x="189" y="18"/>
                </a:lnTo>
                <a:lnTo>
                  <a:pt x="189" y="18"/>
                </a:lnTo>
                <a:lnTo>
                  <a:pt x="189" y="18"/>
                </a:lnTo>
                <a:lnTo>
                  <a:pt x="189" y="18"/>
                </a:lnTo>
                <a:lnTo>
                  <a:pt x="189" y="18"/>
                </a:lnTo>
                <a:lnTo>
                  <a:pt x="189" y="18"/>
                </a:lnTo>
                <a:lnTo>
                  <a:pt x="189" y="18"/>
                </a:lnTo>
                <a:lnTo>
                  <a:pt x="189" y="18"/>
                </a:lnTo>
                <a:lnTo>
                  <a:pt x="190" y="18"/>
                </a:lnTo>
                <a:lnTo>
                  <a:pt x="190" y="18"/>
                </a:lnTo>
                <a:lnTo>
                  <a:pt x="190" y="18"/>
                </a:lnTo>
                <a:lnTo>
                  <a:pt x="190" y="18"/>
                </a:lnTo>
                <a:lnTo>
                  <a:pt x="190" y="18"/>
                </a:lnTo>
                <a:lnTo>
                  <a:pt x="190" y="18"/>
                </a:lnTo>
                <a:lnTo>
                  <a:pt x="190" y="18"/>
                </a:lnTo>
                <a:lnTo>
                  <a:pt x="190" y="18"/>
                </a:lnTo>
                <a:lnTo>
                  <a:pt x="190" y="18"/>
                </a:lnTo>
                <a:lnTo>
                  <a:pt x="190" y="18"/>
                </a:lnTo>
                <a:lnTo>
                  <a:pt x="190" y="18"/>
                </a:lnTo>
                <a:lnTo>
                  <a:pt x="190" y="18"/>
                </a:lnTo>
                <a:lnTo>
                  <a:pt x="190" y="18"/>
                </a:lnTo>
                <a:lnTo>
                  <a:pt x="190" y="18"/>
                </a:lnTo>
                <a:lnTo>
                  <a:pt x="190" y="18"/>
                </a:lnTo>
                <a:lnTo>
                  <a:pt x="190" y="18"/>
                </a:lnTo>
                <a:lnTo>
                  <a:pt x="190" y="18"/>
                </a:lnTo>
                <a:lnTo>
                  <a:pt x="190" y="18"/>
                </a:lnTo>
                <a:lnTo>
                  <a:pt x="191" y="18"/>
                </a:lnTo>
                <a:lnTo>
                  <a:pt x="191" y="18"/>
                </a:lnTo>
                <a:lnTo>
                  <a:pt x="191" y="18"/>
                </a:lnTo>
                <a:lnTo>
                  <a:pt x="191" y="18"/>
                </a:lnTo>
                <a:lnTo>
                  <a:pt x="191" y="18"/>
                </a:lnTo>
                <a:lnTo>
                  <a:pt x="191" y="18"/>
                </a:lnTo>
                <a:lnTo>
                  <a:pt x="191" y="18"/>
                </a:lnTo>
                <a:lnTo>
                  <a:pt x="191" y="18"/>
                </a:lnTo>
                <a:lnTo>
                  <a:pt x="191" y="18"/>
                </a:lnTo>
                <a:lnTo>
                  <a:pt x="191" y="18"/>
                </a:lnTo>
                <a:lnTo>
                  <a:pt x="191" y="18"/>
                </a:lnTo>
                <a:lnTo>
                  <a:pt x="191" y="18"/>
                </a:lnTo>
                <a:lnTo>
                  <a:pt x="191" y="18"/>
                </a:lnTo>
                <a:lnTo>
                  <a:pt x="191" y="18"/>
                </a:lnTo>
                <a:lnTo>
                  <a:pt x="191" y="18"/>
                </a:lnTo>
                <a:lnTo>
                  <a:pt x="192" y="18"/>
                </a:lnTo>
                <a:lnTo>
                  <a:pt x="192" y="18"/>
                </a:lnTo>
                <a:lnTo>
                  <a:pt x="192" y="18"/>
                </a:lnTo>
                <a:lnTo>
                  <a:pt x="192" y="18"/>
                </a:lnTo>
                <a:lnTo>
                  <a:pt x="192" y="18"/>
                </a:lnTo>
                <a:lnTo>
                  <a:pt x="192" y="18"/>
                </a:lnTo>
                <a:lnTo>
                  <a:pt x="192" y="18"/>
                </a:lnTo>
                <a:lnTo>
                  <a:pt x="192" y="18"/>
                </a:lnTo>
                <a:lnTo>
                  <a:pt x="192" y="18"/>
                </a:lnTo>
                <a:lnTo>
                  <a:pt x="192" y="18"/>
                </a:lnTo>
                <a:lnTo>
                  <a:pt x="192" y="18"/>
                </a:lnTo>
                <a:lnTo>
                  <a:pt x="192" y="18"/>
                </a:lnTo>
                <a:lnTo>
                  <a:pt x="193" y="18"/>
                </a:lnTo>
                <a:lnTo>
                  <a:pt x="193" y="18"/>
                </a:lnTo>
                <a:lnTo>
                  <a:pt x="193" y="18"/>
                </a:lnTo>
                <a:lnTo>
                  <a:pt x="193" y="18"/>
                </a:lnTo>
                <a:lnTo>
                  <a:pt x="193" y="18"/>
                </a:lnTo>
                <a:lnTo>
                  <a:pt x="193" y="18"/>
                </a:lnTo>
                <a:lnTo>
                  <a:pt x="193" y="18"/>
                </a:lnTo>
                <a:lnTo>
                  <a:pt x="193" y="18"/>
                </a:lnTo>
                <a:lnTo>
                  <a:pt x="193" y="18"/>
                </a:lnTo>
                <a:lnTo>
                  <a:pt x="194" y="18"/>
                </a:lnTo>
                <a:lnTo>
                  <a:pt x="194" y="18"/>
                </a:lnTo>
                <a:lnTo>
                  <a:pt x="194" y="18"/>
                </a:lnTo>
                <a:lnTo>
                  <a:pt x="194" y="18"/>
                </a:lnTo>
                <a:lnTo>
                  <a:pt x="194" y="18"/>
                </a:lnTo>
                <a:lnTo>
                  <a:pt x="194" y="18"/>
                </a:lnTo>
                <a:lnTo>
                  <a:pt x="194" y="18"/>
                </a:lnTo>
                <a:lnTo>
                  <a:pt x="194" y="18"/>
                </a:lnTo>
                <a:lnTo>
                  <a:pt x="194" y="18"/>
                </a:lnTo>
                <a:lnTo>
                  <a:pt x="194" y="18"/>
                </a:lnTo>
                <a:lnTo>
                  <a:pt x="194" y="18"/>
                </a:lnTo>
                <a:lnTo>
                  <a:pt x="194" y="18"/>
                </a:lnTo>
                <a:lnTo>
                  <a:pt x="195" y="18"/>
                </a:lnTo>
                <a:lnTo>
                  <a:pt x="195" y="18"/>
                </a:lnTo>
                <a:lnTo>
                  <a:pt x="195" y="18"/>
                </a:lnTo>
                <a:lnTo>
                  <a:pt x="195" y="18"/>
                </a:lnTo>
                <a:lnTo>
                  <a:pt x="195" y="18"/>
                </a:lnTo>
                <a:lnTo>
                  <a:pt x="195" y="18"/>
                </a:lnTo>
                <a:lnTo>
                  <a:pt x="196" y="18"/>
                </a:lnTo>
                <a:lnTo>
                  <a:pt x="196" y="18"/>
                </a:lnTo>
                <a:lnTo>
                  <a:pt x="196" y="18"/>
                </a:lnTo>
                <a:lnTo>
                  <a:pt x="196" y="18"/>
                </a:lnTo>
                <a:lnTo>
                  <a:pt x="196" y="18"/>
                </a:lnTo>
                <a:lnTo>
                  <a:pt x="196" y="18"/>
                </a:lnTo>
                <a:lnTo>
                  <a:pt x="196" y="18"/>
                </a:lnTo>
                <a:lnTo>
                  <a:pt x="196" y="18"/>
                </a:lnTo>
                <a:lnTo>
                  <a:pt x="196" y="18"/>
                </a:lnTo>
                <a:lnTo>
                  <a:pt x="196" y="18"/>
                </a:lnTo>
                <a:lnTo>
                  <a:pt x="196" y="19"/>
                </a:lnTo>
                <a:lnTo>
                  <a:pt x="196" y="19"/>
                </a:lnTo>
                <a:lnTo>
                  <a:pt x="196" y="19"/>
                </a:lnTo>
                <a:lnTo>
                  <a:pt x="196" y="19"/>
                </a:lnTo>
                <a:lnTo>
                  <a:pt x="196" y="19"/>
                </a:lnTo>
                <a:lnTo>
                  <a:pt x="197" y="19"/>
                </a:lnTo>
                <a:lnTo>
                  <a:pt x="197" y="19"/>
                </a:lnTo>
                <a:lnTo>
                  <a:pt x="197" y="19"/>
                </a:lnTo>
                <a:lnTo>
                  <a:pt x="197" y="19"/>
                </a:lnTo>
                <a:lnTo>
                  <a:pt x="197" y="19"/>
                </a:lnTo>
                <a:lnTo>
                  <a:pt x="197" y="19"/>
                </a:lnTo>
                <a:lnTo>
                  <a:pt x="197" y="19"/>
                </a:lnTo>
                <a:lnTo>
                  <a:pt x="197" y="19"/>
                </a:lnTo>
                <a:lnTo>
                  <a:pt x="197" y="19"/>
                </a:lnTo>
                <a:lnTo>
                  <a:pt x="197" y="19"/>
                </a:lnTo>
                <a:lnTo>
                  <a:pt x="197" y="19"/>
                </a:lnTo>
                <a:lnTo>
                  <a:pt x="197" y="19"/>
                </a:lnTo>
                <a:lnTo>
                  <a:pt x="198" y="19"/>
                </a:lnTo>
                <a:lnTo>
                  <a:pt x="198" y="19"/>
                </a:lnTo>
                <a:lnTo>
                  <a:pt x="198" y="19"/>
                </a:lnTo>
                <a:lnTo>
                  <a:pt x="198" y="19"/>
                </a:lnTo>
                <a:lnTo>
                  <a:pt x="198" y="19"/>
                </a:lnTo>
                <a:lnTo>
                  <a:pt x="198" y="19"/>
                </a:lnTo>
                <a:lnTo>
                  <a:pt x="198" y="19"/>
                </a:lnTo>
                <a:lnTo>
                  <a:pt x="198" y="19"/>
                </a:lnTo>
                <a:lnTo>
                  <a:pt x="198" y="19"/>
                </a:lnTo>
                <a:lnTo>
                  <a:pt x="199" y="19"/>
                </a:lnTo>
                <a:lnTo>
                  <a:pt x="199" y="19"/>
                </a:lnTo>
                <a:lnTo>
                  <a:pt x="199" y="19"/>
                </a:lnTo>
                <a:lnTo>
                  <a:pt x="199" y="19"/>
                </a:lnTo>
                <a:lnTo>
                  <a:pt x="199" y="19"/>
                </a:lnTo>
                <a:lnTo>
                  <a:pt x="199" y="19"/>
                </a:lnTo>
                <a:lnTo>
                  <a:pt x="199" y="19"/>
                </a:lnTo>
                <a:lnTo>
                  <a:pt x="199" y="19"/>
                </a:lnTo>
                <a:lnTo>
                  <a:pt x="199" y="19"/>
                </a:lnTo>
                <a:lnTo>
                  <a:pt x="200" y="19"/>
                </a:lnTo>
                <a:lnTo>
                  <a:pt x="200" y="19"/>
                </a:lnTo>
                <a:lnTo>
                  <a:pt x="200" y="19"/>
                </a:lnTo>
                <a:lnTo>
                  <a:pt x="200" y="19"/>
                </a:lnTo>
                <a:lnTo>
                  <a:pt x="200" y="19"/>
                </a:lnTo>
                <a:lnTo>
                  <a:pt x="200" y="19"/>
                </a:lnTo>
                <a:lnTo>
                  <a:pt x="201" y="19"/>
                </a:lnTo>
                <a:lnTo>
                  <a:pt x="201" y="19"/>
                </a:lnTo>
                <a:lnTo>
                  <a:pt x="201" y="19"/>
                </a:lnTo>
                <a:lnTo>
                  <a:pt x="201" y="19"/>
                </a:lnTo>
                <a:lnTo>
                  <a:pt x="201" y="19"/>
                </a:lnTo>
                <a:lnTo>
                  <a:pt x="201" y="19"/>
                </a:lnTo>
                <a:lnTo>
                  <a:pt x="201" y="19"/>
                </a:lnTo>
                <a:lnTo>
                  <a:pt x="201" y="19"/>
                </a:lnTo>
                <a:lnTo>
                  <a:pt x="201" y="19"/>
                </a:lnTo>
                <a:lnTo>
                  <a:pt x="202" y="19"/>
                </a:lnTo>
                <a:lnTo>
                  <a:pt x="202" y="19"/>
                </a:lnTo>
                <a:lnTo>
                  <a:pt x="202" y="19"/>
                </a:lnTo>
                <a:lnTo>
                  <a:pt x="202" y="19"/>
                </a:lnTo>
                <a:lnTo>
                  <a:pt x="202" y="19"/>
                </a:lnTo>
                <a:lnTo>
                  <a:pt x="202" y="19"/>
                </a:lnTo>
                <a:lnTo>
                  <a:pt x="202" y="19"/>
                </a:lnTo>
                <a:lnTo>
                  <a:pt x="202" y="19"/>
                </a:lnTo>
                <a:lnTo>
                  <a:pt x="202" y="19"/>
                </a:lnTo>
                <a:lnTo>
                  <a:pt x="202" y="19"/>
                </a:lnTo>
                <a:lnTo>
                  <a:pt x="202" y="19"/>
                </a:lnTo>
                <a:lnTo>
                  <a:pt x="202" y="19"/>
                </a:lnTo>
                <a:lnTo>
                  <a:pt x="202" y="19"/>
                </a:lnTo>
                <a:lnTo>
                  <a:pt x="202" y="19"/>
                </a:lnTo>
                <a:lnTo>
                  <a:pt x="202" y="19"/>
                </a:lnTo>
                <a:lnTo>
                  <a:pt x="202" y="19"/>
                </a:lnTo>
                <a:lnTo>
                  <a:pt x="202" y="19"/>
                </a:lnTo>
                <a:lnTo>
                  <a:pt x="202" y="19"/>
                </a:lnTo>
                <a:lnTo>
                  <a:pt x="203" y="19"/>
                </a:lnTo>
                <a:lnTo>
                  <a:pt x="203" y="20"/>
                </a:lnTo>
                <a:lnTo>
                  <a:pt x="203" y="20"/>
                </a:lnTo>
                <a:lnTo>
                  <a:pt x="203" y="20"/>
                </a:lnTo>
                <a:lnTo>
                  <a:pt x="203" y="20"/>
                </a:lnTo>
                <a:lnTo>
                  <a:pt x="203" y="20"/>
                </a:lnTo>
                <a:lnTo>
                  <a:pt x="203" y="20"/>
                </a:lnTo>
                <a:lnTo>
                  <a:pt x="203" y="20"/>
                </a:lnTo>
                <a:lnTo>
                  <a:pt x="203" y="20"/>
                </a:lnTo>
                <a:lnTo>
                  <a:pt x="203" y="20"/>
                </a:lnTo>
                <a:lnTo>
                  <a:pt x="203" y="20"/>
                </a:lnTo>
                <a:lnTo>
                  <a:pt x="203" y="20"/>
                </a:lnTo>
                <a:lnTo>
                  <a:pt x="204" y="20"/>
                </a:lnTo>
                <a:lnTo>
                  <a:pt x="204" y="20"/>
                </a:lnTo>
                <a:lnTo>
                  <a:pt x="204" y="20"/>
                </a:lnTo>
                <a:lnTo>
                  <a:pt x="204" y="20"/>
                </a:lnTo>
                <a:lnTo>
                  <a:pt x="204" y="20"/>
                </a:lnTo>
                <a:lnTo>
                  <a:pt x="204" y="20"/>
                </a:lnTo>
                <a:lnTo>
                  <a:pt x="204" y="20"/>
                </a:lnTo>
                <a:lnTo>
                  <a:pt x="204" y="20"/>
                </a:lnTo>
                <a:lnTo>
                  <a:pt x="204" y="20"/>
                </a:lnTo>
                <a:lnTo>
                  <a:pt x="204" y="20"/>
                </a:lnTo>
                <a:lnTo>
                  <a:pt x="204" y="20"/>
                </a:lnTo>
                <a:lnTo>
                  <a:pt x="204" y="20"/>
                </a:lnTo>
                <a:lnTo>
                  <a:pt x="205" y="20"/>
                </a:lnTo>
                <a:lnTo>
                  <a:pt x="205" y="20"/>
                </a:lnTo>
                <a:lnTo>
                  <a:pt x="205" y="20"/>
                </a:lnTo>
                <a:lnTo>
                  <a:pt x="205" y="20"/>
                </a:lnTo>
                <a:lnTo>
                  <a:pt x="205" y="20"/>
                </a:lnTo>
                <a:lnTo>
                  <a:pt x="205" y="20"/>
                </a:lnTo>
                <a:lnTo>
                  <a:pt x="205" y="20"/>
                </a:lnTo>
                <a:lnTo>
                  <a:pt x="205" y="20"/>
                </a:lnTo>
                <a:lnTo>
                  <a:pt x="205" y="20"/>
                </a:lnTo>
                <a:lnTo>
                  <a:pt x="205" y="20"/>
                </a:lnTo>
                <a:lnTo>
                  <a:pt x="205" y="20"/>
                </a:lnTo>
                <a:lnTo>
                  <a:pt x="205" y="20"/>
                </a:lnTo>
                <a:lnTo>
                  <a:pt x="207" y="20"/>
                </a:lnTo>
                <a:lnTo>
                  <a:pt x="207" y="20"/>
                </a:lnTo>
                <a:lnTo>
                  <a:pt x="207" y="20"/>
                </a:lnTo>
                <a:lnTo>
                  <a:pt x="207" y="20"/>
                </a:lnTo>
                <a:lnTo>
                  <a:pt x="207" y="20"/>
                </a:lnTo>
                <a:lnTo>
                  <a:pt x="207" y="20"/>
                </a:lnTo>
                <a:lnTo>
                  <a:pt x="207" y="20"/>
                </a:lnTo>
                <a:lnTo>
                  <a:pt x="207" y="20"/>
                </a:lnTo>
                <a:lnTo>
                  <a:pt x="207" y="20"/>
                </a:lnTo>
                <a:lnTo>
                  <a:pt x="207" y="20"/>
                </a:lnTo>
                <a:lnTo>
                  <a:pt x="207" y="20"/>
                </a:lnTo>
                <a:lnTo>
                  <a:pt x="207" y="20"/>
                </a:lnTo>
                <a:lnTo>
                  <a:pt x="207" y="20"/>
                </a:lnTo>
                <a:lnTo>
                  <a:pt x="207" y="20"/>
                </a:lnTo>
                <a:lnTo>
                  <a:pt x="207" y="20"/>
                </a:lnTo>
                <a:lnTo>
                  <a:pt x="207" y="20"/>
                </a:lnTo>
                <a:lnTo>
                  <a:pt x="207" y="20"/>
                </a:lnTo>
                <a:lnTo>
                  <a:pt x="207" y="20"/>
                </a:lnTo>
                <a:lnTo>
                  <a:pt x="208" y="20"/>
                </a:lnTo>
                <a:lnTo>
                  <a:pt x="208" y="20"/>
                </a:lnTo>
                <a:lnTo>
                  <a:pt x="208" y="20"/>
                </a:lnTo>
                <a:lnTo>
                  <a:pt x="208" y="20"/>
                </a:lnTo>
                <a:lnTo>
                  <a:pt x="208" y="21"/>
                </a:lnTo>
                <a:lnTo>
                  <a:pt x="208" y="21"/>
                </a:lnTo>
                <a:lnTo>
                  <a:pt x="209" y="21"/>
                </a:lnTo>
                <a:lnTo>
                  <a:pt x="209" y="21"/>
                </a:lnTo>
                <a:lnTo>
                  <a:pt x="209" y="21"/>
                </a:lnTo>
                <a:lnTo>
                  <a:pt x="209" y="21"/>
                </a:lnTo>
                <a:lnTo>
                  <a:pt x="209" y="21"/>
                </a:lnTo>
                <a:lnTo>
                  <a:pt x="209" y="21"/>
                </a:lnTo>
                <a:lnTo>
                  <a:pt x="209" y="21"/>
                </a:lnTo>
                <a:lnTo>
                  <a:pt x="209" y="21"/>
                </a:lnTo>
                <a:lnTo>
                  <a:pt x="209" y="21"/>
                </a:lnTo>
                <a:lnTo>
                  <a:pt x="209" y="21"/>
                </a:lnTo>
                <a:lnTo>
                  <a:pt x="209" y="21"/>
                </a:lnTo>
                <a:lnTo>
                  <a:pt x="209" y="21"/>
                </a:lnTo>
                <a:lnTo>
                  <a:pt x="209" y="21"/>
                </a:lnTo>
                <a:lnTo>
                  <a:pt x="209" y="21"/>
                </a:lnTo>
                <a:lnTo>
                  <a:pt x="209" y="21"/>
                </a:lnTo>
                <a:lnTo>
                  <a:pt x="209" y="21"/>
                </a:lnTo>
                <a:lnTo>
                  <a:pt x="209" y="21"/>
                </a:lnTo>
                <a:lnTo>
                  <a:pt x="209" y="21"/>
                </a:lnTo>
                <a:lnTo>
                  <a:pt x="209" y="21"/>
                </a:lnTo>
                <a:lnTo>
                  <a:pt x="209" y="21"/>
                </a:lnTo>
                <a:lnTo>
                  <a:pt x="209" y="21"/>
                </a:lnTo>
                <a:lnTo>
                  <a:pt x="210" y="21"/>
                </a:lnTo>
                <a:lnTo>
                  <a:pt x="210" y="21"/>
                </a:lnTo>
                <a:lnTo>
                  <a:pt x="210" y="21"/>
                </a:lnTo>
                <a:lnTo>
                  <a:pt x="210" y="21"/>
                </a:lnTo>
                <a:lnTo>
                  <a:pt x="210" y="21"/>
                </a:lnTo>
                <a:lnTo>
                  <a:pt x="210" y="21"/>
                </a:lnTo>
                <a:lnTo>
                  <a:pt x="211" y="21"/>
                </a:lnTo>
                <a:lnTo>
                  <a:pt x="211" y="21"/>
                </a:lnTo>
                <a:lnTo>
                  <a:pt x="211" y="21"/>
                </a:lnTo>
                <a:lnTo>
                  <a:pt x="211" y="21"/>
                </a:lnTo>
                <a:lnTo>
                  <a:pt x="211" y="21"/>
                </a:lnTo>
                <a:lnTo>
                  <a:pt x="211" y="21"/>
                </a:lnTo>
                <a:lnTo>
                  <a:pt x="211" y="21"/>
                </a:lnTo>
                <a:lnTo>
                  <a:pt x="211" y="21"/>
                </a:lnTo>
                <a:lnTo>
                  <a:pt x="211" y="21"/>
                </a:lnTo>
                <a:lnTo>
                  <a:pt x="211" y="21"/>
                </a:lnTo>
                <a:lnTo>
                  <a:pt x="211" y="21"/>
                </a:lnTo>
                <a:lnTo>
                  <a:pt x="211" y="21"/>
                </a:lnTo>
                <a:lnTo>
                  <a:pt x="212" y="21"/>
                </a:lnTo>
                <a:lnTo>
                  <a:pt x="212" y="21"/>
                </a:lnTo>
                <a:lnTo>
                  <a:pt x="212" y="21"/>
                </a:lnTo>
                <a:lnTo>
                  <a:pt x="212" y="21"/>
                </a:lnTo>
                <a:lnTo>
                  <a:pt x="212" y="21"/>
                </a:lnTo>
                <a:lnTo>
                  <a:pt x="212" y="21"/>
                </a:lnTo>
                <a:lnTo>
                  <a:pt x="212" y="21"/>
                </a:lnTo>
                <a:lnTo>
                  <a:pt x="212" y="21"/>
                </a:lnTo>
                <a:lnTo>
                  <a:pt x="212" y="21"/>
                </a:lnTo>
                <a:lnTo>
                  <a:pt x="212" y="21"/>
                </a:lnTo>
                <a:lnTo>
                  <a:pt x="212" y="21"/>
                </a:lnTo>
                <a:lnTo>
                  <a:pt x="212" y="21"/>
                </a:lnTo>
                <a:lnTo>
                  <a:pt x="213" y="21"/>
                </a:lnTo>
                <a:lnTo>
                  <a:pt x="213" y="21"/>
                </a:lnTo>
                <a:lnTo>
                  <a:pt x="213" y="21"/>
                </a:lnTo>
                <a:lnTo>
                  <a:pt x="213" y="21"/>
                </a:lnTo>
                <a:lnTo>
                  <a:pt x="213" y="21"/>
                </a:lnTo>
                <a:lnTo>
                  <a:pt x="213" y="21"/>
                </a:lnTo>
                <a:lnTo>
                  <a:pt x="213" y="21"/>
                </a:lnTo>
                <a:lnTo>
                  <a:pt x="213" y="21"/>
                </a:lnTo>
                <a:lnTo>
                  <a:pt x="213" y="21"/>
                </a:lnTo>
                <a:lnTo>
                  <a:pt x="213" y="21"/>
                </a:lnTo>
                <a:lnTo>
                  <a:pt x="213" y="21"/>
                </a:lnTo>
                <a:lnTo>
                  <a:pt x="213" y="21"/>
                </a:lnTo>
                <a:lnTo>
                  <a:pt x="214" y="21"/>
                </a:lnTo>
                <a:lnTo>
                  <a:pt x="214" y="21"/>
                </a:lnTo>
                <a:lnTo>
                  <a:pt x="214" y="21"/>
                </a:lnTo>
                <a:lnTo>
                  <a:pt x="214" y="21"/>
                </a:lnTo>
                <a:lnTo>
                  <a:pt x="214" y="21"/>
                </a:lnTo>
                <a:lnTo>
                  <a:pt x="214" y="21"/>
                </a:lnTo>
                <a:lnTo>
                  <a:pt x="214" y="21"/>
                </a:lnTo>
                <a:lnTo>
                  <a:pt x="214" y="21"/>
                </a:lnTo>
                <a:lnTo>
                  <a:pt x="214" y="21"/>
                </a:lnTo>
                <a:lnTo>
                  <a:pt x="214" y="21"/>
                </a:lnTo>
                <a:lnTo>
                  <a:pt x="214" y="21"/>
                </a:lnTo>
                <a:lnTo>
                  <a:pt x="214" y="21"/>
                </a:lnTo>
                <a:lnTo>
                  <a:pt x="215" y="21"/>
                </a:lnTo>
                <a:lnTo>
                  <a:pt x="215" y="21"/>
                </a:lnTo>
                <a:lnTo>
                  <a:pt x="215" y="21"/>
                </a:lnTo>
                <a:lnTo>
                  <a:pt x="215" y="21"/>
                </a:lnTo>
                <a:lnTo>
                  <a:pt x="215" y="21"/>
                </a:lnTo>
                <a:lnTo>
                  <a:pt x="215" y="21"/>
                </a:lnTo>
                <a:lnTo>
                  <a:pt x="215" y="21"/>
                </a:lnTo>
                <a:lnTo>
                  <a:pt x="215" y="21"/>
                </a:lnTo>
                <a:lnTo>
                  <a:pt x="215" y="21"/>
                </a:lnTo>
                <a:lnTo>
                  <a:pt x="215" y="21"/>
                </a:lnTo>
                <a:lnTo>
                  <a:pt x="215" y="22"/>
                </a:lnTo>
                <a:lnTo>
                  <a:pt x="215" y="22"/>
                </a:lnTo>
                <a:lnTo>
                  <a:pt x="216" y="22"/>
                </a:lnTo>
                <a:lnTo>
                  <a:pt x="216" y="22"/>
                </a:lnTo>
                <a:lnTo>
                  <a:pt x="216" y="22"/>
                </a:lnTo>
                <a:lnTo>
                  <a:pt x="216" y="22"/>
                </a:lnTo>
                <a:lnTo>
                  <a:pt x="216" y="22"/>
                </a:lnTo>
                <a:lnTo>
                  <a:pt x="216" y="22"/>
                </a:lnTo>
                <a:lnTo>
                  <a:pt x="217" y="22"/>
                </a:lnTo>
                <a:lnTo>
                  <a:pt x="217" y="22"/>
                </a:lnTo>
                <a:lnTo>
                  <a:pt x="217" y="22"/>
                </a:lnTo>
                <a:lnTo>
                  <a:pt x="217" y="22"/>
                </a:lnTo>
                <a:lnTo>
                  <a:pt x="217" y="22"/>
                </a:lnTo>
                <a:lnTo>
                  <a:pt x="217" y="22"/>
                </a:lnTo>
                <a:lnTo>
                  <a:pt x="217" y="22"/>
                </a:lnTo>
                <a:lnTo>
                  <a:pt x="217" y="22"/>
                </a:lnTo>
                <a:lnTo>
                  <a:pt x="217" y="22"/>
                </a:lnTo>
                <a:lnTo>
                  <a:pt x="217" y="22"/>
                </a:lnTo>
                <a:lnTo>
                  <a:pt x="217" y="22"/>
                </a:lnTo>
                <a:lnTo>
                  <a:pt x="217" y="22"/>
                </a:lnTo>
                <a:lnTo>
                  <a:pt x="218" y="22"/>
                </a:lnTo>
                <a:lnTo>
                  <a:pt x="218" y="22"/>
                </a:lnTo>
                <a:lnTo>
                  <a:pt x="218" y="22"/>
                </a:lnTo>
                <a:lnTo>
                  <a:pt x="218" y="22"/>
                </a:lnTo>
                <a:lnTo>
                  <a:pt x="218" y="22"/>
                </a:lnTo>
                <a:lnTo>
                  <a:pt x="218" y="22"/>
                </a:lnTo>
                <a:lnTo>
                  <a:pt x="218" y="22"/>
                </a:lnTo>
                <a:lnTo>
                  <a:pt x="218" y="22"/>
                </a:lnTo>
                <a:lnTo>
                  <a:pt x="218" y="22"/>
                </a:lnTo>
                <a:lnTo>
                  <a:pt x="219" y="22"/>
                </a:lnTo>
                <a:lnTo>
                  <a:pt x="219" y="22"/>
                </a:lnTo>
                <a:lnTo>
                  <a:pt x="219" y="22"/>
                </a:lnTo>
                <a:lnTo>
                  <a:pt x="219" y="22"/>
                </a:lnTo>
                <a:lnTo>
                  <a:pt x="219" y="22"/>
                </a:lnTo>
                <a:lnTo>
                  <a:pt x="219" y="22"/>
                </a:lnTo>
                <a:lnTo>
                  <a:pt x="219" y="22"/>
                </a:lnTo>
                <a:lnTo>
                  <a:pt x="219" y="22"/>
                </a:lnTo>
                <a:lnTo>
                  <a:pt x="219" y="22"/>
                </a:lnTo>
                <a:lnTo>
                  <a:pt x="220" y="22"/>
                </a:lnTo>
                <a:lnTo>
                  <a:pt x="220" y="22"/>
                </a:lnTo>
                <a:lnTo>
                  <a:pt x="220" y="22"/>
                </a:lnTo>
                <a:lnTo>
                  <a:pt x="220" y="22"/>
                </a:lnTo>
                <a:lnTo>
                  <a:pt x="220" y="22"/>
                </a:lnTo>
                <a:lnTo>
                  <a:pt x="220" y="22"/>
                </a:lnTo>
                <a:lnTo>
                  <a:pt x="220" y="22"/>
                </a:lnTo>
                <a:lnTo>
                  <a:pt x="220" y="22"/>
                </a:lnTo>
                <a:lnTo>
                  <a:pt x="220" y="22"/>
                </a:lnTo>
                <a:lnTo>
                  <a:pt x="221" y="22"/>
                </a:lnTo>
                <a:lnTo>
                  <a:pt x="221" y="22"/>
                </a:lnTo>
                <a:lnTo>
                  <a:pt x="221" y="22"/>
                </a:lnTo>
                <a:lnTo>
                  <a:pt x="221" y="22"/>
                </a:lnTo>
                <a:lnTo>
                  <a:pt x="221" y="22"/>
                </a:lnTo>
                <a:lnTo>
                  <a:pt x="221" y="22"/>
                </a:lnTo>
                <a:lnTo>
                  <a:pt x="222" y="22"/>
                </a:lnTo>
                <a:lnTo>
                  <a:pt x="222" y="22"/>
                </a:lnTo>
                <a:lnTo>
                  <a:pt x="222" y="22"/>
                </a:lnTo>
                <a:lnTo>
                  <a:pt x="222" y="22"/>
                </a:lnTo>
                <a:lnTo>
                  <a:pt x="222" y="22"/>
                </a:lnTo>
                <a:lnTo>
                  <a:pt x="222" y="22"/>
                </a:lnTo>
                <a:lnTo>
                  <a:pt x="222" y="22"/>
                </a:lnTo>
                <a:lnTo>
                  <a:pt x="222" y="22"/>
                </a:lnTo>
                <a:lnTo>
                  <a:pt x="222" y="22"/>
                </a:lnTo>
                <a:lnTo>
                  <a:pt x="223" y="22"/>
                </a:lnTo>
                <a:lnTo>
                  <a:pt x="223" y="22"/>
                </a:lnTo>
                <a:lnTo>
                  <a:pt x="223" y="22"/>
                </a:lnTo>
                <a:lnTo>
                  <a:pt x="224" y="22"/>
                </a:lnTo>
                <a:lnTo>
                  <a:pt x="224" y="23"/>
                </a:lnTo>
                <a:lnTo>
                  <a:pt x="224" y="23"/>
                </a:lnTo>
                <a:lnTo>
                  <a:pt x="225" y="23"/>
                </a:lnTo>
                <a:lnTo>
                  <a:pt x="225" y="23"/>
                </a:lnTo>
                <a:lnTo>
                  <a:pt x="225" y="23"/>
                </a:lnTo>
                <a:lnTo>
                  <a:pt x="225" y="23"/>
                </a:lnTo>
                <a:lnTo>
                  <a:pt x="225" y="23"/>
                </a:lnTo>
                <a:lnTo>
                  <a:pt x="225" y="23"/>
                </a:lnTo>
                <a:lnTo>
                  <a:pt x="225" y="23"/>
                </a:lnTo>
                <a:lnTo>
                  <a:pt x="225" y="23"/>
                </a:lnTo>
                <a:lnTo>
                  <a:pt x="225" y="23"/>
                </a:lnTo>
                <a:lnTo>
                  <a:pt x="225" y="23"/>
                </a:lnTo>
                <a:lnTo>
                  <a:pt x="225" y="23"/>
                </a:lnTo>
                <a:lnTo>
                  <a:pt x="225" y="23"/>
                </a:lnTo>
                <a:lnTo>
                  <a:pt x="226" y="23"/>
                </a:lnTo>
                <a:lnTo>
                  <a:pt x="226" y="23"/>
                </a:lnTo>
                <a:lnTo>
                  <a:pt x="226" y="23"/>
                </a:lnTo>
                <a:lnTo>
                  <a:pt x="226" y="23"/>
                </a:lnTo>
                <a:lnTo>
                  <a:pt x="226" y="23"/>
                </a:lnTo>
                <a:lnTo>
                  <a:pt x="226" y="23"/>
                </a:lnTo>
                <a:lnTo>
                  <a:pt x="227" y="23"/>
                </a:lnTo>
                <a:lnTo>
                  <a:pt x="227" y="23"/>
                </a:lnTo>
                <a:lnTo>
                  <a:pt x="227" y="23"/>
                </a:lnTo>
                <a:lnTo>
                  <a:pt x="227" y="23"/>
                </a:lnTo>
                <a:lnTo>
                  <a:pt x="227" y="23"/>
                </a:lnTo>
                <a:lnTo>
                  <a:pt x="227" y="23"/>
                </a:lnTo>
                <a:lnTo>
                  <a:pt x="227" y="23"/>
                </a:lnTo>
                <a:lnTo>
                  <a:pt x="227" y="23"/>
                </a:lnTo>
                <a:lnTo>
                  <a:pt x="227" y="23"/>
                </a:lnTo>
                <a:lnTo>
                  <a:pt x="228" y="23"/>
                </a:lnTo>
                <a:lnTo>
                  <a:pt x="228" y="23"/>
                </a:lnTo>
                <a:lnTo>
                  <a:pt x="228" y="23"/>
                </a:lnTo>
                <a:lnTo>
                  <a:pt x="228" y="23"/>
                </a:lnTo>
                <a:lnTo>
                  <a:pt x="228" y="23"/>
                </a:lnTo>
                <a:lnTo>
                  <a:pt x="228" y="23"/>
                </a:lnTo>
                <a:lnTo>
                  <a:pt x="229" y="23"/>
                </a:lnTo>
                <a:lnTo>
                  <a:pt x="229" y="23"/>
                </a:lnTo>
                <a:lnTo>
                  <a:pt x="229" y="23"/>
                </a:lnTo>
                <a:lnTo>
                  <a:pt x="229" y="23"/>
                </a:lnTo>
                <a:lnTo>
                  <a:pt x="229" y="23"/>
                </a:lnTo>
                <a:lnTo>
                  <a:pt x="229" y="23"/>
                </a:lnTo>
                <a:lnTo>
                  <a:pt x="229" y="23"/>
                </a:lnTo>
                <a:lnTo>
                  <a:pt x="229" y="23"/>
                </a:lnTo>
                <a:lnTo>
                  <a:pt x="229" y="23"/>
                </a:lnTo>
                <a:lnTo>
                  <a:pt x="229" y="23"/>
                </a:lnTo>
                <a:lnTo>
                  <a:pt x="229" y="23"/>
                </a:lnTo>
                <a:lnTo>
                  <a:pt x="229" y="23"/>
                </a:lnTo>
                <a:lnTo>
                  <a:pt x="230" y="23"/>
                </a:lnTo>
                <a:lnTo>
                  <a:pt x="230" y="23"/>
                </a:lnTo>
                <a:lnTo>
                  <a:pt x="230" y="23"/>
                </a:lnTo>
                <a:lnTo>
                  <a:pt x="230" y="23"/>
                </a:lnTo>
                <a:lnTo>
                  <a:pt x="230" y="23"/>
                </a:lnTo>
                <a:lnTo>
                  <a:pt x="230" y="23"/>
                </a:lnTo>
                <a:lnTo>
                  <a:pt x="231" y="23"/>
                </a:lnTo>
                <a:lnTo>
                  <a:pt x="231" y="23"/>
                </a:lnTo>
                <a:lnTo>
                  <a:pt x="231" y="23"/>
                </a:lnTo>
                <a:lnTo>
                  <a:pt x="232" y="23"/>
                </a:lnTo>
                <a:lnTo>
                  <a:pt x="232" y="24"/>
                </a:lnTo>
                <a:lnTo>
                  <a:pt x="232" y="24"/>
                </a:lnTo>
                <a:lnTo>
                  <a:pt x="233" y="24"/>
                </a:lnTo>
                <a:lnTo>
                  <a:pt x="233" y="24"/>
                </a:lnTo>
                <a:lnTo>
                  <a:pt x="233" y="24"/>
                </a:lnTo>
                <a:lnTo>
                  <a:pt x="233" y="24"/>
                </a:lnTo>
                <a:lnTo>
                  <a:pt x="233" y="24"/>
                </a:lnTo>
                <a:lnTo>
                  <a:pt x="233" y="24"/>
                </a:lnTo>
                <a:lnTo>
                  <a:pt x="233" y="24"/>
                </a:lnTo>
                <a:lnTo>
                  <a:pt x="233" y="24"/>
                </a:lnTo>
                <a:lnTo>
                  <a:pt x="233" y="24"/>
                </a:lnTo>
                <a:lnTo>
                  <a:pt x="233" y="24"/>
                </a:lnTo>
                <a:lnTo>
                  <a:pt x="233" y="24"/>
                </a:lnTo>
                <a:lnTo>
                  <a:pt x="233" y="24"/>
                </a:lnTo>
                <a:lnTo>
                  <a:pt x="233" y="24"/>
                </a:lnTo>
                <a:lnTo>
                  <a:pt x="233" y="24"/>
                </a:lnTo>
                <a:lnTo>
                  <a:pt x="233" y="24"/>
                </a:lnTo>
                <a:lnTo>
                  <a:pt x="234" y="24"/>
                </a:lnTo>
                <a:lnTo>
                  <a:pt x="234" y="24"/>
                </a:lnTo>
                <a:lnTo>
                  <a:pt x="234" y="24"/>
                </a:lnTo>
                <a:lnTo>
                  <a:pt x="234" y="24"/>
                </a:lnTo>
                <a:lnTo>
                  <a:pt x="234" y="24"/>
                </a:lnTo>
                <a:lnTo>
                  <a:pt x="234" y="24"/>
                </a:lnTo>
                <a:lnTo>
                  <a:pt x="235" y="24"/>
                </a:lnTo>
                <a:lnTo>
                  <a:pt x="235" y="24"/>
                </a:lnTo>
                <a:lnTo>
                  <a:pt x="235" y="24"/>
                </a:lnTo>
                <a:lnTo>
                  <a:pt x="236" y="24"/>
                </a:lnTo>
                <a:lnTo>
                  <a:pt x="236" y="24"/>
                </a:lnTo>
                <a:lnTo>
                  <a:pt x="236" y="24"/>
                </a:lnTo>
                <a:lnTo>
                  <a:pt x="236" y="24"/>
                </a:lnTo>
                <a:lnTo>
                  <a:pt x="236" y="24"/>
                </a:lnTo>
                <a:lnTo>
                  <a:pt x="236" y="24"/>
                </a:lnTo>
                <a:lnTo>
                  <a:pt x="236" y="24"/>
                </a:lnTo>
                <a:lnTo>
                  <a:pt x="236" y="24"/>
                </a:lnTo>
                <a:lnTo>
                  <a:pt x="236" y="24"/>
                </a:lnTo>
                <a:lnTo>
                  <a:pt x="236" y="24"/>
                </a:lnTo>
                <a:lnTo>
                  <a:pt x="236" y="24"/>
                </a:lnTo>
                <a:lnTo>
                  <a:pt x="236" y="24"/>
                </a:lnTo>
                <a:lnTo>
                  <a:pt x="236" y="24"/>
                </a:lnTo>
                <a:lnTo>
                  <a:pt x="236" y="24"/>
                </a:lnTo>
                <a:lnTo>
                  <a:pt x="236"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8" y="24"/>
                </a:lnTo>
                <a:lnTo>
                  <a:pt x="238" y="24"/>
                </a:lnTo>
                <a:lnTo>
                  <a:pt x="238" y="24"/>
                </a:lnTo>
                <a:lnTo>
                  <a:pt x="238" y="24"/>
                </a:lnTo>
                <a:lnTo>
                  <a:pt x="238" y="24"/>
                </a:lnTo>
                <a:lnTo>
                  <a:pt x="238" y="24"/>
                </a:lnTo>
                <a:lnTo>
                  <a:pt x="239" y="24"/>
                </a:lnTo>
                <a:lnTo>
                  <a:pt x="239" y="24"/>
                </a:lnTo>
                <a:lnTo>
                  <a:pt x="239" y="24"/>
                </a:lnTo>
                <a:lnTo>
                  <a:pt x="239" y="24"/>
                </a:lnTo>
                <a:lnTo>
                  <a:pt x="239" y="24"/>
                </a:lnTo>
                <a:lnTo>
                  <a:pt x="239" y="24"/>
                </a:lnTo>
                <a:lnTo>
                  <a:pt x="240" y="24"/>
                </a:lnTo>
                <a:lnTo>
                  <a:pt x="240" y="24"/>
                </a:lnTo>
                <a:lnTo>
                  <a:pt x="240" y="24"/>
                </a:lnTo>
                <a:lnTo>
                  <a:pt x="240" y="24"/>
                </a:lnTo>
                <a:lnTo>
                  <a:pt x="240" y="24"/>
                </a:lnTo>
                <a:lnTo>
                  <a:pt x="240" y="24"/>
                </a:lnTo>
                <a:lnTo>
                  <a:pt x="240" y="24"/>
                </a:lnTo>
                <a:lnTo>
                  <a:pt x="240" y="25"/>
                </a:lnTo>
                <a:lnTo>
                  <a:pt x="240" y="25"/>
                </a:lnTo>
                <a:lnTo>
                  <a:pt x="241" y="25"/>
                </a:lnTo>
                <a:lnTo>
                  <a:pt x="241" y="25"/>
                </a:lnTo>
                <a:lnTo>
                  <a:pt x="241" y="25"/>
                </a:lnTo>
                <a:lnTo>
                  <a:pt x="241" y="25"/>
                </a:lnTo>
                <a:lnTo>
                  <a:pt x="241" y="25"/>
                </a:lnTo>
                <a:lnTo>
                  <a:pt x="241" y="25"/>
                </a:lnTo>
                <a:lnTo>
                  <a:pt x="241" y="25"/>
                </a:lnTo>
                <a:lnTo>
                  <a:pt x="241" y="25"/>
                </a:lnTo>
                <a:lnTo>
                  <a:pt x="241" y="25"/>
                </a:lnTo>
                <a:lnTo>
                  <a:pt x="242" y="25"/>
                </a:lnTo>
                <a:lnTo>
                  <a:pt x="242" y="25"/>
                </a:lnTo>
                <a:lnTo>
                  <a:pt x="242" y="25"/>
                </a:lnTo>
                <a:lnTo>
                  <a:pt x="242" y="25"/>
                </a:lnTo>
                <a:lnTo>
                  <a:pt x="242" y="25"/>
                </a:lnTo>
                <a:lnTo>
                  <a:pt x="242" y="25"/>
                </a:lnTo>
                <a:lnTo>
                  <a:pt x="243" y="25"/>
                </a:lnTo>
                <a:lnTo>
                  <a:pt x="243" y="25"/>
                </a:lnTo>
                <a:lnTo>
                  <a:pt x="243" y="25"/>
                </a:lnTo>
                <a:lnTo>
                  <a:pt x="243" y="25"/>
                </a:lnTo>
                <a:lnTo>
                  <a:pt x="243" y="25"/>
                </a:lnTo>
                <a:lnTo>
                  <a:pt x="243" y="25"/>
                </a:lnTo>
                <a:lnTo>
                  <a:pt x="243" y="25"/>
                </a:lnTo>
                <a:lnTo>
                  <a:pt x="243" y="25"/>
                </a:lnTo>
                <a:lnTo>
                  <a:pt x="243" y="25"/>
                </a:lnTo>
                <a:lnTo>
                  <a:pt x="243" y="25"/>
                </a:lnTo>
                <a:lnTo>
                  <a:pt x="243" y="25"/>
                </a:lnTo>
                <a:lnTo>
                  <a:pt x="243" y="25"/>
                </a:lnTo>
                <a:lnTo>
                  <a:pt x="244" y="25"/>
                </a:lnTo>
                <a:lnTo>
                  <a:pt x="244" y="25"/>
                </a:lnTo>
                <a:lnTo>
                  <a:pt x="244" y="25"/>
                </a:lnTo>
                <a:lnTo>
                  <a:pt x="244" y="25"/>
                </a:lnTo>
                <a:lnTo>
                  <a:pt x="244" y="25"/>
                </a:lnTo>
                <a:lnTo>
                  <a:pt x="244" y="25"/>
                </a:lnTo>
                <a:lnTo>
                  <a:pt x="244" y="25"/>
                </a:lnTo>
                <a:lnTo>
                  <a:pt x="244" y="25"/>
                </a:lnTo>
                <a:lnTo>
                  <a:pt x="244" y="25"/>
                </a:lnTo>
                <a:lnTo>
                  <a:pt x="244" y="25"/>
                </a:lnTo>
                <a:lnTo>
                  <a:pt x="244" y="25"/>
                </a:lnTo>
                <a:lnTo>
                  <a:pt x="244" y="25"/>
                </a:lnTo>
                <a:lnTo>
                  <a:pt x="244" y="25"/>
                </a:lnTo>
                <a:lnTo>
                  <a:pt x="244" y="25"/>
                </a:lnTo>
                <a:lnTo>
                  <a:pt x="244" y="25"/>
                </a:lnTo>
                <a:lnTo>
                  <a:pt x="244" y="25"/>
                </a:lnTo>
                <a:lnTo>
                  <a:pt x="244" y="25"/>
                </a:lnTo>
                <a:lnTo>
                  <a:pt x="244" y="25"/>
                </a:lnTo>
                <a:lnTo>
                  <a:pt x="245" y="25"/>
                </a:lnTo>
                <a:lnTo>
                  <a:pt x="245" y="25"/>
                </a:lnTo>
                <a:lnTo>
                  <a:pt x="245" y="25"/>
                </a:lnTo>
                <a:lnTo>
                  <a:pt x="245" y="25"/>
                </a:lnTo>
                <a:lnTo>
                  <a:pt x="245" y="26"/>
                </a:lnTo>
                <a:lnTo>
                  <a:pt x="245" y="26"/>
                </a:lnTo>
                <a:lnTo>
                  <a:pt x="245" y="26"/>
                </a:lnTo>
                <a:lnTo>
                  <a:pt x="245" y="26"/>
                </a:lnTo>
                <a:lnTo>
                  <a:pt x="245" y="26"/>
                </a:lnTo>
                <a:lnTo>
                  <a:pt x="245" y="26"/>
                </a:lnTo>
                <a:lnTo>
                  <a:pt x="245" y="26"/>
                </a:lnTo>
                <a:lnTo>
                  <a:pt x="245" y="26"/>
                </a:lnTo>
                <a:lnTo>
                  <a:pt x="245" y="26"/>
                </a:lnTo>
                <a:lnTo>
                  <a:pt x="245" y="26"/>
                </a:lnTo>
                <a:lnTo>
                  <a:pt x="245" y="26"/>
                </a:lnTo>
                <a:lnTo>
                  <a:pt x="246" y="26"/>
                </a:lnTo>
                <a:lnTo>
                  <a:pt x="246" y="26"/>
                </a:lnTo>
                <a:lnTo>
                  <a:pt x="246" y="26"/>
                </a:lnTo>
                <a:lnTo>
                  <a:pt x="246" y="26"/>
                </a:lnTo>
                <a:lnTo>
                  <a:pt x="246" y="26"/>
                </a:lnTo>
                <a:lnTo>
                  <a:pt x="246" y="26"/>
                </a:lnTo>
                <a:lnTo>
                  <a:pt x="247" y="26"/>
                </a:lnTo>
                <a:lnTo>
                  <a:pt x="247" y="26"/>
                </a:lnTo>
                <a:lnTo>
                  <a:pt x="247" y="26"/>
                </a:lnTo>
                <a:lnTo>
                  <a:pt x="247" y="26"/>
                </a:lnTo>
                <a:lnTo>
                  <a:pt x="247" y="26"/>
                </a:lnTo>
                <a:lnTo>
                  <a:pt x="247" y="26"/>
                </a:lnTo>
                <a:lnTo>
                  <a:pt x="248" y="26"/>
                </a:lnTo>
                <a:lnTo>
                  <a:pt x="248" y="26"/>
                </a:lnTo>
                <a:lnTo>
                  <a:pt x="248" y="26"/>
                </a:lnTo>
                <a:lnTo>
                  <a:pt x="248" y="26"/>
                </a:lnTo>
                <a:lnTo>
                  <a:pt x="248" y="26"/>
                </a:lnTo>
                <a:lnTo>
                  <a:pt x="248" y="26"/>
                </a:lnTo>
                <a:lnTo>
                  <a:pt x="248" y="26"/>
                </a:lnTo>
                <a:lnTo>
                  <a:pt x="248" y="26"/>
                </a:lnTo>
                <a:lnTo>
                  <a:pt x="248" y="26"/>
                </a:lnTo>
                <a:lnTo>
                  <a:pt x="249" y="26"/>
                </a:lnTo>
                <a:lnTo>
                  <a:pt x="249" y="26"/>
                </a:lnTo>
                <a:lnTo>
                  <a:pt x="249" y="26"/>
                </a:lnTo>
                <a:lnTo>
                  <a:pt x="249" y="26"/>
                </a:lnTo>
                <a:lnTo>
                  <a:pt x="249" y="26"/>
                </a:lnTo>
                <a:lnTo>
                  <a:pt x="249" y="26"/>
                </a:lnTo>
                <a:lnTo>
                  <a:pt x="249" y="26"/>
                </a:lnTo>
                <a:lnTo>
                  <a:pt x="249" y="26"/>
                </a:lnTo>
                <a:lnTo>
                  <a:pt x="249" y="26"/>
                </a:lnTo>
                <a:lnTo>
                  <a:pt x="250" y="26"/>
                </a:lnTo>
                <a:lnTo>
                  <a:pt x="250" y="26"/>
                </a:lnTo>
                <a:lnTo>
                  <a:pt x="250" y="26"/>
                </a:lnTo>
                <a:lnTo>
                  <a:pt x="251" y="26"/>
                </a:lnTo>
                <a:lnTo>
                  <a:pt x="251" y="26"/>
                </a:lnTo>
                <a:lnTo>
                  <a:pt x="251" y="26"/>
                </a:lnTo>
                <a:lnTo>
                  <a:pt x="251" y="26"/>
                </a:lnTo>
                <a:lnTo>
                  <a:pt x="251" y="26"/>
                </a:lnTo>
                <a:lnTo>
                  <a:pt x="251" y="26"/>
                </a:lnTo>
                <a:lnTo>
                  <a:pt x="251" y="26"/>
                </a:lnTo>
                <a:lnTo>
                  <a:pt x="251" y="26"/>
                </a:lnTo>
                <a:lnTo>
                  <a:pt x="251" y="26"/>
                </a:lnTo>
                <a:lnTo>
                  <a:pt x="252" y="26"/>
                </a:lnTo>
                <a:lnTo>
                  <a:pt x="252" y="26"/>
                </a:lnTo>
                <a:lnTo>
                  <a:pt x="252" y="26"/>
                </a:lnTo>
                <a:lnTo>
                  <a:pt x="252" y="26"/>
                </a:lnTo>
                <a:lnTo>
                  <a:pt x="252" y="26"/>
                </a:lnTo>
                <a:lnTo>
                  <a:pt x="252" y="26"/>
                </a:lnTo>
                <a:lnTo>
                  <a:pt x="253" y="26"/>
                </a:lnTo>
                <a:lnTo>
                  <a:pt x="253" y="26"/>
                </a:lnTo>
                <a:lnTo>
                  <a:pt x="253" y="26"/>
                </a:lnTo>
                <a:lnTo>
                  <a:pt x="253" y="26"/>
                </a:lnTo>
                <a:lnTo>
                  <a:pt x="253" y="26"/>
                </a:lnTo>
                <a:lnTo>
                  <a:pt x="253" y="26"/>
                </a:lnTo>
                <a:lnTo>
                  <a:pt x="253" y="26"/>
                </a:lnTo>
                <a:lnTo>
                  <a:pt x="253" y="26"/>
                </a:lnTo>
                <a:lnTo>
                  <a:pt x="253" y="26"/>
                </a:lnTo>
                <a:lnTo>
                  <a:pt x="253" y="26"/>
                </a:lnTo>
                <a:lnTo>
                  <a:pt x="253" y="26"/>
                </a:lnTo>
                <a:lnTo>
                  <a:pt x="253" y="26"/>
                </a:lnTo>
                <a:lnTo>
                  <a:pt x="254" y="26"/>
                </a:lnTo>
                <a:lnTo>
                  <a:pt x="254" y="27"/>
                </a:lnTo>
                <a:lnTo>
                  <a:pt x="254" y="27"/>
                </a:lnTo>
                <a:lnTo>
                  <a:pt x="254" y="27"/>
                </a:lnTo>
                <a:lnTo>
                  <a:pt x="254" y="27"/>
                </a:lnTo>
                <a:lnTo>
                  <a:pt x="254" y="27"/>
                </a:lnTo>
                <a:lnTo>
                  <a:pt x="254" y="27"/>
                </a:lnTo>
                <a:lnTo>
                  <a:pt x="254" y="27"/>
                </a:lnTo>
                <a:lnTo>
                  <a:pt x="254" y="27"/>
                </a:lnTo>
                <a:lnTo>
                  <a:pt x="254" y="27"/>
                </a:lnTo>
                <a:lnTo>
                  <a:pt x="254" y="27"/>
                </a:lnTo>
                <a:lnTo>
                  <a:pt x="254" y="27"/>
                </a:lnTo>
                <a:lnTo>
                  <a:pt x="254" y="27"/>
                </a:lnTo>
                <a:lnTo>
                  <a:pt x="254" y="27"/>
                </a:lnTo>
                <a:lnTo>
                  <a:pt x="254" y="27"/>
                </a:lnTo>
                <a:lnTo>
                  <a:pt x="254" y="27"/>
                </a:lnTo>
                <a:lnTo>
                  <a:pt x="254" y="27"/>
                </a:lnTo>
                <a:lnTo>
                  <a:pt x="254" y="27"/>
                </a:lnTo>
                <a:lnTo>
                  <a:pt x="255" y="27"/>
                </a:lnTo>
                <a:lnTo>
                  <a:pt x="255" y="27"/>
                </a:lnTo>
                <a:lnTo>
                  <a:pt x="255" y="27"/>
                </a:lnTo>
                <a:lnTo>
                  <a:pt x="255" y="27"/>
                </a:lnTo>
                <a:lnTo>
                  <a:pt x="255" y="27"/>
                </a:lnTo>
                <a:lnTo>
                  <a:pt x="255" y="27"/>
                </a:lnTo>
                <a:lnTo>
                  <a:pt x="255" y="27"/>
                </a:lnTo>
                <a:lnTo>
                  <a:pt x="255" y="27"/>
                </a:lnTo>
                <a:lnTo>
                  <a:pt x="255" y="27"/>
                </a:lnTo>
                <a:lnTo>
                  <a:pt x="255" y="27"/>
                </a:lnTo>
                <a:lnTo>
                  <a:pt x="255" y="27"/>
                </a:lnTo>
                <a:lnTo>
                  <a:pt x="255" y="27"/>
                </a:lnTo>
                <a:lnTo>
                  <a:pt x="256" y="27"/>
                </a:lnTo>
                <a:lnTo>
                  <a:pt x="256" y="27"/>
                </a:lnTo>
                <a:lnTo>
                  <a:pt x="256" y="27"/>
                </a:lnTo>
                <a:lnTo>
                  <a:pt x="257" y="27"/>
                </a:lnTo>
                <a:lnTo>
                  <a:pt x="257" y="27"/>
                </a:lnTo>
                <a:lnTo>
                  <a:pt x="257" y="27"/>
                </a:lnTo>
                <a:lnTo>
                  <a:pt x="257" y="27"/>
                </a:lnTo>
                <a:lnTo>
                  <a:pt x="257" y="27"/>
                </a:lnTo>
                <a:lnTo>
                  <a:pt x="257" y="27"/>
                </a:lnTo>
                <a:lnTo>
                  <a:pt x="257" y="27"/>
                </a:lnTo>
                <a:lnTo>
                  <a:pt x="257" y="27"/>
                </a:lnTo>
                <a:lnTo>
                  <a:pt x="257" y="27"/>
                </a:lnTo>
                <a:lnTo>
                  <a:pt x="257" y="27"/>
                </a:lnTo>
                <a:lnTo>
                  <a:pt x="257" y="27"/>
                </a:lnTo>
                <a:lnTo>
                  <a:pt x="257" y="27"/>
                </a:lnTo>
                <a:lnTo>
                  <a:pt x="257" y="27"/>
                </a:lnTo>
                <a:lnTo>
                  <a:pt x="257" y="27"/>
                </a:lnTo>
                <a:lnTo>
                  <a:pt x="257" y="27"/>
                </a:lnTo>
                <a:lnTo>
                  <a:pt x="257" y="27"/>
                </a:lnTo>
                <a:lnTo>
                  <a:pt x="257" y="27"/>
                </a:lnTo>
                <a:lnTo>
                  <a:pt x="257" y="27"/>
                </a:lnTo>
                <a:lnTo>
                  <a:pt x="258" y="27"/>
                </a:lnTo>
                <a:lnTo>
                  <a:pt x="258" y="27"/>
                </a:lnTo>
                <a:lnTo>
                  <a:pt x="258" y="27"/>
                </a:lnTo>
                <a:lnTo>
                  <a:pt x="258" y="27"/>
                </a:lnTo>
                <a:lnTo>
                  <a:pt x="258" y="27"/>
                </a:lnTo>
                <a:lnTo>
                  <a:pt x="258" y="27"/>
                </a:lnTo>
                <a:lnTo>
                  <a:pt x="258" y="27"/>
                </a:lnTo>
                <a:lnTo>
                  <a:pt x="258" y="27"/>
                </a:lnTo>
                <a:lnTo>
                  <a:pt x="258" y="27"/>
                </a:lnTo>
                <a:lnTo>
                  <a:pt x="258" y="27"/>
                </a:lnTo>
                <a:lnTo>
                  <a:pt x="258" y="27"/>
                </a:lnTo>
                <a:lnTo>
                  <a:pt x="258" y="27"/>
                </a:lnTo>
                <a:lnTo>
                  <a:pt x="258" y="27"/>
                </a:lnTo>
                <a:lnTo>
                  <a:pt x="258" y="27"/>
                </a:lnTo>
                <a:lnTo>
                  <a:pt x="258" y="27"/>
                </a:lnTo>
                <a:lnTo>
                  <a:pt x="258" y="27"/>
                </a:lnTo>
                <a:lnTo>
                  <a:pt x="258" y="27"/>
                </a:lnTo>
                <a:lnTo>
                  <a:pt x="258" y="27"/>
                </a:lnTo>
                <a:lnTo>
                  <a:pt x="259" y="27"/>
                </a:lnTo>
                <a:lnTo>
                  <a:pt x="259" y="27"/>
                </a:lnTo>
                <a:lnTo>
                  <a:pt x="259" y="27"/>
                </a:lnTo>
                <a:lnTo>
                  <a:pt x="259" y="27"/>
                </a:lnTo>
                <a:lnTo>
                  <a:pt x="259" y="27"/>
                </a:lnTo>
                <a:lnTo>
                  <a:pt x="259" y="27"/>
                </a:lnTo>
                <a:lnTo>
                  <a:pt x="259" y="27"/>
                </a:lnTo>
                <a:lnTo>
                  <a:pt x="259" y="27"/>
                </a:lnTo>
                <a:lnTo>
                  <a:pt x="259" y="27"/>
                </a:lnTo>
                <a:lnTo>
                  <a:pt x="259" y="27"/>
                </a:lnTo>
                <a:lnTo>
                  <a:pt x="259" y="27"/>
                </a:lnTo>
                <a:lnTo>
                  <a:pt x="259" y="27"/>
                </a:lnTo>
                <a:lnTo>
                  <a:pt x="259" y="27"/>
                </a:lnTo>
                <a:lnTo>
                  <a:pt x="259" y="27"/>
                </a:lnTo>
                <a:lnTo>
                  <a:pt x="259" y="27"/>
                </a:lnTo>
                <a:lnTo>
                  <a:pt x="259" y="27"/>
                </a:lnTo>
                <a:lnTo>
                  <a:pt x="259" y="27"/>
                </a:lnTo>
                <a:lnTo>
                  <a:pt x="259" y="27"/>
                </a:lnTo>
                <a:lnTo>
                  <a:pt x="260" y="27"/>
                </a:lnTo>
                <a:lnTo>
                  <a:pt x="260" y="27"/>
                </a:lnTo>
                <a:lnTo>
                  <a:pt x="260" y="27"/>
                </a:lnTo>
                <a:lnTo>
                  <a:pt x="260" y="27"/>
                </a:lnTo>
                <a:lnTo>
                  <a:pt x="260" y="27"/>
                </a:lnTo>
                <a:lnTo>
                  <a:pt x="260" y="27"/>
                </a:lnTo>
                <a:lnTo>
                  <a:pt x="260" y="27"/>
                </a:lnTo>
                <a:lnTo>
                  <a:pt x="260" y="27"/>
                </a:lnTo>
                <a:lnTo>
                  <a:pt x="260" y="27"/>
                </a:lnTo>
                <a:lnTo>
                  <a:pt x="260" y="27"/>
                </a:lnTo>
                <a:lnTo>
                  <a:pt x="260" y="27"/>
                </a:lnTo>
                <a:lnTo>
                  <a:pt x="260" y="27"/>
                </a:lnTo>
                <a:lnTo>
                  <a:pt x="260" y="27"/>
                </a:lnTo>
                <a:lnTo>
                  <a:pt x="260" y="27"/>
                </a:lnTo>
                <a:lnTo>
                  <a:pt x="260" y="27"/>
                </a:lnTo>
                <a:lnTo>
                  <a:pt x="261" y="27"/>
                </a:lnTo>
                <a:lnTo>
                  <a:pt x="261" y="28"/>
                </a:lnTo>
                <a:lnTo>
                  <a:pt x="261" y="28"/>
                </a:lnTo>
                <a:lnTo>
                  <a:pt x="261" y="28"/>
                </a:lnTo>
                <a:lnTo>
                  <a:pt x="261" y="28"/>
                </a:lnTo>
                <a:lnTo>
                  <a:pt x="261" y="28"/>
                </a:lnTo>
                <a:lnTo>
                  <a:pt x="261" y="28"/>
                </a:lnTo>
                <a:lnTo>
                  <a:pt x="261" y="28"/>
                </a:lnTo>
                <a:lnTo>
                  <a:pt x="261" y="28"/>
                </a:lnTo>
                <a:lnTo>
                  <a:pt x="261" y="28"/>
                </a:lnTo>
                <a:lnTo>
                  <a:pt x="261" y="28"/>
                </a:lnTo>
                <a:lnTo>
                  <a:pt x="261" y="28"/>
                </a:lnTo>
                <a:lnTo>
                  <a:pt x="261" y="28"/>
                </a:lnTo>
                <a:lnTo>
                  <a:pt x="261" y="28"/>
                </a:lnTo>
                <a:lnTo>
                  <a:pt x="261" y="28"/>
                </a:lnTo>
                <a:lnTo>
                  <a:pt x="261" y="28"/>
                </a:lnTo>
                <a:lnTo>
                  <a:pt x="261" y="28"/>
                </a:lnTo>
                <a:lnTo>
                  <a:pt x="261" y="28"/>
                </a:lnTo>
                <a:lnTo>
                  <a:pt x="261" y="28"/>
                </a:lnTo>
                <a:lnTo>
                  <a:pt x="261" y="28"/>
                </a:lnTo>
                <a:lnTo>
                  <a:pt x="261" y="28"/>
                </a:lnTo>
                <a:lnTo>
                  <a:pt x="261" y="28"/>
                </a:lnTo>
                <a:lnTo>
                  <a:pt x="261" y="28"/>
                </a:lnTo>
                <a:lnTo>
                  <a:pt x="261" y="28"/>
                </a:lnTo>
                <a:lnTo>
                  <a:pt x="261" y="28"/>
                </a:lnTo>
                <a:lnTo>
                  <a:pt x="261" y="28"/>
                </a:lnTo>
                <a:lnTo>
                  <a:pt x="261" y="28"/>
                </a:lnTo>
                <a:lnTo>
                  <a:pt x="261" y="28"/>
                </a:lnTo>
                <a:lnTo>
                  <a:pt x="261" y="28"/>
                </a:lnTo>
                <a:lnTo>
                  <a:pt x="261" y="28"/>
                </a:lnTo>
                <a:lnTo>
                  <a:pt x="262" y="28"/>
                </a:lnTo>
                <a:lnTo>
                  <a:pt x="262" y="28"/>
                </a:lnTo>
                <a:lnTo>
                  <a:pt x="262" y="28"/>
                </a:lnTo>
                <a:lnTo>
                  <a:pt x="262" y="28"/>
                </a:lnTo>
                <a:lnTo>
                  <a:pt x="262" y="28"/>
                </a:lnTo>
                <a:lnTo>
                  <a:pt x="262" y="28"/>
                </a:lnTo>
                <a:lnTo>
                  <a:pt x="262" y="28"/>
                </a:lnTo>
                <a:lnTo>
                  <a:pt x="262" y="28"/>
                </a:lnTo>
                <a:lnTo>
                  <a:pt x="262" y="28"/>
                </a:lnTo>
                <a:lnTo>
                  <a:pt x="262" y="28"/>
                </a:lnTo>
                <a:lnTo>
                  <a:pt x="262" y="28"/>
                </a:lnTo>
                <a:lnTo>
                  <a:pt x="262" y="28"/>
                </a:lnTo>
                <a:lnTo>
                  <a:pt x="263" y="28"/>
                </a:lnTo>
                <a:lnTo>
                  <a:pt x="263" y="28"/>
                </a:lnTo>
                <a:lnTo>
                  <a:pt x="263" y="28"/>
                </a:lnTo>
                <a:lnTo>
                  <a:pt x="263" y="28"/>
                </a:lnTo>
                <a:lnTo>
                  <a:pt x="263" y="28"/>
                </a:lnTo>
                <a:lnTo>
                  <a:pt x="263" y="28"/>
                </a:lnTo>
                <a:lnTo>
                  <a:pt x="263" y="28"/>
                </a:lnTo>
                <a:lnTo>
                  <a:pt x="263" y="28"/>
                </a:lnTo>
                <a:lnTo>
                  <a:pt x="263" y="28"/>
                </a:lnTo>
                <a:lnTo>
                  <a:pt x="263" y="28"/>
                </a:lnTo>
                <a:lnTo>
                  <a:pt x="263" y="28"/>
                </a:lnTo>
                <a:lnTo>
                  <a:pt x="263" y="28"/>
                </a:lnTo>
                <a:lnTo>
                  <a:pt x="263" y="28"/>
                </a:lnTo>
                <a:lnTo>
                  <a:pt x="263" y="28"/>
                </a:lnTo>
                <a:lnTo>
                  <a:pt x="263" y="28"/>
                </a:lnTo>
                <a:lnTo>
                  <a:pt x="263" y="28"/>
                </a:lnTo>
                <a:lnTo>
                  <a:pt x="263" y="28"/>
                </a:lnTo>
                <a:lnTo>
                  <a:pt x="263" y="28"/>
                </a:lnTo>
                <a:lnTo>
                  <a:pt x="264" y="28"/>
                </a:lnTo>
                <a:lnTo>
                  <a:pt x="264" y="28"/>
                </a:lnTo>
                <a:lnTo>
                  <a:pt x="264" y="28"/>
                </a:lnTo>
                <a:lnTo>
                  <a:pt x="264" y="28"/>
                </a:lnTo>
                <a:lnTo>
                  <a:pt x="264" y="28"/>
                </a:lnTo>
                <a:lnTo>
                  <a:pt x="264" y="28"/>
                </a:lnTo>
                <a:lnTo>
                  <a:pt x="264" y="28"/>
                </a:lnTo>
                <a:lnTo>
                  <a:pt x="264" y="28"/>
                </a:lnTo>
                <a:lnTo>
                  <a:pt x="264" y="28"/>
                </a:lnTo>
                <a:lnTo>
                  <a:pt x="264" y="28"/>
                </a:lnTo>
                <a:lnTo>
                  <a:pt x="264" y="28"/>
                </a:lnTo>
                <a:lnTo>
                  <a:pt x="264" y="28"/>
                </a:lnTo>
                <a:lnTo>
                  <a:pt x="264" y="28"/>
                </a:lnTo>
                <a:lnTo>
                  <a:pt x="264" y="28"/>
                </a:lnTo>
                <a:lnTo>
                  <a:pt x="264" y="28"/>
                </a:lnTo>
                <a:lnTo>
                  <a:pt x="264" y="28"/>
                </a:lnTo>
                <a:lnTo>
                  <a:pt x="264" y="28"/>
                </a:lnTo>
                <a:lnTo>
                  <a:pt x="264" y="28"/>
                </a:lnTo>
                <a:lnTo>
                  <a:pt x="265" y="28"/>
                </a:lnTo>
                <a:lnTo>
                  <a:pt x="265" y="28"/>
                </a:lnTo>
                <a:lnTo>
                  <a:pt x="265" y="28"/>
                </a:lnTo>
                <a:lnTo>
                  <a:pt x="265" y="28"/>
                </a:lnTo>
                <a:lnTo>
                  <a:pt x="265" y="28"/>
                </a:lnTo>
                <a:lnTo>
                  <a:pt x="265" y="28"/>
                </a:lnTo>
                <a:lnTo>
                  <a:pt x="265" y="28"/>
                </a:lnTo>
                <a:lnTo>
                  <a:pt x="265" y="29"/>
                </a:lnTo>
                <a:lnTo>
                  <a:pt x="265" y="29"/>
                </a:lnTo>
                <a:lnTo>
                  <a:pt x="265" y="29"/>
                </a:lnTo>
                <a:lnTo>
                  <a:pt x="265" y="29"/>
                </a:lnTo>
                <a:lnTo>
                  <a:pt x="265" y="29"/>
                </a:lnTo>
                <a:lnTo>
                  <a:pt x="266" y="29"/>
                </a:lnTo>
                <a:lnTo>
                  <a:pt x="266" y="29"/>
                </a:lnTo>
                <a:lnTo>
                  <a:pt x="266" y="29"/>
                </a:lnTo>
                <a:lnTo>
                  <a:pt x="266" y="29"/>
                </a:lnTo>
                <a:lnTo>
                  <a:pt x="266" y="29"/>
                </a:lnTo>
                <a:lnTo>
                  <a:pt x="266" y="29"/>
                </a:lnTo>
                <a:lnTo>
                  <a:pt x="266" y="29"/>
                </a:lnTo>
                <a:lnTo>
                  <a:pt x="266" y="29"/>
                </a:lnTo>
                <a:lnTo>
                  <a:pt x="266" y="29"/>
                </a:lnTo>
                <a:lnTo>
                  <a:pt x="266" y="29"/>
                </a:lnTo>
                <a:lnTo>
                  <a:pt x="266" y="29"/>
                </a:lnTo>
                <a:lnTo>
                  <a:pt x="266" y="29"/>
                </a:lnTo>
                <a:lnTo>
                  <a:pt x="267" y="29"/>
                </a:lnTo>
                <a:lnTo>
                  <a:pt x="267" y="29"/>
                </a:lnTo>
                <a:lnTo>
                  <a:pt x="267" y="29"/>
                </a:lnTo>
                <a:lnTo>
                  <a:pt x="267" y="29"/>
                </a:lnTo>
                <a:lnTo>
                  <a:pt x="267" y="29"/>
                </a:lnTo>
                <a:lnTo>
                  <a:pt x="267" y="29"/>
                </a:lnTo>
                <a:lnTo>
                  <a:pt x="267" y="29"/>
                </a:lnTo>
                <a:lnTo>
                  <a:pt x="267" y="29"/>
                </a:lnTo>
                <a:lnTo>
                  <a:pt x="267" y="29"/>
                </a:lnTo>
                <a:lnTo>
                  <a:pt x="267" y="29"/>
                </a:lnTo>
                <a:lnTo>
                  <a:pt x="267" y="29"/>
                </a:lnTo>
                <a:lnTo>
                  <a:pt x="267" y="29"/>
                </a:lnTo>
                <a:lnTo>
                  <a:pt x="267" y="29"/>
                </a:lnTo>
                <a:lnTo>
                  <a:pt x="267" y="29"/>
                </a:lnTo>
                <a:lnTo>
                  <a:pt x="267" y="29"/>
                </a:lnTo>
                <a:lnTo>
                  <a:pt x="267" y="29"/>
                </a:lnTo>
                <a:lnTo>
                  <a:pt x="267" y="29"/>
                </a:lnTo>
                <a:lnTo>
                  <a:pt x="267" y="29"/>
                </a:lnTo>
                <a:lnTo>
                  <a:pt x="267" y="29"/>
                </a:lnTo>
                <a:lnTo>
                  <a:pt x="267" y="29"/>
                </a:lnTo>
                <a:lnTo>
                  <a:pt x="267" y="29"/>
                </a:lnTo>
                <a:lnTo>
                  <a:pt x="268" y="29"/>
                </a:lnTo>
                <a:lnTo>
                  <a:pt x="268" y="29"/>
                </a:lnTo>
                <a:lnTo>
                  <a:pt x="268" y="29"/>
                </a:lnTo>
                <a:lnTo>
                  <a:pt x="268" y="29"/>
                </a:lnTo>
                <a:lnTo>
                  <a:pt x="268" y="29"/>
                </a:lnTo>
                <a:lnTo>
                  <a:pt x="268" y="29"/>
                </a:lnTo>
                <a:lnTo>
                  <a:pt x="268" y="29"/>
                </a:lnTo>
                <a:lnTo>
                  <a:pt x="268" y="29"/>
                </a:lnTo>
                <a:lnTo>
                  <a:pt x="268" y="29"/>
                </a:lnTo>
                <a:lnTo>
                  <a:pt x="269" y="29"/>
                </a:lnTo>
                <a:lnTo>
                  <a:pt x="269" y="29"/>
                </a:lnTo>
                <a:lnTo>
                  <a:pt x="269" y="29"/>
                </a:lnTo>
                <a:lnTo>
                  <a:pt x="269" y="29"/>
                </a:lnTo>
                <a:lnTo>
                  <a:pt x="269" y="29"/>
                </a:lnTo>
                <a:lnTo>
                  <a:pt x="269" y="29"/>
                </a:lnTo>
                <a:lnTo>
                  <a:pt x="269" y="29"/>
                </a:lnTo>
                <a:lnTo>
                  <a:pt x="269" y="29"/>
                </a:lnTo>
                <a:lnTo>
                  <a:pt x="269" y="29"/>
                </a:lnTo>
                <a:lnTo>
                  <a:pt x="269" y="29"/>
                </a:lnTo>
                <a:lnTo>
                  <a:pt x="269" y="29"/>
                </a:lnTo>
                <a:lnTo>
                  <a:pt x="269" y="29"/>
                </a:lnTo>
                <a:lnTo>
                  <a:pt x="269" y="29"/>
                </a:lnTo>
                <a:lnTo>
                  <a:pt x="269" y="29"/>
                </a:lnTo>
                <a:lnTo>
                  <a:pt x="269" y="29"/>
                </a:lnTo>
                <a:lnTo>
                  <a:pt x="269" y="29"/>
                </a:lnTo>
                <a:lnTo>
                  <a:pt x="269" y="29"/>
                </a:lnTo>
                <a:lnTo>
                  <a:pt x="269" y="29"/>
                </a:lnTo>
                <a:lnTo>
                  <a:pt x="269" y="29"/>
                </a:lnTo>
                <a:lnTo>
                  <a:pt x="269" y="29"/>
                </a:lnTo>
                <a:lnTo>
                  <a:pt x="269" y="29"/>
                </a:lnTo>
                <a:lnTo>
                  <a:pt x="269" y="29"/>
                </a:lnTo>
                <a:lnTo>
                  <a:pt x="269" y="29"/>
                </a:lnTo>
                <a:lnTo>
                  <a:pt x="269" y="29"/>
                </a:lnTo>
                <a:lnTo>
                  <a:pt x="269" y="29"/>
                </a:lnTo>
                <a:lnTo>
                  <a:pt x="269" y="29"/>
                </a:lnTo>
                <a:lnTo>
                  <a:pt x="269" y="29"/>
                </a:lnTo>
                <a:lnTo>
                  <a:pt x="269" y="29"/>
                </a:lnTo>
                <a:lnTo>
                  <a:pt x="269" y="29"/>
                </a:lnTo>
                <a:lnTo>
                  <a:pt x="269" y="29"/>
                </a:lnTo>
                <a:lnTo>
                  <a:pt x="269" y="29"/>
                </a:lnTo>
                <a:lnTo>
                  <a:pt x="269" y="29"/>
                </a:lnTo>
                <a:lnTo>
                  <a:pt x="269" y="29"/>
                </a:lnTo>
                <a:lnTo>
                  <a:pt x="269" y="29"/>
                </a:lnTo>
                <a:lnTo>
                  <a:pt x="269" y="29"/>
                </a:lnTo>
                <a:lnTo>
                  <a:pt x="269" y="29"/>
                </a:lnTo>
                <a:lnTo>
                  <a:pt x="269" y="29"/>
                </a:lnTo>
                <a:lnTo>
                  <a:pt x="269" y="29"/>
                </a:lnTo>
                <a:lnTo>
                  <a:pt x="269" y="29"/>
                </a:lnTo>
                <a:lnTo>
                  <a:pt x="269" y="29"/>
                </a:lnTo>
                <a:lnTo>
                  <a:pt x="269" y="29"/>
                </a:lnTo>
                <a:lnTo>
                  <a:pt x="269" y="29"/>
                </a:lnTo>
                <a:lnTo>
                  <a:pt x="269" y="29"/>
                </a:lnTo>
                <a:lnTo>
                  <a:pt x="269" y="29"/>
                </a:lnTo>
                <a:lnTo>
                  <a:pt x="269" y="29"/>
                </a:lnTo>
                <a:lnTo>
                  <a:pt x="269" y="29"/>
                </a:lnTo>
                <a:lnTo>
                  <a:pt x="269" y="29"/>
                </a:lnTo>
                <a:lnTo>
                  <a:pt x="269" y="29"/>
                </a:lnTo>
                <a:lnTo>
                  <a:pt x="270" y="29"/>
                </a:lnTo>
                <a:lnTo>
                  <a:pt x="270" y="29"/>
                </a:lnTo>
                <a:lnTo>
                  <a:pt x="270" y="29"/>
                </a:lnTo>
                <a:lnTo>
                  <a:pt x="270" y="29"/>
                </a:lnTo>
                <a:lnTo>
                  <a:pt x="270" y="29"/>
                </a:lnTo>
                <a:lnTo>
                  <a:pt x="270" y="29"/>
                </a:lnTo>
                <a:lnTo>
                  <a:pt x="270" y="29"/>
                </a:lnTo>
                <a:lnTo>
                  <a:pt x="270" y="29"/>
                </a:lnTo>
                <a:lnTo>
                  <a:pt x="270" y="29"/>
                </a:lnTo>
                <a:lnTo>
                  <a:pt x="270" y="29"/>
                </a:lnTo>
                <a:lnTo>
                  <a:pt x="270" y="29"/>
                </a:lnTo>
                <a:lnTo>
                  <a:pt x="270" y="29"/>
                </a:lnTo>
                <a:lnTo>
                  <a:pt x="270" y="29"/>
                </a:lnTo>
                <a:lnTo>
                  <a:pt x="270" y="29"/>
                </a:lnTo>
                <a:lnTo>
                  <a:pt x="270" y="29"/>
                </a:lnTo>
                <a:lnTo>
                  <a:pt x="270" y="29"/>
                </a:lnTo>
                <a:lnTo>
                  <a:pt x="270" y="29"/>
                </a:lnTo>
                <a:lnTo>
                  <a:pt x="270" y="29"/>
                </a:lnTo>
                <a:lnTo>
                  <a:pt x="270" y="29"/>
                </a:lnTo>
                <a:lnTo>
                  <a:pt x="270" y="29"/>
                </a:lnTo>
                <a:lnTo>
                  <a:pt x="270" y="29"/>
                </a:lnTo>
                <a:lnTo>
                  <a:pt x="270" y="29"/>
                </a:lnTo>
                <a:lnTo>
                  <a:pt x="270" y="29"/>
                </a:lnTo>
                <a:lnTo>
                  <a:pt x="270" y="29"/>
                </a:lnTo>
                <a:lnTo>
                  <a:pt x="270" y="29"/>
                </a:lnTo>
                <a:lnTo>
                  <a:pt x="270" y="29"/>
                </a:lnTo>
                <a:lnTo>
                  <a:pt x="270" y="29"/>
                </a:lnTo>
                <a:lnTo>
                  <a:pt x="270" y="29"/>
                </a:lnTo>
                <a:lnTo>
                  <a:pt x="270" y="29"/>
                </a:lnTo>
                <a:lnTo>
                  <a:pt x="270" y="29"/>
                </a:lnTo>
                <a:lnTo>
                  <a:pt x="270" y="29"/>
                </a:lnTo>
                <a:lnTo>
                  <a:pt x="270" y="29"/>
                </a:lnTo>
                <a:lnTo>
                  <a:pt x="270" y="29"/>
                </a:lnTo>
                <a:lnTo>
                  <a:pt x="270" y="29"/>
                </a:lnTo>
                <a:lnTo>
                  <a:pt x="270" y="29"/>
                </a:lnTo>
                <a:lnTo>
                  <a:pt x="270" y="29"/>
                </a:lnTo>
                <a:lnTo>
                  <a:pt x="271" y="29"/>
                </a:lnTo>
                <a:lnTo>
                  <a:pt x="271" y="29"/>
                </a:lnTo>
                <a:lnTo>
                  <a:pt x="271" y="29"/>
                </a:lnTo>
                <a:lnTo>
                  <a:pt x="271" y="29"/>
                </a:lnTo>
                <a:lnTo>
                  <a:pt x="271" y="29"/>
                </a:lnTo>
                <a:lnTo>
                  <a:pt x="271" y="29"/>
                </a:lnTo>
                <a:lnTo>
                  <a:pt x="271" y="29"/>
                </a:lnTo>
                <a:lnTo>
                  <a:pt x="271" y="29"/>
                </a:lnTo>
                <a:lnTo>
                  <a:pt x="271" y="29"/>
                </a:lnTo>
                <a:lnTo>
                  <a:pt x="271" y="29"/>
                </a:lnTo>
                <a:lnTo>
                  <a:pt x="271" y="29"/>
                </a:lnTo>
                <a:lnTo>
                  <a:pt x="271" y="29"/>
                </a:lnTo>
                <a:lnTo>
                  <a:pt x="271" y="29"/>
                </a:lnTo>
                <a:lnTo>
                  <a:pt x="271" y="29"/>
                </a:lnTo>
                <a:lnTo>
                  <a:pt x="271" y="29"/>
                </a:lnTo>
                <a:lnTo>
                  <a:pt x="271" y="29"/>
                </a:lnTo>
                <a:lnTo>
                  <a:pt x="271" y="29"/>
                </a:lnTo>
                <a:lnTo>
                  <a:pt x="271" y="29"/>
                </a:lnTo>
                <a:lnTo>
                  <a:pt x="271" y="29"/>
                </a:lnTo>
                <a:lnTo>
                  <a:pt x="271" y="29"/>
                </a:lnTo>
                <a:lnTo>
                  <a:pt x="271" y="29"/>
                </a:lnTo>
                <a:lnTo>
                  <a:pt x="271" y="29"/>
                </a:lnTo>
                <a:lnTo>
                  <a:pt x="271" y="29"/>
                </a:lnTo>
                <a:lnTo>
                  <a:pt x="271" y="29"/>
                </a:lnTo>
                <a:lnTo>
                  <a:pt x="271" y="29"/>
                </a:lnTo>
                <a:lnTo>
                  <a:pt x="271" y="29"/>
                </a:lnTo>
                <a:lnTo>
                  <a:pt x="271" y="29"/>
                </a:lnTo>
                <a:lnTo>
                  <a:pt x="271" y="29"/>
                </a:lnTo>
                <a:lnTo>
                  <a:pt x="271" y="29"/>
                </a:lnTo>
                <a:lnTo>
                  <a:pt x="271" y="29"/>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3" y="29"/>
                </a:lnTo>
                <a:lnTo>
                  <a:pt x="273" y="29"/>
                </a:lnTo>
                <a:lnTo>
                  <a:pt x="273" y="29"/>
                </a:lnTo>
                <a:lnTo>
                  <a:pt x="273" y="29"/>
                </a:lnTo>
                <a:lnTo>
                  <a:pt x="273" y="29"/>
                </a:lnTo>
                <a:lnTo>
                  <a:pt x="273" y="29"/>
                </a:lnTo>
                <a:lnTo>
                  <a:pt x="273" y="29"/>
                </a:lnTo>
                <a:lnTo>
                  <a:pt x="273" y="30"/>
                </a:lnTo>
                <a:lnTo>
                  <a:pt x="273" y="30"/>
                </a:lnTo>
                <a:lnTo>
                  <a:pt x="273" y="30"/>
                </a:lnTo>
                <a:lnTo>
                  <a:pt x="273" y="30"/>
                </a:lnTo>
                <a:lnTo>
                  <a:pt x="273" y="30"/>
                </a:lnTo>
                <a:lnTo>
                  <a:pt x="273" y="30"/>
                </a:lnTo>
                <a:lnTo>
                  <a:pt x="273" y="30"/>
                </a:lnTo>
                <a:lnTo>
                  <a:pt x="273" y="30"/>
                </a:lnTo>
                <a:lnTo>
                  <a:pt x="273" y="30"/>
                </a:lnTo>
                <a:lnTo>
                  <a:pt x="273" y="30"/>
                </a:lnTo>
                <a:lnTo>
                  <a:pt x="273" y="30"/>
                </a:lnTo>
                <a:lnTo>
                  <a:pt x="273" y="30"/>
                </a:lnTo>
                <a:lnTo>
                  <a:pt x="273" y="30"/>
                </a:lnTo>
                <a:lnTo>
                  <a:pt x="273" y="30"/>
                </a:lnTo>
                <a:lnTo>
                  <a:pt x="273" y="30"/>
                </a:lnTo>
                <a:lnTo>
                  <a:pt x="273" y="30"/>
                </a:lnTo>
                <a:lnTo>
                  <a:pt x="273"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4" y="30"/>
                </a:lnTo>
                <a:lnTo>
                  <a:pt x="275" y="30"/>
                </a:lnTo>
                <a:lnTo>
                  <a:pt x="275" y="30"/>
                </a:lnTo>
                <a:lnTo>
                  <a:pt x="275" y="30"/>
                </a:lnTo>
                <a:lnTo>
                  <a:pt x="275" y="30"/>
                </a:lnTo>
                <a:lnTo>
                  <a:pt x="275" y="30"/>
                </a:lnTo>
                <a:lnTo>
                  <a:pt x="275" y="30"/>
                </a:lnTo>
                <a:lnTo>
                  <a:pt x="275" y="30"/>
                </a:lnTo>
                <a:lnTo>
                  <a:pt x="275" y="30"/>
                </a:lnTo>
                <a:lnTo>
                  <a:pt x="275" y="30"/>
                </a:lnTo>
                <a:lnTo>
                  <a:pt x="275" y="30"/>
                </a:lnTo>
                <a:lnTo>
                  <a:pt x="275" y="30"/>
                </a:lnTo>
                <a:lnTo>
                  <a:pt x="275" y="30"/>
                </a:lnTo>
                <a:lnTo>
                  <a:pt x="275" y="30"/>
                </a:lnTo>
                <a:lnTo>
                  <a:pt x="275" y="30"/>
                </a:lnTo>
                <a:lnTo>
                  <a:pt x="275" y="30"/>
                </a:lnTo>
                <a:lnTo>
                  <a:pt x="275" y="30"/>
                </a:lnTo>
                <a:lnTo>
                  <a:pt x="275" y="30"/>
                </a:lnTo>
                <a:lnTo>
                  <a:pt x="275" y="30"/>
                </a:lnTo>
                <a:lnTo>
                  <a:pt x="275" y="30"/>
                </a:lnTo>
                <a:lnTo>
                  <a:pt x="275" y="30"/>
                </a:lnTo>
                <a:lnTo>
                  <a:pt x="275" y="30"/>
                </a:lnTo>
                <a:lnTo>
                  <a:pt x="275" y="30"/>
                </a:lnTo>
                <a:lnTo>
                  <a:pt x="275" y="30"/>
                </a:lnTo>
                <a:lnTo>
                  <a:pt x="275" y="30"/>
                </a:lnTo>
                <a:lnTo>
                  <a:pt x="275" y="30"/>
                </a:lnTo>
                <a:lnTo>
                  <a:pt x="275" y="30"/>
                </a:lnTo>
                <a:lnTo>
                  <a:pt x="275" y="30"/>
                </a:lnTo>
                <a:lnTo>
                  <a:pt x="275" y="30"/>
                </a:lnTo>
                <a:lnTo>
                  <a:pt x="275" y="30"/>
                </a:lnTo>
                <a:lnTo>
                  <a:pt x="275" y="30"/>
                </a:lnTo>
                <a:lnTo>
                  <a:pt x="275" y="30"/>
                </a:lnTo>
                <a:lnTo>
                  <a:pt x="275" y="30"/>
                </a:lnTo>
                <a:lnTo>
                  <a:pt x="275" y="30"/>
                </a:lnTo>
                <a:lnTo>
                  <a:pt x="275" y="30"/>
                </a:lnTo>
                <a:lnTo>
                  <a:pt x="275" y="30"/>
                </a:lnTo>
                <a:lnTo>
                  <a:pt x="275" y="30"/>
                </a:lnTo>
                <a:lnTo>
                  <a:pt x="275" y="30"/>
                </a:lnTo>
                <a:lnTo>
                  <a:pt x="275" y="30"/>
                </a:lnTo>
                <a:lnTo>
                  <a:pt x="275" y="30"/>
                </a:lnTo>
                <a:lnTo>
                  <a:pt x="275" y="30"/>
                </a:lnTo>
                <a:lnTo>
                  <a:pt x="275" y="30"/>
                </a:lnTo>
                <a:lnTo>
                  <a:pt x="275" y="30"/>
                </a:lnTo>
                <a:lnTo>
                  <a:pt x="275" y="30"/>
                </a:lnTo>
                <a:lnTo>
                  <a:pt x="275" y="30"/>
                </a:lnTo>
                <a:lnTo>
                  <a:pt x="275" y="30"/>
                </a:lnTo>
                <a:lnTo>
                  <a:pt x="275" y="30"/>
                </a:lnTo>
                <a:lnTo>
                  <a:pt x="275" y="30"/>
                </a:lnTo>
                <a:lnTo>
                  <a:pt x="275" y="30"/>
                </a:lnTo>
                <a:lnTo>
                  <a:pt x="275" y="30"/>
                </a:lnTo>
                <a:lnTo>
                  <a:pt x="275" y="30"/>
                </a:lnTo>
                <a:lnTo>
                  <a:pt x="275" y="30"/>
                </a:lnTo>
                <a:lnTo>
                  <a:pt x="275" y="30"/>
                </a:lnTo>
                <a:lnTo>
                  <a:pt x="275" y="30"/>
                </a:lnTo>
                <a:lnTo>
                  <a:pt x="275" y="30"/>
                </a:lnTo>
                <a:lnTo>
                  <a:pt x="275" y="30"/>
                </a:lnTo>
                <a:lnTo>
                  <a:pt x="275" y="30"/>
                </a:lnTo>
                <a:lnTo>
                  <a:pt x="275" y="30"/>
                </a:lnTo>
                <a:lnTo>
                  <a:pt x="275" y="30"/>
                </a:lnTo>
                <a:lnTo>
                  <a:pt x="275" y="30"/>
                </a:lnTo>
                <a:lnTo>
                  <a:pt x="275" y="30"/>
                </a:lnTo>
                <a:lnTo>
                  <a:pt x="275" y="30"/>
                </a:lnTo>
                <a:lnTo>
                  <a:pt x="275" y="30"/>
                </a:lnTo>
                <a:lnTo>
                  <a:pt x="275" y="30"/>
                </a:lnTo>
                <a:lnTo>
                  <a:pt x="275" y="30"/>
                </a:lnTo>
                <a:lnTo>
                  <a:pt x="275" y="30"/>
                </a:lnTo>
                <a:lnTo>
                  <a:pt x="275"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6" y="30"/>
                </a:lnTo>
                <a:lnTo>
                  <a:pt x="277" y="30"/>
                </a:lnTo>
                <a:lnTo>
                  <a:pt x="277" y="30"/>
                </a:lnTo>
                <a:lnTo>
                  <a:pt x="277" y="30"/>
                </a:lnTo>
                <a:lnTo>
                  <a:pt x="277" y="30"/>
                </a:lnTo>
                <a:lnTo>
                  <a:pt x="277" y="30"/>
                </a:lnTo>
                <a:lnTo>
                  <a:pt x="277" y="30"/>
                </a:lnTo>
                <a:lnTo>
                  <a:pt x="277" y="30"/>
                </a:lnTo>
                <a:lnTo>
                  <a:pt x="277" y="30"/>
                </a:lnTo>
                <a:lnTo>
                  <a:pt x="277" y="30"/>
                </a:lnTo>
                <a:lnTo>
                  <a:pt x="277" y="30"/>
                </a:lnTo>
                <a:lnTo>
                  <a:pt x="277" y="30"/>
                </a:lnTo>
                <a:lnTo>
                  <a:pt x="277" y="30"/>
                </a:lnTo>
                <a:lnTo>
                  <a:pt x="277" y="30"/>
                </a:lnTo>
                <a:lnTo>
                  <a:pt x="277" y="30"/>
                </a:lnTo>
                <a:lnTo>
                  <a:pt x="277" y="30"/>
                </a:lnTo>
                <a:lnTo>
                  <a:pt x="277" y="30"/>
                </a:lnTo>
                <a:lnTo>
                  <a:pt x="277" y="30"/>
                </a:lnTo>
                <a:lnTo>
                  <a:pt x="277" y="30"/>
                </a:lnTo>
                <a:lnTo>
                  <a:pt x="277" y="30"/>
                </a:lnTo>
                <a:lnTo>
                  <a:pt x="277" y="30"/>
                </a:lnTo>
                <a:lnTo>
                  <a:pt x="277" y="30"/>
                </a:lnTo>
                <a:lnTo>
                  <a:pt x="277" y="30"/>
                </a:lnTo>
                <a:lnTo>
                  <a:pt x="277" y="30"/>
                </a:lnTo>
                <a:lnTo>
                  <a:pt x="277" y="30"/>
                </a:lnTo>
                <a:lnTo>
                  <a:pt x="277" y="30"/>
                </a:lnTo>
                <a:lnTo>
                  <a:pt x="277" y="30"/>
                </a:lnTo>
                <a:lnTo>
                  <a:pt x="277" y="30"/>
                </a:lnTo>
                <a:lnTo>
                  <a:pt x="277" y="30"/>
                </a:lnTo>
                <a:lnTo>
                  <a:pt x="277" y="30"/>
                </a:lnTo>
                <a:lnTo>
                  <a:pt x="277" y="30"/>
                </a:lnTo>
                <a:lnTo>
                  <a:pt x="277" y="30"/>
                </a:lnTo>
                <a:lnTo>
                  <a:pt x="277" y="30"/>
                </a:lnTo>
                <a:lnTo>
                  <a:pt x="277" y="30"/>
                </a:lnTo>
                <a:lnTo>
                  <a:pt x="277" y="30"/>
                </a:lnTo>
                <a:lnTo>
                  <a:pt x="277" y="30"/>
                </a:lnTo>
                <a:lnTo>
                  <a:pt x="277" y="30"/>
                </a:lnTo>
                <a:lnTo>
                  <a:pt x="277" y="30"/>
                </a:lnTo>
                <a:lnTo>
                  <a:pt x="277" y="30"/>
                </a:lnTo>
                <a:lnTo>
                  <a:pt x="277" y="30"/>
                </a:lnTo>
                <a:lnTo>
                  <a:pt x="277" y="30"/>
                </a:lnTo>
                <a:lnTo>
                  <a:pt x="277" y="30"/>
                </a:lnTo>
                <a:lnTo>
                  <a:pt x="277" y="30"/>
                </a:lnTo>
                <a:lnTo>
                  <a:pt x="277" y="30"/>
                </a:lnTo>
                <a:lnTo>
                  <a:pt x="277" y="30"/>
                </a:lnTo>
                <a:lnTo>
                  <a:pt x="277" y="30"/>
                </a:lnTo>
                <a:lnTo>
                  <a:pt x="277" y="30"/>
                </a:lnTo>
                <a:lnTo>
                  <a:pt x="277" y="30"/>
                </a:lnTo>
                <a:lnTo>
                  <a:pt x="277" y="30"/>
                </a:lnTo>
                <a:lnTo>
                  <a:pt x="278" y="30"/>
                </a:lnTo>
                <a:lnTo>
                  <a:pt x="278" y="30"/>
                </a:lnTo>
                <a:lnTo>
                  <a:pt x="278" y="30"/>
                </a:lnTo>
                <a:lnTo>
                  <a:pt x="278" y="30"/>
                </a:lnTo>
                <a:lnTo>
                  <a:pt x="278" y="30"/>
                </a:lnTo>
                <a:lnTo>
                  <a:pt x="278" y="30"/>
                </a:lnTo>
                <a:lnTo>
                  <a:pt x="278" y="30"/>
                </a:lnTo>
                <a:lnTo>
                  <a:pt x="278" y="30"/>
                </a:lnTo>
                <a:lnTo>
                  <a:pt x="278" y="30"/>
                </a:lnTo>
                <a:lnTo>
                  <a:pt x="278" y="30"/>
                </a:lnTo>
                <a:lnTo>
                  <a:pt x="278" y="30"/>
                </a:lnTo>
                <a:lnTo>
                  <a:pt x="278" y="30"/>
                </a:lnTo>
                <a:lnTo>
                  <a:pt x="278" y="30"/>
                </a:lnTo>
                <a:lnTo>
                  <a:pt x="278" y="30"/>
                </a:lnTo>
                <a:lnTo>
                  <a:pt x="278" y="30"/>
                </a:lnTo>
                <a:lnTo>
                  <a:pt x="278" y="30"/>
                </a:lnTo>
                <a:lnTo>
                  <a:pt x="278" y="30"/>
                </a:lnTo>
                <a:lnTo>
                  <a:pt x="278" y="30"/>
                </a:lnTo>
                <a:lnTo>
                  <a:pt x="278" y="30"/>
                </a:lnTo>
                <a:lnTo>
                  <a:pt x="278" y="30"/>
                </a:lnTo>
                <a:lnTo>
                  <a:pt x="278" y="30"/>
                </a:lnTo>
                <a:lnTo>
                  <a:pt x="278" y="30"/>
                </a:lnTo>
                <a:lnTo>
                  <a:pt x="278" y="30"/>
                </a:lnTo>
                <a:lnTo>
                  <a:pt x="278" y="30"/>
                </a:lnTo>
                <a:lnTo>
                  <a:pt x="278" y="30"/>
                </a:lnTo>
                <a:lnTo>
                  <a:pt x="278" y="30"/>
                </a:lnTo>
                <a:lnTo>
                  <a:pt x="278" y="30"/>
                </a:lnTo>
                <a:lnTo>
                  <a:pt x="278" y="30"/>
                </a:lnTo>
                <a:lnTo>
                  <a:pt x="278" y="30"/>
                </a:lnTo>
                <a:lnTo>
                  <a:pt x="278" y="30"/>
                </a:lnTo>
                <a:lnTo>
                  <a:pt x="278" y="30"/>
                </a:lnTo>
                <a:lnTo>
                  <a:pt x="278" y="30"/>
                </a:lnTo>
                <a:lnTo>
                  <a:pt x="278" y="30"/>
                </a:lnTo>
                <a:lnTo>
                  <a:pt x="279" y="30"/>
                </a:lnTo>
                <a:lnTo>
                  <a:pt x="279" y="30"/>
                </a:lnTo>
                <a:lnTo>
                  <a:pt x="279" y="30"/>
                </a:lnTo>
                <a:lnTo>
                  <a:pt x="279" y="30"/>
                </a:lnTo>
                <a:lnTo>
                  <a:pt x="279" y="30"/>
                </a:lnTo>
                <a:lnTo>
                  <a:pt x="279" y="30"/>
                </a:lnTo>
                <a:lnTo>
                  <a:pt x="279" y="30"/>
                </a:lnTo>
                <a:lnTo>
                  <a:pt x="279" y="30"/>
                </a:lnTo>
                <a:lnTo>
                  <a:pt x="279" y="30"/>
                </a:lnTo>
                <a:lnTo>
                  <a:pt x="279" y="30"/>
                </a:lnTo>
                <a:lnTo>
                  <a:pt x="279" y="30"/>
                </a:lnTo>
                <a:lnTo>
                  <a:pt x="279" y="30"/>
                </a:lnTo>
                <a:lnTo>
                  <a:pt x="279" y="30"/>
                </a:lnTo>
                <a:lnTo>
                  <a:pt x="279" y="30"/>
                </a:lnTo>
                <a:lnTo>
                  <a:pt x="279" y="30"/>
                </a:lnTo>
                <a:lnTo>
                  <a:pt x="279" y="30"/>
                </a:lnTo>
                <a:lnTo>
                  <a:pt x="279" y="30"/>
                </a:lnTo>
                <a:lnTo>
                  <a:pt x="279" y="30"/>
                </a:lnTo>
                <a:lnTo>
                  <a:pt x="279" y="30"/>
                </a:lnTo>
                <a:lnTo>
                  <a:pt x="279" y="30"/>
                </a:lnTo>
                <a:lnTo>
                  <a:pt x="279" y="30"/>
                </a:lnTo>
                <a:lnTo>
                  <a:pt x="279" y="30"/>
                </a:lnTo>
                <a:lnTo>
                  <a:pt x="279" y="30"/>
                </a:lnTo>
                <a:lnTo>
                  <a:pt x="279" y="30"/>
                </a:lnTo>
                <a:lnTo>
                  <a:pt x="279" y="30"/>
                </a:lnTo>
                <a:lnTo>
                  <a:pt x="279" y="31"/>
                </a:lnTo>
                <a:lnTo>
                  <a:pt x="279" y="31"/>
                </a:lnTo>
                <a:lnTo>
                  <a:pt x="279" y="31"/>
                </a:lnTo>
                <a:lnTo>
                  <a:pt x="279" y="31"/>
                </a:lnTo>
                <a:lnTo>
                  <a:pt x="279" y="31"/>
                </a:lnTo>
                <a:lnTo>
                  <a:pt x="279" y="31"/>
                </a:lnTo>
                <a:lnTo>
                  <a:pt x="279" y="31"/>
                </a:lnTo>
                <a:lnTo>
                  <a:pt x="279" y="31"/>
                </a:lnTo>
                <a:lnTo>
                  <a:pt x="279" y="31"/>
                </a:lnTo>
                <a:lnTo>
                  <a:pt x="279" y="31"/>
                </a:lnTo>
                <a:lnTo>
                  <a:pt x="279" y="31"/>
                </a:lnTo>
                <a:lnTo>
                  <a:pt x="279" y="31"/>
                </a:lnTo>
                <a:lnTo>
                  <a:pt x="279" y="31"/>
                </a:lnTo>
                <a:lnTo>
                  <a:pt x="279" y="31"/>
                </a:lnTo>
                <a:lnTo>
                  <a:pt x="280" y="31"/>
                </a:lnTo>
                <a:lnTo>
                  <a:pt x="280" y="31"/>
                </a:lnTo>
                <a:lnTo>
                  <a:pt x="280" y="31"/>
                </a:lnTo>
                <a:lnTo>
                  <a:pt x="280" y="31"/>
                </a:lnTo>
                <a:lnTo>
                  <a:pt x="280" y="31"/>
                </a:lnTo>
                <a:lnTo>
                  <a:pt x="280" y="31"/>
                </a:lnTo>
                <a:lnTo>
                  <a:pt x="280" y="31"/>
                </a:lnTo>
                <a:lnTo>
                  <a:pt x="280" y="31"/>
                </a:lnTo>
                <a:lnTo>
                  <a:pt x="280" y="31"/>
                </a:lnTo>
                <a:lnTo>
                  <a:pt x="280" y="31"/>
                </a:lnTo>
                <a:lnTo>
                  <a:pt x="280" y="31"/>
                </a:lnTo>
                <a:lnTo>
                  <a:pt x="280" y="31"/>
                </a:lnTo>
                <a:lnTo>
                  <a:pt x="280" y="31"/>
                </a:lnTo>
                <a:lnTo>
                  <a:pt x="280" y="31"/>
                </a:lnTo>
                <a:lnTo>
                  <a:pt x="280" y="31"/>
                </a:lnTo>
                <a:lnTo>
                  <a:pt x="280" y="31"/>
                </a:lnTo>
                <a:lnTo>
                  <a:pt x="280" y="31"/>
                </a:lnTo>
                <a:lnTo>
                  <a:pt x="280" y="31"/>
                </a:lnTo>
                <a:lnTo>
                  <a:pt x="280" y="31"/>
                </a:lnTo>
                <a:lnTo>
                  <a:pt x="280" y="31"/>
                </a:lnTo>
                <a:lnTo>
                  <a:pt x="280" y="31"/>
                </a:lnTo>
                <a:lnTo>
                  <a:pt x="280" y="31"/>
                </a:lnTo>
                <a:lnTo>
                  <a:pt x="280" y="31"/>
                </a:lnTo>
                <a:lnTo>
                  <a:pt x="280" y="31"/>
                </a:lnTo>
                <a:lnTo>
                  <a:pt x="281" y="31"/>
                </a:lnTo>
                <a:lnTo>
                  <a:pt x="281" y="31"/>
                </a:lnTo>
                <a:lnTo>
                  <a:pt x="281" y="31"/>
                </a:lnTo>
                <a:lnTo>
                  <a:pt x="281" y="31"/>
                </a:lnTo>
                <a:lnTo>
                  <a:pt x="281" y="31"/>
                </a:lnTo>
                <a:lnTo>
                  <a:pt x="281" y="31"/>
                </a:lnTo>
                <a:lnTo>
                  <a:pt x="281" y="31"/>
                </a:lnTo>
                <a:lnTo>
                  <a:pt x="281" y="31"/>
                </a:lnTo>
                <a:lnTo>
                  <a:pt x="281" y="31"/>
                </a:lnTo>
                <a:lnTo>
                  <a:pt x="281" y="31"/>
                </a:lnTo>
                <a:lnTo>
                  <a:pt x="281" y="31"/>
                </a:lnTo>
                <a:lnTo>
                  <a:pt x="281" y="31"/>
                </a:lnTo>
                <a:lnTo>
                  <a:pt x="281" y="31"/>
                </a:lnTo>
                <a:lnTo>
                  <a:pt x="281" y="31"/>
                </a:lnTo>
                <a:lnTo>
                  <a:pt x="281" y="31"/>
                </a:lnTo>
                <a:lnTo>
                  <a:pt x="281" y="31"/>
                </a:lnTo>
                <a:lnTo>
                  <a:pt x="281" y="31"/>
                </a:lnTo>
                <a:lnTo>
                  <a:pt x="281" y="31"/>
                </a:lnTo>
                <a:lnTo>
                  <a:pt x="282" y="31"/>
                </a:lnTo>
                <a:lnTo>
                  <a:pt x="282" y="31"/>
                </a:lnTo>
                <a:lnTo>
                  <a:pt x="282" y="31"/>
                </a:lnTo>
                <a:lnTo>
                  <a:pt x="282" y="31"/>
                </a:lnTo>
                <a:lnTo>
                  <a:pt x="282" y="31"/>
                </a:lnTo>
                <a:lnTo>
                  <a:pt x="282" y="31"/>
                </a:lnTo>
                <a:lnTo>
                  <a:pt x="282" y="31"/>
                </a:lnTo>
                <a:lnTo>
                  <a:pt x="282" y="31"/>
                </a:lnTo>
                <a:lnTo>
                  <a:pt x="282" y="31"/>
                </a:lnTo>
                <a:lnTo>
                  <a:pt x="282" y="31"/>
                </a:lnTo>
                <a:lnTo>
                  <a:pt x="282" y="31"/>
                </a:lnTo>
                <a:lnTo>
                  <a:pt x="282" y="31"/>
                </a:lnTo>
                <a:lnTo>
                  <a:pt x="282" y="31"/>
                </a:lnTo>
                <a:lnTo>
                  <a:pt x="282" y="31"/>
                </a:lnTo>
                <a:lnTo>
                  <a:pt x="282" y="31"/>
                </a:lnTo>
                <a:lnTo>
                  <a:pt x="282" y="31"/>
                </a:lnTo>
                <a:lnTo>
                  <a:pt x="282" y="31"/>
                </a:lnTo>
                <a:lnTo>
                  <a:pt x="282" y="31"/>
                </a:lnTo>
                <a:lnTo>
                  <a:pt x="282" y="31"/>
                </a:lnTo>
                <a:lnTo>
                  <a:pt x="282" y="31"/>
                </a:lnTo>
                <a:lnTo>
                  <a:pt x="282" y="31"/>
                </a:lnTo>
                <a:lnTo>
                  <a:pt x="282" y="31"/>
                </a:lnTo>
                <a:lnTo>
                  <a:pt x="282" y="31"/>
                </a:lnTo>
                <a:lnTo>
                  <a:pt x="282" y="31"/>
                </a:lnTo>
                <a:lnTo>
                  <a:pt x="283" y="31"/>
                </a:lnTo>
                <a:lnTo>
                  <a:pt x="283" y="31"/>
                </a:lnTo>
                <a:lnTo>
                  <a:pt x="283" y="31"/>
                </a:lnTo>
                <a:lnTo>
                  <a:pt x="283" y="31"/>
                </a:lnTo>
                <a:lnTo>
                  <a:pt x="283" y="31"/>
                </a:lnTo>
                <a:lnTo>
                  <a:pt x="283" y="31"/>
                </a:lnTo>
                <a:lnTo>
                  <a:pt x="283" y="31"/>
                </a:lnTo>
                <a:lnTo>
                  <a:pt x="283" y="31"/>
                </a:lnTo>
                <a:lnTo>
                  <a:pt x="283" y="31"/>
                </a:lnTo>
                <a:lnTo>
                  <a:pt x="283" y="31"/>
                </a:lnTo>
                <a:lnTo>
                  <a:pt x="283" y="31"/>
                </a:lnTo>
                <a:lnTo>
                  <a:pt x="283" y="31"/>
                </a:lnTo>
                <a:lnTo>
                  <a:pt x="283" y="31"/>
                </a:lnTo>
                <a:lnTo>
                  <a:pt x="283" y="31"/>
                </a:lnTo>
                <a:lnTo>
                  <a:pt x="283" y="31"/>
                </a:lnTo>
                <a:lnTo>
                  <a:pt x="283" y="31"/>
                </a:lnTo>
                <a:lnTo>
                  <a:pt x="283" y="31"/>
                </a:lnTo>
                <a:lnTo>
                  <a:pt x="283" y="31"/>
                </a:lnTo>
                <a:lnTo>
                  <a:pt x="283" y="31"/>
                </a:lnTo>
                <a:lnTo>
                  <a:pt x="283" y="31"/>
                </a:lnTo>
                <a:lnTo>
                  <a:pt x="283" y="31"/>
                </a:lnTo>
                <a:lnTo>
                  <a:pt x="284" y="31"/>
                </a:lnTo>
                <a:lnTo>
                  <a:pt x="284" y="31"/>
                </a:lnTo>
                <a:lnTo>
                  <a:pt x="284" y="31"/>
                </a:lnTo>
                <a:lnTo>
                  <a:pt x="284" y="31"/>
                </a:lnTo>
                <a:lnTo>
                  <a:pt x="284" y="31"/>
                </a:lnTo>
                <a:lnTo>
                  <a:pt x="284" y="31"/>
                </a:lnTo>
                <a:lnTo>
                  <a:pt x="284" y="31"/>
                </a:lnTo>
                <a:lnTo>
                  <a:pt x="284" y="31"/>
                </a:lnTo>
                <a:lnTo>
                  <a:pt x="284" y="31"/>
                </a:lnTo>
                <a:lnTo>
                  <a:pt x="284" y="31"/>
                </a:lnTo>
                <a:lnTo>
                  <a:pt x="284" y="31"/>
                </a:lnTo>
                <a:lnTo>
                  <a:pt x="284" y="31"/>
                </a:lnTo>
                <a:lnTo>
                  <a:pt x="284" y="31"/>
                </a:lnTo>
                <a:lnTo>
                  <a:pt x="284" y="31"/>
                </a:lnTo>
                <a:lnTo>
                  <a:pt x="284" y="31"/>
                </a:lnTo>
                <a:lnTo>
                  <a:pt x="284" y="31"/>
                </a:lnTo>
                <a:lnTo>
                  <a:pt x="284" y="31"/>
                </a:lnTo>
                <a:lnTo>
                  <a:pt x="284" y="31"/>
                </a:lnTo>
                <a:lnTo>
                  <a:pt x="284" y="31"/>
                </a:lnTo>
                <a:lnTo>
                  <a:pt x="284" y="31"/>
                </a:lnTo>
                <a:lnTo>
                  <a:pt x="284" y="31"/>
                </a:lnTo>
                <a:lnTo>
                  <a:pt x="284" y="31"/>
                </a:lnTo>
                <a:lnTo>
                  <a:pt x="284" y="31"/>
                </a:lnTo>
                <a:lnTo>
                  <a:pt x="284" y="31"/>
                </a:lnTo>
                <a:lnTo>
                  <a:pt x="284" y="31"/>
                </a:lnTo>
                <a:lnTo>
                  <a:pt x="284" y="31"/>
                </a:lnTo>
                <a:lnTo>
                  <a:pt x="284" y="31"/>
                </a:lnTo>
                <a:lnTo>
                  <a:pt x="284" y="31"/>
                </a:lnTo>
                <a:lnTo>
                  <a:pt x="284" y="31"/>
                </a:lnTo>
                <a:lnTo>
                  <a:pt x="284" y="31"/>
                </a:lnTo>
                <a:lnTo>
                  <a:pt x="285" y="31"/>
                </a:lnTo>
                <a:lnTo>
                  <a:pt x="285" y="31"/>
                </a:lnTo>
                <a:lnTo>
                  <a:pt x="285" y="31"/>
                </a:lnTo>
                <a:lnTo>
                  <a:pt x="285" y="31"/>
                </a:lnTo>
                <a:lnTo>
                  <a:pt x="285" y="31"/>
                </a:lnTo>
                <a:lnTo>
                  <a:pt x="285" y="31"/>
                </a:lnTo>
                <a:lnTo>
                  <a:pt x="285" y="31"/>
                </a:lnTo>
                <a:lnTo>
                  <a:pt x="285" y="31"/>
                </a:lnTo>
                <a:lnTo>
                  <a:pt x="285" y="31"/>
                </a:lnTo>
                <a:lnTo>
                  <a:pt x="285" y="31"/>
                </a:lnTo>
                <a:lnTo>
                  <a:pt x="285" y="31"/>
                </a:lnTo>
                <a:lnTo>
                  <a:pt x="285" y="31"/>
                </a:lnTo>
                <a:lnTo>
                  <a:pt x="285" y="31"/>
                </a:lnTo>
                <a:lnTo>
                  <a:pt x="285" y="31"/>
                </a:lnTo>
                <a:lnTo>
                  <a:pt x="285" y="31"/>
                </a:lnTo>
                <a:lnTo>
                  <a:pt x="285" y="31"/>
                </a:lnTo>
                <a:lnTo>
                  <a:pt x="285" y="31"/>
                </a:lnTo>
                <a:lnTo>
                  <a:pt x="285" y="31"/>
                </a:lnTo>
                <a:lnTo>
                  <a:pt x="285" y="31"/>
                </a:lnTo>
                <a:lnTo>
                  <a:pt x="285" y="31"/>
                </a:lnTo>
                <a:lnTo>
                  <a:pt x="285" y="31"/>
                </a:lnTo>
                <a:lnTo>
                  <a:pt x="286" y="31"/>
                </a:lnTo>
                <a:lnTo>
                  <a:pt x="286" y="31"/>
                </a:lnTo>
                <a:lnTo>
                  <a:pt x="286" y="31"/>
                </a:lnTo>
                <a:lnTo>
                  <a:pt x="286" y="31"/>
                </a:lnTo>
                <a:lnTo>
                  <a:pt x="286" y="31"/>
                </a:lnTo>
                <a:lnTo>
                  <a:pt x="286" y="31"/>
                </a:lnTo>
                <a:lnTo>
                  <a:pt x="286" y="31"/>
                </a:lnTo>
                <a:lnTo>
                  <a:pt x="286" y="31"/>
                </a:lnTo>
                <a:lnTo>
                  <a:pt x="286" y="31"/>
                </a:lnTo>
                <a:lnTo>
                  <a:pt x="286" y="31"/>
                </a:lnTo>
                <a:lnTo>
                  <a:pt x="286" y="31"/>
                </a:lnTo>
                <a:lnTo>
                  <a:pt x="286" y="31"/>
                </a:lnTo>
                <a:lnTo>
                  <a:pt x="286" y="31"/>
                </a:lnTo>
                <a:lnTo>
                  <a:pt x="286" y="31"/>
                </a:lnTo>
                <a:lnTo>
                  <a:pt x="286" y="31"/>
                </a:lnTo>
                <a:lnTo>
                  <a:pt x="286" y="31"/>
                </a:lnTo>
                <a:lnTo>
                  <a:pt x="286" y="31"/>
                </a:lnTo>
                <a:lnTo>
                  <a:pt x="286" y="31"/>
                </a:lnTo>
                <a:lnTo>
                  <a:pt x="286" y="31"/>
                </a:lnTo>
                <a:lnTo>
                  <a:pt x="286" y="31"/>
                </a:lnTo>
                <a:lnTo>
                  <a:pt x="286" y="31"/>
                </a:lnTo>
                <a:lnTo>
                  <a:pt x="286" y="31"/>
                </a:lnTo>
                <a:lnTo>
                  <a:pt x="286" y="31"/>
                </a:lnTo>
                <a:lnTo>
                  <a:pt x="286" y="31"/>
                </a:lnTo>
                <a:lnTo>
                  <a:pt x="286" y="31"/>
                </a:lnTo>
                <a:lnTo>
                  <a:pt x="286" y="31"/>
                </a:lnTo>
                <a:lnTo>
                  <a:pt x="286" y="31"/>
                </a:lnTo>
                <a:lnTo>
                  <a:pt x="286" y="31"/>
                </a:lnTo>
                <a:lnTo>
                  <a:pt x="286" y="31"/>
                </a:lnTo>
                <a:lnTo>
                  <a:pt x="286" y="31"/>
                </a:lnTo>
                <a:lnTo>
                  <a:pt x="287" y="31"/>
                </a:lnTo>
                <a:lnTo>
                  <a:pt x="287" y="31"/>
                </a:lnTo>
                <a:lnTo>
                  <a:pt x="287" y="31"/>
                </a:lnTo>
                <a:lnTo>
                  <a:pt x="287" y="31"/>
                </a:lnTo>
                <a:lnTo>
                  <a:pt x="287" y="31"/>
                </a:lnTo>
                <a:lnTo>
                  <a:pt x="287" y="31"/>
                </a:lnTo>
                <a:lnTo>
                  <a:pt x="287" y="31"/>
                </a:lnTo>
                <a:lnTo>
                  <a:pt x="287" y="31"/>
                </a:lnTo>
                <a:lnTo>
                  <a:pt x="287" y="31"/>
                </a:lnTo>
                <a:lnTo>
                  <a:pt x="287" y="31"/>
                </a:lnTo>
                <a:lnTo>
                  <a:pt x="287" y="31"/>
                </a:lnTo>
                <a:lnTo>
                  <a:pt x="287" y="31"/>
                </a:lnTo>
                <a:lnTo>
                  <a:pt x="287" y="31"/>
                </a:lnTo>
                <a:lnTo>
                  <a:pt x="287" y="31"/>
                </a:lnTo>
                <a:lnTo>
                  <a:pt x="287" y="31"/>
                </a:lnTo>
                <a:lnTo>
                  <a:pt x="287" y="31"/>
                </a:lnTo>
                <a:lnTo>
                  <a:pt x="287" y="31"/>
                </a:lnTo>
                <a:lnTo>
                  <a:pt x="287" y="31"/>
                </a:lnTo>
                <a:lnTo>
                  <a:pt x="288" y="31"/>
                </a:lnTo>
                <a:lnTo>
                  <a:pt x="288" y="31"/>
                </a:lnTo>
                <a:lnTo>
                  <a:pt x="288" y="31"/>
                </a:lnTo>
                <a:lnTo>
                  <a:pt x="288" y="31"/>
                </a:lnTo>
                <a:lnTo>
                  <a:pt x="288" y="31"/>
                </a:lnTo>
                <a:lnTo>
                  <a:pt x="288" y="31"/>
                </a:lnTo>
                <a:lnTo>
                  <a:pt x="288" y="31"/>
                </a:lnTo>
                <a:lnTo>
                  <a:pt x="288" y="31"/>
                </a:lnTo>
                <a:lnTo>
                  <a:pt x="288" y="31"/>
                </a:lnTo>
                <a:lnTo>
                  <a:pt x="288" y="31"/>
                </a:lnTo>
                <a:lnTo>
                  <a:pt x="288" y="32"/>
                </a:lnTo>
                <a:lnTo>
                  <a:pt x="288" y="32"/>
                </a:lnTo>
                <a:lnTo>
                  <a:pt x="289" y="32"/>
                </a:lnTo>
                <a:lnTo>
                  <a:pt x="289" y="32"/>
                </a:lnTo>
                <a:lnTo>
                  <a:pt x="289" y="32"/>
                </a:lnTo>
                <a:lnTo>
                  <a:pt x="289" y="32"/>
                </a:lnTo>
                <a:lnTo>
                  <a:pt x="289" y="32"/>
                </a:lnTo>
                <a:lnTo>
                  <a:pt x="289" y="32"/>
                </a:lnTo>
                <a:lnTo>
                  <a:pt x="289" y="32"/>
                </a:lnTo>
                <a:lnTo>
                  <a:pt x="289" y="32"/>
                </a:lnTo>
                <a:lnTo>
                  <a:pt x="289" y="32"/>
                </a:lnTo>
                <a:lnTo>
                  <a:pt x="289" y="32"/>
                </a:lnTo>
                <a:lnTo>
                  <a:pt x="289" y="32"/>
                </a:lnTo>
                <a:lnTo>
                  <a:pt x="289" y="32"/>
                </a:lnTo>
                <a:lnTo>
                  <a:pt x="290" y="32"/>
                </a:lnTo>
                <a:lnTo>
                  <a:pt x="290" y="32"/>
                </a:lnTo>
                <a:lnTo>
                  <a:pt x="290" y="32"/>
                </a:lnTo>
                <a:lnTo>
                  <a:pt x="290" y="32"/>
                </a:lnTo>
                <a:lnTo>
                  <a:pt x="290" y="32"/>
                </a:lnTo>
                <a:lnTo>
                  <a:pt x="290" y="32"/>
                </a:lnTo>
                <a:lnTo>
                  <a:pt x="290" y="32"/>
                </a:lnTo>
                <a:lnTo>
                  <a:pt x="290" y="32"/>
                </a:lnTo>
                <a:lnTo>
                  <a:pt x="290" y="32"/>
                </a:lnTo>
                <a:lnTo>
                  <a:pt x="290" y="32"/>
                </a:lnTo>
                <a:lnTo>
                  <a:pt x="290" y="32"/>
                </a:lnTo>
                <a:lnTo>
                  <a:pt x="290" y="32"/>
                </a:lnTo>
                <a:lnTo>
                  <a:pt x="290" y="32"/>
                </a:lnTo>
                <a:lnTo>
                  <a:pt x="290" y="32"/>
                </a:lnTo>
                <a:lnTo>
                  <a:pt x="290" y="32"/>
                </a:lnTo>
                <a:lnTo>
                  <a:pt x="290" y="32"/>
                </a:lnTo>
                <a:lnTo>
                  <a:pt x="290" y="32"/>
                </a:lnTo>
                <a:lnTo>
                  <a:pt x="290" y="32"/>
                </a:lnTo>
                <a:lnTo>
                  <a:pt x="291" y="32"/>
                </a:lnTo>
                <a:lnTo>
                  <a:pt x="291" y="32"/>
                </a:lnTo>
                <a:lnTo>
                  <a:pt x="291" y="32"/>
                </a:lnTo>
                <a:lnTo>
                  <a:pt x="291" y="32"/>
                </a:lnTo>
                <a:lnTo>
                  <a:pt x="291" y="32"/>
                </a:lnTo>
                <a:lnTo>
                  <a:pt x="291" y="32"/>
                </a:lnTo>
                <a:lnTo>
                  <a:pt x="291" y="32"/>
                </a:lnTo>
                <a:lnTo>
                  <a:pt x="291" y="32"/>
                </a:lnTo>
                <a:lnTo>
                  <a:pt x="291" y="32"/>
                </a:lnTo>
                <a:lnTo>
                  <a:pt x="291" y="32"/>
                </a:lnTo>
                <a:lnTo>
                  <a:pt x="291" y="32"/>
                </a:lnTo>
                <a:lnTo>
                  <a:pt x="291" y="32"/>
                </a:lnTo>
                <a:lnTo>
                  <a:pt x="291" y="32"/>
                </a:lnTo>
                <a:lnTo>
                  <a:pt x="291" y="32"/>
                </a:lnTo>
                <a:lnTo>
                  <a:pt x="291" y="32"/>
                </a:lnTo>
                <a:lnTo>
                  <a:pt x="292" y="32"/>
                </a:lnTo>
                <a:lnTo>
                  <a:pt x="292" y="32"/>
                </a:lnTo>
                <a:lnTo>
                  <a:pt x="292" y="32"/>
                </a:lnTo>
                <a:lnTo>
                  <a:pt x="292" y="32"/>
                </a:lnTo>
                <a:lnTo>
                  <a:pt x="292" y="32"/>
                </a:lnTo>
                <a:lnTo>
                  <a:pt x="292" y="32"/>
                </a:lnTo>
                <a:lnTo>
                  <a:pt x="292" y="32"/>
                </a:lnTo>
                <a:lnTo>
                  <a:pt x="292" y="32"/>
                </a:lnTo>
                <a:lnTo>
                  <a:pt x="292" y="32"/>
                </a:lnTo>
                <a:lnTo>
                  <a:pt x="292" y="32"/>
                </a:lnTo>
                <a:lnTo>
                  <a:pt x="292" y="32"/>
                </a:lnTo>
                <a:lnTo>
                  <a:pt x="292" y="32"/>
                </a:lnTo>
                <a:lnTo>
                  <a:pt x="292" y="32"/>
                </a:lnTo>
                <a:lnTo>
                  <a:pt x="292" y="32"/>
                </a:lnTo>
                <a:lnTo>
                  <a:pt x="292" y="32"/>
                </a:lnTo>
                <a:lnTo>
                  <a:pt x="292" y="32"/>
                </a:lnTo>
                <a:lnTo>
                  <a:pt x="292" y="32"/>
                </a:lnTo>
                <a:lnTo>
                  <a:pt x="292" y="32"/>
                </a:lnTo>
                <a:lnTo>
                  <a:pt x="292" y="32"/>
                </a:lnTo>
                <a:lnTo>
                  <a:pt x="292" y="32"/>
                </a:lnTo>
                <a:lnTo>
                  <a:pt x="292" y="32"/>
                </a:lnTo>
                <a:lnTo>
                  <a:pt x="293" y="32"/>
                </a:lnTo>
                <a:lnTo>
                  <a:pt x="293" y="33"/>
                </a:lnTo>
                <a:lnTo>
                  <a:pt x="293" y="33"/>
                </a:lnTo>
                <a:lnTo>
                  <a:pt x="293" y="33"/>
                </a:lnTo>
                <a:lnTo>
                  <a:pt x="293" y="33"/>
                </a:lnTo>
                <a:lnTo>
                  <a:pt x="293" y="33"/>
                </a:lnTo>
                <a:lnTo>
                  <a:pt x="293" y="33"/>
                </a:lnTo>
                <a:lnTo>
                  <a:pt x="293" y="33"/>
                </a:lnTo>
                <a:lnTo>
                  <a:pt x="293" y="33"/>
                </a:lnTo>
                <a:lnTo>
                  <a:pt x="293" y="33"/>
                </a:lnTo>
                <a:lnTo>
                  <a:pt x="293" y="33"/>
                </a:lnTo>
                <a:lnTo>
                  <a:pt x="293" y="33"/>
                </a:lnTo>
                <a:lnTo>
                  <a:pt x="294" y="33"/>
                </a:lnTo>
                <a:lnTo>
                  <a:pt x="294" y="33"/>
                </a:lnTo>
                <a:lnTo>
                  <a:pt x="294" y="33"/>
                </a:lnTo>
                <a:lnTo>
                  <a:pt x="294" y="33"/>
                </a:lnTo>
                <a:lnTo>
                  <a:pt x="294" y="33"/>
                </a:lnTo>
                <a:lnTo>
                  <a:pt x="294" y="33"/>
                </a:lnTo>
                <a:lnTo>
                  <a:pt x="294" y="33"/>
                </a:lnTo>
                <a:lnTo>
                  <a:pt x="294" y="33"/>
                </a:lnTo>
                <a:lnTo>
                  <a:pt x="294" y="33"/>
                </a:lnTo>
                <a:lnTo>
                  <a:pt x="295" y="33"/>
                </a:lnTo>
                <a:lnTo>
                  <a:pt x="295" y="33"/>
                </a:lnTo>
                <a:lnTo>
                  <a:pt x="295" y="33"/>
                </a:lnTo>
                <a:lnTo>
                  <a:pt x="295" y="33"/>
                </a:lnTo>
                <a:lnTo>
                  <a:pt x="295" y="33"/>
                </a:lnTo>
                <a:lnTo>
                  <a:pt x="295" y="33"/>
                </a:lnTo>
                <a:lnTo>
                  <a:pt x="296" y="33"/>
                </a:lnTo>
                <a:lnTo>
                  <a:pt x="296" y="33"/>
                </a:lnTo>
                <a:lnTo>
                  <a:pt x="296" y="33"/>
                </a:lnTo>
                <a:lnTo>
                  <a:pt x="296" y="33"/>
                </a:lnTo>
                <a:lnTo>
                  <a:pt x="296" y="33"/>
                </a:lnTo>
                <a:lnTo>
                  <a:pt x="296" y="33"/>
                </a:lnTo>
                <a:lnTo>
                  <a:pt x="296" y="33"/>
                </a:lnTo>
                <a:lnTo>
                  <a:pt x="296" y="33"/>
                </a:lnTo>
                <a:lnTo>
                  <a:pt x="296" y="33"/>
                </a:lnTo>
                <a:lnTo>
                  <a:pt x="296" y="33"/>
                </a:lnTo>
                <a:lnTo>
                  <a:pt x="296" y="33"/>
                </a:lnTo>
                <a:lnTo>
                  <a:pt x="296" y="33"/>
                </a:lnTo>
                <a:lnTo>
                  <a:pt x="296" y="33"/>
                </a:lnTo>
                <a:lnTo>
                  <a:pt x="296" y="33"/>
                </a:lnTo>
                <a:lnTo>
                  <a:pt x="296" y="33"/>
                </a:lnTo>
                <a:lnTo>
                  <a:pt x="297" y="33"/>
                </a:lnTo>
                <a:lnTo>
                  <a:pt x="297" y="33"/>
                </a:lnTo>
                <a:lnTo>
                  <a:pt x="297" y="33"/>
                </a:lnTo>
                <a:lnTo>
                  <a:pt x="297" y="33"/>
                </a:lnTo>
                <a:lnTo>
                  <a:pt x="297" y="33"/>
                </a:lnTo>
                <a:lnTo>
                  <a:pt x="297" y="33"/>
                </a:lnTo>
                <a:lnTo>
                  <a:pt x="297" y="33"/>
                </a:lnTo>
                <a:lnTo>
                  <a:pt x="297" y="33"/>
                </a:lnTo>
                <a:lnTo>
                  <a:pt x="297" y="33"/>
                </a:lnTo>
                <a:lnTo>
                  <a:pt x="297" y="33"/>
                </a:lnTo>
                <a:lnTo>
                  <a:pt x="297" y="33"/>
                </a:lnTo>
                <a:lnTo>
                  <a:pt x="297" y="33"/>
                </a:lnTo>
                <a:lnTo>
                  <a:pt x="297" y="33"/>
                </a:lnTo>
                <a:lnTo>
                  <a:pt x="297" y="33"/>
                </a:lnTo>
                <a:lnTo>
                  <a:pt x="297" y="33"/>
                </a:lnTo>
                <a:lnTo>
                  <a:pt x="297" y="33"/>
                </a:lnTo>
                <a:lnTo>
                  <a:pt x="297" y="33"/>
                </a:lnTo>
                <a:lnTo>
                  <a:pt x="297" y="33"/>
                </a:lnTo>
                <a:lnTo>
                  <a:pt x="298" y="33"/>
                </a:lnTo>
                <a:lnTo>
                  <a:pt x="298" y="33"/>
                </a:lnTo>
                <a:lnTo>
                  <a:pt x="298" y="33"/>
                </a:lnTo>
                <a:lnTo>
                  <a:pt x="298" y="33"/>
                </a:lnTo>
                <a:lnTo>
                  <a:pt x="298" y="33"/>
                </a:lnTo>
                <a:lnTo>
                  <a:pt x="298" y="33"/>
                </a:lnTo>
                <a:lnTo>
                  <a:pt x="298" y="33"/>
                </a:lnTo>
                <a:lnTo>
                  <a:pt x="298" y="33"/>
                </a:lnTo>
                <a:lnTo>
                  <a:pt x="298" y="33"/>
                </a:lnTo>
                <a:lnTo>
                  <a:pt x="299" y="33"/>
                </a:lnTo>
                <a:lnTo>
                  <a:pt x="299" y="33"/>
                </a:lnTo>
                <a:lnTo>
                  <a:pt x="299" y="33"/>
                </a:lnTo>
                <a:lnTo>
                  <a:pt x="299" y="33"/>
                </a:lnTo>
                <a:lnTo>
                  <a:pt x="299" y="33"/>
                </a:lnTo>
                <a:lnTo>
                  <a:pt x="299" y="33"/>
                </a:lnTo>
                <a:lnTo>
                  <a:pt x="299" y="33"/>
                </a:lnTo>
                <a:lnTo>
                  <a:pt x="299" y="33"/>
                </a:lnTo>
                <a:lnTo>
                  <a:pt x="299" y="33"/>
                </a:lnTo>
                <a:lnTo>
                  <a:pt x="299" y="33"/>
                </a:lnTo>
                <a:lnTo>
                  <a:pt x="299" y="33"/>
                </a:lnTo>
                <a:lnTo>
                  <a:pt x="299" y="33"/>
                </a:lnTo>
                <a:lnTo>
                  <a:pt x="300" y="33"/>
                </a:lnTo>
                <a:lnTo>
                  <a:pt x="300" y="33"/>
                </a:lnTo>
                <a:lnTo>
                  <a:pt x="300" y="33"/>
                </a:lnTo>
                <a:lnTo>
                  <a:pt x="300" y="33"/>
                </a:lnTo>
                <a:lnTo>
                  <a:pt x="300" y="33"/>
                </a:lnTo>
                <a:lnTo>
                  <a:pt x="300" y="33"/>
                </a:lnTo>
                <a:lnTo>
                  <a:pt x="300" y="33"/>
                </a:lnTo>
                <a:lnTo>
                  <a:pt x="300" y="33"/>
                </a:lnTo>
                <a:lnTo>
                  <a:pt x="300" y="33"/>
                </a:lnTo>
                <a:lnTo>
                  <a:pt x="301" y="33"/>
                </a:lnTo>
                <a:lnTo>
                  <a:pt x="301" y="33"/>
                </a:lnTo>
                <a:lnTo>
                  <a:pt x="301" y="33"/>
                </a:lnTo>
                <a:lnTo>
                  <a:pt x="301" y="33"/>
                </a:lnTo>
                <a:lnTo>
                  <a:pt x="301" y="34"/>
                </a:lnTo>
                <a:lnTo>
                  <a:pt x="301" y="34"/>
                </a:lnTo>
                <a:lnTo>
                  <a:pt x="301" y="34"/>
                </a:lnTo>
                <a:lnTo>
                  <a:pt x="301" y="34"/>
                </a:lnTo>
                <a:lnTo>
                  <a:pt x="301" y="34"/>
                </a:lnTo>
                <a:lnTo>
                  <a:pt x="302" y="34"/>
                </a:lnTo>
                <a:lnTo>
                  <a:pt x="302" y="34"/>
                </a:lnTo>
                <a:lnTo>
                  <a:pt x="302" y="34"/>
                </a:lnTo>
                <a:lnTo>
                  <a:pt x="302" y="34"/>
                </a:lnTo>
                <a:lnTo>
                  <a:pt x="302" y="34"/>
                </a:lnTo>
                <a:lnTo>
                  <a:pt x="302" y="34"/>
                </a:lnTo>
                <a:lnTo>
                  <a:pt x="302" y="34"/>
                </a:lnTo>
                <a:lnTo>
                  <a:pt x="302" y="34"/>
                </a:lnTo>
                <a:lnTo>
                  <a:pt x="302" y="34"/>
                </a:lnTo>
                <a:lnTo>
                  <a:pt x="303" y="34"/>
                </a:lnTo>
                <a:lnTo>
                  <a:pt x="303" y="34"/>
                </a:lnTo>
                <a:lnTo>
                  <a:pt x="303" y="34"/>
                </a:lnTo>
                <a:lnTo>
                  <a:pt x="303" y="34"/>
                </a:lnTo>
                <a:lnTo>
                  <a:pt x="303" y="34"/>
                </a:lnTo>
                <a:lnTo>
                  <a:pt x="303" y="34"/>
                </a:lnTo>
                <a:lnTo>
                  <a:pt x="304" y="34"/>
                </a:lnTo>
                <a:lnTo>
                  <a:pt x="304" y="34"/>
                </a:lnTo>
                <a:lnTo>
                  <a:pt x="304" y="34"/>
                </a:lnTo>
                <a:lnTo>
                  <a:pt x="304" y="34"/>
                </a:lnTo>
                <a:lnTo>
                  <a:pt x="304" y="34"/>
                </a:lnTo>
                <a:lnTo>
                  <a:pt x="304" y="34"/>
                </a:lnTo>
                <a:lnTo>
                  <a:pt x="304" y="34"/>
                </a:lnTo>
                <a:lnTo>
                  <a:pt x="304" y="34"/>
                </a:lnTo>
                <a:lnTo>
                  <a:pt x="304" y="34"/>
                </a:lnTo>
                <a:lnTo>
                  <a:pt x="304" y="34"/>
                </a:lnTo>
                <a:lnTo>
                  <a:pt x="304" y="34"/>
                </a:lnTo>
                <a:lnTo>
                  <a:pt x="304" y="34"/>
                </a:lnTo>
                <a:lnTo>
                  <a:pt x="304" y="34"/>
                </a:lnTo>
                <a:lnTo>
                  <a:pt x="304" y="34"/>
                </a:lnTo>
                <a:lnTo>
                  <a:pt x="304" y="34"/>
                </a:lnTo>
                <a:lnTo>
                  <a:pt x="304" y="34"/>
                </a:lnTo>
                <a:lnTo>
                  <a:pt x="304" y="34"/>
                </a:lnTo>
                <a:lnTo>
                  <a:pt x="304" y="34"/>
                </a:lnTo>
                <a:lnTo>
                  <a:pt x="305" y="34"/>
                </a:lnTo>
                <a:lnTo>
                  <a:pt x="305" y="34"/>
                </a:lnTo>
                <a:lnTo>
                  <a:pt x="305" y="34"/>
                </a:lnTo>
                <a:lnTo>
                  <a:pt x="305" y="34"/>
                </a:lnTo>
                <a:lnTo>
                  <a:pt x="305" y="34"/>
                </a:lnTo>
                <a:lnTo>
                  <a:pt x="305" y="34"/>
                </a:lnTo>
                <a:lnTo>
                  <a:pt x="305" y="34"/>
                </a:lnTo>
                <a:lnTo>
                  <a:pt x="305" y="34"/>
                </a:lnTo>
                <a:lnTo>
                  <a:pt x="305" y="34"/>
                </a:lnTo>
                <a:lnTo>
                  <a:pt x="305" y="34"/>
                </a:lnTo>
                <a:lnTo>
                  <a:pt x="305" y="34"/>
                </a:lnTo>
                <a:lnTo>
                  <a:pt x="305" y="34"/>
                </a:lnTo>
                <a:lnTo>
                  <a:pt x="305" y="34"/>
                </a:lnTo>
                <a:lnTo>
                  <a:pt x="305" y="34"/>
                </a:lnTo>
                <a:lnTo>
                  <a:pt x="305" y="34"/>
                </a:lnTo>
                <a:lnTo>
                  <a:pt x="306" y="34"/>
                </a:lnTo>
                <a:lnTo>
                  <a:pt x="306" y="34"/>
                </a:lnTo>
                <a:lnTo>
                  <a:pt x="306" y="34"/>
                </a:lnTo>
                <a:lnTo>
                  <a:pt x="306" y="34"/>
                </a:lnTo>
                <a:lnTo>
                  <a:pt x="306" y="34"/>
                </a:lnTo>
                <a:lnTo>
                  <a:pt x="306" y="34"/>
                </a:lnTo>
                <a:lnTo>
                  <a:pt x="306" y="34"/>
                </a:lnTo>
                <a:lnTo>
                  <a:pt x="306" y="34"/>
                </a:lnTo>
                <a:lnTo>
                  <a:pt x="306" y="34"/>
                </a:lnTo>
                <a:lnTo>
                  <a:pt x="306" y="34"/>
                </a:lnTo>
                <a:lnTo>
                  <a:pt x="306" y="34"/>
                </a:lnTo>
                <a:lnTo>
                  <a:pt x="306" y="34"/>
                </a:lnTo>
                <a:lnTo>
                  <a:pt x="306" y="34"/>
                </a:lnTo>
                <a:lnTo>
                  <a:pt x="306" y="34"/>
                </a:lnTo>
                <a:lnTo>
                  <a:pt x="306" y="34"/>
                </a:lnTo>
                <a:lnTo>
                  <a:pt x="307" y="34"/>
                </a:lnTo>
                <a:lnTo>
                  <a:pt x="307" y="34"/>
                </a:lnTo>
                <a:lnTo>
                  <a:pt x="307" y="34"/>
                </a:lnTo>
                <a:lnTo>
                  <a:pt x="307" y="34"/>
                </a:lnTo>
                <a:lnTo>
                  <a:pt x="307" y="34"/>
                </a:lnTo>
                <a:lnTo>
                  <a:pt x="307" y="34"/>
                </a:lnTo>
                <a:lnTo>
                  <a:pt x="307" y="34"/>
                </a:lnTo>
                <a:lnTo>
                  <a:pt x="307" y="34"/>
                </a:lnTo>
                <a:lnTo>
                  <a:pt x="307" y="34"/>
                </a:lnTo>
                <a:lnTo>
                  <a:pt x="308" y="34"/>
                </a:lnTo>
                <a:lnTo>
                  <a:pt x="308" y="34"/>
                </a:lnTo>
                <a:lnTo>
                  <a:pt x="308" y="34"/>
                </a:lnTo>
                <a:lnTo>
                  <a:pt x="308" y="34"/>
                </a:lnTo>
                <a:lnTo>
                  <a:pt x="308" y="34"/>
                </a:lnTo>
                <a:lnTo>
                  <a:pt x="308" y="34"/>
                </a:lnTo>
                <a:lnTo>
                  <a:pt x="309" y="34"/>
                </a:lnTo>
                <a:lnTo>
                  <a:pt x="309" y="35"/>
                </a:lnTo>
                <a:lnTo>
                  <a:pt x="309" y="35"/>
                </a:lnTo>
                <a:lnTo>
                  <a:pt x="309" y="35"/>
                </a:lnTo>
                <a:lnTo>
                  <a:pt x="309" y="35"/>
                </a:lnTo>
                <a:lnTo>
                  <a:pt x="309" y="35"/>
                </a:lnTo>
                <a:lnTo>
                  <a:pt x="309" y="35"/>
                </a:lnTo>
                <a:lnTo>
                  <a:pt x="309" y="35"/>
                </a:lnTo>
                <a:lnTo>
                  <a:pt x="309" y="35"/>
                </a:lnTo>
                <a:lnTo>
                  <a:pt x="310" y="35"/>
                </a:lnTo>
                <a:lnTo>
                  <a:pt x="310" y="35"/>
                </a:lnTo>
                <a:lnTo>
                  <a:pt x="310" y="35"/>
                </a:lnTo>
                <a:lnTo>
                  <a:pt x="310" y="35"/>
                </a:lnTo>
                <a:lnTo>
                  <a:pt x="310" y="35"/>
                </a:lnTo>
                <a:lnTo>
                  <a:pt x="310" y="35"/>
                </a:lnTo>
                <a:lnTo>
                  <a:pt x="310" y="35"/>
                </a:lnTo>
                <a:lnTo>
                  <a:pt x="310" y="35"/>
                </a:lnTo>
                <a:lnTo>
                  <a:pt x="310" y="35"/>
                </a:lnTo>
                <a:lnTo>
                  <a:pt x="311" y="35"/>
                </a:lnTo>
                <a:lnTo>
                  <a:pt x="311" y="35"/>
                </a:lnTo>
                <a:lnTo>
                  <a:pt x="311" y="35"/>
                </a:lnTo>
                <a:lnTo>
                  <a:pt x="311" y="35"/>
                </a:lnTo>
                <a:lnTo>
                  <a:pt x="311" y="35"/>
                </a:lnTo>
                <a:lnTo>
                  <a:pt x="311" y="35"/>
                </a:lnTo>
                <a:lnTo>
                  <a:pt x="311" y="35"/>
                </a:lnTo>
                <a:lnTo>
                  <a:pt x="311" y="35"/>
                </a:lnTo>
                <a:lnTo>
                  <a:pt x="311" y="35"/>
                </a:lnTo>
                <a:lnTo>
                  <a:pt x="311" y="35"/>
                </a:lnTo>
                <a:lnTo>
                  <a:pt x="311" y="35"/>
                </a:lnTo>
                <a:lnTo>
                  <a:pt x="311" y="35"/>
                </a:lnTo>
                <a:lnTo>
                  <a:pt x="312" y="35"/>
                </a:lnTo>
                <a:lnTo>
                  <a:pt x="312" y="35"/>
                </a:lnTo>
                <a:lnTo>
                  <a:pt x="312" y="35"/>
                </a:lnTo>
                <a:lnTo>
                  <a:pt x="312" y="35"/>
                </a:lnTo>
                <a:lnTo>
                  <a:pt x="312" y="35"/>
                </a:lnTo>
                <a:lnTo>
                  <a:pt x="312" y="35"/>
                </a:lnTo>
                <a:lnTo>
                  <a:pt x="312" y="35"/>
                </a:lnTo>
                <a:lnTo>
                  <a:pt x="312" y="35"/>
                </a:lnTo>
                <a:lnTo>
                  <a:pt x="312" y="35"/>
                </a:lnTo>
                <a:lnTo>
                  <a:pt x="312" y="35"/>
                </a:lnTo>
                <a:lnTo>
                  <a:pt x="312" y="35"/>
                </a:lnTo>
                <a:lnTo>
                  <a:pt x="312" y="35"/>
                </a:lnTo>
                <a:lnTo>
                  <a:pt x="312" y="35"/>
                </a:lnTo>
                <a:lnTo>
                  <a:pt x="312" y="35"/>
                </a:lnTo>
                <a:lnTo>
                  <a:pt x="312" y="35"/>
                </a:lnTo>
                <a:lnTo>
                  <a:pt x="313" y="35"/>
                </a:lnTo>
                <a:lnTo>
                  <a:pt x="313" y="35"/>
                </a:lnTo>
                <a:lnTo>
                  <a:pt x="313" y="35"/>
                </a:lnTo>
                <a:lnTo>
                  <a:pt x="313" y="35"/>
                </a:lnTo>
                <a:lnTo>
                  <a:pt x="313" y="36"/>
                </a:lnTo>
                <a:lnTo>
                  <a:pt x="313" y="36"/>
                </a:lnTo>
                <a:lnTo>
                  <a:pt x="313" y="36"/>
                </a:lnTo>
                <a:lnTo>
                  <a:pt x="313" y="36"/>
                </a:lnTo>
                <a:lnTo>
                  <a:pt x="313" y="36"/>
                </a:lnTo>
                <a:lnTo>
                  <a:pt x="313" y="36"/>
                </a:lnTo>
                <a:lnTo>
                  <a:pt x="313" y="36"/>
                </a:lnTo>
                <a:lnTo>
                  <a:pt x="313" y="36"/>
                </a:lnTo>
                <a:lnTo>
                  <a:pt x="314" y="36"/>
                </a:lnTo>
                <a:lnTo>
                  <a:pt x="314" y="36"/>
                </a:lnTo>
                <a:lnTo>
                  <a:pt x="314" y="36"/>
                </a:lnTo>
                <a:lnTo>
                  <a:pt x="314" y="36"/>
                </a:lnTo>
                <a:lnTo>
                  <a:pt x="314" y="36"/>
                </a:lnTo>
                <a:lnTo>
                  <a:pt x="314" y="36"/>
                </a:lnTo>
                <a:lnTo>
                  <a:pt x="314" y="36"/>
                </a:lnTo>
                <a:lnTo>
                  <a:pt x="314" y="36"/>
                </a:lnTo>
                <a:lnTo>
                  <a:pt x="314" y="36"/>
                </a:lnTo>
                <a:lnTo>
                  <a:pt x="314" y="36"/>
                </a:lnTo>
                <a:lnTo>
                  <a:pt x="314" y="36"/>
                </a:lnTo>
                <a:lnTo>
                  <a:pt x="314" y="36"/>
                </a:lnTo>
                <a:lnTo>
                  <a:pt x="314" y="36"/>
                </a:lnTo>
                <a:lnTo>
                  <a:pt x="314" y="36"/>
                </a:lnTo>
                <a:lnTo>
                  <a:pt x="314" y="36"/>
                </a:lnTo>
                <a:lnTo>
                  <a:pt x="314" y="36"/>
                </a:lnTo>
                <a:lnTo>
                  <a:pt x="314" y="36"/>
                </a:lnTo>
                <a:lnTo>
                  <a:pt x="314" y="36"/>
                </a:lnTo>
                <a:lnTo>
                  <a:pt x="315" y="36"/>
                </a:lnTo>
                <a:lnTo>
                  <a:pt x="315" y="36"/>
                </a:lnTo>
                <a:lnTo>
                  <a:pt x="315" y="36"/>
                </a:lnTo>
                <a:lnTo>
                  <a:pt x="315" y="36"/>
                </a:lnTo>
                <a:lnTo>
                  <a:pt x="315" y="36"/>
                </a:lnTo>
                <a:lnTo>
                  <a:pt x="315" y="36"/>
                </a:lnTo>
                <a:lnTo>
                  <a:pt x="315" y="36"/>
                </a:lnTo>
                <a:lnTo>
                  <a:pt x="315" y="36"/>
                </a:lnTo>
                <a:lnTo>
                  <a:pt x="315" y="36"/>
                </a:lnTo>
                <a:lnTo>
                  <a:pt x="315" y="36"/>
                </a:lnTo>
                <a:lnTo>
                  <a:pt x="315" y="36"/>
                </a:lnTo>
                <a:lnTo>
                  <a:pt x="315" y="36"/>
                </a:lnTo>
                <a:lnTo>
                  <a:pt x="316" y="36"/>
                </a:lnTo>
                <a:lnTo>
                  <a:pt x="316" y="36"/>
                </a:lnTo>
                <a:lnTo>
                  <a:pt x="316" y="36"/>
                </a:lnTo>
                <a:lnTo>
                  <a:pt x="316" y="36"/>
                </a:lnTo>
                <a:lnTo>
                  <a:pt x="316" y="36"/>
                </a:lnTo>
                <a:lnTo>
                  <a:pt x="316" y="36"/>
                </a:lnTo>
                <a:lnTo>
                  <a:pt x="316" y="36"/>
                </a:lnTo>
                <a:lnTo>
                  <a:pt x="316" y="36"/>
                </a:lnTo>
                <a:lnTo>
                  <a:pt x="316" y="36"/>
                </a:lnTo>
                <a:lnTo>
                  <a:pt x="316" y="36"/>
                </a:lnTo>
                <a:lnTo>
                  <a:pt x="316" y="36"/>
                </a:lnTo>
                <a:lnTo>
                  <a:pt x="316" y="36"/>
                </a:lnTo>
                <a:lnTo>
                  <a:pt x="316" y="36"/>
                </a:lnTo>
                <a:lnTo>
                  <a:pt x="316" y="36"/>
                </a:lnTo>
                <a:lnTo>
                  <a:pt x="316" y="36"/>
                </a:lnTo>
                <a:lnTo>
                  <a:pt x="317" y="36"/>
                </a:lnTo>
                <a:lnTo>
                  <a:pt x="317" y="36"/>
                </a:lnTo>
                <a:lnTo>
                  <a:pt x="317" y="36"/>
                </a:lnTo>
                <a:lnTo>
                  <a:pt x="317" y="36"/>
                </a:lnTo>
                <a:lnTo>
                  <a:pt x="317" y="36"/>
                </a:lnTo>
                <a:lnTo>
                  <a:pt x="317" y="36"/>
                </a:lnTo>
                <a:lnTo>
                  <a:pt x="318" y="36"/>
                </a:lnTo>
                <a:lnTo>
                  <a:pt x="318" y="36"/>
                </a:lnTo>
                <a:lnTo>
                  <a:pt x="318" y="36"/>
                </a:lnTo>
                <a:lnTo>
                  <a:pt x="318" y="36"/>
                </a:lnTo>
                <a:lnTo>
                  <a:pt x="318" y="36"/>
                </a:lnTo>
                <a:lnTo>
                  <a:pt x="318" y="36"/>
                </a:lnTo>
                <a:lnTo>
                  <a:pt x="318" y="36"/>
                </a:lnTo>
                <a:lnTo>
                  <a:pt x="318" y="36"/>
                </a:lnTo>
                <a:lnTo>
                  <a:pt x="318" y="36"/>
                </a:lnTo>
                <a:lnTo>
                  <a:pt x="318" y="36"/>
                </a:lnTo>
                <a:lnTo>
                  <a:pt x="318" y="36"/>
                </a:lnTo>
                <a:lnTo>
                  <a:pt x="318" y="36"/>
                </a:lnTo>
                <a:lnTo>
                  <a:pt x="318" y="36"/>
                </a:lnTo>
                <a:lnTo>
                  <a:pt x="318" y="36"/>
                </a:lnTo>
                <a:lnTo>
                  <a:pt x="318" y="36"/>
                </a:lnTo>
                <a:lnTo>
                  <a:pt x="318" y="36"/>
                </a:lnTo>
                <a:lnTo>
                  <a:pt x="318" y="36"/>
                </a:lnTo>
                <a:lnTo>
                  <a:pt x="318" y="36"/>
                </a:lnTo>
                <a:lnTo>
                  <a:pt x="318" y="36"/>
                </a:lnTo>
                <a:lnTo>
                  <a:pt x="318" y="36"/>
                </a:lnTo>
                <a:lnTo>
                  <a:pt x="318" y="36"/>
                </a:lnTo>
                <a:lnTo>
                  <a:pt x="319" y="36"/>
                </a:lnTo>
                <a:lnTo>
                  <a:pt x="319" y="36"/>
                </a:lnTo>
                <a:lnTo>
                  <a:pt x="319" y="36"/>
                </a:lnTo>
                <a:lnTo>
                  <a:pt x="319" y="36"/>
                </a:lnTo>
                <a:lnTo>
                  <a:pt x="319" y="36"/>
                </a:lnTo>
                <a:lnTo>
                  <a:pt x="319" y="36"/>
                </a:lnTo>
                <a:lnTo>
                  <a:pt x="319" y="36"/>
                </a:lnTo>
                <a:lnTo>
                  <a:pt x="319" y="36"/>
                </a:lnTo>
                <a:lnTo>
                  <a:pt x="319" y="36"/>
                </a:lnTo>
                <a:lnTo>
                  <a:pt x="320" y="36"/>
                </a:lnTo>
                <a:lnTo>
                  <a:pt x="320" y="36"/>
                </a:lnTo>
                <a:lnTo>
                  <a:pt x="320" y="36"/>
                </a:lnTo>
                <a:lnTo>
                  <a:pt x="320" y="36"/>
                </a:lnTo>
                <a:lnTo>
                  <a:pt x="320" y="36"/>
                </a:lnTo>
                <a:lnTo>
                  <a:pt x="320" y="36"/>
                </a:lnTo>
                <a:lnTo>
                  <a:pt x="320" y="36"/>
                </a:lnTo>
                <a:lnTo>
                  <a:pt x="320" y="36"/>
                </a:lnTo>
                <a:lnTo>
                  <a:pt x="320" y="36"/>
                </a:lnTo>
                <a:lnTo>
                  <a:pt x="320" y="36"/>
                </a:lnTo>
                <a:lnTo>
                  <a:pt x="320" y="36"/>
                </a:lnTo>
                <a:lnTo>
                  <a:pt x="320" y="36"/>
                </a:lnTo>
                <a:lnTo>
                  <a:pt x="321" y="36"/>
                </a:lnTo>
                <a:lnTo>
                  <a:pt x="321" y="37"/>
                </a:lnTo>
                <a:lnTo>
                  <a:pt x="321" y="37"/>
                </a:lnTo>
                <a:lnTo>
                  <a:pt x="321" y="37"/>
                </a:lnTo>
                <a:lnTo>
                  <a:pt x="321" y="37"/>
                </a:lnTo>
                <a:lnTo>
                  <a:pt x="321" y="37"/>
                </a:lnTo>
                <a:lnTo>
                  <a:pt x="321" y="37"/>
                </a:lnTo>
                <a:lnTo>
                  <a:pt x="321" y="37"/>
                </a:lnTo>
                <a:lnTo>
                  <a:pt x="321" y="37"/>
                </a:lnTo>
                <a:lnTo>
                  <a:pt x="321" y="37"/>
                </a:lnTo>
                <a:lnTo>
                  <a:pt x="321" y="37"/>
                </a:lnTo>
                <a:lnTo>
                  <a:pt x="321" y="37"/>
                </a:lnTo>
                <a:lnTo>
                  <a:pt x="321" y="37"/>
                </a:lnTo>
                <a:lnTo>
                  <a:pt x="321" y="37"/>
                </a:lnTo>
                <a:lnTo>
                  <a:pt x="321" y="37"/>
                </a:lnTo>
                <a:lnTo>
                  <a:pt x="321" y="37"/>
                </a:lnTo>
                <a:lnTo>
                  <a:pt x="321" y="37"/>
                </a:lnTo>
                <a:lnTo>
                  <a:pt x="321" y="37"/>
                </a:lnTo>
                <a:lnTo>
                  <a:pt x="322" y="37"/>
                </a:lnTo>
                <a:lnTo>
                  <a:pt x="322" y="37"/>
                </a:lnTo>
                <a:lnTo>
                  <a:pt x="322" y="37"/>
                </a:lnTo>
                <a:lnTo>
                  <a:pt x="322" y="37"/>
                </a:lnTo>
                <a:lnTo>
                  <a:pt x="322" y="37"/>
                </a:lnTo>
                <a:lnTo>
                  <a:pt x="322" y="37"/>
                </a:lnTo>
                <a:lnTo>
                  <a:pt x="322" y="37"/>
                </a:lnTo>
                <a:lnTo>
                  <a:pt x="322" y="37"/>
                </a:lnTo>
                <a:lnTo>
                  <a:pt x="322" y="37"/>
                </a:lnTo>
                <a:lnTo>
                  <a:pt x="323" y="37"/>
                </a:lnTo>
                <a:lnTo>
                  <a:pt x="323" y="37"/>
                </a:lnTo>
                <a:lnTo>
                  <a:pt x="323" y="37"/>
                </a:lnTo>
                <a:lnTo>
                  <a:pt x="323" y="37"/>
                </a:lnTo>
                <a:lnTo>
                  <a:pt x="323" y="37"/>
                </a:lnTo>
                <a:lnTo>
                  <a:pt x="323" y="37"/>
                </a:lnTo>
                <a:lnTo>
                  <a:pt x="323" y="37"/>
                </a:lnTo>
                <a:lnTo>
                  <a:pt x="323" y="37"/>
                </a:lnTo>
                <a:lnTo>
                  <a:pt x="323" y="37"/>
                </a:lnTo>
                <a:lnTo>
                  <a:pt x="323" y="37"/>
                </a:lnTo>
                <a:lnTo>
                  <a:pt x="323" y="37"/>
                </a:lnTo>
                <a:lnTo>
                  <a:pt x="323" y="37"/>
                </a:lnTo>
                <a:lnTo>
                  <a:pt x="323" y="37"/>
                </a:lnTo>
                <a:lnTo>
                  <a:pt x="323" y="37"/>
                </a:lnTo>
                <a:lnTo>
                  <a:pt x="323" y="37"/>
                </a:lnTo>
                <a:lnTo>
                  <a:pt x="323" y="37"/>
                </a:lnTo>
                <a:lnTo>
                  <a:pt x="323" y="37"/>
                </a:lnTo>
                <a:lnTo>
                  <a:pt x="323" y="37"/>
                </a:lnTo>
                <a:lnTo>
                  <a:pt x="323" y="37"/>
                </a:lnTo>
                <a:lnTo>
                  <a:pt x="323" y="37"/>
                </a:lnTo>
                <a:lnTo>
                  <a:pt x="323" y="37"/>
                </a:lnTo>
                <a:lnTo>
                  <a:pt x="324" y="37"/>
                </a:lnTo>
                <a:lnTo>
                  <a:pt x="324" y="37"/>
                </a:lnTo>
                <a:lnTo>
                  <a:pt x="324" y="37"/>
                </a:lnTo>
                <a:lnTo>
                  <a:pt x="324" y="37"/>
                </a:lnTo>
                <a:lnTo>
                  <a:pt x="324" y="37"/>
                </a:lnTo>
                <a:lnTo>
                  <a:pt x="324" y="37"/>
                </a:lnTo>
                <a:lnTo>
                  <a:pt x="324" y="37"/>
                </a:lnTo>
                <a:lnTo>
                  <a:pt x="324" y="37"/>
                </a:lnTo>
                <a:lnTo>
                  <a:pt x="324" y="37"/>
                </a:lnTo>
                <a:lnTo>
                  <a:pt x="324" y="37"/>
                </a:lnTo>
                <a:lnTo>
                  <a:pt x="324" y="37"/>
                </a:lnTo>
                <a:lnTo>
                  <a:pt x="324" y="37"/>
                </a:lnTo>
                <a:lnTo>
                  <a:pt x="324" y="37"/>
                </a:lnTo>
                <a:lnTo>
                  <a:pt x="324" y="37"/>
                </a:lnTo>
                <a:lnTo>
                  <a:pt x="324" y="37"/>
                </a:lnTo>
                <a:lnTo>
                  <a:pt x="324" y="37"/>
                </a:lnTo>
                <a:lnTo>
                  <a:pt x="324" y="37"/>
                </a:lnTo>
                <a:lnTo>
                  <a:pt x="324" y="37"/>
                </a:lnTo>
                <a:lnTo>
                  <a:pt x="324" y="37"/>
                </a:lnTo>
                <a:lnTo>
                  <a:pt x="324" y="37"/>
                </a:lnTo>
                <a:lnTo>
                  <a:pt x="324" y="37"/>
                </a:lnTo>
                <a:lnTo>
                  <a:pt x="325" y="37"/>
                </a:lnTo>
                <a:lnTo>
                  <a:pt x="325" y="37"/>
                </a:lnTo>
                <a:lnTo>
                  <a:pt x="325" y="37"/>
                </a:lnTo>
                <a:lnTo>
                  <a:pt x="326" y="37"/>
                </a:lnTo>
                <a:lnTo>
                  <a:pt x="326" y="37"/>
                </a:lnTo>
                <a:lnTo>
                  <a:pt x="326" y="37"/>
                </a:lnTo>
                <a:lnTo>
                  <a:pt x="326" y="37"/>
                </a:lnTo>
                <a:lnTo>
                  <a:pt x="326" y="37"/>
                </a:lnTo>
                <a:lnTo>
                  <a:pt x="326" y="37"/>
                </a:lnTo>
                <a:lnTo>
                  <a:pt x="326" y="37"/>
                </a:lnTo>
                <a:lnTo>
                  <a:pt x="326" y="37"/>
                </a:lnTo>
                <a:lnTo>
                  <a:pt x="326" y="37"/>
                </a:lnTo>
                <a:lnTo>
                  <a:pt x="327" y="37"/>
                </a:lnTo>
                <a:lnTo>
                  <a:pt x="327" y="37"/>
                </a:lnTo>
                <a:lnTo>
                  <a:pt x="327" y="37"/>
                </a:lnTo>
                <a:lnTo>
                  <a:pt x="327" y="37"/>
                </a:lnTo>
                <a:lnTo>
                  <a:pt x="327" y="37"/>
                </a:lnTo>
                <a:lnTo>
                  <a:pt x="327" y="37"/>
                </a:lnTo>
                <a:lnTo>
                  <a:pt x="327" y="37"/>
                </a:lnTo>
                <a:lnTo>
                  <a:pt x="327" y="37"/>
                </a:lnTo>
                <a:lnTo>
                  <a:pt x="327" y="37"/>
                </a:lnTo>
                <a:lnTo>
                  <a:pt x="327" y="37"/>
                </a:lnTo>
                <a:lnTo>
                  <a:pt x="327" y="37"/>
                </a:lnTo>
                <a:lnTo>
                  <a:pt x="327" y="37"/>
                </a:lnTo>
                <a:lnTo>
                  <a:pt x="328" y="37"/>
                </a:lnTo>
                <a:lnTo>
                  <a:pt x="328" y="37"/>
                </a:lnTo>
                <a:lnTo>
                  <a:pt x="328" y="37"/>
                </a:lnTo>
                <a:lnTo>
                  <a:pt x="328" y="37"/>
                </a:lnTo>
                <a:lnTo>
                  <a:pt x="328" y="37"/>
                </a:lnTo>
                <a:lnTo>
                  <a:pt x="328" y="37"/>
                </a:lnTo>
                <a:lnTo>
                  <a:pt x="328" y="37"/>
                </a:lnTo>
                <a:lnTo>
                  <a:pt x="328" y="37"/>
                </a:lnTo>
                <a:lnTo>
                  <a:pt x="328" y="37"/>
                </a:lnTo>
                <a:lnTo>
                  <a:pt x="328" y="37"/>
                </a:lnTo>
                <a:lnTo>
                  <a:pt x="328" y="37"/>
                </a:lnTo>
                <a:lnTo>
                  <a:pt x="328" y="37"/>
                </a:lnTo>
                <a:lnTo>
                  <a:pt x="328" y="37"/>
                </a:lnTo>
                <a:lnTo>
                  <a:pt x="328" y="37"/>
                </a:lnTo>
                <a:lnTo>
                  <a:pt x="328" y="37"/>
                </a:lnTo>
                <a:lnTo>
                  <a:pt x="329" y="37"/>
                </a:lnTo>
                <a:lnTo>
                  <a:pt x="329" y="37"/>
                </a:lnTo>
                <a:lnTo>
                  <a:pt x="329" y="37"/>
                </a:lnTo>
                <a:lnTo>
                  <a:pt x="329" y="37"/>
                </a:lnTo>
                <a:lnTo>
                  <a:pt x="329" y="37"/>
                </a:lnTo>
                <a:lnTo>
                  <a:pt x="329" y="37"/>
                </a:lnTo>
                <a:lnTo>
                  <a:pt x="329" y="37"/>
                </a:lnTo>
                <a:lnTo>
                  <a:pt x="329" y="37"/>
                </a:lnTo>
                <a:lnTo>
                  <a:pt x="329" y="37"/>
                </a:lnTo>
                <a:lnTo>
                  <a:pt x="329" y="37"/>
                </a:lnTo>
                <a:lnTo>
                  <a:pt x="329" y="37"/>
                </a:lnTo>
                <a:lnTo>
                  <a:pt x="329" y="37"/>
                </a:lnTo>
                <a:lnTo>
                  <a:pt x="330" y="37"/>
                </a:lnTo>
                <a:lnTo>
                  <a:pt x="330" y="38"/>
                </a:lnTo>
                <a:lnTo>
                  <a:pt x="330" y="38"/>
                </a:lnTo>
                <a:lnTo>
                  <a:pt x="330" y="38"/>
                </a:lnTo>
                <a:lnTo>
                  <a:pt x="330" y="38"/>
                </a:lnTo>
                <a:lnTo>
                  <a:pt x="330" y="38"/>
                </a:lnTo>
                <a:lnTo>
                  <a:pt x="330" y="38"/>
                </a:lnTo>
                <a:lnTo>
                  <a:pt x="330" y="38"/>
                </a:lnTo>
                <a:lnTo>
                  <a:pt x="330" y="38"/>
                </a:lnTo>
                <a:lnTo>
                  <a:pt x="330" y="38"/>
                </a:lnTo>
                <a:lnTo>
                  <a:pt x="330" y="38"/>
                </a:lnTo>
                <a:lnTo>
                  <a:pt x="330" y="38"/>
                </a:lnTo>
                <a:lnTo>
                  <a:pt x="330" y="38"/>
                </a:lnTo>
                <a:lnTo>
                  <a:pt x="330" y="38"/>
                </a:lnTo>
                <a:lnTo>
                  <a:pt x="330" y="38"/>
                </a:lnTo>
                <a:lnTo>
                  <a:pt x="330" y="38"/>
                </a:lnTo>
                <a:lnTo>
                  <a:pt x="330" y="38"/>
                </a:lnTo>
                <a:lnTo>
                  <a:pt x="330" y="38"/>
                </a:lnTo>
                <a:lnTo>
                  <a:pt x="330" y="38"/>
                </a:lnTo>
                <a:lnTo>
                  <a:pt x="330" y="38"/>
                </a:lnTo>
                <a:lnTo>
                  <a:pt x="330" y="38"/>
                </a:lnTo>
                <a:lnTo>
                  <a:pt x="330" y="38"/>
                </a:lnTo>
                <a:lnTo>
                  <a:pt x="330" y="38"/>
                </a:lnTo>
                <a:lnTo>
                  <a:pt x="330" y="38"/>
                </a:lnTo>
                <a:lnTo>
                  <a:pt x="331" y="38"/>
                </a:lnTo>
                <a:lnTo>
                  <a:pt x="331" y="38"/>
                </a:lnTo>
                <a:lnTo>
                  <a:pt x="331" y="38"/>
                </a:lnTo>
                <a:lnTo>
                  <a:pt x="331" y="38"/>
                </a:lnTo>
                <a:lnTo>
                  <a:pt x="331" y="38"/>
                </a:lnTo>
                <a:lnTo>
                  <a:pt x="331" y="38"/>
                </a:lnTo>
                <a:lnTo>
                  <a:pt x="331" y="38"/>
                </a:lnTo>
                <a:lnTo>
                  <a:pt x="331" y="38"/>
                </a:lnTo>
                <a:lnTo>
                  <a:pt x="331" y="38"/>
                </a:lnTo>
                <a:lnTo>
                  <a:pt x="332" y="38"/>
                </a:lnTo>
                <a:lnTo>
                  <a:pt x="332" y="38"/>
                </a:lnTo>
                <a:lnTo>
                  <a:pt x="332" y="38"/>
                </a:lnTo>
                <a:lnTo>
                  <a:pt x="332" y="38"/>
                </a:lnTo>
                <a:lnTo>
                  <a:pt x="332" y="38"/>
                </a:lnTo>
                <a:lnTo>
                  <a:pt x="332" y="38"/>
                </a:lnTo>
                <a:lnTo>
                  <a:pt x="332" y="38"/>
                </a:lnTo>
                <a:lnTo>
                  <a:pt x="332" y="38"/>
                </a:lnTo>
                <a:lnTo>
                  <a:pt x="332" y="38"/>
                </a:lnTo>
                <a:lnTo>
                  <a:pt x="332" y="38"/>
                </a:lnTo>
                <a:lnTo>
                  <a:pt x="332" y="38"/>
                </a:lnTo>
                <a:lnTo>
                  <a:pt x="332" y="38"/>
                </a:lnTo>
                <a:lnTo>
                  <a:pt x="333" y="38"/>
                </a:lnTo>
                <a:lnTo>
                  <a:pt x="333" y="38"/>
                </a:lnTo>
                <a:lnTo>
                  <a:pt x="333" y="38"/>
                </a:lnTo>
                <a:lnTo>
                  <a:pt x="333" y="38"/>
                </a:lnTo>
                <a:lnTo>
                  <a:pt x="333" y="38"/>
                </a:lnTo>
                <a:lnTo>
                  <a:pt x="333" y="38"/>
                </a:lnTo>
                <a:lnTo>
                  <a:pt x="333" y="38"/>
                </a:lnTo>
                <a:lnTo>
                  <a:pt x="333" y="38"/>
                </a:lnTo>
                <a:lnTo>
                  <a:pt x="333" y="38"/>
                </a:lnTo>
                <a:lnTo>
                  <a:pt x="333" y="38"/>
                </a:lnTo>
                <a:lnTo>
                  <a:pt x="333" y="38"/>
                </a:lnTo>
                <a:lnTo>
                  <a:pt x="333" y="38"/>
                </a:lnTo>
                <a:lnTo>
                  <a:pt x="333" y="38"/>
                </a:lnTo>
                <a:lnTo>
                  <a:pt x="333" y="38"/>
                </a:lnTo>
                <a:lnTo>
                  <a:pt x="333" y="38"/>
                </a:lnTo>
                <a:lnTo>
                  <a:pt x="333" y="38"/>
                </a:lnTo>
                <a:lnTo>
                  <a:pt x="333" y="38"/>
                </a:lnTo>
                <a:lnTo>
                  <a:pt x="333" y="38"/>
                </a:lnTo>
                <a:lnTo>
                  <a:pt x="334" y="38"/>
                </a:lnTo>
                <a:lnTo>
                  <a:pt x="334" y="38"/>
                </a:lnTo>
                <a:lnTo>
                  <a:pt x="334" y="38"/>
                </a:lnTo>
                <a:lnTo>
                  <a:pt x="334" y="38"/>
                </a:lnTo>
                <a:lnTo>
                  <a:pt x="334" y="38"/>
                </a:lnTo>
                <a:lnTo>
                  <a:pt x="334" y="38"/>
                </a:lnTo>
                <a:lnTo>
                  <a:pt x="334" y="38"/>
                </a:lnTo>
                <a:lnTo>
                  <a:pt x="334" y="38"/>
                </a:lnTo>
                <a:lnTo>
                  <a:pt x="334" y="38"/>
                </a:lnTo>
                <a:lnTo>
                  <a:pt x="335" y="38"/>
                </a:lnTo>
                <a:lnTo>
                  <a:pt x="335" y="38"/>
                </a:lnTo>
                <a:lnTo>
                  <a:pt x="335" y="38"/>
                </a:lnTo>
                <a:lnTo>
                  <a:pt x="335" y="38"/>
                </a:lnTo>
                <a:lnTo>
                  <a:pt x="335" y="38"/>
                </a:lnTo>
                <a:lnTo>
                  <a:pt x="335" y="38"/>
                </a:lnTo>
                <a:lnTo>
                  <a:pt x="335" y="38"/>
                </a:lnTo>
                <a:lnTo>
                  <a:pt x="335" y="38"/>
                </a:lnTo>
                <a:lnTo>
                  <a:pt x="335" y="38"/>
                </a:lnTo>
                <a:lnTo>
                  <a:pt x="336" y="38"/>
                </a:lnTo>
                <a:lnTo>
                  <a:pt x="336" y="39"/>
                </a:lnTo>
                <a:lnTo>
                  <a:pt x="336" y="39"/>
                </a:lnTo>
                <a:lnTo>
                  <a:pt x="336" y="39"/>
                </a:lnTo>
                <a:lnTo>
                  <a:pt x="336" y="39"/>
                </a:lnTo>
                <a:lnTo>
                  <a:pt x="336" y="39"/>
                </a:lnTo>
                <a:lnTo>
                  <a:pt x="336" y="39"/>
                </a:lnTo>
                <a:lnTo>
                  <a:pt x="336" y="39"/>
                </a:lnTo>
                <a:lnTo>
                  <a:pt x="336" y="39"/>
                </a:lnTo>
                <a:lnTo>
                  <a:pt x="336" y="39"/>
                </a:lnTo>
                <a:lnTo>
                  <a:pt x="336" y="39"/>
                </a:lnTo>
                <a:lnTo>
                  <a:pt x="336" y="39"/>
                </a:lnTo>
                <a:lnTo>
                  <a:pt x="336" y="39"/>
                </a:lnTo>
                <a:lnTo>
                  <a:pt x="336" y="39"/>
                </a:lnTo>
                <a:lnTo>
                  <a:pt x="336" y="39"/>
                </a:lnTo>
                <a:lnTo>
                  <a:pt x="336" y="39"/>
                </a:lnTo>
                <a:lnTo>
                  <a:pt x="336" y="39"/>
                </a:lnTo>
                <a:lnTo>
                  <a:pt x="336" y="39"/>
                </a:lnTo>
                <a:lnTo>
                  <a:pt x="336" y="39"/>
                </a:lnTo>
                <a:lnTo>
                  <a:pt x="336" y="39"/>
                </a:lnTo>
                <a:lnTo>
                  <a:pt x="336" y="39"/>
                </a:lnTo>
                <a:lnTo>
                  <a:pt x="337" y="39"/>
                </a:lnTo>
                <a:lnTo>
                  <a:pt x="337" y="39"/>
                </a:lnTo>
                <a:lnTo>
                  <a:pt x="337" y="39"/>
                </a:lnTo>
                <a:lnTo>
                  <a:pt x="337" y="39"/>
                </a:lnTo>
                <a:lnTo>
                  <a:pt x="337" y="39"/>
                </a:lnTo>
                <a:lnTo>
                  <a:pt x="337" y="39"/>
                </a:lnTo>
                <a:lnTo>
                  <a:pt x="337" y="39"/>
                </a:lnTo>
                <a:lnTo>
                  <a:pt x="337" y="39"/>
                </a:lnTo>
                <a:lnTo>
                  <a:pt x="337" y="39"/>
                </a:lnTo>
                <a:lnTo>
                  <a:pt x="337" y="39"/>
                </a:lnTo>
                <a:lnTo>
                  <a:pt x="337" y="39"/>
                </a:lnTo>
                <a:lnTo>
                  <a:pt x="337" y="39"/>
                </a:lnTo>
                <a:lnTo>
                  <a:pt x="338" y="39"/>
                </a:lnTo>
                <a:lnTo>
                  <a:pt x="338" y="39"/>
                </a:lnTo>
                <a:lnTo>
                  <a:pt x="338" y="39"/>
                </a:lnTo>
                <a:lnTo>
                  <a:pt x="338" y="39"/>
                </a:lnTo>
                <a:lnTo>
                  <a:pt x="338" y="39"/>
                </a:lnTo>
                <a:lnTo>
                  <a:pt x="338" y="39"/>
                </a:lnTo>
                <a:lnTo>
                  <a:pt x="338" y="39"/>
                </a:lnTo>
                <a:lnTo>
                  <a:pt x="338" y="39"/>
                </a:lnTo>
                <a:lnTo>
                  <a:pt x="338" y="39"/>
                </a:lnTo>
                <a:lnTo>
                  <a:pt x="338" y="39"/>
                </a:lnTo>
                <a:lnTo>
                  <a:pt x="338" y="39"/>
                </a:lnTo>
                <a:lnTo>
                  <a:pt x="338" y="39"/>
                </a:lnTo>
                <a:lnTo>
                  <a:pt x="338" y="39"/>
                </a:lnTo>
                <a:lnTo>
                  <a:pt x="338" y="39"/>
                </a:lnTo>
                <a:lnTo>
                  <a:pt x="338" y="39"/>
                </a:lnTo>
                <a:lnTo>
                  <a:pt x="338" y="39"/>
                </a:lnTo>
                <a:lnTo>
                  <a:pt x="338" y="39"/>
                </a:lnTo>
                <a:lnTo>
                  <a:pt x="338" y="39"/>
                </a:lnTo>
                <a:lnTo>
                  <a:pt x="338" y="39"/>
                </a:lnTo>
                <a:lnTo>
                  <a:pt x="338" y="39"/>
                </a:lnTo>
                <a:lnTo>
                  <a:pt x="338" y="39"/>
                </a:lnTo>
                <a:lnTo>
                  <a:pt x="339" y="39"/>
                </a:lnTo>
                <a:lnTo>
                  <a:pt x="339" y="39"/>
                </a:lnTo>
                <a:lnTo>
                  <a:pt x="339" y="39"/>
                </a:lnTo>
                <a:lnTo>
                  <a:pt x="339" y="39"/>
                </a:lnTo>
                <a:lnTo>
                  <a:pt x="339" y="39"/>
                </a:lnTo>
                <a:lnTo>
                  <a:pt x="339" y="39"/>
                </a:lnTo>
                <a:lnTo>
                  <a:pt x="339" y="39"/>
                </a:lnTo>
                <a:lnTo>
                  <a:pt x="339" y="39"/>
                </a:lnTo>
                <a:lnTo>
                  <a:pt x="339" y="39"/>
                </a:lnTo>
                <a:lnTo>
                  <a:pt x="339" y="39"/>
                </a:lnTo>
                <a:lnTo>
                  <a:pt x="339" y="39"/>
                </a:lnTo>
                <a:lnTo>
                  <a:pt x="339" y="39"/>
                </a:lnTo>
                <a:lnTo>
                  <a:pt x="339" y="39"/>
                </a:lnTo>
                <a:lnTo>
                  <a:pt x="339" y="39"/>
                </a:lnTo>
                <a:lnTo>
                  <a:pt x="339" y="39"/>
                </a:lnTo>
                <a:lnTo>
                  <a:pt x="339" y="39"/>
                </a:lnTo>
                <a:lnTo>
                  <a:pt x="339" y="39"/>
                </a:lnTo>
                <a:lnTo>
                  <a:pt x="339" y="39"/>
                </a:lnTo>
                <a:lnTo>
                  <a:pt x="340" y="39"/>
                </a:lnTo>
                <a:lnTo>
                  <a:pt x="340" y="39"/>
                </a:lnTo>
                <a:lnTo>
                  <a:pt x="340" y="39"/>
                </a:lnTo>
                <a:lnTo>
                  <a:pt x="340" y="39"/>
                </a:lnTo>
                <a:lnTo>
                  <a:pt x="340" y="39"/>
                </a:lnTo>
                <a:lnTo>
                  <a:pt x="340" y="39"/>
                </a:lnTo>
                <a:lnTo>
                  <a:pt x="340" y="39"/>
                </a:lnTo>
                <a:lnTo>
                  <a:pt x="340" y="39"/>
                </a:lnTo>
                <a:lnTo>
                  <a:pt x="340" y="39"/>
                </a:lnTo>
                <a:lnTo>
                  <a:pt x="341" y="39"/>
                </a:lnTo>
                <a:lnTo>
                  <a:pt x="341" y="39"/>
                </a:lnTo>
                <a:lnTo>
                  <a:pt x="341" y="39"/>
                </a:lnTo>
                <a:lnTo>
                  <a:pt x="341" y="39"/>
                </a:lnTo>
                <a:lnTo>
                  <a:pt x="341" y="39"/>
                </a:lnTo>
                <a:lnTo>
                  <a:pt x="341" y="39"/>
                </a:lnTo>
                <a:lnTo>
                  <a:pt x="341" y="39"/>
                </a:lnTo>
                <a:lnTo>
                  <a:pt x="341" y="39"/>
                </a:lnTo>
                <a:lnTo>
                  <a:pt x="341" y="39"/>
                </a:lnTo>
                <a:lnTo>
                  <a:pt x="342" y="39"/>
                </a:lnTo>
                <a:lnTo>
                  <a:pt x="342" y="39"/>
                </a:lnTo>
                <a:lnTo>
                  <a:pt x="342" y="39"/>
                </a:lnTo>
                <a:lnTo>
                  <a:pt x="342" y="39"/>
                </a:lnTo>
                <a:lnTo>
                  <a:pt x="342" y="39"/>
                </a:lnTo>
                <a:lnTo>
                  <a:pt x="342" y="39"/>
                </a:lnTo>
                <a:lnTo>
                  <a:pt x="342" y="39"/>
                </a:lnTo>
                <a:lnTo>
                  <a:pt x="342" y="39"/>
                </a:lnTo>
                <a:lnTo>
                  <a:pt x="342" y="39"/>
                </a:lnTo>
                <a:lnTo>
                  <a:pt x="342" y="39"/>
                </a:lnTo>
                <a:lnTo>
                  <a:pt x="342" y="39"/>
                </a:lnTo>
                <a:lnTo>
                  <a:pt x="342" y="39"/>
                </a:lnTo>
                <a:lnTo>
                  <a:pt x="343" y="39"/>
                </a:lnTo>
                <a:lnTo>
                  <a:pt x="343" y="40"/>
                </a:lnTo>
                <a:lnTo>
                  <a:pt x="343" y="40"/>
                </a:lnTo>
                <a:lnTo>
                  <a:pt x="343" y="40"/>
                </a:lnTo>
                <a:lnTo>
                  <a:pt x="343" y="40"/>
                </a:lnTo>
                <a:lnTo>
                  <a:pt x="343" y="40"/>
                </a:lnTo>
                <a:lnTo>
                  <a:pt x="343" y="40"/>
                </a:lnTo>
                <a:lnTo>
                  <a:pt x="343" y="40"/>
                </a:lnTo>
                <a:lnTo>
                  <a:pt x="343" y="40"/>
                </a:lnTo>
                <a:lnTo>
                  <a:pt x="343" y="40"/>
                </a:lnTo>
                <a:lnTo>
                  <a:pt x="343" y="40"/>
                </a:lnTo>
                <a:lnTo>
                  <a:pt x="343" y="40"/>
                </a:lnTo>
                <a:lnTo>
                  <a:pt x="344" y="40"/>
                </a:lnTo>
                <a:lnTo>
                  <a:pt x="344" y="40"/>
                </a:lnTo>
                <a:lnTo>
                  <a:pt x="344" y="40"/>
                </a:lnTo>
                <a:lnTo>
                  <a:pt x="344" y="40"/>
                </a:lnTo>
                <a:lnTo>
                  <a:pt x="344" y="40"/>
                </a:lnTo>
                <a:lnTo>
                  <a:pt x="344" y="40"/>
                </a:lnTo>
                <a:lnTo>
                  <a:pt x="344" y="40"/>
                </a:lnTo>
                <a:lnTo>
                  <a:pt x="344" y="40"/>
                </a:lnTo>
                <a:lnTo>
                  <a:pt x="344" y="40"/>
                </a:lnTo>
                <a:lnTo>
                  <a:pt x="344" y="40"/>
                </a:lnTo>
                <a:lnTo>
                  <a:pt x="344" y="40"/>
                </a:lnTo>
                <a:lnTo>
                  <a:pt x="344" y="40"/>
                </a:lnTo>
                <a:lnTo>
                  <a:pt x="345" y="40"/>
                </a:lnTo>
                <a:lnTo>
                  <a:pt x="345" y="40"/>
                </a:lnTo>
                <a:lnTo>
                  <a:pt x="345" y="40"/>
                </a:lnTo>
                <a:lnTo>
                  <a:pt x="345" y="40"/>
                </a:lnTo>
                <a:lnTo>
                  <a:pt x="345" y="40"/>
                </a:lnTo>
                <a:lnTo>
                  <a:pt x="345" y="40"/>
                </a:lnTo>
                <a:lnTo>
                  <a:pt x="345" y="40"/>
                </a:lnTo>
                <a:lnTo>
                  <a:pt x="345" y="40"/>
                </a:lnTo>
                <a:lnTo>
                  <a:pt x="345" y="40"/>
                </a:lnTo>
                <a:lnTo>
                  <a:pt x="345" y="40"/>
                </a:lnTo>
                <a:lnTo>
                  <a:pt x="345" y="40"/>
                </a:lnTo>
                <a:lnTo>
                  <a:pt x="345" y="40"/>
                </a:lnTo>
                <a:lnTo>
                  <a:pt x="345" y="40"/>
                </a:lnTo>
                <a:lnTo>
                  <a:pt x="345" y="40"/>
                </a:lnTo>
                <a:lnTo>
                  <a:pt x="345" y="40"/>
                </a:lnTo>
                <a:lnTo>
                  <a:pt x="345" y="40"/>
                </a:lnTo>
                <a:lnTo>
                  <a:pt x="345" y="40"/>
                </a:lnTo>
                <a:lnTo>
                  <a:pt x="345" y="40"/>
                </a:lnTo>
                <a:lnTo>
                  <a:pt x="345" y="40"/>
                </a:lnTo>
                <a:lnTo>
                  <a:pt x="345" y="40"/>
                </a:lnTo>
                <a:lnTo>
                  <a:pt x="345" y="40"/>
                </a:lnTo>
                <a:lnTo>
                  <a:pt x="346" y="40"/>
                </a:lnTo>
                <a:lnTo>
                  <a:pt x="346" y="40"/>
                </a:lnTo>
                <a:lnTo>
                  <a:pt x="346" y="40"/>
                </a:lnTo>
                <a:lnTo>
                  <a:pt x="346" y="40"/>
                </a:lnTo>
                <a:lnTo>
                  <a:pt x="346" y="40"/>
                </a:lnTo>
                <a:lnTo>
                  <a:pt x="346" y="40"/>
                </a:lnTo>
                <a:lnTo>
                  <a:pt x="346" y="40"/>
                </a:lnTo>
                <a:lnTo>
                  <a:pt x="346" y="40"/>
                </a:lnTo>
                <a:lnTo>
                  <a:pt x="346" y="40"/>
                </a:lnTo>
                <a:lnTo>
                  <a:pt x="346" y="40"/>
                </a:lnTo>
                <a:lnTo>
                  <a:pt x="346" y="40"/>
                </a:lnTo>
                <a:lnTo>
                  <a:pt x="346" y="40"/>
                </a:lnTo>
                <a:lnTo>
                  <a:pt x="346" y="40"/>
                </a:lnTo>
                <a:lnTo>
                  <a:pt x="346" y="40"/>
                </a:lnTo>
                <a:lnTo>
                  <a:pt x="346" y="40"/>
                </a:lnTo>
                <a:lnTo>
                  <a:pt x="346" y="40"/>
                </a:lnTo>
                <a:lnTo>
                  <a:pt x="346" y="40"/>
                </a:lnTo>
                <a:lnTo>
                  <a:pt x="346" y="40"/>
                </a:lnTo>
                <a:lnTo>
                  <a:pt x="347" y="40"/>
                </a:lnTo>
                <a:lnTo>
                  <a:pt x="347" y="40"/>
                </a:lnTo>
                <a:lnTo>
                  <a:pt x="347" y="40"/>
                </a:lnTo>
                <a:lnTo>
                  <a:pt x="347" y="40"/>
                </a:lnTo>
                <a:lnTo>
                  <a:pt x="347" y="40"/>
                </a:lnTo>
                <a:lnTo>
                  <a:pt x="347" y="40"/>
                </a:lnTo>
                <a:lnTo>
                  <a:pt x="348" y="40"/>
                </a:lnTo>
                <a:lnTo>
                  <a:pt x="348" y="40"/>
                </a:lnTo>
                <a:lnTo>
                  <a:pt x="348" y="40"/>
                </a:lnTo>
                <a:lnTo>
                  <a:pt x="348" y="40"/>
                </a:lnTo>
                <a:lnTo>
                  <a:pt x="348" y="40"/>
                </a:lnTo>
                <a:lnTo>
                  <a:pt x="348" y="40"/>
                </a:lnTo>
                <a:lnTo>
                  <a:pt x="348" y="40"/>
                </a:lnTo>
                <a:lnTo>
                  <a:pt x="348" y="40"/>
                </a:lnTo>
                <a:lnTo>
                  <a:pt x="348" y="40"/>
                </a:lnTo>
                <a:lnTo>
                  <a:pt x="348" y="40"/>
                </a:lnTo>
                <a:lnTo>
                  <a:pt x="348" y="40"/>
                </a:lnTo>
                <a:lnTo>
                  <a:pt x="348" y="40"/>
                </a:lnTo>
                <a:lnTo>
                  <a:pt x="348" y="40"/>
                </a:lnTo>
                <a:lnTo>
                  <a:pt x="348" y="40"/>
                </a:lnTo>
                <a:lnTo>
                  <a:pt x="348" y="40"/>
                </a:lnTo>
                <a:lnTo>
                  <a:pt x="349" y="40"/>
                </a:lnTo>
                <a:lnTo>
                  <a:pt x="349" y="40"/>
                </a:lnTo>
                <a:lnTo>
                  <a:pt x="349" y="40"/>
                </a:lnTo>
                <a:lnTo>
                  <a:pt x="350" y="40"/>
                </a:lnTo>
                <a:lnTo>
                  <a:pt x="350" y="40"/>
                </a:lnTo>
                <a:lnTo>
                  <a:pt x="350" y="40"/>
                </a:lnTo>
                <a:lnTo>
                  <a:pt x="350" y="40"/>
                </a:lnTo>
                <a:lnTo>
                  <a:pt x="350" y="40"/>
                </a:lnTo>
                <a:lnTo>
                  <a:pt x="350" y="40"/>
                </a:lnTo>
                <a:lnTo>
                  <a:pt x="350" y="40"/>
                </a:lnTo>
                <a:lnTo>
                  <a:pt x="350" y="41"/>
                </a:lnTo>
                <a:lnTo>
                  <a:pt x="350" y="41"/>
                </a:lnTo>
                <a:lnTo>
                  <a:pt x="350" y="41"/>
                </a:lnTo>
                <a:lnTo>
                  <a:pt x="350" y="41"/>
                </a:lnTo>
                <a:lnTo>
                  <a:pt x="350" y="41"/>
                </a:lnTo>
                <a:lnTo>
                  <a:pt x="351" y="41"/>
                </a:lnTo>
                <a:lnTo>
                  <a:pt x="351" y="41"/>
                </a:lnTo>
                <a:lnTo>
                  <a:pt x="351" y="41"/>
                </a:lnTo>
                <a:lnTo>
                  <a:pt x="351" y="41"/>
                </a:lnTo>
                <a:lnTo>
                  <a:pt x="351" y="41"/>
                </a:lnTo>
                <a:lnTo>
                  <a:pt x="351" y="41"/>
                </a:lnTo>
                <a:lnTo>
                  <a:pt x="351" y="41"/>
                </a:lnTo>
                <a:lnTo>
                  <a:pt x="351" y="41"/>
                </a:lnTo>
                <a:lnTo>
                  <a:pt x="351" y="41"/>
                </a:lnTo>
                <a:lnTo>
                  <a:pt x="352" y="41"/>
                </a:lnTo>
                <a:lnTo>
                  <a:pt x="352" y="41"/>
                </a:lnTo>
                <a:lnTo>
                  <a:pt x="352" y="41"/>
                </a:lnTo>
                <a:lnTo>
                  <a:pt x="352" y="41"/>
                </a:lnTo>
                <a:lnTo>
                  <a:pt x="352" y="41"/>
                </a:lnTo>
                <a:lnTo>
                  <a:pt x="352" y="41"/>
                </a:lnTo>
                <a:lnTo>
                  <a:pt x="352" y="41"/>
                </a:lnTo>
                <a:lnTo>
                  <a:pt x="352" y="41"/>
                </a:lnTo>
                <a:lnTo>
                  <a:pt x="352" y="41"/>
                </a:lnTo>
                <a:lnTo>
                  <a:pt x="352" y="41"/>
                </a:lnTo>
                <a:lnTo>
                  <a:pt x="352" y="41"/>
                </a:lnTo>
                <a:lnTo>
                  <a:pt x="352" y="41"/>
                </a:lnTo>
                <a:lnTo>
                  <a:pt x="353" y="41"/>
                </a:lnTo>
                <a:lnTo>
                  <a:pt x="353" y="41"/>
                </a:lnTo>
                <a:lnTo>
                  <a:pt x="353" y="41"/>
                </a:lnTo>
                <a:lnTo>
                  <a:pt x="353" y="41"/>
                </a:lnTo>
                <a:lnTo>
                  <a:pt x="353" y="41"/>
                </a:lnTo>
                <a:lnTo>
                  <a:pt x="353" y="41"/>
                </a:lnTo>
                <a:lnTo>
                  <a:pt x="353" y="41"/>
                </a:lnTo>
                <a:lnTo>
                  <a:pt x="353" y="41"/>
                </a:lnTo>
                <a:lnTo>
                  <a:pt x="353" y="41"/>
                </a:lnTo>
                <a:lnTo>
                  <a:pt x="353" y="41"/>
                </a:lnTo>
                <a:lnTo>
                  <a:pt x="353" y="41"/>
                </a:lnTo>
                <a:lnTo>
                  <a:pt x="353" y="41"/>
                </a:lnTo>
                <a:lnTo>
                  <a:pt x="353" y="41"/>
                </a:lnTo>
                <a:lnTo>
                  <a:pt x="353" y="41"/>
                </a:lnTo>
                <a:lnTo>
                  <a:pt x="353" y="41"/>
                </a:lnTo>
                <a:lnTo>
                  <a:pt x="353" y="41"/>
                </a:lnTo>
                <a:lnTo>
                  <a:pt x="353" y="41"/>
                </a:lnTo>
                <a:lnTo>
                  <a:pt x="353" y="41"/>
                </a:lnTo>
                <a:lnTo>
                  <a:pt x="353" y="41"/>
                </a:lnTo>
                <a:lnTo>
                  <a:pt x="353" y="41"/>
                </a:lnTo>
                <a:lnTo>
                  <a:pt x="353" y="41"/>
                </a:lnTo>
                <a:lnTo>
                  <a:pt x="353" y="41"/>
                </a:lnTo>
                <a:lnTo>
                  <a:pt x="353" y="41"/>
                </a:lnTo>
                <a:lnTo>
                  <a:pt x="353" y="41"/>
                </a:lnTo>
                <a:lnTo>
                  <a:pt x="354" y="41"/>
                </a:lnTo>
                <a:lnTo>
                  <a:pt x="354" y="41"/>
                </a:lnTo>
                <a:lnTo>
                  <a:pt x="354" y="41"/>
                </a:lnTo>
                <a:lnTo>
                  <a:pt x="354" y="41"/>
                </a:lnTo>
                <a:lnTo>
                  <a:pt x="354" y="41"/>
                </a:lnTo>
                <a:lnTo>
                  <a:pt x="354" y="41"/>
                </a:lnTo>
                <a:lnTo>
                  <a:pt x="354" y="41"/>
                </a:lnTo>
                <a:lnTo>
                  <a:pt x="354" y="41"/>
                </a:lnTo>
                <a:lnTo>
                  <a:pt x="354" y="41"/>
                </a:lnTo>
                <a:lnTo>
                  <a:pt x="354" y="41"/>
                </a:lnTo>
                <a:lnTo>
                  <a:pt x="354" y="41"/>
                </a:lnTo>
                <a:lnTo>
                  <a:pt x="354" y="41"/>
                </a:lnTo>
                <a:lnTo>
                  <a:pt x="354" y="41"/>
                </a:lnTo>
                <a:lnTo>
                  <a:pt x="354" y="41"/>
                </a:lnTo>
                <a:lnTo>
                  <a:pt x="354" y="41"/>
                </a:lnTo>
                <a:lnTo>
                  <a:pt x="355" y="41"/>
                </a:lnTo>
                <a:lnTo>
                  <a:pt x="355" y="41"/>
                </a:lnTo>
                <a:lnTo>
                  <a:pt x="355" y="41"/>
                </a:lnTo>
                <a:lnTo>
                  <a:pt x="355" y="41"/>
                </a:lnTo>
                <a:lnTo>
                  <a:pt x="355" y="41"/>
                </a:lnTo>
                <a:lnTo>
                  <a:pt x="355" y="41"/>
                </a:lnTo>
                <a:lnTo>
                  <a:pt x="355" y="41"/>
                </a:lnTo>
                <a:lnTo>
                  <a:pt x="355" y="42"/>
                </a:lnTo>
                <a:lnTo>
                  <a:pt x="355" y="42"/>
                </a:lnTo>
                <a:lnTo>
                  <a:pt x="355" y="42"/>
                </a:lnTo>
                <a:lnTo>
                  <a:pt x="355" y="42"/>
                </a:lnTo>
                <a:lnTo>
                  <a:pt x="355" y="42"/>
                </a:lnTo>
                <a:lnTo>
                  <a:pt x="355" y="42"/>
                </a:lnTo>
                <a:lnTo>
                  <a:pt x="355" y="42"/>
                </a:lnTo>
                <a:lnTo>
                  <a:pt x="355" y="42"/>
                </a:lnTo>
                <a:lnTo>
                  <a:pt x="355" y="42"/>
                </a:lnTo>
                <a:lnTo>
                  <a:pt x="355" y="42"/>
                </a:lnTo>
                <a:lnTo>
                  <a:pt x="355" y="42"/>
                </a:lnTo>
                <a:lnTo>
                  <a:pt x="355" y="42"/>
                </a:lnTo>
                <a:lnTo>
                  <a:pt x="355" y="42"/>
                </a:lnTo>
                <a:lnTo>
                  <a:pt x="355" y="42"/>
                </a:lnTo>
                <a:lnTo>
                  <a:pt x="356" y="42"/>
                </a:lnTo>
                <a:lnTo>
                  <a:pt x="356" y="42"/>
                </a:lnTo>
                <a:lnTo>
                  <a:pt x="356" y="42"/>
                </a:lnTo>
                <a:lnTo>
                  <a:pt x="356" y="42"/>
                </a:lnTo>
                <a:lnTo>
                  <a:pt x="356" y="42"/>
                </a:lnTo>
                <a:lnTo>
                  <a:pt x="356" y="42"/>
                </a:lnTo>
                <a:lnTo>
                  <a:pt x="356" y="42"/>
                </a:lnTo>
                <a:lnTo>
                  <a:pt x="356" y="42"/>
                </a:lnTo>
                <a:lnTo>
                  <a:pt x="356" y="42"/>
                </a:lnTo>
                <a:lnTo>
                  <a:pt x="357" y="42"/>
                </a:lnTo>
                <a:lnTo>
                  <a:pt x="357" y="42"/>
                </a:lnTo>
                <a:lnTo>
                  <a:pt x="357" y="42"/>
                </a:lnTo>
                <a:lnTo>
                  <a:pt x="357" y="42"/>
                </a:lnTo>
                <a:lnTo>
                  <a:pt x="357" y="42"/>
                </a:lnTo>
                <a:lnTo>
                  <a:pt x="357" y="42"/>
                </a:lnTo>
                <a:lnTo>
                  <a:pt x="357" y="42"/>
                </a:lnTo>
                <a:lnTo>
                  <a:pt x="357" y="42"/>
                </a:lnTo>
                <a:lnTo>
                  <a:pt x="357" y="42"/>
                </a:lnTo>
                <a:lnTo>
                  <a:pt x="357" y="42"/>
                </a:lnTo>
                <a:lnTo>
                  <a:pt x="357" y="42"/>
                </a:lnTo>
                <a:lnTo>
                  <a:pt x="357" y="42"/>
                </a:lnTo>
                <a:lnTo>
                  <a:pt x="357" y="42"/>
                </a:lnTo>
                <a:lnTo>
                  <a:pt x="357" y="42"/>
                </a:lnTo>
                <a:lnTo>
                  <a:pt x="357" y="42"/>
                </a:lnTo>
                <a:lnTo>
                  <a:pt x="358" y="42"/>
                </a:lnTo>
                <a:lnTo>
                  <a:pt x="358" y="42"/>
                </a:lnTo>
                <a:lnTo>
                  <a:pt x="358" y="42"/>
                </a:lnTo>
                <a:lnTo>
                  <a:pt x="358" y="42"/>
                </a:lnTo>
                <a:lnTo>
                  <a:pt x="358" y="42"/>
                </a:lnTo>
                <a:lnTo>
                  <a:pt x="358" y="42"/>
                </a:lnTo>
                <a:lnTo>
                  <a:pt x="358" y="42"/>
                </a:lnTo>
                <a:lnTo>
                  <a:pt x="358" y="42"/>
                </a:lnTo>
                <a:lnTo>
                  <a:pt x="358" y="42"/>
                </a:lnTo>
                <a:lnTo>
                  <a:pt x="359" y="42"/>
                </a:lnTo>
                <a:lnTo>
                  <a:pt x="359" y="42"/>
                </a:lnTo>
                <a:lnTo>
                  <a:pt x="359" y="42"/>
                </a:lnTo>
                <a:lnTo>
                  <a:pt x="359" y="42"/>
                </a:lnTo>
                <a:lnTo>
                  <a:pt x="359" y="42"/>
                </a:lnTo>
                <a:lnTo>
                  <a:pt x="359" y="42"/>
                </a:lnTo>
                <a:lnTo>
                  <a:pt x="359" y="42"/>
                </a:lnTo>
                <a:lnTo>
                  <a:pt x="359" y="42"/>
                </a:lnTo>
                <a:lnTo>
                  <a:pt x="359" y="42"/>
                </a:lnTo>
                <a:lnTo>
                  <a:pt x="359" y="42"/>
                </a:lnTo>
                <a:lnTo>
                  <a:pt x="359" y="42"/>
                </a:lnTo>
                <a:lnTo>
                  <a:pt x="359" y="42"/>
                </a:lnTo>
                <a:lnTo>
                  <a:pt x="359" y="42"/>
                </a:lnTo>
                <a:lnTo>
                  <a:pt x="359" y="42"/>
                </a:lnTo>
                <a:lnTo>
                  <a:pt x="359" y="42"/>
                </a:lnTo>
                <a:lnTo>
                  <a:pt x="359" y="42"/>
                </a:lnTo>
                <a:lnTo>
                  <a:pt x="359" y="42"/>
                </a:lnTo>
                <a:lnTo>
                  <a:pt x="359" y="42"/>
                </a:lnTo>
                <a:lnTo>
                  <a:pt x="359" y="42"/>
                </a:lnTo>
                <a:lnTo>
                  <a:pt x="359" y="42"/>
                </a:lnTo>
                <a:lnTo>
                  <a:pt x="359" y="42"/>
                </a:lnTo>
                <a:lnTo>
                  <a:pt x="360" y="42"/>
                </a:lnTo>
                <a:lnTo>
                  <a:pt x="360" y="42"/>
                </a:lnTo>
                <a:lnTo>
                  <a:pt x="360" y="42"/>
                </a:lnTo>
                <a:lnTo>
                  <a:pt x="360" y="42"/>
                </a:lnTo>
                <a:lnTo>
                  <a:pt x="360" y="42"/>
                </a:lnTo>
                <a:lnTo>
                  <a:pt x="360" y="42"/>
                </a:lnTo>
                <a:lnTo>
                  <a:pt x="360" y="42"/>
                </a:lnTo>
                <a:lnTo>
                  <a:pt x="360" y="42"/>
                </a:lnTo>
                <a:lnTo>
                  <a:pt x="360" y="42"/>
                </a:lnTo>
                <a:lnTo>
                  <a:pt x="360" y="42"/>
                </a:lnTo>
                <a:lnTo>
                  <a:pt x="360" y="42"/>
                </a:lnTo>
                <a:lnTo>
                  <a:pt x="360" y="42"/>
                </a:lnTo>
                <a:lnTo>
                  <a:pt x="360" y="42"/>
                </a:lnTo>
                <a:lnTo>
                  <a:pt x="360" y="42"/>
                </a:lnTo>
                <a:lnTo>
                  <a:pt x="360" y="42"/>
                </a:lnTo>
                <a:lnTo>
                  <a:pt x="361" y="42"/>
                </a:lnTo>
                <a:lnTo>
                  <a:pt x="361" y="42"/>
                </a:lnTo>
                <a:lnTo>
                  <a:pt x="361" y="42"/>
                </a:lnTo>
                <a:lnTo>
                  <a:pt x="361" y="42"/>
                </a:lnTo>
                <a:lnTo>
                  <a:pt x="361" y="42"/>
                </a:lnTo>
                <a:lnTo>
                  <a:pt x="361" y="42"/>
                </a:lnTo>
                <a:lnTo>
                  <a:pt x="361" y="42"/>
                </a:lnTo>
                <a:lnTo>
                  <a:pt x="361" y="42"/>
                </a:lnTo>
                <a:lnTo>
                  <a:pt x="361" y="42"/>
                </a:lnTo>
                <a:lnTo>
                  <a:pt x="361" y="42"/>
                </a:lnTo>
                <a:lnTo>
                  <a:pt x="361" y="42"/>
                </a:lnTo>
                <a:lnTo>
                  <a:pt x="361" y="42"/>
                </a:lnTo>
                <a:lnTo>
                  <a:pt x="361" y="42"/>
                </a:lnTo>
                <a:lnTo>
                  <a:pt x="361" y="42"/>
                </a:lnTo>
                <a:lnTo>
                  <a:pt x="361" y="42"/>
                </a:lnTo>
                <a:lnTo>
                  <a:pt x="361" y="42"/>
                </a:lnTo>
                <a:lnTo>
                  <a:pt x="361" y="42"/>
                </a:lnTo>
                <a:lnTo>
                  <a:pt x="361" y="42"/>
                </a:lnTo>
                <a:lnTo>
                  <a:pt x="361" y="42"/>
                </a:lnTo>
                <a:lnTo>
                  <a:pt x="361" y="42"/>
                </a:lnTo>
                <a:lnTo>
                  <a:pt x="361" y="42"/>
                </a:lnTo>
                <a:lnTo>
                  <a:pt x="362" y="42"/>
                </a:lnTo>
                <a:lnTo>
                  <a:pt x="362" y="42"/>
                </a:lnTo>
                <a:lnTo>
                  <a:pt x="362" y="42"/>
                </a:lnTo>
                <a:lnTo>
                  <a:pt x="362" y="42"/>
                </a:lnTo>
                <a:lnTo>
                  <a:pt x="362" y="42"/>
                </a:lnTo>
                <a:lnTo>
                  <a:pt x="362" y="42"/>
                </a:lnTo>
                <a:lnTo>
                  <a:pt x="362" y="42"/>
                </a:lnTo>
                <a:lnTo>
                  <a:pt x="362" y="42"/>
                </a:lnTo>
                <a:lnTo>
                  <a:pt x="362" y="42"/>
                </a:lnTo>
                <a:lnTo>
                  <a:pt x="363" y="42"/>
                </a:lnTo>
                <a:lnTo>
                  <a:pt x="363" y="42"/>
                </a:lnTo>
                <a:lnTo>
                  <a:pt x="363" y="42"/>
                </a:lnTo>
                <a:lnTo>
                  <a:pt x="363" y="42"/>
                </a:lnTo>
                <a:lnTo>
                  <a:pt x="363" y="42"/>
                </a:lnTo>
                <a:lnTo>
                  <a:pt x="363" y="42"/>
                </a:lnTo>
                <a:lnTo>
                  <a:pt x="363" y="42"/>
                </a:lnTo>
                <a:lnTo>
                  <a:pt x="363" y="42"/>
                </a:lnTo>
                <a:lnTo>
                  <a:pt x="363" y="42"/>
                </a:lnTo>
                <a:lnTo>
                  <a:pt x="363" y="42"/>
                </a:lnTo>
                <a:lnTo>
                  <a:pt x="363" y="42"/>
                </a:lnTo>
                <a:lnTo>
                  <a:pt x="363" y="42"/>
                </a:lnTo>
                <a:lnTo>
                  <a:pt x="363" y="42"/>
                </a:lnTo>
                <a:lnTo>
                  <a:pt x="363" y="42"/>
                </a:lnTo>
                <a:lnTo>
                  <a:pt x="363" y="42"/>
                </a:lnTo>
                <a:lnTo>
                  <a:pt x="363" y="42"/>
                </a:lnTo>
                <a:lnTo>
                  <a:pt x="363" y="42"/>
                </a:lnTo>
                <a:lnTo>
                  <a:pt x="363" y="42"/>
                </a:lnTo>
                <a:lnTo>
                  <a:pt x="363" y="42"/>
                </a:lnTo>
                <a:lnTo>
                  <a:pt x="363" y="42"/>
                </a:lnTo>
                <a:lnTo>
                  <a:pt x="363" y="42"/>
                </a:lnTo>
                <a:lnTo>
                  <a:pt x="363" y="42"/>
                </a:lnTo>
                <a:lnTo>
                  <a:pt x="363" y="42"/>
                </a:lnTo>
                <a:lnTo>
                  <a:pt x="363" y="42"/>
                </a:lnTo>
                <a:lnTo>
                  <a:pt x="363" y="42"/>
                </a:lnTo>
                <a:lnTo>
                  <a:pt x="363" y="42"/>
                </a:lnTo>
                <a:lnTo>
                  <a:pt x="363" y="42"/>
                </a:lnTo>
                <a:lnTo>
                  <a:pt x="364" y="42"/>
                </a:lnTo>
                <a:lnTo>
                  <a:pt x="364" y="42"/>
                </a:lnTo>
                <a:lnTo>
                  <a:pt x="364" y="42"/>
                </a:lnTo>
                <a:lnTo>
                  <a:pt x="364" y="42"/>
                </a:lnTo>
                <a:lnTo>
                  <a:pt x="364" y="42"/>
                </a:lnTo>
                <a:lnTo>
                  <a:pt x="364" y="42"/>
                </a:lnTo>
                <a:lnTo>
                  <a:pt x="364" y="42"/>
                </a:lnTo>
                <a:lnTo>
                  <a:pt x="364" y="42"/>
                </a:lnTo>
                <a:lnTo>
                  <a:pt x="364" y="42"/>
                </a:lnTo>
                <a:lnTo>
                  <a:pt x="364" y="42"/>
                </a:lnTo>
                <a:lnTo>
                  <a:pt x="364" y="42"/>
                </a:lnTo>
                <a:lnTo>
                  <a:pt x="364" y="42"/>
                </a:lnTo>
                <a:lnTo>
                  <a:pt x="364" y="42"/>
                </a:lnTo>
                <a:lnTo>
                  <a:pt x="364" y="42"/>
                </a:lnTo>
                <a:lnTo>
                  <a:pt x="364" y="42"/>
                </a:lnTo>
                <a:lnTo>
                  <a:pt x="364" y="42"/>
                </a:lnTo>
                <a:lnTo>
                  <a:pt x="364" y="42"/>
                </a:lnTo>
                <a:lnTo>
                  <a:pt x="364" y="42"/>
                </a:lnTo>
                <a:lnTo>
                  <a:pt x="365" y="42"/>
                </a:lnTo>
                <a:lnTo>
                  <a:pt x="365" y="43"/>
                </a:lnTo>
                <a:lnTo>
                  <a:pt x="365" y="43"/>
                </a:lnTo>
                <a:lnTo>
                  <a:pt x="365" y="43"/>
                </a:lnTo>
                <a:lnTo>
                  <a:pt x="365" y="43"/>
                </a:lnTo>
                <a:lnTo>
                  <a:pt x="365" y="43"/>
                </a:lnTo>
                <a:lnTo>
                  <a:pt x="365" y="43"/>
                </a:lnTo>
                <a:lnTo>
                  <a:pt x="365" y="43"/>
                </a:lnTo>
                <a:lnTo>
                  <a:pt x="365" y="43"/>
                </a:lnTo>
                <a:lnTo>
                  <a:pt x="365" y="43"/>
                </a:lnTo>
                <a:lnTo>
                  <a:pt x="365" y="43"/>
                </a:lnTo>
                <a:lnTo>
                  <a:pt x="365" y="43"/>
                </a:lnTo>
                <a:lnTo>
                  <a:pt x="365" y="43"/>
                </a:lnTo>
                <a:lnTo>
                  <a:pt x="365" y="43"/>
                </a:lnTo>
                <a:lnTo>
                  <a:pt x="365" y="43"/>
                </a:lnTo>
                <a:lnTo>
                  <a:pt x="365" y="43"/>
                </a:lnTo>
                <a:lnTo>
                  <a:pt x="365" y="43"/>
                </a:lnTo>
                <a:lnTo>
                  <a:pt x="365" y="43"/>
                </a:lnTo>
                <a:lnTo>
                  <a:pt x="365" y="43"/>
                </a:lnTo>
                <a:lnTo>
                  <a:pt x="365" y="43"/>
                </a:lnTo>
                <a:lnTo>
                  <a:pt x="365" y="43"/>
                </a:lnTo>
                <a:lnTo>
                  <a:pt x="365" y="43"/>
                </a:lnTo>
                <a:lnTo>
                  <a:pt x="365" y="43"/>
                </a:lnTo>
                <a:lnTo>
                  <a:pt x="365" y="43"/>
                </a:lnTo>
                <a:lnTo>
                  <a:pt x="365" y="43"/>
                </a:lnTo>
                <a:lnTo>
                  <a:pt x="365" y="43"/>
                </a:lnTo>
                <a:lnTo>
                  <a:pt x="365" y="43"/>
                </a:lnTo>
                <a:lnTo>
                  <a:pt x="365" y="43"/>
                </a:lnTo>
                <a:lnTo>
                  <a:pt x="365" y="43"/>
                </a:lnTo>
                <a:lnTo>
                  <a:pt x="365" y="43"/>
                </a:lnTo>
                <a:lnTo>
                  <a:pt x="365" y="43"/>
                </a:lnTo>
                <a:lnTo>
                  <a:pt x="365" y="43"/>
                </a:lnTo>
                <a:lnTo>
                  <a:pt x="365" y="43"/>
                </a:lnTo>
                <a:lnTo>
                  <a:pt x="365" y="43"/>
                </a:lnTo>
                <a:lnTo>
                  <a:pt x="365" y="43"/>
                </a:lnTo>
                <a:lnTo>
                  <a:pt x="365" y="43"/>
                </a:lnTo>
                <a:lnTo>
                  <a:pt x="366" y="43"/>
                </a:lnTo>
                <a:lnTo>
                  <a:pt x="366" y="43"/>
                </a:lnTo>
                <a:lnTo>
                  <a:pt x="366" y="43"/>
                </a:lnTo>
                <a:lnTo>
                  <a:pt x="366" y="43"/>
                </a:lnTo>
                <a:lnTo>
                  <a:pt x="366" y="43"/>
                </a:lnTo>
                <a:lnTo>
                  <a:pt x="366" y="43"/>
                </a:lnTo>
                <a:lnTo>
                  <a:pt x="366" y="43"/>
                </a:lnTo>
                <a:lnTo>
                  <a:pt x="366" y="43"/>
                </a:lnTo>
                <a:lnTo>
                  <a:pt x="366" y="43"/>
                </a:lnTo>
                <a:lnTo>
                  <a:pt x="366" y="43"/>
                </a:lnTo>
                <a:lnTo>
                  <a:pt x="366" y="43"/>
                </a:lnTo>
                <a:lnTo>
                  <a:pt x="366" y="43"/>
                </a:lnTo>
                <a:lnTo>
                  <a:pt x="366" y="43"/>
                </a:lnTo>
                <a:lnTo>
                  <a:pt x="366" y="43"/>
                </a:lnTo>
                <a:lnTo>
                  <a:pt x="366" y="43"/>
                </a:lnTo>
                <a:lnTo>
                  <a:pt x="366" y="43"/>
                </a:lnTo>
                <a:lnTo>
                  <a:pt x="366" y="43"/>
                </a:lnTo>
                <a:lnTo>
                  <a:pt x="366" y="43"/>
                </a:lnTo>
                <a:lnTo>
                  <a:pt x="366" y="43"/>
                </a:lnTo>
                <a:lnTo>
                  <a:pt x="366" y="43"/>
                </a:lnTo>
                <a:lnTo>
                  <a:pt x="366" y="43"/>
                </a:lnTo>
                <a:lnTo>
                  <a:pt x="366" y="43"/>
                </a:lnTo>
                <a:lnTo>
                  <a:pt x="366" y="43"/>
                </a:lnTo>
                <a:lnTo>
                  <a:pt x="366" y="43"/>
                </a:lnTo>
                <a:lnTo>
                  <a:pt x="366" y="43"/>
                </a:lnTo>
                <a:lnTo>
                  <a:pt x="366" y="43"/>
                </a:lnTo>
                <a:lnTo>
                  <a:pt x="366" y="43"/>
                </a:lnTo>
                <a:lnTo>
                  <a:pt x="366" y="43"/>
                </a:lnTo>
                <a:lnTo>
                  <a:pt x="366" y="43"/>
                </a:lnTo>
                <a:lnTo>
                  <a:pt x="366" y="43"/>
                </a:lnTo>
                <a:lnTo>
                  <a:pt x="367" y="43"/>
                </a:lnTo>
                <a:lnTo>
                  <a:pt x="367" y="43"/>
                </a:lnTo>
                <a:lnTo>
                  <a:pt x="367" y="43"/>
                </a:lnTo>
                <a:lnTo>
                  <a:pt x="367" y="43"/>
                </a:lnTo>
                <a:lnTo>
                  <a:pt x="367" y="43"/>
                </a:lnTo>
                <a:lnTo>
                  <a:pt x="367" y="43"/>
                </a:lnTo>
                <a:lnTo>
                  <a:pt x="367" y="43"/>
                </a:lnTo>
                <a:lnTo>
                  <a:pt x="367" y="43"/>
                </a:lnTo>
                <a:lnTo>
                  <a:pt x="367" y="43"/>
                </a:lnTo>
                <a:lnTo>
                  <a:pt x="367" y="43"/>
                </a:lnTo>
                <a:lnTo>
                  <a:pt x="367" y="43"/>
                </a:lnTo>
                <a:lnTo>
                  <a:pt x="367" y="43"/>
                </a:lnTo>
                <a:lnTo>
                  <a:pt x="367" y="43"/>
                </a:lnTo>
                <a:lnTo>
                  <a:pt x="367" y="43"/>
                </a:lnTo>
                <a:lnTo>
                  <a:pt x="367" y="43"/>
                </a:lnTo>
                <a:lnTo>
                  <a:pt x="367" y="43"/>
                </a:lnTo>
                <a:lnTo>
                  <a:pt x="367" y="43"/>
                </a:lnTo>
                <a:lnTo>
                  <a:pt x="367" y="43"/>
                </a:lnTo>
                <a:lnTo>
                  <a:pt x="367" y="43"/>
                </a:lnTo>
                <a:lnTo>
                  <a:pt x="367" y="43"/>
                </a:lnTo>
                <a:lnTo>
                  <a:pt x="367" y="43"/>
                </a:lnTo>
                <a:lnTo>
                  <a:pt x="367" y="43"/>
                </a:lnTo>
                <a:lnTo>
                  <a:pt x="367" y="43"/>
                </a:lnTo>
                <a:lnTo>
                  <a:pt x="367" y="43"/>
                </a:lnTo>
                <a:lnTo>
                  <a:pt x="367" y="43"/>
                </a:lnTo>
                <a:lnTo>
                  <a:pt x="367" y="43"/>
                </a:lnTo>
                <a:lnTo>
                  <a:pt x="367" y="43"/>
                </a:lnTo>
                <a:lnTo>
                  <a:pt x="367" y="43"/>
                </a:lnTo>
                <a:lnTo>
                  <a:pt x="367" y="43"/>
                </a:lnTo>
                <a:lnTo>
                  <a:pt x="367" y="43"/>
                </a:lnTo>
                <a:lnTo>
                  <a:pt x="368" y="43"/>
                </a:lnTo>
                <a:lnTo>
                  <a:pt x="368" y="43"/>
                </a:lnTo>
                <a:lnTo>
                  <a:pt x="368" y="43"/>
                </a:lnTo>
                <a:lnTo>
                  <a:pt x="368" y="43"/>
                </a:lnTo>
                <a:lnTo>
                  <a:pt x="368" y="43"/>
                </a:lnTo>
                <a:lnTo>
                  <a:pt x="368" y="43"/>
                </a:lnTo>
                <a:lnTo>
                  <a:pt x="368" y="43"/>
                </a:lnTo>
                <a:lnTo>
                  <a:pt x="368" y="43"/>
                </a:lnTo>
                <a:lnTo>
                  <a:pt x="368" y="43"/>
                </a:lnTo>
                <a:lnTo>
                  <a:pt x="368" y="43"/>
                </a:lnTo>
                <a:lnTo>
                  <a:pt x="368" y="43"/>
                </a:lnTo>
                <a:lnTo>
                  <a:pt x="368" y="43"/>
                </a:lnTo>
                <a:lnTo>
                  <a:pt x="368" y="43"/>
                </a:lnTo>
                <a:lnTo>
                  <a:pt x="368" y="43"/>
                </a:lnTo>
                <a:lnTo>
                  <a:pt x="368" y="43"/>
                </a:lnTo>
                <a:lnTo>
                  <a:pt x="368" y="43"/>
                </a:lnTo>
                <a:lnTo>
                  <a:pt x="368" y="43"/>
                </a:lnTo>
                <a:lnTo>
                  <a:pt x="368" y="43"/>
                </a:lnTo>
                <a:lnTo>
                  <a:pt x="368" y="43"/>
                </a:lnTo>
                <a:lnTo>
                  <a:pt x="368" y="43"/>
                </a:lnTo>
                <a:lnTo>
                  <a:pt x="368" y="43"/>
                </a:lnTo>
                <a:lnTo>
                  <a:pt x="369" y="43"/>
                </a:lnTo>
                <a:lnTo>
                  <a:pt x="369" y="43"/>
                </a:lnTo>
                <a:lnTo>
                  <a:pt x="369" y="43"/>
                </a:lnTo>
                <a:lnTo>
                  <a:pt x="369" y="43"/>
                </a:lnTo>
                <a:lnTo>
                  <a:pt x="369" y="43"/>
                </a:lnTo>
                <a:lnTo>
                  <a:pt x="369" y="43"/>
                </a:lnTo>
                <a:lnTo>
                  <a:pt x="369" y="43"/>
                </a:lnTo>
                <a:lnTo>
                  <a:pt x="369" y="43"/>
                </a:lnTo>
                <a:lnTo>
                  <a:pt x="369" y="43"/>
                </a:lnTo>
                <a:lnTo>
                  <a:pt x="369" y="43"/>
                </a:lnTo>
                <a:lnTo>
                  <a:pt x="369" y="43"/>
                </a:lnTo>
                <a:lnTo>
                  <a:pt x="369" y="43"/>
                </a:lnTo>
                <a:lnTo>
                  <a:pt x="369" y="43"/>
                </a:lnTo>
                <a:lnTo>
                  <a:pt x="369" y="43"/>
                </a:lnTo>
                <a:lnTo>
                  <a:pt x="369" y="43"/>
                </a:lnTo>
                <a:lnTo>
                  <a:pt x="369" y="43"/>
                </a:lnTo>
                <a:lnTo>
                  <a:pt x="369" y="43"/>
                </a:lnTo>
                <a:lnTo>
                  <a:pt x="369" y="43"/>
                </a:lnTo>
                <a:lnTo>
                  <a:pt x="369" y="43"/>
                </a:lnTo>
                <a:lnTo>
                  <a:pt x="369" y="43"/>
                </a:lnTo>
                <a:lnTo>
                  <a:pt x="369" y="43"/>
                </a:lnTo>
                <a:lnTo>
                  <a:pt x="369" y="43"/>
                </a:lnTo>
                <a:lnTo>
                  <a:pt x="369" y="43"/>
                </a:lnTo>
                <a:lnTo>
                  <a:pt x="369" y="43"/>
                </a:lnTo>
                <a:lnTo>
                  <a:pt x="369" y="43"/>
                </a:lnTo>
                <a:lnTo>
                  <a:pt x="369" y="43"/>
                </a:lnTo>
                <a:lnTo>
                  <a:pt x="369" y="43"/>
                </a:lnTo>
                <a:lnTo>
                  <a:pt x="369" y="43"/>
                </a:lnTo>
                <a:lnTo>
                  <a:pt x="369" y="43"/>
                </a:lnTo>
                <a:lnTo>
                  <a:pt x="369" y="43"/>
                </a:lnTo>
                <a:lnTo>
                  <a:pt x="370" y="43"/>
                </a:lnTo>
                <a:lnTo>
                  <a:pt x="370" y="43"/>
                </a:lnTo>
                <a:lnTo>
                  <a:pt x="370" y="43"/>
                </a:lnTo>
                <a:lnTo>
                  <a:pt x="370" y="43"/>
                </a:lnTo>
                <a:lnTo>
                  <a:pt x="370" y="43"/>
                </a:lnTo>
                <a:lnTo>
                  <a:pt x="370" y="43"/>
                </a:lnTo>
                <a:lnTo>
                  <a:pt x="370" y="43"/>
                </a:lnTo>
                <a:lnTo>
                  <a:pt x="370" y="43"/>
                </a:lnTo>
                <a:lnTo>
                  <a:pt x="370" y="43"/>
                </a:lnTo>
                <a:lnTo>
                  <a:pt x="370" y="43"/>
                </a:lnTo>
                <a:lnTo>
                  <a:pt x="370" y="43"/>
                </a:lnTo>
                <a:lnTo>
                  <a:pt x="370" y="43"/>
                </a:lnTo>
                <a:lnTo>
                  <a:pt x="370" y="43"/>
                </a:lnTo>
                <a:lnTo>
                  <a:pt x="370" y="43"/>
                </a:lnTo>
                <a:lnTo>
                  <a:pt x="370" y="43"/>
                </a:lnTo>
                <a:lnTo>
                  <a:pt x="370" y="43"/>
                </a:lnTo>
                <a:lnTo>
                  <a:pt x="370" y="43"/>
                </a:lnTo>
                <a:lnTo>
                  <a:pt x="370" y="43"/>
                </a:lnTo>
                <a:lnTo>
                  <a:pt x="370" y="43"/>
                </a:lnTo>
                <a:lnTo>
                  <a:pt x="370" y="43"/>
                </a:lnTo>
                <a:lnTo>
                  <a:pt x="370" y="43"/>
                </a:lnTo>
                <a:lnTo>
                  <a:pt x="371" y="43"/>
                </a:lnTo>
                <a:lnTo>
                  <a:pt x="371" y="43"/>
                </a:lnTo>
                <a:lnTo>
                  <a:pt x="371" y="43"/>
                </a:lnTo>
                <a:lnTo>
                  <a:pt x="371" y="43"/>
                </a:lnTo>
                <a:lnTo>
                  <a:pt x="371" y="43"/>
                </a:lnTo>
                <a:lnTo>
                  <a:pt x="371" y="43"/>
                </a:lnTo>
                <a:lnTo>
                  <a:pt x="371" y="43"/>
                </a:lnTo>
                <a:lnTo>
                  <a:pt x="371" y="43"/>
                </a:lnTo>
                <a:lnTo>
                  <a:pt x="371" y="43"/>
                </a:lnTo>
                <a:lnTo>
                  <a:pt x="371" y="43"/>
                </a:lnTo>
                <a:lnTo>
                  <a:pt x="371" y="43"/>
                </a:lnTo>
                <a:lnTo>
                  <a:pt x="371" y="43"/>
                </a:lnTo>
                <a:lnTo>
                  <a:pt x="371" y="43"/>
                </a:lnTo>
                <a:lnTo>
                  <a:pt x="371" y="43"/>
                </a:lnTo>
                <a:lnTo>
                  <a:pt x="371" y="43"/>
                </a:lnTo>
                <a:lnTo>
                  <a:pt x="371" y="43"/>
                </a:lnTo>
                <a:lnTo>
                  <a:pt x="371" y="43"/>
                </a:lnTo>
                <a:lnTo>
                  <a:pt x="371" y="43"/>
                </a:lnTo>
                <a:lnTo>
                  <a:pt x="371" y="43"/>
                </a:lnTo>
                <a:lnTo>
                  <a:pt x="371" y="43"/>
                </a:lnTo>
                <a:lnTo>
                  <a:pt x="371" y="43"/>
                </a:lnTo>
                <a:lnTo>
                  <a:pt x="371" y="43"/>
                </a:lnTo>
                <a:lnTo>
                  <a:pt x="371" y="43"/>
                </a:lnTo>
                <a:lnTo>
                  <a:pt x="371" y="43"/>
                </a:lnTo>
                <a:lnTo>
                  <a:pt x="371" y="43"/>
                </a:lnTo>
                <a:lnTo>
                  <a:pt x="371" y="43"/>
                </a:lnTo>
                <a:lnTo>
                  <a:pt x="371" y="43"/>
                </a:lnTo>
                <a:lnTo>
                  <a:pt x="371" y="43"/>
                </a:lnTo>
                <a:lnTo>
                  <a:pt x="371" y="43"/>
                </a:lnTo>
                <a:lnTo>
                  <a:pt x="371" y="43"/>
                </a:lnTo>
                <a:lnTo>
                  <a:pt x="371" y="43"/>
                </a:lnTo>
                <a:lnTo>
                  <a:pt x="371" y="43"/>
                </a:lnTo>
                <a:lnTo>
                  <a:pt x="371" y="43"/>
                </a:lnTo>
                <a:lnTo>
                  <a:pt x="371" y="43"/>
                </a:lnTo>
                <a:lnTo>
                  <a:pt x="371" y="43"/>
                </a:lnTo>
                <a:lnTo>
                  <a:pt x="371" y="43"/>
                </a:lnTo>
                <a:lnTo>
                  <a:pt x="372" y="43"/>
                </a:lnTo>
                <a:lnTo>
                  <a:pt x="372" y="43"/>
                </a:lnTo>
                <a:lnTo>
                  <a:pt x="372" y="43"/>
                </a:lnTo>
                <a:lnTo>
                  <a:pt x="372" y="43"/>
                </a:lnTo>
                <a:lnTo>
                  <a:pt x="372" y="43"/>
                </a:lnTo>
                <a:lnTo>
                  <a:pt x="372" y="43"/>
                </a:lnTo>
                <a:lnTo>
                  <a:pt x="372" y="43"/>
                </a:lnTo>
                <a:lnTo>
                  <a:pt x="372" y="43"/>
                </a:lnTo>
                <a:lnTo>
                  <a:pt x="372" y="43"/>
                </a:lnTo>
                <a:lnTo>
                  <a:pt x="372" y="43"/>
                </a:lnTo>
                <a:lnTo>
                  <a:pt x="372" y="43"/>
                </a:lnTo>
                <a:lnTo>
                  <a:pt x="372" y="43"/>
                </a:lnTo>
                <a:lnTo>
                  <a:pt x="372" y="43"/>
                </a:lnTo>
                <a:lnTo>
                  <a:pt x="372" y="43"/>
                </a:lnTo>
                <a:lnTo>
                  <a:pt x="372" y="43"/>
                </a:lnTo>
                <a:lnTo>
                  <a:pt x="372" y="43"/>
                </a:lnTo>
                <a:lnTo>
                  <a:pt x="372" y="43"/>
                </a:lnTo>
                <a:lnTo>
                  <a:pt x="372" y="43"/>
                </a:lnTo>
                <a:lnTo>
                  <a:pt x="372" y="43"/>
                </a:lnTo>
                <a:lnTo>
                  <a:pt x="372" y="43"/>
                </a:lnTo>
                <a:lnTo>
                  <a:pt x="372" y="43"/>
                </a:lnTo>
                <a:lnTo>
                  <a:pt x="373" y="43"/>
                </a:lnTo>
                <a:lnTo>
                  <a:pt x="373" y="43"/>
                </a:lnTo>
                <a:lnTo>
                  <a:pt x="373" y="43"/>
                </a:lnTo>
                <a:lnTo>
                  <a:pt x="373" y="43"/>
                </a:lnTo>
                <a:lnTo>
                  <a:pt x="373" y="43"/>
                </a:lnTo>
                <a:lnTo>
                  <a:pt x="373" y="43"/>
                </a:lnTo>
                <a:lnTo>
                  <a:pt x="373" y="43"/>
                </a:lnTo>
                <a:lnTo>
                  <a:pt x="373" y="43"/>
                </a:lnTo>
                <a:lnTo>
                  <a:pt x="373" y="43"/>
                </a:lnTo>
                <a:lnTo>
                  <a:pt x="373" y="43"/>
                </a:lnTo>
                <a:lnTo>
                  <a:pt x="373" y="43"/>
                </a:lnTo>
                <a:lnTo>
                  <a:pt x="373" y="43"/>
                </a:lnTo>
                <a:lnTo>
                  <a:pt x="373" y="43"/>
                </a:lnTo>
                <a:lnTo>
                  <a:pt x="373" y="43"/>
                </a:lnTo>
                <a:lnTo>
                  <a:pt x="373" y="43"/>
                </a:lnTo>
                <a:lnTo>
                  <a:pt x="373" y="43"/>
                </a:lnTo>
                <a:lnTo>
                  <a:pt x="373" y="43"/>
                </a:lnTo>
                <a:lnTo>
                  <a:pt x="373" y="43"/>
                </a:lnTo>
                <a:lnTo>
                  <a:pt x="373" y="43"/>
                </a:lnTo>
                <a:lnTo>
                  <a:pt x="373" y="43"/>
                </a:lnTo>
                <a:lnTo>
                  <a:pt x="373" y="43"/>
                </a:lnTo>
                <a:lnTo>
                  <a:pt x="373" y="43"/>
                </a:lnTo>
                <a:lnTo>
                  <a:pt x="373" y="43"/>
                </a:lnTo>
                <a:lnTo>
                  <a:pt x="373" y="43"/>
                </a:lnTo>
                <a:lnTo>
                  <a:pt x="373" y="43"/>
                </a:lnTo>
                <a:lnTo>
                  <a:pt x="373" y="43"/>
                </a:lnTo>
                <a:lnTo>
                  <a:pt x="373" y="43"/>
                </a:lnTo>
                <a:lnTo>
                  <a:pt x="374" y="43"/>
                </a:lnTo>
                <a:lnTo>
                  <a:pt x="374" y="43"/>
                </a:lnTo>
                <a:lnTo>
                  <a:pt x="374" y="43"/>
                </a:lnTo>
                <a:lnTo>
                  <a:pt x="374" y="43"/>
                </a:lnTo>
                <a:lnTo>
                  <a:pt x="374" y="43"/>
                </a:lnTo>
                <a:lnTo>
                  <a:pt x="374" y="43"/>
                </a:lnTo>
                <a:lnTo>
                  <a:pt x="374" y="43"/>
                </a:lnTo>
                <a:lnTo>
                  <a:pt x="374" y="43"/>
                </a:lnTo>
                <a:lnTo>
                  <a:pt x="374" y="43"/>
                </a:lnTo>
                <a:lnTo>
                  <a:pt x="374" y="43"/>
                </a:lnTo>
                <a:lnTo>
                  <a:pt x="374" y="43"/>
                </a:lnTo>
                <a:lnTo>
                  <a:pt x="374" y="43"/>
                </a:lnTo>
                <a:lnTo>
                  <a:pt x="374" y="43"/>
                </a:lnTo>
                <a:lnTo>
                  <a:pt x="374" y="43"/>
                </a:lnTo>
                <a:lnTo>
                  <a:pt x="374" y="43"/>
                </a:lnTo>
                <a:lnTo>
                  <a:pt x="374" y="43"/>
                </a:lnTo>
                <a:lnTo>
                  <a:pt x="374" y="43"/>
                </a:lnTo>
                <a:lnTo>
                  <a:pt x="374" y="43"/>
                </a:lnTo>
                <a:lnTo>
                  <a:pt x="374" y="43"/>
                </a:lnTo>
                <a:lnTo>
                  <a:pt x="374" y="43"/>
                </a:lnTo>
                <a:lnTo>
                  <a:pt x="374" y="43"/>
                </a:lnTo>
                <a:lnTo>
                  <a:pt x="374" y="43"/>
                </a:lnTo>
                <a:lnTo>
                  <a:pt x="374" y="43"/>
                </a:lnTo>
                <a:lnTo>
                  <a:pt x="374" y="43"/>
                </a:lnTo>
                <a:lnTo>
                  <a:pt x="374" y="43"/>
                </a:lnTo>
                <a:lnTo>
                  <a:pt x="374" y="43"/>
                </a:lnTo>
                <a:lnTo>
                  <a:pt x="374" y="43"/>
                </a:lnTo>
                <a:lnTo>
                  <a:pt x="374" y="43"/>
                </a:lnTo>
                <a:lnTo>
                  <a:pt x="374" y="43"/>
                </a:lnTo>
                <a:lnTo>
                  <a:pt x="374" y="43"/>
                </a:lnTo>
                <a:lnTo>
                  <a:pt x="374" y="43"/>
                </a:lnTo>
                <a:lnTo>
                  <a:pt x="374" y="43"/>
                </a:lnTo>
                <a:lnTo>
                  <a:pt x="374" y="43"/>
                </a:lnTo>
                <a:lnTo>
                  <a:pt x="374" y="43"/>
                </a:lnTo>
                <a:lnTo>
                  <a:pt x="374" y="43"/>
                </a:lnTo>
                <a:lnTo>
                  <a:pt x="374" y="43"/>
                </a:lnTo>
                <a:lnTo>
                  <a:pt x="374" y="43"/>
                </a:lnTo>
                <a:lnTo>
                  <a:pt x="374" y="43"/>
                </a:lnTo>
                <a:lnTo>
                  <a:pt x="374" y="43"/>
                </a:lnTo>
                <a:lnTo>
                  <a:pt x="375" y="43"/>
                </a:lnTo>
                <a:lnTo>
                  <a:pt x="375" y="43"/>
                </a:lnTo>
                <a:lnTo>
                  <a:pt x="375" y="43"/>
                </a:lnTo>
                <a:lnTo>
                  <a:pt x="375" y="43"/>
                </a:lnTo>
                <a:lnTo>
                  <a:pt x="375" y="43"/>
                </a:lnTo>
                <a:lnTo>
                  <a:pt x="375" y="43"/>
                </a:lnTo>
                <a:lnTo>
                  <a:pt x="375" y="43"/>
                </a:lnTo>
                <a:lnTo>
                  <a:pt x="375" y="43"/>
                </a:lnTo>
                <a:lnTo>
                  <a:pt x="375" y="43"/>
                </a:lnTo>
                <a:lnTo>
                  <a:pt x="375" y="43"/>
                </a:lnTo>
                <a:lnTo>
                  <a:pt x="375" y="43"/>
                </a:lnTo>
                <a:lnTo>
                  <a:pt x="375" y="43"/>
                </a:lnTo>
                <a:lnTo>
                  <a:pt x="375" y="43"/>
                </a:lnTo>
                <a:lnTo>
                  <a:pt x="375" y="43"/>
                </a:lnTo>
                <a:lnTo>
                  <a:pt x="375" y="43"/>
                </a:lnTo>
                <a:lnTo>
                  <a:pt x="375" y="43"/>
                </a:lnTo>
                <a:lnTo>
                  <a:pt x="375" y="43"/>
                </a:lnTo>
                <a:lnTo>
                  <a:pt x="375" y="43"/>
                </a:lnTo>
                <a:lnTo>
                  <a:pt x="375" y="43"/>
                </a:lnTo>
                <a:lnTo>
                  <a:pt x="375" y="43"/>
                </a:lnTo>
                <a:lnTo>
                  <a:pt x="375" y="43"/>
                </a:lnTo>
                <a:lnTo>
                  <a:pt x="375" y="43"/>
                </a:lnTo>
                <a:lnTo>
                  <a:pt x="375" y="43"/>
                </a:lnTo>
                <a:lnTo>
                  <a:pt x="375" y="43"/>
                </a:lnTo>
                <a:lnTo>
                  <a:pt x="375" y="43"/>
                </a:lnTo>
                <a:lnTo>
                  <a:pt x="375" y="43"/>
                </a:lnTo>
                <a:lnTo>
                  <a:pt x="375" y="43"/>
                </a:lnTo>
                <a:lnTo>
                  <a:pt x="376" y="43"/>
                </a:lnTo>
                <a:lnTo>
                  <a:pt x="376" y="43"/>
                </a:lnTo>
                <a:lnTo>
                  <a:pt x="376" y="43"/>
                </a:lnTo>
                <a:lnTo>
                  <a:pt x="376" y="43"/>
                </a:lnTo>
                <a:lnTo>
                  <a:pt x="376" y="43"/>
                </a:lnTo>
                <a:lnTo>
                  <a:pt x="376" y="43"/>
                </a:lnTo>
                <a:lnTo>
                  <a:pt x="376" y="43"/>
                </a:lnTo>
                <a:lnTo>
                  <a:pt x="376" y="43"/>
                </a:lnTo>
                <a:lnTo>
                  <a:pt x="376" y="43"/>
                </a:lnTo>
                <a:lnTo>
                  <a:pt x="376" y="43"/>
                </a:lnTo>
                <a:lnTo>
                  <a:pt x="376" y="43"/>
                </a:lnTo>
                <a:lnTo>
                  <a:pt x="376" y="43"/>
                </a:lnTo>
                <a:lnTo>
                  <a:pt x="376" y="43"/>
                </a:lnTo>
                <a:lnTo>
                  <a:pt x="376" y="43"/>
                </a:lnTo>
                <a:lnTo>
                  <a:pt x="376" y="43"/>
                </a:lnTo>
                <a:lnTo>
                  <a:pt x="376" y="43"/>
                </a:lnTo>
                <a:lnTo>
                  <a:pt x="376" y="43"/>
                </a:lnTo>
                <a:lnTo>
                  <a:pt x="376" y="43"/>
                </a:lnTo>
                <a:lnTo>
                  <a:pt x="376" y="43"/>
                </a:lnTo>
                <a:lnTo>
                  <a:pt x="376" y="43"/>
                </a:lnTo>
                <a:lnTo>
                  <a:pt x="376" y="43"/>
                </a:lnTo>
                <a:lnTo>
                  <a:pt x="376" y="43"/>
                </a:lnTo>
                <a:lnTo>
                  <a:pt x="376" y="43"/>
                </a:lnTo>
                <a:lnTo>
                  <a:pt x="376" y="43"/>
                </a:lnTo>
                <a:lnTo>
                  <a:pt x="377" y="43"/>
                </a:lnTo>
                <a:lnTo>
                  <a:pt x="377" y="43"/>
                </a:lnTo>
                <a:lnTo>
                  <a:pt x="377" y="43"/>
                </a:lnTo>
                <a:lnTo>
                  <a:pt x="377" y="43"/>
                </a:lnTo>
                <a:lnTo>
                  <a:pt x="377" y="43"/>
                </a:lnTo>
                <a:lnTo>
                  <a:pt x="377" y="43"/>
                </a:lnTo>
                <a:lnTo>
                  <a:pt x="377" y="43"/>
                </a:lnTo>
                <a:lnTo>
                  <a:pt x="377" y="43"/>
                </a:lnTo>
                <a:lnTo>
                  <a:pt x="377" y="43"/>
                </a:lnTo>
                <a:lnTo>
                  <a:pt x="377" y="43"/>
                </a:lnTo>
                <a:lnTo>
                  <a:pt x="377" y="43"/>
                </a:lnTo>
                <a:lnTo>
                  <a:pt x="377" y="43"/>
                </a:lnTo>
                <a:lnTo>
                  <a:pt x="377" y="43"/>
                </a:lnTo>
                <a:lnTo>
                  <a:pt x="377" y="43"/>
                </a:lnTo>
                <a:lnTo>
                  <a:pt x="377" y="43"/>
                </a:lnTo>
                <a:lnTo>
                  <a:pt x="377" y="43"/>
                </a:lnTo>
                <a:lnTo>
                  <a:pt x="377" y="43"/>
                </a:lnTo>
                <a:lnTo>
                  <a:pt x="377" y="43"/>
                </a:lnTo>
                <a:lnTo>
                  <a:pt x="377" y="43"/>
                </a:lnTo>
                <a:lnTo>
                  <a:pt x="377" y="43"/>
                </a:lnTo>
                <a:lnTo>
                  <a:pt x="377" y="43"/>
                </a:lnTo>
                <a:lnTo>
                  <a:pt x="377" y="43"/>
                </a:lnTo>
                <a:lnTo>
                  <a:pt x="377" y="43"/>
                </a:lnTo>
                <a:lnTo>
                  <a:pt x="377" y="43"/>
                </a:lnTo>
                <a:lnTo>
                  <a:pt x="378" y="43"/>
                </a:lnTo>
                <a:lnTo>
                  <a:pt x="378" y="44"/>
                </a:lnTo>
                <a:lnTo>
                  <a:pt x="378" y="44"/>
                </a:lnTo>
                <a:lnTo>
                  <a:pt x="378" y="44"/>
                </a:lnTo>
                <a:lnTo>
                  <a:pt x="378" y="44"/>
                </a:lnTo>
                <a:lnTo>
                  <a:pt x="378" y="44"/>
                </a:lnTo>
                <a:lnTo>
                  <a:pt x="378" y="44"/>
                </a:lnTo>
                <a:lnTo>
                  <a:pt x="378" y="44"/>
                </a:lnTo>
                <a:lnTo>
                  <a:pt x="378" y="44"/>
                </a:lnTo>
                <a:lnTo>
                  <a:pt x="378" y="44"/>
                </a:lnTo>
                <a:lnTo>
                  <a:pt x="378" y="44"/>
                </a:lnTo>
                <a:lnTo>
                  <a:pt x="378" y="44"/>
                </a:lnTo>
                <a:lnTo>
                  <a:pt x="378" y="44"/>
                </a:lnTo>
                <a:lnTo>
                  <a:pt x="378" y="44"/>
                </a:lnTo>
                <a:lnTo>
                  <a:pt x="378" y="44"/>
                </a:lnTo>
                <a:lnTo>
                  <a:pt x="378" y="44"/>
                </a:lnTo>
                <a:lnTo>
                  <a:pt x="378" y="44"/>
                </a:lnTo>
                <a:lnTo>
                  <a:pt x="378" y="44"/>
                </a:lnTo>
                <a:lnTo>
                  <a:pt x="378" y="44"/>
                </a:lnTo>
                <a:lnTo>
                  <a:pt x="378" y="44"/>
                </a:lnTo>
                <a:lnTo>
                  <a:pt x="378" y="44"/>
                </a:lnTo>
                <a:lnTo>
                  <a:pt x="378" y="44"/>
                </a:lnTo>
                <a:lnTo>
                  <a:pt x="378" y="44"/>
                </a:lnTo>
                <a:lnTo>
                  <a:pt x="378" y="44"/>
                </a:lnTo>
                <a:lnTo>
                  <a:pt x="379" y="44"/>
                </a:lnTo>
                <a:lnTo>
                  <a:pt x="379" y="44"/>
                </a:lnTo>
                <a:lnTo>
                  <a:pt x="379" y="44"/>
                </a:lnTo>
                <a:lnTo>
                  <a:pt x="379" y="44"/>
                </a:lnTo>
                <a:lnTo>
                  <a:pt x="379" y="44"/>
                </a:lnTo>
                <a:lnTo>
                  <a:pt x="379" y="44"/>
                </a:lnTo>
                <a:lnTo>
                  <a:pt x="379" y="44"/>
                </a:lnTo>
                <a:lnTo>
                  <a:pt x="379" y="44"/>
                </a:lnTo>
                <a:lnTo>
                  <a:pt x="379" y="44"/>
                </a:lnTo>
                <a:lnTo>
                  <a:pt x="379" y="44"/>
                </a:lnTo>
                <a:lnTo>
                  <a:pt x="379" y="44"/>
                </a:lnTo>
                <a:lnTo>
                  <a:pt x="379" y="44"/>
                </a:lnTo>
                <a:lnTo>
                  <a:pt x="380" y="44"/>
                </a:lnTo>
                <a:lnTo>
                  <a:pt x="380" y="44"/>
                </a:lnTo>
                <a:lnTo>
                  <a:pt x="380" y="44"/>
                </a:lnTo>
                <a:lnTo>
                  <a:pt x="380" y="44"/>
                </a:lnTo>
                <a:lnTo>
                  <a:pt x="380" y="44"/>
                </a:lnTo>
                <a:lnTo>
                  <a:pt x="380" y="44"/>
                </a:lnTo>
                <a:lnTo>
                  <a:pt x="380" y="44"/>
                </a:lnTo>
                <a:lnTo>
                  <a:pt x="380" y="44"/>
                </a:lnTo>
                <a:lnTo>
                  <a:pt x="380" y="44"/>
                </a:lnTo>
                <a:lnTo>
                  <a:pt x="380" y="44"/>
                </a:lnTo>
                <a:lnTo>
                  <a:pt x="380" y="44"/>
                </a:lnTo>
                <a:lnTo>
                  <a:pt x="380" y="44"/>
                </a:lnTo>
                <a:lnTo>
                  <a:pt x="381" y="44"/>
                </a:lnTo>
                <a:lnTo>
                  <a:pt x="381" y="44"/>
                </a:lnTo>
                <a:lnTo>
                  <a:pt x="381" y="44"/>
                </a:lnTo>
                <a:lnTo>
                  <a:pt x="381" y="44"/>
                </a:lnTo>
                <a:lnTo>
                  <a:pt x="381" y="44"/>
                </a:lnTo>
                <a:lnTo>
                  <a:pt x="381" y="44"/>
                </a:lnTo>
                <a:lnTo>
                  <a:pt x="381" y="44"/>
                </a:lnTo>
                <a:lnTo>
                  <a:pt x="381" y="44"/>
                </a:lnTo>
                <a:lnTo>
                  <a:pt x="381" y="44"/>
                </a:lnTo>
                <a:lnTo>
                  <a:pt x="381" y="44"/>
                </a:lnTo>
                <a:lnTo>
                  <a:pt x="381" y="44"/>
                </a:lnTo>
                <a:lnTo>
                  <a:pt x="381" y="44"/>
                </a:lnTo>
                <a:lnTo>
                  <a:pt x="381" y="44"/>
                </a:lnTo>
                <a:lnTo>
                  <a:pt x="381" y="44"/>
                </a:lnTo>
                <a:lnTo>
                  <a:pt x="381" y="44"/>
                </a:lnTo>
                <a:lnTo>
                  <a:pt x="381" y="44"/>
                </a:lnTo>
                <a:lnTo>
                  <a:pt x="381" y="44"/>
                </a:lnTo>
                <a:lnTo>
                  <a:pt x="381" y="44"/>
                </a:lnTo>
                <a:lnTo>
                  <a:pt x="381" y="44"/>
                </a:lnTo>
                <a:lnTo>
                  <a:pt x="381" y="44"/>
                </a:lnTo>
                <a:lnTo>
                  <a:pt x="381" y="44"/>
                </a:lnTo>
                <a:lnTo>
                  <a:pt x="381" y="44"/>
                </a:lnTo>
                <a:lnTo>
                  <a:pt x="381" y="44"/>
                </a:lnTo>
                <a:lnTo>
                  <a:pt x="381" y="44"/>
                </a:lnTo>
                <a:lnTo>
                  <a:pt x="382" y="44"/>
                </a:lnTo>
                <a:lnTo>
                  <a:pt x="382" y="44"/>
                </a:lnTo>
                <a:lnTo>
                  <a:pt x="382" y="44"/>
                </a:lnTo>
                <a:lnTo>
                  <a:pt x="382" y="44"/>
                </a:lnTo>
                <a:lnTo>
                  <a:pt x="382" y="44"/>
                </a:lnTo>
                <a:lnTo>
                  <a:pt x="382" y="44"/>
                </a:lnTo>
                <a:lnTo>
                  <a:pt x="382" y="44"/>
                </a:lnTo>
                <a:lnTo>
                  <a:pt x="382" y="44"/>
                </a:lnTo>
                <a:lnTo>
                  <a:pt x="382" y="44"/>
                </a:lnTo>
                <a:lnTo>
                  <a:pt x="382" y="44"/>
                </a:lnTo>
                <a:lnTo>
                  <a:pt x="382" y="44"/>
                </a:lnTo>
                <a:lnTo>
                  <a:pt x="382" y="44"/>
                </a:lnTo>
                <a:lnTo>
                  <a:pt x="382" y="44"/>
                </a:lnTo>
                <a:lnTo>
                  <a:pt x="382" y="44"/>
                </a:lnTo>
                <a:lnTo>
                  <a:pt x="382" y="44"/>
                </a:lnTo>
                <a:lnTo>
                  <a:pt x="382" y="44"/>
                </a:lnTo>
                <a:lnTo>
                  <a:pt x="382" y="44"/>
                </a:lnTo>
                <a:lnTo>
                  <a:pt x="382" y="44"/>
                </a:lnTo>
                <a:lnTo>
                  <a:pt x="382" y="44"/>
                </a:lnTo>
                <a:lnTo>
                  <a:pt x="382" y="44"/>
                </a:lnTo>
                <a:lnTo>
                  <a:pt x="382" y="44"/>
                </a:lnTo>
                <a:lnTo>
                  <a:pt x="383" y="44"/>
                </a:lnTo>
                <a:lnTo>
                  <a:pt x="383" y="44"/>
                </a:lnTo>
                <a:lnTo>
                  <a:pt x="383" y="44"/>
                </a:lnTo>
                <a:lnTo>
                  <a:pt x="383" y="44"/>
                </a:lnTo>
                <a:lnTo>
                  <a:pt x="383" y="44"/>
                </a:lnTo>
                <a:lnTo>
                  <a:pt x="383" y="44"/>
                </a:lnTo>
                <a:lnTo>
                  <a:pt x="383" y="44"/>
                </a:lnTo>
                <a:lnTo>
                  <a:pt x="383" y="44"/>
                </a:lnTo>
                <a:lnTo>
                  <a:pt x="383" y="44"/>
                </a:lnTo>
                <a:lnTo>
                  <a:pt x="384" y="44"/>
                </a:lnTo>
                <a:lnTo>
                  <a:pt x="384" y="44"/>
                </a:lnTo>
                <a:lnTo>
                  <a:pt x="384" y="44"/>
                </a:lnTo>
                <a:lnTo>
                  <a:pt x="384" y="44"/>
                </a:lnTo>
                <a:lnTo>
                  <a:pt x="384" y="44"/>
                </a:lnTo>
                <a:lnTo>
                  <a:pt x="384" y="44"/>
                </a:lnTo>
                <a:lnTo>
                  <a:pt x="384" y="44"/>
                </a:lnTo>
                <a:lnTo>
                  <a:pt x="384" y="44"/>
                </a:lnTo>
                <a:lnTo>
                  <a:pt x="384" y="44"/>
                </a:lnTo>
                <a:lnTo>
                  <a:pt x="384" y="44"/>
                </a:lnTo>
                <a:lnTo>
                  <a:pt x="384" y="44"/>
                </a:lnTo>
                <a:lnTo>
                  <a:pt x="384" y="44"/>
                </a:lnTo>
                <a:lnTo>
                  <a:pt x="384" y="44"/>
                </a:lnTo>
                <a:lnTo>
                  <a:pt x="384" y="44"/>
                </a:lnTo>
                <a:lnTo>
                  <a:pt x="384" y="44"/>
                </a:lnTo>
                <a:lnTo>
                  <a:pt x="385" y="44"/>
                </a:lnTo>
                <a:lnTo>
                  <a:pt x="385" y="44"/>
                </a:lnTo>
                <a:lnTo>
                  <a:pt x="385" y="44"/>
                </a:lnTo>
                <a:lnTo>
                  <a:pt x="385" y="44"/>
                </a:lnTo>
                <a:lnTo>
                  <a:pt x="385" y="44"/>
                </a:lnTo>
                <a:lnTo>
                  <a:pt x="385" y="44"/>
                </a:lnTo>
                <a:lnTo>
                  <a:pt x="385" y="44"/>
                </a:lnTo>
                <a:lnTo>
                  <a:pt x="385" y="44"/>
                </a:lnTo>
                <a:lnTo>
                  <a:pt x="385" y="44"/>
                </a:lnTo>
                <a:lnTo>
                  <a:pt x="385" y="44"/>
                </a:lnTo>
                <a:lnTo>
                  <a:pt x="385" y="44"/>
                </a:lnTo>
                <a:lnTo>
                  <a:pt x="385" y="44"/>
                </a:lnTo>
                <a:lnTo>
                  <a:pt x="385" y="44"/>
                </a:lnTo>
                <a:lnTo>
                  <a:pt x="385" y="44"/>
                </a:lnTo>
                <a:lnTo>
                  <a:pt x="385" y="44"/>
                </a:lnTo>
                <a:lnTo>
                  <a:pt x="385" y="44"/>
                </a:lnTo>
                <a:lnTo>
                  <a:pt x="385" y="44"/>
                </a:lnTo>
                <a:lnTo>
                  <a:pt x="385" y="44"/>
                </a:lnTo>
                <a:lnTo>
                  <a:pt x="386" y="44"/>
                </a:lnTo>
                <a:lnTo>
                  <a:pt x="386" y="44"/>
                </a:lnTo>
                <a:lnTo>
                  <a:pt x="386" y="44"/>
                </a:lnTo>
                <a:lnTo>
                  <a:pt x="386" y="44"/>
                </a:lnTo>
                <a:lnTo>
                  <a:pt x="386" y="44"/>
                </a:lnTo>
                <a:lnTo>
                  <a:pt x="386" y="44"/>
                </a:lnTo>
                <a:lnTo>
                  <a:pt x="386" y="44"/>
                </a:lnTo>
                <a:lnTo>
                  <a:pt x="386" y="44"/>
                </a:lnTo>
                <a:lnTo>
                  <a:pt x="386" y="44"/>
                </a:lnTo>
                <a:lnTo>
                  <a:pt x="386" y="44"/>
                </a:lnTo>
                <a:lnTo>
                  <a:pt x="386" y="44"/>
                </a:lnTo>
                <a:lnTo>
                  <a:pt x="386" y="44"/>
                </a:lnTo>
                <a:lnTo>
                  <a:pt x="386" y="44"/>
                </a:lnTo>
                <a:lnTo>
                  <a:pt x="386" y="44"/>
                </a:lnTo>
                <a:lnTo>
                  <a:pt x="386" y="44"/>
                </a:lnTo>
                <a:lnTo>
                  <a:pt x="386" y="44"/>
                </a:lnTo>
                <a:lnTo>
                  <a:pt x="386" y="44"/>
                </a:lnTo>
                <a:lnTo>
                  <a:pt x="386" y="44"/>
                </a:lnTo>
                <a:lnTo>
                  <a:pt x="386" y="44"/>
                </a:lnTo>
                <a:lnTo>
                  <a:pt x="386" y="44"/>
                </a:lnTo>
                <a:lnTo>
                  <a:pt x="386" y="44"/>
                </a:lnTo>
                <a:lnTo>
                  <a:pt x="387" y="44"/>
                </a:lnTo>
                <a:lnTo>
                  <a:pt x="387" y="44"/>
                </a:lnTo>
                <a:lnTo>
                  <a:pt x="387" y="44"/>
                </a:lnTo>
                <a:lnTo>
                  <a:pt x="387" y="44"/>
                </a:lnTo>
                <a:lnTo>
                  <a:pt x="387" y="45"/>
                </a:lnTo>
                <a:lnTo>
                  <a:pt x="387" y="45"/>
                </a:lnTo>
                <a:lnTo>
                  <a:pt x="387" y="45"/>
                </a:lnTo>
                <a:lnTo>
                  <a:pt x="387" y="45"/>
                </a:lnTo>
                <a:lnTo>
                  <a:pt x="387" y="45"/>
                </a:lnTo>
                <a:lnTo>
                  <a:pt x="387" y="45"/>
                </a:lnTo>
                <a:lnTo>
                  <a:pt x="387" y="45"/>
                </a:lnTo>
                <a:lnTo>
                  <a:pt x="387" y="45"/>
                </a:lnTo>
                <a:lnTo>
                  <a:pt x="387" y="45"/>
                </a:lnTo>
                <a:lnTo>
                  <a:pt x="387" y="45"/>
                </a:lnTo>
                <a:lnTo>
                  <a:pt x="387" y="45"/>
                </a:lnTo>
                <a:lnTo>
                  <a:pt x="388" y="45"/>
                </a:lnTo>
                <a:lnTo>
                  <a:pt x="388" y="45"/>
                </a:lnTo>
                <a:lnTo>
                  <a:pt x="388" y="45"/>
                </a:lnTo>
                <a:lnTo>
                  <a:pt x="388" y="45"/>
                </a:lnTo>
                <a:lnTo>
                  <a:pt x="388" y="45"/>
                </a:lnTo>
                <a:lnTo>
                  <a:pt x="388" y="45"/>
                </a:lnTo>
                <a:lnTo>
                  <a:pt x="388" y="45"/>
                </a:lnTo>
                <a:lnTo>
                  <a:pt x="388" y="45"/>
                </a:lnTo>
                <a:lnTo>
                  <a:pt x="388" y="45"/>
                </a:lnTo>
                <a:lnTo>
                  <a:pt x="388" y="45"/>
                </a:lnTo>
                <a:lnTo>
                  <a:pt x="388" y="45"/>
                </a:lnTo>
                <a:lnTo>
                  <a:pt x="388" y="45"/>
                </a:lnTo>
                <a:lnTo>
                  <a:pt x="388" y="45"/>
                </a:lnTo>
                <a:lnTo>
                  <a:pt x="388" y="45"/>
                </a:lnTo>
                <a:lnTo>
                  <a:pt x="388" y="45"/>
                </a:lnTo>
                <a:lnTo>
                  <a:pt x="388" y="45"/>
                </a:lnTo>
                <a:lnTo>
                  <a:pt x="388" y="45"/>
                </a:lnTo>
                <a:lnTo>
                  <a:pt x="388" y="45"/>
                </a:lnTo>
                <a:lnTo>
                  <a:pt x="388" y="45"/>
                </a:lnTo>
                <a:lnTo>
                  <a:pt x="388" y="45"/>
                </a:lnTo>
                <a:lnTo>
                  <a:pt x="388" y="45"/>
                </a:lnTo>
                <a:lnTo>
                  <a:pt x="389" y="45"/>
                </a:lnTo>
                <a:lnTo>
                  <a:pt x="389" y="45"/>
                </a:lnTo>
                <a:lnTo>
                  <a:pt x="389" y="45"/>
                </a:lnTo>
                <a:lnTo>
                  <a:pt x="389" y="45"/>
                </a:lnTo>
                <a:lnTo>
                  <a:pt x="389" y="45"/>
                </a:lnTo>
                <a:lnTo>
                  <a:pt x="389" y="45"/>
                </a:lnTo>
                <a:lnTo>
                  <a:pt x="389" y="45"/>
                </a:lnTo>
                <a:lnTo>
                  <a:pt x="389" y="45"/>
                </a:lnTo>
                <a:lnTo>
                  <a:pt x="389" y="45"/>
                </a:lnTo>
                <a:lnTo>
                  <a:pt x="389" y="45"/>
                </a:lnTo>
                <a:lnTo>
                  <a:pt x="389" y="45"/>
                </a:lnTo>
                <a:lnTo>
                  <a:pt x="389" y="45"/>
                </a:lnTo>
                <a:lnTo>
                  <a:pt x="390" y="45"/>
                </a:lnTo>
                <a:lnTo>
                  <a:pt x="390" y="45"/>
                </a:lnTo>
                <a:lnTo>
                  <a:pt x="390" y="45"/>
                </a:lnTo>
                <a:lnTo>
                  <a:pt x="390" y="45"/>
                </a:lnTo>
                <a:lnTo>
                  <a:pt x="390" y="45"/>
                </a:lnTo>
                <a:lnTo>
                  <a:pt x="390" y="45"/>
                </a:lnTo>
                <a:lnTo>
                  <a:pt x="390" y="45"/>
                </a:lnTo>
                <a:lnTo>
                  <a:pt x="390" y="45"/>
                </a:lnTo>
                <a:lnTo>
                  <a:pt x="390" y="45"/>
                </a:lnTo>
                <a:lnTo>
                  <a:pt x="390" y="45"/>
                </a:lnTo>
                <a:lnTo>
                  <a:pt x="390" y="45"/>
                </a:lnTo>
                <a:lnTo>
                  <a:pt x="390" y="45"/>
                </a:lnTo>
                <a:lnTo>
                  <a:pt x="390" y="45"/>
                </a:lnTo>
                <a:lnTo>
                  <a:pt x="390" y="45"/>
                </a:lnTo>
                <a:lnTo>
                  <a:pt x="390" y="45"/>
                </a:lnTo>
                <a:lnTo>
                  <a:pt x="391" y="45"/>
                </a:lnTo>
                <a:lnTo>
                  <a:pt x="391" y="45"/>
                </a:lnTo>
                <a:lnTo>
                  <a:pt x="391" y="45"/>
                </a:lnTo>
                <a:lnTo>
                  <a:pt x="391" y="45"/>
                </a:lnTo>
                <a:lnTo>
                  <a:pt x="391" y="45"/>
                </a:lnTo>
                <a:lnTo>
                  <a:pt x="391"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3" y="45"/>
                </a:lnTo>
                <a:lnTo>
                  <a:pt x="393" y="45"/>
                </a:lnTo>
                <a:lnTo>
                  <a:pt x="393" y="45"/>
                </a:lnTo>
                <a:lnTo>
                  <a:pt x="394" y="45"/>
                </a:lnTo>
                <a:lnTo>
                  <a:pt x="394" y="45"/>
                </a:lnTo>
                <a:lnTo>
                  <a:pt x="394" y="45"/>
                </a:lnTo>
                <a:lnTo>
                  <a:pt x="394" y="45"/>
                </a:lnTo>
                <a:lnTo>
                  <a:pt x="394" y="45"/>
                </a:lnTo>
                <a:lnTo>
                  <a:pt x="394" y="45"/>
                </a:lnTo>
                <a:lnTo>
                  <a:pt x="394" y="45"/>
                </a:lnTo>
                <a:lnTo>
                  <a:pt x="394" y="45"/>
                </a:lnTo>
                <a:lnTo>
                  <a:pt x="394" y="45"/>
                </a:lnTo>
                <a:lnTo>
                  <a:pt x="394" y="45"/>
                </a:lnTo>
                <a:lnTo>
                  <a:pt x="394" y="45"/>
                </a:lnTo>
                <a:lnTo>
                  <a:pt x="394" y="45"/>
                </a:lnTo>
                <a:lnTo>
                  <a:pt x="394" y="45"/>
                </a:lnTo>
                <a:lnTo>
                  <a:pt x="394" y="45"/>
                </a:lnTo>
                <a:lnTo>
                  <a:pt x="394" y="45"/>
                </a:lnTo>
                <a:lnTo>
                  <a:pt x="395" y="45"/>
                </a:lnTo>
                <a:lnTo>
                  <a:pt x="395" y="46"/>
                </a:lnTo>
                <a:lnTo>
                  <a:pt x="395" y="46"/>
                </a:lnTo>
                <a:lnTo>
                  <a:pt x="395" y="46"/>
                </a:lnTo>
                <a:lnTo>
                  <a:pt x="395" y="46"/>
                </a:lnTo>
                <a:lnTo>
                  <a:pt x="395" y="46"/>
                </a:lnTo>
                <a:lnTo>
                  <a:pt x="395" y="46"/>
                </a:lnTo>
                <a:lnTo>
                  <a:pt x="395" y="46"/>
                </a:lnTo>
                <a:lnTo>
                  <a:pt x="395" y="46"/>
                </a:lnTo>
                <a:lnTo>
                  <a:pt x="395" y="46"/>
                </a:lnTo>
                <a:lnTo>
                  <a:pt x="395" y="46"/>
                </a:lnTo>
                <a:lnTo>
                  <a:pt x="395" y="46"/>
                </a:lnTo>
                <a:lnTo>
                  <a:pt x="395" y="46"/>
                </a:lnTo>
                <a:lnTo>
                  <a:pt x="395" y="46"/>
                </a:lnTo>
                <a:lnTo>
                  <a:pt x="395" y="46"/>
                </a:lnTo>
                <a:lnTo>
                  <a:pt x="396" y="46"/>
                </a:lnTo>
                <a:lnTo>
                  <a:pt x="396" y="46"/>
                </a:lnTo>
                <a:lnTo>
                  <a:pt x="396" y="46"/>
                </a:lnTo>
                <a:lnTo>
                  <a:pt x="396" y="46"/>
                </a:lnTo>
                <a:lnTo>
                  <a:pt x="396" y="46"/>
                </a:lnTo>
                <a:lnTo>
                  <a:pt x="396" y="46"/>
                </a:lnTo>
                <a:lnTo>
                  <a:pt x="396" y="46"/>
                </a:lnTo>
                <a:lnTo>
                  <a:pt x="396" y="46"/>
                </a:lnTo>
                <a:lnTo>
                  <a:pt x="396" y="46"/>
                </a:lnTo>
                <a:lnTo>
                  <a:pt x="396" y="46"/>
                </a:lnTo>
                <a:lnTo>
                  <a:pt x="396" y="46"/>
                </a:lnTo>
                <a:lnTo>
                  <a:pt x="396" y="46"/>
                </a:lnTo>
                <a:lnTo>
                  <a:pt x="396" y="46"/>
                </a:lnTo>
                <a:lnTo>
                  <a:pt x="396" y="46"/>
                </a:lnTo>
                <a:lnTo>
                  <a:pt x="396" y="46"/>
                </a:lnTo>
                <a:lnTo>
                  <a:pt x="396" y="46"/>
                </a:lnTo>
                <a:lnTo>
                  <a:pt x="396" y="46"/>
                </a:lnTo>
                <a:lnTo>
                  <a:pt x="396" y="46"/>
                </a:lnTo>
                <a:lnTo>
                  <a:pt x="396" y="46"/>
                </a:lnTo>
                <a:lnTo>
                  <a:pt x="396" y="46"/>
                </a:lnTo>
                <a:lnTo>
                  <a:pt x="396" y="46"/>
                </a:lnTo>
                <a:lnTo>
                  <a:pt x="397" y="46"/>
                </a:lnTo>
                <a:lnTo>
                  <a:pt x="397" y="46"/>
                </a:lnTo>
                <a:lnTo>
                  <a:pt x="397" y="46"/>
                </a:lnTo>
                <a:lnTo>
                  <a:pt x="397" y="46"/>
                </a:lnTo>
                <a:lnTo>
                  <a:pt x="397" y="46"/>
                </a:lnTo>
                <a:lnTo>
                  <a:pt x="397" y="46"/>
                </a:lnTo>
                <a:lnTo>
                  <a:pt x="397" y="46"/>
                </a:lnTo>
                <a:lnTo>
                  <a:pt x="397" y="46"/>
                </a:lnTo>
                <a:lnTo>
                  <a:pt x="397" y="46"/>
                </a:lnTo>
                <a:lnTo>
                  <a:pt x="398" y="46"/>
                </a:lnTo>
                <a:lnTo>
                  <a:pt x="398" y="46"/>
                </a:lnTo>
                <a:lnTo>
                  <a:pt x="398" y="46"/>
                </a:lnTo>
                <a:lnTo>
                  <a:pt x="399" y="46"/>
                </a:lnTo>
                <a:lnTo>
                  <a:pt x="399" y="46"/>
                </a:lnTo>
                <a:lnTo>
                  <a:pt x="399" y="46"/>
                </a:lnTo>
                <a:lnTo>
                  <a:pt x="399" y="46"/>
                </a:lnTo>
                <a:lnTo>
                  <a:pt x="399" y="46"/>
                </a:lnTo>
                <a:lnTo>
                  <a:pt x="399" y="46"/>
                </a:lnTo>
                <a:lnTo>
                  <a:pt x="399" y="46"/>
                </a:lnTo>
                <a:lnTo>
                  <a:pt x="399" y="46"/>
                </a:lnTo>
                <a:lnTo>
                  <a:pt x="399" y="46"/>
                </a:lnTo>
                <a:lnTo>
                  <a:pt x="399" y="46"/>
                </a:lnTo>
                <a:lnTo>
                  <a:pt x="399" y="46"/>
                </a:lnTo>
                <a:lnTo>
                  <a:pt x="399" y="46"/>
                </a:lnTo>
                <a:lnTo>
                  <a:pt x="399" y="46"/>
                </a:lnTo>
                <a:lnTo>
                  <a:pt x="399" y="46"/>
                </a:lnTo>
                <a:lnTo>
                  <a:pt x="399" y="46"/>
                </a:lnTo>
                <a:lnTo>
                  <a:pt x="399" y="46"/>
                </a:lnTo>
                <a:lnTo>
                  <a:pt x="399" y="46"/>
                </a:lnTo>
                <a:lnTo>
                  <a:pt x="399" y="46"/>
                </a:lnTo>
                <a:lnTo>
                  <a:pt x="399" y="46"/>
                </a:lnTo>
                <a:lnTo>
                  <a:pt x="399" y="46"/>
                </a:lnTo>
                <a:lnTo>
                  <a:pt x="399" y="46"/>
                </a:lnTo>
                <a:lnTo>
                  <a:pt x="400" y="46"/>
                </a:lnTo>
                <a:lnTo>
                  <a:pt x="400" y="46"/>
                </a:lnTo>
                <a:lnTo>
                  <a:pt x="400" y="46"/>
                </a:lnTo>
                <a:lnTo>
                  <a:pt x="400" y="46"/>
                </a:lnTo>
                <a:lnTo>
                  <a:pt x="400" y="46"/>
                </a:lnTo>
                <a:lnTo>
                  <a:pt x="400" y="46"/>
                </a:lnTo>
                <a:lnTo>
                  <a:pt x="400" y="46"/>
                </a:lnTo>
                <a:lnTo>
                  <a:pt x="400" y="46"/>
                </a:lnTo>
                <a:lnTo>
                  <a:pt x="400" y="46"/>
                </a:lnTo>
                <a:lnTo>
                  <a:pt x="400" y="46"/>
                </a:lnTo>
                <a:lnTo>
                  <a:pt x="400" y="46"/>
                </a:lnTo>
                <a:lnTo>
                  <a:pt x="400" y="46"/>
                </a:lnTo>
                <a:lnTo>
                  <a:pt x="400" y="46"/>
                </a:lnTo>
                <a:lnTo>
                  <a:pt x="400" y="46"/>
                </a:lnTo>
                <a:lnTo>
                  <a:pt x="400" y="46"/>
                </a:lnTo>
                <a:lnTo>
                  <a:pt x="401" y="46"/>
                </a:lnTo>
                <a:lnTo>
                  <a:pt x="401" y="46"/>
                </a:lnTo>
                <a:lnTo>
                  <a:pt x="401" y="46"/>
                </a:lnTo>
                <a:lnTo>
                  <a:pt x="401" y="46"/>
                </a:lnTo>
                <a:lnTo>
                  <a:pt x="401" y="46"/>
                </a:lnTo>
                <a:lnTo>
                  <a:pt x="401" y="46"/>
                </a:lnTo>
                <a:lnTo>
                  <a:pt x="401" y="46"/>
                </a:lnTo>
                <a:lnTo>
                  <a:pt x="401" y="46"/>
                </a:lnTo>
                <a:lnTo>
                  <a:pt x="401" y="46"/>
                </a:lnTo>
                <a:lnTo>
                  <a:pt x="401" y="46"/>
                </a:lnTo>
                <a:lnTo>
                  <a:pt x="401" y="46"/>
                </a:lnTo>
                <a:lnTo>
                  <a:pt x="401" y="46"/>
                </a:lnTo>
                <a:lnTo>
                  <a:pt x="401" y="46"/>
                </a:lnTo>
                <a:lnTo>
                  <a:pt x="401" y="46"/>
                </a:lnTo>
                <a:lnTo>
                  <a:pt x="401" y="46"/>
                </a:lnTo>
                <a:lnTo>
                  <a:pt x="402" y="46"/>
                </a:lnTo>
                <a:lnTo>
                  <a:pt x="402" y="46"/>
                </a:lnTo>
                <a:lnTo>
                  <a:pt x="402" y="46"/>
                </a:lnTo>
                <a:lnTo>
                  <a:pt x="402" y="46"/>
                </a:lnTo>
                <a:lnTo>
                  <a:pt x="402" y="46"/>
                </a:lnTo>
                <a:lnTo>
                  <a:pt x="402" y="46"/>
                </a:lnTo>
                <a:lnTo>
                  <a:pt x="402" y="46"/>
                </a:lnTo>
                <a:lnTo>
                  <a:pt x="402" y="46"/>
                </a:lnTo>
                <a:lnTo>
                  <a:pt x="402" y="46"/>
                </a:lnTo>
                <a:lnTo>
                  <a:pt x="402" y="46"/>
                </a:lnTo>
                <a:lnTo>
                  <a:pt x="402" y="46"/>
                </a:lnTo>
                <a:lnTo>
                  <a:pt x="402" y="46"/>
                </a:lnTo>
                <a:lnTo>
                  <a:pt x="403" y="46"/>
                </a:lnTo>
                <a:lnTo>
                  <a:pt x="403" y="46"/>
                </a:lnTo>
                <a:lnTo>
                  <a:pt x="403" y="46"/>
                </a:lnTo>
                <a:lnTo>
                  <a:pt x="403" y="46"/>
                </a:lnTo>
                <a:lnTo>
                  <a:pt x="403" y="46"/>
                </a:lnTo>
                <a:lnTo>
                  <a:pt x="403" y="46"/>
                </a:lnTo>
                <a:lnTo>
                  <a:pt x="403" y="46"/>
                </a:lnTo>
                <a:lnTo>
                  <a:pt x="403" y="46"/>
                </a:lnTo>
                <a:lnTo>
                  <a:pt x="403" y="46"/>
                </a:lnTo>
                <a:lnTo>
                  <a:pt x="403" y="46"/>
                </a:lnTo>
                <a:lnTo>
                  <a:pt x="403" y="46"/>
                </a:lnTo>
                <a:lnTo>
                  <a:pt x="403" y="46"/>
                </a:lnTo>
                <a:lnTo>
                  <a:pt x="403" y="46"/>
                </a:lnTo>
                <a:lnTo>
                  <a:pt x="403" y="46"/>
                </a:lnTo>
                <a:lnTo>
                  <a:pt x="403" y="46"/>
                </a:lnTo>
                <a:lnTo>
                  <a:pt x="403" y="46"/>
                </a:lnTo>
                <a:lnTo>
                  <a:pt x="403" y="46"/>
                </a:lnTo>
                <a:lnTo>
                  <a:pt x="403" y="46"/>
                </a:lnTo>
                <a:lnTo>
                  <a:pt x="403" y="46"/>
                </a:lnTo>
                <a:lnTo>
                  <a:pt x="403" y="46"/>
                </a:lnTo>
                <a:lnTo>
                  <a:pt x="403" y="46"/>
                </a:lnTo>
                <a:lnTo>
                  <a:pt x="403" y="46"/>
                </a:lnTo>
                <a:lnTo>
                  <a:pt x="403" y="46"/>
                </a:lnTo>
                <a:lnTo>
                  <a:pt x="403" y="46"/>
                </a:lnTo>
                <a:lnTo>
                  <a:pt x="403" y="46"/>
                </a:lnTo>
                <a:lnTo>
                  <a:pt x="403" y="46"/>
                </a:lnTo>
                <a:lnTo>
                  <a:pt x="403" y="46"/>
                </a:lnTo>
                <a:lnTo>
                  <a:pt x="403" y="46"/>
                </a:lnTo>
                <a:lnTo>
                  <a:pt x="403" y="46"/>
                </a:lnTo>
                <a:lnTo>
                  <a:pt x="403" y="46"/>
                </a:lnTo>
                <a:lnTo>
                  <a:pt x="403" y="46"/>
                </a:lnTo>
                <a:lnTo>
                  <a:pt x="403" y="46"/>
                </a:lnTo>
                <a:lnTo>
                  <a:pt x="403" y="46"/>
                </a:lnTo>
                <a:lnTo>
                  <a:pt x="404" y="46"/>
                </a:lnTo>
                <a:lnTo>
                  <a:pt x="404" y="46"/>
                </a:lnTo>
                <a:lnTo>
                  <a:pt x="404" y="46"/>
                </a:lnTo>
                <a:lnTo>
                  <a:pt x="404" y="46"/>
                </a:lnTo>
                <a:lnTo>
                  <a:pt x="404" y="46"/>
                </a:lnTo>
                <a:lnTo>
                  <a:pt x="404" y="46"/>
                </a:lnTo>
                <a:lnTo>
                  <a:pt x="404" y="46"/>
                </a:lnTo>
                <a:lnTo>
                  <a:pt x="404" y="46"/>
                </a:lnTo>
                <a:lnTo>
                  <a:pt x="404" y="46"/>
                </a:lnTo>
                <a:lnTo>
                  <a:pt x="404" y="46"/>
                </a:lnTo>
                <a:lnTo>
                  <a:pt x="404" y="46"/>
                </a:lnTo>
                <a:lnTo>
                  <a:pt x="404" y="46"/>
                </a:lnTo>
                <a:lnTo>
                  <a:pt x="404" y="46"/>
                </a:lnTo>
                <a:lnTo>
                  <a:pt x="404" y="46"/>
                </a:lnTo>
                <a:lnTo>
                  <a:pt x="404" y="46"/>
                </a:lnTo>
                <a:lnTo>
                  <a:pt x="405" y="46"/>
                </a:lnTo>
                <a:lnTo>
                  <a:pt x="405" y="46"/>
                </a:lnTo>
                <a:lnTo>
                  <a:pt x="405" y="46"/>
                </a:lnTo>
                <a:lnTo>
                  <a:pt x="406" y="46"/>
                </a:lnTo>
                <a:lnTo>
                  <a:pt x="406" y="46"/>
                </a:lnTo>
                <a:lnTo>
                  <a:pt x="406" y="46"/>
                </a:lnTo>
                <a:lnTo>
                  <a:pt x="406" y="46"/>
                </a:lnTo>
                <a:lnTo>
                  <a:pt x="406" y="46"/>
                </a:lnTo>
                <a:lnTo>
                  <a:pt x="406" y="46"/>
                </a:lnTo>
                <a:lnTo>
                  <a:pt x="406" y="46"/>
                </a:lnTo>
                <a:lnTo>
                  <a:pt x="406" y="46"/>
                </a:lnTo>
                <a:lnTo>
                  <a:pt x="406" y="46"/>
                </a:lnTo>
                <a:lnTo>
                  <a:pt x="407" y="46"/>
                </a:lnTo>
                <a:lnTo>
                  <a:pt x="407" y="46"/>
                </a:lnTo>
                <a:lnTo>
                  <a:pt x="407" y="46"/>
                </a:lnTo>
                <a:lnTo>
                  <a:pt x="407" y="46"/>
                </a:lnTo>
                <a:lnTo>
                  <a:pt x="407" y="46"/>
                </a:lnTo>
                <a:lnTo>
                  <a:pt x="407" y="46"/>
                </a:lnTo>
                <a:lnTo>
                  <a:pt x="407" y="46"/>
                </a:lnTo>
                <a:lnTo>
                  <a:pt x="407" y="46"/>
                </a:lnTo>
                <a:lnTo>
                  <a:pt x="407" y="46"/>
                </a:lnTo>
                <a:lnTo>
                  <a:pt x="407" y="46"/>
                </a:lnTo>
                <a:lnTo>
                  <a:pt x="407" y="46"/>
                </a:lnTo>
                <a:lnTo>
                  <a:pt x="407" y="46"/>
                </a:lnTo>
                <a:lnTo>
                  <a:pt x="407" y="46"/>
                </a:lnTo>
                <a:lnTo>
                  <a:pt x="407" y="46"/>
                </a:lnTo>
                <a:lnTo>
                  <a:pt x="407" y="46"/>
                </a:lnTo>
                <a:lnTo>
                  <a:pt x="407" y="46"/>
                </a:lnTo>
                <a:lnTo>
                  <a:pt x="407" y="46"/>
                </a:lnTo>
                <a:lnTo>
                  <a:pt x="407" y="46"/>
                </a:lnTo>
                <a:lnTo>
                  <a:pt x="407" y="46"/>
                </a:lnTo>
                <a:lnTo>
                  <a:pt x="407" y="46"/>
                </a:lnTo>
                <a:lnTo>
                  <a:pt x="407" y="46"/>
                </a:lnTo>
                <a:lnTo>
                  <a:pt x="408" y="46"/>
                </a:lnTo>
                <a:lnTo>
                  <a:pt x="408" y="46"/>
                </a:lnTo>
                <a:lnTo>
                  <a:pt x="408" y="46"/>
                </a:lnTo>
                <a:lnTo>
                  <a:pt x="408" y="46"/>
                </a:lnTo>
                <a:lnTo>
                  <a:pt x="408" y="46"/>
                </a:lnTo>
                <a:lnTo>
                  <a:pt x="408" y="46"/>
                </a:lnTo>
                <a:lnTo>
                  <a:pt x="408" y="46"/>
                </a:lnTo>
                <a:lnTo>
                  <a:pt x="408" y="46"/>
                </a:lnTo>
                <a:lnTo>
                  <a:pt x="408" y="46"/>
                </a:lnTo>
                <a:lnTo>
                  <a:pt x="409" y="46"/>
                </a:lnTo>
                <a:lnTo>
                  <a:pt x="409" y="46"/>
                </a:lnTo>
                <a:lnTo>
                  <a:pt x="409" y="46"/>
                </a:lnTo>
                <a:lnTo>
                  <a:pt x="409" y="46"/>
                </a:lnTo>
                <a:lnTo>
                  <a:pt x="409" y="46"/>
                </a:lnTo>
                <a:lnTo>
                  <a:pt x="409" y="46"/>
                </a:lnTo>
                <a:lnTo>
                  <a:pt x="409" y="46"/>
                </a:lnTo>
                <a:lnTo>
                  <a:pt x="409" y="46"/>
                </a:lnTo>
                <a:lnTo>
                  <a:pt x="409" y="46"/>
                </a:lnTo>
                <a:lnTo>
                  <a:pt x="409" y="46"/>
                </a:lnTo>
                <a:lnTo>
                  <a:pt x="409" y="46"/>
                </a:lnTo>
                <a:lnTo>
                  <a:pt x="409" y="46"/>
                </a:lnTo>
                <a:lnTo>
                  <a:pt x="409" y="46"/>
                </a:lnTo>
                <a:lnTo>
                  <a:pt x="409" y="46"/>
                </a:lnTo>
                <a:lnTo>
                  <a:pt x="409" y="46"/>
                </a:lnTo>
                <a:lnTo>
                  <a:pt x="409" y="46"/>
                </a:lnTo>
                <a:lnTo>
                  <a:pt x="409" y="46"/>
                </a:lnTo>
                <a:lnTo>
                  <a:pt x="409" y="46"/>
                </a:lnTo>
                <a:lnTo>
                  <a:pt x="410" y="46"/>
                </a:lnTo>
                <a:lnTo>
                  <a:pt x="410" y="46"/>
                </a:lnTo>
                <a:lnTo>
                  <a:pt x="410" y="46"/>
                </a:lnTo>
                <a:lnTo>
                  <a:pt x="410" y="46"/>
                </a:lnTo>
                <a:lnTo>
                  <a:pt x="410" y="46"/>
                </a:lnTo>
                <a:lnTo>
                  <a:pt x="410" y="46"/>
                </a:lnTo>
                <a:lnTo>
                  <a:pt x="410" y="46"/>
                </a:lnTo>
                <a:lnTo>
                  <a:pt x="410" y="46"/>
                </a:lnTo>
                <a:lnTo>
                  <a:pt x="410" y="46"/>
                </a:lnTo>
                <a:lnTo>
                  <a:pt x="410" y="46"/>
                </a:lnTo>
                <a:lnTo>
                  <a:pt x="410" y="46"/>
                </a:lnTo>
                <a:lnTo>
                  <a:pt x="410" y="46"/>
                </a:lnTo>
                <a:lnTo>
                  <a:pt x="410" y="46"/>
                </a:lnTo>
                <a:lnTo>
                  <a:pt x="410" y="46"/>
                </a:lnTo>
                <a:lnTo>
                  <a:pt x="410" y="46"/>
                </a:lnTo>
                <a:lnTo>
                  <a:pt x="410" y="46"/>
                </a:lnTo>
                <a:lnTo>
                  <a:pt x="410" y="46"/>
                </a:lnTo>
                <a:lnTo>
                  <a:pt x="410" y="46"/>
                </a:lnTo>
                <a:lnTo>
                  <a:pt x="410" y="46"/>
                </a:lnTo>
                <a:lnTo>
                  <a:pt x="410" y="46"/>
                </a:lnTo>
                <a:lnTo>
                  <a:pt x="410" y="46"/>
                </a:lnTo>
                <a:lnTo>
                  <a:pt x="410" y="46"/>
                </a:lnTo>
                <a:lnTo>
                  <a:pt x="410" y="46"/>
                </a:lnTo>
                <a:lnTo>
                  <a:pt x="410" y="46"/>
                </a:lnTo>
                <a:lnTo>
                  <a:pt x="410" y="46"/>
                </a:lnTo>
                <a:lnTo>
                  <a:pt x="410" y="46"/>
                </a:lnTo>
                <a:lnTo>
                  <a:pt x="410" y="46"/>
                </a:lnTo>
                <a:lnTo>
                  <a:pt x="411" y="46"/>
                </a:lnTo>
                <a:lnTo>
                  <a:pt x="411" y="47"/>
                </a:lnTo>
                <a:lnTo>
                  <a:pt x="411" y="47"/>
                </a:lnTo>
                <a:lnTo>
                  <a:pt x="411" y="47"/>
                </a:lnTo>
                <a:lnTo>
                  <a:pt x="411" y="47"/>
                </a:lnTo>
                <a:lnTo>
                  <a:pt x="411" y="47"/>
                </a:lnTo>
                <a:lnTo>
                  <a:pt x="411" y="47"/>
                </a:lnTo>
                <a:lnTo>
                  <a:pt x="411" y="47"/>
                </a:lnTo>
                <a:lnTo>
                  <a:pt x="411" y="47"/>
                </a:lnTo>
                <a:lnTo>
                  <a:pt x="411" y="47"/>
                </a:lnTo>
                <a:lnTo>
                  <a:pt x="411" y="47"/>
                </a:lnTo>
                <a:lnTo>
                  <a:pt x="411" y="47"/>
                </a:lnTo>
                <a:lnTo>
                  <a:pt x="411" y="47"/>
                </a:lnTo>
                <a:lnTo>
                  <a:pt x="411" y="47"/>
                </a:lnTo>
                <a:lnTo>
                  <a:pt x="411" y="47"/>
                </a:lnTo>
                <a:lnTo>
                  <a:pt x="411" y="47"/>
                </a:lnTo>
                <a:lnTo>
                  <a:pt x="411" y="47"/>
                </a:lnTo>
                <a:lnTo>
                  <a:pt x="411" y="47"/>
                </a:lnTo>
                <a:lnTo>
                  <a:pt x="411" y="47"/>
                </a:lnTo>
                <a:lnTo>
                  <a:pt x="411" y="47"/>
                </a:lnTo>
                <a:lnTo>
                  <a:pt x="411" y="47"/>
                </a:lnTo>
                <a:lnTo>
                  <a:pt x="411" y="47"/>
                </a:lnTo>
                <a:lnTo>
                  <a:pt x="411" y="47"/>
                </a:lnTo>
                <a:lnTo>
                  <a:pt x="411" y="47"/>
                </a:lnTo>
                <a:lnTo>
                  <a:pt x="411" y="47"/>
                </a:lnTo>
                <a:lnTo>
                  <a:pt x="411" y="47"/>
                </a:lnTo>
                <a:lnTo>
                  <a:pt x="411" y="47"/>
                </a:lnTo>
                <a:lnTo>
                  <a:pt x="411" y="47"/>
                </a:lnTo>
                <a:lnTo>
                  <a:pt x="411" y="47"/>
                </a:lnTo>
                <a:lnTo>
                  <a:pt x="411" y="47"/>
                </a:lnTo>
                <a:lnTo>
                  <a:pt x="412" y="47"/>
                </a:lnTo>
                <a:lnTo>
                  <a:pt x="412" y="47"/>
                </a:lnTo>
                <a:lnTo>
                  <a:pt x="412" y="47"/>
                </a:lnTo>
                <a:lnTo>
                  <a:pt x="412" y="47"/>
                </a:lnTo>
                <a:lnTo>
                  <a:pt x="412" y="47"/>
                </a:lnTo>
                <a:lnTo>
                  <a:pt x="412" y="47"/>
                </a:lnTo>
                <a:lnTo>
                  <a:pt x="412" y="47"/>
                </a:lnTo>
                <a:lnTo>
                  <a:pt x="412" y="47"/>
                </a:lnTo>
                <a:lnTo>
                  <a:pt x="412" y="47"/>
                </a:lnTo>
                <a:lnTo>
                  <a:pt x="412" y="47"/>
                </a:lnTo>
                <a:lnTo>
                  <a:pt x="412" y="47"/>
                </a:lnTo>
                <a:lnTo>
                  <a:pt x="412" y="47"/>
                </a:lnTo>
                <a:lnTo>
                  <a:pt x="412" y="47"/>
                </a:lnTo>
                <a:lnTo>
                  <a:pt x="412" y="47"/>
                </a:lnTo>
                <a:lnTo>
                  <a:pt x="412" y="47"/>
                </a:lnTo>
                <a:lnTo>
                  <a:pt x="413" y="47"/>
                </a:lnTo>
                <a:lnTo>
                  <a:pt x="413" y="47"/>
                </a:lnTo>
                <a:lnTo>
                  <a:pt x="413" y="47"/>
                </a:lnTo>
                <a:lnTo>
                  <a:pt x="413" y="47"/>
                </a:lnTo>
                <a:lnTo>
                  <a:pt x="413" y="47"/>
                </a:lnTo>
                <a:lnTo>
                  <a:pt x="413" y="47"/>
                </a:lnTo>
                <a:lnTo>
                  <a:pt x="413" y="47"/>
                </a:lnTo>
                <a:lnTo>
                  <a:pt x="413" y="47"/>
                </a:lnTo>
                <a:lnTo>
                  <a:pt x="413" y="47"/>
                </a:lnTo>
                <a:lnTo>
                  <a:pt x="413" y="47"/>
                </a:lnTo>
                <a:lnTo>
                  <a:pt x="413" y="47"/>
                </a:lnTo>
                <a:lnTo>
                  <a:pt x="413" y="47"/>
                </a:lnTo>
                <a:lnTo>
                  <a:pt x="413" y="47"/>
                </a:lnTo>
                <a:lnTo>
                  <a:pt x="413" y="47"/>
                </a:lnTo>
                <a:lnTo>
                  <a:pt x="413" y="47"/>
                </a:lnTo>
                <a:lnTo>
                  <a:pt x="413" y="47"/>
                </a:lnTo>
                <a:lnTo>
                  <a:pt x="413" y="47"/>
                </a:lnTo>
                <a:lnTo>
                  <a:pt x="413" y="47"/>
                </a:lnTo>
                <a:lnTo>
                  <a:pt x="413" y="47"/>
                </a:lnTo>
                <a:lnTo>
                  <a:pt x="413" y="47"/>
                </a:lnTo>
                <a:lnTo>
                  <a:pt x="413" y="47"/>
                </a:lnTo>
                <a:lnTo>
                  <a:pt x="413" y="47"/>
                </a:lnTo>
                <a:lnTo>
                  <a:pt x="413" y="47"/>
                </a:lnTo>
                <a:lnTo>
                  <a:pt x="413" y="47"/>
                </a:lnTo>
                <a:lnTo>
                  <a:pt x="414" y="47"/>
                </a:lnTo>
                <a:lnTo>
                  <a:pt x="414" y="47"/>
                </a:lnTo>
                <a:lnTo>
                  <a:pt x="414" y="47"/>
                </a:lnTo>
                <a:lnTo>
                  <a:pt x="414" y="47"/>
                </a:lnTo>
                <a:lnTo>
                  <a:pt x="414" y="47"/>
                </a:lnTo>
                <a:lnTo>
                  <a:pt x="414" y="47"/>
                </a:lnTo>
                <a:lnTo>
                  <a:pt x="414" y="47"/>
                </a:lnTo>
                <a:lnTo>
                  <a:pt x="414" y="47"/>
                </a:lnTo>
                <a:lnTo>
                  <a:pt x="414" y="47"/>
                </a:lnTo>
                <a:lnTo>
                  <a:pt x="414" y="47"/>
                </a:lnTo>
                <a:lnTo>
                  <a:pt x="414" y="47"/>
                </a:lnTo>
                <a:lnTo>
                  <a:pt x="414" y="47"/>
                </a:lnTo>
                <a:lnTo>
                  <a:pt x="415" y="47"/>
                </a:lnTo>
                <a:lnTo>
                  <a:pt x="415" y="47"/>
                </a:lnTo>
                <a:lnTo>
                  <a:pt x="415" y="47"/>
                </a:lnTo>
                <a:lnTo>
                  <a:pt x="415" y="47"/>
                </a:lnTo>
                <a:lnTo>
                  <a:pt x="415" y="47"/>
                </a:lnTo>
                <a:lnTo>
                  <a:pt x="415" y="47"/>
                </a:lnTo>
                <a:lnTo>
                  <a:pt x="415" y="47"/>
                </a:lnTo>
                <a:lnTo>
                  <a:pt x="415" y="47"/>
                </a:lnTo>
                <a:lnTo>
                  <a:pt x="415" y="47"/>
                </a:lnTo>
                <a:lnTo>
                  <a:pt x="415" y="47"/>
                </a:lnTo>
                <a:lnTo>
                  <a:pt x="415" y="47"/>
                </a:lnTo>
                <a:lnTo>
                  <a:pt x="415" y="47"/>
                </a:lnTo>
                <a:lnTo>
                  <a:pt x="415" y="47"/>
                </a:lnTo>
                <a:lnTo>
                  <a:pt x="415" y="47"/>
                </a:lnTo>
                <a:lnTo>
                  <a:pt x="415" y="47"/>
                </a:lnTo>
                <a:lnTo>
                  <a:pt x="415" y="47"/>
                </a:lnTo>
                <a:lnTo>
                  <a:pt x="415" y="47"/>
                </a:lnTo>
                <a:lnTo>
                  <a:pt x="415" y="47"/>
                </a:lnTo>
                <a:lnTo>
                  <a:pt x="415" y="47"/>
                </a:lnTo>
                <a:lnTo>
                  <a:pt x="415" y="47"/>
                </a:lnTo>
                <a:lnTo>
                  <a:pt x="415" y="47"/>
                </a:lnTo>
                <a:lnTo>
                  <a:pt x="415" y="47"/>
                </a:lnTo>
                <a:lnTo>
                  <a:pt x="415" y="47"/>
                </a:lnTo>
                <a:lnTo>
                  <a:pt x="415" y="47"/>
                </a:lnTo>
                <a:lnTo>
                  <a:pt x="415" y="47"/>
                </a:lnTo>
                <a:lnTo>
                  <a:pt x="415" y="47"/>
                </a:lnTo>
                <a:lnTo>
                  <a:pt x="415" y="47"/>
                </a:lnTo>
                <a:lnTo>
                  <a:pt x="416" y="47"/>
                </a:lnTo>
                <a:lnTo>
                  <a:pt x="416" y="47"/>
                </a:lnTo>
                <a:lnTo>
                  <a:pt x="416" y="47"/>
                </a:lnTo>
                <a:lnTo>
                  <a:pt x="416" y="47"/>
                </a:lnTo>
                <a:lnTo>
                  <a:pt x="416" y="47"/>
                </a:lnTo>
                <a:lnTo>
                  <a:pt x="416" y="47"/>
                </a:lnTo>
                <a:lnTo>
                  <a:pt x="416" y="47"/>
                </a:lnTo>
                <a:lnTo>
                  <a:pt x="416" y="47"/>
                </a:lnTo>
                <a:lnTo>
                  <a:pt x="416" y="47"/>
                </a:lnTo>
                <a:lnTo>
                  <a:pt x="416" y="47"/>
                </a:lnTo>
                <a:lnTo>
                  <a:pt x="416" y="47"/>
                </a:lnTo>
                <a:lnTo>
                  <a:pt x="416" y="47"/>
                </a:lnTo>
                <a:lnTo>
                  <a:pt x="416" y="47"/>
                </a:lnTo>
                <a:lnTo>
                  <a:pt x="416" y="47"/>
                </a:lnTo>
                <a:lnTo>
                  <a:pt x="416" y="47"/>
                </a:lnTo>
                <a:lnTo>
                  <a:pt x="416" y="47"/>
                </a:lnTo>
                <a:lnTo>
                  <a:pt x="416" y="47"/>
                </a:lnTo>
                <a:lnTo>
                  <a:pt x="416" y="47"/>
                </a:lnTo>
                <a:lnTo>
                  <a:pt x="416" y="47"/>
                </a:lnTo>
                <a:lnTo>
                  <a:pt x="416" y="47"/>
                </a:lnTo>
                <a:lnTo>
                  <a:pt x="416" y="47"/>
                </a:lnTo>
                <a:lnTo>
                  <a:pt x="416" y="47"/>
                </a:lnTo>
                <a:lnTo>
                  <a:pt x="416" y="47"/>
                </a:lnTo>
                <a:lnTo>
                  <a:pt x="416" y="47"/>
                </a:lnTo>
                <a:lnTo>
                  <a:pt x="416" y="47"/>
                </a:lnTo>
                <a:lnTo>
                  <a:pt x="416" y="47"/>
                </a:lnTo>
                <a:lnTo>
                  <a:pt x="416" y="47"/>
                </a:lnTo>
                <a:lnTo>
                  <a:pt x="416" y="47"/>
                </a:lnTo>
                <a:lnTo>
                  <a:pt x="416" y="47"/>
                </a:lnTo>
                <a:lnTo>
                  <a:pt x="416" y="47"/>
                </a:lnTo>
                <a:lnTo>
                  <a:pt x="416" y="47"/>
                </a:lnTo>
                <a:lnTo>
                  <a:pt x="416" y="47"/>
                </a:lnTo>
                <a:lnTo>
                  <a:pt x="416" y="47"/>
                </a:lnTo>
                <a:lnTo>
                  <a:pt x="417" y="47"/>
                </a:lnTo>
                <a:lnTo>
                  <a:pt x="417" y="47"/>
                </a:lnTo>
                <a:lnTo>
                  <a:pt x="417" y="47"/>
                </a:lnTo>
                <a:lnTo>
                  <a:pt x="417" y="47"/>
                </a:lnTo>
                <a:lnTo>
                  <a:pt x="417" y="47"/>
                </a:lnTo>
                <a:lnTo>
                  <a:pt x="417" y="47"/>
                </a:lnTo>
                <a:lnTo>
                  <a:pt x="417" y="47"/>
                </a:lnTo>
                <a:lnTo>
                  <a:pt x="417" y="47"/>
                </a:lnTo>
                <a:lnTo>
                  <a:pt x="417" y="47"/>
                </a:lnTo>
                <a:lnTo>
                  <a:pt x="417" y="47"/>
                </a:lnTo>
                <a:lnTo>
                  <a:pt x="417" y="47"/>
                </a:lnTo>
                <a:lnTo>
                  <a:pt x="417" y="47"/>
                </a:lnTo>
                <a:lnTo>
                  <a:pt x="418" y="47"/>
                </a:lnTo>
                <a:lnTo>
                  <a:pt x="418" y="47"/>
                </a:lnTo>
                <a:lnTo>
                  <a:pt x="418" y="47"/>
                </a:lnTo>
                <a:lnTo>
                  <a:pt x="418" y="47"/>
                </a:lnTo>
                <a:lnTo>
                  <a:pt x="418" y="47"/>
                </a:lnTo>
                <a:lnTo>
                  <a:pt x="418" y="47"/>
                </a:lnTo>
                <a:lnTo>
                  <a:pt x="418" y="47"/>
                </a:lnTo>
                <a:lnTo>
                  <a:pt x="418" y="47"/>
                </a:lnTo>
                <a:lnTo>
                  <a:pt x="418" y="47"/>
                </a:lnTo>
                <a:lnTo>
                  <a:pt x="418" y="47"/>
                </a:lnTo>
                <a:lnTo>
                  <a:pt x="418" y="47"/>
                </a:lnTo>
                <a:lnTo>
                  <a:pt x="418" y="47"/>
                </a:lnTo>
                <a:lnTo>
                  <a:pt x="418" y="47"/>
                </a:lnTo>
                <a:lnTo>
                  <a:pt x="418" y="47"/>
                </a:lnTo>
                <a:lnTo>
                  <a:pt x="418" y="47"/>
                </a:lnTo>
                <a:lnTo>
                  <a:pt x="418" y="47"/>
                </a:lnTo>
                <a:lnTo>
                  <a:pt x="418" y="47"/>
                </a:lnTo>
                <a:lnTo>
                  <a:pt x="418" y="47"/>
                </a:lnTo>
                <a:lnTo>
                  <a:pt x="418" y="47"/>
                </a:lnTo>
                <a:lnTo>
                  <a:pt x="418" y="47"/>
                </a:lnTo>
                <a:lnTo>
                  <a:pt x="418" y="47"/>
                </a:lnTo>
                <a:lnTo>
                  <a:pt x="418" y="47"/>
                </a:lnTo>
                <a:lnTo>
                  <a:pt x="418" y="47"/>
                </a:lnTo>
                <a:lnTo>
                  <a:pt x="418" y="47"/>
                </a:lnTo>
                <a:lnTo>
                  <a:pt x="418" y="47"/>
                </a:lnTo>
                <a:lnTo>
                  <a:pt x="418" y="47"/>
                </a:lnTo>
                <a:lnTo>
                  <a:pt x="418" y="47"/>
                </a:lnTo>
                <a:lnTo>
                  <a:pt x="418" y="47"/>
                </a:lnTo>
                <a:lnTo>
                  <a:pt x="418" y="47"/>
                </a:lnTo>
                <a:lnTo>
                  <a:pt x="418" y="47"/>
                </a:lnTo>
                <a:lnTo>
                  <a:pt x="418" y="47"/>
                </a:lnTo>
                <a:lnTo>
                  <a:pt x="418" y="47"/>
                </a:lnTo>
                <a:lnTo>
                  <a:pt x="418" y="47"/>
                </a:lnTo>
                <a:lnTo>
                  <a:pt x="419" y="47"/>
                </a:lnTo>
                <a:lnTo>
                  <a:pt x="419" y="47"/>
                </a:lnTo>
                <a:lnTo>
                  <a:pt x="419" y="47"/>
                </a:lnTo>
                <a:lnTo>
                  <a:pt x="419" y="47"/>
                </a:lnTo>
                <a:lnTo>
                  <a:pt x="419" y="47"/>
                </a:lnTo>
                <a:lnTo>
                  <a:pt x="419" y="47"/>
                </a:lnTo>
                <a:lnTo>
                  <a:pt x="419" y="47"/>
                </a:lnTo>
                <a:lnTo>
                  <a:pt x="419" y="47"/>
                </a:lnTo>
                <a:lnTo>
                  <a:pt x="419" y="47"/>
                </a:lnTo>
                <a:lnTo>
                  <a:pt x="419" y="47"/>
                </a:lnTo>
                <a:lnTo>
                  <a:pt x="419" y="47"/>
                </a:lnTo>
                <a:lnTo>
                  <a:pt x="419" y="47"/>
                </a:lnTo>
                <a:lnTo>
                  <a:pt x="419" y="47"/>
                </a:lnTo>
                <a:lnTo>
                  <a:pt x="419" y="48"/>
                </a:lnTo>
                <a:lnTo>
                  <a:pt x="419" y="48"/>
                </a:lnTo>
                <a:lnTo>
                  <a:pt x="419" y="48"/>
                </a:lnTo>
                <a:lnTo>
                  <a:pt x="419" y="48"/>
                </a:lnTo>
                <a:lnTo>
                  <a:pt x="419" y="48"/>
                </a:lnTo>
                <a:lnTo>
                  <a:pt x="420" y="48"/>
                </a:lnTo>
                <a:lnTo>
                  <a:pt x="420" y="48"/>
                </a:lnTo>
                <a:lnTo>
                  <a:pt x="420" y="48"/>
                </a:lnTo>
                <a:lnTo>
                  <a:pt x="420" y="48"/>
                </a:lnTo>
                <a:lnTo>
                  <a:pt x="420" y="48"/>
                </a:lnTo>
                <a:lnTo>
                  <a:pt x="420" y="48"/>
                </a:lnTo>
                <a:lnTo>
                  <a:pt x="420" y="48"/>
                </a:lnTo>
                <a:lnTo>
                  <a:pt x="420" y="48"/>
                </a:lnTo>
                <a:lnTo>
                  <a:pt x="420" y="48"/>
                </a:lnTo>
                <a:lnTo>
                  <a:pt x="420" y="48"/>
                </a:lnTo>
                <a:lnTo>
                  <a:pt x="420" y="48"/>
                </a:lnTo>
                <a:lnTo>
                  <a:pt x="420" y="48"/>
                </a:lnTo>
                <a:lnTo>
                  <a:pt x="420" y="48"/>
                </a:lnTo>
                <a:lnTo>
                  <a:pt x="420" y="48"/>
                </a:lnTo>
                <a:lnTo>
                  <a:pt x="420" y="48"/>
                </a:lnTo>
                <a:lnTo>
                  <a:pt x="420" y="48"/>
                </a:lnTo>
                <a:lnTo>
                  <a:pt x="420" y="48"/>
                </a:lnTo>
                <a:lnTo>
                  <a:pt x="420" y="48"/>
                </a:lnTo>
                <a:lnTo>
                  <a:pt x="420" y="48"/>
                </a:lnTo>
                <a:lnTo>
                  <a:pt x="420" y="48"/>
                </a:lnTo>
                <a:lnTo>
                  <a:pt x="420" y="48"/>
                </a:lnTo>
                <a:lnTo>
                  <a:pt x="420" y="48"/>
                </a:lnTo>
                <a:lnTo>
                  <a:pt x="420" y="48"/>
                </a:lnTo>
                <a:lnTo>
                  <a:pt x="420" y="48"/>
                </a:lnTo>
                <a:lnTo>
                  <a:pt x="420" y="48"/>
                </a:lnTo>
                <a:lnTo>
                  <a:pt x="420" y="48"/>
                </a:lnTo>
                <a:lnTo>
                  <a:pt x="420" y="48"/>
                </a:lnTo>
                <a:lnTo>
                  <a:pt x="420" y="48"/>
                </a:lnTo>
                <a:lnTo>
                  <a:pt x="420" y="48"/>
                </a:lnTo>
                <a:lnTo>
                  <a:pt x="420" y="48"/>
                </a:lnTo>
                <a:lnTo>
                  <a:pt x="421" y="48"/>
                </a:lnTo>
                <a:lnTo>
                  <a:pt x="421" y="48"/>
                </a:lnTo>
                <a:lnTo>
                  <a:pt x="421" y="48"/>
                </a:lnTo>
                <a:lnTo>
                  <a:pt x="421" y="48"/>
                </a:lnTo>
                <a:lnTo>
                  <a:pt x="421" y="48"/>
                </a:lnTo>
                <a:lnTo>
                  <a:pt x="421" y="48"/>
                </a:lnTo>
                <a:lnTo>
                  <a:pt x="421" y="48"/>
                </a:lnTo>
                <a:lnTo>
                  <a:pt x="421" y="48"/>
                </a:lnTo>
                <a:lnTo>
                  <a:pt x="421" y="48"/>
                </a:lnTo>
                <a:lnTo>
                  <a:pt x="421" y="48"/>
                </a:lnTo>
                <a:lnTo>
                  <a:pt x="421" y="48"/>
                </a:lnTo>
                <a:lnTo>
                  <a:pt x="421" y="48"/>
                </a:lnTo>
                <a:lnTo>
                  <a:pt x="421" y="48"/>
                </a:lnTo>
                <a:lnTo>
                  <a:pt x="421" y="48"/>
                </a:lnTo>
                <a:lnTo>
                  <a:pt x="421" y="48"/>
                </a:lnTo>
                <a:lnTo>
                  <a:pt x="421" y="48"/>
                </a:lnTo>
                <a:lnTo>
                  <a:pt x="421" y="48"/>
                </a:lnTo>
                <a:lnTo>
                  <a:pt x="421" y="48"/>
                </a:lnTo>
                <a:lnTo>
                  <a:pt x="421" y="48"/>
                </a:lnTo>
                <a:lnTo>
                  <a:pt x="421" y="48"/>
                </a:lnTo>
                <a:lnTo>
                  <a:pt x="421" y="48"/>
                </a:lnTo>
                <a:lnTo>
                  <a:pt x="422" y="48"/>
                </a:lnTo>
                <a:lnTo>
                  <a:pt x="422" y="48"/>
                </a:lnTo>
                <a:lnTo>
                  <a:pt x="422" y="48"/>
                </a:lnTo>
                <a:lnTo>
                  <a:pt x="422" y="48"/>
                </a:lnTo>
                <a:lnTo>
                  <a:pt x="422" y="48"/>
                </a:lnTo>
                <a:lnTo>
                  <a:pt x="422" y="48"/>
                </a:lnTo>
                <a:lnTo>
                  <a:pt x="422" y="48"/>
                </a:lnTo>
                <a:lnTo>
                  <a:pt x="422" y="48"/>
                </a:lnTo>
                <a:lnTo>
                  <a:pt x="422" y="48"/>
                </a:lnTo>
                <a:lnTo>
                  <a:pt x="422" y="48"/>
                </a:lnTo>
                <a:lnTo>
                  <a:pt x="422" y="48"/>
                </a:lnTo>
                <a:lnTo>
                  <a:pt x="422" y="48"/>
                </a:lnTo>
                <a:lnTo>
                  <a:pt x="422" y="48"/>
                </a:lnTo>
                <a:lnTo>
                  <a:pt x="422" y="48"/>
                </a:lnTo>
                <a:lnTo>
                  <a:pt x="422" y="48"/>
                </a:lnTo>
                <a:lnTo>
                  <a:pt x="422" y="48"/>
                </a:lnTo>
                <a:lnTo>
                  <a:pt x="422" y="48"/>
                </a:lnTo>
                <a:lnTo>
                  <a:pt x="422" y="48"/>
                </a:lnTo>
                <a:lnTo>
                  <a:pt x="422" y="48"/>
                </a:lnTo>
                <a:lnTo>
                  <a:pt x="422" y="48"/>
                </a:lnTo>
                <a:lnTo>
                  <a:pt x="422" y="48"/>
                </a:lnTo>
                <a:lnTo>
                  <a:pt x="423" y="48"/>
                </a:lnTo>
                <a:lnTo>
                  <a:pt x="423" y="48"/>
                </a:lnTo>
                <a:lnTo>
                  <a:pt x="423" y="48"/>
                </a:lnTo>
                <a:lnTo>
                  <a:pt x="423" y="48"/>
                </a:lnTo>
                <a:lnTo>
                  <a:pt x="423" y="48"/>
                </a:lnTo>
                <a:lnTo>
                  <a:pt x="423" y="48"/>
                </a:lnTo>
                <a:lnTo>
                  <a:pt x="423" y="48"/>
                </a:lnTo>
                <a:lnTo>
                  <a:pt x="423" y="48"/>
                </a:lnTo>
                <a:lnTo>
                  <a:pt x="423" y="48"/>
                </a:lnTo>
                <a:lnTo>
                  <a:pt x="423" y="48"/>
                </a:lnTo>
                <a:lnTo>
                  <a:pt x="423" y="48"/>
                </a:lnTo>
                <a:lnTo>
                  <a:pt x="423" y="48"/>
                </a:lnTo>
                <a:lnTo>
                  <a:pt x="423" y="48"/>
                </a:lnTo>
                <a:lnTo>
                  <a:pt x="423" y="48"/>
                </a:lnTo>
                <a:lnTo>
                  <a:pt x="423" y="48"/>
                </a:lnTo>
                <a:lnTo>
                  <a:pt x="423" y="48"/>
                </a:lnTo>
                <a:lnTo>
                  <a:pt x="423" y="48"/>
                </a:lnTo>
                <a:lnTo>
                  <a:pt x="423" y="48"/>
                </a:lnTo>
                <a:lnTo>
                  <a:pt x="424" y="48"/>
                </a:lnTo>
                <a:lnTo>
                  <a:pt x="424" y="48"/>
                </a:lnTo>
                <a:lnTo>
                  <a:pt x="424" y="48"/>
                </a:lnTo>
                <a:lnTo>
                  <a:pt x="424" y="48"/>
                </a:lnTo>
                <a:lnTo>
                  <a:pt x="424" y="48"/>
                </a:lnTo>
                <a:lnTo>
                  <a:pt x="424" y="48"/>
                </a:lnTo>
                <a:lnTo>
                  <a:pt x="424" y="48"/>
                </a:lnTo>
                <a:lnTo>
                  <a:pt x="424" y="48"/>
                </a:lnTo>
                <a:lnTo>
                  <a:pt x="424" y="48"/>
                </a:lnTo>
                <a:lnTo>
                  <a:pt x="424" y="48"/>
                </a:lnTo>
                <a:lnTo>
                  <a:pt x="424" y="48"/>
                </a:lnTo>
                <a:lnTo>
                  <a:pt x="424" y="48"/>
                </a:lnTo>
                <a:lnTo>
                  <a:pt x="424" y="48"/>
                </a:lnTo>
                <a:lnTo>
                  <a:pt x="424" y="48"/>
                </a:lnTo>
                <a:lnTo>
                  <a:pt x="424" y="48"/>
                </a:lnTo>
                <a:lnTo>
                  <a:pt x="425" y="48"/>
                </a:lnTo>
                <a:lnTo>
                  <a:pt x="425" y="48"/>
                </a:lnTo>
                <a:lnTo>
                  <a:pt x="425" y="48"/>
                </a:lnTo>
                <a:lnTo>
                  <a:pt x="425" y="48"/>
                </a:lnTo>
                <a:lnTo>
                  <a:pt x="425" y="48"/>
                </a:lnTo>
                <a:lnTo>
                  <a:pt x="425" y="48"/>
                </a:lnTo>
                <a:lnTo>
                  <a:pt x="425" y="48"/>
                </a:lnTo>
                <a:lnTo>
                  <a:pt x="425" y="48"/>
                </a:lnTo>
                <a:lnTo>
                  <a:pt x="425" y="48"/>
                </a:lnTo>
                <a:lnTo>
                  <a:pt x="425" y="48"/>
                </a:lnTo>
                <a:lnTo>
                  <a:pt x="425" y="48"/>
                </a:lnTo>
                <a:lnTo>
                  <a:pt x="425" y="48"/>
                </a:lnTo>
                <a:lnTo>
                  <a:pt x="425" y="48"/>
                </a:lnTo>
                <a:lnTo>
                  <a:pt x="425" y="48"/>
                </a:lnTo>
                <a:lnTo>
                  <a:pt x="425" y="48"/>
                </a:lnTo>
                <a:lnTo>
                  <a:pt x="426" y="48"/>
                </a:lnTo>
                <a:lnTo>
                  <a:pt x="426" y="48"/>
                </a:lnTo>
                <a:lnTo>
                  <a:pt x="426" y="48"/>
                </a:lnTo>
                <a:lnTo>
                  <a:pt x="426" y="48"/>
                </a:lnTo>
                <a:lnTo>
                  <a:pt x="426" y="48"/>
                </a:lnTo>
                <a:lnTo>
                  <a:pt x="426" y="48"/>
                </a:lnTo>
                <a:lnTo>
                  <a:pt x="427" y="48"/>
                </a:lnTo>
                <a:lnTo>
                  <a:pt x="427" y="48"/>
                </a:lnTo>
                <a:lnTo>
                  <a:pt x="427" y="48"/>
                </a:lnTo>
                <a:lnTo>
                  <a:pt x="427" y="48"/>
                </a:lnTo>
                <a:lnTo>
                  <a:pt x="427" y="48"/>
                </a:lnTo>
                <a:lnTo>
                  <a:pt x="427" y="48"/>
                </a:lnTo>
                <a:lnTo>
                  <a:pt x="427" y="48"/>
                </a:lnTo>
                <a:lnTo>
                  <a:pt x="427" y="48"/>
                </a:lnTo>
                <a:lnTo>
                  <a:pt x="427" y="48"/>
                </a:lnTo>
                <a:lnTo>
                  <a:pt x="427" y="48"/>
                </a:lnTo>
                <a:lnTo>
                  <a:pt x="427" y="48"/>
                </a:lnTo>
                <a:lnTo>
                  <a:pt x="427" y="48"/>
                </a:lnTo>
                <a:lnTo>
                  <a:pt x="427" y="48"/>
                </a:lnTo>
                <a:lnTo>
                  <a:pt x="427" y="48"/>
                </a:lnTo>
                <a:lnTo>
                  <a:pt x="427" y="48"/>
                </a:lnTo>
                <a:lnTo>
                  <a:pt x="427" y="48"/>
                </a:lnTo>
                <a:lnTo>
                  <a:pt x="427" y="48"/>
                </a:lnTo>
                <a:lnTo>
                  <a:pt x="427" y="48"/>
                </a:lnTo>
                <a:lnTo>
                  <a:pt x="428" y="48"/>
                </a:lnTo>
                <a:lnTo>
                  <a:pt x="428" y="48"/>
                </a:lnTo>
                <a:lnTo>
                  <a:pt x="428" y="48"/>
                </a:lnTo>
                <a:lnTo>
                  <a:pt x="428" y="48"/>
                </a:lnTo>
                <a:lnTo>
                  <a:pt x="428" y="48"/>
                </a:lnTo>
                <a:lnTo>
                  <a:pt x="428" y="48"/>
                </a:lnTo>
                <a:lnTo>
                  <a:pt x="428" y="48"/>
                </a:lnTo>
                <a:lnTo>
                  <a:pt x="428" y="48"/>
                </a:lnTo>
                <a:lnTo>
                  <a:pt x="428" y="48"/>
                </a:lnTo>
                <a:lnTo>
                  <a:pt x="428" y="48"/>
                </a:lnTo>
                <a:lnTo>
                  <a:pt x="428" y="48"/>
                </a:lnTo>
                <a:lnTo>
                  <a:pt x="428" y="48"/>
                </a:lnTo>
                <a:lnTo>
                  <a:pt x="428" y="48"/>
                </a:lnTo>
                <a:lnTo>
                  <a:pt x="428" y="48"/>
                </a:lnTo>
                <a:lnTo>
                  <a:pt x="428" y="48"/>
                </a:lnTo>
                <a:lnTo>
                  <a:pt x="428" y="48"/>
                </a:lnTo>
                <a:lnTo>
                  <a:pt x="428" y="48"/>
                </a:lnTo>
                <a:lnTo>
                  <a:pt x="428" y="48"/>
                </a:lnTo>
                <a:lnTo>
                  <a:pt x="428" y="48"/>
                </a:lnTo>
                <a:lnTo>
                  <a:pt x="428" y="48"/>
                </a:lnTo>
                <a:lnTo>
                  <a:pt x="428" y="48"/>
                </a:lnTo>
                <a:lnTo>
                  <a:pt x="429" y="48"/>
                </a:lnTo>
                <a:lnTo>
                  <a:pt x="429" y="48"/>
                </a:lnTo>
                <a:lnTo>
                  <a:pt x="429" y="48"/>
                </a:lnTo>
                <a:lnTo>
                  <a:pt x="429" y="48"/>
                </a:lnTo>
                <a:lnTo>
                  <a:pt x="429" y="48"/>
                </a:lnTo>
                <a:lnTo>
                  <a:pt x="429" y="48"/>
                </a:lnTo>
                <a:lnTo>
                  <a:pt x="429" y="48"/>
                </a:lnTo>
                <a:lnTo>
                  <a:pt x="429" y="48"/>
                </a:lnTo>
                <a:lnTo>
                  <a:pt x="429" y="48"/>
                </a:lnTo>
                <a:lnTo>
                  <a:pt x="429" y="48"/>
                </a:lnTo>
                <a:lnTo>
                  <a:pt x="429" y="48"/>
                </a:lnTo>
                <a:lnTo>
                  <a:pt x="429" y="48"/>
                </a:lnTo>
                <a:lnTo>
                  <a:pt x="429" y="48"/>
                </a:lnTo>
                <a:lnTo>
                  <a:pt x="429" y="48"/>
                </a:lnTo>
                <a:lnTo>
                  <a:pt x="429" y="48"/>
                </a:lnTo>
                <a:lnTo>
                  <a:pt x="430" y="48"/>
                </a:lnTo>
                <a:lnTo>
                  <a:pt x="430" y="48"/>
                </a:lnTo>
                <a:lnTo>
                  <a:pt x="430" y="48"/>
                </a:lnTo>
                <a:lnTo>
                  <a:pt x="430" y="48"/>
                </a:lnTo>
                <a:lnTo>
                  <a:pt x="430" y="48"/>
                </a:lnTo>
                <a:lnTo>
                  <a:pt x="430" y="48"/>
                </a:lnTo>
                <a:lnTo>
                  <a:pt x="430" y="48"/>
                </a:lnTo>
                <a:lnTo>
                  <a:pt x="430" y="48"/>
                </a:lnTo>
                <a:lnTo>
                  <a:pt x="430" y="48"/>
                </a:lnTo>
                <a:lnTo>
                  <a:pt x="430" y="48"/>
                </a:lnTo>
                <a:lnTo>
                  <a:pt x="430" y="48"/>
                </a:lnTo>
                <a:lnTo>
                  <a:pt x="430" y="48"/>
                </a:lnTo>
                <a:lnTo>
                  <a:pt x="431" y="48"/>
                </a:lnTo>
                <a:lnTo>
                  <a:pt x="431" y="48"/>
                </a:lnTo>
                <a:lnTo>
                  <a:pt x="431" y="48"/>
                </a:lnTo>
                <a:lnTo>
                  <a:pt x="431" y="48"/>
                </a:lnTo>
                <a:lnTo>
                  <a:pt x="431" y="48"/>
                </a:lnTo>
                <a:lnTo>
                  <a:pt x="431" y="48"/>
                </a:lnTo>
                <a:lnTo>
                  <a:pt x="431" y="48"/>
                </a:lnTo>
                <a:lnTo>
                  <a:pt x="431" y="48"/>
                </a:lnTo>
                <a:lnTo>
                  <a:pt x="431" y="48"/>
                </a:lnTo>
                <a:lnTo>
                  <a:pt x="431" y="48"/>
                </a:lnTo>
                <a:lnTo>
                  <a:pt x="431" y="48"/>
                </a:lnTo>
                <a:lnTo>
                  <a:pt x="431" y="48"/>
                </a:lnTo>
                <a:lnTo>
                  <a:pt x="431" y="48"/>
                </a:lnTo>
                <a:lnTo>
                  <a:pt x="431" y="48"/>
                </a:lnTo>
                <a:lnTo>
                  <a:pt x="431" y="48"/>
                </a:lnTo>
                <a:lnTo>
                  <a:pt x="431" y="48"/>
                </a:lnTo>
                <a:lnTo>
                  <a:pt x="431" y="48"/>
                </a:lnTo>
                <a:lnTo>
                  <a:pt x="431" y="48"/>
                </a:lnTo>
                <a:lnTo>
                  <a:pt x="432" y="48"/>
                </a:lnTo>
                <a:lnTo>
                  <a:pt x="432" y="48"/>
                </a:lnTo>
                <a:lnTo>
                  <a:pt x="432" y="48"/>
                </a:lnTo>
                <a:lnTo>
                  <a:pt x="432" y="48"/>
                </a:lnTo>
                <a:lnTo>
                  <a:pt x="432" y="48"/>
                </a:lnTo>
                <a:lnTo>
                  <a:pt x="432" y="48"/>
                </a:lnTo>
                <a:lnTo>
                  <a:pt x="432" y="48"/>
                </a:lnTo>
                <a:lnTo>
                  <a:pt x="432" y="48"/>
                </a:lnTo>
                <a:lnTo>
                  <a:pt x="432" y="48"/>
                </a:lnTo>
                <a:lnTo>
                  <a:pt x="432" y="48"/>
                </a:lnTo>
                <a:lnTo>
                  <a:pt x="432" y="48"/>
                </a:lnTo>
                <a:lnTo>
                  <a:pt x="432" y="48"/>
                </a:lnTo>
                <a:lnTo>
                  <a:pt x="432" y="48"/>
                </a:lnTo>
                <a:lnTo>
                  <a:pt x="432" y="48"/>
                </a:lnTo>
                <a:lnTo>
                  <a:pt x="432" y="48"/>
                </a:lnTo>
                <a:lnTo>
                  <a:pt x="433" y="48"/>
                </a:lnTo>
                <a:lnTo>
                  <a:pt x="433" y="48"/>
                </a:lnTo>
                <a:lnTo>
                  <a:pt x="433" y="48"/>
                </a:lnTo>
                <a:lnTo>
                  <a:pt x="433" y="48"/>
                </a:lnTo>
                <a:lnTo>
                  <a:pt x="433" y="48"/>
                </a:lnTo>
                <a:lnTo>
                  <a:pt x="433" y="48"/>
                </a:lnTo>
                <a:lnTo>
                  <a:pt x="433" y="48"/>
                </a:lnTo>
                <a:lnTo>
                  <a:pt x="433" y="48"/>
                </a:lnTo>
                <a:lnTo>
                  <a:pt x="433" y="48"/>
                </a:lnTo>
                <a:lnTo>
                  <a:pt x="434" y="48"/>
                </a:lnTo>
                <a:lnTo>
                  <a:pt x="434" y="48"/>
                </a:lnTo>
                <a:lnTo>
                  <a:pt x="434" y="48"/>
                </a:lnTo>
                <a:lnTo>
                  <a:pt x="434" y="48"/>
                </a:lnTo>
                <a:lnTo>
                  <a:pt x="434" y="48"/>
                </a:lnTo>
                <a:lnTo>
                  <a:pt x="434" y="48"/>
                </a:lnTo>
                <a:lnTo>
                  <a:pt x="434" y="48"/>
                </a:lnTo>
                <a:lnTo>
                  <a:pt x="434" y="49"/>
                </a:lnTo>
                <a:lnTo>
                  <a:pt x="434" y="49"/>
                </a:lnTo>
                <a:lnTo>
                  <a:pt x="434" y="49"/>
                </a:lnTo>
                <a:lnTo>
                  <a:pt x="434" y="49"/>
                </a:lnTo>
                <a:lnTo>
                  <a:pt x="434" y="49"/>
                </a:lnTo>
                <a:lnTo>
                  <a:pt x="434" y="49"/>
                </a:lnTo>
                <a:lnTo>
                  <a:pt x="434" y="49"/>
                </a:lnTo>
                <a:lnTo>
                  <a:pt x="434" y="49"/>
                </a:lnTo>
                <a:lnTo>
                  <a:pt x="434" y="49"/>
                </a:lnTo>
                <a:lnTo>
                  <a:pt x="434" y="49"/>
                </a:lnTo>
                <a:lnTo>
                  <a:pt x="434" y="49"/>
                </a:lnTo>
                <a:lnTo>
                  <a:pt x="434" y="49"/>
                </a:lnTo>
                <a:lnTo>
                  <a:pt x="434" y="49"/>
                </a:lnTo>
                <a:lnTo>
                  <a:pt x="434" y="49"/>
                </a:lnTo>
                <a:lnTo>
                  <a:pt x="434" y="49"/>
                </a:lnTo>
                <a:lnTo>
                  <a:pt x="434" y="49"/>
                </a:lnTo>
                <a:lnTo>
                  <a:pt x="434" y="49"/>
                </a:lnTo>
                <a:lnTo>
                  <a:pt x="434" y="49"/>
                </a:lnTo>
                <a:lnTo>
                  <a:pt x="434" y="49"/>
                </a:lnTo>
                <a:lnTo>
                  <a:pt x="434" y="49"/>
                </a:lnTo>
                <a:lnTo>
                  <a:pt x="434" y="49"/>
                </a:lnTo>
                <a:lnTo>
                  <a:pt x="434" y="49"/>
                </a:lnTo>
                <a:lnTo>
                  <a:pt x="434" y="49"/>
                </a:lnTo>
                <a:lnTo>
                  <a:pt x="434" y="49"/>
                </a:lnTo>
                <a:lnTo>
                  <a:pt x="434" y="49"/>
                </a:lnTo>
                <a:lnTo>
                  <a:pt x="434" y="49"/>
                </a:lnTo>
                <a:lnTo>
                  <a:pt x="435" y="49"/>
                </a:lnTo>
                <a:lnTo>
                  <a:pt x="435" y="49"/>
                </a:lnTo>
                <a:lnTo>
                  <a:pt x="435" y="49"/>
                </a:lnTo>
                <a:lnTo>
                  <a:pt x="435" y="49"/>
                </a:lnTo>
                <a:lnTo>
                  <a:pt x="435" y="49"/>
                </a:lnTo>
                <a:lnTo>
                  <a:pt x="435" y="49"/>
                </a:lnTo>
                <a:lnTo>
                  <a:pt x="435" y="49"/>
                </a:lnTo>
                <a:lnTo>
                  <a:pt x="435" y="49"/>
                </a:lnTo>
                <a:lnTo>
                  <a:pt x="435" y="49"/>
                </a:lnTo>
                <a:lnTo>
                  <a:pt x="435" y="49"/>
                </a:lnTo>
                <a:lnTo>
                  <a:pt x="435" y="49"/>
                </a:lnTo>
                <a:lnTo>
                  <a:pt x="435" y="49"/>
                </a:lnTo>
                <a:lnTo>
                  <a:pt x="435" y="49"/>
                </a:lnTo>
                <a:lnTo>
                  <a:pt x="435" y="49"/>
                </a:lnTo>
                <a:lnTo>
                  <a:pt x="435" y="49"/>
                </a:lnTo>
                <a:lnTo>
                  <a:pt x="435" y="49"/>
                </a:lnTo>
                <a:lnTo>
                  <a:pt x="435" y="49"/>
                </a:lnTo>
                <a:lnTo>
                  <a:pt x="435" y="49"/>
                </a:lnTo>
                <a:lnTo>
                  <a:pt x="435" y="49"/>
                </a:lnTo>
                <a:lnTo>
                  <a:pt x="435" y="49"/>
                </a:lnTo>
                <a:lnTo>
                  <a:pt x="435" y="49"/>
                </a:lnTo>
                <a:lnTo>
                  <a:pt x="435" y="49"/>
                </a:lnTo>
                <a:lnTo>
                  <a:pt x="435" y="49"/>
                </a:lnTo>
                <a:lnTo>
                  <a:pt x="435" y="49"/>
                </a:lnTo>
                <a:lnTo>
                  <a:pt x="435" y="49"/>
                </a:lnTo>
                <a:lnTo>
                  <a:pt x="435" y="49"/>
                </a:lnTo>
                <a:lnTo>
                  <a:pt x="435" y="49"/>
                </a:lnTo>
                <a:lnTo>
                  <a:pt x="436" y="49"/>
                </a:lnTo>
                <a:lnTo>
                  <a:pt x="436" y="49"/>
                </a:lnTo>
                <a:lnTo>
                  <a:pt x="436" y="49"/>
                </a:lnTo>
                <a:lnTo>
                  <a:pt x="436" y="49"/>
                </a:lnTo>
                <a:lnTo>
                  <a:pt x="436" y="49"/>
                </a:lnTo>
                <a:lnTo>
                  <a:pt x="436" y="49"/>
                </a:lnTo>
                <a:lnTo>
                  <a:pt x="436" y="49"/>
                </a:lnTo>
                <a:lnTo>
                  <a:pt x="436" y="49"/>
                </a:lnTo>
                <a:lnTo>
                  <a:pt x="436" y="49"/>
                </a:lnTo>
                <a:lnTo>
                  <a:pt x="436" y="49"/>
                </a:lnTo>
                <a:lnTo>
                  <a:pt x="436" y="49"/>
                </a:lnTo>
                <a:lnTo>
                  <a:pt x="436" y="49"/>
                </a:lnTo>
                <a:lnTo>
                  <a:pt x="436" y="49"/>
                </a:lnTo>
                <a:lnTo>
                  <a:pt x="436" y="49"/>
                </a:lnTo>
                <a:lnTo>
                  <a:pt x="436" y="49"/>
                </a:lnTo>
                <a:lnTo>
                  <a:pt x="437" y="49"/>
                </a:lnTo>
                <a:lnTo>
                  <a:pt x="437" y="49"/>
                </a:lnTo>
                <a:lnTo>
                  <a:pt x="437" y="49"/>
                </a:lnTo>
                <a:lnTo>
                  <a:pt x="437" y="49"/>
                </a:lnTo>
                <a:lnTo>
                  <a:pt x="437" y="49"/>
                </a:lnTo>
                <a:lnTo>
                  <a:pt x="437" y="49"/>
                </a:lnTo>
                <a:lnTo>
                  <a:pt x="437" y="49"/>
                </a:lnTo>
                <a:lnTo>
                  <a:pt x="437" y="49"/>
                </a:lnTo>
                <a:lnTo>
                  <a:pt x="437" y="49"/>
                </a:lnTo>
                <a:lnTo>
                  <a:pt x="438" y="49"/>
                </a:lnTo>
                <a:lnTo>
                  <a:pt x="438" y="49"/>
                </a:lnTo>
                <a:lnTo>
                  <a:pt x="438" y="49"/>
                </a:lnTo>
                <a:lnTo>
                  <a:pt x="438" y="49"/>
                </a:lnTo>
                <a:lnTo>
                  <a:pt x="438" y="49"/>
                </a:lnTo>
                <a:lnTo>
                  <a:pt x="438" y="49"/>
                </a:lnTo>
                <a:lnTo>
                  <a:pt x="438" y="49"/>
                </a:lnTo>
                <a:lnTo>
                  <a:pt x="438" y="49"/>
                </a:lnTo>
                <a:lnTo>
                  <a:pt x="438" y="49"/>
                </a:lnTo>
                <a:lnTo>
                  <a:pt x="438" y="49"/>
                </a:lnTo>
                <a:lnTo>
                  <a:pt x="438" y="49"/>
                </a:lnTo>
                <a:lnTo>
                  <a:pt x="438" y="49"/>
                </a:lnTo>
                <a:lnTo>
                  <a:pt x="438" y="49"/>
                </a:lnTo>
                <a:lnTo>
                  <a:pt x="438" y="49"/>
                </a:lnTo>
                <a:lnTo>
                  <a:pt x="438" y="49"/>
                </a:lnTo>
                <a:lnTo>
                  <a:pt x="438" y="49"/>
                </a:lnTo>
                <a:lnTo>
                  <a:pt x="438" y="49"/>
                </a:lnTo>
                <a:lnTo>
                  <a:pt x="438" y="49"/>
                </a:lnTo>
                <a:lnTo>
                  <a:pt x="438" y="49"/>
                </a:lnTo>
                <a:lnTo>
                  <a:pt x="438" y="49"/>
                </a:lnTo>
                <a:lnTo>
                  <a:pt x="438" y="49"/>
                </a:lnTo>
                <a:lnTo>
                  <a:pt x="438" y="49"/>
                </a:lnTo>
                <a:lnTo>
                  <a:pt x="438" y="49"/>
                </a:lnTo>
                <a:lnTo>
                  <a:pt x="438" y="49"/>
                </a:lnTo>
                <a:lnTo>
                  <a:pt x="438" y="49"/>
                </a:lnTo>
                <a:lnTo>
                  <a:pt x="438" y="49"/>
                </a:lnTo>
                <a:lnTo>
                  <a:pt x="438" y="49"/>
                </a:lnTo>
                <a:lnTo>
                  <a:pt x="439" y="49"/>
                </a:lnTo>
                <a:lnTo>
                  <a:pt x="439" y="49"/>
                </a:lnTo>
                <a:lnTo>
                  <a:pt x="439" y="49"/>
                </a:lnTo>
                <a:lnTo>
                  <a:pt x="439" y="49"/>
                </a:lnTo>
                <a:lnTo>
                  <a:pt x="439" y="49"/>
                </a:lnTo>
                <a:lnTo>
                  <a:pt x="439" y="49"/>
                </a:lnTo>
                <a:lnTo>
                  <a:pt x="439" y="49"/>
                </a:lnTo>
                <a:lnTo>
                  <a:pt x="439" y="49"/>
                </a:lnTo>
                <a:lnTo>
                  <a:pt x="439" y="49"/>
                </a:lnTo>
                <a:lnTo>
                  <a:pt x="439" y="49"/>
                </a:lnTo>
                <a:lnTo>
                  <a:pt x="439" y="49"/>
                </a:lnTo>
                <a:lnTo>
                  <a:pt x="439" y="49"/>
                </a:lnTo>
                <a:lnTo>
                  <a:pt x="439" y="49"/>
                </a:lnTo>
                <a:lnTo>
                  <a:pt x="439" y="49"/>
                </a:lnTo>
                <a:lnTo>
                  <a:pt x="439" y="49"/>
                </a:lnTo>
                <a:lnTo>
                  <a:pt x="439" y="49"/>
                </a:lnTo>
                <a:lnTo>
                  <a:pt x="439" y="49"/>
                </a:lnTo>
                <a:lnTo>
                  <a:pt x="439" y="49"/>
                </a:lnTo>
                <a:lnTo>
                  <a:pt x="439" y="49"/>
                </a:lnTo>
                <a:lnTo>
                  <a:pt x="439" y="49"/>
                </a:lnTo>
                <a:lnTo>
                  <a:pt x="439" y="49"/>
                </a:lnTo>
                <a:lnTo>
                  <a:pt x="440" y="49"/>
                </a:lnTo>
                <a:lnTo>
                  <a:pt x="440" y="49"/>
                </a:lnTo>
                <a:lnTo>
                  <a:pt x="440" y="49"/>
                </a:lnTo>
                <a:lnTo>
                  <a:pt x="440" y="49"/>
                </a:lnTo>
                <a:lnTo>
                  <a:pt x="440" y="49"/>
                </a:lnTo>
                <a:lnTo>
                  <a:pt x="440" y="49"/>
                </a:lnTo>
                <a:lnTo>
                  <a:pt x="441" y="49"/>
                </a:lnTo>
                <a:lnTo>
                  <a:pt x="441" y="49"/>
                </a:lnTo>
                <a:lnTo>
                  <a:pt x="441" y="49"/>
                </a:lnTo>
                <a:lnTo>
                  <a:pt x="441" y="49"/>
                </a:lnTo>
                <a:lnTo>
                  <a:pt x="441" y="49"/>
                </a:lnTo>
                <a:lnTo>
                  <a:pt x="441" y="49"/>
                </a:lnTo>
                <a:lnTo>
                  <a:pt x="441" y="49"/>
                </a:lnTo>
                <a:lnTo>
                  <a:pt x="441" y="49"/>
                </a:lnTo>
                <a:lnTo>
                  <a:pt x="441" y="49"/>
                </a:lnTo>
                <a:lnTo>
                  <a:pt x="441" y="49"/>
                </a:lnTo>
                <a:lnTo>
                  <a:pt x="441" y="49"/>
                </a:lnTo>
                <a:lnTo>
                  <a:pt x="441" y="49"/>
                </a:lnTo>
                <a:lnTo>
                  <a:pt x="441" y="49"/>
                </a:lnTo>
                <a:lnTo>
                  <a:pt x="441" y="49"/>
                </a:lnTo>
                <a:lnTo>
                  <a:pt x="441" y="49"/>
                </a:lnTo>
                <a:lnTo>
                  <a:pt x="441" y="49"/>
                </a:lnTo>
                <a:lnTo>
                  <a:pt x="441" y="49"/>
                </a:lnTo>
                <a:lnTo>
                  <a:pt x="441" y="49"/>
                </a:lnTo>
                <a:lnTo>
                  <a:pt x="441" y="49"/>
                </a:lnTo>
                <a:lnTo>
                  <a:pt x="441" y="49"/>
                </a:lnTo>
                <a:lnTo>
                  <a:pt x="441" y="49"/>
                </a:lnTo>
                <a:lnTo>
                  <a:pt x="442" y="49"/>
                </a:lnTo>
                <a:lnTo>
                  <a:pt x="442" y="50"/>
                </a:lnTo>
                <a:lnTo>
                  <a:pt x="442" y="50"/>
                </a:lnTo>
                <a:lnTo>
                  <a:pt x="442" y="50"/>
                </a:lnTo>
                <a:lnTo>
                  <a:pt x="442" y="50"/>
                </a:lnTo>
                <a:lnTo>
                  <a:pt x="442" y="50"/>
                </a:lnTo>
                <a:lnTo>
                  <a:pt x="442" y="50"/>
                </a:lnTo>
                <a:lnTo>
                  <a:pt x="442" y="50"/>
                </a:lnTo>
                <a:lnTo>
                  <a:pt x="442" y="50"/>
                </a:lnTo>
                <a:lnTo>
                  <a:pt x="442" y="50"/>
                </a:lnTo>
                <a:lnTo>
                  <a:pt x="442" y="50"/>
                </a:lnTo>
                <a:lnTo>
                  <a:pt x="442" y="50"/>
                </a:lnTo>
                <a:lnTo>
                  <a:pt x="442" y="50"/>
                </a:lnTo>
                <a:lnTo>
                  <a:pt x="442" y="50"/>
                </a:lnTo>
                <a:lnTo>
                  <a:pt x="442" y="50"/>
                </a:lnTo>
                <a:lnTo>
                  <a:pt x="442" y="50"/>
                </a:lnTo>
                <a:lnTo>
                  <a:pt x="442" y="50"/>
                </a:lnTo>
                <a:lnTo>
                  <a:pt x="442" y="50"/>
                </a:lnTo>
                <a:lnTo>
                  <a:pt x="442" y="50"/>
                </a:lnTo>
                <a:lnTo>
                  <a:pt x="442" y="50"/>
                </a:lnTo>
                <a:lnTo>
                  <a:pt x="442" y="50"/>
                </a:lnTo>
                <a:lnTo>
                  <a:pt x="442" y="50"/>
                </a:lnTo>
                <a:lnTo>
                  <a:pt x="442" y="50"/>
                </a:lnTo>
                <a:lnTo>
                  <a:pt x="442" y="50"/>
                </a:lnTo>
                <a:lnTo>
                  <a:pt x="442" y="50"/>
                </a:lnTo>
                <a:lnTo>
                  <a:pt x="442" y="50"/>
                </a:lnTo>
                <a:lnTo>
                  <a:pt x="442" y="50"/>
                </a:lnTo>
                <a:lnTo>
                  <a:pt x="443" y="50"/>
                </a:lnTo>
                <a:lnTo>
                  <a:pt x="443" y="50"/>
                </a:lnTo>
                <a:lnTo>
                  <a:pt x="443" y="50"/>
                </a:lnTo>
                <a:lnTo>
                  <a:pt x="443" y="50"/>
                </a:lnTo>
                <a:lnTo>
                  <a:pt x="443" y="50"/>
                </a:lnTo>
                <a:lnTo>
                  <a:pt x="443" y="50"/>
                </a:lnTo>
                <a:lnTo>
                  <a:pt x="443" y="50"/>
                </a:lnTo>
                <a:lnTo>
                  <a:pt x="443" y="50"/>
                </a:lnTo>
                <a:lnTo>
                  <a:pt x="443" y="50"/>
                </a:lnTo>
                <a:lnTo>
                  <a:pt x="443" y="50"/>
                </a:lnTo>
                <a:lnTo>
                  <a:pt x="443" y="50"/>
                </a:lnTo>
                <a:lnTo>
                  <a:pt x="443" y="50"/>
                </a:lnTo>
                <a:lnTo>
                  <a:pt x="443" y="50"/>
                </a:lnTo>
                <a:lnTo>
                  <a:pt x="443" y="50"/>
                </a:lnTo>
                <a:lnTo>
                  <a:pt x="443" y="50"/>
                </a:lnTo>
                <a:lnTo>
                  <a:pt x="443" y="50"/>
                </a:lnTo>
                <a:lnTo>
                  <a:pt x="443" y="50"/>
                </a:lnTo>
                <a:lnTo>
                  <a:pt x="443" y="50"/>
                </a:lnTo>
                <a:lnTo>
                  <a:pt x="443" y="50"/>
                </a:lnTo>
                <a:lnTo>
                  <a:pt x="443" y="50"/>
                </a:lnTo>
                <a:lnTo>
                  <a:pt x="443" y="50"/>
                </a:lnTo>
                <a:lnTo>
                  <a:pt x="443" y="50"/>
                </a:lnTo>
                <a:lnTo>
                  <a:pt x="443" y="50"/>
                </a:lnTo>
                <a:lnTo>
                  <a:pt x="443" y="50"/>
                </a:lnTo>
                <a:lnTo>
                  <a:pt x="443" y="50"/>
                </a:lnTo>
                <a:lnTo>
                  <a:pt x="443" y="50"/>
                </a:lnTo>
                <a:lnTo>
                  <a:pt x="443" y="50"/>
                </a:lnTo>
                <a:lnTo>
                  <a:pt x="443" y="50"/>
                </a:lnTo>
                <a:lnTo>
                  <a:pt x="443" y="50"/>
                </a:lnTo>
                <a:lnTo>
                  <a:pt x="443" y="50"/>
                </a:lnTo>
                <a:lnTo>
                  <a:pt x="444" y="50"/>
                </a:lnTo>
                <a:lnTo>
                  <a:pt x="444" y="50"/>
                </a:lnTo>
                <a:lnTo>
                  <a:pt x="444" y="50"/>
                </a:lnTo>
                <a:lnTo>
                  <a:pt x="444" y="50"/>
                </a:lnTo>
                <a:lnTo>
                  <a:pt x="444" y="50"/>
                </a:lnTo>
                <a:lnTo>
                  <a:pt x="444" y="50"/>
                </a:lnTo>
                <a:lnTo>
                  <a:pt x="444" y="50"/>
                </a:lnTo>
                <a:lnTo>
                  <a:pt x="444" y="50"/>
                </a:lnTo>
                <a:lnTo>
                  <a:pt x="444" y="50"/>
                </a:lnTo>
                <a:lnTo>
                  <a:pt x="444" y="50"/>
                </a:lnTo>
                <a:lnTo>
                  <a:pt x="444" y="50"/>
                </a:lnTo>
                <a:lnTo>
                  <a:pt x="444" y="50"/>
                </a:lnTo>
                <a:lnTo>
                  <a:pt x="444" y="50"/>
                </a:lnTo>
                <a:lnTo>
                  <a:pt x="444" y="50"/>
                </a:lnTo>
                <a:lnTo>
                  <a:pt x="444" y="50"/>
                </a:lnTo>
                <a:lnTo>
                  <a:pt x="444" y="50"/>
                </a:lnTo>
                <a:lnTo>
                  <a:pt x="444" y="50"/>
                </a:lnTo>
                <a:lnTo>
                  <a:pt x="444" y="50"/>
                </a:lnTo>
                <a:lnTo>
                  <a:pt x="444" y="50"/>
                </a:lnTo>
                <a:lnTo>
                  <a:pt x="444" y="50"/>
                </a:lnTo>
                <a:lnTo>
                  <a:pt x="444" y="50"/>
                </a:lnTo>
                <a:lnTo>
                  <a:pt x="444" y="50"/>
                </a:lnTo>
                <a:lnTo>
                  <a:pt x="444" y="50"/>
                </a:lnTo>
                <a:lnTo>
                  <a:pt x="444" y="50"/>
                </a:lnTo>
                <a:lnTo>
                  <a:pt x="444" y="50"/>
                </a:lnTo>
                <a:lnTo>
                  <a:pt x="444" y="50"/>
                </a:lnTo>
                <a:lnTo>
                  <a:pt x="444" y="50"/>
                </a:lnTo>
                <a:lnTo>
                  <a:pt x="444" y="50"/>
                </a:lnTo>
                <a:lnTo>
                  <a:pt x="444" y="50"/>
                </a:lnTo>
                <a:lnTo>
                  <a:pt x="444" y="50"/>
                </a:lnTo>
                <a:lnTo>
                  <a:pt x="444" y="50"/>
                </a:lnTo>
                <a:lnTo>
                  <a:pt x="444" y="50"/>
                </a:lnTo>
                <a:lnTo>
                  <a:pt x="444" y="50"/>
                </a:lnTo>
                <a:lnTo>
                  <a:pt x="444" y="50"/>
                </a:lnTo>
                <a:lnTo>
                  <a:pt x="444" y="50"/>
                </a:lnTo>
                <a:lnTo>
                  <a:pt x="444" y="50"/>
                </a:lnTo>
                <a:lnTo>
                  <a:pt x="444" y="50"/>
                </a:lnTo>
                <a:lnTo>
                  <a:pt x="444" y="50"/>
                </a:lnTo>
                <a:lnTo>
                  <a:pt x="444" y="50"/>
                </a:lnTo>
                <a:lnTo>
                  <a:pt x="444" y="50"/>
                </a:lnTo>
                <a:lnTo>
                  <a:pt x="444" y="50"/>
                </a:lnTo>
                <a:lnTo>
                  <a:pt x="444" y="50"/>
                </a:lnTo>
                <a:lnTo>
                  <a:pt x="445" y="50"/>
                </a:lnTo>
                <a:lnTo>
                  <a:pt x="445" y="50"/>
                </a:lnTo>
                <a:lnTo>
                  <a:pt x="445" y="50"/>
                </a:lnTo>
                <a:lnTo>
                  <a:pt x="445" y="50"/>
                </a:lnTo>
                <a:lnTo>
                  <a:pt x="445" y="50"/>
                </a:lnTo>
                <a:lnTo>
                  <a:pt x="445" y="50"/>
                </a:lnTo>
                <a:lnTo>
                  <a:pt x="445" y="50"/>
                </a:lnTo>
                <a:lnTo>
                  <a:pt x="445" y="50"/>
                </a:lnTo>
                <a:lnTo>
                  <a:pt x="445" y="50"/>
                </a:lnTo>
                <a:lnTo>
                  <a:pt x="445" y="50"/>
                </a:lnTo>
                <a:lnTo>
                  <a:pt x="445" y="50"/>
                </a:lnTo>
                <a:lnTo>
                  <a:pt x="445" y="50"/>
                </a:lnTo>
                <a:lnTo>
                  <a:pt x="445" y="50"/>
                </a:lnTo>
                <a:lnTo>
                  <a:pt x="445" y="50"/>
                </a:lnTo>
                <a:lnTo>
                  <a:pt x="445" y="50"/>
                </a:lnTo>
                <a:lnTo>
                  <a:pt x="445" y="50"/>
                </a:lnTo>
                <a:lnTo>
                  <a:pt x="445" y="50"/>
                </a:lnTo>
                <a:lnTo>
                  <a:pt x="445" y="50"/>
                </a:lnTo>
                <a:lnTo>
                  <a:pt x="445" y="50"/>
                </a:lnTo>
                <a:lnTo>
                  <a:pt x="445" y="50"/>
                </a:lnTo>
                <a:lnTo>
                  <a:pt x="445" y="50"/>
                </a:lnTo>
                <a:lnTo>
                  <a:pt x="445" y="50"/>
                </a:lnTo>
                <a:lnTo>
                  <a:pt x="445" y="50"/>
                </a:lnTo>
                <a:lnTo>
                  <a:pt x="445" y="50"/>
                </a:lnTo>
                <a:lnTo>
                  <a:pt x="446" y="50"/>
                </a:lnTo>
                <a:lnTo>
                  <a:pt x="446" y="50"/>
                </a:lnTo>
                <a:lnTo>
                  <a:pt x="446" y="50"/>
                </a:lnTo>
                <a:lnTo>
                  <a:pt x="446" y="50"/>
                </a:lnTo>
                <a:lnTo>
                  <a:pt x="446" y="50"/>
                </a:lnTo>
                <a:lnTo>
                  <a:pt x="446" y="50"/>
                </a:lnTo>
                <a:lnTo>
                  <a:pt x="446" y="50"/>
                </a:lnTo>
                <a:lnTo>
                  <a:pt x="446" y="50"/>
                </a:lnTo>
                <a:lnTo>
                  <a:pt x="446" y="50"/>
                </a:lnTo>
                <a:lnTo>
                  <a:pt x="446" y="50"/>
                </a:lnTo>
                <a:lnTo>
                  <a:pt x="446" y="50"/>
                </a:lnTo>
                <a:lnTo>
                  <a:pt x="446" y="50"/>
                </a:lnTo>
                <a:lnTo>
                  <a:pt x="446" y="50"/>
                </a:lnTo>
                <a:lnTo>
                  <a:pt x="446" y="50"/>
                </a:lnTo>
                <a:lnTo>
                  <a:pt x="446" y="50"/>
                </a:lnTo>
                <a:lnTo>
                  <a:pt x="446" y="50"/>
                </a:lnTo>
                <a:lnTo>
                  <a:pt x="446" y="50"/>
                </a:lnTo>
                <a:lnTo>
                  <a:pt x="446" y="50"/>
                </a:lnTo>
                <a:lnTo>
                  <a:pt x="446" y="50"/>
                </a:lnTo>
                <a:lnTo>
                  <a:pt x="446" y="50"/>
                </a:lnTo>
                <a:lnTo>
                  <a:pt x="446" y="50"/>
                </a:lnTo>
                <a:lnTo>
                  <a:pt x="446" y="50"/>
                </a:lnTo>
                <a:lnTo>
                  <a:pt x="446" y="50"/>
                </a:lnTo>
                <a:lnTo>
                  <a:pt x="446" y="50"/>
                </a:lnTo>
                <a:lnTo>
                  <a:pt x="446" y="50"/>
                </a:lnTo>
                <a:lnTo>
                  <a:pt x="446" y="50"/>
                </a:lnTo>
                <a:lnTo>
                  <a:pt x="446" y="50"/>
                </a:lnTo>
                <a:lnTo>
                  <a:pt x="446" y="50"/>
                </a:lnTo>
                <a:lnTo>
                  <a:pt x="446" y="50"/>
                </a:lnTo>
                <a:lnTo>
                  <a:pt x="446" y="50"/>
                </a:lnTo>
                <a:lnTo>
                  <a:pt x="446" y="50"/>
                </a:lnTo>
                <a:lnTo>
                  <a:pt x="446" y="50"/>
                </a:lnTo>
                <a:lnTo>
                  <a:pt x="446" y="50"/>
                </a:lnTo>
                <a:lnTo>
                  <a:pt x="446" y="50"/>
                </a:lnTo>
                <a:lnTo>
                  <a:pt x="446" y="50"/>
                </a:lnTo>
                <a:lnTo>
                  <a:pt x="446" y="50"/>
                </a:lnTo>
                <a:lnTo>
                  <a:pt x="446" y="50"/>
                </a:lnTo>
                <a:lnTo>
                  <a:pt x="446" y="50"/>
                </a:lnTo>
                <a:lnTo>
                  <a:pt x="446" y="50"/>
                </a:lnTo>
                <a:lnTo>
                  <a:pt x="446" y="50"/>
                </a:lnTo>
                <a:lnTo>
                  <a:pt x="446" y="50"/>
                </a:lnTo>
                <a:lnTo>
                  <a:pt x="446" y="50"/>
                </a:lnTo>
                <a:lnTo>
                  <a:pt x="446" y="50"/>
                </a:lnTo>
                <a:lnTo>
                  <a:pt x="446" y="50"/>
                </a:lnTo>
                <a:lnTo>
                  <a:pt x="446" y="50"/>
                </a:lnTo>
                <a:lnTo>
                  <a:pt x="447" y="50"/>
                </a:lnTo>
                <a:lnTo>
                  <a:pt x="447" y="50"/>
                </a:lnTo>
                <a:lnTo>
                  <a:pt x="447" y="50"/>
                </a:lnTo>
                <a:lnTo>
                  <a:pt x="447" y="50"/>
                </a:lnTo>
                <a:lnTo>
                  <a:pt x="447" y="51"/>
                </a:lnTo>
                <a:lnTo>
                  <a:pt x="447" y="51"/>
                </a:lnTo>
                <a:lnTo>
                  <a:pt x="447" y="51"/>
                </a:lnTo>
                <a:lnTo>
                  <a:pt x="447" y="51"/>
                </a:lnTo>
                <a:lnTo>
                  <a:pt x="447" y="51"/>
                </a:lnTo>
                <a:lnTo>
                  <a:pt x="447" y="51"/>
                </a:lnTo>
                <a:lnTo>
                  <a:pt x="447" y="51"/>
                </a:lnTo>
                <a:lnTo>
                  <a:pt x="447" y="51"/>
                </a:lnTo>
                <a:lnTo>
                  <a:pt x="447" y="51"/>
                </a:lnTo>
                <a:lnTo>
                  <a:pt x="447" y="51"/>
                </a:lnTo>
                <a:lnTo>
                  <a:pt x="447" y="51"/>
                </a:lnTo>
                <a:lnTo>
                  <a:pt x="447" y="51"/>
                </a:lnTo>
                <a:lnTo>
                  <a:pt x="447" y="51"/>
                </a:lnTo>
                <a:lnTo>
                  <a:pt x="447" y="51"/>
                </a:lnTo>
                <a:lnTo>
                  <a:pt x="447" y="51"/>
                </a:lnTo>
                <a:lnTo>
                  <a:pt x="447" y="51"/>
                </a:lnTo>
                <a:lnTo>
                  <a:pt x="447" y="51"/>
                </a:lnTo>
                <a:lnTo>
                  <a:pt x="447" y="51"/>
                </a:lnTo>
                <a:lnTo>
                  <a:pt x="447" y="51"/>
                </a:lnTo>
                <a:lnTo>
                  <a:pt x="447" y="51"/>
                </a:lnTo>
                <a:lnTo>
                  <a:pt x="448" y="51"/>
                </a:lnTo>
                <a:lnTo>
                  <a:pt x="448" y="51"/>
                </a:lnTo>
                <a:lnTo>
                  <a:pt x="448" y="51"/>
                </a:lnTo>
                <a:lnTo>
                  <a:pt x="448" y="51"/>
                </a:lnTo>
                <a:lnTo>
                  <a:pt x="448" y="51"/>
                </a:lnTo>
                <a:lnTo>
                  <a:pt x="448" y="51"/>
                </a:lnTo>
                <a:lnTo>
                  <a:pt x="448" y="51"/>
                </a:lnTo>
                <a:lnTo>
                  <a:pt x="448" y="51"/>
                </a:lnTo>
                <a:lnTo>
                  <a:pt x="448" y="51"/>
                </a:lnTo>
                <a:lnTo>
                  <a:pt x="448" y="51"/>
                </a:lnTo>
                <a:lnTo>
                  <a:pt x="448" y="51"/>
                </a:lnTo>
                <a:lnTo>
                  <a:pt x="448" y="51"/>
                </a:lnTo>
                <a:lnTo>
                  <a:pt x="448" y="51"/>
                </a:lnTo>
                <a:lnTo>
                  <a:pt x="448" y="51"/>
                </a:lnTo>
                <a:lnTo>
                  <a:pt x="448" y="51"/>
                </a:lnTo>
                <a:lnTo>
                  <a:pt x="448" y="51"/>
                </a:lnTo>
                <a:lnTo>
                  <a:pt x="448" y="51"/>
                </a:lnTo>
                <a:lnTo>
                  <a:pt x="448" y="51"/>
                </a:lnTo>
                <a:lnTo>
                  <a:pt x="448" y="51"/>
                </a:lnTo>
                <a:lnTo>
                  <a:pt x="448" y="51"/>
                </a:lnTo>
                <a:lnTo>
                  <a:pt x="448" y="51"/>
                </a:lnTo>
                <a:lnTo>
                  <a:pt x="448" y="51"/>
                </a:lnTo>
                <a:lnTo>
                  <a:pt x="448" y="51"/>
                </a:lnTo>
                <a:lnTo>
                  <a:pt x="448" y="51"/>
                </a:lnTo>
                <a:lnTo>
                  <a:pt x="448" y="51"/>
                </a:lnTo>
                <a:lnTo>
                  <a:pt x="448" y="51"/>
                </a:lnTo>
                <a:lnTo>
                  <a:pt x="448" y="51"/>
                </a:lnTo>
                <a:lnTo>
                  <a:pt x="448" y="51"/>
                </a:lnTo>
                <a:lnTo>
                  <a:pt x="448" y="51"/>
                </a:lnTo>
                <a:lnTo>
                  <a:pt x="448" y="51"/>
                </a:lnTo>
                <a:lnTo>
                  <a:pt x="448" y="51"/>
                </a:lnTo>
                <a:lnTo>
                  <a:pt x="448" y="51"/>
                </a:lnTo>
                <a:lnTo>
                  <a:pt x="448" y="51"/>
                </a:lnTo>
                <a:lnTo>
                  <a:pt x="448" y="51"/>
                </a:lnTo>
                <a:lnTo>
                  <a:pt x="448" y="51"/>
                </a:lnTo>
                <a:lnTo>
                  <a:pt x="448" y="51"/>
                </a:lnTo>
                <a:lnTo>
                  <a:pt x="448" y="51"/>
                </a:lnTo>
                <a:lnTo>
                  <a:pt x="448" y="51"/>
                </a:lnTo>
                <a:lnTo>
                  <a:pt x="448"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50" y="51"/>
                </a:lnTo>
                <a:lnTo>
                  <a:pt x="450" y="51"/>
                </a:lnTo>
                <a:lnTo>
                  <a:pt x="450" y="51"/>
                </a:lnTo>
                <a:lnTo>
                  <a:pt x="450" y="51"/>
                </a:lnTo>
                <a:lnTo>
                  <a:pt x="450" y="51"/>
                </a:lnTo>
                <a:lnTo>
                  <a:pt x="450" y="51"/>
                </a:lnTo>
                <a:lnTo>
                  <a:pt x="450" y="51"/>
                </a:lnTo>
                <a:lnTo>
                  <a:pt x="450" y="51"/>
                </a:lnTo>
                <a:lnTo>
                  <a:pt x="450" y="51"/>
                </a:lnTo>
                <a:lnTo>
                  <a:pt x="450" y="51"/>
                </a:lnTo>
                <a:lnTo>
                  <a:pt x="450" y="51"/>
                </a:lnTo>
                <a:lnTo>
                  <a:pt x="450" y="51"/>
                </a:lnTo>
                <a:lnTo>
                  <a:pt x="450" y="51"/>
                </a:lnTo>
                <a:lnTo>
                  <a:pt x="450" y="51"/>
                </a:lnTo>
                <a:lnTo>
                  <a:pt x="450" y="51"/>
                </a:lnTo>
                <a:lnTo>
                  <a:pt x="450" y="51"/>
                </a:lnTo>
                <a:lnTo>
                  <a:pt x="450" y="51"/>
                </a:lnTo>
                <a:lnTo>
                  <a:pt x="450" y="51"/>
                </a:lnTo>
                <a:lnTo>
                  <a:pt x="450" y="51"/>
                </a:lnTo>
                <a:lnTo>
                  <a:pt x="450" y="51"/>
                </a:lnTo>
                <a:lnTo>
                  <a:pt x="450" y="51"/>
                </a:lnTo>
                <a:lnTo>
                  <a:pt x="450" y="51"/>
                </a:lnTo>
                <a:lnTo>
                  <a:pt x="450" y="51"/>
                </a:lnTo>
                <a:lnTo>
                  <a:pt x="450" y="51"/>
                </a:lnTo>
                <a:lnTo>
                  <a:pt x="450" y="51"/>
                </a:lnTo>
                <a:lnTo>
                  <a:pt x="450" y="51"/>
                </a:lnTo>
                <a:lnTo>
                  <a:pt x="450" y="51"/>
                </a:lnTo>
                <a:lnTo>
                  <a:pt x="450" y="51"/>
                </a:lnTo>
                <a:lnTo>
                  <a:pt x="450" y="51"/>
                </a:lnTo>
                <a:lnTo>
                  <a:pt x="450" y="51"/>
                </a:lnTo>
                <a:lnTo>
                  <a:pt x="450" y="51"/>
                </a:lnTo>
                <a:lnTo>
                  <a:pt x="450" y="51"/>
                </a:lnTo>
                <a:lnTo>
                  <a:pt x="450" y="51"/>
                </a:lnTo>
                <a:lnTo>
                  <a:pt x="450" y="51"/>
                </a:lnTo>
                <a:lnTo>
                  <a:pt x="450" y="51"/>
                </a:lnTo>
                <a:lnTo>
                  <a:pt x="450" y="51"/>
                </a:lnTo>
                <a:lnTo>
                  <a:pt x="450" y="51"/>
                </a:lnTo>
                <a:lnTo>
                  <a:pt x="450" y="51"/>
                </a:lnTo>
                <a:lnTo>
                  <a:pt x="450" y="51"/>
                </a:lnTo>
                <a:lnTo>
                  <a:pt x="450" y="51"/>
                </a:lnTo>
                <a:lnTo>
                  <a:pt x="450" y="51"/>
                </a:lnTo>
                <a:lnTo>
                  <a:pt x="450"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2" y="51"/>
                </a:lnTo>
                <a:lnTo>
                  <a:pt x="452" y="51"/>
                </a:lnTo>
                <a:lnTo>
                  <a:pt x="452" y="51"/>
                </a:lnTo>
                <a:lnTo>
                  <a:pt x="452" y="51"/>
                </a:lnTo>
                <a:lnTo>
                  <a:pt x="452" y="51"/>
                </a:lnTo>
                <a:lnTo>
                  <a:pt x="452" y="51"/>
                </a:lnTo>
                <a:lnTo>
                  <a:pt x="452" y="51"/>
                </a:lnTo>
                <a:lnTo>
                  <a:pt x="452" y="51"/>
                </a:lnTo>
                <a:lnTo>
                  <a:pt x="452" y="51"/>
                </a:lnTo>
                <a:lnTo>
                  <a:pt x="452" y="51"/>
                </a:lnTo>
                <a:lnTo>
                  <a:pt x="452" y="51"/>
                </a:lnTo>
                <a:lnTo>
                  <a:pt x="452" y="51"/>
                </a:lnTo>
                <a:lnTo>
                  <a:pt x="452" y="51"/>
                </a:lnTo>
                <a:lnTo>
                  <a:pt x="452" y="51"/>
                </a:lnTo>
                <a:lnTo>
                  <a:pt x="452" y="51"/>
                </a:lnTo>
                <a:lnTo>
                  <a:pt x="452" y="51"/>
                </a:lnTo>
                <a:lnTo>
                  <a:pt x="452" y="51"/>
                </a:lnTo>
                <a:lnTo>
                  <a:pt x="452" y="51"/>
                </a:lnTo>
                <a:lnTo>
                  <a:pt x="452" y="51"/>
                </a:lnTo>
                <a:lnTo>
                  <a:pt x="452" y="51"/>
                </a:lnTo>
                <a:lnTo>
                  <a:pt x="452" y="51"/>
                </a:lnTo>
                <a:lnTo>
                  <a:pt x="452" y="51"/>
                </a:lnTo>
                <a:lnTo>
                  <a:pt x="452" y="51"/>
                </a:lnTo>
                <a:lnTo>
                  <a:pt x="452" y="51"/>
                </a:lnTo>
                <a:lnTo>
                  <a:pt x="452" y="51"/>
                </a:lnTo>
                <a:lnTo>
                  <a:pt x="452" y="51"/>
                </a:lnTo>
                <a:lnTo>
                  <a:pt x="452" y="51"/>
                </a:lnTo>
                <a:lnTo>
                  <a:pt x="452" y="51"/>
                </a:lnTo>
                <a:lnTo>
                  <a:pt x="452" y="51"/>
                </a:lnTo>
                <a:lnTo>
                  <a:pt x="452" y="51"/>
                </a:lnTo>
                <a:lnTo>
                  <a:pt x="453" y="51"/>
                </a:lnTo>
                <a:lnTo>
                  <a:pt x="453" y="51"/>
                </a:lnTo>
                <a:lnTo>
                  <a:pt x="453" y="51"/>
                </a:lnTo>
                <a:lnTo>
                  <a:pt x="453" y="51"/>
                </a:lnTo>
                <a:lnTo>
                  <a:pt x="453" y="51"/>
                </a:lnTo>
                <a:lnTo>
                  <a:pt x="453" y="51"/>
                </a:lnTo>
                <a:lnTo>
                  <a:pt x="453" y="51"/>
                </a:lnTo>
                <a:lnTo>
                  <a:pt x="453" y="51"/>
                </a:lnTo>
                <a:lnTo>
                  <a:pt x="453" y="51"/>
                </a:lnTo>
                <a:lnTo>
                  <a:pt x="453" y="51"/>
                </a:lnTo>
                <a:lnTo>
                  <a:pt x="453" y="51"/>
                </a:lnTo>
                <a:lnTo>
                  <a:pt x="453" y="51"/>
                </a:lnTo>
                <a:lnTo>
                  <a:pt x="453" y="51"/>
                </a:lnTo>
                <a:lnTo>
                  <a:pt x="453" y="51"/>
                </a:lnTo>
                <a:lnTo>
                  <a:pt x="453" y="51"/>
                </a:lnTo>
                <a:lnTo>
                  <a:pt x="453" y="51"/>
                </a:lnTo>
                <a:lnTo>
                  <a:pt x="453" y="51"/>
                </a:lnTo>
                <a:lnTo>
                  <a:pt x="453" y="51"/>
                </a:lnTo>
                <a:lnTo>
                  <a:pt x="453" y="51"/>
                </a:lnTo>
                <a:lnTo>
                  <a:pt x="453" y="51"/>
                </a:lnTo>
                <a:lnTo>
                  <a:pt x="453" y="51"/>
                </a:lnTo>
                <a:lnTo>
                  <a:pt x="453" y="51"/>
                </a:lnTo>
                <a:lnTo>
                  <a:pt x="453" y="51"/>
                </a:lnTo>
                <a:lnTo>
                  <a:pt x="453" y="51"/>
                </a:lnTo>
                <a:lnTo>
                  <a:pt x="453" y="51"/>
                </a:lnTo>
                <a:lnTo>
                  <a:pt x="453" y="51"/>
                </a:lnTo>
                <a:lnTo>
                  <a:pt x="453" y="51"/>
                </a:lnTo>
                <a:lnTo>
                  <a:pt x="453" y="51"/>
                </a:lnTo>
                <a:lnTo>
                  <a:pt x="453" y="51"/>
                </a:lnTo>
                <a:lnTo>
                  <a:pt x="453" y="51"/>
                </a:lnTo>
                <a:lnTo>
                  <a:pt x="453" y="51"/>
                </a:lnTo>
                <a:lnTo>
                  <a:pt x="453" y="51"/>
                </a:lnTo>
                <a:lnTo>
                  <a:pt x="453" y="51"/>
                </a:lnTo>
                <a:lnTo>
                  <a:pt x="453" y="51"/>
                </a:lnTo>
                <a:lnTo>
                  <a:pt x="453" y="51"/>
                </a:lnTo>
                <a:lnTo>
                  <a:pt x="453" y="51"/>
                </a:lnTo>
                <a:lnTo>
                  <a:pt x="453" y="51"/>
                </a:lnTo>
                <a:lnTo>
                  <a:pt x="453" y="51"/>
                </a:lnTo>
                <a:lnTo>
                  <a:pt x="453" y="51"/>
                </a:lnTo>
                <a:lnTo>
                  <a:pt x="453" y="51"/>
                </a:lnTo>
                <a:lnTo>
                  <a:pt x="453" y="51"/>
                </a:lnTo>
                <a:lnTo>
                  <a:pt x="453" y="51"/>
                </a:lnTo>
                <a:lnTo>
                  <a:pt x="453" y="51"/>
                </a:lnTo>
                <a:lnTo>
                  <a:pt x="453" y="51"/>
                </a:lnTo>
                <a:lnTo>
                  <a:pt x="453" y="51"/>
                </a:lnTo>
                <a:lnTo>
                  <a:pt x="453" y="51"/>
                </a:lnTo>
                <a:lnTo>
                  <a:pt x="453" y="51"/>
                </a:lnTo>
                <a:lnTo>
                  <a:pt x="453" y="51"/>
                </a:lnTo>
                <a:lnTo>
                  <a:pt x="453" y="51"/>
                </a:lnTo>
                <a:lnTo>
                  <a:pt x="453" y="51"/>
                </a:lnTo>
                <a:lnTo>
                  <a:pt x="453" y="51"/>
                </a:lnTo>
                <a:lnTo>
                  <a:pt x="454" y="51"/>
                </a:lnTo>
                <a:lnTo>
                  <a:pt x="454" y="51"/>
                </a:lnTo>
                <a:lnTo>
                  <a:pt x="454" y="51"/>
                </a:lnTo>
                <a:lnTo>
                  <a:pt x="454" y="51"/>
                </a:lnTo>
                <a:lnTo>
                  <a:pt x="454" y="51"/>
                </a:lnTo>
                <a:lnTo>
                  <a:pt x="454" y="51"/>
                </a:lnTo>
                <a:lnTo>
                  <a:pt x="454" y="51"/>
                </a:lnTo>
                <a:lnTo>
                  <a:pt x="454" y="51"/>
                </a:lnTo>
                <a:lnTo>
                  <a:pt x="454" y="51"/>
                </a:lnTo>
                <a:lnTo>
                  <a:pt x="454" y="51"/>
                </a:lnTo>
                <a:lnTo>
                  <a:pt x="454" y="51"/>
                </a:lnTo>
                <a:lnTo>
                  <a:pt x="454" y="51"/>
                </a:lnTo>
                <a:lnTo>
                  <a:pt x="454" y="51"/>
                </a:lnTo>
                <a:lnTo>
                  <a:pt x="454" y="51"/>
                </a:lnTo>
                <a:lnTo>
                  <a:pt x="454" y="51"/>
                </a:lnTo>
                <a:lnTo>
                  <a:pt x="454" y="51"/>
                </a:lnTo>
                <a:lnTo>
                  <a:pt x="454" y="51"/>
                </a:lnTo>
                <a:lnTo>
                  <a:pt x="454" y="51"/>
                </a:lnTo>
                <a:lnTo>
                  <a:pt x="454" y="51"/>
                </a:lnTo>
                <a:lnTo>
                  <a:pt x="454" y="51"/>
                </a:lnTo>
                <a:lnTo>
                  <a:pt x="454" y="51"/>
                </a:lnTo>
                <a:lnTo>
                  <a:pt x="454" y="51"/>
                </a:lnTo>
                <a:lnTo>
                  <a:pt x="454" y="51"/>
                </a:lnTo>
                <a:lnTo>
                  <a:pt x="454" y="51"/>
                </a:lnTo>
                <a:lnTo>
                  <a:pt x="454" y="51"/>
                </a:lnTo>
                <a:lnTo>
                  <a:pt x="454" y="51"/>
                </a:lnTo>
                <a:lnTo>
                  <a:pt x="454" y="51"/>
                </a:lnTo>
                <a:lnTo>
                  <a:pt x="454" y="51"/>
                </a:lnTo>
                <a:lnTo>
                  <a:pt x="454" y="51"/>
                </a:lnTo>
                <a:lnTo>
                  <a:pt x="454" y="51"/>
                </a:lnTo>
                <a:lnTo>
                  <a:pt x="454" y="51"/>
                </a:lnTo>
                <a:lnTo>
                  <a:pt x="454" y="51"/>
                </a:lnTo>
                <a:lnTo>
                  <a:pt x="454" y="51"/>
                </a:lnTo>
                <a:lnTo>
                  <a:pt x="454" y="51"/>
                </a:lnTo>
                <a:lnTo>
                  <a:pt x="454" y="51"/>
                </a:lnTo>
                <a:lnTo>
                  <a:pt x="454" y="51"/>
                </a:lnTo>
                <a:lnTo>
                  <a:pt x="454" y="51"/>
                </a:lnTo>
                <a:lnTo>
                  <a:pt x="454" y="51"/>
                </a:lnTo>
                <a:lnTo>
                  <a:pt x="454" y="51"/>
                </a:lnTo>
                <a:lnTo>
                  <a:pt x="454" y="51"/>
                </a:lnTo>
                <a:lnTo>
                  <a:pt x="454" y="51"/>
                </a:lnTo>
                <a:lnTo>
                  <a:pt x="454" y="51"/>
                </a:lnTo>
                <a:lnTo>
                  <a:pt x="454" y="51"/>
                </a:lnTo>
                <a:lnTo>
                  <a:pt x="454" y="51"/>
                </a:lnTo>
                <a:lnTo>
                  <a:pt x="454" y="51"/>
                </a:lnTo>
                <a:lnTo>
                  <a:pt x="454" y="51"/>
                </a:lnTo>
                <a:lnTo>
                  <a:pt x="454" y="51"/>
                </a:lnTo>
                <a:lnTo>
                  <a:pt x="454" y="51"/>
                </a:lnTo>
                <a:lnTo>
                  <a:pt x="454" y="51"/>
                </a:lnTo>
                <a:lnTo>
                  <a:pt x="454" y="51"/>
                </a:lnTo>
                <a:lnTo>
                  <a:pt x="454" y="51"/>
                </a:lnTo>
                <a:lnTo>
                  <a:pt x="455" y="51"/>
                </a:lnTo>
                <a:lnTo>
                  <a:pt x="455" y="51"/>
                </a:lnTo>
                <a:lnTo>
                  <a:pt x="455" y="51"/>
                </a:lnTo>
                <a:lnTo>
                  <a:pt x="455" y="51"/>
                </a:lnTo>
                <a:lnTo>
                  <a:pt x="455" y="51"/>
                </a:lnTo>
                <a:lnTo>
                  <a:pt x="455" y="51"/>
                </a:lnTo>
                <a:lnTo>
                  <a:pt x="455" y="51"/>
                </a:lnTo>
                <a:lnTo>
                  <a:pt x="455" y="51"/>
                </a:lnTo>
                <a:lnTo>
                  <a:pt x="455" y="51"/>
                </a:lnTo>
                <a:lnTo>
                  <a:pt x="455" y="51"/>
                </a:lnTo>
                <a:lnTo>
                  <a:pt x="455" y="51"/>
                </a:lnTo>
                <a:lnTo>
                  <a:pt x="455" y="51"/>
                </a:lnTo>
                <a:lnTo>
                  <a:pt x="455" y="51"/>
                </a:lnTo>
                <a:lnTo>
                  <a:pt x="455" y="51"/>
                </a:lnTo>
                <a:lnTo>
                  <a:pt x="455" y="51"/>
                </a:lnTo>
                <a:lnTo>
                  <a:pt x="455" y="51"/>
                </a:lnTo>
                <a:lnTo>
                  <a:pt x="455" y="51"/>
                </a:lnTo>
                <a:lnTo>
                  <a:pt x="455" y="51"/>
                </a:lnTo>
                <a:lnTo>
                  <a:pt x="455" y="51"/>
                </a:lnTo>
                <a:lnTo>
                  <a:pt x="455" y="51"/>
                </a:lnTo>
                <a:lnTo>
                  <a:pt x="455" y="51"/>
                </a:lnTo>
                <a:lnTo>
                  <a:pt x="455" y="51"/>
                </a:lnTo>
                <a:lnTo>
                  <a:pt x="455" y="51"/>
                </a:lnTo>
                <a:lnTo>
                  <a:pt x="455" y="51"/>
                </a:lnTo>
                <a:lnTo>
                  <a:pt x="455" y="51"/>
                </a:lnTo>
                <a:lnTo>
                  <a:pt x="455" y="51"/>
                </a:lnTo>
                <a:lnTo>
                  <a:pt x="455" y="51"/>
                </a:lnTo>
                <a:lnTo>
                  <a:pt x="455" y="51"/>
                </a:lnTo>
                <a:lnTo>
                  <a:pt x="455" y="51"/>
                </a:lnTo>
                <a:lnTo>
                  <a:pt x="455" y="51"/>
                </a:lnTo>
                <a:lnTo>
                  <a:pt x="455" y="51"/>
                </a:lnTo>
                <a:lnTo>
                  <a:pt x="455" y="51"/>
                </a:lnTo>
                <a:lnTo>
                  <a:pt x="455" y="51"/>
                </a:lnTo>
                <a:lnTo>
                  <a:pt x="455" y="51"/>
                </a:lnTo>
                <a:lnTo>
                  <a:pt x="455" y="51"/>
                </a:lnTo>
                <a:lnTo>
                  <a:pt x="455" y="51"/>
                </a:lnTo>
                <a:lnTo>
                  <a:pt x="455" y="51"/>
                </a:lnTo>
                <a:lnTo>
                  <a:pt x="455" y="51"/>
                </a:lnTo>
                <a:lnTo>
                  <a:pt x="455" y="51"/>
                </a:lnTo>
                <a:lnTo>
                  <a:pt x="455" y="51"/>
                </a:lnTo>
                <a:lnTo>
                  <a:pt x="455" y="51"/>
                </a:lnTo>
                <a:lnTo>
                  <a:pt x="455" y="51"/>
                </a:lnTo>
                <a:lnTo>
                  <a:pt x="455" y="51"/>
                </a:lnTo>
                <a:lnTo>
                  <a:pt x="455" y="51"/>
                </a:lnTo>
                <a:lnTo>
                  <a:pt x="455" y="51"/>
                </a:lnTo>
                <a:lnTo>
                  <a:pt x="455" y="51"/>
                </a:lnTo>
                <a:lnTo>
                  <a:pt x="455" y="51"/>
                </a:lnTo>
                <a:lnTo>
                  <a:pt x="455" y="51"/>
                </a:lnTo>
                <a:lnTo>
                  <a:pt x="455" y="51"/>
                </a:lnTo>
                <a:lnTo>
                  <a:pt x="455" y="51"/>
                </a:lnTo>
                <a:lnTo>
                  <a:pt x="455" y="51"/>
                </a:lnTo>
                <a:lnTo>
                  <a:pt x="455" y="51"/>
                </a:lnTo>
                <a:lnTo>
                  <a:pt x="455" y="51"/>
                </a:lnTo>
                <a:lnTo>
                  <a:pt x="455" y="51"/>
                </a:lnTo>
                <a:lnTo>
                  <a:pt x="455" y="51"/>
                </a:lnTo>
                <a:lnTo>
                  <a:pt x="455" y="51"/>
                </a:lnTo>
                <a:lnTo>
                  <a:pt x="455" y="51"/>
                </a:lnTo>
                <a:lnTo>
                  <a:pt x="456" y="51"/>
                </a:lnTo>
                <a:lnTo>
                  <a:pt x="456" y="51"/>
                </a:lnTo>
                <a:lnTo>
                  <a:pt x="456" y="51"/>
                </a:lnTo>
                <a:lnTo>
                  <a:pt x="456" y="51"/>
                </a:lnTo>
                <a:lnTo>
                  <a:pt x="456" y="51"/>
                </a:lnTo>
                <a:lnTo>
                  <a:pt x="456" y="51"/>
                </a:lnTo>
                <a:lnTo>
                  <a:pt x="456" y="51"/>
                </a:lnTo>
                <a:lnTo>
                  <a:pt x="456" y="51"/>
                </a:lnTo>
                <a:lnTo>
                  <a:pt x="456" y="51"/>
                </a:lnTo>
                <a:lnTo>
                  <a:pt x="456" y="51"/>
                </a:lnTo>
                <a:lnTo>
                  <a:pt x="456" y="51"/>
                </a:lnTo>
                <a:lnTo>
                  <a:pt x="456" y="51"/>
                </a:lnTo>
                <a:lnTo>
                  <a:pt x="456" y="51"/>
                </a:lnTo>
                <a:lnTo>
                  <a:pt x="456" y="51"/>
                </a:lnTo>
                <a:lnTo>
                  <a:pt x="456" y="51"/>
                </a:lnTo>
                <a:lnTo>
                  <a:pt x="456" y="51"/>
                </a:lnTo>
                <a:lnTo>
                  <a:pt x="456" y="51"/>
                </a:lnTo>
                <a:lnTo>
                  <a:pt x="456" y="51"/>
                </a:lnTo>
                <a:lnTo>
                  <a:pt x="456" y="51"/>
                </a:lnTo>
                <a:lnTo>
                  <a:pt x="456" y="51"/>
                </a:lnTo>
                <a:lnTo>
                  <a:pt x="456" y="51"/>
                </a:lnTo>
                <a:lnTo>
                  <a:pt x="456" y="51"/>
                </a:lnTo>
                <a:lnTo>
                  <a:pt x="456" y="51"/>
                </a:lnTo>
                <a:lnTo>
                  <a:pt x="456" y="51"/>
                </a:lnTo>
                <a:lnTo>
                  <a:pt x="456" y="51"/>
                </a:lnTo>
                <a:lnTo>
                  <a:pt x="456" y="51"/>
                </a:lnTo>
                <a:lnTo>
                  <a:pt x="456" y="51"/>
                </a:lnTo>
                <a:lnTo>
                  <a:pt x="456" y="51"/>
                </a:lnTo>
                <a:lnTo>
                  <a:pt x="456" y="51"/>
                </a:lnTo>
                <a:lnTo>
                  <a:pt x="456" y="51"/>
                </a:lnTo>
                <a:lnTo>
                  <a:pt x="456" y="51"/>
                </a:lnTo>
                <a:lnTo>
                  <a:pt x="456" y="51"/>
                </a:lnTo>
                <a:lnTo>
                  <a:pt x="456" y="51"/>
                </a:lnTo>
                <a:lnTo>
                  <a:pt x="456" y="51"/>
                </a:lnTo>
                <a:lnTo>
                  <a:pt x="456" y="51"/>
                </a:lnTo>
                <a:lnTo>
                  <a:pt x="456" y="51"/>
                </a:lnTo>
                <a:lnTo>
                  <a:pt x="456" y="51"/>
                </a:lnTo>
                <a:lnTo>
                  <a:pt x="456" y="51"/>
                </a:lnTo>
                <a:lnTo>
                  <a:pt x="456" y="51"/>
                </a:lnTo>
                <a:lnTo>
                  <a:pt x="456" y="51"/>
                </a:lnTo>
                <a:lnTo>
                  <a:pt x="456" y="51"/>
                </a:lnTo>
                <a:lnTo>
                  <a:pt x="456" y="51"/>
                </a:lnTo>
                <a:lnTo>
                  <a:pt x="456" y="51"/>
                </a:lnTo>
                <a:lnTo>
                  <a:pt x="456" y="51"/>
                </a:lnTo>
                <a:lnTo>
                  <a:pt x="456" y="51"/>
                </a:lnTo>
                <a:lnTo>
                  <a:pt x="456" y="51"/>
                </a:lnTo>
                <a:lnTo>
                  <a:pt x="456" y="51"/>
                </a:lnTo>
                <a:lnTo>
                  <a:pt x="456" y="51"/>
                </a:lnTo>
                <a:lnTo>
                  <a:pt x="456" y="51"/>
                </a:lnTo>
                <a:lnTo>
                  <a:pt x="456" y="51"/>
                </a:lnTo>
                <a:lnTo>
                  <a:pt x="456" y="51"/>
                </a:lnTo>
                <a:lnTo>
                  <a:pt x="456" y="51"/>
                </a:lnTo>
                <a:lnTo>
                  <a:pt x="456" y="51"/>
                </a:lnTo>
                <a:lnTo>
                  <a:pt x="456" y="51"/>
                </a:lnTo>
                <a:lnTo>
                  <a:pt x="456" y="51"/>
                </a:lnTo>
                <a:lnTo>
                  <a:pt x="456" y="51"/>
                </a:lnTo>
                <a:lnTo>
                  <a:pt x="456" y="51"/>
                </a:lnTo>
                <a:lnTo>
                  <a:pt x="457" y="51"/>
                </a:lnTo>
                <a:lnTo>
                  <a:pt x="457" y="51"/>
                </a:lnTo>
                <a:lnTo>
                  <a:pt x="457" y="51"/>
                </a:lnTo>
                <a:lnTo>
                  <a:pt x="457" y="51"/>
                </a:lnTo>
                <a:lnTo>
                  <a:pt x="457" y="51"/>
                </a:lnTo>
                <a:lnTo>
                  <a:pt x="457" y="51"/>
                </a:lnTo>
                <a:lnTo>
                  <a:pt x="457" y="51"/>
                </a:lnTo>
                <a:lnTo>
                  <a:pt x="457" y="51"/>
                </a:lnTo>
                <a:lnTo>
                  <a:pt x="457" y="51"/>
                </a:lnTo>
                <a:lnTo>
                  <a:pt x="457" y="51"/>
                </a:lnTo>
                <a:lnTo>
                  <a:pt x="457" y="51"/>
                </a:lnTo>
                <a:lnTo>
                  <a:pt x="457" y="51"/>
                </a:lnTo>
                <a:lnTo>
                  <a:pt x="457" y="51"/>
                </a:lnTo>
                <a:lnTo>
                  <a:pt x="457" y="51"/>
                </a:lnTo>
                <a:lnTo>
                  <a:pt x="457" y="51"/>
                </a:lnTo>
                <a:lnTo>
                  <a:pt x="457" y="51"/>
                </a:lnTo>
                <a:lnTo>
                  <a:pt x="457" y="51"/>
                </a:lnTo>
                <a:lnTo>
                  <a:pt x="457" y="51"/>
                </a:lnTo>
                <a:lnTo>
                  <a:pt x="457" y="51"/>
                </a:lnTo>
                <a:lnTo>
                  <a:pt x="457" y="51"/>
                </a:lnTo>
                <a:lnTo>
                  <a:pt x="457" y="51"/>
                </a:lnTo>
                <a:lnTo>
                  <a:pt x="457" y="51"/>
                </a:lnTo>
                <a:lnTo>
                  <a:pt x="457" y="51"/>
                </a:lnTo>
                <a:lnTo>
                  <a:pt x="457" y="51"/>
                </a:lnTo>
                <a:lnTo>
                  <a:pt x="457" y="51"/>
                </a:lnTo>
                <a:lnTo>
                  <a:pt x="457" y="51"/>
                </a:lnTo>
                <a:lnTo>
                  <a:pt x="457" y="51"/>
                </a:lnTo>
                <a:lnTo>
                  <a:pt x="457" y="51"/>
                </a:lnTo>
                <a:lnTo>
                  <a:pt x="457" y="51"/>
                </a:lnTo>
                <a:lnTo>
                  <a:pt x="457" y="51"/>
                </a:lnTo>
                <a:lnTo>
                  <a:pt x="457" y="51"/>
                </a:lnTo>
                <a:lnTo>
                  <a:pt x="457" y="51"/>
                </a:lnTo>
                <a:lnTo>
                  <a:pt x="457" y="51"/>
                </a:lnTo>
                <a:lnTo>
                  <a:pt x="457" y="51"/>
                </a:lnTo>
                <a:lnTo>
                  <a:pt x="457" y="51"/>
                </a:lnTo>
                <a:lnTo>
                  <a:pt x="457" y="51"/>
                </a:lnTo>
                <a:lnTo>
                  <a:pt x="457" y="51"/>
                </a:lnTo>
                <a:lnTo>
                  <a:pt x="457" y="51"/>
                </a:lnTo>
                <a:lnTo>
                  <a:pt x="457" y="51"/>
                </a:lnTo>
                <a:lnTo>
                  <a:pt x="457" y="51"/>
                </a:lnTo>
                <a:lnTo>
                  <a:pt x="457" y="51"/>
                </a:lnTo>
                <a:lnTo>
                  <a:pt x="457" y="51"/>
                </a:lnTo>
                <a:lnTo>
                  <a:pt x="457" y="51"/>
                </a:lnTo>
                <a:lnTo>
                  <a:pt x="457" y="51"/>
                </a:lnTo>
                <a:lnTo>
                  <a:pt x="457" y="51"/>
                </a:lnTo>
                <a:lnTo>
                  <a:pt x="457" y="51"/>
                </a:lnTo>
                <a:lnTo>
                  <a:pt x="457" y="52"/>
                </a:lnTo>
                <a:lnTo>
                  <a:pt x="457" y="52"/>
                </a:lnTo>
                <a:lnTo>
                  <a:pt x="457" y="52"/>
                </a:lnTo>
                <a:lnTo>
                  <a:pt x="457" y="52"/>
                </a:lnTo>
                <a:lnTo>
                  <a:pt x="457" y="52"/>
                </a:lnTo>
                <a:lnTo>
                  <a:pt x="457" y="52"/>
                </a:lnTo>
                <a:lnTo>
                  <a:pt x="457" y="52"/>
                </a:lnTo>
                <a:lnTo>
                  <a:pt x="457" y="52"/>
                </a:lnTo>
                <a:lnTo>
                  <a:pt x="457" y="52"/>
                </a:lnTo>
                <a:lnTo>
                  <a:pt x="457" y="52"/>
                </a:lnTo>
                <a:lnTo>
                  <a:pt x="457" y="52"/>
                </a:lnTo>
                <a:lnTo>
                  <a:pt x="457" y="52"/>
                </a:lnTo>
                <a:lnTo>
                  <a:pt x="457" y="52"/>
                </a:lnTo>
                <a:lnTo>
                  <a:pt x="457" y="52"/>
                </a:lnTo>
                <a:lnTo>
                  <a:pt x="457" y="52"/>
                </a:lnTo>
                <a:lnTo>
                  <a:pt x="457" y="52"/>
                </a:lnTo>
                <a:lnTo>
                  <a:pt x="457" y="52"/>
                </a:lnTo>
                <a:lnTo>
                  <a:pt x="457" y="52"/>
                </a:lnTo>
                <a:lnTo>
                  <a:pt x="457" y="52"/>
                </a:lnTo>
                <a:lnTo>
                  <a:pt x="457" y="52"/>
                </a:lnTo>
                <a:lnTo>
                  <a:pt x="457" y="52"/>
                </a:lnTo>
                <a:lnTo>
                  <a:pt x="457" y="52"/>
                </a:lnTo>
                <a:lnTo>
                  <a:pt x="457" y="52"/>
                </a:lnTo>
                <a:lnTo>
                  <a:pt x="457" y="52"/>
                </a:lnTo>
                <a:lnTo>
                  <a:pt x="457" y="52"/>
                </a:lnTo>
                <a:lnTo>
                  <a:pt x="457" y="52"/>
                </a:lnTo>
                <a:lnTo>
                  <a:pt x="457" y="52"/>
                </a:lnTo>
                <a:lnTo>
                  <a:pt x="457" y="52"/>
                </a:lnTo>
                <a:lnTo>
                  <a:pt x="457" y="52"/>
                </a:lnTo>
                <a:lnTo>
                  <a:pt x="457" y="52"/>
                </a:lnTo>
                <a:lnTo>
                  <a:pt x="457" y="52"/>
                </a:lnTo>
                <a:lnTo>
                  <a:pt x="457"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0" y="52"/>
                </a:lnTo>
                <a:lnTo>
                  <a:pt x="461" y="52"/>
                </a:lnTo>
                <a:lnTo>
                  <a:pt x="461" y="52"/>
                </a:lnTo>
                <a:lnTo>
                  <a:pt x="461" y="52"/>
                </a:lnTo>
                <a:lnTo>
                  <a:pt x="461" y="52"/>
                </a:lnTo>
                <a:lnTo>
                  <a:pt x="461" y="52"/>
                </a:lnTo>
                <a:lnTo>
                  <a:pt x="461" y="52"/>
                </a:lnTo>
                <a:lnTo>
                  <a:pt x="461" y="52"/>
                </a:lnTo>
                <a:lnTo>
                  <a:pt x="461" y="52"/>
                </a:lnTo>
                <a:lnTo>
                  <a:pt x="461" y="52"/>
                </a:lnTo>
                <a:lnTo>
                  <a:pt x="461" y="52"/>
                </a:lnTo>
                <a:lnTo>
                  <a:pt x="461" y="52"/>
                </a:lnTo>
                <a:lnTo>
                  <a:pt x="461" y="52"/>
                </a:lnTo>
                <a:lnTo>
                  <a:pt x="461" y="52"/>
                </a:lnTo>
                <a:lnTo>
                  <a:pt x="461" y="52"/>
                </a:lnTo>
                <a:lnTo>
                  <a:pt x="461" y="52"/>
                </a:lnTo>
                <a:lnTo>
                  <a:pt x="461" y="52"/>
                </a:lnTo>
                <a:lnTo>
                  <a:pt x="461" y="52"/>
                </a:lnTo>
                <a:lnTo>
                  <a:pt x="461" y="52"/>
                </a:lnTo>
                <a:lnTo>
                  <a:pt x="461" y="52"/>
                </a:lnTo>
                <a:lnTo>
                  <a:pt x="461" y="52"/>
                </a:lnTo>
                <a:lnTo>
                  <a:pt x="461" y="52"/>
                </a:lnTo>
                <a:lnTo>
                  <a:pt x="461" y="52"/>
                </a:lnTo>
                <a:lnTo>
                  <a:pt x="461" y="52"/>
                </a:lnTo>
                <a:lnTo>
                  <a:pt x="461" y="52"/>
                </a:lnTo>
                <a:lnTo>
                  <a:pt x="461" y="52"/>
                </a:lnTo>
                <a:lnTo>
                  <a:pt x="461" y="52"/>
                </a:lnTo>
                <a:lnTo>
                  <a:pt x="461" y="52"/>
                </a:lnTo>
                <a:lnTo>
                  <a:pt x="461" y="52"/>
                </a:lnTo>
                <a:lnTo>
                  <a:pt x="461" y="52"/>
                </a:lnTo>
                <a:lnTo>
                  <a:pt x="461" y="52"/>
                </a:lnTo>
                <a:lnTo>
                  <a:pt x="461" y="52"/>
                </a:lnTo>
                <a:lnTo>
                  <a:pt x="461" y="52"/>
                </a:lnTo>
                <a:lnTo>
                  <a:pt x="461" y="52"/>
                </a:lnTo>
                <a:lnTo>
                  <a:pt x="461" y="52"/>
                </a:lnTo>
                <a:lnTo>
                  <a:pt x="461" y="52"/>
                </a:lnTo>
                <a:lnTo>
                  <a:pt x="461" y="52"/>
                </a:lnTo>
                <a:lnTo>
                  <a:pt x="461" y="52"/>
                </a:lnTo>
                <a:lnTo>
                  <a:pt x="461" y="52"/>
                </a:lnTo>
                <a:lnTo>
                  <a:pt x="461" y="52"/>
                </a:lnTo>
                <a:lnTo>
                  <a:pt x="461" y="52"/>
                </a:lnTo>
                <a:lnTo>
                  <a:pt x="461" y="52"/>
                </a:lnTo>
                <a:lnTo>
                  <a:pt x="461" y="52"/>
                </a:lnTo>
                <a:lnTo>
                  <a:pt x="461" y="52"/>
                </a:lnTo>
                <a:lnTo>
                  <a:pt x="461" y="52"/>
                </a:lnTo>
                <a:lnTo>
                  <a:pt x="461" y="52"/>
                </a:lnTo>
                <a:lnTo>
                  <a:pt x="461" y="52"/>
                </a:lnTo>
                <a:lnTo>
                  <a:pt x="461" y="52"/>
                </a:lnTo>
                <a:lnTo>
                  <a:pt x="461" y="52"/>
                </a:lnTo>
                <a:lnTo>
                  <a:pt x="461" y="52"/>
                </a:lnTo>
                <a:lnTo>
                  <a:pt x="461" y="52"/>
                </a:lnTo>
                <a:lnTo>
                  <a:pt x="461" y="52"/>
                </a:lnTo>
                <a:lnTo>
                  <a:pt x="461" y="52"/>
                </a:lnTo>
                <a:lnTo>
                  <a:pt x="461" y="52"/>
                </a:lnTo>
                <a:lnTo>
                  <a:pt x="461" y="52"/>
                </a:lnTo>
                <a:lnTo>
                  <a:pt x="461" y="52"/>
                </a:lnTo>
                <a:lnTo>
                  <a:pt x="461" y="52"/>
                </a:lnTo>
                <a:lnTo>
                  <a:pt x="461" y="52"/>
                </a:lnTo>
                <a:lnTo>
                  <a:pt x="461" y="52"/>
                </a:lnTo>
                <a:lnTo>
                  <a:pt x="461" y="52"/>
                </a:lnTo>
                <a:lnTo>
                  <a:pt x="461" y="52"/>
                </a:lnTo>
                <a:lnTo>
                  <a:pt x="461" y="52"/>
                </a:lnTo>
                <a:lnTo>
                  <a:pt x="461" y="52"/>
                </a:lnTo>
                <a:lnTo>
                  <a:pt x="461" y="52"/>
                </a:lnTo>
                <a:lnTo>
                  <a:pt x="461" y="52"/>
                </a:lnTo>
                <a:lnTo>
                  <a:pt x="461" y="52"/>
                </a:lnTo>
                <a:lnTo>
                  <a:pt x="461"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2" y="52"/>
                </a:lnTo>
                <a:lnTo>
                  <a:pt x="463" y="52"/>
                </a:lnTo>
                <a:lnTo>
                  <a:pt x="463" y="52"/>
                </a:lnTo>
                <a:lnTo>
                  <a:pt x="463" y="52"/>
                </a:lnTo>
                <a:lnTo>
                  <a:pt x="463" y="52"/>
                </a:lnTo>
                <a:lnTo>
                  <a:pt x="463" y="52"/>
                </a:lnTo>
                <a:lnTo>
                  <a:pt x="463" y="52"/>
                </a:lnTo>
                <a:lnTo>
                  <a:pt x="463" y="52"/>
                </a:lnTo>
                <a:lnTo>
                  <a:pt x="463" y="52"/>
                </a:lnTo>
                <a:lnTo>
                  <a:pt x="463" y="52"/>
                </a:lnTo>
                <a:lnTo>
                  <a:pt x="463" y="52"/>
                </a:lnTo>
                <a:lnTo>
                  <a:pt x="463" y="52"/>
                </a:lnTo>
                <a:lnTo>
                  <a:pt x="463" y="52"/>
                </a:lnTo>
                <a:lnTo>
                  <a:pt x="463" y="52"/>
                </a:lnTo>
                <a:lnTo>
                  <a:pt x="463" y="52"/>
                </a:lnTo>
                <a:lnTo>
                  <a:pt x="463" y="52"/>
                </a:lnTo>
                <a:lnTo>
                  <a:pt x="463" y="52"/>
                </a:lnTo>
                <a:lnTo>
                  <a:pt x="463" y="52"/>
                </a:lnTo>
                <a:lnTo>
                  <a:pt x="463" y="52"/>
                </a:lnTo>
                <a:lnTo>
                  <a:pt x="463" y="52"/>
                </a:lnTo>
                <a:lnTo>
                  <a:pt x="463" y="52"/>
                </a:lnTo>
                <a:lnTo>
                  <a:pt x="463" y="52"/>
                </a:lnTo>
                <a:lnTo>
                  <a:pt x="463" y="52"/>
                </a:lnTo>
                <a:lnTo>
                  <a:pt x="463" y="52"/>
                </a:lnTo>
                <a:lnTo>
                  <a:pt x="463" y="52"/>
                </a:lnTo>
                <a:lnTo>
                  <a:pt x="463" y="52"/>
                </a:lnTo>
                <a:lnTo>
                  <a:pt x="463" y="52"/>
                </a:lnTo>
                <a:lnTo>
                  <a:pt x="463" y="52"/>
                </a:lnTo>
                <a:lnTo>
                  <a:pt x="463" y="52"/>
                </a:lnTo>
                <a:lnTo>
                  <a:pt x="463" y="52"/>
                </a:lnTo>
                <a:lnTo>
                  <a:pt x="463" y="52"/>
                </a:lnTo>
                <a:lnTo>
                  <a:pt x="463" y="52"/>
                </a:lnTo>
                <a:lnTo>
                  <a:pt x="463" y="52"/>
                </a:lnTo>
                <a:lnTo>
                  <a:pt x="463" y="52"/>
                </a:lnTo>
                <a:lnTo>
                  <a:pt x="463" y="52"/>
                </a:lnTo>
                <a:lnTo>
                  <a:pt x="463" y="52"/>
                </a:lnTo>
                <a:lnTo>
                  <a:pt x="463" y="52"/>
                </a:lnTo>
                <a:lnTo>
                  <a:pt x="463" y="52"/>
                </a:lnTo>
                <a:lnTo>
                  <a:pt x="463" y="52"/>
                </a:lnTo>
                <a:lnTo>
                  <a:pt x="463" y="52"/>
                </a:lnTo>
                <a:lnTo>
                  <a:pt x="463" y="52"/>
                </a:lnTo>
                <a:lnTo>
                  <a:pt x="463" y="52"/>
                </a:lnTo>
                <a:lnTo>
                  <a:pt x="463" y="52"/>
                </a:lnTo>
                <a:lnTo>
                  <a:pt x="463" y="52"/>
                </a:lnTo>
                <a:lnTo>
                  <a:pt x="463" y="52"/>
                </a:lnTo>
                <a:lnTo>
                  <a:pt x="463" y="52"/>
                </a:lnTo>
                <a:lnTo>
                  <a:pt x="463" y="52"/>
                </a:lnTo>
                <a:lnTo>
                  <a:pt x="463" y="52"/>
                </a:lnTo>
                <a:lnTo>
                  <a:pt x="463" y="52"/>
                </a:lnTo>
                <a:lnTo>
                  <a:pt x="464" y="52"/>
                </a:lnTo>
                <a:lnTo>
                  <a:pt x="464" y="52"/>
                </a:lnTo>
                <a:lnTo>
                  <a:pt x="464" y="52"/>
                </a:lnTo>
                <a:lnTo>
                  <a:pt x="464" y="52"/>
                </a:lnTo>
                <a:lnTo>
                  <a:pt x="464" y="52"/>
                </a:lnTo>
                <a:lnTo>
                  <a:pt x="464" y="52"/>
                </a:lnTo>
                <a:lnTo>
                  <a:pt x="464" y="52"/>
                </a:lnTo>
                <a:lnTo>
                  <a:pt x="464" y="52"/>
                </a:lnTo>
                <a:lnTo>
                  <a:pt x="464" y="52"/>
                </a:lnTo>
                <a:lnTo>
                  <a:pt x="464" y="52"/>
                </a:lnTo>
                <a:lnTo>
                  <a:pt x="464" y="52"/>
                </a:lnTo>
                <a:lnTo>
                  <a:pt x="464" y="52"/>
                </a:lnTo>
                <a:lnTo>
                  <a:pt x="464" y="52"/>
                </a:lnTo>
                <a:lnTo>
                  <a:pt x="464" y="52"/>
                </a:lnTo>
                <a:lnTo>
                  <a:pt x="464" y="52"/>
                </a:lnTo>
                <a:lnTo>
                  <a:pt x="464" y="52"/>
                </a:lnTo>
                <a:lnTo>
                  <a:pt x="464" y="52"/>
                </a:lnTo>
                <a:lnTo>
                  <a:pt x="464" y="52"/>
                </a:lnTo>
                <a:lnTo>
                  <a:pt x="464" y="52"/>
                </a:lnTo>
                <a:lnTo>
                  <a:pt x="464" y="52"/>
                </a:lnTo>
                <a:lnTo>
                  <a:pt x="464" y="52"/>
                </a:lnTo>
                <a:lnTo>
                  <a:pt x="464" y="52"/>
                </a:lnTo>
                <a:lnTo>
                  <a:pt x="464" y="52"/>
                </a:lnTo>
                <a:lnTo>
                  <a:pt x="464" y="52"/>
                </a:lnTo>
                <a:lnTo>
                  <a:pt x="464" y="52"/>
                </a:lnTo>
                <a:lnTo>
                  <a:pt x="464" y="52"/>
                </a:lnTo>
                <a:lnTo>
                  <a:pt x="464" y="52"/>
                </a:lnTo>
                <a:lnTo>
                  <a:pt x="464" y="52"/>
                </a:lnTo>
                <a:lnTo>
                  <a:pt x="464" y="52"/>
                </a:lnTo>
                <a:lnTo>
                  <a:pt x="464" y="52"/>
                </a:lnTo>
                <a:lnTo>
                  <a:pt x="464" y="52"/>
                </a:lnTo>
                <a:lnTo>
                  <a:pt x="464" y="52"/>
                </a:lnTo>
                <a:lnTo>
                  <a:pt x="464" y="52"/>
                </a:lnTo>
                <a:lnTo>
                  <a:pt x="464" y="52"/>
                </a:lnTo>
                <a:lnTo>
                  <a:pt x="464" y="52"/>
                </a:lnTo>
                <a:lnTo>
                  <a:pt x="464" y="52"/>
                </a:lnTo>
                <a:lnTo>
                  <a:pt x="464" y="52"/>
                </a:lnTo>
                <a:lnTo>
                  <a:pt x="464" y="52"/>
                </a:lnTo>
                <a:lnTo>
                  <a:pt x="464" y="52"/>
                </a:lnTo>
                <a:lnTo>
                  <a:pt x="464" y="52"/>
                </a:lnTo>
                <a:lnTo>
                  <a:pt x="464" y="52"/>
                </a:lnTo>
                <a:lnTo>
                  <a:pt x="464" y="52"/>
                </a:lnTo>
                <a:lnTo>
                  <a:pt x="464" y="52"/>
                </a:lnTo>
                <a:lnTo>
                  <a:pt x="464" y="52"/>
                </a:lnTo>
                <a:lnTo>
                  <a:pt x="464" y="52"/>
                </a:lnTo>
                <a:lnTo>
                  <a:pt x="464" y="52"/>
                </a:lnTo>
                <a:lnTo>
                  <a:pt x="464" y="52"/>
                </a:lnTo>
                <a:lnTo>
                  <a:pt x="464" y="52"/>
                </a:lnTo>
                <a:lnTo>
                  <a:pt x="464" y="52"/>
                </a:lnTo>
                <a:lnTo>
                  <a:pt x="464" y="52"/>
                </a:lnTo>
                <a:lnTo>
                  <a:pt x="464" y="52"/>
                </a:lnTo>
                <a:lnTo>
                  <a:pt x="464" y="52"/>
                </a:lnTo>
                <a:lnTo>
                  <a:pt x="464" y="52"/>
                </a:lnTo>
                <a:lnTo>
                  <a:pt x="464" y="52"/>
                </a:lnTo>
                <a:lnTo>
                  <a:pt x="464" y="52"/>
                </a:lnTo>
                <a:lnTo>
                  <a:pt x="464" y="52"/>
                </a:lnTo>
                <a:lnTo>
                  <a:pt x="464" y="52"/>
                </a:lnTo>
                <a:lnTo>
                  <a:pt x="464" y="52"/>
                </a:lnTo>
                <a:lnTo>
                  <a:pt x="464" y="52"/>
                </a:lnTo>
                <a:lnTo>
                  <a:pt x="464" y="52"/>
                </a:lnTo>
                <a:lnTo>
                  <a:pt x="464" y="52"/>
                </a:lnTo>
                <a:lnTo>
                  <a:pt x="464" y="52"/>
                </a:lnTo>
                <a:lnTo>
                  <a:pt x="464" y="52"/>
                </a:lnTo>
                <a:lnTo>
                  <a:pt x="464" y="52"/>
                </a:lnTo>
                <a:lnTo>
                  <a:pt x="464" y="52"/>
                </a:lnTo>
                <a:lnTo>
                  <a:pt x="464" y="52"/>
                </a:lnTo>
                <a:lnTo>
                  <a:pt x="465" y="52"/>
                </a:lnTo>
                <a:lnTo>
                  <a:pt x="465" y="52"/>
                </a:lnTo>
                <a:lnTo>
                  <a:pt x="465" y="52"/>
                </a:lnTo>
                <a:lnTo>
                  <a:pt x="465" y="52"/>
                </a:lnTo>
                <a:lnTo>
                  <a:pt x="465" y="52"/>
                </a:lnTo>
                <a:lnTo>
                  <a:pt x="465" y="52"/>
                </a:lnTo>
                <a:lnTo>
                  <a:pt x="465" y="52"/>
                </a:lnTo>
                <a:lnTo>
                  <a:pt x="465" y="52"/>
                </a:lnTo>
                <a:lnTo>
                  <a:pt x="465" y="52"/>
                </a:lnTo>
                <a:lnTo>
                  <a:pt x="465" y="52"/>
                </a:lnTo>
                <a:lnTo>
                  <a:pt x="465" y="52"/>
                </a:lnTo>
                <a:lnTo>
                  <a:pt x="465" y="52"/>
                </a:lnTo>
                <a:lnTo>
                  <a:pt x="465" y="52"/>
                </a:lnTo>
                <a:lnTo>
                  <a:pt x="465" y="52"/>
                </a:lnTo>
                <a:lnTo>
                  <a:pt x="465" y="52"/>
                </a:lnTo>
                <a:lnTo>
                  <a:pt x="465" y="52"/>
                </a:lnTo>
                <a:lnTo>
                  <a:pt x="465" y="52"/>
                </a:lnTo>
                <a:lnTo>
                  <a:pt x="465" y="52"/>
                </a:lnTo>
                <a:lnTo>
                  <a:pt x="465" y="52"/>
                </a:lnTo>
                <a:lnTo>
                  <a:pt x="465" y="52"/>
                </a:lnTo>
                <a:lnTo>
                  <a:pt x="465" y="52"/>
                </a:lnTo>
                <a:lnTo>
                  <a:pt x="465" y="52"/>
                </a:lnTo>
                <a:lnTo>
                  <a:pt x="465" y="52"/>
                </a:lnTo>
                <a:lnTo>
                  <a:pt x="465" y="52"/>
                </a:lnTo>
                <a:lnTo>
                  <a:pt x="465" y="52"/>
                </a:lnTo>
                <a:lnTo>
                  <a:pt x="465" y="52"/>
                </a:lnTo>
                <a:lnTo>
                  <a:pt x="465" y="52"/>
                </a:lnTo>
                <a:lnTo>
                  <a:pt x="465" y="52"/>
                </a:lnTo>
                <a:lnTo>
                  <a:pt x="465" y="52"/>
                </a:lnTo>
                <a:lnTo>
                  <a:pt x="465" y="52"/>
                </a:lnTo>
                <a:lnTo>
                  <a:pt x="465" y="52"/>
                </a:lnTo>
                <a:lnTo>
                  <a:pt x="465" y="52"/>
                </a:lnTo>
                <a:lnTo>
                  <a:pt x="465" y="52"/>
                </a:lnTo>
                <a:lnTo>
                  <a:pt x="465" y="52"/>
                </a:lnTo>
                <a:lnTo>
                  <a:pt x="465" y="52"/>
                </a:lnTo>
                <a:lnTo>
                  <a:pt x="465" y="52"/>
                </a:lnTo>
                <a:lnTo>
                  <a:pt x="465" y="52"/>
                </a:lnTo>
                <a:lnTo>
                  <a:pt x="465" y="52"/>
                </a:lnTo>
                <a:lnTo>
                  <a:pt x="465" y="52"/>
                </a:lnTo>
                <a:lnTo>
                  <a:pt x="465" y="52"/>
                </a:lnTo>
                <a:lnTo>
                  <a:pt x="465" y="52"/>
                </a:lnTo>
                <a:lnTo>
                  <a:pt x="465" y="52"/>
                </a:lnTo>
                <a:lnTo>
                  <a:pt x="465" y="52"/>
                </a:lnTo>
                <a:lnTo>
                  <a:pt x="465" y="52"/>
                </a:lnTo>
                <a:lnTo>
                  <a:pt x="465" y="52"/>
                </a:lnTo>
                <a:lnTo>
                  <a:pt x="465" y="52"/>
                </a:lnTo>
                <a:lnTo>
                  <a:pt x="465" y="52"/>
                </a:lnTo>
                <a:lnTo>
                  <a:pt x="465"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6" y="52"/>
                </a:lnTo>
                <a:lnTo>
                  <a:pt x="467" y="52"/>
                </a:lnTo>
                <a:lnTo>
                  <a:pt x="467" y="52"/>
                </a:lnTo>
                <a:lnTo>
                  <a:pt x="467" y="52"/>
                </a:lnTo>
                <a:lnTo>
                  <a:pt x="467" y="52"/>
                </a:lnTo>
                <a:lnTo>
                  <a:pt x="467" y="52"/>
                </a:lnTo>
                <a:lnTo>
                  <a:pt x="467" y="52"/>
                </a:lnTo>
                <a:lnTo>
                  <a:pt x="467" y="52"/>
                </a:lnTo>
                <a:lnTo>
                  <a:pt x="467" y="52"/>
                </a:lnTo>
                <a:lnTo>
                  <a:pt x="467" y="52"/>
                </a:lnTo>
                <a:lnTo>
                  <a:pt x="467" y="52"/>
                </a:lnTo>
                <a:lnTo>
                  <a:pt x="467" y="52"/>
                </a:lnTo>
                <a:lnTo>
                  <a:pt x="467" y="52"/>
                </a:lnTo>
                <a:lnTo>
                  <a:pt x="467" y="52"/>
                </a:lnTo>
                <a:lnTo>
                  <a:pt x="467" y="52"/>
                </a:lnTo>
                <a:lnTo>
                  <a:pt x="467" y="52"/>
                </a:lnTo>
                <a:lnTo>
                  <a:pt x="467" y="52"/>
                </a:lnTo>
                <a:lnTo>
                  <a:pt x="467" y="52"/>
                </a:lnTo>
                <a:lnTo>
                  <a:pt x="467" y="52"/>
                </a:lnTo>
                <a:lnTo>
                  <a:pt x="467" y="52"/>
                </a:lnTo>
                <a:lnTo>
                  <a:pt x="467" y="52"/>
                </a:lnTo>
                <a:lnTo>
                  <a:pt x="467" y="52"/>
                </a:lnTo>
                <a:lnTo>
                  <a:pt x="467" y="52"/>
                </a:lnTo>
                <a:lnTo>
                  <a:pt x="467" y="52"/>
                </a:lnTo>
                <a:lnTo>
                  <a:pt x="467" y="52"/>
                </a:lnTo>
                <a:lnTo>
                  <a:pt x="467" y="52"/>
                </a:lnTo>
                <a:lnTo>
                  <a:pt x="467" y="52"/>
                </a:lnTo>
                <a:lnTo>
                  <a:pt x="467" y="52"/>
                </a:lnTo>
                <a:lnTo>
                  <a:pt x="467" y="52"/>
                </a:lnTo>
                <a:lnTo>
                  <a:pt x="467" y="52"/>
                </a:lnTo>
                <a:lnTo>
                  <a:pt x="467" y="52"/>
                </a:lnTo>
                <a:lnTo>
                  <a:pt x="467" y="52"/>
                </a:lnTo>
                <a:lnTo>
                  <a:pt x="467" y="52"/>
                </a:lnTo>
                <a:lnTo>
                  <a:pt x="467" y="52"/>
                </a:lnTo>
                <a:lnTo>
                  <a:pt x="467" y="52"/>
                </a:lnTo>
                <a:lnTo>
                  <a:pt x="467" y="52"/>
                </a:lnTo>
                <a:lnTo>
                  <a:pt x="467" y="52"/>
                </a:lnTo>
                <a:lnTo>
                  <a:pt x="467" y="52"/>
                </a:lnTo>
                <a:lnTo>
                  <a:pt x="467" y="52"/>
                </a:lnTo>
                <a:lnTo>
                  <a:pt x="467" y="52"/>
                </a:lnTo>
                <a:lnTo>
                  <a:pt x="467" y="52"/>
                </a:lnTo>
                <a:lnTo>
                  <a:pt x="467" y="52"/>
                </a:lnTo>
                <a:lnTo>
                  <a:pt x="467" y="52"/>
                </a:lnTo>
                <a:lnTo>
                  <a:pt x="467" y="52"/>
                </a:lnTo>
                <a:lnTo>
                  <a:pt x="467" y="52"/>
                </a:lnTo>
                <a:lnTo>
                  <a:pt x="467" y="52"/>
                </a:lnTo>
                <a:lnTo>
                  <a:pt x="467" y="52"/>
                </a:lnTo>
                <a:lnTo>
                  <a:pt x="467" y="52"/>
                </a:lnTo>
                <a:lnTo>
                  <a:pt x="467" y="52"/>
                </a:lnTo>
                <a:lnTo>
                  <a:pt x="467" y="52"/>
                </a:lnTo>
                <a:lnTo>
                  <a:pt x="467" y="52"/>
                </a:lnTo>
                <a:lnTo>
                  <a:pt x="467" y="52"/>
                </a:lnTo>
                <a:lnTo>
                  <a:pt x="467" y="52"/>
                </a:lnTo>
                <a:lnTo>
                  <a:pt x="467" y="52"/>
                </a:lnTo>
                <a:lnTo>
                  <a:pt x="467" y="52"/>
                </a:lnTo>
                <a:lnTo>
                  <a:pt x="467" y="52"/>
                </a:lnTo>
                <a:lnTo>
                  <a:pt x="467" y="52"/>
                </a:lnTo>
                <a:lnTo>
                  <a:pt x="467" y="52"/>
                </a:lnTo>
                <a:lnTo>
                  <a:pt x="468" y="52"/>
                </a:lnTo>
                <a:lnTo>
                  <a:pt x="468" y="52"/>
                </a:lnTo>
                <a:lnTo>
                  <a:pt x="468" y="52"/>
                </a:lnTo>
                <a:lnTo>
                  <a:pt x="468" y="52"/>
                </a:lnTo>
                <a:lnTo>
                  <a:pt x="468" y="52"/>
                </a:lnTo>
                <a:lnTo>
                  <a:pt x="468" y="52"/>
                </a:lnTo>
                <a:lnTo>
                  <a:pt x="468" y="52"/>
                </a:lnTo>
                <a:lnTo>
                  <a:pt x="468" y="52"/>
                </a:lnTo>
                <a:lnTo>
                  <a:pt x="468" y="52"/>
                </a:lnTo>
                <a:lnTo>
                  <a:pt x="468" y="52"/>
                </a:lnTo>
                <a:lnTo>
                  <a:pt x="468" y="52"/>
                </a:lnTo>
                <a:lnTo>
                  <a:pt x="468" y="52"/>
                </a:lnTo>
                <a:lnTo>
                  <a:pt x="468" y="52"/>
                </a:lnTo>
                <a:lnTo>
                  <a:pt x="468" y="52"/>
                </a:lnTo>
                <a:lnTo>
                  <a:pt x="468" y="52"/>
                </a:lnTo>
                <a:lnTo>
                  <a:pt x="468" y="52"/>
                </a:lnTo>
                <a:lnTo>
                  <a:pt x="468" y="52"/>
                </a:lnTo>
                <a:lnTo>
                  <a:pt x="468" y="52"/>
                </a:lnTo>
                <a:lnTo>
                  <a:pt x="468" y="52"/>
                </a:lnTo>
                <a:lnTo>
                  <a:pt x="468" y="52"/>
                </a:lnTo>
                <a:lnTo>
                  <a:pt x="468" y="52"/>
                </a:lnTo>
                <a:lnTo>
                  <a:pt x="468" y="52"/>
                </a:lnTo>
                <a:lnTo>
                  <a:pt x="468" y="52"/>
                </a:lnTo>
                <a:lnTo>
                  <a:pt x="468" y="52"/>
                </a:lnTo>
                <a:lnTo>
                  <a:pt x="468" y="52"/>
                </a:lnTo>
                <a:lnTo>
                  <a:pt x="468" y="52"/>
                </a:lnTo>
                <a:lnTo>
                  <a:pt x="468" y="52"/>
                </a:lnTo>
                <a:lnTo>
                  <a:pt x="468" y="52"/>
                </a:lnTo>
                <a:lnTo>
                  <a:pt x="468" y="52"/>
                </a:lnTo>
                <a:lnTo>
                  <a:pt x="468" y="52"/>
                </a:lnTo>
                <a:lnTo>
                  <a:pt x="468" y="52"/>
                </a:lnTo>
                <a:lnTo>
                  <a:pt x="468" y="52"/>
                </a:lnTo>
                <a:lnTo>
                  <a:pt x="468" y="52"/>
                </a:lnTo>
                <a:lnTo>
                  <a:pt x="468" y="52"/>
                </a:lnTo>
                <a:lnTo>
                  <a:pt x="468" y="52"/>
                </a:lnTo>
                <a:lnTo>
                  <a:pt x="468" y="52"/>
                </a:lnTo>
                <a:lnTo>
                  <a:pt x="468" y="52"/>
                </a:lnTo>
                <a:lnTo>
                  <a:pt x="468" y="52"/>
                </a:lnTo>
                <a:lnTo>
                  <a:pt x="468" y="52"/>
                </a:lnTo>
                <a:lnTo>
                  <a:pt x="469" y="52"/>
                </a:lnTo>
                <a:lnTo>
                  <a:pt x="469" y="52"/>
                </a:lnTo>
                <a:lnTo>
                  <a:pt x="469" y="52"/>
                </a:lnTo>
                <a:lnTo>
                  <a:pt x="469" y="52"/>
                </a:lnTo>
                <a:lnTo>
                  <a:pt x="469" y="52"/>
                </a:lnTo>
                <a:lnTo>
                  <a:pt x="469" y="52"/>
                </a:lnTo>
                <a:lnTo>
                  <a:pt x="469" y="52"/>
                </a:lnTo>
                <a:lnTo>
                  <a:pt x="469" y="52"/>
                </a:lnTo>
                <a:lnTo>
                  <a:pt x="469" y="52"/>
                </a:lnTo>
                <a:lnTo>
                  <a:pt x="469" y="52"/>
                </a:lnTo>
                <a:lnTo>
                  <a:pt x="469" y="52"/>
                </a:lnTo>
                <a:lnTo>
                  <a:pt x="469" y="52"/>
                </a:lnTo>
                <a:lnTo>
                  <a:pt x="469" y="52"/>
                </a:lnTo>
                <a:lnTo>
                  <a:pt x="469" y="52"/>
                </a:lnTo>
                <a:lnTo>
                  <a:pt x="469" y="52"/>
                </a:lnTo>
                <a:lnTo>
                  <a:pt x="469" y="52"/>
                </a:lnTo>
                <a:lnTo>
                  <a:pt x="469" y="52"/>
                </a:lnTo>
                <a:lnTo>
                  <a:pt x="469" y="52"/>
                </a:lnTo>
                <a:lnTo>
                  <a:pt x="469" y="52"/>
                </a:lnTo>
                <a:lnTo>
                  <a:pt x="469" y="52"/>
                </a:lnTo>
                <a:lnTo>
                  <a:pt x="469" y="52"/>
                </a:lnTo>
                <a:lnTo>
                  <a:pt x="469" y="52"/>
                </a:lnTo>
                <a:lnTo>
                  <a:pt x="469" y="52"/>
                </a:lnTo>
                <a:lnTo>
                  <a:pt x="469" y="52"/>
                </a:lnTo>
                <a:lnTo>
                  <a:pt x="469" y="52"/>
                </a:lnTo>
                <a:lnTo>
                  <a:pt x="469" y="53"/>
                </a:lnTo>
                <a:lnTo>
                  <a:pt x="469" y="53"/>
                </a:lnTo>
                <a:lnTo>
                  <a:pt x="469" y="53"/>
                </a:lnTo>
                <a:lnTo>
                  <a:pt x="469" y="53"/>
                </a:lnTo>
                <a:lnTo>
                  <a:pt x="469" y="53"/>
                </a:lnTo>
                <a:lnTo>
                  <a:pt x="469" y="53"/>
                </a:lnTo>
                <a:lnTo>
                  <a:pt x="469" y="53"/>
                </a:lnTo>
                <a:lnTo>
                  <a:pt x="469" y="53"/>
                </a:lnTo>
                <a:lnTo>
                  <a:pt x="469" y="53"/>
                </a:lnTo>
                <a:lnTo>
                  <a:pt x="469" y="53"/>
                </a:lnTo>
                <a:lnTo>
                  <a:pt x="469" y="53"/>
                </a:lnTo>
                <a:lnTo>
                  <a:pt x="469" y="53"/>
                </a:lnTo>
                <a:lnTo>
                  <a:pt x="469" y="53"/>
                </a:lnTo>
                <a:lnTo>
                  <a:pt x="469" y="53"/>
                </a:lnTo>
                <a:lnTo>
                  <a:pt x="469" y="53"/>
                </a:lnTo>
                <a:lnTo>
                  <a:pt x="469" y="53"/>
                </a:lnTo>
                <a:lnTo>
                  <a:pt x="469" y="53"/>
                </a:lnTo>
                <a:lnTo>
                  <a:pt x="469" y="53"/>
                </a:lnTo>
                <a:lnTo>
                  <a:pt x="469" y="53"/>
                </a:lnTo>
                <a:lnTo>
                  <a:pt x="469" y="53"/>
                </a:lnTo>
                <a:lnTo>
                  <a:pt x="469" y="53"/>
                </a:lnTo>
                <a:lnTo>
                  <a:pt x="469" y="53"/>
                </a:lnTo>
                <a:lnTo>
                  <a:pt x="469" y="53"/>
                </a:lnTo>
                <a:lnTo>
                  <a:pt x="469" y="53"/>
                </a:lnTo>
                <a:lnTo>
                  <a:pt x="469" y="53"/>
                </a:lnTo>
                <a:lnTo>
                  <a:pt x="469" y="53"/>
                </a:lnTo>
                <a:lnTo>
                  <a:pt x="469" y="53"/>
                </a:lnTo>
                <a:lnTo>
                  <a:pt x="469" y="53"/>
                </a:lnTo>
                <a:lnTo>
                  <a:pt x="469" y="53"/>
                </a:lnTo>
                <a:lnTo>
                  <a:pt x="469" y="53"/>
                </a:lnTo>
                <a:lnTo>
                  <a:pt x="469" y="53"/>
                </a:lnTo>
                <a:lnTo>
                  <a:pt x="469" y="53"/>
                </a:lnTo>
                <a:lnTo>
                  <a:pt x="469" y="53"/>
                </a:lnTo>
                <a:lnTo>
                  <a:pt x="469" y="53"/>
                </a:lnTo>
                <a:lnTo>
                  <a:pt x="469" y="53"/>
                </a:lnTo>
                <a:lnTo>
                  <a:pt x="469" y="53"/>
                </a:lnTo>
                <a:lnTo>
                  <a:pt x="469" y="53"/>
                </a:lnTo>
                <a:lnTo>
                  <a:pt x="469" y="53"/>
                </a:lnTo>
                <a:lnTo>
                  <a:pt x="469" y="53"/>
                </a:lnTo>
                <a:lnTo>
                  <a:pt x="469" y="53"/>
                </a:lnTo>
                <a:lnTo>
                  <a:pt x="469" y="53"/>
                </a:lnTo>
                <a:lnTo>
                  <a:pt x="469" y="53"/>
                </a:lnTo>
                <a:lnTo>
                  <a:pt x="469" y="53"/>
                </a:lnTo>
                <a:lnTo>
                  <a:pt x="469" y="53"/>
                </a:lnTo>
                <a:lnTo>
                  <a:pt x="469" y="53"/>
                </a:lnTo>
                <a:lnTo>
                  <a:pt x="469" y="53"/>
                </a:lnTo>
                <a:lnTo>
                  <a:pt x="469" y="53"/>
                </a:lnTo>
                <a:lnTo>
                  <a:pt x="469" y="53"/>
                </a:lnTo>
                <a:lnTo>
                  <a:pt x="469" y="53"/>
                </a:lnTo>
                <a:lnTo>
                  <a:pt x="469" y="53"/>
                </a:lnTo>
                <a:lnTo>
                  <a:pt x="470" y="53"/>
                </a:lnTo>
                <a:lnTo>
                  <a:pt x="470" y="53"/>
                </a:lnTo>
                <a:lnTo>
                  <a:pt x="470" y="53"/>
                </a:lnTo>
                <a:lnTo>
                  <a:pt x="470" y="53"/>
                </a:lnTo>
                <a:lnTo>
                  <a:pt x="470" y="53"/>
                </a:lnTo>
                <a:lnTo>
                  <a:pt x="470" y="53"/>
                </a:lnTo>
                <a:lnTo>
                  <a:pt x="470" y="53"/>
                </a:lnTo>
                <a:lnTo>
                  <a:pt x="470" y="53"/>
                </a:lnTo>
                <a:lnTo>
                  <a:pt x="470" y="53"/>
                </a:lnTo>
                <a:lnTo>
                  <a:pt x="470" y="53"/>
                </a:lnTo>
                <a:lnTo>
                  <a:pt x="470" y="53"/>
                </a:lnTo>
                <a:lnTo>
                  <a:pt x="470" y="53"/>
                </a:lnTo>
                <a:lnTo>
                  <a:pt x="470" y="53"/>
                </a:lnTo>
                <a:lnTo>
                  <a:pt x="470" y="53"/>
                </a:lnTo>
                <a:lnTo>
                  <a:pt x="470" y="53"/>
                </a:lnTo>
                <a:lnTo>
                  <a:pt x="470" y="53"/>
                </a:lnTo>
                <a:lnTo>
                  <a:pt x="470" y="53"/>
                </a:lnTo>
                <a:lnTo>
                  <a:pt x="470" y="53"/>
                </a:lnTo>
                <a:lnTo>
                  <a:pt x="470" y="53"/>
                </a:lnTo>
                <a:lnTo>
                  <a:pt x="470" y="53"/>
                </a:lnTo>
                <a:lnTo>
                  <a:pt x="470" y="53"/>
                </a:lnTo>
                <a:lnTo>
                  <a:pt x="470" y="53"/>
                </a:lnTo>
                <a:lnTo>
                  <a:pt x="470" y="53"/>
                </a:lnTo>
                <a:lnTo>
                  <a:pt x="470" y="53"/>
                </a:lnTo>
                <a:lnTo>
                  <a:pt x="470" y="53"/>
                </a:lnTo>
                <a:lnTo>
                  <a:pt x="470" y="53"/>
                </a:lnTo>
                <a:lnTo>
                  <a:pt x="470" y="53"/>
                </a:lnTo>
                <a:lnTo>
                  <a:pt x="470" y="53"/>
                </a:lnTo>
                <a:lnTo>
                  <a:pt x="470" y="53"/>
                </a:lnTo>
                <a:lnTo>
                  <a:pt x="470" y="53"/>
                </a:lnTo>
                <a:lnTo>
                  <a:pt x="471" y="53"/>
                </a:lnTo>
                <a:lnTo>
                  <a:pt x="471" y="53"/>
                </a:lnTo>
                <a:lnTo>
                  <a:pt x="471" y="53"/>
                </a:lnTo>
                <a:lnTo>
                  <a:pt x="471" y="53"/>
                </a:lnTo>
                <a:lnTo>
                  <a:pt x="471" y="53"/>
                </a:lnTo>
                <a:lnTo>
                  <a:pt x="471" y="53"/>
                </a:lnTo>
                <a:lnTo>
                  <a:pt x="471" y="53"/>
                </a:lnTo>
                <a:lnTo>
                  <a:pt x="471" y="53"/>
                </a:lnTo>
                <a:lnTo>
                  <a:pt x="471" y="53"/>
                </a:lnTo>
                <a:lnTo>
                  <a:pt x="471" y="53"/>
                </a:lnTo>
                <a:lnTo>
                  <a:pt x="471" y="53"/>
                </a:lnTo>
                <a:lnTo>
                  <a:pt x="471" y="53"/>
                </a:lnTo>
                <a:lnTo>
                  <a:pt x="471" y="53"/>
                </a:lnTo>
                <a:lnTo>
                  <a:pt x="471" y="53"/>
                </a:lnTo>
                <a:lnTo>
                  <a:pt x="471" y="53"/>
                </a:lnTo>
                <a:lnTo>
                  <a:pt x="471" y="53"/>
                </a:lnTo>
                <a:lnTo>
                  <a:pt x="471" y="53"/>
                </a:lnTo>
                <a:lnTo>
                  <a:pt x="471" y="53"/>
                </a:lnTo>
                <a:lnTo>
                  <a:pt x="471" y="53"/>
                </a:lnTo>
                <a:lnTo>
                  <a:pt x="471" y="53"/>
                </a:lnTo>
                <a:lnTo>
                  <a:pt x="471" y="53"/>
                </a:lnTo>
                <a:lnTo>
                  <a:pt x="471" y="53"/>
                </a:lnTo>
                <a:lnTo>
                  <a:pt x="471" y="53"/>
                </a:lnTo>
                <a:lnTo>
                  <a:pt x="471" y="53"/>
                </a:lnTo>
                <a:lnTo>
                  <a:pt x="471" y="53"/>
                </a:lnTo>
                <a:lnTo>
                  <a:pt x="471" y="53"/>
                </a:lnTo>
                <a:lnTo>
                  <a:pt x="471" y="53"/>
                </a:lnTo>
                <a:lnTo>
                  <a:pt x="471" y="53"/>
                </a:lnTo>
                <a:lnTo>
                  <a:pt x="471" y="53"/>
                </a:lnTo>
                <a:lnTo>
                  <a:pt x="471" y="53"/>
                </a:lnTo>
                <a:lnTo>
                  <a:pt x="471" y="53"/>
                </a:lnTo>
                <a:lnTo>
                  <a:pt x="471" y="53"/>
                </a:lnTo>
                <a:lnTo>
                  <a:pt x="471" y="53"/>
                </a:lnTo>
                <a:lnTo>
                  <a:pt x="471" y="53"/>
                </a:lnTo>
                <a:lnTo>
                  <a:pt x="471" y="53"/>
                </a:lnTo>
                <a:lnTo>
                  <a:pt x="471" y="53"/>
                </a:lnTo>
                <a:lnTo>
                  <a:pt x="471" y="53"/>
                </a:lnTo>
                <a:lnTo>
                  <a:pt x="471" y="53"/>
                </a:lnTo>
                <a:lnTo>
                  <a:pt x="471" y="53"/>
                </a:lnTo>
                <a:lnTo>
                  <a:pt x="471" y="53"/>
                </a:lnTo>
                <a:lnTo>
                  <a:pt x="471" y="53"/>
                </a:lnTo>
                <a:lnTo>
                  <a:pt x="471" y="53"/>
                </a:lnTo>
                <a:lnTo>
                  <a:pt x="471" y="53"/>
                </a:lnTo>
                <a:lnTo>
                  <a:pt x="471" y="53"/>
                </a:lnTo>
                <a:lnTo>
                  <a:pt x="471" y="53"/>
                </a:lnTo>
                <a:lnTo>
                  <a:pt x="472" y="53"/>
                </a:lnTo>
                <a:lnTo>
                  <a:pt x="472" y="53"/>
                </a:lnTo>
                <a:lnTo>
                  <a:pt x="472" y="53"/>
                </a:lnTo>
                <a:lnTo>
                  <a:pt x="472" y="53"/>
                </a:lnTo>
                <a:lnTo>
                  <a:pt x="472" y="53"/>
                </a:lnTo>
                <a:lnTo>
                  <a:pt x="472" y="53"/>
                </a:lnTo>
                <a:lnTo>
                  <a:pt x="472" y="53"/>
                </a:lnTo>
                <a:lnTo>
                  <a:pt x="472" y="53"/>
                </a:lnTo>
                <a:lnTo>
                  <a:pt x="472" y="53"/>
                </a:lnTo>
                <a:lnTo>
                  <a:pt x="472" y="53"/>
                </a:lnTo>
                <a:lnTo>
                  <a:pt x="472" y="53"/>
                </a:lnTo>
                <a:lnTo>
                  <a:pt x="472" y="53"/>
                </a:lnTo>
                <a:lnTo>
                  <a:pt x="472" y="53"/>
                </a:lnTo>
                <a:lnTo>
                  <a:pt x="472" y="53"/>
                </a:lnTo>
                <a:lnTo>
                  <a:pt x="472" y="53"/>
                </a:lnTo>
                <a:lnTo>
                  <a:pt x="472" y="53"/>
                </a:lnTo>
                <a:lnTo>
                  <a:pt x="472" y="53"/>
                </a:lnTo>
                <a:lnTo>
                  <a:pt x="472" y="53"/>
                </a:lnTo>
                <a:lnTo>
                  <a:pt x="472" y="53"/>
                </a:lnTo>
                <a:lnTo>
                  <a:pt x="472" y="53"/>
                </a:lnTo>
                <a:lnTo>
                  <a:pt x="472" y="53"/>
                </a:lnTo>
                <a:lnTo>
                  <a:pt x="472" y="53"/>
                </a:lnTo>
                <a:lnTo>
                  <a:pt x="472" y="53"/>
                </a:lnTo>
                <a:lnTo>
                  <a:pt x="472" y="53"/>
                </a:lnTo>
                <a:lnTo>
                  <a:pt x="472" y="53"/>
                </a:lnTo>
                <a:lnTo>
                  <a:pt x="472" y="53"/>
                </a:lnTo>
                <a:lnTo>
                  <a:pt x="472" y="53"/>
                </a:lnTo>
                <a:lnTo>
                  <a:pt x="472" y="53"/>
                </a:lnTo>
                <a:lnTo>
                  <a:pt x="472" y="53"/>
                </a:lnTo>
                <a:lnTo>
                  <a:pt x="472" y="53"/>
                </a:lnTo>
                <a:lnTo>
                  <a:pt x="472" y="53"/>
                </a:lnTo>
                <a:lnTo>
                  <a:pt x="472" y="53"/>
                </a:lnTo>
                <a:lnTo>
                  <a:pt x="472" y="53"/>
                </a:lnTo>
                <a:lnTo>
                  <a:pt x="472" y="53"/>
                </a:lnTo>
                <a:lnTo>
                  <a:pt x="472" y="53"/>
                </a:lnTo>
                <a:lnTo>
                  <a:pt x="472" y="53"/>
                </a:lnTo>
                <a:lnTo>
                  <a:pt x="473" y="53"/>
                </a:lnTo>
                <a:lnTo>
                  <a:pt x="473" y="53"/>
                </a:lnTo>
                <a:lnTo>
                  <a:pt x="473" y="53"/>
                </a:lnTo>
                <a:lnTo>
                  <a:pt x="473" y="53"/>
                </a:lnTo>
                <a:lnTo>
                  <a:pt x="473" y="53"/>
                </a:lnTo>
                <a:lnTo>
                  <a:pt x="473" y="53"/>
                </a:lnTo>
                <a:lnTo>
                  <a:pt x="473" y="53"/>
                </a:lnTo>
                <a:lnTo>
                  <a:pt x="473" y="53"/>
                </a:lnTo>
                <a:lnTo>
                  <a:pt x="473" y="53"/>
                </a:lnTo>
                <a:lnTo>
                  <a:pt x="473" y="53"/>
                </a:lnTo>
                <a:lnTo>
                  <a:pt x="473" y="53"/>
                </a:lnTo>
                <a:lnTo>
                  <a:pt x="473" y="53"/>
                </a:lnTo>
                <a:lnTo>
                  <a:pt x="473" y="53"/>
                </a:lnTo>
                <a:lnTo>
                  <a:pt x="473" y="53"/>
                </a:lnTo>
                <a:lnTo>
                  <a:pt x="473" y="53"/>
                </a:lnTo>
                <a:lnTo>
                  <a:pt x="473" y="53"/>
                </a:lnTo>
                <a:lnTo>
                  <a:pt x="473" y="53"/>
                </a:lnTo>
                <a:lnTo>
                  <a:pt x="473" y="53"/>
                </a:lnTo>
                <a:lnTo>
                  <a:pt x="473" y="53"/>
                </a:lnTo>
                <a:lnTo>
                  <a:pt x="473" y="53"/>
                </a:lnTo>
                <a:lnTo>
                  <a:pt x="473" y="53"/>
                </a:lnTo>
                <a:lnTo>
                  <a:pt x="473" y="53"/>
                </a:lnTo>
                <a:lnTo>
                  <a:pt x="473" y="53"/>
                </a:lnTo>
                <a:lnTo>
                  <a:pt x="473" y="53"/>
                </a:lnTo>
                <a:lnTo>
                  <a:pt x="473" y="53"/>
                </a:lnTo>
                <a:lnTo>
                  <a:pt x="473" y="53"/>
                </a:lnTo>
                <a:lnTo>
                  <a:pt x="473" y="53"/>
                </a:lnTo>
                <a:lnTo>
                  <a:pt x="473" y="53"/>
                </a:lnTo>
                <a:lnTo>
                  <a:pt x="473" y="53"/>
                </a:lnTo>
                <a:lnTo>
                  <a:pt x="473" y="53"/>
                </a:lnTo>
                <a:lnTo>
                  <a:pt x="473" y="53"/>
                </a:lnTo>
                <a:lnTo>
                  <a:pt x="473" y="53"/>
                </a:lnTo>
                <a:lnTo>
                  <a:pt x="473" y="53"/>
                </a:lnTo>
                <a:lnTo>
                  <a:pt x="473" y="53"/>
                </a:lnTo>
                <a:lnTo>
                  <a:pt x="473" y="53"/>
                </a:lnTo>
                <a:lnTo>
                  <a:pt x="473" y="53"/>
                </a:lnTo>
                <a:lnTo>
                  <a:pt x="473" y="53"/>
                </a:lnTo>
                <a:lnTo>
                  <a:pt x="473" y="53"/>
                </a:lnTo>
                <a:lnTo>
                  <a:pt x="473" y="53"/>
                </a:lnTo>
                <a:lnTo>
                  <a:pt x="473" y="53"/>
                </a:lnTo>
                <a:lnTo>
                  <a:pt x="473" y="53"/>
                </a:lnTo>
                <a:lnTo>
                  <a:pt x="473" y="53"/>
                </a:lnTo>
                <a:lnTo>
                  <a:pt x="474" y="53"/>
                </a:lnTo>
                <a:lnTo>
                  <a:pt x="474" y="53"/>
                </a:lnTo>
                <a:lnTo>
                  <a:pt x="474" y="53"/>
                </a:lnTo>
                <a:lnTo>
                  <a:pt x="474" y="53"/>
                </a:lnTo>
                <a:lnTo>
                  <a:pt x="474" y="53"/>
                </a:lnTo>
                <a:lnTo>
                  <a:pt x="474" y="53"/>
                </a:lnTo>
                <a:lnTo>
                  <a:pt x="474" y="53"/>
                </a:lnTo>
                <a:lnTo>
                  <a:pt x="474" y="53"/>
                </a:lnTo>
                <a:lnTo>
                  <a:pt x="474" y="53"/>
                </a:lnTo>
                <a:lnTo>
                  <a:pt x="474" y="53"/>
                </a:lnTo>
                <a:lnTo>
                  <a:pt x="474" y="53"/>
                </a:lnTo>
                <a:lnTo>
                  <a:pt x="474" y="53"/>
                </a:lnTo>
                <a:lnTo>
                  <a:pt x="474" y="53"/>
                </a:lnTo>
                <a:lnTo>
                  <a:pt x="474" y="53"/>
                </a:lnTo>
                <a:lnTo>
                  <a:pt x="474" y="53"/>
                </a:lnTo>
                <a:lnTo>
                  <a:pt x="474" y="53"/>
                </a:lnTo>
                <a:lnTo>
                  <a:pt x="474" y="53"/>
                </a:lnTo>
                <a:lnTo>
                  <a:pt x="474" y="53"/>
                </a:lnTo>
                <a:lnTo>
                  <a:pt x="474" y="53"/>
                </a:lnTo>
                <a:lnTo>
                  <a:pt x="474" y="53"/>
                </a:lnTo>
                <a:lnTo>
                  <a:pt x="474" y="53"/>
                </a:lnTo>
                <a:lnTo>
                  <a:pt x="474" y="53"/>
                </a:lnTo>
                <a:lnTo>
                  <a:pt x="474" y="53"/>
                </a:lnTo>
                <a:lnTo>
                  <a:pt x="474" y="53"/>
                </a:lnTo>
                <a:lnTo>
                  <a:pt x="474" y="53"/>
                </a:lnTo>
                <a:lnTo>
                  <a:pt x="474" y="53"/>
                </a:lnTo>
                <a:lnTo>
                  <a:pt x="474" y="53"/>
                </a:lnTo>
                <a:lnTo>
                  <a:pt x="474" y="53"/>
                </a:lnTo>
                <a:lnTo>
                  <a:pt x="474" y="53"/>
                </a:lnTo>
                <a:lnTo>
                  <a:pt x="474" y="53"/>
                </a:lnTo>
                <a:lnTo>
                  <a:pt x="474" y="53"/>
                </a:lnTo>
                <a:lnTo>
                  <a:pt x="474" y="53"/>
                </a:lnTo>
                <a:lnTo>
                  <a:pt x="474" y="53"/>
                </a:lnTo>
                <a:lnTo>
                  <a:pt x="475" y="53"/>
                </a:lnTo>
                <a:lnTo>
                  <a:pt x="475" y="53"/>
                </a:lnTo>
                <a:lnTo>
                  <a:pt x="475" y="53"/>
                </a:lnTo>
                <a:lnTo>
                  <a:pt x="475" y="53"/>
                </a:lnTo>
                <a:lnTo>
                  <a:pt x="475" y="53"/>
                </a:lnTo>
                <a:lnTo>
                  <a:pt x="475" y="53"/>
                </a:lnTo>
                <a:lnTo>
                  <a:pt x="475" y="53"/>
                </a:lnTo>
                <a:lnTo>
                  <a:pt x="475" y="53"/>
                </a:lnTo>
                <a:lnTo>
                  <a:pt x="475" y="53"/>
                </a:lnTo>
                <a:lnTo>
                  <a:pt x="475" y="53"/>
                </a:lnTo>
                <a:lnTo>
                  <a:pt x="475" y="53"/>
                </a:lnTo>
                <a:lnTo>
                  <a:pt x="475" y="53"/>
                </a:lnTo>
                <a:lnTo>
                  <a:pt x="475" y="53"/>
                </a:lnTo>
                <a:lnTo>
                  <a:pt x="475" y="53"/>
                </a:lnTo>
                <a:lnTo>
                  <a:pt x="475" y="53"/>
                </a:lnTo>
                <a:lnTo>
                  <a:pt x="475" y="53"/>
                </a:lnTo>
                <a:lnTo>
                  <a:pt x="475" y="53"/>
                </a:lnTo>
                <a:lnTo>
                  <a:pt x="475" y="53"/>
                </a:lnTo>
                <a:lnTo>
                  <a:pt x="475" y="53"/>
                </a:lnTo>
                <a:lnTo>
                  <a:pt x="475" y="53"/>
                </a:lnTo>
                <a:lnTo>
                  <a:pt x="475" y="53"/>
                </a:lnTo>
                <a:lnTo>
                  <a:pt x="475" y="53"/>
                </a:lnTo>
                <a:lnTo>
                  <a:pt x="475" y="53"/>
                </a:lnTo>
                <a:lnTo>
                  <a:pt x="475" y="53"/>
                </a:lnTo>
                <a:lnTo>
                  <a:pt x="475" y="53"/>
                </a:lnTo>
                <a:lnTo>
                  <a:pt x="475" y="53"/>
                </a:lnTo>
                <a:lnTo>
                  <a:pt x="475" y="53"/>
                </a:lnTo>
                <a:lnTo>
                  <a:pt x="475" y="53"/>
                </a:lnTo>
                <a:lnTo>
                  <a:pt x="475" y="53"/>
                </a:lnTo>
                <a:lnTo>
                  <a:pt x="475" y="53"/>
                </a:lnTo>
                <a:lnTo>
                  <a:pt x="475" y="53"/>
                </a:lnTo>
                <a:lnTo>
                  <a:pt x="475" y="53"/>
                </a:lnTo>
                <a:lnTo>
                  <a:pt x="475" y="53"/>
                </a:lnTo>
                <a:lnTo>
                  <a:pt x="475" y="53"/>
                </a:lnTo>
                <a:lnTo>
                  <a:pt x="475" y="53"/>
                </a:lnTo>
                <a:lnTo>
                  <a:pt x="475" y="53"/>
                </a:lnTo>
                <a:lnTo>
                  <a:pt x="475" y="53"/>
                </a:lnTo>
                <a:lnTo>
                  <a:pt x="475" y="53"/>
                </a:lnTo>
                <a:lnTo>
                  <a:pt x="475" y="53"/>
                </a:lnTo>
                <a:lnTo>
                  <a:pt x="475" y="53"/>
                </a:lnTo>
                <a:lnTo>
                  <a:pt x="475" y="53"/>
                </a:lnTo>
                <a:lnTo>
                  <a:pt x="475" y="53"/>
                </a:lnTo>
                <a:lnTo>
                  <a:pt x="475" y="53"/>
                </a:lnTo>
                <a:lnTo>
                  <a:pt x="475" y="53"/>
                </a:lnTo>
                <a:lnTo>
                  <a:pt x="475" y="53"/>
                </a:lnTo>
                <a:lnTo>
                  <a:pt x="475" y="53"/>
                </a:lnTo>
                <a:lnTo>
                  <a:pt x="475" y="53"/>
                </a:lnTo>
                <a:lnTo>
                  <a:pt x="475" y="53"/>
                </a:lnTo>
                <a:lnTo>
                  <a:pt x="476" y="53"/>
                </a:lnTo>
                <a:lnTo>
                  <a:pt x="476" y="53"/>
                </a:lnTo>
                <a:lnTo>
                  <a:pt x="476" y="53"/>
                </a:lnTo>
                <a:lnTo>
                  <a:pt x="476" y="53"/>
                </a:lnTo>
                <a:lnTo>
                  <a:pt x="476" y="53"/>
                </a:lnTo>
                <a:lnTo>
                  <a:pt x="476" y="53"/>
                </a:lnTo>
                <a:lnTo>
                  <a:pt x="476" y="53"/>
                </a:lnTo>
                <a:lnTo>
                  <a:pt x="476" y="53"/>
                </a:lnTo>
                <a:lnTo>
                  <a:pt x="476" y="53"/>
                </a:lnTo>
                <a:lnTo>
                  <a:pt x="476" y="53"/>
                </a:lnTo>
                <a:lnTo>
                  <a:pt x="476" y="53"/>
                </a:lnTo>
                <a:lnTo>
                  <a:pt x="476" y="53"/>
                </a:lnTo>
                <a:lnTo>
                  <a:pt x="476" y="53"/>
                </a:lnTo>
                <a:lnTo>
                  <a:pt x="476" y="53"/>
                </a:lnTo>
                <a:lnTo>
                  <a:pt x="476" y="53"/>
                </a:lnTo>
                <a:lnTo>
                  <a:pt x="476" y="53"/>
                </a:lnTo>
                <a:lnTo>
                  <a:pt x="476" y="53"/>
                </a:lnTo>
                <a:lnTo>
                  <a:pt x="476" y="53"/>
                </a:lnTo>
                <a:lnTo>
                  <a:pt x="476" y="53"/>
                </a:lnTo>
                <a:lnTo>
                  <a:pt x="476" y="53"/>
                </a:lnTo>
                <a:lnTo>
                  <a:pt x="476" y="53"/>
                </a:lnTo>
                <a:lnTo>
                  <a:pt x="476" y="53"/>
                </a:lnTo>
                <a:lnTo>
                  <a:pt x="476" y="53"/>
                </a:lnTo>
                <a:lnTo>
                  <a:pt x="476" y="53"/>
                </a:lnTo>
                <a:lnTo>
                  <a:pt x="476" y="53"/>
                </a:lnTo>
                <a:lnTo>
                  <a:pt x="476" y="53"/>
                </a:lnTo>
                <a:lnTo>
                  <a:pt x="476" y="53"/>
                </a:lnTo>
                <a:lnTo>
                  <a:pt x="476" y="53"/>
                </a:lnTo>
                <a:lnTo>
                  <a:pt x="476" y="53"/>
                </a:lnTo>
                <a:lnTo>
                  <a:pt x="476" y="53"/>
                </a:lnTo>
                <a:lnTo>
                  <a:pt x="476" y="53"/>
                </a:lnTo>
                <a:lnTo>
                  <a:pt x="476" y="53"/>
                </a:lnTo>
                <a:lnTo>
                  <a:pt x="476" y="53"/>
                </a:lnTo>
                <a:lnTo>
                  <a:pt x="476" y="53"/>
                </a:lnTo>
                <a:lnTo>
                  <a:pt x="476" y="53"/>
                </a:lnTo>
                <a:lnTo>
                  <a:pt x="476" y="53"/>
                </a:lnTo>
                <a:lnTo>
                  <a:pt x="476" y="53"/>
                </a:lnTo>
                <a:lnTo>
                  <a:pt x="476" y="53"/>
                </a:lnTo>
                <a:lnTo>
                  <a:pt x="476" y="53"/>
                </a:lnTo>
                <a:lnTo>
                  <a:pt x="476" y="53"/>
                </a:lnTo>
                <a:lnTo>
                  <a:pt x="476" y="53"/>
                </a:lnTo>
                <a:lnTo>
                  <a:pt x="476" y="53"/>
                </a:lnTo>
                <a:lnTo>
                  <a:pt x="477" y="53"/>
                </a:lnTo>
                <a:lnTo>
                  <a:pt x="477" y="54"/>
                </a:lnTo>
                <a:lnTo>
                  <a:pt x="477" y="54"/>
                </a:lnTo>
                <a:lnTo>
                  <a:pt x="477" y="54"/>
                </a:lnTo>
                <a:lnTo>
                  <a:pt x="477" y="54"/>
                </a:lnTo>
                <a:lnTo>
                  <a:pt x="477" y="54"/>
                </a:lnTo>
                <a:lnTo>
                  <a:pt x="477" y="54"/>
                </a:lnTo>
                <a:lnTo>
                  <a:pt x="477" y="54"/>
                </a:lnTo>
                <a:lnTo>
                  <a:pt x="477" y="54"/>
                </a:lnTo>
                <a:lnTo>
                  <a:pt x="477" y="54"/>
                </a:lnTo>
                <a:lnTo>
                  <a:pt x="477" y="54"/>
                </a:lnTo>
                <a:lnTo>
                  <a:pt x="477" y="54"/>
                </a:lnTo>
                <a:lnTo>
                  <a:pt x="477" y="54"/>
                </a:lnTo>
                <a:lnTo>
                  <a:pt x="477" y="54"/>
                </a:lnTo>
                <a:lnTo>
                  <a:pt x="477" y="54"/>
                </a:lnTo>
                <a:lnTo>
                  <a:pt x="477" y="54"/>
                </a:lnTo>
                <a:lnTo>
                  <a:pt x="477" y="54"/>
                </a:lnTo>
                <a:lnTo>
                  <a:pt x="477" y="54"/>
                </a:lnTo>
                <a:lnTo>
                  <a:pt x="477" y="54"/>
                </a:lnTo>
                <a:lnTo>
                  <a:pt x="477" y="54"/>
                </a:lnTo>
                <a:lnTo>
                  <a:pt x="477" y="54"/>
                </a:lnTo>
                <a:lnTo>
                  <a:pt x="477" y="54"/>
                </a:lnTo>
                <a:lnTo>
                  <a:pt x="477" y="54"/>
                </a:lnTo>
                <a:lnTo>
                  <a:pt x="477" y="54"/>
                </a:lnTo>
                <a:lnTo>
                  <a:pt x="478" y="54"/>
                </a:lnTo>
                <a:lnTo>
                  <a:pt x="478" y="54"/>
                </a:lnTo>
                <a:lnTo>
                  <a:pt x="478" y="54"/>
                </a:lnTo>
                <a:lnTo>
                  <a:pt x="478" y="54"/>
                </a:lnTo>
                <a:lnTo>
                  <a:pt x="478" y="54"/>
                </a:lnTo>
                <a:lnTo>
                  <a:pt x="478" y="54"/>
                </a:lnTo>
                <a:lnTo>
                  <a:pt x="478" y="54"/>
                </a:lnTo>
                <a:lnTo>
                  <a:pt x="478" y="54"/>
                </a:lnTo>
                <a:lnTo>
                  <a:pt x="478" y="54"/>
                </a:lnTo>
                <a:lnTo>
                  <a:pt x="478" y="54"/>
                </a:lnTo>
                <a:lnTo>
                  <a:pt x="478" y="54"/>
                </a:lnTo>
                <a:lnTo>
                  <a:pt x="478" y="54"/>
                </a:lnTo>
                <a:lnTo>
                  <a:pt x="478" y="54"/>
                </a:lnTo>
                <a:lnTo>
                  <a:pt x="478" y="54"/>
                </a:lnTo>
                <a:lnTo>
                  <a:pt x="478" y="54"/>
                </a:lnTo>
                <a:lnTo>
                  <a:pt x="478" y="54"/>
                </a:lnTo>
                <a:lnTo>
                  <a:pt x="478" y="54"/>
                </a:lnTo>
                <a:lnTo>
                  <a:pt x="478" y="54"/>
                </a:lnTo>
                <a:lnTo>
                  <a:pt x="478" y="54"/>
                </a:lnTo>
                <a:lnTo>
                  <a:pt x="478" y="54"/>
                </a:lnTo>
                <a:lnTo>
                  <a:pt x="478" y="54"/>
                </a:lnTo>
                <a:lnTo>
                  <a:pt x="478" y="54"/>
                </a:lnTo>
                <a:lnTo>
                  <a:pt x="478" y="54"/>
                </a:lnTo>
                <a:lnTo>
                  <a:pt x="478" y="54"/>
                </a:lnTo>
                <a:lnTo>
                  <a:pt x="478" y="54"/>
                </a:lnTo>
                <a:lnTo>
                  <a:pt x="478" y="54"/>
                </a:lnTo>
                <a:lnTo>
                  <a:pt x="478" y="54"/>
                </a:lnTo>
                <a:lnTo>
                  <a:pt x="478" y="54"/>
                </a:lnTo>
                <a:lnTo>
                  <a:pt x="478" y="54"/>
                </a:lnTo>
                <a:lnTo>
                  <a:pt x="478" y="54"/>
                </a:lnTo>
                <a:lnTo>
                  <a:pt x="478" y="54"/>
                </a:lnTo>
                <a:lnTo>
                  <a:pt x="478" y="54"/>
                </a:lnTo>
                <a:lnTo>
                  <a:pt x="478" y="54"/>
                </a:lnTo>
                <a:lnTo>
                  <a:pt x="478" y="54"/>
                </a:lnTo>
                <a:lnTo>
                  <a:pt x="478" y="54"/>
                </a:lnTo>
                <a:lnTo>
                  <a:pt x="478" y="54"/>
                </a:lnTo>
                <a:lnTo>
                  <a:pt x="478" y="54"/>
                </a:lnTo>
                <a:lnTo>
                  <a:pt x="478" y="54"/>
                </a:lnTo>
                <a:lnTo>
                  <a:pt x="478" y="54"/>
                </a:lnTo>
                <a:lnTo>
                  <a:pt x="478" y="54"/>
                </a:lnTo>
                <a:lnTo>
                  <a:pt x="478" y="54"/>
                </a:lnTo>
                <a:lnTo>
                  <a:pt x="478" y="54"/>
                </a:lnTo>
                <a:lnTo>
                  <a:pt x="478" y="54"/>
                </a:lnTo>
                <a:lnTo>
                  <a:pt x="478" y="54"/>
                </a:lnTo>
                <a:lnTo>
                  <a:pt x="478" y="54"/>
                </a:lnTo>
                <a:lnTo>
                  <a:pt x="478" y="54"/>
                </a:lnTo>
                <a:lnTo>
                  <a:pt x="478" y="54"/>
                </a:lnTo>
                <a:lnTo>
                  <a:pt x="478" y="54"/>
                </a:lnTo>
                <a:lnTo>
                  <a:pt x="478" y="54"/>
                </a:lnTo>
                <a:lnTo>
                  <a:pt x="478" y="54"/>
                </a:lnTo>
                <a:lnTo>
                  <a:pt x="478" y="54"/>
                </a:lnTo>
                <a:lnTo>
                  <a:pt x="478" y="54"/>
                </a:lnTo>
                <a:lnTo>
                  <a:pt x="478" y="54"/>
                </a:lnTo>
                <a:lnTo>
                  <a:pt x="478" y="54"/>
                </a:lnTo>
                <a:lnTo>
                  <a:pt x="478" y="54"/>
                </a:lnTo>
                <a:lnTo>
                  <a:pt x="478" y="54"/>
                </a:lnTo>
                <a:lnTo>
                  <a:pt x="478" y="54"/>
                </a:lnTo>
                <a:lnTo>
                  <a:pt x="478" y="54"/>
                </a:lnTo>
                <a:lnTo>
                  <a:pt x="478" y="54"/>
                </a:lnTo>
                <a:lnTo>
                  <a:pt x="478" y="54"/>
                </a:lnTo>
                <a:lnTo>
                  <a:pt x="479" y="54"/>
                </a:lnTo>
                <a:lnTo>
                  <a:pt x="479" y="54"/>
                </a:lnTo>
                <a:lnTo>
                  <a:pt x="479" y="54"/>
                </a:lnTo>
                <a:lnTo>
                  <a:pt x="479" y="54"/>
                </a:lnTo>
                <a:lnTo>
                  <a:pt x="479" y="54"/>
                </a:lnTo>
                <a:lnTo>
                  <a:pt x="479" y="54"/>
                </a:lnTo>
                <a:lnTo>
                  <a:pt x="479" y="54"/>
                </a:lnTo>
                <a:lnTo>
                  <a:pt x="479" y="54"/>
                </a:lnTo>
                <a:lnTo>
                  <a:pt x="479" y="54"/>
                </a:lnTo>
                <a:lnTo>
                  <a:pt x="479" y="54"/>
                </a:lnTo>
                <a:lnTo>
                  <a:pt x="479" y="54"/>
                </a:lnTo>
                <a:lnTo>
                  <a:pt x="479" y="54"/>
                </a:lnTo>
                <a:lnTo>
                  <a:pt x="479" y="54"/>
                </a:lnTo>
                <a:lnTo>
                  <a:pt x="479" y="54"/>
                </a:lnTo>
                <a:lnTo>
                  <a:pt x="479" y="54"/>
                </a:lnTo>
                <a:lnTo>
                  <a:pt x="479" y="54"/>
                </a:lnTo>
                <a:lnTo>
                  <a:pt x="479" y="54"/>
                </a:lnTo>
                <a:lnTo>
                  <a:pt x="479" y="54"/>
                </a:lnTo>
                <a:lnTo>
                  <a:pt x="479" y="54"/>
                </a:lnTo>
                <a:lnTo>
                  <a:pt x="479" y="54"/>
                </a:lnTo>
                <a:lnTo>
                  <a:pt x="479" y="54"/>
                </a:lnTo>
                <a:lnTo>
                  <a:pt x="480" y="54"/>
                </a:lnTo>
                <a:lnTo>
                  <a:pt x="480" y="54"/>
                </a:lnTo>
                <a:lnTo>
                  <a:pt x="480" y="54"/>
                </a:lnTo>
                <a:lnTo>
                  <a:pt x="480" y="54"/>
                </a:lnTo>
                <a:lnTo>
                  <a:pt x="480" y="54"/>
                </a:lnTo>
                <a:lnTo>
                  <a:pt x="480" y="54"/>
                </a:lnTo>
                <a:lnTo>
                  <a:pt x="480" y="54"/>
                </a:lnTo>
                <a:lnTo>
                  <a:pt x="480" y="54"/>
                </a:lnTo>
                <a:lnTo>
                  <a:pt x="480" y="54"/>
                </a:lnTo>
                <a:lnTo>
                  <a:pt x="480" y="54"/>
                </a:lnTo>
                <a:lnTo>
                  <a:pt x="480" y="54"/>
                </a:lnTo>
                <a:lnTo>
                  <a:pt x="480" y="54"/>
                </a:lnTo>
                <a:lnTo>
                  <a:pt x="480" y="54"/>
                </a:lnTo>
                <a:lnTo>
                  <a:pt x="480" y="54"/>
                </a:lnTo>
                <a:lnTo>
                  <a:pt x="480" y="54"/>
                </a:lnTo>
                <a:lnTo>
                  <a:pt x="480" y="54"/>
                </a:lnTo>
                <a:lnTo>
                  <a:pt x="480" y="54"/>
                </a:lnTo>
                <a:lnTo>
                  <a:pt x="480" y="54"/>
                </a:lnTo>
                <a:lnTo>
                  <a:pt x="480" y="54"/>
                </a:lnTo>
                <a:lnTo>
                  <a:pt x="480" y="54"/>
                </a:lnTo>
                <a:lnTo>
                  <a:pt x="480" y="54"/>
                </a:lnTo>
                <a:lnTo>
                  <a:pt x="480" y="54"/>
                </a:lnTo>
                <a:lnTo>
                  <a:pt x="480" y="54"/>
                </a:lnTo>
                <a:lnTo>
                  <a:pt x="480" y="54"/>
                </a:lnTo>
                <a:lnTo>
                  <a:pt x="480" y="54"/>
                </a:lnTo>
                <a:lnTo>
                  <a:pt x="480" y="54"/>
                </a:lnTo>
                <a:lnTo>
                  <a:pt x="480" y="54"/>
                </a:lnTo>
                <a:lnTo>
                  <a:pt x="480" y="54"/>
                </a:lnTo>
                <a:lnTo>
                  <a:pt x="480" y="54"/>
                </a:lnTo>
                <a:lnTo>
                  <a:pt x="480" y="54"/>
                </a:lnTo>
                <a:lnTo>
                  <a:pt x="481" y="54"/>
                </a:lnTo>
                <a:lnTo>
                  <a:pt x="481" y="54"/>
                </a:lnTo>
                <a:lnTo>
                  <a:pt x="481" y="54"/>
                </a:lnTo>
                <a:lnTo>
                  <a:pt x="481" y="54"/>
                </a:lnTo>
                <a:lnTo>
                  <a:pt x="481" y="54"/>
                </a:lnTo>
                <a:lnTo>
                  <a:pt x="481" y="54"/>
                </a:lnTo>
                <a:lnTo>
                  <a:pt x="481" y="54"/>
                </a:lnTo>
                <a:lnTo>
                  <a:pt x="481" y="54"/>
                </a:lnTo>
                <a:lnTo>
                  <a:pt x="481" y="54"/>
                </a:lnTo>
                <a:lnTo>
                  <a:pt x="481" y="54"/>
                </a:lnTo>
                <a:lnTo>
                  <a:pt x="481" y="54"/>
                </a:lnTo>
                <a:lnTo>
                  <a:pt x="481" y="54"/>
                </a:lnTo>
                <a:lnTo>
                  <a:pt x="481" y="54"/>
                </a:lnTo>
                <a:lnTo>
                  <a:pt x="481" y="54"/>
                </a:lnTo>
                <a:lnTo>
                  <a:pt x="481" y="54"/>
                </a:lnTo>
                <a:lnTo>
                  <a:pt x="481" y="54"/>
                </a:lnTo>
                <a:lnTo>
                  <a:pt x="481" y="54"/>
                </a:lnTo>
                <a:lnTo>
                  <a:pt x="481" y="54"/>
                </a:lnTo>
                <a:lnTo>
                  <a:pt x="481" y="54"/>
                </a:lnTo>
                <a:lnTo>
                  <a:pt x="481" y="54"/>
                </a:lnTo>
                <a:lnTo>
                  <a:pt x="481" y="54"/>
                </a:lnTo>
                <a:lnTo>
                  <a:pt x="481" y="54"/>
                </a:lnTo>
                <a:lnTo>
                  <a:pt x="481" y="54"/>
                </a:lnTo>
                <a:lnTo>
                  <a:pt x="481" y="54"/>
                </a:lnTo>
                <a:lnTo>
                  <a:pt x="481" y="54"/>
                </a:lnTo>
                <a:lnTo>
                  <a:pt x="481" y="54"/>
                </a:lnTo>
                <a:lnTo>
                  <a:pt x="481" y="54"/>
                </a:lnTo>
                <a:lnTo>
                  <a:pt x="481" y="54"/>
                </a:lnTo>
                <a:lnTo>
                  <a:pt x="481" y="54"/>
                </a:lnTo>
                <a:lnTo>
                  <a:pt x="481" y="54"/>
                </a:lnTo>
                <a:lnTo>
                  <a:pt x="481" y="54"/>
                </a:lnTo>
                <a:lnTo>
                  <a:pt x="481" y="54"/>
                </a:lnTo>
                <a:lnTo>
                  <a:pt x="481" y="54"/>
                </a:lnTo>
                <a:lnTo>
                  <a:pt x="481" y="54"/>
                </a:lnTo>
                <a:lnTo>
                  <a:pt x="481" y="54"/>
                </a:lnTo>
                <a:lnTo>
                  <a:pt x="481" y="54"/>
                </a:lnTo>
                <a:lnTo>
                  <a:pt x="481" y="54"/>
                </a:lnTo>
                <a:lnTo>
                  <a:pt x="481" y="54"/>
                </a:lnTo>
                <a:lnTo>
                  <a:pt x="481" y="54"/>
                </a:lnTo>
                <a:lnTo>
                  <a:pt x="482" y="54"/>
                </a:lnTo>
                <a:lnTo>
                  <a:pt x="482" y="54"/>
                </a:lnTo>
                <a:lnTo>
                  <a:pt x="482" y="54"/>
                </a:lnTo>
                <a:lnTo>
                  <a:pt x="482" y="54"/>
                </a:lnTo>
                <a:lnTo>
                  <a:pt x="482" y="54"/>
                </a:lnTo>
                <a:lnTo>
                  <a:pt x="482" y="54"/>
                </a:lnTo>
                <a:lnTo>
                  <a:pt x="482" y="54"/>
                </a:lnTo>
                <a:lnTo>
                  <a:pt x="482" y="54"/>
                </a:lnTo>
                <a:lnTo>
                  <a:pt x="482" y="54"/>
                </a:lnTo>
                <a:lnTo>
                  <a:pt x="482" y="54"/>
                </a:lnTo>
                <a:lnTo>
                  <a:pt x="482" y="54"/>
                </a:lnTo>
                <a:lnTo>
                  <a:pt x="482" y="54"/>
                </a:lnTo>
                <a:lnTo>
                  <a:pt x="482" y="54"/>
                </a:lnTo>
                <a:lnTo>
                  <a:pt x="482" y="54"/>
                </a:lnTo>
                <a:lnTo>
                  <a:pt x="482" y="54"/>
                </a:lnTo>
                <a:lnTo>
                  <a:pt x="482" y="54"/>
                </a:lnTo>
                <a:lnTo>
                  <a:pt x="482" y="54"/>
                </a:lnTo>
                <a:lnTo>
                  <a:pt x="482" y="54"/>
                </a:lnTo>
                <a:lnTo>
                  <a:pt x="482" y="54"/>
                </a:lnTo>
                <a:lnTo>
                  <a:pt x="482" y="54"/>
                </a:lnTo>
                <a:lnTo>
                  <a:pt x="482" y="54"/>
                </a:lnTo>
                <a:lnTo>
                  <a:pt x="482" y="54"/>
                </a:lnTo>
                <a:lnTo>
                  <a:pt x="482" y="55"/>
                </a:lnTo>
                <a:lnTo>
                  <a:pt x="482" y="55"/>
                </a:lnTo>
                <a:lnTo>
                  <a:pt x="482" y="55"/>
                </a:lnTo>
                <a:lnTo>
                  <a:pt x="482" y="55"/>
                </a:lnTo>
                <a:lnTo>
                  <a:pt x="482"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4" y="55"/>
                </a:lnTo>
                <a:lnTo>
                  <a:pt x="484" y="55"/>
                </a:lnTo>
                <a:lnTo>
                  <a:pt x="484" y="55"/>
                </a:lnTo>
                <a:lnTo>
                  <a:pt x="484" y="55"/>
                </a:lnTo>
                <a:lnTo>
                  <a:pt x="484" y="55"/>
                </a:lnTo>
                <a:lnTo>
                  <a:pt x="484" y="55"/>
                </a:lnTo>
                <a:lnTo>
                  <a:pt x="484" y="55"/>
                </a:lnTo>
                <a:lnTo>
                  <a:pt x="484" y="55"/>
                </a:lnTo>
                <a:lnTo>
                  <a:pt x="484" y="55"/>
                </a:lnTo>
                <a:lnTo>
                  <a:pt x="484" y="55"/>
                </a:lnTo>
                <a:lnTo>
                  <a:pt x="484" y="55"/>
                </a:lnTo>
                <a:lnTo>
                  <a:pt x="484" y="55"/>
                </a:lnTo>
                <a:lnTo>
                  <a:pt x="484" y="55"/>
                </a:lnTo>
                <a:lnTo>
                  <a:pt x="484" y="55"/>
                </a:lnTo>
                <a:lnTo>
                  <a:pt x="484" y="55"/>
                </a:lnTo>
                <a:lnTo>
                  <a:pt x="484" y="55"/>
                </a:lnTo>
                <a:lnTo>
                  <a:pt x="484" y="55"/>
                </a:lnTo>
                <a:lnTo>
                  <a:pt x="484" y="55"/>
                </a:lnTo>
                <a:lnTo>
                  <a:pt x="484" y="55"/>
                </a:lnTo>
                <a:lnTo>
                  <a:pt x="484" y="55"/>
                </a:lnTo>
                <a:lnTo>
                  <a:pt x="484" y="55"/>
                </a:lnTo>
                <a:lnTo>
                  <a:pt x="484" y="55"/>
                </a:lnTo>
                <a:lnTo>
                  <a:pt x="484" y="55"/>
                </a:lnTo>
                <a:lnTo>
                  <a:pt x="484" y="55"/>
                </a:lnTo>
                <a:lnTo>
                  <a:pt x="484" y="55"/>
                </a:lnTo>
                <a:lnTo>
                  <a:pt x="484" y="55"/>
                </a:lnTo>
                <a:lnTo>
                  <a:pt x="484" y="55"/>
                </a:lnTo>
                <a:lnTo>
                  <a:pt x="484" y="55"/>
                </a:lnTo>
                <a:lnTo>
                  <a:pt x="484" y="55"/>
                </a:lnTo>
                <a:lnTo>
                  <a:pt x="484" y="55"/>
                </a:lnTo>
                <a:lnTo>
                  <a:pt x="484" y="55"/>
                </a:lnTo>
                <a:lnTo>
                  <a:pt x="484" y="55"/>
                </a:lnTo>
                <a:lnTo>
                  <a:pt x="484" y="55"/>
                </a:lnTo>
                <a:lnTo>
                  <a:pt x="485" y="55"/>
                </a:lnTo>
                <a:lnTo>
                  <a:pt x="485" y="55"/>
                </a:lnTo>
                <a:lnTo>
                  <a:pt x="485" y="55"/>
                </a:lnTo>
                <a:lnTo>
                  <a:pt x="485" y="55"/>
                </a:lnTo>
                <a:lnTo>
                  <a:pt x="485" y="55"/>
                </a:lnTo>
                <a:lnTo>
                  <a:pt x="485" y="55"/>
                </a:lnTo>
                <a:lnTo>
                  <a:pt x="485" y="55"/>
                </a:lnTo>
                <a:lnTo>
                  <a:pt x="485" y="55"/>
                </a:lnTo>
                <a:lnTo>
                  <a:pt x="485" y="55"/>
                </a:lnTo>
                <a:lnTo>
                  <a:pt x="485" y="55"/>
                </a:lnTo>
                <a:lnTo>
                  <a:pt x="485" y="55"/>
                </a:lnTo>
                <a:lnTo>
                  <a:pt x="485" y="55"/>
                </a:lnTo>
                <a:lnTo>
                  <a:pt x="485" y="55"/>
                </a:lnTo>
                <a:lnTo>
                  <a:pt x="485" y="55"/>
                </a:lnTo>
                <a:lnTo>
                  <a:pt x="485" y="55"/>
                </a:lnTo>
                <a:lnTo>
                  <a:pt x="485" y="55"/>
                </a:lnTo>
                <a:lnTo>
                  <a:pt x="485" y="55"/>
                </a:lnTo>
                <a:lnTo>
                  <a:pt x="485" y="55"/>
                </a:lnTo>
                <a:lnTo>
                  <a:pt x="485" y="55"/>
                </a:lnTo>
                <a:lnTo>
                  <a:pt x="485" y="55"/>
                </a:lnTo>
                <a:lnTo>
                  <a:pt x="485" y="55"/>
                </a:lnTo>
                <a:lnTo>
                  <a:pt x="485" y="55"/>
                </a:lnTo>
                <a:lnTo>
                  <a:pt x="485" y="55"/>
                </a:lnTo>
                <a:lnTo>
                  <a:pt x="485" y="55"/>
                </a:lnTo>
                <a:lnTo>
                  <a:pt x="485" y="55"/>
                </a:lnTo>
                <a:lnTo>
                  <a:pt x="485" y="55"/>
                </a:lnTo>
                <a:lnTo>
                  <a:pt x="485" y="55"/>
                </a:lnTo>
                <a:lnTo>
                  <a:pt x="485" y="55"/>
                </a:lnTo>
                <a:lnTo>
                  <a:pt x="485" y="55"/>
                </a:lnTo>
                <a:lnTo>
                  <a:pt x="485" y="55"/>
                </a:lnTo>
                <a:lnTo>
                  <a:pt x="485" y="55"/>
                </a:lnTo>
                <a:lnTo>
                  <a:pt x="485" y="55"/>
                </a:lnTo>
                <a:lnTo>
                  <a:pt x="485" y="55"/>
                </a:lnTo>
                <a:lnTo>
                  <a:pt x="485" y="55"/>
                </a:lnTo>
                <a:lnTo>
                  <a:pt x="485" y="55"/>
                </a:lnTo>
                <a:lnTo>
                  <a:pt x="485" y="55"/>
                </a:lnTo>
                <a:lnTo>
                  <a:pt x="486" y="55"/>
                </a:lnTo>
                <a:lnTo>
                  <a:pt x="486" y="55"/>
                </a:lnTo>
                <a:lnTo>
                  <a:pt x="486" y="55"/>
                </a:lnTo>
                <a:lnTo>
                  <a:pt x="486" y="55"/>
                </a:lnTo>
                <a:lnTo>
                  <a:pt x="486" y="55"/>
                </a:lnTo>
                <a:lnTo>
                  <a:pt x="486" y="55"/>
                </a:lnTo>
                <a:lnTo>
                  <a:pt x="486" y="55"/>
                </a:lnTo>
                <a:lnTo>
                  <a:pt x="486" y="55"/>
                </a:lnTo>
                <a:lnTo>
                  <a:pt x="486" y="55"/>
                </a:lnTo>
                <a:lnTo>
                  <a:pt x="486" y="55"/>
                </a:lnTo>
                <a:lnTo>
                  <a:pt x="486" y="55"/>
                </a:lnTo>
                <a:lnTo>
                  <a:pt x="486" y="55"/>
                </a:lnTo>
                <a:lnTo>
                  <a:pt x="486" y="55"/>
                </a:lnTo>
                <a:lnTo>
                  <a:pt x="486" y="55"/>
                </a:lnTo>
                <a:lnTo>
                  <a:pt x="486" y="55"/>
                </a:lnTo>
                <a:lnTo>
                  <a:pt x="486" y="55"/>
                </a:lnTo>
                <a:lnTo>
                  <a:pt x="486" y="55"/>
                </a:lnTo>
                <a:lnTo>
                  <a:pt x="486" y="55"/>
                </a:lnTo>
                <a:lnTo>
                  <a:pt x="487" y="55"/>
                </a:lnTo>
                <a:lnTo>
                  <a:pt x="487" y="55"/>
                </a:lnTo>
                <a:lnTo>
                  <a:pt x="487" y="55"/>
                </a:lnTo>
                <a:lnTo>
                  <a:pt x="487" y="55"/>
                </a:lnTo>
                <a:lnTo>
                  <a:pt x="487" y="55"/>
                </a:lnTo>
                <a:lnTo>
                  <a:pt x="487" y="55"/>
                </a:lnTo>
                <a:lnTo>
                  <a:pt x="487" y="55"/>
                </a:lnTo>
                <a:lnTo>
                  <a:pt x="487" y="55"/>
                </a:lnTo>
                <a:lnTo>
                  <a:pt x="487" y="55"/>
                </a:lnTo>
                <a:lnTo>
                  <a:pt x="487" y="55"/>
                </a:lnTo>
                <a:lnTo>
                  <a:pt x="487" y="55"/>
                </a:lnTo>
                <a:lnTo>
                  <a:pt x="487" y="55"/>
                </a:lnTo>
                <a:lnTo>
                  <a:pt x="487" y="55"/>
                </a:lnTo>
                <a:lnTo>
                  <a:pt x="487" y="56"/>
                </a:lnTo>
                <a:lnTo>
                  <a:pt x="487" y="56"/>
                </a:lnTo>
                <a:lnTo>
                  <a:pt x="487" y="56"/>
                </a:lnTo>
                <a:lnTo>
                  <a:pt x="487" y="56"/>
                </a:lnTo>
                <a:lnTo>
                  <a:pt x="487" y="56"/>
                </a:lnTo>
                <a:lnTo>
                  <a:pt x="487" y="56"/>
                </a:lnTo>
                <a:lnTo>
                  <a:pt x="487" y="56"/>
                </a:lnTo>
                <a:lnTo>
                  <a:pt x="487" y="56"/>
                </a:lnTo>
                <a:lnTo>
                  <a:pt x="487" y="56"/>
                </a:lnTo>
                <a:lnTo>
                  <a:pt x="487" y="56"/>
                </a:lnTo>
                <a:lnTo>
                  <a:pt x="487" y="56"/>
                </a:lnTo>
                <a:lnTo>
                  <a:pt x="487" y="56"/>
                </a:lnTo>
                <a:lnTo>
                  <a:pt x="487" y="56"/>
                </a:lnTo>
                <a:lnTo>
                  <a:pt x="487" y="56"/>
                </a:lnTo>
                <a:lnTo>
                  <a:pt x="487" y="56"/>
                </a:lnTo>
                <a:lnTo>
                  <a:pt x="487" y="56"/>
                </a:lnTo>
                <a:lnTo>
                  <a:pt x="487"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8" y="56"/>
                </a:lnTo>
                <a:lnTo>
                  <a:pt x="489" y="56"/>
                </a:lnTo>
                <a:lnTo>
                  <a:pt x="489" y="56"/>
                </a:lnTo>
                <a:lnTo>
                  <a:pt x="489" y="56"/>
                </a:lnTo>
                <a:lnTo>
                  <a:pt x="489" y="56"/>
                </a:lnTo>
                <a:lnTo>
                  <a:pt x="489" y="56"/>
                </a:lnTo>
                <a:lnTo>
                  <a:pt x="489" y="56"/>
                </a:lnTo>
                <a:lnTo>
                  <a:pt x="489" y="56"/>
                </a:lnTo>
                <a:lnTo>
                  <a:pt x="489" y="56"/>
                </a:lnTo>
                <a:lnTo>
                  <a:pt x="489" y="56"/>
                </a:lnTo>
                <a:lnTo>
                  <a:pt x="489" y="56"/>
                </a:lnTo>
                <a:lnTo>
                  <a:pt x="489" y="56"/>
                </a:lnTo>
                <a:lnTo>
                  <a:pt x="489" y="56"/>
                </a:lnTo>
                <a:lnTo>
                  <a:pt x="489" y="56"/>
                </a:lnTo>
                <a:lnTo>
                  <a:pt x="489" y="56"/>
                </a:lnTo>
                <a:lnTo>
                  <a:pt x="489" y="56"/>
                </a:lnTo>
                <a:lnTo>
                  <a:pt x="489" y="56"/>
                </a:lnTo>
                <a:lnTo>
                  <a:pt x="489" y="56"/>
                </a:lnTo>
                <a:lnTo>
                  <a:pt x="489" y="56"/>
                </a:lnTo>
                <a:lnTo>
                  <a:pt x="489" y="56"/>
                </a:lnTo>
                <a:lnTo>
                  <a:pt x="489" y="56"/>
                </a:lnTo>
                <a:lnTo>
                  <a:pt x="489" y="56"/>
                </a:lnTo>
                <a:lnTo>
                  <a:pt x="489" y="56"/>
                </a:lnTo>
                <a:lnTo>
                  <a:pt x="489" y="56"/>
                </a:lnTo>
                <a:lnTo>
                  <a:pt x="489" y="56"/>
                </a:lnTo>
                <a:lnTo>
                  <a:pt x="489" y="56"/>
                </a:lnTo>
                <a:lnTo>
                  <a:pt x="489" y="56"/>
                </a:lnTo>
                <a:lnTo>
                  <a:pt x="489" y="56"/>
                </a:lnTo>
                <a:lnTo>
                  <a:pt x="489" y="56"/>
                </a:lnTo>
                <a:lnTo>
                  <a:pt x="489" y="56"/>
                </a:lnTo>
                <a:lnTo>
                  <a:pt x="489" y="56"/>
                </a:lnTo>
                <a:lnTo>
                  <a:pt x="490" y="56"/>
                </a:lnTo>
                <a:lnTo>
                  <a:pt x="490" y="56"/>
                </a:lnTo>
                <a:lnTo>
                  <a:pt x="490" y="56"/>
                </a:lnTo>
                <a:lnTo>
                  <a:pt x="490" y="56"/>
                </a:lnTo>
                <a:lnTo>
                  <a:pt x="490" y="56"/>
                </a:lnTo>
                <a:lnTo>
                  <a:pt x="490" y="56"/>
                </a:lnTo>
                <a:lnTo>
                  <a:pt x="490" y="56"/>
                </a:lnTo>
                <a:lnTo>
                  <a:pt x="490" y="56"/>
                </a:lnTo>
                <a:lnTo>
                  <a:pt x="490" y="56"/>
                </a:lnTo>
                <a:lnTo>
                  <a:pt x="490" y="56"/>
                </a:lnTo>
                <a:lnTo>
                  <a:pt x="490" y="56"/>
                </a:lnTo>
                <a:lnTo>
                  <a:pt x="490" y="56"/>
                </a:lnTo>
                <a:lnTo>
                  <a:pt x="490" y="56"/>
                </a:lnTo>
                <a:lnTo>
                  <a:pt x="490" y="56"/>
                </a:lnTo>
                <a:lnTo>
                  <a:pt x="490" y="56"/>
                </a:lnTo>
                <a:lnTo>
                  <a:pt x="490" y="56"/>
                </a:lnTo>
                <a:lnTo>
                  <a:pt x="490" y="56"/>
                </a:lnTo>
                <a:lnTo>
                  <a:pt x="490" y="56"/>
                </a:lnTo>
                <a:lnTo>
                  <a:pt x="490" y="56"/>
                </a:lnTo>
                <a:lnTo>
                  <a:pt x="490" y="56"/>
                </a:lnTo>
                <a:lnTo>
                  <a:pt x="490" y="56"/>
                </a:lnTo>
                <a:lnTo>
                  <a:pt x="490" y="56"/>
                </a:lnTo>
                <a:lnTo>
                  <a:pt x="490" y="56"/>
                </a:lnTo>
                <a:lnTo>
                  <a:pt x="490" y="56"/>
                </a:lnTo>
                <a:lnTo>
                  <a:pt x="490" y="56"/>
                </a:lnTo>
                <a:lnTo>
                  <a:pt x="490" y="56"/>
                </a:lnTo>
                <a:lnTo>
                  <a:pt x="490" y="56"/>
                </a:lnTo>
                <a:lnTo>
                  <a:pt x="490" y="56"/>
                </a:lnTo>
                <a:lnTo>
                  <a:pt x="490" y="56"/>
                </a:lnTo>
                <a:lnTo>
                  <a:pt x="490" y="56"/>
                </a:lnTo>
                <a:lnTo>
                  <a:pt x="490" y="56"/>
                </a:lnTo>
                <a:lnTo>
                  <a:pt x="490" y="56"/>
                </a:lnTo>
                <a:lnTo>
                  <a:pt x="490" y="56"/>
                </a:lnTo>
                <a:lnTo>
                  <a:pt x="490" y="56"/>
                </a:lnTo>
                <a:lnTo>
                  <a:pt x="490" y="56"/>
                </a:lnTo>
                <a:lnTo>
                  <a:pt x="490" y="56"/>
                </a:lnTo>
                <a:lnTo>
                  <a:pt x="491" y="56"/>
                </a:lnTo>
                <a:lnTo>
                  <a:pt x="491" y="56"/>
                </a:lnTo>
                <a:lnTo>
                  <a:pt x="491" y="56"/>
                </a:lnTo>
                <a:lnTo>
                  <a:pt x="491" y="56"/>
                </a:lnTo>
                <a:lnTo>
                  <a:pt x="491" y="56"/>
                </a:lnTo>
                <a:lnTo>
                  <a:pt x="491" y="56"/>
                </a:lnTo>
                <a:lnTo>
                  <a:pt x="491" y="56"/>
                </a:lnTo>
                <a:lnTo>
                  <a:pt x="491" y="56"/>
                </a:lnTo>
                <a:lnTo>
                  <a:pt x="491" y="56"/>
                </a:lnTo>
                <a:lnTo>
                  <a:pt x="491" y="56"/>
                </a:lnTo>
                <a:lnTo>
                  <a:pt x="491" y="56"/>
                </a:lnTo>
                <a:lnTo>
                  <a:pt x="491" y="56"/>
                </a:lnTo>
                <a:lnTo>
                  <a:pt x="491" y="56"/>
                </a:lnTo>
                <a:lnTo>
                  <a:pt x="491" y="56"/>
                </a:lnTo>
                <a:lnTo>
                  <a:pt x="491" y="56"/>
                </a:lnTo>
                <a:lnTo>
                  <a:pt x="491" y="56"/>
                </a:lnTo>
                <a:lnTo>
                  <a:pt x="491" y="56"/>
                </a:lnTo>
                <a:lnTo>
                  <a:pt x="491" y="56"/>
                </a:lnTo>
                <a:lnTo>
                  <a:pt x="491" y="56"/>
                </a:lnTo>
                <a:lnTo>
                  <a:pt x="491" y="56"/>
                </a:lnTo>
                <a:lnTo>
                  <a:pt x="491" y="56"/>
                </a:lnTo>
                <a:lnTo>
                  <a:pt x="491" y="56"/>
                </a:lnTo>
                <a:lnTo>
                  <a:pt x="491" y="56"/>
                </a:lnTo>
                <a:lnTo>
                  <a:pt x="491" y="56"/>
                </a:lnTo>
                <a:lnTo>
                  <a:pt x="491" y="56"/>
                </a:lnTo>
                <a:lnTo>
                  <a:pt x="491" y="56"/>
                </a:lnTo>
                <a:lnTo>
                  <a:pt x="491" y="56"/>
                </a:lnTo>
                <a:lnTo>
                  <a:pt x="491" y="56"/>
                </a:lnTo>
                <a:lnTo>
                  <a:pt x="491" y="56"/>
                </a:lnTo>
                <a:lnTo>
                  <a:pt x="491" y="56"/>
                </a:lnTo>
                <a:lnTo>
                  <a:pt x="491" y="56"/>
                </a:lnTo>
                <a:lnTo>
                  <a:pt x="491" y="56"/>
                </a:lnTo>
                <a:lnTo>
                  <a:pt x="491" y="56"/>
                </a:lnTo>
                <a:lnTo>
                  <a:pt x="491" y="56"/>
                </a:lnTo>
                <a:lnTo>
                  <a:pt x="491" y="56"/>
                </a:lnTo>
                <a:lnTo>
                  <a:pt x="491" y="56"/>
                </a:lnTo>
                <a:lnTo>
                  <a:pt x="491" y="56"/>
                </a:lnTo>
                <a:lnTo>
                  <a:pt x="491" y="56"/>
                </a:lnTo>
                <a:lnTo>
                  <a:pt x="491" y="56"/>
                </a:lnTo>
                <a:lnTo>
                  <a:pt x="492" y="56"/>
                </a:lnTo>
                <a:lnTo>
                  <a:pt x="492" y="56"/>
                </a:lnTo>
                <a:lnTo>
                  <a:pt x="492" y="56"/>
                </a:lnTo>
                <a:lnTo>
                  <a:pt x="492" y="56"/>
                </a:lnTo>
                <a:lnTo>
                  <a:pt x="492" y="56"/>
                </a:lnTo>
                <a:lnTo>
                  <a:pt x="492" y="56"/>
                </a:lnTo>
                <a:lnTo>
                  <a:pt x="492" y="56"/>
                </a:lnTo>
                <a:lnTo>
                  <a:pt x="492" y="56"/>
                </a:lnTo>
                <a:lnTo>
                  <a:pt x="492" y="56"/>
                </a:lnTo>
                <a:lnTo>
                  <a:pt x="492" y="56"/>
                </a:lnTo>
                <a:lnTo>
                  <a:pt x="492" y="56"/>
                </a:lnTo>
                <a:lnTo>
                  <a:pt x="492" y="56"/>
                </a:lnTo>
                <a:lnTo>
                  <a:pt x="492" y="56"/>
                </a:lnTo>
                <a:lnTo>
                  <a:pt x="492" y="56"/>
                </a:lnTo>
                <a:lnTo>
                  <a:pt x="492" y="56"/>
                </a:lnTo>
                <a:lnTo>
                  <a:pt x="492" y="56"/>
                </a:lnTo>
                <a:lnTo>
                  <a:pt x="492" y="56"/>
                </a:lnTo>
                <a:lnTo>
                  <a:pt x="492" y="56"/>
                </a:lnTo>
                <a:lnTo>
                  <a:pt x="492" y="56"/>
                </a:lnTo>
                <a:lnTo>
                  <a:pt x="492" y="56"/>
                </a:lnTo>
                <a:lnTo>
                  <a:pt x="492" y="56"/>
                </a:lnTo>
                <a:lnTo>
                  <a:pt x="492" y="56"/>
                </a:lnTo>
                <a:lnTo>
                  <a:pt x="492" y="56"/>
                </a:lnTo>
                <a:lnTo>
                  <a:pt x="492" y="56"/>
                </a:lnTo>
                <a:lnTo>
                  <a:pt x="492" y="56"/>
                </a:lnTo>
                <a:lnTo>
                  <a:pt x="492" y="56"/>
                </a:lnTo>
                <a:lnTo>
                  <a:pt x="492" y="56"/>
                </a:lnTo>
                <a:lnTo>
                  <a:pt x="492" y="56"/>
                </a:lnTo>
                <a:lnTo>
                  <a:pt x="492" y="56"/>
                </a:lnTo>
                <a:lnTo>
                  <a:pt x="492" y="56"/>
                </a:lnTo>
                <a:lnTo>
                  <a:pt x="492" y="56"/>
                </a:lnTo>
                <a:lnTo>
                  <a:pt x="492" y="56"/>
                </a:lnTo>
                <a:lnTo>
                  <a:pt x="492" y="56"/>
                </a:lnTo>
                <a:lnTo>
                  <a:pt x="493" y="56"/>
                </a:lnTo>
                <a:lnTo>
                  <a:pt x="493" y="56"/>
                </a:lnTo>
                <a:lnTo>
                  <a:pt x="493" y="56"/>
                </a:lnTo>
                <a:lnTo>
                  <a:pt x="493" y="56"/>
                </a:lnTo>
                <a:lnTo>
                  <a:pt x="493" y="56"/>
                </a:lnTo>
                <a:lnTo>
                  <a:pt x="493" y="56"/>
                </a:lnTo>
                <a:lnTo>
                  <a:pt x="493" y="56"/>
                </a:lnTo>
                <a:lnTo>
                  <a:pt x="493" y="56"/>
                </a:lnTo>
                <a:lnTo>
                  <a:pt x="493" y="56"/>
                </a:lnTo>
                <a:lnTo>
                  <a:pt x="493" y="56"/>
                </a:lnTo>
                <a:lnTo>
                  <a:pt x="493" y="56"/>
                </a:lnTo>
                <a:lnTo>
                  <a:pt x="493" y="56"/>
                </a:lnTo>
                <a:lnTo>
                  <a:pt x="493" y="56"/>
                </a:lnTo>
                <a:lnTo>
                  <a:pt x="493" y="56"/>
                </a:lnTo>
                <a:lnTo>
                  <a:pt x="493" y="56"/>
                </a:lnTo>
                <a:lnTo>
                  <a:pt x="493" y="56"/>
                </a:lnTo>
                <a:lnTo>
                  <a:pt x="493" y="56"/>
                </a:lnTo>
                <a:lnTo>
                  <a:pt x="493" y="56"/>
                </a:lnTo>
                <a:lnTo>
                  <a:pt x="493" y="56"/>
                </a:lnTo>
                <a:lnTo>
                  <a:pt x="493" y="56"/>
                </a:lnTo>
                <a:lnTo>
                  <a:pt x="493" y="56"/>
                </a:lnTo>
                <a:lnTo>
                  <a:pt x="493" y="56"/>
                </a:lnTo>
                <a:lnTo>
                  <a:pt x="493" y="56"/>
                </a:lnTo>
                <a:lnTo>
                  <a:pt x="493"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5" y="56"/>
                </a:lnTo>
                <a:lnTo>
                  <a:pt x="495" y="56"/>
                </a:lnTo>
                <a:lnTo>
                  <a:pt x="495" y="56"/>
                </a:lnTo>
                <a:lnTo>
                  <a:pt x="495" y="56"/>
                </a:lnTo>
                <a:lnTo>
                  <a:pt x="495" y="56"/>
                </a:lnTo>
                <a:lnTo>
                  <a:pt x="495" y="56"/>
                </a:lnTo>
                <a:lnTo>
                  <a:pt x="495" y="56"/>
                </a:lnTo>
                <a:lnTo>
                  <a:pt x="495" y="56"/>
                </a:lnTo>
                <a:lnTo>
                  <a:pt x="495" y="56"/>
                </a:lnTo>
                <a:lnTo>
                  <a:pt x="495" y="56"/>
                </a:lnTo>
                <a:lnTo>
                  <a:pt x="495" y="56"/>
                </a:lnTo>
                <a:lnTo>
                  <a:pt x="495" y="56"/>
                </a:lnTo>
                <a:lnTo>
                  <a:pt x="495" y="56"/>
                </a:lnTo>
                <a:lnTo>
                  <a:pt x="495" y="56"/>
                </a:lnTo>
                <a:lnTo>
                  <a:pt x="495" y="56"/>
                </a:lnTo>
                <a:lnTo>
                  <a:pt x="495" y="56"/>
                </a:lnTo>
                <a:lnTo>
                  <a:pt x="495" y="56"/>
                </a:lnTo>
                <a:lnTo>
                  <a:pt x="495" y="56"/>
                </a:lnTo>
                <a:lnTo>
                  <a:pt x="495" y="56"/>
                </a:lnTo>
                <a:lnTo>
                  <a:pt x="495" y="56"/>
                </a:lnTo>
                <a:lnTo>
                  <a:pt x="495" y="56"/>
                </a:lnTo>
                <a:lnTo>
                  <a:pt x="495" y="56"/>
                </a:lnTo>
                <a:lnTo>
                  <a:pt x="495" y="56"/>
                </a:lnTo>
                <a:lnTo>
                  <a:pt x="495" y="56"/>
                </a:lnTo>
                <a:lnTo>
                  <a:pt x="496" y="56"/>
                </a:lnTo>
                <a:lnTo>
                  <a:pt x="496" y="56"/>
                </a:lnTo>
                <a:lnTo>
                  <a:pt x="496" y="56"/>
                </a:lnTo>
                <a:lnTo>
                  <a:pt x="496" y="56"/>
                </a:lnTo>
                <a:lnTo>
                  <a:pt x="496" y="56"/>
                </a:lnTo>
                <a:lnTo>
                  <a:pt x="496" y="56"/>
                </a:lnTo>
                <a:lnTo>
                  <a:pt x="496" y="56"/>
                </a:lnTo>
                <a:lnTo>
                  <a:pt x="496" y="56"/>
                </a:lnTo>
                <a:lnTo>
                  <a:pt x="496" y="56"/>
                </a:lnTo>
                <a:lnTo>
                  <a:pt x="496" y="56"/>
                </a:lnTo>
                <a:lnTo>
                  <a:pt x="496" y="56"/>
                </a:lnTo>
                <a:lnTo>
                  <a:pt x="496" y="56"/>
                </a:lnTo>
                <a:lnTo>
                  <a:pt x="497" y="56"/>
                </a:lnTo>
                <a:lnTo>
                  <a:pt x="497" y="56"/>
                </a:lnTo>
                <a:lnTo>
                  <a:pt x="497" y="56"/>
                </a:lnTo>
                <a:lnTo>
                  <a:pt x="497" y="56"/>
                </a:lnTo>
                <a:lnTo>
                  <a:pt x="497" y="56"/>
                </a:lnTo>
                <a:lnTo>
                  <a:pt x="497" y="56"/>
                </a:lnTo>
                <a:lnTo>
                  <a:pt x="497" y="56"/>
                </a:lnTo>
                <a:lnTo>
                  <a:pt x="497" y="56"/>
                </a:lnTo>
                <a:lnTo>
                  <a:pt x="497" y="56"/>
                </a:lnTo>
                <a:lnTo>
                  <a:pt x="497" y="56"/>
                </a:lnTo>
                <a:lnTo>
                  <a:pt x="497" y="56"/>
                </a:lnTo>
                <a:lnTo>
                  <a:pt x="497" y="56"/>
                </a:lnTo>
                <a:lnTo>
                  <a:pt x="497" y="56"/>
                </a:lnTo>
                <a:lnTo>
                  <a:pt x="497" y="56"/>
                </a:lnTo>
                <a:lnTo>
                  <a:pt x="497" y="56"/>
                </a:lnTo>
                <a:lnTo>
                  <a:pt x="497" y="56"/>
                </a:lnTo>
                <a:lnTo>
                  <a:pt x="497" y="56"/>
                </a:lnTo>
                <a:lnTo>
                  <a:pt x="497" y="56"/>
                </a:lnTo>
                <a:lnTo>
                  <a:pt x="497" y="56"/>
                </a:lnTo>
                <a:lnTo>
                  <a:pt x="497" y="56"/>
                </a:lnTo>
                <a:lnTo>
                  <a:pt x="497" y="56"/>
                </a:lnTo>
                <a:lnTo>
                  <a:pt x="497" y="56"/>
                </a:lnTo>
                <a:lnTo>
                  <a:pt x="497" y="56"/>
                </a:lnTo>
                <a:lnTo>
                  <a:pt x="497" y="56"/>
                </a:lnTo>
                <a:lnTo>
                  <a:pt x="497" y="56"/>
                </a:lnTo>
                <a:lnTo>
                  <a:pt x="497" y="56"/>
                </a:lnTo>
                <a:lnTo>
                  <a:pt x="497" y="56"/>
                </a:lnTo>
                <a:lnTo>
                  <a:pt x="497" y="56"/>
                </a:lnTo>
                <a:lnTo>
                  <a:pt x="497" y="56"/>
                </a:lnTo>
                <a:lnTo>
                  <a:pt x="497" y="56"/>
                </a:lnTo>
                <a:lnTo>
                  <a:pt x="497" y="56"/>
                </a:lnTo>
                <a:lnTo>
                  <a:pt x="497" y="56"/>
                </a:lnTo>
                <a:lnTo>
                  <a:pt x="497" y="56"/>
                </a:lnTo>
                <a:lnTo>
                  <a:pt x="497" y="56"/>
                </a:lnTo>
                <a:lnTo>
                  <a:pt x="497" y="56"/>
                </a:lnTo>
                <a:lnTo>
                  <a:pt x="497" y="56"/>
                </a:lnTo>
                <a:lnTo>
                  <a:pt x="498" y="56"/>
                </a:lnTo>
                <a:lnTo>
                  <a:pt x="498" y="56"/>
                </a:lnTo>
                <a:lnTo>
                  <a:pt x="498" y="56"/>
                </a:lnTo>
                <a:lnTo>
                  <a:pt x="498" y="56"/>
                </a:lnTo>
                <a:lnTo>
                  <a:pt x="498" y="56"/>
                </a:lnTo>
                <a:lnTo>
                  <a:pt x="498" y="56"/>
                </a:lnTo>
                <a:lnTo>
                  <a:pt x="498" y="56"/>
                </a:lnTo>
                <a:lnTo>
                  <a:pt x="498" y="56"/>
                </a:lnTo>
                <a:lnTo>
                  <a:pt x="498" y="56"/>
                </a:lnTo>
                <a:lnTo>
                  <a:pt x="498" y="56"/>
                </a:lnTo>
                <a:lnTo>
                  <a:pt x="498" y="56"/>
                </a:lnTo>
                <a:lnTo>
                  <a:pt x="498" y="56"/>
                </a:lnTo>
                <a:lnTo>
                  <a:pt x="498" y="56"/>
                </a:lnTo>
                <a:lnTo>
                  <a:pt x="498" y="56"/>
                </a:lnTo>
                <a:lnTo>
                  <a:pt x="498" y="56"/>
                </a:lnTo>
                <a:lnTo>
                  <a:pt x="498" y="56"/>
                </a:lnTo>
                <a:lnTo>
                  <a:pt x="498" y="56"/>
                </a:lnTo>
                <a:lnTo>
                  <a:pt x="498" y="56"/>
                </a:lnTo>
                <a:lnTo>
                  <a:pt x="498" y="56"/>
                </a:lnTo>
                <a:lnTo>
                  <a:pt x="498" y="56"/>
                </a:lnTo>
                <a:lnTo>
                  <a:pt x="498" y="56"/>
                </a:lnTo>
                <a:lnTo>
                  <a:pt x="498" y="56"/>
                </a:lnTo>
                <a:lnTo>
                  <a:pt x="498" y="56"/>
                </a:lnTo>
                <a:lnTo>
                  <a:pt x="498" y="56"/>
                </a:lnTo>
                <a:lnTo>
                  <a:pt x="498" y="56"/>
                </a:lnTo>
                <a:lnTo>
                  <a:pt x="498" y="56"/>
                </a:lnTo>
                <a:lnTo>
                  <a:pt x="498" y="56"/>
                </a:lnTo>
                <a:lnTo>
                  <a:pt x="498" y="56"/>
                </a:lnTo>
                <a:lnTo>
                  <a:pt x="498" y="56"/>
                </a:lnTo>
                <a:lnTo>
                  <a:pt x="498" y="56"/>
                </a:lnTo>
                <a:lnTo>
                  <a:pt x="498" y="56"/>
                </a:lnTo>
                <a:lnTo>
                  <a:pt x="498" y="56"/>
                </a:lnTo>
                <a:lnTo>
                  <a:pt x="498" y="56"/>
                </a:lnTo>
                <a:lnTo>
                  <a:pt x="498" y="56"/>
                </a:lnTo>
                <a:lnTo>
                  <a:pt x="498" y="56"/>
                </a:lnTo>
                <a:lnTo>
                  <a:pt x="498" y="56"/>
                </a:lnTo>
                <a:lnTo>
                  <a:pt x="498" y="56"/>
                </a:lnTo>
                <a:lnTo>
                  <a:pt x="498" y="56"/>
                </a:lnTo>
                <a:lnTo>
                  <a:pt x="498" y="56"/>
                </a:lnTo>
                <a:lnTo>
                  <a:pt x="498" y="56"/>
                </a:lnTo>
                <a:lnTo>
                  <a:pt x="498" y="56"/>
                </a:lnTo>
                <a:lnTo>
                  <a:pt x="498" y="56"/>
                </a:lnTo>
                <a:lnTo>
                  <a:pt x="498" y="56"/>
                </a:lnTo>
                <a:lnTo>
                  <a:pt x="498" y="56"/>
                </a:lnTo>
                <a:lnTo>
                  <a:pt x="498" y="56"/>
                </a:lnTo>
                <a:lnTo>
                  <a:pt x="499" y="56"/>
                </a:lnTo>
                <a:lnTo>
                  <a:pt x="499" y="56"/>
                </a:lnTo>
                <a:lnTo>
                  <a:pt x="499" y="56"/>
                </a:lnTo>
                <a:lnTo>
                  <a:pt x="499" y="56"/>
                </a:lnTo>
                <a:lnTo>
                  <a:pt x="499" y="56"/>
                </a:lnTo>
                <a:lnTo>
                  <a:pt x="499" y="56"/>
                </a:lnTo>
                <a:lnTo>
                  <a:pt x="499" y="56"/>
                </a:lnTo>
                <a:lnTo>
                  <a:pt x="499" y="56"/>
                </a:lnTo>
                <a:lnTo>
                  <a:pt x="499" y="56"/>
                </a:lnTo>
                <a:lnTo>
                  <a:pt x="499" y="56"/>
                </a:lnTo>
                <a:lnTo>
                  <a:pt x="499" y="56"/>
                </a:lnTo>
                <a:lnTo>
                  <a:pt x="499" y="56"/>
                </a:lnTo>
                <a:lnTo>
                  <a:pt x="499" y="56"/>
                </a:lnTo>
                <a:lnTo>
                  <a:pt x="499" y="56"/>
                </a:lnTo>
                <a:lnTo>
                  <a:pt x="499" y="56"/>
                </a:lnTo>
                <a:lnTo>
                  <a:pt x="499" y="56"/>
                </a:lnTo>
                <a:lnTo>
                  <a:pt x="499" y="56"/>
                </a:lnTo>
                <a:lnTo>
                  <a:pt x="499" y="56"/>
                </a:lnTo>
                <a:lnTo>
                  <a:pt x="499" y="56"/>
                </a:lnTo>
                <a:lnTo>
                  <a:pt x="499" y="56"/>
                </a:lnTo>
                <a:lnTo>
                  <a:pt x="499" y="56"/>
                </a:lnTo>
                <a:lnTo>
                  <a:pt x="499" y="56"/>
                </a:lnTo>
                <a:lnTo>
                  <a:pt x="499" y="56"/>
                </a:lnTo>
                <a:lnTo>
                  <a:pt x="499" y="56"/>
                </a:lnTo>
                <a:lnTo>
                  <a:pt x="499" y="56"/>
                </a:lnTo>
                <a:lnTo>
                  <a:pt x="499" y="56"/>
                </a:lnTo>
                <a:lnTo>
                  <a:pt x="499" y="56"/>
                </a:lnTo>
                <a:lnTo>
                  <a:pt x="499" y="56"/>
                </a:lnTo>
                <a:lnTo>
                  <a:pt x="499" y="56"/>
                </a:lnTo>
                <a:lnTo>
                  <a:pt x="499" y="56"/>
                </a:lnTo>
                <a:lnTo>
                  <a:pt x="500" y="56"/>
                </a:lnTo>
                <a:lnTo>
                  <a:pt x="500" y="57"/>
                </a:lnTo>
                <a:lnTo>
                  <a:pt x="500" y="57"/>
                </a:lnTo>
                <a:lnTo>
                  <a:pt x="500" y="57"/>
                </a:lnTo>
                <a:lnTo>
                  <a:pt x="500" y="57"/>
                </a:lnTo>
                <a:lnTo>
                  <a:pt x="500" y="57"/>
                </a:lnTo>
                <a:lnTo>
                  <a:pt x="500" y="57"/>
                </a:lnTo>
                <a:lnTo>
                  <a:pt x="500" y="57"/>
                </a:lnTo>
                <a:lnTo>
                  <a:pt x="500" y="57"/>
                </a:lnTo>
                <a:lnTo>
                  <a:pt x="500" y="57"/>
                </a:lnTo>
                <a:lnTo>
                  <a:pt x="500" y="57"/>
                </a:lnTo>
                <a:lnTo>
                  <a:pt x="500" y="57"/>
                </a:lnTo>
                <a:lnTo>
                  <a:pt x="500" y="57"/>
                </a:lnTo>
                <a:lnTo>
                  <a:pt x="500" y="57"/>
                </a:lnTo>
                <a:lnTo>
                  <a:pt x="500" y="57"/>
                </a:lnTo>
                <a:lnTo>
                  <a:pt x="500" y="57"/>
                </a:lnTo>
                <a:lnTo>
                  <a:pt x="500" y="57"/>
                </a:lnTo>
                <a:lnTo>
                  <a:pt x="500" y="57"/>
                </a:lnTo>
                <a:lnTo>
                  <a:pt x="500" y="57"/>
                </a:lnTo>
                <a:lnTo>
                  <a:pt x="500" y="57"/>
                </a:lnTo>
                <a:lnTo>
                  <a:pt x="500" y="57"/>
                </a:lnTo>
                <a:lnTo>
                  <a:pt x="501" y="57"/>
                </a:lnTo>
                <a:lnTo>
                  <a:pt x="501" y="57"/>
                </a:lnTo>
                <a:lnTo>
                  <a:pt x="501" y="57"/>
                </a:lnTo>
                <a:lnTo>
                  <a:pt x="501" y="57"/>
                </a:lnTo>
                <a:lnTo>
                  <a:pt x="501" y="57"/>
                </a:lnTo>
                <a:lnTo>
                  <a:pt x="501" y="57"/>
                </a:lnTo>
                <a:lnTo>
                  <a:pt x="501" y="57"/>
                </a:lnTo>
                <a:lnTo>
                  <a:pt x="501" y="57"/>
                </a:lnTo>
                <a:lnTo>
                  <a:pt x="501" y="57"/>
                </a:lnTo>
                <a:lnTo>
                  <a:pt x="501" y="57"/>
                </a:lnTo>
                <a:lnTo>
                  <a:pt x="501" y="57"/>
                </a:lnTo>
                <a:lnTo>
                  <a:pt x="501" y="57"/>
                </a:lnTo>
                <a:lnTo>
                  <a:pt x="501" y="57"/>
                </a:lnTo>
                <a:lnTo>
                  <a:pt x="501" y="57"/>
                </a:lnTo>
                <a:lnTo>
                  <a:pt x="501" y="57"/>
                </a:lnTo>
                <a:lnTo>
                  <a:pt x="501" y="57"/>
                </a:lnTo>
                <a:lnTo>
                  <a:pt x="501" y="57"/>
                </a:lnTo>
                <a:lnTo>
                  <a:pt x="501" y="57"/>
                </a:lnTo>
                <a:lnTo>
                  <a:pt x="501" y="57"/>
                </a:lnTo>
                <a:lnTo>
                  <a:pt x="501" y="57"/>
                </a:lnTo>
                <a:lnTo>
                  <a:pt x="501" y="57"/>
                </a:lnTo>
                <a:lnTo>
                  <a:pt x="501" y="57"/>
                </a:lnTo>
                <a:lnTo>
                  <a:pt x="501" y="57"/>
                </a:lnTo>
                <a:lnTo>
                  <a:pt x="501" y="57"/>
                </a:lnTo>
                <a:lnTo>
                  <a:pt x="501" y="57"/>
                </a:lnTo>
                <a:lnTo>
                  <a:pt x="501" y="57"/>
                </a:lnTo>
                <a:lnTo>
                  <a:pt x="501" y="57"/>
                </a:lnTo>
                <a:lnTo>
                  <a:pt x="501" y="57"/>
                </a:lnTo>
                <a:lnTo>
                  <a:pt x="501" y="57"/>
                </a:lnTo>
                <a:lnTo>
                  <a:pt x="501" y="57"/>
                </a:lnTo>
                <a:lnTo>
                  <a:pt x="502" y="57"/>
                </a:lnTo>
                <a:lnTo>
                  <a:pt x="502" y="57"/>
                </a:lnTo>
                <a:lnTo>
                  <a:pt x="502" y="57"/>
                </a:lnTo>
                <a:lnTo>
                  <a:pt x="502" y="57"/>
                </a:lnTo>
                <a:lnTo>
                  <a:pt x="502" y="57"/>
                </a:lnTo>
                <a:lnTo>
                  <a:pt x="502" y="57"/>
                </a:lnTo>
                <a:lnTo>
                  <a:pt x="502" y="57"/>
                </a:lnTo>
                <a:lnTo>
                  <a:pt x="502" y="57"/>
                </a:lnTo>
                <a:lnTo>
                  <a:pt x="502" y="57"/>
                </a:lnTo>
                <a:lnTo>
                  <a:pt x="502" y="57"/>
                </a:lnTo>
                <a:lnTo>
                  <a:pt x="502" y="57"/>
                </a:lnTo>
                <a:lnTo>
                  <a:pt x="502" y="57"/>
                </a:lnTo>
                <a:lnTo>
                  <a:pt x="502" y="57"/>
                </a:lnTo>
                <a:lnTo>
                  <a:pt x="502" y="57"/>
                </a:lnTo>
                <a:lnTo>
                  <a:pt x="502" y="57"/>
                </a:lnTo>
                <a:lnTo>
                  <a:pt x="502" y="57"/>
                </a:lnTo>
                <a:lnTo>
                  <a:pt x="502" y="57"/>
                </a:lnTo>
                <a:lnTo>
                  <a:pt x="502" y="57"/>
                </a:lnTo>
                <a:lnTo>
                  <a:pt x="502" y="57"/>
                </a:lnTo>
                <a:lnTo>
                  <a:pt x="502" y="57"/>
                </a:lnTo>
                <a:lnTo>
                  <a:pt x="502" y="57"/>
                </a:lnTo>
                <a:lnTo>
                  <a:pt x="502" y="57"/>
                </a:lnTo>
                <a:lnTo>
                  <a:pt x="502" y="57"/>
                </a:lnTo>
                <a:lnTo>
                  <a:pt x="502" y="57"/>
                </a:lnTo>
                <a:lnTo>
                  <a:pt x="502" y="57"/>
                </a:lnTo>
                <a:lnTo>
                  <a:pt x="502" y="57"/>
                </a:lnTo>
                <a:lnTo>
                  <a:pt x="502" y="57"/>
                </a:lnTo>
                <a:lnTo>
                  <a:pt x="502" y="57"/>
                </a:lnTo>
                <a:lnTo>
                  <a:pt x="502" y="57"/>
                </a:lnTo>
                <a:lnTo>
                  <a:pt x="502" y="57"/>
                </a:lnTo>
                <a:lnTo>
                  <a:pt x="502" y="57"/>
                </a:lnTo>
                <a:lnTo>
                  <a:pt x="502" y="57"/>
                </a:lnTo>
                <a:lnTo>
                  <a:pt x="502" y="57"/>
                </a:lnTo>
                <a:lnTo>
                  <a:pt x="502" y="57"/>
                </a:lnTo>
                <a:lnTo>
                  <a:pt x="502" y="57"/>
                </a:lnTo>
                <a:lnTo>
                  <a:pt x="502" y="57"/>
                </a:lnTo>
                <a:lnTo>
                  <a:pt x="502" y="57"/>
                </a:lnTo>
                <a:lnTo>
                  <a:pt x="502" y="57"/>
                </a:lnTo>
                <a:lnTo>
                  <a:pt x="502" y="57"/>
                </a:lnTo>
                <a:lnTo>
                  <a:pt x="502" y="57"/>
                </a:lnTo>
                <a:lnTo>
                  <a:pt x="502" y="57"/>
                </a:lnTo>
                <a:lnTo>
                  <a:pt x="502"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5" y="57"/>
                </a:lnTo>
                <a:lnTo>
                  <a:pt x="505" y="57"/>
                </a:lnTo>
                <a:lnTo>
                  <a:pt x="505" y="57"/>
                </a:lnTo>
                <a:lnTo>
                  <a:pt x="505" y="57"/>
                </a:lnTo>
                <a:lnTo>
                  <a:pt x="505" y="57"/>
                </a:lnTo>
                <a:lnTo>
                  <a:pt x="505" y="57"/>
                </a:lnTo>
                <a:lnTo>
                  <a:pt x="505" y="57"/>
                </a:lnTo>
                <a:lnTo>
                  <a:pt x="505" y="57"/>
                </a:lnTo>
                <a:lnTo>
                  <a:pt x="505" y="57"/>
                </a:lnTo>
                <a:lnTo>
                  <a:pt x="505" y="57"/>
                </a:lnTo>
                <a:lnTo>
                  <a:pt x="505" y="57"/>
                </a:lnTo>
                <a:lnTo>
                  <a:pt x="505" y="57"/>
                </a:lnTo>
                <a:lnTo>
                  <a:pt x="505" y="57"/>
                </a:lnTo>
                <a:lnTo>
                  <a:pt x="505" y="57"/>
                </a:lnTo>
                <a:lnTo>
                  <a:pt x="505" y="57"/>
                </a:lnTo>
                <a:lnTo>
                  <a:pt x="505" y="57"/>
                </a:lnTo>
                <a:lnTo>
                  <a:pt x="505" y="57"/>
                </a:lnTo>
                <a:lnTo>
                  <a:pt x="505"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8" y="57"/>
                </a:lnTo>
                <a:lnTo>
                  <a:pt x="508" y="57"/>
                </a:lnTo>
                <a:lnTo>
                  <a:pt x="508" y="57"/>
                </a:lnTo>
                <a:lnTo>
                  <a:pt x="508" y="57"/>
                </a:lnTo>
                <a:lnTo>
                  <a:pt x="508" y="57"/>
                </a:lnTo>
                <a:lnTo>
                  <a:pt x="508" y="57"/>
                </a:lnTo>
                <a:lnTo>
                  <a:pt x="508" y="57"/>
                </a:lnTo>
                <a:lnTo>
                  <a:pt x="508" y="57"/>
                </a:lnTo>
                <a:lnTo>
                  <a:pt x="508" y="57"/>
                </a:lnTo>
                <a:lnTo>
                  <a:pt x="508" y="57"/>
                </a:lnTo>
                <a:lnTo>
                  <a:pt x="508" y="57"/>
                </a:lnTo>
                <a:lnTo>
                  <a:pt x="508" y="57"/>
                </a:lnTo>
                <a:lnTo>
                  <a:pt x="508" y="57"/>
                </a:lnTo>
                <a:lnTo>
                  <a:pt x="508" y="57"/>
                </a:lnTo>
                <a:lnTo>
                  <a:pt x="508" y="57"/>
                </a:lnTo>
                <a:lnTo>
                  <a:pt x="508" y="57"/>
                </a:lnTo>
                <a:lnTo>
                  <a:pt x="508" y="57"/>
                </a:lnTo>
                <a:lnTo>
                  <a:pt x="508" y="57"/>
                </a:lnTo>
                <a:lnTo>
                  <a:pt x="508" y="57"/>
                </a:lnTo>
                <a:lnTo>
                  <a:pt x="508" y="57"/>
                </a:lnTo>
                <a:lnTo>
                  <a:pt x="508" y="57"/>
                </a:lnTo>
                <a:lnTo>
                  <a:pt x="508" y="57"/>
                </a:lnTo>
                <a:lnTo>
                  <a:pt x="508" y="57"/>
                </a:lnTo>
                <a:lnTo>
                  <a:pt x="508" y="57"/>
                </a:lnTo>
                <a:lnTo>
                  <a:pt x="508" y="57"/>
                </a:lnTo>
                <a:lnTo>
                  <a:pt x="508" y="57"/>
                </a:lnTo>
                <a:lnTo>
                  <a:pt x="508" y="57"/>
                </a:lnTo>
                <a:lnTo>
                  <a:pt x="508" y="57"/>
                </a:lnTo>
                <a:lnTo>
                  <a:pt x="508" y="57"/>
                </a:lnTo>
                <a:lnTo>
                  <a:pt x="508" y="57"/>
                </a:lnTo>
                <a:lnTo>
                  <a:pt x="508" y="57"/>
                </a:lnTo>
                <a:lnTo>
                  <a:pt x="508" y="57"/>
                </a:lnTo>
                <a:lnTo>
                  <a:pt x="508"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10" y="57"/>
                </a:lnTo>
                <a:lnTo>
                  <a:pt x="510" y="57"/>
                </a:lnTo>
                <a:lnTo>
                  <a:pt x="510" y="57"/>
                </a:lnTo>
                <a:lnTo>
                  <a:pt x="510" y="57"/>
                </a:lnTo>
                <a:lnTo>
                  <a:pt x="510" y="57"/>
                </a:lnTo>
                <a:lnTo>
                  <a:pt x="510" y="57"/>
                </a:lnTo>
                <a:lnTo>
                  <a:pt x="510" y="57"/>
                </a:lnTo>
                <a:lnTo>
                  <a:pt x="510" y="57"/>
                </a:lnTo>
                <a:lnTo>
                  <a:pt x="510" y="57"/>
                </a:lnTo>
                <a:lnTo>
                  <a:pt x="510" y="57"/>
                </a:lnTo>
                <a:lnTo>
                  <a:pt x="510" y="57"/>
                </a:lnTo>
                <a:lnTo>
                  <a:pt x="510" y="57"/>
                </a:lnTo>
                <a:lnTo>
                  <a:pt x="510" y="57"/>
                </a:lnTo>
                <a:lnTo>
                  <a:pt x="510" y="57"/>
                </a:lnTo>
                <a:lnTo>
                  <a:pt x="510" y="57"/>
                </a:lnTo>
                <a:lnTo>
                  <a:pt x="510" y="57"/>
                </a:lnTo>
                <a:lnTo>
                  <a:pt x="510" y="57"/>
                </a:lnTo>
                <a:lnTo>
                  <a:pt x="510" y="57"/>
                </a:lnTo>
                <a:lnTo>
                  <a:pt x="510" y="57"/>
                </a:lnTo>
                <a:lnTo>
                  <a:pt x="510" y="57"/>
                </a:lnTo>
                <a:lnTo>
                  <a:pt x="510" y="57"/>
                </a:lnTo>
                <a:lnTo>
                  <a:pt x="510" y="57"/>
                </a:lnTo>
                <a:lnTo>
                  <a:pt x="510" y="57"/>
                </a:lnTo>
                <a:lnTo>
                  <a:pt x="510" y="57"/>
                </a:lnTo>
                <a:lnTo>
                  <a:pt x="510" y="57"/>
                </a:lnTo>
                <a:lnTo>
                  <a:pt x="510" y="58"/>
                </a:lnTo>
                <a:lnTo>
                  <a:pt x="510"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2" y="58"/>
                </a:lnTo>
                <a:lnTo>
                  <a:pt x="512" y="58"/>
                </a:lnTo>
                <a:lnTo>
                  <a:pt x="512" y="58"/>
                </a:lnTo>
                <a:lnTo>
                  <a:pt x="512" y="58"/>
                </a:lnTo>
                <a:lnTo>
                  <a:pt x="512" y="58"/>
                </a:lnTo>
                <a:lnTo>
                  <a:pt x="512" y="58"/>
                </a:lnTo>
                <a:lnTo>
                  <a:pt x="512" y="58"/>
                </a:lnTo>
                <a:lnTo>
                  <a:pt x="512" y="58"/>
                </a:lnTo>
                <a:lnTo>
                  <a:pt x="512" y="58"/>
                </a:lnTo>
                <a:lnTo>
                  <a:pt x="512" y="58"/>
                </a:lnTo>
                <a:lnTo>
                  <a:pt x="512" y="58"/>
                </a:lnTo>
                <a:lnTo>
                  <a:pt x="512" y="58"/>
                </a:lnTo>
                <a:lnTo>
                  <a:pt x="512" y="58"/>
                </a:lnTo>
                <a:lnTo>
                  <a:pt x="512" y="58"/>
                </a:lnTo>
                <a:lnTo>
                  <a:pt x="512" y="58"/>
                </a:lnTo>
                <a:lnTo>
                  <a:pt x="512" y="58"/>
                </a:lnTo>
                <a:lnTo>
                  <a:pt x="512" y="58"/>
                </a:lnTo>
                <a:lnTo>
                  <a:pt x="512" y="58"/>
                </a:lnTo>
                <a:lnTo>
                  <a:pt x="512" y="58"/>
                </a:lnTo>
                <a:lnTo>
                  <a:pt x="512" y="58"/>
                </a:lnTo>
                <a:lnTo>
                  <a:pt x="512" y="58"/>
                </a:lnTo>
                <a:lnTo>
                  <a:pt x="512" y="58"/>
                </a:lnTo>
                <a:lnTo>
                  <a:pt x="512" y="58"/>
                </a:lnTo>
                <a:lnTo>
                  <a:pt x="512" y="58"/>
                </a:lnTo>
                <a:lnTo>
                  <a:pt x="512" y="58"/>
                </a:lnTo>
                <a:lnTo>
                  <a:pt x="512" y="58"/>
                </a:lnTo>
                <a:lnTo>
                  <a:pt x="512" y="58"/>
                </a:lnTo>
                <a:lnTo>
                  <a:pt x="512" y="58"/>
                </a:lnTo>
                <a:lnTo>
                  <a:pt x="512" y="58"/>
                </a:lnTo>
                <a:lnTo>
                  <a:pt x="512" y="58"/>
                </a:lnTo>
                <a:lnTo>
                  <a:pt x="512" y="58"/>
                </a:lnTo>
                <a:lnTo>
                  <a:pt x="512" y="58"/>
                </a:lnTo>
                <a:lnTo>
                  <a:pt x="512" y="58"/>
                </a:lnTo>
                <a:lnTo>
                  <a:pt x="513" y="58"/>
                </a:lnTo>
                <a:lnTo>
                  <a:pt x="513" y="58"/>
                </a:lnTo>
                <a:lnTo>
                  <a:pt x="513" y="58"/>
                </a:lnTo>
                <a:lnTo>
                  <a:pt x="513" y="58"/>
                </a:lnTo>
                <a:lnTo>
                  <a:pt x="513" y="58"/>
                </a:lnTo>
                <a:lnTo>
                  <a:pt x="513" y="58"/>
                </a:lnTo>
                <a:lnTo>
                  <a:pt x="513" y="58"/>
                </a:lnTo>
                <a:lnTo>
                  <a:pt x="513" y="58"/>
                </a:lnTo>
                <a:lnTo>
                  <a:pt x="513" y="58"/>
                </a:lnTo>
                <a:lnTo>
                  <a:pt x="513" y="58"/>
                </a:lnTo>
                <a:lnTo>
                  <a:pt x="513" y="58"/>
                </a:lnTo>
                <a:lnTo>
                  <a:pt x="513" y="58"/>
                </a:lnTo>
                <a:lnTo>
                  <a:pt x="513" y="58"/>
                </a:lnTo>
                <a:lnTo>
                  <a:pt x="513" y="58"/>
                </a:lnTo>
                <a:lnTo>
                  <a:pt x="513" y="58"/>
                </a:lnTo>
                <a:lnTo>
                  <a:pt x="513" y="58"/>
                </a:lnTo>
                <a:lnTo>
                  <a:pt x="513" y="58"/>
                </a:lnTo>
                <a:lnTo>
                  <a:pt x="513" y="58"/>
                </a:lnTo>
                <a:lnTo>
                  <a:pt x="513" y="58"/>
                </a:lnTo>
                <a:lnTo>
                  <a:pt x="513" y="58"/>
                </a:lnTo>
                <a:lnTo>
                  <a:pt x="513" y="58"/>
                </a:lnTo>
                <a:lnTo>
                  <a:pt x="513" y="58"/>
                </a:lnTo>
                <a:lnTo>
                  <a:pt x="513" y="58"/>
                </a:lnTo>
                <a:lnTo>
                  <a:pt x="513" y="58"/>
                </a:lnTo>
                <a:lnTo>
                  <a:pt x="514" y="58"/>
                </a:lnTo>
                <a:lnTo>
                  <a:pt x="514" y="58"/>
                </a:lnTo>
                <a:lnTo>
                  <a:pt x="514" y="58"/>
                </a:lnTo>
                <a:lnTo>
                  <a:pt x="514" y="58"/>
                </a:lnTo>
                <a:lnTo>
                  <a:pt x="514" y="58"/>
                </a:lnTo>
                <a:lnTo>
                  <a:pt x="514" y="58"/>
                </a:lnTo>
                <a:lnTo>
                  <a:pt x="514" y="58"/>
                </a:lnTo>
                <a:lnTo>
                  <a:pt x="514" y="58"/>
                </a:lnTo>
                <a:lnTo>
                  <a:pt x="514" y="58"/>
                </a:lnTo>
                <a:lnTo>
                  <a:pt x="514" y="58"/>
                </a:lnTo>
                <a:lnTo>
                  <a:pt x="514" y="58"/>
                </a:lnTo>
                <a:lnTo>
                  <a:pt x="514" y="58"/>
                </a:lnTo>
                <a:lnTo>
                  <a:pt x="514" y="58"/>
                </a:lnTo>
                <a:lnTo>
                  <a:pt x="514" y="58"/>
                </a:lnTo>
                <a:lnTo>
                  <a:pt x="514" y="58"/>
                </a:lnTo>
                <a:lnTo>
                  <a:pt x="514" y="58"/>
                </a:lnTo>
                <a:lnTo>
                  <a:pt x="514" y="58"/>
                </a:lnTo>
                <a:lnTo>
                  <a:pt x="514" y="58"/>
                </a:lnTo>
                <a:lnTo>
                  <a:pt x="514" y="58"/>
                </a:lnTo>
                <a:lnTo>
                  <a:pt x="514" y="58"/>
                </a:lnTo>
                <a:lnTo>
                  <a:pt x="514" y="58"/>
                </a:lnTo>
                <a:lnTo>
                  <a:pt x="514" y="58"/>
                </a:lnTo>
                <a:lnTo>
                  <a:pt x="514" y="58"/>
                </a:lnTo>
                <a:lnTo>
                  <a:pt x="514" y="58"/>
                </a:lnTo>
                <a:lnTo>
                  <a:pt x="514" y="58"/>
                </a:lnTo>
                <a:lnTo>
                  <a:pt x="514" y="58"/>
                </a:lnTo>
                <a:lnTo>
                  <a:pt x="514" y="58"/>
                </a:lnTo>
                <a:lnTo>
                  <a:pt x="515" y="58"/>
                </a:lnTo>
                <a:lnTo>
                  <a:pt x="515" y="58"/>
                </a:lnTo>
                <a:lnTo>
                  <a:pt x="515" y="58"/>
                </a:lnTo>
                <a:lnTo>
                  <a:pt x="515" y="58"/>
                </a:lnTo>
                <a:lnTo>
                  <a:pt x="515" y="58"/>
                </a:lnTo>
                <a:lnTo>
                  <a:pt x="515" y="58"/>
                </a:lnTo>
                <a:lnTo>
                  <a:pt x="515" y="58"/>
                </a:lnTo>
                <a:lnTo>
                  <a:pt x="515" y="58"/>
                </a:lnTo>
                <a:lnTo>
                  <a:pt x="515" y="58"/>
                </a:lnTo>
                <a:lnTo>
                  <a:pt x="515" y="58"/>
                </a:lnTo>
                <a:lnTo>
                  <a:pt x="515" y="58"/>
                </a:lnTo>
                <a:lnTo>
                  <a:pt x="515" y="58"/>
                </a:lnTo>
                <a:lnTo>
                  <a:pt x="515" y="58"/>
                </a:lnTo>
                <a:lnTo>
                  <a:pt x="515" y="58"/>
                </a:lnTo>
                <a:lnTo>
                  <a:pt x="515" y="58"/>
                </a:lnTo>
                <a:lnTo>
                  <a:pt x="515" y="58"/>
                </a:lnTo>
                <a:lnTo>
                  <a:pt x="515" y="58"/>
                </a:lnTo>
                <a:lnTo>
                  <a:pt x="515" y="58"/>
                </a:lnTo>
                <a:lnTo>
                  <a:pt x="515" y="58"/>
                </a:lnTo>
                <a:lnTo>
                  <a:pt x="515" y="58"/>
                </a:lnTo>
                <a:lnTo>
                  <a:pt x="515" y="58"/>
                </a:lnTo>
                <a:lnTo>
                  <a:pt x="515" y="58"/>
                </a:lnTo>
                <a:lnTo>
                  <a:pt x="515" y="58"/>
                </a:lnTo>
                <a:lnTo>
                  <a:pt x="515" y="58"/>
                </a:lnTo>
                <a:lnTo>
                  <a:pt x="515" y="58"/>
                </a:lnTo>
                <a:lnTo>
                  <a:pt x="515" y="58"/>
                </a:lnTo>
                <a:lnTo>
                  <a:pt x="515" y="58"/>
                </a:lnTo>
                <a:lnTo>
                  <a:pt x="515" y="58"/>
                </a:lnTo>
                <a:lnTo>
                  <a:pt x="515" y="58"/>
                </a:lnTo>
                <a:lnTo>
                  <a:pt x="515" y="58"/>
                </a:lnTo>
                <a:lnTo>
                  <a:pt x="516" y="58"/>
                </a:lnTo>
                <a:lnTo>
                  <a:pt x="516" y="58"/>
                </a:lnTo>
                <a:lnTo>
                  <a:pt x="516" y="58"/>
                </a:lnTo>
                <a:lnTo>
                  <a:pt x="516" y="58"/>
                </a:lnTo>
                <a:lnTo>
                  <a:pt x="516" y="58"/>
                </a:lnTo>
                <a:lnTo>
                  <a:pt x="516" y="58"/>
                </a:lnTo>
                <a:lnTo>
                  <a:pt x="516" y="58"/>
                </a:lnTo>
                <a:lnTo>
                  <a:pt x="516" y="58"/>
                </a:lnTo>
                <a:lnTo>
                  <a:pt x="516" y="58"/>
                </a:lnTo>
                <a:lnTo>
                  <a:pt x="516" y="58"/>
                </a:lnTo>
                <a:lnTo>
                  <a:pt x="516" y="58"/>
                </a:lnTo>
                <a:lnTo>
                  <a:pt x="516" y="58"/>
                </a:lnTo>
                <a:lnTo>
                  <a:pt x="516" y="58"/>
                </a:lnTo>
                <a:lnTo>
                  <a:pt x="516" y="58"/>
                </a:lnTo>
                <a:lnTo>
                  <a:pt x="516" y="58"/>
                </a:lnTo>
                <a:lnTo>
                  <a:pt x="516" y="58"/>
                </a:lnTo>
                <a:lnTo>
                  <a:pt x="516" y="58"/>
                </a:lnTo>
                <a:lnTo>
                  <a:pt x="516" y="58"/>
                </a:lnTo>
                <a:lnTo>
                  <a:pt x="516" y="58"/>
                </a:lnTo>
                <a:lnTo>
                  <a:pt x="516" y="58"/>
                </a:lnTo>
                <a:lnTo>
                  <a:pt x="516" y="58"/>
                </a:lnTo>
                <a:lnTo>
                  <a:pt x="516" y="58"/>
                </a:lnTo>
                <a:lnTo>
                  <a:pt x="516" y="58"/>
                </a:lnTo>
                <a:lnTo>
                  <a:pt x="516" y="58"/>
                </a:lnTo>
                <a:lnTo>
                  <a:pt x="516" y="58"/>
                </a:lnTo>
                <a:lnTo>
                  <a:pt x="516" y="58"/>
                </a:lnTo>
                <a:lnTo>
                  <a:pt x="516" y="58"/>
                </a:lnTo>
                <a:lnTo>
                  <a:pt x="517" y="58"/>
                </a:lnTo>
                <a:lnTo>
                  <a:pt x="517" y="58"/>
                </a:lnTo>
                <a:lnTo>
                  <a:pt x="517" y="58"/>
                </a:lnTo>
                <a:lnTo>
                  <a:pt x="517" y="58"/>
                </a:lnTo>
                <a:lnTo>
                  <a:pt x="517" y="58"/>
                </a:lnTo>
                <a:lnTo>
                  <a:pt x="517" y="58"/>
                </a:lnTo>
                <a:lnTo>
                  <a:pt x="517" y="58"/>
                </a:lnTo>
                <a:lnTo>
                  <a:pt x="517" y="58"/>
                </a:lnTo>
                <a:lnTo>
                  <a:pt x="517" y="58"/>
                </a:lnTo>
                <a:lnTo>
                  <a:pt x="517" y="58"/>
                </a:lnTo>
                <a:lnTo>
                  <a:pt x="517" y="58"/>
                </a:lnTo>
                <a:lnTo>
                  <a:pt x="517" y="58"/>
                </a:lnTo>
                <a:lnTo>
                  <a:pt x="517" y="58"/>
                </a:lnTo>
                <a:lnTo>
                  <a:pt x="517" y="58"/>
                </a:lnTo>
                <a:lnTo>
                  <a:pt x="517" y="58"/>
                </a:lnTo>
                <a:lnTo>
                  <a:pt x="517" y="58"/>
                </a:lnTo>
                <a:lnTo>
                  <a:pt x="517" y="58"/>
                </a:lnTo>
                <a:lnTo>
                  <a:pt x="517" y="58"/>
                </a:lnTo>
                <a:lnTo>
                  <a:pt x="518" y="58"/>
                </a:lnTo>
                <a:lnTo>
                  <a:pt x="518" y="58"/>
                </a:lnTo>
                <a:lnTo>
                  <a:pt x="518" y="58"/>
                </a:lnTo>
                <a:lnTo>
                  <a:pt x="518" y="58"/>
                </a:lnTo>
                <a:lnTo>
                  <a:pt x="518" y="58"/>
                </a:lnTo>
                <a:lnTo>
                  <a:pt x="518" y="58"/>
                </a:lnTo>
                <a:lnTo>
                  <a:pt x="518" y="58"/>
                </a:lnTo>
                <a:lnTo>
                  <a:pt x="518" y="58"/>
                </a:lnTo>
                <a:lnTo>
                  <a:pt x="518" y="58"/>
                </a:lnTo>
                <a:lnTo>
                  <a:pt x="518" y="58"/>
                </a:lnTo>
                <a:lnTo>
                  <a:pt x="518" y="58"/>
                </a:lnTo>
                <a:lnTo>
                  <a:pt x="518" y="58"/>
                </a:lnTo>
                <a:lnTo>
                  <a:pt x="518" y="58"/>
                </a:lnTo>
                <a:lnTo>
                  <a:pt x="518" y="58"/>
                </a:lnTo>
                <a:lnTo>
                  <a:pt x="518" y="58"/>
                </a:lnTo>
                <a:lnTo>
                  <a:pt x="518" y="58"/>
                </a:lnTo>
                <a:lnTo>
                  <a:pt x="518" y="58"/>
                </a:lnTo>
                <a:lnTo>
                  <a:pt x="518" y="58"/>
                </a:lnTo>
                <a:lnTo>
                  <a:pt x="518" y="58"/>
                </a:lnTo>
                <a:lnTo>
                  <a:pt x="518" y="58"/>
                </a:lnTo>
                <a:lnTo>
                  <a:pt x="518" y="58"/>
                </a:lnTo>
                <a:lnTo>
                  <a:pt x="518" y="58"/>
                </a:lnTo>
                <a:lnTo>
                  <a:pt x="518" y="58"/>
                </a:lnTo>
                <a:lnTo>
                  <a:pt x="518" y="58"/>
                </a:lnTo>
                <a:lnTo>
                  <a:pt x="518" y="58"/>
                </a:lnTo>
                <a:lnTo>
                  <a:pt x="518" y="58"/>
                </a:lnTo>
                <a:lnTo>
                  <a:pt x="518" y="58"/>
                </a:lnTo>
                <a:lnTo>
                  <a:pt x="518" y="58"/>
                </a:lnTo>
                <a:lnTo>
                  <a:pt x="518" y="58"/>
                </a:lnTo>
                <a:lnTo>
                  <a:pt x="518" y="58"/>
                </a:lnTo>
                <a:lnTo>
                  <a:pt x="519" y="58"/>
                </a:lnTo>
                <a:lnTo>
                  <a:pt x="519" y="58"/>
                </a:lnTo>
                <a:lnTo>
                  <a:pt x="519" y="58"/>
                </a:lnTo>
                <a:lnTo>
                  <a:pt x="519" y="58"/>
                </a:lnTo>
                <a:lnTo>
                  <a:pt x="519" y="58"/>
                </a:lnTo>
                <a:lnTo>
                  <a:pt x="519" y="58"/>
                </a:lnTo>
                <a:lnTo>
                  <a:pt x="519" y="58"/>
                </a:lnTo>
                <a:lnTo>
                  <a:pt x="519" y="58"/>
                </a:lnTo>
                <a:lnTo>
                  <a:pt x="519" y="58"/>
                </a:lnTo>
                <a:lnTo>
                  <a:pt x="519" y="58"/>
                </a:lnTo>
                <a:lnTo>
                  <a:pt x="519" y="58"/>
                </a:lnTo>
                <a:lnTo>
                  <a:pt x="519" y="58"/>
                </a:lnTo>
                <a:lnTo>
                  <a:pt x="519" y="58"/>
                </a:lnTo>
                <a:lnTo>
                  <a:pt x="519" y="58"/>
                </a:lnTo>
                <a:lnTo>
                  <a:pt x="519" y="58"/>
                </a:lnTo>
                <a:lnTo>
                  <a:pt x="519" y="58"/>
                </a:lnTo>
                <a:lnTo>
                  <a:pt x="519" y="58"/>
                </a:lnTo>
                <a:lnTo>
                  <a:pt x="519" y="58"/>
                </a:lnTo>
                <a:lnTo>
                  <a:pt x="520" y="58"/>
                </a:lnTo>
                <a:lnTo>
                  <a:pt x="520" y="58"/>
                </a:lnTo>
                <a:lnTo>
                  <a:pt x="520" y="58"/>
                </a:lnTo>
                <a:lnTo>
                  <a:pt x="520" y="58"/>
                </a:lnTo>
                <a:lnTo>
                  <a:pt x="520" y="58"/>
                </a:lnTo>
                <a:lnTo>
                  <a:pt x="520" y="58"/>
                </a:lnTo>
                <a:lnTo>
                  <a:pt x="520" y="58"/>
                </a:lnTo>
                <a:lnTo>
                  <a:pt x="520" y="58"/>
                </a:lnTo>
                <a:lnTo>
                  <a:pt x="520" y="58"/>
                </a:lnTo>
                <a:lnTo>
                  <a:pt x="520" y="58"/>
                </a:lnTo>
                <a:lnTo>
                  <a:pt x="520" y="58"/>
                </a:lnTo>
                <a:lnTo>
                  <a:pt x="520" y="58"/>
                </a:lnTo>
                <a:lnTo>
                  <a:pt x="520" y="58"/>
                </a:lnTo>
                <a:lnTo>
                  <a:pt x="520" y="58"/>
                </a:lnTo>
                <a:lnTo>
                  <a:pt x="520" y="58"/>
                </a:lnTo>
                <a:lnTo>
                  <a:pt x="521" y="58"/>
                </a:lnTo>
                <a:lnTo>
                  <a:pt x="521" y="58"/>
                </a:lnTo>
                <a:lnTo>
                  <a:pt x="521" y="58"/>
                </a:lnTo>
                <a:lnTo>
                  <a:pt x="521" y="58"/>
                </a:lnTo>
                <a:lnTo>
                  <a:pt x="521" y="58"/>
                </a:lnTo>
                <a:lnTo>
                  <a:pt x="521" y="58"/>
                </a:lnTo>
                <a:lnTo>
                  <a:pt x="521" y="58"/>
                </a:lnTo>
                <a:lnTo>
                  <a:pt x="521" y="58"/>
                </a:lnTo>
                <a:lnTo>
                  <a:pt x="521" y="58"/>
                </a:lnTo>
                <a:lnTo>
                  <a:pt x="521" y="58"/>
                </a:lnTo>
                <a:lnTo>
                  <a:pt x="521" y="58"/>
                </a:lnTo>
                <a:lnTo>
                  <a:pt x="521" y="58"/>
                </a:lnTo>
                <a:lnTo>
                  <a:pt x="521" y="58"/>
                </a:lnTo>
                <a:lnTo>
                  <a:pt x="521" y="58"/>
                </a:lnTo>
                <a:lnTo>
                  <a:pt x="521" y="58"/>
                </a:lnTo>
                <a:lnTo>
                  <a:pt x="521" y="58"/>
                </a:lnTo>
                <a:lnTo>
                  <a:pt x="521" y="58"/>
                </a:lnTo>
                <a:lnTo>
                  <a:pt x="521" y="58"/>
                </a:lnTo>
                <a:lnTo>
                  <a:pt x="521" y="58"/>
                </a:lnTo>
                <a:lnTo>
                  <a:pt x="521" y="58"/>
                </a:lnTo>
                <a:lnTo>
                  <a:pt x="521" y="58"/>
                </a:lnTo>
                <a:lnTo>
                  <a:pt x="521" y="58"/>
                </a:lnTo>
                <a:lnTo>
                  <a:pt x="521" y="58"/>
                </a:lnTo>
                <a:lnTo>
                  <a:pt x="521" y="58"/>
                </a:lnTo>
                <a:lnTo>
                  <a:pt x="521" y="58"/>
                </a:lnTo>
                <a:lnTo>
                  <a:pt x="521" y="58"/>
                </a:lnTo>
                <a:lnTo>
                  <a:pt x="521" y="58"/>
                </a:lnTo>
                <a:lnTo>
                  <a:pt x="521" y="58"/>
                </a:lnTo>
                <a:lnTo>
                  <a:pt x="521" y="58"/>
                </a:lnTo>
                <a:lnTo>
                  <a:pt x="521" y="58"/>
                </a:lnTo>
                <a:lnTo>
                  <a:pt x="521" y="58"/>
                </a:lnTo>
                <a:lnTo>
                  <a:pt x="521" y="58"/>
                </a:lnTo>
                <a:lnTo>
                  <a:pt x="521" y="58"/>
                </a:lnTo>
                <a:lnTo>
                  <a:pt x="522" y="58"/>
                </a:lnTo>
                <a:lnTo>
                  <a:pt x="522" y="58"/>
                </a:lnTo>
                <a:lnTo>
                  <a:pt x="522" y="58"/>
                </a:lnTo>
                <a:lnTo>
                  <a:pt x="522" y="58"/>
                </a:lnTo>
                <a:lnTo>
                  <a:pt x="522" y="58"/>
                </a:lnTo>
                <a:lnTo>
                  <a:pt x="522" y="58"/>
                </a:lnTo>
                <a:lnTo>
                  <a:pt x="522" y="58"/>
                </a:lnTo>
                <a:lnTo>
                  <a:pt x="522" y="58"/>
                </a:lnTo>
                <a:lnTo>
                  <a:pt x="522" y="58"/>
                </a:lnTo>
                <a:lnTo>
                  <a:pt x="522" y="58"/>
                </a:lnTo>
                <a:lnTo>
                  <a:pt x="522" y="58"/>
                </a:lnTo>
                <a:lnTo>
                  <a:pt x="522" y="58"/>
                </a:lnTo>
                <a:lnTo>
                  <a:pt x="522" y="58"/>
                </a:lnTo>
                <a:lnTo>
                  <a:pt x="522" y="58"/>
                </a:lnTo>
                <a:lnTo>
                  <a:pt x="522" y="58"/>
                </a:lnTo>
                <a:lnTo>
                  <a:pt x="522" y="58"/>
                </a:lnTo>
                <a:lnTo>
                  <a:pt x="522" y="58"/>
                </a:lnTo>
                <a:lnTo>
                  <a:pt x="522" y="58"/>
                </a:lnTo>
                <a:lnTo>
                  <a:pt x="522" y="58"/>
                </a:lnTo>
                <a:lnTo>
                  <a:pt x="522" y="58"/>
                </a:lnTo>
                <a:lnTo>
                  <a:pt x="522" y="58"/>
                </a:lnTo>
                <a:lnTo>
                  <a:pt x="522" y="58"/>
                </a:lnTo>
                <a:lnTo>
                  <a:pt x="522" y="58"/>
                </a:lnTo>
                <a:lnTo>
                  <a:pt x="522" y="58"/>
                </a:lnTo>
                <a:lnTo>
                  <a:pt x="522" y="58"/>
                </a:lnTo>
                <a:lnTo>
                  <a:pt x="522" y="58"/>
                </a:lnTo>
                <a:lnTo>
                  <a:pt x="522" y="58"/>
                </a:lnTo>
                <a:lnTo>
                  <a:pt x="522" y="58"/>
                </a:lnTo>
                <a:lnTo>
                  <a:pt x="522" y="58"/>
                </a:lnTo>
                <a:lnTo>
                  <a:pt x="522" y="58"/>
                </a:lnTo>
                <a:lnTo>
                  <a:pt x="523" y="58"/>
                </a:lnTo>
                <a:lnTo>
                  <a:pt x="523" y="59"/>
                </a:lnTo>
                <a:lnTo>
                  <a:pt x="523" y="59"/>
                </a:lnTo>
                <a:lnTo>
                  <a:pt x="523" y="59"/>
                </a:lnTo>
                <a:lnTo>
                  <a:pt x="523" y="59"/>
                </a:lnTo>
                <a:lnTo>
                  <a:pt x="523" y="59"/>
                </a:lnTo>
                <a:lnTo>
                  <a:pt x="523" y="59"/>
                </a:lnTo>
                <a:lnTo>
                  <a:pt x="523" y="59"/>
                </a:lnTo>
                <a:lnTo>
                  <a:pt x="523" y="59"/>
                </a:lnTo>
                <a:lnTo>
                  <a:pt x="523" y="59"/>
                </a:lnTo>
                <a:lnTo>
                  <a:pt x="523" y="59"/>
                </a:lnTo>
                <a:lnTo>
                  <a:pt x="523" y="59"/>
                </a:lnTo>
                <a:lnTo>
                  <a:pt x="523" y="59"/>
                </a:lnTo>
                <a:lnTo>
                  <a:pt x="523" y="59"/>
                </a:lnTo>
                <a:lnTo>
                  <a:pt x="523" y="59"/>
                </a:lnTo>
                <a:lnTo>
                  <a:pt x="523" y="59"/>
                </a:lnTo>
                <a:lnTo>
                  <a:pt x="523" y="59"/>
                </a:lnTo>
                <a:lnTo>
                  <a:pt x="523" y="59"/>
                </a:lnTo>
                <a:lnTo>
                  <a:pt x="523" y="59"/>
                </a:lnTo>
                <a:lnTo>
                  <a:pt x="523" y="59"/>
                </a:lnTo>
                <a:lnTo>
                  <a:pt x="523"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5" y="59"/>
                </a:lnTo>
                <a:lnTo>
                  <a:pt x="525" y="59"/>
                </a:lnTo>
                <a:lnTo>
                  <a:pt x="525" y="59"/>
                </a:lnTo>
                <a:lnTo>
                  <a:pt x="525" y="59"/>
                </a:lnTo>
                <a:lnTo>
                  <a:pt x="525" y="59"/>
                </a:lnTo>
                <a:lnTo>
                  <a:pt x="525" y="59"/>
                </a:lnTo>
                <a:lnTo>
                  <a:pt x="525" y="59"/>
                </a:lnTo>
                <a:lnTo>
                  <a:pt x="525" y="59"/>
                </a:lnTo>
                <a:lnTo>
                  <a:pt x="525" y="59"/>
                </a:lnTo>
                <a:lnTo>
                  <a:pt x="525" y="59"/>
                </a:lnTo>
                <a:lnTo>
                  <a:pt x="525" y="59"/>
                </a:lnTo>
                <a:lnTo>
                  <a:pt x="525" y="59"/>
                </a:lnTo>
                <a:lnTo>
                  <a:pt x="525" y="59"/>
                </a:lnTo>
                <a:lnTo>
                  <a:pt x="525" y="59"/>
                </a:lnTo>
                <a:lnTo>
                  <a:pt x="525" y="59"/>
                </a:lnTo>
                <a:lnTo>
                  <a:pt x="525" y="59"/>
                </a:lnTo>
                <a:lnTo>
                  <a:pt x="525" y="59"/>
                </a:lnTo>
                <a:lnTo>
                  <a:pt x="525" y="59"/>
                </a:lnTo>
                <a:lnTo>
                  <a:pt x="525" y="59"/>
                </a:lnTo>
                <a:lnTo>
                  <a:pt x="525" y="59"/>
                </a:lnTo>
                <a:lnTo>
                  <a:pt x="525" y="59"/>
                </a:lnTo>
                <a:lnTo>
                  <a:pt x="525" y="59"/>
                </a:lnTo>
                <a:lnTo>
                  <a:pt x="525" y="59"/>
                </a:lnTo>
                <a:lnTo>
                  <a:pt x="525" y="59"/>
                </a:lnTo>
                <a:lnTo>
                  <a:pt x="525" y="59"/>
                </a:lnTo>
                <a:lnTo>
                  <a:pt x="525" y="59"/>
                </a:lnTo>
                <a:lnTo>
                  <a:pt x="525" y="59"/>
                </a:lnTo>
                <a:lnTo>
                  <a:pt x="525" y="59"/>
                </a:lnTo>
                <a:lnTo>
                  <a:pt x="525" y="59"/>
                </a:lnTo>
                <a:lnTo>
                  <a:pt x="525" y="59"/>
                </a:lnTo>
                <a:lnTo>
                  <a:pt x="526" y="59"/>
                </a:lnTo>
                <a:lnTo>
                  <a:pt x="526" y="59"/>
                </a:lnTo>
                <a:lnTo>
                  <a:pt x="526" y="59"/>
                </a:lnTo>
                <a:lnTo>
                  <a:pt x="526" y="59"/>
                </a:lnTo>
                <a:lnTo>
                  <a:pt x="526" y="59"/>
                </a:lnTo>
                <a:lnTo>
                  <a:pt x="526" y="59"/>
                </a:lnTo>
                <a:lnTo>
                  <a:pt x="526" y="59"/>
                </a:lnTo>
                <a:lnTo>
                  <a:pt x="526" y="59"/>
                </a:lnTo>
                <a:lnTo>
                  <a:pt x="526" y="59"/>
                </a:lnTo>
                <a:lnTo>
                  <a:pt x="526" y="59"/>
                </a:lnTo>
                <a:lnTo>
                  <a:pt x="526" y="59"/>
                </a:lnTo>
                <a:lnTo>
                  <a:pt x="526" y="59"/>
                </a:lnTo>
                <a:lnTo>
                  <a:pt x="526" y="59"/>
                </a:lnTo>
                <a:lnTo>
                  <a:pt x="526" y="59"/>
                </a:lnTo>
                <a:lnTo>
                  <a:pt x="526" y="59"/>
                </a:lnTo>
                <a:lnTo>
                  <a:pt x="526" y="59"/>
                </a:lnTo>
                <a:lnTo>
                  <a:pt x="526" y="59"/>
                </a:lnTo>
                <a:lnTo>
                  <a:pt x="526" y="59"/>
                </a:lnTo>
                <a:lnTo>
                  <a:pt x="526" y="59"/>
                </a:lnTo>
                <a:lnTo>
                  <a:pt x="526" y="59"/>
                </a:lnTo>
                <a:lnTo>
                  <a:pt x="526" y="59"/>
                </a:lnTo>
                <a:lnTo>
                  <a:pt x="526" y="59"/>
                </a:lnTo>
                <a:lnTo>
                  <a:pt x="526" y="59"/>
                </a:lnTo>
                <a:lnTo>
                  <a:pt x="526" y="59"/>
                </a:lnTo>
                <a:lnTo>
                  <a:pt x="526" y="59"/>
                </a:lnTo>
                <a:lnTo>
                  <a:pt x="526" y="59"/>
                </a:lnTo>
                <a:lnTo>
                  <a:pt x="526" y="59"/>
                </a:lnTo>
                <a:lnTo>
                  <a:pt x="526" y="59"/>
                </a:lnTo>
                <a:lnTo>
                  <a:pt x="526" y="59"/>
                </a:lnTo>
                <a:lnTo>
                  <a:pt x="526" y="59"/>
                </a:lnTo>
                <a:lnTo>
                  <a:pt x="526" y="59"/>
                </a:lnTo>
                <a:lnTo>
                  <a:pt x="526" y="59"/>
                </a:lnTo>
                <a:lnTo>
                  <a:pt x="526" y="59"/>
                </a:lnTo>
                <a:lnTo>
                  <a:pt x="527" y="59"/>
                </a:lnTo>
                <a:lnTo>
                  <a:pt x="527" y="59"/>
                </a:lnTo>
                <a:lnTo>
                  <a:pt x="527" y="59"/>
                </a:lnTo>
                <a:lnTo>
                  <a:pt x="527" y="59"/>
                </a:lnTo>
                <a:lnTo>
                  <a:pt x="527" y="59"/>
                </a:lnTo>
                <a:lnTo>
                  <a:pt x="527" y="59"/>
                </a:lnTo>
                <a:lnTo>
                  <a:pt x="527" y="59"/>
                </a:lnTo>
                <a:lnTo>
                  <a:pt x="527" y="59"/>
                </a:lnTo>
                <a:lnTo>
                  <a:pt x="527" y="59"/>
                </a:lnTo>
                <a:lnTo>
                  <a:pt x="527" y="59"/>
                </a:lnTo>
                <a:lnTo>
                  <a:pt x="527" y="59"/>
                </a:lnTo>
                <a:lnTo>
                  <a:pt x="527" y="59"/>
                </a:lnTo>
                <a:lnTo>
                  <a:pt x="527" y="59"/>
                </a:lnTo>
                <a:lnTo>
                  <a:pt x="527" y="59"/>
                </a:lnTo>
                <a:lnTo>
                  <a:pt x="527" y="59"/>
                </a:lnTo>
                <a:lnTo>
                  <a:pt x="527" y="59"/>
                </a:lnTo>
                <a:lnTo>
                  <a:pt x="527" y="59"/>
                </a:lnTo>
                <a:lnTo>
                  <a:pt x="527" y="59"/>
                </a:lnTo>
                <a:lnTo>
                  <a:pt x="527" y="59"/>
                </a:lnTo>
                <a:lnTo>
                  <a:pt x="527" y="59"/>
                </a:lnTo>
                <a:lnTo>
                  <a:pt x="527" y="59"/>
                </a:lnTo>
                <a:lnTo>
                  <a:pt x="527" y="59"/>
                </a:lnTo>
                <a:lnTo>
                  <a:pt x="527" y="59"/>
                </a:lnTo>
                <a:lnTo>
                  <a:pt x="527" y="59"/>
                </a:lnTo>
                <a:lnTo>
                  <a:pt x="527" y="59"/>
                </a:lnTo>
                <a:lnTo>
                  <a:pt x="527" y="59"/>
                </a:lnTo>
                <a:lnTo>
                  <a:pt x="527" y="59"/>
                </a:lnTo>
                <a:lnTo>
                  <a:pt x="527" y="59"/>
                </a:lnTo>
                <a:lnTo>
                  <a:pt x="527" y="59"/>
                </a:lnTo>
                <a:lnTo>
                  <a:pt x="527" y="59"/>
                </a:lnTo>
                <a:lnTo>
                  <a:pt x="527" y="59"/>
                </a:lnTo>
                <a:lnTo>
                  <a:pt x="527" y="59"/>
                </a:lnTo>
                <a:lnTo>
                  <a:pt x="527" y="59"/>
                </a:lnTo>
                <a:lnTo>
                  <a:pt x="528" y="59"/>
                </a:lnTo>
                <a:lnTo>
                  <a:pt x="528" y="59"/>
                </a:lnTo>
                <a:lnTo>
                  <a:pt x="528" y="59"/>
                </a:lnTo>
                <a:lnTo>
                  <a:pt x="528" y="59"/>
                </a:lnTo>
                <a:lnTo>
                  <a:pt x="528" y="59"/>
                </a:lnTo>
                <a:lnTo>
                  <a:pt x="528" y="59"/>
                </a:lnTo>
                <a:lnTo>
                  <a:pt x="528" y="59"/>
                </a:lnTo>
                <a:lnTo>
                  <a:pt x="528" y="59"/>
                </a:lnTo>
                <a:lnTo>
                  <a:pt x="528" y="59"/>
                </a:lnTo>
                <a:lnTo>
                  <a:pt x="528" y="59"/>
                </a:lnTo>
                <a:lnTo>
                  <a:pt x="528" y="59"/>
                </a:lnTo>
                <a:lnTo>
                  <a:pt x="528" y="59"/>
                </a:lnTo>
                <a:lnTo>
                  <a:pt x="528" y="59"/>
                </a:lnTo>
                <a:lnTo>
                  <a:pt x="528" y="59"/>
                </a:lnTo>
                <a:lnTo>
                  <a:pt x="528" y="59"/>
                </a:lnTo>
                <a:lnTo>
                  <a:pt x="528" y="59"/>
                </a:lnTo>
                <a:lnTo>
                  <a:pt x="528" y="59"/>
                </a:lnTo>
                <a:lnTo>
                  <a:pt x="528" y="59"/>
                </a:lnTo>
                <a:lnTo>
                  <a:pt x="528" y="59"/>
                </a:lnTo>
                <a:lnTo>
                  <a:pt x="528" y="59"/>
                </a:lnTo>
                <a:lnTo>
                  <a:pt x="528" y="59"/>
                </a:lnTo>
                <a:lnTo>
                  <a:pt x="528" y="59"/>
                </a:lnTo>
                <a:lnTo>
                  <a:pt x="528" y="59"/>
                </a:lnTo>
                <a:lnTo>
                  <a:pt x="528" y="59"/>
                </a:lnTo>
                <a:lnTo>
                  <a:pt x="528" y="59"/>
                </a:lnTo>
                <a:lnTo>
                  <a:pt x="528" y="59"/>
                </a:lnTo>
                <a:lnTo>
                  <a:pt x="528" y="59"/>
                </a:lnTo>
                <a:lnTo>
                  <a:pt x="528" y="59"/>
                </a:lnTo>
                <a:lnTo>
                  <a:pt x="528" y="59"/>
                </a:lnTo>
                <a:lnTo>
                  <a:pt x="528" y="59"/>
                </a:lnTo>
                <a:lnTo>
                  <a:pt x="529" y="59"/>
                </a:lnTo>
                <a:lnTo>
                  <a:pt x="529" y="59"/>
                </a:lnTo>
                <a:lnTo>
                  <a:pt x="529" y="59"/>
                </a:lnTo>
                <a:lnTo>
                  <a:pt x="529" y="59"/>
                </a:lnTo>
                <a:lnTo>
                  <a:pt x="529" y="59"/>
                </a:lnTo>
                <a:lnTo>
                  <a:pt x="529" y="59"/>
                </a:lnTo>
                <a:lnTo>
                  <a:pt x="529" y="59"/>
                </a:lnTo>
                <a:lnTo>
                  <a:pt x="529" y="59"/>
                </a:lnTo>
                <a:lnTo>
                  <a:pt x="529" y="59"/>
                </a:lnTo>
                <a:lnTo>
                  <a:pt x="529" y="59"/>
                </a:lnTo>
                <a:lnTo>
                  <a:pt x="529" y="59"/>
                </a:lnTo>
                <a:lnTo>
                  <a:pt x="529" y="59"/>
                </a:lnTo>
                <a:lnTo>
                  <a:pt x="529" y="59"/>
                </a:lnTo>
                <a:lnTo>
                  <a:pt x="529" y="59"/>
                </a:lnTo>
                <a:lnTo>
                  <a:pt x="529" y="59"/>
                </a:lnTo>
                <a:lnTo>
                  <a:pt x="529" y="59"/>
                </a:lnTo>
                <a:lnTo>
                  <a:pt x="529" y="59"/>
                </a:lnTo>
                <a:lnTo>
                  <a:pt x="529" y="59"/>
                </a:lnTo>
                <a:lnTo>
                  <a:pt x="529" y="59"/>
                </a:lnTo>
                <a:lnTo>
                  <a:pt x="529" y="59"/>
                </a:lnTo>
                <a:lnTo>
                  <a:pt x="529" y="59"/>
                </a:lnTo>
                <a:lnTo>
                  <a:pt x="529" y="59"/>
                </a:lnTo>
                <a:lnTo>
                  <a:pt x="529" y="59"/>
                </a:lnTo>
                <a:lnTo>
                  <a:pt x="529" y="59"/>
                </a:lnTo>
                <a:lnTo>
                  <a:pt x="529" y="59"/>
                </a:lnTo>
                <a:lnTo>
                  <a:pt x="529" y="59"/>
                </a:lnTo>
                <a:lnTo>
                  <a:pt x="529" y="59"/>
                </a:lnTo>
                <a:lnTo>
                  <a:pt x="529" y="59"/>
                </a:lnTo>
                <a:lnTo>
                  <a:pt x="529" y="59"/>
                </a:lnTo>
                <a:lnTo>
                  <a:pt x="529" y="59"/>
                </a:lnTo>
                <a:lnTo>
                  <a:pt x="529" y="59"/>
                </a:lnTo>
                <a:lnTo>
                  <a:pt x="529" y="59"/>
                </a:lnTo>
                <a:lnTo>
                  <a:pt x="529" y="59"/>
                </a:lnTo>
                <a:lnTo>
                  <a:pt x="529" y="59"/>
                </a:lnTo>
                <a:lnTo>
                  <a:pt x="529" y="59"/>
                </a:lnTo>
                <a:lnTo>
                  <a:pt x="529" y="59"/>
                </a:lnTo>
                <a:lnTo>
                  <a:pt x="529" y="59"/>
                </a:lnTo>
                <a:lnTo>
                  <a:pt x="529" y="59"/>
                </a:lnTo>
                <a:lnTo>
                  <a:pt x="529" y="59"/>
                </a:lnTo>
                <a:lnTo>
                  <a:pt x="529" y="59"/>
                </a:lnTo>
                <a:lnTo>
                  <a:pt x="529" y="59"/>
                </a:lnTo>
                <a:lnTo>
                  <a:pt x="529" y="59"/>
                </a:lnTo>
                <a:lnTo>
                  <a:pt x="529" y="59"/>
                </a:lnTo>
                <a:lnTo>
                  <a:pt x="529" y="59"/>
                </a:lnTo>
                <a:lnTo>
                  <a:pt x="529" y="59"/>
                </a:lnTo>
                <a:lnTo>
                  <a:pt x="529" y="59"/>
                </a:lnTo>
                <a:lnTo>
                  <a:pt x="529" y="59"/>
                </a:lnTo>
                <a:lnTo>
                  <a:pt x="529" y="59"/>
                </a:lnTo>
                <a:lnTo>
                  <a:pt x="529" y="59"/>
                </a:lnTo>
                <a:lnTo>
                  <a:pt x="529" y="59"/>
                </a:lnTo>
                <a:lnTo>
                  <a:pt x="529" y="59"/>
                </a:lnTo>
                <a:lnTo>
                  <a:pt x="529" y="59"/>
                </a:lnTo>
                <a:lnTo>
                  <a:pt x="529" y="59"/>
                </a:lnTo>
                <a:lnTo>
                  <a:pt x="529" y="59"/>
                </a:lnTo>
                <a:lnTo>
                  <a:pt x="529" y="59"/>
                </a:lnTo>
                <a:lnTo>
                  <a:pt x="529" y="59"/>
                </a:lnTo>
                <a:lnTo>
                  <a:pt x="529" y="59"/>
                </a:lnTo>
                <a:lnTo>
                  <a:pt x="529" y="59"/>
                </a:lnTo>
                <a:lnTo>
                  <a:pt x="529" y="59"/>
                </a:lnTo>
                <a:lnTo>
                  <a:pt x="529" y="59"/>
                </a:lnTo>
                <a:lnTo>
                  <a:pt x="529" y="59"/>
                </a:lnTo>
                <a:lnTo>
                  <a:pt x="529" y="59"/>
                </a:lnTo>
                <a:lnTo>
                  <a:pt x="529" y="59"/>
                </a:lnTo>
                <a:lnTo>
                  <a:pt x="529" y="59"/>
                </a:lnTo>
                <a:lnTo>
                  <a:pt x="529" y="59"/>
                </a:lnTo>
                <a:lnTo>
                  <a:pt x="529" y="59"/>
                </a:lnTo>
                <a:lnTo>
                  <a:pt x="530" y="59"/>
                </a:lnTo>
                <a:lnTo>
                  <a:pt x="530" y="59"/>
                </a:lnTo>
                <a:lnTo>
                  <a:pt x="530" y="59"/>
                </a:lnTo>
                <a:lnTo>
                  <a:pt x="530" y="59"/>
                </a:lnTo>
                <a:lnTo>
                  <a:pt x="530" y="59"/>
                </a:lnTo>
                <a:lnTo>
                  <a:pt x="530" y="59"/>
                </a:lnTo>
                <a:lnTo>
                  <a:pt x="530" y="59"/>
                </a:lnTo>
                <a:lnTo>
                  <a:pt x="530" y="59"/>
                </a:lnTo>
                <a:lnTo>
                  <a:pt x="530" y="59"/>
                </a:lnTo>
                <a:lnTo>
                  <a:pt x="530" y="59"/>
                </a:lnTo>
                <a:lnTo>
                  <a:pt x="530" y="59"/>
                </a:lnTo>
                <a:lnTo>
                  <a:pt x="530" y="59"/>
                </a:lnTo>
                <a:lnTo>
                  <a:pt x="530" y="59"/>
                </a:lnTo>
                <a:lnTo>
                  <a:pt x="530" y="59"/>
                </a:lnTo>
                <a:lnTo>
                  <a:pt x="530" y="59"/>
                </a:lnTo>
                <a:lnTo>
                  <a:pt x="530" y="59"/>
                </a:lnTo>
                <a:lnTo>
                  <a:pt x="530" y="59"/>
                </a:lnTo>
                <a:lnTo>
                  <a:pt x="530" y="59"/>
                </a:lnTo>
                <a:lnTo>
                  <a:pt x="530" y="59"/>
                </a:lnTo>
                <a:lnTo>
                  <a:pt x="530" y="59"/>
                </a:lnTo>
                <a:lnTo>
                  <a:pt x="530" y="59"/>
                </a:lnTo>
                <a:lnTo>
                  <a:pt x="530" y="59"/>
                </a:lnTo>
                <a:lnTo>
                  <a:pt x="530" y="59"/>
                </a:lnTo>
                <a:lnTo>
                  <a:pt x="530" y="59"/>
                </a:lnTo>
                <a:lnTo>
                  <a:pt x="530" y="59"/>
                </a:lnTo>
                <a:lnTo>
                  <a:pt x="530" y="59"/>
                </a:lnTo>
                <a:lnTo>
                  <a:pt x="530" y="59"/>
                </a:lnTo>
                <a:lnTo>
                  <a:pt x="530" y="59"/>
                </a:lnTo>
                <a:lnTo>
                  <a:pt x="530" y="59"/>
                </a:lnTo>
                <a:lnTo>
                  <a:pt x="530" y="59"/>
                </a:lnTo>
                <a:lnTo>
                  <a:pt x="530" y="59"/>
                </a:lnTo>
                <a:lnTo>
                  <a:pt x="530" y="59"/>
                </a:lnTo>
                <a:lnTo>
                  <a:pt x="530" y="59"/>
                </a:lnTo>
                <a:lnTo>
                  <a:pt x="531" y="59"/>
                </a:lnTo>
                <a:lnTo>
                  <a:pt x="531" y="59"/>
                </a:lnTo>
                <a:lnTo>
                  <a:pt x="531" y="59"/>
                </a:lnTo>
                <a:lnTo>
                  <a:pt x="531" y="59"/>
                </a:lnTo>
                <a:lnTo>
                  <a:pt x="531" y="59"/>
                </a:lnTo>
                <a:lnTo>
                  <a:pt x="531" y="59"/>
                </a:lnTo>
                <a:lnTo>
                  <a:pt x="531" y="59"/>
                </a:lnTo>
                <a:lnTo>
                  <a:pt x="531" y="59"/>
                </a:lnTo>
                <a:lnTo>
                  <a:pt x="531" y="59"/>
                </a:lnTo>
                <a:lnTo>
                  <a:pt x="531" y="59"/>
                </a:lnTo>
                <a:lnTo>
                  <a:pt x="531" y="59"/>
                </a:lnTo>
                <a:lnTo>
                  <a:pt x="531" y="59"/>
                </a:lnTo>
                <a:lnTo>
                  <a:pt x="531" y="59"/>
                </a:lnTo>
                <a:lnTo>
                  <a:pt x="531" y="59"/>
                </a:lnTo>
                <a:lnTo>
                  <a:pt x="531" y="59"/>
                </a:lnTo>
                <a:lnTo>
                  <a:pt x="531" y="59"/>
                </a:lnTo>
                <a:lnTo>
                  <a:pt x="531" y="59"/>
                </a:lnTo>
                <a:lnTo>
                  <a:pt x="531" y="59"/>
                </a:lnTo>
                <a:lnTo>
                  <a:pt x="531" y="59"/>
                </a:lnTo>
                <a:lnTo>
                  <a:pt x="531" y="59"/>
                </a:lnTo>
                <a:lnTo>
                  <a:pt x="531" y="59"/>
                </a:lnTo>
                <a:lnTo>
                  <a:pt x="531" y="59"/>
                </a:lnTo>
                <a:lnTo>
                  <a:pt x="531" y="59"/>
                </a:lnTo>
                <a:lnTo>
                  <a:pt x="531" y="59"/>
                </a:lnTo>
                <a:lnTo>
                  <a:pt x="531" y="59"/>
                </a:lnTo>
                <a:lnTo>
                  <a:pt x="531" y="59"/>
                </a:lnTo>
                <a:lnTo>
                  <a:pt x="531" y="59"/>
                </a:lnTo>
                <a:lnTo>
                  <a:pt x="531" y="59"/>
                </a:lnTo>
                <a:lnTo>
                  <a:pt x="531" y="59"/>
                </a:lnTo>
                <a:lnTo>
                  <a:pt x="531" y="59"/>
                </a:lnTo>
                <a:lnTo>
                  <a:pt x="531" y="59"/>
                </a:lnTo>
                <a:lnTo>
                  <a:pt x="531" y="59"/>
                </a:lnTo>
                <a:lnTo>
                  <a:pt x="531" y="59"/>
                </a:lnTo>
                <a:lnTo>
                  <a:pt x="531" y="59"/>
                </a:lnTo>
                <a:lnTo>
                  <a:pt x="531" y="59"/>
                </a:lnTo>
                <a:lnTo>
                  <a:pt x="531" y="59"/>
                </a:lnTo>
                <a:lnTo>
                  <a:pt x="532" y="59"/>
                </a:lnTo>
                <a:lnTo>
                  <a:pt x="532" y="60"/>
                </a:lnTo>
                <a:lnTo>
                  <a:pt x="532" y="60"/>
                </a:lnTo>
                <a:lnTo>
                  <a:pt x="532" y="60"/>
                </a:lnTo>
                <a:lnTo>
                  <a:pt x="532" y="60"/>
                </a:lnTo>
                <a:lnTo>
                  <a:pt x="532" y="60"/>
                </a:lnTo>
                <a:lnTo>
                  <a:pt x="532" y="60"/>
                </a:lnTo>
                <a:lnTo>
                  <a:pt x="532" y="60"/>
                </a:lnTo>
                <a:lnTo>
                  <a:pt x="532" y="60"/>
                </a:lnTo>
                <a:lnTo>
                  <a:pt x="532" y="60"/>
                </a:lnTo>
                <a:lnTo>
                  <a:pt x="532" y="60"/>
                </a:lnTo>
                <a:lnTo>
                  <a:pt x="532" y="60"/>
                </a:lnTo>
                <a:lnTo>
                  <a:pt x="532" y="60"/>
                </a:lnTo>
                <a:lnTo>
                  <a:pt x="532" y="60"/>
                </a:lnTo>
                <a:lnTo>
                  <a:pt x="532" y="60"/>
                </a:lnTo>
                <a:lnTo>
                  <a:pt x="532" y="60"/>
                </a:lnTo>
                <a:lnTo>
                  <a:pt x="532" y="60"/>
                </a:lnTo>
                <a:lnTo>
                  <a:pt x="532" y="60"/>
                </a:lnTo>
                <a:lnTo>
                  <a:pt x="532" y="60"/>
                </a:lnTo>
                <a:lnTo>
                  <a:pt x="532" y="60"/>
                </a:lnTo>
                <a:lnTo>
                  <a:pt x="532" y="60"/>
                </a:lnTo>
                <a:lnTo>
                  <a:pt x="532" y="60"/>
                </a:lnTo>
                <a:lnTo>
                  <a:pt x="532" y="60"/>
                </a:lnTo>
                <a:lnTo>
                  <a:pt x="532" y="60"/>
                </a:lnTo>
                <a:lnTo>
                  <a:pt x="532" y="60"/>
                </a:lnTo>
                <a:lnTo>
                  <a:pt x="532" y="60"/>
                </a:lnTo>
                <a:lnTo>
                  <a:pt x="532" y="60"/>
                </a:lnTo>
                <a:lnTo>
                  <a:pt x="532" y="60"/>
                </a:lnTo>
                <a:lnTo>
                  <a:pt x="532" y="60"/>
                </a:lnTo>
                <a:lnTo>
                  <a:pt x="532" y="60"/>
                </a:lnTo>
                <a:lnTo>
                  <a:pt x="532" y="60"/>
                </a:lnTo>
                <a:lnTo>
                  <a:pt x="532" y="60"/>
                </a:lnTo>
                <a:lnTo>
                  <a:pt x="532" y="60"/>
                </a:lnTo>
                <a:lnTo>
                  <a:pt x="532" y="60"/>
                </a:lnTo>
                <a:lnTo>
                  <a:pt x="532" y="60"/>
                </a:lnTo>
                <a:lnTo>
                  <a:pt x="532" y="60"/>
                </a:lnTo>
                <a:lnTo>
                  <a:pt x="532" y="60"/>
                </a:lnTo>
                <a:lnTo>
                  <a:pt x="532" y="60"/>
                </a:lnTo>
                <a:lnTo>
                  <a:pt x="532" y="60"/>
                </a:lnTo>
                <a:lnTo>
                  <a:pt x="533" y="60"/>
                </a:lnTo>
                <a:lnTo>
                  <a:pt x="533" y="60"/>
                </a:lnTo>
                <a:lnTo>
                  <a:pt x="533" y="60"/>
                </a:lnTo>
                <a:lnTo>
                  <a:pt x="533" y="60"/>
                </a:lnTo>
                <a:lnTo>
                  <a:pt x="533" y="60"/>
                </a:lnTo>
                <a:lnTo>
                  <a:pt x="533" y="60"/>
                </a:lnTo>
                <a:lnTo>
                  <a:pt x="533" y="60"/>
                </a:lnTo>
                <a:lnTo>
                  <a:pt x="533" y="60"/>
                </a:lnTo>
                <a:lnTo>
                  <a:pt x="533" y="60"/>
                </a:lnTo>
                <a:lnTo>
                  <a:pt x="533" y="60"/>
                </a:lnTo>
                <a:lnTo>
                  <a:pt x="533" y="60"/>
                </a:lnTo>
                <a:lnTo>
                  <a:pt x="533" y="60"/>
                </a:lnTo>
                <a:lnTo>
                  <a:pt x="533" y="60"/>
                </a:lnTo>
                <a:lnTo>
                  <a:pt x="533" y="60"/>
                </a:lnTo>
                <a:lnTo>
                  <a:pt x="533" y="60"/>
                </a:lnTo>
                <a:lnTo>
                  <a:pt x="533" y="60"/>
                </a:lnTo>
                <a:lnTo>
                  <a:pt x="533" y="60"/>
                </a:lnTo>
                <a:lnTo>
                  <a:pt x="533" y="60"/>
                </a:lnTo>
                <a:lnTo>
                  <a:pt x="534" y="60"/>
                </a:lnTo>
                <a:lnTo>
                  <a:pt x="534" y="60"/>
                </a:lnTo>
                <a:lnTo>
                  <a:pt x="534" y="60"/>
                </a:lnTo>
                <a:lnTo>
                  <a:pt x="534" y="60"/>
                </a:lnTo>
                <a:lnTo>
                  <a:pt x="534" y="60"/>
                </a:lnTo>
                <a:lnTo>
                  <a:pt x="534" y="60"/>
                </a:lnTo>
                <a:lnTo>
                  <a:pt x="534" y="60"/>
                </a:lnTo>
                <a:lnTo>
                  <a:pt x="534" y="60"/>
                </a:lnTo>
                <a:lnTo>
                  <a:pt x="534" y="60"/>
                </a:lnTo>
                <a:lnTo>
                  <a:pt x="534" y="60"/>
                </a:lnTo>
                <a:lnTo>
                  <a:pt x="534" y="60"/>
                </a:lnTo>
                <a:lnTo>
                  <a:pt x="534" y="60"/>
                </a:lnTo>
                <a:lnTo>
                  <a:pt x="534" y="60"/>
                </a:lnTo>
                <a:lnTo>
                  <a:pt x="534" y="60"/>
                </a:lnTo>
                <a:lnTo>
                  <a:pt x="534" y="60"/>
                </a:lnTo>
                <a:lnTo>
                  <a:pt x="534" y="60"/>
                </a:lnTo>
                <a:lnTo>
                  <a:pt x="534" y="60"/>
                </a:lnTo>
                <a:lnTo>
                  <a:pt x="534" y="60"/>
                </a:lnTo>
                <a:lnTo>
                  <a:pt x="534" y="60"/>
                </a:lnTo>
                <a:lnTo>
                  <a:pt x="534" y="60"/>
                </a:lnTo>
                <a:lnTo>
                  <a:pt x="534" y="60"/>
                </a:lnTo>
                <a:lnTo>
                  <a:pt x="534" y="60"/>
                </a:lnTo>
                <a:lnTo>
                  <a:pt x="534" y="60"/>
                </a:lnTo>
                <a:lnTo>
                  <a:pt x="534" y="60"/>
                </a:lnTo>
                <a:lnTo>
                  <a:pt x="534" y="60"/>
                </a:lnTo>
                <a:lnTo>
                  <a:pt x="534" y="60"/>
                </a:lnTo>
                <a:lnTo>
                  <a:pt x="534" y="60"/>
                </a:lnTo>
                <a:lnTo>
                  <a:pt x="534" y="60"/>
                </a:lnTo>
                <a:lnTo>
                  <a:pt x="534" y="60"/>
                </a:lnTo>
                <a:lnTo>
                  <a:pt x="534" y="60"/>
                </a:lnTo>
                <a:lnTo>
                  <a:pt x="535" y="60"/>
                </a:lnTo>
                <a:lnTo>
                  <a:pt x="535" y="60"/>
                </a:lnTo>
                <a:lnTo>
                  <a:pt x="535" y="60"/>
                </a:lnTo>
                <a:lnTo>
                  <a:pt x="535" y="60"/>
                </a:lnTo>
                <a:lnTo>
                  <a:pt x="535" y="60"/>
                </a:lnTo>
                <a:lnTo>
                  <a:pt x="535" y="60"/>
                </a:lnTo>
                <a:lnTo>
                  <a:pt x="535" y="60"/>
                </a:lnTo>
                <a:lnTo>
                  <a:pt x="535" y="60"/>
                </a:lnTo>
                <a:lnTo>
                  <a:pt x="535" y="60"/>
                </a:lnTo>
                <a:lnTo>
                  <a:pt x="535" y="60"/>
                </a:lnTo>
                <a:lnTo>
                  <a:pt x="535" y="60"/>
                </a:lnTo>
                <a:lnTo>
                  <a:pt x="535" y="60"/>
                </a:lnTo>
                <a:lnTo>
                  <a:pt x="535" y="60"/>
                </a:lnTo>
                <a:lnTo>
                  <a:pt x="535" y="60"/>
                </a:lnTo>
                <a:lnTo>
                  <a:pt x="535" y="60"/>
                </a:lnTo>
                <a:lnTo>
                  <a:pt x="535" y="60"/>
                </a:lnTo>
                <a:lnTo>
                  <a:pt x="535" y="60"/>
                </a:lnTo>
                <a:lnTo>
                  <a:pt x="535" y="60"/>
                </a:lnTo>
                <a:lnTo>
                  <a:pt x="535" y="60"/>
                </a:lnTo>
                <a:lnTo>
                  <a:pt x="535" y="60"/>
                </a:lnTo>
                <a:lnTo>
                  <a:pt x="535" y="60"/>
                </a:lnTo>
                <a:lnTo>
                  <a:pt x="535" y="60"/>
                </a:lnTo>
                <a:lnTo>
                  <a:pt x="535" y="60"/>
                </a:lnTo>
                <a:lnTo>
                  <a:pt x="535" y="60"/>
                </a:lnTo>
                <a:lnTo>
                  <a:pt x="535" y="60"/>
                </a:lnTo>
                <a:lnTo>
                  <a:pt x="535" y="60"/>
                </a:lnTo>
                <a:lnTo>
                  <a:pt x="535" y="60"/>
                </a:lnTo>
                <a:lnTo>
                  <a:pt x="535" y="60"/>
                </a:lnTo>
                <a:lnTo>
                  <a:pt x="535" y="60"/>
                </a:lnTo>
                <a:lnTo>
                  <a:pt x="535" y="60"/>
                </a:lnTo>
                <a:lnTo>
                  <a:pt x="535" y="60"/>
                </a:lnTo>
                <a:lnTo>
                  <a:pt x="535" y="60"/>
                </a:lnTo>
                <a:lnTo>
                  <a:pt x="535" y="60"/>
                </a:lnTo>
                <a:lnTo>
                  <a:pt x="535" y="60"/>
                </a:lnTo>
                <a:lnTo>
                  <a:pt x="535" y="60"/>
                </a:lnTo>
                <a:lnTo>
                  <a:pt x="535" y="60"/>
                </a:lnTo>
                <a:lnTo>
                  <a:pt x="535" y="60"/>
                </a:lnTo>
                <a:lnTo>
                  <a:pt x="535" y="60"/>
                </a:lnTo>
                <a:lnTo>
                  <a:pt x="535"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7" y="60"/>
                </a:lnTo>
                <a:lnTo>
                  <a:pt x="537" y="60"/>
                </a:lnTo>
                <a:lnTo>
                  <a:pt x="537" y="60"/>
                </a:lnTo>
                <a:lnTo>
                  <a:pt x="537" y="60"/>
                </a:lnTo>
                <a:lnTo>
                  <a:pt x="537" y="60"/>
                </a:lnTo>
                <a:lnTo>
                  <a:pt x="537" y="60"/>
                </a:lnTo>
                <a:lnTo>
                  <a:pt x="537" y="60"/>
                </a:lnTo>
                <a:lnTo>
                  <a:pt x="537" y="60"/>
                </a:lnTo>
                <a:lnTo>
                  <a:pt x="537" y="60"/>
                </a:lnTo>
                <a:lnTo>
                  <a:pt x="537" y="60"/>
                </a:lnTo>
                <a:lnTo>
                  <a:pt x="537" y="60"/>
                </a:lnTo>
                <a:lnTo>
                  <a:pt x="537" y="60"/>
                </a:lnTo>
                <a:lnTo>
                  <a:pt x="537" y="60"/>
                </a:lnTo>
                <a:lnTo>
                  <a:pt x="537" y="60"/>
                </a:lnTo>
                <a:lnTo>
                  <a:pt x="537" y="60"/>
                </a:lnTo>
                <a:lnTo>
                  <a:pt x="537" y="60"/>
                </a:lnTo>
                <a:lnTo>
                  <a:pt x="537" y="60"/>
                </a:lnTo>
                <a:lnTo>
                  <a:pt x="537" y="60"/>
                </a:lnTo>
                <a:lnTo>
                  <a:pt x="537" y="60"/>
                </a:lnTo>
                <a:lnTo>
                  <a:pt x="537" y="60"/>
                </a:lnTo>
                <a:lnTo>
                  <a:pt x="537" y="60"/>
                </a:lnTo>
                <a:lnTo>
                  <a:pt x="537" y="60"/>
                </a:lnTo>
                <a:lnTo>
                  <a:pt x="537" y="60"/>
                </a:lnTo>
                <a:lnTo>
                  <a:pt x="537" y="60"/>
                </a:lnTo>
                <a:lnTo>
                  <a:pt x="537" y="60"/>
                </a:lnTo>
                <a:lnTo>
                  <a:pt x="537" y="60"/>
                </a:lnTo>
                <a:lnTo>
                  <a:pt x="537" y="60"/>
                </a:lnTo>
                <a:lnTo>
                  <a:pt x="538" y="60"/>
                </a:lnTo>
                <a:lnTo>
                  <a:pt x="538" y="60"/>
                </a:lnTo>
                <a:lnTo>
                  <a:pt x="538" y="60"/>
                </a:lnTo>
                <a:lnTo>
                  <a:pt x="538" y="60"/>
                </a:lnTo>
                <a:lnTo>
                  <a:pt x="538" y="60"/>
                </a:lnTo>
                <a:lnTo>
                  <a:pt x="538" y="60"/>
                </a:lnTo>
                <a:lnTo>
                  <a:pt x="538" y="60"/>
                </a:lnTo>
                <a:lnTo>
                  <a:pt x="538" y="60"/>
                </a:lnTo>
                <a:lnTo>
                  <a:pt x="538" y="60"/>
                </a:lnTo>
                <a:lnTo>
                  <a:pt x="538" y="60"/>
                </a:lnTo>
                <a:lnTo>
                  <a:pt x="538" y="60"/>
                </a:lnTo>
                <a:lnTo>
                  <a:pt x="538" y="60"/>
                </a:lnTo>
                <a:lnTo>
                  <a:pt x="538" y="60"/>
                </a:lnTo>
                <a:lnTo>
                  <a:pt x="538" y="60"/>
                </a:lnTo>
                <a:lnTo>
                  <a:pt x="538" y="60"/>
                </a:lnTo>
                <a:lnTo>
                  <a:pt x="538" y="60"/>
                </a:lnTo>
                <a:lnTo>
                  <a:pt x="538" y="60"/>
                </a:lnTo>
                <a:lnTo>
                  <a:pt x="538" y="60"/>
                </a:lnTo>
                <a:lnTo>
                  <a:pt x="538" y="60"/>
                </a:lnTo>
                <a:lnTo>
                  <a:pt x="538" y="60"/>
                </a:lnTo>
                <a:lnTo>
                  <a:pt x="538" y="60"/>
                </a:lnTo>
                <a:lnTo>
                  <a:pt x="538" y="60"/>
                </a:lnTo>
                <a:lnTo>
                  <a:pt x="538" y="60"/>
                </a:lnTo>
                <a:lnTo>
                  <a:pt x="538" y="60"/>
                </a:lnTo>
                <a:lnTo>
                  <a:pt x="538" y="60"/>
                </a:lnTo>
                <a:lnTo>
                  <a:pt x="538" y="60"/>
                </a:lnTo>
                <a:lnTo>
                  <a:pt x="538" y="60"/>
                </a:lnTo>
                <a:lnTo>
                  <a:pt x="538" y="60"/>
                </a:lnTo>
                <a:lnTo>
                  <a:pt x="538" y="60"/>
                </a:lnTo>
                <a:lnTo>
                  <a:pt x="538" y="60"/>
                </a:lnTo>
                <a:lnTo>
                  <a:pt x="538" y="60"/>
                </a:lnTo>
                <a:lnTo>
                  <a:pt x="538" y="60"/>
                </a:lnTo>
                <a:lnTo>
                  <a:pt x="538" y="60"/>
                </a:lnTo>
                <a:lnTo>
                  <a:pt x="538" y="60"/>
                </a:lnTo>
                <a:lnTo>
                  <a:pt x="538" y="60"/>
                </a:lnTo>
                <a:lnTo>
                  <a:pt x="538" y="60"/>
                </a:lnTo>
                <a:lnTo>
                  <a:pt x="538" y="60"/>
                </a:lnTo>
                <a:lnTo>
                  <a:pt x="538" y="60"/>
                </a:lnTo>
                <a:lnTo>
                  <a:pt x="538" y="60"/>
                </a:lnTo>
                <a:lnTo>
                  <a:pt x="539" y="60"/>
                </a:lnTo>
                <a:lnTo>
                  <a:pt x="539" y="60"/>
                </a:lnTo>
                <a:lnTo>
                  <a:pt x="539" y="60"/>
                </a:lnTo>
                <a:lnTo>
                  <a:pt x="539" y="60"/>
                </a:lnTo>
                <a:lnTo>
                  <a:pt x="539" y="60"/>
                </a:lnTo>
                <a:lnTo>
                  <a:pt x="539" y="60"/>
                </a:lnTo>
                <a:lnTo>
                  <a:pt x="539" y="60"/>
                </a:lnTo>
                <a:lnTo>
                  <a:pt x="539" y="60"/>
                </a:lnTo>
                <a:lnTo>
                  <a:pt x="539" y="60"/>
                </a:lnTo>
                <a:lnTo>
                  <a:pt x="539" y="60"/>
                </a:lnTo>
                <a:lnTo>
                  <a:pt x="539" y="60"/>
                </a:lnTo>
                <a:lnTo>
                  <a:pt x="539" y="60"/>
                </a:lnTo>
                <a:lnTo>
                  <a:pt x="539" y="60"/>
                </a:lnTo>
                <a:lnTo>
                  <a:pt x="539" y="60"/>
                </a:lnTo>
                <a:lnTo>
                  <a:pt x="539" y="60"/>
                </a:lnTo>
                <a:lnTo>
                  <a:pt x="539" y="60"/>
                </a:lnTo>
                <a:lnTo>
                  <a:pt x="539" y="60"/>
                </a:lnTo>
                <a:lnTo>
                  <a:pt x="539" y="60"/>
                </a:lnTo>
                <a:lnTo>
                  <a:pt x="539" y="60"/>
                </a:lnTo>
                <a:lnTo>
                  <a:pt x="539" y="60"/>
                </a:lnTo>
                <a:lnTo>
                  <a:pt x="539" y="60"/>
                </a:lnTo>
                <a:lnTo>
                  <a:pt x="539" y="60"/>
                </a:lnTo>
                <a:lnTo>
                  <a:pt x="539" y="60"/>
                </a:lnTo>
                <a:lnTo>
                  <a:pt x="539" y="60"/>
                </a:lnTo>
                <a:lnTo>
                  <a:pt x="539" y="60"/>
                </a:lnTo>
                <a:lnTo>
                  <a:pt x="539" y="60"/>
                </a:lnTo>
                <a:lnTo>
                  <a:pt x="539" y="60"/>
                </a:lnTo>
                <a:lnTo>
                  <a:pt x="539" y="60"/>
                </a:lnTo>
                <a:lnTo>
                  <a:pt x="539" y="60"/>
                </a:lnTo>
                <a:lnTo>
                  <a:pt x="539" y="60"/>
                </a:lnTo>
                <a:lnTo>
                  <a:pt x="540" y="60"/>
                </a:lnTo>
                <a:lnTo>
                  <a:pt x="540" y="60"/>
                </a:lnTo>
                <a:lnTo>
                  <a:pt x="540" y="60"/>
                </a:lnTo>
                <a:lnTo>
                  <a:pt x="540" y="60"/>
                </a:lnTo>
                <a:lnTo>
                  <a:pt x="540" y="60"/>
                </a:lnTo>
                <a:lnTo>
                  <a:pt x="540" y="60"/>
                </a:lnTo>
                <a:lnTo>
                  <a:pt x="540" y="60"/>
                </a:lnTo>
                <a:lnTo>
                  <a:pt x="540" y="60"/>
                </a:lnTo>
                <a:lnTo>
                  <a:pt x="540" y="60"/>
                </a:lnTo>
                <a:lnTo>
                  <a:pt x="540" y="60"/>
                </a:lnTo>
                <a:lnTo>
                  <a:pt x="540" y="60"/>
                </a:lnTo>
                <a:lnTo>
                  <a:pt x="540" y="60"/>
                </a:lnTo>
                <a:lnTo>
                  <a:pt x="540" y="60"/>
                </a:lnTo>
                <a:lnTo>
                  <a:pt x="540" y="60"/>
                </a:lnTo>
                <a:lnTo>
                  <a:pt x="540" y="60"/>
                </a:lnTo>
                <a:lnTo>
                  <a:pt x="540" y="60"/>
                </a:lnTo>
                <a:lnTo>
                  <a:pt x="540" y="60"/>
                </a:lnTo>
                <a:lnTo>
                  <a:pt x="540" y="60"/>
                </a:lnTo>
                <a:lnTo>
                  <a:pt x="540" y="60"/>
                </a:lnTo>
                <a:lnTo>
                  <a:pt x="540" y="60"/>
                </a:lnTo>
                <a:lnTo>
                  <a:pt x="540" y="60"/>
                </a:lnTo>
                <a:lnTo>
                  <a:pt x="540" y="60"/>
                </a:lnTo>
                <a:lnTo>
                  <a:pt x="540" y="60"/>
                </a:lnTo>
                <a:lnTo>
                  <a:pt x="540" y="60"/>
                </a:lnTo>
                <a:lnTo>
                  <a:pt x="540" y="60"/>
                </a:lnTo>
                <a:lnTo>
                  <a:pt x="540" y="60"/>
                </a:lnTo>
                <a:lnTo>
                  <a:pt x="540" y="60"/>
                </a:lnTo>
                <a:lnTo>
                  <a:pt x="540" y="60"/>
                </a:lnTo>
                <a:lnTo>
                  <a:pt x="540" y="60"/>
                </a:lnTo>
                <a:lnTo>
                  <a:pt x="540" y="60"/>
                </a:lnTo>
                <a:lnTo>
                  <a:pt x="540" y="60"/>
                </a:lnTo>
                <a:lnTo>
                  <a:pt x="540" y="60"/>
                </a:lnTo>
                <a:lnTo>
                  <a:pt x="540" y="60"/>
                </a:lnTo>
                <a:lnTo>
                  <a:pt x="540" y="60"/>
                </a:lnTo>
                <a:lnTo>
                  <a:pt x="540" y="60"/>
                </a:lnTo>
                <a:lnTo>
                  <a:pt x="540" y="60"/>
                </a:lnTo>
                <a:lnTo>
                  <a:pt x="541" y="60"/>
                </a:lnTo>
                <a:lnTo>
                  <a:pt x="541" y="60"/>
                </a:lnTo>
                <a:lnTo>
                  <a:pt x="541" y="60"/>
                </a:lnTo>
                <a:lnTo>
                  <a:pt x="541" y="60"/>
                </a:lnTo>
                <a:lnTo>
                  <a:pt x="541" y="60"/>
                </a:lnTo>
                <a:lnTo>
                  <a:pt x="541" y="60"/>
                </a:lnTo>
                <a:lnTo>
                  <a:pt x="541" y="60"/>
                </a:lnTo>
                <a:lnTo>
                  <a:pt x="541" y="60"/>
                </a:lnTo>
                <a:lnTo>
                  <a:pt x="541" y="60"/>
                </a:lnTo>
                <a:lnTo>
                  <a:pt x="541" y="60"/>
                </a:lnTo>
                <a:lnTo>
                  <a:pt x="541" y="60"/>
                </a:lnTo>
                <a:lnTo>
                  <a:pt x="541" y="60"/>
                </a:lnTo>
                <a:lnTo>
                  <a:pt x="541" y="60"/>
                </a:lnTo>
                <a:lnTo>
                  <a:pt x="541" y="60"/>
                </a:lnTo>
                <a:lnTo>
                  <a:pt x="541" y="60"/>
                </a:lnTo>
                <a:lnTo>
                  <a:pt x="541" y="60"/>
                </a:lnTo>
                <a:lnTo>
                  <a:pt x="541" y="60"/>
                </a:lnTo>
                <a:lnTo>
                  <a:pt x="541" y="60"/>
                </a:lnTo>
                <a:lnTo>
                  <a:pt x="541" y="60"/>
                </a:lnTo>
                <a:lnTo>
                  <a:pt x="541" y="60"/>
                </a:lnTo>
                <a:lnTo>
                  <a:pt x="541" y="60"/>
                </a:lnTo>
                <a:lnTo>
                  <a:pt x="541" y="60"/>
                </a:lnTo>
                <a:lnTo>
                  <a:pt x="541" y="60"/>
                </a:lnTo>
                <a:lnTo>
                  <a:pt x="541" y="60"/>
                </a:lnTo>
                <a:lnTo>
                  <a:pt x="541" y="60"/>
                </a:lnTo>
                <a:lnTo>
                  <a:pt x="541" y="60"/>
                </a:lnTo>
                <a:lnTo>
                  <a:pt x="541" y="60"/>
                </a:lnTo>
                <a:lnTo>
                  <a:pt x="541" y="60"/>
                </a:lnTo>
                <a:lnTo>
                  <a:pt x="541" y="60"/>
                </a:lnTo>
                <a:lnTo>
                  <a:pt x="541" y="60"/>
                </a:lnTo>
                <a:lnTo>
                  <a:pt x="541" y="60"/>
                </a:lnTo>
                <a:lnTo>
                  <a:pt x="541" y="60"/>
                </a:lnTo>
                <a:lnTo>
                  <a:pt x="541" y="60"/>
                </a:lnTo>
                <a:lnTo>
                  <a:pt x="542" y="60"/>
                </a:lnTo>
                <a:lnTo>
                  <a:pt x="542" y="60"/>
                </a:lnTo>
                <a:lnTo>
                  <a:pt x="542" y="60"/>
                </a:lnTo>
                <a:lnTo>
                  <a:pt x="542" y="60"/>
                </a:lnTo>
                <a:lnTo>
                  <a:pt x="542" y="60"/>
                </a:lnTo>
                <a:lnTo>
                  <a:pt x="542" y="60"/>
                </a:lnTo>
                <a:lnTo>
                  <a:pt x="542" y="60"/>
                </a:lnTo>
                <a:lnTo>
                  <a:pt x="542" y="60"/>
                </a:lnTo>
                <a:lnTo>
                  <a:pt x="542" y="60"/>
                </a:lnTo>
                <a:lnTo>
                  <a:pt x="542" y="60"/>
                </a:lnTo>
                <a:lnTo>
                  <a:pt x="542" y="60"/>
                </a:lnTo>
                <a:lnTo>
                  <a:pt x="542" y="60"/>
                </a:lnTo>
                <a:lnTo>
                  <a:pt x="542" y="60"/>
                </a:lnTo>
                <a:lnTo>
                  <a:pt x="542" y="60"/>
                </a:lnTo>
                <a:lnTo>
                  <a:pt x="542" y="60"/>
                </a:lnTo>
                <a:lnTo>
                  <a:pt x="542" y="60"/>
                </a:lnTo>
                <a:lnTo>
                  <a:pt x="542" y="60"/>
                </a:lnTo>
                <a:lnTo>
                  <a:pt x="542" y="60"/>
                </a:lnTo>
                <a:lnTo>
                  <a:pt x="542" y="60"/>
                </a:lnTo>
                <a:lnTo>
                  <a:pt x="542" y="60"/>
                </a:lnTo>
                <a:lnTo>
                  <a:pt x="542" y="60"/>
                </a:lnTo>
                <a:lnTo>
                  <a:pt x="542" y="60"/>
                </a:lnTo>
                <a:lnTo>
                  <a:pt x="542" y="60"/>
                </a:lnTo>
                <a:lnTo>
                  <a:pt x="542" y="60"/>
                </a:lnTo>
                <a:lnTo>
                  <a:pt x="542" y="60"/>
                </a:lnTo>
                <a:lnTo>
                  <a:pt x="542" y="60"/>
                </a:lnTo>
                <a:lnTo>
                  <a:pt x="542" y="60"/>
                </a:lnTo>
                <a:lnTo>
                  <a:pt x="542" y="60"/>
                </a:lnTo>
                <a:lnTo>
                  <a:pt x="542" y="60"/>
                </a:lnTo>
                <a:lnTo>
                  <a:pt x="542" y="60"/>
                </a:lnTo>
                <a:lnTo>
                  <a:pt x="543" y="60"/>
                </a:lnTo>
                <a:lnTo>
                  <a:pt x="543" y="60"/>
                </a:lnTo>
                <a:lnTo>
                  <a:pt x="543" y="60"/>
                </a:lnTo>
                <a:lnTo>
                  <a:pt x="543" y="60"/>
                </a:lnTo>
                <a:lnTo>
                  <a:pt x="543" y="60"/>
                </a:lnTo>
                <a:lnTo>
                  <a:pt x="543" y="60"/>
                </a:lnTo>
                <a:lnTo>
                  <a:pt x="543" y="60"/>
                </a:lnTo>
                <a:lnTo>
                  <a:pt x="543" y="60"/>
                </a:lnTo>
                <a:lnTo>
                  <a:pt x="543" y="60"/>
                </a:lnTo>
                <a:lnTo>
                  <a:pt x="543" y="60"/>
                </a:lnTo>
                <a:lnTo>
                  <a:pt x="543" y="60"/>
                </a:lnTo>
                <a:lnTo>
                  <a:pt x="543" y="60"/>
                </a:lnTo>
                <a:lnTo>
                  <a:pt x="543" y="60"/>
                </a:lnTo>
                <a:lnTo>
                  <a:pt x="543" y="60"/>
                </a:lnTo>
                <a:lnTo>
                  <a:pt x="543" y="60"/>
                </a:lnTo>
                <a:lnTo>
                  <a:pt x="543" y="60"/>
                </a:lnTo>
                <a:lnTo>
                  <a:pt x="543" y="60"/>
                </a:lnTo>
                <a:lnTo>
                  <a:pt x="543" y="60"/>
                </a:lnTo>
                <a:lnTo>
                  <a:pt x="543" y="60"/>
                </a:lnTo>
                <a:lnTo>
                  <a:pt x="543" y="60"/>
                </a:lnTo>
                <a:lnTo>
                  <a:pt x="543" y="60"/>
                </a:lnTo>
                <a:lnTo>
                  <a:pt x="543" y="60"/>
                </a:lnTo>
                <a:lnTo>
                  <a:pt x="543" y="60"/>
                </a:lnTo>
                <a:lnTo>
                  <a:pt x="543" y="60"/>
                </a:lnTo>
                <a:lnTo>
                  <a:pt x="543" y="60"/>
                </a:lnTo>
                <a:lnTo>
                  <a:pt x="543" y="60"/>
                </a:lnTo>
                <a:lnTo>
                  <a:pt x="543" y="60"/>
                </a:lnTo>
                <a:lnTo>
                  <a:pt x="543" y="60"/>
                </a:lnTo>
                <a:lnTo>
                  <a:pt x="543" y="60"/>
                </a:lnTo>
                <a:lnTo>
                  <a:pt x="543" y="60"/>
                </a:lnTo>
                <a:lnTo>
                  <a:pt x="543" y="60"/>
                </a:lnTo>
                <a:lnTo>
                  <a:pt x="543" y="60"/>
                </a:lnTo>
                <a:lnTo>
                  <a:pt x="543" y="60"/>
                </a:lnTo>
                <a:lnTo>
                  <a:pt x="543" y="60"/>
                </a:lnTo>
                <a:lnTo>
                  <a:pt x="543" y="60"/>
                </a:lnTo>
                <a:lnTo>
                  <a:pt x="543" y="60"/>
                </a:lnTo>
                <a:lnTo>
                  <a:pt x="544" y="60"/>
                </a:lnTo>
                <a:lnTo>
                  <a:pt x="544" y="60"/>
                </a:lnTo>
                <a:lnTo>
                  <a:pt x="544" y="60"/>
                </a:lnTo>
                <a:lnTo>
                  <a:pt x="544" y="60"/>
                </a:lnTo>
                <a:lnTo>
                  <a:pt x="544" y="60"/>
                </a:lnTo>
                <a:lnTo>
                  <a:pt x="544" y="60"/>
                </a:lnTo>
                <a:lnTo>
                  <a:pt x="544" y="60"/>
                </a:lnTo>
                <a:lnTo>
                  <a:pt x="544" y="61"/>
                </a:lnTo>
                <a:lnTo>
                  <a:pt x="544" y="61"/>
                </a:lnTo>
                <a:lnTo>
                  <a:pt x="544" y="61"/>
                </a:lnTo>
                <a:lnTo>
                  <a:pt x="544" y="61"/>
                </a:lnTo>
                <a:lnTo>
                  <a:pt x="544" y="61"/>
                </a:lnTo>
                <a:lnTo>
                  <a:pt x="544" y="61"/>
                </a:lnTo>
                <a:lnTo>
                  <a:pt x="544" y="61"/>
                </a:lnTo>
                <a:lnTo>
                  <a:pt x="544" y="61"/>
                </a:lnTo>
                <a:lnTo>
                  <a:pt x="544" y="61"/>
                </a:lnTo>
                <a:lnTo>
                  <a:pt x="544" y="61"/>
                </a:lnTo>
                <a:lnTo>
                  <a:pt x="544" y="61"/>
                </a:lnTo>
                <a:lnTo>
                  <a:pt x="544" y="61"/>
                </a:lnTo>
                <a:lnTo>
                  <a:pt x="544" y="61"/>
                </a:lnTo>
                <a:lnTo>
                  <a:pt x="544" y="61"/>
                </a:lnTo>
                <a:lnTo>
                  <a:pt x="544" y="61"/>
                </a:lnTo>
                <a:lnTo>
                  <a:pt x="544" y="61"/>
                </a:lnTo>
                <a:lnTo>
                  <a:pt x="544" y="61"/>
                </a:lnTo>
                <a:lnTo>
                  <a:pt x="544" y="61"/>
                </a:lnTo>
                <a:lnTo>
                  <a:pt x="544" y="61"/>
                </a:lnTo>
                <a:lnTo>
                  <a:pt x="544" y="61"/>
                </a:lnTo>
                <a:lnTo>
                  <a:pt x="544" y="61"/>
                </a:lnTo>
                <a:lnTo>
                  <a:pt x="544" y="61"/>
                </a:lnTo>
                <a:lnTo>
                  <a:pt x="544" y="61"/>
                </a:lnTo>
                <a:lnTo>
                  <a:pt x="544" y="61"/>
                </a:lnTo>
                <a:lnTo>
                  <a:pt x="544" y="61"/>
                </a:lnTo>
                <a:lnTo>
                  <a:pt x="544" y="61"/>
                </a:lnTo>
                <a:lnTo>
                  <a:pt x="544" y="61"/>
                </a:lnTo>
                <a:lnTo>
                  <a:pt x="544" y="61"/>
                </a:lnTo>
                <a:lnTo>
                  <a:pt x="544" y="61"/>
                </a:lnTo>
                <a:lnTo>
                  <a:pt x="544" y="61"/>
                </a:lnTo>
                <a:lnTo>
                  <a:pt x="544" y="61"/>
                </a:lnTo>
                <a:lnTo>
                  <a:pt x="544" y="61"/>
                </a:lnTo>
                <a:lnTo>
                  <a:pt x="544" y="61"/>
                </a:lnTo>
                <a:lnTo>
                  <a:pt x="544" y="61"/>
                </a:lnTo>
                <a:lnTo>
                  <a:pt x="544" y="61"/>
                </a:lnTo>
                <a:lnTo>
                  <a:pt x="544" y="61"/>
                </a:lnTo>
                <a:lnTo>
                  <a:pt x="544" y="61"/>
                </a:lnTo>
                <a:lnTo>
                  <a:pt x="544" y="61"/>
                </a:lnTo>
                <a:lnTo>
                  <a:pt x="544" y="61"/>
                </a:lnTo>
                <a:lnTo>
                  <a:pt x="544" y="61"/>
                </a:lnTo>
                <a:lnTo>
                  <a:pt x="544" y="61"/>
                </a:lnTo>
                <a:lnTo>
                  <a:pt x="544" y="61"/>
                </a:lnTo>
                <a:lnTo>
                  <a:pt x="544" y="61"/>
                </a:lnTo>
                <a:lnTo>
                  <a:pt x="544" y="61"/>
                </a:lnTo>
                <a:lnTo>
                  <a:pt x="545" y="61"/>
                </a:lnTo>
                <a:lnTo>
                  <a:pt x="545" y="61"/>
                </a:lnTo>
                <a:lnTo>
                  <a:pt x="545" y="61"/>
                </a:lnTo>
                <a:lnTo>
                  <a:pt x="545" y="61"/>
                </a:lnTo>
                <a:lnTo>
                  <a:pt x="545" y="61"/>
                </a:lnTo>
                <a:lnTo>
                  <a:pt x="545" y="61"/>
                </a:lnTo>
                <a:lnTo>
                  <a:pt x="545" y="61"/>
                </a:lnTo>
                <a:lnTo>
                  <a:pt x="545" y="61"/>
                </a:lnTo>
                <a:lnTo>
                  <a:pt x="545" y="61"/>
                </a:lnTo>
                <a:lnTo>
                  <a:pt x="545" y="61"/>
                </a:lnTo>
                <a:lnTo>
                  <a:pt x="545" y="61"/>
                </a:lnTo>
                <a:lnTo>
                  <a:pt x="545" y="61"/>
                </a:lnTo>
                <a:lnTo>
                  <a:pt x="545" y="61"/>
                </a:lnTo>
                <a:lnTo>
                  <a:pt x="545" y="61"/>
                </a:lnTo>
                <a:lnTo>
                  <a:pt x="545" y="61"/>
                </a:lnTo>
                <a:lnTo>
                  <a:pt x="545" y="61"/>
                </a:lnTo>
                <a:lnTo>
                  <a:pt x="545" y="61"/>
                </a:lnTo>
                <a:lnTo>
                  <a:pt x="545" y="61"/>
                </a:lnTo>
                <a:lnTo>
                  <a:pt x="545" y="61"/>
                </a:lnTo>
                <a:lnTo>
                  <a:pt x="545" y="61"/>
                </a:lnTo>
                <a:lnTo>
                  <a:pt x="545" y="61"/>
                </a:lnTo>
                <a:lnTo>
                  <a:pt x="545" y="61"/>
                </a:lnTo>
                <a:lnTo>
                  <a:pt x="545" y="61"/>
                </a:lnTo>
                <a:lnTo>
                  <a:pt x="545" y="61"/>
                </a:lnTo>
                <a:lnTo>
                  <a:pt x="545" y="61"/>
                </a:lnTo>
                <a:lnTo>
                  <a:pt x="545" y="61"/>
                </a:lnTo>
                <a:lnTo>
                  <a:pt x="545" y="61"/>
                </a:lnTo>
                <a:lnTo>
                  <a:pt x="545" y="61"/>
                </a:lnTo>
                <a:lnTo>
                  <a:pt x="545" y="61"/>
                </a:lnTo>
                <a:lnTo>
                  <a:pt x="545" y="61"/>
                </a:lnTo>
                <a:lnTo>
                  <a:pt x="545" y="61"/>
                </a:lnTo>
                <a:lnTo>
                  <a:pt x="545" y="61"/>
                </a:lnTo>
                <a:lnTo>
                  <a:pt x="545" y="61"/>
                </a:lnTo>
                <a:lnTo>
                  <a:pt x="545" y="61"/>
                </a:lnTo>
                <a:lnTo>
                  <a:pt x="545" y="61"/>
                </a:lnTo>
                <a:lnTo>
                  <a:pt x="545" y="61"/>
                </a:lnTo>
                <a:lnTo>
                  <a:pt x="545" y="61"/>
                </a:lnTo>
                <a:lnTo>
                  <a:pt x="545" y="61"/>
                </a:lnTo>
                <a:lnTo>
                  <a:pt x="545" y="61"/>
                </a:lnTo>
                <a:lnTo>
                  <a:pt x="545" y="61"/>
                </a:lnTo>
                <a:lnTo>
                  <a:pt x="545" y="61"/>
                </a:lnTo>
                <a:lnTo>
                  <a:pt x="545" y="61"/>
                </a:lnTo>
                <a:lnTo>
                  <a:pt x="545" y="61"/>
                </a:lnTo>
                <a:lnTo>
                  <a:pt x="545" y="61"/>
                </a:lnTo>
                <a:lnTo>
                  <a:pt x="545" y="61"/>
                </a:lnTo>
                <a:lnTo>
                  <a:pt x="545" y="61"/>
                </a:lnTo>
                <a:lnTo>
                  <a:pt x="545" y="61"/>
                </a:lnTo>
                <a:lnTo>
                  <a:pt x="545" y="61"/>
                </a:lnTo>
                <a:lnTo>
                  <a:pt x="545" y="61"/>
                </a:lnTo>
                <a:lnTo>
                  <a:pt x="545" y="61"/>
                </a:lnTo>
                <a:lnTo>
                  <a:pt x="545" y="61"/>
                </a:lnTo>
                <a:lnTo>
                  <a:pt x="545" y="61"/>
                </a:lnTo>
                <a:lnTo>
                  <a:pt x="545" y="61"/>
                </a:lnTo>
                <a:lnTo>
                  <a:pt x="545" y="61"/>
                </a:lnTo>
                <a:lnTo>
                  <a:pt x="546" y="61"/>
                </a:lnTo>
                <a:lnTo>
                  <a:pt x="546" y="61"/>
                </a:lnTo>
                <a:lnTo>
                  <a:pt x="546" y="61"/>
                </a:lnTo>
                <a:lnTo>
                  <a:pt x="546" y="61"/>
                </a:lnTo>
                <a:lnTo>
                  <a:pt x="546" y="61"/>
                </a:lnTo>
                <a:lnTo>
                  <a:pt x="546" y="61"/>
                </a:lnTo>
                <a:lnTo>
                  <a:pt x="546" y="61"/>
                </a:lnTo>
                <a:lnTo>
                  <a:pt x="546" y="61"/>
                </a:lnTo>
                <a:lnTo>
                  <a:pt x="546" y="61"/>
                </a:lnTo>
                <a:lnTo>
                  <a:pt x="546" y="61"/>
                </a:lnTo>
                <a:lnTo>
                  <a:pt x="546" y="61"/>
                </a:lnTo>
                <a:lnTo>
                  <a:pt x="546" y="61"/>
                </a:lnTo>
                <a:lnTo>
                  <a:pt x="546" y="61"/>
                </a:lnTo>
                <a:lnTo>
                  <a:pt x="546" y="61"/>
                </a:lnTo>
                <a:lnTo>
                  <a:pt x="546" y="61"/>
                </a:lnTo>
                <a:lnTo>
                  <a:pt x="546" y="61"/>
                </a:lnTo>
                <a:lnTo>
                  <a:pt x="546" y="61"/>
                </a:lnTo>
                <a:lnTo>
                  <a:pt x="546" y="61"/>
                </a:lnTo>
                <a:lnTo>
                  <a:pt x="546" y="61"/>
                </a:lnTo>
                <a:lnTo>
                  <a:pt x="546" y="61"/>
                </a:lnTo>
                <a:lnTo>
                  <a:pt x="546" y="61"/>
                </a:lnTo>
                <a:lnTo>
                  <a:pt x="546" y="61"/>
                </a:lnTo>
                <a:lnTo>
                  <a:pt x="546" y="61"/>
                </a:lnTo>
                <a:lnTo>
                  <a:pt x="546" y="61"/>
                </a:lnTo>
                <a:lnTo>
                  <a:pt x="546" y="61"/>
                </a:lnTo>
                <a:lnTo>
                  <a:pt x="546" y="61"/>
                </a:lnTo>
                <a:lnTo>
                  <a:pt x="546" y="61"/>
                </a:lnTo>
                <a:lnTo>
                  <a:pt x="546" y="61"/>
                </a:lnTo>
                <a:lnTo>
                  <a:pt x="546" y="61"/>
                </a:lnTo>
                <a:lnTo>
                  <a:pt x="546" y="61"/>
                </a:lnTo>
                <a:lnTo>
                  <a:pt x="546" y="61"/>
                </a:lnTo>
                <a:lnTo>
                  <a:pt x="546" y="61"/>
                </a:lnTo>
                <a:lnTo>
                  <a:pt x="546" y="61"/>
                </a:lnTo>
                <a:lnTo>
                  <a:pt x="546" y="61"/>
                </a:lnTo>
                <a:lnTo>
                  <a:pt x="546" y="61"/>
                </a:lnTo>
                <a:lnTo>
                  <a:pt x="546" y="61"/>
                </a:lnTo>
                <a:lnTo>
                  <a:pt x="546" y="61"/>
                </a:lnTo>
                <a:lnTo>
                  <a:pt x="546" y="61"/>
                </a:lnTo>
                <a:lnTo>
                  <a:pt x="546" y="61"/>
                </a:lnTo>
                <a:lnTo>
                  <a:pt x="546" y="61"/>
                </a:lnTo>
                <a:lnTo>
                  <a:pt x="546" y="61"/>
                </a:lnTo>
                <a:lnTo>
                  <a:pt x="546" y="61"/>
                </a:lnTo>
                <a:lnTo>
                  <a:pt x="547" y="61"/>
                </a:lnTo>
                <a:lnTo>
                  <a:pt x="547" y="61"/>
                </a:lnTo>
                <a:lnTo>
                  <a:pt x="547" y="61"/>
                </a:lnTo>
                <a:lnTo>
                  <a:pt x="547" y="61"/>
                </a:lnTo>
                <a:lnTo>
                  <a:pt x="547" y="61"/>
                </a:lnTo>
                <a:lnTo>
                  <a:pt x="547" y="61"/>
                </a:lnTo>
                <a:lnTo>
                  <a:pt x="547" y="61"/>
                </a:lnTo>
                <a:lnTo>
                  <a:pt x="547" y="61"/>
                </a:lnTo>
                <a:lnTo>
                  <a:pt x="547" y="61"/>
                </a:lnTo>
                <a:lnTo>
                  <a:pt x="547" y="61"/>
                </a:lnTo>
                <a:lnTo>
                  <a:pt x="547" y="61"/>
                </a:lnTo>
                <a:lnTo>
                  <a:pt x="547" y="61"/>
                </a:lnTo>
                <a:lnTo>
                  <a:pt x="547" y="61"/>
                </a:lnTo>
                <a:lnTo>
                  <a:pt x="547" y="61"/>
                </a:lnTo>
                <a:lnTo>
                  <a:pt x="547" y="61"/>
                </a:lnTo>
                <a:lnTo>
                  <a:pt x="547" y="61"/>
                </a:lnTo>
                <a:lnTo>
                  <a:pt x="547" y="61"/>
                </a:lnTo>
                <a:lnTo>
                  <a:pt x="547" y="61"/>
                </a:lnTo>
                <a:lnTo>
                  <a:pt x="547" y="61"/>
                </a:lnTo>
                <a:lnTo>
                  <a:pt x="547" y="61"/>
                </a:lnTo>
                <a:lnTo>
                  <a:pt x="547" y="61"/>
                </a:lnTo>
                <a:lnTo>
                  <a:pt x="547" y="61"/>
                </a:lnTo>
                <a:lnTo>
                  <a:pt x="547" y="61"/>
                </a:lnTo>
                <a:lnTo>
                  <a:pt x="547" y="61"/>
                </a:lnTo>
                <a:lnTo>
                  <a:pt x="547" y="61"/>
                </a:lnTo>
                <a:lnTo>
                  <a:pt x="547" y="61"/>
                </a:lnTo>
                <a:lnTo>
                  <a:pt x="547" y="61"/>
                </a:lnTo>
                <a:lnTo>
                  <a:pt x="547" y="61"/>
                </a:lnTo>
                <a:lnTo>
                  <a:pt x="547" y="61"/>
                </a:lnTo>
                <a:lnTo>
                  <a:pt x="547" y="61"/>
                </a:lnTo>
                <a:lnTo>
                  <a:pt x="547" y="61"/>
                </a:lnTo>
                <a:lnTo>
                  <a:pt x="547" y="61"/>
                </a:lnTo>
                <a:lnTo>
                  <a:pt x="547" y="61"/>
                </a:lnTo>
                <a:lnTo>
                  <a:pt x="547" y="61"/>
                </a:lnTo>
                <a:lnTo>
                  <a:pt x="547" y="61"/>
                </a:lnTo>
                <a:lnTo>
                  <a:pt x="547" y="61"/>
                </a:lnTo>
                <a:lnTo>
                  <a:pt x="547" y="61"/>
                </a:lnTo>
                <a:lnTo>
                  <a:pt x="547" y="61"/>
                </a:lnTo>
                <a:lnTo>
                  <a:pt x="547" y="61"/>
                </a:lnTo>
                <a:lnTo>
                  <a:pt x="547" y="61"/>
                </a:lnTo>
                <a:lnTo>
                  <a:pt x="547" y="61"/>
                </a:lnTo>
                <a:lnTo>
                  <a:pt x="547" y="61"/>
                </a:lnTo>
                <a:lnTo>
                  <a:pt x="547" y="61"/>
                </a:lnTo>
                <a:lnTo>
                  <a:pt x="547" y="61"/>
                </a:lnTo>
                <a:lnTo>
                  <a:pt x="547" y="61"/>
                </a:lnTo>
                <a:lnTo>
                  <a:pt x="547" y="61"/>
                </a:lnTo>
                <a:lnTo>
                  <a:pt x="547" y="61"/>
                </a:lnTo>
                <a:lnTo>
                  <a:pt x="547" y="61"/>
                </a:lnTo>
                <a:lnTo>
                  <a:pt x="547" y="61"/>
                </a:lnTo>
                <a:lnTo>
                  <a:pt x="547" y="61"/>
                </a:lnTo>
                <a:lnTo>
                  <a:pt x="547" y="61"/>
                </a:lnTo>
                <a:lnTo>
                  <a:pt x="547" y="61"/>
                </a:lnTo>
                <a:lnTo>
                  <a:pt x="547" y="61"/>
                </a:lnTo>
                <a:lnTo>
                  <a:pt x="547" y="61"/>
                </a:lnTo>
                <a:lnTo>
                  <a:pt x="547" y="61"/>
                </a:lnTo>
                <a:lnTo>
                  <a:pt x="547" y="61"/>
                </a:lnTo>
                <a:lnTo>
                  <a:pt x="547" y="61"/>
                </a:lnTo>
                <a:lnTo>
                  <a:pt x="547" y="61"/>
                </a:lnTo>
                <a:lnTo>
                  <a:pt x="547" y="61"/>
                </a:lnTo>
                <a:lnTo>
                  <a:pt x="547" y="61"/>
                </a:lnTo>
                <a:lnTo>
                  <a:pt x="547" y="61"/>
                </a:lnTo>
                <a:lnTo>
                  <a:pt x="547" y="61"/>
                </a:lnTo>
                <a:lnTo>
                  <a:pt x="547" y="61"/>
                </a:lnTo>
                <a:lnTo>
                  <a:pt x="548" y="61"/>
                </a:lnTo>
                <a:lnTo>
                  <a:pt x="548" y="61"/>
                </a:lnTo>
                <a:lnTo>
                  <a:pt x="548" y="61"/>
                </a:lnTo>
                <a:lnTo>
                  <a:pt x="548" y="61"/>
                </a:lnTo>
                <a:lnTo>
                  <a:pt x="548" y="61"/>
                </a:lnTo>
                <a:lnTo>
                  <a:pt x="548" y="61"/>
                </a:lnTo>
                <a:lnTo>
                  <a:pt x="548" y="61"/>
                </a:lnTo>
                <a:lnTo>
                  <a:pt x="548" y="61"/>
                </a:lnTo>
                <a:lnTo>
                  <a:pt x="548" y="61"/>
                </a:lnTo>
                <a:lnTo>
                  <a:pt x="548" y="61"/>
                </a:lnTo>
                <a:lnTo>
                  <a:pt x="548" y="61"/>
                </a:lnTo>
                <a:lnTo>
                  <a:pt x="548" y="61"/>
                </a:lnTo>
                <a:lnTo>
                  <a:pt x="548" y="61"/>
                </a:lnTo>
                <a:lnTo>
                  <a:pt x="548" y="61"/>
                </a:lnTo>
                <a:lnTo>
                  <a:pt x="548" y="61"/>
                </a:lnTo>
                <a:lnTo>
                  <a:pt x="548" y="61"/>
                </a:lnTo>
                <a:lnTo>
                  <a:pt x="548" y="61"/>
                </a:lnTo>
                <a:lnTo>
                  <a:pt x="548" y="61"/>
                </a:lnTo>
                <a:lnTo>
                  <a:pt x="548" y="61"/>
                </a:lnTo>
                <a:lnTo>
                  <a:pt x="548" y="61"/>
                </a:lnTo>
                <a:lnTo>
                  <a:pt x="548" y="61"/>
                </a:lnTo>
                <a:lnTo>
                  <a:pt x="548" y="61"/>
                </a:lnTo>
                <a:lnTo>
                  <a:pt x="548" y="61"/>
                </a:lnTo>
                <a:lnTo>
                  <a:pt x="548" y="61"/>
                </a:lnTo>
                <a:lnTo>
                  <a:pt x="548" y="61"/>
                </a:lnTo>
                <a:lnTo>
                  <a:pt x="548" y="61"/>
                </a:lnTo>
                <a:lnTo>
                  <a:pt x="548" y="61"/>
                </a:lnTo>
                <a:lnTo>
                  <a:pt x="548" y="61"/>
                </a:lnTo>
                <a:lnTo>
                  <a:pt x="548" y="61"/>
                </a:lnTo>
                <a:lnTo>
                  <a:pt x="548" y="61"/>
                </a:lnTo>
                <a:lnTo>
                  <a:pt x="548" y="61"/>
                </a:lnTo>
                <a:lnTo>
                  <a:pt x="548" y="61"/>
                </a:lnTo>
                <a:lnTo>
                  <a:pt x="548" y="61"/>
                </a:lnTo>
                <a:lnTo>
                  <a:pt x="548" y="61"/>
                </a:lnTo>
                <a:lnTo>
                  <a:pt x="548" y="61"/>
                </a:lnTo>
                <a:lnTo>
                  <a:pt x="548" y="61"/>
                </a:lnTo>
                <a:lnTo>
                  <a:pt x="548" y="61"/>
                </a:lnTo>
                <a:lnTo>
                  <a:pt x="548" y="61"/>
                </a:lnTo>
                <a:lnTo>
                  <a:pt x="548" y="61"/>
                </a:lnTo>
                <a:lnTo>
                  <a:pt x="548" y="61"/>
                </a:lnTo>
                <a:lnTo>
                  <a:pt x="548" y="61"/>
                </a:lnTo>
                <a:lnTo>
                  <a:pt x="548" y="61"/>
                </a:lnTo>
                <a:lnTo>
                  <a:pt x="548" y="61"/>
                </a:lnTo>
                <a:lnTo>
                  <a:pt x="548" y="61"/>
                </a:lnTo>
                <a:lnTo>
                  <a:pt x="548" y="61"/>
                </a:lnTo>
                <a:lnTo>
                  <a:pt x="548" y="61"/>
                </a:lnTo>
                <a:lnTo>
                  <a:pt x="548" y="61"/>
                </a:lnTo>
                <a:lnTo>
                  <a:pt x="548" y="61"/>
                </a:lnTo>
                <a:lnTo>
                  <a:pt x="548" y="61"/>
                </a:lnTo>
                <a:lnTo>
                  <a:pt x="548" y="61"/>
                </a:lnTo>
                <a:lnTo>
                  <a:pt x="548" y="61"/>
                </a:lnTo>
                <a:lnTo>
                  <a:pt x="548" y="61"/>
                </a:lnTo>
                <a:lnTo>
                  <a:pt x="548" y="61"/>
                </a:lnTo>
                <a:lnTo>
                  <a:pt x="548" y="61"/>
                </a:lnTo>
                <a:lnTo>
                  <a:pt x="548" y="61"/>
                </a:lnTo>
                <a:lnTo>
                  <a:pt x="548" y="61"/>
                </a:lnTo>
                <a:lnTo>
                  <a:pt x="548" y="61"/>
                </a:lnTo>
                <a:lnTo>
                  <a:pt x="548" y="61"/>
                </a:lnTo>
                <a:lnTo>
                  <a:pt x="548" y="61"/>
                </a:lnTo>
                <a:lnTo>
                  <a:pt x="548" y="61"/>
                </a:lnTo>
                <a:lnTo>
                  <a:pt x="548" y="61"/>
                </a:lnTo>
                <a:lnTo>
                  <a:pt x="548" y="61"/>
                </a:lnTo>
                <a:lnTo>
                  <a:pt x="548" y="61"/>
                </a:lnTo>
                <a:lnTo>
                  <a:pt x="548" y="61"/>
                </a:lnTo>
                <a:lnTo>
                  <a:pt x="548" y="61"/>
                </a:lnTo>
                <a:lnTo>
                  <a:pt x="548" y="61"/>
                </a:lnTo>
                <a:lnTo>
                  <a:pt x="548" y="61"/>
                </a:lnTo>
                <a:lnTo>
                  <a:pt x="548" y="61"/>
                </a:lnTo>
                <a:lnTo>
                  <a:pt x="548" y="61"/>
                </a:lnTo>
                <a:lnTo>
                  <a:pt x="548" y="61"/>
                </a:lnTo>
                <a:lnTo>
                  <a:pt x="548" y="61"/>
                </a:lnTo>
                <a:lnTo>
                  <a:pt x="548" y="61"/>
                </a:lnTo>
                <a:lnTo>
                  <a:pt x="549" y="61"/>
                </a:lnTo>
                <a:lnTo>
                  <a:pt x="549" y="61"/>
                </a:lnTo>
                <a:lnTo>
                  <a:pt x="549" y="61"/>
                </a:lnTo>
                <a:lnTo>
                  <a:pt x="549" y="61"/>
                </a:lnTo>
                <a:lnTo>
                  <a:pt x="549" y="61"/>
                </a:lnTo>
                <a:lnTo>
                  <a:pt x="549" y="61"/>
                </a:lnTo>
                <a:lnTo>
                  <a:pt x="549" y="61"/>
                </a:lnTo>
                <a:lnTo>
                  <a:pt x="549" y="61"/>
                </a:lnTo>
                <a:lnTo>
                  <a:pt x="549" y="61"/>
                </a:lnTo>
                <a:lnTo>
                  <a:pt x="549" y="61"/>
                </a:lnTo>
                <a:lnTo>
                  <a:pt x="549" y="61"/>
                </a:lnTo>
                <a:lnTo>
                  <a:pt x="549" y="61"/>
                </a:lnTo>
                <a:lnTo>
                  <a:pt x="549" y="61"/>
                </a:lnTo>
                <a:lnTo>
                  <a:pt x="549" y="61"/>
                </a:lnTo>
                <a:lnTo>
                  <a:pt x="549" y="61"/>
                </a:lnTo>
                <a:lnTo>
                  <a:pt x="549" y="61"/>
                </a:lnTo>
                <a:lnTo>
                  <a:pt x="549" y="61"/>
                </a:lnTo>
                <a:lnTo>
                  <a:pt x="549" y="61"/>
                </a:lnTo>
                <a:lnTo>
                  <a:pt x="549" y="61"/>
                </a:lnTo>
                <a:lnTo>
                  <a:pt x="549" y="61"/>
                </a:lnTo>
                <a:lnTo>
                  <a:pt x="549" y="61"/>
                </a:lnTo>
                <a:lnTo>
                  <a:pt x="549" y="61"/>
                </a:lnTo>
                <a:lnTo>
                  <a:pt x="549" y="61"/>
                </a:lnTo>
                <a:lnTo>
                  <a:pt x="549" y="61"/>
                </a:lnTo>
                <a:lnTo>
                  <a:pt x="549" y="61"/>
                </a:lnTo>
                <a:lnTo>
                  <a:pt x="549" y="61"/>
                </a:lnTo>
                <a:lnTo>
                  <a:pt x="549" y="61"/>
                </a:lnTo>
                <a:lnTo>
                  <a:pt x="549" y="61"/>
                </a:lnTo>
                <a:lnTo>
                  <a:pt x="549" y="61"/>
                </a:lnTo>
                <a:lnTo>
                  <a:pt x="549" y="61"/>
                </a:lnTo>
                <a:lnTo>
                  <a:pt x="549" y="61"/>
                </a:lnTo>
                <a:lnTo>
                  <a:pt x="549" y="61"/>
                </a:lnTo>
                <a:lnTo>
                  <a:pt x="549" y="61"/>
                </a:lnTo>
                <a:lnTo>
                  <a:pt x="549" y="61"/>
                </a:lnTo>
                <a:lnTo>
                  <a:pt x="549" y="61"/>
                </a:lnTo>
                <a:lnTo>
                  <a:pt x="549" y="61"/>
                </a:lnTo>
                <a:lnTo>
                  <a:pt x="549" y="61"/>
                </a:lnTo>
                <a:lnTo>
                  <a:pt x="549" y="61"/>
                </a:lnTo>
                <a:lnTo>
                  <a:pt x="549" y="61"/>
                </a:lnTo>
                <a:lnTo>
                  <a:pt x="549" y="61"/>
                </a:lnTo>
                <a:lnTo>
                  <a:pt x="549" y="61"/>
                </a:lnTo>
                <a:lnTo>
                  <a:pt x="549" y="61"/>
                </a:lnTo>
                <a:lnTo>
                  <a:pt x="549" y="61"/>
                </a:lnTo>
                <a:lnTo>
                  <a:pt x="549" y="61"/>
                </a:lnTo>
                <a:lnTo>
                  <a:pt x="549" y="61"/>
                </a:lnTo>
                <a:lnTo>
                  <a:pt x="549" y="61"/>
                </a:lnTo>
                <a:lnTo>
                  <a:pt x="549" y="61"/>
                </a:lnTo>
                <a:lnTo>
                  <a:pt x="549" y="61"/>
                </a:lnTo>
                <a:lnTo>
                  <a:pt x="549" y="61"/>
                </a:lnTo>
                <a:lnTo>
                  <a:pt x="549" y="61"/>
                </a:lnTo>
                <a:lnTo>
                  <a:pt x="549" y="61"/>
                </a:lnTo>
                <a:lnTo>
                  <a:pt x="549" y="61"/>
                </a:lnTo>
                <a:lnTo>
                  <a:pt x="549" y="61"/>
                </a:lnTo>
                <a:lnTo>
                  <a:pt x="549" y="61"/>
                </a:lnTo>
                <a:lnTo>
                  <a:pt x="549" y="61"/>
                </a:lnTo>
                <a:lnTo>
                  <a:pt x="549" y="61"/>
                </a:lnTo>
                <a:lnTo>
                  <a:pt x="549"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lnTo>
                  <a:pt x="550" y="61"/>
                </a:lnTo>
              </a:path>
            </a:pathLst>
          </a:custGeom>
          <a:noFill/>
          <a:ln w="28575" cap="flat">
            <a:solidFill>
              <a:srgbClr val="C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a:defRPr/>
            </a:pPr>
            <a:endParaRPr lang="fr-FR" sz="1000">
              <a:solidFill>
                <a:prstClr val="black"/>
              </a:solidFill>
              <a:latin typeface="Arial" panose="020B0604020202020204" pitchFamily="34" charset="0"/>
              <a:cs typeface="Arial" panose="020B0604020202020204" pitchFamily="34" charset="0"/>
            </a:endParaRPr>
          </a:p>
        </p:txBody>
      </p:sp>
      <p:sp>
        <p:nvSpPr>
          <p:cNvPr id="17" name="Rectangle 9">
            <a:extLst>
              <a:ext uri="{FF2B5EF4-FFF2-40B4-BE49-F238E27FC236}">
                <a16:creationId xmlns:a16="http://schemas.microsoft.com/office/drawing/2014/main" id="{189495EF-1335-4986-87F5-53CAE9798245}"/>
              </a:ext>
            </a:extLst>
          </p:cNvPr>
          <p:cNvSpPr>
            <a:spLocks noChangeArrowheads="1"/>
          </p:cNvSpPr>
          <p:nvPr/>
        </p:nvSpPr>
        <p:spPr bwMode="auto">
          <a:xfrm rot="16200000">
            <a:off x="268682" y="2585898"/>
            <a:ext cx="108363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1000" dirty="0">
                <a:solidFill>
                  <a:prstClr val="black">
                    <a:lumMod val="65000"/>
                    <a:lumOff val="35000"/>
                  </a:prstClr>
                </a:solidFill>
                <a:cs typeface="Arial" panose="020B0604020202020204" pitchFamily="34" charset="0"/>
              </a:rPr>
              <a:t>% sans évènement</a:t>
            </a:r>
          </a:p>
        </p:txBody>
      </p:sp>
      <p:sp>
        <p:nvSpPr>
          <p:cNvPr id="18" name="Rectangle 10">
            <a:extLst>
              <a:ext uri="{FF2B5EF4-FFF2-40B4-BE49-F238E27FC236}">
                <a16:creationId xmlns:a16="http://schemas.microsoft.com/office/drawing/2014/main" id="{0AF4EE7C-01C7-4638-AE44-91E0FC95751B}"/>
              </a:ext>
            </a:extLst>
          </p:cNvPr>
          <p:cNvSpPr>
            <a:spLocks noChangeArrowheads="1"/>
          </p:cNvSpPr>
          <p:nvPr/>
        </p:nvSpPr>
        <p:spPr bwMode="auto">
          <a:xfrm>
            <a:off x="1304776" y="4383516"/>
            <a:ext cx="17633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1000">
                <a:solidFill>
                  <a:srgbClr val="FFFFFF"/>
                </a:solidFill>
                <a:cs typeface="Arial" panose="020B0604020202020204" pitchFamily="34" charset="0"/>
              </a:rPr>
              <a:t>     </a:t>
            </a:r>
            <a:endParaRPr lang="fr-FR" altLang="fr-FR" sz="1000">
              <a:solidFill>
                <a:prstClr val="black"/>
              </a:solidFill>
              <a:cs typeface="Arial" panose="020B0604020202020204" pitchFamily="34" charset="0"/>
            </a:endParaRPr>
          </a:p>
        </p:txBody>
      </p:sp>
      <p:sp>
        <p:nvSpPr>
          <p:cNvPr id="19" name="Rectangle 11">
            <a:extLst>
              <a:ext uri="{FF2B5EF4-FFF2-40B4-BE49-F238E27FC236}">
                <a16:creationId xmlns:a16="http://schemas.microsoft.com/office/drawing/2014/main" id="{395E794D-B2EA-4C62-8D88-CE2210F7423A}"/>
              </a:ext>
            </a:extLst>
          </p:cNvPr>
          <p:cNvSpPr>
            <a:spLocks noChangeArrowheads="1"/>
          </p:cNvSpPr>
          <p:nvPr/>
        </p:nvSpPr>
        <p:spPr bwMode="auto">
          <a:xfrm>
            <a:off x="2140595" y="4383516"/>
            <a:ext cx="17633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1000">
                <a:solidFill>
                  <a:srgbClr val="FFFFFF"/>
                </a:solidFill>
                <a:cs typeface="Arial" panose="020B0604020202020204" pitchFamily="34" charset="0"/>
              </a:rPr>
              <a:t>     </a:t>
            </a:r>
            <a:endParaRPr lang="fr-FR" altLang="fr-FR" sz="1000">
              <a:solidFill>
                <a:prstClr val="black"/>
              </a:solidFill>
              <a:cs typeface="Arial" panose="020B0604020202020204" pitchFamily="34" charset="0"/>
            </a:endParaRPr>
          </a:p>
        </p:txBody>
      </p:sp>
      <p:sp>
        <p:nvSpPr>
          <p:cNvPr id="20" name="Rectangle 12">
            <a:extLst>
              <a:ext uri="{FF2B5EF4-FFF2-40B4-BE49-F238E27FC236}">
                <a16:creationId xmlns:a16="http://schemas.microsoft.com/office/drawing/2014/main" id="{2EF9CA57-4FB0-417D-9A09-39368C85C324}"/>
              </a:ext>
            </a:extLst>
          </p:cNvPr>
          <p:cNvSpPr>
            <a:spLocks noChangeArrowheads="1"/>
          </p:cNvSpPr>
          <p:nvPr/>
        </p:nvSpPr>
        <p:spPr bwMode="auto">
          <a:xfrm>
            <a:off x="2976414" y="4383516"/>
            <a:ext cx="17633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1000">
                <a:solidFill>
                  <a:srgbClr val="FFFFFF"/>
                </a:solidFill>
                <a:cs typeface="Arial" panose="020B0604020202020204" pitchFamily="34" charset="0"/>
              </a:rPr>
              <a:t>     </a:t>
            </a:r>
            <a:endParaRPr lang="fr-FR" altLang="fr-FR" sz="1000">
              <a:solidFill>
                <a:prstClr val="black"/>
              </a:solidFill>
              <a:cs typeface="Arial" panose="020B0604020202020204" pitchFamily="34" charset="0"/>
            </a:endParaRPr>
          </a:p>
        </p:txBody>
      </p:sp>
      <p:sp>
        <p:nvSpPr>
          <p:cNvPr id="21" name="Rectangle 13">
            <a:extLst>
              <a:ext uri="{FF2B5EF4-FFF2-40B4-BE49-F238E27FC236}">
                <a16:creationId xmlns:a16="http://schemas.microsoft.com/office/drawing/2014/main" id="{A3C736B8-735E-43B7-969F-30F7433E387E}"/>
              </a:ext>
            </a:extLst>
          </p:cNvPr>
          <p:cNvSpPr>
            <a:spLocks noChangeArrowheads="1"/>
          </p:cNvSpPr>
          <p:nvPr/>
        </p:nvSpPr>
        <p:spPr bwMode="auto">
          <a:xfrm>
            <a:off x="3812233" y="4383516"/>
            <a:ext cx="17633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1000">
                <a:solidFill>
                  <a:srgbClr val="FFFFFF"/>
                </a:solidFill>
                <a:cs typeface="Arial" panose="020B0604020202020204" pitchFamily="34" charset="0"/>
              </a:rPr>
              <a:t>     </a:t>
            </a:r>
            <a:endParaRPr lang="fr-FR" altLang="fr-FR" sz="1000">
              <a:solidFill>
                <a:prstClr val="black"/>
              </a:solidFill>
              <a:cs typeface="Arial" panose="020B0604020202020204" pitchFamily="34" charset="0"/>
            </a:endParaRPr>
          </a:p>
        </p:txBody>
      </p:sp>
      <p:sp>
        <p:nvSpPr>
          <p:cNvPr id="22" name="Rectangle 14">
            <a:extLst>
              <a:ext uri="{FF2B5EF4-FFF2-40B4-BE49-F238E27FC236}">
                <a16:creationId xmlns:a16="http://schemas.microsoft.com/office/drawing/2014/main" id="{801F7C99-C18B-4F44-9232-906195FBD095}"/>
              </a:ext>
            </a:extLst>
          </p:cNvPr>
          <p:cNvSpPr>
            <a:spLocks noChangeArrowheads="1"/>
          </p:cNvSpPr>
          <p:nvPr/>
        </p:nvSpPr>
        <p:spPr bwMode="auto">
          <a:xfrm>
            <a:off x="4648051" y="4383516"/>
            <a:ext cx="17633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1000">
                <a:solidFill>
                  <a:srgbClr val="FFFFFF"/>
                </a:solidFill>
                <a:cs typeface="Arial" panose="020B0604020202020204" pitchFamily="34" charset="0"/>
              </a:rPr>
              <a:t>     </a:t>
            </a:r>
            <a:endParaRPr lang="fr-FR" altLang="fr-FR" sz="1000">
              <a:solidFill>
                <a:prstClr val="black"/>
              </a:solidFill>
              <a:cs typeface="Arial" panose="020B0604020202020204" pitchFamily="34" charset="0"/>
            </a:endParaRPr>
          </a:p>
        </p:txBody>
      </p:sp>
      <p:sp>
        <p:nvSpPr>
          <p:cNvPr id="23" name="Rectangle 15">
            <a:extLst>
              <a:ext uri="{FF2B5EF4-FFF2-40B4-BE49-F238E27FC236}">
                <a16:creationId xmlns:a16="http://schemas.microsoft.com/office/drawing/2014/main" id="{A241BCCF-20FA-415C-B3A5-ED16214CBF24}"/>
              </a:ext>
            </a:extLst>
          </p:cNvPr>
          <p:cNvSpPr>
            <a:spLocks noChangeArrowheads="1"/>
          </p:cNvSpPr>
          <p:nvPr/>
        </p:nvSpPr>
        <p:spPr bwMode="auto">
          <a:xfrm>
            <a:off x="5485061" y="4383516"/>
            <a:ext cx="17633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1000">
                <a:solidFill>
                  <a:srgbClr val="FFFFFF"/>
                </a:solidFill>
                <a:cs typeface="Arial" panose="020B0604020202020204" pitchFamily="34" charset="0"/>
              </a:rPr>
              <a:t>     </a:t>
            </a:r>
            <a:endParaRPr lang="fr-FR" altLang="fr-FR" sz="1000">
              <a:solidFill>
                <a:prstClr val="black"/>
              </a:solidFill>
              <a:cs typeface="Arial" panose="020B0604020202020204" pitchFamily="34" charset="0"/>
            </a:endParaRPr>
          </a:p>
        </p:txBody>
      </p:sp>
      <p:sp>
        <p:nvSpPr>
          <p:cNvPr id="24" name="Rectangle 16">
            <a:extLst>
              <a:ext uri="{FF2B5EF4-FFF2-40B4-BE49-F238E27FC236}">
                <a16:creationId xmlns:a16="http://schemas.microsoft.com/office/drawing/2014/main" id="{C50AB299-E742-4451-A95D-EC02522F214C}"/>
              </a:ext>
            </a:extLst>
          </p:cNvPr>
          <p:cNvSpPr>
            <a:spLocks noChangeArrowheads="1"/>
          </p:cNvSpPr>
          <p:nvPr/>
        </p:nvSpPr>
        <p:spPr bwMode="auto">
          <a:xfrm>
            <a:off x="6320880" y="4383516"/>
            <a:ext cx="17633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1000">
                <a:solidFill>
                  <a:srgbClr val="FFFFFF"/>
                </a:solidFill>
                <a:cs typeface="Arial" panose="020B0604020202020204" pitchFamily="34" charset="0"/>
              </a:rPr>
              <a:t>     </a:t>
            </a:r>
            <a:endParaRPr lang="fr-FR" altLang="fr-FR" sz="1000">
              <a:solidFill>
                <a:prstClr val="black"/>
              </a:solidFill>
              <a:cs typeface="Arial" panose="020B0604020202020204" pitchFamily="34" charset="0"/>
            </a:endParaRPr>
          </a:p>
        </p:txBody>
      </p:sp>
      <p:sp>
        <p:nvSpPr>
          <p:cNvPr id="25" name="Rectangle 17">
            <a:extLst>
              <a:ext uri="{FF2B5EF4-FFF2-40B4-BE49-F238E27FC236}">
                <a16:creationId xmlns:a16="http://schemas.microsoft.com/office/drawing/2014/main" id="{A93A641D-D432-4251-94C6-BE9DC67C153C}"/>
              </a:ext>
            </a:extLst>
          </p:cNvPr>
          <p:cNvSpPr>
            <a:spLocks noChangeArrowheads="1"/>
          </p:cNvSpPr>
          <p:nvPr/>
        </p:nvSpPr>
        <p:spPr bwMode="auto">
          <a:xfrm>
            <a:off x="1304776" y="4296481"/>
            <a:ext cx="17633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1000">
                <a:solidFill>
                  <a:srgbClr val="E79F00"/>
                </a:solidFill>
                <a:cs typeface="Arial" panose="020B0604020202020204" pitchFamily="34" charset="0"/>
              </a:rPr>
              <a:t>     </a:t>
            </a:r>
          </a:p>
        </p:txBody>
      </p:sp>
      <p:sp>
        <p:nvSpPr>
          <p:cNvPr id="26" name="Rectangle 18">
            <a:extLst>
              <a:ext uri="{FF2B5EF4-FFF2-40B4-BE49-F238E27FC236}">
                <a16:creationId xmlns:a16="http://schemas.microsoft.com/office/drawing/2014/main" id="{4881A1B7-AB5E-4B7C-A847-1CA3F235A84B}"/>
              </a:ext>
            </a:extLst>
          </p:cNvPr>
          <p:cNvSpPr>
            <a:spLocks noChangeArrowheads="1"/>
          </p:cNvSpPr>
          <p:nvPr/>
        </p:nvSpPr>
        <p:spPr bwMode="auto">
          <a:xfrm>
            <a:off x="2140595" y="4296481"/>
            <a:ext cx="17633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1000">
                <a:solidFill>
                  <a:srgbClr val="E79F00"/>
                </a:solidFill>
                <a:cs typeface="Arial" panose="020B0604020202020204" pitchFamily="34" charset="0"/>
              </a:rPr>
              <a:t>     </a:t>
            </a:r>
          </a:p>
        </p:txBody>
      </p:sp>
      <p:sp>
        <p:nvSpPr>
          <p:cNvPr id="27" name="Rectangle 19">
            <a:extLst>
              <a:ext uri="{FF2B5EF4-FFF2-40B4-BE49-F238E27FC236}">
                <a16:creationId xmlns:a16="http://schemas.microsoft.com/office/drawing/2014/main" id="{4061E824-E7DA-4CC3-B15A-2A789AF00130}"/>
              </a:ext>
            </a:extLst>
          </p:cNvPr>
          <p:cNvSpPr>
            <a:spLocks noChangeArrowheads="1"/>
          </p:cNvSpPr>
          <p:nvPr/>
        </p:nvSpPr>
        <p:spPr bwMode="auto">
          <a:xfrm>
            <a:off x="2976414" y="4296481"/>
            <a:ext cx="17633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1000">
                <a:solidFill>
                  <a:srgbClr val="E79F00"/>
                </a:solidFill>
                <a:cs typeface="Arial" panose="020B0604020202020204" pitchFamily="34" charset="0"/>
              </a:rPr>
              <a:t>     </a:t>
            </a:r>
          </a:p>
        </p:txBody>
      </p:sp>
      <p:sp>
        <p:nvSpPr>
          <p:cNvPr id="28" name="Rectangle 20">
            <a:extLst>
              <a:ext uri="{FF2B5EF4-FFF2-40B4-BE49-F238E27FC236}">
                <a16:creationId xmlns:a16="http://schemas.microsoft.com/office/drawing/2014/main" id="{8FCD795F-8905-4CC9-B4F3-2A6DCDDCDC38}"/>
              </a:ext>
            </a:extLst>
          </p:cNvPr>
          <p:cNvSpPr>
            <a:spLocks noChangeArrowheads="1"/>
          </p:cNvSpPr>
          <p:nvPr/>
        </p:nvSpPr>
        <p:spPr bwMode="auto">
          <a:xfrm>
            <a:off x="3812233" y="4296481"/>
            <a:ext cx="17633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1000">
                <a:solidFill>
                  <a:srgbClr val="E79F00"/>
                </a:solidFill>
                <a:cs typeface="Arial" panose="020B0604020202020204" pitchFamily="34" charset="0"/>
              </a:rPr>
              <a:t>     </a:t>
            </a:r>
          </a:p>
        </p:txBody>
      </p:sp>
      <p:sp>
        <p:nvSpPr>
          <p:cNvPr id="29" name="Rectangle 21">
            <a:extLst>
              <a:ext uri="{FF2B5EF4-FFF2-40B4-BE49-F238E27FC236}">
                <a16:creationId xmlns:a16="http://schemas.microsoft.com/office/drawing/2014/main" id="{7B08760F-DD63-4C80-A688-85D4C7288DB6}"/>
              </a:ext>
            </a:extLst>
          </p:cNvPr>
          <p:cNvSpPr>
            <a:spLocks noChangeArrowheads="1"/>
          </p:cNvSpPr>
          <p:nvPr/>
        </p:nvSpPr>
        <p:spPr bwMode="auto">
          <a:xfrm>
            <a:off x="4648051" y="4296481"/>
            <a:ext cx="17633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1000">
                <a:solidFill>
                  <a:srgbClr val="E79F00"/>
                </a:solidFill>
                <a:cs typeface="Arial" panose="020B0604020202020204" pitchFamily="34" charset="0"/>
              </a:rPr>
              <a:t>     </a:t>
            </a:r>
          </a:p>
        </p:txBody>
      </p:sp>
      <p:sp>
        <p:nvSpPr>
          <p:cNvPr id="30" name="Rectangle 22">
            <a:extLst>
              <a:ext uri="{FF2B5EF4-FFF2-40B4-BE49-F238E27FC236}">
                <a16:creationId xmlns:a16="http://schemas.microsoft.com/office/drawing/2014/main" id="{CB13C6B0-CB6F-48CD-BFA0-26BDA4AA8C4D}"/>
              </a:ext>
            </a:extLst>
          </p:cNvPr>
          <p:cNvSpPr>
            <a:spLocks noChangeArrowheads="1"/>
          </p:cNvSpPr>
          <p:nvPr/>
        </p:nvSpPr>
        <p:spPr bwMode="auto">
          <a:xfrm>
            <a:off x="5485061" y="4296481"/>
            <a:ext cx="17633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1000">
                <a:solidFill>
                  <a:srgbClr val="E79F00"/>
                </a:solidFill>
                <a:cs typeface="Arial" panose="020B0604020202020204" pitchFamily="34" charset="0"/>
              </a:rPr>
              <a:t>     </a:t>
            </a:r>
          </a:p>
        </p:txBody>
      </p:sp>
      <p:sp>
        <p:nvSpPr>
          <p:cNvPr id="31" name="Rectangle 23">
            <a:extLst>
              <a:ext uri="{FF2B5EF4-FFF2-40B4-BE49-F238E27FC236}">
                <a16:creationId xmlns:a16="http://schemas.microsoft.com/office/drawing/2014/main" id="{1FA46916-3282-4F5D-9382-A8838C9FFF54}"/>
              </a:ext>
            </a:extLst>
          </p:cNvPr>
          <p:cNvSpPr>
            <a:spLocks noChangeArrowheads="1"/>
          </p:cNvSpPr>
          <p:nvPr/>
        </p:nvSpPr>
        <p:spPr bwMode="auto">
          <a:xfrm>
            <a:off x="6320880" y="4296481"/>
            <a:ext cx="17633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1000">
                <a:solidFill>
                  <a:srgbClr val="E79F00"/>
                </a:solidFill>
                <a:cs typeface="Arial" panose="020B0604020202020204" pitchFamily="34" charset="0"/>
              </a:rPr>
              <a:t>     </a:t>
            </a:r>
          </a:p>
        </p:txBody>
      </p:sp>
      <p:sp>
        <p:nvSpPr>
          <p:cNvPr id="32" name="Line 26">
            <a:extLst>
              <a:ext uri="{FF2B5EF4-FFF2-40B4-BE49-F238E27FC236}">
                <a16:creationId xmlns:a16="http://schemas.microsoft.com/office/drawing/2014/main" id="{9411DA8C-EA09-41C8-835A-2CE667F76188}"/>
              </a:ext>
            </a:extLst>
          </p:cNvPr>
          <p:cNvSpPr>
            <a:spLocks noChangeShapeType="1"/>
          </p:cNvSpPr>
          <p:nvPr/>
        </p:nvSpPr>
        <p:spPr bwMode="auto">
          <a:xfrm>
            <a:off x="1373833" y="3763987"/>
            <a:ext cx="5269706" cy="0"/>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900">
              <a:solidFill>
                <a:prstClr val="black"/>
              </a:solidFill>
              <a:latin typeface="Arial" panose="020B0604020202020204" pitchFamily="34" charset="0"/>
              <a:cs typeface="Arial" panose="020B0604020202020204" pitchFamily="34" charset="0"/>
            </a:endParaRPr>
          </a:p>
        </p:txBody>
      </p:sp>
      <p:sp>
        <p:nvSpPr>
          <p:cNvPr id="33" name="Line 29">
            <a:extLst>
              <a:ext uri="{FF2B5EF4-FFF2-40B4-BE49-F238E27FC236}">
                <a16:creationId xmlns:a16="http://schemas.microsoft.com/office/drawing/2014/main" id="{6EDED336-08D6-49BB-8744-6DE8F7914C75}"/>
              </a:ext>
            </a:extLst>
          </p:cNvPr>
          <p:cNvSpPr>
            <a:spLocks noChangeShapeType="1"/>
          </p:cNvSpPr>
          <p:nvPr/>
        </p:nvSpPr>
        <p:spPr bwMode="auto">
          <a:xfrm flipV="1">
            <a:off x="1373833" y="1456814"/>
            <a:ext cx="0" cy="2307175"/>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1000">
              <a:solidFill>
                <a:prstClr val="black"/>
              </a:solidFill>
              <a:latin typeface="Arial" panose="020B0604020202020204" pitchFamily="34" charset="0"/>
              <a:cs typeface="Arial" panose="020B0604020202020204" pitchFamily="34" charset="0"/>
            </a:endParaRPr>
          </a:p>
        </p:txBody>
      </p:sp>
      <p:sp>
        <p:nvSpPr>
          <p:cNvPr id="34" name="Line 30">
            <a:extLst>
              <a:ext uri="{FF2B5EF4-FFF2-40B4-BE49-F238E27FC236}">
                <a16:creationId xmlns:a16="http://schemas.microsoft.com/office/drawing/2014/main" id="{29475679-5F4C-4A27-B962-ABCF16019110}"/>
              </a:ext>
            </a:extLst>
          </p:cNvPr>
          <p:cNvSpPr>
            <a:spLocks noChangeShapeType="1"/>
          </p:cNvSpPr>
          <p:nvPr/>
        </p:nvSpPr>
        <p:spPr bwMode="auto">
          <a:xfrm>
            <a:off x="1373833" y="3763987"/>
            <a:ext cx="5269706" cy="0"/>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900">
              <a:solidFill>
                <a:prstClr val="black"/>
              </a:solidFill>
              <a:latin typeface="Arial" panose="020B0604020202020204" pitchFamily="34" charset="0"/>
              <a:cs typeface="Arial" panose="020B0604020202020204" pitchFamily="34" charset="0"/>
            </a:endParaRPr>
          </a:p>
        </p:txBody>
      </p:sp>
      <p:sp>
        <p:nvSpPr>
          <p:cNvPr id="35" name="Line 31">
            <a:extLst>
              <a:ext uri="{FF2B5EF4-FFF2-40B4-BE49-F238E27FC236}">
                <a16:creationId xmlns:a16="http://schemas.microsoft.com/office/drawing/2014/main" id="{561810C3-1B43-4D15-8298-4C25B0648801}"/>
              </a:ext>
            </a:extLst>
          </p:cNvPr>
          <p:cNvSpPr>
            <a:spLocks noChangeShapeType="1"/>
          </p:cNvSpPr>
          <p:nvPr/>
        </p:nvSpPr>
        <p:spPr bwMode="auto">
          <a:xfrm>
            <a:off x="1373833" y="3763987"/>
            <a:ext cx="0" cy="60274"/>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1000">
              <a:solidFill>
                <a:prstClr val="black"/>
              </a:solidFill>
              <a:latin typeface="Arial" panose="020B0604020202020204" pitchFamily="34" charset="0"/>
              <a:cs typeface="Arial" panose="020B0604020202020204" pitchFamily="34" charset="0"/>
            </a:endParaRPr>
          </a:p>
        </p:txBody>
      </p:sp>
      <p:sp>
        <p:nvSpPr>
          <p:cNvPr id="36" name="Rectangle 32">
            <a:extLst>
              <a:ext uri="{FF2B5EF4-FFF2-40B4-BE49-F238E27FC236}">
                <a16:creationId xmlns:a16="http://schemas.microsoft.com/office/drawing/2014/main" id="{AE90BF22-6D19-48E5-83CF-F7B1D91682E1}"/>
              </a:ext>
            </a:extLst>
          </p:cNvPr>
          <p:cNvSpPr>
            <a:spLocks noChangeArrowheads="1"/>
          </p:cNvSpPr>
          <p:nvPr/>
        </p:nvSpPr>
        <p:spPr bwMode="auto">
          <a:xfrm>
            <a:off x="1327398" y="3877617"/>
            <a:ext cx="7053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1000">
                <a:solidFill>
                  <a:prstClr val="black">
                    <a:lumMod val="65000"/>
                    <a:lumOff val="35000"/>
                  </a:prstClr>
                </a:solidFill>
                <a:cs typeface="Arial" panose="020B0604020202020204" pitchFamily="34" charset="0"/>
              </a:rPr>
              <a:t>0</a:t>
            </a:r>
          </a:p>
        </p:txBody>
      </p:sp>
      <p:sp>
        <p:nvSpPr>
          <p:cNvPr id="37" name="Line 33">
            <a:extLst>
              <a:ext uri="{FF2B5EF4-FFF2-40B4-BE49-F238E27FC236}">
                <a16:creationId xmlns:a16="http://schemas.microsoft.com/office/drawing/2014/main" id="{80C957F4-AA1E-4424-8411-E27873DA462D}"/>
              </a:ext>
            </a:extLst>
          </p:cNvPr>
          <p:cNvSpPr>
            <a:spLocks noChangeShapeType="1"/>
          </p:cNvSpPr>
          <p:nvPr/>
        </p:nvSpPr>
        <p:spPr bwMode="auto">
          <a:xfrm>
            <a:off x="2212033" y="3763987"/>
            <a:ext cx="0" cy="60274"/>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1000">
              <a:solidFill>
                <a:prstClr val="black"/>
              </a:solidFill>
              <a:latin typeface="Arial" panose="020B0604020202020204" pitchFamily="34" charset="0"/>
              <a:cs typeface="Arial" panose="020B0604020202020204" pitchFamily="34" charset="0"/>
            </a:endParaRPr>
          </a:p>
        </p:txBody>
      </p:sp>
      <p:sp>
        <p:nvSpPr>
          <p:cNvPr id="38" name="Rectangle 34">
            <a:extLst>
              <a:ext uri="{FF2B5EF4-FFF2-40B4-BE49-F238E27FC236}">
                <a16:creationId xmlns:a16="http://schemas.microsoft.com/office/drawing/2014/main" id="{99BF6FC1-7E34-4F2A-8E55-2A50BC4668FE}"/>
              </a:ext>
            </a:extLst>
          </p:cNvPr>
          <p:cNvSpPr>
            <a:spLocks noChangeArrowheads="1"/>
          </p:cNvSpPr>
          <p:nvPr/>
        </p:nvSpPr>
        <p:spPr bwMode="auto">
          <a:xfrm>
            <a:off x="2163217" y="3877617"/>
            <a:ext cx="7053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1000">
                <a:solidFill>
                  <a:prstClr val="black">
                    <a:lumMod val="65000"/>
                    <a:lumOff val="35000"/>
                  </a:prstClr>
                </a:solidFill>
                <a:cs typeface="Arial" panose="020B0604020202020204" pitchFamily="34" charset="0"/>
              </a:rPr>
              <a:t>1</a:t>
            </a:r>
          </a:p>
        </p:txBody>
      </p:sp>
      <p:sp>
        <p:nvSpPr>
          <p:cNvPr id="39" name="Line 35">
            <a:extLst>
              <a:ext uri="{FF2B5EF4-FFF2-40B4-BE49-F238E27FC236}">
                <a16:creationId xmlns:a16="http://schemas.microsoft.com/office/drawing/2014/main" id="{B3F924EC-ED8D-4E0D-A438-D5706CC6F790}"/>
              </a:ext>
            </a:extLst>
          </p:cNvPr>
          <p:cNvSpPr>
            <a:spLocks noChangeShapeType="1"/>
          </p:cNvSpPr>
          <p:nvPr/>
        </p:nvSpPr>
        <p:spPr bwMode="auto">
          <a:xfrm>
            <a:off x="3041899" y="3763987"/>
            <a:ext cx="0" cy="60274"/>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1000">
              <a:solidFill>
                <a:prstClr val="black"/>
              </a:solidFill>
              <a:latin typeface="Arial" panose="020B0604020202020204" pitchFamily="34" charset="0"/>
              <a:cs typeface="Arial" panose="020B0604020202020204" pitchFamily="34" charset="0"/>
            </a:endParaRPr>
          </a:p>
        </p:txBody>
      </p:sp>
      <p:sp>
        <p:nvSpPr>
          <p:cNvPr id="40" name="Rectangle 36">
            <a:extLst>
              <a:ext uri="{FF2B5EF4-FFF2-40B4-BE49-F238E27FC236}">
                <a16:creationId xmlns:a16="http://schemas.microsoft.com/office/drawing/2014/main" id="{C98F0328-A71B-4C2D-A38F-5A55E227E200}"/>
              </a:ext>
            </a:extLst>
          </p:cNvPr>
          <p:cNvSpPr>
            <a:spLocks noChangeArrowheads="1"/>
          </p:cNvSpPr>
          <p:nvPr/>
        </p:nvSpPr>
        <p:spPr bwMode="auto">
          <a:xfrm>
            <a:off x="2999036" y="3877617"/>
            <a:ext cx="7053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1000">
                <a:solidFill>
                  <a:prstClr val="black">
                    <a:lumMod val="65000"/>
                    <a:lumOff val="35000"/>
                  </a:prstClr>
                </a:solidFill>
                <a:cs typeface="Arial" panose="020B0604020202020204" pitchFamily="34" charset="0"/>
              </a:rPr>
              <a:t>2</a:t>
            </a:r>
          </a:p>
        </p:txBody>
      </p:sp>
      <p:sp>
        <p:nvSpPr>
          <p:cNvPr id="41" name="Line 37">
            <a:extLst>
              <a:ext uri="{FF2B5EF4-FFF2-40B4-BE49-F238E27FC236}">
                <a16:creationId xmlns:a16="http://schemas.microsoft.com/office/drawing/2014/main" id="{67B32481-79E7-4B7F-BF25-74B88B3EB062}"/>
              </a:ext>
            </a:extLst>
          </p:cNvPr>
          <p:cNvSpPr>
            <a:spLocks noChangeShapeType="1"/>
          </p:cNvSpPr>
          <p:nvPr/>
        </p:nvSpPr>
        <p:spPr bwMode="auto">
          <a:xfrm>
            <a:off x="3881289" y="3763987"/>
            <a:ext cx="0" cy="60274"/>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1000">
              <a:solidFill>
                <a:prstClr val="black"/>
              </a:solidFill>
              <a:latin typeface="Arial" panose="020B0604020202020204" pitchFamily="34" charset="0"/>
              <a:cs typeface="Arial" panose="020B0604020202020204" pitchFamily="34" charset="0"/>
            </a:endParaRPr>
          </a:p>
        </p:txBody>
      </p:sp>
      <p:sp>
        <p:nvSpPr>
          <p:cNvPr id="42" name="Rectangle 38">
            <a:extLst>
              <a:ext uri="{FF2B5EF4-FFF2-40B4-BE49-F238E27FC236}">
                <a16:creationId xmlns:a16="http://schemas.microsoft.com/office/drawing/2014/main" id="{AE8BDAAC-9C16-4AAF-B3CA-A4A9A3F2243D}"/>
              </a:ext>
            </a:extLst>
          </p:cNvPr>
          <p:cNvSpPr>
            <a:spLocks noChangeArrowheads="1"/>
          </p:cNvSpPr>
          <p:nvPr/>
        </p:nvSpPr>
        <p:spPr bwMode="auto">
          <a:xfrm>
            <a:off x="3834855" y="3877617"/>
            <a:ext cx="7053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1000">
                <a:solidFill>
                  <a:prstClr val="black">
                    <a:lumMod val="65000"/>
                    <a:lumOff val="35000"/>
                  </a:prstClr>
                </a:solidFill>
                <a:cs typeface="Arial" panose="020B0604020202020204" pitchFamily="34" charset="0"/>
              </a:rPr>
              <a:t>3</a:t>
            </a:r>
          </a:p>
        </p:txBody>
      </p:sp>
      <p:sp>
        <p:nvSpPr>
          <p:cNvPr id="43" name="Line 39">
            <a:extLst>
              <a:ext uri="{FF2B5EF4-FFF2-40B4-BE49-F238E27FC236}">
                <a16:creationId xmlns:a16="http://schemas.microsoft.com/office/drawing/2014/main" id="{F32F4200-FE36-4056-B353-CB1DB3DDD340}"/>
              </a:ext>
            </a:extLst>
          </p:cNvPr>
          <p:cNvSpPr>
            <a:spLocks noChangeShapeType="1"/>
          </p:cNvSpPr>
          <p:nvPr/>
        </p:nvSpPr>
        <p:spPr bwMode="auto">
          <a:xfrm>
            <a:off x="4719489" y="3763987"/>
            <a:ext cx="0" cy="60274"/>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1000">
              <a:solidFill>
                <a:prstClr val="black"/>
              </a:solidFill>
              <a:latin typeface="Arial" panose="020B0604020202020204" pitchFamily="34" charset="0"/>
              <a:cs typeface="Arial" panose="020B0604020202020204" pitchFamily="34" charset="0"/>
            </a:endParaRPr>
          </a:p>
        </p:txBody>
      </p:sp>
      <p:sp>
        <p:nvSpPr>
          <p:cNvPr id="44" name="Rectangle 40">
            <a:extLst>
              <a:ext uri="{FF2B5EF4-FFF2-40B4-BE49-F238E27FC236}">
                <a16:creationId xmlns:a16="http://schemas.microsoft.com/office/drawing/2014/main" id="{81D46B1F-4658-4B36-902E-ED1DEF66C520}"/>
              </a:ext>
            </a:extLst>
          </p:cNvPr>
          <p:cNvSpPr>
            <a:spLocks noChangeArrowheads="1"/>
          </p:cNvSpPr>
          <p:nvPr/>
        </p:nvSpPr>
        <p:spPr bwMode="auto">
          <a:xfrm>
            <a:off x="4671864" y="3877617"/>
            <a:ext cx="7053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1000">
                <a:solidFill>
                  <a:prstClr val="black">
                    <a:lumMod val="65000"/>
                    <a:lumOff val="35000"/>
                  </a:prstClr>
                </a:solidFill>
                <a:cs typeface="Arial" panose="020B0604020202020204" pitchFamily="34" charset="0"/>
              </a:rPr>
              <a:t>4</a:t>
            </a:r>
          </a:p>
        </p:txBody>
      </p:sp>
      <p:sp>
        <p:nvSpPr>
          <p:cNvPr id="45" name="Line 41">
            <a:extLst>
              <a:ext uri="{FF2B5EF4-FFF2-40B4-BE49-F238E27FC236}">
                <a16:creationId xmlns:a16="http://schemas.microsoft.com/office/drawing/2014/main" id="{65A03536-24B1-4984-8EEF-AF29462D257A}"/>
              </a:ext>
            </a:extLst>
          </p:cNvPr>
          <p:cNvSpPr>
            <a:spLocks noChangeShapeType="1"/>
          </p:cNvSpPr>
          <p:nvPr/>
        </p:nvSpPr>
        <p:spPr bwMode="auto">
          <a:xfrm>
            <a:off x="5549355" y="3763987"/>
            <a:ext cx="0" cy="60274"/>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1000">
              <a:solidFill>
                <a:prstClr val="black"/>
              </a:solidFill>
              <a:latin typeface="Arial" panose="020B0604020202020204" pitchFamily="34" charset="0"/>
              <a:cs typeface="Arial" panose="020B0604020202020204" pitchFamily="34" charset="0"/>
            </a:endParaRPr>
          </a:p>
        </p:txBody>
      </p:sp>
      <p:sp>
        <p:nvSpPr>
          <p:cNvPr id="46" name="Rectangle 42">
            <a:extLst>
              <a:ext uri="{FF2B5EF4-FFF2-40B4-BE49-F238E27FC236}">
                <a16:creationId xmlns:a16="http://schemas.microsoft.com/office/drawing/2014/main" id="{AA56BB8B-D616-48EB-B6E1-7DD4C3D9167C}"/>
              </a:ext>
            </a:extLst>
          </p:cNvPr>
          <p:cNvSpPr>
            <a:spLocks noChangeArrowheads="1"/>
          </p:cNvSpPr>
          <p:nvPr/>
        </p:nvSpPr>
        <p:spPr bwMode="auto">
          <a:xfrm>
            <a:off x="5507682" y="3877617"/>
            <a:ext cx="7053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1000">
                <a:solidFill>
                  <a:prstClr val="black">
                    <a:lumMod val="65000"/>
                    <a:lumOff val="35000"/>
                  </a:prstClr>
                </a:solidFill>
                <a:cs typeface="Arial" panose="020B0604020202020204" pitchFamily="34" charset="0"/>
              </a:rPr>
              <a:t>5</a:t>
            </a:r>
          </a:p>
        </p:txBody>
      </p:sp>
      <p:sp>
        <p:nvSpPr>
          <p:cNvPr id="47" name="Line 43">
            <a:extLst>
              <a:ext uri="{FF2B5EF4-FFF2-40B4-BE49-F238E27FC236}">
                <a16:creationId xmlns:a16="http://schemas.microsoft.com/office/drawing/2014/main" id="{A33D4FB3-62C9-4A07-B995-103C4E5FA037}"/>
              </a:ext>
            </a:extLst>
          </p:cNvPr>
          <p:cNvSpPr>
            <a:spLocks noChangeShapeType="1"/>
          </p:cNvSpPr>
          <p:nvPr/>
        </p:nvSpPr>
        <p:spPr bwMode="auto">
          <a:xfrm>
            <a:off x="6388745" y="3763987"/>
            <a:ext cx="0" cy="60274"/>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1000">
              <a:solidFill>
                <a:prstClr val="black"/>
              </a:solidFill>
              <a:latin typeface="Arial" panose="020B0604020202020204" pitchFamily="34" charset="0"/>
              <a:cs typeface="Arial" panose="020B0604020202020204" pitchFamily="34" charset="0"/>
            </a:endParaRPr>
          </a:p>
        </p:txBody>
      </p:sp>
      <p:sp>
        <p:nvSpPr>
          <p:cNvPr id="48" name="Rectangle 44">
            <a:extLst>
              <a:ext uri="{FF2B5EF4-FFF2-40B4-BE49-F238E27FC236}">
                <a16:creationId xmlns:a16="http://schemas.microsoft.com/office/drawing/2014/main" id="{BC64387F-D7C2-43F4-B236-1A6D1239BD30}"/>
              </a:ext>
            </a:extLst>
          </p:cNvPr>
          <p:cNvSpPr>
            <a:spLocks noChangeArrowheads="1"/>
          </p:cNvSpPr>
          <p:nvPr/>
        </p:nvSpPr>
        <p:spPr bwMode="auto">
          <a:xfrm>
            <a:off x="6343501" y="3877617"/>
            <a:ext cx="7053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1000">
                <a:solidFill>
                  <a:prstClr val="black">
                    <a:lumMod val="65000"/>
                    <a:lumOff val="35000"/>
                  </a:prstClr>
                </a:solidFill>
                <a:cs typeface="Arial" panose="020B0604020202020204" pitchFamily="34" charset="0"/>
              </a:rPr>
              <a:t>6</a:t>
            </a:r>
          </a:p>
        </p:txBody>
      </p:sp>
      <p:sp>
        <p:nvSpPr>
          <p:cNvPr id="49" name="Rectangle 45">
            <a:extLst>
              <a:ext uri="{FF2B5EF4-FFF2-40B4-BE49-F238E27FC236}">
                <a16:creationId xmlns:a16="http://schemas.microsoft.com/office/drawing/2014/main" id="{1217BF02-F280-448E-B62D-4D078BD4DD41}"/>
              </a:ext>
            </a:extLst>
          </p:cNvPr>
          <p:cNvSpPr>
            <a:spLocks noChangeArrowheads="1"/>
          </p:cNvSpPr>
          <p:nvPr/>
        </p:nvSpPr>
        <p:spPr bwMode="auto">
          <a:xfrm>
            <a:off x="3187534" y="4036097"/>
            <a:ext cx="1812996"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1000" dirty="0">
                <a:solidFill>
                  <a:prstClr val="black">
                    <a:lumMod val="65000"/>
                    <a:lumOff val="35000"/>
                  </a:prstClr>
                </a:solidFill>
                <a:cs typeface="Arial" panose="020B0604020202020204" pitchFamily="34" charset="0"/>
              </a:rPr>
              <a:t>Années depuis la randomisation</a:t>
            </a:r>
          </a:p>
        </p:txBody>
      </p:sp>
      <p:sp>
        <p:nvSpPr>
          <p:cNvPr id="50" name="Line 46">
            <a:extLst>
              <a:ext uri="{FF2B5EF4-FFF2-40B4-BE49-F238E27FC236}">
                <a16:creationId xmlns:a16="http://schemas.microsoft.com/office/drawing/2014/main" id="{5ADAA897-4419-45BF-A2E6-4215068E8416}"/>
              </a:ext>
            </a:extLst>
          </p:cNvPr>
          <p:cNvSpPr>
            <a:spLocks noChangeShapeType="1"/>
          </p:cNvSpPr>
          <p:nvPr/>
        </p:nvSpPr>
        <p:spPr bwMode="auto">
          <a:xfrm flipV="1">
            <a:off x="1373833" y="1456814"/>
            <a:ext cx="0" cy="2307175"/>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1000">
              <a:solidFill>
                <a:prstClr val="black"/>
              </a:solidFill>
              <a:latin typeface="Arial" panose="020B0604020202020204" pitchFamily="34" charset="0"/>
              <a:cs typeface="Arial" panose="020B0604020202020204" pitchFamily="34" charset="0"/>
            </a:endParaRPr>
          </a:p>
        </p:txBody>
      </p:sp>
      <p:sp>
        <p:nvSpPr>
          <p:cNvPr id="51" name="Line 47">
            <a:extLst>
              <a:ext uri="{FF2B5EF4-FFF2-40B4-BE49-F238E27FC236}">
                <a16:creationId xmlns:a16="http://schemas.microsoft.com/office/drawing/2014/main" id="{BECC3110-2DDB-4C9B-AFF0-CDAAC296E3B2}"/>
              </a:ext>
            </a:extLst>
          </p:cNvPr>
          <p:cNvSpPr>
            <a:spLocks noChangeShapeType="1"/>
          </p:cNvSpPr>
          <p:nvPr/>
        </p:nvSpPr>
        <p:spPr bwMode="auto">
          <a:xfrm flipH="1">
            <a:off x="1301205" y="3763987"/>
            <a:ext cx="72629" cy="0"/>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1000">
              <a:solidFill>
                <a:prstClr val="black"/>
              </a:solidFill>
              <a:latin typeface="Arial" panose="020B0604020202020204" pitchFamily="34" charset="0"/>
              <a:cs typeface="Arial" panose="020B0604020202020204" pitchFamily="34" charset="0"/>
            </a:endParaRPr>
          </a:p>
        </p:txBody>
      </p:sp>
      <p:sp>
        <p:nvSpPr>
          <p:cNvPr id="52" name="Rectangle 48">
            <a:extLst>
              <a:ext uri="{FF2B5EF4-FFF2-40B4-BE49-F238E27FC236}">
                <a16:creationId xmlns:a16="http://schemas.microsoft.com/office/drawing/2014/main" id="{29A9270D-061B-4F71-86F4-D2C6E2FB4301}"/>
              </a:ext>
            </a:extLst>
          </p:cNvPr>
          <p:cNvSpPr>
            <a:spLocks noChangeArrowheads="1"/>
          </p:cNvSpPr>
          <p:nvPr/>
        </p:nvSpPr>
        <p:spPr bwMode="auto">
          <a:xfrm>
            <a:off x="1163092" y="3703714"/>
            <a:ext cx="7053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1000">
                <a:solidFill>
                  <a:prstClr val="black">
                    <a:lumMod val="65000"/>
                    <a:lumOff val="35000"/>
                  </a:prstClr>
                </a:solidFill>
                <a:cs typeface="Arial" panose="020B0604020202020204" pitchFamily="34" charset="0"/>
              </a:rPr>
              <a:t>0</a:t>
            </a:r>
          </a:p>
        </p:txBody>
      </p:sp>
      <p:sp>
        <p:nvSpPr>
          <p:cNvPr id="53" name="Line 49">
            <a:extLst>
              <a:ext uri="{FF2B5EF4-FFF2-40B4-BE49-F238E27FC236}">
                <a16:creationId xmlns:a16="http://schemas.microsoft.com/office/drawing/2014/main" id="{B73BBB48-CAD6-4B62-BC4D-8CAA8E8B5DED}"/>
              </a:ext>
            </a:extLst>
          </p:cNvPr>
          <p:cNvSpPr>
            <a:spLocks noChangeShapeType="1"/>
          </p:cNvSpPr>
          <p:nvPr/>
        </p:nvSpPr>
        <p:spPr bwMode="auto">
          <a:xfrm flipH="1">
            <a:off x="1301205" y="3536728"/>
            <a:ext cx="72629" cy="0"/>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1000">
              <a:solidFill>
                <a:prstClr val="black"/>
              </a:solidFill>
              <a:latin typeface="Arial" panose="020B0604020202020204" pitchFamily="34" charset="0"/>
              <a:cs typeface="Arial" panose="020B0604020202020204" pitchFamily="34" charset="0"/>
            </a:endParaRPr>
          </a:p>
        </p:txBody>
      </p:sp>
      <p:sp>
        <p:nvSpPr>
          <p:cNvPr id="54" name="Rectangle 50">
            <a:extLst>
              <a:ext uri="{FF2B5EF4-FFF2-40B4-BE49-F238E27FC236}">
                <a16:creationId xmlns:a16="http://schemas.microsoft.com/office/drawing/2014/main" id="{BCBC15B2-78EE-4177-80E1-5D092B6979D2}"/>
              </a:ext>
            </a:extLst>
          </p:cNvPr>
          <p:cNvSpPr>
            <a:spLocks noChangeArrowheads="1"/>
          </p:cNvSpPr>
          <p:nvPr/>
        </p:nvSpPr>
        <p:spPr bwMode="auto">
          <a:xfrm>
            <a:off x="1072605" y="3476455"/>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1000">
                <a:solidFill>
                  <a:prstClr val="black">
                    <a:lumMod val="65000"/>
                    <a:lumOff val="35000"/>
                  </a:prstClr>
                </a:solidFill>
                <a:cs typeface="Arial" panose="020B0604020202020204" pitchFamily="34" charset="0"/>
              </a:rPr>
              <a:t>10</a:t>
            </a:r>
          </a:p>
        </p:txBody>
      </p:sp>
      <p:sp>
        <p:nvSpPr>
          <p:cNvPr id="55" name="Line 51">
            <a:extLst>
              <a:ext uri="{FF2B5EF4-FFF2-40B4-BE49-F238E27FC236}">
                <a16:creationId xmlns:a16="http://schemas.microsoft.com/office/drawing/2014/main" id="{A9938C06-118D-4DF8-BEFF-56AC8B891D81}"/>
              </a:ext>
            </a:extLst>
          </p:cNvPr>
          <p:cNvSpPr>
            <a:spLocks noChangeShapeType="1"/>
          </p:cNvSpPr>
          <p:nvPr/>
        </p:nvSpPr>
        <p:spPr bwMode="auto">
          <a:xfrm flipH="1">
            <a:off x="1301205" y="3348576"/>
            <a:ext cx="72629" cy="0"/>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1000">
              <a:solidFill>
                <a:prstClr val="black"/>
              </a:solidFill>
              <a:latin typeface="Arial" panose="020B0604020202020204" pitchFamily="34" charset="0"/>
              <a:cs typeface="Arial" panose="020B0604020202020204" pitchFamily="34" charset="0"/>
            </a:endParaRPr>
          </a:p>
        </p:txBody>
      </p:sp>
      <p:sp>
        <p:nvSpPr>
          <p:cNvPr id="56" name="Rectangle 52">
            <a:extLst>
              <a:ext uri="{FF2B5EF4-FFF2-40B4-BE49-F238E27FC236}">
                <a16:creationId xmlns:a16="http://schemas.microsoft.com/office/drawing/2014/main" id="{247C98B9-5494-48E6-8AFC-0F6C77BED207}"/>
              </a:ext>
            </a:extLst>
          </p:cNvPr>
          <p:cNvSpPr>
            <a:spLocks noChangeArrowheads="1"/>
          </p:cNvSpPr>
          <p:nvPr/>
        </p:nvSpPr>
        <p:spPr bwMode="auto">
          <a:xfrm>
            <a:off x="1072605" y="3251172"/>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1000">
                <a:solidFill>
                  <a:prstClr val="black">
                    <a:lumMod val="65000"/>
                    <a:lumOff val="35000"/>
                  </a:prstClr>
                </a:solidFill>
                <a:cs typeface="Arial" panose="020B0604020202020204" pitchFamily="34" charset="0"/>
              </a:rPr>
              <a:t>20</a:t>
            </a:r>
          </a:p>
        </p:txBody>
      </p:sp>
      <p:sp>
        <p:nvSpPr>
          <p:cNvPr id="57" name="Line 53">
            <a:extLst>
              <a:ext uri="{FF2B5EF4-FFF2-40B4-BE49-F238E27FC236}">
                <a16:creationId xmlns:a16="http://schemas.microsoft.com/office/drawing/2014/main" id="{511721CE-60EE-411A-AC99-0CCABD9C3214}"/>
              </a:ext>
            </a:extLst>
          </p:cNvPr>
          <p:cNvSpPr>
            <a:spLocks noChangeShapeType="1"/>
          </p:cNvSpPr>
          <p:nvPr/>
        </p:nvSpPr>
        <p:spPr bwMode="auto">
          <a:xfrm flipH="1">
            <a:off x="1301205" y="3083198"/>
            <a:ext cx="72629" cy="0"/>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1000">
              <a:solidFill>
                <a:prstClr val="black"/>
              </a:solidFill>
              <a:latin typeface="Arial" panose="020B0604020202020204" pitchFamily="34" charset="0"/>
              <a:cs typeface="Arial" panose="020B0604020202020204" pitchFamily="34" charset="0"/>
            </a:endParaRPr>
          </a:p>
        </p:txBody>
      </p:sp>
      <p:sp>
        <p:nvSpPr>
          <p:cNvPr id="58" name="Rectangle 54">
            <a:extLst>
              <a:ext uri="{FF2B5EF4-FFF2-40B4-BE49-F238E27FC236}">
                <a16:creationId xmlns:a16="http://schemas.microsoft.com/office/drawing/2014/main" id="{4FADEAB7-28F5-42B5-8AE1-66D77C0AF9D9}"/>
              </a:ext>
            </a:extLst>
          </p:cNvPr>
          <p:cNvSpPr>
            <a:spLocks noChangeArrowheads="1"/>
          </p:cNvSpPr>
          <p:nvPr/>
        </p:nvSpPr>
        <p:spPr bwMode="auto">
          <a:xfrm>
            <a:off x="1072605" y="3023913"/>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1000">
                <a:solidFill>
                  <a:prstClr val="black">
                    <a:lumMod val="65000"/>
                    <a:lumOff val="35000"/>
                  </a:prstClr>
                </a:solidFill>
                <a:cs typeface="Arial" panose="020B0604020202020204" pitchFamily="34" charset="0"/>
              </a:rPr>
              <a:t>30</a:t>
            </a:r>
          </a:p>
        </p:txBody>
      </p:sp>
      <p:sp>
        <p:nvSpPr>
          <p:cNvPr id="59" name="Line 55">
            <a:extLst>
              <a:ext uri="{FF2B5EF4-FFF2-40B4-BE49-F238E27FC236}">
                <a16:creationId xmlns:a16="http://schemas.microsoft.com/office/drawing/2014/main" id="{8F417E03-FF9E-4D93-A046-42130047EE70}"/>
              </a:ext>
            </a:extLst>
          </p:cNvPr>
          <p:cNvSpPr>
            <a:spLocks noChangeShapeType="1"/>
          </p:cNvSpPr>
          <p:nvPr/>
        </p:nvSpPr>
        <p:spPr bwMode="auto">
          <a:xfrm flipH="1">
            <a:off x="1301205" y="2855939"/>
            <a:ext cx="72629" cy="0"/>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1000">
              <a:solidFill>
                <a:prstClr val="black"/>
              </a:solidFill>
              <a:latin typeface="Arial" panose="020B0604020202020204" pitchFamily="34" charset="0"/>
              <a:cs typeface="Arial" panose="020B0604020202020204" pitchFamily="34" charset="0"/>
            </a:endParaRPr>
          </a:p>
        </p:txBody>
      </p:sp>
      <p:sp>
        <p:nvSpPr>
          <p:cNvPr id="60" name="Rectangle 56">
            <a:extLst>
              <a:ext uri="{FF2B5EF4-FFF2-40B4-BE49-F238E27FC236}">
                <a16:creationId xmlns:a16="http://schemas.microsoft.com/office/drawing/2014/main" id="{C6FFB062-E939-4797-AF24-9BF9DAEEBC70}"/>
              </a:ext>
            </a:extLst>
          </p:cNvPr>
          <p:cNvSpPr>
            <a:spLocks noChangeArrowheads="1"/>
          </p:cNvSpPr>
          <p:nvPr/>
        </p:nvSpPr>
        <p:spPr bwMode="auto">
          <a:xfrm>
            <a:off x="1072605" y="2796654"/>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1000">
                <a:solidFill>
                  <a:prstClr val="black">
                    <a:lumMod val="65000"/>
                    <a:lumOff val="35000"/>
                  </a:prstClr>
                </a:solidFill>
                <a:cs typeface="Arial" panose="020B0604020202020204" pitchFamily="34" charset="0"/>
              </a:rPr>
              <a:t>40</a:t>
            </a:r>
          </a:p>
        </p:txBody>
      </p:sp>
      <p:sp>
        <p:nvSpPr>
          <p:cNvPr id="61" name="Line 57">
            <a:extLst>
              <a:ext uri="{FF2B5EF4-FFF2-40B4-BE49-F238E27FC236}">
                <a16:creationId xmlns:a16="http://schemas.microsoft.com/office/drawing/2014/main" id="{34816A54-166F-45DC-A413-1E79799A53BF}"/>
              </a:ext>
            </a:extLst>
          </p:cNvPr>
          <p:cNvSpPr>
            <a:spLocks noChangeShapeType="1"/>
          </p:cNvSpPr>
          <p:nvPr/>
        </p:nvSpPr>
        <p:spPr bwMode="auto">
          <a:xfrm flipH="1">
            <a:off x="1301205" y="2628680"/>
            <a:ext cx="72629" cy="0"/>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1000">
              <a:solidFill>
                <a:prstClr val="black"/>
              </a:solidFill>
              <a:latin typeface="Arial" panose="020B0604020202020204" pitchFamily="34" charset="0"/>
              <a:cs typeface="Arial" panose="020B0604020202020204" pitchFamily="34" charset="0"/>
            </a:endParaRPr>
          </a:p>
        </p:txBody>
      </p:sp>
      <p:sp>
        <p:nvSpPr>
          <p:cNvPr id="62" name="Rectangle 58">
            <a:extLst>
              <a:ext uri="{FF2B5EF4-FFF2-40B4-BE49-F238E27FC236}">
                <a16:creationId xmlns:a16="http://schemas.microsoft.com/office/drawing/2014/main" id="{3DA7C2B3-CA82-476D-B105-2983AFF9BD22}"/>
              </a:ext>
            </a:extLst>
          </p:cNvPr>
          <p:cNvSpPr>
            <a:spLocks noChangeArrowheads="1"/>
          </p:cNvSpPr>
          <p:nvPr/>
        </p:nvSpPr>
        <p:spPr bwMode="auto">
          <a:xfrm>
            <a:off x="1072605" y="2569395"/>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1000">
                <a:solidFill>
                  <a:prstClr val="black">
                    <a:lumMod val="65000"/>
                    <a:lumOff val="35000"/>
                  </a:prstClr>
                </a:solidFill>
                <a:cs typeface="Arial" panose="020B0604020202020204" pitchFamily="34" charset="0"/>
              </a:rPr>
              <a:t>50</a:t>
            </a:r>
          </a:p>
        </p:txBody>
      </p:sp>
      <p:sp>
        <p:nvSpPr>
          <p:cNvPr id="63" name="Line 59">
            <a:extLst>
              <a:ext uri="{FF2B5EF4-FFF2-40B4-BE49-F238E27FC236}">
                <a16:creationId xmlns:a16="http://schemas.microsoft.com/office/drawing/2014/main" id="{5990D665-DC8E-45EE-9041-0F76E2CB17F2}"/>
              </a:ext>
            </a:extLst>
          </p:cNvPr>
          <p:cNvSpPr>
            <a:spLocks noChangeShapeType="1"/>
          </p:cNvSpPr>
          <p:nvPr/>
        </p:nvSpPr>
        <p:spPr bwMode="auto">
          <a:xfrm flipH="1">
            <a:off x="1301205" y="2402409"/>
            <a:ext cx="72629" cy="0"/>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1000">
              <a:solidFill>
                <a:prstClr val="black"/>
              </a:solidFill>
              <a:latin typeface="Arial" panose="020B0604020202020204" pitchFamily="34" charset="0"/>
              <a:cs typeface="Arial" panose="020B0604020202020204" pitchFamily="34" charset="0"/>
            </a:endParaRPr>
          </a:p>
        </p:txBody>
      </p:sp>
      <p:sp>
        <p:nvSpPr>
          <p:cNvPr id="64" name="Rectangle 60">
            <a:extLst>
              <a:ext uri="{FF2B5EF4-FFF2-40B4-BE49-F238E27FC236}">
                <a16:creationId xmlns:a16="http://schemas.microsoft.com/office/drawing/2014/main" id="{97E44D62-C77D-4B22-B0A3-695805140409}"/>
              </a:ext>
            </a:extLst>
          </p:cNvPr>
          <p:cNvSpPr>
            <a:spLocks noChangeArrowheads="1"/>
          </p:cNvSpPr>
          <p:nvPr/>
        </p:nvSpPr>
        <p:spPr bwMode="auto">
          <a:xfrm>
            <a:off x="1072605" y="2342136"/>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1000">
                <a:solidFill>
                  <a:prstClr val="black">
                    <a:lumMod val="65000"/>
                    <a:lumOff val="35000"/>
                  </a:prstClr>
                </a:solidFill>
                <a:cs typeface="Arial" panose="020B0604020202020204" pitchFamily="34" charset="0"/>
              </a:rPr>
              <a:t>60</a:t>
            </a:r>
          </a:p>
        </p:txBody>
      </p:sp>
      <p:sp>
        <p:nvSpPr>
          <p:cNvPr id="65" name="Line 61">
            <a:extLst>
              <a:ext uri="{FF2B5EF4-FFF2-40B4-BE49-F238E27FC236}">
                <a16:creationId xmlns:a16="http://schemas.microsoft.com/office/drawing/2014/main" id="{8B2D07EB-1C41-458B-8F18-6551C02C5AEF}"/>
              </a:ext>
            </a:extLst>
          </p:cNvPr>
          <p:cNvSpPr>
            <a:spLocks noChangeShapeType="1"/>
          </p:cNvSpPr>
          <p:nvPr/>
        </p:nvSpPr>
        <p:spPr bwMode="auto">
          <a:xfrm flipH="1">
            <a:off x="1301205" y="2175150"/>
            <a:ext cx="72629" cy="0"/>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1000">
              <a:solidFill>
                <a:prstClr val="black"/>
              </a:solidFill>
              <a:latin typeface="Arial" panose="020B0604020202020204" pitchFamily="34" charset="0"/>
              <a:cs typeface="Arial" panose="020B0604020202020204" pitchFamily="34" charset="0"/>
            </a:endParaRPr>
          </a:p>
        </p:txBody>
      </p:sp>
      <p:sp>
        <p:nvSpPr>
          <p:cNvPr id="66" name="Rectangle 62">
            <a:extLst>
              <a:ext uri="{FF2B5EF4-FFF2-40B4-BE49-F238E27FC236}">
                <a16:creationId xmlns:a16="http://schemas.microsoft.com/office/drawing/2014/main" id="{14CC9110-C383-4242-B2E7-E61A2FC725D9}"/>
              </a:ext>
            </a:extLst>
          </p:cNvPr>
          <p:cNvSpPr>
            <a:spLocks noChangeArrowheads="1"/>
          </p:cNvSpPr>
          <p:nvPr/>
        </p:nvSpPr>
        <p:spPr bwMode="auto">
          <a:xfrm>
            <a:off x="1072605" y="2114877"/>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1000">
                <a:solidFill>
                  <a:prstClr val="black">
                    <a:lumMod val="65000"/>
                    <a:lumOff val="35000"/>
                  </a:prstClr>
                </a:solidFill>
                <a:cs typeface="Arial" panose="020B0604020202020204" pitchFamily="34" charset="0"/>
              </a:rPr>
              <a:t>70</a:t>
            </a:r>
          </a:p>
        </p:txBody>
      </p:sp>
      <p:sp>
        <p:nvSpPr>
          <p:cNvPr id="67" name="Line 63">
            <a:extLst>
              <a:ext uri="{FF2B5EF4-FFF2-40B4-BE49-F238E27FC236}">
                <a16:creationId xmlns:a16="http://schemas.microsoft.com/office/drawing/2014/main" id="{371549FD-2A03-45F7-AF53-2EE4B6BC0590}"/>
              </a:ext>
            </a:extLst>
          </p:cNvPr>
          <p:cNvSpPr>
            <a:spLocks noChangeShapeType="1"/>
          </p:cNvSpPr>
          <p:nvPr/>
        </p:nvSpPr>
        <p:spPr bwMode="auto">
          <a:xfrm flipH="1">
            <a:off x="1301205" y="1947890"/>
            <a:ext cx="72629" cy="0"/>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1000">
              <a:solidFill>
                <a:prstClr val="black"/>
              </a:solidFill>
              <a:latin typeface="Arial" panose="020B0604020202020204" pitchFamily="34" charset="0"/>
              <a:cs typeface="Arial" panose="020B0604020202020204" pitchFamily="34" charset="0"/>
            </a:endParaRPr>
          </a:p>
        </p:txBody>
      </p:sp>
      <p:sp>
        <p:nvSpPr>
          <p:cNvPr id="68" name="Rectangle 64">
            <a:extLst>
              <a:ext uri="{FF2B5EF4-FFF2-40B4-BE49-F238E27FC236}">
                <a16:creationId xmlns:a16="http://schemas.microsoft.com/office/drawing/2014/main" id="{C00CAC47-2716-40B6-BB22-2605787271A6}"/>
              </a:ext>
            </a:extLst>
          </p:cNvPr>
          <p:cNvSpPr>
            <a:spLocks noChangeArrowheads="1"/>
          </p:cNvSpPr>
          <p:nvPr/>
        </p:nvSpPr>
        <p:spPr bwMode="auto">
          <a:xfrm>
            <a:off x="1072605" y="1886629"/>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1000">
                <a:solidFill>
                  <a:prstClr val="black">
                    <a:lumMod val="65000"/>
                    <a:lumOff val="35000"/>
                  </a:prstClr>
                </a:solidFill>
                <a:cs typeface="Arial" panose="020B0604020202020204" pitchFamily="34" charset="0"/>
              </a:rPr>
              <a:t>80</a:t>
            </a:r>
          </a:p>
        </p:txBody>
      </p:sp>
      <p:sp>
        <p:nvSpPr>
          <p:cNvPr id="69" name="Line 65">
            <a:extLst>
              <a:ext uri="{FF2B5EF4-FFF2-40B4-BE49-F238E27FC236}">
                <a16:creationId xmlns:a16="http://schemas.microsoft.com/office/drawing/2014/main" id="{6E0BA106-B9B6-409E-B3FC-8AAE7C674F21}"/>
              </a:ext>
            </a:extLst>
          </p:cNvPr>
          <p:cNvSpPr>
            <a:spLocks noChangeShapeType="1"/>
          </p:cNvSpPr>
          <p:nvPr/>
        </p:nvSpPr>
        <p:spPr bwMode="auto">
          <a:xfrm flipH="1">
            <a:off x="1301205" y="1721619"/>
            <a:ext cx="72629" cy="0"/>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1000">
              <a:solidFill>
                <a:prstClr val="black"/>
              </a:solidFill>
              <a:latin typeface="Arial" panose="020B0604020202020204" pitchFamily="34" charset="0"/>
              <a:cs typeface="Arial" panose="020B0604020202020204" pitchFamily="34" charset="0"/>
            </a:endParaRPr>
          </a:p>
        </p:txBody>
      </p:sp>
      <p:sp>
        <p:nvSpPr>
          <p:cNvPr id="70" name="Rectangle 66">
            <a:extLst>
              <a:ext uri="{FF2B5EF4-FFF2-40B4-BE49-F238E27FC236}">
                <a16:creationId xmlns:a16="http://schemas.microsoft.com/office/drawing/2014/main" id="{2F7625BA-CC94-42B1-B90C-690973CDC5D2}"/>
              </a:ext>
            </a:extLst>
          </p:cNvPr>
          <p:cNvSpPr>
            <a:spLocks noChangeArrowheads="1"/>
          </p:cNvSpPr>
          <p:nvPr/>
        </p:nvSpPr>
        <p:spPr bwMode="auto">
          <a:xfrm>
            <a:off x="1072605" y="1659370"/>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1000">
                <a:solidFill>
                  <a:prstClr val="black">
                    <a:lumMod val="65000"/>
                    <a:lumOff val="35000"/>
                  </a:prstClr>
                </a:solidFill>
                <a:cs typeface="Arial" panose="020B0604020202020204" pitchFamily="34" charset="0"/>
              </a:rPr>
              <a:t>90</a:t>
            </a:r>
          </a:p>
        </p:txBody>
      </p:sp>
      <p:sp>
        <p:nvSpPr>
          <p:cNvPr id="71" name="Line 67">
            <a:extLst>
              <a:ext uri="{FF2B5EF4-FFF2-40B4-BE49-F238E27FC236}">
                <a16:creationId xmlns:a16="http://schemas.microsoft.com/office/drawing/2014/main" id="{654A403D-A0A7-4E21-B273-9CE706F66793}"/>
              </a:ext>
            </a:extLst>
          </p:cNvPr>
          <p:cNvSpPr>
            <a:spLocks noChangeShapeType="1"/>
          </p:cNvSpPr>
          <p:nvPr/>
        </p:nvSpPr>
        <p:spPr bwMode="auto">
          <a:xfrm flipH="1">
            <a:off x="1301205" y="1494361"/>
            <a:ext cx="72629" cy="0"/>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1000">
              <a:solidFill>
                <a:prstClr val="black"/>
              </a:solidFill>
              <a:latin typeface="Arial" panose="020B0604020202020204" pitchFamily="34" charset="0"/>
              <a:cs typeface="Arial" panose="020B0604020202020204" pitchFamily="34" charset="0"/>
            </a:endParaRPr>
          </a:p>
        </p:txBody>
      </p:sp>
      <p:sp>
        <p:nvSpPr>
          <p:cNvPr id="72" name="Rectangle 68">
            <a:extLst>
              <a:ext uri="{FF2B5EF4-FFF2-40B4-BE49-F238E27FC236}">
                <a16:creationId xmlns:a16="http://schemas.microsoft.com/office/drawing/2014/main" id="{4B3FA377-DDD2-434D-A5E1-EA9526032EF3}"/>
              </a:ext>
            </a:extLst>
          </p:cNvPr>
          <p:cNvSpPr>
            <a:spLocks noChangeArrowheads="1"/>
          </p:cNvSpPr>
          <p:nvPr/>
        </p:nvSpPr>
        <p:spPr bwMode="auto">
          <a:xfrm>
            <a:off x="980926" y="1434087"/>
            <a:ext cx="211596"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1000">
                <a:solidFill>
                  <a:prstClr val="black">
                    <a:lumMod val="65000"/>
                    <a:lumOff val="35000"/>
                  </a:prstClr>
                </a:solidFill>
                <a:cs typeface="Arial" panose="020B0604020202020204" pitchFamily="34" charset="0"/>
              </a:rPr>
              <a:t>100</a:t>
            </a:r>
          </a:p>
        </p:txBody>
      </p:sp>
      <p:sp>
        <p:nvSpPr>
          <p:cNvPr id="73" name="Line 71">
            <a:extLst>
              <a:ext uri="{FF2B5EF4-FFF2-40B4-BE49-F238E27FC236}">
                <a16:creationId xmlns:a16="http://schemas.microsoft.com/office/drawing/2014/main" id="{4B312807-D67E-4944-A4B7-AC9438C33DB6}"/>
              </a:ext>
            </a:extLst>
          </p:cNvPr>
          <p:cNvSpPr>
            <a:spLocks noChangeShapeType="1"/>
          </p:cNvSpPr>
          <p:nvPr/>
        </p:nvSpPr>
        <p:spPr bwMode="auto">
          <a:xfrm>
            <a:off x="1373833" y="3763987"/>
            <a:ext cx="5269706" cy="0"/>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900">
              <a:solidFill>
                <a:prstClr val="black"/>
              </a:solidFill>
              <a:latin typeface="Arial" panose="020B0604020202020204" pitchFamily="34" charset="0"/>
              <a:cs typeface="Arial" panose="020B0604020202020204" pitchFamily="34" charset="0"/>
            </a:endParaRPr>
          </a:p>
        </p:txBody>
      </p:sp>
      <p:sp>
        <p:nvSpPr>
          <p:cNvPr id="74" name="Line 74">
            <a:extLst>
              <a:ext uri="{FF2B5EF4-FFF2-40B4-BE49-F238E27FC236}">
                <a16:creationId xmlns:a16="http://schemas.microsoft.com/office/drawing/2014/main" id="{377F08E5-7D53-492B-9FB7-3BDC02EEC781}"/>
              </a:ext>
            </a:extLst>
          </p:cNvPr>
          <p:cNvSpPr>
            <a:spLocks noChangeShapeType="1"/>
          </p:cNvSpPr>
          <p:nvPr/>
        </p:nvSpPr>
        <p:spPr bwMode="auto">
          <a:xfrm flipV="1">
            <a:off x="1373833" y="1456814"/>
            <a:ext cx="0" cy="2307175"/>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1000">
              <a:solidFill>
                <a:prstClr val="black"/>
              </a:solidFill>
              <a:latin typeface="Arial" panose="020B0604020202020204" pitchFamily="34" charset="0"/>
              <a:cs typeface="Arial" panose="020B0604020202020204" pitchFamily="34" charset="0"/>
            </a:endParaRPr>
          </a:p>
        </p:txBody>
      </p:sp>
      <p:sp>
        <p:nvSpPr>
          <p:cNvPr id="75" name="Line 75">
            <a:extLst>
              <a:ext uri="{FF2B5EF4-FFF2-40B4-BE49-F238E27FC236}">
                <a16:creationId xmlns:a16="http://schemas.microsoft.com/office/drawing/2014/main" id="{F7724DE0-EC5C-4BC9-9927-B9BA47E6FBF1}"/>
              </a:ext>
            </a:extLst>
          </p:cNvPr>
          <p:cNvSpPr>
            <a:spLocks noChangeShapeType="1"/>
          </p:cNvSpPr>
          <p:nvPr/>
        </p:nvSpPr>
        <p:spPr bwMode="auto">
          <a:xfrm>
            <a:off x="1373833" y="3763987"/>
            <a:ext cx="5269706" cy="0"/>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900">
              <a:solidFill>
                <a:prstClr val="black"/>
              </a:solidFill>
              <a:latin typeface="Arial" panose="020B0604020202020204" pitchFamily="34" charset="0"/>
              <a:cs typeface="Arial" panose="020B0604020202020204" pitchFamily="34" charset="0"/>
            </a:endParaRPr>
          </a:p>
        </p:txBody>
      </p:sp>
      <p:sp>
        <p:nvSpPr>
          <p:cNvPr id="76" name="Line 76">
            <a:extLst>
              <a:ext uri="{FF2B5EF4-FFF2-40B4-BE49-F238E27FC236}">
                <a16:creationId xmlns:a16="http://schemas.microsoft.com/office/drawing/2014/main" id="{AF4FDC77-5B97-49B6-B655-927640028816}"/>
              </a:ext>
            </a:extLst>
          </p:cNvPr>
          <p:cNvSpPr>
            <a:spLocks noChangeShapeType="1"/>
          </p:cNvSpPr>
          <p:nvPr/>
        </p:nvSpPr>
        <p:spPr bwMode="auto">
          <a:xfrm>
            <a:off x="1373833" y="3763987"/>
            <a:ext cx="0" cy="60274"/>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1000">
              <a:solidFill>
                <a:prstClr val="black"/>
              </a:solidFill>
              <a:latin typeface="Arial" panose="020B0604020202020204" pitchFamily="34" charset="0"/>
              <a:cs typeface="Arial" panose="020B0604020202020204" pitchFamily="34" charset="0"/>
            </a:endParaRPr>
          </a:p>
        </p:txBody>
      </p:sp>
      <p:sp>
        <p:nvSpPr>
          <p:cNvPr id="77" name="Rectangle 77">
            <a:extLst>
              <a:ext uri="{FF2B5EF4-FFF2-40B4-BE49-F238E27FC236}">
                <a16:creationId xmlns:a16="http://schemas.microsoft.com/office/drawing/2014/main" id="{638B6E4E-E537-4762-A46A-EAEFD4EE1C32}"/>
              </a:ext>
            </a:extLst>
          </p:cNvPr>
          <p:cNvSpPr>
            <a:spLocks noChangeArrowheads="1"/>
          </p:cNvSpPr>
          <p:nvPr/>
        </p:nvSpPr>
        <p:spPr bwMode="auto">
          <a:xfrm>
            <a:off x="1327398" y="3877617"/>
            <a:ext cx="7053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1000">
                <a:solidFill>
                  <a:prstClr val="black">
                    <a:lumMod val="65000"/>
                    <a:lumOff val="35000"/>
                  </a:prstClr>
                </a:solidFill>
                <a:cs typeface="Arial" panose="020B0604020202020204" pitchFamily="34" charset="0"/>
              </a:rPr>
              <a:t>0</a:t>
            </a:r>
          </a:p>
        </p:txBody>
      </p:sp>
      <p:sp>
        <p:nvSpPr>
          <p:cNvPr id="78" name="Line 78">
            <a:extLst>
              <a:ext uri="{FF2B5EF4-FFF2-40B4-BE49-F238E27FC236}">
                <a16:creationId xmlns:a16="http://schemas.microsoft.com/office/drawing/2014/main" id="{A4D170BB-7E6C-4984-B757-9D2F5A3E1630}"/>
              </a:ext>
            </a:extLst>
          </p:cNvPr>
          <p:cNvSpPr>
            <a:spLocks noChangeShapeType="1"/>
          </p:cNvSpPr>
          <p:nvPr/>
        </p:nvSpPr>
        <p:spPr bwMode="auto">
          <a:xfrm>
            <a:off x="2212033" y="3763987"/>
            <a:ext cx="0" cy="60274"/>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1000">
              <a:solidFill>
                <a:prstClr val="black"/>
              </a:solidFill>
              <a:latin typeface="Arial" panose="020B0604020202020204" pitchFamily="34" charset="0"/>
              <a:cs typeface="Arial" panose="020B0604020202020204" pitchFamily="34" charset="0"/>
            </a:endParaRPr>
          </a:p>
        </p:txBody>
      </p:sp>
      <p:sp>
        <p:nvSpPr>
          <p:cNvPr id="79" name="Rectangle 79">
            <a:extLst>
              <a:ext uri="{FF2B5EF4-FFF2-40B4-BE49-F238E27FC236}">
                <a16:creationId xmlns:a16="http://schemas.microsoft.com/office/drawing/2014/main" id="{79765044-8B6A-4B7D-BDF6-A3C744E2D566}"/>
              </a:ext>
            </a:extLst>
          </p:cNvPr>
          <p:cNvSpPr>
            <a:spLocks noChangeArrowheads="1"/>
          </p:cNvSpPr>
          <p:nvPr/>
        </p:nvSpPr>
        <p:spPr bwMode="auto">
          <a:xfrm>
            <a:off x="2163217" y="3877617"/>
            <a:ext cx="7053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1000" dirty="0">
                <a:solidFill>
                  <a:prstClr val="black">
                    <a:lumMod val="65000"/>
                    <a:lumOff val="35000"/>
                  </a:prstClr>
                </a:solidFill>
                <a:cs typeface="Arial" panose="020B0604020202020204" pitchFamily="34" charset="0"/>
              </a:rPr>
              <a:t>1</a:t>
            </a:r>
          </a:p>
        </p:txBody>
      </p:sp>
      <p:sp>
        <p:nvSpPr>
          <p:cNvPr id="80" name="Line 80">
            <a:extLst>
              <a:ext uri="{FF2B5EF4-FFF2-40B4-BE49-F238E27FC236}">
                <a16:creationId xmlns:a16="http://schemas.microsoft.com/office/drawing/2014/main" id="{9686A8A5-048A-4359-8AF0-1FC6CC600A8B}"/>
              </a:ext>
            </a:extLst>
          </p:cNvPr>
          <p:cNvSpPr>
            <a:spLocks noChangeShapeType="1"/>
          </p:cNvSpPr>
          <p:nvPr/>
        </p:nvSpPr>
        <p:spPr bwMode="auto">
          <a:xfrm>
            <a:off x="3041899" y="3763987"/>
            <a:ext cx="0" cy="60274"/>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1000">
              <a:solidFill>
                <a:prstClr val="black"/>
              </a:solidFill>
              <a:latin typeface="Arial" panose="020B0604020202020204" pitchFamily="34" charset="0"/>
              <a:cs typeface="Arial" panose="020B0604020202020204" pitchFamily="34" charset="0"/>
            </a:endParaRPr>
          </a:p>
        </p:txBody>
      </p:sp>
      <p:sp>
        <p:nvSpPr>
          <p:cNvPr id="81" name="Rectangle 81">
            <a:extLst>
              <a:ext uri="{FF2B5EF4-FFF2-40B4-BE49-F238E27FC236}">
                <a16:creationId xmlns:a16="http://schemas.microsoft.com/office/drawing/2014/main" id="{2C4577D7-A987-4C27-A0AF-6B77553455FF}"/>
              </a:ext>
            </a:extLst>
          </p:cNvPr>
          <p:cNvSpPr>
            <a:spLocks noChangeArrowheads="1"/>
          </p:cNvSpPr>
          <p:nvPr/>
        </p:nvSpPr>
        <p:spPr bwMode="auto">
          <a:xfrm>
            <a:off x="2999036" y="3877617"/>
            <a:ext cx="7053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1000">
                <a:solidFill>
                  <a:prstClr val="black">
                    <a:lumMod val="65000"/>
                    <a:lumOff val="35000"/>
                  </a:prstClr>
                </a:solidFill>
                <a:cs typeface="Arial" panose="020B0604020202020204" pitchFamily="34" charset="0"/>
              </a:rPr>
              <a:t>2</a:t>
            </a:r>
          </a:p>
        </p:txBody>
      </p:sp>
      <p:sp>
        <p:nvSpPr>
          <p:cNvPr id="82" name="Line 82">
            <a:extLst>
              <a:ext uri="{FF2B5EF4-FFF2-40B4-BE49-F238E27FC236}">
                <a16:creationId xmlns:a16="http://schemas.microsoft.com/office/drawing/2014/main" id="{B93C0DAB-B31D-4FDF-B916-B6BBE0E497E9}"/>
              </a:ext>
            </a:extLst>
          </p:cNvPr>
          <p:cNvSpPr>
            <a:spLocks noChangeShapeType="1"/>
          </p:cNvSpPr>
          <p:nvPr/>
        </p:nvSpPr>
        <p:spPr bwMode="auto">
          <a:xfrm>
            <a:off x="3881289" y="3763987"/>
            <a:ext cx="0" cy="60274"/>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1000">
              <a:solidFill>
                <a:prstClr val="black"/>
              </a:solidFill>
              <a:latin typeface="Arial" panose="020B0604020202020204" pitchFamily="34" charset="0"/>
              <a:cs typeface="Arial" panose="020B0604020202020204" pitchFamily="34" charset="0"/>
            </a:endParaRPr>
          </a:p>
        </p:txBody>
      </p:sp>
      <p:sp>
        <p:nvSpPr>
          <p:cNvPr id="83" name="Rectangle 83">
            <a:extLst>
              <a:ext uri="{FF2B5EF4-FFF2-40B4-BE49-F238E27FC236}">
                <a16:creationId xmlns:a16="http://schemas.microsoft.com/office/drawing/2014/main" id="{26D34EF2-F224-4FD7-AB6A-EDB02B47C484}"/>
              </a:ext>
            </a:extLst>
          </p:cNvPr>
          <p:cNvSpPr>
            <a:spLocks noChangeArrowheads="1"/>
          </p:cNvSpPr>
          <p:nvPr/>
        </p:nvSpPr>
        <p:spPr bwMode="auto">
          <a:xfrm>
            <a:off x="3834855" y="3877617"/>
            <a:ext cx="7053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1000">
                <a:solidFill>
                  <a:prstClr val="black">
                    <a:lumMod val="65000"/>
                    <a:lumOff val="35000"/>
                  </a:prstClr>
                </a:solidFill>
                <a:cs typeface="Arial" panose="020B0604020202020204" pitchFamily="34" charset="0"/>
              </a:rPr>
              <a:t>3</a:t>
            </a:r>
          </a:p>
        </p:txBody>
      </p:sp>
      <p:sp>
        <p:nvSpPr>
          <p:cNvPr id="84" name="Line 84">
            <a:extLst>
              <a:ext uri="{FF2B5EF4-FFF2-40B4-BE49-F238E27FC236}">
                <a16:creationId xmlns:a16="http://schemas.microsoft.com/office/drawing/2014/main" id="{AE1BCA6B-F1D7-4450-B4A4-6C29BA2942B4}"/>
              </a:ext>
            </a:extLst>
          </p:cNvPr>
          <p:cNvSpPr>
            <a:spLocks noChangeShapeType="1"/>
          </p:cNvSpPr>
          <p:nvPr/>
        </p:nvSpPr>
        <p:spPr bwMode="auto">
          <a:xfrm>
            <a:off x="4719489" y="3763987"/>
            <a:ext cx="0" cy="60274"/>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1000">
              <a:solidFill>
                <a:prstClr val="black"/>
              </a:solidFill>
              <a:latin typeface="Arial" panose="020B0604020202020204" pitchFamily="34" charset="0"/>
              <a:cs typeface="Arial" panose="020B0604020202020204" pitchFamily="34" charset="0"/>
            </a:endParaRPr>
          </a:p>
        </p:txBody>
      </p:sp>
      <p:sp>
        <p:nvSpPr>
          <p:cNvPr id="85" name="Rectangle 85">
            <a:extLst>
              <a:ext uri="{FF2B5EF4-FFF2-40B4-BE49-F238E27FC236}">
                <a16:creationId xmlns:a16="http://schemas.microsoft.com/office/drawing/2014/main" id="{D6BCA00D-BCC5-49D1-BE7B-BA228F8FA653}"/>
              </a:ext>
            </a:extLst>
          </p:cNvPr>
          <p:cNvSpPr>
            <a:spLocks noChangeArrowheads="1"/>
          </p:cNvSpPr>
          <p:nvPr/>
        </p:nvSpPr>
        <p:spPr bwMode="auto">
          <a:xfrm>
            <a:off x="4671864" y="3877617"/>
            <a:ext cx="7053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1000">
                <a:solidFill>
                  <a:prstClr val="black">
                    <a:lumMod val="65000"/>
                    <a:lumOff val="35000"/>
                  </a:prstClr>
                </a:solidFill>
                <a:cs typeface="Arial" panose="020B0604020202020204" pitchFamily="34" charset="0"/>
              </a:rPr>
              <a:t>4</a:t>
            </a:r>
          </a:p>
        </p:txBody>
      </p:sp>
      <p:sp>
        <p:nvSpPr>
          <p:cNvPr id="86" name="Line 86">
            <a:extLst>
              <a:ext uri="{FF2B5EF4-FFF2-40B4-BE49-F238E27FC236}">
                <a16:creationId xmlns:a16="http://schemas.microsoft.com/office/drawing/2014/main" id="{FBB4FDBC-EA7E-4A06-96E5-CF1CF2ACCB2F}"/>
              </a:ext>
            </a:extLst>
          </p:cNvPr>
          <p:cNvSpPr>
            <a:spLocks noChangeShapeType="1"/>
          </p:cNvSpPr>
          <p:nvPr/>
        </p:nvSpPr>
        <p:spPr bwMode="auto">
          <a:xfrm>
            <a:off x="5549355" y="3763987"/>
            <a:ext cx="0" cy="60274"/>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1000">
              <a:solidFill>
                <a:prstClr val="black"/>
              </a:solidFill>
              <a:latin typeface="Arial" panose="020B0604020202020204" pitchFamily="34" charset="0"/>
              <a:cs typeface="Arial" panose="020B0604020202020204" pitchFamily="34" charset="0"/>
            </a:endParaRPr>
          </a:p>
        </p:txBody>
      </p:sp>
      <p:sp>
        <p:nvSpPr>
          <p:cNvPr id="87" name="Rectangle 87">
            <a:extLst>
              <a:ext uri="{FF2B5EF4-FFF2-40B4-BE49-F238E27FC236}">
                <a16:creationId xmlns:a16="http://schemas.microsoft.com/office/drawing/2014/main" id="{6CA08F4C-F05F-4738-B130-49010AFDFF89}"/>
              </a:ext>
            </a:extLst>
          </p:cNvPr>
          <p:cNvSpPr>
            <a:spLocks noChangeArrowheads="1"/>
          </p:cNvSpPr>
          <p:nvPr/>
        </p:nvSpPr>
        <p:spPr bwMode="auto">
          <a:xfrm>
            <a:off x="5507682" y="3877617"/>
            <a:ext cx="7053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1000">
                <a:solidFill>
                  <a:prstClr val="black">
                    <a:lumMod val="65000"/>
                    <a:lumOff val="35000"/>
                  </a:prstClr>
                </a:solidFill>
                <a:cs typeface="Arial" panose="020B0604020202020204" pitchFamily="34" charset="0"/>
              </a:rPr>
              <a:t>5</a:t>
            </a:r>
          </a:p>
        </p:txBody>
      </p:sp>
      <p:sp>
        <p:nvSpPr>
          <p:cNvPr id="88" name="Line 88">
            <a:extLst>
              <a:ext uri="{FF2B5EF4-FFF2-40B4-BE49-F238E27FC236}">
                <a16:creationId xmlns:a16="http://schemas.microsoft.com/office/drawing/2014/main" id="{AD1A3BFE-AB86-4618-A3AF-48272435BF2A}"/>
              </a:ext>
            </a:extLst>
          </p:cNvPr>
          <p:cNvSpPr>
            <a:spLocks noChangeShapeType="1"/>
          </p:cNvSpPr>
          <p:nvPr/>
        </p:nvSpPr>
        <p:spPr bwMode="auto">
          <a:xfrm>
            <a:off x="6388745" y="3763987"/>
            <a:ext cx="0" cy="60274"/>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1000">
              <a:solidFill>
                <a:prstClr val="black"/>
              </a:solidFill>
              <a:latin typeface="Arial" panose="020B0604020202020204" pitchFamily="34" charset="0"/>
              <a:cs typeface="Arial" panose="020B0604020202020204" pitchFamily="34" charset="0"/>
            </a:endParaRPr>
          </a:p>
        </p:txBody>
      </p:sp>
      <p:sp>
        <p:nvSpPr>
          <p:cNvPr id="89" name="Rectangle 89">
            <a:extLst>
              <a:ext uri="{FF2B5EF4-FFF2-40B4-BE49-F238E27FC236}">
                <a16:creationId xmlns:a16="http://schemas.microsoft.com/office/drawing/2014/main" id="{06DE13B6-0417-4A81-8F82-EC63D2AECBF8}"/>
              </a:ext>
            </a:extLst>
          </p:cNvPr>
          <p:cNvSpPr>
            <a:spLocks noChangeArrowheads="1"/>
          </p:cNvSpPr>
          <p:nvPr/>
        </p:nvSpPr>
        <p:spPr bwMode="auto">
          <a:xfrm>
            <a:off x="6343501" y="3877617"/>
            <a:ext cx="7053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1000">
                <a:solidFill>
                  <a:prstClr val="black">
                    <a:lumMod val="65000"/>
                    <a:lumOff val="35000"/>
                  </a:prstClr>
                </a:solidFill>
                <a:cs typeface="Arial" panose="020B0604020202020204" pitchFamily="34" charset="0"/>
              </a:rPr>
              <a:t>6</a:t>
            </a:r>
          </a:p>
        </p:txBody>
      </p:sp>
      <p:sp>
        <p:nvSpPr>
          <p:cNvPr id="90" name="Line 91">
            <a:extLst>
              <a:ext uri="{FF2B5EF4-FFF2-40B4-BE49-F238E27FC236}">
                <a16:creationId xmlns:a16="http://schemas.microsoft.com/office/drawing/2014/main" id="{C82132DE-8A34-4EDE-9504-6BF88C409CDC}"/>
              </a:ext>
            </a:extLst>
          </p:cNvPr>
          <p:cNvSpPr>
            <a:spLocks noChangeShapeType="1"/>
          </p:cNvSpPr>
          <p:nvPr/>
        </p:nvSpPr>
        <p:spPr bwMode="auto">
          <a:xfrm flipV="1">
            <a:off x="1373833" y="1456814"/>
            <a:ext cx="0" cy="2307175"/>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1000">
              <a:solidFill>
                <a:prstClr val="black"/>
              </a:solidFill>
              <a:latin typeface="Arial" panose="020B0604020202020204" pitchFamily="34" charset="0"/>
              <a:cs typeface="Arial" panose="020B0604020202020204" pitchFamily="34" charset="0"/>
            </a:endParaRPr>
          </a:p>
        </p:txBody>
      </p:sp>
      <p:sp>
        <p:nvSpPr>
          <p:cNvPr id="91" name="Line 92">
            <a:extLst>
              <a:ext uri="{FF2B5EF4-FFF2-40B4-BE49-F238E27FC236}">
                <a16:creationId xmlns:a16="http://schemas.microsoft.com/office/drawing/2014/main" id="{A6D94B71-65E3-4752-BA7C-363B4CEAC121}"/>
              </a:ext>
            </a:extLst>
          </p:cNvPr>
          <p:cNvSpPr>
            <a:spLocks noChangeShapeType="1"/>
          </p:cNvSpPr>
          <p:nvPr/>
        </p:nvSpPr>
        <p:spPr bwMode="auto">
          <a:xfrm flipH="1">
            <a:off x="1301205" y="3763987"/>
            <a:ext cx="72629" cy="0"/>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1000">
              <a:solidFill>
                <a:prstClr val="black"/>
              </a:solidFill>
              <a:latin typeface="Arial" panose="020B0604020202020204" pitchFamily="34" charset="0"/>
              <a:cs typeface="Arial" panose="020B0604020202020204" pitchFamily="34" charset="0"/>
            </a:endParaRPr>
          </a:p>
        </p:txBody>
      </p:sp>
      <p:sp>
        <p:nvSpPr>
          <p:cNvPr id="92" name="Rectangle 93">
            <a:extLst>
              <a:ext uri="{FF2B5EF4-FFF2-40B4-BE49-F238E27FC236}">
                <a16:creationId xmlns:a16="http://schemas.microsoft.com/office/drawing/2014/main" id="{897CC674-1049-422A-9897-B479F6E8F985}"/>
              </a:ext>
            </a:extLst>
          </p:cNvPr>
          <p:cNvSpPr>
            <a:spLocks noChangeArrowheads="1"/>
          </p:cNvSpPr>
          <p:nvPr/>
        </p:nvSpPr>
        <p:spPr bwMode="auto">
          <a:xfrm>
            <a:off x="1163092" y="3703714"/>
            <a:ext cx="7053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1000">
                <a:solidFill>
                  <a:prstClr val="black">
                    <a:lumMod val="65000"/>
                    <a:lumOff val="35000"/>
                  </a:prstClr>
                </a:solidFill>
                <a:cs typeface="Arial" panose="020B0604020202020204" pitchFamily="34" charset="0"/>
              </a:rPr>
              <a:t>0</a:t>
            </a:r>
          </a:p>
        </p:txBody>
      </p:sp>
      <p:sp>
        <p:nvSpPr>
          <p:cNvPr id="93" name="Line 94">
            <a:extLst>
              <a:ext uri="{FF2B5EF4-FFF2-40B4-BE49-F238E27FC236}">
                <a16:creationId xmlns:a16="http://schemas.microsoft.com/office/drawing/2014/main" id="{749816F0-735B-4F98-9544-8CA91EF7E378}"/>
              </a:ext>
            </a:extLst>
          </p:cNvPr>
          <p:cNvSpPr>
            <a:spLocks noChangeShapeType="1"/>
          </p:cNvSpPr>
          <p:nvPr/>
        </p:nvSpPr>
        <p:spPr bwMode="auto">
          <a:xfrm flipH="1">
            <a:off x="1301205" y="3536728"/>
            <a:ext cx="72629" cy="0"/>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1000">
              <a:solidFill>
                <a:prstClr val="black"/>
              </a:solidFill>
              <a:latin typeface="Arial" panose="020B0604020202020204" pitchFamily="34" charset="0"/>
              <a:cs typeface="Arial" panose="020B0604020202020204" pitchFamily="34" charset="0"/>
            </a:endParaRPr>
          </a:p>
        </p:txBody>
      </p:sp>
      <p:sp>
        <p:nvSpPr>
          <p:cNvPr id="94" name="Rectangle 95">
            <a:extLst>
              <a:ext uri="{FF2B5EF4-FFF2-40B4-BE49-F238E27FC236}">
                <a16:creationId xmlns:a16="http://schemas.microsoft.com/office/drawing/2014/main" id="{E2868548-1648-4AA4-B759-D533CD94DE7C}"/>
              </a:ext>
            </a:extLst>
          </p:cNvPr>
          <p:cNvSpPr>
            <a:spLocks noChangeArrowheads="1"/>
          </p:cNvSpPr>
          <p:nvPr/>
        </p:nvSpPr>
        <p:spPr bwMode="auto">
          <a:xfrm>
            <a:off x="1072605" y="3476455"/>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1000">
                <a:solidFill>
                  <a:prstClr val="black">
                    <a:lumMod val="65000"/>
                    <a:lumOff val="35000"/>
                  </a:prstClr>
                </a:solidFill>
                <a:cs typeface="Arial" panose="020B0604020202020204" pitchFamily="34" charset="0"/>
              </a:rPr>
              <a:t>10</a:t>
            </a:r>
          </a:p>
        </p:txBody>
      </p:sp>
      <p:sp>
        <p:nvSpPr>
          <p:cNvPr id="95" name="Line 96">
            <a:extLst>
              <a:ext uri="{FF2B5EF4-FFF2-40B4-BE49-F238E27FC236}">
                <a16:creationId xmlns:a16="http://schemas.microsoft.com/office/drawing/2014/main" id="{15445D8D-6EDF-4C94-90B4-EDE39812457E}"/>
              </a:ext>
            </a:extLst>
          </p:cNvPr>
          <p:cNvSpPr>
            <a:spLocks noChangeShapeType="1"/>
          </p:cNvSpPr>
          <p:nvPr/>
        </p:nvSpPr>
        <p:spPr bwMode="auto">
          <a:xfrm flipH="1">
            <a:off x="1301205" y="3348576"/>
            <a:ext cx="72629" cy="0"/>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1000">
              <a:solidFill>
                <a:prstClr val="black"/>
              </a:solidFill>
              <a:latin typeface="Arial" panose="020B0604020202020204" pitchFamily="34" charset="0"/>
              <a:cs typeface="Arial" panose="020B0604020202020204" pitchFamily="34" charset="0"/>
            </a:endParaRPr>
          </a:p>
        </p:txBody>
      </p:sp>
      <p:sp>
        <p:nvSpPr>
          <p:cNvPr id="96" name="Rectangle 97">
            <a:extLst>
              <a:ext uri="{FF2B5EF4-FFF2-40B4-BE49-F238E27FC236}">
                <a16:creationId xmlns:a16="http://schemas.microsoft.com/office/drawing/2014/main" id="{B1189385-2326-4EAF-9EEE-17F800AD44F4}"/>
              </a:ext>
            </a:extLst>
          </p:cNvPr>
          <p:cNvSpPr>
            <a:spLocks noChangeArrowheads="1"/>
          </p:cNvSpPr>
          <p:nvPr/>
        </p:nvSpPr>
        <p:spPr bwMode="auto">
          <a:xfrm>
            <a:off x="1072605" y="3251172"/>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1000">
                <a:solidFill>
                  <a:prstClr val="black">
                    <a:lumMod val="65000"/>
                    <a:lumOff val="35000"/>
                  </a:prstClr>
                </a:solidFill>
                <a:cs typeface="Arial" panose="020B0604020202020204" pitchFamily="34" charset="0"/>
              </a:rPr>
              <a:t>20</a:t>
            </a:r>
          </a:p>
        </p:txBody>
      </p:sp>
      <p:sp>
        <p:nvSpPr>
          <p:cNvPr id="97" name="Line 98">
            <a:extLst>
              <a:ext uri="{FF2B5EF4-FFF2-40B4-BE49-F238E27FC236}">
                <a16:creationId xmlns:a16="http://schemas.microsoft.com/office/drawing/2014/main" id="{06D91A37-3DB3-422C-934A-9070EC828409}"/>
              </a:ext>
            </a:extLst>
          </p:cNvPr>
          <p:cNvSpPr>
            <a:spLocks noChangeShapeType="1"/>
          </p:cNvSpPr>
          <p:nvPr/>
        </p:nvSpPr>
        <p:spPr bwMode="auto">
          <a:xfrm flipH="1">
            <a:off x="1301205" y="3083198"/>
            <a:ext cx="72629" cy="0"/>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1000">
              <a:solidFill>
                <a:prstClr val="black"/>
              </a:solidFill>
              <a:latin typeface="Arial" panose="020B0604020202020204" pitchFamily="34" charset="0"/>
              <a:cs typeface="Arial" panose="020B0604020202020204" pitchFamily="34" charset="0"/>
            </a:endParaRPr>
          </a:p>
        </p:txBody>
      </p:sp>
      <p:sp>
        <p:nvSpPr>
          <p:cNvPr id="98" name="Rectangle 99">
            <a:extLst>
              <a:ext uri="{FF2B5EF4-FFF2-40B4-BE49-F238E27FC236}">
                <a16:creationId xmlns:a16="http://schemas.microsoft.com/office/drawing/2014/main" id="{CE6DD772-8ED5-41BC-B3FC-B13106505380}"/>
              </a:ext>
            </a:extLst>
          </p:cNvPr>
          <p:cNvSpPr>
            <a:spLocks noChangeArrowheads="1"/>
          </p:cNvSpPr>
          <p:nvPr/>
        </p:nvSpPr>
        <p:spPr bwMode="auto">
          <a:xfrm>
            <a:off x="1072605" y="3023913"/>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1000">
                <a:solidFill>
                  <a:prstClr val="black">
                    <a:lumMod val="65000"/>
                    <a:lumOff val="35000"/>
                  </a:prstClr>
                </a:solidFill>
                <a:cs typeface="Arial" panose="020B0604020202020204" pitchFamily="34" charset="0"/>
              </a:rPr>
              <a:t>30</a:t>
            </a:r>
          </a:p>
        </p:txBody>
      </p:sp>
      <p:sp>
        <p:nvSpPr>
          <p:cNvPr id="99" name="Line 100">
            <a:extLst>
              <a:ext uri="{FF2B5EF4-FFF2-40B4-BE49-F238E27FC236}">
                <a16:creationId xmlns:a16="http://schemas.microsoft.com/office/drawing/2014/main" id="{0D796EB3-A02E-44CA-A69F-6F02F4A3D219}"/>
              </a:ext>
            </a:extLst>
          </p:cNvPr>
          <p:cNvSpPr>
            <a:spLocks noChangeShapeType="1"/>
          </p:cNvSpPr>
          <p:nvPr/>
        </p:nvSpPr>
        <p:spPr bwMode="auto">
          <a:xfrm flipH="1">
            <a:off x="1301205" y="2855939"/>
            <a:ext cx="72629" cy="0"/>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1000">
              <a:solidFill>
                <a:prstClr val="black"/>
              </a:solidFill>
              <a:latin typeface="Arial" panose="020B0604020202020204" pitchFamily="34" charset="0"/>
              <a:cs typeface="Arial" panose="020B0604020202020204" pitchFamily="34" charset="0"/>
            </a:endParaRPr>
          </a:p>
        </p:txBody>
      </p:sp>
      <p:sp>
        <p:nvSpPr>
          <p:cNvPr id="100" name="Rectangle 101">
            <a:extLst>
              <a:ext uri="{FF2B5EF4-FFF2-40B4-BE49-F238E27FC236}">
                <a16:creationId xmlns:a16="http://schemas.microsoft.com/office/drawing/2014/main" id="{BA631E97-7654-4DBA-B7F2-B6ADFFC71D2A}"/>
              </a:ext>
            </a:extLst>
          </p:cNvPr>
          <p:cNvSpPr>
            <a:spLocks noChangeArrowheads="1"/>
          </p:cNvSpPr>
          <p:nvPr/>
        </p:nvSpPr>
        <p:spPr bwMode="auto">
          <a:xfrm>
            <a:off x="1072605" y="2796654"/>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1000">
                <a:solidFill>
                  <a:prstClr val="black">
                    <a:lumMod val="65000"/>
                    <a:lumOff val="35000"/>
                  </a:prstClr>
                </a:solidFill>
                <a:cs typeface="Arial" panose="020B0604020202020204" pitchFamily="34" charset="0"/>
              </a:rPr>
              <a:t>40</a:t>
            </a:r>
          </a:p>
        </p:txBody>
      </p:sp>
      <p:sp>
        <p:nvSpPr>
          <p:cNvPr id="101" name="Line 102">
            <a:extLst>
              <a:ext uri="{FF2B5EF4-FFF2-40B4-BE49-F238E27FC236}">
                <a16:creationId xmlns:a16="http://schemas.microsoft.com/office/drawing/2014/main" id="{172DBB8A-BD02-4665-B883-7A4EA99C4827}"/>
              </a:ext>
            </a:extLst>
          </p:cNvPr>
          <p:cNvSpPr>
            <a:spLocks noChangeShapeType="1"/>
          </p:cNvSpPr>
          <p:nvPr/>
        </p:nvSpPr>
        <p:spPr bwMode="auto">
          <a:xfrm flipH="1">
            <a:off x="1301205" y="2628680"/>
            <a:ext cx="72629" cy="0"/>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1000">
              <a:solidFill>
                <a:prstClr val="black"/>
              </a:solidFill>
              <a:latin typeface="Arial" panose="020B0604020202020204" pitchFamily="34" charset="0"/>
              <a:cs typeface="Arial" panose="020B0604020202020204" pitchFamily="34" charset="0"/>
            </a:endParaRPr>
          </a:p>
        </p:txBody>
      </p:sp>
      <p:sp>
        <p:nvSpPr>
          <p:cNvPr id="102" name="Rectangle 103">
            <a:extLst>
              <a:ext uri="{FF2B5EF4-FFF2-40B4-BE49-F238E27FC236}">
                <a16:creationId xmlns:a16="http://schemas.microsoft.com/office/drawing/2014/main" id="{E46A3DE8-9B5F-481F-A489-B8D7B8912A3C}"/>
              </a:ext>
            </a:extLst>
          </p:cNvPr>
          <p:cNvSpPr>
            <a:spLocks noChangeArrowheads="1"/>
          </p:cNvSpPr>
          <p:nvPr/>
        </p:nvSpPr>
        <p:spPr bwMode="auto">
          <a:xfrm>
            <a:off x="1072605" y="2569395"/>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1000">
                <a:solidFill>
                  <a:prstClr val="black">
                    <a:lumMod val="65000"/>
                    <a:lumOff val="35000"/>
                  </a:prstClr>
                </a:solidFill>
                <a:cs typeface="Arial" panose="020B0604020202020204" pitchFamily="34" charset="0"/>
              </a:rPr>
              <a:t>50</a:t>
            </a:r>
          </a:p>
        </p:txBody>
      </p:sp>
      <p:sp>
        <p:nvSpPr>
          <p:cNvPr id="103" name="Line 104">
            <a:extLst>
              <a:ext uri="{FF2B5EF4-FFF2-40B4-BE49-F238E27FC236}">
                <a16:creationId xmlns:a16="http://schemas.microsoft.com/office/drawing/2014/main" id="{E52733EA-F607-4EA0-8064-B93DC55644D9}"/>
              </a:ext>
            </a:extLst>
          </p:cNvPr>
          <p:cNvSpPr>
            <a:spLocks noChangeShapeType="1"/>
          </p:cNvSpPr>
          <p:nvPr/>
        </p:nvSpPr>
        <p:spPr bwMode="auto">
          <a:xfrm flipH="1">
            <a:off x="1301205" y="2402409"/>
            <a:ext cx="72629" cy="0"/>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1000">
              <a:solidFill>
                <a:prstClr val="black"/>
              </a:solidFill>
              <a:latin typeface="Arial" panose="020B0604020202020204" pitchFamily="34" charset="0"/>
              <a:cs typeface="Arial" panose="020B0604020202020204" pitchFamily="34" charset="0"/>
            </a:endParaRPr>
          </a:p>
        </p:txBody>
      </p:sp>
      <p:sp>
        <p:nvSpPr>
          <p:cNvPr id="104" name="Rectangle 105">
            <a:extLst>
              <a:ext uri="{FF2B5EF4-FFF2-40B4-BE49-F238E27FC236}">
                <a16:creationId xmlns:a16="http://schemas.microsoft.com/office/drawing/2014/main" id="{503F84A6-4B80-4559-A75F-4542DFAA37ED}"/>
              </a:ext>
            </a:extLst>
          </p:cNvPr>
          <p:cNvSpPr>
            <a:spLocks noChangeArrowheads="1"/>
          </p:cNvSpPr>
          <p:nvPr/>
        </p:nvSpPr>
        <p:spPr bwMode="auto">
          <a:xfrm>
            <a:off x="1072605" y="2342136"/>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1000">
                <a:solidFill>
                  <a:prstClr val="black">
                    <a:lumMod val="65000"/>
                    <a:lumOff val="35000"/>
                  </a:prstClr>
                </a:solidFill>
                <a:cs typeface="Arial" panose="020B0604020202020204" pitchFamily="34" charset="0"/>
              </a:rPr>
              <a:t>60</a:t>
            </a:r>
          </a:p>
        </p:txBody>
      </p:sp>
      <p:sp>
        <p:nvSpPr>
          <p:cNvPr id="105" name="Line 106">
            <a:extLst>
              <a:ext uri="{FF2B5EF4-FFF2-40B4-BE49-F238E27FC236}">
                <a16:creationId xmlns:a16="http://schemas.microsoft.com/office/drawing/2014/main" id="{A903643E-4467-4A82-8BB3-EA39A1EBD700}"/>
              </a:ext>
            </a:extLst>
          </p:cNvPr>
          <p:cNvSpPr>
            <a:spLocks noChangeShapeType="1"/>
          </p:cNvSpPr>
          <p:nvPr/>
        </p:nvSpPr>
        <p:spPr bwMode="auto">
          <a:xfrm flipH="1">
            <a:off x="1301205" y="2175150"/>
            <a:ext cx="72629" cy="0"/>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1000">
              <a:solidFill>
                <a:prstClr val="black"/>
              </a:solidFill>
              <a:latin typeface="Arial" panose="020B0604020202020204" pitchFamily="34" charset="0"/>
              <a:cs typeface="Arial" panose="020B0604020202020204" pitchFamily="34" charset="0"/>
            </a:endParaRPr>
          </a:p>
        </p:txBody>
      </p:sp>
      <p:sp>
        <p:nvSpPr>
          <p:cNvPr id="106" name="Rectangle 107">
            <a:extLst>
              <a:ext uri="{FF2B5EF4-FFF2-40B4-BE49-F238E27FC236}">
                <a16:creationId xmlns:a16="http://schemas.microsoft.com/office/drawing/2014/main" id="{99FF33FA-1790-400A-A469-F9B8BDF5D5A5}"/>
              </a:ext>
            </a:extLst>
          </p:cNvPr>
          <p:cNvSpPr>
            <a:spLocks noChangeArrowheads="1"/>
          </p:cNvSpPr>
          <p:nvPr/>
        </p:nvSpPr>
        <p:spPr bwMode="auto">
          <a:xfrm>
            <a:off x="1072605" y="2114877"/>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1000">
                <a:solidFill>
                  <a:prstClr val="black">
                    <a:lumMod val="65000"/>
                    <a:lumOff val="35000"/>
                  </a:prstClr>
                </a:solidFill>
                <a:cs typeface="Arial" panose="020B0604020202020204" pitchFamily="34" charset="0"/>
              </a:rPr>
              <a:t>70</a:t>
            </a:r>
          </a:p>
        </p:txBody>
      </p:sp>
      <p:sp>
        <p:nvSpPr>
          <p:cNvPr id="107" name="Line 108">
            <a:extLst>
              <a:ext uri="{FF2B5EF4-FFF2-40B4-BE49-F238E27FC236}">
                <a16:creationId xmlns:a16="http://schemas.microsoft.com/office/drawing/2014/main" id="{F9C81E87-721F-4F06-9539-9427616A7001}"/>
              </a:ext>
            </a:extLst>
          </p:cNvPr>
          <p:cNvSpPr>
            <a:spLocks noChangeShapeType="1"/>
          </p:cNvSpPr>
          <p:nvPr/>
        </p:nvSpPr>
        <p:spPr bwMode="auto">
          <a:xfrm flipH="1">
            <a:off x="1301205" y="1947890"/>
            <a:ext cx="72629" cy="0"/>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1000">
              <a:solidFill>
                <a:prstClr val="black"/>
              </a:solidFill>
              <a:latin typeface="Arial" panose="020B0604020202020204" pitchFamily="34" charset="0"/>
              <a:cs typeface="Arial" panose="020B0604020202020204" pitchFamily="34" charset="0"/>
            </a:endParaRPr>
          </a:p>
        </p:txBody>
      </p:sp>
      <p:sp>
        <p:nvSpPr>
          <p:cNvPr id="108" name="Rectangle 109">
            <a:extLst>
              <a:ext uri="{FF2B5EF4-FFF2-40B4-BE49-F238E27FC236}">
                <a16:creationId xmlns:a16="http://schemas.microsoft.com/office/drawing/2014/main" id="{FD7C6BA2-C9CC-45EB-9ABA-F4883C085C56}"/>
              </a:ext>
            </a:extLst>
          </p:cNvPr>
          <p:cNvSpPr>
            <a:spLocks noChangeArrowheads="1"/>
          </p:cNvSpPr>
          <p:nvPr/>
        </p:nvSpPr>
        <p:spPr bwMode="auto">
          <a:xfrm>
            <a:off x="1072605" y="1886629"/>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1000">
                <a:solidFill>
                  <a:prstClr val="black">
                    <a:lumMod val="65000"/>
                    <a:lumOff val="35000"/>
                  </a:prstClr>
                </a:solidFill>
                <a:cs typeface="Arial" panose="020B0604020202020204" pitchFamily="34" charset="0"/>
              </a:rPr>
              <a:t>80</a:t>
            </a:r>
          </a:p>
        </p:txBody>
      </p:sp>
      <p:sp>
        <p:nvSpPr>
          <p:cNvPr id="109" name="Line 110">
            <a:extLst>
              <a:ext uri="{FF2B5EF4-FFF2-40B4-BE49-F238E27FC236}">
                <a16:creationId xmlns:a16="http://schemas.microsoft.com/office/drawing/2014/main" id="{6BE8E29F-6826-485D-AFF4-38E0A8FDF989}"/>
              </a:ext>
            </a:extLst>
          </p:cNvPr>
          <p:cNvSpPr>
            <a:spLocks noChangeShapeType="1"/>
          </p:cNvSpPr>
          <p:nvPr/>
        </p:nvSpPr>
        <p:spPr bwMode="auto">
          <a:xfrm flipH="1">
            <a:off x="1301205" y="1721619"/>
            <a:ext cx="72629" cy="0"/>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1000">
              <a:solidFill>
                <a:prstClr val="black"/>
              </a:solidFill>
              <a:latin typeface="Arial" panose="020B0604020202020204" pitchFamily="34" charset="0"/>
              <a:cs typeface="Arial" panose="020B0604020202020204" pitchFamily="34" charset="0"/>
            </a:endParaRPr>
          </a:p>
        </p:txBody>
      </p:sp>
      <p:sp>
        <p:nvSpPr>
          <p:cNvPr id="110" name="Rectangle 111">
            <a:extLst>
              <a:ext uri="{FF2B5EF4-FFF2-40B4-BE49-F238E27FC236}">
                <a16:creationId xmlns:a16="http://schemas.microsoft.com/office/drawing/2014/main" id="{F1C2D6DD-EDF5-4E7B-91C9-8C1C9B15E03B}"/>
              </a:ext>
            </a:extLst>
          </p:cNvPr>
          <p:cNvSpPr>
            <a:spLocks noChangeArrowheads="1"/>
          </p:cNvSpPr>
          <p:nvPr/>
        </p:nvSpPr>
        <p:spPr bwMode="auto">
          <a:xfrm>
            <a:off x="1072605" y="1659370"/>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1000">
                <a:solidFill>
                  <a:prstClr val="black">
                    <a:lumMod val="65000"/>
                    <a:lumOff val="35000"/>
                  </a:prstClr>
                </a:solidFill>
                <a:cs typeface="Arial" panose="020B0604020202020204" pitchFamily="34" charset="0"/>
              </a:rPr>
              <a:t>90</a:t>
            </a:r>
          </a:p>
        </p:txBody>
      </p:sp>
      <p:sp>
        <p:nvSpPr>
          <p:cNvPr id="111" name="Line 112">
            <a:extLst>
              <a:ext uri="{FF2B5EF4-FFF2-40B4-BE49-F238E27FC236}">
                <a16:creationId xmlns:a16="http://schemas.microsoft.com/office/drawing/2014/main" id="{C0D78A7C-E6AB-4409-82CA-3CBF779EECD9}"/>
              </a:ext>
            </a:extLst>
          </p:cNvPr>
          <p:cNvSpPr>
            <a:spLocks noChangeShapeType="1"/>
          </p:cNvSpPr>
          <p:nvPr/>
        </p:nvSpPr>
        <p:spPr bwMode="auto">
          <a:xfrm flipH="1">
            <a:off x="1301205" y="1494361"/>
            <a:ext cx="72629" cy="0"/>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1000">
              <a:solidFill>
                <a:prstClr val="black"/>
              </a:solidFill>
              <a:latin typeface="Arial" panose="020B0604020202020204" pitchFamily="34" charset="0"/>
              <a:cs typeface="Arial" panose="020B0604020202020204" pitchFamily="34" charset="0"/>
            </a:endParaRPr>
          </a:p>
        </p:txBody>
      </p:sp>
      <p:sp>
        <p:nvSpPr>
          <p:cNvPr id="112" name="Rectangle 113">
            <a:extLst>
              <a:ext uri="{FF2B5EF4-FFF2-40B4-BE49-F238E27FC236}">
                <a16:creationId xmlns:a16="http://schemas.microsoft.com/office/drawing/2014/main" id="{E3DEB641-079B-49C9-8B44-30AE2CCE359E}"/>
              </a:ext>
            </a:extLst>
          </p:cNvPr>
          <p:cNvSpPr>
            <a:spLocks noChangeArrowheads="1"/>
          </p:cNvSpPr>
          <p:nvPr/>
        </p:nvSpPr>
        <p:spPr bwMode="auto">
          <a:xfrm>
            <a:off x="980926" y="1434087"/>
            <a:ext cx="211596"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1000">
                <a:solidFill>
                  <a:prstClr val="black">
                    <a:lumMod val="65000"/>
                    <a:lumOff val="35000"/>
                  </a:prstClr>
                </a:solidFill>
                <a:cs typeface="Arial" panose="020B0604020202020204" pitchFamily="34" charset="0"/>
              </a:rPr>
              <a:t>100</a:t>
            </a:r>
          </a:p>
        </p:txBody>
      </p:sp>
      <p:sp>
        <p:nvSpPr>
          <p:cNvPr id="113" name="Rectangle 114">
            <a:extLst>
              <a:ext uri="{FF2B5EF4-FFF2-40B4-BE49-F238E27FC236}">
                <a16:creationId xmlns:a16="http://schemas.microsoft.com/office/drawing/2014/main" id="{A6037F41-F353-4647-9203-124939FE4B60}"/>
              </a:ext>
            </a:extLst>
          </p:cNvPr>
          <p:cNvSpPr>
            <a:spLocks noChangeArrowheads="1"/>
          </p:cNvSpPr>
          <p:nvPr/>
        </p:nvSpPr>
        <p:spPr bwMode="auto">
          <a:xfrm>
            <a:off x="1495376" y="3590085"/>
            <a:ext cx="2282676"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900" dirty="0">
                <a:solidFill>
                  <a:prstClr val="black">
                    <a:lumMod val="65000"/>
                    <a:lumOff val="35000"/>
                  </a:prstClr>
                </a:solidFill>
                <a:cs typeface="Arial" panose="020B0604020202020204" pitchFamily="34" charset="0"/>
              </a:rPr>
              <a:t>FDR </a:t>
            </a:r>
            <a:r>
              <a:rPr lang="fr-FR" altLang="fr-FR" sz="900" dirty="0" err="1">
                <a:solidFill>
                  <a:prstClr val="black">
                    <a:lumMod val="65000"/>
                    <a:lumOff val="35000"/>
                  </a:prstClr>
                </a:solidFill>
                <a:cs typeface="Arial" panose="020B0604020202020204" pitchFamily="34" charset="0"/>
              </a:rPr>
              <a:t>Adjusted</a:t>
            </a:r>
            <a:r>
              <a:rPr lang="fr-FR" altLang="fr-FR" sz="900" dirty="0">
                <a:solidFill>
                  <a:prstClr val="black">
                    <a:lumMod val="65000"/>
                    <a:lumOff val="35000"/>
                  </a:prstClr>
                </a:solidFill>
                <a:cs typeface="Arial" panose="020B0604020202020204" pitchFamily="34" charset="0"/>
              </a:rPr>
              <a:t> </a:t>
            </a:r>
            <a:r>
              <a:rPr lang="fr-FR" altLang="fr-FR" sz="900" dirty="0" err="1">
                <a:solidFill>
                  <a:prstClr val="black">
                    <a:lumMod val="65000"/>
                    <a:lumOff val="35000"/>
                  </a:prstClr>
                </a:solidFill>
                <a:cs typeface="Arial" panose="020B0604020202020204" pitchFamily="34" charset="0"/>
              </a:rPr>
              <a:t>Stratified</a:t>
            </a:r>
            <a:r>
              <a:rPr lang="fr-FR" altLang="fr-FR" sz="900" dirty="0">
                <a:solidFill>
                  <a:prstClr val="black">
                    <a:lumMod val="65000"/>
                    <a:lumOff val="35000"/>
                  </a:prstClr>
                </a:solidFill>
                <a:cs typeface="Arial" panose="020B0604020202020204" pitchFamily="34" charset="0"/>
              </a:rPr>
              <a:t> NIF p-value : 0,0583</a:t>
            </a:r>
          </a:p>
        </p:txBody>
      </p:sp>
      <p:sp>
        <p:nvSpPr>
          <p:cNvPr id="114" name="Rectangle 115">
            <a:extLst>
              <a:ext uri="{FF2B5EF4-FFF2-40B4-BE49-F238E27FC236}">
                <a16:creationId xmlns:a16="http://schemas.microsoft.com/office/drawing/2014/main" id="{12623A21-23BF-4FFD-9E50-C4996458B529}"/>
              </a:ext>
            </a:extLst>
          </p:cNvPr>
          <p:cNvSpPr>
            <a:spLocks noChangeArrowheads="1"/>
          </p:cNvSpPr>
          <p:nvPr/>
        </p:nvSpPr>
        <p:spPr bwMode="auto">
          <a:xfrm>
            <a:off x="1495377" y="3454291"/>
            <a:ext cx="2513509"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900" dirty="0">
                <a:solidFill>
                  <a:prstClr val="black">
                    <a:lumMod val="65000"/>
                    <a:lumOff val="35000"/>
                  </a:prstClr>
                </a:solidFill>
                <a:cs typeface="Arial" panose="020B0604020202020204" pitchFamily="34" charset="0"/>
              </a:rPr>
              <a:t>FDR </a:t>
            </a:r>
            <a:r>
              <a:rPr lang="fr-FR" altLang="fr-FR" sz="900" dirty="0" err="1">
                <a:solidFill>
                  <a:prstClr val="black">
                    <a:lumMod val="65000"/>
                    <a:lumOff val="35000"/>
                  </a:prstClr>
                </a:solidFill>
                <a:cs typeface="Arial" panose="020B0604020202020204" pitchFamily="34" charset="0"/>
              </a:rPr>
              <a:t>Adjusted</a:t>
            </a:r>
            <a:r>
              <a:rPr lang="fr-FR" altLang="fr-FR" sz="900" dirty="0">
                <a:solidFill>
                  <a:prstClr val="black">
                    <a:lumMod val="65000"/>
                    <a:lumOff val="35000"/>
                  </a:prstClr>
                </a:solidFill>
                <a:cs typeface="Arial" panose="020B0604020202020204" pitchFamily="34" charset="0"/>
              </a:rPr>
              <a:t> </a:t>
            </a:r>
            <a:r>
              <a:rPr lang="fr-FR" altLang="fr-FR" sz="900" dirty="0" err="1">
                <a:solidFill>
                  <a:prstClr val="black">
                    <a:lumMod val="65000"/>
                    <a:lumOff val="35000"/>
                  </a:prstClr>
                </a:solidFill>
                <a:cs typeface="Arial" panose="020B0604020202020204" pitchFamily="34" charset="0"/>
              </a:rPr>
              <a:t>Stratified</a:t>
            </a:r>
            <a:r>
              <a:rPr lang="fr-FR" altLang="fr-FR" sz="900" dirty="0">
                <a:solidFill>
                  <a:prstClr val="black">
                    <a:lumMod val="65000"/>
                    <a:lumOff val="35000"/>
                  </a:prstClr>
                </a:solidFill>
                <a:cs typeface="Arial" panose="020B0604020202020204" pitchFamily="34" charset="0"/>
              </a:rPr>
              <a:t> </a:t>
            </a:r>
            <a:r>
              <a:rPr lang="fr-FR" altLang="fr-FR" sz="900" dirty="0" err="1">
                <a:solidFill>
                  <a:prstClr val="black">
                    <a:lumMod val="65000"/>
                    <a:lumOff val="35000"/>
                  </a:prstClr>
                </a:solidFill>
                <a:cs typeface="Arial" panose="020B0604020202020204" pitchFamily="34" charset="0"/>
              </a:rPr>
              <a:t>Logrank</a:t>
            </a:r>
            <a:r>
              <a:rPr lang="fr-FR" altLang="fr-FR" sz="900" dirty="0">
                <a:solidFill>
                  <a:prstClr val="black">
                    <a:lumMod val="65000"/>
                    <a:lumOff val="35000"/>
                  </a:prstClr>
                </a:solidFill>
                <a:cs typeface="Arial" panose="020B0604020202020204" pitchFamily="34" charset="0"/>
              </a:rPr>
              <a:t> p-value : 0,6434</a:t>
            </a:r>
          </a:p>
        </p:txBody>
      </p:sp>
      <p:sp>
        <p:nvSpPr>
          <p:cNvPr id="115" name="Rectangle 116">
            <a:extLst>
              <a:ext uri="{FF2B5EF4-FFF2-40B4-BE49-F238E27FC236}">
                <a16:creationId xmlns:a16="http://schemas.microsoft.com/office/drawing/2014/main" id="{61D10687-E5E1-41BC-81BF-F2E455B56F92}"/>
              </a:ext>
            </a:extLst>
          </p:cNvPr>
          <p:cNvSpPr>
            <a:spLocks noChangeArrowheads="1"/>
          </p:cNvSpPr>
          <p:nvPr/>
        </p:nvSpPr>
        <p:spPr bwMode="auto">
          <a:xfrm>
            <a:off x="4626025" y="3090408"/>
            <a:ext cx="92333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900" dirty="0">
                <a:solidFill>
                  <a:prstClr val="black">
                    <a:lumMod val="65000"/>
                    <a:lumOff val="35000"/>
                  </a:prstClr>
                </a:solidFill>
                <a:cs typeface="Arial" panose="020B0604020202020204" pitchFamily="34" charset="0"/>
              </a:rPr>
              <a:t>82,8 (81,8-83,8%)</a:t>
            </a:r>
          </a:p>
        </p:txBody>
      </p:sp>
      <p:sp>
        <p:nvSpPr>
          <p:cNvPr id="116" name="Rectangle 117">
            <a:extLst>
              <a:ext uri="{FF2B5EF4-FFF2-40B4-BE49-F238E27FC236}">
                <a16:creationId xmlns:a16="http://schemas.microsoft.com/office/drawing/2014/main" id="{76312EB1-E7DF-44EF-8A0F-AB9E5F92FC58}"/>
              </a:ext>
            </a:extLst>
          </p:cNvPr>
          <p:cNvSpPr>
            <a:spLocks noChangeArrowheads="1"/>
          </p:cNvSpPr>
          <p:nvPr/>
        </p:nvSpPr>
        <p:spPr bwMode="auto">
          <a:xfrm>
            <a:off x="3554791" y="3090408"/>
            <a:ext cx="532197"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900">
                <a:solidFill>
                  <a:prstClr val="black">
                    <a:lumMod val="65000"/>
                    <a:lumOff val="35000"/>
                  </a:prstClr>
                </a:solidFill>
                <a:cs typeface="Arial" panose="020B0604020202020204" pitchFamily="34" charset="0"/>
              </a:rPr>
              <a:t>Reference</a:t>
            </a:r>
          </a:p>
        </p:txBody>
      </p:sp>
      <p:sp>
        <p:nvSpPr>
          <p:cNvPr id="117" name="Rectangle 118">
            <a:extLst>
              <a:ext uri="{FF2B5EF4-FFF2-40B4-BE49-F238E27FC236}">
                <a16:creationId xmlns:a16="http://schemas.microsoft.com/office/drawing/2014/main" id="{08C614DC-0218-4C14-9707-A32F55CE02A0}"/>
              </a:ext>
            </a:extLst>
          </p:cNvPr>
          <p:cNvSpPr>
            <a:spLocks noChangeArrowheads="1"/>
          </p:cNvSpPr>
          <p:nvPr/>
        </p:nvSpPr>
        <p:spPr bwMode="auto">
          <a:xfrm>
            <a:off x="2597620" y="3090408"/>
            <a:ext cx="545021"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900">
                <a:solidFill>
                  <a:prstClr val="black">
                    <a:lumMod val="65000"/>
                    <a:lumOff val="35000"/>
                  </a:prstClr>
                </a:solidFill>
                <a:cs typeface="Arial" panose="020B0604020202020204" pitchFamily="34" charset="0"/>
              </a:rPr>
              <a:t>1270/6410</a:t>
            </a:r>
          </a:p>
        </p:txBody>
      </p:sp>
      <p:sp>
        <p:nvSpPr>
          <p:cNvPr id="118" name="Rectangle 119">
            <a:extLst>
              <a:ext uri="{FF2B5EF4-FFF2-40B4-BE49-F238E27FC236}">
                <a16:creationId xmlns:a16="http://schemas.microsoft.com/office/drawing/2014/main" id="{0BF12376-4A74-41D8-9C0E-C6688BE216D7}"/>
              </a:ext>
            </a:extLst>
          </p:cNvPr>
          <p:cNvSpPr>
            <a:spLocks noChangeArrowheads="1"/>
          </p:cNvSpPr>
          <p:nvPr/>
        </p:nvSpPr>
        <p:spPr bwMode="auto">
          <a:xfrm>
            <a:off x="1905792" y="3090408"/>
            <a:ext cx="339837"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900" dirty="0">
                <a:solidFill>
                  <a:srgbClr val="C00000"/>
                </a:solidFill>
                <a:cs typeface="Arial" panose="020B0604020202020204" pitchFamily="34" charset="0"/>
              </a:rPr>
              <a:t>6 Mois</a:t>
            </a:r>
          </a:p>
        </p:txBody>
      </p:sp>
      <p:sp>
        <p:nvSpPr>
          <p:cNvPr id="120" name="Rectangle 121">
            <a:extLst>
              <a:ext uri="{FF2B5EF4-FFF2-40B4-BE49-F238E27FC236}">
                <a16:creationId xmlns:a16="http://schemas.microsoft.com/office/drawing/2014/main" id="{3BCFEBAD-E0A7-43C9-92C0-B7A7D59E7FF4}"/>
              </a:ext>
            </a:extLst>
          </p:cNvPr>
          <p:cNvSpPr>
            <a:spLocks noChangeArrowheads="1"/>
          </p:cNvSpPr>
          <p:nvPr/>
        </p:nvSpPr>
        <p:spPr bwMode="auto">
          <a:xfrm>
            <a:off x="4626025" y="2965761"/>
            <a:ext cx="92333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900" dirty="0">
                <a:solidFill>
                  <a:prstClr val="black">
                    <a:lumMod val="65000"/>
                    <a:lumOff val="35000"/>
                  </a:prstClr>
                </a:solidFill>
                <a:cs typeface="Arial" panose="020B0604020202020204" pitchFamily="34" charset="0"/>
              </a:rPr>
              <a:t>82,4 (81,4-83,3%)</a:t>
            </a:r>
          </a:p>
        </p:txBody>
      </p:sp>
      <p:sp>
        <p:nvSpPr>
          <p:cNvPr id="121" name="Rectangle 122">
            <a:extLst>
              <a:ext uri="{FF2B5EF4-FFF2-40B4-BE49-F238E27FC236}">
                <a16:creationId xmlns:a16="http://schemas.microsoft.com/office/drawing/2014/main" id="{F6C8A290-ED60-4E27-BE80-332FE67B4F79}"/>
              </a:ext>
            </a:extLst>
          </p:cNvPr>
          <p:cNvSpPr>
            <a:spLocks noChangeArrowheads="1"/>
          </p:cNvSpPr>
          <p:nvPr/>
        </p:nvSpPr>
        <p:spPr bwMode="auto">
          <a:xfrm>
            <a:off x="3554791" y="2965761"/>
            <a:ext cx="820738"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900" dirty="0">
                <a:solidFill>
                  <a:prstClr val="black">
                    <a:lumMod val="65000"/>
                    <a:lumOff val="35000"/>
                  </a:prstClr>
                </a:solidFill>
                <a:cs typeface="Arial" panose="020B0604020202020204" pitchFamily="34" charset="0"/>
              </a:rPr>
              <a:t>1,02 (0,95-1,11)</a:t>
            </a:r>
          </a:p>
        </p:txBody>
      </p:sp>
      <p:sp>
        <p:nvSpPr>
          <p:cNvPr id="122" name="Rectangle 123">
            <a:extLst>
              <a:ext uri="{FF2B5EF4-FFF2-40B4-BE49-F238E27FC236}">
                <a16:creationId xmlns:a16="http://schemas.microsoft.com/office/drawing/2014/main" id="{7A0F61EA-8083-4264-8B91-17941AE4DE1C}"/>
              </a:ext>
            </a:extLst>
          </p:cNvPr>
          <p:cNvSpPr>
            <a:spLocks noChangeArrowheads="1"/>
          </p:cNvSpPr>
          <p:nvPr/>
        </p:nvSpPr>
        <p:spPr bwMode="auto">
          <a:xfrm>
            <a:off x="2597620" y="2965761"/>
            <a:ext cx="545021"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900">
                <a:solidFill>
                  <a:prstClr val="black">
                    <a:lumMod val="65000"/>
                    <a:lumOff val="35000"/>
                  </a:prstClr>
                </a:solidFill>
                <a:cs typeface="Arial" panose="020B0604020202020204" pitchFamily="34" charset="0"/>
              </a:rPr>
              <a:t>1314/6425</a:t>
            </a:r>
          </a:p>
        </p:txBody>
      </p:sp>
      <p:sp>
        <p:nvSpPr>
          <p:cNvPr id="123" name="Rectangle 124">
            <a:extLst>
              <a:ext uri="{FF2B5EF4-FFF2-40B4-BE49-F238E27FC236}">
                <a16:creationId xmlns:a16="http://schemas.microsoft.com/office/drawing/2014/main" id="{752DD9D0-673A-4FBD-82E3-D614F41A78C9}"/>
              </a:ext>
            </a:extLst>
          </p:cNvPr>
          <p:cNvSpPr>
            <a:spLocks noChangeArrowheads="1"/>
          </p:cNvSpPr>
          <p:nvPr/>
        </p:nvSpPr>
        <p:spPr bwMode="auto">
          <a:xfrm>
            <a:off x="1905792" y="2965761"/>
            <a:ext cx="339837"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900" dirty="0">
                <a:solidFill>
                  <a:schemeClr val="accent1"/>
                </a:solidFill>
                <a:cs typeface="Arial" panose="020B0604020202020204" pitchFamily="34" charset="0"/>
              </a:rPr>
              <a:t>3 Mois</a:t>
            </a:r>
          </a:p>
        </p:txBody>
      </p:sp>
      <p:sp>
        <p:nvSpPr>
          <p:cNvPr id="125" name="Rectangle 126">
            <a:extLst>
              <a:ext uri="{FF2B5EF4-FFF2-40B4-BE49-F238E27FC236}">
                <a16:creationId xmlns:a16="http://schemas.microsoft.com/office/drawing/2014/main" id="{D62EC330-82B5-4BC3-8EA0-D2611083ED36}"/>
              </a:ext>
            </a:extLst>
          </p:cNvPr>
          <p:cNvSpPr>
            <a:spLocks noChangeArrowheads="1"/>
          </p:cNvSpPr>
          <p:nvPr/>
        </p:nvSpPr>
        <p:spPr bwMode="auto">
          <a:xfrm>
            <a:off x="4626025" y="2825029"/>
            <a:ext cx="117981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900" b="1" dirty="0">
                <a:solidFill>
                  <a:prstClr val="black">
                    <a:lumMod val="65000"/>
                    <a:lumOff val="35000"/>
                  </a:prstClr>
                </a:solidFill>
                <a:cs typeface="Arial" panose="020B0604020202020204" pitchFamily="34" charset="0"/>
              </a:rPr>
              <a:t>Taux à 5 ans (IC 95%)</a:t>
            </a:r>
            <a:endParaRPr lang="fr-FR" altLang="fr-FR" sz="900" dirty="0">
              <a:solidFill>
                <a:prstClr val="black">
                  <a:lumMod val="65000"/>
                  <a:lumOff val="35000"/>
                </a:prstClr>
              </a:solidFill>
              <a:cs typeface="Arial" panose="020B0604020202020204" pitchFamily="34" charset="0"/>
            </a:endParaRPr>
          </a:p>
        </p:txBody>
      </p:sp>
      <p:sp>
        <p:nvSpPr>
          <p:cNvPr id="126" name="Rectangle 127">
            <a:extLst>
              <a:ext uri="{FF2B5EF4-FFF2-40B4-BE49-F238E27FC236}">
                <a16:creationId xmlns:a16="http://schemas.microsoft.com/office/drawing/2014/main" id="{AD44E79F-AADF-453A-A8A3-264646C3E8B6}"/>
              </a:ext>
            </a:extLst>
          </p:cNvPr>
          <p:cNvSpPr>
            <a:spLocks noChangeArrowheads="1"/>
          </p:cNvSpPr>
          <p:nvPr/>
        </p:nvSpPr>
        <p:spPr bwMode="auto">
          <a:xfrm>
            <a:off x="3554791" y="2825029"/>
            <a:ext cx="654025"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900" b="1" dirty="0">
                <a:solidFill>
                  <a:prstClr val="black">
                    <a:lumMod val="65000"/>
                    <a:lumOff val="35000"/>
                  </a:prstClr>
                </a:solidFill>
                <a:cs typeface="Arial" panose="020B0604020202020204" pitchFamily="34" charset="0"/>
              </a:rPr>
              <a:t>HR (IC 95%)</a:t>
            </a:r>
            <a:endParaRPr lang="fr-FR" altLang="fr-FR" sz="900" dirty="0">
              <a:solidFill>
                <a:prstClr val="black">
                  <a:lumMod val="65000"/>
                  <a:lumOff val="35000"/>
                </a:prstClr>
              </a:solidFill>
              <a:cs typeface="Arial" panose="020B0604020202020204" pitchFamily="34" charset="0"/>
            </a:endParaRPr>
          </a:p>
        </p:txBody>
      </p:sp>
      <p:sp>
        <p:nvSpPr>
          <p:cNvPr id="127" name="Rectangle 128">
            <a:extLst>
              <a:ext uri="{FF2B5EF4-FFF2-40B4-BE49-F238E27FC236}">
                <a16:creationId xmlns:a16="http://schemas.microsoft.com/office/drawing/2014/main" id="{62706C17-01B6-4B53-881B-3FE486E43988}"/>
              </a:ext>
            </a:extLst>
          </p:cNvPr>
          <p:cNvSpPr>
            <a:spLocks noChangeArrowheads="1"/>
          </p:cNvSpPr>
          <p:nvPr/>
        </p:nvSpPr>
        <p:spPr bwMode="auto">
          <a:xfrm>
            <a:off x="2597620" y="2825029"/>
            <a:ext cx="686085"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900" b="1">
                <a:solidFill>
                  <a:prstClr val="black">
                    <a:lumMod val="65000"/>
                    <a:lumOff val="35000"/>
                  </a:prstClr>
                </a:solidFill>
                <a:cs typeface="Arial" panose="020B0604020202020204" pitchFamily="34" charset="0"/>
              </a:rPr>
              <a:t>Events/Total</a:t>
            </a:r>
            <a:endParaRPr lang="fr-FR" altLang="fr-FR" sz="900">
              <a:solidFill>
                <a:prstClr val="black">
                  <a:lumMod val="65000"/>
                  <a:lumOff val="35000"/>
                </a:prstClr>
              </a:solidFill>
              <a:cs typeface="Arial" panose="020B0604020202020204" pitchFamily="34" charset="0"/>
            </a:endParaRPr>
          </a:p>
        </p:txBody>
      </p:sp>
      <p:sp>
        <p:nvSpPr>
          <p:cNvPr id="128" name="Rectangle 129">
            <a:extLst>
              <a:ext uri="{FF2B5EF4-FFF2-40B4-BE49-F238E27FC236}">
                <a16:creationId xmlns:a16="http://schemas.microsoft.com/office/drawing/2014/main" id="{2D8CEC44-FA2F-4A09-AB00-30B6FBF3BF74}"/>
              </a:ext>
            </a:extLst>
          </p:cNvPr>
          <p:cNvSpPr>
            <a:spLocks noChangeArrowheads="1"/>
          </p:cNvSpPr>
          <p:nvPr/>
        </p:nvSpPr>
        <p:spPr bwMode="auto">
          <a:xfrm>
            <a:off x="1915317" y="2825029"/>
            <a:ext cx="327013"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900" b="1" dirty="0">
                <a:solidFill>
                  <a:prstClr val="black">
                    <a:lumMod val="65000"/>
                    <a:lumOff val="35000"/>
                  </a:prstClr>
                </a:solidFill>
                <a:cs typeface="Arial" panose="020B0604020202020204" pitchFamily="34" charset="0"/>
              </a:rPr>
              <a:t>Durée</a:t>
            </a:r>
            <a:endParaRPr lang="fr-FR" altLang="fr-FR" sz="900" dirty="0">
              <a:solidFill>
                <a:prstClr val="black">
                  <a:lumMod val="65000"/>
                  <a:lumOff val="35000"/>
                </a:prstClr>
              </a:solidFill>
              <a:cs typeface="Arial" panose="020B0604020202020204" pitchFamily="34" charset="0"/>
            </a:endParaRPr>
          </a:p>
        </p:txBody>
      </p:sp>
      <p:sp>
        <p:nvSpPr>
          <p:cNvPr id="129" name="Rectangle 130">
            <a:extLst>
              <a:ext uri="{FF2B5EF4-FFF2-40B4-BE49-F238E27FC236}">
                <a16:creationId xmlns:a16="http://schemas.microsoft.com/office/drawing/2014/main" id="{E53FDB0E-C2A9-4644-A083-8CFE0E58964C}"/>
              </a:ext>
            </a:extLst>
          </p:cNvPr>
          <p:cNvSpPr>
            <a:spLocks noChangeArrowheads="1"/>
          </p:cNvSpPr>
          <p:nvPr/>
        </p:nvSpPr>
        <p:spPr bwMode="auto">
          <a:xfrm>
            <a:off x="1236911" y="4238078"/>
            <a:ext cx="282129"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1000" dirty="0">
                <a:solidFill>
                  <a:schemeClr val="accent1"/>
                </a:solidFill>
                <a:cs typeface="Arial" panose="020B0604020202020204" pitchFamily="34" charset="0"/>
              </a:rPr>
              <a:t>6425</a:t>
            </a:r>
          </a:p>
        </p:txBody>
      </p:sp>
      <p:sp>
        <p:nvSpPr>
          <p:cNvPr id="130" name="Rectangle 131">
            <a:extLst>
              <a:ext uri="{FF2B5EF4-FFF2-40B4-BE49-F238E27FC236}">
                <a16:creationId xmlns:a16="http://schemas.microsoft.com/office/drawing/2014/main" id="{F17A74C3-9542-473C-B202-0E789C0D7B6B}"/>
              </a:ext>
            </a:extLst>
          </p:cNvPr>
          <p:cNvSpPr>
            <a:spLocks noChangeArrowheads="1"/>
          </p:cNvSpPr>
          <p:nvPr/>
        </p:nvSpPr>
        <p:spPr bwMode="auto">
          <a:xfrm>
            <a:off x="2076301" y="4238078"/>
            <a:ext cx="282129"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1000">
                <a:solidFill>
                  <a:schemeClr val="accent1"/>
                </a:solidFill>
                <a:cs typeface="Arial" panose="020B0604020202020204" pitchFamily="34" charset="0"/>
              </a:rPr>
              <a:t>6177</a:t>
            </a:r>
          </a:p>
        </p:txBody>
      </p:sp>
      <p:sp>
        <p:nvSpPr>
          <p:cNvPr id="131" name="Rectangle 132">
            <a:extLst>
              <a:ext uri="{FF2B5EF4-FFF2-40B4-BE49-F238E27FC236}">
                <a16:creationId xmlns:a16="http://schemas.microsoft.com/office/drawing/2014/main" id="{1CDBBEC6-F2C3-4CF6-8816-90BA2E8F145E}"/>
              </a:ext>
            </a:extLst>
          </p:cNvPr>
          <p:cNvSpPr>
            <a:spLocks noChangeArrowheads="1"/>
          </p:cNvSpPr>
          <p:nvPr/>
        </p:nvSpPr>
        <p:spPr bwMode="auto">
          <a:xfrm>
            <a:off x="2914501" y="4238078"/>
            <a:ext cx="282129"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1000">
                <a:solidFill>
                  <a:schemeClr val="accent1"/>
                </a:solidFill>
                <a:cs typeface="Arial" panose="020B0604020202020204" pitchFamily="34" charset="0"/>
              </a:rPr>
              <a:t>5870</a:t>
            </a:r>
          </a:p>
        </p:txBody>
      </p:sp>
      <p:sp>
        <p:nvSpPr>
          <p:cNvPr id="132" name="Rectangle 133">
            <a:extLst>
              <a:ext uri="{FF2B5EF4-FFF2-40B4-BE49-F238E27FC236}">
                <a16:creationId xmlns:a16="http://schemas.microsoft.com/office/drawing/2014/main" id="{B6B1E7BA-9A9D-4937-9C78-A8329CB71FE7}"/>
              </a:ext>
            </a:extLst>
          </p:cNvPr>
          <p:cNvSpPr>
            <a:spLocks noChangeArrowheads="1"/>
          </p:cNvSpPr>
          <p:nvPr/>
        </p:nvSpPr>
        <p:spPr bwMode="auto">
          <a:xfrm>
            <a:off x="3744367" y="4238078"/>
            <a:ext cx="282129"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1000">
                <a:solidFill>
                  <a:schemeClr val="accent1"/>
                </a:solidFill>
                <a:cs typeface="Arial" panose="020B0604020202020204" pitchFamily="34" charset="0"/>
              </a:rPr>
              <a:t>5413</a:t>
            </a:r>
          </a:p>
        </p:txBody>
      </p:sp>
      <p:sp>
        <p:nvSpPr>
          <p:cNvPr id="133" name="Rectangle 134">
            <a:extLst>
              <a:ext uri="{FF2B5EF4-FFF2-40B4-BE49-F238E27FC236}">
                <a16:creationId xmlns:a16="http://schemas.microsoft.com/office/drawing/2014/main" id="{EC544F4F-E037-497D-BF7F-943E830AF4B2}"/>
              </a:ext>
            </a:extLst>
          </p:cNvPr>
          <p:cNvSpPr>
            <a:spLocks noChangeArrowheads="1"/>
          </p:cNvSpPr>
          <p:nvPr/>
        </p:nvSpPr>
        <p:spPr bwMode="auto">
          <a:xfrm>
            <a:off x="4582567" y="4238078"/>
            <a:ext cx="282129"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1000">
                <a:solidFill>
                  <a:schemeClr val="accent1"/>
                </a:solidFill>
                <a:cs typeface="Arial" panose="020B0604020202020204" pitchFamily="34" charset="0"/>
              </a:rPr>
              <a:t>4863</a:t>
            </a:r>
          </a:p>
        </p:txBody>
      </p:sp>
      <p:sp>
        <p:nvSpPr>
          <p:cNvPr id="134" name="Rectangle 135">
            <a:extLst>
              <a:ext uri="{FF2B5EF4-FFF2-40B4-BE49-F238E27FC236}">
                <a16:creationId xmlns:a16="http://schemas.microsoft.com/office/drawing/2014/main" id="{012D9A37-8F9E-42D8-969F-8FEE3FA5C04B}"/>
              </a:ext>
            </a:extLst>
          </p:cNvPr>
          <p:cNvSpPr>
            <a:spLocks noChangeArrowheads="1"/>
          </p:cNvSpPr>
          <p:nvPr/>
        </p:nvSpPr>
        <p:spPr bwMode="auto">
          <a:xfrm>
            <a:off x="5421958" y="4238078"/>
            <a:ext cx="282129"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1000">
                <a:solidFill>
                  <a:schemeClr val="accent1"/>
                </a:solidFill>
                <a:cs typeface="Arial" panose="020B0604020202020204" pitchFamily="34" charset="0"/>
              </a:rPr>
              <a:t>4023</a:t>
            </a:r>
          </a:p>
        </p:txBody>
      </p:sp>
      <p:sp>
        <p:nvSpPr>
          <p:cNvPr id="135" name="Rectangle 136">
            <a:extLst>
              <a:ext uri="{FF2B5EF4-FFF2-40B4-BE49-F238E27FC236}">
                <a16:creationId xmlns:a16="http://schemas.microsoft.com/office/drawing/2014/main" id="{783F7193-6D9B-47F6-A05B-6747A26DEEB6}"/>
              </a:ext>
            </a:extLst>
          </p:cNvPr>
          <p:cNvSpPr>
            <a:spLocks noChangeArrowheads="1"/>
          </p:cNvSpPr>
          <p:nvPr/>
        </p:nvSpPr>
        <p:spPr bwMode="auto">
          <a:xfrm>
            <a:off x="6260158" y="4238078"/>
            <a:ext cx="282129"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1000">
                <a:solidFill>
                  <a:schemeClr val="accent1"/>
                </a:solidFill>
                <a:cs typeface="Arial" panose="020B0604020202020204" pitchFamily="34" charset="0"/>
              </a:rPr>
              <a:t>2676</a:t>
            </a:r>
          </a:p>
        </p:txBody>
      </p:sp>
      <p:sp>
        <p:nvSpPr>
          <p:cNvPr id="136" name="Rectangle 139">
            <a:extLst>
              <a:ext uri="{FF2B5EF4-FFF2-40B4-BE49-F238E27FC236}">
                <a16:creationId xmlns:a16="http://schemas.microsoft.com/office/drawing/2014/main" id="{CF021CCD-4C25-4728-930E-95959B8BE53D}"/>
              </a:ext>
            </a:extLst>
          </p:cNvPr>
          <p:cNvSpPr>
            <a:spLocks noChangeArrowheads="1"/>
          </p:cNvSpPr>
          <p:nvPr/>
        </p:nvSpPr>
        <p:spPr bwMode="auto">
          <a:xfrm>
            <a:off x="1236911" y="4383570"/>
            <a:ext cx="282129"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1000" dirty="0">
                <a:solidFill>
                  <a:srgbClr val="DB3517"/>
                </a:solidFill>
                <a:cs typeface="Arial" panose="020B0604020202020204" pitchFamily="34" charset="0"/>
              </a:rPr>
              <a:t>6410</a:t>
            </a:r>
          </a:p>
        </p:txBody>
      </p:sp>
      <p:sp>
        <p:nvSpPr>
          <p:cNvPr id="137" name="Rectangle 140">
            <a:extLst>
              <a:ext uri="{FF2B5EF4-FFF2-40B4-BE49-F238E27FC236}">
                <a16:creationId xmlns:a16="http://schemas.microsoft.com/office/drawing/2014/main" id="{BC3B1BFB-7552-44C1-AA8C-2D0FB6AB6021}"/>
              </a:ext>
            </a:extLst>
          </p:cNvPr>
          <p:cNvSpPr>
            <a:spLocks noChangeArrowheads="1"/>
          </p:cNvSpPr>
          <p:nvPr/>
        </p:nvSpPr>
        <p:spPr bwMode="auto">
          <a:xfrm>
            <a:off x="2076301" y="4383570"/>
            <a:ext cx="282129"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1000">
                <a:solidFill>
                  <a:srgbClr val="DB3517"/>
                </a:solidFill>
                <a:cs typeface="Arial" panose="020B0604020202020204" pitchFamily="34" charset="0"/>
              </a:rPr>
              <a:t>6120</a:t>
            </a:r>
          </a:p>
        </p:txBody>
      </p:sp>
      <p:sp>
        <p:nvSpPr>
          <p:cNvPr id="138" name="Rectangle 141">
            <a:extLst>
              <a:ext uri="{FF2B5EF4-FFF2-40B4-BE49-F238E27FC236}">
                <a16:creationId xmlns:a16="http://schemas.microsoft.com/office/drawing/2014/main" id="{CE0201F9-B71D-414F-9856-B5EBA725F2AF}"/>
              </a:ext>
            </a:extLst>
          </p:cNvPr>
          <p:cNvSpPr>
            <a:spLocks noChangeArrowheads="1"/>
          </p:cNvSpPr>
          <p:nvPr/>
        </p:nvSpPr>
        <p:spPr bwMode="auto">
          <a:xfrm>
            <a:off x="2914501" y="4383570"/>
            <a:ext cx="282129"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1000">
                <a:solidFill>
                  <a:srgbClr val="DB3517"/>
                </a:solidFill>
                <a:cs typeface="Arial" panose="020B0604020202020204" pitchFamily="34" charset="0"/>
              </a:rPr>
              <a:t>5790</a:t>
            </a:r>
          </a:p>
        </p:txBody>
      </p:sp>
      <p:sp>
        <p:nvSpPr>
          <p:cNvPr id="139" name="Rectangle 142">
            <a:extLst>
              <a:ext uri="{FF2B5EF4-FFF2-40B4-BE49-F238E27FC236}">
                <a16:creationId xmlns:a16="http://schemas.microsoft.com/office/drawing/2014/main" id="{5DA5A4D4-1195-4731-93CF-A29E03150F2B}"/>
              </a:ext>
            </a:extLst>
          </p:cNvPr>
          <p:cNvSpPr>
            <a:spLocks noChangeArrowheads="1"/>
          </p:cNvSpPr>
          <p:nvPr/>
        </p:nvSpPr>
        <p:spPr bwMode="auto">
          <a:xfrm>
            <a:off x="3744367" y="4383570"/>
            <a:ext cx="282129"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1000">
                <a:solidFill>
                  <a:srgbClr val="DB3517"/>
                </a:solidFill>
                <a:cs typeface="Arial" panose="020B0604020202020204" pitchFamily="34" charset="0"/>
              </a:rPr>
              <a:t>5302</a:t>
            </a:r>
          </a:p>
        </p:txBody>
      </p:sp>
      <p:sp>
        <p:nvSpPr>
          <p:cNvPr id="140" name="Rectangle 143">
            <a:extLst>
              <a:ext uri="{FF2B5EF4-FFF2-40B4-BE49-F238E27FC236}">
                <a16:creationId xmlns:a16="http://schemas.microsoft.com/office/drawing/2014/main" id="{89397676-8DDB-4FA5-AB86-3BE594D4FFF5}"/>
              </a:ext>
            </a:extLst>
          </p:cNvPr>
          <p:cNvSpPr>
            <a:spLocks noChangeArrowheads="1"/>
          </p:cNvSpPr>
          <p:nvPr/>
        </p:nvSpPr>
        <p:spPr bwMode="auto">
          <a:xfrm>
            <a:off x="4582567" y="4383570"/>
            <a:ext cx="282129"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1000">
                <a:solidFill>
                  <a:srgbClr val="DB3517"/>
                </a:solidFill>
                <a:cs typeface="Arial" panose="020B0604020202020204" pitchFamily="34" charset="0"/>
              </a:rPr>
              <a:t>4729</a:t>
            </a:r>
          </a:p>
        </p:txBody>
      </p:sp>
      <p:sp>
        <p:nvSpPr>
          <p:cNvPr id="141" name="Rectangle 144">
            <a:extLst>
              <a:ext uri="{FF2B5EF4-FFF2-40B4-BE49-F238E27FC236}">
                <a16:creationId xmlns:a16="http://schemas.microsoft.com/office/drawing/2014/main" id="{617B8E25-7998-4CFD-A5C8-9472F5A2CF4A}"/>
              </a:ext>
            </a:extLst>
          </p:cNvPr>
          <p:cNvSpPr>
            <a:spLocks noChangeArrowheads="1"/>
          </p:cNvSpPr>
          <p:nvPr/>
        </p:nvSpPr>
        <p:spPr bwMode="auto">
          <a:xfrm>
            <a:off x="5421958" y="4383570"/>
            <a:ext cx="282129"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1000">
                <a:solidFill>
                  <a:srgbClr val="DB3517"/>
                </a:solidFill>
                <a:cs typeface="Arial" panose="020B0604020202020204" pitchFamily="34" charset="0"/>
              </a:rPr>
              <a:t>3966</a:t>
            </a:r>
          </a:p>
        </p:txBody>
      </p:sp>
      <p:sp>
        <p:nvSpPr>
          <p:cNvPr id="142" name="Rectangle 145">
            <a:extLst>
              <a:ext uri="{FF2B5EF4-FFF2-40B4-BE49-F238E27FC236}">
                <a16:creationId xmlns:a16="http://schemas.microsoft.com/office/drawing/2014/main" id="{A983EC02-AC92-4C2C-B988-CA8CF38DF13F}"/>
              </a:ext>
            </a:extLst>
          </p:cNvPr>
          <p:cNvSpPr>
            <a:spLocks noChangeArrowheads="1"/>
          </p:cNvSpPr>
          <p:nvPr/>
        </p:nvSpPr>
        <p:spPr bwMode="auto">
          <a:xfrm>
            <a:off x="6260158" y="4383570"/>
            <a:ext cx="282129"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1000">
                <a:solidFill>
                  <a:srgbClr val="DB3517"/>
                </a:solidFill>
                <a:cs typeface="Arial" panose="020B0604020202020204" pitchFamily="34" charset="0"/>
              </a:rPr>
              <a:t>2686</a:t>
            </a:r>
          </a:p>
        </p:txBody>
      </p:sp>
      <p:sp>
        <p:nvSpPr>
          <p:cNvPr id="143" name="CasellaDiTesto 2">
            <a:extLst>
              <a:ext uri="{FF2B5EF4-FFF2-40B4-BE49-F238E27FC236}">
                <a16:creationId xmlns:a16="http://schemas.microsoft.com/office/drawing/2014/main" id="{E38ED673-1CCC-4405-B30C-F8B6180C6D0F}"/>
              </a:ext>
            </a:extLst>
          </p:cNvPr>
          <p:cNvSpPr txBox="1"/>
          <p:nvPr/>
        </p:nvSpPr>
        <p:spPr>
          <a:xfrm>
            <a:off x="1425252" y="2259580"/>
            <a:ext cx="2752677" cy="246221"/>
          </a:xfrm>
          <a:prstGeom prst="rect">
            <a:avLst/>
          </a:prstGeom>
          <a:noFill/>
        </p:spPr>
        <p:txBody>
          <a:bodyPr wrap="none" rtlCol="0">
            <a:spAutoFit/>
          </a:bodyPr>
          <a:lstStyle/>
          <a:p>
            <a:r>
              <a:rPr lang="it-IT" sz="1000" dirty="0">
                <a:latin typeface="Arial" panose="020B0604020202020204" pitchFamily="34" charset="0"/>
                <a:cs typeface="Arial" panose="020B0604020202020204" pitchFamily="34" charset="0"/>
              </a:rPr>
              <a:t>∆ OS </a:t>
            </a:r>
            <a:r>
              <a:rPr lang="it-IT" sz="1000" dirty="0" err="1">
                <a:latin typeface="Arial" panose="020B0604020202020204" pitchFamily="34" charset="0"/>
                <a:cs typeface="Arial" panose="020B0604020202020204" pitchFamily="34" charset="0"/>
              </a:rPr>
              <a:t>at</a:t>
            </a:r>
            <a:r>
              <a:rPr lang="it-IT" sz="1000" dirty="0">
                <a:latin typeface="Arial" panose="020B0604020202020204" pitchFamily="34" charset="0"/>
                <a:cs typeface="Arial" panose="020B0604020202020204" pitchFamily="34" charset="0"/>
              </a:rPr>
              <a:t> 5 </a:t>
            </a:r>
            <a:r>
              <a:rPr lang="it-IT" sz="1000" dirty="0" err="1">
                <a:latin typeface="Arial" panose="020B0604020202020204" pitchFamily="34" charset="0"/>
                <a:cs typeface="Arial" panose="020B0604020202020204" pitchFamily="34" charset="0"/>
              </a:rPr>
              <a:t>yr</a:t>
            </a:r>
            <a:r>
              <a:rPr lang="it-IT" sz="1000" dirty="0">
                <a:latin typeface="Arial" panose="020B0604020202020204" pitchFamily="34" charset="0"/>
                <a:cs typeface="Arial" panose="020B0604020202020204" pitchFamily="34" charset="0"/>
              </a:rPr>
              <a:t> = -0.4%  95%CI +1.5% to -2.4%</a:t>
            </a:r>
          </a:p>
        </p:txBody>
      </p:sp>
      <p:sp>
        <p:nvSpPr>
          <p:cNvPr id="144" name="ZoneTexte 143">
            <a:extLst>
              <a:ext uri="{FF2B5EF4-FFF2-40B4-BE49-F238E27FC236}">
                <a16:creationId xmlns:a16="http://schemas.microsoft.com/office/drawing/2014/main" id="{2B4352D6-FA26-4904-951E-784D0BF23048}"/>
              </a:ext>
            </a:extLst>
          </p:cNvPr>
          <p:cNvSpPr txBox="1"/>
          <p:nvPr/>
        </p:nvSpPr>
        <p:spPr>
          <a:xfrm>
            <a:off x="1425252" y="2431067"/>
            <a:ext cx="3411476" cy="246221"/>
          </a:xfrm>
          <a:prstGeom prst="rect">
            <a:avLst/>
          </a:prstGeom>
          <a:noFill/>
        </p:spPr>
        <p:txBody>
          <a:bodyPr wrap="square" rtlCol="0">
            <a:spAutoFit/>
          </a:bodyPr>
          <a:lstStyle/>
          <a:p>
            <a:r>
              <a:rPr lang="fr-FR" sz="1000" dirty="0">
                <a:solidFill>
                  <a:schemeClr val="tx1">
                    <a:lumMod val="75000"/>
                    <a:lumOff val="25000"/>
                  </a:schemeClr>
                </a:solidFill>
                <a:latin typeface="Arial" panose="020B0604020202020204" pitchFamily="34" charset="0"/>
                <a:cs typeface="Arial" panose="020B0604020202020204" pitchFamily="34" charset="0"/>
              </a:rPr>
              <a:t>HR: 1.02 (0.95-</a:t>
            </a:r>
            <a:r>
              <a:rPr lang="fr-FR" sz="1000" b="1" u="sng" dirty="0">
                <a:solidFill>
                  <a:schemeClr val="tx1">
                    <a:lumMod val="75000"/>
                    <a:lumOff val="25000"/>
                  </a:schemeClr>
                </a:solidFill>
                <a:latin typeface="Arial" panose="020B0604020202020204" pitchFamily="34" charset="0"/>
                <a:cs typeface="Arial" panose="020B0604020202020204" pitchFamily="34" charset="0"/>
              </a:rPr>
              <a:t>1.11</a:t>
            </a:r>
            <a:r>
              <a:rPr lang="fr-FR" sz="1000" dirty="0">
                <a:solidFill>
                  <a:schemeClr val="tx1">
                    <a:lumMod val="75000"/>
                    <a:lumOff val="25000"/>
                  </a:schemeClr>
                </a:solidFill>
                <a:latin typeface="Arial" panose="020B0604020202020204" pitchFamily="34" charset="0"/>
                <a:cs typeface="Arial" panose="020B0604020202020204" pitchFamily="34" charset="0"/>
              </a:rPr>
              <a:t>)</a:t>
            </a:r>
          </a:p>
        </p:txBody>
      </p:sp>
      <p:sp>
        <p:nvSpPr>
          <p:cNvPr id="13" name="ZoneTexte 12">
            <a:extLst>
              <a:ext uri="{FF2B5EF4-FFF2-40B4-BE49-F238E27FC236}">
                <a16:creationId xmlns:a16="http://schemas.microsoft.com/office/drawing/2014/main" id="{1EA6D40B-B968-4C95-A8F5-AA06C3414630}"/>
              </a:ext>
            </a:extLst>
          </p:cNvPr>
          <p:cNvSpPr txBox="1"/>
          <p:nvPr/>
        </p:nvSpPr>
        <p:spPr>
          <a:xfrm>
            <a:off x="5920959" y="2170159"/>
            <a:ext cx="2868410" cy="1379466"/>
          </a:xfrm>
          <a:prstGeom prst="roundRect">
            <a:avLst>
              <a:gd name="adj" fmla="val 9570"/>
            </a:avLst>
          </a:prstGeom>
          <a:ln>
            <a:solidFill>
              <a:srgbClr val="EC8014"/>
            </a:solidFill>
          </a:ln>
        </p:spPr>
        <p:style>
          <a:lnRef idx="2">
            <a:schemeClr val="accent1"/>
          </a:lnRef>
          <a:fillRef idx="1">
            <a:schemeClr val="lt1"/>
          </a:fillRef>
          <a:effectRef idx="0">
            <a:schemeClr val="accent1"/>
          </a:effectRef>
          <a:fontRef idx="minor">
            <a:schemeClr val="dk1"/>
          </a:fontRef>
        </p:style>
        <p:txBody>
          <a:bodyPr wrap="square" lIns="36000" tIns="36000" rIns="36000" bIns="36000" rtlCol="0">
            <a:spAutoFit/>
          </a:bodyPr>
          <a:lstStyle/>
          <a:p>
            <a:pPr algn="ctr"/>
            <a:r>
              <a:rPr lang="fr-FR" sz="1600" b="1" dirty="0">
                <a:solidFill>
                  <a:srgbClr val="002060"/>
                </a:solidFill>
                <a:latin typeface="Arial" panose="020B0604020202020204" pitchFamily="34" charset="0"/>
              </a:rPr>
              <a:t>La différence en SG </a:t>
            </a:r>
            <a:br>
              <a:rPr lang="fr-FR" sz="1600" b="1" dirty="0">
                <a:solidFill>
                  <a:srgbClr val="002060"/>
                </a:solidFill>
                <a:latin typeface="Arial" panose="020B0604020202020204" pitchFamily="34" charset="0"/>
              </a:rPr>
            </a:br>
            <a:r>
              <a:rPr lang="fr-FR" sz="1600" b="1" dirty="0">
                <a:solidFill>
                  <a:srgbClr val="002060"/>
                </a:solidFill>
                <a:latin typeface="Arial" panose="020B0604020202020204" pitchFamily="34" charset="0"/>
              </a:rPr>
              <a:t>est minime </a:t>
            </a:r>
          </a:p>
          <a:p>
            <a:pPr algn="ctr"/>
            <a:r>
              <a:rPr lang="fr-FR" sz="1600" b="1" dirty="0">
                <a:solidFill>
                  <a:srgbClr val="002060"/>
                </a:solidFill>
                <a:latin typeface="Arial" panose="020B0604020202020204" pitchFamily="34" charset="0"/>
              </a:rPr>
              <a:t>mais la non infériorité 3 vs</a:t>
            </a:r>
            <a:br>
              <a:rPr lang="fr-FR" sz="1600" b="1" dirty="0">
                <a:solidFill>
                  <a:srgbClr val="002060"/>
                </a:solidFill>
                <a:latin typeface="Arial" panose="020B0604020202020204" pitchFamily="34" charset="0"/>
              </a:rPr>
            </a:br>
            <a:r>
              <a:rPr lang="fr-FR" sz="1600" b="1" dirty="0">
                <a:solidFill>
                  <a:srgbClr val="002060"/>
                </a:solidFill>
                <a:latin typeface="Arial" panose="020B0604020202020204" pitchFamily="34" charset="0"/>
              </a:rPr>
              <a:t>6 mois n’est pas démontrée en population globale</a:t>
            </a:r>
          </a:p>
        </p:txBody>
      </p:sp>
      <p:sp>
        <p:nvSpPr>
          <p:cNvPr id="146" name="Titre 1"/>
          <p:cNvSpPr>
            <a:spLocks noGrp="1"/>
          </p:cNvSpPr>
          <p:nvPr>
            <p:ph type="title"/>
          </p:nvPr>
        </p:nvSpPr>
        <p:spPr>
          <a:xfrm>
            <a:off x="190500" y="0"/>
            <a:ext cx="7124700" cy="596560"/>
          </a:xfrm>
        </p:spPr>
        <p:txBody>
          <a:bodyPr>
            <a:noAutofit/>
          </a:bodyPr>
          <a:lstStyle/>
          <a:p>
            <a:r>
              <a:rPr lang="fr-FR" sz="2200" b="1" dirty="0"/>
              <a:t>Etude IDEA</a:t>
            </a:r>
            <a:br>
              <a:rPr lang="fr-FR" sz="2200" dirty="0"/>
            </a:br>
            <a:r>
              <a:rPr lang="fr-FR" sz="2200" dirty="0"/>
              <a:t>Données actualisées de SG et de SSR à 5 ans</a:t>
            </a:r>
          </a:p>
        </p:txBody>
      </p:sp>
    </p:spTree>
    <p:extLst>
      <p:ext uri="{BB962C8B-B14F-4D97-AF65-F5344CB8AC3E}">
        <p14:creationId xmlns:p14="http://schemas.microsoft.com/office/powerpoint/2010/main" val="14599749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sz="half" idx="1"/>
          </p:nvPr>
        </p:nvSpPr>
        <p:spPr/>
        <p:txBody>
          <a:bodyPr/>
          <a:lstStyle/>
          <a:p>
            <a:r>
              <a:rPr lang="fr-FR" dirty="0"/>
              <a:t>IDEA : SG selon le type de traitement </a:t>
            </a:r>
            <a:r>
              <a:rPr lang="fr-FR" b="0" dirty="0"/>
              <a:t>(CAPOX/FOLFOX)</a:t>
            </a:r>
          </a:p>
        </p:txBody>
      </p:sp>
      <p:sp>
        <p:nvSpPr>
          <p:cNvPr id="7" name="ZoneTexte 6">
            <a:extLst>
              <a:ext uri="{FF2B5EF4-FFF2-40B4-BE49-F238E27FC236}">
                <a16:creationId xmlns:a16="http://schemas.microsoft.com/office/drawing/2014/main" id="{E9AEA8D6-923F-F84C-B32A-5D256C148AF6}"/>
              </a:ext>
            </a:extLst>
          </p:cNvPr>
          <p:cNvSpPr txBox="1"/>
          <p:nvPr/>
        </p:nvSpPr>
        <p:spPr>
          <a:xfrm>
            <a:off x="-3048" y="4912668"/>
            <a:ext cx="2608406" cy="230832"/>
          </a:xfrm>
          <a:prstGeom prst="rect">
            <a:avLst/>
          </a:prstGeom>
          <a:noFill/>
        </p:spPr>
        <p:txBody>
          <a:bodyPr wrap="none" rtlCol="0">
            <a:spAutoFit/>
          </a:bodyPr>
          <a:lstStyle/>
          <a:p>
            <a:r>
              <a:rPr lang="fr-FR" sz="900" i="1" dirty="0">
                <a:solidFill>
                  <a:schemeClr val="tx1">
                    <a:lumMod val="50000"/>
                    <a:lumOff val="50000"/>
                  </a:schemeClr>
                </a:solidFill>
                <a:latin typeface="Arial" panose="020B0604020202020204" pitchFamily="34" charset="0"/>
              </a:rPr>
              <a:t>Alberto F. </a:t>
            </a:r>
            <a:r>
              <a:rPr lang="fr-FR" sz="900" i="1" dirty="0" err="1">
                <a:solidFill>
                  <a:schemeClr val="tx1">
                    <a:lumMod val="50000"/>
                    <a:lumOff val="50000"/>
                  </a:schemeClr>
                </a:solidFill>
                <a:latin typeface="Arial" panose="020B0604020202020204" pitchFamily="34" charset="0"/>
              </a:rPr>
              <a:t>Sobrero</a:t>
            </a:r>
            <a:r>
              <a:rPr lang="fr-FR" sz="900" i="1" dirty="0">
                <a:solidFill>
                  <a:schemeClr val="tx1">
                    <a:lumMod val="50000"/>
                    <a:lumOff val="50000"/>
                  </a:schemeClr>
                </a:solidFill>
                <a:latin typeface="Arial" panose="020B0604020202020204" pitchFamily="34" charset="0"/>
              </a:rPr>
              <a:t> et al., ASCO2020, Abs 4004</a:t>
            </a:r>
          </a:p>
        </p:txBody>
      </p:sp>
      <p:sp>
        <p:nvSpPr>
          <p:cNvPr id="8" name="ZoneTexte 7">
            <a:extLst>
              <a:ext uri="{FF2B5EF4-FFF2-40B4-BE49-F238E27FC236}">
                <a16:creationId xmlns:a16="http://schemas.microsoft.com/office/drawing/2014/main" id="{E4F07EF2-5A57-47DA-814A-4AD934BA2927}"/>
              </a:ext>
            </a:extLst>
          </p:cNvPr>
          <p:cNvSpPr txBox="1"/>
          <p:nvPr/>
        </p:nvSpPr>
        <p:spPr>
          <a:xfrm>
            <a:off x="303934" y="4331918"/>
            <a:ext cx="8536132" cy="337431"/>
          </a:xfrm>
          <a:prstGeom prst="roundRect">
            <a:avLst>
              <a:gd name="adj" fmla="val 18809"/>
            </a:avLst>
          </a:prstGeom>
          <a:ln>
            <a:solidFill>
              <a:srgbClr val="EC8014"/>
            </a:solidFill>
          </a:ln>
        </p:spPr>
        <p:style>
          <a:lnRef idx="2">
            <a:schemeClr val="accent1"/>
          </a:lnRef>
          <a:fillRef idx="1">
            <a:schemeClr val="lt1"/>
          </a:fillRef>
          <a:effectRef idx="0">
            <a:schemeClr val="accent1"/>
          </a:effectRef>
          <a:fontRef idx="minor">
            <a:schemeClr val="dk1"/>
          </a:fontRef>
        </p:style>
        <p:txBody>
          <a:bodyPr wrap="square" lIns="36000" tIns="36000" rIns="36000" bIns="36000" rtlCol="0">
            <a:spAutoFit/>
          </a:bodyPr>
          <a:lstStyle/>
          <a:p>
            <a:pPr algn="ctr"/>
            <a:r>
              <a:rPr lang="fr-FR" sz="1600" b="1" dirty="0">
                <a:solidFill>
                  <a:srgbClr val="002060"/>
                </a:solidFill>
                <a:latin typeface="Arial" panose="020B0604020202020204" pitchFamily="34" charset="0"/>
              </a:rPr>
              <a:t>En analyse de sous groupe : non infériorité 3 versus 6 mois pour le CAPOX sur la SG</a:t>
            </a:r>
          </a:p>
        </p:txBody>
      </p:sp>
      <p:sp>
        <p:nvSpPr>
          <p:cNvPr id="9" name="Rectangle à coins arrondis 4">
            <a:extLst>
              <a:ext uri="{FF2B5EF4-FFF2-40B4-BE49-F238E27FC236}">
                <a16:creationId xmlns:a16="http://schemas.microsoft.com/office/drawing/2014/main" id="{7241FE3D-0AF9-44F1-A73E-60ABE1E22B50}"/>
              </a:ext>
            </a:extLst>
          </p:cNvPr>
          <p:cNvSpPr/>
          <p:nvPr/>
        </p:nvSpPr>
        <p:spPr>
          <a:xfrm>
            <a:off x="4558885" y="1366405"/>
            <a:ext cx="4348623" cy="2772044"/>
          </a:xfrm>
          <a:prstGeom prst="roundRect">
            <a:avLst>
              <a:gd name="adj" fmla="val 4785"/>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fr-FR" sz="900" dirty="0">
              <a:solidFill>
                <a:prstClr val="white"/>
              </a:solidFill>
              <a:latin typeface="Arial" panose="020B0604020202020204" pitchFamily="34" charset="0"/>
              <a:cs typeface="Arial" panose="020B0604020202020204" pitchFamily="34" charset="0"/>
            </a:endParaRPr>
          </a:p>
        </p:txBody>
      </p:sp>
      <p:sp>
        <p:nvSpPr>
          <p:cNvPr id="10" name="Rectangle à coins arrondis 4">
            <a:extLst>
              <a:ext uri="{FF2B5EF4-FFF2-40B4-BE49-F238E27FC236}">
                <a16:creationId xmlns:a16="http://schemas.microsoft.com/office/drawing/2014/main" id="{93AF3A0C-75B6-4C31-92BA-06A33E08705D}"/>
              </a:ext>
            </a:extLst>
          </p:cNvPr>
          <p:cNvSpPr/>
          <p:nvPr/>
        </p:nvSpPr>
        <p:spPr>
          <a:xfrm>
            <a:off x="152254" y="1366405"/>
            <a:ext cx="4348623" cy="2772044"/>
          </a:xfrm>
          <a:prstGeom prst="roundRect">
            <a:avLst>
              <a:gd name="adj" fmla="val 4104"/>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fr-FR" sz="900" dirty="0">
              <a:solidFill>
                <a:prstClr val="white"/>
              </a:solidFill>
              <a:latin typeface="Arial" panose="020B0604020202020204" pitchFamily="34" charset="0"/>
              <a:cs typeface="Arial" panose="020B0604020202020204" pitchFamily="34" charset="0"/>
            </a:endParaRPr>
          </a:p>
        </p:txBody>
      </p:sp>
      <p:sp>
        <p:nvSpPr>
          <p:cNvPr id="11" name="CasellaDiTesto 10">
            <a:extLst>
              <a:ext uri="{FF2B5EF4-FFF2-40B4-BE49-F238E27FC236}">
                <a16:creationId xmlns:a16="http://schemas.microsoft.com/office/drawing/2014/main" id="{36CCE6B4-677A-4B69-8EBA-93C961850CF8}"/>
              </a:ext>
            </a:extLst>
          </p:cNvPr>
          <p:cNvSpPr txBox="1"/>
          <p:nvPr/>
        </p:nvSpPr>
        <p:spPr>
          <a:xfrm>
            <a:off x="943762" y="2231402"/>
            <a:ext cx="2493143" cy="215444"/>
          </a:xfrm>
          <a:prstGeom prst="rect">
            <a:avLst/>
          </a:prstGeom>
          <a:noFill/>
        </p:spPr>
        <p:txBody>
          <a:bodyPr wrap="square" rtlCol="0">
            <a:spAutoFit/>
          </a:bodyPr>
          <a:lstStyle/>
          <a:p>
            <a:pPr>
              <a:defRPr/>
            </a:pPr>
            <a:r>
              <a:rPr lang="it-IT" sz="800" dirty="0" err="1">
                <a:solidFill>
                  <a:schemeClr val="tx1">
                    <a:lumMod val="75000"/>
                    <a:lumOff val="25000"/>
                  </a:schemeClr>
                </a:solidFill>
                <a:latin typeface="Arial" panose="020B0604020202020204" pitchFamily="34" charset="0"/>
                <a:cs typeface="Arial" panose="020B0604020202020204" pitchFamily="34" charset="0"/>
                <a:sym typeface="Symbol" panose="05050102010706020507" pitchFamily="18" charset="2"/>
              </a:rPr>
              <a:t>Diff</a:t>
            </a:r>
            <a:r>
              <a:rPr lang="it-IT" sz="800" dirty="0">
                <a:solidFill>
                  <a:schemeClr val="tx1">
                    <a:lumMod val="75000"/>
                    <a:lumOff val="25000"/>
                  </a:schemeClr>
                </a:solidFill>
                <a:latin typeface="Arial" panose="020B0604020202020204" pitchFamily="34" charset="0"/>
                <a:cs typeface="Arial" panose="020B0604020202020204" pitchFamily="34" charset="0"/>
                <a:sym typeface="Symbol" panose="05050102010706020507" pitchFamily="18" charset="2"/>
              </a:rPr>
              <a:t> </a:t>
            </a:r>
            <a:r>
              <a:rPr lang="it-IT" sz="800" dirty="0">
                <a:solidFill>
                  <a:schemeClr val="tx1">
                    <a:lumMod val="75000"/>
                    <a:lumOff val="25000"/>
                  </a:schemeClr>
                </a:solidFill>
                <a:latin typeface="Arial" panose="020B0604020202020204" pitchFamily="34" charset="0"/>
                <a:cs typeface="Arial" panose="020B0604020202020204" pitchFamily="34" charset="0"/>
              </a:rPr>
              <a:t>SG à 5 </a:t>
            </a:r>
            <a:r>
              <a:rPr lang="it-IT" sz="800" dirty="0" err="1">
                <a:solidFill>
                  <a:schemeClr val="tx1">
                    <a:lumMod val="75000"/>
                    <a:lumOff val="25000"/>
                  </a:schemeClr>
                </a:solidFill>
                <a:latin typeface="Arial" panose="020B0604020202020204" pitchFamily="34" charset="0"/>
                <a:cs typeface="Arial" panose="020B0604020202020204" pitchFamily="34" charset="0"/>
              </a:rPr>
              <a:t>ans</a:t>
            </a:r>
            <a:r>
              <a:rPr lang="it-IT" sz="800" dirty="0">
                <a:solidFill>
                  <a:schemeClr val="tx1">
                    <a:lumMod val="75000"/>
                    <a:lumOff val="25000"/>
                  </a:schemeClr>
                </a:solidFill>
                <a:latin typeface="Arial" panose="020B0604020202020204" pitchFamily="34" charset="0"/>
                <a:cs typeface="Arial" panose="020B0604020202020204" pitchFamily="34" charset="0"/>
              </a:rPr>
              <a:t> = + 0,9%</a:t>
            </a:r>
          </a:p>
        </p:txBody>
      </p:sp>
      <p:sp>
        <p:nvSpPr>
          <p:cNvPr id="12" name="CasellaDiTesto 12">
            <a:extLst>
              <a:ext uri="{FF2B5EF4-FFF2-40B4-BE49-F238E27FC236}">
                <a16:creationId xmlns:a16="http://schemas.microsoft.com/office/drawing/2014/main" id="{25D99D30-F12C-480C-96BF-7BA0115269BF}"/>
              </a:ext>
            </a:extLst>
          </p:cNvPr>
          <p:cNvSpPr txBox="1"/>
          <p:nvPr/>
        </p:nvSpPr>
        <p:spPr>
          <a:xfrm>
            <a:off x="5439779" y="2230541"/>
            <a:ext cx="2368186" cy="215444"/>
          </a:xfrm>
          <a:prstGeom prst="rect">
            <a:avLst/>
          </a:prstGeom>
          <a:noFill/>
        </p:spPr>
        <p:txBody>
          <a:bodyPr wrap="square" rtlCol="0">
            <a:spAutoFit/>
          </a:bodyPr>
          <a:lstStyle/>
          <a:p>
            <a:pPr>
              <a:defRPr/>
            </a:pPr>
            <a:r>
              <a:rPr lang="it-IT" sz="800" dirty="0" err="1">
                <a:solidFill>
                  <a:schemeClr val="tx1">
                    <a:lumMod val="75000"/>
                    <a:lumOff val="25000"/>
                  </a:schemeClr>
                </a:solidFill>
                <a:latin typeface="Arial" panose="020B0604020202020204" pitchFamily="34" charset="0"/>
                <a:cs typeface="Arial" panose="020B0604020202020204" pitchFamily="34" charset="0"/>
                <a:sym typeface="Symbol" panose="05050102010706020507" pitchFamily="18" charset="2"/>
              </a:rPr>
              <a:t>Diff</a:t>
            </a:r>
            <a:r>
              <a:rPr lang="it-IT" sz="800" dirty="0">
                <a:solidFill>
                  <a:schemeClr val="tx1">
                    <a:lumMod val="75000"/>
                    <a:lumOff val="25000"/>
                  </a:schemeClr>
                </a:solidFill>
                <a:latin typeface="Arial" panose="020B0604020202020204" pitchFamily="34" charset="0"/>
                <a:cs typeface="Arial" panose="020B0604020202020204" pitchFamily="34" charset="0"/>
                <a:sym typeface="Symbol" panose="05050102010706020507" pitchFamily="18" charset="2"/>
              </a:rPr>
              <a:t> </a:t>
            </a:r>
            <a:r>
              <a:rPr lang="it-IT" sz="800" dirty="0">
                <a:solidFill>
                  <a:schemeClr val="tx1">
                    <a:lumMod val="75000"/>
                    <a:lumOff val="25000"/>
                  </a:schemeClr>
                </a:solidFill>
                <a:latin typeface="Arial" panose="020B0604020202020204" pitchFamily="34" charset="0"/>
                <a:cs typeface="Arial" panose="020B0604020202020204" pitchFamily="34" charset="0"/>
              </a:rPr>
              <a:t>SG à 5 </a:t>
            </a:r>
            <a:r>
              <a:rPr lang="it-IT" sz="800" dirty="0" err="1">
                <a:solidFill>
                  <a:schemeClr val="tx1">
                    <a:lumMod val="75000"/>
                    <a:lumOff val="25000"/>
                  </a:schemeClr>
                </a:solidFill>
                <a:latin typeface="Arial" panose="020B0604020202020204" pitchFamily="34" charset="0"/>
                <a:cs typeface="Arial" panose="020B0604020202020204" pitchFamily="34" charset="0"/>
              </a:rPr>
              <a:t>ans</a:t>
            </a:r>
            <a:r>
              <a:rPr lang="it-IT" sz="800" dirty="0">
                <a:solidFill>
                  <a:schemeClr val="tx1">
                    <a:lumMod val="75000"/>
                    <a:lumOff val="25000"/>
                  </a:schemeClr>
                </a:solidFill>
                <a:latin typeface="Arial" panose="020B0604020202020204" pitchFamily="34" charset="0"/>
                <a:cs typeface="Arial" panose="020B0604020202020204" pitchFamily="34" charset="0"/>
              </a:rPr>
              <a:t> = -1,2%</a:t>
            </a:r>
          </a:p>
        </p:txBody>
      </p:sp>
      <p:sp>
        <p:nvSpPr>
          <p:cNvPr id="13" name="Rettangolo 13">
            <a:extLst>
              <a:ext uri="{FF2B5EF4-FFF2-40B4-BE49-F238E27FC236}">
                <a16:creationId xmlns:a16="http://schemas.microsoft.com/office/drawing/2014/main" id="{3EE0930B-FE38-48E3-89DA-1C38A731A76C}"/>
              </a:ext>
            </a:extLst>
          </p:cNvPr>
          <p:cNvSpPr/>
          <p:nvPr/>
        </p:nvSpPr>
        <p:spPr>
          <a:xfrm>
            <a:off x="943762" y="2361553"/>
            <a:ext cx="3316347" cy="215444"/>
          </a:xfrm>
          <a:prstGeom prst="rect">
            <a:avLst/>
          </a:prstGeom>
        </p:spPr>
        <p:txBody>
          <a:bodyPr wrap="square">
            <a:spAutoFit/>
          </a:bodyPr>
          <a:lstStyle/>
          <a:p>
            <a:pPr>
              <a:defRPr/>
            </a:pPr>
            <a:r>
              <a:rPr lang="fr-FR" sz="800" dirty="0">
                <a:solidFill>
                  <a:schemeClr val="tx1">
                    <a:lumMod val="75000"/>
                    <a:lumOff val="25000"/>
                  </a:schemeClr>
                </a:solidFill>
                <a:latin typeface="Arial" panose="020B0604020202020204" pitchFamily="34" charset="0"/>
                <a:cs typeface="Arial" panose="020B0604020202020204" pitchFamily="34" charset="0"/>
              </a:rPr>
              <a:t>HR : 0,96 (0,85-</a:t>
            </a:r>
            <a:r>
              <a:rPr lang="fr-FR" sz="800" b="1" u="sng" dirty="0">
                <a:solidFill>
                  <a:schemeClr val="tx1">
                    <a:lumMod val="75000"/>
                    <a:lumOff val="25000"/>
                  </a:schemeClr>
                </a:solidFill>
                <a:latin typeface="Arial" panose="020B0604020202020204" pitchFamily="34" charset="0"/>
                <a:cs typeface="Arial" panose="020B0604020202020204" pitchFamily="34" charset="0"/>
              </a:rPr>
              <a:t>1,08</a:t>
            </a:r>
            <a:r>
              <a:rPr lang="fr-FR" sz="800" dirty="0">
                <a:solidFill>
                  <a:schemeClr val="tx1">
                    <a:lumMod val="75000"/>
                    <a:lumOff val="25000"/>
                  </a:schemeClr>
                </a:solidFill>
                <a:latin typeface="Arial" panose="020B0604020202020204" pitchFamily="34" charset="0"/>
                <a:cs typeface="Arial" panose="020B0604020202020204" pitchFamily="34" charset="0"/>
              </a:rPr>
              <a:t>)</a:t>
            </a:r>
          </a:p>
        </p:txBody>
      </p:sp>
      <p:sp>
        <p:nvSpPr>
          <p:cNvPr id="14" name="Rettangolo 14">
            <a:extLst>
              <a:ext uri="{FF2B5EF4-FFF2-40B4-BE49-F238E27FC236}">
                <a16:creationId xmlns:a16="http://schemas.microsoft.com/office/drawing/2014/main" id="{28EAEF3F-D36A-451C-B6A2-A1F793E59A93}"/>
              </a:ext>
            </a:extLst>
          </p:cNvPr>
          <p:cNvSpPr/>
          <p:nvPr/>
        </p:nvSpPr>
        <p:spPr>
          <a:xfrm>
            <a:off x="5439778" y="2354180"/>
            <a:ext cx="3244332" cy="215444"/>
          </a:xfrm>
          <a:prstGeom prst="rect">
            <a:avLst/>
          </a:prstGeom>
        </p:spPr>
        <p:txBody>
          <a:bodyPr wrap="square">
            <a:spAutoFit/>
          </a:bodyPr>
          <a:lstStyle/>
          <a:p>
            <a:pPr>
              <a:defRPr/>
            </a:pPr>
            <a:r>
              <a:rPr lang="fr-FR" sz="800" dirty="0">
                <a:solidFill>
                  <a:schemeClr val="tx1">
                    <a:lumMod val="75000"/>
                    <a:lumOff val="25000"/>
                  </a:schemeClr>
                </a:solidFill>
                <a:latin typeface="Arial" panose="020B0604020202020204" pitchFamily="34" charset="0"/>
                <a:cs typeface="Arial" panose="020B0604020202020204" pitchFamily="34" charset="0"/>
              </a:rPr>
              <a:t>HR : 1,07 (0,97-</a:t>
            </a:r>
            <a:r>
              <a:rPr lang="fr-FR" sz="800" b="1" u="sng" dirty="0">
                <a:solidFill>
                  <a:schemeClr val="tx1">
                    <a:lumMod val="75000"/>
                    <a:lumOff val="25000"/>
                  </a:schemeClr>
                </a:solidFill>
                <a:latin typeface="Arial" panose="020B0604020202020204" pitchFamily="34" charset="0"/>
                <a:cs typeface="Arial" panose="020B0604020202020204" pitchFamily="34" charset="0"/>
              </a:rPr>
              <a:t>1,18</a:t>
            </a:r>
            <a:r>
              <a:rPr lang="fr-FR" sz="800" dirty="0">
                <a:solidFill>
                  <a:schemeClr val="tx1">
                    <a:lumMod val="75000"/>
                    <a:lumOff val="25000"/>
                  </a:schemeClr>
                </a:solidFill>
                <a:latin typeface="Arial" panose="020B0604020202020204" pitchFamily="34" charset="0"/>
                <a:cs typeface="Arial" panose="020B0604020202020204" pitchFamily="34" charset="0"/>
              </a:rPr>
              <a:t>)</a:t>
            </a:r>
          </a:p>
        </p:txBody>
      </p:sp>
      <p:sp>
        <p:nvSpPr>
          <p:cNvPr id="15" name="Rectangle 9">
            <a:extLst>
              <a:ext uri="{FF2B5EF4-FFF2-40B4-BE49-F238E27FC236}">
                <a16:creationId xmlns:a16="http://schemas.microsoft.com/office/drawing/2014/main" id="{E49AB6CE-AFE7-441B-A42A-AD7E2397681A}"/>
              </a:ext>
            </a:extLst>
          </p:cNvPr>
          <p:cNvSpPr>
            <a:spLocks noChangeArrowheads="1"/>
          </p:cNvSpPr>
          <p:nvPr/>
        </p:nvSpPr>
        <p:spPr bwMode="auto">
          <a:xfrm rot="16200000">
            <a:off x="-90353" y="2510195"/>
            <a:ext cx="87844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800" dirty="0">
                <a:solidFill>
                  <a:prstClr val="black">
                    <a:lumMod val="65000"/>
                    <a:lumOff val="35000"/>
                  </a:prstClr>
                </a:solidFill>
                <a:cs typeface="Arial" panose="020B0604020202020204" pitchFamily="34" charset="0"/>
              </a:rPr>
              <a:t>% sans </a:t>
            </a:r>
            <a:r>
              <a:rPr lang="fr-FR" altLang="fr-FR" sz="800" dirty="0" err="1">
                <a:solidFill>
                  <a:prstClr val="black">
                    <a:lumMod val="65000"/>
                    <a:lumOff val="35000"/>
                  </a:prstClr>
                </a:solidFill>
                <a:cs typeface="Arial" panose="020B0604020202020204" pitchFamily="34" charset="0"/>
              </a:rPr>
              <a:t>évènement</a:t>
            </a:r>
            <a:endParaRPr lang="fr-FR" altLang="fr-FR" sz="800" dirty="0">
              <a:solidFill>
                <a:prstClr val="black">
                  <a:lumMod val="65000"/>
                  <a:lumOff val="35000"/>
                </a:prstClr>
              </a:solidFill>
              <a:cs typeface="Arial" panose="020B0604020202020204" pitchFamily="34" charset="0"/>
            </a:endParaRPr>
          </a:p>
        </p:txBody>
      </p:sp>
      <p:sp>
        <p:nvSpPr>
          <p:cNvPr id="16" name="Rectangle 10">
            <a:extLst>
              <a:ext uri="{FF2B5EF4-FFF2-40B4-BE49-F238E27FC236}">
                <a16:creationId xmlns:a16="http://schemas.microsoft.com/office/drawing/2014/main" id="{2D514D17-1968-480E-876B-0B7CF67016CF}"/>
              </a:ext>
            </a:extLst>
          </p:cNvPr>
          <p:cNvSpPr>
            <a:spLocks noChangeArrowheads="1"/>
          </p:cNvSpPr>
          <p:nvPr/>
        </p:nvSpPr>
        <p:spPr bwMode="auto">
          <a:xfrm>
            <a:off x="650008" y="3963748"/>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DB3517"/>
                </a:solidFill>
                <a:cs typeface="Arial" panose="020B0604020202020204" pitchFamily="34" charset="0"/>
              </a:rPr>
              <a:t>     </a:t>
            </a:r>
          </a:p>
        </p:txBody>
      </p:sp>
      <p:sp>
        <p:nvSpPr>
          <p:cNvPr id="17" name="Rectangle 11">
            <a:extLst>
              <a:ext uri="{FF2B5EF4-FFF2-40B4-BE49-F238E27FC236}">
                <a16:creationId xmlns:a16="http://schemas.microsoft.com/office/drawing/2014/main" id="{54AEF655-E6A2-4213-9F22-9C73319C093A}"/>
              </a:ext>
            </a:extLst>
          </p:cNvPr>
          <p:cNvSpPr>
            <a:spLocks noChangeArrowheads="1"/>
          </p:cNvSpPr>
          <p:nvPr/>
        </p:nvSpPr>
        <p:spPr bwMode="auto">
          <a:xfrm>
            <a:off x="1236162" y="3963748"/>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DB3517"/>
                </a:solidFill>
                <a:cs typeface="Arial" panose="020B0604020202020204" pitchFamily="34" charset="0"/>
              </a:rPr>
              <a:t>     </a:t>
            </a:r>
          </a:p>
        </p:txBody>
      </p:sp>
      <p:sp>
        <p:nvSpPr>
          <p:cNvPr id="18" name="Rectangle 12">
            <a:extLst>
              <a:ext uri="{FF2B5EF4-FFF2-40B4-BE49-F238E27FC236}">
                <a16:creationId xmlns:a16="http://schemas.microsoft.com/office/drawing/2014/main" id="{2AA581B8-A6FB-459A-BB3C-B7CF7DD57463}"/>
              </a:ext>
            </a:extLst>
          </p:cNvPr>
          <p:cNvSpPr>
            <a:spLocks noChangeArrowheads="1"/>
          </p:cNvSpPr>
          <p:nvPr/>
        </p:nvSpPr>
        <p:spPr bwMode="auto">
          <a:xfrm>
            <a:off x="1816911" y="3963748"/>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DB3517"/>
                </a:solidFill>
                <a:cs typeface="Arial" panose="020B0604020202020204" pitchFamily="34" charset="0"/>
              </a:rPr>
              <a:t>     </a:t>
            </a:r>
          </a:p>
        </p:txBody>
      </p:sp>
      <p:sp>
        <p:nvSpPr>
          <p:cNvPr id="19" name="Rectangle 13">
            <a:extLst>
              <a:ext uri="{FF2B5EF4-FFF2-40B4-BE49-F238E27FC236}">
                <a16:creationId xmlns:a16="http://schemas.microsoft.com/office/drawing/2014/main" id="{E8EC18E7-F9C2-4FC0-9C28-99BB1A0F733E}"/>
              </a:ext>
            </a:extLst>
          </p:cNvPr>
          <p:cNvSpPr>
            <a:spLocks noChangeArrowheads="1"/>
          </p:cNvSpPr>
          <p:nvPr/>
        </p:nvSpPr>
        <p:spPr bwMode="auto">
          <a:xfrm>
            <a:off x="2407553" y="3963748"/>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DB3517"/>
                </a:solidFill>
                <a:cs typeface="Arial" panose="020B0604020202020204" pitchFamily="34" charset="0"/>
              </a:rPr>
              <a:t>     </a:t>
            </a:r>
          </a:p>
        </p:txBody>
      </p:sp>
      <p:sp>
        <p:nvSpPr>
          <p:cNvPr id="20" name="Rectangle 14">
            <a:extLst>
              <a:ext uri="{FF2B5EF4-FFF2-40B4-BE49-F238E27FC236}">
                <a16:creationId xmlns:a16="http://schemas.microsoft.com/office/drawing/2014/main" id="{B4A2CA95-C164-4C22-93F3-242BBBCB4050}"/>
              </a:ext>
            </a:extLst>
          </p:cNvPr>
          <p:cNvSpPr>
            <a:spLocks noChangeArrowheads="1"/>
          </p:cNvSpPr>
          <p:nvPr/>
        </p:nvSpPr>
        <p:spPr bwMode="auto">
          <a:xfrm>
            <a:off x="2981709" y="3963748"/>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DB3517"/>
                </a:solidFill>
                <a:cs typeface="Arial" panose="020B0604020202020204" pitchFamily="34" charset="0"/>
              </a:rPr>
              <a:t>     </a:t>
            </a:r>
          </a:p>
        </p:txBody>
      </p:sp>
      <p:sp>
        <p:nvSpPr>
          <p:cNvPr id="21" name="Rectangle 15">
            <a:extLst>
              <a:ext uri="{FF2B5EF4-FFF2-40B4-BE49-F238E27FC236}">
                <a16:creationId xmlns:a16="http://schemas.microsoft.com/office/drawing/2014/main" id="{73B1C663-A908-487F-9AAB-B77650583798}"/>
              </a:ext>
            </a:extLst>
          </p:cNvPr>
          <p:cNvSpPr>
            <a:spLocks noChangeArrowheads="1"/>
          </p:cNvSpPr>
          <p:nvPr/>
        </p:nvSpPr>
        <p:spPr bwMode="auto">
          <a:xfrm>
            <a:off x="3561268" y="3963748"/>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DB3517"/>
                </a:solidFill>
                <a:cs typeface="Arial" panose="020B0604020202020204" pitchFamily="34" charset="0"/>
              </a:rPr>
              <a:t>     </a:t>
            </a:r>
          </a:p>
        </p:txBody>
      </p:sp>
      <p:sp>
        <p:nvSpPr>
          <p:cNvPr id="22" name="Rectangle 16">
            <a:extLst>
              <a:ext uri="{FF2B5EF4-FFF2-40B4-BE49-F238E27FC236}">
                <a16:creationId xmlns:a16="http://schemas.microsoft.com/office/drawing/2014/main" id="{D36943FE-C54D-427E-B4FC-40A4D0F75881}"/>
              </a:ext>
            </a:extLst>
          </p:cNvPr>
          <p:cNvSpPr>
            <a:spLocks noChangeArrowheads="1"/>
          </p:cNvSpPr>
          <p:nvPr/>
        </p:nvSpPr>
        <p:spPr bwMode="auto">
          <a:xfrm>
            <a:off x="4138722" y="3963748"/>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DB3517"/>
                </a:solidFill>
                <a:cs typeface="Arial" panose="020B0604020202020204" pitchFamily="34" charset="0"/>
              </a:rPr>
              <a:t>     </a:t>
            </a:r>
          </a:p>
        </p:txBody>
      </p:sp>
      <p:sp>
        <p:nvSpPr>
          <p:cNvPr id="23" name="Rectangle 17">
            <a:extLst>
              <a:ext uri="{FF2B5EF4-FFF2-40B4-BE49-F238E27FC236}">
                <a16:creationId xmlns:a16="http://schemas.microsoft.com/office/drawing/2014/main" id="{5673933A-D4E2-4128-9029-7780EA353525}"/>
              </a:ext>
            </a:extLst>
          </p:cNvPr>
          <p:cNvSpPr>
            <a:spLocks noChangeArrowheads="1"/>
          </p:cNvSpPr>
          <p:nvPr/>
        </p:nvSpPr>
        <p:spPr bwMode="auto">
          <a:xfrm>
            <a:off x="650008" y="3863735"/>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E79F00"/>
                </a:solidFill>
                <a:cs typeface="Arial" panose="020B0604020202020204" pitchFamily="34" charset="0"/>
              </a:rPr>
              <a:t>     </a:t>
            </a:r>
          </a:p>
        </p:txBody>
      </p:sp>
      <p:sp>
        <p:nvSpPr>
          <p:cNvPr id="24" name="Rectangle 18">
            <a:extLst>
              <a:ext uri="{FF2B5EF4-FFF2-40B4-BE49-F238E27FC236}">
                <a16:creationId xmlns:a16="http://schemas.microsoft.com/office/drawing/2014/main" id="{0F3898E9-C576-47A1-92E3-0ED06C92679C}"/>
              </a:ext>
            </a:extLst>
          </p:cNvPr>
          <p:cNvSpPr>
            <a:spLocks noChangeArrowheads="1"/>
          </p:cNvSpPr>
          <p:nvPr/>
        </p:nvSpPr>
        <p:spPr bwMode="auto">
          <a:xfrm>
            <a:off x="1236162" y="3863735"/>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E79F00"/>
                </a:solidFill>
                <a:cs typeface="Arial" panose="020B0604020202020204" pitchFamily="34" charset="0"/>
              </a:rPr>
              <a:t>     </a:t>
            </a:r>
          </a:p>
        </p:txBody>
      </p:sp>
      <p:sp>
        <p:nvSpPr>
          <p:cNvPr id="25" name="Rectangle 19">
            <a:extLst>
              <a:ext uri="{FF2B5EF4-FFF2-40B4-BE49-F238E27FC236}">
                <a16:creationId xmlns:a16="http://schemas.microsoft.com/office/drawing/2014/main" id="{C9344656-97E4-4CF1-865B-2997DE209E7E}"/>
              </a:ext>
            </a:extLst>
          </p:cNvPr>
          <p:cNvSpPr>
            <a:spLocks noChangeArrowheads="1"/>
          </p:cNvSpPr>
          <p:nvPr/>
        </p:nvSpPr>
        <p:spPr bwMode="auto">
          <a:xfrm>
            <a:off x="1816911" y="3863735"/>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E79F00"/>
                </a:solidFill>
                <a:cs typeface="Arial" panose="020B0604020202020204" pitchFamily="34" charset="0"/>
              </a:rPr>
              <a:t>     </a:t>
            </a:r>
          </a:p>
        </p:txBody>
      </p:sp>
      <p:sp>
        <p:nvSpPr>
          <p:cNvPr id="26" name="Rectangle 20">
            <a:extLst>
              <a:ext uri="{FF2B5EF4-FFF2-40B4-BE49-F238E27FC236}">
                <a16:creationId xmlns:a16="http://schemas.microsoft.com/office/drawing/2014/main" id="{C07C8DB0-A578-4D5A-B4E3-CF76F5D3F800}"/>
              </a:ext>
            </a:extLst>
          </p:cNvPr>
          <p:cNvSpPr>
            <a:spLocks noChangeArrowheads="1"/>
          </p:cNvSpPr>
          <p:nvPr/>
        </p:nvSpPr>
        <p:spPr bwMode="auto">
          <a:xfrm>
            <a:off x="2407553" y="3863735"/>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E79F00"/>
                </a:solidFill>
                <a:cs typeface="Arial" panose="020B0604020202020204" pitchFamily="34" charset="0"/>
              </a:rPr>
              <a:t>     </a:t>
            </a:r>
          </a:p>
        </p:txBody>
      </p:sp>
      <p:sp>
        <p:nvSpPr>
          <p:cNvPr id="28" name="Rectangle 21">
            <a:extLst>
              <a:ext uri="{FF2B5EF4-FFF2-40B4-BE49-F238E27FC236}">
                <a16:creationId xmlns:a16="http://schemas.microsoft.com/office/drawing/2014/main" id="{878A184A-9C4D-46B1-ADDE-CF44439477C7}"/>
              </a:ext>
            </a:extLst>
          </p:cNvPr>
          <p:cNvSpPr>
            <a:spLocks noChangeArrowheads="1"/>
          </p:cNvSpPr>
          <p:nvPr/>
        </p:nvSpPr>
        <p:spPr bwMode="auto">
          <a:xfrm>
            <a:off x="2981709" y="3863735"/>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E79F00"/>
                </a:solidFill>
                <a:cs typeface="Arial" panose="020B0604020202020204" pitchFamily="34" charset="0"/>
              </a:rPr>
              <a:t>     </a:t>
            </a:r>
          </a:p>
        </p:txBody>
      </p:sp>
      <p:sp>
        <p:nvSpPr>
          <p:cNvPr id="29" name="Rectangle 22">
            <a:extLst>
              <a:ext uri="{FF2B5EF4-FFF2-40B4-BE49-F238E27FC236}">
                <a16:creationId xmlns:a16="http://schemas.microsoft.com/office/drawing/2014/main" id="{AE0C133E-B004-4005-B37E-543AAD9EF3BD}"/>
              </a:ext>
            </a:extLst>
          </p:cNvPr>
          <p:cNvSpPr>
            <a:spLocks noChangeArrowheads="1"/>
          </p:cNvSpPr>
          <p:nvPr/>
        </p:nvSpPr>
        <p:spPr bwMode="auto">
          <a:xfrm>
            <a:off x="3561268" y="3863735"/>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E79F00"/>
                </a:solidFill>
                <a:cs typeface="Arial" panose="020B0604020202020204" pitchFamily="34" charset="0"/>
              </a:rPr>
              <a:t>     </a:t>
            </a:r>
          </a:p>
        </p:txBody>
      </p:sp>
      <p:sp>
        <p:nvSpPr>
          <p:cNvPr id="30" name="Rectangle 23">
            <a:extLst>
              <a:ext uri="{FF2B5EF4-FFF2-40B4-BE49-F238E27FC236}">
                <a16:creationId xmlns:a16="http://schemas.microsoft.com/office/drawing/2014/main" id="{61F537CC-E085-43AE-946C-080FDEFA08B8}"/>
              </a:ext>
            </a:extLst>
          </p:cNvPr>
          <p:cNvSpPr>
            <a:spLocks noChangeArrowheads="1"/>
          </p:cNvSpPr>
          <p:nvPr/>
        </p:nvSpPr>
        <p:spPr bwMode="auto">
          <a:xfrm>
            <a:off x="4138722" y="3863735"/>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E79F00"/>
                </a:solidFill>
                <a:cs typeface="Arial" panose="020B0604020202020204" pitchFamily="34" charset="0"/>
              </a:rPr>
              <a:t>     </a:t>
            </a:r>
          </a:p>
        </p:txBody>
      </p:sp>
      <p:sp>
        <p:nvSpPr>
          <p:cNvPr id="32" name="Freeform 24">
            <a:extLst>
              <a:ext uri="{FF2B5EF4-FFF2-40B4-BE49-F238E27FC236}">
                <a16:creationId xmlns:a16="http://schemas.microsoft.com/office/drawing/2014/main" id="{31ACFA37-8506-4F96-8882-339B673C7B6E}"/>
              </a:ext>
            </a:extLst>
          </p:cNvPr>
          <p:cNvSpPr>
            <a:spLocks/>
          </p:cNvSpPr>
          <p:nvPr/>
        </p:nvSpPr>
        <p:spPr bwMode="auto">
          <a:xfrm>
            <a:off x="724009" y="1595965"/>
            <a:ext cx="3462338" cy="388144"/>
          </a:xfrm>
          <a:custGeom>
            <a:avLst/>
            <a:gdLst>
              <a:gd name="T0" fmla="*/ 18 w 550"/>
              <a:gd name="T1" fmla="*/ 1 h 62"/>
              <a:gd name="T2" fmla="*/ 57 w 550"/>
              <a:gd name="T3" fmla="*/ 4 h 62"/>
              <a:gd name="T4" fmla="*/ 85 w 550"/>
              <a:gd name="T5" fmla="*/ 6 h 62"/>
              <a:gd name="T6" fmla="*/ 112 w 550"/>
              <a:gd name="T7" fmla="*/ 8 h 62"/>
              <a:gd name="T8" fmla="*/ 136 w 550"/>
              <a:gd name="T9" fmla="*/ 11 h 62"/>
              <a:gd name="T10" fmla="*/ 156 w 550"/>
              <a:gd name="T11" fmla="*/ 13 h 62"/>
              <a:gd name="T12" fmla="*/ 172 w 550"/>
              <a:gd name="T13" fmla="*/ 16 h 62"/>
              <a:gd name="T14" fmla="*/ 188 w 550"/>
              <a:gd name="T15" fmla="*/ 18 h 62"/>
              <a:gd name="T16" fmla="*/ 205 w 550"/>
              <a:gd name="T17" fmla="*/ 21 h 62"/>
              <a:gd name="T18" fmla="*/ 224 w 550"/>
              <a:gd name="T19" fmla="*/ 23 h 62"/>
              <a:gd name="T20" fmla="*/ 244 w 550"/>
              <a:gd name="T21" fmla="*/ 25 h 62"/>
              <a:gd name="T22" fmla="*/ 258 w 550"/>
              <a:gd name="T23" fmla="*/ 27 h 62"/>
              <a:gd name="T24" fmla="*/ 269 w 550"/>
              <a:gd name="T25" fmla="*/ 28 h 62"/>
              <a:gd name="T26" fmla="*/ 272 w 550"/>
              <a:gd name="T27" fmla="*/ 29 h 62"/>
              <a:gd name="T28" fmla="*/ 274 w 550"/>
              <a:gd name="T29" fmla="*/ 29 h 62"/>
              <a:gd name="T30" fmla="*/ 275 w 550"/>
              <a:gd name="T31" fmla="*/ 29 h 62"/>
              <a:gd name="T32" fmla="*/ 277 w 550"/>
              <a:gd name="T33" fmla="*/ 30 h 62"/>
              <a:gd name="T34" fmla="*/ 280 w 550"/>
              <a:gd name="T35" fmla="*/ 30 h 62"/>
              <a:gd name="T36" fmla="*/ 287 w 550"/>
              <a:gd name="T37" fmla="*/ 31 h 62"/>
              <a:gd name="T38" fmla="*/ 302 w 550"/>
              <a:gd name="T39" fmla="*/ 32 h 62"/>
              <a:gd name="T40" fmla="*/ 315 w 550"/>
              <a:gd name="T41" fmla="*/ 35 h 62"/>
              <a:gd name="T42" fmla="*/ 328 w 550"/>
              <a:gd name="T43" fmla="*/ 37 h 62"/>
              <a:gd name="T44" fmla="*/ 348 w 550"/>
              <a:gd name="T45" fmla="*/ 39 h 62"/>
              <a:gd name="T46" fmla="*/ 360 w 550"/>
              <a:gd name="T47" fmla="*/ 41 h 62"/>
              <a:gd name="T48" fmla="*/ 368 w 550"/>
              <a:gd name="T49" fmla="*/ 42 h 62"/>
              <a:gd name="T50" fmla="*/ 377 w 550"/>
              <a:gd name="T51" fmla="*/ 43 h 62"/>
              <a:gd name="T52" fmla="*/ 393 w 550"/>
              <a:gd name="T53" fmla="*/ 45 h 62"/>
              <a:gd name="T54" fmla="*/ 404 w 550"/>
              <a:gd name="T55" fmla="*/ 46 h 62"/>
              <a:gd name="T56" fmla="*/ 413 w 550"/>
              <a:gd name="T57" fmla="*/ 48 h 62"/>
              <a:gd name="T58" fmla="*/ 423 w 550"/>
              <a:gd name="T59" fmla="*/ 50 h 62"/>
              <a:gd name="T60" fmla="*/ 433 w 550"/>
              <a:gd name="T61" fmla="*/ 51 h 62"/>
              <a:gd name="T62" fmla="*/ 441 w 550"/>
              <a:gd name="T63" fmla="*/ 52 h 62"/>
              <a:gd name="T64" fmla="*/ 446 w 550"/>
              <a:gd name="T65" fmla="*/ 53 h 62"/>
              <a:gd name="T66" fmla="*/ 450 w 550"/>
              <a:gd name="T67" fmla="*/ 53 h 62"/>
              <a:gd name="T68" fmla="*/ 453 w 550"/>
              <a:gd name="T69" fmla="*/ 53 h 62"/>
              <a:gd name="T70" fmla="*/ 455 w 550"/>
              <a:gd name="T71" fmla="*/ 54 h 62"/>
              <a:gd name="T72" fmla="*/ 458 w 550"/>
              <a:gd name="T73" fmla="*/ 54 h 62"/>
              <a:gd name="T74" fmla="*/ 459 w 550"/>
              <a:gd name="T75" fmla="*/ 54 h 62"/>
              <a:gd name="T76" fmla="*/ 460 w 550"/>
              <a:gd name="T77" fmla="*/ 54 h 62"/>
              <a:gd name="T78" fmla="*/ 461 w 550"/>
              <a:gd name="T79" fmla="*/ 54 h 62"/>
              <a:gd name="T80" fmla="*/ 462 w 550"/>
              <a:gd name="T81" fmla="*/ 54 h 62"/>
              <a:gd name="T82" fmla="*/ 464 w 550"/>
              <a:gd name="T83" fmla="*/ 54 h 62"/>
              <a:gd name="T84" fmla="*/ 466 w 550"/>
              <a:gd name="T85" fmla="*/ 54 h 62"/>
              <a:gd name="T86" fmla="*/ 470 w 550"/>
              <a:gd name="T87" fmla="*/ 55 h 62"/>
              <a:gd name="T88" fmla="*/ 473 w 550"/>
              <a:gd name="T89" fmla="*/ 55 h 62"/>
              <a:gd name="T90" fmla="*/ 477 w 550"/>
              <a:gd name="T91" fmla="*/ 55 h 62"/>
              <a:gd name="T92" fmla="*/ 481 w 550"/>
              <a:gd name="T93" fmla="*/ 56 h 62"/>
              <a:gd name="T94" fmla="*/ 485 w 550"/>
              <a:gd name="T95" fmla="*/ 57 h 62"/>
              <a:gd name="T96" fmla="*/ 489 w 550"/>
              <a:gd name="T97" fmla="*/ 57 h 62"/>
              <a:gd name="T98" fmla="*/ 493 w 550"/>
              <a:gd name="T99" fmla="*/ 57 h 62"/>
              <a:gd name="T100" fmla="*/ 498 w 550"/>
              <a:gd name="T101" fmla="*/ 58 h 62"/>
              <a:gd name="T102" fmla="*/ 502 w 550"/>
              <a:gd name="T103" fmla="*/ 58 h 62"/>
              <a:gd name="T104" fmla="*/ 506 w 550"/>
              <a:gd name="T105" fmla="*/ 58 h 62"/>
              <a:gd name="T106" fmla="*/ 511 w 550"/>
              <a:gd name="T107" fmla="*/ 58 h 62"/>
              <a:gd name="T108" fmla="*/ 516 w 550"/>
              <a:gd name="T109" fmla="*/ 59 h 62"/>
              <a:gd name="T110" fmla="*/ 522 w 550"/>
              <a:gd name="T111" fmla="*/ 59 h 62"/>
              <a:gd name="T112" fmla="*/ 527 w 550"/>
              <a:gd name="T113" fmla="*/ 60 h 62"/>
              <a:gd name="T114" fmla="*/ 532 w 550"/>
              <a:gd name="T115" fmla="*/ 60 h 62"/>
              <a:gd name="T116" fmla="*/ 537 w 550"/>
              <a:gd name="T117" fmla="*/ 60 h 62"/>
              <a:gd name="T118" fmla="*/ 540 w 550"/>
              <a:gd name="T119" fmla="*/ 61 h 62"/>
              <a:gd name="T120" fmla="*/ 544 w 550"/>
              <a:gd name="T121" fmla="*/ 62 h 62"/>
              <a:gd name="T122" fmla="*/ 547 w 550"/>
              <a:gd name="T123" fmla="*/ 62 h 62"/>
              <a:gd name="T124" fmla="*/ 550 w 550"/>
              <a:gd name="T125"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0" h="62">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2" y="0"/>
                </a:lnTo>
                <a:lnTo>
                  <a:pt x="2" y="0"/>
                </a:lnTo>
                <a:lnTo>
                  <a:pt x="2" y="0"/>
                </a:lnTo>
                <a:lnTo>
                  <a:pt x="4" y="0"/>
                </a:lnTo>
                <a:lnTo>
                  <a:pt x="4" y="0"/>
                </a:lnTo>
                <a:lnTo>
                  <a:pt x="4" y="0"/>
                </a:lnTo>
                <a:lnTo>
                  <a:pt x="6" y="0"/>
                </a:lnTo>
                <a:lnTo>
                  <a:pt x="6" y="0"/>
                </a:lnTo>
                <a:lnTo>
                  <a:pt x="6" y="0"/>
                </a:lnTo>
                <a:lnTo>
                  <a:pt x="6" y="0"/>
                </a:lnTo>
                <a:lnTo>
                  <a:pt x="6" y="1"/>
                </a:lnTo>
                <a:lnTo>
                  <a:pt x="6" y="1"/>
                </a:lnTo>
                <a:lnTo>
                  <a:pt x="7" y="1"/>
                </a:lnTo>
                <a:lnTo>
                  <a:pt x="7" y="1"/>
                </a:lnTo>
                <a:lnTo>
                  <a:pt x="7" y="1"/>
                </a:lnTo>
                <a:lnTo>
                  <a:pt x="9" y="1"/>
                </a:lnTo>
                <a:lnTo>
                  <a:pt x="9" y="1"/>
                </a:lnTo>
                <a:lnTo>
                  <a:pt x="9" y="1"/>
                </a:lnTo>
                <a:lnTo>
                  <a:pt x="10" y="1"/>
                </a:lnTo>
                <a:lnTo>
                  <a:pt x="10" y="1"/>
                </a:lnTo>
                <a:lnTo>
                  <a:pt x="10" y="1"/>
                </a:lnTo>
                <a:lnTo>
                  <a:pt x="11" y="1"/>
                </a:lnTo>
                <a:lnTo>
                  <a:pt x="11" y="1"/>
                </a:lnTo>
                <a:lnTo>
                  <a:pt x="11" y="1"/>
                </a:lnTo>
                <a:lnTo>
                  <a:pt x="15" y="1"/>
                </a:lnTo>
                <a:lnTo>
                  <a:pt x="15" y="1"/>
                </a:lnTo>
                <a:lnTo>
                  <a:pt x="15" y="1"/>
                </a:lnTo>
                <a:lnTo>
                  <a:pt x="18" y="1"/>
                </a:lnTo>
                <a:lnTo>
                  <a:pt x="18" y="1"/>
                </a:lnTo>
                <a:lnTo>
                  <a:pt x="18" y="1"/>
                </a:lnTo>
                <a:lnTo>
                  <a:pt x="18" y="1"/>
                </a:lnTo>
                <a:lnTo>
                  <a:pt x="18" y="1"/>
                </a:lnTo>
                <a:lnTo>
                  <a:pt x="18" y="1"/>
                </a:lnTo>
                <a:lnTo>
                  <a:pt x="20" y="1"/>
                </a:lnTo>
                <a:lnTo>
                  <a:pt x="20" y="1"/>
                </a:lnTo>
                <a:lnTo>
                  <a:pt x="20" y="1"/>
                </a:lnTo>
                <a:lnTo>
                  <a:pt x="20" y="1"/>
                </a:lnTo>
                <a:lnTo>
                  <a:pt x="20" y="2"/>
                </a:lnTo>
                <a:lnTo>
                  <a:pt x="20" y="2"/>
                </a:lnTo>
                <a:lnTo>
                  <a:pt x="21" y="2"/>
                </a:lnTo>
                <a:lnTo>
                  <a:pt x="21" y="2"/>
                </a:lnTo>
                <a:lnTo>
                  <a:pt x="21" y="2"/>
                </a:lnTo>
                <a:lnTo>
                  <a:pt x="22" y="2"/>
                </a:lnTo>
                <a:lnTo>
                  <a:pt x="22" y="2"/>
                </a:lnTo>
                <a:lnTo>
                  <a:pt x="22" y="2"/>
                </a:lnTo>
                <a:lnTo>
                  <a:pt x="22" y="2"/>
                </a:lnTo>
                <a:lnTo>
                  <a:pt x="22" y="2"/>
                </a:lnTo>
                <a:lnTo>
                  <a:pt x="22" y="2"/>
                </a:lnTo>
                <a:lnTo>
                  <a:pt x="22" y="2"/>
                </a:lnTo>
                <a:lnTo>
                  <a:pt x="22" y="2"/>
                </a:lnTo>
                <a:lnTo>
                  <a:pt x="22" y="2"/>
                </a:lnTo>
                <a:lnTo>
                  <a:pt x="26" y="2"/>
                </a:lnTo>
                <a:lnTo>
                  <a:pt x="26" y="2"/>
                </a:lnTo>
                <a:lnTo>
                  <a:pt x="26" y="2"/>
                </a:lnTo>
                <a:lnTo>
                  <a:pt x="26" y="2"/>
                </a:lnTo>
                <a:lnTo>
                  <a:pt x="26" y="2"/>
                </a:lnTo>
                <a:lnTo>
                  <a:pt x="26" y="2"/>
                </a:lnTo>
                <a:lnTo>
                  <a:pt x="28" y="2"/>
                </a:lnTo>
                <a:lnTo>
                  <a:pt x="28" y="2"/>
                </a:lnTo>
                <a:lnTo>
                  <a:pt x="28" y="2"/>
                </a:lnTo>
                <a:lnTo>
                  <a:pt x="28" y="2"/>
                </a:lnTo>
                <a:lnTo>
                  <a:pt x="28" y="2"/>
                </a:lnTo>
                <a:lnTo>
                  <a:pt x="28" y="2"/>
                </a:lnTo>
                <a:lnTo>
                  <a:pt x="30" y="2"/>
                </a:lnTo>
                <a:lnTo>
                  <a:pt x="30" y="2"/>
                </a:lnTo>
                <a:lnTo>
                  <a:pt x="30" y="2"/>
                </a:lnTo>
                <a:lnTo>
                  <a:pt x="35" y="2"/>
                </a:lnTo>
                <a:lnTo>
                  <a:pt x="35" y="2"/>
                </a:lnTo>
                <a:lnTo>
                  <a:pt x="35" y="2"/>
                </a:lnTo>
                <a:lnTo>
                  <a:pt x="37" y="2"/>
                </a:lnTo>
                <a:lnTo>
                  <a:pt x="37" y="2"/>
                </a:lnTo>
                <a:lnTo>
                  <a:pt x="37" y="2"/>
                </a:lnTo>
                <a:lnTo>
                  <a:pt x="38" y="2"/>
                </a:lnTo>
                <a:lnTo>
                  <a:pt x="38" y="2"/>
                </a:lnTo>
                <a:lnTo>
                  <a:pt x="38" y="2"/>
                </a:lnTo>
                <a:lnTo>
                  <a:pt x="39" y="2"/>
                </a:lnTo>
                <a:lnTo>
                  <a:pt x="39" y="3"/>
                </a:lnTo>
                <a:lnTo>
                  <a:pt x="39" y="3"/>
                </a:lnTo>
                <a:lnTo>
                  <a:pt x="39" y="3"/>
                </a:lnTo>
                <a:lnTo>
                  <a:pt x="39" y="3"/>
                </a:lnTo>
                <a:lnTo>
                  <a:pt x="39" y="3"/>
                </a:lnTo>
                <a:lnTo>
                  <a:pt x="43" y="3"/>
                </a:lnTo>
                <a:lnTo>
                  <a:pt x="43" y="3"/>
                </a:lnTo>
                <a:lnTo>
                  <a:pt x="43" y="3"/>
                </a:lnTo>
                <a:lnTo>
                  <a:pt x="43" y="3"/>
                </a:lnTo>
                <a:lnTo>
                  <a:pt x="43" y="3"/>
                </a:lnTo>
                <a:lnTo>
                  <a:pt x="43" y="3"/>
                </a:lnTo>
                <a:lnTo>
                  <a:pt x="44" y="3"/>
                </a:lnTo>
                <a:lnTo>
                  <a:pt x="44" y="3"/>
                </a:lnTo>
                <a:lnTo>
                  <a:pt x="44" y="3"/>
                </a:lnTo>
                <a:lnTo>
                  <a:pt x="51" y="3"/>
                </a:lnTo>
                <a:lnTo>
                  <a:pt x="51" y="3"/>
                </a:lnTo>
                <a:lnTo>
                  <a:pt x="51" y="3"/>
                </a:lnTo>
                <a:lnTo>
                  <a:pt x="51" y="3"/>
                </a:lnTo>
                <a:lnTo>
                  <a:pt x="51" y="3"/>
                </a:lnTo>
                <a:lnTo>
                  <a:pt x="51" y="3"/>
                </a:lnTo>
                <a:lnTo>
                  <a:pt x="52" y="3"/>
                </a:lnTo>
                <a:lnTo>
                  <a:pt x="52" y="4"/>
                </a:lnTo>
                <a:lnTo>
                  <a:pt x="52" y="4"/>
                </a:lnTo>
                <a:lnTo>
                  <a:pt x="56" y="4"/>
                </a:lnTo>
                <a:lnTo>
                  <a:pt x="56" y="4"/>
                </a:lnTo>
                <a:lnTo>
                  <a:pt x="56" y="4"/>
                </a:lnTo>
                <a:lnTo>
                  <a:pt x="57" y="4"/>
                </a:lnTo>
                <a:lnTo>
                  <a:pt x="57" y="4"/>
                </a:lnTo>
                <a:lnTo>
                  <a:pt x="57" y="4"/>
                </a:lnTo>
                <a:lnTo>
                  <a:pt x="59" y="4"/>
                </a:lnTo>
                <a:lnTo>
                  <a:pt x="59" y="4"/>
                </a:lnTo>
                <a:lnTo>
                  <a:pt x="59" y="4"/>
                </a:lnTo>
                <a:lnTo>
                  <a:pt x="59" y="4"/>
                </a:lnTo>
                <a:lnTo>
                  <a:pt x="59" y="4"/>
                </a:lnTo>
                <a:lnTo>
                  <a:pt x="59" y="4"/>
                </a:lnTo>
                <a:lnTo>
                  <a:pt x="60" y="4"/>
                </a:lnTo>
                <a:lnTo>
                  <a:pt x="60" y="4"/>
                </a:lnTo>
                <a:lnTo>
                  <a:pt x="60" y="4"/>
                </a:lnTo>
                <a:lnTo>
                  <a:pt x="62" y="4"/>
                </a:lnTo>
                <a:lnTo>
                  <a:pt x="62" y="4"/>
                </a:lnTo>
                <a:lnTo>
                  <a:pt x="62" y="4"/>
                </a:lnTo>
                <a:lnTo>
                  <a:pt x="64" y="4"/>
                </a:lnTo>
                <a:lnTo>
                  <a:pt x="64" y="4"/>
                </a:lnTo>
                <a:lnTo>
                  <a:pt x="64" y="4"/>
                </a:lnTo>
                <a:lnTo>
                  <a:pt x="65" y="4"/>
                </a:lnTo>
                <a:lnTo>
                  <a:pt x="65" y="4"/>
                </a:lnTo>
                <a:lnTo>
                  <a:pt x="65" y="4"/>
                </a:lnTo>
                <a:lnTo>
                  <a:pt x="65" y="4"/>
                </a:lnTo>
                <a:lnTo>
                  <a:pt x="65" y="4"/>
                </a:lnTo>
                <a:lnTo>
                  <a:pt x="65" y="4"/>
                </a:lnTo>
                <a:lnTo>
                  <a:pt x="67" y="4"/>
                </a:lnTo>
                <a:lnTo>
                  <a:pt x="67" y="4"/>
                </a:lnTo>
                <a:lnTo>
                  <a:pt x="67" y="4"/>
                </a:lnTo>
                <a:lnTo>
                  <a:pt x="67" y="4"/>
                </a:lnTo>
                <a:lnTo>
                  <a:pt x="67" y="4"/>
                </a:lnTo>
                <a:lnTo>
                  <a:pt x="67" y="4"/>
                </a:lnTo>
                <a:lnTo>
                  <a:pt x="69" y="4"/>
                </a:lnTo>
                <a:lnTo>
                  <a:pt x="69" y="4"/>
                </a:lnTo>
                <a:lnTo>
                  <a:pt x="69" y="4"/>
                </a:lnTo>
                <a:lnTo>
                  <a:pt x="70" y="4"/>
                </a:lnTo>
                <a:lnTo>
                  <a:pt x="70" y="5"/>
                </a:lnTo>
                <a:lnTo>
                  <a:pt x="70" y="5"/>
                </a:lnTo>
                <a:lnTo>
                  <a:pt x="71" y="5"/>
                </a:lnTo>
                <a:lnTo>
                  <a:pt x="71" y="5"/>
                </a:lnTo>
                <a:lnTo>
                  <a:pt x="71" y="5"/>
                </a:lnTo>
                <a:lnTo>
                  <a:pt x="71" y="5"/>
                </a:lnTo>
                <a:lnTo>
                  <a:pt x="71" y="5"/>
                </a:lnTo>
                <a:lnTo>
                  <a:pt x="71" y="5"/>
                </a:lnTo>
                <a:lnTo>
                  <a:pt x="71" y="5"/>
                </a:lnTo>
                <a:lnTo>
                  <a:pt x="71" y="5"/>
                </a:lnTo>
                <a:lnTo>
                  <a:pt x="71" y="5"/>
                </a:lnTo>
                <a:lnTo>
                  <a:pt x="73" y="5"/>
                </a:lnTo>
                <a:lnTo>
                  <a:pt x="73" y="5"/>
                </a:lnTo>
                <a:lnTo>
                  <a:pt x="73" y="5"/>
                </a:lnTo>
                <a:lnTo>
                  <a:pt x="73" y="5"/>
                </a:lnTo>
                <a:lnTo>
                  <a:pt x="73" y="5"/>
                </a:lnTo>
                <a:lnTo>
                  <a:pt x="73" y="5"/>
                </a:lnTo>
                <a:lnTo>
                  <a:pt x="74" y="5"/>
                </a:lnTo>
                <a:lnTo>
                  <a:pt x="74" y="5"/>
                </a:lnTo>
                <a:lnTo>
                  <a:pt x="74" y="5"/>
                </a:lnTo>
                <a:lnTo>
                  <a:pt x="76" y="5"/>
                </a:lnTo>
                <a:lnTo>
                  <a:pt x="76" y="5"/>
                </a:lnTo>
                <a:lnTo>
                  <a:pt x="76" y="5"/>
                </a:lnTo>
                <a:lnTo>
                  <a:pt x="80" y="5"/>
                </a:lnTo>
                <a:lnTo>
                  <a:pt x="80" y="6"/>
                </a:lnTo>
                <a:lnTo>
                  <a:pt x="80" y="6"/>
                </a:lnTo>
                <a:lnTo>
                  <a:pt x="81" y="6"/>
                </a:lnTo>
                <a:lnTo>
                  <a:pt x="81" y="6"/>
                </a:lnTo>
                <a:lnTo>
                  <a:pt x="81" y="6"/>
                </a:lnTo>
                <a:lnTo>
                  <a:pt x="82" y="6"/>
                </a:lnTo>
                <a:lnTo>
                  <a:pt x="82" y="6"/>
                </a:lnTo>
                <a:lnTo>
                  <a:pt x="82" y="6"/>
                </a:lnTo>
                <a:lnTo>
                  <a:pt x="83" y="6"/>
                </a:lnTo>
                <a:lnTo>
                  <a:pt x="83" y="6"/>
                </a:lnTo>
                <a:lnTo>
                  <a:pt x="83" y="6"/>
                </a:lnTo>
                <a:lnTo>
                  <a:pt x="85" y="6"/>
                </a:lnTo>
                <a:lnTo>
                  <a:pt x="85" y="6"/>
                </a:lnTo>
                <a:lnTo>
                  <a:pt x="85" y="6"/>
                </a:lnTo>
                <a:lnTo>
                  <a:pt x="85" y="6"/>
                </a:lnTo>
                <a:lnTo>
                  <a:pt x="85" y="6"/>
                </a:lnTo>
                <a:lnTo>
                  <a:pt x="85" y="6"/>
                </a:lnTo>
                <a:lnTo>
                  <a:pt x="85" y="6"/>
                </a:lnTo>
                <a:lnTo>
                  <a:pt x="85" y="6"/>
                </a:lnTo>
                <a:lnTo>
                  <a:pt x="85" y="6"/>
                </a:lnTo>
                <a:lnTo>
                  <a:pt x="86" y="6"/>
                </a:lnTo>
                <a:lnTo>
                  <a:pt x="86" y="6"/>
                </a:lnTo>
                <a:lnTo>
                  <a:pt x="86" y="6"/>
                </a:lnTo>
                <a:lnTo>
                  <a:pt x="87" y="6"/>
                </a:lnTo>
                <a:lnTo>
                  <a:pt x="87" y="7"/>
                </a:lnTo>
                <a:lnTo>
                  <a:pt x="87" y="7"/>
                </a:lnTo>
                <a:lnTo>
                  <a:pt x="87" y="7"/>
                </a:lnTo>
                <a:lnTo>
                  <a:pt x="87" y="7"/>
                </a:lnTo>
                <a:lnTo>
                  <a:pt x="87" y="7"/>
                </a:lnTo>
                <a:lnTo>
                  <a:pt x="91" y="7"/>
                </a:lnTo>
                <a:lnTo>
                  <a:pt x="91" y="7"/>
                </a:lnTo>
                <a:lnTo>
                  <a:pt x="91" y="7"/>
                </a:lnTo>
                <a:lnTo>
                  <a:pt x="91" y="7"/>
                </a:lnTo>
                <a:lnTo>
                  <a:pt x="91" y="7"/>
                </a:lnTo>
                <a:lnTo>
                  <a:pt x="91" y="7"/>
                </a:lnTo>
                <a:lnTo>
                  <a:pt x="93" y="7"/>
                </a:lnTo>
                <a:lnTo>
                  <a:pt x="93" y="7"/>
                </a:lnTo>
                <a:lnTo>
                  <a:pt x="93" y="7"/>
                </a:lnTo>
                <a:lnTo>
                  <a:pt x="93" y="7"/>
                </a:lnTo>
                <a:lnTo>
                  <a:pt x="93" y="7"/>
                </a:lnTo>
                <a:lnTo>
                  <a:pt x="93" y="7"/>
                </a:lnTo>
                <a:lnTo>
                  <a:pt x="94" y="7"/>
                </a:lnTo>
                <a:lnTo>
                  <a:pt x="94" y="7"/>
                </a:lnTo>
                <a:lnTo>
                  <a:pt x="94" y="7"/>
                </a:lnTo>
                <a:lnTo>
                  <a:pt x="94" y="7"/>
                </a:lnTo>
                <a:lnTo>
                  <a:pt x="94" y="7"/>
                </a:lnTo>
                <a:lnTo>
                  <a:pt x="94" y="7"/>
                </a:lnTo>
                <a:lnTo>
                  <a:pt x="95" y="7"/>
                </a:lnTo>
                <a:lnTo>
                  <a:pt x="95" y="7"/>
                </a:lnTo>
                <a:lnTo>
                  <a:pt x="95" y="7"/>
                </a:lnTo>
                <a:lnTo>
                  <a:pt x="96" y="7"/>
                </a:lnTo>
                <a:lnTo>
                  <a:pt x="96" y="7"/>
                </a:lnTo>
                <a:lnTo>
                  <a:pt x="96" y="7"/>
                </a:lnTo>
                <a:lnTo>
                  <a:pt x="97" y="7"/>
                </a:lnTo>
                <a:lnTo>
                  <a:pt x="97" y="7"/>
                </a:lnTo>
                <a:lnTo>
                  <a:pt x="97" y="7"/>
                </a:lnTo>
                <a:lnTo>
                  <a:pt x="97" y="7"/>
                </a:lnTo>
                <a:lnTo>
                  <a:pt x="97" y="7"/>
                </a:lnTo>
                <a:lnTo>
                  <a:pt x="97" y="7"/>
                </a:lnTo>
                <a:lnTo>
                  <a:pt x="97" y="7"/>
                </a:lnTo>
                <a:lnTo>
                  <a:pt x="97" y="7"/>
                </a:lnTo>
                <a:lnTo>
                  <a:pt x="97" y="7"/>
                </a:lnTo>
                <a:lnTo>
                  <a:pt x="99" y="7"/>
                </a:lnTo>
                <a:lnTo>
                  <a:pt x="99" y="8"/>
                </a:lnTo>
                <a:lnTo>
                  <a:pt x="99" y="8"/>
                </a:lnTo>
                <a:lnTo>
                  <a:pt x="100" y="8"/>
                </a:lnTo>
                <a:lnTo>
                  <a:pt x="100" y="8"/>
                </a:lnTo>
                <a:lnTo>
                  <a:pt x="100" y="8"/>
                </a:lnTo>
                <a:lnTo>
                  <a:pt x="101" y="8"/>
                </a:lnTo>
                <a:lnTo>
                  <a:pt x="101" y="8"/>
                </a:lnTo>
                <a:lnTo>
                  <a:pt x="101" y="8"/>
                </a:lnTo>
                <a:lnTo>
                  <a:pt x="103" y="8"/>
                </a:lnTo>
                <a:lnTo>
                  <a:pt x="103" y="8"/>
                </a:lnTo>
                <a:lnTo>
                  <a:pt x="103" y="8"/>
                </a:lnTo>
                <a:lnTo>
                  <a:pt x="104" y="8"/>
                </a:lnTo>
                <a:lnTo>
                  <a:pt x="104" y="8"/>
                </a:lnTo>
                <a:lnTo>
                  <a:pt x="104" y="8"/>
                </a:lnTo>
                <a:lnTo>
                  <a:pt x="107" y="8"/>
                </a:lnTo>
                <a:lnTo>
                  <a:pt x="107" y="8"/>
                </a:lnTo>
                <a:lnTo>
                  <a:pt x="107" y="8"/>
                </a:lnTo>
                <a:lnTo>
                  <a:pt x="112" y="8"/>
                </a:lnTo>
                <a:lnTo>
                  <a:pt x="112" y="8"/>
                </a:lnTo>
                <a:lnTo>
                  <a:pt x="112" y="8"/>
                </a:lnTo>
                <a:lnTo>
                  <a:pt x="113" y="8"/>
                </a:lnTo>
                <a:lnTo>
                  <a:pt x="113" y="8"/>
                </a:lnTo>
                <a:lnTo>
                  <a:pt x="113" y="8"/>
                </a:lnTo>
                <a:lnTo>
                  <a:pt x="113" y="8"/>
                </a:lnTo>
                <a:lnTo>
                  <a:pt x="113" y="8"/>
                </a:lnTo>
                <a:lnTo>
                  <a:pt x="113" y="8"/>
                </a:lnTo>
                <a:lnTo>
                  <a:pt x="114" y="8"/>
                </a:lnTo>
                <a:lnTo>
                  <a:pt x="114" y="8"/>
                </a:lnTo>
                <a:lnTo>
                  <a:pt x="114" y="8"/>
                </a:lnTo>
                <a:lnTo>
                  <a:pt x="115" y="8"/>
                </a:lnTo>
                <a:lnTo>
                  <a:pt x="115" y="9"/>
                </a:lnTo>
                <a:lnTo>
                  <a:pt x="115" y="9"/>
                </a:lnTo>
                <a:lnTo>
                  <a:pt x="117" y="9"/>
                </a:lnTo>
                <a:lnTo>
                  <a:pt x="117" y="9"/>
                </a:lnTo>
                <a:lnTo>
                  <a:pt x="117" y="9"/>
                </a:lnTo>
                <a:lnTo>
                  <a:pt x="118" y="9"/>
                </a:lnTo>
                <a:lnTo>
                  <a:pt x="118" y="9"/>
                </a:lnTo>
                <a:lnTo>
                  <a:pt x="118" y="9"/>
                </a:lnTo>
                <a:lnTo>
                  <a:pt x="118" y="9"/>
                </a:lnTo>
                <a:lnTo>
                  <a:pt x="118" y="9"/>
                </a:lnTo>
                <a:lnTo>
                  <a:pt x="118" y="9"/>
                </a:lnTo>
                <a:lnTo>
                  <a:pt x="120" y="9"/>
                </a:lnTo>
                <a:lnTo>
                  <a:pt x="120" y="9"/>
                </a:lnTo>
                <a:lnTo>
                  <a:pt x="120" y="9"/>
                </a:lnTo>
                <a:lnTo>
                  <a:pt x="120" y="9"/>
                </a:lnTo>
                <a:lnTo>
                  <a:pt x="120" y="9"/>
                </a:lnTo>
                <a:lnTo>
                  <a:pt x="120" y="9"/>
                </a:lnTo>
                <a:lnTo>
                  <a:pt x="121" y="9"/>
                </a:lnTo>
                <a:lnTo>
                  <a:pt x="121" y="9"/>
                </a:lnTo>
                <a:lnTo>
                  <a:pt x="121" y="9"/>
                </a:lnTo>
                <a:lnTo>
                  <a:pt x="123" y="9"/>
                </a:lnTo>
                <a:lnTo>
                  <a:pt x="123" y="9"/>
                </a:lnTo>
                <a:lnTo>
                  <a:pt x="123" y="9"/>
                </a:lnTo>
                <a:lnTo>
                  <a:pt x="124" y="9"/>
                </a:lnTo>
                <a:lnTo>
                  <a:pt x="124" y="9"/>
                </a:lnTo>
                <a:lnTo>
                  <a:pt x="124" y="9"/>
                </a:lnTo>
                <a:lnTo>
                  <a:pt x="125" y="9"/>
                </a:lnTo>
                <a:lnTo>
                  <a:pt x="125" y="9"/>
                </a:lnTo>
                <a:lnTo>
                  <a:pt x="125" y="9"/>
                </a:lnTo>
                <a:lnTo>
                  <a:pt x="127" y="9"/>
                </a:lnTo>
                <a:lnTo>
                  <a:pt x="127" y="10"/>
                </a:lnTo>
                <a:lnTo>
                  <a:pt x="127" y="10"/>
                </a:lnTo>
                <a:lnTo>
                  <a:pt x="131" y="10"/>
                </a:lnTo>
                <a:lnTo>
                  <a:pt x="131" y="10"/>
                </a:lnTo>
                <a:lnTo>
                  <a:pt x="131" y="10"/>
                </a:lnTo>
                <a:lnTo>
                  <a:pt x="131" y="10"/>
                </a:lnTo>
                <a:lnTo>
                  <a:pt x="131" y="10"/>
                </a:lnTo>
                <a:lnTo>
                  <a:pt x="131" y="10"/>
                </a:lnTo>
                <a:lnTo>
                  <a:pt x="132" y="10"/>
                </a:lnTo>
                <a:lnTo>
                  <a:pt x="132" y="10"/>
                </a:lnTo>
                <a:lnTo>
                  <a:pt x="132" y="10"/>
                </a:lnTo>
                <a:lnTo>
                  <a:pt x="132" y="10"/>
                </a:lnTo>
                <a:lnTo>
                  <a:pt x="132" y="10"/>
                </a:lnTo>
                <a:lnTo>
                  <a:pt x="132" y="10"/>
                </a:lnTo>
                <a:lnTo>
                  <a:pt x="132" y="10"/>
                </a:lnTo>
                <a:lnTo>
                  <a:pt x="132" y="10"/>
                </a:lnTo>
                <a:lnTo>
                  <a:pt x="132" y="10"/>
                </a:lnTo>
                <a:lnTo>
                  <a:pt x="133" y="10"/>
                </a:lnTo>
                <a:lnTo>
                  <a:pt x="133" y="10"/>
                </a:lnTo>
                <a:lnTo>
                  <a:pt x="133" y="10"/>
                </a:lnTo>
                <a:lnTo>
                  <a:pt x="133" y="10"/>
                </a:lnTo>
                <a:lnTo>
                  <a:pt x="133" y="10"/>
                </a:lnTo>
                <a:lnTo>
                  <a:pt x="133" y="10"/>
                </a:lnTo>
                <a:lnTo>
                  <a:pt x="134" y="10"/>
                </a:lnTo>
                <a:lnTo>
                  <a:pt x="134" y="11"/>
                </a:lnTo>
                <a:lnTo>
                  <a:pt x="134" y="11"/>
                </a:lnTo>
                <a:lnTo>
                  <a:pt x="135" y="11"/>
                </a:lnTo>
                <a:lnTo>
                  <a:pt x="135" y="11"/>
                </a:lnTo>
                <a:lnTo>
                  <a:pt x="135" y="11"/>
                </a:lnTo>
                <a:lnTo>
                  <a:pt x="136" y="11"/>
                </a:lnTo>
                <a:lnTo>
                  <a:pt x="136" y="11"/>
                </a:lnTo>
                <a:lnTo>
                  <a:pt x="136" y="11"/>
                </a:lnTo>
                <a:lnTo>
                  <a:pt x="137" y="11"/>
                </a:lnTo>
                <a:lnTo>
                  <a:pt x="137" y="11"/>
                </a:lnTo>
                <a:lnTo>
                  <a:pt x="137" y="11"/>
                </a:lnTo>
                <a:lnTo>
                  <a:pt x="139" y="11"/>
                </a:lnTo>
                <a:lnTo>
                  <a:pt x="139" y="11"/>
                </a:lnTo>
                <a:lnTo>
                  <a:pt x="139" y="11"/>
                </a:lnTo>
                <a:lnTo>
                  <a:pt x="139" y="11"/>
                </a:lnTo>
                <a:lnTo>
                  <a:pt x="139" y="11"/>
                </a:lnTo>
                <a:lnTo>
                  <a:pt x="139" y="11"/>
                </a:lnTo>
                <a:lnTo>
                  <a:pt x="140" y="11"/>
                </a:lnTo>
                <a:lnTo>
                  <a:pt x="140" y="11"/>
                </a:lnTo>
                <a:lnTo>
                  <a:pt x="140" y="11"/>
                </a:lnTo>
                <a:lnTo>
                  <a:pt x="140" y="11"/>
                </a:lnTo>
                <a:lnTo>
                  <a:pt x="140" y="11"/>
                </a:lnTo>
                <a:lnTo>
                  <a:pt x="140" y="11"/>
                </a:lnTo>
                <a:lnTo>
                  <a:pt x="142" y="11"/>
                </a:lnTo>
                <a:lnTo>
                  <a:pt x="142" y="11"/>
                </a:lnTo>
                <a:lnTo>
                  <a:pt x="142" y="11"/>
                </a:lnTo>
                <a:lnTo>
                  <a:pt x="143" y="11"/>
                </a:lnTo>
                <a:lnTo>
                  <a:pt x="143" y="12"/>
                </a:lnTo>
                <a:lnTo>
                  <a:pt x="143" y="12"/>
                </a:lnTo>
                <a:lnTo>
                  <a:pt x="144" y="12"/>
                </a:lnTo>
                <a:lnTo>
                  <a:pt x="144" y="12"/>
                </a:lnTo>
                <a:lnTo>
                  <a:pt x="144" y="12"/>
                </a:lnTo>
                <a:lnTo>
                  <a:pt x="146" y="12"/>
                </a:lnTo>
                <a:lnTo>
                  <a:pt x="146" y="12"/>
                </a:lnTo>
                <a:lnTo>
                  <a:pt x="146" y="12"/>
                </a:lnTo>
                <a:lnTo>
                  <a:pt x="146" y="12"/>
                </a:lnTo>
                <a:lnTo>
                  <a:pt x="146" y="12"/>
                </a:lnTo>
                <a:lnTo>
                  <a:pt x="146" y="12"/>
                </a:lnTo>
                <a:lnTo>
                  <a:pt x="148" y="12"/>
                </a:lnTo>
                <a:lnTo>
                  <a:pt x="148" y="12"/>
                </a:lnTo>
                <a:lnTo>
                  <a:pt x="148" y="12"/>
                </a:lnTo>
                <a:lnTo>
                  <a:pt x="149" y="12"/>
                </a:lnTo>
                <a:lnTo>
                  <a:pt x="149" y="12"/>
                </a:lnTo>
                <a:lnTo>
                  <a:pt x="149" y="12"/>
                </a:lnTo>
                <a:lnTo>
                  <a:pt x="150" y="12"/>
                </a:lnTo>
                <a:lnTo>
                  <a:pt x="150" y="12"/>
                </a:lnTo>
                <a:lnTo>
                  <a:pt x="150" y="12"/>
                </a:lnTo>
                <a:lnTo>
                  <a:pt x="151" y="12"/>
                </a:lnTo>
                <a:lnTo>
                  <a:pt x="151" y="12"/>
                </a:lnTo>
                <a:lnTo>
                  <a:pt x="151" y="12"/>
                </a:lnTo>
                <a:lnTo>
                  <a:pt x="153" y="12"/>
                </a:lnTo>
                <a:lnTo>
                  <a:pt x="153" y="12"/>
                </a:lnTo>
                <a:lnTo>
                  <a:pt x="153" y="12"/>
                </a:lnTo>
                <a:lnTo>
                  <a:pt x="153" y="12"/>
                </a:lnTo>
                <a:lnTo>
                  <a:pt x="153" y="13"/>
                </a:lnTo>
                <a:lnTo>
                  <a:pt x="153" y="13"/>
                </a:lnTo>
                <a:lnTo>
                  <a:pt x="153" y="13"/>
                </a:lnTo>
                <a:lnTo>
                  <a:pt x="153" y="13"/>
                </a:lnTo>
                <a:lnTo>
                  <a:pt x="153" y="13"/>
                </a:lnTo>
                <a:lnTo>
                  <a:pt x="154" y="13"/>
                </a:lnTo>
                <a:lnTo>
                  <a:pt x="154" y="13"/>
                </a:lnTo>
                <a:lnTo>
                  <a:pt x="154" y="13"/>
                </a:lnTo>
                <a:lnTo>
                  <a:pt x="154" y="13"/>
                </a:lnTo>
                <a:lnTo>
                  <a:pt x="154" y="13"/>
                </a:lnTo>
                <a:lnTo>
                  <a:pt x="154" y="13"/>
                </a:lnTo>
                <a:lnTo>
                  <a:pt x="155" y="13"/>
                </a:lnTo>
                <a:lnTo>
                  <a:pt x="155" y="13"/>
                </a:lnTo>
                <a:lnTo>
                  <a:pt x="155" y="13"/>
                </a:lnTo>
                <a:lnTo>
                  <a:pt x="155" y="13"/>
                </a:lnTo>
                <a:lnTo>
                  <a:pt x="155" y="13"/>
                </a:lnTo>
                <a:lnTo>
                  <a:pt x="155" y="13"/>
                </a:lnTo>
                <a:lnTo>
                  <a:pt x="155" y="13"/>
                </a:lnTo>
                <a:lnTo>
                  <a:pt x="155" y="13"/>
                </a:lnTo>
                <a:lnTo>
                  <a:pt x="155" y="13"/>
                </a:lnTo>
                <a:lnTo>
                  <a:pt x="156" y="13"/>
                </a:lnTo>
                <a:lnTo>
                  <a:pt x="156" y="13"/>
                </a:lnTo>
                <a:lnTo>
                  <a:pt x="156" y="13"/>
                </a:lnTo>
                <a:lnTo>
                  <a:pt x="158" y="13"/>
                </a:lnTo>
                <a:lnTo>
                  <a:pt x="158" y="14"/>
                </a:lnTo>
                <a:lnTo>
                  <a:pt x="158" y="14"/>
                </a:lnTo>
                <a:lnTo>
                  <a:pt x="158" y="14"/>
                </a:lnTo>
                <a:lnTo>
                  <a:pt x="158" y="14"/>
                </a:lnTo>
                <a:lnTo>
                  <a:pt x="158" y="14"/>
                </a:lnTo>
                <a:lnTo>
                  <a:pt x="158" y="14"/>
                </a:lnTo>
                <a:lnTo>
                  <a:pt x="158" y="14"/>
                </a:lnTo>
                <a:lnTo>
                  <a:pt x="158" y="14"/>
                </a:lnTo>
                <a:lnTo>
                  <a:pt x="159" y="14"/>
                </a:lnTo>
                <a:lnTo>
                  <a:pt x="159" y="14"/>
                </a:lnTo>
                <a:lnTo>
                  <a:pt x="159" y="14"/>
                </a:lnTo>
                <a:lnTo>
                  <a:pt x="160" y="14"/>
                </a:lnTo>
                <a:lnTo>
                  <a:pt x="160" y="14"/>
                </a:lnTo>
                <a:lnTo>
                  <a:pt x="160" y="14"/>
                </a:lnTo>
                <a:lnTo>
                  <a:pt x="160" y="14"/>
                </a:lnTo>
                <a:lnTo>
                  <a:pt x="160" y="14"/>
                </a:lnTo>
                <a:lnTo>
                  <a:pt x="160" y="14"/>
                </a:lnTo>
                <a:lnTo>
                  <a:pt x="160" y="14"/>
                </a:lnTo>
                <a:lnTo>
                  <a:pt x="160" y="15"/>
                </a:lnTo>
                <a:lnTo>
                  <a:pt x="160" y="15"/>
                </a:lnTo>
                <a:lnTo>
                  <a:pt x="161" y="15"/>
                </a:lnTo>
                <a:lnTo>
                  <a:pt x="161" y="15"/>
                </a:lnTo>
                <a:lnTo>
                  <a:pt x="161" y="15"/>
                </a:lnTo>
                <a:lnTo>
                  <a:pt x="161" y="15"/>
                </a:lnTo>
                <a:lnTo>
                  <a:pt x="161" y="15"/>
                </a:lnTo>
                <a:lnTo>
                  <a:pt x="161" y="15"/>
                </a:lnTo>
                <a:lnTo>
                  <a:pt x="161" y="15"/>
                </a:lnTo>
                <a:lnTo>
                  <a:pt x="161" y="15"/>
                </a:lnTo>
                <a:lnTo>
                  <a:pt x="161" y="15"/>
                </a:lnTo>
                <a:lnTo>
                  <a:pt x="162" y="15"/>
                </a:lnTo>
                <a:lnTo>
                  <a:pt x="162" y="15"/>
                </a:lnTo>
                <a:lnTo>
                  <a:pt x="162" y="15"/>
                </a:lnTo>
                <a:lnTo>
                  <a:pt x="163" y="15"/>
                </a:lnTo>
                <a:lnTo>
                  <a:pt x="163" y="15"/>
                </a:lnTo>
                <a:lnTo>
                  <a:pt x="163" y="15"/>
                </a:lnTo>
                <a:lnTo>
                  <a:pt x="164" y="15"/>
                </a:lnTo>
                <a:lnTo>
                  <a:pt x="164" y="15"/>
                </a:lnTo>
                <a:lnTo>
                  <a:pt x="164" y="15"/>
                </a:lnTo>
                <a:lnTo>
                  <a:pt x="165" y="15"/>
                </a:lnTo>
                <a:lnTo>
                  <a:pt x="165" y="15"/>
                </a:lnTo>
                <a:lnTo>
                  <a:pt x="165" y="15"/>
                </a:lnTo>
                <a:lnTo>
                  <a:pt x="166" y="15"/>
                </a:lnTo>
                <a:lnTo>
                  <a:pt x="166" y="15"/>
                </a:lnTo>
                <a:lnTo>
                  <a:pt x="166" y="15"/>
                </a:lnTo>
                <a:lnTo>
                  <a:pt x="166" y="15"/>
                </a:lnTo>
                <a:lnTo>
                  <a:pt x="166" y="16"/>
                </a:lnTo>
                <a:lnTo>
                  <a:pt x="166" y="16"/>
                </a:lnTo>
                <a:lnTo>
                  <a:pt x="167" y="16"/>
                </a:lnTo>
                <a:lnTo>
                  <a:pt x="167" y="16"/>
                </a:lnTo>
                <a:lnTo>
                  <a:pt x="167" y="16"/>
                </a:lnTo>
                <a:lnTo>
                  <a:pt x="168" y="16"/>
                </a:lnTo>
                <a:lnTo>
                  <a:pt x="168" y="16"/>
                </a:lnTo>
                <a:lnTo>
                  <a:pt x="168" y="16"/>
                </a:lnTo>
                <a:lnTo>
                  <a:pt x="169" y="16"/>
                </a:lnTo>
                <a:lnTo>
                  <a:pt x="169" y="16"/>
                </a:lnTo>
                <a:lnTo>
                  <a:pt x="169" y="16"/>
                </a:lnTo>
                <a:lnTo>
                  <a:pt x="169" y="16"/>
                </a:lnTo>
                <a:lnTo>
                  <a:pt x="169" y="16"/>
                </a:lnTo>
                <a:lnTo>
                  <a:pt x="169" y="16"/>
                </a:lnTo>
                <a:lnTo>
                  <a:pt x="170" y="16"/>
                </a:lnTo>
                <a:lnTo>
                  <a:pt x="170" y="16"/>
                </a:lnTo>
                <a:lnTo>
                  <a:pt x="170" y="16"/>
                </a:lnTo>
                <a:lnTo>
                  <a:pt x="171" y="16"/>
                </a:lnTo>
                <a:lnTo>
                  <a:pt x="171" y="16"/>
                </a:lnTo>
                <a:lnTo>
                  <a:pt x="171" y="16"/>
                </a:lnTo>
                <a:lnTo>
                  <a:pt x="172" y="16"/>
                </a:lnTo>
                <a:lnTo>
                  <a:pt x="172" y="16"/>
                </a:lnTo>
                <a:lnTo>
                  <a:pt x="172" y="16"/>
                </a:lnTo>
                <a:lnTo>
                  <a:pt x="173" y="16"/>
                </a:lnTo>
                <a:lnTo>
                  <a:pt x="173" y="16"/>
                </a:lnTo>
                <a:lnTo>
                  <a:pt x="173" y="16"/>
                </a:lnTo>
                <a:lnTo>
                  <a:pt x="174" y="16"/>
                </a:lnTo>
                <a:lnTo>
                  <a:pt x="174" y="17"/>
                </a:lnTo>
                <a:lnTo>
                  <a:pt x="174" y="17"/>
                </a:lnTo>
                <a:lnTo>
                  <a:pt x="174" y="17"/>
                </a:lnTo>
                <a:lnTo>
                  <a:pt x="174" y="17"/>
                </a:lnTo>
                <a:lnTo>
                  <a:pt x="174" y="17"/>
                </a:lnTo>
                <a:lnTo>
                  <a:pt x="175" y="17"/>
                </a:lnTo>
                <a:lnTo>
                  <a:pt x="175" y="17"/>
                </a:lnTo>
                <a:lnTo>
                  <a:pt x="175" y="17"/>
                </a:lnTo>
                <a:lnTo>
                  <a:pt x="175" y="17"/>
                </a:lnTo>
                <a:lnTo>
                  <a:pt x="175" y="17"/>
                </a:lnTo>
                <a:lnTo>
                  <a:pt x="175" y="17"/>
                </a:lnTo>
                <a:lnTo>
                  <a:pt x="177" y="17"/>
                </a:lnTo>
                <a:lnTo>
                  <a:pt x="177" y="17"/>
                </a:lnTo>
                <a:lnTo>
                  <a:pt x="177" y="17"/>
                </a:lnTo>
                <a:lnTo>
                  <a:pt x="178" y="17"/>
                </a:lnTo>
                <a:lnTo>
                  <a:pt x="178" y="17"/>
                </a:lnTo>
                <a:lnTo>
                  <a:pt x="178" y="17"/>
                </a:lnTo>
                <a:lnTo>
                  <a:pt x="178" y="17"/>
                </a:lnTo>
                <a:lnTo>
                  <a:pt x="178" y="17"/>
                </a:lnTo>
                <a:lnTo>
                  <a:pt x="178" y="17"/>
                </a:lnTo>
                <a:lnTo>
                  <a:pt x="178" y="17"/>
                </a:lnTo>
                <a:lnTo>
                  <a:pt x="178" y="17"/>
                </a:lnTo>
                <a:lnTo>
                  <a:pt x="178" y="17"/>
                </a:lnTo>
                <a:lnTo>
                  <a:pt x="179" y="17"/>
                </a:lnTo>
                <a:lnTo>
                  <a:pt x="179" y="17"/>
                </a:lnTo>
                <a:lnTo>
                  <a:pt x="179" y="17"/>
                </a:lnTo>
                <a:lnTo>
                  <a:pt x="179" y="17"/>
                </a:lnTo>
                <a:lnTo>
                  <a:pt x="179" y="17"/>
                </a:lnTo>
                <a:lnTo>
                  <a:pt x="179" y="17"/>
                </a:lnTo>
                <a:lnTo>
                  <a:pt x="179" y="17"/>
                </a:lnTo>
                <a:lnTo>
                  <a:pt x="179" y="17"/>
                </a:lnTo>
                <a:lnTo>
                  <a:pt x="179" y="17"/>
                </a:lnTo>
                <a:lnTo>
                  <a:pt x="180" y="17"/>
                </a:lnTo>
                <a:lnTo>
                  <a:pt x="180" y="17"/>
                </a:lnTo>
                <a:lnTo>
                  <a:pt x="180" y="17"/>
                </a:lnTo>
                <a:lnTo>
                  <a:pt x="182" y="17"/>
                </a:lnTo>
                <a:lnTo>
                  <a:pt x="182" y="18"/>
                </a:lnTo>
                <a:lnTo>
                  <a:pt x="182" y="18"/>
                </a:lnTo>
                <a:lnTo>
                  <a:pt x="183" y="18"/>
                </a:lnTo>
                <a:lnTo>
                  <a:pt x="183" y="18"/>
                </a:lnTo>
                <a:lnTo>
                  <a:pt x="183" y="18"/>
                </a:lnTo>
                <a:lnTo>
                  <a:pt x="183" y="18"/>
                </a:lnTo>
                <a:lnTo>
                  <a:pt x="183" y="18"/>
                </a:lnTo>
                <a:lnTo>
                  <a:pt x="183" y="18"/>
                </a:lnTo>
                <a:lnTo>
                  <a:pt x="184" y="18"/>
                </a:lnTo>
                <a:lnTo>
                  <a:pt x="184" y="18"/>
                </a:lnTo>
                <a:lnTo>
                  <a:pt x="184" y="18"/>
                </a:lnTo>
                <a:lnTo>
                  <a:pt x="184" y="18"/>
                </a:lnTo>
                <a:lnTo>
                  <a:pt x="184" y="18"/>
                </a:lnTo>
                <a:lnTo>
                  <a:pt x="184" y="18"/>
                </a:lnTo>
                <a:lnTo>
                  <a:pt x="184" y="18"/>
                </a:lnTo>
                <a:lnTo>
                  <a:pt x="184" y="18"/>
                </a:lnTo>
                <a:lnTo>
                  <a:pt x="184" y="18"/>
                </a:lnTo>
                <a:lnTo>
                  <a:pt x="184" y="18"/>
                </a:lnTo>
                <a:lnTo>
                  <a:pt x="184" y="18"/>
                </a:lnTo>
                <a:lnTo>
                  <a:pt x="184" y="18"/>
                </a:lnTo>
                <a:lnTo>
                  <a:pt x="186" y="18"/>
                </a:lnTo>
                <a:lnTo>
                  <a:pt x="186" y="18"/>
                </a:lnTo>
                <a:lnTo>
                  <a:pt x="186" y="18"/>
                </a:lnTo>
                <a:lnTo>
                  <a:pt x="186" y="18"/>
                </a:lnTo>
                <a:lnTo>
                  <a:pt x="186" y="18"/>
                </a:lnTo>
                <a:lnTo>
                  <a:pt x="186" y="18"/>
                </a:lnTo>
                <a:lnTo>
                  <a:pt x="187" y="18"/>
                </a:lnTo>
                <a:lnTo>
                  <a:pt x="187" y="18"/>
                </a:lnTo>
                <a:lnTo>
                  <a:pt x="187" y="18"/>
                </a:lnTo>
                <a:lnTo>
                  <a:pt x="188" y="18"/>
                </a:lnTo>
                <a:lnTo>
                  <a:pt x="188" y="18"/>
                </a:lnTo>
                <a:lnTo>
                  <a:pt x="188" y="18"/>
                </a:lnTo>
                <a:lnTo>
                  <a:pt x="189" y="18"/>
                </a:lnTo>
                <a:lnTo>
                  <a:pt x="189" y="18"/>
                </a:lnTo>
                <a:lnTo>
                  <a:pt x="189" y="18"/>
                </a:lnTo>
                <a:lnTo>
                  <a:pt x="189" y="18"/>
                </a:lnTo>
                <a:lnTo>
                  <a:pt x="189" y="18"/>
                </a:lnTo>
                <a:lnTo>
                  <a:pt x="189" y="18"/>
                </a:lnTo>
                <a:lnTo>
                  <a:pt x="190" y="18"/>
                </a:lnTo>
                <a:lnTo>
                  <a:pt x="190" y="18"/>
                </a:lnTo>
                <a:lnTo>
                  <a:pt x="190" y="18"/>
                </a:lnTo>
                <a:lnTo>
                  <a:pt x="190" y="18"/>
                </a:lnTo>
                <a:lnTo>
                  <a:pt x="190" y="19"/>
                </a:lnTo>
                <a:lnTo>
                  <a:pt x="190" y="19"/>
                </a:lnTo>
                <a:lnTo>
                  <a:pt x="191" y="19"/>
                </a:lnTo>
                <a:lnTo>
                  <a:pt x="191" y="19"/>
                </a:lnTo>
                <a:lnTo>
                  <a:pt x="191" y="19"/>
                </a:lnTo>
                <a:lnTo>
                  <a:pt x="191" y="19"/>
                </a:lnTo>
                <a:lnTo>
                  <a:pt x="191" y="19"/>
                </a:lnTo>
                <a:lnTo>
                  <a:pt x="191" y="19"/>
                </a:lnTo>
                <a:lnTo>
                  <a:pt x="192" y="19"/>
                </a:lnTo>
                <a:lnTo>
                  <a:pt x="192" y="19"/>
                </a:lnTo>
                <a:lnTo>
                  <a:pt x="192" y="19"/>
                </a:lnTo>
                <a:lnTo>
                  <a:pt x="192" y="19"/>
                </a:lnTo>
                <a:lnTo>
                  <a:pt x="192" y="19"/>
                </a:lnTo>
                <a:lnTo>
                  <a:pt x="192" y="19"/>
                </a:lnTo>
                <a:lnTo>
                  <a:pt x="193" y="19"/>
                </a:lnTo>
                <a:lnTo>
                  <a:pt x="193" y="19"/>
                </a:lnTo>
                <a:lnTo>
                  <a:pt x="193" y="19"/>
                </a:lnTo>
                <a:lnTo>
                  <a:pt x="195" y="19"/>
                </a:lnTo>
                <a:lnTo>
                  <a:pt x="195" y="19"/>
                </a:lnTo>
                <a:lnTo>
                  <a:pt x="195" y="19"/>
                </a:lnTo>
                <a:lnTo>
                  <a:pt x="197" y="19"/>
                </a:lnTo>
                <a:lnTo>
                  <a:pt x="197" y="19"/>
                </a:lnTo>
                <a:lnTo>
                  <a:pt x="197" y="19"/>
                </a:lnTo>
                <a:lnTo>
                  <a:pt x="198" y="19"/>
                </a:lnTo>
                <a:lnTo>
                  <a:pt x="198" y="19"/>
                </a:lnTo>
                <a:lnTo>
                  <a:pt x="198" y="19"/>
                </a:lnTo>
                <a:lnTo>
                  <a:pt x="199" y="19"/>
                </a:lnTo>
                <a:lnTo>
                  <a:pt x="199" y="19"/>
                </a:lnTo>
                <a:lnTo>
                  <a:pt x="199" y="19"/>
                </a:lnTo>
                <a:lnTo>
                  <a:pt x="199" y="19"/>
                </a:lnTo>
                <a:lnTo>
                  <a:pt x="199" y="20"/>
                </a:lnTo>
                <a:lnTo>
                  <a:pt x="199" y="20"/>
                </a:lnTo>
                <a:lnTo>
                  <a:pt x="201" y="20"/>
                </a:lnTo>
                <a:lnTo>
                  <a:pt x="201" y="20"/>
                </a:lnTo>
                <a:lnTo>
                  <a:pt x="201" y="20"/>
                </a:lnTo>
                <a:lnTo>
                  <a:pt x="201" y="20"/>
                </a:lnTo>
                <a:lnTo>
                  <a:pt x="201" y="20"/>
                </a:lnTo>
                <a:lnTo>
                  <a:pt x="201" y="20"/>
                </a:lnTo>
                <a:lnTo>
                  <a:pt x="202" y="20"/>
                </a:lnTo>
                <a:lnTo>
                  <a:pt x="202" y="20"/>
                </a:lnTo>
                <a:lnTo>
                  <a:pt x="202" y="20"/>
                </a:lnTo>
                <a:lnTo>
                  <a:pt x="202" y="20"/>
                </a:lnTo>
                <a:lnTo>
                  <a:pt x="202" y="20"/>
                </a:lnTo>
                <a:lnTo>
                  <a:pt x="202" y="20"/>
                </a:lnTo>
                <a:lnTo>
                  <a:pt x="203" y="20"/>
                </a:lnTo>
                <a:lnTo>
                  <a:pt x="203" y="20"/>
                </a:lnTo>
                <a:lnTo>
                  <a:pt x="203" y="20"/>
                </a:lnTo>
                <a:lnTo>
                  <a:pt x="203" y="20"/>
                </a:lnTo>
                <a:lnTo>
                  <a:pt x="203" y="20"/>
                </a:lnTo>
                <a:lnTo>
                  <a:pt x="203" y="20"/>
                </a:lnTo>
                <a:lnTo>
                  <a:pt x="204" y="20"/>
                </a:lnTo>
                <a:lnTo>
                  <a:pt x="204" y="20"/>
                </a:lnTo>
                <a:lnTo>
                  <a:pt x="204" y="20"/>
                </a:lnTo>
                <a:lnTo>
                  <a:pt x="205" y="20"/>
                </a:lnTo>
                <a:lnTo>
                  <a:pt x="205" y="20"/>
                </a:lnTo>
                <a:lnTo>
                  <a:pt x="205" y="20"/>
                </a:lnTo>
                <a:lnTo>
                  <a:pt x="205" y="20"/>
                </a:lnTo>
                <a:lnTo>
                  <a:pt x="205" y="21"/>
                </a:lnTo>
                <a:lnTo>
                  <a:pt x="205" y="21"/>
                </a:lnTo>
                <a:lnTo>
                  <a:pt x="208" y="21"/>
                </a:lnTo>
                <a:lnTo>
                  <a:pt x="208" y="21"/>
                </a:lnTo>
                <a:lnTo>
                  <a:pt x="208" y="21"/>
                </a:lnTo>
                <a:lnTo>
                  <a:pt x="209" y="21"/>
                </a:lnTo>
                <a:lnTo>
                  <a:pt x="209" y="21"/>
                </a:lnTo>
                <a:lnTo>
                  <a:pt x="209" y="21"/>
                </a:lnTo>
                <a:lnTo>
                  <a:pt x="210" y="21"/>
                </a:lnTo>
                <a:lnTo>
                  <a:pt x="210" y="21"/>
                </a:lnTo>
                <a:lnTo>
                  <a:pt x="210" y="21"/>
                </a:lnTo>
                <a:lnTo>
                  <a:pt x="213" y="21"/>
                </a:lnTo>
                <a:lnTo>
                  <a:pt x="213" y="21"/>
                </a:lnTo>
                <a:lnTo>
                  <a:pt x="213" y="21"/>
                </a:lnTo>
                <a:lnTo>
                  <a:pt x="216" y="21"/>
                </a:lnTo>
                <a:lnTo>
                  <a:pt x="216" y="21"/>
                </a:lnTo>
                <a:lnTo>
                  <a:pt x="216" y="21"/>
                </a:lnTo>
                <a:lnTo>
                  <a:pt x="217" y="21"/>
                </a:lnTo>
                <a:lnTo>
                  <a:pt x="217" y="21"/>
                </a:lnTo>
                <a:lnTo>
                  <a:pt x="217" y="21"/>
                </a:lnTo>
                <a:lnTo>
                  <a:pt x="217" y="21"/>
                </a:lnTo>
                <a:lnTo>
                  <a:pt x="217" y="21"/>
                </a:lnTo>
                <a:lnTo>
                  <a:pt x="217" y="21"/>
                </a:lnTo>
                <a:lnTo>
                  <a:pt x="217" y="21"/>
                </a:lnTo>
                <a:lnTo>
                  <a:pt x="217" y="22"/>
                </a:lnTo>
                <a:lnTo>
                  <a:pt x="217" y="22"/>
                </a:lnTo>
                <a:lnTo>
                  <a:pt x="219" y="22"/>
                </a:lnTo>
                <a:lnTo>
                  <a:pt x="219" y="22"/>
                </a:lnTo>
                <a:lnTo>
                  <a:pt x="219" y="22"/>
                </a:lnTo>
                <a:lnTo>
                  <a:pt x="219" y="22"/>
                </a:lnTo>
                <a:lnTo>
                  <a:pt x="219" y="22"/>
                </a:lnTo>
                <a:lnTo>
                  <a:pt x="219" y="22"/>
                </a:lnTo>
                <a:lnTo>
                  <a:pt x="219" y="22"/>
                </a:lnTo>
                <a:lnTo>
                  <a:pt x="219" y="22"/>
                </a:lnTo>
                <a:lnTo>
                  <a:pt x="219" y="22"/>
                </a:lnTo>
                <a:lnTo>
                  <a:pt x="220" y="22"/>
                </a:lnTo>
                <a:lnTo>
                  <a:pt x="220" y="22"/>
                </a:lnTo>
                <a:lnTo>
                  <a:pt x="220" y="22"/>
                </a:lnTo>
                <a:lnTo>
                  <a:pt x="220" y="22"/>
                </a:lnTo>
                <a:lnTo>
                  <a:pt x="220" y="22"/>
                </a:lnTo>
                <a:lnTo>
                  <a:pt x="220" y="22"/>
                </a:lnTo>
                <a:lnTo>
                  <a:pt x="220" y="22"/>
                </a:lnTo>
                <a:lnTo>
                  <a:pt x="220" y="22"/>
                </a:lnTo>
                <a:lnTo>
                  <a:pt x="220" y="22"/>
                </a:lnTo>
                <a:lnTo>
                  <a:pt x="220" y="22"/>
                </a:lnTo>
                <a:lnTo>
                  <a:pt x="220" y="22"/>
                </a:lnTo>
                <a:lnTo>
                  <a:pt x="220" y="22"/>
                </a:lnTo>
                <a:lnTo>
                  <a:pt x="221" y="22"/>
                </a:lnTo>
                <a:lnTo>
                  <a:pt x="221" y="22"/>
                </a:lnTo>
                <a:lnTo>
                  <a:pt x="221" y="22"/>
                </a:lnTo>
                <a:lnTo>
                  <a:pt x="221" y="22"/>
                </a:lnTo>
                <a:lnTo>
                  <a:pt x="221" y="22"/>
                </a:lnTo>
                <a:lnTo>
                  <a:pt x="221" y="22"/>
                </a:lnTo>
                <a:lnTo>
                  <a:pt x="222" y="22"/>
                </a:lnTo>
                <a:lnTo>
                  <a:pt x="222" y="23"/>
                </a:lnTo>
                <a:lnTo>
                  <a:pt x="222" y="23"/>
                </a:lnTo>
                <a:lnTo>
                  <a:pt x="223" y="23"/>
                </a:lnTo>
                <a:lnTo>
                  <a:pt x="223" y="23"/>
                </a:lnTo>
                <a:lnTo>
                  <a:pt x="223" y="23"/>
                </a:lnTo>
                <a:lnTo>
                  <a:pt x="223" y="23"/>
                </a:lnTo>
                <a:lnTo>
                  <a:pt x="223" y="23"/>
                </a:lnTo>
                <a:lnTo>
                  <a:pt x="223" y="23"/>
                </a:lnTo>
                <a:lnTo>
                  <a:pt x="223" y="23"/>
                </a:lnTo>
                <a:lnTo>
                  <a:pt x="223" y="23"/>
                </a:lnTo>
                <a:lnTo>
                  <a:pt x="223" y="23"/>
                </a:lnTo>
                <a:lnTo>
                  <a:pt x="223" y="23"/>
                </a:lnTo>
                <a:lnTo>
                  <a:pt x="223" y="23"/>
                </a:lnTo>
                <a:lnTo>
                  <a:pt x="223" y="23"/>
                </a:lnTo>
                <a:lnTo>
                  <a:pt x="224" y="23"/>
                </a:lnTo>
                <a:lnTo>
                  <a:pt x="224" y="23"/>
                </a:lnTo>
                <a:lnTo>
                  <a:pt x="224" y="23"/>
                </a:lnTo>
                <a:lnTo>
                  <a:pt x="224" y="23"/>
                </a:lnTo>
                <a:lnTo>
                  <a:pt x="224" y="23"/>
                </a:lnTo>
                <a:lnTo>
                  <a:pt x="224" y="23"/>
                </a:lnTo>
                <a:lnTo>
                  <a:pt x="225" y="23"/>
                </a:lnTo>
                <a:lnTo>
                  <a:pt x="225" y="23"/>
                </a:lnTo>
                <a:lnTo>
                  <a:pt x="225" y="23"/>
                </a:lnTo>
                <a:lnTo>
                  <a:pt x="227" y="23"/>
                </a:lnTo>
                <a:lnTo>
                  <a:pt x="227" y="23"/>
                </a:lnTo>
                <a:lnTo>
                  <a:pt x="227" y="23"/>
                </a:lnTo>
                <a:lnTo>
                  <a:pt x="227" y="23"/>
                </a:lnTo>
                <a:lnTo>
                  <a:pt x="227" y="24"/>
                </a:lnTo>
                <a:lnTo>
                  <a:pt x="227" y="24"/>
                </a:lnTo>
                <a:lnTo>
                  <a:pt x="228" y="24"/>
                </a:lnTo>
                <a:lnTo>
                  <a:pt x="228" y="24"/>
                </a:lnTo>
                <a:lnTo>
                  <a:pt x="228" y="24"/>
                </a:lnTo>
                <a:lnTo>
                  <a:pt x="231" y="24"/>
                </a:lnTo>
                <a:lnTo>
                  <a:pt x="231" y="24"/>
                </a:lnTo>
                <a:lnTo>
                  <a:pt x="231" y="24"/>
                </a:lnTo>
                <a:lnTo>
                  <a:pt x="232" y="24"/>
                </a:lnTo>
                <a:lnTo>
                  <a:pt x="232" y="24"/>
                </a:lnTo>
                <a:lnTo>
                  <a:pt x="232" y="24"/>
                </a:lnTo>
                <a:lnTo>
                  <a:pt x="232" y="24"/>
                </a:lnTo>
                <a:lnTo>
                  <a:pt x="232" y="24"/>
                </a:lnTo>
                <a:lnTo>
                  <a:pt x="232" y="24"/>
                </a:lnTo>
                <a:lnTo>
                  <a:pt x="235" y="24"/>
                </a:lnTo>
                <a:lnTo>
                  <a:pt x="235" y="24"/>
                </a:lnTo>
                <a:lnTo>
                  <a:pt x="235" y="24"/>
                </a:lnTo>
                <a:lnTo>
                  <a:pt x="235" y="24"/>
                </a:lnTo>
                <a:lnTo>
                  <a:pt x="235" y="24"/>
                </a:lnTo>
                <a:lnTo>
                  <a:pt x="235" y="24"/>
                </a:lnTo>
                <a:lnTo>
                  <a:pt x="235" y="24"/>
                </a:lnTo>
                <a:lnTo>
                  <a:pt x="235" y="24"/>
                </a:lnTo>
                <a:lnTo>
                  <a:pt x="235" y="24"/>
                </a:lnTo>
                <a:lnTo>
                  <a:pt x="235" y="24"/>
                </a:lnTo>
                <a:lnTo>
                  <a:pt x="235" y="24"/>
                </a:lnTo>
                <a:lnTo>
                  <a:pt x="235" y="24"/>
                </a:lnTo>
                <a:lnTo>
                  <a:pt x="236" y="24"/>
                </a:lnTo>
                <a:lnTo>
                  <a:pt x="236" y="24"/>
                </a:lnTo>
                <a:lnTo>
                  <a:pt x="236" y="24"/>
                </a:lnTo>
                <a:lnTo>
                  <a:pt x="237" y="24"/>
                </a:lnTo>
                <a:lnTo>
                  <a:pt x="237" y="24"/>
                </a:lnTo>
                <a:lnTo>
                  <a:pt x="237" y="24"/>
                </a:lnTo>
                <a:lnTo>
                  <a:pt x="238" y="24"/>
                </a:lnTo>
                <a:lnTo>
                  <a:pt x="238" y="25"/>
                </a:lnTo>
                <a:lnTo>
                  <a:pt x="238" y="25"/>
                </a:lnTo>
                <a:lnTo>
                  <a:pt x="238" y="25"/>
                </a:lnTo>
                <a:lnTo>
                  <a:pt x="238" y="25"/>
                </a:lnTo>
                <a:lnTo>
                  <a:pt x="238" y="25"/>
                </a:lnTo>
                <a:lnTo>
                  <a:pt x="239" y="25"/>
                </a:lnTo>
                <a:lnTo>
                  <a:pt x="239" y="25"/>
                </a:lnTo>
                <a:lnTo>
                  <a:pt x="239" y="25"/>
                </a:lnTo>
                <a:lnTo>
                  <a:pt x="239" y="25"/>
                </a:lnTo>
                <a:lnTo>
                  <a:pt x="239" y="25"/>
                </a:lnTo>
                <a:lnTo>
                  <a:pt x="239" y="25"/>
                </a:lnTo>
                <a:lnTo>
                  <a:pt x="240" y="25"/>
                </a:lnTo>
                <a:lnTo>
                  <a:pt x="240" y="25"/>
                </a:lnTo>
                <a:lnTo>
                  <a:pt x="240" y="25"/>
                </a:lnTo>
                <a:lnTo>
                  <a:pt x="241" y="25"/>
                </a:lnTo>
                <a:lnTo>
                  <a:pt x="241" y="25"/>
                </a:lnTo>
                <a:lnTo>
                  <a:pt x="241" y="25"/>
                </a:lnTo>
                <a:lnTo>
                  <a:pt x="242" y="25"/>
                </a:lnTo>
                <a:lnTo>
                  <a:pt x="242" y="25"/>
                </a:lnTo>
                <a:lnTo>
                  <a:pt x="242" y="25"/>
                </a:lnTo>
                <a:lnTo>
                  <a:pt x="242" y="25"/>
                </a:lnTo>
                <a:lnTo>
                  <a:pt x="242" y="25"/>
                </a:lnTo>
                <a:lnTo>
                  <a:pt x="242" y="25"/>
                </a:lnTo>
                <a:lnTo>
                  <a:pt x="243" y="25"/>
                </a:lnTo>
                <a:lnTo>
                  <a:pt x="243" y="25"/>
                </a:lnTo>
                <a:lnTo>
                  <a:pt x="243" y="25"/>
                </a:lnTo>
                <a:lnTo>
                  <a:pt x="244" y="25"/>
                </a:lnTo>
                <a:lnTo>
                  <a:pt x="244" y="25"/>
                </a:lnTo>
                <a:lnTo>
                  <a:pt x="244" y="25"/>
                </a:lnTo>
                <a:lnTo>
                  <a:pt x="245" y="25"/>
                </a:lnTo>
                <a:lnTo>
                  <a:pt x="245" y="25"/>
                </a:lnTo>
                <a:lnTo>
                  <a:pt x="245" y="25"/>
                </a:lnTo>
                <a:lnTo>
                  <a:pt x="245" y="25"/>
                </a:lnTo>
                <a:lnTo>
                  <a:pt x="245" y="25"/>
                </a:lnTo>
                <a:lnTo>
                  <a:pt x="245" y="25"/>
                </a:lnTo>
                <a:lnTo>
                  <a:pt x="245" y="25"/>
                </a:lnTo>
                <a:lnTo>
                  <a:pt x="245" y="25"/>
                </a:lnTo>
                <a:lnTo>
                  <a:pt x="245" y="25"/>
                </a:lnTo>
                <a:lnTo>
                  <a:pt x="246" y="25"/>
                </a:lnTo>
                <a:lnTo>
                  <a:pt x="246" y="26"/>
                </a:lnTo>
                <a:lnTo>
                  <a:pt x="246" y="26"/>
                </a:lnTo>
                <a:lnTo>
                  <a:pt x="247" y="26"/>
                </a:lnTo>
                <a:lnTo>
                  <a:pt x="247" y="26"/>
                </a:lnTo>
                <a:lnTo>
                  <a:pt x="247" y="26"/>
                </a:lnTo>
                <a:lnTo>
                  <a:pt x="247" y="26"/>
                </a:lnTo>
                <a:lnTo>
                  <a:pt x="247" y="26"/>
                </a:lnTo>
                <a:lnTo>
                  <a:pt x="247" y="26"/>
                </a:lnTo>
                <a:lnTo>
                  <a:pt x="247" y="26"/>
                </a:lnTo>
                <a:lnTo>
                  <a:pt x="247" y="26"/>
                </a:lnTo>
                <a:lnTo>
                  <a:pt x="247" y="26"/>
                </a:lnTo>
                <a:lnTo>
                  <a:pt x="248" y="26"/>
                </a:lnTo>
                <a:lnTo>
                  <a:pt x="248" y="26"/>
                </a:lnTo>
                <a:lnTo>
                  <a:pt x="248" y="26"/>
                </a:lnTo>
                <a:lnTo>
                  <a:pt x="248" y="26"/>
                </a:lnTo>
                <a:lnTo>
                  <a:pt x="248" y="26"/>
                </a:lnTo>
                <a:lnTo>
                  <a:pt x="248" y="26"/>
                </a:lnTo>
                <a:lnTo>
                  <a:pt x="250" y="26"/>
                </a:lnTo>
                <a:lnTo>
                  <a:pt x="250" y="26"/>
                </a:lnTo>
                <a:lnTo>
                  <a:pt x="250" y="26"/>
                </a:lnTo>
                <a:lnTo>
                  <a:pt x="250" y="26"/>
                </a:lnTo>
                <a:lnTo>
                  <a:pt x="250" y="26"/>
                </a:lnTo>
                <a:lnTo>
                  <a:pt x="250" y="26"/>
                </a:lnTo>
                <a:lnTo>
                  <a:pt x="250" y="26"/>
                </a:lnTo>
                <a:lnTo>
                  <a:pt x="250" y="26"/>
                </a:lnTo>
                <a:lnTo>
                  <a:pt x="250" y="26"/>
                </a:lnTo>
                <a:lnTo>
                  <a:pt x="250" y="26"/>
                </a:lnTo>
                <a:lnTo>
                  <a:pt x="250" y="26"/>
                </a:lnTo>
                <a:lnTo>
                  <a:pt x="250" y="26"/>
                </a:lnTo>
                <a:lnTo>
                  <a:pt x="252" y="26"/>
                </a:lnTo>
                <a:lnTo>
                  <a:pt x="252" y="27"/>
                </a:lnTo>
                <a:lnTo>
                  <a:pt x="252" y="27"/>
                </a:lnTo>
                <a:lnTo>
                  <a:pt x="254" y="27"/>
                </a:lnTo>
                <a:lnTo>
                  <a:pt x="254" y="27"/>
                </a:lnTo>
                <a:lnTo>
                  <a:pt x="254" y="27"/>
                </a:lnTo>
                <a:lnTo>
                  <a:pt x="254" y="27"/>
                </a:lnTo>
                <a:lnTo>
                  <a:pt x="254" y="27"/>
                </a:lnTo>
                <a:lnTo>
                  <a:pt x="254" y="27"/>
                </a:lnTo>
                <a:lnTo>
                  <a:pt x="256" y="27"/>
                </a:lnTo>
                <a:lnTo>
                  <a:pt x="256" y="27"/>
                </a:lnTo>
                <a:lnTo>
                  <a:pt x="256" y="27"/>
                </a:lnTo>
                <a:lnTo>
                  <a:pt x="256" y="27"/>
                </a:lnTo>
                <a:lnTo>
                  <a:pt x="256" y="27"/>
                </a:lnTo>
                <a:lnTo>
                  <a:pt x="256" y="27"/>
                </a:lnTo>
                <a:lnTo>
                  <a:pt x="257" y="27"/>
                </a:lnTo>
                <a:lnTo>
                  <a:pt x="257" y="27"/>
                </a:lnTo>
                <a:lnTo>
                  <a:pt x="257" y="27"/>
                </a:lnTo>
                <a:lnTo>
                  <a:pt x="257" y="27"/>
                </a:lnTo>
                <a:lnTo>
                  <a:pt x="257" y="27"/>
                </a:lnTo>
                <a:lnTo>
                  <a:pt x="257" y="27"/>
                </a:lnTo>
                <a:lnTo>
                  <a:pt x="258" y="27"/>
                </a:lnTo>
                <a:lnTo>
                  <a:pt x="258" y="27"/>
                </a:lnTo>
                <a:lnTo>
                  <a:pt x="258" y="27"/>
                </a:lnTo>
                <a:lnTo>
                  <a:pt x="258" y="27"/>
                </a:lnTo>
                <a:lnTo>
                  <a:pt x="258" y="27"/>
                </a:lnTo>
                <a:lnTo>
                  <a:pt x="258" y="27"/>
                </a:lnTo>
                <a:lnTo>
                  <a:pt x="258" y="27"/>
                </a:lnTo>
                <a:lnTo>
                  <a:pt x="258" y="27"/>
                </a:lnTo>
                <a:lnTo>
                  <a:pt x="258" y="27"/>
                </a:lnTo>
                <a:lnTo>
                  <a:pt x="258" y="27"/>
                </a:lnTo>
                <a:lnTo>
                  <a:pt x="258" y="27"/>
                </a:lnTo>
                <a:lnTo>
                  <a:pt x="258" y="27"/>
                </a:lnTo>
                <a:lnTo>
                  <a:pt x="259" y="27"/>
                </a:lnTo>
                <a:lnTo>
                  <a:pt x="259" y="27"/>
                </a:lnTo>
                <a:lnTo>
                  <a:pt x="259" y="27"/>
                </a:lnTo>
                <a:lnTo>
                  <a:pt x="260" y="27"/>
                </a:lnTo>
                <a:lnTo>
                  <a:pt x="260" y="27"/>
                </a:lnTo>
                <a:lnTo>
                  <a:pt x="260" y="27"/>
                </a:lnTo>
                <a:lnTo>
                  <a:pt x="261" y="27"/>
                </a:lnTo>
                <a:lnTo>
                  <a:pt x="261" y="27"/>
                </a:lnTo>
                <a:lnTo>
                  <a:pt x="261" y="27"/>
                </a:lnTo>
                <a:lnTo>
                  <a:pt x="262" y="27"/>
                </a:lnTo>
                <a:lnTo>
                  <a:pt x="262" y="27"/>
                </a:lnTo>
                <a:lnTo>
                  <a:pt x="262" y="27"/>
                </a:lnTo>
                <a:lnTo>
                  <a:pt x="262" y="27"/>
                </a:lnTo>
                <a:lnTo>
                  <a:pt x="262" y="27"/>
                </a:lnTo>
                <a:lnTo>
                  <a:pt x="262" y="27"/>
                </a:lnTo>
                <a:lnTo>
                  <a:pt x="263" y="27"/>
                </a:lnTo>
                <a:lnTo>
                  <a:pt x="263" y="27"/>
                </a:lnTo>
                <a:lnTo>
                  <a:pt x="263" y="27"/>
                </a:lnTo>
                <a:lnTo>
                  <a:pt x="263" y="27"/>
                </a:lnTo>
                <a:lnTo>
                  <a:pt x="263" y="27"/>
                </a:lnTo>
                <a:lnTo>
                  <a:pt x="263" y="27"/>
                </a:lnTo>
                <a:lnTo>
                  <a:pt x="265" y="27"/>
                </a:lnTo>
                <a:lnTo>
                  <a:pt x="265" y="27"/>
                </a:lnTo>
                <a:lnTo>
                  <a:pt x="265" y="27"/>
                </a:lnTo>
                <a:lnTo>
                  <a:pt x="265" y="27"/>
                </a:lnTo>
                <a:lnTo>
                  <a:pt x="265" y="27"/>
                </a:lnTo>
                <a:lnTo>
                  <a:pt x="265" y="27"/>
                </a:lnTo>
                <a:lnTo>
                  <a:pt x="265" y="27"/>
                </a:lnTo>
                <a:lnTo>
                  <a:pt x="265" y="28"/>
                </a:lnTo>
                <a:lnTo>
                  <a:pt x="265" y="28"/>
                </a:lnTo>
                <a:lnTo>
                  <a:pt x="265" y="28"/>
                </a:lnTo>
                <a:lnTo>
                  <a:pt x="265" y="28"/>
                </a:lnTo>
                <a:lnTo>
                  <a:pt x="265" y="28"/>
                </a:lnTo>
                <a:lnTo>
                  <a:pt x="266" y="28"/>
                </a:lnTo>
                <a:lnTo>
                  <a:pt x="266" y="28"/>
                </a:lnTo>
                <a:lnTo>
                  <a:pt x="266" y="28"/>
                </a:lnTo>
                <a:lnTo>
                  <a:pt x="266" y="28"/>
                </a:lnTo>
                <a:lnTo>
                  <a:pt x="266" y="28"/>
                </a:lnTo>
                <a:lnTo>
                  <a:pt x="266" y="28"/>
                </a:lnTo>
                <a:lnTo>
                  <a:pt x="266" y="28"/>
                </a:lnTo>
                <a:lnTo>
                  <a:pt x="266" y="28"/>
                </a:lnTo>
                <a:lnTo>
                  <a:pt x="266" y="28"/>
                </a:lnTo>
                <a:lnTo>
                  <a:pt x="267" y="28"/>
                </a:lnTo>
                <a:lnTo>
                  <a:pt x="267" y="28"/>
                </a:lnTo>
                <a:lnTo>
                  <a:pt x="267" y="28"/>
                </a:lnTo>
                <a:lnTo>
                  <a:pt x="267" y="28"/>
                </a:lnTo>
                <a:lnTo>
                  <a:pt x="267" y="28"/>
                </a:lnTo>
                <a:lnTo>
                  <a:pt x="267" y="28"/>
                </a:lnTo>
                <a:lnTo>
                  <a:pt x="267" y="28"/>
                </a:lnTo>
                <a:lnTo>
                  <a:pt x="267" y="28"/>
                </a:lnTo>
                <a:lnTo>
                  <a:pt x="267" y="28"/>
                </a:lnTo>
                <a:lnTo>
                  <a:pt x="268" y="28"/>
                </a:lnTo>
                <a:lnTo>
                  <a:pt x="268" y="28"/>
                </a:lnTo>
                <a:lnTo>
                  <a:pt x="268" y="28"/>
                </a:lnTo>
                <a:lnTo>
                  <a:pt x="268" y="28"/>
                </a:lnTo>
                <a:lnTo>
                  <a:pt x="268" y="28"/>
                </a:lnTo>
                <a:lnTo>
                  <a:pt x="268" y="28"/>
                </a:lnTo>
                <a:lnTo>
                  <a:pt x="268" y="28"/>
                </a:lnTo>
                <a:lnTo>
                  <a:pt x="268" y="28"/>
                </a:lnTo>
                <a:lnTo>
                  <a:pt x="268" y="28"/>
                </a:lnTo>
                <a:lnTo>
                  <a:pt x="268" y="28"/>
                </a:lnTo>
                <a:lnTo>
                  <a:pt x="268" y="28"/>
                </a:lnTo>
                <a:lnTo>
                  <a:pt x="268" y="28"/>
                </a:lnTo>
                <a:lnTo>
                  <a:pt x="269" y="28"/>
                </a:lnTo>
                <a:lnTo>
                  <a:pt x="269" y="28"/>
                </a:lnTo>
                <a:lnTo>
                  <a:pt x="269" y="28"/>
                </a:lnTo>
                <a:lnTo>
                  <a:pt x="269" y="28"/>
                </a:lnTo>
                <a:lnTo>
                  <a:pt x="269" y="28"/>
                </a:lnTo>
                <a:lnTo>
                  <a:pt x="269" y="28"/>
                </a:lnTo>
                <a:lnTo>
                  <a:pt x="269" y="28"/>
                </a:lnTo>
                <a:lnTo>
                  <a:pt x="269" y="28"/>
                </a:lnTo>
                <a:lnTo>
                  <a:pt x="269" y="28"/>
                </a:lnTo>
                <a:lnTo>
                  <a:pt x="269" y="28"/>
                </a:lnTo>
                <a:lnTo>
                  <a:pt x="269" y="28"/>
                </a:lnTo>
                <a:lnTo>
                  <a:pt x="269" y="28"/>
                </a:lnTo>
                <a:lnTo>
                  <a:pt x="269" y="28"/>
                </a:lnTo>
                <a:lnTo>
                  <a:pt x="269" y="28"/>
                </a:lnTo>
                <a:lnTo>
                  <a:pt x="269" y="28"/>
                </a:lnTo>
                <a:lnTo>
                  <a:pt x="270" y="28"/>
                </a:lnTo>
                <a:lnTo>
                  <a:pt x="270" y="28"/>
                </a:lnTo>
                <a:lnTo>
                  <a:pt x="270" y="28"/>
                </a:lnTo>
                <a:lnTo>
                  <a:pt x="270" y="28"/>
                </a:lnTo>
                <a:lnTo>
                  <a:pt x="270" y="28"/>
                </a:lnTo>
                <a:lnTo>
                  <a:pt x="270" y="28"/>
                </a:lnTo>
                <a:lnTo>
                  <a:pt x="270" y="28"/>
                </a:lnTo>
                <a:lnTo>
                  <a:pt x="270" y="28"/>
                </a:lnTo>
                <a:lnTo>
                  <a:pt x="270" y="28"/>
                </a:lnTo>
                <a:lnTo>
                  <a:pt x="270" y="28"/>
                </a:lnTo>
                <a:lnTo>
                  <a:pt x="270" y="28"/>
                </a:lnTo>
                <a:lnTo>
                  <a:pt x="270" y="28"/>
                </a:lnTo>
                <a:lnTo>
                  <a:pt x="270" y="28"/>
                </a:lnTo>
                <a:lnTo>
                  <a:pt x="270" y="28"/>
                </a:lnTo>
                <a:lnTo>
                  <a:pt x="270" y="28"/>
                </a:lnTo>
                <a:lnTo>
                  <a:pt x="270" y="28"/>
                </a:lnTo>
                <a:lnTo>
                  <a:pt x="270" y="28"/>
                </a:lnTo>
                <a:lnTo>
                  <a:pt x="270" y="28"/>
                </a:lnTo>
                <a:lnTo>
                  <a:pt x="270" y="28"/>
                </a:lnTo>
                <a:lnTo>
                  <a:pt x="270" y="28"/>
                </a:lnTo>
                <a:lnTo>
                  <a:pt x="270" y="28"/>
                </a:lnTo>
                <a:lnTo>
                  <a:pt x="270" y="28"/>
                </a:lnTo>
                <a:lnTo>
                  <a:pt x="270" y="28"/>
                </a:lnTo>
                <a:lnTo>
                  <a:pt x="270" y="28"/>
                </a:lnTo>
                <a:lnTo>
                  <a:pt x="271" y="28"/>
                </a:lnTo>
                <a:lnTo>
                  <a:pt x="271" y="28"/>
                </a:lnTo>
                <a:lnTo>
                  <a:pt x="271" y="28"/>
                </a:lnTo>
                <a:lnTo>
                  <a:pt x="271" y="28"/>
                </a:lnTo>
                <a:lnTo>
                  <a:pt x="271" y="28"/>
                </a:lnTo>
                <a:lnTo>
                  <a:pt x="271" y="28"/>
                </a:lnTo>
                <a:lnTo>
                  <a:pt x="271" y="28"/>
                </a:lnTo>
                <a:lnTo>
                  <a:pt x="271" y="28"/>
                </a:lnTo>
                <a:lnTo>
                  <a:pt x="271" y="28"/>
                </a:lnTo>
                <a:lnTo>
                  <a:pt x="271" y="28"/>
                </a:lnTo>
                <a:lnTo>
                  <a:pt x="271" y="28"/>
                </a:lnTo>
                <a:lnTo>
                  <a:pt x="271" y="28"/>
                </a:lnTo>
                <a:lnTo>
                  <a:pt x="271" y="28"/>
                </a:lnTo>
                <a:lnTo>
                  <a:pt x="271" y="28"/>
                </a:lnTo>
                <a:lnTo>
                  <a:pt x="271" y="28"/>
                </a:lnTo>
                <a:lnTo>
                  <a:pt x="271" y="28"/>
                </a:lnTo>
                <a:lnTo>
                  <a:pt x="271" y="28"/>
                </a:lnTo>
                <a:lnTo>
                  <a:pt x="271" y="28"/>
                </a:lnTo>
                <a:lnTo>
                  <a:pt x="271" y="28"/>
                </a:lnTo>
                <a:lnTo>
                  <a:pt x="271" y="28"/>
                </a:lnTo>
                <a:lnTo>
                  <a:pt x="271" y="28"/>
                </a:lnTo>
                <a:lnTo>
                  <a:pt x="271" y="28"/>
                </a:lnTo>
                <a:lnTo>
                  <a:pt x="271" y="28"/>
                </a:lnTo>
                <a:lnTo>
                  <a:pt x="271" y="28"/>
                </a:lnTo>
                <a:lnTo>
                  <a:pt x="272" y="28"/>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2" y="29"/>
                </a:lnTo>
                <a:lnTo>
                  <a:pt x="273" y="29"/>
                </a:lnTo>
                <a:lnTo>
                  <a:pt x="273" y="29"/>
                </a:lnTo>
                <a:lnTo>
                  <a:pt x="273" y="29"/>
                </a:lnTo>
                <a:lnTo>
                  <a:pt x="273" y="29"/>
                </a:lnTo>
                <a:lnTo>
                  <a:pt x="273" y="29"/>
                </a:lnTo>
                <a:lnTo>
                  <a:pt x="273" y="29"/>
                </a:lnTo>
                <a:lnTo>
                  <a:pt x="273" y="29"/>
                </a:lnTo>
                <a:lnTo>
                  <a:pt x="273" y="29"/>
                </a:lnTo>
                <a:lnTo>
                  <a:pt x="273" y="29"/>
                </a:lnTo>
                <a:lnTo>
                  <a:pt x="273" y="29"/>
                </a:lnTo>
                <a:lnTo>
                  <a:pt x="273" y="29"/>
                </a:lnTo>
                <a:lnTo>
                  <a:pt x="273" y="29"/>
                </a:lnTo>
                <a:lnTo>
                  <a:pt x="273" y="29"/>
                </a:lnTo>
                <a:lnTo>
                  <a:pt x="273" y="29"/>
                </a:lnTo>
                <a:lnTo>
                  <a:pt x="273" y="29"/>
                </a:lnTo>
                <a:lnTo>
                  <a:pt x="273" y="29"/>
                </a:lnTo>
                <a:lnTo>
                  <a:pt x="273" y="29"/>
                </a:lnTo>
                <a:lnTo>
                  <a:pt x="273" y="29"/>
                </a:lnTo>
                <a:lnTo>
                  <a:pt x="273" y="29"/>
                </a:lnTo>
                <a:lnTo>
                  <a:pt x="273" y="29"/>
                </a:lnTo>
                <a:lnTo>
                  <a:pt x="273" y="29"/>
                </a:lnTo>
                <a:lnTo>
                  <a:pt x="273" y="29"/>
                </a:lnTo>
                <a:lnTo>
                  <a:pt x="273" y="29"/>
                </a:lnTo>
                <a:lnTo>
                  <a:pt x="273" y="29"/>
                </a:lnTo>
                <a:lnTo>
                  <a:pt x="274" y="29"/>
                </a:lnTo>
                <a:lnTo>
                  <a:pt x="274" y="29"/>
                </a:lnTo>
                <a:lnTo>
                  <a:pt x="274" y="29"/>
                </a:lnTo>
                <a:lnTo>
                  <a:pt x="274" y="29"/>
                </a:lnTo>
                <a:lnTo>
                  <a:pt x="274" y="29"/>
                </a:lnTo>
                <a:lnTo>
                  <a:pt x="274" y="29"/>
                </a:lnTo>
                <a:lnTo>
                  <a:pt x="274" y="29"/>
                </a:lnTo>
                <a:lnTo>
                  <a:pt x="274" y="29"/>
                </a:lnTo>
                <a:lnTo>
                  <a:pt x="274" y="29"/>
                </a:lnTo>
                <a:lnTo>
                  <a:pt x="274" y="29"/>
                </a:lnTo>
                <a:lnTo>
                  <a:pt x="274" y="29"/>
                </a:lnTo>
                <a:lnTo>
                  <a:pt x="274" y="29"/>
                </a:lnTo>
                <a:lnTo>
                  <a:pt x="274" y="29"/>
                </a:lnTo>
                <a:lnTo>
                  <a:pt x="274" y="29"/>
                </a:lnTo>
                <a:lnTo>
                  <a:pt x="274" y="29"/>
                </a:lnTo>
                <a:lnTo>
                  <a:pt x="274" y="29"/>
                </a:lnTo>
                <a:lnTo>
                  <a:pt x="274" y="29"/>
                </a:lnTo>
                <a:lnTo>
                  <a:pt x="274" y="29"/>
                </a:lnTo>
                <a:lnTo>
                  <a:pt x="274" y="29"/>
                </a:lnTo>
                <a:lnTo>
                  <a:pt x="274" y="29"/>
                </a:lnTo>
                <a:lnTo>
                  <a:pt x="274" y="29"/>
                </a:lnTo>
                <a:lnTo>
                  <a:pt x="274" y="29"/>
                </a:lnTo>
                <a:lnTo>
                  <a:pt x="274" y="29"/>
                </a:lnTo>
                <a:lnTo>
                  <a:pt x="274" y="29"/>
                </a:lnTo>
                <a:lnTo>
                  <a:pt x="274" y="29"/>
                </a:lnTo>
                <a:lnTo>
                  <a:pt x="274" y="29"/>
                </a:lnTo>
                <a:lnTo>
                  <a:pt x="274" y="29"/>
                </a:lnTo>
                <a:lnTo>
                  <a:pt x="274" y="29"/>
                </a:lnTo>
                <a:lnTo>
                  <a:pt x="274" y="29"/>
                </a:lnTo>
                <a:lnTo>
                  <a:pt x="274" y="29"/>
                </a:lnTo>
                <a:lnTo>
                  <a:pt x="274" y="29"/>
                </a:lnTo>
                <a:lnTo>
                  <a:pt x="274" y="29"/>
                </a:lnTo>
                <a:lnTo>
                  <a:pt x="274" y="29"/>
                </a:lnTo>
                <a:lnTo>
                  <a:pt x="274" y="29"/>
                </a:lnTo>
                <a:lnTo>
                  <a:pt x="274" y="29"/>
                </a:lnTo>
                <a:lnTo>
                  <a:pt x="274" y="29"/>
                </a:lnTo>
                <a:lnTo>
                  <a:pt x="274" y="29"/>
                </a:lnTo>
                <a:lnTo>
                  <a:pt x="274" y="29"/>
                </a:lnTo>
                <a:lnTo>
                  <a:pt x="274" y="29"/>
                </a:lnTo>
                <a:lnTo>
                  <a:pt x="274" y="29"/>
                </a:lnTo>
                <a:lnTo>
                  <a:pt x="274" y="29"/>
                </a:lnTo>
                <a:lnTo>
                  <a:pt x="274" y="29"/>
                </a:lnTo>
                <a:lnTo>
                  <a:pt x="274" y="29"/>
                </a:lnTo>
                <a:lnTo>
                  <a:pt x="274" y="29"/>
                </a:lnTo>
                <a:lnTo>
                  <a:pt x="274" y="29"/>
                </a:lnTo>
                <a:lnTo>
                  <a:pt x="274" y="29"/>
                </a:lnTo>
                <a:lnTo>
                  <a:pt x="274" y="29"/>
                </a:lnTo>
                <a:lnTo>
                  <a:pt x="274" y="29"/>
                </a:lnTo>
                <a:lnTo>
                  <a:pt x="274" y="29"/>
                </a:lnTo>
                <a:lnTo>
                  <a:pt x="274" y="29"/>
                </a:lnTo>
                <a:lnTo>
                  <a:pt x="274" y="29"/>
                </a:lnTo>
                <a:lnTo>
                  <a:pt x="274" y="29"/>
                </a:lnTo>
                <a:lnTo>
                  <a:pt x="274" y="29"/>
                </a:lnTo>
                <a:lnTo>
                  <a:pt x="274" y="29"/>
                </a:lnTo>
                <a:lnTo>
                  <a:pt x="274" y="29"/>
                </a:lnTo>
                <a:lnTo>
                  <a:pt x="274" y="29"/>
                </a:lnTo>
                <a:lnTo>
                  <a:pt x="274" y="29"/>
                </a:lnTo>
                <a:lnTo>
                  <a:pt x="274" y="29"/>
                </a:lnTo>
                <a:lnTo>
                  <a:pt x="274" y="29"/>
                </a:lnTo>
                <a:lnTo>
                  <a:pt x="274" y="29"/>
                </a:lnTo>
                <a:lnTo>
                  <a:pt x="274" y="29"/>
                </a:lnTo>
                <a:lnTo>
                  <a:pt x="274" y="29"/>
                </a:lnTo>
                <a:lnTo>
                  <a:pt x="274" y="29"/>
                </a:lnTo>
                <a:lnTo>
                  <a:pt x="274" y="29"/>
                </a:lnTo>
                <a:lnTo>
                  <a:pt x="274" y="29"/>
                </a:lnTo>
                <a:lnTo>
                  <a:pt x="274" y="29"/>
                </a:lnTo>
                <a:lnTo>
                  <a:pt x="274" y="29"/>
                </a:lnTo>
                <a:lnTo>
                  <a:pt x="274" y="29"/>
                </a:lnTo>
                <a:lnTo>
                  <a:pt x="274" y="29"/>
                </a:lnTo>
                <a:lnTo>
                  <a:pt x="275" y="29"/>
                </a:lnTo>
                <a:lnTo>
                  <a:pt x="275" y="29"/>
                </a:lnTo>
                <a:lnTo>
                  <a:pt x="275" y="29"/>
                </a:lnTo>
                <a:lnTo>
                  <a:pt x="275" y="29"/>
                </a:lnTo>
                <a:lnTo>
                  <a:pt x="275" y="29"/>
                </a:lnTo>
                <a:lnTo>
                  <a:pt x="275" y="29"/>
                </a:lnTo>
                <a:lnTo>
                  <a:pt x="275" y="29"/>
                </a:lnTo>
                <a:lnTo>
                  <a:pt x="275" y="29"/>
                </a:lnTo>
                <a:lnTo>
                  <a:pt x="275" y="29"/>
                </a:lnTo>
                <a:lnTo>
                  <a:pt x="275" y="29"/>
                </a:lnTo>
                <a:lnTo>
                  <a:pt x="275" y="29"/>
                </a:lnTo>
                <a:lnTo>
                  <a:pt x="275" y="29"/>
                </a:lnTo>
                <a:lnTo>
                  <a:pt x="275" y="29"/>
                </a:lnTo>
                <a:lnTo>
                  <a:pt x="275" y="29"/>
                </a:lnTo>
                <a:lnTo>
                  <a:pt x="275" y="29"/>
                </a:lnTo>
                <a:lnTo>
                  <a:pt x="275" y="29"/>
                </a:lnTo>
                <a:lnTo>
                  <a:pt x="275" y="29"/>
                </a:lnTo>
                <a:lnTo>
                  <a:pt x="275" y="29"/>
                </a:lnTo>
                <a:lnTo>
                  <a:pt x="275" y="29"/>
                </a:lnTo>
                <a:lnTo>
                  <a:pt x="275" y="29"/>
                </a:lnTo>
                <a:lnTo>
                  <a:pt x="275" y="29"/>
                </a:lnTo>
                <a:lnTo>
                  <a:pt x="275" y="29"/>
                </a:lnTo>
                <a:lnTo>
                  <a:pt x="275" y="29"/>
                </a:lnTo>
                <a:lnTo>
                  <a:pt x="275" y="29"/>
                </a:lnTo>
                <a:lnTo>
                  <a:pt x="275" y="29"/>
                </a:lnTo>
                <a:lnTo>
                  <a:pt x="275" y="29"/>
                </a:lnTo>
                <a:lnTo>
                  <a:pt x="275" y="29"/>
                </a:lnTo>
                <a:lnTo>
                  <a:pt x="275" y="29"/>
                </a:lnTo>
                <a:lnTo>
                  <a:pt x="275" y="29"/>
                </a:lnTo>
                <a:lnTo>
                  <a:pt x="275" y="29"/>
                </a:lnTo>
                <a:lnTo>
                  <a:pt x="275" y="29"/>
                </a:lnTo>
                <a:lnTo>
                  <a:pt x="275" y="29"/>
                </a:lnTo>
                <a:lnTo>
                  <a:pt x="275" y="29"/>
                </a:lnTo>
                <a:lnTo>
                  <a:pt x="275" y="29"/>
                </a:lnTo>
                <a:lnTo>
                  <a:pt x="275" y="29"/>
                </a:lnTo>
                <a:lnTo>
                  <a:pt x="275" y="29"/>
                </a:lnTo>
                <a:lnTo>
                  <a:pt x="276" y="29"/>
                </a:lnTo>
                <a:lnTo>
                  <a:pt x="276" y="29"/>
                </a:lnTo>
                <a:lnTo>
                  <a:pt x="276" y="29"/>
                </a:lnTo>
                <a:lnTo>
                  <a:pt x="276" y="29"/>
                </a:lnTo>
                <a:lnTo>
                  <a:pt x="276" y="29"/>
                </a:lnTo>
                <a:lnTo>
                  <a:pt x="276" y="29"/>
                </a:lnTo>
                <a:lnTo>
                  <a:pt x="276" y="29"/>
                </a:lnTo>
                <a:lnTo>
                  <a:pt x="276" y="29"/>
                </a:lnTo>
                <a:lnTo>
                  <a:pt x="276" y="29"/>
                </a:lnTo>
                <a:lnTo>
                  <a:pt x="276" y="29"/>
                </a:lnTo>
                <a:lnTo>
                  <a:pt x="276" y="29"/>
                </a:lnTo>
                <a:lnTo>
                  <a:pt x="276" y="29"/>
                </a:lnTo>
                <a:lnTo>
                  <a:pt x="276" y="29"/>
                </a:lnTo>
                <a:lnTo>
                  <a:pt x="276" y="29"/>
                </a:lnTo>
                <a:lnTo>
                  <a:pt x="276" y="29"/>
                </a:lnTo>
                <a:lnTo>
                  <a:pt x="276" y="29"/>
                </a:lnTo>
                <a:lnTo>
                  <a:pt x="276" y="29"/>
                </a:lnTo>
                <a:lnTo>
                  <a:pt x="276" y="29"/>
                </a:lnTo>
                <a:lnTo>
                  <a:pt x="276" y="29"/>
                </a:lnTo>
                <a:lnTo>
                  <a:pt x="276" y="29"/>
                </a:lnTo>
                <a:lnTo>
                  <a:pt x="276" y="29"/>
                </a:lnTo>
                <a:lnTo>
                  <a:pt x="276" y="29"/>
                </a:lnTo>
                <a:lnTo>
                  <a:pt x="276" y="29"/>
                </a:lnTo>
                <a:lnTo>
                  <a:pt x="276" y="29"/>
                </a:lnTo>
                <a:lnTo>
                  <a:pt x="276" y="29"/>
                </a:lnTo>
                <a:lnTo>
                  <a:pt x="276" y="29"/>
                </a:lnTo>
                <a:lnTo>
                  <a:pt x="276" y="29"/>
                </a:lnTo>
                <a:lnTo>
                  <a:pt x="276" y="29"/>
                </a:lnTo>
                <a:lnTo>
                  <a:pt x="276" y="29"/>
                </a:lnTo>
                <a:lnTo>
                  <a:pt x="276" y="29"/>
                </a:lnTo>
                <a:lnTo>
                  <a:pt x="276" y="29"/>
                </a:lnTo>
                <a:lnTo>
                  <a:pt x="276" y="29"/>
                </a:lnTo>
                <a:lnTo>
                  <a:pt x="276" y="29"/>
                </a:lnTo>
                <a:lnTo>
                  <a:pt x="277" y="29"/>
                </a:lnTo>
                <a:lnTo>
                  <a:pt x="277" y="29"/>
                </a:lnTo>
                <a:lnTo>
                  <a:pt x="277" y="29"/>
                </a:lnTo>
                <a:lnTo>
                  <a:pt x="277" y="29"/>
                </a:lnTo>
                <a:lnTo>
                  <a:pt x="277" y="29"/>
                </a:lnTo>
                <a:lnTo>
                  <a:pt x="277" y="29"/>
                </a:lnTo>
                <a:lnTo>
                  <a:pt x="277" y="29"/>
                </a:lnTo>
                <a:lnTo>
                  <a:pt x="277" y="29"/>
                </a:lnTo>
                <a:lnTo>
                  <a:pt x="277" y="29"/>
                </a:lnTo>
                <a:lnTo>
                  <a:pt x="277" y="29"/>
                </a:lnTo>
                <a:lnTo>
                  <a:pt x="277" y="29"/>
                </a:lnTo>
                <a:lnTo>
                  <a:pt x="277" y="29"/>
                </a:lnTo>
                <a:lnTo>
                  <a:pt x="277" y="29"/>
                </a:lnTo>
                <a:lnTo>
                  <a:pt x="277" y="30"/>
                </a:lnTo>
                <a:lnTo>
                  <a:pt x="277" y="30"/>
                </a:lnTo>
                <a:lnTo>
                  <a:pt x="277" y="30"/>
                </a:lnTo>
                <a:lnTo>
                  <a:pt x="277" y="30"/>
                </a:lnTo>
                <a:lnTo>
                  <a:pt x="277" y="30"/>
                </a:lnTo>
                <a:lnTo>
                  <a:pt x="277" y="30"/>
                </a:lnTo>
                <a:lnTo>
                  <a:pt x="277" y="30"/>
                </a:lnTo>
                <a:lnTo>
                  <a:pt x="277" y="30"/>
                </a:lnTo>
                <a:lnTo>
                  <a:pt x="278" y="30"/>
                </a:lnTo>
                <a:lnTo>
                  <a:pt x="278" y="30"/>
                </a:lnTo>
                <a:lnTo>
                  <a:pt x="278" y="30"/>
                </a:lnTo>
                <a:lnTo>
                  <a:pt x="278" y="30"/>
                </a:lnTo>
                <a:lnTo>
                  <a:pt x="278" y="30"/>
                </a:lnTo>
                <a:lnTo>
                  <a:pt x="278" y="30"/>
                </a:lnTo>
                <a:lnTo>
                  <a:pt x="278" y="30"/>
                </a:lnTo>
                <a:lnTo>
                  <a:pt x="278" y="30"/>
                </a:lnTo>
                <a:lnTo>
                  <a:pt x="278" y="30"/>
                </a:lnTo>
                <a:lnTo>
                  <a:pt x="278" y="30"/>
                </a:lnTo>
                <a:lnTo>
                  <a:pt x="278" y="30"/>
                </a:lnTo>
                <a:lnTo>
                  <a:pt x="278" y="30"/>
                </a:lnTo>
                <a:lnTo>
                  <a:pt x="278" y="30"/>
                </a:lnTo>
                <a:lnTo>
                  <a:pt x="278" y="30"/>
                </a:lnTo>
                <a:lnTo>
                  <a:pt x="278" y="30"/>
                </a:lnTo>
                <a:lnTo>
                  <a:pt x="278" y="30"/>
                </a:lnTo>
                <a:lnTo>
                  <a:pt x="278" y="30"/>
                </a:lnTo>
                <a:lnTo>
                  <a:pt x="278" y="30"/>
                </a:lnTo>
                <a:lnTo>
                  <a:pt x="278" y="30"/>
                </a:lnTo>
                <a:lnTo>
                  <a:pt x="278" y="30"/>
                </a:lnTo>
                <a:lnTo>
                  <a:pt x="278" y="30"/>
                </a:lnTo>
                <a:lnTo>
                  <a:pt x="278" y="30"/>
                </a:lnTo>
                <a:lnTo>
                  <a:pt x="278" y="30"/>
                </a:lnTo>
                <a:lnTo>
                  <a:pt x="278" y="30"/>
                </a:lnTo>
                <a:lnTo>
                  <a:pt x="278" y="30"/>
                </a:lnTo>
                <a:lnTo>
                  <a:pt x="278" y="30"/>
                </a:lnTo>
                <a:lnTo>
                  <a:pt x="278" y="30"/>
                </a:lnTo>
                <a:lnTo>
                  <a:pt x="278" y="30"/>
                </a:lnTo>
                <a:lnTo>
                  <a:pt x="278" y="30"/>
                </a:lnTo>
                <a:lnTo>
                  <a:pt x="278" y="30"/>
                </a:lnTo>
                <a:lnTo>
                  <a:pt x="279" y="30"/>
                </a:lnTo>
                <a:lnTo>
                  <a:pt x="279" y="30"/>
                </a:lnTo>
                <a:lnTo>
                  <a:pt x="279" y="30"/>
                </a:lnTo>
                <a:lnTo>
                  <a:pt x="279" y="30"/>
                </a:lnTo>
                <a:lnTo>
                  <a:pt x="279" y="30"/>
                </a:lnTo>
                <a:lnTo>
                  <a:pt x="279" y="30"/>
                </a:lnTo>
                <a:lnTo>
                  <a:pt x="279" y="30"/>
                </a:lnTo>
                <a:lnTo>
                  <a:pt x="279" y="30"/>
                </a:lnTo>
                <a:lnTo>
                  <a:pt x="279" y="30"/>
                </a:lnTo>
                <a:lnTo>
                  <a:pt x="279" y="30"/>
                </a:lnTo>
                <a:lnTo>
                  <a:pt x="279" y="30"/>
                </a:lnTo>
                <a:lnTo>
                  <a:pt x="279" y="30"/>
                </a:lnTo>
                <a:lnTo>
                  <a:pt x="279" y="30"/>
                </a:lnTo>
                <a:lnTo>
                  <a:pt x="279" y="30"/>
                </a:lnTo>
                <a:lnTo>
                  <a:pt x="279" y="30"/>
                </a:lnTo>
                <a:lnTo>
                  <a:pt x="279" y="30"/>
                </a:lnTo>
                <a:lnTo>
                  <a:pt x="279" y="30"/>
                </a:lnTo>
                <a:lnTo>
                  <a:pt x="279" y="30"/>
                </a:lnTo>
                <a:lnTo>
                  <a:pt x="279" y="30"/>
                </a:lnTo>
                <a:lnTo>
                  <a:pt x="279" y="30"/>
                </a:lnTo>
                <a:lnTo>
                  <a:pt x="279" y="30"/>
                </a:lnTo>
                <a:lnTo>
                  <a:pt x="279" y="30"/>
                </a:lnTo>
                <a:lnTo>
                  <a:pt x="279" y="30"/>
                </a:lnTo>
                <a:lnTo>
                  <a:pt x="279" y="30"/>
                </a:lnTo>
                <a:lnTo>
                  <a:pt x="279" y="30"/>
                </a:lnTo>
                <a:lnTo>
                  <a:pt x="279" y="30"/>
                </a:lnTo>
                <a:lnTo>
                  <a:pt x="279" y="30"/>
                </a:lnTo>
                <a:lnTo>
                  <a:pt x="280" y="30"/>
                </a:lnTo>
                <a:lnTo>
                  <a:pt x="280" y="30"/>
                </a:lnTo>
                <a:lnTo>
                  <a:pt x="280" y="30"/>
                </a:lnTo>
                <a:lnTo>
                  <a:pt x="280" y="30"/>
                </a:lnTo>
                <a:lnTo>
                  <a:pt x="280" y="30"/>
                </a:lnTo>
                <a:lnTo>
                  <a:pt x="280" y="30"/>
                </a:lnTo>
                <a:lnTo>
                  <a:pt x="280" y="30"/>
                </a:lnTo>
                <a:lnTo>
                  <a:pt x="280" y="30"/>
                </a:lnTo>
                <a:lnTo>
                  <a:pt x="280" y="30"/>
                </a:lnTo>
                <a:lnTo>
                  <a:pt x="280" y="30"/>
                </a:lnTo>
                <a:lnTo>
                  <a:pt x="280" y="30"/>
                </a:lnTo>
                <a:lnTo>
                  <a:pt x="280" y="30"/>
                </a:lnTo>
                <a:lnTo>
                  <a:pt x="281" y="30"/>
                </a:lnTo>
                <a:lnTo>
                  <a:pt x="281" y="30"/>
                </a:lnTo>
                <a:lnTo>
                  <a:pt x="281" y="30"/>
                </a:lnTo>
                <a:lnTo>
                  <a:pt x="281" y="30"/>
                </a:lnTo>
                <a:lnTo>
                  <a:pt x="281" y="30"/>
                </a:lnTo>
                <a:lnTo>
                  <a:pt x="281" y="30"/>
                </a:lnTo>
                <a:lnTo>
                  <a:pt x="281" y="30"/>
                </a:lnTo>
                <a:lnTo>
                  <a:pt x="281" y="30"/>
                </a:lnTo>
                <a:lnTo>
                  <a:pt x="281" y="30"/>
                </a:lnTo>
                <a:lnTo>
                  <a:pt x="281" y="30"/>
                </a:lnTo>
                <a:lnTo>
                  <a:pt x="281" y="30"/>
                </a:lnTo>
                <a:lnTo>
                  <a:pt x="281" y="30"/>
                </a:lnTo>
                <a:lnTo>
                  <a:pt x="281" y="30"/>
                </a:lnTo>
                <a:lnTo>
                  <a:pt x="281" y="30"/>
                </a:lnTo>
                <a:lnTo>
                  <a:pt x="281" y="30"/>
                </a:lnTo>
                <a:lnTo>
                  <a:pt x="282" y="30"/>
                </a:lnTo>
                <a:lnTo>
                  <a:pt x="282" y="30"/>
                </a:lnTo>
                <a:lnTo>
                  <a:pt x="282" y="30"/>
                </a:lnTo>
                <a:lnTo>
                  <a:pt x="282" y="30"/>
                </a:lnTo>
                <a:lnTo>
                  <a:pt x="282" y="30"/>
                </a:lnTo>
                <a:lnTo>
                  <a:pt x="282" y="30"/>
                </a:lnTo>
                <a:lnTo>
                  <a:pt x="283" y="30"/>
                </a:lnTo>
                <a:lnTo>
                  <a:pt x="283" y="30"/>
                </a:lnTo>
                <a:lnTo>
                  <a:pt x="283" y="30"/>
                </a:lnTo>
                <a:lnTo>
                  <a:pt x="283" y="30"/>
                </a:lnTo>
                <a:lnTo>
                  <a:pt x="283" y="30"/>
                </a:lnTo>
                <a:lnTo>
                  <a:pt x="283" y="30"/>
                </a:lnTo>
                <a:lnTo>
                  <a:pt x="283" y="30"/>
                </a:lnTo>
                <a:lnTo>
                  <a:pt x="283" y="30"/>
                </a:lnTo>
                <a:lnTo>
                  <a:pt x="283" y="30"/>
                </a:lnTo>
                <a:lnTo>
                  <a:pt x="283" y="30"/>
                </a:lnTo>
                <a:lnTo>
                  <a:pt x="283" y="31"/>
                </a:lnTo>
                <a:lnTo>
                  <a:pt x="283" y="31"/>
                </a:lnTo>
                <a:lnTo>
                  <a:pt x="283" y="31"/>
                </a:lnTo>
                <a:lnTo>
                  <a:pt x="283" y="31"/>
                </a:lnTo>
                <a:lnTo>
                  <a:pt x="283" y="31"/>
                </a:lnTo>
                <a:lnTo>
                  <a:pt x="284" y="31"/>
                </a:lnTo>
                <a:lnTo>
                  <a:pt x="284" y="31"/>
                </a:lnTo>
                <a:lnTo>
                  <a:pt x="284" y="31"/>
                </a:lnTo>
                <a:lnTo>
                  <a:pt x="284" y="31"/>
                </a:lnTo>
                <a:lnTo>
                  <a:pt x="284" y="31"/>
                </a:lnTo>
                <a:lnTo>
                  <a:pt x="284" y="31"/>
                </a:lnTo>
                <a:lnTo>
                  <a:pt x="284" y="31"/>
                </a:lnTo>
                <a:lnTo>
                  <a:pt x="284" y="31"/>
                </a:lnTo>
                <a:lnTo>
                  <a:pt x="284" y="31"/>
                </a:lnTo>
                <a:lnTo>
                  <a:pt x="284" y="31"/>
                </a:lnTo>
                <a:lnTo>
                  <a:pt x="284" y="31"/>
                </a:lnTo>
                <a:lnTo>
                  <a:pt x="284" y="31"/>
                </a:lnTo>
                <a:lnTo>
                  <a:pt x="285" y="31"/>
                </a:lnTo>
                <a:lnTo>
                  <a:pt x="285" y="31"/>
                </a:lnTo>
                <a:lnTo>
                  <a:pt x="285" y="31"/>
                </a:lnTo>
                <a:lnTo>
                  <a:pt x="285" y="31"/>
                </a:lnTo>
                <a:lnTo>
                  <a:pt x="285" y="31"/>
                </a:lnTo>
                <a:lnTo>
                  <a:pt x="285" y="31"/>
                </a:lnTo>
                <a:lnTo>
                  <a:pt x="285" y="31"/>
                </a:lnTo>
                <a:lnTo>
                  <a:pt x="285" y="31"/>
                </a:lnTo>
                <a:lnTo>
                  <a:pt x="285" y="31"/>
                </a:lnTo>
                <a:lnTo>
                  <a:pt x="286" y="31"/>
                </a:lnTo>
                <a:lnTo>
                  <a:pt x="286" y="31"/>
                </a:lnTo>
                <a:lnTo>
                  <a:pt x="286" y="31"/>
                </a:lnTo>
                <a:lnTo>
                  <a:pt x="286" y="31"/>
                </a:lnTo>
                <a:lnTo>
                  <a:pt x="286" y="31"/>
                </a:lnTo>
                <a:lnTo>
                  <a:pt x="286" y="31"/>
                </a:lnTo>
                <a:lnTo>
                  <a:pt x="287" y="31"/>
                </a:lnTo>
                <a:lnTo>
                  <a:pt x="287" y="31"/>
                </a:lnTo>
                <a:lnTo>
                  <a:pt x="287" y="31"/>
                </a:lnTo>
                <a:lnTo>
                  <a:pt x="287" y="31"/>
                </a:lnTo>
                <a:lnTo>
                  <a:pt x="287" y="31"/>
                </a:lnTo>
                <a:lnTo>
                  <a:pt x="287" y="31"/>
                </a:lnTo>
                <a:lnTo>
                  <a:pt x="287" y="31"/>
                </a:lnTo>
                <a:lnTo>
                  <a:pt x="287" y="31"/>
                </a:lnTo>
                <a:lnTo>
                  <a:pt x="287" y="31"/>
                </a:lnTo>
                <a:lnTo>
                  <a:pt x="287" y="31"/>
                </a:lnTo>
                <a:lnTo>
                  <a:pt x="287" y="31"/>
                </a:lnTo>
                <a:lnTo>
                  <a:pt x="287" y="31"/>
                </a:lnTo>
                <a:lnTo>
                  <a:pt x="287" y="31"/>
                </a:lnTo>
                <a:lnTo>
                  <a:pt x="287" y="31"/>
                </a:lnTo>
                <a:lnTo>
                  <a:pt x="287" y="31"/>
                </a:lnTo>
                <a:lnTo>
                  <a:pt x="289" y="31"/>
                </a:lnTo>
                <a:lnTo>
                  <a:pt x="289" y="31"/>
                </a:lnTo>
                <a:lnTo>
                  <a:pt x="289" y="31"/>
                </a:lnTo>
                <a:lnTo>
                  <a:pt x="290" y="31"/>
                </a:lnTo>
                <a:lnTo>
                  <a:pt x="290" y="31"/>
                </a:lnTo>
                <a:lnTo>
                  <a:pt x="290" y="31"/>
                </a:lnTo>
                <a:lnTo>
                  <a:pt x="290" y="31"/>
                </a:lnTo>
                <a:lnTo>
                  <a:pt x="290" y="31"/>
                </a:lnTo>
                <a:lnTo>
                  <a:pt x="290" y="31"/>
                </a:lnTo>
                <a:lnTo>
                  <a:pt x="290" y="31"/>
                </a:lnTo>
                <a:lnTo>
                  <a:pt x="290" y="31"/>
                </a:lnTo>
                <a:lnTo>
                  <a:pt x="290" y="31"/>
                </a:lnTo>
                <a:lnTo>
                  <a:pt x="292" y="31"/>
                </a:lnTo>
                <a:lnTo>
                  <a:pt x="292" y="31"/>
                </a:lnTo>
                <a:lnTo>
                  <a:pt x="292" y="31"/>
                </a:lnTo>
                <a:lnTo>
                  <a:pt x="292" y="31"/>
                </a:lnTo>
                <a:lnTo>
                  <a:pt x="292" y="31"/>
                </a:lnTo>
                <a:lnTo>
                  <a:pt x="292" y="31"/>
                </a:lnTo>
                <a:lnTo>
                  <a:pt x="293" y="31"/>
                </a:lnTo>
                <a:lnTo>
                  <a:pt x="293" y="31"/>
                </a:lnTo>
                <a:lnTo>
                  <a:pt x="293" y="31"/>
                </a:lnTo>
                <a:lnTo>
                  <a:pt x="293" y="31"/>
                </a:lnTo>
                <a:lnTo>
                  <a:pt x="293" y="31"/>
                </a:lnTo>
                <a:lnTo>
                  <a:pt x="293" y="31"/>
                </a:lnTo>
                <a:lnTo>
                  <a:pt x="294" y="31"/>
                </a:lnTo>
                <a:lnTo>
                  <a:pt x="294" y="32"/>
                </a:lnTo>
                <a:lnTo>
                  <a:pt x="294" y="32"/>
                </a:lnTo>
                <a:lnTo>
                  <a:pt x="294" y="32"/>
                </a:lnTo>
                <a:lnTo>
                  <a:pt x="294" y="32"/>
                </a:lnTo>
                <a:lnTo>
                  <a:pt x="294" y="32"/>
                </a:lnTo>
                <a:lnTo>
                  <a:pt x="295" y="32"/>
                </a:lnTo>
                <a:lnTo>
                  <a:pt x="295" y="32"/>
                </a:lnTo>
                <a:lnTo>
                  <a:pt x="295" y="32"/>
                </a:lnTo>
                <a:lnTo>
                  <a:pt x="296" y="32"/>
                </a:lnTo>
                <a:lnTo>
                  <a:pt x="296" y="32"/>
                </a:lnTo>
                <a:lnTo>
                  <a:pt x="296" y="32"/>
                </a:lnTo>
                <a:lnTo>
                  <a:pt x="296" y="32"/>
                </a:lnTo>
                <a:lnTo>
                  <a:pt x="296" y="32"/>
                </a:lnTo>
                <a:lnTo>
                  <a:pt x="296" y="32"/>
                </a:lnTo>
                <a:lnTo>
                  <a:pt x="296" y="32"/>
                </a:lnTo>
                <a:lnTo>
                  <a:pt x="296" y="32"/>
                </a:lnTo>
                <a:lnTo>
                  <a:pt x="296" y="32"/>
                </a:lnTo>
                <a:lnTo>
                  <a:pt x="297" y="32"/>
                </a:lnTo>
                <a:lnTo>
                  <a:pt x="297" y="32"/>
                </a:lnTo>
                <a:lnTo>
                  <a:pt x="297" y="32"/>
                </a:lnTo>
                <a:lnTo>
                  <a:pt x="297" y="32"/>
                </a:lnTo>
                <a:lnTo>
                  <a:pt x="297" y="32"/>
                </a:lnTo>
                <a:lnTo>
                  <a:pt x="297" y="32"/>
                </a:lnTo>
                <a:lnTo>
                  <a:pt x="298" y="32"/>
                </a:lnTo>
                <a:lnTo>
                  <a:pt x="298" y="32"/>
                </a:lnTo>
                <a:lnTo>
                  <a:pt x="298" y="32"/>
                </a:lnTo>
                <a:lnTo>
                  <a:pt x="299" y="32"/>
                </a:lnTo>
                <a:lnTo>
                  <a:pt x="299" y="32"/>
                </a:lnTo>
                <a:lnTo>
                  <a:pt x="299" y="32"/>
                </a:lnTo>
                <a:lnTo>
                  <a:pt x="301" y="32"/>
                </a:lnTo>
                <a:lnTo>
                  <a:pt x="301" y="32"/>
                </a:lnTo>
                <a:lnTo>
                  <a:pt x="301" y="32"/>
                </a:lnTo>
                <a:lnTo>
                  <a:pt x="301" y="32"/>
                </a:lnTo>
                <a:lnTo>
                  <a:pt x="301" y="32"/>
                </a:lnTo>
                <a:lnTo>
                  <a:pt x="301" y="32"/>
                </a:lnTo>
                <a:lnTo>
                  <a:pt x="302" y="32"/>
                </a:lnTo>
                <a:lnTo>
                  <a:pt x="302" y="33"/>
                </a:lnTo>
                <a:lnTo>
                  <a:pt x="302" y="33"/>
                </a:lnTo>
                <a:lnTo>
                  <a:pt x="303" y="33"/>
                </a:lnTo>
                <a:lnTo>
                  <a:pt x="303" y="33"/>
                </a:lnTo>
                <a:lnTo>
                  <a:pt x="303" y="33"/>
                </a:lnTo>
                <a:lnTo>
                  <a:pt x="303" y="33"/>
                </a:lnTo>
                <a:lnTo>
                  <a:pt x="303" y="33"/>
                </a:lnTo>
                <a:lnTo>
                  <a:pt x="303" y="33"/>
                </a:lnTo>
                <a:lnTo>
                  <a:pt x="305" y="33"/>
                </a:lnTo>
                <a:lnTo>
                  <a:pt x="305" y="33"/>
                </a:lnTo>
                <a:lnTo>
                  <a:pt x="305" y="33"/>
                </a:lnTo>
                <a:lnTo>
                  <a:pt x="305" y="33"/>
                </a:lnTo>
                <a:lnTo>
                  <a:pt x="305" y="33"/>
                </a:lnTo>
                <a:lnTo>
                  <a:pt x="305" y="33"/>
                </a:lnTo>
                <a:lnTo>
                  <a:pt x="307" y="33"/>
                </a:lnTo>
                <a:lnTo>
                  <a:pt x="307" y="33"/>
                </a:lnTo>
                <a:lnTo>
                  <a:pt x="307" y="33"/>
                </a:lnTo>
                <a:lnTo>
                  <a:pt x="307" y="33"/>
                </a:lnTo>
                <a:lnTo>
                  <a:pt x="307" y="33"/>
                </a:lnTo>
                <a:lnTo>
                  <a:pt x="307" y="33"/>
                </a:lnTo>
                <a:lnTo>
                  <a:pt x="307" y="33"/>
                </a:lnTo>
                <a:lnTo>
                  <a:pt x="307" y="33"/>
                </a:lnTo>
                <a:lnTo>
                  <a:pt x="307" y="33"/>
                </a:lnTo>
                <a:lnTo>
                  <a:pt x="308" y="33"/>
                </a:lnTo>
                <a:lnTo>
                  <a:pt x="308" y="33"/>
                </a:lnTo>
                <a:lnTo>
                  <a:pt x="308" y="33"/>
                </a:lnTo>
                <a:lnTo>
                  <a:pt x="308" y="33"/>
                </a:lnTo>
                <a:lnTo>
                  <a:pt x="308" y="33"/>
                </a:lnTo>
                <a:lnTo>
                  <a:pt x="308" y="33"/>
                </a:lnTo>
                <a:lnTo>
                  <a:pt x="309" y="33"/>
                </a:lnTo>
                <a:lnTo>
                  <a:pt x="309" y="34"/>
                </a:lnTo>
                <a:lnTo>
                  <a:pt x="309" y="34"/>
                </a:lnTo>
                <a:lnTo>
                  <a:pt x="309" y="34"/>
                </a:lnTo>
                <a:lnTo>
                  <a:pt x="309" y="34"/>
                </a:lnTo>
                <a:lnTo>
                  <a:pt x="309" y="34"/>
                </a:lnTo>
                <a:lnTo>
                  <a:pt x="311" y="34"/>
                </a:lnTo>
                <a:lnTo>
                  <a:pt x="311" y="34"/>
                </a:lnTo>
                <a:lnTo>
                  <a:pt x="311" y="34"/>
                </a:lnTo>
                <a:lnTo>
                  <a:pt x="311" y="34"/>
                </a:lnTo>
                <a:lnTo>
                  <a:pt x="311" y="34"/>
                </a:lnTo>
                <a:lnTo>
                  <a:pt x="311" y="34"/>
                </a:lnTo>
                <a:lnTo>
                  <a:pt x="311" y="34"/>
                </a:lnTo>
                <a:lnTo>
                  <a:pt x="311" y="34"/>
                </a:lnTo>
                <a:lnTo>
                  <a:pt x="311" y="34"/>
                </a:lnTo>
                <a:lnTo>
                  <a:pt x="312" y="34"/>
                </a:lnTo>
                <a:lnTo>
                  <a:pt x="312" y="34"/>
                </a:lnTo>
                <a:lnTo>
                  <a:pt x="312" y="34"/>
                </a:lnTo>
                <a:lnTo>
                  <a:pt x="313" y="34"/>
                </a:lnTo>
                <a:lnTo>
                  <a:pt x="313" y="34"/>
                </a:lnTo>
                <a:lnTo>
                  <a:pt x="313" y="34"/>
                </a:lnTo>
                <a:lnTo>
                  <a:pt x="313" y="34"/>
                </a:lnTo>
                <a:lnTo>
                  <a:pt x="313" y="34"/>
                </a:lnTo>
                <a:lnTo>
                  <a:pt x="313" y="34"/>
                </a:lnTo>
                <a:lnTo>
                  <a:pt x="313" y="34"/>
                </a:lnTo>
                <a:lnTo>
                  <a:pt x="313" y="34"/>
                </a:lnTo>
                <a:lnTo>
                  <a:pt x="313" y="34"/>
                </a:lnTo>
                <a:lnTo>
                  <a:pt x="314" y="34"/>
                </a:lnTo>
                <a:lnTo>
                  <a:pt x="314" y="34"/>
                </a:lnTo>
                <a:lnTo>
                  <a:pt x="314" y="34"/>
                </a:lnTo>
                <a:lnTo>
                  <a:pt x="314" y="34"/>
                </a:lnTo>
                <a:lnTo>
                  <a:pt x="314" y="34"/>
                </a:lnTo>
                <a:lnTo>
                  <a:pt x="314" y="34"/>
                </a:lnTo>
                <a:lnTo>
                  <a:pt x="314" y="34"/>
                </a:lnTo>
                <a:lnTo>
                  <a:pt x="314" y="34"/>
                </a:lnTo>
                <a:lnTo>
                  <a:pt x="314" y="34"/>
                </a:lnTo>
                <a:lnTo>
                  <a:pt x="315" y="34"/>
                </a:lnTo>
                <a:lnTo>
                  <a:pt x="315" y="35"/>
                </a:lnTo>
                <a:lnTo>
                  <a:pt x="315" y="35"/>
                </a:lnTo>
                <a:lnTo>
                  <a:pt x="315" y="35"/>
                </a:lnTo>
                <a:lnTo>
                  <a:pt x="315" y="35"/>
                </a:lnTo>
                <a:lnTo>
                  <a:pt x="315" y="35"/>
                </a:lnTo>
                <a:lnTo>
                  <a:pt x="316" y="35"/>
                </a:lnTo>
                <a:lnTo>
                  <a:pt x="316" y="35"/>
                </a:lnTo>
                <a:lnTo>
                  <a:pt x="316" y="35"/>
                </a:lnTo>
                <a:lnTo>
                  <a:pt x="317" y="35"/>
                </a:lnTo>
                <a:lnTo>
                  <a:pt x="317" y="35"/>
                </a:lnTo>
                <a:lnTo>
                  <a:pt x="317" y="35"/>
                </a:lnTo>
                <a:lnTo>
                  <a:pt x="318" y="35"/>
                </a:lnTo>
                <a:lnTo>
                  <a:pt x="318" y="35"/>
                </a:lnTo>
                <a:lnTo>
                  <a:pt x="318" y="35"/>
                </a:lnTo>
                <a:lnTo>
                  <a:pt x="318" y="35"/>
                </a:lnTo>
                <a:lnTo>
                  <a:pt x="318" y="35"/>
                </a:lnTo>
                <a:lnTo>
                  <a:pt x="318" y="35"/>
                </a:lnTo>
                <a:lnTo>
                  <a:pt x="319" y="35"/>
                </a:lnTo>
                <a:lnTo>
                  <a:pt x="319" y="35"/>
                </a:lnTo>
                <a:lnTo>
                  <a:pt x="319" y="35"/>
                </a:lnTo>
                <a:lnTo>
                  <a:pt x="320" y="35"/>
                </a:lnTo>
                <a:lnTo>
                  <a:pt x="320" y="35"/>
                </a:lnTo>
                <a:lnTo>
                  <a:pt x="320" y="35"/>
                </a:lnTo>
                <a:lnTo>
                  <a:pt x="321" y="35"/>
                </a:lnTo>
                <a:lnTo>
                  <a:pt x="321" y="36"/>
                </a:lnTo>
                <a:lnTo>
                  <a:pt x="321" y="36"/>
                </a:lnTo>
                <a:lnTo>
                  <a:pt x="321" y="36"/>
                </a:lnTo>
                <a:lnTo>
                  <a:pt x="321" y="36"/>
                </a:lnTo>
                <a:lnTo>
                  <a:pt x="321" y="36"/>
                </a:lnTo>
                <a:lnTo>
                  <a:pt x="322" y="36"/>
                </a:lnTo>
                <a:lnTo>
                  <a:pt x="322" y="36"/>
                </a:lnTo>
                <a:lnTo>
                  <a:pt x="322" y="36"/>
                </a:lnTo>
                <a:lnTo>
                  <a:pt x="322" y="36"/>
                </a:lnTo>
                <a:lnTo>
                  <a:pt x="322" y="36"/>
                </a:lnTo>
                <a:lnTo>
                  <a:pt x="322" y="36"/>
                </a:lnTo>
                <a:lnTo>
                  <a:pt x="323" y="36"/>
                </a:lnTo>
                <a:lnTo>
                  <a:pt x="323" y="36"/>
                </a:lnTo>
                <a:lnTo>
                  <a:pt x="323" y="36"/>
                </a:lnTo>
                <a:lnTo>
                  <a:pt x="323" y="36"/>
                </a:lnTo>
                <a:lnTo>
                  <a:pt x="323" y="36"/>
                </a:lnTo>
                <a:lnTo>
                  <a:pt x="323" y="36"/>
                </a:lnTo>
                <a:lnTo>
                  <a:pt x="324" y="36"/>
                </a:lnTo>
                <a:lnTo>
                  <a:pt x="324" y="36"/>
                </a:lnTo>
                <a:lnTo>
                  <a:pt x="324" y="36"/>
                </a:lnTo>
                <a:lnTo>
                  <a:pt x="324" y="36"/>
                </a:lnTo>
                <a:lnTo>
                  <a:pt x="324" y="36"/>
                </a:lnTo>
                <a:lnTo>
                  <a:pt x="324" y="36"/>
                </a:lnTo>
                <a:lnTo>
                  <a:pt x="324" y="36"/>
                </a:lnTo>
                <a:lnTo>
                  <a:pt x="324" y="36"/>
                </a:lnTo>
                <a:lnTo>
                  <a:pt x="324" y="36"/>
                </a:lnTo>
                <a:lnTo>
                  <a:pt x="324" y="36"/>
                </a:lnTo>
                <a:lnTo>
                  <a:pt x="324" y="36"/>
                </a:lnTo>
                <a:lnTo>
                  <a:pt x="324" y="36"/>
                </a:lnTo>
                <a:lnTo>
                  <a:pt x="325" y="36"/>
                </a:lnTo>
                <a:lnTo>
                  <a:pt x="325" y="36"/>
                </a:lnTo>
                <a:lnTo>
                  <a:pt x="325" y="36"/>
                </a:lnTo>
                <a:lnTo>
                  <a:pt x="325" y="36"/>
                </a:lnTo>
                <a:lnTo>
                  <a:pt x="325" y="36"/>
                </a:lnTo>
                <a:lnTo>
                  <a:pt x="325" y="36"/>
                </a:lnTo>
                <a:lnTo>
                  <a:pt x="326" y="36"/>
                </a:lnTo>
                <a:lnTo>
                  <a:pt x="326" y="36"/>
                </a:lnTo>
                <a:lnTo>
                  <a:pt x="326" y="36"/>
                </a:lnTo>
                <a:lnTo>
                  <a:pt x="326" y="36"/>
                </a:lnTo>
                <a:lnTo>
                  <a:pt x="326" y="36"/>
                </a:lnTo>
                <a:lnTo>
                  <a:pt x="326" y="36"/>
                </a:lnTo>
                <a:lnTo>
                  <a:pt x="327" y="36"/>
                </a:lnTo>
                <a:lnTo>
                  <a:pt x="327" y="37"/>
                </a:lnTo>
                <a:lnTo>
                  <a:pt x="327" y="37"/>
                </a:lnTo>
                <a:lnTo>
                  <a:pt x="327" y="37"/>
                </a:lnTo>
                <a:lnTo>
                  <a:pt x="327" y="37"/>
                </a:lnTo>
                <a:lnTo>
                  <a:pt x="327" y="37"/>
                </a:lnTo>
                <a:lnTo>
                  <a:pt x="328" y="37"/>
                </a:lnTo>
                <a:lnTo>
                  <a:pt x="328" y="37"/>
                </a:lnTo>
                <a:lnTo>
                  <a:pt x="328" y="37"/>
                </a:lnTo>
                <a:lnTo>
                  <a:pt x="328" y="37"/>
                </a:lnTo>
                <a:lnTo>
                  <a:pt x="328" y="37"/>
                </a:lnTo>
                <a:lnTo>
                  <a:pt x="328" y="37"/>
                </a:lnTo>
                <a:lnTo>
                  <a:pt x="329" y="37"/>
                </a:lnTo>
                <a:lnTo>
                  <a:pt x="329" y="37"/>
                </a:lnTo>
                <a:lnTo>
                  <a:pt x="329" y="37"/>
                </a:lnTo>
                <a:lnTo>
                  <a:pt x="330" y="37"/>
                </a:lnTo>
                <a:lnTo>
                  <a:pt x="330" y="37"/>
                </a:lnTo>
                <a:lnTo>
                  <a:pt x="330" y="37"/>
                </a:lnTo>
                <a:lnTo>
                  <a:pt x="330" y="37"/>
                </a:lnTo>
                <a:lnTo>
                  <a:pt x="330" y="37"/>
                </a:lnTo>
                <a:lnTo>
                  <a:pt x="330" y="37"/>
                </a:lnTo>
                <a:lnTo>
                  <a:pt x="331" y="37"/>
                </a:lnTo>
                <a:lnTo>
                  <a:pt x="331" y="38"/>
                </a:lnTo>
                <a:lnTo>
                  <a:pt x="331" y="38"/>
                </a:lnTo>
                <a:lnTo>
                  <a:pt x="332" y="38"/>
                </a:lnTo>
                <a:lnTo>
                  <a:pt x="332" y="38"/>
                </a:lnTo>
                <a:lnTo>
                  <a:pt x="332" y="38"/>
                </a:lnTo>
                <a:lnTo>
                  <a:pt x="335" y="38"/>
                </a:lnTo>
                <a:lnTo>
                  <a:pt x="335" y="38"/>
                </a:lnTo>
                <a:lnTo>
                  <a:pt x="335" y="38"/>
                </a:lnTo>
                <a:lnTo>
                  <a:pt x="335" y="38"/>
                </a:lnTo>
                <a:lnTo>
                  <a:pt x="335" y="38"/>
                </a:lnTo>
                <a:lnTo>
                  <a:pt x="335" y="38"/>
                </a:lnTo>
                <a:lnTo>
                  <a:pt x="336" y="38"/>
                </a:lnTo>
                <a:lnTo>
                  <a:pt x="336" y="38"/>
                </a:lnTo>
                <a:lnTo>
                  <a:pt x="336" y="38"/>
                </a:lnTo>
                <a:lnTo>
                  <a:pt x="336" y="38"/>
                </a:lnTo>
                <a:lnTo>
                  <a:pt x="336" y="38"/>
                </a:lnTo>
                <a:lnTo>
                  <a:pt x="336" y="38"/>
                </a:lnTo>
                <a:lnTo>
                  <a:pt x="340" y="38"/>
                </a:lnTo>
                <a:lnTo>
                  <a:pt x="340" y="38"/>
                </a:lnTo>
                <a:lnTo>
                  <a:pt x="340" y="38"/>
                </a:lnTo>
                <a:lnTo>
                  <a:pt x="341" y="38"/>
                </a:lnTo>
                <a:lnTo>
                  <a:pt x="341" y="38"/>
                </a:lnTo>
                <a:lnTo>
                  <a:pt x="341" y="38"/>
                </a:lnTo>
                <a:lnTo>
                  <a:pt x="341" y="38"/>
                </a:lnTo>
                <a:lnTo>
                  <a:pt x="341" y="38"/>
                </a:lnTo>
                <a:lnTo>
                  <a:pt x="341" y="38"/>
                </a:lnTo>
                <a:lnTo>
                  <a:pt x="341" y="38"/>
                </a:lnTo>
                <a:lnTo>
                  <a:pt x="341" y="39"/>
                </a:lnTo>
                <a:lnTo>
                  <a:pt x="341" y="39"/>
                </a:lnTo>
                <a:lnTo>
                  <a:pt x="343" y="39"/>
                </a:lnTo>
                <a:lnTo>
                  <a:pt x="343" y="39"/>
                </a:lnTo>
                <a:lnTo>
                  <a:pt x="343" y="39"/>
                </a:lnTo>
                <a:lnTo>
                  <a:pt x="344" y="39"/>
                </a:lnTo>
                <a:lnTo>
                  <a:pt x="344" y="39"/>
                </a:lnTo>
                <a:lnTo>
                  <a:pt x="344" y="39"/>
                </a:lnTo>
                <a:lnTo>
                  <a:pt x="344" y="39"/>
                </a:lnTo>
                <a:lnTo>
                  <a:pt x="344" y="39"/>
                </a:lnTo>
                <a:lnTo>
                  <a:pt x="344" y="39"/>
                </a:lnTo>
                <a:lnTo>
                  <a:pt x="345" y="39"/>
                </a:lnTo>
                <a:lnTo>
                  <a:pt x="345" y="39"/>
                </a:lnTo>
                <a:lnTo>
                  <a:pt x="345" y="39"/>
                </a:lnTo>
                <a:lnTo>
                  <a:pt x="345" y="39"/>
                </a:lnTo>
                <a:lnTo>
                  <a:pt x="345" y="39"/>
                </a:lnTo>
                <a:lnTo>
                  <a:pt x="345" y="39"/>
                </a:lnTo>
                <a:lnTo>
                  <a:pt x="345" y="39"/>
                </a:lnTo>
                <a:lnTo>
                  <a:pt x="345" y="39"/>
                </a:lnTo>
                <a:lnTo>
                  <a:pt x="345" y="39"/>
                </a:lnTo>
                <a:lnTo>
                  <a:pt x="346" y="39"/>
                </a:lnTo>
                <a:lnTo>
                  <a:pt x="346" y="39"/>
                </a:lnTo>
                <a:lnTo>
                  <a:pt x="346" y="39"/>
                </a:lnTo>
                <a:lnTo>
                  <a:pt x="346" y="39"/>
                </a:lnTo>
                <a:lnTo>
                  <a:pt x="346" y="39"/>
                </a:lnTo>
                <a:lnTo>
                  <a:pt x="346" y="39"/>
                </a:lnTo>
                <a:lnTo>
                  <a:pt x="348" y="39"/>
                </a:lnTo>
                <a:lnTo>
                  <a:pt x="348" y="39"/>
                </a:lnTo>
                <a:lnTo>
                  <a:pt x="348" y="39"/>
                </a:lnTo>
                <a:lnTo>
                  <a:pt x="348" y="39"/>
                </a:lnTo>
                <a:lnTo>
                  <a:pt x="348" y="39"/>
                </a:lnTo>
                <a:lnTo>
                  <a:pt x="348" y="39"/>
                </a:lnTo>
                <a:lnTo>
                  <a:pt x="349" y="39"/>
                </a:lnTo>
                <a:lnTo>
                  <a:pt x="349" y="39"/>
                </a:lnTo>
                <a:lnTo>
                  <a:pt x="349" y="39"/>
                </a:lnTo>
                <a:lnTo>
                  <a:pt x="349" y="39"/>
                </a:lnTo>
                <a:lnTo>
                  <a:pt x="349" y="39"/>
                </a:lnTo>
                <a:lnTo>
                  <a:pt x="349" y="39"/>
                </a:lnTo>
                <a:lnTo>
                  <a:pt x="349" y="39"/>
                </a:lnTo>
                <a:lnTo>
                  <a:pt x="349" y="39"/>
                </a:lnTo>
                <a:lnTo>
                  <a:pt x="349" y="39"/>
                </a:lnTo>
                <a:lnTo>
                  <a:pt x="350" y="39"/>
                </a:lnTo>
                <a:lnTo>
                  <a:pt x="350" y="39"/>
                </a:lnTo>
                <a:lnTo>
                  <a:pt x="350" y="39"/>
                </a:lnTo>
                <a:lnTo>
                  <a:pt x="352" y="39"/>
                </a:lnTo>
                <a:lnTo>
                  <a:pt x="352" y="40"/>
                </a:lnTo>
                <a:lnTo>
                  <a:pt x="352" y="40"/>
                </a:lnTo>
                <a:lnTo>
                  <a:pt x="352" y="40"/>
                </a:lnTo>
                <a:lnTo>
                  <a:pt x="352" y="40"/>
                </a:lnTo>
                <a:lnTo>
                  <a:pt x="352" y="40"/>
                </a:lnTo>
                <a:lnTo>
                  <a:pt x="353" y="40"/>
                </a:lnTo>
                <a:lnTo>
                  <a:pt x="353" y="40"/>
                </a:lnTo>
                <a:lnTo>
                  <a:pt x="353" y="40"/>
                </a:lnTo>
                <a:lnTo>
                  <a:pt x="354" y="40"/>
                </a:lnTo>
                <a:lnTo>
                  <a:pt x="354" y="40"/>
                </a:lnTo>
                <a:lnTo>
                  <a:pt x="354" y="40"/>
                </a:lnTo>
                <a:lnTo>
                  <a:pt x="354" y="40"/>
                </a:lnTo>
                <a:lnTo>
                  <a:pt x="354" y="40"/>
                </a:lnTo>
                <a:lnTo>
                  <a:pt x="354" y="40"/>
                </a:lnTo>
                <a:lnTo>
                  <a:pt x="355" y="40"/>
                </a:lnTo>
                <a:lnTo>
                  <a:pt x="355" y="40"/>
                </a:lnTo>
                <a:lnTo>
                  <a:pt x="355" y="40"/>
                </a:lnTo>
                <a:lnTo>
                  <a:pt x="356" y="40"/>
                </a:lnTo>
                <a:lnTo>
                  <a:pt x="356" y="40"/>
                </a:lnTo>
                <a:lnTo>
                  <a:pt x="356" y="40"/>
                </a:lnTo>
                <a:lnTo>
                  <a:pt x="356" y="40"/>
                </a:lnTo>
                <a:lnTo>
                  <a:pt x="356" y="40"/>
                </a:lnTo>
                <a:lnTo>
                  <a:pt x="356" y="40"/>
                </a:lnTo>
                <a:lnTo>
                  <a:pt x="356" y="40"/>
                </a:lnTo>
                <a:lnTo>
                  <a:pt x="356" y="40"/>
                </a:lnTo>
                <a:lnTo>
                  <a:pt x="356" y="40"/>
                </a:lnTo>
                <a:lnTo>
                  <a:pt x="356" y="40"/>
                </a:lnTo>
                <a:lnTo>
                  <a:pt x="356" y="40"/>
                </a:lnTo>
                <a:lnTo>
                  <a:pt x="356" y="40"/>
                </a:lnTo>
                <a:lnTo>
                  <a:pt x="356" y="40"/>
                </a:lnTo>
                <a:lnTo>
                  <a:pt x="356" y="40"/>
                </a:lnTo>
                <a:lnTo>
                  <a:pt x="356" y="40"/>
                </a:lnTo>
                <a:lnTo>
                  <a:pt x="357" y="40"/>
                </a:lnTo>
                <a:lnTo>
                  <a:pt x="357" y="40"/>
                </a:lnTo>
                <a:lnTo>
                  <a:pt x="357" y="40"/>
                </a:lnTo>
                <a:lnTo>
                  <a:pt x="357" y="40"/>
                </a:lnTo>
                <a:lnTo>
                  <a:pt x="357" y="40"/>
                </a:lnTo>
                <a:lnTo>
                  <a:pt x="357" y="40"/>
                </a:lnTo>
                <a:lnTo>
                  <a:pt x="357" y="40"/>
                </a:lnTo>
                <a:lnTo>
                  <a:pt x="357" y="40"/>
                </a:lnTo>
                <a:lnTo>
                  <a:pt x="357" y="40"/>
                </a:lnTo>
                <a:lnTo>
                  <a:pt x="358" y="40"/>
                </a:lnTo>
                <a:lnTo>
                  <a:pt x="358" y="40"/>
                </a:lnTo>
                <a:lnTo>
                  <a:pt x="358" y="40"/>
                </a:lnTo>
                <a:lnTo>
                  <a:pt x="359" y="40"/>
                </a:lnTo>
                <a:lnTo>
                  <a:pt x="359" y="40"/>
                </a:lnTo>
                <a:lnTo>
                  <a:pt x="359" y="40"/>
                </a:lnTo>
                <a:lnTo>
                  <a:pt x="360" y="40"/>
                </a:lnTo>
                <a:lnTo>
                  <a:pt x="360" y="41"/>
                </a:lnTo>
                <a:lnTo>
                  <a:pt x="360" y="41"/>
                </a:lnTo>
                <a:lnTo>
                  <a:pt x="360" y="41"/>
                </a:lnTo>
                <a:lnTo>
                  <a:pt x="360" y="41"/>
                </a:lnTo>
                <a:lnTo>
                  <a:pt x="360" y="41"/>
                </a:lnTo>
                <a:lnTo>
                  <a:pt x="360" y="41"/>
                </a:lnTo>
                <a:lnTo>
                  <a:pt x="360" y="41"/>
                </a:lnTo>
                <a:lnTo>
                  <a:pt x="360" y="41"/>
                </a:lnTo>
                <a:lnTo>
                  <a:pt x="360" y="41"/>
                </a:lnTo>
                <a:lnTo>
                  <a:pt x="360" y="41"/>
                </a:lnTo>
                <a:lnTo>
                  <a:pt x="360" y="41"/>
                </a:lnTo>
                <a:lnTo>
                  <a:pt x="361" y="41"/>
                </a:lnTo>
                <a:lnTo>
                  <a:pt x="361" y="41"/>
                </a:lnTo>
                <a:lnTo>
                  <a:pt x="361" y="41"/>
                </a:lnTo>
                <a:lnTo>
                  <a:pt x="361" y="41"/>
                </a:lnTo>
                <a:lnTo>
                  <a:pt x="361" y="41"/>
                </a:lnTo>
                <a:lnTo>
                  <a:pt x="361" y="41"/>
                </a:lnTo>
                <a:lnTo>
                  <a:pt x="361" y="41"/>
                </a:lnTo>
                <a:lnTo>
                  <a:pt x="361" y="41"/>
                </a:lnTo>
                <a:lnTo>
                  <a:pt x="361" y="41"/>
                </a:lnTo>
                <a:lnTo>
                  <a:pt x="361" y="41"/>
                </a:lnTo>
                <a:lnTo>
                  <a:pt x="361" y="41"/>
                </a:lnTo>
                <a:lnTo>
                  <a:pt x="361" y="41"/>
                </a:lnTo>
                <a:lnTo>
                  <a:pt x="361" y="41"/>
                </a:lnTo>
                <a:lnTo>
                  <a:pt x="361" y="41"/>
                </a:lnTo>
                <a:lnTo>
                  <a:pt x="361" y="41"/>
                </a:lnTo>
                <a:lnTo>
                  <a:pt x="361" y="41"/>
                </a:lnTo>
                <a:lnTo>
                  <a:pt x="361" y="41"/>
                </a:lnTo>
                <a:lnTo>
                  <a:pt x="361" y="41"/>
                </a:lnTo>
                <a:lnTo>
                  <a:pt x="362" y="41"/>
                </a:lnTo>
                <a:lnTo>
                  <a:pt x="362" y="41"/>
                </a:lnTo>
                <a:lnTo>
                  <a:pt x="362" y="41"/>
                </a:lnTo>
                <a:lnTo>
                  <a:pt x="362" y="41"/>
                </a:lnTo>
                <a:lnTo>
                  <a:pt x="362" y="41"/>
                </a:lnTo>
                <a:lnTo>
                  <a:pt x="362" y="41"/>
                </a:lnTo>
                <a:lnTo>
                  <a:pt x="362" y="41"/>
                </a:lnTo>
                <a:lnTo>
                  <a:pt x="362" y="41"/>
                </a:lnTo>
                <a:lnTo>
                  <a:pt x="362" y="41"/>
                </a:lnTo>
                <a:lnTo>
                  <a:pt x="363" y="41"/>
                </a:lnTo>
                <a:lnTo>
                  <a:pt x="363" y="41"/>
                </a:lnTo>
                <a:lnTo>
                  <a:pt x="363" y="41"/>
                </a:lnTo>
                <a:lnTo>
                  <a:pt x="363" y="41"/>
                </a:lnTo>
                <a:lnTo>
                  <a:pt x="363" y="41"/>
                </a:lnTo>
                <a:lnTo>
                  <a:pt x="363" y="41"/>
                </a:lnTo>
                <a:lnTo>
                  <a:pt x="364" y="41"/>
                </a:lnTo>
                <a:lnTo>
                  <a:pt x="364" y="41"/>
                </a:lnTo>
                <a:lnTo>
                  <a:pt x="364" y="41"/>
                </a:lnTo>
                <a:lnTo>
                  <a:pt x="364" y="41"/>
                </a:lnTo>
                <a:lnTo>
                  <a:pt x="364" y="41"/>
                </a:lnTo>
                <a:lnTo>
                  <a:pt x="364" y="41"/>
                </a:lnTo>
                <a:lnTo>
                  <a:pt x="365" y="41"/>
                </a:lnTo>
                <a:lnTo>
                  <a:pt x="365" y="41"/>
                </a:lnTo>
                <a:lnTo>
                  <a:pt x="365" y="41"/>
                </a:lnTo>
                <a:lnTo>
                  <a:pt x="365" y="41"/>
                </a:lnTo>
                <a:lnTo>
                  <a:pt x="365" y="41"/>
                </a:lnTo>
                <a:lnTo>
                  <a:pt x="365" y="41"/>
                </a:lnTo>
                <a:lnTo>
                  <a:pt x="365" y="41"/>
                </a:lnTo>
                <a:lnTo>
                  <a:pt x="365" y="41"/>
                </a:lnTo>
                <a:lnTo>
                  <a:pt x="365" y="41"/>
                </a:lnTo>
                <a:lnTo>
                  <a:pt x="366" y="41"/>
                </a:lnTo>
                <a:lnTo>
                  <a:pt x="366" y="41"/>
                </a:lnTo>
                <a:lnTo>
                  <a:pt x="366" y="41"/>
                </a:lnTo>
                <a:lnTo>
                  <a:pt x="366" y="41"/>
                </a:lnTo>
                <a:lnTo>
                  <a:pt x="366" y="42"/>
                </a:lnTo>
                <a:lnTo>
                  <a:pt x="366" y="42"/>
                </a:lnTo>
                <a:lnTo>
                  <a:pt x="366" y="42"/>
                </a:lnTo>
                <a:lnTo>
                  <a:pt x="366" y="42"/>
                </a:lnTo>
                <a:lnTo>
                  <a:pt x="366" y="42"/>
                </a:lnTo>
                <a:lnTo>
                  <a:pt x="368" y="42"/>
                </a:lnTo>
                <a:lnTo>
                  <a:pt x="368" y="42"/>
                </a:lnTo>
                <a:lnTo>
                  <a:pt x="368" y="42"/>
                </a:lnTo>
                <a:lnTo>
                  <a:pt x="368" y="42"/>
                </a:lnTo>
                <a:lnTo>
                  <a:pt x="368" y="42"/>
                </a:lnTo>
                <a:lnTo>
                  <a:pt x="368" y="42"/>
                </a:lnTo>
                <a:lnTo>
                  <a:pt x="368" y="42"/>
                </a:lnTo>
                <a:lnTo>
                  <a:pt x="368" y="42"/>
                </a:lnTo>
                <a:lnTo>
                  <a:pt x="368" y="42"/>
                </a:lnTo>
                <a:lnTo>
                  <a:pt x="368" y="42"/>
                </a:lnTo>
                <a:lnTo>
                  <a:pt x="368" y="42"/>
                </a:lnTo>
                <a:lnTo>
                  <a:pt x="368" y="42"/>
                </a:lnTo>
                <a:lnTo>
                  <a:pt x="368" y="42"/>
                </a:lnTo>
                <a:lnTo>
                  <a:pt x="368" y="42"/>
                </a:lnTo>
                <a:lnTo>
                  <a:pt x="368" y="42"/>
                </a:lnTo>
                <a:lnTo>
                  <a:pt x="368" y="42"/>
                </a:lnTo>
                <a:lnTo>
                  <a:pt x="368" y="42"/>
                </a:lnTo>
                <a:lnTo>
                  <a:pt x="368" y="42"/>
                </a:lnTo>
                <a:lnTo>
                  <a:pt x="369" y="42"/>
                </a:lnTo>
                <a:lnTo>
                  <a:pt x="369" y="42"/>
                </a:lnTo>
                <a:lnTo>
                  <a:pt x="369" y="42"/>
                </a:lnTo>
                <a:lnTo>
                  <a:pt x="369" y="42"/>
                </a:lnTo>
                <a:lnTo>
                  <a:pt x="369" y="42"/>
                </a:lnTo>
                <a:lnTo>
                  <a:pt x="369" y="42"/>
                </a:lnTo>
                <a:lnTo>
                  <a:pt x="369" y="42"/>
                </a:lnTo>
                <a:lnTo>
                  <a:pt x="369" y="42"/>
                </a:lnTo>
                <a:lnTo>
                  <a:pt x="369" y="42"/>
                </a:lnTo>
                <a:lnTo>
                  <a:pt x="369" y="42"/>
                </a:lnTo>
                <a:lnTo>
                  <a:pt x="369" y="42"/>
                </a:lnTo>
                <a:lnTo>
                  <a:pt x="369" y="42"/>
                </a:lnTo>
                <a:lnTo>
                  <a:pt x="369" y="42"/>
                </a:lnTo>
                <a:lnTo>
                  <a:pt x="369" y="42"/>
                </a:lnTo>
                <a:lnTo>
                  <a:pt x="369" y="42"/>
                </a:lnTo>
                <a:lnTo>
                  <a:pt x="369" y="42"/>
                </a:lnTo>
                <a:lnTo>
                  <a:pt x="369" y="42"/>
                </a:lnTo>
                <a:lnTo>
                  <a:pt x="369" y="42"/>
                </a:lnTo>
                <a:lnTo>
                  <a:pt x="370" y="42"/>
                </a:lnTo>
                <a:lnTo>
                  <a:pt x="370" y="42"/>
                </a:lnTo>
                <a:lnTo>
                  <a:pt x="370" y="42"/>
                </a:lnTo>
                <a:lnTo>
                  <a:pt x="370" y="42"/>
                </a:lnTo>
                <a:lnTo>
                  <a:pt x="370" y="42"/>
                </a:lnTo>
                <a:lnTo>
                  <a:pt x="370" y="42"/>
                </a:lnTo>
                <a:lnTo>
                  <a:pt x="371" y="42"/>
                </a:lnTo>
                <a:lnTo>
                  <a:pt x="371" y="42"/>
                </a:lnTo>
                <a:lnTo>
                  <a:pt x="371" y="42"/>
                </a:lnTo>
                <a:lnTo>
                  <a:pt x="371" y="42"/>
                </a:lnTo>
                <a:lnTo>
                  <a:pt x="371" y="42"/>
                </a:lnTo>
                <a:lnTo>
                  <a:pt x="371" y="42"/>
                </a:lnTo>
                <a:lnTo>
                  <a:pt x="371" y="42"/>
                </a:lnTo>
                <a:lnTo>
                  <a:pt x="371" y="42"/>
                </a:lnTo>
                <a:lnTo>
                  <a:pt x="371" y="42"/>
                </a:lnTo>
                <a:lnTo>
                  <a:pt x="371" y="42"/>
                </a:lnTo>
                <a:lnTo>
                  <a:pt x="371" y="43"/>
                </a:lnTo>
                <a:lnTo>
                  <a:pt x="371" y="43"/>
                </a:lnTo>
                <a:lnTo>
                  <a:pt x="371" y="43"/>
                </a:lnTo>
                <a:lnTo>
                  <a:pt x="371" y="43"/>
                </a:lnTo>
                <a:lnTo>
                  <a:pt x="371" y="43"/>
                </a:lnTo>
                <a:lnTo>
                  <a:pt x="371" y="43"/>
                </a:lnTo>
                <a:lnTo>
                  <a:pt x="371" y="43"/>
                </a:lnTo>
                <a:lnTo>
                  <a:pt x="371" y="43"/>
                </a:lnTo>
                <a:lnTo>
                  <a:pt x="372" y="43"/>
                </a:lnTo>
                <a:lnTo>
                  <a:pt x="372" y="43"/>
                </a:lnTo>
                <a:lnTo>
                  <a:pt x="372" y="43"/>
                </a:lnTo>
                <a:lnTo>
                  <a:pt x="372" y="43"/>
                </a:lnTo>
                <a:lnTo>
                  <a:pt x="372" y="43"/>
                </a:lnTo>
                <a:lnTo>
                  <a:pt x="372" y="43"/>
                </a:lnTo>
                <a:lnTo>
                  <a:pt x="373" y="43"/>
                </a:lnTo>
                <a:lnTo>
                  <a:pt x="373" y="43"/>
                </a:lnTo>
                <a:lnTo>
                  <a:pt x="373" y="43"/>
                </a:lnTo>
                <a:lnTo>
                  <a:pt x="375" y="43"/>
                </a:lnTo>
                <a:lnTo>
                  <a:pt x="375" y="43"/>
                </a:lnTo>
                <a:lnTo>
                  <a:pt x="375" y="43"/>
                </a:lnTo>
                <a:lnTo>
                  <a:pt x="375" y="43"/>
                </a:lnTo>
                <a:lnTo>
                  <a:pt x="375" y="43"/>
                </a:lnTo>
                <a:lnTo>
                  <a:pt x="375" y="43"/>
                </a:lnTo>
                <a:lnTo>
                  <a:pt x="377" y="43"/>
                </a:lnTo>
                <a:lnTo>
                  <a:pt x="377" y="43"/>
                </a:lnTo>
                <a:lnTo>
                  <a:pt x="377" y="43"/>
                </a:lnTo>
                <a:lnTo>
                  <a:pt x="377" y="43"/>
                </a:lnTo>
                <a:lnTo>
                  <a:pt x="377" y="43"/>
                </a:lnTo>
                <a:lnTo>
                  <a:pt x="377" y="43"/>
                </a:lnTo>
                <a:lnTo>
                  <a:pt x="378" y="43"/>
                </a:lnTo>
                <a:lnTo>
                  <a:pt x="378" y="43"/>
                </a:lnTo>
                <a:lnTo>
                  <a:pt x="378" y="43"/>
                </a:lnTo>
                <a:lnTo>
                  <a:pt x="378" y="43"/>
                </a:lnTo>
                <a:lnTo>
                  <a:pt x="378" y="44"/>
                </a:lnTo>
                <a:lnTo>
                  <a:pt x="378" y="44"/>
                </a:lnTo>
                <a:lnTo>
                  <a:pt x="381" y="44"/>
                </a:lnTo>
                <a:lnTo>
                  <a:pt x="381" y="44"/>
                </a:lnTo>
                <a:lnTo>
                  <a:pt x="381" y="44"/>
                </a:lnTo>
                <a:lnTo>
                  <a:pt x="382" y="44"/>
                </a:lnTo>
                <a:lnTo>
                  <a:pt x="382" y="44"/>
                </a:lnTo>
                <a:lnTo>
                  <a:pt x="382" y="44"/>
                </a:lnTo>
                <a:lnTo>
                  <a:pt x="382" y="44"/>
                </a:lnTo>
                <a:lnTo>
                  <a:pt x="382" y="44"/>
                </a:lnTo>
                <a:lnTo>
                  <a:pt x="382" y="44"/>
                </a:lnTo>
                <a:lnTo>
                  <a:pt x="383" y="44"/>
                </a:lnTo>
                <a:lnTo>
                  <a:pt x="383" y="44"/>
                </a:lnTo>
                <a:lnTo>
                  <a:pt x="383" y="44"/>
                </a:lnTo>
                <a:lnTo>
                  <a:pt x="383" y="44"/>
                </a:lnTo>
                <a:lnTo>
                  <a:pt x="383" y="44"/>
                </a:lnTo>
                <a:lnTo>
                  <a:pt x="383" y="44"/>
                </a:lnTo>
                <a:lnTo>
                  <a:pt x="384" y="44"/>
                </a:lnTo>
                <a:lnTo>
                  <a:pt x="384" y="44"/>
                </a:lnTo>
                <a:lnTo>
                  <a:pt x="384" y="44"/>
                </a:lnTo>
                <a:lnTo>
                  <a:pt x="384" y="44"/>
                </a:lnTo>
                <a:lnTo>
                  <a:pt x="384" y="44"/>
                </a:lnTo>
                <a:lnTo>
                  <a:pt x="384" y="44"/>
                </a:lnTo>
                <a:lnTo>
                  <a:pt x="385" y="44"/>
                </a:lnTo>
                <a:lnTo>
                  <a:pt x="385" y="44"/>
                </a:lnTo>
                <a:lnTo>
                  <a:pt x="385" y="44"/>
                </a:lnTo>
                <a:lnTo>
                  <a:pt x="385" y="44"/>
                </a:lnTo>
                <a:lnTo>
                  <a:pt x="385" y="44"/>
                </a:lnTo>
                <a:lnTo>
                  <a:pt x="385" y="44"/>
                </a:lnTo>
                <a:lnTo>
                  <a:pt x="386" y="44"/>
                </a:lnTo>
                <a:lnTo>
                  <a:pt x="386" y="44"/>
                </a:lnTo>
                <a:lnTo>
                  <a:pt x="386" y="44"/>
                </a:lnTo>
                <a:lnTo>
                  <a:pt x="386" y="44"/>
                </a:lnTo>
                <a:lnTo>
                  <a:pt x="386" y="44"/>
                </a:lnTo>
                <a:lnTo>
                  <a:pt x="386" y="44"/>
                </a:lnTo>
                <a:lnTo>
                  <a:pt x="386" y="44"/>
                </a:lnTo>
                <a:lnTo>
                  <a:pt x="386" y="44"/>
                </a:lnTo>
                <a:lnTo>
                  <a:pt x="386" y="44"/>
                </a:lnTo>
                <a:lnTo>
                  <a:pt x="386" y="44"/>
                </a:lnTo>
                <a:lnTo>
                  <a:pt x="386" y="44"/>
                </a:lnTo>
                <a:lnTo>
                  <a:pt x="386" y="44"/>
                </a:lnTo>
                <a:lnTo>
                  <a:pt x="387" y="44"/>
                </a:lnTo>
                <a:lnTo>
                  <a:pt x="387" y="45"/>
                </a:lnTo>
                <a:lnTo>
                  <a:pt x="387" y="45"/>
                </a:lnTo>
                <a:lnTo>
                  <a:pt x="387" y="45"/>
                </a:lnTo>
                <a:lnTo>
                  <a:pt x="387" y="45"/>
                </a:lnTo>
                <a:lnTo>
                  <a:pt x="387" y="45"/>
                </a:lnTo>
                <a:lnTo>
                  <a:pt x="388" y="45"/>
                </a:lnTo>
                <a:lnTo>
                  <a:pt x="388" y="45"/>
                </a:lnTo>
                <a:lnTo>
                  <a:pt x="388" y="45"/>
                </a:lnTo>
                <a:lnTo>
                  <a:pt x="390" y="45"/>
                </a:lnTo>
                <a:lnTo>
                  <a:pt x="390" y="45"/>
                </a:lnTo>
                <a:lnTo>
                  <a:pt x="390" y="45"/>
                </a:lnTo>
                <a:lnTo>
                  <a:pt x="391" y="45"/>
                </a:lnTo>
                <a:lnTo>
                  <a:pt x="391" y="45"/>
                </a:lnTo>
                <a:lnTo>
                  <a:pt x="391" y="45"/>
                </a:lnTo>
                <a:lnTo>
                  <a:pt x="392" y="45"/>
                </a:lnTo>
                <a:lnTo>
                  <a:pt x="392" y="45"/>
                </a:lnTo>
                <a:lnTo>
                  <a:pt x="392" y="45"/>
                </a:lnTo>
                <a:lnTo>
                  <a:pt x="392" y="45"/>
                </a:lnTo>
                <a:lnTo>
                  <a:pt x="392" y="45"/>
                </a:lnTo>
                <a:lnTo>
                  <a:pt x="392" y="45"/>
                </a:lnTo>
                <a:lnTo>
                  <a:pt x="393" y="45"/>
                </a:lnTo>
                <a:lnTo>
                  <a:pt x="393" y="45"/>
                </a:lnTo>
                <a:lnTo>
                  <a:pt x="393" y="45"/>
                </a:lnTo>
                <a:lnTo>
                  <a:pt x="394" y="45"/>
                </a:lnTo>
                <a:lnTo>
                  <a:pt x="394" y="45"/>
                </a:lnTo>
                <a:lnTo>
                  <a:pt x="394" y="45"/>
                </a:lnTo>
                <a:lnTo>
                  <a:pt x="394" y="45"/>
                </a:lnTo>
                <a:lnTo>
                  <a:pt x="394" y="45"/>
                </a:lnTo>
                <a:lnTo>
                  <a:pt x="394" y="45"/>
                </a:lnTo>
                <a:lnTo>
                  <a:pt x="394" y="45"/>
                </a:lnTo>
                <a:lnTo>
                  <a:pt x="394" y="45"/>
                </a:lnTo>
                <a:lnTo>
                  <a:pt x="394" y="45"/>
                </a:lnTo>
                <a:lnTo>
                  <a:pt x="395" y="45"/>
                </a:lnTo>
                <a:lnTo>
                  <a:pt x="395" y="45"/>
                </a:lnTo>
                <a:lnTo>
                  <a:pt x="395" y="45"/>
                </a:lnTo>
                <a:lnTo>
                  <a:pt x="395" y="45"/>
                </a:lnTo>
                <a:lnTo>
                  <a:pt x="395" y="45"/>
                </a:lnTo>
                <a:lnTo>
                  <a:pt x="395" y="45"/>
                </a:lnTo>
                <a:lnTo>
                  <a:pt x="396" y="45"/>
                </a:lnTo>
                <a:lnTo>
                  <a:pt x="396" y="45"/>
                </a:lnTo>
                <a:lnTo>
                  <a:pt x="396" y="45"/>
                </a:lnTo>
                <a:lnTo>
                  <a:pt x="397" y="45"/>
                </a:lnTo>
                <a:lnTo>
                  <a:pt x="397" y="45"/>
                </a:lnTo>
                <a:lnTo>
                  <a:pt x="397" y="45"/>
                </a:lnTo>
                <a:lnTo>
                  <a:pt x="398" y="45"/>
                </a:lnTo>
                <a:lnTo>
                  <a:pt x="398" y="45"/>
                </a:lnTo>
                <a:lnTo>
                  <a:pt x="398" y="45"/>
                </a:lnTo>
                <a:lnTo>
                  <a:pt x="398" y="45"/>
                </a:lnTo>
                <a:lnTo>
                  <a:pt x="398" y="46"/>
                </a:lnTo>
                <a:lnTo>
                  <a:pt x="398" y="46"/>
                </a:lnTo>
                <a:lnTo>
                  <a:pt x="398" y="46"/>
                </a:lnTo>
                <a:lnTo>
                  <a:pt x="398" y="46"/>
                </a:lnTo>
                <a:lnTo>
                  <a:pt x="398" y="46"/>
                </a:lnTo>
                <a:lnTo>
                  <a:pt x="398" y="46"/>
                </a:lnTo>
                <a:lnTo>
                  <a:pt x="398" y="46"/>
                </a:lnTo>
                <a:lnTo>
                  <a:pt x="398" y="46"/>
                </a:lnTo>
                <a:lnTo>
                  <a:pt x="399" y="46"/>
                </a:lnTo>
                <a:lnTo>
                  <a:pt x="399" y="46"/>
                </a:lnTo>
                <a:lnTo>
                  <a:pt x="399" y="46"/>
                </a:lnTo>
                <a:lnTo>
                  <a:pt x="399" y="46"/>
                </a:lnTo>
                <a:lnTo>
                  <a:pt x="399" y="46"/>
                </a:lnTo>
                <a:lnTo>
                  <a:pt x="399" y="46"/>
                </a:lnTo>
                <a:lnTo>
                  <a:pt x="400" y="46"/>
                </a:lnTo>
                <a:lnTo>
                  <a:pt x="400" y="46"/>
                </a:lnTo>
                <a:lnTo>
                  <a:pt x="400" y="46"/>
                </a:lnTo>
                <a:lnTo>
                  <a:pt x="400" y="46"/>
                </a:lnTo>
                <a:lnTo>
                  <a:pt x="400" y="46"/>
                </a:lnTo>
                <a:lnTo>
                  <a:pt x="400" y="46"/>
                </a:lnTo>
                <a:lnTo>
                  <a:pt x="400" y="46"/>
                </a:lnTo>
                <a:lnTo>
                  <a:pt x="400" y="46"/>
                </a:lnTo>
                <a:lnTo>
                  <a:pt x="400" y="46"/>
                </a:lnTo>
                <a:lnTo>
                  <a:pt x="401" y="46"/>
                </a:lnTo>
                <a:lnTo>
                  <a:pt x="401" y="46"/>
                </a:lnTo>
                <a:lnTo>
                  <a:pt x="401" y="46"/>
                </a:lnTo>
                <a:lnTo>
                  <a:pt x="401" y="46"/>
                </a:lnTo>
                <a:lnTo>
                  <a:pt x="401" y="46"/>
                </a:lnTo>
                <a:lnTo>
                  <a:pt x="401" y="46"/>
                </a:lnTo>
                <a:lnTo>
                  <a:pt x="402" y="46"/>
                </a:lnTo>
                <a:lnTo>
                  <a:pt x="402" y="46"/>
                </a:lnTo>
                <a:lnTo>
                  <a:pt x="402" y="46"/>
                </a:lnTo>
                <a:lnTo>
                  <a:pt x="402" y="46"/>
                </a:lnTo>
                <a:lnTo>
                  <a:pt x="402" y="46"/>
                </a:lnTo>
                <a:lnTo>
                  <a:pt x="402" y="46"/>
                </a:lnTo>
                <a:lnTo>
                  <a:pt x="403" y="46"/>
                </a:lnTo>
                <a:lnTo>
                  <a:pt x="403" y="46"/>
                </a:lnTo>
                <a:lnTo>
                  <a:pt x="403" y="46"/>
                </a:lnTo>
                <a:lnTo>
                  <a:pt x="404" y="46"/>
                </a:lnTo>
                <a:lnTo>
                  <a:pt x="404" y="46"/>
                </a:lnTo>
                <a:lnTo>
                  <a:pt x="404" y="46"/>
                </a:lnTo>
                <a:lnTo>
                  <a:pt x="404" y="46"/>
                </a:lnTo>
                <a:lnTo>
                  <a:pt x="404" y="46"/>
                </a:lnTo>
                <a:lnTo>
                  <a:pt x="404" y="46"/>
                </a:lnTo>
                <a:lnTo>
                  <a:pt x="404" y="46"/>
                </a:lnTo>
                <a:lnTo>
                  <a:pt x="404" y="46"/>
                </a:lnTo>
                <a:lnTo>
                  <a:pt x="404" y="46"/>
                </a:lnTo>
                <a:lnTo>
                  <a:pt x="405" y="46"/>
                </a:lnTo>
                <a:lnTo>
                  <a:pt x="405" y="47"/>
                </a:lnTo>
                <a:lnTo>
                  <a:pt x="405" y="47"/>
                </a:lnTo>
                <a:lnTo>
                  <a:pt x="405" y="47"/>
                </a:lnTo>
                <a:lnTo>
                  <a:pt x="405" y="47"/>
                </a:lnTo>
                <a:lnTo>
                  <a:pt x="405" y="47"/>
                </a:lnTo>
                <a:lnTo>
                  <a:pt x="405" y="47"/>
                </a:lnTo>
                <a:lnTo>
                  <a:pt x="405" y="47"/>
                </a:lnTo>
                <a:lnTo>
                  <a:pt x="405" y="47"/>
                </a:lnTo>
                <a:lnTo>
                  <a:pt x="405" y="47"/>
                </a:lnTo>
                <a:lnTo>
                  <a:pt x="405" y="47"/>
                </a:lnTo>
                <a:lnTo>
                  <a:pt x="405" y="47"/>
                </a:lnTo>
                <a:lnTo>
                  <a:pt x="405" y="47"/>
                </a:lnTo>
                <a:lnTo>
                  <a:pt x="405" y="47"/>
                </a:lnTo>
                <a:lnTo>
                  <a:pt x="405" y="47"/>
                </a:lnTo>
                <a:lnTo>
                  <a:pt x="406" y="47"/>
                </a:lnTo>
                <a:lnTo>
                  <a:pt x="406" y="47"/>
                </a:lnTo>
                <a:lnTo>
                  <a:pt x="406" y="47"/>
                </a:lnTo>
                <a:lnTo>
                  <a:pt x="406" y="47"/>
                </a:lnTo>
                <a:lnTo>
                  <a:pt x="406" y="47"/>
                </a:lnTo>
                <a:lnTo>
                  <a:pt x="406" y="47"/>
                </a:lnTo>
                <a:lnTo>
                  <a:pt x="406" y="47"/>
                </a:lnTo>
                <a:lnTo>
                  <a:pt x="406" y="47"/>
                </a:lnTo>
                <a:lnTo>
                  <a:pt x="406" y="47"/>
                </a:lnTo>
                <a:lnTo>
                  <a:pt x="407" y="47"/>
                </a:lnTo>
                <a:lnTo>
                  <a:pt x="407" y="47"/>
                </a:lnTo>
                <a:lnTo>
                  <a:pt x="407" y="47"/>
                </a:lnTo>
                <a:lnTo>
                  <a:pt x="407" y="47"/>
                </a:lnTo>
                <a:lnTo>
                  <a:pt x="407" y="47"/>
                </a:lnTo>
                <a:lnTo>
                  <a:pt x="407" y="47"/>
                </a:lnTo>
                <a:lnTo>
                  <a:pt x="408" y="47"/>
                </a:lnTo>
                <a:lnTo>
                  <a:pt x="408" y="47"/>
                </a:lnTo>
                <a:lnTo>
                  <a:pt x="408" y="47"/>
                </a:lnTo>
                <a:lnTo>
                  <a:pt x="408" y="47"/>
                </a:lnTo>
                <a:lnTo>
                  <a:pt x="408" y="47"/>
                </a:lnTo>
                <a:lnTo>
                  <a:pt x="408" y="47"/>
                </a:lnTo>
                <a:lnTo>
                  <a:pt x="409" y="47"/>
                </a:lnTo>
                <a:lnTo>
                  <a:pt x="409" y="47"/>
                </a:lnTo>
                <a:lnTo>
                  <a:pt x="409" y="47"/>
                </a:lnTo>
                <a:lnTo>
                  <a:pt x="410" y="47"/>
                </a:lnTo>
                <a:lnTo>
                  <a:pt x="410" y="47"/>
                </a:lnTo>
                <a:lnTo>
                  <a:pt x="410" y="47"/>
                </a:lnTo>
                <a:lnTo>
                  <a:pt x="410" y="47"/>
                </a:lnTo>
                <a:lnTo>
                  <a:pt x="410" y="47"/>
                </a:lnTo>
                <a:lnTo>
                  <a:pt x="410" y="47"/>
                </a:lnTo>
                <a:lnTo>
                  <a:pt x="410" y="47"/>
                </a:lnTo>
                <a:lnTo>
                  <a:pt x="410" y="47"/>
                </a:lnTo>
                <a:lnTo>
                  <a:pt x="410" y="47"/>
                </a:lnTo>
                <a:lnTo>
                  <a:pt x="410" y="47"/>
                </a:lnTo>
                <a:lnTo>
                  <a:pt x="410" y="47"/>
                </a:lnTo>
                <a:lnTo>
                  <a:pt x="410" y="47"/>
                </a:lnTo>
                <a:lnTo>
                  <a:pt x="410" y="47"/>
                </a:lnTo>
                <a:lnTo>
                  <a:pt x="410" y="47"/>
                </a:lnTo>
                <a:lnTo>
                  <a:pt x="410" y="47"/>
                </a:lnTo>
                <a:lnTo>
                  <a:pt x="411" y="47"/>
                </a:lnTo>
                <a:lnTo>
                  <a:pt x="411" y="48"/>
                </a:lnTo>
                <a:lnTo>
                  <a:pt x="411" y="48"/>
                </a:lnTo>
                <a:lnTo>
                  <a:pt x="411" y="48"/>
                </a:lnTo>
                <a:lnTo>
                  <a:pt x="411" y="48"/>
                </a:lnTo>
                <a:lnTo>
                  <a:pt x="411" y="48"/>
                </a:lnTo>
                <a:lnTo>
                  <a:pt x="411" y="48"/>
                </a:lnTo>
                <a:lnTo>
                  <a:pt x="411" y="48"/>
                </a:lnTo>
                <a:lnTo>
                  <a:pt x="411" y="48"/>
                </a:lnTo>
                <a:lnTo>
                  <a:pt x="413" y="48"/>
                </a:lnTo>
                <a:lnTo>
                  <a:pt x="413" y="48"/>
                </a:lnTo>
                <a:lnTo>
                  <a:pt x="413" y="48"/>
                </a:lnTo>
                <a:lnTo>
                  <a:pt x="413" y="48"/>
                </a:lnTo>
                <a:lnTo>
                  <a:pt x="413" y="48"/>
                </a:lnTo>
                <a:lnTo>
                  <a:pt x="413" y="48"/>
                </a:lnTo>
                <a:lnTo>
                  <a:pt x="413" y="48"/>
                </a:lnTo>
                <a:lnTo>
                  <a:pt x="413" y="48"/>
                </a:lnTo>
                <a:lnTo>
                  <a:pt x="413" y="48"/>
                </a:lnTo>
                <a:lnTo>
                  <a:pt x="414" y="48"/>
                </a:lnTo>
                <a:lnTo>
                  <a:pt x="414" y="48"/>
                </a:lnTo>
                <a:lnTo>
                  <a:pt x="414" y="48"/>
                </a:lnTo>
                <a:lnTo>
                  <a:pt x="414" y="48"/>
                </a:lnTo>
                <a:lnTo>
                  <a:pt x="414" y="48"/>
                </a:lnTo>
                <a:lnTo>
                  <a:pt x="414" y="48"/>
                </a:lnTo>
                <a:lnTo>
                  <a:pt x="414" y="48"/>
                </a:lnTo>
                <a:lnTo>
                  <a:pt x="414" y="48"/>
                </a:lnTo>
                <a:lnTo>
                  <a:pt x="414" y="48"/>
                </a:lnTo>
                <a:lnTo>
                  <a:pt x="414" y="48"/>
                </a:lnTo>
                <a:lnTo>
                  <a:pt x="414" y="48"/>
                </a:lnTo>
                <a:lnTo>
                  <a:pt x="414" y="48"/>
                </a:lnTo>
                <a:lnTo>
                  <a:pt x="415" y="48"/>
                </a:lnTo>
                <a:lnTo>
                  <a:pt x="415" y="48"/>
                </a:lnTo>
                <a:lnTo>
                  <a:pt x="415" y="48"/>
                </a:lnTo>
                <a:lnTo>
                  <a:pt x="415" y="48"/>
                </a:lnTo>
                <a:lnTo>
                  <a:pt x="415" y="48"/>
                </a:lnTo>
                <a:lnTo>
                  <a:pt x="415" y="48"/>
                </a:lnTo>
                <a:lnTo>
                  <a:pt x="415" y="48"/>
                </a:lnTo>
                <a:lnTo>
                  <a:pt x="415" y="48"/>
                </a:lnTo>
                <a:lnTo>
                  <a:pt x="415" y="48"/>
                </a:lnTo>
                <a:lnTo>
                  <a:pt x="415" y="48"/>
                </a:lnTo>
                <a:lnTo>
                  <a:pt x="415" y="48"/>
                </a:lnTo>
                <a:lnTo>
                  <a:pt x="415" y="48"/>
                </a:lnTo>
                <a:lnTo>
                  <a:pt x="416" y="48"/>
                </a:lnTo>
                <a:lnTo>
                  <a:pt x="416" y="48"/>
                </a:lnTo>
                <a:lnTo>
                  <a:pt x="416" y="48"/>
                </a:lnTo>
                <a:lnTo>
                  <a:pt x="416" y="48"/>
                </a:lnTo>
                <a:lnTo>
                  <a:pt x="416" y="48"/>
                </a:lnTo>
                <a:lnTo>
                  <a:pt x="416" y="48"/>
                </a:lnTo>
                <a:lnTo>
                  <a:pt x="417" y="48"/>
                </a:lnTo>
                <a:lnTo>
                  <a:pt x="417" y="49"/>
                </a:lnTo>
                <a:lnTo>
                  <a:pt x="417" y="49"/>
                </a:lnTo>
                <a:lnTo>
                  <a:pt x="418" y="49"/>
                </a:lnTo>
                <a:lnTo>
                  <a:pt x="418" y="49"/>
                </a:lnTo>
                <a:lnTo>
                  <a:pt x="418" y="49"/>
                </a:lnTo>
                <a:lnTo>
                  <a:pt x="419" y="49"/>
                </a:lnTo>
                <a:lnTo>
                  <a:pt x="419" y="49"/>
                </a:lnTo>
                <a:lnTo>
                  <a:pt x="419" y="49"/>
                </a:lnTo>
                <a:lnTo>
                  <a:pt x="419" y="49"/>
                </a:lnTo>
                <a:lnTo>
                  <a:pt x="419" y="49"/>
                </a:lnTo>
                <a:lnTo>
                  <a:pt x="419" y="49"/>
                </a:lnTo>
                <a:lnTo>
                  <a:pt x="419" y="49"/>
                </a:lnTo>
                <a:lnTo>
                  <a:pt x="419" y="49"/>
                </a:lnTo>
                <a:lnTo>
                  <a:pt x="419" y="49"/>
                </a:lnTo>
                <a:lnTo>
                  <a:pt x="421" y="49"/>
                </a:lnTo>
                <a:lnTo>
                  <a:pt x="421" y="49"/>
                </a:lnTo>
                <a:lnTo>
                  <a:pt x="421" y="49"/>
                </a:lnTo>
                <a:lnTo>
                  <a:pt x="421" y="49"/>
                </a:lnTo>
                <a:lnTo>
                  <a:pt x="421" y="49"/>
                </a:lnTo>
                <a:lnTo>
                  <a:pt x="421" y="49"/>
                </a:lnTo>
                <a:lnTo>
                  <a:pt x="421" y="49"/>
                </a:lnTo>
                <a:lnTo>
                  <a:pt x="421" y="49"/>
                </a:lnTo>
                <a:lnTo>
                  <a:pt x="421" y="49"/>
                </a:lnTo>
                <a:lnTo>
                  <a:pt x="422" y="49"/>
                </a:lnTo>
                <a:lnTo>
                  <a:pt x="422" y="49"/>
                </a:lnTo>
                <a:lnTo>
                  <a:pt x="422" y="49"/>
                </a:lnTo>
                <a:lnTo>
                  <a:pt x="422" y="49"/>
                </a:lnTo>
                <a:lnTo>
                  <a:pt x="422" y="49"/>
                </a:lnTo>
                <a:lnTo>
                  <a:pt x="422" y="49"/>
                </a:lnTo>
                <a:lnTo>
                  <a:pt x="423" y="49"/>
                </a:lnTo>
                <a:lnTo>
                  <a:pt x="423" y="49"/>
                </a:lnTo>
                <a:lnTo>
                  <a:pt x="423" y="49"/>
                </a:lnTo>
                <a:lnTo>
                  <a:pt x="423" y="49"/>
                </a:lnTo>
                <a:lnTo>
                  <a:pt x="423" y="50"/>
                </a:lnTo>
                <a:lnTo>
                  <a:pt x="423" y="50"/>
                </a:lnTo>
                <a:lnTo>
                  <a:pt x="425" y="50"/>
                </a:lnTo>
                <a:lnTo>
                  <a:pt x="425" y="50"/>
                </a:lnTo>
                <a:lnTo>
                  <a:pt x="425" y="50"/>
                </a:lnTo>
                <a:lnTo>
                  <a:pt x="425" y="50"/>
                </a:lnTo>
                <a:lnTo>
                  <a:pt x="425" y="50"/>
                </a:lnTo>
                <a:lnTo>
                  <a:pt x="425" y="50"/>
                </a:lnTo>
                <a:lnTo>
                  <a:pt x="425" y="50"/>
                </a:lnTo>
                <a:lnTo>
                  <a:pt x="425" y="50"/>
                </a:lnTo>
                <a:lnTo>
                  <a:pt x="425" y="50"/>
                </a:lnTo>
                <a:lnTo>
                  <a:pt x="425" y="50"/>
                </a:lnTo>
                <a:lnTo>
                  <a:pt x="425" y="50"/>
                </a:lnTo>
                <a:lnTo>
                  <a:pt x="425" y="50"/>
                </a:lnTo>
                <a:lnTo>
                  <a:pt x="426" y="50"/>
                </a:lnTo>
                <a:lnTo>
                  <a:pt x="426" y="50"/>
                </a:lnTo>
                <a:lnTo>
                  <a:pt x="426" y="50"/>
                </a:lnTo>
                <a:lnTo>
                  <a:pt x="426" y="50"/>
                </a:lnTo>
                <a:lnTo>
                  <a:pt x="426" y="50"/>
                </a:lnTo>
                <a:lnTo>
                  <a:pt x="426" y="50"/>
                </a:lnTo>
                <a:lnTo>
                  <a:pt x="426" y="50"/>
                </a:lnTo>
                <a:lnTo>
                  <a:pt x="426" y="50"/>
                </a:lnTo>
                <a:lnTo>
                  <a:pt x="426" y="50"/>
                </a:lnTo>
                <a:lnTo>
                  <a:pt x="426" y="50"/>
                </a:lnTo>
                <a:lnTo>
                  <a:pt x="426" y="50"/>
                </a:lnTo>
                <a:lnTo>
                  <a:pt x="426" y="50"/>
                </a:lnTo>
                <a:lnTo>
                  <a:pt x="427" y="50"/>
                </a:lnTo>
                <a:lnTo>
                  <a:pt x="427" y="50"/>
                </a:lnTo>
                <a:lnTo>
                  <a:pt x="427" y="50"/>
                </a:lnTo>
                <a:lnTo>
                  <a:pt x="429" y="50"/>
                </a:lnTo>
                <a:lnTo>
                  <a:pt x="429" y="50"/>
                </a:lnTo>
                <a:lnTo>
                  <a:pt x="429" y="50"/>
                </a:lnTo>
                <a:lnTo>
                  <a:pt x="430" y="50"/>
                </a:lnTo>
                <a:lnTo>
                  <a:pt x="430" y="50"/>
                </a:lnTo>
                <a:lnTo>
                  <a:pt x="430" y="50"/>
                </a:lnTo>
                <a:lnTo>
                  <a:pt x="430" y="50"/>
                </a:lnTo>
                <a:lnTo>
                  <a:pt x="430" y="51"/>
                </a:lnTo>
                <a:lnTo>
                  <a:pt x="430" y="51"/>
                </a:lnTo>
                <a:lnTo>
                  <a:pt x="430" y="51"/>
                </a:lnTo>
                <a:lnTo>
                  <a:pt x="430" y="51"/>
                </a:lnTo>
                <a:lnTo>
                  <a:pt x="430" y="51"/>
                </a:lnTo>
                <a:lnTo>
                  <a:pt x="430" y="51"/>
                </a:lnTo>
                <a:lnTo>
                  <a:pt x="430" y="51"/>
                </a:lnTo>
                <a:lnTo>
                  <a:pt x="430" y="51"/>
                </a:lnTo>
                <a:lnTo>
                  <a:pt x="430" y="51"/>
                </a:lnTo>
                <a:lnTo>
                  <a:pt x="430" y="51"/>
                </a:lnTo>
                <a:lnTo>
                  <a:pt x="430" y="51"/>
                </a:lnTo>
                <a:lnTo>
                  <a:pt x="431" y="51"/>
                </a:lnTo>
                <a:lnTo>
                  <a:pt x="431" y="51"/>
                </a:lnTo>
                <a:lnTo>
                  <a:pt x="431" y="51"/>
                </a:lnTo>
                <a:lnTo>
                  <a:pt x="431" y="51"/>
                </a:lnTo>
                <a:lnTo>
                  <a:pt x="431" y="51"/>
                </a:lnTo>
                <a:lnTo>
                  <a:pt x="431" y="51"/>
                </a:lnTo>
                <a:lnTo>
                  <a:pt x="431" y="51"/>
                </a:lnTo>
                <a:lnTo>
                  <a:pt x="431" y="51"/>
                </a:lnTo>
                <a:lnTo>
                  <a:pt x="431" y="51"/>
                </a:lnTo>
                <a:lnTo>
                  <a:pt x="432" y="51"/>
                </a:lnTo>
                <a:lnTo>
                  <a:pt x="432" y="51"/>
                </a:lnTo>
                <a:lnTo>
                  <a:pt x="432" y="51"/>
                </a:lnTo>
                <a:lnTo>
                  <a:pt x="432" y="51"/>
                </a:lnTo>
                <a:lnTo>
                  <a:pt x="432" y="51"/>
                </a:lnTo>
                <a:lnTo>
                  <a:pt x="432" y="51"/>
                </a:lnTo>
                <a:lnTo>
                  <a:pt x="432" y="51"/>
                </a:lnTo>
                <a:lnTo>
                  <a:pt x="432" y="51"/>
                </a:lnTo>
                <a:lnTo>
                  <a:pt x="432" y="51"/>
                </a:lnTo>
                <a:lnTo>
                  <a:pt x="433" y="51"/>
                </a:lnTo>
                <a:lnTo>
                  <a:pt x="433" y="51"/>
                </a:lnTo>
                <a:lnTo>
                  <a:pt x="433" y="51"/>
                </a:lnTo>
                <a:lnTo>
                  <a:pt x="433" y="51"/>
                </a:lnTo>
                <a:lnTo>
                  <a:pt x="433" y="51"/>
                </a:lnTo>
                <a:lnTo>
                  <a:pt x="433" y="51"/>
                </a:lnTo>
                <a:lnTo>
                  <a:pt x="433" y="51"/>
                </a:lnTo>
                <a:lnTo>
                  <a:pt x="433" y="51"/>
                </a:lnTo>
                <a:lnTo>
                  <a:pt x="433" y="51"/>
                </a:lnTo>
                <a:lnTo>
                  <a:pt x="433" y="51"/>
                </a:lnTo>
                <a:lnTo>
                  <a:pt x="433" y="51"/>
                </a:lnTo>
                <a:lnTo>
                  <a:pt x="433" y="51"/>
                </a:lnTo>
                <a:lnTo>
                  <a:pt x="434" y="51"/>
                </a:lnTo>
                <a:lnTo>
                  <a:pt x="434" y="51"/>
                </a:lnTo>
                <a:lnTo>
                  <a:pt x="434" y="51"/>
                </a:lnTo>
                <a:lnTo>
                  <a:pt x="434" y="51"/>
                </a:lnTo>
                <a:lnTo>
                  <a:pt x="434" y="51"/>
                </a:lnTo>
                <a:lnTo>
                  <a:pt x="434" y="51"/>
                </a:lnTo>
                <a:lnTo>
                  <a:pt x="434" y="51"/>
                </a:lnTo>
                <a:lnTo>
                  <a:pt x="434" y="51"/>
                </a:lnTo>
                <a:lnTo>
                  <a:pt x="434" y="51"/>
                </a:lnTo>
                <a:lnTo>
                  <a:pt x="434" y="51"/>
                </a:lnTo>
                <a:lnTo>
                  <a:pt x="434" y="51"/>
                </a:lnTo>
                <a:lnTo>
                  <a:pt x="434" y="51"/>
                </a:lnTo>
                <a:lnTo>
                  <a:pt x="434" y="51"/>
                </a:lnTo>
                <a:lnTo>
                  <a:pt x="434" y="51"/>
                </a:lnTo>
                <a:lnTo>
                  <a:pt x="434" y="51"/>
                </a:lnTo>
                <a:lnTo>
                  <a:pt x="434" y="51"/>
                </a:lnTo>
                <a:lnTo>
                  <a:pt x="434" y="51"/>
                </a:lnTo>
                <a:lnTo>
                  <a:pt x="434" y="51"/>
                </a:lnTo>
                <a:lnTo>
                  <a:pt x="435" y="51"/>
                </a:lnTo>
                <a:lnTo>
                  <a:pt x="435" y="51"/>
                </a:lnTo>
                <a:lnTo>
                  <a:pt x="435" y="51"/>
                </a:lnTo>
                <a:lnTo>
                  <a:pt x="436" y="51"/>
                </a:lnTo>
                <a:lnTo>
                  <a:pt x="436" y="52"/>
                </a:lnTo>
                <a:lnTo>
                  <a:pt x="436" y="52"/>
                </a:lnTo>
                <a:lnTo>
                  <a:pt x="436" y="52"/>
                </a:lnTo>
                <a:lnTo>
                  <a:pt x="436" y="52"/>
                </a:lnTo>
                <a:lnTo>
                  <a:pt x="436" y="52"/>
                </a:lnTo>
                <a:lnTo>
                  <a:pt x="437" y="52"/>
                </a:lnTo>
                <a:lnTo>
                  <a:pt x="437" y="52"/>
                </a:lnTo>
                <a:lnTo>
                  <a:pt x="437" y="52"/>
                </a:lnTo>
                <a:lnTo>
                  <a:pt x="438" y="52"/>
                </a:lnTo>
                <a:lnTo>
                  <a:pt x="438" y="52"/>
                </a:lnTo>
                <a:lnTo>
                  <a:pt x="438" y="52"/>
                </a:lnTo>
                <a:lnTo>
                  <a:pt x="438" y="52"/>
                </a:lnTo>
                <a:lnTo>
                  <a:pt x="438" y="52"/>
                </a:lnTo>
                <a:lnTo>
                  <a:pt x="438" y="52"/>
                </a:lnTo>
                <a:lnTo>
                  <a:pt x="438" y="52"/>
                </a:lnTo>
                <a:lnTo>
                  <a:pt x="438" y="52"/>
                </a:lnTo>
                <a:lnTo>
                  <a:pt x="438" y="52"/>
                </a:lnTo>
                <a:lnTo>
                  <a:pt x="439" y="52"/>
                </a:lnTo>
                <a:lnTo>
                  <a:pt x="439" y="52"/>
                </a:lnTo>
                <a:lnTo>
                  <a:pt x="439" y="52"/>
                </a:lnTo>
                <a:lnTo>
                  <a:pt x="439" y="52"/>
                </a:lnTo>
                <a:lnTo>
                  <a:pt x="439" y="52"/>
                </a:lnTo>
                <a:lnTo>
                  <a:pt x="439" y="52"/>
                </a:lnTo>
                <a:lnTo>
                  <a:pt x="440" y="52"/>
                </a:lnTo>
                <a:lnTo>
                  <a:pt x="440" y="52"/>
                </a:lnTo>
                <a:lnTo>
                  <a:pt x="440" y="52"/>
                </a:lnTo>
                <a:lnTo>
                  <a:pt x="440" y="52"/>
                </a:lnTo>
                <a:lnTo>
                  <a:pt x="440" y="52"/>
                </a:lnTo>
                <a:lnTo>
                  <a:pt x="440" y="52"/>
                </a:lnTo>
                <a:lnTo>
                  <a:pt x="440" y="52"/>
                </a:lnTo>
                <a:lnTo>
                  <a:pt x="440" y="52"/>
                </a:lnTo>
                <a:lnTo>
                  <a:pt x="440" y="52"/>
                </a:lnTo>
                <a:lnTo>
                  <a:pt x="440" y="52"/>
                </a:lnTo>
                <a:lnTo>
                  <a:pt x="440" y="52"/>
                </a:lnTo>
                <a:lnTo>
                  <a:pt x="440" y="52"/>
                </a:lnTo>
                <a:lnTo>
                  <a:pt x="441" y="52"/>
                </a:lnTo>
                <a:lnTo>
                  <a:pt x="441" y="52"/>
                </a:lnTo>
                <a:lnTo>
                  <a:pt x="441" y="52"/>
                </a:lnTo>
                <a:lnTo>
                  <a:pt x="441" y="52"/>
                </a:lnTo>
                <a:lnTo>
                  <a:pt x="441" y="52"/>
                </a:lnTo>
                <a:lnTo>
                  <a:pt x="441" y="52"/>
                </a:lnTo>
                <a:lnTo>
                  <a:pt x="441" y="52"/>
                </a:lnTo>
                <a:lnTo>
                  <a:pt x="441" y="52"/>
                </a:lnTo>
                <a:lnTo>
                  <a:pt x="441" y="52"/>
                </a:lnTo>
                <a:lnTo>
                  <a:pt x="441" y="52"/>
                </a:lnTo>
                <a:lnTo>
                  <a:pt x="441" y="52"/>
                </a:lnTo>
                <a:lnTo>
                  <a:pt x="441" y="52"/>
                </a:lnTo>
                <a:lnTo>
                  <a:pt x="442" y="52"/>
                </a:lnTo>
                <a:lnTo>
                  <a:pt x="442" y="52"/>
                </a:lnTo>
                <a:lnTo>
                  <a:pt x="442" y="52"/>
                </a:lnTo>
                <a:lnTo>
                  <a:pt x="442" y="52"/>
                </a:lnTo>
                <a:lnTo>
                  <a:pt x="442" y="52"/>
                </a:lnTo>
                <a:lnTo>
                  <a:pt x="442" y="52"/>
                </a:lnTo>
                <a:lnTo>
                  <a:pt x="442" y="52"/>
                </a:lnTo>
                <a:lnTo>
                  <a:pt x="442" y="52"/>
                </a:lnTo>
                <a:lnTo>
                  <a:pt x="442" y="52"/>
                </a:lnTo>
                <a:lnTo>
                  <a:pt x="442" y="52"/>
                </a:lnTo>
                <a:lnTo>
                  <a:pt x="442" y="52"/>
                </a:lnTo>
                <a:lnTo>
                  <a:pt x="442" y="52"/>
                </a:lnTo>
                <a:lnTo>
                  <a:pt x="443" y="52"/>
                </a:lnTo>
                <a:lnTo>
                  <a:pt x="443" y="52"/>
                </a:lnTo>
                <a:lnTo>
                  <a:pt x="443" y="52"/>
                </a:lnTo>
                <a:lnTo>
                  <a:pt x="443" y="52"/>
                </a:lnTo>
                <a:lnTo>
                  <a:pt x="443" y="52"/>
                </a:lnTo>
                <a:lnTo>
                  <a:pt x="443" y="52"/>
                </a:lnTo>
                <a:lnTo>
                  <a:pt x="443" y="52"/>
                </a:lnTo>
                <a:lnTo>
                  <a:pt x="443" y="52"/>
                </a:lnTo>
                <a:lnTo>
                  <a:pt x="443" y="52"/>
                </a:lnTo>
                <a:lnTo>
                  <a:pt x="443" y="52"/>
                </a:lnTo>
                <a:lnTo>
                  <a:pt x="443" y="52"/>
                </a:lnTo>
                <a:lnTo>
                  <a:pt x="443" y="52"/>
                </a:lnTo>
                <a:lnTo>
                  <a:pt x="443" y="52"/>
                </a:lnTo>
                <a:lnTo>
                  <a:pt x="443" y="52"/>
                </a:lnTo>
                <a:lnTo>
                  <a:pt x="443" y="52"/>
                </a:lnTo>
                <a:lnTo>
                  <a:pt x="443" y="52"/>
                </a:lnTo>
                <a:lnTo>
                  <a:pt x="443" y="52"/>
                </a:lnTo>
                <a:lnTo>
                  <a:pt x="443" y="52"/>
                </a:lnTo>
                <a:lnTo>
                  <a:pt x="443" y="52"/>
                </a:lnTo>
                <a:lnTo>
                  <a:pt x="443" y="52"/>
                </a:lnTo>
                <a:lnTo>
                  <a:pt x="443" y="52"/>
                </a:lnTo>
                <a:lnTo>
                  <a:pt x="443" y="52"/>
                </a:lnTo>
                <a:lnTo>
                  <a:pt x="443" y="52"/>
                </a:lnTo>
                <a:lnTo>
                  <a:pt x="443" y="52"/>
                </a:lnTo>
                <a:lnTo>
                  <a:pt x="444" y="52"/>
                </a:lnTo>
                <a:lnTo>
                  <a:pt x="444" y="52"/>
                </a:lnTo>
                <a:lnTo>
                  <a:pt x="444" y="52"/>
                </a:lnTo>
                <a:lnTo>
                  <a:pt x="444" y="52"/>
                </a:lnTo>
                <a:lnTo>
                  <a:pt x="444" y="53"/>
                </a:lnTo>
                <a:lnTo>
                  <a:pt x="444" y="53"/>
                </a:lnTo>
                <a:lnTo>
                  <a:pt x="445" y="53"/>
                </a:lnTo>
                <a:lnTo>
                  <a:pt x="445" y="53"/>
                </a:lnTo>
                <a:lnTo>
                  <a:pt x="445" y="53"/>
                </a:lnTo>
                <a:lnTo>
                  <a:pt x="445" y="53"/>
                </a:lnTo>
                <a:lnTo>
                  <a:pt x="445" y="53"/>
                </a:lnTo>
                <a:lnTo>
                  <a:pt x="445" y="53"/>
                </a:lnTo>
                <a:lnTo>
                  <a:pt x="445" y="53"/>
                </a:lnTo>
                <a:lnTo>
                  <a:pt x="445" y="53"/>
                </a:lnTo>
                <a:lnTo>
                  <a:pt x="445" y="53"/>
                </a:lnTo>
                <a:lnTo>
                  <a:pt x="446" y="53"/>
                </a:lnTo>
                <a:lnTo>
                  <a:pt x="446" y="53"/>
                </a:lnTo>
                <a:lnTo>
                  <a:pt x="446" y="53"/>
                </a:lnTo>
                <a:lnTo>
                  <a:pt x="446" y="53"/>
                </a:lnTo>
                <a:lnTo>
                  <a:pt x="446" y="53"/>
                </a:lnTo>
                <a:lnTo>
                  <a:pt x="446" y="53"/>
                </a:lnTo>
                <a:lnTo>
                  <a:pt x="446" y="53"/>
                </a:lnTo>
                <a:lnTo>
                  <a:pt x="446" y="53"/>
                </a:lnTo>
                <a:lnTo>
                  <a:pt x="446" y="53"/>
                </a:lnTo>
                <a:lnTo>
                  <a:pt x="446" y="53"/>
                </a:lnTo>
                <a:lnTo>
                  <a:pt x="446" y="53"/>
                </a:lnTo>
                <a:lnTo>
                  <a:pt x="446" y="53"/>
                </a:lnTo>
                <a:lnTo>
                  <a:pt x="446" y="53"/>
                </a:lnTo>
                <a:lnTo>
                  <a:pt x="446" y="53"/>
                </a:lnTo>
                <a:lnTo>
                  <a:pt x="446" y="53"/>
                </a:lnTo>
                <a:lnTo>
                  <a:pt x="446" y="53"/>
                </a:lnTo>
                <a:lnTo>
                  <a:pt x="446" y="53"/>
                </a:lnTo>
                <a:lnTo>
                  <a:pt x="446" y="53"/>
                </a:lnTo>
                <a:lnTo>
                  <a:pt x="447" y="53"/>
                </a:lnTo>
                <a:lnTo>
                  <a:pt x="447" y="53"/>
                </a:lnTo>
                <a:lnTo>
                  <a:pt x="447" y="53"/>
                </a:lnTo>
                <a:lnTo>
                  <a:pt x="447" y="53"/>
                </a:lnTo>
                <a:lnTo>
                  <a:pt x="447" y="53"/>
                </a:lnTo>
                <a:lnTo>
                  <a:pt x="447" y="53"/>
                </a:lnTo>
                <a:lnTo>
                  <a:pt x="447" y="53"/>
                </a:lnTo>
                <a:lnTo>
                  <a:pt x="447" y="53"/>
                </a:lnTo>
                <a:lnTo>
                  <a:pt x="447" y="53"/>
                </a:lnTo>
                <a:lnTo>
                  <a:pt x="447" y="53"/>
                </a:lnTo>
                <a:lnTo>
                  <a:pt x="447" y="53"/>
                </a:lnTo>
                <a:lnTo>
                  <a:pt x="447" y="53"/>
                </a:lnTo>
                <a:lnTo>
                  <a:pt x="448" y="53"/>
                </a:lnTo>
                <a:lnTo>
                  <a:pt x="448" y="53"/>
                </a:lnTo>
                <a:lnTo>
                  <a:pt x="448" y="53"/>
                </a:lnTo>
                <a:lnTo>
                  <a:pt x="448" y="53"/>
                </a:lnTo>
                <a:lnTo>
                  <a:pt x="448" y="53"/>
                </a:lnTo>
                <a:lnTo>
                  <a:pt x="448" y="53"/>
                </a:lnTo>
                <a:lnTo>
                  <a:pt x="448" y="53"/>
                </a:lnTo>
                <a:lnTo>
                  <a:pt x="448" y="53"/>
                </a:lnTo>
                <a:lnTo>
                  <a:pt x="448" y="53"/>
                </a:lnTo>
                <a:lnTo>
                  <a:pt x="448" y="53"/>
                </a:lnTo>
                <a:lnTo>
                  <a:pt x="448" y="53"/>
                </a:lnTo>
                <a:lnTo>
                  <a:pt x="448" y="53"/>
                </a:lnTo>
                <a:lnTo>
                  <a:pt x="448" y="53"/>
                </a:lnTo>
                <a:lnTo>
                  <a:pt x="448" y="53"/>
                </a:lnTo>
                <a:lnTo>
                  <a:pt x="448" y="53"/>
                </a:lnTo>
                <a:lnTo>
                  <a:pt x="448" y="53"/>
                </a:lnTo>
                <a:lnTo>
                  <a:pt x="448" y="53"/>
                </a:lnTo>
                <a:lnTo>
                  <a:pt x="448" y="53"/>
                </a:lnTo>
                <a:lnTo>
                  <a:pt x="448" y="53"/>
                </a:lnTo>
                <a:lnTo>
                  <a:pt x="448" y="53"/>
                </a:lnTo>
                <a:lnTo>
                  <a:pt x="448" y="53"/>
                </a:lnTo>
                <a:lnTo>
                  <a:pt x="448" y="53"/>
                </a:lnTo>
                <a:lnTo>
                  <a:pt x="448" y="53"/>
                </a:lnTo>
                <a:lnTo>
                  <a:pt x="448" y="53"/>
                </a:lnTo>
                <a:lnTo>
                  <a:pt x="449" y="53"/>
                </a:lnTo>
                <a:lnTo>
                  <a:pt x="449" y="53"/>
                </a:lnTo>
                <a:lnTo>
                  <a:pt x="449" y="53"/>
                </a:lnTo>
                <a:lnTo>
                  <a:pt x="449" y="53"/>
                </a:lnTo>
                <a:lnTo>
                  <a:pt x="449" y="53"/>
                </a:lnTo>
                <a:lnTo>
                  <a:pt x="449" y="53"/>
                </a:lnTo>
                <a:lnTo>
                  <a:pt x="449" y="53"/>
                </a:lnTo>
                <a:lnTo>
                  <a:pt x="449" y="53"/>
                </a:lnTo>
                <a:lnTo>
                  <a:pt x="449" y="53"/>
                </a:lnTo>
                <a:lnTo>
                  <a:pt x="449" y="53"/>
                </a:lnTo>
                <a:lnTo>
                  <a:pt x="449" y="53"/>
                </a:lnTo>
                <a:lnTo>
                  <a:pt x="449" y="53"/>
                </a:lnTo>
                <a:lnTo>
                  <a:pt x="449" y="53"/>
                </a:lnTo>
                <a:lnTo>
                  <a:pt x="449" y="53"/>
                </a:lnTo>
                <a:lnTo>
                  <a:pt x="449" y="53"/>
                </a:lnTo>
                <a:lnTo>
                  <a:pt x="450" y="53"/>
                </a:lnTo>
                <a:lnTo>
                  <a:pt x="450" y="53"/>
                </a:lnTo>
                <a:lnTo>
                  <a:pt x="450" y="53"/>
                </a:lnTo>
                <a:lnTo>
                  <a:pt x="450" y="53"/>
                </a:lnTo>
                <a:lnTo>
                  <a:pt x="450" y="53"/>
                </a:lnTo>
                <a:lnTo>
                  <a:pt x="450" y="53"/>
                </a:lnTo>
                <a:lnTo>
                  <a:pt x="450" y="53"/>
                </a:lnTo>
                <a:lnTo>
                  <a:pt x="450" y="53"/>
                </a:lnTo>
                <a:lnTo>
                  <a:pt x="450" y="53"/>
                </a:lnTo>
                <a:lnTo>
                  <a:pt x="450" y="53"/>
                </a:lnTo>
                <a:lnTo>
                  <a:pt x="450" y="53"/>
                </a:lnTo>
                <a:lnTo>
                  <a:pt x="450" y="53"/>
                </a:lnTo>
                <a:lnTo>
                  <a:pt x="450" y="53"/>
                </a:lnTo>
                <a:lnTo>
                  <a:pt x="450" y="53"/>
                </a:lnTo>
                <a:lnTo>
                  <a:pt x="450" y="53"/>
                </a:lnTo>
                <a:lnTo>
                  <a:pt x="450" y="53"/>
                </a:lnTo>
                <a:lnTo>
                  <a:pt x="450" y="53"/>
                </a:lnTo>
                <a:lnTo>
                  <a:pt x="450" y="53"/>
                </a:lnTo>
                <a:lnTo>
                  <a:pt x="450" y="53"/>
                </a:lnTo>
                <a:lnTo>
                  <a:pt x="450" y="53"/>
                </a:lnTo>
                <a:lnTo>
                  <a:pt x="450" y="53"/>
                </a:lnTo>
                <a:lnTo>
                  <a:pt x="450" y="53"/>
                </a:lnTo>
                <a:lnTo>
                  <a:pt x="450" y="53"/>
                </a:lnTo>
                <a:lnTo>
                  <a:pt x="450" y="53"/>
                </a:lnTo>
                <a:lnTo>
                  <a:pt x="450" y="53"/>
                </a:lnTo>
                <a:lnTo>
                  <a:pt x="450" y="53"/>
                </a:lnTo>
                <a:lnTo>
                  <a:pt x="450" y="53"/>
                </a:lnTo>
                <a:lnTo>
                  <a:pt x="450" y="53"/>
                </a:lnTo>
                <a:lnTo>
                  <a:pt x="450" y="53"/>
                </a:lnTo>
                <a:lnTo>
                  <a:pt x="450" y="53"/>
                </a:lnTo>
                <a:lnTo>
                  <a:pt x="450" y="53"/>
                </a:lnTo>
                <a:lnTo>
                  <a:pt x="450" y="53"/>
                </a:lnTo>
                <a:lnTo>
                  <a:pt x="450" y="53"/>
                </a:lnTo>
                <a:lnTo>
                  <a:pt x="450" y="53"/>
                </a:lnTo>
                <a:lnTo>
                  <a:pt x="450" y="53"/>
                </a:lnTo>
                <a:lnTo>
                  <a:pt x="450" y="53"/>
                </a:lnTo>
                <a:lnTo>
                  <a:pt x="451" y="53"/>
                </a:lnTo>
                <a:lnTo>
                  <a:pt x="451" y="53"/>
                </a:lnTo>
                <a:lnTo>
                  <a:pt x="451" y="53"/>
                </a:lnTo>
                <a:lnTo>
                  <a:pt x="451" y="53"/>
                </a:lnTo>
                <a:lnTo>
                  <a:pt x="451" y="53"/>
                </a:lnTo>
                <a:lnTo>
                  <a:pt x="451" y="53"/>
                </a:lnTo>
                <a:lnTo>
                  <a:pt x="451" y="53"/>
                </a:lnTo>
                <a:lnTo>
                  <a:pt x="451" y="53"/>
                </a:lnTo>
                <a:lnTo>
                  <a:pt x="451" y="53"/>
                </a:lnTo>
                <a:lnTo>
                  <a:pt x="451" y="53"/>
                </a:lnTo>
                <a:lnTo>
                  <a:pt x="451" y="53"/>
                </a:lnTo>
                <a:lnTo>
                  <a:pt x="451" y="53"/>
                </a:lnTo>
                <a:lnTo>
                  <a:pt x="451" y="53"/>
                </a:lnTo>
                <a:lnTo>
                  <a:pt x="451" y="53"/>
                </a:lnTo>
                <a:lnTo>
                  <a:pt x="451" y="53"/>
                </a:lnTo>
                <a:lnTo>
                  <a:pt x="451" y="53"/>
                </a:lnTo>
                <a:lnTo>
                  <a:pt x="451" y="53"/>
                </a:lnTo>
                <a:lnTo>
                  <a:pt x="451" y="53"/>
                </a:lnTo>
                <a:lnTo>
                  <a:pt x="451" y="53"/>
                </a:lnTo>
                <a:lnTo>
                  <a:pt x="451" y="53"/>
                </a:lnTo>
                <a:lnTo>
                  <a:pt x="451" y="53"/>
                </a:lnTo>
                <a:lnTo>
                  <a:pt x="451" y="53"/>
                </a:lnTo>
                <a:lnTo>
                  <a:pt x="451" y="53"/>
                </a:lnTo>
                <a:lnTo>
                  <a:pt x="451" y="53"/>
                </a:lnTo>
                <a:lnTo>
                  <a:pt x="451" y="53"/>
                </a:lnTo>
                <a:lnTo>
                  <a:pt x="451" y="53"/>
                </a:lnTo>
                <a:lnTo>
                  <a:pt x="451" y="53"/>
                </a:lnTo>
                <a:lnTo>
                  <a:pt x="451" y="53"/>
                </a:lnTo>
                <a:lnTo>
                  <a:pt x="451" y="53"/>
                </a:lnTo>
                <a:lnTo>
                  <a:pt x="451" y="53"/>
                </a:lnTo>
                <a:lnTo>
                  <a:pt x="451" y="53"/>
                </a:lnTo>
                <a:lnTo>
                  <a:pt x="451" y="53"/>
                </a:lnTo>
                <a:lnTo>
                  <a:pt x="451" y="53"/>
                </a:lnTo>
                <a:lnTo>
                  <a:pt x="451" y="53"/>
                </a:lnTo>
                <a:lnTo>
                  <a:pt x="451" y="53"/>
                </a:lnTo>
                <a:lnTo>
                  <a:pt x="451" y="53"/>
                </a:lnTo>
                <a:lnTo>
                  <a:pt x="451" y="53"/>
                </a:lnTo>
                <a:lnTo>
                  <a:pt x="451" y="53"/>
                </a:lnTo>
                <a:lnTo>
                  <a:pt x="451" y="53"/>
                </a:lnTo>
                <a:lnTo>
                  <a:pt x="452" y="53"/>
                </a:lnTo>
                <a:lnTo>
                  <a:pt x="452" y="53"/>
                </a:lnTo>
                <a:lnTo>
                  <a:pt x="452" y="53"/>
                </a:lnTo>
                <a:lnTo>
                  <a:pt x="452" y="53"/>
                </a:lnTo>
                <a:lnTo>
                  <a:pt x="452" y="53"/>
                </a:lnTo>
                <a:lnTo>
                  <a:pt x="452" y="53"/>
                </a:lnTo>
                <a:lnTo>
                  <a:pt x="453" y="53"/>
                </a:lnTo>
                <a:lnTo>
                  <a:pt x="453" y="53"/>
                </a:lnTo>
                <a:lnTo>
                  <a:pt x="453" y="53"/>
                </a:lnTo>
                <a:lnTo>
                  <a:pt x="453" y="53"/>
                </a:lnTo>
                <a:lnTo>
                  <a:pt x="453" y="53"/>
                </a:lnTo>
                <a:lnTo>
                  <a:pt x="453" y="53"/>
                </a:lnTo>
                <a:lnTo>
                  <a:pt x="453" y="53"/>
                </a:lnTo>
                <a:lnTo>
                  <a:pt x="453" y="53"/>
                </a:lnTo>
                <a:lnTo>
                  <a:pt x="453" y="53"/>
                </a:lnTo>
                <a:lnTo>
                  <a:pt x="453" y="53"/>
                </a:lnTo>
                <a:lnTo>
                  <a:pt x="453" y="53"/>
                </a:lnTo>
                <a:lnTo>
                  <a:pt x="453" y="53"/>
                </a:lnTo>
                <a:lnTo>
                  <a:pt x="453" y="53"/>
                </a:lnTo>
                <a:lnTo>
                  <a:pt x="453" y="53"/>
                </a:lnTo>
                <a:lnTo>
                  <a:pt x="453" y="53"/>
                </a:lnTo>
                <a:lnTo>
                  <a:pt x="453" y="53"/>
                </a:lnTo>
                <a:lnTo>
                  <a:pt x="453" y="53"/>
                </a:lnTo>
                <a:lnTo>
                  <a:pt x="453" y="53"/>
                </a:lnTo>
                <a:lnTo>
                  <a:pt x="453" y="53"/>
                </a:lnTo>
                <a:lnTo>
                  <a:pt x="453" y="53"/>
                </a:lnTo>
                <a:lnTo>
                  <a:pt x="453" y="53"/>
                </a:lnTo>
                <a:lnTo>
                  <a:pt x="453" y="53"/>
                </a:lnTo>
                <a:lnTo>
                  <a:pt x="453" y="53"/>
                </a:lnTo>
                <a:lnTo>
                  <a:pt x="453" y="53"/>
                </a:lnTo>
                <a:lnTo>
                  <a:pt x="453" y="53"/>
                </a:lnTo>
                <a:lnTo>
                  <a:pt x="453" y="53"/>
                </a:lnTo>
                <a:lnTo>
                  <a:pt x="453" y="53"/>
                </a:lnTo>
                <a:lnTo>
                  <a:pt x="453" y="53"/>
                </a:lnTo>
                <a:lnTo>
                  <a:pt x="453" y="53"/>
                </a:lnTo>
                <a:lnTo>
                  <a:pt x="453" y="53"/>
                </a:lnTo>
                <a:lnTo>
                  <a:pt x="453" y="53"/>
                </a:lnTo>
                <a:lnTo>
                  <a:pt x="453" y="53"/>
                </a:lnTo>
                <a:lnTo>
                  <a:pt x="453" y="53"/>
                </a:lnTo>
                <a:lnTo>
                  <a:pt x="454" y="53"/>
                </a:lnTo>
                <a:lnTo>
                  <a:pt x="454" y="53"/>
                </a:lnTo>
                <a:lnTo>
                  <a:pt x="454" y="53"/>
                </a:lnTo>
                <a:lnTo>
                  <a:pt x="454" y="53"/>
                </a:lnTo>
                <a:lnTo>
                  <a:pt x="454" y="53"/>
                </a:lnTo>
                <a:lnTo>
                  <a:pt x="454" y="53"/>
                </a:lnTo>
                <a:lnTo>
                  <a:pt x="454" y="53"/>
                </a:lnTo>
                <a:lnTo>
                  <a:pt x="454" y="53"/>
                </a:lnTo>
                <a:lnTo>
                  <a:pt x="454" y="53"/>
                </a:lnTo>
                <a:lnTo>
                  <a:pt x="454" y="53"/>
                </a:lnTo>
                <a:lnTo>
                  <a:pt x="454" y="53"/>
                </a:lnTo>
                <a:lnTo>
                  <a:pt x="454" y="53"/>
                </a:lnTo>
                <a:lnTo>
                  <a:pt x="454" y="53"/>
                </a:lnTo>
                <a:lnTo>
                  <a:pt x="454" y="54"/>
                </a:lnTo>
                <a:lnTo>
                  <a:pt x="454" y="54"/>
                </a:lnTo>
                <a:lnTo>
                  <a:pt x="454" y="54"/>
                </a:lnTo>
                <a:lnTo>
                  <a:pt x="454" y="54"/>
                </a:lnTo>
                <a:lnTo>
                  <a:pt x="454" y="54"/>
                </a:lnTo>
                <a:lnTo>
                  <a:pt x="454" y="54"/>
                </a:lnTo>
                <a:lnTo>
                  <a:pt x="454" y="54"/>
                </a:lnTo>
                <a:lnTo>
                  <a:pt x="454" y="54"/>
                </a:lnTo>
                <a:lnTo>
                  <a:pt x="454" y="54"/>
                </a:lnTo>
                <a:lnTo>
                  <a:pt x="454" y="54"/>
                </a:lnTo>
                <a:lnTo>
                  <a:pt x="454" y="54"/>
                </a:lnTo>
                <a:lnTo>
                  <a:pt x="454" y="54"/>
                </a:lnTo>
                <a:lnTo>
                  <a:pt x="454" y="54"/>
                </a:lnTo>
                <a:lnTo>
                  <a:pt x="454" y="54"/>
                </a:lnTo>
                <a:lnTo>
                  <a:pt x="454" y="54"/>
                </a:lnTo>
                <a:lnTo>
                  <a:pt x="454" y="54"/>
                </a:lnTo>
                <a:lnTo>
                  <a:pt x="454" y="54"/>
                </a:lnTo>
                <a:lnTo>
                  <a:pt x="454" y="54"/>
                </a:lnTo>
                <a:lnTo>
                  <a:pt x="454" y="54"/>
                </a:lnTo>
                <a:lnTo>
                  <a:pt x="454" y="54"/>
                </a:lnTo>
                <a:lnTo>
                  <a:pt x="454" y="54"/>
                </a:lnTo>
                <a:lnTo>
                  <a:pt x="454" y="54"/>
                </a:lnTo>
                <a:lnTo>
                  <a:pt x="454" y="54"/>
                </a:lnTo>
                <a:lnTo>
                  <a:pt x="454" y="54"/>
                </a:lnTo>
                <a:lnTo>
                  <a:pt x="454" y="54"/>
                </a:lnTo>
                <a:lnTo>
                  <a:pt x="454" y="54"/>
                </a:lnTo>
                <a:lnTo>
                  <a:pt x="455" y="54"/>
                </a:lnTo>
                <a:lnTo>
                  <a:pt x="455" y="54"/>
                </a:lnTo>
                <a:lnTo>
                  <a:pt x="455" y="54"/>
                </a:lnTo>
                <a:lnTo>
                  <a:pt x="455" y="54"/>
                </a:lnTo>
                <a:lnTo>
                  <a:pt x="455" y="54"/>
                </a:lnTo>
                <a:lnTo>
                  <a:pt x="455" y="54"/>
                </a:lnTo>
                <a:lnTo>
                  <a:pt x="455" y="54"/>
                </a:lnTo>
                <a:lnTo>
                  <a:pt x="455" y="54"/>
                </a:lnTo>
                <a:lnTo>
                  <a:pt x="455" y="54"/>
                </a:lnTo>
                <a:lnTo>
                  <a:pt x="455" y="54"/>
                </a:lnTo>
                <a:lnTo>
                  <a:pt x="455" y="54"/>
                </a:lnTo>
                <a:lnTo>
                  <a:pt x="455" y="54"/>
                </a:lnTo>
                <a:lnTo>
                  <a:pt x="455" y="54"/>
                </a:lnTo>
                <a:lnTo>
                  <a:pt x="455" y="54"/>
                </a:lnTo>
                <a:lnTo>
                  <a:pt x="455" y="54"/>
                </a:lnTo>
                <a:lnTo>
                  <a:pt x="456" y="54"/>
                </a:lnTo>
                <a:lnTo>
                  <a:pt x="456" y="54"/>
                </a:lnTo>
                <a:lnTo>
                  <a:pt x="456" y="54"/>
                </a:lnTo>
                <a:lnTo>
                  <a:pt x="456" y="54"/>
                </a:lnTo>
                <a:lnTo>
                  <a:pt x="456" y="54"/>
                </a:lnTo>
                <a:lnTo>
                  <a:pt x="456" y="54"/>
                </a:lnTo>
                <a:lnTo>
                  <a:pt x="456" y="54"/>
                </a:lnTo>
                <a:lnTo>
                  <a:pt x="456" y="54"/>
                </a:lnTo>
                <a:lnTo>
                  <a:pt x="456" y="54"/>
                </a:lnTo>
                <a:lnTo>
                  <a:pt x="456" y="54"/>
                </a:lnTo>
                <a:lnTo>
                  <a:pt x="456" y="54"/>
                </a:lnTo>
                <a:lnTo>
                  <a:pt x="456" y="54"/>
                </a:lnTo>
                <a:lnTo>
                  <a:pt x="456" y="54"/>
                </a:lnTo>
                <a:lnTo>
                  <a:pt x="456" y="54"/>
                </a:lnTo>
                <a:lnTo>
                  <a:pt x="456" y="54"/>
                </a:lnTo>
                <a:lnTo>
                  <a:pt x="457" y="54"/>
                </a:lnTo>
                <a:lnTo>
                  <a:pt x="457" y="54"/>
                </a:lnTo>
                <a:lnTo>
                  <a:pt x="457" y="54"/>
                </a:lnTo>
                <a:lnTo>
                  <a:pt x="457" y="54"/>
                </a:lnTo>
                <a:lnTo>
                  <a:pt x="457" y="54"/>
                </a:lnTo>
                <a:lnTo>
                  <a:pt x="457" y="54"/>
                </a:lnTo>
                <a:lnTo>
                  <a:pt x="457" y="54"/>
                </a:lnTo>
                <a:lnTo>
                  <a:pt x="457" y="54"/>
                </a:lnTo>
                <a:lnTo>
                  <a:pt x="457" y="54"/>
                </a:lnTo>
                <a:lnTo>
                  <a:pt x="457" y="54"/>
                </a:lnTo>
                <a:lnTo>
                  <a:pt x="457" y="54"/>
                </a:lnTo>
                <a:lnTo>
                  <a:pt x="457" y="54"/>
                </a:lnTo>
                <a:lnTo>
                  <a:pt x="457" y="54"/>
                </a:lnTo>
                <a:lnTo>
                  <a:pt x="457" y="54"/>
                </a:lnTo>
                <a:lnTo>
                  <a:pt x="457" y="54"/>
                </a:lnTo>
                <a:lnTo>
                  <a:pt x="457" y="54"/>
                </a:lnTo>
                <a:lnTo>
                  <a:pt x="457" y="54"/>
                </a:lnTo>
                <a:lnTo>
                  <a:pt x="457" y="54"/>
                </a:lnTo>
                <a:lnTo>
                  <a:pt x="457" y="54"/>
                </a:lnTo>
                <a:lnTo>
                  <a:pt x="457" y="54"/>
                </a:lnTo>
                <a:lnTo>
                  <a:pt x="457" y="54"/>
                </a:lnTo>
                <a:lnTo>
                  <a:pt x="457" y="54"/>
                </a:lnTo>
                <a:lnTo>
                  <a:pt x="457" y="54"/>
                </a:lnTo>
                <a:lnTo>
                  <a:pt x="457" y="54"/>
                </a:lnTo>
                <a:lnTo>
                  <a:pt x="458" y="54"/>
                </a:lnTo>
                <a:lnTo>
                  <a:pt x="458" y="54"/>
                </a:lnTo>
                <a:lnTo>
                  <a:pt x="458" y="54"/>
                </a:lnTo>
                <a:lnTo>
                  <a:pt x="458" y="54"/>
                </a:lnTo>
                <a:lnTo>
                  <a:pt x="458" y="54"/>
                </a:lnTo>
                <a:lnTo>
                  <a:pt x="458" y="54"/>
                </a:lnTo>
                <a:lnTo>
                  <a:pt x="458" y="54"/>
                </a:lnTo>
                <a:lnTo>
                  <a:pt x="458" y="54"/>
                </a:lnTo>
                <a:lnTo>
                  <a:pt x="458" y="54"/>
                </a:lnTo>
                <a:lnTo>
                  <a:pt x="458" y="54"/>
                </a:lnTo>
                <a:lnTo>
                  <a:pt x="458" y="54"/>
                </a:lnTo>
                <a:lnTo>
                  <a:pt x="458" y="54"/>
                </a:lnTo>
                <a:lnTo>
                  <a:pt x="458" y="54"/>
                </a:lnTo>
                <a:lnTo>
                  <a:pt x="458" y="54"/>
                </a:lnTo>
                <a:lnTo>
                  <a:pt x="458" y="54"/>
                </a:lnTo>
                <a:lnTo>
                  <a:pt x="458" y="54"/>
                </a:lnTo>
                <a:lnTo>
                  <a:pt x="458" y="54"/>
                </a:lnTo>
                <a:lnTo>
                  <a:pt x="458" y="54"/>
                </a:lnTo>
                <a:lnTo>
                  <a:pt x="458" y="54"/>
                </a:lnTo>
                <a:lnTo>
                  <a:pt x="458" y="54"/>
                </a:lnTo>
                <a:lnTo>
                  <a:pt x="458" y="54"/>
                </a:lnTo>
                <a:lnTo>
                  <a:pt x="458" y="54"/>
                </a:lnTo>
                <a:lnTo>
                  <a:pt x="458" y="54"/>
                </a:lnTo>
                <a:lnTo>
                  <a:pt x="458" y="54"/>
                </a:lnTo>
                <a:lnTo>
                  <a:pt x="458" y="54"/>
                </a:lnTo>
                <a:lnTo>
                  <a:pt x="458" y="54"/>
                </a:lnTo>
                <a:lnTo>
                  <a:pt x="458" y="54"/>
                </a:lnTo>
                <a:lnTo>
                  <a:pt x="458" y="54"/>
                </a:lnTo>
                <a:lnTo>
                  <a:pt x="458" y="54"/>
                </a:lnTo>
                <a:lnTo>
                  <a:pt x="458" y="54"/>
                </a:lnTo>
                <a:lnTo>
                  <a:pt x="458" y="54"/>
                </a:lnTo>
                <a:lnTo>
                  <a:pt x="458" y="54"/>
                </a:lnTo>
                <a:lnTo>
                  <a:pt x="458" y="54"/>
                </a:lnTo>
                <a:lnTo>
                  <a:pt x="458" y="54"/>
                </a:lnTo>
                <a:lnTo>
                  <a:pt x="458" y="54"/>
                </a:lnTo>
                <a:lnTo>
                  <a:pt x="458" y="54"/>
                </a:lnTo>
                <a:lnTo>
                  <a:pt x="458" y="54"/>
                </a:lnTo>
                <a:lnTo>
                  <a:pt x="458" y="54"/>
                </a:lnTo>
                <a:lnTo>
                  <a:pt x="458" y="54"/>
                </a:lnTo>
                <a:lnTo>
                  <a:pt x="458" y="54"/>
                </a:lnTo>
                <a:lnTo>
                  <a:pt x="458" y="54"/>
                </a:lnTo>
                <a:lnTo>
                  <a:pt x="458" y="54"/>
                </a:lnTo>
                <a:lnTo>
                  <a:pt x="458" y="54"/>
                </a:lnTo>
                <a:lnTo>
                  <a:pt x="458" y="54"/>
                </a:lnTo>
                <a:lnTo>
                  <a:pt x="458" y="54"/>
                </a:lnTo>
                <a:lnTo>
                  <a:pt x="458" y="54"/>
                </a:lnTo>
                <a:lnTo>
                  <a:pt x="458" y="54"/>
                </a:lnTo>
                <a:lnTo>
                  <a:pt x="458" y="54"/>
                </a:lnTo>
                <a:lnTo>
                  <a:pt x="458" y="54"/>
                </a:lnTo>
                <a:lnTo>
                  <a:pt x="458" y="54"/>
                </a:lnTo>
                <a:lnTo>
                  <a:pt x="458" y="54"/>
                </a:lnTo>
                <a:lnTo>
                  <a:pt x="458" y="54"/>
                </a:lnTo>
                <a:lnTo>
                  <a:pt x="458" y="54"/>
                </a:lnTo>
                <a:lnTo>
                  <a:pt x="458" y="54"/>
                </a:lnTo>
                <a:lnTo>
                  <a:pt x="458" y="54"/>
                </a:lnTo>
                <a:lnTo>
                  <a:pt x="458" y="54"/>
                </a:lnTo>
                <a:lnTo>
                  <a:pt x="458" y="54"/>
                </a:lnTo>
                <a:lnTo>
                  <a:pt x="458" y="54"/>
                </a:lnTo>
                <a:lnTo>
                  <a:pt x="458" y="54"/>
                </a:lnTo>
                <a:lnTo>
                  <a:pt x="458" y="54"/>
                </a:lnTo>
                <a:lnTo>
                  <a:pt x="458" y="54"/>
                </a:lnTo>
                <a:lnTo>
                  <a:pt x="458" y="54"/>
                </a:lnTo>
                <a:lnTo>
                  <a:pt x="458"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59" y="54"/>
                </a:lnTo>
                <a:lnTo>
                  <a:pt x="460" y="54"/>
                </a:lnTo>
                <a:lnTo>
                  <a:pt x="460" y="54"/>
                </a:lnTo>
                <a:lnTo>
                  <a:pt x="460" y="54"/>
                </a:lnTo>
                <a:lnTo>
                  <a:pt x="460" y="54"/>
                </a:lnTo>
                <a:lnTo>
                  <a:pt x="460" y="54"/>
                </a:lnTo>
                <a:lnTo>
                  <a:pt x="460" y="54"/>
                </a:lnTo>
                <a:lnTo>
                  <a:pt x="460" y="54"/>
                </a:lnTo>
                <a:lnTo>
                  <a:pt x="460" y="54"/>
                </a:lnTo>
                <a:lnTo>
                  <a:pt x="460" y="54"/>
                </a:lnTo>
                <a:lnTo>
                  <a:pt x="460" y="54"/>
                </a:lnTo>
                <a:lnTo>
                  <a:pt x="460" y="54"/>
                </a:lnTo>
                <a:lnTo>
                  <a:pt x="460" y="54"/>
                </a:lnTo>
                <a:lnTo>
                  <a:pt x="460" y="54"/>
                </a:lnTo>
                <a:lnTo>
                  <a:pt x="460" y="54"/>
                </a:lnTo>
                <a:lnTo>
                  <a:pt x="460" y="54"/>
                </a:lnTo>
                <a:lnTo>
                  <a:pt x="460" y="54"/>
                </a:lnTo>
                <a:lnTo>
                  <a:pt x="460" y="54"/>
                </a:lnTo>
                <a:lnTo>
                  <a:pt x="460" y="54"/>
                </a:lnTo>
                <a:lnTo>
                  <a:pt x="460" y="54"/>
                </a:lnTo>
                <a:lnTo>
                  <a:pt x="460" y="54"/>
                </a:lnTo>
                <a:lnTo>
                  <a:pt x="460" y="54"/>
                </a:lnTo>
                <a:lnTo>
                  <a:pt x="460" y="54"/>
                </a:lnTo>
                <a:lnTo>
                  <a:pt x="460" y="54"/>
                </a:lnTo>
                <a:lnTo>
                  <a:pt x="460" y="54"/>
                </a:lnTo>
                <a:lnTo>
                  <a:pt x="460" y="54"/>
                </a:lnTo>
                <a:lnTo>
                  <a:pt x="460" y="54"/>
                </a:lnTo>
                <a:lnTo>
                  <a:pt x="460" y="54"/>
                </a:lnTo>
                <a:lnTo>
                  <a:pt x="460" y="54"/>
                </a:lnTo>
                <a:lnTo>
                  <a:pt x="460" y="54"/>
                </a:lnTo>
                <a:lnTo>
                  <a:pt x="460" y="54"/>
                </a:lnTo>
                <a:lnTo>
                  <a:pt x="460" y="54"/>
                </a:lnTo>
                <a:lnTo>
                  <a:pt x="460" y="54"/>
                </a:lnTo>
                <a:lnTo>
                  <a:pt x="460" y="54"/>
                </a:lnTo>
                <a:lnTo>
                  <a:pt x="460" y="54"/>
                </a:lnTo>
                <a:lnTo>
                  <a:pt x="460" y="54"/>
                </a:lnTo>
                <a:lnTo>
                  <a:pt x="460" y="54"/>
                </a:lnTo>
                <a:lnTo>
                  <a:pt x="460" y="54"/>
                </a:lnTo>
                <a:lnTo>
                  <a:pt x="460" y="54"/>
                </a:lnTo>
                <a:lnTo>
                  <a:pt x="460" y="54"/>
                </a:lnTo>
                <a:lnTo>
                  <a:pt x="460" y="54"/>
                </a:lnTo>
                <a:lnTo>
                  <a:pt x="460" y="54"/>
                </a:lnTo>
                <a:lnTo>
                  <a:pt x="460" y="54"/>
                </a:lnTo>
                <a:lnTo>
                  <a:pt x="460" y="54"/>
                </a:lnTo>
                <a:lnTo>
                  <a:pt x="460" y="54"/>
                </a:lnTo>
                <a:lnTo>
                  <a:pt x="460" y="54"/>
                </a:lnTo>
                <a:lnTo>
                  <a:pt x="460" y="54"/>
                </a:lnTo>
                <a:lnTo>
                  <a:pt x="460" y="54"/>
                </a:lnTo>
                <a:lnTo>
                  <a:pt x="460" y="54"/>
                </a:lnTo>
                <a:lnTo>
                  <a:pt x="460" y="54"/>
                </a:lnTo>
                <a:lnTo>
                  <a:pt x="460" y="54"/>
                </a:lnTo>
                <a:lnTo>
                  <a:pt x="460" y="54"/>
                </a:lnTo>
                <a:lnTo>
                  <a:pt x="460" y="54"/>
                </a:lnTo>
                <a:lnTo>
                  <a:pt x="460" y="54"/>
                </a:lnTo>
                <a:lnTo>
                  <a:pt x="460" y="54"/>
                </a:lnTo>
                <a:lnTo>
                  <a:pt x="460" y="54"/>
                </a:lnTo>
                <a:lnTo>
                  <a:pt x="460" y="54"/>
                </a:lnTo>
                <a:lnTo>
                  <a:pt x="460" y="54"/>
                </a:lnTo>
                <a:lnTo>
                  <a:pt x="460" y="54"/>
                </a:lnTo>
                <a:lnTo>
                  <a:pt x="460" y="54"/>
                </a:lnTo>
                <a:lnTo>
                  <a:pt x="460" y="54"/>
                </a:lnTo>
                <a:lnTo>
                  <a:pt x="460" y="54"/>
                </a:lnTo>
                <a:lnTo>
                  <a:pt x="460" y="54"/>
                </a:lnTo>
                <a:lnTo>
                  <a:pt x="460" y="54"/>
                </a:lnTo>
                <a:lnTo>
                  <a:pt x="460" y="54"/>
                </a:lnTo>
                <a:lnTo>
                  <a:pt x="460" y="54"/>
                </a:lnTo>
                <a:lnTo>
                  <a:pt x="460" y="54"/>
                </a:lnTo>
                <a:lnTo>
                  <a:pt x="460" y="54"/>
                </a:lnTo>
                <a:lnTo>
                  <a:pt x="460" y="54"/>
                </a:lnTo>
                <a:lnTo>
                  <a:pt x="460" y="54"/>
                </a:lnTo>
                <a:lnTo>
                  <a:pt x="460" y="54"/>
                </a:lnTo>
                <a:lnTo>
                  <a:pt x="460" y="54"/>
                </a:lnTo>
                <a:lnTo>
                  <a:pt x="460" y="54"/>
                </a:lnTo>
                <a:lnTo>
                  <a:pt x="461" y="54"/>
                </a:lnTo>
                <a:lnTo>
                  <a:pt x="461" y="54"/>
                </a:lnTo>
                <a:lnTo>
                  <a:pt x="461" y="54"/>
                </a:lnTo>
                <a:lnTo>
                  <a:pt x="461" y="54"/>
                </a:lnTo>
                <a:lnTo>
                  <a:pt x="461" y="54"/>
                </a:lnTo>
                <a:lnTo>
                  <a:pt x="461" y="54"/>
                </a:lnTo>
                <a:lnTo>
                  <a:pt x="461" y="54"/>
                </a:lnTo>
                <a:lnTo>
                  <a:pt x="461" y="54"/>
                </a:lnTo>
                <a:lnTo>
                  <a:pt x="461" y="54"/>
                </a:lnTo>
                <a:lnTo>
                  <a:pt x="461" y="54"/>
                </a:lnTo>
                <a:lnTo>
                  <a:pt x="461" y="54"/>
                </a:lnTo>
                <a:lnTo>
                  <a:pt x="461" y="54"/>
                </a:lnTo>
                <a:lnTo>
                  <a:pt x="461" y="54"/>
                </a:lnTo>
                <a:lnTo>
                  <a:pt x="461" y="54"/>
                </a:lnTo>
                <a:lnTo>
                  <a:pt x="461" y="54"/>
                </a:lnTo>
                <a:lnTo>
                  <a:pt x="461" y="54"/>
                </a:lnTo>
                <a:lnTo>
                  <a:pt x="461" y="54"/>
                </a:lnTo>
                <a:lnTo>
                  <a:pt x="461" y="54"/>
                </a:lnTo>
                <a:lnTo>
                  <a:pt x="461" y="54"/>
                </a:lnTo>
                <a:lnTo>
                  <a:pt x="461" y="54"/>
                </a:lnTo>
                <a:lnTo>
                  <a:pt x="461" y="54"/>
                </a:lnTo>
                <a:lnTo>
                  <a:pt x="461" y="54"/>
                </a:lnTo>
                <a:lnTo>
                  <a:pt x="461" y="54"/>
                </a:lnTo>
                <a:lnTo>
                  <a:pt x="461" y="54"/>
                </a:lnTo>
                <a:lnTo>
                  <a:pt x="461" y="54"/>
                </a:lnTo>
                <a:lnTo>
                  <a:pt x="461" y="54"/>
                </a:lnTo>
                <a:lnTo>
                  <a:pt x="461" y="54"/>
                </a:lnTo>
                <a:lnTo>
                  <a:pt x="461" y="54"/>
                </a:lnTo>
                <a:lnTo>
                  <a:pt x="461" y="54"/>
                </a:lnTo>
                <a:lnTo>
                  <a:pt x="461" y="54"/>
                </a:lnTo>
                <a:lnTo>
                  <a:pt x="461" y="54"/>
                </a:lnTo>
                <a:lnTo>
                  <a:pt x="461" y="54"/>
                </a:lnTo>
                <a:lnTo>
                  <a:pt x="461" y="54"/>
                </a:lnTo>
                <a:lnTo>
                  <a:pt x="461" y="54"/>
                </a:lnTo>
                <a:lnTo>
                  <a:pt x="461" y="54"/>
                </a:lnTo>
                <a:lnTo>
                  <a:pt x="461" y="54"/>
                </a:lnTo>
                <a:lnTo>
                  <a:pt x="461" y="54"/>
                </a:lnTo>
                <a:lnTo>
                  <a:pt x="461" y="54"/>
                </a:lnTo>
                <a:lnTo>
                  <a:pt x="461" y="54"/>
                </a:lnTo>
                <a:lnTo>
                  <a:pt x="461" y="54"/>
                </a:lnTo>
                <a:lnTo>
                  <a:pt x="461" y="54"/>
                </a:lnTo>
                <a:lnTo>
                  <a:pt x="461" y="54"/>
                </a:lnTo>
                <a:lnTo>
                  <a:pt x="461" y="54"/>
                </a:lnTo>
                <a:lnTo>
                  <a:pt x="461" y="54"/>
                </a:lnTo>
                <a:lnTo>
                  <a:pt x="461" y="54"/>
                </a:lnTo>
                <a:lnTo>
                  <a:pt x="461" y="54"/>
                </a:lnTo>
                <a:lnTo>
                  <a:pt x="461" y="54"/>
                </a:lnTo>
                <a:lnTo>
                  <a:pt x="461" y="54"/>
                </a:lnTo>
                <a:lnTo>
                  <a:pt x="461" y="54"/>
                </a:lnTo>
                <a:lnTo>
                  <a:pt x="461" y="54"/>
                </a:lnTo>
                <a:lnTo>
                  <a:pt x="461" y="54"/>
                </a:lnTo>
                <a:lnTo>
                  <a:pt x="461" y="54"/>
                </a:lnTo>
                <a:lnTo>
                  <a:pt x="461" y="54"/>
                </a:lnTo>
                <a:lnTo>
                  <a:pt x="461" y="54"/>
                </a:lnTo>
                <a:lnTo>
                  <a:pt x="461" y="54"/>
                </a:lnTo>
                <a:lnTo>
                  <a:pt x="461" y="54"/>
                </a:lnTo>
                <a:lnTo>
                  <a:pt x="461" y="54"/>
                </a:lnTo>
                <a:lnTo>
                  <a:pt x="462" y="54"/>
                </a:lnTo>
                <a:lnTo>
                  <a:pt x="462" y="54"/>
                </a:lnTo>
                <a:lnTo>
                  <a:pt x="462" y="54"/>
                </a:lnTo>
                <a:lnTo>
                  <a:pt x="462" y="54"/>
                </a:lnTo>
                <a:lnTo>
                  <a:pt x="462" y="54"/>
                </a:lnTo>
                <a:lnTo>
                  <a:pt x="462" y="54"/>
                </a:lnTo>
                <a:lnTo>
                  <a:pt x="462" y="54"/>
                </a:lnTo>
                <a:lnTo>
                  <a:pt x="462" y="54"/>
                </a:lnTo>
                <a:lnTo>
                  <a:pt x="462" y="54"/>
                </a:lnTo>
                <a:lnTo>
                  <a:pt x="462" y="54"/>
                </a:lnTo>
                <a:lnTo>
                  <a:pt x="462" y="54"/>
                </a:lnTo>
                <a:lnTo>
                  <a:pt x="462" y="54"/>
                </a:lnTo>
                <a:lnTo>
                  <a:pt x="462" y="54"/>
                </a:lnTo>
                <a:lnTo>
                  <a:pt x="462" y="54"/>
                </a:lnTo>
                <a:lnTo>
                  <a:pt x="462" y="54"/>
                </a:lnTo>
                <a:lnTo>
                  <a:pt x="462" y="54"/>
                </a:lnTo>
                <a:lnTo>
                  <a:pt x="462" y="54"/>
                </a:lnTo>
                <a:lnTo>
                  <a:pt x="462" y="54"/>
                </a:lnTo>
                <a:lnTo>
                  <a:pt x="462" y="54"/>
                </a:lnTo>
                <a:lnTo>
                  <a:pt x="462" y="54"/>
                </a:lnTo>
                <a:lnTo>
                  <a:pt x="462" y="54"/>
                </a:lnTo>
                <a:lnTo>
                  <a:pt x="462" y="54"/>
                </a:lnTo>
                <a:lnTo>
                  <a:pt x="462" y="54"/>
                </a:lnTo>
                <a:lnTo>
                  <a:pt x="462" y="54"/>
                </a:lnTo>
                <a:lnTo>
                  <a:pt x="462" y="54"/>
                </a:lnTo>
                <a:lnTo>
                  <a:pt x="462" y="54"/>
                </a:lnTo>
                <a:lnTo>
                  <a:pt x="462" y="54"/>
                </a:lnTo>
                <a:lnTo>
                  <a:pt x="462" y="54"/>
                </a:lnTo>
                <a:lnTo>
                  <a:pt x="462" y="54"/>
                </a:lnTo>
                <a:lnTo>
                  <a:pt x="462" y="54"/>
                </a:lnTo>
                <a:lnTo>
                  <a:pt x="462" y="54"/>
                </a:lnTo>
                <a:lnTo>
                  <a:pt x="462" y="54"/>
                </a:lnTo>
                <a:lnTo>
                  <a:pt x="462" y="54"/>
                </a:lnTo>
                <a:lnTo>
                  <a:pt x="462" y="54"/>
                </a:lnTo>
                <a:lnTo>
                  <a:pt x="462" y="54"/>
                </a:lnTo>
                <a:lnTo>
                  <a:pt x="462" y="54"/>
                </a:lnTo>
                <a:lnTo>
                  <a:pt x="462" y="54"/>
                </a:lnTo>
                <a:lnTo>
                  <a:pt x="462" y="54"/>
                </a:lnTo>
                <a:lnTo>
                  <a:pt x="462" y="54"/>
                </a:lnTo>
                <a:lnTo>
                  <a:pt x="462" y="54"/>
                </a:lnTo>
                <a:lnTo>
                  <a:pt x="462" y="54"/>
                </a:lnTo>
                <a:lnTo>
                  <a:pt x="462" y="54"/>
                </a:lnTo>
                <a:lnTo>
                  <a:pt x="462" y="54"/>
                </a:lnTo>
                <a:lnTo>
                  <a:pt x="462" y="54"/>
                </a:lnTo>
                <a:lnTo>
                  <a:pt x="462" y="54"/>
                </a:lnTo>
                <a:lnTo>
                  <a:pt x="462" y="54"/>
                </a:lnTo>
                <a:lnTo>
                  <a:pt x="462" y="54"/>
                </a:lnTo>
                <a:lnTo>
                  <a:pt x="462" y="54"/>
                </a:lnTo>
                <a:lnTo>
                  <a:pt x="462" y="54"/>
                </a:lnTo>
                <a:lnTo>
                  <a:pt x="462" y="54"/>
                </a:lnTo>
                <a:lnTo>
                  <a:pt x="462" y="54"/>
                </a:lnTo>
                <a:lnTo>
                  <a:pt x="463" y="54"/>
                </a:lnTo>
                <a:lnTo>
                  <a:pt x="463" y="54"/>
                </a:lnTo>
                <a:lnTo>
                  <a:pt x="463" y="54"/>
                </a:lnTo>
                <a:lnTo>
                  <a:pt x="463" y="54"/>
                </a:lnTo>
                <a:lnTo>
                  <a:pt x="463" y="54"/>
                </a:lnTo>
                <a:lnTo>
                  <a:pt x="463" y="54"/>
                </a:lnTo>
                <a:lnTo>
                  <a:pt x="463" y="54"/>
                </a:lnTo>
                <a:lnTo>
                  <a:pt x="463" y="54"/>
                </a:lnTo>
                <a:lnTo>
                  <a:pt x="463" y="54"/>
                </a:lnTo>
                <a:lnTo>
                  <a:pt x="463" y="54"/>
                </a:lnTo>
                <a:lnTo>
                  <a:pt x="463" y="54"/>
                </a:lnTo>
                <a:lnTo>
                  <a:pt x="463" y="54"/>
                </a:lnTo>
                <a:lnTo>
                  <a:pt x="463" y="54"/>
                </a:lnTo>
                <a:lnTo>
                  <a:pt x="463" y="54"/>
                </a:lnTo>
                <a:lnTo>
                  <a:pt x="463" y="54"/>
                </a:lnTo>
                <a:lnTo>
                  <a:pt x="463" y="54"/>
                </a:lnTo>
                <a:lnTo>
                  <a:pt x="463" y="54"/>
                </a:lnTo>
                <a:lnTo>
                  <a:pt x="463" y="54"/>
                </a:lnTo>
                <a:lnTo>
                  <a:pt x="463" y="54"/>
                </a:lnTo>
                <a:lnTo>
                  <a:pt x="463" y="54"/>
                </a:lnTo>
                <a:lnTo>
                  <a:pt x="463" y="54"/>
                </a:lnTo>
                <a:lnTo>
                  <a:pt x="463" y="54"/>
                </a:lnTo>
                <a:lnTo>
                  <a:pt x="463" y="54"/>
                </a:lnTo>
                <a:lnTo>
                  <a:pt x="463" y="54"/>
                </a:lnTo>
                <a:lnTo>
                  <a:pt x="464" y="54"/>
                </a:lnTo>
                <a:lnTo>
                  <a:pt x="464" y="54"/>
                </a:lnTo>
                <a:lnTo>
                  <a:pt x="464" y="54"/>
                </a:lnTo>
                <a:lnTo>
                  <a:pt x="464" y="54"/>
                </a:lnTo>
                <a:lnTo>
                  <a:pt x="464" y="54"/>
                </a:lnTo>
                <a:lnTo>
                  <a:pt x="464" y="54"/>
                </a:lnTo>
                <a:lnTo>
                  <a:pt x="464" y="54"/>
                </a:lnTo>
                <a:lnTo>
                  <a:pt x="464" y="54"/>
                </a:lnTo>
                <a:lnTo>
                  <a:pt x="464" y="54"/>
                </a:lnTo>
                <a:lnTo>
                  <a:pt x="464" y="54"/>
                </a:lnTo>
                <a:lnTo>
                  <a:pt x="464" y="54"/>
                </a:lnTo>
                <a:lnTo>
                  <a:pt x="464" y="54"/>
                </a:lnTo>
                <a:lnTo>
                  <a:pt x="464" y="54"/>
                </a:lnTo>
                <a:lnTo>
                  <a:pt x="464" y="54"/>
                </a:lnTo>
                <a:lnTo>
                  <a:pt x="464" y="54"/>
                </a:lnTo>
                <a:lnTo>
                  <a:pt x="464" y="54"/>
                </a:lnTo>
                <a:lnTo>
                  <a:pt x="464" y="54"/>
                </a:lnTo>
                <a:lnTo>
                  <a:pt x="464" y="54"/>
                </a:lnTo>
                <a:lnTo>
                  <a:pt x="464" y="54"/>
                </a:lnTo>
                <a:lnTo>
                  <a:pt x="464" y="54"/>
                </a:lnTo>
                <a:lnTo>
                  <a:pt x="464" y="54"/>
                </a:lnTo>
                <a:lnTo>
                  <a:pt x="464" y="54"/>
                </a:lnTo>
                <a:lnTo>
                  <a:pt x="464" y="54"/>
                </a:lnTo>
                <a:lnTo>
                  <a:pt x="464" y="54"/>
                </a:lnTo>
                <a:lnTo>
                  <a:pt x="464" y="54"/>
                </a:lnTo>
                <a:lnTo>
                  <a:pt x="464" y="54"/>
                </a:lnTo>
                <a:lnTo>
                  <a:pt x="464" y="54"/>
                </a:lnTo>
                <a:lnTo>
                  <a:pt x="464" y="54"/>
                </a:lnTo>
                <a:lnTo>
                  <a:pt x="464" y="54"/>
                </a:lnTo>
                <a:lnTo>
                  <a:pt x="464" y="54"/>
                </a:lnTo>
                <a:lnTo>
                  <a:pt x="464" y="54"/>
                </a:lnTo>
                <a:lnTo>
                  <a:pt x="464" y="54"/>
                </a:lnTo>
                <a:lnTo>
                  <a:pt x="464" y="54"/>
                </a:lnTo>
                <a:lnTo>
                  <a:pt x="464" y="54"/>
                </a:lnTo>
                <a:lnTo>
                  <a:pt x="464" y="54"/>
                </a:lnTo>
                <a:lnTo>
                  <a:pt x="464" y="54"/>
                </a:lnTo>
                <a:lnTo>
                  <a:pt x="464" y="54"/>
                </a:lnTo>
                <a:lnTo>
                  <a:pt x="464" y="54"/>
                </a:lnTo>
                <a:lnTo>
                  <a:pt x="464" y="54"/>
                </a:lnTo>
                <a:lnTo>
                  <a:pt x="465" y="54"/>
                </a:lnTo>
                <a:lnTo>
                  <a:pt x="465" y="54"/>
                </a:lnTo>
                <a:lnTo>
                  <a:pt x="465" y="54"/>
                </a:lnTo>
                <a:lnTo>
                  <a:pt x="465" y="54"/>
                </a:lnTo>
                <a:lnTo>
                  <a:pt x="465" y="54"/>
                </a:lnTo>
                <a:lnTo>
                  <a:pt x="465" y="54"/>
                </a:lnTo>
                <a:lnTo>
                  <a:pt x="465" y="54"/>
                </a:lnTo>
                <a:lnTo>
                  <a:pt x="465" y="54"/>
                </a:lnTo>
                <a:lnTo>
                  <a:pt x="465" y="54"/>
                </a:lnTo>
                <a:lnTo>
                  <a:pt x="465" y="54"/>
                </a:lnTo>
                <a:lnTo>
                  <a:pt x="465" y="54"/>
                </a:lnTo>
                <a:lnTo>
                  <a:pt x="465" y="54"/>
                </a:lnTo>
                <a:lnTo>
                  <a:pt x="465" y="54"/>
                </a:lnTo>
                <a:lnTo>
                  <a:pt x="465" y="54"/>
                </a:lnTo>
                <a:lnTo>
                  <a:pt x="465" y="54"/>
                </a:lnTo>
                <a:lnTo>
                  <a:pt x="465" y="54"/>
                </a:lnTo>
                <a:lnTo>
                  <a:pt x="465" y="54"/>
                </a:lnTo>
                <a:lnTo>
                  <a:pt x="465" y="54"/>
                </a:lnTo>
                <a:lnTo>
                  <a:pt x="465" y="54"/>
                </a:lnTo>
                <a:lnTo>
                  <a:pt x="465" y="54"/>
                </a:lnTo>
                <a:lnTo>
                  <a:pt x="465" y="54"/>
                </a:lnTo>
                <a:lnTo>
                  <a:pt x="465" y="54"/>
                </a:lnTo>
                <a:lnTo>
                  <a:pt x="465" y="54"/>
                </a:lnTo>
                <a:lnTo>
                  <a:pt x="465" y="54"/>
                </a:lnTo>
                <a:lnTo>
                  <a:pt x="465" y="54"/>
                </a:lnTo>
                <a:lnTo>
                  <a:pt x="465" y="54"/>
                </a:lnTo>
                <a:lnTo>
                  <a:pt x="465" y="54"/>
                </a:lnTo>
                <a:lnTo>
                  <a:pt x="465" y="54"/>
                </a:lnTo>
                <a:lnTo>
                  <a:pt x="465" y="54"/>
                </a:lnTo>
                <a:lnTo>
                  <a:pt x="465" y="54"/>
                </a:lnTo>
                <a:lnTo>
                  <a:pt x="465" y="54"/>
                </a:lnTo>
                <a:lnTo>
                  <a:pt x="465" y="54"/>
                </a:lnTo>
                <a:lnTo>
                  <a:pt x="465" y="54"/>
                </a:lnTo>
                <a:lnTo>
                  <a:pt x="465" y="54"/>
                </a:lnTo>
                <a:lnTo>
                  <a:pt x="465" y="54"/>
                </a:lnTo>
                <a:lnTo>
                  <a:pt x="465" y="54"/>
                </a:lnTo>
                <a:lnTo>
                  <a:pt x="465" y="54"/>
                </a:lnTo>
                <a:lnTo>
                  <a:pt x="465" y="54"/>
                </a:lnTo>
                <a:lnTo>
                  <a:pt x="465" y="54"/>
                </a:lnTo>
                <a:lnTo>
                  <a:pt x="466" y="54"/>
                </a:lnTo>
                <a:lnTo>
                  <a:pt x="466" y="54"/>
                </a:lnTo>
                <a:lnTo>
                  <a:pt x="466" y="54"/>
                </a:lnTo>
                <a:lnTo>
                  <a:pt x="466" y="54"/>
                </a:lnTo>
                <a:lnTo>
                  <a:pt x="466" y="54"/>
                </a:lnTo>
                <a:lnTo>
                  <a:pt x="466" y="54"/>
                </a:lnTo>
                <a:lnTo>
                  <a:pt x="466" y="54"/>
                </a:lnTo>
                <a:lnTo>
                  <a:pt x="466" y="54"/>
                </a:lnTo>
                <a:lnTo>
                  <a:pt x="466" y="54"/>
                </a:lnTo>
                <a:lnTo>
                  <a:pt x="466" y="54"/>
                </a:lnTo>
                <a:lnTo>
                  <a:pt x="466" y="54"/>
                </a:lnTo>
                <a:lnTo>
                  <a:pt x="466" y="54"/>
                </a:lnTo>
                <a:lnTo>
                  <a:pt x="466" y="54"/>
                </a:lnTo>
                <a:lnTo>
                  <a:pt x="466" y="55"/>
                </a:lnTo>
                <a:lnTo>
                  <a:pt x="466" y="55"/>
                </a:lnTo>
                <a:lnTo>
                  <a:pt x="466" y="55"/>
                </a:lnTo>
                <a:lnTo>
                  <a:pt x="466" y="55"/>
                </a:lnTo>
                <a:lnTo>
                  <a:pt x="466" y="55"/>
                </a:lnTo>
                <a:lnTo>
                  <a:pt x="467" y="55"/>
                </a:lnTo>
                <a:lnTo>
                  <a:pt x="467" y="55"/>
                </a:lnTo>
                <a:lnTo>
                  <a:pt x="467" y="55"/>
                </a:lnTo>
                <a:lnTo>
                  <a:pt x="467" y="55"/>
                </a:lnTo>
                <a:lnTo>
                  <a:pt x="467" y="55"/>
                </a:lnTo>
                <a:lnTo>
                  <a:pt x="467" y="55"/>
                </a:lnTo>
                <a:lnTo>
                  <a:pt x="467" y="55"/>
                </a:lnTo>
                <a:lnTo>
                  <a:pt x="467" y="55"/>
                </a:lnTo>
                <a:lnTo>
                  <a:pt x="467" y="55"/>
                </a:lnTo>
                <a:lnTo>
                  <a:pt x="467" y="55"/>
                </a:lnTo>
                <a:lnTo>
                  <a:pt x="467" y="55"/>
                </a:lnTo>
                <a:lnTo>
                  <a:pt x="467" y="55"/>
                </a:lnTo>
                <a:lnTo>
                  <a:pt x="467" y="55"/>
                </a:lnTo>
                <a:lnTo>
                  <a:pt x="467" y="55"/>
                </a:lnTo>
                <a:lnTo>
                  <a:pt x="467" y="55"/>
                </a:lnTo>
                <a:lnTo>
                  <a:pt x="467" y="55"/>
                </a:lnTo>
                <a:lnTo>
                  <a:pt x="467" y="55"/>
                </a:lnTo>
                <a:lnTo>
                  <a:pt x="467" y="55"/>
                </a:lnTo>
                <a:lnTo>
                  <a:pt x="467" y="55"/>
                </a:lnTo>
                <a:lnTo>
                  <a:pt x="467" y="55"/>
                </a:lnTo>
                <a:lnTo>
                  <a:pt x="467" y="55"/>
                </a:lnTo>
                <a:lnTo>
                  <a:pt x="467" y="55"/>
                </a:lnTo>
                <a:lnTo>
                  <a:pt x="467" y="55"/>
                </a:lnTo>
                <a:lnTo>
                  <a:pt x="467" y="55"/>
                </a:lnTo>
                <a:lnTo>
                  <a:pt x="467" y="55"/>
                </a:lnTo>
                <a:lnTo>
                  <a:pt x="467" y="55"/>
                </a:lnTo>
                <a:lnTo>
                  <a:pt x="467" y="55"/>
                </a:lnTo>
                <a:lnTo>
                  <a:pt x="467" y="55"/>
                </a:lnTo>
                <a:lnTo>
                  <a:pt x="467" y="55"/>
                </a:lnTo>
                <a:lnTo>
                  <a:pt x="467" y="55"/>
                </a:lnTo>
                <a:lnTo>
                  <a:pt x="467" y="55"/>
                </a:lnTo>
                <a:lnTo>
                  <a:pt x="467" y="55"/>
                </a:lnTo>
                <a:lnTo>
                  <a:pt x="467" y="55"/>
                </a:lnTo>
                <a:lnTo>
                  <a:pt x="467" y="55"/>
                </a:lnTo>
                <a:lnTo>
                  <a:pt x="467" y="55"/>
                </a:lnTo>
                <a:lnTo>
                  <a:pt x="467" y="55"/>
                </a:lnTo>
                <a:lnTo>
                  <a:pt x="468" y="55"/>
                </a:lnTo>
                <a:lnTo>
                  <a:pt x="468" y="55"/>
                </a:lnTo>
                <a:lnTo>
                  <a:pt x="468" y="55"/>
                </a:lnTo>
                <a:lnTo>
                  <a:pt x="468" y="55"/>
                </a:lnTo>
                <a:lnTo>
                  <a:pt x="468" y="55"/>
                </a:lnTo>
                <a:lnTo>
                  <a:pt x="468" y="55"/>
                </a:lnTo>
                <a:lnTo>
                  <a:pt x="469" y="55"/>
                </a:lnTo>
                <a:lnTo>
                  <a:pt x="469" y="55"/>
                </a:lnTo>
                <a:lnTo>
                  <a:pt x="469" y="55"/>
                </a:lnTo>
                <a:lnTo>
                  <a:pt x="469" y="55"/>
                </a:lnTo>
                <a:lnTo>
                  <a:pt x="469" y="55"/>
                </a:lnTo>
                <a:lnTo>
                  <a:pt x="469" y="55"/>
                </a:lnTo>
                <a:lnTo>
                  <a:pt x="469" y="55"/>
                </a:lnTo>
                <a:lnTo>
                  <a:pt x="469" y="55"/>
                </a:lnTo>
                <a:lnTo>
                  <a:pt x="469" y="55"/>
                </a:lnTo>
                <a:lnTo>
                  <a:pt x="469" y="55"/>
                </a:lnTo>
                <a:lnTo>
                  <a:pt x="469" y="55"/>
                </a:lnTo>
                <a:lnTo>
                  <a:pt x="469" y="55"/>
                </a:lnTo>
                <a:lnTo>
                  <a:pt x="469" y="55"/>
                </a:lnTo>
                <a:lnTo>
                  <a:pt x="469" y="55"/>
                </a:lnTo>
                <a:lnTo>
                  <a:pt x="469" y="55"/>
                </a:lnTo>
                <a:lnTo>
                  <a:pt x="469" y="55"/>
                </a:lnTo>
                <a:lnTo>
                  <a:pt x="469" y="55"/>
                </a:lnTo>
                <a:lnTo>
                  <a:pt x="469" y="55"/>
                </a:lnTo>
                <a:lnTo>
                  <a:pt x="470" y="55"/>
                </a:lnTo>
                <a:lnTo>
                  <a:pt x="470" y="55"/>
                </a:lnTo>
                <a:lnTo>
                  <a:pt x="470" y="55"/>
                </a:lnTo>
                <a:lnTo>
                  <a:pt x="470" y="55"/>
                </a:lnTo>
                <a:lnTo>
                  <a:pt x="470" y="55"/>
                </a:lnTo>
                <a:lnTo>
                  <a:pt x="470" y="55"/>
                </a:lnTo>
                <a:lnTo>
                  <a:pt x="470" y="55"/>
                </a:lnTo>
                <a:lnTo>
                  <a:pt x="470" y="55"/>
                </a:lnTo>
                <a:lnTo>
                  <a:pt x="470" y="55"/>
                </a:lnTo>
                <a:lnTo>
                  <a:pt x="470" y="55"/>
                </a:lnTo>
                <a:lnTo>
                  <a:pt x="470" y="55"/>
                </a:lnTo>
                <a:lnTo>
                  <a:pt x="470" y="55"/>
                </a:lnTo>
                <a:lnTo>
                  <a:pt x="470" y="55"/>
                </a:lnTo>
                <a:lnTo>
                  <a:pt x="470" y="55"/>
                </a:lnTo>
                <a:lnTo>
                  <a:pt x="470" y="55"/>
                </a:lnTo>
                <a:lnTo>
                  <a:pt x="471" y="55"/>
                </a:lnTo>
                <a:lnTo>
                  <a:pt x="471" y="55"/>
                </a:lnTo>
                <a:lnTo>
                  <a:pt x="471" y="55"/>
                </a:lnTo>
                <a:lnTo>
                  <a:pt x="471" y="55"/>
                </a:lnTo>
                <a:lnTo>
                  <a:pt x="471" y="55"/>
                </a:lnTo>
                <a:lnTo>
                  <a:pt x="471" y="55"/>
                </a:lnTo>
                <a:lnTo>
                  <a:pt x="471" y="55"/>
                </a:lnTo>
                <a:lnTo>
                  <a:pt x="471" y="55"/>
                </a:lnTo>
                <a:lnTo>
                  <a:pt x="471" y="55"/>
                </a:lnTo>
                <a:lnTo>
                  <a:pt x="471" y="55"/>
                </a:lnTo>
                <a:lnTo>
                  <a:pt x="471" y="55"/>
                </a:lnTo>
                <a:lnTo>
                  <a:pt x="471" y="55"/>
                </a:lnTo>
                <a:lnTo>
                  <a:pt x="471" y="55"/>
                </a:lnTo>
                <a:lnTo>
                  <a:pt x="471" y="55"/>
                </a:lnTo>
                <a:lnTo>
                  <a:pt x="471" y="55"/>
                </a:lnTo>
                <a:lnTo>
                  <a:pt x="471" y="55"/>
                </a:lnTo>
                <a:lnTo>
                  <a:pt x="471" y="55"/>
                </a:lnTo>
                <a:lnTo>
                  <a:pt x="471" y="55"/>
                </a:lnTo>
                <a:lnTo>
                  <a:pt x="471" y="55"/>
                </a:lnTo>
                <a:lnTo>
                  <a:pt x="471" y="55"/>
                </a:lnTo>
                <a:lnTo>
                  <a:pt x="471" y="55"/>
                </a:lnTo>
                <a:lnTo>
                  <a:pt x="471" y="55"/>
                </a:lnTo>
                <a:lnTo>
                  <a:pt x="471" y="55"/>
                </a:lnTo>
                <a:lnTo>
                  <a:pt x="471" y="55"/>
                </a:lnTo>
                <a:lnTo>
                  <a:pt x="471" y="55"/>
                </a:lnTo>
                <a:lnTo>
                  <a:pt x="471" y="55"/>
                </a:lnTo>
                <a:lnTo>
                  <a:pt x="471" y="55"/>
                </a:lnTo>
                <a:lnTo>
                  <a:pt x="472" y="55"/>
                </a:lnTo>
                <a:lnTo>
                  <a:pt x="472" y="55"/>
                </a:lnTo>
                <a:lnTo>
                  <a:pt x="472" y="55"/>
                </a:lnTo>
                <a:lnTo>
                  <a:pt x="472" y="55"/>
                </a:lnTo>
                <a:lnTo>
                  <a:pt x="472" y="55"/>
                </a:lnTo>
                <a:lnTo>
                  <a:pt x="472" y="55"/>
                </a:lnTo>
                <a:lnTo>
                  <a:pt x="472" y="55"/>
                </a:lnTo>
                <a:lnTo>
                  <a:pt x="472" y="55"/>
                </a:lnTo>
                <a:lnTo>
                  <a:pt x="472" y="55"/>
                </a:lnTo>
                <a:lnTo>
                  <a:pt x="472" y="55"/>
                </a:lnTo>
                <a:lnTo>
                  <a:pt x="472" y="55"/>
                </a:lnTo>
                <a:lnTo>
                  <a:pt x="472" y="55"/>
                </a:lnTo>
                <a:lnTo>
                  <a:pt x="473" y="55"/>
                </a:lnTo>
                <a:lnTo>
                  <a:pt x="473" y="55"/>
                </a:lnTo>
                <a:lnTo>
                  <a:pt x="473" y="55"/>
                </a:lnTo>
                <a:lnTo>
                  <a:pt x="473" y="55"/>
                </a:lnTo>
                <a:lnTo>
                  <a:pt x="473" y="55"/>
                </a:lnTo>
                <a:lnTo>
                  <a:pt x="473" y="55"/>
                </a:lnTo>
                <a:lnTo>
                  <a:pt x="473" y="55"/>
                </a:lnTo>
                <a:lnTo>
                  <a:pt x="473" y="55"/>
                </a:lnTo>
                <a:lnTo>
                  <a:pt x="473" y="55"/>
                </a:lnTo>
                <a:lnTo>
                  <a:pt x="473" y="55"/>
                </a:lnTo>
                <a:lnTo>
                  <a:pt x="473" y="55"/>
                </a:lnTo>
                <a:lnTo>
                  <a:pt x="473" y="55"/>
                </a:lnTo>
                <a:lnTo>
                  <a:pt x="473" y="55"/>
                </a:lnTo>
                <a:lnTo>
                  <a:pt x="473" y="55"/>
                </a:lnTo>
                <a:lnTo>
                  <a:pt x="473" y="55"/>
                </a:lnTo>
                <a:lnTo>
                  <a:pt x="473" y="55"/>
                </a:lnTo>
                <a:lnTo>
                  <a:pt x="473" y="55"/>
                </a:lnTo>
                <a:lnTo>
                  <a:pt x="473" y="55"/>
                </a:lnTo>
                <a:lnTo>
                  <a:pt x="473" y="55"/>
                </a:lnTo>
                <a:lnTo>
                  <a:pt x="473" y="55"/>
                </a:lnTo>
                <a:lnTo>
                  <a:pt x="473" y="55"/>
                </a:lnTo>
                <a:lnTo>
                  <a:pt x="473" y="55"/>
                </a:lnTo>
                <a:lnTo>
                  <a:pt x="473" y="55"/>
                </a:lnTo>
                <a:lnTo>
                  <a:pt x="473" y="55"/>
                </a:lnTo>
                <a:lnTo>
                  <a:pt x="474" y="55"/>
                </a:lnTo>
                <a:lnTo>
                  <a:pt x="474" y="55"/>
                </a:lnTo>
                <a:lnTo>
                  <a:pt x="474" y="55"/>
                </a:lnTo>
                <a:lnTo>
                  <a:pt x="474" y="55"/>
                </a:lnTo>
                <a:lnTo>
                  <a:pt x="474" y="55"/>
                </a:lnTo>
                <a:lnTo>
                  <a:pt x="474" y="55"/>
                </a:lnTo>
                <a:lnTo>
                  <a:pt x="474" y="55"/>
                </a:lnTo>
                <a:lnTo>
                  <a:pt x="474" y="55"/>
                </a:lnTo>
                <a:lnTo>
                  <a:pt x="474" y="55"/>
                </a:lnTo>
                <a:lnTo>
                  <a:pt x="474" y="55"/>
                </a:lnTo>
                <a:lnTo>
                  <a:pt x="474" y="55"/>
                </a:lnTo>
                <a:lnTo>
                  <a:pt x="474" y="55"/>
                </a:lnTo>
                <a:lnTo>
                  <a:pt x="474" y="55"/>
                </a:lnTo>
                <a:lnTo>
                  <a:pt x="474" y="55"/>
                </a:lnTo>
                <a:lnTo>
                  <a:pt x="474" y="55"/>
                </a:lnTo>
                <a:lnTo>
                  <a:pt x="474" y="55"/>
                </a:lnTo>
                <a:lnTo>
                  <a:pt x="474" y="55"/>
                </a:lnTo>
                <a:lnTo>
                  <a:pt x="474" y="55"/>
                </a:lnTo>
                <a:lnTo>
                  <a:pt x="474" y="55"/>
                </a:lnTo>
                <a:lnTo>
                  <a:pt x="474" y="55"/>
                </a:lnTo>
                <a:lnTo>
                  <a:pt x="474" y="55"/>
                </a:lnTo>
                <a:lnTo>
                  <a:pt x="474" y="55"/>
                </a:lnTo>
                <a:lnTo>
                  <a:pt x="474" y="55"/>
                </a:lnTo>
                <a:lnTo>
                  <a:pt x="474" y="55"/>
                </a:lnTo>
                <a:lnTo>
                  <a:pt x="474" y="55"/>
                </a:lnTo>
                <a:lnTo>
                  <a:pt x="474" y="55"/>
                </a:lnTo>
                <a:lnTo>
                  <a:pt x="474" y="55"/>
                </a:lnTo>
                <a:lnTo>
                  <a:pt x="474" y="55"/>
                </a:lnTo>
                <a:lnTo>
                  <a:pt x="474" y="55"/>
                </a:lnTo>
                <a:lnTo>
                  <a:pt x="474" y="55"/>
                </a:lnTo>
                <a:lnTo>
                  <a:pt x="475" y="55"/>
                </a:lnTo>
                <a:lnTo>
                  <a:pt x="475" y="55"/>
                </a:lnTo>
                <a:lnTo>
                  <a:pt x="475" y="55"/>
                </a:lnTo>
                <a:lnTo>
                  <a:pt x="475" y="55"/>
                </a:lnTo>
                <a:lnTo>
                  <a:pt x="475" y="55"/>
                </a:lnTo>
                <a:lnTo>
                  <a:pt x="475" y="55"/>
                </a:lnTo>
                <a:lnTo>
                  <a:pt x="475" y="55"/>
                </a:lnTo>
                <a:lnTo>
                  <a:pt x="475" y="55"/>
                </a:lnTo>
                <a:lnTo>
                  <a:pt x="475" y="55"/>
                </a:lnTo>
                <a:lnTo>
                  <a:pt x="476" y="55"/>
                </a:lnTo>
                <a:lnTo>
                  <a:pt x="476" y="55"/>
                </a:lnTo>
                <a:lnTo>
                  <a:pt x="476" y="55"/>
                </a:lnTo>
                <a:lnTo>
                  <a:pt x="476" y="55"/>
                </a:lnTo>
                <a:lnTo>
                  <a:pt x="476" y="55"/>
                </a:lnTo>
                <a:lnTo>
                  <a:pt x="476" y="55"/>
                </a:lnTo>
                <a:lnTo>
                  <a:pt x="476" y="55"/>
                </a:lnTo>
                <a:lnTo>
                  <a:pt x="476" y="55"/>
                </a:lnTo>
                <a:lnTo>
                  <a:pt x="476" y="55"/>
                </a:lnTo>
                <a:lnTo>
                  <a:pt x="476" y="55"/>
                </a:lnTo>
                <a:lnTo>
                  <a:pt x="476" y="55"/>
                </a:lnTo>
                <a:lnTo>
                  <a:pt x="476" y="55"/>
                </a:lnTo>
                <a:lnTo>
                  <a:pt x="476" y="55"/>
                </a:lnTo>
                <a:lnTo>
                  <a:pt x="476" y="55"/>
                </a:lnTo>
                <a:lnTo>
                  <a:pt x="476" y="55"/>
                </a:lnTo>
                <a:lnTo>
                  <a:pt x="476" y="55"/>
                </a:lnTo>
                <a:lnTo>
                  <a:pt x="476" y="55"/>
                </a:lnTo>
                <a:lnTo>
                  <a:pt x="476" y="55"/>
                </a:lnTo>
                <a:lnTo>
                  <a:pt x="477" y="55"/>
                </a:lnTo>
                <a:lnTo>
                  <a:pt x="477" y="55"/>
                </a:lnTo>
                <a:lnTo>
                  <a:pt x="477" y="55"/>
                </a:lnTo>
                <a:lnTo>
                  <a:pt x="477" y="55"/>
                </a:lnTo>
                <a:lnTo>
                  <a:pt x="477" y="55"/>
                </a:lnTo>
                <a:lnTo>
                  <a:pt x="477" y="55"/>
                </a:lnTo>
                <a:lnTo>
                  <a:pt x="477" y="55"/>
                </a:lnTo>
                <a:lnTo>
                  <a:pt x="477" y="55"/>
                </a:lnTo>
                <a:lnTo>
                  <a:pt x="477" y="55"/>
                </a:lnTo>
                <a:lnTo>
                  <a:pt x="477" y="55"/>
                </a:lnTo>
                <a:lnTo>
                  <a:pt x="477" y="55"/>
                </a:lnTo>
                <a:lnTo>
                  <a:pt x="477" y="55"/>
                </a:lnTo>
                <a:lnTo>
                  <a:pt x="478" y="55"/>
                </a:lnTo>
                <a:lnTo>
                  <a:pt x="478" y="55"/>
                </a:lnTo>
                <a:lnTo>
                  <a:pt x="478" y="55"/>
                </a:lnTo>
                <a:lnTo>
                  <a:pt x="478" y="55"/>
                </a:lnTo>
                <a:lnTo>
                  <a:pt x="478" y="56"/>
                </a:lnTo>
                <a:lnTo>
                  <a:pt x="478" y="56"/>
                </a:lnTo>
                <a:lnTo>
                  <a:pt x="478" y="56"/>
                </a:lnTo>
                <a:lnTo>
                  <a:pt x="478" y="56"/>
                </a:lnTo>
                <a:lnTo>
                  <a:pt x="478" y="56"/>
                </a:lnTo>
                <a:lnTo>
                  <a:pt x="478" y="56"/>
                </a:lnTo>
                <a:lnTo>
                  <a:pt x="478" y="56"/>
                </a:lnTo>
                <a:lnTo>
                  <a:pt x="478" y="56"/>
                </a:lnTo>
                <a:lnTo>
                  <a:pt x="478" y="56"/>
                </a:lnTo>
                <a:lnTo>
                  <a:pt x="478" y="56"/>
                </a:lnTo>
                <a:lnTo>
                  <a:pt x="478" y="56"/>
                </a:lnTo>
                <a:lnTo>
                  <a:pt x="478" y="56"/>
                </a:lnTo>
                <a:lnTo>
                  <a:pt x="478" y="56"/>
                </a:lnTo>
                <a:lnTo>
                  <a:pt x="478" y="56"/>
                </a:lnTo>
                <a:lnTo>
                  <a:pt x="479" y="56"/>
                </a:lnTo>
                <a:lnTo>
                  <a:pt x="479" y="56"/>
                </a:lnTo>
                <a:lnTo>
                  <a:pt x="479" y="56"/>
                </a:lnTo>
                <a:lnTo>
                  <a:pt x="479" y="56"/>
                </a:lnTo>
                <a:lnTo>
                  <a:pt x="479" y="56"/>
                </a:lnTo>
                <a:lnTo>
                  <a:pt x="479" y="56"/>
                </a:lnTo>
                <a:lnTo>
                  <a:pt x="479" y="56"/>
                </a:lnTo>
                <a:lnTo>
                  <a:pt x="479" y="56"/>
                </a:lnTo>
                <a:lnTo>
                  <a:pt x="479" y="56"/>
                </a:lnTo>
                <a:lnTo>
                  <a:pt x="479" y="56"/>
                </a:lnTo>
                <a:lnTo>
                  <a:pt x="479" y="56"/>
                </a:lnTo>
                <a:lnTo>
                  <a:pt x="479" y="56"/>
                </a:lnTo>
                <a:lnTo>
                  <a:pt x="479" y="56"/>
                </a:lnTo>
                <a:lnTo>
                  <a:pt x="479" y="56"/>
                </a:lnTo>
                <a:lnTo>
                  <a:pt x="479" y="56"/>
                </a:lnTo>
                <a:lnTo>
                  <a:pt x="479" y="56"/>
                </a:lnTo>
                <a:lnTo>
                  <a:pt x="479" y="56"/>
                </a:lnTo>
                <a:lnTo>
                  <a:pt x="479" y="56"/>
                </a:lnTo>
                <a:lnTo>
                  <a:pt x="479" y="56"/>
                </a:lnTo>
                <a:lnTo>
                  <a:pt x="479" y="56"/>
                </a:lnTo>
                <a:lnTo>
                  <a:pt x="479" y="56"/>
                </a:lnTo>
                <a:lnTo>
                  <a:pt x="479" y="56"/>
                </a:lnTo>
                <a:lnTo>
                  <a:pt x="479" y="56"/>
                </a:lnTo>
                <a:lnTo>
                  <a:pt x="479" y="56"/>
                </a:lnTo>
                <a:lnTo>
                  <a:pt x="479" y="56"/>
                </a:lnTo>
                <a:lnTo>
                  <a:pt x="479" y="56"/>
                </a:lnTo>
                <a:lnTo>
                  <a:pt x="479" y="56"/>
                </a:lnTo>
                <a:lnTo>
                  <a:pt x="479" y="56"/>
                </a:lnTo>
                <a:lnTo>
                  <a:pt x="479" y="56"/>
                </a:lnTo>
                <a:lnTo>
                  <a:pt x="479" y="56"/>
                </a:lnTo>
                <a:lnTo>
                  <a:pt x="480" y="56"/>
                </a:lnTo>
                <a:lnTo>
                  <a:pt x="480" y="56"/>
                </a:lnTo>
                <a:lnTo>
                  <a:pt x="480" y="56"/>
                </a:lnTo>
                <a:lnTo>
                  <a:pt x="480" y="56"/>
                </a:lnTo>
                <a:lnTo>
                  <a:pt x="480" y="56"/>
                </a:lnTo>
                <a:lnTo>
                  <a:pt x="480" y="56"/>
                </a:lnTo>
                <a:lnTo>
                  <a:pt x="480" y="56"/>
                </a:lnTo>
                <a:lnTo>
                  <a:pt x="480" y="56"/>
                </a:lnTo>
                <a:lnTo>
                  <a:pt x="480" y="56"/>
                </a:lnTo>
                <a:lnTo>
                  <a:pt x="480" y="56"/>
                </a:lnTo>
                <a:lnTo>
                  <a:pt x="480" y="56"/>
                </a:lnTo>
                <a:lnTo>
                  <a:pt x="480" y="56"/>
                </a:lnTo>
                <a:lnTo>
                  <a:pt x="481" y="56"/>
                </a:lnTo>
                <a:lnTo>
                  <a:pt x="481" y="56"/>
                </a:lnTo>
                <a:lnTo>
                  <a:pt x="481" y="56"/>
                </a:lnTo>
                <a:lnTo>
                  <a:pt x="481" y="56"/>
                </a:lnTo>
                <a:lnTo>
                  <a:pt x="481" y="56"/>
                </a:lnTo>
                <a:lnTo>
                  <a:pt x="481" y="56"/>
                </a:lnTo>
                <a:lnTo>
                  <a:pt x="481" y="56"/>
                </a:lnTo>
                <a:lnTo>
                  <a:pt x="481" y="56"/>
                </a:lnTo>
                <a:lnTo>
                  <a:pt x="481" y="56"/>
                </a:lnTo>
                <a:lnTo>
                  <a:pt x="481" y="56"/>
                </a:lnTo>
                <a:lnTo>
                  <a:pt x="481" y="56"/>
                </a:lnTo>
                <a:lnTo>
                  <a:pt x="481" y="56"/>
                </a:lnTo>
                <a:lnTo>
                  <a:pt x="481" y="56"/>
                </a:lnTo>
                <a:lnTo>
                  <a:pt x="481" y="56"/>
                </a:lnTo>
                <a:lnTo>
                  <a:pt x="481" y="56"/>
                </a:lnTo>
                <a:lnTo>
                  <a:pt x="482" y="56"/>
                </a:lnTo>
                <a:lnTo>
                  <a:pt x="482" y="56"/>
                </a:lnTo>
                <a:lnTo>
                  <a:pt x="482" y="56"/>
                </a:lnTo>
                <a:lnTo>
                  <a:pt x="482" y="56"/>
                </a:lnTo>
                <a:lnTo>
                  <a:pt x="482" y="56"/>
                </a:lnTo>
                <a:lnTo>
                  <a:pt x="482" y="56"/>
                </a:lnTo>
                <a:lnTo>
                  <a:pt x="482" y="56"/>
                </a:lnTo>
                <a:lnTo>
                  <a:pt x="482" y="56"/>
                </a:lnTo>
                <a:lnTo>
                  <a:pt x="482" y="56"/>
                </a:lnTo>
                <a:lnTo>
                  <a:pt x="482" y="56"/>
                </a:lnTo>
                <a:lnTo>
                  <a:pt x="482" y="56"/>
                </a:lnTo>
                <a:lnTo>
                  <a:pt x="482" y="56"/>
                </a:lnTo>
                <a:lnTo>
                  <a:pt x="483" y="56"/>
                </a:lnTo>
                <a:lnTo>
                  <a:pt x="483" y="56"/>
                </a:lnTo>
                <a:lnTo>
                  <a:pt x="483" y="56"/>
                </a:lnTo>
                <a:lnTo>
                  <a:pt x="483" y="56"/>
                </a:lnTo>
                <a:lnTo>
                  <a:pt x="483" y="56"/>
                </a:lnTo>
                <a:lnTo>
                  <a:pt x="483" y="56"/>
                </a:lnTo>
                <a:lnTo>
                  <a:pt x="483" y="56"/>
                </a:lnTo>
                <a:lnTo>
                  <a:pt x="483" y="56"/>
                </a:lnTo>
                <a:lnTo>
                  <a:pt x="483" y="56"/>
                </a:lnTo>
                <a:lnTo>
                  <a:pt x="483" y="56"/>
                </a:lnTo>
                <a:lnTo>
                  <a:pt x="483" y="56"/>
                </a:lnTo>
                <a:lnTo>
                  <a:pt x="483" y="56"/>
                </a:lnTo>
                <a:lnTo>
                  <a:pt x="484" y="56"/>
                </a:lnTo>
                <a:lnTo>
                  <a:pt x="484" y="56"/>
                </a:lnTo>
                <a:lnTo>
                  <a:pt x="484" y="56"/>
                </a:lnTo>
                <a:lnTo>
                  <a:pt x="484" y="56"/>
                </a:lnTo>
                <a:lnTo>
                  <a:pt x="484" y="56"/>
                </a:lnTo>
                <a:lnTo>
                  <a:pt x="484" y="56"/>
                </a:lnTo>
                <a:lnTo>
                  <a:pt x="484" y="56"/>
                </a:lnTo>
                <a:lnTo>
                  <a:pt x="484" y="56"/>
                </a:lnTo>
                <a:lnTo>
                  <a:pt x="484" y="56"/>
                </a:lnTo>
                <a:lnTo>
                  <a:pt x="484" y="56"/>
                </a:lnTo>
                <a:lnTo>
                  <a:pt x="484" y="56"/>
                </a:lnTo>
                <a:lnTo>
                  <a:pt x="484" y="56"/>
                </a:lnTo>
                <a:lnTo>
                  <a:pt x="484" y="56"/>
                </a:lnTo>
                <a:lnTo>
                  <a:pt x="484" y="56"/>
                </a:lnTo>
                <a:lnTo>
                  <a:pt x="484" y="56"/>
                </a:lnTo>
                <a:lnTo>
                  <a:pt x="485" y="56"/>
                </a:lnTo>
                <a:lnTo>
                  <a:pt x="485" y="56"/>
                </a:lnTo>
                <a:lnTo>
                  <a:pt x="485" y="56"/>
                </a:lnTo>
                <a:lnTo>
                  <a:pt x="485" y="56"/>
                </a:lnTo>
                <a:lnTo>
                  <a:pt x="485" y="56"/>
                </a:lnTo>
                <a:lnTo>
                  <a:pt x="485" y="56"/>
                </a:lnTo>
                <a:lnTo>
                  <a:pt x="485" y="56"/>
                </a:lnTo>
                <a:lnTo>
                  <a:pt x="485" y="56"/>
                </a:lnTo>
                <a:lnTo>
                  <a:pt x="485" y="56"/>
                </a:lnTo>
                <a:lnTo>
                  <a:pt x="485" y="56"/>
                </a:lnTo>
                <a:lnTo>
                  <a:pt x="485" y="57"/>
                </a:lnTo>
                <a:lnTo>
                  <a:pt x="485" y="57"/>
                </a:lnTo>
                <a:lnTo>
                  <a:pt x="485" y="57"/>
                </a:lnTo>
                <a:lnTo>
                  <a:pt x="485" y="57"/>
                </a:lnTo>
                <a:lnTo>
                  <a:pt x="485" y="57"/>
                </a:lnTo>
                <a:lnTo>
                  <a:pt x="485" y="57"/>
                </a:lnTo>
                <a:lnTo>
                  <a:pt x="485" y="57"/>
                </a:lnTo>
                <a:lnTo>
                  <a:pt x="485" y="57"/>
                </a:lnTo>
                <a:lnTo>
                  <a:pt x="485" y="57"/>
                </a:lnTo>
                <a:lnTo>
                  <a:pt x="485" y="57"/>
                </a:lnTo>
                <a:lnTo>
                  <a:pt x="485" y="57"/>
                </a:lnTo>
                <a:lnTo>
                  <a:pt x="485" y="57"/>
                </a:lnTo>
                <a:lnTo>
                  <a:pt x="485" y="57"/>
                </a:lnTo>
                <a:lnTo>
                  <a:pt x="485" y="57"/>
                </a:lnTo>
                <a:lnTo>
                  <a:pt x="485" y="57"/>
                </a:lnTo>
                <a:lnTo>
                  <a:pt x="485" y="57"/>
                </a:lnTo>
                <a:lnTo>
                  <a:pt x="485" y="57"/>
                </a:lnTo>
                <a:lnTo>
                  <a:pt x="485" y="57"/>
                </a:lnTo>
                <a:lnTo>
                  <a:pt x="485" y="57"/>
                </a:lnTo>
                <a:lnTo>
                  <a:pt x="485" y="57"/>
                </a:lnTo>
                <a:lnTo>
                  <a:pt x="486" y="57"/>
                </a:lnTo>
                <a:lnTo>
                  <a:pt x="486" y="57"/>
                </a:lnTo>
                <a:lnTo>
                  <a:pt x="486" y="57"/>
                </a:lnTo>
                <a:lnTo>
                  <a:pt x="486" y="57"/>
                </a:lnTo>
                <a:lnTo>
                  <a:pt x="486" y="57"/>
                </a:lnTo>
                <a:lnTo>
                  <a:pt x="486" y="57"/>
                </a:lnTo>
                <a:lnTo>
                  <a:pt x="486" y="57"/>
                </a:lnTo>
                <a:lnTo>
                  <a:pt x="486" y="57"/>
                </a:lnTo>
                <a:lnTo>
                  <a:pt x="486" y="57"/>
                </a:lnTo>
                <a:lnTo>
                  <a:pt x="486" y="57"/>
                </a:lnTo>
                <a:lnTo>
                  <a:pt x="486" y="57"/>
                </a:lnTo>
                <a:lnTo>
                  <a:pt x="486" y="57"/>
                </a:lnTo>
                <a:lnTo>
                  <a:pt x="486" y="57"/>
                </a:lnTo>
                <a:lnTo>
                  <a:pt x="486" y="57"/>
                </a:lnTo>
                <a:lnTo>
                  <a:pt x="486" y="57"/>
                </a:lnTo>
                <a:lnTo>
                  <a:pt x="486" y="57"/>
                </a:lnTo>
                <a:lnTo>
                  <a:pt x="486" y="57"/>
                </a:lnTo>
                <a:lnTo>
                  <a:pt x="486" y="57"/>
                </a:lnTo>
                <a:lnTo>
                  <a:pt x="487" y="57"/>
                </a:lnTo>
                <a:lnTo>
                  <a:pt x="487" y="57"/>
                </a:lnTo>
                <a:lnTo>
                  <a:pt x="487" y="57"/>
                </a:lnTo>
                <a:lnTo>
                  <a:pt x="487" y="57"/>
                </a:lnTo>
                <a:lnTo>
                  <a:pt x="487" y="57"/>
                </a:lnTo>
                <a:lnTo>
                  <a:pt x="487" y="57"/>
                </a:lnTo>
                <a:lnTo>
                  <a:pt x="487" y="57"/>
                </a:lnTo>
                <a:lnTo>
                  <a:pt x="487" y="57"/>
                </a:lnTo>
                <a:lnTo>
                  <a:pt x="487" y="57"/>
                </a:lnTo>
                <a:lnTo>
                  <a:pt x="488" y="57"/>
                </a:lnTo>
                <a:lnTo>
                  <a:pt x="488" y="57"/>
                </a:lnTo>
                <a:lnTo>
                  <a:pt x="488" y="57"/>
                </a:lnTo>
                <a:lnTo>
                  <a:pt x="488" y="57"/>
                </a:lnTo>
                <a:lnTo>
                  <a:pt x="488" y="57"/>
                </a:lnTo>
                <a:lnTo>
                  <a:pt x="488" y="57"/>
                </a:lnTo>
                <a:lnTo>
                  <a:pt x="488" y="57"/>
                </a:lnTo>
                <a:lnTo>
                  <a:pt x="488" y="57"/>
                </a:lnTo>
                <a:lnTo>
                  <a:pt x="488" y="57"/>
                </a:lnTo>
                <a:lnTo>
                  <a:pt x="488" y="57"/>
                </a:lnTo>
                <a:lnTo>
                  <a:pt x="488" y="57"/>
                </a:lnTo>
                <a:lnTo>
                  <a:pt x="488" y="57"/>
                </a:lnTo>
                <a:lnTo>
                  <a:pt x="488" y="57"/>
                </a:lnTo>
                <a:lnTo>
                  <a:pt x="488" y="57"/>
                </a:lnTo>
                <a:lnTo>
                  <a:pt x="488" y="57"/>
                </a:lnTo>
                <a:lnTo>
                  <a:pt x="488" y="57"/>
                </a:lnTo>
                <a:lnTo>
                  <a:pt x="488" y="57"/>
                </a:lnTo>
                <a:lnTo>
                  <a:pt x="488" y="57"/>
                </a:lnTo>
                <a:lnTo>
                  <a:pt x="488" y="57"/>
                </a:lnTo>
                <a:lnTo>
                  <a:pt x="488" y="57"/>
                </a:lnTo>
                <a:lnTo>
                  <a:pt x="488" y="57"/>
                </a:lnTo>
                <a:lnTo>
                  <a:pt x="488" y="57"/>
                </a:lnTo>
                <a:lnTo>
                  <a:pt x="488" y="57"/>
                </a:lnTo>
                <a:lnTo>
                  <a:pt x="488" y="57"/>
                </a:lnTo>
                <a:lnTo>
                  <a:pt x="488" y="57"/>
                </a:lnTo>
                <a:lnTo>
                  <a:pt x="488" y="57"/>
                </a:lnTo>
                <a:lnTo>
                  <a:pt x="488" y="57"/>
                </a:lnTo>
                <a:lnTo>
                  <a:pt x="488" y="57"/>
                </a:lnTo>
                <a:lnTo>
                  <a:pt x="488" y="57"/>
                </a:lnTo>
                <a:lnTo>
                  <a:pt x="488" y="57"/>
                </a:lnTo>
                <a:lnTo>
                  <a:pt x="489" y="57"/>
                </a:lnTo>
                <a:lnTo>
                  <a:pt x="489" y="57"/>
                </a:lnTo>
                <a:lnTo>
                  <a:pt x="489" y="57"/>
                </a:lnTo>
                <a:lnTo>
                  <a:pt x="489" y="57"/>
                </a:lnTo>
                <a:lnTo>
                  <a:pt x="489" y="57"/>
                </a:lnTo>
                <a:lnTo>
                  <a:pt x="489" y="57"/>
                </a:lnTo>
                <a:lnTo>
                  <a:pt x="489" y="57"/>
                </a:lnTo>
                <a:lnTo>
                  <a:pt x="489" y="57"/>
                </a:lnTo>
                <a:lnTo>
                  <a:pt x="489" y="57"/>
                </a:lnTo>
                <a:lnTo>
                  <a:pt x="489" y="57"/>
                </a:lnTo>
                <a:lnTo>
                  <a:pt x="489" y="57"/>
                </a:lnTo>
                <a:lnTo>
                  <a:pt x="489" y="57"/>
                </a:lnTo>
                <a:lnTo>
                  <a:pt x="489" y="57"/>
                </a:lnTo>
                <a:lnTo>
                  <a:pt x="489" y="57"/>
                </a:lnTo>
                <a:lnTo>
                  <a:pt x="489" y="57"/>
                </a:lnTo>
                <a:lnTo>
                  <a:pt x="489" y="57"/>
                </a:lnTo>
                <a:lnTo>
                  <a:pt x="489" y="57"/>
                </a:lnTo>
                <a:lnTo>
                  <a:pt x="489" y="57"/>
                </a:lnTo>
                <a:lnTo>
                  <a:pt x="489" y="57"/>
                </a:lnTo>
                <a:lnTo>
                  <a:pt x="489" y="57"/>
                </a:lnTo>
                <a:lnTo>
                  <a:pt x="489" y="57"/>
                </a:lnTo>
                <a:lnTo>
                  <a:pt x="490" y="57"/>
                </a:lnTo>
                <a:lnTo>
                  <a:pt x="490" y="57"/>
                </a:lnTo>
                <a:lnTo>
                  <a:pt x="490" y="57"/>
                </a:lnTo>
                <a:lnTo>
                  <a:pt x="490" y="57"/>
                </a:lnTo>
                <a:lnTo>
                  <a:pt x="490" y="57"/>
                </a:lnTo>
                <a:lnTo>
                  <a:pt x="490" y="57"/>
                </a:lnTo>
                <a:lnTo>
                  <a:pt x="490" y="57"/>
                </a:lnTo>
                <a:lnTo>
                  <a:pt x="490" y="57"/>
                </a:lnTo>
                <a:lnTo>
                  <a:pt x="490" y="57"/>
                </a:lnTo>
                <a:lnTo>
                  <a:pt x="490" y="57"/>
                </a:lnTo>
                <a:lnTo>
                  <a:pt x="490" y="57"/>
                </a:lnTo>
                <a:lnTo>
                  <a:pt x="490" y="57"/>
                </a:lnTo>
                <a:lnTo>
                  <a:pt x="490" y="57"/>
                </a:lnTo>
                <a:lnTo>
                  <a:pt x="490" y="57"/>
                </a:lnTo>
                <a:lnTo>
                  <a:pt x="490" y="57"/>
                </a:lnTo>
                <a:lnTo>
                  <a:pt x="490" y="57"/>
                </a:lnTo>
                <a:lnTo>
                  <a:pt x="490" y="57"/>
                </a:lnTo>
                <a:lnTo>
                  <a:pt x="490" y="57"/>
                </a:lnTo>
                <a:lnTo>
                  <a:pt x="490" y="57"/>
                </a:lnTo>
                <a:lnTo>
                  <a:pt x="490" y="57"/>
                </a:lnTo>
                <a:lnTo>
                  <a:pt x="490" y="57"/>
                </a:lnTo>
                <a:lnTo>
                  <a:pt x="490" y="57"/>
                </a:lnTo>
                <a:lnTo>
                  <a:pt x="490" y="57"/>
                </a:lnTo>
                <a:lnTo>
                  <a:pt x="490" y="57"/>
                </a:lnTo>
                <a:lnTo>
                  <a:pt x="491" y="57"/>
                </a:lnTo>
                <a:lnTo>
                  <a:pt x="491" y="57"/>
                </a:lnTo>
                <a:lnTo>
                  <a:pt x="491" y="57"/>
                </a:lnTo>
                <a:lnTo>
                  <a:pt x="491" y="57"/>
                </a:lnTo>
                <a:lnTo>
                  <a:pt x="491" y="57"/>
                </a:lnTo>
                <a:lnTo>
                  <a:pt x="491" y="57"/>
                </a:lnTo>
                <a:lnTo>
                  <a:pt x="491" y="57"/>
                </a:lnTo>
                <a:lnTo>
                  <a:pt x="491" y="57"/>
                </a:lnTo>
                <a:lnTo>
                  <a:pt x="491" y="57"/>
                </a:lnTo>
                <a:lnTo>
                  <a:pt x="492" y="57"/>
                </a:lnTo>
                <a:lnTo>
                  <a:pt x="492" y="57"/>
                </a:lnTo>
                <a:lnTo>
                  <a:pt x="492" y="57"/>
                </a:lnTo>
                <a:lnTo>
                  <a:pt x="492" y="57"/>
                </a:lnTo>
                <a:lnTo>
                  <a:pt x="492" y="57"/>
                </a:lnTo>
                <a:lnTo>
                  <a:pt x="492" y="57"/>
                </a:lnTo>
                <a:lnTo>
                  <a:pt x="492" y="57"/>
                </a:lnTo>
                <a:lnTo>
                  <a:pt x="492" y="57"/>
                </a:lnTo>
                <a:lnTo>
                  <a:pt x="492" y="57"/>
                </a:lnTo>
                <a:lnTo>
                  <a:pt x="492" y="57"/>
                </a:lnTo>
                <a:lnTo>
                  <a:pt x="492" y="57"/>
                </a:lnTo>
                <a:lnTo>
                  <a:pt x="492" y="57"/>
                </a:lnTo>
                <a:lnTo>
                  <a:pt x="492" y="57"/>
                </a:lnTo>
                <a:lnTo>
                  <a:pt x="492" y="57"/>
                </a:lnTo>
                <a:lnTo>
                  <a:pt x="492" y="57"/>
                </a:lnTo>
                <a:lnTo>
                  <a:pt x="493" y="57"/>
                </a:lnTo>
                <a:lnTo>
                  <a:pt x="493" y="57"/>
                </a:lnTo>
                <a:lnTo>
                  <a:pt x="493" y="57"/>
                </a:lnTo>
                <a:lnTo>
                  <a:pt x="493" y="57"/>
                </a:lnTo>
                <a:lnTo>
                  <a:pt x="493" y="57"/>
                </a:lnTo>
                <a:lnTo>
                  <a:pt x="493" y="57"/>
                </a:lnTo>
                <a:lnTo>
                  <a:pt x="493" y="57"/>
                </a:lnTo>
                <a:lnTo>
                  <a:pt x="493" y="57"/>
                </a:lnTo>
                <a:lnTo>
                  <a:pt x="493" y="57"/>
                </a:lnTo>
                <a:lnTo>
                  <a:pt x="493" y="57"/>
                </a:lnTo>
                <a:lnTo>
                  <a:pt x="493" y="57"/>
                </a:lnTo>
                <a:lnTo>
                  <a:pt x="493" y="57"/>
                </a:lnTo>
                <a:lnTo>
                  <a:pt x="493" y="57"/>
                </a:lnTo>
                <a:lnTo>
                  <a:pt x="493" y="57"/>
                </a:lnTo>
                <a:lnTo>
                  <a:pt x="493" y="57"/>
                </a:lnTo>
                <a:lnTo>
                  <a:pt x="494" y="57"/>
                </a:lnTo>
                <a:lnTo>
                  <a:pt x="494" y="57"/>
                </a:lnTo>
                <a:lnTo>
                  <a:pt x="494" y="57"/>
                </a:lnTo>
                <a:lnTo>
                  <a:pt x="494" y="57"/>
                </a:lnTo>
                <a:lnTo>
                  <a:pt x="494" y="57"/>
                </a:lnTo>
                <a:lnTo>
                  <a:pt x="494" y="57"/>
                </a:lnTo>
                <a:lnTo>
                  <a:pt x="494" y="57"/>
                </a:lnTo>
                <a:lnTo>
                  <a:pt x="494" y="57"/>
                </a:lnTo>
                <a:lnTo>
                  <a:pt x="494" y="57"/>
                </a:lnTo>
                <a:lnTo>
                  <a:pt x="494" y="57"/>
                </a:lnTo>
                <a:lnTo>
                  <a:pt x="494" y="57"/>
                </a:lnTo>
                <a:lnTo>
                  <a:pt x="494" y="57"/>
                </a:lnTo>
                <a:lnTo>
                  <a:pt x="494" y="57"/>
                </a:lnTo>
                <a:lnTo>
                  <a:pt x="494" y="57"/>
                </a:lnTo>
                <a:lnTo>
                  <a:pt x="494" y="57"/>
                </a:lnTo>
                <a:lnTo>
                  <a:pt x="495" y="57"/>
                </a:lnTo>
                <a:lnTo>
                  <a:pt x="495" y="57"/>
                </a:lnTo>
                <a:lnTo>
                  <a:pt x="495" y="57"/>
                </a:lnTo>
                <a:lnTo>
                  <a:pt x="495" y="57"/>
                </a:lnTo>
                <a:lnTo>
                  <a:pt x="495" y="57"/>
                </a:lnTo>
                <a:lnTo>
                  <a:pt x="495" y="57"/>
                </a:lnTo>
                <a:lnTo>
                  <a:pt x="495" y="57"/>
                </a:lnTo>
                <a:lnTo>
                  <a:pt x="495" y="57"/>
                </a:lnTo>
                <a:lnTo>
                  <a:pt x="495" y="57"/>
                </a:lnTo>
                <a:lnTo>
                  <a:pt x="496" y="57"/>
                </a:lnTo>
                <a:lnTo>
                  <a:pt x="496" y="57"/>
                </a:lnTo>
                <a:lnTo>
                  <a:pt x="496" y="57"/>
                </a:lnTo>
                <a:lnTo>
                  <a:pt x="496" y="57"/>
                </a:lnTo>
                <a:lnTo>
                  <a:pt x="496" y="57"/>
                </a:lnTo>
                <a:lnTo>
                  <a:pt x="496" y="57"/>
                </a:lnTo>
                <a:lnTo>
                  <a:pt x="496" y="57"/>
                </a:lnTo>
                <a:lnTo>
                  <a:pt x="496" y="57"/>
                </a:lnTo>
                <a:lnTo>
                  <a:pt x="496" y="57"/>
                </a:lnTo>
                <a:lnTo>
                  <a:pt x="497" y="57"/>
                </a:lnTo>
                <a:lnTo>
                  <a:pt x="497" y="57"/>
                </a:lnTo>
                <a:lnTo>
                  <a:pt x="497" y="57"/>
                </a:lnTo>
                <a:lnTo>
                  <a:pt x="497" y="57"/>
                </a:lnTo>
                <a:lnTo>
                  <a:pt x="497" y="57"/>
                </a:lnTo>
                <a:lnTo>
                  <a:pt x="497" y="57"/>
                </a:lnTo>
                <a:lnTo>
                  <a:pt x="497" y="57"/>
                </a:lnTo>
                <a:lnTo>
                  <a:pt x="497" y="57"/>
                </a:lnTo>
                <a:lnTo>
                  <a:pt x="497" y="57"/>
                </a:lnTo>
                <a:lnTo>
                  <a:pt x="497" y="57"/>
                </a:lnTo>
                <a:lnTo>
                  <a:pt x="497" y="57"/>
                </a:lnTo>
                <a:lnTo>
                  <a:pt x="497" y="57"/>
                </a:lnTo>
                <a:lnTo>
                  <a:pt x="497" y="57"/>
                </a:lnTo>
                <a:lnTo>
                  <a:pt x="497" y="57"/>
                </a:lnTo>
                <a:lnTo>
                  <a:pt x="497" y="57"/>
                </a:lnTo>
                <a:lnTo>
                  <a:pt x="497" y="57"/>
                </a:lnTo>
                <a:lnTo>
                  <a:pt x="497" y="57"/>
                </a:lnTo>
                <a:lnTo>
                  <a:pt x="497" y="57"/>
                </a:lnTo>
                <a:lnTo>
                  <a:pt x="498" y="57"/>
                </a:lnTo>
                <a:lnTo>
                  <a:pt x="498" y="58"/>
                </a:lnTo>
                <a:lnTo>
                  <a:pt x="498" y="58"/>
                </a:lnTo>
                <a:lnTo>
                  <a:pt x="498" y="58"/>
                </a:lnTo>
                <a:lnTo>
                  <a:pt x="498" y="58"/>
                </a:lnTo>
                <a:lnTo>
                  <a:pt x="498" y="58"/>
                </a:lnTo>
                <a:lnTo>
                  <a:pt x="498" y="58"/>
                </a:lnTo>
                <a:lnTo>
                  <a:pt x="498" y="58"/>
                </a:lnTo>
                <a:lnTo>
                  <a:pt x="498" y="58"/>
                </a:lnTo>
                <a:lnTo>
                  <a:pt x="498" y="58"/>
                </a:lnTo>
                <a:lnTo>
                  <a:pt x="498" y="58"/>
                </a:lnTo>
                <a:lnTo>
                  <a:pt x="498" y="58"/>
                </a:lnTo>
                <a:lnTo>
                  <a:pt x="498" y="58"/>
                </a:lnTo>
                <a:lnTo>
                  <a:pt x="498" y="58"/>
                </a:lnTo>
                <a:lnTo>
                  <a:pt x="498" y="58"/>
                </a:lnTo>
                <a:lnTo>
                  <a:pt x="498" y="58"/>
                </a:lnTo>
                <a:lnTo>
                  <a:pt x="498" y="58"/>
                </a:lnTo>
                <a:lnTo>
                  <a:pt x="498" y="58"/>
                </a:lnTo>
                <a:lnTo>
                  <a:pt x="499" y="58"/>
                </a:lnTo>
                <a:lnTo>
                  <a:pt x="499" y="58"/>
                </a:lnTo>
                <a:lnTo>
                  <a:pt x="499" y="58"/>
                </a:lnTo>
                <a:lnTo>
                  <a:pt x="499" y="58"/>
                </a:lnTo>
                <a:lnTo>
                  <a:pt x="499" y="58"/>
                </a:lnTo>
                <a:lnTo>
                  <a:pt x="499" y="58"/>
                </a:lnTo>
                <a:lnTo>
                  <a:pt x="499" y="58"/>
                </a:lnTo>
                <a:lnTo>
                  <a:pt x="499" y="58"/>
                </a:lnTo>
                <a:lnTo>
                  <a:pt x="499" y="58"/>
                </a:lnTo>
                <a:lnTo>
                  <a:pt x="499" y="58"/>
                </a:lnTo>
                <a:lnTo>
                  <a:pt x="499" y="58"/>
                </a:lnTo>
                <a:lnTo>
                  <a:pt x="499" y="58"/>
                </a:lnTo>
                <a:lnTo>
                  <a:pt x="499" y="58"/>
                </a:lnTo>
                <a:lnTo>
                  <a:pt x="499" y="58"/>
                </a:lnTo>
                <a:lnTo>
                  <a:pt x="499" y="58"/>
                </a:lnTo>
                <a:lnTo>
                  <a:pt x="499" y="58"/>
                </a:lnTo>
                <a:lnTo>
                  <a:pt x="499" y="58"/>
                </a:lnTo>
                <a:lnTo>
                  <a:pt x="499" y="58"/>
                </a:lnTo>
                <a:lnTo>
                  <a:pt x="499" y="58"/>
                </a:lnTo>
                <a:lnTo>
                  <a:pt x="499" y="58"/>
                </a:lnTo>
                <a:lnTo>
                  <a:pt x="499" y="58"/>
                </a:lnTo>
                <a:lnTo>
                  <a:pt x="499" y="58"/>
                </a:lnTo>
                <a:lnTo>
                  <a:pt x="499" y="58"/>
                </a:lnTo>
                <a:lnTo>
                  <a:pt x="499" y="58"/>
                </a:lnTo>
                <a:lnTo>
                  <a:pt x="500" y="58"/>
                </a:lnTo>
                <a:lnTo>
                  <a:pt x="500" y="58"/>
                </a:lnTo>
                <a:lnTo>
                  <a:pt x="500" y="58"/>
                </a:lnTo>
                <a:lnTo>
                  <a:pt x="500" y="58"/>
                </a:lnTo>
                <a:lnTo>
                  <a:pt x="500" y="58"/>
                </a:lnTo>
                <a:lnTo>
                  <a:pt x="500" y="58"/>
                </a:lnTo>
                <a:lnTo>
                  <a:pt x="500" y="58"/>
                </a:lnTo>
                <a:lnTo>
                  <a:pt x="500" y="58"/>
                </a:lnTo>
                <a:lnTo>
                  <a:pt x="500" y="58"/>
                </a:lnTo>
                <a:lnTo>
                  <a:pt x="501" y="58"/>
                </a:lnTo>
                <a:lnTo>
                  <a:pt x="501" y="58"/>
                </a:lnTo>
                <a:lnTo>
                  <a:pt x="501" y="58"/>
                </a:lnTo>
                <a:lnTo>
                  <a:pt x="501" y="58"/>
                </a:lnTo>
                <a:lnTo>
                  <a:pt x="501" y="58"/>
                </a:lnTo>
                <a:lnTo>
                  <a:pt x="501" y="58"/>
                </a:lnTo>
                <a:lnTo>
                  <a:pt x="501" y="58"/>
                </a:lnTo>
                <a:lnTo>
                  <a:pt x="501" y="58"/>
                </a:lnTo>
                <a:lnTo>
                  <a:pt x="501" y="58"/>
                </a:lnTo>
                <a:lnTo>
                  <a:pt x="501" y="58"/>
                </a:lnTo>
                <a:lnTo>
                  <a:pt x="501" y="58"/>
                </a:lnTo>
                <a:lnTo>
                  <a:pt x="501" y="58"/>
                </a:lnTo>
                <a:lnTo>
                  <a:pt x="502" y="58"/>
                </a:lnTo>
                <a:lnTo>
                  <a:pt x="502" y="58"/>
                </a:lnTo>
                <a:lnTo>
                  <a:pt x="502" y="58"/>
                </a:lnTo>
                <a:lnTo>
                  <a:pt x="502" y="58"/>
                </a:lnTo>
                <a:lnTo>
                  <a:pt x="502" y="58"/>
                </a:lnTo>
                <a:lnTo>
                  <a:pt x="502" y="58"/>
                </a:lnTo>
                <a:lnTo>
                  <a:pt x="502" y="58"/>
                </a:lnTo>
                <a:lnTo>
                  <a:pt x="502" y="58"/>
                </a:lnTo>
                <a:lnTo>
                  <a:pt x="502" y="58"/>
                </a:lnTo>
                <a:lnTo>
                  <a:pt x="502" y="58"/>
                </a:lnTo>
                <a:lnTo>
                  <a:pt x="502" y="58"/>
                </a:lnTo>
                <a:lnTo>
                  <a:pt x="502" y="58"/>
                </a:lnTo>
                <a:lnTo>
                  <a:pt x="502" y="58"/>
                </a:lnTo>
                <a:lnTo>
                  <a:pt x="502" y="58"/>
                </a:lnTo>
                <a:lnTo>
                  <a:pt x="502" y="58"/>
                </a:lnTo>
                <a:lnTo>
                  <a:pt x="502" y="58"/>
                </a:lnTo>
                <a:lnTo>
                  <a:pt x="502" y="58"/>
                </a:lnTo>
                <a:lnTo>
                  <a:pt x="502" y="58"/>
                </a:lnTo>
                <a:lnTo>
                  <a:pt x="502" y="58"/>
                </a:lnTo>
                <a:lnTo>
                  <a:pt x="502" y="58"/>
                </a:lnTo>
                <a:lnTo>
                  <a:pt x="502" y="58"/>
                </a:lnTo>
                <a:lnTo>
                  <a:pt x="503" y="58"/>
                </a:lnTo>
                <a:lnTo>
                  <a:pt x="503" y="58"/>
                </a:lnTo>
                <a:lnTo>
                  <a:pt x="503" y="58"/>
                </a:lnTo>
                <a:lnTo>
                  <a:pt x="503" y="58"/>
                </a:lnTo>
                <a:lnTo>
                  <a:pt x="503" y="58"/>
                </a:lnTo>
                <a:lnTo>
                  <a:pt x="503" y="58"/>
                </a:lnTo>
                <a:lnTo>
                  <a:pt x="503" y="58"/>
                </a:lnTo>
                <a:lnTo>
                  <a:pt x="503" y="58"/>
                </a:lnTo>
                <a:lnTo>
                  <a:pt x="503" y="58"/>
                </a:lnTo>
                <a:lnTo>
                  <a:pt x="503" y="58"/>
                </a:lnTo>
                <a:lnTo>
                  <a:pt x="503" y="58"/>
                </a:lnTo>
                <a:lnTo>
                  <a:pt x="503" y="58"/>
                </a:lnTo>
                <a:lnTo>
                  <a:pt x="504" y="58"/>
                </a:lnTo>
                <a:lnTo>
                  <a:pt x="504" y="58"/>
                </a:lnTo>
                <a:lnTo>
                  <a:pt x="504" y="58"/>
                </a:lnTo>
                <a:lnTo>
                  <a:pt x="504" y="58"/>
                </a:lnTo>
                <a:lnTo>
                  <a:pt x="504" y="58"/>
                </a:lnTo>
                <a:lnTo>
                  <a:pt x="504" y="58"/>
                </a:lnTo>
                <a:lnTo>
                  <a:pt x="504" y="58"/>
                </a:lnTo>
                <a:lnTo>
                  <a:pt x="504" y="58"/>
                </a:lnTo>
                <a:lnTo>
                  <a:pt x="504" y="58"/>
                </a:lnTo>
                <a:lnTo>
                  <a:pt x="504" y="58"/>
                </a:lnTo>
                <a:lnTo>
                  <a:pt x="504" y="58"/>
                </a:lnTo>
                <a:lnTo>
                  <a:pt x="504" y="58"/>
                </a:lnTo>
                <a:lnTo>
                  <a:pt x="504" y="58"/>
                </a:lnTo>
                <a:lnTo>
                  <a:pt x="504" y="58"/>
                </a:lnTo>
                <a:lnTo>
                  <a:pt x="504" y="58"/>
                </a:lnTo>
                <a:lnTo>
                  <a:pt x="504" y="58"/>
                </a:lnTo>
                <a:lnTo>
                  <a:pt x="504" y="58"/>
                </a:lnTo>
                <a:lnTo>
                  <a:pt x="504" y="58"/>
                </a:lnTo>
                <a:lnTo>
                  <a:pt x="504" y="58"/>
                </a:lnTo>
                <a:lnTo>
                  <a:pt x="504" y="58"/>
                </a:lnTo>
                <a:lnTo>
                  <a:pt x="504" y="58"/>
                </a:lnTo>
                <a:lnTo>
                  <a:pt x="504" y="58"/>
                </a:lnTo>
                <a:lnTo>
                  <a:pt x="504" y="58"/>
                </a:lnTo>
                <a:lnTo>
                  <a:pt x="504" y="58"/>
                </a:lnTo>
                <a:lnTo>
                  <a:pt x="505" y="58"/>
                </a:lnTo>
                <a:lnTo>
                  <a:pt x="505" y="58"/>
                </a:lnTo>
                <a:lnTo>
                  <a:pt x="505" y="58"/>
                </a:lnTo>
                <a:lnTo>
                  <a:pt x="505" y="58"/>
                </a:lnTo>
                <a:lnTo>
                  <a:pt x="505" y="58"/>
                </a:lnTo>
                <a:lnTo>
                  <a:pt x="505" y="58"/>
                </a:lnTo>
                <a:lnTo>
                  <a:pt x="505" y="58"/>
                </a:lnTo>
                <a:lnTo>
                  <a:pt x="505" y="58"/>
                </a:lnTo>
                <a:lnTo>
                  <a:pt x="505" y="58"/>
                </a:lnTo>
                <a:lnTo>
                  <a:pt x="505" y="58"/>
                </a:lnTo>
                <a:lnTo>
                  <a:pt x="505" y="58"/>
                </a:lnTo>
                <a:lnTo>
                  <a:pt x="505" y="58"/>
                </a:lnTo>
                <a:lnTo>
                  <a:pt x="505" y="58"/>
                </a:lnTo>
                <a:lnTo>
                  <a:pt x="505" y="58"/>
                </a:lnTo>
                <a:lnTo>
                  <a:pt x="505" y="58"/>
                </a:lnTo>
                <a:lnTo>
                  <a:pt x="506" y="58"/>
                </a:lnTo>
                <a:lnTo>
                  <a:pt x="506" y="58"/>
                </a:lnTo>
                <a:lnTo>
                  <a:pt x="506" y="58"/>
                </a:lnTo>
                <a:lnTo>
                  <a:pt x="506" y="58"/>
                </a:lnTo>
                <a:lnTo>
                  <a:pt x="506" y="58"/>
                </a:lnTo>
                <a:lnTo>
                  <a:pt x="506" y="58"/>
                </a:lnTo>
                <a:lnTo>
                  <a:pt x="506" y="58"/>
                </a:lnTo>
                <a:lnTo>
                  <a:pt x="506" y="58"/>
                </a:lnTo>
                <a:lnTo>
                  <a:pt x="506" y="58"/>
                </a:lnTo>
                <a:lnTo>
                  <a:pt x="506" y="58"/>
                </a:lnTo>
                <a:lnTo>
                  <a:pt x="506" y="58"/>
                </a:lnTo>
                <a:lnTo>
                  <a:pt x="506" y="58"/>
                </a:lnTo>
                <a:lnTo>
                  <a:pt x="506" y="58"/>
                </a:lnTo>
                <a:lnTo>
                  <a:pt x="506" y="58"/>
                </a:lnTo>
                <a:lnTo>
                  <a:pt x="506" y="58"/>
                </a:lnTo>
                <a:lnTo>
                  <a:pt x="506" y="58"/>
                </a:lnTo>
                <a:lnTo>
                  <a:pt x="506" y="58"/>
                </a:lnTo>
                <a:lnTo>
                  <a:pt x="506" y="58"/>
                </a:lnTo>
                <a:lnTo>
                  <a:pt x="506" y="58"/>
                </a:lnTo>
                <a:lnTo>
                  <a:pt x="506" y="58"/>
                </a:lnTo>
                <a:lnTo>
                  <a:pt x="506" y="58"/>
                </a:lnTo>
                <a:lnTo>
                  <a:pt x="506" y="58"/>
                </a:lnTo>
                <a:lnTo>
                  <a:pt x="506" y="58"/>
                </a:lnTo>
                <a:lnTo>
                  <a:pt x="506" y="58"/>
                </a:lnTo>
                <a:lnTo>
                  <a:pt x="507" y="58"/>
                </a:lnTo>
                <a:lnTo>
                  <a:pt x="507" y="58"/>
                </a:lnTo>
                <a:lnTo>
                  <a:pt x="507" y="58"/>
                </a:lnTo>
                <a:lnTo>
                  <a:pt x="507" y="58"/>
                </a:lnTo>
                <a:lnTo>
                  <a:pt x="507" y="58"/>
                </a:lnTo>
                <a:lnTo>
                  <a:pt x="507" y="58"/>
                </a:lnTo>
                <a:lnTo>
                  <a:pt x="507" y="58"/>
                </a:lnTo>
                <a:lnTo>
                  <a:pt x="507" y="58"/>
                </a:lnTo>
                <a:lnTo>
                  <a:pt x="507" y="58"/>
                </a:lnTo>
                <a:lnTo>
                  <a:pt x="507" y="58"/>
                </a:lnTo>
                <a:lnTo>
                  <a:pt x="507" y="58"/>
                </a:lnTo>
                <a:lnTo>
                  <a:pt x="507" y="58"/>
                </a:lnTo>
                <a:lnTo>
                  <a:pt x="507" y="58"/>
                </a:lnTo>
                <a:lnTo>
                  <a:pt x="507" y="58"/>
                </a:lnTo>
                <a:lnTo>
                  <a:pt x="507" y="58"/>
                </a:lnTo>
                <a:lnTo>
                  <a:pt x="508" y="58"/>
                </a:lnTo>
                <a:lnTo>
                  <a:pt x="508" y="58"/>
                </a:lnTo>
                <a:lnTo>
                  <a:pt x="508" y="58"/>
                </a:lnTo>
                <a:lnTo>
                  <a:pt x="508" y="58"/>
                </a:lnTo>
                <a:lnTo>
                  <a:pt x="508" y="58"/>
                </a:lnTo>
                <a:lnTo>
                  <a:pt x="508" y="58"/>
                </a:lnTo>
                <a:lnTo>
                  <a:pt x="508" y="58"/>
                </a:lnTo>
                <a:lnTo>
                  <a:pt x="508" y="58"/>
                </a:lnTo>
                <a:lnTo>
                  <a:pt x="508" y="58"/>
                </a:lnTo>
                <a:lnTo>
                  <a:pt x="508" y="58"/>
                </a:lnTo>
                <a:lnTo>
                  <a:pt x="508" y="58"/>
                </a:lnTo>
                <a:lnTo>
                  <a:pt x="508" y="58"/>
                </a:lnTo>
                <a:lnTo>
                  <a:pt x="508" y="58"/>
                </a:lnTo>
                <a:lnTo>
                  <a:pt x="508" y="58"/>
                </a:lnTo>
                <a:lnTo>
                  <a:pt x="508" y="58"/>
                </a:lnTo>
                <a:lnTo>
                  <a:pt x="508" y="58"/>
                </a:lnTo>
                <a:lnTo>
                  <a:pt x="508" y="58"/>
                </a:lnTo>
                <a:lnTo>
                  <a:pt x="508" y="58"/>
                </a:lnTo>
                <a:lnTo>
                  <a:pt x="509" y="58"/>
                </a:lnTo>
                <a:lnTo>
                  <a:pt x="509" y="58"/>
                </a:lnTo>
                <a:lnTo>
                  <a:pt x="509" y="58"/>
                </a:lnTo>
                <a:lnTo>
                  <a:pt x="509" y="58"/>
                </a:lnTo>
                <a:lnTo>
                  <a:pt x="509" y="58"/>
                </a:lnTo>
                <a:lnTo>
                  <a:pt x="509" y="58"/>
                </a:lnTo>
                <a:lnTo>
                  <a:pt x="509" y="58"/>
                </a:lnTo>
                <a:lnTo>
                  <a:pt x="509" y="58"/>
                </a:lnTo>
                <a:lnTo>
                  <a:pt x="509" y="58"/>
                </a:lnTo>
                <a:lnTo>
                  <a:pt x="510" y="58"/>
                </a:lnTo>
                <a:lnTo>
                  <a:pt x="510" y="58"/>
                </a:lnTo>
                <a:lnTo>
                  <a:pt x="510" y="58"/>
                </a:lnTo>
                <a:lnTo>
                  <a:pt x="510" y="58"/>
                </a:lnTo>
                <a:lnTo>
                  <a:pt x="510" y="58"/>
                </a:lnTo>
                <a:lnTo>
                  <a:pt x="510"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1" y="58"/>
                </a:lnTo>
                <a:lnTo>
                  <a:pt x="512" y="58"/>
                </a:lnTo>
                <a:lnTo>
                  <a:pt x="512" y="58"/>
                </a:lnTo>
                <a:lnTo>
                  <a:pt x="512" y="58"/>
                </a:lnTo>
                <a:lnTo>
                  <a:pt x="512" y="58"/>
                </a:lnTo>
                <a:lnTo>
                  <a:pt x="512" y="58"/>
                </a:lnTo>
                <a:lnTo>
                  <a:pt x="512" y="58"/>
                </a:lnTo>
                <a:lnTo>
                  <a:pt x="512" y="58"/>
                </a:lnTo>
                <a:lnTo>
                  <a:pt x="512" y="58"/>
                </a:lnTo>
                <a:lnTo>
                  <a:pt x="512" y="58"/>
                </a:lnTo>
                <a:lnTo>
                  <a:pt x="513" y="58"/>
                </a:lnTo>
                <a:lnTo>
                  <a:pt x="513" y="58"/>
                </a:lnTo>
                <a:lnTo>
                  <a:pt x="513" y="58"/>
                </a:lnTo>
                <a:lnTo>
                  <a:pt x="513" y="58"/>
                </a:lnTo>
                <a:lnTo>
                  <a:pt x="513" y="58"/>
                </a:lnTo>
                <a:lnTo>
                  <a:pt x="513" y="58"/>
                </a:lnTo>
                <a:lnTo>
                  <a:pt x="513" y="58"/>
                </a:lnTo>
                <a:lnTo>
                  <a:pt x="513" y="58"/>
                </a:lnTo>
                <a:lnTo>
                  <a:pt x="513" y="58"/>
                </a:lnTo>
                <a:lnTo>
                  <a:pt x="513" y="58"/>
                </a:lnTo>
                <a:lnTo>
                  <a:pt x="513" y="58"/>
                </a:lnTo>
                <a:lnTo>
                  <a:pt x="513" y="58"/>
                </a:lnTo>
                <a:lnTo>
                  <a:pt x="514" y="58"/>
                </a:lnTo>
                <a:lnTo>
                  <a:pt x="514" y="59"/>
                </a:lnTo>
                <a:lnTo>
                  <a:pt x="514" y="59"/>
                </a:lnTo>
                <a:lnTo>
                  <a:pt x="514" y="59"/>
                </a:lnTo>
                <a:lnTo>
                  <a:pt x="514" y="59"/>
                </a:lnTo>
                <a:lnTo>
                  <a:pt x="514" y="59"/>
                </a:lnTo>
                <a:lnTo>
                  <a:pt x="514" y="59"/>
                </a:lnTo>
                <a:lnTo>
                  <a:pt x="514" y="59"/>
                </a:lnTo>
                <a:lnTo>
                  <a:pt x="514" y="59"/>
                </a:lnTo>
                <a:lnTo>
                  <a:pt x="514" y="59"/>
                </a:lnTo>
                <a:lnTo>
                  <a:pt x="514" y="59"/>
                </a:lnTo>
                <a:lnTo>
                  <a:pt x="514" y="59"/>
                </a:lnTo>
                <a:lnTo>
                  <a:pt x="514" y="59"/>
                </a:lnTo>
                <a:lnTo>
                  <a:pt x="514" y="59"/>
                </a:lnTo>
                <a:lnTo>
                  <a:pt x="514" y="59"/>
                </a:lnTo>
                <a:lnTo>
                  <a:pt x="515" y="59"/>
                </a:lnTo>
                <a:lnTo>
                  <a:pt x="515" y="59"/>
                </a:lnTo>
                <a:lnTo>
                  <a:pt x="515" y="59"/>
                </a:lnTo>
                <a:lnTo>
                  <a:pt x="515" y="59"/>
                </a:lnTo>
                <a:lnTo>
                  <a:pt x="515" y="59"/>
                </a:lnTo>
                <a:lnTo>
                  <a:pt x="515" y="59"/>
                </a:lnTo>
                <a:lnTo>
                  <a:pt x="515" y="59"/>
                </a:lnTo>
                <a:lnTo>
                  <a:pt x="515" y="59"/>
                </a:lnTo>
                <a:lnTo>
                  <a:pt x="515" y="59"/>
                </a:lnTo>
                <a:lnTo>
                  <a:pt x="516" y="59"/>
                </a:lnTo>
                <a:lnTo>
                  <a:pt x="516" y="59"/>
                </a:lnTo>
                <a:lnTo>
                  <a:pt x="516" y="59"/>
                </a:lnTo>
                <a:lnTo>
                  <a:pt x="516" y="59"/>
                </a:lnTo>
                <a:lnTo>
                  <a:pt x="516" y="59"/>
                </a:lnTo>
                <a:lnTo>
                  <a:pt x="516" y="59"/>
                </a:lnTo>
                <a:lnTo>
                  <a:pt x="516" y="59"/>
                </a:lnTo>
                <a:lnTo>
                  <a:pt x="516" y="59"/>
                </a:lnTo>
                <a:lnTo>
                  <a:pt x="516" y="59"/>
                </a:lnTo>
                <a:lnTo>
                  <a:pt x="516" y="59"/>
                </a:lnTo>
                <a:lnTo>
                  <a:pt x="516" y="59"/>
                </a:lnTo>
                <a:lnTo>
                  <a:pt x="516" y="59"/>
                </a:lnTo>
                <a:lnTo>
                  <a:pt x="517" y="59"/>
                </a:lnTo>
                <a:lnTo>
                  <a:pt x="517" y="59"/>
                </a:lnTo>
                <a:lnTo>
                  <a:pt x="517" y="59"/>
                </a:lnTo>
                <a:lnTo>
                  <a:pt x="517" y="59"/>
                </a:lnTo>
                <a:lnTo>
                  <a:pt x="517" y="59"/>
                </a:lnTo>
                <a:lnTo>
                  <a:pt x="517" y="59"/>
                </a:lnTo>
                <a:lnTo>
                  <a:pt x="517" y="59"/>
                </a:lnTo>
                <a:lnTo>
                  <a:pt x="517" y="59"/>
                </a:lnTo>
                <a:lnTo>
                  <a:pt x="517" y="59"/>
                </a:lnTo>
                <a:lnTo>
                  <a:pt x="517" y="59"/>
                </a:lnTo>
                <a:lnTo>
                  <a:pt x="517" y="59"/>
                </a:lnTo>
                <a:lnTo>
                  <a:pt x="517" y="59"/>
                </a:lnTo>
                <a:lnTo>
                  <a:pt x="517" y="59"/>
                </a:lnTo>
                <a:lnTo>
                  <a:pt x="517" y="59"/>
                </a:lnTo>
                <a:lnTo>
                  <a:pt x="517" y="59"/>
                </a:lnTo>
                <a:lnTo>
                  <a:pt x="517" y="59"/>
                </a:lnTo>
                <a:lnTo>
                  <a:pt x="517" y="59"/>
                </a:lnTo>
                <a:lnTo>
                  <a:pt x="517" y="59"/>
                </a:lnTo>
                <a:lnTo>
                  <a:pt x="518" y="59"/>
                </a:lnTo>
                <a:lnTo>
                  <a:pt x="518" y="59"/>
                </a:lnTo>
                <a:lnTo>
                  <a:pt x="518" y="59"/>
                </a:lnTo>
                <a:lnTo>
                  <a:pt x="518" y="59"/>
                </a:lnTo>
                <a:lnTo>
                  <a:pt x="518" y="59"/>
                </a:lnTo>
                <a:lnTo>
                  <a:pt x="518" y="59"/>
                </a:lnTo>
                <a:lnTo>
                  <a:pt x="518" y="59"/>
                </a:lnTo>
                <a:lnTo>
                  <a:pt x="518" y="59"/>
                </a:lnTo>
                <a:lnTo>
                  <a:pt x="518" y="59"/>
                </a:lnTo>
                <a:lnTo>
                  <a:pt x="519" y="59"/>
                </a:lnTo>
                <a:lnTo>
                  <a:pt x="519" y="59"/>
                </a:lnTo>
                <a:lnTo>
                  <a:pt x="519" y="59"/>
                </a:lnTo>
                <a:lnTo>
                  <a:pt x="519" y="59"/>
                </a:lnTo>
                <a:lnTo>
                  <a:pt x="519" y="59"/>
                </a:lnTo>
                <a:lnTo>
                  <a:pt x="519" y="59"/>
                </a:lnTo>
                <a:lnTo>
                  <a:pt x="519" y="59"/>
                </a:lnTo>
                <a:lnTo>
                  <a:pt x="519" y="59"/>
                </a:lnTo>
                <a:lnTo>
                  <a:pt x="519" y="59"/>
                </a:lnTo>
                <a:lnTo>
                  <a:pt x="520" y="59"/>
                </a:lnTo>
                <a:lnTo>
                  <a:pt x="520" y="59"/>
                </a:lnTo>
                <a:lnTo>
                  <a:pt x="520" y="59"/>
                </a:lnTo>
                <a:lnTo>
                  <a:pt x="520" y="59"/>
                </a:lnTo>
                <a:lnTo>
                  <a:pt x="520" y="59"/>
                </a:lnTo>
                <a:lnTo>
                  <a:pt x="520" y="59"/>
                </a:lnTo>
                <a:lnTo>
                  <a:pt x="520" y="59"/>
                </a:lnTo>
                <a:lnTo>
                  <a:pt x="520" y="59"/>
                </a:lnTo>
                <a:lnTo>
                  <a:pt x="520" y="59"/>
                </a:lnTo>
                <a:lnTo>
                  <a:pt x="521" y="59"/>
                </a:lnTo>
                <a:lnTo>
                  <a:pt x="521" y="59"/>
                </a:lnTo>
                <a:lnTo>
                  <a:pt x="521" y="59"/>
                </a:lnTo>
                <a:lnTo>
                  <a:pt x="521" y="59"/>
                </a:lnTo>
                <a:lnTo>
                  <a:pt x="521" y="59"/>
                </a:lnTo>
                <a:lnTo>
                  <a:pt x="521" y="59"/>
                </a:lnTo>
                <a:lnTo>
                  <a:pt x="521" y="59"/>
                </a:lnTo>
                <a:lnTo>
                  <a:pt x="521" y="59"/>
                </a:lnTo>
                <a:lnTo>
                  <a:pt x="521" y="59"/>
                </a:lnTo>
                <a:lnTo>
                  <a:pt x="521" y="59"/>
                </a:lnTo>
                <a:lnTo>
                  <a:pt x="521" y="59"/>
                </a:lnTo>
                <a:lnTo>
                  <a:pt x="521" y="59"/>
                </a:lnTo>
                <a:lnTo>
                  <a:pt x="521" y="59"/>
                </a:lnTo>
                <a:lnTo>
                  <a:pt x="521" y="59"/>
                </a:lnTo>
                <a:lnTo>
                  <a:pt x="521" y="59"/>
                </a:lnTo>
                <a:lnTo>
                  <a:pt x="522" y="59"/>
                </a:lnTo>
                <a:lnTo>
                  <a:pt x="522" y="59"/>
                </a:lnTo>
                <a:lnTo>
                  <a:pt x="522" y="59"/>
                </a:lnTo>
                <a:lnTo>
                  <a:pt x="522" y="59"/>
                </a:lnTo>
                <a:lnTo>
                  <a:pt x="522" y="59"/>
                </a:lnTo>
                <a:lnTo>
                  <a:pt x="522" y="59"/>
                </a:lnTo>
                <a:lnTo>
                  <a:pt x="522" y="59"/>
                </a:lnTo>
                <a:lnTo>
                  <a:pt x="522" y="59"/>
                </a:lnTo>
                <a:lnTo>
                  <a:pt x="522" y="59"/>
                </a:lnTo>
                <a:lnTo>
                  <a:pt x="522" y="59"/>
                </a:lnTo>
                <a:lnTo>
                  <a:pt x="522" y="59"/>
                </a:lnTo>
                <a:lnTo>
                  <a:pt x="522" y="59"/>
                </a:lnTo>
                <a:lnTo>
                  <a:pt x="523" y="59"/>
                </a:lnTo>
                <a:lnTo>
                  <a:pt x="523" y="59"/>
                </a:lnTo>
                <a:lnTo>
                  <a:pt x="523" y="59"/>
                </a:lnTo>
                <a:lnTo>
                  <a:pt x="523" y="59"/>
                </a:lnTo>
                <a:lnTo>
                  <a:pt x="523" y="59"/>
                </a:lnTo>
                <a:lnTo>
                  <a:pt x="523" y="59"/>
                </a:lnTo>
                <a:lnTo>
                  <a:pt x="523" y="59"/>
                </a:lnTo>
                <a:lnTo>
                  <a:pt x="523" y="59"/>
                </a:lnTo>
                <a:lnTo>
                  <a:pt x="523" y="59"/>
                </a:lnTo>
                <a:lnTo>
                  <a:pt x="523" y="59"/>
                </a:lnTo>
                <a:lnTo>
                  <a:pt x="523" y="59"/>
                </a:lnTo>
                <a:lnTo>
                  <a:pt x="523" y="59"/>
                </a:lnTo>
                <a:lnTo>
                  <a:pt x="523" y="59"/>
                </a:lnTo>
                <a:lnTo>
                  <a:pt x="523" y="59"/>
                </a:lnTo>
                <a:lnTo>
                  <a:pt x="523"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5" y="59"/>
                </a:lnTo>
                <a:lnTo>
                  <a:pt x="525" y="59"/>
                </a:lnTo>
                <a:lnTo>
                  <a:pt x="525" y="59"/>
                </a:lnTo>
                <a:lnTo>
                  <a:pt x="525" y="59"/>
                </a:lnTo>
                <a:lnTo>
                  <a:pt x="525" y="59"/>
                </a:lnTo>
                <a:lnTo>
                  <a:pt x="525" y="59"/>
                </a:lnTo>
                <a:lnTo>
                  <a:pt x="525" y="59"/>
                </a:lnTo>
                <a:lnTo>
                  <a:pt x="525" y="59"/>
                </a:lnTo>
                <a:lnTo>
                  <a:pt x="525" y="59"/>
                </a:lnTo>
                <a:lnTo>
                  <a:pt x="525" y="59"/>
                </a:lnTo>
                <a:lnTo>
                  <a:pt x="525" y="59"/>
                </a:lnTo>
                <a:lnTo>
                  <a:pt x="525" y="59"/>
                </a:lnTo>
                <a:lnTo>
                  <a:pt x="525" y="59"/>
                </a:lnTo>
                <a:lnTo>
                  <a:pt x="525" y="59"/>
                </a:lnTo>
                <a:lnTo>
                  <a:pt x="525" y="59"/>
                </a:lnTo>
                <a:lnTo>
                  <a:pt x="525" y="59"/>
                </a:lnTo>
                <a:lnTo>
                  <a:pt x="525" y="59"/>
                </a:lnTo>
                <a:lnTo>
                  <a:pt x="525" y="59"/>
                </a:lnTo>
                <a:lnTo>
                  <a:pt x="526" y="59"/>
                </a:lnTo>
                <a:lnTo>
                  <a:pt x="526" y="60"/>
                </a:lnTo>
                <a:lnTo>
                  <a:pt x="526" y="60"/>
                </a:lnTo>
                <a:lnTo>
                  <a:pt x="526" y="60"/>
                </a:lnTo>
                <a:lnTo>
                  <a:pt x="526" y="60"/>
                </a:lnTo>
                <a:lnTo>
                  <a:pt x="526" y="60"/>
                </a:lnTo>
                <a:lnTo>
                  <a:pt x="526" y="60"/>
                </a:lnTo>
                <a:lnTo>
                  <a:pt x="526" y="60"/>
                </a:lnTo>
                <a:lnTo>
                  <a:pt x="526" y="60"/>
                </a:lnTo>
                <a:lnTo>
                  <a:pt x="526" y="60"/>
                </a:lnTo>
                <a:lnTo>
                  <a:pt x="526" y="60"/>
                </a:lnTo>
                <a:lnTo>
                  <a:pt x="526" y="60"/>
                </a:lnTo>
                <a:lnTo>
                  <a:pt x="527" y="60"/>
                </a:lnTo>
                <a:lnTo>
                  <a:pt x="527" y="60"/>
                </a:lnTo>
                <a:lnTo>
                  <a:pt x="527" y="60"/>
                </a:lnTo>
                <a:lnTo>
                  <a:pt x="527" y="60"/>
                </a:lnTo>
                <a:lnTo>
                  <a:pt x="527" y="60"/>
                </a:lnTo>
                <a:lnTo>
                  <a:pt x="527" y="60"/>
                </a:lnTo>
                <a:lnTo>
                  <a:pt x="527" y="60"/>
                </a:lnTo>
                <a:lnTo>
                  <a:pt x="527" y="60"/>
                </a:lnTo>
                <a:lnTo>
                  <a:pt x="527" y="60"/>
                </a:lnTo>
                <a:lnTo>
                  <a:pt x="527" y="60"/>
                </a:lnTo>
                <a:lnTo>
                  <a:pt x="527" y="60"/>
                </a:lnTo>
                <a:lnTo>
                  <a:pt x="527" y="60"/>
                </a:lnTo>
                <a:lnTo>
                  <a:pt x="527" y="60"/>
                </a:lnTo>
                <a:lnTo>
                  <a:pt x="527" y="60"/>
                </a:lnTo>
                <a:lnTo>
                  <a:pt x="527" y="60"/>
                </a:lnTo>
                <a:lnTo>
                  <a:pt x="527" y="60"/>
                </a:lnTo>
                <a:lnTo>
                  <a:pt x="527" y="60"/>
                </a:lnTo>
                <a:lnTo>
                  <a:pt x="527" y="60"/>
                </a:lnTo>
                <a:lnTo>
                  <a:pt x="528" y="60"/>
                </a:lnTo>
                <a:lnTo>
                  <a:pt x="528" y="60"/>
                </a:lnTo>
                <a:lnTo>
                  <a:pt x="528" y="60"/>
                </a:lnTo>
                <a:lnTo>
                  <a:pt x="528" y="60"/>
                </a:lnTo>
                <a:lnTo>
                  <a:pt x="528" y="60"/>
                </a:lnTo>
                <a:lnTo>
                  <a:pt x="528" y="60"/>
                </a:lnTo>
                <a:lnTo>
                  <a:pt x="528" y="60"/>
                </a:lnTo>
                <a:lnTo>
                  <a:pt x="528" y="60"/>
                </a:lnTo>
                <a:lnTo>
                  <a:pt x="528" y="60"/>
                </a:lnTo>
                <a:lnTo>
                  <a:pt x="528" y="60"/>
                </a:lnTo>
                <a:lnTo>
                  <a:pt x="528" y="60"/>
                </a:lnTo>
                <a:lnTo>
                  <a:pt x="528" y="60"/>
                </a:lnTo>
                <a:lnTo>
                  <a:pt x="529" y="60"/>
                </a:lnTo>
                <a:lnTo>
                  <a:pt x="529" y="60"/>
                </a:lnTo>
                <a:lnTo>
                  <a:pt x="529" y="60"/>
                </a:lnTo>
                <a:lnTo>
                  <a:pt x="529" y="60"/>
                </a:lnTo>
                <a:lnTo>
                  <a:pt x="529" y="60"/>
                </a:lnTo>
                <a:lnTo>
                  <a:pt x="529" y="60"/>
                </a:lnTo>
                <a:lnTo>
                  <a:pt x="529" y="60"/>
                </a:lnTo>
                <a:lnTo>
                  <a:pt x="529" y="60"/>
                </a:lnTo>
                <a:lnTo>
                  <a:pt x="529" y="60"/>
                </a:lnTo>
                <a:lnTo>
                  <a:pt x="530" y="60"/>
                </a:lnTo>
                <a:lnTo>
                  <a:pt x="530" y="60"/>
                </a:lnTo>
                <a:lnTo>
                  <a:pt x="530" y="60"/>
                </a:lnTo>
                <a:lnTo>
                  <a:pt x="530" y="60"/>
                </a:lnTo>
                <a:lnTo>
                  <a:pt x="530" y="60"/>
                </a:lnTo>
                <a:lnTo>
                  <a:pt x="530" y="60"/>
                </a:lnTo>
                <a:lnTo>
                  <a:pt x="531" y="60"/>
                </a:lnTo>
                <a:lnTo>
                  <a:pt x="531" y="60"/>
                </a:lnTo>
                <a:lnTo>
                  <a:pt x="531" y="60"/>
                </a:lnTo>
                <a:lnTo>
                  <a:pt x="531" y="60"/>
                </a:lnTo>
                <a:lnTo>
                  <a:pt x="531" y="60"/>
                </a:lnTo>
                <a:lnTo>
                  <a:pt x="531" y="60"/>
                </a:lnTo>
                <a:lnTo>
                  <a:pt x="531" y="60"/>
                </a:lnTo>
                <a:lnTo>
                  <a:pt x="531" y="60"/>
                </a:lnTo>
                <a:lnTo>
                  <a:pt x="531" y="60"/>
                </a:lnTo>
                <a:lnTo>
                  <a:pt x="531" y="60"/>
                </a:lnTo>
                <a:lnTo>
                  <a:pt x="531" y="60"/>
                </a:lnTo>
                <a:lnTo>
                  <a:pt x="531" y="60"/>
                </a:lnTo>
                <a:lnTo>
                  <a:pt x="531" y="60"/>
                </a:lnTo>
                <a:lnTo>
                  <a:pt x="531" y="60"/>
                </a:lnTo>
                <a:lnTo>
                  <a:pt x="531" y="60"/>
                </a:lnTo>
                <a:lnTo>
                  <a:pt x="531" y="60"/>
                </a:lnTo>
                <a:lnTo>
                  <a:pt x="531" y="60"/>
                </a:lnTo>
                <a:lnTo>
                  <a:pt x="531" y="60"/>
                </a:lnTo>
                <a:lnTo>
                  <a:pt x="532" y="60"/>
                </a:lnTo>
                <a:lnTo>
                  <a:pt x="532" y="60"/>
                </a:lnTo>
                <a:lnTo>
                  <a:pt x="532" y="60"/>
                </a:lnTo>
                <a:lnTo>
                  <a:pt x="532" y="60"/>
                </a:lnTo>
                <a:lnTo>
                  <a:pt x="532" y="60"/>
                </a:lnTo>
                <a:lnTo>
                  <a:pt x="532" y="60"/>
                </a:lnTo>
                <a:lnTo>
                  <a:pt x="532" y="60"/>
                </a:lnTo>
                <a:lnTo>
                  <a:pt x="532" y="60"/>
                </a:lnTo>
                <a:lnTo>
                  <a:pt x="532" y="60"/>
                </a:lnTo>
                <a:lnTo>
                  <a:pt x="532" y="60"/>
                </a:lnTo>
                <a:lnTo>
                  <a:pt x="532" y="60"/>
                </a:lnTo>
                <a:lnTo>
                  <a:pt x="532" y="60"/>
                </a:lnTo>
                <a:lnTo>
                  <a:pt x="532" y="60"/>
                </a:lnTo>
                <a:lnTo>
                  <a:pt x="532" y="60"/>
                </a:lnTo>
                <a:lnTo>
                  <a:pt x="532" y="60"/>
                </a:lnTo>
                <a:lnTo>
                  <a:pt x="532" y="60"/>
                </a:lnTo>
                <a:lnTo>
                  <a:pt x="532" y="60"/>
                </a:lnTo>
                <a:lnTo>
                  <a:pt x="532" y="60"/>
                </a:lnTo>
                <a:lnTo>
                  <a:pt x="532" y="60"/>
                </a:lnTo>
                <a:lnTo>
                  <a:pt x="532" y="60"/>
                </a:lnTo>
                <a:lnTo>
                  <a:pt x="532" y="60"/>
                </a:lnTo>
                <a:lnTo>
                  <a:pt x="532" y="60"/>
                </a:lnTo>
                <a:lnTo>
                  <a:pt x="532" y="60"/>
                </a:lnTo>
                <a:lnTo>
                  <a:pt x="532" y="60"/>
                </a:lnTo>
                <a:lnTo>
                  <a:pt x="533" y="60"/>
                </a:lnTo>
                <a:lnTo>
                  <a:pt x="533" y="60"/>
                </a:lnTo>
                <a:lnTo>
                  <a:pt x="533" y="60"/>
                </a:lnTo>
                <a:lnTo>
                  <a:pt x="533" y="60"/>
                </a:lnTo>
                <a:lnTo>
                  <a:pt x="533" y="60"/>
                </a:lnTo>
                <a:lnTo>
                  <a:pt x="533" y="60"/>
                </a:lnTo>
                <a:lnTo>
                  <a:pt x="533" y="60"/>
                </a:lnTo>
                <a:lnTo>
                  <a:pt x="533" y="60"/>
                </a:lnTo>
                <a:lnTo>
                  <a:pt x="533" y="60"/>
                </a:lnTo>
                <a:lnTo>
                  <a:pt x="533" y="60"/>
                </a:lnTo>
                <a:lnTo>
                  <a:pt x="533" y="60"/>
                </a:lnTo>
                <a:lnTo>
                  <a:pt x="533" y="60"/>
                </a:lnTo>
                <a:lnTo>
                  <a:pt x="534" y="60"/>
                </a:lnTo>
                <a:lnTo>
                  <a:pt x="534" y="60"/>
                </a:lnTo>
                <a:lnTo>
                  <a:pt x="534" y="60"/>
                </a:lnTo>
                <a:lnTo>
                  <a:pt x="534" y="60"/>
                </a:lnTo>
                <a:lnTo>
                  <a:pt x="534" y="60"/>
                </a:lnTo>
                <a:lnTo>
                  <a:pt x="534" y="60"/>
                </a:lnTo>
                <a:lnTo>
                  <a:pt x="534" y="60"/>
                </a:lnTo>
                <a:lnTo>
                  <a:pt x="534" y="60"/>
                </a:lnTo>
                <a:lnTo>
                  <a:pt x="534" y="60"/>
                </a:lnTo>
                <a:lnTo>
                  <a:pt x="534" y="60"/>
                </a:lnTo>
                <a:lnTo>
                  <a:pt x="534" y="60"/>
                </a:lnTo>
                <a:lnTo>
                  <a:pt x="534" y="60"/>
                </a:lnTo>
                <a:lnTo>
                  <a:pt x="534" y="60"/>
                </a:lnTo>
                <a:lnTo>
                  <a:pt x="534" y="60"/>
                </a:lnTo>
                <a:lnTo>
                  <a:pt x="534" y="60"/>
                </a:lnTo>
                <a:lnTo>
                  <a:pt x="534" y="60"/>
                </a:lnTo>
                <a:lnTo>
                  <a:pt x="534" y="60"/>
                </a:lnTo>
                <a:lnTo>
                  <a:pt x="534" y="60"/>
                </a:lnTo>
                <a:lnTo>
                  <a:pt x="534" y="60"/>
                </a:lnTo>
                <a:lnTo>
                  <a:pt x="534" y="60"/>
                </a:lnTo>
                <a:lnTo>
                  <a:pt x="534" y="60"/>
                </a:lnTo>
                <a:lnTo>
                  <a:pt x="534" y="60"/>
                </a:lnTo>
                <a:lnTo>
                  <a:pt x="534" y="60"/>
                </a:lnTo>
                <a:lnTo>
                  <a:pt x="534" y="60"/>
                </a:lnTo>
                <a:lnTo>
                  <a:pt x="535" y="60"/>
                </a:lnTo>
                <a:lnTo>
                  <a:pt x="535" y="60"/>
                </a:lnTo>
                <a:lnTo>
                  <a:pt x="535" y="60"/>
                </a:lnTo>
                <a:lnTo>
                  <a:pt x="535" y="60"/>
                </a:lnTo>
                <a:lnTo>
                  <a:pt x="535" y="60"/>
                </a:lnTo>
                <a:lnTo>
                  <a:pt x="535"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7" y="60"/>
                </a:lnTo>
                <a:lnTo>
                  <a:pt x="537" y="61"/>
                </a:lnTo>
                <a:lnTo>
                  <a:pt x="537" y="61"/>
                </a:lnTo>
                <a:lnTo>
                  <a:pt x="537" y="61"/>
                </a:lnTo>
                <a:lnTo>
                  <a:pt x="537" y="61"/>
                </a:lnTo>
                <a:lnTo>
                  <a:pt x="537" y="61"/>
                </a:lnTo>
                <a:lnTo>
                  <a:pt x="537" y="61"/>
                </a:lnTo>
                <a:lnTo>
                  <a:pt x="537" y="61"/>
                </a:lnTo>
                <a:lnTo>
                  <a:pt x="537" y="61"/>
                </a:lnTo>
                <a:lnTo>
                  <a:pt x="537" y="61"/>
                </a:lnTo>
                <a:lnTo>
                  <a:pt x="537" y="61"/>
                </a:lnTo>
                <a:lnTo>
                  <a:pt x="537" y="61"/>
                </a:lnTo>
                <a:lnTo>
                  <a:pt x="537" y="61"/>
                </a:lnTo>
                <a:lnTo>
                  <a:pt x="537" y="61"/>
                </a:lnTo>
                <a:lnTo>
                  <a:pt x="537"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8" y="61"/>
                </a:lnTo>
                <a:lnTo>
                  <a:pt x="539" y="61"/>
                </a:lnTo>
                <a:lnTo>
                  <a:pt x="539" y="61"/>
                </a:lnTo>
                <a:lnTo>
                  <a:pt x="539" y="61"/>
                </a:lnTo>
                <a:lnTo>
                  <a:pt x="539" y="61"/>
                </a:lnTo>
                <a:lnTo>
                  <a:pt x="539" y="61"/>
                </a:lnTo>
                <a:lnTo>
                  <a:pt x="539" y="61"/>
                </a:lnTo>
                <a:lnTo>
                  <a:pt x="539" y="61"/>
                </a:lnTo>
                <a:lnTo>
                  <a:pt x="539" y="61"/>
                </a:lnTo>
                <a:lnTo>
                  <a:pt x="539" y="61"/>
                </a:lnTo>
                <a:lnTo>
                  <a:pt x="539" y="61"/>
                </a:lnTo>
                <a:lnTo>
                  <a:pt x="539" y="61"/>
                </a:lnTo>
                <a:lnTo>
                  <a:pt x="539" y="61"/>
                </a:lnTo>
                <a:lnTo>
                  <a:pt x="539" y="61"/>
                </a:lnTo>
                <a:lnTo>
                  <a:pt x="539" y="61"/>
                </a:lnTo>
                <a:lnTo>
                  <a:pt x="539" y="61"/>
                </a:lnTo>
                <a:lnTo>
                  <a:pt x="539" y="61"/>
                </a:lnTo>
                <a:lnTo>
                  <a:pt x="539" y="61"/>
                </a:lnTo>
                <a:lnTo>
                  <a:pt x="539" y="61"/>
                </a:lnTo>
                <a:lnTo>
                  <a:pt x="539" y="61"/>
                </a:lnTo>
                <a:lnTo>
                  <a:pt x="539" y="61"/>
                </a:lnTo>
                <a:lnTo>
                  <a:pt x="539" y="61"/>
                </a:lnTo>
                <a:lnTo>
                  <a:pt x="539" y="61"/>
                </a:lnTo>
                <a:lnTo>
                  <a:pt x="539" y="61"/>
                </a:lnTo>
                <a:lnTo>
                  <a:pt x="539" y="61"/>
                </a:lnTo>
                <a:lnTo>
                  <a:pt x="540" y="61"/>
                </a:lnTo>
                <a:lnTo>
                  <a:pt x="540" y="61"/>
                </a:lnTo>
                <a:lnTo>
                  <a:pt x="540" y="61"/>
                </a:lnTo>
                <a:lnTo>
                  <a:pt x="540" y="61"/>
                </a:lnTo>
                <a:lnTo>
                  <a:pt x="540" y="61"/>
                </a:lnTo>
                <a:lnTo>
                  <a:pt x="540" y="61"/>
                </a:lnTo>
                <a:lnTo>
                  <a:pt x="540" y="61"/>
                </a:lnTo>
                <a:lnTo>
                  <a:pt x="540" y="61"/>
                </a:lnTo>
                <a:lnTo>
                  <a:pt x="540" y="61"/>
                </a:lnTo>
                <a:lnTo>
                  <a:pt x="540" y="61"/>
                </a:lnTo>
                <a:lnTo>
                  <a:pt x="540" y="61"/>
                </a:lnTo>
                <a:lnTo>
                  <a:pt x="540" y="61"/>
                </a:lnTo>
                <a:lnTo>
                  <a:pt x="541" y="61"/>
                </a:lnTo>
                <a:lnTo>
                  <a:pt x="541" y="61"/>
                </a:lnTo>
                <a:lnTo>
                  <a:pt x="541" y="61"/>
                </a:lnTo>
                <a:lnTo>
                  <a:pt x="541" y="61"/>
                </a:lnTo>
                <a:lnTo>
                  <a:pt x="541" y="61"/>
                </a:lnTo>
                <a:lnTo>
                  <a:pt x="541" y="61"/>
                </a:lnTo>
                <a:lnTo>
                  <a:pt x="541" y="61"/>
                </a:lnTo>
                <a:lnTo>
                  <a:pt x="541" y="61"/>
                </a:lnTo>
                <a:lnTo>
                  <a:pt x="541" y="61"/>
                </a:lnTo>
                <a:lnTo>
                  <a:pt x="541" y="61"/>
                </a:lnTo>
                <a:lnTo>
                  <a:pt x="541" y="61"/>
                </a:lnTo>
                <a:lnTo>
                  <a:pt x="541" y="61"/>
                </a:lnTo>
                <a:lnTo>
                  <a:pt x="542" y="61"/>
                </a:lnTo>
                <a:lnTo>
                  <a:pt x="542" y="61"/>
                </a:lnTo>
                <a:lnTo>
                  <a:pt x="542" y="61"/>
                </a:lnTo>
                <a:lnTo>
                  <a:pt x="543" y="61"/>
                </a:lnTo>
                <a:lnTo>
                  <a:pt x="543" y="61"/>
                </a:lnTo>
                <a:lnTo>
                  <a:pt x="543" y="61"/>
                </a:lnTo>
                <a:lnTo>
                  <a:pt x="543" y="61"/>
                </a:lnTo>
                <a:lnTo>
                  <a:pt x="543" y="61"/>
                </a:lnTo>
                <a:lnTo>
                  <a:pt x="543" y="61"/>
                </a:lnTo>
                <a:lnTo>
                  <a:pt x="543" y="61"/>
                </a:lnTo>
                <a:lnTo>
                  <a:pt x="543" y="61"/>
                </a:lnTo>
                <a:lnTo>
                  <a:pt x="543" y="61"/>
                </a:lnTo>
                <a:lnTo>
                  <a:pt x="543" y="61"/>
                </a:lnTo>
                <a:lnTo>
                  <a:pt x="543" y="61"/>
                </a:lnTo>
                <a:lnTo>
                  <a:pt x="543" y="61"/>
                </a:lnTo>
                <a:lnTo>
                  <a:pt x="543" y="61"/>
                </a:lnTo>
                <a:lnTo>
                  <a:pt x="543" y="61"/>
                </a:lnTo>
                <a:lnTo>
                  <a:pt x="543" y="61"/>
                </a:lnTo>
                <a:lnTo>
                  <a:pt x="543" y="61"/>
                </a:lnTo>
                <a:lnTo>
                  <a:pt x="543" y="61"/>
                </a:lnTo>
                <a:lnTo>
                  <a:pt x="543" y="61"/>
                </a:lnTo>
                <a:lnTo>
                  <a:pt x="543" y="61"/>
                </a:lnTo>
                <a:lnTo>
                  <a:pt x="543" y="61"/>
                </a:lnTo>
                <a:lnTo>
                  <a:pt x="543" y="61"/>
                </a:lnTo>
                <a:lnTo>
                  <a:pt x="543" y="61"/>
                </a:lnTo>
                <a:lnTo>
                  <a:pt x="543" y="61"/>
                </a:lnTo>
                <a:lnTo>
                  <a:pt x="543" y="61"/>
                </a:lnTo>
                <a:lnTo>
                  <a:pt x="543" y="61"/>
                </a:lnTo>
                <a:lnTo>
                  <a:pt x="543" y="61"/>
                </a:lnTo>
                <a:lnTo>
                  <a:pt x="543" y="61"/>
                </a:lnTo>
                <a:lnTo>
                  <a:pt x="543" y="61"/>
                </a:lnTo>
                <a:lnTo>
                  <a:pt x="543" y="61"/>
                </a:lnTo>
                <a:lnTo>
                  <a:pt x="543" y="61"/>
                </a:lnTo>
                <a:lnTo>
                  <a:pt x="543" y="61"/>
                </a:lnTo>
                <a:lnTo>
                  <a:pt x="543" y="61"/>
                </a:lnTo>
                <a:lnTo>
                  <a:pt x="543" y="61"/>
                </a:lnTo>
                <a:lnTo>
                  <a:pt x="543" y="61"/>
                </a:lnTo>
                <a:lnTo>
                  <a:pt x="543" y="61"/>
                </a:lnTo>
                <a:lnTo>
                  <a:pt x="543" y="61"/>
                </a:lnTo>
                <a:lnTo>
                  <a:pt x="543" y="61"/>
                </a:lnTo>
                <a:lnTo>
                  <a:pt x="543" y="61"/>
                </a:lnTo>
                <a:lnTo>
                  <a:pt x="543" y="61"/>
                </a:lnTo>
                <a:lnTo>
                  <a:pt x="544" y="61"/>
                </a:lnTo>
                <a:lnTo>
                  <a:pt x="544" y="62"/>
                </a:lnTo>
                <a:lnTo>
                  <a:pt x="544" y="62"/>
                </a:lnTo>
                <a:lnTo>
                  <a:pt x="544" y="62"/>
                </a:lnTo>
                <a:lnTo>
                  <a:pt x="544" y="62"/>
                </a:lnTo>
                <a:lnTo>
                  <a:pt x="544" y="62"/>
                </a:lnTo>
                <a:lnTo>
                  <a:pt x="544" y="62"/>
                </a:lnTo>
                <a:lnTo>
                  <a:pt x="544" y="62"/>
                </a:lnTo>
                <a:lnTo>
                  <a:pt x="544" y="62"/>
                </a:lnTo>
                <a:lnTo>
                  <a:pt x="544" y="62"/>
                </a:lnTo>
                <a:lnTo>
                  <a:pt x="544" y="62"/>
                </a:lnTo>
                <a:lnTo>
                  <a:pt x="544" y="62"/>
                </a:lnTo>
                <a:lnTo>
                  <a:pt x="544" y="62"/>
                </a:lnTo>
                <a:lnTo>
                  <a:pt x="544" y="62"/>
                </a:lnTo>
                <a:lnTo>
                  <a:pt x="544" y="62"/>
                </a:lnTo>
                <a:lnTo>
                  <a:pt x="544" y="62"/>
                </a:lnTo>
                <a:lnTo>
                  <a:pt x="544" y="62"/>
                </a:lnTo>
                <a:lnTo>
                  <a:pt x="544"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path>
            </a:pathLst>
          </a:custGeom>
          <a:noFill/>
          <a:ln w="28575"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a:defRPr/>
            </a:pPr>
            <a:endParaRPr lang="fr-FR" sz="900">
              <a:solidFill>
                <a:prstClr val="black">
                  <a:lumMod val="65000"/>
                  <a:lumOff val="35000"/>
                </a:prstClr>
              </a:solidFill>
              <a:latin typeface="Arial" panose="020B0604020202020204" pitchFamily="34" charset="0"/>
              <a:cs typeface="Arial" panose="020B0604020202020204" pitchFamily="34" charset="0"/>
            </a:endParaRPr>
          </a:p>
        </p:txBody>
      </p:sp>
      <p:sp>
        <p:nvSpPr>
          <p:cNvPr id="34" name="Freeform 25">
            <a:extLst>
              <a:ext uri="{FF2B5EF4-FFF2-40B4-BE49-F238E27FC236}">
                <a16:creationId xmlns:a16="http://schemas.microsoft.com/office/drawing/2014/main" id="{28621F53-43A0-4A19-AD06-50D470D0A284}"/>
              </a:ext>
            </a:extLst>
          </p:cNvPr>
          <p:cNvSpPr>
            <a:spLocks/>
          </p:cNvSpPr>
          <p:nvPr/>
        </p:nvSpPr>
        <p:spPr bwMode="auto">
          <a:xfrm>
            <a:off x="724009" y="1595965"/>
            <a:ext cx="3462338" cy="401241"/>
          </a:xfrm>
          <a:custGeom>
            <a:avLst/>
            <a:gdLst>
              <a:gd name="T0" fmla="*/ 4 w 550"/>
              <a:gd name="T1" fmla="*/ 0 h 64"/>
              <a:gd name="T2" fmla="*/ 40 w 550"/>
              <a:gd name="T3" fmla="*/ 2 h 64"/>
              <a:gd name="T4" fmla="*/ 69 w 550"/>
              <a:gd name="T5" fmla="*/ 5 h 64"/>
              <a:gd name="T6" fmla="*/ 92 w 550"/>
              <a:gd name="T7" fmla="*/ 7 h 64"/>
              <a:gd name="T8" fmla="*/ 107 w 550"/>
              <a:gd name="T9" fmla="*/ 9 h 64"/>
              <a:gd name="T10" fmla="*/ 134 w 550"/>
              <a:gd name="T11" fmla="*/ 11 h 64"/>
              <a:gd name="T12" fmla="*/ 150 w 550"/>
              <a:gd name="T13" fmla="*/ 14 h 64"/>
              <a:gd name="T14" fmla="*/ 171 w 550"/>
              <a:gd name="T15" fmla="*/ 16 h 64"/>
              <a:gd name="T16" fmla="*/ 182 w 550"/>
              <a:gd name="T17" fmla="*/ 19 h 64"/>
              <a:gd name="T18" fmla="*/ 194 w 550"/>
              <a:gd name="T19" fmla="*/ 20 h 64"/>
              <a:gd name="T20" fmla="*/ 207 w 550"/>
              <a:gd name="T21" fmla="*/ 22 h 64"/>
              <a:gd name="T22" fmla="*/ 222 w 550"/>
              <a:gd name="T23" fmla="*/ 24 h 64"/>
              <a:gd name="T24" fmla="*/ 241 w 550"/>
              <a:gd name="T25" fmla="*/ 26 h 64"/>
              <a:gd name="T26" fmla="*/ 254 w 550"/>
              <a:gd name="T27" fmla="*/ 29 h 64"/>
              <a:gd name="T28" fmla="*/ 263 w 550"/>
              <a:gd name="T29" fmla="*/ 31 h 64"/>
              <a:gd name="T30" fmla="*/ 269 w 550"/>
              <a:gd name="T31" fmla="*/ 31 h 64"/>
              <a:gd name="T32" fmla="*/ 273 w 550"/>
              <a:gd name="T33" fmla="*/ 32 h 64"/>
              <a:gd name="T34" fmla="*/ 274 w 550"/>
              <a:gd name="T35" fmla="*/ 32 h 64"/>
              <a:gd name="T36" fmla="*/ 276 w 550"/>
              <a:gd name="T37" fmla="*/ 32 h 64"/>
              <a:gd name="T38" fmla="*/ 278 w 550"/>
              <a:gd name="T39" fmla="*/ 33 h 64"/>
              <a:gd name="T40" fmla="*/ 282 w 550"/>
              <a:gd name="T41" fmla="*/ 34 h 64"/>
              <a:gd name="T42" fmla="*/ 289 w 550"/>
              <a:gd name="T43" fmla="*/ 35 h 64"/>
              <a:gd name="T44" fmla="*/ 301 w 550"/>
              <a:gd name="T45" fmla="*/ 36 h 64"/>
              <a:gd name="T46" fmla="*/ 315 w 550"/>
              <a:gd name="T47" fmla="*/ 39 h 64"/>
              <a:gd name="T48" fmla="*/ 329 w 550"/>
              <a:gd name="T49" fmla="*/ 41 h 64"/>
              <a:gd name="T50" fmla="*/ 344 w 550"/>
              <a:gd name="T51" fmla="*/ 43 h 64"/>
              <a:gd name="T52" fmla="*/ 357 w 550"/>
              <a:gd name="T53" fmla="*/ 45 h 64"/>
              <a:gd name="T54" fmla="*/ 366 w 550"/>
              <a:gd name="T55" fmla="*/ 47 h 64"/>
              <a:gd name="T56" fmla="*/ 378 w 550"/>
              <a:gd name="T57" fmla="*/ 48 h 64"/>
              <a:gd name="T58" fmla="*/ 389 w 550"/>
              <a:gd name="T59" fmla="*/ 50 h 64"/>
              <a:gd name="T60" fmla="*/ 402 w 550"/>
              <a:gd name="T61" fmla="*/ 51 h 64"/>
              <a:gd name="T62" fmla="*/ 416 w 550"/>
              <a:gd name="T63" fmla="*/ 52 h 64"/>
              <a:gd name="T64" fmla="*/ 433 w 550"/>
              <a:gd name="T65" fmla="*/ 53 h 64"/>
              <a:gd name="T66" fmla="*/ 443 w 550"/>
              <a:gd name="T67" fmla="*/ 54 h 64"/>
              <a:gd name="T68" fmla="*/ 448 w 550"/>
              <a:gd name="T69" fmla="*/ 55 h 64"/>
              <a:gd name="T70" fmla="*/ 452 w 550"/>
              <a:gd name="T71" fmla="*/ 56 h 64"/>
              <a:gd name="T72" fmla="*/ 455 w 550"/>
              <a:gd name="T73" fmla="*/ 56 h 64"/>
              <a:gd name="T74" fmla="*/ 457 w 550"/>
              <a:gd name="T75" fmla="*/ 56 h 64"/>
              <a:gd name="T76" fmla="*/ 459 w 550"/>
              <a:gd name="T77" fmla="*/ 56 h 64"/>
              <a:gd name="T78" fmla="*/ 459 w 550"/>
              <a:gd name="T79" fmla="*/ 56 h 64"/>
              <a:gd name="T80" fmla="*/ 460 w 550"/>
              <a:gd name="T81" fmla="*/ 56 h 64"/>
              <a:gd name="T82" fmla="*/ 461 w 550"/>
              <a:gd name="T83" fmla="*/ 56 h 64"/>
              <a:gd name="T84" fmla="*/ 463 w 550"/>
              <a:gd name="T85" fmla="*/ 56 h 64"/>
              <a:gd name="T86" fmla="*/ 464 w 550"/>
              <a:gd name="T87" fmla="*/ 56 h 64"/>
              <a:gd name="T88" fmla="*/ 466 w 550"/>
              <a:gd name="T89" fmla="*/ 56 h 64"/>
              <a:gd name="T90" fmla="*/ 469 w 550"/>
              <a:gd name="T91" fmla="*/ 56 h 64"/>
              <a:gd name="T92" fmla="*/ 472 w 550"/>
              <a:gd name="T93" fmla="*/ 56 h 64"/>
              <a:gd name="T94" fmla="*/ 475 w 550"/>
              <a:gd name="T95" fmla="*/ 57 h 64"/>
              <a:gd name="T96" fmla="*/ 478 w 550"/>
              <a:gd name="T97" fmla="*/ 58 h 64"/>
              <a:gd name="T98" fmla="*/ 483 w 550"/>
              <a:gd name="T99" fmla="*/ 59 h 64"/>
              <a:gd name="T100" fmla="*/ 488 w 550"/>
              <a:gd name="T101" fmla="*/ 59 h 64"/>
              <a:gd name="T102" fmla="*/ 494 w 550"/>
              <a:gd name="T103" fmla="*/ 60 h 64"/>
              <a:gd name="T104" fmla="*/ 499 w 550"/>
              <a:gd name="T105" fmla="*/ 60 h 64"/>
              <a:gd name="T106" fmla="*/ 505 w 550"/>
              <a:gd name="T107" fmla="*/ 61 h 64"/>
              <a:gd name="T108" fmla="*/ 509 w 550"/>
              <a:gd name="T109" fmla="*/ 61 h 64"/>
              <a:gd name="T110" fmla="*/ 515 w 550"/>
              <a:gd name="T111" fmla="*/ 62 h 64"/>
              <a:gd name="T112" fmla="*/ 521 w 550"/>
              <a:gd name="T113" fmla="*/ 62 h 64"/>
              <a:gd name="T114" fmla="*/ 526 w 550"/>
              <a:gd name="T115" fmla="*/ 63 h 64"/>
              <a:gd name="T116" fmla="*/ 531 w 550"/>
              <a:gd name="T117" fmla="*/ 63 h 64"/>
              <a:gd name="T118" fmla="*/ 537 w 550"/>
              <a:gd name="T119" fmla="*/ 64 h 64"/>
              <a:gd name="T120" fmla="*/ 541 w 550"/>
              <a:gd name="T121" fmla="*/ 64 h 64"/>
              <a:gd name="T122" fmla="*/ 546 w 550"/>
              <a:gd name="T123" fmla="*/ 64 h 64"/>
              <a:gd name="T124" fmla="*/ 549 w 550"/>
              <a:gd name="T125"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0" h="64">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3" y="0"/>
                </a:lnTo>
                <a:lnTo>
                  <a:pt x="3" y="0"/>
                </a:lnTo>
                <a:lnTo>
                  <a:pt x="3" y="0"/>
                </a:lnTo>
                <a:lnTo>
                  <a:pt x="4" y="0"/>
                </a:lnTo>
                <a:lnTo>
                  <a:pt x="4" y="0"/>
                </a:lnTo>
                <a:lnTo>
                  <a:pt x="4" y="0"/>
                </a:lnTo>
                <a:lnTo>
                  <a:pt x="4" y="0"/>
                </a:lnTo>
                <a:lnTo>
                  <a:pt x="4" y="0"/>
                </a:lnTo>
                <a:lnTo>
                  <a:pt x="4" y="0"/>
                </a:lnTo>
                <a:lnTo>
                  <a:pt x="5" y="0"/>
                </a:lnTo>
                <a:lnTo>
                  <a:pt x="5" y="0"/>
                </a:lnTo>
                <a:lnTo>
                  <a:pt x="5" y="0"/>
                </a:lnTo>
                <a:lnTo>
                  <a:pt x="6" y="0"/>
                </a:lnTo>
                <a:lnTo>
                  <a:pt x="6" y="1"/>
                </a:lnTo>
                <a:lnTo>
                  <a:pt x="6" y="1"/>
                </a:lnTo>
                <a:lnTo>
                  <a:pt x="6" y="1"/>
                </a:lnTo>
                <a:lnTo>
                  <a:pt x="6" y="1"/>
                </a:lnTo>
                <a:lnTo>
                  <a:pt x="6" y="1"/>
                </a:lnTo>
                <a:lnTo>
                  <a:pt x="8" y="1"/>
                </a:lnTo>
                <a:lnTo>
                  <a:pt x="8" y="1"/>
                </a:lnTo>
                <a:lnTo>
                  <a:pt x="8" y="1"/>
                </a:lnTo>
                <a:lnTo>
                  <a:pt x="9" y="1"/>
                </a:lnTo>
                <a:lnTo>
                  <a:pt x="9" y="1"/>
                </a:lnTo>
                <a:lnTo>
                  <a:pt x="9" y="1"/>
                </a:lnTo>
                <a:lnTo>
                  <a:pt x="12" y="1"/>
                </a:lnTo>
                <a:lnTo>
                  <a:pt x="12" y="1"/>
                </a:lnTo>
                <a:lnTo>
                  <a:pt x="12" y="1"/>
                </a:lnTo>
                <a:lnTo>
                  <a:pt x="18" y="1"/>
                </a:lnTo>
                <a:lnTo>
                  <a:pt x="18" y="1"/>
                </a:lnTo>
                <a:lnTo>
                  <a:pt x="18" y="1"/>
                </a:lnTo>
                <a:lnTo>
                  <a:pt x="19" y="1"/>
                </a:lnTo>
                <a:lnTo>
                  <a:pt x="19" y="1"/>
                </a:lnTo>
                <a:lnTo>
                  <a:pt x="19" y="1"/>
                </a:lnTo>
                <a:lnTo>
                  <a:pt x="20" y="1"/>
                </a:lnTo>
                <a:lnTo>
                  <a:pt x="20" y="2"/>
                </a:lnTo>
                <a:lnTo>
                  <a:pt x="20" y="2"/>
                </a:lnTo>
                <a:lnTo>
                  <a:pt x="22" y="2"/>
                </a:lnTo>
                <a:lnTo>
                  <a:pt x="22" y="2"/>
                </a:lnTo>
                <a:lnTo>
                  <a:pt x="22" y="2"/>
                </a:lnTo>
                <a:lnTo>
                  <a:pt x="22" y="2"/>
                </a:lnTo>
                <a:lnTo>
                  <a:pt x="22" y="2"/>
                </a:lnTo>
                <a:lnTo>
                  <a:pt x="22" y="2"/>
                </a:lnTo>
                <a:lnTo>
                  <a:pt x="27" y="2"/>
                </a:lnTo>
                <a:lnTo>
                  <a:pt x="27" y="2"/>
                </a:lnTo>
                <a:lnTo>
                  <a:pt x="27" y="2"/>
                </a:lnTo>
                <a:lnTo>
                  <a:pt x="28" y="2"/>
                </a:lnTo>
                <a:lnTo>
                  <a:pt x="28" y="2"/>
                </a:lnTo>
                <a:lnTo>
                  <a:pt x="28" y="2"/>
                </a:lnTo>
                <a:lnTo>
                  <a:pt x="29" y="2"/>
                </a:lnTo>
                <a:lnTo>
                  <a:pt x="29" y="2"/>
                </a:lnTo>
                <a:lnTo>
                  <a:pt x="29" y="2"/>
                </a:lnTo>
                <a:lnTo>
                  <a:pt x="32" y="2"/>
                </a:lnTo>
                <a:lnTo>
                  <a:pt x="32" y="2"/>
                </a:lnTo>
                <a:lnTo>
                  <a:pt x="32" y="2"/>
                </a:lnTo>
                <a:lnTo>
                  <a:pt x="33" y="2"/>
                </a:lnTo>
                <a:lnTo>
                  <a:pt x="33" y="2"/>
                </a:lnTo>
                <a:lnTo>
                  <a:pt x="33" y="2"/>
                </a:lnTo>
                <a:lnTo>
                  <a:pt x="35" y="2"/>
                </a:lnTo>
                <a:lnTo>
                  <a:pt x="35" y="2"/>
                </a:lnTo>
                <a:lnTo>
                  <a:pt x="35" y="2"/>
                </a:lnTo>
                <a:lnTo>
                  <a:pt x="35" y="2"/>
                </a:lnTo>
                <a:lnTo>
                  <a:pt x="35" y="2"/>
                </a:lnTo>
                <a:lnTo>
                  <a:pt x="35" y="2"/>
                </a:lnTo>
                <a:lnTo>
                  <a:pt x="37" y="2"/>
                </a:lnTo>
                <a:lnTo>
                  <a:pt x="37" y="2"/>
                </a:lnTo>
                <a:lnTo>
                  <a:pt x="37" y="2"/>
                </a:lnTo>
                <a:lnTo>
                  <a:pt x="39" y="2"/>
                </a:lnTo>
                <a:lnTo>
                  <a:pt x="39" y="2"/>
                </a:lnTo>
                <a:lnTo>
                  <a:pt x="39" y="2"/>
                </a:lnTo>
                <a:lnTo>
                  <a:pt x="39" y="2"/>
                </a:lnTo>
                <a:lnTo>
                  <a:pt x="39" y="2"/>
                </a:lnTo>
                <a:lnTo>
                  <a:pt x="39" y="2"/>
                </a:lnTo>
                <a:lnTo>
                  <a:pt x="40" y="2"/>
                </a:lnTo>
                <a:lnTo>
                  <a:pt x="40" y="3"/>
                </a:lnTo>
                <a:lnTo>
                  <a:pt x="40" y="3"/>
                </a:lnTo>
                <a:lnTo>
                  <a:pt x="42" y="3"/>
                </a:lnTo>
                <a:lnTo>
                  <a:pt x="42" y="3"/>
                </a:lnTo>
                <a:lnTo>
                  <a:pt x="42" y="3"/>
                </a:lnTo>
                <a:lnTo>
                  <a:pt x="43" y="3"/>
                </a:lnTo>
                <a:lnTo>
                  <a:pt x="43" y="3"/>
                </a:lnTo>
                <a:lnTo>
                  <a:pt x="43" y="3"/>
                </a:lnTo>
                <a:lnTo>
                  <a:pt x="44" y="3"/>
                </a:lnTo>
                <a:lnTo>
                  <a:pt x="44" y="3"/>
                </a:lnTo>
                <a:lnTo>
                  <a:pt x="44" y="3"/>
                </a:lnTo>
                <a:lnTo>
                  <a:pt x="46" y="3"/>
                </a:lnTo>
                <a:lnTo>
                  <a:pt x="46" y="3"/>
                </a:lnTo>
                <a:lnTo>
                  <a:pt x="46" y="3"/>
                </a:lnTo>
                <a:lnTo>
                  <a:pt x="47" y="3"/>
                </a:lnTo>
                <a:lnTo>
                  <a:pt x="47" y="3"/>
                </a:lnTo>
                <a:lnTo>
                  <a:pt x="47" y="3"/>
                </a:lnTo>
                <a:lnTo>
                  <a:pt x="48" y="3"/>
                </a:lnTo>
                <a:lnTo>
                  <a:pt x="48" y="3"/>
                </a:lnTo>
                <a:lnTo>
                  <a:pt x="48" y="3"/>
                </a:lnTo>
                <a:lnTo>
                  <a:pt x="50" y="3"/>
                </a:lnTo>
                <a:lnTo>
                  <a:pt x="50" y="3"/>
                </a:lnTo>
                <a:lnTo>
                  <a:pt x="50" y="3"/>
                </a:lnTo>
                <a:lnTo>
                  <a:pt x="50" y="3"/>
                </a:lnTo>
                <a:lnTo>
                  <a:pt x="50" y="3"/>
                </a:lnTo>
                <a:lnTo>
                  <a:pt x="50" y="3"/>
                </a:lnTo>
                <a:lnTo>
                  <a:pt x="52" y="3"/>
                </a:lnTo>
                <a:lnTo>
                  <a:pt x="52" y="3"/>
                </a:lnTo>
                <a:lnTo>
                  <a:pt x="52" y="3"/>
                </a:lnTo>
                <a:lnTo>
                  <a:pt x="53" y="3"/>
                </a:lnTo>
                <a:lnTo>
                  <a:pt x="53" y="3"/>
                </a:lnTo>
                <a:lnTo>
                  <a:pt x="53" y="3"/>
                </a:lnTo>
                <a:lnTo>
                  <a:pt x="55" y="3"/>
                </a:lnTo>
                <a:lnTo>
                  <a:pt x="55" y="3"/>
                </a:lnTo>
                <a:lnTo>
                  <a:pt x="55" y="3"/>
                </a:lnTo>
                <a:lnTo>
                  <a:pt x="56" y="3"/>
                </a:lnTo>
                <a:lnTo>
                  <a:pt x="56" y="4"/>
                </a:lnTo>
                <a:lnTo>
                  <a:pt x="56" y="4"/>
                </a:lnTo>
                <a:lnTo>
                  <a:pt x="57" y="4"/>
                </a:lnTo>
                <a:lnTo>
                  <a:pt x="57" y="4"/>
                </a:lnTo>
                <a:lnTo>
                  <a:pt x="57" y="4"/>
                </a:lnTo>
                <a:lnTo>
                  <a:pt x="59" y="4"/>
                </a:lnTo>
                <a:lnTo>
                  <a:pt x="59" y="4"/>
                </a:lnTo>
                <a:lnTo>
                  <a:pt x="59" y="4"/>
                </a:lnTo>
                <a:lnTo>
                  <a:pt x="60" y="4"/>
                </a:lnTo>
                <a:lnTo>
                  <a:pt x="60" y="4"/>
                </a:lnTo>
                <a:lnTo>
                  <a:pt x="60" y="4"/>
                </a:lnTo>
                <a:lnTo>
                  <a:pt x="64" y="4"/>
                </a:lnTo>
                <a:lnTo>
                  <a:pt x="64" y="4"/>
                </a:lnTo>
                <a:lnTo>
                  <a:pt x="64" y="4"/>
                </a:lnTo>
                <a:lnTo>
                  <a:pt x="66" y="4"/>
                </a:lnTo>
                <a:lnTo>
                  <a:pt x="66" y="4"/>
                </a:lnTo>
                <a:lnTo>
                  <a:pt x="66" y="4"/>
                </a:lnTo>
                <a:lnTo>
                  <a:pt x="66" y="4"/>
                </a:lnTo>
                <a:lnTo>
                  <a:pt x="66" y="4"/>
                </a:lnTo>
                <a:lnTo>
                  <a:pt x="66" y="4"/>
                </a:lnTo>
                <a:lnTo>
                  <a:pt x="67" y="4"/>
                </a:lnTo>
                <a:lnTo>
                  <a:pt x="67" y="4"/>
                </a:lnTo>
                <a:lnTo>
                  <a:pt x="67" y="4"/>
                </a:lnTo>
                <a:lnTo>
                  <a:pt x="68" y="4"/>
                </a:lnTo>
                <a:lnTo>
                  <a:pt x="68" y="5"/>
                </a:lnTo>
                <a:lnTo>
                  <a:pt x="68" y="5"/>
                </a:lnTo>
                <a:lnTo>
                  <a:pt x="69" y="5"/>
                </a:lnTo>
                <a:lnTo>
                  <a:pt x="69" y="5"/>
                </a:lnTo>
                <a:lnTo>
                  <a:pt x="69" y="5"/>
                </a:lnTo>
                <a:lnTo>
                  <a:pt x="69" y="5"/>
                </a:lnTo>
                <a:lnTo>
                  <a:pt x="69" y="5"/>
                </a:lnTo>
                <a:lnTo>
                  <a:pt x="69" y="5"/>
                </a:lnTo>
                <a:lnTo>
                  <a:pt x="71" y="5"/>
                </a:lnTo>
                <a:lnTo>
                  <a:pt x="71" y="5"/>
                </a:lnTo>
                <a:lnTo>
                  <a:pt x="71" y="5"/>
                </a:lnTo>
                <a:lnTo>
                  <a:pt x="71" y="5"/>
                </a:lnTo>
                <a:lnTo>
                  <a:pt x="71" y="5"/>
                </a:lnTo>
                <a:lnTo>
                  <a:pt x="71" y="5"/>
                </a:lnTo>
                <a:lnTo>
                  <a:pt x="71" y="5"/>
                </a:lnTo>
                <a:lnTo>
                  <a:pt x="71" y="5"/>
                </a:lnTo>
                <a:lnTo>
                  <a:pt x="71" y="5"/>
                </a:lnTo>
                <a:lnTo>
                  <a:pt x="73" y="5"/>
                </a:lnTo>
                <a:lnTo>
                  <a:pt x="73" y="5"/>
                </a:lnTo>
                <a:lnTo>
                  <a:pt x="73" y="5"/>
                </a:lnTo>
                <a:lnTo>
                  <a:pt x="73" y="5"/>
                </a:lnTo>
                <a:lnTo>
                  <a:pt x="73" y="5"/>
                </a:lnTo>
                <a:lnTo>
                  <a:pt x="73" y="5"/>
                </a:lnTo>
                <a:lnTo>
                  <a:pt x="73" y="5"/>
                </a:lnTo>
                <a:lnTo>
                  <a:pt x="73" y="5"/>
                </a:lnTo>
                <a:lnTo>
                  <a:pt x="73" y="5"/>
                </a:lnTo>
                <a:lnTo>
                  <a:pt x="79" y="5"/>
                </a:lnTo>
                <a:lnTo>
                  <a:pt x="79" y="6"/>
                </a:lnTo>
                <a:lnTo>
                  <a:pt x="79" y="6"/>
                </a:lnTo>
                <a:lnTo>
                  <a:pt x="81" y="6"/>
                </a:lnTo>
                <a:lnTo>
                  <a:pt x="81" y="6"/>
                </a:lnTo>
                <a:lnTo>
                  <a:pt x="81" y="6"/>
                </a:lnTo>
                <a:lnTo>
                  <a:pt x="82" y="6"/>
                </a:lnTo>
                <a:lnTo>
                  <a:pt x="82" y="6"/>
                </a:lnTo>
                <a:lnTo>
                  <a:pt x="82" y="6"/>
                </a:lnTo>
                <a:lnTo>
                  <a:pt x="83" y="6"/>
                </a:lnTo>
                <a:lnTo>
                  <a:pt x="83" y="6"/>
                </a:lnTo>
                <a:lnTo>
                  <a:pt x="83" y="6"/>
                </a:lnTo>
                <a:lnTo>
                  <a:pt x="84" y="6"/>
                </a:lnTo>
                <a:lnTo>
                  <a:pt x="84" y="6"/>
                </a:lnTo>
                <a:lnTo>
                  <a:pt x="84" y="6"/>
                </a:lnTo>
                <a:lnTo>
                  <a:pt x="84" y="6"/>
                </a:lnTo>
                <a:lnTo>
                  <a:pt x="84" y="6"/>
                </a:lnTo>
                <a:lnTo>
                  <a:pt x="84" y="6"/>
                </a:lnTo>
                <a:lnTo>
                  <a:pt x="85" y="6"/>
                </a:lnTo>
                <a:lnTo>
                  <a:pt x="85" y="6"/>
                </a:lnTo>
                <a:lnTo>
                  <a:pt x="85" y="6"/>
                </a:lnTo>
                <a:lnTo>
                  <a:pt x="85" y="6"/>
                </a:lnTo>
                <a:lnTo>
                  <a:pt x="85" y="6"/>
                </a:lnTo>
                <a:lnTo>
                  <a:pt x="85" y="6"/>
                </a:lnTo>
                <a:lnTo>
                  <a:pt x="85" y="6"/>
                </a:lnTo>
                <a:lnTo>
                  <a:pt x="85" y="6"/>
                </a:lnTo>
                <a:lnTo>
                  <a:pt x="85" y="6"/>
                </a:lnTo>
                <a:lnTo>
                  <a:pt x="86" y="6"/>
                </a:lnTo>
                <a:lnTo>
                  <a:pt x="86" y="6"/>
                </a:lnTo>
                <a:lnTo>
                  <a:pt x="86" y="6"/>
                </a:lnTo>
                <a:lnTo>
                  <a:pt x="86" y="6"/>
                </a:lnTo>
                <a:lnTo>
                  <a:pt x="86" y="6"/>
                </a:lnTo>
                <a:lnTo>
                  <a:pt x="86" y="6"/>
                </a:lnTo>
                <a:lnTo>
                  <a:pt x="87" y="6"/>
                </a:lnTo>
                <a:lnTo>
                  <a:pt x="87" y="7"/>
                </a:lnTo>
                <a:lnTo>
                  <a:pt x="87" y="7"/>
                </a:lnTo>
                <a:lnTo>
                  <a:pt x="91" y="7"/>
                </a:lnTo>
                <a:lnTo>
                  <a:pt x="91" y="7"/>
                </a:lnTo>
                <a:lnTo>
                  <a:pt x="91" y="7"/>
                </a:lnTo>
                <a:lnTo>
                  <a:pt x="91" y="7"/>
                </a:lnTo>
                <a:lnTo>
                  <a:pt x="91" y="7"/>
                </a:lnTo>
                <a:lnTo>
                  <a:pt x="91" y="7"/>
                </a:lnTo>
                <a:lnTo>
                  <a:pt x="91" y="7"/>
                </a:lnTo>
                <a:lnTo>
                  <a:pt x="91" y="7"/>
                </a:lnTo>
                <a:lnTo>
                  <a:pt x="91" y="7"/>
                </a:lnTo>
                <a:lnTo>
                  <a:pt x="92" y="7"/>
                </a:lnTo>
                <a:lnTo>
                  <a:pt x="92" y="7"/>
                </a:lnTo>
                <a:lnTo>
                  <a:pt x="92" y="7"/>
                </a:lnTo>
                <a:lnTo>
                  <a:pt x="94" y="7"/>
                </a:lnTo>
                <a:lnTo>
                  <a:pt x="94" y="7"/>
                </a:lnTo>
                <a:lnTo>
                  <a:pt x="94" y="7"/>
                </a:lnTo>
                <a:lnTo>
                  <a:pt x="97" y="7"/>
                </a:lnTo>
                <a:lnTo>
                  <a:pt x="97" y="7"/>
                </a:lnTo>
                <a:lnTo>
                  <a:pt x="97" y="7"/>
                </a:lnTo>
                <a:lnTo>
                  <a:pt x="97" y="7"/>
                </a:lnTo>
                <a:lnTo>
                  <a:pt x="97" y="7"/>
                </a:lnTo>
                <a:lnTo>
                  <a:pt x="97" y="7"/>
                </a:lnTo>
                <a:lnTo>
                  <a:pt x="97" y="7"/>
                </a:lnTo>
                <a:lnTo>
                  <a:pt x="97" y="7"/>
                </a:lnTo>
                <a:lnTo>
                  <a:pt x="97" y="7"/>
                </a:lnTo>
                <a:lnTo>
                  <a:pt x="98" y="7"/>
                </a:lnTo>
                <a:lnTo>
                  <a:pt x="98" y="7"/>
                </a:lnTo>
                <a:lnTo>
                  <a:pt x="98" y="7"/>
                </a:lnTo>
                <a:lnTo>
                  <a:pt x="98" y="7"/>
                </a:lnTo>
                <a:lnTo>
                  <a:pt x="98" y="7"/>
                </a:lnTo>
                <a:lnTo>
                  <a:pt x="98" y="7"/>
                </a:lnTo>
                <a:lnTo>
                  <a:pt x="99" y="7"/>
                </a:lnTo>
                <a:lnTo>
                  <a:pt x="99" y="8"/>
                </a:lnTo>
                <a:lnTo>
                  <a:pt x="99" y="8"/>
                </a:lnTo>
                <a:lnTo>
                  <a:pt x="99" y="8"/>
                </a:lnTo>
                <a:lnTo>
                  <a:pt x="99" y="8"/>
                </a:lnTo>
                <a:lnTo>
                  <a:pt x="99" y="8"/>
                </a:lnTo>
                <a:lnTo>
                  <a:pt x="100" y="8"/>
                </a:lnTo>
                <a:lnTo>
                  <a:pt x="100" y="8"/>
                </a:lnTo>
                <a:lnTo>
                  <a:pt x="100" y="8"/>
                </a:lnTo>
                <a:lnTo>
                  <a:pt x="100" y="8"/>
                </a:lnTo>
                <a:lnTo>
                  <a:pt x="100" y="8"/>
                </a:lnTo>
                <a:lnTo>
                  <a:pt x="100" y="8"/>
                </a:lnTo>
                <a:lnTo>
                  <a:pt x="100" y="8"/>
                </a:lnTo>
                <a:lnTo>
                  <a:pt x="100" y="8"/>
                </a:lnTo>
                <a:lnTo>
                  <a:pt x="100" y="8"/>
                </a:lnTo>
                <a:lnTo>
                  <a:pt x="100" y="8"/>
                </a:lnTo>
                <a:lnTo>
                  <a:pt x="100" y="8"/>
                </a:lnTo>
                <a:lnTo>
                  <a:pt x="100" y="8"/>
                </a:lnTo>
                <a:lnTo>
                  <a:pt x="101" y="8"/>
                </a:lnTo>
                <a:lnTo>
                  <a:pt x="101" y="8"/>
                </a:lnTo>
                <a:lnTo>
                  <a:pt x="101" y="8"/>
                </a:lnTo>
                <a:lnTo>
                  <a:pt x="104" y="8"/>
                </a:lnTo>
                <a:lnTo>
                  <a:pt x="104" y="8"/>
                </a:lnTo>
                <a:lnTo>
                  <a:pt x="104" y="8"/>
                </a:lnTo>
                <a:lnTo>
                  <a:pt x="104" y="8"/>
                </a:lnTo>
                <a:lnTo>
                  <a:pt x="104" y="8"/>
                </a:lnTo>
                <a:lnTo>
                  <a:pt x="104" y="8"/>
                </a:lnTo>
                <a:lnTo>
                  <a:pt x="104" y="8"/>
                </a:lnTo>
                <a:lnTo>
                  <a:pt x="104" y="8"/>
                </a:lnTo>
                <a:lnTo>
                  <a:pt x="104" y="8"/>
                </a:lnTo>
                <a:lnTo>
                  <a:pt x="105" y="8"/>
                </a:lnTo>
                <a:lnTo>
                  <a:pt x="105" y="9"/>
                </a:lnTo>
                <a:lnTo>
                  <a:pt x="105" y="9"/>
                </a:lnTo>
                <a:lnTo>
                  <a:pt x="105" y="9"/>
                </a:lnTo>
                <a:lnTo>
                  <a:pt x="105" y="9"/>
                </a:lnTo>
                <a:lnTo>
                  <a:pt x="105" y="9"/>
                </a:lnTo>
                <a:lnTo>
                  <a:pt x="105" y="9"/>
                </a:lnTo>
                <a:lnTo>
                  <a:pt x="105" y="9"/>
                </a:lnTo>
                <a:lnTo>
                  <a:pt x="105" y="9"/>
                </a:lnTo>
                <a:lnTo>
                  <a:pt x="106" y="9"/>
                </a:lnTo>
                <a:lnTo>
                  <a:pt x="106" y="9"/>
                </a:lnTo>
                <a:lnTo>
                  <a:pt x="106" y="9"/>
                </a:lnTo>
                <a:lnTo>
                  <a:pt x="106" y="9"/>
                </a:lnTo>
                <a:lnTo>
                  <a:pt x="106" y="9"/>
                </a:lnTo>
                <a:lnTo>
                  <a:pt x="106" y="9"/>
                </a:lnTo>
                <a:lnTo>
                  <a:pt x="106" y="9"/>
                </a:lnTo>
                <a:lnTo>
                  <a:pt x="106" y="9"/>
                </a:lnTo>
                <a:lnTo>
                  <a:pt x="106" y="9"/>
                </a:lnTo>
                <a:lnTo>
                  <a:pt x="107" y="9"/>
                </a:lnTo>
                <a:lnTo>
                  <a:pt x="107" y="9"/>
                </a:lnTo>
                <a:lnTo>
                  <a:pt x="107" y="9"/>
                </a:lnTo>
                <a:lnTo>
                  <a:pt x="109" y="9"/>
                </a:lnTo>
                <a:lnTo>
                  <a:pt x="109" y="10"/>
                </a:lnTo>
                <a:lnTo>
                  <a:pt x="109" y="10"/>
                </a:lnTo>
                <a:lnTo>
                  <a:pt x="115" y="10"/>
                </a:lnTo>
                <a:lnTo>
                  <a:pt x="115" y="10"/>
                </a:lnTo>
                <a:lnTo>
                  <a:pt x="115" y="10"/>
                </a:lnTo>
                <a:lnTo>
                  <a:pt x="117" y="10"/>
                </a:lnTo>
                <a:lnTo>
                  <a:pt x="117" y="10"/>
                </a:lnTo>
                <a:lnTo>
                  <a:pt x="117" y="10"/>
                </a:lnTo>
                <a:lnTo>
                  <a:pt x="117" y="10"/>
                </a:lnTo>
                <a:lnTo>
                  <a:pt x="117" y="10"/>
                </a:lnTo>
                <a:lnTo>
                  <a:pt x="117" y="10"/>
                </a:lnTo>
                <a:lnTo>
                  <a:pt x="117" y="10"/>
                </a:lnTo>
                <a:lnTo>
                  <a:pt x="117" y="10"/>
                </a:lnTo>
                <a:lnTo>
                  <a:pt x="117" y="10"/>
                </a:lnTo>
                <a:lnTo>
                  <a:pt x="119" y="10"/>
                </a:lnTo>
                <a:lnTo>
                  <a:pt x="119" y="10"/>
                </a:lnTo>
                <a:lnTo>
                  <a:pt x="119" y="10"/>
                </a:lnTo>
                <a:lnTo>
                  <a:pt x="121" y="10"/>
                </a:lnTo>
                <a:lnTo>
                  <a:pt x="121" y="10"/>
                </a:lnTo>
                <a:lnTo>
                  <a:pt x="121" y="10"/>
                </a:lnTo>
                <a:lnTo>
                  <a:pt x="123" y="10"/>
                </a:lnTo>
                <a:lnTo>
                  <a:pt x="123" y="10"/>
                </a:lnTo>
                <a:lnTo>
                  <a:pt x="123" y="10"/>
                </a:lnTo>
                <a:lnTo>
                  <a:pt x="124" y="10"/>
                </a:lnTo>
                <a:lnTo>
                  <a:pt x="124" y="10"/>
                </a:lnTo>
                <a:lnTo>
                  <a:pt x="124" y="10"/>
                </a:lnTo>
                <a:lnTo>
                  <a:pt x="124" y="10"/>
                </a:lnTo>
                <a:lnTo>
                  <a:pt x="124" y="10"/>
                </a:lnTo>
                <a:lnTo>
                  <a:pt x="124" y="10"/>
                </a:lnTo>
                <a:lnTo>
                  <a:pt x="125" y="10"/>
                </a:lnTo>
                <a:lnTo>
                  <a:pt x="125" y="10"/>
                </a:lnTo>
                <a:lnTo>
                  <a:pt x="125" y="10"/>
                </a:lnTo>
                <a:lnTo>
                  <a:pt x="126" y="10"/>
                </a:lnTo>
                <a:lnTo>
                  <a:pt x="126" y="11"/>
                </a:lnTo>
                <a:lnTo>
                  <a:pt x="126" y="11"/>
                </a:lnTo>
                <a:lnTo>
                  <a:pt x="130" y="11"/>
                </a:lnTo>
                <a:lnTo>
                  <a:pt x="130" y="11"/>
                </a:lnTo>
                <a:lnTo>
                  <a:pt x="130" y="11"/>
                </a:lnTo>
                <a:lnTo>
                  <a:pt x="131" y="11"/>
                </a:lnTo>
                <a:lnTo>
                  <a:pt x="131" y="11"/>
                </a:lnTo>
                <a:lnTo>
                  <a:pt x="131" y="11"/>
                </a:lnTo>
                <a:lnTo>
                  <a:pt x="131" y="11"/>
                </a:lnTo>
                <a:lnTo>
                  <a:pt x="131" y="11"/>
                </a:lnTo>
                <a:lnTo>
                  <a:pt x="131" y="11"/>
                </a:lnTo>
                <a:lnTo>
                  <a:pt x="132" y="11"/>
                </a:lnTo>
                <a:lnTo>
                  <a:pt x="132" y="11"/>
                </a:lnTo>
                <a:lnTo>
                  <a:pt x="132" y="11"/>
                </a:lnTo>
                <a:lnTo>
                  <a:pt x="132" y="11"/>
                </a:lnTo>
                <a:lnTo>
                  <a:pt x="132" y="11"/>
                </a:lnTo>
                <a:lnTo>
                  <a:pt x="132" y="11"/>
                </a:lnTo>
                <a:lnTo>
                  <a:pt x="132" y="11"/>
                </a:lnTo>
                <a:lnTo>
                  <a:pt x="132" y="11"/>
                </a:lnTo>
                <a:lnTo>
                  <a:pt x="132" y="11"/>
                </a:lnTo>
                <a:lnTo>
                  <a:pt x="133" y="11"/>
                </a:lnTo>
                <a:lnTo>
                  <a:pt x="133" y="11"/>
                </a:lnTo>
                <a:lnTo>
                  <a:pt x="133" y="11"/>
                </a:lnTo>
                <a:lnTo>
                  <a:pt x="133" y="11"/>
                </a:lnTo>
                <a:lnTo>
                  <a:pt x="133" y="11"/>
                </a:lnTo>
                <a:lnTo>
                  <a:pt x="133" y="11"/>
                </a:lnTo>
                <a:lnTo>
                  <a:pt x="133" y="11"/>
                </a:lnTo>
                <a:lnTo>
                  <a:pt x="133" y="11"/>
                </a:lnTo>
                <a:lnTo>
                  <a:pt x="133" y="11"/>
                </a:lnTo>
                <a:lnTo>
                  <a:pt x="134" y="11"/>
                </a:lnTo>
                <a:lnTo>
                  <a:pt x="134" y="11"/>
                </a:lnTo>
                <a:lnTo>
                  <a:pt x="134" y="11"/>
                </a:lnTo>
                <a:lnTo>
                  <a:pt x="134" y="11"/>
                </a:lnTo>
                <a:lnTo>
                  <a:pt x="134" y="12"/>
                </a:lnTo>
                <a:lnTo>
                  <a:pt x="134" y="12"/>
                </a:lnTo>
                <a:lnTo>
                  <a:pt x="136" y="12"/>
                </a:lnTo>
                <a:lnTo>
                  <a:pt x="136" y="12"/>
                </a:lnTo>
                <a:lnTo>
                  <a:pt x="136" y="12"/>
                </a:lnTo>
                <a:lnTo>
                  <a:pt x="137" y="12"/>
                </a:lnTo>
                <a:lnTo>
                  <a:pt x="137" y="12"/>
                </a:lnTo>
                <a:lnTo>
                  <a:pt x="137" y="12"/>
                </a:lnTo>
                <a:lnTo>
                  <a:pt x="137" y="12"/>
                </a:lnTo>
                <a:lnTo>
                  <a:pt x="137" y="12"/>
                </a:lnTo>
                <a:lnTo>
                  <a:pt x="137" y="12"/>
                </a:lnTo>
                <a:lnTo>
                  <a:pt x="138" y="12"/>
                </a:lnTo>
                <a:lnTo>
                  <a:pt x="138" y="12"/>
                </a:lnTo>
                <a:lnTo>
                  <a:pt x="138" y="12"/>
                </a:lnTo>
                <a:lnTo>
                  <a:pt x="140" y="12"/>
                </a:lnTo>
                <a:lnTo>
                  <a:pt x="140" y="12"/>
                </a:lnTo>
                <a:lnTo>
                  <a:pt x="140" y="12"/>
                </a:lnTo>
                <a:lnTo>
                  <a:pt x="140" y="12"/>
                </a:lnTo>
                <a:lnTo>
                  <a:pt x="140" y="12"/>
                </a:lnTo>
                <a:lnTo>
                  <a:pt x="140" y="12"/>
                </a:lnTo>
                <a:lnTo>
                  <a:pt x="141" y="12"/>
                </a:lnTo>
                <a:lnTo>
                  <a:pt x="141" y="13"/>
                </a:lnTo>
                <a:lnTo>
                  <a:pt x="141" y="13"/>
                </a:lnTo>
                <a:lnTo>
                  <a:pt x="141" y="13"/>
                </a:lnTo>
                <a:lnTo>
                  <a:pt x="141" y="13"/>
                </a:lnTo>
                <a:lnTo>
                  <a:pt x="141" y="13"/>
                </a:lnTo>
                <a:lnTo>
                  <a:pt x="141" y="13"/>
                </a:lnTo>
                <a:lnTo>
                  <a:pt x="141" y="13"/>
                </a:lnTo>
                <a:lnTo>
                  <a:pt x="141" y="13"/>
                </a:lnTo>
                <a:lnTo>
                  <a:pt x="141" y="13"/>
                </a:lnTo>
                <a:lnTo>
                  <a:pt x="141" y="13"/>
                </a:lnTo>
                <a:lnTo>
                  <a:pt x="141" y="13"/>
                </a:lnTo>
                <a:lnTo>
                  <a:pt x="141" y="13"/>
                </a:lnTo>
                <a:lnTo>
                  <a:pt x="141" y="13"/>
                </a:lnTo>
                <a:lnTo>
                  <a:pt x="141" y="13"/>
                </a:lnTo>
                <a:lnTo>
                  <a:pt x="142" y="13"/>
                </a:lnTo>
                <a:lnTo>
                  <a:pt x="142" y="13"/>
                </a:lnTo>
                <a:lnTo>
                  <a:pt x="142" y="13"/>
                </a:lnTo>
                <a:lnTo>
                  <a:pt x="142" y="13"/>
                </a:lnTo>
                <a:lnTo>
                  <a:pt x="142" y="13"/>
                </a:lnTo>
                <a:lnTo>
                  <a:pt x="142" y="13"/>
                </a:lnTo>
                <a:lnTo>
                  <a:pt x="144" y="13"/>
                </a:lnTo>
                <a:lnTo>
                  <a:pt x="144" y="13"/>
                </a:lnTo>
                <a:lnTo>
                  <a:pt x="144" y="13"/>
                </a:lnTo>
                <a:lnTo>
                  <a:pt x="144" y="13"/>
                </a:lnTo>
                <a:lnTo>
                  <a:pt x="144" y="13"/>
                </a:lnTo>
                <a:lnTo>
                  <a:pt x="144" y="13"/>
                </a:lnTo>
                <a:lnTo>
                  <a:pt x="147" y="13"/>
                </a:lnTo>
                <a:lnTo>
                  <a:pt x="147" y="14"/>
                </a:lnTo>
                <a:lnTo>
                  <a:pt x="147" y="14"/>
                </a:lnTo>
                <a:lnTo>
                  <a:pt x="148" y="14"/>
                </a:lnTo>
                <a:lnTo>
                  <a:pt x="148" y="14"/>
                </a:lnTo>
                <a:lnTo>
                  <a:pt x="148" y="14"/>
                </a:lnTo>
                <a:lnTo>
                  <a:pt x="149" y="14"/>
                </a:lnTo>
                <a:lnTo>
                  <a:pt x="149" y="14"/>
                </a:lnTo>
                <a:lnTo>
                  <a:pt x="149" y="14"/>
                </a:lnTo>
                <a:lnTo>
                  <a:pt x="149" y="14"/>
                </a:lnTo>
                <a:lnTo>
                  <a:pt x="149" y="14"/>
                </a:lnTo>
                <a:lnTo>
                  <a:pt x="149" y="14"/>
                </a:lnTo>
                <a:lnTo>
                  <a:pt x="150" y="14"/>
                </a:lnTo>
                <a:lnTo>
                  <a:pt x="150" y="14"/>
                </a:lnTo>
                <a:lnTo>
                  <a:pt x="150" y="14"/>
                </a:lnTo>
                <a:lnTo>
                  <a:pt x="150" y="14"/>
                </a:lnTo>
                <a:lnTo>
                  <a:pt x="150" y="14"/>
                </a:lnTo>
                <a:lnTo>
                  <a:pt x="150" y="14"/>
                </a:lnTo>
                <a:lnTo>
                  <a:pt x="150" y="14"/>
                </a:lnTo>
                <a:lnTo>
                  <a:pt x="150" y="14"/>
                </a:lnTo>
                <a:lnTo>
                  <a:pt x="150" y="14"/>
                </a:lnTo>
                <a:lnTo>
                  <a:pt x="151" y="14"/>
                </a:lnTo>
                <a:lnTo>
                  <a:pt x="151" y="14"/>
                </a:lnTo>
                <a:lnTo>
                  <a:pt x="151" y="14"/>
                </a:lnTo>
                <a:lnTo>
                  <a:pt x="152" y="14"/>
                </a:lnTo>
                <a:lnTo>
                  <a:pt x="152" y="14"/>
                </a:lnTo>
                <a:lnTo>
                  <a:pt x="152" y="14"/>
                </a:lnTo>
                <a:lnTo>
                  <a:pt x="152" y="14"/>
                </a:lnTo>
                <a:lnTo>
                  <a:pt x="152" y="14"/>
                </a:lnTo>
                <a:lnTo>
                  <a:pt x="152" y="14"/>
                </a:lnTo>
                <a:lnTo>
                  <a:pt x="153" y="14"/>
                </a:lnTo>
                <a:lnTo>
                  <a:pt x="153" y="14"/>
                </a:lnTo>
                <a:lnTo>
                  <a:pt x="153" y="14"/>
                </a:lnTo>
                <a:lnTo>
                  <a:pt x="153" y="14"/>
                </a:lnTo>
                <a:lnTo>
                  <a:pt x="153" y="14"/>
                </a:lnTo>
                <a:lnTo>
                  <a:pt x="153" y="14"/>
                </a:lnTo>
                <a:lnTo>
                  <a:pt x="154" y="14"/>
                </a:lnTo>
                <a:lnTo>
                  <a:pt x="154" y="14"/>
                </a:lnTo>
                <a:lnTo>
                  <a:pt x="154" y="14"/>
                </a:lnTo>
                <a:lnTo>
                  <a:pt x="155" y="14"/>
                </a:lnTo>
                <a:lnTo>
                  <a:pt x="155" y="15"/>
                </a:lnTo>
                <a:lnTo>
                  <a:pt x="155" y="15"/>
                </a:lnTo>
                <a:lnTo>
                  <a:pt x="159" y="15"/>
                </a:lnTo>
                <a:lnTo>
                  <a:pt x="159" y="15"/>
                </a:lnTo>
                <a:lnTo>
                  <a:pt x="159" y="15"/>
                </a:lnTo>
                <a:lnTo>
                  <a:pt x="160" y="15"/>
                </a:lnTo>
                <a:lnTo>
                  <a:pt x="160" y="15"/>
                </a:lnTo>
                <a:lnTo>
                  <a:pt x="160" y="15"/>
                </a:lnTo>
                <a:lnTo>
                  <a:pt x="161" y="15"/>
                </a:lnTo>
                <a:lnTo>
                  <a:pt x="161" y="15"/>
                </a:lnTo>
                <a:lnTo>
                  <a:pt x="161" y="15"/>
                </a:lnTo>
                <a:lnTo>
                  <a:pt x="161" y="15"/>
                </a:lnTo>
                <a:lnTo>
                  <a:pt x="161" y="15"/>
                </a:lnTo>
                <a:lnTo>
                  <a:pt x="161" y="15"/>
                </a:lnTo>
                <a:lnTo>
                  <a:pt x="162" y="15"/>
                </a:lnTo>
                <a:lnTo>
                  <a:pt x="162" y="15"/>
                </a:lnTo>
                <a:lnTo>
                  <a:pt x="162" y="15"/>
                </a:lnTo>
                <a:lnTo>
                  <a:pt x="165" y="15"/>
                </a:lnTo>
                <a:lnTo>
                  <a:pt x="165" y="15"/>
                </a:lnTo>
                <a:lnTo>
                  <a:pt x="165" y="15"/>
                </a:lnTo>
                <a:lnTo>
                  <a:pt x="166" y="15"/>
                </a:lnTo>
                <a:lnTo>
                  <a:pt x="166" y="16"/>
                </a:lnTo>
                <a:lnTo>
                  <a:pt x="166" y="16"/>
                </a:lnTo>
                <a:lnTo>
                  <a:pt x="167" y="16"/>
                </a:lnTo>
                <a:lnTo>
                  <a:pt x="167" y="16"/>
                </a:lnTo>
                <a:lnTo>
                  <a:pt x="167" y="16"/>
                </a:lnTo>
                <a:lnTo>
                  <a:pt x="168" y="16"/>
                </a:lnTo>
                <a:lnTo>
                  <a:pt x="168" y="16"/>
                </a:lnTo>
                <a:lnTo>
                  <a:pt x="168" y="16"/>
                </a:lnTo>
                <a:lnTo>
                  <a:pt x="168" y="16"/>
                </a:lnTo>
                <a:lnTo>
                  <a:pt x="168" y="16"/>
                </a:lnTo>
                <a:lnTo>
                  <a:pt x="168" y="16"/>
                </a:lnTo>
                <a:lnTo>
                  <a:pt x="169" y="16"/>
                </a:lnTo>
                <a:lnTo>
                  <a:pt x="169" y="16"/>
                </a:lnTo>
                <a:lnTo>
                  <a:pt x="169" y="16"/>
                </a:lnTo>
                <a:lnTo>
                  <a:pt x="169" y="16"/>
                </a:lnTo>
                <a:lnTo>
                  <a:pt x="169" y="16"/>
                </a:lnTo>
                <a:lnTo>
                  <a:pt x="169" y="16"/>
                </a:lnTo>
                <a:lnTo>
                  <a:pt x="169" y="16"/>
                </a:lnTo>
                <a:lnTo>
                  <a:pt x="169" y="16"/>
                </a:lnTo>
                <a:lnTo>
                  <a:pt x="169" y="16"/>
                </a:lnTo>
                <a:lnTo>
                  <a:pt x="170" y="16"/>
                </a:lnTo>
                <a:lnTo>
                  <a:pt x="170" y="16"/>
                </a:lnTo>
                <a:lnTo>
                  <a:pt x="170" y="16"/>
                </a:lnTo>
                <a:lnTo>
                  <a:pt x="171" y="16"/>
                </a:lnTo>
                <a:lnTo>
                  <a:pt x="171" y="16"/>
                </a:lnTo>
                <a:lnTo>
                  <a:pt x="171" y="16"/>
                </a:lnTo>
                <a:lnTo>
                  <a:pt x="171" y="16"/>
                </a:lnTo>
                <a:lnTo>
                  <a:pt x="171" y="17"/>
                </a:lnTo>
                <a:lnTo>
                  <a:pt x="171" y="17"/>
                </a:lnTo>
                <a:lnTo>
                  <a:pt x="171" y="17"/>
                </a:lnTo>
                <a:lnTo>
                  <a:pt x="171" y="17"/>
                </a:lnTo>
                <a:lnTo>
                  <a:pt x="171" y="17"/>
                </a:lnTo>
                <a:lnTo>
                  <a:pt x="171" y="17"/>
                </a:lnTo>
                <a:lnTo>
                  <a:pt x="171" y="17"/>
                </a:lnTo>
                <a:lnTo>
                  <a:pt x="171" y="17"/>
                </a:lnTo>
                <a:lnTo>
                  <a:pt x="172" y="17"/>
                </a:lnTo>
                <a:lnTo>
                  <a:pt x="172" y="17"/>
                </a:lnTo>
                <a:lnTo>
                  <a:pt x="172" y="17"/>
                </a:lnTo>
                <a:lnTo>
                  <a:pt x="172" y="17"/>
                </a:lnTo>
                <a:lnTo>
                  <a:pt x="172" y="17"/>
                </a:lnTo>
                <a:lnTo>
                  <a:pt x="172" y="17"/>
                </a:lnTo>
                <a:lnTo>
                  <a:pt x="173" y="17"/>
                </a:lnTo>
                <a:lnTo>
                  <a:pt x="173" y="17"/>
                </a:lnTo>
                <a:lnTo>
                  <a:pt x="173" y="17"/>
                </a:lnTo>
                <a:lnTo>
                  <a:pt x="173" y="17"/>
                </a:lnTo>
                <a:lnTo>
                  <a:pt x="173" y="17"/>
                </a:lnTo>
                <a:lnTo>
                  <a:pt x="173" y="17"/>
                </a:lnTo>
                <a:lnTo>
                  <a:pt x="174" y="17"/>
                </a:lnTo>
                <a:lnTo>
                  <a:pt x="174" y="17"/>
                </a:lnTo>
                <a:lnTo>
                  <a:pt x="174" y="17"/>
                </a:lnTo>
                <a:lnTo>
                  <a:pt x="174" y="17"/>
                </a:lnTo>
                <a:lnTo>
                  <a:pt x="174" y="17"/>
                </a:lnTo>
                <a:lnTo>
                  <a:pt x="174" y="17"/>
                </a:lnTo>
                <a:lnTo>
                  <a:pt x="175" y="17"/>
                </a:lnTo>
                <a:lnTo>
                  <a:pt x="175" y="18"/>
                </a:lnTo>
                <a:lnTo>
                  <a:pt x="175" y="18"/>
                </a:lnTo>
                <a:lnTo>
                  <a:pt x="176" y="18"/>
                </a:lnTo>
                <a:lnTo>
                  <a:pt x="176" y="18"/>
                </a:lnTo>
                <a:lnTo>
                  <a:pt x="176" y="18"/>
                </a:lnTo>
                <a:lnTo>
                  <a:pt x="177" y="18"/>
                </a:lnTo>
                <a:lnTo>
                  <a:pt x="177" y="18"/>
                </a:lnTo>
                <a:lnTo>
                  <a:pt x="177" y="18"/>
                </a:lnTo>
                <a:lnTo>
                  <a:pt x="177" y="18"/>
                </a:lnTo>
                <a:lnTo>
                  <a:pt x="177" y="18"/>
                </a:lnTo>
                <a:lnTo>
                  <a:pt x="177" y="18"/>
                </a:lnTo>
                <a:lnTo>
                  <a:pt x="178" y="18"/>
                </a:lnTo>
                <a:lnTo>
                  <a:pt x="178" y="18"/>
                </a:lnTo>
                <a:lnTo>
                  <a:pt x="178" y="18"/>
                </a:lnTo>
                <a:lnTo>
                  <a:pt x="178" y="18"/>
                </a:lnTo>
                <a:lnTo>
                  <a:pt x="178" y="18"/>
                </a:lnTo>
                <a:lnTo>
                  <a:pt x="178" y="18"/>
                </a:lnTo>
                <a:lnTo>
                  <a:pt x="179" y="18"/>
                </a:lnTo>
                <a:lnTo>
                  <a:pt x="179" y="18"/>
                </a:lnTo>
                <a:lnTo>
                  <a:pt x="179" y="18"/>
                </a:lnTo>
                <a:lnTo>
                  <a:pt x="179" y="18"/>
                </a:lnTo>
                <a:lnTo>
                  <a:pt x="179" y="18"/>
                </a:lnTo>
                <a:lnTo>
                  <a:pt x="179" y="18"/>
                </a:lnTo>
                <a:lnTo>
                  <a:pt x="179" y="18"/>
                </a:lnTo>
                <a:lnTo>
                  <a:pt x="179" y="18"/>
                </a:lnTo>
                <a:lnTo>
                  <a:pt x="179" y="18"/>
                </a:lnTo>
                <a:lnTo>
                  <a:pt x="181" y="18"/>
                </a:lnTo>
                <a:lnTo>
                  <a:pt x="181" y="18"/>
                </a:lnTo>
                <a:lnTo>
                  <a:pt x="181" y="18"/>
                </a:lnTo>
                <a:lnTo>
                  <a:pt x="181" y="18"/>
                </a:lnTo>
                <a:lnTo>
                  <a:pt x="181" y="18"/>
                </a:lnTo>
                <a:lnTo>
                  <a:pt x="181" y="18"/>
                </a:lnTo>
                <a:lnTo>
                  <a:pt x="181" y="18"/>
                </a:lnTo>
                <a:lnTo>
                  <a:pt x="181" y="18"/>
                </a:lnTo>
                <a:lnTo>
                  <a:pt x="181" y="18"/>
                </a:lnTo>
                <a:lnTo>
                  <a:pt x="182" y="18"/>
                </a:lnTo>
                <a:lnTo>
                  <a:pt x="182" y="19"/>
                </a:lnTo>
                <a:lnTo>
                  <a:pt x="182" y="19"/>
                </a:lnTo>
                <a:lnTo>
                  <a:pt x="183" y="19"/>
                </a:lnTo>
                <a:lnTo>
                  <a:pt x="183" y="19"/>
                </a:lnTo>
                <a:lnTo>
                  <a:pt x="183" y="19"/>
                </a:lnTo>
                <a:lnTo>
                  <a:pt x="183" y="19"/>
                </a:lnTo>
                <a:lnTo>
                  <a:pt x="183" y="19"/>
                </a:lnTo>
                <a:lnTo>
                  <a:pt x="183" y="19"/>
                </a:lnTo>
                <a:lnTo>
                  <a:pt x="183" y="19"/>
                </a:lnTo>
                <a:lnTo>
                  <a:pt x="183" y="19"/>
                </a:lnTo>
                <a:lnTo>
                  <a:pt x="183" y="19"/>
                </a:lnTo>
                <a:lnTo>
                  <a:pt x="184" y="19"/>
                </a:lnTo>
                <a:lnTo>
                  <a:pt x="184" y="19"/>
                </a:lnTo>
                <a:lnTo>
                  <a:pt x="184" y="19"/>
                </a:lnTo>
                <a:lnTo>
                  <a:pt x="184" y="19"/>
                </a:lnTo>
                <a:lnTo>
                  <a:pt x="184" y="19"/>
                </a:lnTo>
                <a:lnTo>
                  <a:pt x="184" y="19"/>
                </a:lnTo>
                <a:lnTo>
                  <a:pt x="185" y="19"/>
                </a:lnTo>
                <a:lnTo>
                  <a:pt x="185" y="19"/>
                </a:lnTo>
                <a:lnTo>
                  <a:pt x="185" y="19"/>
                </a:lnTo>
                <a:lnTo>
                  <a:pt x="186" y="19"/>
                </a:lnTo>
                <a:lnTo>
                  <a:pt x="186" y="19"/>
                </a:lnTo>
                <a:lnTo>
                  <a:pt x="186" y="19"/>
                </a:lnTo>
                <a:lnTo>
                  <a:pt x="186" y="19"/>
                </a:lnTo>
                <a:lnTo>
                  <a:pt x="186" y="19"/>
                </a:lnTo>
                <a:lnTo>
                  <a:pt x="186" y="19"/>
                </a:lnTo>
                <a:lnTo>
                  <a:pt x="186" y="19"/>
                </a:lnTo>
                <a:lnTo>
                  <a:pt x="186" y="19"/>
                </a:lnTo>
                <a:lnTo>
                  <a:pt x="186" y="19"/>
                </a:lnTo>
                <a:lnTo>
                  <a:pt x="187" y="19"/>
                </a:lnTo>
                <a:lnTo>
                  <a:pt x="187" y="19"/>
                </a:lnTo>
                <a:lnTo>
                  <a:pt x="187" y="19"/>
                </a:lnTo>
                <a:lnTo>
                  <a:pt x="187" y="19"/>
                </a:lnTo>
                <a:lnTo>
                  <a:pt x="187" y="20"/>
                </a:lnTo>
                <a:lnTo>
                  <a:pt x="187" y="20"/>
                </a:lnTo>
                <a:lnTo>
                  <a:pt x="187" y="20"/>
                </a:lnTo>
                <a:lnTo>
                  <a:pt x="187" y="20"/>
                </a:lnTo>
                <a:lnTo>
                  <a:pt x="187" y="20"/>
                </a:lnTo>
                <a:lnTo>
                  <a:pt x="188" y="20"/>
                </a:lnTo>
                <a:lnTo>
                  <a:pt x="188" y="20"/>
                </a:lnTo>
                <a:lnTo>
                  <a:pt x="188" y="20"/>
                </a:lnTo>
                <a:lnTo>
                  <a:pt x="189" y="20"/>
                </a:lnTo>
                <a:lnTo>
                  <a:pt x="189" y="20"/>
                </a:lnTo>
                <a:lnTo>
                  <a:pt x="189" y="20"/>
                </a:lnTo>
                <a:lnTo>
                  <a:pt x="189" y="20"/>
                </a:lnTo>
                <a:lnTo>
                  <a:pt x="189" y="20"/>
                </a:lnTo>
                <a:lnTo>
                  <a:pt x="189" y="20"/>
                </a:lnTo>
                <a:lnTo>
                  <a:pt x="190" y="20"/>
                </a:lnTo>
                <a:lnTo>
                  <a:pt x="190" y="20"/>
                </a:lnTo>
                <a:lnTo>
                  <a:pt x="190" y="20"/>
                </a:lnTo>
                <a:lnTo>
                  <a:pt x="190" y="20"/>
                </a:lnTo>
                <a:lnTo>
                  <a:pt x="190" y="20"/>
                </a:lnTo>
                <a:lnTo>
                  <a:pt x="190" y="20"/>
                </a:lnTo>
                <a:lnTo>
                  <a:pt x="191" y="20"/>
                </a:lnTo>
                <a:lnTo>
                  <a:pt x="191" y="20"/>
                </a:lnTo>
                <a:lnTo>
                  <a:pt x="191" y="20"/>
                </a:lnTo>
                <a:lnTo>
                  <a:pt x="191" y="20"/>
                </a:lnTo>
                <a:lnTo>
                  <a:pt x="191" y="20"/>
                </a:lnTo>
                <a:lnTo>
                  <a:pt x="191" y="20"/>
                </a:lnTo>
                <a:lnTo>
                  <a:pt x="191" y="20"/>
                </a:lnTo>
                <a:lnTo>
                  <a:pt x="191" y="20"/>
                </a:lnTo>
                <a:lnTo>
                  <a:pt x="191" y="20"/>
                </a:lnTo>
                <a:lnTo>
                  <a:pt x="192" y="20"/>
                </a:lnTo>
                <a:lnTo>
                  <a:pt x="192" y="20"/>
                </a:lnTo>
                <a:lnTo>
                  <a:pt x="192" y="20"/>
                </a:lnTo>
                <a:lnTo>
                  <a:pt x="194" y="20"/>
                </a:lnTo>
                <a:lnTo>
                  <a:pt x="194" y="20"/>
                </a:lnTo>
                <a:lnTo>
                  <a:pt x="194" y="20"/>
                </a:lnTo>
                <a:lnTo>
                  <a:pt x="194" y="20"/>
                </a:lnTo>
                <a:lnTo>
                  <a:pt x="194" y="20"/>
                </a:lnTo>
                <a:lnTo>
                  <a:pt x="194" y="20"/>
                </a:lnTo>
                <a:lnTo>
                  <a:pt x="194" y="20"/>
                </a:lnTo>
                <a:lnTo>
                  <a:pt x="194" y="20"/>
                </a:lnTo>
                <a:lnTo>
                  <a:pt x="194" y="20"/>
                </a:lnTo>
                <a:lnTo>
                  <a:pt x="195" y="20"/>
                </a:lnTo>
                <a:lnTo>
                  <a:pt x="195" y="20"/>
                </a:lnTo>
                <a:lnTo>
                  <a:pt x="195" y="20"/>
                </a:lnTo>
                <a:lnTo>
                  <a:pt x="195" y="20"/>
                </a:lnTo>
                <a:lnTo>
                  <a:pt x="195" y="20"/>
                </a:lnTo>
                <a:lnTo>
                  <a:pt x="195" y="20"/>
                </a:lnTo>
                <a:lnTo>
                  <a:pt x="196" y="20"/>
                </a:lnTo>
                <a:lnTo>
                  <a:pt x="196" y="20"/>
                </a:lnTo>
                <a:lnTo>
                  <a:pt x="196" y="20"/>
                </a:lnTo>
                <a:lnTo>
                  <a:pt x="197" y="20"/>
                </a:lnTo>
                <a:lnTo>
                  <a:pt x="197" y="20"/>
                </a:lnTo>
                <a:lnTo>
                  <a:pt x="197" y="20"/>
                </a:lnTo>
                <a:lnTo>
                  <a:pt x="197" y="20"/>
                </a:lnTo>
                <a:lnTo>
                  <a:pt x="197" y="21"/>
                </a:lnTo>
                <a:lnTo>
                  <a:pt x="197" y="21"/>
                </a:lnTo>
                <a:lnTo>
                  <a:pt x="199" y="21"/>
                </a:lnTo>
                <a:lnTo>
                  <a:pt x="199" y="21"/>
                </a:lnTo>
                <a:lnTo>
                  <a:pt x="199" y="21"/>
                </a:lnTo>
                <a:lnTo>
                  <a:pt x="200" y="21"/>
                </a:lnTo>
                <a:lnTo>
                  <a:pt x="200" y="21"/>
                </a:lnTo>
                <a:lnTo>
                  <a:pt x="200" y="21"/>
                </a:lnTo>
                <a:lnTo>
                  <a:pt x="201" y="21"/>
                </a:lnTo>
                <a:lnTo>
                  <a:pt x="201" y="21"/>
                </a:lnTo>
                <a:lnTo>
                  <a:pt x="201" y="21"/>
                </a:lnTo>
                <a:lnTo>
                  <a:pt x="201" y="21"/>
                </a:lnTo>
                <a:lnTo>
                  <a:pt x="201" y="21"/>
                </a:lnTo>
                <a:lnTo>
                  <a:pt x="201" y="21"/>
                </a:lnTo>
                <a:lnTo>
                  <a:pt x="202" y="21"/>
                </a:lnTo>
                <a:lnTo>
                  <a:pt x="202" y="21"/>
                </a:lnTo>
                <a:lnTo>
                  <a:pt x="202" y="21"/>
                </a:lnTo>
                <a:lnTo>
                  <a:pt x="202" y="21"/>
                </a:lnTo>
                <a:lnTo>
                  <a:pt x="202" y="21"/>
                </a:lnTo>
                <a:lnTo>
                  <a:pt x="202" y="21"/>
                </a:lnTo>
                <a:lnTo>
                  <a:pt x="203" y="21"/>
                </a:lnTo>
                <a:lnTo>
                  <a:pt x="203" y="21"/>
                </a:lnTo>
                <a:lnTo>
                  <a:pt x="203" y="21"/>
                </a:lnTo>
                <a:lnTo>
                  <a:pt x="203" y="21"/>
                </a:lnTo>
                <a:lnTo>
                  <a:pt x="203" y="21"/>
                </a:lnTo>
                <a:lnTo>
                  <a:pt x="203" y="21"/>
                </a:lnTo>
                <a:lnTo>
                  <a:pt x="203" y="21"/>
                </a:lnTo>
                <a:lnTo>
                  <a:pt x="203" y="21"/>
                </a:lnTo>
                <a:lnTo>
                  <a:pt x="203" y="21"/>
                </a:lnTo>
                <a:lnTo>
                  <a:pt x="204" y="21"/>
                </a:lnTo>
                <a:lnTo>
                  <a:pt x="204" y="21"/>
                </a:lnTo>
                <a:lnTo>
                  <a:pt x="204" y="21"/>
                </a:lnTo>
                <a:lnTo>
                  <a:pt x="204" y="21"/>
                </a:lnTo>
                <a:lnTo>
                  <a:pt x="204" y="21"/>
                </a:lnTo>
                <a:lnTo>
                  <a:pt x="204" y="21"/>
                </a:lnTo>
                <a:lnTo>
                  <a:pt x="205" y="21"/>
                </a:lnTo>
                <a:lnTo>
                  <a:pt x="205" y="21"/>
                </a:lnTo>
                <a:lnTo>
                  <a:pt x="205" y="21"/>
                </a:lnTo>
                <a:lnTo>
                  <a:pt x="205" y="21"/>
                </a:lnTo>
                <a:lnTo>
                  <a:pt x="205" y="22"/>
                </a:lnTo>
                <a:lnTo>
                  <a:pt x="205" y="22"/>
                </a:lnTo>
                <a:lnTo>
                  <a:pt x="205" y="22"/>
                </a:lnTo>
                <a:lnTo>
                  <a:pt x="205" y="22"/>
                </a:lnTo>
                <a:lnTo>
                  <a:pt x="205" y="22"/>
                </a:lnTo>
                <a:lnTo>
                  <a:pt x="207" y="22"/>
                </a:lnTo>
                <a:lnTo>
                  <a:pt x="207" y="22"/>
                </a:lnTo>
                <a:lnTo>
                  <a:pt x="207" y="22"/>
                </a:lnTo>
                <a:lnTo>
                  <a:pt x="207" y="22"/>
                </a:lnTo>
                <a:lnTo>
                  <a:pt x="207" y="22"/>
                </a:lnTo>
                <a:lnTo>
                  <a:pt x="207" y="22"/>
                </a:lnTo>
                <a:lnTo>
                  <a:pt x="208" y="22"/>
                </a:lnTo>
                <a:lnTo>
                  <a:pt x="208" y="22"/>
                </a:lnTo>
                <a:lnTo>
                  <a:pt x="208" y="22"/>
                </a:lnTo>
                <a:lnTo>
                  <a:pt x="209" y="22"/>
                </a:lnTo>
                <a:lnTo>
                  <a:pt x="209" y="22"/>
                </a:lnTo>
                <a:lnTo>
                  <a:pt x="209" y="22"/>
                </a:lnTo>
                <a:lnTo>
                  <a:pt x="209" y="22"/>
                </a:lnTo>
                <a:lnTo>
                  <a:pt x="209" y="22"/>
                </a:lnTo>
                <a:lnTo>
                  <a:pt x="209" y="22"/>
                </a:lnTo>
                <a:lnTo>
                  <a:pt x="209" y="22"/>
                </a:lnTo>
                <a:lnTo>
                  <a:pt x="209" y="22"/>
                </a:lnTo>
                <a:lnTo>
                  <a:pt x="209" y="22"/>
                </a:lnTo>
                <a:lnTo>
                  <a:pt x="210" y="22"/>
                </a:lnTo>
                <a:lnTo>
                  <a:pt x="210" y="22"/>
                </a:lnTo>
                <a:lnTo>
                  <a:pt x="210" y="22"/>
                </a:lnTo>
                <a:lnTo>
                  <a:pt x="211" y="22"/>
                </a:lnTo>
                <a:lnTo>
                  <a:pt x="211" y="22"/>
                </a:lnTo>
                <a:lnTo>
                  <a:pt x="211" y="22"/>
                </a:lnTo>
                <a:lnTo>
                  <a:pt x="212" y="22"/>
                </a:lnTo>
                <a:lnTo>
                  <a:pt x="212" y="23"/>
                </a:lnTo>
                <a:lnTo>
                  <a:pt x="212" y="23"/>
                </a:lnTo>
                <a:lnTo>
                  <a:pt x="212" y="23"/>
                </a:lnTo>
                <a:lnTo>
                  <a:pt x="212" y="23"/>
                </a:lnTo>
                <a:lnTo>
                  <a:pt x="212" y="23"/>
                </a:lnTo>
                <a:lnTo>
                  <a:pt x="212" y="23"/>
                </a:lnTo>
                <a:lnTo>
                  <a:pt x="212" y="23"/>
                </a:lnTo>
                <a:lnTo>
                  <a:pt x="212" y="23"/>
                </a:lnTo>
                <a:lnTo>
                  <a:pt x="213" y="23"/>
                </a:lnTo>
                <a:lnTo>
                  <a:pt x="213" y="23"/>
                </a:lnTo>
                <a:lnTo>
                  <a:pt x="213" y="23"/>
                </a:lnTo>
                <a:lnTo>
                  <a:pt x="213" y="23"/>
                </a:lnTo>
                <a:lnTo>
                  <a:pt x="213" y="23"/>
                </a:lnTo>
                <a:lnTo>
                  <a:pt x="213" y="23"/>
                </a:lnTo>
                <a:lnTo>
                  <a:pt x="213" y="23"/>
                </a:lnTo>
                <a:lnTo>
                  <a:pt x="213" y="23"/>
                </a:lnTo>
                <a:lnTo>
                  <a:pt x="213" y="23"/>
                </a:lnTo>
                <a:lnTo>
                  <a:pt x="214" y="23"/>
                </a:lnTo>
                <a:lnTo>
                  <a:pt x="214" y="23"/>
                </a:lnTo>
                <a:lnTo>
                  <a:pt x="214" y="23"/>
                </a:lnTo>
                <a:lnTo>
                  <a:pt x="215" y="23"/>
                </a:lnTo>
                <a:lnTo>
                  <a:pt x="215" y="23"/>
                </a:lnTo>
                <a:lnTo>
                  <a:pt x="215" y="23"/>
                </a:lnTo>
                <a:lnTo>
                  <a:pt x="217" y="23"/>
                </a:lnTo>
                <a:lnTo>
                  <a:pt x="217" y="23"/>
                </a:lnTo>
                <a:lnTo>
                  <a:pt x="217" y="23"/>
                </a:lnTo>
                <a:lnTo>
                  <a:pt x="217" y="23"/>
                </a:lnTo>
                <a:lnTo>
                  <a:pt x="217" y="23"/>
                </a:lnTo>
                <a:lnTo>
                  <a:pt x="217" y="23"/>
                </a:lnTo>
                <a:lnTo>
                  <a:pt x="218" y="23"/>
                </a:lnTo>
                <a:lnTo>
                  <a:pt x="218" y="24"/>
                </a:lnTo>
                <a:lnTo>
                  <a:pt x="218" y="24"/>
                </a:lnTo>
                <a:lnTo>
                  <a:pt x="219" y="24"/>
                </a:lnTo>
                <a:lnTo>
                  <a:pt x="219" y="24"/>
                </a:lnTo>
                <a:lnTo>
                  <a:pt x="219" y="24"/>
                </a:lnTo>
                <a:lnTo>
                  <a:pt x="220" y="24"/>
                </a:lnTo>
                <a:lnTo>
                  <a:pt x="220" y="24"/>
                </a:lnTo>
                <a:lnTo>
                  <a:pt x="220" y="24"/>
                </a:lnTo>
                <a:lnTo>
                  <a:pt x="221" y="24"/>
                </a:lnTo>
                <a:lnTo>
                  <a:pt x="221" y="24"/>
                </a:lnTo>
                <a:lnTo>
                  <a:pt x="221" y="24"/>
                </a:lnTo>
                <a:lnTo>
                  <a:pt x="222" y="24"/>
                </a:lnTo>
                <a:lnTo>
                  <a:pt x="222" y="24"/>
                </a:lnTo>
                <a:lnTo>
                  <a:pt x="222" y="24"/>
                </a:lnTo>
                <a:lnTo>
                  <a:pt x="222" y="24"/>
                </a:lnTo>
                <a:lnTo>
                  <a:pt x="222" y="24"/>
                </a:lnTo>
                <a:lnTo>
                  <a:pt x="222" y="24"/>
                </a:lnTo>
                <a:lnTo>
                  <a:pt x="224" y="24"/>
                </a:lnTo>
                <a:lnTo>
                  <a:pt x="224" y="24"/>
                </a:lnTo>
                <a:lnTo>
                  <a:pt x="224" y="24"/>
                </a:lnTo>
                <a:lnTo>
                  <a:pt x="225" y="24"/>
                </a:lnTo>
                <a:lnTo>
                  <a:pt x="225" y="24"/>
                </a:lnTo>
                <a:lnTo>
                  <a:pt x="225" y="24"/>
                </a:lnTo>
                <a:lnTo>
                  <a:pt x="225" y="24"/>
                </a:lnTo>
                <a:lnTo>
                  <a:pt x="225" y="24"/>
                </a:lnTo>
                <a:lnTo>
                  <a:pt x="225" y="24"/>
                </a:lnTo>
                <a:lnTo>
                  <a:pt x="226" y="24"/>
                </a:lnTo>
                <a:lnTo>
                  <a:pt x="226" y="24"/>
                </a:lnTo>
                <a:lnTo>
                  <a:pt x="226" y="24"/>
                </a:lnTo>
                <a:lnTo>
                  <a:pt x="227" y="24"/>
                </a:lnTo>
                <a:lnTo>
                  <a:pt x="227" y="25"/>
                </a:lnTo>
                <a:lnTo>
                  <a:pt x="227" y="25"/>
                </a:lnTo>
                <a:lnTo>
                  <a:pt x="228" y="25"/>
                </a:lnTo>
                <a:lnTo>
                  <a:pt x="228" y="25"/>
                </a:lnTo>
                <a:lnTo>
                  <a:pt x="228" y="25"/>
                </a:lnTo>
                <a:lnTo>
                  <a:pt x="228" y="25"/>
                </a:lnTo>
                <a:lnTo>
                  <a:pt x="228" y="25"/>
                </a:lnTo>
                <a:lnTo>
                  <a:pt x="228" y="25"/>
                </a:lnTo>
                <a:lnTo>
                  <a:pt x="229" y="25"/>
                </a:lnTo>
                <a:lnTo>
                  <a:pt x="229" y="25"/>
                </a:lnTo>
                <a:lnTo>
                  <a:pt x="229" y="25"/>
                </a:lnTo>
                <a:lnTo>
                  <a:pt x="230" y="25"/>
                </a:lnTo>
                <a:lnTo>
                  <a:pt x="230" y="25"/>
                </a:lnTo>
                <a:lnTo>
                  <a:pt x="230" y="25"/>
                </a:lnTo>
                <a:lnTo>
                  <a:pt x="232" y="25"/>
                </a:lnTo>
                <a:lnTo>
                  <a:pt x="232" y="25"/>
                </a:lnTo>
                <a:lnTo>
                  <a:pt x="232" y="25"/>
                </a:lnTo>
                <a:lnTo>
                  <a:pt x="233" y="25"/>
                </a:lnTo>
                <a:lnTo>
                  <a:pt x="233" y="25"/>
                </a:lnTo>
                <a:lnTo>
                  <a:pt x="233" y="25"/>
                </a:lnTo>
                <a:lnTo>
                  <a:pt x="233" y="25"/>
                </a:lnTo>
                <a:lnTo>
                  <a:pt x="233" y="25"/>
                </a:lnTo>
                <a:lnTo>
                  <a:pt x="233" y="25"/>
                </a:lnTo>
                <a:lnTo>
                  <a:pt x="234" y="25"/>
                </a:lnTo>
                <a:lnTo>
                  <a:pt x="234" y="25"/>
                </a:lnTo>
                <a:lnTo>
                  <a:pt x="234" y="25"/>
                </a:lnTo>
                <a:lnTo>
                  <a:pt x="236" y="25"/>
                </a:lnTo>
                <a:lnTo>
                  <a:pt x="236" y="25"/>
                </a:lnTo>
                <a:lnTo>
                  <a:pt x="236" y="25"/>
                </a:lnTo>
                <a:lnTo>
                  <a:pt x="237" y="25"/>
                </a:lnTo>
                <a:lnTo>
                  <a:pt x="237" y="26"/>
                </a:lnTo>
                <a:lnTo>
                  <a:pt x="237" y="26"/>
                </a:lnTo>
                <a:lnTo>
                  <a:pt x="237" y="26"/>
                </a:lnTo>
                <a:lnTo>
                  <a:pt x="237" y="26"/>
                </a:lnTo>
                <a:lnTo>
                  <a:pt x="237" y="26"/>
                </a:lnTo>
                <a:lnTo>
                  <a:pt x="238" y="26"/>
                </a:lnTo>
                <a:lnTo>
                  <a:pt x="238" y="26"/>
                </a:lnTo>
                <a:lnTo>
                  <a:pt x="238" y="26"/>
                </a:lnTo>
                <a:lnTo>
                  <a:pt x="239" y="26"/>
                </a:lnTo>
                <a:lnTo>
                  <a:pt x="239" y="26"/>
                </a:lnTo>
                <a:lnTo>
                  <a:pt x="239" y="26"/>
                </a:lnTo>
                <a:lnTo>
                  <a:pt x="240" y="26"/>
                </a:lnTo>
                <a:lnTo>
                  <a:pt x="240" y="26"/>
                </a:lnTo>
                <a:lnTo>
                  <a:pt x="240" y="26"/>
                </a:lnTo>
                <a:lnTo>
                  <a:pt x="240" y="26"/>
                </a:lnTo>
                <a:lnTo>
                  <a:pt x="240" y="26"/>
                </a:lnTo>
                <a:lnTo>
                  <a:pt x="240" y="26"/>
                </a:lnTo>
                <a:lnTo>
                  <a:pt x="241" y="26"/>
                </a:lnTo>
                <a:lnTo>
                  <a:pt x="241" y="26"/>
                </a:lnTo>
                <a:lnTo>
                  <a:pt x="241" y="26"/>
                </a:lnTo>
                <a:lnTo>
                  <a:pt x="241" y="26"/>
                </a:lnTo>
                <a:lnTo>
                  <a:pt x="241" y="26"/>
                </a:lnTo>
                <a:lnTo>
                  <a:pt x="241" y="26"/>
                </a:lnTo>
                <a:lnTo>
                  <a:pt x="242" y="26"/>
                </a:lnTo>
                <a:lnTo>
                  <a:pt x="242" y="27"/>
                </a:lnTo>
                <a:lnTo>
                  <a:pt x="242" y="27"/>
                </a:lnTo>
                <a:lnTo>
                  <a:pt x="242" y="27"/>
                </a:lnTo>
                <a:lnTo>
                  <a:pt x="242" y="27"/>
                </a:lnTo>
                <a:lnTo>
                  <a:pt x="242" y="27"/>
                </a:lnTo>
                <a:lnTo>
                  <a:pt x="243" y="27"/>
                </a:lnTo>
                <a:lnTo>
                  <a:pt x="243" y="27"/>
                </a:lnTo>
                <a:lnTo>
                  <a:pt x="243" y="27"/>
                </a:lnTo>
                <a:lnTo>
                  <a:pt x="243" y="27"/>
                </a:lnTo>
                <a:lnTo>
                  <a:pt x="243" y="27"/>
                </a:lnTo>
                <a:lnTo>
                  <a:pt x="243" y="27"/>
                </a:lnTo>
                <a:lnTo>
                  <a:pt x="244" y="27"/>
                </a:lnTo>
                <a:lnTo>
                  <a:pt x="244" y="27"/>
                </a:lnTo>
                <a:lnTo>
                  <a:pt x="244" y="27"/>
                </a:lnTo>
                <a:lnTo>
                  <a:pt x="244" y="27"/>
                </a:lnTo>
                <a:lnTo>
                  <a:pt x="244" y="27"/>
                </a:lnTo>
                <a:lnTo>
                  <a:pt x="244" y="27"/>
                </a:lnTo>
                <a:lnTo>
                  <a:pt x="244" y="27"/>
                </a:lnTo>
                <a:lnTo>
                  <a:pt x="244" y="27"/>
                </a:lnTo>
                <a:lnTo>
                  <a:pt x="244" y="27"/>
                </a:lnTo>
                <a:lnTo>
                  <a:pt x="245" y="27"/>
                </a:lnTo>
                <a:lnTo>
                  <a:pt x="245" y="28"/>
                </a:lnTo>
                <a:lnTo>
                  <a:pt x="245" y="28"/>
                </a:lnTo>
                <a:lnTo>
                  <a:pt x="245" y="28"/>
                </a:lnTo>
                <a:lnTo>
                  <a:pt x="245" y="28"/>
                </a:lnTo>
                <a:lnTo>
                  <a:pt x="245" y="28"/>
                </a:lnTo>
                <a:lnTo>
                  <a:pt x="246" y="28"/>
                </a:lnTo>
                <a:lnTo>
                  <a:pt x="246" y="28"/>
                </a:lnTo>
                <a:lnTo>
                  <a:pt x="246" y="28"/>
                </a:lnTo>
                <a:lnTo>
                  <a:pt x="246" y="28"/>
                </a:lnTo>
                <a:lnTo>
                  <a:pt x="246" y="28"/>
                </a:lnTo>
                <a:lnTo>
                  <a:pt x="246" y="28"/>
                </a:lnTo>
                <a:lnTo>
                  <a:pt x="247" y="28"/>
                </a:lnTo>
                <a:lnTo>
                  <a:pt x="247" y="28"/>
                </a:lnTo>
                <a:lnTo>
                  <a:pt x="247" y="28"/>
                </a:lnTo>
                <a:lnTo>
                  <a:pt x="248" y="28"/>
                </a:lnTo>
                <a:lnTo>
                  <a:pt x="248" y="28"/>
                </a:lnTo>
                <a:lnTo>
                  <a:pt x="248" y="28"/>
                </a:lnTo>
                <a:lnTo>
                  <a:pt x="249" y="28"/>
                </a:lnTo>
                <a:lnTo>
                  <a:pt x="249" y="28"/>
                </a:lnTo>
                <a:lnTo>
                  <a:pt x="249" y="28"/>
                </a:lnTo>
                <a:lnTo>
                  <a:pt x="251" y="28"/>
                </a:lnTo>
                <a:lnTo>
                  <a:pt x="251" y="28"/>
                </a:lnTo>
                <a:lnTo>
                  <a:pt x="251" y="28"/>
                </a:lnTo>
                <a:lnTo>
                  <a:pt x="252" y="28"/>
                </a:lnTo>
                <a:lnTo>
                  <a:pt x="252" y="28"/>
                </a:lnTo>
                <a:lnTo>
                  <a:pt x="252" y="28"/>
                </a:lnTo>
                <a:lnTo>
                  <a:pt x="253" y="28"/>
                </a:lnTo>
                <a:lnTo>
                  <a:pt x="253" y="29"/>
                </a:lnTo>
                <a:lnTo>
                  <a:pt x="253" y="29"/>
                </a:lnTo>
                <a:lnTo>
                  <a:pt x="253" y="29"/>
                </a:lnTo>
                <a:lnTo>
                  <a:pt x="253" y="29"/>
                </a:lnTo>
                <a:lnTo>
                  <a:pt x="253" y="29"/>
                </a:lnTo>
                <a:lnTo>
                  <a:pt x="253" y="29"/>
                </a:lnTo>
                <a:lnTo>
                  <a:pt x="253" y="29"/>
                </a:lnTo>
                <a:lnTo>
                  <a:pt x="253" y="29"/>
                </a:lnTo>
                <a:lnTo>
                  <a:pt x="254" y="29"/>
                </a:lnTo>
                <a:lnTo>
                  <a:pt x="254" y="29"/>
                </a:lnTo>
                <a:lnTo>
                  <a:pt x="254" y="29"/>
                </a:lnTo>
                <a:lnTo>
                  <a:pt x="254" y="29"/>
                </a:lnTo>
                <a:lnTo>
                  <a:pt x="254" y="29"/>
                </a:lnTo>
                <a:lnTo>
                  <a:pt x="254" y="29"/>
                </a:lnTo>
                <a:lnTo>
                  <a:pt x="254" y="29"/>
                </a:lnTo>
                <a:lnTo>
                  <a:pt x="254" y="29"/>
                </a:lnTo>
                <a:lnTo>
                  <a:pt x="254" y="29"/>
                </a:lnTo>
                <a:lnTo>
                  <a:pt x="254" y="29"/>
                </a:lnTo>
                <a:lnTo>
                  <a:pt x="254" y="29"/>
                </a:lnTo>
                <a:lnTo>
                  <a:pt x="254" y="29"/>
                </a:lnTo>
                <a:lnTo>
                  <a:pt x="255" y="29"/>
                </a:lnTo>
                <a:lnTo>
                  <a:pt x="255" y="29"/>
                </a:lnTo>
                <a:lnTo>
                  <a:pt x="255" y="29"/>
                </a:lnTo>
                <a:lnTo>
                  <a:pt x="255" y="29"/>
                </a:lnTo>
                <a:lnTo>
                  <a:pt x="255" y="29"/>
                </a:lnTo>
                <a:lnTo>
                  <a:pt x="255" y="29"/>
                </a:lnTo>
                <a:lnTo>
                  <a:pt x="256" y="29"/>
                </a:lnTo>
                <a:lnTo>
                  <a:pt x="256" y="29"/>
                </a:lnTo>
                <a:lnTo>
                  <a:pt x="256" y="29"/>
                </a:lnTo>
                <a:lnTo>
                  <a:pt x="257" y="29"/>
                </a:lnTo>
                <a:lnTo>
                  <a:pt x="257" y="29"/>
                </a:lnTo>
                <a:lnTo>
                  <a:pt x="257" y="29"/>
                </a:lnTo>
                <a:lnTo>
                  <a:pt x="257" y="29"/>
                </a:lnTo>
                <a:lnTo>
                  <a:pt x="257" y="29"/>
                </a:lnTo>
                <a:lnTo>
                  <a:pt x="257" y="29"/>
                </a:lnTo>
                <a:lnTo>
                  <a:pt x="257" y="29"/>
                </a:lnTo>
                <a:lnTo>
                  <a:pt x="257" y="30"/>
                </a:lnTo>
                <a:lnTo>
                  <a:pt x="257" y="30"/>
                </a:lnTo>
                <a:lnTo>
                  <a:pt x="257" y="30"/>
                </a:lnTo>
                <a:lnTo>
                  <a:pt x="257" y="30"/>
                </a:lnTo>
                <a:lnTo>
                  <a:pt x="257" y="30"/>
                </a:lnTo>
                <a:lnTo>
                  <a:pt x="258" y="30"/>
                </a:lnTo>
                <a:lnTo>
                  <a:pt x="258" y="30"/>
                </a:lnTo>
                <a:lnTo>
                  <a:pt x="258" y="30"/>
                </a:lnTo>
                <a:lnTo>
                  <a:pt x="258" y="30"/>
                </a:lnTo>
                <a:lnTo>
                  <a:pt x="258" y="30"/>
                </a:lnTo>
                <a:lnTo>
                  <a:pt x="258" y="30"/>
                </a:lnTo>
                <a:lnTo>
                  <a:pt x="259" y="30"/>
                </a:lnTo>
                <a:lnTo>
                  <a:pt x="259" y="30"/>
                </a:lnTo>
                <a:lnTo>
                  <a:pt x="259" y="30"/>
                </a:lnTo>
                <a:lnTo>
                  <a:pt x="259" y="30"/>
                </a:lnTo>
                <a:lnTo>
                  <a:pt x="259" y="30"/>
                </a:lnTo>
                <a:lnTo>
                  <a:pt x="259" y="30"/>
                </a:lnTo>
                <a:lnTo>
                  <a:pt x="260" y="30"/>
                </a:lnTo>
                <a:lnTo>
                  <a:pt x="260" y="30"/>
                </a:lnTo>
                <a:lnTo>
                  <a:pt x="260" y="30"/>
                </a:lnTo>
                <a:lnTo>
                  <a:pt x="260" y="30"/>
                </a:lnTo>
                <a:lnTo>
                  <a:pt x="260" y="30"/>
                </a:lnTo>
                <a:lnTo>
                  <a:pt x="260" y="30"/>
                </a:lnTo>
                <a:lnTo>
                  <a:pt x="261" y="30"/>
                </a:lnTo>
                <a:lnTo>
                  <a:pt x="261" y="30"/>
                </a:lnTo>
                <a:lnTo>
                  <a:pt x="261" y="30"/>
                </a:lnTo>
                <a:lnTo>
                  <a:pt x="261" y="30"/>
                </a:lnTo>
                <a:lnTo>
                  <a:pt x="261" y="30"/>
                </a:lnTo>
                <a:lnTo>
                  <a:pt x="261" y="30"/>
                </a:lnTo>
                <a:lnTo>
                  <a:pt x="261" y="30"/>
                </a:lnTo>
                <a:lnTo>
                  <a:pt x="261" y="30"/>
                </a:lnTo>
                <a:lnTo>
                  <a:pt x="261" y="30"/>
                </a:lnTo>
                <a:lnTo>
                  <a:pt x="261" y="30"/>
                </a:lnTo>
                <a:lnTo>
                  <a:pt x="261" y="30"/>
                </a:lnTo>
                <a:lnTo>
                  <a:pt x="261" y="30"/>
                </a:lnTo>
                <a:lnTo>
                  <a:pt x="262" y="30"/>
                </a:lnTo>
                <a:lnTo>
                  <a:pt x="262" y="30"/>
                </a:lnTo>
                <a:lnTo>
                  <a:pt x="262" y="30"/>
                </a:lnTo>
                <a:lnTo>
                  <a:pt x="262" y="30"/>
                </a:lnTo>
                <a:lnTo>
                  <a:pt x="262" y="30"/>
                </a:lnTo>
                <a:lnTo>
                  <a:pt x="262" y="30"/>
                </a:lnTo>
                <a:lnTo>
                  <a:pt x="262" y="30"/>
                </a:lnTo>
                <a:lnTo>
                  <a:pt x="262" y="30"/>
                </a:lnTo>
                <a:lnTo>
                  <a:pt x="262" y="30"/>
                </a:lnTo>
                <a:lnTo>
                  <a:pt x="263" y="30"/>
                </a:lnTo>
                <a:lnTo>
                  <a:pt x="263" y="31"/>
                </a:lnTo>
                <a:lnTo>
                  <a:pt x="263" y="31"/>
                </a:lnTo>
                <a:lnTo>
                  <a:pt x="263" y="31"/>
                </a:lnTo>
                <a:lnTo>
                  <a:pt x="263" y="31"/>
                </a:lnTo>
                <a:lnTo>
                  <a:pt x="263" y="31"/>
                </a:lnTo>
                <a:lnTo>
                  <a:pt x="263" y="31"/>
                </a:lnTo>
                <a:lnTo>
                  <a:pt x="263" y="31"/>
                </a:lnTo>
                <a:lnTo>
                  <a:pt x="263" y="31"/>
                </a:lnTo>
                <a:lnTo>
                  <a:pt x="264" y="31"/>
                </a:lnTo>
                <a:lnTo>
                  <a:pt x="264" y="31"/>
                </a:lnTo>
                <a:lnTo>
                  <a:pt x="264" y="31"/>
                </a:lnTo>
                <a:lnTo>
                  <a:pt x="264" y="31"/>
                </a:lnTo>
                <a:lnTo>
                  <a:pt x="264" y="31"/>
                </a:lnTo>
                <a:lnTo>
                  <a:pt x="264" y="31"/>
                </a:lnTo>
                <a:lnTo>
                  <a:pt x="264" y="31"/>
                </a:lnTo>
                <a:lnTo>
                  <a:pt x="264" y="31"/>
                </a:lnTo>
                <a:lnTo>
                  <a:pt x="264" y="31"/>
                </a:lnTo>
                <a:lnTo>
                  <a:pt x="265" y="31"/>
                </a:lnTo>
                <a:lnTo>
                  <a:pt x="265" y="31"/>
                </a:lnTo>
                <a:lnTo>
                  <a:pt x="265" y="31"/>
                </a:lnTo>
                <a:lnTo>
                  <a:pt x="265" y="31"/>
                </a:lnTo>
                <a:lnTo>
                  <a:pt x="265" y="31"/>
                </a:lnTo>
                <a:lnTo>
                  <a:pt x="265" y="31"/>
                </a:lnTo>
                <a:lnTo>
                  <a:pt x="266" y="31"/>
                </a:lnTo>
                <a:lnTo>
                  <a:pt x="266" y="31"/>
                </a:lnTo>
                <a:lnTo>
                  <a:pt x="266" y="31"/>
                </a:lnTo>
                <a:lnTo>
                  <a:pt x="266" y="31"/>
                </a:lnTo>
                <a:lnTo>
                  <a:pt x="266" y="31"/>
                </a:lnTo>
                <a:lnTo>
                  <a:pt x="266" y="31"/>
                </a:lnTo>
                <a:lnTo>
                  <a:pt x="266" y="31"/>
                </a:lnTo>
                <a:lnTo>
                  <a:pt x="266" y="31"/>
                </a:lnTo>
                <a:lnTo>
                  <a:pt x="266" y="31"/>
                </a:lnTo>
                <a:lnTo>
                  <a:pt x="267" y="31"/>
                </a:lnTo>
                <a:lnTo>
                  <a:pt x="267" y="31"/>
                </a:lnTo>
                <a:lnTo>
                  <a:pt x="267" y="31"/>
                </a:lnTo>
                <a:lnTo>
                  <a:pt x="267" y="31"/>
                </a:lnTo>
                <a:lnTo>
                  <a:pt x="267" y="31"/>
                </a:lnTo>
                <a:lnTo>
                  <a:pt x="267" y="31"/>
                </a:lnTo>
                <a:lnTo>
                  <a:pt x="267" y="31"/>
                </a:lnTo>
                <a:lnTo>
                  <a:pt x="267" y="31"/>
                </a:lnTo>
                <a:lnTo>
                  <a:pt x="267" y="31"/>
                </a:lnTo>
                <a:lnTo>
                  <a:pt x="267" y="31"/>
                </a:lnTo>
                <a:lnTo>
                  <a:pt x="267" y="31"/>
                </a:lnTo>
                <a:lnTo>
                  <a:pt x="267" y="31"/>
                </a:lnTo>
                <a:lnTo>
                  <a:pt x="267" y="31"/>
                </a:lnTo>
                <a:lnTo>
                  <a:pt x="267" y="31"/>
                </a:lnTo>
                <a:lnTo>
                  <a:pt x="267" y="31"/>
                </a:lnTo>
                <a:lnTo>
                  <a:pt x="268" y="31"/>
                </a:lnTo>
                <a:lnTo>
                  <a:pt x="268" y="31"/>
                </a:lnTo>
                <a:lnTo>
                  <a:pt x="268" y="31"/>
                </a:lnTo>
                <a:lnTo>
                  <a:pt x="268" y="31"/>
                </a:lnTo>
                <a:lnTo>
                  <a:pt x="268" y="31"/>
                </a:lnTo>
                <a:lnTo>
                  <a:pt x="268" y="31"/>
                </a:lnTo>
                <a:lnTo>
                  <a:pt x="269" y="31"/>
                </a:lnTo>
                <a:lnTo>
                  <a:pt x="269" y="31"/>
                </a:lnTo>
                <a:lnTo>
                  <a:pt x="269" y="31"/>
                </a:lnTo>
                <a:lnTo>
                  <a:pt x="269" y="31"/>
                </a:lnTo>
                <a:lnTo>
                  <a:pt x="269" y="31"/>
                </a:lnTo>
                <a:lnTo>
                  <a:pt x="269" y="31"/>
                </a:lnTo>
                <a:lnTo>
                  <a:pt x="269" y="31"/>
                </a:lnTo>
                <a:lnTo>
                  <a:pt x="269" y="31"/>
                </a:lnTo>
                <a:lnTo>
                  <a:pt x="269" y="31"/>
                </a:lnTo>
                <a:lnTo>
                  <a:pt x="269" y="31"/>
                </a:lnTo>
                <a:lnTo>
                  <a:pt x="269" y="31"/>
                </a:lnTo>
                <a:lnTo>
                  <a:pt x="269" y="31"/>
                </a:lnTo>
                <a:lnTo>
                  <a:pt x="269" y="31"/>
                </a:lnTo>
                <a:lnTo>
                  <a:pt x="269" y="31"/>
                </a:lnTo>
                <a:lnTo>
                  <a:pt x="269" y="31"/>
                </a:lnTo>
                <a:lnTo>
                  <a:pt x="269" y="31"/>
                </a:lnTo>
                <a:lnTo>
                  <a:pt x="269" y="31"/>
                </a:lnTo>
                <a:lnTo>
                  <a:pt x="269" y="31"/>
                </a:lnTo>
                <a:lnTo>
                  <a:pt x="269" y="31"/>
                </a:lnTo>
                <a:lnTo>
                  <a:pt x="269" y="31"/>
                </a:lnTo>
                <a:lnTo>
                  <a:pt x="269" y="31"/>
                </a:lnTo>
                <a:lnTo>
                  <a:pt x="270" y="31"/>
                </a:lnTo>
                <a:lnTo>
                  <a:pt x="270" y="31"/>
                </a:lnTo>
                <a:lnTo>
                  <a:pt x="270" y="31"/>
                </a:lnTo>
                <a:lnTo>
                  <a:pt x="270" y="31"/>
                </a:lnTo>
                <a:lnTo>
                  <a:pt x="270" y="31"/>
                </a:lnTo>
                <a:lnTo>
                  <a:pt x="270" y="31"/>
                </a:lnTo>
                <a:lnTo>
                  <a:pt x="270" y="31"/>
                </a:lnTo>
                <a:lnTo>
                  <a:pt x="270" y="31"/>
                </a:lnTo>
                <a:lnTo>
                  <a:pt x="270" y="31"/>
                </a:lnTo>
                <a:lnTo>
                  <a:pt x="270" y="31"/>
                </a:lnTo>
                <a:lnTo>
                  <a:pt x="270" y="31"/>
                </a:lnTo>
                <a:lnTo>
                  <a:pt x="270" y="31"/>
                </a:lnTo>
                <a:lnTo>
                  <a:pt x="270" y="31"/>
                </a:lnTo>
                <a:lnTo>
                  <a:pt x="270" y="31"/>
                </a:lnTo>
                <a:lnTo>
                  <a:pt x="270" y="31"/>
                </a:lnTo>
                <a:lnTo>
                  <a:pt x="271" y="31"/>
                </a:lnTo>
                <a:lnTo>
                  <a:pt x="271" y="31"/>
                </a:lnTo>
                <a:lnTo>
                  <a:pt x="271" y="31"/>
                </a:lnTo>
                <a:lnTo>
                  <a:pt x="271" y="31"/>
                </a:lnTo>
                <a:lnTo>
                  <a:pt x="271" y="31"/>
                </a:lnTo>
                <a:lnTo>
                  <a:pt x="271" y="31"/>
                </a:lnTo>
                <a:lnTo>
                  <a:pt x="271" y="31"/>
                </a:lnTo>
                <a:lnTo>
                  <a:pt x="271" y="32"/>
                </a:lnTo>
                <a:lnTo>
                  <a:pt x="271" y="32"/>
                </a:lnTo>
                <a:lnTo>
                  <a:pt x="271" y="32"/>
                </a:lnTo>
                <a:lnTo>
                  <a:pt x="271" y="32"/>
                </a:lnTo>
                <a:lnTo>
                  <a:pt x="271" y="32"/>
                </a:lnTo>
                <a:lnTo>
                  <a:pt x="271" y="32"/>
                </a:lnTo>
                <a:lnTo>
                  <a:pt x="271" y="32"/>
                </a:lnTo>
                <a:lnTo>
                  <a:pt x="271" y="32"/>
                </a:lnTo>
                <a:lnTo>
                  <a:pt x="271" y="32"/>
                </a:lnTo>
                <a:lnTo>
                  <a:pt x="271" y="32"/>
                </a:lnTo>
                <a:lnTo>
                  <a:pt x="271" y="32"/>
                </a:lnTo>
                <a:lnTo>
                  <a:pt x="271" y="32"/>
                </a:lnTo>
                <a:lnTo>
                  <a:pt x="271" y="32"/>
                </a:lnTo>
                <a:lnTo>
                  <a:pt x="271" y="32"/>
                </a:lnTo>
                <a:lnTo>
                  <a:pt x="272" y="32"/>
                </a:lnTo>
                <a:lnTo>
                  <a:pt x="272" y="32"/>
                </a:lnTo>
                <a:lnTo>
                  <a:pt x="272" y="32"/>
                </a:lnTo>
                <a:lnTo>
                  <a:pt x="272" y="32"/>
                </a:lnTo>
                <a:lnTo>
                  <a:pt x="272" y="32"/>
                </a:lnTo>
                <a:lnTo>
                  <a:pt x="272" y="32"/>
                </a:lnTo>
                <a:lnTo>
                  <a:pt x="272" y="32"/>
                </a:lnTo>
                <a:lnTo>
                  <a:pt x="272" y="32"/>
                </a:lnTo>
                <a:lnTo>
                  <a:pt x="272" y="32"/>
                </a:lnTo>
                <a:lnTo>
                  <a:pt x="272" y="32"/>
                </a:lnTo>
                <a:lnTo>
                  <a:pt x="272" y="32"/>
                </a:lnTo>
                <a:lnTo>
                  <a:pt x="272" y="32"/>
                </a:lnTo>
                <a:lnTo>
                  <a:pt x="272" y="32"/>
                </a:lnTo>
                <a:lnTo>
                  <a:pt x="272" y="32"/>
                </a:lnTo>
                <a:lnTo>
                  <a:pt x="272" y="32"/>
                </a:lnTo>
                <a:lnTo>
                  <a:pt x="272" y="32"/>
                </a:lnTo>
                <a:lnTo>
                  <a:pt x="272" y="32"/>
                </a:lnTo>
                <a:lnTo>
                  <a:pt x="272" y="32"/>
                </a:lnTo>
                <a:lnTo>
                  <a:pt x="272" y="32"/>
                </a:lnTo>
                <a:lnTo>
                  <a:pt x="272" y="32"/>
                </a:lnTo>
                <a:lnTo>
                  <a:pt x="272" y="32"/>
                </a:lnTo>
                <a:lnTo>
                  <a:pt x="273" y="32"/>
                </a:lnTo>
                <a:lnTo>
                  <a:pt x="273" y="32"/>
                </a:lnTo>
                <a:lnTo>
                  <a:pt x="273" y="32"/>
                </a:lnTo>
                <a:lnTo>
                  <a:pt x="273" y="32"/>
                </a:lnTo>
                <a:lnTo>
                  <a:pt x="273" y="32"/>
                </a:lnTo>
                <a:lnTo>
                  <a:pt x="273" y="32"/>
                </a:lnTo>
                <a:lnTo>
                  <a:pt x="273" y="32"/>
                </a:lnTo>
                <a:lnTo>
                  <a:pt x="273" y="32"/>
                </a:lnTo>
                <a:lnTo>
                  <a:pt x="273" y="32"/>
                </a:lnTo>
                <a:lnTo>
                  <a:pt x="273" y="32"/>
                </a:lnTo>
                <a:lnTo>
                  <a:pt x="273" y="32"/>
                </a:lnTo>
                <a:lnTo>
                  <a:pt x="273" y="32"/>
                </a:lnTo>
                <a:lnTo>
                  <a:pt x="273" y="32"/>
                </a:lnTo>
                <a:lnTo>
                  <a:pt x="273" y="32"/>
                </a:lnTo>
                <a:lnTo>
                  <a:pt x="273" y="32"/>
                </a:lnTo>
                <a:lnTo>
                  <a:pt x="274" y="32"/>
                </a:lnTo>
                <a:lnTo>
                  <a:pt x="274" y="32"/>
                </a:lnTo>
                <a:lnTo>
                  <a:pt x="274" y="32"/>
                </a:lnTo>
                <a:lnTo>
                  <a:pt x="274" y="32"/>
                </a:lnTo>
                <a:lnTo>
                  <a:pt x="274" y="32"/>
                </a:lnTo>
                <a:lnTo>
                  <a:pt x="274" y="32"/>
                </a:lnTo>
                <a:lnTo>
                  <a:pt x="274" y="32"/>
                </a:lnTo>
                <a:lnTo>
                  <a:pt x="274" y="32"/>
                </a:lnTo>
                <a:lnTo>
                  <a:pt x="274" y="32"/>
                </a:lnTo>
                <a:lnTo>
                  <a:pt x="274" y="32"/>
                </a:lnTo>
                <a:lnTo>
                  <a:pt x="274" y="32"/>
                </a:lnTo>
                <a:lnTo>
                  <a:pt x="274" y="32"/>
                </a:lnTo>
                <a:lnTo>
                  <a:pt x="274" y="32"/>
                </a:lnTo>
                <a:lnTo>
                  <a:pt x="274" y="32"/>
                </a:lnTo>
                <a:lnTo>
                  <a:pt x="274" y="32"/>
                </a:lnTo>
                <a:lnTo>
                  <a:pt x="274" y="32"/>
                </a:lnTo>
                <a:lnTo>
                  <a:pt x="274" y="32"/>
                </a:lnTo>
                <a:lnTo>
                  <a:pt x="274" y="32"/>
                </a:lnTo>
                <a:lnTo>
                  <a:pt x="274" y="32"/>
                </a:lnTo>
                <a:lnTo>
                  <a:pt x="274" y="32"/>
                </a:lnTo>
                <a:lnTo>
                  <a:pt x="274" y="32"/>
                </a:lnTo>
                <a:lnTo>
                  <a:pt x="274" y="32"/>
                </a:lnTo>
                <a:lnTo>
                  <a:pt x="274" y="32"/>
                </a:lnTo>
                <a:lnTo>
                  <a:pt x="274" y="32"/>
                </a:lnTo>
                <a:lnTo>
                  <a:pt x="274" y="32"/>
                </a:lnTo>
                <a:lnTo>
                  <a:pt x="274" y="32"/>
                </a:lnTo>
                <a:lnTo>
                  <a:pt x="274" y="32"/>
                </a:lnTo>
                <a:lnTo>
                  <a:pt x="274" y="32"/>
                </a:lnTo>
                <a:lnTo>
                  <a:pt x="274" y="32"/>
                </a:lnTo>
                <a:lnTo>
                  <a:pt x="274" y="32"/>
                </a:lnTo>
                <a:lnTo>
                  <a:pt x="274" y="32"/>
                </a:lnTo>
                <a:lnTo>
                  <a:pt x="274" y="32"/>
                </a:lnTo>
                <a:lnTo>
                  <a:pt x="274" y="32"/>
                </a:lnTo>
                <a:lnTo>
                  <a:pt x="274" y="32"/>
                </a:lnTo>
                <a:lnTo>
                  <a:pt x="274" y="32"/>
                </a:lnTo>
                <a:lnTo>
                  <a:pt x="274" y="32"/>
                </a:lnTo>
                <a:lnTo>
                  <a:pt x="274" y="32"/>
                </a:lnTo>
                <a:lnTo>
                  <a:pt x="274" y="32"/>
                </a:lnTo>
                <a:lnTo>
                  <a:pt x="274" y="32"/>
                </a:lnTo>
                <a:lnTo>
                  <a:pt x="274" y="32"/>
                </a:lnTo>
                <a:lnTo>
                  <a:pt x="274" y="32"/>
                </a:lnTo>
                <a:lnTo>
                  <a:pt x="274" y="32"/>
                </a:lnTo>
                <a:lnTo>
                  <a:pt x="274" y="32"/>
                </a:lnTo>
                <a:lnTo>
                  <a:pt x="274" y="32"/>
                </a:lnTo>
                <a:lnTo>
                  <a:pt x="274" y="32"/>
                </a:lnTo>
                <a:lnTo>
                  <a:pt x="274" y="32"/>
                </a:lnTo>
                <a:lnTo>
                  <a:pt x="274" y="32"/>
                </a:lnTo>
                <a:lnTo>
                  <a:pt x="274" y="32"/>
                </a:lnTo>
                <a:lnTo>
                  <a:pt x="274" y="32"/>
                </a:lnTo>
                <a:lnTo>
                  <a:pt x="274" y="32"/>
                </a:lnTo>
                <a:lnTo>
                  <a:pt x="274" y="32"/>
                </a:lnTo>
                <a:lnTo>
                  <a:pt x="274" y="32"/>
                </a:lnTo>
                <a:lnTo>
                  <a:pt x="274" y="32"/>
                </a:lnTo>
                <a:lnTo>
                  <a:pt x="274" y="32"/>
                </a:lnTo>
                <a:lnTo>
                  <a:pt x="274" y="32"/>
                </a:lnTo>
                <a:lnTo>
                  <a:pt x="274" y="32"/>
                </a:lnTo>
                <a:lnTo>
                  <a:pt x="274" y="32"/>
                </a:lnTo>
                <a:lnTo>
                  <a:pt x="274" y="32"/>
                </a:lnTo>
                <a:lnTo>
                  <a:pt x="274" y="32"/>
                </a:lnTo>
                <a:lnTo>
                  <a:pt x="274" y="32"/>
                </a:lnTo>
                <a:lnTo>
                  <a:pt x="274" y="32"/>
                </a:lnTo>
                <a:lnTo>
                  <a:pt x="274" y="32"/>
                </a:lnTo>
                <a:lnTo>
                  <a:pt x="274" y="32"/>
                </a:lnTo>
                <a:lnTo>
                  <a:pt x="274" y="32"/>
                </a:lnTo>
                <a:lnTo>
                  <a:pt x="274" y="32"/>
                </a:lnTo>
                <a:lnTo>
                  <a:pt x="274" y="32"/>
                </a:lnTo>
                <a:lnTo>
                  <a:pt x="274" y="32"/>
                </a:lnTo>
                <a:lnTo>
                  <a:pt x="274" y="32"/>
                </a:lnTo>
                <a:lnTo>
                  <a:pt x="274" y="32"/>
                </a:lnTo>
                <a:lnTo>
                  <a:pt x="274" y="32"/>
                </a:lnTo>
                <a:lnTo>
                  <a:pt x="274" y="32"/>
                </a:lnTo>
                <a:lnTo>
                  <a:pt x="274" y="32"/>
                </a:lnTo>
                <a:lnTo>
                  <a:pt x="274" y="32"/>
                </a:lnTo>
                <a:lnTo>
                  <a:pt x="274" y="32"/>
                </a:lnTo>
                <a:lnTo>
                  <a:pt x="274" y="32"/>
                </a:lnTo>
                <a:lnTo>
                  <a:pt x="275" y="32"/>
                </a:lnTo>
                <a:lnTo>
                  <a:pt x="275" y="32"/>
                </a:lnTo>
                <a:lnTo>
                  <a:pt x="275" y="32"/>
                </a:lnTo>
                <a:lnTo>
                  <a:pt x="275" y="32"/>
                </a:lnTo>
                <a:lnTo>
                  <a:pt x="275" y="32"/>
                </a:lnTo>
                <a:lnTo>
                  <a:pt x="275" y="32"/>
                </a:lnTo>
                <a:lnTo>
                  <a:pt x="275" y="32"/>
                </a:lnTo>
                <a:lnTo>
                  <a:pt x="275" y="32"/>
                </a:lnTo>
                <a:lnTo>
                  <a:pt x="275" y="32"/>
                </a:lnTo>
                <a:lnTo>
                  <a:pt x="275" y="32"/>
                </a:lnTo>
                <a:lnTo>
                  <a:pt x="275" y="32"/>
                </a:lnTo>
                <a:lnTo>
                  <a:pt x="275" y="32"/>
                </a:lnTo>
                <a:lnTo>
                  <a:pt x="275" y="32"/>
                </a:lnTo>
                <a:lnTo>
                  <a:pt x="275" y="32"/>
                </a:lnTo>
                <a:lnTo>
                  <a:pt x="275" y="32"/>
                </a:lnTo>
                <a:lnTo>
                  <a:pt x="275" y="32"/>
                </a:lnTo>
                <a:lnTo>
                  <a:pt x="275" y="32"/>
                </a:lnTo>
                <a:lnTo>
                  <a:pt x="275" y="32"/>
                </a:lnTo>
                <a:lnTo>
                  <a:pt x="275" y="32"/>
                </a:lnTo>
                <a:lnTo>
                  <a:pt x="275" y="32"/>
                </a:lnTo>
                <a:lnTo>
                  <a:pt x="275" y="32"/>
                </a:lnTo>
                <a:lnTo>
                  <a:pt x="275" y="32"/>
                </a:lnTo>
                <a:lnTo>
                  <a:pt x="275" y="32"/>
                </a:lnTo>
                <a:lnTo>
                  <a:pt x="275" y="32"/>
                </a:lnTo>
                <a:lnTo>
                  <a:pt x="275" y="32"/>
                </a:lnTo>
                <a:lnTo>
                  <a:pt x="275" y="32"/>
                </a:lnTo>
                <a:lnTo>
                  <a:pt x="275" y="32"/>
                </a:lnTo>
                <a:lnTo>
                  <a:pt x="275" y="32"/>
                </a:lnTo>
                <a:lnTo>
                  <a:pt x="275" y="32"/>
                </a:lnTo>
                <a:lnTo>
                  <a:pt x="275" y="32"/>
                </a:lnTo>
                <a:lnTo>
                  <a:pt x="275" y="32"/>
                </a:lnTo>
                <a:lnTo>
                  <a:pt x="275" y="32"/>
                </a:lnTo>
                <a:lnTo>
                  <a:pt x="275" y="32"/>
                </a:lnTo>
                <a:lnTo>
                  <a:pt x="275" y="32"/>
                </a:lnTo>
                <a:lnTo>
                  <a:pt x="275" y="32"/>
                </a:lnTo>
                <a:lnTo>
                  <a:pt x="275" y="32"/>
                </a:lnTo>
                <a:lnTo>
                  <a:pt x="276" y="32"/>
                </a:lnTo>
                <a:lnTo>
                  <a:pt x="276" y="32"/>
                </a:lnTo>
                <a:lnTo>
                  <a:pt x="276" y="32"/>
                </a:lnTo>
                <a:lnTo>
                  <a:pt x="276" y="32"/>
                </a:lnTo>
                <a:lnTo>
                  <a:pt x="276" y="32"/>
                </a:lnTo>
                <a:lnTo>
                  <a:pt x="276" y="32"/>
                </a:lnTo>
                <a:lnTo>
                  <a:pt x="276" y="32"/>
                </a:lnTo>
                <a:lnTo>
                  <a:pt x="276" y="32"/>
                </a:lnTo>
                <a:lnTo>
                  <a:pt x="276" y="32"/>
                </a:lnTo>
                <a:lnTo>
                  <a:pt x="276" y="32"/>
                </a:lnTo>
                <a:lnTo>
                  <a:pt x="276" y="32"/>
                </a:lnTo>
                <a:lnTo>
                  <a:pt x="276" y="32"/>
                </a:lnTo>
                <a:lnTo>
                  <a:pt x="276" y="32"/>
                </a:lnTo>
                <a:lnTo>
                  <a:pt x="276" y="32"/>
                </a:lnTo>
                <a:lnTo>
                  <a:pt x="276" y="32"/>
                </a:lnTo>
                <a:lnTo>
                  <a:pt x="276" y="32"/>
                </a:lnTo>
                <a:lnTo>
                  <a:pt x="276" y="32"/>
                </a:lnTo>
                <a:lnTo>
                  <a:pt x="276" y="32"/>
                </a:lnTo>
                <a:lnTo>
                  <a:pt x="276" y="32"/>
                </a:lnTo>
                <a:lnTo>
                  <a:pt x="276" y="32"/>
                </a:lnTo>
                <a:lnTo>
                  <a:pt x="276" y="32"/>
                </a:lnTo>
                <a:lnTo>
                  <a:pt x="276" y="32"/>
                </a:lnTo>
                <a:lnTo>
                  <a:pt x="276" y="32"/>
                </a:lnTo>
                <a:lnTo>
                  <a:pt x="276" y="32"/>
                </a:lnTo>
                <a:lnTo>
                  <a:pt x="276" y="32"/>
                </a:lnTo>
                <a:lnTo>
                  <a:pt x="276" y="32"/>
                </a:lnTo>
                <a:lnTo>
                  <a:pt x="276" y="32"/>
                </a:lnTo>
                <a:lnTo>
                  <a:pt x="276" y="32"/>
                </a:lnTo>
                <a:lnTo>
                  <a:pt x="276" y="32"/>
                </a:lnTo>
                <a:lnTo>
                  <a:pt x="276" y="32"/>
                </a:lnTo>
                <a:lnTo>
                  <a:pt x="276" y="32"/>
                </a:lnTo>
                <a:lnTo>
                  <a:pt x="276" y="32"/>
                </a:lnTo>
                <a:lnTo>
                  <a:pt x="276" y="32"/>
                </a:lnTo>
                <a:lnTo>
                  <a:pt x="276" y="32"/>
                </a:lnTo>
                <a:lnTo>
                  <a:pt x="276" y="32"/>
                </a:lnTo>
                <a:lnTo>
                  <a:pt x="276" y="32"/>
                </a:lnTo>
                <a:lnTo>
                  <a:pt x="276" y="32"/>
                </a:lnTo>
                <a:lnTo>
                  <a:pt x="276" y="32"/>
                </a:lnTo>
                <a:lnTo>
                  <a:pt x="276" y="32"/>
                </a:lnTo>
                <a:lnTo>
                  <a:pt x="276" y="32"/>
                </a:lnTo>
                <a:lnTo>
                  <a:pt x="276" y="32"/>
                </a:lnTo>
                <a:lnTo>
                  <a:pt x="276" y="32"/>
                </a:lnTo>
                <a:lnTo>
                  <a:pt x="277" y="32"/>
                </a:lnTo>
                <a:lnTo>
                  <a:pt x="277" y="33"/>
                </a:lnTo>
                <a:lnTo>
                  <a:pt x="277" y="33"/>
                </a:lnTo>
                <a:lnTo>
                  <a:pt x="277" y="33"/>
                </a:lnTo>
                <a:lnTo>
                  <a:pt x="277" y="33"/>
                </a:lnTo>
                <a:lnTo>
                  <a:pt x="277" y="33"/>
                </a:lnTo>
                <a:lnTo>
                  <a:pt x="277" y="33"/>
                </a:lnTo>
                <a:lnTo>
                  <a:pt x="277" y="33"/>
                </a:lnTo>
                <a:lnTo>
                  <a:pt x="277" y="33"/>
                </a:lnTo>
                <a:lnTo>
                  <a:pt x="277" y="33"/>
                </a:lnTo>
                <a:lnTo>
                  <a:pt x="277" y="33"/>
                </a:lnTo>
                <a:lnTo>
                  <a:pt x="277" y="33"/>
                </a:lnTo>
                <a:lnTo>
                  <a:pt x="277" y="33"/>
                </a:lnTo>
                <a:lnTo>
                  <a:pt x="277" y="33"/>
                </a:lnTo>
                <a:lnTo>
                  <a:pt x="277" y="33"/>
                </a:lnTo>
                <a:lnTo>
                  <a:pt x="277" y="33"/>
                </a:lnTo>
                <a:lnTo>
                  <a:pt x="277" y="33"/>
                </a:lnTo>
                <a:lnTo>
                  <a:pt x="277" y="33"/>
                </a:lnTo>
                <a:lnTo>
                  <a:pt x="277" y="33"/>
                </a:lnTo>
                <a:lnTo>
                  <a:pt x="277" y="33"/>
                </a:lnTo>
                <a:lnTo>
                  <a:pt x="277" y="33"/>
                </a:lnTo>
                <a:lnTo>
                  <a:pt x="278" y="33"/>
                </a:lnTo>
                <a:lnTo>
                  <a:pt x="278" y="33"/>
                </a:lnTo>
                <a:lnTo>
                  <a:pt x="278" y="33"/>
                </a:lnTo>
                <a:lnTo>
                  <a:pt x="278" y="33"/>
                </a:lnTo>
                <a:lnTo>
                  <a:pt x="278" y="33"/>
                </a:lnTo>
                <a:lnTo>
                  <a:pt x="278" y="33"/>
                </a:lnTo>
                <a:lnTo>
                  <a:pt x="278" y="33"/>
                </a:lnTo>
                <a:lnTo>
                  <a:pt x="278" y="33"/>
                </a:lnTo>
                <a:lnTo>
                  <a:pt x="278" y="33"/>
                </a:lnTo>
                <a:lnTo>
                  <a:pt x="278" y="33"/>
                </a:lnTo>
                <a:lnTo>
                  <a:pt x="278" y="33"/>
                </a:lnTo>
                <a:lnTo>
                  <a:pt x="278" y="33"/>
                </a:lnTo>
                <a:lnTo>
                  <a:pt x="278" y="33"/>
                </a:lnTo>
                <a:lnTo>
                  <a:pt x="278" y="33"/>
                </a:lnTo>
                <a:lnTo>
                  <a:pt x="278" y="33"/>
                </a:lnTo>
                <a:lnTo>
                  <a:pt x="278" y="33"/>
                </a:lnTo>
                <a:lnTo>
                  <a:pt x="278" y="33"/>
                </a:lnTo>
                <a:lnTo>
                  <a:pt x="278" y="33"/>
                </a:lnTo>
                <a:lnTo>
                  <a:pt x="278" y="33"/>
                </a:lnTo>
                <a:lnTo>
                  <a:pt x="278" y="33"/>
                </a:lnTo>
                <a:lnTo>
                  <a:pt x="278" y="33"/>
                </a:lnTo>
                <a:lnTo>
                  <a:pt x="279" y="33"/>
                </a:lnTo>
                <a:lnTo>
                  <a:pt x="279" y="33"/>
                </a:lnTo>
                <a:lnTo>
                  <a:pt x="279" y="33"/>
                </a:lnTo>
                <a:lnTo>
                  <a:pt x="279" y="33"/>
                </a:lnTo>
                <a:lnTo>
                  <a:pt x="279" y="33"/>
                </a:lnTo>
                <a:lnTo>
                  <a:pt x="279" y="33"/>
                </a:lnTo>
                <a:lnTo>
                  <a:pt x="279" y="33"/>
                </a:lnTo>
                <a:lnTo>
                  <a:pt x="279" y="33"/>
                </a:lnTo>
                <a:lnTo>
                  <a:pt x="279" y="33"/>
                </a:lnTo>
                <a:lnTo>
                  <a:pt x="279" y="33"/>
                </a:lnTo>
                <a:lnTo>
                  <a:pt x="279" y="33"/>
                </a:lnTo>
                <a:lnTo>
                  <a:pt x="279" y="33"/>
                </a:lnTo>
                <a:lnTo>
                  <a:pt x="279" y="33"/>
                </a:lnTo>
                <a:lnTo>
                  <a:pt x="279" y="33"/>
                </a:lnTo>
                <a:lnTo>
                  <a:pt x="279" y="33"/>
                </a:lnTo>
                <a:lnTo>
                  <a:pt x="279" y="33"/>
                </a:lnTo>
                <a:lnTo>
                  <a:pt x="279" y="33"/>
                </a:lnTo>
                <a:lnTo>
                  <a:pt x="279" y="33"/>
                </a:lnTo>
                <a:lnTo>
                  <a:pt x="279" y="33"/>
                </a:lnTo>
                <a:lnTo>
                  <a:pt x="279" y="33"/>
                </a:lnTo>
                <a:lnTo>
                  <a:pt x="279" y="33"/>
                </a:lnTo>
                <a:lnTo>
                  <a:pt x="279" y="33"/>
                </a:lnTo>
                <a:lnTo>
                  <a:pt x="279" y="33"/>
                </a:lnTo>
                <a:lnTo>
                  <a:pt x="279" y="33"/>
                </a:lnTo>
                <a:lnTo>
                  <a:pt x="279" y="33"/>
                </a:lnTo>
                <a:lnTo>
                  <a:pt x="279" y="33"/>
                </a:lnTo>
                <a:lnTo>
                  <a:pt x="279" y="33"/>
                </a:lnTo>
                <a:lnTo>
                  <a:pt x="280" y="33"/>
                </a:lnTo>
                <a:lnTo>
                  <a:pt x="280" y="33"/>
                </a:lnTo>
                <a:lnTo>
                  <a:pt x="280" y="33"/>
                </a:lnTo>
                <a:lnTo>
                  <a:pt x="280" y="33"/>
                </a:lnTo>
                <a:lnTo>
                  <a:pt x="280" y="33"/>
                </a:lnTo>
                <a:lnTo>
                  <a:pt x="280" y="33"/>
                </a:lnTo>
                <a:lnTo>
                  <a:pt x="280" y="33"/>
                </a:lnTo>
                <a:lnTo>
                  <a:pt x="280" y="33"/>
                </a:lnTo>
                <a:lnTo>
                  <a:pt x="280" y="33"/>
                </a:lnTo>
                <a:lnTo>
                  <a:pt x="280" y="33"/>
                </a:lnTo>
                <a:lnTo>
                  <a:pt x="280" y="33"/>
                </a:lnTo>
                <a:lnTo>
                  <a:pt x="280" y="33"/>
                </a:lnTo>
                <a:lnTo>
                  <a:pt x="280" y="33"/>
                </a:lnTo>
                <a:lnTo>
                  <a:pt x="280" y="33"/>
                </a:lnTo>
                <a:lnTo>
                  <a:pt x="280" y="33"/>
                </a:lnTo>
                <a:lnTo>
                  <a:pt x="280" y="33"/>
                </a:lnTo>
                <a:lnTo>
                  <a:pt x="280" y="33"/>
                </a:lnTo>
                <a:lnTo>
                  <a:pt x="280" y="33"/>
                </a:lnTo>
                <a:lnTo>
                  <a:pt x="281" y="33"/>
                </a:lnTo>
                <a:lnTo>
                  <a:pt x="281" y="33"/>
                </a:lnTo>
                <a:lnTo>
                  <a:pt x="281" y="33"/>
                </a:lnTo>
                <a:lnTo>
                  <a:pt x="281" y="33"/>
                </a:lnTo>
                <a:lnTo>
                  <a:pt x="281" y="33"/>
                </a:lnTo>
                <a:lnTo>
                  <a:pt x="281" y="33"/>
                </a:lnTo>
                <a:lnTo>
                  <a:pt x="281" y="33"/>
                </a:lnTo>
                <a:lnTo>
                  <a:pt x="281" y="33"/>
                </a:lnTo>
                <a:lnTo>
                  <a:pt x="281" y="33"/>
                </a:lnTo>
                <a:lnTo>
                  <a:pt x="282" y="33"/>
                </a:lnTo>
                <a:lnTo>
                  <a:pt x="282" y="33"/>
                </a:lnTo>
                <a:lnTo>
                  <a:pt x="282" y="33"/>
                </a:lnTo>
                <a:lnTo>
                  <a:pt x="282" y="33"/>
                </a:lnTo>
                <a:lnTo>
                  <a:pt x="282" y="33"/>
                </a:lnTo>
                <a:lnTo>
                  <a:pt x="282" y="33"/>
                </a:lnTo>
                <a:lnTo>
                  <a:pt x="282" y="33"/>
                </a:lnTo>
                <a:lnTo>
                  <a:pt x="282" y="33"/>
                </a:lnTo>
                <a:lnTo>
                  <a:pt x="282" y="33"/>
                </a:lnTo>
                <a:lnTo>
                  <a:pt x="282" y="33"/>
                </a:lnTo>
                <a:lnTo>
                  <a:pt x="282" y="34"/>
                </a:lnTo>
                <a:lnTo>
                  <a:pt x="282" y="34"/>
                </a:lnTo>
                <a:lnTo>
                  <a:pt x="282" y="34"/>
                </a:lnTo>
                <a:lnTo>
                  <a:pt x="282" y="34"/>
                </a:lnTo>
                <a:lnTo>
                  <a:pt x="282" y="34"/>
                </a:lnTo>
                <a:lnTo>
                  <a:pt x="283" y="34"/>
                </a:lnTo>
                <a:lnTo>
                  <a:pt x="283" y="34"/>
                </a:lnTo>
                <a:lnTo>
                  <a:pt x="283" y="34"/>
                </a:lnTo>
                <a:lnTo>
                  <a:pt x="283" y="34"/>
                </a:lnTo>
                <a:lnTo>
                  <a:pt x="283" y="34"/>
                </a:lnTo>
                <a:lnTo>
                  <a:pt x="283" y="34"/>
                </a:lnTo>
                <a:lnTo>
                  <a:pt x="284" y="34"/>
                </a:lnTo>
                <a:lnTo>
                  <a:pt x="284" y="34"/>
                </a:lnTo>
                <a:lnTo>
                  <a:pt x="284" y="34"/>
                </a:lnTo>
                <a:lnTo>
                  <a:pt x="284" y="34"/>
                </a:lnTo>
                <a:lnTo>
                  <a:pt x="284" y="34"/>
                </a:lnTo>
                <a:lnTo>
                  <a:pt x="284" y="34"/>
                </a:lnTo>
                <a:lnTo>
                  <a:pt x="284" y="34"/>
                </a:lnTo>
                <a:lnTo>
                  <a:pt x="284" y="34"/>
                </a:lnTo>
                <a:lnTo>
                  <a:pt x="284" y="34"/>
                </a:lnTo>
                <a:lnTo>
                  <a:pt x="285" y="34"/>
                </a:lnTo>
                <a:lnTo>
                  <a:pt x="285" y="34"/>
                </a:lnTo>
                <a:lnTo>
                  <a:pt x="285" y="34"/>
                </a:lnTo>
                <a:lnTo>
                  <a:pt x="285" y="34"/>
                </a:lnTo>
                <a:lnTo>
                  <a:pt x="285" y="34"/>
                </a:lnTo>
                <a:lnTo>
                  <a:pt x="285" y="34"/>
                </a:lnTo>
                <a:lnTo>
                  <a:pt x="285" y="34"/>
                </a:lnTo>
                <a:lnTo>
                  <a:pt x="285" y="34"/>
                </a:lnTo>
                <a:lnTo>
                  <a:pt x="285" y="34"/>
                </a:lnTo>
                <a:lnTo>
                  <a:pt x="285" y="34"/>
                </a:lnTo>
                <a:lnTo>
                  <a:pt x="285" y="34"/>
                </a:lnTo>
                <a:lnTo>
                  <a:pt x="285" y="34"/>
                </a:lnTo>
                <a:lnTo>
                  <a:pt x="285" y="34"/>
                </a:lnTo>
                <a:lnTo>
                  <a:pt x="285" y="34"/>
                </a:lnTo>
                <a:lnTo>
                  <a:pt x="285" y="34"/>
                </a:lnTo>
                <a:lnTo>
                  <a:pt x="286" y="34"/>
                </a:lnTo>
                <a:lnTo>
                  <a:pt x="286" y="34"/>
                </a:lnTo>
                <a:lnTo>
                  <a:pt x="286" y="34"/>
                </a:lnTo>
                <a:lnTo>
                  <a:pt x="286" y="34"/>
                </a:lnTo>
                <a:lnTo>
                  <a:pt x="286" y="34"/>
                </a:lnTo>
                <a:lnTo>
                  <a:pt x="286" y="34"/>
                </a:lnTo>
                <a:lnTo>
                  <a:pt x="286" y="34"/>
                </a:lnTo>
                <a:lnTo>
                  <a:pt x="286" y="34"/>
                </a:lnTo>
                <a:lnTo>
                  <a:pt x="286" y="34"/>
                </a:lnTo>
                <a:lnTo>
                  <a:pt x="286" y="34"/>
                </a:lnTo>
                <a:lnTo>
                  <a:pt x="286" y="34"/>
                </a:lnTo>
                <a:lnTo>
                  <a:pt x="286" y="34"/>
                </a:lnTo>
                <a:lnTo>
                  <a:pt x="286" y="34"/>
                </a:lnTo>
                <a:lnTo>
                  <a:pt x="286" y="34"/>
                </a:lnTo>
                <a:lnTo>
                  <a:pt x="286" y="34"/>
                </a:lnTo>
                <a:lnTo>
                  <a:pt x="287" y="34"/>
                </a:lnTo>
                <a:lnTo>
                  <a:pt x="287" y="34"/>
                </a:lnTo>
                <a:lnTo>
                  <a:pt x="287" y="34"/>
                </a:lnTo>
                <a:lnTo>
                  <a:pt x="287" y="34"/>
                </a:lnTo>
                <a:lnTo>
                  <a:pt x="287" y="34"/>
                </a:lnTo>
                <a:lnTo>
                  <a:pt x="287" y="34"/>
                </a:lnTo>
                <a:lnTo>
                  <a:pt x="287" y="34"/>
                </a:lnTo>
                <a:lnTo>
                  <a:pt x="287" y="34"/>
                </a:lnTo>
                <a:lnTo>
                  <a:pt x="287" y="34"/>
                </a:lnTo>
                <a:lnTo>
                  <a:pt x="288" y="34"/>
                </a:lnTo>
                <a:lnTo>
                  <a:pt x="288" y="34"/>
                </a:lnTo>
                <a:lnTo>
                  <a:pt x="288" y="34"/>
                </a:lnTo>
                <a:lnTo>
                  <a:pt x="289" y="34"/>
                </a:lnTo>
                <a:lnTo>
                  <a:pt x="289" y="34"/>
                </a:lnTo>
                <a:lnTo>
                  <a:pt x="289" y="34"/>
                </a:lnTo>
                <a:lnTo>
                  <a:pt x="289" y="34"/>
                </a:lnTo>
                <a:lnTo>
                  <a:pt x="289" y="35"/>
                </a:lnTo>
                <a:lnTo>
                  <a:pt x="289" y="35"/>
                </a:lnTo>
                <a:lnTo>
                  <a:pt x="290" y="35"/>
                </a:lnTo>
                <a:lnTo>
                  <a:pt x="290" y="35"/>
                </a:lnTo>
                <a:lnTo>
                  <a:pt x="290" y="35"/>
                </a:lnTo>
                <a:lnTo>
                  <a:pt x="290" y="35"/>
                </a:lnTo>
                <a:lnTo>
                  <a:pt x="290" y="35"/>
                </a:lnTo>
                <a:lnTo>
                  <a:pt x="290" y="35"/>
                </a:lnTo>
                <a:lnTo>
                  <a:pt x="290" y="35"/>
                </a:lnTo>
                <a:lnTo>
                  <a:pt x="290" y="35"/>
                </a:lnTo>
                <a:lnTo>
                  <a:pt x="290" y="35"/>
                </a:lnTo>
                <a:lnTo>
                  <a:pt x="290" y="35"/>
                </a:lnTo>
                <a:lnTo>
                  <a:pt x="290" y="35"/>
                </a:lnTo>
                <a:lnTo>
                  <a:pt x="290" y="35"/>
                </a:lnTo>
                <a:lnTo>
                  <a:pt x="291" y="35"/>
                </a:lnTo>
                <a:lnTo>
                  <a:pt x="291" y="35"/>
                </a:lnTo>
                <a:lnTo>
                  <a:pt x="291" y="35"/>
                </a:lnTo>
                <a:lnTo>
                  <a:pt x="291" y="35"/>
                </a:lnTo>
                <a:lnTo>
                  <a:pt x="291" y="35"/>
                </a:lnTo>
                <a:lnTo>
                  <a:pt x="291" y="35"/>
                </a:lnTo>
                <a:lnTo>
                  <a:pt x="292" y="35"/>
                </a:lnTo>
                <a:lnTo>
                  <a:pt x="292" y="35"/>
                </a:lnTo>
                <a:lnTo>
                  <a:pt x="292" y="35"/>
                </a:lnTo>
                <a:lnTo>
                  <a:pt x="292" y="35"/>
                </a:lnTo>
                <a:lnTo>
                  <a:pt x="292" y="35"/>
                </a:lnTo>
                <a:lnTo>
                  <a:pt x="292" y="35"/>
                </a:lnTo>
                <a:lnTo>
                  <a:pt x="292" y="35"/>
                </a:lnTo>
                <a:lnTo>
                  <a:pt x="292" y="35"/>
                </a:lnTo>
                <a:lnTo>
                  <a:pt x="292" y="35"/>
                </a:lnTo>
                <a:lnTo>
                  <a:pt x="293" y="35"/>
                </a:lnTo>
                <a:lnTo>
                  <a:pt x="293" y="35"/>
                </a:lnTo>
                <a:lnTo>
                  <a:pt x="293" y="35"/>
                </a:lnTo>
                <a:lnTo>
                  <a:pt x="294" y="35"/>
                </a:lnTo>
                <a:lnTo>
                  <a:pt x="294" y="36"/>
                </a:lnTo>
                <a:lnTo>
                  <a:pt x="294" y="36"/>
                </a:lnTo>
                <a:lnTo>
                  <a:pt x="296" y="36"/>
                </a:lnTo>
                <a:lnTo>
                  <a:pt x="296" y="36"/>
                </a:lnTo>
                <a:lnTo>
                  <a:pt x="296" y="36"/>
                </a:lnTo>
                <a:lnTo>
                  <a:pt x="296" y="36"/>
                </a:lnTo>
                <a:lnTo>
                  <a:pt x="296" y="36"/>
                </a:lnTo>
                <a:lnTo>
                  <a:pt x="296" y="36"/>
                </a:lnTo>
                <a:lnTo>
                  <a:pt x="296" y="36"/>
                </a:lnTo>
                <a:lnTo>
                  <a:pt x="296" y="36"/>
                </a:lnTo>
                <a:lnTo>
                  <a:pt x="296" y="36"/>
                </a:lnTo>
                <a:lnTo>
                  <a:pt x="297" y="36"/>
                </a:lnTo>
                <a:lnTo>
                  <a:pt x="297" y="36"/>
                </a:lnTo>
                <a:lnTo>
                  <a:pt x="297" y="36"/>
                </a:lnTo>
                <a:lnTo>
                  <a:pt x="297" y="36"/>
                </a:lnTo>
                <a:lnTo>
                  <a:pt x="297" y="36"/>
                </a:lnTo>
                <a:lnTo>
                  <a:pt x="297" y="36"/>
                </a:lnTo>
                <a:lnTo>
                  <a:pt x="297" y="36"/>
                </a:lnTo>
                <a:lnTo>
                  <a:pt x="297" y="36"/>
                </a:lnTo>
                <a:lnTo>
                  <a:pt x="297" y="36"/>
                </a:lnTo>
                <a:lnTo>
                  <a:pt x="297" y="36"/>
                </a:lnTo>
                <a:lnTo>
                  <a:pt x="297" y="36"/>
                </a:lnTo>
                <a:lnTo>
                  <a:pt x="297" y="36"/>
                </a:lnTo>
                <a:lnTo>
                  <a:pt x="300" y="36"/>
                </a:lnTo>
                <a:lnTo>
                  <a:pt x="300" y="36"/>
                </a:lnTo>
                <a:lnTo>
                  <a:pt x="300" y="36"/>
                </a:lnTo>
                <a:lnTo>
                  <a:pt x="300" y="36"/>
                </a:lnTo>
                <a:lnTo>
                  <a:pt x="300" y="36"/>
                </a:lnTo>
                <a:lnTo>
                  <a:pt x="300" y="36"/>
                </a:lnTo>
                <a:lnTo>
                  <a:pt x="300" y="36"/>
                </a:lnTo>
                <a:lnTo>
                  <a:pt x="300" y="36"/>
                </a:lnTo>
                <a:lnTo>
                  <a:pt x="300" y="36"/>
                </a:lnTo>
                <a:lnTo>
                  <a:pt x="301" y="36"/>
                </a:lnTo>
                <a:lnTo>
                  <a:pt x="301" y="36"/>
                </a:lnTo>
                <a:lnTo>
                  <a:pt x="301" y="36"/>
                </a:lnTo>
                <a:lnTo>
                  <a:pt x="301" y="36"/>
                </a:lnTo>
                <a:lnTo>
                  <a:pt x="301" y="36"/>
                </a:lnTo>
                <a:lnTo>
                  <a:pt x="301" y="36"/>
                </a:lnTo>
                <a:lnTo>
                  <a:pt x="304" y="36"/>
                </a:lnTo>
                <a:lnTo>
                  <a:pt x="304" y="37"/>
                </a:lnTo>
                <a:lnTo>
                  <a:pt x="304" y="37"/>
                </a:lnTo>
                <a:lnTo>
                  <a:pt x="304" y="37"/>
                </a:lnTo>
                <a:lnTo>
                  <a:pt x="304" y="37"/>
                </a:lnTo>
                <a:lnTo>
                  <a:pt x="304" y="37"/>
                </a:lnTo>
                <a:lnTo>
                  <a:pt x="304" y="37"/>
                </a:lnTo>
                <a:lnTo>
                  <a:pt x="304" y="37"/>
                </a:lnTo>
                <a:lnTo>
                  <a:pt x="304" y="37"/>
                </a:lnTo>
                <a:lnTo>
                  <a:pt x="305" y="37"/>
                </a:lnTo>
                <a:lnTo>
                  <a:pt x="305" y="37"/>
                </a:lnTo>
                <a:lnTo>
                  <a:pt x="305" y="37"/>
                </a:lnTo>
                <a:lnTo>
                  <a:pt x="305" y="37"/>
                </a:lnTo>
                <a:lnTo>
                  <a:pt x="305" y="37"/>
                </a:lnTo>
                <a:lnTo>
                  <a:pt x="305" y="37"/>
                </a:lnTo>
                <a:lnTo>
                  <a:pt x="306" y="37"/>
                </a:lnTo>
                <a:lnTo>
                  <a:pt x="306" y="37"/>
                </a:lnTo>
                <a:lnTo>
                  <a:pt x="306" y="37"/>
                </a:lnTo>
                <a:lnTo>
                  <a:pt x="306" y="37"/>
                </a:lnTo>
                <a:lnTo>
                  <a:pt x="306" y="37"/>
                </a:lnTo>
                <a:lnTo>
                  <a:pt x="306" y="37"/>
                </a:lnTo>
                <a:lnTo>
                  <a:pt x="309" y="37"/>
                </a:lnTo>
                <a:lnTo>
                  <a:pt x="309" y="37"/>
                </a:lnTo>
                <a:lnTo>
                  <a:pt x="309" y="37"/>
                </a:lnTo>
                <a:lnTo>
                  <a:pt x="309" y="37"/>
                </a:lnTo>
                <a:lnTo>
                  <a:pt x="309" y="37"/>
                </a:lnTo>
                <a:lnTo>
                  <a:pt x="309" y="37"/>
                </a:lnTo>
                <a:lnTo>
                  <a:pt x="311" y="37"/>
                </a:lnTo>
                <a:lnTo>
                  <a:pt x="311" y="37"/>
                </a:lnTo>
                <a:lnTo>
                  <a:pt x="311" y="37"/>
                </a:lnTo>
                <a:lnTo>
                  <a:pt x="311" y="37"/>
                </a:lnTo>
                <a:lnTo>
                  <a:pt x="311" y="38"/>
                </a:lnTo>
                <a:lnTo>
                  <a:pt x="311" y="38"/>
                </a:lnTo>
                <a:lnTo>
                  <a:pt x="311" y="38"/>
                </a:lnTo>
                <a:lnTo>
                  <a:pt x="311" y="38"/>
                </a:lnTo>
                <a:lnTo>
                  <a:pt x="311" y="38"/>
                </a:lnTo>
                <a:lnTo>
                  <a:pt x="312" y="38"/>
                </a:lnTo>
                <a:lnTo>
                  <a:pt x="312" y="38"/>
                </a:lnTo>
                <a:lnTo>
                  <a:pt x="312" y="38"/>
                </a:lnTo>
                <a:lnTo>
                  <a:pt x="312" y="38"/>
                </a:lnTo>
                <a:lnTo>
                  <a:pt x="312" y="38"/>
                </a:lnTo>
                <a:lnTo>
                  <a:pt x="312" y="38"/>
                </a:lnTo>
                <a:lnTo>
                  <a:pt x="312" y="38"/>
                </a:lnTo>
                <a:lnTo>
                  <a:pt x="312" y="38"/>
                </a:lnTo>
                <a:lnTo>
                  <a:pt x="312" y="38"/>
                </a:lnTo>
                <a:lnTo>
                  <a:pt x="312" y="38"/>
                </a:lnTo>
                <a:lnTo>
                  <a:pt x="312" y="38"/>
                </a:lnTo>
                <a:lnTo>
                  <a:pt x="312" y="38"/>
                </a:lnTo>
                <a:lnTo>
                  <a:pt x="313" y="38"/>
                </a:lnTo>
                <a:lnTo>
                  <a:pt x="313" y="38"/>
                </a:lnTo>
                <a:lnTo>
                  <a:pt x="313" y="38"/>
                </a:lnTo>
                <a:lnTo>
                  <a:pt x="314" y="38"/>
                </a:lnTo>
                <a:lnTo>
                  <a:pt x="314" y="38"/>
                </a:lnTo>
                <a:lnTo>
                  <a:pt x="314" y="38"/>
                </a:lnTo>
                <a:lnTo>
                  <a:pt x="314" y="38"/>
                </a:lnTo>
                <a:lnTo>
                  <a:pt x="314" y="38"/>
                </a:lnTo>
                <a:lnTo>
                  <a:pt x="314" y="38"/>
                </a:lnTo>
                <a:lnTo>
                  <a:pt x="314" y="38"/>
                </a:lnTo>
                <a:lnTo>
                  <a:pt x="314" y="39"/>
                </a:lnTo>
                <a:lnTo>
                  <a:pt x="314" y="39"/>
                </a:lnTo>
                <a:lnTo>
                  <a:pt x="314" y="39"/>
                </a:lnTo>
                <a:lnTo>
                  <a:pt x="314" y="39"/>
                </a:lnTo>
                <a:lnTo>
                  <a:pt x="314" y="39"/>
                </a:lnTo>
                <a:lnTo>
                  <a:pt x="315" y="39"/>
                </a:lnTo>
                <a:lnTo>
                  <a:pt x="315" y="39"/>
                </a:lnTo>
                <a:lnTo>
                  <a:pt x="315" y="39"/>
                </a:lnTo>
                <a:lnTo>
                  <a:pt x="315" y="39"/>
                </a:lnTo>
                <a:lnTo>
                  <a:pt x="315" y="39"/>
                </a:lnTo>
                <a:lnTo>
                  <a:pt x="315" y="39"/>
                </a:lnTo>
                <a:lnTo>
                  <a:pt x="316" y="39"/>
                </a:lnTo>
                <a:lnTo>
                  <a:pt x="316" y="39"/>
                </a:lnTo>
                <a:lnTo>
                  <a:pt x="316" y="39"/>
                </a:lnTo>
                <a:lnTo>
                  <a:pt x="316" y="39"/>
                </a:lnTo>
                <a:lnTo>
                  <a:pt x="316" y="39"/>
                </a:lnTo>
                <a:lnTo>
                  <a:pt x="316" y="39"/>
                </a:lnTo>
                <a:lnTo>
                  <a:pt x="316" y="39"/>
                </a:lnTo>
                <a:lnTo>
                  <a:pt x="316" y="39"/>
                </a:lnTo>
                <a:lnTo>
                  <a:pt x="316" y="39"/>
                </a:lnTo>
                <a:lnTo>
                  <a:pt x="317" y="39"/>
                </a:lnTo>
                <a:lnTo>
                  <a:pt x="317" y="39"/>
                </a:lnTo>
                <a:lnTo>
                  <a:pt x="317" y="39"/>
                </a:lnTo>
                <a:lnTo>
                  <a:pt x="320" y="39"/>
                </a:lnTo>
                <a:lnTo>
                  <a:pt x="320" y="39"/>
                </a:lnTo>
                <a:lnTo>
                  <a:pt x="320" y="39"/>
                </a:lnTo>
                <a:lnTo>
                  <a:pt x="320" y="39"/>
                </a:lnTo>
                <a:lnTo>
                  <a:pt x="320" y="39"/>
                </a:lnTo>
                <a:lnTo>
                  <a:pt x="320" y="39"/>
                </a:lnTo>
                <a:lnTo>
                  <a:pt x="321" y="39"/>
                </a:lnTo>
                <a:lnTo>
                  <a:pt x="321" y="40"/>
                </a:lnTo>
                <a:lnTo>
                  <a:pt x="321" y="40"/>
                </a:lnTo>
                <a:lnTo>
                  <a:pt x="321" y="40"/>
                </a:lnTo>
                <a:lnTo>
                  <a:pt x="321" y="40"/>
                </a:lnTo>
                <a:lnTo>
                  <a:pt x="321" y="40"/>
                </a:lnTo>
                <a:lnTo>
                  <a:pt x="322" y="40"/>
                </a:lnTo>
                <a:lnTo>
                  <a:pt x="322" y="40"/>
                </a:lnTo>
                <a:lnTo>
                  <a:pt x="322" y="40"/>
                </a:lnTo>
                <a:lnTo>
                  <a:pt x="322" y="40"/>
                </a:lnTo>
                <a:lnTo>
                  <a:pt x="322" y="40"/>
                </a:lnTo>
                <a:lnTo>
                  <a:pt x="322" y="40"/>
                </a:lnTo>
                <a:lnTo>
                  <a:pt x="322" y="40"/>
                </a:lnTo>
                <a:lnTo>
                  <a:pt x="322" y="40"/>
                </a:lnTo>
                <a:lnTo>
                  <a:pt x="322" y="40"/>
                </a:lnTo>
                <a:lnTo>
                  <a:pt x="323" y="40"/>
                </a:lnTo>
                <a:lnTo>
                  <a:pt x="323" y="40"/>
                </a:lnTo>
                <a:lnTo>
                  <a:pt x="323" y="40"/>
                </a:lnTo>
                <a:lnTo>
                  <a:pt x="324" y="40"/>
                </a:lnTo>
                <a:lnTo>
                  <a:pt x="324" y="40"/>
                </a:lnTo>
                <a:lnTo>
                  <a:pt x="324" y="40"/>
                </a:lnTo>
                <a:lnTo>
                  <a:pt x="325" y="40"/>
                </a:lnTo>
                <a:lnTo>
                  <a:pt x="325" y="40"/>
                </a:lnTo>
                <a:lnTo>
                  <a:pt x="325" y="40"/>
                </a:lnTo>
                <a:lnTo>
                  <a:pt x="326" y="40"/>
                </a:lnTo>
                <a:lnTo>
                  <a:pt x="326" y="40"/>
                </a:lnTo>
                <a:lnTo>
                  <a:pt x="326" y="40"/>
                </a:lnTo>
                <a:lnTo>
                  <a:pt x="326" y="40"/>
                </a:lnTo>
                <a:lnTo>
                  <a:pt x="326" y="40"/>
                </a:lnTo>
                <a:lnTo>
                  <a:pt x="326" y="40"/>
                </a:lnTo>
                <a:lnTo>
                  <a:pt x="327" y="40"/>
                </a:lnTo>
                <a:lnTo>
                  <a:pt x="327" y="40"/>
                </a:lnTo>
                <a:lnTo>
                  <a:pt x="327" y="40"/>
                </a:lnTo>
                <a:lnTo>
                  <a:pt x="327" y="40"/>
                </a:lnTo>
                <a:lnTo>
                  <a:pt x="327" y="41"/>
                </a:lnTo>
                <a:lnTo>
                  <a:pt x="327" y="41"/>
                </a:lnTo>
                <a:lnTo>
                  <a:pt x="328" y="41"/>
                </a:lnTo>
                <a:lnTo>
                  <a:pt x="328" y="41"/>
                </a:lnTo>
                <a:lnTo>
                  <a:pt x="328" y="41"/>
                </a:lnTo>
                <a:lnTo>
                  <a:pt x="329" y="41"/>
                </a:lnTo>
                <a:lnTo>
                  <a:pt x="329" y="41"/>
                </a:lnTo>
                <a:lnTo>
                  <a:pt x="329" y="41"/>
                </a:lnTo>
                <a:lnTo>
                  <a:pt x="329" y="41"/>
                </a:lnTo>
                <a:lnTo>
                  <a:pt x="329" y="41"/>
                </a:lnTo>
                <a:lnTo>
                  <a:pt x="329" y="41"/>
                </a:lnTo>
                <a:lnTo>
                  <a:pt x="330" y="41"/>
                </a:lnTo>
                <a:lnTo>
                  <a:pt x="330" y="41"/>
                </a:lnTo>
                <a:lnTo>
                  <a:pt x="330" y="41"/>
                </a:lnTo>
                <a:lnTo>
                  <a:pt x="331" y="41"/>
                </a:lnTo>
                <a:lnTo>
                  <a:pt x="331" y="41"/>
                </a:lnTo>
                <a:lnTo>
                  <a:pt x="331" y="41"/>
                </a:lnTo>
                <a:lnTo>
                  <a:pt x="331" y="41"/>
                </a:lnTo>
                <a:lnTo>
                  <a:pt x="331" y="41"/>
                </a:lnTo>
                <a:lnTo>
                  <a:pt x="331" y="41"/>
                </a:lnTo>
                <a:lnTo>
                  <a:pt x="332" y="41"/>
                </a:lnTo>
                <a:lnTo>
                  <a:pt x="332" y="41"/>
                </a:lnTo>
                <a:lnTo>
                  <a:pt x="332" y="41"/>
                </a:lnTo>
                <a:lnTo>
                  <a:pt x="333" y="41"/>
                </a:lnTo>
                <a:lnTo>
                  <a:pt x="333" y="41"/>
                </a:lnTo>
                <a:lnTo>
                  <a:pt x="333" y="41"/>
                </a:lnTo>
                <a:lnTo>
                  <a:pt x="333" y="41"/>
                </a:lnTo>
                <a:lnTo>
                  <a:pt x="333" y="41"/>
                </a:lnTo>
                <a:lnTo>
                  <a:pt x="333" y="41"/>
                </a:lnTo>
                <a:lnTo>
                  <a:pt x="334" y="41"/>
                </a:lnTo>
                <a:lnTo>
                  <a:pt x="334" y="42"/>
                </a:lnTo>
                <a:lnTo>
                  <a:pt x="334" y="42"/>
                </a:lnTo>
                <a:lnTo>
                  <a:pt x="334" y="42"/>
                </a:lnTo>
                <a:lnTo>
                  <a:pt x="334" y="42"/>
                </a:lnTo>
                <a:lnTo>
                  <a:pt x="334" y="42"/>
                </a:lnTo>
                <a:lnTo>
                  <a:pt x="335" y="42"/>
                </a:lnTo>
                <a:lnTo>
                  <a:pt x="335" y="42"/>
                </a:lnTo>
                <a:lnTo>
                  <a:pt x="335" y="42"/>
                </a:lnTo>
                <a:lnTo>
                  <a:pt x="336" y="42"/>
                </a:lnTo>
                <a:lnTo>
                  <a:pt x="336" y="42"/>
                </a:lnTo>
                <a:lnTo>
                  <a:pt x="336" y="42"/>
                </a:lnTo>
                <a:lnTo>
                  <a:pt x="336" y="42"/>
                </a:lnTo>
                <a:lnTo>
                  <a:pt x="336" y="42"/>
                </a:lnTo>
                <a:lnTo>
                  <a:pt x="336" y="42"/>
                </a:lnTo>
                <a:lnTo>
                  <a:pt x="337" y="42"/>
                </a:lnTo>
                <a:lnTo>
                  <a:pt x="337" y="42"/>
                </a:lnTo>
                <a:lnTo>
                  <a:pt x="337" y="42"/>
                </a:lnTo>
                <a:lnTo>
                  <a:pt x="338" y="42"/>
                </a:lnTo>
                <a:lnTo>
                  <a:pt x="338" y="42"/>
                </a:lnTo>
                <a:lnTo>
                  <a:pt x="338" y="42"/>
                </a:lnTo>
                <a:lnTo>
                  <a:pt x="338" y="42"/>
                </a:lnTo>
                <a:lnTo>
                  <a:pt x="338" y="43"/>
                </a:lnTo>
                <a:lnTo>
                  <a:pt x="338" y="43"/>
                </a:lnTo>
                <a:lnTo>
                  <a:pt x="339" y="43"/>
                </a:lnTo>
                <a:lnTo>
                  <a:pt x="339" y="43"/>
                </a:lnTo>
                <a:lnTo>
                  <a:pt x="339" y="43"/>
                </a:lnTo>
                <a:lnTo>
                  <a:pt x="339" y="43"/>
                </a:lnTo>
                <a:lnTo>
                  <a:pt x="339" y="43"/>
                </a:lnTo>
                <a:lnTo>
                  <a:pt x="339" y="43"/>
                </a:lnTo>
                <a:lnTo>
                  <a:pt x="340" y="43"/>
                </a:lnTo>
                <a:lnTo>
                  <a:pt x="340" y="43"/>
                </a:lnTo>
                <a:lnTo>
                  <a:pt x="340" y="43"/>
                </a:lnTo>
                <a:lnTo>
                  <a:pt x="341" y="43"/>
                </a:lnTo>
                <a:lnTo>
                  <a:pt x="341" y="43"/>
                </a:lnTo>
                <a:lnTo>
                  <a:pt x="341" y="43"/>
                </a:lnTo>
                <a:lnTo>
                  <a:pt x="342" y="43"/>
                </a:lnTo>
                <a:lnTo>
                  <a:pt x="342" y="43"/>
                </a:lnTo>
                <a:lnTo>
                  <a:pt x="342" y="43"/>
                </a:lnTo>
                <a:lnTo>
                  <a:pt x="343" y="43"/>
                </a:lnTo>
                <a:lnTo>
                  <a:pt x="343" y="43"/>
                </a:lnTo>
                <a:lnTo>
                  <a:pt x="343" y="43"/>
                </a:lnTo>
                <a:lnTo>
                  <a:pt x="343" y="43"/>
                </a:lnTo>
                <a:lnTo>
                  <a:pt x="343" y="43"/>
                </a:lnTo>
                <a:lnTo>
                  <a:pt x="343" y="43"/>
                </a:lnTo>
                <a:lnTo>
                  <a:pt x="344" y="43"/>
                </a:lnTo>
                <a:lnTo>
                  <a:pt x="344" y="43"/>
                </a:lnTo>
                <a:lnTo>
                  <a:pt x="344" y="43"/>
                </a:lnTo>
                <a:lnTo>
                  <a:pt x="344" y="43"/>
                </a:lnTo>
                <a:lnTo>
                  <a:pt x="344" y="43"/>
                </a:lnTo>
                <a:lnTo>
                  <a:pt x="344" y="43"/>
                </a:lnTo>
                <a:lnTo>
                  <a:pt x="345" y="43"/>
                </a:lnTo>
                <a:lnTo>
                  <a:pt x="345" y="43"/>
                </a:lnTo>
                <a:lnTo>
                  <a:pt x="345" y="43"/>
                </a:lnTo>
                <a:lnTo>
                  <a:pt x="345" y="43"/>
                </a:lnTo>
                <a:lnTo>
                  <a:pt x="345" y="44"/>
                </a:lnTo>
                <a:lnTo>
                  <a:pt x="345" y="44"/>
                </a:lnTo>
                <a:lnTo>
                  <a:pt x="345" y="44"/>
                </a:lnTo>
                <a:lnTo>
                  <a:pt x="345" y="44"/>
                </a:lnTo>
                <a:lnTo>
                  <a:pt x="345" y="44"/>
                </a:lnTo>
                <a:lnTo>
                  <a:pt x="345" y="44"/>
                </a:lnTo>
                <a:lnTo>
                  <a:pt x="345" y="44"/>
                </a:lnTo>
                <a:lnTo>
                  <a:pt x="345" y="44"/>
                </a:lnTo>
                <a:lnTo>
                  <a:pt x="347" y="44"/>
                </a:lnTo>
                <a:lnTo>
                  <a:pt x="347" y="44"/>
                </a:lnTo>
                <a:lnTo>
                  <a:pt x="347" y="44"/>
                </a:lnTo>
                <a:lnTo>
                  <a:pt x="348" y="44"/>
                </a:lnTo>
                <a:lnTo>
                  <a:pt x="348" y="44"/>
                </a:lnTo>
                <a:lnTo>
                  <a:pt x="348" y="44"/>
                </a:lnTo>
                <a:lnTo>
                  <a:pt x="349" y="44"/>
                </a:lnTo>
                <a:lnTo>
                  <a:pt x="349" y="44"/>
                </a:lnTo>
                <a:lnTo>
                  <a:pt x="349" y="44"/>
                </a:lnTo>
                <a:lnTo>
                  <a:pt x="350" y="44"/>
                </a:lnTo>
                <a:lnTo>
                  <a:pt x="350" y="44"/>
                </a:lnTo>
                <a:lnTo>
                  <a:pt x="350" y="44"/>
                </a:lnTo>
                <a:lnTo>
                  <a:pt x="350" y="44"/>
                </a:lnTo>
                <a:lnTo>
                  <a:pt x="350" y="44"/>
                </a:lnTo>
                <a:lnTo>
                  <a:pt x="350" y="44"/>
                </a:lnTo>
                <a:lnTo>
                  <a:pt x="350" y="44"/>
                </a:lnTo>
                <a:lnTo>
                  <a:pt x="350" y="44"/>
                </a:lnTo>
                <a:lnTo>
                  <a:pt x="350" y="44"/>
                </a:lnTo>
                <a:lnTo>
                  <a:pt x="352" y="44"/>
                </a:lnTo>
                <a:lnTo>
                  <a:pt x="352" y="44"/>
                </a:lnTo>
                <a:lnTo>
                  <a:pt x="352" y="44"/>
                </a:lnTo>
                <a:lnTo>
                  <a:pt x="352" y="44"/>
                </a:lnTo>
                <a:lnTo>
                  <a:pt x="352" y="44"/>
                </a:lnTo>
                <a:lnTo>
                  <a:pt x="352" y="44"/>
                </a:lnTo>
                <a:lnTo>
                  <a:pt x="353" y="44"/>
                </a:lnTo>
                <a:lnTo>
                  <a:pt x="353" y="44"/>
                </a:lnTo>
                <a:lnTo>
                  <a:pt x="353" y="44"/>
                </a:lnTo>
                <a:lnTo>
                  <a:pt x="354" y="44"/>
                </a:lnTo>
                <a:lnTo>
                  <a:pt x="354" y="45"/>
                </a:lnTo>
                <a:lnTo>
                  <a:pt x="354" y="45"/>
                </a:lnTo>
                <a:lnTo>
                  <a:pt x="354" y="45"/>
                </a:lnTo>
                <a:lnTo>
                  <a:pt x="354" y="45"/>
                </a:lnTo>
                <a:lnTo>
                  <a:pt x="354" y="45"/>
                </a:lnTo>
                <a:lnTo>
                  <a:pt x="354" y="45"/>
                </a:lnTo>
                <a:lnTo>
                  <a:pt x="354" y="45"/>
                </a:lnTo>
                <a:lnTo>
                  <a:pt x="354" y="45"/>
                </a:lnTo>
                <a:lnTo>
                  <a:pt x="355" y="45"/>
                </a:lnTo>
                <a:lnTo>
                  <a:pt x="355" y="45"/>
                </a:lnTo>
                <a:lnTo>
                  <a:pt x="355" y="45"/>
                </a:lnTo>
                <a:lnTo>
                  <a:pt x="355" y="45"/>
                </a:lnTo>
                <a:lnTo>
                  <a:pt x="355" y="45"/>
                </a:lnTo>
                <a:lnTo>
                  <a:pt x="355" y="45"/>
                </a:lnTo>
                <a:lnTo>
                  <a:pt x="355" y="45"/>
                </a:lnTo>
                <a:lnTo>
                  <a:pt x="355" y="45"/>
                </a:lnTo>
                <a:lnTo>
                  <a:pt x="355" y="45"/>
                </a:lnTo>
                <a:lnTo>
                  <a:pt x="356" y="45"/>
                </a:lnTo>
                <a:lnTo>
                  <a:pt x="356" y="45"/>
                </a:lnTo>
                <a:lnTo>
                  <a:pt x="356" y="45"/>
                </a:lnTo>
                <a:lnTo>
                  <a:pt x="356" y="45"/>
                </a:lnTo>
                <a:lnTo>
                  <a:pt x="356" y="45"/>
                </a:lnTo>
                <a:lnTo>
                  <a:pt x="356" y="45"/>
                </a:lnTo>
                <a:lnTo>
                  <a:pt x="357" y="45"/>
                </a:lnTo>
                <a:lnTo>
                  <a:pt x="357" y="45"/>
                </a:lnTo>
                <a:lnTo>
                  <a:pt x="357" y="45"/>
                </a:lnTo>
                <a:lnTo>
                  <a:pt x="357" y="45"/>
                </a:lnTo>
                <a:lnTo>
                  <a:pt x="357" y="46"/>
                </a:lnTo>
                <a:lnTo>
                  <a:pt x="357" y="46"/>
                </a:lnTo>
                <a:lnTo>
                  <a:pt x="357" y="46"/>
                </a:lnTo>
                <a:lnTo>
                  <a:pt x="357" y="46"/>
                </a:lnTo>
                <a:lnTo>
                  <a:pt x="357" y="46"/>
                </a:lnTo>
                <a:lnTo>
                  <a:pt x="358" y="46"/>
                </a:lnTo>
                <a:lnTo>
                  <a:pt x="358" y="46"/>
                </a:lnTo>
                <a:lnTo>
                  <a:pt x="358" y="46"/>
                </a:lnTo>
                <a:lnTo>
                  <a:pt x="359" y="46"/>
                </a:lnTo>
                <a:lnTo>
                  <a:pt x="359" y="46"/>
                </a:lnTo>
                <a:lnTo>
                  <a:pt x="359" y="46"/>
                </a:lnTo>
                <a:lnTo>
                  <a:pt x="359" y="46"/>
                </a:lnTo>
                <a:lnTo>
                  <a:pt x="359" y="46"/>
                </a:lnTo>
                <a:lnTo>
                  <a:pt x="359" y="46"/>
                </a:lnTo>
                <a:lnTo>
                  <a:pt x="360" y="46"/>
                </a:lnTo>
                <a:lnTo>
                  <a:pt x="360" y="46"/>
                </a:lnTo>
                <a:lnTo>
                  <a:pt x="360" y="46"/>
                </a:lnTo>
                <a:lnTo>
                  <a:pt x="360" y="46"/>
                </a:lnTo>
                <a:lnTo>
                  <a:pt x="360" y="46"/>
                </a:lnTo>
                <a:lnTo>
                  <a:pt x="360" y="46"/>
                </a:lnTo>
                <a:lnTo>
                  <a:pt x="361" y="46"/>
                </a:lnTo>
                <a:lnTo>
                  <a:pt x="361" y="46"/>
                </a:lnTo>
                <a:lnTo>
                  <a:pt x="361" y="46"/>
                </a:lnTo>
                <a:lnTo>
                  <a:pt x="361" y="46"/>
                </a:lnTo>
                <a:lnTo>
                  <a:pt x="361" y="46"/>
                </a:lnTo>
                <a:lnTo>
                  <a:pt x="361" y="46"/>
                </a:lnTo>
                <a:lnTo>
                  <a:pt x="362" y="46"/>
                </a:lnTo>
                <a:lnTo>
                  <a:pt x="362" y="46"/>
                </a:lnTo>
                <a:lnTo>
                  <a:pt x="362" y="46"/>
                </a:lnTo>
                <a:lnTo>
                  <a:pt x="363" y="46"/>
                </a:lnTo>
                <a:lnTo>
                  <a:pt x="363" y="46"/>
                </a:lnTo>
                <a:lnTo>
                  <a:pt x="363" y="46"/>
                </a:lnTo>
                <a:lnTo>
                  <a:pt x="363" y="46"/>
                </a:lnTo>
                <a:lnTo>
                  <a:pt x="363" y="46"/>
                </a:lnTo>
                <a:lnTo>
                  <a:pt x="363" y="46"/>
                </a:lnTo>
                <a:lnTo>
                  <a:pt x="363" y="46"/>
                </a:lnTo>
                <a:lnTo>
                  <a:pt x="363" y="46"/>
                </a:lnTo>
                <a:lnTo>
                  <a:pt x="363" y="46"/>
                </a:lnTo>
                <a:lnTo>
                  <a:pt x="364" y="46"/>
                </a:lnTo>
                <a:lnTo>
                  <a:pt x="364" y="46"/>
                </a:lnTo>
                <a:lnTo>
                  <a:pt x="364" y="46"/>
                </a:lnTo>
                <a:lnTo>
                  <a:pt x="364" y="46"/>
                </a:lnTo>
                <a:lnTo>
                  <a:pt x="364" y="46"/>
                </a:lnTo>
                <a:lnTo>
                  <a:pt x="364" y="46"/>
                </a:lnTo>
                <a:lnTo>
                  <a:pt x="365" y="46"/>
                </a:lnTo>
                <a:lnTo>
                  <a:pt x="365" y="46"/>
                </a:lnTo>
                <a:lnTo>
                  <a:pt x="365" y="46"/>
                </a:lnTo>
                <a:lnTo>
                  <a:pt x="365" y="46"/>
                </a:lnTo>
                <a:lnTo>
                  <a:pt x="365" y="46"/>
                </a:lnTo>
                <a:lnTo>
                  <a:pt x="365" y="46"/>
                </a:lnTo>
                <a:lnTo>
                  <a:pt x="365" y="46"/>
                </a:lnTo>
                <a:lnTo>
                  <a:pt x="365" y="46"/>
                </a:lnTo>
                <a:lnTo>
                  <a:pt x="365" y="46"/>
                </a:lnTo>
                <a:lnTo>
                  <a:pt x="365" y="46"/>
                </a:lnTo>
                <a:lnTo>
                  <a:pt x="365" y="46"/>
                </a:lnTo>
                <a:lnTo>
                  <a:pt x="365" y="46"/>
                </a:lnTo>
                <a:lnTo>
                  <a:pt x="365" y="46"/>
                </a:lnTo>
                <a:lnTo>
                  <a:pt x="365" y="46"/>
                </a:lnTo>
                <a:lnTo>
                  <a:pt x="365" y="46"/>
                </a:lnTo>
                <a:lnTo>
                  <a:pt x="366" y="46"/>
                </a:lnTo>
                <a:lnTo>
                  <a:pt x="366" y="46"/>
                </a:lnTo>
                <a:lnTo>
                  <a:pt x="366" y="46"/>
                </a:lnTo>
                <a:lnTo>
                  <a:pt x="366" y="46"/>
                </a:lnTo>
                <a:lnTo>
                  <a:pt x="366" y="47"/>
                </a:lnTo>
                <a:lnTo>
                  <a:pt x="366" y="47"/>
                </a:lnTo>
                <a:lnTo>
                  <a:pt x="367" y="47"/>
                </a:lnTo>
                <a:lnTo>
                  <a:pt x="367" y="47"/>
                </a:lnTo>
                <a:lnTo>
                  <a:pt x="367" y="47"/>
                </a:lnTo>
                <a:lnTo>
                  <a:pt x="367" y="47"/>
                </a:lnTo>
                <a:lnTo>
                  <a:pt x="367" y="47"/>
                </a:lnTo>
                <a:lnTo>
                  <a:pt x="367" y="47"/>
                </a:lnTo>
                <a:lnTo>
                  <a:pt x="367" y="47"/>
                </a:lnTo>
                <a:lnTo>
                  <a:pt x="367" y="47"/>
                </a:lnTo>
                <a:lnTo>
                  <a:pt x="367" y="47"/>
                </a:lnTo>
                <a:lnTo>
                  <a:pt x="368" y="47"/>
                </a:lnTo>
                <a:lnTo>
                  <a:pt x="368" y="47"/>
                </a:lnTo>
                <a:lnTo>
                  <a:pt x="368" y="47"/>
                </a:lnTo>
                <a:lnTo>
                  <a:pt x="368" y="47"/>
                </a:lnTo>
                <a:lnTo>
                  <a:pt x="368" y="47"/>
                </a:lnTo>
                <a:lnTo>
                  <a:pt x="368" y="47"/>
                </a:lnTo>
                <a:lnTo>
                  <a:pt x="368" y="47"/>
                </a:lnTo>
                <a:lnTo>
                  <a:pt x="368" y="47"/>
                </a:lnTo>
                <a:lnTo>
                  <a:pt x="368" y="47"/>
                </a:lnTo>
                <a:lnTo>
                  <a:pt x="369" y="47"/>
                </a:lnTo>
                <a:lnTo>
                  <a:pt x="369" y="47"/>
                </a:lnTo>
                <a:lnTo>
                  <a:pt x="369" y="47"/>
                </a:lnTo>
                <a:lnTo>
                  <a:pt x="369" y="47"/>
                </a:lnTo>
                <a:lnTo>
                  <a:pt x="369" y="47"/>
                </a:lnTo>
                <a:lnTo>
                  <a:pt x="369" y="47"/>
                </a:lnTo>
                <a:lnTo>
                  <a:pt x="370" y="47"/>
                </a:lnTo>
                <a:lnTo>
                  <a:pt x="370" y="47"/>
                </a:lnTo>
                <a:lnTo>
                  <a:pt x="370" y="47"/>
                </a:lnTo>
                <a:lnTo>
                  <a:pt x="371" y="47"/>
                </a:lnTo>
                <a:lnTo>
                  <a:pt x="371" y="47"/>
                </a:lnTo>
                <a:lnTo>
                  <a:pt x="371" y="47"/>
                </a:lnTo>
                <a:lnTo>
                  <a:pt x="372" y="47"/>
                </a:lnTo>
                <a:lnTo>
                  <a:pt x="372" y="47"/>
                </a:lnTo>
                <a:lnTo>
                  <a:pt x="372" y="47"/>
                </a:lnTo>
                <a:lnTo>
                  <a:pt x="373" y="47"/>
                </a:lnTo>
                <a:lnTo>
                  <a:pt x="373" y="47"/>
                </a:lnTo>
                <a:lnTo>
                  <a:pt x="373" y="47"/>
                </a:lnTo>
                <a:lnTo>
                  <a:pt x="374" y="47"/>
                </a:lnTo>
                <a:lnTo>
                  <a:pt x="374" y="48"/>
                </a:lnTo>
                <a:lnTo>
                  <a:pt x="374" y="48"/>
                </a:lnTo>
                <a:lnTo>
                  <a:pt x="374" y="48"/>
                </a:lnTo>
                <a:lnTo>
                  <a:pt x="374" y="48"/>
                </a:lnTo>
                <a:lnTo>
                  <a:pt x="374" y="48"/>
                </a:lnTo>
                <a:lnTo>
                  <a:pt x="374" y="48"/>
                </a:lnTo>
                <a:lnTo>
                  <a:pt x="374" y="48"/>
                </a:lnTo>
                <a:lnTo>
                  <a:pt x="374" y="48"/>
                </a:lnTo>
                <a:lnTo>
                  <a:pt x="375" y="48"/>
                </a:lnTo>
                <a:lnTo>
                  <a:pt x="375" y="48"/>
                </a:lnTo>
                <a:lnTo>
                  <a:pt x="375" y="48"/>
                </a:lnTo>
                <a:lnTo>
                  <a:pt x="375" y="48"/>
                </a:lnTo>
                <a:lnTo>
                  <a:pt x="375" y="48"/>
                </a:lnTo>
                <a:lnTo>
                  <a:pt x="375" y="48"/>
                </a:lnTo>
                <a:lnTo>
                  <a:pt x="376" y="48"/>
                </a:lnTo>
                <a:lnTo>
                  <a:pt x="376" y="48"/>
                </a:lnTo>
                <a:lnTo>
                  <a:pt x="376" y="48"/>
                </a:lnTo>
                <a:lnTo>
                  <a:pt x="376" y="48"/>
                </a:lnTo>
                <a:lnTo>
                  <a:pt x="376" y="48"/>
                </a:lnTo>
                <a:lnTo>
                  <a:pt x="376" y="48"/>
                </a:lnTo>
                <a:lnTo>
                  <a:pt x="377" y="48"/>
                </a:lnTo>
                <a:lnTo>
                  <a:pt x="377" y="48"/>
                </a:lnTo>
                <a:lnTo>
                  <a:pt x="377" y="48"/>
                </a:lnTo>
                <a:lnTo>
                  <a:pt x="377" y="48"/>
                </a:lnTo>
                <a:lnTo>
                  <a:pt x="377" y="48"/>
                </a:lnTo>
                <a:lnTo>
                  <a:pt x="377" y="48"/>
                </a:lnTo>
                <a:lnTo>
                  <a:pt x="377" y="48"/>
                </a:lnTo>
                <a:lnTo>
                  <a:pt x="377" y="48"/>
                </a:lnTo>
                <a:lnTo>
                  <a:pt x="377" y="48"/>
                </a:lnTo>
                <a:lnTo>
                  <a:pt x="378" y="48"/>
                </a:lnTo>
                <a:lnTo>
                  <a:pt x="378" y="48"/>
                </a:lnTo>
                <a:lnTo>
                  <a:pt x="378" y="48"/>
                </a:lnTo>
                <a:lnTo>
                  <a:pt x="378" y="48"/>
                </a:lnTo>
                <a:lnTo>
                  <a:pt x="378" y="48"/>
                </a:lnTo>
                <a:lnTo>
                  <a:pt x="378" y="48"/>
                </a:lnTo>
                <a:lnTo>
                  <a:pt x="378" y="48"/>
                </a:lnTo>
                <a:lnTo>
                  <a:pt x="378" y="48"/>
                </a:lnTo>
                <a:lnTo>
                  <a:pt x="378" y="48"/>
                </a:lnTo>
                <a:lnTo>
                  <a:pt x="378" y="48"/>
                </a:lnTo>
                <a:lnTo>
                  <a:pt x="378" y="48"/>
                </a:lnTo>
                <a:lnTo>
                  <a:pt x="378" y="48"/>
                </a:lnTo>
                <a:lnTo>
                  <a:pt x="381" y="48"/>
                </a:lnTo>
                <a:lnTo>
                  <a:pt x="381" y="48"/>
                </a:lnTo>
                <a:lnTo>
                  <a:pt x="381" y="48"/>
                </a:lnTo>
                <a:lnTo>
                  <a:pt x="381" y="48"/>
                </a:lnTo>
                <a:lnTo>
                  <a:pt x="381" y="48"/>
                </a:lnTo>
                <a:lnTo>
                  <a:pt x="381" y="48"/>
                </a:lnTo>
                <a:lnTo>
                  <a:pt x="381" y="48"/>
                </a:lnTo>
                <a:lnTo>
                  <a:pt x="381" y="48"/>
                </a:lnTo>
                <a:lnTo>
                  <a:pt x="381" y="48"/>
                </a:lnTo>
                <a:lnTo>
                  <a:pt x="382" y="48"/>
                </a:lnTo>
                <a:lnTo>
                  <a:pt x="382" y="48"/>
                </a:lnTo>
                <a:lnTo>
                  <a:pt x="382" y="48"/>
                </a:lnTo>
                <a:lnTo>
                  <a:pt x="382" y="48"/>
                </a:lnTo>
                <a:lnTo>
                  <a:pt x="382" y="49"/>
                </a:lnTo>
                <a:lnTo>
                  <a:pt x="382" y="49"/>
                </a:lnTo>
                <a:lnTo>
                  <a:pt x="382" y="49"/>
                </a:lnTo>
                <a:lnTo>
                  <a:pt x="382" y="49"/>
                </a:lnTo>
                <a:lnTo>
                  <a:pt x="382" y="49"/>
                </a:lnTo>
                <a:lnTo>
                  <a:pt x="382" y="49"/>
                </a:lnTo>
                <a:lnTo>
                  <a:pt x="382" y="49"/>
                </a:lnTo>
                <a:lnTo>
                  <a:pt x="382" y="49"/>
                </a:lnTo>
                <a:lnTo>
                  <a:pt x="383" y="49"/>
                </a:lnTo>
                <a:lnTo>
                  <a:pt x="383" y="49"/>
                </a:lnTo>
                <a:lnTo>
                  <a:pt x="383" y="49"/>
                </a:lnTo>
                <a:lnTo>
                  <a:pt x="384" y="49"/>
                </a:lnTo>
                <a:lnTo>
                  <a:pt x="384" y="49"/>
                </a:lnTo>
                <a:lnTo>
                  <a:pt x="384" y="49"/>
                </a:lnTo>
                <a:lnTo>
                  <a:pt x="384" y="49"/>
                </a:lnTo>
                <a:lnTo>
                  <a:pt x="384" y="49"/>
                </a:lnTo>
                <a:lnTo>
                  <a:pt x="384" y="49"/>
                </a:lnTo>
                <a:lnTo>
                  <a:pt x="385" y="49"/>
                </a:lnTo>
                <a:lnTo>
                  <a:pt x="385" y="49"/>
                </a:lnTo>
                <a:lnTo>
                  <a:pt x="385" y="49"/>
                </a:lnTo>
                <a:lnTo>
                  <a:pt x="385" y="49"/>
                </a:lnTo>
                <a:lnTo>
                  <a:pt x="385" y="49"/>
                </a:lnTo>
                <a:lnTo>
                  <a:pt x="385" y="49"/>
                </a:lnTo>
                <a:lnTo>
                  <a:pt x="385" y="49"/>
                </a:lnTo>
                <a:lnTo>
                  <a:pt x="385" y="49"/>
                </a:lnTo>
                <a:lnTo>
                  <a:pt x="385" y="49"/>
                </a:lnTo>
                <a:lnTo>
                  <a:pt x="386" y="49"/>
                </a:lnTo>
                <a:lnTo>
                  <a:pt x="386" y="49"/>
                </a:lnTo>
                <a:lnTo>
                  <a:pt x="386" y="49"/>
                </a:lnTo>
                <a:lnTo>
                  <a:pt x="386" y="49"/>
                </a:lnTo>
                <a:lnTo>
                  <a:pt x="386" y="49"/>
                </a:lnTo>
                <a:lnTo>
                  <a:pt x="386" y="49"/>
                </a:lnTo>
                <a:lnTo>
                  <a:pt x="387" y="49"/>
                </a:lnTo>
                <a:lnTo>
                  <a:pt x="387" y="49"/>
                </a:lnTo>
                <a:lnTo>
                  <a:pt x="387" y="49"/>
                </a:lnTo>
                <a:lnTo>
                  <a:pt x="388" y="49"/>
                </a:lnTo>
                <a:lnTo>
                  <a:pt x="388" y="49"/>
                </a:lnTo>
                <a:lnTo>
                  <a:pt x="388" y="49"/>
                </a:lnTo>
                <a:lnTo>
                  <a:pt x="388" y="49"/>
                </a:lnTo>
                <a:lnTo>
                  <a:pt x="388" y="50"/>
                </a:lnTo>
                <a:lnTo>
                  <a:pt x="388" y="50"/>
                </a:lnTo>
                <a:lnTo>
                  <a:pt x="389" y="50"/>
                </a:lnTo>
                <a:lnTo>
                  <a:pt x="389" y="50"/>
                </a:lnTo>
                <a:lnTo>
                  <a:pt x="389" y="50"/>
                </a:lnTo>
                <a:lnTo>
                  <a:pt x="389" y="50"/>
                </a:lnTo>
                <a:lnTo>
                  <a:pt x="389" y="50"/>
                </a:lnTo>
                <a:lnTo>
                  <a:pt x="389" y="50"/>
                </a:lnTo>
                <a:lnTo>
                  <a:pt x="390" y="50"/>
                </a:lnTo>
                <a:lnTo>
                  <a:pt x="390" y="50"/>
                </a:lnTo>
                <a:lnTo>
                  <a:pt x="390" y="50"/>
                </a:lnTo>
                <a:lnTo>
                  <a:pt x="390" y="50"/>
                </a:lnTo>
                <a:lnTo>
                  <a:pt x="390" y="50"/>
                </a:lnTo>
                <a:lnTo>
                  <a:pt x="390" y="50"/>
                </a:lnTo>
                <a:lnTo>
                  <a:pt x="391" y="50"/>
                </a:lnTo>
                <a:lnTo>
                  <a:pt x="391" y="50"/>
                </a:lnTo>
                <a:lnTo>
                  <a:pt x="391" y="50"/>
                </a:lnTo>
                <a:lnTo>
                  <a:pt x="394" y="50"/>
                </a:lnTo>
                <a:lnTo>
                  <a:pt x="394" y="50"/>
                </a:lnTo>
                <a:lnTo>
                  <a:pt x="394" y="50"/>
                </a:lnTo>
                <a:lnTo>
                  <a:pt x="394" y="50"/>
                </a:lnTo>
                <a:lnTo>
                  <a:pt x="394" y="50"/>
                </a:lnTo>
                <a:lnTo>
                  <a:pt x="394" y="50"/>
                </a:lnTo>
                <a:lnTo>
                  <a:pt x="394" y="50"/>
                </a:lnTo>
                <a:lnTo>
                  <a:pt x="394" y="50"/>
                </a:lnTo>
                <a:lnTo>
                  <a:pt x="394" y="50"/>
                </a:lnTo>
                <a:lnTo>
                  <a:pt x="394" y="50"/>
                </a:lnTo>
                <a:lnTo>
                  <a:pt x="394" y="50"/>
                </a:lnTo>
                <a:lnTo>
                  <a:pt x="394" y="50"/>
                </a:lnTo>
                <a:lnTo>
                  <a:pt x="395" y="50"/>
                </a:lnTo>
                <a:lnTo>
                  <a:pt x="395" y="50"/>
                </a:lnTo>
                <a:lnTo>
                  <a:pt x="395" y="50"/>
                </a:lnTo>
                <a:lnTo>
                  <a:pt x="395" y="50"/>
                </a:lnTo>
                <a:lnTo>
                  <a:pt x="395" y="50"/>
                </a:lnTo>
                <a:lnTo>
                  <a:pt x="395" y="50"/>
                </a:lnTo>
                <a:lnTo>
                  <a:pt x="395" y="50"/>
                </a:lnTo>
                <a:lnTo>
                  <a:pt x="395" y="50"/>
                </a:lnTo>
                <a:lnTo>
                  <a:pt x="395" y="50"/>
                </a:lnTo>
                <a:lnTo>
                  <a:pt x="395" y="50"/>
                </a:lnTo>
                <a:lnTo>
                  <a:pt x="395" y="50"/>
                </a:lnTo>
                <a:lnTo>
                  <a:pt x="395" y="50"/>
                </a:lnTo>
                <a:lnTo>
                  <a:pt x="396" y="50"/>
                </a:lnTo>
                <a:lnTo>
                  <a:pt x="396" y="50"/>
                </a:lnTo>
                <a:lnTo>
                  <a:pt x="396" y="50"/>
                </a:lnTo>
                <a:lnTo>
                  <a:pt x="399" y="50"/>
                </a:lnTo>
                <a:lnTo>
                  <a:pt x="399" y="50"/>
                </a:lnTo>
                <a:lnTo>
                  <a:pt x="399" y="50"/>
                </a:lnTo>
                <a:lnTo>
                  <a:pt x="399" y="50"/>
                </a:lnTo>
                <a:lnTo>
                  <a:pt x="399" y="50"/>
                </a:lnTo>
                <a:lnTo>
                  <a:pt x="399" y="50"/>
                </a:lnTo>
                <a:lnTo>
                  <a:pt x="399" y="50"/>
                </a:lnTo>
                <a:lnTo>
                  <a:pt x="399" y="50"/>
                </a:lnTo>
                <a:lnTo>
                  <a:pt x="399" y="50"/>
                </a:lnTo>
                <a:lnTo>
                  <a:pt x="400" y="50"/>
                </a:lnTo>
                <a:lnTo>
                  <a:pt x="400" y="51"/>
                </a:lnTo>
                <a:lnTo>
                  <a:pt x="400" y="51"/>
                </a:lnTo>
                <a:lnTo>
                  <a:pt x="400" y="51"/>
                </a:lnTo>
                <a:lnTo>
                  <a:pt x="400" y="51"/>
                </a:lnTo>
                <a:lnTo>
                  <a:pt x="400" y="51"/>
                </a:lnTo>
                <a:lnTo>
                  <a:pt x="401" y="51"/>
                </a:lnTo>
                <a:lnTo>
                  <a:pt x="401" y="51"/>
                </a:lnTo>
                <a:lnTo>
                  <a:pt x="401" y="51"/>
                </a:lnTo>
                <a:lnTo>
                  <a:pt x="402" y="51"/>
                </a:lnTo>
                <a:lnTo>
                  <a:pt x="402" y="51"/>
                </a:lnTo>
                <a:lnTo>
                  <a:pt x="402" y="51"/>
                </a:lnTo>
                <a:lnTo>
                  <a:pt x="402" y="51"/>
                </a:lnTo>
                <a:lnTo>
                  <a:pt x="402" y="51"/>
                </a:lnTo>
                <a:lnTo>
                  <a:pt x="402" y="51"/>
                </a:lnTo>
                <a:lnTo>
                  <a:pt x="402" y="51"/>
                </a:lnTo>
                <a:lnTo>
                  <a:pt x="402" y="51"/>
                </a:lnTo>
                <a:lnTo>
                  <a:pt x="402" y="51"/>
                </a:lnTo>
                <a:lnTo>
                  <a:pt x="403" y="51"/>
                </a:lnTo>
                <a:lnTo>
                  <a:pt x="403" y="51"/>
                </a:lnTo>
                <a:lnTo>
                  <a:pt x="403" y="51"/>
                </a:lnTo>
                <a:lnTo>
                  <a:pt x="403" y="51"/>
                </a:lnTo>
                <a:lnTo>
                  <a:pt x="403" y="51"/>
                </a:lnTo>
                <a:lnTo>
                  <a:pt x="403" y="51"/>
                </a:lnTo>
                <a:lnTo>
                  <a:pt x="404" y="51"/>
                </a:lnTo>
                <a:lnTo>
                  <a:pt x="404" y="51"/>
                </a:lnTo>
                <a:lnTo>
                  <a:pt x="404" y="51"/>
                </a:lnTo>
                <a:lnTo>
                  <a:pt x="407" y="51"/>
                </a:lnTo>
                <a:lnTo>
                  <a:pt x="407" y="51"/>
                </a:lnTo>
                <a:lnTo>
                  <a:pt x="407" y="51"/>
                </a:lnTo>
                <a:lnTo>
                  <a:pt x="407" y="51"/>
                </a:lnTo>
                <a:lnTo>
                  <a:pt x="407" y="51"/>
                </a:lnTo>
                <a:lnTo>
                  <a:pt x="407" y="51"/>
                </a:lnTo>
                <a:lnTo>
                  <a:pt x="407" y="51"/>
                </a:lnTo>
                <a:lnTo>
                  <a:pt x="407" y="51"/>
                </a:lnTo>
                <a:lnTo>
                  <a:pt x="407" y="51"/>
                </a:lnTo>
                <a:lnTo>
                  <a:pt x="408" y="51"/>
                </a:lnTo>
                <a:lnTo>
                  <a:pt x="408" y="51"/>
                </a:lnTo>
                <a:lnTo>
                  <a:pt x="408" y="51"/>
                </a:lnTo>
                <a:lnTo>
                  <a:pt x="408" y="51"/>
                </a:lnTo>
                <a:lnTo>
                  <a:pt x="408" y="51"/>
                </a:lnTo>
                <a:lnTo>
                  <a:pt x="408" y="51"/>
                </a:lnTo>
                <a:lnTo>
                  <a:pt x="409" y="51"/>
                </a:lnTo>
                <a:lnTo>
                  <a:pt x="409" y="51"/>
                </a:lnTo>
                <a:lnTo>
                  <a:pt x="409" y="51"/>
                </a:lnTo>
                <a:lnTo>
                  <a:pt x="409" y="51"/>
                </a:lnTo>
                <a:lnTo>
                  <a:pt x="409" y="51"/>
                </a:lnTo>
                <a:lnTo>
                  <a:pt x="409" y="51"/>
                </a:lnTo>
                <a:lnTo>
                  <a:pt x="409" y="51"/>
                </a:lnTo>
                <a:lnTo>
                  <a:pt x="409" y="51"/>
                </a:lnTo>
                <a:lnTo>
                  <a:pt x="409" y="51"/>
                </a:lnTo>
                <a:lnTo>
                  <a:pt x="410" y="51"/>
                </a:lnTo>
                <a:lnTo>
                  <a:pt x="410" y="51"/>
                </a:lnTo>
                <a:lnTo>
                  <a:pt x="410" y="51"/>
                </a:lnTo>
                <a:lnTo>
                  <a:pt x="410" y="51"/>
                </a:lnTo>
                <a:lnTo>
                  <a:pt x="410" y="51"/>
                </a:lnTo>
                <a:lnTo>
                  <a:pt x="410" y="51"/>
                </a:lnTo>
                <a:lnTo>
                  <a:pt x="410" y="51"/>
                </a:lnTo>
                <a:lnTo>
                  <a:pt x="410" y="51"/>
                </a:lnTo>
                <a:lnTo>
                  <a:pt x="410" y="51"/>
                </a:lnTo>
                <a:lnTo>
                  <a:pt x="411" y="51"/>
                </a:lnTo>
                <a:lnTo>
                  <a:pt x="411" y="51"/>
                </a:lnTo>
                <a:lnTo>
                  <a:pt x="411" y="51"/>
                </a:lnTo>
                <a:lnTo>
                  <a:pt x="412" y="51"/>
                </a:lnTo>
                <a:lnTo>
                  <a:pt x="412" y="52"/>
                </a:lnTo>
                <a:lnTo>
                  <a:pt x="412" y="52"/>
                </a:lnTo>
                <a:lnTo>
                  <a:pt x="412" y="52"/>
                </a:lnTo>
                <a:lnTo>
                  <a:pt x="412" y="52"/>
                </a:lnTo>
                <a:lnTo>
                  <a:pt x="412" y="52"/>
                </a:lnTo>
                <a:lnTo>
                  <a:pt x="413" y="52"/>
                </a:lnTo>
                <a:lnTo>
                  <a:pt x="413" y="52"/>
                </a:lnTo>
                <a:lnTo>
                  <a:pt x="413" y="52"/>
                </a:lnTo>
                <a:lnTo>
                  <a:pt x="414" y="52"/>
                </a:lnTo>
                <a:lnTo>
                  <a:pt x="414" y="52"/>
                </a:lnTo>
                <a:lnTo>
                  <a:pt x="414" y="52"/>
                </a:lnTo>
                <a:lnTo>
                  <a:pt x="415" y="52"/>
                </a:lnTo>
                <a:lnTo>
                  <a:pt x="415" y="52"/>
                </a:lnTo>
                <a:lnTo>
                  <a:pt x="415" y="52"/>
                </a:lnTo>
                <a:lnTo>
                  <a:pt x="415" y="52"/>
                </a:lnTo>
                <a:lnTo>
                  <a:pt x="415" y="52"/>
                </a:lnTo>
                <a:lnTo>
                  <a:pt x="415" y="52"/>
                </a:lnTo>
                <a:lnTo>
                  <a:pt x="416" y="52"/>
                </a:lnTo>
                <a:lnTo>
                  <a:pt x="416" y="52"/>
                </a:lnTo>
                <a:lnTo>
                  <a:pt x="416" y="52"/>
                </a:lnTo>
                <a:lnTo>
                  <a:pt x="416" y="52"/>
                </a:lnTo>
                <a:lnTo>
                  <a:pt x="416" y="52"/>
                </a:lnTo>
                <a:lnTo>
                  <a:pt x="416" y="52"/>
                </a:lnTo>
                <a:lnTo>
                  <a:pt x="416" y="52"/>
                </a:lnTo>
                <a:lnTo>
                  <a:pt x="416" y="52"/>
                </a:lnTo>
                <a:lnTo>
                  <a:pt x="416" y="52"/>
                </a:lnTo>
                <a:lnTo>
                  <a:pt x="417" y="52"/>
                </a:lnTo>
                <a:lnTo>
                  <a:pt x="417" y="52"/>
                </a:lnTo>
                <a:lnTo>
                  <a:pt x="417" y="52"/>
                </a:lnTo>
                <a:lnTo>
                  <a:pt x="418" y="52"/>
                </a:lnTo>
                <a:lnTo>
                  <a:pt x="418" y="52"/>
                </a:lnTo>
                <a:lnTo>
                  <a:pt x="418" y="52"/>
                </a:lnTo>
                <a:lnTo>
                  <a:pt x="418" y="52"/>
                </a:lnTo>
                <a:lnTo>
                  <a:pt x="418" y="52"/>
                </a:lnTo>
                <a:lnTo>
                  <a:pt x="418" y="52"/>
                </a:lnTo>
                <a:lnTo>
                  <a:pt x="419" y="52"/>
                </a:lnTo>
                <a:lnTo>
                  <a:pt x="419" y="52"/>
                </a:lnTo>
                <a:lnTo>
                  <a:pt x="419" y="52"/>
                </a:lnTo>
                <a:lnTo>
                  <a:pt x="419" y="52"/>
                </a:lnTo>
                <a:lnTo>
                  <a:pt x="419" y="52"/>
                </a:lnTo>
                <a:lnTo>
                  <a:pt x="419" y="52"/>
                </a:lnTo>
                <a:lnTo>
                  <a:pt x="420" y="52"/>
                </a:lnTo>
                <a:lnTo>
                  <a:pt x="420" y="52"/>
                </a:lnTo>
                <a:lnTo>
                  <a:pt x="420" y="52"/>
                </a:lnTo>
                <a:lnTo>
                  <a:pt x="420" y="52"/>
                </a:lnTo>
                <a:lnTo>
                  <a:pt x="420" y="52"/>
                </a:lnTo>
                <a:lnTo>
                  <a:pt x="420" y="52"/>
                </a:lnTo>
                <a:lnTo>
                  <a:pt x="420" y="52"/>
                </a:lnTo>
                <a:lnTo>
                  <a:pt x="420" y="52"/>
                </a:lnTo>
                <a:lnTo>
                  <a:pt x="420" y="52"/>
                </a:lnTo>
                <a:lnTo>
                  <a:pt x="421" y="52"/>
                </a:lnTo>
                <a:lnTo>
                  <a:pt x="421" y="52"/>
                </a:lnTo>
                <a:lnTo>
                  <a:pt x="421" y="52"/>
                </a:lnTo>
                <a:lnTo>
                  <a:pt x="422" y="52"/>
                </a:lnTo>
                <a:lnTo>
                  <a:pt x="422" y="52"/>
                </a:lnTo>
                <a:lnTo>
                  <a:pt x="422" y="52"/>
                </a:lnTo>
                <a:lnTo>
                  <a:pt x="423" y="52"/>
                </a:lnTo>
                <a:lnTo>
                  <a:pt x="423" y="52"/>
                </a:lnTo>
                <a:lnTo>
                  <a:pt x="423" y="52"/>
                </a:lnTo>
                <a:lnTo>
                  <a:pt x="425" y="52"/>
                </a:lnTo>
                <a:lnTo>
                  <a:pt x="425" y="52"/>
                </a:lnTo>
                <a:lnTo>
                  <a:pt x="425" y="52"/>
                </a:lnTo>
                <a:lnTo>
                  <a:pt x="425" y="52"/>
                </a:lnTo>
                <a:lnTo>
                  <a:pt x="425" y="52"/>
                </a:lnTo>
                <a:lnTo>
                  <a:pt x="425" y="52"/>
                </a:lnTo>
                <a:lnTo>
                  <a:pt x="427" y="52"/>
                </a:lnTo>
                <a:lnTo>
                  <a:pt x="427" y="52"/>
                </a:lnTo>
                <a:lnTo>
                  <a:pt x="427" y="52"/>
                </a:lnTo>
                <a:lnTo>
                  <a:pt x="428" y="52"/>
                </a:lnTo>
                <a:lnTo>
                  <a:pt x="428" y="53"/>
                </a:lnTo>
                <a:lnTo>
                  <a:pt x="428" y="53"/>
                </a:lnTo>
                <a:lnTo>
                  <a:pt x="428" y="53"/>
                </a:lnTo>
                <a:lnTo>
                  <a:pt x="428" y="53"/>
                </a:lnTo>
                <a:lnTo>
                  <a:pt x="428" y="53"/>
                </a:lnTo>
                <a:lnTo>
                  <a:pt x="428" y="53"/>
                </a:lnTo>
                <a:lnTo>
                  <a:pt x="428" y="53"/>
                </a:lnTo>
                <a:lnTo>
                  <a:pt x="428" y="53"/>
                </a:lnTo>
                <a:lnTo>
                  <a:pt x="428" y="53"/>
                </a:lnTo>
                <a:lnTo>
                  <a:pt x="428" y="53"/>
                </a:lnTo>
                <a:lnTo>
                  <a:pt x="428" y="53"/>
                </a:lnTo>
                <a:lnTo>
                  <a:pt x="428" y="53"/>
                </a:lnTo>
                <a:lnTo>
                  <a:pt x="428" y="53"/>
                </a:lnTo>
                <a:lnTo>
                  <a:pt x="428" y="53"/>
                </a:lnTo>
                <a:lnTo>
                  <a:pt x="430" y="53"/>
                </a:lnTo>
                <a:lnTo>
                  <a:pt x="430" y="53"/>
                </a:lnTo>
                <a:lnTo>
                  <a:pt x="430" y="53"/>
                </a:lnTo>
                <a:lnTo>
                  <a:pt x="433" y="53"/>
                </a:lnTo>
                <a:lnTo>
                  <a:pt x="433" y="53"/>
                </a:lnTo>
                <a:lnTo>
                  <a:pt x="433" y="53"/>
                </a:lnTo>
                <a:lnTo>
                  <a:pt x="433" y="53"/>
                </a:lnTo>
                <a:lnTo>
                  <a:pt x="433" y="53"/>
                </a:lnTo>
                <a:lnTo>
                  <a:pt x="433" y="53"/>
                </a:lnTo>
                <a:lnTo>
                  <a:pt x="434" y="53"/>
                </a:lnTo>
                <a:lnTo>
                  <a:pt x="434" y="53"/>
                </a:lnTo>
                <a:lnTo>
                  <a:pt x="434" y="53"/>
                </a:lnTo>
                <a:lnTo>
                  <a:pt x="434" y="53"/>
                </a:lnTo>
                <a:lnTo>
                  <a:pt x="434" y="53"/>
                </a:lnTo>
                <a:lnTo>
                  <a:pt x="434" y="53"/>
                </a:lnTo>
                <a:lnTo>
                  <a:pt x="434" y="53"/>
                </a:lnTo>
                <a:lnTo>
                  <a:pt x="434" y="53"/>
                </a:lnTo>
                <a:lnTo>
                  <a:pt x="434" y="53"/>
                </a:lnTo>
                <a:lnTo>
                  <a:pt x="434" y="53"/>
                </a:lnTo>
                <a:lnTo>
                  <a:pt x="434" y="53"/>
                </a:lnTo>
                <a:lnTo>
                  <a:pt x="434" y="53"/>
                </a:lnTo>
                <a:lnTo>
                  <a:pt x="435" y="53"/>
                </a:lnTo>
                <a:lnTo>
                  <a:pt x="435" y="54"/>
                </a:lnTo>
                <a:lnTo>
                  <a:pt x="435" y="54"/>
                </a:lnTo>
                <a:lnTo>
                  <a:pt x="435" y="54"/>
                </a:lnTo>
                <a:lnTo>
                  <a:pt x="435" y="54"/>
                </a:lnTo>
                <a:lnTo>
                  <a:pt x="435" y="54"/>
                </a:lnTo>
                <a:lnTo>
                  <a:pt x="435" y="54"/>
                </a:lnTo>
                <a:lnTo>
                  <a:pt x="435" y="54"/>
                </a:lnTo>
                <a:lnTo>
                  <a:pt x="435" y="54"/>
                </a:lnTo>
                <a:lnTo>
                  <a:pt x="436" y="54"/>
                </a:lnTo>
                <a:lnTo>
                  <a:pt x="436" y="54"/>
                </a:lnTo>
                <a:lnTo>
                  <a:pt x="436" y="54"/>
                </a:lnTo>
                <a:lnTo>
                  <a:pt x="438" y="54"/>
                </a:lnTo>
                <a:lnTo>
                  <a:pt x="438" y="54"/>
                </a:lnTo>
                <a:lnTo>
                  <a:pt x="438" y="54"/>
                </a:lnTo>
                <a:lnTo>
                  <a:pt x="438" y="54"/>
                </a:lnTo>
                <a:lnTo>
                  <a:pt x="438" y="54"/>
                </a:lnTo>
                <a:lnTo>
                  <a:pt x="438" y="54"/>
                </a:lnTo>
                <a:lnTo>
                  <a:pt x="438" y="54"/>
                </a:lnTo>
                <a:lnTo>
                  <a:pt x="438" y="54"/>
                </a:lnTo>
                <a:lnTo>
                  <a:pt x="438" y="54"/>
                </a:lnTo>
                <a:lnTo>
                  <a:pt x="439" y="54"/>
                </a:lnTo>
                <a:lnTo>
                  <a:pt x="439" y="54"/>
                </a:lnTo>
                <a:lnTo>
                  <a:pt x="439" y="54"/>
                </a:lnTo>
                <a:lnTo>
                  <a:pt x="440" y="54"/>
                </a:lnTo>
                <a:lnTo>
                  <a:pt x="440" y="54"/>
                </a:lnTo>
                <a:lnTo>
                  <a:pt x="440" y="54"/>
                </a:lnTo>
                <a:lnTo>
                  <a:pt x="441" y="54"/>
                </a:lnTo>
                <a:lnTo>
                  <a:pt x="441" y="54"/>
                </a:lnTo>
                <a:lnTo>
                  <a:pt x="441" y="54"/>
                </a:lnTo>
                <a:lnTo>
                  <a:pt x="441" y="54"/>
                </a:lnTo>
                <a:lnTo>
                  <a:pt x="441" y="54"/>
                </a:lnTo>
                <a:lnTo>
                  <a:pt x="441" y="54"/>
                </a:lnTo>
                <a:lnTo>
                  <a:pt x="442" y="54"/>
                </a:lnTo>
                <a:lnTo>
                  <a:pt x="442" y="54"/>
                </a:lnTo>
                <a:lnTo>
                  <a:pt x="442" y="54"/>
                </a:lnTo>
                <a:lnTo>
                  <a:pt x="442" y="54"/>
                </a:lnTo>
                <a:lnTo>
                  <a:pt x="442" y="54"/>
                </a:lnTo>
                <a:lnTo>
                  <a:pt x="442" y="54"/>
                </a:lnTo>
                <a:lnTo>
                  <a:pt x="442" y="54"/>
                </a:lnTo>
                <a:lnTo>
                  <a:pt x="442" y="54"/>
                </a:lnTo>
                <a:lnTo>
                  <a:pt x="442" y="54"/>
                </a:lnTo>
                <a:lnTo>
                  <a:pt x="442" y="54"/>
                </a:lnTo>
                <a:lnTo>
                  <a:pt x="442" y="54"/>
                </a:lnTo>
                <a:lnTo>
                  <a:pt x="442" y="54"/>
                </a:lnTo>
                <a:lnTo>
                  <a:pt x="443" y="54"/>
                </a:lnTo>
                <a:lnTo>
                  <a:pt x="443" y="54"/>
                </a:lnTo>
                <a:lnTo>
                  <a:pt x="443" y="54"/>
                </a:lnTo>
                <a:lnTo>
                  <a:pt x="443" y="54"/>
                </a:lnTo>
                <a:lnTo>
                  <a:pt x="443" y="54"/>
                </a:lnTo>
                <a:lnTo>
                  <a:pt x="443" y="54"/>
                </a:lnTo>
                <a:lnTo>
                  <a:pt x="443" y="54"/>
                </a:lnTo>
                <a:lnTo>
                  <a:pt x="443" y="54"/>
                </a:lnTo>
                <a:lnTo>
                  <a:pt x="443" y="54"/>
                </a:lnTo>
                <a:lnTo>
                  <a:pt x="443" y="54"/>
                </a:lnTo>
                <a:lnTo>
                  <a:pt x="443" y="54"/>
                </a:lnTo>
                <a:lnTo>
                  <a:pt x="443" y="54"/>
                </a:lnTo>
                <a:lnTo>
                  <a:pt x="444" y="54"/>
                </a:lnTo>
                <a:lnTo>
                  <a:pt x="444" y="54"/>
                </a:lnTo>
                <a:lnTo>
                  <a:pt x="444" y="54"/>
                </a:lnTo>
                <a:lnTo>
                  <a:pt x="444" y="54"/>
                </a:lnTo>
                <a:lnTo>
                  <a:pt x="444" y="54"/>
                </a:lnTo>
                <a:lnTo>
                  <a:pt x="444" y="54"/>
                </a:lnTo>
                <a:lnTo>
                  <a:pt x="444" y="54"/>
                </a:lnTo>
                <a:lnTo>
                  <a:pt x="444" y="54"/>
                </a:lnTo>
                <a:lnTo>
                  <a:pt x="444" y="54"/>
                </a:lnTo>
                <a:lnTo>
                  <a:pt x="444" y="54"/>
                </a:lnTo>
                <a:lnTo>
                  <a:pt x="444" y="54"/>
                </a:lnTo>
                <a:lnTo>
                  <a:pt x="444" y="54"/>
                </a:lnTo>
                <a:lnTo>
                  <a:pt x="444" y="54"/>
                </a:lnTo>
                <a:lnTo>
                  <a:pt x="444" y="54"/>
                </a:lnTo>
                <a:lnTo>
                  <a:pt x="444" y="54"/>
                </a:lnTo>
                <a:lnTo>
                  <a:pt x="444" y="54"/>
                </a:lnTo>
                <a:lnTo>
                  <a:pt x="444" y="54"/>
                </a:lnTo>
                <a:lnTo>
                  <a:pt x="444" y="54"/>
                </a:lnTo>
                <a:lnTo>
                  <a:pt x="445" y="54"/>
                </a:lnTo>
                <a:lnTo>
                  <a:pt x="445" y="55"/>
                </a:lnTo>
                <a:lnTo>
                  <a:pt x="445" y="55"/>
                </a:lnTo>
                <a:lnTo>
                  <a:pt x="445" y="55"/>
                </a:lnTo>
                <a:lnTo>
                  <a:pt x="445" y="55"/>
                </a:lnTo>
                <a:lnTo>
                  <a:pt x="445" y="55"/>
                </a:lnTo>
                <a:lnTo>
                  <a:pt x="446" y="55"/>
                </a:lnTo>
                <a:lnTo>
                  <a:pt x="446" y="55"/>
                </a:lnTo>
                <a:lnTo>
                  <a:pt x="446" y="55"/>
                </a:lnTo>
                <a:lnTo>
                  <a:pt x="446" y="55"/>
                </a:lnTo>
                <a:lnTo>
                  <a:pt x="446" y="55"/>
                </a:lnTo>
                <a:lnTo>
                  <a:pt x="446" y="55"/>
                </a:lnTo>
                <a:lnTo>
                  <a:pt x="446" y="55"/>
                </a:lnTo>
                <a:lnTo>
                  <a:pt x="446" y="55"/>
                </a:lnTo>
                <a:lnTo>
                  <a:pt x="446" y="55"/>
                </a:lnTo>
                <a:lnTo>
                  <a:pt x="446" y="55"/>
                </a:lnTo>
                <a:lnTo>
                  <a:pt x="446" y="55"/>
                </a:lnTo>
                <a:lnTo>
                  <a:pt x="446" y="55"/>
                </a:lnTo>
                <a:lnTo>
                  <a:pt x="446" y="55"/>
                </a:lnTo>
                <a:lnTo>
                  <a:pt x="446" y="55"/>
                </a:lnTo>
                <a:lnTo>
                  <a:pt x="446" y="55"/>
                </a:lnTo>
                <a:lnTo>
                  <a:pt x="446" y="55"/>
                </a:lnTo>
                <a:lnTo>
                  <a:pt x="446" y="55"/>
                </a:lnTo>
                <a:lnTo>
                  <a:pt x="446" y="55"/>
                </a:lnTo>
                <a:lnTo>
                  <a:pt x="446" y="55"/>
                </a:lnTo>
                <a:lnTo>
                  <a:pt x="446" y="55"/>
                </a:lnTo>
                <a:lnTo>
                  <a:pt x="446" y="55"/>
                </a:lnTo>
                <a:lnTo>
                  <a:pt x="447" y="55"/>
                </a:lnTo>
                <a:lnTo>
                  <a:pt x="447" y="55"/>
                </a:lnTo>
                <a:lnTo>
                  <a:pt x="447" y="55"/>
                </a:lnTo>
                <a:lnTo>
                  <a:pt x="447" y="55"/>
                </a:lnTo>
                <a:lnTo>
                  <a:pt x="447" y="55"/>
                </a:lnTo>
                <a:lnTo>
                  <a:pt x="447" y="55"/>
                </a:lnTo>
                <a:lnTo>
                  <a:pt x="447" y="55"/>
                </a:lnTo>
                <a:lnTo>
                  <a:pt x="447" y="55"/>
                </a:lnTo>
                <a:lnTo>
                  <a:pt x="447" y="55"/>
                </a:lnTo>
                <a:lnTo>
                  <a:pt x="448" y="55"/>
                </a:lnTo>
                <a:lnTo>
                  <a:pt x="448" y="55"/>
                </a:lnTo>
                <a:lnTo>
                  <a:pt x="448" y="55"/>
                </a:lnTo>
                <a:lnTo>
                  <a:pt x="448" y="55"/>
                </a:lnTo>
                <a:lnTo>
                  <a:pt x="448" y="55"/>
                </a:lnTo>
                <a:lnTo>
                  <a:pt x="448" y="55"/>
                </a:lnTo>
                <a:lnTo>
                  <a:pt x="448" y="55"/>
                </a:lnTo>
                <a:lnTo>
                  <a:pt x="448" y="55"/>
                </a:lnTo>
                <a:lnTo>
                  <a:pt x="448" y="55"/>
                </a:lnTo>
                <a:lnTo>
                  <a:pt x="449" y="55"/>
                </a:lnTo>
                <a:lnTo>
                  <a:pt x="449" y="55"/>
                </a:lnTo>
                <a:lnTo>
                  <a:pt x="449" y="55"/>
                </a:lnTo>
                <a:lnTo>
                  <a:pt x="449" y="55"/>
                </a:lnTo>
                <a:lnTo>
                  <a:pt x="449" y="55"/>
                </a:lnTo>
                <a:lnTo>
                  <a:pt x="449" y="55"/>
                </a:lnTo>
                <a:lnTo>
                  <a:pt x="449" y="55"/>
                </a:lnTo>
                <a:lnTo>
                  <a:pt x="449" y="55"/>
                </a:lnTo>
                <a:lnTo>
                  <a:pt x="449" y="55"/>
                </a:lnTo>
                <a:lnTo>
                  <a:pt x="449" y="55"/>
                </a:lnTo>
                <a:lnTo>
                  <a:pt x="449" y="55"/>
                </a:lnTo>
                <a:lnTo>
                  <a:pt x="449" y="55"/>
                </a:lnTo>
                <a:lnTo>
                  <a:pt x="449" y="55"/>
                </a:lnTo>
                <a:lnTo>
                  <a:pt x="449" y="55"/>
                </a:lnTo>
                <a:lnTo>
                  <a:pt x="449" y="55"/>
                </a:lnTo>
                <a:lnTo>
                  <a:pt x="449" y="55"/>
                </a:lnTo>
                <a:lnTo>
                  <a:pt x="449" y="55"/>
                </a:lnTo>
                <a:lnTo>
                  <a:pt x="449" y="55"/>
                </a:lnTo>
                <a:lnTo>
                  <a:pt x="449" y="55"/>
                </a:lnTo>
                <a:lnTo>
                  <a:pt x="449" y="55"/>
                </a:lnTo>
                <a:lnTo>
                  <a:pt x="449" y="55"/>
                </a:lnTo>
                <a:lnTo>
                  <a:pt x="449" y="55"/>
                </a:lnTo>
                <a:lnTo>
                  <a:pt x="449" y="55"/>
                </a:lnTo>
                <a:lnTo>
                  <a:pt x="449" y="55"/>
                </a:lnTo>
                <a:lnTo>
                  <a:pt x="449" y="55"/>
                </a:lnTo>
                <a:lnTo>
                  <a:pt x="449" y="55"/>
                </a:lnTo>
                <a:lnTo>
                  <a:pt x="449" y="55"/>
                </a:lnTo>
                <a:lnTo>
                  <a:pt x="450" y="55"/>
                </a:lnTo>
                <a:lnTo>
                  <a:pt x="450" y="55"/>
                </a:lnTo>
                <a:lnTo>
                  <a:pt x="450" y="55"/>
                </a:lnTo>
                <a:lnTo>
                  <a:pt x="450" y="55"/>
                </a:lnTo>
                <a:lnTo>
                  <a:pt x="450" y="55"/>
                </a:lnTo>
                <a:lnTo>
                  <a:pt x="450" y="55"/>
                </a:lnTo>
                <a:lnTo>
                  <a:pt x="450" y="55"/>
                </a:lnTo>
                <a:lnTo>
                  <a:pt x="450" y="55"/>
                </a:lnTo>
                <a:lnTo>
                  <a:pt x="450" y="55"/>
                </a:lnTo>
                <a:lnTo>
                  <a:pt x="450" y="55"/>
                </a:lnTo>
                <a:lnTo>
                  <a:pt x="450" y="56"/>
                </a:lnTo>
                <a:lnTo>
                  <a:pt x="450" y="56"/>
                </a:lnTo>
                <a:lnTo>
                  <a:pt x="450" y="56"/>
                </a:lnTo>
                <a:lnTo>
                  <a:pt x="450" y="56"/>
                </a:lnTo>
                <a:lnTo>
                  <a:pt x="450" y="56"/>
                </a:lnTo>
                <a:lnTo>
                  <a:pt x="450" y="56"/>
                </a:lnTo>
                <a:lnTo>
                  <a:pt x="450" y="56"/>
                </a:lnTo>
                <a:lnTo>
                  <a:pt x="450" y="56"/>
                </a:lnTo>
                <a:lnTo>
                  <a:pt x="451" y="56"/>
                </a:lnTo>
                <a:lnTo>
                  <a:pt x="451" y="56"/>
                </a:lnTo>
                <a:lnTo>
                  <a:pt x="451" y="56"/>
                </a:lnTo>
                <a:lnTo>
                  <a:pt x="451" y="56"/>
                </a:lnTo>
                <a:lnTo>
                  <a:pt x="451" y="56"/>
                </a:lnTo>
                <a:lnTo>
                  <a:pt x="451" y="56"/>
                </a:lnTo>
                <a:lnTo>
                  <a:pt x="451" y="56"/>
                </a:lnTo>
                <a:lnTo>
                  <a:pt x="451" y="56"/>
                </a:lnTo>
                <a:lnTo>
                  <a:pt x="451" y="56"/>
                </a:lnTo>
                <a:lnTo>
                  <a:pt x="451" y="56"/>
                </a:lnTo>
                <a:lnTo>
                  <a:pt x="451" y="56"/>
                </a:lnTo>
                <a:lnTo>
                  <a:pt x="451" y="56"/>
                </a:lnTo>
                <a:lnTo>
                  <a:pt x="451" y="56"/>
                </a:lnTo>
                <a:lnTo>
                  <a:pt x="451" y="56"/>
                </a:lnTo>
                <a:lnTo>
                  <a:pt x="451" y="56"/>
                </a:lnTo>
                <a:lnTo>
                  <a:pt x="452" y="56"/>
                </a:lnTo>
                <a:lnTo>
                  <a:pt x="452" y="56"/>
                </a:lnTo>
                <a:lnTo>
                  <a:pt x="452" y="56"/>
                </a:lnTo>
                <a:lnTo>
                  <a:pt x="452" y="56"/>
                </a:lnTo>
                <a:lnTo>
                  <a:pt x="452" y="56"/>
                </a:lnTo>
                <a:lnTo>
                  <a:pt x="452" y="56"/>
                </a:lnTo>
                <a:lnTo>
                  <a:pt x="452" y="56"/>
                </a:lnTo>
                <a:lnTo>
                  <a:pt x="452" y="56"/>
                </a:lnTo>
                <a:lnTo>
                  <a:pt x="452" y="56"/>
                </a:lnTo>
                <a:lnTo>
                  <a:pt x="452" y="56"/>
                </a:lnTo>
                <a:lnTo>
                  <a:pt x="452" y="56"/>
                </a:lnTo>
                <a:lnTo>
                  <a:pt x="452" y="56"/>
                </a:lnTo>
                <a:lnTo>
                  <a:pt x="453" y="56"/>
                </a:lnTo>
                <a:lnTo>
                  <a:pt x="453" y="56"/>
                </a:lnTo>
                <a:lnTo>
                  <a:pt x="453" y="56"/>
                </a:lnTo>
                <a:lnTo>
                  <a:pt x="453" y="56"/>
                </a:lnTo>
                <a:lnTo>
                  <a:pt x="453" y="56"/>
                </a:lnTo>
                <a:lnTo>
                  <a:pt x="453" y="56"/>
                </a:lnTo>
                <a:lnTo>
                  <a:pt x="453" y="56"/>
                </a:lnTo>
                <a:lnTo>
                  <a:pt x="453" y="56"/>
                </a:lnTo>
                <a:lnTo>
                  <a:pt x="453" y="56"/>
                </a:lnTo>
                <a:lnTo>
                  <a:pt x="453" y="56"/>
                </a:lnTo>
                <a:lnTo>
                  <a:pt x="453" y="56"/>
                </a:lnTo>
                <a:lnTo>
                  <a:pt x="453" y="56"/>
                </a:lnTo>
                <a:lnTo>
                  <a:pt x="453" y="56"/>
                </a:lnTo>
                <a:lnTo>
                  <a:pt x="453" y="56"/>
                </a:lnTo>
                <a:lnTo>
                  <a:pt x="453" y="56"/>
                </a:lnTo>
                <a:lnTo>
                  <a:pt x="453" y="56"/>
                </a:lnTo>
                <a:lnTo>
                  <a:pt x="453" y="56"/>
                </a:lnTo>
                <a:lnTo>
                  <a:pt x="453" y="56"/>
                </a:lnTo>
                <a:lnTo>
                  <a:pt x="453" y="56"/>
                </a:lnTo>
                <a:lnTo>
                  <a:pt x="453" y="56"/>
                </a:lnTo>
                <a:lnTo>
                  <a:pt x="453" y="56"/>
                </a:lnTo>
                <a:lnTo>
                  <a:pt x="454" y="56"/>
                </a:lnTo>
                <a:lnTo>
                  <a:pt x="454" y="56"/>
                </a:lnTo>
                <a:lnTo>
                  <a:pt x="454" y="56"/>
                </a:lnTo>
                <a:lnTo>
                  <a:pt x="454" y="56"/>
                </a:lnTo>
                <a:lnTo>
                  <a:pt x="454" y="56"/>
                </a:lnTo>
                <a:lnTo>
                  <a:pt x="454" y="56"/>
                </a:lnTo>
                <a:lnTo>
                  <a:pt x="454" y="56"/>
                </a:lnTo>
                <a:lnTo>
                  <a:pt x="454" y="56"/>
                </a:lnTo>
                <a:lnTo>
                  <a:pt x="454" y="56"/>
                </a:lnTo>
                <a:lnTo>
                  <a:pt x="454" y="56"/>
                </a:lnTo>
                <a:lnTo>
                  <a:pt x="454" y="56"/>
                </a:lnTo>
                <a:lnTo>
                  <a:pt x="454" y="56"/>
                </a:lnTo>
                <a:lnTo>
                  <a:pt x="454" y="56"/>
                </a:lnTo>
                <a:lnTo>
                  <a:pt x="454" y="56"/>
                </a:lnTo>
                <a:lnTo>
                  <a:pt x="454" y="56"/>
                </a:lnTo>
                <a:lnTo>
                  <a:pt x="454" y="56"/>
                </a:lnTo>
                <a:lnTo>
                  <a:pt x="454" y="56"/>
                </a:lnTo>
                <a:lnTo>
                  <a:pt x="454" y="56"/>
                </a:lnTo>
                <a:lnTo>
                  <a:pt x="454" y="56"/>
                </a:lnTo>
                <a:lnTo>
                  <a:pt x="454" y="56"/>
                </a:lnTo>
                <a:lnTo>
                  <a:pt x="454" y="56"/>
                </a:lnTo>
                <a:lnTo>
                  <a:pt x="454" y="56"/>
                </a:lnTo>
                <a:lnTo>
                  <a:pt x="454" y="56"/>
                </a:lnTo>
                <a:lnTo>
                  <a:pt x="454" y="56"/>
                </a:lnTo>
                <a:lnTo>
                  <a:pt x="454" y="56"/>
                </a:lnTo>
                <a:lnTo>
                  <a:pt x="454" y="56"/>
                </a:lnTo>
                <a:lnTo>
                  <a:pt x="454" y="56"/>
                </a:lnTo>
                <a:lnTo>
                  <a:pt x="454" y="56"/>
                </a:lnTo>
                <a:lnTo>
                  <a:pt x="454" y="56"/>
                </a:lnTo>
                <a:lnTo>
                  <a:pt x="454" y="56"/>
                </a:lnTo>
                <a:lnTo>
                  <a:pt x="455" y="56"/>
                </a:lnTo>
                <a:lnTo>
                  <a:pt x="455" y="56"/>
                </a:lnTo>
                <a:lnTo>
                  <a:pt x="455" y="56"/>
                </a:lnTo>
                <a:lnTo>
                  <a:pt x="455" y="56"/>
                </a:lnTo>
                <a:lnTo>
                  <a:pt x="455" y="56"/>
                </a:lnTo>
                <a:lnTo>
                  <a:pt x="455" y="56"/>
                </a:lnTo>
                <a:lnTo>
                  <a:pt x="455" y="56"/>
                </a:lnTo>
                <a:lnTo>
                  <a:pt x="455" y="56"/>
                </a:lnTo>
                <a:lnTo>
                  <a:pt x="455" y="56"/>
                </a:lnTo>
                <a:lnTo>
                  <a:pt x="455" y="56"/>
                </a:lnTo>
                <a:lnTo>
                  <a:pt x="455" y="56"/>
                </a:lnTo>
                <a:lnTo>
                  <a:pt x="455" y="56"/>
                </a:lnTo>
                <a:lnTo>
                  <a:pt x="455" y="56"/>
                </a:lnTo>
                <a:lnTo>
                  <a:pt x="455" y="56"/>
                </a:lnTo>
                <a:lnTo>
                  <a:pt x="455" y="56"/>
                </a:lnTo>
                <a:lnTo>
                  <a:pt x="455" y="56"/>
                </a:lnTo>
                <a:lnTo>
                  <a:pt x="455" y="56"/>
                </a:lnTo>
                <a:lnTo>
                  <a:pt x="455" y="56"/>
                </a:lnTo>
                <a:lnTo>
                  <a:pt x="455" y="56"/>
                </a:lnTo>
                <a:lnTo>
                  <a:pt x="455" y="56"/>
                </a:lnTo>
                <a:lnTo>
                  <a:pt x="455" y="56"/>
                </a:lnTo>
                <a:lnTo>
                  <a:pt x="455" y="56"/>
                </a:lnTo>
                <a:lnTo>
                  <a:pt x="455" y="56"/>
                </a:lnTo>
                <a:lnTo>
                  <a:pt x="455" y="56"/>
                </a:lnTo>
                <a:lnTo>
                  <a:pt x="455" y="56"/>
                </a:lnTo>
                <a:lnTo>
                  <a:pt x="455" y="56"/>
                </a:lnTo>
                <a:lnTo>
                  <a:pt x="455" y="56"/>
                </a:lnTo>
                <a:lnTo>
                  <a:pt x="455" y="56"/>
                </a:lnTo>
                <a:lnTo>
                  <a:pt x="455" y="56"/>
                </a:lnTo>
                <a:lnTo>
                  <a:pt x="455" y="56"/>
                </a:lnTo>
                <a:lnTo>
                  <a:pt x="456" y="56"/>
                </a:lnTo>
                <a:lnTo>
                  <a:pt x="456" y="56"/>
                </a:lnTo>
                <a:lnTo>
                  <a:pt x="456" y="56"/>
                </a:lnTo>
                <a:lnTo>
                  <a:pt x="456" y="56"/>
                </a:lnTo>
                <a:lnTo>
                  <a:pt x="456" y="56"/>
                </a:lnTo>
                <a:lnTo>
                  <a:pt x="456" y="56"/>
                </a:lnTo>
                <a:lnTo>
                  <a:pt x="456" y="56"/>
                </a:lnTo>
                <a:lnTo>
                  <a:pt x="456" y="56"/>
                </a:lnTo>
                <a:lnTo>
                  <a:pt x="456" y="56"/>
                </a:lnTo>
                <a:lnTo>
                  <a:pt x="456" y="56"/>
                </a:lnTo>
                <a:lnTo>
                  <a:pt x="456" y="56"/>
                </a:lnTo>
                <a:lnTo>
                  <a:pt x="456" y="56"/>
                </a:lnTo>
                <a:lnTo>
                  <a:pt x="456" y="56"/>
                </a:lnTo>
                <a:lnTo>
                  <a:pt x="456" y="56"/>
                </a:lnTo>
                <a:lnTo>
                  <a:pt x="456" y="56"/>
                </a:lnTo>
                <a:lnTo>
                  <a:pt x="456" y="56"/>
                </a:lnTo>
                <a:lnTo>
                  <a:pt x="456" y="56"/>
                </a:lnTo>
                <a:lnTo>
                  <a:pt x="456" y="56"/>
                </a:lnTo>
                <a:lnTo>
                  <a:pt x="456" y="56"/>
                </a:lnTo>
                <a:lnTo>
                  <a:pt x="456" y="56"/>
                </a:lnTo>
                <a:lnTo>
                  <a:pt x="456" y="56"/>
                </a:lnTo>
                <a:lnTo>
                  <a:pt x="456" y="56"/>
                </a:lnTo>
                <a:lnTo>
                  <a:pt x="456" y="56"/>
                </a:lnTo>
                <a:lnTo>
                  <a:pt x="456" y="56"/>
                </a:lnTo>
                <a:lnTo>
                  <a:pt x="456" y="56"/>
                </a:lnTo>
                <a:lnTo>
                  <a:pt x="456" y="56"/>
                </a:lnTo>
                <a:lnTo>
                  <a:pt x="456" y="56"/>
                </a:lnTo>
                <a:lnTo>
                  <a:pt x="457" y="56"/>
                </a:lnTo>
                <a:lnTo>
                  <a:pt x="457" y="56"/>
                </a:lnTo>
                <a:lnTo>
                  <a:pt x="457" y="56"/>
                </a:lnTo>
                <a:lnTo>
                  <a:pt x="457" y="56"/>
                </a:lnTo>
                <a:lnTo>
                  <a:pt x="457" y="56"/>
                </a:lnTo>
                <a:lnTo>
                  <a:pt x="457" y="56"/>
                </a:lnTo>
                <a:lnTo>
                  <a:pt x="457" y="56"/>
                </a:lnTo>
                <a:lnTo>
                  <a:pt x="457" y="56"/>
                </a:lnTo>
                <a:lnTo>
                  <a:pt x="457" y="56"/>
                </a:lnTo>
                <a:lnTo>
                  <a:pt x="457" y="56"/>
                </a:lnTo>
                <a:lnTo>
                  <a:pt x="457" y="56"/>
                </a:lnTo>
                <a:lnTo>
                  <a:pt x="457" y="56"/>
                </a:lnTo>
                <a:lnTo>
                  <a:pt x="457" y="56"/>
                </a:lnTo>
                <a:lnTo>
                  <a:pt x="457" y="56"/>
                </a:lnTo>
                <a:lnTo>
                  <a:pt x="457" y="56"/>
                </a:lnTo>
                <a:lnTo>
                  <a:pt x="457" y="56"/>
                </a:lnTo>
                <a:lnTo>
                  <a:pt x="457" y="56"/>
                </a:lnTo>
                <a:lnTo>
                  <a:pt x="457" y="56"/>
                </a:lnTo>
                <a:lnTo>
                  <a:pt x="457" y="56"/>
                </a:lnTo>
                <a:lnTo>
                  <a:pt x="457" y="56"/>
                </a:lnTo>
                <a:lnTo>
                  <a:pt x="457" y="56"/>
                </a:lnTo>
                <a:lnTo>
                  <a:pt x="457" y="56"/>
                </a:lnTo>
                <a:lnTo>
                  <a:pt x="457" y="56"/>
                </a:lnTo>
                <a:lnTo>
                  <a:pt x="457" y="56"/>
                </a:lnTo>
                <a:lnTo>
                  <a:pt x="457" y="56"/>
                </a:lnTo>
                <a:lnTo>
                  <a:pt x="457" y="56"/>
                </a:lnTo>
                <a:lnTo>
                  <a:pt x="457" y="56"/>
                </a:lnTo>
                <a:lnTo>
                  <a:pt x="457" y="56"/>
                </a:lnTo>
                <a:lnTo>
                  <a:pt x="457" y="56"/>
                </a:lnTo>
                <a:lnTo>
                  <a:pt x="457" y="56"/>
                </a:lnTo>
                <a:lnTo>
                  <a:pt x="457" y="56"/>
                </a:lnTo>
                <a:lnTo>
                  <a:pt x="457" y="56"/>
                </a:lnTo>
                <a:lnTo>
                  <a:pt x="457" y="56"/>
                </a:lnTo>
                <a:lnTo>
                  <a:pt x="457" y="56"/>
                </a:lnTo>
                <a:lnTo>
                  <a:pt x="457" y="56"/>
                </a:lnTo>
                <a:lnTo>
                  <a:pt x="457" y="56"/>
                </a:lnTo>
                <a:lnTo>
                  <a:pt x="458" y="56"/>
                </a:lnTo>
                <a:lnTo>
                  <a:pt x="458" y="56"/>
                </a:lnTo>
                <a:lnTo>
                  <a:pt x="458" y="56"/>
                </a:lnTo>
                <a:lnTo>
                  <a:pt x="458" y="56"/>
                </a:lnTo>
                <a:lnTo>
                  <a:pt x="458" y="56"/>
                </a:lnTo>
                <a:lnTo>
                  <a:pt x="458" y="56"/>
                </a:lnTo>
                <a:lnTo>
                  <a:pt x="458" y="56"/>
                </a:lnTo>
                <a:lnTo>
                  <a:pt x="458" y="56"/>
                </a:lnTo>
                <a:lnTo>
                  <a:pt x="458" y="56"/>
                </a:lnTo>
                <a:lnTo>
                  <a:pt x="458" y="56"/>
                </a:lnTo>
                <a:lnTo>
                  <a:pt x="458" y="56"/>
                </a:lnTo>
                <a:lnTo>
                  <a:pt x="458" y="56"/>
                </a:lnTo>
                <a:lnTo>
                  <a:pt x="458" y="56"/>
                </a:lnTo>
                <a:lnTo>
                  <a:pt x="458" y="56"/>
                </a:lnTo>
                <a:lnTo>
                  <a:pt x="458" y="56"/>
                </a:lnTo>
                <a:lnTo>
                  <a:pt x="458" y="56"/>
                </a:lnTo>
                <a:lnTo>
                  <a:pt x="458" y="56"/>
                </a:lnTo>
                <a:lnTo>
                  <a:pt x="458" y="56"/>
                </a:lnTo>
                <a:lnTo>
                  <a:pt x="458" y="56"/>
                </a:lnTo>
                <a:lnTo>
                  <a:pt x="458" y="56"/>
                </a:lnTo>
                <a:lnTo>
                  <a:pt x="458" y="56"/>
                </a:lnTo>
                <a:lnTo>
                  <a:pt x="458" y="56"/>
                </a:lnTo>
                <a:lnTo>
                  <a:pt x="458" y="56"/>
                </a:lnTo>
                <a:lnTo>
                  <a:pt x="458" y="56"/>
                </a:lnTo>
                <a:lnTo>
                  <a:pt x="458" y="56"/>
                </a:lnTo>
                <a:lnTo>
                  <a:pt x="458" y="56"/>
                </a:lnTo>
                <a:lnTo>
                  <a:pt x="458" y="56"/>
                </a:lnTo>
                <a:lnTo>
                  <a:pt x="458" y="56"/>
                </a:lnTo>
                <a:lnTo>
                  <a:pt x="458" y="56"/>
                </a:lnTo>
                <a:lnTo>
                  <a:pt x="458" y="56"/>
                </a:lnTo>
                <a:lnTo>
                  <a:pt x="458" y="56"/>
                </a:lnTo>
                <a:lnTo>
                  <a:pt x="458" y="56"/>
                </a:lnTo>
                <a:lnTo>
                  <a:pt x="458" y="56"/>
                </a:lnTo>
                <a:lnTo>
                  <a:pt x="458" y="56"/>
                </a:lnTo>
                <a:lnTo>
                  <a:pt x="458" y="56"/>
                </a:lnTo>
                <a:lnTo>
                  <a:pt x="458" y="56"/>
                </a:lnTo>
                <a:lnTo>
                  <a:pt x="458" y="56"/>
                </a:lnTo>
                <a:lnTo>
                  <a:pt x="458" y="56"/>
                </a:lnTo>
                <a:lnTo>
                  <a:pt x="458"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59"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0" y="56"/>
                </a:lnTo>
                <a:lnTo>
                  <a:pt x="461" y="56"/>
                </a:lnTo>
                <a:lnTo>
                  <a:pt x="461" y="56"/>
                </a:lnTo>
                <a:lnTo>
                  <a:pt x="461" y="56"/>
                </a:lnTo>
                <a:lnTo>
                  <a:pt x="461" y="56"/>
                </a:lnTo>
                <a:lnTo>
                  <a:pt x="461" y="56"/>
                </a:lnTo>
                <a:lnTo>
                  <a:pt x="461" y="56"/>
                </a:lnTo>
                <a:lnTo>
                  <a:pt x="461" y="56"/>
                </a:lnTo>
                <a:lnTo>
                  <a:pt x="461" y="56"/>
                </a:lnTo>
                <a:lnTo>
                  <a:pt x="461" y="56"/>
                </a:lnTo>
                <a:lnTo>
                  <a:pt x="461" y="56"/>
                </a:lnTo>
                <a:lnTo>
                  <a:pt x="461" y="56"/>
                </a:lnTo>
                <a:lnTo>
                  <a:pt x="461" y="56"/>
                </a:lnTo>
                <a:lnTo>
                  <a:pt x="461" y="56"/>
                </a:lnTo>
                <a:lnTo>
                  <a:pt x="461" y="56"/>
                </a:lnTo>
                <a:lnTo>
                  <a:pt x="461" y="56"/>
                </a:lnTo>
                <a:lnTo>
                  <a:pt x="461" y="56"/>
                </a:lnTo>
                <a:lnTo>
                  <a:pt x="461" y="56"/>
                </a:lnTo>
                <a:lnTo>
                  <a:pt x="461" y="56"/>
                </a:lnTo>
                <a:lnTo>
                  <a:pt x="461" y="56"/>
                </a:lnTo>
                <a:lnTo>
                  <a:pt x="461" y="56"/>
                </a:lnTo>
                <a:lnTo>
                  <a:pt x="461" y="56"/>
                </a:lnTo>
                <a:lnTo>
                  <a:pt x="461" y="56"/>
                </a:lnTo>
                <a:lnTo>
                  <a:pt x="461" y="56"/>
                </a:lnTo>
                <a:lnTo>
                  <a:pt x="461" y="56"/>
                </a:lnTo>
                <a:lnTo>
                  <a:pt x="461" y="56"/>
                </a:lnTo>
                <a:lnTo>
                  <a:pt x="461" y="56"/>
                </a:lnTo>
                <a:lnTo>
                  <a:pt x="461" y="56"/>
                </a:lnTo>
                <a:lnTo>
                  <a:pt x="461" y="56"/>
                </a:lnTo>
                <a:lnTo>
                  <a:pt x="461" y="56"/>
                </a:lnTo>
                <a:lnTo>
                  <a:pt x="461" y="56"/>
                </a:lnTo>
                <a:lnTo>
                  <a:pt x="461" y="56"/>
                </a:lnTo>
                <a:lnTo>
                  <a:pt x="461" y="56"/>
                </a:lnTo>
                <a:lnTo>
                  <a:pt x="461" y="56"/>
                </a:lnTo>
                <a:lnTo>
                  <a:pt x="461" y="56"/>
                </a:lnTo>
                <a:lnTo>
                  <a:pt x="461" y="56"/>
                </a:lnTo>
                <a:lnTo>
                  <a:pt x="461" y="56"/>
                </a:lnTo>
                <a:lnTo>
                  <a:pt x="461" y="56"/>
                </a:lnTo>
                <a:lnTo>
                  <a:pt x="461" y="56"/>
                </a:lnTo>
                <a:lnTo>
                  <a:pt x="461" y="56"/>
                </a:lnTo>
                <a:lnTo>
                  <a:pt x="462" y="56"/>
                </a:lnTo>
                <a:lnTo>
                  <a:pt x="462" y="56"/>
                </a:lnTo>
                <a:lnTo>
                  <a:pt x="462" y="56"/>
                </a:lnTo>
                <a:lnTo>
                  <a:pt x="462" y="56"/>
                </a:lnTo>
                <a:lnTo>
                  <a:pt x="462" y="56"/>
                </a:lnTo>
                <a:lnTo>
                  <a:pt x="462" y="56"/>
                </a:lnTo>
                <a:lnTo>
                  <a:pt x="462" y="56"/>
                </a:lnTo>
                <a:lnTo>
                  <a:pt x="462" y="56"/>
                </a:lnTo>
                <a:lnTo>
                  <a:pt x="462" y="56"/>
                </a:lnTo>
                <a:lnTo>
                  <a:pt x="462" y="56"/>
                </a:lnTo>
                <a:lnTo>
                  <a:pt x="462" y="56"/>
                </a:lnTo>
                <a:lnTo>
                  <a:pt x="462" y="56"/>
                </a:lnTo>
                <a:lnTo>
                  <a:pt x="462" y="56"/>
                </a:lnTo>
                <a:lnTo>
                  <a:pt x="462" y="56"/>
                </a:lnTo>
                <a:lnTo>
                  <a:pt x="462" y="56"/>
                </a:lnTo>
                <a:lnTo>
                  <a:pt x="462" y="56"/>
                </a:lnTo>
                <a:lnTo>
                  <a:pt x="462" y="56"/>
                </a:lnTo>
                <a:lnTo>
                  <a:pt x="462" y="56"/>
                </a:lnTo>
                <a:lnTo>
                  <a:pt x="462" y="56"/>
                </a:lnTo>
                <a:lnTo>
                  <a:pt x="462" y="56"/>
                </a:lnTo>
                <a:lnTo>
                  <a:pt x="462" y="56"/>
                </a:lnTo>
                <a:lnTo>
                  <a:pt x="462" y="56"/>
                </a:lnTo>
                <a:lnTo>
                  <a:pt x="462" y="56"/>
                </a:lnTo>
                <a:lnTo>
                  <a:pt x="462" y="56"/>
                </a:lnTo>
                <a:lnTo>
                  <a:pt x="462" y="56"/>
                </a:lnTo>
                <a:lnTo>
                  <a:pt x="462" y="56"/>
                </a:lnTo>
                <a:lnTo>
                  <a:pt x="462" y="56"/>
                </a:lnTo>
                <a:lnTo>
                  <a:pt x="462" y="56"/>
                </a:lnTo>
                <a:lnTo>
                  <a:pt x="462" y="56"/>
                </a:lnTo>
                <a:lnTo>
                  <a:pt x="462" y="56"/>
                </a:lnTo>
                <a:lnTo>
                  <a:pt x="462" y="56"/>
                </a:lnTo>
                <a:lnTo>
                  <a:pt x="462" y="56"/>
                </a:lnTo>
                <a:lnTo>
                  <a:pt x="462" y="56"/>
                </a:lnTo>
                <a:lnTo>
                  <a:pt x="462" y="56"/>
                </a:lnTo>
                <a:lnTo>
                  <a:pt x="462" y="56"/>
                </a:lnTo>
                <a:lnTo>
                  <a:pt x="462" y="56"/>
                </a:lnTo>
                <a:lnTo>
                  <a:pt x="462" y="56"/>
                </a:lnTo>
                <a:lnTo>
                  <a:pt x="462" y="56"/>
                </a:lnTo>
                <a:lnTo>
                  <a:pt x="462" y="56"/>
                </a:lnTo>
                <a:lnTo>
                  <a:pt x="462" y="56"/>
                </a:lnTo>
                <a:lnTo>
                  <a:pt x="462" y="56"/>
                </a:lnTo>
                <a:lnTo>
                  <a:pt x="462" y="56"/>
                </a:lnTo>
                <a:lnTo>
                  <a:pt x="462" y="56"/>
                </a:lnTo>
                <a:lnTo>
                  <a:pt x="462" y="56"/>
                </a:lnTo>
                <a:lnTo>
                  <a:pt x="462" y="56"/>
                </a:lnTo>
                <a:lnTo>
                  <a:pt x="462" y="56"/>
                </a:lnTo>
                <a:lnTo>
                  <a:pt x="462" y="56"/>
                </a:lnTo>
                <a:lnTo>
                  <a:pt x="462" y="56"/>
                </a:lnTo>
                <a:lnTo>
                  <a:pt x="462" y="56"/>
                </a:lnTo>
                <a:lnTo>
                  <a:pt x="462" y="56"/>
                </a:lnTo>
                <a:lnTo>
                  <a:pt x="462" y="56"/>
                </a:lnTo>
                <a:lnTo>
                  <a:pt x="462" y="56"/>
                </a:lnTo>
                <a:lnTo>
                  <a:pt x="462" y="56"/>
                </a:lnTo>
                <a:lnTo>
                  <a:pt x="462" y="56"/>
                </a:lnTo>
                <a:lnTo>
                  <a:pt x="462" y="56"/>
                </a:lnTo>
                <a:lnTo>
                  <a:pt x="462" y="56"/>
                </a:lnTo>
                <a:lnTo>
                  <a:pt x="462" y="56"/>
                </a:lnTo>
                <a:lnTo>
                  <a:pt x="462" y="56"/>
                </a:lnTo>
                <a:lnTo>
                  <a:pt x="462" y="56"/>
                </a:lnTo>
                <a:lnTo>
                  <a:pt x="462" y="56"/>
                </a:lnTo>
                <a:lnTo>
                  <a:pt x="463" y="56"/>
                </a:lnTo>
                <a:lnTo>
                  <a:pt x="463" y="56"/>
                </a:lnTo>
                <a:lnTo>
                  <a:pt x="463" y="56"/>
                </a:lnTo>
                <a:lnTo>
                  <a:pt x="463" y="56"/>
                </a:lnTo>
                <a:lnTo>
                  <a:pt x="463" y="56"/>
                </a:lnTo>
                <a:lnTo>
                  <a:pt x="463" y="56"/>
                </a:lnTo>
                <a:lnTo>
                  <a:pt x="463" y="56"/>
                </a:lnTo>
                <a:lnTo>
                  <a:pt x="463" y="56"/>
                </a:lnTo>
                <a:lnTo>
                  <a:pt x="463" y="56"/>
                </a:lnTo>
                <a:lnTo>
                  <a:pt x="463" y="56"/>
                </a:lnTo>
                <a:lnTo>
                  <a:pt x="463" y="56"/>
                </a:lnTo>
                <a:lnTo>
                  <a:pt x="463" y="56"/>
                </a:lnTo>
                <a:lnTo>
                  <a:pt x="463" y="56"/>
                </a:lnTo>
                <a:lnTo>
                  <a:pt x="463" y="56"/>
                </a:lnTo>
                <a:lnTo>
                  <a:pt x="463" y="56"/>
                </a:lnTo>
                <a:lnTo>
                  <a:pt x="463" y="56"/>
                </a:lnTo>
                <a:lnTo>
                  <a:pt x="463" y="56"/>
                </a:lnTo>
                <a:lnTo>
                  <a:pt x="463" y="56"/>
                </a:lnTo>
                <a:lnTo>
                  <a:pt x="463" y="56"/>
                </a:lnTo>
                <a:lnTo>
                  <a:pt x="463" y="56"/>
                </a:lnTo>
                <a:lnTo>
                  <a:pt x="463" y="56"/>
                </a:lnTo>
                <a:lnTo>
                  <a:pt x="463" y="56"/>
                </a:lnTo>
                <a:lnTo>
                  <a:pt x="463" y="56"/>
                </a:lnTo>
                <a:lnTo>
                  <a:pt x="463" y="56"/>
                </a:lnTo>
                <a:lnTo>
                  <a:pt x="464" y="56"/>
                </a:lnTo>
                <a:lnTo>
                  <a:pt x="464" y="56"/>
                </a:lnTo>
                <a:lnTo>
                  <a:pt x="464" y="56"/>
                </a:lnTo>
                <a:lnTo>
                  <a:pt x="464" y="56"/>
                </a:lnTo>
                <a:lnTo>
                  <a:pt x="464" y="56"/>
                </a:lnTo>
                <a:lnTo>
                  <a:pt x="464" y="56"/>
                </a:lnTo>
                <a:lnTo>
                  <a:pt x="464" y="56"/>
                </a:lnTo>
                <a:lnTo>
                  <a:pt x="464" y="56"/>
                </a:lnTo>
                <a:lnTo>
                  <a:pt x="464" y="56"/>
                </a:lnTo>
                <a:lnTo>
                  <a:pt x="464" y="56"/>
                </a:lnTo>
                <a:lnTo>
                  <a:pt x="464" y="56"/>
                </a:lnTo>
                <a:lnTo>
                  <a:pt x="464" y="56"/>
                </a:lnTo>
                <a:lnTo>
                  <a:pt x="464" y="56"/>
                </a:lnTo>
                <a:lnTo>
                  <a:pt x="464" y="56"/>
                </a:lnTo>
                <a:lnTo>
                  <a:pt x="464" y="56"/>
                </a:lnTo>
                <a:lnTo>
                  <a:pt x="464" y="56"/>
                </a:lnTo>
                <a:lnTo>
                  <a:pt x="464" y="56"/>
                </a:lnTo>
                <a:lnTo>
                  <a:pt x="464" y="56"/>
                </a:lnTo>
                <a:lnTo>
                  <a:pt x="464" y="56"/>
                </a:lnTo>
                <a:lnTo>
                  <a:pt x="464" y="56"/>
                </a:lnTo>
                <a:lnTo>
                  <a:pt x="464" y="56"/>
                </a:lnTo>
                <a:lnTo>
                  <a:pt x="464" y="56"/>
                </a:lnTo>
                <a:lnTo>
                  <a:pt x="464" y="56"/>
                </a:lnTo>
                <a:lnTo>
                  <a:pt x="464" y="56"/>
                </a:lnTo>
                <a:lnTo>
                  <a:pt x="464" y="56"/>
                </a:lnTo>
                <a:lnTo>
                  <a:pt x="464" y="56"/>
                </a:lnTo>
                <a:lnTo>
                  <a:pt x="464" y="56"/>
                </a:lnTo>
                <a:lnTo>
                  <a:pt x="464" y="56"/>
                </a:lnTo>
                <a:lnTo>
                  <a:pt x="464" y="56"/>
                </a:lnTo>
                <a:lnTo>
                  <a:pt x="464" y="56"/>
                </a:lnTo>
                <a:lnTo>
                  <a:pt x="464" y="56"/>
                </a:lnTo>
                <a:lnTo>
                  <a:pt x="464" y="56"/>
                </a:lnTo>
                <a:lnTo>
                  <a:pt x="464" y="56"/>
                </a:lnTo>
                <a:lnTo>
                  <a:pt x="464" y="56"/>
                </a:lnTo>
                <a:lnTo>
                  <a:pt x="464" y="56"/>
                </a:lnTo>
                <a:lnTo>
                  <a:pt x="464" y="56"/>
                </a:lnTo>
                <a:lnTo>
                  <a:pt x="464" y="56"/>
                </a:lnTo>
                <a:lnTo>
                  <a:pt x="464" y="56"/>
                </a:lnTo>
                <a:lnTo>
                  <a:pt x="464" y="56"/>
                </a:lnTo>
                <a:lnTo>
                  <a:pt x="464" y="56"/>
                </a:lnTo>
                <a:lnTo>
                  <a:pt x="464" y="56"/>
                </a:lnTo>
                <a:lnTo>
                  <a:pt x="464" y="56"/>
                </a:lnTo>
                <a:lnTo>
                  <a:pt x="464" y="56"/>
                </a:lnTo>
                <a:lnTo>
                  <a:pt x="464" y="56"/>
                </a:lnTo>
                <a:lnTo>
                  <a:pt x="464" y="56"/>
                </a:lnTo>
                <a:lnTo>
                  <a:pt x="464" y="56"/>
                </a:lnTo>
                <a:lnTo>
                  <a:pt x="464" y="56"/>
                </a:lnTo>
                <a:lnTo>
                  <a:pt x="464" y="56"/>
                </a:lnTo>
                <a:lnTo>
                  <a:pt x="464" y="56"/>
                </a:lnTo>
                <a:lnTo>
                  <a:pt x="464" y="56"/>
                </a:lnTo>
                <a:lnTo>
                  <a:pt x="464" y="56"/>
                </a:lnTo>
                <a:lnTo>
                  <a:pt x="464" y="56"/>
                </a:lnTo>
                <a:lnTo>
                  <a:pt x="464" y="56"/>
                </a:lnTo>
                <a:lnTo>
                  <a:pt x="464" y="56"/>
                </a:lnTo>
                <a:lnTo>
                  <a:pt x="465" y="56"/>
                </a:lnTo>
                <a:lnTo>
                  <a:pt x="465" y="56"/>
                </a:lnTo>
                <a:lnTo>
                  <a:pt x="465" y="56"/>
                </a:lnTo>
                <a:lnTo>
                  <a:pt x="465" y="56"/>
                </a:lnTo>
                <a:lnTo>
                  <a:pt x="465" y="56"/>
                </a:lnTo>
                <a:lnTo>
                  <a:pt x="465" y="56"/>
                </a:lnTo>
                <a:lnTo>
                  <a:pt x="465" y="56"/>
                </a:lnTo>
                <a:lnTo>
                  <a:pt x="465" y="56"/>
                </a:lnTo>
                <a:lnTo>
                  <a:pt x="465" y="56"/>
                </a:lnTo>
                <a:lnTo>
                  <a:pt x="465" y="56"/>
                </a:lnTo>
                <a:lnTo>
                  <a:pt x="465" y="56"/>
                </a:lnTo>
                <a:lnTo>
                  <a:pt x="465" y="56"/>
                </a:lnTo>
                <a:lnTo>
                  <a:pt x="465" y="56"/>
                </a:lnTo>
                <a:lnTo>
                  <a:pt x="465" y="56"/>
                </a:lnTo>
                <a:lnTo>
                  <a:pt x="465" y="56"/>
                </a:lnTo>
                <a:lnTo>
                  <a:pt x="465" y="56"/>
                </a:lnTo>
                <a:lnTo>
                  <a:pt x="465" y="56"/>
                </a:lnTo>
                <a:lnTo>
                  <a:pt x="465" y="56"/>
                </a:lnTo>
                <a:lnTo>
                  <a:pt x="465" y="56"/>
                </a:lnTo>
                <a:lnTo>
                  <a:pt x="465" y="56"/>
                </a:lnTo>
                <a:lnTo>
                  <a:pt x="465" y="56"/>
                </a:lnTo>
                <a:lnTo>
                  <a:pt x="466" y="56"/>
                </a:lnTo>
                <a:lnTo>
                  <a:pt x="466" y="56"/>
                </a:lnTo>
                <a:lnTo>
                  <a:pt x="466" y="56"/>
                </a:lnTo>
                <a:lnTo>
                  <a:pt x="466" y="56"/>
                </a:lnTo>
                <a:lnTo>
                  <a:pt x="466" y="56"/>
                </a:lnTo>
                <a:lnTo>
                  <a:pt x="466" y="56"/>
                </a:lnTo>
                <a:lnTo>
                  <a:pt x="466" y="56"/>
                </a:lnTo>
                <a:lnTo>
                  <a:pt x="466" y="56"/>
                </a:lnTo>
                <a:lnTo>
                  <a:pt x="466" y="56"/>
                </a:lnTo>
                <a:lnTo>
                  <a:pt x="466" y="56"/>
                </a:lnTo>
                <a:lnTo>
                  <a:pt x="466" y="56"/>
                </a:lnTo>
                <a:lnTo>
                  <a:pt x="466" y="56"/>
                </a:lnTo>
                <a:lnTo>
                  <a:pt x="466" y="56"/>
                </a:lnTo>
                <a:lnTo>
                  <a:pt x="466" y="56"/>
                </a:lnTo>
                <a:lnTo>
                  <a:pt x="466" y="56"/>
                </a:lnTo>
                <a:lnTo>
                  <a:pt x="466" y="56"/>
                </a:lnTo>
                <a:lnTo>
                  <a:pt x="466" y="56"/>
                </a:lnTo>
                <a:lnTo>
                  <a:pt x="466" y="56"/>
                </a:lnTo>
                <a:lnTo>
                  <a:pt x="466" y="56"/>
                </a:lnTo>
                <a:lnTo>
                  <a:pt x="466" y="56"/>
                </a:lnTo>
                <a:lnTo>
                  <a:pt x="466" y="56"/>
                </a:lnTo>
                <a:lnTo>
                  <a:pt x="466" y="56"/>
                </a:lnTo>
                <a:lnTo>
                  <a:pt x="466" y="56"/>
                </a:lnTo>
                <a:lnTo>
                  <a:pt x="466" y="56"/>
                </a:lnTo>
                <a:lnTo>
                  <a:pt x="466" y="56"/>
                </a:lnTo>
                <a:lnTo>
                  <a:pt x="466" y="56"/>
                </a:lnTo>
                <a:lnTo>
                  <a:pt x="466" y="56"/>
                </a:lnTo>
                <a:lnTo>
                  <a:pt x="466" y="56"/>
                </a:lnTo>
                <a:lnTo>
                  <a:pt x="466" y="56"/>
                </a:lnTo>
                <a:lnTo>
                  <a:pt x="466" y="56"/>
                </a:lnTo>
                <a:lnTo>
                  <a:pt x="466" y="56"/>
                </a:lnTo>
                <a:lnTo>
                  <a:pt x="466" y="56"/>
                </a:lnTo>
                <a:lnTo>
                  <a:pt x="466" y="56"/>
                </a:lnTo>
                <a:lnTo>
                  <a:pt x="466" y="56"/>
                </a:lnTo>
                <a:lnTo>
                  <a:pt x="466" y="56"/>
                </a:lnTo>
                <a:lnTo>
                  <a:pt x="466" y="56"/>
                </a:lnTo>
                <a:lnTo>
                  <a:pt x="466" y="56"/>
                </a:lnTo>
                <a:lnTo>
                  <a:pt x="466" y="56"/>
                </a:lnTo>
                <a:lnTo>
                  <a:pt x="466" y="56"/>
                </a:lnTo>
                <a:lnTo>
                  <a:pt x="466" y="56"/>
                </a:lnTo>
                <a:lnTo>
                  <a:pt x="466" y="56"/>
                </a:lnTo>
                <a:lnTo>
                  <a:pt x="466" y="56"/>
                </a:lnTo>
                <a:lnTo>
                  <a:pt x="466" y="56"/>
                </a:lnTo>
                <a:lnTo>
                  <a:pt x="466" y="56"/>
                </a:lnTo>
                <a:lnTo>
                  <a:pt x="466" y="56"/>
                </a:lnTo>
                <a:lnTo>
                  <a:pt x="466" y="56"/>
                </a:lnTo>
                <a:lnTo>
                  <a:pt x="466" y="56"/>
                </a:lnTo>
                <a:lnTo>
                  <a:pt x="466" y="56"/>
                </a:lnTo>
                <a:lnTo>
                  <a:pt x="466" y="56"/>
                </a:lnTo>
                <a:lnTo>
                  <a:pt x="466" y="56"/>
                </a:lnTo>
                <a:lnTo>
                  <a:pt x="466" y="56"/>
                </a:lnTo>
                <a:lnTo>
                  <a:pt x="466" y="56"/>
                </a:lnTo>
                <a:lnTo>
                  <a:pt x="466" y="56"/>
                </a:lnTo>
                <a:lnTo>
                  <a:pt x="466" y="56"/>
                </a:lnTo>
                <a:lnTo>
                  <a:pt x="467" y="56"/>
                </a:lnTo>
                <a:lnTo>
                  <a:pt x="467" y="56"/>
                </a:lnTo>
                <a:lnTo>
                  <a:pt x="467" y="56"/>
                </a:lnTo>
                <a:lnTo>
                  <a:pt x="467" y="56"/>
                </a:lnTo>
                <a:lnTo>
                  <a:pt x="467" y="56"/>
                </a:lnTo>
                <a:lnTo>
                  <a:pt x="467" y="56"/>
                </a:lnTo>
                <a:lnTo>
                  <a:pt x="467" y="56"/>
                </a:lnTo>
                <a:lnTo>
                  <a:pt x="467" y="56"/>
                </a:lnTo>
                <a:lnTo>
                  <a:pt x="467" y="56"/>
                </a:lnTo>
                <a:lnTo>
                  <a:pt x="467" y="56"/>
                </a:lnTo>
                <a:lnTo>
                  <a:pt x="467" y="56"/>
                </a:lnTo>
                <a:lnTo>
                  <a:pt x="467" y="56"/>
                </a:lnTo>
                <a:lnTo>
                  <a:pt x="467" y="56"/>
                </a:lnTo>
                <a:lnTo>
                  <a:pt x="467" y="56"/>
                </a:lnTo>
                <a:lnTo>
                  <a:pt x="467" y="56"/>
                </a:lnTo>
                <a:lnTo>
                  <a:pt x="467" y="56"/>
                </a:lnTo>
                <a:lnTo>
                  <a:pt x="467" y="56"/>
                </a:lnTo>
                <a:lnTo>
                  <a:pt x="467" y="56"/>
                </a:lnTo>
                <a:lnTo>
                  <a:pt x="467" y="56"/>
                </a:lnTo>
                <a:lnTo>
                  <a:pt x="467" y="56"/>
                </a:lnTo>
                <a:lnTo>
                  <a:pt x="467" y="56"/>
                </a:lnTo>
                <a:lnTo>
                  <a:pt x="467" y="56"/>
                </a:lnTo>
                <a:lnTo>
                  <a:pt x="467" y="56"/>
                </a:lnTo>
                <a:lnTo>
                  <a:pt x="467" y="56"/>
                </a:lnTo>
                <a:lnTo>
                  <a:pt x="468" y="56"/>
                </a:lnTo>
                <a:lnTo>
                  <a:pt x="468" y="56"/>
                </a:lnTo>
                <a:lnTo>
                  <a:pt x="468" y="56"/>
                </a:lnTo>
                <a:lnTo>
                  <a:pt x="468" y="56"/>
                </a:lnTo>
                <a:lnTo>
                  <a:pt x="468" y="56"/>
                </a:lnTo>
                <a:lnTo>
                  <a:pt x="468" y="56"/>
                </a:lnTo>
                <a:lnTo>
                  <a:pt x="468" y="56"/>
                </a:lnTo>
                <a:lnTo>
                  <a:pt x="468" y="56"/>
                </a:lnTo>
                <a:lnTo>
                  <a:pt x="468" y="56"/>
                </a:lnTo>
                <a:lnTo>
                  <a:pt x="468" y="56"/>
                </a:lnTo>
                <a:lnTo>
                  <a:pt x="468" y="56"/>
                </a:lnTo>
                <a:lnTo>
                  <a:pt x="468" y="56"/>
                </a:lnTo>
                <a:lnTo>
                  <a:pt x="468" y="56"/>
                </a:lnTo>
                <a:lnTo>
                  <a:pt x="468" y="56"/>
                </a:lnTo>
                <a:lnTo>
                  <a:pt x="468" y="56"/>
                </a:lnTo>
                <a:lnTo>
                  <a:pt x="468" y="56"/>
                </a:lnTo>
                <a:lnTo>
                  <a:pt x="468" y="56"/>
                </a:lnTo>
                <a:lnTo>
                  <a:pt x="468" y="56"/>
                </a:lnTo>
                <a:lnTo>
                  <a:pt x="469" y="56"/>
                </a:lnTo>
                <a:lnTo>
                  <a:pt x="469" y="56"/>
                </a:lnTo>
                <a:lnTo>
                  <a:pt x="469" y="56"/>
                </a:lnTo>
                <a:lnTo>
                  <a:pt x="469" y="56"/>
                </a:lnTo>
                <a:lnTo>
                  <a:pt x="469" y="56"/>
                </a:lnTo>
                <a:lnTo>
                  <a:pt x="469" y="56"/>
                </a:lnTo>
                <a:lnTo>
                  <a:pt x="469" y="56"/>
                </a:lnTo>
                <a:lnTo>
                  <a:pt x="469" y="56"/>
                </a:lnTo>
                <a:lnTo>
                  <a:pt x="469" y="56"/>
                </a:lnTo>
                <a:lnTo>
                  <a:pt x="469" y="56"/>
                </a:lnTo>
                <a:lnTo>
                  <a:pt x="469" y="56"/>
                </a:lnTo>
                <a:lnTo>
                  <a:pt x="469" y="56"/>
                </a:lnTo>
                <a:lnTo>
                  <a:pt x="469" y="56"/>
                </a:lnTo>
                <a:lnTo>
                  <a:pt x="469" y="56"/>
                </a:lnTo>
                <a:lnTo>
                  <a:pt x="469" y="56"/>
                </a:lnTo>
                <a:lnTo>
                  <a:pt x="469" y="56"/>
                </a:lnTo>
                <a:lnTo>
                  <a:pt x="469" y="56"/>
                </a:lnTo>
                <a:lnTo>
                  <a:pt x="469" y="56"/>
                </a:lnTo>
                <a:lnTo>
                  <a:pt x="469" y="56"/>
                </a:lnTo>
                <a:lnTo>
                  <a:pt x="469" y="56"/>
                </a:lnTo>
                <a:lnTo>
                  <a:pt x="469" y="56"/>
                </a:lnTo>
                <a:lnTo>
                  <a:pt x="469" y="56"/>
                </a:lnTo>
                <a:lnTo>
                  <a:pt x="469" y="56"/>
                </a:lnTo>
                <a:lnTo>
                  <a:pt x="469" y="56"/>
                </a:lnTo>
                <a:lnTo>
                  <a:pt x="469" y="56"/>
                </a:lnTo>
                <a:lnTo>
                  <a:pt x="469" y="56"/>
                </a:lnTo>
                <a:lnTo>
                  <a:pt x="469" y="56"/>
                </a:lnTo>
                <a:lnTo>
                  <a:pt x="469" y="56"/>
                </a:lnTo>
                <a:lnTo>
                  <a:pt x="469" y="56"/>
                </a:lnTo>
                <a:lnTo>
                  <a:pt x="469" y="56"/>
                </a:lnTo>
                <a:lnTo>
                  <a:pt x="469" y="56"/>
                </a:lnTo>
                <a:lnTo>
                  <a:pt x="469" y="56"/>
                </a:lnTo>
                <a:lnTo>
                  <a:pt x="469" y="56"/>
                </a:lnTo>
                <a:lnTo>
                  <a:pt x="470" y="56"/>
                </a:lnTo>
                <a:lnTo>
                  <a:pt x="470" y="56"/>
                </a:lnTo>
                <a:lnTo>
                  <a:pt x="470" y="56"/>
                </a:lnTo>
                <a:lnTo>
                  <a:pt x="470" y="56"/>
                </a:lnTo>
                <a:lnTo>
                  <a:pt x="470" y="56"/>
                </a:lnTo>
                <a:lnTo>
                  <a:pt x="470" y="56"/>
                </a:lnTo>
                <a:lnTo>
                  <a:pt x="470" y="56"/>
                </a:lnTo>
                <a:lnTo>
                  <a:pt x="470" y="56"/>
                </a:lnTo>
                <a:lnTo>
                  <a:pt x="470" y="56"/>
                </a:lnTo>
                <a:lnTo>
                  <a:pt x="470" y="56"/>
                </a:lnTo>
                <a:lnTo>
                  <a:pt x="470" y="56"/>
                </a:lnTo>
                <a:lnTo>
                  <a:pt x="470" y="56"/>
                </a:lnTo>
                <a:lnTo>
                  <a:pt x="470" y="56"/>
                </a:lnTo>
                <a:lnTo>
                  <a:pt x="470" y="56"/>
                </a:lnTo>
                <a:lnTo>
                  <a:pt x="470" y="56"/>
                </a:lnTo>
                <a:lnTo>
                  <a:pt x="470" y="56"/>
                </a:lnTo>
                <a:lnTo>
                  <a:pt x="470" y="56"/>
                </a:lnTo>
                <a:lnTo>
                  <a:pt x="470" y="56"/>
                </a:lnTo>
                <a:lnTo>
                  <a:pt x="471" y="56"/>
                </a:lnTo>
                <a:lnTo>
                  <a:pt x="471" y="56"/>
                </a:lnTo>
                <a:lnTo>
                  <a:pt x="471" y="56"/>
                </a:lnTo>
                <a:lnTo>
                  <a:pt x="471" y="56"/>
                </a:lnTo>
                <a:lnTo>
                  <a:pt x="471" y="56"/>
                </a:lnTo>
                <a:lnTo>
                  <a:pt x="471" y="56"/>
                </a:lnTo>
                <a:lnTo>
                  <a:pt x="471" y="56"/>
                </a:lnTo>
                <a:lnTo>
                  <a:pt x="471" y="56"/>
                </a:lnTo>
                <a:lnTo>
                  <a:pt x="471" y="56"/>
                </a:lnTo>
                <a:lnTo>
                  <a:pt x="471" y="56"/>
                </a:lnTo>
                <a:lnTo>
                  <a:pt x="471" y="56"/>
                </a:lnTo>
                <a:lnTo>
                  <a:pt x="471" y="56"/>
                </a:lnTo>
                <a:lnTo>
                  <a:pt x="471" y="56"/>
                </a:lnTo>
                <a:lnTo>
                  <a:pt x="471" y="56"/>
                </a:lnTo>
                <a:lnTo>
                  <a:pt x="471" y="56"/>
                </a:lnTo>
                <a:lnTo>
                  <a:pt x="471" y="56"/>
                </a:lnTo>
                <a:lnTo>
                  <a:pt x="471" y="56"/>
                </a:lnTo>
                <a:lnTo>
                  <a:pt x="471" y="56"/>
                </a:lnTo>
                <a:lnTo>
                  <a:pt x="471" y="56"/>
                </a:lnTo>
                <a:lnTo>
                  <a:pt x="471" y="56"/>
                </a:lnTo>
                <a:lnTo>
                  <a:pt x="471" y="56"/>
                </a:lnTo>
                <a:lnTo>
                  <a:pt x="471" y="56"/>
                </a:lnTo>
                <a:lnTo>
                  <a:pt x="471" y="56"/>
                </a:lnTo>
                <a:lnTo>
                  <a:pt x="471" y="56"/>
                </a:lnTo>
                <a:lnTo>
                  <a:pt x="472" y="56"/>
                </a:lnTo>
                <a:lnTo>
                  <a:pt x="472" y="57"/>
                </a:lnTo>
                <a:lnTo>
                  <a:pt x="472" y="57"/>
                </a:lnTo>
                <a:lnTo>
                  <a:pt x="472" y="57"/>
                </a:lnTo>
                <a:lnTo>
                  <a:pt x="472" y="57"/>
                </a:lnTo>
                <a:lnTo>
                  <a:pt x="472" y="57"/>
                </a:lnTo>
                <a:lnTo>
                  <a:pt x="472" y="57"/>
                </a:lnTo>
                <a:lnTo>
                  <a:pt x="472" y="57"/>
                </a:lnTo>
                <a:lnTo>
                  <a:pt x="472" y="57"/>
                </a:lnTo>
                <a:lnTo>
                  <a:pt x="472" y="57"/>
                </a:lnTo>
                <a:lnTo>
                  <a:pt x="472" y="57"/>
                </a:lnTo>
                <a:lnTo>
                  <a:pt x="472" y="57"/>
                </a:lnTo>
                <a:lnTo>
                  <a:pt x="472" y="57"/>
                </a:lnTo>
                <a:lnTo>
                  <a:pt x="472" y="57"/>
                </a:lnTo>
                <a:lnTo>
                  <a:pt x="472" y="57"/>
                </a:lnTo>
                <a:lnTo>
                  <a:pt x="472" y="57"/>
                </a:lnTo>
                <a:lnTo>
                  <a:pt x="472" y="57"/>
                </a:lnTo>
                <a:lnTo>
                  <a:pt x="472" y="57"/>
                </a:lnTo>
                <a:lnTo>
                  <a:pt x="473" y="57"/>
                </a:lnTo>
                <a:lnTo>
                  <a:pt x="473" y="57"/>
                </a:lnTo>
                <a:lnTo>
                  <a:pt x="473" y="57"/>
                </a:lnTo>
                <a:lnTo>
                  <a:pt x="473" y="57"/>
                </a:lnTo>
                <a:lnTo>
                  <a:pt x="473" y="57"/>
                </a:lnTo>
                <a:lnTo>
                  <a:pt x="473" y="57"/>
                </a:lnTo>
                <a:lnTo>
                  <a:pt x="473" y="57"/>
                </a:lnTo>
                <a:lnTo>
                  <a:pt x="473" y="57"/>
                </a:lnTo>
                <a:lnTo>
                  <a:pt x="473" y="57"/>
                </a:lnTo>
                <a:lnTo>
                  <a:pt x="473" y="57"/>
                </a:lnTo>
                <a:lnTo>
                  <a:pt x="473" y="57"/>
                </a:lnTo>
                <a:lnTo>
                  <a:pt x="473" y="57"/>
                </a:lnTo>
                <a:lnTo>
                  <a:pt x="473" y="57"/>
                </a:lnTo>
                <a:lnTo>
                  <a:pt x="473" y="57"/>
                </a:lnTo>
                <a:lnTo>
                  <a:pt x="473" y="57"/>
                </a:lnTo>
                <a:lnTo>
                  <a:pt x="473" y="57"/>
                </a:lnTo>
                <a:lnTo>
                  <a:pt x="473" y="57"/>
                </a:lnTo>
                <a:lnTo>
                  <a:pt x="473" y="57"/>
                </a:lnTo>
                <a:lnTo>
                  <a:pt x="473" y="57"/>
                </a:lnTo>
                <a:lnTo>
                  <a:pt x="473" y="57"/>
                </a:lnTo>
                <a:lnTo>
                  <a:pt x="473" y="57"/>
                </a:lnTo>
                <a:lnTo>
                  <a:pt x="474" y="57"/>
                </a:lnTo>
                <a:lnTo>
                  <a:pt x="474" y="57"/>
                </a:lnTo>
                <a:lnTo>
                  <a:pt x="474" y="57"/>
                </a:lnTo>
                <a:lnTo>
                  <a:pt x="474" y="57"/>
                </a:lnTo>
                <a:lnTo>
                  <a:pt x="474" y="57"/>
                </a:lnTo>
                <a:lnTo>
                  <a:pt x="474" y="57"/>
                </a:lnTo>
                <a:lnTo>
                  <a:pt x="474" y="57"/>
                </a:lnTo>
                <a:lnTo>
                  <a:pt x="474" y="57"/>
                </a:lnTo>
                <a:lnTo>
                  <a:pt x="474" y="57"/>
                </a:lnTo>
                <a:lnTo>
                  <a:pt x="474" y="57"/>
                </a:lnTo>
                <a:lnTo>
                  <a:pt x="474" y="57"/>
                </a:lnTo>
                <a:lnTo>
                  <a:pt x="474" y="57"/>
                </a:lnTo>
                <a:lnTo>
                  <a:pt x="474" y="57"/>
                </a:lnTo>
                <a:lnTo>
                  <a:pt x="474" y="57"/>
                </a:lnTo>
                <a:lnTo>
                  <a:pt x="474" y="57"/>
                </a:lnTo>
                <a:lnTo>
                  <a:pt x="475" y="57"/>
                </a:lnTo>
                <a:lnTo>
                  <a:pt x="475" y="57"/>
                </a:lnTo>
                <a:lnTo>
                  <a:pt x="475" y="57"/>
                </a:lnTo>
                <a:lnTo>
                  <a:pt x="475" y="57"/>
                </a:lnTo>
                <a:lnTo>
                  <a:pt x="475" y="57"/>
                </a:lnTo>
                <a:lnTo>
                  <a:pt x="475" y="57"/>
                </a:lnTo>
                <a:lnTo>
                  <a:pt x="475" y="57"/>
                </a:lnTo>
                <a:lnTo>
                  <a:pt x="475" y="57"/>
                </a:lnTo>
                <a:lnTo>
                  <a:pt x="475" y="57"/>
                </a:lnTo>
                <a:lnTo>
                  <a:pt x="475" y="57"/>
                </a:lnTo>
                <a:lnTo>
                  <a:pt x="475" y="57"/>
                </a:lnTo>
                <a:lnTo>
                  <a:pt x="475" y="57"/>
                </a:lnTo>
                <a:lnTo>
                  <a:pt x="475" y="57"/>
                </a:lnTo>
                <a:lnTo>
                  <a:pt x="475" y="57"/>
                </a:lnTo>
                <a:lnTo>
                  <a:pt x="475" y="57"/>
                </a:lnTo>
                <a:lnTo>
                  <a:pt x="475" y="57"/>
                </a:lnTo>
                <a:lnTo>
                  <a:pt x="475" y="57"/>
                </a:lnTo>
                <a:lnTo>
                  <a:pt x="475" y="57"/>
                </a:lnTo>
                <a:lnTo>
                  <a:pt x="475" y="57"/>
                </a:lnTo>
                <a:lnTo>
                  <a:pt x="475" y="57"/>
                </a:lnTo>
                <a:lnTo>
                  <a:pt x="475" y="57"/>
                </a:lnTo>
                <a:lnTo>
                  <a:pt x="475" y="57"/>
                </a:lnTo>
                <a:lnTo>
                  <a:pt x="475" y="57"/>
                </a:lnTo>
                <a:lnTo>
                  <a:pt x="475" y="57"/>
                </a:lnTo>
                <a:lnTo>
                  <a:pt x="475" y="57"/>
                </a:lnTo>
                <a:lnTo>
                  <a:pt x="475" y="57"/>
                </a:lnTo>
                <a:lnTo>
                  <a:pt x="475" y="57"/>
                </a:lnTo>
                <a:lnTo>
                  <a:pt x="475" y="57"/>
                </a:lnTo>
                <a:lnTo>
                  <a:pt x="475" y="57"/>
                </a:lnTo>
                <a:lnTo>
                  <a:pt x="475" y="57"/>
                </a:lnTo>
                <a:lnTo>
                  <a:pt x="476" y="57"/>
                </a:lnTo>
                <a:lnTo>
                  <a:pt x="476" y="57"/>
                </a:lnTo>
                <a:lnTo>
                  <a:pt x="476" y="57"/>
                </a:lnTo>
                <a:lnTo>
                  <a:pt x="476" y="57"/>
                </a:lnTo>
                <a:lnTo>
                  <a:pt x="476" y="57"/>
                </a:lnTo>
                <a:lnTo>
                  <a:pt x="476" y="57"/>
                </a:lnTo>
                <a:lnTo>
                  <a:pt x="476" y="57"/>
                </a:lnTo>
                <a:lnTo>
                  <a:pt x="476" y="57"/>
                </a:lnTo>
                <a:lnTo>
                  <a:pt x="476" y="57"/>
                </a:lnTo>
                <a:lnTo>
                  <a:pt x="476" y="57"/>
                </a:lnTo>
                <a:lnTo>
                  <a:pt x="476" y="57"/>
                </a:lnTo>
                <a:lnTo>
                  <a:pt x="476" y="57"/>
                </a:lnTo>
                <a:lnTo>
                  <a:pt x="477" y="57"/>
                </a:lnTo>
                <a:lnTo>
                  <a:pt x="477" y="57"/>
                </a:lnTo>
                <a:lnTo>
                  <a:pt x="477" y="57"/>
                </a:lnTo>
                <a:lnTo>
                  <a:pt x="477" y="57"/>
                </a:lnTo>
                <a:lnTo>
                  <a:pt x="477" y="57"/>
                </a:lnTo>
                <a:lnTo>
                  <a:pt x="477" y="57"/>
                </a:lnTo>
                <a:lnTo>
                  <a:pt x="477" y="57"/>
                </a:lnTo>
                <a:lnTo>
                  <a:pt x="477" y="57"/>
                </a:lnTo>
                <a:lnTo>
                  <a:pt x="477" y="57"/>
                </a:lnTo>
                <a:lnTo>
                  <a:pt x="477" y="57"/>
                </a:lnTo>
                <a:lnTo>
                  <a:pt x="477" y="57"/>
                </a:lnTo>
                <a:lnTo>
                  <a:pt x="477" y="57"/>
                </a:lnTo>
                <a:lnTo>
                  <a:pt x="477" y="57"/>
                </a:lnTo>
                <a:lnTo>
                  <a:pt x="477" y="58"/>
                </a:lnTo>
                <a:lnTo>
                  <a:pt x="477" y="58"/>
                </a:lnTo>
                <a:lnTo>
                  <a:pt x="478" y="58"/>
                </a:lnTo>
                <a:lnTo>
                  <a:pt x="478" y="58"/>
                </a:lnTo>
                <a:lnTo>
                  <a:pt x="478" y="58"/>
                </a:lnTo>
                <a:lnTo>
                  <a:pt x="478" y="58"/>
                </a:lnTo>
                <a:lnTo>
                  <a:pt x="478" y="58"/>
                </a:lnTo>
                <a:lnTo>
                  <a:pt x="478" y="58"/>
                </a:lnTo>
                <a:lnTo>
                  <a:pt x="478" y="58"/>
                </a:lnTo>
                <a:lnTo>
                  <a:pt x="478" y="58"/>
                </a:lnTo>
                <a:lnTo>
                  <a:pt x="478" y="58"/>
                </a:lnTo>
                <a:lnTo>
                  <a:pt x="478" y="58"/>
                </a:lnTo>
                <a:lnTo>
                  <a:pt x="478" y="58"/>
                </a:lnTo>
                <a:lnTo>
                  <a:pt x="478" y="58"/>
                </a:lnTo>
                <a:lnTo>
                  <a:pt x="478" y="58"/>
                </a:lnTo>
                <a:lnTo>
                  <a:pt x="478" y="58"/>
                </a:lnTo>
                <a:lnTo>
                  <a:pt x="478" y="58"/>
                </a:lnTo>
                <a:lnTo>
                  <a:pt x="478" y="58"/>
                </a:lnTo>
                <a:lnTo>
                  <a:pt x="478" y="58"/>
                </a:lnTo>
                <a:lnTo>
                  <a:pt x="478" y="58"/>
                </a:lnTo>
                <a:lnTo>
                  <a:pt x="478" y="58"/>
                </a:lnTo>
                <a:lnTo>
                  <a:pt x="478" y="58"/>
                </a:lnTo>
                <a:lnTo>
                  <a:pt x="478" y="58"/>
                </a:lnTo>
                <a:lnTo>
                  <a:pt x="478" y="58"/>
                </a:lnTo>
                <a:lnTo>
                  <a:pt x="478" y="58"/>
                </a:lnTo>
                <a:lnTo>
                  <a:pt x="478" y="58"/>
                </a:lnTo>
                <a:lnTo>
                  <a:pt x="478" y="58"/>
                </a:lnTo>
                <a:lnTo>
                  <a:pt x="478" y="58"/>
                </a:lnTo>
                <a:lnTo>
                  <a:pt x="478" y="58"/>
                </a:lnTo>
                <a:lnTo>
                  <a:pt x="478" y="58"/>
                </a:lnTo>
                <a:lnTo>
                  <a:pt x="478" y="58"/>
                </a:lnTo>
                <a:lnTo>
                  <a:pt x="478" y="58"/>
                </a:lnTo>
                <a:lnTo>
                  <a:pt x="478" y="58"/>
                </a:lnTo>
                <a:lnTo>
                  <a:pt x="478" y="58"/>
                </a:lnTo>
                <a:lnTo>
                  <a:pt x="478" y="58"/>
                </a:lnTo>
                <a:lnTo>
                  <a:pt x="478" y="58"/>
                </a:lnTo>
                <a:lnTo>
                  <a:pt x="478" y="58"/>
                </a:lnTo>
                <a:lnTo>
                  <a:pt x="478" y="58"/>
                </a:lnTo>
                <a:lnTo>
                  <a:pt x="479" y="58"/>
                </a:lnTo>
                <a:lnTo>
                  <a:pt x="479" y="58"/>
                </a:lnTo>
                <a:lnTo>
                  <a:pt x="479" y="58"/>
                </a:lnTo>
                <a:lnTo>
                  <a:pt x="479" y="58"/>
                </a:lnTo>
                <a:lnTo>
                  <a:pt x="479" y="58"/>
                </a:lnTo>
                <a:lnTo>
                  <a:pt x="479" y="58"/>
                </a:lnTo>
                <a:lnTo>
                  <a:pt x="479" y="58"/>
                </a:lnTo>
                <a:lnTo>
                  <a:pt x="479" y="58"/>
                </a:lnTo>
                <a:lnTo>
                  <a:pt x="479" y="58"/>
                </a:lnTo>
                <a:lnTo>
                  <a:pt x="479" y="58"/>
                </a:lnTo>
                <a:lnTo>
                  <a:pt x="479" y="58"/>
                </a:lnTo>
                <a:lnTo>
                  <a:pt x="479" y="58"/>
                </a:lnTo>
                <a:lnTo>
                  <a:pt x="480" y="58"/>
                </a:lnTo>
                <a:lnTo>
                  <a:pt x="480" y="58"/>
                </a:lnTo>
                <a:lnTo>
                  <a:pt x="480" y="58"/>
                </a:lnTo>
                <a:lnTo>
                  <a:pt x="480" y="58"/>
                </a:lnTo>
                <a:lnTo>
                  <a:pt x="480" y="58"/>
                </a:lnTo>
                <a:lnTo>
                  <a:pt x="480" y="58"/>
                </a:lnTo>
                <a:lnTo>
                  <a:pt x="481" y="58"/>
                </a:lnTo>
                <a:lnTo>
                  <a:pt x="481" y="58"/>
                </a:lnTo>
                <a:lnTo>
                  <a:pt x="481" y="58"/>
                </a:lnTo>
                <a:lnTo>
                  <a:pt x="481" y="58"/>
                </a:lnTo>
                <a:lnTo>
                  <a:pt x="481" y="58"/>
                </a:lnTo>
                <a:lnTo>
                  <a:pt x="481" y="58"/>
                </a:lnTo>
                <a:lnTo>
                  <a:pt x="481" y="58"/>
                </a:lnTo>
                <a:lnTo>
                  <a:pt x="481" y="58"/>
                </a:lnTo>
                <a:lnTo>
                  <a:pt x="481" y="58"/>
                </a:lnTo>
                <a:lnTo>
                  <a:pt x="482" y="58"/>
                </a:lnTo>
                <a:lnTo>
                  <a:pt x="482" y="58"/>
                </a:lnTo>
                <a:lnTo>
                  <a:pt x="482" y="58"/>
                </a:lnTo>
                <a:lnTo>
                  <a:pt x="482" y="58"/>
                </a:lnTo>
                <a:lnTo>
                  <a:pt x="482" y="58"/>
                </a:lnTo>
                <a:lnTo>
                  <a:pt x="482" y="58"/>
                </a:lnTo>
                <a:lnTo>
                  <a:pt x="482" y="58"/>
                </a:lnTo>
                <a:lnTo>
                  <a:pt x="482" y="58"/>
                </a:lnTo>
                <a:lnTo>
                  <a:pt x="482" y="58"/>
                </a:lnTo>
                <a:lnTo>
                  <a:pt x="482" y="58"/>
                </a:lnTo>
                <a:lnTo>
                  <a:pt x="482" y="58"/>
                </a:lnTo>
                <a:lnTo>
                  <a:pt x="482" y="58"/>
                </a:lnTo>
                <a:lnTo>
                  <a:pt x="482" y="58"/>
                </a:lnTo>
                <a:lnTo>
                  <a:pt x="482" y="58"/>
                </a:lnTo>
                <a:lnTo>
                  <a:pt x="482" y="58"/>
                </a:lnTo>
                <a:lnTo>
                  <a:pt x="482" y="58"/>
                </a:lnTo>
                <a:lnTo>
                  <a:pt x="482" y="58"/>
                </a:lnTo>
                <a:lnTo>
                  <a:pt x="482" y="58"/>
                </a:lnTo>
                <a:lnTo>
                  <a:pt x="483" y="58"/>
                </a:lnTo>
                <a:lnTo>
                  <a:pt x="483" y="58"/>
                </a:lnTo>
                <a:lnTo>
                  <a:pt x="483" y="58"/>
                </a:lnTo>
                <a:lnTo>
                  <a:pt x="483" y="58"/>
                </a:lnTo>
                <a:lnTo>
                  <a:pt x="483" y="58"/>
                </a:lnTo>
                <a:lnTo>
                  <a:pt x="483" y="58"/>
                </a:lnTo>
                <a:lnTo>
                  <a:pt x="483" y="58"/>
                </a:lnTo>
                <a:lnTo>
                  <a:pt x="483" y="59"/>
                </a:lnTo>
                <a:lnTo>
                  <a:pt x="483" y="59"/>
                </a:lnTo>
                <a:lnTo>
                  <a:pt x="483" y="59"/>
                </a:lnTo>
                <a:lnTo>
                  <a:pt x="483" y="59"/>
                </a:lnTo>
                <a:lnTo>
                  <a:pt x="483" y="59"/>
                </a:lnTo>
                <a:lnTo>
                  <a:pt x="483" y="59"/>
                </a:lnTo>
                <a:lnTo>
                  <a:pt x="483" y="59"/>
                </a:lnTo>
                <a:lnTo>
                  <a:pt x="483" y="59"/>
                </a:lnTo>
                <a:lnTo>
                  <a:pt x="483" y="59"/>
                </a:lnTo>
                <a:lnTo>
                  <a:pt x="483" y="59"/>
                </a:lnTo>
                <a:lnTo>
                  <a:pt x="483" y="59"/>
                </a:lnTo>
                <a:lnTo>
                  <a:pt x="484" y="59"/>
                </a:lnTo>
                <a:lnTo>
                  <a:pt x="484" y="59"/>
                </a:lnTo>
                <a:lnTo>
                  <a:pt x="484" y="59"/>
                </a:lnTo>
                <a:lnTo>
                  <a:pt x="484" y="59"/>
                </a:lnTo>
                <a:lnTo>
                  <a:pt x="484" y="59"/>
                </a:lnTo>
                <a:lnTo>
                  <a:pt x="484" y="59"/>
                </a:lnTo>
                <a:lnTo>
                  <a:pt x="485" y="59"/>
                </a:lnTo>
                <a:lnTo>
                  <a:pt x="485" y="59"/>
                </a:lnTo>
                <a:lnTo>
                  <a:pt x="485" y="59"/>
                </a:lnTo>
                <a:lnTo>
                  <a:pt x="485" y="59"/>
                </a:lnTo>
                <a:lnTo>
                  <a:pt x="485" y="59"/>
                </a:lnTo>
                <a:lnTo>
                  <a:pt x="485" y="59"/>
                </a:lnTo>
                <a:lnTo>
                  <a:pt x="485" y="59"/>
                </a:lnTo>
                <a:lnTo>
                  <a:pt x="485" y="59"/>
                </a:lnTo>
                <a:lnTo>
                  <a:pt x="485" y="59"/>
                </a:lnTo>
                <a:lnTo>
                  <a:pt x="485" y="59"/>
                </a:lnTo>
                <a:lnTo>
                  <a:pt x="485" y="59"/>
                </a:lnTo>
                <a:lnTo>
                  <a:pt x="485" y="59"/>
                </a:lnTo>
                <a:lnTo>
                  <a:pt x="485" y="59"/>
                </a:lnTo>
                <a:lnTo>
                  <a:pt x="485" y="59"/>
                </a:lnTo>
                <a:lnTo>
                  <a:pt x="485" y="59"/>
                </a:lnTo>
                <a:lnTo>
                  <a:pt x="486" y="59"/>
                </a:lnTo>
                <a:lnTo>
                  <a:pt x="486" y="59"/>
                </a:lnTo>
                <a:lnTo>
                  <a:pt x="486" y="59"/>
                </a:lnTo>
                <a:lnTo>
                  <a:pt x="487" y="59"/>
                </a:lnTo>
                <a:lnTo>
                  <a:pt x="487" y="59"/>
                </a:lnTo>
                <a:lnTo>
                  <a:pt x="487" y="59"/>
                </a:lnTo>
                <a:lnTo>
                  <a:pt x="487" y="59"/>
                </a:lnTo>
                <a:lnTo>
                  <a:pt x="487" y="59"/>
                </a:lnTo>
                <a:lnTo>
                  <a:pt x="487" y="59"/>
                </a:lnTo>
                <a:lnTo>
                  <a:pt x="487" y="59"/>
                </a:lnTo>
                <a:lnTo>
                  <a:pt x="487" y="59"/>
                </a:lnTo>
                <a:lnTo>
                  <a:pt x="487" y="59"/>
                </a:lnTo>
                <a:lnTo>
                  <a:pt x="487" y="59"/>
                </a:lnTo>
                <a:lnTo>
                  <a:pt x="487" y="59"/>
                </a:lnTo>
                <a:lnTo>
                  <a:pt x="487" y="59"/>
                </a:lnTo>
                <a:lnTo>
                  <a:pt x="488" y="59"/>
                </a:lnTo>
                <a:lnTo>
                  <a:pt x="488" y="59"/>
                </a:lnTo>
                <a:lnTo>
                  <a:pt x="488" y="59"/>
                </a:lnTo>
                <a:lnTo>
                  <a:pt x="488" y="59"/>
                </a:lnTo>
                <a:lnTo>
                  <a:pt x="488" y="59"/>
                </a:lnTo>
                <a:lnTo>
                  <a:pt x="488" y="59"/>
                </a:lnTo>
                <a:lnTo>
                  <a:pt x="488" y="59"/>
                </a:lnTo>
                <a:lnTo>
                  <a:pt x="488" y="59"/>
                </a:lnTo>
                <a:lnTo>
                  <a:pt x="488" y="59"/>
                </a:lnTo>
                <a:lnTo>
                  <a:pt x="488" y="59"/>
                </a:lnTo>
                <a:lnTo>
                  <a:pt x="488" y="59"/>
                </a:lnTo>
                <a:lnTo>
                  <a:pt x="488" y="59"/>
                </a:lnTo>
                <a:lnTo>
                  <a:pt x="488" y="59"/>
                </a:lnTo>
                <a:lnTo>
                  <a:pt x="488" y="59"/>
                </a:lnTo>
                <a:lnTo>
                  <a:pt x="488" y="59"/>
                </a:lnTo>
                <a:lnTo>
                  <a:pt x="488" y="59"/>
                </a:lnTo>
                <a:lnTo>
                  <a:pt x="488" y="59"/>
                </a:lnTo>
                <a:lnTo>
                  <a:pt x="488" y="59"/>
                </a:lnTo>
                <a:lnTo>
                  <a:pt x="488" y="59"/>
                </a:lnTo>
                <a:lnTo>
                  <a:pt x="488" y="59"/>
                </a:lnTo>
                <a:lnTo>
                  <a:pt x="488" y="59"/>
                </a:lnTo>
                <a:lnTo>
                  <a:pt x="488" y="59"/>
                </a:lnTo>
                <a:lnTo>
                  <a:pt x="488" y="59"/>
                </a:lnTo>
                <a:lnTo>
                  <a:pt x="488" y="59"/>
                </a:lnTo>
                <a:lnTo>
                  <a:pt x="489" y="59"/>
                </a:lnTo>
                <a:lnTo>
                  <a:pt x="489" y="60"/>
                </a:lnTo>
                <a:lnTo>
                  <a:pt x="489" y="60"/>
                </a:lnTo>
                <a:lnTo>
                  <a:pt x="489" y="60"/>
                </a:lnTo>
                <a:lnTo>
                  <a:pt x="489" y="60"/>
                </a:lnTo>
                <a:lnTo>
                  <a:pt x="489" y="60"/>
                </a:lnTo>
                <a:lnTo>
                  <a:pt x="490" y="60"/>
                </a:lnTo>
                <a:lnTo>
                  <a:pt x="490" y="60"/>
                </a:lnTo>
                <a:lnTo>
                  <a:pt x="490" y="60"/>
                </a:lnTo>
                <a:lnTo>
                  <a:pt x="490" y="60"/>
                </a:lnTo>
                <a:lnTo>
                  <a:pt x="490" y="60"/>
                </a:lnTo>
                <a:lnTo>
                  <a:pt x="490" y="60"/>
                </a:lnTo>
                <a:lnTo>
                  <a:pt x="490" y="60"/>
                </a:lnTo>
                <a:lnTo>
                  <a:pt x="490" y="60"/>
                </a:lnTo>
                <a:lnTo>
                  <a:pt x="490" y="60"/>
                </a:lnTo>
                <a:lnTo>
                  <a:pt x="490" y="60"/>
                </a:lnTo>
                <a:lnTo>
                  <a:pt x="490" y="60"/>
                </a:lnTo>
                <a:lnTo>
                  <a:pt x="490" y="60"/>
                </a:lnTo>
                <a:lnTo>
                  <a:pt x="491" y="60"/>
                </a:lnTo>
                <a:lnTo>
                  <a:pt x="491" y="60"/>
                </a:lnTo>
                <a:lnTo>
                  <a:pt x="491" y="60"/>
                </a:lnTo>
                <a:lnTo>
                  <a:pt x="491" y="60"/>
                </a:lnTo>
                <a:lnTo>
                  <a:pt x="491" y="60"/>
                </a:lnTo>
                <a:lnTo>
                  <a:pt x="491" y="60"/>
                </a:lnTo>
                <a:lnTo>
                  <a:pt x="491" y="60"/>
                </a:lnTo>
                <a:lnTo>
                  <a:pt x="491" y="60"/>
                </a:lnTo>
                <a:lnTo>
                  <a:pt x="491" y="60"/>
                </a:lnTo>
                <a:lnTo>
                  <a:pt x="491" y="60"/>
                </a:lnTo>
                <a:lnTo>
                  <a:pt x="491" y="60"/>
                </a:lnTo>
                <a:lnTo>
                  <a:pt x="491" y="60"/>
                </a:lnTo>
                <a:lnTo>
                  <a:pt x="491" y="60"/>
                </a:lnTo>
                <a:lnTo>
                  <a:pt x="491" y="60"/>
                </a:lnTo>
                <a:lnTo>
                  <a:pt x="491" y="60"/>
                </a:lnTo>
                <a:lnTo>
                  <a:pt x="491" y="60"/>
                </a:lnTo>
                <a:lnTo>
                  <a:pt x="491" y="60"/>
                </a:lnTo>
                <a:lnTo>
                  <a:pt x="491" y="60"/>
                </a:lnTo>
                <a:lnTo>
                  <a:pt x="492" y="60"/>
                </a:lnTo>
                <a:lnTo>
                  <a:pt x="492" y="60"/>
                </a:lnTo>
                <a:lnTo>
                  <a:pt x="492" y="60"/>
                </a:lnTo>
                <a:lnTo>
                  <a:pt x="492" y="60"/>
                </a:lnTo>
                <a:lnTo>
                  <a:pt x="492" y="60"/>
                </a:lnTo>
                <a:lnTo>
                  <a:pt x="492" y="60"/>
                </a:lnTo>
                <a:lnTo>
                  <a:pt x="492" y="60"/>
                </a:lnTo>
                <a:lnTo>
                  <a:pt x="492" y="60"/>
                </a:lnTo>
                <a:lnTo>
                  <a:pt x="492" y="60"/>
                </a:lnTo>
                <a:lnTo>
                  <a:pt x="492" y="60"/>
                </a:lnTo>
                <a:lnTo>
                  <a:pt x="492" y="60"/>
                </a:lnTo>
                <a:lnTo>
                  <a:pt x="492" y="60"/>
                </a:lnTo>
                <a:lnTo>
                  <a:pt x="492" y="60"/>
                </a:lnTo>
                <a:lnTo>
                  <a:pt x="492" y="60"/>
                </a:lnTo>
                <a:lnTo>
                  <a:pt x="492" y="60"/>
                </a:lnTo>
                <a:lnTo>
                  <a:pt x="492" y="60"/>
                </a:lnTo>
                <a:lnTo>
                  <a:pt x="492" y="60"/>
                </a:lnTo>
                <a:lnTo>
                  <a:pt x="492" y="60"/>
                </a:lnTo>
                <a:lnTo>
                  <a:pt x="493" y="60"/>
                </a:lnTo>
                <a:lnTo>
                  <a:pt x="493" y="60"/>
                </a:lnTo>
                <a:lnTo>
                  <a:pt x="493" y="60"/>
                </a:lnTo>
                <a:lnTo>
                  <a:pt x="493" y="60"/>
                </a:lnTo>
                <a:lnTo>
                  <a:pt x="493" y="60"/>
                </a:lnTo>
                <a:lnTo>
                  <a:pt x="493" y="60"/>
                </a:lnTo>
                <a:lnTo>
                  <a:pt x="493" y="60"/>
                </a:lnTo>
                <a:lnTo>
                  <a:pt x="493" y="60"/>
                </a:lnTo>
                <a:lnTo>
                  <a:pt x="493" y="60"/>
                </a:lnTo>
                <a:lnTo>
                  <a:pt x="494" y="60"/>
                </a:lnTo>
                <a:lnTo>
                  <a:pt x="494" y="60"/>
                </a:lnTo>
                <a:lnTo>
                  <a:pt x="494" y="60"/>
                </a:lnTo>
                <a:lnTo>
                  <a:pt x="494" y="60"/>
                </a:lnTo>
                <a:lnTo>
                  <a:pt x="494" y="60"/>
                </a:lnTo>
                <a:lnTo>
                  <a:pt x="494" y="60"/>
                </a:lnTo>
                <a:lnTo>
                  <a:pt x="494" y="60"/>
                </a:lnTo>
                <a:lnTo>
                  <a:pt x="494" y="60"/>
                </a:lnTo>
                <a:lnTo>
                  <a:pt x="494" y="60"/>
                </a:lnTo>
                <a:lnTo>
                  <a:pt x="495" y="60"/>
                </a:lnTo>
                <a:lnTo>
                  <a:pt x="495" y="60"/>
                </a:lnTo>
                <a:lnTo>
                  <a:pt x="495" y="60"/>
                </a:lnTo>
                <a:lnTo>
                  <a:pt x="495" y="60"/>
                </a:lnTo>
                <a:lnTo>
                  <a:pt x="495" y="60"/>
                </a:lnTo>
                <a:lnTo>
                  <a:pt x="495" y="60"/>
                </a:lnTo>
                <a:lnTo>
                  <a:pt x="496" y="60"/>
                </a:lnTo>
                <a:lnTo>
                  <a:pt x="496" y="60"/>
                </a:lnTo>
                <a:lnTo>
                  <a:pt x="496" y="60"/>
                </a:lnTo>
                <a:lnTo>
                  <a:pt x="497" y="60"/>
                </a:lnTo>
                <a:lnTo>
                  <a:pt x="497" y="60"/>
                </a:lnTo>
                <a:lnTo>
                  <a:pt x="497" y="60"/>
                </a:lnTo>
                <a:lnTo>
                  <a:pt x="497" y="60"/>
                </a:lnTo>
                <a:lnTo>
                  <a:pt x="497" y="60"/>
                </a:lnTo>
                <a:lnTo>
                  <a:pt x="497" y="60"/>
                </a:lnTo>
                <a:lnTo>
                  <a:pt x="497" y="60"/>
                </a:lnTo>
                <a:lnTo>
                  <a:pt x="497" y="60"/>
                </a:lnTo>
                <a:lnTo>
                  <a:pt x="497" y="60"/>
                </a:lnTo>
                <a:lnTo>
                  <a:pt x="497" y="60"/>
                </a:lnTo>
                <a:lnTo>
                  <a:pt x="497" y="60"/>
                </a:lnTo>
                <a:lnTo>
                  <a:pt x="497" y="60"/>
                </a:lnTo>
                <a:lnTo>
                  <a:pt x="497" y="60"/>
                </a:lnTo>
                <a:lnTo>
                  <a:pt x="497" y="60"/>
                </a:lnTo>
                <a:lnTo>
                  <a:pt x="497" y="60"/>
                </a:lnTo>
                <a:lnTo>
                  <a:pt x="497" y="60"/>
                </a:lnTo>
                <a:lnTo>
                  <a:pt x="497" y="60"/>
                </a:lnTo>
                <a:lnTo>
                  <a:pt x="497" y="60"/>
                </a:lnTo>
                <a:lnTo>
                  <a:pt x="497" y="60"/>
                </a:lnTo>
                <a:lnTo>
                  <a:pt x="497" y="60"/>
                </a:lnTo>
                <a:lnTo>
                  <a:pt x="497" y="60"/>
                </a:lnTo>
                <a:lnTo>
                  <a:pt x="497" y="60"/>
                </a:lnTo>
                <a:lnTo>
                  <a:pt x="497" y="60"/>
                </a:lnTo>
                <a:lnTo>
                  <a:pt x="497" y="60"/>
                </a:lnTo>
                <a:lnTo>
                  <a:pt x="498" y="60"/>
                </a:lnTo>
                <a:lnTo>
                  <a:pt x="498" y="60"/>
                </a:lnTo>
                <a:lnTo>
                  <a:pt x="498" y="60"/>
                </a:lnTo>
                <a:lnTo>
                  <a:pt x="498" y="60"/>
                </a:lnTo>
                <a:lnTo>
                  <a:pt x="498" y="60"/>
                </a:lnTo>
                <a:lnTo>
                  <a:pt x="498" y="60"/>
                </a:lnTo>
                <a:lnTo>
                  <a:pt x="498" y="60"/>
                </a:lnTo>
                <a:lnTo>
                  <a:pt x="498" y="60"/>
                </a:lnTo>
                <a:lnTo>
                  <a:pt x="498" y="60"/>
                </a:lnTo>
                <a:lnTo>
                  <a:pt x="498" y="60"/>
                </a:lnTo>
                <a:lnTo>
                  <a:pt x="498" y="60"/>
                </a:lnTo>
                <a:lnTo>
                  <a:pt x="498" y="60"/>
                </a:lnTo>
                <a:lnTo>
                  <a:pt x="498" y="60"/>
                </a:lnTo>
                <a:lnTo>
                  <a:pt x="498" y="60"/>
                </a:lnTo>
                <a:lnTo>
                  <a:pt x="498" y="60"/>
                </a:lnTo>
                <a:lnTo>
                  <a:pt x="498" y="60"/>
                </a:lnTo>
                <a:lnTo>
                  <a:pt x="498" y="60"/>
                </a:lnTo>
                <a:lnTo>
                  <a:pt x="498" y="60"/>
                </a:lnTo>
                <a:lnTo>
                  <a:pt x="499" y="60"/>
                </a:lnTo>
                <a:lnTo>
                  <a:pt x="499" y="60"/>
                </a:lnTo>
                <a:lnTo>
                  <a:pt x="499" y="60"/>
                </a:lnTo>
                <a:lnTo>
                  <a:pt x="499" y="60"/>
                </a:lnTo>
                <a:lnTo>
                  <a:pt x="499" y="60"/>
                </a:lnTo>
                <a:lnTo>
                  <a:pt x="499" y="60"/>
                </a:lnTo>
                <a:lnTo>
                  <a:pt x="499" y="60"/>
                </a:lnTo>
                <a:lnTo>
                  <a:pt x="499" y="60"/>
                </a:lnTo>
                <a:lnTo>
                  <a:pt x="499" y="60"/>
                </a:lnTo>
                <a:lnTo>
                  <a:pt x="499" y="60"/>
                </a:lnTo>
                <a:lnTo>
                  <a:pt x="499" y="60"/>
                </a:lnTo>
                <a:lnTo>
                  <a:pt x="499" y="60"/>
                </a:lnTo>
                <a:lnTo>
                  <a:pt x="499" y="60"/>
                </a:lnTo>
                <a:lnTo>
                  <a:pt x="499" y="60"/>
                </a:lnTo>
                <a:lnTo>
                  <a:pt x="499" y="60"/>
                </a:lnTo>
                <a:lnTo>
                  <a:pt x="500" y="60"/>
                </a:lnTo>
                <a:lnTo>
                  <a:pt x="500" y="60"/>
                </a:lnTo>
                <a:lnTo>
                  <a:pt x="500" y="60"/>
                </a:lnTo>
                <a:lnTo>
                  <a:pt x="500" y="60"/>
                </a:lnTo>
                <a:lnTo>
                  <a:pt x="500" y="61"/>
                </a:lnTo>
                <a:lnTo>
                  <a:pt x="500" y="61"/>
                </a:lnTo>
                <a:lnTo>
                  <a:pt x="500" y="61"/>
                </a:lnTo>
                <a:lnTo>
                  <a:pt x="500" y="61"/>
                </a:lnTo>
                <a:lnTo>
                  <a:pt x="500" y="61"/>
                </a:lnTo>
                <a:lnTo>
                  <a:pt x="501" y="61"/>
                </a:lnTo>
                <a:lnTo>
                  <a:pt x="501" y="61"/>
                </a:lnTo>
                <a:lnTo>
                  <a:pt x="501" y="61"/>
                </a:lnTo>
                <a:lnTo>
                  <a:pt x="501" y="61"/>
                </a:lnTo>
                <a:lnTo>
                  <a:pt x="501" y="61"/>
                </a:lnTo>
                <a:lnTo>
                  <a:pt x="501" y="61"/>
                </a:lnTo>
                <a:lnTo>
                  <a:pt x="501" y="61"/>
                </a:lnTo>
                <a:lnTo>
                  <a:pt x="501" y="61"/>
                </a:lnTo>
                <a:lnTo>
                  <a:pt x="501" y="61"/>
                </a:lnTo>
                <a:lnTo>
                  <a:pt x="501" y="61"/>
                </a:lnTo>
                <a:lnTo>
                  <a:pt x="501" y="61"/>
                </a:lnTo>
                <a:lnTo>
                  <a:pt x="501" y="61"/>
                </a:lnTo>
                <a:lnTo>
                  <a:pt x="501" y="61"/>
                </a:lnTo>
                <a:lnTo>
                  <a:pt x="501" y="61"/>
                </a:lnTo>
                <a:lnTo>
                  <a:pt x="501" y="61"/>
                </a:lnTo>
                <a:lnTo>
                  <a:pt x="501" y="61"/>
                </a:lnTo>
                <a:lnTo>
                  <a:pt x="501" y="61"/>
                </a:lnTo>
                <a:lnTo>
                  <a:pt x="501" y="61"/>
                </a:lnTo>
                <a:lnTo>
                  <a:pt x="502" y="61"/>
                </a:lnTo>
                <a:lnTo>
                  <a:pt x="502" y="61"/>
                </a:lnTo>
                <a:lnTo>
                  <a:pt x="502" y="61"/>
                </a:lnTo>
                <a:lnTo>
                  <a:pt x="502" y="61"/>
                </a:lnTo>
                <a:lnTo>
                  <a:pt x="502" y="61"/>
                </a:lnTo>
                <a:lnTo>
                  <a:pt x="502" y="61"/>
                </a:lnTo>
                <a:lnTo>
                  <a:pt x="502" y="61"/>
                </a:lnTo>
                <a:lnTo>
                  <a:pt x="502" y="61"/>
                </a:lnTo>
                <a:lnTo>
                  <a:pt x="502" y="61"/>
                </a:lnTo>
                <a:lnTo>
                  <a:pt x="502" y="61"/>
                </a:lnTo>
                <a:lnTo>
                  <a:pt x="502" y="61"/>
                </a:lnTo>
                <a:lnTo>
                  <a:pt x="502" y="61"/>
                </a:lnTo>
                <a:lnTo>
                  <a:pt x="503" y="61"/>
                </a:lnTo>
                <a:lnTo>
                  <a:pt x="503" y="61"/>
                </a:lnTo>
                <a:lnTo>
                  <a:pt x="503" y="61"/>
                </a:lnTo>
                <a:lnTo>
                  <a:pt x="503" y="61"/>
                </a:lnTo>
                <a:lnTo>
                  <a:pt x="503" y="61"/>
                </a:lnTo>
                <a:lnTo>
                  <a:pt x="503" y="61"/>
                </a:lnTo>
                <a:lnTo>
                  <a:pt x="503" y="61"/>
                </a:lnTo>
                <a:lnTo>
                  <a:pt x="503" y="61"/>
                </a:lnTo>
                <a:lnTo>
                  <a:pt x="503" y="61"/>
                </a:lnTo>
                <a:lnTo>
                  <a:pt x="503" y="61"/>
                </a:lnTo>
                <a:lnTo>
                  <a:pt x="503" y="61"/>
                </a:lnTo>
                <a:lnTo>
                  <a:pt x="503" y="61"/>
                </a:lnTo>
                <a:lnTo>
                  <a:pt x="503" y="61"/>
                </a:lnTo>
                <a:lnTo>
                  <a:pt x="503" y="61"/>
                </a:lnTo>
                <a:lnTo>
                  <a:pt x="503" y="61"/>
                </a:lnTo>
                <a:lnTo>
                  <a:pt x="503" y="61"/>
                </a:lnTo>
                <a:lnTo>
                  <a:pt x="503" y="61"/>
                </a:lnTo>
                <a:lnTo>
                  <a:pt x="503" y="61"/>
                </a:lnTo>
                <a:lnTo>
                  <a:pt x="504" y="61"/>
                </a:lnTo>
                <a:lnTo>
                  <a:pt x="504" y="61"/>
                </a:lnTo>
                <a:lnTo>
                  <a:pt x="504" y="61"/>
                </a:lnTo>
                <a:lnTo>
                  <a:pt x="505" y="61"/>
                </a:lnTo>
                <a:lnTo>
                  <a:pt x="505" y="61"/>
                </a:lnTo>
                <a:lnTo>
                  <a:pt x="505" y="61"/>
                </a:lnTo>
                <a:lnTo>
                  <a:pt x="505" y="61"/>
                </a:lnTo>
                <a:lnTo>
                  <a:pt x="505" y="61"/>
                </a:lnTo>
                <a:lnTo>
                  <a:pt x="505" y="61"/>
                </a:lnTo>
                <a:lnTo>
                  <a:pt x="505" y="61"/>
                </a:lnTo>
                <a:lnTo>
                  <a:pt x="505" y="61"/>
                </a:lnTo>
                <a:lnTo>
                  <a:pt x="505" y="61"/>
                </a:lnTo>
                <a:lnTo>
                  <a:pt x="506" y="61"/>
                </a:lnTo>
                <a:lnTo>
                  <a:pt x="506" y="61"/>
                </a:lnTo>
                <a:lnTo>
                  <a:pt x="506" y="61"/>
                </a:lnTo>
                <a:lnTo>
                  <a:pt x="506" y="61"/>
                </a:lnTo>
                <a:lnTo>
                  <a:pt x="506" y="61"/>
                </a:lnTo>
                <a:lnTo>
                  <a:pt x="506" y="61"/>
                </a:lnTo>
                <a:lnTo>
                  <a:pt x="506" y="61"/>
                </a:lnTo>
                <a:lnTo>
                  <a:pt x="506" y="61"/>
                </a:lnTo>
                <a:lnTo>
                  <a:pt x="506" y="61"/>
                </a:lnTo>
                <a:lnTo>
                  <a:pt x="506" y="61"/>
                </a:lnTo>
                <a:lnTo>
                  <a:pt x="506" y="61"/>
                </a:lnTo>
                <a:lnTo>
                  <a:pt x="506" y="61"/>
                </a:lnTo>
                <a:lnTo>
                  <a:pt x="506" y="61"/>
                </a:lnTo>
                <a:lnTo>
                  <a:pt x="506" y="61"/>
                </a:lnTo>
                <a:lnTo>
                  <a:pt x="506" y="61"/>
                </a:lnTo>
                <a:lnTo>
                  <a:pt x="506" y="61"/>
                </a:lnTo>
                <a:lnTo>
                  <a:pt x="506" y="61"/>
                </a:lnTo>
                <a:lnTo>
                  <a:pt x="506" y="61"/>
                </a:lnTo>
                <a:lnTo>
                  <a:pt x="506" y="61"/>
                </a:lnTo>
                <a:lnTo>
                  <a:pt x="506" y="61"/>
                </a:lnTo>
                <a:lnTo>
                  <a:pt x="506" y="61"/>
                </a:lnTo>
                <a:lnTo>
                  <a:pt x="506" y="61"/>
                </a:lnTo>
                <a:lnTo>
                  <a:pt x="506" y="61"/>
                </a:lnTo>
                <a:lnTo>
                  <a:pt x="506" y="61"/>
                </a:lnTo>
                <a:lnTo>
                  <a:pt x="506" y="61"/>
                </a:lnTo>
                <a:lnTo>
                  <a:pt x="506" y="61"/>
                </a:lnTo>
                <a:lnTo>
                  <a:pt x="506" y="61"/>
                </a:lnTo>
                <a:lnTo>
                  <a:pt x="506" y="61"/>
                </a:lnTo>
                <a:lnTo>
                  <a:pt x="506" y="61"/>
                </a:lnTo>
                <a:lnTo>
                  <a:pt x="506" y="61"/>
                </a:lnTo>
                <a:lnTo>
                  <a:pt x="506" y="61"/>
                </a:lnTo>
                <a:lnTo>
                  <a:pt x="506" y="61"/>
                </a:lnTo>
                <a:lnTo>
                  <a:pt x="506" y="61"/>
                </a:lnTo>
                <a:lnTo>
                  <a:pt x="507" y="61"/>
                </a:lnTo>
                <a:lnTo>
                  <a:pt x="507" y="61"/>
                </a:lnTo>
                <a:lnTo>
                  <a:pt x="507" y="61"/>
                </a:lnTo>
                <a:lnTo>
                  <a:pt x="507" y="61"/>
                </a:lnTo>
                <a:lnTo>
                  <a:pt x="507" y="61"/>
                </a:lnTo>
                <a:lnTo>
                  <a:pt x="507" y="61"/>
                </a:lnTo>
                <a:lnTo>
                  <a:pt x="507" y="61"/>
                </a:lnTo>
                <a:lnTo>
                  <a:pt x="507" y="61"/>
                </a:lnTo>
                <a:lnTo>
                  <a:pt x="507" y="61"/>
                </a:lnTo>
                <a:lnTo>
                  <a:pt x="508" y="61"/>
                </a:lnTo>
                <a:lnTo>
                  <a:pt x="508" y="61"/>
                </a:lnTo>
                <a:lnTo>
                  <a:pt x="508" y="61"/>
                </a:lnTo>
                <a:lnTo>
                  <a:pt x="508" y="61"/>
                </a:lnTo>
                <a:lnTo>
                  <a:pt x="508" y="61"/>
                </a:lnTo>
                <a:lnTo>
                  <a:pt x="508" y="61"/>
                </a:lnTo>
                <a:lnTo>
                  <a:pt x="508" y="61"/>
                </a:lnTo>
                <a:lnTo>
                  <a:pt x="508" y="61"/>
                </a:lnTo>
                <a:lnTo>
                  <a:pt x="508" y="61"/>
                </a:lnTo>
                <a:lnTo>
                  <a:pt x="508" y="61"/>
                </a:lnTo>
                <a:lnTo>
                  <a:pt x="508" y="61"/>
                </a:lnTo>
                <a:lnTo>
                  <a:pt x="508" y="61"/>
                </a:lnTo>
                <a:lnTo>
                  <a:pt x="509" y="61"/>
                </a:lnTo>
                <a:lnTo>
                  <a:pt x="509" y="61"/>
                </a:lnTo>
                <a:lnTo>
                  <a:pt x="509" y="61"/>
                </a:lnTo>
                <a:lnTo>
                  <a:pt x="509" y="61"/>
                </a:lnTo>
                <a:lnTo>
                  <a:pt x="509" y="61"/>
                </a:lnTo>
                <a:lnTo>
                  <a:pt x="509" y="61"/>
                </a:lnTo>
                <a:lnTo>
                  <a:pt x="509" y="61"/>
                </a:lnTo>
                <a:lnTo>
                  <a:pt x="509" y="61"/>
                </a:lnTo>
                <a:lnTo>
                  <a:pt x="509" y="61"/>
                </a:lnTo>
                <a:lnTo>
                  <a:pt x="509" y="61"/>
                </a:lnTo>
                <a:lnTo>
                  <a:pt x="509" y="61"/>
                </a:lnTo>
                <a:lnTo>
                  <a:pt x="509" y="61"/>
                </a:lnTo>
                <a:lnTo>
                  <a:pt x="509" y="61"/>
                </a:lnTo>
                <a:lnTo>
                  <a:pt x="509" y="61"/>
                </a:lnTo>
                <a:lnTo>
                  <a:pt x="509" y="61"/>
                </a:lnTo>
                <a:lnTo>
                  <a:pt x="509" y="61"/>
                </a:lnTo>
                <a:lnTo>
                  <a:pt x="509" y="61"/>
                </a:lnTo>
                <a:lnTo>
                  <a:pt x="509" y="61"/>
                </a:lnTo>
                <a:lnTo>
                  <a:pt x="510" y="61"/>
                </a:lnTo>
                <a:lnTo>
                  <a:pt x="510" y="61"/>
                </a:lnTo>
                <a:lnTo>
                  <a:pt x="510" y="61"/>
                </a:lnTo>
                <a:lnTo>
                  <a:pt x="510" y="61"/>
                </a:lnTo>
                <a:lnTo>
                  <a:pt x="510" y="61"/>
                </a:lnTo>
                <a:lnTo>
                  <a:pt x="510" y="61"/>
                </a:lnTo>
                <a:lnTo>
                  <a:pt x="510" y="61"/>
                </a:lnTo>
                <a:lnTo>
                  <a:pt x="510" y="61"/>
                </a:lnTo>
                <a:lnTo>
                  <a:pt x="510" y="61"/>
                </a:lnTo>
                <a:lnTo>
                  <a:pt x="511" y="61"/>
                </a:lnTo>
                <a:lnTo>
                  <a:pt x="511" y="61"/>
                </a:lnTo>
                <a:lnTo>
                  <a:pt x="511" y="61"/>
                </a:lnTo>
                <a:lnTo>
                  <a:pt x="511" y="61"/>
                </a:lnTo>
                <a:lnTo>
                  <a:pt x="511" y="61"/>
                </a:lnTo>
                <a:lnTo>
                  <a:pt x="511" y="61"/>
                </a:lnTo>
                <a:lnTo>
                  <a:pt x="511" y="61"/>
                </a:lnTo>
                <a:lnTo>
                  <a:pt x="511" y="61"/>
                </a:lnTo>
                <a:lnTo>
                  <a:pt x="511" y="61"/>
                </a:lnTo>
                <a:lnTo>
                  <a:pt x="511" y="61"/>
                </a:lnTo>
                <a:lnTo>
                  <a:pt x="511" y="61"/>
                </a:lnTo>
                <a:lnTo>
                  <a:pt x="511" y="61"/>
                </a:lnTo>
                <a:lnTo>
                  <a:pt x="511" y="61"/>
                </a:lnTo>
                <a:lnTo>
                  <a:pt x="511" y="61"/>
                </a:lnTo>
                <a:lnTo>
                  <a:pt x="511" y="61"/>
                </a:lnTo>
                <a:lnTo>
                  <a:pt x="511" y="61"/>
                </a:lnTo>
                <a:lnTo>
                  <a:pt x="511" y="61"/>
                </a:lnTo>
                <a:lnTo>
                  <a:pt x="511" y="61"/>
                </a:lnTo>
                <a:lnTo>
                  <a:pt x="511" y="61"/>
                </a:lnTo>
                <a:lnTo>
                  <a:pt x="511" y="61"/>
                </a:lnTo>
                <a:lnTo>
                  <a:pt x="511" y="61"/>
                </a:lnTo>
                <a:lnTo>
                  <a:pt x="512" y="61"/>
                </a:lnTo>
                <a:lnTo>
                  <a:pt x="512" y="61"/>
                </a:lnTo>
                <a:lnTo>
                  <a:pt x="512" y="61"/>
                </a:lnTo>
                <a:lnTo>
                  <a:pt x="512" y="61"/>
                </a:lnTo>
                <a:lnTo>
                  <a:pt x="512" y="61"/>
                </a:lnTo>
                <a:lnTo>
                  <a:pt x="512" y="61"/>
                </a:lnTo>
                <a:lnTo>
                  <a:pt x="513" y="61"/>
                </a:lnTo>
                <a:lnTo>
                  <a:pt x="513" y="61"/>
                </a:lnTo>
                <a:lnTo>
                  <a:pt x="513" y="61"/>
                </a:lnTo>
                <a:lnTo>
                  <a:pt x="514" y="61"/>
                </a:lnTo>
                <a:lnTo>
                  <a:pt x="514" y="61"/>
                </a:lnTo>
                <a:lnTo>
                  <a:pt x="514" y="61"/>
                </a:lnTo>
                <a:lnTo>
                  <a:pt x="514" y="61"/>
                </a:lnTo>
                <a:lnTo>
                  <a:pt x="514" y="62"/>
                </a:lnTo>
                <a:lnTo>
                  <a:pt x="514" y="62"/>
                </a:lnTo>
                <a:lnTo>
                  <a:pt x="515" y="62"/>
                </a:lnTo>
                <a:lnTo>
                  <a:pt x="515" y="62"/>
                </a:lnTo>
                <a:lnTo>
                  <a:pt x="515" y="62"/>
                </a:lnTo>
                <a:lnTo>
                  <a:pt x="515" y="62"/>
                </a:lnTo>
                <a:lnTo>
                  <a:pt x="515" y="62"/>
                </a:lnTo>
                <a:lnTo>
                  <a:pt x="515" y="62"/>
                </a:lnTo>
                <a:lnTo>
                  <a:pt x="515" y="62"/>
                </a:lnTo>
                <a:lnTo>
                  <a:pt x="515" y="62"/>
                </a:lnTo>
                <a:lnTo>
                  <a:pt x="515" y="62"/>
                </a:lnTo>
                <a:lnTo>
                  <a:pt x="515" y="62"/>
                </a:lnTo>
                <a:lnTo>
                  <a:pt x="515" y="62"/>
                </a:lnTo>
                <a:lnTo>
                  <a:pt x="515" y="62"/>
                </a:lnTo>
                <a:lnTo>
                  <a:pt x="515" y="62"/>
                </a:lnTo>
                <a:lnTo>
                  <a:pt x="515" y="62"/>
                </a:lnTo>
                <a:lnTo>
                  <a:pt x="515" y="62"/>
                </a:lnTo>
                <a:lnTo>
                  <a:pt x="516" y="62"/>
                </a:lnTo>
                <a:lnTo>
                  <a:pt x="516" y="62"/>
                </a:lnTo>
                <a:lnTo>
                  <a:pt x="516" y="62"/>
                </a:lnTo>
                <a:lnTo>
                  <a:pt x="516" y="62"/>
                </a:lnTo>
                <a:lnTo>
                  <a:pt x="516" y="62"/>
                </a:lnTo>
                <a:lnTo>
                  <a:pt x="516" y="62"/>
                </a:lnTo>
                <a:lnTo>
                  <a:pt x="516" y="62"/>
                </a:lnTo>
                <a:lnTo>
                  <a:pt x="516" y="62"/>
                </a:lnTo>
                <a:lnTo>
                  <a:pt x="516" y="62"/>
                </a:lnTo>
                <a:lnTo>
                  <a:pt x="516" y="62"/>
                </a:lnTo>
                <a:lnTo>
                  <a:pt x="516" y="62"/>
                </a:lnTo>
                <a:lnTo>
                  <a:pt x="516" y="62"/>
                </a:lnTo>
                <a:lnTo>
                  <a:pt x="517" y="62"/>
                </a:lnTo>
                <a:lnTo>
                  <a:pt x="517" y="62"/>
                </a:lnTo>
                <a:lnTo>
                  <a:pt x="517" y="62"/>
                </a:lnTo>
                <a:lnTo>
                  <a:pt x="517" y="62"/>
                </a:lnTo>
                <a:lnTo>
                  <a:pt x="517" y="62"/>
                </a:lnTo>
                <a:lnTo>
                  <a:pt x="517" y="62"/>
                </a:lnTo>
                <a:lnTo>
                  <a:pt x="517" y="62"/>
                </a:lnTo>
                <a:lnTo>
                  <a:pt x="517" y="62"/>
                </a:lnTo>
                <a:lnTo>
                  <a:pt x="517" y="62"/>
                </a:lnTo>
                <a:lnTo>
                  <a:pt x="518" y="62"/>
                </a:lnTo>
                <a:lnTo>
                  <a:pt x="518" y="62"/>
                </a:lnTo>
                <a:lnTo>
                  <a:pt x="518" y="62"/>
                </a:lnTo>
                <a:lnTo>
                  <a:pt x="518" y="62"/>
                </a:lnTo>
                <a:lnTo>
                  <a:pt x="518" y="62"/>
                </a:lnTo>
                <a:lnTo>
                  <a:pt x="518" y="62"/>
                </a:lnTo>
                <a:lnTo>
                  <a:pt x="518" y="62"/>
                </a:lnTo>
                <a:lnTo>
                  <a:pt x="518" y="62"/>
                </a:lnTo>
                <a:lnTo>
                  <a:pt x="518" y="62"/>
                </a:lnTo>
                <a:lnTo>
                  <a:pt x="518" y="62"/>
                </a:lnTo>
                <a:lnTo>
                  <a:pt x="518" y="62"/>
                </a:lnTo>
                <a:lnTo>
                  <a:pt x="518" y="62"/>
                </a:lnTo>
                <a:lnTo>
                  <a:pt x="519" y="62"/>
                </a:lnTo>
                <a:lnTo>
                  <a:pt x="519" y="62"/>
                </a:lnTo>
                <a:lnTo>
                  <a:pt x="519" y="62"/>
                </a:lnTo>
                <a:lnTo>
                  <a:pt x="519" y="62"/>
                </a:lnTo>
                <a:lnTo>
                  <a:pt x="519" y="62"/>
                </a:lnTo>
                <a:lnTo>
                  <a:pt x="519" y="62"/>
                </a:lnTo>
                <a:lnTo>
                  <a:pt x="520" y="62"/>
                </a:lnTo>
                <a:lnTo>
                  <a:pt x="520" y="62"/>
                </a:lnTo>
                <a:lnTo>
                  <a:pt x="520" y="62"/>
                </a:lnTo>
                <a:lnTo>
                  <a:pt x="520" y="62"/>
                </a:lnTo>
                <a:lnTo>
                  <a:pt x="520" y="62"/>
                </a:lnTo>
                <a:lnTo>
                  <a:pt x="520" y="62"/>
                </a:lnTo>
                <a:lnTo>
                  <a:pt x="521" y="62"/>
                </a:lnTo>
                <a:lnTo>
                  <a:pt x="521" y="62"/>
                </a:lnTo>
                <a:lnTo>
                  <a:pt x="521" y="62"/>
                </a:lnTo>
                <a:lnTo>
                  <a:pt x="521" y="62"/>
                </a:lnTo>
                <a:lnTo>
                  <a:pt x="521" y="62"/>
                </a:lnTo>
                <a:lnTo>
                  <a:pt x="521" y="62"/>
                </a:lnTo>
                <a:lnTo>
                  <a:pt x="521" y="62"/>
                </a:lnTo>
                <a:lnTo>
                  <a:pt x="521" y="62"/>
                </a:lnTo>
                <a:lnTo>
                  <a:pt x="521" y="62"/>
                </a:lnTo>
                <a:lnTo>
                  <a:pt x="521" y="62"/>
                </a:lnTo>
                <a:lnTo>
                  <a:pt x="521" y="62"/>
                </a:lnTo>
                <a:lnTo>
                  <a:pt x="521" y="62"/>
                </a:lnTo>
                <a:lnTo>
                  <a:pt x="521" y="62"/>
                </a:lnTo>
                <a:lnTo>
                  <a:pt x="521" y="62"/>
                </a:lnTo>
                <a:lnTo>
                  <a:pt x="521" y="62"/>
                </a:lnTo>
                <a:lnTo>
                  <a:pt x="521" y="62"/>
                </a:lnTo>
                <a:lnTo>
                  <a:pt x="521" y="62"/>
                </a:lnTo>
                <a:lnTo>
                  <a:pt x="521" y="62"/>
                </a:lnTo>
                <a:lnTo>
                  <a:pt x="522" y="62"/>
                </a:lnTo>
                <a:lnTo>
                  <a:pt x="522" y="62"/>
                </a:lnTo>
                <a:lnTo>
                  <a:pt x="522" y="62"/>
                </a:lnTo>
                <a:lnTo>
                  <a:pt x="522" y="62"/>
                </a:lnTo>
                <a:lnTo>
                  <a:pt x="522" y="62"/>
                </a:lnTo>
                <a:lnTo>
                  <a:pt x="522" y="62"/>
                </a:lnTo>
                <a:lnTo>
                  <a:pt x="522" y="62"/>
                </a:lnTo>
                <a:lnTo>
                  <a:pt x="522" y="62"/>
                </a:lnTo>
                <a:lnTo>
                  <a:pt x="522" y="62"/>
                </a:lnTo>
                <a:lnTo>
                  <a:pt x="522" y="62"/>
                </a:lnTo>
                <a:lnTo>
                  <a:pt x="522" y="62"/>
                </a:lnTo>
                <a:lnTo>
                  <a:pt x="522" y="62"/>
                </a:lnTo>
                <a:lnTo>
                  <a:pt x="523" y="62"/>
                </a:lnTo>
                <a:lnTo>
                  <a:pt x="523" y="62"/>
                </a:lnTo>
                <a:lnTo>
                  <a:pt x="523" y="62"/>
                </a:lnTo>
                <a:lnTo>
                  <a:pt x="523" y="62"/>
                </a:lnTo>
                <a:lnTo>
                  <a:pt x="523" y="62"/>
                </a:lnTo>
                <a:lnTo>
                  <a:pt x="523" y="62"/>
                </a:lnTo>
                <a:lnTo>
                  <a:pt x="524" y="62"/>
                </a:lnTo>
                <a:lnTo>
                  <a:pt x="524" y="62"/>
                </a:lnTo>
                <a:lnTo>
                  <a:pt x="524" y="62"/>
                </a:lnTo>
                <a:lnTo>
                  <a:pt x="524" y="62"/>
                </a:lnTo>
                <a:lnTo>
                  <a:pt x="524" y="62"/>
                </a:lnTo>
                <a:lnTo>
                  <a:pt x="524" y="62"/>
                </a:lnTo>
                <a:lnTo>
                  <a:pt x="524" y="62"/>
                </a:lnTo>
                <a:lnTo>
                  <a:pt x="524" y="62"/>
                </a:lnTo>
                <a:lnTo>
                  <a:pt x="524" y="62"/>
                </a:lnTo>
                <a:lnTo>
                  <a:pt x="524" y="62"/>
                </a:lnTo>
                <a:lnTo>
                  <a:pt x="524" y="62"/>
                </a:lnTo>
                <a:lnTo>
                  <a:pt x="524" y="62"/>
                </a:lnTo>
                <a:lnTo>
                  <a:pt x="524" y="62"/>
                </a:lnTo>
                <a:lnTo>
                  <a:pt x="524" y="62"/>
                </a:lnTo>
                <a:lnTo>
                  <a:pt x="524" y="62"/>
                </a:lnTo>
                <a:lnTo>
                  <a:pt x="525" y="62"/>
                </a:lnTo>
                <a:lnTo>
                  <a:pt x="525" y="62"/>
                </a:lnTo>
                <a:lnTo>
                  <a:pt x="525" y="62"/>
                </a:lnTo>
                <a:lnTo>
                  <a:pt x="525" y="62"/>
                </a:lnTo>
                <a:lnTo>
                  <a:pt x="525" y="62"/>
                </a:lnTo>
                <a:lnTo>
                  <a:pt x="525" y="62"/>
                </a:lnTo>
                <a:lnTo>
                  <a:pt x="525" y="62"/>
                </a:lnTo>
                <a:lnTo>
                  <a:pt x="525" y="62"/>
                </a:lnTo>
                <a:lnTo>
                  <a:pt x="525" y="62"/>
                </a:lnTo>
                <a:lnTo>
                  <a:pt x="525" y="62"/>
                </a:lnTo>
                <a:lnTo>
                  <a:pt x="525" y="63"/>
                </a:lnTo>
                <a:lnTo>
                  <a:pt x="525" y="63"/>
                </a:lnTo>
                <a:lnTo>
                  <a:pt x="526" y="63"/>
                </a:lnTo>
                <a:lnTo>
                  <a:pt x="526" y="63"/>
                </a:lnTo>
                <a:lnTo>
                  <a:pt x="526" y="63"/>
                </a:lnTo>
                <a:lnTo>
                  <a:pt x="526" y="63"/>
                </a:lnTo>
                <a:lnTo>
                  <a:pt x="526" y="63"/>
                </a:lnTo>
                <a:lnTo>
                  <a:pt x="526" y="63"/>
                </a:lnTo>
                <a:lnTo>
                  <a:pt x="526" y="63"/>
                </a:lnTo>
                <a:lnTo>
                  <a:pt x="526" y="63"/>
                </a:lnTo>
                <a:lnTo>
                  <a:pt x="526" y="63"/>
                </a:lnTo>
                <a:lnTo>
                  <a:pt x="526" y="63"/>
                </a:lnTo>
                <a:lnTo>
                  <a:pt x="526" y="63"/>
                </a:lnTo>
                <a:lnTo>
                  <a:pt x="526" y="63"/>
                </a:lnTo>
                <a:lnTo>
                  <a:pt x="526" y="63"/>
                </a:lnTo>
                <a:lnTo>
                  <a:pt x="526" y="63"/>
                </a:lnTo>
                <a:lnTo>
                  <a:pt x="526" y="63"/>
                </a:lnTo>
                <a:lnTo>
                  <a:pt x="526" y="63"/>
                </a:lnTo>
                <a:lnTo>
                  <a:pt x="526" y="63"/>
                </a:lnTo>
                <a:lnTo>
                  <a:pt x="526" y="63"/>
                </a:lnTo>
                <a:lnTo>
                  <a:pt x="526" y="63"/>
                </a:lnTo>
                <a:lnTo>
                  <a:pt x="526" y="63"/>
                </a:lnTo>
                <a:lnTo>
                  <a:pt x="526" y="63"/>
                </a:lnTo>
                <a:lnTo>
                  <a:pt x="527" y="63"/>
                </a:lnTo>
                <a:lnTo>
                  <a:pt x="527" y="63"/>
                </a:lnTo>
                <a:lnTo>
                  <a:pt x="527" y="63"/>
                </a:lnTo>
                <a:lnTo>
                  <a:pt x="527" y="63"/>
                </a:lnTo>
                <a:lnTo>
                  <a:pt x="527" y="63"/>
                </a:lnTo>
                <a:lnTo>
                  <a:pt x="527" y="63"/>
                </a:lnTo>
                <a:lnTo>
                  <a:pt x="527" y="63"/>
                </a:lnTo>
                <a:lnTo>
                  <a:pt x="527" y="63"/>
                </a:lnTo>
                <a:lnTo>
                  <a:pt x="527" y="63"/>
                </a:lnTo>
                <a:lnTo>
                  <a:pt x="528" y="63"/>
                </a:lnTo>
                <a:lnTo>
                  <a:pt x="528" y="63"/>
                </a:lnTo>
                <a:lnTo>
                  <a:pt x="528" y="63"/>
                </a:lnTo>
                <a:lnTo>
                  <a:pt x="528" y="63"/>
                </a:lnTo>
                <a:lnTo>
                  <a:pt x="528" y="63"/>
                </a:lnTo>
                <a:lnTo>
                  <a:pt x="528" y="63"/>
                </a:lnTo>
                <a:lnTo>
                  <a:pt x="528" y="63"/>
                </a:lnTo>
                <a:lnTo>
                  <a:pt x="528" y="63"/>
                </a:lnTo>
                <a:lnTo>
                  <a:pt x="528" y="63"/>
                </a:lnTo>
                <a:lnTo>
                  <a:pt x="529" y="63"/>
                </a:lnTo>
                <a:lnTo>
                  <a:pt x="529" y="63"/>
                </a:lnTo>
                <a:lnTo>
                  <a:pt x="529" y="63"/>
                </a:lnTo>
                <a:lnTo>
                  <a:pt x="529" y="63"/>
                </a:lnTo>
                <a:lnTo>
                  <a:pt x="529" y="63"/>
                </a:lnTo>
                <a:lnTo>
                  <a:pt x="529" y="63"/>
                </a:lnTo>
                <a:lnTo>
                  <a:pt x="529" y="63"/>
                </a:lnTo>
                <a:lnTo>
                  <a:pt x="529" y="63"/>
                </a:lnTo>
                <a:lnTo>
                  <a:pt x="529" y="63"/>
                </a:lnTo>
                <a:lnTo>
                  <a:pt x="529" y="63"/>
                </a:lnTo>
                <a:lnTo>
                  <a:pt x="529" y="63"/>
                </a:lnTo>
                <a:lnTo>
                  <a:pt x="529" y="63"/>
                </a:lnTo>
                <a:lnTo>
                  <a:pt x="529" y="63"/>
                </a:lnTo>
                <a:lnTo>
                  <a:pt x="529" y="63"/>
                </a:lnTo>
                <a:lnTo>
                  <a:pt x="529" y="63"/>
                </a:lnTo>
                <a:lnTo>
                  <a:pt x="529" y="63"/>
                </a:lnTo>
                <a:lnTo>
                  <a:pt x="529" y="63"/>
                </a:lnTo>
                <a:lnTo>
                  <a:pt x="529" y="63"/>
                </a:lnTo>
                <a:lnTo>
                  <a:pt x="529" y="63"/>
                </a:lnTo>
                <a:lnTo>
                  <a:pt x="529" y="63"/>
                </a:lnTo>
                <a:lnTo>
                  <a:pt x="529" y="63"/>
                </a:lnTo>
                <a:lnTo>
                  <a:pt x="529" y="63"/>
                </a:lnTo>
                <a:lnTo>
                  <a:pt x="529" y="63"/>
                </a:lnTo>
                <a:lnTo>
                  <a:pt x="529" y="63"/>
                </a:lnTo>
                <a:lnTo>
                  <a:pt x="529" y="63"/>
                </a:lnTo>
                <a:lnTo>
                  <a:pt x="529" y="63"/>
                </a:lnTo>
                <a:lnTo>
                  <a:pt x="529" y="63"/>
                </a:lnTo>
                <a:lnTo>
                  <a:pt x="529" y="63"/>
                </a:lnTo>
                <a:lnTo>
                  <a:pt x="529" y="63"/>
                </a:lnTo>
                <a:lnTo>
                  <a:pt x="529" y="63"/>
                </a:lnTo>
                <a:lnTo>
                  <a:pt x="529" y="63"/>
                </a:lnTo>
                <a:lnTo>
                  <a:pt x="529" y="63"/>
                </a:lnTo>
                <a:lnTo>
                  <a:pt x="529" y="63"/>
                </a:lnTo>
                <a:lnTo>
                  <a:pt x="530" y="63"/>
                </a:lnTo>
                <a:lnTo>
                  <a:pt x="530" y="63"/>
                </a:lnTo>
                <a:lnTo>
                  <a:pt x="530" y="63"/>
                </a:lnTo>
                <a:lnTo>
                  <a:pt x="530" y="63"/>
                </a:lnTo>
                <a:lnTo>
                  <a:pt x="530" y="63"/>
                </a:lnTo>
                <a:lnTo>
                  <a:pt x="530" y="63"/>
                </a:lnTo>
                <a:lnTo>
                  <a:pt x="530" y="63"/>
                </a:lnTo>
                <a:lnTo>
                  <a:pt x="530" y="63"/>
                </a:lnTo>
                <a:lnTo>
                  <a:pt x="530" y="63"/>
                </a:lnTo>
                <a:lnTo>
                  <a:pt x="531" y="63"/>
                </a:lnTo>
                <a:lnTo>
                  <a:pt x="531" y="63"/>
                </a:lnTo>
                <a:lnTo>
                  <a:pt x="531" y="63"/>
                </a:lnTo>
                <a:lnTo>
                  <a:pt x="531" y="63"/>
                </a:lnTo>
                <a:lnTo>
                  <a:pt x="531" y="63"/>
                </a:lnTo>
                <a:lnTo>
                  <a:pt x="531" y="63"/>
                </a:lnTo>
                <a:lnTo>
                  <a:pt x="531" y="63"/>
                </a:lnTo>
                <a:lnTo>
                  <a:pt x="531" y="63"/>
                </a:lnTo>
                <a:lnTo>
                  <a:pt x="531" y="63"/>
                </a:lnTo>
                <a:lnTo>
                  <a:pt x="531" y="63"/>
                </a:lnTo>
                <a:lnTo>
                  <a:pt x="531" y="63"/>
                </a:lnTo>
                <a:lnTo>
                  <a:pt x="531" y="63"/>
                </a:lnTo>
                <a:lnTo>
                  <a:pt x="531" y="63"/>
                </a:lnTo>
                <a:lnTo>
                  <a:pt x="531" y="63"/>
                </a:lnTo>
                <a:lnTo>
                  <a:pt x="531" y="63"/>
                </a:lnTo>
                <a:lnTo>
                  <a:pt x="532" y="63"/>
                </a:lnTo>
                <a:lnTo>
                  <a:pt x="532" y="63"/>
                </a:lnTo>
                <a:lnTo>
                  <a:pt x="532" y="63"/>
                </a:lnTo>
                <a:lnTo>
                  <a:pt x="532" y="63"/>
                </a:lnTo>
                <a:lnTo>
                  <a:pt x="532" y="63"/>
                </a:lnTo>
                <a:lnTo>
                  <a:pt x="532" y="63"/>
                </a:lnTo>
                <a:lnTo>
                  <a:pt x="532" y="63"/>
                </a:lnTo>
                <a:lnTo>
                  <a:pt x="532" y="63"/>
                </a:lnTo>
                <a:lnTo>
                  <a:pt x="532" y="63"/>
                </a:lnTo>
                <a:lnTo>
                  <a:pt x="532" y="63"/>
                </a:lnTo>
                <a:lnTo>
                  <a:pt x="532" y="63"/>
                </a:lnTo>
                <a:lnTo>
                  <a:pt x="532" y="63"/>
                </a:lnTo>
                <a:lnTo>
                  <a:pt x="532" y="63"/>
                </a:lnTo>
                <a:lnTo>
                  <a:pt x="532" y="63"/>
                </a:lnTo>
                <a:lnTo>
                  <a:pt x="532" y="63"/>
                </a:lnTo>
                <a:lnTo>
                  <a:pt x="532" y="63"/>
                </a:lnTo>
                <a:lnTo>
                  <a:pt x="532" y="63"/>
                </a:lnTo>
                <a:lnTo>
                  <a:pt x="532" y="63"/>
                </a:lnTo>
                <a:lnTo>
                  <a:pt x="533" y="63"/>
                </a:lnTo>
                <a:lnTo>
                  <a:pt x="533" y="63"/>
                </a:lnTo>
                <a:lnTo>
                  <a:pt x="533" y="63"/>
                </a:lnTo>
                <a:lnTo>
                  <a:pt x="534" y="63"/>
                </a:lnTo>
                <a:lnTo>
                  <a:pt x="534" y="63"/>
                </a:lnTo>
                <a:lnTo>
                  <a:pt x="534" y="63"/>
                </a:lnTo>
                <a:lnTo>
                  <a:pt x="534" y="63"/>
                </a:lnTo>
                <a:lnTo>
                  <a:pt x="534" y="64"/>
                </a:lnTo>
                <a:lnTo>
                  <a:pt x="534" y="64"/>
                </a:lnTo>
                <a:lnTo>
                  <a:pt x="535" y="64"/>
                </a:lnTo>
                <a:lnTo>
                  <a:pt x="535" y="64"/>
                </a:lnTo>
                <a:lnTo>
                  <a:pt x="535" y="64"/>
                </a:lnTo>
                <a:lnTo>
                  <a:pt x="535" y="64"/>
                </a:lnTo>
                <a:lnTo>
                  <a:pt x="535" y="64"/>
                </a:lnTo>
                <a:lnTo>
                  <a:pt x="535" y="64"/>
                </a:lnTo>
                <a:lnTo>
                  <a:pt x="535" y="64"/>
                </a:lnTo>
                <a:lnTo>
                  <a:pt x="535" y="64"/>
                </a:lnTo>
                <a:lnTo>
                  <a:pt x="535" y="64"/>
                </a:lnTo>
                <a:lnTo>
                  <a:pt x="535" y="64"/>
                </a:lnTo>
                <a:lnTo>
                  <a:pt x="535" y="64"/>
                </a:lnTo>
                <a:lnTo>
                  <a:pt x="535" y="64"/>
                </a:lnTo>
                <a:lnTo>
                  <a:pt x="535" y="64"/>
                </a:lnTo>
                <a:lnTo>
                  <a:pt x="535" y="64"/>
                </a:lnTo>
                <a:lnTo>
                  <a:pt x="535" y="64"/>
                </a:lnTo>
                <a:lnTo>
                  <a:pt x="535" y="64"/>
                </a:lnTo>
                <a:lnTo>
                  <a:pt x="535" y="64"/>
                </a:lnTo>
                <a:lnTo>
                  <a:pt x="535" y="64"/>
                </a:lnTo>
                <a:lnTo>
                  <a:pt x="535" y="64"/>
                </a:lnTo>
                <a:lnTo>
                  <a:pt x="535" y="64"/>
                </a:lnTo>
                <a:lnTo>
                  <a:pt x="535" y="64"/>
                </a:lnTo>
                <a:lnTo>
                  <a:pt x="536" y="64"/>
                </a:lnTo>
                <a:lnTo>
                  <a:pt x="536" y="64"/>
                </a:lnTo>
                <a:lnTo>
                  <a:pt x="536" y="64"/>
                </a:lnTo>
                <a:lnTo>
                  <a:pt x="536" y="64"/>
                </a:lnTo>
                <a:lnTo>
                  <a:pt x="536" y="64"/>
                </a:lnTo>
                <a:lnTo>
                  <a:pt x="536" y="64"/>
                </a:lnTo>
                <a:lnTo>
                  <a:pt x="536" y="64"/>
                </a:lnTo>
                <a:lnTo>
                  <a:pt x="536" y="64"/>
                </a:lnTo>
                <a:lnTo>
                  <a:pt x="536" y="64"/>
                </a:lnTo>
                <a:lnTo>
                  <a:pt x="537" y="64"/>
                </a:lnTo>
                <a:lnTo>
                  <a:pt x="537" y="64"/>
                </a:lnTo>
                <a:lnTo>
                  <a:pt x="537" y="64"/>
                </a:lnTo>
                <a:lnTo>
                  <a:pt x="537" y="64"/>
                </a:lnTo>
                <a:lnTo>
                  <a:pt x="537" y="64"/>
                </a:lnTo>
                <a:lnTo>
                  <a:pt x="537" y="64"/>
                </a:lnTo>
                <a:lnTo>
                  <a:pt x="537" y="64"/>
                </a:lnTo>
                <a:lnTo>
                  <a:pt x="537" y="64"/>
                </a:lnTo>
                <a:lnTo>
                  <a:pt x="537" y="64"/>
                </a:lnTo>
                <a:lnTo>
                  <a:pt x="537" y="64"/>
                </a:lnTo>
                <a:lnTo>
                  <a:pt x="537" y="64"/>
                </a:lnTo>
                <a:lnTo>
                  <a:pt x="537" y="64"/>
                </a:lnTo>
                <a:lnTo>
                  <a:pt x="538" y="64"/>
                </a:lnTo>
                <a:lnTo>
                  <a:pt x="538" y="64"/>
                </a:lnTo>
                <a:lnTo>
                  <a:pt x="538" y="64"/>
                </a:lnTo>
                <a:lnTo>
                  <a:pt x="538" y="64"/>
                </a:lnTo>
                <a:lnTo>
                  <a:pt x="538" y="64"/>
                </a:lnTo>
                <a:lnTo>
                  <a:pt x="538" y="64"/>
                </a:lnTo>
                <a:lnTo>
                  <a:pt x="538" y="64"/>
                </a:lnTo>
                <a:lnTo>
                  <a:pt x="538" y="64"/>
                </a:lnTo>
                <a:lnTo>
                  <a:pt x="538" y="64"/>
                </a:lnTo>
                <a:lnTo>
                  <a:pt x="538" y="64"/>
                </a:lnTo>
                <a:lnTo>
                  <a:pt x="538" y="64"/>
                </a:lnTo>
                <a:lnTo>
                  <a:pt x="538" y="64"/>
                </a:lnTo>
                <a:lnTo>
                  <a:pt x="538" y="64"/>
                </a:lnTo>
                <a:lnTo>
                  <a:pt x="538" y="64"/>
                </a:lnTo>
                <a:lnTo>
                  <a:pt x="538" y="64"/>
                </a:lnTo>
                <a:lnTo>
                  <a:pt x="538" y="64"/>
                </a:lnTo>
                <a:lnTo>
                  <a:pt x="538" y="64"/>
                </a:lnTo>
                <a:lnTo>
                  <a:pt x="538" y="64"/>
                </a:lnTo>
                <a:lnTo>
                  <a:pt x="538" y="64"/>
                </a:lnTo>
                <a:lnTo>
                  <a:pt x="538" y="64"/>
                </a:lnTo>
                <a:lnTo>
                  <a:pt x="538" y="64"/>
                </a:lnTo>
                <a:lnTo>
                  <a:pt x="539" y="64"/>
                </a:lnTo>
                <a:lnTo>
                  <a:pt x="539" y="64"/>
                </a:lnTo>
                <a:lnTo>
                  <a:pt x="539" y="64"/>
                </a:lnTo>
                <a:lnTo>
                  <a:pt x="539" y="64"/>
                </a:lnTo>
                <a:lnTo>
                  <a:pt x="539" y="64"/>
                </a:lnTo>
                <a:lnTo>
                  <a:pt x="539" y="64"/>
                </a:lnTo>
                <a:lnTo>
                  <a:pt x="539" y="64"/>
                </a:lnTo>
                <a:lnTo>
                  <a:pt x="539" y="64"/>
                </a:lnTo>
                <a:lnTo>
                  <a:pt x="539" y="64"/>
                </a:lnTo>
                <a:lnTo>
                  <a:pt x="539" y="64"/>
                </a:lnTo>
                <a:lnTo>
                  <a:pt x="539" y="64"/>
                </a:lnTo>
                <a:lnTo>
                  <a:pt x="539" y="64"/>
                </a:lnTo>
                <a:lnTo>
                  <a:pt x="540" y="64"/>
                </a:lnTo>
                <a:lnTo>
                  <a:pt x="540" y="64"/>
                </a:lnTo>
                <a:lnTo>
                  <a:pt x="540" y="64"/>
                </a:lnTo>
                <a:lnTo>
                  <a:pt x="540" y="64"/>
                </a:lnTo>
                <a:lnTo>
                  <a:pt x="540" y="64"/>
                </a:lnTo>
                <a:lnTo>
                  <a:pt x="540" y="64"/>
                </a:lnTo>
                <a:lnTo>
                  <a:pt x="540" y="64"/>
                </a:lnTo>
                <a:lnTo>
                  <a:pt x="540" y="64"/>
                </a:lnTo>
                <a:lnTo>
                  <a:pt x="540" y="64"/>
                </a:lnTo>
                <a:lnTo>
                  <a:pt x="541" y="64"/>
                </a:lnTo>
                <a:lnTo>
                  <a:pt x="541" y="64"/>
                </a:lnTo>
                <a:lnTo>
                  <a:pt x="541" y="64"/>
                </a:lnTo>
                <a:lnTo>
                  <a:pt x="541" y="64"/>
                </a:lnTo>
                <a:lnTo>
                  <a:pt x="541" y="64"/>
                </a:lnTo>
                <a:lnTo>
                  <a:pt x="541" y="64"/>
                </a:lnTo>
                <a:lnTo>
                  <a:pt x="541" y="64"/>
                </a:lnTo>
                <a:lnTo>
                  <a:pt x="541" y="64"/>
                </a:lnTo>
                <a:lnTo>
                  <a:pt x="541" y="64"/>
                </a:lnTo>
                <a:lnTo>
                  <a:pt x="541" y="64"/>
                </a:lnTo>
                <a:lnTo>
                  <a:pt x="541" y="64"/>
                </a:lnTo>
                <a:lnTo>
                  <a:pt x="541" y="64"/>
                </a:lnTo>
                <a:lnTo>
                  <a:pt x="541" y="64"/>
                </a:lnTo>
                <a:lnTo>
                  <a:pt x="541" y="64"/>
                </a:lnTo>
                <a:lnTo>
                  <a:pt x="541" y="64"/>
                </a:lnTo>
                <a:lnTo>
                  <a:pt x="542" y="64"/>
                </a:lnTo>
                <a:lnTo>
                  <a:pt x="542" y="64"/>
                </a:lnTo>
                <a:lnTo>
                  <a:pt x="542" y="64"/>
                </a:lnTo>
                <a:lnTo>
                  <a:pt x="542" y="64"/>
                </a:lnTo>
                <a:lnTo>
                  <a:pt x="542" y="64"/>
                </a:lnTo>
                <a:lnTo>
                  <a:pt x="542" y="64"/>
                </a:lnTo>
                <a:lnTo>
                  <a:pt x="542" y="64"/>
                </a:lnTo>
                <a:lnTo>
                  <a:pt x="542" y="64"/>
                </a:lnTo>
                <a:lnTo>
                  <a:pt x="542" y="64"/>
                </a:lnTo>
                <a:lnTo>
                  <a:pt x="542" y="64"/>
                </a:lnTo>
                <a:lnTo>
                  <a:pt x="542" y="64"/>
                </a:lnTo>
                <a:lnTo>
                  <a:pt x="542" y="64"/>
                </a:lnTo>
                <a:lnTo>
                  <a:pt x="542" y="64"/>
                </a:lnTo>
                <a:lnTo>
                  <a:pt x="542" y="64"/>
                </a:lnTo>
                <a:lnTo>
                  <a:pt x="542" y="64"/>
                </a:lnTo>
                <a:lnTo>
                  <a:pt x="543" y="64"/>
                </a:lnTo>
                <a:lnTo>
                  <a:pt x="543" y="64"/>
                </a:lnTo>
                <a:lnTo>
                  <a:pt x="543" y="64"/>
                </a:lnTo>
                <a:lnTo>
                  <a:pt x="543" y="64"/>
                </a:lnTo>
                <a:lnTo>
                  <a:pt x="543" y="64"/>
                </a:lnTo>
                <a:lnTo>
                  <a:pt x="543" y="64"/>
                </a:lnTo>
                <a:lnTo>
                  <a:pt x="543" y="64"/>
                </a:lnTo>
                <a:lnTo>
                  <a:pt x="543" y="64"/>
                </a:lnTo>
                <a:lnTo>
                  <a:pt x="543" y="64"/>
                </a:lnTo>
                <a:lnTo>
                  <a:pt x="543" y="64"/>
                </a:lnTo>
                <a:lnTo>
                  <a:pt x="543" y="64"/>
                </a:lnTo>
                <a:lnTo>
                  <a:pt x="543" y="64"/>
                </a:lnTo>
                <a:lnTo>
                  <a:pt x="544" y="64"/>
                </a:lnTo>
                <a:lnTo>
                  <a:pt x="544" y="64"/>
                </a:lnTo>
                <a:lnTo>
                  <a:pt x="544" y="64"/>
                </a:lnTo>
                <a:lnTo>
                  <a:pt x="544" y="64"/>
                </a:lnTo>
                <a:lnTo>
                  <a:pt x="544" y="64"/>
                </a:lnTo>
                <a:lnTo>
                  <a:pt x="544" y="64"/>
                </a:lnTo>
                <a:lnTo>
                  <a:pt x="544" y="64"/>
                </a:lnTo>
                <a:lnTo>
                  <a:pt x="544" y="64"/>
                </a:lnTo>
                <a:lnTo>
                  <a:pt x="544" y="64"/>
                </a:lnTo>
                <a:lnTo>
                  <a:pt x="544" y="64"/>
                </a:lnTo>
                <a:lnTo>
                  <a:pt x="544" y="64"/>
                </a:lnTo>
                <a:lnTo>
                  <a:pt x="544" y="64"/>
                </a:lnTo>
                <a:lnTo>
                  <a:pt x="544" y="64"/>
                </a:lnTo>
                <a:lnTo>
                  <a:pt x="544" y="64"/>
                </a:lnTo>
                <a:lnTo>
                  <a:pt x="544" y="64"/>
                </a:lnTo>
                <a:lnTo>
                  <a:pt x="545" y="64"/>
                </a:lnTo>
                <a:lnTo>
                  <a:pt x="545" y="64"/>
                </a:lnTo>
                <a:lnTo>
                  <a:pt x="545" y="64"/>
                </a:lnTo>
                <a:lnTo>
                  <a:pt x="545" y="64"/>
                </a:lnTo>
                <a:lnTo>
                  <a:pt x="545" y="64"/>
                </a:lnTo>
                <a:lnTo>
                  <a:pt x="545" y="64"/>
                </a:lnTo>
                <a:lnTo>
                  <a:pt x="545" y="64"/>
                </a:lnTo>
                <a:lnTo>
                  <a:pt x="545" y="64"/>
                </a:lnTo>
                <a:lnTo>
                  <a:pt x="545" y="64"/>
                </a:lnTo>
                <a:lnTo>
                  <a:pt x="545" y="64"/>
                </a:lnTo>
                <a:lnTo>
                  <a:pt x="545" y="64"/>
                </a:lnTo>
                <a:lnTo>
                  <a:pt x="545" y="64"/>
                </a:lnTo>
                <a:lnTo>
                  <a:pt x="545" y="64"/>
                </a:lnTo>
                <a:lnTo>
                  <a:pt x="545" y="64"/>
                </a:lnTo>
                <a:lnTo>
                  <a:pt x="545" y="64"/>
                </a:lnTo>
                <a:lnTo>
                  <a:pt x="545" y="64"/>
                </a:lnTo>
                <a:lnTo>
                  <a:pt x="545" y="64"/>
                </a:lnTo>
                <a:lnTo>
                  <a:pt x="545" y="64"/>
                </a:lnTo>
                <a:lnTo>
                  <a:pt x="546" y="64"/>
                </a:lnTo>
                <a:lnTo>
                  <a:pt x="546" y="64"/>
                </a:lnTo>
                <a:lnTo>
                  <a:pt x="546" y="64"/>
                </a:lnTo>
                <a:lnTo>
                  <a:pt x="546" y="64"/>
                </a:lnTo>
                <a:lnTo>
                  <a:pt x="546" y="64"/>
                </a:lnTo>
                <a:lnTo>
                  <a:pt x="546" y="64"/>
                </a:lnTo>
                <a:lnTo>
                  <a:pt x="546" y="64"/>
                </a:lnTo>
                <a:lnTo>
                  <a:pt x="546" y="64"/>
                </a:lnTo>
                <a:lnTo>
                  <a:pt x="546" y="64"/>
                </a:lnTo>
                <a:lnTo>
                  <a:pt x="546" y="64"/>
                </a:lnTo>
                <a:lnTo>
                  <a:pt x="546" y="64"/>
                </a:lnTo>
                <a:lnTo>
                  <a:pt x="546" y="64"/>
                </a:lnTo>
                <a:lnTo>
                  <a:pt x="546" y="64"/>
                </a:lnTo>
                <a:lnTo>
                  <a:pt x="546" y="64"/>
                </a:lnTo>
                <a:lnTo>
                  <a:pt x="546" y="64"/>
                </a:lnTo>
                <a:lnTo>
                  <a:pt x="546" y="64"/>
                </a:lnTo>
                <a:lnTo>
                  <a:pt x="546" y="64"/>
                </a:lnTo>
                <a:lnTo>
                  <a:pt x="546" y="64"/>
                </a:lnTo>
                <a:lnTo>
                  <a:pt x="547" y="64"/>
                </a:lnTo>
                <a:lnTo>
                  <a:pt x="547" y="64"/>
                </a:lnTo>
                <a:lnTo>
                  <a:pt x="547" y="64"/>
                </a:lnTo>
                <a:lnTo>
                  <a:pt x="547" y="64"/>
                </a:lnTo>
                <a:lnTo>
                  <a:pt x="547" y="64"/>
                </a:lnTo>
                <a:lnTo>
                  <a:pt x="547" y="64"/>
                </a:lnTo>
                <a:lnTo>
                  <a:pt x="547" y="64"/>
                </a:lnTo>
                <a:lnTo>
                  <a:pt x="547" y="64"/>
                </a:lnTo>
                <a:lnTo>
                  <a:pt x="547" y="64"/>
                </a:lnTo>
                <a:lnTo>
                  <a:pt x="547" y="64"/>
                </a:lnTo>
                <a:lnTo>
                  <a:pt x="547" y="64"/>
                </a:lnTo>
                <a:lnTo>
                  <a:pt x="547" y="64"/>
                </a:lnTo>
                <a:lnTo>
                  <a:pt x="547" y="64"/>
                </a:lnTo>
                <a:lnTo>
                  <a:pt x="547" y="64"/>
                </a:lnTo>
                <a:lnTo>
                  <a:pt x="547" y="64"/>
                </a:lnTo>
                <a:lnTo>
                  <a:pt x="547" y="64"/>
                </a:lnTo>
                <a:lnTo>
                  <a:pt x="547" y="64"/>
                </a:lnTo>
                <a:lnTo>
                  <a:pt x="547" y="64"/>
                </a:lnTo>
                <a:lnTo>
                  <a:pt x="547" y="64"/>
                </a:lnTo>
                <a:lnTo>
                  <a:pt x="547" y="64"/>
                </a:lnTo>
                <a:lnTo>
                  <a:pt x="547" y="64"/>
                </a:lnTo>
                <a:lnTo>
                  <a:pt x="547" y="64"/>
                </a:lnTo>
                <a:lnTo>
                  <a:pt x="547" y="64"/>
                </a:lnTo>
                <a:lnTo>
                  <a:pt x="547" y="64"/>
                </a:lnTo>
                <a:lnTo>
                  <a:pt x="547" y="64"/>
                </a:lnTo>
                <a:lnTo>
                  <a:pt x="547" y="64"/>
                </a:lnTo>
                <a:lnTo>
                  <a:pt x="547" y="64"/>
                </a:lnTo>
                <a:lnTo>
                  <a:pt x="548" y="64"/>
                </a:lnTo>
                <a:lnTo>
                  <a:pt x="548" y="64"/>
                </a:lnTo>
                <a:lnTo>
                  <a:pt x="548" y="64"/>
                </a:lnTo>
                <a:lnTo>
                  <a:pt x="548" y="64"/>
                </a:lnTo>
                <a:lnTo>
                  <a:pt x="548" y="64"/>
                </a:lnTo>
                <a:lnTo>
                  <a:pt x="548" y="64"/>
                </a:lnTo>
                <a:lnTo>
                  <a:pt x="548" y="64"/>
                </a:lnTo>
                <a:lnTo>
                  <a:pt x="548" y="64"/>
                </a:lnTo>
                <a:lnTo>
                  <a:pt x="548" y="64"/>
                </a:lnTo>
                <a:lnTo>
                  <a:pt x="548" y="64"/>
                </a:lnTo>
                <a:lnTo>
                  <a:pt x="548" y="64"/>
                </a:lnTo>
                <a:lnTo>
                  <a:pt x="548" y="64"/>
                </a:lnTo>
                <a:lnTo>
                  <a:pt x="548" y="64"/>
                </a:lnTo>
                <a:lnTo>
                  <a:pt x="548" y="64"/>
                </a:lnTo>
                <a:lnTo>
                  <a:pt x="548" y="64"/>
                </a:lnTo>
                <a:lnTo>
                  <a:pt x="548" y="64"/>
                </a:lnTo>
                <a:lnTo>
                  <a:pt x="548" y="64"/>
                </a:lnTo>
                <a:lnTo>
                  <a:pt x="548" y="64"/>
                </a:lnTo>
                <a:lnTo>
                  <a:pt x="548" y="64"/>
                </a:lnTo>
                <a:lnTo>
                  <a:pt x="548" y="64"/>
                </a:lnTo>
                <a:lnTo>
                  <a:pt x="548" y="64"/>
                </a:lnTo>
                <a:lnTo>
                  <a:pt x="548" y="64"/>
                </a:lnTo>
                <a:lnTo>
                  <a:pt x="548" y="64"/>
                </a:lnTo>
                <a:lnTo>
                  <a:pt x="548" y="64"/>
                </a:lnTo>
                <a:lnTo>
                  <a:pt x="548" y="64"/>
                </a:lnTo>
                <a:lnTo>
                  <a:pt x="548" y="64"/>
                </a:lnTo>
                <a:lnTo>
                  <a:pt x="548" y="64"/>
                </a:lnTo>
                <a:lnTo>
                  <a:pt x="549" y="64"/>
                </a:lnTo>
                <a:lnTo>
                  <a:pt x="549" y="64"/>
                </a:lnTo>
                <a:lnTo>
                  <a:pt x="549" y="64"/>
                </a:lnTo>
                <a:lnTo>
                  <a:pt x="549" y="64"/>
                </a:lnTo>
                <a:lnTo>
                  <a:pt x="549" y="64"/>
                </a:lnTo>
                <a:lnTo>
                  <a:pt x="549" y="64"/>
                </a:lnTo>
                <a:lnTo>
                  <a:pt x="549" y="64"/>
                </a:lnTo>
                <a:lnTo>
                  <a:pt x="549" y="64"/>
                </a:lnTo>
                <a:lnTo>
                  <a:pt x="549" y="64"/>
                </a:lnTo>
                <a:lnTo>
                  <a:pt x="549" y="64"/>
                </a:lnTo>
                <a:lnTo>
                  <a:pt x="549" y="64"/>
                </a:lnTo>
                <a:lnTo>
                  <a:pt x="549" y="64"/>
                </a:lnTo>
                <a:lnTo>
                  <a:pt x="549" y="64"/>
                </a:lnTo>
                <a:lnTo>
                  <a:pt x="549" y="64"/>
                </a:lnTo>
                <a:lnTo>
                  <a:pt x="549" y="64"/>
                </a:lnTo>
                <a:lnTo>
                  <a:pt x="549" y="64"/>
                </a:lnTo>
                <a:lnTo>
                  <a:pt x="549" y="64"/>
                </a:lnTo>
                <a:lnTo>
                  <a:pt x="549" y="64"/>
                </a:lnTo>
                <a:lnTo>
                  <a:pt x="550" y="64"/>
                </a:lnTo>
                <a:lnTo>
                  <a:pt x="550" y="64"/>
                </a:lnTo>
                <a:lnTo>
                  <a:pt x="550" y="64"/>
                </a:lnTo>
                <a:lnTo>
                  <a:pt x="550" y="64"/>
                </a:lnTo>
                <a:lnTo>
                  <a:pt x="550" y="64"/>
                </a:lnTo>
                <a:lnTo>
                  <a:pt x="550" y="64"/>
                </a:lnTo>
                <a:lnTo>
                  <a:pt x="550" y="64"/>
                </a:lnTo>
                <a:lnTo>
                  <a:pt x="550" y="64"/>
                </a:lnTo>
                <a:lnTo>
                  <a:pt x="550" y="64"/>
                </a:lnTo>
                <a:lnTo>
                  <a:pt x="550" y="64"/>
                </a:lnTo>
                <a:lnTo>
                  <a:pt x="550" y="64"/>
                </a:lnTo>
                <a:lnTo>
                  <a:pt x="550" y="64"/>
                </a:lnTo>
                <a:lnTo>
                  <a:pt x="550" y="64"/>
                </a:lnTo>
                <a:lnTo>
                  <a:pt x="550" y="64"/>
                </a:lnTo>
                <a:lnTo>
                  <a:pt x="550" y="64"/>
                </a:lnTo>
                <a:lnTo>
                  <a:pt x="550" y="64"/>
                </a:lnTo>
                <a:lnTo>
                  <a:pt x="550" y="64"/>
                </a:lnTo>
                <a:lnTo>
                  <a:pt x="550" y="64"/>
                </a:lnTo>
                <a:lnTo>
                  <a:pt x="550" y="64"/>
                </a:lnTo>
                <a:lnTo>
                  <a:pt x="550" y="64"/>
                </a:lnTo>
                <a:lnTo>
                  <a:pt x="550" y="64"/>
                </a:lnTo>
                <a:lnTo>
                  <a:pt x="550" y="64"/>
                </a:lnTo>
                <a:lnTo>
                  <a:pt x="550" y="64"/>
                </a:lnTo>
                <a:lnTo>
                  <a:pt x="550" y="64"/>
                </a:lnTo>
                <a:lnTo>
                  <a:pt x="550" y="64"/>
                </a:lnTo>
                <a:lnTo>
                  <a:pt x="550" y="64"/>
                </a:lnTo>
                <a:lnTo>
                  <a:pt x="550" y="64"/>
                </a:lnTo>
                <a:lnTo>
                  <a:pt x="550" y="64"/>
                </a:lnTo>
                <a:lnTo>
                  <a:pt x="550" y="64"/>
                </a:lnTo>
                <a:lnTo>
                  <a:pt x="550" y="64"/>
                </a:lnTo>
                <a:lnTo>
                  <a:pt x="550" y="64"/>
                </a:lnTo>
                <a:lnTo>
                  <a:pt x="550" y="64"/>
                </a:lnTo>
                <a:lnTo>
                  <a:pt x="550" y="64"/>
                </a:lnTo>
                <a:lnTo>
                  <a:pt x="550" y="64"/>
                </a:lnTo>
                <a:lnTo>
                  <a:pt x="550" y="64"/>
                </a:lnTo>
                <a:lnTo>
                  <a:pt x="550" y="64"/>
                </a:lnTo>
                <a:lnTo>
                  <a:pt x="550" y="64"/>
                </a:lnTo>
                <a:lnTo>
                  <a:pt x="550" y="64"/>
                </a:lnTo>
              </a:path>
            </a:pathLst>
          </a:custGeom>
          <a:noFill/>
          <a:ln w="28575" cap="flat">
            <a:solidFill>
              <a:srgbClr val="C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a:defRPr/>
            </a:pPr>
            <a:endParaRPr lang="fr-FR" sz="900">
              <a:solidFill>
                <a:prstClr val="black">
                  <a:lumMod val="65000"/>
                  <a:lumOff val="35000"/>
                </a:prstClr>
              </a:solidFill>
              <a:latin typeface="Arial" panose="020B0604020202020204" pitchFamily="34" charset="0"/>
              <a:cs typeface="Arial" panose="020B0604020202020204" pitchFamily="34" charset="0"/>
            </a:endParaRPr>
          </a:p>
        </p:txBody>
      </p:sp>
      <p:sp>
        <p:nvSpPr>
          <p:cNvPr id="35" name="Line 26">
            <a:extLst>
              <a:ext uri="{FF2B5EF4-FFF2-40B4-BE49-F238E27FC236}">
                <a16:creationId xmlns:a16="http://schemas.microsoft.com/office/drawing/2014/main" id="{852C7711-AA0B-43F9-B199-378BF82AE460}"/>
              </a:ext>
            </a:extLst>
          </p:cNvPr>
          <p:cNvSpPr>
            <a:spLocks noChangeShapeType="1"/>
          </p:cNvSpPr>
          <p:nvPr/>
        </p:nvSpPr>
        <p:spPr bwMode="auto">
          <a:xfrm>
            <a:off x="724009" y="3475961"/>
            <a:ext cx="3638550"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36" name="Line 29">
            <a:extLst>
              <a:ext uri="{FF2B5EF4-FFF2-40B4-BE49-F238E27FC236}">
                <a16:creationId xmlns:a16="http://schemas.microsoft.com/office/drawing/2014/main" id="{4878E4AD-B290-442E-956D-AD26726F8DFB}"/>
              </a:ext>
            </a:extLst>
          </p:cNvPr>
          <p:cNvSpPr>
            <a:spLocks noChangeShapeType="1"/>
          </p:cNvSpPr>
          <p:nvPr/>
        </p:nvSpPr>
        <p:spPr bwMode="auto">
          <a:xfrm flipV="1">
            <a:off x="724009" y="1563818"/>
            <a:ext cx="0" cy="1912144"/>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37" name="Line 30">
            <a:extLst>
              <a:ext uri="{FF2B5EF4-FFF2-40B4-BE49-F238E27FC236}">
                <a16:creationId xmlns:a16="http://schemas.microsoft.com/office/drawing/2014/main" id="{6FAAB535-A015-4C20-AA16-44157AAE8FB7}"/>
              </a:ext>
            </a:extLst>
          </p:cNvPr>
          <p:cNvSpPr>
            <a:spLocks noChangeShapeType="1"/>
          </p:cNvSpPr>
          <p:nvPr/>
        </p:nvSpPr>
        <p:spPr bwMode="auto">
          <a:xfrm>
            <a:off x="724009" y="3475961"/>
            <a:ext cx="3638550"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38" name="Line 31">
            <a:extLst>
              <a:ext uri="{FF2B5EF4-FFF2-40B4-BE49-F238E27FC236}">
                <a16:creationId xmlns:a16="http://schemas.microsoft.com/office/drawing/2014/main" id="{7947AD48-E809-4964-9B69-65FB60D34C87}"/>
              </a:ext>
            </a:extLst>
          </p:cNvPr>
          <p:cNvSpPr>
            <a:spLocks noChangeShapeType="1"/>
          </p:cNvSpPr>
          <p:nvPr/>
        </p:nvSpPr>
        <p:spPr bwMode="auto">
          <a:xfrm>
            <a:off x="724009" y="3475962"/>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900">
              <a:solidFill>
                <a:prstClr val="black">
                  <a:lumMod val="65000"/>
                  <a:lumOff val="35000"/>
                </a:prstClr>
              </a:solidFill>
              <a:latin typeface="Arial" panose="020B0604020202020204" pitchFamily="34" charset="0"/>
              <a:cs typeface="Arial" panose="020B0604020202020204" pitchFamily="34" charset="0"/>
            </a:endParaRPr>
          </a:p>
        </p:txBody>
      </p:sp>
      <p:sp>
        <p:nvSpPr>
          <p:cNvPr id="39" name="Rectangle 32">
            <a:extLst>
              <a:ext uri="{FF2B5EF4-FFF2-40B4-BE49-F238E27FC236}">
                <a16:creationId xmlns:a16="http://schemas.microsoft.com/office/drawing/2014/main" id="{91F694A8-5552-4EED-AEC1-43F1741B135F}"/>
              </a:ext>
            </a:extLst>
          </p:cNvPr>
          <p:cNvSpPr>
            <a:spLocks noChangeArrowheads="1"/>
          </p:cNvSpPr>
          <p:nvPr/>
        </p:nvSpPr>
        <p:spPr bwMode="auto">
          <a:xfrm>
            <a:off x="691862" y="3571211"/>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900">
                <a:solidFill>
                  <a:prstClr val="black">
                    <a:lumMod val="65000"/>
                    <a:lumOff val="35000"/>
                  </a:prstClr>
                </a:solidFill>
                <a:cs typeface="Arial" panose="020B0604020202020204" pitchFamily="34" charset="0"/>
              </a:rPr>
              <a:t>0</a:t>
            </a:r>
          </a:p>
        </p:txBody>
      </p:sp>
      <p:sp>
        <p:nvSpPr>
          <p:cNvPr id="40" name="Line 33">
            <a:extLst>
              <a:ext uri="{FF2B5EF4-FFF2-40B4-BE49-F238E27FC236}">
                <a16:creationId xmlns:a16="http://schemas.microsoft.com/office/drawing/2014/main" id="{9069B3FE-25D7-4A7F-B666-C2203D5DE9F9}"/>
              </a:ext>
            </a:extLst>
          </p:cNvPr>
          <p:cNvSpPr>
            <a:spLocks noChangeShapeType="1"/>
          </p:cNvSpPr>
          <p:nvPr/>
        </p:nvSpPr>
        <p:spPr bwMode="auto">
          <a:xfrm>
            <a:off x="1302653" y="3475962"/>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41" name="Rectangle 34">
            <a:extLst>
              <a:ext uri="{FF2B5EF4-FFF2-40B4-BE49-F238E27FC236}">
                <a16:creationId xmlns:a16="http://schemas.microsoft.com/office/drawing/2014/main" id="{9605C4E5-2037-4C49-BD7B-A5AD6A387925}"/>
              </a:ext>
            </a:extLst>
          </p:cNvPr>
          <p:cNvSpPr>
            <a:spLocks noChangeArrowheads="1"/>
          </p:cNvSpPr>
          <p:nvPr/>
        </p:nvSpPr>
        <p:spPr bwMode="auto">
          <a:xfrm>
            <a:off x="1269316" y="3571211"/>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1</a:t>
            </a:r>
          </a:p>
        </p:txBody>
      </p:sp>
      <p:sp>
        <p:nvSpPr>
          <p:cNvPr id="42" name="Line 35">
            <a:extLst>
              <a:ext uri="{FF2B5EF4-FFF2-40B4-BE49-F238E27FC236}">
                <a16:creationId xmlns:a16="http://schemas.microsoft.com/office/drawing/2014/main" id="{A82A6458-F0E8-4517-8320-5B03FB14E534}"/>
              </a:ext>
            </a:extLst>
          </p:cNvPr>
          <p:cNvSpPr>
            <a:spLocks noChangeShapeType="1"/>
          </p:cNvSpPr>
          <p:nvPr/>
        </p:nvSpPr>
        <p:spPr bwMode="auto">
          <a:xfrm>
            <a:off x="1875343" y="3475962"/>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43" name="Rectangle 36">
            <a:extLst>
              <a:ext uri="{FF2B5EF4-FFF2-40B4-BE49-F238E27FC236}">
                <a16:creationId xmlns:a16="http://schemas.microsoft.com/office/drawing/2014/main" id="{5BFBB03A-B58F-4839-917D-5473D31A0D65}"/>
              </a:ext>
            </a:extLst>
          </p:cNvPr>
          <p:cNvSpPr>
            <a:spLocks noChangeArrowheads="1"/>
          </p:cNvSpPr>
          <p:nvPr/>
        </p:nvSpPr>
        <p:spPr bwMode="auto">
          <a:xfrm>
            <a:off x="1845578" y="3571211"/>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2</a:t>
            </a:r>
          </a:p>
        </p:txBody>
      </p:sp>
      <p:sp>
        <p:nvSpPr>
          <p:cNvPr id="44" name="Line 37">
            <a:extLst>
              <a:ext uri="{FF2B5EF4-FFF2-40B4-BE49-F238E27FC236}">
                <a16:creationId xmlns:a16="http://schemas.microsoft.com/office/drawing/2014/main" id="{FF20B4B1-1174-4C5F-AA62-ED0F08D1B2EF}"/>
              </a:ext>
            </a:extLst>
          </p:cNvPr>
          <p:cNvSpPr>
            <a:spLocks noChangeShapeType="1"/>
          </p:cNvSpPr>
          <p:nvPr/>
        </p:nvSpPr>
        <p:spPr bwMode="auto">
          <a:xfrm>
            <a:off x="2455178" y="3475962"/>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45" name="Rectangle 38">
            <a:extLst>
              <a:ext uri="{FF2B5EF4-FFF2-40B4-BE49-F238E27FC236}">
                <a16:creationId xmlns:a16="http://schemas.microsoft.com/office/drawing/2014/main" id="{BECEAFDB-6739-4CE2-A799-76293342FABA}"/>
              </a:ext>
            </a:extLst>
          </p:cNvPr>
          <p:cNvSpPr>
            <a:spLocks noChangeArrowheads="1"/>
          </p:cNvSpPr>
          <p:nvPr/>
        </p:nvSpPr>
        <p:spPr bwMode="auto">
          <a:xfrm>
            <a:off x="2423031" y="3571211"/>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3</a:t>
            </a:r>
          </a:p>
        </p:txBody>
      </p:sp>
      <p:sp>
        <p:nvSpPr>
          <p:cNvPr id="46" name="Line 39">
            <a:extLst>
              <a:ext uri="{FF2B5EF4-FFF2-40B4-BE49-F238E27FC236}">
                <a16:creationId xmlns:a16="http://schemas.microsoft.com/office/drawing/2014/main" id="{A993893A-C462-4FE5-86BA-EF1F2FC7E186}"/>
              </a:ext>
            </a:extLst>
          </p:cNvPr>
          <p:cNvSpPr>
            <a:spLocks noChangeShapeType="1"/>
          </p:cNvSpPr>
          <p:nvPr/>
        </p:nvSpPr>
        <p:spPr bwMode="auto">
          <a:xfrm>
            <a:off x="3033822" y="3475962"/>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47" name="Rectangle 40">
            <a:extLst>
              <a:ext uri="{FF2B5EF4-FFF2-40B4-BE49-F238E27FC236}">
                <a16:creationId xmlns:a16="http://schemas.microsoft.com/office/drawing/2014/main" id="{8041AA3C-81F1-4879-86E7-BE46DEB1F8DA}"/>
              </a:ext>
            </a:extLst>
          </p:cNvPr>
          <p:cNvSpPr>
            <a:spLocks noChangeArrowheads="1"/>
          </p:cNvSpPr>
          <p:nvPr/>
        </p:nvSpPr>
        <p:spPr bwMode="auto">
          <a:xfrm>
            <a:off x="3000484" y="3571211"/>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4</a:t>
            </a:r>
          </a:p>
        </p:txBody>
      </p:sp>
      <p:sp>
        <p:nvSpPr>
          <p:cNvPr id="48" name="Line 41">
            <a:extLst>
              <a:ext uri="{FF2B5EF4-FFF2-40B4-BE49-F238E27FC236}">
                <a16:creationId xmlns:a16="http://schemas.microsoft.com/office/drawing/2014/main" id="{21402609-D78D-4078-BF98-B9C4F12674C6}"/>
              </a:ext>
            </a:extLst>
          </p:cNvPr>
          <p:cNvSpPr>
            <a:spLocks noChangeShapeType="1"/>
          </p:cNvSpPr>
          <p:nvPr/>
        </p:nvSpPr>
        <p:spPr bwMode="auto">
          <a:xfrm>
            <a:off x="3606512" y="3475962"/>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49" name="Rectangle 42">
            <a:extLst>
              <a:ext uri="{FF2B5EF4-FFF2-40B4-BE49-F238E27FC236}">
                <a16:creationId xmlns:a16="http://schemas.microsoft.com/office/drawing/2014/main" id="{DC3C0EFE-70FD-4DFB-AE5A-76E1777210CB}"/>
              </a:ext>
            </a:extLst>
          </p:cNvPr>
          <p:cNvSpPr>
            <a:spLocks noChangeArrowheads="1"/>
          </p:cNvSpPr>
          <p:nvPr/>
        </p:nvSpPr>
        <p:spPr bwMode="auto">
          <a:xfrm>
            <a:off x="3577937" y="3571211"/>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5</a:t>
            </a:r>
          </a:p>
        </p:txBody>
      </p:sp>
      <p:sp>
        <p:nvSpPr>
          <p:cNvPr id="50" name="Line 43">
            <a:extLst>
              <a:ext uri="{FF2B5EF4-FFF2-40B4-BE49-F238E27FC236}">
                <a16:creationId xmlns:a16="http://schemas.microsoft.com/office/drawing/2014/main" id="{711C3297-031F-4397-AC56-7074B632AFBC}"/>
              </a:ext>
            </a:extLst>
          </p:cNvPr>
          <p:cNvSpPr>
            <a:spLocks noChangeShapeType="1"/>
          </p:cNvSpPr>
          <p:nvPr/>
        </p:nvSpPr>
        <p:spPr bwMode="auto">
          <a:xfrm>
            <a:off x="4186347" y="3475962"/>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51" name="Rectangle 44">
            <a:extLst>
              <a:ext uri="{FF2B5EF4-FFF2-40B4-BE49-F238E27FC236}">
                <a16:creationId xmlns:a16="http://schemas.microsoft.com/office/drawing/2014/main" id="{0FEAC858-381D-4D64-84C6-11A004E562A3}"/>
              </a:ext>
            </a:extLst>
          </p:cNvPr>
          <p:cNvSpPr>
            <a:spLocks noChangeArrowheads="1"/>
          </p:cNvSpPr>
          <p:nvPr/>
        </p:nvSpPr>
        <p:spPr bwMode="auto">
          <a:xfrm>
            <a:off x="4154200" y="3571211"/>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6</a:t>
            </a:r>
          </a:p>
        </p:txBody>
      </p:sp>
      <p:sp>
        <p:nvSpPr>
          <p:cNvPr id="52" name="Rectangle 45">
            <a:extLst>
              <a:ext uri="{FF2B5EF4-FFF2-40B4-BE49-F238E27FC236}">
                <a16:creationId xmlns:a16="http://schemas.microsoft.com/office/drawing/2014/main" id="{CE3E68C5-2127-42DA-A065-3DE449F8EA95}"/>
              </a:ext>
            </a:extLst>
          </p:cNvPr>
          <p:cNvSpPr>
            <a:spLocks noChangeArrowheads="1"/>
          </p:cNvSpPr>
          <p:nvPr/>
        </p:nvSpPr>
        <p:spPr bwMode="auto">
          <a:xfrm>
            <a:off x="1704411" y="3700093"/>
            <a:ext cx="146995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800" dirty="0">
                <a:solidFill>
                  <a:prstClr val="black">
                    <a:lumMod val="65000"/>
                    <a:lumOff val="35000"/>
                  </a:prstClr>
                </a:solidFill>
                <a:cs typeface="Arial" panose="020B0604020202020204" pitchFamily="34" charset="0"/>
              </a:rPr>
              <a:t>Années depuis la randomisation</a:t>
            </a:r>
          </a:p>
        </p:txBody>
      </p:sp>
      <p:sp>
        <p:nvSpPr>
          <p:cNvPr id="53" name="Line 46">
            <a:extLst>
              <a:ext uri="{FF2B5EF4-FFF2-40B4-BE49-F238E27FC236}">
                <a16:creationId xmlns:a16="http://schemas.microsoft.com/office/drawing/2014/main" id="{B21A63A6-F092-455B-91C0-0A4A79287DCA}"/>
              </a:ext>
            </a:extLst>
          </p:cNvPr>
          <p:cNvSpPr>
            <a:spLocks noChangeShapeType="1"/>
          </p:cNvSpPr>
          <p:nvPr/>
        </p:nvSpPr>
        <p:spPr bwMode="auto">
          <a:xfrm flipV="1">
            <a:off x="724009" y="1563818"/>
            <a:ext cx="0" cy="1912144"/>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54" name="Line 47">
            <a:extLst>
              <a:ext uri="{FF2B5EF4-FFF2-40B4-BE49-F238E27FC236}">
                <a16:creationId xmlns:a16="http://schemas.microsoft.com/office/drawing/2014/main" id="{46DF7CAB-2689-40C1-B84C-25FDECC301FF}"/>
              </a:ext>
            </a:extLst>
          </p:cNvPr>
          <p:cNvSpPr>
            <a:spLocks noChangeShapeType="1"/>
          </p:cNvSpPr>
          <p:nvPr/>
        </p:nvSpPr>
        <p:spPr bwMode="auto">
          <a:xfrm flipH="1">
            <a:off x="672812" y="3475961"/>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900">
              <a:solidFill>
                <a:prstClr val="black">
                  <a:lumMod val="65000"/>
                  <a:lumOff val="35000"/>
                </a:prstClr>
              </a:solidFill>
              <a:latin typeface="Arial" panose="020B0604020202020204" pitchFamily="34" charset="0"/>
              <a:cs typeface="Arial" panose="020B0604020202020204" pitchFamily="34" charset="0"/>
            </a:endParaRPr>
          </a:p>
        </p:txBody>
      </p:sp>
      <p:sp>
        <p:nvSpPr>
          <p:cNvPr id="55" name="Rectangle 48">
            <a:extLst>
              <a:ext uri="{FF2B5EF4-FFF2-40B4-BE49-F238E27FC236}">
                <a16:creationId xmlns:a16="http://schemas.microsoft.com/office/drawing/2014/main" id="{45E14CD7-680B-4203-A6C0-950B8849A7E9}"/>
              </a:ext>
            </a:extLst>
          </p:cNvPr>
          <p:cNvSpPr>
            <a:spLocks noChangeArrowheads="1"/>
          </p:cNvSpPr>
          <p:nvPr/>
        </p:nvSpPr>
        <p:spPr bwMode="auto">
          <a:xfrm>
            <a:off x="578753" y="3427146"/>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0</a:t>
            </a:r>
          </a:p>
        </p:txBody>
      </p:sp>
      <p:sp>
        <p:nvSpPr>
          <p:cNvPr id="56" name="Line 49">
            <a:extLst>
              <a:ext uri="{FF2B5EF4-FFF2-40B4-BE49-F238E27FC236}">
                <a16:creationId xmlns:a16="http://schemas.microsoft.com/office/drawing/2014/main" id="{28D6B320-2D51-45E3-90B9-0212E9442314}"/>
              </a:ext>
            </a:extLst>
          </p:cNvPr>
          <p:cNvSpPr>
            <a:spLocks noChangeShapeType="1"/>
          </p:cNvSpPr>
          <p:nvPr/>
        </p:nvSpPr>
        <p:spPr bwMode="auto">
          <a:xfrm flipH="1">
            <a:off x="672812" y="3289034"/>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57" name="Rectangle 50">
            <a:extLst>
              <a:ext uri="{FF2B5EF4-FFF2-40B4-BE49-F238E27FC236}">
                <a16:creationId xmlns:a16="http://schemas.microsoft.com/office/drawing/2014/main" id="{083AB1BB-AADD-4C10-ACF4-63D365BA2FFF}"/>
              </a:ext>
            </a:extLst>
          </p:cNvPr>
          <p:cNvSpPr>
            <a:spLocks noChangeArrowheads="1"/>
          </p:cNvSpPr>
          <p:nvPr/>
        </p:nvSpPr>
        <p:spPr bwMode="auto">
          <a:xfrm>
            <a:off x="515649" y="3239027"/>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10</a:t>
            </a:r>
          </a:p>
        </p:txBody>
      </p:sp>
      <p:sp>
        <p:nvSpPr>
          <p:cNvPr id="58" name="Line 51">
            <a:extLst>
              <a:ext uri="{FF2B5EF4-FFF2-40B4-BE49-F238E27FC236}">
                <a16:creationId xmlns:a16="http://schemas.microsoft.com/office/drawing/2014/main" id="{0943BE5B-FA5B-4CF7-B2D1-C356CA95B8C0}"/>
              </a:ext>
            </a:extLst>
          </p:cNvPr>
          <p:cNvSpPr>
            <a:spLocks noChangeShapeType="1"/>
          </p:cNvSpPr>
          <p:nvPr/>
        </p:nvSpPr>
        <p:spPr bwMode="auto">
          <a:xfrm flipH="1">
            <a:off x="672812" y="3100915"/>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59" name="Rectangle 52">
            <a:extLst>
              <a:ext uri="{FF2B5EF4-FFF2-40B4-BE49-F238E27FC236}">
                <a16:creationId xmlns:a16="http://schemas.microsoft.com/office/drawing/2014/main" id="{ECBA5633-4D86-4C43-BF1A-29B65E989DAE}"/>
              </a:ext>
            </a:extLst>
          </p:cNvPr>
          <p:cNvSpPr>
            <a:spLocks noChangeArrowheads="1"/>
          </p:cNvSpPr>
          <p:nvPr/>
        </p:nvSpPr>
        <p:spPr bwMode="auto">
          <a:xfrm>
            <a:off x="515649" y="3052099"/>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20</a:t>
            </a:r>
          </a:p>
        </p:txBody>
      </p:sp>
      <p:sp>
        <p:nvSpPr>
          <p:cNvPr id="60" name="Line 53">
            <a:extLst>
              <a:ext uri="{FF2B5EF4-FFF2-40B4-BE49-F238E27FC236}">
                <a16:creationId xmlns:a16="http://schemas.microsoft.com/office/drawing/2014/main" id="{29AAF127-E596-4594-B374-C5DC4B716C34}"/>
              </a:ext>
            </a:extLst>
          </p:cNvPr>
          <p:cNvSpPr>
            <a:spLocks noChangeShapeType="1"/>
          </p:cNvSpPr>
          <p:nvPr/>
        </p:nvSpPr>
        <p:spPr bwMode="auto">
          <a:xfrm flipH="1">
            <a:off x="672812" y="2912796"/>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61" name="Rectangle 54">
            <a:extLst>
              <a:ext uri="{FF2B5EF4-FFF2-40B4-BE49-F238E27FC236}">
                <a16:creationId xmlns:a16="http://schemas.microsoft.com/office/drawing/2014/main" id="{C81F88AD-21EF-4014-9647-1F25B7D36CA9}"/>
              </a:ext>
            </a:extLst>
          </p:cNvPr>
          <p:cNvSpPr>
            <a:spLocks noChangeArrowheads="1"/>
          </p:cNvSpPr>
          <p:nvPr/>
        </p:nvSpPr>
        <p:spPr bwMode="auto">
          <a:xfrm>
            <a:off x="515649" y="2863980"/>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30</a:t>
            </a:r>
          </a:p>
        </p:txBody>
      </p:sp>
      <p:sp>
        <p:nvSpPr>
          <p:cNvPr id="62" name="Line 55">
            <a:extLst>
              <a:ext uri="{FF2B5EF4-FFF2-40B4-BE49-F238E27FC236}">
                <a16:creationId xmlns:a16="http://schemas.microsoft.com/office/drawing/2014/main" id="{9F74C56E-C189-4E49-91C8-CC951614E339}"/>
              </a:ext>
            </a:extLst>
          </p:cNvPr>
          <p:cNvSpPr>
            <a:spLocks noChangeShapeType="1"/>
          </p:cNvSpPr>
          <p:nvPr/>
        </p:nvSpPr>
        <p:spPr bwMode="auto">
          <a:xfrm flipH="1">
            <a:off x="672812" y="2724677"/>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63" name="Rectangle 56">
            <a:extLst>
              <a:ext uri="{FF2B5EF4-FFF2-40B4-BE49-F238E27FC236}">
                <a16:creationId xmlns:a16="http://schemas.microsoft.com/office/drawing/2014/main" id="{5E1348BC-6FBE-430C-8828-3DC5A97EAFE8}"/>
              </a:ext>
            </a:extLst>
          </p:cNvPr>
          <p:cNvSpPr>
            <a:spLocks noChangeArrowheads="1"/>
          </p:cNvSpPr>
          <p:nvPr/>
        </p:nvSpPr>
        <p:spPr bwMode="auto">
          <a:xfrm>
            <a:off x="515649" y="2675861"/>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40</a:t>
            </a:r>
          </a:p>
        </p:txBody>
      </p:sp>
      <p:sp>
        <p:nvSpPr>
          <p:cNvPr id="64" name="Line 57">
            <a:extLst>
              <a:ext uri="{FF2B5EF4-FFF2-40B4-BE49-F238E27FC236}">
                <a16:creationId xmlns:a16="http://schemas.microsoft.com/office/drawing/2014/main" id="{1442D24E-CDE8-4497-874C-449AFAC1FB43}"/>
              </a:ext>
            </a:extLst>
          </p:cNvPr>
          <p:cNvSpPr>
            <a:spLocks noChangeShapeType="1"/>
          </p:cNvSpPr>
          <p:nvPr/>
        </p:nvSpPr>
        <p:spPr bwMode="auto">
          <a:xfrm flipH="1">
            <a:off x="672812" y="2536559"/>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65" name="Rectangle 58">
            <a:extLst>
              <a:ext uri="{FF2B5EF4-FFF2-40B4-BE49-F238E27FC236}">
                <a16:creationId xmlns:a16="http://schemas.microsoft.com/office/drawing/2014/main" id="{0B02621E-560B-4990-97BC-C5D3AE717267}"/>
              </a:ext>
            </a:extLst>
          </p:cNvPr>
          <p:cNvSpPr>
            <a:spLocks noChangeArrowheads="1"/>
          </p:cNvSpPr>
          <p:nvPr/>
        </p:nvSpPr>
        <p:spPr bwMode="auto">
          <a:xfrm>
            <a:off x="515649" y="2487742"/>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50</a:t>
            </a:r>
          </a:p>
        </p:txBody>
      </p:sp>
      <p:sp>
        <p:nvSpPr>
          <p:cNvPr id="66" name="Line 59">
            <a:extLst>
              <a:ext uri="{FF2B5EF4-FFF2-40B4-BE49-F238E27FC236}">
                <a16:creationId xmlns:a16="http://schemas.microsoft.com/office/drawing/2014/main" id="{D635EC70-483E-449D-A2C1-E3A26984B97F}"/>
              </a:ext>
            </a:extLst>
          </p:cNvPr>
          <p:cNvSpPr>
            <a:spLocks noChangeShapeType="1"/>
          </p:cNvSpPr>
          <p:nvPr/>
        </p:nvSpPr>
        <p:spPr bwMode="auto">
          <a:xfrm flipH="1">
            <a:off x="672812" y="2348440"/>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67" name="Rectangle 60">
            <a:extLst>
              <a:ext uri="{FF2B5EF4-FFF2-40B4-BE49-F238E27FC236}">
                <a16:creationId xmlns:a16="http://schemas.microsoft.com/office/drawing/2014/main" id="{874FF8E5-85AE-43C8-A063-D81D2C7A2A21}"/>
              </a:ext>
            </a:extLst>
          </p:cNvPr>
          <p:cNvSpPr>
            <a:spLocks noChangeArrowheads="1"/>
          </p:cNvSpPr>
          <p:nvPr/>
        </p:nvSpPr>
        <p:spPr bwMode="auto">
          <a:xfrm>
            <a:off x="515649" y="2297242"/>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60</a:t>
            </a:r>
          </a:p>
        </p:txBody>
      </p:sp>
      <p:sp>
        <p:nvSpPr>
          <p:cNvPr id="68" name="Line 61">
            <a:extLst>
              <a:ext uri="{FF2B5EF4-FFF2-40B4-BE49-F238E27FC236}">
                <a16:creationId xmlns:a16="http://schemas.microsoft.com/office/drawing/2014/main" id="{63F6CF0A-7EBE-4A6F-8261-FF6419F45A2F}"/>
              </a:ext>
            </a:extLst>
          </p:cNvPr>
          <p:cNvSpPr>
            <a:spLocks noChangeShapeType="1"/>
          </p:cNvSpPr>
          <p:nvPr/>
        </p:nvSpPr>
        <p:spPr bwMode="auto">
          <a:xfrm flipH="1">
            <a:off x="672812" y="2160321"/>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69" name="Rectangle 62">
            <a:extLst>
              <a:ext uri="{FF2B5EF4-FFF2-40B4-BE49-F238E27FC236}">
                <a16:creationId xmlns:a16="http://schemas.microsoft.com/office/drawing/2014/main" id="{3B30D640-31C7-4C52-92E0-A92FB3FF8FC7}"/>
              </a:ext>
            </a:extLst>
          </p:cNvPr>
          <p:cNvSpPr>
            <a:spLocks noChangeArrowheads="1"/>
          </p:cNvSpPr>
          <p:nvPr/>
        </p:nvSpPr>
        <p:spPr bwMode="auto">
          <a:xfrm>
            <a:off x="515649" y="2109124"/>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70</a:t>
            </a:r>
          </a:p>
        </p:txBody>
      </p:sp>
      <p:sp>
        <p:nvSpPr>
          <p:cNvPr id="70" name="Line 63">
            <a:extLst>
              <a:ext uri="{FF2B5EF4-FFF2-40B4-BE49-F238E27FC236}">
                <a16:creationId xmlns:a16="http://schemas.microsoft.com/office/drawing/2014/main" id="{AD07E78D-FB15-49B7-8722-076947B8A7F2}"/>
              </a:ext>
            </a:extLst>
          </p:cNvPr>
          <p:cNvSpPr>
            <a:spLocks noChangeShapeType="1"/>
          </p:cNvSpPr>
          <p:nvPr/>
        </p:nvSpPr>
        <p:spPr bwMode="auto">
          <a:xfrm flipH="1">
            <a:off x="672812" y="1972202"/>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71" name="Rectangle 64">
            <a:extLst>
              <a:ext uri="{FF2B5EF4-FFF2-40B4-BE49-F238E27FC236}">
                <a16:creationId xmlns:a16="http://schemas.microsoft.com/office/drawing/2014/main" id="{E848A36E-C1A8-49F7-8814-878E34500649}"/>
              </a:ext>
            </a:extLst>
          </p:cNvPr>
          <p:cNvSpPr>
            <a:spLocks noChangeArrowheads="1"/>
          </p:cNvSpPr>
          <p:nvPr/>
        </p:nvSpPr>
        <p:spPr bwMode="auto">
          <a:xfrm>
            <a:off x="515649" y="1921005"/>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80</a:t>
            </a:r>
          </a:p>
        </p:txBody>
      </p:sp>
      <p:sp>
        <p:nvSpPr>
          <p:cNvPr id="72" name="Line 65">
            <a:extLst>
              <a:ext uri="{FF2B5EF4-FFF2-40B4-BE49-F238E27FC236}">
                <a16:creationId xmlns:a16="http://schemas.microsoft.com/office/drawing/2014/main" id="{D4A3009C-6E90-44F0-9AC3-0DCA9B0FD0FE}"/>
              </a:ext>
            </a:extLst>
          </p:cNvPr>
          <p:cNvSpPr>
            <a:spLocks noChangeShapeType="1"/>
          </p:cNvSpPr>
          <p:nvPr/>
        </p:nvSpPr>
        <p:spPr bwMode="auto">
          <a:xfrm flipH="1">
            <a:off x="672812" y="1784084"/>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73" name="Rectangle 66">
            <a:extLst>
              <a:ext uri="{FF2B5EF4-FFF2-40B4-BE49-F238E27FC236}">
                <a16:creationId xmlns:a16="http://schemas.microsoft.com/office/drawing/2014/main" id="{B03FAE7E-B29B-4B9A-BA09-BBC5982D70CD}"/>
              </a:ext>
            </a:extLst>
          </p:cNvPr>
          <p:cNvSpPr>
            <a:spLocks noChangeArrowheads="1"/>
          </p:cNvSpPr>
          <p:nvPr/>
        </p:nvSpPr>
        <p:spPr bwMode="auto">
          <a:xfrm>
            <a:off x="515649" y="1732886"/>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90</a:t>
            </a:r>
          </a:p>
        </p:txBody>
      </p:sp>
      <p:sp>
        <p:nvSpPr>
          <p:cNvPr id="74" name="Line 67">
            <a:extLst>
              <a:ext uri="{FF2B5EF4-FFF2-40B4-BE49-F238E27FC236}">
                <a16:creationId xmlns:a16="http://schemas.microsoft.com/office/drawing/2014/main" id="{2B3E24F1-2A83-4352-80CE-560939876B41}"/>
              </a:ext>
            </a:extLst>
          </p:cNvPr>
          <p:cNvSpPr>
            <a:spLocks noChangeShapeType="1"/>
          </p:cNvSpPr>
          <p:nvPr/>
        </p:nvSpPr>
        <p:spPr bwMode="auto">
          <a:xfrm flipH="1">
            <a:off x="672812" y="1595965"/>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75" name="Rectangle 68">
            <a:extLst>
              <a:ext uri="{FF2B5EF4-FFF2-40B4-BE49-F238E27FC236}">
                <a16:creationId xmlns:a16="http://schemas.microsoft.com/office/drawing/2014/main" id="{A2F48F43-9DF4-470A-8BEB-0E9E1FA26409}"/>
              </a:ext>
            </a:extLst>
          </p:cNvPr>
          <p:cNvSpPr>
            <a:spLocks noChangeArrowheads="1"/>
          </p:cNvSpPr>
          <p:nvPr/>
        </p:nvSpPr>
        <p:spPr bwMode="auto">
          <a:xfrm>
            <a:off x="452547" y="1544767"/>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100</a:t>
            </a:r>
          </a:p>
        </p:txBody>
      </p:sp>
      <p:sp>
        <p:nvSpPr>
          <p:cNvPr id="76" name="Line 71">
            <a:extLst>
              <a:ext uri="{FF2B5EF4-FFF2-40B4-BE49-F238E27FC236}">
                <a16:creationId xmlns:a16="http://schemas.microsoft.com/office/drawing/2014/main" id="{70890D17-3EC3-4C02-A50A-9C7CCCF22A18}"/>
              </a:ext>
            </a:extLst>
          </p:cNvPr>
          <p:cNvSpPr>
            <a:spLocks noChangeShapeType="1"/>
          </p:cNvSpPr>
          <p:nvPr/>
        </p:nvSpPr>
        <p:spPr bwMode="auto">
          <a:xfrm>
            <a:off x="724009" y="3475961"/>
            <a:ext cx="3638550"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77" name="Line 74">
            <a:extLst>
              <a:ext uri="{FF2B5EF4-FFF2-40B4-BE49-F238E27FC236}">
                <a16:creationId xmlns:a16="http://schemas.microsoft.com/office/drawing/2014/main" id="{C291EA96-37D1-4F50-A5EB-07104EFCD432}"/>
              </a:ext>
            </a:extLst>
          </p:cNvPr>
          <p:cNvSpPr>
            <a:spLocks noChangeShapeType="1"/>
          </p:cNvSpPr>
          <p:nvPr/>
        </p:nvSpPr>
        <p:spPr bwMode="auto">
          <a:xfrm flipV="1">
            <a:off x="724009" y="1563818"/>
            <a:ext cx="0" cy="1912144"/>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78" name="Line 75">
            <a:extLst>
              <a:ext uri="{FF2B5EF4-FFF2-40B4-BE49-F238E27FC236}">
                <a16:creationId xmlns:a16="http://schemas.microsoft.com/office/drawing/2014/main" id="{98E57851-FEF5-48B9-A5D6-8C849ED920A1}"/>
              </a:ext>
            </a:extLst>
          </p:cNvPr>
          <p:cNvSpPr>
            <a:spLocks noChangeShapeType="1"/>
          </p:cNvSpPr>
          <p:nvPr/>
        </p:nvSpPr>
        <p:spPr bwMode="auto">
          <a:xfrm>
            <a:off x="724009" y="3475961"/>
            <a:ext cx="3638550"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79" name="Line 76">
            <a:extLst>
              <a:ext uri="{FF2B5EF4-FFF2-40B4-BE49-F238E27FC236}">
                <a16:creationId xmlns:a16="http://schemas.microsoft.com/office/drawing/2014/main" id="{1737C38C-9AF3-4BF4-9866-043B0CD2D425}"/>
              </a:ext>
            </a:extLst>
          </p:cNvPr>
          <p:cNvSpPr>
            <a:spLocks noChangeShapeType="1"/>
          </p:cNvSpPr>
          <p:nvPr/>
        </p:nvSpPr>
        <p:spPr bwMode="auto">
          <a:xfrm>
            <a:off x="724009" y="3475962"/>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900">
              <a:solidFill>
                <a:prstClr val="black">
                  <a:lumMod val="65000"/>
                  <a:lumOff val="35000"/>
                </a:prstClr>
              </a:solidFill>
              <a:latin typeface="Arial" panose="020B0604020202020204" pitchFamily="34" charset="0"/>
              <a:cs typeface="Arial" panose="020B0604020202020204" pitchFamily="34" charset="0"/>
            </a:endParaRPr>
          </a:p>
        </p:txBody>
      </p:sp>
      <p:sp>
        <p:nvSpPr>
          <p:cNvPr id="80" name="Rectangle 77">
            <a:extLst>
              <a:ext uri="{FF2B5EF4-FFF2-40B4-BE49-F238E27FC236}">
                <a16:creationId xmlns:a16="http://schemas.microsoft.com/office/drawing/2014/main" id="{6C913347-F1DE-4987-8E8F-B8251B5F797F}"/>
              </a:ext>
            </a:extLst>
          </p:cNvPr>
          <p:cNvSpPr>
            <a:spLocks noChangeArrowheads="1"/>
          </p:cNvSpPr>
          <p:nvPr/>
        </p:nvSpPr>
        <p:spPr bwMode="auto">
          <a:xfrm>
            <a:off x="691862" y="3571211"/>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0</a:t>
            </a:r>
          </a:p>
        </p:txBody>
      </p:sp>
      <p:sp>
        <p:nvSpPr>
          <p:cNvPr id="81" name="Line 78">
            <a:extLst>
              <a:ext uri="{FF2B5EF4-FFF2-40B4-BE49-F238E27FC236}">
                <a16:creationId xmlns:a16="http://schemas.microsoft.com/office/drawing/2014/main" id="{AF07CB4E-85EA-413D-877F-86531C98D469}"/>
              </a:ext>
            </a:extLst>
          </p:cNvPr>
          <p:cNvSpPr>
            <a:spLocks noChangeShapeType="1"/>
          </p:cNvSpPr>
          <p:nvPr/>
        </p:nvSpPr>
        <p:spPr bwMode="auto">
          <a:xfrm>
            <a:off x="1302653" y="3475962"/>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82" name="Rectangle 79">
            <a:extLst>
              <a:ext uri="{FF2B5EF4-FFF2-40B4-BE49-F238E27FC236}">
                <a16:creationId xmlns:a16="http://schemas.microsoft.com/office/drawing/2014/main" id="{8D4FE528-BE7D-4B98-A112-C7216E3C875F}"/>
              </a:ext>
            </a:extLst>
          </p:cNvPr>
          <p:cNvSpPr>
            <a:spLocks noChangeArrowheads="1"/>
          </p:cNvSpPr>
          <p:nvPr/>
        </p:nvSpPr>
        <p:spPr bwMode="auto">
          <a:xfrm>
            <a:off x="1269316" y="3571211"/>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1</a:t>
            </a:r>
          </a:p>
        </p:txBody>
      </p:sp>
      <p:sp>
        <p:nvSpPr>
          <p:cNvPr id="83" name="Line 80">
            <a:extLst>
              <a:ext uri="{FF2B5EF4-FFF2-40B4-BE49-F238E27FC236}">
                <a16:creationId xmlns:a16="http://schemas.microsoft.com/office/drawing/2014/main" id="{BC04DD2D-A6F3-48FE-B4F6-26E96EADBCA5}"/>
              </a:ext>
            </a:extLst>
          </p:cNvPr>
          <p:cNvSpPr>
            <a:spLocks noChangeShapeType="1"/>
          </p:cNvSpPr>
          <p:nvPr/>
        </p:nvSpPr>
        <p:spPr bwMode="auto">
          <a:xfrm>
            <a:off x="1875343" y="3475962"/>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84" name="Rectangle 81">
            <a:extLst>
              <a:ext uri="{FF2B5EF4-FFF2-40B4-BE49-F238E27FC236}">
                <a16:creationId xmlns:a16="http://schemas.microsoft.com/office/drawing/2014/main" id="{37DFBDCD-1EF5-4F42-99D1-D9941B8CADF2}"/>
              </a:ext>
            </a:extLst>
          </p:cNvPr>
          <p:cNvSpPr>
            <a:spLocks noChangeArrowheads="1"/>
          </p:cNvSpPr>
          <p:nvPr/>
        </p:nvSpPr>
        <p:spPr bwMode="auto">
          <a:xfrm>
            <a:off x="1845578" y="3571211"/>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2</a:t>
            </a:r>
          </a:p>
        </p:txBody>
      </p:sp>
      <p:sp>
        <p:nvSpPr>
          <p:cNvPr id="85" name="Line 82">
            <a:extLst>
              <a:ext uri="{FF2B5EF4-FFF2-40B4-BE49-F238E27FC236}">
                <a16:creationId xmlns:a16="http://schemas.microsoft.com/office/drawing/2014/main" id="{7CDD1DB2-F541-4C3E-95C1-44F7B97F267B}"/>
              </a:ext>
            </a:extLst>
          </p:cNvPr>
          <p:cNvSpPr>
            <a:spLocks noChangeShapeType="1"/>
          </p:cNvSpPr>
          <p:nvPr/>
        </p:nvSpPr>
        <p:spPr bwMode="auto">
          <a:xfrm>
            <a:off x="2455178" y="3475962"/>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86" name="Rectangle 83">
            <a:extLst>
              <a:ext uri="{FF2B5EF4-FFF2-40B4-BE49-F238E27FC236}">
                <a16:creationId xmlns:a16="http://schemas.microsoft.com/office/drawing/2014/main" id="{2FCC8550-E258-4DC7-B265-10FC3502AA2F}"/>
              </a:ext>
            </a:extLst>
          </p:cNvPr>
          <p:cNvSpPr>
            <a:spLocks noChangeArrowheads="1"/>
          </p:cNvSpPr>
          <p:nvPr/>
        </p:nvSpPr>
        <p:spPr bwMode="auto">
          <a:xfrm>
            <a:off x="2423031" y="3571211"/>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3</a:t>
            </a:r>
          </a:p>
        </p:txBody>
      </p:sp>
      <p:sp>
        <p:nvSpPr>
          <p:cNvPr id="87" name="Line 84">
            <a:extLst>
              <a:ext uri="{FF2B5EF4-FFF2-40B4-BE49-F238E27FC236}">
                <a16:creationId xmlns:a16="http://schemas.microsoft.com/office/drawing/2014/main" id="{BE6226B3-4E7F-4745-B329-24AD2841E65D}"/>
              </a:ext>
            </a:extLst>
          </p:cNvPr>
          <p:cNvSpPr>
            <a:spLocks noChangeShapeType="1"/>
          </p:cNvSpPr>
          <p:nvPr/>
        </p:nvSpPr>
        <p:spPr bwMode="auto">
          <a:xfrm>
            <a:off x="3033822" y="3475962"/>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88" name="Rectangle 85">
            <a:extLst>
              <a:ext uri="{FF2B5EF4-FFF2-40B4-BE49-F238E27FC236}">
                <a16:creationId xmlns:a16="http://schemas.microsoft.com/office/drawing/2014/main" id="{BF75963D-550A-4572-B44D-0905E74AEE78}"/>
              </a:ext>
            </a:extLst>
          </p:cNvPr>
          <p:cNvSpPr>
            <a:spLocks noChangeArrowheads="1"/>
          </p:cNvSpPr>
          <p:nvPr/>
        </p:nvSpPr>
        <p:spPr bwMode="auto">
          <a:xfrm>
            <a:off x="3000484" y="3571211"/>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4</a:t>
            </a:r>
          </a:p>
        </p:txBody>
      </p:sp>
      <p:sp>
        <p:nvSpPr>
          <p:cNvPr id="89" name="Line 86">
            <a:extLst>
              <a:ext uri="{FF2B5EF4-FFF2-40B4-BE49-F238E27FC236}">
                <a16:creationId xmlns:a16="http://schemas.microsoft.com/office/drawing/2014/main" id="{7AE784B5-38B3-4574-8EA4-501511815947}"/>
              </a:ext>
            </a:extLst>
          </p:cNvPr>
          <p:cNvSpPr>
            <a:spLocks noChangeShapeType="1"/>
          </p:cNvSpPr>
          <p:nvPr/>
        </p:nvSpPr>
        <p:spPr bwMode="auto">
          <a:xfrm>
            <a:off x="3606512" y="3475962"/>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90" name="Rectangle 87">
            <a:extLst>
              <a:ext uri="{FF2B5EF4-FFF2-40B4-BE49-F238E27FC236}">
                <a16:creationId xmlns:a16="http://schemas.microsoft.com/office/drawing/2014/main" id="{0A24C68D-297E-406C-B1B0-5B6A7F18471F}"/>
              </a:ext>
            </a:extLst>
          </p:cNvPr>
          <p:cNvSpPr>
            <a:spLocks noChangeArrowheads="1"/>
          </p:cNvSpPr>
          <p:nvPr/>
        </p:nvSpPr>
        <p:spPr bwMode="auto">
          <a:xfrm>
            <a:off x="3577937" y="3571211"/>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5</a:t>
            </a:r>
          </a:p>
        </p:txBody>
      </p:sp>
      <p:sp>
        <p:nvSpPr>
          <p:cNvPr id="91" name="Line 88">
            <a:extLst>
              <a:ext uri="{FF2B5EF4-FFF2-40B4-BE49-F238E27FC236}">
                <a16:creationId xmlns:a16="http://schemas.microsoft.com/office/drawing/2014/main" id="{AAC87469-E0AB-4CEC-BA12-FAE46798CFC7}"/>
              </a:ext>
            </a:extLst>
          </p:cNvPr>
          <p:cNvSpPr>
            <a:spLocks noChangeShapeType="1"/>
          </p:cNvSpPr>
          <p:nvPr/>
        </p:nvSpPr>
        <p:spPr bwMode="auto">
          <a:xfrm>
            <a:off x="4186347" y="3475962"/>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92" name="Rectangle 89">
            <a:extLst>
              <a:ext uri="{FF2B5EF4-FFF2-40B4-BE49-F238E27FC236}">
                <a16:creationId xmlns:a16="http://schemas.microsoft.com/office/drawing/2014/main" id="{2441D925-24AC-4A58-991D-68D07127D57E}"/>
              </a:ext>
            </a:extLst>
          </p:cNvPr>
          <p:cNvSpPr>
            <a:spLocks noChangeArrowheads="1"/>
          </p:cNvSpPr>
          <p:nvPr/>
        </p:nvSpPr>
        <p:spPr bwMode="auto">
          <a:xfrm>
            <a:off x="4154200" y="3571211"/>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6</a:t>
            </a:r>
          </a:p>
        </p:txBody>
      </p:sp>
      <p:sp>
        <p:nvSpPr>
          <p:cNvPr id="93" name="Line 91">
            <a:extLst>
              <a:ext uri="{FF2B5EF4-FFF2-40B4-BE49-F238E27FC236}">
                <a16:creationId xmlns:a16="http://schemas.microsoft.com/office/drawing/2014/main" id="{F01A84C4-8BA9-4F17-8BE3-74A73D8763A0}"/>
              </a:ext>
            </a:extLst>
          </p:cNvPr>
          <p:cNvSpPr>
            <a:spLocks noChangeShapeType="1"/>
          </p:cNvSpPr>
          <p:nvPr/>
        </p:nvSpPr>
        <p:spPr bwMode="auto">
          <a:xfrm flipV="1">
            <a:off x="724009" y="1563818"/>
            <a:ext cx="0" cy="1912144"/>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94" name="Line 92">
            <a:extLst>
              <a:ext uri="{FF2B5EF4-FFF2-40B4-BE49-F238E27FC236}">
                <a16:creationId xmlns:a16="http://schemas.microsoft.com/office/drawing/2014/main" id="{3D83ADD8-6D24-4A6A-827A-FE2956E331E1}"/>
              </a:ext>
            </a:extLst>
          </p:cNvPr>
          <p:cNvSpPr>
            <a:spLocks noChangeShapeType="1"/>
          </p:cNvSpPr>
          <p:nvPr/>
        </p:nvSpPr>
        <p:spPr bwMode="auto">
          <a:xfrm flipH="1">
            <a:off x="672812" y="3475961"/>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900">
              <a:solidFill>
                <a:prstClr val="black">
                  <a:lumMod val="65000"/>
                  <a:lumOff val="35000"/>
                </a:prstClr>
              </a:solidFill>
              <a:latin typeface="Arial" panose="020B0604020202020204" pitchFamily="34" charset="0"/>
              <a:cs typeface="Arial" panose="020B0604020202020204" pitchFamily="34" charset="0"/>
            </a:endParaRPr>
          </a:p>
        </p:txBody>
      </p:sp>
      <p:sp>
        <p:nvSpPr>
          <p:cNvPr id="95" name="Rectangle 93">
            <a:extLst>
              <a:ext uri="{FF2B5EF4-FFF2-40B4-BE49-F238E27FC236}">
                <a16:creationId xmlns:a16="http://schemas.microsoft.com/office/drawing/2014/main" id="{000A01AC-7D74-4C51-B295-E9CCFFCC93E1}"/>
              </a:ext>
            </a:extLst>
          </p:cNvPr>
          <p:cNvSpPr>
            <a:spLocks noChangeArrowheads="1"/>
          </p:cNvSpPr>
          <p:nvPr/>
        </p:nvSpPr>
        <p:spPr bwMode="auto">
          <a:xfrm>
            <a:off x="578753" y="3427146"/>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0</a:t>
            </a:r>
          </a:p>
        </p:txBody>
      </p:sp>
      <p:sp>
        <p:nvSpPr>
          <p:cNvPr id="96" name="Line 94">
            <a:extLst>
              <a:ext uri="{FF2B5EF4-FFF2-40B4-BE49-F238E27FC236}">
                <a16:creationId xmlns:a16="http://schemas.microsoft.com/office/drawing/2014/main" id="{4C1463C5-1651-4D01-96AC-0EE635C47341}"/>
              </a:ext>
            </a:extLst>
          </p:cNvPr>
          <p:cNvSpPr>
            <a:spLocks noChangeShapeType="1"/>
          </p:cNvSpPr>
          <p:nvPr/>
        </p:nvSpPr>
        <p:spPr bwMode="auto">
          <a:xfrm flipH="1">
            <a:off x="672812" y="3289034"/>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97" name="Rectangle 95">
            <a:extLst>
              <a:ext uri="{FF2B5EF4-FFF2-40B4-BE49-F238E27FC236}">
                <a16:creationId xmlns:a16="http://schemas.microsoft.com/office/drawing/2014/main" id="{654879C2-D483-487E-AFC5-6299A1A3C6E6}"/>
              </a:ext>
            </a:extLst>
          </p:cNvPr>
          <p:cNvSpPr>
            <a:spLocks noChangeArrowheads="1"/>
          </p:cNvSpPr>
          <p:nvPr/>
        </p:nvSpPr>
        <p:spPr bwMode="auto">
          <a:xfrm>
            <a:off x="515649" y="3239027"/>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10</a:t>
            </a:r>
          </a:p>
        </p:txBody>
      </p:sp>
      <p:sp>
        <p:nvSpPr>
          <p:cNvPr id="98" name="Line 96">
            <a:extLst>
              <a:ext uri="{FF2B5EF4-FFF2-40B4-BE49-F238E27FC236}">
                <a16:creationId xmlns:a16="http://schemas.microsoft.com/office/drawing/2014/main" id="{13974CD8-9EC6-43FB-A88C-C08F5DB863EC}"/>
              </a:ext>
            </a:extLst>
          </p:cNvPr>
          <p:cNvSpPr>
            <a:spLocks noChangeShapeType="1"/>
          </p:cNvSpPr>
          <p:nvPr/>
        </p:nvSpPr>
        <p:spPr bwMode="auto">
          <a:xfrm flipH="1">
            <a:off x="672812" y="3100915"/>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99" name="Rectangle 97">
            <a:extLst>
              <a:ext uri="{FF2B5EF4-FFF2-40B4-BE49-F238E27FC236}">
                <a16:creationId xmlns:a16="http://schemas.microsoft.com/office/drawing/2014/main" id="{5AE767A0-7F50-4FA3-9D16-DACB7235480F}"/>
              </a:ext>
            </a:extLst>
          </p:cNvPr>
          <p:cNvSpPr>
            <a:spLocks noChangeArrowheads="1"/>
          </p:cNvSpPr>
          <p:nvPr/>
        </p:nvSpPr>
        <p:spPr bwMode="auto">
          <a:xfrm>
            <a:off x="515649" y="3052099"/>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20</a:t>
            </a:r>
          </a:p>
        </p:txBody>
      </p:sp>
      <p:sp>
        <p:nvSpPr>
          <p:cNvPr id="100" name="Line 98">
            <a:extLst>
              <a:ext uri="{FF2B5EF4-FFF2-40B4-BE49-F238E27FC236}">
                <a16:creationId xmlns:a16="http://schemas.microsoft.com/office/drawing/2014/main" id="{83E24925-57D4-4ABD-A59B-F920AC874669}"/>
              </a:ext>
            </a:extLst>
          </p:cNvPr>
          <p:cNvSpPr>
            <a:spLocks noChangeShapeType="1"/>
          </p:cNvSpPr>
          <p:nvPr/>
        </p:nvSpPr>
        <p:spPr bwMode="auto">
          <a:xfrm flipH="1">
            <a:off x="672812" y="2912796"/>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01" name="Rectangle 99">
            <a:extLst>
              <a:ext uri="{FF2B5EF4-FFF2-40B4-BE49-F238E27FC236}">
                <a16:creationId xmlns:a16="http://schemas.microsoft.com/office/drawing/2014/main" id="{2C72D35D-5FB1-4EF3-82A1-0587FCCD745A}"/>
              </a:ext>
            </a:extLst>
          </p:cNvPr>
          <p:cNvSpPr>
            <a:spLocks noChangeArrowheads="1"/>
          </p:cNvSpPr>
          <p:nvPr/>
        </p:nvSpPr>
        <p:spPr bwMode="auto">
          <a:xfrm>
            <a:off x="515649" y="2863980"/>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30</a:t>
            </a:r>
          </a:p>
        </p:txBody>
      </p:sp>
      <p:sp>
        <p:nvSpPr>
          <p:cNvPr id="102" name="Line 100">
            <a:extLst>
              <a:ext uri="{FF2B5EF4-FFF2-40B4-BE49-F238E27FC236}">
                <a16:creationId xmlns:a16="http://schemas.microsoft.com/office/drawing/2014/main" id="{897FB018-1036-4B67-A5C5-620820D43E6B}"/>
              </a:ext>
            </a:extLst>
          </p:cNvPr>
          <p:cNvSpPr>
            <a:spLocks noChangeShapeType="1"/>
          </p:cNvSpPr>
          <p:nvPr/>
        </p:nvSpPr>
        <p:spPr bwMode="auto">
          <a:xfrm flipH="1">
            <a:off x="672812" y="2724677"/>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03" name="Rectangle 101">
            <a:extLst>
              <a:ext uri="{FF2B5EF4-FFF2-40B4-BE49-F238E27FC236}">
                <a16:creationId xmlns:a16="http://schemas.microsoft.com/office/drawing/2014/main" id="{F735CB04-6AA4-4995-B482-41B9C98EED26}"/>
              </a:ext>
            </a:extLst>
          </p:cNvPr>
          <p:cNvSpPr>
            <a:spLocks noChangeArrowheads="1"/>
          </p:cNvSpPr>
          <p:nvPr/>
        </p:nvSpPr>
        <p:spPr bwMode="auto">
          <a:xfrm>
            <a:off x="515649" y="2675861"/>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40</a:t>
            </a:r>
          </a:p>
        </p:txBody>
      </p:sp>
      <p:sp>
        <p:nvSpPr>
          <p:cNvPr id="104" name="Line 102">
            <a:extLst>
              <a:ext uri="{FF2B5EF4-FFF2-40B4-BE49-F238E27FC236}">
                <a16:creationId xmlns:a16="http://schemas.microsoft.com/office/drawing/2014/main" id="{08E8D4E9-8EEC-43F0-8551-14D62B169525}"/>
              </a:ext>
            </a:extLst>
          </p:cNvPr>
          <p:cNvSpPr>
            <a:spLocks noChangeShapeType="1"/>
          </p:cNvSpPr>
          <p:nvPr/>
        </p:nvSpPr>
        <p:spPr bwMode="auto">
          <a:xfrm flipH="1">
            <a:off x="672812" y="2536559"/>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05" name="Rectangle 103">
            <a:extLst>
              <a:ext uri="{FF2B5EF4-FFF2-40B4-BE49-F238E27FC236}">
                <a16:creationId xmlns:a16="http://schemas.microsoft.com/office/drawing/2014/main" id="{25243EB6-3E86-4413-92FC-03DDA9D35AF6}"/>
              </a:ext>
            </a:extLst>
          </p:cNvPr>
          <p:cNvSpPr>
            <a:spLocks noChangeArrowheads="1"/>
          </p:cNvSpPr>
          <p:nvPr/>
        </p:nvSpPr>
        <p:spPr bwMode="auto">
          <a:xfrm>
            <a:off x="515649" y="2487742"/>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50</a:t>
            </a:r>
          </a:p>
        </p:txBody>
      </p:sp>
      <p:sp>
        <p:nvSpPr>
          <p:cNvPr id="106" name="Line 104">
            <a:extLst>
              <a:ext uri="{FF2B5EF4-FFF2-40B4-BE49-F238E27FC236}">
                <a16:creationId xmlns:a16="http://schemas.microsoft.com/office/drawing/2014/main" id="{26CC994D-B899-4A9A-9BA3-163E2A77873B}"/>
              </a:ext>
            </a:extLst>
          </p:cNvPr>
          <p:cNvSpPr>
            <a:spLocks noChangeShapeType="1"/>
          </p:cNvSpPr>
          <p:nvPr/>
        </p:nvSpPr>
        <p:spPr bwMode="auto">
          <a:xfrm flipH="1">
            <a:off x="672812" y="2348440"/>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07" name="Rectangle 105">
            <a:extLst>
              <a:ext uri="{FF2B5EF4-FFF2-40B4-BE49-F238E27FC236}">
                <a16:creationId xmlns:a16="http://schemas.microsoft.com/office/drawing/2014/main" id="{C707FE57-9718-499B-AE16-4C6CEEA257EE}"/>
              </a:ext>
            </a:extLst>
          </p:cNvPr>
          <p:cNvSpPr>
            <a:spLocks noChangeArrowheads="1"/>
          </p:cNvSpPr>
          <p:nvPr/>
        </p:nvSpPr>
        <p:spPr bwMode="auto">
          <a:xfrm>
            <a:off x="515649" y="2297242"/>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60</a:t>
            </a:r>
          </a:p>
        </p:txBody>
      </p:sp>
      <p:sp>
        <p:nvSpPr>
          <p:cNvPr id="108" name="Line 106">
            <a:extLst>
              <a:ext uri="{FF2B5EF4-FFF2-40B4-BE49-F238E27FC236}">
                <a16:creationId xmlns:a16="http://schemas.microsoft.com/office/drawing/2014/main" id="{ADB0CA1A-8A64-4FB2-AFA9-D3250A843AC1}"/>
              </a:ext>
            </a:extLst>
          </p:cNvPr>
          <p:cNvSpPr>
            <a:spLocks noChangeShapeType="1"/>
          </p:cNvSpPr>
          <p:nvPr/>
        </p:nvSpPr>
        <p:spPr bwMode="auto">
          <a:xfrm flipH="1">
            <a:off x="672812" y="2160321"/>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09" name="Rectangle 107">
            <a:extLst>
              <a:ext uri="{FF2B5EF4-FFF2-40B4-BE49-F238E27FC236}">
                <a16:creationId xmlns:a16="http://schemas.microsoft.com/office/drawing/2014/main" id="{A7C910CD-6F0D-402D-AA66-F8C1CAAFF3AF}"/>
              </a:ext>
            </a:extLst>
          </p:cNvPr>
          <p:cNvSpPr>
            <a:spLocks noChangeArrowheads="1"/>
          </p:cNvSpPr>
          <p:nvPr/>
        </p:nvSpPr>
        <p:spPr bwMode="auto">
          <a:xfrm>
            <a:off x="515649" y="2109124"/>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70</a:t>
            </a:r>
          </a:p>
        </p:txBody>
      </p:sp>
      <p:sp>
        <p:nvSpPr>
          <p:cNvPr id="110" name="Line 108">
            <a:extLst>
              <a:ext uri="{FF2B5EF4-FFF2-40B4-BE49-F238E27FC236}">
                <a16:creationId xmlns:a16="http://schemas.microsoft.com/office/drawing/2014/main" id="{87B51F34-6BEC-4A66-B737-56C1E060F91C}"/>
              </a:ext>
            </a:extLst>
          </p:cNvPr>
          <p:cNvSpPr>
            <a:spLocks noChangeShapeType="1"/>
          </p:cNvSpPr>
          <p:nvPr/>
        </p:nvSpPr>
        <p:spPr bwMode="auto">
          <a:xfrm flipH="1">
            <a:off x="672812" y="1972202"/>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11" name="Rectangle 109">
            <a:extLst>
              <a:ext uri="{FF2B5EF4-FFF2-40B4-BE49-F238E27FC236}">
                <a16:creationId xmlns:a16="http://schemas.microsoft.com/office/drawing/2014/main" id="{07271633-67DE-41B8-B486-BA4FF376F2E6}"/>
              </a:ext>
            </a:extLst>
          </p:cNvPr>
          <p:cNvSpPr>
            <a:spLocks noChangeArrowheads="1"/>
          </p:cNvSpPr>
          <p:nvPr/>
        </p:nvSpPr>
        <p:spPr bwMode="auto">
          <a:xfrm>
            <a:off x="515649" y="1921005"/>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prstClr val="black">
                    <a:lumMod val="65000"/>
                    <a:lumOff val="35000"/>
                  </a:prstClr>
                </a:solidFill>
                <a:cs typeface="Arial" panose="020B0604020202020204" pitchFamily="34" charset="0"/>
              </a:rPr>
              <a:t>80</a:t>
            </a:r>
          </a:p>
        </p:txBody>
      </p:sp>
      <p:sp>
        <p:nvSpPr>
          <p:cNvPr id="112" name="Line 110">
            <a:extLst>
              <a:ext uri="{FF2B5EF4-FFF2-40B4-BE49-F238E27FC236}">
                <a16:creationId xmlns:a16="http://schemas.microsoft.com/office/drawing/2014/main" id="{7F1E2C5E-20AA-496D-AE2F-0959DBF4B104}"/>
              </a:ext>
            </a:extLst>
          </p:cNvPr>
          <p:cNvSpPr>
            <a:spLocks noChangeShapeType="1"/>
          </p:cNvSpPr>
          <p:nvPr/>
        </p:nvSpPr>
        <p:spPr bwMode="auto">
          <a:xfrm flipH="1">
            <a:off x="672812" y="1784084"/>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13" name="Rectangle 111">
            <a:extLst>
              <a:ext uri="{FF2B5EF4-FFF2-40B4-BE49-F238E27FC236}">
                <a16:creationId xmlns:a16="http://schemas.microsoft.com/office/drawing/2014/main" id="{ADBCE093-417E-454C-8DA0-4BD050865A92}"/>
              </a:ext>
            </a:extLst>
          </p:cNvPr>
          <p:cNvSpPr>
            <a:spLocks noChangeArrowheads="1"/>
          </p:cNvSpPr>
          <p:nvPr/>
        </p:nvSpPr>
        <p:spPr bwMode="auto">
          <a:xfrm>
            <a:off x="515649" y="1732886"/>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90</a:t>
            </a:r>
          </a:p>
        </p:txBody>
      </p:sp>
      <p:sp>
        <p:nvSpPr>
          <p:cNvPr id="114" name="Line 112">
            <a:extLst>
              <a:ext uri="{FF2B5EF4-FFF2-40B4-BE49-F238E27FC236}">
                <a16:creationId xmlns:a16="http://schemas.microsoft.com/office/drawing/2014/main" id="{9BECB932-DF65-41B3-861B-851CCF63CCEA}"/>
              </a:ext>
            </a:extLst>
          </p:cNvPr>
          <p:cNvSpPr>
            <a:spLocks noChangeShapeType="1"/>
          </p:cNvSpPr>
          <p:nvPr/>
        </p:nvSpPr>
        <p:spPr bwMode="auto">
          <a:xfrm flipH="1">
            <a:off x="672812" y="1595965"/>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15" name="Rectangle 113">
            <a:extLst>
              <a:ext uri="{FF2B5EF4-FFF2-40B4-BE49-F238E27FC236}">
                <a16:creationId xmlns:a16="http://schemas.microsoft.com/office/drawing/2014/main" id="{7A48B158-99D6-4C58-9A40-6EE07CB6ECF7}"/>
              </a:ext>
            </a:extLst>
          </p:cNvPr>
          <p:cNvSpPr>
            <a:spLocks noChangeArrowheads="1"/>
          </p:cNvSpPr>
          <p:nvPr/>
        </p:nvSpPr>
        <p:spPr bwMode="auto">
          <a:xfrm>
            <a:off x="452547" y="1544767"/>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100</a:t>
            </a:r>
          </a:p>
        </p:txBody>
      </p:sp>
      <p:sp>
        <p:nvSpPr>
          <p:cNvPr id="116" name="Rectangle 116">
            <a:extLst>
              <a:ext uri="{FF2B5EF4-FFF2-40B4-BE49-F238E27FC236}">
                <a16:creationId xmlns:a16="http://schemas.microsoft.com/office/drawing/2014/main" id="{CF06A94C-B9DA-4DAB-9AD7-88917F38B79D}"/>
              </a:ext>
            </a:extLst>
          </p:cNvPr>
          <p:cNvSpPr>
            <a:spLocks noChangeArrowheads="1"/>
          </p:cNvSpPr>
          <p:nvPr/>
        </p:nvSpPr>
        <p:spPr bwMode="auto">
          <a:xfrm>
            <a:off x="2887647" y="3261484"/>
            <a:ext cx="82715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prstClr val="black">
                    <a:lumMod val="65000"/>
                    <a:lumOff val="35000"/>
                  </a:prstClr>
                </a:solidFill>
                <a:cs typeface="Arial" panose="020B0604020202020204" pitchFamily="34" charset="0"/>
              </a:rPr>
              <a:t>81,2 (79,7-82,9%)</a:t>
            </a:r>
          </a:p>
        </p:txBody>
      </p:sp>
      <p:sp>
        <p:nvSpPr>
          <p:cNvPr id="117" name="Rectangle 117">
            <a:extLst>
              <a:ext uri="{FF2B5EF4-FFF2-40B4-BE49-F238E27FC236}">
                <a16:creationId xmlns:a16="http://schemas.microsoft.com/office/drawing/2014/main" id="{81AE248B-8CD2-4362-9334-C6D05E8FFEF0}"/>
              </a:ext>
            </a:extLst>
          </p:cNvPr>
          <p:cNvSpPr>
            <a:spLocks noChangeArrowheads="1"/>
          </p:cNvSpPr>
          <p:nvPr/>
        </p:nvSpPr>
        <p:spPr bwMode="auto">
          <a:xfrm>
            <a:off x="2064319" y="3261484"/>
            <a:ext cx="47609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Reference</a:t>
            </a:r>
          </a:p>
        </p:txBody>
      </p:sp>
      <p:sp>
        <p:nvSpPr>
          <p:cNvPr id="118" name="Rectangle 118">
            <a:extLst>
              <a:ext uri="{FF2B5EF4-FFF2-40B4-BE49-F238E27FC236}">
                <a16:creationId xmlns:a16="http://schemas.microsoft.com/office/drawing/2014/main" id="{ADF4D7C1-71A4-4270-923E-A2D4F3F0EE30}"/>
              </a:ext>
            </a:extLst>
          </p:cNvPr>
          <p:cNvSpPr>
            <a:spLocks noChangeArrowheads="1"/>
          </p:cNvSpPr>
          <p:nvPr/>
        </p:nvSpPr>
        <p:spPr bwMode="auto">
          <a:xfrm>
            <a:off x="1340077" y="3261484"/>
            <a:ext cx="432811"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537/2515</a:t>
            </a:r>
          </a:p>
        </p:txBody>
      </p:sp>
      <p:sp>
        <p:nvSpPr>
          <p:cNvPr id="119" name="Rectangle 119">
            <a:extLst>
              <a:ext uri="{FF2B5EF4-FFF2-40B4-BE49-F238E27FC236}">
                <a16:creationId xmlns:a16="http://schemas.microsoft.com/office/drawing/2014/main" id="{024D46CD-6E49-4AFB-953A-1F6E45D24FBF}"/>
              </a:ext>
            </a:extLst>
          </p:cNvPr>
          <p:cNvSpPr>
            <a:spLocks noChangeArrowheads="1"/>
          </p:cNvSpPr>
          <p:nvPr/>
        </p:nvSpPr>
        <p:spPr bwMode="auto">
          <a:xfrm>
            <a:off x="844354" y="3261484"/>
            <a:ext cx="30296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rgbClr val="C00000"/>
                </a:solidFill>
                <a:cs typeface="Arial" panose="020B0604020202020204" pitchFamily="34" charset="0"/>
              </a:rPr>
              <a:t>6 Mois</a:t>
            </a:r>
          </a:p>
        </p:txBody>
      </p:sp>
      <p:sp>
        <p:nvSpPr>
          <p:cNvPr id="121" name="Rectangle 121">
            <a:extLst>
              <a:ext uri="{FF2B5EF4-FFF2-40B4-BE49-F238E27FC236}">
                <a16:creationId xmlns:a16="http://schemas.microsoft.com/office/drawing/2014/main" id="{FA985B6F-5CEF-4F2B-8E12-BB93D0544193}"/>
              </a:ext>
            </a:extLst>
          </p:cNvPr>
          <p:cNvSpPr>
            <a:spLocks noChangeArrowheads="1"/>
          </p:cNvSpPr>
          <p:nvPr/>
        </p:nvSpPr>
        <p:spPr bwMode="auto">
          <a:xfrm>
            <a:off x="2887647" y="3153635"/>
            <a:ext cx="82715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prstClr val="black">
                    <a:lumMod val="65000"/>
                    <a:lumOff val="35000"/>
                  </a:prstClr>
                </a:solidFill>
                <a:cs typeface="Arial" panose="020B0604020202020204" pitchFamily="34" charset="0"/>
              </a:rPr>
              <a:t>82,1 (80,5-83,6%)</a:t>
            </a:r>
          </a:p>
        </p:txBody>
      </p:sp>
      <p:sp>
        <p:nvSpPr>
          <p:cNvPr id="122" name="Rectangle 122">
            <a:extLst>
              <a:ext uri="{FF2B5EF4-FFF2-40B4-BE49-F238E27FC236}">
                <a16:creationId xmlns:a16="http://schemas.microsoft.com/office/drawing/2014/main" id="{1DE9A9DD-5B59-4921-ABA3-DDD3400949B4}"/>
              </a:ext>
            </a:extLst>
          </p:cNvPr>
          <p:cNvSpPr>
            <a:spLocks noChangeArrowheads="1"/>
          </p:cNvSpPr>
          <p:nvPr/>
        </p:nvSpPr>
        <p:spPr bwMode="auto">
          <a:xfrm>
            <a:off x="2064320" y="3153635"/>
            <a:ext cx="735779"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prstClr val="black">
                    <a:lumMod val="65000"/>
                    <a:lumOff val="35000"/>
                  </a:prstClr>
                </a:solidFill>
                <a:cs typeface="Arial" panose="020B0604020202020204" pitchFamily="34" charset="0"/>
              </a:rPr>
              <a:t>0,96 (0,85-1,08)</a:t>
            </a:r>
          </a:p>
        </p:txBody>
      </p:sp>
      <p:sp>
        <p:nvSpPr>
          <p:cNvPr id="123" name="Rectangle 123">
            <a:extLst>
              <a:ext uri="{FF2B5EF4-FFF2-40B4-BE49-F238E27FC236}">
                <a16:creationId xmlns:a16="http://schemas.microsoft.com/office/drawing/2014/main" id="{82E136CA-243F-46AF-8ECA-7AF1990F8684}"/>
              </a:ext>
            </a:extLst>
          </p:cNvPr>
          <p:cNvSpPr>
            <a:spLocks noChangeArrowheads="1"/>
          </p:cNvSpPr>
          <p:nvPr/>
        </p:nvSpPr>
        <p:spPr bwMode="auto">
          <a:xfrm>
            <a:off x="1340077" y="3153635"/>
            <a:ext cx="432811"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527/2549</a:t>
            </a:r>
          </a:p>
        </p:txBody>
      </p:sp>
      <p:sp>
        <p:nvSpPr>
          <p:cNvPr id="124" name="Rectangle 124">
            <a:extLst>
              <a:ext uri="{FF2B5EF4-FFF2-40B4-BE49-F238E27FC236}">
                <a16:creationId xmlns:a16="http://schemas.microsoft.com/office/drawing/2014/main" id="{A5FEAF51-F490-4936-A819-3A23F01D24A1}"/>
              </a:ext>
            </a:extLst>
          </p:cNvPr>
          <p:cNvSpPr>
            <a:spLocks noChangeArrowheads="1"/>
          </p:cNvSpPr>
          <p:nvPr/>
        </p:nvSpPr>
        <p:spPr bwMode="auto">
          <a:xfrm>
            <a:off x="844354" y="3153635"/>
            <a:ext cx="30296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chemeClr val="accent1"/>
                </a:solidFill>
                <a:cs typeface="Arial" panose="020B0604020202020204" pitchFamily="34" charset="0"/>
              </a:rPr>
              <a:t>3 Mois</a:t>
            </a:r>
          </a:p>
        </p:txBody>
      </p:sp>
      <p:sp>
        <p:nvSpPr>
          <p:cNvPr id="126" name="Rectangle 126">
            <a:extLst>
              <a:ext uri="{FF2B5EF4-FFF2-40B4-BE49-F238E27FC236}">
                <a16:creationId xmlns:a16="http://schemas.microsoft.com/office/drawing/2014/main" id="{41470EDB-281D-4659-A26F-E112B0207010}"/>
              </a:ext>
            </a:extLst>
          </p:cNvPr>
          <p:cNvSpPr>
            <a:spLocks noChangeArrowheads="1"/>
          </p:cNvSpPr>
          <p:nvPr/>
        </p:nvSpPr>
        <p:spPr bwMode="auto">
          <a:xfrm>
            <a:off x="2887647" y="3038219"/>
            <a:ext cx="105477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b="1" dirty="0">
                <a:solidFill>
                  <a:prstClr val="black">
                    <a:lumMod val="65000"/>
                    <a:lumOff val="35000"/>
                  </a:prstClr>
                </a:solidFill>
                <a:cs typeface="Arial" panose="020B0604020202020204" pitchFamily="34" charset="0"/>
              </a:rPr>
              <a:t>Taux à 5 ans (IC 95%)</a:t>
            </a:r>
            <a:endParaRPr lang="fr-FR" altLang="fr-FR" sz="800" dirty="0">
              <a:solidFill>
                <a:prstClr val="black">
                  <a:lumMod val="65000"/>
                  <a:lumOff val="35000"/>
                </a:prstClr>
              </a:solidFill>
              <a:cs typeface="Arial" panose="020B0604020202020204" pitchFamily="34" charset="0"/>
            </a:endParaRPr>
          </a:p>
        </p:txBody>
      </p:sp>
      <p:sp>
        <p:nvSpPr>
          <p:cNvPr id="127" name="Rectangle 127">
            <a:extLst>
              <a:ext uri="{FF2B5EF4-FFF2-40B4-BE49-F238E27FC236}">
                <a16:creationId xmlns:a16="http://schemas.microsoft.com/office/drawing/2014/main" id="{FDBCA733-4580-46AB-9E95-7F95F94D9161}"/>
              </a:ext>
            </a:extLst>
          </p:cNvPr>
          <p:cNvSpPr>
            <a:spLocks noChangeArrowheads="1"/>
          </p:cNvSpPr>
          <p:nvPr/>
        </p:nvSpPr>
        <p:spPr bwMode="auto">
          <a:xfrm>
            <a:off x="2064320" y="3038219"/>
            <a:ext cx="581891"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b="1" dirty="0">
                <a:solidFill>
                  <a:prstClr val="black">
                    <a:lumMod val="65000"/>
                    <a:lumOff val="35000"/>
                  </a:prstClr>
                </a:solidFill>
                <a:cs typeface="Arial" panose="020B0604020202020204" pitchFamily="34" charset="0"/>
              </a:rPr>
              <a:t>HR (IC 95%)</a:t>
            </a:r>
            <a:endParaRPr lang="fr-FR" altLang="fr-FR" sz="800" dirty="0">
              <a:solidFill>
                <a:prstClr val="black">
                  <a:lumMod val="65000"/>
                  <a:lumOff val="35000"/>
                </a:prstClr>
              </a:solidFill>
              <a:cs typeface="Arial" panose="020B0604020202020204" pitchFamily="34" charset="0"/>
            </a:endParaRPr>
          </a:p>
        </p:txBody>
      </p:sp>
      <p:sp>
        <p:nvSpPr>
          <p:cNvPr id="128" name="Rectangle 128">
            <a:extLst>
              <a:ext uri="{FF2B5EF4-FFF2-40B4-BE49-F238E27FC236}">
                <a16:creationId xmlns:a16="http://schemas.microsoft.com/office/drawing/2014/main" id="{C4814739-E2E5-4A2E-87DC-519601C318BF}"/>
              </a:ext>
            </a:extLst>
          </p:cNvPr>
          <p:cNvSpPr>
            <a:spLocks noChangeArrowheads="1"/>
          </p:cNvSpPr>
          <p:nvPr/>
        </p:nvSpPr>
        <p:spPr bwMode="auto">
          <a:xfrm>
            <a:off x="1268305" y="3038219"/>
            <a:ext cx="646011"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b="1" dirty="0" err="1">
                <a:solidFill>
                  <a:prstClr val="black">
                    <a:lumMod val="65000"/>
                    <a:lumOff val="35000"/>
                  </a:prstClr>
                </a:solidFill>
                <a:cs typeface="Arial" panose="020B0604020202020204" pitchFamily="34" charset="0"/>
              </a:rPr>
              <a:t>Evnmts</a:t>
            </a:r>
            <a:r>
              <a:rPr lang="fr-FR" altLang="fr-FR" sz="800" b="1" dirty="0">
                <a:solidFill>
                  <a:prstClr val="black">
                    <a:lumMod val="65000"/>
                    <a:lumOff val="35000"/>
                  </a:prstClr>
                </a:solidFill>
                <a:cs typeface="Arial" panose="020B0604020202020204" pitchFamily="34" charset="0"/>
              </a:rPr>
              <a:t>/Total</a:t>
            </a:r>
            <a:endParaRPr lang="fr-FR" altLang="fr-FR" sz="800" dirty="0">
              <a:solidFill>
                <a:prstClr val="black">
                  <a:lumMod val="65000"/>
                  <a:lumOff val="35000"/>
                </a:prstClr>
              </a:solidFill>
              <a:cs typeface="Arial" panose="020B0604020202020204" pitchFamily="34" charset="0"/>
            </a:endParaRPr>
          </a:p>
        </p:txBody>
      </p:sp>
      <p:sp>
        <p:nvSpPr>
          <p:cNvPr id="129" name="Rectangle 129">
            <a:extLst>
              <a:ext uri="{FF2B5EF4-FFF2-40B4-BE49-F238E27FC236}">
                <a16:creationId xmlns:a16="http://schemas.microsoft.com/office/drawing/2014/main" id="{111D535A-BD0C-4EE3-8DFE-A7CA2DE60A7E}"/>
              </a:ext>
            </a:extLst>
          </p:cNvPr>
          <p:cNvSpPr>
            <a:spLocks noChangeArrowheads="1"/>
          </p:cNvSpPr>
          <p:nvPr/>
        </p:nvSpPr>
        <p:spPr bwMode="auto">
          <a:xfrm>
            <a:off x="851497" y="3038219"/>
            <a:ext cx="291747"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b="1" dirty="0">
                <a:solidFill>
                  <a:prstClr val="black">
                    <a:lumMod val="65000"/>
                    <a:lumOff val="35000"/>
                  </a:prstClr>
                </a:solidFill>
                <a:cs typeface="Arial" panose="020B0604020202020204" pitchFamily="34" charset="0"/>
              </a:rPr>
              <a:t>Durée</a:t>
            </a:r>
            <a:endParaRPr lang="fr-FR" altLang="fr-FR" sz="800" dirty="0">
              <a:solidFill>
                <a:prstClr val="black">
                  <a:lumMod val="65000"/>
                  <a:lumOff val="35000"/>
                </a:prstClr>
              </a:solidFill>
              <a:cs typeface="Arial" panose="020B0604020202020204" pitchFamily="34" charset="0"/>
            </a:endParaRPr>
          </a:p>
        </p:txBody>
      </p:sp>
      <p:sp>
        <p:nvSpPr>
          <p:cNvPr id="130" name="Rectangle 130">
            <a:extLst>
              <a:ext uri="{FF2B5EF4-FFF2-40B4-BE49-F238E27FC236}">
                <a16:creationId xmlns:a16="http://schemas.microsoft.com/office/drawing/2014/main" id="{B145FAB5-8A62-48FC-9B03-236C3975E1F4}"/>
              </a:ext>
            </a:extLst>
          </p:cNvPr>
          <p:cNvSpPr>
            <a:spLocks noChangeArrowheads="1"/>
          </p:cNvSpPr>
          <p:nvPr/>
        </p:nvSpPr>
        <p:spPr bwMode="auto">
          <a:xfrm>
            <a:off x="602383" y="3863735"/>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chemeClr val="accent1"/>
                </a:solidFill>
                <a:cs typeface="Arial" panose="020B0604020202020204" pitchFamily="34" charset="0"/>
              </a:rPr>
              <a:t>2549</a:t>
            </a:r>
          </a:p>
        </p:txBody>
      </p:sp>
      <p:sp>
        <p:nvSpPr>
          <p:cNvPr id="131" name="Rectangle 131">
            <a:extLst>
              <a:ext uri="{FF2B5EF4-FFF2-40B4-BE49-F238E27FC236}">
                <a16:creationId xmlns:a16="http://schemas.microsoft.com/office/drawing/2014/main" id="{0E517C35-EB29-480E-B013-FBCBDBDF4E40}"/>
              </a:ext>
            </a:extLst>
          </p:cNvPr>
          <p:cNvSpPr>
            <a:spLocks noChangeArrowheads="1"/>
          </p:cNvSpPr>
          <p:nvPr/>
        </p:nvSpPr>
        <p:spPr bwMode="auto">
          <a:xfrm>
            <a:off x="1192108" y="3863735"/>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chemeClr val="accent1"/>
                </a:solidFill>
                <a:cs typeface="Arial" panose="020B0604020202020204" pitchFamily="34" charset="0"/>
              </a:rPr>
              <a:t>2465</a:t>
            </a:r>
          </a:p>
        </p:txBody>
      </p:sp>
      <p:sp>
        <p:nvSpPr>
          <p:cNvPr id="132" name="Rectangle 132">
            <a:extLst>
              <a:ext uri="{FF2B5EF4-FFF2-40B4-BE49-F238E27FC236}">
                <a16:creationId xmlns:a16="http://schemas.microsoft.com/office/drawing/2014/main" id="{DB6A4B17-EC03-4862-92B8-B6E75B4E4D13}"/>
              </a:ext>
            </a:extLst>
          </p:cNvPr>
          <p:cNvSpPr>
            <a:spLocks noChangeArrowheads="1"/>
          </p:cNvSpPr>
          <p:nvPr/>
        </p:nvSpPr>
        <p:spPr bwMode="auto">
          <a:xfrm>
            <a:off x="1774049" y="3863735"/>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chemeClr val="accent1"/>
                </a:solidFill>
                <a:cs typeface="Arial" panose="020B0604020202020204" pitchFamily="34" charset="0"/>
              </a:rPr>
              <a:t>2353</a:t>
            </a:r>
          </a:p>
        </p:txBody>
      </p:sp>
      <p:sp>
        <p:nvSpPr>
          <p:cNvPr id="133" name="Rectangle 133">
            <a:extLst>
              <a:ext uri="{FF2B5EF4-FFF2-40B4-BE49-F238E27FC236}">
                <a16:creationId xmlns:a16="http://schemas.microsoft.com/office/drawing/2014/main" id="{6ECCB709-FFAB-4465-99DD-2B70E78C24AC}"/>
              </a:ext>
            </a:extLst>
          </p:cNvPr>
          <p:cNvSpPr>
            <a:spLocks noChangeArrowheads="1"/>
          </p:cNvSpPr>
          <p:nvPr/>
        </p:nvSpPr>
        <p:spPr bwMode="auto">
          <a:xfrm>
            <a:off x="2359928" y="3863735"/>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chemeClr val="accent1"/>
                </a:solidFill>
                <a:cs typeface="Arial" panose="020B0604020202020204" pitchFamily="34" charset="0"/>
              </a:rPr>
              <a:t>2151</a:t>
            </a:r>
          </a:p>
        </p:txBody>
      </p:sp>
      <p:sp>
        <p:nvSpPr>
          <p:cNvPr id="134" name="Rectangle 134">
            <a:extLst>
              <a:ext uri="{FF2B5EF4-FFF2-40B4-BE49-F238E27FC236}">
                <a16:creationId xmlns:a16="http://schemas.microsoft.com/office/drawing/2014/main" id="{11A558B5-2F43-4D4E-9C28-58E655555EC6}"/>
              </a:ext>
            </a:extLst>
          </p:cNvPr>
          <p:cNvSpPr>
            <a:spLocks noChangeArrowheads="1"/>
          </p:cNvSpPr>
          <p:nvPr/>
        </p:nvSpPr>
        <p:spPr bwMode="auto">
          <a:xfrm>
            <a:off x="2936465" y="3863735"/>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chemeClr val="accent1"/>
                </a:solidFill>
                <a:cs typeface="Arial" panose="020B0604020202020204" pitchFamily="34" charset="0"/>
              </a:rPr>
              <a:t>1934</a:t>
            </a:r>
          </a:p>
        </p:txBody>
      </p:sp>
      <p:sp>
        <p:nvSpPr>
          <p:cNvPr id="135" name="Rectangle 135">
            <a:extLst>
              <a:ext uri="{FF2B5EF4-FFF2-40B4-BE49-F238E27FC236}">
                <a16:creationId xmlns:a16="http://schemas.microsoft.com/office/drawing/2014/main" id="{6C5D167C-41F4-416A-B209-4FDF18F548CF}"/>
              </a:ext>
            </a:extLst>
          </p:cNvPr>
          <p:cNvSpPr>
            <a:spLocks noChangeArrowheads="1"/>
          </p:cNvSpPr>
          <p:nvPr/>
        </p:nvSpPr>
        <p:spPr bwMode="auto">
          <a:xfrm>
            <a:off x="3518406" y="3863735"/>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chemeClr val="accent1"/>
                </a:solidFill>
                <a:cs typeface="Arial" panose="020B0604020202020204" pitchFamily="34" charset="0"/>
              </a:rPr>
              <a:t>1628</a:t>
            </a:r>
          </a:p>
        </p:txBody>
      </p:sp>
      <p:sp>
        <p:nvSpPr>
          <p:cNvPr id="136" name="Rectangle 136">
            <a:extLst>
              <a:ext uri="{FF2B5EF4-FFF2-40B4-BE49-F238E27FC236}">
                <a16:creationId xmlns:a16="http://schemas.microsoft.com/office/drawing/2014/main" id="{0BFE0861-1B08-4118-8C1E-E7805D309171}"/>
              </a:ext>
            </a:extLst>
          </p:cNvPr>
          <p:cNvSpPr>
            <a:spLocks noChangeArrowheads="1"/>
          </p:cNvSpPr>
          <p:nvPr/>
        </p:nvSpPr>
        <p:spPr bwMode="auto">
          <a:xfrm>
            <a:off x="4097050" y="3863735"/>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chemeClr val="accent1"/>
                </a:solidFill>
                <a:cs typeface="Arial" panose="020B0604020202020204" pitchFamily="34" charset="0"/>
              </a:rPr>
              <a:t>1025</a:t>
            </a:r>
          </a:p>
        </p:txBody>
      </p:sp>
      <p:sp>
        <p:nvSpPr>
          <p:cNvPr id="137" name="Rectangle 139">
            <a:extLst>
              <a:ext uri="{FF2B5EF4-FFF2-40B4-BE49-F238E27FC236}">
                <a16:creationId xmlns:a16="http://schemas.microsoft.com/office/drawing/2014/main" id="{00DFF89E-9AB1-4D73-BDA2-3DCD7D12D07F}"/>
              </a:ext>
            </a:extLst>
          </p:cNvPr>
          <p:cNvSpPr>
            <a:spLocks noChangeArrowheads="1"/>
          </p:cNvSpPr>
          <p:nvPr/>
        </p:nvSpPr>
        <p:spPr bwMode="auto">
          <a:xfrm>
            <a:off x="602383" y="3963748"/>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rgbClr val="C00000"/>
                </a:solidFill>
                <a:cs typeface="Arial" panose="020B0604020202020204" pitchFamily="34" charset="0"/>
              </a:rPr>
              <a:t>2515</a:t>
            </a:r>
          </a:p>
        </p:txBody>
      </p:sp>
      <p:sp>
        <p:nvSpPr>
          <p:cNvPr id="138" name="Rectangle 140">
            <a:extLst>
              <a:ext uri="{FF2B5EF4-FFF2-40B4-BE49-F238E27FC236}">
                <a16:creationId xmlns:a16="http://schemas.microsoft.com/office/drawing/2014/main" id="{1A85F16D-B25F-4CDF-A70B-C3FB5A84E207}"/>
              </a:ext>
            </a:extLst>
          </p:cNvPr>
          <p:cNvSpPr>
            <a:spLocks noChangeArrowheads="1"/>
          </p:cNvSpPr>
          <p:nvPr/>
        </p:nvSpPr>
        <p:spPr bwMode="auto">
          <a:xfrm>
            <a:off x="1192108" y="3963748"/>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C00000"/>
                </a:solidFill>
                <a:cs typeface="Arial" panose="020B0604020202020204" pitchFamily="34" charset="0"/>
              </a:rPr>
              <a:t>2422</a:t>
            </a:r>
          </a:p>
        </p:txBody>
      </p:sp>
      <p:sp>
        <p:nvSpPr>
          <p:cNvPr id="139" name="Rectangle 141">
            <a:extLst>
              <a:ext uri="{FF2B5EF4-FFF2-40B4-BE49-F238E27FC236}">
                <a16:creationId xmlns:a16="http://schemas.microsoft.com/office/drawing/2014/main" id="{E8691EDF-25C8-4D66-8942-5E780727F2A6}"/>
              </a:ext>
            </a:extLst>
          </p:cNvPr>
          <p:cNvSpPr>
            <a:spLocks noChangeArrowheads="1"/>
          </p:cNvSpPr>
          <p:nvPr/>
        </p:nvSpPr>
        <p:spPr bwMode="auto">
          <a:xfrm>
            <a:off x="1774049" y="3963748"/>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C00000"/>
                </a:solidFill>
                <a:cs typeface="Arial" panose="020B0604020202020204" pitchFamily="34" charset="0"/>
              </a:rPr>
              <a:t>2295</a:t>
            </a:r>
          </a:p>
        </p:txBody>
      </p:sp>
      <p:sp>
        <p:nvSpPr>
          <p:cNvPr id="140" name="Rectangle 142">
            <a:extLst>
              <a:ext uri="{FF2B5EF4-FFF2-40B4-BE49-F238E27FC236}">
                <a16:creationId xmlns:a16="http://schemas.microsoft.com/office/drawing/2014/main" id="{864A8021-1C7D-49E2-A148-C9BB3046E08B}"/>
              </a:ext>
            </a:extLst>
          </p:cNvPr>
          <p:cNvSpPr>
            <a:spLocks noChangeArrowheads="1"/>
          </p:cNvSpPr>
          <p:nvPr/>
        </p:nvSpPr>
        <p:spPr bwMode="auto">
          <a:xfrm>
            <a:off x="2359928" y="3963748"/>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C00000"/>
                </a:solidFill>
                <a:cs typeface="Arial" panose="020B0604020202020204" pitchFamily="34" charset="0"/>
              </a:rPr>
              <a:t>2070</a:t>
            </a:r>
          </a:p>
        </p:txBody>
      </p:sp>
      <p:sp>
        <p:nvSpPr>
          <p:cNvPr id="141" name="Rectangle 143">
            <a:extLst>
              <a:ext uri="{FF2B5EF4-FFF2-40B4-BE49-F238E27FC236}">
                <a16:creationId xmlns:a16="http://schemas.microsoft.com/office/drawing/2014/main" id="{A1045973-EE2E-42FA-BFCB-86D83748641F}"/>
              </a:ext>
            </a:extLst>
          </p:cNvPr>
          <p:cNvSpPr>
            <a:spLocks noChangeArrowheads="1"/>
          </p:cNvSpPr>
          <p:nvPr/>
        </p:nvSpPr>
        <p:spPr bwMode="auto">
          <a:xfrm>
            <a:off x="2936465" y="3963748"/>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C00000"/>
                </a:solidFill>
                <a:cs typeface="Arial" panose="020B0604020202020204" pitchFamily="34" charset="0"/>
              </a:rPr>
              <a:t>1844</a:t>
            </a:r>
          </a:p>
        </p:txBody>
      </p:sp>
      <p:sp>
        <p:nvSpPr>
          <p:cNvPr id="142" name="Rectangle 144">
            <a:extLst>
              <a:ext uri="{FF2B5EF4-FFF2-40B4-BE49-F238E27FC236}">
                <a16:creationId xmlns:a16="http://schemas.microsoft.com/office/drawing/2014/main" id="{C9D4A1D6-0767-4180-9DF7-A722C2D12A47}"/>
              </a:ext>
            </a:extLst>
          </p:cNvPr>
          <p:cNvSpPr>
            <a:spLocks noChangeArrowheads="1"/>
          </p:cNvSpPr>
          <p:nvPr/>
        </p:nvSpPr>
        <p:spPr bwMode="auto">
          <a:xfrm>
            <a:off x="3518406" y="3963748"/>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C00000"/>
                </a:solidFill>
                <a:cs typeface="Arial" panose="020B0604020202020204" pitchFamily="34" charset="0"/>
              </a:rPr>
              <a:t>1592</a:t>
            </a:r>
          </a:p>
        </p:txBody>
      </p:sp>
      <p:sp>
        <p:nvSpPr>
          <p:cNvPr id="143" name="Rectangle 145">
            <a:extLst>
              <a:ext uri="{FF2B5EF4-FFF2-40B4-BE49-F238E27FC236}">
                <a16:creationId xmlns:a16="http://schemas.microsoft.com/office/drawing/2014/main" id="{F908B3CA-5553-4AE3-874B-F0A7F17633DF}"/>
              </a:ext>
            </a:extLst>
          </p:cNvPr>
          <p:cNvSpPr>
            <a:spLocks noChangeArrowheads="1"/>
          </p:cNvSpPr>
          <p:nvPr/>
        </p:nvSpPr>
        <p:spPr bwMode="auto">
          <a:xfrm>
            <a:off x="4097050" y="3963748"/>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C00000"/>
                </a:solidFill>
                <a:cs typeface="Arial" panose="020B0604020202020204" pitchFamily="34" charset="0"/>
              </a:rPr>
              <a:t>1032</a:t>
            </a:r>
          </a:p>
        </p:txBody>
      </p:sp>
      <p:sp>
        <p:nvSpPr>
          <p:cNvPr id="144" name="Rectangle 156">
            <a:extLst>
              <a:ext uri="{FF2B5EF4-FFF2-40B4-BE49-F238E27FC236}">
                <a16:creationId xmlns:a16="http://schemas.microsoft.com/office/drawing/2014/main" id="{6685790C-A395-43A6-93D5-0AF661403EDE}"/>
              </a:ext>
            </a:extLst>
          </p:cNvPr>
          <p:cNvSpPr>
            <a:spLocks noChangeArrowheads="1"/>
          </p:cNvSpPr>
          <p:nvPr/>
        </p:nvSpPr>
        <p:spPr bwMode="auto">
          <a:xfrm>
            <a:off x="5108367" y="3970527"/>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DB3517"/>
                </a:solidFill>
                <a:cs typeface="Arial" panose="020B0604020202020204" pitchFamily="34" charset="0"/>
              </a:rPr>
              <a:t>     </a:t>
            </a:r>
          </a:p>
        </p:txBody>
      </p:sp>
      <p:sp>
        <p:nvSpPr>
          <p:cNvPr id="145" name="Rectangle 157">
            <a:extLst>
              <a:ext uri="{FF2B5EF4-FFF2-40B4-BE49-F238E27FC236}">
                <a16:creationId xmlns:a16="http://schemas.microsoft.com/office/drawing/2014/main" id="{106C3940-F208-4A72-BC13-BD89A01122C0}"/>
              </a:ext>
            </a:extLst>
          </p:cNvPr>
          <p:cNvSpPr>
            <a:spLocks noChangeArrowheads="1"/>
          </p:cNvSpPr>
          <p:nvPr/>
        </p:nvSpPr>
        <p:spPr bwMode="auto">
          <a:xfrm>
            <a:off x="5684629" y="3970527"/>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DB3517"/>
                </a:solidFill>
                <a:cs typeface="Arial" panose="020B0604020202020204" pitchFamily="34" charset="0"/>
              </a:rPr>
              <a:t>     </a:t>
            </a:r>
          </a:p>
        </p:txBody>
      </p:sp>
      <p:sp>
        <p:nvSpPr>
          <p:cNvPr id="146" name="Rectangle 158">
            <a:extLst>
              <a:ext uri="{FF2B5EF4-FFF2-40B4-BE49-F238E27FC236}">
                <a16:creationId xmlns:a16="http://schemas.microsoft.com/office/drawing/2014/main" id="{37361053-B550-4798-8D2E-1DE84E7C90E6}"/>
              </a:ext>
            </a:extLst>
          </p:cNvPr>
          <p:cNvSpPr>
            <a:spLocks noChangeArrowheads="1"/>
          </p:cNvSpPr>
          <p:nvPr/>
        </p:nvSpPr>
        <p:spPr bwMode="auto">
          <a:xfrm>
            <a:off x="6262082" y="3970527"/>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DB3517"/>
                </a:solidFill>
                <a:cs typeface="Arial" panose="020B0604020202020204" pitchFamily="34" charset="0"/>
              </a:rPr>
              <a:t>     </a:t>
            </a:r>
          </a:p>
        </p:txBody>
      </p:sp>
      <p:sp>
        <p:nvSpPr>
          <p:cNvPr id="147" name="Rectangle 159">
            <a:extLst>
              <a:ext uri="{FF2B5EF4-FFF2-40B4-BE49-F238E27FC236}">
                <a16:creationId xmlns:a16="http://schemas.microsoft.com/office/drawing/2014/main" id="{D42AEA2D-51BC-478E-98A4-DF6C41A4A657}"/>
              </a:ext>
            </a:extLst>
          </p:cNvPr>
          <p:cNvSpPr>
            <a:spLocks noChangeArrowheads="1"/>
          </p:cNvSpPr>
          <p:nvPr/>
        </p:nvSpPr>
        <p:spPr bwMode="auto">
          <a:xfrm>
            <a:off x="6839535" y="3970527"/>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DB3517"/>
                </a:solidFill>
                <a:cs typeface="Arial" panose="020B0604020202020204" pitchFamily="34" charset="0"/>
              </a:rPr>
              <a:t>     </a:t>
            </a:r>
          </a:p>
        </p:txBody>
      </p:sp>
      <p:sp>
        <p:nvSpPr>
          <p:cNvPr id="148" name="Rectangle 160">
            <a:extLst>
              <a:ext uri="{FF2B5EF4-FFF2-40B4-BE49-F238E27FC236}">
                <a16:creationId xmlns:a16="http://schemas.microsoft.com/office/drawing/2014/main" id="{D6B4F5CB-41B8-4A79-A700-ACA231ECA22C}"/>
              </a:ext>
            </a:extLst>
          </p:cNvPr>
          <p:cNvSpPr>
            <a:spLocks noChangeArrowheads="1"/>
          </p:cNvSpPr>
          <p:nvPr/>
        </p:nvSpPr>
        <p:spPr bwMode="auto">
          <a:xfrm>
            <a:off x="7416988" y="3970527"/>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DB3517"/>
                </a:solidFill>
                <a:cs typeface="Arial" panose="020B0604020202020204" pitchFamily="34" charset="0"/>
              </a:rPr>
              <a:t>     </a:t>
            </a:r>
          </a:p>
        </p:txBody>
      </p:sp>
      <p:sp>
        <p:nvSpPr>
          <p:cNvPr id="149" name="Rectangle 161">
            <a:extLst>
              <a:ext uri="{FF2B5EF4-FFF2-40B4-BE49-F238E27FC236}">
                <a16:creationId xmlns:a16="http://schemas.microsoft.com/office/drawing/2014/main" id="{9114EC55-0C8C-4BBA-81B5-6B3D9588AB19}"/>
              </a:ext>
            </a:extLst>
          </p:cNvPr>
          <p:cNvSpPr>
            <a:spLocks noChangeArrowheads="1"/>
          </p:cNvSpPr>
          <p:nvPr/>
        </p:nvSpPr>
        <p:spPr bwMode="auto">
          <a:xfrm>
            <a:off x="7993251" y="3970527"/>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DB3517"/>
                </a:solidFill>
                <a:cs typeface="Arial" panose="020B0604020202020204" pitchFamily="34" charset="0"/>
              </a:rPr>
              <a:t>     </a:t>
            </a:r>
          </a:p>
        </p:txBody>
      </p:sp>
      <p:sp>
        <p:nvSpPr>
          <p:cNvPr id="150" name="Rectangle 162">
            <a:extLst>
              <a:ext uri="{FF2B5EF4-FFF2-40B4-BE49-F238E27FC236}">
                <a16:creationId xmlns:a16="http://schemas.microsoft.com/office/drawing/2014/main" id="{A00DACCE-3B6D-45EE-B545-2359B02A95D8}"/>
              </a:ext>
            </a:extLst>
          </p:cNvPr>
          <p:cNvSpPr>
            <a:spLocks noChangeArrowheads="1"/>
          </p:cNvSpPr>
          <p:nvPr/>
        </p:nvSpPr>
        <p:spPr bwMode="auto">
          <a:xfrm>
            <a:off x="8570704" y="3970527"/>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DB3517"/>
                </a:solidFill>
                <a:cs typeface="Arial" panose="020B0604020202020204" pitchFamily="34" charset="0"/>
              </a:rPr>
              <a:t>     </a:t>
            </a:r>
          </a:p>
        </p:txBody>
      </p:sp>
      <p:sp>
        <p:nvSpPr>
          <p:cNvPr id="151" name="Rectangle 163">
            <a:extLst>
              <a:ext uri="{FF2B5EF4-FFF2-40B4-BE49-F238E27FC236}">
                <a16:creationId xmlns:a16="http://schemas.microsoft.com/office/drawing/2014/main" id="{6440D6DD-4724-4C5F-AE19-F6D010106E88}"/>
              </a:ext>
            </a:extLst>
          </p:cNvPr>
          <p:cNvSpPr>
            <a:spLocks noChangeArrowheads="1"/>
          </p:cNvSpPr>
          <p:nvPr/>
        </p:nvSpPr>
        <p:spPr bwMode="auto">
          <a:xfrm>
            <a:off x="5108367" y="3870514"/>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E79F00"/>
                </a:solidFill>
                <a:cs typeface="Arial" panose="020B0604020202020204" pitchFamily="34" charset="0"/>
              </a:rPr>
              <a:t>     </a:t>
            </a:r>
          </a:p>
        </p:txBody>
      </p:sp>
      <p:sp>
        <p:nvSpPr>
          <p:cNvPr id="152" name="Rectangle 164">
            <a:extLst>
              <a:ext uri="{FF2B5EF4-FFF2-40B4-BE49-F238E27FC236}">
                <a16:creationId xmlns:a16="http://schemas.microsoft.com/office/drawing/2014/main" id="{FA37B53B-C4F9-45A1-8457-71D6F1EC9ECF}"/>
              </a:ext>
            </a:extLst>
          </p:cNvPr>
          <p:cNvSpPr>
            <a:spLocks noChangeArrowheads="1"/>
          </p:cNvSpPr>
          <p:nvPr/>
        </p:nvSpPr>
        <p:spPr bwMode="auto">
          <a:xfrm>
            <a:off x="5684629" y="3870514"/>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E79F00"/>
                </a:solidFill>
                <a:cs typeface="Arial" panose="020B0604020202020204" pitchFamily="34" charset="0"/>
              </a:rPr>
              <a:t>     </a:t>
            </a:r>
          </a:p>
        </p:txBody>
      </p:sp>
      <p:sp>
        <p:nvSpPr>
          <p:cNvPr id="153" name="Rectangle 165">
            <a:extLst>
              <a:ext uri="{FF2B5EF4-FFF2-40B4-BE49-F238E27FC236}">
                <a16:creationId xmlns:a16="http://schemas.microsoft.com/office/drawing/2014/main" id="{81EA1292-210E-45CB-9277-50A181591959}"/>
              </a:ext>
            </a:extLst>
          </p:cNvPr>
          <p:cNvSpPr>
            <a:spLocks noChangeArrowheads="1"/>
          </p:cNvSpPr>
          <p:nvPr/>
        </p:nvSpPr>
        <p:spPr bwMode="auto">
          <a:xfrm>
            <a:off x="6262082" y="3870514"/>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E79F00"/>
                </a:solidFill>
                <a:cs typeface="Arial" panose="020B0604020202020204" pitchFamily="34" charset="0"/>
              </a:rPr>
              <a:t>     </a:t>
            </a:r>
          </a:p>
        </p:txBody>
      </p:sp>
      <p:sp>
        <p:nvSpPr>
          <p:cNvPr id="154" name="Rectangle 166">
            <a:extLst>
              <a:ext uri="{FF2B5EF4-FFF2-40B4-BE49-F238E27FC236}">
                <a16:creationId xmlns:a16="http://schemas.microsoft.com/office/drawing/2014/main" id="{84ACABE2-00EF-4403-8ADF-15C26AAB20DC}"/>
              </a:ext>
            </a:extLst>
          </p:cNvPr>
          <p:cNvSpPr>
            <a:spLocks noChangeArrowheads="1"/>
          </p:cNvSpPr>
          <p:nvPr/>
        </p:nvSpPr>
        <p:spPr bwMode="auto">
          <a:xfrm>
            <a:off x="6839535" y="3870514"/>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E79F00"/>
                </a:solidFill>
                <a:cs typeface="Arial" panose="020B0604020202020204" pitchFamily="34" charset="0"/>
              </a:rPr>
              <a:t>     </a:t>
            </a:r>
          </a:p>
        </p:txBody>
      </p:sp>
      <p:sp>
        <p:nvSpPr>
          <p:cNvPr id="155" name="Rectangle 167">
            <a:extLst>
              <a:ext uri="{FF2B5EF4-FFF2-40B4-BE49-F238E27FC236}">
                <a16:creationId xmlns:a16="http://schemas.microsoft.com/office/drawing/2014/main" id="{27DCFB57-6062-426B-8B5A-97C5F0A188F6}"/>
              </a:ext>
            </a:extLst>
          </p:cNvPr>
          <p:cNvSpPr>
            <a:spLocks noChangeArrowheads="1"/>
          </p:cNvSpPr>
          <p:nvPr/>
        </p:nvSpPr>
        <p:spPr bwMode="auto">
          <a:xfrm>
            <a:off x="7416988" y="3870514"/>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E79F00"/>
                </a:solidFill>
                <a:cs typeface="Arial" panose="020B0604020202020204" pitchFamily="34" charset="0"/>
              </a:rPr>
              <a:t>     </a:t>
            </a:r>
          </a:p>
        </p:txBody>
      </p:sp>
      <p:sp>
        <p:nvSpPr>
          <p:cNvPr id="156" name="Rectangle 168">
            <a:extLst>
              <a:ext uri="{FF2B5EF4-FFF2-40B4-BE49-F238E27FC236}">
                <a16:creationId xmlns:a16="http://schemas.microsoft.com/office/drawing/2014/main" id="{80E14761-E4BD-48F6-B9E1-E93F06B869DD}"/>
              </a:ext>
            </a:extLst>
          </p:cNvPr>
          <p:cNvSpPr>
            <a:spLocks noChangeArrowheads="1"/>
          </p:cNvSpPr>
          <p:nvPr/>
        </p:nvSpPr>
        <p:spPr bwMode="auto">
          <a:xfrm>
            <a:off x="7993251" y="3870514"/>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E79F00"/>
                </a:solidFill>
                <a:cs typeface="Arial" panose="020B0604020202020204" pitchFamily="34" charset="0"/>
              </a:rPr>
              <a:t>     </a:t>
            </a:r>
          </a:p>
        </p:txBody>
      </p:sp>
      <p:sp>
        <p:nvSpPr>
          <p:cNvPr id="157" name="Rectangle 169">
            <a:extLst>
              <a:ext uri="{FF2B5EF4-FFF2-40B4-BE49-F238E27FC236}">
                <a16:creationId xmlns:a16="http://schemas.microsoft.com/office/drawing/2014/main" id="{9FC2662D-7F8B-444B-BB09-E340FD158D91}"/>
              </a:ext>
            </a:extLst>
          </p:cNvPr>
          <p:cNvSpPr>
            <a:spLocks noChangeArrowheads="1"/>
          </p:cNvSpPr>
          <p:nvPr/>
        </p:nvSpPr>
        <p:spPr bwMode="auto">
          <a:xfrm>
            <a:off x="8570704" y="3870514"/>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E79F00"/>
                </a:solidFill>
                <a:cs typeface="Arial" panose="020B0604020202020204" pitchFamily="34" charset="0"/>
              </a:rPr>
              <a:t>     </a:t>
            </a:r>
          </a:p>
        </p:txBody>
      </p:sp>
      <p:sp>
        <p:nvSpPr>
          <p:cNvPr id="158" name="Freeform 170">
            <a:extLst>
              <a:ext uri="{FF2B5EF4-FFF2-40B4-BE49-F238E27FC236}">
                <a16:creationId xmlns:a16="http://schemas.microsoft.com/office/drawing/2014/main" id="{31A4801C-6FA2-41D4-8758-8DD05EED1E97}"/>
              </a:ext>
            </a:extLst>
          </p:cNvPr>
          <p:cNvSpPr>
            <a:spLocks/>
          </p:cNvSpPr>
          <p:nvPr/>
        </p:nvSpPr>
        <p:spPr bwMode="auto">
          <a:xfrm>
            <a:off x="5167422" y="1595570"/>
            <a:ext cx="3462338" cy="388144"/>
          </a:xfrm>
          <a:custGeom>
            <a:avLst/>
            <a:gdLst>
              <a:gd name="T0" fmla="*/ 17 w 550"/>
              <a:gd name="T1" fmla="*/ 1 h 62"/>
              <a:gd name="T2" fmla="*/ 39 w 550"/>
              <a:gd name="T3" fmla="*/ 2 h 62"/>
              <a:gd name="T4" fmla="*/ 62 w 550"/>
              <a:gd name="T5" fmla="*/ 3 h 62"/>
              <a:gd name="T6" fmla="*/ 79 w 550"/>
              <a:gd name="T7" fmla="*/ 5 h 62"/>
              <a:gd name="T8" fmla="*/ 101 w 550"/>
              <a:gd name="T9" fmla="*/ 6 h 62"/>
              <a:gd name="T10" fmla="*/ 117 w 550"/>
              <a:gd name="T11" fmla="*/ 8 h 62"/>
              <a:gd name="T12" fmla="*/ 137 w 550"/>
              <a:gd name="T13" fmla="*/ 10 h 62"/>
              <a:gd name="T14" fmla="*/ 154 w 550"/>
              <a:gd name="T15" fmla="*/ 12 h 62"/>
              <a:gd name="T16" fmla="*/ 169 w 550"/>
              <a:gd name="T17" fmla="*/ 14 h 62"/>
              <a:gd name="T18" fmla="*/ 184 w 550"/>
              <a:gd name="T19" fmla="*/ 16 h 62"/>
              <a:gd name="T20" fmla="*/ 196 w 550"/>
              <a:gd name="T21" fmla="*/ 17 h 62"/>
              <a:gd name="T22" fmla="*/ 217 w 550"/>
              <a:gd name="T23" fmla="*/ 20 h 62"/>
              <a:gd name="T24" fmla="*/ 231 w 550"/>
              <a:gd name="T25" fmla="*/ 22 h 62"/>
              <a:gd name="T26" fmla="*/ 245 w 550"/>
              <a:gd name="T27" fmla="*/ 24 h 62"/>
              <a:gd name="T28" fmla="*/ 263 w 550"/>
              <a:gd name="T29" fmla="*/ 26 h 62"/>
              <a:gd name="T30" fmla="*/ 273 w 550"/>
              <a:gd name="T31" fmla="*/ 27 h 62"/>
              <a:gd name="T32" fmla="*/ 275 w 550"/>
              <a:gd name="T33" fmla="*/ 28 h 62"/>
              <a:gd name="T34" fmla="*/ 283 w 550"/>
              <a:gd name="T35" fmla="*/ 29 h 62"/>
              <a:gd name="T36" fmla="*/ 291 w 550"/>
              <a:gd name="T37" fmla="*/ 30 h 62"/>
              <a:gd name="T38" fmla="*/ 308 w 550"/>
              <a:gd name="T39" fmla="*/ 33 h 62"/>
              <a:gd name="T40" fmla="*/ 323 w 550"/>
              <a:gd name="T41" fmla="*/ 34 h 62"/>
              <a:gd name="T42" fmla="*/ 330 w 550"/>
              <a:gd name="T43" fmla="*/ 35 h 62"/>
              <a:gd name="T44" fmla="*/ 342 w 550"/>
              <a:gd name="T45" fmla="*/ 37 h 62"/>
              <a:gd name="T46" fmla="*/ 352 w 550"/>
              <a:gd name="T47" fmla="*/ 38 h 62"/>
              <a:gd name="T48" fmla="*/ 363 w 550"/>
              <a:gd name="T49" fmla="*/ 39 h 62"/>
              <a:gd name="T50" fmla="*/ 367 w 550"/>
              <a:gd name="T51" fmla="*/ 40 h 62"/>
              <a:gd name="T52" fmla="*/ 370 w 550"/>
              <a:gd name="T53" fmla="*/ 41 h 62"/>
              <a:gd name="T54" fmla="*/ 374 w 550"/>
              <a:gd name="T55" fmla="*/ 42 h 62"/>
              <a:gd name="T56" fmla="*/ 381 w 550"/>
              <a:gd name="T57" fmla="*/ 42 h 62"/>
              <a:gd name="T58" fmla="*/ 388 w 550"/>
              <a:gd name="T59" fmla="*/ 43 h 62"/>
              <a:gd name="T60" fmla="*/ 397 w 550"/>
              <a:gd name="T61" fmla="*/ 45 h 62"/>
              <a:gd name="T62" fmla="*/ 404 w 550"/>
              <a:gd name="T63" fmla="*/ 46 h 62"/>
              <a:gd name="T64" fmla="*/ 410 w 550"/>
              <a:gd name="T65" fmla="*/ 47 h 62"/>
              <a:gd name="T66" fmla="*/ 416 w 550"/>
              <a:gd name="T67" fmla="*/ 48 h 62"/>
              <a:gd name="T68" fmla="*/ 421 w 550"/>
              <a:gd name="T69" fmla="*/ 49 h 62"/>
              <a:gd name="T70" fmla="*/ 429 w 550"/>
              <a:gd name="T71" fmla="*/ 50 h 62"/>
              <a:gd name="T72" fmla="*/ 436 w 550"/>
              <a:gd name="T73" fmla="*/ 51 h 62"/>
              <a:gd name="T74" fmla="*/ 442 w 550"/>
              <a:gd name="T75" fmla="*/ 51 h 62"/>
              <a:gd name="T76" fmla="*/ 449 w 550"/>
              <a:gd name="T77" fmla="*/ 52 h 62"/>
              <a:gd name="T78" fmla="*/ 453 w 550"/>
              <a:gd name="T79" fmla="*/ 52 h 62"/>
              <a:gd name="T80" fmla="*/ 457 w 550"/>
              <a:gd name="T81" fmla="*/ 52 h 62"/>
              <a:gd name="T82" fmla="*/ 459 w 550"/>
              <a:gd name="T83" fmla="*/ 53 h 62"/>
              <a:gd name="T84" fmla="*/ 462 w 550"/>
              <a:gd name="T85" fmla="*/ 53 h 62"/>
              <a:gd name="T86" fmla="*/ 464 w 550"/>
              <a:gd name="T87" fmla="*/ 53 h 62"/>
              <a:gd name="T88" fmla="*/ 467 w 550"/>
              <a:gd name="T89" fmla="*/ 53 h 62"/>
              <a:gd name="T90" fmla="*/ 471 w 550"/>
              <a:gd name="T91" fmla="*/ 53 h 62"/>
              <a:gd name="T92" fmla="*/ 474 w 550"/>
              <a:gd name="T93" fmla="*/ 54 h 62"/>
              <a:gd name="T94" fmla="*/ 479 w 550"/>
              <a:gd name="T95" fmla="*/ 54 h 62"/>
              <a:gd name="T96" fmla="*/ 483 w 550"/>
              <a:gd name="T97" fmla="*/ 55 h 62"/>
              <a:gd name="T98" fmla="*/ 489 w 550"/>
              <a:gd name="T99" fmla="*/ 56 h 62"/>
              <a:gd name="T100" fmla="*/ 495 w 550"/>
              <a:gd name="T101" fmla="*/ 56 h 62"/>
              <a:gd name="T102" fmla="*/ 500 w 550"/>
              <a:gd name="T103" fmla="*/ 57 h 62"/>
              <a:gd name="T104" fmla="*/ 504 w 550"/>
              <a:gd name="T105" fmla="*/ 57 h 62"/>
              <a:gd name="T106" fmla="*/ 508 w 550"/>
              <a:gd name="T107" fmla="*/ 57 h 62"/>
              <a:gd name="T108" fmla="*/ 511 w 550"/>
              <a:gd name="T109" fmla="*/ 57 h 62"/>
              <a:gd name="T110" fmla="*/ 519 w 550"/>
              <a:gd name="T111" fmla="*/ 58 h 62"/>
              <a:gd name="T112" fmla="*/ 525 w 550"/>
              <a:gd name="T113" fmla="*/ 59 h 62"/>
              <a:gd name="T114" fmla="*/ 531 w 550"/>
              <a:gd name="T115" fmla="*/ 60 h 62"/>
              <a:gd name="T116" fmla="*/ 538 w 550"/>
              <a:gd name="T117" fmla="*/ 60 h 62"/>
              <a:gd name="T118" fmla="*/ 541 w 550"/>
              <a:gd name="T119" fmla="*/ 62 h 62"/>
              <a:gd name="T120" fmla="*/ 544 w 550"/>
              <a:gd name="T121" fmla="*/ 62 h 62"/>
              <a:gd name="T122" fmla="*/ 547 w 550"/>
              <a:gd name="T123" fmla="*/ 62 h 62"/>
              <a:gd name="T124" fmla="*/ 550 w 550"/>
              <a:gd name="T125"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0" h="62">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5" y="0"/>
                </a:lnTo>
                <a:lnTo>
                  <a:pt x="5" y="0"/>
                </a:lnTo>
                <a:lnTo>
                  <a:pt x="5" y="0"/>
                </a:lnTo>
                <a:lnTo>
                  <a:pt x="7" y="0"/>
                </a:lnTo>
                <a:lnTo>
                  <a:pt x="7" y="0"/>
                </a:lnTo>
                <a:lnTo>
                  <a:pt x="7" y="0"/>
                </a:lnTo>
                <a:lnTo>
                  <a:pt x="8" y="0"/>
                </a:lnTo>
                <a:lnTo>
                  <a:pt x="8" y="0"/>
                </a:lnTo>
                <a:lnTo>
                  <a:pt x="8" y="0"/>
                </a:lnTo>
                <a:lnTo>
                  <a:pt x="9" y="0"/>
                </a:lnTo>
                <a:lnTo>
                  <a:pt x="9" y="0"/>
                </a:lnTo>
                <a:lnTo>
                  <a:pt x="9" y="0"/>
                </a:lnTo>
                <a:lnTo>
                  <a:pt x="10" y="0"/>
                </a:lnTo>
                <a:lnTo>
                  <a:pt x="10" y="0"/>
                </a:lnTo>
                <a:lnTo>
                  <a:pt x="10" y="0"/>
                </a:lnTo>
                <a:lnTo>
                  <a:pt x="10" y="0"/>
                </a:lnTo>
                <a:lnTo>
                  <a:pt x="10" y="0"/>
                </a:lnTo>
                <a:lnTo>
                  <a:pt x="10" y="0"/>
                </a:lnTo>
                <a:lnTo>
                  <a:pt x="10" y="0"/>
                </a:lnTo>
                <a:lnTo>
                  <a:pt x="10" y="0"/>
                </a:lnTo>
                <a:lnTo>
                  <a:pt x="10" y="0"/>
                </a:lnTo>
                <a:lnTo>
                  <a:pt x="10" y="0"/>
                </a:lnTo>
                <a:lnTo>
                  <a:pt x="10" y="0"/>
                </a:lnTo>
                <a:lnTo>
                  <a:pt x="10" y="0"/>
                </a:lnTo>
                <a:lnTo>
                  <a:pt x="11" y="0"/>
                </a:lnTo>
                <a:lnTo>
                  <a:pt x="11" y="0"/>
                </a:lnTo>
                <a:lnTo>
                  <a:pt x="11" y="0"/>
                </a:lnTo>
                <a:lnTo>
                  <a:pt x="11" y="0"/>
                </a:lnTo>
                <a:lnTo>
                  <a:pt x="11" y="0"/>
                </a:lnTo>
                <a:lnTo>
                  <a:pt x="11" y="0"/>
                </a:lnTo>
                <a:lnTo>
                  <a:pt x="12" y="0"/>
                </a:lnTo>
                <a:lnTo>
                  <a:pt x="12" y="1"/>
                </a:lnTo>
                <a:lnTo>
                  <a:pt x="12" y="1"/>
                </a:lnTo>
                <a:lnTo>
                  <a:pt x="13" y="1"/>
                </a:lnTo>
                <a:lnTo>
                  <a:pt x="13" y="1"/>
                </a:lnTo>
                <a:lnTo>
                  <a:pt x="13" y="1"/>
                </a:lnTo>
                <a:lnTo>
                  <a:pt x="13" y="1"/>
                </a:lnTo>
                <a:lnTo>
                  <a:pt x="13" y="1"/>
                </a:lnTo>
                <a:lnTo>
                  <a:pt x="13" y="1"/>
                </a:lnTo>
                <a:lnTo>
                  <a:pt x="15" y="1"/>
                </a:lnTo>
                <a:lnTo>
                  <a:pt x="15" y="1"/>
                </a:lnTo>
                <a:lnTo>
                  <a:pt x="15" y="1"/>
                </a:lnTo>
                <a:lnTo>
                  <a:pt x="16" y="1"/>
                </a:lnTo>
                <a:lnTo>
                  <a:pt x="16" y="1"/>
                </a:lnTo>
                <a:lnTo>
                  <a:pt x="16" y="1"/>
                </a:lnTo>
                <a:lnTo>
                  <a:pt x="16" y="1"/>
                </a:lnTo>
                <a:lnTo>
                  <a:pt x="16" y="1"/>
                </a:lnTo>
                <a:lnTo>
                  <a:pt x="16" y="1"/>
                </a:lnTo>
                <a:lnTo>
                  <a:pt x="17" y="1"/>
                </a:lnTo>
                <a:lnTo>
                  <a:pt x="17" y="1"/>
                </a:lnTo>
                <a:lnTo>
                  <a:pt x="17" y="1"/>
                </a:lnTo>
                <a:lnTo>
                  <a:pt x="17" y="1"/>
                </a:lnTo>
                <a:lnTo>
                  <a:pt x="17" y="1"/>
                </a:lnTo>
                <a:lnTo>
                  <a:pt x="17" y="1"/>
                </a:lnTo>
                <a:lnTo>
                  <a:pt x="17" y="1"/>
                </a:lnTo>
                <a:lnTo>
                  <a:pt x="17" y="1"/>
                </a:lnTo>
                <a:lnTo>
                  <a:pt x="17" y="1"/>
                </a:lnTo>
                <a:lnTo>
                  <a:pt x="18" y="1"/>
                </a:lnTo>
                <a:lnTo>
                  <a:pt x="18" y="1"/>
                </a:lnTo>
                <a:lnTo>
                  <a:pt x="18" y="1"/>
                </a:lnTo>
                <a:lnTo>
                  <a:pt x="18" y="1"/>
                </a:lnTo>
                <a:lnTo>
                  <a:pt x="18" y="1"/>
                </a:lnTo>
                <a:lnTo>
                  <a:pt x="18" y="1"/>
                </a:lnTo>
                <a:lnTo>
                  <a:pt x="18" y="1"/>
                </a:lnTo>
                <a:lnTo>
                  <a:pt x="18" y="1"/>
                </a:lnTo>
                <a:lnTo>
                  <a:pt x="18" y="1"/>
                </a:lnTo>
                <a:lnTo>
                  <a:pt x="21" y="1"/>
                </a:lnTo>
                <a:lnTo>
                  <a:pt x="21" y="1"/>
                </a:lnTo>
                <a:lnTo>
                  <a:pt x="21" y="1"/>
                </a:lnTo>
                <a:lnTo>
                  <a:pt x="21" y="1"/>
                </a:lnTo>
                <a:lnTo>
                  <a:pt x="21" y="1"/>
                </a:lnTo>
                <a:lnTo>
                  <a:pt x="21" y="1"/>
                </a:lnTo>
                <a:lnTo>
                  <a:pt x="21" y="1"/>
                </a:lnTo>
                <a:lnTo>
                  <a:pt x="21" y="1"/>
                </a:lnTo>
                <a:lnTo>
                  <a:pt x="21" y="1"/>
                </a:lnTo>
                <a:lnTo>
                  <a:pt x="21" y="1"/>
                </a:lnTo>
                <a:lnTo>
                  <a:pt x="21" y="1"/>
                </a:lnTo>
                <a:lnTo>
                  <a:pt x="21" y="1"/>
                </a:lnTo>
                <a:lnTo>
                  <a:pt x="22" y="1"/>
                </a:lnTo>
                <a:lnTo>
                  <a:pt x="22" y="1"/>
                </a:lnTo>
                <a:lnTo>
                  <a:pt x="22" y="1"/>
                </a:lnTo>
                <a:lnTo>
                  <a:pt x="23" y="1"/>
                </a:lnTo>
                <a:lnTo>
                  <a:pt x="23" y="1"/>
                </a:lnTo>
                <a:lnTo>
                  <a:pt x="23" y="1"/>
                </a:lnTo>
                <a:lnTo>
                  <a:pt x="23" y="1"/>
                </a:lnTo>
                <a:lnTo>
                  <a:pt x="23" y="1"/>
                </a:lnTo>
                <a:lnTo>
                  <a:pt x="23" y="1"/>
                </a:lnTo>
                <a:lnTo>
                  <a:pt x="23" y="1"/>
                </a:lnTo>
                <a:lnTo>
                  <a:pt x="23" y="1"/>
                </a:lnTo>
                <a:lnTo>
                  <a:pt x="23" y="1"/>
                </a:lnTo>
                <a:lnTo>
                  <a:pt x="24" y="1"/>
                </a:lnTo>
                <a:lnTo>
                  <a:pt x="24" y="1"/>
                </a:lnTo>
                <a:lnTo>
                  <a:pt x="24" y="1"/>
                </a:lnTo>
                <a:lnTo>
                  <a:pt x="25" y="1"/>
                </a:lnTo>
                <a:lnTo>
                  <a:pt x="25" y="1"/>
                </a:lnTo>
                <a:lnTo>
                  <a:pt x="25" y="1"/>
                </a:lnTo>
                <a:lnTo>
                  <a:pt x="25" y="1"/>
                </a:lnTo>
                <a:lnTo>
                  <a:pt x="25" y="1"/>
                </a:lnTo>
                <a:lnTo>
                  <a:pt x="25" y="1"/>
                </a:lnTo>
                <a:lnTo>
                  <a:pt x="26" y="1"/>
                </a:lnTo>
                <a:lnTo>
                  <a:pt x="26" y="1"/>
                </a:lnTo>
                <a:lnTo>
                  <a:pt x="26" y="1"/>
                </a:lnTo>
                <a:lnTo>
                  <a:pt x="27" y="1"/>
                </a:lnTo>
                <a:lnTo>
                  <a:pt x="27" y="1"/>
                </a:lnTo>
                <a:lnTo>
                  <a:pt x="27" y="1"/>
                </a:lnTo>
                <a:lnTo>
                  <a:pt x="27" y="1"/>
                </a:lnTo>
                <a:lnTo>
                  <a:pt x="27" y="1"/>
                </a:lnTo>
                <a:lnTo>
                  <a:pt x="27" y="1"/>
                </a:lnTo>
                <a:lnTo>
                  <a:pt x="27" y="1"/>
                </a:lnTo>
                <a:lnTo>
                  <a:pt x="27" y="1"/>
                </a:lnTo>
                <a:lnTo>
                  <a:pt x="27" y="1"/>
                </a:lnTo>
                <a:lnTo>
                  <a:pt x="28" y="1"/>
                </a:lnTo>
                <a:lnTo>
                  <a:pt x="28" y="1"/>
                </a:lnTo>
                <a:lnTo>
                  <a:pt x="28" y="1"/>
                </a:lnTo>
                <a:lnTo>
                  <a:pt x="29" y="1"/>
                </a:lnTo>
                <a:lnTo>
                  <a:pt x="29" y="1"/>
                </a:lnTo>
                <a:lnTo>
                  <a:pt x="29" y="1"/>
                </a:lnTo>
                <a:lnTo>
                  <a:pt x="30" y="1"/>
                </a:lnTo>
                <a:lnTo>
                  <a:pt x="30" y="1"/>
                </a:lnTo>
                <a:lnTo>
                  <a:pt x="30" y="1"/>
                </a:lnTo>
                <a:lnTo>
                  <a:pt x="31" y="1"/>
                </a:lnTo>
                <a:lnTo>
                  <a:pt x="31" y="1"/>
                </a:lnTo>
                <a:lnTo>
                  <a:pt x="31" y="1"/>
                </a:lnTo>
                <a:lnTo>
                  <a:pt x="36" y="1"/>
                </a:lnTo>
                <a:lnTo>
                  <a:pt x="36" y="1"/>
                </a:lnTo>
                <a:lnTo>
                  <a:pt x="36" y="1"/>
                </a:lnTo>
                <a:lnTo>
                  <a:pt x="36" y="1"/>
                </a:lnTo>
                <a:lnTo>
                  <a:pt x="36" y="1"/>
                </a:lnTo>
                <a:lnTo>
                  <a:pt x="36" y="1"/>
                </a:lnTo>
                <a:lnTo>
                  <a:pt x="36" y="1"/>
                </a:lnTo>
                <a:lnTo>
                  <a:pt x="36" y="1"/>
                </a:lnTo>
                <a:lnTo>
                  <a:pt x="36" y="1"/>
                </a:lnTo>
                <a:lnTo>
                  <a:pt x="37" y="1"/>
                </a:lnTo>
                <a:lnTo>
                  <a:pt x="37" y="1"/>
                </a:lnTo>
                <a:lnTo>
                  <a:pt x="37" y="1"/>
                </a:lnTo>
                <a:lnTo>
                  <a:pt x="37" y="1"/>
                </a:lnTo>
                <a:lnTo>
                  <a:pt x="37" y="1"/>
                </a:lnTo>
                <a:lnTo>
                  <a:pt x="37" y="1"/>
                </a:lnTo>
                <a:lnTo>
                  <a:pt x="38" y="1"/>
                </a:lnTo>
                <a:lnTo>
                  <a:pt x="38" y="1"/>
                </a:lnTo>
                <a:lnTo>
                  <a:pt x="38" y="1"/>
                </a:lnTo>
                <a:lnTo>
                  <a:pt x="38" y="1"/>
                </a:lnTo>
                <a:lnTo>
                  <a:pt x="38" y="1"/>
                </a:lnTo>
                <a:lnTo>
                  <a:pt x="38" y="1"/>
                </a:lnTo>
                <a:lnTo>
                  <a:pt x="38" y="1"/>
                </a:lnTo>
                <a:lnTo>
                  <a:pt x="38" y="1"/>
                </a:lnTo>
                <a:lnTo>
                  <a:pt x="38" y="1"/>
                </a:lnTo>
                <a:lnTo>
                  <a:pt x="38" y="1"/>
                </a:lnTo>
                <a:lnTo>
                  <a:pt x="38" y="1"/>
                </a:lnTo>
                <a:lnTo>
                  <a:pt x="38" y="1"/>
                </a:lnTo>
                <a:lnTo>
                  <a:pt x="39" y="1"/>
                </a:lnTo>
                <a:lnTo>
                  <a:pt x="39" y="2"/>
                </a:lnTo>
                <a:lnTo>
                  <a:pt x="39" y="2"/>
                </a:lnTo>
                <a:lnTo>
                  <a:pt x="39" y="2"/>
                </a:lnTo>
                <a:lnTo>
                  <a:pt x="39" y="2"/>
                </a:lnTo>
                <a:lnTo>
                  <a:pt x="39" y="2"/>
                </a:lnTo>
                <a:lnTo>
                  <a:pt x="40" y="2"/>
                </a:lnTo>
                <a:lnTo>
                  <a:pt x="40" y="2"/>
                </a:lnTo>
                <a:lnTo>
                  <a:pt x="40" y="2"/>
                </a:lnTo>
                <a:lnTo>
                  <a:pt x="40" y="2"/>
                </a:lnTo>
                <a:lnTo>
                  <a:pt x="40" y="2"/>
                </a:lnTo>
                <a:lnTo>
                  <a:pt x="40" y="2"/>
                </a:lnTo>
                <a:lnTo>
                  <a:pt x="40" y="2"/>
                </a:lnTo>
                <a:lnTo>
                  <a:pt x="40" y="2"/>
                </a:lnTo>
                <a:lnTo>
                  <a:pt x="40" y="2"/>
                </a:lnTo>
                <a:lnTo>
                  <a:pt x="42" y="2"/>
                </a:lnTo>
                <a:lnTo>
                  <a:pt x="42" y="2"/>
                </a:lnTo>
                <a:lnTo>
                  <a:pt x="42" y="2"/>
                </a:lnTo>
                <a:lnTo>
                  <a:pt x="42" y="2"/>
                </a:lnTo>
                <a:lnTo>
                  <a:pt x="42" y="2"/>
                </a:lnTo>
                <a:lnTo>
                  <a:pt x="42" y="2"/>
                </a:lnTo>
                <a:lnTo>
                  <a:pt x="43" y="2"/>
                </a:lnTo>
                <a:lnTo>
                  <a:pt x="43" y="2"/>
                </a:lnTo>
                <a:lnTo>
                  <a:pt x="43" y="2"/>
                </a:lnTo>
                <a:lnTo>
                  <a:pt x="43" y="2"/>
                </a:lnTo>
                <a:lnTo>
                  <a:pt x="43" y="2"/>
                </a:lnTo>
                <a:lnTo>
                  <a:pt x="43" y="2"/>
                </a:lnTo>
                <a:lnTo>
                  <a:pt x="45" y="2"/>
                </a:lnTo>
                <a:lnTo>
                  <a:pt x="45" y="2"/>
                </a:lnTo>
                <a:lnTo>
                  <a:pt x="45" y="2"/>
                </a:lnTo>
                <a:lnTo>
                  <a:pt x="46" y="2"/>
                </a:lnTo>
                <a:lnTo>
                  <a:pt x="46" y="2"/>
                </a:lnTo>
                <a:lnTo>
                  <a:pt x="46" y="2"/>
                </a:lnTo>
                <a:lnTo>
                  <a:pt x="47" y="2"/>
                </a:lnTo>
                <a:lnTo>
                  <a:pt x="47" y="2"/>
                </a:lnTo>
                <a:lnTo>
                  <a:pt x="47" y="2"/>
                </a:lnTo>
                <a:lnTo>
                  <a:pt x="47" y="2"/>
                </a:lnTo>
                <a:lnTo>
                  <a:pt x="47" y="2"/>
                </a:lnTo>
                <a:lnTo>
                  <a:pt x="47" y="2"/>
                </a:lnTo>
                <a:lnTo>
                  <a:pt x="48" y="2"/>
                </a:lnTo>
                <a:lnTo>
                  <a:pt x="48" y="2"/>
                </a:lnTo>
                <a:lnTo>
                  <a:pt x="48" y="2"/>
                </a:lnTo>
                <a:lnTo>
                  <a:pt x="49" y="2"/>
                </a:lnTo>
                <a:lnTo>
                  <a:pt x="49" y="2"/>
                </a:lnTo>
                <a:lnTo>
                  <a:pt x="49" y="2"/>
                </a:lnTo>
                <a:lnTo>
                  <a:pt x="50" y="2"/>
                </a:lnTo>
                <a:lnTo>
                  <a:pt x="50" y="2"/>
                </a:lnTo>
                <a:lnTo>
                  <a:pt x="50" y="2"/>
                </a:lnTo>
                <a:lnTo>
                  <a:pt x="50" y="2"/>
                </a:lnTo>
                <a:lnTo>
                  <a:pt x="50" y="2"/>
                </a:lnTo>
                <a:lnTo>
                  <a:pt x="50" y="2"/>
                </a:lnTo>
                <a:lnTo>
                  <a:pt x="51" y="2"/>
                </a:lnTo>
                <a:lnTo>
                  <a:pt x="51" y="2"/>
                </a:lnTo>
                <a:lnTo>
                  <a:pt x="51" y="2"/>
                </a:lnTo>
                <a:lnTo>
                  <a:pt x="51" y="2"/>
                </a:lnTo>
                <a:lnTo>
                  <a:pt x="51" y="2"/>
                </a:lnTo>
                <a:lnTo>
                  <a:pt x="51" y="2"/>
                </a:lnTo>
                <a:lnTo>
                  <a:pt x="52" y="2"/>
                </a:lnTo>
                <a:lnTo>
                  <a:pt x="52" y="3"/>
                </a:lnTo>
                <a:lnTo>
                  <a:pt x="52" y="3"/>
                </a:lnTo>
                <a:lnTo>
                  <a:pt x="52" y="3"/>
                </a:lnTo>
                <a:lnTo>
                  <a:pt x="52" y="3"/>
                </a:lnTo>
                <a:lnTo>
                  <a:pt x="52" y="3"/>
                </a:lnTo>
                <a:lnTo>
                  <a:pt x="52" y="3"/>
                </a:lnTo>
                <a:lnTo>
                  <a:pt x="52" y="3"/>
                </a:lnTo>
                <a:lnTo>
                  <a:pt x="52" y="3"/>
                </a:lnTo>
                <a:lnTo>
                  <a:pt x="52" y="3"/>
                </a:lnTo>
                <a:lnTo>
                  <a:pt x="52" y="3"/>
                </a:lnTo>
                <a:lnTo>
                  <a:pt x="52" y="3"/>
                </a:lnTo>
                <a:lnTo>
                  <a:pt x="53" y="3"/>
                </a:lnTo>
                <a:lnTo>
                  <a:pt x="53" y="3"/>
                </a:lnTo>
                <a:lnTo>
                  <a:pt x="53" y="3"/>
                </a:lnTo>
                <a:lnTo>
                  <a:pt x="54" y="3"/>
                </a:lnTo>
                <a:lnTo>
                  <a:pt x="54" y="3"/>
                </a:lnTo>
                <a:lnTo>
                  <a:pt x="54" y="3"/>
                </a:lnTo>
                <a:lnTo>
                  <a:pt x="55" y="3"/>
                </a:lnTo>
                <a:lnTo>
                  <a:pt x="55" y="3"/>
                </a:lnTo>
                <a:lnTo>
                  <a:pt x="55" y="3"/>
                </a:lnTo>
                <a:lnTo>
                  <a:pt x="57" y="3"/>
                </a:lnTo>
                <a:lnTo>
                  <a:pt x="57" y="3"/>
                </a:lnTo>
                <a:lnTo>
                  <a:pt x="57" y="3"/>
                </a:lnTo>
                <a:lnTo>
                  <a:pt x="57" y="3"/>
                </a:lnTo>
                <a:lnTo>
                  <a:pt x="57" y="3"/>
                </a:lnTo>
                <a:lnTo>
                  <a:pt x="57" y="3"/>
                </a:lnTo>
                <a:lnTo>
                  <a:pt x="58" y="3"/>
                </a:lnTo>
                <a:lnTo>
                  <a:pt x="58" y="3"/>
                </a:lnTo>
                <a:lnTo>
                  <a:pt x="58" y="3"/>
                </a:lnTo>
                <a:lnTo>
                  <a:pt x="59" y="3"/>
                </a:lnTo>
                <a:lnTo>
                  <a:pt x="59" y="3"/>
                </a:lnTo>
                <a:lnTo>
                  <a:pt x="59" y="3"/>
                </a:lnTo>
                <a:lnTo>
                  <a:pt x="60" y="3"/>
                </a:lnTo>
                <a:lnTo>
                  <a:pt x="60" y="3"/>
                </a:lnTo>
                <a:lnTo>
                  <a:pt x="60" y="3"/>
                </a:lnTo>
                <a:lnTo>
                  <a:pt x="60" y="3"/>
                </a:lnTo>
                <a:lnTo>
                  <a:pt x="60" y="3"/>
                </a:lnTo>
                <a:lnTo>
                  <a:pt x="60" y="3"/>
                </a:lnTo>
                <a:lnTo>
                  <a:pt x="61" y="3"/>
                </a:lnTo>
                <a:lnTo>
                  <a:pt x="61" y="3"/>
                </a:lnTo>
                <a:lnTo>
                  <a:pt x="61" y="3"/>
                </a:lnTo>
                <a:lnTo>
                  <a:pt x="61" y="3"/>
                </a:lnTo>
                <a:lnTo>
                  <a:pt x="61" y="3"/>
                </a:lnTo>
                <a:lnTo>
                  <a:pt x="61" y="3"/>
                </a:lnTo>
                <a:lnTo>
                  <a:pt x="62" y="3"/>
                </a:lnTo>
                <a:lnTo>
                  <a:pt x="62" y="3"/>
                </a:lnTo>
                <a:lnTo>
                  <a:pt x="62" y="3"/>
                </a:lnTo>
                <a:lnTo>
                  <a:pt x="62" y="3"/>
                </a:lnTo>
                <a:lnTo>
                  <a:pt x="62" y="3"/>
                </a:lnTo>
                <a:lnTo>
                  <a:pt x="62" y="3"/>
                </a:lnTo>
                <a:lnTo>
                  <a:pt x="63" y="3"/>
                </a:lnTo>
                <a:lnTo>
                  <a:pt x="63" y="3"/>
                </a:lnTo>
                <a:lnTo>
                  <a:pt x="63" y="3"/>
                </a:lnTo>
                <a:lnTo>
                  <a:pt x="63" y="3"/>
                </a:lnTo>
                <a:lnTo>
                  <a:pt x="63" y="3"/>
                </a:lnTo>
                <a:lnTo>
                  <a:pt x="63" y="3"/>
                </a:lnTo>
                <a:lnTo>
                  <a:pt x="64" y="3"/>
                </a:lnTo>
                <a:lnTo>
                  <a:pt x="64" y="4"/>
                </a:lnTo>
                <a:lnTo>
                  <a:pt x="64" y="4"/>
                </a:lnTo>
                <a:lnTo>
                  <a:pt x="64" y="4"/>
                </a:lnTo>
                <a:lnTo>
                  <a:pt x="64" y="4"/>
                </a:lnTo>
                <a:lnTo>
                  <a:pt x="64" y="4"/>
                </a:lnTo>
                <a:lnTo>
                  <a:pt x="64" y="4"/>
                </a:lnTo>
                <a:lnTo>
                  <a:pt x="64" y="4"/>
                </a:lnTo>
                <a:lnTo>
                  <a:pt x="64" y="4"/>
                </a:lnTo>
                <a:lnTo>
                  <a:pt x="65" y="4"/>
                </a:lnTo>
                <a:lnTo>
                  <a:pt x="65" y="4"/>
                </a:lnTo>
                <a:lnTo>
                  <a:pt x="65" y="4"/>
                </a:lnTo>
                <a:lnTo>
                  <a:pt x="65" y="4"/>
                </a:lnTo>
                <a:lnTo>
                  <a:pt x="65" y="4"/>
                </a:lnTo>
                <a:lnTo>
                  <a:pt x="65" y="4"/>
                </a:lnTo>
                <a:lnTo>
                  <a:pt x="65" y="4"/>
                </a:lnTo>
                <a:lnTo>
                  <a:pt x="65" y="4"/>
                </a:lnTo>
                <a:lnTo>
                  <a:pt x="65" y="4"/>
                </a:lnTo>
                <a:lnTo>
                  <a:pt x="65" y="4"/>
                </a:lnTo>
                <a:lnTo>
                  <a:pt x="65" y="4"/>
                </a:lnTo>
                <a:lnTo>
                  <a:pt x="65" y="4"/>
                </a:lnTo>
                <a:lnTo>
                  <a:pt x="65" y="4"/>
                </a:lnTo>
                <a:lnTo>
                  <a:pt x="65" y="4"/>
                </a:lnTo>
                <a:lnTo>
                  <a:pt x="65" y="4"/>
                </a:lnTo>
                <a:lnTo>
                  <a:pt x="67" y="4"/>
                </a:lnTo>
                <a:lnTo>
                  <a:pt x="67" y="4"/>
                </a:lnTo>
                <a:lnTo>
                  <a:pt x="67" y="4"/>
                </a:lnTo>
                <a:lnTo>
                  <a:pt x="67" y="4"/>
                </a:lnTo>
                <a:lnTo>
                  <a:pt x="67" y="4"/>
                </a:lnTo>
                <a:lnTo>
                  <a:pt x="67" y="4"/>
                </a:lnTo>
                <a:lnTo>
                  <a:pt x="67" y="4"/>
                </a:lnTo>
                <a:lnTo>
                  <a:pt x="67" y="4"/>
                </a:lnTo>
                <a:lnTo>
                  <a:pt x="67" y="4"/>
                </a:lnTo>
                <a:lnTo>
                  <a:pt x="68" y="4"/>
                </a:lnTo>
                <a:lnTo>
                  <a:pt x="68" y="4"/>
                </a:lnTo>
                <a:lnTo>
                  <a:pt x="68" y="4"/>
                </a:lnTo>
                <a:lnTo>
                  <a:pt x="68" y="4"/>
                </a:lnTo>
                <a:lnTo>
                  <a:pt x="68" y="4"/>
                </a:lnTo>
                <a:lnTo>
                  <a:pt x="68" y="4"/>
                </a:lnTo>
                <a:lnTo>
                  <a:pt x="69" y="4"/>
                </a:lnTo>
                <a:lnTo>
                  <a:pt x="69" y="4"/>
                </a:lnTo>
                <a:lnTo>
                  <a:pt x="69" y="4"/>
                </a:lnTo>
                <a:lnTo>
                  <a:pt x="69" y="4"/>
                </a:lnTo>
                <a:lnTo>
                  <a:pt x="69" y="4"/>
                </a:lnTo>
                <a:lnTo>
                  <a:pt x="69" y="4"/>
                </a:lnTo>
                <a:lnTo>
                  <a:pt x="70" y="4"/>
                </a:lnTo>
                <a:lnTo>
                  <a:pt x="70" y="4"/>
                </a:lnTo>
                <a:lnTo>
                  <a:pt x="70" y="4"/>
                </a:lnTo>
                <a:lnTo>
                  <a:pt x="70" y="4"/>
                </a:lnTo>
                <a:lnTo>
                  <a:pt x="70" y="4"/>
                </a:lnTo>
                <a:lnTo>
                  <a:pt x="70" y="4"/>
                </a:lnTo>
                <a:lnTo>
                  <a:pt x="70" y="4"/>
                </a:lnTo>
                <a:lnTo>
                  <a:pt x="70" y="4"/>
                </a:lnTo>
                <a:lnTo>
                  <a:pt x="70" y="4"/>
                </a:lnTo>
                <a:lnTo>
                  <a:pt x="70" y="4"/>
                </a:lnTo>
                <a:lnTo>
                  <a:pt x="70" y="4"/>
                </a:lnTo>
                <a:lnTo>
                  <a:pt x="70" y="4"/>
                </a:lnTo>
                <a:lnTo>
                  <a:pt x="71" y="4"/>
                </a:lnTo>
                <a:lnTo>
                  <a:pt x="71" y="4"/>
                </a:lnTo>
                <a:lnTo>
                  <a:pt x="71" y="4"/>
                </a:lnTo>
                <a:lnTo>
                  <a:pt x="71" y="4"/>
                </a:lnTo>
                <a:lnTo>
                  <a:pt x="71" y="4"/>
                </a:lnTo>
                <a:lnTo>
                  <a:pt x="71" y="4"/>
                </a:lnTo>
                <a:lnTo>
                  <a:pt x="72" y="4"/>
                </a:lnTo>
                <a:lnTo>
                  <a:pt x="72" y="5"/>
                </a:lnTo>
                <a:lnTo>
                  <a:pt x="72" y="5"/>
                </a:lnTo>
                <a:lnTo>
                  <a:pt x="72" y="5"/>
                </a:lnTo>
                <a:lnTo>
                  <a:pt x="72" y="5"/>
                </a:lnTo>
                <a:lnTo>
                  <a:pt x="72" y="5"/>
                </a:lnTo>
                <a:lnTo>
                  <a:pt x="72" y="5"/>
                </a:lnTo>
                <a:lnTo>
                  <a:pt x="72" y="5"/>
                </a:lnTo>
                <a:lnTo>
                  <a:pt x="72" y="5"/>
                </a:lnTo>
                <a:lnTo>
                  <a:pt x="72" y="5"/>
                </a:lnTo>
                <a:lnTo>
                  <a:pt x="72" y="5"/>
                </a:lnTo>
                <a:lnTo>
                  <a:pt x="72" y="5"/>
                </a:lnTo>
                <a:lnTo>
                  <a:pt x="73" y="5"/>
                </a:lnTo>
                <a:lnTo>
                  <a:pt x="73" y="5"/>
                </a:lnTo>
                <a:lnTo>
                  <a:pt x="73" y="5"/>
                </a:lnTo>
                <a:lnTo>
                  <a:pt x="73" y="5"/>
                </a:lnTo>
                <a:lnTo>
                  <a:pt x="73" y="5"/>
                </a:lnTo>
                <a:lnTo>
                  <a:pt x="73" y="5"/>
                </a:lnTo>
                <a:lnTo>
                  <a:pt x="79" y="5"/>
                </a:lnTo>
                <a:lnTo>
                  <a:pt x="79" y="5"/>
                </a:lnTo>
                <a:lnTo>
                  <a:pt x="79" y="5"/>
                </a:lnTo>
                <a:lnTo>
                  <a:pt x="79" y="5"/>
                </a:lnTo>
                <a:lnTo>
                  <a:pt x="79" y="5"/>
                </a:lnTo>
                <a:lnTo>
                  <a:pt x="79" y="5"/>
                </a:lnTo>
                <a:lnTo>
                  <a:pt x="79" y="5"/>
                </a:lnTo>
                <a:lnTo>
                  <a:pt x="79" y="5"/>
                </a:lnTo>
                <a:lnTo>
                  <a:pt x="79" y="5"/>
                </a:lnTo>
                <a:lnTo>
                  <a:pt x="80" y="5"/>
                </a:lnTo>
                <a:lnTo>
                  <a:pt x="80" y="5"/>
                </a:lnTo>
                <a:lnTo>
                  <a:pt x="80" y="5"/>
                </a:lnTo>
                <a:lnTo>
                  <a:pt x="81" y="5"/>
                </a:lnTo>
                <a:lnTo>
                  <a:pt x="81" y="5"/>
                </a:lnTo>
                <a:lnTo>
                  <a:pt x="81" y="5"/>
                </a:lnTo>
                <a:lnTo>
                  <a:pt x="82" y="5"/>
                </a:lnTo>
                <a:lnTo>
                  <a:pt x="82" y="5"/>
                </a:lnTo>
                <a:lnTo>
                  <a:pt x="82" y="5"/>
                </a:lnTo>
                <a:lnTo>
                  <a:pt x="82" y="5"/>
                </a:lnTo>
                <a:lnTo>
                  <a:pt x="82" y="5"/>
                </a:lnTo>
                <a:lnTo>
                  <a:pt x="82" y="5"/>
                </a:lnTo>
                <a:lnTo>
                  <a:pt x="82" y="5"/>
                </a:lnTo>
                <a:lnTo>
                  <a:pt x="82" y="5"/>
                </a:lnTo>
                <a:lnTo>
                  <a:pt x="82" y="5"/>
                </a:lnTo>
                <a:lnTo>
                  <a:pt x="83" y="5"/>
                </a:lnTo>
                <a:lnTo>
                  <a:pt x="83" y="5"/>
                </a:lnTo>
                <a:lnTo>
                  <a:pt x="83" y="5"/>
                </a:lnTo>
                <a:lnTo>
                  <a:pt x="83" y="5"/>
                </a:lnTo>
                <a:lnTo>
                  <a:pt x="83" y="5"/>
                </a:lnTo>
                <a:lnTo>
                  <a:pt x="83" y="5"/>
                </a:lnTo>
                <a:lnTo>
                  <a:pt x="83" y="5"/>
                </a:lnTo>
                <a:lnTo>
                  <a:pt x="83" y="5"/>
                </a:lnTo>
                <a:lnTo>
                  <a:pt x="83" y="5"/>
                </a:lnTo>
                <a:lnTo>
                  <a:pt x="84" y="5"/>
                </a:lnTo>
                <a:lnTo>
                  <a:pt x="84" y="5"/>
                </a:lnTo>
                <a:lnTo>
                  <a:pt x="84" y="5"/>
                </a:lnTo>
                <a:lnTo>
                  <a:pt x="84" y="5"/>
                </a:lnTo>
                <a:lnTo>
                  <a:pt x="84" y="5"/>
                </a:lnTo>
                <a:lnTo>
                  <a:pt x="84" y="5"/>
                </a:lnTo>
                <a:lnTo>
                  <a:pt x="85" y="5"/>
                </a:lnTo>
                <a:lnTo>
                  <a:pt x="85" y="5"/>
                </a:lnTo>
                <a:lnTo>
                  <a:pt x="85" y="5"/>
                </a:lnTo>
                <a:lnTo>
                  <a:pt x="86" y="5"/>
                </a:lnTo>
                <a:lnTo>
                  <a:pt x="86" y="5"/>
                </a:lnTo>
                <a:lnTo>
                  <a:pt x="86" y="5"/>
                </a:lnTo>
                <a:lnTo>
                  <a:pt x="86" y="5"/>
                </a:lnTo>
                <a:lnTo>
                  <a:pt x="86" y="5"/>
                </a:lnTo>
                <a:lnTo>
                  <a:pt x="86" y="5"/>
                </a:lnTo>
                <a:lnTo>
                  <a:pt x="86" y="5"/>
                </a:lnTo>
                <a:lnTo>
                  <a:pt x="86" y="5"/>
                </a:lnTo>
                <a:lnTo>
                  <a:pt x="86" y="5"/>
                </a:lnTo>
                <a:lnTo>
                  <a:pt x="87" y="5"/>
                </a:lnTo>
                <a:lnTo>
                  <a:pt x="87" y="5"/>
                </a:lnTo>
                <a:lnTo>
                  <a:pt x="87" y="5"/>
                </a:lnTo>
                <a:lnTo>
                  <a:pt x="87" y="5"/>
                </a:lnTo>
                <a:lnTo>
                  <a:pt x="87" y="5"/>
                </a:lnTo>
                <a:lnTo>
                  <a:pt x="87" y="5"/>
                </a:lnTo>
                <a:lnTo>
                  <a:pt x="90" y="5"/>
                </a:lnTo>
                <a:lnTo>
                  <a:pt x="90" y="5"/>
                </a:lnTo>
                <a:lnTo>
                  <a:pt x="90" y="5"/>
                </a:lnTo>
                <a:lnTo>
                  <a:pt x="90" y="5"/>
                </a:lnTo>
                <a:lnTo>
                  <a:pt x="90" y="5"/>
                </a:lnTo>
                <a:lnTo>
                  <a:pt x="90" y="5"/>
                </a:lnTo>
                <a:lnTo>
                  <a:pt x="90" y="5"/>
                </a:lnTo>
                <a:lnTo>
                  <a:pt x="90" y="5"/>
                </a:lnTo>
                <a:lnTo>
                  <a:pt x="90" y="5"/>
                </a:lnTo>
                <a:lnTo>
                  <a:pt x="90" y="5"/>
                </a:lnTo>
                <a:lnTo>
                  <a:pt x="90" y="6"/>
                </a:lnTo>
                <a:lnTo>
                  <a:pt x="90" y="6"/>
                </a:lnTo>
                <a:lnTo>
                  <a:pt x="91" y="6"/>
                </a:lnTo>
                <a:lnTo>
                  <a:pt x="91" y="6"/>
                </a:lnTo>
                <a:lnTo>
                  <a:pt x="91" y="6"/>
                </a:lnTo>
                <a:lnTo>
                  <a:pt x="92" y="6"/>
                </a:lnTo>
                <a:lnTo>
                  <a:pt x="92" y="6"/>
                </a:lnTo>
                <a:lnTo>
                  <a:pt x="92" y="6"/>
                </a:lnTo>
                <a:lnTo>
                  <a:pt x="92" y="6"/>
                </a:lnTo>
                <a:lnTo>
                  <a:pt x="92" y="6"/>
                </a:lnTo>
                <a:lnTo>
                  <a:pt x="92" y="6"/>
                </a:lnTo>
                <a:lnTo>
                  <a:pt x="92" y="6"/>
                </a:lnTo>
                <a:lnTo>
                  <a:pt x="92" y="6"/>
                </a:lnTo>
                <a:lnTo>
                  <a:pt x="92" y="6"/>
                </a:lnTo>
                <a:lnTo>
                  <a:pt x="93" y="6"/>
                </a:lnTo>
                <a:lnTo>
                  <a:pt x="93" y="6"/>
                </a:lnTo>
                <a:lnTo>
                  <a:pt x="93" y="6"/>
                </a:lnTo>
                <a:lnTo>
                  <a:pt x="94" y="6"/>
                </a:lnTo>
                <a:lnTo>
                  <a:pt x="94" y="6"/>
                </a:lnTo>
                <a:lnTo>
                  <a:pt x="94" y="6"/>
                </a:lnTo>
                <a:lnTo>
                  <a:pt x="94" y="6"/>
                </a:lnTo>
                <a:lnTo>
                  <a:pt x="94" y="6"/>
                </a:lnTo>
                <a:lnTo>
                  <a:pt x="94" y="6"/>
                </a:lnTo>
                <a:lnTo>
                  <a:pt x="95" y="6"/>
                </a:lnTo>
                <a:lnTo>
                  <a:pt x="95" y="6"/>
                </a:lnTo>
                <a:lnTo>
                  <a:pt x="95" y="6"/>
                </a:lnTo>
                <a:lnTo>
                  <a:pt x="96" y="6"/>
                </a:lnTo>
                <a:lnTo>
                  <a:pt x="96" y="6"/>
                </a:lnTo>
                <a:lnTo>
                  <a:pt x="96" y="6"/>
                </a:lnTo>
                <a:lnTo>
                  <a:pt x="97" y="6"/>
                </a:lnTo>
                <a:lnTo>
                  <a:pt x="97" y="6"/>
                </a:lnTo>
                <a:lnTo>
                  <a:pt x="97" y="6"/>
                </a:lnTo>
                <a:lnTo>
                  <a:pt x="99" y="6"/>
                </a:lnTo>
                <a:lnTo>
                  <a:pt x="99" y="6"/>
                </a:lnTo>
                <a:lnTo>
                  <a:pt x="99" y="6"/>
                </a:lnTo>
                <a:lnTo>
                  <a:pt x="101" y="6"/>
                </a:lnTo>
                <a:lnTo>
                  <a:pt x="101" y="6"/>
                </a:lnTo>
                <a:lnTo>
                  <a:pt x="101" y="6"/>
                </a:lnTo>
                <a:lnTo>
                  <a:pt x="101" y="6"/>
                </a:lnTo>
                <a:lnTo>
                  <a:pt x="101" y="6"/>
                </a:lnTo>
                <a:lnTo>
                  <a:pt x="101" y="6"/>
                </a:lnTo>
                <a:lnTo>
                  <a:pt x="101" y="6"/>
                </a:lnTo>
                <a:lnTo>
                  <a:pt x="101" y="6"/>
                </a:lnTo>
                <a:lnTo>
                  <a:pt x="101" y="6"/>
                </a:lnTo>
                <a:lnTo>
                  <a:pt x="102" y="6"/>
                </a:lnTo>
                <a:lnTo>
                  <a:pt x="102" y="6"/>
                </a:lnTo>
                <a:lnTo>
                  <a:pt x="102" y="6"/>
                </a:lnTo>
                <a:lnTo>
                  <a:pt x="102" y="6"/>
                </a:lnTo>
                <a:lnTo>
                  <a:pt x="102" y="6"/>
                </a:lnTo>
                <a:lnTo>
                  <a:pt x="102" y="6"/>
                </a:lnTo>
                <a:lnTo>
                  <a:pt x="102" y="6"/>
                </a:lnTo>
                <a:lnTo>
                  <a:pt x="102" y="6"/>
                </a:lnTo>
                <a:lnTo>
                  <a:pt x="102" y="6"/>
                </a:lnTo>
                <a:lnTo>
                  <a:pt x="102" y="6"/>
                </a:lnTo>
                <a:lnTo>
                  <a:pt x="102" y="6"/>
                </a:lnTo>
                <a:lnTo>
                  <a:pt x="102" y="6"/>
                </a:lnTo>
                <a:lnTo>
                  <a:pt x="103" y="6"/>
                </a:lnTo>
                <a:lnTo>
                  <a:pt x="103" y="6"/>
                </a:lnTo>
                <a:lnTo>
                  <a:pt x="103" y="6"/>
                </a:lnTo>
                <a:lnTo>
                  <a:pt x="104" y="6"/>
                </a:lnTo>
                <a:lnTo>
                  <a:pt x="104" y="6"/>
                </a:lnTo>
                <a:lnTo>
                  <a:pt x="104" y="6"/>
                </a:lnTo>
                <a:lnTo>
                  <a:pt x="104" y="6"/>
                </a:lnTo>
                <a:lnTo>
                  <a:pt x="104" y="6"/>
                </a:lnTo>
                <a:lnTo>
                  <a:pt x="104" y="6"/>
                </a:lnTo>
                <a:lnTo>
                  <a:pt x="105" y="6"/>
                </a:lnTo>
                <a:lnTo>
                  <a:pt x="105" y="6"/>
                </a:lnTo>
                <a:lnTo>
                  <a:pt x="105" y="6"/>
                </a:lnTo>
                <a:lnTo>
                  <a:pt x="106" y="6"/>
                </a:lnTo>
                <a:lnTo>
                  <a:pt x="106" y="6"/>
                </a:lnTo>
                <a:lnTo>
                  <a:pt x="106" y="6"/>
                </a:lnTo>
                <a:lnTo>
                  <a:pt x="107" y="6"/>
                </a:lnTo>
                <a:lnTo>
                  <a:pt x="107" y="7"/>
                </a:lnTo>
                <a:lnTo>
                  <a:pt x="107" y="7"/>
                </a:lnTo>
                <a:lnTo>
                  <a:pt x="107" y="7"/>
                </a:lnTo>
                <a:lnTo>
                  <a:pt x="107" y="7"/>
                </a:lnTo>
                <a:lnTo>
                  <a:pt x="107" y="7"/>
                </a:lnTo>
                <a:lnTo>
                  <a:pt x="107" y="7"/>
                </a:lnTo>
                <a:lnTo>
                  <a:pt x="107" y="7"/>
                </a:lnTo>
                <a:lnTo>
                  <a:pt x="107" y="7"/>
                </a:lnTo>
                <a:lnTo>
                  <a:pt x="108" y="7"/>
                </a:lnTo>
                <a:lnTo>
                  <a:pt x="108" y="7"/>
                </a:lnTo>
                <a:lnTo>
                  <a:pt x="108" y="7"/>
                </a:lnTo>
                <a:lnTo>
                  <a:pt x="108" y="7"/>
                </a:lnTo>
                <a:lnTo>
                  <a:pt x="108" y="7"/>
                </a:lnTo>
                <a:lnTo>
                  <a:pt x="108" y="7"/>
                </a:lnTo>
                <a:lnTo>
                  <a:pt x="108" y="7"/>
                </a:lnTo>
                <a:lnTo>
                  <a:pt x="108" y="7"/>
                </a:lnTo>
                <a:lnTo>
                  <a:pt x="108" y="7"/>
                </a:lnTo>
                <a:lnTo>
                  <a:pt x="109" y="7"/>
                </a:lnTo>
                <a:lnTo>
                  <a:pt x="109" y="7"/>
                </a:lnTo>
                <a:lnTo>
                  <a:pt x="109" y="7"/>
                </a:lnTo>
                <a:lnTo>
                  <a:pt x="109" y="7"/>
                </a:lnTo>
                <a:lnTo>
                  <a:pt x="109" y="7"/>
                </a:lnTo>
                <a:lnTo>
                  <a:pt x="109" y="7"/>
                </a:lnTo>
                <a:lnTo>
                  <a:pt x="110" y="7"/>
                </a:lnTo>
                <a:lnTo>
                  <a:pt x="110" y="7"/>
                </a:lnTo>
                <a:lnTo>
                  <a:pt x="110" y="7"/>
                </a:lnTo>
                <a:lnTo>
                  <a:pt x="110" y="7"/>
                </a:lnTo>
                <a:lnTo>
                  <a:pt x="110" y="7"/>
                </a:lnTo>
                <a:lnTo>
                  <a:pt x="110" y="7"/>
                </a:lnTo>
                <a:lnTo>
                  <a:pt x="110" y="7"/>
                </a:lnTo>
                <a:lnTo>
                  <a:pt x="110" y="7"/>
                </a:lnTo>
                <a:lnTo>
                  <a:pt x="110" y="7"/>
                </a:lnTo>
                <a:lnTo>
                  <a:pt x="111" y="7"/>
                </a:lnTo>
                <a:lnTo>
                  <a:pt x="111" y="7"/>
                </a:lnTo>
                <a:lnTo>
                  <a:pt x="111" y="7"/>
                </a:lnTo>
                <a:lnTo>
                  <a:pt x="111" y="7"/>
                </a:lnTo>
                <a:lnTo>
                  <a:pt x="111" y="7"/>
                </a:lnTo>
                <a:lnTo>
                  <a:pt x="111" y="7"/>
                </a:lnTo>
                <a:lnTo>
                  <a:pt x="112" y="7"/>
                </a:lnTo>
                <a:lnTo>
                  <a:pt x="112" y="7"/>
                </a:lnTo>
                <a:lnTo>
                  <a:pt x="112" y="7"/>
                </a:lnTo>
                <a:lnTo>
                  <a:pt x="112" y="7"/>
                </a:lnTo>
                <a:lnTo>
                  <a:pt x="112" y="7"/>
                </a:lnTo>
                <a:lnTo>
                  <a:pt x="112" y="7"/>
                </a:lnTo>
                <a:lnTo>
                  <a:pt x="112" y="7"/>
                </a:lnTo>
                <a:lnTo>
                  <a:pt x="112" y="7"/>
                </a:lnTo>
                <a:lnTo>
                  <a:pt x="112" y="7"/>
                </a:lnTo>
                <a:lnTo>
                  <a:pt x="113" y="7"/>
                </a:lnTo>
                <a:lnTo>
                  <a:pt x="113" y="7"/>
                </a:lnTo>
                <a:lnTo>
                  <a:pt x="113" y="7"/>
                </a:lnTo>
                <a:lnTo>
                  <a:pt x="113" y="7"/>
                </a:lnTo>
                <a:lnTo>
                  <a:pt x="113" y="7"/>
                </a:lnTo>
                <a:lnTo>
                  <a:pt x="113" y="7"/>
                </a:lnTo>
                <a:lnTo>
                  <a:pt x="114" y="7"/>
                </a:lnTo>
                <a:lnTo>
                  <a:pt x="114" y="7"/>
                </a:lnTo>
                <a:lnTo>
                  <a:pt x="114" y="7"/>
                </a:lnTo>
                <a:lnTo>
                  <a:pt x="114" y="7"/>
                </a:lnTo>
                <a:lnTo>
                  <a:pt x="114" y="7"/>
                </a:lnTo>
                <a:lnTo>
                  <a:pt x="114" y="7"/>
                </a:lnTo>
                <a:lnTo>
                  <a:pt x="115" y="7"/>
                </a:lnTo>
                <a:lnTo>
                  <a:pt x="115" y="7"/>
                </a:lnTo>
                <a:lnTo>
                  <a:pt x="115" y="7"/>
                </a:lnTo>
                <a:lnTo>
                  <a:pt x="115" y="7"/>
                </a:lnTo>
                <a:lnTo>
                  <a:pt x="115" y="8"/>
                </a:lnTo>
                <a:lnTo>
                  <a:pt x="115" y="8"/>
                </a:lnTo>
                <a:lnTo>
                  <a:pt x="117" y="8"/>
                </a:lnTo>
                <a:lnTo>
                  <a:pt x="117" y="8"/>
                </a:lnTo>
                <a:lnTo>
                  <a:pt x="117" y="8"/>
                </a:lnTo>
                <a:lnTo>
                  <a:pt x="118" y="8"/>
                </a:lnTo>
                <a:lnTo>
                  <a:pt x="118" y="8"/>
                </a:lnTo>
                <a:lnTo>
                  <a:pt x="118" y="8"/>
                </a:lnTo>
                <a:lnTo>
                  <a:pt x="118" y="8"/>
                </a:lnTo>
                <a:lnTo>
                  <a:pt x="118" y="8"/>
                </a:lnTo>
                <a:lnTo>
                  <a:pt x="118" y="8"/>
                </a:lnTo>
                <a:lnTo>
                  <a:pt x="118" y="8"/>
                </a:lnTo>
                <a:lnTo>
                  <a:pt x="118" y="8"/>
                </a:lnTo>
                <a:lnTo>
                  <a:pt x="118" y="8"/>
                </a:lnTo>
                <a:lnTo>
                  <a:pt x="119" y="8"/>
                </a:lnTo>
                <a:lnTo>
                  <a:pt x="119" y="8"/>
                </a:lnTo>
                <a:lnTo>
                  <a:pt x="119" y="8"/>
                </a:lnTo>
                <a:lnTo>
                  <a:pt x="120" y="8"/>
                </a:lnTo>
                <a:lnTo>
                  <a:pt x="120" y="8"/>
                </a:lnTo>
                <a:lnTo>
                  <a:pt x="120" y="8"/>
                </a:lnTo>
                <a:lnTo>
                  <a:pt x="120" y="8"/>
                </a:lnTo>
                <a:lnTo>
                  <a:pt x="120" y="8"/>
                </a:lnTo>
                <a:lnTo>
                  <a:pt x="120" y="8"/>
                </a:lnTo>
                <a:lnTo>
                  <a:pt x="120" y="8"/>
                </a:lnTo>
                <a:lnTo>
                  <a:pt x="120" y="8"/>
                </a:lnTo>
                <a:lnTo>
                  <a:pt x="120" y="8"/>
                </a:lnTo>
                <a:lnTo>
                  <a:pt x="120" y="8"/>
                </a:lnTo>
                <a:lnTo>
                  <a:pt x="120" y="8"/>
                </a:lnTo>
                <a:lnTo>
                  <a:pt x="120" y="8"/>
                </a:lnTo>
                <a:lnTo>
                  <a:pt x="120" y="8"/>
                </a:lnTo>
                <a:lnTo>
                  <a:pt x="120" y="8"/>
                </a:lnTo>
                <a:lnTo>
                  <a:pt x="120" y="8"/>
                </a:lnTo>
                <a:lnTo>
                  <a:pt x="120" y="8"/>
                </a:lnTo>
                <a:lnTo>
                  <a:pt x="120" y="8"/>
                </a:lnTo>
                <a:lnTo>
                  <a:pt x="120" y="8"/>
                </a:lnTo>
                <a:lnTo>
                  <a:pt x="123" y="8"/>
                </a:lnTo>
                <a:lnTo>
                  <a:pt x="123" y="8"/>
                </a:lnTo>
                <a:lnTo>
                  <a:pt x="123" y="8"/>
                </a:lnTo>
                <a:lnTo>
                  <a:pt x="124" y="8"/>
                </a:lnTo>
                <a:lnTo>
                  <a:pt x="124" y="8"/>
                </a:lnTo>
                <a:lnTo>
                  <a:pt x="124" y="8"/>
                </a:lnTo>
                <a:lnTo>
                  <a:pt x="124" y="8"/>
                </a:lnTo>
                <a:lnTo>
                  <a:pt x="124" y="9"/>
                </a:lnTo>
                <a:lnTo>
                  <a:pt x="124" y="9"/>
                </a:lnTo>
                <a:lnTo>
                  <a:pt x="125" y="9"/>
                </a:lnTo>
                <a:lnTo>
                  <a:pt x="125" y="9"/>
                </a:lnTo>
                <a:lnTo>
                  <a:pt x="125" y="9"/>
                </a:lnTo>
                <a:lnTo>
                  <a:pt x="126" y="9"/>
                </a:lnTo>
                <a:lnTo>
                  <a:pt x="126" y="9"/>
                </a:lnTo>
                <a:lnTo>
                  <a:pt x="126" y="9"/>
                </a:lnTo>
                <a:lnTo>
                  <a:pt x="126" y="9"/>
                </a:lnTo>
                <a:lnTo>
                  <a:pt x="126" y="9"/>
                </a:lnTo>
                <a:lnTo>
                  <a:pt x="126" y="9"/>
                </a:lnTo>
                <a:lnTo>
                  <a:pt x="127" y="9"/>
                </a:lnTo>
                <a:lnTo>
                  <a:pt x="127" y="9"/>
                </a:lnTo>
                <a:lnTo>
                  <a:pt x="127" y="9"/>
                </a:lnTo>
                <a:lnTo>
                  <a:pt x="128" y="9"/>
                </a:lnTo>
                <a:lnTo>
                  <a:pt x="128" y="9"/>
                </a:lnTo>
                <a:lnTo>
                  <a:pt x="128" y="9"/>
                </a:lnTo>
                <a:lnTo>
                  <a:pt x="129" y="9"/>
                </a:lnTo>
                <a:lnTo>
                  <a:pt x="129" y="9"/>
                </a:lnTo>
                <a:lnTo>
                  <a:pt x="129" y="9"/>
                </a:lnTo>
                <a:lnTo>
                  <a:pt x="130" y="9"/>
                </a:lnTo>
                <a:lnTo>
                  <a:pt x="130" y="9"/>
                </a:lnTo>
                <a:lnTo>
                  <a:pt x="130" y="9"/>
                </a:lnTo>
                <a:lnTo>
                  <a:pt x="131" y="9"/>
                </a:lnTo>
                <a:lnTo>
                  <a:pt x="131" y="9"/>
                </a:lnTo>
                <a:lnTo>
                  <a:pt x="131" y="9"/>
                </a:lnTo>
                <a:lnTo>
                  <a:pt x="131" y="9"/>
                </a:lnTo>
                <a:lnTo>
                  <a:pt x="131" y="9"/>
                </a:lnTo>
                <a:lnTo>
                  <a:pt x="131" y="9"/>
                </a:lnTo>
                <a:lnTo>
                  <a:pt x="132" y="9"/>
                </a:lnTo>
                <a:lnTo>
                  <a:pt x="132" y="9"/>
                </a:lnTo>
                <a:lnTo>
                  <a:pt x="132" y="9"/>
                </a:lnTo>
                <a:lnTo>
                  <a:pt x="132" y="9"/>
                </a:lnTo>
                <a:lnTo>
                  <a:pt x="132" y="9"/>
                </a:lnTo>
                <a:lnTo>
                  <a:pt x="132" y="9"/>
                </a:lnTo>
                <a:lnTo>
                  <a:pt x="133" y="9"/>
                </a:lnTo>
                <a:lnTo>
                  <a:pt x="133" y="9"/>
                </a:lnTo>
                <a:lnTo>
                  <a:pt x="133" y="9"/>
                </a:lnTo>
                <a:lnTo>
                  <a:pt x="134" y="9"/>
                </a:lnTo>
                <a:lnTo>
                  <a:pt x="134" y="9"/>
                </a:lnTo>
                <a:lnTo>
                  <a:pt x="134" y="9"/>
                </a:lnTo>
                <a:lnTo>
                  <a:pt x="134" y="9"/>
                </a:lnTo>
                <a:lnTo>
                  <a:pt x="134" y="9"/>
                </a:lnTo>
                <a:lnTo>
                  <a:pt x="134" y="9"/>
                </a:lnTo>
                <a:lnTo>
                  <a:pt x="134" y="9"/>
                </a:lnTo>
                <a:lnTo>
                  <a:pt x="134" y="9"/>
                </a:lnTo>
                <a:lnTo>
                  <a:pt x="134" y="9"/>
                </a:lnTo>
                <a:lnTo>
                  <a:pt x="135" y="9"/>
                </a:lnTo>
                <a:lnTo>
                  <a:pt x="135" y="10"/>
                </a:lnTo>
                <a:lnTo>
                  <a:pt x="135" y="10"/>
                </a:lnTo>
                <a:lnTo>
                  <a:pt x="135" y="10"/>
                </a:lnTo>
                <a:lnTo>
                  <a:pt x="135" y="10"/>
                </a:lnTo>
                <a:lnTo>
                  <a:pt x="135" y="10"/>
                </a:lnTo>
                <a:lnTo>
                  <a:pt x="137" y="10"/>
                </a:lnTo>
                <a:lnTo>
                  <a:pt x="137" y="10"/>
                </a:lnTo>
                <a:lnTo>
                  <a:pt x="137" y="10"/>
                </a:lnTo>
                <a:lnTo>
                  <a:pt x="137" y="10"/>
                </a:lnTo>
                <a:lnTo>
                  <a:pt x="137" y="10"/>
                </a:lnTo>
                <a:lnTo>
                  <a:pt x="137" y="10"/>
                </a:lnTo>
                <a:lnTo>
                  <a:pt x="137" y="10"/>
                </a:lnTo>
                <a:lnTo>
                  <a:pt x="137" y="10"/>
                </a:lnTo>
                <a:lnTo>
                  <a:pt x="137" y="10"/>
                </a:lnTo>
                <a:lnTo>
                  <a:pt x="138" y="10"/>
                </a:lnTo>
                <a:lnTo>
                  <a:pt x="138" y="10"/>
                </a:lnTo>
                <a:lnTo>
                  <a:pt x="138" y="10"/>
                </a:lnTo>
                <a:lnTo>
                  <a:pt x="138" y="10"/>
                </a:lnTo>
                <a:lnTo>
                  <a:pt x="138" y="10"/>
                </a:lnTo>
                <a:lnTo>
                  <a:pt x="138" y="10"/>
                </a:lnTo>
                <a:lnTo>
                  <a:pt x="138" y="10"/>
                </a:lnTo>
                <a:lnTo>
                  <a:pt x="138" y="10"/>
                </a:lnTo>
                <a:lnTo>
                  <a:pt x="138" y="10"/>
                </a:lnTo>
                <a:lnTo>
                  <a:pt x="139" y="10"/>
                </a:lnTo>
                <a:lnTo>
                  <a:pt x="139" y="10"/>
                </a:lnTo>
                <a:lnTo>
                  <a:pt x="139" y="10"/>
                </a:lnTo>
                <a:lnTo>
                  <a:pt x="140" y="10"/>
                </a:lnTo>
                <a:lnTo>
                  <a:pt x="140" y="10"/>
                </a:lnTo>
                <a:lnTo>
                  <a:pt x="140" y="10"/>
                </a:lnTo>
                <a:lnTo>
                  <a:pt x="140" y="10"/>
                </a:lnTo>
                <a:lnTo>
                  <a:pt x="140" y="10"/>
                </a:lnTo>
                <a:lnTo>
                  <a:pt x="140" y="10"/>
                </a:lnTo>
                <a:lnTo>
                  <a:pt x="140" y="10"/>
                </a:lnTo>
                <a:lnTo>
                  <a:pt x="140" y="10"/>
                </a:lnTo>
                <a:lnTo>
                  <a:pt x="140" y="10"/>
                </a:lnTo>
                <a:lnTo>
                  <a:pt x="140" y="10"/>
                </a:lnTo>
                <a:lnTo>
                  <a:pt x="140" y="10"/>
                </a:lnTo>
                <a:lnTo>
                  <a:pt x="140" y="10"/>
                </a:lnTo>
                <a:lnTo>
                  <a:pt x="140" y="10"/>
                </a:lnTo>
                <a:lnTo>
                  <a:pt x="140" y="10"/>
                </a:lnTo>
                <a:lnTo>
                  <a:pt x="140" y="10"/>
                </a:lnTo>
                <a:lnTo>
                  <a:pt x="141" y="10"/>
                </a:lnTo>
                <a:lnTo>
                  <a:pt x="141" y="10"/>
                </a:lnTo>
                <a:lnTo>
                  <a:pt x="141" y="10"/>
                </a:lnTo>
                <a:lnTo>
                  <a:pt x="142" y="10"/>
                </a:lnTo>
                <a:lnTo>
                  <a:pt x="142" y="11"/>
                </a:lnTo>
                <a:lnTo>
                  <a:pt x="142" y="11"/>
                </a:lnTo>
                <a:lnTo>
                  <a:pt x="142" y="11"/>
                </a:lnTo>
                <a:lnTo>
                  <a:pt x="142" y="11"/>
                </a:lnTo>
                <a:lnTo>
                  <a:pt x="142" y="11"/>
                </a:lnTo>
                <a:lnTo>
                  <a:pt x="142" y="11"/>
                </a:lnTo>
                <a:lnTo>
                  <a:pt x="142" y="11"/>
                </a:lnTo>
                <a:lnTo>
                  <a:pt x="142" y="11"/>
                </a:lnTo>
                <a:lnTo>
                  <a:pt x="143" y="11"/>
                </a:lnTo>
                <a:lnTo>
                  <a:pt x="143" y="11"/>
                </a:lnTo>
                <a:lnTo>
                  <a:pt x="143" y="11"/>
                </a:lnTo>
                <a:lnTo>
                  <a:pt x="145" y="11"/>
                </a:lnTo>
                <a:lnTo>
                  <a:pt x="145" y="11"/>
                </a:lnTo>
                <a:lnTo>
                  <a:pt x="145" y="11"/>
                </a:lnTo>
                <a:lnTo>
                  <a:pt x="145" y="11"/>
                </a:lnTo>
                <a:lnTo>
                  <a:pt x="145" y="11"/>
                </a:lnTo>
                <a:lnTo>
                  <a:pt x="145" y="11"/>
                </a:lnTo>
                <a:lnTo>
                  <a:pt x="145" y="11"/>
                </a:lnTo>
                <a:lnTo>
                  <a:pt x="145" y="11"/>
                </a:lnTo>
                <a:lnTo>
                  <a:pt x="145" y="11"/>
                </a:lnTo>
                <a:lnTo>
                  <a:pt x="146" y="11"/>
                </a:lnTo>
                <a:lnTo>
                  <a:pt x="146" y="11"/>
                </a:lnTo>
                <a:lnTo>
                  <a:pt x="146" y="11"/>
                </a:lnTo>
                <a:lnTo>
                  <a:pt x="146" y="11"/>
                </a:lnTo>
                <a:lnTo>
                  <a:pt x="146" y="11"/>
                </a:lnTo>
                <a:lnTo>
                  <a:pt x="146" y="11"/>
                </a:lnTo>
                <a:lnTo>
                  <a:pt x="148" y="11"/>
                </a:lnTo>
                <a:lnTo>
                  <a:pt x="148" y="11"/>
                </a:lnTo>
                <a:lnTo>
                  <a:pt x="148" y="11"/>
                </a:lnTo>
                <a:lnTo>
                  <a:pt x="148" y="11"/>
                </a:lnTo>
                <a:lnTo>
                  <a:pt x="148" y="11"/>
                </a:lnTo>
                <a:lnTo>
                  <a:pt x="148" y="11"/>
                </a:lnTo>
                <a:lnTo>
                  <a:pt x="148" y="11"/>
                </a:lnTo>
                <a:lnTo>
                  <a:pt x="148" y="11"/>
                </a:lnTo>
                <a:lnTo>
                  <a:pt x="148" y="11"/>
                </a:lnTo>
                <a:lnTo>
                  <a:pt x="149" y="11"/>
                </a:lnTo>
                <a:lnTo>
                  <a:pt x="149" y="11"/>
                </a:lnTo>
                <a:lnTo>
                  <a:pt x="149" y="11"/>
                </a:lnTo>
                <a:lnTo>
                  <a:pt x="149" y="11"/>
                </a:lnTo>
                <a:lnTo>
                  <a:pt x="149" y="11"/>
                </a:lnTo>
                <a:lnTo>
                  <a:pt x="149" y="11"/>
                </a:lnTo>
                <a:lnTo>
                  <a:pt x="149" y="11"/>
                </a:lnTo>
                <a:lnTo>
                  <a:pt x="149" y="11"/>
                </a:lnTo>
                <a:lnTo>
                  <a:pt x="149" y="11"/>
                </a:lnTo>
                <a:lnTo>
                  <a:pt x="149" y="11"/>
                </a:lnTo>
                <a:lnTo>
                  <a:pt x="149" y="11"/>
                </a:lnTo>
                <a:lnTo>
                  <a:pt x="149" y="11"/>
                </a:lnTo>
                <a:lnTo>
                  <a:pt x="151" y="11"/>
                </a:lnTo>
                <a:lnTo>
                  <a:pt x="151" y="11"/>
                </a:lnTo>
                <a:lnTo>
                  <a:pt x="151" y="11"/>
                </a:lnTo>
                <a:lnTo>
                  <a:pt x="151" y="11"/>
                </a:lnTo>
                <a:lnTo>
                  <a:pt x="151" y="11"/>
                </a:lnTo>
                <a:lnTo>
                  <a:pt x="151" y="11"/>
                </a:lnTo>
                <a:lnTo>
                  <a:pt x="152" y="11"/>
                </a:lnTo>
                <a:lnTo>
                  <a:pt x="152" y="11"/>
                </a:lnTo>
                <a:lnTo>
                  <a:pt x="152" y="11"/>
                </a:lnTo>
                <a:lnTo>
                  <a:pt x="152" y="11"/>
                </a:lnTo>
                <a:lnTo>
                  <a:pt x="152" y="11"/>
                </a:lnTo>
                <a:lnTo>
                  <a:pt x="152" y="11"/>
                </a:lnTo>
                <a:lnTo>
                  <a:pt x="153" y="11"/>
                </a:lnTo>
                <a:lnTo>
                  <a:pt x="153" y="12"/>
                </a:lnTo>
                <a:lnTo>
                  <a:pt x="153" y="12"/>
                </a:lnTo>
                <a:lnTo>
                  <a:pt x="153" y="12"/>
                </a:lnTo>
                <a:lnTo>
                  <a:pt x="153" y="12"/>
                </a:lnTo>
                <a:lnTo>
                  <a:pt x="153" y="12"/>
                </a:lnTo>
                <a:lnTo>
                  <a:pt x="154" y="12"/>
                </a:lnTo>
                <a:lnTo>
                  <a:pt x="154" y="12"/>
                </a:lnTo>
                <a:lnTo>
                  <a:pt x="154" y="12"/>
                </a:lnTo>
                <a:lnTo>
                  <a:pt x="154" y="12"/>
                </a:lnTo>
                <a:lnTo>
                  <a:pt x="154" y="12"/>
                </a:lnTo>
                <a:lnTo>
                  <a:pt x="154" y="12"/>
                </a:lnTo>
                <a:lnTo>
                  <a:pt x="156" y="12"/>
                </a:lnTo>
                <a:lnTo>
                  <a:pt x="156" y="12"/>
                </a:lnTo>
                <a:lnTo>
                  <a:pt x="156" y="12"/>
                </a:lnTo>
                <a:lnTo>
                  <a:pt x="156" y="12"/>
                </a:lnTo>
                <a:lnTo>
                  <a:pt x="156" y="12"/>
                </a:lnTo>
                <a:lnTo>
                  <a:pt x="156" y="12"/>
                </a:lnTo>
                <a:lnTo>
                  <a:pt x="157" y="12"/>
                </a:lnTo>
                <a:lnTo>
                  <a:pt x="157" y="12"/>
                </a:lnTo>
                <a:lnTo>
                  <a:pt x="157" y="12"/>
                </a:lnTo>
                <a:lnTo>
                  <a:pt x="157" y="12"/>
                </a:lnTo>
                <a:lnTo>
                  <a:pt x="157" y="12"/>
                </a:lnTo>
                <a:lnTo>
                  <a:pt x="157" y="12"/>
                </a:lnTo>
                <a:lnTo>
                  <a:pt x="158" y="12"/>
                </a:lnTo>
                <a:lnTo>
                  <a:pt x="158" y="12"/>
                </a:lnTo>
                <a:lnTo>
                  <a:pt x="158" y="12"/>
                </a:lnTo>
                <a:lnTo>
                  <a:pt x="158" y="12"/>
                </a:lnTo>
                <a:lnTo>
                  <a:pt x="158" y="12"/>
                </a:lnTo>
                <a:lnTo>
                  <a:pt x="158" y="12"/>
                </a:lnTo>
                <a:lnTo>
                  <a:pt x="158" y="12"/>
                </a:lnTo>
                <a:lnTo>
                  <a:pt x="158" y="12"/>
                </a:lnTo>
                <a:lnTo>
                  <a:pt x="158" y="12"/>
                </a:lnTo>
                <a:lnTo>
                  <a:pt x="158" y="12"/>
                </a:lnTo>
                <a:lnTo>
                  <a:pt x="158" y="12"/>
                </a:lnTo>
                <a:lnTo>
                  <a:pt x="158" y="12"/>
                </a:lnTo>
                <a:lnTo>
                  <a:pt x="159" y="12"/>
                </a:lnTo>
                <a:lnTo>
                  <a:pt x="159" y="12"/>
                </a:lnTo>
                <a:lnTo>
                  <a:pt x="159" y="12"/>
                </a:lnTo>
                <a:lnTo>
                  <a:pt x="160" y="12"/>
                </a:lnTo>
                <a:lnTo>
                  <a:pt x="160" y="12"/>
                </a:lnTo>
                <a:lnTo>
                  <a:pt x="160" y="12"/>
                </a:lnTo>
                <a:lnTo>
                  <a:pt x="160" y="12"/>
                </a:lnTo>
                <a:lnTo>
                  <a:pt x="160" y="13"/>
                </a:lnTo>
                <a:lnTo>
                  <a:pt x="160" y="13"/>
                </a:lnTo>
                <a:lnTo>
                  <a:pt x="160" y="13"/>
                </a:lnTo>
                <a:lnTo>
                  <a:pt x="160" y="13"/>
                </a:lnTo>
                <a:lnTo>
                  <a:pt x="160" y="13"/>
                </a:lnTo>
                <a:lnTo>
                  <a:pt x="161" y="13"/>
                </a:lnTo>
                <a:lnTo>
                  <a:pt x="161" y="13"/>
                </a:lnTo>
                <a:lnTo>
                  <a:pt x="161" y="13"/>
                </a:lnTo>
                <a:lnTo>
                  <a:pt x="161" y="13"/>
                </a:lnTo>
                <a:lnTo>
                  <a:pt x="161" y="13"/>
                </a:lnTo>
                <a:lnTo>
                  <a:pt x="161" y="13"/>
                </a:lnTo>
                <a:lnTo>
                  <a:pt x="162" y="13"/>
                </a:lnTo>
                <a:lnTo>
                  <a:pt x="162" y="13"/>
                </a:lnTo>
                <a:lnTo>
                  <a:pt x="162" y="13"/>
                </a:lnTo>
                <a:lnTo>
                  <a:pt x="163" y="13"/>
                </a:lnTo>
                <a:lnTo>
                  <a:pt x="163" y="13"/>
                </a:lnTo>
                <a:lnTo>
                  <a:pt x="163" y="13"/>
                </a:lnTo>
                <a:lnTo>
                  <a:pt x="164" y="13"/>
                </a:lnTo>
                <a:lnTo>
                  <a:pt x="164" y="13"/>
                </a:lnTo>
                <a:lnTo>
                  <a:pt x="164" y="13"/>
                </a:lnTo>
                <a:lnTo>
                  <a:pt x="165" y="13"/>
                </a:lnTo>
                <a:lnTo>
                  <a:pt x="165" y="13"/>
                </a:lnTo>
                <a:lnTo>
                  <a:pt x="165" y="13"/>
                </a:lnTo>
                <a:lnTo>
                  <a:pt x="165" y="13"/>
                </a:lnTo>
                <a:lnTo>
                  <a:pt x="165" y="13"/>
                </a:lnTo>
                <a:lnTo>
                  <a:pt x="165" y="13"/>
                </a:lnTo>
                <a:lnTo>
                  <a:pt x="165" y="13"/>
                </a:lnTo>
                <a:lnTo>
                  <a:pt x="165" y="13"/>
                </a:lnTo>
                <a:lnTo>
                  <a:pt x="165" y="13"/>
                </a:lnTo>
                <a:lnTo>
                  <a:pt x="165" y="13"/>
                </a:lnTo>
                <a:lnTo>
                  <a:pt x="165" y="13"/>
                </a:lnTo>
                <a:lnTo>
                  <a:pt x="165" y="13"/>
                </a:lnTo>
                <a:lnTo>
                  <a:pt x="165" y="13"/>
                </a:lnTo>
                <a:lnTo>
                  <a:pt x="165" y="13"/>
                </a:lnTo>
                <a:lnTo>
                  <a:pt x="165" y="13"/>
                </a:lnTo>
                <a:lnTo>
                  <a:pt x="166" y="13"/>
                </a:lnTo>
                <a:lnTo>
                  <a:pt x="166" y="13"/>
                </a:lnTo>
                <a:lnTo>
                  <a:pt x="166" y="13"/>
                </a:lnTo>
                <a:lnTo>
                  <a:pt x="166" y="13"/>
                </a:lnTo>
                <a:lnTo>
                  <a:pt x="166" y="13"/>
                </a:lnTo>
                <a:lnTo>
                  <a:pt x="166" y="13"/>
                </a:lnTo>
                <a:lnTo>
                  <a:pt x="166" y="13"/>
                </a:lnTo>
                <a:lnTo>
                  <a:pt x="166" y="13"/>
                </a:lnTo>
                <a:lnTo>
                  <a:pt x="166" y="13"/>
                </a:lnTo>
                <a:lnTo>
                  <a:pt x="167" y="13"/>
                </a:lnTo>
                <a:lnTo>
                  <a:pt x="167" y="14"/>
                </a:lnTo>
                <a:lnTo>
                  <a:pt x="167" y="14"/>
                </a:lnTo>
                <a:lnTo>
                  <a:pt x="167" y="14"/>
                </a:lnTo>
                <a:lnTo>
                  <a:pt x="167" y="14"/>
                </a:lnTo>
                <a:lnTo>
                  <a:pt x="167" y="14"/>
                </a:lnTo>
                <a:lnTo>
                  <a:pt x="167" y="14"/>
                </a:lnTo>
                <a:lnTo>
                  <a:pt x="167" y="14"/>
                </a:lnTo>
                <a:lnTo>
                  <a:pt x="167" y="14"/>
                </a:lnTo>
                <a:lnTo>
                  <a:pt x="168" y="14"/>
                </a:lnTo>
                <a:lnTo>
                  <a:pt x="168" y="14"/>
                </a:lnTo>
                <a:lnTo>
                  <a:pt x="168" y="14"/>
                </a:lnTo>
                <a:lnTo>
                  <a:pt x="168" y="14"/>
                </a:lnTo>
                <a:lnTo>
                  <a:pt x="168" y="14"/>
                </a:lnTo>
                <a:lnTo>
                  <a:pt x="168" y="14"/>
                </a:lnTo>
                <a:lnTo>
                  <a:pt x="168" y="14"/>
                </a:lnTo>
                <a:lnTo>
                  <a:pt x="168" y="14"/>
                </a:lnTo>
                <a:lnTo>
                  <a:pt x="168" y="14"/>
                </a:lnTo>
                <a:lnTo>
                  <a:pt x="169" y="14"/>
                </a:lnTo>
                <a:lnTo>
                  <a:pt x="169" y="14"/>
                </a:lnTo>
                <a:lnTo>
                  <a:pt x="169" y="14"/>
                </a:lnTo>
                <a:lnTo>
                  <a:pt x="169" y="14"/>
                </a:lnTo>
                <a:lnTo>
                  <a:pt x="169" y="14"/>
                </a:lnTo>
                <a:lnTo>
                  <a:pt x="169" y="14"/>
                </a:lnTo>
                <a:lnTo>
                  <a:pt x="170" y="14"/>
                </a:lnTo>
                <a:lnTo>
                  <a:pt x="170" y="14"/>
                </a:lnTo>
                <a:lnTo>
                  <a:pt x="170" y="14"/>
                </a:lnTo>
                <a:lnTo>
                  <a:pt x="170" y="14"/>
                </a:lnTo>
                <a:lnTo>
                  <a:pt x="170" y="14"/>
                </a:lnTo>
                <a:lnTo>
                  <a:pt x="170" y="14"/>
                </a:lnTo>
                <a:lnTo>
                  <a:pt x="171" y="14"/>
                </a:lnTo>
                <a:lnTo>
                  <a:pt x="171" y="14"/>
                </a:lnTo>
                <a:lnTo>
                  <a:pt x="171" y="14"/>
                </a:lnTo>
                <a:lnTo>
                  <a:pt x="172" y="14"/>
                </a:lnTo>
                <a:lnTo>
                  <a:pt x="172" y="14"/>
                </a:lnTo>
                <a:lnTo>
                  <a:pt x="172" y="14"/>
                </a:lnTo>
                <a:lnTo>
                  <a:pt x="172" y="14"/>
                </a:lnTo>
                <a:lnTo>
                  <a:pt x="172" y="14"/>
                </a:lnTo>
                <a:lnTo>
                  <a:pt x="172" y="14"/>
                </a:lnTo>
                <a:lnTo>
                  <a:pt x="172" y="14"/>
                </a:lnTo>
                <a:lnTo>
                  <a:pt x="172" y="14"/>
                </a:lnTo>
                <a:lnTo>
                  <a:pt x="172" y="14"/>
                </a:lnTo>
                <a:lnTo>
                  <a:pt x="173" y="14"/>
                </a:lnTo>
                <a:lnTo>
                  <a:pt x="173" y="14"/>
                </a:lnTo>
                <a:lnTo>
                  <a:pt x="173" y="14"/>
                </a:lnTo>
                <a:lnTo>
                  <a:pt x="174" y="14"/>
                </a:lnTo>
                <a:lnTo>
                  <a:pt x="174" y="14"/>
                </a:lnTo>
                <a:lnTo>
                  <a:pt x="174" y="14"/>
                </a:lnTo>
                <a:lnTo>
                  <a:pt x="174" y="14"/>
                </a:lnTo>
                <a:lnTo>
                  <a:pt x="174" y="14"/>
                </a:lnTo>
                <a:lnTo>
                  <a:pt x="174" y="14"/>
                </a:lnTo>
                <a:lnTo>
                  <a:pt x="175" y="14"/>
                </a:lnTo>
                <a:lnTo>
                  <a:pt x="175" y="15"/>
                </a:lnTo>
                <a:lnTo>
                  <a:pt x="175" y="15"/>
                </a:lnTo>
                <a:lnTo>
                  <a:pt x="175" y="15"/>
                </a:lnTo>
                <a:lnTo>
                  <a:pt x="175" y="15"/>
                </a:lnTo>
                <a:lnTo>
                  <a:pt x="175" y="15"/>
                </a:lnTo>
                <a:lnTo>
                  <a:pt x="175" y="15"/>
                </a:lnTo>
                <a:lnTo>
                  <a:pt x="175" y="15"/>
                </a:lnTo>
                <a:lnTo>
                  <a:pt x="175" y="15"/>
                </a:lnTo>
                <a:lnTo>
                  <a:pt x="176" y="15"/>
                </a:lnTo>
                <a:lnTo>
                  <a:pt x="176" y="15"/>
                </a:lnTo>
                <a:lnTo>
                  <a:pt x="176" y="15"/>
                </a:lnTo>
                <a:lnTo>
                  <a:pt x="176" y="15"/>
                </a:lnTo>
                <a:lnTo>
                  <a:pt x="176" y="15"/>
                </a:lnTo>
                <a:lnTo>
                  <a:pt x="176" y="15"/>
                </a:lnTo>
                <a:lnTo>
                  <a:pt x="177" y="15"/>
                </a:lnTo>
                <a:lnTo>
                  <a:pt x="177" y="15"/>
                </a:lnTo>
                <a:lnTo>
                  <a:pt x="177" y="15"/>
                </a:lnTo>
                <a:lnTo>
                  <a:pt x="178" y="15"/>
                </a:lnTo>
                <a:lnTo>
                  <a:pt x="178" y="15"/>
                </a:lnTo>
                <a:lnTo>
                  <a:pt x="178" y="15"/>
                </a:lnTo>
                <a:lnTo>
                  <a:pt x="179" y="15"/>
                </a:lnTo>
                <a:lnTo>
                  <a:pt x="179" y="15"/>
                </a:lnTo>
                <a:lnTo>
                  <a:pt x="179" y="15"/>
                </a:lnTo>
                <a:lnTo>
                  <a:pt x="179" y="15"/>
                </a:lnTo>
                <a:lnTo>
                  <a:pt x="179" y="15"/>
                </a:lnTo>
                <a:lnTo>
                  <a:pt x="179" y="15"/>
                </a:lnTo>
                <a:lnTo>
                  <a:pt x="180" y="15"/>
                </a:lnTo>
                <a:lnTo>
                  <a:pt x="180" y="15"/>
                </a:lnTo>
                <a:lnTo>
                  <a:pt x="180" y="15"/>
                </a:lnTo>
                <a:lnTo>
                  <a:pt x="180" y="15"/>
                </a:lnTo>
                <a:lnTo>
                  <a:pt x="180" y="15"/>
                </a:lnTo>
                <a:lnTo>
                  <a:pt x="180" y="15"/>
                </a:lnTo>
                <a:lnTo>
                  <a:pt x="180" y="15"/>
                </a:lnTo>
                <a:lnTo>
                  <a:pt x="180" y="15"/>
                </a:lnTo>
                <a:lnTo>
                  <a:pt x="180" y="15"/>
                </a:lnTo>
                <a:lnTo>
                  <a:pt x="181" y="15"/>
                </a:lnTo>
                <a:lnTo>
                  <a:pt x="181" y="15"/>
                </a:lnTo>
                <a:lnTo>
                  <a:pt x="181" y="15"/>
                </a:lnTo>
                <a:lnTo>
                  <a:pt x="181" y="15"/>
                </a:lnTo>
                <a:lnTo>
                  <a:pt x="181" y="15"/>
                </a:lnTo>
                <a:lnTo>
                  <a:pt x="181" y="15"/>
                </a:lnTo>
                <a:lnTo>
                  <a:pt x="181" y="15"/>
                </a:lnTo>
                <a:lnTo>
                  <a:pt x="181" y="15"/>
                </a:lnTo>
                <a:lnTo>
                  <a:pt x="181" y="15"/>
                </a:lnTo>
                <a:lnTo>
                  <a:pt x="181" y="15"/>
                </a:lnTo>
                <a:lnTo>
                  <a:pt x="181" y="15"/>
                </a:lnTo>
                <a:lnTo>
                  <a:pt x="181" y="15"/>
                </a:lnTo>
                <a:lnTo>
                  <a:pt x="182" y="15"/>
                </a:lnTo>
                <a:lnTo>
                  <a:pt x="182" y="15"/>
                </a:lnTo>
                <a:lnTo>
                  <a:pt x="182" y="15"/>
                </a:lnTo>
                <a:lnTo>
                  <a:pt x="182" y="15"/>
                </a:lnTo>
                <a:lnTo>
                  <a:pt x="182" y="16"/>
                </a:lnTo>
                <a:lnTo>
                  <a:pt x="182" y="16"/>
                </a:lnTo>
                <a:lnTo>
                  <a:pt x="183" y="16"/>
                </a:lnTo>
                <a:lnTo>
                  <a:pt x="183" y="16"/>
                </a:lnTo>
                <a:lnTo>
                  <a:pt x="183" y="16"/>
                </a:lnTo>
                <a:lnTo>
                  <a:pt x="183" y="16"/>
                </a:lnTo>
                <a:lnTo>
                  <a:pt x="183" y="16"/>
                </a:lnTo>
                <a:lnTo>
                  <a:pt x="183" y="16"/>
                </a:lnTo>
                <a:lnTo>
                  <a:pt x="184" y="16"/>
                </a:lnTo>
                <a:lnTo>
                  <a:pt x="184" y="16"/>
                </a:lnTo>
                <a:lnTo>
                  <a:pt x="184" y="16"/>
                </a:lnTo>
                <a:lnTo>
                  <a:pt x="184" y="16"/>
                </a:lnTo>
                <a:lnTo>
                  <a:pt x="184" y="16"/>
                </a:lnTo>
                <a:lnTo>
                  <a:pt x="184" y="16"/>
                </a:lnTo>
                <a:lnTo>
                  <a:pt x="184" y="16"/>
                </a:lnTo>
                <a:lnTo>
                  <a:pt x="184" y="16"/>
                </a:lnTo>
                <a:lnTo>
                  <a:pt x="184" y="16"/>
                </a:lnTo>
                <a:lnTo>
                  <a:pt x="185" y="16"/>
                </a:lnTo>
                <a:lnTo>
                  <a:pt x="185" y="16"/>
                </a:lnTo>
                <a:lnTo>
                  <a:pt x="185" y="16"/>
                </a:lnTo>
                <a:lnTo>
                  <a:pt x="185" y="16"/>
                </a:lnTo>
                <a:lnTo>
                  <a:pt x="185" y="16"/>
                </a:lnTo>
                <a:lnTo>
                  <a:pt x="185" y="16"/>
                </a:lnTo>
                <a:lnTo>
                  <a:pt x="185" y="16"/>
                </a:lnTo>
                <a:lnTo>
                  <a:pt x="185" y="16"/>
                </a:lnTo>
                <a:lnTo>
                  <a:pt x="185" y="16"/>
                </a:lnTo>
                <a:lnTo>
                  <a:pt x="185" y="16"/>
                </a:lnTo>
                <a:lnTo>
                  <a:pt x="185" y="16"/>
                </a:lnTo>
                <a:lnTo>
                  <a:pt x="185" y="16"/>
                </a:lnTo>
                <a:lnTo>
                  <a:pt x="186" y="16"/>
                </a:lnTo>
                <a:lnTo>
                  <a:pt x="186" y="16"/>
                </a:lnTo>
                <a:lnTo>
                  <a:pt x="186" y="16"/>
                </a:lnTo>
                <a:lnTo>
                  <a:pt x="186" y="16"/>
                </a:lnTo>
                <a:lnTo>
                  <a:pt x="186" y="16"/>
                </a:lnTo>
                <a:lnTo>
                  <a:pt x="186" y="16"/>
                </a:lnTo>
                <a:lnTo>
                  <a:pt x="186" y="16"/>
                </a:lnTo>
                <a:lnTo>
                  <a:pt x="186" y="16"/>
                </a:lnTo>
                <a:lnTo>
                  <a:pt x="186" y="16"/>
                </a:lnTo>
                <a:lnTo>
                  <a:pt x="187" y="16"/>
                </a:lnTo>
                <a:lnTo>
                  <a:pt x="187" y="16"/>
                </a:lnTo>
                <a:lnTo>
                  <a:pt x="187" y="16"/>
                </a:lnTo>
                <a:lnTo>
                  <a:pt x="187" y="16"/>
                </a:lnTo>
                <a:lnTo>
                  <a:pt x="187" y="16"/>
                </a:lnTo>
                <a:lnTo>
                  <a:pt x="187" y="16"/>
                </a:lnTo>
                <a:lnTo>
                  <a:pt x="187" y="16"/>
                </a:lnTo>
                <a:lnTo>
                  <a:pt x="187" y="16"/>
                </a:lnTo>
                <a:lnTo>
                  <a:pt x="187" y="16"/>
                </a:lnTo>
                <a:lnTo>
                  <a:pt x="187" y="16"/>
                </a:lnTo>
                <a:lnTo>
                  <a:pt x="187" y="16"/>
                </a:lnTo>
                <a:lnTo>
                  <a:pt x="187"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9" y="16"/>
                </a:lnTo>
                <a:lnTo>
                  <a:pt x="189" y="16"/>
                </a:lnTo>
                <a:lnTo>
                  <a:pt x="189" y="16"/>
                </a:lnTo>
                <a:lnTo>
                  <a:pt x="190" y="16"/>
                </a:lnTo>
                <a:lnTo>
                  <a:pt x="190" y="17"/>
                </a:lnTo>
                <a:lnTo>
                  <a:pt x="190" y="17"/>
                </a:lnTo>
                <a:lnTo>
                  <a:pt x="190" y="17"/>
                </a:lnTo>
                <a:lnTo>
                  <a:pt x="190" y="17"/>
                </a:lnTo>
                <a:lnTo>
                  <a:pt x="190" y="17"/>
                </a:lnTo>
                <a:lnTo>
                  <a:pt x="191" y="17"/>
                </a:lnTo>
                <a:lnTo>
                  <a:pt x="191" y="17"/>
                </a:lnTo>
                <a:lnTo>
                  <a:pt x="191" y="17"/>
                </a:lnTo>
                <a:lnTo>
                  <a:pt x="192" y="17"/>
                </a:lnTo>
                <a:lnTo>
                  <a:pt x="192" y="17"/>
                </a:lnTo>
                <a:lnTo>
                  <a:pt x="192" y="17"/>
                </a:lnTo>
                <a:lnTo>
                  <a:pt x="192" y="17"/>
                </a:lnTo>
                <a:lnTo>
                  <a:pt x="192" y="17"/>
                </a:lnTo>
                <a:lnTo>
                  <a:pt x="192" y="17"/>
                </a:lnTo>
                <a:lnTo>
                  <a:pt x="193" y="17"/>
                </a:lnTo>
                <a:lnTo>
                  <a:pt x="193" y="17"/>
                </a:lnTo>
                <a:lnTo>
                  <a:pt x="193" y="17"/>
                </a:lnTo>
                <a:lnTo>
                  <a:pt x="193" y="17"/>
                </a:lnTo>
                <a:lnTo>
                  <a:pt x="193" y="17"/>
                </a:lnTo>
                <a:lnTo>
                  <a:pt x="193" y="17"/>
                </a:lnTo>
                <a:lnTo>
                  <a:pt x="193" y="17"/>
                </a:lnTo>
                <a:lnTo>
                  <a:pt x="193" y="17"/>
                </a:lnTo>
                <a:lnTo>
                  <a:pt x="193" y="17"/>
                </a:lnTo>
                <a:lnTo>
                  <a:pt x="193" y="17"/>
                </a:lnTo>
                <a:lnTo>
                  <a:pt x="193" y="17"/>
                </a:lnTo>
                <a:lnTo>
                  <a:pt x="193" y="17"/>
                </a:lnTo>
                <a:lnTo>
                  <a:pt x="194" y="17"/>
                </a:lnTo>
                <a:lnTo>
                  <a:pt x="194" y="17"/>
                </a:lnTo>
                <a:lnTo>
                  <a:pt x="194" y="17"/>
                </a:lnTo>
                <a:lnTo>
                  <a:pt x="194" y="17"/>
                </a:lnTo>
                <a:lnTo>
                  <a:pt x="194" y="17"/>
                </a:lnTo>
                <a:lnTo>
                  <a:pt x="194" y="17"/>
                </a:lnTo>
                <a:lnTo>
                  <a:pt x="194" y="17"/>
                </a:lnTo>
                <a:lnTo>
                  <a:pt x="194" y="17"/>
                </a:lnTo>
                <a:lnTo>
                  <a:pt x="194" y="17"/>
                </a:lnTo>
                <a:lnTo>
                  <a:pt x="195" y="17"/>
                </a:lnTo>
                <a:lnTo>
                  <a:pt x="195" y="17"/>
                </a:lnTo>
                <a:lnTo>
                  <a:pt x="195" y="17"/>
                </a:lnTo>
                <a:lnTo>
                  <a:pt x="195" y="17"/>
                </a:lnTo>
                <a:lnTo>
                  <a:pt x="195" y="17"/>
                </a:lnTo>
                <a:lnTo>
                  <a:pt x="195" y="17"/>
                </a:lnTo>
                <a:lnTo>
                  <a:pt x="195" y="17"/>
                </a:lnTo>
                <a:lnTo>
                  <a:pt x="195" y="17"/>
                </a:lnTo>
                <a:lnTo>
                  <a:pt x="195" y="17"/>
                </a:lnTo>
                <a:lnTo>
                  <a:pt x="195" y="17"/>
                </a:lnTo>
                <a:lnTo>
                  <a:pt x="195" y="17"/>
                </a:lnTo>
                <a:lnTo>
                  <a:pt x="195" y="17"/>
                </a:lnTo>
                <a:lnTo>
                  <a:pt x="196" y="17"/>
                </a:lnTo>
                <a:lnTo>
                  <a:pt x="196" y="17"/>
                </a:lnTo>
                <a:lnTo>
                  <a:pt x="196" y="17"/>
                </a:lnTo>
                <a:lnTo>
                  <a:pt x="197" y="17"/>
                </a:lnTo>
                <a:lnTo>
                  <a:pt x="197" y="17"/>
                </a:lnTo>
                <a:lnTo>
                  <a:pt x="197" y="17"/>
                </a:lnTo>
                <a:lnTo>
                  <a:pt x="197" y="17"/>
                </a:lnTo>
                <a:lnTo>
                  <a:pt x="197" y="17"/>
                </a:lnTo>
                <a:lnTo>
                  <a:pt x="197" y="17"/>
                </a:lnTo>
                <a:lnTo>
                  <a:pt x="198" y="17"/>
                </a:lnTo>
                <a:lnTo>
                  <a:pt x="198" y="18"/>
                </a:lnTo>
                <a:lnTo>
                  <a:pt x="198" y="18"/>
                </a:lnTo>
                <a:lnTo>
                  <a:pt x="199" y="18"/>
                </a:lnTo>
                <a:lnTo>
                  <a:pt x="199" y="18"/>
                </a:lnTo>
                <a:lnTo>
                  <a:pt x="199" y="18"/>
                </a:lnTo>
                <a:lnTo>
                  <a:pt x="200" y="18"/>
                </a:lnTo>
                <a:lnTo>
                  <a:pt x="200" y="18"/>
                </a:lnTo>
                <a:lnTo>
                  <a:pt x="200" y="18"/>
                </a:lnTo>
                <a:lnTo>
                  <a:pt x="200" y="18"/>
                </a:lnTo>
                <a:lnTo>
                  <a:pt x="200" y="18"/>
                </a:lnTo>
                <a:lnTo>
                  <a:pt x="200" y="18"/>
                </a:lnTo>
                <a:lnTo>
                  <a:pt x="201" y="18"/>
                </a:lnTo>
                <a:lnTo>
                  <a:pt x="201" y="18"/>
                </a:lnTo>
                <a:lnTo>
                  <a:pt x="201" y="18"/>
                </a:lnTo>
                <a:lnTo>
                  <a:pt x="201" y="18"/>
                </a:lnTo>
                <a:lnTo>
                  <a:pt x="201" y="18"/>
                </a:lnTo>
                <a:lnTo>
                  <a:pt x="201" y="18"/>
                </a:lnTo>
                <a:lnTo>
                  <a:pt x="202" y="18"/>
                </a:lnTo>
                <a:lnTo>
                  <a:pt x="202" y="18"/>
                </a:lnTo>
                <a:lnTo>
                  <a:pt x="202" y="18"/>
                </a:lnTo>
                <a:lnTo>
                  <a:pt x="203" y="18"/>
                </a:lnTo>
                <a:lnTo>
                  <a:pt x="203" y="18"/>
                </a:lnTo>
                <a:lnTo>
                  <a:pt x="203" y="18"/>
                </a:lnTo>
                <a:lnTo>
                  <a:pt x="203" y="18"/>
                </a:lnTo>
                <a:lnTo>
                  <a:pt x="203" y="18"/>
                </a:lnTo>
                <a:lnTo>
                  <a:pt x="203" y="18"/>
                </a:lnTo>
                <a:lnTo>
                  <a:pt x="203" y="18"/>
                </a:lnTo>
                <a:lnTo>
                  <a:pt x="203" y="18"/>
                </a:lnTo>
                <a:lnTo>
                  <a:pt x="203" y="18"/>
                </a:lnTo>
                <a:lnTo>
                  <a:pt x="203" y="18"/>
                </a:lnTo>
                <a:lnTo>
                  <a:pt x="203" y="18"/>
                </a:lnTo>
                <a:lnTo>
                  <a:pt x="203" y="18"/>
                </a:lnTo>
                <a:lnTo>
                  <a:pt x="204" y="18"/>
                </a:lnTo>
                <a:lnTo>
                  <a:pt x="204" y="18"/>
                </a:lnTo>
                <a:lnTo>
                  <a:pt x="204" y="18"/>
                </a:lnTo>
                <a:lnTo>
                  <a:pt x="204" y="18"/>
                </a:lnTo>
                <a:lnTo>
                  <a:pt x="204" y="18"/>
                </a:lnTo>
                <a:lnTo>
                  <a:pt x="204" y="18"/>
                </a:lnTo>
                <a:lnTo>
                  <a:pt x="204" y="18"/>
                </a:lnTo>
                <a:lnTo>
                  <a:pt x="204" y="18"/>
                </a:lnTo>
                <a:lnTo>
                  <a:pt x="204" y="18"/>
                </a:lnTo>
                <a:lnTo>
                  <a:pt x="204" y="18"/>
                </a:lnTo>
                <a:lnTo>
                  <a:pt x="204" y="18"/>
                </a:lnTo>
                <a:lnTo>
                  <a:pt x="204" y="18"/>
                </a:lnTo>
                <a:lnTo>
                  <a:pt x="206" y="18"/>
                </a:lnTo>
                <a:lnTo>
                  <a:pt x="206" y="19"/>
                </a:lnTo>
                <a:lnTo>
                  <a:pt x="206" y="19"/>
                </a:lnTo>
                <a:lnTo>
                  <a:pt x="206" y="19"/>
                </a:lnTo>
                <a:lnTo>
                  <a:pt x="206" y="19"/>
                </a:lnTo>
                <a:lnTo>
                  <a:pt x="206" y="19"/>
                </a:lnTo>
                <a:lnTo>
                  <a:pt x="208" y="19"/>
                </a:lnTo>
                <a:lnTo>
                  <a:pt x="208" y="19"/>
                </a:lnTo>
                <a:lnTo>
                  <a:pt x="208" y="19"/>
                </a:lnTo>
                <a:lnTo>
                  <a:pt x="209" y="19"/>
                </a:lnTo>
                <a:lnTo>
                  <a:pt x="209" y="19"/>
                </a:lnTo>
                <a:lnTo>
                  <a:pt x="209" y="19"/>
                </a:lnTo>
                <a:lnTo>
                  <a:pt x="210" y="19"/>
                </a:lnTo>
                <a:lnTo>
                  <a:pt x="210" y="19"/>
                </a:lnTo>
                <a:lnTo>
                  <a:pt x="210" y="19"/>
                </a:lnTo>
                <a:lnTo>
                  <a:pt x="210" y="19"/>
                </a:lnTo>
                <a:lnTo>
                  <a:pt x="210" y="19"/>
                </a:lnTo>
                <a:lnTo>
                  <a:pt x="210" y="19"/>
                </a:lnTo>
                <a:lnTo>
                  <a:pt x="210" y="19"/>
                </a:lnTo>
                <a:lnTo>
                  <a:pt x="210" y="19"/>
                </a:lnTo>
                <a:lnTo>
                  <a:pt x="210" y="19"/>
                </a:lnTo>
                <a:lnTo>
                  <a:pt x="211" y="19"/>
                </a:lnTo>
                <a:lnTo>
                  <a:pt x="211" y="19"/>
                </a:lnTo>
                <a:lnTo>
                  <a:pt x="211" y="19"/>
                </a:lnTo>
                <a:lnTo>
                  <a:pt x="212" y="19"/>
                </a:lnTo>
                <a:lnTo>
                  <a:pt x="212" y="19"/>
                </a:lnTo>
                <a:lnTo>
                  <a:pt x="212" y="19"/>
                </a:lnTo>
                <a:lnTo>
                  <a:pt x="212" y="19"/>
                </a:lnTo>
                <a:lnTo>
                  <a:pt x="212" y="19"/>
                </a:lnTo>
                <a:lnTo>
                  <a:pt x="212" y="19"/>
                </a:lnTo>
                <a:lnTo>
                  <a:pt x="213" y="19"/>
                </a:lnTo>
                <a:lnTo>
                  <a:pt x="213" y="19"/>
                </a:lnTo>
                <a:lnTo>
                  <a:pt x="213" y="19"/>
                </a:lnTo>
                <a:lnTo>
                  <a:pt x="214" y="19"/>
                </a:lnTo>
                <a:lnTo>
                  <a:pt x="214" y="19"/>
                </a:lnTo>
                <a:lnTo>
                  <a:pt x="214" y="19"/>
                </a:lnTo>
                <a:lnTo>
                  <a:pt x="214" y="19"/>
                </a:lnTo>
                <a:lnTo>
                  <a:pt x="214" y="20"/>
                </a:lnTo>
                <a:lnTo>
                  <a:pt x="214" y="20"/>
                </a:lnTo>
                <a:lnTo>
                  <a:pt x="214" y="20"/>
                </a:lnTo>
                <a:lnTo>
                  <a:pt x="214" y="20"/>
                </a:lnTo>
                <a:lnTo>
                  <a:pt x="214" y="20"/>
                </a:lnTo>
                <a:lnTo>
                  <a:pt x="216" y="20"/>
                </a:lnTo>
                <a:lnTo>
                  <a:pt x="216" y="20"/>
                </a:lnTo>
                <a:lnTo>
                  <a:pt x="216" y="20"/>
                </a:lnTo>
                <a:lnTo>
                  <a:pt x="217" y="20"/>
                </a:lnTo>
                <a:lnTo>
                  <a:pt x="217" y="20"/>
                </a:lnTo>
                <a:lnTo>
                  <a:pt x="217" y="20"/>
                </a:lnTo>
                <a:lnTo>
                  <a:pt x="217" y="20"/>
                </a:lnTo>
                <a:lnTo>
                  <a:pt x="217" y="20"/>
                </a:lnTo>
                <a:lnTo>
                  <a:pt x="217" y="20"/>
                </a:lnTo>
                <a:lnTo>
                  <a:pt x="217" y="20"/>
                </a:lnTo>
                <a:lnTo>
                  <a:pt x="217" y="20"/>
                </a:lnTo>
                <a:lnTo>
                  <a:pt x="217" y="20"/>
                </a:lnTo>
                <a:lnTo>
                  <a:pt x="218" y="20"/>
                </a:lnTo>
                <a:lnTo>
                  <a:pt x="218" y="20"/>
                </a:lnTo>
                <a:lnTo>
                  <a:pt x="218" y="20"/>
                </a:lnTo>
                <a:lnTo>
                  <a:pt x="219" y="20"/>
                </a:lnTo>
                <a:lnTo>
                  <a:pt x="219" y="20"/>
                </a:lnTo>
                <a:lnTo>
                  <a:pt x="219" y="20"/>
                </a:lnTo>
                <a:lnTo>
                  <a:pt x="219" y="20"/>
                </a:lnTo>
                <a:lnTo>
                  <a:pt x="219" y="20"/>
                </a:lnTo>
                <a:lnTo>
                  <a:pt x="219" y="20"/>
                </a:lnTo>
                <a:lnTo>
                  <a:pt x="219" y="20"/>
                </a:lnTo>
                <a:lnTo>
                  <a:pt x="219" y="20"/>
                </a:lnTo>
                <a:lnTo>
                  <a:pt x="219" y="20"/>
                </a:lnTo>
                <a:lnTo>
                  <a:pt x="219" y="20"/>
                </a:lnTo>
                <a:lnTo>
                  <a:pt x="219" y="20"/>
                </a:lnTo>
                <a:lnTo>
                  <a:pt x="219" y="20"/>
                </a:lnTo>
                <a:lnTo>
                  <a:pt x="220" y="20"/>
                </a:lnTo>
                <a:lnTo>
                  <a:pt x="220" y="20"/>
                </a:lnTo>
                <a:lnTo>
                  <a:pt x="220" y="20"/>
                </a:lnTo>
                <a:lnTo>
                  <a:pt x="220" y="20"/>
                </a:lnTo>
                <a:lnTo>
                  <a:pt x="220" y="20"/>
                </a:lnTo>
                <a:lnTo>
                  <a:pt x="220" y="20"/>
                </a:lnTo>
                <a:lnTo>
                  <a:pt x="221" y="20"/>
                </a:lnTo>
                <a:lnTo>
                  <a:pt x="221" y="21"/>
                </a:lnTo>
                <a:lnTo>
                  <a:pt x="221" y="21"/>
                </a:lnTo>
                <a:lnTo>
                  <a:pt x="221" y="21"/>
                </a:lnTo>
                <a:lnTo>
                  <a:pt x="221" y="21"/>
                </a:lnTo>
                <a:lnTo>
                  <a:pt x="221" y="21"/>
                </a:lnTo>
                <a:lnTo>
                  <a:pt x="222" y="21"/>
                </a:lnTo>
                <a:lnTo>
                  <a:pt x="222" y="21"/>
                </a:lnTo>
                <a:lnTo>
                  <a:pt x="222" y="21"/>
                </a:lnTo>
                <a:lnTo>
                  <a:pt x="222" y="21"/>
                </a:lnTo>
                <a:lnTo>
                  <a:pt x="222" y="21"/>
                </a:lnTo>
                <a:lnTo>
                  <a:pt x="222" y="21"/>
                </a:lnTo>
                <a:lnTo>
                  <a:pt x="223" y="21"/>
                </a:lnTo>
                <a:lnTo>
                  <a:pt x="223" y="21"/>
                </a:lnTo>
                <a:lnTo>
                  <a:pt x="223" y="21"/>
                </a:lnTo>
                <a:lnTo>
                  <a:pt x="223" y="21"/>
                </a:lnTo>
                <a:lnTo>
                  <a:pt x="223" y="21"/>
                </a:lnTo>
                <a:lnTo>
                  <a:pt x="223" y="21"/>
                </a:lnTo>
                <a:lnTo>
                  <a:pt x="223" y="21"/>
                </a:lnTo>
                <a:lnTo>
                  <a:pt x="223" y="21"/>
                </a:lnTo>
                <a:lnTo>
                  <a:pt x="223" y="21"/>
                </a:lnTo>
                <a:lnTo>
                  <a:pt x="224" y="21"/>
                </a:lnTo>
                <a:lnTo>
                  <a:pt x="224" y="21"/>
                </a:lnTo>
                <a:lnTo>
                  <a:pt x="224" y="21"/>
                </a:lnTo>
                <a:lnTo>
                  <a:pt x="224" y="21"/>
                </a:lnTo>
                <a:lnTo>
                  <a:pt x="224" y="21"/>
                </a:lnTo>
                <a:lnTo>
                  <a:pt x="224" y="21"/>
                </a:lnTo>
                <a:lnTo>
                  <a:pt x="225" y="21"/>
                </a:lnTo>
                <a:lnTo>
                  <a:pt x="225" y="21"/>
                </a:lnTo>
                <a:lnTo>
                  <a:pt x="225" y="21"/>
                </a:lnTo>
                <a:lnTo>
                  <a:pt x="225" y="21"/>
                </a:lnTo>
                <a:lnTo>
                  <a:pt x="225" y="21"/>
                </a:lnTo>
                <a:lnTo>
                  <a:pt x="225" y="21"/>
                </a:lnTo>
                <a:lnTo>
                  <a:pt x="225" y="21"/>
                </a:lnTo>
                <a:lnTo>
                  <a:pt x="225" y="21"/>
                </a:lnTo>
                <a:lnTo>
                  <a:pt x="225" y="21"/>
                </a:lnTo>
                <a:lnTo>
                  <a:pt x="226" y="21"/>
                </a:lnTo>
                <a:lnTo>
                  <a:pt x="226" y="21"/>
                </a:lnTo>
                <a:lnTo>
                  <a:pt x="226" y="21"/>
                </a:lnTo>
                <a:lnTo>
                  <a:pt x="227" y="21"/>
                </a:lnTo>
                <a:lnTo>
                  <a:pt x="227" y="22"/>
                </a:lnTo>
                <a:lnTo>
                  <a:pt x="227" y="22"/>
                </a:lnTo>
                <a:lnTo>
                  <a:pt x="228" y="22"/>
                </a:lnTo>
                <a:lnTo>
                  <a:pt x="228" y="22"/>
                </a:lnTo>
                <a:lnTo>
                  <a:pt x="228" y="22"/>
                </a:lnTo>
                <a:lnTo>
                  <a:pt x="228" y="22"/>
                </a:lnTo>
                <a:lnTo>
                  <a:pt x="228" y="22"/>
                </a:lnTo>
                <a:lnTo>
                  <a:pt x="228" y="22"/>
                </a:lnTo>
                <a:lnTo>
                  <a:pt x="228" y="22"/>
                </a:lnTo>
                <a:lnTo>
                  <a:pt x="228" y="22"/>
                </a:lnTo>
                <a:lnTo>
                  <a:pt x="228" y="22"/>
                </a:lnTo>
                <a:lnTo>
                  <a:pt x="229" y="22"/>
                </a:lnTo>
                <a:lnTo>
                  <a:pt x="229" y="22"/>
                </a:lnTo>
                <a:lnTo>
                  <a:pt x="229" y="22"/>
                </a:lnTo>
                <a:lnTo>
                  <a:pt x="229" y="22"/>
                </a:lnTo>
                <a:lnTo>
                  <a:pt x="229" y="22"/>
                </a:lnTo>
                <a:lnTo>
                  <a:pt x="229" y="22"/>
                </a:lnTo>
                <a:lnTo>
                  <a:pt x="229" y="22"/>
                </a:lnTo>
                <a:lnTo>
                  <a:pt x="229" y="22"/>
                </a:lnTo>
                <a:lnTo>
                  <a:pt x="229" y="22"/>
                </a:lnTo>
                <a:lnTo>
                  <a:pt x="229" y="22"/>
                </a:lnTo>
                <a:lnTo>
                  <a:pt x="229" y="22"/>
                </a:lnTo>
                <a:lnTo>
                  <a:pt x="229" y="22"/>
                </a:lnTo>
                <a:lnTo>
                  <a:pt x="230" y="22"/>
                </a:lnTo>
                <a:lnTo>
                  <a:pt x="230" y="22"/>
                </a:lnTo>
                <a:lnTo>
                  <a:pt x="230" y="22"/>
                </a:lnTo>
                <a:lnTo>
                  <a:pt x="231" y="22"/>
                </a:lnTo>
                <a:lnTo>
                  <a:pt x="231" y="22"/>
                </a:lnTo>
                <a:lnTo>
                  <a:pt x="231" y="22"/>
                </a:lnTo>
                <a:lnTo>
                  <a:pt x="231" y="22"/>
                </a:lnTo>
                <a:lnTo>
                  <a:pt x="231" y="22"/>
                </a:lnTo>
                <a:lnTo>
                  <a:pt x="231" y="22"/>
                </a:lnTo>
                <a:lnTo>
                  <a:pt x="232" y="22"/>
                </a:lnTo>
                <a:lnTo>
                  <a:pt x="232" y="22"/>
                </a:lnTo>
                <a:lnTo>
                  <a:pt x="232" y="22"/>
                </a:lnTo>
                <a:lnTo>
                  <a:pt x="232" y="22"/>
                </a:lnTo>
                <a:lnTo>
                  <a:pt x="232" y="22"/>
                </a:lnTo>
                <a:lnTo>
                  <a:pt x="232" y="22"/>
                </a:lnTo>
                <a:lnTo>
                  <a:pt x="232" y="22"/>
                </a:lnTo>
                <a:lnTo>
                  <a:pt x="232" y="22"/>
                </a:lnTo>
                <a:lnTo>
                  <a:pt x="232" y="22"/>
                </a:lnTo>
                <a:lnTo>
                  <a:pt x="233" y="22"/>
                </a:lnTo>
                <a:lnTo>
                  <a:pt x="233" y="22"/>
                </a:lnTo>
                <a:lnTo>
                  <a:pt x="233" y="22"/>
                </a:lnTo>
                <a:lnTo>
                  <a:pt x="233" y="22"/>
                </a:lnTo>
                <a:lnTo>
                  <a:pt x="233" y="22"/>
                </a:lnTo>
                <a:lnTo>
                  <a:pt x="233" y="22"/>
                </a:lnTo>
                <a:lnTo>
                  <a:pt x="233" y="22"/>
                </a:lnTo>
                <a:lnTo>
                  <a:pt x="233" y="22"/>
                </a:lnTo>
                <a:lnTo>
                  <a:pt x="233" y="22"/>
                </a:lnTo>
                <a:lnTo>
                  <a:pt x="234" y="22"/>
                </a:lnTo>
                <a:lnTo>
                  <a:pt x="234" y="22"/>
                </a:lnTo>
                <a:lnTo>
                  <a:pt x="234" y="22"/>
                </a:lnTo>
                <a:lnTo>
                  <a:pt x="234" y="22"/>
                </a:lnTo>
                <a:lnTo>
                  <a:pt x="234" y="22"/>
                </a:lnTo>
                <a:lnTo>
                  <a:pt x="234" y="22"/>
                </a:lnTo>
                <a:lnTo>
                  <a:pt x="236" y="22"/>
                </a:lnTo>
                <a:lnTo>
                  <a:pt x="236" y="22"/>
                </a:lnTo>
                <a:lnTo>
                  <a:pt x="236" y="22"/>
                </a:lnTo>
                <a:lnTo>
                  <a:pt x="236" y="22"/>
                </a:lnTo>
                <a:lnTo>
                  <a:pt x="236" y="23"/>
                </a:lnTo>
                <a:lnTo>
                  <a:pt x="236" y="23"/>
                </a:lnTo>
                <a:lnTo>
                  <a:pt x="237" y="23"/>
                </a:lnTo>
                <a:lnTo>
                  <a:pt x="237" y="23"/>
                </a:lnTo>
                <a:lnTo>
                  <a:pt x="237" y="23"/>
                </a:lnTo>
                <a:lnTo>
                  <a:pt x="237" y="23"/>
                </a:lnTo>
                <a:lnTo>
                  <a:pt x="237" y="23"/>
                </a:lnTo>
                <a:lnTo>
                  <a:pt x="237" y="23"/>
                </a:lnTo>
                <a:lnTo>
                  <a:pt x="238" y="23"/>
                </a:lnTo>
                <a:lnTo>
                  <a:pt x="238" y="23"/>
                </a:lnTo>
                <a:lnTo>
                  <a:pt x="238" y="23"/>
                </a:lnTo>
                <a:lnTo>
                  <a:pt x="238" y="23"/>
                </a:lnTo>
                <a:lnTo>
                  <a:pt x="238" y="23"/>
                </a:lnTo>
                <a:lnTo>
                  <a:pt x="238" y="23"/>
                </a:lnTo>
                <a:lnTo>
                  <a:pt x="238" y="23"/>
                </a:lnTo>
                <a:lnTo>
                  <a:pt x="238" y="23"/>
                </a:lnTo>
                <a:lnTo>
                  <a:pt x="238" y="23"/>
                </a:lnTo>
                <a:lnTo>
                  <a:pt x="239" y="23"/>
                </a:lnTo>
                <a:lnTo>
                  <a:pt x="239" y="23"/>
                </a:lnTo>
                <a:lnTo>
                  <a:pt x="239" y="23"/>
                </a:lnTo>
                <a:lnTo>
                  <a:pt x="239" y="23"/>
                </a:lnTo>
                <a:lnTo>
                  <a:pt x="239" y="23"/>
                </a:lnTo>
                <a:lnTo>
                  <a:pt x="239" y="23"/>
                </a:lnTo>
                <a:lnTo>
                  <a:pt x="239" y="23"/>
                </a:lnTo>
                <a:lnTo>
                  <a:pt x="239" y="23"/>
                </a:lnTo>
                <a:lnTo>
                  <a:pt x="239" y="23"/>
                </a:lnTo>
                <a:lnTo>
                  <a:pt x="240" y="23"/>
                </a:lnTo>
                <a:lnTo>
                  <a:pt x="240" y="23"/>
                </a:lnTo>
                <a:lnTo>
                  <a:pt x="240" y="23"/>
                </a:lnTo>
                <a:lnTo>
                  <a:pt x="241" y="23"/>
                </a:lnTo>
                <a:lnTo>
                  <a:pt x="241" y="23"/>
                </a:lnTo>
                <a:lnTo>
                  <a:pt x="241" y="23"/>
                </a:lnTo>
                <a:lnTo>
                  <a:pt x="241" y="23"/>
                </a:lnTo>
                <a:lnTo>
                  <a:pt x="241" y="23"/>
                </a:lnTo>
                <a:lnTo>
                  <a:pt x="241" y="23"/>
                </a:lnTo>
                <a:lnTo>
                  <a:pt x="241" y="23"/>
                </a:lnTo>
                <a:lnTo>
                  <a:pt x="241" y="23"/>
                </a:lnTo>
                <a:lnTo>
                  <a:pt x="241" y="23"/>
                </a:lnTo>
                <a:lnTo>
                  <a:pt x="241" y="23"/>
                </a:lnTo>
                <a:lnTo>
                  <a:pt x="241" y="23"/>
                </a:lnTo>
                <a:lnTo>
                  <a:pt x="241" y="23"/>
                </a:lnTo>
                <a:lnTo>
                  <a:pt x="242" y="23"/>
                </a:lnTo>
                <a:lnTo>
                  <a:pt x="242" y="23"/>
                </a:lnTo>
                <a:lnTo>
                  <a:pt x="242" y="23"/>
                </a:lnTo>
                <a:lnTo>
                  <a:pt x="243" y="23"/>
                </a:lnTo>
                <a:lnTo>
                  <a:pt x="243" y="23"/>
                </a:lnTo>
                <a:lnTo>
                  <a:pt x="243" y="23"/>
                </a:lnTo>
                <a:lnTo>
                  <a:pt x="243" y="23"/>
                </a:lnTo>
                <a:lnTo>
                  <a:pt x="243" y="23"/>
                </a:lnTo>
                <a:lnTo>
                  <a:pt x="243" y="23"/>
                </a:lnTo>
                <a:lnTo>
                  <a:pt x="243" y="23"/>
                </a:lnTo>
                <a:lnTo>
                  <a:pt x="243" y="24"/>
                </a:lnTo>
                <a:lnTo>
                  <a:pt x="243" y="24"/>
                </a:lnTo>
                <a:lnTo>
                  <a:pt x="244" y="24"/>
                </a:lnTo>
                <a:lnTo>
                  <a:pt x="244" y="24"/>
                </a:lnTo>
                <a:lnTo>
                  <a:pt x="244" y="24"/>
                </a:lnTo>
                <a:lnTo>
                  <a:pt x="244" y="24"/>
                </a:lnTo>
                <a:lnTo>
                  <a:pt x="244" y="24"/>
                </a:lnTo>
                <a:lnTo>
                  <a:pt x="244" y="24"/>
                </a:lnTo>
                <a:lnTo>
                  <a:pt x="244" y="24"/>
                </a:lnTo>
                <a:lnTo>
                  <a:pt x="244" y="24"/>
                </a:lnTo>
                <a:lnTo>
                  <a:pt x="244" y="24"/>
                </a:lnTo>
                <a:lnTo>
                  <a:pt x="244" y="24"/>
                </a:lnTo>
                <a:lnTo>
                  <a:pt x="244" y="24"/>
                </a:lnTo>
                <a:lnTo>
                  <a:pt x="244" y="24"/>
                </a:lnTo>
                <a:lnTo>
                  <a:pt x="244" y="24"/>
                </a:lnTo>
                <a:lnTo>
                  <a:pt x="244" y="24"/>
                </a:lnTo>
                <a:lnTo>
                  <a:pt x="244" y="24"/>
                </a:lnTo>
                <a:lnTo>
                  <a:pt x="245" y="24"/>
                </a:lnTo>
                <a:lnTo>
                  <a:pt x="245" y="24"/>
                </a:lnTo>
                <a:lnTo>
                  <a:pt x="245" y="24"/>
                </a:lnTo>
                <a:lnTo>
                  <a:pt x="246" y="24"/>
                </a:lnTo>
                <a:lnTo>
                  <a:pt x="246" y="24"/>
                </a:lnTo>
                <a:lnTo>
                  <a:pt x="246" y="24"/>
                </a:lnTo>
                <a:lnTo>
                  <a:pt x="246" y="24"/>
                </a:lnTo>
                <a:lnTo>
                  <a:pt x="246" y="24"/>
                </a:lnTo>
                <a:lnTo>
                  <a:pt x="246" y="24"/>
                </a:lnTo>
                <a:lnTo>
                  <a:pt x="247" y="24"/>
                </a:lnTo>
                <a:lnTo>
                  <a:pt x="247" y="24"/>
                </a:lnTo>
                <a:lnTo>
                  <a:pt x="247" y="24"/>
                </a:lnTo>
                <a:lnTo>
                  <a:pt x="247" y="24"/>
                </a:lnTo>
                <a:lnTo>
                  <a:pt x="247" y="24"/>
                </a:lnTo>
                <a:lnTo>
                  <a:pt x="247" y="24"/>
                </a:lnTo>
                <a:lnTo>
                  <a:pt x="248" y="24"/>
                </a:lnTo>
                <a:lnTo>
                  <a:pt x="248" y="24"/>
                </a:lnTo>
                <a:lnTo>
                  <a:pt x="248" y="24"/>
                </a:lnTo>
                <a:lnTo>
                  <a:pt x="249" y="24"/>
                </a:lnTo>
                <a:lnTo>
                  <a:pt x="249" y="24"/>
                </a:lnTo>
                <a:lnTo>
                  <a:pt x="249" y="24"/>
                </a:lnTo>
                <a:lnTo>
                  <a:pt x="249" y="24"/>
                </a:lnTo>
                <a:lnTo>
                  <a:pt x="249" y="24"/>
                </a:lnTo>
                <a:lnTo>
                  <a:pt x="249" y="24"/>
                </a:lnTo>
                <a:lnTo>
                  <a:pt x="250" y="24"/>
                </a:lnTo>
                <a:lnTo>
                  <a:pt x="250" y="24"/>
                </a:lnTo>
                <a:lnTo>
                  <a:pt x="250" y="24"/>
                </a:lnTo>
                <a:lnTo>
                  <a:pt x="251" y="24"/>
                </a:lnTo>
                <a:lnTo>
                  <a:pt x="251" y="24"/>
                </a:lnTo>
                <a:lnTo>
                  <a:pt x="251" y="24"/>
                </a:lnTo>
                <a:lnTo>
                  <a:pt x="251" y="24"/>
                </a:lnTo>
                <a:lnTo>
                  <a:pt x="251" y="24"/>
                </a:lnTo>
                <a:lnTo>
                  <a:pt x="251" y="24"/>
                </a:lnTo>
                <a:lnTo>
                  <a:pt x="252" y="24"/>
                </a:lnTo>
                <a:lnTo>
                  <a:pt x="252" y="24"/>
                </a:lnTo>
                <a:lnTo>
                  <a:pt x="252" y="24"/>
                </a:lnTo>
                <a:lnTo>
                  <a:pt x="252" y="24"/>
                </a:lnTo>
                <a:lnTo>
                  <a:pt x="252" y="24"/>
                </a:lnTo>
                <a:lnTo>
                  <a:pt x="252" y="24"/>
                </a:lnTo>
                <a:lnTo>
                  <a:pt x="252" y="24"/>
                </a:lnTo>
                <a:lnTo>
                  <a:pt x="252" y="24"/>
                </a:lnTo>
                <a:lnTo>
                  <a:pt x="252" y="24"/>
                </a:lnTo>
                <a:lnTo>
                  <a:pt x="253" y="24"/>
                </a:lnTo>
                <a:lnTo>
                  <a:pt x="253" y="24"/>
                </a:lnTo>
                <a:lnTo>
                  <a:pt x="253" y="24"/>
                </a:lnTo>
                <a:lnTo>
                  <a:pt x="254" y="24"/>
                </a:lnTo>
                <a:lnTo>
                  <a:pt x="254" y="25"/>
                </a:lnTo>
                <a:lnTo>
                  <a:pt x="254" y="25"/>
                </a:lnTo>
                <a:lnTo>
                  <a:pt x="255" y="25"/>
                </a:lnTo>
                <a:lnTo>
                  <a:pt x="255" y="25"/>
                </a:lnTo>
                <a:lnTo>
                  <a:pt x="255" y="25"/>
                </a:lnTo>
                <a:lnTo>
                  <a:pt x="255" y="25"/>
                </a:lnTo>
                <a:lnTo>
                  <a:pt x="255" y="25"/>
                </a:lnTo>
                <a:lnTo>
                  <a:pt x="255" y="25"/>
                </a:lnTo>
                <a:lnTo>
                  <a:pt x="256" y="25"/>
                </a:lnTo>
                <a:lnTo>
                  <a:pt x="256" y="25"/>
                </a:lnTo>
                <a:lnTo>
                  <a:pt x="256" y="25"/>
                </a:lnTo>
                <a:lnTo>
                  <a:pt x="257" y="25"/>
                </a:lnTo>
                <a:lnTo>
                  <a:pt x="257" y="25"/>
                </a:lnTo>
                <a:lnTo>
                  <a:pt x="257" y="25"/>
                </a:lnTo>
                <a:lnTo>
                  <a:pt x="257" y="25"/>
                </a:lnTo>
                <a:lnTo>
                  <a:pt x="257" y="25"/>
                </a:lnTo>
                <a:lnTo>
                  <a:pt x="257" y="25"/>
                </a:lnTo>
                <a:lnTo>
                  <a:pt x="258" y="25"/>
                </a:lnTo>
                <a:lnTo>
                  <a:pt x="258" y="25"/>
                </a:lnTo>
                <a:lnTo>
                  <a:pt x="258" y="25"/>
                </a:lnTo>
                <a:lnTo>
                  <a:pt x="258" y="25"/>
                </a:lnTo>
                <a:lnTo>
                  <a:pt x="258" y="25"/>
                </a:lnTo>
                <a:lnTo>
                  <a:pt x="258" y="25"/>
                </a:lnTo>
                <a:lnTo>
                  <a:pt x="258" y="25"/>
                </a:lnTo>
                <a:lnTo>
                  <a:pt x="258" y="25"/>
                </a:lnTo>
                <a:lnTo>
                  <a:pt x="258" y="25"/>
                </a:lnTo>
                <a:lnTo>
                  <a:pt x="260" y="25"/>
                </a:lnTo>
                <a:lnTo>
                  <a:pt x="260" y="25"/>
                </a:lnTo>
                <a:lnTo>
                  <a:pt x="260" y="25"/>
                </a:lnTo>
                <a:lnTo>
                  <a:pt x="260" y="25"/>
                </a:lnTo>
                <a:lnTo>
                  <a:pt x="260" y="25"/>
                </a:lnTo>
                <a:lnTo>
                  <a:pt x="260" y="25"/>
                </a:lnTo>
                <a:lnTo>
                  <a:pt x="261" y="25"/>
                </a:lnTo>
                <a:lnTo>
                  <a:pt x="261" y="25"/>
                </a:lnTo>
                <a:lnTo>
                  <a:pt x="261" y="25"/>
                </a:lnTo>
                <a:lnTo>
                  <a:pt x="261" y="25"/>
                </a:lnTo>
                <a:lnTo>
                  <a:pt x="261" y="25"/>
                </a:lnTo>
                <a:lnTo>
                  <a:pt x="261" y="25"/>
                </a:lnTo>
                <a:lnTo>
                  <a:pt x="261" y="25"/>
                </a:lnTo>
                <a:lnTo>
                  <a:pt x="261" y="25"/>
                </a:lnTo>
                <a:lnTo>
                  <a:pt x="261" y="25"/>
                </a:lnTo>
                <a:lnTo>
                  <a:pt x="262" y="25"/>
                </a:lnTo>
                <a:lnTo>
                  <a:pt x="262" y="25"/>
                </a:lnTo>
                <a:lnTo>
                  <a:pt x="262" y="25"/>
                </a:lnTo>
                <a:lnTo>
                  <a:pt x="262" y="25"/>
                </a:lnTo>
                <a:lnTo>
                  <a:pt x="262" y="26"/>
                </a:lnTo>
                <a:lnTo>
                  <a:pt x="262" y="26"/>
                </a:lnTo>
                <a:lnTo>
                  <a:pt x="262" y="26"/>
                </a:lnTo>
                <a:lnTo>
                  <a:pt x="262" y="26"/>
                </a:lnTo>
                <a:lnTo>
                  <a:pt x="262" y="26"/>
                </a:lnTo>
                <a:lnTo>
                  <a:pt x="263" y="26"/>
                </a:lnTo>
                <a:lnTo>
                  <a:pt x="263" y="26"/>
                </a:lnTo>
                <a:lnTo>
                  <a:pt x="263" y="26"/>
                </a:lnTo>
                <a:lnTo>
                  <a:pt x="263" y="26"/>
                </a:lnTo>
                <a:lnTo>
                  <a:pt x="263" y="26"/>
                </a:lnTo>
                <a:lnTo>
                  <a:pt x="263" y="26"/>
                </a:lnTo>
                <a:lnTo>
                  <a:pt x="264" y="26"/>
                </a:lnTo>
                <a:lnTo>
                  <a:pt x="264" y="26"/>
                </a:lnTo>
                <a:lnTo>
                  <a:pt x="264" y="26"/>
                </a:lnTo>
                <a:lnTo>
                  <a:pt x="265" y="26"/>
                </a:lnTo>
                <a:lnTo>
                  <a:pt x="265" y="26"/>
                </a:lnTo>
                <a:lnTo>
                  <a:pt x="265" y="26"/>
                </a:lnTo>
                <a:lnTo>
                  <a:pt x="265" y="26"/>
                </a:lnTo>
                <a:lnTo>
                  <a:pt x="265" y="26"/>
                </a:lnTo>
                <a:lnTo>
                  <a:pt x="265" y="26"/>
                </a:lnTo>
                <a:lnTo>
                  <a:pt x="265" y="26"/>
                </a:lnTo>
                <a:lnTo>
                  <a:pt x="265" y="26"/>
                </a:lnTo>
                <a:lnTo>
                  <a:pt x="265" y="26"/>
                </a:lnTo>
                <a:lnTo>
                  <a:pt x="266" y="26"/>
                </a:lnTo>
                <a:lnTo>
                  <a:pt x="266" y="26"/>
                </a:lnTo>
                <a:lnTo>
                  <a:pt x="266" y="26"/>
                </a:lnTo>
                <a:lnTo>
                  <a:pt x="266" y="26"/>
                </a:lnTo>
                <a:lnTo>
                  <a:pt x="266" y="26"/>
                </a:lnTo>
                <a:lnTo>
                  <a:pt x="266" y="26"/>
                </a:lnTo>
                <a:lnTo>
                  <a:pt x="266" y="26"/>
                </a:lnTo>
                <a:lnTo>
                  <a:pt x="266" y="26"/>
                </a:lnTo>
                <a:lnTo>
                  <a:pt x="266" y="26"/>
                </a:lnTo>
                <a:lnTo>
                  <a:pt x="266" y="26"/>
                </a:lnTo>
                <a:lnTo>
                  <a:pt x="266" y="26"/>
                </a:lnTo>
                <a:lnTo>
                  <a:pt x="266" y="26"/>
                </a:lnTo>
                <a:lnTo>
                  <a:pt x="266" y="26"/>
                </a:lnTo>
                <a:lnTo>
                  <a:pt x="266" y="26"/>
                </a:lnTo>
                <a:lnTo>
                  <a:pt x="266" y="26"/>
                </a:lnTo>
                <a:lnTo>
                  <a:pt x="267" y="26"/>
                </a:lnTo>
                <a:lnTo>
                  <a:pt x="267" y="26"/>
                </a:lnTo>
                <a:lnTo>
                  <a:pt x="267" y="26"/>
                </a:lnTo>
                <a:lnTo>
                  <a:pt x="267" y="26"/>
                </a:lnTo>
                <a:lnTo>
                  <a:pt x="267" y="26"/>
                </a:lnTo>
                <a:lnTo>
                  <a:pt x="267" y="26"/>
                </a:lnTo>
                <a:lnTo>
                  <a:pt x="267" y="26"/>
                </a:lnTo>
                <a:lnTo>
                  <a:pt x="267" y="26"/>
                </a:lnTo>
                <a:lnTo>
                  <a:pt x="267" y="26"/>
                </a:lnTo>
                <a:lnTo>
                  <a:pt x="267" y="26"/>
                </a:lnTo>
                <a:lnTo>
                  <a:pt x="267" y="26"/>
                </a:lnTo>
                <a:lnTo>
                  <a:pt x="267" y="26"/>
                </a:lnTo>
                <a:lnTo>
                  <a:pt x="267" y="26"/>
                </a:lnTo>
                <a:lnTo>
                  <a:pt x="267" y="26"/>
                </a:lnTo>
                <a:lnTo>
                  <a:pt x="267" y="26"/>
                </a:lnTo>
                <a:lnTo>
                  <a:pt x="268" y="26"/>
                </a:lnTo>
                <a:lnTo>
                  <a:pt x="268" y="27"/>
                </a:lnTo>
                <a:lnTo>
                  <a:pt x="268" y="27"/>
                </a:lnTo>
                <a:lnTo>
                  <a:pt x="268" y="27"/>
                </a:lnTo>
                <a:lnTo>
                  <a:pt x="268" y="27"/>
                </a:lnTo>
                <a:lnTo>
                  <a:pt x="268" y="27"/>
                </a:lnTo>
                <a:lnTo>
                  <a:pt x="268" y="27"/>
                </a:lnTo>
                <a:lnTo>
                  <a:pt x="268" y="27"/>
                </a:lnTo>
                <a:lnTo>
                  <a:pt x="268" y="27"/>
                </a:lnTo>
                <a:lnTo>
                  <a:pt x="269" y="27"/>
                </a:lnTo>
                <a:lnTo>
                  <a:pt x="269" y="27"/>
                </a:lnTo>
                <a:lnTo>
                  <a:pt x="269" y="27"/>
                </a:lnTo>
                <a:lnTo>
                  <a:pt x="269" y="27"/>
                </a:lnTo>
                <a:lnTo>
                  <a:pt x="269" y="27"/>
                </a:lnTo>
                <a:lnTo>
                  <a:pt x="269" y="27"/>
                </a:lnTo>
                <a:lnTo>
                  <a:pt x="269" y="27"/>
                </a:lnTo>
                <a:lnTo>
                  <a:pt x="269" y="27"/>
                </a:lnTo>
                <a:lnTo>
                  <a:pt x="269" y="27"/>
                </a:lnTo>
                <a:lnTo>
                  <a:pt x="269" y="27"/>
                </a:lnTo>
                <a:lnTo>
                  <a:pt x="269" y="27"/>
                </a:lnTo>
                <a:lnTo>
                  <a:pt x="269" y="27"/>
                </a:lnTo>
                <a:lnTo>
                  <a:pt x="270" y="27"/>
                </a:lnTo>
                <a:lnTo>
                  <a:pt x="270" y="27"/>
                </a:lnTo>
                <a:lnTo>
                  <a:pt x="270" y="27"/>
                </a:lnTo>
                <a:lnTo>
                  <a:pt x="270" y="27"/>
                </a:lnTo>
                <a:lnTo>
                  <a:pt x="270" y="27"/>
                </a:lnTo>
                <a:lnTo>
                  <a:pt x="270" y="27"/>
                </a:lnTo>
                <a:lnTo>
                  <a:pt x="271" y="27"/>
                </a:lnTo>
                <a:lnTo>
                  <a:pt x="271" y="27"/>
                </a:lnTo>
                <a:lnTo>
                  <a:pt x="271" y="27"/>
                </a:lnTo>
                <a:lnTo>
                  <a:pt x="271" y="27"/>
                </a:lnTo>
                <a:lnTo>
                  <a:pt x="271" y="27"/>
                </a:lnTo>
                <a:lnTo>
                  <a:pt x="271" y="27"/>
                </a:lnTo>
                <a:lnTo>
                  <a:pt x="271" y="27"/>
                </a:lnTo>
                <a:lnTo>
                  <a:pt x="271" y="27"/>
                </a:lnTo>
                <a:lnTo>
                  <a:pt x="271" y="27"/>
                </a:lnTo>
                <a:lnTo>
                  <a:pt x="272" y="27"/>
                </a:lnTo>
                <a:lnTo>
                  <a:pt x="272" y="27"/>
                </a:lnTo>
                <a:lnTo>
                  <a:pt x="272" y="27"/>
                </a:lnTo>
                <a:lnTo>
                  <a:pt x="272" y="27"/>
                </a:lnTo>
                <a:lnTo>
                  <a:pt x="272" y="27"/>
                </a:lnTo>
                <a:lnTo>
                  <a:pt x="272" y="27"/>
                </a:lnTo>
                <a:lnTo>
                  <a:pt x="272" y="27"/>
                </a:lnTo>
                <a:lnTo>
                  <a:pt x="272" y="27"/>
                </a:lnTo>
                <a:lnTo>
                  <a:pt x="272" y="27"/>
                </a:lnTo>
                <a:lnTo>
                  <a:pt x="273" y="27"/>
                </a:lnTo>
                <a:lnTo>
                  <a:pt x="273" y="27"/>
                </a:lnTo>
                <a:lnTo>
                  <a:pt x="273" y="27"/>
                </a:lnTo>
                <a:lnTo>
                  <a:pt x="273" y="27"/>
                </a:lnTo>
                <a:lnTo>
                  <a:pt x="273" y="27"/>
                </a:lnTo>
                <a:lnTo>
                  <a:pt x="273" y="27"/>
                </a:lnTo>
                <a:lnTo>
                  <a:pt x="273" y="27"/>
                </a:lnTo>
                <a:lnTo>
                  <a:pt x="273" y="27"/>
                </a:lnTo>
                <a:lnTo>
                  <a:pt x="273" y="27"/>
                </a:lnTo>
                <a:lnTo>
                  <a:pt x="273" y="27"/>
                </a:lnTo>
                <a:lnTo>
                  <a:pt x="273" y="27"/>
                </a:lnTo>
                <a:lnTo>
                  <a:pt x="273" y="27"/>
                </a:lnTo>
                <a:lnTo>
                  <a:pt x="273" y="27"/>
                </a:lnTo>
                <a:lnTo>
                  <a:pt x="273" y="28"/>
                </a:lnTo>
                <a:lnTo>
                  <a:pt x="273"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6" y="28"/>
                </a:lnTo>
                <a:lnTo>
                  <a:pt x="276" y="28"/>
                </a:lnTo>
                <a:lnTo>
                  <a:pt x="276" y="28"/>
                </a:lnTo>
                <a:lnTo>
                  <a:pt x="276" y="28"/>
                </a:lnTo>
                <a:lnTo>
                  <a:pt x="276" y="28"/>
                </a:lnTo>
                <a:lnTo>
                  <a:pt x="276" y="28"/>
                </a:lnTo>
                <a:lnTo>
                  <a:pt x="276" y="28"/>
                </a:lnTo>
                <a:lnTo>
                  <a:pt x="276" y="28"/>
                </a:lnTo>
                <a:lnTo>
                  <a:pt x="276" y="28"/>
                </a:lnTo>
                <a:lnTo>
                  <a:pt x="276" y="28"/>
                </a:lnTo>
                <a:lnTo>
                  <a:pt x="276" y="28"/>
                </a:lnTo>
                <a:lnTo>
                  <a:pt x="276" y="28"/>
                </a:lnTo>
                <a:lnTo>
                  <a:pt x="276" y="28"/>
                </a:lnTo>
                <a:lnTo>
                  <a:pt x="276" y="28"/>
                </a:lnTo>
                <a:lnTo>
                  <a:pt x="276" y="28"/>
                </a:lnTo>
                <a:lnTo>
                  <a:pt x="276" y="28"/>
                </a:lnTo>
                <a:lnTo>
                  <a:pt x="276" y="28"/>
                </a:lnTo>
                <a:lnTo>
                  <a:pt x="276" y="28"/>
                </a:lnTo>
                <a:lnTo>
                  <a:pt x="276" y="28"/>
                </a:lnTo>
                <a:lnTo>
                  <a:pt x="276" y="28"/>
                </a:lnTo>
                <a:lnTo>
                  <a:pt x="276" y="28"/>
                </a:lnTo>
                <a:lnTo>
                  <a:pt x="277" y="28"/>
                </a:lnTo>
                <a:lnTo>
                  <a:pt x="277" y="28"/>
                </a:lnTo>
                <a:lnTo>
                  <a:pt x="277" y="28"/>
                </a:lnTo>
                <a:lnTo>
                  <a:pt x="277" y="28"/>
                </a:lnTo>
                <a:lnTo>
                  <a:pt x="277" y="28"/>
                </a:lnTo>
                <a:lnTo>
                  <a:pt x="277" y="28"/>
                </a:lnTo>
                <a:lnTo>
                  <a:pt x="277" y="28"/>
                </a:lnTo>
                <a:lnTo>
                  <a:pt x="277" y="28"/>
                </a:lnTo>
                <a:lnTo>
                  <a:pt x="277" y="28"/>
                </a:lnTo>
                <a:lnTo>
                  <a:pt x="277" y="28"/>
                </a:lnTo>
                <a:lnTo>
                  <a:pt x="277" y="28"/>
                </a:lnTo>
                <a:lnTo>
                  <a:pt x="277" y="28"/>
                </a:lnTo>
                <a:lnTo>
                  <a:pt x="278" y="28"/>
                </a:lnTo>
                <a:lnTo>
                  <a:pt x="278" y="28"/>
                </a:lnTo>
                <a:lnTo>
                  <a:pt x="278" y="28"/>
                </a:lnTo>
                <a:lnTo>
                  <a:pt x="278" y="28"/>
                </a:lnTo>
                <a:lnTo>
                  <a:pt x="278" y="28"/>
                </a:lnTo>
                <a:lnTo>
                  <a:pt x="278" y="28"/>
                </a:lnTo>
                <a:lnTo>
                  <a:pt x="278" y="28"/>
                </a:lnTo>
                <a:lnTo>
                  <a:pt x="278" y="28"/>
                </a:lnTo>
                <a:lnTo>
                  <a:pt x="278" y="28"/>
                </a:lnTo>
                <a:lnTo>
                  <a:pt x="278" y="28"/>
                </a:lnTo>
                <a:lnTo>
                  <a:pt x="278" y="28"/>
                </a:lnTo>
                <a:lnTo>
                  <a:pt x="278" y="28"/>
                </a:lnTo>
                <a:lnTo>
                  <a:pt x="279" y="28"/>
                </a:lnTo>
                <a:lnTo>
                  <a:pt x="279" y="28"/>
                </a:lnTo>
                <a:lnTo>
                  <a:pt x="279" y="28"/>
                </a:lnTo>
                <a:lnTo>
                  <a:pt x="279" y="28"/>
                </a:lnTo>
                <a:lnTo>
                  <a:pt x="279" y="28"/>
                </a:lnTo>
                <a:lnTo>
                  <a:pt x="279" y="28"/>
                </a:lnTo>
                <a:lnTo>
                  <a:pt x="279" y="28"/>
                </a:lnTo>
                <a:lnTo>
                  <a:pt x="279" y="29"/>
                </a:lnTo>
                <a:lnTo>
                  <a:pt x="279" y="29"/>
                </a:lnTo>
                <a:lnTo>
                  <a:pt x="279" y="29"/>
                </a:lnTo>
                <a:lnTo>
                  <a:pt x="279" y="29"/>
                </a:lnTo>
                <a:lnTo>
                  <a:pt x="279" y="29"/>
                </a:lnTo>
                <a:lnTo>
                  <a:pt x="280" y="29"/>
                </a:lnTo>
                <a:lnTo>
                  <a:pt x="280" y="29"/>
                </a:lnTo>
                <a:lnTo>
                  <a:pt x="280" y="29"/>
                </a:lnTo>
                <a:lnTo>
                  <a:pt x="280" y="29"/>
                </a:lnTo>
                <a:lnTo>
                  <a:pt x="280" y="29"/>
                </a:lnTo>
                <a:lnTo>
                  <a:pt x="280" y="29"/>
                </a:lnTo>
                <a:lnTo>
                  <a:pt x="280" y="29"/>
                </a:lnTo>
                <a:lnTo>
                  <a:pt x="280" y="29"/>
                </a:lnTo>
                <a:lnTo>
                  <a:pt x="280" y="29"/>
                </a:lnTo>
                <a:lnTo>
                  <a:pt x="281" y="29"/>
                </a:lnTo>
                <a:lnTo>
                  <a:pt x="281" y="29"/>
                </a:lnTo>
                <a:lnTo>
                  <a:pt x="281" y="29"/>
                </a:lnTo>
                <a:lnTo>
                  <a:pt x="281" y="29"/>
                </a:lnTo>
                <a:lnTo>
                  <a:pt x="281" y="29"/>
                </a:lnTo>
                <a:lnTo>
                  <a:pt x="281" y="29"/>
                </a:lnTo>
                <a:lnTo>
                  <a:pt x="281" y="29"/>
                </a:lnTo>
                <a:lnTo>
                  <a:pt x="281" y="29"/>
                </a:lnTo>
                <a:lnTo>
                  <a:pt x="281" y="29"/>
                </a:lnTo>
                <a:lnTo>
                  <a:pt x="281" y="29"/>
                </a:lnTo>
                <a:lnTo>
                  <a:pt x="281" y="29"/>
                </a:lnTo>
                <a:lnTo>
                  <a:pt x="281" y="29"/>
                </a:lnTo>
                <a:lnTo>
                  <a:pt x="281" y="29"/>
                </a:lnTo>
                <a:lnTo>
                  <a:pt x="281" y="29"/>
                </a:lnTo>
                <a:lnTo>
                  <a:pt x="281" y="29"/>
                </a:lnTo>
                <a:lnTo>
                  <a:pt x="281" y="29"/>
                </a:lnTo>
                <a:lnTo>
                  <a:pt x="281" y="29"/>
                </a:lnTo>
                <a:lnTo>
                  <a:pt x="281" y="29"/>
                </a:lnTo>
                <a:lnTo>
                  <a:pt x="282" y="29"/>
                </a:lnTo>
                <a:lnTo>
                  <a:pt x="282" y="29"/>
                </a:lnTo>
                <a:lnTo>
                  <a:pt x="282" y="29"/>
                </a:lnTo>
                <a:lnTo>
                  <a:pt x="282" y="29"/>
                </a:lnTo>
                <a:lnTo>
                  <a:pt x="282" y="29"/>
                </a:lnTo>
                <a:lnTo>
                  <a:pt x="282" y="29"/>
                </a:lnTo>
                <a:lnTo>
                  <a:pt x="283" y="29"/>
                </a:lnTo>
                <a:lnTo>
                  <a:pt x="283" y="29"/>
                </a:lnTo>
                <a:lnTo>
                  <a:pt x="283" y="29"/>
                </a:lnTo>
                <a:lnTo>
                  <a:pt x="283" y="29"/>
                </a:lnTo>
                <a:lnTo>
                  <a:pt x="283" y="29"/>
                </a:lnTo>
                <a:lnTo>
                  <a:pt x="283" y="29"/>
                </a:lnTo>
                <a:lnTo>
                  <a:pt x="283" y="29"/>
                </a:lnTo>
                <a:lnTo>
                  <a:pt x="283" y="29"/>
                </a:lnTo>
                <a:lnTo>
                  <a:pt x="283" y="29"/>
                </a:lnTo>
                <a:lnTo>
                  <a:pt x="283" y="29"/>
                </a:lnTo>
                <a:lnTo>
                  <a:pt x="283" y="29"/>
                </a:lnTo>
                <a:lnTo>
                  <a:pt x="283" y="29"/>
                </a:lnTo>
                <a:lnTo>
                  <a:pt x="283" y="29"/>
                </a:lnTo>
                <a:lnTo>
                  <a:pt x="283" y="29"/>
                </a:lnTo>
                <a:lnTo>
                  <a:pt x="283" y="29"/>
                </a:lnTo>
                <a:lnTo>
                  <a:pt x="283" y="29"/>
                </a:lnTo>
                <a:lnTo>
                  <a:pt x="283" y="29"/>
                </a:lnTo>
                <a:lnTo>
                  <a:pt x="283" y="29"/>
                </a:lnTo>
                <a:lnTo>
                  <a:pt x="283" y="29"/>
                </a:lnTo>
                <a:lnTo>
                  <a:pt x="283" y="29"/>
                </a:lnTo>
                <a:lnTo>
                  <a:pt x="283" y="29"/>
                </a:lnTo>
                <a:lnTo>
                  <a:pt x="283" y="29"/>
                </a:lnTo>
                <a:lnTo>
                  <a:pt x="283" y="29"/>
                </a:lnTo>
                <a:lnTo>
                  <a:pt x="283" y="29"/>
                </a:lnTo>
                <a:lnTo>
                  <a:pt x="284" y="29"/>
                </a:lnTo>
                <a:lnTo>
                  <a:pt x="284" y="29"/>
                </a:lnTo>
                <a:lnTo>
                  <a:pt x="284" y="29"/>
                </a:lnTo>
                <a:lnTo>
                  <a:pt x="284" y="29"/>
                </a:lnTo>
                <a:lnTo>
                  <a:pt x="284" y="29"/>
                </a:lnTo>
                <a:lnTo>
                  <a:pt x="284" y="29"/>
                </a:lnTo>
                <a:lnTo>
                  <a:pt x="284" y="29"/>
                </a:lnTo>
                <a:lnTo>
                  <a:pt x="284" y="29"/>
                </a:lnTo>
                <a:lnTo>
                  <a:pt x="284" y="29"/>
                </a:lnTo>
                <a:lnTo>
                  <a:pt x="285" y="29"/>
                </a:lnTo>
                <a:lnTo>
                  <a:pt x="285" y="29"/>
                </a:lnTo>
                <a:lnTo>
                  <a:pt x="285" y="29"/>
                </a:lnTo>
                <a:lnTo>
                  <a:pt x="285" y="29"/>
                </a:lnTo>
                <a:lnTo>
                  <a:pt x="285" y="29"/>
                </a:lnTo>
                <a:lnTo>
                  <a:pt x="285" y="29"/>
                </a:lnTo>
                <a:lnTo>
                  <a:pt x="286" y="29"/>
                </a:lnTo>
                <a:lnTo>
                  <a:pt x="286" y="29"/>
                </a:lnTo>
                <a:lnTo>
                  <a:pt x="286" y="29"/>
                </a:lnTo>
                <a:lnTo>
                  <a:pt x="286" y="29"/>
                </a:lnTo>
                <a:lnTo>
                  <a:pt x="286" y="29"/>
                </a:lnTo>
                <a:lnTo>
                  <a:pt x="286" y="29"/>
                </a:lnTo>
                <a:lnTo>
                  <a:pt x="286" y="29"/>
                </a:lnTo>
                <a:lnTo>
                  <a:pt x="286" y="29"/>
                </a:lnTo>
                <a:lnTo>
                  <a:pt x="286" y="29"/>
                </a:lnTo>
                <a:lnTo>
                  <a:pt x="286" y="29"/>
                </a:lnTo>
                <a:lnTo>
                  <a:pt x="286" y="29"/>
                </a:lnTo>
                <a:lnTo>
                  <a:pt x="286" y="29"/>
                </a:lnTo>
                <a:lnTo>
                  <a:pt x="287" y="29"/>
                </a:lnTo>
                <a:lnTo>
                  <a:pt x="287" y="29"/>
                </a:lnTo>
                <a:lnTo>
                  <a:pt x="287" y="29"/>
                </a:lnTo>
                <a:lnTo>
                  <a:pt x="287" y="29"/>
                </a:lnTo>
                <a:lnTo>
                  <a:pt x="287" y="30"/>
                </a:lnTo>
                <a:lnTo>
                  <a:pt x="287" y="30"/>
                </a:lnTo>
                <a:lnTo>
                  <a:pt x="287" y="30"/>
                </a:lnTo>
                <a:lnTo>
                  <a:pt x="287" y="30"/>
                </a:lnTo>
                <a:lnTo>
                  <a:pt x="287" y="30"/>
                </a:lnTo>
                <a:lnTo>
                  <a:pt x="288" y="30"/>
                </a:lnTo>
                <a:lnTo>
                  <a:pt x="288" y="30"/>
                </a:lnTo>
                <a:lnTo>
                  <a:pt x="288" y="30"/>
                </a:lnTo>
                <a:lnTo>
                  <a:pt x="288" y="30"/>
                </a:lnTo>
                <a:lnTo>
                  <a:pt x="288" y="30"/>
                </a:lnTo>
                <a:lnTo>
                  <a:pt x="288" y="30"/>
                </a:lnTo>
                <a:lnTo>
                  <a:pt x="288" y="30"/>
                </a:lnTo>
                <a:lnTo>
                  <a:pt x="288" y="30"/>
                </a:lnTo>
                <a:lnTo>
                  <a:pt x="288" y="30"/>
                </a:lnTo>
                <a:lnTo>
                  <a:pt x="289" y="30"/>
                </a:lnTo>
                <a:lnTo>
                  <a:pt x="289" y="30"/>
                </a:lnTo>
                <a:lnTo>
                  <a:pt x="289" y="30"/>
                </a:lnTo>
                <a:lnTo>
                  <a:pt x="289" y="30"/>
                </a:lnTo>
                <a:lnTo>
                  <a:pt x="289" y="30"/>
                </a:lnTo>
                <a:lnTo>
                  <a:pt x="289" y="30"/>
                </a:lnTo>
                <a:lnTo>
                  <a:pt x="289" y="30"/>
                </a:lnTo>
                <a:lnTo>
                  <a:pt x="289" y="30"/>
                </a:lnTo>
                <a:lnTo>
                  <a:pt x="289" y="30"/>
                </a:lnTo>
                <a:lnTo>
                  <a:pt x="289" y="30"/>
                </a:lnTo>
                <a:lnTo>
                  <a:pt x="289" y="30"/>
                </a:lnTo>
                <a:lnTo>
                  <a:pt x="289" y="30"/>
                </a:lnTo>
                <a:lnTo>
                  <a:pt x="290" y="30"/>
                </a:lnTo>
                <a:lnTo>
                  <a:pt x="290" y="30"/>
                </a:lnTo>
                <a:lnTo>
                  <a:pt x="290" y="30"/>
                </a:lnTo>
                <a:lnTo>
                  <a:pt x="290" y="30"/>
                </a:lnTo>
                <a:lnTo>
                  <a:pt x="290" y="30"/>
                </a:lnTo>
                <a:lnTo>
                  <a:pt x="290" y="30"/>
                </a:lnTo>
                <a:lnTo>
                  <a:pt x="290" y="30"/>
                </a:lnTo>
                <a:lnTo>
                  <a:pt x="290" y="30"/>
                </a:lnTo>
                <a:lnTo>
                  <a:pt x="290" y="30"/>
                </a:lnTo>
                <a:lnTo>
                  <a:pt x="290" y="30"/>
                </a:lnTo>
                <a:lnTo>
                  <a:pt x="290" y="30"/>
                </a:lnTo>
                <a:lnTo>
                  <a:pt x="290" y="30"/>
                </a:lnTo>
                <a:lnTo>
                  <a:pt x="291" y="30"/>
                </a:lnTo>
                <a:lnTo>
                  <a:pt x="291" y="30"/>
                </a:lnTo>
                <a:lnTo>
                  <a:pt x="291" y="30"/>
                </a:lnTo>
                <a:lnTo>
                  <a:pt x="291" y="30"/>
                </a:lnTo>
                <a:lnTo>
                  <a:pt x="291" y="30"/>
                </a:lnTo>
                <a:lnTo>
                  <a:pt x="291" y="30"/>
                </a:lnTo>
                <a:lnTo>
                  <a:pt x="291" y="30"/>
                </a:lnTo>
                <a:lnTo>
                  <a:pt x="291" y="30"/>
                </a:lnTo>
                <a:lnTo>
                  <a:pt x="291" y="30"/>
                </a:lnTo>
                <a:lnTo>
                  <a:pt x="292" y="30"/>
                </a:lnTo>
                <a:lnTo>
                  <a:pt x="292" y="30"/>
                </a:lnTo>
                <a:lnTo>
                  <a:pt x="292" y="30"/>
                </a:lnTo>
                <a:lnTo>
                  <a:pt x="292" y="30"/>
                </a:lnTo>
                <a:lnTo>
                  <a:pt x="292" y="30"/>
                </a:lnTo>
                <a:lnTo>
                  <a:pt x="292" y="30"/>
                </a:lnTo>
                <a:lnTo>
                  <a:pt x="293" y="30"/>
                </a:lnTo>
                <a:lnTo>
                  <a:pt x="293" y="30"/>
                </a:lnTo>
                <a:lnTo>
                  <a:pt x="293" y="30"/>
                </a:lnTo>
                <a:lnTo>
                  <a:pt x="296" y="30"/>
                </a:lnTo>
                <a:lnTo>
                  <a:pt x="296" y="30"/>
                </a:lnTo>
                <a:lnTo>
                  <a:pt x="296" y="30"/>
                </a:lnTo>
                <a:lnTo>
                  <a:pt x="296" y="30"/>
                </a:lnTo>
                <a:lnTo>
                  <a:pt x="296" y="30"/>
                </a:lnTo>
                <a:lnTo>
                  <a:pt x="296" y="30"/>
                </a:lnTo>
                <a:lnTo>
                  <a:pt x="296" y="30"/>
                </a:lnTo>
                <a:lnTo>
                  <a:pt x="296" y="30"/>
                </a:lnTo>
                <a:lnTo>
                  <a:pt x="296" y="30"/>
                </a:lnTo>
                <a:lnTo>
                  <a:pt x="296" y="30"/>
                </a:lnTo>
                <a:lnTo>
                  <a:pt x="296" y="30"/>
                </a:lnTo>
                <a:lnTo>
                  <a:pt x="296" y="30"/>
                </a:lnTo>
                <a:lnTo>
                  <a:pt x="297" y="30"/>
                </a:lnTo>
                <a:lnTo>
                  <a:pt x="297" y="30"/>
                </a:lnTo>
                <a:lnTo>
                  <a:pt x="297" y="30"/>
                </a:lnTo>
                <a:lnTo>
                  <a:pt x="297" y="30"/>
                </a:lnTo>
                <a:lnTo>
                  <a:pt x="297" y="30"/>
                </a:lnTo>
                <a:lnTo>
                  <a:pt x="297" y="30"/>
                </a:lnTo>
                <a:lnTo>
                  <a:pt x="298" y="30"/>
                </a:lnTo>
                <a:lnTo>
                  <a:pt x="298" y="31"/>
                </a:lnTo>
                <a:lnTo>
                  <a:pt x="298" y="31"/>
                </a:lnTo>
                <a:lnTo>
                  <a:pt x="299" y="31"/>
                </a:lnTo>
                <a:lnTo>
                  <a:pt x="299" y="31"/>
                </a:lnTo>
                <a:lnTo>
                  <a:pt x="299" y="31"/>
                </a:lnTo>
                <a:lnTo>
                  <a:pt x="299" y="31"/>
                </a:lnTo>
                <a:lnTo>
                  <a:pt x="299" y="31"/>
                </a:lnTo>
                <a:lnTo>
                  <a:pt x="299" y="31"/>
                </a:lnTo>
                <a:lnTo>
                  <a:pt x="299" y="31"/>
                </a:lnTo>
                <a:lnTo>
                  <a:pt x="299" y="31"/>
                </a:lnTo>
                <a:lnTo>
                  <a:pt x="299" y="31"/>
                </a:lnTo>
                <a:lnTo>
                  <a:pt x="300" y="31"/>
                </a:lnTo>
                <a:lnTo>
                  <a:pt x="300" y="31"/>
                </a:lnTo>
                <a:lnTo>
                  <a:pt x="300" y="31"/>
                </a:lnTo>
                <a:lnTo>
                  <a:pt x="300" y="31"/>
                </a:lnTo>
                <a:lnTo>
                  <a:pt x="300" y="31"/>
                </a:lnTo>
                <a:lnTo>
                  <a:pt x="300" y="31"/>
                </a:lnTo>
                <a:lnTo>
                  <a:pt x="301" y="31"/>
                </a:lnTo>
                <a:lnTo>
                  <a:pt x="301" y="31"/>
                </a:lnTo>
                <a:lnTo>
                  <a:pt x="301" y="31"/>
                </a:lnTo>
                <a:lnTo>
                  <a:pt x="301" y="31"/>
                </a:lnTo>
                <a:lnTo>
                  <a:pt x="301" y="31"/>
                </a:lnTo>
                <a:lnTo>
                  <a:pt x="301" y="31"/>
                </a:lnTo>
                <a:lnTo>
                  <a:pt x="302" y="31"/>
                </a:lnTo>
                <a:lnTo>
                  <a:pt x="302" y="31"/>
                </a:lnTo>
                <a:lnTo>
                  <a:pt x="302" y="31"/>
                </a:lnTo>
                <a:lnTo>
                  <a:pt x="302" y="31"/>
                </a:lnTo>
                <a:lnTo>
                  <a:pt x="302" y="31"/>
                </a:lnTo>
                <a:lnTo>
                  <a:pt x="302" y="31"/>
                </a:lnTo>
                <a:lnTo>
                  <a:pt x="303" y="31"/>
                </a:lnTo>
                <a:lnTo>
                  <a:pt x="303" y="32"/>
                </a:lnTo>
                <a:lnTo>
                  <a:pt x="303" y="32"/>
                </a:lnTo>
                <a:lnTo>
                  <a:pt x="303" y="32"/>
                </a:lnTo>
                <a:lnTo>
                  <a:pt x="303" y="32"/>
                </a:lnTo>
                <a:lnTo>
                  <a:pt x="303" y="32"/>
                </a:lnTo>
                <a:lnTo>
                  <a:pt x="303" y="32"/>
                </a:lnTo>
                <a:lnTo>
                  <a:pt x="303" y="32"/>
                </a:lnTo>
                <a:lnTo>
                  <a:pt x="303" y="32"/>
                </a:lnTo>
                <a:lnTo>
                  <a:pt x="304" y="32"/>
                </a:lnTo>
                <a:lnTo>
                  <a:pt x="304" y="32"/>
                </a:lnTo>
                <a:lnTo>
                  <a:pt x="304" y="32"/>
                </a:lnTo>
                <a:lnTo>
                  <a:pt x="304" y="32"/>
                </a:lnTo>
                <a:lnTo>
                  <a:pt x="304" y="32"/>
                </a:lnTo>
                <a:lnTo>
                  <a:pt x="304" y="32"/>
                </a:lnTo>
                <a:lnTo>
                  <a:pt x="304" y="32"/>
                </a:lnTo>
                <a:lnTo>
                  <a:pt x="304" y="32"/>
                </a:lnTo>
                <a:lnTo>
                  <a:pt x="304" y="32"/>
                </a:lnTo>
                <a:lnTo>
                  <a:pt x="305" y="32"/>
                </a:lnTo>
                <a:lnTo>
                  <a:pt x="305" y="32"/>
                </a:lnTo>
                <a:lnTo>
                  <a:pt x="305" y="32"/>
                </a:lnTo>
                <a:lnTo>
                  <a:pt x="306" y="32"/>
                </a:lnTo>
                <a:lnTo>
                  <a:pt x="306" y="32"/>
                </a:lnTo>
                <a:lnTo>
                  <a:pt x="306" y="32"/>
                </a:lnTo>
                <a:lnTo>
                  <a:pt x="306" y="32"/>
                </a:lnTo>
                <a:lnTo>
                  <a:pt x="306" y="32"/>
                </a:lnTo>
                <a:lnTo>
                  <a:pt x="306" y="32"/>
                </a:lnTo>
                <a:lnTo>
                  <a:pt x="307" y="32"/>
                </a:lnTo>
                <a:lnTo>
                  <a:pt x="307" y="33"/>
                </a:lnTo>
                <a:lnTo>
                  <a:pt x="307" y="33"/>
                </a:lnTo>
                <a:lnTo>
                  <a:pt x="307" y="33"/>
                </a:lnTo>
                <a:lnTo>
                  <a:pt x="307" y="33"/>
                </a:lnTo>
                <a:lnTo>
                  <a:pt x="307" y="33"/>
                </a:lnTo>
                <a:lnTo>
                  <a:pt x="307" y="33"/>
                </a:lnTo>
                <a:lnTo>
                  <a:pt x="307" y="33"/>
                </a:lnTo>
                <a:lnTo>
                  <a:pt x="307" y="33"/>
                </a:lnTo>
                <a:lnTo>
                  <a:pt x="307" y="33"/>
                </a:lnTo>
                <a:lnTo>
                  <a:pt x="307" y="33"/>
                </a:lnTo>
                <a:lnTo>
                  <a:pt x="307" y="33"/>
                </a:lnTo>
                <a:lnTo>
                  <a:pt x="308" y="33"/>
                </a:lnTo>
                <a:lnTo>
                  <a:pt x="308" y="33"/>
                </a:lnTo>
                <a:lnTo>
                  <a:pt x="308" y="33"/>
                </a:lnTo>
                <a:lnTo>
                  <a:pt x="308" y="33"/>
                </a:lnTo>
                <a:lnTo>
                  <a:pt x="308" y="33"/>
                </a:lnTo>
                <a:lnTo>
                  <a:pt x="308" y="33"/>
                </a:lnTo>
                <a:lnTo>
                  <a:pt x="309" y="33"/>
                </a:lnTo>
                <a:lnTo>
                  <a:pt x="309" y="33"/>
                </a:lnTo>
                <a:lnTo>
                  <a:pt x="309" y="33"/>
                </a:lnTo>
                <a:lnTo>
                  <a:pt x="309" y="33"/>
                </a:lnTo>
                <a:lnTo>
                  <a:pt x="309" y="33"/>
                </a:lnTo>
                <a:lnTo>
                  <a:pt x="309" y="33"/>
                </a:lnTo>
                <a:lnTo>
                  <a:pt x="310" y="33"/>
                </a:lnTo>
                <a:lnTo>
                  <a:pt x="310" y="33"/>
                </a:lnTo>
                <a:lnTo>
                  <a:pt x="310" y="33"/>
                </a:lnTo>
                <a:lnTo>
                  <a:pt x="310" y="33"/>
                </a:lnTo>
                <a:lnTo>
                  <a:pt x="310" y="33"/>
                </a:lnTo>
                <a:lnTo>
                  <a:pt x="310" y="33"/>
                </a:lnTo>
                <a:lnTo>
                  <a:pt x="311" y="33"/>
                </a:lnTo>
                <a:lnTo>
                  <a:pt x="311" y="33"/>
                </a:lnTo>
                <a:lnTo>
                  <a:pt x="311" y="33"/>
                </a:lnTo>
                <a:lnTo>
                  <a:pt x="311" y="33"/>
                </a:lnTo>
                <a:lnTo>
                  <a:pt x="311" y="33"/>
                </a:lnTo>
                <a:lnTo>
                  <a:pt x="311" y="33"/>
                </a:lnTo>
                <a:lnTo>
                  <a:pt x="311" y="33"/>
                </a:lnTo>
                <a:lnTo>
                  <a:pt x="311" y="33"/>
                </a:lnTo>
                <a:lnTo>
                  <a:pt x="311" y="33"/>
                </a:lnTo>
                <a:lnTo>
                  <a:pt x="311" y="33"/>
                </a:lnTo>
                <a:lnTo>
                  <a:pt x="311" y="33"/>
                </a:lnTo>
                <a:lnTo>
                  <a:pt x="311" y="33"/>
                </a:lnTo>
                <a:lnTo>
                  <a:pt x="312" y="33"/>
                </a:lnTo>
                <a:lnTo>
                  <a:pt x="312" y="33"/>
                </a:lnTo>
                <a:lnTo>
                  <a:pt x="312" y="33"/>
                </a:lnTo>
                <a:lnTo>
                  <a:pt x="312" y="33"/>
                </a:lnTo>
                <a:lnTo>
                  <a:pt x="312" y="33"/>
                </a:lnTo>
                <a:lnTo>
                  <a:pt x="312" y="33"/>
                </a:lnTo>
                <a:lnTo>
                  <a:pt x="312" y="33"/>
                </a:lnTo>
                <a:lnTo>
                  <a:pt x="312" y="33"/>
                </a:lnTo>
                <a:lnTo>
                  <a:pt x="312" y="33"/>
                </a:lnTo>
                <a:lnTo>
                  <a:pt x="314" y="33"/>
                </a:lnTo>
                <a:lnTo>
                  <a:pt x="314" y="33"/>
                </a:lnTo>
                <a:lnTo>
                  <a:pt x="314" y="33"/>
                </a:lnTo>
                <a:lnTo>
                  <a:pt x="315" y="33"/>
                </a:lnTo>
                <a:lnTo>
                  <a:pt x="315" y="33"/>
                </a:lnTo>
                <a:lnTo>
                  <a:pt x="315" y="33"/>
                </a:lnTo>
                <a:lnTo>
                  <a:pt x="316" y="33"/>
                </a:lnTo>
                <a:lnTo>
                  <a:pt x="316" y="33"/>
                </a:lnTo>
                <a:lnTo>
                  <a:pt x="316" y="33"/>
                </a:lnTo>
                <a:lnTo>
                  <a:pt x="316" y="33"/>
                </a:lnTo>
                <a:lnTo>
                  <a:pt x="316" y="33"/>
                </a:lnTo>
                <a:lnTo>
                  <a:pt x="316" y="33"/>
                </a:lnTo>
                <a:lnTo>
                  <a:pt x="316" y="33"/>
                </a:lnTo>
                <a:lnTo>
                  <a:pt x="316" y="34"/>
                </a:lnTo>
                <a:lnTo>
                  <a:pt x="316" y="34"/>
                </a:lnTo>
                <a:lnTo>
                  <a:pt x="316" y="34"/>
                </a:lnTo>
                <a:lnTo>
                  <a:pt x="316" y="34"/>
                </a:lnTo>
                <a:lnTo>
                  <a:pt x="316" y="34"/>
                </a:lnTo>
                <a:lnTo>
                  <a:pt x="318" y="34"/>
                </a:lnTo>
                <a:lnTo>
                  <a:pt x="318" y="34"/>
                </a:lnTo>
                <a:lnTo>
                  <a:pt x="318" y="34"/>
                </a:lnTo>
                <a:lnTo>
                  <a:pt x="319" y="34"/>
                </a:lnTo>
                <a:lnTo>
                  <a:pt x="319" y="34"/>
                </a:lnTo>
                <a:lnTo>
                  <a:pt x="319" y="34"/>
                </a:lnTo>
                <a:lnTo>
                  <a:pt x="319" y="34"/>
                </a:lnTo>
                <a:lnTo>
                  <a:pt x="319" y="34"/>
                </a:lnTo>
                <a:lnTo>
                  <a:pt x="319" y="34"/>
                </a:lnTo>
                <a:lnTo>
                  <a:pt x="319" y="34"/>
                </a:lnTo>
                <a:lnTo>
                  <a:pt x="319" y="34"/>
                </a:lnTo>
                <a:lnTo>
                  <a:pt x="319" y="34"/>
                </a:lnTo>
                <a:lnTo>
                  <a:pt x="320" y="34"/>
                </a:lnTo>
                <a:lnTo>
                  <a:pt x="320" y="34"/>
                </a:lnTo>
                <a:lnTo>
                  <a:pt x="320" y="34"/>
                </a:lnTo>
                <a:lnTo>
                  <a:pt x="320" y="34"/>
                </a:lnTo>
                <a:lnTo>
                  <a:pt x="320" y="34"/>
                </a:lnTo>
                <a:lnTo>
                  <a:pt x="320" y="34"/>
                </a:lnTo>
                <a:lnTo>
                  <a:pt x="321" y="34"/>
                </a:lnTo>
                <a:lnTo>
                  <a:pt x="321" y="34"/>
                </a:lnTo>
                <a:lnTo>
                  <a:pt x="321" y="34"/>
                </a:lnTo>
                <a:lnTo>
                  <a:pt x="321" y="34"/>
                </a:lnTo>
                <a:lnTo>
                  <a:pt x="321" y="34"/>
                </a:lnTo>
                <a:lnTo>
                  <a:pt x="321" y="34"/>
                </a:lnTo>
                <a:lnTo>
                  <a:pt x="321" y="34"/>
                </a:lnTo>
                <a:lnTo>
                  <a:pt x="321" y="34"/>
                </a:lnTo>
                <a:lnTo>
                  <a:pt x="321" y="34"/>
                </a:lnTo>
                <a:lnTo>
                  <a:pt x="321" y="34"/>
                </a:lnTo>
                <a:lnTo>
                  <a:pt x="321" y="34"/>
                </a:lnTo>
                <a:lnTo>
                  <a:pt x="321" y="34"/>
                </a:lnTo>
                <a:lnTo>
                  <a:pt x="321" y="34"/>
                </a:lnTo>
                <a:lnTo>
                  <a:pt x="321" y="34"/>
                </a:lnTo>
                <a:lnTo>
                  <a:pt x="321" y="34"/>
                </a:lnTo>
                <a:lnTo>
                  <a:pt x="322" y="34"/>
                </a:lnTo>
                <a:lnTo>
                  <a:pt x="322" y="34"/>
                </a:lnTo>
                <a:lnTo>
                  <a:pt x="322" y="34"/>
                </a:lnTo>
                <a:lnTo>
                  <a:pt x="322" y="34"/>
                </a:lnTo>
                <a:lnTo>
                  <a:pt x="322" y="34"/>
                </a:lnTo>
                <a:lnTo>
                  <a:pt x="322" y="34"/>
                </a:lnTo>
                <a:lnTo>
                  <a:pt x="322" y="34"/>
                </a:lnTo>
                <a:lnTo>
                  <a:pt x="322" y="34"/>
                </a:lnTo>
                <a:lnTo>
                  <a:pt x="322" y="34"/>
                </a:lnTo>
                <a:lnTo>
                  <a:pt x="323" y="34"/>
                </a:lnTo>
                <a:lnTo>
                  <a:pt x="323" y="34"/>
                </a:lnTo>
                <a:lnTo>
                  <a:pt x="323" y="34"/>
                </a:lnTo>
                <a:lnTo>
                  <a:pt x="323" y="34"/>
                </a:lnTo>
                <a:lnTo>
                  <a:pt x="323" y="34"/>
                </a:lnTo>
                <a:lnTo>
                  <a:pt x="323" y="34"/>
                </a:lnTo>
                <a:lnTo>
                  <a:pt x="323" y="34"/>
                </a:lnTo>
                <a:lnTo>
                  <a:pt x="323" y="34"/>
                </a:lnTo>
                <a:lnTo>
                  <a:pt x="323" y="34"/>
                </a:lnTo>
                <a:lnTo>
                  <a:pt x="323" y="34"/>
                </a:lnTo>
                <a:lnTo>
                  <a:pt x="323" y="34"/>
                </a:lnTo>
                <a:lnTo>
                  <a:pt x="323" y="34"/>
                </a:lnTo>
                <a:lnTo>
                  <a:pt x="323" y="34"/>
                </a:lnTo>
                <a:lnTo>
                  <a:pt x="323" y="34"/>
                </a:lnTo>
                <a:lnTo>
                  <a:pt x="323" y="34"/>
                </a:lnTo>
                <a:lnTo>
                  <a:pt x="323" y="34"/>
                </a:lnTo>
                <a:lnTo>
                  <a:pt x="323" y="34"/>
                </a:lnTo>
                <a:lnTo>
                  <a:pt x="323" y="34"/>
                </a:lnTo>
                <a:lnTo>
                  <a:pt x="324" y="34"/>
                </a:lnTo>
                <a:lnTo>
                  <a:pt x="324" y="34"/>
                </a:lnTo>
                <a:lnTo>
                  <a:pt x="324" y="34"/>
                </a:lnTo>
                <a:lnTo>
                  <a:pt x="324" y="34"/>
                </a:lnTo>
                <a:lnTo>
                  <a:pt x="324" y="34"/>
                </a:lnTo>
                <a:lnTo>
                  <a:pt x="324" y="34"/>
                </a:lnTo>
                <a:lnTo>
                  <a:pt x="324" y="34"/>
                </a:lnTo>
                <a:lnTo>
                  <a:pt x="324" y="34"/>
                </a:lnTo>
                <a:lnTo>
                  <a:pt x="324" y="34"/>
                </a:lnTo>
                <a:lnTo>
                  <a:pt x="325" y="34"/>
                </a:lnTo>
                <a:lnTo>
                  <a:pt x="325" y="34"/>
                </a:lnTo>
                <a:lnTo>
                  <a:pt x="325" y="34"/>
                </a:lnTo>
                <a:lnTo>
                  <a:pt x="325" y="34"/>
                </a:lnTo>
                <a:lnTo>
                  <a:pt x="325" y="34"/>
                </a:lnTo>
                <a:lnTo>
                  <a:pt x="325" y="34"/>
                </a:lnTo>
                <a:lnTo>
                  <a:pt x="325" y="34"/>
                </a:lnTo>
                <a:lnTo>
                  <a:pt x="325" y="34"/>
                </a:lnTo>
                <a:lnTo>
                  <a:pt x="325" y="34"/>
                </a:lnTo>
                <a:lnTo>
                  <a:pt x="325" y="34"/>
                </a:lnTo>
                <a:lnTo>
                  <a:pt x="325" y="35"/>
                </a:lnTo>
                <a:lnTo>
                  <a:pt x="325" y="35"/>
                </a:lnTo>
                <a:lnTo>
                  <a:pt x="325" y="35"/>
                </a:lnTo>
                <a:lnTo>
                  <a:pt x="325" y="35"/>
                </a:lnTo>
                <a:lnTo>
                  <a:pt x="325" y="35"/>
                </a:lnTo>
                <a:lnTo>
                  <a:pt x="325" y="35"/>
                </a:lnTo>
                <a:lnTo>
                  <a:pt x="325" y="35"/>
                </a:lnTo>
                <a:lnTo>
                  <a:pt x="325" y="35"/>
                </a:lnTo>
                <a:lnTo>
                  <a:pt x="326" y="35"/>
                </a:lnTo>
                <a:lnTo>
                  <a:pt x="326" y="35"/>
                </a:lnTo>
                <a:lnTo>
                  <a:pt x="326" y="35"/>
                </a:lnTo>
                <a:lnTo>
                  <a:pt x="326" y="35"/>
                </a:lnTo>
                <a:lnTo>
                  <a:pt x="326" y="35"/>
                </a:lnTo>
                <a:lnTo>
                  <a:pt x="326" y="35"/>
                </a:lnTo>
                <a:lnTo>
                  <a:pt x="326" y="35"/>
                </a:lnTo>
                <a:lnTo>
                  <a:pt x="326" y="35"/>
                </a:lnTo>
                <a:lnTo>
                  <a:pt x="326" y="35"/>
                </a:lnTo>
                <a:lnTo>
                  <a:pt x="327" y="35"/>
                </a:lnTo>
                <a:lnTo>
                  <a:pt x="327" y="35"/>
                </a:lnTo>
                <a:lnTo>
                  <a:pt x="327" y="35"/>
                </a:lnTo>
                <a:lnTo>
                  <a:pt x="327" y="35"/>
                </a:lnTo>
                <a:lnTo>
                  <a:pt x="327" y="35"/>
                </a:lnTo>
                <a:lnTo>
                  <a:pt x="327" y="35"/>
                </a:lnTo>
                <a:lnTo>
                  <a:pt x="328" y="35"/>
                </a:lnTo>
                <a:lnTo>
                  <a:pt x="328" y="35"/>
                </a:lnTo>
                <a:lnTo>
                  <a:pt x="328" y="35"/>
                </a:lnTo>
                <a:lnTo>
                  <a:pt x="328" y="35"/>
                </a:lnTo>
                <a:lnTo>
                  <a:pt x="328" y="35"/>
                </a:lnTo>
                <a:lnTo>
                  <a:pt x="328" y="35"/>
                </a:lnTo>
                <a:lnTo>
                  <a:pt x="328" y="35"/>
                </a:lnTo>
                <a:lnTo>
                  <a:pt x="328" y="35"/>
                </a:lnTo>
                <a:lnTo>
                  <a:pt x="328" y="35"/>
                </a:lnTo>
                <a:lnTo>
                  <a:pt x="328" y="35"/>
                </a:lnTo>
                <a:lnTo>
                  <a:pt x="328" y="35"/>
                </a:lnTo>
                <a:lnTo>
                  <a:pt x="328" y="35"/>
                </a:lnTo>
                <a:lnTo>
                  <a:pt x="328" y="35"/>
                </a:lnTo>
                <a:lnTo>
                  <a:pt x="328" y="35"/>
                </a:lnTo>
                <a:lnTo>
                  <a:pt x="328" y="35"/>
                </a:lnTo>
                <a:lnTo>
                  <a:pt x="328" y="35"/>
                </a:lnTo>
                <a:lnTo>
                  <a:pt x="328" y="35"/>
                </a:lnTo>
                <a:lnTo>
                  <a:pt x="328" y="35"/>
                </a:lnTo>
                <a:lnTo>
                  <a:pt x="328" y="35"/>
                </a:lnTo>
                <a:lnTo>
                  <a:pt x="328" y="35"/>
                </a:lnTo>
                <a:lnTo>
                  <a:pt x="328" y="35"/>
                </a:lnTo>
                <a:lnTo>
                  <a:pt x="328" y="35"/>
                </a:lnTo>
                <a:lnTo>
                  <a:pt x="328" y="35"/>
                </a:lnTo>
                <a:lnTo>
                  <a:pt x="328" y="35"/>
                </a:lnTo>
                <a:lnTo>
                  <a:pt x="329" y="35"/>
                </a:lnTo>
                <a:lnTo>
                  <a:pt x="329" y="35"/>
                </a:lnTo>
                <a:lnTo>
                  <a:pt x="329" y="35"/>
                </a:lnTo>
                <a:lnTo>
                  <a:pt x="329" y="35"/>
                </a:lnTo>
                <a:lnTo>
                  <a:pt x="329" y="35"/>
                </a:lnTo>
                <a:lnTo>
                  <a:pt x="329" y="35"/>
                </a:lnTo>
                <a:lnTo>
                  <a:pt x="330" y="35"/>
                </a:lnTo>
                <a:lnTo>
                  <a:pt x="330" y="35"/>
                </a:lnTo>
                <a:lnTo>
                  <a:pt x="330" y="35"/>
                </a:lnTo>
                <a:lnTo>
                  <a:pt x="330" y="35"/>
                </a:lnTo>
                <a:lnTo>
                  <a:pt x="330" y="35"/>
                </a:lnTo>
                <a:lnTo>
                  <a:pt x="330" y="35"/>
                </a:lnTo>
                <a:lnTo>
                  <a:pt x="330" y="35"/>
                </a:lnTo>
                <a:lnTo>
                  <a:pt x="330" y="35"/>
                </a:lnTo>
                <a:lnTo>
                  <a:pt x="330" y="35"/>
                </a:lnTo>
                <a:lnTo>
                  <a:pt x="330" y="35"/>
                </a:lnTo>
                <a:lnTo>
                  <a:pt x="330" y="35"/>
                </a:lnTo>
                <a:lnTo>
                  <a:pt x="330" y="35"/>
                </a:lnTo>
                <a:lnTo>
                  <a:pt x="330" y="35"/>
                </a:lnTo>
                <a:lnTo>
                  <a:pt x="330" y="35"/>
                </a:lnTo>
                <a:lnTo>
                  <a:pt x="330" y="35"/>
                </a:lnTo>
                <a:lnTo>
                  <a:pt x="331" y="35"/>
                </a:lnTo>
                <a:lnTo>
                  <a:pt x="331" y="35"/>
                </a:lnTo>
                <a:lnTo>
                  <a:pt x="331" y="35"/>
                </a:lnTo>
                <a:lnTo>
                  <a:pt x="331" y="35"/>
                </a:lnTo>
                <a:lnTo>
                  <a:pt x="331" y="35"/>
                </a:lnTo>
                <a:lnTo>
                  <a:pt x="331" y="35"/>
                </a:lnTo>
                <a:lnTo>
                  <a:pt x="331" y="35"/>
                </a:lnTo>
                <a:lnTo>
                  <a:pt x="331" y="35"/>
                </a:lnTo>
                <a:lnTo>
                  <a:pt x="331" y="35"/>
                </a:lnTo>
                <a:lnTo>
                  <a:pt x="332" y="35"/>
                </a:lnTo>
                <a:lnTo>
                  <a:pt x="332" y="35"/>
                </a:lnTo>
                <a:lnTo>
                  <a:pt x="332" y="35"/>
                </a:lnTo>
                <a:lnTo>
                  <a:pt x="332" y="35"/>
                </a:lnTo>
                <a:lnTo>
                  <a:pt x="332" y="35"/>
                </a:lnTo>
                <a:lnTo>
                  <a:pt x="332" y="35"/>
                </a:lnTo>
                <a:lnTo>
                  <a:pt x="333" y="35"/>
                </a:lnTo>
                <a:lnTo>
                  <a:pt x="333" y="35"/>
                </a:lnTo>
                <a:lnTo>
                  <a:pt x="333" y="35"/>
                </a:lnTo>
                <a:lnTo>
                  <a:pt x="333" y="35"/>
                </a:lnTo>
                <a:lnTo>
                  <a:pt x="333" y="35"/>
                </a:lnTo>
                <a:lnTo>
                  <a:pt x="333" y="35"/>
                </a:lnTo>
                <a:lnTo>
                  <a:pt x="333" y="35"/>
                </a:lnTo>
                <a:lnTo>
                  <a:pt x="333" y="36"/>
                </a:lnTo>
                <a:lnTo>
                  <a:pt x="333" y="36"/>
                </a:lnTo>
                <a:lnTo>
                  <a:pt x="333" y="36"/>
                </a:lnTo>
                <a:lnTo>
                  <a:pt x="333" y="36"/>
                </a:lnTo>
                <a:lnTo>
                  <a:pt x="333" y="36"/>
                </a:lnTo>
                <a:lnTo>
                  <a:pt x="334" y="36"/>
                </a:lnTo>
                <a:lnTo>
                  <a:pt x="334" y="36"/>
                </a:lnTo>
                <a:lnTo>
                  <a:pt x="334" y="36"/>
                </a:lnTo>
                <a:lnTo>
                  <a:pt x="334" y="36"/>
                </a:lnTo>
                <a:lnTo>
                  <a:pt x="334" y="36"/>
                </a:lnTo>
                <a:lnTo>
                  <a:pt x="334" y="36"/>
                </a:lnTo>
                <a:lnTo>
                  <a:pt x="334" y="36"/>
                </a:lnTo>
                <a:lnTo>
                  <a:pt x="334" y="36"/>
                </a:lnTo>
                <a:lnTo>
                  <a:pt x="334" y="36"/>
                </a:lnTo>
                <a:lnTo>
                  <a:pt x="335" y="36"/>
                </a:lnTo>
                <a:lnTo>
                  <a:pt x="335" y="36"/>
                </a:lnTo>
                <a:lnTo>
                  <a:pt x="335" y="36"/>
                </a:lnTo>
                <a:lnTo>
                  <a:pt x="335" y="36"/>
                </a:lnTo>
                <a:lnTo>
                  <a:pt x="335" y="36"/>
                </a:lnTo>
                <a:lnTo>
                  <a:pt x="335" y="36"/>
                </a:lnTo>
                <a:lnTo>
                  <a:pt x="335" y="36"/>
                </a:lnTo>
                <a:lnTo>
                  <a:pt x="335" y="36"/>
                </a:lnTo>
                <a:lnTo>
                  <a:pt x="335" y="36"/>
                </a:lnTo>
                <a:lnTo>
                  <a:pt x="335" y="36"/>
                </a:lnTo>
                <a:lnTo>
                  <a:pt x="335" y="36"/>
                </a:lnTo>
                <a:lnTo>
                  <a:pt x="335" y="36"/>
                </a:lnTo>
                <a:lnTo>
                  <a:pt x="336" y="36"/>
                </a:lnTo>
                <a:lnTo>
                  <a:pt x="336" y="36"/>
                </a:lnTo>
                <a:lnTo>
                  <a:pt x="336" y="36"/>
                </a:lnTo>
                <a:lnTo>
                  <a:pt x="336" y="36"/>
                </a:lnTo>
                <a:lnTo>
                  <a:pt x="336" y="36"/>
                </a:lnTo>
                <a:lnTo>
                  <a:pt x="336" y="36"/>
                </a:lnTo>
                <a:lnTo>
                  <a:pt x="338" y="36"/>
                </a:lnTo>
                <a:lnTo>
                  <a:pt x="338" y="36"/>
                </a:lnTo>
                <a:lnTo>
                  <a:pt x="338" y="36"/>
                </a:lnTo>
                <a:lnTo>
                  <a:pt x="338" y="36"/>
                </a:lnTo>
                <a:lnTo>
                  <a:pt x="338" y="36"/>
                </a:lnTo>
                <a:lnTo>
                  <a:pt x="338" y="36"/>
                </a:lnTo>
                <a:lnTo>
                  <a:pt x="338" y="36"/>
                </a:lnTo>
                <a:lnTo>
                  <a:pt x="338" y="36"/>
                </a:lnTo>
                <a:lnTo>
                  <a:pt x="338" y="36"/>
                </a:lnTo>
                <a:lnTo>
                  <a:pt x="339" y="36"/>
                </a:lnTo>
                <a:lnTo>
                  <a:pt x="339" y="36"/>
                </a:lnTo>
                <a:lnTo>
                  <a:pt x="339" y="36"/>
                </a:lnTo>
                <a:lnTo>
                  <a:pt x="339" y="36"/>
                </a:lnTo>
                <a:lnTo>
                  <a:pt x="339" y="36"/>
                </a:lnTo>
                <a:lnTo>
                  <a:pt x="339" y="36"/>
                </a:lnTo>
                <a:lnTo>
                  <a:pt x="340" y="36"/>
                </a:lnTo>
                <a:lnTo>
                  <a:pt x="340" y="36"/>
                </a:lnTo>
                <a:lnTo>
                  <a:pt x="340" y="36"/>
                </a:lnTo>
                <a:lnTo>
                  <a:pt x="340" y="36"/>
                </a:lnTo>
                <a:lnTo>
                  <a:pt x="340" y="36"/>
                </a:lnTo>
                <a:lnTo>
                  <a:pt x="340" y="36"/>
                </a:lnTo>
                <a:lnTo>
                  <a:pt x="341" y="36"/>
                </a:lnTo>
                <a:lnTo>
                  <a:pt x="341" y="37"/>
                </a:lnTo>
                <a:lnTo>
                  <a:pt x="341" y="37"/>
                </a:lnTo>
                <a:lnTo>
                  <a:pt x="341" y="37"/>
                </a:lnTo>
                <a:lnTo>
                  <a:pt x="341" y="37"/>
                </a:lnTo>
                <a:lnTo>
                  <a:pt x="341" y="37"/>
                </a:lnTo>
                <a:lnTo>
                  <a:pt x="341" y="37"/>
                </a:lnTo>
                <a:lnTo>
                  <a:pt x="341" y="37"/>
                </a:lnTo>
                <a:lnTo>
                  <a:pt x="341" y="37"/>
                </a:lnTo>
                <a:lnTo>
                  <a:pt x="342" y="37"/>
                </a:lnTo>
                <a:lnTo>
                  <a:pt x="342" y="37"/>
                </a:lnTo>
                <a:lnTo>
                  <a:pt x="342" y="37"/>
                </a:lnTo>
                <a:lnTo>
                  <a:pt x="342" y="37"/>
                </a:lnTo>
                <a:lnTo>
                  <a:pt x="342" y="37"/>
                </a:lnTo>
                <a:lnTo>
                  <a:pt x="342" y="37"/>
                </a:lnTo>
                <a:lnTo>
                  <a:pt x="342" y="37"/>
                </a:lnTo>
                <a:lnTo>
                  <a:pt x="342" y="37"/>
                </a:lnTo>
                <a:lnTo>
                  <a:pt x="342" y="37"/>
                </a:lnTo>
                <a:lnTo>
                  <a:pt x="342" y="37"/>
                </a:lnTo>
                <a:lnTo>
                  <a:pt x="342" y="37"/>
                </a:lnTo>
                <a:lnTo>
                  <a:pt x="342" y="37"/>
                </a:lnTo>
                <a:lnTo>
                  <a:pt x="343" y="37"/>
                </a:lnTo>
                <a:lnTo>
                  <a:pt x="343" y="37"/>
                </a:lnTo>
                <a:lnTo>
                  <a:pt x="343" y="37"/>
                </a:lnTo>
                <a:lnTo>
                  <a:pt x="343" y="37"/>
                </a:lnTo>
                <a:lnTo>
                  <a:pt x="343" y="37"/>
                </a:lnTo>
                <a:lnTo>
                  <a:pt x="343" y="37"/>
                </a:lnTo>
                <a:lnTo>
                  <a:pt x="343" y="37"/>
                </a:lnTo>
                <a:lnTo>
                  <a:pt x="343" y="37"/>
                </a:lnTo>
                <a:lnTo>
                  <a:pt x="343" y="37"/>
                </a:lnTo>
                <a:lnTo>
                  <a:pt x="343" y="37"/>
                </a:lnTo>
                <a:lnTo>
                  <a:pt x="343" y="37"/>
                </a:lnTo>
                <a:lnTo>
                  <a:pt x="343" y="37"/>
                </a:lnTo>
                <a:lnTo>
                  <a:pt x="344" y="37"/>
                </a:lnTo>
                <a:lnTo>
                  <a:pt x="344" y="37"/>
                </a:lnTo>
                <a:lnTo>
                  <a:pt x="344" y="37"/>
                </a:lnTo>
                <a:lnTo>
                  <a:pt x="344" y="37"/>
                </a:lnTo>
                <a:lnTo>
                  <a:pt x="344" y="37"/>
                </a:lnTo>
                <a:lnTo>
                  <a:pt x="344" y="37"/>
                </a:lnTo>
                <a:lnTo>
                  <a:pt x="344" y="37"/>
                </a:lnTo>
                <a:lnTo>
                  <a:pt x="344" y="37"/>
                </a:lnTo>
                <a:lnTo>
                  <a:pt x="344" y="37"/>
                </a:lnTo>
                <a:lnTo>
                  <a:pt x="344" y="37"/>
                </a:lnTo>
                <a:lnTo>
                  <a:pt x="344" y="37"/>
                </a:lnTo>
                <a:lnTo>
                  <a:pt x="344" y="37"/>
                </a:lnTo>
                <a:lnTo>
                  <a:pt x="345" y="37"/>
                </a:lnTo>
                <a:lnTo>
                  <a:pt x="345" y="37"/>
                </a:lnTo>
                <a:lnTo>
                  <a:pt x="345" y="37"/>
                </a:lnTo>
                <a:lnTo>
                  <a:pt x="346" y="37"/>
                </a:lnTo>
                <a:lnTo>
                  <a:pt x="346" y="37"/>
                </a:lnTo>
                <a:lnTo>
                  <a:pt x="346" y="37"/>
                </a:lnTo>
                <a:lnTo>
                  <a:pt x="346" y="37"/>
                </a:lnTo>
                <a:lnTo>
                  <a:pt x="346" y="37"/>
                </a:lnTo>
                <a:lnTo>
                  <a:pt x="346" y="37"/>
                </a:lnTo>
                <a:lnTo>
                  <a:pt x="347" y="37"/>
                </a:lnTo>
                <a:lnTo>
                  <a:pt x="347" y="37"/>
                </a:lnTo>
                <a:lnTo>
                  <a:pt x="347" y="37"/>
                </a:lnTo>
                <a:lnTo>
                  <a:pt x="347" y="37"/>
                </a:lnTo>
                <a:lnTo>
                  <a:pt x="347" y="37"/>
                </a:lnTo>
                <a:lnTo>
                  <a:pt x="347" y="37"/>
                </a:lnTo>
                <a:lnTo>
                  <a:pt x="347" y="37"/>
                </a:lnTo>
                <a:lnTo>
                  <a:pt x="347" y="37"/>
                </a:lnTo>
                <a:lnTo>
                  <a:pt x="347" y="37"/>
                </a:lnTo>
                <a:lnTo>
                  <a:pt x="347" y="37"/>
                </a:lnTo>
                <a:lnTo>
                  <a:pt x="347" y="37"/>
                </a:lnTo>
                <a:lnTo>
                  <a:pt x="347" y="37"/>
                </a:lnTo>
                <a:lnTo>
                  <a:pt x="348" y="37"/>
                </a:lnTo>
                <a:lnTo>
                  <a:pt x="348" y="38"/>
                </a:lnTo>
                <a:lnTo>
                  <a:pt x="348" y="38"/>
                </a:lnTo>
                <a:lnTo>
                  <a:pt x="348" y="38"/>
                </a:lnTo>
                <a:lnTo>
                  <a:pt x="348" y="38"/>
                </a:lnTo>
                <a:lnTo>
                  <a:pt x="348" y="38"/>
                </a:lnTo>
                <a:lnTo>
                  <a:pt x="348" y="38"/>
                </a:lnTo>
                <a:lnTo>
                  <a:pt x="348" y="38"/>
                </a:lnTo>
                <a:lnTo>
                  <a:pt x="348" y="38"/>
                </a:lnTo>
                <a:lnTo>
                  <a:pt x="348" y="38"/>
                </a:lnTo>
                <a:lnTo>
                  <a:pt x="348" y="38"/>
                </a:lnTo>
                <a:lnTo>
                  <a:pt x="348" y="38"/>
                </a:lnTo>
                <a:lnTo>
                  <a:pt x="348" y="38"/>
                </a:lnTo>
                <a:lnTo>
                  <a:pt x="348" y="38"/>
                </a:lnTo>
                <a:lnTo>
                  <a:pt x="348" y="38"/>
                </a:lnTo>
                <a:lnTo>
                  <a:pt x="348" y="38"/>
                </a:lnTo>
                <a:lnTo>
                  <a:pt x="348" y="38"/>
                </a:lnTo>
                <a:lnTo>
                  <a:pt x="348" y="38"/>
                </a:lnTo>
                <a:lnTo>
                  <a:pt x="349" y="38"/>
                </a:lnTo>
                <a:lnTo>
                  <a:pt x="349" y="38"/>
                </a:lnTo>
                <a:lnTo>
                  <a:pt x="349" y="38"/>
                </a:lnTo>
                <a:lnTo>
                  <a:pt x="350" y="38"/>
                </a:lnTo>
                <a:lnTo>
                  <a:pt x="350" y="38"/>
                </a:lnTo>
                <a:lnTo>
                  <a:pt x="350" y="38"/>
                </a:lnTo>
                <a:lnTo>
                  <a:pt x="350" y="38"/>
                </a:lnTo>
                <a:lnTo>
                  <a:pt x="350" y="38"/>
                </a:lnTo>
                <a:lnTo>
                  <a:pt x="350" y="38"/>
                </a:lnTo>
                <a:lnTo>
                  <a:pt x="350" y="38"/>
                </a:lnTo>
                <a:lnTo>
                  <a:pt x="350" y="38"/>
                </a:lnTo>
                <a:lnTo>
                  <a:pt x="350" y="38"/>
                </a:lnTo>
                <a:lnTo>
                  <a:pt x="350" y="38"/>
                </a:lnTo>
                <a:lnTo>
                  <a:pt x="350" y="38"/>
                </a:lnTo>
                <a:lnTo>
                  <a:pt x="350" y="38"/>
                </a:lnTo>
                <a:lnTo>
                  <a:pt x="351" y="38"/>
                </a:lnTo>
                <a:lnTo>
                  <a:pt x="351" y="38"/>
                </a:lnTo>
                <a:lnTo>
                  <a:pt x="351" y="38"/>
                </a:lnTo>
                <a:lnTo>
                  <a:pt x="351" y="38"/>
                </a:lnTo>
                <a:lnTo>
                  <a:pt x="351" y="38"/>
                </a:lnTo>
                <a:lnTo>
                  <a:pt x="351" y="38"/>
                </a:lnTo>
                <a:lnTo>
                  <a:pt x="351" y="38"/>
                </a:lnTo>
                <a:lnTo>
                  <a:pt x="351" y="38"/>
                </a:lnTo>
                <a:lnTo>
                  <a:pt x="351" y="38"/>
                </a:lnTo>
                <a:lnTo>
                  <a:pt x="351" y="38"/>
                </a:lnTo>
                <a:lnTo>
                  <a:pt x="351" y="38"/>
                </a:lnTo>
                <a:lnTo>
                  <a:pt x="351" y="38"/>
                </a:lnTo>
                <a:lnTo>
                  <a:pt x="351" y="38"/>
                </a:lnTo>
                <a:lnTo>
                  <a:pt x="351" y="38"/>
                </a:lnTo>
                <a:lnTo>
                  <a:pt x="351" y="38"/>
                </a:lnTo>
                <a:lnTo>
                  <a:pt x="352" y="38"/>
                </a:lnTo>
                <a:lnTo>
                  <a:pt x="352" y="38"/>
                </a:lnTo>
                <a:lnTo>
                  <a:pt x="352" y="38"/>
                </a:lnTo>
                <a:lnTo>
                  <a:pt x="352" y="38"/>
                </a:lnTo>
                <a:lnTo>
                  <a:pt x="352" y="38"/>
                </a:lnTo>
                <a:lnTo>
                  <a:pt x="352" y="38"/>
                </a:lnTo>
                <a:lnTo>
                  <a:pt x="352" y="38"/>
                </a:lnTo>
                <a:lnTo>
                  <a:pt x="352" y="38"/>
                </a:lnTo>
                <a:lnTo>
                  <a:pt x="352" y="38"/>
                </a:lnTo>
                <a:lnTo>
                  <a:pt x="353" y="38"/>
                </a:lnTo>
                <a:lnTo>
                  <a:pt x="353" y="38"/>
                </a:lnTo>
                <a:lnTo>
                  <a:pt x="353" y="38"/>
                </a:lnTo>
                <a:lnTo>
                  <a:pt x="353" y="38"/>
                </a:lnTo>
                <a:lnTo>
                  <a:pt x="353" y="38"/>
                </a:lnTo>
                <a:lnTo>
                  <a:pt x="353" y="38"/>
                </a:lnTo>
                <a:lnTo>
                  <a:pt x="353" y="38"/>
                </a:lnTo>
                <a:lnTo>
                  <a:pt x="353" y="38"/>
                </a:lnTo>
                <a:lnTo>
                  <a:pt x="353" y="38"/>
                </a:lnTo>
                <a:lnTo>
                  <a:pt x="354" y="38"/>
                </a:lnTo>
                <a:lnTo>
                  <a:pt x="354" y="38"/>
                </a:lnTo>
                <a:lnTo>
                  <a:pt x="354" y="38"/>
                </a:lnTo>
                <a:lnTo>
                  <a:pt x="355" y="38"/>
                </a:lnTo>
                <a:lnTo>
                  <a:pt x="355" y="38"/>
                </a:lnTo>
                <a:lnTo>
                  <a:pt x="355" y="38"/>
                </a:lnTo>
                <a:lnTo>
                  <a:pt x="355" y="38"/>
                </a:lnTo>
                <a:lnTo>
                  <a:pt x="355" y="38"/>
                </a:lnTo>
                <a:lnTo>
                  <a:pt x="355" y="38"/>
                </a:lnTo>
                <a:lnTo>
                  <a:pt x="355" y="38"/>
                </a:lnTo>
                <a:lnTo>
                  <a:pt x="355" y="38"/>
                </a:lnTo>
                <a:lnTo>
                  <a:pt x="355" y="38"/>
                </a:lnTo>
                <a:lnTo>
                  <a:pt x="355" y="38"/>
                </a:lnTo>
                <a:lnTo>
                  <a:pt x="355" y="38"/>
                </a:lnTo>
                <a:lnTo>
                  <a:pt x="355" y="38"/>
                </a:lnTo>
                <a:lnTo>
                  <a:pt x="355" y="38"/>
                </a:lnTo>
                <a:lnTo>
                  <a:pt x="355" y="38"/>
                </a:lnTo>
                <a:lnTo>
                  <a:pt x="355" y="38"/>
                </a:lnTo>
                <a:lnTo>
                  <a:pt x="356" y="38"/>
                </a:lnTo>
                <a:lnTo>
                  <a:pt x="356" y="39"/>
                </a:lnTo>
                <a:lnTo>
                  <a:pt x="356" y="39"/>
                </a:lnTo>
                <a:lnTo>
                  <a:pt x="357" y="39"/>
                </a:lnTo>
                <a:lnTo>
                  <a:pt x="357" y="39"/>
                </a:lnTo>
                <a:lnTo>
                  <a:pt x="357" y="39"/>
                </a:lnTo>
                <a:lnTo>
                  <a:pt x="357" y="39"/>
                </a:lnTo>
                <a:lnTo>
                  <a:pt x="357" y="39"/>
                </a:lnTo>
                <a:lnTo>
                  <a:pt x="357" y="39"/>
                </a:lnTo>
                <a:lnTo>
                  <a:pt x="357" y="39"/>
                </a:lnTo>
                <a:lnTo>
                  <a:pt x="357" y="39"/>
                </a:lnTo>
                <a:lnTo>
                  <a:pt x="357" y="39"/>
                </a:lnTo>
                <a:lnTo>
                  <a:pt x="357" y="39"/>
                </a:lnTo>
                <a:lnTo>
                  <a:pt x="357" y="39"/>
                </a:lnTo>
                <a:lnTo>
                  <a:pt x="357" y="39"/>
                </a:lnTo>
                <a:lnTo>
                  <a:pt x="358" y="39"/>
                </a:lnTo>
                <a:lnTo>
                  <a:pt x="358" y="39"/>
                </a:lnTo>
                <a:lnTo>
                  <a:pt x="358" y="39"/>
                </a:lnTo>
                <a:lnTo>
                  <a:pt x="358" y="39"/>
                </a:lnTo>
                <a:lnTo>
                  <a:pt x="358" y="39"/>
                </a:lnTo>
                <a:lnTo>
                  <a:pt x="358" y="39"/>
                </a:lnTo>
                <a:lnTo>
                  <a:pt x="358" y="39"/>
                </a:lnTo>
                <a:lnTo>
                  <a:pt x="358" y="39"/>
                </a:lnTo>
                <a:lnTo>
                  <a:pt x="358" y="39"/>
                </a:lnTo>
                <a:lnTo>
                  <a:pt x="358" y="39"/>
                </a:lnTo>
                <a:lnTo>
                  <a:pt x="358" y="39"/>
                </a:lnTo>
                <a:lnTo>
                  <a:pt x="358" y="39"/>
                </a:lnTo>
                <a:lnTo>
                  <a:pt x="359" y="39"/>
                </a:lnTo>
                <a:lnTo>
                  <a:pt x="359" y="39"/>
                </a:lnTo>
                <a:lnTo>
                  <a:pt x="359" y="39"/>
                </a:lnTo>
                <a:lnTo>
                  <a:pt x="359" y="39"/>
                </a:lnTo>
                <a:lnTo>
                  <a:pt x="359" y="39"/>
                </a:lnTo>
                <a:lnTo>
                  <a:pt x="359" y="39"/>
                </a:lnTo>
                <a:lnTo>
                  <a:pt x="359" y="39"/>
                </a:lnTo>
                <a:lnTo>
                  <a:pt x="359" y="39"/>
                </a:lnTo>
                <a:lnTo>
                  <a:pt x="359" y="39"/>
                </a:lnTo>
                <a:lnTo>
                  <a:pt x="360" y="39"/>
                </a:lnTo>
                <a:lnTo>
                  <a:pt x="360" y="39"/>
                </a:lnTo>
                <a:lnTo>
                  <a:pt x="360" y="39"/>
                </a:lnTo>
                <a:lnTo>
                  <a:pt x="360" y="39"/>
                </a:lnTo>
                <a:lnTo>
                  <a:pt x="360" y="39"/>
                </a:lnTo>
                <a:lnTo>
                  <a:pt x="360" y="39"/>
                </a:lnTo>
                <a:lnTo>
                  <a:pt x="360" y="39"/>
                </a:lnTo>
                <a:lnTo>
                  <a:pt x="360" y="39"/>
                </a:lnTo>
                <a:lnTo>
                  <a:pt x="360" y="39"/>
                </a:lnTo>
                <a:lnTo>
                  <a:pt x="361" y="39"/>
                </a:lnTo>
                <a:lnTo>
                  <a:pt x="361" y="39"/>
                </a:lnTo>
                <a:lnTo>
                  <a:pt x="361" y="39"/>
                </a:lnTo>
                <a:lnTo>
                  <a:pt x="361" y="39"/>
                </a:lnTo>
                <a:lnTo>
                  <a:pt x="361" y="39"/>
                </a:lnTo>
                <a:lnTo>
                  <a:pt x="361" y="39"/>
                </a:lnTo>
                <a:lnTo>
                  <a:pt x="361" y="39"/>
                </a:lnTo>
                <a:lnTo>
                  <a:pt x="361" y="39"/>
                </a:lnTo>
                <a:lnTo>
                  <a:pt x="361" y="39"/>
                </a:lnTo>
                <a:lnTo>
                  <a:pt x="362" y="39"/>
                </a:lnTo>
                <a:lnTo>
                  <a:pt x="362" y="39"/>
                </a:lnTo>
                <a:lnTo>
                  <a:pt x="362" y="39"/>
                </a:lnTo>
                <a:lnTo>
                  <a:pt x="362" y="39"/>
                </a:lnTo>
                <a:lnTo>
                  <a:pt x="362" y="39"/>
                </a:lnTo>
                <a:lnTo>
                  <a:pt x="362" y="39"/>
                </a:lnTo>
                <a:lnTo>
                  <a:pt x="362" y="39"/>
                </a:lnTo>
                <a:lnTo>
                  <a:pt x="362" y="39"/>
                </a:lnTo>
                <a:lnTo>
                  <a:pt x="362" y="39"/>
                </a:lnTo>
                <a:lnTo>
                  <a:pt x="362" y="39"/>
                </a:lnTo>
                <a:lnTo>
                  <a:pt x="362" y="39"/>
                </a:lnTo>
                <a:lnTo>
                  <a:pt x="362" y="39"/>
                </a:lnTo>
                <a:lnTo>
                  <a:pt x="363" y="39"/>
                </a:lnTo>
                <a:lnTo>
                  <a:pt x="363" y="39"/>
                </a:lnTo>
                <a:lnTo>
                  <a:pt x="363" y="39"/>
                </a:lnTo>
                <a:lnTo>
                  <a:pt x="363" y="39"/>
                </a:lnTo>
                <a:lnTo>
                  <a:pt x="363" y="39"/>
                </a:lnTo>
                <a:lnTo>
                  <a:pt x="363" y="39"/>
                </a:lnTo>
                <a:lnTo>
                  <a:pt x="363" y="39"/>
                </a:lnTo>
                <a:lnTo>
                  <a:pt x="363" y="39"/>
                </a:lnTo>
                <a:lnTo>
                  <a:pt x="363" y="39"/>
                </a:lnTo>
                <a:lnTo>
                  <a:pt x="363" y="39"/>
                </a:lnTo>
                <a:lnTo>
                  <a:pt x="363" y="39"/>
                </a:lnTo>
                <a:lnTo>
                  <a:pt x="363" y="39"/>
                </a:lnTo>
                <a:lnTo>
                  <a:pt x="363" y="39"/>
                </a:lnTo>
                <a:lnTo>
                  <a:pt x="363" y="39"/>
                </a:lnTo>
                <a:lnTo>
                  <a:pt x="363" y="39"/>
                </a:lnTo>
                <a:lnTo>
                  <a:pt x="363" y="39"/>
                </a:lnTo>
                <a:lnTo>
                  <a:pt x="363" y="39"/>
                </a:lnTo>
                <a:lnTo>
                  <a:pt x="363" y="39"/>
                </a:lnTo>
                <a:lnTo>
                  <a:pt x="363" y="39"/>
                </a:lnTo>
                <a:lnTo>
                  <a:pt x="363" y="39"/>
                </a:lnTo>
                <a:lnTo>
                  <a:pt x="363" y="39"/>
                </a:lnTo>
                <a:lnTo>
                  <a:pt x="364" y="39"/>
                </a:lnTo>
                <a:lnTo>
                  <a:pt x="364" y="39"/>
                </a:lnTo>
                <a:lnTo>
                  <a:pt x="364" y="39"/>
                </a:lnTo>
                <a:lnTo>
                  <a:pt x="364" y="39"/>
                </a:lnTo>
                <a:lnTo>
                  <a:pt x="364" y="39"/>
                </a:lnTo>
                <a:lnTo>
                  <a:pt x="364" y="39"/>
                </a:lnTo>
                <a:lnTo>
                  <a:pt x="364" y="39"/>
                </a:lnTo>
                <a:lnTo>
                  <a:pt x="364" y="39"/>
                </a:lnTo>
                <a:lnTo>
                  <a:pt x="364" y="39"/>
                </a:lnTo>
                <a:lnTo>
                  <a:pt x="364" y="39"/>
                </a:lnTo>
                <a:lnTo>
                  <a:pt x="364" y="39"/>
                </a:lnTo>
                <a:lnTo>
                  <a:pt x="364" y="39"/>
                </a:lnTo>
                <a:lnTo>
                  <a:pt x="364" y="39"/>
                </a:lnTo>
                <a:lnTo>
                  <a:pt x="364" y="40"/>
                </a:lnTo>
                <a:lnTo>
                  <a:pt x="364" y="40"/>
                </a:lnTo>
                <a:lnTo>
                  <a:pt x="364" y="40"/>
                </a:lnTo>
                <a:lnTo>
                  <a:pt x="364" y="40"/>
                </a:lnTo>
                <a:lnTo>
                  <a:pt x="364" y="40"/>
                </a:lnTo>
                <a:lnTo>
                  <a:pt x="364" y="40"/>
                </a:lnTo>
                <a:lnTo>
                  <a:pt x="364" y="40"/>
                </a:lnTo>
                <a:lnTo>
                  <a:pt x="364" y="40"/>
                </a:lnTo>
                <a:lnTo>
                  <a:pt x="364" y="40"/>
                </a:lnTo>
                <a:lnTo>
                  <a:pt x="364" y="40"/>
                </a:lnTo>
                <a:lnTo>
                  <a:pt x="364" y="40"/>
                </a:lnTo>
                <a:lnTo>
                  <a:pt x="364" y="40"/>
                </a:lnTo>
                <a:lnTo>
                  <a:pt x="364" y="40"/>
                </a:lnTo>
                <a:lnTo>
                  <a:pt x="364" y="40"/>
                </a:lnTo>
                <a:lnTo>
                  <a:pt x="364" y="40"/>
                </a:lnTo>
                <a:lnTo>
                  <a:pt x="364" y="40"/>
                </a:lnTo>
                <a:lnTo>
                  <a:pt x="364" y="40"/>
                </a:lnTo>
                <a:lnTo>
                  <a:pt x="365" y="40"/>
                </a:lnTo>
                <a:lnTo>
                  <a:pt x="365" y="40"/>
                </a:lnTo>
                <a:lnTo>
                  <a:pt x="365" y="40"/>
                </a:lnTo>
                <a:lnTo>
                  <a:pt x="365" y="40"/>
                </a:lnTo>
                <a:lnTo>
                  <a:pt x="365" y="40"/>
                </a:lnTo>
                <a:lnTo>
                  <a:pt x="365" y="40"/>
                </a:lnTo>
                <a:lnTo>
                  <a:pt x="365" y="40"/>
                </a:lnTo>
                <a:lnTo>
                  <a:pt x="365" y="40"/>
                </a:lnTo>
                <a:lnTo>
                  <a:pt x="365" y="40"/>
                </a:lnTo>
                <a:lnTo>
                  <a:pt x="365" y="40"/>
                </a:lnTo>
                <a:lnTo>
                  <a:pt x="365" y="40"/>
                </a:lnTo>
                <a:lnTo>
                  <a:pt x="365" y="40"/>
                </a:lnTo>
                <a:lnTo>
                  <a:pt x="365" y="40"/>
                </a:lnTo>
                <a:lnTo>
                  <a:pt x="365" y="40"/>
                </a:lnTo>
                <a:lnTo>
                  <a:pt x="365" y="40"/>
                </a:lnTo>
                <a:lnTo>
                  <a:pt x="365" y="40"/>
                </a:lnTo>
                <a:lnTo>
                  <a:pt x="365" y="40"/>
                </a:lnTo>
                <a:lnTo>
                  <a:pt x="365" y="40"/>
                </a:lnTo>
                <a:lnTo>
                  <a:pt x="365" y="40"/>
                </a:lnTo>
                <a:lnTo>
                  <a:pt x="365" y="40"/>
                </a:lnTo>
                <a:lnTo>
                  <a:pt x="365" y="40"/>
                </a:lnTo>
                <a:lnTo>
                  <a:pt x="365" y="40"/>
                </a:lnTo>
                <a:lnTo>
                  <a:pt x="365" y="40"/>
                </a:lnTo>
                <a:lnTo>
                  <a:pt x="365" y="40"/>
                </a:lnTo>
                <a:lnTo>
                  <a:pt x="365" y="40"/>
                </a:lnTo>
                <a:lnTo>
                  <a:pt x="365" y="40"/>
                </a:lnTo>
                <a:lnTo>
                  <a:pt x="365" y="40"/>
                </a:lnTo>
                <a:lnTo>
                  <a:pt x="366" y="40"/>
                </a:lnTo>
                <a:lnTo>
                  <a:pt x="366" y="40"/>
                </a:lnTo>
                <a:lnTo>
                  <a:pt x="366" y="40"/>
                </a:lnTo>
                <a:lnTo>
                  <a:pt x="366" y="40"/>
                </a:lnTo>
                <a:lnTo>
                  <a:pt x="366" y="40"/>
                </a:lnTo>
                <a:lnTo>
                  <a:pt x="366" y="40"/>
                </a:lnTo>
                <a:lnTo>
                  <a:pt x="366" y="40"/>
                </a:lnTo>
                <a:lnTo>
                  <a:pt x="366" y="40"/>
                </a:lnTo>
                <a:lnTo>
                  <a:pt x="366" y="40"/>
                </a:lnTo>
                <a:lnTo>
                  <a:pt x="366" y="40"/>
                </a:lnTo>
                <a:lnTo>
                  <a:pt x="366" y="40"/>
                </a:lnTo>
                <a:lnTo>
                  <a:pt x="366" y="40"/>
                </a:lnTo>
                <a:lnTo>
                  <a:pt x="366" y="40"/>
                </a:lnTo>
                <a:lnTo>
                  <a:pt x="366" y="40"/>
                </a:lnTo>
                <a:lnTo>
                  <a:pt x="366" y="40"/>
                </a:lnTo>
                <a:lnTo>
                  <a:pt x="367" y="40"/>
                </a:lnTo>
                <a:lnTo>
                  <a:pt x="367" y="40"/>
                </a:lnTo>
                <a:lnTo>
                  <a:pt x="367" y="40"/>
                </a:lnTo>
                <a:lnTo>
                  <a:pt x="367" y="40"/>
                </a:lnTo>
                <a:lnTo>
                  <a:pt x="367" y="40"/>
                </a:lnTo>
                <a:lnTo>
                  <a:pt x="367" y="40"/>
                </a:lnTo>
                <a:lnTo>
                  <a:pt x="367" y="40"/>
                </a:lnTo>
                <a:lnTo>
                  <a:pt x="367" y="40"/>
                </a:lnTo>
                <a:lnTo>
                  <a:pt x="367" y="40"/>
                </a:lnTo>
                <a:lnTo>
                  <a:pt x="367" y="40"/>
                </a:lnTo>
                <a:lnTo>
                  <a:pt x="367" y="40"/>
                </a:lnTo>
                <a:lnTo>
                  <a:pt x="367" y="40"/>
                </a:lnTo>
                <a:lnTo>
                  <a:pt x="367" y="40"/>
                </a:lnTo>
                <a:lnTo>
                  <a:pt x="367" y="40"/>
                </a:lnTo>
                <a:lnTo>
                  <a:pt x="367" y="40"/>
                </a:lnTo>
                <a:lnTo>
                  <a:pt x="367" y="40"/>
                </a:lnTo>
                <a:lnTo>
                  <a:pt x="367" y="40"/>
                </a:lnTo>
                <a:lnTo>
                  <a:pt x="367" y="40"/>
                </a:lnTo>
                <a:lnTo>
                  <a:pt x="367" y="40"/>
                </a:lnTo>
                <a:lnTo>
                  <a:pt x="367" y="40"/>
                </a:lnTo>
                <a:lnTo>
                  <a:pt x="367" y="40"/>
                </a:lnTo>
                <a:lnTo>
                  <a:pt x="367" y="40"/>
                </a:lnTo>
                <a:lnTo>
                  <a:pt x="367" y="40"/>
                </a:lnTo>
                <a:lnTo>
                  <a:pt x="367" y="40"/>
                </a:lnTo>
                <a:lnTo>
                  <a:pt x="367" y="40"/>
                </a:lnTo>
                <a:lnTo>
                  <a:pt x="367" y="40"/>
                </a:lnTo>
                <a:lnTo>
                  <a:pt x="367" y="40"/>
                </a:lnTo>
                <a:lnTo>
                  <a:pt x="367" y="40"/>
                </a:lnTo>
                <a:lnTo>
                  <a:pt x="367" y="40"/>
                </a:lnTo>
                <a:lnTo>
                  <a:pt x="367" y="40"/>
                </a:lnTo>
                <a:lnTo>
                  <a:pt x="367" y="40"/>
                </a:lnTo>
                <a:lnTo>
                  <a:pt x="367" y="40"/>
                </a:lnTo>
                <a:lnTo>
                  <a:pt x="367" y="40"/>
                </a:lnTo>
                <a:lnTo>
                  <a:pt x="367" y="40"/>
                </a:lnTo>
                <a:lnTo>
                  <a:pt x="367" y="40"/>
                </a:lnTo>
                <a:lnTo>
                  <a:pt x="367" y="40"/>
                </a:lnTo>
                <a:lnTo>
                  <a:pt x="367" y="40"/>
                </a:lnTo>
                <a:lnTo>
                  <a:pt x="367" y="40"/>
                </a:lnTo>
                <a:lnTo>
                  <a:pt x="367" y="40"/>
                </a:lnTo>
                <a:lnTo>
                  <a:pt x="367" y="40"/>
                </a:lnTo>
                <a:lnTo>
                  <a:pt x="367" y="40"/>
                </a:lnTo>
                <a:lnTo>
                  <a:pt x="367" y="40"/>
                </a:lnTo>
                <a:lnTo>
                  <a:pt x="367" y="40"/>
                </a:lnTo>
                <a:lnTo>
                  <a:pt x="367" y="40"/>
                </a:lnTo>
                <a:lnTo>
                  <a:pt x="367" y="40"/>
                </a:lnTo>
                <a:lnTo>
                  <a:pt x="368" y="40"/>
                </a:lnTo>
                <a:lnTo>
                  <a:pt x="368" y="40"/>
                </a:lnTo>
                <a:lnTo>
                  <a:pt x="368" y="40"/>
                </a:lnTo>
                <a:lnTo>
                  <a:pt x="368" y="40"/>
                </a:lnTo>
                <a:lnTo>
                  <a:pt x="368" y="41"/>
                </a:lnTo>
                <a:lnTo>
                  <a:pt x="368" y="41"/>
                </a:lnTo>
                <a:lnTo>
                  <a:pt x="368" y="41"/>
                </a:lnTo>
                <a:lnTo>
                  <a:pt x="368" y="41"/>
                </a:lnTo>
                <a:lnTo>
                  <a:pt x="368" y="41"/>
                </a:lnTo>
                <a:lnTo>
                  <a:pt x="368" y="41"/>
                </a:lnTo>
                <a:lnTo>
                  <a:pt x="368" y="41"/>
                </a:lnTo>
                <a:lnTo>
                  <a:pt x="368" y="41"/>
                </a:lnTo>
                <a:lnTo>
                  <a:pt x="368" y="41"/>
                </a:lnTo>
                <a:lnTo>
                  <a:pt x="368" y="41"/>
                </a:lnTo>
                <a:lnTo>
                  <a:pt x="368"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69" y="41"/>
                </a:lnTo>
                <a:lnTo>
                  <a:pt x="370" y="41"/>
                </a:lnTo>
                <a:lnTo>
                  <a:pt x="370" y="41"/>
                </a:lnTo>
                <a:lnTo>
                  <a:pt x="370" y="41"/>
                </a:lnTo>
                <a:lnTo>
                  <a:pt x="370" y="41"/>
                </a:lnTo>
                <a:lnTo>
                  <a:pt x="370" y="41"/>
                </a:lnTo>
                <a:lnTo>
                  <a:pt x="370" y="41"/>
                </a:lnTo>
                <a:lnTo>
                  <a:pt x="370" y="41"/>
                </a:lnTo>
                <a:lnTo>
                  <a:pt x="370" y="41"/>
                </a:lnTo>
                <a:lnTo>
                  <a:pt x="370" y="41"/>
                </a:lnTo>
                <a:lnTo>
                  <a:pt x="370" y="41"/>
                </a:lnTo>
                <a:lnTo>
                  <a:pt x="370" y="41"/>
                </a:lnTo>
                <a:lnTo>
                  <a:pt x="370" y="41"/>
                </a:lnTo>
                <a:lnTo>
                  <a:pt x="370" y="41"/>
                </a:lnTo>
                <a:lnTo>
                  <a:pt x="370" y="41"/>
                </a:lnTo>
                <a:lnTo>
                  <a:pt x="370" y="41"/>
                </a:lnTo>
                <a:lnTo>
                  <a:pt x="371" y="41"/>
                </a:lnTo>
                <a:lnTo>
                  <a:pt x="371" y="41"/>
                </a:lnTo>
                <a:lnTo>
                  <a:pt x="371" y="41"/>
                </a:lnTo>
                <a:lnTo>
                  <a:pt x="371" y="41"/>
                </a:lnTo>
                <a:lnTo>
                  <a:pt x="371" y="41"/>
                </a:lnTo>
                <a:lnTo>
                  <a:pt x="371" y="41"/>
                </a:lnTo>
                <a:lnTo>
                  <a:pt x="371" y="41"/>
                </a:lnTo>
                <a:lnTo>
                  <a:pt x="371" y="41"/>
                </a:lnTo>
                <a:lnTo>
                  <a:pt x="371" y="41"/>
                </a:lnTo>
                <a:lnTo>
                  <a:pt x="371" y="41"/>
                </a:lnTo>
                <a:lnTo>
                  <a:pt x="371" y="41"/>
                </a:lnTo>
                <a:lnTo>
                  <a:pt x="371" y="41"/>
                </a:lnTo>
                <a:lnTo>
                  <a:pt x="371" y="41"/>
                </a:lnTo>
                <a:lnTo>
                  <a:pt x="371" y="41"/>
                </a:lnTo>
                <a:lnTo>
                  <a:pt x="371" y="41"/>
                </a:lnTo>
                <a:lnTo>
                  <a:pt x="371" y="41"/>
                </a:lnTo>
                <a:lnTo>
                  <a:pt x="371" y="41"/>
                </a:lnTo>
                <a:lnTo>
                  <a:pt x="371" y="41"/>
                </a:lnTo>
                <a:lnTo>
                  <a:pt x="372" y="41"/>
                </a:lnTo>
                <a:lnTo>
                  <a:pt x="372" y="41"/>
                </a:lnTo>
                <a:lnTo>
                  <a:pt x="372" y="41"/>
                </a:lnTo>
                <a:lnTo>
                  <a:pt x="372" y="41"/>
                </a:lnTo>
                <a:lnTo>
                  <a:pt x="372" y="41"/>
                </a:lnTo>
                <a:lnTo>
                  <a:pt x="372" y="41"/>
                </a:lnTo>
                <a:lnTo>
                  <a:pt x="372" y="41"/>
                </a:lnTo>
                <a:lnTo>
                  <a:pt x="372" y="41"/>
                </a:lnTo>
                <a:lnTo>
                  <a:pt x="372" y="41"/>
                </a:lnTo>
                <a:lnTo>
                  <a:pt x="372" y="41"/>
                </a:lnTo>
                <a:lnTo>
                  <a:pt x="372" y="41"/>
                </a:lnTo>
                <a:lnTo>
                  <a:pt x="372" y="41"/>
                </a:lnTo>
                <a:lnTo>
                  <a:pt x="372" y="41"/>
                </a:lnTo>
                <a:lnTo>
                  <a:pt x="372" y="41"/>
                </a:lnTo>
                <a:lnTo>
                  <a:pt x="372" y="41"/>
                </a:lnTo>
                <a:lnTo>
                  <a:pt x="372" y="41"/>
                </a:lnTo>
                <a:lnTo>
                  <a:pt x="372" y="41"/>
                </a:lnTo>
                <a:lnTo>
                  <a:pt x="372" y="41"/>
                </a:lnTo>
                <a:lnTo>
                  <a:pt x="372" y="41"/>
                </a:lnTo>
                <a:lnTo>
                  <a:pt x="372" y="41"/>
                </a:lnTo>
                <a:lnTo>
                  <a:pt x="372" y="41"/>
                </a:lnTo>
                <a:lnTo>
                  <a:pt x="372" y="41"/>
                </a:lnTo>
                <a:lnTo>
                  <a:pt x="372" y="41"/>
                </a:lnTo>
                <a:lnTo>
                  <a:pt x="372" y="41"/>
                </a:lnTo>
                <a:lnTo>
                  <a:pt x="372" y="41"/>
                </a:lnTo>
                <a:lnTo>
                  <a:pt x="372" y="41"/>
                </a:lnTo>
                <a:lnTo>
                  <a:pt x="372" y="41"/>
                </a:lnTo>
                <a:lnTo>
                  <a:pt x="372" y="41"/>
                </a:lnTo>
                <a:lnTo>
                  <a:pt x="372" y="41"/>
                </a:lnTo>
                <a:lnTo>
                  <a:pt x="372" y="41"/>
                </a:lnTo>
                <a:lnTo>
                  <a:pt x="373" y="41"/>
                </a:lnTo>
                <a:lnTo>
                  <a:pt x="373" y="41"/>
                </a:lnTo>
                <a:lnTo>
                  <a:pt x="373" y="41"/>
                </a:lnTo>
                <a:lnTo>
                  <a:pt x="373" y="41"/>
                </a:lnTo>
                <a:lnTo>
                  <a:pt x="373" y="41"/>
                </a:lnTo>
                <a:lnTo>
                  <a:pt x="373" y="41"/>
                </a:lnTo>
                <a:lnTo>
                  <a:pt x="373" y="41"/>
                </a:lnTo>
                <a:lnTo>
                  <a:pt x="373" y="41"/>
                </a:lnTo>
                <a:lnTo>
                  <a:pt x="373" y="41"/>
                </a:lnTo>
                <a:lnTo>
                  <a:pt x="373" y="41"/>
                </a:lnTo>
                <a:lnTo>
                  <a:pt x="373" y="41"/>
                </a:lnTo>
                <a:lnTo>
                  <a:pt x="373" y="41"/>
                </a:lnTo>
                <a:lnTo>
                  <a:pt x="373" y="41"/>
                </a:lnTo>
                <a:lnTo>
                  <a:pt x="373" y="41"/>
                </a:lnTo>
                <a:lnTo>
                  <a:pt x="373" y="41"/>
                </a:lnTo>
                <a:lnTo>
                  <a:pt x="373" y="41"/>
                </a:lnTo>
                <a:lnTo>
                  <a:pt x="373" y="41"/>
                </a:lnTo>
                <a:lnTo>
                  <a:pt x="373" y="41"/>
                </a:lnTo>
                <a:lnTo>
                  <a:pt x="374" y="41"/>
                </a:lnTo>
                <a:lnTo>
                  <a:pt x="374" y="41"/>
                </a:lnTo>
                <a:lnTo>
                  <a:pt x="374" y="41"/>
                </a:lnTo>
                <a:lnTo>
                  <a:pt x="374" y="41"/>
                </a:lnTo>
                <a:lnTo>
                  <a:pt x="374" y="41"/>
                </a:lnTo>
                <a:lnTo>
                  <a:pt x="374" y="41"/>
                </a:lnTo>
                <a:lnTo>
                  <a:pt x="374" y="41"/>
                </a:lnTo>
                <a:lnTo>
                  <a:pt x="374" y="42"/>
                </a:lnTo>
                <a:lnTo>
                  <a:pt x="374" y="42"/>
                </a:lnTo>
                <a:lnTo>
                  <a:pt x="374" y="42"/>
                </a:lnTo>
                <a:lnTo>
                  <a:pt x="374" y="42"/>
                </a:lnTo>
                <a:lnTo>
                  <a:pt x="374" y="42"/>
                </a:lnTo>
                <a:lnTo>
                  <a:pt x="374" y="42"/>
                </a:lnTo>
                <a:lnTo>
                  <a:pt x="374" y="42"/>
                </a:lnTo>
                <a:lnTo>
                  <a:pt x="374" y="42"/>
                </a:lnTo>
                <a:lnTo>
                  <a:pt x="374" y="42"/>
                </a:lnTo>
                <a:lnTo>
                  <a:pt x="374" y="42"/>
                </a:lnTo>
                <a:lnTo>
                  <a:pt x="374" y="42"/>
                </a:lnTo>
                <a:lnTo>
                  <a:pt x="374" y="42"/>
                </a:lnTo>
                <a:lnTo>
                  <a:pt x="374" y="42"/>
                </a:lnTo>
                <a:lnTo>
                  <a:pt x="374" y="42"/>
                </a:lnTo>
                <a:lnTo>
                  <a:pt x="374" y="42"/>
                </a:lnTo>
                <a:lnTo>
                  <a:pt x="374" y="42"/>
                </a:lnTo>
                <a:lnTo>
                  <a:pt x="374" y="42"/>
                </a:lnTo>
                <a:lnTo>
                  <a:pt x="374" y="42"/>
                </a:lnTo>
                <a:lnTo>
                  <a:pt x="374" y="42"/>
                </a:lnTo>
                <a:lnTo>
                  <a:pt x="374" y="42"/>
                </a:lnTo>
                <a:lnTo>
                  <a:pt x="374" y="42"/>
                </a:lnTo>
                <a:lnTo>
                  <a:pt x="374" y="42"/>
                </a:lnTo>
                <a:lnTo>
                  <a:pt x="374" y="42"/>
                </a:lnTo>
                <a:lnTo>
                  <a:pt x="374" y="42"/>
                </a:lnTo>
                <a:lnTo>
                  <a:pt x="374" y="42"/>
                </a:lnTo>
                <a:lnTo>
                  <a:pt x="374" y="42"/>
                </a:lnTo>
                <a:lnTo>
                  <a:pt x="374" y="42"/>
                </a:lnTo>
                <a:lnTo>
                  <a:pt x="374" y="42"/>
                </a:lnTo>
                <a:lnTo>
                  <a:pt x="374" y="42"/>
                </a:lnTo>
                <a:lnTo>
                  <a:pt x="375" y="42"/>
                </a:lnTo>
                <a:lnTo>
                  <a:pt x="375" y="42"/>
                </a:lnTo>
                <a:lnTo>
                  <a:pt x="375" y="42"/>
                </a:lnTo>
                <a:lnTo>
                  <a:pt x="375" y="42"/>
                </a:lnTo>
                <a:lnTo>
                  <a:pt x="375" y="42"/>
                </a:lnTo>
                <a:lnTo>
                  <a:pt x="375" y="42"/>
                </a:lnTo>
                <a:lnTo>
                  <a:pt x="375" y="42"/>
                </a:lnTo>
                <a:lnTo>
                  <a:pt x="375" y="42"/>
                </a:lnTo>
                <a:lnTo>
                  <a:pt x="375" y="42"/>
                </a:lnTo>
                <a:lnTo>
                  <a:pt x="375" y="42"/>
                </a:lnTo>
                <a:lnTo>
                  <a:pt x="375" y="42"/>
                </a:lnTo>
                <a:lnTo>
                  <a:pt x="375" y="42"/>
                </a:lnTo>
                <a:lnTo>
                  <a:pt x="375" y="42"/>
                </a:lnTo>
                <a:lnTo>
                  <a:pt x="375" y="42"/>
                </a:lnTo>
                <a:lnTo>
                  <a:pt x="375" y="42"/>
                </a:lnTo>
                <a:lnTo>
                  <a:pt x="375" y="42"/>
                </a:lnTo>
                <a:lnTo>
                  <a:pt x="375" y="42"/>
                </a:lnTo>
                <a:lnTo>
                  <a:pt x="375" y="42"/>
                </a:lnTo>
                <a:lnTo>
                  <a:pt x="376" y="42"/>
                </a:lnTo>
                <a:lnTo>
                  <a:pt x="376" y="42"/>
                </a:lnTo>
                <a:lnTo>
                  <a:pt x="376" y="42"/>
                </a:lnTo>
                <a:lnTo>
                  <a:pt x="376" y="42"/>
                </a:lnTo>
                <a:lnTo>
                  <a:pt x="376" y="42"/>
                </a:lnTo>
                <a:lnTo>
                  <a:pt x="376" y="42"/>
                </a:lnTo>
                <a:lnTo>
                  <a:pt x="376" y="42"/>
                </a:lnTo>
                <a:lnTo>
                  <a:pt x="376" y="42"/>
                </a:lnTo>
                <a:lnTo>
                  <a:pt x="376" y="42"/>
                </a:lnTo>
                <a:lnTo>
                  <a:pt x="376" y="42"/>
                </a:lnTo>
                <a:lnTo>
                  <a:pt x="376" y="42"/>
                </a:lnTo>
                <a:lnTo>
                  <a:pt x="376" y="42"/>
                </a:lnTo>
                <a:lnTo>
                  <a:pt x="376" y="42"/>
                </a:lnTo>
                <a:lnTo>
                  <a:pt x="376" y="42"/>
                </a:lnTo>
                <a:lnTo>
                  <a:pt x="376" y="42"/>
                </a:lnTo>
                <a:lnTo>
                  <a:pt x="376" y="42"/>
                </a:lnTo>
                <a:lnTo>
                  <a:pt x="376" y="42"/>
                </a:lnTo>
                <a:lnTo>
                  <a:pt x="376" y="42"/>
                </a:lnTo>
                <a:lnTo>
                  <a:pt x="376" y="42"/>
                </a:lnTo>
                <a:lnTo>
                  <a:pt x="376" y="42"/>
                </a:lnTo>
                <a:lnTo>
                  <a:pt x="376" y="42"/>
                </a:lnTo>
                <a:lnTo>
                  <a:pt x="377" y="42"/>
                </a:lnTo>
                <a:lnTo>
                  <a:pt x="377" y="42"/>
                </a:lnTo>
                <a:lnTo>
                  <a:pt x="377" y="42"/>
                </a:lnTo>
                <a:lnTo>
                  <a:pt x="377" y="42"/>
                </a:lnTo>
                <a:lnTo>
                  <a:pt x="377" y="42"/>
                </a:lnTo>
                <a:lnTo>
                  <a:pt x="377" y="42"/>
                </a:lnTo>
                <a:lnTo>
                  <a:pt x="377" y="42"/>
                </a:lnTo>
                <a:lnTo>
                  <a:pt x="377" y="42"/>
                </a:lnTo>
                <a:lnTo>
                  <a:pt x="377" y="42"/>
                </a:lnTo>
                <a:lnTo>
                  <a:pt x="378" y="42"/>
                </a:lnTo>
                <a:lnTo>
                  <a:pt x="378" y="42"/>
                </a:lnTo>
                <a:lnTo>
                  <a:pt x="378" y="42"/>
                </a:lnTo>
                <a:lnTo>
                  <a:pt x="378" y="42"/>
                </a:lnTo>
                <a:lnTo>
                  <a:pt x="378" y="42"/>
                </a:lnTo>
                <a:lnTo>
                  <a:pt x="378" y="42"/>
                </a:lnTo>
                <a:lnTo>
                  <a:pt x="378" y="42"/>
                </a:lnTo>
                <a:lnTo>
                  <a:pt x="378" y="42"/>
                </a:lnTo>
                <a:lnTo>
                  <a:pt x="378" y="42"/>
                </a:lnTo>
                <a:lnTo>
                  <a:pt x="378" y="42"/>
                </a:lnTo>
                <a:lnTo>
                  <a:pt x="378" y="42"/>
                </a:lnTo>
                <a:lnTo>
                  <a:pt x="378" y="42"/>
                </a:lnTo>
                <a:lnTo>
                  <a:pt x="378" y="42"/>
                </a:lnTo>
                <a:lnTo>
                  <a:pt x="378" y="42"/>
                </a:lnTo>
                <a:lnTo>
                  <a:pt x="378" y="42"/>
                </a:lnTo>
                <a:lnTo>
                  <a:pt x="379" y="42"/>
                </a:lnTo>
                <a:lnTo>
                  <a:pt x="379" y="42"/>
                </a:lnTo>
                <a:lnTo>
                  <a:pt x="379" y="42"/>
                </a:lnTo>
                <a:lnTo>
                  <a:pt x="379" y="42"/>
                </a:lnTo>
                <a:lnTo>
                  <a:pt x="379" y="42"/>
                </a:lnTo>
                <a:lnTo>
                  <a:pt x="379" y="42"/>
                </a:lnTo>
                <a:lnTo>
                  <a:pt x="379" y="42"/>
                </a:lnTo>
                <a:lnTo>
                  <a:pt x="379" y="42"/>
                </a:lnTo>
                <a:lnTo>
                  <a:pt x="379" y="42"/>
                </a:lnTo>
                <a:lnTo>
                  <a:pt x="379" y="42"/>
                </a:lnTo>
                <a:lnTo>
                  <a:pt x="379" y="42"/>
                </a:lnTo>
                <a:lnTo>
                  <a:pt x="379" y="42"/>
                </a:lnTo>
                <a:lnTo>
                  <a:pt x="380" y="42"/>
                </a:lnTo>
                <a:lnTo>
                  <a:pt x="380" y="42"/>
                </a:lnTo>
                <a:lnTo>
                  <a:pt x="380" y="42"/>
                </a:lnTo>
                <a:lnTo>
                  <a:pt x="380" y="42"/>
                </a:lnTo>
                <a:lnTo>
                  <a:pt x="380" y="42"/>
                </a:lnTo>
                <a:lnTo>
                  <a:pt x="380" y="42"/>
                </a:lnTo>
                <a:lnTo>
                  <a:pt x="380" y="42"/>
                </a:lnTo>
                <a:lnTo>
                  <a:pt x="380" y="42"/>
                </a:lnTo>
                <a:lnTo>
                  <a:pt x="380" y="42"/>
                </a:lnTo>
                <a:lnTo>
                  <a:pt x="381" y="42"/>
                </a:lnTo>
                <a:lnTo>
                  <a:pt x="381" y="42"/>
                </a:lnTo>
                <a:lnTo>
                  <a:pt x="381" y="42"/>
                </a:lnTo>
                <a:lnTo>
                  <a:pt x="381" y="42"/>
                </a:lnTo>
                <a:lnTo>
                  <a:pt x="381" y="42"/>
                </a:lnTo>
                <a:lnTo>
                  <a:pt x="381" y="42"/>
                </a:lnTo>
                <a:lnTo>
                  <a:pt x="381" y="42"/>
                </a:lnTo>
                <a:lnTo>
                  <a:pt x="381" y="42"/>
                </a:lnTo>
                <a:lnTo>
                  <a:pt x="381" y="42"/>
                </a:lnTo>
                <a:lnTo>
                  <a:pt x="381" y="42"/>
                </a:lnTo>
                <a:lnTo>
                  <a:pt x="381" y="42"/>
                </a:lnTo>
                <a:lnTo>
                  <a:pt x="381" y="42"/>
                </a:lnTo>
                <a:lnTo>
                  <a:pt x="381" y="42"/>
                </a:lnTo>
                <a:lnTo>
                  <a:pt x="381" y="42"/>
                </a:lnTo>
                <a:lnTo>
                  <a:pt x="381" y="42"/>
                </a:lnTo>
                <a:lnTo>
                  <a:pt x="382" y="42"/>
                </a:lnTo>
                <a:lnTo>
                  <a:pt x="382" y="42"/>
                </a:lnTo>
                <a:lnTo>
                  <a:pt x="382" y="42"/>
                </a:lnTo>
                <a:lnTo>
                  <a:pt x="382" y="42"/>
                </a:lnTo>
                <a:lnTo>
                  <a:pt x="382" y="42"/>
                </a:lnTo>
                <a:lnTo>
                  <a:pt x="382" y="42"/>
                </a:lnTo>
                <a:lnTo>
                  <a:pt x="382" y="42"/>
                </a:lnTo>
                <a:lnTo>
                  <a:pt x="382" y="42"/>
                </a:lnTo>
                <a:lnTo>
                  <a:pt x="382" y="42"/>
                </a:lnTo>
                <a:lnTo>
                  <a:pt x="382" y="42"/>
                </a:lnTo>
                <a:lnTo>
                  <a:pt x="382" y="42"/>
                </a:lnTo>
                <a:lnTo>
                  <a:pt x="382" y="42"/>
                </a:lnTo>
                <a:lnTo>
                  <a:pt x="382" y="42"/>
                </a:lnTo>
                <a:lnTo>
                  <a:pt x="382" y="42"/>
                </a:lnTo>
                <a:lnTo>
                  <a:pt x="382" y="42"/>
                </a:lnTo>
                <a:lnTo>
                  <a:pt x="382" y="42"/>
                </a:lnTo>
                <a:lnTo>
                  <a:pt x="382" y="42"/>
                </a:lnTo>
                <a:lnTo>
                  <a:pt x="382" y="42"/>
                </a:lnTo>
                <a:lnTo>
                  <a:pt x="383" y="42"/>
                </a:lnTo>
                <a:lnTo>
                  <a:pt x="383" y="42"/>
                </a:lnTo>
                <a:lnTo>
                  <a:pt x="383" y="42"/>
                </a:lnTo>
                <a:lnTo>
                  <a:pt x="383" y="42"/>
                </a:lnTo>
                <a:lnTo>
                  <a:pt x="383" y="42"/>
                </a:lnTo>
                <a:lnTo>
                  <a:pt x="383" y="42"/>
                </a:lnTo>
                <a:lnTo>
                  <a:pt x="383" y="42"/>
                </a:lnTo>
                <a:lnTo>
                  <a:pt x="383" y="43"/>
                </a:lnTo>
                <a:lnTo>
                  <a:pt x="383" y="43"/>
                </a:lnTo>
                <a:lnTo>
                  <a:pt x="383" y="43"/>
                </a:lnTo>
                <a:lnTo>
                  <a:pt x="383" y="43"/>
                </a:lnTo>
                <a:lnTo>
                  <a:pt x="383" y="43"/>
                </a:lnTo>
                <a:lnTo>
                  <a:pt x="384" y="43"/>
                </a:lnTo>
                <a:lnTo>
                  <a:pt x="384" y="43"/>
                </a:lnTo>
                <a:lnTo>
                  <a:pt x="384" y="43"/>
                </a:lnTo>
                <a:lnTo>
                  <a:pt x="384" y="43"/>
                </a:lnTo>
                <a:lnTo>
                  <a:pt x="384" y="43"/>
                </a:lnTo>
                <a:lnTo>
                  <a:pt x="384" y="43"/>
                </a:lnTo>
                <a:lnTo>
                  <a:pt x="385" y="43"/>
                </a:lnTo>
                <a:lnTo>
                  <a:pt x="385" y="43"/>
                </a:lnTo>
                <a:lnTo>
                  <a:pt x="385" y="43"/>
                </a:lnTo>
                <a:lnTo>
                  <a:pt x="385" y="43"/>
                </a:lnTo>
                <a:lnTo>
                  <a:pt x="385" y="43"/>
                </a:lnTo>
                <a:lnTo>
                  <a:pt x="385" y="43"/>
                </a:lnTo>
                <a:lnTo>
                  <a:pt x="385" y="43"/>
                </a:lnTo>
                <a:lnTo>
                  <a:pt x="385" y="43"/>
                </a:lnTo>
                <a:lnTo>
                  <a:pt x="385" y="43"/>
                </a:lnTo>
                <a:lnTo>
                  <a:pt x="385" y="43"/>
                </a:lnTo>
                <a:lnTo>
                  <a:pt x="385" y="43"/>
                </a:lnTo>
                <a:lnTo>
                  <a:pt x="385" y="43"/>
                </a:lnTo>
                <a:lnTo>
                  <a:pt x="385" y="43"/>
                </a:lnTo>
                <a:lnTo>
                  <a:pt x="385" y="43"/>
                </a:lnTo>
                <a:lnTo>
                  <a:pt x="385" y="43"/>
                </a:lnTo>
                <a:lnTo>
                  <a:pt x="385" y="43"/>
                </a:lnTo>
                <a:lnTo>
                  <a:pt x="385" y="43"/>
                </a:lnTo>
                <a:lnTo>
                  <a:pt x="385" y="43"/>
                </a:lnTo>
                <a:lnTo>
                  <a:pt x="386" y="43"/>
                </a:lnTo>
                <a:lnTo>
                  <a:pt x="386" y="43"/>
                </a:lnTo>
                <a:lnTo>
                  <a:pt x="386" y="43"/>
                </a:lnTo>
                <a:lnTo>
                  <a:pt x="386" y="43"/>
                </a:lnTo>
                <a:lnTo>
                  <a:pt x="386" y="43"/>
                </a:lnTo>
                <a:lnTo>
                  <a:pt x="386" y="43"/>
                </a:lnTo>
                <a:lnTo>
                  <a:pt x="386" y="43"/>
                </a:lnTo>
                <a:lnTo>
                  <a:pt x="386" y="43"/>
                </a:lnTo>
                <a:lnTo>
                  <a:pt x="386" y="43"/>
                </a:lnTo>
                <a:lnTo>
                  <a:pt x="386" y="43"/>
                </a:lnTo>
                <a:lnTo>
                  <a:pt x="386" y="43"/>
                </a:lnTo>
                <a:lnTo>
                  <a:pt x="386" y="43"/>
                </a:lnTo>
                <a:lnTo>
                  <a:pt x="387" y="43"/>
                </a:lnTo>
                <a:lnTo>
                  <a:pt x="387" y="43"/>
                </a:lnTo>
                <a:lnTo>
                  <a:pt x="387" y="43"/>
                </a:lnTo>
                <a:lnTo>
                  <a:pt x="387" y="43"/>
                </a:lnTo>
                <a:lnTo>
                  <a:pt x="387" y="43"/>
                </a:lnTo>
                <a:lnTo>
                  <a:pt x="387" y="43"/>
                </a:lnTo>
                <a:lnTo>
                  <a:pt x="387" y="43"/>
                </a:lnTo>
                <a:lnTo>
                  <a:pt x="387" y="43"/>
                </a:lnTo>
                <a:lnTo>
                  <a:pt x="387" y="43"/>
                </a:lnTo>
                <a:lnTo>
                  <a:pt x="387" y="43"/>
                </a:lnTo>
                <a:lnTo>
                  <a:pt x="387" y="43"/>
                </a:lnTo>
                <a:lnTo>
                  <a:pt x="387" y="43"/>
                </a:lnTo>
                <a:lnTo>
                  <a:pt x="388" y="43"/>
                </a:lnTo>
                <a:lnTo>
                  <a:pt x="388" y="43"/>
                </a:lnTo>
                <a:lnTo>
                  <a:pt x="388" y="43"/>
                </a:lnTo>
                <a:lnTo>
                  <a:pt x="388" y="43"/>
                </a:lnTo>
                <a:lnTo>
                  <a:pt x="388" y="43"/>
                </a:lnTo>
                <a:lnTo>
                  <a:pt x="388" y="43"/>
                </a:lnTo>
                <a:lnTo>
                  <a:pt x="388" y="43"/>
                </a:lnTo>
                <a:lnTo>
                  <a:pt x="388" y="43"/>
                </a:lnTo>
                <a:lnTo>
                  <a:pt x="388" y="43"/>
                </a:lnTo>
                <a:lnTo>
                  <a:pt x="389" y="43"/>
                </a:lnTo>
                <a:lnTo>
                  <a:pt x="389" y="44"/>
                </a:lnTo>
                <a:lnTo>
                  <a:pt x="389" y="44"/>
                </a:lnTo>
                <a:lnTo>
                  <a:pt x="389" y="44"/>
                </a:lnTo>
                <a:lnTo>
                  <a:pt x="389" y="44"/>
                </a:lnTo>
                <a:lnTo>
                  <a:pt x="389" y="44"/>
                </a:lnTo>
                <a:lnTo>
                  <a:pt x="389" y="44"/>
                </a:lnTo>
                <a:lnTo>
                  <a:pt x="389" y="44"/>
                </a:lnTo>
                <a:lnTo>
                  <a:pt x="389" y="44"/>
                </a:lnTo>
                <a:lnTo>
                  <a:pt x="389" y="44"/>
                </a:lnTo>
                <a:lnTo>
                  <a:pt x="389" y="44"/>
                </a:lnTo>
                <a:lnTo>
                  <a:pt x="389" y="44"/>
                </a:lnTo>
                <a:lnTo>
                  <a:pt x="389" y="44"/>
                </a:lnTo>
                <a:lnTo>
                  <a:pt x="389" y="44"/>
                </a:lnTo>
                <a:lnTo>
                  <a:pt x="389" y="44"/>
                </a:lnTo>
                <a:lnTo>
                  <a:pt x="390" y="44"/>
                </a:lnTo>
                <a:lnTo>
                  <a:pt x="390" y="44"/>
                </a:lnTo>
                <a:lnTo>
                  <a:pt x="390" y="44"/>
                </a:lnTo>
                <a:lnTo>
                  <a:pt x="390" y="44"/>
                </a:lnTo>
                <a:lnTo>
                  <a:pt x="390" y="44"/>
                </a:lnTo>
                <a:lnTo>
                  <a:pt x="390" y="44"/>
                </a:lnTo>
                <a:lnTo>
                  <a:pt x="390" y="44"/>
                </a:lnTo>
                <a:lnTo>
                  <a:pt x="390" y="44"/>
                </a:lnTo>
                <a:lnTo>
                  <a:pt x="390" y="44"/>
                </a:lnTo>
                <a:lnTo>
                  <a:pt x="390" y="44"/>
                </a:lnTo>
                <a:lnTo>
                  <a:pt x="390" y="44"/>
                </a:lnTo>
                <a:lnTo>
                  <a:pt x="390" y="44"/>
                </a:lnTo>
                <a:lnTo>
                  <a:pt x="391" y="44"/>
                </a:lnTo>
                <a:lnTo>
                  <a:pt x="391" y="44"/>
                </a:lnTo>
                <a:lnTo>
                  <a:pt x="391" y="44"/>
                </a:lnTo>
                <a:lnTo>
                  <a:pt x="391" y="44"/>
                </a:lnTo>
                <a:lnTo>
                  <a:pt x="391" y="44"/>
                </a:lnTo>
                <a:lnTo>
                  <a:pt x="391" y="44"/>
                </a:lnTo>
                <a:lnTo>
                  <a:pt x="391" y="44"/>
                </a:lnTo>
                <a:lnTo>
                  <a:pt x="391" y="44"/>
                </a:lnTo>
                <a:lnTo>
                  <a:pt x="391" y="44"/>
                </a:lnTo>
                <a:lnTo>
                  <a:pt x="391" y="44"/>
                </a:lnTo>
                <a:lnTo>
                  <a:pt x="391" y="44"/>
                </a:lnTo>
                <a:lnTo>
                  <a:pt x="391"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3" y="44"/>
                </a:lnTo>
                <a:lnTo>
                  <a:pt x="393" y="44"/>
                </a:lnTo>
                <a:lnTo>
                  <a:pt x="393" y="44"/>
                </a:lnTo>
                <a:lnTo>
                  <a:pt x="393" y="44"/>
                </a:lnTo>
                <a:lnTo>
                  <a:pt x="393" y="44"/>
                </a:lnTo>
                <a:lnTo>
                  <a:pt x="393" y="44"/>
                </a:lnTo>
                <a:lnTo>
                  <a:pt x="394" y="44"/>
                </a:lnTo>
                <a:lnTo>
                  <a:pt x="394" y="44"/>
                </a:lnTo>
                <a:lnTo>
                  <a:pt x="394" y="44"/>
                </a:lnTo>
                <a:lnTo>
                  <a:pt x="394" y="44"/>
                </a:lnTo>
                <a:lnTo>
                  <a:pt x="394" y="44"/>
                </a:lnTo>
                <a:lnTo>
                  <a:pt x="394" y="44"/>
                </a:lnTo>
                <a:lnTo>
                  <a:pt x="394" y="44"/>
                </a:lnTo>
                <a:lnTo>
                  <a:pt x="394" y="44"/>
                </a:lnTo>
                <a:lnTo>
                  <a:pt x="394" y="44"/>
                </a:lnTo>
                <a:lnTo>
                  <a:pt x="395" y="44"/>
                </a:lnTo>
                <a:lnTo>
                  <a:pt x="395" y="44"/>
                </a:lnTo>
                <a:lnTo>
                  <a:pt x="395" y="44"/>
                </a:lnTo>
                <a:lnTo>
                  <a:pt x="395" y="44"/>
                </a:lnTo>
                <a:lnTo>
                  <a:pt x="395" y="44"/>
                </a:lnTo>
                <a:lnTo>
                  <a:pt x="395" y="44"/>
                </a:lnTo>
                <a:lnTo>
                  <a:pt x="395" y="44"/>
                </a:lnTo>
                <a:lnTo>
                  <a:pt x="395" y="44"/>
                </a:lnTo>
                <a:lnTo>
                  <a:pt x="395" y="44"/>
                </a:lnTo>
                <a:lnTo>
                  <a:pt x="395" y="44"/>
                </a:lnTo>
                <a:lnTo>
                  <a:pt x="395" y="44"/>
                </a:lnTo>
                <a:lnTo>
                  <a:pt x="395" y="44"/>
                </a:lnTo>
                <a:lnTo>
                  <a:pt x="395" y="44"/>
                </a:lnTo>
                <a:lnTo>
                  <a:pt x="395" y="44"/>
                </a:lnTo>
                <a:lnTo>
                  <a:pt x="395" y="44"/>
                </a:lnTo>
                <a:lnTo>
                  <a:pt x="395" y="44"/>
                </a:lnTo>
                <a:lnTo>
                  <a:pt x="395" y="44"/>
                </a:lnTo>
                <a:lnTo>
                  <a:pt x="395" y="44"/>
                </a:lnTo>
                <a:lnTo>
                  <a:pt x="396" y="44"/>
                </a:lnTo>
                <a:lnTo>
                  <a:pt x="396" y="44"/>
                </a:lnTo>
                <a:lnTo>
                  <a:pt x="396" y="44"/>
                </a:lnTo>
                <a:lnTo>
                  <a:pt x="396" y="44"/>
                </a:lnTo>
                <a:lnTo>
                  <a:pt x="396" y="45"/>
                </a:lnTo>
                <a:lnTo>
                  <a:pt x="396" y="45"/>
                </a:lnTo>
                <a:lnTo>
                  <a:pt x="397" y="45"/>
                </a:lnTo>
                <a:lnTo>
                  <a:pt x="397" y="45"/>
                </a:lnTo>
                <a:lnTo>
                  <a:pt x="397" y="45"/>
                </a:lnTo>
                <a:lnTo>
                  <a:pt x="397" y="45"/>
                </a:lnTo>
                <a:lnTo>
                  <a:pt x="397" y="45"/>
                </a:lnTo>
                <a:lnTo>
                  <a:pt x="397" y="45"/>
                </a:lnTo>
                <a:lnTo>
                  <a:pt x="397" y="45"/>
                </a:lnTo>
                <a:lnTo>
                  <a:pt x="397" y="45"/>
                </a:lnTo>
                <a:lnTo>
                  <a:pt x="397" y="45"/>
                </a:lnTo>
                <a:lnTo>
                  <a:pt x="397" y="45"/>
                </a:lnTo>
                <a:lnTo>
                  <a:pt x="397" y="45"/>
                </a:lnTo>
                <a:lnTo>
                  <a:pt x="397" y="45"/>
                </a:lnTo>
                <a:lnTo>
                  <a:pt x="397" y="45"/>
                </a:lnTo>
                <a:lnTo>
                  <a:pt x="397" y="45"/>
                </a:lnTo>
                <a:lnTo>
                  <a:pt x="397" y="45"/>
                </a:lnTo>
                <a:lnTo>
                  <a:pt x="398" y="45"/>
                </a:lnTo>
                <a:lnTo>
                  <a:pt x="398" y="45"/>
                </a:lnTo>
                <a:lnTo>
                  <a:pt x="398" y="45"/>
                </a:lnTo>
                <a:lnTo>
                  <a:pt x="398" y="45"/>
                </a:lnTo>
                <a:lnTo>
                  <a:pt x="398" y="45"/>
                </a:lnTo>
                <a:lnTo>
                  <a:pt x="398" y="45"/>
                </a:lnTo>
                <a:lnTo>
                  <a:pt x="398" y="45"/>
                </a:lnTo>
                <a:lnTo>
                  <a:pt x="398" y="45"/>
                </a:lnTo>
                <a:lnTo>
                  <a:pt x="398" y="45"/>
                </a:lnTo>
                <a:lnTo>
                  <a:pt x="398" y="45"/>
                </a:lnTo>
                <a:lnTo>
                  <a:pt x="398" y="45"/>
                </a:lnTo>
                <a:lnTo>
                  <a:pt x="398" y="45"/>
                </a:lnTo>
                <a:lnTo>
                  <a:pt x="399" y="45"/>
                </a:lnTo>
                <a:lnTo>
                  <a:pt x="399" y="45"/>
                </a:lnTo>
                <a:lnTo>
                  <a:pt x="399" y="45"/>
                </a:lnTo>
                <a:lnTo>
                  <a:pt x="399" y="45"/>
                </a:lnTo>
                <a:lnTo>
                  <a:pt x="399" y="45"/>
                </a:lnTo>
                <a:lnTo>
                  <a:pt x="399" y="45"/>
                </a:lnTo>
                <a:lnTo>
                  <a:pt x="399" y="45"/>
                </a:lnTo>
                <a:lnTo>
                  <a:pt x="399" y="45"/>
                </a:lnTo>
                <a:lnTo>
                  <a:pt x="399" y="45"/>
                </a:lnTo>
                <a:lnTo>
                  <a:pt x="399" y="45"/>
                </a:lnTo>
                <a:lnTo>
                  <a:pt x="399" y="45"/>
                </a:lnTo>
                <a:lnTo>
                  <a:pt x="399" y="45"/>
                </a:lnTo>
                <a:lnTo>
                  <a:pt x="399" y="45"/>
                </a:lnTo>
                <a:lnTo>
                  <a:pt x="399" y="45"/>
                </a:lnTo>
                <a:lnTo>
                  <a:pt x="399" y="45"/>
                </a:lnTo>
                <a:lnTo>
                  <a:pt x="399" y="45"/>
                </a:lnTo>
                <a:lnTo>
                  <a:pt x="399" y="45"/>
                </a:lnTo>
                <a:lnTo>
                  <a:pt x="399" y="45"/>
                </a:lnTo>
                <a:lnTo>
                  <a:pt x="399" y="45"/>
                </a:lnTo>
                <a:lnTo>
                  <a:pt x="399" y="45"/>
                </a:lnTo>
                <a:lnTo>
                  <a:pt x="399" y="45"/>
                </a:lnTo>
                <a:lnTo>
                  <a:pt x="399" y="45"/>
                </a:lnTo>
                <a:lnTo>
                  <a:pt x="399" y="45"/>
                </a:lnTo>
                <a:lnTo>
                  <a:pt x="399" y="45"/>
                </a:lnTo>
                <a:lnTo>
                  <a:pt x="399" y="45"/>
                </a:lnTo>
                <a:lnTo>
                  <a:pt x="399" y="45"/>
                </a:lnTo>
                <a:lnTo>
                  <a:pt x="399" y="45"/>
                </a:lnTo>
                <a:lnTo>
                  <a:pt x="400" y="45"/>
                </a:lnTo>
                <a:lnTo>
                  <a:pt x="400" y="45"/>
                </a:lnTo>
                <a:lnTo>
                  <a:pt x="400" y="45"/>
                </a:lnTo>
                <a:lnTo>
                  <a:pt x="400" y="45"/>
                </a:lnTo>
                <a:lnTo>
                  <a:pt x="400" y="45"/>
                </a:lnTo>
                <a:lnTo>
                  <a:pt x="400" y="45"/>
                </a:lnTo>
                <a:lnTo>
                  <a:pt x="400" y="45"/>
                </a:lnTo>
                <a:lnTo>
                  <a:pt x="400" y="45"/>
                </a:lnTo>
                <a:lnTo>
                  <a:pt x="400" y="45"/>
                </a:lnTo>
                <a:lnTo>
                  <a:pt x="400" y="45"/>
                </a:lnTo>
                <a:lnTo>
                  <a:pt x="400" y="45"/>
                </a:lnTo>
                <a:lnTo>
                  <a:pt x="400" y="45"/>
                </a:lnTo>
                <a:lnTo>
                  <a:pt x="400" y="45"/>
                </a:lnTo>
                <a:lnTo>
                  <a:pt x="400" y="45"/>
                </a:lnTo>
                <a:lnTo>
                  <a:pt x="400" y="45"/>
                </a:lnTo>
                <a:lnTo>
                  <a:pt x="401" y="45"/>
                </a:lnTo>
                <a:lnTo>
                  <a:pt x="401" y="45"/>
                </a:lnTo>
                <a:lnTo>
                  <a:pt x="401" y="45"/>
                </a:lnTo>
                <a:lnTo>
                  <a:pt x="401" y="45"/>
                </a:lnTo>
                <a:lnTo>
                  <a:pt x="401" y="45"/>
                </a:lnTo>
                <a:lnTo>
                  <a:pt x="401" y="45"/>
                </a:lnTo>
                <a:lnTo>
                  <a:pt x="402" y="45"/>
                </a:lnTo>
                <a:lnTo>
                  <a:pt x="402" y="45"/>
                </a:lnTo>
                <a:lnTo>
                  <a:pt x="402" y="45"/>
                </a:lnTo>
                <a:lnTo>
                  <a:pt x="402" y="45"/>
                </a:lnTo>
                <a:lnTo>
                  <a:pt x="402" y="45"/>
                </a:lnTo>
                <a:lnTo>
                  <a:pt x="402" y="45"/>
                </a:lnTo>
                <a:lnTo>
                  <a:pt x="402" y="45"/>
                </a:lnTo>
                <a:lnTo>
                  <a:pt x="402" y="45"/>
                </a:lnTo>
                <a:lnTo>
                  <a:pt x="402" y="45"/>
                </a:lnTo>
                <a:lnTo>
                  <a:pt x="403" y="45"/>
                </a:lnTo>
                <a:lnTo>
                  <a:pt x="403" y="45"/>
                </a:lnTo>
                <a:lnTo>
                  <a:pt x="403" y="45"/>
                </a:lnTo>
                <a:lnTo>
                  <a:pt x="403" y="45"/>
                </a:lnTo>
                <a:lnTo>
                  <a:pt x="403" y="45"/>
                </a:lnTo>
                <a:lnTo>
                  <a:pt x="403" y="45"/>
                </a:lnTo>
                <a:lnTo>
                  <a:pt x="403" y="45"/>
                </a:lnTo>
                <a:lnTo>
                  <a:pt x="403" y="46"/>
                </a:lnTo>
                <a:lnTo>
                  <a:pt x="403" y="46"/>
                </a:lnTo>
                <a:lnTo>
                  <a:pt x="403" y="46"/>
                </a:lnTo>
                <a:lnTo>
                  <a:pt x="403" y="46"/>
                </a:lnTo>
                <a:lnTo>
                  <a:pt x="403" y="46"/>
                </a:lnTo>
                <a:lnTo>
                  <a:pt x="404" y="46"/>
                </a:lnTo>
                <a:lnTo>
                  <a:pt x="404" y="46"/>
                </a:lnTo>
                <a:lnTo>
                  <a:pt x="404" y="46"/>
                </a:lnTo>
                <a:lnTo>
                  <a:pt x="404" y="46"/>
                </a:lnTo>
                <a:lnTo>
                  <a:pt x="404" y="46"/>
                </a:lnTo>
                <a:lnTo>
                  <a:pt x="404" y="46"/>
                </a:lnTo>
                <a:lnTo>
                  <a:pt x="404" y="46"/>
                </a:lnTo>
                <a:lnTo>
                  <a:pt x="404" y="46"/>
                </a:lnTo>
                <a:lnTo>
                  <a:pt x="404" y="46"/>
                </a:lnTo>
                <a:lnTo>
                  <a:pt x="404" y="46"/>
                </a:lnTo>
                <a:lnTo>
                  <a:pt x="404" y="46"/>
                </a:lnTo>
                <a:lnTo>
                  <a:pt x="404" y="46"/>
                </a:lnTo>
                <a:lnTo>
                  <a:pt x="404" y="46"/>
                </a:lnTo>
                <a:lnTo>
                  <a:pt x="404" y="46"/>
                </a:lnTo>
                <a:lnTo>
                  <a:pt x="404" y="46"/>
                </a:lnTo>
                <a:lnTo>
                  <a:pt x="404" y="46"/>
                </a:lnTo>
                <a:lnTo>
                  <a:pt x="404" y="46"/>
                </a:lnTo>
                <a:lnTo>
                  <a:pt x="404" y="46"/>
                </a:lnTo>
                <a:lnTo>
                  <a:pt x="405" y="46"/>
                </a:lnTo>
                <a:lnTo>
                  <a:pt x="405" y="46"/>
                </a:lnTo>
                <a:lnTo>
                  <a:pt x="405" y="46"/>
                </a:lnTo>
                <a:lnTo>
                  <a:pt x="405" y="46"/>
                </a:lnTo>
                <a:lnTo>
                  <a:pt x="405" y="46"/>
                </a:lnTo>
                <a:lnTo>
                  <a:pt x="405" y="46"/>
                </a:lnTo>
                <a:lnTo>
                  <a:pt x="405" y="46"/>
                </a:lnTo>
                <a:lnTo>
                  <a:pt x="405" y="46"/>
                </a:lnTo>
                <a:lnTo>
                  <a:pt x="405" y="46"/>
                </a:lnTo>
                <a:lnTo>
                  <a:pt x="405" y="46"/>
                </a:lnTo>
                <a:lnTo>
                  <a:pt x="405" y="46"/>
                </a:lnTo>
                <a:lnTo>
                  <a:pt x="405" y="46"/>
                </a:lnTo>
                <a:lnTo>
                  <a:pt x="405" y="46"/>
                </a:lnTo>
                <a:lnTo>
                  <a:pt x="405" y="46"/>
                </a:lnTo>
                <a:lnTo>
                  <a:pt x="405" y="46"/>
                </a:lnTo>
                <a:lnTo>
                  <a:pt x="405" y="46"/>
                </a:lnTo>
                <a:lnTo>
                  <a:pt x="405" y="46"/>
                </a:lnTo>
                <a:lnTo>
                  <a:pt x="405" y="46"/>
                </a:lnTo>
                <a:lnTo>
                  <a:pt x="406" y="46"/>
                </a:lnTo>
                <a:lnTo>
                  <a:pt x="406" y="46"/>
                </a:lnTo>
                <a:lnTo>
                  <a:pt x="406" y="46"/>
                </a:lnTo>
                <a:lnTo>
                  <a:pt x="406" y="46"/>
                </a:lnTo>
                <a:lnTo>
                  <a:pt x="406" y="46"/>
                </a:lnTo>
                <a:lnTo>
                  <a:pt x="406" y="46"/>
                </a:lnTo>
                <a:lnTo>
                  <a:pt x="406" y="46"/>
                </a:lnTo>
                <a:lnTo>
                  <a:pt x="406" y="46"/>
                </a:lnTo>
                <a:lnTo>
                  <a:pt x="406" y="46"/>
                </a:lnTo>
                <a:lnTo>
                  <a:pt x="406" y="46"/>
                </a:lnTo>
                <a:lnTo>
                  <a:pt x="406" y="46"/>
                </a:lnTo>
                <a:lnTo>
                  <a:pt x="406" y="46"/>
                </a:lnTo>
                <a:lnTo>
                  <a:pt x="407" y="46"/>
                </a:lnTo>
                <a:lnTo>
                  <a:pt x="407" y="46"/>
                </a:lnTo>
                <a:lnTo>
                  <a:pt x="407" y="46"/>
                </a:lnTo>
                <a:lnTo>
                  <a:pt x="407" y="46"/>
                </a:lnTo>
                <a:lnTo>
                  <a:pt x="407" y="46"/>
                </a:lnTo>
                <a:lnTo>
                  <a:pt x="407" y="46"/>
                </a:lnTo>
                <a:lnTo>
                  <a:pt x="407" y="46"/>
                </a:lnTo>
                <a:lnTo>
                  <a:pt x="407" y="46"/>
                </a:lnTo>
                <a:lnTo>
                  <a:pt x="407" y="46"/>
                </a:lnTo>
                <a:lnTo>
                  <a:pt x="407" y="46"/>
                </a:lnTo>
                <a:lnTo>
                  <a:pt x="407" y="46"/>
                </a:lnTo>
                <a:lnTo>
                  <a:pt x="407" y="46"/>
                </a:lnTo>
                <a:lnTo>
                  <a:pt x="408" y="46"/>
                </a:lnTo>
                <a:lnTo>
                  <a:pt x="408" y="46"/>
                </a:lnTo>
                <a:lnTo>
                  <a:pt x="408" y="46"/>
                </a:lnTo>
                <a:lnTo>
                  <a:pt x="408" y="46"/>
                </a:lnTo>
                <a:lnTo>
                  <a:pt x="408" y="46"/>
                </a:lnTo>
                <a:lnTo>
                  <a:pt x="408" y="46"/>
                </a:lnTo>
                <a:lnTo>
                  <a:pt x="408" y="46"/>
                </a:lnTo>
                <a:lnTo>
                  <a:pt x="408" y="46"/>
                </a:lnTo>
                <a:lnTo>
                  <a:pt x="408" y="46"/>
                </a:lnTo>
                <a:lnTo>
                  <a:pt x="408" y="46"/>
                </a:lnTo>
                <a:lnTo>
                  <a:pt x="408" y="46"/>
                </a:lnTo>
                <a:lnTo>
                  <a:pt x="408" y="46"/>
                </a:lnTo>
                <a:lnTo>
                  <a:pt x="408" y="46"/>
                </a:lnTo>
                <a:lnTo>
                  <a:pt x="408" y="46"/>
                </a:lnTo>
                <a:lnTo>
                  <a:pt x="408" y="46"/>
                </a:lnTo>
                <a:lnTo>
                  <a:pt x="409" y="46"/>
                </a:lnTo>
                <a:lnTo>
                  <a:pt x="409" y="46"/>
                </a:lnTo>
                <a:lnTo>
                  <a:pt x="409" y="46"/>
                </a:lnTo>
                <a:lnTo>
                  <a:pt x="409" y="46"/>
                </a:lnTo>
                <a:lnTo>
                  <a:pt x="409" y="46"/>
                </a:lnTo>
                <a:lnTo>
                  <a:pt x="409" y="46"/>
                </a:lnTo>
                <a:lnTo>
                  <a:pt x="409" y="46"/>
                </a:lnTo>
                <a:lnTo>
                  <a:pt x="409" y="46"/>
                </a:lnTo>
                <a:lnTo>
                  <a:pt x="409" y="46"/>
                </a:lnTo>
                <a:lnTo>
                  <a:pt x="409" y="46"/>
                </a:lnTo>
                <a:lnTo>
                  <a:pt x="409" y="46"/>
                </a:lnTo>
                <a:lnTo>
                  <a:pt x="409" y="46"/>
                </a:lnTo>
                <a:lnTo>
                  <a:pt x="409" y="46"/>
                </a:lnTo>
                <a:lnTo>
                  <a:pt x="409" y="46"/>
                </a:lnTo>
                <a:lnTo>
                  <a:pt x="409" y="46"/>
                </a:lnTo>
                <a:lnTo>
                  <a:pt x="409" y="46"/>
                </a:lnTo>
                <a:lnTo>
                  <a:pt x="409" y="46"/>
                </a:lnTo>
                <a:lnTo>
                  <a:pt x="409" y="46"/>
                </a:lnTo>
                <a:lnTo>
                  <a:pt x="409" y="46"/>
                </a:lnTo>
                <a:lnTo>
                  <a:pt x="409" y="46"/>
                </a:lnTo>
                <a:lnTo>
                  <a:pt x="409" y="46"/>
                </a:lnTo>
                <a:lnTo>
                  <a:pt x="409" y="46"/>
                </a:lnTo>
                <a:lnTo>
                  <a:pt x="409" y="46"/>
                </a:lnTo>
                <a:lnTo>
                  <a:pt x="409" y="46"/>
                </a:lnTo>
                <a:lnTo>
                  <a:pt x="409" y="46"/>
                </a:lnTo>
                <a:lnTo>
                  <a:pt x="409" y="46"/>
                </a:lnTo>
                <a:lnTo>
                  <a:pt x="409" y="46"/>
                </a:lnTo>
                <a:lnTo>
                  <a:pt x="410" y="46"/>
                </a:lnTo>
                <a:lnTo>
                  <a:pt x="410" y="46"/>
                </a:lnTo>
                <a:lnTo>
                  <a:pt x="410" y="46"/>
                </a:lnTo>
                <a:lnTo>
                  <a:pt x="410" y="46"/>
                </a:lnTo>
                <a:lnTo>
                  <a:pt x="410" y="47"/>
                </a:lnTo>
                <a:lnTo>
                  <a:pt x="410" y="47"/>
                </a:lnTo>
                <a:lnTo>
                  <a:pt x="410" y="47"/>
                </a:lnTo>
                <a:lnTo>
                  <a:pt x="410" y="47"/>
                </a:lnTo>
                <a:lnTo>
                  <a:pt x="410" y="47"/>
                </a:lnTo>
                <a:lnTo>
                  <a:pt x="410" y="47"/>
                </a:lnTo>
                <a:lnTo>
                  <a:pt x="410" y="47"/>
                </a:lnTo>
                <a:lnTo>
                  <a:pt x="410" y="47"/>
                </a:lnTo>
                <a:lnTo>
                  <a:pt x="410" y="47"/>
                </a:lnTo>
                <a:lnTo>
                  <a:pt x="410" y="47"/>
                </a:lnTo>
                <a:lnTo>
                  <a:pt x="410" y="47"/>
                </a:lnTo>
                <a:lnTo>
                  <a:pt x="410" y="47"/>
                </a:lnTo>
                <a:lnTo>
                  <a:pt x="410" y="47"/>
                </a:lnTo>
                <a:lnTo>
                  <a:pt x="410" y="47"/>
                </a:lnTo>
                <a:lnTo>
                  <a:pt x="410" y="47"/>
                </a:lnTo>
                <a:lnTo>
                  <a:pt x="410" y="47"/>
                </a:lnTo>
                <a:lnTo>
                  <a:pt x="410" y="47"/>
                </a:lnTo>
                <a:lnTo>
                  <a:pt x="410" y="47"/>
                </a:lnTo>
                <a:lnTo>
                  <a:pt x="410" y="47"/>
                </a:lnTo>
                <a:lnTo>
                  <a:pt x="410" y="47"/>
                </a:lnTo>
                <a:lnTo>
                  <a:pt x="411" y="47"/>
                </a:lnTo>
                <a:lnTo>
                  <a:pt x="411" y="47"/>
                </a:lnTo>
                <a:lnTo>
                  <a:pt x="411" y="47"/>
                </a:lnTo>
                <a:lnTo>
                  <a:pt x="411" y="47"/>
                </a:lnTo>
                <a:lnTo>
                  <a:pt x="411" y="47"/>
                </a:lnTo>
                <a:lnTo>
                  <a:pt x="411" y="47"/>
                </a:lnTo>
                <a:lnTo>
                  <a:pt x="411" y="47"/>
                </a:lnTo>
                <a:lnTo>
                  <a:pt x="411" y="47"/>
                </a:lnTo>
                <a:lnTo>
                  <a:pt x="411" y="47"/>
                </a:lnTo>
                <a:lnTo>
                  <a:pt x="412" y="47"/>
                </a:lnTo>
                <a:lnTo>
                  <a:pt x="412" y="47"/>
                </a:lnTo>
                <a:lnTo>
                  <a:pt x="412" y="47"/>
                </a:lnTo>
                <a:lnTo>
                  <a:pt x="412" y="47"/>
                </a:lnTo>
                <a:lnTo>
                  <a:pt x="412" y="47"/>
                </a:lnTo>
                <a:lnTo>
                  <a:pt x="412" y="47"/>
                </a:lnTo>
                <a:lnTo>
                  <a:pt x="412" y="47"/>
                </a:lnTo>
                <a:lnTo>
                  <a:pt x="412" y="47"/>
                </a:lnTo>
                <a:lnTo>
                  <a:pt x="412" y="47"/>
                </a:lnTo>
                <a:lnTo>
                  <a:pt x="412" y="47"/>
                </a:lnTo>
                <a:lnTo>
                  <a:pt x="412" y="47"/>
                </a:lnTo>
                <a:lnTo>
                  <a:pt x="412" y="47"/>
                </a:lnTo>
                <a:lnTo>
                  <a:pt x="412" y="47"/>
                </a:lnTo>
                <a:lnTo>
                  <a:pt x="412" y="47"/>
                </a:lnTo>
                <a:lnTo>
                  <a:pt x="412" y="47"/>
                </a:lnTo>
                <a:lnTo>
                  <a:pt x="412" y="47"/>
                </a:lnTo>
                <a:lnTo>
                  <a:pt x="412" y="47"/>
                </a:lnTo>
                <a:lnTo>
                  <a:pt x="412" y="47"/>
                </a:lnTo>
                <a:lnTo>
                  <a:pt x="413" y="47"/>
                </a:lnTo>
                <a:lnTo>
                  <a:pt x="413" y="47"/>
                </a:lnTo>
                <a:lnTo>
                  <a:pt x="413" y="47"/>
                </a:lnTo>
                <a:lnTo>
                  <a:pt x="413" y="47"/>
                </a:lnTo>
                <a:lnTo>
                  <a:pt x="413" y="47"/>
                </a:lnTo>
                <a:lnTo>
                  <a:pt x="413" y="47"/>
                </a:lnTo>
                <a:lnTo>
                  <a:pt x="413" y="47"/>
                </a:lnTo>
                <a:lnTo>
                  <a:pt x="413" y="47"/>
                </a:lnTo>
                <a:lnTo>
                  <a:pt x="413" y="47"/>
                </a:lnTo>
                <a:lnTo>
                  <a:pt x="413" y="47"/>
                </a:lnTo>
                <a:lnTo>
                  <a:pt x="413" y="47"/>
                </a:lnTo>
                <a:lnTo>
                  <a:pt x="413" y="47"/>
                </a:lnTo>
                <a:lnTo>
                  <a:pt x="413" y="47"/>
                </a:lnTo>
                <a:lnTo>
                  <a:pt x="413" y="47"/>
                </a:lnTo>
                <a:lnTo>
                  <a:pt x="413" y="47"/>
                </a:lnTo>
                <a:lnTo>
                  <a:pt x="413" y="47"/>
                </a:lnTo>
                <a:lnTo>
                  <a:pt x="413" y="47"/>
                </a:lnTo>
                <a:lnTo>
                  <a:pt x="413" y="47"/>
                </a:lnTo>
                <a:lnTo>
                  <a:pt x="413" y="47"/>
                </a:lnTo>
                <a:lnTo>
                  <a:pt x="413" y="47"/>
                </a:lnTo>
                <a:lnTo>
                  <a:pt x="413" y="47"/>
                </a:lnTo>
                <a:lnTo>
                  <a:pt x="413" y="47"/>
                </a:lnTo>
                <a:lnTo>
                  <a:pt x="413" y="47"/>
                </a:lnTo>
                <a:lnTo>
                  <a:pt x="413" y="47"/>
                </a:lnTo>
                <a:lnTo>
                  <a:pt x="413" y="47"/>
                </a:lnTo>
                <a:lnTo>
                  <a:pt x="413" y="47"/>
                </a:lnTo>
                <a:lnTo>
                  <a:pt x="413" y="47"/>
                </a:lnTo>
                <a:lnTo>
                  <a:pt x="414" y="47"/>
                </a:lnTo>
                <a:lnTo>
                  <a:pt x="414" y="47"/>
                </a:lnTo>
                <a:lnTo>
                  <a:pt x="414" y="47"/>
                </a:lnTo>
                <a:lnTo>
                  <a:pt x="414" y="47"/>
                </a:lnTo>
                <a:lnTo>
                  <a:pt x="414" y="47"/>
                </a:lnTo>
                <a:lnTo>
                  <a:pt x="414" y="47"/>
                </a:lnTo>
                <a:lnTo>
                  <a:pt x="415" y="47"/>
                </a:lnTo>
                <a:lnTo>
                  <a:pt x="415" y="47"/>
                </a:lnTo>
                <a:lnTo>
                  <a:pt x="415" y="47"/>
                </a:lnTo>
                <a:lnTo>
                  <a:pt x="415" y="47"/>
                </a:lnTo>
                <a:lnTo>
                  <a:pt x="415" y="47"/>
                </a:lnTo>
                <a:lnTo>
                  <a:pt x="415" y="47"/>
                </a:lnTo>
                <a:lnTo>
                  <a:pt x="415" y="47"/>
                </a:lnTo>
                <a:lnTo>
                  <a:pt x="415" y="48"/>
                </a:lnTo>
                <a:lnTo>
                  <a:pt x="415" y="48"/>
                </a:lnTo>
                <a:lnTo>
                  <a:pt x="415" y="48"/>
                </a:lnTo>
                <a:lnTo>
                  <a:pt x="415" y="48"/>
                </a:lnTo>
                <a:lnTo>
                  <a:pt x="415" y="48"/>
                </a:lnTo>
                <a:lnTo>
                  <a:pt x="415" y="48"/>
                </a:lnTo>
                <a:lnTo>
                  <a:pt x="415" y="48"/>
                </a:lnTo>
                <a:lnTo>
                  <a:pt x="415" y="48"/>
                </a:lnTo>
                <a:lnTo>
                  <a:pt x="416" y="48"/>
                </a:lnTo>
                <a:lnTo>
                  <a:pt x="416" y="48"/>
                </a:lnTo>
                <a:lnTo>
                  <a:pt x="416" y="48"/>
                </a:lnTo>
                <a:lnTo>
                  <a:pt x="416" y="48"/>
                </a:lnTo>
                <a:lnTo>
                  <a:pt x="416" y="48"/>
                </a:lnTo>
                <a:lnTo>
                  <a:pt x="416" y="48"/>
                </a:lnTo>
                <a:lnTo>
                  <a:pt x="416" y="48"/>
                </a:lnTo>
                <a:lnTo>
                  <a:pt x="416" y="48"/>
                </a:lnTo>
                <a:lnTo>
                  <a:pt x="416" y="48"/>
                </a:lnTo>
                <a:lnTo>
                  <a:pt x="416" y="48"/>
                </a:lnTo>
                <a:lnTo>
                  <a:pt x="416" y="48"/>
                </a:lnTo>
                <a:lnTo>
                  <a:pt x="416" y="48"/>
                </a:lnTo>
                <a:lnTo>
                  <a:pt x="417" y="48"/>
                </a:lnTo>
                <a:lnTo>
                  <a:pt x="417" y="48"/>
                </a:lnTo>
                <a:lnTo>
                  <a:pt x="417" y="48"/>
                </a:lnTo>
                <a:lnTo>
                  <a:pt x="417" y="48"/>
                </a:lnTo>
                <a:lnTo>
                  <a:pt x="417" y="48"/>
                </a:lnTo>
                <a:lnTo>
                  <a:pt x="417" y="48"/>
                </a:lnTo>
                <a:lnTo>
                  <a:pt x="417" y="48"/>
                </a:lnTo>
                <a:lnTo>
                  <a:pt x="417" y="48"/>
                </a:lnTo>
                <a:lnTo>
                  <a:pt x="417" y="48"/>
                </a:lnTo>
                <a:lnTo>
                  <a:pt x="417" y="48"/>
                </a:lnTo>
                <a:lnTo>
                  <a:pt x="417" y="48"/>
                </a:lnTo>
                <a:lnTo>
                  <a:pt x="417" y="48"/>
                </a:lnTo>
                <a:lnTo>
                  <a:pt x="417" y="48"/>
                </a:lnTo>
                <a:lnTo>
                  <a:pt x="417" y="48"/>
                </a:lnTo>
                <a:lnTo>
                  <a:pt x="417" y="48"/>
                </a:lnTo>
                <a:lnTo>
                  <a:pt x="418" y="48"/>
                </a:lnTo>
                <a:lnTo>
                  <a:pt x="418" y="48"/>
                </a:lnTo>
                <a:lnTo>
                  <a:pt x="418" y="48"/>
                </a:lnTo>
                <a:lnTo>
                  <a:pt x="418" y="48"/>
                </a:lnTo>
                <a:lnTo>
                  <a:pt x="418" y="48"/>
                </a:lnTo>
                <a:lnTo>
                  <a:pt x="418" y="48"/>
                </a:lnTo>
                <a:lnTo>
                  <a:pt x="418" y="48"/>
                </a:lnTo>
                <a:lnTo>
                  <a:pt x="418" y="48"/>
                </a:lnTo>
                <a:lnTo>
                  <a:pt x="418" y="48"/>
                </a:lnTo>
                <a:lnTo>
                  <a:pt x="418" y="48"/>
                </a:lnTo>
                <a:lnTo>
                  <a:pt x="418" y="48"/>
                </a:lnTo>
                <a:lnTo>
                  <a:pt x="418" y="48"/>
                </a:lnTo>
                <a:lnTo>
                  <a:pt x="418" y="48"/>
                </a:lnTo>
                <a:lnTo>
                  <a:pt x="418" y="48"/>
                </a:lnTo>
                <a:lnTo>
                  <a:pt x="418" y="48"/>
                </a:lnTo>
                <a:lnTo>
                  <a:pt x="418" y="48"/>
                </a:lnTo>
                <a:lnTo>
                  <a:pt x="418" y="48"/>
                </a:lnTo>
                <a:lnTo>
                  <a:pt x="418" y="48"/>
                </a:lnTo>
                <a:lnTo>
                  <a:pt x="418" y="48"/>
                </a:lnTo>
                <a:lnTo>
                  <a:pt x="418" y="48"/>
                </a:lnTo>
                <a:lnTo>
                  <a:pt x="418" y="48"/>
                </a:lnTo>
                <a:lnTo>
                  <a:pt x="419" y="48"/>
                </a:lnTo>
                <a:lnTo>
                  <a:pt x="419" y="48"/>
                </a:lnTo>
                <a:lnTo>
                  <a:pt x="419" y="48"/>
                </a:lnTo>
                <a:lnTo>
                  <a:pt x="419" y="48"/>
                </a:lnTo>
                <a:lnTo>
                  <a:pt x="419" y="48"/>
                </a:lnTo>
                <a:lnTo>
                  <a:pt x="419" y="48"/>
                </a:lnTo>
                <a:lnTo>
                  <a:pt x="419" y="48"/>
                </a:lnTo>
                <a:lnTo>
                  <a:pt x="419" y="48"/>
                </a:lnTo>
                <a:lnTo>
                  <a:pt x="419" y="48"/>
                </a:lnTo>
                <a:lnTo>
                  <a:pt x="419" y="48"/>
                </a:lnTo>
                <a:lnTo>
                  <a:pt x="419" y="48"/>
                </a:lnTo>
                <a:lnTo>
                  <a:pt x="419" y="48"/>
                </a:lnTo>
                <a:lnTo>
                  <a:pt x="419" y="48"/>
                </a:lnTo>
                <a:lnTo>
                  <a:pt x="419" y="48"/>
                </a:lnTo>
                <a:lnTo>
                  <a:pt x="419" y="48"/>
                </a:lnTo>
                <a:lnTo>
                  <a:pt x="419" y="48"/>
                </a:lnTo>
                <a:lnTo>
                  <a:pt x="419" y="48"/>
                </a:lnTo>
                <a:lnTo>
                  <a:pt x="419" y="48"/>
                </a:lnTo>
                <a:lnTo>
                  <a:pt x="419" y="48"/>
                </a:lnTo>
                <a:lnTo>
                  <a:pt x="419" y="48"/>
                </a:lnTo>
                <a:lnTo>
                  <a:pt x="419" y="48"/>
                </a:lnTo>
                <a:lnTo>
                  <a:pt x="420" y="48"/>
                </a:lnTo>
                <a:lnTo>
                  <a:pt x="420" y="48"/>
                </a:lnTo>
                <a:lnTo>
                  <a:pt x="420" y="48"/>
                </a:lnTo>
                <a:lnTo>
                  <a:pt x="420" y="48"/>
                </a:lnTo>
                <a:lnTo>
                  <a:pt x="420" y="48"/>
                </a:lnTo>
                <a:lnTo>
                  <a:pt x="420" y="48"/>
                </a:lnTo>
                <a:lnTo>
                  <a:pt x="420" y="48"/>
                </a:lnTo>
                <a:lnTo>
                  <a:pt x="420" y="48"/>
                </a:lnTo>
                <a:lnTo>
                  <a:pt x="420" y="48"/>
                </a:lnTo>
                <a:lnTo>
                  <a:pt x="420" y="48"/>
                </a:lnTo>
                <a:lnTo>
                  <a:pt x="420" y="48"/>
                </a:lnTo>
                <a:lnTo>
                  <a:pt x="420" y="48"/>
                </a:lnTo>
                <a:lnTo>
                  <a:pt x="420" y="48"/>
                </a:lnTo>
                <a:lnTo>
                  <a:pt x="420" y="49"/>
                </a:lnTo>
                <a:lnTo>
                  <a:pt x="420" y="49"/>
                </a:lnTo>
                <a:lnTo>
                  <a:pt x="420" y="49"/>
                </a:lnTo>
                <a:lnTo>
                  <a:pt x="420" y="49"/>
                </a:lnTo>
                <a:lnTo>
                  <a:pt x="420" y="49"/>
                </a:lnTo>
                <a:lnTo>
                  <a:pt x="420" y="49"/>
                </a:lnTo>
                <a:lnTo>
                  <a:pt x="420" y="49"/>
                </a:lnTo>
                <a:lnTo>
                  <a:pt x="420" y="49"/>
                </a:lnTo>
                <a:lnTo>
                  <a:pt x="420" y="49"/>
                </a:lnTo>
                <a:lnTo>
                  <a:pt x="420" y="49"/>
                </a:lnTo>
                <a:lnTo>
                  <a:pt x="420" y="49"/>
                </a:lnTo>
                <a:lnTo>
                  <a:pt x="420" y="49"/>
                </a:lnTo>
                <a:lnTo>
                  <a:pt x="420" y="49"/>
                </a:lnTo>
                <a:lnTo>
                  <a:pt x="420" y="49"/>
                </a:lnTo>
                <a:lnTo>
                  <a:pt x="421" y="49"/>
                </a:lnTo>
                <a:lnTo>
                  <a:pt x="421" y="49"/>
                </a:lnTo>
                <a:lnTo>
                  <a:pt x="421" y="49"/>
                </a:lnTo>
                <a:lnTo>
                  <a:pt x="421" y="49"/>
                </a:lnTo>
                <a:lnTo>
                  <a:pt x="421" y="49"/>
                </a:lnTo>
                <a:lnTo>
                  <a:pt x="421" y="49"/>
                </a:lnTo>
                <a:lnTo>
                  <a:pt x="421" y="49"/>
                </a:lnTo>
                <a:lnTo>
                  <a:pt x="421" y="49"/>
                </a:lnTo>
                <a:lnTo>
                  <a:pt x="421" y="49"/>
                </a:lnTo>
                <a:lnTo>
                  <a:pt x="421" y="49"/>
                </a:lnTo>
                <a:lnTo>
                  <a:pt x="421" y="49"/>
                </a:lnTo>
                <a:lnTo>
                  <a:pt x="421" y="49"/>
                </a:lnTo>
                <a:lnTo>
                  <a:pt x="421" y="49"/>
                </a:lnTo>
                <a:lnTo>
                  <a:pt x="421" y="49"/>
                </a:lnTo>
                <a:lnTo>
                  <a:pt x="421" y="49"/>
                </a:lnTo>
                <a:lnTo>
                  <a:pt x="421" y="49"/>
                </a:lnTo>
                <a:lnTo>
                  <a:pt x="421" y="49"/>
                </a:lnTo>
                <a:lnTo>
                  <a:pt x="421" y="49"/>
                </a:lnTo>
                <a:lnTo>
                  <a:pt x="421" y="49"/>
                </a:lnTo>
                <a:lnTo>
                  <a:pt x="421" y="49"/>
                </a:lnTo>
                <a:lnTo>
                  <a:pt x="421" y="49"/>
                </a:lnTo>
                <a:lnTo>
                  <a:pt x="422" y="49"/>
                </a:lnTo>
                <a:lnTo>
                  <a:pt x="422" y="49"/>
                </a:lnTo>
                <a:lnTo>
                  <a:pt x="422" y="49"/>
                </a:lnTo>
                <a:lnTo>
                  <a:pt x="422" y="49"/>
                </a:lnTo>
                <a:lnTo>
                  <a:pt x="422" y="49"/>
                </a:lnTo>
                <a:lnTo>
                  <a:pt x="422" y="49"/>
                </a:lnTo>
                <a:lnTo>
                  <a:pt x="422" y="49"/>
                </a:lnTo>
                <a:lnTo>
                  <a:pt x="422" y="49"/>
                </a:lnTo>
                <a:lnTo>
                  <a:pt x="422" y="49"/>
                </a:lnTo>
                <a:lnTo>
                  <a:pt x="423" y="49"/>
                </a:lnTo>
                <a:lnTo>
                  <a:pt x="423" y="49"/>
                </a:lnTo>
                <a:lnTo>
                  <a:pt x="423" y="49"/>
                </a:lnTo>
                <a:lnTo>
                  <a:pt x="423" y="49"/>
                </a:lnTo>
                <a:lnTo>
                  <a:pt x="423" y="49"/>
                </a:lnTo>
                <a:lnTo>
                  <a:pt x="423" y="49"/>
                </a:lnTo>
                <a:lnTo>
                  <a:pt x="423" y="49"/>
                </a:lnTo>
                <a:lnTo>
                  <a:pt x="423" y="49"/>
                </a:lnTo>
                <a:lnTo>
                  <a:pt x="423" y="49"/>
                </a:lnTo>
                <a:lnTo>
                  <a:pt x="423" y="49"/>
                </a:lnTo>
                <a:lnTo>
                  <a:pt x="423" y="49"/>
                </a:lnTo>
                <a:lnTo>
                  <a:pt x="423" y="49"/>
                </a:lnTo>
                <a:lnTo>
                  <a:pt x="424" y="49"/>
                </a:lnTo>
                <a:lnTo>
                  <a:pt x="424" y="49"/>
                </a:lnTo>
                <a:lnTo>
                  <a:pt x="424" y="49"/>
                </a:lnTo>
                <a:lnTo>
                  <a:pt x="424" y="49"/>
                </a:lnTo>
                <a:lnTo>
                  <a:pt x="424" y="49"/>
                </a:lnTo>
                <a:lnTo>
                  <a:pt x="424" y="49"/>
                </a:lnTo>
                <a:lnTo>
                  <a:pt x="424" y="49"/>
                </a:lnTo>
                <a:lnTo>
                  <a:pt x="424" y="49"/>
                </a:lnTo>
                <a:lnTo>
                  <a:pt x="424" y="49"/>
                </a:lnTo>
                <a:lnTo>
                  <a:pt x="424" y="49"/>
                </a:lnTo>
                <a:lnTo>
                  <a:pt x="424" y="49"/>
                </a:lnTo>
                <a:lnTo>
                  <a:pt x="424" y="49"/>
                </a:lnTo>
                <a:lnTo>
                  <a:pt x="424" y="49"/>
                </a:lnTo>
                <a:lnTo>
                  <a:pt x="424" y="49"/>
                </a:lnTo>
                <a:lnTo>
                  <a:pt x="424" y="49"/>
                </a:lnTo>
                <a:lnTo>
                  <a:pt x="424" y="49"/>
                </a:lnTo>
                <a:lnTo>
                  <a:pt x="424" y="49"/>
                </a:lnTo>
                <a:lnTo>
                  <a:pt x="424" y="49"/>
                </a:lnTo>
                <a:lnTo>
                  <a:pt x="424" y="49"/>
                </a:lnTo>
                <a:lnTo>
                  <a:pt x="424" y="49"/>
                </a:lnTo>
                <a:lnTo>
                  <a:pt x="424" y="49"/>
                </a:lnTo>
                <a:lnTo>
                  <a:pt x="424" y="49"/>
                </a:lnTo>
                <a:lnTo>
                  <a:pt x="424" y="49"/>
                </a:lnTo>
                <a:lnTo>
                  <a:pt x="424" y="49"/>
                </a:lnTo>
                <a:lnTo>
                  <a:pt x="424" y="49"/>
                </a:lnTo>
                <a:lnTo>
                  <a:pt x="424" y="49"/>
                </a:lnTo>
                <a:lnTo>
                  <a:pt x="424" y="49"/>
                </a:lnTo>
                <a:lnTo>
                  <a:pt x="425" y="49"/>
                </a:lnTo>
                <a:lnTo>
                  <a:pt x="425" y="49"/>
                </a:lnTo>
                <a:lnTo>
                  <a:pt x="425" y="49"/>
                </a:lnTo>
                <a:lnTo>
                  <a:pt x="425" y="49"/>
                </a:lnTo>
                <a:lnTo>
                  <a:pt x="425" y="49"/>
                </a:lnTo>
                <a:lnTo>
                  <a:pt x="425" y="49"/>
                </a:lnTo>
                <a:lnTo>
                  <a:pt x="425" y="49"/>
                </a:lnTo>
                <a:lnTo>
                  <a:pt x="425" y="49"/>
                </a:lnTo>
                <a:lnTo>
                  <a:pt x="425" y="49"/>
                </a:lnTo>
                <a:lnTo>
                  <a:pt x="426" y="49"/>
                </a:lnTo>
                <a:lnTo>
                  <a:pt x="426" y="49"/>
                </a:lnTo>
                <a:lnTo>
                  <a:pt x="426" y="49"/>
                </a:lnTo>
                <a:lnTo>
                  <a:pt x="426" y="49"/>
                </a:lnTo>
                <a:lnTo>
                  <a:pt x="426" y="50"/>
                </a:lnTo>
                <a:lnTo>
                  <a:pt x="426" y="50"/>
                </a:lnTo>
                <a:lnTo>
                  <a:pt x="426" y="50"/>
                </a:lnTo>
                <a:lnTo>
                  <a:pt x="426" y="50"/>
                </a:lnTo>
                <a:lnTo>
                  <a:pt x="426" y="50"/>
                </a:lnTo>
                <a:lnTo>
                  <a:pt x="426" y="50"/>
                </a:lnTo>
                <a:lnTo>
                  <a:pt x="426" y="50"/>
                </a:lnTo>
                <a:lnTo>
                  <a:pt x="426" y="50"/>
                </a:lnTo>
                <a:lnTo>
                  <a:pt x="426" y="50"/>
                </a:lnTo>
                <a:lnTo>
                  <a:pt x="426" y="50"/>
                </a:lnTo>
                <a:lnTo>
                  <a:pt x="426" y="50"/>
                </a:lnTo>
                <a:lnTo>
                  <a:pt x="427" y="50"/>
                </a:lnTo>
                <a:lnTo>
                  <a:pt x="427" y="50"/>
                </a:lnTo>
                <a:lnTo>
                  <a:pt x="427" y="50"/>
                </a:lnTo>
                <a:lnTo>
                  <a:pt x="427" y="50"/>
                </a:lnTo>
                <a:lnTo>
                  <a:pt x="427" y="50"/>
                </a:lnTo>
                <a:lnTo>
                  <a:pt x="427" y="50"/>
                </a:lnTo>
                <a:lnTo>
                  <a:pt x="427" y="50"/>
                </a:lnTo>
                <a:lnTo>
                  <a:pt x="427" y="50"/>
                </a:lnTo>
                <a:lnTo>
                  <a:pt x="427" y="50"/>
                </a:lnTo>
                <a:lnTo>
                  <a:pt x="428" y="50"/>
                </a:lnTo>
                <a:lnTo>
                  <a:pt x="428" y="50"/>
                </a:lnTo>
                <a:lnTo>
                  <a:pt x="428" y="50"/>
                </a:lnTo>
                <a:lnTo>
                  <a:pt x="429" y="50"/>
                </a:lnTo>
                <a:lnTo>
                  <a:pt x="429" y="50"/>
                </a:lnTo>
                <a:lnTo>
                  <a:pt x="429" y="50"/>
                </a:lnTo>
                <a:lnTo>
                  <a:pt x="429" y="50"/>
                </a:lnTo>
                <a:lnTo>
                  <a:pt x="429" y="50"/>
                </a:lnTo>
                <a:lnTo>
                  <a:pt x="429" y="50"/>
                </a:lnTo>
                <a:lnTo>
                  <a:pt x="429" y="50"/>
                </a:lnTo>
                <a:lnTo>
                  <a:pt x="429" y="50"/>
                </a:lnTo>
                <a:lnTo>
                  <a:pt x="429" y="50"/>
                </a:lnTo>
                <a:lnTo>
                  <a:pt x="430" y="50"/>
                </a:lnTo>
                <a:lnTo>
                  <a:pt x="430" y="50"/>
                </a:lnTo>
                <a:lnTo>
                  <a:pt x="430" y="50"/>
                </a:lnTo>
                <a:lnTo>
                  <a:pt x="430" y="50"/>
                </a:lnTo>
                <a:lnTo>
                  <a:pt x="430" y="50"/>
                </a:lnTo>
                <a:lnTo>
                  <a:pt x="430" y="50"/>
                </a:lnTo>
                <a:lnTo>
                  <a:pt x="430" y="50"/>
                </a:lnTo>
                <a:lnTo>
                  <a:pt x="430" y="50"/>
                </a:lnTo>
                <a:lnTo>
                  <a:pt x="430" y="50"/>
                </a:lnTo>
                <a:lnTo>
                  <a:pt x="430" y="50"/>
                </a:lnTo>
                <a:lnTo>
                  <a:pt x="430" y="50"/>
                </a:lnTo>
                <a:lnTo>
                  <a:pt x="430" y="50"/>
                </a:lnTo>
                <a:lnTo>
                  <a:pt x="430" y="50"/>
                </a:lnTo>
                <a:lnTo>
                  <a:pt x="430" y="50"/>
                </a:lnTo>
                <a:lnTo>
                  <a:pt x="430" y="50"/>
                </a:lnTo>
                <a:lnTo>
                  <a:pt x="430" y="50"/>
                </a:lnTo>
                <a:lnTo>
                  <a:pt x="430" y="50"/>
                </a:lnTo>
                <a:lnTo>
                  <a:pt x="430" y="50"/>
                </a:lnTo>
                <a:lnTo>
                  <a:pt x="430" y="50"/>
                </a:lnTo>
                <a:lnTo>
                  <a:pt x="430" y="50"/>
                </a:lnTo>
                <a:lnTo>
                  <a:pt x="430" y="50"/>
                </a:lnTo>
                <a:lnTo>
                  <a:pt x="430" y="50"/>
                </a:lnTo>
                <a:lnTo>
                  <a:pt x="430" y="50"/>
                </a:lnTo>
                <a:lnTo>
                  <a:pt x="430" y="50"/>
                </a:lnTo>
                <a:lnTo>
                  <a:pt x="430" y="50"/>
                </a:lnTo>
                <a:lnTo>
                  <a:pt x="430" y="50"/>
                </a:lnTo>
                <a:lnTo>
                  <a:pt x="430" y="50"/>
                </a:lnTo>
                <a:lnTo>
                  <a:pt x="431" y="50"/>
                </a:lnTo>
                <a:lnTo>
                  <a:pt x="431" y="50"/>
                </a:lnTo>
                <a:lnTo>
                  <a:pt x="431" y="50"/>
                </a:lnTo>
                <a:lnTo>
                  <a:pt x="431" y="50"/>
                </a:lnTo>
                <a:lnTo>
                  <a:pt x="431" y="50"/>
                </a:lnTo>
                <a:lnTo>
                  <a:pt x="431" y="50"/>
                </a:lnTo>
                <a:lnTo>
                  <a:pt x="431" y="50"/>
                </a:lnTo>
                <a:lnTo>
                  <a:pt x="431" y="50"/>
                </a:lnTo>
                <a:lnTo>
                  <a:pt x="431" y="50"/>
                </a:lnTo>
                <a:lnTo>
                  <a:pt x="431" y="50"/>
                </a:lnTo>
                <a:lnTo>
                  <a:pt x="431" y="50"/>
                </a:lnTo>
                <a:lnTo>
                  <a:pt x="431" y="50"/>
                </a:lnTo>
                <a:lnTo>
                  <a:pt x="431" y="50"/>
                </a:lnTo>
                <a:lnTo>
                  <a:pt x="431" y="50"/>
                </a:lnTo>
                <a:lnTo>
                  <a:pt x="431" y="50"/>
                </a:lnTo>
                <a:lnTo>
                  <a:pt x="431" y="50"/>
                </a:lnTo>
                <a:lnTo>
                  <a:pt x="431" y="50"/>
                </a:lnTo>
                <a:lnTo>
                  <a:pt x="431" y="50"/>
                </a:lnTo>
                <a:lnTo>
                  <a:pt x="431" y="50"/>
                </a:lnTo>
                <a:lnTo>
                  <a:pt x="431" y="50"/>
                </a:lnTo>
                <a:lnTo>
                  <a:pt x="431" y="50"/>
                </a:lnTo>
                <a:lnTo>
                  <a:pt x="431" y="50"/>
                </a:lnTo>
                <a:lnTo>
                  <a:pt x="431" y="50"/>
                </a:lnTo>
                <a:lnTo>
                  <a:pt x="431" y="50"/>
                </a:lnTo>
                <a:lnTo>
                  <a:pt x="431" y="50"/>
                </a:lnTo>
                <a:lnTo>
                  <a:pt x="431" y="50"/>
                </a:lnTo>
                <a:lnTo>
                  <a:pt x="431" y="50"/>
                </a:lnTo>
                <a:lnTo>
                  <a:pt x="432" y="50"/>
                </a:lnTo>
                <a:lnTo>
                  <a:pt x="432" y="50"/>
                </a:lnTo>
                <a:lnTo>
                  <a:pt x="432" y="50"/>
                </a:lnTo>
                <a:lnTo>
                  <a:pt x="432" y="50"/>
                </a:lnTo>
                <a:lnTo>
                  <a:pt x="432" y="50"/>
                </a:lnTo>
                <a:lnTo>
                  <a:pt x="432" y="50"/>
                </a:lnTo>
                <a:lnTo>
                  <a:pt x="432" y="50"/>
                </a:lnTo>
                <a:lnTo>
                  <a:pt x="432" y="50"/>
                </a:lnTo>
                <a:lnTo>
                  <a:pt x="432" y="50"/>
                </a:lnTo>
                <a:lnTo>
                  <a:pt x="433" y="50"/>
                </a:lnTo>
                <a:lnTo>
                  <a:pt x="433" y="50"/>
                </a:lnTo>
                <a:lnTo>
                  <a:pt x="433" y="50"/>
                </a:lnTo>
                <a:lnTo>
                  <a:pt x="434" y="50"/>
                </a:lnTo>
                <a:lnTo>
                  <a:pt x="434" y="51"/>
                </a:lnTo>
                <a:lnTo>
                  <a:pt x="434" y="51"/>
                </a:lnTo>
                <a:lnTo>
                  <a:pt x="434" y="51"/>
                </a:lnTo>
                <a:lnTo>
                  <a:pt x="434" y="51"/>
                </a:lnTo>
                <a:lnTo>
                  <a:pt x="434" y="51"/>
                </a:lnTo>
                <a:lnTo>
                  <a:pt x="434" y="51"/>
                </a:lnTo>
                <a:lnTo>
                  <a:pt x="434" y="51"/>
                </a:lnTo>
                <a:lnTo>
                  <a:pt x="434" y="51"/>
                </a:lnTo>
                <a:lnTo>
                  <a:pt x="434" y="51"/>
                </a:lnTo>
                <a:lnTo>
                  <a:pt x="434" y="51"/>
                </a:lnTo>
                <a:lnTo>
                  <a:pt x="434" y="51"/>
                </a:lnTo>
                <a:lnTo>
                  <a:pt x="435" y="51"/>
                </a:lnTo>
                <a:lnTo>
                  <a:pt x="435" y="51"/>
                </a:lnTo>
                <a:lnTo>
                  <a:pt x="435" y="51"/>
                </a:lnTo>
                <a:lnTo>
                  <a:pt x="435" y="51"/>
                </a:lnTo>
                <a:lnTo>
                  <a:pt x="435" y="51"/>
                </a:lnTo>
                <a:lnTo>
                  <a:pt x="435" y="51"/>
                </a:lnTo>
                <a:lnTo>
                  <a:pt x="435" y="51"/>
                </a:lnTo>
                <a:lnTo>
                  <a:pt x="435" y="51"/>
                </a:lnTo>
                <a:lnTo>
                  <a:pt x="435" y="51"/>
                </a:lnTo>
                <a:lnTo>
                  <a:pt x="435" y="51"/>
                </a:lnTo>
                <a:lnTo>
                  <a:pt x="435" y="51"/>
                </a:lnTo>
                <a:lnTo>
                  <a:pt x="435" y="51"/>
                </a:lnTo>
                <a:lnTo>
                  <a:pt x="435" y="51"/>
                </a:lnTo>
                <a:lnTo>
                  <a:pt x="435" y="51"/>
                </a:lnTo>
                <a:lnTo>
                  <a:pt x="435" y="51"/>
                </a:lnTo>
                <a:lnTo>
                  <a:pt x="436" y="51"/>
                </a:lnTo>
                <a:lnTo>
                  <a:pt x="436" y="51"/>
                </a:lnTo>
                <a:lnTo>
                  <a:pt x="436" y="51"/>
                </a:lnTo>
                <a:lnTo>
                  <a:pt x="436" y="51"/>
                </a:lnTo>
                <a:lnTo>
                  <a:pt x="436" y="51"/>
                </a:lnTo>
                <a:lnTo>
                  <a:pt x="436" y="51"/>
                </a:lnTo>
                <a:lnTo>
                  <a:pt x="436" y="51"/>
                </a:lnTo>
                <a:lnTo>
                  <a:pt x="436" y="51"/>
                </a:lnTo>
                <a:lnTo>
                  <a:pt x="436" y="51"/>
                </a:lnTo>
                <a:lnTo>
                  <a:pt x="436" y="51"/>
                </a:lnTo>
                <a:lnTo>
                  <a:pt x="436" y="51"/>
                </a:lnTo>
                <a:lnTo>
                  <a:pt x="436" y="51"/>
                </a:lnTo>
                <a:lnTo>
                  <a:pt x="436" y="51"/>
                </a:lnTo>
                <a:lnTo>
                  <a:pt x="436" y="51"/>
                </a:lnTo>
                <a:lnTo>
                  <a:pt x="436" y="51"/>
                </a:lnTo>
                <a:lnTo>
                  <a:pt x="436" y="51"/>
                </a:lnTo>
                <a:lnTo>
                  <a:pt x="436" y="51"/>
                </a:lnTo>
                <a:lnTo>
                  <a:pt x="436" y="51"/>
                </a:lnTo>
                <a:lnTo>
                  <a:pt x="436" y="51"/>
                </a:lnTo>
                <a:lnTo>
                  <a:pt x="436" y="51"/>
                </a:lnTo>
                <a:lnTo>
                  <a:pt x="436" y="51"/>
                </a:lnTo>
                <a:lnTo>
                  <a:pt x="436" y="51"/>
                </a:lnTo>
                <a:lnTo>
                  <a:pt x="436" y="51"/>
                </a:lnTo>
                <a:lnTo>
                  <a:pt x="436" y="51"/>
                </a:lnTo>
                <a:lnTo>
                  <a:pt x="436" y="51"/>
                </a:lnTo>
                <a:lnTo>
                  <a:pt x="436" y="51"/>
                </a:lnTo>
                <a:lnTo>
                  <a:pt x="436" y="51"/>
                </a:lnTo>
                <a:lnTo>
                  <a:pt x="436" y="51"/>
                </a:lnTo>
                <a:lnTo>
                  <a:pt x="436" y="51"/>
                </a:lnTo>
                <a:lnTo>
                  <a:pt x="436" y="51"/>
                </a:lnTo>
                <a:lnTo>
                  <a:pt x="437" y="51"/>
                </a:lnTo>
                <a:lnTo>
                  <a:pt x="437" y="51"/>
                </a:lnTo>
                <a:lnTo>
                  <a:pt x="437" y="51"/>
                </a:lnTo>
                <a:lnTo>
                  <a:pt x="438" y="51"/>
                </a:lnTo>
                <a:lnTo>
                  <a:pt x="438" y="51"/>
                </a:lnTo>
                <a:lnTo>
                  <a:pt x="438" y="51"/>
                </a:lnTo>
                <a:lnTo>
                  <a:pt x="438" y="51"/>
                </a:lnTo>
                <a:lnTo>
                  <a:pt x="438" y="51"/>
                </a:lnTo>
                <a:lnTo>
                  <a:pt x="438" y="51"/>
                </a:lnTo>
                <a:lnTo>
                  <a:pt x="438" y="51"/>
                </a:lnTo>
                <a:lnTo>
                  <a:pt x="438" y="51"/>
                </a:lnTo>
                <a:lnTo>
                  <a:pt x="438" y="51"/>
                </a:lnTo>
                <a:lnTo>
                  <a:pt x="438" y="51"/>
                </a:lnTo>
                <a:lnTo>
                  <a:pt x="438" y="51"/>
                </a:lnTo>
                <a:lnTo>
                  <a:pt x="438" y="51"/>
                </a:lnTo>
                <a:lnTo>
                  <a:pt x="439" y="51"/>
                </a:lnTo>
                <a:lnTo>
                  <a:pt x="439" y="51"/>
                </a:lnTo>
                <a:lnTo>
                  <a:pt x="439" y="51"/>
                </a:lnTo>
                <a:lnTo>
                  <a:pt x="439" y="51"/>
                </a:lnTo>
                <a:lnTo>
                  <a:pt x="439" y="51"/>
                </a:lnTo>
                <a:lnTo>
                  <a:pt x="439" y="51"/>
                </a:lnTo>
                <a:lnTo>
                  <a:pt x="439" y="51"/>
                </a:lnTo>
                <a:lnTo>
                  <a:pt x="439" y="51"/>
                </a:lnTo>
                <a:lnTo>
                  <a:pt x="439" y="51"/>
                </a:lnTo>
                <a:lnTo>
                  <a:pt x="439" y="51"/>
                </a:lnTo>
                <a:lnTo>
                  <a:pt x="439" y="51"/>
                </a:lnTo>
                <a:lnTo>
                  <a:pt x="439" y="51"/>
                </a:lnTo>
                <a:lnTo>
                  <a:pt x="439" y="51"/>
                </a:lnTo>
                <a:lnTo>
                  <a:pt x="439" y="51"/>
                </a:lnTo>
                <a:lnTo>
                  <a:pt x="439" y="51"/>
                </a:lnTo>
                <a:lnTo>
                  <a:pt x="440" y="51"/>
                </a:lnTo>
                <a:lnTo>
                  <a:pt x="440" y="51"/>
                </a:lnTo>
                <a:lnTo>
                  <a:pt x="440" y="51"/>
                </a:lnTo>
                <a:lnTo>
                  <a:pt x="440" y="51"/>
                </a:lnTo>
                <a:lnTo>
                  <a:pt x="440" y="51"/>
                </a:lnTo>
                <a:lnTo>
                  <a:pt x="440" y="51"/>
                </a:lnTo>
                <a:lnTo>
                  <a:pt x="440" y="51"/>
                </a:lnTo>
                <a:lnTo>
                  <a:pt x="440" y="51"/>
                </a:lnTo>
                <a:lnTo>
                  <a:pt x="440" y="51"/>
                </a:lnTo>
                <a:lnTo>
                  <a:pt x="441" y="51"/>
                </a:lnTo>
                <a:lnTo>
                  <a:pt x="441" y="51"/>
                </a:lnTo>
                <a:lnTo>
                  <a:pt x="441" y="51"/>
                </a:lnTo>
                <a:lnTo>
                  <a:pt x="441" y="51"/>
                </a:lnTo>
                <a:lnTo>
                  <a:pt x="441" y="51"/>
                </a:lnTo>
                <a:lnTo>
                  <a:pt x="441" y="51"/>
                </a:lnTo>
                <a:lnTo>
                  <a:pt x="441" y="51"/>
                </a:lnTo>
                <a:lnTo>
                  <a:pt x="441" y="51"/>
                </a:lnTo>
                <a:lnTo>
                  <a:pt x="441" y="51"/>
                </a:lnTo>
                <a:lnTo>
                  <a:pt x="441" y="51"/>
                </a:lnTo>
                <a:lnTo>
                  <a:pt x="441" y="51"/>
                </a:lnTo>
                <a:lnTo>
                  <a:pt x="441" y="51"/>
                </a:lnTo>
                <a:lnTo>
                  <a:pt x="441" y="51"/>
                </a:lnTo>
                <a:lnTo>
                  <a:pt x="441" y="51"/>
                </a:lnTo>
                <a:lnTo>
                  <a:pt x="441" y="51"/>
                </a:lnTo>
                <a:lnTo>
                  <a:pt x="442" y="51"/>
                </a:lnTo>
                <a:lnTo>
                  <a:pt x="442" y="51"/>
                </a:lnTo>
                <a:lnTo>
                  <a:pt x="442" y="51"/>
                </a:lnTo>
                <a:lnTo>
                  <a:pt x="442" y="51"/>
                </a:lnTo>
                <a:lnTo>
                  <a:pt x="442" y="51"/>
                </a:lnTo>
                <a:lnTo>
                  <a:pt x="442" y="51"/>
                </a:lnTo>
                <a:lnTo>
                  <a:pt x="442" y="51"/>
                </a:lnTo>
                <a:lnTo>
                  <a:pt x="442" y="51"/>
                </a:lnTo>
                <a:lnTo>
                  <a:pt x="442" y="51"/>
                </a:lnTo>
                <a:lnTo>
                  <a:pt x="442" y="51"/>
                </a:lnTo>
                <a:lnTo>
                  <a:pt x="442" y="51"/>
                </a:lnTo>
                <a:lnTo>
                  <a:pt x="442" y="51"/>
                </a:lnTo>
                <a:lnTo>
                  <a:pt x="442" y="51"/>
                </a:lnTo>
                <a:lnTo>
                  <a:pt x="442" y="51"/>
                </a:lnTo>
                <a:lnTo>
                  <a:pt x="442" y="51"/>
                </a:lnTo>
                <a:lnTo>
                  <a:pt x="442" y="51"/>
                </a:lnTo>
                <a:lnTo>
                  <a:pt x="442" y="51"/>
                </a:lnTo>
                <a:lnTo>
                  <a:pt x="442" y="51"/>
                </a:lnTo>
                <a:lnTo>
                  <a:pt x="443" y="51"/>
                </a:lnTo>
                <a:lnTo>
                  <a:pt x="443" y="51"/>
                </a:lnTo>
                <a:lnTo>
                  <a:pt x="443" y="51"/>
                </a:lnTo>
                <a:lnTo>
                  <a:pt x="443" y="51"/>
                </a:lnTo>
                <a:lnTo>
                  <a:pt x="443" y="51"/>
                </a:lnTo>
                <a:lnTo>
                  <a:pt x="443" y="51"/>
                </a:lnTo>
                <a:lnTo>
                  <a:pt x="443" y="51"/>
                </a:lnTo>
                <a:lnTo>
                  <a:pt x="443" y="51"/>
                </a:lnTo>
                <a:lnTo>
                  <a:pt x="443" y="51"/>
                </a:lnTo>
                <a:lnTo>
                  <a:pt x="443" y="51"/>
                </a:lnTo>
                <a:lnTo>
                  <a:pt x="443" y="51"/>
                </a:lnTo>
                <a:lnTo>
                  <a:pt x="443" y="51"/>
                </a:lnTo>
                <a:lnTo>
                  <a:pt x="443" y="51"/>
                </a:lnTo>
                <a:lnTo>
                  <a:pt x="443" y="51"/>
                </a:lnTo>
                <a:lnTo>
                  <a:pt x="443" y="51"/>
                </a:lnTo>
                <a:lnTo>
                  <a:pt x="444" y="51"/>
                </a:lnTo>
                <a:lnTo>
                  <a:pt x="444" y="51"/>
                </a:lnTo>
                <a:lnTo>
                  <a:pt x="444" y="51"/>
                </a:lnTo>
                <a:lnTo>
                  <a:pt x="444" y="51"/>
                </a:lnTo>
                <a:lnTo>
                  <a:pt x="444" y="51"/>
                </a:lnTo>
                <a:lnTo>
                  <a:pt x="444" y="51"/>
                </a:lnTo>
                <a:lnTo>
                  <a:pt x="444" y="51"/>
                </a:lnTo>
                <a:lnTo>
                  <a:pt x="444" y="51"/>
                </a:lnTo>
                <a:lnTo>
                  <a:pt x="444" y="51"/>
                </a:lnTo>
                <a:lnTo>
                  <a:pt x="444" y="51"/>
                </a:lnTo>
                <a:lnTo>
                  <a:pt x="444" y="51"/>
                </a:lnTo>
                <a:lnTo>
                  <a:pt x="444" y="51"/>
                </a:lnTo>
                <a:lnTo>
                  <a:pt x="444" y="51"/>
                </a:lnTo>
                <a:lnTo>
                  <a:pt x="444" y="51"/>
                </a:lnTo>
                <a:lnTo>
                  <a:pt x="444" y="51"/>
                </a:lnTo>
                <a:lnTo>
                  <a:pt x="445" y="51"/>
                </a:lnTo>
                <a:lnTo>
                  <a:pt x="445" y="51"/>
                </a:lnTo>
                <a:lnTo>
                  <a:pt x="445" y="51"/>
                </a:lnTo>
                <a:lnTo>
                  <a:pt x="445" y="51"/>
                </a:lnTo>
                <a:lnTo>
                  <a:pt x="445" y="51"/>
                </a:lnTo>
                <a:lnTo>
                  <a:pt x="445" y="51"/>
                </a:lnTo>
                <a:lnTo>
                  <a:pt x="445" y="51"/>
                </a:lnTo>
                <a:lnTo>
                  <a:pt x="445" y="51"/>
                </a:lnTo>
                <a:lnTo>
                  <a:pt x="445" y="51"/>
                </a:lnTo>
                <a:lnTo>
                  <a:pt x="445" y="51"/>
                </a:lnTo>
                <a:lnTo>
                  <a:pt x="445" y="51"/>
                </a:lnTo>
                <a:lnTo>
                  <a:pt x="445" y="51"/>
                </a:lnTo>
                <a:lnTo>
                  <a:pt x="446" y="51"/>
                </a:lnTo>
                <a:lnTo>
                  <a:pt x="446" y="51"/>
                </a:lnTo>
                <a:lnTo>
                  <a:pt x="446" y="51"/>
                </a:lnTo>
                <a:lnTo>
                  <a:pt x="446" y="51"/>
                </a:lnTo>
                <a:lnTo>
                  <a:pt x="446" y="51"/>
                </a:lnTo>
                <a:lnTo>
                  <a:pt x="446" y="51"/>
                </a:lnTo>
                <a:lnTo>
                  <a:pt x="446" y="51"/>
                </a:lnTo>
                <a:lnTo>
                  <a:pt x="446" y="51"/>
                </a:lnTo>
                <a:lnTo>
                  <a:pt x="446" y="51"/>
                </a:lnTo>
                <a:lnTo>
                  <a:pt x="446" y="51"/>
                </a:lnTo>
                <a:lnTo>
                  <a:pt x="446" y="51"/>
                </a:lnTo>
                <a:lnTo>
                  <a:pt x="446" y="51"/>
                </a:lnTo>
                <a:lnTo>
                  <a:pt x="446" y="51"/>
                </a:lnTo>
                <a:lnTo>
                  <a:pt x="446" y="51"/>
                </a:lnTo>
                <a:lnTo>
                  <a:pt x="446" y="51"/>
                </a:lnTo>
                <a:lnTo>
                  <a:pt x="446" y="51"/>
                </a:lnTo>
                <a:lnTo>
                  <a:pt x="446" y="51"/>
                </a:lnTo>
                <a:lnTo>
                  <a:pt x="446" y="51"/>
                </a:lnTo>
                <a:lnTo>
                  <a:pt x="446" y="51"/>
                </a:lnTo>
                <a:lnTo>
                  <a:pt x="446" y="51"/>
                </a:lnTo>
                <a:lnTo>
                  <a:pt x="446" y="51"/>
                </a:lnTo>
                <a:lnTo>
                  <a:pt x="446" y="51"/>
                </a:lnTo>
                <a:lnTo>
                  <a:pt x="446" y="52"/>
                </a:lnTo>
                <a:lnTo>
                  <a:pt x="446" y="52"/>
                </a:lnTo>
                <a:lnTo>
                  <a:pt x="447" y="52"/>
                </a:lnTo>
                <a:lnTo>
                  <a:pt x="447" y="52"/>
                </a:lnTo>
                <a:lnTo>
                  <a:pt x="447" y="52"/>
                </a:lnTo>
                <a:lnTo>
                  <a:pt x="447" y="52"/>
                </a:lnTo>
                <a:lnTo>
                  <a:pt x="447" y="52"/>
                </a:lnTo>
                <a:lnTo>
                  <a:pt x="447" y="52"/>
                </a:lnTo>
                <a:lnTo>
                  <a:pt x="447" y="52"/>
                </a:lnTo>
                <a:lnTo>
                  <a:pt x="447" y="52"/>
                </a:lnTo>
                <a:lnTo>
                  <a:pt x="447" y="52"/>
                </a:lnTo>
                <a:lnTo>
                  <a:pt x="447" y="52"/>
                </a:lnTo>
                <a:lnTo>
                  <a:pt x="447" y="52"/>
                </a:lnTo>
                <a:lnTo>
                  <a:pt x="447" y="52"/>
                </a:lnTo>
                <a:lnTo>
                  <a:pt x="448" y="52"/>
                </a:lnTo>
                <a:lnTo>
                  <a:pt x="448" y="52"/>
                </a:lnTo>
                <a:lnTo>
                  <a:pt x="448" y="52"/>
                </a:lnTo>
                <a:lnTo>
                  <a:pt x="448" y="52"/>
                </a:lnTo>
                <a:lnTo>
                  <a:pt x="448" y="52"/>
                </a:lnTo>
                <a:lnTo>
                  <a:pt x="448" y="52"/>
                </a:lnTo>
                <a:lnTo>
                  <a:pt x="448" y="52"/>
                </a:lnTo>
                <a:lnTo>
                  <a:pt x="448" y="52"/>
                </a:lnTo>
                <a:lnTo>
                  <a:pt x="448" y="52"/>
                </a:lnTo>
                <a:lnTo>
                  <a:pt x="448" y="52"/>
                </a:lnTo>
                <a:lnTo>
                  <a:pt x="448" y="52"/>
                </a:lnTo>
                <a:lnTo>
                  <a:pt x="448" y="52"/>
                </a:lnTo>
                <a:lnTo>
                  <a:pt x="448" y="52"/>
                </a:lnTo>
                <a:lnTo>
                  <a:pt x="448" y="52"/>
                </a:lnTo>
                <a:lnTo>
                  <a:pt x="448" y="52"/>
                </a:lnTo>
                <a:lnTo>
                  <a:pt x="448" y="52"/>
                </a:lnTo>
                <a:lnTo>
                  <a:pt x="448" y="52"/>
                </a:lnTo>
                <a:lnTo>
                  <a:pt x="448" y="52"/>
                </a:lnTo>
                <a:lnTo>
                  <a:pt x="449" y="52"/>
                </a:lnTo>
                <a:lnTo>
                  <a:pt x="449" y="52"/>
                </a:lnTo>
                <a:lnTo>
                  <a:pt x="449" y="52"/>
                </a:lnTo>
                <a:lnTo>
                  <a:pt x="449" y="52"/>
                </a:lnTo>
                <a:lnTo>
                  <a:pt x="449" y="52"/>
                </a:lnTo>
                <a:lnTo>
                  <a:pt x="449" y="52"/>
                </a:lnTo>
                <a:lnTo>
                  <a:pt x="449" y="52"/>
                </a:lnTo>
                <a:lnTo>
                  <a:pt x="449" y="52"/>
                </a:lnTo>
                <a:lnTo>
                  <a:pt x="449" y="52"/>
                </a:lnTo>
                <a:lnTo>
                  <a:pt x="449" y="52"/>
                </a:lnTo>
                <a:lnTo>
                  <a:pt x="449" y="52"/>
                </a:lnTo>
                <a:lnTo>
                  <a:pt x="449" y="52"/>
                </a:lnTo>
                <a:lnTo>
                  <a:pt x="449" y="52"/>
                </a:lnTo>
                <a:lnTo>
                  <a:pt x="449" y="52"/>
                </a:lnTo>
                <a:lnTo>
                  <a:pt x="449" y="52"/>
                </a:lnTo>
                <a:lnTo>
                  <a:pt x="449" y="52"/>
                </a:lnTo>
                <a:lnTo>
                  <a:pt x="449" y="52"/>
                </a:lnTo>
                <a:lnTo>
                  <a:pt x="449" y="52"/>
                </a:lnTo>
                <a:lnTo>
                  <a:pt x="449" y="52"/>
                </a:lnTo>
                <a:lnTo>
                  <a:pt x="449" y="52"/>
                </a:lnTo>
                <a:lnTo>
                  <a:pt x="449" y="52"/>
                </a:lnTo>
                <a:lnTo>
                  <a:pt x="449" y="52"/>
                </a:lnTo>
                <a:lnTo>
                  <a:pt x="449" y="52"/>
                </a:lnTo>
                <a:lnTo>
                  <a:pt x="449" y="52"/>
                </a:lnTo>
                <a:lnTo>
                  <a:pt x="449" y="52"/>
                </a:lnTo>
                <a:lnTo>
                  <a:pt x="449" y="52"/>
                </a:lnTo>
                <a:lnTo>
                  <a:pt x="449" y="52"/>
                </a:lnTo>
                <a:lnTo>
                  <a:pt x="449" y="52"/>
                </a:lnTo>
                <a:lnTo>
                  <a:pt x="449" y="52"/>
                </a:lnTo>
                <a:lnTo>
                  <a:pt x="449"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0" y="52"/>
                </a:lnTo>
                <a:lnTo>
                  <a:pt x="451" y="52"/>
                </a:lnTo>
                <a:lnTo>
                  <a:pt x="451" y="52"/>
                </a:lnTo>
                <a:lnTo>
                  <a:pt x="451" y="52"/>
                </a:lnTo>
                <a:lnTo>
                  <a:pt x="451" y="52"/>
                </a:lnTo>
                <a:lnTo>
                  <a:pt x="451" y="52"/>
                </a:lnTo>
                <a:lnTo>
                  <a:pt x="451" y="52"/>
                </a:lnTo>
                <a:lnTo>
                  <a:pt x="451" y="52"/>
                </a:lnTo>
                <a:lnTo>
                  <a:pt x="451" y="52"/>
                </a:lnTo>
                <a:lnTo>
                  <a:pt x="451" y="52"/>
                </a:lnTo>
                <a:lnTo>
                  <a:pt x="451" y="52"/>
                </a:lnTo>
                <a:lnTo>
                  <a:pt x="451" y="52"/>
                </a:lnTo>
                <a:lnTo>
                  <a:pt x="451" y="52"/>
                </a:lnTo>
                <a:lnTo>
                  <a:pt x="451" y="52"/>
                </a:lnTo>
                <a:lnTo>
                  <a:pt x="451" y="52"/>
                </a:lnTo>
                <a:lnTo>
                  <a:pt x="451" y="52"/>
                </a:lnTo>
                <a:lnTo>
                  <a:pt x="452" y="52"/>
                </a:lnTo>
                <a:lnTo>
                  <a:pt x="452" y="52"/>
                </a:lnTo>
                <a:lnTo>
                  <a:pt x="452" y="52"/>
                </a:lnTo>
                <a:lnTo>
                  <a:pt x="452" y="52"/>
                </a:lnTo>
                <a:lnTo>
                  <a:pt x="452" y="52"/>
                </a:lnTo>
                <a:lnTo>
                  <a:pt x="452" y="52"/>
                </a:lnTo>
                <a:lnTo>
                  <a:pt x="452" y="52"/>
                </a:lnTo>
                <a:lnTo>
                  <a:pt x="452" y="52"/>
                </a:lnTo>
                <a:lnTo>
                  <a:pt x="452" y="52"/>
                </a:lnTo>
                <a:lnTo>
                  <a:pt x="452" y="52"/>
                </a:lnTo>
                <a:lnTo>
                  <a:pt x="452" y="52"/>
                </a:lnTo>
                <a:lnTo>
                  <a:pt x="452" y="52"/>
                </a:lnTo>
                <a:lnTo>
                  <a:pt x="452" y="52"/>
                </a:lnTo>
                <a:lnTo>
                  <a:pt x="452" y="52"/>
                </a:lnTo>
                <a:lnTo>
                  <a:pt x="452" y="52"/>
                </a:lnTo>
                <a:lnTo>
                  <a:pt x="453" y="52"/>
                </a:lnTo>
                <a:lnTo>
                  <a:pt x="453" y="52"/>
                </a:lnTo>
                <a:lnTo>
                  <a:pt x="453" y="52"/>
                </a:lnTo>
                <a:lnTo>
                  <a:pt x="453" y="52"/>
                </a:lnTo>
                <a:lnTo>
                  <a:pt x="453" y="52"/>
                </a:lnTo>
                <a:lnTo>
                  <a:pt x="453" y="52"/>
                </a:lnTo>
                <a:lnTo>
                  <a:pt x="453" y="52"/>
                </a:lnTo>
                <a:lnTo>
                  <a:pt x="453" y="52"/>
                </a:lnTo>
                <a:lnTo>
                  <a:pt x="453" y="52"/>
                </a:lnTo>
                <a:lnTo>
                  <a:pt x="453" y="52"/>
                </a:lnTo>
                <a:lnTo>
                  <a:pt x="453" y="52"/>
                </a:lnTo>
                <a:lnTo>
                  <a:pt x="453" y="52"/>
                </a:lnTo>
                <a:lnTo>
                  <a:pt x="453" y="52"/>
                </a:lnTo>
                <a:lnTo>
                  <a:pt x="453" y="52"/>
                </a:lnTo>
                <a:lnTo>
                  <a:pt x="453" y="52"/>
                </a:lnTo>
                <a:lnTo>
                  <a:pt x="453" y="52"/>
                </a:lnTo>
                <a:lnTo>
                  <a:pt x="453" y="52"/>
                </a:lnTo>
                <a:lnTo>
                  <a:pt x="453" y="52"/>
                </a:lnTo>
                <a:lnTo>
                  <a:pt x="453" y="52"/>
                </a:lnTo>
                <a:lnTo>
                  <a:pt x="453" y="52"/>
                </a:lnTo>
                <a:lnTo>
                  <a:pt x="453" y="52"/>
                </a:lnTo>
                <a:lnTo>
                  <a:pt x="453" y="52"/>
                </a:lnTo>
                <a:lnTo>
                  <a:pt x="453" y="52"/>
                </a:lnTo>
                <a:lnTo>
                  <a:pt x="453" y="52"/>
                </a:lnTo>
                <a:lnTo>
                  <a:pt x="454" y="52"/>
                </a:lnTo>
                <a:lnTo>
                  <a:pt x="454" y="52"/>
                </a:lnTo>
                <a:lnTo>
                  <a:pt x="454" y="52"/>
                </a:lnTo>
                <a:lnTo>
                  <a:pt x="454" y="52"/>
                </a:lnTo>
                <a:lnTo>
                  <a:pt x="454" y="52"/>
                </a:lnTo>
                <a:lnTo>
                  <a:pt x="454" y="52"/>
                </a:lnTo>
                <a:lnTo>
                  <a:pt x="454" y="52"/>
                </a:lnTo>
                <a:lnTo>
                  <a:pt x="454" y="52"/>
                </a:lnTo>
                <a:lnTo>
                  <a:pt x="454" y="52"/>
                </a:lnTo>
                <a:lnTo>
                  <a:pt x="454" y="52"/>
                </a:lnTo>
                <a:lnTo>
                  <a:pt x="454" y="52"/>
                </a:lnTo>
                <a:lnTo>
                  <a:pt x="454" y="52"/>
                </a:lnTo>
                <a:lnTo>
                  <a:pt x="454" y="52"/>
                </a:lnTo>
                <a:lnTo>
                  <a:pt x="454" y="52"/>
                </a:lnTo>
                <a:lnTo>
                  <a:pt x="454" y="52"/>
                </a:lnTo>
                <a:lnTo>
                  <a:pt x="455" y="52"/>
                </a:lnTo>
                <a:lnTo>
                  <a:pt x="455" y="52"/>
                </a:lnTo>
                <a:lnTo>
                  <a:pt x="455" y="52"/>
                </a:lnTo>
                <a:lnTo>
                  <a:pt x="455" y="52"/>
                </a:lnTo>
                <a:lnTo>
                  <a:pt x="455" y="52"/>
                </a:lnTo>
                <a:lnTo>
                  <a:pt x="455" y="52"/>
                </a:lnTo>
                <a:lnTo>
                  <a:pt x="455" y="52"/>
                </a:lnTo>
                <a:lnTo>
                  <a:pt x="455" y="52"/>
                </a:lnTo>
                <a:lnTo>
                  <a:pt x="455" y="52"/>
                </a:lnTo>
                <a:lnTo>
                  <a:pt x="455" y="52"/>
                </a:lnTo>
                <a:lnTo>
                  <a:pt x="455" y="52"/>
                </a:lnTo>
                <a:lnTo>
                  <a:pt x="455" y="52"/>
                </a:lnTo>
                <a:lnTo>
                  <a:pt x="455" y="52"/>
                </a:lnTo>
                <a:lnTo>
                  <a:pt x="455" y="52"/>
                </a:lnTo>
                <a:lnTo>
                  <a:pt x="455" y="52"/>
                </a:lnTo>
                <a:lnTo>
                  <a:pt x="455" y="52"/>
                </a:lnTo>
                <a:lnTo>
                  <a:pt x="455" y="52"/>
                </a:lnTo>
                <a:lnTo>
                  <a:pt x="455" y="52"/>
                </a:lnTo>
                <a:lnTo>
                  <a:pt x="455" y="52"/>
                </a:lnTo>
                <a:lnTo>
                  <a:pt x="455" y="52"/>
                </a:lnTo>
                <a:lnTo>
                  <a:pt x="455" y="52"/>
                </a:lnTo>
                <a:lnTo>
                  <a:pt x="455" y="52"/>
                </a:lnTo>
                <a:lnTo>
                  <a:pt x="455" y="52"/>
                </a:lnTo>
                <a:lnTo>
                  <a:pt x="455" y="52"/>
                </a:lnTo>
                <a:lnTo>
                  <a:pt x="456" y="52"/>
                </a:lnTo>
                <a:lnTo>
                  <a:pt x="456" y="52"/>
                </a:lnTo>
                <a:lnTo>
                  <a:pt x="456" y="52"/>
                </a:lnTo>
                <a:lnTo>
                  <a:pt x="456" y="52"/>
                </a:lnTo>
                <a:lnTo>
                  <a:pt x="456" y="52"/>
                </a:lnTo>
                <a:lnTo>
                  <a:pt x="456" y="52"/>
                </a:lnTo>
                <a:lnTo>
                  <a:pt x="456" y="52"/>
                </a:lnTo>
                <a:lnTo>
                  <a:pt x="456" y="52"/>
                </a:lnTo>
                <a:lnTo>
                  <a:pt x="456" y="52"/>
                </a:lnTo>
                <a:lnTo>
                  <a:pt x="456" y="52"/>
                </a:lnTo>
                <a:lnTo>
                  <a:pt x="456" y="52"/>
                </a:lnTo>
                <a:lnTo>
                  <a:pt x="456" y="52"/>
                </a:lnTo>
                <a:lnTo>
                  <a:pt x="456" y="52"/>
                </a:lnTo>
                <a:lnTo>
                  <a:pt x="456" y="52"/>
                </a:lnTo>
                <a:lnTo>
                  <a:pt x="456" y="52"/>
                </a:lnTo>
                <a:lnTo>
                  <a:pt x="456" y="52"/>
                </a:lnTo>
                <a:lnTo>
                  <a:pt x="456" y="52"/>
                </a:lnTo>
                <a:lnTo>
                  <a:pt x="456" y="52"/>
                </a:lnTo>
                <a:lnTo>
                  <a:pt x="456" y="52"/>
                </a:lnTo>
                <a:lnTo>
                  <a:pt x="456" y="52"/>
                </a:lnTo>
                <a:lnTo>
                  <a:pt x="456" y="52"/>
                </a:lnTo>
                <a:lnTo>
                  <a:pt x="456" y="52"/>
                </a:lnTo>
                <a:lnTo>
                  <a:pt x="456" y="52"/>
                </a:lnTo>
                <a:lnTo>
                  <a:pt x="456" y="52"/>
                </a:lnTo>
                <a:lnTo>
                  <a:pt x="456" y="52"/>
                </a:lnTo>
                <a:lnTo>
                  <a:pt x="456" y="52"/>
                </a:lnTo>
                <a:lnTo>
                  <a:pt x="456" y="52"/>
                </a:lnTo>
                <a:lnTo>
                  <a:pt x="457" y="52"/>
                </a:lnTo>
                <a:lnTo>
                  <a:pt x="457" y="52"/>
                </a:lnTo>
                <a:lnTo>
                  <a:pt x="457" y="52"/>
                </a:lnTo>
                <a:lnTo>
                  <a:pt x="457" y="52"/>
                </a:lnTo>
                <a:lnTo>
                  <a:pt x="457" y="52"/>
                </a:lnTo>
                <a:lnTo>
                  <a:pt x="457" y="52"/>
                </a:lnTo>
                <a:lnTo>
                  <a:pt x="457" y="52"/>
                </a:lnTo>
                <a:lnTo>
                  <a:pt x="457" y="52"/>
                </a:lnTo>
                <a:lnTo>
                  <a:pt x="457" y="52"/>
                </a:lnTo>
                <a:lnTo>
                  <a:pt x="457" y="52"/>
                </a:lnTo>
                <a:lnTo>
                  <a:pt x="457" y="52"/>
                </a:lnTo>
                <a:lnTo>
                  <a:pt x="457" y="52"/>
                </a:lnTo>
                <a:lnTo>
                  <a:pt x="457" y="52"/>
                </a:lnTo>
                <a:lnTo>
                  <a:pt x="457" y="52"/>
                </a:lnTo>
                <a:lnTo>
                  <a:pt x="457" y="52"/>
                </a:lnTo>
                <a:lnTo>
                  <a:pt x="457" y="52"/>
                </a:lnTo>
                <a:lnTo>
                  <a:pt x="457" y="52"/>
                </a:lnTo>
                <a:lnTo>
                  <a:pt x="457" y="52"/>
                </a:lnTo>
                <a:lnTo>
                  <a:pt x="457" y="52"/>
                </a:lnTo>
                <a:lnTo>
                  <a:pt x="457" y="52"/>
                </a:lnTo>
                <a:lnTo>
                  <a:pt x="457" y="52"/>
                </a:lnTo>
                <a:lnTo>
                  <a:pt x="457" y="52"/>
                </a:lnTo>
                <a:lnTo>
                  <a:pt x="457" y="52"/>
                </a:lnTo>
                <a:lnTo>
                  <a:pt x="457" y="52"/>
                </a:lnTo>
                <a:lnTo>
                  <a:pt x="457" y="52"/>
                </a:lnTo>
                <a:lnTo>
                  <a:pt x="457" y="52"/>
                </a:lnTo>
                <a:lnTo>
                  <a:pt x="457" y="52"/>
                </a:lnTo>
                <a:lnTo>
                  <a:pt x="457" y="52"/>
                </a:lnTo>
                <a:lnTo>
                  <a:pt x="457" y="52"/>
                </a:lnTo>
                <a:lnTo>
                  <a:pt x="457" y="52"/>
                </a:lnTo>
                <a:lnTo>
                  <a:pt x="457" y="52"/>
                </a:lnTo>
                <a:lnTo>
                  <a:pt x="457" y="52"/>
                </a:lnTo>
                <a:lnTo>
                  <a:pt x="457"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8"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2"/>
                </a:lnTo>
                <a:lnTo>
                  <a:pt x="459" y="53"/>
                </a:lnTo>
                <a:lnTo>
                  <a:pt x="459" y="53"/>
                </a:lnTo>
                <a:lnTo>
                  <a:pt x="459" y="53"/>
                </a:lnTo>
                <a:lnTo>
                  <a:pt x="459" y="53"/>
                </a:lnTo>
                <a:lnTo>
                  <a:pt x="459" y="53"/>
                </a:lnTo>
                <a:lnTo>
                  <a:pt x="459" y="53"/>
                </a:lnTo>
                <a:lnTo>
                  <a:pt x="459" y="53"/>
                </a:lnTo>
                <a:lnTo>
                  <a:pt x="459"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0"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1"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2" y="53"/>
                </a:lnTo>
                <a:lnTo>
                  <a:pt x="463" y="53"/>
                </a:lnTo>
                <a:lnTo>
                  <a:pt x="463" y="53"/>
                </a:lnTo>
                <a:lnTo>
                  <a:pt x="463" y="53"/>
                </a:lnTo>
                <a:lnTo>
                  <a:pt x="463" y="53"/>
                </a:lnTo>
                <a:lnTo>
                  <a:pt x="463" y="53"/>
                </a:lnTo>
                <a:lnTo>
                  <a:pt x="463" y="53"/>
                </a:lnTo>
                <a:lnTo>
                  <a:pt x="463" y="53"/>
                </a:lnTo>
                <a:lnTo>
                  <a:pt x="463" y="53"/>
                </a:lnTo>
                <a:lnTo>
                  <a:pt x="463" y="53"/>
                </a:lnTo>
                <a:lnTo>
                  <a:pt x="463" y="53"/>
                </a:lnTo>
                <a:lnTo>
                  <a:pt x="463" y="53"/>
                </a:lnTo>
                <a:lnTo>
                  <a:pt x="463" y="53"/>
                </a:lnTo>
                <a:lnTo>
                  <a:pt x="463" y="53"/>
                </a:lnTo>
                <a:lnTo>
                  <a:pt x="463" y="53"/>
                </a:lnTo>
                <a:lnTo>
                  <a:pt x="463" y="53"/>
                </a:lnTo>
                <a:lnTo>
                  <a:pt x="463" y="53"/>
                </a:lnTo>
                <a:lnTo>
                  <a:pt x="463" y="53"/>
                </a:lnTo>
                <a:lnTo>
                  <a:pt x="463" y="53"/>
                </a:lnTo>
                <a:lnTo>
                  <a:pt x="463" y="53"/>
                </a:lnTo>
                <a:lnTo>
                  <a:pt x="463" y="53"/>
                </a:lnTo>
                <a:lnTo>
                  <a:pt x="463" y="53"/>
                </a:lnTo>
                <a:lnTo>
                  <a:pt x="463" y="53"/>
                </a:lnTo>
                <a:lnTo>
                  <a:pt x="463" y="53"/>
                </a:lnTo>
                <a:lnTo>
                  <a:pt x="463"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4" y="53"/>
                </a:lnTo>
                <a:lnTo>
                  <a:pt x="465" y="53"/>
                </a:lnTo>
                <a:lnTo>
                  <a:pt x="465" y="53"/>
                </a:lnTo>
                <a:lnTo>
                  <a:pt x="465" y="53"/>
                </a:lnTo>
                <a:lnTo>
                  <a:pt x="465" y="53"/>
                </a:lnTo>
                <a:lnTo>
                  <a:pt x="465" y="53"/>
                </a:lnTo>
                <a:lnTo>
                  <a:pt x="465" y="53"/>
                </a:lnTo>
                <a:lnTo>
                  <a:pt x="465" y="53"/>
                </a:lnTo>
                <a:lnTo>
                  <a:pt x="465" y="53"/>
                </a:lnTo>
                <a:lnTo>
                  <a:pt x="465" y="53"/>
                </a:lnTo>
                <a:lnTo>
                  <a:pt x="465" y="53"/>
                </a:lnTo>
                <a:lnTo>
                  <a:pt x="465" y="53"/>
                </a:lnTo>
                <a:lnTo>
                  <a:pt x="465" y="53"/>
                </a:lnTo>
                <a:lnTo>
                  <a:pt x="465" y="53"/>
                </a:lnTo>
                <a:lnTo>
                  <a:pt x="465" y="53"/>
                </a:lnTo>
                <a:lnTo>
                  <a:pt x="465" y="53"/>
                </a:lnTo>
                <a:lnTo>
                  <a:pt x="465" y="53"/>
                </a:lnTo>
                <a:lnTo>
                  <a:pt x="465" y="53"/>
                </a:lnTo>
                <a:lnTo>
                  <a:pt x="465" y="53"/>
                </a:lnTo>
                <a:lnTo>
                  <a:pt x="465" y="53"/>
                </a:lnTo>
                <a:lnTo>
                  <a:pt x="465" y="53"/>
                </a:lnTo>
                <a:lnTo>
                  <a:pt x="465" y="53"/>
                </a:lnTo>
                <a:lnTo>
                  <a:pt x="465" y="53"/>
                </a:lnTo>
                <a:lnTo>
                  <a:pt x="465" y="53"/>
                </a:lnTo>
                <a:lnTo>
                  <a:pt x="465" y="53"/>
                </a:lnTo>
                <a:lnTo>
                  <a:pt x="466" y="53"/>
                </a:lnTo>
                <a:lnTo>
                  <a:pt x="466" y="53"/>
                </a:lnTo>
                <a:lnTo>
                  <a:pt x="466" y="53"/>
                </a:lnTo>
                <a:lnTo>
                  <a:pt x="466" y="53"/>
                </a:lnTo>
                <a:lnTo>
                  <a:pt x="466" y="53"/>
                </a:lnTo>
                <a:lnTo>
                  <a:pt x="466" y="53"/>
                </a:lnTo>
                <a:lnTo>
                  <a:pt x="466" y="53"/>
                </a:lnTo>
                <a:lnTo>
                  <a:pt x="466" y="53"/>
                </a:lnTo>
                <a:lnTo>
                  <a:pt x="466" y="53"/>
                </a:lnTo>
                <a:lnTo>
                  <a:pt x="466" y="53"/>
                </a:lnTo>
                <a:lnTo>
                  <a:pt x="466" y="53"/>
                </a:lnTo>
                <a:lnTo>
                  <a:pt x="466" y="53"/>
                </a:lnTo>
                <a:lnTo>
                  <a:pt x="466" y="53"/>
                </a:lnTo>
                <a:lnTo>
                  <a:pt x="466" y="53"/>
                </a:lnTo>
                <a:lnTo>
                  <a:pt x="466" y="53"/>
                </a:lnTo>
                <a:lnTo>
                  <a:pt x="466" y="53"/>
                </a:lnTo>
                <a:lnTo>
                  <a:pt x="466" y="53"/>
                </a:lnTo>
                <a:lnTo>
                  <a:pt x="466" y="53"/>
                </a:lnTo>
                <a:lnTo>
                  <a:pt x="466" y="53"/>
                </a:lnTo>
                <a:lnTo>
                  <a:pt x="466" y="53"/>
                </a:lnTo>
                <a:lnTo>
                  <a:pt x="466" y="53"/>
                </a:lnTo>
                <a:lnTo>
                  <a:pt x="466" y="53"/>
                </a:lnTo>
                <a:lnTo>
                  <a:pt x="466" y="53"/>
                </a:lnTo>
                <a:lnTo>
                  <a:pt x="466" y="53"/>
                </a:lnTo>
                <a:lnTo>
                  <a:pt x="466" y="53"/>
                </a:lnTo>
                <a:lnTo>
                  <a:pt x="466" y="53"/>
                </a:lnTo>
                <a:lnTo>
                  <a:pt x="466" y="53"/>
                </a:lnTo>
                <a:lnTo>
                  <a:pt x="466" y="53"/>
                </a:lnTo>
                <a:lnTo>
                  <a:pt x="466" y="53"/>
                </a:lnTo>
                <a:lnTo>
                  <a:pt x="466" y="53"/>
                </a:lnTo>
                <a:lnTo>
                  <a:pt x="466" y="53"/>
                </a:lnTo>
                <a:lnTo>
                  <a:pt x="466" y="53"/>
                </a:lnTo>
                <a:lnTo>
                  <a:pt x="466" y="53"/>
                </a:lnTo>
                <a:lnTo>
                  <a:pt x="466" y="53"/>
                </a:lnTo>
                <a:lnTo>
                  <a:pt x="466" y="53"/>
                </a:lnTo>
                <a:lnTo>
                  <a:pt x="466" y="53"/>
                </a:lnTo>
                <a:lnTo>
                  <a:pt x="467" y="53"/>
                </a:lnTo>
                <a:lnTo>
                  <a:pt x="467" y="53"/>
                </a:lnTo>
                <a:lnTo>
                  <a:pt x="467" y="53"/>
                </a:lnTo>
                <a:lnTo>
                  <a:pt x="467" y="53"/>
                </a:lnTo>
                <a:lnTo>
                  <a:pt x="467" y="53"/>
                </a:lnTo>
                <a:lnTo>
                  <a:pt x="467" y="53"/>
                </a:lnTo>
                <a:lnTo>
                  <a:pt x="467" y="53"/>
                </a:lnTo>
                <a:lnTo>
                  <a:pt x="467" y="53"/>
                </a:lnTo>
                <a:lnTo>
                  <a:pt x="467" y="53"/>
                </a:lnTo>
                <a:lnTo>
                  <a:pt x="467" y="53"/>
                </a:lnTo>
                <a:lnTo>
                  <a:pt x="467" y="53"/>
                </a:lnTo>
                <a:lnTo>
                  <a:pt x="467" y="53"/>
                </a:lnTo>
                <a:lnTo>
                  <a:pt x="467" y="53"/>
                </a:lnTo>
                <a:lnTo>
                  <a:pt x="467" y="53"/>
                </a:lnTo>
                <a:lnTo>
                  <a:pt x="467" y="53"/>
                </a:lnTo>
                <a:lnTo>
                  <a:pt x="467" y="53"/>
                </a:lnTo>
                <a:lnTo>
                  <a:pt x="467" y="53"/>
                </a:lnTo>
                <a:lnTo>
                  <a:pt x="467" y="53"/>
                </a:lnTo>
                <a:lnTo>
                  <a:pt x="467" y="53"/>
                </a:lnTo>
                <a:lnTo>
                  <a:pt x="467" y="53"/>
                </a:lnTo>
                <a:lnTo>
                  <a:pt x="467" y="53"/>
                </a:lnTo>
                <a:lnTo>
                  <a:pt x="467" y="53"/>
                </a:lnTo>
                <a:lnTo>
                  <a:pt x="467" y="53"/>
                </a:lnTo>
                <a:lnTo>
                  <a:pt x="467" y="53"/>
                </a:lnTo>
                <a:lnTo>
                  <a:pt x="467" y="53"/>
                </a:lnTo>
                <a:lnTo>
                  <a:pt x="467" y="53"/>
                </a:lnTo>
                <a:lnTo>
                  <a:pt x="467" y="53"/>
                </a:lnTo>
                <a:lnTo>
                  <a:pt x="467" y="53"/>
                </a:lnTo>
                <a:lnTo>
                  <a:pt x="467" y="53"/>
                </a:lnTo>
                <a:lnTo>
                  <a:pt x="467" y="53"/>
                </a:lnTo>
                <a:lnTo>
                  <a:pt x="468" y="53"/>
                </a:lnTo>
                <a:lnTo>
                  <a:pt x="468" y="53"/>
                </a:lnTo>
                <a:lnTo>
                  <a:pt x="468" y="53"/>
                </a:lnTo>
                <a:lnTo>
                  <a:pt x="468" y="53"/>
                </a:lnTo>
                <a:lnTo>
                  <a:pt x="468" y="53"/>
                </a:lnTo>
                <a:lnTo>
                  <a:pt x="468" y="53"/>
                </a:lnTo>
                <a:lnTo>
                  <a:pt x="468" y="53"/>
                </a:lnTo>
                <a:lnTo>
                  <a:pt x="468" y="53"/>
                </a:lnTo>
                <a:lnTo>
                  <a:pt x="468" y="53"/>
                </a:lnTo>
                <a:lnTo>
                  <a:pt x="468" y="53"/>
                </a:lnTo>
                <a:lnTo>
                  <a:pt x="468" y="53"/>
                </a:lnTo>
                <a:lnTo>
                  <a:pt x="468" y="53"/>
                </a:lnTo>
                <a:lnTo>
                  <a:pt x="468" y="53"/>
                </a:lnTo>
                <a:lnTo>
                  <a:pt x="468" y="53"/>
                </a:lnTo>
                <a:lnTo>
                  <a:pt x="468" y="53"/>
                </a:lnTo>
                <a:lnTo>
                  <a:pt x="468" y="53"/>
                </a:lnTo>
                <a:lnTo>
                  <a:pt x="468" y="53"/>
                </a:lnTo>
                <a:lnTo>
                  <a:pt x="468" y="53"/>
                </a:lnTo>
                <a:lnTo>
                  <a:pt x="468" y="53"/>
                </a:lnTo>
                <a:lnTo>
                  <a:pt x="468" y="53"/>
                </a:lnTo>
                <a:lnTo>
                  <a:pt x="468" y="53"/>
                </a:lnTo>
                <a:lnTo>
                  <a:pt x="469" y="53"/>
                </a:lnTo>
                <a:lnTo>
                  <a:pt x="469" y="53"/>
                </a:lnTo>
                <a:lnTo>
                  <a:pt x="469" y="53"/>
                </a:lnTo>
                <a:lnTo>
                  <a:pt x="469" y="53"/>
                </a:lnTo>
                <a:lnTo>
                  <a:pt x="469" y="53"/>
                </a:lnTo>
                <a:lnTo>
                  <a:pt x="469" y="53"/>
                </a:lnTo>
                <a:lnTo>
                  <a:pt x="469" y="53"/>
                </a:lnTo>
                <a:lnTo>
                  <a:pt x="469" y="53"/>
                </a:lnTo>
                <a:lnTo>
                  <a:pt x="469" y="53"/>
                </a:lnTo>
                <a:lnTo>
                  <a:pt x="469" y="53"/>
                </a:lnTo>
                <a:lnTo>
                  <a:pt x="469" y="53"/>
                </a:lnTo>
                <a:lnTo>
                  <a:pt x="469" y="53"/>
                </a:lnTo>
                <a:lnTo>
                  <a:pt x="469" y="53"/>
                </a:lnTo>
                <a:lnTo>
                  <a:pt x="469" y="53"/>
                </a:lnTo>
                <a:lnTo>
                  <a:pt x="469" y="53"/>
                </a:lnTo>
                <a:lnTo>
                  <a:pt x="469" y="53"/>
                </a:lnTo>
                <a:lnTo>
                  <a:pt x="469" y="53"/>
                </a:lnTo>
                <a:lnTo>
                  <a:pt x="469" y="53"/>
                </a:lnTo>
                <a:lnTo>
                  <a:pt x="469" y="53"/>
                </a:lnTo>
                <a:lnTo>
                  <a:pt x="469" y="53"/>
                </a:lnTo>
                <a:lnTo>
                  <a:pt x="469" y="53"/>
                </a:lnTo>
                <a:lnTo>
                  <a:pt x="470" y="53"/>
                </a:lnTo>
                <a:lnTo>
                  <a:pt x="470" y="53"/>
                </a:lnTo>
                <a:lnTo>
                  <a:pt x="470" y="53"/>
                </a:lnTo>
                <a:lnTo>
                  <a:pt x="470" y="53"/>
                </a:lnTo>
                <a:lnTo>
                  <a:pt x="470" y="53"/>
                </a:lnTo>
                <a:lnTo>
                  <a:pt x="470" y="53"/>
                </a:lnTo>
                <a:lnTo>
                  <a:pt x="470" y="53"/>
                </a:lnTo>
                <a:lnTo>
                  <a:pt x="470" y="53"/>
                </a:lnTo>
                <a:lnTo>
                  <a:pt x="470" y="53"/>
                </a:lnTo>
                <a:lnTo>
                  <a:pt x="470" y="53"/>
                </a:lnTo>
                <a:lnTo>
                  <a:pt x="470" y="53"/>
                </a:lnTo>
                <a:lnTo>
                  <a:pt x="470" y="53"/>
                </a:lnTo>
                <a:lnTo>
                  <a:pt x="470" y="53"/>
                </a:lnTo>
                <a:lnTo>
                  <a:pt x="470" y="53"/>
                </a:lnTo>
                <a:lnTo>
                  <a:pt x="470" y="53"/>
                </a:lnTo>
                <a:lnTo>
                  <a:pt x="470" y="53"/>
                </a:lnTo>
                <a:lnTo>
                  <a:pt x="470" y="53"/>
                </a:lnTo>
                <a:lnTo>
                  <a:pt x="470" y="53"/>
                </a:lnTo>
                <a:lnTo>
                  <a:pt x="470" y="53"/>
                </a:lnTo>
                <a:lnTo>
                  <a:pt x="470" y="53"/>
                </a:lnTo>
                <a:lnTo>
                  <a:pt x="470" y="53"/>
                </a:lnTo>
                <a:lnTo>
                  <a:pt x="470" y="53"/>
                </a:lnTo>
                <a:lnTo>
                  <a:pt x="470" y="53"/>
                </a:lnTo>
                <a:lnTo>
                  <a:pt x="470" y="53"/>
                </a:lnTo>
                <a:lnTo>
                  <a:pt x="470" y="53"/>
                </a:lnTo>
                <a:lnTo>
                  <a:pt x="470" y="53"/>
                </a:lnTo>
                <a:lnTo>
                  <a:pt x="470" y="53"/>
                </a:lnTo>
                <a:lnTo>
                  <a:pt x="471" y="53"/>
                </a:lnTo>
                <a:lnTo>
                  <a:pt x="471" y="53"/>
                </a:lnTo>
                <a:lnTo>
                  <a:pt x="471" y="53"/>
                </a:lnTo>
                <a:lnTo>
                  <a:pt x="471" y="53"/>
                </a:lnTo>
                <a:lnTo>
                  <a:pt x="471" y="53"/>
                </a:lnTo>
                <a:lnTo>
                  <a:pt x="471" y="53"/>
                </a:lnTo>
                <a:lnTo>
                  <a:pt x="471" y="53"/>
                </a:lnTo>
                <a:lnTo>
                  <a:pt x="471" y="53"/>
                </a:lnTo>
                <a:lnTo>
                  <a:pt x="471" y="53"/>
                </a:lnTo>
                <a:lnTo>
                  <a:pt x="471" y="53"/>
                </a:lnTo>
                <a:lnTo>
                  <a:pt x="471" y="53"/>
                </a:lnTo>
                <a:lnTo>
                  <a:pt x="471" y="53"/>
                </a:lnTo>
                <a:lnTo>
                  <a:pt x="471" y="53"/>
                </a:lnTo>
                <a:lnTo>
                  <a:pt x="471" y="53"/>
                </a:lnTo>
                <a:lnTo>
                  <a:pt x="471" y="53"/>
                </a:lnTo>
                <a:lnTo>
                  <a:pt x="471" y="53"/>
                </a:lnTo>
                <a:lnTo>
                  <a:pt x="471" y="53"/>
                </a:lnTo>
                <a:lnTo>
                  <a:pt x="471" y="53"/>
                </a:lnTo>
                <a:lnTo>
                  <a:pt x="471" y="53"/>
                </a:lnTo>
                <a:lnTo>
                  <a:pt x="471" y="53"/>
                </a:lnTo>
                <a:lnTo>
                  <a:pt x="471" y="53"/>
                </a:lnTo>
                <a:lnTo>
                  <a:pt x="471" y="53"/>
                </a:lnTo>
                <a:lnTo>
                  <a:pt x="471" y="53"/>
                </a:lnTo>
                <a:lnTo>
                  <a:pt x="471" y="53"/>
                </a:lnTo>
                <a:lnTo>
                  <a:pt x="471" y="53"/>
                </a:lnTo>
                <a:lnTo>
                  <a:pt x="471" y="53"/>
                </a:lnTo>
                <a:lnTo>
                  <a:pt x="471" y="53"/>
                </a:lnTo>
                <a:lnTo>
                  <a:pt x="471" y="53"/>
                </a:lnTo>
                <a:lnTo>
                  <a:pt x="471" y="53"/>
                </a:lnTo>
                <a:lnTo>
                  <a:pt x="471" y="53"/>
                </a:lnTo>
                <a:lnTo>
                  <a:pt x="472" y="53"/>
                </a:lnTo>
                <a:lnTo>
                  <a:pt x="472" y="53"/>
                </a:lnTo>
                <a:lnTo>
                  <a:pt x="472" y="53"/>
                </a:lnTo>
                <a:lnTo>
                  <a:pt x="472" y="53"/>
                </a:lnTo>
                <a:lnTo>
                  <a:pt x="472" y="54"/>
                </a:lnTo>
                <a:lnTo>
                  <a:pt x="472" y="54"/>
                </a:lnTo>
                <a:lnTo>
                  <a:pt x="472" y="54"/>
                </a:lnTo>
                <a:lnTo>
                  <a:pt x="472" y="54"/>
                </a:lnTo>
                <a:lnTo>
                  <a:pt x="472" y="54"/>
                </a:lnTo>
                <a:lnTo>
                  <a:pt x="472" y="54"/>
                </a:lnTo>
                <a:lnTo>
                  <a:pt x="472" y="54"/>
                </a:lnTo>
                <a:lnTo>
                  <a:pt x="472" y="54"/>
                </a:lnTo>
                <a:lnTo>
                  <a:pt x="472" y="54"/>
                </a:lnTo>
                <a:lnTo>
                  <a:pt x="472" y="54"/>
                </a:lnTo>
                <a:lnTo>
                  <a:pt x="472" y="54"/>
                </a:lnTo>
                <a:lnTo>
                  <a:pt x="472" y="54"/>
                </a:lnTo>
                <a:lnTo>
                  <a:pt x="472" y="54"/>
                </a:lnTo>
                <a:lnTo>
                  <a:pt x="472" y="54"/>
                </a:lnTo>
                <a:lnTo>
                  <a:pt x="472" y="54"/>
                </a:lnTo>
                <a:lnTo>
                  <a:pt x="472" y="54"/>
                </a:lnTo>
                <a:lnTo>
                  <a:pt x="472" y="54"/>
                </a:lnTo>
                <a:lnTo>
                  <a:pt x="472" y="54"/>
                </a:lnTo>
                <a:lnTo>
                  <a:pt x="472" y="54"/>
                </a:lnTo>
                <a:lnTo>
                  <a:pt x="472" y="54"/>
                </a:lnTo>
                <a:lnTo>
                  <a:pt x="472" y="54"/>
                </a:lnTo>
                <a:lnTo>
                  <a:pt x="472" y="54"/>
                </a:lnTo>
                <a:lnTo>
                  <a:pt x="472" y="54"/>
                </a:lnTo>
                <a:lnTo>
                  <a:pt x="472" y="54"/>
                </a:lnTo>
                <a:lnTo>
                  <a:pt x="472" y="54"/>
                </a:lnTo>
                <a:lnTo>
                  <a:pt x="472" y="54"/>
                </a:lnTo>
                <a:lnTo>
                  <a:pt x="472" y="54"/>
                </a:lnTo>
                <a:lnTo>
                  <a:pt x="472" y="54"/>
                </a:lnTo>
                <a:lnTo>
                  <a:pt x="472" y="54"/>
                </a:lnTo>
                <a:lnTo>
                  <a:pt x="472" y="54"/>
                </a:lnTo>
                <a:lnTo>
                  <a:pt x="472" y="54"/>
                </a:lnTo>
                <a:lnTo>
                  <a:pt x="472" y="54"/>
                </a:lnTo>
                <a:lnTo>
                  <a:pt x="473" y="54"/>
                </a:lnTo>
                <a:lnTo>
                  <a:pt x="473" y="54"/>
                </a:lnTo>
                <a:lnTo>
                  <a:pt x="473" y="54"/>
                </a:lnTo>
                <a:lnTo>
                  <a:pt x="473" y="54"/>
                </a:lnTo>
                <a:lnTo>
                  <a:pt x="473" y="54"/>
                </a:lnTo>
                <a:lnTo>
                  <a:pt x="473" y="54"/>
                </a:lnTo>
                <a:lnTo>
                  <a:pt x="473" y="54"/>
                </a:lnTo>
                <a:lnTo>
                  <a:pt x="473" y="54"/>
                </a:lnTo>
                <a:lnTo>
                  <a:pt x="473" y="54"/>
                </a:lnTo>
                <a:lnTo>
                  <a:pt x="473" y="54"/>
                </a:lnTo>
                <a:lnTo>
                  <a:pt x="473" y="54"/>
                </a:lnTo>
                <a:lnTo>
                  <a:pt x="473" y="54"/>
                </a:lnTo>
                <a:lnTo>
                  <a:pt x="473" y="54"/>
                </a:lnTo>
                <a:lnTo>
                  <a:pt x="473" y="54"/>
                </a:lnTo>
                <a:lnTo>
                  <a:pt x="473" y="54"/>
                </a:lnTo>
                <a:lnTo>
                  <a:pt x="473" y="54"/>
                </a:lnTo>
                <a:lnTo>
                  <a:pt x="473" y="54"/>
                </a:lnTo>
                <a:lnTo>
                  <a:pt x="473"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4" y="54"/>
                </a:lnTo>
                <a:lnTo>
                  <a:pt x="475" y="54"/>
                </a:lnTo>
                <a:lnTo>
                  <a:pt x="475" y="54"/>
                </a:lnTo>
                <a:lnTo>
                  <a:pt x="475" y="54"/>
                </a:lnTo>
                <a:lnTo>
                  <a:pt x="475" y="54"/>
                </a:lnTo>
                <a:lnTo>
                  <a:pt x="475" y="54"/>
                </a:lnTo>
                <a:lnTo>
                  <a:pt x="475" y="54"/>
                </a:lnTo>
                <a:lnTo>
                  <a:pt x="475" y="54"/>
                </a:lnTo>
                <a:lnTo>
                  <a:pt x="475" y="54"/>
                </a:lnTo>
                <a:lnTo>
                  <a:pt x="475" y="54"/>
                </a:lnTo>
                <a:lnTo>
                  <a:pt x="475" y="54"/>
                </a:lnTo>
                <a:lnTo>
                  <a:pt x="475" y="54"/>
                </a:lnTo>
                <a:lnTo>
                  <a:pt x="475" y="54"/>
                </a:lnTo>
                <a:lnTo>
                  <a:pt x="475" y="54"/>
                </a:lnTo>
                <a:lnTo>
                  <a:pt x="475" y="54"/>
                </a:lnTo>
                <a:lnTo>
                  <a:pt x="475" y="54"/>
                </a:lnTo>
                <a:lnTo>
                  <a:pt x="475" y="54"/>
                </a:lnTo>
                <a:lnTo>
                  <a:pt x="475" y="54"/>
                </a:lnTo>
                <a:lnTo>
                  <a:pt x="475" y="54"/>
                </a:lnTo>
                <a:lnTo>
                  <a:pt x="475" y="54"/>
                </a:lnTo>
                <a:lnTo>
                  <a:pt x="475" y="54"/>
                </a:lnTo>
                <a:lnTo>
                  <a:pt x="475" y="54"/>
                </a:lnTo>
                <a:lnTo>
                  <a:pt x="475" y="54"/>
                </a:lnTo>
                <a:lnTo>
                  <a:pt x="475" y="54"/>
                </a:lnTo>
                <a:lnTo>
                  <a:pt x="475" y="54"/>
                </a:lnTo>
                <a:lnTo>
                  <a:pt x="475" y="54"/>
                </a:lnTo>
                <a:lnTo>
                  <a:pt x="475" y="54"/>
                </a:lnTo>
                <a:lnTo>
                  <a:pt x="475" y="54"/>
                </a:lnTo>
                <a:lnTo>
                  <a:pt x="475" y="54"/>
                </a:lnTo>
                <a:lnTo>
                  <a:pt x="475" y="54"/>
                </a:lnTo>
                <a:lnTo>
                  <a:pt x="475" y="54"/>
                </a:lnTo>
                <a:lnTo>
                  <a:pt x="476" y="54"/>
                </a:lnTo>
                <a:lnTo>
                  <a:pt x="476" y="54"/>
                </a:lnTo>
                <a:lnTo>
                  <a:pt x="476" y="54"/>
                </a:lnTo>
                <a:lnTo>
                  <a:pt x="476" y="54"/>
                </a:lnTo>
                <a:lnTo>
                  <a:pt x="476" y="54"/>
                </a:lnTo>
                <a:lnTo>
                  <a:pt x="476" y="54"/>
                </a:lnTo>
                <a:lnTo>
                  <a:pt x="476" y="54"/>
                </a:lnTo>
                <a:lnTo>
                  <a:pt x="476" y="54"/>
                </a:lnTo>
                <a:lnTo>
                  <a:pt x="476" y="54"/>
                </a:lnTo>
                <a:lnTo>
                  <a:pt x="476" y="54"/>
                </a:lnTo>
                <a:lnTo>
                  <a:pt x="476" y="54"/>
                </a:lnTo>
                <a:lnTo>
                  <a:pt x="476" y="54"/>
                </a:lnTo>
                <a:lnTo>
                  <a:pt x="476" y="54"/>
                </a:lnTo>
                <a:lnTo>
                  <a:pt x="476" y="54"/>
                </a:lnTo>
                <a:lnTo>
                  <a:pt x="476" y="54"/>
                </a:lnTo>
                <a:lnTo>
                  <a:pt x="476" y="54"/>
                </a:lnTo>
                <a:lnTo>
                  <a:pt x="476" y="54"/>
                </a:lnTo>
                <a:lnTo>
                  <a:pt x="476" y="54"/>
                </a:lnTo>
                <a:lnTo>
                  <a:pt x="477" y="54"/>
                </a:lnTo>
                <a:lnTo>
                  <a:pt x="477" y="54"/>
                </a:lnTo>
                <a:lnTo>
                  <a:pt x="477" y="54"/>
                </a:lnTo>
                <a:lnTo>
                  <a:pt x="477" y="54"/>
                </a:lnTo>
                <a:lnTo>
                  <a:pt x="477" y="54"/>
                </a:lnTo>
                <a:lnTo>
                  <a:pt x="477" y="54"/>
                </a:lnTo>
                <a:lnTo>
                  <a:pt x="477" y="54"/>
                </a:lnTo>
                <a:lnTo>
                  <a:pt x="477" y="54"/>
                </a:lnTo>
                <a:lnTo>
                  <a:pt x="477" y="54"/>
                </a:lnTo>
                <a:lnTo>
                  <a:pt x="477" y="54"/>
                </a:lnTo>
                <a:lnTo>
                  <a:pt x="477" y="54"/>
                </a:lnTo>
                <a:lnTo>
                  <a:pt x="477" y="54"/>
                </a:lnTo>
                <a:lnTo>
                  <a:pt x="477" y="54"/>
                </a:lnTo>
                <a:lnTo>
                  <a:pt x="477" y="54"/>
                </a:lnTo>
                <a:lnTo>
                  <a:pt x="477" y="54"/>
                </a:lnTo>
                <a:lnTo>
                  <a:pt x="477" y="54"/>
                </a:lnTo>
                <a:lnTo>
                  <a:pt x="477" y="54"/>
                </a:lnTo>
                <a:lnTo>
                  <a:pt x="477" y="54"/>
                </a:lnTo>
                <a:lnTo>
                  <a:pt x="477" y="54"/>
                </a:lnTo>
                <a:lnTo>
                  <a:pt x="477" y="54"/>
                </a:lnTo>
                <a:lnTo>
                  <a:pt x="477" y="54"/>
                </a:lnTo>
                <a:lnTo>
                  <a:pt x="477" y="54"/>
                </a:lnTo>
                <a:lnTo>
                  <a:pt x="477" y="54"/>
                </a:lnTo>
                <a:lnTo>
                  <a:pt x="477" y="54"/>
                </a:lnTo>
                <a:lnTo>
                  <a:pt x="478" y="54"/>
                </a:lnTo>
                <a:lnTo>
                  <a:pt x="478" y="54"/>
                </a:lnTo>
                <a:lnTo>
                  <a:pt x="478" y="54"/>
                </a:lnTo>
                <a:lnTo>
                  <a:pt x="478" y="54"/>
                </a:lnTo>
                <a:lnTo>
                  <a:pt x="478" y="54"/>
                </a:lnTo>
                <a:lnTo>
                  <a:pt x="478" y="54"/>
                </a:lnTo>
                <a:lnTo>
                  <a:pt x="478" y="54"/>
                </a:lnTo>
                <a:lnTo>
                  <a:pt x="478" y="54"/>
                </a:lnTo>
                <a:lnTo>
                  <a:pt x="478" y="54"/>
                </a:lnTo>
                <a:lnTo>
                  <a:pt x="478" y="54"/>
                </a:lnTo>
                <a:lnTo>
                  <a:pt x="478" y="54"/>
                </a:lnTo>
                <a:lnTo>
                  <a:pt x="478" y="54"/>
                </a:lnTo>
                <a:lnTo>
                  <a:pt x="478" y="54"/>
                </a:lnTo>
                <a:lnTo>
                  <a:pt x="478" y="54"/>
                </a:lnTo>
                <a:lnTo>
                  <a:pt x="478" y="54"/>
                </a:lnTo>
                <a:lnTo>
                  <a:pt x="478" y="54"/>
                </a:lnTo>
                <a:lnTo>
                  <a:pt x="478" y="54"/>
                </a:lnTo>
                <a:lnTo>
                  <a:pt x="478" y="54"/>
                </a:lnTo>
                <a:lnTo>
                  <a:pt x="479" y="54"/>
                </a:lnTo>
                <a:lnTo>
                  <a:pt x="479" y="54"/>
                </a:lnTo>
                <a:lnTo>
                  <a:pt x="479" y="54"/>
                </a:lnTo>
                <a:lnTo>
                  <a:pt x="479" y="54"/>
                </a:lnTo>
                <a:lnTo>
                  <a:pt x="479" y="54"/>
                </a:lnTo>
                <a:lnTo>
                  <a:pt x="479" y="54"/>
                </a:lnTo>
                <a:lnTo>
                  <a:pt x="479" y="54"/>
                </a:lnTo>
                <a:lnTo>
                  <a:pt x="479" y="54"/>
                </a:lnTo>
                <a:lnTo>
                  <a:pt x="479" y="54"/>
                </a:lnTo>
                <a:lnTo>
                  <a:pt x="479" y="54"/>
                </a:lnTo>
                <a:lnTo>
                  <a:pt x="479" y="54"/>
                </a:lnTo>
                <a:lnTo>
                  <a:pt x="479" y="54"/>
                </a:lnTo>
                <a:lnTo>
                  <a:pt x="479" y="54"/>
                </a:lnTo>
                <a:lnTo>
                  <a:pt x="479" y="54"/>
                </a:lnTo>
                <a:lnTo>
                  <a:pt x="479" y="54"/>
                </a:lnTo>
                <a:lnTo>
                  <a:pt x="479" y="54"/>
                </a:lnTo>
                <a:lnTo>
                  <a:pt x="479" y="54"/>
                </a:lnTo>
                <a:lnTo>
                  <a:pt x="479" y="54"/>
                </a:lnTo>
                <a:lnTo>
                  <a:pt x="479" y="54"/>
                </a:lnTo>
                <a:lnTo>
                  <a:pt x="479" y="55"/>
                </a:lnTo>
                <a:lnTo>
                  <a:pt x="479" y="55"/>
                </a:lnTo>
                <a:lnTo>
                  <a:pt x="479" y="55"/>
                </a:lnTo>
                <a:lnTo>
                  <a:pt x="479" y="55"/>
                </a:lnTo>
                <a:lnTo>
                  <a:pt x="479" y="55"/>
                </a:lnTo>
                <a:lnTo>
                  <a:pt x="479" y="55"/>
                </a:lnTo>
                <a:lnTo>
                  <a:pt x="479" y="55"/>
                </a:lnTo>
                <a:lnTo>
                  <a:pt x="479" y="55"/>
                </a:lnTo>
                <a:lnTo>
                  <a:pt x="479" y="55"/>
                </a:lnTo>
                <a:lnTo>
                  <a:pt x="479" y="55"/>
                </a:lnTo>
                <a:lnTo>
                  <a:pt x="479" y="55"/>
                </a:lnTo>
                <a:lnTo>
                  <a:pt x="480" y="55"/>
                </a:lnTo>
                <a:lnTo>
                  <a:pt x="480" y="55"/>
                </a:lnTo>
                <a:lnTo>
                  <a:pt x="480" y="55"/>
                </a:lnTo>
                <a:lnTo>
                  <a:pt x="480" y="55"/>
                </a:lnTo>
                <a:lnTo>
                  <a:pt x="480" y="55"/>
                </a:lnTo>
                <a:lnTo>
                  <a:pt x="480" y="55"/>
                </a:lnTo>
                <a:lnTo>
                  <a:pt x="480" y="55"/>
                </a:lnTo>
                <a:lnTo>
                  <a:pt x="480" y="55"/>
                </a:lnTo>
                <a:lnTo>
                  <a:pt x="480" y="55"/>
                </a:lnTo>
                <a:lnTo>
                  <a:pt x="480" y="55"/>
                </a:lnTo>
                <a:lnTo>
                  <a:pt x="480" y="55"/>
                </a:lnTo>
                <a:lnTo>
                  <a:pt x="480" y="55"/>
                </a:lnTo>
                <a:lnTo>
                  <a:pt x="480" y="55"/>
                </a:lnTo>
                <a:lnTo>
                  <a:pt x="480" y="55"/>
                </a:lnTo>
                <a:lnTo>
                  <a:pt x="480" y="55"/>
                </a:lnTo>
                <a:lnTo>
                  <a:pt x="480" y="55"/>
                </a:lnTo>
                <a:lnTo>
                  <a:pt x="480" y="55"/>
                </a:lnTo>
                <a:lnTo>
                  <a:pt x="480" y="55"/>
                </a:lnTo>
                <a:lnTo>
                  <a:pt x="480" y="55"/>
                </a:lnTo>
                <a:lnTo>
                  <a:pt x="480" y="55"/>
                </a:lnTo>
                <a:lnTo>
                  <a:pt x="480" y="55"/>
                </a:lnTo>
                <a:lnTo>
                  <a:pt x="482" y="55"/>
                </a:lnTo>
                <a:lnTo>
                  <a:pt x="482" y="55"/>
                </a:lnTo>
                <a:lnTo>
                  <a:pt x="482" y="55"/>
                </a:lnTo>
                <a:lnTo>
                  <a:pt x="482" y="55"/>
                </a:lnTo>
                <a:lnTo>
                  <a:pt x="482" y="55"/>
                </a:lnTo>
                <a:lnTo>
                  <a:pt x="482" y="55"/>
                </a:lnTo>
                <a:lnTo>
                  <a:pt x="482" y="55"/>
                </a:lnTo>
                <a:lnTo>
                  <a:pt x="482" y="55"/>
                </a:lnTo>
                <a:lnTo>
                  <a:pt x="482" y="55"/>
                </a:lnTo>
                <a:lnTo>
                  <a:pt x="482" y="55"/>
                </a:lnTo>
                <a:lnTo>
                  <a:pt x="482" y="55"/>
                </a:lnTo>
                <a:lnTo>
                  <a:pt x="482" y="55"/>
                </a:lnTo>
                <a:lnTo>
                  <a:pt x="482" y="55"/>
                </a:lnTo>
                <a:lnTo>
                  <a:pt x="482" y="55"/>
                </a:lnTo>
                <a:lnTo>
                  <a:pt x="482" y="55"/>
                </a:lnTo>
                <a:lnTo>
                  <a:pt x="482" y="55"/>
                </a:lnTo>
                <a:lnTo>
                  <a:pt x="482" y="55"/>
                </a:lnTo>
                <a:lnTo>
                  <a:pt x="482" y="55"/>
                </a:lnTo>
                <a:lnTo>
                  <a:pt x="482" y="55"/>
                </a:lnTo>
                <a:lnTo>
                  <a:pt x="482" y="55"/>
                </a:lnTo>
                <a:lnTo>
                  <a:pt x="482"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3" y="55"/>
                </a:lnTo>
                <a:lnTo>
                  <a:pt x="484" y="55"/>
                </a:lnTo>
                <a:lnTo>
                  <a:pt x="484" y="55"/>
                </a:lnTo>
                <a:lnTo>
                  <a:pt x="484" y="55"/>
                </a:lnTo>
                <a:lnTo>
                  <a:pt x="484" y="55"/>
                </a:lnTo>
                <a:lnTo>
                  <a:pt x="484" y="55"/>
                </a:lnTo>
                <a:lnTo>
                  <a:pt x="484" y="55"/>
                </a:lnTo>
                <a:lnTo>
                  <a:pt x="484" y="55"/>
                </a:lnTo>
                <a:lnTo>
                  <a:pt x="484" y="55"/>
                </a:lnTo>
                <a:lnTo>
                  <a:pt x="484" y="55"/>
                </a:lnTo>
                <a:lnTo>
                  <a:pt x="485" y="55"/>
                </a:lnTo>
                <a:lnTo>
                  <a:pt x="485" y="55"/>
                </a:lnTo>
                <a:lnTo>
                  <a:pt x="485" y="55"/>
                </a:lnTo>
                <a:lnTo>
                  <a:pt x="485" y="55"/>
                </a:lnTo>
                <a:lnTo>
                  <a:pt x="485" y="55"/>
                </a:lnTo>
                <a:lnTo>
                  <a:pt x="485" y="55"/>
                </a:lnTo>
                <a:lnTo>
                  <a:pt x="485" y="55"/>
                </a:lnTo>
                <a:lnTo>
                  <a:pt x="485" y="55"/>
                </a:lnTo>
                <a:lnTo>
                  <a:pt x="485" y="55"/>
                </a:lnTo>
                <a:lnTo>
                  <a:pt x="486" y="55"/>
                </a:lnTo>
                <a:lnTo>
                  <a:pt x="486" y="55"/>
                </a:lnTo>
                <a:lnTo>
                  <a:pt x="486" y="55"/>
                </a:lnTo>
                <a:lnTo>
                  <a:pt x="486" y="55"/>
                </a:lnTo>
                <a:lnTo>
                  <a:pt x="486" y="55"/>
                </a:lnTo>
                <a:lnTo>
                  <a:pt x="486" y="55"/>
                </a:lnTo>
                <a:lnTo>
                  <a:pt x="486" y="55"/>
                </a:lnTo>
                <a:lnTo>
                  <a:pt x="486" y="55"/>
                </a:lnTo>
                <a:lnTo>
                  <a:pt x="486" y="55"/>
                </a:lnTo>
                <a:lnTo>
                  <a:pt x="486" y="55"/>
                </a:lnTo>
                <a:lnTo>
                  <a:pt x="486" y="55"/>
                </a:lnTo>
                <a:lnTo>
                  <a:pt x="486" y="55"/>
                </a:lnTo>
                <a:lnTo>
                  <a:pt x="486" y="55"/>
                </a:lnTo>
                <a:lnTo>
                  <a:pt x="486" y="55"/>
                </a:lnTo>
                <a:lnTo>
                  <a:pt x="486" y="55"/>
                </a:lnTo>
                <a:lnTo>
                  <a:pt x="486" y="55"/>
                </a:lnTo>
                <a:lnTo>
                  <a:pt x="486" y="55"/>
                </a:lnTo>
                <a:lnTo>
                  <a:pt x="486" y="55"/>
                </a:lnTo>
                <a:lnTo>
                  <a:pt x="486" y="55"/>
                </a:lnTo>
                <a:lnTo>
                  <a:pt x="486" y="55"/>
                </a:lnTo>
                <a:lnTo>
                  <a:pt x="486" y="55"/>
                </a:lnTo>
                <a:lnTo>
                  <a:pt x="487" y="55"/>
                </a:lnTo>
                <a:lnTo>
                  <a:pt x="487" y="55"/>
                </a:lnTo>
                <a:lnTo>
                  <a:pt x="487" y="55"/>
                </a:lnTo>
                <a:lnTo>
                  <a:pt x="487" y="55"/>
                </a:lnTo>
                <a:lnTo>
                  <a:pt x="487" y="55"/>
                </a:lnTo>
                <a:lnTo>
                  <a:pt x="487" y="55"/>
                </a:lnTo>
                <a:lnTo>
                  <a:pt x="487" y="55"/>
                </a:lnTo>
                <a:lnTo>
                  <a:pt x="487" y="55"/>
                </a:lnTo>
                <a:lnTo>
                  <a:pt x="487" y="55"/>
                </a:lnTo>
                <a:lnTo>
                  <a:pt x="487" y="55"/>
                </a:lnTo>
                <a:lnTo>
                  <a:pt x="487" y="55"/>
                </a:lnTo>
                <a:lnTo>
                  <a:pt x="487" y="55"/>
                </a:lnTo>
                <a:lnTo>
                  <a:pt x="487" y="55"/>
                </a:lnTo>
                <a:lnTo>
                  <a:pt x="487" y="55"/>
                </a:lnTo>
                <a:lnTo>
                  <a:pt x="487" y="55"/>
                </a:lnTo>
                <a:lnTo>
                  <a:pt x="487" y="55"/>
                </a:lnTo>
                <a:lnTo>
                  <a:pt x="487" y="55"/>
                </a:lnTo>
                <a:lnTo>
                  <a:pt x="487" y="55"/>
                </a:lnTo>
                <a:lnTo>
                  <a:pt x="488" y="55"/>
                </a:lnTo>
                <a:lnTo>
                  <a:pt x="488" y="55"/>
                </a:lnTo>
                <a:lnTo>
                  <a:pt x="488" y="55"/>
                </a:lnTo>
                <a:lnTo>
                  <a:pt x="488" y="55"/>
                </a:lnTo>
                <a:lnTo>
                  <a:pt x="488" y="55"/>
                </a:lnTo>
                <a:lnTo>
                  <a:pt x="488" y="55"/>
                </a:lnTo>
                <a:lnTo>
                  <a:pt x="488" y="55"/>
                </a:lnTo>
                <a:lnTo>
                  <a:pt x="488" y="55"/>
                </a:lnTo>
                <a:lnTo>
                  <a:pt x="488" y="55"/>
                </a:lnTo>
                <a:lnTo>
                  <a:pt x="488" y="55"/>
                </a:lnTo>
                <a:lnTo>
                  <a:pt x="488" y="55"/>
                </a:lnTo>
                <a:lnTo>
                  <a:pt x="488" y="55"/>
                </a:lnTo>
                <a:lnTo>
                  <a:pt x="488" y="55"/>
                </a:lnTo>
                <a:lnTo>
                  <a:pt x="488" y="55"/>
                </a:lnTo>
                <a:lnTo>
                  <a:pt x="488" y="55"/>
                </a:lnTo>
                <a:lnTo>
                  <a:pt x="488" y="55"/>
                </a:lnTo>
                <a:lnTo>
                  <a:pt x="488" y="55"/>
                </a:lnTo>
                <a:lnTo>
                  <a:pt x="488" y="55"/>
                </a:lnTo>
                <a:lnTo>
                  <a:pt x="488" y="55"/>
                </a:lnTo>
                <a:lnTo>
                  <a:pt x="488" y="55"/>
                </a:lnTo>
                <a:lnTo>
                  <a:pt x="488" y="55"/>
                </a:lnTo>
                <a:lnTo>
                  <a:pt x="488" y="55"/>
                </a:lnTo>
                <a:lnTo>
                  <a:pt x="488" y="55"/>
                </a:lnTo>
                <a:lnTo>
                  <a:pt x="488" y="55"/>
                </a:lnTo>
                <a:lnTo>
                  <a:pt x="488" y="55"/>
                </a:lnTo>
                <a:lnTo>
                  <a:pt x="488" y="55"/>
                </a:lnTo>
                <a:lnTo>
                  <a:pt x="488" y="55"/>
                </a:lnTo>
                <a:lnTo>
                  <a:pt x="489" y="55"/>
                </a:lnTo>
                <a:lnTo>
                  <a:pt x="489" y="56"/>
                </a:lnTo>
                <a:lnTo>
                  <a:pt x="489" y="56"/>
                </a:lnTo>
                <a:lnTo>
                  <a:pt x="489" y="56"/>
                </a:lnTo>
                <a:lnTo>
                  <a:pt x="489" y="56"/>
                </a:lnTo>
                <a:lnTo>
                  <a:pt x="489" y="56"/>
                </a:lnTo>
                <a:lnTo>
                  <a:pt x="489" y="56"/>
                </a:lnTo>
                <a:lnTo>
                  <a:pt x="489" y="56"/>
                </a:lnTo>
                <a:lnTo>
                  <a:pt x="489" y="56"/>
                </a:lnTo>
                <a:lnTo>
                  <a:pt x="489" y="56"/>
                </a:lnTo>
                <a:lnTo>
                  <a:pt x="489" y="56"/>
                </a:lnTo>
                <a:lnTo>
                  <a:pt x="489" y="56"/>
                </a:lnTo>
                <a:lnTo>
                  <a:pt x="490" y="56"/>
                </a:lnTo>
                <a:lnTo>
                  <a:pt x="490" y="56"/>
                </a:lnTo>
                <a:lnTo>
                  <a:pt x="490" y="56"/>
                </a:lnTo>
                <a:lnTo>
                  <a:pt x="490" y="56"/>
                </a:lnTo>
                <a:lnTo>
                  <a:pt x="490" y="56"/>
                </a:lnTo>
                <a:lnTo>
                  <a:pt x="490" y="56"/>
                </a:lnTo>
                <a:lnTo>
                  <a:pt x="490" y="56"/>
                </a:lnTo>
                <a:lnTo>
                  <a:pt x="490" y="56"/>
                </a:lnTo>
                <a:lnTo>
                  <a:pt x="490" y="56"/>
                </a:lnTo>
                <a:lnTo>
                  <a:pt x="490" y="56"/>
                </a:lnTo>
                <a:lnTo>
                  <a:pt x="490" y="56"/>
                </a:lnTo>
                <a:lnTo>
                  <a:pt x="490" y="56"/>
                </a:lnTo>
                <a:lnTo>
                  <a:pt x="490" y="56"/>
                </a:lnTo>
                <a:lnTo>
                  <a:pt x="490" y="56"/>
                </a:lnTo>
                <a:lnTo>
                  <a:pt x="490" y="56"/>
                </a:lnTo>
                <a:lnTo>
                  <a:pt x="491" y="56"/>
                </a:lnTo>
                <a:lnTo>
                  <a:pt x="491" y="56"/>
                </a:lnTo>
                <a:lnTo>
                  <a:pt x="491" y="56"/>
                </a:lnTo>
                <a:lnTo>
                  <a:pt x="491" y="56"/>
                </a:lnTo>
                <a:lnTo>
                  <a:pt x="491" y="56"/>
                </a:lnTo>
                <a:lnTo>
                  <a:pt x="491" y="56"/>
                </a:lnTo>
                <a:lnTo>
                  <a:pt x="491" y="56"/>
                </a:lnTo>
                <a:lnTo>
                  <a:pt x="491" y="56"/>
                </a:lnTo>
                <a:lnTo>
                  <a:pt x="491" y="56"/>
                </a:lnTo>
                <a:lnTo>
                  <a:pt x="491" y="56"/>
                </a:lnTo>
                <a:lnTo>
                  <a:pt x="491" y="56"/>
                </a:lnTo>
                <a:lnTo>
                  <a:pt x="491" y="56"/>
                </a:lnTo>
                <a:lnTo>
                  <a:pt x="491" y="56"/>
                </a:lnTo>
                <a:lnTo>
                  <a:pt x="491" y="56"/>
                </a:lnTo>
                <a:lnTo>
                  <a:pt x="491" y="56"/>
                </a:lnTo>
                <a:lnTo>
                  <a:pt x="491" y="56"/>
                </a:lnTo>
                <a:lnTo>
                  <a:pt x="491" y="56"/>
                </a:lnTo>
                <a:lnTo>
                  <a:pt x="491" y="56"/>
                </a:lnTo>
                <a:lnTo>
                  <a:pt x="491" y="56"/>
                </a:lnTo>
                <a:lnTo>
                  <a:pt x="491" y="56"/>
                </a:lnTo>
                <a:lnTo>
                  <a:pt x="491" y="56"/>
                </a:lnTo>
                <a:lnTo>
                  <a:pt x="492" y="56"/>
                </a:lnTo>
                <a:lnTo>
                  <a:pt x="492" y="56"/>
                </a:lnTo>
                <a:lnTo>
                  <a:pt x="492" y="56"/>
                </a:lnTo>
                <a:lnTo>
                  <a:pt x="493" y="56"/>
                </a:lnTo>
                <a:lnTo>
                  <a:pt x="493" y="56"/>
                </a:lnTo>
                <a:lnTo>
                  <a:pt x="493" y="56"/>
                </a:lnTo>
                <a:lnTo>
                  <a:pt x="493" y="56"/>
                </a:lnTo>
                <a:lnTo>
                  <a:pt x="493" y="56"/>
                </a:lnTo>
                <a:lnTo>
                  <a:pt x="493" y="56"/>
                </a:lnTo>
                <a:lnTo>
                  <a:pt x="493" y="56"/>
                </a:lnTo>
                <a:lnTo>
                  <a:pt x="493" y="56"/>
                </a:lnTo>
                <a:lnTo>
                  <a:pt x="493" y="56"/>
                </a:lnTo>
                <a:lnTo>
                  <a:pt x="493" y="56"/>
                </a:lnTo>
                <a:lnTo>
                  <a:pt x="493" y="56"/>
                </a:lnTo>
                <a:lnTo>
                  <a:pt x="493" y="56"/>
                </a:lnTo>
                <a:lnTo>
                  <a:pt x="493" y="56"/>
                </a:lnTo>
                <a:lnTo>
                  <a:pt x="493" y="56"/>
                </a:lnTo>
                <a:lnTo>
                  <a:pt x="493"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4" y="56"/>
                </a:lnTo>
                <a:lnTo>
                  <a:pt x="495" y="56"/>
                </a:lnTo>
                <a:lnTo>
                  <a:pt x="495" y="56"/>
                </a:lnTo>
                <a:lnTo>
                  <a:pt x="495" y="56"/>
                </a:lnTo>
                <a:lnTo>
                  <a:pt x="495" y="56"/>
                </a:lnTo>
                <a:lnTo>
                  <a:pt x="495" y="56"/>
                </a:lnTo>
                <a:lnTo>
                  <a:pt x="495" y="56"/>
                </a:lnTo>
                <a:lnTo>
                  <a:pt x="495" y="56"/>
                </a:lnTo>
                <a:lnTo>
                  <a:pt x="495" y="56"/>
                </a:lnTo>
                <a:lnTo>
                  <a:pt x="495" y="56"/>
                </a:lnTo>
                <a:lnTo>
                  <a:pt x="495" y="56"/>
                </a:lnTo>
                <a:lnTo>
                  <a:pt x="495" y="56"/>
                </a:lnTo>
                <a:lnTo>
                  <a:pt x="495" y="56"/>
                </a:lnTo>
                <a:lnTo>
                  <a:pt x="495" y="56"/>
                </a:lnTo>
                <a:lnTo>
                  <a:pt x="495" y="56"/>
                </a:lnTo>
                <a:lnTo>
                  <a:pt x="495" y="56"/>
                </a:lnTo>
                <a:lnTo>
                  <a:pt x="495" y="56"/>
                </a:lnTo>
                <a:lnTo>
                  <a:pt x="495" y="56"/>
                </a:lnTo>
                <a:lnTo>
                  <a:pt x="495" y="56"/>
                </a:lnTo>
                <a:lnTo>
                  <a:pt x="495" y="56"/>
                </a:lnTo>
                <a:lnTo>
                  <a:pt x="495" y="56"/>
                </a:lnTo>
                <a:lnTo>
                  <a:pt x="495" y="56"/>
                </a:lnTo>
                <a:lnTo>
                  <a:pt x="496" y="56"/>
                </a:lnTo>
                <a:lnTo>
                  <a:pt x="496" y="56"/>
                </a:lnTo>
                <a:lnTo>
                  <a:pt x="496" y="56"/>
                </a:lnTo>
                <a:lnTo>
                  <a:pt x="496" y="56"/>
                </a:lnTo>
                <a:lnTo>
                  <a:pt x="496" y="56"/>
                </a:lnTo>
                <a:lnTo>
                  <a:pt x="496" y="56"/>
                </a:lnTo>
                <a:lnTo>
                  <a:pt x="496" y="56"/>
                </a:lnTo>
                <a:lnTo>
                  <a:pt x="496" y="56"/>
                </a:lnTo>
                <a:lnTo>
                  <a:pt x="496" y="56"/>
                </a:lnTo>
                <a:lnTo>
                  <a:pt x="496" y="56"/>
                </a:lnTo>
                <a:lnTo>
                  <a:pt x="496" y="56"/>
                </a:lnTo>
                <a:lnTo>
                  <a:pt x="496" y="56"/>
                </a:lnTo>
                <a:lnTo>
                  <a:pt x="496" y="56"/>
                </a:lnTo>
                <a:lnTo>
                  <a:pt x="496" y="56"/>
                </a:lnTo>
                <a:lnTo>
                  <a:pt x="496" y="56"/>
                </a:lnTo>
                <a:lnTo>
                  <a:pt x="496" y="56"/>
                </a:lnTo>
                <a:lnTo>
                  <a:pt x="496" y="56"/>
                </a:lnTo>
                <a:lnTo>
                  <a:pt x="496" y="56"/>
                </a:lnTo>
                <a:lnTo>
                  <a:pt x="496" y="56"/>
                </a:lnTo>
                <a:lnTo>
                  <a:pt x="496" y="56"/>
                </a:lnTo>
                <a:lnTo>
                  <a:pt x="496" y="56"/>
                </a:lnTo>
                <a:lnTo>
                  <a:pt x="496" y="56"/>
                </a:lnTo>
                <a:lnTo>
                  <a:pt x="496" y="56"/>
                </a:lnTo>
                <a:lnTo>
                  <a:pt x="496" y="56"/>
                </a:lnTo>
                <a:lnTo>
                  <a:pt x="497" y="56"/>
                </a:lnTo>
                <a:lnTo>
                  <a:pt x="497" y="56"/>
                </a:lnTo>
                <a:lnTo>
                  <a:pt x="497" y="56"/>
                </a:lnTo>
                <a:lnTo>
                  <a:pt x="497" y="56"/>
                </a:lnTo>
                <a:lnTo>
                  <a:pt x="497" y="56"/>
                </a:lnTo>
                <a:lnTo>
                  <a:pt x="497" y="56"/>
                </a:lnTo>
                <a:lnTo>
                  <a:pt x="497" y="56"/>
                </a:lnTo>
                <a:lnTo>
                  <a:pt x="497" y="56"/>
                </a:lnTo>
                <a:lnTo>
                  <a:pt x="497" y="56"/>
                </a:lnTo>
                <a:lnTo>
                  <a:pt x="497" y="56"/>
                </a:lnTo>
                <a:lnTo>
                  <a:pt x="497" y="56"/>
                </a:lnTo>
                <a:lnTo>
                  <a:pt x="497" y="56"/>
                </a:lnTo>
                <a:lnTo>
                  <a:pt x="497" y="56"/>
                </a:lnTo>
                <a:lnTo>
                  <a:pt x="497" y="56"/>
                </a:lnTo>
                <a:lnTo>
                  <a:pt x="497" y="56"/>
                </a:lnTo>
                <a:lnTo>
                  <a:pt x="498" y="56"/>
                </a:lnTo>
                <a:lnTo>
                  <a:pt x="498" y="56"/>
                </a:lnTo>
                <a:lnTo>
                  <a:pt x="498" y="56"/>
                </a:lnTo>
                <a:lnTo>
                  <a:pt x="498" y="56"/>
                </a:lnTo>
                <a:lnTo>
                  <a:pt x="498" y="56"/>
                </a:lnTo>
                <a:lnTo>
                  <a:pt x="498" y="56"/>
                </a:lnTo>
                <a:lnTo>
                  <a:pt x="498" y="56"/>
                </a:lnTo>
                <a:lnTo>
                  <a:pt x="498" y="56"/>
                </a:lnTo>
                <a:lnTo>
                  <a:pt x="498" y="56"/>
                </a:lnTo>
                <a:lnTo>
                  <a:pt x="498" y="56"/>
                </a:lnTo>
                <a:lnTo>
                  <a:pt x="498" y="56"/>
                </a:lnTo>
                <a:lnTo>
                  <a:pt x="498" y="56"/>
                </a:lnTo>
                <a:lnTo>
                  <a:pt x="498" y="56"/>
                </a:lnTo>
                <a:lnTo>
                  <a:pt x="498" y="56"/>
                </a:lnTo>
                <a:lnTo>
                  <a:pt x="498" y="56"/>
                </a:lnTo>
                <a:lnTo>
                  <a:pt x="499" y="56"/>
                </a:lnTo>
                <a:lnTo>
                  <a:pt x="499" y="56"/>
                </a:lnTo>
                <a:lnTo>
                  <a:pt x="499" y="56"/>
                </a:lnTo>
                <a:lnTo>
                  <a:pt x="499" y="56"/>
                </a:lnTo>
                <a:lnTo>
                  <a:pt x="499" y="56"/>
                </a:lnTo>
                <a:lnTo>
                  <a:pt x="499" y="56"/>
                </a:lnTo>
                <a:lnTo>
                  <a:pt x="499" y="56"/>
                </a:lnTo>
                <a:lnTo>
                  <a:pt x="499" y="56"/>
                </a:lnTo>
                <a:lnTo>
                  <a:pt x="499" y="56"/>
                </a:lnTo>
                <a:lnTo>
                  <a:pt x="499" y="56"/>
                </a:lnTo>
                <a:lnTo>
                  <a:pt x="499" y="56"/>
                </a:lnTo>
                <a:lnTo>
                  <a:pt x="499" y="56"/>
                </a:lnTo>
                <a:lnTo>
                  <a:pt x="499" y="56"/>
                </a:lnTo>
                <a:lnTo>
                  <a:pt x="499" y="56"/>
                </a:lnTo>
                <a:lnTo>
                  <a:pt x="499" y="56"/>
                </a:lnTo>
                <a:lnTo>
                  <a:pt x="499" y="56"/>
                </a:lnTo>
                <a:lnTo>
                  <a:pt x="499" y="56"/>
                </a:lnTo>
                <a:lnTo>
                  <a:pt x="499" y="56"/>
                </a:lnTo>
                <a:lnTo>
                  <a:pt x="500" y="56"/>
                </a:lnTo>
                <a:lnTo>
                  <a:pt x="500" y="57"/>
                </a:lnTo>
                <a:lnTo>
                  <a:pt x="500" y="57"/>
                </a:lnTo>
                <a:lnTo>
                  <a:pt x="500" y="57"/>
                </a:lnTo>
                <a:lnTo>
                  <a:pt x="500" y="57"/>
                </a:lnTo>
                <a:lnTo>
                  <a:pt x="500" y="57"/>
                </a:lnTo>
                <a:lnTo>
                  <a:pt x="500" y="57"/>
                </a:lnTo>
                <a:lnTo>
                  <a:pt x="500" y="57"/>
                </a:lnTo>
                <a:lnTo>
                  <a:pt x="500" y="57"/>
                </a:lnTo>
                <a:lnTo>
                  <a:pt x="500" y="57"/>
                </a:lnTo>
                <a:lnTo>
                  <a:pt x="500" y="57"/>
                </a:lnTo>
                <a:lnTo>
                  <a:pt x="500" y="57"/>
                </a:lnTo>
                <a:lnTo>
                  <a:pt x="500" y="57"/>
                </a:lnTo>
                <a:lnTo>
                  <a:pt x="500" y="57"/>
                </a:lnTo>
                <a:lnTo>
                  <a:pt x="500" y="57"/>
                </a:lnTo>
                <a:lnTo>
                  <a:pt x="500" y="57"/>
                </a:lnTo>
                <a:lnTo>
                  <a:pt x="500" y="57"/>
                </a:lnTo>
                <a:lnTo>
                  <a:pt x="500" y="57"/>
                </a:lnTo>
                <a:lnTo>
                  <a:pt x="500" y="57"/>
                </a:lnTo>
                <a:lnTo>
                  <a:pt x="500" y="57"/>
                </a:lnTo>
                <a:lnTo>
                  <a:pt x="500" y="57"/>
                </a:lnTo>
                <a:lnTo>
                  <a:pt x="500" y="57"/>
                </a:lnTo>
                <a:lnTo>
                  <a:pt x="500" y="57"/>
                </a:lnTo>
                <a:lnTo>
                  <a:pt x="500" y="57"/>
                </a:lnTo>
                <a:lnTo>
                  <a:pt x="500" y="57"/>
                </a:lnTo>
                <a:lnTo>
                  <a:pt x="500" y="57"/>
                </a:lnTo>
                <a:lnTo>
                  <a:pt x="500" y="57"/>
                </a:lnTo>
                <a:lnTo>
                  <a:pt x="501" y="57"/>
                </a:lnTo>
                <a:lnTo>
                  <a:pt x="501" y="57"/>
                </a:lnTo>
                <a:lnTo>
                  <a:pt x="501" y="57"/>
                </a:lnTo>
                <a:lnTo>
                  <a:pt x="501" y="57"/>
                </a:lnTo>
                <a:lnTo>
                  <a:pt x="501" y="57"/>
                </a:lnTo>
                <a:lnTo>
                  <a:pt x="501" y="57"/>
                </a:lnTo>
                <a:lnTo>
                  <a:pt x="501" y="57"/>
                </a:lnTo>
                <a:lnTo>
                  <a:pt x="501" y="57"/>
                </a:lnTo>
                <a:lnTo>
                  <a:pt x="501" y="57"/>
                </a:lnTo>
                <a:lnTo>
                  <a:pt x="502" y="57"/>
                </a:lnTo>
                <a:lnTo>
                  <a:pt x="502" y="57"/>
                </a:lnTo>
                <a:lnTo>
                  <a:pt x="502" y="57"/>
                </a:lnTo>
                <a:lnTo>
                  <a:pt x="502" y="57"/>
                </a:lnTo>
                <a:lnTo>
                  <a:pt x="502" y="57"/>
                </a:lnTo>
                <a:lnTo>
                  <a:pt x="502" y="57"/>
                </a:lnTo>
                <a:lnTo>
                  <a:pt x="502" y="57"/>
                </a:lnTo>
                <a:lnTo>
                  <a:pt x="502" y="57"/>
                </a:lnTo>
                <a:lnTo>
                  <a:pt x="502" y="57"/>
                </a:lnTo>
                <a:lnTo>
                  <a:pt x="502" y="57"/>
                </a:lnTo>
                <a:lnTo>
                  <a:pt x="502" y="57"/>
                </a:lnTo>
                <a:lnTo>
                  <a:pt x="502" y="57"/>
                </a:lnTo>
                <a:lnTo>
                  <a:pt x="502" y="57"/>
                </a:lnTo>
                <a:lnTo>
                  <a:pt x="502" y="57"/>
                </a:lnTo>
                <a:lnTo>
                  <a:pt x="502"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3"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4" y="57"/>
                </a:lnTo>
                <a:lnTo>
                  <a:pt x="505" y="57"/>
                </a:lnTo>
                <a:lnTo>
                  <a:pt x="505" y="57"/>
                </a:lnTo>
                <a:lnTo>
                  <a:pt x="505" y="57"/>
                </a:lnTo>
                <a:lnTo>
                  <a:pt x="505" y="57"/>
                </a:lnTo>
                <a:lnTo>
                  <a:pt x="505" y="57"/>
                </a:lnTo>
                <a:lnTo>
                  <a:pt x="505" y="57"/>
                </a:lnTo>
                <a:lnTo>
                  <a:pt x="505" y="57"/>
                </a:lnTo>
                <a:lnTo>
                  <a:pt x="505" y="57"/>
                </a:lnTo>
                <a:lnTo>
                  <a:pt x="505" y="57"/>
                </a:lnTo>
                <a:lnTo>
                  <a:pt x="505" y="57"/>
                </a:lnTo>
                <a:lnTo>
                  <a:pt x="505" y="57"/>
                </a:lnTo>
                <a:lnTo>
                  <a:pt x="505" y="57"/>
                </a:lnTo>
                <a:lnTo>
                  <a:pt x="505" y="57"/>
                </a:lnTo>
                <a:lnTo>
                  <a:pt x="505" y="57"/>
                </a:lnTo>
                <a:lnTo>
                  <a:pt x="505" y="57"/>
                </a:lnTo>
                <a:lnTo>
                  <a:pt x="505" y="57"/>
                </a:lnTo>
                <a:lnTo>
                  <a:pt x="505" y="57"/>
                </a:lnTo>
                <a:lnTo>
                  <a:pt x="505" y="57"/>
                </a:lnTo>
                <a:lnTo>
                  <a:pt x="505" y="57"/>
                </a:lnTo>
                <a:lnTo>
                  <a:pt x="505" y="57"/>
                </a:lnTo>
                <a:lnTo>
                  <a:pt x="505" y="57"/>
                </a:lnTo>
                <a:lnTo>
                  <a:pt x="505" y="57"/>
                </a:lnTo>
                <a:lnTo>
                  <a:pt x="505" y="57"/>
                </a:lnTo>
                <a:lnTo>
                  <a:pt x="505"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6"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7" y="57"/>
                </a:lnTo>
                <a:lnTo>
                  <a:pt x="508" y="57"/>
                </a:lnTo>
                <a:lnTo>
                  <a:pt x="508" y="57"/>
                </a:lnTo>
                <a:lnTo>
                  <a:pt x="508" y="57"/>
                </a:lnTo>
                <a:lnTo>
                  <a:pt x="508" y="57"/>
                </a:lnTo>
                <a:lnTo>
                  <a:pt x="508" y="57"/>
                </a:lnTo>
                <a:lnTo>
                  <a:pt x="508" y="57"/>
                </a:lnTo>
                <a:lnTo>
                  <a:pt x="508" y="57"/>
                </a:lnTo>
                <a:lnTo>
                  <a:pt x="508" y="57"/>
                </a:lnTo>
                <a:lnTo>
                  <a:pt x="508" y="57"/>
                </a:lnTo>
                <a:lnTo>
                  <a:pt x="508" y="57"/>
                </a:lnTo>
                <a:lnTo>
                  <a:pt x="508" y="57"/>
                </a:lnTo>
                <a:lnTo>
                  <a:pt x="508" y="57"/>
                </a:lnTo>
                <a:lnTo>
                  <a:pt x="508" y="57"/>
                </a:lnTo>
                <a:lnTo>
                  <a:pt x="508" y="57"/>
                </a:lnTo>
                <a:lnTo>
                  <a:pt x="508" y="57"/>
                </a:lnTo>
                <a:lnTo>
                  <a:pt x="508" y="57"/>
                </a:lnTo>
                <a:lnTo>
                  <a:pt x="508" y="57"/>
                </a:lnTo>
                <a:lnTo>
                  <a:pt x="508" y="57"/>
                </a:lnTo>
                <a:lnTo>
                  <a:pt x="508" y="57"/>
                </a:lnTo>
                <a:lnTo>
                  <a:pt x="508" y="57"/>
                </a:lnTo>
                <a:lnTo>
                  <a:pt x="508"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09" y="57"/>
                </a:lnTo>
                <a:lnTo>
                  <a:pt x="510" y="57"/>
                </a:lnTo>
                <a:lnTo>
                  <a:pt x="510" y="57"/>
                </a:lnTo>
                <a:lnTo>
                  <a:pt x="510" y="57"/>
                </a:lnTo>
                <a:lnTo>
                  <a:pt x="510" y="57"/>
                </a:lnTo>
                <a:lnTo>
                  <a:pt x="510" y="57"/>
                </a:lnTo>
                <a:lnTo>
                  <a:pt x="510" y="57"/>
                </a:lnTo>
                <a:lnTo>
                  <a:pt x="510" y="57"/>
                </a:lnTo>
                <a:lnTo>
                  <a:pt x="510" y="57"/>
                </a:lnTo>
                <a:lnTo>
                  <a:pt x="510" y="57"/>
                </a:lnTo>
                <a:lnTo>
                  <a:pt x="510" y="57"/>
                </a:lnTo>
                <a:lnTo>
                  <a:pt x="510" y="57"/>
                </a:lnTo>
                <a:lnTo>
                  <a:pt x="510" y="57"/>
                </a:lnTo>
                <a:lnTo>
                  <a:pt x="510" y="57"/>
                </a:lnTo>
                <a:lnTo>
                  <a:pt x="510" y="57"/>
                </a:lnTo>
                <a:lnTo>
                  <a:pt x="510" y="57"/>
                </a:lnTo>
                <a:lnTo>
                  <a:pt x="510" y="57"/>
                </a:lnTo>
                <a:lnTo>
                  <a:pt x="510" y="57"/>
                </a:lnTo>
                <a:lnTo>
                  <a:pt x="510" y="57"/>
                </a:lnTo>
                <a:lnTo>
                  <a:pt x="510" y="57"/>
                </a:lnTo>
                <a:lnTo>
                  <a:pt x="510" y="57"/>
                </a:lnTo>
                <a:lnTo>
                  <a:pt x="510" y="57"/>
                </a:lnTo>
                <a:lnTo>
                  <a:pt x="510" y="57"/>
                </a:lnTo>
                <a:lnTo>
                  <a:pt x="510" y="57"/>
                </a:lnTo>
                <a:lnTo>
                  <a:pt x="510" y="57"/>
                </a:lnTo>
                <a:lnTo>
                  <a:pt x="510" y="57"/>
                </a:lnTo>
                <a:lnTo>
                  <a:pt x="510" y="57"/>
                </a:lnTo>
                <a:lnTo>
                  <a:pt x="510" y="57"/>
                </a:lnTo>
                <a:lnTo>
                  <a:pt x="510" y="57"/>
                </a:lnTo>
                <a:lnTo>
                  <a:pt x="510" y="57"/>
                </a:lnTo>
                <a:lnTo>
                  <a:pt x="510" y="57"/>
                </a:lnTo>
                <a:lnTo>
                  <a:pt x="510" y="57"/>
                </a:lnTo>
                <a:lnTo>
                  <a:pt x="510" y="57"/>
                </a:lnTo>
                <a:lnTo>
                  <a:pt x="510" y="57"/>
                </a:lnTo>
                <a:lnTo>
                  <a:pt x="511" y="57"/>
                </a:lnTo>
                <a:lnTo>
                  <a:pt x="511" y="57"/>
                </a:lnTo>
                <a:lnTo>
                  <a:pt x="511" y="57"/>
                </a:lnTo>
                <a:lnTo>
                  <a:pt x="511" y="57"/>
                </a:lnTo>
                <a:lnTo>
                  <a:pt x="511" y="57"/>
                </a:lnTo>
                <a:lnTo>
                  <a:pt x="511" y="57"/>
                </a:lnTo>
                <a:lnTo>
                  <a:pt x="511" y="57"/>
                </a:lnTo>
                <a:lnTo>
                  <a:pt x="511" y="57"/>
                </a:lnTo>
                <a:lnTo>
                  <a:pt x="511" y="57"/>
                </a:lnTo>
                <a:lnTo>
                  <a:pt x="511" y="57"/>
                </a:lnTo>
                <a:lnTo>
                  <a:pt x="511" y="57"/>
                </a:lnTo>
                <a:lnTo>
                  <a:pt x="511" y="57"/>
                </a:lnTo>
                <a:lnTo>
                  <a:pt x="511" y="57"/>
                </a:lnTo>
                <a:lnTo>
                  <a:pt x="511" y="57"/>
                </a:lnTo>
                <a:lnTo>
                  <a:pt x="511" y="57"/>
                </a:lnTo>
                <a:lnTo>
                  <a:pt x="511" y="57"/>
                </a:lnTo>
                <a:lnTo>
                  <a:pt x="511" y="57"/>
                </a:lnTo>
                <a:lnTo>
                  <a:pt x="511" y="57"/>
                </a:lnTo>
                <a:lnTo>
                  <a:pt x="511" y="57"/>
                </a:lnTo>
                <a:lnTo>
                  <a:pt x="511" y="57"/>
                </a:lnTo>
                <a:lnTo>
                  <a:pt x="511" y="57"/>
                </a:lnTo>
                <a:lnTo>
                  <a:pt x="512" y="57"/>
                </a:lnTo>
                <a:lnTo>
                  <a:pt x="512" y="58"/>
                </a:lnTo>
                <a:lnTo>
                  <a:pt x="512" y="58"/>
                </a:lnTo>
                <a:lnTo>
                  <a:pt x="512" y="58"/>
                </a:lnTo>
                <a:lnTo>
                  <a:pt x="512" y="58"/>
                </a:lnTo>
                <a:lnTo>
                  <a:pt x="512" y="58"/>
                </a:lnTo>
                <a:lnTo>
                  <a:pt x="512" y="58"/>
                </a:lnTo>
                <a:lnTo>
                  <a:pt x="512" y="58"/>
                </a:lnTo>
                <a:lnTo>
                  <a:pt x="512" y="58"/>
                </a:lnTo>
                <a:lnTo>
                  <a:pt x="513" y="58"/>
                </a:lnTo>
                <a:lnTo>
                  <a:pt x="513" y="58"/>
                </a:lnTo>
                <a:lnTo>
                  <a:pt x="513" y="58"/>
                </a:lnTo>
                <a:lnTo>
                  <a:pt x="513" y="58"/>
                </a:lnTo>
                <a:lnTo>
                  <a:pt x="513" y="58"/>
                </a:lnTo>
                <a:lnTo>
                  <a:pt x="513" y="58"/>
                </a:lnTo>
                <a:lnTo>
                  <a:pt x="513" y="58"/>
                </a:lnTo>
                <a:lnTo>
                  <a:pt x="513" y="58"/>
                </a:lnTo>
                <a:lnTo>
                  <a:pt x="513" y="58"/>
                </a:lnTo>
                <a:lnTo>
                  <a:pt x="513" y="58"/>
                </a:lnTo>
                <a:lnTo>
                  <a:pt x="513" y="58"/>
                </a:lnTo>
                <a:lnTo>
                  <a:pt x="513" y="58"/>
                </a:lnTo>
                <a:lnTo>
                  <a:pt x="513" y="58"/>
                </a:lnTo>
                <a:lnTo>
                  <a:pt x="513" y="58"/>
                </a:lnTo>
                <a:lnTo>
                  <a:pt x="513" y="58"/>
                </a:lnTo>
                <a:lnTo>
                  <a:pt x="513" y="58"/>
                </a:lnTo>
                <a:lnTo>
                  <a:pt x="513" y="58"/>
                </a:lnTo>
                <a:lnTo>
                  <a:pt x="513" y="58"/>
                </a:lnTo>
                <a:lnTo>
                  <a:pt x="514" y="58"/>
                </a:lnTo>
                <a:lnTo>
                  <a:pt x="514" y="58"/>
                </a:lnTo>
                <a:lnTo>
                  <a:pt x="514" y="58"/>
                </a:lnTo>
                <a:lnTo>
                  <a:pt x="514" y="58"/>
                </a:lnTo>
                <a:lnTo>
                  <a:pt x="514" y="58"/>
                </a:lnTo>
                <a:lnTo>
                  <a:pt x="514" y="58"/>
                </a:lnTo>
                <a:lnTo>
                  <a:pt x="514" y="58"/>
                </a:lnTo>
                <a:lnTo>
                  <a:pt x="514" y="58"/>
                </a:lnTo>
                <a:lnTo>
                  <a:pt x="514" y="58"/>
                </a:lnTo>
                <a:lnTo>
                  <a:pt x="514" y="58"/>
                </a:lnTo>
                <a:lnTo>
                  <a:pt x="514" y="58"/>
                </a:lnTo>
                <a:lnTo>
                  <a:pt x="514" y="58"/>
                </a:lnTo>
                <a:lnTo>
                  <a:pt x="515" y="58"/>
                </a:lnTo>
                <a:lnTo>
                  <a:pt x="515" y="58"/>
                </a:lnTo>
                <a:lnTo>
                  <a:pt x="515" y="58"/>
                </a:lnTo>
                <a:lnTo>
                  <a:pt x="515" y="58"/>
                </a:lnTo>
                <a:lnTo>
                  <a:pt x="515" y="58"/>
                </a:lnTo>
                <a:lnTo>
                  <a:pt x="515" y="58"/>
                </a:lnTo>
                <a:lnTo>
                  <a:pt x="516" y="58"/>
                </a:lnTo>
                <a:lnTo>
                  <a:pt x="516" y="58"/>
                </a:lnTo>
                <a:lnTo>
                  <a:pt x="516" y="58"/>
                </a:lnTo>
                <a:lnTo>
                  <a:pt x="516" y="58"/>
                </a:lnTo>
                <a:lnTo>
                  <a:pt x="516" y="58"/>
                </a:lnTo>
                <a:lnTo>
                  <a:pt x="516" y="58"/>
                </a:lnTo>
                <a:lnTo>
                  <a:pt x="517" y="58"/>
                </a:lnTo>
                <a:lnTo>
                  <a:pt x="517" y="58"/>
                </a:lnTo>
                <a:lnTo>
                  <a:pt x="517" y="58"/>
                </a:lnTo>
                <a:lnTo>
                  <a:pt x="517" y="58"/>
                </a:lnTo>
                <a:lnTo>
                  <a:pt x="517" y="58"/>
                </a:lnTo>
                <a:lnTo>
                  <a:pt x="517" y="58"/>
                </a:lnTo>
                <a:lnTo>
                  <a:pt x="517" y="58"/>
                </a:lnTo>
                <a:lnTo>
                  <a:pt x="517" y="58"/>
                </a:lnTo>
                <a:lnTo>
                  <a:pt x="517" y="58"/>
                </a:lnTo>
                <a:lnTo>
                  <a:pt x="517" y="58"/>
                </a:lnTo>
                <a:lnTo>
                  <a:pt x="517" y="58"/>
                </a:lnTo>
                <a:lnTo>
                  <a:pt x="517" y="58"/>
                </a:lnTo>
                <a:lnTo>
                  <a:pt x="517" y="58"/>
                </a:lnTo>
                <a:lnTo>
                  <a:pt x="517" y="58"/>
                </a:lnTo>
                <a:lnTo>
                  <a:pt x="517" y="58"/>
                </a:lnTo>
                <a:lnTo>
                  <a:pt x="517" y="58"/>
                </a:lnTo>
                <a:lnTo>
                  <a:pt x="517" y="58"/>
                </a:lnTo>
                <a:lnTo>
                  <a:pt x="517" y="58"/>
                </a:lnTo>
                <a:lnTo>
                  <a:pt x="518" y="58"/>
                </a:lnTo>
                <a:lnTo>
                  <a:pt x="518" y="58"/>
                </a:lnTo>
                <a:lnTo>
                  <a:pt x="518" y="58"/>
                </a:lnTo>
                <a:lnTo>
                  <a:pt x="518" y="58"/>
                </a:lnTo>
                <a:lnTo>
                  <a:pt x="518" y="58"/>
                </a:lnTo>
                <a:lnTo>
                  <a:pt x="518" y="58"/>
                </a:lnTo>
                <a:lnTo>
                  <a:pt x="518" y="58"/>
                </a:lnTo>
                <a:lnTo>
                  <a:pt x="518" y="58"/>
                </a:lnTo>
                <a:lnTo>
                  <a:pt x="518" y="58"/>
                </a:lnTo>
                <a:lnTo>
                  <a:pt x="518" y="58"/>
                </a:lnTo>
                <a:lnTo>
                  <a:pt x="518" y="58"/>
                </a:lnTo>
                <a:lnTo>
                  <a:pt x="518" y="58"/>
                </a:lnTo>
                <a:lnTo>
                  <a:pt x="518" y="58"/>
                </a:lnTo>
                <a:lnTo>
                  <a:pt x="518" y="58"/>
                </a:lnTo>
                <a:lnTo>
                  <a:pt x="518" y="58"/>
                </a:lnTo>
                <a:lnTo>
                  <a:pt x="518" y="58"/>
                </a:lnTo>
                <a:lnTo>
                  <a:pt x="518" y="58"/>
                </a:lnTo>
                <a:lnTo>
                  <a:pt x="518" y="58"/>
                </a:lnTo>
                <a:lnTo>
                  <a:pt x="518" y="58"/>
                </a:lnTo>
                <a:lnTo>
                  <a:pt x="518" y="58"/>
                </a:lnTo>
                <a:lnTo>
                  <a:pt x="518" y="58"/>
                </a:lnTo>
                <a:lnTo>
                  <a:pt x="519" y="58"/>
                </a:lnTo>
                <a:lnTo>
                  <a:pt x="519" y="58"/>
                </a:lnTo>
                <a:lnTo>
                  <a:pt x="519" y="58"/>
                </a:lnTo>
                <a:lnTo>
                  <a:pt x="519" y="58"/>
                </a:lnTo>
                <a:lnTo>
                  <a:pt x="519" y="58"/>
                </a:lnTo>
                <a:lnTo>
                  <a:pt x="519" y="58"/>
                </a:lnTo>
                <a:lnTo>
                  <a:pt x="519" y="58"/>
                </a:lnTo>
                <a:lnTo>
                  <a:pt x="519" y="58"/>
                </a:lnTo>
                <a:lnTo>
                  <a:pt x="519" y="58"/>
                </a:lnTo>
                <a:lnTo>
                  <a:pt x="520" y="58"/>
                </a:lnTo>
                <a:lnTo>
                  <a:pt x="520" y="58"/>
                </a:lnTo>
                <a:lnTo>
                  <a:pt x="520" y="58"/>
                </a:lnTo>
                <a:lnTo>
                  <a:pt x="520" y="58"/>
                </a:lnTo>
                <a:lnTo>
                  <a:pt x="520" y="58"/>
                </a:lnTo>
                <a:lnTo>
                  <a:pt x="520" y="58"/>
                </a:lnTo>
                <a:lnTo>
                  <a:pt x="520" y="58"/>
                </a:lnTo>
                <a:lnTo>
                  <a:pt x="520" y="58"/>
                </a:lnTo>
                <a:lnTo>
                  <a:pt x="520" y="58"/>
                </a:lnTo>
                <a:lnTo>
                  <a:pt x="520" y="58"/>
                </a:lnTo>
                <a:lnTo>
                  <a:pt x="520" y="58"/>
                </a:lnTo>
                <a:lnTo>
                  <a:pt x="520" y="58"/>
                </a:lnTo>
                <a:lnTo>
                  <a:pt x="521" y="58"/>
                </a:lnTo>
                <a:lnTo>
                  <a:pt x="521" y="58"/>
                </a:lnTo>
                <a:lnTo>
                  <a:pt x="521" y="58"/>
                </a:lnTo>
                <a:lnTo>
                  <a:pt x="521" y="58"/>
                </a:lnTo>
                <a:lnTo>
                  <a:pt x="521" y="58"/>
                </a:lnTo>
                <a:lnTo>
                  <a:pt x="521" y="58"/>
                </a:lnTo>
                <a:lnTo>
                  <a:pt x="521" y="58"/>
                </a:lnTo>
                <a:lnTo>
                  <a:pt x="521" y="58"/>
                </a:lnTo>
                <a:lnTo>
                  <a:pt x="521" y="58"/>
                </a:lnTo>
                <a:lnTo>
                  <a:pt x="522" y="58"/>
                </a:lnTo>
                <a:lnTo>
                  <a:pt x="522" y="58"/>
                </a:lnTo>
                <a:lnTo>
                  <a:pt x="522" y="58"/>
                </a:lnTo>
                <a:lnTo>
                  <a:pt x="522" y="58"/>
                </a:lnTo>
                <a:lnTo>
                  <a:pt x="522" y="58"/>
                </a:lnTo>
                <a:lnTo>
                  <a:pt x="522" y="58"/>
                </a:lnTo>
                <a:lnTo>
                  <a:pt x="522" y="58"/>
                </a:lnTo>
                <a:lnTo>
                  <a:pt x="522" y="58"/>
                </a:lnTo>
                <a:lnTo>
                  <a:pt x="522" y="58"/>
                </a:lnTo>
                <a:lnTo>
                  <a:pt x="522" y="58"/>
                </a:lnTo>
                <a:lnTo>
                  <a:pt x="522" y="58"/>
                </a:lnTo>
                <a:lnTo>
                  <a:pt x="522" y="58"/>
                </a:lnTo>
                <a:lnTo>
                  <a:pt x="522" y="58"/>
                </a:lnTo>
                <a:lnTo>
                  <a:pt x="522" y="58"/>
                </a:lnTo>
                <a:lnTo>
                  <a:pt x="522" y="58"/>
                </a:lnTo>
                <a:lnTo>
                  <a:pt x="522" y="58"/>
                </a:lnTo>
                <a:lnTo>
                  <a:pt x="522" y="59"/>
                </a:lnTo>
                <a:lnTo>
                  <a:pt x="522" y="59"/>
                </a:lnTo>
                <a:lnTo>
                  <a:pt x="523" y="59"/>
                </a:lnTo>
                <a:lnTo>
                  <a:pt x="523" y="59"/>
                </a:lnTo>
                <a:lnTo>
                  <a:pt x="523" y="59"/>
                </a:lnTo>
                <a:lnTo>
                  <a:pt x="523" y="59"/>
                </a:lnTo>
                <a:lnTo>
                  <a:pt x="523" y="59"/>
                </a:lnTo>
                <a:lnTo>
                  <a:pt x="523" y="59"/>
                </a:lnTo>
                <a:lnTo>
                  <a:pt x="523" y="59"/>
                </a:lnTo>
                <a:lnTo>
                  <a:pt x="523" y="59"/>
                </a:lnTo>
                <a:lnTo>
                  <a:pt x="523" y="59"/>
                </a:lnTo>
                <a:lnTo>
                  <a:pt x="523" y="59"/>
                </a:lnTo>
                <a:lnTo>
                  <a:pt x="523" y="59"/>
                </a:lnTo>
                <a:lnTo>
                  <a:pt x="523" y="59"/>
                </a:lnTo>
                <a:lnTo>
                  <a:pt x="523" y="59"/>
                </a:lnTo>
                <a:lnTo>
                  <a:pt x="523" y="59"/>
                </a:lnTo>
                <a:lnTo>
                  <a:pt x="523" y="59"/>
                </a:lnTo>
                <a:lnTo>
                  <a:pt x="523" y="59"/>
                </a:lnTo>
                <a:lnTo>
                  <a:pt x="523" y="59"/>
                </a:lnTo>
                <a:lnTo>
                  <a:pt x="523" y="59"/>
                </a:lnTo>
                <a:lnTo>
                  <a:pt x="523" y="59"/>
                </a:lnTo>
                <a:lnTo>
                  <a:pt x="523" y="59"/>
                </a:lnTo>
                <a:lnTo>
                  <a:pt x="523" y="59"/>
                </a:lnTo>
                <a:lnTo>
                  <a:pt x="523" y="59"/>
                </a:lnTo>
                <a:lnTo>
                  <a:pt x="523" y="59"/>
                </a:lnTo>
                <a:lnTo>
                  <a:pt x="523"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4" y="59"/>
                </a:lnTo>
                <a:lnTo>
                  <a:pt x="525" y="59"/>
                </a:lnTo>
                <a:lnTo>
                  <a:pt x="525" y="59"/>
                </a:lnTo>
                <a:lnTo>
                  <a:pt x="525" y="59"/>
                </a:lnTo>
                <a:lnTo>
                  <a:pt x="525" y="59"/>
                </a:lnTo>
                <a:lnTo>
                  <a:pt x="525" y="59"/>
                </a:lnTo>
                <a:lnTo>
                  <a:pt x="525" y="59"/>
                </a:lnTo>
                <a:lnTo>
                  <a:pt x="525" y="59"/>
                </a:lnTo>
                <a:lnTo>
                  <a:pt x="525" y="59"/>
                </a:lnTo>
                <a:lnTo>
                  <a:pt x="525" y="59"/>
                </a:lnTo>
                <a:lnTo>
                  <a:pt x="525" y="59"/>
                </a:lnTo>
                <a:lnTo>
                  <a:pt x="525" y="59"/>
                </a:lnTo>
                <a:lnTo>
                  <a:pt x="525" y="59"/>
                </a:lnTo>
                <a:lnTo>
                  <a:pt x="525" y="59"/>
                </a:lnTo>
                <a:lnTo>
                  <a:pt x="525" y="59"/>
                </a:lnTo>
                <a:lnTo>
                  <a:pt x="525" y="59"/>
                </a:lnTo>
                <a:lnTo>
                  <a:pt x="525" y="59"/>
                </a:lnTo>
                <a:lnTo>
                  <a:pt x="525" y="59"/>
                </a:lnTo>
                <a:lnTo>
                  <a:pt x="525" y="59"/>
                </a:lnTo>
                <a:lnTo>
                  <a:pt x="526" y="59"/>
                </a:lnTo>
                <a:lnTo>
                  <a:pt x="526" y="59"/>
                </a:lnTo>
                <a:lnTo>
                  <a:pt x="526" y="59"/>
                </a:lnTo>
                <a:lnTo>
                  <a:pt x="526" y="59"/>
                </a:lnTo>
                <a:lnTo>
                  <a:pt x="526" y="59"/>
                </a:lnTo>
                <a:lnTo>
                  <a:pt x="526" y="59"/>
                </a:lnTo>
                <a:lnTo>
                  <a:pt x="526" y="59"/>
                </a:lnTo>
                <a:lnTo>
                  <a:pt x="526" y="59"/>
                </a:lnTo>
                <a:lnTo>
                  <a:pt x="526" y="59"/>
                </a:lnTo>
                <a:lnTo>
                  <a:pt x="526" y="59"/>
                </a:lnTo>
                <a:lnTo>
                  <a:pt x="526" y="59"/>
                </a:lnTo>
                <a:lnTo>
                  <a:pt x="526" y="59"/>
                </a:lnTo>
                <a:lnTo>
                  <a:pt x="526" y="59"/>
                </a:lnTo>
                <a:lnTo>
                  <a:pt x="526" y="59"/>
                </a:lnTo>
                <a:lnTo>
                  <a:pt x="526" y="59"/>
                </a:lnTo>
                <a:lnTo>
                  <a:pt x="526" y="59"/>
                </a:lnTo>
                <a:lnTo>
                  <a:pt x="526" y="59"/>
                </a:lnTo>
                <a:lnTo>
                  <a:pt x="526" y="59"/>
                </a:lnTo>
                <a:lnTo>
                  <a:pt x="526" y="59"/>
                </a:lnTo>
                <a:lnTo>
                  <a:pt x="526" y="59"/>
                </a:lnTo>
                <a:lnTo>
                  <a:pt x="526" y="59"/>
                </a:lnTo>
                <a:lnTo>
                  <a:pt x="528" y="59"/>
                </a:lnTo>
                <a:lnTo>
                  <a:pt x="528" y="59"/>
                </a:lnTo>
                <a:lnTo>
                  <a:pt x="528" y="59"/>
                </a:lnTo>
                <a:lnTo>
                  <a:pt x="528" y="59"/>
                </a:lnTo>
                <a:lnTo>
                  <a:pt x="528" y="59"/>
                </a:lnTo>
                <a:lnTo>
                  <a:pt x="528" y="59"/>
                </a:lnTo>
                <a:lnTo>
                  <a:pt x="528" y="59"/>
                </a:lnTo>
                <a:lnTo>
                  <a:pt x="528" y="59"/>
                </a:lnTo>
                <a:lnTo>
                  <a:pt x="528" y="59"/>
                </a:lnTo>
                <a:lnTo>
                  <a:pt x="528" y="59"/>
                </a:lnTo>
                <a:lnTo>
                  <a:pt x="528" y="59"/>
                </a:lnTo>
                <a:lnTo>
                  <a:pt x="528" y="59"/>
                </a:lnTo>
                <a:lnTo>
                  <a:pt x="528" y="59"/>
                </a:lnTo>
                <a:lnTo>
                  <a:pt x="528" y="59"/>
                </a:lnTo>
                <a:lnTo>
                  <a:pt x="528" y="59"/>
                </a:lnTo>
                <a:lnTo>
                  <a:pt x="529" y="59"/>
                </a:lnTo>
                <a:lnTo>
                  <a:pt x="529" y="59"/>
                </a:lnTo>
                <a:lnTo>
                  <a:pt x="529" y="59"/>
                </a:lnTo>
                <a:lnTo>
                  <a:pt x="529" y="59"/>
                </a:lnTo>
                <a:lnTo>
                  <a:pt x="529" y="59"/>
                </a:lnTo>
                <a:lnTo>
                  <a:pt x="529" y="59"/>
                </a:lnTo>
                <a:lnTo>
                  <a:pt x="529" y="59"/>
                </a:lnTo>
                <a:lnTo>
                  <a:pt x="529" y="59"/>
                </a:lnTo>
                <a:lnTo>
                  <a:pt x="529" y="59"/>
                </a:lnTo>
                <a:lnTo>
                  <a:pt x="529" y="59"/>
                </a:lnTo>
                <a:lnTo>
                  <a:pt x="529" y="59"/>
                </a:lnTo>
                <a:lnTo>
                  <a:pt x="529" y="59"/>
                </a:lnTo>
                <a:lnTo>
                  <a:pt x="529" y="59"/>
                </a:lnTo>
                <a:lnTo>
                  <a:pt x="529" y="59"/>
                </a:lnTo>
                <a:lnTo>
                  <a:pt x="529" y="59"/>
                </a:lnTo>
                <a:lnTo>
                  <a:pt x="529" y="59"/>
                </a:lnTo>
                <a:lnTo>
                  <a:pt x="529" y="59"/>
                </a:lnTo>
                <a:lnTo>
                  <a:pt x="529" y="59"/>
                </a:lnTo>
                <a:lnTo>
                  <a:pt x="530" y="59"/>
                </a:lnTo>
                <a:lnTo>
                  <a:pt x="530" y="60"/>
                </a:lnTo>
                <a:lnTo>
                  <a:pt x="530" y="60"/>
                </a:lnTo>
                <a:lnTo>
                  <a:pt x="530" y="60"/>
                </a:lnTo>
                <a:lnTo>
                  <a:pt x="530" y="60"/>
                </a:lnTo>
                <a:lnTo>
                  <a:pt x="530" y="60"/>
                </a:lnTo>
                <a:lnTo>
                  <a:pt x="530" y="60"/>
                </a:lnTo>
                <a:lnTo>
                  <a:pt x="530" y="60"/>
                </a:lnTo>
                <a:lnTo>
                  <a:pt x="530" y="60"/>
                </a:lnTo>
                <a:lnTo>
                  <a:pt x="530" y="60"/>
                </a:lnTo>
                <a:lnTo>
                  <a:pt x="530" y="60"/>
                </a:lnTo>
                <a:lnTo>
                  <a:pt x="530" y="60"/>
                </a:lnTo>
                <a:lnTo>
                  <a:pt x="530" y="60"/>
                </a:lnTo>
                <a:lnTo>
                  <a:pt x="530" y="60"/>
                </a:lnTo>
                <a:lnTo>
                  <a:pt x="530" y="60"/>
                </a:lnTo>
                <a:lnTo>
                  <a:pt x="530" y="60"/>
                </a:lnTo>
                <a:lnTo>
                  <a:pt x="530" y="60"/>
                </a:lnTo>
                <a:lnTo>
                  <a:pt x="530" y="60"/>
                </a:lnTo>
                <a:lnTo>
                  <a:pt x="530" y="60"/>
                </a:lnTo>
                <a:lnTo>
                  <a:pt x="530" y="60"/>
                </a:lnTo>
                <a:lnTo>
                  <a:pt x="530" y="60"/>
                </a:lnTo>
                <a:lnTo>
                  <a:pt x="531" y="60"/>
                </a:lnTo>
                <a:lnTo>
                  <a:pt x="531" y="60"/>
                </a:lnTo>
                <a:lnTo>
                  <a:pt x="531" y="60"/>
                </a:lnTo>
                <a:lnTo>
                  <a:pt x="531" y="60"/>
                </a:lnTo>
                <a:lnTo>
                  <a:pt x="531" y="60"/>
                </a:lnTo>
                <a:lnTo>
                  <a:pt x="531" y="60"/>
                </a:lnTo>
                <a:lnTo>
                  <a:pt x="531" y="60"/>
                </a:lnTo>
                <a:lnTo>
                  <a:pt x="531" y="60"/>
                </a:lnTo>
                <a:lnTo>
                  <a:pt x="531" y="60"/>
                </a:lnTo>
                <a:lnTo>
                  <a:pt x="531" y="60"/>
                </a:lnTo>
                <a:lnTo>
                  <a:pt x="531" y="60"/>
                </a:lnTo>
                <a:lnTo>
                  <a:pt x="531" y="60"/>
                </a:lnTo>
                <a:lnTo>
                  <a:pt x="531" y="60"/>
                </a:lnTo>
                <a:lnTo>
                  <a:pt x="531" y="60"/>
                </a:lnTo>
                <a:lnTo>
                  <a:pt x="531" y="60"/>
                </a:lnTo>
                <a:lnTo>
                  <a:pt x="531" y="60"/>
                </a:lnTo>
                <a:lnTo>
                  <a:pt x="531" y="60"/>
                </a:lnTo>
                <a:lnTo>
                  <a:pt x="531" y="60"/>
                </a:lnTo>
                <a:lnTo>
                  <a:pt x="531" y="60"/>
                </a:lnTo>
                <a:lnTo>
                  <a:pt x="531" y="60"/>
                </a:lnTo>
                <a:lnTo>
                  <a:pt x="531" y="60"/>
                </a:lnTo>
                <a:lnTo>
                  <a:pt x="531" y="60"/>
                </a:lnTo>
                <a:lnTo>
                  <a:pt x="531" y="60"/>
                </a:lnTo>
                <a:lnTo>
                  <a:pt x="531" y="60"/>
                </a:lnTo>
                <a:lnTo>
                  <a:pt x="532" y="60"/>
                </a:lnTo>
                <a:lnTo>
                  <a:pt x="532" y="60"/>
                </a:lnTo>
                <a:lnTo>
                  <a:pt x="532" y="60"/>
                </a:lnTo>
                <a:lnTo>
                  <a:pt x="532" y="60"/>
                </a:lnTo>
                <a:lnTo>
                  <a:pt x="532" y="60"/>
                </a:lnTo>
                <a:lnTo>
                  <a:pt x="532" y="60"/>
                </a:lnTo>
                <a:lnTo>
                  <a:pt x="533" y="60"/>
                </a:lnTo>
                <a:lnTo>
                  <a:pt x="533" y="60"/>
                </a:lnTo>
                <a:lnTo>
                  <a:pt x="533" y="60"/>
                </a:lnTo>
                <a:lnTo>
                  <a:pt x="533" y="60"/>
                </a:lnTo>
                <a:lnTo>
                  <a:pt x="533" y="60"/>
                </a:lnTo>
                <a:lnTo>
                  <a:pt x="533" y="60"/>
                </a:lnTo>
                <a:lnTo>
                  <a:pt x="533" y="60"/>
                </a:lnTo>
                <a:lnTo>
                  <a:pt x="533" y="60"/>
                </a:lnTo>
                <a:lnTo>
                  <a:pt x="533" y="60"/>
                </a:lnTo>
                <a:lnTo>
                  <a:pt x="533" y="60"/>
                </a:lnTo>
                <a:lnTo>
                  <a:pt x="533" y="60"/>
                </a:lnTo>
                <a:lnTo>
                  <a:pt x="533" y="60"/>
                </a:lnTo>
                <a:lnTo>
                  <a:pt x="533" y="60"/>
                </a:lnTo>
                <a:lnTo>
                  <a:pt x="533" y="60"/>
                </a:lnTo>
                <a:lnTo>
                  <a:pt x="533" y="60"/>
                </a:lnTo>
                <a:lnTo>
                  <a:pt x="534" y="60"/>
                </a:lnTo>
                <a:lnTo>
                  <a:pt x="534" y="60"/>
                </a:lnTo>
                <a:lnTo>
                  <a:pt x="534" y="60"/>
                </a:lnTo>
                <a:lnTo>
                  <a:pt x="534" y="60"/>
                </a:lnTo>
                <a:lnTo>
                  <a:pt x="534" y="60"/>
                </a:lnTo>
                <a:lnTo>
                  <a:pt x="534" y="60"/>
                </a:lnTo>
                <a:lnTo>
                  <a:pt x="534" y="60"/>
                </a:lnTo>
                <a:lnTo>
                  <a:pt x="534" y="60"/>
                </a:lnTo>
                <a:lnTo>
                  <a:pt x="534" y="60"/>
                </a:lnTo>
                <a:lnTo>
                  <a:pt x="534" y="60"/>
                </a:lnTo>
                <a:lnTo>
                  <a:pt x="534" y="60"/>
                </a:lnTo>
                <a:lnTo>
                  <a:pt x="534" y="60"/>
                </a:lnTo>
                <a:lnTo>
                  <a:pt x="535" y="60"/>
                </a:lnTo>
                <a:lnTo>
                  <a:pt x="535" y="60"/>
                </a:lnTo>
                <a:lnTo>
                  <a:pt x="535" y="60"/>
                </a:lnTo>
                <a:lnTo>
                  <a:pt x="535" y="60"/>
                </a:lnTo>
                <a:lnTo>
                  <a:pt x="535" y="60"/>
                </a:lnTo>
                <a:lnTo>
                  <a:pt x="535" y="60"/>
                </a:lnTo>
                <a:lnTo>
                  <a:pt x="535" y="60"/>
                </a:lnTo>
                <a:lnTo>
                  <a:pt x="535" y="60"/>
                </a:lnTo>
                <a:lnTo>
                  <a:pt x="535"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6" y="60"/>
                </a:lnTo>
                <a:lnTo>
                  <a:pt x="537" y="60"/>
                </a:lnTo>
                <a:lnTo>
                  <a:pt x="537" y="60"/>
                </a:lnTo>
                <a:lnTo>
                  <a:pt x="537" y="60"/>
                </a:lnTo>
                <a:lnTo>
                  <a:pt x="537" y="60"/>
                </a:lnTo>
                <a:lnTo>
                  <a:pt x="537" y="60"/>
                </a:lnTo>
                <a:lnTo>
                  <a:pt x="537" y="60"/>
                </a:lnTo>
                <a:lnTo>
                  <a:pt x="537" y="60"/>
                </a:lnTo>
                <a:lnTo>
                  <a:pt x="537" y="60"/>
                </a:lnTo>
                <a:lnTo>
                  <a:pt x="537" y="60"/>
                </a:lnTo>
                <a:lnTo>
                  <a:pt x="537" y="60"/>
                </a:lnTo>
                <a:lnTo>
                  <a:pt x="537" y="60"/>
                </a:lnTo>
                <a:lnTo>
                  <a:pt x="537" y="60"/>
                </a:lnTo>
                <a:lnTo>
                  <a:pt x="537" y="60"/>
                </a:lnTo>
                <a:lnTo>
                  <a:pt x="537" y="60"/>
                </a:lnTo>
                <a:lnTo>
                  <a:pt x="537" y="60"/>
                </a:lnTo>
                <a:lnTo>
                  <a:pt x="537" y="60"/>
                </a:lnTo>
                <a:lnTo>
                  <a:pt x="537" y="60"/>
                </a:lnTo>
                <a:lnTo>
                  <a:pt x="537" y="60"/>
                </a:lnTo>
                <a:lnTo>
                  <a:pt x="538" y="60"/>
                </a:lnTo>
                <a:lnTo>
                  <a:pt x="538" y="60"/>
                </a:lnTo>
                <a:lnTo>
                  <a:pt x="538" y="60"/>
                </a:lnTo>
                <a:lnTo>
                  <a:pt x="538" y="60"/>
                </a:lnTo>
                <a:lnTo>
                  <a:pt x="538" y="60"/>
                </a:lnTo>
                <a:lnTo>
                  <a:pt x="538" y="60"/>
                </a:lnTo>
                <a:lnTo>
                  <a:pt x="538" y="60"/>
                </a:lnTo>
                <a:lnTo>
                  <a:pt x="538" y="60"/>
                </a:lnTo>
                <a:lnTo>
                  <a:pt x="538" y="60"/>
                </a:lnTo>
                <a:lnTo>
                  <a:pt x="538" y="60"/>
                </a:lnTo>
                <a:lnTo>
                  <a:pt x="538" y="60"/>
                </a:lnTo>
                <a:lnTo>
                  <a:pt x="538" y="60"/>
                </a:lnTo>
                <a:lnTo>
                  <a:pt x="538" y="60"/>
                </a:lnTo>
                <a:lnTo>
                  <a:pt x="538" y="60"/>
                </a:lnTo>
                <a:lnTo>
                  <a:pt x="538" y="60"/>
                </a:lnTo>
                <a:lnTo>
                  <a:pt x="538" y="60"/>
                </a:lnTo>
                <a:lnTo>
                  <a:pt x="538" y="60"/>
                </a:lnTo>
                <a:lnTo>
                  <a:pt x="538" y="60"/>
                </a:lnTo>
                <a:lnTo>
                  <a:pt x="538" y="60"/>
                </a:lnTo>
                <a:lnTo>
                  <a:pt x="538" y="60"/>
                </a:lnTo>
                <a:lnTo>
                  <a:pt x="538" y="60"/>
                </a:lnTo>
                <a:lnTo>
                  <a:pt x="538" y="60"/>
                </a:lnTo>
                <a:lnTo>
                  <a:pt x="538" y="60"/>
                </a:lnTo>
                <a:lnTo>
                  <a:pt x="538" y="60"/>
                </a:lnTo>
                <a:lnTo>
                  <a:pt x="538" y="60"/>
                </a:lnTo>
                <a:lnTo>
                  <a:pt x="538" y="60"/>
                </a:lnTo>
                <a:lnTo>
                  <a:pt x="538" y="60"/>
                </a:lnTo>
                <a:lnTo>
                  <a:pt x="538" y="60"/>
                </a:lnTo>
                <a:lnTo>
                  <a:pt x="538" y="60"/>
                </a:lnTo>
                <a:lnTo>
                  <a:pt x="538" y="60"/>
                </a:lnTo>
                <a:lnTo>
                  <a:pt x="538" y="60"/>
                </a:lnTo>
                <a:lnTo>
                  <a:pt x="538" y="60"/>
                </a:lnTo>
                <a:lnTo>
                  <a:pt x="538" y="60"/>
                </a:lnTo>
                <a:lnTo>
                  <a:pt x="538" y="60"/>
                </a:lnTo>
                <a:lnTo>
                  <a:pt x="538" y="61"/>
                </a:lnTo>
                <a:lnTo>
                  <a:pt x="538" y="61"/>
                </a:lnTo>
                <a:lnTo>
                  <a:pt x="538" y="61"/>
                </a:lnTo>
                <a:lnTo>
                  <a:pt x="538" y="61"/>
                </a:lnTo>
                <a:lnTo>
                  <a:pt x="538" y="61"/>
                </a:lnTo>
                <a:lnTo>
                  <a:pt x="538" y="61"/>
                </a:lnTo>
                <a:lnTo>
                  <a:pt x="538" y="61"/>
                </a:lnTo>
                <a:lnTo>
                  <a:pt x="538" y="61"/>
                </a:lnTo>
                <a:lnTo>
                  <a:pt x="539" y="61"/>
                </a:lnTo>
                <a:lnTo>
                  <a:pt x="539" y="61"/>
                </a:lnTo>
                <a:lnTo>
                  <a:pt x="539" y="61"/>
                </a:lnTo>
                <a:lnTo>
                  <a:pt x="539" y="61"/>
                </a:lnTo>
                <a:lnTo>
                  <a:pt x="539" y="61"/>
                </a:lnTo>
                <a:lnTo>
                  <a:pt x="539" y="61"/>
                </a:lnTo>
                <a:lnTo>
                  <a:pt x="539" y="61"/>
                </a:lnTo>
                <a:lnTo>
                  <a:pt x="539" y="61"/>
                </a:lnTo>
                <a:lnTo>
                  <a:pt x="539" y="61"/>
                </a:lnTo>
                <a:lnTo>
                  <a:pt x="539" y="61"/>
                </a:lnTo>
                <a:lnTo>
                  <a:pt x="539" y="61"/>
                </a:lnTo>
                <a:lnTo>
                  <a:pt x="539" y="61"/>
                </a:lnTo>
                <a:lnTo>
                  <a:pt x="539" y="61"/>
                </a:lnTo>
                <a:lnTo>
                  <a:pt x="539" y="61"/>
                </a:lnTo>
                <a:lnTo>
                  <a:pt x="539" y="61"/>
                </a:lnTo>
                <a:lnTo>
                  <a:pt x="539" y="61"/>
                </a:lnTo>
                <a:lnTo>
                  <a:pt x="539" y="61"/>
                </a:lnTo>
                <a:lnTo>
                  <a:pt x="539" y="61"/>
                </a:lnTo>
                <a:lnTo>
                  <a:pt x="540" y="61"/>
                </a:lnTo>
                <a:lnTo>
                  <a:pt x="540" y="61"/>
                </a:lnTo>
                <a:lnTo>
                  <a:pt x="540" y="61"/>
                </a:lnTo>
                <a:lnTo>
                  <a:pt x="540" y="61"/>
                </a:lnTo>
                <a:lnTo>
                  <a:pt x="540" y="61"/>
                </a:lnTo>
                <a:lnTo>
                  <a:pt x="540" y="61"/>
                </a:lnTo>
                <a:lnTo>
                  <a:pt x="540" y="61"/>
                </a:lnTo>
                <a:lnTo>
                  <a:pt x="540" y="61"/>
                </a:lnTo>
                <a:lnTo>
                  <a:pt x="540" y="61"/>
                </a:lnTo>
                <a:lnTo>
                  <a:pt x="540" y="61"/>
                </a:lnTo>
                <a:lnTo>
                  <a:pt x="540" y="61"/>
                </a:lnTo>
                <a:lnTo>
                  <a:pt x="540" y="61"/>
                </a:lnTo>
                <a:lnTo>
                  <a:pt x="540" y="61"/>
                </a:lnTo>
                <a:lnTo>
                  <a:pt x="540" y="61"/>
                </a:lnTo>
                <a:lnTo>
                  <a:pt x="540" y="61"/>
                </a:lnTo>
                <a:lnTo>
                  <a:pt x="540" y="61"/>
                </a:lnTo>
                <a:lnTo>
                  <a:pt x="540" y="61"/>
                </a:lnTo>
                <a:lnTo>
                  <a:pt x="540" y="61"/>
                </a:lnTo>
                <a:lnTo>
                  <a:pt x="540" y="61"/>
                </a:lnTo>
                <a:lnTo>
                  <a:pt x="540" y="61"/>
                </a:lnTo>
                <a:lnTo>
                  <a:pt x="540" y="61"/>
                </a:lnTo>
                <a:lnTo>
                  <a:pt x="540" y="61"/>
                </a:lnTo>
                <a:lnTo>
                  <a:pt x="540" y="61"/>
                </a:lnTo>
                <a:lnTo>
                  <a:pt x="540" y="61"/>
                </a:lnTo>
                <a:lnTo>
                  <a:pt x="541" y="61"/>
                </a:lnTo>
                <a:lnTo>
                  <a:pt x="541" y="61"/>
                </a:lnTo>
                <a:lnTo>
                  <a:pt x="541" y="61"/>
                </a:lnTo>
                <a:lnTo>
                  <a:pt x="541" y="61"/>
                </a:lnTo>
                <a:lnTo>
                  <a:pt x="541" y="61"/>
                </a:lnTo>
                <a:lnTo>
                  <a:pt x="541" y="61"/>
                </a:lnTo>
                <a:lnTo>
                  <a:pt x="541" y="61"/>
                </a:lnTo>
                <a:lnTo>
                  <a:pt x="541" y="62"/>
                </a:lnTo>
                <a:lnTo>
                  <a:pt x="541" y="62"/>
                </a:lnTo>
                <a:lnTo>
                  <a:pt x="541" y="62"/>
                </a:lnTo>
                <a:lnTo>
                  <a:pt x="541" y="62"/>
                </a:lnTo>
                <a:lnTo>
                  <a:pt x="541" y="62"/>
                </a:lnTo>
                <a:lnTo>
                  <a:pt x="541" y="62"/>
                </a:lnTo>
                <a:lnTo>
                  <a:pt x="541" y="62"/>
                </a:lnTo>
                <a:lnTo>
                  <a:pt x="541" y="62"/>
                </a:lnTo>
                <a:lnTo>
                  <a:pt x="541" y="62"/>
                </a:lnTo>
                <a:lnTo>
                  <a:pt x="541" y="62"/>
                </a:lnTo>
                <a:lnTo>
                  <a:pt x="541" y="62"/>
                </a:lnTo>
                <a:lnTo>
                  <a:pt x="541" y="62"/>
                </a:lnTo>
                <a:lnTo>
                  <a:pt x="541" y="62"/>
                </a:lnTo>
                <a:lnTo>
                  <a:pt x="541" y="62"/>
                </a:lnTo>
                <a:lnTo>
                  <a:pt x="541" y="62"/>
                </a:lnTo>
                <a:lnTo>
                  <a:pt x="541" y="62"/>
                </a:lnTo>
                <a:lnTo>
                  <a:pt x="541" y="62"/>
                </a:lnTo>
                <a:lnTo>
                  <a:pt x="541" y="62"/>
                </a:lnTo>
                <a:lnTo>
                  <a:pt x="541" y="62"/>
                </a:lnTo>
                <a:lnTo>
                  <a:pt x="541" y="62"/>
                </a:lnTo>
                <a:lnTo>
                  <a:pt x="541" y="62"/>
                </a:lnTo>
                <a:lnTo>
                  <a:pt x="541" y="62"/>
                </a:lnTo>
                <a:lnTo>
                  <a:pt x="541" y="62"/>
                </a:lnTo>
                <a:lnTo>
                  <a:pt x="541" y="62"/>
                </a:lnTo>
                <a:lnTo>
                  <a:pt x="541" y="62"/>
                </a:lnTo>
                <a:lnTo>
                  <a:pt x="541" y="62"/>
                </a:lnTo>
                <a:lnTo>
                  <a:pt x="542" y="62"/>
                </a:lnTo>
                <a:lnTo>
                  <a:pt x="542" y="62"/>
                </a:lnTo>
                <a:lnTo>
                  <a:pt x="542" y="62"/>
                </a:lnTo>
                <a:lnTo>
                  <a:pt x="542" y="62"/>
                </a:lnTo>
                <a:lnTo>
                  <a:pt x="542" y="62"/>
                </a:lnTo>
                <a:lnTo>
                  <a:pt x="542" y="62"/>
                </a:lnTo>
                <a:lnTo>
                  <a:pt x="542" y="62"/>
                </a:lnTo>
                <a:lnTo>
                  <a:pt x="542" y="62"/>
                </a:lnTo>
                <a:lnTo>
                  <a:pt x="542" y="62"/>
                </a:lnTo>
                <a:lnTo>
                  <a:pt x="542" y="62"/>
                </a:lnTo>
                <a:lnTo>
                  <a:pt x="542" y="62"/>
                </a:lnTo>
                <a:lnTo>
                  <a:pt x="542" y="62"/>
                </a:lnTo>
                <a:lnTo>
                  <a:pt x="542" y="62"/>
                </a:lnTo>
                <a:lnTo>
                  <a:pt x="542" y="62"/>
                </a:lnTo>
                <a:lnTo>
                  <a:pt x="542" y="62"/>
                </a:lnTo>
                <a:lnTo>
                  <a:pt x="542" y="62"/>
                </a:lnTo>
                <a:lnTo>
                  <a:pt x="542" y="62"/>
                </a:lnTo>
                <a:lnTo>
                  <a:pt x="542" y="62"/>
                </a:lnTo>
                <a:lnTo>
                  <a:pt x="542" y="62"/>
                </a:lnTo>
                <a:lnTo>
                  <a:pt x="542" y="62"/>
                </a:lnTo>
                <a:lnTo>
                  <a:pt x="542"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3" y="62"/>
                </a:lnTo>
                <a:lnTo>
                  <a:pt x="544" y="62"/>
                </a:lnTo>
                <a:lnTo>
                  <a:pt x="544" y="62"/>
                </a:lnTo>
                <a:lnTo>
                  <a:pt x="544" y="62"/>
                </a:lnTo>
                <a:lnTo>
                  <a:pt x="544" y="62"/>
                </a:lnTo>
                <a:lnTo>
                  <a:pt x="544" y="62"/>
                </a:lnTo>
                <a:lnTo>
                  <a:pt x="544" y="62"/>
                </a:lnTo>
                <a:lnTo>
                  <a:pt x="544" y="62"/>
                </a:lnTo>
                <a:lnTo>
                  <a:pt x="544" y="62"/>
                </a:lnTo>
                <a:lnTo>
                  <a:pt x="544" y="62"/>
                </a:lnTo>
                <a:lnTo>
                  <a:pt x="544" y="62"/>
                </a:lnTo>
                <a:lnTo>
                  <a:pt x="544" y="62"/>
                </a:lnTo>
                <a:lnTo>
                  <a:pt x="544" y="62"/>
                </a:lnTo>
                <a:lnTo>
                  <a:pt x="544" y="62"/>
                </a:lnTo>
                <a:lnTo>
                  <a:pt x="544" y="62"/>
                </a:lnTo>
                <a:lnTo>
                  <a:pt x="544" y="62"/>
                </a:lnTo>
                <a:lnTo>
                  <a:pt x="544" y="62"/>
                </a:lnTo>
                <a:lnTo>
                  <a:pt x="544" y="62"/>
                </a:lnTo>
                <a:lnTo>
                  <a:pt x="544" y="62"/>
                </a:lnTo>
                <a:lnTo>
                  <a:pt x="544" y="62"/>
                </a:lnTo>
                <a:lnTo>
                  <a:pt x="544" y="62"/>
                </a:lnTo>
                <a:lnTo>
                  <a:pt x="544" y="62"/>
                </a:lnTo>
                <a:lnTo>
                  <a:pt x="544" y="62"/>
                </a:lnTo>
                <a:lnTo>
                  <a:pt x="544" y="62"/>
                </a:lnTo>
                <a:lnTo>
                  <a:pt x="544" y="62"/>
                </a:lnTo>
                <a:lnTo>
                  <a:pt x="544" y="62"/>
                </a:lnTo>
                <a:lnTo>
                  <a:pt x="544" y="62"/>
                </a:lnTo>
                <a:lnTo>
                  <a:pt x="544" y="62"/>
                </a:lnTo>
                <a:lnTo>
                  <a:pt x="544" y="62"/>
                </a:lnTo>
                <a:lnTo>
                  <a:pt x="544" y="62"/>
                </a:lnTo>
                <a:lnTo>
                  <a:pt x="544"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5"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6"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7"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8"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49"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lnTo>
                  <a:pt x="550" y="62"/>
                </a:lnTo>
              </a:path>
            </a:pathLst>
          </a:custGeom>
          <a:noFill/>
          <a:ln w="28575"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a:defRPr/>
            </a:pPr>
            <a:endParaRPr lang="fr-FR" sz="900">
              <a:solidFill>
                <a:prstClr val="black">
                  <a:lumMod val="65000"/>
                  <a:lumOff val="35000"/>
                </a:prstClr>
              </a:solidFill>
              <a:latin typeface="Arial" panose="020B0604020202020204" pitchFamily="34" charset="0"/>
              <a:cs typeface="Arial" panose="020B0604020202020204" pitchFamily="34" charset="0"/>
            </a:endParaRPr>
          </a:p>
        </p:txBody>
      </p:sp>
      <p:sp>
        <p:nvSpPr>
          <p:cNvPr id="159" name="Freeform 171">
            <a:extLst>
              <a:ext uri="{FF2B5EF4-FFF2-40B4-BE49-F238E27FC236}">
                <a16:creationId xmlns:a16="http://schemas.microsoft.com/office/drawing/2014/main" id="{05BB6554-C92E-491E-87A7-39AFE592A57A}"/>
              </a:ext>
            </a:extLst>
          </p:cNvPr>
          <p:cNvSpPr>
            <a:spLocks/>
          </p:cNvSpPr>
          <p:nvPr/>
        </p:nvSpPr>
        <p:spPr bwMode="auto">
          <a:xfrm>
            <a:off x="5167422" y="1595570"/>
            <a:ext cx="3462338" cy="369094"/>
          </a:xfrm>
          <a:custGeom>
            <a:avLst/>
            <a:gdLst>
              <a:gd name="T0" fmla="*/ 8 w 550"/>
              <a:gd name="T1" fmla="*/ 0 h 59"/>
              <a:gd name="T2" fmla="*/ 22 w 550"/>
              <a:gd name="T3" fmla="*/ 1 h 59"/>
              <a:gd name="T4" fmla="*/ 40 w 550"/>
              <a:gd name="T5" fmla="*/ 2 h 59"/>
              <a:gd name="T6" fmla="*/ 58 w 550"/>
              <a:gd name="T7" fmla="*/ 3 h 59"/>
              <a:gd name="T8" fmla="*/ 80 w 550"/>
              <a:gd name="T9" fmla="*/ 5 h 59"/>
              <a:gd name="T10" fmla="*/ 101 w 550"/>
              <a:gd name="T11" fmla="*/ 6 h 59"/>
              <a:gd name="T12" fmla="*/ 121 w 550"/>
              <a:gd name="T13" fmla="*/ 9 h 59"/>
              <a:gd name="T14" fmla="*/ 139 w 550"/>
              <a:gd name="T15" fmla="*/ 10 h 59"/>
              <a:gd name="T16" fmla="*/ 153 w 550"/>
              <a:gd name="T17" fmla="*/ 12 h 59"/>
              <a:gd name="T18" fmla="*/ 169 w 550"/>
              <a:gd name="T19" fmla="*/ 14 h 59"/>
              <a:gd name="T20" fmla="*/ 182 w 550"/>
              <a:gd name="T21" fmla="*/ 16 h 59"/>
              <a:gd name="T22" fmla="*/ 196 w 550"/>
              <a:gd name="T23" fmla="*/ 17 h 59"/>
              <a:gd name="T24" fmla="*/ 209 w 550"/>
              <a:gd name="T25" fmla="*/ 20 h 59"/>
              <a:gd name="T26" fmla="*/ 224 w 550"/>
              <a:gd name="T27" fmla="*/ 21 h 59"/>
              <a:gd name="T28" fmla="*/ 244 w 550"/>
              <a:gd name="T29" fmla="*/ 24 h 59"/>
              <a:gd name="T30" fmla="*/ 259 w 550"/>
              <a:gd name="T31" fmla="*/ 26 h 59"/>
              <a:gd name="T32" fmla="*/ 269 w 550"/>
              <a:gd name="T33" fmla="*/ 28 h 59"/>
              <a:gd name="T34" fmla="*/ 274 w 550"/>
              <a:gd name="T35" fmla="*/ 28 h 59"/>
              <a:gd name="T36" fmla="*/ 277 w 550"/>
              <a:gd name="T37" fmla="*/ 29 h 59"/>
              <a:gd name="T38" fmla="*/ 285 w 550"/>
              <a:gd name="T39" fmla="*/ 30 h 59"/>
              <a:gd name="T40" fmla="*/ 296 w 550"/>
              <a:gd name="T41" fmla="*/ 31 h 59"/>
              <a:gd name="T42" fmla="*/ 309 w 550"/>
              <a:gd name="T43" fmla="*/ 33 h 59"/>
              <a:gd name="T44" fmla="*/ 321 w 550"/>
              <a:gd name="T45" fmla="*/ 35 h 59"/>
              <a:gd name="T46" fmla="*/ 331 w 550"/>
              <a:gd name="T47" fmla="*/ 36 h 59"/>
              <a:gd name="T48" fmla="*/ 340 w 550"/>
              <a:gd name="T49" fmla="*/ 37 h 59"/>
              <a:gd name="T50" fmla="*/ 353 w 550"/>
              <a:gd name="T51" fmla="*/ 39 h 59"/>
              <a:gd name="T52" fmla="*/ 363 w 550"/>
              <a:gd name="T53" fmla="*/ 39 h 59"/>
              <a:gd name="T54" fmla="*/ 368 w 550"/>
              <a:gd name="T55" fmla="*/ 40 h 59"/>
              <a:gd name="T56" fmla="*/ 373 w 550"/>
              <a:gd name="T57" fmla="*/ 40 h 59"/>
              <a:gd name="T58" fmla="*/ 377 w 550"/>
              <a:gd name="T59" fmla="*/ 41 h 59"/>
              <a:gd name="T60" fmla="*/ 386 w 550"/>
              <a:gd name="T61" fmla="*/ 42 h 59"/>
              <a:gd name="T62" fmla="*/ 396 w 550"/>
              <a:gd name="T63" fmla="*/ 43 h 59"/>
              <a:gd name="T64" fmla="*/ 406 w 550"/>
              <a:gd name="T65" fmla="*/ 43 h 59"/>
              <a:gd name="T66" fmla="*/ 413 w 550"/>
              <a:gd name="T67" fmla="*/ 44 h 59"/>
              <a:gd name="T68" fmla="*/ 419 w 550"/>
              <a:gd name="T69" fmla="*/ 44 h 59"/>
              <a:gd name="T70" fmla="*/ 425 w 550"/>
              <a:gd name="T71" fmla="*/ 45 h 59"/>
              <a:gd name="T72" fmla="*/ 434 w 550"/>
              <a:gd name="T73" fmla="*/ 45 h 59"/>
              <a:gd name="T74" fmla="*/ 441 w 550"/>
              <a:gd name="T75" fmla="*/ 46 h 59"/>
              <a:gd name="T76" fmla="*/ 446 w 550"/>
              <a:gd name="T77" fmla="*/ 47 h 59"/>
              <a:gd name="T78" fmla="*/ 450 w 550"/>
              <a:gd name="T79" fmla="*/ 48 h 59"/>
              <a:gd name="T80" fmla="*/ 453 w 550"/>
              <a:gd name="T81" fmla="*/ 48 h 59"/>
              <a:gd name="T82" fmla="*/ 457 w 550"/>
              <a:gd name="T83" fmla="*/ 48 h 59"/>
              <a:gd name="T84" fmla="*/ 459 w 550"/>
              <a:gd name="T85" fmla="*/ 49 h 59"/>
              <a:gd name="T86" fmla="*/ 462 w 550"/>
              <a:gd name="T87" fmla="*/ 49 h 59"/>
              <a:gd name="T88" fmla="*/ 465 w 550"/>
              <a:gd name="T89" fmla="*/ 49 h 59"/>
              <a:gd name="T90" fmla="*/ 469 w 550"/>
              <a:gd name="T91" fmla="*/ 50 h 59"/>
              <a:gd name="T92" fmla="*/ 473 w 550"/>
              <a:gd name="T93" fmla="*/ 51 h 59"/>
              <a:gd name="T94" fmla="*/ 478 w 550"/>
              <a:gd name="T95" fmla="*/ 51 h 59"/>
              <a:gd name="T96" fmla="*/ 483 w 550"/>
              <a:gd name="T97" fmla="*/ 52 h 59"/>
              <a:gd name="T98" fmla="*/ 489 w 550"/>
              <a:gd name="T99" fmla="*/ 53 h 59"/>
              <a:gd name="T100" fmla="*/ 494 w 550"/>
              <a:gd name="T101" fmla="*/ 53 h 59"/>
              <a:gd name="T102" fmla="*/ 500 w 550"/>
              <a:gd name="T103" fmla="*/ 54 h 59"/>
              <a:gd name="T104" fmla="*/ 504 w 550"/>
              <a:gd name="T105" fmla="*/ 55 h 59"/>
              <a:gd name="T106" fmla="*/ 509 w 550"/>
              <a:gd name="T107" fmla="*/ 55 h 59"/>
              <a:gd name="T108" fmla="*/ 513 w 550"/>
              <a:gd name="T109" fmla="*/ 55 h 59"/>
              <a:gd name="T110" fmla="*/ 520 w 550"/>
              <a:gd name="T111" fmla="*/ 56 h 59"/>
              <a:gd name="T112" fmla="*/ 525 w 550"/>
              <a:gd name="T113" fmla="*/ 56 h 59"/>
              <a:gd name="T114" fmla="*/ 530 w 550"/>
              <a:gd name="T115" fmla="*/ 57 h 59"/>
              <a:gd name="T116" fmla="*/ 534 w 550"/>
              <a:gd name="T117" fmla="*/ 57 h 59"/>
              <a:gd name="T118" fmla="*/ 540 w 550"/>
              <a:gd name="T119" fmla="*/ 58 h 59"/>
              <a:gd name="T120" fmla="*/ 544 w 550"/>
              <a:gd name="T121" fmla="*/ 58 h 59"/>
              <a:gd name="T122" fmla="*/ 547 w 550"/>
              <a:gd name="T123" fmla="*/ 59 h 59"/>
              <a:gd name="T124" fmla="*/ 550 w 550"/>
              <a:gd name="T125"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0" h="59">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9" y="1"/>
                </a:lnTo>
                <a:lnTo>
                  <a:pt x="9" y="1"/>
                </a:lnTo>
                <a:lnTo>
                  <a:pt x="9" y="1"/>
                </a:lnTo>
                <a:lnTo>
                  <a:pt x="10" y="1"/>
                </a:lnTo>
                <a:lnTo>
                  <a:pt x="10" y="1"/>
                </a:lnTo>
                <a:lnTo>
                  <a:pt x="10" y="1"/>
                </a:lnTo>
                <a:lnTo>
                  <a:pt x="10" y="1"/>
                </a:lnTo>
                <a:lnTo>
                  <a:pt x="10" y="1"/>
                </a:lnTo>
                <a:lnTo>
                  <a:pt x="10" y="1"/>
                </a:lnTo>
                <a:lnTo>
                  <a:pt x="10" y="1"/>
                </a:lnTo>
                <a:lnTo>
                  <a:pt x="10" y="1"/>
                </a:lnTo>
                <a:lnTo>
                  <a:pt x="10" y="1"/>
                </a:lnTo>
                <a:lnTo>
                  <a:pt x="11" y="1"/>
                </a:lnTo>
                <a:lnTo>
                  <a:pt x="11" y="1"/>
                </a:lnTo>
                <a:lnTo>
                  <a:pt x="11" y="1"/>
                </a:lnTo>
                <a:lnTo>
                  <a:pt x="11" y="1"/>
                </a:lnTo>
                <a:lnTo>
                  <a:pt x="11" y="1"/>
                </a:lnTo>
                <a:lnTo>
                  <a:pt x="11" y="1"/>
                </a:lnTo>
                <a:lnTo>
                  <a:pt x="11" y="1"/>
                </a:lnTo>
                <a:lnTo>
                  <a:pt x="11" y="1"/>
                </a:lnTo>
                <a:lnTo>
                  <a:pt x="11" y="1"/>
                </a:lnTo>
                <a:lnTo>
                  <a:pt x="11" y="1"/>
                </a:lnTo>
                <a:lnTo>
                  <a:pt x="11" y="1"/>
                </a:lnTo>
                <a:lnTo>
                  <a:pt x="11" y="1"/>
                </a:lnTo>
                <a:lnTo>
                  <a:pt x="12" y="1"/>
                </a:lnTo>
                <a:lnTo>
                  <a:pt x="12" y="1"/>
                </a:lnTo>
                <a:lnTo>
                  <a:pt x="12" y="1"/>
                </a:lnTo>
                <a:lnTo>
                  <a:pt x="13" y="1"/>
                </a:lnTo>
                <a:lnTo>
                  <a:pt x="13" y="1"/>
                </a:lnTo>
                <a:lnTo>
                  <a:pt x="13" y="1"/>
                </a:lnTo>
                <a:lnTo>
                  <a:pt x="14" y="1"/>
                </a:lnTo>
                <a:lnTo>
                  <a:pt x="14" y="1"/>
                </a:lnTo>
                <a:lnTo>
                  <a:pt x="14" y="1"/>
                </a:lnTo>
                <a:lnTo>
                  <a:pt x="14" y="1"/>
                </a:lnTo>
                <a:lnTo>
                  <a:pt x="14" y="1"/>
                </a:lnTo>
                <a:lnTo>
                  <a:pt x="14" y="1"/>
                </a:lnTo>
                <a:lnTo>
                  <a:pt x="14" y="1"/>
                </a:lnTo>
                <a:lnTo>
                  <a:pt x="14" y="1"/>
                </a:lnTo>
                <a:lnTo>
                  <a:pt x="14" y="1"/>
                </a:lnTo>
                <a:lnTo>
                  <a:pt x="14" y="1"/>
                </a:lnTo>
                <a:lnTo>
                  <a:pt x="14" y="1"/>
                </a:lnTo>
                <a:lnTo>
                  <a:pt x="14" y="1"/>
                </a:lnTo>
                <a:lnTo>
                  <a:pt x="15" y="1"/>
                </a:lnTo>
                <a:lnTo>
                  <a:pt x="15" y="1"/>
                </a:lnTo>
                <a:lnTo>
                  <a:pt x="15" y="1"/>
                </a:lnTo>
                <a:lnTo>
                  <a:pt x="15" y="1"/>
                </a:lnTo>
                <a:lnTo>
                  <a:pt x="15" y="1"/>
                </a:lnTo>
                <a:lnTo>
                  <a:pt x="15" y="1"/>
                </a:lnTo>
                <a:lnTo>
                  <a:pt x="15" y="1"/>
                </a:lnTo>
                <a:lnTo>
                  <a:pt x="15" y="1"/>
                </a:lnTo>
                <a:lnTo>
                  <a:pt x="15" y="1"/>
                </a:lnTo>
                <a:lnTo>
                  <a:pt x="16" y="1"/>
                </a:lnTo>
                <a:lnTo>
                  <a:pt x="16" y="1"/>
                </a:lnTo>
                <a:lnTo>
                  <a:pt x="16" y="1"/>
                </a:lnTo>
                <a:lnTo>
                  <a:pt x="17" y="1"/>
                </a:lnTo>
                <a:lnTo>
                  <a:pt x="17" y="1"/>
                </a:lnTo>
                <a:lnTo>
                  <a:pt x="17" y="1"/>
                </a:lnTo>
                <a:lnTo>
                  <a:pt x="18" y="1"/>
                </a:lnTo>
                <a:lnTo>
                  <a:pt x="18" y="1"/>
                </a:lnTo>
                <a:lnTo>
                  <a:pt x="18" y="1"/>
                </a:lnTo>
                <a:lnTo>
                  <a:pt x="18" y="1"/>
                </a:lnTo>
                <a:lnTo>
                  <a:pt x="18" y="1"/>
                </a:lnTo>
                <a:lnTo>
                  <a:pt x="18" y="1"/>
                </a:lnTo>
                <a:lnTo>
                  <a:pt x="19" y="1"/>
                </a:lnTo>
                <a:lnTo>
                  <a:pt x="19" y="1"/>
                </a:lnTo>
                <a:lnTo>
                  <a:pt x="19" y="1"/>
                </a:lnTo>
                <a:lnTo>
                  <a:pt x="19" y="1"/>
                </a:lnTo>
                <a:lnTo>
                  <a:pt x="19" y="1"/>
                </a:lnTo>
                <a:lnTo>
                  <a:pt x="19" y="1"/>
                </a:lnTo>
                <a:lnTo>
                  <a:pt x="19" y="1"/>
                </a:lnTo>
                <a:lnTo>
                  <a:pt x="19" y="1"/>
                </a:lnTo>
                <a:lnTo>
                  <a:pt x="19" y="1"/>
                </a:lnTo>
                <a:lnTo>
                  <a:pt x="20" y="1"/>
                </a:lnTo>
                <a:lnTo>
                  <a:pt x="20" y="1"/>
                </a:lnTo>
                <a:lnTo>
                  <a:pt x="20" y="1"/>
                </a:lnTo>
                <a:lnTo>
                  <a:pt x="21" y="1"/>
                </a:lnTo>
                <a:lnTo>
                  <a:pt x="21" y="1"/>
                </a:lnTo>
                <a:lnTo>
                  <a:pt x="21" y="1"/>
                </a:lnTo>
                <a:lnTo>
                  <a:pt x="22" y="1"/>
                </a:lnTo>
                <a:lnTo>
                  <a:pt x="22" y="1"/>
                </a:lnTo>
                <a:lnTo>
                  <a:pt x="22" y="1"/>
                </a:lnTo>
                <a:lnTo>
                  <a:pt x="22" y="1"/>
                </a:lnTo>
                <a:lnTo>
                  <a:pt x="22" y="1"/>
                </a:lnTo>
                <a:lnTo>
                  <a:pt x="22" y="1"/>
                </a:lnTo>
                <a:lnTo>
                  <a:pt x="22" y="1"/>
                </a:lnTo>
                <a:lnTo>
                  <a:pt x="22" y="1"/>
                </a:lnTo>
                <a:lnTo>
                  <a:pt x="22" y="1"/>
                </a:lnTo>
                <a:lnTo>
                  <a:pt x="22" y="1"/>
                </a:lnTo>
                <a:lnTo>
                  <a:pt x="22" y="1"/>
                </a:lnTo>
                <a:lnTo>
                  <a:pt x="22" y="1"/>
                </a:lnTo>
                <a:lnTo>
                  <a:pt x="22" y="1"/>
                </a:lnTo>
                <a:lnTo>
                  <a:pt x="22" y="1"/>
                </a:lnTo>
                <a:lnTo>
                  <a:pt x="22" y="1"/>
                </a:lnTo>
                <a:lnTo>
                  <a:pt x="22" y="1"/>
                </a:lnTo>
                <a:lnTo>
                  <a:pt x="22" y="1"/>
                </a:lnTo>
                <a:lnTo>
                  <a:pt x="22" y="1"/>
                </a:lnTo>
                <a:lnTo>
                  <a:pt x="23" y="1"/>
                </a:lnTo>
                <a:lnTo>
                  <a:pt x="23" y="1"/>
                </a:lnTo>
                <a:lnTo>
                  <a:pt x="23" y="1"/>
                </a:lnTo>
                <a:lnTo>
                  <a:pt x="23" y="1"/>
                </a:lnTo>
                <a:lnTo>
                  <a:pt x="23" y="1"/>
                </a:lnTo>
                <a:lnTo>
                  <a:pt x="23" y="1"/>
                </a:lnTo>
                <a:lnTo>
                  <a:pt x="23" y="1"/>
                </a:lnTo>
                <a:lnTo>
                  <a:pt x="23" y="1"/>
                </a:lnTo>
                <a:lnTo>
                  <a:pt x="23" y="1"/>
                </a:lnTo>
                <a:lnTo>
                  <a:pt x="25" y="1"/>
                </a:lnTo>
                <a:lnTo>
                  <a:pt x="25" y="1"/>
                </a:lnTo>
                <a:lnTo>
                  <a:pt x="25" y="1"/>
                </a:lnTo>
                <a:lnTo>
                  <a:pt x="25" y="1"/>
                </a:lnTo>
                <a:lnTo>
                  <a:pt x="25" y="1"/>
                </a:lnTo>
                <a:lnTo>
                  <a:pt x="25" y="1"/>
                </a:lnTo>
                <a:lnTo>
                  <a:pt x="26" y="1"/>
                </a:lnTo>
                <a:lnTo>
                  <a:pt x="26" y="1"/>
                </a:lnTo>
                <a:lnTo>
                  <a:pt x="26" y="1"/>
                </a:lnTo>
                <a:lnTo>
                  <a:pt x="26" y="1"/>
                </a:lnTo>
                <a:lnTo>
                  <a:pt x="26" y="1"/>
                </a:lnTo>
                <a:lnTo>
                  <a:pt x="26" y="1"/>
                </a:lnTo>
                <a:lnTo>
                  <a:pt x="26" y="1"/>
                </a:lnTo>
                <a:lnTo>
                  <a:pt x="26" y="2"/>
                </a:lnTo>
                <a:lnTo>
                  <a:pt x="26" y="2"/>
                </a:lnTo>
                <a:lnTo>
                  <a:pt x="28" y="2"/>
                </a:lnTo>
                <a:lnTo>
                  <a:pt x="28" y="2"/>
                </a:lnTo>
                <a:lnTo>
                  <a:pt x="28" y="2"/>
                </a:lnTo>
                <a:lnTo>
                  <a:pt x="28" y="2"/>
                </a:lnTo>
                <a:lnTo>
                  <a:pt x="28" y="2"/>
                </a:lnTo>
                <a:lnTo>
                  <a:pt x="28" y="2"/>
                </a:lnTo>
                <a:lnTo>
                  <a:pt x="28" y="2"/>
                </a:lnTo>
                <a:lnTo>
                  <a:pt x="28" y="2"/>
                </a:lnTo>
                <a:lnTo>
                  <a:pt x="28" y="2"/>
                </a:lnTo>
                <a:lnTo>
                  <a:pt x="28" y="2"/>
                </a:lnTo>
                <a:lnTo>
                  <a:pt x="28" y="2"/>
                </a:lnTo>
                <a:lnTo>
                  <a:pt x="28" y="2"/>
                </a:lnTo>
                <a:lnTo>
                  <a:pt x="28" y="2"/>
                </a:lnTo>
                <a:lnTo>
                  <a:pt x="28" y="2"/>
                </a:lnTo>
                <a:lnTo>
                  <a:pt x="28" y="2"/>
                </a:lnTo>
                <a:lnTo>
                  <a:pt x="29" y="2"/>
                </a:lnTo>
                <a:lnTo>
                  <a:pt x="29" y="2"/>
                </a:lnTo>
                <a:lnTo>
                  <a:pt x="29" y="2"/>
                </a:lnTo>
                <a:lnTo>
                  <a:pt x="30" y="2"/>
                </a:lnTo>
                <a:lnTo>
                  <a:pt x="30" y="2"/>
                </a:lnTo>
                <a:lnTo>
                  <a:pt x="30" y="2"/>
                </a:lnTo>
                <a:lnTo>
                  <a:pt x="31" y="2"/>
                </a:lnTo>
                <a:lnTo>
                  <a:pt x="31" y="2"/>
                </a:lnTo>
                <a:lnTo>
                  <a:pt x="31" y="2"/>
                </a:lnTo>
                <a:lnTo>
                  <a:pt x="31" y="2"/>
                </a:lnTo>
                <a:lnTo>
                  <a:pt x="31" y="2"/>
                </a:lnTo>
                <a:lnTo>
                  <a:pt x="31" y="2"/>
                </a:lnTo>
                <a:lnTo>
                  <a:pt x="33" y="2"/>
                </a:lnTo>
                <a:lnTo>
                  <a:pt x="33" y="2"/>
                </a:lnTo>
                <a:lnTo>
                  <a:pt x="33" y="2"/>
                </a:lnTo>
                <a:lnTo>
                  <a:pt x="33" y="2"/>
                </a:lnTo>
                <a:lnTo>
                  <a:pt x="33" y="2"/>
                </a:lnTo>
                <a:lnTo>
                  <a:pt x="33" y="2"/>
                </a:lnTo>
                <a:lnTo>
                  <a:pt x="34" y="2"/>
                </a:lnTo>
                <a:lnTo>
                  <a:pt x="34" y="2"/>
                </a:lnTo>
                <a:lnTo>
                  <a:pt x="34" y="2"/>
                </a:lnTo>
                <a:lnTo>
                  <a:pt x="34" y="2"/>
                </a:lnTo>
                <a:lnTo>
                  <a:pt x="34" y="2"/>
                </a:lnTo>
                <a:lnTo>
                  <a:pt x="34" y="2"/>
                </a:lnTo>
                <a:lnTo>
                  <a:pt x="35" y="2"/>
                </a:lnTo>
                <a:lnTo>
                  <a:pt x="35" y="2"/>
                </a:lnTo>
                <a:lnTo>
                  <a:pt x="35" y="2"/>
                </a:lnTo>
                <a:lnTo>
                  <a:pt x="37" y="2"/>
                </a:lnTo>
                <a:lnTo>
                  <a:pt x="37" y="2"/>
                </a:lnTo>
                <a:lnTo>
                  <a:pt x="37" y="2"/>
                </a:lnTo>
                <a:lnTo>
                  <a:pt x="37" y="2"/>
                </a:lnTo>
                <a:lnTo>
                  <a:pt x="37" y="2"/>
                </a:lnTo>
                <a:lnTo>
                  <a:pt x="37" y="2"/>
                </a:lnTo>
                <a:lnTo>
                  <a:pt x="39" y="2"/>
                </a:lnTo>
                <a:lnTo>
                  <a:pt x="39" y="2"/>
                </a:lnTo>
                <a:lnTo>
                  <a:pt x="39" y="2"/>
                </a:lnTo>
                <a:lnTo>
                  <a:pt x="39" y="2"/>
                </a:lnTo>
                <a:lnTo>
                  <a:pt x="39" y="2"/>
                </a:lnTo>
                <a:lnTo>
                  <a:pt x="39" y="2"/>
                </a:lnTo>
                <a:lnTo>
                  <a:pt x="40" y="2"/>
                </a:lnTo>
                <a:lnTo>
                  <a:pt x="40" y="2"/>
                </a:lnTo>
                <a:lnTo>
                  <a:pt x="40" y="2"/>
                </a:lnTo>
                <a:lnTo>
                  <a:pt x="40" y="2"/>
                </a:lnTo>
                <a:lnTo>
                  <a:pt x="40" y="2"/>
                </a:lnTo>
                <a:lnTo>
                  <a:pt x="40" y="2"/>
                </a:lnTo>
                <a:lnTo>
                  <a:pt x="40" y="2"/>
                </a:lnTo>
                <a:lnTo>
                  <a:pt x="40" y="2"/>
                </a:lnTo>
                <a:lnTo>
                  <a:pt x="40" y="2"/>
                </a:lnTo>
                <a:lnTo>
                  <a:pt x="41" y="2"/>
                </a:lnTo>
                <a:lnTo>
                  <a:pt x="41" y="2"/>
                </a:lnTo>
                <a:lnTo>
                  <a:pt x="41" y="2"/>
                </a:lnTo>
                <a:lnTo>
                  <a:pt x="42" y="2"/>
                </a:lnTo>
                <a:lnTo>
                  <a:pt x="42" y="2"/>
                </a:lnTo>
                <a:lnTo>
                  <a:pt x="42" y="2"/>
                </a:lnTo>
                <a:lnTo>
                  <a:pt x="42" y="2"/>
                </a:lnTo>
                <a:lnTo>
                  <a:pt x="42" y="2"/>
                </a:lnTo>
                <a:lnTo>
                  <a:pt x="42" y="2"/>
                </a:lnTo>
                <a:lnTo>
                  <a:pt x="42" y="2"/>
                </a:lnTo>
                <a:lnTo>
                  <a:pt x="42" y="2"/>
                </a:lnTo>
                <a:lnTo>
                  <a:pt x="42" y="2"/>
                </a:lnTo>
                <a:lnTo>
                  <a:pt x="42" y="2"/>
                </a:lnTo>
                <a:lnTo>
                  <a:pt x="42" y="2"/>
                </a:lnTo>
                <a:lnTo>
                  <a:pt x="42" y="2"/>
                </a:lnTo>
                <a:lnTo>
                  <a:pt x="43" y="2"/>
                </a:lnTo>
                <a:lnTo>
                  <a:pt x="43" y="3"/>
                </a:lnTo>
                <a:lnTo>
                  <a:pt x="43" y="3"/>
                </a:lnTo>
                <a:lnTo>
                  <a:pt x="43" y="3"/>
                </a:lnTo>
                <a:lnTo>
                  <a:pt x="43" y="3"/>
                </a:lnTo>
                <a:lnTo>
                  <a:pt x="43" y="3"/>
                </a:lnTo>
                <a:lnTo>
                  <a:pt x="45" y="3"/>
                </a:lnTo>
                <a:lnTo>
                  <a:pt x="45" y="3"/>
                </a:lnTo>
                <a:lnTo>
                  <a:pt x="45" y="3"/>
                </a:lnTo>
                <a:lnTo>
                  <a:pt x="45" y="3"/>
                </a:lnTo>
                <a:lnTo>
                  <a:pt x="45" y="3"/>
                </a:lnTo>
                <a:lnTo>
                  <a:pt x="45" y="3"/>
                </a:lnTo>
                <a:lnTo>
                  <a:pt x="46" y="3"/>
                </a:lnTo>
                <a:lnTo>
                  <a:pt x="46" y="3"/>
                </a:lnTo>
                <a:lnTo>
                  <a:pt x="46" y="3"/>
                </a:lnTo>
                <a:lnTo>
                  <a:pt x="47" y="3"/>
                </a:lnTo>
                <a:lnTo>
                  <a:pt x="47" y="3"/>
                </a:lnTo>
                <a:lnTo>
                  <a:pt x="47" y="3"/>
                </a:lnTo>
                <a:lnTo>
                  <a:pt x="47" y="3"/>
                </a:lnTo>
                <a:lnTo>
                  <a:pt x="47" y="3"/>
                </a:lnTo>
                <a:lnTo>
                  <a:pt x="47" y="3"/>
                </a:lnTo>
                <a:lnTo>
                  <a:pt x="47" y="3"/>
                </a:lnTo>
                <a:lnTo>
                  <a:pt x="47" y="3"/>
                </a:lnTo>
                <a:lnTo>
                  <a:pt x="47" y="3"/>
                </a:lnTo>
                <a:lnTo>
                  <a:pt x="47" y="3"/>
                </a:lnTo>
                <a:lnTo>
                  <a:pt x="47" y="3"/>
                </a:lnTo>
                <a:lnTo>
                  <a:pt x="47" y="3"/>
                </a:lnTo>
                <a:lnTo>
                  <a:pt x="47" y="3"/>
                </a:lnTo>
                <a:lnTo>
                  <a:pt x="47" y="3"/>
                </a:lnTo>
                <a:lnTo>
                  <a:pt x="47" y="3"/>
                </a:lnTo>
                <a:lnTo>
                  <a:pt x="49" y="3"/>
                </a:lnTo>
                <a:lnTo>
                  <a:pt x="49" y="3"/>
                </a:lnTo>
                <a:lnTo>
                  <a:pt x="49" y="3"/>
                </a:lnTo>
                <a:lnTo>
                  <a:pt x="49" y="3"/>
                </a:lnTo>
                <a:lnTo>
                  <a:pt x="49" y="3"/>
                </a:lnTo>
                <a:lnTo>
                  <a:pt x="49" y="3"/>
                </a:lnTo>
                <a:lnTo>
                  <a:pt x="49" y="3"/>
                </a:lnTo>
                <a:lnTo>
                  <a:pt x="49" y="3"/>
                </a:lnTo>
                <a:lnTo>
                  <a:pt x="49" y="3"/>
                </a:lnTo>
                <a:lnTo>
                  <a:pt x="49" y="3"/>
                </a:lnTo>
                <a:lnTo>
                  <a:pt x="49" y="3"/>
                </a:lnTo>
                <a:lnTo>
                  <a:pt x="49" y="3"/>
                </a:lnTo>
                <a:lnTo>
                  <a:pt x="50" y="3"/>
                </a:lnTo>
                <a:lnTo>
                  <a:pt x="50" y="3"/>
                </a:lnTo>
                <a:lnTo>
                  <a:pt x="50" y="3"/>
                </a:lnTo>
                <a:lnTo>
                  <a:pt x="52" y="3"/>
                </a:lnTo>
                <a:lnTo>
                  <a:pt x="52" y="3"/>
                </a:lnTo>
                <a:lnTo>
                  <a:pt x="52" y="3"/>
                </a:lnTo>
                <a:lnTo>
                  <a:pt x="52" y="3"/>
                </a:lnTo>
                <a:lnTo>
                  <a:pt x="52" y="3"/>
                </a:lnTo>
                <a:lnTo>
                  <a:pt x="52" y="3"/>
                </a:lnTo>
                <a:lnTo>
                  <a:pt x="52" y="3"/>
                </a:lnTo>
                <a:lnTo>
                  <a:pt x="52" y="3"/>
                </a:lnTo>
                <a:lnTo>
                  <a:pt x="52" y="3"/>
                </a:lnTo>
                <a:lnTo>
                  <a:pt x="52" y="3"/>
                </a:lnTo>
                <a:lnTo>
                  <a:pt x="52" y="3"/>
                </a:lnTo>
                <a:lnTo>
                  <a:pt x="52" y="3"/>
                </a:lnTo>
                <a:lnTo>
                  <a:pt x="54" y="3"/>
                </a:lnTo>
                <a:lnTo>
                  <a:pt x="54" y="3"/>
                </a:lnTo>
                <a:lnTo>
                  <a:pt x="54" y="3"/>
                </a:lnTo>
                <a:lnTo>
                  <a:pt x="54" y="3"/>
                </a:lnTo>
                <a:lnTo>
                  <a:pt x="54" y="3"/>
                </a:lnTo>
                <a:lnTo>
                  <a:pt x="54" y="3"/>
                </a:lnTo>
                <a:lnTo>
                  <a:pt x="54" y="3"/>
                </a:lnTo>
                <a:lnTo>
                  <a:pt x="54" y="3"/>
                </a:lnTo>
                <a:lnTo>
                  <a:pt x="54" y="3"/>
                </a:lnTo>
                <a:lnTo>
                  <a:pt x="55" y="3"/>
                </a:lnTo>
                <a:lnTo>
                  <a:pt x="55" y="3"/>
                </a:lnTo>
                <a:lnTo>
                  <a:pt x="55" y="3"/>
                </a:lnTo>
                <a:lnTo>
                  <a:pt x="55" y="3"/>
                </a:lnTo>
                <a:lnTo>
                  <a:pt x="55" y="3"/>
                </a:lnTo>
                <a:lnTo>
                  <a:pt x="55" y="3"/>
                </a:lnTo>
                <a:lnTo>
                  <a:pt x="55" y="3"/>
                </a:lnTo>
                <a:lnTo>
                  <a:pt x="55" y="3"/>
                </a:lnTo>
                <a:lnTo>
                  <a:pt x="55" y="3"/>
                </a:lnTo>
                <a:lnTo>
                  <a:pt x="56" y="3"/>
                </a:lnTo>
                <a:lnTo>
                  <a:pt x="56" y="3"/>
                </a:lnTo>
                <a:lnTo>
                  <a:pt x="56" y="3"/>
                </a:lnTo>
                <a:lnTo>
                  <a:pt x="56" y="3"/>
                </a:lnTo>
                <a:lnTo>
                  <a:pt x="56" y="3"/>
                </a:lnTo>
                <a:lnTo>
                  <a:pt x="56" y="3"/>
                </a:lnTo>
                <a:lnTo>
                  <a:pt x="58" y="3"/>
                </a:lnTo>
                <a:lnTo>
                  <a:pt x="58" y="3"/>
                </a:lnTo>
                <a:lnTo>
                  <a:pt x="58" y="3"/>
                </a:lnTo>
                <a:lnTo>
                  <a:pt x="58" y="3"/>
                </a:lnTo>
                <a:lnTo>
                  <a:pt x="58" y="3"/>
                </a:lnTo>
                <a:lnTo>
                  <a:pt x="58" y="3"/>
                </a:lnTo>
                <a:lnTo>
                  <a:pt x="58" y="3"/>
                </a:lnTo>
                <a:lnTo>
                  <a:pt x="58" y="3"/>
                </a:lnTo>
                <a:lnTo>
                  <a:pt x="58" y="3"/>
                </a:lnTo>
                <a:lnTo>
                  <a:pt x="59" y="3"/>
                </a:lnTo>
                <a:lnTo>
                  <a:pt x="59" y="3"/>
                </a:lnTo>
                <a:lnTo>
                  <a:pt x="59" y="3"/>
                </a:lnTo>
                <a:lnTo>
                  <a:pt x="60" y="3"/>
                </a:lnTo>
                <a:lnTo>
                  <a:pt x="60" y="3"/>
                </a:lnTo>
                <a:lnTo>
                  <a:pt x="60" y="3"/>
                </a:lnTo>
                <a:lnTo>
                  <a:pt x="62" y="3"/>
                </a:lnTo>
                <a:lnTo>
                  <a:pt x="62" y="3"/>
                </a:lnTo>
                <a:lnTo>
                  <a:pt x="62" y="3"/>
                </a:lnTo>
                <a:lnTo>
                  <a:pt x="62" y="3"/>
                </a:lnTo>
                <a:lnTo>
                  <a:pt x="62" y="4"/>
                </a:lnTo>
                <a:lnTo>
                  <a:pt x="62" y="4"/>
                </a:lnTo>
                <a:lnTo>
                  <a:pt x="62" y="4"/>
                </a:lnTo>
                <a:lnTo>
                  <a:pt x="62" y="4"/>
                </a:lnTo>
                <a:lnTo>
                  <a:pt x="62" y="4"/>
                </a:lnTo>
                <a:lnTo>
                  <a:pt x="62" y="4"/>
                </a:lnTo>
                <a:lnTo>
                  <a:pt x="62" y="4"/>
                </a:lnTo>
                <a:lnTo>
                  <a:pt x="62" y="4"/>
                </a:lnTo>
                <a:lnTo>
                  <a:pt x="63" y="4"/>
                </a:lnTo>
                <a:lnTo>
                  <a:pt x="63" y="4"/>
                </a:lnTo>
                <a:lnTo>
                  <a:pt x="63" y="4"/>
                </a:lnTo>
                <a:lnTo>
                  <a:pt x="63" y="4"/>
                </a:lnTo>
                <a:lnTo>
                  <a:pt x="63" y="4"/>
                </a:lnTo>
                <a:lnTo>
                  <a:pt x="63" y="4"/>
                </a:lnTo>
                <a:lnTo>
                  <a:pt x="64" y="4"/>
                </a:lnTo>
                <a:lnTo>
                  <a:pt x="64" y="4"/>
                </a:lnTo>
                <a:lnTo>
                  <a:pt x="64" y="4"/>
                </a:lnTo>
                <a:lnTo>
                  <a:pt x="64" y="4"/>
                </a:lnTo>
                <a:lnTo>
                  <a:pt x="64" y="4"/>
                </a:lnTo>
                <a:lnTo>
                  <a:pt x="64" y="4"/>
                </a:lnTo>
                <a:lnTo>
                  <a:pt x="64" y="4"/>
                </a:lnTo>
                <a:lnTo>
                  <a:pt x="64" y="4"/>
                </a:lnTo>
                <a:lnTo>
                  <a:pt x="64" y="4"/>
                </a:lnTo>
                <a:lnTo>
                  <a:pt x="65" y="4"/>
                </a:lnTo>
                <a:lnTo>
                  <a:pt x="65" y="4"/>
                </a:lnTo>
                <a:lnTo>
                  <a:pt x="65" y="4"/>
                </a:lnTo>
                <a:lnTo>
                  <a:pt x="68" y="4"/>
                </a:lnTo>
                <a:lnTo>
                  <a:pt x="68" y="4"/>
                </a:lnTo>
                <a:lnTo>
                  <a:pt x="68" y="4"/>
                </a:lnTo>
                <a:lnTo>
                  <a:pt x="68" y="4"/>
                </a:lnTo>
                <a:lnTo>
                  <a:pt x="68" y="4"/>
                </a:lnTo>
                <a:lnTo>
                  <a:pt x="68" y="4"/>
                </a:lnTo>
                <a:lnTo>
                  <a:pt x="68" y="4"/>
                </a:lnTo>
                <a:lnTo>
                  <a:pt x="68" y="4"/>
                </a:lnTo>
                <a:lnTo>
                  <a:pt x="68" y="4"/>
                </a:lnTo>
                <a:lnTo>
                  <a:pt x="69" y="4"/>
                </a:lnTo>
                <a:lnTo>
                  <a:pt x="69" y="4"/>
                </a:lnTo>
                <a:lnTo>
                  <a:pt x="69" y="4"/>
                </a:lnTo>
                <a:lnTo>
                  <a:pt x="70" y="4"/>
                </a:lnTo>
                <a:lnTo>
                  <a:pt x="70" y="4"/>
                </a:lnTo>
                <a:lnTo>
                  <a:pt x="70" y="4"/>
                </a:lnTo>
                <a:lnTo>
                  <a:pt x="70" y="4"/>
                </a:lnTo>
                <a:lnTo>
                  <a:pt x="70" y="4"/>
                </a:lnTo>
                <a:lnTo>
                  <a:pt x="70" y="4"/>
                </a:lnTo>
                <a:lnTo>
                  <a:pt x="70" y="4"/>
                </a:lnTo>
                <a:lnTo>
                  <a:pt x="70" y="4"/>
                </a:lnTo>
                <a:lnTo>
                  <a:pt x="70" y="4"/>
                </a:lnTo>
                <a:lnTo>
                  <a:pt x="71" y="4"/>
                </a:lnTo>
                <a:lnTo>
                  <a:pt x="71" y="4"/>
                </a:lnTo>
                <a:lnTo>
                  <a:pt x="71" y="4"/>
                </a:lnTo>
                <a:lnTo>
                  <a:pt x="71" y="4"/>
                </a:lnTo>
                <a:lnTo>
                  <a:pt x="71" y="4"/>
                </a:lnTo>
                <a:lnTo>
                  <a:pt x="71" y="4"/>
                </a:lnTo>
                <a:lnTo>
                  <a:pt x="72" y="4"/>
                </a:lnTo>
                <a:lnTo>
                  <a:pt x="72" y="4"/>
                </a:lnTo>
                <a:lnTo>
                  <a:pt x="72" y="4"/>
                </a:lnTo>
                <a:lnTo>
                  <a:pt x="72" y="4"/>
                </a:lnTo>
                <a:lnTo>
                  <a:pt x="72" y="4"/>
                </a:lnTo>
                <a:lnTo>
                  <a:pt x="72" y="4"/>
                </a:lnTo>
                <a:lnTo>
                  <a:pt x="74" y="4"/>
                </a:lnTo>
                <a:lnTo>
                  <a:pt x="74" y="4"/>
                </a:lnTo>
                <a:lnTo>
                  <a:pt x="74" y="4"/>
                </a:lnTo>
                <a:lnTo>
                  <a:pt x="75" y="4"/>
                </a:lnTo>
                <a:lnTo>
                  <a:pt x="75" y="4"/>
                </a:lnTo>
                <a:lnTo>
                  <a:pt x="75" y="4"/>
                </a:lnTo>
                <a:lnTo>
                  <a:pt x="75" y="4"/>
                </a:lnTo>
                <a:lnTo>
                  <a:pt x="75" y="4"/>
                </a:lnTo>
                <a:lnTo>
                  <a:pt x="75" y="4"/>
                </a:lnTo>
                <a:lnTo>
                  <a:pt x="77" y="4"/>
                </a:lnTo>
                <a:lnTo>
                  <a:pt x="77" y="4"/>
                </a:lnTo>
                <a:lnTo>
                  <a:pt x="77" y="4"/>
                </a:lnTo>
                <a:lnTo>
                  <a:pt x="77" y="4"/>
                </a:lnTo>
                <a:lnTo>
                  <a:pt x="77" y="4"/>
                </a:lnTo>
                <a:lnTo>
                  <a:pt x="77" y="4"/>
                </a:lnTo>
                <a:lnTo>
                  <a:pt x="79" y="4"/>
                </a:lnTo>
                <a:lnTo>
                  <a:pt x="79" y="5"/>
                </a:lnTo>
                <a:lnTo>
                  <a:pt x="79" y="5"/>
                </a:lnTo>
                <a:lnTo>
                  <a:pt x="79" y="5"/>
                </a:lnTo>
                <a:lnTo>
                  <a:pt x="79" y="5"/>
                </a:lnTo>
                <a:lnTo>
                  <a:pt x="79" y="5"/>
                </a:lnTo>
                <a:lnTo>
                  <a:pt x="80" y="5"/>
                </a:lnTo>
                <a:lnTo>
                  <a:pt x="80" y="5"/>
                </a:lnTo>
                <a:lnTo>
                  <a:pt x="80" y="5"/>
                </a:lnTo>
                <a:lnTo>
                  <a:pt x="80" y="5"/>
                </a:lnTo>
                <a:lnTo>
                  <a:pt x="80" y="5"/>
                </a:lnTo>
                <a:lnTo>
                  <a:pt x="80" y="5"/>
                </a:lnTo>
                <a:lnTo>
                  <a:pt x="80" y="5"/>
                </a:lnTo>
                <a:lnTo>
                  <a:pt x="80" y="5"/>
                </a:lnTo>
                <a:lnTo>
                  <a:pt x="80" y="5"/>
                </a:lnTo>
                <a:lnTo>
                  <a:pt x="81" y="5"/>
                </a:lnTo>
                <a:lnTo>
                  <a:pt x="81" y="5"/>
                </a:lnTo>
                <a:lnTo>
                  <a:pt x="81" y="5"/>
                </a:lnTo>
                <a:lnTo>
                  <a:pt x="82" y="5"/>
                </a:lnTo>
                <a:lnTo>
                  <a:pt x="82" y="5"/>
                </a:lnTo>
                <a:lnTo>
                  <a:pt x="82" y="5"/>
                </a:lnTo>
                <a:lnTo>
                  <a:pt x="82" y="5"/>
                </a:lnTo>
                <a:lnTo>
                  <a:pt x="82" y="5"/>
                </a:lnTo>
                <a:lnTo>
                  <a:pt x="82" y="5"/>
                </a:lnTo>
                <a:lnTo>
                  <a:pt x="82" y="5"/>
                </a:lnTo>
                <a:lnTo>
                  <a:pt x="82" y="5"/>
                </a:lnTo>
                <a:lnTo>
                  <a:pt x="82" y="5"/>
                </a:lnTo>
                <a:lnTo>
                  <a:pt x="83" y="5"/>
                </a:lnTo>
                <a:lnTo>
                  <a:pt x="83" y="5"/>
                </a:lnTo>
                <a:lnTo>
                  <a:pt x="83" y="5"/>
                </a:lnTo>
                <a:lnTo>
                  <a:pt x="85" y="5"/>
                </a:lnTo>
                <a:lnTo>
                  <a:pt x="85" y="5"/>
                </a:lnTo>
                <a:lnTo>
                  <a:pt x="85" y="5"/>
                </a:lnTo>
                <a:lnTo>
                  <a:pt x="87" y="5"/>
                </a:lnTo>
                <a:lnTo>
                  <a:pt x="87" y="5"/>
                </a:lnTo>
                <a:lnTo>
                  <a:pt x="87" y="5"/>
                </a:lnTo>
                <a:lnTo>
                  <a:pt x="87" y="5"/>
                </a:lnTo>
                <a:lnTo>
                  <a:pt x="87" y="5"/>
                </a:lnTo>
                <a:lnTo>
                  <a:pt x="87" y="5"/>
                </a:lnTo>
                <a:lnTo>
                  <a:pt x="88" y="5"/>
                </a:lnTo>
                <a:lnTo>
                  <a:pt x="88" y="5"/>
                </a:lnTo>
                <a:lnTo>
                  <a:pt x="88" y="5"/>
                </a:lnTo>
                <a:lnTo>
                  <a:pt x="88" y="5"/>
                </a:lnTo>
                <a:lnTo>
                  <a:pt x="88" y="5"/>
                </a:lnTo>
                <a:lnTo>
                  <a:pt x="88" y="5"/>
                </a:lnTo>
                <a:lnTo>
                  <a:pt x="88" y="5"/>
                </a:lnTo>
                <a:lnTo>
                  <a:pt x="88" y="5"/>
                </a:lnTo>
                <a:lnTo>
                  <a:pt x="88" y="5"/>
                </a:lnTo>
                <a:lnTo>
                  <a:pt x="88" y="5"/>
                </a:lnTo>
                <a:lnTo>
                  <a:pt x="88" y="5"/>
                </a:lnTo>
                <a:lnTo>
                  <a:pt x="88" y="5"/>
                </a:lnTo>
                <a:lnTo>
                  <a:pt x="88" y="5"/>
                </a:lnTo>
                <a:lnTo>
                  <a:pt x="88" y="6"/>
                </a:lnTo>
                <a:lnTo>
                  <a:pt x="88" y="6"/>
                </a:lnTo>
                <a:lnTo>
                  <a:pt x="89" y="6"/>
                </a:lnTo>
                <a:lnTo>
                  <a:pt x="89" y="6"/>
                </a:lnTo>
                <a:lnTo>
                  <a:pt x="89" y="6"/>
                </a:lnTo>
                <a:lnTo>
                  <a:pt x="89" y="6"/>
                </a:lnTo>
                <a:lnTo>
                  <a:pt x="89" y="6"/>
                </a:lnTo>
                <a:lnTo>
                  <a:pt x="89" y="6"/>
                </a:lnTo>
                <a:lnTo>
                  <a:pt x="90" y="6"/>
                </a:lnTo>
                <a:lnTo>
                  <a:pt x="90" y="6"/>
                </a:lnTo>
                <a:lnTo>
                  <a:pt x="90" y="6"/>
                </a:lnTo>
                <a:lnTo>
                  <a:pt x="90" y="6"/>
                </a:lnTo>
                <a:lnTo>
                  <a:pt x="90" y="6"/>
                </a:lnTo>
                <a:lnTo>
                  <a:pt x="90" y="6"/>
                </a:lnTo>
                <a:lnTo>
                  <a:pt x="90" y="6"/>
                </a:lnTo>
                <a:lnTo>
                  <a:pt x="90" y="6"/>
                </a:lnTo>
                <a:lnTo>
                  <a:pt x="90" y="6"/>
                </a:lnTo>
                <a:lnTo>
                  <a:pt x="91" y="6"/>
                </a:lnTo>
                <a:lnTo>
                  <a:pt x="91" y="6"/>
                </a:lnTo>
                <a:lnTo>
                  <a:pt x="91" y="6"/>
                </a:lnTo>
                <a:lnTo>
                  <a:pt x="91" y="6"/>
                </a:lnTo>
                <a:lnTo>
                  <a:pt x="91" y="6"/>
                </a:lnTo>
                <a:lnTo>
                  <a:pt x="91" y="6"/>
                </a:lnTo>
                <a:lnTo>
                  <a:pt x="92" y="6"/>
                </a:lnTo>
                <a:lnTo>
                  <a:pt x="92" y="6"/>
                </a:lnTo>
                <a:lnTo>
                  <a:pt x="92" y="6"/>
                </a:lnTo>
                <a:lnTo>
                  <a:pt x="92" y="6"/>
                </a:lnTo>
                <a:lnTo>
                  <a:pt x="92" y="6"/>
                </a:lnTo>
                <a:lnTo>
                  <a:pt x="92" y="6"/>
                </a:lnTo>
                <a:lnTo>
                  <a:pt x="94" y="6"/>
                </a:lnTo>
                <a:lnTo>
                  <a:pt x="94" y="6"/>
                </a:lnTo>
                <a:lnTo>
                  <a:pt x="94" y="6"/>
                </a:lnTo>
                <a:lnTo>
                  <a:pt x="95" y="6"/>
                </a:lnTo>
                <a:lnTo>
                  <a:pt x="95" y="6"/>
                </a:lnTo>
                <a:lnTo>
                  <a:pt x="95" y="6"/>
                </a:lnTo>
                <a:lnTo>
                  <a:pt x="95" y="6"/>
                </a:lnTo>
                <a:lnTo>
                  <a:pt x="95" y="6"/>
                </a:lnTo>
                <a:lnTo>
                  <a:pt x="95" y="6"/>
                </a:lnTo>
                <a:lnTo>
                  <a:pt x="95" y="6"/>
                </a:lnTo>
                <a:lnTo>
                  <a:pt x="95" y="6"/>
                </a:lnTo>
                <a:lnTo>
                  <a:pt x="95" y="6"/>
                </a:lnTo>
                <a:lnTo>
                  <a:pt x="96" y="6"/>
                </a:lnTo>
                <a:lnTo>
                  <a:pt x="96" y="6"/>
                </a:lnTo>
                <a:lnTo>
                  <a:pt x="96" y="6"/>
                </a:lnTo>
                <a:lnTo>
                  <a:pt x="99" y="6"/>
                </a:lnTo>
                <a:lnTo>
                  <a:pt x="99" y="6"/>
                </a:lnTo>
                <a:lnTo>
                  <a:pt x="99" y="6"/>
                </a:lnTo>
                <a:lnTo>
                  <a:pt x="99" y="6"/>
                </a:lnTo>
                <a:lnTo>
                  <a:pt x="99" y="6"/>
                </a:lnTo>
                <a:lnTo>
                  <a:pt x="99" y="6"/>
                </a:lnTo>
                <a:lnTo>
                  <a:pt x="100" y="6"/>
                </a:lnTo>
                <a:lnTo>
                  <a:pt x="100" y="6"/>
                </a:lnTo>
                <a:lnTo>
                  <a:pt x="100" y="6"/>
                </a:lnTo>
                <a:lnTo>
                  <a:pt x="100" y="6"/>
                </a:lnTo>
                <a:lnTo>
                  <a:pt x="100" y="6"/>
                </a:lnTo>
                <a:lnTo>
                  <a:pt x="100" y="6"/>
                </a:lnTo>
                <a:lnTo>
                  <a:pt x="100" y="6"/>
                </a:lnTo>
                <a:lnTo>
                  <a:pt x="100" y="6"/>
                </a:lnTo>
                <a:lnTo>
                  <a:pt x="100" y="6"/>
                </a:lnTo>
                <a:lnTo>
                  <a:pt x="101" y="6"/>
                </a:lnTo>
                <a:lnTo>
                  <a:pt x="101" y="6"/>
                </a:lnTo>
                <a:lnTo>
                  <a:pt x="101" y="6"/>
                </a:lnTo>
                <a:lnTo>
                  <a:pt x="102" y="6"/>
                </a:lnTo>
                <a:lnTo>
                  <a:pt x="102" y="6"/>
                </a:lnTo>
                <a:lnTo>
                  <a:pt x="102" y="6"/>
                </a:lnTo>
                <a:lnTo>
                  <a:pt x="102" y="6"/>
                </a:lnTo>
                <a:lnTo>
                  <a:pt x="102" y="7"/>
                </a:lnTo>
                <a:lnTo>
                  <a:pt x="102" y="7"/>
                </a:lnTo>
                <a:lnTo>
                  <a:pt x="102" y="7"/>
                </a:lnTo>
                <a:lnTo>
                  <a:pt x="102" y="7"/>
                </a:lnTo>
                <a:lnTo>
                  <a:pt x="102" y="7"/>
                </a:lnTo>
                <a:lnTo>
                  <a:pt x="102" y="7"/>
                </a:lnTo>
                <a:lnTo>
                  <a:pt x="102" y="7"/>
                </a:lnTo>
                <a:lnTo>
                  <a:pt x="102" y="7"/>
                </a:lnTo>
                <a:lnTo>
                  <a:pt x="103" y="7"/>
                </a:lnTo>
                <a:lnTo>
                  <a:pt x="103" y="7"/>
                </a:lnTo>
                <a:lnTo>
                  <a:pt x="103" y="7"/>
                </a:lnTo>
                <a:lnTo>
                  <a:pt x="103" y="7"/>
                </a:lnTo>
                <a:lnTo>
                  <a:pt x="103" y="7"/>
                </a:lnTo>
                <a:lnTo>
                  <a:pt x="103" y="7"/>
                </a:lnTo>
                <a:lnTo>
                  <a:pt x="103" y="7"/>
                </a:lnTo>
                <a:lnTo>
                  <a:pt x="103" y="7"/>
                </a:lnTo>
                <a:lnTo>
                  <a:pt x="103" y="7"/>
                </a:lnTo>
                <a:lnTo>
                  <a:pt x="103" y="7"/>
                </a:lnTo>
                <a:lnTo>
                  <a:pt x="103" y="7"/>
                </a:lnTo>
                <a:lnTo>
                  <a:pt x="103" y="7"/>
                </a:lnTo>
                <a:lnTo>
                  <a:pt x="105" y="7"/>
                </a:lnTo>
                <a:lnTo>
                  <a:pt x="105" y="7"/>
                </a:lnTo>
                <a:lnTo>
                  <a:pt x="105" y="7"/>
                </a:lnTo>
                <a:lnTo>
                  <a:pt x="105" y="7"/>
                </a:lnTo>
                <a:lnTo>
                  <a:pt x="105" y="7"/>
                </a:lnTo>
                <a:lnTo>
                  <a:pt x="105" y="7"/>
                </a:lnTo>
                <a:lnTo>
                  <a:pt x="106" y="7"/>
                </a:lnTo>
                <a:lnTo>
                  <a:pt x="106" y="7"/>
                </a:lnTo>
                <a:lnTo>
                  <a:pt x="106" y="7"/>
                </a:lnTo>
                <a:lnTo>
                  <a:pt x="107" y="7"/>
                </a:lnTo>
                <a:lnTo>
                  <a:pt x="107" y="7"/>
                </a:lnTo>
                <a:lnTo>
                  <a:pt x="107" y="7"/>
                </a:lnTo>
                <a:lnTo>
                  <a:pt x="107" y="7"/>
                </a:lnTo>
                <a:lnTo>
                  <a:pt x="107" y="7"/>
                </a:lnTo>
                <a:lnTo>
                  <a:pt x="107" y="7"/>
                </a:lnTo>
                <a:lnTo>
                  <a:pt x="108" y="7"/>
                </a:lnTo>
                <a:lnTo>
                  <a:pt x="108" y="7"/>
                </a:lnTo>
                <a:lnTo>
                  <a:pt x="108" y="7"/>
                </a:lnTo>
                <a:lnTo>
                  <a:pt x="108" y="7"/>
                </a:lnTo>
                <a:lnTo>
                  <a:pt x="108" y="8"/>
                </a:lnTo>
                <a:lnTo>
                  <a:pt x="108" y="8"/>
                </a:lnTo>
                <a:lnTo>
                  <a:pt x="109" y="8"/>
                </a:lnTo>
                <a:lnTo>
                  <a:pt x="109" y="8"/>
                </a:lnTo>
                <a:lnTo>
                  <a:pt x="109" y="8"/>
                </a:lnTo>
                <a:lnTo>
                  <a:pt x="110" y="8"/>
                </a:lnTo>
                <a:lnTo>
                  <a:pt x="110" y="8"/>
                </a:lnTo>
                <a:lnTo>
                  <a:pt x="110" y="8"/>
                </a:lnTo>
                <a:lnTo>
                  <a:pt x="112" y="8"/>
                </a:lnTo>
                <a:lnTo>
                  <a:pt x="112" y="8"/>
                </a:lnTo>
                <a:lnTo>
                  <a:pt x="112" y="8"/>
                </a:lnTo>
                <a:lnTo>
                  <a:pt x="113" y="8"/>
                </a:lnTo>
                <a:lnTo>
                  <a:pt x="113" y="8"/>
                </a:lnTo>
                <a:lnTo>
                  <a:pt x="113" y="8"/>
                </a:lnTo>
                <a:lnTo>
                  <a:pt x="114" y="8"/>
                </a:lnTo>
                <a:lnTo>
                  <a:pt x="114" y="8"/>
                </a:lnTo>
                <a:lnTo>
                  <a:pt x="114" y="8"/>
                </a:lnTo>
                <a:lnTo>
                  <a:pt x="114" y="8"/>
                </a:lnTo>
                <a:lnTo>
                  <a:pt x="114" y="8"/>
                </a:lnTo>
                <a:lnTo>
                  <a:pt x="114" y="8"/>
                </a:lnTo>
                <a:lnTo>
                  <a:pt x="115" y="8"/>
                </a:lnTo>
                <a:lnTo>
                  <a:pt x="115" y="8"/>
                </a:lnTo>
                <a:lnTo>
                  <a:pt x="115" y="8"/>
                </a:lnTo>
                <a:lnTo>
                  <a:pt x="115" y="8"/>
                </a:lnTo>
                <a:lnTo>
                  <a:pt x="115" y="8"/>
                </a:lnTo>
                <a:lnTo>
                  <a:pt x="115" y="8"/>
                </a:lnTo>
                <a:lnTo>
                  <a:pt x="116" y="8"/>
                </a:lnTo>
                <a:lnTo>
                  <a:pt x="116" y="8"/>
                </a:lnTo>
                <a:lnTo>
                  <a:pt x="116" y="8"/>
                </a:lnTo>
                <a:lnTo>
                  <a:pt x="117" y="8"/>
                </a:lnTo>
                <a:lnTo>
                  <a:pt x="117" y="8"/>
                </a:lnTo>
                <a:lnTo>
                  <a:pt x="117" y="8"/>
                </a:lnTo>
                <a:lnTo>
                  <a:pt x="117" y="8"/>
                </a:lnTo>
                <a:lnTo>
                  <a:pt x="117" y="8"/>
                </a:lnTo>
                <a:lnTo>
                  <a:pt x="117" y="8"/>
                </a:lnTo>
                <a:lnTo>
                  <a:pt x="118" y="8"/>
                </a:lnTo>
                <a:lnTo>
                  <a:pt x="118" y="8"/>
                </a:lnTo>
                <a:lnTo>
                  <a:pt x="118" y="8"/>
                </a:lnTo>
                <a:lnTo>
                  <a:pt x="118" y="8"/>
                </a:lnTo>
                <a:lnTo>
                  <a:pt x="118" y="8"/>
                </a:lnTo>
                <a:lnTo>
                  <a:pt x="118" y="8"/>
                </a:lnTo>
                <a:lnTo>
                  <a:pt x="119" y="8"/>
                </a:lnTo>
                <a:lnTo>
                  <a:pt x="119" y="8"/>
                </a:lnTo>
                <a:lnTo>
                  <a:pt x="119" y="8"/>
                </a:lnTo>
                <a:lnTo>
                  <a:pt x="120" y="8"/>
                </a:lnTo>
                <a:lnTo>
                  <a:pt x="120" y="8"/>
                </a:lnTo>
                <a:lnTo>
                  <a:pt x="120" y="8"/>
                </a:lnTo>
                <a:lnTo>
                  <a:pt x="120" y="8"/>
                </a:lnTo>
                <a:lnTo>
                  <a:pt x="120" y="8"/>
                </a:lnTo>
                <a:lnTo>
                  <a:pt x="120" y="8"/>
                </a:lnTo>
                <a:lnTo>
                  <a:pt x="121" y="8"/>
                </a:lnTo>
                <a:lnTo>
                  <a:pt x="121" y="8"/>
                </a:lnTo>
                <a:lnTo>
                  <a:pt x="121" y="8"/>
                </a:lnTo>
                <a:lnTo>
                  <a:pt x="121" y="8"/>
                </a:lnTo>
                <a:lnTo>
                  <a:pt x="121" y="9"/>
                </a:lnTo>
                <a:lnTo>
                  <a:pt x="121" y="9"/>
                </a:lnTo>
                <a:lnTo>
                  <a:pt x="121" y="9"/>
                </a:lnTo>
                <a:lnTo>
                  <a:pt x="121" y="9"/>
                </a:lnTo>
                <a:lnTo>
                  <a:pt x="121" y="9"/>
                </a:lnTo>
                <a:lnTo>
                  <a:pt x="122" y="9"/>
                </a:lnTo>
                <a:lnTo>
                  <a:pt x="122" y="9"/>
                </a:lnTo>
                <a:lnTo>
                  <a:pt x="122" y="9"/>
                </a:lnTo>
                <a:lnTo>
                  <a:pt x="122" y="9"/>
                </a:lnTo>
                <a:lnTo>
                  <a:pt x="122" y="9"/>
                </a:lnTo>
                <a:lnTo>
                  <a:pt x="122" y="9"/>
                </a:lnTo>
                <a:lnTo>
                  <a:pt x="122" y="9"/>
                </a:lnTo>
                <a:lnTo>
                  <a:pt x="122" y="9"/>
                </a:lnTo>
                <a:lnTo>
                  <a:pt x="122" y="9"/>
                </a:lnTo>
                <a:lnTo>
                  <a:pt x="122" y="9"/>
                </a:lnTo>
                <a:lnTo>
                  <a:pt x="122" y="9"/>
                </a:lnTo>
                <a:lnTo>
                  <a:pt x="122" y="9"/>
                </a:lnTo>
                <a:lnTo>
                  <a:pt x="122" y="9"/>
                </a:lnTo>
                <a:lnTo>
                  <a:pt x="122" y="9"/>
                </a:lnTo>
                <a:lnTo>
                  <a:pt x="122" y="9"/>
                </a:lnTo>
                <a:lnTo>
                  <a:pt x="123" y="9"/>
                </a:lnTo>
                <a:lnTo>
                  <a:pt x="123" y="9"/>
                </a:lnTo>
                <a:lnTo>
                  <a:pt x="123" y="9"/>
                </a:lnTo>
                <a:lnTo>
                  <a:pt x="123" y="9"/>
                </a:lnTo>
                <a:lnTo>
                  <a:pt x="123" y="9"/>
                </a:lnTo>
                <a:lnTo>
                  <a:pt x="123" y="9"/>
                </a:lnTo>
                <a:lnTo>
                  <a:pt x="124" y="9"/>
                </a:lnTo>
                <a:lnTo>
                  <a:pt x="124" y="9"/>
                </a:lnTo>
                <a:lnTo>
                  <a:pt x="124" y="9"/>
                </a:lnTo>
                <a:lnTo>
                  <a:pt x="124" y="9"/>
                </a:lnTo>
                <a:lnTo>
                  <a:pt x="124" y="9"/>
                </a:lnTo>
                <a:lnTo>
                  <a:pt x="124" y="9"/>
                </a:lnTo>
                <a:lnTo>
                  <a:pt x="124" y="9"/>
                </a:lnTo>
                <a:lnTo>
                  <a:pt x="124" y="9"/>
                </a:lnTo>
                <a:lnTo>
                  <a:pt x="124" y="9"/>
                </a:lnTo>
                <a:lnTo>
                  <a:pt x="125" y="9"/>
                </a:lnTo>
                <a:lnTo>
                  <a:pt x="125" y="9"/>
                </a:lnTo>
                <a:lnTo>
                  <a:pt x="125" y="9"/>
                </a:lnTo>
                <a:lnTo>
                  <a:pt x="126" y="9"/>
                </a:lnTo>
                <a:lnTo>
                  <a:pt x="126" y="9"/>
                </a:lnTo>
                <a:lnTo>
                  <a:pt x="126" y="9"/>
                </a:lnTo>
                <a:lnTo>
                  <a:pt x="127" y="9"/>
                </a:lnTo>
                <a:lnTo>
                  <a:pt x="127" y="9"/>
                </a:lnTo>
                <a:lnTo>
                  <a:pt x="127" y="9"/>
                </a:lnTo>
                <a:lnTo>
                  <a:pt x="127" y="9"/>
                </a:lnTo>
                <a:lnTo>
                  <a:pt x="127" y="9"/>
                </a:lnTo>
                <a:lnTo>
                  <a:pt x="127" y="9"/>
                </a:lnTo>
                <a:lnTo>
                  <a:pt x="128" y="9"/>
                </a:lnTo>
                <a:lnTo>
                  <a:pt x="128" y="9"/>
                </a:lnTo>
                <a:lnTo>
                  <a:pt x="128" y="9"/>
                </a:lnTo>
                <a:lnTo>
                  <a:pt x="128" y="9"/>
                </a:lnTo>
                <a:lnTo>
                  <a:pt x="128" y="9"/>
                </a:lnTo>
                <a:lnTo>
                  <a:pt x="128" y="9"/>
                </a:lnTo>
                <a:lnTo>
                  <a:pt x="128" y="9"/>
                </a:lnTo>
                <a:lnTo>
                  <a:pt x="128" y="10"/>
                </a:lnTo>
                <a:lnTo>
                  <a:pt x="128" y="10"/>
                </a:lnTo>
                <a:lnTo>
                  <a:pt x="130" y="10"/>
                </a:lnTo>
                <a:lnTo>
                  <a:pt x="130" y="10"/>
                </a:lnTo>
                <a:lnTo>
                  <a:pt x="130" y="10"/>
                </a:lnTo>
                <a:lnTo>
                  <a:pt x="131" y="10"/>
                </a:lnTo>
                <a:lnTo>
                  <a:pt x="131" y="10"/>
                </a:lnTo>
                <a:lnTo>
                  <a:pt x="131" y="10"/>
                </a:lnTo>
                <a:lnTo>
                  <a:pt x="131" y="10"/>
                </a:lnTo>
                <a:lnTo>
                  <a:pt x="131" y="10"/>
                </a:lnTo>
                <a:lnTo>
                  <a:pt x="131" y="10"/>
                </a:lnTo>
                <a:lnTo>
                  <a:pt x="132" y="10"/>
                </a:lnTo>
                <a:lnTo>
                  <a:pt x="132" y="10"/>
                </a:lnTo>
                <a:lnTo>
                  <a:pt x="132" y="10"/>
                </a:lnTo>
                <a:lnTo>
                  <a:pt x="134" y="10"/>
                </a:lnTo>
                <a:lnTo>
                  <a:pt x="134" y="10"/>
                </a:lnTo>
                <a:lnTo>
                  <a:pt x="134" y="10"/>
                </a:lnTo>
                <a:lnTo>
                  <a:pt x="135" y="10"/>
                </a:lnTo>
                <a:lnTo>
                  <a:pt x="135" y="10"/>
                </a:lnTo>
                <a:lnTo>
                  <a:pt x="135" y="10"/>
                </a:lnTo>
                <a:lnTo>
                  <a:pt x="135" y="10"/>
                </a:lnTo>
                <a:lnTo>
                  <a:pt x="135" y="10"/>
                </a:lnTo>
                <a:lnTo>
                  <a:pt x="135" y="10"/>
                </a:lnTo>
                <a:lnTo>
                  <a:pt x="136" y="10"/>
                </a:lnTo>
                <a:lnTo>
                  <a:pt x="136" y="10"/>
                </a:lnTo>
                <a:lnTo>
                  <a:pt x="136" y="10"/>
                </a:lnTo>
                <a:lnTo>
                  <a:pt x="136" y="10"/>
                </a:lnTo>
                <a:lnTo>
                  <a:pt x="136" y="10"/>
                </a:lnTo>
                <a:lnTo>
                  <a:pt x="136" y="10"/>
                </a:lnTo>
                <a:lnTo>
                  <a:pt x="136" y="10"/>
                </a:lnTo>
                <a:lnTo>
                  <a:pt x="136" y="10"/>
                </a:lnTo>
                <a:lnTo>
                  <a:pt x="136" y="10"/>
                </a:lnTo>
                <a:lnTo>
                  <a:pt x="137" y="10"/>
                </a:lnTo>
                <a:lnTo>
                  <a:pt x="137" y="10"/>
                </a:lnTo>
                <a:lnTo>
                  <a:pt x="137" y="10"/>
                </a:lnTo>
                <a:lnTo>
                  <a:pt x="138" y="10"/>
                </a:lnTo>
                <a:lnTo>
                  <a:pt x="138" y="10"/>
                </a:lnTo>
                <a:lnTo>
                  <a:pt x="138" y="10"/>
                </a:lnTo>
                <a:lnTo>
                  <a:pt x="138" y="10"/>
                </a:lnTo>
                <a:lnTo>
                  <a:pt x="138" y="10"/>
                </a:lnTo>
                <a:lnTo>
                  <a:pt x="138" y="10"/>
                </a:lnTo>
                <a:lnTo>
                  <a:pt x="138" y="10"/>
                </a:lnTo>
                <a:lnTo>
                  <a:pt x="138" y="10"/>
                </a:lnTo>
                <a:lnTo>
                  <a:pt x="138" y="10"/>
                </a:lnTo>
                <a:lnTo>
                  <a:pt x="139" y="10"/>
                </a:lnTo>
                <a:lnTo>
                  <a:pt x="139" y="10"/>
                </a:lnTo>
                <a:lnTo>
                  <a:pt x="139" y="10"/>
                </a:lnTo>
                <a:lnTo>
                  <a:pt x="139" y="10"/>
                </a:lnTo>
                <a:lnTo>
                  <a:pt x="139" y="10"/>
                </a:lnTo>
                <a:lnTo>
                  <a:pt x="139" y="10"/>
                </a:lnTo>
                <a:lnTo>
                  <a:pt x="139" y="10"/>
                </a:lnTo>
                <a:lnTo>
                  <a:pt x="139" y="10"/>
                </a:lnTo>
                <a:lnTo>
                  <a:pt x="139" y="10"/>
                </a:lnTo>
                <a:lnTo>
                  <a:pt x="139" y="10"/>
                </a:lnTo>
                <a:lnTo>
                  <a:pt x="139" y="10"/>
                </a:lnTo>
                <a:lnTo>
                  <a:pt x="139" y="10"/>
                </a:lnTo>
                <a:lnTo>
                  <a:pt x="139" y="10"/>
                </a:lnTo>
                <a:lnTo>
                  <a:pt x="139" y="10"/>
                </a:lnTo>
                <a:lnTo>
                  <a:pt x="139" y="10"/>
                </a:lnTo>
                <a:lnTo>
                  <a:pt x="140" y="10"/>
                </a:lnTo>
                <a:lnTo>
                  <a:pt x="140" y="11"/>
                </a:lnTo>
                <a:lnTo>
                  <a:pt x="140" y="11"/>
                </a:lnTo>
                <a:lnTo>
                  <a:pt x="141" y="11"/>
                </a:lnTo>
                <a:lnTo>
                  <a:pt x="141" y="11"/>
                </a:lnTo>
                <a:lnTo>
                  <a:pt x="141" y="11"/>
                </a:lnTo>
                <a:lnTo>
                  <a:pt x="141" y="11"/>
                </a:lnTo>
                <a:lnTo>
                  <a:pt x="141" y="11"/>
                </a:lnTo>
                <a:lnTo>
                  <a:pt x="141" y="11"/>
                </a:lnTo>
                <a:lnTo>
                  <a:pt x="142" y="11"/>
                </a:lnTo>
                <a:lnTo>
                  <a:pt x="142" y="11"/>
                </a:lnTo>
                <a:lnTo>
                  <a:pt x="142" y="11"/>
                </a:lnTo>
                <a:lnTo>
                  <a:pt x="142" y="11"/>
                </a:lnTo>
                <a:lnTo>
                  <a:pt x="142" y="11"/>
                </a:lnTo>
                <a:lnTo>
                  <a:pt x="142" y="11"/>
                </a:lnTo>
                <a:lnTo>
                  <a:pt x="142" y="11"/>
                </a:lnTo>
                <a:lnTo>
                  <a:pt x="142" y="11"/>
                </a:lnTo>
                <a:lnTo>
                  <a:pt x="142" y="11"/>
                </a:lnTo>
                <a:lnTo>
                  <a:pt x="143" y="11"/>
                </a:lnTo>
                <a:lnTo>
                  <a:pt x="143" y="11"/>
                </a:lnTo>
                <a:lnTo>
                  <a:pt x="143" y="11"/>
                </a:lnTo>
                <a:lnTo>
                  <a:pt x="143" y="11"/>
                </a:lnTo>
                <a:lnTo>
                  <a:pt x="143" y="11"/>
                </a:lnTo>
                <a:lnTo>
                  <a:pt x="143" y="11"/>
                </a:lnTo>
                <a:lnTo>
                  <a:pt x="143" y="11"/>
                </a:lnTo>
                <a:lnTo>
                  <a:pt x="143" y="11"/>
                </a:lnTo>
                <a:lnTo>
                  <a:pt x="143" y="11"/>
                </a:lnTo>
                <a:lnTo>
                  <a:pt x="144" y="11"/>
                </a:lnTo>
                <a:lnTo>
                  <a:pt x="144" y="11"/>
                </a:lnTo>
                <a:lnTo>
                  <a:pt x="144" y="11"/>
                </a:lnTo>
                <a:lnTo>
                  <a:pt x="144" y="11"/>
                </a:lnTo>
                <a:lnTo>
                  <a:pt x="144" y="11"/>
                </a:lnTo>
                <a:lnTo>
                  <a:pt x="144" y="11"/>
                </a:lnTo>
                <a:lnTo>
                  <a:pt x="144" y="11"/>
                </a:lnTo>
                <a:lnTo>
                  <a:pt x="144" y="11"/>
                </a:lnTo>
                <a:lnTo>
                  <a:pt x="144" y="11"/>
                </a:lnTo>
                <a:lnTo>
                  <a:pt x="145" y="11"/>
                </a:lnTo>
                <a:lnTo>
                  <a:pt x="145" y="11"/>
                </a:lnTo>
                <a:lnTo>
                  <a:pt x="145" y="11"/>
                </a:lnTo>
                <a:lnTo>
                  <a:pt x="145" y="11"/>
                </a:lnTo>
                <a:lnTo>
                  <a:pt x="145" y="11"/>
                </a:lnTo>
                <a:lnTo>
                  <a:pt x="145" y="11"/>
                </a:lnTo>
                <a:lnTo>
                  <a:pt x="146" y="11"/>
                </a:lnTo>
                <a:lnTo>
                  <a:pt x="146" y="12"/>
                </a:lnTo>
                <a:lnTo>
                  <a:pt x="146" y="12"/>
                </a:lnTo>
                <a:lnTo>
                  <a:pt x="146" y="12"/>
                </a:lnTo>
                <a:lnTo>
                  <a:pt x="146" y="12"/>
                </a:lnTo>
                <a:lnTo>
                  <a:pt x="146" y="12"/>
                </a:lnTo>
                <a:lnTo>
                  <a:pt x="147" y="12"/>
                </a:lnTo>
                <a:lnTo>
                  <a:pt x="147" y="12"/>
                </a:lnTo>
                <a:lnTo>
                  <a:pt x="147" y="12"/>
                </a:lnTo>
                <a:lnTo>
                  <a:pt x="148" y="12"/>
                </a:lnTo>
                <a:lnTo>
                  <a:pt x="148" y="12"/>
                </a:lnTo>
                <a:lnTo>
                  <a:pt x="148" y="12"/>
                </a:lnTo>
                <a:lnTo>
                  <a:pt x="148" y="12"/>
                </a:lnTo>
                <a:lnTo>
                  <a:pt x="148" y="12"/>
                </a:lnTo>
                <a:lnTo>
                  <a:pt x="148" y="12"/>
                </a:lnTo>
                <a:lnTo>
                  <a:pt x="148" y="12"/>
                </a:lnTo>
                <a:lnTo>
                  <a:pt x="148" y="12"/>
                </a:lnTo>
                <a:lnTo>
                  <a:pt x="148" y="12"/>
                </a:lnTo>
                <a:lnTo>
                  <a:pt x="149" y="12"/>
                </a:lnTo>
                <a:lnTo>
                  <a:pt x="149" y="12"/>
                </a:lnTo>
                <a:lnTo>
                  <a:pt x="149" y="12"/>
                </a:lnTo>
                <a:lnTo>
                  <a:pt x="149" y="12"/>
                </a:lnTo>
                <a:lnTo>
                  <a:pt x="149" y="12"/>
                </a:lnTo>
                <a:lnTo>
                  <a:pt x="149" y="12"/>
                </a:lnTo>
                <a:lnTo>
                  <a:pt x="150" y="12"/>
                </a:lnTo>
                <a:lnTo>
                  <a:pt x="150" y="12"/>
                </a:lnTo>
                <a:lnTo>
                  <a:pt x="150" y="12"/>
                </a:lnTo>
                <a:lnTo>
                  <a:pt x="151" y="12"/>
                </a:lnTo>
                <a:lnTo>
                  <a:pt x="151" y="12"/>
                </a:lnTo>
                <a:lnTo>
                  <a:pt x="151" y="12"/>
                </a:lnTo>
                <a:lnTo>
                  <a:pt x="151" y="12"/>
                </a:lnTo>
                <a:lnTo>
                  <a:pt x="151" y="12"/>
                </a:lnTo>
                <a:lnTo>
                  <a:pt x="151" y="12"/>
                </a:lnTo>
                <a:lnTo>
                  <a:pt x="151" y="12"/>
                </a:lnTo>
                <a:lnTo>
                  <a:pt x="151" y="12"/>
                </a:lnTo>
                <a:lnTo>
                  <a:pt x="151" y="12"/>
                </a:lnTo>
                <a:lnTo>
                  <a:pt x="151" y="12"/>
                </a:lnTo>
                <a:lnTo>
                  <a:pt x="151" y="12"/>
                </a:lnTo>
                <a:lnTo>
                  <a:pt x="151" y="12"/>
                </a:lnTo>
                <a:lnTo>
                  <a:pt x="152" y="12"/>
                </a:lnTo>
                <a:lnTo>
                  <a:pt x="152" y="12"/>
                </a:lnTo>
                <a:lnTo>
                  <a:pt x="152" y="12"/>
                </a:lnTo>
                <a:lnTo>
                  <a:pt x="152" y="12"/>
                </a:lnTo>
                <a:lnTo>
                  <a:pt x="152" y="12"/>
                </a:lnTo>
                <a:lnTo>
                  <a:pt x="152" y="12"/>
                </a:lnTo>
                <a:lnTo>
                  <a:pt x="153" y="12"/>
                </a:lnTo>
                <a:lnTo>
                  <a:pt x="153" y="12"/>
                </a:lnTo>
                <a:lnTo>
                  <a:pt x="153" y="12"/>
                </a:lnTo>
                <a:lnTo>
                  <a:pt x="153" y="12"/>
                </a:lnTo>
                <a:lnTo>
                  <a:pt x="153" y="12"/>
                </a:lnTo>
                <a:lnTo>
                  <a:pt x="153" y="12"/>
                </a:lnTo>
                <a:lnTo>
                  <a:pt x="153" y="12"/>
                </a:lnTo>
                <a:lnTo>
                  <a:pt x="153" y="12"/>
                </a:lnTo>
                <a:lnTo>
                  <a:pt x="153" y="12"/>
                </a:lnTo>
                <a:lnTo>
                  <a:pt x="154" y="12"/>
                </a:lnTo>
                <a:lnTo>
                  <a:pt x="154" y="12"/>
                </a:lnTo>
                <a:lnTo>
                  <a:pt x="154" y="12"/>
                </a:lnTo>
                <a:lnTo>
                  <a:pt x="154" y="12"/>
                </a:lnTo>
                <a:lnTo>
                  <a:pt x="154" y="12"/>
                </a:lnTo>
                <a:lnTo>
                  <a:pt x="154" y="12"/>
                </a:lnTo>
                <a:lnTo>
                  <a:pt x="155" y="12"/>
                </a:lnTo>
                <a:lnTo>
                  <a:pt x="155" y="13"/>
                </a:lnTo>
                <a:lnTo>
                  <a:pt x="155" y="13"/>
                </a:lnTo>
                <a:lnTo>
                  <a:pt x="155" y="13"/>
                </a:lnTo>
                <a:lnTo>
                  <a:pt x="155" y="13"/>
                </a:lnTo>
                <a:lnTo>
                  <a:pt x="155" y="13"/>
                </a:lnTo>
                <a:lnTo>
                  <a:pt x="155" y="13"/>
                </a:lnTo>
                <a:lnTo>
                  <a:pt x="155" y="13"/>
                </a:lnTo>
                <a:lnTo>
                  <a:pt x="155" y="13"/>
                </a:lnTo>
                <a:lnTo>
                  <a:pt x="155" y="13"/>
                </a:lnTo>
                <a:lnTo>
                  <a:pt x="155" y="13"/>
                </a:lnTo>
                <a:lnTo>
                  <a:pt x="155" y="13"/>
                </a:lnTo>
                <a:lnTo>
                  <a:pt x="156" y="13"/>
                </a:lnTo>
                <a:lnTo>
                  <a:pt x="156" y="13"/>
                </a:lnTo>
                <a:lnTo>
                  <a:pt x="156" y="13"/>
                </a:lnTo>
                <a:lnTo>
                  <a:pt x="156" y="13"/>
                </a:lnTo>
                <a:lnTo>
                  <a:pt x="156" y="13"/>
                </a:lnTo>
                <a:lnTo>
                  <a:pt x="156" y="13"/>
                </a:lnTo>
                <a:lnTo>
                  <a:pt x="157" y="13"/>
                </a:lnTo>
                <a:lnTo>
                  <a:pt x="157" y="13"/>
                </a:lnTo>
                <a:lnTo>
                  <a:pt x="157" y="13"/>
                </a:lnTo>
                <a:lnTo>
                  <a:pt x="157" y="13"/>
                </a:lnTo>
                <a:lnTo>
                  <a:pt x="157" y="13"/>
                </a:lnTo>
                <a:lnTo>
                  <a:pt x="157" y="13"/>
                </a:lnTo>
                <a:lnTo>
                  <a:pt x="157" y="13"/>
                </a:lnTo>
                <a:lnTo>
                  <a:pt x="157" y="13"/>
                </a:lnTo>
                <a:lnTo>
                  <a:pt x="157" y="13"/>
                </a:lnTo>
                <a:lnTo>
                  <a:pt x="157" y="13"/>
                </a:lnTo>
                <a:lnTo>
                  <a:pt x="157" y="13"/>
                </a:lnTo>
                <a:lnTo>
                  <a:pt x="157" y="13"/>
                </a:lnTo>
                <a:lnTo>
                  <a:pt x="158" y="13"/>
                </a:lnTo>
                <a:lnTo>
                  <a:pt x="158" y="13"/>
                </a:lnTo>
                <a:lnTo>
                  <a:pt x="158" y="13"/>
                </a:lnTo>
                <a:lnTo>
                  <a:pt x="158" y="13"/>
                </a:lnTo>
                <a:lnTo>
                  <a:pt x="158" y="13"/>
                </a:lnTo>
                <a:lnTo>
                  <a:pt x="158" y="13"/>
                </a:lnTo>
                <a:lnTo>
                  <a:pt x="159" y="13"/>
                </a:lnTo>
                <a:lnTo>
                  <a:pt x="159" y="13"/>
                </a:lnTo>
                <a:lnTo>
                  <a:pt x="159" y="13"/>
                </a:lnTo>
                <a:lnTo>
                  <a:pt x="160" y="13"/>
                </a:lnTo>
                <a:lnTo>
                  <a:pt x="160" y="13"/>
                </a:lnTo>
                <a:lnTo>
                  <a:pt x="160" y="13"/>
                </a:lnTo>
                <a:lnTo>
                  <a:pt x="160" y="13"/>
                </a:lnTo>
                <a:lnTo>
                  <a:pt x="160" y="13"/>
                </a:lnTo>
                <a:lnTo>
                  <a:pt x="160" y="13"/>
                </a:lnTo>
                <a:lnTo>
                  <a:pt x="162" y="13"/>
                </a:lnTo>
                <a:lnTo>
                  <a:pt x="162" y="13"/>
                </a:lnTo>
                <a:lnTo>
                  <a:pt x="162" y="13"/>
                </a:lnTo>
                <a:lnTo>
                  <a:pt x="162" y="13"/>
                </a:lnTo>
                <a:lnTo>
                  <a:pt x="162" y="13"/>
                </a:lnTo>
                <a:lnTo>
                  <a:pt x="162" y="13"/>
                </a:lnTo>
                <a:lnTo>
                  <a:pt x="163" y="13"/>
                </a:lnTo>
                <a:lnTo>
                  <a:pt x="163" y="13"/>
                </a:lnTo>
                <a:lnTo>
                  <a:pt x="163" y="13"/>
                </a:lnTo>
                <a:lnTo>
                  <a:pt x="163" y="13"/>
                </a:lnTo>
                <a:lnTo>
                  <a:pt x="163" y="13"/>
                </a:lnTo>
                <a:lnTo>
                  <a:pt x="163" y="13"/>
                </a:lnTo>
                <a:lnTo>
                  <a:pt x="164" y="13"/>
                </a:lnTo>
                <a:lnTo>
                  <a:pt x="164" y="13"/>
                </a:lnTo>
                <a:lnTo>
                  <a:pt x="164" y="13"/>
                </a:lnTo>
                <a:lnTo>
                  <a:pt x="165" y="13"/>
                </a:lnTo>
                <a:lnTo>
                  <a:pt x="165" y="13"/>
                </a:lnTo>
                <a:lnTo>
                  <a:pt x="165" y="13"/>
                </a:lnTo>
                <a:lnTo>
                  <a:pt x="165" y="13"/>
                </a:lnTo>
                <a:lnTo>
                  <a:pt x="165" y="14"/>
                </a:lnTo>
                <a:lnTo>
                  <a:pt x="165" y="14"/>
                </a:lnTo>
                <a:lnTo>
                  <a:pt x="166" y="14"/>
                </a:lnTo>
                <a:lnTo>
                  <a:pt x="166" y="14"/>
                </a:lnTo>
                <a:lnTo>
                  <a:pt x="166" y="14"/>
                </a:lnTo>
                <a:lnTo>
                  <a:pt x="167" y="14"/>
                </a:lnTo>
                <a:lnTo>
                  <a:pt x="167" y="14"/>
                </a:lnTo>
                <a:lnTo>
                  <a:pt x="167" y="14"/>
                </a:lnTo>
                <a:lnTo>
                  <a:pt x="167" y="14"/>
                </a:lnTo>
                <a:lnTo>
                  <a:pt x="167" y="14"/>
                </a:lnTo>
                <a:lnTo>
                  <a:pt x="167" y="14"/>
                </a:lnTo>
                <a:lnTo>
                  <a:pt x="167" y="14"/>
                </a:lnTo>
                <a:lnTo>
                  <a:pt x="167" y="14"/>
                </a:lnTo>
                <a:lnTo>
                  <a:pt x="167" y="14"/>
                </a:lnTo>
                <a:lnTo>
                  <a:pt x="168" y="14"/>
                </a:lnTo>
                <a:lnTo>
                  <a:pt x="168" y="14"/>
                </a:lnTo>
                <a:lnTo>
                  <a:pt x="168" y="14"/>
                </a:lnTo>
                <a:lnTo>
                  <a:pt x="168" y="14"/>
                </a:lnTo>
                <a:lnTo>
                  <a:pt x="168" y="14"/>
                </a:lnTo>
                <a:lnTo>
                  <a:pt x="168" y="14"/>
                </a:lnTo>
                <a:lnTo>
                  <a:pt x="169" y="14"/>
                </a:lnTo>
                <a:lnTo>
                  <a:pt x="169" y="14"/>
                </a:lnTo>
                <a:lnTo>
                  <a:pt x="169" y="14"/>
                </a:lnTo>
                <a:lnTo>
                  <a:pt x="169" y="14"/>
                </a:lnTo>
                <a:lnTo>
                  <a:pt x="169" y="14"/>
                </a:lnTo>
                <a:lnTo>
                  <a:pt x="169" y="14"/>
                </a:lnTo>
                <a:lnTo>
                  <a:pt x="169" y="14"/>
                </a:lnTo>
                <a:lnTo>
                  <a:pt x="169" y="14"/>
                </a:lnTo>
                <a:lnTo>
                  <a:pt x="169" y="14"/>
                </a:lnTo>
                <a:lnTo>
                  <a:pt x="169" y="14"/>
                </a:lnTo>
                <a:lnTo>
                  <a:pt x="169" y="14"/>
                </a:lnTo>
                <a:lnTo>
                  <a:pt x="169" y="14"/>
                </a:lnTo>
                <a:lnTo>
                  <a:pt x="169" y="14"/>
                </a:lnTo>
                <a:lnTo>
                  <a:pt x="169" y="14"/>
                </a:lnTo>
                <a:lnTo>
                  <a:pt x="169" y="14"/>
                </a:lnTo>
                <a:lnTo>
                  <a:pt x="170" y="14"/>
                </a:lnTo>
                <a:lnTo>
                  <a:pt x="170" y="14"/>
                </a:lnTo>
                <a:lnTo>
                  <a:pt x="170" y="14"/>
                </a:lnTo>
                <a:lnTo>
                  <a:pt x="170" y="14"/>
                </a:lnTo>
                <a:lnTo>
                  <a:pt x="170" y="14"/>
                </a:lnTo>
                <a:lnTo>
                  <a:pt x="170" y="14"/>
                </a:lnTo>
                <a:lnTo>
                  <a:pt x="171" y="14"/>
                </a:lnTo>
                <a:lnTo>
                  <a:pt x="171" y="14"/>
                </a:lnTo>
                <a:lnTo>
                  <a:pt x="171" y="14"/>
                </a:lnTo>
                <a:lnTo>
                  <a:pt x="171" y="14"/>
                </a:lnTo>
                <a:lnTo>
                  <a:pt x="171" y="14"/>
                </a:lnTo>
                <a:lnTo>
                  <a:pt x="171" y="14"/>
                </a:lnTo>
                <a:lnTo>
                  <a:pt x="172" y="14"/>
                </a:lnTo>
                <a:lnTo>
                  <a:pt x="172" y="14"/>
                </a:lnTo>
                <a:lnTo>
                  <a:pt x="172" y="14"/>
                </a:lnTo>
                <a:lnTo>
                  <a:pt x="172" y="14"/>
                </a:lnTo>
                <a:lnTo>
                  <a:pt x="172" y="14"/>
                </a:lnTo>
                <a:lnTo>
                  <a:pt x="172" y="14"/>
                </a:lnTo>
                <a:lnTo>
                  <a:pt x="172" y="14"/>
                </a:lnTo>
                <a:lnTo>
                  <a:pt x="172" y="15"/>
                </a:lnTo>
                <a:lnTo>
                  <a:pt x="172" y="15"/>
                </a:lnTo>
                <a:lnTo>
                  <a:pt x="173" y="15"/>
                </a:lnTo>
                <a:lnTo>
                  <a:pt x="173" y="15"/>
                </a:lnTo>
                <a:lnTo>
                  <a:pt x="173" y="15"/>
                </a:lnTo>
                <a:lnTo>
                  <a:pt x="174" y="15"/>
                </a:lnTo>
                <a:lnTo>
                  <a:pt x="174" y="15"/>
                </a:lnTo>
                <a:lnTo>
                  <a:pt x="174" y="15"/>
                </a:lnTo>
                <a:lnTo>
                  <a:pt x="174" y="15"/>
                </a:lnTo>
                <a:lnTo>
                  <a:pt x="174" y="15"/>
                </a:lnTo>
                <a:lnTo>
                  <a:pt x="174" y="15"/>
                </a:lnTo>
                <a:lnTo>
                  <a:pt x="174" y="15"/>
                </a:lnTo>
                <a:lnTo>
                  <a:pt x="174" y="15"/>
                </a:lnTo>
                <a:lnTo>
                  <a:pt x="174" y="15"/>
                </a:lnTo>
                <a:lnTo>
                  <a:pt x="174" y="15"/>
                </a:lnTo>
                <a:lnTo>
                  <a:pt x="174" y="15"/>
                </a:lnTo>
                <a:lnTo>
                  <a:pt x="174" y="15"/>
                </a:lnTo>
                <a:lnTo>
                  <a:pt x="175" y="15"/>
                </a:lnTo>
                <a:lnTo>
                  <a:pt x="175" y="15"/>
                </a:lnTo>
                <a:lnTo>
                  <a:pt x="175" y="15"/>
                </a:lnTo>
                <a:lnTo>
                  <a:pt x="176" y="15"/>
                </a:lnTo>
                <a:lnTo>
                  <a:pt x="176" y="15"/>
                </a:lnTo>
                <a:lnTo>
                  <a:pt x="176" y="15"/>
                </a:lnTo>
                <a:lnTo>
                  <a:pt x="176" y="15"/>
                </a:lnTo>
                <a:lnTo>
                  <a:pt x="176" y="15"/>
                </a:lnTo>
                <a:lnTo>
                  <a:pt x="176" y="15"/>
                </a:lnTo>
                <a:lnTo>
                  <a:pt x="176" y="15"/>
                </a:lnTo>
                <a:lnTo>
                  <a:pt x="176" y="15"/>
                </a:lnTo>
                <a:lnTo>
                  <a:pt x="176" y="15"/>
                </a:lnTo>
                <a:lnTo>
                  <a:pt x="176" y="15"/>
                </a:lnTo>
                <a:lnTo>
                  <a:pt x="176" y="15"/>
                </a:lnTo>
                <a:lnTo>
                  <a:pt x="176" y="15"/>
                </a:lnTo>
                <a:lnTo>
                  <a:pt x="178" y="15"/>
                </a:lnTo>
                <a:lnTo>
                  <a:pt x="178" y="15"/>
                </a:lnTo>
                <a:lnTo>
                  <a:pt x="178" y="15"/>
                </a:lnTo>
                <a:lnTo>
                  <a:pt x="178" y="15"/>
                </a:lnTo>
                <a:lnTo>
                  <a:pt x="178" y="15"/>
                </a:lnTo>
                <a:lnTo>
                  <a:pt x="178" y="15"/>
                </a:lnTo>
                <a:lnTo>
                  <a:pt x="178" y="15"/>
                </a:lnTo>
                <a:lnTo>
                  <a:pt x="178" y="15"/>
                </a:lnTo>
                <a:lnTo>
                  <a:pt x="178" y="15"/>
                </a:lnTo>
                <a:lnTo>
                  <a:pt x="179" y="15"/>
                </a:lnTo>
                <a:lnTo>
                  <a:pt x="179" y="15"/>
                </a:lnTo>
                <a:lnTo>
                  <a:pt x="179" y="15"/>
                </a:lnTo>
                <a:lnTo>
                  <a:pt x="179" y="15"/>
                </a:lnTo>
                <a:lnTo>
                  <a:pt x="179" y="15"/>
                </a:lnTo>
                <a:lnTo>
                  <a:pt x="179" y="15"/>
                </a:lnTo>
                <a:lnTo>
                  <a:pt x="180" y="15"/>
                </a:lnTo>
                <a:lnTo>
                  <a:pt x="180" y="16"/>
                </a:lnTo>
                <a:lnTo>
                  <a:pt x="180" y="16"/>
                </a:lnTo>
                <a:lnTo>
                  <a:pt x="180" y="16"/>
                </a:lnTo>
                <a:lnTo>
                  <a:pt x="180" y="16"/>
                </a:lnTo>
                <a:lnTo>
                  <a:pt x="180" y="16"/>
                </a:lnTo>
                <a:lnTo>
                  <a:pt x="180" y="16"/>
                </a:lnTo>
                <a:lnTo>
                  <a:pt x="180" y="16"/>
                </a:lnTo>
                <a:lnTo>
                  <a:pt x="180" y="16"/>
                </a:lnTo>
                <a:lnTo>
                  <a:pt x="180" y="16"/>
                </a:lnTo>
                <a:lnTo>
                  <a:pt x="180" y="16"/>
                </a:lnTo>
                <a:lnTo>
                  <a:pt x="180" y="16"/>
                </a:lnTo>
                <a:lnTo>
                  <a:pt x="181" y="16"/>
                </a:lnTo>
                <a:lnTo>
                  <a:pt x="181" y="16"/>
                </a:lnTo>
                <a:lnTo>
                  <a:pt x="181" y="16"/>
                </a:lnTo>
                <a:lnTo>
                  <a:pt x="182" y="16"/>
                </a:lnTo>
                <a:lnTo>
                  <a:pt x="182" y="16"/>
                </a:lnTo>
                <a:lnTo>
                  <a:pt x="182" y="16"/>
                </a:lnTo>
                <a:lnTo>
                  <a:pt x="182" y="16"/>
                </a:lnTo>
                <a:lnTo>
                  <a:pt x="182" y="16"/>
                </a:lnTo>
                <a:lnTo>
                  <a:pt x="182" y="16"/>
                </a:lnTo>
                <a:lnTo>
                  <a:pt x="182" y="16"/>
                </a:lnTo>
                <a:lnTo>
                  <a:pt x="182" y="16"/>
                </a:lnTo>
                <a:lnTo>
                  <a:pt x="182" y="16"/>
                </a:lnTo>
                <a:lnTo>
                  <a:pt x="182" y="16"/>
                </a:lnTo>
                <a:lnTo>
                  <a:pt x="182" y="16"/>
                </a:lnTo>
                <a:lnTo>
                  <a:pt x="182" y="16"/>
                </a:lnTo>
                <a:lnTo>
                  <a:pt x="183" y="16"/>
                </a:lnTo>
                <a:lnTo>
                  <a:pt x="183" y="16"/>
                </a:lnTo>
                <a:lnTo>
                  <a:pt x="183" y="16"/>
                </a:lnTo>
                <a:lnTo>
                  <a:pt x="183" y="16"/>
                </a:lnTo>
                <a:lnTo>
                  <a:pt x="183" y="16"/>
                </a:lnTo>
                <a:lnTo>
                  <a:pt x="183" y="16"/>
                </a:lnTo>
                <a:lnTo>
                  <a:pt x="183" y="16"/>
                </a:lnTo>
                <a:lnTo>
                  <a:pt x="183" y="16"/>
                </a:lnTo>
                <a:lnTo>
                  <a:pt x="183" y="16"/>
                </a:lnTo>
                <a:lnTo>
                  <a:pt x="183" y="16"/>
                </a:lnTo>
                <a:lnTo>
                  <a:pt x="183" y="16"/>
                </a:lnTo>
                <a:lnTo>
                  <a:pt x="183" y="16"/>
                </a:lnTo>
                <a:lnTo>
                  <a:pt x="184" y="16"/>
                </a:lnTo>
                <a:lnTo>
                  <a:pt x="184" y="16"/>
                </a:lnTo>
                <a:lnTo>
                  <a:pt x="184" y="16"/>
                </a:lnTo>
                <a:lnTo>
                  <a:pt x="185" y="16"/>
                </a:lnTo>
                <a:lnTo>
                  <a:pt x="185" y="16"/>
                </a:lnTo>
                <a:lnTo>
                  <a:pt x="185" y="16"/>
                </a:lnTo>
                <a:lnTo>
                  <a:pt x="185" y="16"/>
                </a:lnTo>
                <a:lnTo>
                  <a:pt x="185" y="16"/>
                </a:lnTo>
                <a:lnTo>
                  <a:pt x="185" y="16"/>
                </a:lnTo>
                <a:lnTo>
                  <a:pt x="185" y="16"/>
                </a:lnTo>
                <a:lnTo>
                  <a:pt x="185" y="16"/>
                </a:lnTo>
                <a:lnTo>
                  <a:pt x="185" y="16"/>
                </a:lnTo>
                <a:lnTo>
                  <a:pt x="186" y="16"/>
                </a:lnTo>
                <a:lnTo>
                  <a:pt x="186" y="16"/>
                </a:lnTo>
                <a:lnTo>
                  <a:pt x="186" y="16"/>
                </a:lnTo>
                <a:lnTo>
                  <a:pt x="186" y="16"/>
                </a:lnTo>
                <a:lnTo>
                  <a:pt x="186" y="16"/>
                </a:lnTo>
                <a:lnTo>
                  <a:pt x="186" y="16"/>
                </a:lnTo>
                <a:lnTo>
                  <a:pt x="186" y="16"/>
                </a:lnTo>
                <a:lnTo>
                  <a:pt x="186" y="16"/>
                </a:lnTo>
                <a:lnTo>
                  <a:pt x="186" y="16"/>
                </a:lnTo>
                <a:lnTo>
                  <a:pt x="187" y="16"/>
                </a:lnTo>
                <a:lnTo>
                  <a:pt x="187" y="16"/>
                </a:lnTo>
                <a:lnTo>
                  <a:pt x="187" y="16"/>
                </a:lnTo>
                <a:lnTo>
                  <a:pt x="187" y="16"/>
                </a:lnTo>
                <a:lnTo>
                  <a:pt x="187" y="16"/>
                </a:lnTo>
                <a:lnTo>
                  <a:pt x="187" y="16"/>
                </a:lnTo>
                <a:lnTo>
                  <a:pt x="188" y="16"/>
                </a:lnTo>
                <a:lnTo>
                  <a:pt x="188" y="16"/>
                </a:lnTo>
                <a:lnTo>
                  <a:pt x="188" y="16"/>
                </a:lnTo>
                <a:lnTo>
                  <a:pt x="188" y="16"/>
                </a:lnTo>
                <a:lnTo>
                  <a:pt x="188" y="16"/>
                </a:lnTo>
                <a:lnTo>
                  <a:pt x="188" y="16"/>
                </a:lnTo>
                <a:lnTo>
                  <a:pt x="189" y="16"/>
                </a:lnTo>
                <a:lnTo>
                  <a:pt x="189" y="16"/>
                </a:lnTo>
                <a:lnTo>
                  <a:pt x="189" y="16"/>
                </a:lnTo>
                <a:lnTo>
                  <a:pt x="189" y="16"/>
                </a:lnTo>
                <a:lnTo>
                  <a:pt x="189" y="17"/>
                </a:lnTo>
                <a:lnTo>
                  <a:pt x="189" y="17"/>
                </a:lnTo>
                <a:lnTo>
                  <a:pt x="189" y="17"/>
                </a:lnTo>
                <a:lnTo>
                  <a:pt x="189" y="17"/>
                </a:lnTo>
                <a:lnTo>
                  <a:pt x="189" y="17"/>
                </a:lnTo>
                <a:lnTo>
                  <a:pt x="189" y="17"/>
                </a:lnTo>
                <a:lnTo>
                  <a:pt x="189" y="17"/>
                </a:lnTo>
                <a:lnTo>
                  <a:pt x="189" y="17"/>
                </a:lnTo>
                <a:lnTo>
                  <a:pt x="190" y="17"/>
                </a:lnTo>
                <a:lnTo>
                  <a:pt x="190" y="17"/>
                </a:lnTo>
                <a:lnTo>
                  <a:pt x="190" y="17"/>
                </a:lnTo>
                <a:lnTo>
                  <a:pt x="190" y="17"/>
                </a:lnTo>
                <a:lnTo>
                  <a:pt x="190" y="17"/>
                </a:lnTo>
                <a:lnTo>
                  <a:pt x="190" y="17"/>
                </a:lnTo>
                <a:lnTo>
                  <a:pt x="190" y="17"/>
                </a:lnTo>
                <a:lnTo>
                  <a:pt x="190" y="17"/>
                </a:lnTo>
                <a:lnTo>
                  <a:pt x="190" y="17"/>
                </a:lnTo>
                <a:lnTo>
                  <a:pt x="190" y="17"/>
                </a:lnTo>
                <a:lnTo>
                  <a:pt x="190" y="17"/>
                </a:lnTo>
                <a:lnTo>
                  <a:pt x="190" y="17"/>
                </a:lnTo>
                <a:lnTo>
                  <a:pt x="191" y="17"/>
                </a:lnTo>
                <a:lnTo>
                  <a:pt x="191" y="17"/>
                </a:lnTo>
                <a:lnTo>
                  <a:pt x="191" y="17"/>
                </a:lnTo>
                <a:lnTo>
                  <a:pt x="191" y="17"/>
                </a:lnTo>
                <a:lnTo>
                  <a:pt x="191" y="17"/>
                </a:lnTo>
                <a:lnTo>
                  <a:pt x="191" y="17"/>
                </a:lnTo>
                <a:lnTo>
                  <a:pt x="191" y="17"/>
                </a:lnTo>
                <a:lnTo>
                  <a:pt x="191" y="17"/>
                </a:lnTo>
                <a:lnTo>
                  <a:pt x="191" y="17"/>
                </a:lnTo>
                <a:lnTo>
                  <a:pt x="192" y="17"/>
                </a:lnTo>
                <a:lnTo>
                  <a:pt x="192" y="17"/>
                </a:lnTo>
                <a:lnTo>
                  <a:pt x="192" y="17"/>
                </a:lnTo>
                <a:lnTo>
                  <a:pt x="192" y="17"/>
                </a:lnTo>
                <a:lnTo>
                  <a:pt x="192" y="17"/>
                </a:lnTo>
                <a:lnTo>
                  <a:pt x="192" y="17"/>
                </a:lnTo>
                <a:lnTo>
                  <a:pt x="192" y="17"/>
                </a:lnTo>
                <a:lnTo>
                  <a:pt x="192" y="17"/>
                </a:lnTo>
                <a:lnTo>
                  <a:pt x="192" y="17"/>
                </a:lnTo>
                <a:lnTo>
                  <a:pt x="193" y="17"/>
                </a:lnTo>
                <a:lnTo>
                  <a:pt x="193" y="17"/>
                </a:lnTo>
                <a:lnTo>
                  <a:pt x="193" y="17"/>
                </a:lnTo>
                <a:lnTo>
                  <a:pt x="193" y="17"/>
                </a:lnTo>
                <a:lnTo>
                  <a:pt x="193" y="17"/>
                </a:lnTo>
                <a:lnTo>
                  <a:pt x="193" y="17"/>
                </a:lnTo>
                <a:lnTo>
                  <a:pt x="193" y="17"/>
                </a:lnTo>
                <a:lnTo>
                  <a:pt x="193" y="17"/>
                </a:lnTo>
                <a:lnTo>
                  <a:pt x="193" y="17"/>
                </a:lnTo>
                <a:lnTo>
                  <a:pt x="194" y="17"/>
                </a:lnTo>
                <a:lnTo>
                  <a:pt x="194" y="17"/>
                </a:lnTo>
                <a:lnTo>
                  <a:pt x="194" y="17"/>
                </a:lnTo>
                <a:lnTo>
                  <a:pt x="196" y="17"/>
                </a:lnTo>
                <a:lnTo>
                  <a:pt x="196" y="17"/>
                </a:lnTo>
                <a:lnTo>
                  <a:pt x="196" y="17"/>
                </a:lnTo>
                <a:lnTo>
                  <a:pt x="196" y="17"/>
                </a:lnTo>
                <a:lnTo>
                  <a:pt x="196" y="17"/>
                </a:lnTo>
                <a:lnTo>
                  <a:pt x="196" y="17"/>
                </a:lnTo>
                <a:lnTo>
                  <a:pt x="196" y="17"/>
                </a:lnTo>
                <a:lnTo>
                  <a:pt x="196" y="17"/>
                </a:lnTo>
                <a:lnTo>
                  <a:pt x="196" y="17"/>
                </a:lnTo>
                <a:lnTo>
                  <a:pt x="196" y="17"/>
                </a:lnTo>
                <a:lnTo>
                  <a:pt x="196" y="17"/>
                </a:lnTo>
                <a:lnTo>
                  <a:pt x="196" y="17"/>
                </a:lnTo>
                <a:lnTo>
                  <a:pt x="197" y="17"/>
                </a:lnTo>
                <a:lnTo>
                  <a:pt x="197" y="17"/>
                </a:lnTo>
                <a:lnTo>
                  <a:pt x="197" y="17"/>
                </a:lnTo>
                <a:lnTo>
                  <a:pt x="197" y="17"/>
                </a:lnTo>
                <a:lnTo>
                  <a:pt x="197" y="18"/>
                </a:lnTo>
                <a:lnTo>
                  <a:pt x="197" y="18"/>
                </a:lnTo>
                <a:lnTo>
                  <a:pt x="197" y="18"/>
                </a:lnTo>
                <a:lnTo>
                  <a:pt x="197" y="18"/>
                </a:lnTo>
                <a:lnTo>
                  <a:pt x="197" y="18"/>
                </a:lnTo>
                <a:lnTo>
                  <a:pt x="198" y="18"/>
                </a:lnTo>
                <a:lnTo>
                  <a:pt x="198" y="18"/>
                </a:lnTo>
                <a:lnTo>
                  <a:pt x="198" y="18"/>
                </a:lnTo>
                <a:lnTo>
                  <a:pt x="198" y="18"/>
                </a:lnTo>
                <a:lnTo>
                  <a:pt x="198" y="18"/>
                </a:lnTo>
                <a:lnTo>
                  <a:pt x="198" y="18"/>
                </a:lnTo>
                <a:lnTo>
                  <a:pt x="198" y="18"/>
                </a:lnTo>
                <a:lnTo>
                  <a:pt x="198" y="18"/>
                </a:lnTo>
                <a:lnTo>
                  <a:pt x="198" y="18"/>
                </a:lnTo>
                <a:lnTo>
                  <a:pt x="199" y="18"/>
                </a:lnTo>
                <a:lnTo>
                  <a:pt x="199" y="18"/>
                </a:lnTo>
                <a:lnTo>
                  <a:pt x="199" y="18"/>
                </a:lnTo>
                <a:lnTo>
                  <a:pt x="199" y="18"/>
                </a:lnTo>
                <a:lnTo>
                  <a:pt x="199" y="18"/>
                </a:lnTo>
                <a:lnTo>
                  <a:pt x="199" y="18"/>
                </a:lnTo>
                <a:lnTo>
                  <a:pt x="200" y="18"/>
                </a:lnTo>
                <a:lnTo>
                  <a:pt x="200" y="18"/>
                </a:lnTo>
                <a:lnTo>
                  <a:pt x="200" y="18"/>
                </a:lnTo>
                <a:lnTo>
                  <a:pt x="201" y="18"/>
                </a:lnTo>
                <a:lnTo>
                  <a:pt x="201" y="18"/>
                </a:lnTo>
                <a:lnTo>
                  <a:pt x="201" y="18"/>
                </a:lnTo>
                <a:lnTo>
                  <a:pt x="201" y="18"/>
                </a:lnTo>
                <a:lnTo>
                  <a:pt x="201" y="18"/>
                </a:lnTo>
                <a:lnTo>
                  <a:pt x="201" y="18"/>
                </a:lnTo>
                <a:lnTo>
                  <a:pt x="202" y="18"/>
                </a:lnTo>
                <a:lnTo>
                  <a:pt x="202" y="18"/>
                </a:lnTo>
                <a:lnTo>
                  <a:pt x="202" y="18"/>
                </a:lnTo>
                <a:lnTo>
                  <a:pt x="202" y="18"/>
                </a:lnTo>
                <a:lnTo>
                  <a:pt x="202" y="18"/>
                </a:lnTo>
                <a:lnTo>
                  <a:pt x="202" y="18"/>
                </a:lnTo>
                <a:lnTo>
                  <a:pt x="202" y="18"/>
                </a:lnTo>
                <a:lnTo>
                  <a:pt x="202" y="18"/>
                </a:lnTo>
                <a:lnTo>
                  <a:pt x="202" y="18"/>
                </a:lnTo>
                <a:lnTo>
                  <a:pt x="202" y="18"/>
                </a:lnTo>
                <a:lnTo>
                  <a:pt x="202" y="18"/>
                </a:lnTo>
                <a:lnTo>
                  <a:pt x="202" y="18"/>
                </a:lnTo>
                <a:lnTo>
                  <a:pt x="202" y="18"/>
                </a:lnTo>
                <a:lnTo>
                  <a:pt x="202" y="19"/>
                </a:lnTo>
                <a:lnTo>
                  <a:pt x="202" y="19"/>
                </a:lnTo>
                <a:lnTo>
                  <a:pt x="203" y="19"/>
                </a:lnTo>
                <a:lnTo>
                  <a:pt x="203" y="19"/>
                </a:lnTo>
                <a:lnTo>
                  <a:pt x="203" y="19"/>
                </a:lnTo>
                <a:lnTo>
                  <a:pt x="204" y="19"/>
                </a:lnTo>
                <a:lnTo>
                  <a:pt x="204" y="19"/>
                </a:lnTo>
                <a:lnTo>
                  <a:pt x="204" y="19"/>
                </a:lnTo>
                <a:lnTo>
                  <a:pt x="204" y="19"/>
                </a:lnTo>
                <a:lnTo>
                  <a:pt x="204" y="19"/>
                </a:lnTo>
                <a:lnTo>
                  <a:pt x="204" y="19"/>
                </a:lnTo>
                <a:lnTo>
                  <a:pt x="205" y="19"/>
                </a:lnTo>
                <a:lnTo>
                  <a:pt x="205" y="19"/>
                </a:lnTo>
                <a:lnTo>
                  <a:pt x="205" y="19"/>
                </a:lnTo>
                <a:lnTo>
                  <a:pt x="205" y="19"/>
                </a:lnTo>
                <a:lnTo>
                  <a:pt x="205" y="19"/>
                </a:lnTo>
                <a:lnTo>
                  <a:pt x="205" y="19"/>
                </a:lnTo>
                <a:lnTo>
                  <a:pt x="205" y="19"/>
                </a:lnTo>
                <a:lnTo>
                  <a:pt x="205" y="19"/>
                </a:lnTo>
                <a:lnTo>
                  <a:pt x="205" y="19"/>
                </a:lnTo>
                <a:lnTo>
                  <a:pt x="205" y="19"/>
                </a:lnTo>
                <a:lnTo>
                  <a:pt x="205" y="19"/>
                </a:lnTo>
                <a:lnTo>
                  <a:pt x="205" y="19"/>
                </a:lnTo>
                <a:lnTo>
                  <a:pt x="207" y="19"/>
                </a:lnTo>
                <a:lnTo>
                  <a:pt x="207" y="19"/>
                </a:lnTo>
                <a:lnTo>
                  <a:pt x="207" y="19"/>
                </a:lnTo>
                <a:lnTo>
                  <a:pt x="207" y="19"/>
                </a:lnTo>
                <a:lnTo>
                  <a:pt x="207" y="19"/>
                </a:lnTo>
                <a:lnTo>
                  <a:pt x="207" y="19"/>
                </a:lnTo>
                <a:lnTo>
                  <a:pt x="207" y="19"/>
                </a:lnTo>
                <a:lnTo>
                  <a:pt x="207" y="19"/>
                </a:lnTo>
                <a:lnTo>
                  <a:pt x="207" y="19"/>
                </a:lnTo>
                <a:lnTo>
                  <a:pt x="207" y="19"/>
                </a:lnTo>
                <a:lnTo>
                  <a:pt x="207" y="19"/>
                </a:lnTo>
                <a:lnTo>
                  <a:pt x="207" y="19"/>
                </a:lnTo>
                <a:lnTo>
                  <a:pt x="207" y="19"/>
                </a:lnTo>
                <a:lnTo>
                  <a:pt x="207" y="19"/>
                </a:lnTo>
                <a:lnTo>
                  <a:pt x="207" y="19"/>
                </a:lnTo>
                <a:lnTo>
                  <a:pt x="208" y="19"/>
                </a:lnTo>
                <a:lnTo>
                  <a:pt x="208" y="19"/>
                </a:lnTo>
                <a:lnTo>
                  <a:pt x="208" y="19"/>
                </a:lnTo>
                <a:lnTo>
                  <a:pt x="208" y="19"/>
                </a:lnTo>
                <a:lnTo>
                  <a:pt x="208" y="20"/>
                </a:lnTo>
                <a:lnTo>
                  <a:pt x="208" y="20"/>
                </a:lnTo>
                <a:lnTo>
                  <a:pt x="209" y="20"/>
                </a:lnTo>
                <a:lnTo>
                  <a:pt x="209" y="20"/>
                </a:lnTo>
                <a:lnTo>
                  <a:pt x="209" y="20"/>
                </a:lnTo>
                <a:lnTo>
                  <a:pt x="209" y="20"/>
                </a:lnTo>
                <a:lnTo>
                  <a:pt x="209" y="20"/>
                </a:lnTo>
                <a:lnTo>
                  <a:pt x="209" y="20"/>
                </a:lnTo>
                <a:lnTo>
                  <a:pt x="209" y="20"/>
                </a:lnTo>
                <a:lnTo>
                  <a:pt x="209" y="20"/>
                </a:lnTo>
                <a:lnTo>
                  <a:pt x="209" y="20"/>
                </a:lnTo>
                <a:lnTo>
                  <a:pt x="209" y="20"/>
                </a:lnTo>
                <a:lnTo>
                  <a:pt x="209" y="20"/>
                </a:lnTo>
                <a:lnTo>
                  <a:pt x="209" y="20"/>
                </a:lnTo>
                <a:lnTo>
                  <a:pt x="209" y="20"/>
                </a:lnTo>
                <a:lnTo>
                  <a:pt x="209" y="20"/>
                </a:lnTo>
                <a:lnTo>
                  <a:pt x="209" y="20"/>
                </a:lnTo>
                <a:lnTo>
                  <a:pt x="210" y="20"/>
                </a:lnTo>
                <a:lnTo>
                  <a:pt x="210" y="20"/>
                </a:lnTo>
                <a:lnTo>
                  <a:pt x="210" y="20"/>
                </a:lnTo>
                <a:lnTo>
                  <a:pt x="210" y="20"/>
                </a:lnTo>
                <a:lnTo>
                  <a:pt x="210" y="20"/>
                </a:lnTo>
                <a:lnTo>
                  <a:pt x="210" y="20"/>
                </a:lnTo>
                <a:lnTo>
                  <a:pt x="211" y="20"/>
                </a:lnTo>
                <a:lnTo>
                  <a:pt x="211" y="20"/>
                </a:lnTo>
                <a:lnTo>
                  <a:pt x="211" y="20"/>
                </a:lnTo>
                <a:lnTo>
                  <a:pt x="211" y="20"/>
                </a:lnTo>
                <a:lnTo>
                  <a:pt x="211" y="20"/>
                </a:lnTo>
                <a:lnTo>
                  <a:pt x="211" y="20"/>
                </a:lnTo>
                <a:lnTo>
                  <a:pt x="211" y="20"/>
                </a:lnTo>
                <a:lnTo>
                  <a:pt x="211" y="20"/>
                </a:lnTo>
                <a:lnTo>
                  <a:pt x="211" y="20"/>
                </a:lnTo>
                <a:lnTo>
                  <a:pt x="212" y="20"/>
                </a:lnTo>
                <a:lnTo>
                  <a:pt x="212" y="20"/>
                </a:lnTo>
                <a:lnTo>
                  <a:pt x="212" y="20"/>
                </a:lnTo>
                <a:lnTo>
                  <a:pt x="213" y="20"/>
                </a:lnTo>
                <a:lnTo>
                  <a:pt x="213" y="20"/>
                </a:lnTo>
                <a:lnTo>
                  <a:pt x="213" y="20"/>
                </a:lnTo>
                <a:lnTo>
                  <a:pt x="214" y="20"/>
                </a:lnTo>
                <a:lnTo>
                  <a:pt x="214" y="20"/>
                </a:lnTo>
                <a:lnTo>
                  <a:pt x="214" y="20"/>
                </a:lnTo>
                <a:lnTo>
                  <a:pt x="214" y="20"/>
                </a:lnTo>
                <a:lnTo>
                  <a:pt x="214" y="20"/>
                </a:lnTo>
                <a:lnTo>
                  <a:pt x="214" y="20"/>
                </a:lnTo>
                <a:lnTo>
                  <a:pt x="214" y="20"/>
                </a:lnTo>
                <a:lnTo>
                  <a:pt x="214" y="20"/>
                </a:lnTo>
                <a:lnTo>
                  <a:pt x="214" y="20"/>
                </a:lnTo>
                <a:lnTo>
                  <a:pt x="215" y="20"/>
                </a:lnTo>
                <a:lnTo>
                  <a:pt x="215" y="20"/>
                </a:lnTo>
                <a:lnTo>
                  <a:pt x="215" y="20"/>
                </a:lnTo>
                <a:lnTo>
                  <a:pt x="215" y="20"/>
                </a:lnTo>
                <a:lnTo>
                  <a:pt x="215" y="20"/>
                </a:lnTo>
                <a:lnTo>
                  <a:pt x="215" y="20"/>
                </a:lnTo>
                <a:lnTo>
                  <a:pt x="215" y="20"/>
                </a:lnTo>
                <a:lnTo>
                  <a:pt x="215" y="20"/>
                </a:lnTo>
                <a:lnTo>
                  <a:pt x="215" y="20"/>
                </a:lnTo>
                <a:lnTo>
                  <a:pt x="216" y="20"/>
                </a:lnTo>
                <a:lnTo>
                  <a:pt x="216" y="21"/>
                </a:lnTo>
                <a:lnTo>
                  <a:pt x="216" y="21"/>
                </a:lnTo>
                <a:lnTo>
                  <a:pt x="216" y="21"/>
                </a:lnTo>
                <a:lnTo>
                  <a:pt x="216" y="21"/>
                </a:lnTo>
                <a:lnTo>
                  <a:pt x="216" y="21"/>
                </a:lnTo>
                <a:lnTo>
                  <a:pt x="217" y="21"/>
                </a:lnTo>
                <a:lnTo>
                  <a:pt x="217" y="21"/>
                </a:lnTo>
                <a:lnTo>
                  <a:pt x="217" y="21"/>
                </a:lnTo>
                <a:lnTo>
                  <a:pt x="217" y="21"/>
                </a:lnTo>
                <a:lnTo>
                  <a:pt x="217" y="21"/>
                </a:lnTo>
                <a:lnTo>
                  <a:pt x="217" y="21"/>
                </a:lnTo>
                <a:lnTo>
                  <a:pt x="217" y="21"/>
                </a:lnTo>
                <a:lnTo>
                  <a:pt x="217" y="21"/>
                </a:lnTo>
                <a:lnTo>
                  <a:pt x="217" y="21"/>
                </a:lnTo>
                <a:lnTo>
                  <a:pt x="218" y="21"/>
                </a:lnTo>
                <a:lnTo>
                  <a:pt x="218" y="21"/>
                </a:lnTo>
                <a:lnTo>
                  <a:pt x="218" y="21"/>
                </a:lnTo>
                <a:lnTo>
                  <a:pt x="218" y="21"/>
                </a:lnTo>
                <a:lnTo>
                  <a:pt x="218" y="21"/>
                </a:lnTo>
                <a:lnTo>
                  <a:pt x="218" y="21"/>
                </a:lnTo>
                <a:lnTo>
                  <a:pt x="218" y="21"/>
                </a:lnTo>
                <a:lnTo>
                  <a:pt x="218" y="21"/>
                </a:lnTo>
                <a:lnTo>
                  <a:pt x="218" y="21"/>
                </a:lnTo>
                <a:lnTo>
                  <a:pt x="219" y="21"/>
                </a:lnTo>
                <a:lnTo>
                  <a:pt x="219" y="21"/>
                </a:lnTo>
                <a:lnTo>
                  <a:pt x="219" y="21"/>
                </a:lnTo>
                <a:lnTo>
                  <a:pt x="219" y="21"/>
                </a:lnTo>
                <a:lnTo>
                  <a:pt x="219" y="21"/>
                </a:lnTo>
                <a:lnTo>
                  <a:pt x="219" y="21"/>
                </a:lnTo>
                <a:lnTo>
                  <a:pt x="220" y="21"/>
                </a:lnTo>
                <a:lnTo>
                  <a:pt x="220" y="21"/>
                </a:lnTo>
                <a:lnTo>
                  <a:pt x="220" y="21"/>
                </a:lnTo>
                <a:lnTo>
                  <a:pt x="220" y="21"/>
                </a:lnTo>
                <a:lnTo>
                  <a:pt x="220" y="21"/>
                </a:lnTo>
                <a:lnTo>
                  <a:pt x="220" y="21"/>
                </a:lnTo>
                <a:lnTo>
                  <a:pt x="221" y="21"/>
                </a:lnTo>
                <a:lnTo>
                  <a:pt x="221" y="21"/>
                </a:lnTo>
                <a:lnTo>
                  <a:pt x="221" y="21"/>
                </a:lnTo>
                <a:lnTo>
                  <a:pt x="222" y="21"/>
                </a:lnTo>
                <a:lnTo>
                  <a:pt x="222" y="21"/>
                </a:lnTo>
                <a:lnTo>
                  <a:pt x="222" y="21"/>
                </a:lnTo>
                <a:lnTo>
                  <a:pt x="223" y="21"/>
                </a:lnTo>
                <a:lnTo>
                  <a:pt x="223" y="21"/>
                </a:lnTo>
                <a:lnTo>
                  <a:pt x="223" y="21"/>
                </a:lnTo>
                <a:lnTo>
                  <a:pt x="224" y="21"/>
                </a:lnTo>
                <a:lnTo>
                  <a:pt x="224" y="21"/>
                </a:lnTo>
                <a:lnTo>
                  <a:pt x="224" y="21"/>
                </a:lnTo>
                <a:lnTo>
                  <a:pt x="225" y="21"/>
                </a:lnTo>
                <a:lnTo>
                  <a:pt x="225" y="22"/>
                </a:lnTo>
                <a:lnTo>
                  <a:pt x="225" y="22"/>
                </a:lnTo>
                <a:lnTo>
                  <a:pt x="225" y="22"/>
                </a:lnTo>
                <a:lnTo>
                  <a:pt x="225" y="22"/>
                </a:lnTo>
                <a:lnTo>
                  <a:pt x="225" y="22"/>
                </a:lnTo>
                <a:lnTo>
                  <a:pt x="226" y="22"/>
                </a:lnTo>
                <a:lnTo>
                  <a:pt x="226" y="22"/>
                </a:lnTo>
                <a:lnTo>
                  <a:pt x="226" y="22"/>
                </a:lnTo>
                <a:lnTo>
                  <a:pt x="227" y="22"/>
                </a:lnTo>
                <a:lnTo>
                  <a:pt x="227" y="22"/>
                </a:lnTo>
                <a:lnTo>
                  <a:pt x="227" y="22"/>
                </a:lnTo>
                <a:lnTo>
                  <a:pt x="227" y="22"/>
                </a:lnTo>
                <a:lnTo>
                  <a:pt x="227" y="22"/>
                </a:lnTo>
                <a:lnTo>
                  <a:pt x="227" y="22"/>
                </a:lnTo>
                <a:lnTo>
                  <a:pt x="227" y="22"/>
                </a:lnTo>
                <a:lnTo>
                  <a:pt x="227" y="22"/>
                </a:lnTo>
                <a:lnTo>
                  <a:pt x="227" y="22"/>
                </a:lnTo>
                <a:lnTo>
                  <a:pt x="228" y="22"/>
                </a:lnTo>
                <a:lnTo>
                  <a:pt x="228" y="22"/>
                </a:lnTo>
                <a:lnTo>
                  <a:pt x="228" y="22"/>
                </a:lnTo>
                <a:lnTo>
                  <a:pt x="229" y="22"/>
                </a:lnTo>
                <a:lnTo>
                  <a:pt x="229" y="22"/>
                </a:lnTo>
                <a:lnTo>
                  <a:pt x="229" y="22"/>
                </a:lnTo>
                <a:lnTo>
                  <a:pt x="229" y="22"/>
                </a:lnTo>
                <a:lnTo>
                  <a:pt x="229" y="22"/>
                </a:lnTo>
                <a:lnTo>
                  <a:pt x="229" y="22"/>
                </a:lnTo>
                <a:lnTo>
                  <a:pt x="229" y="22"/>
                </a:lnTo>
                <a:lnTo>
                  <a:pt x="229" y="22"/>
                </a:lnTo>
                <a:lnTo>
                  <a:pt x="229" y="22"/>
                </a:lnTo>
                <a:lnTo>
                  <a:pt x="230" y="22"/>
                </a:lnTo>
                <a:lnTo>
                  <a:pt x="230" y="22"/>
                </a:lnTo>
                <a:lnTo>
                  <a:pt x="230" y="22"/>
                </a:lnTo>
                <a:lnTo>
                  <a:pt x="230" y="22"/>
                </a:lnTo>
                <a:lnTo>
                  <a:pt x="230" y="22"/>
                </a:lnTo>
                <a:lnTo>
                  <a:pt x="230" y="22"/>
                </a:lnTo>
                <a:lnTo>
                  <a:pt x="231" y="22"/>
                </a:lnTo>
                <a:lnTo>
                  <a:pt x="231" y="22"/>
                </a:lnTo>
                <a:lnTo>
                  <a:pt x="231" y="22"/>
                </a:lnTo>
                <a:lnTo>
                  <a:pt x="233" y="22"/>
                </a:lnTo>
                <a:lnTo>
                  <a:pt x="233" y="22"/>
                </a:lnTo>
                <a:lnTo>
                  <a:pt x="233" y="22"/>
                </a:lnTo>
                <a:lnTo>
                  <a:pt x="233" y="22"/>
                </a:lnTo>
                <a:lnTo>
                  <a:pt x="233" y="22"/>
                </a:lnTo>
                <a:lnTo>
                  <a:pt x="233" y="22"/>
                </a:lnTo>
                <a:lnTo>
                  <a:pt x="233" y="22"/>
                </a:lnTo>
                <a:lnTo>
                  <a:pt x="233" y="22"/>
                </a:lnTo>
                <a:lnTo>
                  <a:pt x="233" y="22"/>
                </a:lnTo>
                <a:lnTo>
                  <a:pt x="234" y="22"/>
                </a:lnTo>
                <a:lnTo>
                  <a:pt x="234" y="22"/>
                </a:lnTo>
                <a:lnTo>
                  <a:pt x="234" y="22"/>
                </a:lnTo>
                <a:lnTo>
                  <a:pt x="235" y="22"/>
                </a:lnTo>
                <a:lnTo>
                  <a:pt x="235" y="23"/>
                </a:lnTo>
                <a:lnTo>
                  <a:pt x="235" y="23"/>
                </a:lnTo>
                <a:lnTo>
                  <a:pt x="236" y="23"/>
                </a:lnTo>
                <a:lnTo>
                  <a:pt x="236" y="23"/>
                </a:lnTo>
                <a:lnTo>
                  <a:pt x="236" y="23"/>
                </a:lnTo>
                <a:lnTo>
                  <a:pt x="236" y="23"/>
                </a:lnTo>
                <a:lnTo>
                  <a:pt x="236" y="23"/>
                </a:lnTo>
                <a:lnTo>
                  <a:pt x="236" y="23"/>
                </a:lnTo>
                <a:lnTo>
                  <a:pt x="236" y="23"/>
                </a:lnTo>
                <a:lnTo>
                  <a:pt x="236" y="23"/>
                </a:lnTo>
                <a:lnTo>
                  <a:pt x="236" y="23"/>
                </a:lnTo>
                <a:lnTo>
                  <a:pt x="236" y="23"/>
                </a:lnTo>
                <a:lnTo>
                  <a:pt x="236" y="23"/>
                </a:lnTo>
                <a:lnTo>
                  <a:pt x="236" y="23"/>
                </a:lnTo>
                <a:lnTo>
                  <a:pt x="237" y="23"/>
                </a:lnTo>
                <a:lnTo>
                  <a:pt x="237" y="23"/>
                </a:lnTo>
                <a:lnTo>
                  <a:pt x="237" y="23"/>
                </a:lnTo>
                <a:lnTo>
                  <a:pt x="237" y="23"/>
                </a:lnTo>
                <a:lnTo>
                  <a:pt x="237" y="23"/>
                </a:lnTo>
                <a:lnTo>
                  <a:pt x="237" y="23"/>
                </a:lnTo>
                <a:lnTo>
                  <a:pt x="238" y="23"/>
                </a:lnTo>
                <a:lnTo>
                  <a:pt x="238" y="23"/>
                </a:lnTo>
                <a:lnTo>
                  <a:pt x="238" y="23"/>
                </a:lnTo>
                <a:lnTo>
                  <a:pt x="239" y="23"/>
                </a:lnTo>
                <a:lnTo>
                  <a:pt x="239" y="23"/>
                </a:lnTo>
                <a:lnTo>
                  <a:pt x="239" y="23"/>
                </a:lnTo>
                <a:lnTo>
                  <a:pt x="239" y="23"/>
                </a:lnTo>
                <a:lnTo>
                  <a:pt x="239" y="23"/>
                </a:lnTo>
                <a:lnTo>
                  <a:pt x="239" y="23"/>
                </a:lnTo>
                <a:lnTo>
                  <a:pt x="240" y="23"/>
                </a:lnTo>
                <a:lnTo>
                  <a:pt x="240" y="23"/>
                </a:lnTo>
                <a:lnTo>
                  <a:pt x="240" y="23"/>
                </a:lnTo>
                <a:lnTo>
                  <a:pt x="240" y="23"/>
                </a:lnTo>
                <a:lnTo>
                  <a:pt x="240" y="23"/>
                </a:lnTo>
                <a:lnTo>
                  <a:pt x="240" y="23"/>
                </a:lnTo>
                <a:lnTo>
                  <a:pt x="241" y="23"/>
                </a:lnTo>
                <a:lnTo>
                  <a:pt x="241" y="23"/>
                </a:lnTo>
                <a:lnTo>
                  <a:pt x="241" y="23"/>
                </a:lnTo>
                <a:lnTo>
                  <a:pt x="243" y="23"/>
                </a:lnTo>
                <a:lnTo>
                  <a:pt x="243" y="24"/>
                </a:lnTo>
                <a:lnTo>
                  <a:pt x="243" y="24"/>
                </a:lnTo>
                <a:lnTo>
                  <a:pt x="243" y="24"/>
                </a:lnTo>
                <a:lnTo>
                  <a:pt x="243" y="24"/>
                </a:lnTo>
                <a:lnTo>
                  <a:pt x="243" y="24"/>
                </a:lnTo>
                <a:lnTo>
                  <a:pt x="243" y="24"/>
                </a:lnTo>
                <a:lnTo>
                  <a:pt x="243" y="24"/>
                </a:lnTo>
                <a:lnTo>
                  <a:pt x="243" y="24"/>
                </a:lnTo>
                <a:lnTo>
                  <a:pt x="244" y="24"/>
                </a:lnTo>
                <a:lnTo>
                  <a:pt x="244" y="24"/>
                </a:lnTo>
                <a:lnTo>
                  <a:pt x="244" y="24"/>
                </a:lnTo>
                <a:lnTo>
                  <a:pt x="244" y="24"/>
                </a:lnTo>
                <a:lnTo>
                  <a:pt x="244" y="24"/>
                </a:lnTo>
                <a:lnTo>
                  <a:pt x="244" y="24"/>
                </a:lnTo>
                <a:lnTo>
                  <a:pt x="244" y="24"/>
                </a:lnTo>
                <a:lnTo>
                  <a:pt x="244" y="24"/>
                </a:lnTo>
                <a:lnTo>
                  <a:pt x="244" y="24"/>
                </a:lnTo>
                <a:lnTo>
                  <a:pt x="244" y="24"/>
                </a:lnTo>
                <a:lnTo>
                  <a:pt x="244" y="24"/>
                </a:lnTo>
                <a:lnTo>
                  <a:pt x="244" y="24"/>
                </a:lnTo>
                <a:lnTo>
                  <a:pt x="245" y="24"/>
                </a:lnTo>
                <a:lnTo>
                  <a:pt x="245" y="24"/>
                </a:lnTo>
                <a:lnTo>
                  <a:pt x="245" y="24"/>
                </a:lnTo>
                <a:lnTo>
                  <a:pt x="245" y="24"/>
                </a:lnTo>
                <a:lnTo>
                  <a:pt x="245" y="24"/>
                </a:lnTo>
                <a:lnTo>
                  <a:pt x="245" y="24"/>
                </a:lnTo>
                <a:lnTo>
                  <a:pt x="245" y="24"/>
                </a:lnTo>
                <a:lnTo>
                  <a:pt x="245" y="24"/>
                </a:lnTo>
                <a:lnTo>
                  <a:pt x="245" y="24"/>
                </a:lnTo>
                <a:lnTo>
                  <a:pt x="245" y="24"/>
                </a:lnTo>
                <a:lnTo>
                  <a:pt x="245" y="24"/>
                </a:lnTo>
                <a:lnTo>
                  <a:pt x="245" y="24"/>
                </a:lnTo>
                <a:lnTo>
                  <a:pt x="245" y="24"/>
                </a:lnTo>
                <a:lnTo>
                  <a:pt x="245" y="24"/>
                </a:lnTo>
                <a:lnTo>
                  <a:pt x="245" y="24"/>
                </a:lnTo>
                <a:lnTo>
                  <a:pt x="247" y="24"/>
                </a:lnTo>
                <a:lnTo>
                  <a:pt x="247" y="24"/>
                </a:lnTo>
                <a:lnTo>
                  <a:pt x="247" y="24"/>
                </a:lnTo>
                <a:lnTo>
                  <a:pt x="248" y="24"/>
                </a:lnTo>
                <a:lnTo>
                  <a:pt x="248" y="24"/>
                </a:lnTo>
                <a:lnTo>
                  <a:pt x="248" y="24"/>
                </a:lnTo>
                <a:lnTo>
                  <a:pt x="248" y="24"/>
                </a:lnTo>
                <a:lnTo>
                  <a:pt x="248" y="24"/>
                </a:lnTo>
                <a:lnTo>
                  <a:pt x="248" y="24"/>
                </a:lnTo>
                <a:lnTo>
                  <a:pt x="249" y="24"/>
                </a:lnTo>
                <a:lnTo>
                  <a:pt x="249" y="25"/>
                </a:lnTo>
                <a:lnTo>
                  <a:pt x="249" y="25"/>
                </a:lnTo>
                <a:lnTo>
                  <a:pt x="249" y="25"/>
                </a:lnTo>
                <a:lnTo>
                  <a:pt x="249" y="25"/>
                </a:lnTo>
                <a:lnTo>
                  <a:pt x="249" y="25"/>
                </a:lnTo>
                <a:lnTo>
                  <a:pt x="250" y="25"/>
                </a:lnTo>
                <a:lnTo>
                  <a:pt x="250" y="25"/>
                </a:lnTo>
                <a:lnTo>
                  <a:pt x="250" y="25"/>
                </a:lnTo>
                <a:lnTo>
                  <a:pt x="251" y="25"/>
                </a:lnTo>
                <a:lnTo>
                  <a:pt x="251" y="25"/>
                </a:lnTo>
                <a:lnTo>
                  <a:pt x="251" y="25"/>
                </a:lnTo>
                <a:lnTo>
                  <a:pt x="251" y="25"/>
                </a:lnTo>
                <a:lnTo>
                  <a:pt x="251" y="25"/>
                </a:lnTo>
                <a:lnTo>
                  <a:pt x="251" y="25"/>
                </a:lnTo>
                <a:lnTo>
                  <a:pt x="252" y="25"/>
                </a:lnTo>
                <a:lnTo>
                  <a:pt x="252" y="25"/>
                </a:lnTo>
                <a:lnTo>
                  <a:pt x="252" y="25"/>
                </a:lnTo>
                <a:lnTo>
                  <a:pt x="253" y="25"/>
                </a:lnTo>
                <a:lnTo>
                  <a:pt x="253" y="25"/>
                </a:lnTo>
                <a:lnTo>
                  <a:pt x="253" y="25"/>
                </a:lnTo>
                <a:lnTo>
                  <a:pt x="254" y="25"/>
                </a:lnTo>
                <a:lnTo>
                  <a:pt x="254" y="25"/>
                </a:lnTo>
                <a:lnTo>
                  <a:pt x="254" y="25"/>
                </a:lnTo>
                <a:lnTo>
                  <a:pt x="254" y="25"/>
                </a:lnTo>
                <a:lnTo>
                  <a:pt x="254" y="25"/>
                </a:lnTo>
                <a:lnTo>
                  <a:pt x="254" y="25"/>
                </a:lnTo>
                <a:lnTo>
                  <a:pt x="254" y="25"/>
                </a:lnTo>
                <a:lnTo>
                  <a:pt x="254" y="25"/>
                </a:lnTo>
                <a:lnTo>
                  <a:pt x="254" y="25"/>
                </a:lnTo>
                <a:lnTo>
                  <a:pt x="255" y="25"/>
                </a:lnTo>
                <a:lnTo>
                  <a:pt x="255" y="25"/>
                </a:lnTo>
                <a:lnTo>
                  <a:pt x="255" y="25"/>
                </a:lnTo>
                <a:lnTo>
                  <a:pt x="255" y="25"/>
                </a:lnTo>
                <a:lnTo>
                  <a:pt x="255" y="25"/>
                </a:lnTo>
                <a:lnTo>
                  <a:pt x="255" y="25"/>
                </a:lnTo>
                <a:lnTo>
                  <a:pt x="255" y="25"/>
                </a:lnTo>
                <a:lnTo>
                  <a:pt x="255" y="25"/>
                </a:lnTo>
                <a:lnTo>
                  <a:pt x="255" y="25"/>
                </a:lnTo>
                <a:lnTo>
                  <a:pt x="257" y="25"/>
                </a:lnTo>
                <a:lnTo>
                  <a:pt x="257" y="25"/>
                </a:lnTo>
                <a:lnTo>
                  <a:pt x="257" y="25"/>
                </a:lnTo>
                <a:lnTo>
                  <a:pt x="257" y="25"/>
                </a:lnTo>
                <a:lnTo>
                  <a:pt x="257" y="25"/>
                </a:lnTo>
                <a:lnTo>
                  <a:pt x="257" y="25"/>
                </a:lnTo>
                <a:lnTo>
                  <a:pt x="258" y="25"/>
                </a:lnTo>
                <a:lnTo>
                  <a:pt x="258" y="25"/>
                </a:lnTo>
                <a:lnTo>
                  <a:pt x="258" y="25"/>
                </a:lnTo>
                <a:lnTo>
                  <a:pt x="258" y="25"/>
                </a:lnTo>
                <a:lnTo>
                  <a:pt x="258" y="25"/>
                </a:lnTo>
                <a:lnTo>
                  <a:pt x="258" y="25"/>
                </a:lnTo>
                <a:lnTo>
                  <a:pt x="258" y="25"/>
                </a:lnTo>
                <a:lnTo>
                  <a:pt x="258" y="25"/>
                </a:lnTo>
                <a:lnTo>
                  <a:pt x="258" y="25"/>
                </a:lnTo>
                <a:lnTo>
                  <a:pt x="258" y="25"/>
                </a:lnTo>
                <a:lnTo>
                  <a:pt x="258" y="25"/>
                </a:lnTo>
                <a:lnTo>
                  <a:pt x="258" y="25"/>
                </a:lnTo>
                <a:lnTo>
                  <a:pt x="259" y="25"/>
                </a:lnTo>
                <a:lnTo>
                  <a:pt x="259" y="25"/>
                </a:lnTo>
                <a:lnTo>
                  <a:pt x="259" y="25"/>
                </a:lnTo>
                <a:lnTo>
                  <a:pt x="259" y="25"/>
                </a:lnTo>
                <a:lnTo>
                  <a:pt x="259" y="26"/>
                </a:lnTo>
                <a:lnTo>
                  <a:pt x="259" y="26"/>
                </a:lnTo>
                <a:lnTo>
                  <a:pt x="259" y="26"/>
                </a:lnTo>
                <a:lnTo>
                  <a:pt x="259" y="26"/>
                </a:lnTo>
                <a:lnTo>
                  <a:pt x="259" y="26"/>
                </a:lnTo>
                <a:lnTo>
                  <a:pt x="259" y="26"/>
                </a:lnTo>
                <a:lnTo>
                  <a:pt x="259" y="26"/>
                </a:lnTo>
                <a:lnTo>
                  <a:pt x="259" y="26"/>
                </a:lnTo>
                <a:lnTo>
                  <a:pt x="259" y="26"/>
                </a:lnTo>
                <a:lnTo>
                  <a:pt x="259" y="26"/>
                </a:lnTo>
                <a:lnTo>
                  <a:pt x="259" y="26"/>
                </a:lnTo>
                <a:lnTo>
                  <a:pt x="260" y="26"/>
                </a:lnTo>
                <a:lnTo>
                  <a:pt x="260" y="26"/>
                </a:lnTo>
                <a:lnTo>
                  <a:pt x="260" y="26"/>
                </a:lnTo>
                <a:lnTo>
                  <a:pt x="260" y="26"/>
                </a:lnTo>
                <a:lnTo>
                  <a:pt x="260" y="26"/>
                </a:lnTo>
                <a:lnTo>
                  <a:pt x="260" y="26"/>
                </a:lnTo>
                <a:lnTo>
                  <a:pt x="260" y="26"/>
                </a:lnTo>
                <a:lnTo>
                  <a:pt x="260" y="26"/>
                </a:lnTo>
                <a:lnTo>
                  <a:pt x="260" y="26"/>
                </a:lnTo>
                <a:lnTo>
                  <a:pt x="261" y="26"/>
                </a:lnTo>
                <a:lnTo>
                  <a:pt x="261" y="26"/>
                </a:lnTo>
                <a:lnTo>
                  <a:pt x="261" y="26"/>
                </a:lnTo>
                <a:lnTo>
                  <a:pt x="261" y="26"/>
                </a:lnTo>
                <a:lnTo>
                  <a:pt x="261" y="26"/>
                </a:lnTo>
                <a:lnTo>
                  <a:pt x="261" y="26"/>
                </a:lnTo>
                <a:lnTo>
                  <a:pt x="261" y="26"/>
                </a:lnTo>
                <a:lnTo>
                  <a:pt x="261" y="26"/>
                </a:lnTo>
                <a:lnTo>
                  <a:pt x="261" y="26"/>
                </a:lnTo>
                <a:lnTo>
                  <a:pt x="261" y="26"/>
                </a:lnTo>
                <a:lnTo>
                  <a:pt x="261" y="26"/>
                </a:lnTo>
                <a:lnTo>
                  <a:pt x="261" y="26"/>
                </a:lnTo>
                <a:lnTo>
                  <a:pt x="261" y="26"/>
                </a:lnTo>
                <a:lnTo>
                  <a:pt x="261" y="26"/>
                </a:lnTo>
                <a:lnTo>
                  <a:pt x="261" y="26"/>
                </a:lnTo>
                <a:lnTo>
                  <a:pt x="261" y="26"/>
                </a:lnTo>
                <a:lnTo>
                  <a:pt x="261" y="26"/>
                </a:lnTo>
                <a:lnTo>
                  <a:pt x="261" y="26"/>
                </a:lnTo>
                <a:lnTo>
                  <a:pt x="261" y="26"/>
                </a:lnTo>
                <a:lnTo>
                  <a:pt x="261" y="26"/>
                </a:lnTo>
                <a:lnTo>
                  <a:pt x="261" y="26"/>
                </a:lnTo>
                <a:lnTo>
                  <a:pt x="262" y="26"/>
                </a:lnTo>
                <a:lnTo>
                  <a:pt x="262" y="26"/>
                </a:lnTo>
                <a:lnTo>
                  <a:pt x="262" y="26"/>
                </a:lnTo>
                <a:lnTo>
                  <a:pt x="262" y="26"/>
                </a:lnTo>
                <a:lnTo>
                  <a:pt x="262" y="26"/>
                </a:lnTo>
                <a:lnTo>
                  <a:pt x="262" y="26"/>
                </a:lnTo>
                <a:lnTo>
                  <a:pt x="263" y="26"/>
                </a:lnTo>
                <a:lnTo>
                  <a:pt x="263" y="26"/>
                </a:lnTo>
                <a:lnTo>
                  <a:pt x="263" y="26"/>
                </a:lnTo>
                <a:lnTo>
                  <a:pt x="263" y="26"/>
                </a:lnTo>
                <a:lnTo>
                  <a:pt x="263" y="26"/>
                </a:lnTo>
                <a:lnTo>
                  <a:pt x="263" y="26"/>
                </a:lnTo>
                <a:lnTo>
                  <a:pt x="263" y="26"/>
                </a:lnTo>
                <a:lnTo>
                  <a:pt x="263" y="26"/>
                </a:lnTo>
                <a:lnTo>
                  <a:pt x="263" y="26"/>
                </a:lnTo>
                <a:lnTo>
                  <a:pt x="264" y="26"/>
                </a:lnTo>
                <a:lnTo>
                  <a:pt x="264" y="27"/>
                </a:lnTo>
                <a:lnTo>
                  <a:pt x="264" y="27"/>
                </a:lnTo>
                <a:lnTo>
                  <a:pt x="264" y="27"/>
                </a:lnTo>
                <a:lnTo>
                  <a:pt x="264" y="27"/>
                </a:lnTo>
                <a:lnTo>
                  <a:pt x="264" y="27"/>
                </a:lnTo>
                <a:lnTo>
                  <a:pt x="264" y="27"/>
                </a:lnTo>
                <a:lnTo>
                  <a:pt x="264" y="27"/>
                </a:lnTo>
                <a:lnTo>
                  <a:pt x="264" y="27"/>
                </a:lnTo>
                <a:lnTo>
                  <a:pt x="265" y="27"/>
                </a:lnTo>
                <a:lnTo>
                  <a:pt x="265" y="27"/>
                </a:lnTo>
                <a:lnTo>
                  <a:pt x="265" y="27"/>
                </a:lnTo>
                <a:lnTo>
                  <a:pt x="265" y="27"/>
                </a:lnTo>
                <a:lnTo>
                  <a:pt x="265" y="27"/>
                </a:lnTo>
                <a:lnTo>
                  <a:pt x="265" y="27"/>
                </a:lnTo>
                <a:lnTo>
                  <a:pt x="265" y="27"/>
                </a:lnTo>
                <a:lnTo>
                  <a:pt x="265" y="27"/>
                </a:lnTo>
                <a:lnTo>
                  <a:pt x="265" y="27"/>
                </a:lnTo>
                <a:lnTo>
                  <a:pt x="266" y="27"/>
                </a:lnTo>
                <a:lnTo>
                  <a:pt x="266" y="27"/>
                </a:lnTo>
                <a:lnTo>
                  <a:pt x="266" y="27"/>
                </a:lnTo>
                <a:lnTo>
                  <a:pt x="267" y="27"/>
                </a:lnTo>
                <a:lnTo>
                  <a:pt x="267" y="27"/>
                </a:lnTo>
                <a:lnTo>
                  <a:pt x="267" y="27"/>
                </a:lnTo>
                <a:lnTo>
                  <a:pt x="267" y="27"/>
                </a:lnTo>
                <a:lnTo>
                  <a:pt x="267" y="27"/>
                </a:lnTo>
                <a:lnTo>
                  <a:pt x="267" y="27"/>
                </a:lnTo>
                <a:lnTo>
                  <a:pt x="268" y="27"/>
                </a:lnTo>
                <a:lnTo>
                  <a:pt x="268" y="27"/>
                </a:lnTo>
                <a:lnTo>
                  <a:pt x="268" y="27"/>
                </a:lnTo>
                <a:lnTo>
                  <a:pt x="269" y="27"/>
                </a:lnTo>
                <a:lnTo>
                  <a:pt x="269" y="27"/>
                </a:lnTo>
                <a:lnTo>
                  <a:pt x="269" y="27"/>
                </a:lnTo>
                <a:lnTo>
                  <a:pt x="269" y="27"/>
                </a:lnTo>
                <a:lnTo>
                  <a:pt x="269" y="27"/>
                </a:lnTo>
                <a:lnTo>
                  <a:pt x="269" y="27"/>
                </a:lnTo>
                <a:lnTo>
                  <a:pt x="269" y="27"/>
                </a:lnTo>
                <a:lnTo>
                  <a:pt x="269" y="27"/>
                </a:lnTo>
                <a:lnTo>
                  <a:pt x="269" y="27"/>
                </a:lnTo>
                <a:lnTo>
                  <a:pt x="269" y="27"/>
                </a:lnTo>
                <a:lnTo>
                  <a:pt x="269" y="28"/>
                </a:lnTo>
                <a:lnTo>
                  <a:pt x="269" y="28"/>
                </a:lnTo>
                <a:lnTo>
                  <a:pt x="269" y="28"/>
                </a:lnTo>
                <a:lnTo>
                  <a:pt x="269" y="28"/>
                </a:lnTo>
                <a:lnTo>
                  <a:pt x="269" y="28"/>
                </a:lnTo>
                <a:lnTo>
                  <a:pt x="269" y="28"/>
                </a:lnTo>
                <a:lnTo>
                  <a:pt x="269" y="28"/>
                </a:lnTo>
                <a:lnTo>
                  <a:pt x="269" y="28"/>
                </a:lnTo>
                <a:lnTo>
                  <a:pt x="269" y="28"/>
                </a:lnTo>
                <a:lnTo>
                  <a:pt x="269" y="28"/>
                </a:lnTo>
                <a:lnTo>
                  <a:pt x="269" y="28"/>
                </a:lnTo>
                <a:lnTo>
                  <a:pt x="269" y="28"/>
                </a:lnTo>
                <a:lnTo>
                  <a:pt x="269" y="28"/>
                </a:lnTo>
                <a:lnTo>
                  <a:pt x="269" y="28"/>
                </a:lnTo>
                <a:lnTo>
                  <a:pt x="269" y="28"/>
                </a:lnTo>
                <a:lnTo>
                  <a:pt x="269" y="28"/>
                </a:lnTo>
                <a:lnTo>
                  <a:pt x="269" y="28"/>
                </a:lnTo>
                <a:lnTo>
                  <a:pt x="269" y="28"/>
                </a:lnTo>
                <a:lnTo>
                  <a:pt x="269" y="28"/>
                </a:lnTo>
                <a:lnTo>
                  <a:pt x="269" y="28"/>
                </a:lnTo>
                <a:lnTo>
                  <a:pt x="270" y="28"/>
                </a:lnTo>
                <a:lnTo>
                  <a:pt x="270" y="28"/>
                </a:lnTo>
                <a:lnTo>
                  <a:pt x="270" y="28"/>
                </a:lnTo>
                <a:lnTo>
                  <a:pt x="270" y="28"/>
                </a:lnTo>
                <a:lnTo>
                  <a:pt x="270" y="28"/>
                </a:lnTo>
                <a:lnTo>
                  <a:pt x="270" y="28"/>
                </a:lnTo>
                <a:lnTo>
                  <a:pt x="270" y="28"/>
                </a:lnTo>
                <a:lnTo>
                  <a:pt x="270" y="28"/>
                </a:lnTo>
                <a:lnTo>
                  <a:pt x="270" y="28"/>
                </a:lnTo>
                <a:lnTo>
                  <a:pt x="270" y="28"/>
                </a:lnTo>
                <a:lnTo>
                  <a:pt x="270" y="28"/>
                </a:lnTo>
                <a:lnTo>
                  <a:pt x="270" y="28"/>
                </a:lnTo>
                <a:lnTo>
                  <a:pt x="270" y="28"/>
                </a:lnTo>
                <a:lnTo>
                  <a:pt x="270" y="28"/>
                </a:lnTo>
                <a:lnTo>
                  <a:pt x="270" y="28"/>
                </a:lnTo>
                <a:lnTo>
                  <a:pt x="270" y="28"/>
                </a:lnTo>
                <a:lnTo>
                  <a:pt x="270" y="28"/>
                </a:lnTo>
                <a:lnTo>
                  <a:pt x="270" y="28"/>
                </a:lnTo>
                <a:lnTo>
                  <a:pt x="270" y="28"/>
                </a:lnTo>
                <a:lnTo>
                  <a:pt x="270" y="28"/>
                </a:lnTo>
                <a:lnTo>
                  <a:pt x="270" y="28"/>
                </a:lnTo>
                <a:lnTo>
                  <a:pt x="271" y="28"/>
                </a:lnTo>
                <a:lnTo>
                  <a:pt x="271" y="28"/>
                </a:lnTo>
                <a:lnTo>
                  <a:pt x="271" y="28"/>
                </a:lnTo>
                <a:lnTo>
                  <a:pt x="271" y="28"/>
                </a:lnTo>
                <a:lnTo>
                  <a:pt x="271" y="28"/>
                </a:lnTo>
                <a:lnTo>
                  <a:pt x="271" y="28"/>
                </a:lnTo>
                <a:lnTo>
                  <a:pt x="271" y="28"/>
                </a:lnTo>
                <a:lnTo>
                  <a:pt x="271" y="28"/>
                </a:lnTo>
                <a:lnTo>
                  <a:pt x="271" y="28"/>
                </a:lnTo>
                <a:lnTo>
                  <a:pt x="272" y="28"/>
                </a:lnTo>
                <a:lnTo>
                  <a:pt x="272" y="28"/>
                </a:lnTo>
                <a:lnTo>
                  <a:pt x="272" y="28"/>
                </a:lnTo>
                <a:lnTo>
                  <a:pt x="272" y="28"/>
                </a:lnTo>
                <a:lnTo>
                  <a:pt x="272" y="28"/>
                </a:lnTo>
                <a:lnTo>
                  <a:pt x="272" y="28"/>
                </a:lnTo>
                <a:lnTo>
                  <a:pt x="272" y="28"/>
                </a:lnTo>
                <a:lnTo>
                  <a:pt x="272" y="28"/>
                </a:lnTo>
                <a:lnTo>
                  <a:pt x="272" y="28"/>
                </a:lnTo>
                <a:lnTo>
                  <a:pt x="272" y="28"/>
                </a:lnTo>
                <a:lnTo>
                  <a:pt x="272" y="28"/>
                </a:lnTo>
                <a:lnTo>
                  <a:pt x="272" y="28"/>
                </a:lnTo>
                <a:lnTo>
                  <a:pt x="272" y="28"/>
                </a:lnTo>
                <a:lnTo>
                  <a:pt x="272" y="28"/>
                </a:lnTo>
                <a:lnTo>
                  <a:pt x="272" y="28"/>
                </a:lnTo>
                <a:lnTo>
                  <a:pt x="272" y="28"/>
                </a:lnTo>
                <a:lnTo>
                  <a:pt x="272" y="28"/>
                </a:lnTo>
                <a:lnTo>
                  <a:pt x="272" y="28"/>
                </a:lnTo>
                <a:lnTo>
                  <a:pt x="272" y="28"/>
                </a:lnTo>
                <a:lnTo>
                  <a:pt x="272" y="28"/>
                </a:lnTo>
                <a:lnTo>
                  <a:pt x="272" y="28"/>
                </a:lnTo>
                <a:lnTo>
                  <a:pt x="272" y="28"/>
                </a:lnTo>
                <a:lnTo>
                  <a:pt x="272" y="28"/>
                </a:lnTo>
                <a:lnTo>
                  <a:pt x="272" y="28"/>
                </a:lnTo>
                <a:lnTo>
                  <a:pt x="272" y="28"/>
                </a:lnTo>
                <a:lnTo>
                  <a:pt x="272" y="28"/>
                </a:lnTo>
                <a:lnTo>
                  <a:pt x="272" y="28"/>
                </a:lnTo>
                <a:lnTo>
                  <a:pt x="273" y="28"/>
                </a:lnTo>
                <a:lnTo>
                  <a:pt x="273" y="28"/>
                </a:lnTo>
                <a:lnTo>
                  <a:pt x="273" y="28"/>
                </a:lnTo>
                <a:lnTo>
                  <a:pt x="273" y="28"/>
                </a:lnTo>
                <a:lnTo>
                  <a:pt x="273" y="28"/>
                </a:lnTo>
                <a:lnTo>
                  <a:pt x="273" y="28"/>
                </a:lnTo>
                <a:lnTo>
                  <a:pt x="273" y="28"/>
                </a:lnTo>
                <a:lnTo>
                  <a:pt x="273" y="28"/>
                </a:lnTo>
                <a:lnTo>
                  <a:pt x="273"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4"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5" y="28"/>
                </a:lnTo>
                <a:lnTo>
                  <a:pt x="276" y="28"/>
                </a:lnTo>
                <a:lnTo>
                  <a:pt x="276" y="28"/>
                </a:lnTo>
                <a:lnTo>
                  <a:pt x="276" y="28"/>
                </a:lnTo>
                <a:lnTo>
                  <a:pt x="276" y="28"/>
                </a:lnTo>
                <a:lnTo>
                  <a:pt x="276" y="28"/>
                </a:lnTo>
                <a:lnTo>
                  <a:pt x="276" y="28"/>
                </a:lnTo>
                <a:lnTo>
                  <a:pt x="276" y="28"/>
                </a:lnTo>
                <a:lnTo>
                  <a:pt x="276" y="28"/>
                </a:lnTo>
                <a:lnTo>
                  <a:pt x="276" y="28"/>
                </a:lnTo>
                <a:lnTo>
                  <a:pt x="276" y="28"/>
                </a:lnTo>
                <a:lnTo>
                  <a:pt x="276" y="28"/>
                </a:lnTo>
                <a:lnTo>
                  <a:pt x="276" y="28"/>
                </a:lnTo>
                <a:lnTo>
                  <a:pt x="276" y="28"/>
                </a:lnTo>
                <a:lnTo>
                  <a:pt x="276" y="28"/>
                </a:lnTo>
                <a:lnTo>
                  <a:pt x="276" y="28"/>
                </a:lnTo>
                <a:lnTo>
                  <a:pt x="276" y="28"/>
                </a:lnTo>
                <a:lnTo>
                  <a:pt x="276" y="28"/>
                </a:lnTo>
                <a:lnTo>
                  <a:pt x="276" y="28"/>
                </a:lnTo>
                <a:lnTo>
                  <a:pt x="276" y="28"/>
                </a:lnTo>
                <a:lnTo>
                  <a:pt x="276" y="28"/>
                </a:lnTo>
                <a:lnTo>
                  <a:pt x="276" y="28"/>
                </a:lnTo>
                <a:lnTo>
                  <a:pt x="276" y="28"/>
                </a:lnTo>
                <a:lnTo>
                  <a:pt x="276" y="28"/>
                </a:lnTo>
                <a:lnTo>
                  <a:pt x="276" y="28"/>
                </a:lnTo>
                <a:lnTo>
                  <a:pt x="276" y="28"/>
                </a:lnTo>
                <a:lnTo>
                  <a:pt x="276" y="28"/>
                </a:lnTo>
                <a:lnTo>
                  <a:pt x="276" y="28"/>
                </a:lnTo>
                <a:lnTo>
                  <a:pt x="276" y="28"/>
                </a:lnTo>
                <a:lnTo>
                  <a:pt x="276" y="28"/>
                </a:lnTo>
                <a:lnTo>
                  <a:pt x="276" y="28"/>
                </a:lnTo>
                <a:lnTo>
                  <a:pt x="276" y="28"/>
                </a:lnTo>
                <a:lnTo>
                  <a:pt x="276" y="28"/>
                </a:lnTo>
                <a:lnTo>
                  <a:pt x="276" y="28"/>
                </a:lnTo>
                <a:lnTo>
                  <a:pt x="276" y="28"/>
                </a:lnTo>
                <a:lnTo>
                  <a:pt x="276" y="28"/>
                </a:lnTo>
                <a:lnTo>
                  <a:pt x="276" y="28"/>
                </a:lnTo>
                <a:lnTo>
                  <a:pt x="277" y="28"/>
                </a:lnTo>
                <a:lnTo>
                  <a:pt x="277" y="28"/>
                </a:lnTo>
                <a:lnTo>
                  <a:pt x="277" y="28"/>
                </a:lnTo>
                <a:lnTo>
                  <a:pt x="277" y="28"/>
                </a:lnTo>
                <a:lnTo>
                  <a:pt x="277" y="29"/>
                </a:lnTo>
                <a:lnTo>
                  <a:pt x="277" y="29"/>
                </a:lnTo>
                <a:lnTo>
                  <a:pt x="277" y="29"/>
                </a:lnTo>
                <a:lnTo>
                  <a:pt x="277" y="29"/>
                </a:lnTo>
                <a:lnTo>
                  <a:pt x="277" y="29"/>
                </a:lnTo>
                <a:lnTo>
                  <a:pt x="277" y="29"/>
                </a:lnTo>
                <a:lnTo>
                  <a:pt x="277" y="29"/>
                </a:lnTo>
                <a:lnTo>
                  <a:pt x="277" y="29"/>
                </a:lnTo>
                <a:lnTo>
                  <a:pt x="277" y="29"/>
                </a:lnTo>
                <a:lnTo>
                  <a:pt x="277" y="29"/>
                </a:lnTo>
                <a:lnTo>
                  <a:pt x="277" y="29"/>
                </a:lnTo>
                <a:lnTo>
                  <a:pt x="277" y="29"/>
                </a:lnTo>
                <a:lnTo>
                  <a:pt x="277" y="29"/>
                </a:lnTo>
                <a:lnTo>
                  <a:pt x="277" y="29"/>
                </a:lnTo>
                <a:lnTo>
                  <a:pt x="277" y="29"/>
                </a:lnTo>
                <a:lnTo>
                  <a:pt x="277" y="29"/>
                </a:lnTo>
                <a:lnTo>
                  <a:pt x="277" y="29"/>
                </a:lnTo>
                <a:lnTo>
                  <a:pt x="277" y="29"/>
                </a:lnTo>
                <a:lnTo>
                  <a:pt x="277" y="29"/>
                </a:lnTo>
                <a:lnTo>
                  <a:pt x="277" y="29"/>
                </a:lnTo>
                <a:lnTo>
                  <a:pt x="277" y="29"/>
                </a:lnTo>
                <a:lnTo>
                  <a:pt x="277" y="29"/>
                </a:lnTo>
                <a:lnTo>
                  <a:pt x="277" y="29"/>
                </a:lnTo>
                <a:lnTo>
                  <a:pt x="277" y="29"/>
                </a:lnTo>
                <a:lnTo>
                  <a:pt x="277" y="29"/>
                </a:lnTo>
                <a:lnTo>
                  <a:pt x="277" y="29"/>
                </a:lnTo>
                <a:lnTo>
                  <a:pt x="278" y="29"/>
                </a:lnTo>
                <a:lnTo>
                  <a:pt x="278" y="29"/>
                </a:lnTo>
                <a:lnTo>
                  <a:pt x="278" y="29"/>
                </a:lnTo>
                <a:lnTo>
                  <a:pt x="278" y="29"/>
                </a:lnTo>
                <a:lnTo>
                  <a:pt x="278" y="29"/>
                </a:lnTo>
                <a:lnTo>
                  <a:pt x="278" y="29"/>
                </a:lnTo>
                <a:lnTo>
                  <a:pt x="278" y="29"/>
                </a:lnTo>
                <a:lnTo>
                  <a:pt x="278" y="29"/>
                </a:lnTo>
                <a:lnTo>
                  <a:pt x="278" y="29"/>
                </a:lnTo>
                <a:lnTo>
                  <a:pt x="278" y="29"/>
                </a:lnTo>
                <a:lnTo>
                  <a:pt x="278" y="29"/>
                </a:lnTo>
                <a:lnTo>
                  <a:pt x="278" y="29"/>
                </a:lnTo>
                <a:lnTo>
                  <a:pt x="279" y="29"/>
                </a:lnTo>
                <a:lnTo>
                  <a:pt x="279" y="29"/>
                </a:lnTo>
                <a:lnTo>
                  <a:pt x="279" y="29"/>
                </a:lnTo>
                <a:lnTo>
                  <a:pt x="279" y="29"/>
                </a:lnTo>
                <a:lnTo>
                  <a:pt x="279" y="29"/>
                </a:lnTo>
                <a:lnTo>
                  <a:pt x="279" y="29"/>
                </a:lnTo>
                <a:lnTo>
                  <a:pt x="279" y="29"/>
                </a:lnTo>
                <a:lnTo>
                  <a:pt x="279" y="29"/>
                </a:lnTo>
                <a:lnTo>
                  <a:pt x="279" y="29"/>
                </a:lnTo>
                <a:lnTo>
                  <a:pt x="279" y="29"/>
                </a:lnTo>
                <a:lnTo>
                  <a:pt x="279" y="29"/>
                </a:lnTo>
                <a:lnTo>
                  <a:pt x="279" y="29"/>
                </a:lnTo>
                <a:lnTo>
                  <a:pt x="279" y="29"/>
                </a:lnTo>
                <a:lnTo>
                  <a:pt x="279" y="29"/>
                </a:lnTo>
                <a:lnTo>
                  <a:pt x="279" y="29"/>
                </a:lnTo>
                <a:lnTo>
                  <a:pt x="280" y="29"/>
                </a:lnTo>
                <a:lnTo>
                  <a:pt x="280" y="29"/>
                </a:lnTo>
                <a:lnTo>
                  <a:pt x="280" y="29"/>
                </a:lnTo>
                <a:lnTo>
                  <a:pt x="280" y="29"/>
                </a:lnTo>
                <a:lnTo>
                  <a:pt x="280" y="29"/>
                </a:lnTo>
                <a:lnTo>
                  <a:pt x="280" y="29"/>
                </a:lnTo>
                <a:lnTo>
                  <a:pt x="280" y="29"/>
                </a:lnTo>
                <a:lnTo>
                  <a:pt x="280" y="29"/>
                </a:lnTo>
                <a:lnTo>
                  <a:pt x="280" y="29"/>
                </a:lnTo>
                <a:lnTo>
                  <a:pt x="281" y="29"/>
                </a:lnTo>
                <a:lnTo>
                  <a:pt x="281" y="29"/>
                </a:lnTo>
                <a:lnTo>
                  <a:pt x="281" y="29"/>
                </a:lnTo>
                <a:lnTo>
                  <a:pt x="281" y="29"/>
                </a:lnTo>
                <a:lnTo>
                  <a:pt x="281" y="29"/>
                </a:lnTo>
                <a:lnTo>
                  <a:pt x="281" y="29"/>
                </a:lnTo>
                <a:lnTo>
                  <a:pt x="281" y="29"/>
                </a:lnTo>
                <a:lnTo>
                  <a:pt x="281" y="29"/>
                </a:lnTo>
                <a:lnTo>
                  <a:pt x="281" y="29"/>
                </a:lnTo>
                <a:lnTo>
                  <a:pt x="282" y="29"/>
                </a:lnTo>
                <a:lnTo>
                  <a:pt x="282" y="29"/>
                </a:lnTo>
                <a:lnTo>
                  <a:pt x="282" y="29"/>
                </a:lnTo>
                <a:lnTo>
                  <a:pt x="282" y="29"/>
                </a:lnTo>
                <a:lnTo>
                  <a:pt x="282" y="29"/>
                </a:lnTo>
                <a:lnTo>
                  <a:pt x="282" y="29"/>
                </a:lnTo>
                <a:lnTo>
                  <a:pt x="282" y="29"/>
                </a:lnTo>
                <a:lnTo>
                  <a:pt x="282" y="29"/>
                </a:lnTo>
                <a:lnTo>
                  <a:pt x="282" y="29"/>
                </a:lnTo>
                <a:lnTo>
                  <a:pt x="283" y="29"/>
                </a:lnTo>
                <a:lnTo>
                  <a:pt x="283" y="29"/>
                </a:lnTo>
                <a:lnTo>
                  <a:pt x="283" y="29"/>
                </a:lnTo>
                <a:lnTo>
                  <a:pt x="283" y="29"/>
                </a:lnTo>
                <a:lnTo>
                  <a:pt x="283" y="29"/>
                </a:lnTo>
                <a:lnTo>
                  <a:pt x="283" y="29"/>
                </a:lnTo>
                <a:lnTo>
                  <a:pt x="283" y="29"/>
                </a:lnTo>
                <a:lnTo>
                  <a:pt x="283" y="29"/>
                </a:lnTo>
                <a:lnTo>
                  <a:pt x="283" y="29"/>
                </a:lnTo>
                <a:lnTo>
                  <a:pt x="283" y="29"/>
                </a:lnTo>
                <a:lnTo>
                  <a:pt x="283" y="29"/>
                </a:lnTo>
                <a:lnTo>
                  <a:pt x="283" y="29"/>
                </a:lnTo>
                <a:lnTo>
                  <a:pt x="283" y="29"/>
                </a:lnTo>
                <a:lnTo>
                  <a:pt x="283" y="29"/>
                </a:lnTo>
                <a:lnTo>
                  <a:pt x="283" y="29"/>
                </a:lnTo>
                <a:lnTo>
                  <a:pt x="284" y="29"/>
                </a:lnTo>
                <a:lnTo>
                  <a:pt x="284" y="29"/>
                </a:lnTo>
                <a:lnTo>
                  <a:pt x="284" y="29"/>
                </a:lnTo>
                <a:lnTo>
                  <a:pt x="284" y="29"/>
                </a:lnTo>
                <a:lnTo>
                  <a:pt x="284" y="29"/>
                </a:lnTo>
                <a:lnTo>
                  <a:pt x="284" y="29"/>
                </a:lnTo>
                <a:lnTo>
                  <a:pt x="284" y="29"/>
                </a:lnTo>
                <a:lnTo>
                  <a:pt x="284" y="29"/>
                </a:lnTo>
                <a:lnTo>
                  <a:pt x="284" y="29"/>
                </a:lnTo>
                <a:lnTo>
                  <a:pt x="284" y="29"/>
                </a:lnTo>
                <a:lnTo>
                  <a:pt x="284" y="29"/>
                </a:lnTo>
                <a:lnTo>
                  <a:pt x="284" y="29"/>
                </a:lnTo>
                <a:lnTo>
                  <a:pt x="284" y="29"/>
                </a:lnTo>
                <a:lnTo>
                  <a:pt x="284" y="29"/>
                </a:lnTo>
                <a:lnTo>
                  <a:pt x="284" y="29"/>
                </a:lnTo>
                <a:lnTo>
                  <a:pt x="284" y="29"/>
                </a:lnTo>
                <a:lnTo>
                  <a:pt x="284" y="29"/>
                </a:lnTo>
                <a:lnTo>
                  <a:pt x="284" y="29"/>
                </a:lnTo>
                <a:lnTo>
                  <a:pt x="284" y="29"/>
                </a:lnTo>
                <a:lnTo>
                  <a:pt x="284" y="30"/>
                </a:lnTo>
                <a:lnTo>
                  <a:pt x="284" y="30"/>
                </a:lnTo>
                <a:lnTo>
                  <a:pt x="284" y="30"/>
                </a:lnTo>
                <a:lnTo>
                  <a:pt x="284" y="30"/>
                </a:lnTo>
                <a:lnTo>
                  <a:pt x="284" y="30"/>
                </a:lnTo>
                <a:lnTo>
                  <a:pt x="284" y="30"/>
                </a:lnTo>
                <a:lnTo>
                  <a:pt x="284" y="30"/>
                </a:lnTo>
                <a:lnTo>
                  <a:pt x="284" y="30"/>
                </a:lnTo>
                <a:lnTo>
                  <a:pt x="285" y="30"/>
                </a:lnTo>
                <a:lnTo>
                  <a:pt x="285" y="30"/>
                </a:lnTo>
                <a:lnTo>
                  <a:pt x="285" y="30"/>
                </a:lnTo>
                <a:lnTo>
                  <a:pt x="285" y="30"/>
                </a:lnTo>
                <a:lnTo>
                  <a:pt x="285" y="30"/>
                </a:lnTo>
                <a:lnTo>
                  <a:pt x="285" y="30"/>
                </a:lnTo>
                <a:lnTo>
                  <a:pt x="286" y="30"/>
                </a:lnTo>
                <a:lnTo>
                  <a:pt x="286" y="30"/>
                </a:lnTo>
                <a:lnTo>
                  <a:pt x="286" y="30"/>
                </a:lnTo>
                <a:lnTo>
                  <a:pt x="286" y="30"/>
                </a:lnTo>
                <a:lnTo>
                  <a:pt x="286" y="30"/>
                </a:lnTo>
                <a:lnTo>
                  <a:pt x="286" y="30"/>
                </a:lnTo>
                <a:lnTo>
                  <a:pt x="286" y="30"/>
                </a:lnTo>
                <a:lnTo>
                  <a:pt x="286" y="30"/>
                </a:lnTo>
                <a:lnTo>
                  <a:pt x="286" y="30"/>
                </a:lnTo>
                <a:lnTo>
                  <a:pt x="286" y="30"/>
                </a:lnTo>
                <a:lnTo>
                  <a:pt x="286" y="30"/>
                </a:lnTo>
                <a:lnTo>
                  <a:pt x="286" y="30"/>
                </a:lnTo>
                <a:lnTo>
                  <a:pt x="286" y="30"/>
                </a:lnTo>
                <a:lnTo>
                  <a:pt x="286" y="30"/>
                </a:lnTo>
                <a:lnTo>
                  <a:pt x="286" y="30"/>
                </a:lnTo>
                <a:lnTo>
                  <a:pt x="287" y="30"/>
                </a:lnTo>
                <a:lnTo>
                  <a:pt x="287" y="30"/>
                </a:lnTo>
                <a:lnTo>
                  <a:pt x="287" y="30"/>
                </a:lnTo>
                <a:lnTo>
                  <a:pt x="287" y="30"/>
                </a:lnTo>
                <a:lnTo>
                  <a:pt x="287" y="30"/>
                </a:lnTo>
                <a:lnTo>
                  <a:pt x="287" y="30"/>
                </a:lnTo>
                <a:lnTo>
                  <a:pt x="287" y="30"/>
                </a:lnTo>
                <a:lnTo>
                  <a:pt x="287" y="30"/>
                </a:lnTo>
                <a:lnTo>
                  <a:pt x="287" y="30"/>
                </a:lnTo>
                <a:lnTo>
                  <a:pt x="288" y="30"/>
                </a:lnTo>
                <a:lnTo>
                  <a:pt x="288" y="30"/>
                </a:lnTo>
                <a:lnTo>
                  <a:pt x="288" y="30"/>
                </a:lnTo>
                <a:lnTo>
                  <a:pt x="288" y="30"/>
                </a:lnTo>
                <a:lnTo>
                  <a:pt x="288" y="30"/>
                </a:lnTo>
                <a:lnTo>
                  <a:pt x="288" y="30"/>
                </a:lnTo>
                <a:lnTo>
                  <a:pt x="288" y="30"/>
                </a:lnTo>
                <a:lnTo>
                  <a:pt x="288" y="30"/>
                </a:lnTo>
                <a:lnTo>
                  <a:pt x="288" y="30"/>
                </a:lnTo>
                <a:lnTo>
                  <a:pt x="289" y="30"/>
                </a:lnTo>
                <a:lnTo>
                  <a:pt x="289" y="30"/>
                </a:lnTo>
                <a:lnTo>
                  <a:pt x="289" y="30"/>
                </a:lnTo>
                <a:lnTo>
                  <a:pt x="289" y="30"/>
                </a:lnTo>
                <a:lnTo>
                  <a:pt x="289" y="30"/>
                </a:lnTo>
                <a:lnTo>
                  <a:pt x="289" y="30"/>
                </a:lnTo>
                <a:lnTo>
                  <a:pt x="289" y="30"/>
                </a:lnTo>
                <a:lnTo>
                  <a:pt x="289" y="30"/>
                </a:lnTo>
                <a:lnTo>
                  <a:pt x="289" y="30"/>
                </a:lnTo>
                <a:lnTo>
                  <a:pt x="290" y="30"/>
                </a:lnTo>
                <a:lnTo>
                  <a:pt x="290" y="30"/>
                </a:lnTo>
                <a:lnTo>
                  <a:pt x="290" y="30"/>
                </a:lnTo>
                <a:lnTo>
                  <a:pt x="290" y="30"/>
                </a:lnTo>
                <a:lnTo>
                  <a:pt x="290" y="30"/>
                </a:lnTo>
                <a:lnTo>
                  <a:pt x="290" y="30"/>
                </a:lnTo>
                <a:lnTo>
                  <a:pt x="290" y="30"/>
                </a:lnTo>
                <a:lnTo>
                  <a:pt x="290" y="30"/>
                </a:lnTo>
                <a:lnTo>
                  <a:pt x="290" y="30"/>
                </a:lnTo>
                <a:lnTo>
                  <a:pt x="291" y="30"/>
                </a:lnTo>
                <a:lnTo>
                  <a:pt x="291" y="30"/>
                </a:lnTo>
                <a:lnTo>
                  <a:pt x="291" y="30"/>
                </a:lnTo>
                <a:lnTo>
                  <a:pt x="291" y="30"/>
                </a:lnTo>
                <a:lnTo>
                  <a:pt x="291" y="30"/>
                </a:lnTo>
                <a:lnTo>
                  <a:pt x="291" y="30"/>
                </a:lnTo>
                <a:lnTo>
                  <a:pt x="291" y="30"/>
                </a:lnTo>
                <a:lnTo>
                  <a:pt x="291" y="30"/>
                </a:lnTo>
                <a:lnTo>
                  <a:pt x="291" y="30"/>
                </a:lnTo>
                <a:lnTo>
                  <a:pt x="292" y="30"/>
                </a:lnTo>
                <a:lnTo>
                  <a:pt x="292" y="30"/>
                </a:lnTo>
                <a:lnTo>
                  <a:pt x="292" y="30"/>
                </a:lnTo>
                <a:lnTo>
                  <a:pt x="292" y="30"/>
                </a:lnTo>
                <a:lnTo>
                  <a:pt x="292" y="30"/>
                </a:lnTo>
                <a:lnTo>
                  <a:pt x="292" y="30"/>
                </a:lnTo>
                <a:lnTo>
                  <a:pt x="292" y="30"/>
                </a:lnTo>
                <a:lnTo>
                  <a:pt x="292" y="30"/>
                </a:lnTo>
                <a:lnTo>
                  <a:pt x="292" y="30"/>
                </a:lnTo>
                <a:lnTo>
                  <a:pt x="292" y="30"/>
                </a:lnTo>
                <a:lnTo>
                  <a:pt x="292" y="30"/>
                </a:lnTo>
                <a:lnTo>
                  <a:pt x="292" y="30"/>
                </a:lnTo>
                <a:lnTo>
                  <a:pt x="292" y="30"/>
                </a:lnTo>
                <a:lnTo>
                  <a:pt x="292" y="30"/>
                </a:lnTo>
                <a:lnTo>
                  <a:pt x="292" y="30"/>
                </a:lnTo>
                <a:lnTo>
                  <a:pt x="293" y="30"/>
                </a:lnTo>
                <a:lnTo>
                  <a:pt x="293" y="31"/>
                </a:lnTo>
                <a:lnTo>
                  <a:pt x="293" y="31"/>
                </a:lnTo>
                <a:lnTo>
                  <a:pt x="293" y="31"/>
                </a:lnTo>
                <a:lnTo>
                  <a:pt x="293" y="31"/>
                </a:lnTo>
                <a:lnTo>
                  <a:pt x="293" y="31"/>
                </a:lnTo>
                <a:lnTo>
                  <a:pt x="293" y="31"/>
                </a:lnTo>
                <a:lnTo>
                  <a:pt x="293" y="31"/>
                </a:lnTo>
                <a:lnTo>
                  <a:pt x="293" y="31"/>
                </a:lnTo>
                <a:lnTo>
                  <a:pt x="294" y="31"/>
                </a:lnTo>
                <a:lnTo>
                  <a:pt x="294" y="31"/>
                </a:lnTo>
                <a:lnTo>
                  <a:pt x="294" y="31"/>
                </a:lnTo>
                <a:lnTo>
                  <a:pt x="294" y="31"/>
                </a:lnTo>
                <a:lnTo>
                  <a:pt x="294" y="31"/>
                </a:lnTo>
                <a:lnTo>
                  <a:pt x="294" y="31"/>
                </a:lnTo>
                <a:lnTo>
                  <a:pt x="295" y="31"/>
                </a:lnTo>
                <a:lnTo>
                  <a:pt x="295" y="31"/>
                </a:lnTo>
                <a:lnTo>
                  <a:pt x="295" y="31"/>
                </a:lnTo>
                <a:lnTo>
                  <a:pt x="295" y="31"/>
                </a:lnTo>
                <a:lnTo>
                  <a:pt x="295" y="31"/>
                </a:lnTo>
                <a:lnTo>
                  <a:pt x="295" y="31"/>
                </a:lnTo>
                <a:lnTo>
                  <a:pt x="296" y="31"/>
                </a:lnTo>
                <a:lnTo>
                  <a:pt x="296" y="31"/>
                </a:lnTo>
                <a:lnTo>
                  <a:pt x="296" y="31"/>
                </a:lnTo>
                <a:lnTo>
                  <a:pt x="296" y="31"/>
                </a:lnTo>
                <a:lnTo>
                  <a:pt x="296" y="31"/>
                </a:lnTo>
                <a:lnTo>
                  <a:pt x="296" y="31"/>
                </a:lnTo>
                <a:lnTo>
                  <a:pt x="296" y="31"/>
                </a:lnTo>
                <a:lnTo>
                  <a:pt x="296" y="31"/>
                </a:lnTo>
                <a:lnTo>
                  <a:pt x="296" y="31"/>
                </a:lnTo>
                <a:lnTo>
                  <a:pt x="297" y="31"/>
                </a:lnTo>
                <a:lnTo>
                  <a:pt x="297" y="31"/>
                </a:lnTo>
                <a:lnTo>
                  <a:pt x="297" y="31"/>
                </a:lnTo>
                <a:lnTo>
                  <a:pt x="297" y="31"/>
                </a:lnTo>
                <a:lnTo>
                  <a:pt x="297" y="31"/>
                </a:lnTo>
                <a:lnTo>
                  <a:pt x="297" y="31"/>
                </a:lnTo>
                <a:lnTo>
                  <a:pt x="298" y="31"/>
                </a:lnTo>
                <a:lnTo>
                  <a:pt x="298" y="31"/>
                </a:lnTo>
                <a:lnTo>
                  <a:pt x="298" y="31"/>
                </a:lnTo>
                <a:lnTo>
                  <a:pt x="298" y="31"/>
                </a:lnTo>
                <a:lnTo>
                  <a:pt x="298" y="31"/>
                </a:lnTo>
                <a:lnTo>
                  <a:pt x="298" y="31"/>
                </a:lnTo>
                <a:lnTo>
                  <a:pt x="298" y="31"/>
                </a:lnTo>
                <a:lnTo>
                  <a:pt x="298" y="31"/>
                </a:lnTo>
                <a:lnTo>
                  <a:pt x="298" y="31"/>
                </a:lnTo>
                <a:lnTo>
                  <a:pt x="299" y="31"/>
                </a:lnTo>
                <a:lnTo>
                  <a:pt x="299" y="31"/>
                </a:lnTo>
                <a:lnTo>
                  <a:pt x="299" y="31"/>
                </a:lnTo>
                <a:lnTo>
                  <a:pt x="299" y="31"/>
                </a:lnTo>
                <a:lnTo>
                  <a:pt x="299" y="31"/>
                </a:lnTo>
                <a:lnTo>
                  <a:pt x="299" y="31"/>
                </a:lnTo>
                <a:lnTo>
                  <a:pt x="299" y="31"/>
                </a:lnTo>
                <a:lnTo>
                  <a:pt x="299" y="32"/>
                </a:lnTo>
                <a:lnTo>
                  <a:pt x="299" y="32"/>
                </a:lnTo>
                <a:lnTo>
                  <a:pt x="299" y="32"/>
                </a:lnTo>
                <a:lnTo>
                  <a:pt x="299" y="32"/>
                </a:lnTo>
                <a:lnTo>
                  <a:pt x="299" y="32"/>
                </a:lnTo>
                <a:lnTo>
                  <a:pt x="301" y="32"/>
                </a:lnTo>
                <a:lnTo>
                  <a:pt x="301" y="32"/>
                </a:lnTo>
                <a:lnTo>
                  <a:pt x="301" y="32"/>
                </a:lnTo>
                <a:lnTo>
                  <a:pt x="302" y="32"/>
                </a:lnTo>
                <a:lnTo>
                  <a:pt x="302" y="32"/>
                </a:lnTo>
                <a:lnTo>
                  <a:pt x="302" y="32"/>
                </a:lnTo>
                <a:lnTo>
                  <a:pt x="302" y="32"/>
                </a:lnTo>
                <a:lnTo>
                  <a:pt x="302" y="32"/>
                </a:lnTo>
                <a:lnTo>
                  <a:pt x="302" y="32"/>
                </a:lnTo>
                <a:lnTo>
                  <a:pt x="302" y="32"/>
                </a:lnTo>
                <a:lnTo>
                  <a:pt x="302" y="32"/>
                </a:lnTo>
                <a:lnTo>
                  <a:pt x="302" y="32"/>
                </a:lnTo>
                <a:lnTo>
                  <a:pt x="303" y="32"/>
                </a:lnTo>
                <a:lnTo>
                  <a:pt x="303" y="32"/>
                </a:lnTo>
                <a:lnTo>
                  <a:pt x="303" y="32"/>
                </a:lnTo>
                <a:lnTo>
                  <a:pt x="303" y="32"/>
                </a:lnTo>
                <a:lnTo>
                  <a:pt x="303" y="32"/>
                </a:lnTo>
                <a:lnTo>
                  <a:pt x="303" y="32"/>
                </a:lnTo>
                <a:lnTo>
                  <a:pt x="304" y="32"/>
                </a:lnTo>
                <a:lnTo>
                  <a:pt x="304" y="32"/>
                </a:lnTo>
                <a:lnTo>
                  <a:pt x="304" y="32"/>
                </a:lnTo>
                <a:lnTo>
                  <a:pt x="304" y="32"/>
                </a:lnTo>
                <a:lnTo>
                  <a:pt x="304" y="32"/>
                </a:lnTo>
                <a:lnTo>
                  <a:pt x="304" y="32"/>
                </a:lnTo>
                <a:lnTo>
                  <a:pt x="304" y="32"/>
                </a:lnTo>
                <a:lnTo>
                  <a:pt x="304" y="32"/>
                </a:lnTo>
                <a:lnTo>
                  <a:pt x="304" y="32"/>
                </a:lnTo>
                <a:lnTo>
                  <a:pt x="305" y="32"/>
                </a:lnTo>
                <a:lnTo>
                  <a:pt x="305" y="32"/>
                </a:lnTo>
                <a:lnTo>
                  <a:pt x="305" y="32"/>
                </a:lnTo>
                <a:lnTo>
                  <a:pt x="305" y="32"/>
                </a:lnTo>
                <a:lnTo>
                  <a:pt x="305" y="32"/>
                </a:lnTo>
                <a:lnTo>
                  <a:pt x="305" y="32"/>
                </a:lnTo>
                <a:lnTo>
                  <a:pt x="305" y="32"/>
                </a:lnTo>
                <a:lnTo>
                  <a:pt x="305" y="32"/>
                </a:lnTo>
                <a:lnTo>
                  <a:pt x="305" y="32"/>
                </a:lnTo>
                <a:lnTo>
                  <a:pt x="306" y="32"/>
                </a:lnTo>
                <a:lnTo>
                  <a:pt x="306" y="32"/>
                </a:lnTo>
                <a:lnTo>
                  <a:pt x="306" y="32"/>
                </a:lnTo>
                <a:lnTo>
                  <a:pt x="306" y="32"/>
                </a:lnTo>
                <a:lnTo>
                  <a:pt x="306" y="32"/>
                </a:lnTo>
                <a:lnTo>
                  <a:pt x="306" y="32"/>
                </a:lnTo>
                <a:lnTo>
                  <a:pt x="306" y="32"/>
                </a:lnTo>
                <a:lnTo>
                  <a:pt x="306" y="33"/>
                </a:lnTo>
                <a:lnTo>
                  <a:pt x="306" y="33"/>
                </a:lnTo>
                <a:lnTo>
                  <a:pt x="307" y="33"/>
                </a:lnTo>
                <a:lnTo>
                  <a:pt x="307" y="33"/>
                </a:lnTo>
                <a:lnTo>
                  <a:pt x="307" y="33"/>
                </a:lnTo>
                <a:lnTo>
                  <a:pt x="307" y="33"/>
                </a:lnTo>
                <a:lnTo>
                  <a:pt x="307" y="33"/>
                </a:lnTo>
                <a:lnTo>
                  <a:pt x="307" y="33"/>
                </a:lnTo>
                <a:lnTo>
                  <a:pt x="307" y="33"/>
                </a:lnTo>
                <a:lnTo>
                  <a:pt x="307" y="33"/>
                </a:lnTo>
                <a:lnTo>
                  <a:pt x="307" y="33"/>
                </a:lnTo>
                <a:lnTo>
                  <a:pt x="308" y="33"/>
                </a:lnTo>
                <a:lnTo>
                  <a:pt x="308" y="33"/>
                </a:lnTo>
                <a:lnTo>
                  <a:pt x="308" y="33"/>
                </a:lnTo>
                <a:lnTo>
                  <a:pt x="308" y="33"/>
                </a:lnTo>
                <a:lnTo>
                  <a:pt x="308" y="33"/>
                </a:lnTo>
                <a:lnTo>
                  <a:pt x="308" y="33"/>
                </a:lnTo>
                <a:lnTo>
                  <a:pt x="309" y="33"/>
                </a:lnTo>
                <a:lnTo>
                  <a:pt x="309" y="33"/>
                </a:lnTo>
                <a:lnTo>
                  <a:pt x="309" y="33"/>
                </a:lnTo>
                <a:lnTo>
                  <a:pt x="309" y="33"/>
                </a:lnTo>
                <a:lnTo>
                  <a:pt x="309" y="33"/>
                </a:lnTo>
                <a:lnTo>
                  <a:pt x="309" y="33"/>
                </a:lnTo>
                <a:lnTo>
                  <a:pt x="309" y="33"/>
                </a:lnTo>
                <a:lnTo>
                  <a:pt x="309" y="33"/>
                </a:lnTo>
                <a:lnTo>
                  <a:pt x="309" y="33"/>
                </a:lnTo>
                <a:lnTo>
                  <a:pt x="310" y="33"/>
                </a:lnTo>
                <a:lnTo>
                  <a:pt x="310" y="33"/>
                </a:lnTo>
                <a:lnTo>
                  <a:pt x="310" y="33"/>
                </a:lnTo>
                <a:lnTo>
                  <a:pt x="310" y="33"/>
                </a:lnTo>
                <a:lnTo>
                  <a:pt x="310" y="33"/>
                </a:lnTo>
                <a:lnTo>
                  <a:pt x="310" y="33"/>
                </a:lnTo>
                <a:lnTo>
                  <a:pt x="310" y="33"/>
                </a:lnTo>
                <a:lnTo>
                  <a:pt x="310" y="33"/>
                </a:lnTo>
                <a:lnTo>
                  <a:pt x="310" y="33"/>
                </a:lnTo>
                <a:lnTo>
                  <a:pt x="311" y="33"/>
                </a:lnTo>
                <a:lnTo>
                  <a:pt x="311" y="33"/>
                </a:lnTo>
                <a:lnTo>
                  <a:pt x="311" y="33"/>
                </a:lnTo>
                <a:lnTo>
                  <a:pt x="311" y="33"/>
                </a:lnTo>
                <a:lnTo>
                  <a:pt x="311" y="33"/>
                </a:lnTo>
                <a:lnTo>
                  <a:pt x="311" y="33"/>
                </a:lnTo>
                <a:lnTo>
                  <a:pt x="311" y="33"/>
                </a:lnTo>
                <a:lnTo>
                  <a:pt x="311" y="34"/>
                </a:lnTo>
                <a:lnTo>
                  <a:pt x="311" y="34"/>
                </a:lnTo>
                <a:lnTo>
                  <a:pt x="312" y="34"/>
                </a:lnTo>
                <a:lnTo>
                  <a:pt x="312" y="34"/>
                </a:lnTo>
                <a:lnTo>
                  <a:pt x="312" y="34"/>
                </a:lnTo>
                <a:lnTo>
                  <a:pt x="312" y="34"/>
                </a:lnTo>
                <a:lnTo>
                  <a:pt x="312" y="34"/>
                </a:lnTo>
                <a:lnTo>
                  <a:pt x="312" y="34"/>
                </a:lnTo>
                <a:lnTo>
                  <a:pt x="313" y="34"/>
                </a:lnTo>
                <a:lnTo>
                  <a:pt x="313" y="34"/>
                </a:lnTo>
                <a:lnTo>
                  <a:pt x="313" y="34"/>
                </a:lnTo>
                <a:lnTo>
                  <a:pt x="313" y="34"/>
                </a:lnTo>
                <a:lnTo>
                  <a:pt x="313" y="34"/>
                </a:lnTo>
                <a:lnTo>
                  <a:pt x="313" y="34"/>
                </a:lnTo>
                <a:lnTo>
                  <a:pt x="313" y="34"/>
                </a:lnTo>
                <a:lnTo>
                  <a:pt x="313" y="34"/>
                </a:lnTo>
                <a:lnTo>
                  <a:pt x="313" y="34"/>
                </a:lnTo>
                <a:lnTo>
                  <a:pt x="314" y="34"/>
                </a:lnTo>
                <a:lnTo>
                  <a:pt x="314" y="34"/>
                </a:lnTo>
                <a:lnTo>
                  <a:pt x="314" y="34"/>
                </a:lnTo>
                <a:lnTo>
                  <a:pt x="314" y="34"/>
                </a:lnTo>
                <a:lnTo>
                  <a:pt x="314" y="34"/>
                </a:lnTo>
                <a:lnTo>
                  <a:pt x="314" y="34"/>
                </a:lnTo>
                <a:lnTo>
                  <a:pt x="315" y="34"/>
                </a:lnTo>
                <a:lnTo>
                  <a:pt x="315" y="34"/>
                </a:lnTo>
                <a:lnTo>
                  <a:pt x="315" y="34"/>
                </a:lnTo>
                <a:lnTo>
                  <a:pt x="315" y="34"/>
                </a:lnTo>
                <a:lnTo>
                  <a:pt x="315" y="34"/>
                </a:lnTo>
                <a:lnTo>
                  <a:pt x="315" y="34"/>
                </a:lnTo>
                <a:lnTo>
                  <a:pt x="316" y="34"/>
                </a:lnTo>
                <a:lnTo>
                  <a:pt x="316" y="34"/>
                </a:lnTo>
                <a:lnTo>
                  <a:pt x="316" y="34"/>
                </a:lnTo>
                <a:lnTo>
                  <a:pt x="316" y="34"/>
                </a:lnTo>
                <a:lnTo>
                  <a:pt x="316" y="34"/>
                </a:lnTo>
                <a:lnTo>
                  <a:pt x="316" y="34"/>
                </a:lnTo>
                <a:lnTo>
                  <a:pt x="317" y="34"/>
                </a:lnTo>
                <a:lnTo>
                  <a:pt x="317" y="34"/>
                </a:lnTo>
                <a:lnTo>
                  <a:pt x="317" y="34"/>
                </a:lnTo>
                <a:lnTo>
                  <a:pt x="318" y="34"/>
                </a:lnTo>
                <a:lnTo>
                  <a:pt x="318" y="34"/>
                </a:lnTo>
                <a:lnTo>
                  <a:pt x="318" y="34"/>
                </a:lnTo>
                <a:lnTo>
                  <a:pt x="318" y="34"/>
                </a:lnTo>
                <a:lnTo>
                  <a:pt x="318" y="34"/>
                </a:lnTo>
                <a:lnTo>
                  <a:pt x="318" y="34"/>
                </a:lnTo>
                <a:lnTo>
                  <a:pt x="318" y="34"/>
                </a:lnTo>
                <a:lnTo>
                  <a:pt x="318" y="34"/>
                </a:lnTo>
                <a:lnTo>
                  <a:pt x="318" y="34"/>
                </a:lnTo>
                <a:lnTo>
                  <a:pt x="318" y="34"/>
                </a:lnTo>
                <a:lnTo>
                  <a:pt x="318" y="34"/>
                </a:lnTo>
                <a:lnTo>
                  <a:pt x="318" y="34"/>
                </a:lnTo>
                <a:lnTo>
                  <a:pt x="318" y="34"/>
                </a:lnTo>
                <a:lnTo>
                  <a:pt x="318" y="34"/>
                </a:lnTo>
                <a:lnTo>
                  <a:pt x="318" y="34"/>
                </a:lnTo>
                <a:lnTo>
                  <a:pt x="318" y="34"/>
                </a:lnTo>
                <a:lnTo>
                  <a:pt x="318" y="34"/>
                </a:lnTo>
                <a:lnTo>
                  <a:pt x="318" y="34"/>
                </a:lnTo>
                <a:lnTo>
                  <a:pt x="318" y="34"/>
                </a:lnTo>
                <a:lnTo>
                  <a:pt x="318" y="34"/>
                </a:lnTo>
                <a:lnTo>
                  <a:pt x="318" y="34"/>
                </a:lnTo>
                <a:lnTo>
                  <a:pt x="319" y="34"/>
                </a:lnTo>
                <a:lnTo>
                  <a:pt x="319" y="34"/>
                </a:lnTo>
                <a:lnTo>
                  <a:pt x="319" y="34"/>
                </a:lnTo>
                <a:lnTo>
                  <a:pt x="319" y="34"/>
                </a:lnTo>
                <a:lnTo>
                  <a:pt x="319" y="34"/>
                </a:lnTo>
                <a:lnTo>
                  <a:pt x="319" y="34"/>
                </a:lnTo>
                <a:lnTo>
                  <a:pt x="319" y="34"/>
                </a:lnTo>
                <a:lnTo>
                  <a:pt x="319" y="34"/>
                </a:lnTo>
                <a:lnTo>
                  <a:pt x="319" y="34"/>
                </a:lnTo>
                <a:lnTo>
                  <a:pt x="320" y="34"/>
                </a:lnTo>
                <a:lnTo>
                  <a:pt x="320" y="34"/>
                </a:lnTo>
                <a:lnTo>
                  <a:pt x="320" y="34"/>
                </a:lnTo>
                <a:lnTo>
                  <a:pt x="320" y="34"/>
                </a:lnTo>
                <a:lnTo>
                  <a:pt x="320" y="34"/>
                </a:lnTo>
                <a:lnTo>
                  <a:pt x="320" y="34"/>
                </a:lnTo>
                <a:lnTo>
                  <a:pt x="320" y="34"/>
                </a:lnTo>
                <a:lnTo>
                  <a:pt x="320" y="34"/>
                </a:lnTo>
                <a:lnTo>
                  <a:pt x="320" y="34"/>
                </a:lnTo>
                <a:lnTo>
                  <a:pt x="320" y="34"/>
                </a:lnTo>
                <a:lnTo>
                  <a:pt x="320" y="35"/>
                </a:lnTo>
                <a:lnTo>
                  <a:pt x="320" y="35"/>
                </a:lnTo>
                <a:lnTo>
                  <a:pt x="321" y="35"/>
                </a:lnTo>
                <a:lnTo>
                  <a:pt x="321" y="35"/>
                </a:lnTo>
                <a:lnTo>
                  <a:pt x="321" y="35"/>
                </a:lnTo>
                <a:lnTo>
                  <a:pt x="321" y="35"/>
                </a:lnTo>
                <a:lnTo>
                  <a:pt x="321" y="35"/>
                </a:lnTo>
                <a:lnTo>
                  <a:pt x="321" y="35"/>
                </a:lnTo>
                <a:lnTo>
                  <a:pt x="321" y="35"/>
                </a:lnTo>
                <a:lnTo>
                  <a:pt x="321" y="35"/>
                </a:lnTo>
                <a:lnTo>
                  <a:pt x="321" y="35"/>
                </a:lnTo>
                <a:lnTo>
                  <a:pt x="321" y="35"/>
                </a:lnTo>
                <a:lnTo>
                  <a:pt x="321" y="35"/>
                </a:lnTo>
                <a:lnTo>
                  <a:pt x="321" y="35"/>
                </a:lnTo>
                <a:lnTo>
                  <a:pt x="323" y="35"/>
                </a:lnTo>
                <a:lnTo>
                  <a:pt x="323" y="35"/>
                </a:lnTo>
                <a:lnTo>
                  <a:pt x="323" y="35"/>
                </a:lnTo>
                <a:lnTo>
                  <a:pt x="323" y="35"/>
                </a:lnTo>
                <a:lnTo>
                  <a:pt x="323" y="35"/>
                </a:lnTo>
                <a:lnTo>
                  <a:pt x="323" y="35"/>
                </a:lnTo>
                <a:lnTo>
                  <a:pt x="323" y="35"/>
                </a:lnTo>
                <a:lnTo>
                  <a:pt x="323" y="35"/>
                </a:lnTo>
                <a:lnTo>
                  <a:pt x="323" y="35"/>
                </a:lnTo>
                <a:lnTo>
                  <a:pt x="323" y="35"/>
                </a:lnTo>
                <a:lnTo>
                  <a:pt x="323" y="35"/>
                </a:lnTo>
                <a:lnTo>
                  <a:pt x="323" y="35"/>
                </a:lnTo>
                <a:lnTo>
                  <a:pt x="323" y="35"/>
                </a:lnTo>
                <a:lnTo>
                  <a:pt x="323" y="35"/>
                </a:lnTo>
                <a:lnTo>
                  <a:pt x="323" y="35"/>
                </a:lnTo>
                <a:lnTo>
                  <a:pt x="323" y="35"/>
                </a:lnTo>
                <a:lnTo>
                  <a:pt x="323" y="35"/>
                </a:lnTo>
                <a:lnTo>
                  <a:pt x="323" y="35"/>
                </a:lnTo>
                <a:lnTo>
                  <a:pt x="324" y="35"/>
                </a:lnTo>
                <a:lnTo>
                  <a:pt x="324" y="35"/>
                </a:lnTo>
                <a:lnTo>
                  <a:pt x="324" y="35"/>
                </a:lnTo>
                <a:lnTo>
                  <a:pt x="324" y="35"/>
                </a:lnTo>
                <a:lnTo>
                  <a:pt x="324" y="35"/>
                </a:lnTo>
                <a:lnTo>
                  <a:pt x="324" y="35"/>
                </a:lnTo>
                <a:lnTo>
                  <a:pt x="324" y="35"/>
                </a:lnTo>
                <a:lnTo>
                  <a:pt x="324" y="35"/>
                </a:lnTo>
                <a:lnTo>
                  <a:pt x="324" y="35"/>
                </a:lnTo>
                <a:lnTo>
                  <a:pt x="324" y="35"/>
                </a:lnTo>
                <a:lnTo>
                  <a:pt x="324" y="35"/>
                </a:lnTo>
                <a:lnTo>
                  <a:pt x="324" y="35"/>
                </a:lnTo>
                <a:lnTo>
                  <a:pt x="324" y="35"/>
                </a:lnTo>
                <a:lnTo>
                  <a:pt x="324" y="35"/>
                </a:lnTo>
                <a:lnTo>
                  <a:pt x="324" y="35"/>
                </a:lnTo>
                <a:lnTo>
                  <a:pt x="324" y="35"/>
                </a:lnTo>
                <a:lnTo>
                  <a:pt x="324" y="35"/>
                </a:lnTo>
                <a:lnTo>
                  <a:pt x="324" y="35"/>
                </a:lnTo>
                <a:lnTo>
                  <a:pt x="326" y="35"/>
                </a:lnTo>
                <a:lnTo>
                  <a:pt x="326" y="35"/>
                </a:lnTo>
                <a:lnTo>
                  <a:pt x="326" y="35"/>
                </a:lnTo>
                <a:lnTo>
                  <a:pt x="327" y="35"/>
                </a:lnTo>
                <a:lnTo>
                  <a:pt x="327" y="35"/>
                </a:lnTo>
                <a:lnTo>
                  <a:pt x="327" y="35"/>
                </a:lnTo>
                <a:lnTo>
                  <a:pt x="327" y="35"/>
                </a:lnTo>
                <a:lnTo>
                  <a:pt x="327" y="35"/>
                </a:lnTo>
                <a:lnTo>
                  <a:pt x="327" y="35"/>
                </a:lnTo>
                <a:lnTo>
                  <a:pt x="328" y="35"/>
                </a:lnTo>
                <a:lnTo>
                  <a:pt x="328" y="35"/>
                </a:lnTo>
                <a:lnTo>
                  <a:pt x="328" y="35"/>
                </a:lnTo>
                <a:lnTo>
                  <a:pt x="328" y="35"/>
                </a:lnTo>
                <a:lnTo>
                  <a:pt x="328" y="35"/>
                </a:lnTo>
                <a:lnTo>
                  <a:pt x="328" y="35"/>
                </a:lnTo>
                <a:lnTo>
                  <a:pt x="328" y="35"/>
                </a:lnTo>
                <a:lnTo>
                  <a:pt x="328" y="35"/>
                </a:lnTo>
                <a:lnTo>
                  <a:pt x="328" y="35"/>
                </a:lnTo>
                <a:lnTo>
                  <a:pt x="328" y="35"/>
                </a:lnTo>
                <a:lnTo>
                  <a:pt x="328" y="35"/>
                </a:lnTo>
                <a:lnTo>
                  <a:pt x="328" y="35"/>
                </a:lnTo>
                <a:lnTo>
                  <a:pt x="328" y="35"/>
                </a:lnTo>
                <a:lnTo>
                  <a:pt x="328" y="35"/>
                </a:lnTo>
                <a:lnTo>
                  <a:pt x="328" y="35"/>
                </a:lnTo>
                <a:lnTo>
                  <a:pt x="329" y="35"/>
                </a:lnTo>
                <a:lnTo>
                  <a:pt x="329" y="35"/>
                </a:lnTo>
                <a:lnTo>
                  <a:pt x="329" y="35"/>
                </a:lnTo>
                <a:lnTo>
                  <a:pt x="329" y="35"/>
                </a:lnTo>
                <a:lnTo>
                  <a:pt x="329" y="35"/>
                </a:lnTo>
                <a:lnTo>
                  <a:pt x="329" y="35"/>
                </a:lnTo>
                <a:lnTo>
                  <a:pt x="330" y="35"/>
                </a:lnTo>
                <a:lnTo>
                  <a:pt x="330" y="35"/>
                </a:lnTo>
                <a:lnTo>
                  <a:pt x="330" y="35"/>
                </a:lnTo>
                <a:lnTo>
                  <a:pt x="330" y="35"/>
                </a:lnTo>
                <a:lnTo>
                  <a:pt x="330" y="35"/>
                </a:lnTo>
                <a:lnTo>
                  <a:pt x="330" y="35"/>
                </a:lnTo>
                <a:lnTo>
                  <a:pt x="330" y="35"/>
                </a:lnTo>
                <a:lnTo>
                  <a:pt x="330" y="35"/>
                </a:lnTo>
                <a:lnTo>
                  <a:pt x="330" y="35"/>
                </a:lnTo>
                <a:lnTo>
                  <a:pt x="330" y="35"/>
                </a:lnTo>
                <a:lnTo>
                  <a:pt x="330" y="36"/>
                </a:lnTo>
                <a:lnTo>
                  <a:pt x="330" y="36"/>
                </a:lnTo>
                <a:lnTo>
                  <a:pt x="330" y="36"/>
                </a:lnTo>
                <a:lnTo>
                  <a:pt x="330" y="36"/>
                </a:lnTo>
                <a:lnTo>
                  <a:pt x="330" y="36"/>
                </a:lnTo>
                <a:lnTo>
                  <a:pt x="330" y="36"/>
                </a:lnTo>
                <a:lnTo>
                  <a:pt x="330" y="36"/>
                </a:lnTo>
                <a:lnTo>
                  <a:pt x="330" y="36"/>
                </a:lnTo>
                <a:lnTo>
                  <a:pt x="330" y="36"/>
                </a:lnTo>
                <a:lnTo>
                  <a:pt x="330" y="36"/>
                </a:lnTo>
                <a:lnTo>
                  <a:pt x="330" y="36"/>
                </a:lnTo>
                <a:lnTo>
                  <a:pt x="331" y="36"/>
                </a:lnTo>
                <a:lnTo>
                  <a:pt x="331" y="36"/>
                </a:lnTo>
                <a:lnTo>
                  <a:pt x="331" y="36"/>
                </a:lnTo>
                <a:lnTo>
                  <a:pt x="331" y="36"/>
                </a:lnTo>
                <a:lnTo>
                  <a:pt x="331" y="36"/>
                </a:lnTo>
                <a:lnTo>
                  <a:pt x="331" y="36"/>
                </a:lnTo>
                <a:lnTo>
                  <a:pt x="332" y="36"/>
                </a:lnTo>
                <a:lnTo>
                  <a:pt x="332" y="36"/>
                </a:lnTo>
                <a:lnTo>
                  <a:pt x="332" y="36"/>
                </a:lnTo>
                <a:lnTo>
                  <a:pt x="332" y="36"/>
                </a:lnTo>
                <a:lnTo>
                  <a:pt x="332" y="36"/>
                </a:lnTo>
                <a:lnTo>
                  <a:pt x="332" y="36"/>
                </a:lnTo>
                <a:lnTo>
                  <a:pt x="332" y="36"/>
                </a:lnTo>
                <a:lnTo>
                  <a:pt x="332" y="36"/>
                </a:lnTo>
                <a:lnTo>
                  <a:pt x="332" y="36"/>
                </a:lnTo>
                <a:lnTo>
                  <a:pt x="332" y="36"/>
                </a:lnTo>
                <a:lnTo>
                  <a:pt x="332" y="36"/>
                </a:lnTo>
                <a:lnTo>
                  <a:pt x="332" y="36"/>
                </a:lnTo>
                <a:lnTo>
                  <a:pt x="333" y="36"/>
                </a:lnTo>
                <a:lnTo>
                  <a:pt x="333" y="36"/>
                </a:lnTo>
                <a:lnTo>
                  <a:pt x="333" y="36"/>
                </a:lnTo>
                <a:lnTo>
                  <a:pt x="333" y="36"/>
                </a:lnTo>
                <a:lnTo>
                  <a:pt x="333" y="36"/>
                </a:lnTo>
                <a:lnTo>
                  <a:pt x="333" y="36"/>
                </a:lnTo>
                <a:lnTo>
                  <a:pt x="333" y="36"/>
                </a:lnTo>
                <a:lnTo>
                  <a:pt x="333" y="36"/>
                </a:lnTo>
                <a:lnTo>
                  <a:pt x="333" y="36"/>
                </a:lnTo>
                <a:lnTo>
                  <a:pt x="333" y="36"/>
                </a:lnTo>
                <a:lnTo>
                  <a:pt x="333" y="36"/>
                </a:lnTo>
                <a:lnTo>
                  <a:pt x="333" y="36"/>
                </a:lnTo>
                <a:lnTo>
                  <a:pt x="333" y="36"/>
                </a:lnTo>
                <a:lnTo>
                  <a:pt x="333" y="36"/>
                </a:lnTo>
                <a:lnTo>
                  <a:pt x="333" y="36"/>
                </a:lnTo>
                <a:lnTo>
                  <a:pt x="334" y="36"/>
                </a:lnTo>
                <a:lnTo>
                  <a:pt x="334" y="36"/>
                </a:lnTo>
                <a:lnTo>
                  <a:pt x="334" y="36"/>
                </a:lnTo>
                <a:lnTo>
                  <a:pt x="334" y="36"/>
                </a:lnTo>
                <a:lnTo>
                  <a:pt x="334" y="36"/>
                </a:lnTo>
                <a:lnTo>
                  <a:pt x="334" y="36"/>
                </a:lnTo>
                <a:lnTo>
                  <a:pt x="335" y="36"/>
                </a:lnTo>
                <a:lnTo>
                  <a:pt x="335" y="36"/>
                </a:lnTo>
                <a:lnTo>
                  <a:pt x="335" y="36"/>
                </a:lnTo>
                <a:lnTo>
                  <a:pt x="335" y="36"/>
                </a:lnTo>
                <a:lnTo>
                  <a:pt x="335" y="36"/>
                </a:lnTo>
                <a:lnTo>
                  <a:pt x="335" y="36"/>
                </a:lnTo>
                <a:lnTo>
                  <a:pt x="335" y="36"/>
                </a:lnTo>
                <a:lnTo>
                  <a:pt x="335" y="36"/>
                </a:lnTo>
                <a:lnTo>
                  <a:pt x="335" y="36"/>
                </a:lnTo>
                <a:lnTo>
                  <a:pt x="336" y="36"/>
                </a:lnTo>
                <a:lnTo>
                  <a:pt x="336" y="36"/>
                </a:lnTo>
                <a:lnTo>
                  <a:pt x="336" y="36"/>
                </a:lnTo>
                <a:lnTo>
                  <a:pt x="336" y="36"/>
                </a:lnTo>
                <a:lnTo>
                  <a:pt x="336" y="36"/>
                </a:lnTo>
                <a:lnTo>
                  <a:pt x="336" y="36"/>
                </a:lnTo>
                <a:lnTo>
                  <a:pt x="336" y="36"/>
                </a:lnTo>
                <a:lnTo>
                  <a:pt x="336" y="36"/>
                </a:lnTo>
                <a:lnTo>
                  <a:pt x="336" y="36"/>
                </a:lnTo>
                <a:lnTo>
                  <a:pt x="336" y="36"/>
                </a:lnTo>
                <a:lnTo>
                  <a:pt x="336" y="36"/>
                </a:lnTo>
                <a:lnTo>
                  <a:pt x="336" y="36"/>
                </a:lnTo>
                <a:lnTo>
                  <a:pt x="336" y="36"/>
                </a:lnTo>
                <a:lnTo>
                  <a:pt x="336" y="36"/>
                </a:lnTo>
                <a:lnTo>
                  <a:pt x="336" y="36"/>
                </a:lnTo>
                <a:lnTo>
                  <a:pt x="336" y="36"/>
                </a:lnTo>
                <a:lnTo>
                  <a:pt x="336" y="36"/>
                </a:lnTo>
                <a:lnTo>
                  <a:pt x="336" y="36"/>
                </a:lnTo>
                <a:lnTo>
                  <a:pt x="337" y="36"/>
                </a:lnTo>
                <a:lnTo>
                  <a:pt x="337" y="37"/>
                </a:lnTo>
                <a:lnTo>
                  <a:pt x="337" y="37"/>
                </a:lnTo>
                <a:lnTo>
                  <a:pt x="337" y="37"/>
                </a:lnTo>
                <a:lnTo>
                  <a:pt x="337" y="37"/>
                </a:lnTo>
                <a:lnTo>
                  <a:pt x="337" y="37"/>
                </a:lnTo>
                <a:lnTo>
                  <a:pt x="337" y="37"/>
                </a:lnTo>
                <a:lnTo>
                  <a:pt x="337" y="37"/>
                </a:lnTo>
                <a:lnTo>
                  <a:pt x="337" y="37"/>
                </a:lnTo>
                <a:lnTo>
                  <a:pt x="338" y="37"/>
                </a:lnTo>
                <a:lnTo>
                  <a:pt x="338" y="37"/>
                </a:lnTo>
                <a:lnTo>
                  <a:pt x="338" y="37"/>
                </a:lnTo>
                <a:lnTo>
                  <a:pt x="338" y="37"/>
                </a:lnTo>
                <a:lnTo>
                  <a:pt x="338" y="37"/>
                </a:lnTo>
                <a:lnTo>
                  <a:pt x="338" y="37"/>
                </a:lnTo>
                <a:lnTo>
                  <a:pt x="338" y="37"/>
                </a:lnTo>
                <a:lnTo>
                  <a:pt x="338" y="37"/>
                </a:lnTo>
                <a:lnTo>
                  <a:pt x="338" y="37"/>
                </a:lnTo>
                <a:lnTo>
                  <a:pt x="338" y="37"/>
                </a:lnTo>
                <a:lnTo>
                  <a:pt x="338" y="37"/>
                </a:lnTo>
                <a:lnTo>
                  <a:pt x="338" y="37"/>
                </a:lnTo>
                <a:lnTo>
                  <a:pt x="338" y="37"/>
                </a:lnTo>
                <a:lnTo>
                  <a:pt x="338" y="37"/>
                </a:lnTo>
                <a:lnTo>
                  <a:pt x="338" y="37"/>
                </a:lnTo>
                <a:lnTo>
                  <a:pt x="339" y="37"/>
                </a:lnTo>
                <a:lnTo>
                  <a:pt x="339" y="37"/>
                </a:lnTo>
                <a:lnTo>
                  <a:pt x="339" y="37"/>
                </a:lnTo>
                <a:lnTo>
                  <a:pt x="339" y="37"/>
                </a:lnTo>
                <a:lnTo>
                  <a:pt x="339" y="37"/>
                </a:lnTo>
                <a:lnTo>
                  <a:pt x="339" y="37"/>
                </a:lnTo>
                <a:lnTo>
                  <a:pt x="339" y="37"/>
                </a:lnTo>
                <a:lnTo>
                  <a:pt x="339" y="37"/>
                </a:lnTo>
                <a:lnTo>
                  <a:pt x="339" y="37"/>
                </a:lnTo>
                <a:lnTo>
                  <a:pt x="339" y="37"/>
                </a:lnTo>
                <a:lnTo>
                  <a:pt x="339" y="37"/>
                </a:lnTo>
                <a:lnTo>
                  <a:pt x="339" y="37"/>
                </a:lnTo>
                <a:lnTo>
                  <a:pt x="340" y="37"/>
                </a:lnTo>
                <a:lnTo>
                  <a:pt x="340" y="37"/>
                </a:lnTo>
                <a:lnTo>
                  <a:pt x="340" y="37"/>
                </a:lnTo>
                <a:lnTo>
                  <a:pt x="340" y="37"/>
                </a:lnTo>
                <a:lnTo>
                  <a:pt x="340" y="37"/>
                </a:lnTo>
                <a:lnTo>
                  <a:pt x="340" y="37"/>
                </a:lnTo>
                <a:lnTo>
                  <a:pt x="341" y="37"/>
                </a:lnTo>
                <a:lnTo>
                  <a:pt x="341" y="37"/>
                </a:lnTo>
                <a:lnTo>
                  <a:pt x="341" y="37"/>
                </a:lnTo>
                <a:lnTo>
                  <a:pt x="341" y="37"/>
                </a:lnTo>
                <a:lnTo>
                  <a:pt x="341" y="37"/>
                </a:lnTo>
                <a:lnTo>
                  <a:pt x="341" y="37"/>
                </a:lnTo>
                <a:lnTo>
                  <a:pt x="342" y="37"/>
                </a:lnTo>
                <a:lnTo>
                  <a:pt x="342" y="37"/>
                </a:lnTo>
                <a:lnTo>
                  <a:pt x="342" y="37"/>
                </a:lnTo>
                <a:lnTo>
                  <a:pt x="342" y="37"/>
                </a:lnTo>
                <a:lnTo>
                  <a:pt x="342" y="37"/>
                </a:lnTo>
                <a:lnTo>
                  <a:pt x="342" y="37"/>
                </a:lnTo>
                <a:lnTo>
                  <a:pt x="342" y="37"/>
                </a:lnTo>
                <a:lnTo>
                  <a:pt x="342" y="37"/>
                </a:lnTo>
                <a:lnTo>
                  <a:pt x="342" y="37"/>
                </a:lnTo>
                <a:lnTo>
                  <a:pt x="343" y="37"/>
                </a:lnTo>
                <a:lnTo>
                  <a:pt x="343" y="37"/>
                </a:lnTo>
                <a:lnTo>
                  <a:pt x="343" y="37"/>
                </a:lnTo>
                <a:lnTo>
                  <a:pt x="343" y="37"/>
                </a:lnTo>
                <a:lnTo>
                  <a:pt x="343" y="37"/>
                </a:lnTo>
                <a:lnTo>
                  <a:pt x="343" y="37"/>
                </a:lnTo>
                <a:lnTo>
                  <a:pt x="344" y="37"/>
                </a:lnTo>
                <a:lnTo>
                  <a:pt x="344" y="38"/>
                </a:lnTo>
                <a:lnTo>
                  <a:pt x="344" y="38"/>
                </a:lnTo>
                <a:lnTo>
                  <a:pt x="344" y="38"/>
                </a:lnTo>
                <a:lnTo>
                  <a:pt x="344" y="38"/>
                </a:lnTo>
                <a:lnTo>
                  <a:pt x="344" y="38"/>
                </a:lnTo>
                <a:lnTo>
                  <a:pt x="345" y="38"/>
                </a:lnTo>
                <a:lnTo>
                  <a:pt x="345" y="38"/>
                </a:lnTo>
                <a:lnTo>
                  <a:pt x="345" y="38"/>
                </a:lnTo>
                <a:lnTo>
                  <a:pt x="345" y="38"/>
                </a:lnTo>
                <a:lnTo>
                  <a:pt x="345" y="38"/>
                </a:lnTo>
                <a:lnTo>
                  <a:pt x="345" y="38"/>
                </a:lnTo>
                <a:lnTo>
                  <a:pt x="345" y="38"/>
                </a:lnTo>
                <a:lnTo>
                  <a:pt x="345" y="38"/>
                </a:lnTo>
                <a:lnTo>
                  <a:pt x="345" y="38"/>
                </a:lnTo>
                <a:lnTo>
                  <a:pt x="346" y="38"/>
                </a:lnTo>
                <a:lnTo>
                  <a:pt x="346" y="38"/>
                </a:lnTo>
                <a:lnTo>
                  <a:pt x="346" y="38"/>
                </a:lnTo>
                <a:lnTo>
                  <a:pt x="346" y="38"/>
                </a:lnTo>
                <a:lnTo>
                  <a:pt x="346" y="38"/>
                </a:lnTo>
                <a:lnTo>
                  <a:pt x="346" y="38"/>
                </a:lnTo>
                <a:lnTo>
                  <a:pt x="346" y="38"/>
                </a:lnTo>
                <a:lnTo>
                  <a:pt x="346" y="38"/>
                </a:lnTo>
                <a:lnTo>
                  <a:pt x="346" y="38"/>
                </a:lnTo>
                <a:lnTo>
                  <a:pt x="346" y="38"/>
                </a:lnTo>
                <a:lnTo>
                  <a:pt x="346" y="38"/>
                </a:lnTo>
                <a:lnTo>
                  <a:pt x="346" y="38"/>
                </a:lnTo>
                <a:lnTo>
                  <a:pt x="346" y="38"/>
                </a:lnTo>
                <a:lnTo>
                  <a:pt x="346" y="38"/>
                </a:lnTo>
                <a:lnTo>
                  <a:pt x="346" y="38"/>
                </a:lnTo>
                <a:lnTo>
                  <a:pt x="346" y="38"/>
                </a:lnTo>
                <a:lnTo>
                  <a:pt x="346" y="38"/>
                </a:lnTo>
                <a:lnTo>
                  <a:pt x="346" y="38"/>
                </a:lnTo>
                <a:lnTo>
                  <a:pt x="347" y="38"/>
                </a:lnTo>
                <a:lnTo>
                  <a:pt x="347" y="38"/>
                </a:lnTo>
                <a:lnTo>
                  <a:pt x="347" y="38"/>
                </a:lnTo>
                <a:lnTo>
                  <a:pt x="348" y="38"/>
                </a:lnTo>
                <a:lnTo>
                  <a:pt x="348" y="38"/>
                </a:lnTo>
                <a:lnTo>
                  <a:pt x="348" y="38"/>
                </a:lnTo>
                <a:lnTo>
                  <a:pt x="348" y="38"/>
                </a:lnTo>
                <a:lnTo>
                  <a:pt x="348" y="38"/>
                </a:lnTo>
                <a:lnTo>
                  <a:pt x="348" y="38"/>
                </a:lnTo>
                <a:lnTo>
                  <a:pt x="348" y="38"/>
                </a:lnTo>
                <a:lnTo>
                  <a:pt x="348" y="38"/>
                </a:lnTo>
                <a:lnTo>
                  <a:pt x="348" y="38"/>
                </a:lnTo>
                <a:lnTo>
                  <a:pt x="348" y="38"/>
                </a:lnTo>
                <a:lnTo>
                  <a:pt x="348" y="38"/>
                </a:lnTo>
                <a:lnTo>
                  <a:pt x="348" y="38"/>
                </a:lnTo>
                <a:lnTo>
                  <a:pt x="350" y="38"/>
                </a:lnTo>
                <a:lnTo>
                  <a:pt x="350" y="38"/>
                </a:lnTo>
                <a:lnTo>
                  <a:pt x="350" y="38"/>
                </a:lnTo>
                <a:lnTo>
                  <a:pt x="351" y="38"/>
                </a:lnTo>
                <a:lnTo>
                  <a:pt x="351" y="38"/>
                </a:lnTo>
                <a:lnTo>
                  <a:pt x="351" y="38"/>
                </a:lnTo>
                <a:lnTo>
                  <a:pt x="351" y="38"/>
                </a:lnTo>
                <a:lnTo>
                  <a:pt x="351" y="38"/>
                </a:lnTo>
                <a:lnTo>
                  <a:pt x="351" y="38"/>
                </a:lnTo>
                <a:lnTo>
                  <a:pt x="351" y="38"/>
                </a:lnTo>
                <a:lnTo>
                  <a:pt x="351" y="38"/>
                </a:lnTo>
                <a:lnTo>
                  <a:pt x="351" y="38"/>
                </a:lnTo>
                <a:lnTo>
                  <a:pt x="352" y="38"/>
                </a:lnTo>
                <a:lnTo>
                  <a:pt x="352" y="39"/>
                </a:lnTo>
                <a:lnTo>
                  <a:pt x="352" y="39"/>
                </a:lnTo>
                <a:lnTo>
                  <a:pt x="352" y="39"/>
                </a:lnTo>
                <a:lnTo>
                  <a:pt x="352" y="39"/>
                </a:lnTo>
                <a:lnTo>
                  <a:pt x="352" y="39"/>
                </a:lnTo>
                <a:lnTo>
                  <a:pt x="352" y="39"/>
                </a:lnTo>
                <a:lnTo>
                  <a:pt x="352" y="39"/>
                </a:lnTo>
                <a:lnTo>
                  <a:pt x="352" y="39"/>
                </a:lnTo>
                <a:lnTo>
                  <a:pt x="353" y="39"/>
                </a:lnTo>
                <a:lnTo>
                  <a:pt x="353" y="39"/>
                </a:lnTo>
                <a:lnTo>
                  <a:pt x="353" y="39"/>
                </a:lnTo>
                <a:lnTo>
                  <a:pt x="353" y="39"/>
                </a:lnTo>
                <a:lnTo>
                  <a:pt x="353" y="39"/>
                </a:lnTo>
                <a:lnTo>
                  <a:pt x="353" y="39"/>
                </a:lnTo>
                <a:lnTo>
                  <a:pt x="353" y="39"/>
                </a:lnTo>
                <a:lnTo>
                  <a:pt x="353" y="39"/>
                </a:lnTo>
                <a:lnTo>
                  <a:pt x="353" y="39"/>
                </a:lnTo>
                <a:lnTo>
                  <a:pt x="353" y="39"/>
                </a:lnTo>
                <a:lnTo>
                  <a:pt x="353" y="39"/>
                </a:lnTo>
                <a:lnTo>
                  <a:pt x="353" y="39"/>
                </a:lnTo>
                <a:lnTo>
                  <a:pt x="353" y="39"/>
                </a:lnTo>
                <a:lnTo>
                  <a:pt x="353" y="39"/>
                </a:lnTo>
                <a:lnTo>
                  <a:pt x="353" y="39"/>
                </a:lnTo>
                <a:lnTo>
                  <a:pt x="353" y="39"/>
                </a:lnTo>
                <a:lnTo>
                  <a:pt x="353" y="39"/>
                </a:lnTo>
                <a:lnTo>
                  <a:pt x="353" y="39"/>
                </a:lnTo>
                <a:lnTo>
                  <a:pt x="353" y="39"/>
                </a:lnTo>
                <a:lnTo>
                  <a:pt x="353" y="39"/>
                </a:lnTo>
                <a:lnTo>
                  <a:pt x="353" y="39"/>
                </a:lnTo>
                <a:lnTo>
                  <a:pt x="354" y="39"/>
                </a:lnTo>
                <a:lnTo>
                  <a:pt x="354" y="39"/>
                </a:lnTo>
                <a:lnTo>
                  <a:pt x="354" y="39"/>
                </a:lnTo>
                <a:lnTo>
                  <a:pt x="354" y="39"/>
                </a:lnTo>
                <a:lnTo>
                  <a:pt x="354" y="39"/>
                </a:lnTo>
                <a:lnTo>
                  <a:pt x="354" y="39"/>
                </a:lnTo>
                <a:lnTo>
                  <a:pt x="354" y="39"/>
                </a:lnTo>
                <a:lnTo>
                  <a:pt x="354" y="39"/>
                </a:lnTo>
                <a:lnTo>
                  <a:pt x="354" y="39"/>
                </a:lnTo>
                <a:lnTo>
                  <a:pt x="355" y="39"/>
                </a:lnTo>
                <a:lnTo>
                  <a:pt x="355" y="39"/>
                </a:lnTo>
                <a:lnTo>
                  <a:pt x="355" y="39"/>
                </a:lnTo>
                <a:lnTo>
                  <a:pt x="355" y="39"/>
                </a:lnTo>
                <a:lnTo>
                  <a:pt x="355" y="39"/>
                </a:lnTo>
                <a:lnTo>
                  <a:pt x="355" y="39"/>
                </a:lnTo>
                <a:lnTo>
                  <a:pt x="355" y="39"/>
                </a:lnTo>
                <a:lnTo>
                  <a:pt x="355" y="39"/>
                </a:lnTo>
                <a:lnTo>
                  <a:pt x="355" y="39"/>
                </a:lnTo>
                <a:lnTo>
                  <a:pt x="355" y="39"/>
                </a:lnTo>
                <a:lnTo>
                  <a:pt x="355" y="39"/>
                </a:lnTo>
                <a:lnTo>
                  <a:pt x="355" y="39"/>
                </a:lnTo>
                <a:lnTo>
                  <a:pt x="356" y="39"/>
                </a:lnTo>
                <a:lnTo>
                  <a:pt x="356" y="39"/>
                </a:lnTo>
                <a:lnTo>
                  <a:pt x="356" y="39"/>
                </a:lnTo>
                <a:lnTo>
                  <a:pt x="357" y="39"/>
                </a:lnTo>
                <a:lnTo>
                  <a:pt x="357" y="39"/>
                </a:lnTo>
                <a:lnTo>
                  <a:pt x="357" y="39"/>
                </a:lnTo>
                <a:lnTo>
                  <a:pt x="357" y="39"/>
                </a:lnTo>
                <a:lnTo>
                  <a:pt x="357" y="39"/>
                </a:lnTo>
                <a:lnTo>
                  <a:pt x="357" y="39"/>
                </a:lnTo>
                <a:lnTo>
                  <a:pt x="358" y="39"/>
                </a:lnTo>
                <a:lnTo>
                  <a:pt x="358" y="39"/>
                </a:lnTo>
                <a:lnTo>
                  <a:pt x="358" y="39"/>
                </a:lnTo>
                <a:lnTo>
                  <a:pt x="358" y="39"/>
                </a:lnTo>
                <a:lnTo>
                  <a:pt x="358" y="39"/>
                </a:lnTo>
                <a:lnTo>
                  <a:pt x="358" y="39"/>
                </a:lnTo>
                <a:lnTo>
                  <a:pt x="359" y="39"/>
                </a:lnTo>
                <a:lnTo>
                  <a:pt x="359" y="39"/>
                </a:lnTo>
                <a:lnTo>
                  <a:pt x="359" y="39"/>
                </a:lnTo>
                <a:lnTo>
                  <a:pt x="359" y="39"/>
                </a:lnTo>
                <a:lnTo>
                  <a:pt x="359" y="39"/>
                </a:lnTo>
                <a:lnTo>
                  <a:pt x="359" y="39"/>
                </a:lnTo>
                <a:lnTo>
                  <a:pt x="359" y="39"/>
                </a:lnTo>
                <a:lnTo>
                  <a:pt x="359" y="39"/>
                </a:lnTo>
                <a:lnTo>
                  <a:pt x="359" y="39"/>
                </a:lnTo>
                <a:lnTo>
                  <a:pt x="359" y="39"/>
                </a:lnTo>
                <a:lnTo>
                  <a:pt x="359" y="39"/>
                </a:lnTo>
                <a:lnTo>
                  <a:pt x="359" y="39"/>
                </a:lnTo>
                <a:lnTo>
                  <a:pt x="359" y="39"/>
                </a:lnTo>
                <a:lnTo>
                  <a:pt x="359" y="39"/>
                </a:lnTo>
                <a:lnTo>
                  <a:pt x="359" y="39"/>
                </a:lnTo>
                <a:lnTo>
                  <a:pt x="360" y="39"/>
                </a:lnTo>
                <a:lnTo>
                  <a:pt x="360" y="39"/>
                </a:lnTo>
                <a:lnTo>
                  <a:pt x="360" y="39"/>
                </a:lnTo>
                <a:lnTo>
                  <a:pt x="360" y="39"/>
                </a:lnTo>
                <a:lnTo>
                  <a:pt x="360" y="39"/>
                </a:lnTo>
                <a:lnTo>
                  <a:pt x="360" y="39"/>
                </a:lnTo>
                <a:lnTo>
                  <a:pt x="360" y="39"/>
                </a:lnTo>
                <a:lnTo>
                  <a:pt x="360" y="39"/>
                </a:lnTo>
                <a:lnTo>
                  <a:pt x="360" y="39"/>
                </a:lnTo>
                <a:lnTo>
                  <a:pt x="361" y="39"/>
                </a:lnTo>
                <a:lnTo>
                  <a:pt x="361" y="39"/>
                </a:lnTo>
                <a:lnTo>
                  <a:pt x="361" y="39"/>
                </a:lnTo>
                <a:lnTo>
                  <a:pt x="361" y="39"/>
                </a:lnTo>
                <a:lnTo>
                  <a:pt x="361" y="39"/>
                </a:lnTo>
                <a:lnTo>
                  <a:pt x="361" y="39"/>
                </a:lnTo>
                <a:lnTo>
                  <a:pt x="361" y="39"/>
                </a:lnTo>
                <a:lnTo>
                  <a:pt x="361" y="39"/>
                </a:lnTo>
                <a:lnTo>
                  <a:pt x="361" y="39"/>
                </a:lnTo>
                <a:lnTo>
                  <a:pt x="361" y="39"/>
                </a:lnTo>
                <a:lnTo>
                  <a:pt x="361" y="39"/>
                </a:lnTo>
                <a:lnTo>
                  <a:pt x="361" y="39"/>
                </a:lnTo>
                <a:lnTo>
                  <a:pt x="361" y="39"/>
                </a:lnTo>
                <a:lnTo>
                  <a:pt x="361" y="39"/>
                </a:lnTo>
                <a:lnTo>
                  <a:pt x="361" y="39"/>
                </a:lnTo>
                <a:lnTo>
                  <a:pt x="362" y="39"/>
                </a:lnTo>
                <a:lnTo>
                  <a:pt x="362" y="39"/>
                </a:lnTo>
                <a:lnTo>
                  <a:pt x="362" y="39"/>
                </a:lnTo>
                <a:lnTo>
                  <a:pt x="362" y="39"/>
                </a:lnTo>
                <a:lnTo>
                  <a:pt x="362" y="39"/>
                </a:lnTo>
                <a:lnTo>
                  <a:pt x="362" y="39"/>
                </a:lnTo>
                <a:lnTo>
                  <a:pt x="363" y="39"/>
                </a:lnTo>
                <a:lnTo>
                  <a:pt x="363" y="39"/>
                </a:lnTo>
                <a:lnTo>
                  <a:pt x="363" y="39"/>
                </a:lnTo>
                <a:lnTo>
                  <a:pt x="363" y="39"/>
                </a:lnTo>
                <a:lnTo>
                  <a:pt x="363" y="39"/>
                </a:lnTo>
                <a:lnTo>
                  <a:pt x="363" y="39"/>
                </a:lnTo>
                <a:lnTo>
                  <a:pt x="363" y="39"/>
                </a:lnTo>
                <a:lnTo>
                  <a:pt x="363" y="39"/>
                </a:lnTo>
                <a:lnTo>
                  <a:pt x="363" y="39"/>
                </a:lnTo>
                <a:lnTo>
                  <a:pt x="363" y="39"/>
                </a:lnTo>
                <a:lnTo>
                  <a:pt x="363" y="39"/>
                </a:lnTo>
                <a:lnTo>
                  <a:pt x="363" y="39"/>
                </a:lnTo>
                <a:lnTo>
                  <a:pt x="363" y="39"/>
                </a:lnTo>
                <a:lnTo>
                  <a:pt x="363" y="40"/>
                </a:lnTo>
                <a:lnTo>
                  <a:pt x="363" y="40"/>
                </a:lnTo>
                <a:lnTo>
                  <a:pt x="363" y="40"/>
                </a:lnTo>
                <a:lnTo>
                  <a:pt x="363" y="40"/>
                </a:lnTo>
                <a:lnTo>
                  <a:pt x="363" y="40"/>
                </a:lnTo>
                <a:lnTo>
                  <a:pt x="364" y="40"/>
                </a:lnTo>
                <a:lnTo>
                  <a:pt x="364" y="40"/>
                </a:lnTo>
                <a:lnTo>
                  <a:pt x="364" y="40"/>
                </a:lnTo>
                <a:lnTo>
                  <a:pt x="364" y="40"/>
                </a:lnTo>
                <a:lnTo>
                  <a:pt x="364" y="40"/>
                </a:lnTo>
                <a:lnTo>
                  <a:pt x="364" y="40"/>
                </a:lnTo>
                <a:lnTo>
                  <a:pt x="364" y="40"/>
                </a:lnTo>
                <a:lnTo>
                  <a:pt x="364" y="40"/>
                </a:lnTo>
                <a:lnTo>
                  <a:pt x="364" y="40"/>
                </a:lnTo>
                <a:lnTo>
                  <a:pt x="364" y="40"/>
                </a:lnTo>
                <a:lnTo>
                  <a:pt x="364" y="40"/>
                </a:lnTo>
                <a:lnTo>
                  <a:pt x="364" y="40"/>
                </a:lnTo>
                <a:lnTo>
                  <a:pt x="365" y="40"/>
                </a:lnTo>
                <a:lnTo>
                  <a:pt x="365" y="40"/>
                </a:lnTo>
                <a:lnTo>
                  <a:pt x="365" y="40"/>
                </a:lnTo>
                <a:lnTo>
                  <a:pt x="365" y="40"/>
                </a:lnTo>
                <a:lnTo>
                  <a:pt x="365" y="40"/>
                </a:lnTo>
                <a:lnTo>
                  <a:pt x="365" y="40"/>
                </a:lnTo>
                <a:lnTo>
                  <a:pt x="365" y="40"/>
                </a:lnTo>
                <a:lnTo>
                  <a:pt x="365" y="40"/>
                </a:lnTo>
                <a:lnTo>
                  <a:pt x="365" y="40"/>
                </a:lnTo>
                <a:lnTo>
                  <a:pt x="365" y="40"/>
                </a:lnTo>
                <a:lnTo>
                  <a:pt x="365" y="40"/>
                </a:lnTo>
                <a:lnTo>
                  <a:pt x="365" y="40"/>
                </a:lnTo>
                <a:lnTo>
                  <a:pt x="365" y="40"/>
                </a:lnTo>
                <a:lnTo>
                  <a:pt x="365" y="40"/>
                </a:lnTo>
                <a:lnTo>
                  <a:pt x="365" y="40"/>
                </a:lnTo>
                <a:lnTo>
                  <a:pt x="365" y="40"/>
                </a:lnTo>
                <a:lnTo>
                  <a:pt x="365" y="40"/>
                </a:lnTo>
                <a:lnTo>
                  <a:pt x="365" y="40"/>
                </a:lnTo>
                <a:lnTo>
                  <a:pt x="365" y="40"/>
                </a:lnTo>
                <a:lnTo>
                  <a:pt x="365" y="40"/>
                </a:lnTo>
                <a:lnTo>
                  <a:pt x="365" y="40"/>
                </a:lnTo>
                <a:lnTo>
                  <a:pt x="366" y="40"/>
                </a:lnTo>
                <a:lnTo>
                  <a:pt x="366" y="40"/>
                </a:lnTo>
                <a:lnTo>
                  <a:pt x="366" y="40"/>
                </a:lnTo>
                <a:lnTo>
                  <a:pt x="366" y="40"/>
                </a:lnTo>
                <a:lnTo>
                  <a:pt x="366" y="40"/>
                </a:lnTo>
                <a:lnTo>
                  <a:pt x="366" y="40"/>
                </a:lnTo>
                <a:lnTo>
                  <a:pt x="366" y="40"/>
                </a:lnTo>
                <a:lnTo>
                  <a:pt x="366" y="40"/>
                </a:lnTo>
                <a:lnTo>
                  <a:pt x="366" y="40"/>
                </a:lnTo>
                <a:lnTo>
                  <a:pt x="366" y="40"/>
                </a:lnTo>
                <a:lnTo>
                  <a:pt x="366" y="40"/>
                </a:lnTo>
                <a:lnTo>
                  <a:pt x="366" y="40"/>
                </a:lnTo>
                <a:lnTo>
                  <a:pt x="366" y="40"/>
                </a:lnTo>
                <a:lnTo>
                  <a:pt x="366" y="40"/>
                </a:lnTo>
                <a:lnTo>
                  <a:pt x="366" y="40"/>
                </a:lnTo>
                <a:lnTo>
                  <a:pt x="366" y="40"/>
                </a:lnTo>
                <a:lnTo>
                  <a:pt x="366" y="40"/>
                </a:lnTo>
                <a:lnTo>
                  <a:pt x="366" y="40"/>
                </a:lnTo>
                <a:lnTo>
                  <a:pt x="366" y="40"/>
                </a:lnTo>
                <a:lnTo>
                  <a:pt x="366" y="40"/>
                </a:lnTo>
                <a:lnTo>
                  <a:pt x="366" y="40"/>
                </a:lnTo>
                <a:lnTo>
                  <a:pt x="366" y="40"/>
                </a:lnTo>
                <a:lnTo>
                  <a:pt x="366" y="40"/>
                </a:lnTo>
                <a:lnTo>
                  <a:pt x="366" y="40"/>
                </a:lnTo>
                <a:lnTo>
                  <a:pt x="366" y="40"/>
                </a:lnTo>
                <a:lnTo>
                  <a:pt x="366" y="40"/>
                </a:lnTo>
                <a:lnTo>
                  <a:pt x="366" y="40"/>
                </a:lnTo>
                <a:lnTo>
                  <a:pt x="367" y="40"/>
                </a:lnTo>
                <a:lnTo>
                  <a:pt x="367" y="40"/>
                </a:lnTo>
                <a:lnTo>
                  <a:pt x="367" y="40"/>
                </a:lnTo>
                <a:lnTo>
                  <a:pt x="367" y="40"/>
                </a:lnTo>
                <a:lnTo>
                  <a:pt x="367" y="40"/>
                </a:lnTo>
                <a:lnTo>
                  <a:pt x="367" y="40"/>
                </a:lnTo>
                <a:lnTo>
                  <a:pt x="367" y="40"/>
                </a:lnTo>
                <a:lnTo>
                  <a:pt x="367" y="40"/>
                </a:lnTo>
                <a:lnTo>
                  <a:pt x="367" y="40"/>
                </a:lnTo>
                <a:lnTo>
                  <a:pt x="367" y="40"/>
                </a:lnTo>
                <a:lnTo>
                  <a:pt x="367" y="40"/>
                </a:lnTo>
                <a:lnTo>
                  <a:pt x="367" y="40"/>
                </a:lnTo>
                <a:lnTo>
                  <a:pt x="367" y="40"/>
                </a:lnTo>
                <a:lnTo>
                  <a:pt x="367" y="40"/>
                </a:lnTo>
                <a:lnTo>
                  <a:pt x="367" y="40"/>
                </a:lnTo>
                <a:lnTo>
                  <a:pt x="367" y="40"/>
                </a:lnTo>
                <a:lnTo>
                  <a:pt x="367" y="40"/>
                </a:lnTo>
                <a:lnTo>
                  <a:pt x="367" y="40"/>
                </a:lnTo>
                <a:lnTo>
                  <a:pt x="367" y="40"/>
                </a:lnTo>
                <a:lnTo>
                  <a:pt x="367" y="40"/>
                </a:lnTo>
                <a:lnTo>
                  <a:pt x="367" y="40"/>
                </a:lnTo>
                <a:lnTo>
                  <a:pt x="368" y="40"/>
                </a:lnTo>
                <a:lnTo>
                  <a:pt x="368" y="40"/>
                </a:lnTo>
                <a:lnTo>
                  <a:pt x="368" y="40"/>
                </a:lnTo>
                <a:lnTo>
                  <a:pt x="368" y="40"/>
                </a:lnTo>
                <a:lnTo>
                  <a:pt x="368" y="40"/>
                </a:lnTo>
                <a:lnTo>
                  <a:pt x="368" y="40"/>
                </a:lnTo>
                <a:lnTo>
                  <a:pt x="368" y="40"/>
                </a:lnTo>
                <a:lnTo>
                  <a:pt x="368" y="40"/>
                </a:lnTo>
                <a:lnTo>
                  <a:pt x="368" y="40"/>
                </a:lnTo>
                <a:lnTo>
                  <a:pt x="368" y="40"/>
                </a:lnTo>
                <a:lnTo>
                  <a:pt x="368" y="40"/>
                </a:lnTo>
                <a:lnTo>
                  <a:pt x="368" y="40"/>
                </a:lnTo>
                <a:lnTo>
                  <a:pt x="369" y="40"/>
                </a:lnTo>
                <a:lnTo>
                  <a:pt x="369" y="40"/>
                </a:lnTo>
                <a:lnTo>
                  <a:pt x="369" y="40"/>
                </a:lnTo>
                <a:lnTo>
                  <a:pt x="369" y="40"/>
                </a:lnTo>
                <a:lnTo>
                  <a:pt x="369" y="40"/>
                </a:lnTo>
                <a:lnTo>
                  <a:pt x="369" y="40"/>
                </a:lnTo>
                <a:lnTo>
                  <a:pt x="369" y="40"/>
                </a:lnTo>
                <a:lnTo>
                  <a:pt x="369" y="40"/>
                </a:lnTo>
                <a:lnTo>
                  <a:pt x="369" y="40"/>
                </a:lnTo>
                <a:lnTo>
                  <a:pt x="369" y="40"/>
                </a:lnTo>
                <a:lnTo>
                  <a:pt x="369" y="40"/>
                </a:lnTo>
                <a:lnTo>
                  <a:pt x="369" y="40"/>
                </a:lnTo>
                <a:lnTo>
                  <a:pt x="369" y="40"/>
                </a:lnTo>
                <a:lnTo>
                  <a:pt x="369" y="40"/>
                </a:lnTo>
                <a:lnTo>
                  <a:pt x="369" y="40"/>
                </a:lnTo>
                <a:lnTo>
                  <a:pt x="369" y="40"/>
                </a:lnTo>
                <a:lnTo>
                  <a:pt x="369" y="40"/>
                </a:lnTo>
                <a:lnTo>
                  <a:pt x="369" y="40"/>
                </a:lnTo>
                <a:lnTo>
                  <a:pt x="369" y="40"/>
                </a:lnTo>
                <a:lnTo>
                  <a:pt x="369" y="40"/>
                </a:lnTo>
                <a:lnTo>
                  <a:pt x="369" y="40"/>
                </a:lnTo>
                <a:lnTo>
                  <a:pt x="369" y="40"/>
                </a:lnTo>
                <a:lnTo>
                  <a:pt x="369" y="40"/>
                </a:lnTo>
                <a:lnTo>
                  <a:pt x="369" y="40"/>
                </a:lnTo>
                <a:lnTo>
                  <a:pt x="370" y="40"/>
                </a:lnTo>
                <a:lnTo>
                  <a:pt x="370" y="40"/>
                </a:lnTo>
                <a:lnTo>
                  <a:pt x="370" y="40"/>
                </a:lnTo>
                <a:lnTo>
                  <a:pt x="370" y="40"/>
                </a:lnTo>
                <a:lnTo>
                  <a:pt x="370" y="40"/>
                </a:lnTo>
                <a:lnTo>
                  <a:pt x="370" y="40"/>
                </a:lnTo>
                <a:lnTo>
                  <a:pt x="370" y="40"/>
                </a:lnTo>
                <a:lnTo>
                  <a:pt x="370" y="40"/>
                </a:lnTo>
                <a:lnTo>
                  <a:pt x="370" y="40"/>
                </a:lnTo>
                <a:lnTo>
                  <a:pt x="370" y="40"/>
                </a:lnTo>
                <a:lnTo>
                  <a:pt x="370" y="40"/>
                </a:lnTo>
                <a:lnTo>
                  <a:pt x="370" y="40"/>
                </a:lnTo>
                <a:lnTo>
                  <a:pt x="370" y="40"/>
                </a:lnTo>
                <a:lnTo>
                  <a:pt x="370" y="40"/>
                </a:lnTo>
                <a:lnTo>
                  <a:pt x="370" y="40"/>
                </a:lnTo>
                <a:lnTo>
                  <a:pt x="370" y="40"/>
                </a:lnTo>
                <a:lnTo>
                  <a:pt x="370" y="40"/>
                </a:lnTo>
                <a:lnTo>
                  <a:pt x="370" y="40"/>
                </a:lnTo>
                <a:lnTo>
                  <a:pt x="371" y="40"/>
                </a:lnTo>
                <a:lnTo>
                  <a:pt x="371" y="40"/>
                </a:lnTo>
                <a:lnTo>
                  <a:pt x="371" y="40"/>
                </a:lnTo>
                <a:lnTo>
                  <a:pt x="371" y="40"/>
                </a:lnTo>
                <a:lnTo>
                  <a:pt x="371" y="40"/>
                </a:lnTo>
                <a:lnTo>
                  <a:pt x="371" y="40"/>
                </a:lnTo>
                <a:lnTo>
                  <a:pt x="371" y="40"/>
                </a:lnTo>
                <a:lnTo>
                  <a:pt x="371" y="40"/>
                </a:lnTo>
                <a:lnTo>
                  <a:pt x="371" y="40"/>
                </a:lnTo>
                <a:lnTo>
                  <a:pt x="371" y="40"/>
                </a:lnTo>
                <a:lnTo>
                  <a:pt x="371" y="40"/>
                </a:lnTo>
                <a:lnTo>
                  <a:pt x="371" y="40"/>
                </a:lnTo>
                <a:lnTo>
                  <a:pt x="371" y="40"/>
                </a:lnTo>
                <a:lnTo>
                  <a:pt x="371" y="40"/>
                </a:lnTo>
                <a:lnTo>
                  <a:pt x="371" y="40"/>
                </a:lnTo>
                <a:lnTo>
                  <a:pt x="371" y="40"/>
                </a:lnTo>
                <a:lnTo>
                  <a:pt x="371" y="40"/>
                </a:lnTo>
                <a:lnTo>
                  <a:pt x="371" y="40"/>
                </a:lnTo>
                <a:lnTo>
                  <a:pt x="371" y="40"/>
                </a:lnTo>
                <a:lnTo>
                  <a:pt x="371" y="40"/>
                </a:lnTo>
                <a:lnTo>
                  <a:pt x="371" y="40"/>
                </a:lnTo>
                <a:lnTo>
                  <a:pt x="371" y="40"/>
                </a:lnTo>
                <a:lnTo>
                  <a:pt x="371" y="40"/>
                </a:lnTo>
                <a:lnTo>
                  <a:pt x="371" y="40"/>
                </a:lnTo>
                <a:lnTo>
                  <a:pt x="371" y="40"/>
                </a:lnTo>
                <a:lnTo>
                  <a:pt x="371" y="40"/>
                </a:lnTo>
                <a:lnTo>
                  <a:pt x="371" y="40"/>
                </a:lnTo>
                <a:lnTo>
                  <a:pt x="371" y="40"/>
                </a:lnTo>
                <a:lnTo>
                  <a:pt x="371" y="40"/>
                </a:lnTo>
                <a:lnTo>
                  <a:pt x="371" y="40"/>
                </a:lnTo>
                <a:lnTo>
                  <a:pt x="371" y="40"/>
                </a:lnTo>
                <a:lnTo>
                  <a:pt x="371" y="40"/>
                </a:lnTo>
                <a:lnTo>
                  <a:pt x="371" y="40"/>
                </a:lnTo>
                <a:lnTo>
                  <a:pt x="372" y="40"/>
                </a:lnTo>
                <a:lnTo>
                  <a:pt x="372" y="40"/>
                </a:lnTo>
                <a:lnTo>
                  <a:pt x="372" y="40"/>
                </a:lnTo>
                <a:lnTo>
                  <a:pt x="372" y="40"/>
                </a:lnTo>
                <a:lnTo>
                  <a:pt x="372" y="40"/>
                </a:lnTo>
                <a:lnTo>
                  <a:pt x="372" y="40"/>
                </a:lnTo>
                <a:lnTo>
                  <a:pt x="372" y="40"/>
                </a:lnTo>
                <a:lnTo>
                  <a:pt x="372" y="40"/>
                </a:lnTo>
                <a:lnTo>
                  <a:pt x="372" y="40"/>
                </a:lnTo>
                <a:lnTo>
                  <a:pt x="372" y="40"/>
                </a:lnTo>
                <a:lnTo>
                  <a:pt x="372" y="40"/>
                </a:lnTo>
                <a:lnTo>
                  <a:pt x="372" y="40"/>
                </a:lnTo>
                <a:lnTo>
                  <a:pt x="372" y="40"/>
                </a:lnTo>
                <a:lnTo>
                  <a:pt x="372" y="40"/>
                </a:lnTo>
                <a:lnTo>
                  <a:pt x="372" y="40"/>
                </a:lnTo>
                <a:lnTo>
                  <a:pt x="372" y="40"/>
                </a:lnTo>
                <a:lnTo>
                  <a:pt x="372" y="40"/>
                </a:lnTo>
                <a:lnTo>
                  <a:pt x="372" y="40"/>
                </a:lnTo>
                <a:lnTo>
                  <a:pt x="373" y="40"/>
                </a:lnTo>
                <a:lnTo>
                  <a:pt x="373" y="40"/>
                </a:lnTo>
                <a:lnTo>
                  <a:pt x="373" y="40"/>
                </a:lnTo>
                <a:lnTo>
                  <a:pt x="373" y="40"/>
                </a:lnTo>
                <a:lnTo>
                  <a:pt x="373" y="40"/>
                </a:lnTo>
                <a:lnTo>
                  <a:pt x="373" y="40"/>
                </a:lnTo>
                <a:lnTo>
                  <a:pt x="373" y="40"/>
                </a:lnTo>
                <a:lnTo>
                  <a:pt x="373" y="40"/>
                </a:lnTo>
                <a:lnTo>
                  <a:pt x="373" y="40"/>
                </a:lnTo>
                <a:lnTo>
                  <a:pt x="373" y="40"/>
                </a:lnTo>
                <a:lnTo>
                  <a:pt x="373" y="40"/>
                </a:lnTo>
                <a:lnTo>
                  <a:pt x="373" y="40"/>
                </a:lnTo>
                <a:lnTo>
                  <a:pt x="373" y="40"/>
                </a:lnTo>
                <a:lnTo>
                  <a:pt x="373" y="40"/>
                </a:lnTo>
                <a:lnTo>
                  <a:pt x="373" y="40"/>
                </a:lnTo>
                <a:lnTo>
                  <a:pt x="373" y="40"/>
                </a:lnTo>
                <a:lnTo>
                  <a:pt x="373" y="40"/>
                </a:lnTo>
                <a:lnTo>
                  <a:pt x="373" y="40"/>
                </a:lnTo>
                <a:lnTo>
                  <a:pt x="373" y="40"/>
                </a:lnTo>
                <a:lnTo>
                  <a:pt x="373" y="40"/>
                </a:lnTo>
                <a:lnTo>
                  <a:pt x="373" y="40"/>
                </a:lnTo>
                <a:lnTo>
                  <a:pt x="373" y="40"/>
                </a:lnTo>
                <a:lnTo>
                  <a:pt x="373" y="40"/>
                </a:lnTo>
                <a:lnTo>
                  <a:pt x="373" y="40"/>
                </a:lnTo>
                <a:lnTo>
                  <a:pt x="374" y="40"/>
                </a:lnTo>
                <a:lnTo>
                  <a:pt x="374" y="40"/>
                </a:lnTo>
                <a:lnTo>
                  <a:pt x="374" y="40"/>
                </a:lnTo>
                <a:lnTo>
                  <a:pt x="374" y="40"/>
                </a:lnTo>
                <a:lnTo>
                  <a:pt x="374" y="40"/>
                </a:lnTo>
                <a:lnTo>
                  <a:pt x="374" y="40"/>
                </a:lnTo>
                <a:lnTo>
                  <a:pt x="374" y="40"/>
                </a:lnTo>
                <a:lnTo>
                  <a:pt x="374" y="40"/>
                </a:lnTo>
                <a:lnTo>
                  <a:pt x="374" y="40"/>
                </a:lnTo>
                <a:lnTo>
                  <a:pt x="374" y="40"/>
                </a:lnTo>
                <a:lnTo>
                  <a:pt x="374" y="40"/>
                </a:lnTo>
                <a:lnTo>
                  <a:pt x="374" y="40"/>
                </a:lnTo>
                <a:lnTo>
                  <a:pt x="374" y="40"/>
                </a:lnTo>
                <a:lnTo>
                  <a:pt x="374" y="41"/>
                </a:lnTo>
                <a:lnTo>
                  <a:pt x="374" y="41"/>
                </a:lnTo>
                <a:lnTo>
                  <a:pt x="374" y="41"/>
                </a:lnTo>
                <a:lnTo>
                  <a:pt x="374" y="41"/>
                </a:lnTo>
                <a:lnTo>
                  <a:pt x="374" y="41"/>
                </a:lnTo>
                <a:lnTo>
                  <a:pt x="374" y="41"/>
                </a:lnTo>
                <a:lnTo>
                  <a:pt x="374" y="41"/>
                </a:lnTo>
                <a:lnTo>
                  <a:pt x="374" y="41"/>
                </a:lnTo>
                <a:lnTo>
                  <a:pt x="374" y="41"/>
                </a:lnTo>
                <a:lnTo>
                  <a:pt x="374" y="41"/>
                </a:lnTo>
                <a:lnTo>
                  <a:pt x="374" y="41"/>
                </a:lnTo>
                <a:lnTo>
                  <a:pt x="374" y="41"/>
                </a:lnTo>
                <a:lnTo>
                  <a:pt x="374" y="41"/>
                </a:lnTo>
                <a:lnTo>
                  <a:pt x="374" y="41"/>
                </a:lnTo>
                <a:lnTo>
                  <a:pt x="374" y="41"/>
                </a:lnTo>
                <a:lnTo>
                  <a:pt x="374" y="41"/>
                </a:lnTo>
                <a:lnTo>
                  <a:pt x="374" y="41"/>
                </a:lnTo>
                <a:lnTo>
                  <a:pt x="375" y="41"/>
                </a:lnTo>
                <a:lnTo>
                  <a:pt x="375" y="41"/>
                </a:lnTo>
                <a:lnTo>
                  <a:pt x="375" y="41"/>
                </a:lnTo>
                <a:lnTo>
                  <a:pt x="375" y="41"/>
                </a:lnTo>
                <a:lnTo>
                  <a:pt x="375" y="41"/>
                </a:lnTo>
                <a:lnTo>
                  <a:pt x="375" y="41"/>
                </a:lnTo>
                <a:lnTo>
                  <a:pt x="375" y="41"/>
                </a:lnTo>
                <a:lnTo>
                  <a:pt x="375" y="41"/>
                </a:lnTo>
                <a:lnTo>
                  <a:pt x="375" y="41"/>
                </a:lnTo>
                <a:lnTo>
                  <a:pt x="375" y="41"/>
                </a:lnTo>
                <a:lnTo>
                  <a:pt x="375" y="41"/>
                </a:lnTo>
                <a:lnTo>
                  <a:pt x="375" y="41"/>
                </a:lnTo>
                <a:lnTo>
                  <a:pt x="375" y="41"/>
                </a:lnTo>
                <a:lnTo>
                  <a:pt x="375" y="41"/>
                </a:lnTo>
                <a:lnTo>
                  <a:pt x="375" y="41"/>
                </a:lnTo>
                <a:lnTo>
                  <a:pt x="375" y="41"/>
                </a:lnTo>
                <a:lnTo>
                  <a:pt x="375" y="41"/>
                </a:lnTo>
                <a:lnTo>
                  <a:pt x="375" y="41"/>
                </a:lnTo>
                <a:lnTo>
                  <a:pt x="375" y="41"/>
                </a:lnTo>
                <a:lnTo>
                  <a:pt x="375" y="41"/>
                </a:lnTo>
                <a:lnTo>
                  <a:pt x="375" y="41"/>
                </a:lnTo>
                <a:lnTo>
                  <a:pt x="376" y="41"/>
                </a:lnTo>
                <a:lnTo>
                  <a:pt x="376" y="41"/>
                </a:lnTo>
                <a:lnTo>
                  <a:pt x="376" y="41"/>
                </a:lnTo>
                <a:lnTo>
                  <a:pt x="376" y="41"/>
                </a:lnTo>
                <a:lnTo>
                  <a:pt x="376" y="41"/>
                </a:lnTo>
                <a:lnTo>
                  <a:pt x="376" y="41"/>
                </a:lnTo>
                <a:lnTo>
                  <a:pt x="376" y="41"/>
                </a:lnTo>
                <a:lnTo>
                  <a:pt x="376" y="41"/>
                </a:lnTo>
                <a:lnTo>
                  <a:pt x="376" y="41"/>
                </a:lnTo>
                <a:lnTo>
                  <a:pt x="376" y="41"/>
                </a:lnTo>
                <a:lnTo>
                  <a:pt x="376" y="41"/>
                </a:lnTo>
                <a:lnTo>
                  <a:pt x="376" y="41"/>
                </a:lnTo>
                <a:lnTo>
                  <a:pt x="376" y="41"/>
                </a:lnTo>
                <a:lnTo>
                  <a:pt x="376" y="41"/>
                </a:lnTo>
                <a:lnTo>
                  <a:pt x="376" y="41"/>
                </a:lnTo>
                <a:lnTo>
                  <a:pt x="376" y="41"/>
                </a:lnTo>
                <a:lnTo>
                  <a:pt x="376" y="41"/>
                </a:lnTo>
                <a:lnTo>
                  <a:pt x="376" y="41"/>
                </a:lnTo>
                <a:lnTo>
                  <a:pt x="377" y="41"/>
                </a:lnTo>
                <a:lnTo>
                  <a:pt x="377" y="41"/>
                </a:lnTo>
                <a:lnTo>
                  <a:pt x="377" y="41"/>
                </a:lnTo>
                <a:lnTo>
                  <a:pt x="377" y="41"/>
                </a:lnTo>
                <a:lnTo>
                  <a:pt x="377" y="41"/>
                </a:lnTo>
                <a:lnTo>
                  <a:pt x="377" y="41"/>
                </a:lnTo>
                <a:lnTo>
                  <a:pt x="377" y="41"/>
                </a:lnTo>
                <a:lnTo>
                  <a:pt x="377" y="41"/>
                </a:lnTo>
                <a:lnTo>
                  <a:pt x="377" y="41"/>
                </a:lnTo>
                <a:lnTo>
                  <a:pt x="377" y="41"/>
                </a:lnTo>
                <a:lnTo>
                  <a:pt x="377" y="41"/>
                </a:lnTo>
                <a:lnTo>
                  <a:pt x="377" y="41"/>
                </a:lnTo>
                <a:lnTo>
                  <a:pt x="377" y="41"/>
                </a:lnTo>
                <a:lnTo>
                  <a:pt x="377" y="41"/>
                </a:lnTo>
                <a:lnTo>
                  <a:pt x="377" y="41"/>
                </a:lnTo>
                <a:lnTo>
                  <a:pt x="378" y="41"/>
                </a:lnTo>
                <a:lnTo>
                  <a:pt x="378" y="41"/>
                </a:lnTo>
                <a:lnTo>
                  <a:pt x="378" y="41"/>
                </a:lnTo>
                <a:lnTo>
                  <a:pt x="378" y="41"/>
                </a:lnTo>
                <a:lnTo>
                  <a:pt x="378" y="41"/>
                </a:lnTo>
                <a:lnTo>
                  <a:pt x="378" y="41"/>
                </a:lnTo>
                <a:lnTo>
                  <a:pt x="378" y="41"/>
                </a:lnTo>
                <a:lnTo>
                  <a:pt x="378" y="41"/>
                </a:lnTo>
                <a:lnTo>
                  <a:pt x="378" y="41"/>
                </a:lnTo>
                <a:lnTo>
                  <a:pt x="378" y="41"/>
                </a:lnTo>
                <a:lnTo>
                  <a:pt x="378" y="41"/>
                </a:lnTo>
                <a:lnTo>
                  <a:pt x="378" y="41"/>
                </a:lnTo>
                <a:lnTo>
                  <a:pt x="379" y="41"/>
                </a:lnTo>
                <a:lnTo>
                  <a:pt x="379" y="41"/>
                </a:lnTo>
                <a:lnTo>
                  <a:pt x="379" y="41"/>
                </a:lnTo>
                <a:lnTo>
                  <a:pt x="379" y="41"/>
                </a:lnTo>
                <a:lnTo>
                  <a:pt x="379" y="41"/>
                </a:lnTo>
                <a:lnTo>
                  <a:pt x="379" y="41"/>
                </a:lnTo>
                <a:lnTo>
                  <a:pt x="379" y="41"/>
                </a:lnTo>
                <a:lnTo>
                  <a:pt x="379" y="41"/>
                </a:lnTo>
                <a:lnTo>
                  <a:pt x="379" y="41"/>
                </a:lnTo>
                <a:lnTo>
                  <a:pt x="379" y="41"/>
                </a:lnTo>
                <a:lnTo>
                  <a:pt x="379" y="41"/>
                </a:lnTo>
                <a:lnTo>
                  <a:pt x="379" y="41"/>
                </a:lnTo>
                <a:lnTo>
                  <a:pt x="380" y="41"/>
                </a:lnTo>
                <a:lnTo>
                  <a:pt x="380" y="41"/>
                </a:lnTo>
                <a:lnTo>
                  <a:pt x="380" y="41"/>
                </a:lnTo>
                <a:lnTo>
                  <a:pt x="380" y="41"/>
                </a:lnTo>
                <a:lnTo>
                  <a:pt x="380" y="41"/>
                </a:lnTo>
                <a:lnTo>
                  <a:pt x="380" y="41"/>
                </a:lnTo>
                <a:lnTo>
                  <a:pt x="380" y="41"/>
                </a:lnTo>
                <a:lnTo>
                  <a:pt x="380" y="41"/>
                </a:lnTo>
                <a:lnTo>
                  <a:pt x="380" y="41"/>
                </a:lnTo>
                <a:lnTo>
                  <a:pt x="380" y="41"/>
                </a:lnTo>
                <a:lnTo>
                  <a:pt x="380" y="41"/>
                </a:lnTo>
                <a:lnTo>
                  <a:pt x="380" y="41"/>
                </a:lnTo>
                <a:lnTo>
                  <a:pt x="381" y="41"/>
                </a:lnTo>
                <a:lnTo>
                  <a:pt x="381" y="41"/>
                </a:lnTo>
                <a:lnTo>
                  <a:pt x="381" y="41"/>
                </a:lnTo>
                <a:lnTo>
                  <a:pt x="381" y="41"/>
                </a:lnTo>
                <a:lnTo>
                  <a:pt x="381" y="41"/>
                </a:lnTo>
                <a:lnTo>
                  <a:pt x="381" y="41"/>
                </a:lnTo>
                <a:lnTo>
                  <a:pt x="381" y="41"/>
                </a:lnTo>
                <a:lnTo>
                  <a:pt x="381" y="41"/>
                </a:lnTo>
                <a:lnTo>
                  <a:pt x="381" y="41"/>
                </a:lnTo>
                <a:lnTo>
                  <a:pt x="381" y="41"/>
                </a:lnTo>
                <a:lnTo>
                  <a:pt x="381" y="41"/>
                </a:lnTo>
                <a:lnTo>
                  <a:pt x="381" y="41"/>
                </a:lnTo>
                <a:lnTo>
                  <a:pt x="381" y="41"/>
                </a:lnTo>
                <a:lnTo>
                  <a:pt x="381" y="41"/>
                </a:lnTo>
                <a:lnTo>
                  <a:pt x="381" y="41"/>
                </a:lnTo>
                <a:lnTo>
                  <a:pt x="382" y="41"/>
                </a:lnTo>
                <a:lnTo>
                  <a:pt x="382" y="41"/>
                </a:lnTo>
                <a:lnTo>
                  <a:pt x="382" y="41"/>
                </a:lnTo>
                <a:lnTo>
                  <a:pt x="382" y="41"/>
                </a:lnTo>
                <a:lnTo>
                  <a:pt x="382" y="41"/>
                </a:lnTo>
                <a:lnTo>
                  <a:pt x="382" y="41"/>
                </a:lnTo>
                <a:lnTo>
                  <a:pt x="382" y="41"/>
                </a:lnTo>
                <a:lnTo>
                  <a:pt x="382" y="41"/>
                </a:lnTo>
                <a:lnTo>
                  <a:pt x="382" y="41"/>
                </a:lnTo>
                <a:lnTo>
                  <a:pt x="383" y="41"/>
                </a:lnTo>
                <a:lnTo>
                  <a:pt x="383" y="41"/>
                </a:lnTo>
                <a:lnTo>
                  <a:pt x="383" y="41"/>
                </a:lnTo>
                <a:lnTo>
                  <a:pt x="383" y="41"/>
                </a:lnTo>
                <a:lnTo>
                  <a:pt x="383" y="41"/>
                </a:lnTo>
                <a:lnTo>
                  <a:pt x="383" y="41"/>
                </a:lnTo>
                <a:lnTo>
                  <a:pt x="384" y="41"/>
                </a:lnTo>
                <a:lnTo>
                  <a:pt x="384" y="41"/>
                </a:lnTo>
                <a:lnTo>
                  <a:pt x="384" y="41"/>
                </a:lnTo>
                <a:lnTo>
                  <a:pt x="384" y="41"/>
                </a:lnTo>
                <a:lnTo>
                  <a:pt x="384" y="41"/>
                </a:lnTo>
                <a:lnTo>
                  <a:pt x="384" y="41"/>
                </a:lnTo>
                <a:lnTo>
                  <a:pt x="384" y="41"/>
                </a:lnTo>
                <a:lnTo>
                  <a:pt x="384" y="41"/>
                </a:lnTo>
                <a:lnTo>
                  <a:pt x="384" y="41"/>
                </a:lnTo>
                <a:lnTo>
                  <a:pt x="385" y="41"/>
                </a:lnTo>
                <a:lnTo>
                  <a:pt x="385" y="41"/>
                </a:lnTo>
                <a:lnTo>
                  <a:pt x="385" y="41"/>
                </a:lnTo>
                <a:lnTo>
                  <a:pt x="385" y="41"/>
                </a:lnTo>
                <a:lnTo>
                  <a:pt x="385" y="41"/>
                </a:lnTo>
                <a:lnTo>
                  <a:pt x="385" y="41"/>
                </a:lnTo>
                <a:lnTo>
                  <a:pt x="385" y="41"/>
                </a:lnTo>
                <a:lnTo>
                  <a:pt x="385" y="41"/>
                </a:lnTo>
                <a:lnTo>
                  <a:pt x="385" y="41"/>
                </a:lnTo>
                <a:lnTo>
                  <a:pt x="385" y="41"/>
                </a:lnTo>
                <a:lnTo>
                  <a:pt x="385" y="41"/>
                </a:lnTo>
                <a:lnTo>
                  <a:pt x="385" y="41"/>
                </a:lnTo>
                <a:lnTo>
                  <a:pt x="386" y="41"/>
                </a:lnTo>
                <a:lnTo>
                  <a:pt x="386" y="41"/>
                </a:lnTo>
                <a:lnTo>
                  <a:pt x="386" y="41"/>
                </a:lnTo>
                <a:lnTo>
                  <a:pt x="386" y="41"/>
                </a:lnTo>
                <a:lnTo>
                  <a:pt x="386" y="41"/>
                </a:lnTo>
                <a:lnTo>
                  <a:pt x="386" y="41"/>
                </a:lnTo>
                <a:lnTo>
                  <a:pt x="386" y="41"/>
                </a:lnTo>
                <a:lnTo>
                  <a:pt x="386" y="42"/>
                </a:lnTo>
                <a:lnTo>
                  <a:pt x="386" y="42"/>
                </a:lnTo>
                <a:lnTo>
                  <a:pt x="386" y="42"/>
                </a:lnTo>
                <a:lnTo>
                  <a:pt x="386" y="42"/>
                </a:lnTo>
                <a:lnTo>
                  <a:pt x="386" y="42"/>
                </a:lnTo>
                <a:lnTo>
                  <a:pt x="386" y="42"/>
                </a:lnTo>
                <a:lnTo>
                  <a:pt x="386" y="42"/>
                </a:lnTo>
                <a:lnTo>
                  <a:pt x="386" y="42"/>
                </a:lnTo>
                <a:lnTo>
                  <a:pt x="387" y="42"/>
                </a:lnTo>
                <a:lnTo>
                  <a:pt x="387" y="42"/>
                </a:lnTo>
                <a:lnTo>
                  <a:pt x="387" y="42"/>
                </a:lnTo>
                <a:lnTo>
                  <a:pt x="387" y="42"/>
                </a:lnTo>
                <a:lnTo>
                  <a:pt x="387" y="42"/>
                </a:lnTo>
                <a:lnTo>
                  <a:pt x="387" y="42"/>
                </a:lnTo>
                <a:lnTo>
                  <a:pt x="387" y="42"/>
                </a:lnTo>
                <a:lnTo>
                  <a:pt x="387" y="42"/>
                </a:lnTo>
                <a:lnTo>
                  <a:pt x="387" y="42"/>
                </a:lnTo>
                <a:lnTo>
                  <a:pt x="387" y="42"/>
                </a:lnTo>
                <a:lnTo>
                  <a:pt x="387" y="42"/>
                </a:lnTo>
                <a:lnTo>
                  <a:pt x="387" y="42"/>
                </a:lnTo>
                <a:lnTo>
                  <a:pt x="387" y="42"/>
                </a:lnTo>
                <a:lnTo>
                  <a:pt x="387" y="42"/>
                </a:lnTo>
                <a:lnTo>
                  <a:pt x="387" y="42"/>
                </a:lnTo>
                <a:lnTo>
                  <a:pt x="388" y="42"/>
                </a:lnTo>
                <a:lnTo>
                  <a:pt x="388" y="42"/>
                </a:lnTo>
                <a:lnTo>
                  <a:pt x="388" y="42"/>
                </a:lnTo>
                <a:lnTo>
                  <a:pt x="388" y="42"/>
                </a:lnTo>
                <a:lnTo>
                  <a:pt x="388" y="42"/>
                </a:lnTo>
                <a:lnTo>
                  <a:pt x="388" y="42"/>
                </a:lnTo>
                <a:lnTo>
                  <a:pt x="388" y="42"/>
                </a:lnTo>
                <a:lnTo>
                  <a:pt x="388" y="42"/>
                </a:lnTo>
                <a:lnTo>
                  <a:pt x="388" y="42"/>
                </a:lnTo>
                <a:lnTo>
                  <a:pt x="388" y="42"/>
                </a:lnTo>
                <a:lnTo>
                  <a:pt x="388" y="42"/>
                </a:lnTo>
                <a:lnTo>
                  <a:pt x="388" y="42"/>
                </a:lnTo>
                <a:lnTo>
                  <a:pt x="388" y="42"/>
                </a:lnTo>
                <a:lnTo>
                  <a:pt x="388" y="42"/>
                </a:lnTo>
                <a:lnTo>
                  <a:pt x="388" y="42"/>
                </a:lnTo>
                <a:lnTo>
                  <a:pt x="388" y="42"/>
                </a:lnTo>
                <a:lnTo>
                  <a:pt x="388" y="42"/>
                </a:lnTo>
                <a:lnTo>
                  <a:pt x="388" y="42"/>
                </a:lnTo>
                <a:lnTo>
                  <a:pt x="389" y="42"/>
                </a:lnTo>
                <a:lnTo>
                  <a:pt x="389" y="42"/>
                </a:lnTo>
                <a:lnTo>
                  <a:pt x="389" y="42"/>
                </a:lnTo>
                <a:lnTo>
                  <a:pt x="389" y="42"/>
                </a:lnTo>
                <a:lnTo>
                  <a:pt x="389" y="42"/>
                </a:lnTo>
                <a:lnTo>
                  <a:pt x="389" y="42"/>
                </a:lnTo>
                <a:lnTo>
                  <a:pt x="390" y="42"/>
                </a:lnTo>
                <a:lnTo>
                  <a:pt x="390" y="42"/>
                </a:lnTo>
                <a:lnTo>
                  <a:pt x="390" y="42"/>
                </a:lnTo>
                <a:lnTo>
                  <a:pt x="390" y="42"/>
                </a:lnTo>
                <a:lnTo>
                  <a:pt x="390" y="42"/>
                </a:lnTo>
                <a:lnTo>
                  <a:pt x="390" y="42"/>
                </a:lnTo>
                <a:lnTo>
                  <a:pt x="390" y="42"/>
                </a:lnTo>
                <a:lnTo>
                  <a:pt x="390" y="42"/>
                </a:lnTo>
                <a:lnTo>
                  <a:pt x="390" y="42"/>
                </a:lnTo>
                <a:lnTo>
                  <a:pt x="391" y="42"/>
                </a:lnTo>
                <a:lnTo>
                  <a:pt x="391" y="42"/>
                </a:lnTo>
                <a:lnTo>
                  <a:pt x="391" y="42"/>
                </a:lnTo>
                <a:lnTo>
                  <a:pt x="392" y="42"/>
                </a:lnTo>
                <a:lnTo>
                  <a:pt x="392" y="42"/>
                </a:lnTo>
                <a:lnTo>
                  <a:pt x="392" y="42"/>
                </a:lnTo>
                <a:lnTo>
                  <a:pt x="392" y="42"/>
                </a:lnTo>
                <a:lnTo>
                  <a:pt x="392" y="42"/>
                </a:lnTo>
                <a:lnTo>
                  <a:pt x="392" y="42"/>
                </a:lnTo>
                <a:lnTo>
                  <a:pt x="392" y="42"/>
                </a:lnTo>
                <a:lnTo>
                  <a:pt x="392" y="42"/>
                </a:lnTo>
                <a:lnTo>
                  <a:pt x="392" y="42"/>
                </a:lnTo>
                <a:lnTo>
                  <a:pt x="392" y="42"/>
                </a:lnTo>
                <a:lnTo>
                  <a:pt x="392" y="42"/>
                </a:lnTo>
                <a:lnTo>
                  <a:pt x="392" y="42"/>
                </a:lnTo>
                <a:lnTo>
                  <a:pt x="392" y="42"/>
                </a:lnTo>
                <a:lnTo>
                  <a:pt x="392" y="42"/>
                </a:lnTo>
                <a:lnTo>
                  <a:pt x="392" y="42"/>
                </a:lnTo>
                <a:lnTo>
                  <a:pt x="392" y="42"/>
                </a:lnTo>
                <a:lnTo>
                  <a:pt x="392" y="42"/>
                </a:lnTo>
                <a:lnTo>
                  <a:pt x="392" y="42"/>
                </a:lnTo>
                <a:lnTo>
                  <a:pt x="393" y="42"/>
                </a:lnTo>
                <a:lnTo>
                  <a:pt x="393" y="42"/>
                </a:lnTo>
                <a:lnTo>
                  <a:pt x="393" y="42"/>
                </a:lnTo>
                <a:lnTo>
                  <a:pt x="394" y="42"/>
                </a:lnTo>
                <a:lnTo>
                  <a:pt x="394" y="42"/>
                </a:lnTo>
                <a:lnTo>
                  <a:pt x="394" y="42"/>
                </a:lnTo>
                <a:lnTo>
                  <a:pt x="395" y="42"/>
                </a:lnTo>
                <a:lnTo>
                  <a:pt x="395" y="42"/>
                </a:lnTo>
                <a:lnTo>
                  <a:pt x="395" y="42"/>
                </a:lnTo>
                <a:lnTo>
                  <a:pt x="395" y="42"/>
                </a:lnTo>
                <a:lnTo>
                  <a:pt x="395" y="42"/>
                </a:lnTo>
                <a:lnTo>
                  <a:pt x="395" y="42"/>
                </a:lnTo>
                <a:lnTo>
                  <a:pt x="396" y="42"/>
                </a:lnTo>
                <a:lnTo>
                  <a:pt x="396" y="43"/>
                </a:lnTo>
                <a:lnTo>
                  <a:pt x="396" y="43"/>
                </a:lnTo>
                <a:lnTo>
                  <a:pt x="396" y="43"/>
                </a:lnTo>
                <a:lnTo>
                  <a:pt x="396" y="43"/>
                </a:lnTo>
                <a:lnTo>
                  <a:pt x="396" y="43"/>
                </a:lnTo>
                <a:lnTo>
                  <a:pt x="396" y="43"/>
                </a:lnTo>
                <a:lnTo>
                  <a:pt x="396" y="43"/>
                </a:lnTo>
                <a:lnTo>
                  <a:pt x="396" y="43"/>
                </a:lnTo>
                <a:lnTo>
                  <a:pt x="396" y="43"/>
                </a:lnTo>
                <a:lnTo>
                  <a:pt x="396" y="43"/>
                </a:lnTo>
                <a:lnTo>
                  <a:pt x="396" y="43"/>
                </a:lnTo>
                <a:lnTo>
                  <a:pt x="396" y="43"/>
                </a:lnTo>
                <a:lnTo>
                  <a:pt x="396" y="43"/>
                </a:lnTo>
                <a:lnTo>
                  <a:pt x="396" y="43"/>
                </a:lnTo>
                <a:lnTo>
                  <a:pt x="396" y="43"/>
                </a:lnTo>
                <a:lnTo>
                  <a:pt x="396" y="43"/>
                </a:lnTo>
                <a:lnTo>
                  <a:pt x="396" y="43"/>
                </a:lnTo>
                <a:lnTo>
                  <a:pt x="397" y="43"/>
                </a:lnTo>
                <a:lnTo>
                  <a:pt x="397" y="43"/>
                </a:lnTo>
                <a:lnTo>
                  <a:pt x="397" y="43"/>
                </a:lnTo>
                <a:lnTo>
                  <a:pt x="397" y="43"/>
                </a:lnTo>
                <a:lnTo>
                  <a:pt x="397" y="43"/>
                </a:lnTo>
                <a:lnTo>
                  <a:pt x="397" y="43"/>
                </a:lnTo>
                <a:lnTo>
                  <a:pt x="397" y="43"/>
                </a:lnTo>
                <a:lnTo>
                  <a:pt x="397" y="43"/>
                </a:lnTo>
                <a:lnTo>
                  <a:pt x="397" y="43"/>
                </a:lnTo>
                <a:lnTo>
                  <a:pt x="398" y="43"/>
                </a:lnTo>
                <a:lnTo>
                  <a:pt x="398" y="43"/>
                </a:lnTo>
                <a:lnTo>
                  <a:pt x="398" y="43"/>
                </a:lnTo>
                <a:lnTo>
                  <a:pt x="399" y="43"/>
                </a:lnTo>
                <a:lnTo>
                  <a:pt x="399" y="43"/>
                </a:lnTo>
                <a:lnTo>
                  <a:pt x="399" y="43"/>
                </a:lnTo>
                <a:lnTo>
                  <a:pt x="399" y="43"/>
                </a:lnTo>
                <a:lnTo>
                  <a:pt x="399" y="43"/>
                </a:lnTo>
                <a:lnTo>
                  <a:pt x="399" y="43"/>
                </a:lnTo>
                <a:lnTo>
                  <a:pt x="399" y="43"/>
                </a:lnTo>
                <a:lnTo>
                  <a:pt x="399" y="43"/>
                </a:lnTo>
                <a:lnTo>
                  <a:pt x="399" y="43"/>
                </a:lnTo>
                <a:lnTo>
                  <a:pt x="399" y="43"/>
                </a:lnTo>
                <a:lnTo>
                  <a:pt x="399" y="43"/>
                </a:lnTo>
                <a:lnTo>
                  <a:pt x="399" y="43"/>
                </a:lnTo>
                <a:lnTo>
                  <a:pt x="400" y="43"/>
                </a:lnTo>
                <a:lnTo>
                  <a:pt x="400" y="43"/>
                </a:lnTo>
                <a:lnTo>
                  <a:pt x="400" y="43"/>
                </a:lnTo>
                <a:lnTo>
                  <a:pt x="400" y="43"/>
                </a:lnTo>
                <a:lnTo>
                  <a:pt x="400" y="43"/>
                </a:lnTo>
                <a:lnTo>
                  <a:pt x="400" y="43"/>
                </a:lnTo>
                <a:lnTo>
                  <a:pt x="400" y="43"/>
                </a:lnTo>
                <a:lnTo>
                  <a:pt x="400" y="43"/>
                </a:lnTo>
                <a:lnTo>
                  <a:pt x="400" y="43"/>
                </a:lnTo>
                <a:lnTo>
                  <a:pt x="401" y="43"/>
                </a:lnTo>
                <a:lnTo>
                  <a:pt x="401" y="43"/>
                </a:lnTo>
                <a:lnTo>
                  <a:pt x="401" y="43"/>
                </a:lnTo>
                <a:lnTo>
                  <a:pt x="401" y="43"/>
                </a:lnTo>
                <a:lnTo>
                  <a:pt x="401" y="43"/>
                </a:lnTo>
                <a:lnTo>
                  <a:pt x="401" y="43"/>
                </a:lnTo>
                <a:lnTo>
                  <a:pt x="401" y="43"/>
                </a:lnTo>
                <a:lnTo>
                  <a:pt x="401" y="43"/>
                </a:lnTo>
                <a:lnTo>
                  <a:pt x="401" y="43"/>
                </a:lnTo>
                <a:lnTo>
                  <a:pt x="401" y="43"/>
                </a:lnTo>
                <a:lnTo>
                  <a:pt x="401" y="43"/>
                </a:lnTo>
                <a:lnTo>
                  <a:pt x="401" y="43"/>
                </a:lnTo>
                <a:lnTo>
                  <a:pt x="401" y="43"/>
                </a:lnTo>
                <a:lnTo>
                  <a:pt x="401" y="43"/>
                </a:lnTo>
                <a:lnTo>
                  <a:pt x="401" y="43"/>
                </a:lnTo>
                <a:lnTo>
                  <a:pt x="402" y="43"/>
                </a:lnTo>
                <a:lnTo>
                  <a:pt x="402" y="43"/>
                </a:lnTo>
                <a:lnTo>
                  <a:pt x="402" y="43"/>
                </a:lnTo>
                <a:lnTo>
                  <a:pt x="403" y="43"/>
                </a:lnTo>
                <a:lnTo>
                  <a:pt x="403" y="43"/>
                </a:lnTo>
                <a:lnTo>
                  <a:pt x="403" y="43"/>
                </a:lnTo>
                <a:lnTo>
                  <a:pt x="403" y="43"/>
                </a:lnTo>
                <a:lnTo>
                  <a:pt x="403" y="43"/>
                </a:lnTo>
                <a:lnTo>
                  <a:pt x="403" y="43"/>
                </a:lnTo>
                <a:lnTo>
                  <a:pt x="403" y="43"/>
                </a:lnTo>
                <a:lnTo>
                  <a:pt x="403" y="43"/>
                </a:lnTo>
                <a:lnTo>
                  <a:pt x="403" y="43"/>
                </a:lnTo>
                <a:lnTo>
                  <a:pt x="403" y="43"/>
                </a:lnTo>
                <a:lnTo>
                  <a:pt x="403" y="43"/>
                </a:lnTo>
                <a:lnTo>
                  <a:pt x="403" y="43"/>
                </a:lnTo>
                <a:lnTo>
                  <a:pt x="403" y="43"/>
                </a:lnTo>
                <a:lnTo>
                  <a:pt x="403" y="43"/>
                </a:lnTo>
                <a:lnTo>
                  <a:pt x="403" y="43"/>
                </a:lnTo>
                <a:lnTo>
                  <a:pt x="403" y="43"/>
                </a:lnTo>
                <a:lnTo>
                  <a:pt x="403" y="43"/>
                </a:lnTo>
                <a:lnTo>
                  <a:pt x="403" y="43"/>
                </a:lnTo>
                <a:lnTo>
                  <a:pt x="403" y="43"/>
                </a:lnTo>
                <a:lnTo>
                  <a:pt x="403" y="43"/>
                </a:lnTo>
                <a:lnTo>
                  <a:pt x="403" y="43"/>
                </a:lnTo>
                <a:lnTo>
                  <a:pt x="403" y="43"/>
                </a:lnTo>
                <a:lnTo>
                  <a:pt x="403" y="43"/>
                </a:lnTo>
                <a:lnTo>
                  <a:pt x="403" y="43"/>
                </a:lnTo>
                <a:lnTo>
                  <a:pt x="403" y="43"/>
                </a:lnTo>
                <a:lnTo>
                  <a:pt x="403" y="43"/>
                </a:lnTo>
                <a:lnTo>
                  <a:pt x="403" y="43"/>
                </a:lnTo>
                <a:lnTo>
                  <a:pt x="404" y="43"/>
                </a:lnTo>
                <a:lnTo>
                  <a:pt x="404" y="43"/>
                </a:lnTo>
                <a:lnTo>
                  <a:pt x="404" y="43"/>
                </a:lnTo>
                <a:lnTo>
                  <a:pt x="404" y="43"/>
                </a:lnTo>
                <a:lnTo>
                  <a:pt x="404" y="43"/>
                </a:lnTo>
                <a:lnTo>
                  <a:pt x="404" y="43"/>
                </a:lnTo>
                <a:lnTo>
                  <a:pt x="404" y="43"/>
                </a:lnTo>
                <a:lnTo>
                  <a:pt x="404" y="43"/>
                </a:lnTo>
                <a:lnTo>
                  <a:pt x="404" y="43"/>
                </a:lnTo>
                <a:lnTo>
                  <a:pt x="404" y="43"/>
                </a:lnTo>
                <a:lnTo>
                  <a:pt x="404" y="43"/>
                </a:lnTo>
                <a:lnTo>
                  <a:pt x="404" y="43"/>
                </a:lnTo>
                <a:lnTo>
                  <a:pt x="405" y="43"/>
                </a:lnTo>
                <a:lnTo>
                  <a:pt x="405" y="43"/>
                </a:lnTo>
                <a:lnTo>
                  <a:pt x="405" y="43"/>
                </a:lnTo>
                <a:lnTo>
                  <a:pt x="406" y="43"/>
                </a:lnTo>
                <a:lnTo>
                  <a:pt x="406" y="43"/>
                </a:lnTo>
                <a:lnTo>
                  <a:pt x="406" y="43"/>
                </a:lnTo>
                <a:lnTo>
                  <a:pt x="406" y="43"/>
                </a:lnTo>
                <a:lnTo>
                  <a:pt x="406" y="43"/>
                </a:lnTo>
                <a:lnTo>
                  <a:pt x="406" y="43"/>
                </a:lnTo>
                <a:lnTo>
                  <a:pt x="406" y="43"/>
                </a:lnTo>
                <a:lnTo>
                  <a:pt x="406" y="43"/>
                </a:lnTo>
                <a:lnTo>
                  <a:pt x="406" y="43"/>
                </a:lnTo>
                <a:lnTo>
                  <a:pt x="407" y="43"/>
                </a:lnTo>
                <a:lnTo>
                  <a:pt x="407" y="43"/>
                </a:lnTo>
                <a:lnTo>
                  <a:pt x="407" y="43"/>
                </a:lnTo>
                <a:lnTo>
                  <a:pt x="407" y="43"/>
                </a:lnTo>
                <a:lnTo>
                  <a:pt x="407" y="43"/>
                </a:lnTo>
                <a:lnTo>
                  <a:pt x="407" y="43"/>
                </a:lnTo>
                <a:lnTo>
                  <a:pt x="407" y="43"/>
                </a:lnTo>
                <a:lnTo>
                  <a:pt x="407" y="43"/>
                </a:lnTo>
                <a:lnTo>
                  <a:pt x="407" y="43"/>
                </a:lnTo>
                <a:lnTo>
                  <a:pt x="407" y="43"/>
                </a:lnTo>
                <a:lnTo>
                  <a:pt x="407" y="43"/>
                </a:lnTo>
                <a:lnTo>
                  <a:pt x="407" y="43"/>
                </a:lnTo>
                <a:lnTo>
                  <a:pt x="407" y="43"/>
                </a:lnTo>
                <a:lnTo>
                  <a:pt x="407" y="43"/>
                </a:lnTo>
                <a:lnTo>
                  <a:pt x="407" y="43"/>
                </a:lnTo>
                <a:lnTo>
                  <a:pt x="408" y="43"/>
                </a:lnTo>
                <a:lnTo>
                  <a:pt x="408" y="43"/>
                </a:lnTo>
                <a:lnTo>
                  <a:pt x="408" y="43"/>
                </a:lnTo>
                <a:lnTo>
                  <a:pt x="409" y="43"/>
                </a:lnTo>
                <a:lnTo>
                  <a:pt x="409" y="43"/>
                </a:lnTo>
                <a:lnTo>
                  <a:pt x="409" y="43"/>
                </a:lnTo>
                <a:lnTo>
                  <a:pt x="409" y="43"/>
                </a:lnTo>
                <a:lnTo>
                  <a:pt x="409" y="43"/>
                </a:lnTo>
                <a:lnTo>
                  <a:pt x="409" y="43"/>
                </a:lnTo>
                <a:lnTo>
                  <a:pt x="409" y="43"/>
                </a:lnTo>
                <a:lnTo>
                  <a:pt x="409" y="43"/>
                </a:lnTo>
                <a:lnTo>
                  <a:pt x="409" y="43"/>
                </a:lnTo>
                <a:lnTo>
                  <a:pt x="410" y="43"/>
                </a:lnTo>
                <a:lnTo>
                  <a:pt x="410" y="43"/>
                </a:lnTo>
                <a:lnTo>
                  <a:pt x="410" y="43"/>
                </a:lnTo>
                <a:lnTo>
                  <a:pt x="410" y="43"/>
                </a:lnTo>
                <a:lnTo>
                  <a:pt x="410" y="43"/>
                </a:lnTo>
                <a:lnTo>
                  <a:pt x="410" y="43"/>
                </a:lnTo>
                <a:lnTo>
                  <a:pt x="410" y="43"/>
                </a:lnTo>
                <a:lnTo>
                  <a:pt x="410" y="43"/>
                </a:lnTo>
                <a:lnTo>
                  <a:pt x="410" y="43"/>
                </a:lnTo>
                <a:lnTo>
                  <a:pt x="410" y="43"/>
                </a:lnTo>
                <a:lnTo>
                  <a:pt x="410" y="43"/>
                </a:lnTo>
                <a:lnTo>
                  <a:pt x="410" y="43"/>
                </a:lnTo>
                <a:lnTo>
                  <a:pt x="410" y="43"/>
                </a:lnTo>
                <a:lnTo>
                  <a:pt x="410" y="43"/>
                </a:lnTo>
                <a:lnTo>
                  <a:pt x="410" y="43"/>
                </a:lnTo>
                <a:lnTo>
                  <a:pt x="410" y="43"/>
                </a:lnTo>
                <a:lnTo>
                  <a:pt x="410" y="43"/>
                </a:lnTo>
                <a:lnTo>
                  <a:pt x="410" y="43"/>
                </a:lnTo>
                <a:lnTo>
                  <a:pt x="411" y="43"/>
                </a:lnTo>
                <a:lnTo>
                  <a:pt x="411" y="43"/>
                </a:lnTo>
                <a:lnTo>
                  <a:pt x="411" y="43"/>
                </a:lnTo>
                <a:lnTo>
                  <a:pt x="411" y="43"/>
                </a:lnTo>
                <a:lnTo>
                  <a:pt x="411" y="43"/>
                </a:lnTo>
                <a:lnTo>
                  <a:pt x="411" y="43"/>
                </a:lnTo>
                <a:lnTo>
                  <a:pt x="411" y="43"/>
                </a:lnTo>
                <a:lnTo>
                  <a:pt x="411" y="43"/>
                </a:lnTo>
                <a:lnTo>
                  <a:pt x="411" y="43"/>
                </a:lnTo>
                <a:lnTo>
                  <a:pt x="411" y="43"/>
                </a:lnTo>
                <a:lnTo>
                  <a:pt x="411" y="43"/>
                </a:lnTo>
                <a:lnTo>
                  <a:pt x="411" y="43"/>
                </a:lnTo>
                <a:lnTo>
                  <a:pt x="411" y="43"/>
                </a:lnTo>
                <a:lnTo>
                  <a:pt x="411" y="43"/>
                </a:lnTo>
                <a:lnTo>
                  <a:pt x="411" y="43"/>
                </a:lnTo>
                <a:lnTo>
                  <a:pt x="411" y="43"/>
                </a:lnTo>
                <a:lnTo>
                  <a:pt x="411" y="43"/>
                </a:lnTo>
                <a:lnTo>
                  <a:pt x="411" y="43"/>
                </a:lnTo>
                <a:lnTo>
                  <a:pt x="411" y="43"/>
                </a:lnTo>
                <a:lnTo>
                  <a:pt x="411" y="43"/>
                </a:lnTo>
                <a:lnTo>
                  <a:pt x="411" y="43"/>
                </a:lnTo>
                <a:lnTo>
                  <a:pt x="411" y="43"/>
                </a:lnTo>
                <a:lnTo>
                  <a:pt x="411" y="43"/>
                </a:lnTo>
                <a:lnTo>
                  <a:pt x="411" y="43"/>
                </a:lnTo>
                <a:lnTo>
                  <a:pt x="411" y="43"/>
                </a:lnTo>
                <a:lnTo>
                  <a:pt x="411" y="43"/>
                </a:lnTo>
                <a:lnTo>
                  <a:pt x="411" y="43"/>
                </a:lnTo>
                <a:lnTo>
                  <a:pt x="412" y="43"/>
                </a:lnTo>
                <a:lnTo>
                  <a:pt x="412" y="44"/>
                </a:lnTo>
                <a:lnTo>
                  <a:pt x="412" y="44"/>
                </a:lnTo>
                <a:lnTo>
                  <a:pt x="412" y="44"/>
                </a:lnTo>
                <a:lnTo>
                  <a:pt x="412" y="44"/>
                </a:lnTo>
                <a:lnTo>
                  <a:pt x="412" y="44"/>
                </a:lnTo>
                <a:lnTo>
                  <a:pt x="412" y="44"/>
                </a:lnTo>
                <a:lnTo>
                  <a:pt x="412" y="44"/>
                </a:lnTo>
                <a:lnTo>
                  <a:pt x="412" y="44"/>
                </a:lnTo>
                <a:lnTo>
                  <a:pt x="412" y="44"/>
                </a:lnTo>
                <a:lnTo>
                  <a:pt x="412" y="44"/>
                </a:lnTo>
                <a:lnTo>
                  <a:pt x="412" y="44"/>
                </a:lnTo>
                <a:lnTo>
                  <a:pt x="413" y="44"/>
                </a:lnTo>
                <a:lnTo>
                  <a:pt x="413" y="44"/>
                </a:lnTo>
                <a:lnTo>
                  <a:pt x="413" y="44"/>
                </a:lnTo>
                <a:lnTo>
                  <a:pt x="413" y="44"/>
                </a:lnTo>
                <a:lnTo>
                  <a:pt x="413" y="44"/>
                </a:lnTo>
                <a:lnTo>
                  <a:pt x="413" y="44"/>
                </a:lnTo>
                <a:lnTo>
                  <a:pt x="413" y="44"/>
                </a:lnTo>
                <a:lnTo>
                  <a:pt x="413" y="44"/>
                </a:lnTo>
                <a:lnTo>
                  <a:pt x="413" y="44"/>
                </a:lnTo>
                <a:lnTo>
                  <a:pt x="413" y="44"/>
                </a:lnTo>
                <a:lnTo>
                  <a:pt x="413" y="44"/>
                </a:lnTo>
                <a:lnTo>
                  <a:pt x="413" y="44"/>
                </a:lnTo>
                <a:lnTo>
                  <a:pt x="413" y="44"/>
                </a:lnTo>
                <a:lnTo>
                  <a:pt x="413" y="44"/>
                </a:lnTo>
                <a:lnTo>
                  <a:pt x="413" y="44"/>
                </a:lnTo>
                <a:lnTo>
                  <a:pt x="413" y="44"/>
                </a:lnTo>
                <a:lnTo>
                  <a:pt x="413" y="44"/>
                </a:lnTo>
                <a:lnTo>
                  <a:pt x="413" y="44"/>
                </a:lnTo>
                <a:lnTo>
                  <a:pt x="413" y="44"/>
                </a:lnTo>
                <a:lnTo>
                  <a:pt x="413" y="44"/>
                </a:lnTo>
                <a:lnTo>
                  <a:pt x="413" y="44"/>
                </a:lnTo>
                <a:lnTo>
                  <a:pt x="414" y="44"/>
                </a:lnTo>
                <a:lnTo>
                  <a:pt x="414" y="44"/>
                </a:lnTo>
                <a:lnTo>
                  <a:pt x="414" y="44"/>
                </a:lnTo>
                <a:lnTo>
                  <a:pt x="414" y="44"/>
                </a:lnTo>
                <a:lnTo>
                  <a:pt x="414" y="44"/>
                </a:lnTo>
                <a:lnTo>
                  <a:pt x="414" y="44"/>
                </a:lnTo>
                <a:lnTo>
                  <a:pt x="414" y="44"/>
                </a:lnTo>
                <a:lnTo>
                  <a:pt x="414" y="44"/>
                </a:lnTo>
                <a:lnTo>
                  <a:pt x="414" y="44"/>
                </a:lnTo>
                <a:lnTo>
                  <a:pt x="415" y="44"/>
                </a:lnTo>
                <a:lnTo>
                  <a:pt x="415" y="44"/>
                </a:lnTo>
                <a:lnTo>
                  <a:pt x="415" y="44"/>
                </a:lnTo>
                <a:lnTo>
                  <a:pt x="415" y="44"/>
                </a:lnTo>
                <a:lnTo>
                  <a:pt x="415" y="44"/>
                </a:lnTo>
                <a:lnTo>
                  <a:pt x="415" y="44"/>
                </a:lnTo>
                <a:lnTo>
                  <a:pt x="415" y="44"/>
                </a:lnTo>
                <a:lnTo>
                  <a:pt x="415" y="44"/>
                </a:lnTo>
                <a:lnTo>
                  <a:pt x="415" y="44"/>
                </a:lnTo>
                <a:lnTo>
                  <a:pt x="415" y="44"/>
                </a:lnTo>
                <a:lnTo>
                  <a:pt x="415" y="44"/>
                </a:lnTo>
                <a:lnTo>
                  <a:pt x="415" y="44"/>
                </a:lnTo>
                <a:lnTo>
                  <a:pt x="415" y="44"/>
                </a:lnTo>
                <a:lnTo>
                  <a:pt x="415" y="44"/>
                </a:lnTo>
                <a:lnTo>
                  <a:pt x="415" y="44"/>
                </a:lnTo>
                <a:lnTo>
                  <a:pt x="415" y="44"/>
                </a:lnTo>
                <a:lnTo>
                  <a:pt x="415" y="44"/>
                </a:lnTo>
                <a:lnTo>
                  <a:pt x="415" y="44"/>
                </a:lnTo>
                <a:lnTo>
                  <a:pt x="415" y="44"/>
                </a:lnTo>
                <a:lnTo>
                  <a:pt x="415" y="44"/>
                </a:lnTo>
                <a:lnTo>
                  <a:pt x="415" y="44"/>
                </a:lnTo>
                <a:lnTo>
                  <a:pt x="415" y="44"/>
                </a:lnTo>
                <a:lnTo>
                  <a:pt x="415" y="44"/>
                </a:lnTo>
                <a:lnTo>
                  <a:pt x="415" y="44"/>
                </a:lnTo>
                <a:lnTo>
                  <a:pt x="416" y="44"/>
                </a:lnTo>
                <a:lnTo>
                  <a:pt x="416" y="44"/>
                </a:lnTo>
                <a:lnTo>
                  <a:pt x="416" y="44"/>
                </a:lnTo>
                <a:lnTo>
                  <a:pt x="416" y="44"/>
                </a:lnTo>
                <a:lnTo>
                  <a:pt x="416" y="44"/>
                </a:lnTo>
                <a:lnTo>
                  <a:pt x="416" y="44"/>
                </a:lnTo>
                <a:lnTo>
                  <a:pt x="416" y="44"/>
                </a:lnTo>
                <a:lnTo>
                  <a:pt x="416" y="44"/>
                </a:lnTo>
                <a:lnTo>
                  <a:pt x="416" y="44"/>
                </a:lnTo>
                <a:lnTo>
                  <a:pt x="416" y="44"/>
                </a:lnTo>
                <a:lnTo>
                  <a:pt x="416" y="44"/>
                </a:lnTo>
                <a:lnTo>
                  <a:pt x="416" y="44"/>
                </a:lnTo>
                <a:lnTo>
                  <a:pt x="416" y="44"/>
                </a:lnTo>
                <a:lnTo>
                  <a:pt x="416" y="44"/>
                </a:lnTo>
                <a:lnTo>
                  <a:pt x="416" y="44"/>
                </a:lnTo>
                <a:lnTo>
                  <a:pt x="416" y="44"/>
                </a:lnTo>
                <a:lnTo>
                  <a:pt x="416" y="44"/>
                </a:lnTo>
                <a:lnTo>
                  <a:pt x="416" y="44"/>
                </a:lnTo>
                <a:lnTo>
                  <a:pt x="416" y="44"/>
                </a:lnTo>
                <a:lnTo>
                  <a:pt x="416" y="44"/>
                </a:lnTo>
                <a:lnTo>
                  <a:pt x="416" y="44"/>
                </a:lnTo>
                <a:lnTo>
                  <a:pt x="416" y="44"/>
                </a:lnTo>
                <a:lnTo>
                  <a:pt x="416" y="44"/>
                </a:lnTo>
                <a:lnTo>
                  <a:pt x="416" y="44"/>
                </a:lnTo>
                <a:lnTo>
                  <a:pt x="417" y="44"/>
                </a:lnTo>
                <a:lnTo>
                  <a:pt x="417" y="44"/>
                </a:lnTo>
                <a:lnTo>
                  <a:pt x="417" y="44"/>
                </a:lnTo>
                <a:lnTo>
                  <a:pt x="417" y="44"/>
                </a:lnTo>
                <a:lnTo>
                  <a:pt x="417" y="44"/>
                </a:lnTo>
                <a:lnTo>
                  <a:pt x="417" y="44"/>
                </a:lnTo>
                <a:lnTo>
                  <a:pt x="417" y="44"/>
                </a:lnTo>
                <a:lnTo>
                  <a:pt x="417" y="44"/>
                </a:lnTo>
                <a:lnTo>
                  <a:pt x="417" y="44"/>
                </a:lnTo>
                <a:lnTo>
                  <a:pt x="418" y="44"/>
                </a:lnTo>
                <a:lnTo>
                  <a:pt x="418" y="44"/>
                </a:lnTo>
                <a:lnTo>
                  <a:pt x="418" y="44"/>
                </a:lnTo>
                <a:lnTo>
                  <a:pt x="418" y="44"/>
                </a:lnTo>
                <a:lnTo>
                  <a:pt x="418" y="44"/>
                </a:lnTo>
                <a:lnTo>
                  <a:pt x="418" y="44"/>
                </a:lnTo>
                <a:lnTo>
                  <a:pt x="418" y="44"/>
                </a:lnTo>
                <a:lnTo>
                  <a:pt x="418" y="44"/>
                </a:lnTo>
                <a:lnTo>
                  <a:pt x="418" y="44"/>
                </a:lnTo>
                <a:lnTo>
                  <a:pt x="418" y="44"/>
                </a:lnTo>
                <a:lnTo>
                  <a:pt x="418" y="44"/>
                </a:lnTo>
                <a:lnTo>
                  <a:pt x="418" y="44"/>
                </a:lnTo>
                <a:lnTo>
                  <a:pt x="418" y="44"/>
                </a:lnTo>
                <a:lnTo>
                  <a:pt x="418" y="44"/>
                </a:lnTo>
                <a:lnTo>
                  <a:pt x="418" y="44"/>
                </a:lnTo>
                <a:lnTo>
                  <a:pt x="418" y="44"/>
                </a:lnTo>
                <a:lnTo>
                  <a:pt x="418" y="44"/>
                </a:lnTo>
                <a:lnTo>
                  <a:pt x="418" y="44"/>
                </a:lnTo>
                <a:lnTo>
                  <a:pt x="418" y="44"/>
                </a:lnTo>
                <a:lnTo>
                  <a:pt x="418" y="44"/>
                </a:lnTo>
                <a:lnTo>
                  <a:pt x="418" y="44"/>
                </a:lnTo>
                <a:lnTo>
                  <a:pt x="418" y="44"/>
                </a:lnTo>
                <a:lnTo>
                  <a:pt x="418" y="44"/>
                </a:lnTo>
                <a:lnTo>
                  <a:pt x="418" y="44"/>
                </a:lnTo>
                <a:lnTo>
                  <a:pt x="418" y="44"/>
                </a:lnTo>
                <a:lnTo>
                  <a:pt x="418" y="44"/>
                </a:lnTo>
                <a:lnTo>
                  <a:pt x="418" y="44"/>
                </a:lnTo>
                <a:lnTo>
                  <a:pt x="419" y="44"/>
                </a:lnTo>
                <a:lnTo>
                  <a:pt x="419" y="44"/>
                </a:lnTo>
                <a:lnTo>
                  <a:pt x="419" y="44"/>
                </a:lnTo>
                <a:lnTo>
                  <a:pt x="419" y="44"/>
                </a:lnTo>
                <a:lnTo>
                  <a:pt x="419" y="44"/>
                </a:lnTo>
                <a:lnTo>
                  <a:pt x="419" y="44"/>
                </a:lnTo>
                <a:lnTo>
                  <a:pt x="419" y="44"/>
                </a:lnTo>
                <a:lnTo>
                  <a:pt x="419" y="44"/>
                </a:lnTo>
                <a:lnTo>
                  <a:pt x="419" y="44"/>
                </a:lnTo>
                <a:lnTo>
                  <a:pt x="419" y="44"/>
                </a:lnTo>
                <a:lnTo>
                  <a:pt x="419" y="44"/>
                </a:lnTo>
                <a:lnTo>
                  <a:pt x="419" y="44"/>
                </a:lnTo>
                <a:lnTo>
                  <a:pt x="420" y="44"/>
                </a:lnTo>
                <a:lnTo>
                  <a:pt x="420" y="44"/>
                </a:lnTo>
                <a:lnTo>
                  <a:pt x="420" y="44"/>
                </a:lnTo>
                <a:lnTo>
                  <a:pt x="420" y="44"/>
                </a:lnTo>
                <a:lnTo>
                  <a:pt x="420" y="44"/>
                </a:lnTo>
                <a:lnTo>
                  <a:pt x="420" y="44"/>
                </a:lnTo>
                <a:lnTo>
                  <a:pt x="420" y="44"/>
                </a:lnTo>
                <a:lnTo>
                  <a:pt x="420" y="44"/>
                </a:lnTo>
                <a:lnTo>
                  <a:pt x="420" y="44"/>
                </a:lnTo>
                <a:lnTo>
                  <a:pt x="420" y="44"/>
                </a:lnTo>
                <a:lnTo>
                  <a:pt x="420" y="44"/>
                </a:lnTo>
                <a:lnTo>
                  <a:pt x="420" y="44"/>
                </a:lnTo>
                <a:lnTo>
                  <a:pt x="420" y="44"/>
                </a:lnTo>
                <a:lnTo>
                  <a:pt x="420" y="44"/>
                </a:lnTo>
                <a:lnTo>
                  <a:pt x="420" y="44"/>
                </a:lnTo>
                <a:lnTo>
                  <a:pt x="420" y="44"/>
                </a:lnTo>
                <a:lnTo>
                  <a:pt x="420" y="44"/>
                </a:lnTo>
                <a:lnTo>
                  <a:pt x="420" y="44"/>
                </a:lnTo>
                <a:lnTo>
                  <a:pt x="420" y="44"/>
                </a:lnTo>
                <a:lnTo>
                  <a:pt x="420" y="44"/>
                </a:lnTo>
                <a:lnTo>
                  <a:pt x="420" y="44"/>
                </a:lnTo>
                <a:lnTo>
                  <a:pt x="421" y="44"/>
                </a:lnTo>
                <a:lnTo>
                  <a:pt x="421" y="44"/>
                </a:lnTo>
                <a:lnTo>
                  <a:pt x="421" y="44"/>
                </a:lnTo>
                <a:lnTo>
                  <a:pt x="421" y="44"/>
                </a:lnTo>
                <a:lnTo>
                  <a:pt x="421" y="44"/>
                </a:lnTo>
                <a:lnTo>
                  <a:pt x="421" y="44"/>
                </a:lnTo>
                <a:lnTo>
                  <a:pt x="421" y="44"/>
                </a:lnTo>
                <a:lnTo>
                  <a:pt x="421" y="44"/>
                </a:lnTo>
                <a:lnTo>
                  <a:pt x="421" y="44"/>
                </a:lnTo>
                <a:lnTo>
                  <a:pt x="421" y="44"/>
                </a:lnTo>
                <a:lnTo>
                  <a:pt x="421" y="44"/>
                </a:lnTo>
                <a:lnTo>
                  <a:pt x="421" y="44"/>
                </a:lnTo>
                <a:lnTo>
                  <a:pt x="421" y="44"/>
                </a:lnTo>
                <a:lnTo>
                  <a:pt x="421" y="45"/>
                </a:lnTo>
                <a:lnTo>
                  <a:pt x="421" y="45"/>
                </a:lnTo>
                <a:lnTo>
                  <a:pt x="421" y="45"/>
                </a:lnTo>
                <a:lnTo>
                  <a:pt x="421" y="45"/>
                </a:lnTo>
                <a:lnTo>
                  <a:pt x="421" y="45"/>
                </a:lnTo>
                <a:lnTo>
                  <a:pt x="422" y="45"/>
                </a:lnTo>
                <a:lnTo>
                  <a:pt x="422" y="45"/>
                </a:lnTo>
                <a:lnTo>
                  <a:pt x="422" y="45"/>
                </a:lnTo>
                <a:lnTo>
                  <a:pt x="422" y="45"/>
                </a:lnTo>
                <a:lnTo>
                  <a:pt x="422" y="45"/>
                </a:lnTo>
                <a:lnTo>
                  <a:pt x="422" y="45"/>
                </a:lnTo>
                <a:lnTo>
                  <a:pt x="422" y="45"/>
                </a:lnTo>
                <a:lnTo>
                  <a:pt x="422" y="45"/>
                </a:lnTo>
                <a:lnTo>
                  <a:pt x="422" y="45"/>
                </a:lnTo>
                <a:lnTo>
                  <a:pt x="422" y="45"/>
                </a:lnTo>
                <a:lnTo>
                  <a:pt x="422" y="45"/>
                </a:lnTo>
                <a:lnTo>
                  <a:pt x="422" y="45"/>
                </a:lnTo>
                <a:lnTo>
                  <a:pt x="422" y="45"/>
                </a:lnTo>
                <a:lnTo>
                  <a:pt x="422" y="45"/>
                </a:lnTo>
                <a:lnTo>
                  <a:pt x="422" y="45"/>
                </a:lnTo>
                <a:lnTo>
                  <a:pt x="422" y="45"/>
                </a:lnTo>
                <a:lnTo>
                  <a:pt x="422" y="45"/>
                </a:lnTo>
                <a:lnTo>
                  <a:pt x="422" y="45"/>
                </a:lnTo>
                <a:lnTo>
                  <a:pt x="423" y="45"/>
                </a:lnTo>
                <a:lnTo>
                  <a:pt x="423" y="45"/>
                </a:lnTo>
                <a:lnTo>
                  <a:pt x="423" y="45"/>
                </a:lnTo>
                <a:lnTo>
                  <a:pt x="423" y="45"/>
                </a:lnTo>
                <a:lnTo>
                  <a:pt x="423" y="45"/>
                </a:lnTo>
                <a:lnTo>
                  <a:pt x="423" y="45"/>
                </a:lnTo>
                <a:lnTo>
                  <a:pt x="423" y="45"/>
                </a:lnTo>
                <a:lnTo>
                  <a:pt x="423" y="45"/>
                </a:lnTo>
                <a:lnTo>
                  <a:pt x="423" y="45"/>
                </a:lnTo>
                <a:lnTo>
                  <a:pt x="423" y="45"/>
                </a:lnTo>
                <a:lnTo>
                  <a:pt x="423" y="45"/>
                </a:lnTo>
                <a:lnTo>
                  <a:pt x="423" y="45"/>
                </a:lnTo>
                <a:lnTo>
                  <a:pt x="423" y="45"/>
                </a:lnTo>
                <a:lnTo>
                  <a:pt x="423" y="45"/>
                </a:lnTo>
                <a:lnTo>
                  <a:pt x="423" y="45"/>
                </a:lnTo>
                <a:lnTo>
                  <a:pt x="424" y="45"/>
                </a:lnTo>
                <a:lnTo>
                  <a:pt x="424" y="45"/>
                </a:lnTo>
                <a:lnTo>
                  <a:pt x="424" y="45"/>
                </a:lnTo>
                <a:lnTo>
                  <a:pt x="424" y="45"/>
                </a:lnTo>
                <a:lnTo>
                  <a:pt x="424" y="45"/>
                </a:lnTo>
                <a:lnTo>
                  <a:pt x="424" y="45"/>
                </a:lnTo>
                <a:lnTo>
                  <a:pt x="424" y="45"/>
                </a:lnTo>
                <a:lnTo>
                  <a:pt x="424" y="45"/>
                </a:lnTo>
                <a:lnTo>
                  <a:pt x="424" y="45"/>
                </a:lnTo>
                <a:lnTo>
                  <a:pt x="424" y="45"/>
                </a:lnTo>
                <a:lnTo>
                  <a:pt x="424" y="45"/>
                </a:lnTo>
                <a:lnTo>
                  <a:pt x="424" y="45"/>
                </a:lnTo>
                <a:lnTo>
                  <a:pt x="424" y="45"/>
                </a:lnTo>
                <a:lnTo>
                  <a:pt x="424" y="45"/>
                </a:lnTo>
                <a:lnTo>
                  <a:pt x="424" y="45"/>
                </a:lnTo>
                <a:lnTo>
                  <a:pt x="425" y="45"/>
                </a:lnTo>
                <a:lnTo>
                  <a:pt x="425" y="45"/>
                </a:lnTo>
                <a:lnTo>
                  <a:pt x="425" y="45"/>
                </a:lnTo>
                <a:lnTo>
                  <a:pt x="425" y="45"/>
                </a:lnTo>
                <a:lnTo>
                  <a:pt x="425" y="45"/>
                </a:lnTo>
                <a:lnTo>
                  <a:pt x="425" y="45"/>
                </a:lnTo>
                <a:lnTo>
                  <a:pt x="425" y="45"/>
                </a:lnTo>
                <a:lnTo>
                  <a:pt x="425" y="45"/>
                </a:lnTo>
                <a:lnTo>
                  <a:pt x="425" y="45"/>
                </a:lnTo>
                <a:lnTo>
                  <a:pt x="426" y="45"/>
                </a:lnTo>
                <a:lnTo>
                  <a:pt x="426" y="45"/>
                </a:lnTo>
                <a:lnTo>
                  <a:pt x="426" y="45"/>
                </a:lnTo>
                <a:lnTo>
                  <a:pt x="426" y="45"/>
                </a:lnTo>
                <a:lnTo>
                  <a:pt x="426" y="45"/>
                </a:lnTo>
                <a:lnTo>
                  <a:pt x="426" y="45"/>
                </a:lnTo>
                <a:lnTo>
                  <a:pt x="427" y="45"/>
                </a:lnTo>
                <a:lnTo>
                  <a:pt x="427" y="45"/>
                </a:lnTo>
                <a:lnTo>
                  <a:pt x="427" y="45"/>
                </a:lnTo>
                <a:lnTo>
                  <a:pt x="427" y="45"/>
                </a:lnTo>
                <a:lnTo>
                  <a:pt x="427" y="45"/>
                </a:lnTo>
                <a:lnTo>
                  <a:pt x="427" y="45"/>
                </a:lnTo>
                <a:lnTo>
                  <a:pt x="427" y="45"/>
                </a:lnTo>
                <a:lnTo>
                  <a:pt x="427" y="45"/>
                </a:lnTo>
                <a:lnTo>
                  <a:pt x="427" y="45"/>
                </a:lnTo>
                <a:lnTo>
                  <a:pt x="427" y="45"/>
                </a:lnTo>
                <a:lnTo>
                  <a:pt x="427" y="45"/>
                </a:lnTo>
                <a:lnTo>
                  <a:pt x="427" y="45"/>
                </a:lnTo>
                <a:lnTo>
                  <a:pt x="427" y="45"/>
                </a:lnTo>
                <a:lnTo>
                  <a:pt x="427" y="45"/>
                </a:lnTo>
                <a:lnTo>
                  <a:pt x="427" y="45"/>
                </a:lnTo>
                <a:lnTo>
                  <a:pt x="428" y="45"/>
                </a:lnTo>
                <a:lnTo>
                  <a:pt x="428" y="45"/>
                </a:lnTo>
                <a:lnTo>
                  <a:pt x="428" y="45"/>
                </a:lnTo>
                <a:lnTo>
                  <a:pt x="428" y="45"/>
                </a:lnTo>
                <a:lnTo>
                  <a:pt x="428" y="45"/>
                </a:lnTo>
                <a:lnTo>
                  <a:pt x="428" y="45"/>
                </a:lnTo>
                <a:lnTo>
                  <a:pt x="429" y="45"/>
                </a:lnTo>
                <a:lnTo>
                  <a:pt x="429" y="45"/>
                </a:lnTo>
                <a:lnTo>
                  <a:pt x="429" y="45"/>
                </a:lnTo>
                <a:lnTo>
                  <a:pt x="429" y="45"/>
                </a:lnTo>
                <a:lnTo>
                  <a:pt x="429" y="45"/>
                </a:lnTo>
                <a:lnTo>
                  <a:pt x="429" y="45"/>
                </a:lnTo>
                <a:lnTo>
                  <a:pt x="429" y="45"/>
                </a:lnTo>
                <a:lnTo>
                  <a:pt x="429" y="45"/>
                </a:lnTo>
                <a:lnTo>
                  <a:pt x="429" y="45"/>
                </a:lnTo>
                <a:lnTo>
                  <a:pt x="429" y="45"/>
                </a:lnTo>
                <a:lnTo>
                  <a:pt x="429" y="45"/>
                </a:lnTo>
                <a:lnTo>
                  <a:pt x="429" y="45"/>
                </a:lnTo>
                <a:lnTo>
                  <a:pt x="429" y="45"/>
                </a:lnTo>
                <a:lnTo>
                  <a:pt x="429" y="45"/>
                </a:lnTo>
                <a:lnTo>
                  <a:pt x="429" y="45"/>
                </a:lnTo>
                <a:lnTo>
                  <a:pt x="430" y="45"/>
                </a:lnTo>
                <a:lnTo>
                  <a:pt x="430" y="45"/>
                </a:lnTo>
                <a:lnTo>
                  <a:pt x="430" y="45"/>
                </a:lnTo>
                <a:lnTo>
                  <a:pt x="430" y="45"/>
                </a:lnTo>
                <a:lnTo>
                  <a:pt x="430" y="45"/>
                </a:lnTo>
                <a:lnTo>
                  <a:pt x="430" y="45"/>
                </a:lnTo>
                <a:lnTo>
                  <a:pt x="430" y="45"/>
                </a:lnTo>
                <a:lnTo>
                  <a:pt x="430" y="45"/>
                </a:lnTo>
                <a:lnTo>
                  <a:pt x="430" y="45"/>
                </a:lnTo>
                <a:lnTo>
                  <a:pt x="431" y="45"/>
                </a:lnTo>
                <a:lnTo>
                  <a:pt x="431" y="45"/>
                </a:lnTo>
                <a:lnTo>
                  <a:pt x="431" y="45"/>
                </a:lnTo>
                <a:lnTo>
                  <a:pt x="431" y="45"/>
                </a:lnTo>
                <a:lnTo>
                  <a:pt x="431" y="45"/>
                </a:lnTo>
                <a:lnTo>
                  <a:pt x="431" y="45"/>
                </a:lnTo>
                <a:lnTo>
                  <a:pt x="431" y="45"/>
                </a:lnTo>
                <a:lnTo>
                  <a:pt x="431" y="45"/>
                </a:lnTo>
                <a:lnTo>
                  <a:pt x="431" y="45"/>
                </a:lnTo>
                <a:lnTo>
                  <a:pt x="431" y="45"/>
                </a:lnTo>
                <a:lnTo>
                  <a:pt x="431" y="45"/>
                </a:lnTo>
                <a:lnTo>
                  <a:pt x="431" y="45"/>
                </a:lnTo>
                <a:lnTo>
                  <a:pt x="431" y="45"/>
                </a:lnTo>
                <a:lnTo>
                  <a:pt x="431" y="45"/>
                </a:lnTo>
                <a:lnTo>
                  <a:pt x="431" y="45"/>
                </a:lnTo>
                <a:lnTo>
                  <a:pt x="431" y="45"/>
                </a:lnTo>
                <a:lnTo>
                  <a:pt x="431" y="45"/>
                </a:lnTo>
                <a:lnTo>
                  <a:pt x="431" y="45"/>
                </a:lnTo>
                <a:lnTo>
                  <a:pt x="432" y="45"/>
                </a:lnTo>
                <a:lnTo>
                  <a:pt x="432" y="45"/>
                </a:lnTo>
                <a:lnTo>
                  <a:pt x="432" y="45"/>
                </a:lnTo>
                <a:lnTo>
                  <a:pt x="432" y="45"/>
                </a:lnTo>
                <a:lnTo>
                  <a:pt x="432" y="45"/>
                </a:lnTo>
                <a:lnTo>
                  <a:pt x="432" y="45"/>
                </a:lnTo>
                <a:lnTo>
                  <a:pt x="432" y="45"/>
                </a:lnTo>
                <a:lnTo>
                  <a:pt x="432" y="45"/>
                </a:lnTo>
                <a:lnTo>
                  <a:pt x="432" y="45"/>
                </a:lnTo>
                <a:lnTo>
                  <a:pt x="432" y="45"/>
                </a:lnTo>
                <a:lnTo>
                  <a:pt x="432" y="45"/>
                </a:lnTo>
                <a:lnTo>
                  <a:pt x="432" y="45"/>
                </a:lnTo>
                <a:lnTo>
                  <a:pt x="432" y="45"/>
                </a:lnTo>
                <a:lnTo>
                  <a:pt x="432" y="45"/>
                </a:lnTo>
                <a:lnTo>
                  <a:pt x="432" y="45"/>
                </a:lnTo>
                <a:lnTo>
                  <a:pt x="433" y="45"/>
                </a:lnTo>
                <a:lnTo>
                  <a:pt x="433" y="45"/>
                </a:lnTo>
                <a:lnTo>
                  <a:pt x="433" y="45"/>
                </a:lnTo>
                <a:lnTo>
                  <a:pt x="434" y="45"/>
                </a:lnTo>
                <a:lnTo>
                  <a:pt x="434" y="45"/>
                </a:lnTo>
                <a:lnTo>
                  <a:pt x="434" y="45"/>
                </a:lnTo>
                <a:lnTo>
                  <a:pt x="434" y="45"/>
                </a:lnTo>
                <a:lnTo>
                  <a:pt x="434" y="45"/>
                </a:lnTo>
                <a:lnTo>
                  <a:pt x="434" y="45"/>
                </a:lnTo>
                <a:lnTo>
                  <a:pt x="434" y="45"/>
                </a:lnTo>
                <a:lnTo>
                  <a:pt x="434" y="45"/>
                </a:lnTo>
                <a:lnTo>
                  <a:pt x="434" y="45"/>
                </a:lnTo>
                <a:lnTo>
                  <a:pt x="434" y="45"/>
                </a:lnTo>
                <a:lnTo>
                  <a:pt x="434" y="45"/>
                </a:lnTo>
                <a:lnTo>
                  <a:pt x="434" y="45"/>
                </a:lnTo>
                <a:lnTo>
                  <a:pt x="434" y="45"/>
                </a:lnTo>
                <a:lnTo>
                  <a:pt x="434" y="45"/>
                </a:lnTo>
                <a:lnTo>
                  <a:pt x="434" y="45"/>
                </a:lnTo>
                <a:lnTo>
                  <a:pt x="434" y="45"/>
                </a:lnTo>
                <a:lnTo>
                  <a:pt x="434" y="45"/>
                </a:lnTo>
                <a:lnTo>
                  <a:pt x="434" y="45"/>
                </a:lnTo>
                <a:lnTo>
                  <a:pt x="434" y="45"/>
                </a:lnTo>
                <a:lnTo>
                  <a:pt x="434" y="45"/>
                </a:lnTo>
                <a:lnTo>
                  <a:pt x="434" y="45"/>
                </a:lnTo>
                <a:lnTo>
                  <a:pt x="434" y="45"/>
                </a:lnTo>
                <a:lnTo>
                  <a:pt x="434" y="45"/>
                </a:lnTo>
                <a:lnTo>
                  <a:pt x="434" y="45"/>
                </a:lnTo>
                <a:lnTo>
                  <a:pt x="435" y="45"/>
                </a:lnTo>
                <a:lnTo>
                  <a:pt x="435" y="45"/>
                </a:lnTo>
                <a:lnTo>
                  <a:pt x="435" y="45"/>
                </a:lnTo>
                <a:lnTo>
                  <a:pt x="435" y="45"/>
                </a:lnTo>
                <a:lnTo>
                  <a:pt x="435" y="45"/>
                </a:lnTo>
                <a:lnTo>
                  <a:pt x="435" y="45"/>
                </a:lnTo>
                <a:lnTo>
                  <a:pt x="435" y="45"/>
                </a:lnTo>
                <a:lnTo>
                  <a:pt x="435" y="45"/>
                </a:lnTo>
                <a:lnTo>
                  <a:pt x="435" y="45"/>
                </a:lnTo>
                <a:lnTo>
                  <a:pt x="435" y="45"/>
                </a:lnTo>
                <a:lnTo>
                  <a:pt x="435" y="46"/>
                </a:lnTo>
                <a:lnTo>
                  <a:pt x="435" y="46"/>
                </a:lnTo>
                <a:lnTo>
                  <a:pt x="435" y="46"/>
                </a:lnTo>
                <a:lnTo>
                  <a:pt x="435" y="46"/>
                </a:lnTo>
                <a:lnTo>
                  <a:pt x="435" y="46"/>
                </a:lnTo>
                <a:lnTo>
                  <a:pt x="435" y="46"/>
                </a:lnTo>
                <a:lnTo>
                  <a:pt x="435" y="46"/>
                </a:lnTo>
                <a:lnTo>
                  <a:pt x="435" y="46"/>
                </a:lnTo>
                <a:lnTo>
                  <a:pt x="436" y="46"/>
                </a:lnTo>
                <a:lnTo>
                  <a:pt x="436" y="46"/>
                </a:lnTo>
                <a:lnTo>
                  <a:pt x="436" y="46"/>
                </a:lnTo>
                <a:lnTo>
                  <a:pt x="436" y="46"/>
                </a:lnTo>
                <a:lnTo>
                  <a:pt x="436" y="46"/>
                </a:lnTo>
                <a:lnTo>
                  <a:pt x="436" y="46"/>
                </a:lnTo>
                <a:lnTo>
                  <a:pt x="436" y="46"/>
                </a:lnTo>
                <a:lnTo>
                  <a:pt x="436" y="46"/>
                </a:lnTo>
                <a:lnTo>
                  <a:pt x="436" y="46"/>
                </a:lnTo>
                <a:lnTo>
                  <a:pt x="436" y="46"/>
                </a:lnTo>
                <a:lnTo>
                  <a:pt x="436" y="46"/>
                </a:lnTo>
                <a:lnTo>
                  <a:pt x="436" y="46"/>
                </a:lnTo>
                <a:lnTo>
                  <a:pt x="437" y="46"/>
                </a:lnTo>
                <a:lnTo>
                  <a:pt x="437" y="46"/>
                </a:lnTo>
                <a:lnTo>
                  <a:pt x="437" y="46"/>
                </a:lnTo>
                <a:lnTo>
                  <a:pt x="437" y="46"/>
                </a:lnTo>
                <a:lnTo>
                  <a:pt x="437" y="46"/>
                </a:lnTo>
                <a:lnTo>
                  <a:pt x="437" y="46"/>
                </a:lnTo>
                <a:lnTo>
                  <a:pt x="437" y="46"/>
                </a:lnTo>
                <a:lnTo>
                  <a:pt x="437" y="46"/>
                </a:lnTo>
                <a:lnTo>
                  <a:pt x="437" y="46"/>
                </a:lnTo>
                <a:lnTo>
                  <a:pt x="438" y="46"/>
                </a:lnTo>
                <a:lnTo>
                  <a:pt x="438" y="46"/>
                </a:lnTo>
                <a:lnTo>
                  <a:pt x="438" y="46"/>
                </a:lnTo>
                <a:lnTo>
                  <a:pt x="438" y="46"/>
                </a:lnTo>
                <a:lnTo>
                  <a:pt x="438" y="46"/>
                </a:lnTo>
                <a:lnTo>
                  <a:pt x="438" y="46"/>
                </a:lnTo>
                <a:lnTo>
                  <a:pt x="438" y="46"/>
                </a:lnTo>
                <a:lnTo>
                  <a:pt x="438" y="46"/>
                </a:lnTo>
                <a:lnTo>
                  <a:pt x="438" y="46"/>
                </a:lnTo>
                <a:lnTo>
                  <a:pt x="438" y="46"/>
                </a:lnTo>
                <a:lnTo>
                  <a:pt x="438" y="46"/>
                </a:lnTo>
                <a:lnTo>
                  <a:pt x="438" y="46"/>
                </a:lnTo>
                <a:lnTo>
                  <a:pt x="438" y="46"/>
                </a:lnTo>
                <a:lnTo>
                  <a:pt x="438" y="46"/>
                </a:lnTo>
                <a:lnTo>
                  <a:pt x="438" y="46"/>
                </a:lnTo>
                <a:lnTo>
                  <a:pt x="438" y="46"/>
                </a:lnTo>
                <a:lnTo>
                  <a:pt x="438" y="46"/>
                </a:lnTo>
                <a:lnTo>
                  <a:pt x="438" y="46"/>
                </a:lnTo>
                <a:lnTo>
                  <a:pt x="439" y="46"/>
                </a:lnTo>
                <a:lnTo>
                  <a:pt x="439" y="46"/>
                </a:lnTo>
                <a:lnTo>
                  <a:pt x="439" y="46"/>
                </a:lnTo>
                <a:lnTo>
                  <a:pt x="439" y="46"/>
                </a:lnTo>
                <a:lnTo>
                  <a:pt x="439" y="46"/>
                </a:lnTo>
                <a:lnTo>
                  <a:pt x="439" y="46"/>
                </a:lnTo>
                <a:lnTo>
                  <a:pt x="439" y="46"/>
                </a:lnTo>
                <a:lnTo>
                  <a:pt x="439" y="46"/>
                </a:lnTo>
                <a:lnTo>
                  <a:pt x="439" y="46"/>
                </a:lnTo>
                <a:lnTo>
                  <a:pt x="439" y="46"/>
                </a:lnTo>
                <a:lnTo>
                  <a:pt x="439" y="46"/>
                </a:lnTo>
                <a:lnTo>
                  <a:pt x="439" y="46"/>
                </a:lnTo>
                <a:lnTo>
                  <a:pt x="439" y="46"/>
                </a:lnTo>
                <a:lnTo>
                  <a:pt x="439" y="46"/>
                </a:lnTo>
                <a:lnTo>
                  <a:pt x="439" y="46"/>
                </a:lnTo>
                <a:lnTo>
                  <a:pt x="439" y="46"/>
                </a:lnTo>
                <a:lnTo>
                  <a:pt x="439" y="46"/>
                </a:lnTo>
                <a:lnTo>
                  <a:pt x="439" y="46"/>
                </a:lnTo>
                <a:lnTo>
                  <a:pt x="440" y="46"/>
                </a:lnTo>
                <a:lnTo>
                  <a:pt x="440" y="46"/>
                </a:lnTo>
                <a:lnTo>
                  <a:pt x="440" y="46"/>
                </a:lnTo>
                <a:lnTo>
                  <a:pt x="441" y="46"/>
                </a:lnTo>
                <a:lnTo>
                  <a:pt x="441" y="46"/>
                </a:lnTo>
                <a:lnTo>
                  <a:pt x="441" y="46"/>
                </a:lnTo>
                <a:lnTo>
                  <a:pt x="441" y="46"/>
                </a:lnTo>
                <a:lnTo>
                  <a:pt x="441" y="46"/>
                </a:lnTo>
                <a:lnTo>
                  <a:pt x="441" y="46"/>
                </a:lnTo>
                <a:lnTo>
                  <a:pt x="441" y="46"/>
                </a:lnTo>
                <a:lnTo>
                  <a:pt x="441" y="46"/>
                </a:lnTo>
                <a:lnTo>
                  <a:pt x="441" y="46"/>
                </a:lnTo>
                <a:lnTo>
                  <a:pt x="441" y="46"/>
                </a:lnTo>
                <a:lnTo>
                  <a:pt x="441" y="46"/>
                </a:lnTo>
                <a:lnTo>
                  <a:pt x="441" y="46"/>
                </a:lnTo>
                <a:lnTo>
                  <a:pt x="441" y="46"/>
                </a:lnTo>
                <a:lnTo>
                  <a:pt x="441" y="46"/>
                </a:lnTo>
                <a:lnTo>
                  <a:pt x="441" y="46"/>
                </a:lnTo>
                <a:lnTo>
                  <a:pt x="442" y="46"/>
                </a:lnTo>
                <a:lnTo>
                  <a:pt x="442" y="46"/>
                </a:lnTo>
                <a:lnTo>
                  <a:pt x="442" y="46"/>
                </a:lnTo>
                <a:lnTo>
                  <a:pt x="442" y="46"/>
                </a:lnTo>
                <a:lnTo>
                  <a:pt x="442" y="46"/>
                </a:lnTo>
                <a:lnTo>
                  <a:pt x="442" y="46"/>
                </a:lnTo>
                <a:lnTo>
                  <a:pt x="442" y="46"/>
                </a:lnTo>
                <a:lnTo>
                  <a:pt x="442" y="46"/>
                </a:lnTo>
                <a:lnTo>
                  <a:pt x="442" y="46"/>
                </a:lnTo>
                <a:lnTo>
                  <a:pt x="442" y="46"/>
                </a:lnTo>
                <a:lnTo>
                  <a:pt x="442" y="47"/>
                </a:lnTo>
                <a:lnTo>
                  <a:pt x="442" y="47"/>
                </a:lnTo>
                <a:lnTo>
                  <a:pt x="442" y="47"/>
                </a:lnTo>
                <a:lnTo>
                  <a:pt x="442" y="47"/>
                </a:lnTo>
                <a:lnTo>
                  <a:pt x="442" y="47"/>
                </a:lnTo>
                <a:lnTo>
                  <a:pt x="443" y="47"/>
                </a:lnTo>
                <a:lnTo>
                  <a:pt x="443" y="47"/>
                </a:lnTo>
                <a:lnTo>
                  <a:pt x="443" y="47"/>
                </a:lnTo>
                <a:lnTo>
                  <a:pt x="443" y="47"/>
                </a:lnTo>
                <a:lnTo>
                  <a:pt x="443" y="47"/>
                </a:lnTo>
                <a:lnTo>
                  <a:pt x="443" y="47"/>
                </a:lnTo>
                <a:lnTo>
                  <a:pt x="443" y="47"/>
                </a:lnTo>
                <a:lnTo>
                  <a:pt x="443" y="47"/>
                </a:lnTo>
                <a:lnTo>
                  <a:pt x="443" y="47"/>
                </a:lnTo>
                <a:lnTo>
                  <a:pt x="443" y="47"/>
                </a:lnTo>
                <a:lnTo>
                  <a:pt x="443" y="47"/>
                </a:lnTo>
                <a:lnTo>
                  <a:pt x="443" y="47"/>
                </a:lnTo>
                <a:lnTo>
                  <a:pt x="443" y="47"/>
                </a:lnTo>
                <a:lnTo>
                  <a:pt x="443" y="47"/>
                </a:lnTo>
                <a:lnTo>
                  <a:pt x="443" y="47"/>
                </a:lnTo>
                <a:lnTo>
                  <a:pt x="443" y="47"/>
                </a:lnTo>
                <a:lnTo>
                  <a:pt x="443" y="47"/>
                </a:lnTo>
                <a:lnTo>
                  <a:pt x="443" y="47"/>
                </a:lnTo>
                <a:lnTo>
                  <a:pt x="443" y="47"/>
                </a:lnTo>
                <a:lnTo>
                  <a:pt x="443" y="47"/>
                </a:lnTo>
                <a:lnTo>
                  <a:pt x="443" y="47"/>
                </a:lnTo>
                <a:lnTo>
                  <a:pt x="444" y="47"/>
                </a:lnTo>
                <a:lnTo>
                  <a:pt x="444" y="47"/>
                </a:lnTo>
                <a:lnTo>
                  <a:pt x="444" y="47"/>
                </a:lnTo>
                <a:lnTo>
                  <a:pt x="444" y="47"/>
                </a:lnTo>
                <a:lnTo>
                  <a:pt x="444" y="47"/>
                </a:lnTo>
                <a:lnTo>
                  <a:pt x="444" y="47"/>
                </a:lnTo>
                <a:lnTo>
                  <a:pt x="444" y="47"/>
                </a:lnTo>
                <a:lnTo>
                  <a:pt x="444" y="47"/>
                </a:lnTo>
                <a:lnTo>
                  <a:pt x="444" y="47"/>
                </a:lnTo>
                <a:lnTo>
                  <a:pt x="444" y="47"/>
                </a:lnTo>
                <a:lnTo>
                  <a:pt x="444" y="47"/>
                </a:lnTo>
                <a:lnTo>
                  <a:pt x="444" y="47"/>
                </a:lnTo>
                <a:lnTo>
                  <a:pt x="444" y="47"/>
                </a:lnTo>
                <a:lnTo>
                  <a:pt x="444" y="47"/>
                </a:lnTo>
                <a:lnTo>
                  <a:pt x="444" y="47"/>
                </a:lnTo>
                <a:lnTo>
                  <a:pt x="444" y="47"/>
                </a:lnTo>
                <a:lnTo>
                  <a:pt x="444" y="47"/>
                </a:lnTo>
                <a:lnTo>
                  <a:pt x="444" y="47"/>
                </a:lnTo>
                <a:lnTo>
                  <a:pt x="444" y="47"/>
                </a:lnTo>
                <a:lnTo>
                  <a:pt x="444" y="47"/>
                </a:lnTo>
                <a:lnTo>
                  <a:pt x="444" y="47"/>
                </a:lnTo>
                <a:lnTo>
                  <a:pt x="444" y="47"/>
                </a:lnTo>
                <a:lnTo>
                  <a:pt x="444" y="47"/>
                </a:lnTo>
                <a:lnTo>
                  <a:pt x="444" y="47"/>
                </a:lnTo>
                <a:lnTo>
                  <a:pt x="445" y="47"/>
                </a:lnTo>
                <a:lnTo>
                  <a:pt x="445" y="47"/>
                </a:lnTo>
                <a:lnTo>
                  <a:pt x="445" y="47"/>
                </a:lnTo>
                <a:lnTo>
                  <a:pt x="445" y="47"/>
                </a:lnTo>
                <a:lnTo>
                  <a:pt x="445" y="47"/>
                </a:lnTo>
                <a:lnTo>
                  <a:pt x="445" y="47"/>
                </a:lnTo>
                <a:lnTo>
                  <a:pt x="445" y="47"/>
                </a:lnTo>
                <a:lnTo>
                  <a:pt x="445" y="47"/>
                </a:lnTo>
                <a:lnTo>
                  <a:pt x="445" y="47"/>
                </a:lnTo>
                <a:lnTo>
                  <a:pt x="445" y="47"/>
                </a:lnTo>
                <a:lnTo>
                  <a:pt x="445" y="47"/>
                </a:lnTo>
                <a:lnTo>
                  <a:pt x="445" y="47"/>
                </a:lnTo>
                <a:lnTo>
                  <a:pt x="445" y="47"/>
                </a:lnTo>
                <a:lnTo>
                  <a:pt x="445" y="47"/>
                </a:lnTo>
                <a:lnTo>
                  <a:pt x="445" y="47"/>
                </a:lnTo>
                <a:lnTo>
                  <a:pt x="445" y="47"/>
                </a:lnTo>
                <a:lnTo>
                  <a:pt x="445" y="47"/>
                </a:lnTo>
                <a:lnTo>
                  <a:pt x="445" y="47"/>
                </a:lnTo>
                <a:lnTo>
                  <a:pt x="446" y="47"/>
                </a:lnTo>
                <a:lnTo>
                  <a:pt x="446" y="47"/>
                </a:lnTo>
                <a:lnTo>
                  <a:pt x="446" y="47"/>
                </a:lnTo>
                <a:lnTo>
                  <a:pt x="446" y="47"/>
                </a:lnTo>
                <a:lnTo>
                  <a:pt x="446" y="47"/>
                </a:lnTo>
                <a:lnTo>
                  <a:pt x="446" y="47"/>
                </a:lnTo>
                <a:lnTo>
                  <a:pt x="446" y="47"/>
                </a:lnTo>
                <a:lnTo>
                  <a:pt x="446" y="47"/>
                </a:lnTo>
                <a:lnTo>
                  <a:pt x="446" y="47"/>
                </a:lnTo>
                <a:lnTo>
                  <a:pt x="446" y="47"/>
                </a:lnTo>
                <a:lnTo>
                  <a:pt x="446" y="47"/>
                </a:lnTo>
                <a:lnTo>
                  <a:pt x="446" y="47"/>
                </a:lnTo>
                <a:lnTo>
                  <a:pt x="446" y="47"/>
                </a:lnTo>
                <a:lnTo>
                  <a:pt x="446" y="47"/>
                </a:lnTo>
                <a:lnTo>
                  <a:pt x="446" y="47"/>
                </a:lnTo>
                <a:lnTo>
                  <a:pt x="446" y="47"/>
                </a:lnTo>
                <a:lnTo>
                  <a:pt x="446" y="47"/>
                </a:lnTo>
                <a:lnTo>
                  <a:pt x="446" y="47"/>
                </a:lnTo>
                <a:lnTo>
                  <a:pt x="446" y="47"/>
                </a:lnTo>
                <a:lnTo>
                  <a:pt x="446" y="47"/>
                </a:lnTo>
                <a:lnTo>
                  <a:pt x="446" y="47"/>
                </a:lnTo>
                <a:lnTo>
                  <a:pt x="446" y="47"/>
                </a:lnTo>
                <a:lnTo>
                  <a:pt x="446" y="47"/>
                </a:lnTo>
                <a:lnTo>
                  <a:pt x="446" y="47"/>
                </a:lnTo>
                <a:lnTo>
                  <a:pt x="447" y="47"/>
                </a:lnTo>
                <a:lnTo>
                  <a:pt x="447" y="47"/>
                </a:lnTo>
                <a:lnTo>
                  <a:pt x="447" y="47"/>
                </a:lnTo>
                <a:lnTo>
                  <a:pt x="447" y="47"/>
                </a:lnTo>
                <a:lnTo>
                  <a:pt x="447" y="48"/>
                </a:lnTo>
                <a:lnTo>
                  <a:pt x="447" y="48"/>
                </a:lnTo>
                <a:lnTo>
                  <a:pt x="447" y="48"/>
                </a:lnTo>
                <a:lnTo>
                  <a:pt x="447" y="48"/>
                </a:lnTo>
                <a:lnTo>
                  <a:pt x="447" y="48"/>
                </a:lnTo>
                <a:lnTo>
                  <a:pt x="447" y="48"/>
                </a:lnTo>
                <a:lnTo>
                  <a:pt x="447" y="48"/>
                </a:lnTo>
                <a:lnTo>
                  <a:pt x="447" y="48"/>
                </a:lnTo>
                <a:lnTo>
                  <a:pt x="447" y="48"/>
                </a:lnTo>
                <a:lnTo>
                  <a:pt x="447" y="48"/>
                </a:lnTo>
                <a:lnTo>
                  <a:pt x="447" y="48"/>
                </a:lnTo>
                <a:lnTo>
                  <a:pt x="447" y="48"/>
                </a:lnTo>
                <a:lnTo>
                  <a:pt x="447" y="48"/>
                </a:lnTo>
                <a:lnTo>
                  <a:pt x="447" y="48"/>
                </a:lnTo>
                <a:lnTo>
                  <a:pt x="448" y="48"/>
                </a:lnTo>
                <a:lnTo>
                  <a:pt x="448" y="48"/>
                </a:lnTo>
                <a:lnTo>
                  <a:pt x="448" y="48"/>
                </a:lnTo>
                <a:lnTo>
                  <a:pt x="448" y="48"/>
                </a:lnTo>
                <a:lnTo>
                  <a:pt x="448" y="48"/>
                </a:lnTo>
                <a:lnTo>
                  <a:pt x="448" y="48"/>
                </a:lnTo>
                <a:lnTo>
                  <a:pt x="448" y="48"/>
                </a:lnTo>
                <a:lnTo>
                  <a:pt x="448" y="48"/>
                </a:lnTo>
                <a:lnTo>
                  <a:pt x="448" y="48"/>
                </a:lnTo>
                <a:lnTo>
                  <a:pt x="448" y="48"/>
                </a:lnTo>
                <a:lnTo>
                  <a:pt x="448" y="48"/>
                </a:lnTo>
                <a:lnTo>
                  <a:pt x="448" y="48"/>
                </a:lnTo>
                <a:lnTo>
                  <a:pt x="448" y="48"/>
                </a:lnTo>
                <a:lnTo>
                  <a:pt x="448" y="48"/>
                </a:lnTo>
                <a:lnTo>
                  <a:pt x="448" y="48"/>
                </a:lnTo>
                <a:lnTo>
                  <a:pt x="448" y="48"/>
                </a:lnTo>
                <a:lnTo>
                  <a:pt x="448" y="48"/>
                </a:lnTo>
                <a:lnTo>
                  <a:pt x="448" y="48"/>
                </a:lnTo>
                <a:lnTo>
                  <a:pt x="448" y="48"/>
                </a:lnTo>
                <a:lnTo>
                  <a:pt x="448" y="48"/>
                </a:lnTo>
                <a:lnTo>
                  <a:pt x="448" y="48"/>
                </a:lnTo>
                <a:lnTo>
                  <a:pt x="448" y="48"/>
                </a:lnTo>
                <a:lnTo>
                  <a:pt x="448" y="48"/>
                </a:lnTo>
                <a:lnTo>
                  <a:pt x="448" y="48"/>
                </a:lnTo>
                <a:lnTo>
                  <a:pt x="448" y="48"/>
                </a:lnTo>
                <a:lnTo>
                  <a:pt x="448" y="48"/>
                </a:lnTo>
                <a:lnTo>
                  <a:pt x="448" y="48"/>
                </a:lnTo>
                <a:lnTo>
                  <a:pt x="448" y="48"/>
                </a:lnTo>
                <a:lnTo>
                  <a:pt x="448" y="48"/>
                </a:lnTo>
                <a:lnTo>
                  <a:pt x="448" y="48"/>
                </a:lnTo>
                <a:lnTo>
                  <a:pt x="449" y="48"/>
                </a:lnTo>
                <a:lnTo>
                  <a:pt x="449" y="48"/>
                </a:lnTo>
                <a:lnTo>
                  <a:pt x="449" y="48"/>
                </a:lnTo>
                <a:lnTo>
                  <a:pt x="449" y="48"/>
                </a:lnTo>
                <a:lnTo>
                  <a:pt x="449" y="48"/>
                </a:lnTo>
                <a:lnTo>
                  <a:pt x="449" y="48"/>
                </a:lnTo>
                <a:lnTo>
                  <a:pt x="449" y="48"/>
                </a:lnTo>
                <a:lnTo>
                  <a:pt x="449" y="48"/>
                </a:lnTo>
                <a:lnTo>
                  <a:pt x="449" y="48"/>
                </a:lnTo>
                <a:lnTo>
                  <a:pt x="449" y="48"/>
                </a:lnTo>
                <a:lnTo>
                  <a:pt x="449" y="48"/>
                </a:lnTo>
                <a:lnTo>
                  <a:pt x="449" y="48"/>
                </a:lnTo>
                <a:lnTo>
                  <a:pt x="449" y="48"/>
                </a:lnTo>
                <a:lnTo>
                  <a:pt x="449" y="48"/>
                </a:lnTo>
                <a:lnTo>
                  <a:pt x="449" y="48"/>
                </a:lnTo>
                <a:lnTo>
                  <a:pt x="449" y="48"/>
                </a:lnTo>
                <a:lnTo>
                  <a:pt x="449" y="48"/>
                </a:lnTo>
                <a:lnTo>
                  <a:pt x="449" y="48"/>
                </a:lnTo>
                <a:lnTo>
                  <a:pt x="449" y="48"/>
                </a:lnTo>
                <a:lnTo>
                  <a:pt x="449" y="48"/>
                </a:lnTo>
                <a:lnTo>
                  <a:pt x="449" y="48"/>
                </a:lnTo>
                <a:lnTo>
                  <a:pt x="449" y="48"/>
                </a:lnTo>
                <a:lnTo>
                  <a:pt x="449" y="48"/>
                </a:lnTo>
                <a:lnTo>
                  <a:pt x="449" y="48"/>
                </a:lnTo>
                <a:lnTo>
                  <a:pt x="449" y="48"/>
                </a:lnTo>
                <a:lnTo>
                  <a:pt x="449" y="48"/>
                </a:lnTo>
                <a:lnTo>
                  <a:pt x="449" y="48"/>
                </a:lnTo>
                <a:lnTo>
                  <a:pt x="449" y="48"/>
                </a:lnTo>
                <a:lnTo>
                  <a:pt x="449" y="48"/>
                </a:lnTo>
                <a:lnTo>
                  <a:pt x="449" y="48"/>
                </a:lnTo>
                <a:lnTo>
                  <a:pt x="450" y="48"/>
                </a:lnTo>
                <a:lnTo>
                  <a:pt x="450" y="48"/>
                </a:lnTo>
                <a:lnTo>
                  <a:pt x="450" y="48"/>
                </a:lnTo>
                <a:lnTo>
                  <a:pt x="450" y="48"/>
                </a:lnTo>
                <a:lnTo>
                  <a:pt x="450" y="48"/>
                </a:lnTo>
                <a:lnTo>
                  <a:pt x="450" y="48"/>
                </a:lnTo>
                <a:lnTo>
                  <a:pt x="450" y="48"/>
                </a:lnTo>
                <a:lnTo>
                  <a:pt x="450" y="48"/>
                </a:lnTo>
                <a:lnTo>
                  <a:pt x="450" y="48"/>
                </a:lnTo>
                <a:lnTo>
                  <a:pt x="450" y="48"/>
                </a:lnTo>
                <a:lnTo>
                  <a:pt x="450" y="48"/>
                </a:lnTo>
                <a:lnTo>
                  <a:pt x="450" y="48"/>
                </a:lnTo>
                <a:lnTo>
                  <a:pt x="450" y="48"/>
                </a:lnTo>
                <a:lnTo>
                  <a:pt x="450" y="48"/>
                </a:lnTo>
                <a:lnTo>
                  <a:pt x="450" y="48"/>
                </a:lnTo>
                <a:lnTo>
                  <a:pt x="450" y="48"/>
                </a:lnTo>
                <a:lnTo>
                  <a:pt x="450" y="48"/>
                </a:lnTo>
                <a:lnTo>
                  <a:pt x="450" y="48"/>
                </a:lnTo>
                <a:lnTo>
                  <a:pt x="450" y="48"/>
                </a:lnTo>
                <a:lnTo>
                  <a:pt x="450" y="48"/>
                </a:lnTo>
                <a:lnTo>
                  <a:pt x="450" y="48"/>
                </a:lnTo>
                <a:lnTo>
                  <a:pt x="450" y="48"/>
                </a:lnTo>
                <a:lnTo>
                  <a:pt x="450" y="48"/>
                </a:lnTo>
                <a:lnTo>
                  <a:pt x="450" y="48"/>
                </a:lnTo>
                <a:lnTo>
                  <a:pt x="450" y="48"/>
                </a:lnTo>
                <a:lnTo>
                  <a:pt x="450" y="48"/>
                </a:lnTo>
                <a:lnTo>
                  <a:pt x="450" y="48"/>
                </a:lnTo>
                <a:lnTo>
                  <a:pt x="451" y="48"/>
                </a:lnTo>
                <a:lnTo>
                  <a:pt x="451" y="48"/>
                </a:lnTo>
                <a:lnTo>
                  <a:pt x="451" y="48"/>
                </a:lnTo>
                <a:lnTo>
                  <a:pt x="451" y="48"/>
                </a:lnTo>
                <a:lnTo>
                  <a:pt x="451" y="48"/>
                </a:lnTo>
                <a:lnTo>
                  <a:pt x="451" y="48"/>
                </a:lnTo>
                <a:lnTo>
                  <a:pt x="451" y="48"/>
                </a:lnTo>
                <a:lnTo>
                  <a:pt x="451" y="48"/>
                </a:lnTo>
                <a:lnTo>
                  <a:pt x="451" y="48"/>
                </a:lnTo>
                <a:lnTo>
                  <a:pt x="451" y="48"/>
                </a:lnTo>
                <a:lnTo>
                  <a:pt x="451" y="48"/>
                </a:lnTo>
                <a:lnTo>
                  <a:pt x="451" y="48"/>
                </a:lnTo>
                <a:lnTo>
                  <a:pt x="451" y="48"/>
                </a:lnTo>
                <a:lnTo>
                  <a:pt x="451" y="48"/>
                </a:lnTo>
                <a:lnTo>
                  <a:pt x="451" y="48"/>
                </a:lnTo>
                <a:lnTo>
                  <a:pt x="451" y="48"/>
                </a:lnTo>
                <a:lnTo>
                  <a:pt x="451" y="48"/>
                </a:lnTo>
                <a:lnTo>
                  <a:pt x="451" y="48"/>
                </a:lnTo>
                <a:lnTo>
                  <a:pt x="451" y="48"/>
                </a:lnTo>
                <a:lnTo>
                  <a:pt x="451" y="48"/>
                </a:lnTo>
                <a:lnTo>
                  <a:pt x="451" y="48"/>
                </a:lnTo>
                <a:lnTo>
                  <a:pt x="451" y="48"/>
                </a:lnTo>
                <a:lnTo>
                  <a:pt x="451" y="48"/>
                </a:lnTo>
                <a:lnTo>
                  <a:pt x="451" y="48"/>
                </a:lnTo>
                <a:lnTo>
                  <a:pt x="451" y="48"/>
                </a:lnTo>
                <a:lnTo>
                  <a:pt x="451" y="48"/>
                </a:lnTo>
                <a:lnTo>
                  <a:pt x="451" y="48"/>
                </a:lnTo>
                <a:lnTo>
                  <a:pt x="451" y="48"/>
                </a:lnTo>
                <a:lnTo>
                  <a:pt x="451" y="48"/>
                </a:lnTo>
                <a:lnTo>
                  <a:pt x="451" y="48"/>
                </a:lnTo>
                <a:lnTo>
                  <a:pt x="451" y="48"/>
                </a:lnTo>
                <a:lnTo>
                  <a:pt x="451" y="48"/>
                </a:lnTo>
                <a:lnTo>
                  <a:pt x="451" y="48"/>
                </a:lnTo>
                <a:lnTo>
                  <a:pt x="451" y="48"/>
                </a:lnTo>
                <a:lnTo>
                  <a:pt x="451" y="48"/>
                </a:lnTo>
                <a:lnTo>
                  <a:pt x="451" y="48"/>
                </a:lnTo>
                <a:lnTo>
                  <a:pt x="451" y="48"/>
                </a:lnTo>
                <a:lnTo>
                  <a:pt x="451" y="48"/>
                </a:lnTo>
                <a:lnTo>
                  <a:pt x="451" y="48"/>
                </a:lnTo>
                <a:lnTo>
                  <a:pt x="451" y="48"/>
                </a:lnTo>
                <a:lnTo>
                  <a:pt x="451" y="48"/>
                </a:lnTo>
                <a:lnTo>
                  <a:pt x="451" y="48"/>
                </a:lnTo>
                <a:lnTo>
                  <a:pt x="451" y="48"/>
                </a:lnTo>
                <a:lnTo>
                  <a:pt x="451" y="48"/>
                </a:lnTo>
                <a:lnTo>
                  <a:pt x="451" y="48"/>
                </a:lnTo>
                <a:lnTo>
                  <a:pt x="451" y="48"/>
                </a:lnTo>
                <a:lnTo>
                  <a:pt x="451" y="48"/>
                </a:lnTo>
                <a:lnTo>
                  <a:pt x="451" y="48"/>
                </a:lnTo>
                <a:lnTo>
                  <a:pt x="451" y="48"/>
                </a:lnTo>
                <a:lnTo>
                  <a:pt x="451" y="48"/>
                </a:lnTo>
                <a:lnTo>
                  <a:pt x="451" y="48"/>
                </a:lnTo>
                <a:lnTo>
                  <a:pt x="452" y="48"/>
                </a:lnTo>
                <a:lnTo>
                  <a:pt x="452" y="48"/>
                </a:lnTo>
                <a:lnTo>
                  <a:pt x="452" y="48"/>
                </a:lnTo>
                <a:lnTo>
                  <a:pt x="452" y="48"/>
                </a:lnTo>
                <a:lnTo>
                  <a:pt x="452" y="48"/>
                </a:lnTo>
                <a:lnTo>
                  <a:pt x="452" y="48"/>
                </a:lnTo>
                <a:lnTo>
                  <a:pt x="452" y="48"/>
                </a:lnTo>
                <a:lnTo>
                  <a:pt x="452" y="48"/>
                </a:lnTo>
                <a:lnTo>
                  <a:pt x="452" y="48"/>
                </a:lnTo>
                <a:lnTo>
                  <a:pt x="452" y="48"/>
                </a:lnTo>
                <a:lnTo>
                  <a:pt x="452" y="48"/>
                </a:lnTo>
                <a:lnTo>
                  <a:pt x="452" y="48"/>
                </a:lnTo>
                <a:lnTo>
                  <a:pt x="452" y="48"/>
                </a:lnTo>
                <a:lnTo>
                  <a:pt x="452" y="48"/>
                </a:lnTo>
                <a:lnTo>
                  <a:pt x="452" y="48"/>
                </a:lnTo>
                <a:lnTo>
                  <a:pt x="452" y="48"/>
                </a:lnTo>
                <a:lnTo>
                  <a:pt x="452" y="48"/>
                </a:lnTo>
                <a:lnTo>
                  <a:pt x="452" y="48"/>
                </a:lnTo>
                <a:lnTo>
                  <a:pt x="453" y="48"/>
                </a:lnTo>
                <a:lnTo>
                  <a:pt x="453" y="48"/>
                </a:lnTo>
                <a:lnTo>
                  <a:pt x="453" y="48"/>
                </a:lnTo>
                <a:lnTo>
                  <a:pt x="453" y="48"/>
                </a:lnTo>
                <a:lnTo>
                  <a:pt x="453" y="48"/>
                </a:lnTo>
                <a:lnTo>
                  <a:pt x="453" y="48"/>
                </a:lnTo>
                <a:lnTo>
                  <a:pt x="453" y="48"/>
                </a:lnTo>
                <a:lnTo>
                  <a:pt x="453" y="48"/>
                </a:lnTo>
                <a:lnTo>
                  <a:pt x="453" y="48"/>
                </a:lnTo>
                <a:lnTo>
                  <a:pt x="453" y="48"/>
                </a:lnTo>
                <a:lnTo>
                  <a:pt x="453" y="48"/>
                </a:lnTo>
                <a:lnTo>
                  <a:pt x="453" y="48"/>
                </a:lnTo>
                <a:lnTo>
                  <a:pt x="453" y="48"/>
                </a:lnTo>
                <a:lnTo>
                  <a:pt x="453" y="48"/>
                </a:lnTo>
                <a:lnTo>
                  <a:pt x="453" y="48"/>
                </a:lnTo>
                <a:lnTo>
                  <a:pt x="453" y="48"/>
                </a:lnTo>
                <a:lnTo>
                  <a:pt x="453" y="48"/>
                </a:lnTo>
                <a:lnTo>
                  <a:pt x="453" y="48"/>
                </a:lnTo>
                <a:lnTo>
                  <a:pt x="453" y="48"/>
                </a:lnTo>
                <a:lnTo>
                  <a:pt x="453" y="48"/>
                </a:lnTo>
                <a:lnTo>
                  <a:pt x="453" y="48"/>
                </a:lnTo>
                <a:lnTo>
                  <a:pt x="453" y="48"/>
                </a:lnTo>
                <a:lnTo>
                  <a:pt x="453" y="48"/>
                </a:lnTo>
                <a:lnTo>
                  <a:pt x="453" y="48"/>
                </a:lnTo>
                <a:lnTo>
                  <a:pt x="453" y="48"/>
                </a:lnTo>
                <a:lnTo>
                  <a:pt x="453" y="48"/>
                </a:lnTo>
                <a:lnTo>
                  <a:pt x="453" y="48"/>
                </a:lnTo>
                <a:lnTo>
                  <a:pt x="453" y="48"/>
                </a:lnTo>
                <a:lnTo>
                  <a:pt x="453" y="48"/>
                </a:lnTo>
                <a:lnTo>
                  <a:pt x="453" y="48"/>
                </a:lnTo>
                <a:lnTo>
                  <a:pt x="453" y="48"/>
                </a:lnTo>
                <a:lnTo>
                  <a:pt x="453" y="48"/>
                </a:lnTo>
                <a:lnTo>
                  <a:pt x="453" y="48"/>
                </a:lnTo>
                <a:lnTo>
                  <a:pt x="454" y="48"/>
                </a:lnTo>
                <a:lnTo>
                  <a:pt x="454" y="48"/>
                </a:lnTo>
                <a:lnTo>
                  <a:pt x="454" y="48"/>
                </a:lnTo>
                <a:lnTo>
                  <a:pt x="454" y="48"/>
                </a:lnTo>
                <a:lnTo>
                  <a:pt x="454" y="48"/>
                </a:lnTo>
                <a:lnTo>
                  <a:pt x="454" y="48"/>
                </a:lnTo>
                <a:lnTo>
                  <a:pt x="454" y="48"/>
                </a:lnTo>
                <a:lnTo>
                  <a:pt x="454" y="48"/>
                </a:lnTo>
                <a:lnTo>
                  <a:pt x="454" y="48"/>
                </a:lnTo>
                <a:lnTo>
                  <a:pt x="454" y="48"/>
                </a:lnTo>
                <a:lnTo>
                  <a:pt x="454" y="48"/>
                </a:lnTo>
                <a:lnTo>
                  <a:pt x="454" y="48"/>
                </a:lnTo>
                <a:lnTo>
                  <a:pt x="454" y="48"/>
                </a:lnTo>
                <a:lnTo>
                  <a:pt x="454" y="48"/>
                </a:lnTo>
                <a:lnTo>
                  <a:pt x="454" y="48"/>
                </a:lnTo>
                <a:lnTo>
                  <a:pt x="454" y="48"/>
                </a:lnTo>
                <a:lnTo>
                  <a:pt x="454" y="48"/>
                </a:lnTo>
                <a:lnTo>
                  <a:pt x="454" y="48"/>
                </a:lnTo>
                <a:lnTo>
                  <a:pt x="454" y="48"/>
                </a:lnTo>
                <a:lnTo>
                  <a:pt x="454" y="48"/>
                </a:lnTo>
                <a:lnTo>
                  <a:pt x="454" y="48"/>
                </a:lnTo>
                <a:lnTo>
                  <a:pt x="454" y="48"/>
                </a:lnTo>
                <a:lnTo>
                  <a:pt x="454" y="48"/>
                </a:lnTo>
                <a:lnTo>
                  <a:pt x="454" y="48"/>
                </a:lnTo>
                <a:lnTo>
                  <a:pt x="455" y="48"/>
                </a:lnTo>
                <a:lnTo>
                  <a:pt x="455" y="48"/>
                </a:lnTo>
                <a:lnTo>
                  <a:pt x="455" y="48"/>
                </a:lnTo>
                <a:lnTo>
                  <a:pt x="455" y="48"/>
                </a:lnTo>
                <a:lnTo>
                  <a:pt x="455" y="48"/>
                </a:lnTo>
                <a:lnTo>
                  <a:pt x="455" y="48"/>
                </a:lnTo>
                <a:lnTo>
                  <a:pt x="455" y="48"/>
                </a:lnTo>
                <a:lnTo>
                  <a:pt x="455" y="48"/>
                </a:lnTo>
                <a:lnTo>
                  <a:pt x="455" y="48"/>
                </a:lnTo>
                <a:lnTo>
                  <a:pt x="455" y="48"/>
                </a:lnTo>
                <a:lnTo>
                  <a:pt x="455" y="48"/>
                </a:lnTo>
                <a:lnTo>
                  <a:pt x="455" y="48"/>
                </a:lnTo>
                <a:lnTo>
                  <a:pt x="455" y="48"/>
                </a:lnTo>
                <a:lnTo>
                  <a:pt x="455" y="48"/>
                </a:lnTo>
                <a:lnTo>
                  <a:pt x="455" y="48"/>
                </a:lnTo>
                <a:lnTo>
                  <a:pt x="455" y="48"/>
                </a:lnTo>
                <a:lnTo>
                  <a:pt x="455" y="48"/>
                </a:lnTo>
                <a:lnTo>
                  <a:pt x="455" y="48"/>
                </a:lnTo>
                <a:lnTo>
                  <a:pt x="455" y="48"/>
                </a:lnTo>
                <a:lnTo>
                  <a:pt x="455" y="48"/>
                </a:lnTo>
                <a:lnTo>
                  <a:pt x="455" y="48"/>
                </a:lnTo>
                <a:lnTo>
                  <a:pt x="455" y="48"/>
                </a:lnTo>
                <a:lnTo>
                  <a:pt x="455" y="48"/>
                </a:lnTo>
                <a:lnTo>
                  <a:pt x="455" y="48"/>
                </a:lnTo>
                <a:lnTo>
                  <a:pt x="455" y="48"/>
                </a:lnTo>
                <a:lnTo>
                  <a:pt x="455" y="48"/>
                </a:lnTo>
                <a:lnTo>
                  <a:pt x="455" y="48"/>
                </a:lnTo>
                <a:lnTo>
                  <a:pt x="456" y="48"/>
                </a:lnTo>
                <a:lnTo>
                  <a:pt x="456" y="48"/>
                </a:lnTo>
                <a:lnTo>
                  <a:pt x="456" y="48"/>
                </a:lnTo>
                <a:lnTo>
                  <a:pt x="456" y="48"/>
                </a:lnTo>
                <a:lnTo>
                  <a:pt x="456" y="48"/>
                </a:lnTo>
                <a:lnTo>
                  <a:pt x="456" y="48"/>
                </a:lnTo>
                <a:lnTo>
                  <a:pt x="456" y="48"/>
                </a:lnTo>
                <a:lnTo>
                  <a:pt x="456" y="48"/>
                </a:lnTo>
                <a:lnTo>
                  <a:pt x="456" y="48"/>
                </a:lnTo>
                <a:lnTo>
                  <a:pt x="456" y="48"/>
                </a:lnTo>
                <a:lnTo>
                  <a:pt x="456" y="48"/>
                </a:lnTo>
                <a:lnTo>
                  <a:pt x="456" y="48"/>
                </a:lnTo>
                <a:lnTo>
                  <a:pt x="456" y="48"/>
                </a:lnTo>
                <a:lnTo>
                  <a:pt x="456" y="48"/>
                </a:lnTo>
                <a:lnTo>
                  <a:pt x="456" y="48"/>
                </a:lnTo>
                <a:lnTo>
                  <a:pt x="456" y="48"/>
                </a:lnTo>
                <a:lnTo>
                  <a:pt x="456" y="48"/>
                </a:lnTo>
                <a:lnTo>
                  <a:pt x="456" y="48"/>
                </a:lnTo>
                <a:lnTo>
                  <a:pt x="456" y="48"/>
                </a:lnTo>
                <a:lnTo>
                  <a:pt x="456" y="48"/>
                </a:lnTo>
                <a:lnTo>
                  <a:pt x="456" y="48"/>
                </a:lnTo>
                <a:lnTo>
                  <a:pt x="456" y="48"/>
                </a:lnTo>
                <a:lnTo>
                  <a:pt x="456" y="48"/>
                </a:lnTo>
                <a:lnTo>
                  <a:pt x="456" y="48"/>
                </a:lnTo>
                <a:lnTo>
                  <a:pt x="456" y="48"/>
                </a:lnTo>
                <a:lnTo>
                  <a:pt x="456" y="48"/>
                </a:lnTo>
                <a:lnTo>
                  <a:pt x="456" y="48"/>
                </a:lnTo>
                <a:lnTo>
                  <a:pt x="456" y="48"/>
                </a:lnTo>
                <a:lnTo>
                  <a:pt x="456" y="48"/>
                </a:lnTo>
                <a:lnTo>
                  <a:pt x="456" y="48"/>
                </a:lnTo>
                <a:lnTo>
                  <a:pt x="457" y="48"/>
                </a:lnTo>
                <a:lnTo>
                  <a:pt x="457" y="48"/>
                </a:lnTo>
                <a:lnTo>
                  <a:pt x="457" y="48"/>
                </a:lnTo>
                <a:lnTo>
                  <a:pt x="457" y="48"/>
                </a:lnTo>
                <a:lnTo>
                  <a:pt x="457" y="48"/>
                </a:lnTo>
                <a:lnTo>
                  <a:pt x="457" y="48"/>
                </a:lnTo>
                <a:lnTo>
                  <a:pt x="457" y="48"/>
                </a:lnTo>
                <a:lnTo>
                  <a:pt x="457" y="48"/>
                </a:lnTo>
                <a:lnTo>
                  <a:pt x="457" y="48"/>
                </a:lnTo>
                <a:lnTo>
                  <a:pt x="457" y="48"/>
                </a:lnTo>
                <a:lnTo>
                  <a:pt x="457" y="48"/>
                </a:lnTo>
                <a:lnTo>
                  <a:pt x="457" y="48"/>
                </a:lnTo>
                <a:lnTo>
                  <a:pt x="457" y="48"/>
                </a:lnTo>
                <a:lnTo>
                  <a:pt x="457" y="48"/>
                </a:lnTo>
                <a:lnTo>
                  <a:pt x="457" y="48"/>
                </a:lnTo>
                <a:lnTo>
                  <a:pt x="457" y="48"/>
                </a:lnTo>
                <a:lnTo>
                  <a:pt x="457" y="48"/>
                </a:lnTo>
                <a:lnTo>
                  <a:pt x="457" y="48"/>
                </a:lnTo>
                <a:lnTo>
                  <a:pt x="457" y="48"/>
                </a:lnTo>
                <a:lnTo>
                  <a:pt x="457" y="48"/>
                </a:lnTo>
                <a:lnTo>
                  <a:pt x="457" y="48"/>
                </a:lnTo>
                <a:lnTo>
                  <a:pt x="457" y="48"/>
                </a:lnTo>
                <a:lnTo>
                  <a:pt x="457" y="48"/>
                </a:lnTo>
                <a:lnTo>
                  <a:pt x="457" y="48"/>
                </a:lnTo>
                <a:lnTo>
                  <a:pt x="457" y="48"/>
                </a:lnTo>
                <a:lnTo>
                  <a:pt x="457" y="49"/>
                </a:lnTo>
                <a:lnTo>
                  <a:pt x="457" y="49"/>
                </a:lnTo>
                <a:lnTo>
                  <a:pt x="457" y="49"/>
                </a:lnTo>
                <a:lnTo>
                  <a:pt x="457" y="49"/>
                </a:lnTo>
                <a:lnTo>
                  <a:pt x="457" y="49"/>
                </a:lnTo>
                <a:lnTo>
                  <a:pt x="457" y="49"/>
                </a:lnTo>
                <a:lnTo>
                  <a:pt x="457" y="49"/>
                </a:lnTo>
                <a:lnTo>
                  <a:pt x="457" y="49"/>
                </a:lnTo>
                <a:lnTo>
                  <a:pt x="457" y="49"/>
                </a:lnTo>
                <a:lnTo>
                  <a:pt x="457" y="49"/>
                </a:lnTo>
                <a:lnTo>
                  <a:pt x="457" y="49"/>
                </a:lnTo>
                <a:lnTo>
                  <a:pt x="457" y="49"/>
                </a:lnTo>
                <a:lnTo>
                  <a:pt x="457" y="49"/>
                </a:lnTo>
                <a:lnTo>
                  <a:pt x="457" y="49"/>
                </a:lnTo>
                <a:lnTo>
                  <a:pt x="457" y="49"/>
                </a:lnTo>
                <a:lnTo>
                  <a:pt x="457" y="49"/>
                </a:lnTo>
                <a:lnTo>
                  <a:pt x="457" y="49"/>
                </a:lnTo>
                <a:lnTo>
                  <a:pt x="458" y="49"/>
                </a:lnTo>
                <a:lnTo>
                  <a:pt x="458" y="49"/>
                </a:lnTo>
                <a:lnTo>
                  <a:pt x="458" y="49"/>
                </a:lnTo>
                <a:lnTo>
                  <a:pt x="458" y="49"/>
                </a:lnTo>
                <a:lnTo>
                  <a:pt x="458" y="49"/>
                </a:lnTo>
                <a:lnTo>
                  <a:pt x="458" y="49"/>
                </a:lnTo>
                <a:lnTo>
                  <a:pt x="458" y="49"/>
                </a:lnTo>
                <a:lnTo>
                  <a:pt x="458" y="49"/>
                </a:lnTo>
                <a:lnTo>
                  <a:pt x="458" y="49"/>
                </a:lnTo>
                <a:lnTo>
                  <a:pt x="458" y="49"/>
                </a:lnTo>
                <a:lnTo>
                  <a:pt x="458" y="49"/>
                </a:lnTo>
                <a:lnTo>
                  <a:pt x="458" y="49"/>
                </a:lnTo>
                <a:lnTo>
                  <a:pt x="458" y="49"/>
                </a:lnTo>
                <a:lnTo>
                  <a:pt x="458" y="49"/>
                </a:lnTo>
                <a:lnTo>
                  <a:pt x="458" y="49"/>
                </a:lnTo>
                <a:lnTo>
                  <a:pt x="458" y="49"/>
                </a:lnTo>
                <a:lnTo>
                  <a:pt x="458" y="49"/>
                </a:lnTo>
                <a:lnTo>
                  <a:pt x="458" y="49"/>
                </a:lnTo>
                <a:lnTo>
                  <a:pt x="458" y="49"/>
                </a:lnTo>
                <a:lnTo>
                  <a:pt x="458" y="49"/>
                </a:lnTo>
                <a:lnTo>
                  <a:pt x="458" y="49"/>
                </a:lnTo>
                <a:lnTo>
                  <a:pt x="458" y="49"/>
                </a:lnTo>
                <a:lnTo>
                  <a:pt x="458" y="49"/>
                </a:lnTo>
                <a:lnTo>
                  <a:pt x="458" y="49"/>
                </a:lnTo>
                <a:lnTo>
                  <a:pt x="458" y="49"/>
                </a:lnTo>
                <a:lnTo>
                  <a:pt x="458" y="49"/>
                </a:lnTo>
                <a:lnTo>
                  <a:pt x="458" y="49"/>
                </a:lnTo>
                <a:lnTo>
                  <a:pt x="458" y="49"/>
                </a:lnTo>
                <a:lnTo>
                  <a:pt x="458" y="49"/>
                </a:lnTo>
                <a:lnTo>
                  <a:pt x="458" y="49"/>
                </a:lnTo>
                <a:lnTo>
                  <a:pt x="458" y="49"/>
                </a:lnTo>
                <a:lnTo>
                  <a:pt x="458" y="49"/>
                </a:lnTo>
                <a:lnTo>
                  <a:pt x="458" y="49"/>
                </a:lnTo>
                <a:lnTo>
                  <a:pt x="459" y="49"/>
                </a:lnTo>
                <a:lnTo>
                  <a:pt x="459" y="49"/>
                </a:lnTo>
                <a:lnTo>
                  <a:pt x="459" y="49"/>
                </a:lnTo>
                <a:lnTo>
                  <a:pt x="459" y="49"/>
                </a:lnTo>
                <a:lnTo>
                  <a:pt x="459" y="49"/>
                </a:lnTo>
                <a:lnTo>
                  <a:pt x="459" y="49"/>
                </a:lnTo>
                <a:lnTo>
                  <a:pt x="459" y="49"/>
                </a:lnTo>
                <a:lnTo>
                  <a:pt x="459" y="49"/>
                </a:lnTo>
                <a:lnTo>
                  <a:pt x="459" y="49"/>
                </a:lnTo>
                <a:lnTo>
                  <a:pt x="459" y="49"/>
                </a:lnTo>
                <a:lnTo>
                  <a:pt x="459" y="49"/>
                </a:lnTo>
                <a:lnTo>
                  <a:pt x="459" y="49"/>
                </a:lnTo>
                <a:lnTo>
                  <a:pt x="459" y="49"/>
                </a:lnTo>
                <a:lnTo>
                  <a:pt x="459" y="49"/>
                </a:lnTo>
                <a:lnTo>
                  <a:pt x="459" y="49"/>
                </a:lnTo>
                <a:lnTo>
                  <a:pt x="459" y="49"/>
                </a:lnTo>
                <a:lnTo>
                  <a:pt x="459" y="49"/>
                </a:lnTo>
                <a:lnTo>
                  <a:pt x="459" y="49"/>
                </a:lnTo>
                <a:lnTo>
                  <a:pt x="459" y="49"/>
                </a:lnTo>
                <a:lnTo>
                  <a:pt x="459" y="49"/>
                </a:lnTo>
                <a:lnTo>
                  <a:pt x="459" y="49"/>
                </a:lnTo>
                <a:lnTo>
                  <a:pt x="459" y="49"/>
                </a:lnTo>
                <a:lnTo>
                  <a:pt x="459" y="49"/>
                </a:lnTo>
                <a:lnTo>
                  <a:pt x="459" y="49"/>
                </a:lnTo>
                <a:lnTo>
                  <a:pt x="459" y="49"/>
                </a:lnTo>
                <a:lnTo>
                  <a:pt x="459" y="49"/>
                </a:lnTo>
                <a:lnTo>
                  <a:pt x="459" y="49"/>
                </a:lnTo>
                <a:lnTo>
                  <a:pt x="459" y="49"/>
                </a:lnTo>
                <a:lnTo>
                  <a:pt x="459" y="49"/>
                </a:lnTo>
                <a:lnTo>
                  <a:pt x="459" y="49"/>
                </a:lnTo>
                <a:lnTo>
                  <a:pt x="459" y="49"/>
                </a:lnTo>
                <a:lnTo>
                  <a:pt x="459" y="49"/>
                </a:lnTo>
                <a:lnTo>
                  <a:pt x="459" y="49"/>
                </a:lnTo>
                <a:lnTo>
                  <a:pt x="459" y="49"/>
                </a:lnTo>
                <a:lnTo>
                  <a:pt x="459" y="49"/>
                </a:lnTo>
                <a:lnTo>
                  <a:pt x="459" y="49"/>
                </a:lnTo>
                <a:lnTo>
                  <a:pt x="459" y="49"/>
                </a:lnTo>
                <a:lnTo>
                  <a:pt x="459" y="49"/>
                </a:lnTo>
                <a:lnTo>
                  <a:pt x="459" y="49"/>
                </a:lnTo>
                <a:lnTo>
                  <a:pt x="459" y="49"/>
                </a:lnTo>
                <a:lnTo>
                  <a:pt x="459" y="49"/>
                </a:lnTo>
                <a:lnTo>
                  <a:pt x="459" y="49"/>
                </a:lnTo>
                <a:lnTo>
                  <a:pt x="459" y="49"/>
                </a:lnTo>
                <a:lnTo>
                  <a:pt x="459" y="49"/>
                </a:lnTo>
                <a:lnTo>
                  <a:pt x="459" y="49"/>
                </a:lnTo>
                <a:lnTo>
                  <a:pt x="459" y="49"/>
                </a:lnTo>
                <a:lnTo>
                  <a:pt x="459" y="49"/>
                </a:lnTo>
                <a:lnTo>
                  <a:pt x="459" y="49"/>
                </a:lnTo>
                <a:lnTo>
                  <a:pt x="459" y="49"/>
                </a:lnTo>
                <a:lnTo>
                  <a:pt x="459" y="49"/>
                </a:lnTo>
                <a:lnTo>
                  <a:pt x="459" y="49"/>
                </a:lnTo>
                <a:lnTo>
                  <a:pt x="459" y="49"/>
                </a:lnTo>
                <a:lnTo>
                  <a:pt x="459" y="49"/>
                </a:lnTo>
                <a:lnTo>
                  <a:pt x="459" y="49"/>
                </a:lnTo>
                <a:lnTo>
                  <a:pt x="460" y="49"/>
                </a:lnTo>
                <a:lnTo>
                  <a:pt x="460" y="49"/>
                </a:lnTo>
                <a:lnTo>
                  <a:pt x="460" y="49"/>
                </a:lnTo>
                <a:lnTo>
                  <a:pt x="460" y="49"/>
                </a:lnTo>
                <a:lnTo>
                  <a:pt x="460" y="49"/>
                </a:lnTo>
                <a:lnTo>
                  <a:pt x="460" y="49"/>
                </a:lnTo>
                <a:lnTo>
                  <a:pt x="460" y="49"/>
                </a:lnTo>
                <a:lnTo>
                  <a:pt x="460" y="49"/>
                </a:lnTo>
                <a:lnTo>
                  <a:pt x="460" y="49"/>
                </a:lnTo>
                <a:lnTo>
                  <a:pt x="460" y="49"/>
                </a:lnTo>
                <a:lnTo>
                  <a:pt x="460" y="49"/>
                </a:lnTo>
                <a:lnTo>
                  <a:pt x="460" y="49"/>
                </a:lnTo>
                <a:lnTo>
                  <a:pt x="460" y="49"/>
                </a:lnTo>
                <a:lnTo>
                  <a:pt x="460" y="49"/>
                </a:lnTo>
                <a:lnTo>
                  <a:pt x="460" y="49"/>
                </a:lnTo>
                <a:lnTo>
                  <a:pt x="460" y="49"/>
                </a:lnTo>
                <a:lnTo>
                  <a:pt x="460" y="49"/>
                </a:lnTo>
                <a:lnTo>
                  <a:pt x="460" y="49"/>
                </a:lnTo>
                <a:lnTo>
                  <a:pt x="460" y="49"/>
                </a:lnTo>
                <a:lnTo>
                  <a:pt x="460" y="49"/>
                </a:lnTo>
                <a:lnTo>
                  <a:pt x="460" y="49"/>
                </a:lnTo>
                <a:lnTo>
                  <a:pt x="460" y="49"/>
                </a:lnTo>
                <a:lnTo>
                  <a:pt x="460" y="49"/>
                </a:lnTo>
                <a:lnTo>
                  <a:pt x="460" y="49"/>
                </a:lnTo>
                <a:lnTo>
                  <a:pt x="460" y="49"/>
                </a:lnTo>
                <a:lnTo>
                  <a:pt x="460" y="49"/>
                </a:lnTo>
                <a:lnTo>
                  <a:pt x="460" y="49"/>
                </a:lnTo>
                <a:lnTo>
                  <a:pt x="460" y="49"/>
                </a:lnTo>
                <a:lnTo>
                  <a:pt x="460" y="49"/>
                </a:lnTo>
                <a:lnTo>
                  <a:pt x="460" y="49"/>
                </a:lnTo>
                <a:lnTo>
                  <a:pt x="460" y="49"/>
                </a:lnTo>
                <a:lnTo>
                  <a:pt x="460" y="49"/>
                </a:lnTo>
                <a:lnTo>
                  <a:pt x="460" y="49"/>
                </a:lnTo>
                <a:lnTo>
                  <a:pt x="460" y="49"/>
                </a:lnTo>
                <a:lnTo>
                  <a:pt x="460" y="49"/>
                </a:lnTo>
                <a:lnTo>
                  <a:pt x="460" y="49"/>
                </a:lnTo>
                <a:lnTo>
                  <a:pt x="460" y="49"/>
                </a:lnTo>
                <a:lnTo>
                  <a:pt x="460" y="49"/>
                </a:lnTo>
                <a:lnTo>
                  <a:pt x="460" y="49"/>
                </a:lnTo>
                <a:lnTo>
                  <a:pt x="460" y="49"/>
                </a:lnTo>
                <a:lnTo>
                  <a:pt x="460" y="49"/>
                </a:lnTo>
                <a:lnTo>
                  <a:pt x="460" y="49"/>
                </a:lnTo>
                <a:lnTo>
                  <a:pt x="460" y="49"/>
                </a:lnTo>
                <a:lnTo>
                  <a:pt x="460" y="49"/>
                </a:lnTo>
                <a:lnTo>
                  <a:pt x="460" y="49"/>
                </a:lnTo>
                <a:lnTo>
                  <a:pt x="460" y="49"/>
                </a:lnTo>
                <a:lnTo>
                  <a:pt x="460" y="49"/>
                </a:lnTo>
                <a:lnTo>
                  <a:pt x="460" y="49"/>
                </a:lnTo>
                <a:lnTo>
                  <a:pt x="461" y="49"/>
                </a:lnTo>
                <a:lnTo>
                  <a:pt x="461" y="49"/>
                </a:lnTo>
                <a:lnTo>
                  <a:pt x="461" y="49"/>
                </a:lnTo>
                <a:lnTo>
                  <a:pt x="461" y="49"/>
                </a:lnTo>
                <a:lnTo>
                  <a:pt x="461" y="49"/>
                </a:lnTo>
                <a:lnTo>
                  <a:pt x="461" y="49"/>
                </a:lnTo>
                <a:lnTo>
                  <a:pt x="461" y="49"/>
                </a:lnTo>
                <a:lnTo>
                  <a:pt x="461" y="49"/>
                </a:lnTo>
                <a:lnTo>
                  <a:pt x="461" y="49"/>
                </a:lnTo>
                <a:lnTo>
                  <a:pt x="461" y="49"/>
                </a:lnTo>
                <a:lnTo>
                  <a:pt x="461" y="49"/>
                </a:lnTo>
                <a:lnTo>
                  <a:pt x="461" y="49"/>
                </a:lnTo>
                <a:lnTo>
                  <a:pt x="461" y="49"/>
                </a:lnTo>
                <a:lnTo>
                  <a:pt x="461" y="49"/>
                </a:lnTo>
                <a:lnTo>
                  <a:pt x="461" y="49"/>
                </a:lnTo>
                <a:lnTo>
                  <a:pt x="461" y="49"/>
                </a:lnTo>
                <a:lnTo>
                  <a:pt x="461" y="49"/>
                </a:lnTo>
                <a:lnTo>
                  <a:pt x="461" y="49"/>
                </a:lnTo>
                <a:lnTo>
                  <a:pt x="461" y="49"/>
                </a:lnTo>
                <a:lnTo>
                  <a:pt x="461" y="49"/>
                </a:lnTo>
                <a:lnTo>
                  <a:pt x="461" y="49"/>
                </a:lnTo>
                <a:lnTo>
                  <a:pt x="461" y="49"/>
                </a:lnTo>
                <a:lnTo>
                  <a:pt x="461" y="49"/>
                </a:lnTo>
                <a:lnTo>
                  <a:pt x="461" y="49"/>
                </a:lnTo>
                <a:lnTo>
                  <a:pt x="461" y="49"/>
                </a:lnTo>
                <a:lnTo>
                  <a:pt x="461" y="49"/>
                </a:lnTo>
                <a:lnTo>
                  <a:pt x="461" y="49"/>
                </a:lnTo>
                <a:lnTo>
                  <a:pt x="462" y="49"/>
                </a:lnTo>
                <a:lnTo>
                  <a:pt x="462" y="49"/>
                </a:lnTo>
                <a:lnTo>
                  <a:pt x="462" y="49"/>
                </a:lnTo>
                <a:lnTo>
                  <a:pt x="462" y="49"/>
                </a:lnTo>
                <a:lnTo>
                  <a:pt x="462" y="49"/>
                </a:lnTo>
                <a:lnTo>
                  <a:pt x="462" y="49"/>
                </a:lnTo>
                <a:lnTo>
                  <a:pt x="462" y="49"/>
                </a:lnTo>
                <a:lnTo>
                  <a:pt x="462" y="49"/>
                </a:lnTo>
                <a:lnTo>
                  <a:pt x="462" y="49"/>
                </a:lnTo>
                <a:lnTo>
                  <a:pt x="462" y="49"/>
                </a:lnTo>
                <a:lnTo>
                  <a:pt x="462" y="49"/>
                </a:lnTo>
                <a:lnTo>
                  <a:pt x="462" y="49"/>
                </a:lnTo>
                <a:lnTo>
                  <a:pt x="462" y="49"/>
                </a:lnTo>
                <a:lnTo>
                  <a:pt x="462" y="49"/>
                </a:lnTo>
                <a:lnTo>
                  <a:pt x="462" y="49"/>
                </a:lnTo>
                <a:lnTo>
                  <a:pt x="462" y="49"/>
                </a:lnTo>
                <a:lnTo>
                  <a:pt x="462" y="49"/>
                </a:lnTo>
                <a:lnTo>
                  <a:pt x="462" y="49"/>
                </a:lnTo>
                <a:lnTo>
                  <a:pt x="462" y="49"/>
                </a:lnTo>
                <a:lnTo>
                  <a:pt x="462" y="49"/>
                </a:lnTo>
                <a:lnTo>
                  <a:pt x="462" y="49"/>
                </a:lnTo>
                <a:lnTo>
                  <a:pt x="462" y="49"/>
                </a:lnTo>
                <a:lnTo>
                  <a:pt x="462" y="49"/>
                </a:lnTo>
                <a:lnTo>
                  <a:pt x="462" y="49"/>
                </a:lnTo>
                <a:lnTo>
                  <a:pt x="462" y="49"/>
                </a:lnTo>
                <a:lnTo>
                  <a:pt x="462" y="49"/>
                </a:lnTo>
                <a:lnTo>
                  <a:pt x="462" y="49"/>
                </a:lnTo>
                <a:lnTo>
                  <a:pt x="462" y="49"/>
                </a:lnTo>
                <a:lnTo>
                  <a:pt x="462" y="49"/>
                </a:lnTo>
                <a:lnTo>
                  <a:pt x="462" y="49"/>
                </a:lnTo>
                <a:lnTo>
                  <a:pt x="462" y="49"/>
                </a:lnTo>
                <a:lnTo>
                  <a:pt x="462" y="49"/>
                </a:lnTo>
                <a:lnTo>
                  <a:pt x="462" y="49"/>
                </a:lnTo>
                <a:lnTo>
                  <a:pt x="462" y="49"/>
                </a:lnTo>
                <a:lnTo>
                  <a:pt x="462" y="49"/>
                </a:lnTo>
                <a:lnTo>
                  <a:pt x="462" y="49"/>
                </a:lnTo>
                <a:lnTo>
                  <a:pt x="462" y="49"/>
                </a:lnTo>
                <a:lnTo>
                  <a:pt x="462" y="49"/>
                </a:lnTo>
                <a:lnTo>
                  <a:pt x="462" y="49"/>
                </a:lnTo>
                <a:lnTo>
                  <a:pt x="462" y="49"/>
                </a:lnTo>
                <a:lnTo>
                  <a:pt x="462" y="49"/>
                </a:lnTo>
                <a:lnTo>
                  <a:pt x="462" y="49"/>
                </a:lnTo>
                <a:lnTo>
                  <a:pt x="462" y="49"/>
                </a:lnTo>
                <a:lnTo>
                  <a:pt x="462" y="49"/>
                </a:lnTo>
                <a:lnTo>
                  <a:pt x="462" y="49"/>
                </a:lnTo>
                <a:lnTo>
                  <a:pt x="463" y="49"/>
                </a:lnTo>
                <a:lnTo>
                  <a:pt x="463" y="49"/>
                </a:lnTo>
                <a:lnTo>
                  <a:pt x="463" y="49"/>
                </a:lnTo>
                <a:lnTo>
                  <a:pt x="463" y="49"/>
                </a:lnTo>
                <a:lnTo>
                  <a:pt x="463" y="49"/>
                </a:lnTo>
                <a:lnTo>
                  <a:pt x="463" y="49"/>
                </a:lnTo>
                <a:lnTo>
                  <a:pt x="463" y="49"/>
                </a:lnTo>
                <a:lnTo>
                  <a:pt x="463" y="49"/>
                </a:lnTo>
                <a:lnTo>
                  <a:pt x="463" y="49"/>
                </a:lnTo>
                <a:lnTo>
                  <a:pt x="463" y="49"/>
                </a:lnTo>
                <a:lnTo>
                  <a:pt x="463" y="49"/>
                </a:lnTo>
                <a:lnTo>
                  <a:pt x="463" y="49"/>
                </a:lnTo>
                <a:lnTo>
                  <a:pt x="463" y="49"/>
                </a:lnTo>
                <a:lnTo>
                  <a:pt x="463" y="49"/>
                </a:lnTo>
                <a:lnTo>
                  <a:pt x="463" y="49"/>
                </a:lnTo>
                <a:lnTo>
                  <a:pt x="463" y="49"/>
                </a:lnTo>
                <a:lnTo>
                  <a:pt x="463" y="49"/>
                </a:lnTo>
                <a:lnTo>
                  <a:pt x="463" y="49"/>
                </a:lnTo>
                <a:lnTo>
                  <a:pt x="463" y="49"/>
                </a:lnTo>
                <a:lnTo>
                  <a:pt x="463" y="49"/>
                </a:lnTo>
                <a:lnTo>
                  <a:pt x="463" y="49"/>
                </a:lnTo>
                <a:lnTo>
                  <a:pt x="463" y="49"/>
                </a:lnTo>
                <a:lnTo>
                  <a:pt x="463" y="49"/>
                </a:lnTo>
                <a:lnTo>
                  <a:pt x="463" y="49"/>
                </a:lnTo>
                <a:lnTo>
                  <a:pt x="464" y="49"/>
                </a:lnTo>
                <a:lnTo>
                  <a:pt x="464" y="49"/>
                </a:lnTo>
                <a:lnTo>
                  <a:pt x="464" y="49"/>
                </a:lnTo>
                <a:lnTo>
                  <a:pt x="464" y="49"/>
                </a:lnTo>
                <a:lnTo>
                  <a:pt x="464" y="49"/>
                </a:lnTo>
                <a:lnTo>
                  <a:pt x="464" y="49"/>
                </a:lnTo>
                <a:lnTo>
                  <a:pt x="464" y="49"/>
                </a:lnTo>
                <a:lnTo>
                  <a:pt x="464" y="49"/>
                </a:lnTo>
                <a:lnTo>
                  <a:pt x="464" y="49"/>
                </a:lnTo>
                <a:lnTo>
                  <a:pt x="464" y="49"/>
                </a:lnTo>
                <a:lnTo>
                  <a:pt x="464" y="49"/>
                </a:lnTo>
                <a:lnTo>
                  <a:pt x="464" y="49"/>
                </a:lnTo>
                <a:lnTo>
                  <a:pt x="465" y="49"/>
                </a:lnTo>
                <a:lnTo>
                  <a:pt x="465" y="49"/>
                </a:lnTo>
                <a:lnTo>
                  <a:pt x="465" y="49"/>
                </a:lnTo>
                <a:lnTo>
                  <a:pt x="465" y="49"/>
                </a:lnTo>
                <a:lnTo>
                  <a:pt x="465" y="49"/>
                </a:lnTo>
                <a:lnTo>
                  <a:pt x="465" y="49"/>
                </a:lnTo>
                <a:lnTo>
                  <a:pt x="465" y="49"/>
                </a:lnTo>
                <a:lnTo>
                  <a:pt x="465" y="49"/>
                </a:lnTo>
                <a:lnTo>
                  <a:pt x="465" y="49"/>
                </a:lnTo>
                <a:lnTo>
                  <a:pt x="465" y="49"/>
                </a:lnTo>
                <a:lnTo>
                  <a:pt x="465" y="49"/>
                </a:lnTo>
                <a:lnTo>
                  <a:pt x="465" y="49"/>
                </a:lnTo>
                <a:lnTo>
                  <a:pt x="465" y="49"/>
                </a:lnTo>
                <a:lnTo>
                  <a:pt x="465" y="49"/>
                </a:lnTo>
                <a:lnTo>
                  <a:pt x="465" y="49"/>
                </a:lnTo>
                <a:lnTo>
                  <a:pt x="465" y="49"/>
                </a:lnTo>
                <a:lnTo>
                  <a:pt x="465" y="49"/>
                </a:lnTo>
                <a:lnTo>
                  <a:pt x="465" y="49"/>
                </a:lnTo>
                <a:lnTo>
                  <a:pt x="465" y="49"/>
                </a:lnTo>
                <a:lnTo>
                  <a:pt x="465" y="49"/>
                </a:lnTo>
                <a:lnTo>
                  <a:pt x="465" y="49"/>
                </a:lnTo>
                <a:lnTo>
                  <a:pt x="465" y="49"/>
                </a:lnTo>
                <a:lnTo>
                  <a:pt x="465" y="49"/>
                </a:lnTo>
                <a:lnTo>
                  <a:pt x="465" y="49"/>
                </a:lnTo>
                <a:lnTo>
                  <a:pt x="465" y="49"/>
                </a:lnTo>
                <a:lnTo>
                  <a:pt x="465" y="49"/>
                </a:lnTo>
                <a:lnTo>
                  <a:pt x="465" y="49"/>
                </a:lnTo>
                <a:lnTo>
                  <a:pt x="466" y="49"/>
                </a:lnTo>
                <a:lnTo>
                  <a:pt x="466" y="49"/>
                </a:lnTo>
                <a:lnTo>
                  <a:pt x="466" y="49"/>
                </a:lnTo>
                <a:lnTo>
                  <a:pt x="466" y="49"/>
                </a:lnTo>
                <a:lnTo>
                  <a:pt x="466" y="49"/>
                </a:lnTo>
                <a:lnTo>
                  <a:pt x="466" y="49"/>
                </a:lnTo>
                <a:lnTo>
                  <a:pt x="466" y="49"/>
                </a:lnTo>
                <a:lnTo>
                  <a:pt x="466" y="49"/>
                </a:lnTo>
                <a:lnTo>
                  <a:pt x="466" y="49"/>
                </a:lnTo>
                <a:lnTo>
                  <a:pt x="466" y="49"/>
                </a:lnTo>
                <a:lnTo>
                  <a:pt x="466" y="49"/>
                </a:lnTo>
                <a:lnTo>
                  <a:pt x="466" y="49"/>
                </a:lnTo>
                <a:lnTo>
                  <a:pt x="466" y="49"/>
                </a:lnTo>
                <a:lnTo>
                  <a:pt x="466" y="49"/>
                </a:lnTo>
                <a:lnTo>
                  <a:pt x="466" y="49"/>
                </a:lnTo>
                <a:lnTo>
                  <a:pt x="466" y="49"/>
                </a:lnTo>
                <a:lnTo>
                  <a:pt x="466" y="49"/>
                </a:lnTo>
                <a:lnTo>
                  <a:pt x="466" y="49"/>
                </a:lnTo>
                <a:lnTo>
                  <a:pt x="466" y="49"/>
                </a:lnTo>
                <a:lnTo>
                  <a:pt x="466" y="49"/>
                </a:lnTo>
                <a:lnTo>
                  <a:pt x="466" y="49"/>
                </a:lnTo>
                <a:lnTo>
                  <a:pt x="466" y="49"/>
                </a:lnTo>
                <a:lnTo>
                  <a:pt x="466" y="49"/>
                </a:lnTo>
                <a:lnTo>
                  <a:pt x="466" y="49"/>
                </a:lnTo>
                <a:lnTo>
                  <a:pt x="466" y="49"/>
                </a:lnTo>
                <a:lnTo>
                  <a:pt x="466" y="49"/>
                </a:lnTo>
                <a:lnTo>
                  <a:pt x="466" y="49"/>
                </a:lnTo>
                <a:lnTo>
                  <a:pt x="466" y="49"/>
                </a:lnTo>
                <a:lnTo>
                  <a:pt x="466" y="49"/>
                </a:lnTo>
                <a:lnTo>
                  <a:pt x="466" y="49"/>
                </a:lnTo>
                <a:lnTo>
                  <a:pt x="466" y="49"/>
                </a:lnTo>
                <a:lnTo>
                  <a:pt x="466" y="49"/>
                </a:lnTo>
                <a:lnTo>
                  <a:pt x="466" y="49"/>
                </a:lnTo>
                <a:lnTo>
                  <a:pt x="466" y="49"/>
                </a:lnTo>
                <a:lnTo>
                  <a:pt x="466" y="50"/>
                </a:lnTo>
                <a:lnTo>
                  <a:pt x="466" y="50"/>
                </a:lnTo>
                <a:lnTo>
                  <a:pt x="466" y="50"/>
                </a:lnTo>
                <a:lnTo>
                  <a:pt x="466" y="50"/>
                </a:lnTo>
                <a:lnTo>
                  <a:pt x="466" y="50"/>
                </a:lnTo>
                <a:lnTo>
                  <a:pt x="466" y="50"/>
                </a:lnTo>
                <a:lnTo>
                  <a:pt x="466" y="50"/>
                </a:lnTo>
                <a:lnTo>
                  <a:pt x="466" y="50"/>
                </a:lnTo>
                <a:lnTo>
                  <a:pt x="466" y="50"/>
                </a:lnTo>
                <a:lnTo>
                  <a:pt x="466" y="50"/>
                </a:lnTo>
                <a:lnTo>
                  <a:pt x="466" y="50"/>
                </a:lnTo>
                <a:lnTo>
                  <a:pt x="467" y="50"/>
                </a:lnTo>
                <a:lnTo>
                  <a:pt x="467" y="50"/>
                </a:lnTo>
                <a:lnTo>
                  <a:pt x="467" y="50"/>
                </a:lnTo>
                <a:lnTo>
                  <a:pt x="467" y="50"/>
                </a:lnTo>
                <a:lnTo>
                  <a:pt x="467" y="50"/>
                </a:lnTo>
                <a:lnTo>
                  <a:pt x="467" y="50"/>
                </a:lnTo>
                <a:lnTo>
                  <a:pt x="467" y="50"/>
                </a:lnTo>
                <a:lnTo>
                  <a:pt x="467" y="50"/>
                </a:lnTo>
                <a:lnTo>
                  <a:pt x="467" y="50"/>
                </a:lnTo>
                <a:lnTo>
                  <a:pt x="467" y="50"/>
                </a:lnTo>
                <a:lnTo>
                  <a:pt x="467" y="50"/>
                </a:lnTo>
                <a:lnTo>
                  <a:pt x="467" y="50"/>
                </a:lnTo>
                <a:lnTo>
                  <a:pt x="467" y="50"/>
                </a:lnTo>
                <a:lnTo>
                  <a:pt x="467" y="50"/>
                </a:lnTo>
                <a:lnTo>
                  <a:pt x="467" y="50"/>
                </a:lnTo>
                <a:lnTo>
                  <a:pt x="467" y="50"/>
                </a:lnTo>
                <a:lnTo>
                  <a:pt x="467" y="50"/>
                </a:lnTo>
                <a:lnTo>
                  <a:pt x="467" y="50"/>
                </a:lnTo>
                <a:lnTo>
                  <a:pt x="467" y="50"/>
                </a:lnTo>
                <a:lnTo>
                  <a:pt x="467" y="50"/>
                </a:lnTo>
                <a:lnTo>
                  <a:pt x="467" y="50"/>
                </a:lnTo>
                <a:lnTo>
                  <a:pt x="467" y="50"/>
                </a:lnTo>
                <a:lnTo>
                  <a:pt x="467" y="50"/>
                </a:lnTo>
                <a:lnTo>
                  <a:pt x="467" y="50"/>
                </a:lnTo>
                <a:lnTo>
                  <a:pt x="467" y="50"/>
                </a:lnTo>
                <a:lnTo>
                  <a:pt x="467" y="50"/>
                </a:lnTo>
                <a:lnTo>
                  <a:pt x="467" y="50"/>
                </a:lnTo>
                <a:lnTo>
                  <a:pt x="467" y="50"/>
                </a:lnTo>
                <a:lnTo>
                  <a:pt x="467" y="50"/>
                </a:lnTo>
                <a:lnTo>
                  <a:pt x="467" y="50"/>
                </a:lnTo>
                <a:lnTo>
                  <a:pt x="467" y="50"/>
                </a:lnTo>
                <a:lnTo>
                  <a:pt x="467" y="50"/>
                </a:lnTo>
                <a:lnTo>
                  <a:pt x="467" y="50"/>
                </a:lnTo>
                <a:lnTo>
                  <a:pt x="468" y="50"/>
                </a:lnTo>
                <a:lnTo>
                  <a:pt x="468" y="50"/>
                </a:lnTo>
                <a:lnTo>
                  <a:pt x="468" y="50"/>
                </a:lnTo>
                <a:lnTo>
                  <a:pt x="468" y="50"/>
                </a:lnTo>
                <a:lnTo>
                  <a:pt x="468" y="50"/>
                </a:lnTo>
                <a:lnTo>
                  <a:pt x="468" y="50"/>
                </a:lnTo>
                <a:lnTo>
                  <a:pt x="468" y="50"/>
                </a:lnTo>
                <a:lnTo>
                  <a:pt x="468" y="50"/>
                </a:lnTo>
                <a:lnTo>
                  <a:pt x="468" y="50"/>
                </a:lnTo>
                <a:lnTo>
                  <a:pt x="468" y="50"/>
                </a:lnTo>
                <a:lnTo>
                  <a:pt x="468" y="50"/>
                </a:lnTo>
                <a:lnTo>
                  <a:pt x="468" y="50"/>
                </a:lnTo>
                <a:lnTo>
                  <a:pt x="468" y="50"/>
                </a:lnTo>
                <a:lnTo>
                  <a:pt x="468" y="50"/>
                </a:lnTo>
                <a:lnTo>
                  <a:pt x="468" y="50"/>
                </a:lnTo>
                <a:lnTo>
                  <a:pt x="468" y="50"/>
                </a:lnTo>
                <a:lnTo>
                  <a:pt x="468" y="50"/>
                </a:lnTo>
                <a:lnTo>
                  <a:pt x="468" y="50"/>
                </a:lnTo>
                <a:lnTo>
                  <a:pt x="468" y="50"/>
                </a:lnTo>
                <a:lnTo>
                  <a:pt x="468" y="50"/>
                </a:lnTo>
                <a:lnTo>
                  <a:pt x="468" y="50"/>
                </a:lnTo>
                <a:lnTo>
                  <a:pt x="469" y="50"/>
                </a:lnTo>
                <a:lnTo>
                  <a:pt x="469" y="50"/>
                </a:lnTo>
                <a:lnTo>
                  <a:pt x="469" y="50"/>
                </a:lnTo>
                <a:lnTo>
                  <a:pt x="469" y="50"/>
                </a:lnTo>
                <a:lnTo>
                  <a:pt x="469" y="50"/>
                </a:lnTo>
                <a:lnTo>
                  <a:pt x="469" y="50"/>
                </a:lnTo>
                <a:lnTo>
                  <a:pt x="469" y="50"/>
                </a:lnTo>
                <a:lnTo>
                  <a:pt x="469" y="50"/>
                </a:lnTo>
                <a:lnTo>
                  <a:pt x="469" y="50"/>
                </a:lnTo>
                <a:lnTo>
                  <a:pt x="469" y="50"/>
                </a:lnTo>
                <a:lnTo>
                  <a:pt x="469" y="50"/>
                </a:lnTo>
                <a:lnTo>
                  <a:pt x="469" y="50"/>
                </a:lnTo>
                <a:lnTo>
                  <a:pt x="469" y="50"/>
                </a:lnTo>
                <a:lnTo>
                  <a:pt x="469" y="50"/>
                </a:lnTo>
                <a:lnTo>
                  <a:pt x="469" y="50"/>
                </a:lnTo>
                <a:lnTo>
                  <a:pt x="469" y="50"/>
                </a:lnTo>
                <a:lnTo>
                  <a:pt x="469" y="50"/>
                </a:lnTo>
                <a:lnTo>
                  <a:pt x="469" y="50"/>
                </a:lnTo>
                <a:lnTo>
                  <a:pt x="469" y="50"/>
                </a:lnTo>
                <a:lnTo>
                  <a:pt x="469" y="50"/>
                </a:lnTo>
                <a:lnTo>
                  <a:pt x="469" y="50"/>
                </a:lnTo>
                <a:lnTo>
                  <a:pt x="469" y="50"/>
                </a:lnTo>
                <a:lnTo>
                  <a:pt x="469" y="50"/>
                </a:lnTo>
                <a:lnTo>
                  <a:pt x="469" y="50"/>
                </a:lnTo>
                <a:lnTo>
                  <a:pt x="469" y="50"/>
                </a:lnTo>
                <a:lnTo>
                  <a:pt x="469" y="50"/>
                </a:lnTo>
                <a:lnTo>
                  <a:pt x="469" y="50"/>
                </a:lnTo>
                <a:lnTo>
                  <a:pt x="469" y="50"/>
                </a:lnTo>
                <a:lnTo>
                  <a:pt x="469" y="50"/>
                </a:lnTo>
                <a:lnTo>
                  <a:pt x="469" y="50"/>
                </a:lnTo>
                <a:lnTo>
                  <a:pt x="469" y="50"/>
                </a:lnTo>
                <a:lnTo>
                  <a:pt x="469" y="50"/>
                </a:lnTo>
                <a:lnTo>
                  <a:pt x="469" y="50"/>
                </a:lnTo>
                <a:lnTo>
                  <a:pt x="469" y="50"/>
                </a:lnTo>
                <a:lnTo>
                  <a:pt x="469" y="50"/>
                </a:lnTo>
                <a:lnTo>
                  <a:pt x="469" y="50"/>
                </a:lnTo>
                <a:lnTo>
                  <a:pt x="469" y="50"/>
                </a:lnTo>
                <a:lnTo>
                  <a:pt x="469" y="50"/>
                </a:lnTo>
                <a:lnTo>
                  <a:pt x="469" y="50"/>
                </a:lnTo>
                <a:lnTo>
                  <a:pt x="469" y="50"/>
                </a:lnTo>
                <a:lnTo>
                  <a:pt x="469" y="50"/>
                </a:lnTo>
                <a:lnTo>
                  <a:pt x="469" y="50"/>
                </a:lnTo>
                <a:lnTo>
                  <a:pt x="470" y="50"/>
                </a:lnTo>
                <a:lnTo>
                  <a:pt x="470" y="50"/>
                </a:lnTo>
                <a:lnTo>
                  <a:pt x="470" y="50"/>
                </a:lnTo>
                <a:lnTo>
                  <a:pt x="470" y="50"/>
                </a:lnTo>
                <a:lnTo>
                  <a:pt x="470" y="50"/>
                </a:lnTo>
                <a:lnTo>
                  <a:pt x="470" y="50"/>
                </a:lnTo>
                <a:lnTo>
                  <a:pt x="470" y="50"/>
                </a:lnTo>
                <a:lnTo>
                  <a:pt x="470" y="50"/>
                </a:lnTo>
                <a:lnTo>
                  <a:pt x="470" y="50"/>
                </a:lnTo>
                <a:lnTo>
                  <a:pt x="470" y="50"/>
                </a:lnTo>
                <a:lnTo>
                  <a:pt x="470" y="50"/>
                </a:lnTo>
                <a:lnTo>
                  <a:pt x="470" y="50"/>
                </a:lnTo>
                <a:lnTo>
                  <a:pt x="471" y="50"/>
                </a:lnTo>
                <a:lnTo>
                  <a:pt x="471" y="50"/>
                </a:lnTo>
                <a:lnTo>
                  <a:pt x="471" y="50"/>
                </a:lnTo>
                <a:lnTo>
                  <a:pt x="471" y="50"/>
                </a:lnTo>
                <a:lnTo>
                  <a:pt x="471" y="50"/>
                </a:lnTo>
                <a:lnTo>
                  <a:pt x="471" y="50"/>
                </a:lnTo>
                <a:lnTo>
                  <a:pt x="471" y="50"/>
                </a:lnTo>
                <a:lnTo>
                  <a:pt x="471" y="50"/>
                </a:lnTo>
                <a:lnTo>
                  <a:pt x="471" y="50"/>
                </a:lnTo>
                <a:lnTo>
                  <a:pt x="471" y="50"/>
                </a:lnTo>
                <a:lnTo>
                  <a:pt x="471" y="50"/>
                </a:lnTo>
                <a:lnTo>
                  <a:pt x="471" y="50"/>
                </a:lnTo>
                <a:lnTo>
                  <a:pt x="471" y="50"/>
                </a:lnTo>
                <a:lnTo>
                  <a:pt x="471" y="50"/>
                </a:lnTo>
                <a:lnTo>
                  <a:pt x="471" y="50"/>
                </a:lnTo>
                <a:lnTo>
                  <a:pt x="471" y="50"/>
                </a:lnTo>
                <a:lnTo>
                  <a:pt x="471" y="50"/>
                </a:lnTo>
                <a:lnTo>
                  <a:pt x="471" y="50"/>
                </a:lnTo>
                <a:lnTo>
                  <a:pt x="471" y="50"/>
                </a:lnTo>
                <a:lnTo>
                  <a:pt x="471" y="50"/>
                </a:lnTo>
                <a:lnTo>
                  <a:pt x="471" y="50"/>
                </a:lnTo>
                <a:lnTo>
                  <a:pt x="472" y="50"/>
                </a:lnTo>
                <a:lnTo>
                  <a:pt x="472" y="50"/>
                </a:lnTo>
                <a:lnTo>
                  <a:pt x="472" y="50"/>
                </a:lnTo>
                <a:lnTo>
                  <a:pt x="472" y="50"/>
                </a:lnTo>
                <a:lnTo>
                  <a:pt x="472" y="50"/>
                </a:lnTo>
                <a:lnTo>
                  <a:pt x="472" y="50"/>
                </a:lnTo>
                <a:lnTo>
                  <a:pt x="472" y="50"/>
                </a:lnTo>
                <a:lnTo>
                  <a:pt x="472" y="51"/>
                </a:lnTo>
                <a:lnTo>
                  <a:pt x="472" y="51"/>
                </a:lnTo>
                <a:lnTo>
                  <a:pt x="472" y="51"/>
                </a:lnTo>
                <a:lnTo>
                  <a:pt x="472" y="51"/>
                </a:lnTo>
                <a:lnTo>
                  <a:pt x="472" y="51"/>
                </a:lnTo>
                <a:lnTo>
                  <a:pt x="472" y="51"/>
                </a:lnTo>
                <a:lnTo>
                  <a:pt x="472" y="51"/>
                </a:lnTo>
                <a:lnTo>
                  <a:pt x="472" y="51"/>
                </a:lnTo>
                <a:lnTo>
                  <a:pt x="472" y="51"/>
                </a:lnTo>
                <a:lnTo>
                  <a:pt x="472" y="51"/>
                </a:lnTo>
                <a:lnTo>
                  <a:pt x="472" y="51"/>
                </a:lnTo>
                <a:lnTo>
                  <a:pt x="472" y="51"/>
                </a:lnTo>
                <a:lnTo>
                  <a:pt x="472" y="51"/>
                </a:lnTo>
                <a:lnTo>
                  <a:pt x="472" y="51"/>
                </a:lnTo>
                <a:lnTo>
                  <a:pt x="473" y="51"/>
                </a:lnTo>
                <a:lnTo>
                  <a:pt x="473" y="51"/>
                </a:lnTo>
                <a:lnTo>
                  <a:pt x="473" y="51"/>
                </a:lnTo>
                <a:lnTo>
                  <a:pt x="473" y="51"/>
                </a:lnTo>
                <a:lnTo>
                  <a:pt x="473" y="51"/>
                </a:lnTo>
                <a:lnTo>
                  <a:pt x="473" y="51"/>
                </a:lnTo>
                <a:lnTo>
                  <a:pt x="473" y="51"/>
                </a:lnTo>
                <a:lnTo>
                  <a:pt x="473" y="51"/>
                </a:lnTo>
                <a:lnTo>
                  <a:pt x="473" y="51"/>
                </a:lnTo>
                <a:lnTo>
                  <a:pt x="473" y="51"/>
                </a:lnTo>
                <a:lnTo>
                  <a:pt x="473" y="51"/>
                </a:lnTo>
                <a:lnTo>
                  <a:pt x="473" y="51"/>
                </a:lnTo>
                <a:lnTo>
                  <a:pt x="473" y="51"/>
                </a:lnTo>
                <a:lnTo>
                  <a:pt x="473" y="51"/>
                </a:lnTo>
                <a:lnTo>
                  <a:pt x="473" y="51"/>
                </a:lnTo>
                <a:lnTo>
                  <a:pt x="473" y="51"/>
                </a:lnTo>
                <a:lnTo>
                  <a:pt x="473" y="51"/>
                </a:lnTo>
                <a:lnTo>
                  <a:pt x="473" y="51"/>
                </a:lnTo>
                <a:lnTo>
                  <a:pt x="473" y="51"/>
                </a:lnTo>
                <a:lnTo>
                  <a:pt x="473" y="51"/>
                </a:lnTo>
                <a:lnTo>
                  <a:pt x="473" y="51"/>
                </a:lnTo>
                <a:lnTo>
                  <a:pt x="474" y="51"/>
                </a:lnTo>
                <a:lnTo>
                  <a:pt x="474" y="51"/>
                </a:lnTo>
                <a:lnTo>
                  <a:pt x="474" y="51"/>
                </a:lnTo>
                <a:lnTo>
                  <a:pt x="474" y="51"/>
                </a:lnTo>
                <a:lnTo>
                  <a:pt x="474" y="51"/>
                </a:lnTo>
                <a:lnTo>
                  <a:pt x="474" y="51"/>
                </a:lnTo>
                <a:lnTo>
                  <a:pt x="474" y="51"/>
                </a:lnTo>
                <a:lnTo>
                  <a:pt x="474" y="51"/>
                </a:lnTo>
                <a:lnTo>
                  <a:pt x="474" y="51"/>
                </a:lnTo>
                <a:lnTo>
                  <a:pt x="474" y="51"/>
                </a:lnTo>
                <a:lnTo>
                  <a:pt x="474" y="51"/>
                </a:lnTo>
                <a:lnTo>
                  <a:pt x="474" y="51"/>
                </a:lnTo>
                <a:lnTo>
                  <a:pt x="474" y="51"/>
                </a:lnTo>
                <a:lnTo>
                  <a:pt x="474" y="51"/>
                </a:lnTo>
                <a:lnTo>
                  <a:pt x="474" y="51"/>
                </a:lnTo>
                <a:lnTo>
                  <a:pt x="474" y="51"/>
                </a:lnTo>
                <a:lnTo>
                  <a:pt x="474" y="51"/>
                </a:lnTo>
                <a:lnTo>
                  <a:pt x="474" y="51"/>
                </a:lnTo>
                <a:lnTo>
                  <a:pt x="475" y="51"/>
                </a:lnTo>
                <a:lnTo>
                  <a:pt x="475" y="51"/>
                </a:lnTo>
                <a:lnTo>
                  <a:pt x="475" y="51"/>
                </a:lnTo>
                <a:lnTo>
                  <a:pt x="475" y="51"/>
                </a:lnTo>
                <a:lnTo>
                  <a:pt x="475" y="51"/>
                </a:lnTo>
                <a:lnTo>
                  <a:pt x="475" y="51"/>
                </a:lnTo>
                <a:lnTo>
                  <a:pt x="475" y="51"/>
                </a:lnTo>
                <a:lnTo>
                  <a:pt x="475" y="51"/>
                </a:lnTo>
                <a:lnTo>
                  <a:pt x="475" y="51"/>
                </a:lnTo>
                <a:lnTo>
                  <a:pt x="475" y="51"/>
                </a:lnTo>
                <a:lnTo>
                  <a:pt x="475" y="51"/>
                </a:lnTo>
                <a:lnTo>
                  <a:pt x="475" y="51"/>
                </a:lnTo>
                <a:lnTo>
                  <a:pt x="475" y="51"/>
                </a:lnTo>
                <a:lnTo>
                  <a:pt x="475" y="51"/>
                </a:lnTo>
                <a:lnTo>
                  <a:pt x="475" y="51"/>
                </a:lnTo>
                <a:lnTo>
                  <a:pt x="475" y="51"/>
                </a:lnTo>
                <a:lnTo>
                  <a:pt x="475" y="51"/>
                </a:lnTo>
                <a:lnTo>
                  <a:pt x="475" y="51"/>
                </a:lnTo>
                <a:lnTo>
                  <a:pt x="476" y="51"/>
                </a:lnTo>
                <a:lnTo>
                  <a:pt x="476" y="51"/>
                </a:lnTo>
                <a:lnTo>
                  <a:pt x="476" y="51"/>
                </a:lnTo>
                <a:lnTo>
                  <a:pt x="476" y="51"/>
                </a:lnTo>
                <a:lnTo>
                  <a:pt x="476" y="51"/>
                </a:lnTo>
                <a:lnTo>
                  <a:pt x="476" y="51"/>
                </a:lnTo>
                <a:lnTo>
                  <a:pt x="476" y="51"/>
                </a:lnTo>
                <a:lnTo>
                  <a:pt x="476" y="51"/>
                </a:lnTo>
                <a:lnTo>
                  <a:pt x="476" y="51"/>
                </a:lnTo>
                <a:lnTo>
                  <a:pt x="476" y="51"/>
                </a:lnTo>
                <a:lnTo>
                  <a:pt x="476" y="51"/>
                </a:lnTo>
                <a:lnTo>
                  <a:pt x="476" y="51"/>
                </a:lnTo>
                <a:lnTo>
                  <a:pt x="476" y="51"/>
                </a:lnTo>
                <a:lnTo>
                  <a:pt x="476" y="51"/>
                </a:lnTo>
                <a:lnTo>
                  <a:pt x="476" y="51"/>
                </a:lnTo>
                <a:lnTo>
                  <a:pt x="476" y="51"/>
                </a:lnTo>
                <a:lnTo>
                  <a:pt x="476" y="51"/>
                </a:lnTo>
                <a:lnTo>
                  <a:pt x="476" y="51"/>
                </a:lnTo>
                <a:lnTo>
                  <a:pt x="476" y="51"/>
                </a:lnTo>
                <a:lnTo>
                  <a:pt x="476" y="51"/>
                </a:lnTo>
                <a:lnTo>
                  <a:pt x="476" y="51"/>
                </a:lnTo>
                <a:lnTo>
                  <a:pt x="476" y="51"/>
                </a:lnTo>
                <a:lnTo>
                  <a:pt x="476" y="51"/>
                </a:lnTo>
                <a:lnTo>
                  <a:pt x="476" y="51"/>
                </a:lnTo>
                <a:lnTo>
                  <a:pt x="476" y="51"/>
                </a:lnTo>
                <a:lnTo>
                  <a:pt x="476" y="51"/>
                </a:lnTo>
                <a:lnTo>
                  <a:pt x="476" y="51"/>
                </a:lnTo>
                <a:lnTo>
                  <a:pt x="476" y="51"/>
                </a:lnTo>
                <a:lnTo>
                  <a:pt x="476" y="51"/>
                </a:lnTo>
                <a:lnTo>
                  <a:pt x="476" y="51"/>
                </a:lnTo>
                <a:lnTo>
                  <a:pt x="477" y="51"/>
                </a:lnTo>
                <a:lnTo>
                  <a:pt x="477" y="51"/>
                </a:lnTo>
                <a:lnTo>
                  <a:pt x="477" y="51"/>
                </a:lnTo>
                <a:lnTo>
                  <a:pt x="477" y="51"/>
                </a:lnTo>
                <a:lnTo>
                  <a:pt x="477" y="51"/>
                </a:lnTo>
                <a:lnTo>
                  <a:pt x="477" y="51"/>
                </a:lnTo>
                <a:lnTo>
                  <a:pt x="477" y="51"/>
                </a:lnTo>
                <a:lnTo>
                  <a:pt x="477" y="51"/>
                </a:lnTo>
                <a:lnTo>
                  <a:pt x="477" y="51"/>
                </a:lnTo>
                <a:lnTo>
                  <a:pt x="477" y="51"/>
                </a:lnTo>
                <a:lnTo>
                  <a:pt x="477" y="51"/>
                </a:lnTo>
                <a:lnTo>
                  <a:pt x="477" y="51"/>
                </a:lnTo>
                <a:lnTo>
                  <a:pt x="478" y="51"/>
                </a:lnTo>
                <a:lnTo>
                  <a:pt x="478" y="51"/>
                </a:lnTo>
                <a:lnTo>
                  <a:pt x="478" y="51"/>
                </a:lnTo>
                <a:lnTo>
                  <a:pt x="478" y="51"/>
                </a:lnTo>
                <a:lnTo>
                  <a:pt x="478" y="51"/>
                </a:lnTo>
                <a:lnTo>
                  <a:pt x="478" y="51"/>
                </a:lnTo>
                <a:lnTo>
                  <a:pt x="478" y="51"/>
                </a:lnTo>
                <a:lnTo>
                  <a:pt x="478" y="51"/>
                </a:lnTo>
                <a:lnTo>
                  <a:pt x="478" y="51"/>
                </a:lnTo>
                <a:lnTo>
                  <a:pt x="478" y="51"/>
                </a:lnTo>
                <a:lnTo>
                  <a:pt x="478" y="51"/>
                </a:lnTo>
                <a:lnTo>
                  <a:pt x="478" y="51"/>
                </a:lnTo>
                <a:lnTo>
                  <a:pt x="478" y="51"/>
                </a:lnTo>
                <a:lnTo>
                  <a:pt x="478" y="51"/>
                </a:lnTo>
                <a:lnTo>
                  <a:pt x="478" y="51"/>
                </a:lnTo>
                <a:lnTo>
                  <a:pt x="478" y="51"/>
                </a:lnTo>
                <a:lnTo>
                  <a:pt x="478" y="51"/>
                </a:lnTo>
                <a:lnTo>
                  <a:pt x="478" y="51"/>
                </a:lnTo>
                <a:lnTo>
                  <a:pt x="478" y="51"/>
                </a:lnTo>
                <a:lnTo>
                  <a:pt x="478" y="51"/>
                </a:lnTo>
                <a:lnTo>
                  <a:pt x="478" y="51"/>
                </a:lnTo>
                <a:lnTo>
                  <a:pt x="478" y="51"/>
                </a:lnTo>
                <a:lnTo>
                  <a:pt x="478" y="51"/>
                </a:lnTo>
                <a:lnTo>
                  <a:pt x="478" y="51"/>
                </a:lnTo>
                <a:lnTo>
                  <a:pt x="479" y="51"/>
                </a:lnTo>
                <a:lnTo>
                  <a:pt x="479" y="51"/>
                </a:lnTo>
                <a:lnTo>
                  <a:pt x="479" y="51"/>
                </a:lnTo>
                <a:lnTo>
                  <a:pt x="479" y="51"/>
                </a:lnTo>
                <a:lnTo>
                  <a:pt x="479" y="51"/>
                </a:lnTo>
                <a:lnTo>
                  <a:pt x="479" y="51"/>
                </a:lnTo>
                <a:lnTo>
                  <a:pt x="479" y="51"/>
                </a:lnTo>
                <a:lnTo>
                  <a:pt x="479" y="51"/>
                </a:lnTo>
                <a:lnTo>
                  <a:pt x="479" y="51"/>
                </a:lnTo>
                <a:lnTo>
                  <a:pt x="480" y="51"/>
                </a:lnTo>
                <a:lnTo>
                  <a:pt x="480" y="51"/>
                </a:lnTo>
                <a:lnTo>
                  <a:pt x="480" y="51"/>
                </a:lnTo>
                <a:lnTo>
                  <a:pt x="480" y="51"/>
                </a:lnTo>
                <a:lnTo>
                  <a:pt x="480" y="51"/>
                </a:lnTo>
                <a:lnTo>
                  <a:pt x="480" y="51"/>
                </a:lnTo>
                <a:lnTo>
                  <a:pt x="480" y="51"/>
                </a:lnTo>
                <a:lnTo>
                  <a:pt x="480" y="51"/>
                </a:lnTo>
                <a:lnTo>
                  <a:pt x="480" y="51"/>
                </a:lnTo>
                <a:lnTo>
                  <a:pt x="480" y="51"/>
                </a:lnTo>
                <a:lnTo>
                  <a:pt x="480" y="52"/>
                </a:lnTo>
                <a:lnTo>
                  <a:pt x="480" y="52"/>
                </a:lnTo>
                <a:lnTo>
                  <a:pt x="480" y="52"/>
                </a:lnTo>
                <a:lnTo>
                  <a:pt x="480" y="52"/>
                </a:lnTo>
                <a:lnTo>
                  <a:pt x="480" y="52"/>
                </a:lnTo>
                <a:lnTo>
                  <a:pt x="480" y="52"/>
                </a:lnTo>
                <a:lnTo>
                  <a:pt x="480" y="52"/>
                </a:lnTo>
                <a:lnTo>
                  <a:pt x="480" y="52"/>
                </a:lnTo>
                <a:lnTo>
                  <a:pt x="480" y="52"/>
                </a:lnTo>
                <a:lnTo>
                  <a:pt x="480" y="52"/>
                </a:lnTo>
                <a:lnTo>
                  <a:pt x="480" y="52"/>
                </a:lnTo>
                <a:lnTo>
                  <a:pt x="480" y="52"/>
                </a:lnTo>
                <a:lnTo>
                  <a:pt x="480" y="52"/>
                </a:lnTo>
                <a:lnTo>
                  <a:pt x="480" y="52"/>
                </a:lnTo>
                <a:lnTo>
                  <a:pt x="481" y="52"/>
                </a:lnTo>
                <a:lnTo>
                  <a:pt x="481" y="52"/>
                </a:lnTo>
                <a:lnTo>
                  <a:pt x="481" y="52"/>
                </a:lnTo>
                <a:lnTo>
                  <a:pt x="481" y="52"/>
                </a:lnTo>
                <a:lnTo>
                  <a:pt x="481" y="52"/>
                </a:lnTo>
                <a:lnTo>
                  <a:pt x="481" y="52"/>
                </a:lnTo>
                <a:lnTo>
                  <a:pt x="481" y="52"/>
                </a:lnTo>
                <a:lnTo>
                  <a:pt x="481" y="52"/>
                </a:lnTo>
                <a:lnTo>
                  <a:pt x="481" y="52"/>
                </a:lnTo>
                <a:lnTo>
                  <a:pt x="481" y="52"/>
                </a:lnTo>
                <a:lnTo>
                  <a:pt x="481" y="52"/>
                </a:lnTo>
                <a:lnTo>
                  <a:pt x="481" y="52"/>
                </a:lnTo>
                <a:lnTo>
                  <a:pt x="481" y="52"/>
                </a:lnTo>
                <a:lnTo>
                  <a:pt x="481" y="52"/>
                </a:lnTo>
                <a:lnTo>
                  <a:pt x="481" y="52"/>
                </a:lnTo>
                <a:lnTo>
                  <a:pt x="481" y="52"/>
                </a:lnTo>
                <a:lnTo>
                  <a:pt x="481" y="52"/>
                </a:lnTo>
                <a:lnTo>
                  <a:pt x="481" y="52"/>
                </a:lnTo>
                <a:lnTo>
                  <a:pt x="481" y="52"/>
                </a:lnTo>
                <a:lnTo>
                  <a:pt x="481" y="52"/>
                </a:lnTo>
                <a:lnTo>
                  <a:pt x="481" y="52"/>
                </a:lnTo>
                <a:lnTo>
                  <a:pt x="481" y="52"/>
                </a:lnTo>
                <a:lnTo>
                  <a:pt x="481" y="52"/>
                </a:lnTo>
                <a:lnTo>
                  <a:pt x="481" y="52"/>
                </a:lnTo>
                <a:lnTo>
                  <a:pt x="481" y="52"/>
                </a:lnTo>
                <a:lnTo>
                  <a:pt x="481" y="52"/>
                </a:lnTo>
                <a:lnTo>
                  <a:pt x="481" y="52"/>
                </a:lnTo>
                <a:lnTo>
                  <a:pt x="481" y="52"/>
                </a:lnTo>
                <a:lnTo>
                  <a:pt x="481" y="52"/>
                </a:lnTo>
                <a:lnTo>
                  <a:pt x="481" y="52"/>
                </a:lnTo>
                <a:lnTo>
                  <a:pt x="482" y="52"/>
                </a:lnTo>
                <a:lnTo>
                  <a:pt x="482" y="52"/>
                </a:lnTo>
                <a:lnTo>
                  <a:pt x="482" y="52"/>
                </a:lnTo>
                <a:lnTo>
                  <a:pt x="482" y="52"/>
                </a:lnTo>
                <a:lnTo>
                  <a:pt x="482" y="52"/>
                </a:lnTo>
                <a:lnTo>
                  <a:pt x="482" y="52"/>
                </a:lnTo>
                <a:lnTo>
                  <a:pt x="482" y="52"/>
                </a:lnTo>
                <a:lnTo>
                  <a:pt x="482" y="52"/>
                </a:lnTo>
                <a:lnTo>
                  <a:pt x="482" y="52"/>
                </a:lnTo>
                <a:lnTo>
                  <a:pt x="482" y="52"/>
                </a:lnTo>
                <a:lnTo>
                  <a:pt x="482" y="52"/>
                </a:lnTo>
                <a:lnTo>
                  <a:pt x="482" y="52"/>
                </a:lnTo>
                <a:lnTo>
                  <a:pt x="483" y="52"/>
                </a:lnTo>
                <a:lnTo>
                  <a:pt x="483" y="52"/>
                </a:lnTo>
                <a:lnTo>
                  <a:pt x="483" y="52"/>
                </a:lnTo>
                <a:lnTo>
                  <a:pt x="483" y="52"/>
                </a:lnTo>
                <a:lnTo>
                  <a:pt x="483" y="52"/>
                </a:lnTo>
                <a:lnTo>
                  <a:pt x="483" y="52"/>
                </a:lnTo>
                <a:lnTo>
                  <a:pt x="483" y="52"/>
                </a:lnTo>
                <a:lnTo>
                  <a:pt x="483" y="52"/>
                </a:lnTo>
                <a:lnTo>
                  <a:pt x="483" y="52"/>
                </a:lnTo>
                <a:lnTo>
                  <a:pt x="483" y="52"/>
                </a:lnTo>
                <a:lnTo>
                  <a:pt x="483" y="52"/>
                </a:lnTo>
                <a:lnTo>
                  <a:pt x="483" y="52"/>
                </a:lnTo>
                <a:lnTo>
                  <a:pt x="484" y="52"/>
                </a:lnTo>
                <a:lnTo>
                  <a:pt x="484" y="52"/>
                </a:lnTo>
                <a:lnTo>
                  <a:pt x="484" y="52"/>
                </a:lnTo>
                <a:lnTo>
                  <a:pt x="484" y="52"/>
                </a:lnTo>
                <a:lnTo>
                  <a:pt x="484" y="52"/>
                </a:lnTo>
                <a:lnTo>
                  <a:pt x="484" y="52"/>
                </a:lnTo>
                <a:lnTo>
                  <a:pt x="484" y="52"/>
                </a:lnTo>
                <a:lnTo>
                  <a:pt x="484" y="52"/>
                </a:lnTo>
                <a:lnTo>
                  <a:pt x="484" y="52"/>
                </a:lnTo>
                <a:lnTo>
                  <a:pt x="484" y="52"/>
                </a:lnTo>
                <a:lnTo>
                  <a:pt x="484" y="52"/>
                </a:lnTo>
                <a:lnTo>
                  <a:pt x="484" y="52"/>
                </a:lnTo>
                <a:lnTo>
                  <a:pt x="484" y="52"/>
                </a:lnTo>
                <a:lnTo>
                  <a:pt x="484" y="52"/>
                </a:lnTo>
                <a:lnTo>
                  <a:pt x="484" y="52"/>
                </a:lnTo>
                <a:lnTo>
                  <a:pt x="484" y="52"/>
                </a:lnTo>
                <a:lnTo>
                  <a:pt x="484" y="52"/>
                </a:lnTo>
                <a:lnTo>
                  <a:pt x="484" y="52"/>
                </a:lnTo>
                <a:lnTo>
                  <a:pt x="484" y="52"/>
                </a:lnTo>
                <a:lnTo>
                  <a:pt x="484" y="52"/>
                </a:lnTo>
                <a:lnTo>
                  <a:pt x="484" y="52"/>
                </a:lnTo>
                <a:lnTo>
                  <a:pt x="484" y="52"/>
                </a:lnTo>
                <a:lnTo>
                  <a:pt x="484" y="52"/>
                </a:lnTo>
                <a:lnTo>
                  <a:pt x="484" y="52"/>
                </a:lnTo>
                <a:lnTo>
                  <a:pt x="484" y="52"/>
                </a:lnTo>
                <a:lnTo>
                  <a:pt x="484" y="52"/>
                </a:lnTo>
                <a:lnTo>
                  <a:pt x="484" y="52"/>
                </a:lnTo>
                <a:lnTo>
                  <a:pt x="485" y="52"/>
                </a:lnTo>
                <a:lnTo>
                  <a:pt x="485" y="52"/>
                </a:lnTo>
                <a:lnTo>
                  <a:pt x="485" y="52"/>
                </a:lnTo>
                <a:lnTo>
                  <a:pt x="485" y="52"/>
                </a:lnTo>
                <a:lnTo>
                  <a:pt x="485" y="52"/>
                </a:lnTo>
                <a:lnTo>
                  <a:pt x="485" y="52"/>
                </a:lnTo>
                <a:lnTo>
                  <a:pt x="485" y="52"/>
                </a:lnTo>
                <a:lnTo>
                  <a:pt x="485" y="52"/>
                </a:lnTo>
                <a:lnTo>
                  <a:pt x="485" y="52"/>
                </a:lnTo>
                <a:lnTo>
                  <a:pt x="485" y="52"/>
                </a:lnTo>
                <a:lnTo>
                  <a:pt x="485" y="52"/>
                </a:lnTo>
                <a:lnTo>
                  <a:pt x="485" y="52"/>
                </a:lnTo>
                <a:lnTo>
                  <a:pt x="485" y="52"/>
                </a:lnTo>
                <a:lnTo>
                  <a:pt x="485" y="52"/>
                </a:lnTo>
                <a:lnTo>
                  <a:pt x="485" y="52"/>
                </a:lnTo>
                <a:lnTo>
                  <a:pt x="485" y="52"/>
                </a:lnTo>
                <a:lnTo>
                  <a:pt x="485" y="52"/>
                </a:lnTo>
                <a:lnTo>
                  <a:pt x="485" y="52"/>
                </a:lnTo>
                <a:lnTo>
                  <a:pt x="485" y="52"/>
                </a:lnTo>
                <a:lnTo>
                  <a:pt x="485" y="52"/>
                </a:lnTo>
                <a:lnTo>
                  <a:pt x="485" y="52"/>
                </a:lnTo>
                <a:lnTo>
                  <a:pt x="486" y="52"/>
                </a:lnTo>
                <a:lnTo>
                  <a:pt x="486" y="53"/>
                </a:lnTo>
                <a:lnTo>
                  <a:pt x="486" y="53"/>
                </a:lnTo>
                <a:lnTo>
                  <a:pt x="486" y="53"/>
                </a:lnTo>
                <a:lnTo>
                  <a:pt x="486" y="53"/>
                </a:lnTo>
                <a:lnTo>
                  <a:pt x="486" y="53"/>
                </a:lnTo>
                <a:lnTo>
                  <a:pt x="486" y="53"/>
                </a:lnTo>
                <a:lnTo>
                  <a:pt x="486" y="53"/>
                </a:lnTo>
                <a:lnTo>
                  <a:pt x="486" y="53"/>
                </a:lnTo>
                <a:lnTo>
                  <a:pt x="486" y="53"/>
                </a:lnTo>
                <a:lnTo>
                  <a:pt x="486" y="53"/>
                </a:lnTo>
                <a:lnTo>
                  <a:pt x="486" y="53"/>
                </a:lnTo>
                <a:lnTo>
                  <a:pt x="486" y="53"/>
                </a:lnTo>
                <a:lnTo>
                  <a:pt x="486" y="53"/>
                </a:lnTo>
                <a:lnTo>
                  <a:pt x="486" y="53"/>
                </a:lnTo>
                <a:lnTo>
                  <a:pt x="487" y="53"/>
                </a:lnTo>
                <a:lnTo>
                  <a:pt x="487" y="53"/>
                </a:lnTo>
                <a:lnTo>
                  <a:pt x="487" y="53"/>
                </a:lnTo>
                <a:lnTo>
                  <a:pt x="487" y="53"/>
                </a:lnTo>
                <a:lnTo>
                  <a:pt x="487" y="53"/>
                </a:lnTo>
                <a:lnTo>
                  <a:pt x="487" y="53"/>
                </a:lnTo>
                <a:lnTo>
                  <a:pt x="487" y="53"/>
                </a:lnTo>
                <a:lnTo>
                  <a:pt x="487" y="53"/>
                </a:lnTo>
                <a:lnTo>
                  <a:pt x="487" y="53"/>
                </a:lnTo>
                <a:lnTo>
                  <a:pt x="487" y="53"/>
                </a:lnTo>
                <a:lnTo>
                  <a:pt x="487" y="53"/>
                </a:lnTo>
                <a:lnTo>
                  <a:pt x="487" y="53"/>
                </a:lnTo>
                <a:lnTo>
                  <a:pt x="487" y="53"/>
                </a:lnTo>
                <a:lnTo>
                  <a:pt x="487" y="53"/>
                </a:lnTo>
                <a:lnTo>
                  <a:pt x="487" y="53"/>
                </a:lnTo>
                <a:lnTo>
                  <a:pt x="487" y="53"/>
                </a:lnTo>
                <a:lnTo>
                  <a:pt x="487" y="53"/>
                </a:lnTo>
                <a:lnTo>
                  <a:pt x="487" y="53"/>
                </a:lnTo>
                <a:lnTo>
                  <a:pt x="488" y="53"/>
                </a:lnTo>
                <a:lnTo>
                  <a:pt x="488" y="53"/>
                </a:lnTo>
                <a:lnTo>
                  <a:pt x="488" y="53"/>
                </a:lnTo>
                <a:lnTo>
                  <a:pt x="488" y="53"/>
                </a:lnTo>
                <a:lnTo>
                  <a:pt x="488" y="53"/>
                </a:lnTo>
                <a:lnTo>
                  <a:pt x="488" y="53"/>
                </a:lnTo>
                <a:lnTo>
                  <a:pt x="488" y="53"/>
                </a:lnTo>
                <a:lnTo>
                  <a:pt x="488" y="53"/>
                </a:lnTo>
                <a:lnTo>
                  <a:pt x="488" y="53"/>
                </a:lnTo>
                <a:lnTo>
                  <a:pt x="488" y="53"/>
                </a:lnTo>
                <a:lnTo>
                  <a:pt x="488" y="53"/>
                </a:lnTo>
                <a:lnTo>
                  <a:pt x="488" y="53"/>
                </a:lnTo>
                <a:lnTo>
                  <a:pt x="489" y="53"/>
                </a:lnTo>
                <a:lnTo>
                  <a:pt x="489" y="53"/>
                </a:lnTo>
                <a:lnTo>
                  <a:pt x="489" y="53"/>
                </a:lnTo>
                <a:lnTo>
                  <a:pt x="489" y="53"/>
                </a:lnTo>
                <a:lnTo>
                  <a:pt x="489" y="53"/>
                </a:lnTo>
                <a:lnTo>
                  <a:pt x="489" y="53"/>
                </a:lnTo>
                <a:lnTo>
                  <a:pt x="489" y="53"/>
                </a:lnTo>
                <a:lnTo>
                  <a:pt x="489" y="53"/>
                </a:lnTo>
                <a:lnTo>
                  <a:pt x="489" y="53"/>
                </a:lnTo>
                <a:lnTo>
                  <a:pt x="489" y="53"/>
                </a:lnTo>
                <a:lnTo>
                  <a:pt x="489" y="53"/>
                </a:lnTo>
                <a:lnTo>
                  <a:pt x="489" y="53"/>
                </a:lnTo>
                <a:lnTo>
                  <a:pt x="489" y="53"/>
                </a:lnTo>
                <a:lnTo>
                  <a:pt x="489" y="53"/>
                </a:lnTo>
                <a:lnTo>
                  <a:pt x="489" y="53"/>
                </a:lnTo>
                <a:lnTo>
                  <a:pt x="489" y="53"/>
                </a:lnTo>
                <a:lnTo>
                  <a:pt x="489" y="53"/>
                </a:lnTo>
                <a:lnTo>
                  <a:pt x="489" y="53"/>
                </a:lnTo>
                <a:lnTo>
                  <a:pt x="489" y="53"/>
                </a:lnTo>
                <a:lnTo>
                  <a:pt x="489" y="53"/>
                </a:lnTo>
                <a:lnTo>
                  <a:pt x="489" y="53"/>
                </a:lnTo>
                <a:lnTo>
                  <a:pt x="489" y="53"/>
                </a:lnTo>
                <a:lnTo>
                  <a:pt x="489" y="53"/>
                </a:lnTo>
                <a:lnTo>
                  <a:pt x="489" y="53"/>
                </a:lnTo>
                <a:lnTo>
                  <a:pt x="490" y="53"/>
                </a:lnTo>
                <a:lnTo>
                  <a:pt x="490" y="53"/>
                </a:lnTo>
                <a:lnTo>
                  <a:pt x="490" y="53"/>
                </a:lnTo>
                <a:lnTo>
                  <a:pt x="490" y="53"/>
                </a:lnTo>
                <a:lnTo>
                  <a:pt x="490" y="53"/>
                </a:lnTo>
                <a:lnTo>
                  <a:pt x="490" y="53"/>
                </a:lnTo>
                <a:lnTo>
                  <a:pt x="490" y="53"/>
                </a:lnTo>
                <a:lnTo>
                  <a:pt x="490" y="53"/>
                </a:lnTo>
                <a:lnTo>
                  <a:pt x="490" y="53"/>
                </a:lnTo>
                <a:lnTo>
                  <a:pt x="490" y="53"/>
                </a:lnTo>
                <a:lnTo>
                  <a:pt x="490" y="53"/>
                </a:lnTo>
                <a:lnTo>
                  <a:pt x="490" y="53"/>
                </a:lnTo>
                <a:lnTo>
                  <a:pt x="490" y="53"/>
                </a:lnTo>
                <a:lnTo>
                  <a:pt x="490" y="53"/>
                </a:lnTo>
                <a:lnTo>
                  <a:pt x="490" y="53"/>
                </a:lnTo>
                <a:lnTo>
                  <a:pt x="490" y="53"/>
                </a:lnTo>
                <a:lnTo>
                  <a:pt x="490" y="53"/>
                </a:lnTo>
                <a:lnTo>
                  <a:pt x="490" y="53"/>
                </a:lnTo>
                <a:lnTo>
                  <a:pt x="490" y="53"/>
                </a:lnTo>
                <a:lnTo>
                  <a:pt x="490" y="53"/>
                </a:lnTo>
                <a:lnTo>
                  <a:pt x="490" y="53"/>
                </a:lnTo>
                <a:lnTo>
                  <a:pt x="490" y="53"/>
                </a:lnTo>
                <a:lnTo>
                  <a:pt x="490" y="53"/>
                </a:lnTo>
                <a:lnTo>
                  <a:pt x="490" y="53"/>
                </a:lnTo>
                <a:lnTo>
                  <a:pt x="491" y="53"/>
                </a:lnTo>
                <a:lnTo>
                  <a:pt x="491" y="53"/>
                </a:lnTo>
                <a:lnTo>
                  <a:pt x="491" y="53"/>
                </a:lnTo>
                <a:lnTo>
                  <a:pt x="491" y="53"/>
                </a:lnTo>
                <a:lnTo>
                  <a:pt x="491" y="53"/>
                </a:lnTo>
                <a:lnTo>
                  <a:pt x="491" y="53"/>
                </a:lnTo>
                <a:lnTo>
                  <a:pt x="491" y="53"/>
                </a:lnTo>
                <a:lnTo>
                  <a:pt x="491" y="53"/>
                </a:lnTo>
                <a:lnTo>
                  <a:pt x="491" y="53"/>
                </a:lnTo>
                <a:lnTo>
                  <a:pt x="491" y="53"/>
                </a:lnTo>
                <a:lnTo>
                  <a:pt x="491" y="53"/>
                </a:lnTo>
                <a:lnTo>
                  <a:pt x="491" y="53"/>
                </a:lnTo>
                <a:lnTo>
                  <a:pt x="491" y="53"/>
                </a:lnTo>
                <a:lnTo>
                  <a:pt x="491" y="53"/>
                </a:lnTo>
                <a:lnTo>
                  <a:pt x="491" y="53"/>
                </a:lnTo>
                <a:lnTo>
                  <a:pt x="491" y="53"/>
                </a:lnTo>
                <a:lnTo>
                  <a:pt x="491" y="53"/>
                </a:lnTo>
                <a:lnTo>
                  <a:pt x="491" y="53"/>
                </a:lnTo>
                <a:lnTo>
                  <a:pt x="491" y="53"/>
                </a:lnTo>
                <a:lnTo>
                  <a:pt x="491" y="53"/>
                </a:lnTo>
                <a:lnTo>
                  <a:pt x="491" y="53"/>
                </a:lnTo>
                <a:lnTo>
                  <a:pt x="492" y="53"/>
                </a:lnTo>
                <a:lnTo>
                  <a:pt x="492" y="53"/>
                </a:lnTo>
                <a:lnTo>
                  <a:pt x="492" y="53"/>
                </a:lnTo>
                <a:lnTo>
                  <a:pt x="492" y="53"/>
                </a:lnTo>
                <a:lnTo>
                  <a:pt x="492" y="53"/>
                </a:lnTo>
                <a:lnTo>
                  <a:pt x="492" y="53"/>
                </a:lnTo>
                <a:lnTo>
                  <a:pt x="492" y="53"/>
                </a:lnTo>
                <a:lnTo>
                  <a:pt x="492" y="53"/>
                </a:lnTo>
                <a:lnTo>
                  <a:pt x="492" y="53"/>
                </a:lnTo>
                <a:lnTo>
                  <a:pt x="492" y="53"/>
                </a:lnTo>
                <a:lnTo>
                  <a:pt x="492" y="53"/>
                </a:lnTo>
                <a:lnTo>
                  <a:pt x="492" y="53"/>
                </a:lnTo>
                <a:lnTo>
                  <a:pt x="492" y="53"/>
                </a:lnTo>
                <a:lnTo>
                  <a:pt x="492" y="53"/>
                </a:lnTo>
                <a:lnTo>
                  <a:pt x="492" y="53"/>
                </a:lnTo>
                <a:lnTo>
                  <a:pt x="493" y="53"/>
                </a:lnTo>
                <a:lnTo>
                  <a:pt x="493" y="53"/>
                </a:lnTo>
                <a:lnTo>
                  <a:pt x="493" y="53"/>
                </a:lnTo>
                <a:lnTo>
                  <a:pt x="493" y="53"/>
                </a:lnTo>
                <a:lnTo>
                  <a:pt x="493" y="53"/>
                </a:lnTo>
                <a:lnTo>
                  <a:pt x="493" y="53"/>
                </a:lnTo>
                <a:lnTo>
                  <a:pt x="493" y="53"/>
                </a:lnTo>
                <a:lnTo>
                  <a:pt x="493" y="53"/>
                </a:lnTo>
                <a:lnTo>
                  <a:pt x="493" y="53"/>
                </a:lnTo>
                <a:lnTo>
                  <a:pt x="493" y="53"/>
                </a:lnTo>
                <a:lnTo>
                  <a:pt x="493" y="53"/>
                </a:lnTo>
                <a:lnTo>
                  <a:pt x="493" y="53"/>
                </a:lnTo>
                <a:lnTo>
                  <a:pt x="493" y="53"/>
                </a:lnTo>
                <a:lnTo>
                  <a:pt x="493" y="53"/>
                </a:lnTo>
                <a:lnTo>
                  <a:pt x="493" y="53"/>
                </a:lnTo>
                <a:lnTo>
                  <a:pt x="494" y="53"/>
                </a:lnTo>
                <a:lnTo>
                  <a:pt x="494" y="53"/>
                </a:lnTo>
                <a:lnTo>
                  <a:pt x="494" y="53"/>
                </a:lnTo>
                <a:lnTo>
                  <a:pt x="494" y="53"/>
                </a:lnTo>
                <a:lnTo>
                  <a:pt x="494" y="53"/>
                </a:lnTo>
                <a:lnTo>
                  <a:pt x="494" y="53"/>
                </a:lnTo>
                <a:lnTo>
                  <a:pt x="494" y="53"/>
                </a:lnTo>
                <a:lnTo>
                  <a:pt x="494" y="53"/>
                </a:lnTo>
                <a:lnTo>
                  <a:pt x="494" y="53"/>
                </a:lnTo>
                <a:lnTo>
                  <a:pt x="494" y="53"/>
                </a:lnTo>
                <a:lnTo>
                  <a:pt x="494" y="53"/>
                </a:lnTo>
                <a:lnTo>
                  <a:pt x="494" y="53"/>
                </a:lnTo>
                <a:lnTo>
                  <a:pt x="494" y="53"/>
                </a:lnTo>
                <a:lnTo>
                  <a:pt x="494" y="53"/>
                </a:lnTo>
                <a:lnTo>
                  <a:pt x="494" y="53"/>
                </a:lnTo>
                <a:lnTo>
                  <a:pt x="494" y="53"/>
                </a:lnTo>
                <a:lnTo>
                  <a:pt x="494" y="53"/>
                </a:lnTo>
                <a:lnTo>
                  <a:pt x="494" y="53"/>
                </a:lnTo>
                <a:lnTo>
                  <a:pt x="494" y="53"/>
                </a:lnTo>
                <a:lnTo>
                  <a:pt x="494" y="53"/>
                </a:lnTo>
                <a:lnTo>
                  <a:pt x="494" y="53"/>
                </a:lnTo>
                <a:lnTo>
                  <a:pt x="495" y="53"/>
                </a:lnTo>
                <a:lnTo>
                  <a:pt x="495" y="53"/>
                </a:lnTo>
                <a:lnTo>
                  <a:pt x="495" y="53"/>
                </a:lnTo>
                <a:lnTo>
                  <a:pt x="495" y="53"/>
                </a:lnTo>
                <a:lnTo>
                  <a:pt x="495" y="53"/>
                </a:lnTo>
                <a:lnTo>
                  <a:pt x="495" y="53"/>
                </a:lnTo>
                <a:lnTo>
                  <a:pt x="495" y="53"/>
                </a:lnTo>
                <a:lnTo>
                  <a:pt x="495" y="53"/>
                </a:lnTo>
                <a:lnTo>
                  <a:pt x="495" y="53"/>
                </a:lnTo>
                <a:lnTo>
                  <a:pt x="495" y="53"/>
                </a:lnTo>
                <a:lnTo>
                  <a:pt x="495" y="53"/>
                </a:lnTo>
                <a:lnTo>
                  <a:pt x="495" y="53"/>
                </a:lnTo>
                <a:lnTo>
                  <a:pt x="495" y="53"/>
                </a:lnTo>
                <a:lnTo>
                  <a:pt x="495" y="53"/>
                </a:lnTo>
                <a:lnTo>
                  <a:pt x="495" y="53"/>
                </a:lnTo>
                <a:lnTo>
                  <a:pt x="495" y="53"/>
                </a:lnTo>
                <a:lnTo>
                  <a:pt x="495" y="53"/>
                </a:lnTo>
                <a:lnTo>
                  <a:pt x="495" y="53"/>
                </a:lnTo>
                <a:lnTo>
                  <a:pt x="496" y="53"/>
                </a:lnTo>
                <a:lnTo>
                  <a:pt x="496" y="54"/>
                </a:lnTo>
                <a:lnTo>
                  <a:pt x="496" y="54"/>
                </a:lnTo>
                <a:lnTo>
                  <a:pt x="496" y="54"/>
                </a:lnTo>
                <a:lnTo>
                  <a:pt x="496" y="54"/>
                </a:lnTo>
                <a:lnTo>
                  <a:pt x="496" y="54"/>
                </a:lnTo>
                <a:lnTo>
                  <a:pt x="496" y="54"/>
                </a:lnTo>
                <a:lnTo>
                  <a:pt x="496" y="54"/>
                </a:lnTo>
                <a:lnTo>
                  <a:pt x="496" y="54"/>
                </a:lnTo>
                <a:lnTo>
                  <a:pt x="497" y="54"/>
                </a:lnTo>
                <a:lnTo>
                  <a:pt x="497" y="54"/>
                </a:lnTo>
                <a:lnTo>
                  <a:pt x="497" y="54"/>
                </a:lnTo>
                <a:lnTo>
                  <a:pt x="497" y="54"/>
                </a:lnTo>
                <a:lnTo>
                  <a:pt x="497" y="54"/>
                </a:lnTo>
                <a:lnTo>
                  <a:pt x="497" y="54"/>
                </a:lnTo>
                <a:lnTo>
                  <a:pt x="497" y="54"/>
                </a:lnTo>
                <a:lnTo>
                  <a:pt x="497" y="54"/>
                </a:lnTo>
                <a:lnTo>
                  <a:pt x="497" y="54"/>
                </a:lnTo>
                <a:lnTo>
                  <a:pt x="497" y="54"/>
                </a:lnTo>
                <a:lnTo>
                  <a:pt x="497" y="54"/>
                </a:lnTo>
                <a:lnTo>
                  <a:pt x="497" y="54"/>
                </a:lnTo>
                <a:lnTo>
                  <a:pt x="498" y="54"/>
                </a:lnTo>
                <a:lnTo>
                  <a:pt x="498" y="54"/>
                </a:lnTo>
                <a:lnTo>
                  <a:pt x="498" y="54"/>
                </a:lnTo>
                <a:lnTo>
                  <a:pt x="498" y="54"/>
                </a:lnTo>
                <a:lnTo>
                  <a:pt x="498" y="54"/>
                </a:lnTo>
                <a:lnTo>
                  <a:pt x="498" y="54"/>
                </a:lnTo>
                <a:lnTo>
                  <a:pt x="498" y="54"/>
                </a:lnTo>
                <a:lnTo>
                  <a:pt x="498" y="54"/>
                </a:lnTo>
                <a:lnTo>
                  <a:pt x="498" y="54"/>
                </a:lnTo>
                <a:lnTo>
                  <a:pt x="498" y="54"/>
                </a:lnTo>
                <a:lnTo>
                  <a:pt x="498" y="54"/>
                </a:lnTo>
                <a:lnTo>
                  <a:pt x="498" y="54"/>
                </a:lnTo>
                <a:lnTo>
                  <a:pt x="498" y="54"/>
                </a:lnTo>
                <a:lnTo>
                  <a:pt x="498" y="54"/>
                </a:lnTo>
                <a:lnTo>
                  <a:pt x="498" y="54"/>
                </a:lnTo>
                <a:lnTo>
                  <a:pt x="498" y="54"/>
                </a:lnTo>
                <a:lnTo>
                  <a:pt x="498" y="54"/>
                </a:lnTo>
                <a:lnTo>
                  <a:pt x="498" y="54"/>
                </a:lnTo>
                <a:lnTo>
                  <a:pt x="498" y="54"/>
                </a:lnTo>
                <a:lnTo>
                  <a:pt x="498" y="54"/>
                </a:lnTo>
                <a:lnTo>
                  <a:pt x="498" y="54"/>
                </a:lnTo>
                <a:lnTo>
                  <a:pt x="498" y="54"/>
                </a:lnTo>
                <a:lnTo>
                  <a:pt x="498" y="54"/>
                </a:lnTo>
                <a:lnTo>
                  <a:pt x="498" y="54"/>
                </a:lnTo>
                <a:lnTo>
                  <a:pt x="498" y="54"/>
                </a:lnTo>
                <a:lnTo>
                  <a:pt x="498" y="54"/>
                </a:lnTo>
                <a:lnTo>
                  <a:pt x="498" y="54"/>
                </a:lnTo>
                <a:lnTo>
                  <a:pt x="498" y="54"/>
                </a:lnTo>
                <a:lnTo>
                  <a:pt x="498" y="54"/>
                </a:lnTo>
                <a:lnTo>
                  <a:pt x="498" y="54"/>
                </a:lnTo>
                <a:lnTo>
                  <a:pt x="499" y="54"/>
                </a:lnTo>
                <a:lnTo>
                  <a:pt x="499" y="54"/>
                </a:lnTo>
                <a:lnTo>
                  <a:pt x="499" y="54"/>
                </a:lnTo>
                <a:lnTo>
                  <a:pt x="499" y="54"/>
                </a:lnTo>
                <a:lnTo>
                  <a:pt x="499" y="54"/>
                </a:lnTo>
                <a:lnTo>
                  <a:pt x="499" y="54"/>
                </a:lnTo>
                <a:lnTo>
                  <a:pt x="499" y="54"/>
                </a:lnTo>
                <a:lnTo>
                  <a:pt x="499" y="54"/>
                </a:lnTo>
                <a:lnTo>
                  <a:pt x="499" y="54"/>
                </a:lnTo>
                <a:lnTo>
                  <a:pt x="499" y="54"/>
                </a:lnTo>
                <a:lnTo>
                  <a:pt x="499" y="54"/>
                </a:lnTo>
                <a:lnTo>
                  <a:pt x="499" y="54"/>
                </a:lnTo>
                <a:lnTo>
                  <a:pt x="499" y="54"/>
                </a:lnTo>
                <a:lnTo>
                  <a:pt x="499" y="54"/>
                </a:lnTo>
                <a:lnTo>
                  <a:pt x="499" y="54"/>
                </a:lnTo>
                <a:lnTo>
                  <a:pt x="500" y="54"/>
                </a:lnTo>
                <a:lnTo>
                  <a:pt x="500" y="54"/>
                </a:lnTo>
                <a:lnTo>
                  <a:pt x="500" y="54"/>
                </a:lnTo>
                <a:lnTo>
                  <a:pt x="500" y="54"/>
                </a:lnTo>
                <a:lnTo>
                  <a:pt x="500" y="54"/>
                </a:lnTo>
                <a:lnTo>
                  <a:pt x="500" y="54"/>
                </a:lnTo>
                <a:lnTo>
                  <a:pt x="500" y="54"/>
                </a:lnTo>
                <a:lnTo>
                  <a:pt x="500" y="54"/>
                </a:lnTo>
                <a:lnTo>
                  <a:pt x="500" y="54"/>
                </a:lnTo>
                <a:lnTo>
                  <a:pt x="500" y="54"/>
                </a:lnTo>
                <a:lnTo>
                  <a:pt x="500" y="54"/>
                </a:lnTo>
                <a:lnTo>
                  <a:pt x="500" y="54"/>
                </a:lnTo>
                <a:lnTo>
                  <a:pt x="500" y="54"/>
                </a:lnTo>
                <a:lnTo>
                  <a:pt x="500" y="54"/>
                </a:lnTo>
                <a:lnTo>
                  <a:pt x="500" y="54"/>
                </a:lnTo>
                <a:lnTo>
                  <a:pt x="501" y="54"/>
                </a:lnTo>
                <a:lnTo>
                  <a:pt x="501" y="54"/>
                </a:lnTo>
                <a:lnTo>
                  <a:pt x="501" y="54"/>
                </a:lnTo>
                <a:lnTo>
                  <a:pt x="501" y="54"/>
                </a:lnTo>
                <a:lnTo>
                  <a:pt x="501" y="54"/>
                </a:lnTo>
                <a:lnTo>
                  <a:pt x="501" y="54"/>
                </a:lnTo>
                <a:lnTo>
                  <a:pt x="501" y="54"/>
                </a:lnTo>
                <a:lnTo>
                  <a:pt x="501" y="54"/>
                </a:lnTo>
                <a:lnTo>
                  <a:pt x="501" y="54"/>
                </a:lnTo>
                <a:lnTo>
                  <a:pt x="501" y="54"/>
                </a:lnTo>
                <a:lnTo>
                  <a:pt x="501" y="54"/>
                </a:lnTo>
                <a:lnTo>
                  <a:pt x="501" y="54"/>
                </a:lnTo>
                <a:lnTo>
                  <a:pt x="502" y="54"/>
                </a:lnTo>
                <a:lnTo>
                  <a:pt x="502" y="54"/>
                </a:lnTo>
                <a:lnTo>
                  <a:pt x="502" y="54"/>
                </a:lnTo>
                <a:lnTo>
                  <a:pt x="502" y="54"/>
                </a:lnTo>
                <a:lnTo>
                  <a:pt x="502" y="54"/>
                </a:lnTo>
                <a:lnTo>
                  <a:pt x="502" y="54"/>
                </a:lnTo>
                <a:lnTo>
                  <a:pt x="502" y="54"/>
                </a:lnTo>
                <a:lnTo>
                  <a:pt x="502" y="54"/>
                </a:lnTo>
                <a:lnTo>
                  <a:pt x="502" y="54"/>
                </a:lnTo>
                <a:lnTo>
                  <a:pt x="502" y="54"/>
                </a:lnTo>
                <a:lnTo>
                  <a:pt x="502" y="54"/>
                </a:lnTo>
                <a:lnTo>
                  <a:pt x="502" y="54"/>
                </a:lnTo>
                <a:lnTo>
                  <a:pt x="502" y="54"/>
                </a:lnTo>
                <a:lnTo>
                  <a:pt x="502" y="54"/>
                </a:lnTo>
                <a:lnTo>
                  <a:pt x="502" y="54"/>
                </a:lnTo>
                <a:lnTo>
                  <a:pt x="502" y="54"/>
                </a:lnTo>
                <a:lnTo>
                  <a:pt x="502" y="54"/>
                </a:lnTo>
                <a:lnTo>
                  <a:pt x="502" y="54"/>
                </a:lnTo>
                <a:lnTo>
                  <a:pt x="502" y="54"/>
                </a:lnTo>
                <a:lnTo>
                  <a:pt x="502" y="54"/>
                </a:lnTo>
                <a:lnTo>
                  <a:pt x="502" y="54"/>
                </a:lnTo>
                <a:lnTo>
                  <a:pt x="502" y="54"/>
                </a:lnTo>
                <a:lnTo>
                  <a:pt x="502" y="54"/>
                </a:lnTo>
                <a:lnTo>
                  <a:pt x="502" y="54"/>
                </a:lnTo>
                <a:lnTo>
                  <a:pt x="502" y="54"/>
                </a:lnTo>
                <a:lnTo>
                  <a:pt x="502" y="54"/>
                </a:lnTo>
                <a:lnTo>
                  <a:pt x="502" y="54"/>
                </a:lnTo>
                <a:lnTo>
                  <a:pt x="502" y="54"/>
                </a:lnTo>
                <a:lnTo>
                  <a:pt x="502" y="54"/>
                </a:lnTo>
                <a:lnTo>
                  <a:pt x="502" y="54"/>
                </a:lnTo>
                <a:lnTo>
                  <a:pt x="503" y="54"/>
                </a:lnTo>
                <a:lnTo>
                  <a:pt x="503" y="54"/>
                </a:lnTo>
                <a:lnTo>
                  <a:pt x="503" y="54"/>
                </a:lnTo>
                <a:lnTo>
                  <a:pt x="503" y="54"/>
                </a:lnTo>
                <a:lnTo>
                  <a:pt x="503" y="54"/>
                </a:lnTo>
                <a:lnTo>
                  <a:pt x="503" y="54"/>
                </a:lnTo>
                <a:lnTo>
                  <a:pt x="503" y="54"/>
                </a:lnTo>
                <a:lnTo>
                  <a:pt x="503" y="54"/>
                </a:lnTo>
                <a:lnTo>
                  <a:pt x="503" y="54"/>
                </a:lnTo>
                <a:lnTo>
                  <a:pt x="503" y="54"/>
                </a:lnTo>
                <a:lnTo>
                  <a:pt x="503" y="54"/>
                </a:lnTo>
                <a:lnTo>
                  <a:pt x="503" y="54"/>
                </a:lnTo>
                <a:lnTo>
                  <a:pt x="503" y="54"/>
                </a:lnTo>
                <a:lnTo>
                  <a:pt x="503" y="54"/>
                </a:lnTo>
                <a:lnTo>
                  <a:pt x="503" y="54"/>
                </a:lnTo>
                <a:lnTo>
                  <a:pt x="503" y="54"/>
                </a:lnTo>
                <a:lnTo>
                  <a:pt x="503" y="54"/>
                </a:lnTo>
                <a:lnTo>
                  <a:pt x="503" y="54"/>
                </a:lnTo>
                <a:lnTo>
                  <a:pt x="503" y="54"/>
                </a:lnTo>
                <a:lnTo>
                  <a:pt x="503" y="54"/>
                </a:lnTo>
                <a:lnTo>
                  <a:pt x="503" y="54"/>
                </a:lnTo>
                <a:lnTo>
                  <a:pt x="504" y="54"/>
                </a:lnTo>
                <a:lnTo>
                  <a:pt x="504" y="54"/>
                </a:lnTo>
                <a:lnTo>
                  <a:pt x="504" y="54"/>
                </a:lnTo>
                <a:lnTo>
                  <a:pt x="504" y="54"/>
                </a:lnTo>
                <a:lnTo>
                  <a:pt x="504" y="55"/>
                </a:lnTo>
                <a:lnTo>
                  <a:pt x="504" y="55"/>
                </a:lnTo>
                <a:lnTo>
                  <a:pt x="504" y="55"/>
                </a:lnTo>
                <a:lnTo>
                  <a:pt x="504" y="55"/>
                </a:lnTo>
                <a:lnTo>
                  <a:pt x="504" y="55"/>
                </a:lnTo>
                <a:lnTo>
                  <a:pt x="504" y="55"/>
                </a:lnTo>
                <a:lnTo>
                  <a:pt x="504" y="55"/>
                </a:lnTo>
                <a:lnTo>
                  <a:pt x="504" y="55"/>
                </a:lnTo>
                <a:lnTo>
                  <a:pt x="504" y="55"/>
                </a:lnTo>
                <a:lnTo>
                  <a:pt x="504" y="55"/>
                </a:lnTo>
                <a:lnTo>
                  <a:pt x="504" y="55"/>
                </a:lnTo>
                <a:lnTo>
                  <a:pt x="504" y="55"/>
                </a:lnTo>
                <a:lnTo>
                  <a:pt x="504" y="55"/>
                </a:lnTo>
                <a:lnTo>
                  <a:pt x="504" y="55"/>
                </a:lnTo>
                <a:lnTo>
                  <a:pt x="504" y="55"/>
                </a:lnTo>
                <a:lnTo>
                  <a:pt x="504" y="55"/>
                </a:lnTo>
                <a:lnTo>
                  <a:pt x="504" y="55"/>
                </a:lnTo>
                <a:lnTo>
                  <a:pt x="504" y="55"/>
                </a:lnTo>
                <a:lnTo>
                  <a:pt x="504" y="55"/>
                </a:lnTo>
                <a:lnTo>
                  <a:pt x="504" y="55"/>
                </a:lnTo>
                <a:lnTo>
                  <a:pt x="504" y="55"/>
                </a:lnTo>
                <a:lnTo>
                  <a:pt x="504" y="55"/>
                </a:lnTo>
                <a:lnTo>
                  <a:pt x="504" y="55"/>
                </a:lnTo>
                <a:lnTo>
                  <a:pt x="504" y="55"/>
                </a:lnTo>
                <a:lnTo>
                  <a:pt x="504" y="55"/>
                </a:lnTo>
                <a:lnTo>
                  <a:pt x="504" y="55"/>
                </a:lnTo>
                <a:lnTo>
                  <a:pt x="504" y="55"/>
                </a:lnTo>
                <a:lnTo>
                  <a:pt x="504" y="55"/>
                </a:lnTo>
                <a:lnTo>
                  <a:pt x="504" y="55"/>
                </a:lnTo>
                <a:lnTo>
                  <a:pt x="505" y="55"/>
                </a:lnTo>
                <a:lnTo>
                  <a:pt x="505" y="55"/>
                </a:lnTo>
                <a:lnTo>
                  <a:pt x="505" y="55"/>
                </a:lnTo>
                <a:lnTo>
                  <a:pt x="505" y="55"/>
                </a:lnTo>
                <a:lnTo>
                  <a:pt x="505" y="55"/>
                </a:lnTo>
                <a:lnTo>
                  <a:pt x="505" y="55"/>
                </a:lnTo>
                <a:lnTo>
                  <a:pt x="505" y="55"/>
                </a:lnTo>
                <a:lnTo>
                  <a:pt x="505" y="55"/>
                </a:lnTo>
                <a:lnTo>
                  <a:pt x="505" y="55"/>
                </a:lnTo>
                <a:lnTo>
                  <a:pt x="506" y="55"/>
                </a:lnTo>
                <a:lnTo>
                  <a:pt x="506" y="55"/>
                </a:lnTo>
                <a:lnTo>
                  <a:pt x="506" y="55"/>
                </a:lnTo>
                <a:lnTo>
                  <a:pt x="506" y="55"/>
                </a:lnTo>
                <a:lnTo>
                  <a:pt x="506" y="55"/>
                </a:lnTo>
                <a:lnTo>
                  <a:pt x="506" y="55"/>
                </a:lnTo>
                <a:lnTo>
                  <a:pt x="506" y="55"/>
                </a:lnTo>
                <a:lnTo>
                  <a:pt x="506" y="55"/>
                </a:lnTo>
                <a:lnTo>
                  <a:pt x="506" y="55"/>
                </a:lnTo>
                <a:lnTo>
                  <a:pt x="506" y="55"/>
                </a:lnTo>
                <a:lnTo>
                  <a:pt x="506" y="55"/>
                </a:lnTo>
                <a:lnTo>
                  <a:pt x="506" y="55"/>
                </a:lnTo>
                <a:lnTo>
                  <a:pt x="506" y="55"/>
                </a:lnTo>
                <a:lnTo>
                  <a:pt x="506" y="55"/>
                </a:lnTo>
                <a:lnTo>
                  <a:pt x="506" y="55"/>
                </a:lnTo>
                <a:lnTo>
                  <a:pt x="506" y="55"/>
                </a:lnTo>
                <a:lnTo>
                  <a:pt x="506" y="55"/>
                </a:lnTo>
                <a:lnTo>
                  <a:pt x="506" y="55"/>
                </a:lnTo>
                <a:lnTo>
                  <a:pt x="506" y="55"/>
                </a:lnTo>
                <a:lnTo>
                  <a:pt x="506" y="55"/>
                </a:lnTo>
                <a:lnTo>
                  <a:pt x="506" y="55"/>
                </a:lnTo>
                <a:lnTo>
                  <a:pt x="506" y="55"/>
                </a:lnTo>
                <a:lnTo>
                  <a:pt x="506" y="55"/>
                </a:lnTo>
                <a:lnTo>
                  <a:pt x="506" y="55"/>
                </a:lnTo>
                <a:lnTo>
                  <a:pt x="506" y="55"/>
                </a:lnTo>
                <a:lnTo>
                  <a:pt x="506" y="55"/>
                </a:lnTo>
                <a:lnTo>
                  <a:pt x="506" y="55"/>
                </a:lnTo>
                <a:lnTo>
                  <a:pt x="506" y="55"/>
                </a:lnTo>
                <a:lnTo>
                  <a:pt x="506" y="55"/>
                </a:lnTo>
                <a:lnTo>
                  <a:pt x="506" y="55"/>
                </a:lnTo>
                <a:lnTo>
                  <a:pt x="506" y="55"/>
                </a:lnTo>
                <a:lnTo>
                  <a:pt x="506" y="55"/>
                </a:lnTo>
                <a:lnTo>
                  <a:pt x="506" y="55"/>
                </a:lnTo>
                <a:lnTo>
                  <a:pt x="506" y="55"/>
                </a:lnTo>
                <a:lnTo>
                  <a:pt x="506" y="55"/>
                </a:lnTo>
                <a:lnTo>
                  <a:pt x="506" y="55"/>
                </a:lnTo>
                <a:lnTo>
                  <a:pt x="506" y="55"/>
                </a:lnTo>
                <a:lnTo>
                  <a:pt x="506" y="55"/>
                </a:lnTo>
                <a:lnTo>
                  <a:pt x="506" y="55"/>
                </a:lnTo>
                <a:lnTo>
                  <a:pt x="507" y="55"/>
                </a:lnTo>
                <a:lnTo>
                  <a:pt x="507" y="55"/>
                </a:lnTo>
                <a:lnTo>
                  <a:pt x="507" y="55"/>
                </a:lnTo>
                <a:lnTo>
                  <a:pt x="507" y="55"/>
                </a:lnTo>
                <a:lnTo>
                  <a:pt x="507" y="55"/>
                </a:lnTo>
                <a:lnTo>
                  <a:pt x="507" y="55"/>
                </a:lnTo>
                <a:lnTo>
                  <a:pt x="507" y="55"/>
                </a:lnTo>
                <a:lnTo>
                  <a:pt x="507" y="55"/>
                </a:lnTo>
                <a:lnTo>
                  <a:pt x="507" y="55"/>
                </a:lnTo>
                <a:lnTo>
                  <a:pt x="507" y="55"/>
                </a:lnTo>
                <a:lnTo>
                  <a:pt x="507" y="55"/>
                </a:lnTo>
                <a:lnTo>
                  <a:pt x="507" y="55"/>
                </a:lnTo>
                <a:lnTo>
                  <a:pt x="507" y="55"/>
                </a:lnTo>
                <a:lnTo>
                  <a:pt x="507" y="55"/>
                </a:lnTo>
                <a:lnTo>
                  <a:pt x="507" y="55"/>
                </a:lnTo>
                <a:lnTo>
                  <a:pt x="507" y="55"/>
                </a:lnTo>
                <a:lnTo>
                  <a:pt x="507" y="55"/>
                </a:lnTo>
                <a:lnTo>
                  <a:pt x="507" y="55"/>
                </a:lnTo>
                <a:lnTo>
                  <a:pt x="507" y="55"/>
                </a:lnTo>
                <a:lnTo>
                  <a:pt x="507" y="55"/>
                </a:lnTo>
                <a:lnTo>
                  <a:pt x="507" y="55"/>
                </a:lnTo>
                <a:lnTo>
                  <a:pt x="507" y="55"/>
                </a:lnTo>
                <a:lnTo>
                  <a:pt x="507" y="55"/>
                </a:lnTo>
                <a:lnTo>
                  <a:pt x="507" y="55"/>
                </a:lnTo>
                <a:lnTo>
                  <a:pt x="508" y="55"/>
                </a:lnTo>
                <a:lnTo>
                  <a:pt x="508" y="55"/>
                </a:lnTo>
                <a:lnTo>
                  <a:pt x="508" y="55"/>
                </a:lnTo>
                <a:lnTo>
                  <a:pt x="508" y="55"/>
                </a:lnTo>
                <a:lnTo>
                  <a:pt x="508" y="55"/>
                </a:lnTo>
                <a:lnTo>
                  <a:pt x="508" y="55"/>
                </a:lnTo>
                <a:lnTo>
                  <a:pt x="508" y="55"/>
                </a:lnTo>
                <a:lnTo>
                  <a:pt x="508" y="55"/>
                </a:lnTo>
                <a:lnTo>
                  <a:pt x="508" y="55"/>
                </a:lnTo>
                <a:lnTo>
                  <a:pt x="508" y="55"/>
                </a:lnTo>
                <a:lnTo>
                  <a:pt x="508" y="55"/>
                </a:lnTo>
                <a:lnTo>
                  <a:pt x="508" y="55"/>
                </a:lnTo>
                <a:lnTo>
                  <a:pt x="508" y="55"/>
                </a:lnTo>
                <a:lnTo>
                  <a:pt x="508" y="55"/>
                </a:lnTo>
                <a:lnTo>
                  <a:pt x="508" y="55"/>
                </a:lnTo>
                <a:lnTo>
                  <a:pt x="508" y="55"/>
                </a:lnTo>
                <a:lnTo>
                  <a:pt x="508" y="55"/>
                </a:lnTo>
                <a:lnTo>
                  <a:pt x="508" y="55"/>
                </a:lnTo>
                <a:lnTo>
                  <a:pt x="508" y="55"/>
                </a:lnTo>
                <a:lnTo>
                  <a:pt x="508" y="55"/>
                </a:lnTo>
                <a:lnTo>
                  <a:pt x="508" y="55"/>
                </a:lnTo>
                <a:lnTo>
                  <a:pt x="509" y="55"/>
                </a:lnTo>
                <a:lnTo>
                  <a:pt x="509" y="55"/>
                </a:lnTo>
                <a:lnTo>
                  <a:pt x="509" y="55"/>
                </a:lnTo>
                <a:lnTo>
                  <a:pt x="509" y="55"/>
                </a:lnTo>
                <a:lnTo>
                  <a:pt x="509" y="55"/>
                </a:lnTo>
                <a:lnTo>
                  <a:pt x="509" y="55"/>
                </a:lnTo>
                <a:lnTo>
                  <a:pt x="509" y="55"/>
                </a:lnTo>
                <a:lnTo>
                  <a:pt x="509" y="55"/>
                </a:lnTo>
                <a:lnTo>
                  <a:pt x="509" y="55"/>
                </a:lnTo>
                <a:lnTo>
                  <a:pt x="509" y="55"/>
                </a:lnTo>
                <a:lnTo>
                  <a:pt x="509" y="55"/>
                </a:lnTo>
                <a:lnTo>
                  <a:pt x="509" y="55"/>
                </a:lnTo>
                <a:lnTo>
                  <a:pt x="509" y="55"/>
                </a:lnTo>
                <a:lnTo>
                  <a:pt x="509" y="55"/>
                </a:lnTo>
                <a:lnTo>
                  <a:pt x="509" y="55"/>
                </a:lnTo>
                <a:lnTo>
                  <a:pt x="509" y="55"/>
                </a:lnTo>
                <a:lnTo>
                  <a:pt x="509" y="55"/>
                </a:lnTo>
                <a:lnTo>
                  <a:pt x="509" y="55"/>
                </a:lnTo>
                <a:lnTo>
                  <a:pt x="509" y="55"/>
                </a:lnTo>
                <a:lnTo>
                  <a:pt x="509" y="55"/>
                </a:lnTo>
                <a:lnTo>
                  <a:pt x="509" y="55"/>
                </a:lnTo>
                <a:lnTo>
                  <a:pt x="509" y="55"/>
                </a:lnTo>
                <a:lnTo>
                  <a:pt x="509" y="55"/>
                </a:lnTo>
                <a:lnTo>
                  <a:pt x="509" y="55"/>
                </a:lnTo>
                <a:lnTo>
                  <a:pt x="509" y="55"/>
                </a:lnTo>
                <a:lnTo>
                  <a:pt x="509" y="55"/>
                </a:lnTo>
                <a:lnTo>
                  <a:pt x="509" y="55"/>
                </a:lnTo>
                <a:lnTo>
                  <a:pt x="509" y="55"/>
                </a:lnTo>
                <a:lnTo>
                  <a:pt x="509" y="55"/>
                </a:lnTo>
                <a:lnTo>
                  <a:pt x="509" y="55"/>
                </a:lnTo>
                <a:lnTo>
                  <a:pt x="510" y="55"/>
                </a:lnTo>
                <a:lnTo>
                  <a:pt x="510" y="55"/>
                </a:lnTo>
                <a:lnTo>
                  <a:pt x="510" y="55"/>
                </a:lnTo>
                <a:lnTo>
                  <a:pt x="510" y="55"/>
                </a:lnTo>
                <a:lnTo>
                  <a:pt x="510" y="55"/>
                </a:lnTo>
                <a:lnTo>
                  <a:pt x="510" y="55"/>
                </a:lnTo>
                <a:lnTo>
                  <a:pt x="510" y="55"/>
                </a:lnTo>
                <a:lnTo>
                  <a:pt x="510" y="55"/>
                </a:lnTo>
                <a:lnTo>
                  <a:pt x="510" y="55"/>
                </a:lnTo>
                <a:lnTo>
                  <a:pt x="510" y="55"/>
                </a:lnTo>
                <a:lnTo>
                  <a:pt x="510" y="55"/>
                </a:lnTo>
                <a:lnTo>
                  <a:pt x="510" y="55"/>
                </a:lnTo>
                <a:lnTo>
                  <a:pt x="510" y="55"/>
                </a:lnTo>
                <a:lnTo>
                  <a:pt x="510" y="55"/>
                </a:lnTo>
                <a:lnTo>
                  <a:pt x="510" y="55"/>
                </a:lnTo>
                <a:lnTo>
                  <a:pt x="510" y="55"/>
                </a:lnTo>
                <a:lnTo>
                  <a:pt x="510" y="55"/>
                </a:lnTo>
                <a:lnTo>
                  <a:pt x="510" y="55"/>
                </a:lnTo>
                <a:lnTo>
                  <a:pt x="511" y="55"/>
                </a:lnTo>
                <a:lnTo>
                  <a:pt x="511" y="55"/>
                </a:lnTo>
                <a:lnTo>
                  <a:pt x="511" y="55"/>
                </a:lnTo>
                <a:lnTo>
                  <a:pt x="511" y="55"/>
                </a:lnTo>
                <a:lnTo>
                  <a:pt x="511" y="55"/>
                </a:lnTo>
                <a:lnTo>
                  <a:pt x="511" y="55"/>
                </a:lnTo>
                <a:lnTo>
                  <a:pt x="511" y="55"/>
                </a:lnTo>
                <a:lnTo>
                  <a:pt x="511" y="55"/>
                </a:lnTo>
                <a:lnTo>
                  <a:pt x="511" y="55"/>
                </a:lnTo>
                <a:lnTo>
                  <a:pt x="511" y="55"/>
                </a:lnTo>
                <a:lnTo>
                  <a:pt x="511" y="55"/>
                </a:lnTo>
                <a:lnTo>
                  <a:pt x="511" y="55"/>
                </a:lnTo>
                <a:lnTo>
                  <a:pt x="512" y="55"/>
                </a:lnTo>
                <a:lnTo>
                  <a:pt x="512" y="55"/>
                </a:lnTo>
                <a:lnTo>
                  <a:pt x="512" y="55"/>
                </a:lnTo>
                <a:lnTo>
                  <a:pt x="512" y="55"/>
                </a:lnTo>
                <a:lnTo>
                  <a:pt x="512" y="55"/>
                </a:lnTo>
                <a:lnTo>
                  <a:pt x="512" y="55"/>
                </a:lnTo>
                <a:lnTo>
                  <a:pt x="512" y="55"/>
                </a:lnTo>
                <a:lnTo>
                  <a:pt x="512" y="55"/>
                </a:lnTo>
                <a:lnTo>
                  <a:pt x="512" y="55"/>
                </a:lnTo>
                <a:lnTo>
                  <a:pt x="512" y="55"/>
                </a:lnTo>
                <a:lnTo>
                  <a:pt x="512" y="55"/>
                </a:lnTo>
                <a:lnTo>
                  <a:pt x="512" y="55"/>
                </a:lnTo>
                <a:lnTo>
                  <a:pt x="512" y="55"/>
                </a:lnTo>
                <a:lnTo>
                  <a:pt x="512" y="55"/>
                </a:lnTo>
                <a:lnTo>
                  <a:pt x="512" y="55"/>
                </a:lnTo>
                <a:lnTo>
                  <a:pt x="512" y="55"/>
                </a:lnTo>
                <a:lnTo>
                  <a:pt x="512" y="55"/>
                </a:lnTo>
                <a:lnTo>
                  <a:pt x="512" y="55"/>
                </a:lnTo>
                <a:lnTo>
                  <a:pt x="512" y="55"/>
                </a:lnTo>
                <a:lnTo>
                  <a:pt x="512" y="55"/>
                </a:lnTo>
                <a:lnTo>
                  <a:pt x="512" y="55"/>
                </a:lnTo>
                <a:lnTo>
                  <a:pt x="512" y="55"/>
                </a:lnTo>
                <a:lnTo>
                  <a:pt x="512" y="55"/>
                </a:lnTo>
                <a:lnTo>
                  <a:pt x="512" y="55"/>
                </a:lnTo>
                <a:lnTo>
                  <a:pt x="512" y="55"/>
                </a:lnTo>
                <a:lnTo>
                  <a:pt x="512" y="55"/>
                </a:lnTo>
                <a:lnTo>
                  <a:pt x="512" y="55"/>
                </a:lnTo>
                <a:lnTo>
                  <a:pt x="513" y="55"/>
                </a:lnTo>
                <a:lnTo>
                  <a:pt x="513" y="55"/>
                </a:lnTo>
                <a:lnTo>
                  <a:pt x="513" y="55"/>
                </a:lnTo>
                <a:lnTo>
                  <a:pt x="513" y="55"/>
                </a:lnTo>
                <a:lnTo>
                  <a:pt x="513" y="55"/>
                </a:lnTo>
                <a:lnTo>
                  <a:pt x="513" y="55"/>
                </a:lnTo>
                <a:lnTo>
                  <a:pt x="513" y="55"/>
                </a:lnTo>
                <a:lnTo>
                  <a:pt x="513" y="55"/>
                </a:lnTo>
                <a:lnTo>
                  <a:pt x="513" y="55"/>
                </a:lnTo>
                <a:lnTo>
                  <a:pt x="513" y="55"/>
                </a:lnTo>
                <a:lnTo>
                  <a:pt x="513" y="55"/>
                </a:lnTo>
                <a:lnTo>
                  <a:pt x="513" y="55"/>
                </a:lnTo>
                <a:lnTo>
                  <a:pt x="513" y="55"/>
                </a:lnTo>
                <a:lnTo>
                  <a:pt x="513" y="55"/>
                </a:lnTo>
                <a:lnTo>
                  <a:pt x="513" y="55"/>
                </a:lnTo>
                <a:lnTo>
                  <a:pt x="513" y="55"/>
                </a:lnTo>
                <a:lnTo>
                  <a:pt x="513" y="55"/>
                </a:lnTo>
                <a:lnTo>
                  <a:pt x="513" y="55"/>
                </a:lnTo>
                <a:lnTo>
                  <a:pt x="513" y="55"/>
                </a:lnTo>
                <a:lnTo>
                  <a:pt x="513" y="55"/>
                </a:lnTo>
                <a:lnTo>
                  <a:pt x="513" y="55"/>
                </a:lnTo>
                <a:lnTo>
                  <a:pt x="514" y="55"/>
                </a:lnTo>
                <a:lnTo>
                  <a:pt x="514" y="55"/>
                </a:lnTo>
                <a:lnTo>
                  <a:pt x="514" y="55"/>
                </a:lnTo>
                <a:lnTo>
                  <a:pt x="514" y="55"/>
                </a:lnTo>
                <a:lnTo>
                  <a:pt x="514" y="55"/>
                </a:lnTo>
                <a:lnTo>
                  <a:pt x="514" y="55"/>
                </a:lnTo>
                <a:lnTo>
                  <a:pt x="514" y="55"/>
                </a:lnTo>
                <a:lnTo>
                  <a:pt x="514" y="55"/>
                </a:lnTo>
                <a:lnTo>
                  <a:pt x="514" y="55"/>
                </a:lnTo>
                <a:lnTo>
                  <a:pt x="514" y="55"/>
                </a:lnTo>
                <a:lnTo>
                  <a:pt x="514" y="55"/>
                </a:lnTo>
                <a:lnTo>
                  <a:pt x="514" y="55"/>
                </a:lnTo>
                <a:lnTo>
                  <a:pt x="514" y="55"/>
                </a:lnTo>
                <a:lnTo>
                  <a:pt x="514" y="55"/>
                </a:lnTo>
                <a:lnTo>
                  <a:pt x="514" y="55"/>
                </a:lnTo>
                <a:lnTo>
                  <a:pt x="514" y="55"/>
                </a:lnTo>
                <a:lnTo>
                  <a:pt x="514" y="55"/>
                </a:lnTo>
                <a:lnTo>
                  <a:pt x="514" y="55"/>
                </a:lnTo>
                <a:lnTo>
                  <a:pt x="514" y="55"/>
                </a:lnTo>
                <a:lnTo>
                  <a:pt x="514" y="55"/>
                </a:lnTo>
                <a:lnTo>
                  <a:pt x="514" y="55"/>
                </a:lnTo>
                <a:lnTo>
                  <a:pt x="515" y="55"/>
                </a:lnTo>
                <a:lnTo>
                  <a:pt x="515" y="55"/>
                </a:lnTo>
                <a:lnTo>
                  <a:pt x="515" y="55"/>
                </a:lnTo>
                <a:lnTo>
                  <a:pt x="515" y="55"/>
                </a:lnTo>
                <a:lnTo>
                  <a:pt x="515" y="55"/>
                </a:lnTo>
                <a:lnTo>
                  <a:pt x="515" y="55"/>
                </a:lnTo>
                <a:lnTo>
                  <a:pt x="515" y="55"/>
                </a:lnTo>
                <a:lnTo>
                  <a:pt x="515" y="55"/>
                </a:lnTo>
                <a:lnTo>
                  <a:pt x="515" y="55"/>
                </a:lnTo>
                <a:lnTo>
                  <a:pt x="515" y="55"/>
                </a:lnTo>
                <a:lnTo>
                  <a:pt x="515" y="56"/>
                </a:lnTo>
                <a:lnTo>
                  <a:pt x="515" y="56"/>
                </a:lnTo>
                <a:lnTo>
                  <a:pt x="515" y="56"/>
                </a:lnTo>
                <a:lnTo>
                  <a:pt x="515" y="56"/>
                </a:lnTo>
                <a:lnTo>
                  <a:pt x="515" y="56"/>
                </a:lnTo>
                <a:lnTo>
                  <a:pt x="516" y="56"/>
                </a:lnTo>
                <a:lnTo>
                  <a:pt x="516" y="56"/>
                </a:lnTo>
                <a:lnTo>
                  <a:pt x="516" y="56"/>
                </a:lnTo>
                <a:lnTo>
                  <a:pt x="516" y="56"/>
                </a:lnTo>
                <a:lnTo>
                  <a:pt x="516" y="56"/>
                </a:lnTo>
                <a:lnTo>
                  <a:pt x="516" y="56"/>
                </a:lnTo>
                <a:lnTo>
                  <a:pt x="516" y="56"/>
                </a:lnTo>
                <a:lnTo>
                  <a:pt x="516" y="56"/>
                </a:lnTo>
                <a:lnTo>
                  <a:pt x="516" y="56"/>
                </a:lnTo>
                <a:lnTo>
                  <a:pt x="516" y="56"/>
                </a:lnTo>
                <a:lnTo>
                  <a:pt x="516" y="56"/>
                </a:lnTo>
                <a:lnTo>
                  <a:pt x="516" y="56"/>
                </a:lnTo>
                <a:lnTo>
                  <a:pt x="516" y="56"/>
                </a:lnTo>
                <a:lnTo>
                  <a:pt x="516" y="56"/>
                </a:lnTo>
                <a:lnTo>
                  <a:pt x="516" y="56"/>
                </a:lnTo>
                <a:lnTo>
                  <a:pt x="517" y="56"/>
                </a:lnTo>
                <a:lnTo>
                  <a:pt x="517" y="56"/>
                </a:lnTo>
                <a:lnTo>
                  <a:pt x="517" y="56"/>
                </a:lnTo>
                <a:lnTo>
                  <a:pt x="517" y="56"/>
                </a:lnTo>
                <a:lnTo>
                  <a:pt x="517" y="56"/>
                </a:lnTo>
                <a:lnTo>
                  <a:pt x="517" y="56"/>
                </a:lnTo>
                <a:lnTo>
                  <a:pt x="517" y="56"/>
                </a:lnTo>
                <a:lnTo>
                  <a:pt x="517" y="56"/>
                </a:lnTo>
                <a:lnTo>
                  <a:pt x="517" y="56"/>
                </a:lnTo>
                <a:lnTo>
                  <a:pt x="518" y="56"/>
                </a:lnTo>
                <a:lnTo>
                  <a:pt x="518" y="56"/>
                </a:lnTo>
                <a:lnTo>
                  <a:pt x="518" y="56"/>
                </a:lnTo>
                <a:lnTo>
                  <a:pt x="518" y="56"/>
                </a:lnTo>
                <a:lnTo>
                  <a:pt x="518" y="56"/>
                </a:lnTo>
                <a:lnTo>
                  <a:pt x="518" y="56"/>
                </a:lnTo>
                <a:lnTo>
                  <a:pt x="518" y="56"/>
                </a:lnTo>
                <a:lnTo>
                  <a:pt x="518" y="56"/>
                </a:lnTo>
                <a:lnTo>
                  <a:pt x="518" y="56"/>
                </a:lnTo>
                <a:lnTo>
                  <a:pt x="518" y="56"/>
                </a:lnTo>
                <a:lnTo>
                  <a:pt x="518" y="56"/>
                </a:lnTo>
                <a:lnTo>
                  <a:pt x="518" y="56"/>
                </a:lnTo>
                <a:lnTo>
                  <a:pt x="518" y="56"/>
                </a:lnTo>
                <a:lnTo>
                  <a:pt x="518" y="56"/>
                </a:lnTo>
                <a:lnTo>
                  <a:pt x="518" y="56"/>
                </a:lnTo>
                <a:lnTo>
                  <a:pt x="518" y="56"/>
                </a:lnTo>
                <a:lnTo>
                  <a:pt x="518" y="56"/>
                </a:lnTo>
                <a:lnTo>
                  <a:pt x="518" y="56"/>
                </a:lnTo>
                <a:lnTo>
                  <a:pt x="518" y="56"/>
                </a:lnTo>
                <a:lnTo>
                  <a:pt x="518" y="56"/>
                </a:lnTo>
                <a:lnTo>
                  <a:pt x="518" y="56"/>
                </a:lnTo>
                <a:lnTo>
                  <a:pt x="519" y="56"/>
                </a:lnTo>
                <a:lnTo>
                  <a:pt x="519" y="56"/>
                </a:lnTo>
                <a:lnTo>
                  <a:pt x="519" y="56"/>
                </a:lnTo>
                <a:lnTo>
                  <a:pt x="519" y="56"/>
                </a:lnTo>
                <a:lnTo>
                  <a:pt x="519" y="56"/>
                </a:lnTo>
                <a:lnTo>
                  <a:pt x="519" y="56"/>
                </a:lnTo>
                <a:lnTo>
                  <a:pt x="519" y="56"/>
                </a:lnTo>
                <a:lnTo>
                  <a:pt x="519" y="56"/>
                </a:lnTo>
                <a:lnTo>
                  <a:pt x="519" y="56"/>
                </a:lnTo>
                <a:lnTo>
                  <a:pt x="519" y="56"/>
                </a:lnTo>
                <a:lnTo>
                  <a:pt x="519" y="56"/>
                </a:lnTo>
                <a:lnTo>
                  <a:pt x="519" y="56"/>
                </a:lnTo>
                <a:lnTo>
                  <a:pt x="520" y="56"/>
                </a:lnTo>
                <a:lnTo>
                  <a:pt x="520" y="56"/>
                </a:lnTo>
                <a:lnTo>
                  <a:pt x="520" y="56"/>
                </a:lnTo>
                <a:lnTo>
                  <a:pt x="520" y="56"/>
                </a:lnTo>
                <a:lnTo>
                  <a:pt x="520" y="56"/>
                </a:lnTo>
                <a:lnTo>
                  <a:pt x="520" y="56"/>
                </a:lnTo>
                <a:lnTo>
                  <a:pt x="520" y="56"/>
                </a:lnTo>
                <a:lnTo>
                  <a:pt x="520" y="56"/>
                </a:lnTo>
                <a:lnTo>
                  <a:pt x="520" y="56"/>
                </a:lnTo>
                <a:lnTo>
                  <a:pt x="521" y="56"/>
                </a:lnTo>
                <a:lnTo>
                  <a:pt x="521" y="56"/>
                </a:lnTo>
                <a:lnTo>
                  <a:pt x="521" y="56"/>
                </a:lnTo>
                <a:lnTo>
                  <a:pt x="521" y="56"/>
                </a:lnTo>
                <a:lnTo>
                  <a:pt x="521" y="56"/>
                </a:lnTo>
                <a:lnTo>
                  <a:pt x="521" y="56"/>
                </a:lnTo>
                <a:lnTo>
                  <a:pt x="521" y="56"/>
                </a:lnTo>
                <a:lnTo>
                  <a:pt x="521" y="56"/>
                </a:lnTo>
                <a:lnTo>
                  <a:pt x="521" y="56"/>
                </a:lnTo>
                <a:lnTo>
                  <a:pt x="521" y="56"/>
                </a:lnTo>
                <a:lnTo>
                  <a:pt x="521" y="56"/>
                </a:lnTo>
                <a:lnTo>
                  <a:pt x="521" y="56"/>
                </a:lnTo>
                <a:lnTo>
                  <a:pt x="521" y="56"/>
                </a:lnTo>
                <a:lnTo>
                  <a:pt x="521" y="56"/>
                </a:lnTo>
                <a:lnTo>
                  <a:pt x="521" y="56"/>
                </a:lnTo>
                <a:lnTo>
                  <a:pt x="521" y="56"/>
                </a:lnTo>
                <a:lnTo>
                  <a:pt x="521" y="56"/>
                </a:lnTo>
                <a:lnTo>
                  <a:pt x="521" y="56"/>
                </a:lnTo>
                <a:lnTo>
                  <a:pt x="522" y="56"/>
                </a:lnTo>
                <a:lnTo>
                  <a:pt x="522" y="56"/>
                </a:lnTo>
                <a:lnTo>
                  <a:pt x="522" y="56"/>
                </a:lnTo>
                <a:lnTo>
                  <a:pt x="522" y="56"/>
                </a:lnTo>
                <a:lnTo>
                  <a:pt x="522" y="56"/>
                </a:lnTo>
                <a:lnTo>
                  <a:pt x="522" y="56"/>
                </a:lnTo>
                <a:lnTo>
                  <a:pt x="522" y="56"/>
                </a:lnTo>
                <a:lnTo>
                  <a:pt x="522" y="56"/>
                </a:lnTo>
                <a:lnTo>
                  <a:pt x="522" y="56"/>
                </a:lnTo>
                <a:lnTo>
                  <a:pt x="522" y="56"/>
                </a:lnTo>
                <a:lnTo>
                  <a:pt x="522" y="56"/>
                </a:lnTo>
                <a:lnTo>
                  <a:pt x="522" y="56"/>
                </a:lnTo>
                <a:lnTo>
                  <a:pt x="522" y="56"/>
                </a:lnTo>
                <a:lnTo>
                  <a:pt x="522" y="56"/>
                </a:lnTo>
                <a:lnTo>
                  <a:pt x="522" y="56"/>
                </a:lnTo>
                <a:lnTo>
                  <a:pt x="522" y="56"/>
                </a:lnTo>
                <a:lnTo>
                  <a:pt x="522" y="56"/>
                </a:lnTo>
                <a:lnTo>
                  <a:pt x="522" y="56"/>
                </a:lnTo>
                <a:lnTo>
                  <a:pt x="523" y="56"/>
                </a:lnTo>
                <a:lnTo>
                  <a:pt x="523" y="56"/>
                </a:lnTo>
                <a:lnTo>
                  <a:pt x="523" y="56"/>
                </a:lnTo>
                <a:lnTo>
                  <a:pt x="523" y="56"/>
                </a:lnTo>
                <a:lnTo>
                  <a:pt x="523" y="56"/>
                </a:lnTo>
                <a:lnTo>
                  <a:pt x="523" y="56"/>
                </a:lnTo>
                <a:lnTo>
                  <a:pt x="523" y="56"/>
                </a:lnTo>
                <a:lnTo>
                  <a:pt x="523" y="56"/>
                </a:lnTo>
                <a:lnTo>
                  <a:pt x="523" y="56"/>
                </a:lnTo>
                <a:lnTo>
                  <a:pt x="523" y="56"/>
                </a:lnTo>
                <a:lnTo>
                  <a:pt x="523" y="56"/>
                </a:lnTo>
                <a:lnTo>
                  <a:pt x="523" y="56"/>
                </a:lnTo>
                <a:lnTo>
                  <a:pt x="523" y="56"/>
                </a:lnTo>
                <a:lnTo>
                  <a:pt x="523" y="56"/>
                </a:lnTo>
                <a:lnTo>
                  <a:pt x="523" y="56"/>
                </a:lnTo>
                <a:lnTo>
                  <a:pt x="524" y="56"/>
                </a:lnTo>
                <a:lnTo>
                  <a:pt x="524" y="56"/>
                </a:lnTo>
                <a:lnTo>
                  <a:pt x="524" y="56"/>
                </a:lnTo>
                <a:lnTo>
                  <a:pt x="524" y="56"/>
                </a:lnTo>
                <a:lnTo>
                  <a:pt x="524" y="56"/>
                </a:lnTo>
                <a:lnTo>
                  <a:pt x="524" y="56"/>
                </a:lnTo>
                <a:lnTo>
                  <a:pt x="524" y="56"/>
                </a:lnTo>
                <a:lnTo>
                  <a:pt x="524" y="56"/>
                </a:lnTo>
                <a:lnTo>
                  <a:pt x="524" y="56"/>
                </a:lnTo>
                <a:lnTo>
                  <a:pt x="524" y="56"/>
                </a:lnTo>
                <a:lnTo>
                  <a:pt x="524" y="56"/>
                </a:lnTo>
                <a:lnTo>
                  <a:pt x="524" y="56"/>
                </a:lnTo>
                <a:lnTo>
                  <a:pt x="524" y="56"/>
                </a:lnTo>
                <a:lnTo>
                  <a:pt x="524" y="56"/>
                </a:lnTo>
                <a:lnTo>
                  <a:pt x="524" y="56"/>
                </a:lnTo>
                <a:lnTo>
                  <a:pt x="524" y="56"/>
                </a:lnTo>
                <a:lnTo>
                  <a:pt x="524" y="56"/>
                </a:lnTo>
                <a:lnTo>
                  <a:pt x="524" y="56"/>
                </a:lnTo>
                <a:lnTo>
                  <a:pt x="524" y="56"/>
                </a:lnTo>
                <a:lnTo>
                  <a:pt x="524" y="56"/>
                </a:lnTo>
                <a:lnTo>
                  <a:pt x="524" y="56"/>
                </a:lnTo>
                <a:lnTo>
                  <a:pt x="524" y="56"/>
                </a:lnTo>
                <a:lnTo>
                  <a:pt x="524" y="56"/>
                </a:lnTo>
                <a:lnTo>
                  <a:pt x="524" y="56"/>
                </a:lnTo>
                <a:lnTo>
                  <a:pt x="524" y="56"/>
                </a:lnTo>
                <a:lnTo>
                  <a:pt x="524" y="56"/>
                </a:lnTo>
                <a:lnTo>
                  <a:pt x="524" y="56"/>
                </a:lnTo>
                <a:lnTo>
                  <a:pt x="525" y="56"/>
                </a:lnTo>
                <a:lnTo>
                  <a:pt x="525" y="56"/>
                </a:lnTo>
                <a:lnTo>
                  <a:pt x="525" y="56"/>
                </a:lnTo>
                <a:lnTo>
                  <a:pt x="525" y="56"/>
                </a:lnTo>
                <a:lnTo>
                  <a:pt x="525" y="56"/>
                </a:lnTo>
                <a:lnTo>
                  <a:pt x="525" y="56"/>
                </a:lnTo>
                <a:lnTo>
                  <a:pt x="525" y="56"/>
                </a:lnTo>
                <a:lnTo>
                  <a:pt x="525" y="56"/>
                </a:lnTo>
                <a:lnTo>
                  <a:pt x="525" y="56"/>
                </a:lnTo>
                <a:lnTo>
                  <a:pt x="525" y="56"/>
                </a:lnTo>
                <a:lnTo>
                  <a:pt x="525" y="56"/>
                </a:lnTo>
                <a:lnTo>
                  <a:pt x="525" y="56"/>
                </a:lnTo>
                <a:lnTo>
                  <a:pt x="525" y="56"/>
                </a:lnTo>
                <a:lnTo>
                  <a:pt x="525" y="56"/>
                </a:lnTo>
                <a:lnTo>
                  <a:pt x="525" y="56"/>
                </a:lnTo>
                <a:lnTo>
                  <a:pt x="525" y="56"/>
                </a:lnTo>
                <a:lnTo>
                  <a:pt x="525" y="56"/>
                </a:lnTo>
                <a:lnTo>
                  <a:pt x="525" y="56"/>
                </a:lnTo>
                <a:lnTo>
                  <a:pt x="526" y="56"/>
                </a:lnTo>
                <a:lnTo>
                  <a:pt x="526" y="56"/>
                </a:lnTo>
                <a:lnTo>
                  <a:pt x="526" y="56"/>
                </a:lnTo>
                <a:lnTo>
                  <a:pt x="526" y="56"/>
                </a:lnTo>
                <a:lnTo>
                  <a:pt x="526" y="56"/>
                </a:lnTo>
                <a:lnTo>
                  <a:pt x="526" y="56"/>
                </a:lnTo>
                <a:lnTo>
                  <a:pt x="526" y="56"/>
                </a:lnTo>
                <a:lnTo>
                  <a:pt x="526" y="56"/>
                </a:lnTo>
                <a:lnTo>
                  <a:pt x="526" y="56"/>
                </a:lnTo>
                <a:lnTo>
                  <a:pt x="526" y="56"/>
                </a:lnTo>
                <a:lnTo>
                  <a:pt x="526" y="57"/>
                </a:lnTo>
                <a:lnTo>
                  <a:pt x="526" y="57"/>
                </a:lnTo>
                <a:lnTo>
                  <a:pt x="526" y="57"/>
                </a:lnTo>
                <a:lnTo>
                  <a:pt x="526" y="57"/>
                </a:lnTo>
                <a:lnTo>
                  <a:pt x="526" y="57"/>
                </a:lnTo>
                <a:lnTo>
                  <a:pt x="527" y="57"/>
                </a:lnTo>
                <a:lnTo>
                  <a:pt x="527" y="57"/>
                </a:lnTo>
                <a:lnTo>
                  <a:pt x="527" y="57"/>
                </a:lnTo>
                <a:lnTo>
                  <a:pt x="527" y="57"/>
                </a:lnTo>
                <a:lnTo>
                  <a:pt x="527" y="57"/>
                </a:lnTo>
                <a:lnTo>
                  <a:pt x="527" y="57"/>
                </a:lnTo>
                <a:lnTo>
                  <a:pt x="527" y="57"/>
                </a:lnTo>
                <a:lnTo>
                  <a:pt x="527" y="57"/>
                </a:lnTo>
                <a:lnTo>
                  <a:pt x="527" y="57"/>
                </a:lnTo>
                <a:lnTo>
                  <a:pt x="527" y="57"/>
                </a:lnTo>
                <a:lnTo>
                  <a:pt x="527" y="57"/>
                </a:lnTo>
                <a:lnTo>
                  <a:pt x="527" y="57"/>
                </a:lnTo>
                <a:lnTo>
                  <a:pt x="527" y="57"/>
                </a:lnTo>
                <a:lnTo>
                  <a:pt x="527" y="57"/>
                </a:lnTo>
                <a:lnTo>
                  <a:pt x="527" y="57"/>
                </a:lnTo>
                <a:lnTo>
                  <a:pt x="527" y="57"/>
                </a:lnTo>
                <a:lnTo>
                  <a:pt x="527" y="57"/>
                </a:lnTo>
                <a:lnTo>
                  <a:pt x="527" y="57"/>
                </a:lnTo>
                <a:lnTo>
                  <a:pt x="527" y="57"/>
                </a:lnTo>
                <a:lnTo>
                  <a:pt x="527" y="57"/>
                </a:lnTo>
                <a:lnTo>
                  <a:pt x="527" y="57"/>
                </a:lnTo>
                <a:lnTo>
                  <a:pt x="527" y="57"/>
                </a:lnTo>
                <a:lnTo>
                  <a:pt x="527" y="57"/>
                </a:lnTo>
                <a:lnTo>
                  <a:pt x="527" y="57"/>
                </a:lnTo>
                <a:lnTo>
                  <a:pt x="528" y="57"/>
                </a:lnTo>
                <a:lnTo>
                  <a:pt x="528" y="57"/>
                </a:lnTo>
                <a:lnTo>
                  <a:pt x="528" y="57"/>
                </a:lnTo>
                <a:lnTo>
                  <a:pt x="528" y="57"/>
                </a:lnTo>
                <a:lnTo>
                  <a:pt x="528" y="57"/>
                </a:lnTo>
                <a:lnTo>
                  <a:pt x="528" y="57"/>
                </a:lnTo>
                <a:lnTo>
                  <a:pt x="528" y="57"/>
                </a:lnTo>
                <a:lnTo>
                  <a:pt x="528" y="57"/>
                </a:lnTo>
                <a:lnTo>
                  <a:pt x="528" y="57"/>
                </a:lnTo>
                <a:lnTo>
                  <a:pt x="528" y="57"/>
                </a:lnTo>
                <a:lnTo>
                  <a:pt x="528" y="57"/>
                </a:lnTo>
                <a:lnTo>
                  <a:pt x="528" y="57"/>
                </a:lnTo>
                <a:lnTo>
                  <a:pt x="528" y="57"/>
                </a:lnTo>
                <a:lnTo>
                  <a:pt x="528" y="57"/>
                </a:lnTo>
                <a:lnTo>
                  <a:pt x="528" y="57"/>
                </a:lnTo>
                <a:lnTo>
                  <a:pt x="528" y="57"/>
                </a:lnTo>
                <a:lnTo>
                  <a:pt x="528" y="57"/>
                </a:lnTo>
                <a:lnTo>
                  <a:pt x="528" y="57"/>
                </a:lnTo>
                <a:lnTo>
                  <a:pt x="528" y="57"/>
                </a:lnTo>
                <a:lnTo>
                  <a:pt x="528" y="57"/>
                </a:lnTo>
                <a:lnTo>
                  <a:pt x="528" y="57"/>
                </a:lnTo>
                <a:lnTo>
                  <a:pt x="529" y="57"/>
                </a:lnTo>
                <a:lnTo>
                  <a:pt x="529" y="57"/>
                </a:lnTo>
                <a:lnTo>
                  <a:pt x="529" y="57"/>
                </a:lnTo>
                <a:lnTo>
                  <a:pt x="529" y="57"/>
                </a:lnTo>
                <a:lnTo>
                  <a:pt x="529" y="57"/>
                </a:lnTo>
                <a:lnTo>
                  <a:pt x="529" y="57"/>
                </a:lnTo>
                <a:lnTo>
                  <a:pt x="529" y="57"/>
                </a:lnTo>
                <a:lnTo>
                  <a:pt x="529" y="57"/>
                </a:lnTo>
                <a:lnTo>
                  <a:pt x="529" y="57"/>
                </a:lnTo>
                <a:lnTo>
                  <a:pt x="529" y="57"/>
                </a:lnTo>
                <a:lnTo>
                  <a:pt x="529" y="57"/>
                </a:lnTo>
                <a:lnTo>
                  <a:pt x="529" y="57"/>
                </a:lnTo>
                <a:lnTo>
                  <a:pt x="529" y="57"/>
                </a:lnTo>
                <a:lnTo>
                  <a:pt x="529" y="57"/>
                </a:lnTo>
                <a:lnTo>
                  <a:pt x="529" y="57"/>
                </a:lnTo>
                <a:lnTo>
                  <a:pt x="529" y="57"/>
                </a:lnTo>
                <a:lnTo>
                  <a:pt x="529" y="57"/>
                </a:lnTo>
                <a:lnTo>
                  <a:pt x="529" y="57"/>
                </a:lnTo>
                <a:lnTo>
                  <a:pt x="529" y="57"/>
                </a:lnTo>
                <a:lnTo>
                  <a:pt x="529" y="57"/>
                </a:lnTo>
                <a:lnTo>
                  <a:pt x="529" y="57"/>
                </a:lnTo>
                <a:lnTo>
                  <a:pt x="529" y="57"/>
                </a:lnTo>
                <a:lnTo>
                  <a:pt x="529" y="57"/>
                </a:lnTo>
                <a:lnTo>
                  <a:pt x="529" y="57"/>
                </a:lnTo>
                <a:lnTo>
                  <a:pt x="529" y="57"/>
                </a:lnTo>
                <a:lnTo>
                  <a:pt x="529" y="57"/>
                </a:lnTo>
                <a:lnTo>
                  <a:pt x="529" y="57"/>
                </a:lnTo>
                <a:lnTo>
                  <a:pt x="529" y="57"/>
                </a:lnTo>
                <a:lnTo>
                  <a:pt x="529" y="57"/>
                </a:lnTo>
                <a:lnTo>
                  <a:pt x="529" y="57"/>
                </a:lnTo>
                <a:lnTo>
                  <a:pt x="529" y="57"/>
                </a:lnTo>
                <a:lnTo>
                  <a:pt x="529" y="57"/>
                </a:lnTo>
                <a:lnTo>
                  <a:pt x="529" y="57"/>
                </a:lnTo>
                <a:lnTo>
                  <a:pt x="529" y="57"/>
                </a:lnTo>
                <a:lnTo>
                  <a:pt x="529" y="57"/>
                </a:lnTo>
                <a:lnTo>
                  <a:pt x="529" y="57"/>
                </a:lnTo>
                <a:lnTo>
                  <a:pt x="530" y="57"/>
                </a:lnTo>
                <a:lnTo>
                  <a:pt x="530" y="57"/>
                </a:lnTo>
                <a:lnTo>
                  <a:pt x="530" y="57"/>
                </a:lnTo>
                <a:lnTo>
                  <a:pt x="530" y="57"/>
                </a:lnTo>
                <a:lnTo>
                  <a:pt x="530" y="57"/>
                </a:lnTo>
                <a:lnTo>
                  <a:pt x="530" y="57"/>
                </a:lnTo>
                <a:lnTo>
                  <a:pt x="530" y="57"/>
                </a:lnTo>
                <a:lnTo>
                  <a:pt x="530" y="57"/>
                </a:lnTo>
                <a:lnTo>
                  <a:pt x="530" y="57"/>
                </a:lnTo>
                <a:lnTo>
                  <a:pt x="530" y="57"/>
                </a:lnTo>
                <a:lnTo>
                  <a:pt x="530" y="57"/>
                </a:lnTo>
                <a:lnTo>
                  <a:pt x="530" y="57"/>
                </a:lnTo>
                <a:lnTo>
                  <a:pt x="530" y="57"/>
                </a:lnTo>
                <a:lnTo>
                  <a:pt x="530" y="57"/>
                </a:lnTo>
                <a:lnTo>
                  <a:pt x="530" y="57"/>
                </a:lnTo>
                <a:lnTo>
                  <a:pt x="530" y="57"/>
                </a:lnTo>
                <a:lnTo>
                  <a:pt x="530" y="57"/>
                </a:lnTo>
                <a:lnTo>
                  <a:pt x="530" y="57"/>
                </a:lnTo>
                <a:lnTo>
                  <a:pt x="530" y="57"/>
                </a:lnTo>
                <a:lnTo>
                  <a:pt x="530" y="57"/>
                </a:lnTo>
                <a:lnTo>
                  <a:pt x="530" y="57"/>
                </a:lnTo>
                <a:lnTo>
                  <a:pt x="530" y="57"/>
                </a:lnTo>
                <a:lnTo>
                  <a:pt x="530" y="57"/>
                </a:lnTo>
                <a:lnTo>
                  <a:pt x="530" y="57"/>
                </a:lnTo>
                <a:lnTo>
                  <a:pt x="531" y="57"/>
                </a:lnTo>
                <a:lnTo>
                  <a:pt x="531" y="57"/>
                </a:lnTo>
                <a:lnTo>
                  <a:pt x="531" y="57"/>
                </a:lnTo>
                <a:lnTo>
                  <a:pt x="531" y="57"/>
                </a:lnTo>
                <a:lnTo>
                  <a:pt x="531" y="57"/>
                </a:lnTo>
                <a:lnTo>
                  <a:pt x="531" y="57"/>
                </a:lnTo>
                <a:lnTo>
                  <a:pt x="531" y="57"/>
                </a:lnTo>
                <a:lnTo>
                  <a:pt x="531" y="57"/>
                </a:lnTo>
                <a:lnTo>
                  <a:pt x="531" y="57"/>
                </a:lnTo>
                <a:lnTo>
                  <a:pt x="531" y="57"/>
                </a:lnTo>
                <a:lnTo>
                  <a:pt x="531" y="57"/>
                </a:lnTo>
                <a:lnTo>
                  <a:pt x="531" y="57"/>
                </a:lnTo>
                <a:lnTo>
                  <a:pt x="531" y="57"/>
                </a:lnTo>
                <a:lnTo>
                  <a:pt x="531" y="57"/>
                </a:lnTo>
                <a:lnTo>
                  <a:pt x="531" y="57"/>
                </a:lnTo>
                <a:lnTo>
                  <a:pt x="531" y="57"/>
                </a:lnTo>
                <a:lnTo>
                  <a:pt x="531" y="57"/>
                </a:lnTo>
                <a:lnTo>
                  <a:pt x="531" y="57"/>
                </a:lnTo>
                <a:lnTo>
                  <a:pt x="531" y="57"/>
                </a:lnTo>
                <a:lnTo>
                  <a:pt x="531" y="57"/>
                </a:lnTo>
                <a:lnTo>
                  <a:pt x="531" y="57"/>
                </a:lnTo>
                <a:lnTo>
                  <a:pt x="532" y="57"/>
                </a:lnTo>
                <a:lnTo>
                  <a:pt x="532" y="57"/>
                </a:lnTo>
                <a:lnTo>
                  <a:pt x="532" y="57"/>
                </a:lnTo>
                <a:lnTo>
                  <a:pt x="532" y="57"/>
                </a:lnTo>
                <a:lnTo>
                  <a:pt x="532" y="57"/>
                </a:lnTo>
                <a:lnTo>
                  <a:pt x="532" y="57"/>
                </a:lnTo>
                <a:lnTo>
                  <a:pt x="532" y="57"/>
                </a:lnTo>
                <a:lnTo>
                  <a:pt x="532" y="57"/>
                </a:lnTo>
                <a:lnTo>
                  <a:pt x="532" y="57"/>
                </a:lnTo>
                <a:lnTo>
                  <a:pt x="532" y="57"/>
                </a:lnTo>
                <a:lnTo>
                  <a:pt x="532" y="57"/>
                </a:lnTo>
                <a:lnTo>
                  <a:pt x="532" y="57"/>
                </a:lnTo>
                <a:lnTo>
                  <a:pt x="532" y="57"/>
                </a:lnTo>
                <a:lnTo>
                  <a:pt x="532" y="57"/>
                </a:lnTo>
                <a:lnTo>
                  <a:pt x="532" y="57"/>
                </a:lnTo>
                <a:lnTo>
                  <a:pt x="532" y="57"/>
                </a:lnTo>
                <a:lnTo>
                  <a:pt x="532" y="57"/>
                </a:lnTo>
                <a:lnTo>
                  <a:pt x="532" y="57"/>
                </a:lnTo>
                <a:lnTo>
                  <a:pt x="532" y="57"/>
                </a:lnTo>
                <a:lnTo>
                  <a:pt x="532" y="57"/>
                </a:lnTo>
                <a:lnTo>
                  <a:pt x="532" y="57"/>
                </a:lnTo>
                <a:lnTo>
                  <a:pt x="533" y="57"/>
                </a:lnTo>
                <a:lnTo>
                  <a:pt x="533" y="57"/>
                </a:lnTo>
                <a:lnTo>
                  <a:pt x="533" y="57"/>
                </a:lnTo>
                <a:lnTo>
                  <a:pt x="533" y="57"/>
                </a:lnTo>
                <a:lnTo>
                  <a:pt x="533" y="57"/>
                </a:lnTo>
                <a:lnTo>
                  <a:pt x="533" y="57"/>
                </a:lnTo>
                <a:lnTo>
                  <a:pt x="533" y="57"/>
                </a:lnTo>
                <a:lnTo>
                  <a:pt x="533" y="57"/>
                </a:lnTo>
                <a:lnTo>
                  <a:pt x="533" y="57"/>
                </a:lnTo>
                <a:lnTo>
                  <a:pt x="533" y="57"/>
                </a:lnTo>
                <a:lnTo>
                  <a:pt x="533" y="57"/>
                </a:lnTo>
                <a:lnTo>
                  <a:pt x="533" y="57"/>
                </a:lnTo>
                <a:lnTo>
                  <a:pt x="533" y="57"/>
                </a:lnTo>
                <a:lnTo>
                  <a:pt x="533" y="57"/>
                </a:lnTo>
                <a:lnTo>
                  <a:pt x="533" y="57"/>
                </a:lnTo>
                <a:lnTo>
                  <a:pt x="534" y="57"/>
                </a:lnTo>
                <a:lnTo>
                  <a:pt x="534" y="57"/>
                </a:lnTo>
                <a:lnTo>
                  <a:pt x="534" y="57"/>
                </a:lnTo>
                <a:lnTo>
                  <a:pt x="534" y="57"/>
                </a:lnTo>
                <a:lnTo>
                  <a:pt x="534" y="57"/>
                </a:lnTo>
                <a:lnTo>
                  <a:pt x="534" y="57"/>
                </a:lnTo>
                <a:lnTo>
                  <a:pt x="534" y="57"/>
                </a:lnTo>
                <a:lnTo>
                  <a:pt x="534" y="57"/>
                </a:lnTo>
                <a:lnTo>
                  <a:pt x="534" y="57"/>
                </a:lnTo>
                <a:lnTo>
                  <a:pt x="534" y="57"/>
                </a:lnTo>
                <a:lnTo>
                  <a:pt x="534" y="57"/>
                </a:lnTo>
                <a:lnTo>
                  <a:pt x="534" y="57"/>
                </a:lnTo>
                <a:lnTo>
                  <a:pt x="534" y="57"/>
                </a:lnTo>
                <a:lnTo>
                  <a:pt x="534" y="57"/>
                </a:lnTo>
                <a:lnTo>
                  <a:pt x="534" y="57"/>
                </a:lnTo>
                <a:lnTo>
                  <a:pt x="534" y="57"/>
                </a:lnTo>
                <a:lnTo>
                  <a:pt x="534" y="57"/>
                </a:lnTo>
                <a:lnTo>
                  <a:pt x="534" y="57"/>
                </a:lnTo>
                <a:lnTo>
                  <a:pt x="534" y="57"/>
                </a:lnTo>
                <a:lnTo>
                  <a:pt x="534" y="57"/>
                </a:lnTo>
                <a:lnTo>
                  <a:pt x="534" y="57"/>
                </a:lnTo>
                <a:lnTo>
                  <a:pt x="534" y="57"/>
                </a:lnTo>
                <a:lnTo>
                  <a:pt x="534" y="57"/>
                </a:lnTo>
                <a:lnTo>
                  <a:pt x="534" y="57"/>
                </a:lnTo>
                <a:lnTo>
                  <a:pt x="534" y="57"/>
                </a:lnTo>
                <a:lnTo>
                  <a:pt x="534" y="57"/>
                </a:lnTo>
                <a:lnTo>
                  <a:pt x="534" y="57"/>
                </a:lnTo>
                <a:lnTo>
                  <a:pt x="535" y="57"/>
                </a:lnTo>
                <a:lnTo>
                  <a:pt x="535" y="57"/>
                </a:lnTo>
                <a:lnTo>
                  <a:pt x="535" y="57"/>
                </a:lnTo>
                <a:lnTo>
                  <a:pt x="535" y="57"/>
                </a:lnTo>
                <a:lnTo>
                  <a:pt x="535" y="58"/>
                </a:lnTo>
                <a:lnTo>
                  <a:pt x="535" y="58"/>
                </a:lnTo>
                <a:lnTo>
                  <a:pt x="535" y="58"/>
                </a:lnTo>
                <a:lnTo>
                  <a:pt x="535" y="58"/>
                </a:lnTo>
                <a:lnTo>
                  <a:pt x="535" y="58"/>
                </a:lnTo>
                <a:lnTo>
                  <a:pt x="535" y="58"/>
                </a:lnTo>
                <a:lnTo>
                  <a:pt x="535" y="58"/>
                </a:lnTo>
                <a:lnTo>
                  <a:pt x="535" y="58"/>
                </a:lnTo>
                <a:lnTo>
                  <a:pt x="535" y="58"/>
                </a:lnTo>
                <a:lnTo>
                  <a:pt x="535" y="58"/>
                </a:lnTo>
                <a:lnTo>
                  <a:pt x="535" y="58"/>
                </a:lnTo>
                <a:lnTo>
                  <a:pt x="535" y="58"/>
                </a:lnTo>
                <a:lnTo>
                  <a:pt x="535" y="58"/>
                </a:lnTo>
                <a:lnTo>
                  <a:pt x="535" y="58"/>
                </a:lnTo>
                <a:lnTo>
                  <a:pt x="536" y="58"/>
                </a:lnTo>
                <a:lnTo>
                  <a:pt x="536" y="58"/>
                </a:lnTo>
                <a:lnTo>
                  <a:pt x="536" y="58"/>
                </a:lnTo>
                <a:lnTo>
                  <a:pt x="536" y="58"/>
                </a:lnTo>
                <a:lnTo>
                  <a:pt x="536" y="58"/>
                </a:lnTo>
                <a:lnTo>
                  <a:pt x="536" y="58"/>
                </a:lnTo>
                <a:lnTo>
                  <a:pt x="536" y="58"/>
                </a:lnTo>
                <a:lnTo>
                  <a:pt x="536" y="58"/>
                </a:lnTo>
                <a:lnTo>
                  <a:pt x="536" y="58"/>
                </a:lnTo>
                <a:lnTo>
                  <a:pt x="536" y="58"/>
                </a:lnTo>
                <a:lnTo>
                  <a:pt x="536" y="58"/>
                </a:lnTo>
                <a:lnTo>
                  <a:pt x="536" y="58"/>
                </a:lnTo>
                <a:lnTo>
                  <a:pt x="536" y="58"/>
                </a:lnTo>
                <a:lnTo>
                  <a:pt x="536" y="58"/>
                </a:lnTo>
                <a:lnTo>
                  <a:pt x="536" y="58"/>
                </a:lnTo>
                <a:lnTo>
                  <a:pt x="537" y="58"/>
                </a:lnTo>
                <a:lnTo>
                  <a:pt x="537" y="58"/>
                </a:lnTo>
                <a:lnTo>
                  <a:pt x="537" y="58"/>
                </a:lnTo>
                <a:lnTo>
                  <a:pt x="537" y="58"/>
                </a:lnTo>
                <a:lnTo>
                  <a:pt x="537" y="58"/>
                </a:lnTo>
                <a:lnTo>
                  <a:pt x="537" y="58"/>
                </a:lnTo>
                <a:lnTo>
                  <a:pt x="537" y="58"/>
                </a:lnTo>
                <a:lnTo>
                  <a:pt x="537" y="58"/>
                </a:lnTo>
                <a:lnTo>
                  <a:pt x="537" y="58"/>
                </a:lnTo>
                <a:lnTo>
                  <a:pt x="537" y="58"/>
                </a:lnTo>
                <a:lnTo>
                  <a:pt x="537" y="58"/>
                </a:lnTo>
                <a:lnTo>
                  <a:pt x="537" y="58"/>
                </a:lnTo>
                <a:lnTo>
                  <a:pt x="537" y="58"/>
                </a:lnTo>
                <a:lnTo>
                  <a:pt x="537" y="58"/>
                </a:lnTo>
                <a:lnTo>
                  <a:pt x="537" y="58"/>
                </a:lnTo>
                <a:lnTo>
                  <a:pt x="538" y="58"/>
                </a:lnTo>
                <a:lnTo>
                  <a:pt x="538" y="58"/>
                </a:lnTo>
                <a:lnTo>
                  <a:pt x="538" y="58"/>
                </a:lnTo>
                <a:lnTo>
                  <a:pt x="538" y="58"/>
                </a:lnTo>
                <a:lnTo>
                  <a:pt x="538" y="58"/>
                </a:lnTo>
                <a:lnTo>
                  <a:pt x="538" y="58"/>
                </a:lnTo>
                <a:lnTo>
                  <a:pt x="538" y="58"/>
                </a:lnTo>
                <a:lnTo>
                  <a:pt x="538" y="58"/>
                </a:lnTo>
                <a:lnTo>
                  <a:pt x="538" y="58"/>
                </a:lnTo>
                <a:lnTo>
                  <a:pt x="538" y="58"/>
                </a:lnTo>
                <a:lnTo>
                  <a:pt x="538" y="58"/>
                </a:lnTo>
                <a:lnTo>
                  <a:pt x="538" y="58"/>
                </a:lnTo>
                <a:lnTo>
                  <a:pt x="538" y="58"/>
                </a:lnTo>
                <a:lnTo>
                  <a:pt x="538" y="58"/>
                </a:lnTo>
                <a:lnTo>
                  <a:pt x="538" y="58"/>
                </a:lnTo>
                <a:lnTo>
                  <a:pt x="538" y="58"/>
                </a:lnTo>
                <a:lnTo>
                  <a:pt x="538" y="58"/>
                </a:lnTo>
                <a:lnTo>
                  <a:pt x="538" y="58"/>
                </a:lnTo>
                <a:lnTo>
                  <a:pt x="539" y="58"/>
                </a:lnTo>
                <a:lnTo>
                  <a:pt x="539" y="58"/>
                </a:lnTo>
                <a:lnTo>
                  <a:pt x="539" y="58"/>
                </a:lnTo>
                <a:lnTo>
                  <a:pt x="539" y="58"/>
                </a:lnTo>
                <a:lnTo>
                  <a:pt x="539" y="58"/>
                </a:lnTo>
                <a:lnTo>
                  <a:pt x="539" y="58"/>
                </a:lnTo>
                <a:lnTo>
                  <a:pt x="539" y="58"/>
                </a:lnTo>
                <a:lnTo>
                  <a:pt x="539" y="58"/>
                </a:lnTo>
                <a:lnTo>
                  <a:pt x="539" y="58"/>
                </a:lnTo>
                <a:lnTo>
                  <a:pt x="539" y="58"/>
                </a:lnTo>
                <a:lnTo>
                  <a:pt x="539" y="58"/>
                </a:lnTo>
                <a:lnTo>
                  <a:pt x="539" y="58"/>
                </a:lnTo>
                <a:lnTo>
                  <a:pt x="539" y="58"/>
                </a:lnTo>
                <a:lnTo>
                  <a:pt x="539" y="58"/>
                </a:lnTo>
                <a:lnTo>
                  <a:pt x="539" y="58"/>
                </a:lnTo>
                <a:lnTo>
                  <a:pt x="539" y="58"/>
                </a:lnTo>
                <a:lnTo>
                  <a:pt x="539" y="58"/>
                </a:lnTo>
                <a:lnTo>
                  <a:pt x="539" y="58"/>
                </a:lnTo>
                <a:lnTo>
                  <a:pt x="540" y="58"/>
                </a:lnTo>
                <a:lnTo>
                  <a:pt x="540" y="58"/>
                </a:lnTo>
                <a:lnTo>
                  <a:pt x="540" y="58"/>
                </a:lnTo>
                <a:lnTo>
                  <a:pt x="540" y="58"/>
                </a:lnTo>
                <a:lnTo>
                  <a:pt x="540" y="58"/>
                </a:lnTo>
                <a:lnTo>
                  <a:pt x="540" y="58"/>
                </a:lnTo>
                <a:lnTo>
                  <a:pt x="540" y="58"/>
                </a:lnTo>
                <a:lnTo>
                  <a:pt x="540" y="58"/>
                </a:lnTo>
                <a:lnTo>
                  <a:pt x="540" y="58"/>
                </a:lnTo>
                <a:lnTo>
                  <a:pt x="540" y="58"/>
                </a:lnTo>
                <a:lnTo>
                  <a:pt x="540" y="58"/>
                </a:lnTo>
                <a:lnTo>
                  <a:pt x="540" y="58"/>
                </a:lnTo>
                <a:lnTo>
                  <a:pt x="540" y="58"/>
                </a:lnTo>
                <a:lnTo>
                  <a:pt x="540" y="58"/>
                </a:lnTo>
                <a:lnTo>
                  <a:pt x="540" y="58"/>
                </a:lnTo>
                <a:lnTo>
                  <a:pt x="540" y="58"/>
                </a:lnTo>
                <a:lnTo>
                  <a:pt x="540" y="58"/>
                </a:lnTo>
                <a:lnTo>
                  <a:pt x="540" y="58"/>
                </a:lnTo>
                <a:lnTo>
                  <a:pt x="540" y="58"/>
                </a:lnTo>
                <a:lnTo>
                  <a:pt x="540" y="58"/>
                </a:lnTo>
                <a:lnTo>
                  <a:pt x="540" y="58"/>
                </a:lnTo>
                <a:lnTo>
                  <a:pt x="540" y="58"/>
                </a:lnTo>
                <a:lnTo>
                  <a:pt x="540" y="58"/>
                </a:lnTo>
                <a:lnTo>
                  <a:pt x="540" y="58"/>
                </a:lnTo>
                <a:lnTo>
                  <a:pt x="540" y="58"/>
                </a:lnTo>
                <a:lnTo>
                  <a:pt x="540" y="58"/>
                </a:lnTo>
                <a:lnTo>
                  <a:pt x="540" y="58"/>
                </a:lnTo>
                <a:lnTo>
                  <a:pt x="541" y="58"/>
                </a:lnTo>
                <a:lnTo>
                  <a:pt x="541" y="58"/>
                </a:lnTo>
                <a:lnTo>
                  <a:pt x="541" y="58"/>
                </a:lnTo>
                <a:lnTo>
                  <a:pt x="541" y="58"/>
                </a:lnTo>
                <a:lnTo>
                  <a:pt x="541" y="58"/>
                </a:lnTo>
                <a:lnTo>
                  <a:pt x="541" y="58"/>
                </a:lnTo>
                <a:lnTo>
                  <a:pt x="541" y="58"/>
                </a:lnTo>
                <a:lnTo>
                  <a:pt x="541" y="58"/>
                </a:lnTo>
                <a:lnTo>
                  <a:pt x="541" y="58"/>
                </a:lnTo>
                <a:lnTo>
                  <a:pt x="541" y="58"/>
                </a:lnTo>
                <a:lnTo>
                  <a:pt x="541" y="58"/>
                </a:lnTo>
                <a:lnTo>
                  <a:pt x="541" y="58"/>
                </a:lnTo>
                <a:lnTo>
                  <a:pt x="541" y="58"/>
                </a:lnTo>
                <a:lnTo>
                  <a:pt x="541" y="58"/>
                </a:lnTo>
                <a:lnTo>
                  <a:pt x="541" y="58"/>
                </a:lnTo>
                <a:lnTo>
                  <a:pt x="541" y="58"/>
                </a:lnTo>
                <a:lnTo>
                  <a:pt x="541" y="58"/>
                </a:lnTo>
                <a:lnTo>
                  <a:pt x="541" y="58"/>
                </a:lnTo>
                <a:lnTo>
                  <a:pt x="542" y="58"/>
                </a:lnTo>
                <a:lnTo>
                  <a:pt x="542" y="58"/>
                </a:lnTo>
                <a:lnTo>
                  <a:pt x="542" y="58"/>
                </a:lnTo>
                <a:lnTo>
                  <a:pt x="542" y="58"/>
                </a:lnTo>
                <a:lnTo>
                  <a:pt x="542" y="58"/>
                </a:lnTo>
                <a:lnTo>
                  <a:pt x="542" y="58"/>
                </a:lnTo>
                <a:lnTo>
                  <a:pt x="542" y="58"/>
                </a:lnTo>
                <a:lnTo>
                  <a:pt x="542" y="58"/>
                </a:lnTo>
                <a:lnTo>
                  <a:pt x="542" y="58"/>
                </a:lnTo>
                <a:lnTo>
                  <a:pt x="542" y="58"/>
                </a:lnTo>
                <a:lnTo>
                  <a:pt x="542" y="58"/>
                </a:lnTo>
                <a:lnTo>
                  <a:pt x="542" y="58"/>
                </a:lnTo>
                <a:lnTo>
                  <a:pt x="542" y="58"/>
                </a:lnTo>
                <a:lnTo>
                  <a:pt x="542" y="58"/>
                </a:lnTo>
                <a:lnTo>
                  <a:pt x="542" y="58"/>
                </a:lnTo>
                <a:lnTo>
                  <a:pt x="543" y="58"/>
                </a:lnTo>
                <a:lnTo>
                  <a:pt x="543" y="58"/>
                </a:lnTo>
                <a:lnTo>
                  <a:pt x="543" y="58"/>
                </a:lnTo>
                <a:lnTo>
                  <a:pt x="543" y="58"/>
                </a:lnTo>
                <a:lnTo>
                  <a:pt x="543" y="58"/>
                </a:lnTo>
                <a:lnTo>
                  <a:pt x="543" y="58"/>
                </a:lnTo>
                <a:lnTo>
                  <a:pt x="543" y="58"/>
                </a:lnTo>
                <a:lnTo>
                  <a:pt x="543" y="58"/>
                </a:lnTo>
                <a:lnTo>
                  <a:pt x="543" y="58"/>
                </a:lnTo>
                <a:lnTo>
                  <a:pt x="543" y="58"/>
                </a:lnTo>
                <a:lnTo>
                  <a:pt x="543" y="58"/>
                </a:lnTo>
                <a:lnTo>
                  <a:pt x="543" y="58"/>
                </a:lnTo>
                <a:lnTo>
                  <a:pt x="543" y="58"/>
                </a:lnTo>
                <a:lnTo>
                  <a:pt x="543" y="58"/>
                </a:lnTo>
                <a:lnTo>
                  <a:pt x="543" y="58"/>
                </a:lnTo>
                <a:lnTo>
                  <a:pt x="543" y="58"/>
                </a:lnTo>
                <a:lnTo>
                  <a:pt x="543" y="58"/>
                </a:lnTo>
                <a:lnTo>
                  <a:pt x="543" y="58"/>
                </a:lnTo>
                <a:lnTo>
                  <a:pt x="543" y="58"/>
                </a:lnTo>
                <a:lnTo>
                  <a:pt x="543" y="58"/>
                </a:lnTo>
                <a:lnTo>
                  <a:pt x="543" y="58"/>
                </a:lnTo>
                <a:lnTo>
                  <a:pt x="543" y="58"/>
                </a:lnTo>
                <a:lnTo>
                  <a:pt x="543" y="58"/>
                </a:lnTo>
                <a:lnTo>
                  <a:pt x="543" y="58"/>
                </a:lnTo>
                <a:lnTo>
                  <a:pt x="544" y="58"/>
                </a:lnTo>
                <a:lnTo>
                  <a:pt x="544" y="58"/>
                </a:lnTo>
                <a:lnTo>
                  <a:pt x="544" y="58"/>
                </a:lnTo>
                <a:lnTo>
                  <a:pt x="544" y="58"/>
                </a:lnTo>
                <a:lnTo>
                  <a:pt x="544" y="58"/>
                </a:lnTo>
                <a:lnTo>
                  <a:pt x="544" y="58"/>
                </a:lnTo>
                <a:lnTo>
                  <a:pt x="544" y="58"/>
                </a:lnTo>
                <a:lnTo>
                  <a:pt x="544" y="58"/>
                </a:lnTo>
                <a:lnTo>
                  <a:pt x="544" y="58"/>
                </a:lnTo>
                <a:lnTo>
                  <a:pt x="544" y="58"/>
                </a:lnTo>
                <a:lnTo>
                  <a:pt x="544" y="58"/>
                </a:lnTo>
                <a:lnTo>
                  <a:pt x="544" y="58"/>
                </a:lnTo>
                <a:lnTo>
                  <a:pt x="544" y="58"/>
                </a:lnTo>
                <a:lnTo>
                  <a:pt x="544" y="58"/>
                </a:lnTo>
                <a:lnTo>
                  <a:pt x="544" y="58"/>
                </a:lnTo>
                <a:lnTo>
                  <a:pt x="544" y="58"/>
                </a:lnTo>
                <a:lnTo>
                  <a:pt x="544" y="58"/>
                </a:lnTo>
                <a:lnTo>
                  <a:pt x="544" y="58"/>
                </a:lnTo>
                <a:lnTo>
                  <a:pt x="544" y="58"/>
                </a:lnTo>
                <a:lnTo>
                  <a:pt x="544" y="58"/>
                </a:lnTo>
                <a:lnTo>
                  <a:pt x="544" y="58"/>
                </a:lnTo>
                <a:lnTo>
                  <a:pt x="544" y="58"/>
                </a:lnTo>
                <a:lnTo>
                  <a:pt x="544" y="58"/>
                </a:lnTo>
                <a:lnTo>
                  <a:pt x="544" y="58"/>
                </a:lnTo>
                <a:lnTo>
                  <a:pt x="544" y="58"/>
                </a:lnTo>
                <a:lnTo>
                  <a:pt x="544" y="58"/>
                </a:lnTo>
                <a:lnTo>
                  <a:pt x="544" y="58"/>
                </a:lnTo>
                <a:lnTo>
                  <a:pt x="544" y="58"/>
                </a:lnTo>
                <a:lnTo>
                  <a:pt x="544" y="58"/>
                </a:lnTo>
                <a:lnTo>
                  <a:pt x="544" y="58"/>
                </a:lnTo>
                <a:lnTo>
                  <a:pt x="544" y="58"/>
                </a:lnTo>
                <a:lnTo>
                  <a:pt x="544" y="58"/>
                </a:lnTo>
                <a:lnTo>
                  <a:pt x="544" y="58"/>
                </a:lnTo>
                <a:lnTo>
                  <a:pt x="544" y="58"/>
                </a:lnTo>
                <a:lnTo>
                  <a:pt x="544" y="58"/>
                </a:lnTo>
                <a:lnTo>
                  <a:pt x="544" y="58"/>
                </a:lnTo>
                <a:lnTo>
                  <a:pt x="545" y="58"/>
                </a:lnTo>
                <a:lnTo>
                  <a:pt x="545" y="58"/>
                </a:lnTo>
                <a:lnTo>
                  <a:pt x="545" y="58"/>
                </a:lnTo>
                <a:lnTo>
                  <a:pt x="545" y="58"/>
                </a:lnTo>
                <a:lnTo>
                  <a:pt x="545" y="58"/>
                </a:lnTo>
                <a:lnTo>
                  <a:pt x="545" y="58"/>
                </a:lnTo>
                <a:lnTo>
                  <a:pt x="545" y="58"/>
                </a:lnTo>
                <a:lnTo>
                  <a:pt x="545" y="58"/>
                </a:lnTo>
                <a:lnTo>
                  <a:pt x="545" y="58"/>
                </a:lnTo>
                <a:lnTo>
                  <a:pt x="545" y="58"/>
                </a:lnTo>
                <a:lnTo>
                  <a:pt x="545" y="58"/>
                </a:lnTo>
                <a:lnTo>
                  <a:pt x="545" y="58"/>
                </a:lnTo>
                <a:lnTo>
                  <a:pt x="545" y="58"/>
                </a:lnTo>
                <a:lnTo>
                  <a:pt x="545" y="58"/>
                </a:lnTo>
                <a:lnTo>
                  <a:pt x="545" y="58"/>
                </a:lnTo>
                <a:lnTo>
                  <a:pt x="545" y="58"/>
                </a:lnTo>
                <a:lnTo>
                  <a:pt x="545" y="58"/>
                </a:lnTo>
                <a:lnTo>
                  <a:pt x="545" y="58"/>
                </a:lnTo>
                <a:lnTo>
                  <a:pt x="545" y="58"/>
                </a:lnTo>
                <a:lnTo>
                  <a:pt x="545" y="58"/>
                </a:lnTo>
                <a:lnTo>
                  <a:pt x="545" y="58"/>
                </a:lnTo>
                <a:lnTo>
                  <a:pt x="545" y="58"/>
                </a:lnTo>
                <a:lnTo>
                  <a:pt x="545" y="58"/>
                </a:lnTo>
                <a:lnTo>
                  <a:pt x="545" y="58"/>
                </a:lnTo>
                <a:lnTo>
                  <a:pt x="545" y="58"/>
                </a:lnTo>
                <a:lnTo>
                  <a:pt x="545" y="58"/>
                </a:lnTo>
                <a:lnTo>
                  <a:pt x="545" y="58"/>
                </a:lnTo>
                <a:lnTo>
                  <a:pt x="545" y="58"/>
                </a:lnTo>
                <a:lnTo>
                  <a:pt x="545" y="58"/>
                </a:lnTo>
                <a:lnTo>
                  <a:pt x="545" y="58"/>
                </a:lnTo>
                <a:lnTo>
                  <a:pt x="545" y="58"/>
                </a:lnTo>
                <a:lnTo>
                  <a:pt x="545" y="58"/>
                </a:lnTo>
                <a:lnTo>
                  <a:pt x="545" y="58"/>
                </a:lnTo>
                <a:lnTo>
                  <a:pt x="545" y="58"/>
                </a:lnTo>
                <a:lnTo>
                  <a:pt x="545" y="58"/>
                </a:lnTo>
                <a:lnTo>
                  <a:pt x="545" y="58"/>
                </a:lnTo>
                <a:lnTo>
                  <a:pt x="546" y="58"/>
                </a:lnTo>
                <a:lnTo>
                  <a:pt x="546" y="58"/>
                </a:lnTo>
                <a:lnTo>
                  <a:pt x="546" y="58"/>
                </a:lnTo>
                <a:lnTo>
                  <a:pt x="546" y="58"/>
                </a:lnTo>
                <a:lnTo>
                  <a:pt x="546" y="58"/>
                </a:lnTo>
                <a:lnTo>
                  <a:pt x="546" y="58"/>
                </a:lnTo>
                <a:lnTo>
                  <a:pt x="546" y="58"/>
                </a:lnTo>
                <a:lnTo>
                  <a:pt x="546" y="58"/>
                </a:lnTo>
                <a:lnTo>
                  <a:pt x="546" y="58"/>
                </a:lnTo>
                <a:lnTo>
                  <a:pt x="546" y="58"/>
                </a:lnTo>
                <a:lnTo>
                  <a:pt x="546" y="58"/>
                </a:lnTo>
                <a:lnTo>
                  <a:pt x="546" y="58"/>
                </a:lnTo>
                <a:lnTo>
                  <a:pt x="546" y="58"/>
                </a:lnTo>
                <a:lnTo>
                  <a:pt x="546" y="58"/>
                </a:lnTo>
                <a:lnTo>
                  <a:pt x="546" y="58"/>
                </a:lnTo>
                <a:lnTo>
                  <a:pt x="546" y="58"/>
                </a:lnTo>
                <a:lnTo>
                  <a:pt x="546" y="58"/>
                </a:lnTo>
                <a:lnTo>
                  <a:pt x="546" y="58"/>
                </a:lnTo>
                <a:lnTo>
                  <a:pt x="546" y="58"/>
                </a:lnTo>
                <a:lnTo>
                  <a:pt x="546" y="58"/>
                </a:lnTo>
                <a:lnTo>
                  <a:pt x="546" y="58"/>
                </a:lnTo>
                <a:lnTo>
                  <a:pt x="546" y="58"/>
                </a:lnTo>
                <a:lnTo>
                  <a:pt x="546" y="58"/>
                </a:lnTo>
                <a:lnTo>
                  <a:pt x="546" y="58"/>
                </a:lnTo>
                <a:lnTo>
                  <a:pt x="547" y="58"/>
                </a:lnTo>
                <a:lnTo>
                  <a:pt x="547" y="58"/>
                </a:lnTo>
                <a:lnTo>
                  <a:pt x="547" y="58"/>
                </a:lnTo>
                <a:lnTo>
                  <a:pt x="547" y="58"/>
                </a:lnTo>
                <a:lnTo>
                  <a:pt x="547" y="59"/>
                </a:lnTo>
                <a:lnTo>
                  <a:pt x="547" y="59"/>
                </a:lnTo>
                <a:lnTo>
                  <a:pt x="547" y="59"/>
                </a:lnTo>
                <a:lnTo>
                  <a:pt x="547" y="59"/>
                </a:lnTo>
                <a:lnTo>
                  <a:pt x="547" y="59"/>
                </a:lnTo>
                <a:lnTo>
                  <a:pt x="547" y="59"/>
                </a:lnTo>
                <a:lnTo>
                  <a:pt x="547" y="59"/>
                </a:lnTo>
                <a:lnTo>
                  <a:pt x="547" y="59"/>
                </a:lnTo>
                <a:lnTo>
                  <a:pt x="547" y="59"/>
                </a:lnTo>
                <a:lnTo>
                  <a:pt x="547" y="59"/>
                </a:lnTo>
                <a:lnTo>
                  <a:pt x="547" y="59"/>
                </a:lnTo>
                <a:lnTo>
                  <a:pt x="547" y="59"/>
                </a:lnTo>
                <a:lnTo>
                  <a:pt x="547" y="59"/>
                </a:lnTo>
                <a:lnTo>
                  <a:pt x="547" y="59"/>
                </a:lnTo>
                <a:lnTo>
                  <a:pt x="547" y="59"/>
                </a:lnTo>
                <a:lnTo>
                  <a:pt x="547" y="59"/>
                </a:lnTo>
                <a:lnTo>
                  <a:pt x="547" y="59"/>
                </a:lnTo>
                <a:lnTo>
                  <a:pt x="547" y="59"/>
                </a:lnTo>
                <a:lnTo>
                  <a:pt x="547" y="59"/>
                </a:lnTo>
                <a:lnTo>
                  <a:pt x="547" y="59"/>
                </a:lnTo>
                <a:lnTo>
                  <a:pt x="547" y="59"/>
                </a:lnTo>
                <a:lnTo>
                  <a:pt x="547" y="59"/>
                </a:lnTo>
                <a:lnTo>
                  <a:pt x="547" y="59"/>
                </a:lnTo>
                <a:lnTo>
                  <a:pt x="547" y="59"/>
                </a:lnTo>
                <a:lnTo>
                  <a:pt x="547" y="59"/>
                </a:lnTo>
                <a:lnTo>
                  <a:pt x="547" y="59"/>
                </a:lnTo>
                <a:lnTo>
                  <a:pt x="547" y="59"/>
                </a:lnTo>
                <a:lnTo>
                  <a:pt x="547" y="59"/>
                </a:lnTo>
                <a:lnTo>
                  <a:pt x="547" y="59"/>
                </a:lnTo>
                <a:lnTo>
                  <a:pt x="547" y="59"/>
                </a:lnTo>
                <a:lnTo>
                  <a:pt x="547" y="59"/>
                </a:lnTo>
                <a:lnTo>
                  <a:pt x="547" y="59"/>
                </a:lnTo>
                <a:lnTo>
                  <a:pt x="548" y="59"/>
                </a:lnTo>
                <a:lnTo>
                  <a:pt x="548" y="59"/>
                </a:lnTo>
                <a:lnTo>
                  <a:pt x="548" y="59"/>
                </a:lnTo>
                <a:lnTo>
                  <a:pt x="548" y="59"/>
                </a:lnTo>
                <a:lnTo>
                  <a:pt x="548" y="59"/>
                </a:lnTo>
                <a:lnTo>
                  <a:pt x="548" y="59"/>
                </a:lnTo>
                <a:lnTo>
                  <a:pt x="548" y="59"/>
                </a:lnTo>
                <a:lnTo>
                  <a:pt x="548" y="59"/>
                </a:lnTo>
                <a:lnTo>
                  <a:pt x="548" y="59"/>
                </a:lnTo>
                <a:lnTo>
                  <a:pt x="548" y="59"/>
                </a:lnTo>
                <a:lnTo>
                  <a:pt x="548" y="59"/>
                </a:lnTo>
                <a:lnTo>
                  <a:pt x="548" y="59"/>
                </a:lnTo>
                <a:lnTo>
                  <a:pt x="548" y="59"/>
                </a:lnTo>
                <a:lnTo>
                  <a:pt x="548" y="59"/>
                </a:lnTo>
                <a:lnTo>
                  <a:pt x="548" y="59"/>
                </a:lnTo>
                <a:lnTo>
                  <a:pt x="548" y="59"/>
                </a:lnTo>
                <a:lnTo>
                  <a:pt x="548" y="59"/>
                </a:lnTo>
                <a:lnTo>
                  <a:pt x="548" y="59"/>
                </a:lnTo>
                <a:lnTo>
                  <a:pt x="548" y="59"/>
                </a:lnTo>
                <a:lnTo>
                  <a:pt x="548" y="59"/>
                </a:lnTo>
                <a:lnTo>
                  <a:pt x="548" y="59"/>
                </a:lnTo>
                <a:lnTo>
                  <a:pt x="548" y="59"/>
                </a:lnTo>
                <a:lnTo>
                  <a:pt x="548" y="59"/>
                </a:lnTo>
                <a:lnTo>
                  <a:pt x="548" y="59"/>
                </a:lnTo>
                <a:lnTo>
                  <a:pt x="548" y="59"/>
                </a:lnTo>
                <a:lnTo>
                  <a:pt x="548" y="59"/>
                </a:lnTo>
                <a:lnTo>
                  <a:pt x="548" y="59"/>
                </a:lnTo>
                <a:lnTo>
                  <a:pt x="548" y="59"/>
                </a:lnTo>
                <a:lnTo>
                  <a:pt x="548" y="59"/>
                </a:lnTo>
                <a:lnTo>
                  <a:pt x="548" y="59"/>
                </a:lnTo>
                <a:lnTo>
                  <a:pt x="548" y="59"/>
                </a:lnTo>
                <a:lnTo>
                  <a:pt x="548" y="59"/>
                </a:lnTo>
                <a:lnTo>
                  <a:pt x="548" y="59"/>
                </a:lnTo>
                <a:lnTo>
                  <a:pt x="548" y="59"/>
                </a:lnTo>
                <a:lnTo>
                  <a:pt x="548" y="59"/>
                </a:lnTo>
                <a:lnTo>
                  <a:pt x="548" y="59"/>
                </a:lnTo>
                <a:lnTo>
                  <a:pt x="548" y="59"/>
                </a:lnTo>
                <a:lnTo>
                  <a:pt x="548" y="59"/>
                </a:lnTo>
                <a:lnTo>
                  <a:pt x="548" y="59"/>
                </a:lnTo>
                <a:lnTo>
                  <a:pt x="548" y="59"/>
                </a:lnTo>
                <a:lnTo>
                  <a:pt x="548" y="59"/>
                </a:lnTo>
                <a:lnTo>
                  <a:pt x="548" y="59"/>
                </a:lnTo>
                <a:lnTo>
                  <a:pt x="548" y="59"/>
                </a:lnTo>
                <a:lnTo>
                  <a:pt x="548" y="59"/>
                </a:lnTo>
                <a:lnTo>
                  <a:pt x="548" y="59"/>
                </a:lnTo>
                <a:lnTo>
                  <a:pt x="549" y="59"/>
                </a:lnTo>
                <a:lnTo>
                  <a:pt x="549" y="59"/>
                </a:lnTo>
                <a:lnTo>
                  <a:pt x="549" y="59"/>
                </a:lnTo>
                <a:lnTo>
                  <a:pt x="549" y="59"/>
                </a:lnTo>
                <a:lnTo>
                  <a:pt x="549" y="59"/>
                </a:lnTo>
                <a:lnTo>
                  <a:pt x="549" y="59"/>
                </a:lnTo>
                <a:lnTo>
                  <a:pt x="549" y="59"/>
                </a:lnTo>
                <a:lnTo>
                  <a:pt x="549" y="59"/>
                </a:lnTo>
                <a:lnTo>
                  <a:pt x="549" y="59"/>
                </a:lnTo>
                <a:lnTo>
                  <a:pt x="549" y="59"/>
                </a:lnTo>
                <a:lnTo>
                  <a:pt x="549" y="59"/>
                </a:lnTo>
                <a:lnTo>
                  <a:pt x="549" y="59"/>
                </a:lnTo>
                <a:lnTo>
                  <a:pt x="549" y="59"/>
                </a:lnTo>
                <a:lnTo>
                  <a:pt x="549" y="59"/>
                </a:lnTo>
                <a:lnTo>
                  <a:pt x="549" y="59"/>
                </a:lnTo>
                <a:lnTo>
                  <a:pt x="549" y="59"/>
                </a:lnTo>
                <a:lnTo>
                  <a:pt x="549" y="59"/>
                </a:lnTo>
                <a:lnTo>
                  <a:pt x="549" y="59"/>
                </a:lnTo>
                <a:lnTo>
                  <a:pt x="549" y="59"/>
                </a:lnTo>
                <a:lnTo>
                  <a:pt x="549" y="59"/>
                </a:lnTo>
                <a:lnTo>
                  <a:pt x="549" y="59"/>
                </a:lnTo>
                <a:lnTo>
                  <a:pt x="549" y="59"/>
                </a:lnTo>
                <a:lnTo>
                  <a:pt x="549" y="59"/>
                </a:lnTo>
                <a:lnTo>
                  <a:pt x="549" y="59"/>
                </a:lnTo>
                <a:lnTo>
                  <a:pt x="549" y="59"/>
                </a:lnTo>
                <a:lnTo>
                  <a:pt x="549" y="59"/>
                </a:lnTo>
                <a:lnTo>
                  <a:pt x="549" y="59"/>
                </a:lnTo>
                <a:lnTo>
                  <a:pt x="549" y="59"/>
                </a:lnTo>
                <a:lnTo>
                  <a:pt x="549" y="59"/>
                </a:lnTo>
                <a:lnTo>
                  <a:pt x="549" y="59"/>
                </a:lnTo>
                <a:lnTo>
                  <a:pt x="549" y="59"/>
                </a:lnTo>
                <a:lnTo>
                  <a:pt x="549" y="59"/>
                </a:lnTo>
                <a:lnTo>
                  <a:pt x="549" y="59"/>
                </a:lnTo>
                <a:lnTo>
                  <a:pt x="549" y="59"/>
                </a:lnTo>
                <a:lnTo>
                  <a:pt x="549" y="59"/>
                </a:lnTo>
                <a:lnTo>
                  <a:pt x="549" y="59"/>
                </a:lnTo>
                <a:lnTo>
                  <a:pt x="549" y="59"/>
                </a:lnTo>
                <a:lnTo>
                  <a:pt x="549" y="59"/>
                </a:lnTo>
                <a:lnTo>
                  <a:pt x="549"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lnTo>
                  <a:pt x="550" y="59"/>
                </a:lnTo>
              </a:path>
            </a:pathLst>
          </a:custGeom>
          <a:noFill/>
          <a:ln w="28575" cap="flat">
            <a:solidFill>
              <a:srgbClr val="C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a:defRPr/>
            </a:pPr>
            <a:endParaRPr lang="fr-FR" sz="900">
              <a:solidFill>
                <a:prstClr val="black">
                  <a:lumMod val="65000"/>
                  <a:lumOff val="35000"/>
                </a:prstClr>
              </a:solidFill>
              <a:latin typeface="Arial" panose="020B0604020202020204" pitchFamily="34" charset="0"/>
              <a:cs typeface="Arial" panose="020B0604020202020204" pitchFamily="34" charset="0"/>
            </a:endParaRPr>
          </a:p>
        </p:txBody>
      </p:sp>
      <p:sp>
        <p:nvSpPr>
          <p:cNvPr id="160" name="Line 172">
            <a:extLst>
              <a:ext uri="{FF2B5EF4-FFF2-40B4-BE49-F238E27FC236}">
                <a16:creationId xmlns:a16="http://schemas.microsoft.com/office/drawing/2014/main" id="{D1E0AFDD-1D00-4842-8B5C-2B33C9BEC82F}"/>
              </a:ext>
            </a:extLst>
          </p:cNvPr>
          <p:cNvSpPr>
            <a:spLocks noChangeShapeType="1"/>
          </p:cNvSpPr>
          <p:nvPr/>
        </p:nvSpPr>
        <p:spPr bwMode="auto">
          <a:xfrm>
            <a:off x="5167422" y="3475567"/>
            <a:ext cx="3638550"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900">
              <a:solidFill>
                <a:prstClr val="black">
                  <a:lumMod val="65000"/>
                  <a:lumOff val="35000"/>
                </a:prstClr>
              </a:solidFill>
              <a:latin typeface="Arial" panose="020B0604020202020204" pitchFamily="34" charset="0"/>
              <a:cs typeface="Arial" panose="020B0604020202020204" pitchFamily="34" charset="0"/>
            </a:endParaRPr>
          </a:p>
        </p:txBody>
      </p:sp>
      <p:sp>
        <p:nvSpPr>
          <p:cNvPr id="161" name="Line 175">
            <a:extLst>
              <a:ext uri="{FF2B5EF4-FFF2-40B4-BE49-F238E27FC236}">
                <a16:creationId xmlns:a16="http://schemas.microsoft.com/office/drawing/2014/main" id="{67F41145-6D47-40CC-A024-FE8AEFAC412B}"/>
              </a:ext>
            </a:extLst>
          </p:cNvPr>
          <p:cNvSpPr>
            <a:spLocks noChangeShapeType="1"/>
          </p:cNvSpPr>
          <p:nvPr/>
        </p:nvSpPr>
        <p:spPr bwMode="auto">
          <a:xfrm flipV="1">
            <a:off x="5167422" y="1563423"/>
            <a:ext cx="0" cy="1912144"/>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62" name="Line 176">
            <a:extLst>
              <a:ext uri="{FF2B5EF4-FFF2-40B4-BE49-F238E27FC236}">
                <a16:creationId xmlns:a16="http://schemas.microsoft.com/office/drawing/2014/main" id="{1F3D6C60-8720-48D3-AF60-641C6D9BC1F2}"/>
              </a:ext>
            </a:extLst>
          </p:cNvPr>
          <p:cNvSpPr>
            <a:spLocks noChangeShapeType="1"/>
          </p:cNvSpPr>
          <p:nvPr/>
        </p:nvSpPr>
        <p:spPr bwMode="auto">
          <a:xfrm>
            <a:off x="5167422" y="3475567"/>
            <a:ext cx="3638550"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900">
              <a:solidFill>
                <a:prstClr val="black">
                  <a:lumMod val="65000"/>
                  <a:lumOff val="35000"/>
                </a:prstClr>
              </a:solidFill>
              <a:latin typeface="Arial" panose="020B0604020202020204" pitchFamily="34" charset="0"/>
              <a:cs typeface="Arial" panose="020B0604020202020204" pitchFamily="34" charset="0"/>
            </a:endParaRPr>
          </a:p>
        </p:txBody>
      </p:sp>
      <p:sp>
        <p:nvSpPr>
          <p:cNvPr id="163" name="Line 177">
            <a:extLst>
              <a:ext uri="{FF2B5EF4-FFF2-40B4-BE49-F238E27FC236}">
                <a16:creationId xmlns:a16="http://schemas.microsoft.com/office/drawing/2014/main" id="{BBA98053-019B-4F55-B9BF-79E7406301D6}"/>
              </a:ext>
            </a:extLst>
          </p:cNvPr>
          <p:cNvSpPr>
            <a:spLocks noChangeShapeType="1"/>
          </p:cNvSpPr>
          <p:nvPr/>
        </p:nvSpPr>
        <p:spPr bwMode="auto">
          <a:xfrm>
            <a:off x="5167422" y="3475567"/>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64" name="Rectangle 178">
            <a:extLst>
              <a:ext uri="{FF2B5EF4-FFF2-40B4-BE49-F238E27FC236}">
                <a16:creationId xmlns:a16="http://schemas.microsoft.com/office/drawing/2014/main" id="{8B12BC2E-C9BC-48D3-9C27-553A89A92863}"/>
              </a:ext>
            </a:extLst>
          </p:cNvPr>
          <p:cNvSpPr>
            <a:spLocks noChangeArrowheads="1"/>
          </p:cNvSpPr>
          <p:nvPr/>
        </p:nvSpPr>
        <p:spPr bwMode="auto">
          <a:xfrm>
            <a:off x="5135275" y="3570817"/>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0</a:t>
            </a:r>
          </a:p>
        </p:txBody>
      </p:sp>
      <p:sp>
        <p:nvSpPr>
          <p:cNvPr id="165" name="Line 179">
            <a:extLst>
              <a:ext uri="{FF2B5EF4-FFF2-40B4-BE49-F238E27FC236}">
                <a16:creationId xmlns:a16="http://schemas.microsoft.com/office/drawing/2014/main" id="{D17D0360-9E1B-4940-8BB7-14BA0E49C550}"/>
              </a:ext>
            </a:extLst>
          </p:cNvPr>
          <p:cNvSpPr>
            <a:spLocks noChangeShapeType="1"/>
          </p:cNvSpPr>
          <p:nvPr/>
        </p:nvSpPr>
        <p:spPr bwMode="auto">
          <a:xfrm>
            <a:off x="5746066" y="3475567"/>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66" name="Rectangle 180">
            <a:extLst>
              <a:ext uri="{FF2B5EF4-FFF2-40B4-BE49-F238E27FC236}">
                <a16:creationId xmlns:a16="http://schemas.microsoft.com/office/drawing/2014/main" id="{A2FCF3C5-975B-497A-82E4-EEC51740D187}"/>
              </a:ext>
            </a:extLst>
          </p:cNvPr>
          <p:cNvSpPr>
            <a:spLocks noChangeArrowheads="1"/>
          </p:cNvSpPr>
          <p:nvPr/>
        </p:nvSpPr>
        <p:spPr bwMode="auto">
          <a:xfrm>
            <a:off x="5712728" y="3570817"/>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1</a:t>
            </a:r>
          </a:p>
        </p:txBody>
      </p:sp>
      <p:sp>
        <p:nvSpPr>
          <p:cNvPr id="167" name="Line 181">
            <a:extLst>
              <a:ext uri="{FF2B5EF4-FFF2-40B4-BE49-F238E27FC236}">
                <a16:creationId xmlns:a16="http://schemas.microsoft.com/office/drawing/2014/main" id="{A3C9F417-837C-4599-932E-44E34CC2C006}"/>
              </a:ext>
            </a:extLst>
          </p:cNvPr>
          <p:cNvSpPr>
            <a:spLocks noChangeShapeType="1"/>
          </p:cNvSpPr>
          <p:nvPr/>
        </p:nvSpPr>
        <p:spPr bwMode="auto">
          <a:xfrm>
            <a:off x="6318756" y="3475567"/>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68" name="Rectangle 182">
            <a:extLst>
              <a:ext uri="{FF2B5EF4-FFF2-40B4-BE49-F238E27FC236}">
                <a16:creationId xmlns:a16="http://schemas.microsoft.com/office/drawing/2014/main" id="{668A6A78-2CF3-4659-BC4B-9FD257586D1C}"/>
              </a:ext>
            </a:extLst>
          </p:cNvPr>
          <p:cNvSpPr>
            <a:spLocks noChangeArrowheads="1"/>
          </p:cNvSpPr>
          <p:nvPr/>
        </p:nvSpPr>
        <p:spPr bwMode="auto">
          <a:xfrm>
            <a:off x="6288991" y="3570817"/>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2</a:t>
            </a:r>
          </a:p>
        </p:txBody>
      </p:sp>
      <p:sp>
        <p:nvSpPr>
          <p:cNvPr id="169" name="Line 183">
            <a:extLst>
              <a:ext uri="{FF2B5EF4-FFF2-40B4-BE49-F238E27FC236}">
                <a16:creationId xmlns:a16="http://schemas.microsoft.com/office/drawing/2014/main" id="{33DEF5E9-B07E-43F4-B082-7A11F6DA696C}"/>
              </a:ext>
            </a:extLst>
          </p:cNvPr>
          <p:cNvSpPr>
            <a:spLocks noChangeShapeType="1"/>
          </p:cNvSpPr>
          <p:nvPr/>
        </p:nvSpPr>
        <p:spPr bwMode="auto">
          <a:xfrm>
            <a:off x="6898591" y="3475567"/>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70" name="Rectangle 184">
            <a:extLst>
              <a:ext uri="{FF2B5EF4-FFF2-40B4-BE49-F238E27FC236}">
                <a16:creationId xmlns:a16="http://schemas.microsoft.com/office/drawing/2014/main" id="{BC9A7BFA-8860-44EB-8521-E583D647AC21}"/>
              </a:ext>
            </a:extLst>
          </p:cNvPr>
          <p:cNvSpPr>
            <a:spLocks noChangeArrowheads="1"/>
          </p:cNvSpPr>
          <p:nvPr/>
        </p:nvSpPr>
        <p:spPr bwMode="auto">
          <a:xfrm>
            <a:off x="6866443" y="3570817"/>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3</a:t>
            </a:r>
          </a:p>
        </p:txBody>
      </p:sp>
      <p:sp>
        <p:nvSpPr>
          <p:cNvPr id="171" name="Line 185">
            <a:extLst>
              <a:ext uri="{FF2B5EF4-FFF2-40B4-BE49-F238E27FC236}">
                <a16:creationId xmlns:a16="http://schemas.microsoft.com/office/drawing/2014/main" id="{F4253270-DDC1-4C24-A4A8-EE82713279B8}"/>
              </a:ext>
            </a:extLst>
          </p:cNvPr>
          <p:cNvSpPr>
            <a:spLocks noChangeShapeType="1"/>
          </p:cNvSpPr>
          <p:nvPr/>
        </p:nvSpPr>
        <p:spPr bwMode="auto">
          <a:xfrm>
            <a:off x="7477234" y="3475567"/>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72" name="Rectangle 186">
            <a:extLst>
              <a:ext uri="{FF2B5EF4-FFF2-40B4-BE49-F238E27FC236}">
                <a16:creationId xmlns:a16="http://schemas.microsoft.com/office/drawing/2014/main" id="{F77A1400-1A7D-457D-9304-1C1D2CEA758E}"/>
              </a:ext>
            </a:extLst>
          </p:cNvPr>
          <p:cNvSpPr>
            <a:spLocks noChangeArrowheads="1"/>
          </p:cNvSpPr>
          <p:nvPr/>
        </p:nvSpPr>
        <p:spPr bwMode="auto">
          <a:xfrm>
            <a:off x="7443897" y="3570817"/>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4</a:t>
            </a:r>
          </a:p>
        </p:txBody>
      </p:sp>
      <p:sp>
        <p:nvSpPr>
          <p:cNvPr id="173" name="Line 187">
            <a:extLst>
              <a:ext uri="{FF2B5EF4-FFF2-40B4-BE49-F238E27FC236}">
                <a16:creationId xmlns:a16="http://schemas.microsoft.com/office/drawing/2014/main" id="{C3F5BFF1-531C-46D0-B126-6FF27ACA2656}"/>
              </a:ext>
            </a:extLst>
          </p:cNvPr>
          <p:cNvSpPr>
            <a:spLocks noChangeShapeType="1"/>
          </p:cNvSpPr>
          <p:nvPr/>
        </p:nvSpPr>
        <p:spPr bwMode="auto">
          <a:xfrm>
            <a:off x="8049925" y="3475567"/>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74" name="Rectangle 188">
            <a:extLst>
              <a:ext uri="{FF2B5EF4-FFF2-40B4-BE49-F238E27FC236}">
                <a16:creationId xmlns:a16="http://schemas.microsoft.com/office/drawing/2014/main" id="{C57BC69F-2B8C-4FE7-B2E5-D586810852B7}"/>
              </a:ext>
            </a:extLst>
          </p:cNvPr>
          <p:cNvSpPr>
            <a:spLocks noChangeArrowheads="1"/>
          </p:cNvSpPr>
          <p:nvPr/>
        </p:nvSpPr>
        <p:spPr bwMode="auto">
          <a:xfrm>
            <a:off x="8021350" y="3570817"/>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5</a:t>
            </a:r>
          </a:p>
        </p:txBody>
      </p:sp>
      <p:sp>
        <p:nvSpPr>
          <p:cNvPr id="175" name="Line 189">
            <a:extLst>
              <a:ext uri="{FF2B5EF4-FFF2-40B4-BE49-F238E27FC236}">
                <a16:creationId xmlns:a16="http://schemas.microsoft.com/office/drawing/2014/main" id="{D785DF8E-208F-4045-AB07-B204F41B7076}"/>
              </a:ext>
            </a:extLst>
          </p:cNvPr>
          <p:cNvSpPr>
            <a:spLocks noChangeShapeType="1"/>
          </p:cNvSpPr>
          <p:nvPr/>
        </p:nvSpPr>
        <p:spPr bwMode="auto">
          <a:xfrm>
            <a:off x="8629759" y="3475567"/>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76" name="Rectangle 190">
            <a:extLst>
              <a:ext uri="{FF2B5EF4-FFF2-40B4-BE49-F238E27FC236}">
                <a16:creationId xmlns:a16="http://schemas.microsoft.com/office/drawing/2014/main" id="{A92595BB-5188-4913-A7AF-EF16113BEE10}"/>
              </a:ext>
            </a:extLst>
          </p:cNvPr>
          <p:cNvSpPr>
            <a:spLocks noChangeArrowheads="1"/>
          </p:cNvSpPr>
          <p:nvPr/>
        </p:nvSpPr>
        <p:spPr bwMode="auto">
          <a:xfrm>
            <a:off x="8597612" y="3570817"/>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6</a:t>
            </a:r>
          </a:p>
        </p:txBody>
      </p:sp>
      <p:sp>
        <p:nvSpPr>
          <p:cNvPr id="177" name="Rectangle 191">
            <a:extLst>
              <a:ext uri="{FF2B5EF4-FFF2-40B4-BE49-F238E27FC236}">
                <a16:creationId xmlns:a16="http://schemas.microsoft.com/office/drawing/2014/main" id="{95F95E95-46F3-4631-AF66-BC76BA9F5CC4}"/>
              </a:ext>
            </a:extLst>
          </p:cNvPr>
          <p:cNvSpPr>
            <a:spLocks noChangeArrowheads="1"/>
          </p:cNvSpPr>
          <p:nvPr/>
        </p:nvSpPr>
        <p:spPr bwMode="auto">
          <a:xfrm>
            <a:off x="6147824" y="3700503"/>
            <a:ext cx="146995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800" dirty="0">
                <a:solidFill>
                  <a:prstClr val="black">
                    <a:lumMod val="65000"/>
                    <a:lumOff val="35000"/>
                  </a:prstClr>
                </a:solidFill>
                <a:cs typeface="Arial" panose="020B0604020202020204" pitchFamily="34" charset="0"/>
              </a:rPr>
              <a:t>Années depuis la randomisation</a:t>
            </a:r>
          </a:p>
        </p:txBody>
      </p:sp>
      <p:sp>
        <p:nvSpPr>
          <p:cNvPr id="178" name="Line 192">
            <a:extLst>
              <a:ext uri="{FF2B5EF4-FFF2-40B4-BE49-F238E27FC236}">
                <a16:creationId xmlns:a16="http://schemas.microsoft.com/office/drawing/2014/main" id="{C3094E2D-6F6B-42C2-B5CC-3ABCAF0369DA}"/>
              </a:ext>
            </a:extLst>
          </p:cNvPr>
          <p:cNvSpPr>
            <a:spLocks noChangeShapeType="1"/>
          </p:cNvSpPr>
          <p:nvPr/>
        </p:nvSpPr>
        <p:spPr bwMode="auto">
          <a:xfrm flipV="1">
            <a:off x="5167422" y="1563423"/>
            <a:ext cx="0" cy="1912144"/>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79" name="Line 193">
            <a:extLst>
              <a:ext uri="{FF2B5EF4-FFF2-40B4-BE49-F238E27FC236}">
                <a16:creationId xmlns:a16="http://schemas.microsoft.com/office/drawing/2014/main" id="{420EA4D2-707B-4F4B-A33F-B3CE72DAA11D}"/>
              </a:ext>
            </a:extLst>
          </p:cNvPr>
          <p:cNvSpPr>
            <a:spLocks noChangeShapeType="1"/>
          </p:cNvSpPr>
          <p:nvPr/>
        </p:nvSpPr>
        <p:spPr bwMode="auto">
          <a:xfrm flipH="1">
            <a:off x="5116224" y="3475567"/>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80" name="Rectangle 194">
            <a:extLst>
              <a:ext uri="{FF2B5EF4-FFF2-40B4-BE49-F238E27FC236}">
                <a16:creationId xmlns:a16="http://schemas.microsoft.com/office/drawing/2014/main" id="{D394D058-918F-466D-8AF5-7BFD2CA6A79D}"/>
              </a:ext>
            </a:extLst>
          </p:cNvPr>
          <p:cNvSpPr>
            <a:spLocks noChangeArrowheads="1"/>
          </p:cNvSpPr>
          <p:nvPr/>
        </p:nvSpPr>
        <p:spPr bwMode="auto">
          <a:xfrm>
            <a:off x="5022166" y="3426751"/>
            <a:ext cx="57708" cy="12311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0</a:t>
            </a:r>
          </a:p>
        </p:txBody>
      </p:sp>
      <p:sp>
        <p:nvSpPr>
          <p:cNvPr id="181" name="Line 195">
            <a:extLst>
              <a:ext uri="{FF2B5EF4-FFF2-40B4-BE49-F238E27FC236}">
                <a16:creationId xmlns:a16="http://schemas.microsoft.com/office/drawing/2014/main" id="{177DF60B-D6A3-4F40-B473-9B559B63DBF4}"/>
              </a:ext>
            </a:extLst>
          </p:cNvPr>
          <p:cNvSpPr>
            <a:spLocks noChangeShapeType="1"/>
          </p:cNvSpPr>
          <p:nvPr/>
        </p:nvSpPr>
        <p:spPr bwMode="auto">
          <a:xfrm flipH="1">
            <a:off x="5116224" y="3288638"/>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82" name="Rectangle 196">
            <a:extLst>
              <a:ext uri="{FF2B5EF4-FFF2-40B4-BE49-F238E27FC236}">
                <a16:creationId xmlns:a16="http://schemas.microsoft.com/office/drawing/2014/main" id="{A41370C0-7B1E-4CF2-B977-D66102A3985F}"/>
              </a:ext>
            </a:extLst>
          </p:cNvPr>
          <p:cNvSpPr>
            <a:spLocks noChangeArrowheads="1"/>
          </p:cNvSpPr>
          <p:nvPr/>
        </p:nvSpPr>
        <p:spPr bwMode="auto">
          <a:xfrm>
            <a:off x="4959062" y="3238632"/>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10</a:t>
            </a:r>
          </a:p>
        </p:txBody>
      </p:sp>
      <p:sp>
        <p:nvSpPr>
          <p:cNvPr id="183" name="Line 197">
            <a:extLst>
              <a:ext uri="{FF2B5EF4-FFF2-40B4-BE49-F238E27FC236}">
                <a16:creationId xmlns:a16="http://schemas.microsoft.com/office/drawing/2014/main" id="{7A5761FD-60A6-4013-812B-C0F4CD0FAC1B}"/>
              </a:ext>
            </a:extLst>
          </p:cNvPr>
          <p:cNvSpPr>
            <a:spLocks noChangeShapeType="1"/>
          </p:cNvSpPr>
          <p:nvPr/>
        </p:nvSpPr>
        <p:spPr bwMode="auto">
          <a:xfrm flipH="1">
            <a:off x="5116224" y="3100520"/>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84" name="Rectangle 198">
            <a:extLst>
              <a:ext uri="{FF2B5EF4-FFF2-40B4-BE49-F238E27FC236}">
                <a16:creationId xmlns:a16="http://schemas.microsoft.com/office/drawing/2014/main" id="{BCAEB057-0FD8-4EAB-AF9B-FF6D9A7BD156}"/>
              </a:ext>
            </a:extLst>
          </p:cNvPr>
          <p:cNvSpPr>
            <a:spLocks noChangeArrowheads="1"/>
          </p:cNvSpPr>
          <p:nvPr/>
        </p:nvSpPr>
        <p:spPr bwMode="auto">
          <a:xfrm>
            <a:off x="4959062" y="3051704"/>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20</a:t>
            </a:r>
          </a:p>
        </p:txBody>
      </p:sp>
      <p:sp>
        <p:nvSpPr>
          <p:cNvPr id="185" name="Line 199">
            <a:extLst>
              <a:ext uri="{FF2B5EF4-FFF2-40B4-BE49-F238E27FC236}">
                <a16:creationId xmlns:a16="http://schemas.microsoft.com/office/drawing/2014/main" id="{2F1092C3-3F44-4E23-ACC7-03716966DB4B}"/>
              </a:ext>
            </a:extLst>
          </p:cNvPr>
          <p:cNvSpPr>
            <a:spLocks noChangeShapeType="1"/>
          </p:cNvSpPr>
          <p:nvPr/>
        </p:nvSpPr>
        <p:spPr bwMode="auto">
          <a:xfrm flipH="1">
            <a:off x="5116224" y="2912401"/>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86" name="Rectangle 200">
            <a:extLst>
              <a:ext uri="{FF2B5EF4-FFF2-40B4-BE49-F238E27FC236}">
                <a16:creationId xmlns:a16="http://schemas.microsoft.com/office/drawing/2014/main" id="{29252F3F-C1AD-4E3D-BDE7-C7A8CF0DC462}"/>
              </a:ext>
            </a:extLst>
          </p:cNvPr>
          <p:cNvSpPr>
            <a:spLocks noChangeArrowheads="1"/>
          </p:cNvSpPr>
          <p:nvPr/>
        </p:nvSpPr>
        <p:spPr bwMode="auto">
          <a:xfrm>
            <a:off x="4959062" y="2863585"/>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30</a:t>
            </a:r>
          </a:p>
        </p:txBody>
      </p:sp>
      <p:sp>
        <p:nvSpPr>
          <p:cNvPr id="187" name="Line 201">
            <a:extLst>
              <a:ext uri="{FF2B5EF4-FFF2-40B4-BE49-F238E27FC236}">
                <a16:creationId xmlns:a16="http://schemas.microsoft.com/office/drawing/2014/main" id="{3B96693B-06CA-4C3A-B472-59BB8699C200}"/>
              </a:ext>
            </a:extLst>
          </p:cNvPr>
          <p:cNvSpPr>
            <a:spLocks noChangeShapeType="1"/>
          </p:cNvSpPr>
          <p:nvPr/>
        </p:nvSpPr>
        <p:spPr bwMode="auto">
          <a:xfrm flipH="1">
            <a:off x="5116224" y="2724282"/>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88" name="Rectangle 202">
            <a:extLst>
              <a:ext uri="{FF2B5EF4-FFF2-40B4-BE49-F238E27FC236}">
                <a16:creationId xmlns:a16="http://schemas.microsoft.com/office/drawing/2014/main" id="{34882716-CE66-4056-917D-6497F5293A99}"/>
              </a:ext>
            </a:extLst>
          </p:cNvPr>
          <p:cNvSpPr>
            <a:spLocks noChangeArrowheads="1"/>
          </p:cNvSpPr>
          <p:nvPr/>
        </p:nvSpPr>
        <p:spPr bwMode="auto">
          <a:xfrm>
            <a:off x="4959062" y="2675467"/>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40</a:t>
            </a:r>
          </a:p>
        </p:txBody>
      </p:sp>
      <p:sp>
        <p:nvSpPr>
          <p:cNvPr id="189" name="Line 203">
            <a:extLst>
              <a:ext uri="{FF2B5EF4-FFF2-40B4-BE49-F238E27FC236}">
                <a16:creationId xmlns:a16="http://schemas.microsoft.com/office/drawing/2014/main" id="{3BB712A2-269A-43DA-8A33-87EE46906755}"/>
              </a:ext>
            </a:extLst>
          </p:cNvPr>
          <p:cNvSpPr>
            <a:spLocks noChangeShapeType="1"/>
          </p:cNvSpPr>
          <p:nvPr/>
        </p:nvSpPr>
        <p:spPr bwMode="auto">
          <a:xfrm flipH="1">
            <a:off x="5116224" y="2536163"/>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90" name="Rectangle 204">
            <a:extLst>
              <a:ext uri="{FF2B5EF4-FFF2-40B4-BE49-F238E27FC236}">
                <a16:creationId xmlns:a16="http://schemas.microsoft.com/office/drawing/2014/main" id="{D3575B73-201A-4510-8921-071909F3238B}"/>
              </a:ext>
            </a:extLst>
          </p:cNvPr>
          <p:cNvSpPr>
            <a:spLocks noChangeArrowheads="1"/>
          </p:cNvSpPr>
          <p:nvPr/>
        </p:nvSpPr>
        <p:spPr bwMode="auto">
          <a:xfrm>
            <a:off x="4959062" y="2487348"/>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50</a:t>
            </a:r>
          </a:p>
        </p:txBody>
      </p:sp>
      <p:sp>
        <p:nvSpPr>
          <p:cNvPr id="191" name="Line 205">
            <a:extLst>
              <a:ext uri="{FF2B5EF4-FFF2-40B4-BE49-F238E27FC236}">
                <a16:creationId xmlns:a16="http://schemas.microsoft.com/office/drawing/2014/main" id="{0C0E1EDB-CF15-4886-B8A4-B579EDAFBEAB}"/>
              </a:ext>
            </a:extLst>
          </p:cNvPr>
          <p:cNvSpPr>
            <a:spLocks noChangeShapeType="1"/>
          </p:cNvSpPr>
          <p:nvPr/>
        </p:nvSpPr>
        <p:spPr bwMode="auto">
          <a:xfrm flipH="1">
            <a:off x="5116224" y="2348045"/>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92" name="Rectangle 206">
            <a:extLst>
              <a:ext uri="{FF2B5EF4-FFF2-40B4-BE49-F238E27FC236}">
                <a16:creationId xmlns:a16="http://schemas.microsoft.com/office/drawing/2014/main" id="{75927599-70AE-4B38-9566-E5AAD4EBC344}"/>
              </a:ext>
            </a:extLst>
          </p:cNvPr>
          <p:cNvSpPr>
            <a:spLocks noChangeArrowheads="1"/>
          </p:cNvSpPr>
          <p:nvPr/>
        </p:nvSpPr>
        <p:spPr bwMode="auto">
          <a:xfrm>
            <a:off x="4959062" y="2296848"/>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60</a:t>
            </a:r>
          </a:p>
        </p:txBody>
      </p:sp>
      <p:sp>
        <p:nvSpPr>
          <p:cNvPr id="193" name="Line 207">
            <a:extLst>
              <a:ext uri="{FF2B5EF4-FFF2-40B4-BE49-F238E27FC236}">
                <a16:creationId xmlns:a16="http://schemas.microsoft.com/office/drawing/2014/main" id="{E377065A-B449-40CC-B2FF-7F0B7D83149D}"/>
              </a:ext>
            </a:extLst>
          </p:cNvPr>
          <p:cNvSpPr>
            <a:spLocks noChangeShapeType="1"/>
          </p:cNvSpPr>
          <p:nvPr/>
        </p:nvSpPr>
        <p:spPr bwMode="auto">
          <a:xfrm flipH="1">
            <a:off x="5116224" y="2159926"/>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94" name="Rectangle 208">
            <a:extLst>
              <a:ext uri="{FF2B5EF4-FFF2-40B4-BE49-F238E27FC236}">
                <a16:creationId xmlns:a16="http://schemas.microsoft.com/office/drawing/2014/main" id="{0B864B5F-62D3-4B0A-927E-5B5F99CF4310}"/>
              </a:ext>
            </a:extLst>
          </p:cNvPr>
          <p:cNvSpPr>
            <a:spLocks noChangeArrowheads="1"/>
          </p:cNvSpPr>
          <p:nvPr/>
        </p:nvSpPr>
        <p:spPr bwMode="auto">
          <a:xfrm>
            <a:off x="4959062" y="2108729"/>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70</a:t>
            </a:r>
          </a:p>
        </p:txBody>
      </p:sp>
      <p:sp>
        <p:nvSpPr>
          <p:cNvPr id="195" name="Line 209">
            <a:extLst>
              <a:ext uri="{FF2B5EF4-FFF2-40B4-BE49-F238E27FC236}">
                <a16:creationId xmlns:a16="http://schemas.microsoft.com/office/drawing/2014/main" id="{6FBC7BBE-77DE-4B00-BF80-9B89C62881DC}"/>
              </a:ext>
            </a:extLst>
          </p:cNvPr>
          <p:cNvSpPr>
            <a:spLocks noChangeShapeType="1"/>
          </p:cNvSpPr>
          <p:nvPr/>
        </p:nvSpPr>
        <p:spPr bwMode="auto">
          <a:xfrm flipH="1">
            <a:off x="5116224" y="1971807"/>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96" name="Rectangle 210">
            <a:extLst>
              <a:ext uri="{FF2B5EF4-FFF2-40B4-BE49-F238E27FC236}">
                <a16:creationId xmlns:a16="http://schemas.microsoft.com/office/drawing/2014/main" id="{3A7B8223-7A68-4984-9F91-8DA97A5AC70A}"/>
              </a:ext>
            </a:extLst>
          </p:cNvPr>
          <p:cNvSpPr>
            <a:spLocks noChangeArrowheads="1"/>
          </p:cNvSpPr>
          <p:nvPr/>
        </p:nvSpPr>
        <p:spPr bwMode="auto">
          <a:xfrm>
            <a:off x="4959062" y="1920610"/>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80</a:t>
            </a:r>
          </a:p>
        </p:txBody>
      </p:sp>
      <p:sp>
        <p:nvSpPr>
          <p:cNvPr id="197" name="Line 211">
            <a:extLst>
              <a:ext uri="{FF2B5EF4-FFF2-40B4-BE49-F238E27FC236}">
                <a16:creationId xmlns:a16="http://schemas.microsoft.com/office/drawing/2014/main" id="{342B098B-4A5B-4A4D-844A-08319CE7DC87}"/>
              </a:ext>
            </a:extLst>
          </p:cNvPr>
          <p:cNvSpPr>
            <a:spLocks noChangeShapeType="1"/>
          </p:cNvSpPr>
          <p:nvPr/>
        </p:nvSpPr>
        <p:spPr bwMode="auto">
          <a:xfrm flipH="1">
            <a:off x="5116224" y="1783688"/>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98" name="Rectangle 212">
            <a:extLst>
              <a:ext uri="{FF2B5EF4-FFF2-40B4-BE49-F238E27FC236}">
                <a16:creationId xmlns:a16="http://schemas.microsoft.com/office/drawing/2014/main" id="{11EAFAB0-834C-47B5-A3A1-B42069717252}"/>
              </a:ext>
            </a:extLst>
          </p:cNvPr>
          <p:cNvSpPr>
            <a:spLocks noChangeArrowheads="1"/>
          </p:cNvSpPr>
          <p:nvPr/>
        </p:nvSpPr>
        <p:spPr bwMode="auto">
          <a:xfrm>
            <a:off x="4959062" y="1732492"/>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90</a:t>
            </a:r>
          </a:p>
        </p:txBody>
      </p:sp>
      <p:sp>
        <p:nvSpPr>
          <p:cNvPr id="199" name="Line 213">
            <a:extLst>
              <a:ext uri="{FF2B5EF4-FFF2-40B4-BE49-F238E27FC236}">
                <a16:creationId xmlns:a16="http://schemas.microsoft.com/office/drawing/2014/main" id="{9C4B4FA8-56CA-4F5B-A025-6F93DFF44CFA}"/>
              </a:ext>
            </a:extLst>
          </p:cNvPr>
          <p:cNvSpPr>
            <a:spLocks noChangeShapeType="1"/>
          </p:cNvSpPr>
          <p:nvPr/>
        </p:nvSpPr>
        <p:spPr bwMode="auto">
          <a:xfrm flipH="1">
            <a:off x="5116224" y="1595570"/>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200" name="Rectangle 214">
            <a:extLst>
              <a:ext uri="{FF2B5EF4-FFF2-40B4-BE49-F238E27FC236}">
                <a16:creationId xmlns:a16="http://schemas.microsoft.com/office/drawing/2014/main" id="{ADDA8CB2-F064-46A1-83CD-CD8524DFC354}"/>
              </a:ext>
            </a:extLst>
          </p:cNvPr>
          <p:cNvSpPr>
            <a:spLocks noChangeArrowheads="1"/>
          </p:cNvSpPr>
          <p:nvPr/>
        </p:nvSpPr>
        <p:spPr bwMode="auto">
          <a:xfrm>
            <a:off x="4895959" y="1544373"/>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100</a:t>
            </a:r>
          </a:p>
        </p:txBody>
      </p:sp>
      <p:sp>
        <p:nvSpPr>
          <p:cNvPr id="201" name="Line 217">
            <a:extLst>
              <a:ext uri="{FF2B5EF4-FFF2-40B4-BE49-F238E27FC236}">
                <a16:creationId xmlns:a16="http://schemas.microsoft.com/office/drawing/2014/main" id="{91D42170-84F4-4035-BE2B-AEA44131BA79}"/>
              </a:ext>
            </a:extLst>
          </p:cNvPr>
          <p:cNvSpPr>
            <a:spLocks noChangeShapeType="1"/>
          </p:cNvSpPr>
          <p:nvPr/>
        </p:nvSpPr>
        <p:spPr bwMode="auto">
          <a:xfrm>
            <a:off x="5167422" y="3475567"/>
            <a:ext cx="3638550"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900">
              <a:solidFill>
                <a:prstClr val="black">
                  <a:lumMod val="65000"/>
                  <a:lumOff val="35000"/>
                </a:prstClr>
              </a:solidFill>
              <a:latin typeface="Arial" panose="020B0604020202020204" pitchFamily="34" charset="0"/>
              <a:cs typeface="Arial" panose="020B0604020202020204" pitchFamily="34" charset="0"/>
            </a:endParaRPr>
          </a:p>
        </p:txBody>
      </p:sp>
      <p:sp>
        <p:nvSpPr>
          <p:cNvPr id="202" name="Line 220">
            <a:extLst>
              <a:ext uri="{FF2B5EF4-FFF2-40B4-BE49-F238E27FC236}">
                <a16:creationId xmlns:a16="http://schemas.microsoft.com/office/drawing/2014/main" id="{E8533880-0A80-43C2-ACC0-8EDD3A243D7E}"/>
              </a:ext>
            </a:extLst>
          </p:cNvPr>
          <p:cNvSpPr>
            <a:spLocks noChangeShapeType="1"/>
          </p:cNvSpPr>
          <p:nvPr/>
        </p:nvSpPr>
        <p:spPr bwMode="auto">
          <a:xfrm flipV="1">
            <a:off x="5167422" y="1563423"/>
            <a:ext cx="0" cy="1912144"/>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203" name="Line 221">
            <a:extLst>
              <a:ext uri="{FF2B5EF4-FFF2-40B4-BE49-F238E27FC236}">
                <a16:creationId xmlns:a16="http://schemas.microsoft.com/office/drawing/2014/main" id="{8608AD61-E851-473B-A1A9-4EA0AC4B67CC}"/>
              </a:ext>
            </a:extLst>
          </p:cNvPr>
          <p:cNvSpPr>
            <a:spLocks noChangeShapeType="1"/>
          </p:cNvSpPr>
          <p:nvPr/>
        </p:nvSpPr>
        <p:spPr bwMode="auto">
          <a:xfrm>
            <a:off x="5167422" y="3475567"/>
            <a:ext cx="3638550"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900">
              <a:solidFill>
                <a:prstClr val="black">
                  <a:lumMod val="65000"/>
                  <a:lumOff val="35000"/>
                </a:prstClr>
              </a:solidFill>
              <a:latin typeface="Arial" panose="020B0604020202020204" pitchFamily="34" charset="0"/>
              <a:cs typeface="Arial" panose="020B0604020202020204" pitchFamily="34" charset="0"/>
            </a:endParaRPr>
          </a:p>
        </p:txBody>
      </p:sp>
      <p:sp>
        <p:nvSpPr>
          <p:cNvPr id="204" name="Line 222">
            <a:extLst>
              <a:ext uri="{FF2B5EF4-FFF2-40B4-BE49-F238E27FC236}">
                <a16:creationId xmlns:a16="http://schemas.microsoft.com/office/drawing/2014/main" id="{772ACFF3-0EB1-4F88-9DC3-7CD19F3B0AA6}"/>
              </a:ext>
            </a:extLst>
          </p:cNvPr>
          <p:cNvSpPr>
            <a:spLocks noChangeShapeType="1"/>
          </p:cNvSpPr>
          <p:nvPr/>
        </p:nvSpPr>
        <p:spPr bwMode="auto">
          <a:xfrm>
            <a:off x="5167422" y="3475567"/>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205" name="Rectangle 223">
            <a:extLst>
              <a:ext uri="{FF2B5EF4-FFF2-40B4-BE49-F238E27FC236}">
                <a16:creationId xmlns:a16="http://schemas.microsoft.com/office/drawing/2014/main" id="{A156282D-8843-48ED-A7B8-5DF0F5D4DAEF}"/>
              </a:ext>
            </a:extLst>
          </p:cNvPr>
          <p:cNvSpPr>
            <a:spLocks noChangeArrowheads="1"/>
          </p:cNvSpPr>
          <p:nvPr/>
        </p:nvSpPr>
        <p:spPr bwMode="auto">
          <a:xfrm>
            <a:off x="5135275" y="3570817"/>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0</a:t>
            </a:r>
          </a:p>
        </p:txBody>
      </p:sp>
      <p:sp>
        <p:nvSpPr>
          <p:cNvPr id="206" name="Line 224">
            <a:extLst>
              <a:ext uri="{FF2B5EF4-FFF2-40B4-BE49-F238E27FC236}">
                <a16:creationId xmlns:a16="http://schemas.microsoft.com/office/drawing/2014/main" id="{08226CED-19BA-4387-B33F-F42F4B072A0C}"/>
              </a:ext>
            </a:extLst>
          </p:cNvPr>
          <p:cNvSpPr>
            <a:spLocks noChangeShapeType="1"/>
          </p:cNvSpPr>
          <p:nvPr/>
        </p:nvSpPr>
        <p:spPr bwMode="auto">
          <a:xfrm>
            <a:off x="5746066" y="3475567"/>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207" name="Rectangle 225">
            <a:extLst>
              <a:ext uri="{FF2B5EF4-FFF2-40B4-BE49-F238E27FC236}">
                <a16:creationId xmlns:a16="http://schemas.microsoft.com/office/drawing/2014/main" id="{946BF0D8-CBFB-4F5A-A430-F2254F336BAC}"/>
              </a:ext>
            </a:extLst>
          </p:cNvPr>
          <p:cNvSpPr>
            <a:spLocks noChangeArrowheads="1"/>
          </p:cNvSpPr>
          <p:nvPr/>
        </p:nvSpPr>
        <p:spPr bwMode="auto">
          <a:xfrm>
            <a:off x="5712728" y="3570817"/>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1</a:t>
            </a:r>
          </a:p>
        </p:txBody>
      </p:sp>
      <p:sp>
        <p:nvSpPr>
          <p:cNvPr id="208" name="Line 226">
            <a:extLst>
              <a:ext uri="{FF2B5EF4-FFF2-40B4-BE49-F238E27FC236}">
                <a16:creationId xmlns:a16="http://schemas.microsoft.com/office/drawing/2014/main" id="{8942102F-2E19-4937-B162-9F57409ECA68}"/>
              </a:ext>
            </a:extLst>
          </p:cNvPr>
          <p:cNvSpPr>
            <a:spLocks noChangeShapeType="1"/>
          </p:cNvSpPr>
          <p:nvPr/>
        </p:nvSpPr>
        <p:spPr bwMode="auto">
          <a:xfrm>
            <a:off x="6318756" y="3475567"/>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209" name="Rectangle 227">
            <a:extLst>
              <a:ext uri="{FF2B5EF4-FFF2-40B4-BE49-F238E27FC236}">
                <a16:creationId xmlns:a16="http://schemas.microsoft.com/office/drawing/2014/main" id="{9D688C86-EB5B-4E00-92EF-FB4D4C737F18}"/>
              </a:ext>
            </a:extLst>
          </p:cNvPr>
          <p:cNvSpPr>
            <a:spLocks noChangeArrowheads="1"/>
          </p:cNvSpPr>
          <p:nvPr/>
        </p:nvSpPr>
        <p:spPr bwMode="auto">
          <a:xfrm>
            <a:off x="6288991" y="3570817"/>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2</a:t>
            </a:r>
          </a:p>
        </p:txBody>
      </p:sp>
      <p:sp>
        <p:nvSpPr>
          <p:cNvPr id="210" name="Line 228">
            <a:extLst>
              <a:ext uri="{FF2B5EF4-FFF2-40B4-BE49-F238E27FC236}">
                <a16:creationId xmlns:a16="http://schemas.microsoft.com/office/drawing/2014/main" id="{F3CA13C1-A828-4768-B5B9-626DF550BB01}"/>
              </a:ext>
            </a:extLst>
          </p:cNvPr>
          <p:cNvSpPr>
            <a:spLocks noChangeShapeType="1"/>
          </p:cNvSpPr>
          <p:nvPr/>
        </p:nvSpPr>
        <p:spPr bwMode="auto">
          <a:xfrm>
            <a:off x="6898591" y="3475567"/>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211" name="Rectangle 229">
            <a:extLst>
              <a:ext uri="{FF2B5EF4-FFF2-40B4-BE49-F238E27FC236}">
                <a16:creationId xmlns:a16="http://schemas.microsoft.com/office/drawing/2014/main" id="{6A92E110-548C-4CD0-8AEE-C697B564D1E3}"/>
              </a:ext>
            </a:extLst>
          </p:cNvPr>
          <p:cNvSpPr>
            <a:spLocks noChangeArrowheads="1"/>
          </p:cNvSpPr>
          <p:nvPr/>
        </p:nvSpPr>
        <p:spPr bwMode="auto">
          <a:xfrm>
            <a:off x="6866443" y="3570817"/>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3</a:t>
            </a:r>
          </a:p>
        </p:txBody>
      </p:sp>
      <p:sp>
        <p:nvSpPr>
          <p:cNvPr id="212" name="Line 230">
            <a:extLst>
              <a:ext uri="{FF2B5EF4-FFF2-40B4-BE49-F238E27FC236}">
                <a16:creationId xmlns:a16="http://schemas.microsoft.com/office/drawing/2014/main" id="{30B20A30-6DDC-443A-B13B-D428B528E440}"/>
              </a:ext>
            </a:extLst>
          </p:cNvPr>
          <p:cNvSpPr>
            <a:spLocks noChangeShapeType="1"/>
          </p:cNvSpPr>
          <p:nvPr/>
        </p:nvSpPr>
        <p:spPr bwMode="auto">
          <a:xfrm>
            <a:off x="7477234" y="3475567"/>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213" name="Rectangle 231">
            <a:extLst>
              <a:ext uri="{FF2B5EF4-FFF2-40B4-BE49-F238E27FC236}">
                <a16:creationId xmlns:a16="http://schemas.microsoft.com/office/drawing/2014/main" id="{CCEBBFA9-CCC6-44C2-B327-17204510520A}"/>
              </a:ext>
            </a:extLst>
          </p:cNvPr>
          <p:cNvSpPr>
            <a:spLocks noChangeArrowheads="1"/>
          </p:cNvSpPr>
          <p:nvPr/>
        </p:nvSpPr>
        <p:spPr bwMode="auto">
          <a:xfrm>
            <a:off x="7443897" y="3570817"/>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4</a:t>
            </a:r>
          </a:p>
        </p:txBody>
      </p:sp>
      <p:sp>
        <p:nvSpPr>
          <p:cNvPr id="214" name="Line 232">
            <a:extLst>
              <a:ext uri="{FF2B5EF4-FFF2-40B4-BE49-F238E27FC236}">
                <a16:creationId xmlns:a16="http://schemas.microsoft.com/office/drawing/2014/main" id="{F0C20A50-67B8-489B-AEF1-B9AFF264FCAD}"/>
              </a:ext>
            </a:extLst>
          </p:cNvPr>
          <p:cNvSpPr>
            <a:spLocks noChangeShapeType="1"/>
          </p:cNvSpPr>
          <p:nvPr/>
        </p:nvSpPr>
        <p:spPr bwMode="auto">
          <a:xfrm>
            <a:off x="8049925" y="3475567"/>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215" name="Rectangle 233">
            <a:extLst>
              <a:ext uri="{FF2B5EF4-FFF2-40B4-BE49-F238E27FC236}">
                <a16:creationId xmlns:a16="http://schemas.microsoft.com/office/drawing/2014/main" id="{A563FE6A-CDB8-4B6F-A3C9-24B687079444}"/>
              </a:ext>
            </a:extLst>
          </p:cNvPr>
          <p:cNvSpPr>
            <a:spLocks noChangeArrowheads="1"/>
          </p:cNvSpPr>
          <p:nvPr/>
        </p:nvSpPr>
        <p:spPr bwMode="auto">
          <a:xfrm>
            <a:off x="8021350" y="3570817"/>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5</a:t>
            </a:r>
          </a:p>
        </p:txBody>
      </p:sp>
      <p:sp>
        <p:nvSpPr>
          <p:cNvPr id="216" name="Line 234">
            <a:extLst>
              <a:ext uri="{FF2B5EF4-FFF2-40B4-BE49-F238E27FC236}">
                <a16:creationId xmlns:a16="http://schemas.microsoft.com/office/drawing/2014/main" id="{8E731EDA-A053-49BD-91C9-BD12DA5C17DC}"/>
              </a:ext>
            </a:extLst>
          </p:cNvPr>
          <p:cNvSpPr>
            <a:spLocks noChangeShapeType="1"/>
          </p:cNvSpPr>
          <p:nvPr/>
        </p:nvSpPr>
        <p:spPr bwMode="auto">
          <a:xfrm>
            <a:off x="8629759" y="3475567"/>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217" name="Rectangle 235">
            <a:extLst>
              <a:ext uri="{FF2B5EF4-FFF2-40B4-BE49-F238E27FC236}">
                <a16:creationId xmlns:a16="http://schemas.microsoft.com/office/drawing/2014/main" id="{887C652D-749D-4EF9-B5CF-9EBD689C34B3}"/>
              </a:ext>
            </a:extLst>
          </p:cNvPr>
          <p:cNvSpPr>
            <a:spLocks noChangeArrowheads="1"/>
          </p:cNvSpPr>
          <p:nvPr/>
        </p:nvSpPr>
        <p:spPr bwMode="auto">
          <a:xfrm>
            <a:off x="8597612" y="3570817"/>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6</a:t>
            </a:r>
          </a:p>
        </p:txBody>
      </p:sp>
      <p:sp>
        <p:nvSpPr>
          <p:cNvPr id="218" name="Line 237">
            <a:extLst>
              <a:ext uri="{FF2B5EF4-FFF2-40B4-BE49-F238E27FC236}">
                <a16:creationId xmlns:a16="http://schemas.microsoft.com/office/drawing/2014/main" id="{7231B398-E084-419F-A279-DA4284A63DF6}"/>
              </a:ext>
            </a:extLst>
          </p:cNvPr>
          <p:cNvSpPr>
            <a:spLocks noChangeShapeType="1"/>
          </p:cNvSpPr>
          <p:nvPr/>
        </p:nvSpPr>
        <p:spPr bwMode="auto">
          <a:xfrm flipV="1">
            <a:off x="5167422" y="1563423"/>
            <a:ext cx="0" cy="1912144"/>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219" name="Line 238">
            <a:extLst>
              <a:ext uri="{FF2B5EF4-FFF2-40B4-BE49-F238E27FC236}">
                <a16:creationId xmlns:a16="http://schemas.microsoft.com/office/drawing/2014/main" id="{E4377F52-F5D9-4906-B429-65182B24B5DE}"/>
              </a:ext>
            </a:extLst>
          </p:cNvPr>
          <p:cNvSpPr>
            <a:spLocks noChangeShapeType="1"/>
          </p:cNvSpPr>
          <p:nvPr/>
        </p:nvSpPr>
        <p:spPr bwMode="auto">
          <a:xfrm flipH="1">
            <a:off x="5116224" y="3475567"/>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220" name="Line 240">
            <a:extLst>
              <a:ext uri="{FF2B5EF4-FFF2-40B4-BE49-F238E27FC236}">
                <a16:creationId xmlns:a16="http://schemas.microsoft.com/office/drawing/2014/main" id="{8BCBEE5E-0A71-43A2-9772-26AEED16A683}"/>
              </a:ext>
            </a:extLst>
          </p:cNvPr>
          <p:cNvSpPr>
            <a:spLocks noChangeShapeType="1"/>
          </p:cNvSpPr>
          <p:nvPr/>
        </p:nvSpPr>
        <p:spPr bwMode="auto">
          <a:xfrm flipH="1">
            <a:off x="5116224" y="3288638"/>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221" name="Rectangle 241">
            <a:extLst>
              <a:ext uri="{FF2B5EF4-FFF2-40B4-BE49-F238E27FC236}">
                <a16:creationId xmlns:a16="http://schemas.microsoft.com/office/drawing/2014/main" id="{4026B9DE-2EC8-40B5-A78F-781AA5D190CE}"/>
              </a:ext>
            </a:extLst>
          </p:cNvPr>
          <p:cNvSpPr>
            <a:spLocks noChangeArrowheads="1"/>
          </p:cNvSpPr>
          <p:nvPr/>
        </p:nvSpPr>
        <p:spPr bwMode="auto">
          <a:xfrm>
            <a:off x="4959062" y="3238632"/>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10</a:t>
            </a:r>
          </a:p>
        </p:txBody>
      </p:sp>
      <p:sp>
        <p:nvSpPr>
          <p:cNvPr id="222" name="Line 242">
            <a:extLst>
              <a:ext uri="{FF2B5EF4-FFF2-40B4-BE49-F238E27FC236}">
                <a16:creationId xmlns:a16="http://schemas.microsoft.com/office/drawing/2014/main" id="{011AB870-39CE-4B2C-9FE9-2A73C40DC4F7}"/>
              </a:ext>
            </a:extLst>
          </p:cNvPr>
          <p:cNvSpPr>
            <a:spLocks noChangeShapeType="1"/>
          </p:cNvSpPr>
          <p:nvPr/>
        </p:nvSpPr>
        <p:spPr bwMode="auto">
          <a:xfrm flipH="1">
            <a:off x="5116224" y="3100520"/>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223" name="Rectangle 243">
            <a:extLst>
              <a:ext uri="{FF2B5EF4-FFF2-40B4-BE49-F238E27FC236}">
                <a16:creationId xmlns:a16="http://schemas.microsoft.com/office/drawing/2014/main" id="{8DD06620-EC12-476F-99E8-8733DF4313EB}"/>
              </a:ext>
            </a:extLst>
          </p:cNvPr>
          <p:cNvSpPr>
            <a:spLocks noChangeArrowheads="1"/>
          </p:cNvSpPr>
          <p:nvPr/>
        </p:nvSpPr>
        <p:spPr bwMode="auto">
          <a:xfrm>
            <a:off x="4959062" y="3051704"/>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20</a:t>
            </a:r>
          </a:p>
        </p:txBody>
      </p:sp>
      <p:sp>
        <p:nvSpPr>
          <p:cNvPr id="224" name="Line 244">
            <a:extLst>
              <a:ext uri="{FF2B5EF4-FFF2-40B4-BE49-F238E27FC236}">
                <a16:creationId xmlns:a16="http://schemas.microsoft.com/office/drawing/2014/main" id="{92C4FC1F-D8E9-4D9F-9DA0-0C016E9EC5CA}"/>
              </a:ext>
            </a:extLst>
          </p:cNvPr>
          <p:cNvSpPr>
            <a:spLocks noChangeShapeType="1"/>
          </p:cNvSpPr>
          <p:nvPr/>
        </p:nvSpPr>
        <p:spPr bwMode="auto">
          <a:xfrm flipH="1">
            <a:off x="5116224" y="2912401"/>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225" name="Rectangle 245">
            <a:extLst>
              <a:ext uri="{FF2B5EF4-FFF2-40B4-BE49-F238E27FC236}">
                <a16:creationId xmlns:a16="http://schemas.microsoft.com/office/drawing/2014/main" id="{B08A5107-2ED8-4EEE-9E56-D8B85BFFFB9C}"/>
              </a:ext>
            </a:extLst>
          </p:cNvPr>
          <p:cNvSpPr>
            <a:spLocks noChangeArrowheads="1"/>
          </p:cNvSpPr>
          <p:nvPr/>
        </p:nvSpPr>
        <p:spPr bwMode="auto">
          <a:xfrm>
            <a:off x="4959062" y="2863585"/>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30</a:t>
            </a:r>
          </a:p>
        </p:txBody>
      </p:sp>
      <p:sp>
        <p:nvSpPr>
          <p:cNvPr id="226" name="Line 246">
            <a:extLst>
              <a:ext uri="{FF2B5EF4-FFF2-40B4-BE49-F238E27FC236}">
                <a16:creationId xmlns:a16="http://schemas.microsoft.com/office/drawing/2014/main" id="{6AEE794C-7670-44D4-9DB1-D18C9E9EC3F3}"/>
              </a:ext>
            </a:extLst>
          </p:cNvPr>
          <p:cNvSpPr>
            <a:spLocks noChangeShapeType="1"/>
          </p:cNvSpPr>
          <p:nvPr/>
        </p:nvSpPr>
        <p:spPr bwMode="auto">
          <a:xfrm flipH="1">
            <a:off x="5116224" y="2724282"/>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227" name="Rectangle 247">
            <a:extLst>
              <a:ext uri="{FF2B5EF4-FFF2-40B4-BE49-F238E27FC236}">
                <a16:creationId xmlns:a16="http://schemas.microsoft.com/office/drawing/2014/main" id="{8C05B3F4-F99A-4D25-B26E-58E643965B7E}"/>
              </a:ext>
            </a:extLst>
          </p:cNvPr>
          <p:cNvSpPr>
            <a:spLocks noChangeArrowheads="1"/>
          </p:cNvSpPr>
          <p:nvPr/>
        </p:nvSpPr>
        <p:spPr bwMode="auto">
          <a:xfrm>
            <a:off x="4959062" y="2675467"/>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40</a:t>
            </a:r>
          </a:p>
        </p:txBody>
      </p:sp>
      <p:sp>
        <p:nvSpPr>
          <p:cNvPr id="228" name="Line 248">
            <a:extLst>
              <a:ext uri="{FF2B5EF4-FFF2-40B4-BE49-F238E27FC236}">
                <a16:creationId xmlns:a16="http://schemas.microsoft.com/office/drawing/2014/main" id="{D760D9D9-3743-4649-B2FA-EEBAD71FB960}"/>
              </a:ext>
            </a:extLst>
          </p:cNvPr>
          <p:cNvSpPr>
            <a:spLocks noChangeShapeType="1"/>
          </p:cNvSpPr>
          <p:nvPr/>
        </p:nvSpPr>
        <p:spPr bwMode="auto">
          <a:xfrm flipH="1">
            <a:off x="5116224" y="2536163"/>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229" name="Rectangle 249">
            <a:extLst>
              <a:ext uri="{FF2B5EF4-FFF2-40B4-BE49-F238E27FC236}">
                <a16:creationId xmlns:a16="http://schemas.microsoft.com/office/drawing/2014/main" id="{4F77593F-4148-4D26-A1B0-ABB359A6AC3A}"/>
              </a:ext>
            </a:extLst>
          </p:cNvPr>
          <p:cNvSpPr>
            <a:spLocks noChangeArrowheads="1"/>
          </p:cNvSpPr>
          <p:nvPr/>
        </p:nvSpPr>
        <p:spPr bwMode="auto">
          <a:xfrm>
            <a:off x="4959062" y="2487348"/>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50</a:t>
            </a:r>
          </a:p>
        </p:txBody>
      </p:sp>
      <p:sp>
        <p:nvSpPr>
          <p:cNvPr id="230" name="Line 250">
            <a:extLst>
              <a:ext uri="{FF2B5EF4-FFF2-40B4-BE49-F238E27FC236}">
                <a16:creationId xmlns:a16="http://schemas.microsoft.com/office/drawing/2014/main" id="{1F8E916E-5A5C-4E3F-A901-BD0AEF28E6E7}"/>
              </a:ext>
            </a:extLst>
          </p:cNvPr>
          <p:cNvSpPr>
            <a:spLocks noChangeShapeType="1"/>
          </p:cNvSpPr>
          <p:nvPr/>
        </p:nvSpPr>
        <p:spPr bwMode="auto">
          <a:xfrm flipH="1">
            <a:off x="5116224" y="2348045"/>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231" name="Rectangle 251">
            <a:extLst>
              <a:ext uri="{FF2B5EF4-FFF2-40B4-BE49-F238E27FC236}">
                <a16:creationId xmlns:a16="http://schemas.microsoft.com/office/drawing/2014/main" id="{0C6C0655-E5D5-4B72-81F8-A021E8EB3779}"/>
              </a:ext>
            </a:extLst>
          </p:cNvPr>
          <p:cNvSpPr>
            <a:spLocks noChangeArrowheads="1"/>
          </p:cNvSpPr>
          <p:nvPr/>
        </p:nvSpPr>
        <p:spPr bwMode="auto">
          <a:xfrm>
            <a:off x="4959062" y="2296848"/>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60</a:t>
            </a:r>
          </a:p>
        </p:txBody>
      </p:sp>
      <p:sp>
        <p:nvSpPr>
          <p:cNvPr id="232" name="Line 252">
            <a:extLst>
              <a:ext uri="{FF2B5EF4-FFF2-40B4-BE49-F238E27FC236}">
                <a16:creationId xmlns:a16="http://schemas.microsoft.com/office/drawing/2014/main" id="{C4E6A1EC-E3CD-46D1-A3F8-3B9DCCEB1A0E}"/>
              </a:ext>
            </a:extLst>
          </p:cNvPr>
          <p:cNvSpPr>
            <a:spLocks noChangeShapeType="1"/>
          </p:cNvSpPr>
          <p:nvPr/>
        </p:nvSpPr>
        <p:spPr bwMode="auto">
          <a:xfrm flipH="1">
            <a:off x="5116224" y="2159926"/>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233" name="Rectangle 253">
            <a:extLst>
              <a:ext uri="{FF2B5EF4-FFF2-40B4-BE49-F238E27FC236}">
                <a16:creationId xmlns:a16="http://schemas.microsoft.com/office/drawing/2014/main" id="{9D9B11FB-6F43-4B33-B9E0-BC1C91547B75}"/>
              </a:ext>
            </a:extLst>
          </p:cNvPr>
          <p:cNvSpPr>
            <a:spLocks noChangeArrowheads="1"/>
          </p:cNvSpPr>
          <p:nvPr/>
        </p:nvSpPr>
        <p:spPr bwMode="auto">
          <a:xfrm>
            <a:off x="4959062" y="2108729"/>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70</a:t>
            </a:r>
          </a:p>
        </p:txBody>
      </p:sp>
      <p:sp>
        <p:nvSpPr>
          <p:cNvPr id="234" name="Line 254">
            <a:extLst>
              <a:ext uri="{FF2B5EF4-FFF2-40B4-BE49-F238E27FC236}">
                <a16:creationId xmlns:a16="http://schemas.microsoft.com/office/drawing/2014/main" id="{9C2C6254-7EB0-4934-8B8C-0BA284110FA9}"/>
              </a:ext>
            </a:extLst>
          </p:cNvPr>
          <p:cNvSpPr>
            <a:spLocks noChangeShapeType="1"/>
          </p:cNvSpPr>
          <p:nvPr/>
        </p:nvSpPr>
        <p:spPr bwMode="auto">
          <a:xfrm flipH="1">
            <a:off x="5116224" y="1971807"/>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235" name="Rectangle 255">
            <a:extLst>
              <a:ext uri="{FF2B5EF4-FFF2-40B4-BE49-F238E27FC236}">
                <a16:creationId xmlns:a16="http://schemas.microsoft.com/office/drawing/2014/main" id="{799D50E0-8C44-4109-9C09-74F30D792462}"/>
              </a:ext>
            </a:extLst>
          </p:cNvPr>
          <p:cNvSpPr>
            <a:spLocks noChangeArrowheads="1"/>
          </p:cNvSpPr>
          <p:nvPr/>
        </p:nvSpPr>
        <p:spPr bwMode="auto">
          <a:xfrm>
            <a:off x="4959062" y="1920610"/>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80</a:t>
            </a:r>
          </a:p>
        </p:txBody>
      </p:sp>
      <p:sp>
        <p:nvSpPr>
          <p:cNvPr id="236" name="Line 256">
            <a:extLst>
              <a:ext uri="{FF2B5EF4-FFF2-40B4-BE49-F238E27FC236}">
                <a16:creationId xmlns:a16="http://schemas.microsoft.com/office/drawing/2014/main" id="{DDBDBCE3-5149-40A7-93DE-55D57776F345}"/>
              </a:ext>
            </a:extLst>
          </p:cNvPr>
          <p:cNvSpPr>
            <a:spLocks noChangeShapeType="1"/>
          </p:cNvSpPr>
          <p:nvPr/>
        </p:nvSpPr>
        <p:spPr bwMode="auto">
          <a:xfrm flipH="1">
            <a:off x="5116224" y="1783688"/>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237" name="Rectangle 257">
            <a:extLst>
              <a:ext uri="{FF2B5EF4-FFF2-40B4-BE49-F238E27FC236}">
                <a16:creationId xmlns:a16="http://schemas.microsoft.com/office/drawing/2014/main" id="{20BC5E0A-51AD-418C-BF4D-7E22E0FE54AC}"/>
              </a:ext>
            </a:extLst>
          </p:cNvPr>
          <p:cNvSpPr>
            <a:spLocks noChangeArrowheads="1"/>
          </p:cNvSpPr>
          <p:nvPr/>
        </p:nvSpPr>
        <p:spPr bwMode="auto">
          <a:xfrm>
            <a:off x="4959062" y="1732492"/>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90</a:t>
            </a:r>
          </a:p>
        </p:txBody>
      </p:sp>
      <p:sp>
        <p:nvSpPr>
          <p:cNvPr id="238" name="Line 258">
            <a:extLst>
              <a:ext uri="{FF2B5EF4-FFF2-40B4-BE49-F238E27FC236}">
                <a16:creationId xmlns:a16="http://schemas.microsoft.com/office/drawing/2014/main" id="{7E8C5D78-277F-4D26-9C8B-24E05F8DD61E}"/>
              </a:ext>
            </a:extLst>
          </p:cNvPr>
          <p:cNvSpPr>
            <a:spLocks noChangeShapeType="1"/>
          </p:cNvSpPr>
          <p:nvPr/>
        </p:nvSpPr>
        <p:spPr bwMode="auto">
          <a:xfrm flipH="1">
            <a:off x="5116224" y="1595570"/>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239" name="Rectangle 259">
            <a:extLst>
              <a:ext uri="{FF2B5EF4-FFF2-40B4-BE49-F238E27FC236}">
                <a16:creationId xmlns:a16="http://schemas.microsoft.com/office/drawing/2014/main" id="{9053F023-C990-4F05-9264-858F384309D9}"/>
              </a:ext>
            </a:extLst>
          </p:cNvPr>
          <p:cNvSpPr>
            <a:spLocks noChangeArrowheads="1"/>
          </p:cNvSpPr>
          <p:nvPr/>
        </p:nvSpPr>
        <p:spPr bwMode="auto">
          <a:xfrm>
            <a:off x="4895959" y="1544373"/>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100</a:t>
            </a:r>
          </a:p>
        </p:txBody>
      </p:sp>
      <p:sp>
        <p:nvSpPr>
          <p:cNvPr id="240" name="Rectangle 262">
            <a:extLst>
              <a:ext uri="{FF2B5EF4-FFF2-40B4-BE49-F238E27FC236}">
                <a16:creationId xmlns:a16="http://schemas.microsoft.com/office/drawing/2014/main" id="{590E33B0-D177-47C1-B161-89D09D9795C7}"/>
              </a:ext>
            </a:extLst>
          </p:cNvPr>
          <p:cNvSpPr>
            <a:spLocks noChangeArrowheads="1"/>
          </p:cNvSpPr>
          <p:nvPr/>
        </p:nvSpPr>
        <p:spPr bwMode="auto">
          <a:xfrm>
            <a:off x="7465006" y="3281087"/>
            <a:ext cx="82715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prstClr val="black">
                    <a:lumMod val="65000"/>
                    <a:lumOff val="35000"/>
                  </a:prstClr>
                </a:solidFill>
                <a:cs typeface="Arial" panose="020B0604020202020204" pitchFamily="34" charset="0"/>
              </a:rPr>
              <a:t>83,8 (82,6-85,0%)</a:t>
            </a:r>
          </a:p>
        </p:txBody>
      </p:sp>
      <p:sp>
        <p:nvSpPr>
          <p:cNvPr id="241" name="Rectangle 263">
            <a:extLst>
              <a:ext uri="{FF2B5EF4-FFF2-40B4-BE49-F238E27FC236}">
                <a16:creationId xmlns:a16="http://schemas.microsoft.com/office/drawing/2014/main" id="{B320C0BB-F7B6-4478-8CFE-D38E47C14EDE}"/>
              </a:ext>
            </a:extLst>
          </p:cNvPr>
          <p:cNvSpPr>
            <a:spLocks noChangeArrowheads="1"/>
          </p:cNvSpPr>
          <p:nvPr/>
        </p:nvSpPr>
        <p:spPr bwMode="auto">
          <a:xfrm>
            <a:off x="6605362" y="3281087"/>
            <a:ext cx="47609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Reference</a:t>
            </a:r>
          </a:p>
        </p:txBody>
      </p:sp>
      <p:sp>
        <p:nvSpPr>
          <p:cNvPr id="242" name="Rectangle 264">
            <a:extLst>
              <a:ext uri="{FF2B5EF4-FFF2-40B4-BE49-F238E27FC236}">
                <a16:creationId xmlns:a16="http://schemas.microsoft.com/office/drawing/2014/main" id="{483F4174-98C4-439B-9605-98ED47CE9B0F}"/>
              </a:ext>
            </a:extLst>
          </p:cNvPr>
          <p:cNvSpPr>
            <a:spLocks noChangeArrowheads="1"/>
          </p:cNvSpPr>
          <p:nvPr/>
        </p:nvSpPr>
        <p:spPr bwMode="auto">
          <a:xfrm>
            <a:off x="5797044" y="3281087"/>
            <a:ext cx="432811"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733/3895</a:t>
            </a:r>
          </a:p>
        </p:txBody>
      </p:sp>
      <p:sp>
        <p:nvSpPr>
          <p:cNvPr id="243" name="Rectangle 265">
            <a:extLst>
              <a:ext uri="{FF2B5EF4-FFF2-40B4-BE49-F238E27FC236}">
                <a16:creationId xmlns:a16="http://schemas.microsoft.com/office/drawing/2014/main" id="{B72AEC6E-BE07-451A-A7AF-628499823A59}"/>
              </a:ext>
            </a:extLst>
          </p:cNvPr>
          <p:cNvSpPr>
            <a:spLocks noChangeArrowheads="1"/>
          </p:cNvSpPr>
          <p:nvPr/>
        </p:nvSpPr>
        <p:spPr bwMode="auto">
          <a:xfrm>
            <a:off x="5301773" y="3281087"/>
            <a:ext cx="30296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rgbClr val="C00000"/>
                </a:solidFill>
                <a:cs typeface="Arial" panose="020B0604020202020204" pitchFamily="34" charset="0"/>
              </a:rPr>
              <a:t>6 Mois</a:t>
            </a:r>
          </a:p>
        </p:txBody>
      </p:sp>
      <p:sp>
        <p:nvSpPr>
          <p:cNvPr id="245" name="Rectangle 267">
            <a:extLst>
              <a:ext uri="{FF2B5EF4-FFF2-40B4-BE49-F238E27FC236}">
                <a16:creationId xmlns:a16="http://schemas.microsoft.com/office/drawing/2014/main" id="{F0A2535E-82A4-499A-B900-647A153049ED}"/>
              </a:ext>
            </a:extLst>
          </p:cNvPr>
          <p:cNvSpPr>
            <a:spLocks noChangeArrowheads="1"/>
          </p:cNvSpPr>
          <p:nvPr/>
        </p:nvSpPr>
        <p:spPr bwMode="auto">
          <a:xfrm>
            <a:off x="7465006" y="3164332"/>
            <a:ext cx="82715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prstClr val="black">
                    <a:lumMod val="65000"/>
                    <a:lumOff val="35000"/>
                  </a:prstClr>
                </a:solidFill>
                <a:cs typeface="Arial" panose="020B0604020202020204" pitchFamily="34" charset="0"/>
              </a:rPr>
              <a:t>82,6 (81,3-83,8%)</a:t>
            </a:r>
          </a:p>
        </p:txBody>
      </p:sp>
      <p:sp>
        <p:nvSpPr>
          <p:cNvPr id="246" name="Rectangle 268">
            <a:extLst>
              <a:ext uri="{FF2B5EF4-FFF2-40B4-BE49-F238E27FC236}">
                <a16:creationId xmlns:a16="http://schemas.microsoft.com/office/drawing/2014/main" id="{C7E8B058-6648-48B7-8527-188A5B961F3C}"/>
              </a:ext>
            </a:extLst>
          </p:cNvPr>
          <p:cNvSpPr>
            <a:spLocks noChangeArrowheads="1"/>
          </p:cNvSpPr>
          <p:nvPr/>
        </p:nvSpPr>
        <p:spPr bwMode="auto">
          <a:xfrm>
            <a:off x="6605362" y="3164332"/>
            <a:ext cx="735779"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prstClr val="black">
                    <a:lumMod val="65000"/>
                    <a:lumOff val="35000"/>
                  </a:prstClr>
                </a:solidFill>
                <a:cs typeface="Arial" panose="020B0604020202020204" pitchFamily="34" charset="0"/>
              </a:rPr>
              <a:t>1,07 (0,97-1,18)</a:t>
            </a:r>
          </a:p>
        </p:txBody>
      </p:sp>
      <p:sp>
        <p:nvSpPr>
          <p:cNvPr id="247" name="Rectangle 269">
            <a:extLst>
              <a:ext uri="{FF2B5EF4-FFF2-40B4-BE49-F238E27FC236}">
                <a16:creationId xmlns:a16="http://schemas.microsoft.com/office/drawing/2014/main" id="{3DA6BBF0-1E7F-4FA6-9087-BD89324BB584}"/>
              </a:ext>
            </a:extLst>
          </p:cNvPr>
          <p:cNvSpPr>
            <a:spLocks noChangeArrowheads="1"/>
          </p:cNvSpPr>
          <p:nvPr/>
        </p:nvSpPr>
        <p:spPr bwMode="auto">
          <a:xfrm>
            <a:off x="5797044" y="3164332"/>
            <a:ext cx="432811"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787/3876</a:t>
            </a:r>
          </a:p>
        </p:txBody>
      </p:sp>
      <p:sp>
        <p:nvSpPr>
          <p:cNvPr id="248" name="Rectangle 270">
            <a:extLst>
              <a:ext uri="{FF2B5EF4-FFF2-40B4-BE49-F238E27FC236}">
                <a16:creationId xmlns:a16="http://schemas.microsoft.com/office/drawing/2014/main" id="{9AEA6FEE-B4C2-43F5-BDE4-5ED92F1E1D4A}"/>
              </a:ext>
            </a:extLst>
          </p:cNvPr>
          <p:cNvSpPr>
            <a:spLocks noChangeArrowheads="1"/>
          </p:cNvSpPr>
          <p:nvPr/>
        </p:nvSpPr>
        <p:spPr bwMode="auto">
          <a:xfrm>
            <a:off x="5301773" y="3164332"/>
            <a:ext cx="30296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chemeClr val="accent1"/>
                </a:solidFill>
                <a:cs typeface="Arial" panose="020B0604020202020204" pitchFamily="34" charset="0"/>
              </a:rPr>
              <a:t>3 Mois</a:t>
            </a:r>
          </a:p>
        </p:txBody>
      </p:sp>
      <p:sp>
        <p:nvSpPr>
          <p:cNvPr id="250" name="Rectangle 272">
            <a:extLst>
              <a:ext uri="{FF2B5EF4-FFF2-40B4-BE49-F238E27FC236}">
                <a16:creationId xmlns:a16="http://schemas.microsoft.com/office/drawing/2014/main" id="{105CB3E6-B40C-4888-AFDB-517102065788}"/>
              </a:ext>
            </a:extLst>
          </p:cNvPr>
          <p:cNvSpPr>
            <a:spLocks noChangeArrowheads="1"/>
          </p:cNvSpPr>
          <p:nvPr/>
        </p:nvSpPr>
        <p:spPr bwMode="auto">
          <a:xfrm>
            <a:off x="7465006" y="3048916"/>
            <a:ext cx="105477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b="1" dirty="0">
                <a:solidFill>
                  <a:prstClr val="black">
                    <a:lumMod val="65000"/>
                    <a:lumOff val="35000"/>
                  </a:prstClr>
                </a:solidFill>
                <a:cs typeface="Arial" panose="020B0604020202020204" pitchFamily="34" charset="0"/>
              </a:rPr>
              <a:t>Taux à 5 ans (IC 95%)</a:t>
            </a:r>
            <a:endParaRPr lang="fr-FR" altLang="fr-FR" sz="800" dirty="0">
              <a:solidFill>
                <a:prstClr val="black">
                  <a:lumMod val="65000"/>
                  <a:lumOff val="35000"/>
                </a:prstClr>
              </a:solidFill>
              <a:cs typeface="Arial" panose="020B0604020202020204" pitchFamily="34" charset="0"/>
            </a:endParaRPr>
          </a:p>
        </p:txBody>
      </p:sp>
      <p:sp>
        <p:nvSpPr>
          <p:cNvPr id="251" name="Rectangle 273">
            <a:extLst>
              <a:ext uri="{FF2B5EF4-FFF2-40B4-BE49-F238E27FC236}">
                <a16:creationId xmlns:a16="http://schemas.microsoft.com/office/drawing/2014/main" id="{071CF268-8CDF-4113-A59D-41EB7FD2FB11}"/>
              </a:ext>
            </a:extLst>
          </p:cNvPr>
          <p:cNvSpPr>
            <a:spLocks noChangeArrowheads="1"/>
          </p:cNvSpPr>
          <p:nvPr/>
        </p:nvSpPr>
        <p:spPr bwMode="auto">
          <a:xfrm>
            <a:off x="6605362" y="3048916"/>
            <a:ext cx="581891"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b="1" dirty="0">
                <a:solidFill>
                  <a:prstClr val="black">
                    <a:lumMod val="65000"/>
                    <a:lumOff val="35000"/>
                  </a:prstClr>
                </a:solidFill>
                <a:cs typeface="Arial" panose="020B0604020202020204" pitchFamily="34" charset="0"/>
              </a:rPr>
              <a:t>HR (IC 95%)</a:t>
            </a:r>
            <a:endParaRPr lang="fr-FR" altLang="fr-FR" sz="800" dirty="0">
              <a:solidFill>
                <a:prstClr val="black">
                  <a:lumMod val="65000"/>
                  <a:lumOff val="35000"/>
                </a:prstClr>
              </a:solidFill>
              <a:cs typeface="Arial" panose="020B0604020202020204" pitchFamily="34" charset="0"/>
            </a:endParaRPr>
          </a:p>
        </p:txBody>
      </p:sp>
      <p:sp>
        <p:nvSpPr>
          <p:cNvPr id="252" name="Rectangle 274">
            <a:extLst>
              <a:ext uri="{FF2B5EF4-FFF2-40B4-BE49-F238E27FC236}">
                <a16:creationId xmlns:a16="http://schemas.microsoft.com/office/drawing/2014/main" id="{86A9D759-A73C-4465-A5AD-0EC21D5D94DD}"/>
              </a:ext>
            </a:extLst>
          </p:cNvPr>
          <p:cNvSpPr>
            <a:spLocks noChangeArrowheads="1"/>
          </p:cNvSpPr>
          <p:nvPr/>
        </p:nvSpPr>
        <p:spPr bwMode="auto">
          <a:xfrm>
            <a:off x="5797045" y="3048916"/>
            <a:ext cx="646011"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b="1" dirty="0" err="1">
                <a:solidFill>
                  <a:prstClr val="black">
                    <a:lumMod val="65000"/>
                    <a:lumOff val="35000"/>
                  </a:prstClr>
                </a:solidFill>
                <a:cs typeface="Arial" panose="020B0604020202020204" pitchFamily="34" charset="0"/>
              </a:rPr>
              <a:t>Evnmts</a:t>
            </a:r>
            <a:r>
              <a:rPr lang="fr-FR" altLang="fr-FR" sz="800" b="1" dirty="0">
                <a:solidFill>
                  <a:prstClr val="black">
                    <a:lumMod val="65000"/>
                    <a:lumOff val="35000"/>
                  </a:prstClr>
                </a:solidFill>
                <a:cs typeface="Arial" panose="020B0604020202020204" pitchFamily="34" charset="0"/>
              </a:rPr>
              <a:t>/Total</a:t>
            </a:r>
            <a:endParaRPr lang="fr-FR" altLang="fr-FR" sz="800" dirty="0">
              <a:solidFill>
                <a:prstClr val="black">
                  <a:lumMod val="65000"/>
                  <a:lumOff val="35000"/>
                </a:prstClr>
              </a:solidFill>
              <a:cs typeface="Arial" panose="020B0604020202020204" pitchFamily="34" charset="0"/>
            </a:endParaRPr>
          </a:p>
        </p:txBody>
      </p:sp>
      <p:sp>
        <p:nvSpPr>
          <p:cNvPr id="253" name="Rectangle 275">
            <a:extLst>
              <a:ext uri="{FF2B5EF4-FFF2-40B4-BE49-F238E27FC236}">
                <a16:creationId xmlns:a16="http://schemas.microsoft.com/office/drawing/2014/main" id="{23DDAB40-1685-4A7D-B6DB-08B026F270C0}"/>
              </a:ext>
            </a:extLst>
          </p:cNvPr>
          <p:cNvSpPr>
            <a:spLocks noChangeArrowheads="1"/>
          </p:cNvSpPr>
          <p:nvPr/>
        </p:nvSpPr>
        <p:spPr bwMode="auto">
          <a:xfrm>
            <a:off x="5308916" y="3048916"/>
            <a:ext cx="291747"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b="1" dirty="0">
                <a:solidFill>
                  <a:prstClr val="black">
                    <a:lumMod val="65000"/>
                    <a:lumOff val="35000"/>
                  </a:prstClr>
                </a:solidFill>
                <a:cs typeface="Arial" panose="020B0604020202020204" pitchFamily="34" charset="0"/>
              </a:rPr>
              <a:t>Durée</a:t>
            </a:r>
            <a:endParaRPr lang="fr-FR" altLang="fr-FR" sz="800" dirty="0">
              <a:solidFill>
                <a:prstClr val="black">
                  <a:lumMod val="65000"/>
                  <a:lumOff val="35000"/>
                </a:prstClr>
              </a:solidFill>
              <a:cs typeface="Arial" panose="020B0604020202020204" pitchFamily="34" charset="0"/>
            </a:endParaRPr>
          </a:p>
        </p:txBody>
      </p:sp>
      <p:sp>
        <p:nvSpPr>
          <p:cNvPr id="254" name="Rectangle 276">
            <a:extLst>
              <a:ext uri="{FF2B5EF4-FFF2-40B4-BE49-F238E27FC236}">
                <a16:creationId xmlns:a16="http://schemas.microsoft.com/office/drawing/2014/main" id="{97DD2A9E-B9C7-416B-82F7-67C9790F789F}"/>
              </a:ext>
            </a:extLst>
          </p:cNvPr>
          <p:cNvSpPr>
            <a:spLocks noChangeArrowheads="1"/>
          </p:cNvSpPr>
          <p:nvPr/>
        </p:nvSpPr>
        <p:spPr bwMode="auto">
          <a:xfrm>
            <a:off x="5060742" y="3870514"/>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chemeClr val="accent1"/>
                </a:solidFill>
                <a:cs typeface="Arial" panose="020B0604020202020204" pitchFamily="34" charset="0"/>
              </a:rPr>
              <a:t>3876</a:t>
            </a:r>
          </a:p>
        </p:txBody>
      </p:sp>
      <p:sp>
        <p:nvSpPr>
          <p:cNvPr id="255" name="Rectangle 277">
            <a:extLst>
              <a:ext uri="{FF2B5EF4-FFF2-40B4-BE49-F238E27FC236}">
                <a16:creationId xmlns:a16="http://schemas.microsoft.com/office/drawing/2014/main" id="{30D25B53-CFDB-44FB-8C0A-CB9428262846}"/>
              </a:ext>
            </a:extLst>
          </p:cNvPr>
          <p:cNvSpPr>
            <a:spLocks noChangeArrowheads="1"/>
          </p:cNvSpPr>
          <p:nvPr/>
        </p:nvSpPr>
        <p:spPr bwMode="auto">
          <a:xfrm>
            <a:off x="5640576" y="3870514"/>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chemeClr val="accent1"/>
                </a:solidFill>
                <a:cs typeface="Arial" panose="020B0604020202020204" pitchFamily="34" charset="0"/>
              </a:rPr>
              <a:t>3712</a:t>
            </a:r>
          </a:p>
        </p:txBody>
      </p:sp>
      <p:sp>
        <p:nvSpPr>
          <p:cNvPr id="256" name="Rectangle 278">
            <a:extLst>
              <a:ext uri="{FF2B5EF4-FFF2-40B4-BE49-F238E27FC236}">
                <a16:creationId xmlns:a16="http://schemas.microsoft.com/office/drawing/2014/main" id="{CB330550-69CC-4AA3-A04E-0675FD506FB4}"/>
              </a:ext>
            </a:extLst>
          </p:cNvPr>
          <p:cNvSpPr>
            <a:spLocks noChangeArrowheads="1"/>
          </p:cNvSpPr>
          <p:nvPr/>
        </p:nvSpPr>
        <p:spPr bwMode="auto">
          <a:xfrm>
            <a:off x="6219220" y="3870514"/>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chemeClr val="accent1"/>
                </a:solidFill>
                <a:cs typeface="Arial" panose="020B0604020202020204" pitchFamily="34" charset="0"/>
              </a:rPr>
              <a:t>3517</a:t>
            </a:r>
          </a:p>
        </p:txBody>
      </p:sp>
      <p:sp>
        <p:nvSpPr>
          <p:cNvPr id="257" name="Rectangle 279">
            <a:extLst>
              <a:ext uri="{FF2B5EF4-FFF2-40B4-BE49-F238E27FC236}">
                <a16:creationId xmlns:a16="http://schemas.microsoft.com/office/drawing/2014/main" id="{A144F451-E807-4CC0-8B06-FD7DDE22687C}"/>
              </a:ext>
            </a:extLst>
          </p:cNvPr>
          <p:cNvSpPr>
            <a:spLocks noChangeArrowheads="1"/>
          </p:cNvSpPr>
          <p:nvPr/>
        </p:nvSpPr>
        <p:spPr bwMode="auto">
          <a:xfrm>
            <a:off x="6791911" y="3870514"/>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chemeClr val="accent1"/>
                </a:solidFill>
                <a:cs typeface="Arial" panose="020B0604020202020204" pitchFamily="34" charset="0"/>
              </a:rPr>
              <a:t>3262</a:t>
            </a:r>
          </a:p>
        </p:txBody>
      </p:sp>
      <p:sp>
        <p:nvSpPr>
          <p:cNvPr id="258" name="Rectangle 280">
            <a:extLst>
              <a:ext uri="{FF2B5EF4-FFF2-40B4-BE49-F238E27FC236}">
                <a16:creationId xmlns:a16="http://schemas.microsoft.com/office/drawing/2014/main" id="{B9AC7719-983E-4399-8691-E60D2EFE8901}"/>
              </a:ext>
            </a:extLst>
          </p:cNvPr>
          <p:cNvSpPr>
            <a:spLocks noChangeArrowheads="1"/>
          </p:cNvSpPr>
          <p:nvPr/>
        </p:nvSpPr>
        <p:spPr bwMode="auto">
          <a:xfrm>
            <a:off x="7371745" y="3870514"/>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chemeClr val="accent1"/>
                </a:solidFill>
                <a:cs typeface="Arial" panose="020B0604020202020204" pitchFamily="34" charset="0"/>
              </a:rPr>
              <a:t>2929</a:t>
            </a:r>
          </a:p>
        </p:txBody>
      </p:sp>
      <p:sp>
        <p:nvSpPr>
          <p:cNvPr id="259" name="Rectangle 281">
            <a:extLst>
              <a:ext uri="{FF2B5EF4-FFF2-40B4-BE49-F238E27FC236}">
                <a16:creationId xmlns:a16="http://schemas.microsoft.com/office/drawing/2014/main" id="{E3260B0A-BE64-48B1-B161-7BE89CE85557}"/>
              </a:ext>
            </a:extLst>
          </p:cNvPr>
          <p:cNvSpPr>
            <a:spLocks noChangeArrowheads="1"/>
          </p:cNvSpPr>
          <p:nvPr/>
        </p:nvSpPr>
        <p:spPr bwMode="auto">
          <a:xfrm>
            <a:off x="7950388" y="3870514"/>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chemeClr val="accent1"/>
                </a:solidFill>
                <a:cs typeface="Arial" panose="020B0604020202020204" pitchFamily="34" charset="0"/>
              </a:rPr>
              <a:t>2395</a:t>
            </a:r>
          </a:p>
        </p:txBody>
      </p:sp>
      <p:sp>
        <p:nvSpPr>
          <p:cNvPr id="260" name="Rectangle 282">
            <a:extLst>
              <a:ext uri="{FF2B5EF4-FFF2-40B4-BE49-F238E27FC236}">
                <a16:creationId xmlns:a16="http://schemas.microsoft.com/office/drawing/2014/main" id="{C1217480-AD3E-49FB-AC7D-F7F094ADAD9B}"/>
              </a:ext>
            </a:extLst>
          </p:cNvPr>
          <p:cNvSpPr>
            <a:spLocks noChangeArrowheads="1"/>
          </p:cNvSpPr>
          <p:nvPr/>
        </p:nvSpPr>
        <p:spPr bwMode="auto">
          <a:xfrm>
            <a:off x="8529032" y="3870514"/>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chemeClr val="accent1"/>
                </a:solidFill>
                <a:cs typeface="Arial" panose="020B0604020202020204" pitchFamily="34" charset="0"/>
              </a:rPr>
              <a:t>1651</a:t>
            </a:r>
          </a:p>
        </p:txBody>
      </p:sp>
      <p:sp>
        <p:nvSpPr>
          <p:cNvPr id="261" name="Rectangle 285">
            <a:extLst>
              <a:ext uri="{FF2B5EF4-FFF2-40B4-BE49-F238E27FC236}">
                <a16:creationId xmlns:a16="http://schemas.microsoft.com/office/drawing/2014/main" id="{49978197-EE2C-4AA7-AFB5-C16890119C4C}"/>
              </a:ext>
            </a:extLst>
          </p:cNvPr>
          <p:cNvSpPr>
            <a:spLocks noChangeArrowheads="1"/>
          </p:cNvSpPr>
          <p:nvPr/>
        </p:nvSpPr>
        <p:spPr bwMode="auto">
          <a:xfrm>
            <a:off x="5060742" y="3970527"/>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C00000"/>
                </a:solidFill>
                <a:cs typeface="Arial" panose="020B0604020202020204" pitchFamily="34" charset="0"/>
              </a:rPr>
              <a:t>3895</a:t>
            </a:r>
          </a:p>
        </p:txBody>
      </p:sp>
      <p:sp>
        <p:nvSpPr>
          <p:cNvPr id="262" name="Rectangle 286">
            <a:extLst>
              <a:ext uri="{FF2B5EF4-FFF2-40B4-BE49-F238E27FC236}">
                <a16:creationId xmlns:a16="http://schemas.microsoft.com/office/drawing/2014/main" id="{7D8E4A40-AF40-4550-9CFD-68630D1AAA87}"/>
              </a:ext>
            </a:extLst>
          </p:cNvPr>
          <p:cNvSpPr>
            <a:spLocks noChangeArrowheads="1"/>
          </p:cNvSpPr>
          <p:nvPr/>
        </p:nvSpPr>
        <p:spPr bwMode="auto">
          <a:xfrm>
            <a:off x="5640576" y="3970527"/>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C00000"/>
                </a:solidFill>
                <a:cs typeface="Arial" panose="020B0604020202020204" pitchFamily="34" charset="0"/>
              </a:rPr>
              <a:t>3698</a:t>
            </a:r>
          </a:p>
        </p:txBody>
      </p:sp>
      <p:sp>
        <p:nvSpPr>
          <p:cNvPr id="263" name="Rectangle 287">
            <a:extLst>
              <a:ext uri="{FF2B5EF4-FFF2-40B4-BE49-F238E27FC236}">
                <a16:creationId xmlns:a16="http://schemas.microsoft.com/office/drawing/2014/main" id="{1FA80A68-1D60-4840-9DB7-1AC3A232FA9B}"/>
              </a:ext>
            </a:extLst>
          </p:cNvPr>
          <p:cNvSpPr>
            <a:spLocks noChangeArrowheads="1"/>
          </p:cNvSpPr>
          <p:nvPr/>
        </p:nvSpPr>
        <p:spPr bwMode="auto">
          <a:xfrm>
            <a:off x="6219220" y="3970527"/>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C00000"/>
                </a:solidFill>
                <a:cs typeface="Arial" panose="020B0604020202020204" pitchFamily="34" charset="0"/>
              </a:rPr>
              <a:t>3495</a:t>
            </a:r>
          </a:p>
        </p:txBody>
      </p:sp>
      <p:sp>
        <p:nvSpPr>
          <p:cNvPr id="264" name="Rectangle 288">
            <a:extLst>
              <a:ext uri="{FF2B5EF4-FFF2-40B4-BE49-F238E27FC236}">
                <a16:creationId xmlns:a16="http://schemas.microsoft.com/office/drawing/2014/main" id="{E15788D2-4F0B-4399-B2C7-A4B11888B7CE}"/>
              </a:ext>
            </a:extLst>
          </p:cNvPr>
          <p:cNvSpPr>
            <a:spLocks noChangeArrowheads="1"/>
          </p:cNvSpPr>
          <p:nvPr/>
        </p:nvSpPr>
        <p:spPr bwMode="auto">
          <a:xfrm>
            <a:off x="6791911" y="3970527"/>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C00000"/>
                </a:solidFill>
                <a:cs typeface="Arial" panose="020B0604020202020204" pitchFamily="34" charset="0"/>
              </a:rPr>
              <a:t>3232</a:t>
            </a:r>
          </a:p>
        </p:txBody>
      </p:sp>
      <p:sp>
        <p:nvSpPr>
          <p:cNvPr id="265" name="Rectangle 289">
            <a:extLst>
              <a:ext uri="{FF2B5EF4-FFF2-40B4-BE49-F238E27FC236}">
                <a16:creationId xmlns:a16="http://schemas.microsoft.com/office/drawing/2014/main" id="{98001E93-C37E-4FD2-94C9-4F22D8BDC8FC}"/>
              </a:ext>
            </a:extLst>
          </p:cNvPr>
          <p:cNvSpPr>
            <a:spLocks noChangeArrowheads="1"/>
          </p:cNvSpPr>
          <p:nvPr/>
        </p:nvSpPr>
        <p:spPr bwMode="auto">
          <a:xfrm>
            <a:off x="7371745" y="3970527"/>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C00000"/>
                </a:solidFill>
                <a:cs typeface="Arial" panose="020B0604020202020204" pitchFamily="34" charset="0"/>
              </a:rPr>
              <a:t>2885</a:t>
            </a:r>
          </a:p>
        </p:txBody>
      </p:sp>
      <p:sp>
        <p:nvSpPr>
          <p:cNvPr id="266" name="Rectangle 290">
            <a:extLst>
              <a:ext uri="{FF2B5EF4-FFF2-40B4-BE49-F238E27FC236}">
                <a16:creationId xmlns:a16="http://schemas.microsoft.com/office/drawing/2014/main" id="{BB6B8D48-7657-494C-A6A3-43A2A883C5A7}"/>
              </a:ext>
            </a:extLst>
          </p:cNvPr>
          <p:cNvSpPr>
            <a:spLocks noChangeArrowheads="1"/>
          </p:cNvSpPr>
          <p:nvPr/>
        </p:nvSpPr>
        <p:spPr bwMode="auto">
          <a:xfrm>
            <a:off x="7950388" y="3970527"/>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C00000"/>
                </a:solidFill>
                <a:cs typeface="Arial" panose="020B0604020202020204" pitchFamily="34" charset="0"/>
              </a:rPr>
              <a:t>2374</a:t>
            </a:r>
          </a:p>
        </p:txBody>
      </p:sp>
      <p:sp>
        <p:nvSpPr>
          <p:cNvPr id="267" name="Rectangle 291">
            <a:extLst>
              <a:ext uri="{FF2B5EF4-FFF2-40B4-BE49-F238E27FC236}">
                <a16:creationId xmlns:a16="http://schemas.microsoft.com/office/drawing/2014/main" id="{2D100779-D623-4B7B-AD30-6ADBE7043579}"/>
              </a:ext>
            </a:extLst>
          </p:cNvPr>
          <p:cNvSpPr>
            <a:spLocks noChangeArrowheads="1"/>
          </p:cNvSpPr>
          <p:nvPr/>
        </p:nvSpPr>
        <p:spPr bwMode="auto">
          <a:xfrm>
            <a:off x="8529032" y="3970527"/>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C00000"/>
                </a:solidFill>
                <a:cs typeface="Arial" panose="020B0604020202020204" pitchFamily="34" charset="0"/>
              </a:rPr>
              <a:t>1654</a:t>
            </a:r>
          </a:p>
        </p:txBody>
      </p:sp>
      <p:sp>
        <p:nvSpPr>
          <p:cNvPr id="268" name="Rectangle 9">
            <a:extLst>
              <a:ext uri="{FF2B5EF4-FFF2-40B4-BE49-F238E27FC236}">
                <a16:creationId xmlns:a16="http://schemas.microsoft.com/office/drawing/2014/main" id="{8C66D95F-1B02-4BB3-8100-E402BF95F516}"/>
              </a:ext>
            </a:extLst>
          </p:cNvPr>
          <p:cNvSpPr>
            <a:spLocks noChangeArrowheads="1"/>
          </p:cNvSpPr>
          <p:nvPr/>
        </p:nvSpPr>
        <p:spPr bwMode="auto">
          <a:xfrm rot="16200000">
            <a:off x="4330336" y="2426188"/>
            <a:ext cx="87844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800" dirty="0">
                <a:solidFill>
                  <a:prstClr val="black">
                    <a:lumMod val="65000"/>
                    <a:lumOff val="35000"/>
                  </a:prstClr>
                </a:solidFill>
                <a:cs typeface="Arial" panose="020B0604020202020204" pitchFamily="34" charset="0"/>
              </a:rPr>
              <a:t>% sans </a:t>
            </a:r>
            <a:r>
              <a:rPr lang="fr-FR" altLang="fr-FR" sz="800" dirty="0" err="1">
                <a:solidFill>
                  <a:prstClr val="black">
                    <a:lumMod val="65000"/>
                    <a:lumOff val="35000"/>
                  </a:prstClr>
                </a:solidFill>
                <a:cs typeface="Arial" panose="020B0604020202020204" pitchFamily="34" charset="0"/>
              </a:rPr>
              <a:t>évènement</a:t>
            </a:r>
            <a:endParaRPr lang="fr-FR" altLang="fr-FR" sz="800" dirty="0">
              <a:solidFill>
                <a:prstClr val="black">
                  <a:lumMod val="65000"/>
                  <a:lumOff val="35000"/>
                </a:prstClr>
              </a:solidFill>
              <a:cs typeface="Arial" panose="020B0604020202020204" pitchFamily="34" charset="0"/>
            </a:endParaRPr>
          </a:p>
        </p:txBody>
      </p:sp>
      <p:sp>
        <p:nvSpPr>
          <p:cNvPr id="269" name="CasellaDiTesto 2">
            <a:extLst>
              <a:ext uri="{FF2B5EF4-FFF2-40B4-BE49-F238E27FC236}">
                <a16:creationId xmlns:a16="http://schemas.microsoft.com/office/drawing/2014/main" id="{182B8F3C-234C-4506-BC96-612FEE2DE009}"/>
              </a:ext>
            </a:extLst>
          </p:cNvPr>
          <p:cNvSpPr txBox="1"/>
          <p:nvPr/>
        </p:nvSpPr>
        <p:spPr>
          <a:xfrm>
            <a:off x="287314" y="1228693"/>
            <a:ext cx="794977" cy="276999"/>
          </a:xfrm>
          <a:prstGeom prst="rect">
            <a:avLst/>
          </a:prstGeom>
          <a:solidFill>
            <a:schemeClr val="bg1"/>
          </a:solidFill>
        </p:spPr>
        <p:txBody>
          <a:bodyPr wrap="square" rtlCol="0">
            <a:spAutoFit/>
          </a:bodyPr>
          <a:lstStyle/>
          <a:p>
            <a:pPr>
              <a:defRPr/>
            </a:pPr>
            <a:r>
              <a:rPr lang="it-IT" sz="1200" b="1" dirty="0">
                <a:solidFill>
                  <a:schemeClr val="tx1">
                    <a:lumMod val="75000"/>
                    <a:lumOff val="25000"/>
                  </a:schemeClr>
                </a:solidFill>
                <a:latin typeface="Arial" panose="020B0604020202020204" pitchFamily="34" charset="0"/>
                <a:cs typeface="Arial" panose="020B0604020202020204" pitchFamily="34" charset="0"/>
              </a:rPr>
              <a:t>CAPOX</a:t>
            </a:r>
          </a:p>
        </p:txBody>
      </p:sp>
      <p:sp>
        <p:nvSpPr>
          <p:cNvPr id="270" name="CasellaDiTesto 9">
            <a:extLst>
              <a:ext uri="{FF2B5EF4-FFF2-40B4-BE49-F238E27FC236}">
                <a16:creationId xmlns:a16="http://schemas.microsoft.com/office/drawing/2014/main" id="{425AF6B5-45EC-47BF-AA8A-2FC5B1EC697A}"/>
              </a:ext>
            </a:extLst>
          </p:cNvPr>
          <p:cNvSpPr txBox="1"/>
          <p:nvPr/>
        </p:nvSpPr>
        <p:spPr>
          <a:xfrm>
            <a:off x="4718630" y="1228693"/>
            <a:ext cx="809992" cy="276999"/>
          </a:xfrm>
          <a:prstGeom prst="rect">
            <a:avLst/>
          </a:prstGeom>
          <a:solidFill>
            <a:schemeClr val="bg1"/>
          </a:solidFill>
        </p:spPr>
        <p:txBody>
          <a:bodyPr wrap="square" rtlCol="0">
            <a:spAutoFit/>
          </a:bodyPr>
          <a:lstStyle/>
          <a:p>
            <a:pPr>
              <a:defRPr/>
            </a:pPr>
            <a:r>
              <a:rPr lang="it-IT" sz="1200" b="1" dirty="0">
                <a:solidFill>
                  <a:schemeClr val="tx1">
                    <a:lumMod val="75000"/>
                    <a:lumOff val="25000"/>
                  </a:schemeClr>
                </a:solidFill>
                <a:latin typeface="Arial" panose="020B0604020202020204" pitchFamily="34" charset="0"/>
                <a:cs typeface="Arial" panose="020B0604020202020204" pitchFamily="34" charset="0"/>
              </a:rPr>
              <a:t>FOLFOX</a:t>
            </a:r>
          </a:p>
        </p:txBody>
      </p:sp>
      <p:sp>
        <p:nvSpPr>
          <p:cNvPr id="272" name="Titre 1"/>
          <p:cNvSpPr>
            <a:spLocks noGrp="1"/>
          </p:cNvSpPr>
          <p:nvPr>
            <p:ph type="title"/>
          </p:nvPr>
        </p:nvSpPr>
        <p:spPr>
          <a:xfrm>
            <a:off x="190500" y="0"/>
            <a:ext cx="7124700" cy="596560"/>
          </a:xfrm>
        </p:spPr>
        <p:txBody>
          <a:bodyPr>
            <a:noAutofit/>
          </a:bodyPr>
          <a:lstStyle/>
          <a:p>
            <a:r>
              <a:rPr lang="fr-FR" sz="2200" b="1" dirty="0"/>
              <a:t>Etude IDEA</a:t>
            </a:r>
            <a:br>
              <a:rPr lang="fr-FR" sz="2200" b="1" dirty="0"/>
            </a:br>
            <a:r>
              <a:rPr lang="fr-FR" sz="2200" dirty="0"/>
              <a:t>Données actualisées de SG et de SSR à 5 ans</a:t>
            </a:r>
          </a:p>
        </p:txBody>
      </p:sp>
    </p:spTree>
    <p:extLst>
      <p:ext uri="{BB962C8B-B14F-4D97-AF65-F5344CB8AC3E}">
        <p14:creationId xmlns:p14="http://schemas.microsoft.com/office/powerpoint/2010/main" val="6511869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sz="half" idx="1"/>
          </p:nvPr>
        </p:nvSpPr>
        <p:spPr/>
        <p:txBody>
          <a:bodyPr/>
          <a:lstStyle/>
          <a:p>
            <a:r>
              <a:rPr lang="fr-FR" dirty="0"/>
              <a:t>IDEA : SSR actualisée selon le type de traitement </a:t>
            </a:r>
            <a:r>
              <a:rPr lang="fr-FR" b="0" dirty="0"/>
              <a:t>(CAPOX/FOLFOX)</a:t>
            </a:r>
          </a:p>
        </p:txBody>
      </p:sp>
      <p:sp>
        <p:nvSpPr>
          <p:cNvPr id="7" name="ZoneTexte 6">
            <a:extLst>
              <a:ext uri="{FF2B5EF4-FFF2-40B4-BE49-F238E27FC236}">
                <a16:creationId xmlns:a16="http://schemas.microsoft.com/office/drawing/2014/main" id="{E9AEA8D6-923F-F84C-B32A-5D256C148AF6}"/>
              </a:ext>
            </a:extLst>
          </p:cNvPr>
          <p:cNvSpPr txBox="1"/>
          <p:nvPr/>
        </p:nvSpPr>
        <p:spPr>
          <a:xfrm>
            <a:off x="-3048" y="4912668"/>
            <a:ext cx="2608406" cy="230832"/>
          </a:xfrm>
          <a:prstGeom prst="rect">
            <a:avLst/>
          </a:prstGeom>
          <a:noFill/>
        </p:spPr>
        <p:txBody>
          <a:bodyPr wrap="none" rtlCol="0">
            <a:spAutoFit/>
          </a:bodyPr>
          <a:lstStyle/>
          <a:p>
            <a:r>
              <a:rPr lang="fr-FR" sz="900" i="1" dirty="0">
                <a:solidFill>
                  <a:schemeClr val="tx1">
                    <a:lumMod val="50000"/>
                    <a:lumOff val="50000"/>
                  </a:schemeClr>
                </a:solidFill>
                <a:latin typeface="Arial" panose="020B0604020202020204" pitchFamily="34" charset="0"/>
              </a:rPr>
              <a:t>Alberto F. </a:t>
            </a:r>
            <a:r>
              <a:rPr lang="fr-FR" sz="900" i="1" dirty="0" err="1">
                <a:solidFill>
                  <a:schemeClr val="tx1">
                    <a:lumMod val="50000"/>
                    <a:lumOff val="50000"/>
                  </a:schemeClr>
                </a:solidFill>
                <a:latin typeface="Arial" panose="020B0604020202020204" pitchFamily="34" charset="0"/>
              </a:rPr>
              <a:t>Sobrero</a:t>
            </a:r>
            <a:r>
              <a:rPr lang="fr-FR" sz="900" i="1" dirty="0">
                <a:solidFill>
                  <a:schemeClr val="tx1">
                    <a:lumMod val="50000"/>
                    <a:lumOff val="50000"/>
                  </a:schemeClr>
                </a:solidFill>
                <a:latin typeface="Arial" panose="020B0604020202020204" pitchFamily="34" charset="0"/>
              </a:rPr>
              <a:t> et al., ASCO2020, Abs 4004</a:t>
            </a:r>
          </a:p>
        </p:txBody>
      </p:sp>
      <p:sp>
        <p:nvSpPr>
          <p:cNvPr id="8" name="ZoneTexte 7">
            <a:extLst>
              <a:ext uri="{FF2B5EF4-FFF2-40B4-BE49-F238E27FC236}">
                <a16:creationId xmlns:a16="http://schemas.microsoft.com/office/drawing/2014/main" id="{E4F07EF2-5A57-47DA-814A-4AD934BA2927}"/>
              </a:ext>
            </a:extLst>
          </p:cNvPr>
          <p:cNvSpPr txBox="1"/>
          <p:nvPr/>
        </p:nvSpPr>
        <p:spPr>
          <a:xfrm>
            <a:off x="303934" y="4331918"/>
            <a:ext cx="8536132" cy="355937"/>
          </a:xfrm>
          <a:prstGeom prst="roundRect">
            <a:avLst>
              <a:gd name="adj" fmla="val 18809"/>
            </a:avLst>
          </a:prstGeom>
          <a:ln>
            <a:solidFill>
              <a:srgbClr val="EC8014"/>
            </a:solidFill>
          </a:ln>
        </p:spPr>
        <p:style>
          <a:lnRef idx="2">
            <a:schemeClr val="accent1"/>
          </a:lnRef>
          <a:fillRef idx="1">
            <a:schemeClr val="lt1"/>
          </a:fillRef>
          <a:effectRef idx="0">
            <a:schemeClr val="accent1"/>
          </a:effectRef>
          <a:fontRef idx="minor">
            <a:schemeClr val="dk1"/>
          </a:fontRef>
        </p:style>
        <p:txBody>
          <a:bodyPr wrap="square" lIns="36000" tIns="36000" rIns="36000" bIns="36000" rtlCol="0">
            <a:spAutoFit/>
          </a:bodyPr>
          <a:lstStyle/>
          <a:p>
            <a:pPr algn="ctr"/>
            <a:r>
              <a:rPr lang="fr-FR" sz="1600" b="1" dirty="0">
                <a:solidFill>
                  <a:srgbClr val="002060"/>
                </a:solidFill>
                <a:latin typeface="Arial" panose="020B0604020202020204" pitchFamily="34" charset="0"/>
              </a:rPr>
              <a:t>En analyse de sous groupe : non infériorité 3 versus 6 mois pour le CAPOX sur la SSR</a:t>
            </a:r>
          </a:p>
        </p:txBody>
      </p:sp>
      <p:sp>
        <p:nvSpPr>
          <p:cNvPr id="9" name="Rectangle à coins arrondis 4">
            <a:extLst>
              <a:ext uri="{FF2B5EF4-FFF2-40B4-BE49-F238E27FC236}">
                <a16:creationId xmlns:a16="http://schemas.microsoft.com/office/drawing/2014/main" id="{7241FE3D-0AF9-44F1-A73E-60ABE1E22B50}"/>
              </a:ext>
            </a:extLst>
          </p:cNvPr>
          <p:cNvSpPr/>
          <p:nvPr/>
        </p:nvSpPr>
        <p:spPr>
          <a:xfrm>
            <a:off x="4558885" y="1366405"/>
            <a:ext cx="4348623" cy="2772044"/>
          </a:xfrm>
          <a:prstGeom prst="roundRect">
            <a:avLst>
              <a:gd name="adj" fmla="val 4785"/>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fr-FR" sz="900" dirty="0">
              <a:solidFill>
                <a:prstClr val="white"/>
              </a:solidFill>
              <a:latin typeface="Arial" panose="020B0604020202020204" pitchFamily="34" charset="0"/>
              <a:cs typeface="Arial" panose="020B0604020202020204" pitchFamily="34" charset="0"/>
            </a:endParaRPr>
          </a:p>
        </p:txBody>
      </p:sp>
      <p:sp>
        <p:nvSpPr>
          <p:cNvPr id="10" name="Rectangle à coins arrondis 4">
            <a:extLst>
              <a:ext uri="{FF2B5EF4-FFF2-40B4-BE49-F238E27FC236}">
                <a16:creationId xmlns:a16="http://schemas.microsoft.com/office/drawing/2014/main" id="{93AF3A0C-75B6-4C31-92BA-06A33E08705D}"/>
              </a:ext>
            </a:extLst>
          </p:cNvPr>
          <p:cNvSpPr/>
          <p:nvPr/>
        </p:nvSpPr>
        <p:spPr>
          <a:xfrm>
            <a:off x="152254" y="1366405"/>
            <a:ext cx="4348623" cy="2772044"/>
          </a:xfrm>
          <a:prstGeom prst="roundRect">
            <a:avLst>
              <a:gd name="adj" fmla="val 4104"/>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fr-FR" sz="900" dirty="0">
              <a:solidFill>
                <a:prstClr val="white"/>
              </a:solidFill>
              <a:latin typeface="Arial" panose="020B0604020202020204" pitchFamily="34" charset="0"/>
              <a:cs typeface="Arial" panose="020B0604020202020204" pitchFamily="34" charset="0"/>
            </a:endParaRPr>
          </a:p>
        </p:txBody>
      </p:sp>
      <p:sp>
        <p:nvSpPr>
          <p:cNvPr id="11" name="CasellaDiTesto 10">
            <a:extLst>
              <a:ext uri="{FF2B5EF4-FFF2-40B4-BE49-F238E27FC236}">
                <a16:creationId xmlns:a16="http://schemas.microsoft.com/office/drawing/2014/main" id="{36CCE6B4-677A-4B69-8EBA-93C961850CF8}"/>
              </a:ext>
            </a:extLst>
          </p:cNvPr>
          <p:cNvSpPr txBox="1"/>
          <p:nvPr/>
        </p:nvSpPr>
        <p:spPr>
          <a:xfrm>
            <a:off x="943762" y="2231402"/>
            <a:ext cx="2493143" cy="215444"/>
          </a:xfrm>
          <a:prstGeom prst="rect">
            <a:avLst/>
          </a:prstGeom>
          <a:noFill/>
        </p:spPr>
        <p:txBody>
          <a:bodyPr wrap="square" rtlCol="0">
            <a:spAutoFit/>
          </a:bodyPr>
          <a:lstStyle/>
          <a:p>
            <a:pPr>
              <a:defRPr/>
            </a:pPr>
            <a:r>
              <a:rPr lang="it-IT" sz="800" dirty="0" err="1">
                <a:solidFill>
                  <a:schemeClr val="tx1">
                    <a:lumMod val="75000"/>
                    <a:lumOff val="25000"/>
                  </a:schemeClr>
                </a:solidFill>
                <a:latin typeface="Arial" panose="020B0604020202020204" pitchFamily="34" charset="0"/>
                <a:cs typeface="Arial" panose="020B0604020202020204" pitchFamily="34" charset="0"/>
                <a:sym typeface="Symbol" panose="05050102010706020507" pitchFamily="18" charset="2"/>
              </a:rPr>
              <a:t>Diff</a:t>
            </a:r>
            <a:r>
              <a:rPr lang="it-IT" sz="800" dirty="0">
                <a:solidFill>
                  <a:schemeClr val="tx1">
                    <a:lumMod val="75000"/>
                    <a:lumOff val="25000"/>
                  </a:schemeClr>
                </a:solidFill>
                <a:latin typeface="Arial" panose="020B0604020202020204" pitchFamily="34" charset="0"/>
                <a:cs typeface="Arial" panose="020B0604020202020204" pitchFamily="34" charset="0"/>
                <a:sym typeface="Symbol" panose="05050102010706020507" pitchFamily="18" charset="2"/>
              </a:rPr>
              <a:t> </a:t>
            </a:r>
            <a:r>
              <a:rPr lang="it-IT" sz="800" dirty="0">
                <a:solidFill>
                  <a:schemeClr val="tx1">
                    <a:lumMod val="75000"/>
                    <a:lumOff val="25000"/>
                  </a:schemeClr>
                </a:solidFill>
                <a:latin typeface="Arial" panose="020B0604020202020204" pitchFamily="34" charset="0"/>
                <a:cs typeface="Arial" panose="020B0604020202020204" pitchFamily="34" charset="0"/>
              </a:rPr>
              <a:t>DFS à 5 ans = + 0,7%</a:t>
            </a:r>
          </a:p>
        </p:txBody>
      </p:sp>
      <p:sp>
        <p:nvSpPr>
          <p:cNvPr id="12" name="CasellaDiTesto 12">
            <a:extLst>
              <a:ext uri="{FF2B5EF4-FFF2-40B4-BE49-F238E27FC236}">
                <a16:creationId xmlns:a16="http://schemas.microsoft.com/office/drawing/2014/main" id="{25D99D30-F12C-480C-96BF-7BA0115269BF}"/>
              </a:ext>
            </a:extLst>
          </p:cNvPr>
          <p:cNvSpPr txBox="1"/>
          <p:nvPr/>
        </p:nvSpPr>
        <p:spPr>
          <a:xfrm>
            <a:off x="5439779" y="2230541"/>
            <a:ext cx="2368186" cy="215444"/>
          </a:xfrm>
          <a:prstGeom prst="rect">
            <a:avLst/>
          </a:prstGeom>
          <a:noFill/>
        </p:spPr>
        <p:txBody>
          <a:bodyPr wrap="square" rtlCol="0">
            <a:spAutoFit/>
          </a:bodyPr>
          <a:lstStyle/>
          <a:p>
            <a:pPr>
              <a:defRPr/>
            </a:pPr>
            <a:r>
              <a:rPr lang="it-IT" sz="800" dirty="0" err="1">
                <a:solidFill>
                  <a:schemeClr val="tx1">
                    <a:lumMod val="75000"/>
                    <a:lumOff val="25000"/>
                  </a:schemeClr>
                </a:solidFill>
                <a:latin typeface="Arial" panose="020B0604020202020204" pitchFamily="34" charset="0"/>
                <a:cs typeface="Arial" panose="020B0604020202020204" pitchFamily="34" charset="0"/>
                <a:sym typeface="Symbol" panose="05050102010706020507" pitchFamily="18" charset="2"/>
              </a:rPr>
              <a:t>Diff</a:t>
            </a:r>
            <a:r>
              <a:rPr lang="it-IT" sz="800" dirty="0">
                <a:solidFill>
                  <a:schemeClr val="tx1">
                    <a:lumMod val="75000"/>
                    <a:lumOff val="25000"/>
                  </a:schemeClr>
                </a:solidFill>
                <a:latin typeface="Arial" panose="020B0604020202020204" pitchFamily="34" charset="0"/>
                <a:cs typeface="Arial" panose="020B0604020202020204" pitchFamily="34" charset="0"/>
                <a:sym typeface="Symbol" panose="05050102010706020507" pitchFamily="18" charset="2"/>
              </a:rPr>
              <a:t> </a:t>
            </a:r>
            <a:r>
              <a:rPr lang="it-IT" sz="800" dirty="0">
                <a:solidFill>
                  <a:schemeClr val="tx1">
                    <a:lumMod val="75000"/>
                    <a:lumOff val="25000"/>
                  </a:schemeClr>
                </a:solidFill>
                <a:latin typeface="Arial" panose="020B0604020202020204" pitchFamily="34" charset="0"/>
                <a:cs typeface="Arial" panose="020B0604020202020204" pitchFamily="34" charset="0"/>
              </a:rPr>
              <a:t>DFS à 5 ans = -3,3%</a:t>
            </a:r>
          </a:p>
        </p:txBody>
      </p:sp>
      <p:sp>
        <p:nvSpPr>
          <p:cNvPr id="13" name="Rettangolo 13">
            <a:extLst>
              <a:ext uri="{FF2B5EF4-FFF2-40B4-BE49-F238E27FC236}">
                <a16:creationId xmlns:a16="http://schemas.microsoft.com/office/drawing/2014/main" id="{3EE0930B-FE38-48E3-89DA-1C38A731A76C}"/>
              </a:ext>
            </a:extLst>
          </p:cNvPr>
          <p:cNvSpPr/>
          <p:nvPr/>
        </p:nvSpPr>
        <p:spPr>
          <a:xfrm>
            <a:off x="943762" y="2361553"/>
            <a:ext cx="3316347" cy="215444"/>
          </a:xfrm>
          <a:prstGeom prst="rect">
            <a:avLst/>
          </a:prstGeom>
        </p:spPr>
        <p:txBody>
          <a:bodyPr wrap="square">
            <a:spAutoFit/>
          </a:bodyPr>
          <a:lstStyle/>
          <a:p>
            <a:pPr>
              <a:defRPr/>
            </a:pPr>
            <a:r>
              <a:rPr lang="fr-FR" sz="800" dirty="0">
                <a:solidFill>
                  <a:schemeClr val="tx1">
                    <a:lumMod val="75000"/>
                    <a:lumOff val="25000"/>
                  </a:schemeClr>
                </a:solidFill>
                <a:latin typeface="Arial" panose="020B0604020202020204" pitchFamily="34" charset="0"/>
                <a:cs typeface="Arial" panose="020B0604020202020204" pitchFamily="34" charset="0"/>
              </a:rPr>
              <a:t>HR : 0,98 (0,88-</a:t>
            </a:r>
            <a:r>
              <a:rPr lang="fr-FR" sz="800" b="1" u="sng" dirty="0">
                <a:solidFill>
                  <a:schemeClr val="tx1">
                    <a:lumMod val="75000"/>
                    <a:lumOff val="25000"/>
                  </a:schemeClr>
                </a:solidFill>
                <a:latin typeface="Arial" panose="020B0604020202020204" pitchFamily="34" charset="0"/>
                <a:cs typeface="Arial" panose="020B0604020202020204" pitchFamily="34" charset="0"/>
              </a:rPr>
              <a:t>1,08</a:t>
            </a:r>
            <a:r>
              <a:rPr lang="fr-FR" sz="800" dirty="0">
                <a:solidFill>
                  <a:schemeClr val="tx1">
                    <a:lumMod val="75000"/>
                    <a:lumOff val="25000"/>
                  </a:schemeClr>
                </a:solidFill>
                <a:latin typeface="Arial" panose="020B0604020202020204" pitchFamily="34" charset="0"/>
                <a:cs typeface="Arial" panose="020B0604020202020204" pitchFamily="34" charset="0"/>
              </a:rPr>
              <a:t>)</a:t>
            </a:r>
          </a:p>
        </p:txBody>
      </p:sp>
      <p:sp>
        <p:nvSpPr>
          <p:cNvPr id="14" name="Rettangolo 14">
            <a:extLst>
              <a:ext uri="{FF2B5EF4-FFF2-40B4-BE49-F238E27FC236}">
                <a16:creationId xmlns:a16="http://schemas.microsoft.com/office/drawing/2014/main" id="{28EAEF3F-D36A-451C-B6A2-A1F793E59A93}"/>
              </a:ext>
            </a:extLst>
          </p:cNvPr>
          <p:cNvSpPr/>
          <p:nvPr/>
        </p:nvSpPr>
        <p:spPr>
          <a:xfrm>
            <a:off x="5439778" y="2354180"/>
            <a:ext cx="3244332" cy="215444"/>
          </a:xfrm>
          <a:prstGeom prst="rect">
            <a:avLst/>
          </a:prstGeom>
        </p:spPr>
        <p:txBody>
          <a:bodyPr wrap="square">
            <a:spAutoFit/>
          </a:bodyPr>
          <a:lstStyle/>
          <a:p>
            <a:pPr>
              <a:defRPr/>
            </a:pPr>
            <a:r>
              <a:rPr lang="fr-FR" sz="800" dirty="0">
                <a:solidFill>
                  <a:schemeClr val="tx1">
                    <a:lumMod val="75000"/>
                    <a:lumOff val="25000"/>
                  </a:schemeClr>
                </a:solidFill>
                <a:latin typeface="Arial" panose="020B0604020202020204" pitchFamily="34" charset="0"/>
                <a:cs typeface="Arial" panose="020B0604020202020204" pitchFamily="34" charset="0"/>
              </a:rPr>
              <a:t>HR : 1,16 (1,07-</a:t>
            </a:r>
            <a:r>
              <a:rPr lang="fr-FR" sz="800" b="1" u="sng" dirty="0">
                <a:solidFill>
                  <a:schemeClr val="tx1">
                    <a:lumMod val="75000"/>
                    <a:lumOff val="25000"/>
                  </a:schemeClr>
                </a:solidFill>
                <a:latin typeface="Arial" panose="020B0604020202020204" pitchFamily="34" charset="0"/>
                <a:cs typeface="Arial" panose="020B0604020202020204" pitchFamily="34" charset="0"/>
              </a:rPr>
              <a:t>1,26</a:t>
            </a:r>
            <a:r>
              <a:rPr lang="fr-FR" sz="800" dirty="0">
                <a:solidFill>
                  <a:schemeClr val="tx1">
                    <a:lumMod val="75000"/>
                    <a:lumOff val="25000"/>
                  </a:schemeClr>
                </a:solidFill>
                <a:latin typeface="Arial" panose="020B0604020202020204" pitchFamily="34" charset="0"/>
                <a:cs typeface="Arial" panose="020B0604020202020204" pitchFamily="34" charset="0"/>
              </a:rPr>
              <a:t>)</a:t>
            </a:r>
          </a:p>
        </p:txBody>
      </p:sp>
      <p:sp>
        <p:nvSpPr>
          <p:cNvPr id="15" name="Rectangle 9">
            <a:extLst>
              <a:ext uri="{FF2B5EF4-FFF2-40B4-BE49-F238E27FC236}">
                <a16:creationId xmlns:a16="http://schemas.microsoft.com/office/drawing/2014/main" id="{E49AB6CE-AFE7-441B-A42A-AD7E2397681A}"/>
              </a:ext>
            </a:extLst>
          </p:cNvPr>
          <p:cNvSpPr>
            <a:spLocks noChangeArrowheads="1"/>
          </p:cNvSpPr>
          <p:nvPr/>
        </p:nvSpPr>
        <p:spPr bwMode="auto">
          <a:xfrm rot="16200000">
            <a:off x="-90353" y="2510195"/>
            <a:ext cx="87844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800" dirty="0">
                <a:solidFill>
                  <a:prstClr val="black">
                    <a:lumMod val="65000"/>
                    <a:lumOff val="35000"/>
                  </a:prstClr>
                </a:solidFill>
                <a:cs typeface="Arial" panose="020B0604020202020204" pitchFamily="34" charset="0"/>
              </a:rPr>
              <a:t>% sans </a:t>
            </a:r>
            <a:r>
              <a:rPr lang="fr-FR" altLang="fr-FR" sz="800" dirty="0" err="1">
                <a:solidFill>
                  <a:prstClr val="black">
                    <a:lumMod val="65000"/>
                    <a:lumOff val="35000"/>
                  </a:prstClr>
                </a:solidFill>
                <a:cs typeface="Arial" panose="020B0604020202020204" pitchFamily="34" charset="0"/>
              </a:rPr>
              <a:t>évènement</a:t>
            </a:r>
            <a:endParaRPr lang="fr-FR" altLang="fr-FR" sz="800" dirty="0">
              <a:solidFill>
                <a:prstClr val="black">
                  <a:lumMod val="65000"/>
                  <a:lumOff val="35000"/>
                </a:prstClr>
              </a:solidFill>
              <a:cs typeface="Arial" panose="020B0604020202020204" pitchFamily="34" charset="0"/>
            </a:endParaRPr>
          </a:p>
        </p:txBody>
      </p:sp>
      <p:sp>
        <p:nvSpPr>
          <p:cNvPr id="16" name="Rectangle 10">
            <a:extLst>
              <a:ext uri="{FF2B5EF4-FFF2-40B4-BE49-F238E27FC236}">
                <a16:creationId xmlns:a16="http://schemas.microsoft.com/office/drawing/2014/main" id="{2D514D17-1968-480E-876B-0B7CF67016CF}"/>
              </a:ext>
            </a:extLst>
          </p:cNvPr>
          <p:cNvSpPr>
            <a:spLocks noChangeArrowheads="1"/>
          </p:cNvSpPr>
          <p:nvPr/>
        </p:nvSpPr>
        <p:spPr bwMode="auto">
          <a:xfrm>
            <a:off x="650008" y="3963748"/>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DB3517"/>
                </a:solidFill>
                <a:cs typeface="Arial" panose="020B0604020202020204" pitchFamily="34" charset="0"/>
              </a:rPr>
              <a:t>     </a:t>
            </a:r>
          </a:p>
        </p:txBody>
      </p:sp>
      <p:sp>
        <p:nvSpPr>
          <p:cNvPr id="17" name="Rectangle 11">
            <a:extLst>
              <a:ext uri="{FF2B5EF4-FFF2-40B4-BE49-F238E27FC236}">
                <a16:creationId xmlns:a16="http://schemas.microsoft.com/office/drawing/2014/main" id="{54AEF655-E6A2-4213-9F22-9C73319C093A}"/>
              </a:ext>
            </a:extLst>
          </p:cNvPr>
          <p:cNvSpPr>
            <a:spLocks noChangeArrowheads="1"/>
          </p:cNvSpPr>
          <p:nvPr/>
        </p:nvSpPr>
        <p:spPr bwMode="auto">
          <a:xfrm>
            <a:off x="1236162" y="3963748"/>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DB3517"/>
                </a:solidFill>
                <a:cs typeface="Arial" panose="020B0604020202020204" pitchFamily="34" charset="0"/>
              </a:rPr>
              <a:t>     </a:t>
            </a:r>
          </a:p>
        </p:txBody>
      </p:sp>
      <p:sp>
        <p:nvSpPr>
          <p:cNvPr id="18" name="Rectangle 12">
            <a:extLst>
              <a:ext uri="{FF2B5EF4-FFF2-40B4-BE49-F238E27FC236}">
                <a16:creationId xmlns:a16="http://schemas.microsoft.com/office/drawing/2014/main" id="{2AA581B8-A6FB-459A-BB3C-B7CF7DD57463}"/>
              </a:ext>
            </a:extLst>
          </p:cNvPr>
          <p:cNvSpPr>
            <a:spLocks noChangeArrowheads="1"/>
          </p:cNvSpPr>
          <p:nvPr/>
        </p:nvSpPr>
        <p:spPr bwMode="auto">
          <a:xfrm>
            <a:off x="1816911" y="3963748"/>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DB3517"/>
                </a:solidFill>
                <a:cs typeface="Arial" panose="020B0604020202020204" pitchFamily="34" charset="0"/>
              </a:rPr>
              <a:t>     </a:t>
            </a:r>
          </a:p>
        </p:txBody>
      </p:sp>
      <p:sp>
        <p:nvSpPr>
          <p:cNvPr id="19" name="Rectangle 13">
            <a:extLst>
              <a:ext uri="{FF2B5EF4-FFF2-40B4-BE49-F238E27FC236}">
                <a16:creationId xmlns:a16="http://schemas.microsoft.com/office/drawing/2014/main" id="{E8EC18E7-F9C2-4FC0-9C28-99BB1A0F733E}"/>
              </a:ext>
            </a:extLst>
          </p:cNvPr>
          <p:cNvSpPr>
            <a:spLocks noChangeArrowheads="1"/>
          </p:cNvSpPr>
          <p:nvPr/>
        </p:nvSpPr>
        <p:spPr bwMode="auto">
          <a:xfrm>
            <a:off x="2407553" y="3963748"/>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DB3517"/>
                </a:solidFill>
                <a:cs typeface="Arial" panose="020B0604020202020204" pitchFamily="34" charset="0"/>
              </a:rPr>
              <a:t>     </a:t>
            </a:r>
          </a:p>
        </p:txBody>
      </p:sp>
      <p:sp>
        <p:nvSpPr>
          <p:cNvPr id="20" name="Rectangle 14">
            <a:extLst>
              <a:ext uri="{FF2B5EF4-FFF2-40B4-BE49-F238E27FC236}">
                <a16:creationId xmlns:a16="http://schemas.microsoft.com/office/drawing/2014/main" id="{B4A2CA95-C164-4C22-93F3-242BBBCB4050}"/>
              </a:ext>
            </a:extLst>
          </p:cNvPr>
          <p:cNvSpPr>
            <a:spLocks noChangeArrowheads="1"/>
          </p:cNvSpPr>
          <p:nvPr/>
        </p:nvSpPr>
        <p:spPr bwMode="auto">
          <a:xfrm>
            <a:off x="2981709" y="3963748"/>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DB3517"/>
                </a:solidFill>
                <a:cs typeface="Arial" panose="020B0604020202020204" pitchFamily="34" charset="0"/>
              </a:rPr>
              <a:t>     </a:t>
            </a:r>
          </a:p>
        </p:txBody>
      </p:sp>
      <p:sp>
        <p:nvSpPr>
          <p:cNvPr id="21" name="Rectangle 15">
            <a:extLst>
              <a:ext uri="{FF2B5EF4-FFF2-40B4-BE49-F238E27FC236}">
                <a16:creationId xmlns:a16="http://schemas.microsoft.com/office/drawing/2014/main" id="{73B1C663-A908-487F-9AAB-B77650583798}"/>
              </a:ext>
            </a:extLst>
          </p:cNvPr>
          <p:cNvSpPr>
            <a:spLocks noChangeArrowheads="1"/>
          </p:cNvSpPr>
          <p:nvPr/>
        </p:nvSpPr>
        <p:spPr bwMode="auto">
          <a:xfrm>
            <a:off x="3561268" y="3963748"/>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DB3517"/>
                </a:solidFill>
                <a:cs typeface="Arial" panose="020B0604020202020204" pitchFamily="34" charset="0"/>
              </a:rPr>
              <a:t>     </a:t>
            </a:r>
          </a:p>
        </p:txBody>
      </p:sp>
      <p:sp>
        <p:nvSpPr>
          <p:cNvPr id="22" name="Rectangle 16">
            <a:extLst>
              <a:ext uri="{FF2B5EF4-FFF2-40B4-BE49-F238E27FC236}">
                <a16:creationId xmlns:a16="http://schemas.microsoft.com/office/drawing/2014/main" id="{D36943FE-C54D-427E-B4FC-40A4D0F75881}"/>
              </a:ext>
            </a:extLst>
          </p:cNvPr>
          <p:cNvSpPr>
            <a:spLocks noChangeArrowheads="1"/>
          </p:cNvSpPr>
          <p:nvPr/>
        </p:nvSpPr>
        <p:spPr bwMode="auto">
          <a:xfrm>
            <a:off x="4138722" y="3963748"/>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DB3517"/>
                </a:solidFill>
                <a:cs typeface="Arial" panose="020B0604020202020204" pitchFamily="34" charset="0"/>
              </a:rPr>
              <a:t>     </a:t>
            </a:r>
          </a:p>
        </p:txBody>
      </p:sp>
      <p:sp>
        <p:nvSpPr>
          <p:cNvPr id="23" name="Rectangle 17">
            <a:extLst>
              <a:ext uri="{FF2B5EF4-FFF2-40B4-BE49-F238E27FC236}">
                <a16:creationId xmlns:a16="http://schemas.microsoft.com/office/drawing/2014/main" id="{5673933A-D4E2-4128-9029-7780EA353525}"/>
              </a:ext>
            </a:extLst>
          </p:cNvPr>
          <p:cNvSpPr>
            <a:spLocks noChangeArrowheads="1"/>
          </p:cNvSpPr>
          <p:nvPr/>
        </p:nvSpPr>
        <p:spPr bwMode="auto">
          <a:xfrm>
            <a:off x="650008" y="3863735"/>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E79F00"/>
                </a:solidFill>
                <a:cs typeface="Arial" panose="020B0604020202020204" pitchFamily="34" charset="0"/>
              </a:rPr>
              <a:t>     </a:t>
            </a:r>
          </a:p>
        </p:txBody>
      </p:sp>
      <p:sp>
        <p:nvSpPr>
          <p:cNvPr id="24" name="Rectangle 18">
            <a:extLst>
              <a:ext uri="{FF2B5EF4-FFF2-40B4-BE49-F238E27FC236}">
                <a16:creationId xmlns:a16="http://schemas.microsoft.com/office/drawing/2014/main" id="{0F3898E9-C576-47A1-92E3-0ED06C92679C}"/>
              </a:ext>
            </a:extLst>
          </p:cNvPr>
          <p:cNvSpPr>
            <a:spLocks noChangeArrowheads="1"/>
          </p:cNvSpPr>
          <p:nvPr/>
        </p:nvSpPr>
        <p:spPr bwMode="auto">
          <a:xfrm>
            <a:off x="1236162" y="3863735"/>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E79F00"/>
                </a:solidFill>
                <a:cs typeface="Arial" panose="020B0604020202020204" pitchFamily="34" charset="0"/>
              </a:rPr>
              <a:t>     </a:t>
            </a:r>
          </a:p>
        </p:txBody>
      </p:sp>
      <p:sp>
        <p:nvSpPr>
          <p:cNvPr id="25" name="Rectangle 19">
            <a:extLst>
              <a:ext uri="{FF2B5EF4-FFF2-40B4-BE49-F238E27FC236}">
                <a16:creationId xmlns:a16="http://schemas.microsoft.com/office/drawing/2014/main" id="{C9344656-97E4-4CF1-865B-2997DE209E7E}"/>
              </a:ext>
            </a:extLst>
          </p:cNvPr>
          <p:cNvSpPr>
            <a:spLocks noChangeArrowheads="1"/>
          </p:cNvSpPr>
          <p:nvPr/>
        </p:nvSpPr>
        <p:spPr bwMode="auto">
          <a:xfrm>
            <a:off x="1816911" y="3863735"/>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E79F00"/>
                </a:solidFill>
                <a:cs typeface="Arial" panose="020B0604020202020204" pitchFamily="34" charset="0"/>
              </a:rPr>
              <a:t>     </a:t>
            </a:r>
          </a:p>
        </p:txBody>
      </p:sp>
      <p:sp>
        <p:nvSpPr>
          <p:cNvPr id="26" name="Rectangle 20">
            <a:extLst>
              <a:ext uri="{FF2B5EF4-FFF2-40B4-BE49-F238E27FC236}">
                <a16:creationId xmlns:a16="http://schemas.microsoft.com/office/drawing/2014/main" id="{C07C8DB0-A578-4D5A-B4E3-CF76F5D3F800}"/>
              </a:ext>
            </a:extLst>
          </p:cNvPr>
          <p:cNvSpPr>
            <a:spLocks noChangeArrowheads="1"/>
          </p:cNvSpPr>
          <p:nvPr/>
        </p:nvSpPr>
        <p:spPr bwMode="auto">
          <a:xfrm>
            <a:off x="2407553" y="3863735"/>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E79F00"/>
                </a:solidFill>
                <a:cs typeface="Arial" panose="020B0604020202020204" pitchFamily="34" charset="0"/>
              </a:rPr>
              <a:t>     </a:t>
            </a:r>
          </a:p>
        </p:txBody>
      </p:sp>
      <p:sp>
        <p:nvSpPr>
          <p:cNvPr id="28" name="Rectangle 21">
            <a:extLst>
              <a:ext uri="{FF2B5EF4-FFF2-40B4-BE49-F238E27FC236}">
                <a16:creationId xmlns:a16="http://schemas.microsoft.com/office/drawing/2014/main" id="{878A184A-9C4D-46B1-ADDE-CF44439477C7}"/>
              </a:ext>
            </a:extLst>
          </p:cNvPr>
          <p:cNvSpPr>
            <a:spLocks noChangeArrowheads="1"/>
          </p:cNvSpPr>
          <p:nvPr/>
        </p:nvSpPr>
        <p:spPr bwMode="auto">
          <a:xfrm>
            <a:off x="2981709" y="3863735"/>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E79F00"/>
                </a:solidFill>
                <a:cs typeface="Arial" panose="020B0604020202020204" pitchFamily="34" charset="0"/>
              </a:rPr>
              <a:t>     </a:t>
            </a:r>
          </a:p>
        </p:txBody>
      </p:sp>
      <p:sp>
        <p:nvSpPr>
          <p:cNvPr id="29" name="Rectangle 22">
            <a:extLst>
              <a:ext uri="{FF2B5EF4-FFF2-40B4-BE49-F238E27FC236}">
                <a16:creationId xmlns:a16="http://schemas.microsoft.com/office/drawing/2014/main" id="{AE0C133E-B004-4005-B37E-543AAD9EF3BD}"/>
              </a:ext>
            </a:extLst>
          </p:cNvPr>
          <p:cNvSpPr>
            <a:spLocks noChangeArrowheads="1"/>
          </p:cNvSpPr>
          <p:nvPr/>
        </p:nvSpPr>
        <p:spPr bwMode="auto">
          <a:xfrm>
            <a:off x="3561268" y="3863735"/>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E79F00"/>
                </a:solidFill>
                <a:cs typeface="Arial" panose="020B0604020202020204" pitchFamily="34" charset="0"/>
              </a:rPr>
              <a:t>     </a:t>
            </a:r>
          </a:p>
        </p:txBody>
      </p:sp>
      <p:sp>
        <p:nvSpPr>
          <p:cNvPr id="30" name="Rectangle 23">
            <a:extLst>
              <a:ext uri="{FF2B5EF4-FFF2-40B4-BE49-F238E27FC236}">
                <a16:creationId xmlns:a16="http://schemas.microsoft.com/office/drawing/2014/main" id="{61F537CC-E085-43AE-946C-080FDEFA08B8}"/>
              </a:ext>
            </a:extLst>
          </p:cNvPr>
          <p:cNvSpPr>
            <a:spLocks noChangeArrowheads="1"/>
          </p:cNvSpPr>
          <p:nvPr/>
        </p:nvSpPr>
        <p:spPr bwMode="auto">
          <a:xfrm>
            <a:off x="4138722" y="3863735"/>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E79F00"/>
                </a:solidFill>
                <a:cs typeface="Arial" panose="020B0604020202020204" pitchFamily="34" charset="0"/>
              </a:rPr>
              <a:t>     </a:t>
            </a:r>
          </a:p>
        </p:txBody>
      </p:sp>
      <p:sp>
        <p:nvSpPr>
          <p:cNvPr id="35" name="Line 26">
            <a:extLst>
              <a:ext uri="{FF2B5EF4-FFF2-40B4-BE49-F238E27FC236}">
                <a16:creationId xmlns:a16="http://schemas.microsoft.com/office/drawing/2014/main" id="{852C7711-AA0B-43F9-B199-378BF82AE460}"/>
              </a:ext>
            </a:extLst>
          </p:cNvPr>
          <p:cNvSpPr>
            <a:spLocks noChangeShapeType="1"/>
          </p:cNvSpPr>
          <p:nvPr/>
        </p:nvSpPr>
        <p:spPr bwMode="auto">
          <a:xfrm>
            <a:off x="724009" y="3475961"/>
            <a:ext cx="3638550"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36" name="Line 29">
            <a:extLst>
              <a:ext uri="{FF2B5EF4-FFF2-40B4-BE49-F238E27FC236}">
                <a16:creationId xmlns:a16="http://schemas.microsoft.com/office/drawing/2014/main" id="{4878E4AD-B290-442E-956D-AD26726F8DFB}"/>
              </a:ext>
            </a:extLst>
          </p:cNvPr>
          <p:cNvSpPr>
            <a:spLocks noChangeShapeType="1"/>
          </p:cNvSpPr>
          <p:nvPr/>
        </p:nvSpPr>
        <p:spPr bwMode="auto">
          <a:xfrm flipV="1">
            <a:off x="724009" y="1563818"/>
            <a:ext cx="0" cy="1912144"/>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37" name="Line 30">
            <a:extLst>
              <a:ext uri="{FF2B5EF4-FFF2-40B4-BE49-F238E27FC236}">
                <a16:creationId xmlns:a16="http://schemas.microsoft.com/office/drawing/2014/main" id="{6FAAB535-A015-4C20-AA16-44157AAE8FB7}"/>
              </a:ext>
            </a:extLst>
          </p:cNvPr>
          <p:cNvSpPr>
            <a:spLocks noChangeShapeType="1"/>
          </p:cNvSpPr>
          <p:nvPr/>
        </p:nvSpPr>
        <p:spPr bwMode="auto">
          <a:xfrm>
            <a:off x="724009" y="3475961"/>
            <a:ext cx="3638550"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38" name="Line 31">
            <a:extLst>
              <a:ext uri="{FF2B5EF4-FFF2-40B4-BE49-F238E27FC236}">
                <a16:creationId xmlns:a16="http://schemas.microsoft.com/office/drawing/2014/main" id="{7947AD48-E809-4964-9B69-65FB60D34C87}"/>
              </a:ext>
            </a:extLst>
          </p:cNvPr>
          <p:cNvSpPr>
            <a:spLocks noChangeShapeType="1"/>
          </p:cNvSpPr>
          <p:nvPr/>
        </p:nvSpPr>
        <p:spPr bwMode="auto">
          <a:xfrm>
            <a:off x="724009" y="3475962"/>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900">
              <a:solidFill>
                <a:prstClr val="black">
                  <a:lumMod val="65000"/>
                  <a:lumOff val="35000"/>
                </a:prstClr>
              </a:solidFill>
              <a:latin typeface="Arial" panose="020B0604020202020204" pitchFamily="34" charset="0"/>
              <a:cs typeface="Arial" panose="020B0604020202020204" pitchFamily="34" charset="0"/>
            </a:endParaRPr>
          </a:p>
        </p:txBody>
      </p:sp>
      <p:sp>
        <p:nvSpPr>
          <p:cNvPr id="39" name="Rectangle 32">
            <a:extLst>
              <a:ext uri="{FF2B5EF4-FFF2-40B4-BE49-F238E27FC236}">
                <a16:creationId xmlns:a16="http://schemas.microsoft.com/office/drawing/2014/main" id="{91F694A8-5552-4EED-AEC1-43F1741B135F}"/>
              </a:ext>
            </a:extLst>
          </p:cNvPr>
          <p:cNvSpPr>
            <a:spLocks noChangeArrowheads="1"/>
          </p:cNvSpPr>
          <p:nvPr/>
        </p:nvSpPr>
        <p:spPr bwMode="auto">
          <a:xfrm>
            <a:off x="691862" y="3571211"/>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900">
                <a:solidFill>
                  <a:prstClr val="black">
                    <a:lumMod val="65000"/>
                    <a:lumOff val="35000"/>
                  </a:prstClr>
                </a:solidFill>
                <a:cs typeface="Arial" panose="020B0604020202020204" pitchFamily="34" charset="0"/>
              </a:rPr>
              <a:t>0</a:t>
            </a:r>
          </a:p>
        </p:txBody>
      </p:sp>
      <p:sp>
        <p:nvSpPr>
          <p:cNvPr id="40" name="Line 33">
            <a:extLst>
              <a:ext uri="{FF2B5EF4-FFF2-40B4-BE49-F238E27FC236}">
                <a16:creationId xmlns:a16="http://schemas.microsoft.com/office/drawing/2014/main" id="{9069B3FE-25D7-4A7F-B666-C2203D5DE9F9}"/>
              </a:ext>
            </a:extLst>
          </p:cNvPr>
          <p:cNvSpPr>
            <a:spLocks noChangeShapeType="1"/>
          </p:cNvSpPr>
          <p:nvPr/>
        </p:nvSpPr>
        <p:spPr bwMode="auto">
          <a:xfrm>
            <a:off x="1302653" y="3475962"/>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41" name="Rectangle 34">
            <a:extLst>
              <a:ext uri="{FF2B5EF4-FFF2-40B4-BE49-F238E27FC236}">
                <a16:creationId xmlns:a16="http://schemas.microsoft.com/office/drawing/2014/main" id="{9605C4E5-2037-4C49-BD7B-A5AD6A387925}"/>
              </a:ext>
            </a:extLst>
          </p:cNvPr>
          <p:cNvSpPr>
            <a:spLocks noChangeArrowheads="1"/>
          </p:cNvSpPr>
          <p:nvPr/>
        </p:nvSpPr>
        <p:spPr bwMode="auto">
          <a:xfrm>
            <a:off x="1269316" y="3571211"/>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1</a:t>
            </a:r>
          </a:p>
        </p:txBody>
      </p:sp>
      <p:sp>
        <p:nvSpPr>
          <p:cNvPr id="42" name="Line 35">
            <a:extLst>
              <a:ext uri="{FF2B5EF4-FFF2-40B4-BE49-F238E27FC236}">
                <a16:creationId xmlns:a16="http://schemas.microsoft.com/office/drawing/2014/main" id="{A82A6458-F0E8-4517-8320-5B03FB14E534}"/>
              </a:ext>
            </a:extLst>
          </p:cNvPr>
          <p:cNvSpPr>
            <a:spLocks noChangeShapeType="1"/>
          </p:cNvSpPr>
          <p:nvPr/>
        </p:nvSpPr>
        <p:spPr bwMode="auto">
          <a:xfrm>
            <a:off x="1875343" y="3475962"/>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43" name="Rectangle 36">
            <a:extLst>
              <a:ext uri="{FF2B5EF4-FFF2-40B4-BE49-F238E27FC236}">
                <a16:creationId xmlns:a16="http://schemas.microsoft.com/office/drawing/2014/main" id="{5BFBB03A-B58F-4839-917D-5473D31A0D65}"/>
              </a:ext>
            </a:extLst>
          </p:cNvPr>
          <p:cNvSpPr>
            <a:spLocks noChangeArrowheads="1"/>
          </p:cNvSpPr>
          <p:nvPr/>
        </p:nvSpPr>
        <p:spPr bwMode="auto">
          <a:xfrm>
            <a:off x="1845578" y="3571211"/>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2</a:t>
            </a:r>
          </a:p>
        </p:txBody>
      </p:sp>
      <p:sp>
        <p:nvSpPr>
          <p:cNvPr id="44" name="Line 37">
            <a:extLst>
              <a:ext uri="{FF2B5EF4-FFF2-40B4-BE49-F238E27FC236}">
                <a16:creationId xmlns:a16="http://schemas.microsoft.com/office/drawing/2014/main" id="{FF20B4B1-1174-4C5F-AA62-ED0F08D1B2EF}"/>
              </a:ext>
            </a:extLst>
          </p:cNvPr>
          <p:cNvSpPr>
            <a:spLocks noChangeShapeType="1"/>
          </p:cNvSpPr>
          <p:nvPr/>
        </p:nvSpPr>
        <p:spPr bwMode="auto">
          <a:xfrm>
            <a:off x="2455178" y="3475962"/>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45" name="Rectangle 38">
            <a:extLst>
              <a:ext uri="{FF2B5EF4-FFF2-40B4-BE49-F238E27FC236}">
                <a16:creationId xmlns:a16="http://schemas.microsoft.com/office/drawing/2014/main" id="{BECEAFDB-6739-4CE2-A799-76293342FABA}"/>
              </a:ext>
            </a:extLst>
          </p:cNvPr>
          <p:cNvSpPr>
            <a:spLocks noChangeArrowheads="1"/>
          </p:cNvSpPr>
          <p:nvPr/>
        </p:nvSpPr>
        <p:spPr bwMode="auto">
          <a:xfrm>
            <a:off x="2423031" y="3571211"/>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3</a:t>
            </a:r>
          </a:p>
        </p:txBody>
      </p:sp>
      <p:sp>
        <p:nvSpPr>
          <p:cNvPr id="46" name="Line 39">
            <a:extLst>
              <a:ext uri="{FF2B5EF4-FFF2-40B4-BE49-F238E27FC236}">
                <a16:creationId xmlns:a16="http://schemas.microsoft.com/office/drawing/2014/main" id="{A993893A-C462-4FE5-86BA-EF1F2FC7E186}"/>
              </a:ext>
            </a:extLst>
          </p:cNvPr>
          <p:cNvSpPr>
            <a:spLocks noChangeShapeType="1"/>
          </p:cNvSpPr>
          <p:nvPr/>
        </p:nvSpPr>
        <p:spPr bwMode="auto">
          <a:xfrm>
            <a:off x="3033822" y="3475962"/>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47" name="Rectangle 40">
            <a:extLst>
              <a:ext uri="{FF2B5EF4-FFF2-40B4-BE49-F238E27FC236}">
                <a16:creationId xmlns:a16="http://schemas.microsoft.com/office/drawing/2014/main" id="{8041AA3C-81F1-4879-86E7-BE46DEB1F8DA}"/>
              </a:ext>
            </a:extLst>
          </p:cNvPr>
          <p:cNvSpPr>
            <a:spLocks noChangeArrowheads="1"/>
          </p:cNvSpPr>
          <p:nvPr/>
        </p:nvSpPr>
        <p:spPr bwMode="auto">
          <a:xfrm>
            <a:off x="3000484" y="3571211"/>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4</a:t>
            </a:r>
          </a:p>
        </p:txBody>
      </p:sp>
      <p:sp>
        <p:nvSpPr>
          <p:cNvPr id="48" name="Line 41">
            <a:extLst>
              <a:ext uri="{FF2B5EF4-FFF2-40B4-BE49-F238E27FC236}">
                <a16:creationId xmlns:a16="http://schemas.microsoft.com/office/drawing/2014/main" id="{21402609-D78D-4078-BF98-B9C4F12674C6}"/>
              </a:ext>
            </a:extLst>
          </p:cNvPr>
          <p:cNvSpPr>
            <a:spLocks noChangeShapeType="1"/>
          </p:cNvSpPr>
          <p:nvPr/>
        </p:nvSpPr>
        <p:spPr bwMode="auto">
          <a:xfrm>
            <a:off x="3606512" y="3475962"/>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49" name="Rectangle 42">
            <a:extLst>
              <a:ext uri="{FF2B5EF4-FFF2-40B4-BE49-F238E27FC236}">
                <a16:creationId xmlns:a16="http://schemas.microsoft.com/office/drawing/2014/main" id="{DC3C0EFE-70FD-4DFB-AE5A-76E1777210CB}"/>
              </a:ext>
            </a:extLst>
          </p:cNvPr>
          <p:cNvSpPr>
            <a:spLocks noChangeArrowheads="1"/>
          </p:cNvSpPr>
          <p:nvPr/>
        </p:nvSpPr>
        <p:spPr bwMode="auto">
          <a:xfrm>
            <a:off x="3577937" y="3571211"/>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5</a:t>
            </a:r>
          </a:p>
        </p:txBody>
      </p:sp>
      <p:sp>
        <p:nvSpPr>
          <p:cNvPr id="50" name="Line 43">
            <a:extLst>
              <a:ext uri="{FF2B5EF4-FFF2-40B4-BE49-F238E27FC236}">
                <a16:creationId xmlns:a16="http://schemas.microsoft.com/office/drawing/2014/main" id="{711C3297-031F-4397-AC56-7074B632AFBC}"/>
              </a:ext>
            </a:extLst>
          </p:cNvPr>
          <p:cNvSpPr>
            <a:spLocks noChangeShapeType="1"/>
          </p:cNvSpPr>
          <p:nvPr/>
        </p:nvSpPr>
        <p:spPr bwMode="auto">
          <a:xfrm>
            <a:off x="4186347" y="3475962"/>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51" name="Rectangle 44">
            <a:extLst>
              <a:ext uri="{FF2B5EF4-FFF2-40B4-BE49-F238E27FC236}">
                <a16:creationId xmlns:a16="http://schemas.microsoft.com/office/drawing/2014/main" id="{0FEAC858-381D-4D64-84C6-11A004E562A3}"/>
              </a:ext>
            </a:extLst>
          </p:cNvPr>
          <p:cNvSpPr>
            <a:spLocks noChangeArrowheads="1"/>
          </p:cNvSpPr>
          <p:nvPr/>
        </p:nvSpPr>
        <p:spPr bwMode="auto">
          <a:xfrm>
            <a:off x="4154200" y="3571211"/>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6</a:t>
            </a:r>
          </a:p>
        </p:txBody>
      </p:sp>
      <p:sp>
        <p:nvSpPr>
          <p:cNvPr id="52" name="Rectangle 45">
            <a:extLst>
              <a:ext uri="{FF2B5EF4-FFF2-40B4-BE49-F238E27FC236}">
                <a16:creationId xmlns:a16="http://schemas.microsoft.com/office/drawing/2014/main" id="{CE3E68C5-2127-42DA-A065-3DE449F8EA95}"/>
              </a:ext>
            </a:extLst>
          </p:cNvPr>
          <p:cNvSpPr>
            <a:spLocks noChangeArrowheads="1"/>
          </p:cNvSpPr>
          <p:nvPr/>
        </p:nvSpPr>
        <p:spPr bwMode="auto">
          <a:xfrm>
            <a:off x="1704411" y="3700093"/>
            <a:ext cx="146995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800" dirty="0">
                <a:solidFill>
                  <a:prstClr val="black">
                    <a:lumMod val="65000"/>
                    <a:lumOff val="35000"/>
                  </a:prstClr>
                </a:solidFill>
                <a:cs typeface="Arial" panose="020B0604020202020204" pitchFamily="34" charset="0"/>
              </a:rPr>
              <a:t>Années depuis la randomisation</a:t>
            </a:r>
          </a:p>
        </p:txBody>
      </p:sp>
      <p:sp>
        <p:nvSpPr>
          <p:cNvPr id="53" name="Line 46">
            <a:extLst>
              <a:ext uri="{FF2B5EF4-FFF2-40B4-BE49-F238E27FC236}">
                <a16:creationId xmlns:a16="http://schemas.microsoft.com/office/drawing/2014/main" id="{B21A63A6-F092-455B-91C0-0A4A79287DCA}"/>
              </a:ext>
            </a:extLst>
          </p:cNvPr>
          <p:cNvSpPr>
            <a:spLocks noChangeShapeType="1"/>
          </p:cNvSpPr>
          <p:nvPr/>
        </p:nvSpPr>
        <p:spPr bwMode="auto">
          <a:xfrm flipV="1">
            <a:off x="724009" y="1563818"/>
            <a:ext cx="0" cy="1912144"/>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54" name="Line 47">
            <a:extLst>
              <a:ext uri="{FF2B5EF4-FFF2-40B4-BE49-F238E27FC236}">
                <a16:creationId xmlns:a16="http://schemas.microsoft.com/office/drawing/2014/main" id="{46DF7CAB-2689-40C1-B84C-25FDECC301FF}"/>
              </a:ext>
            </a:extLst>
          </p:cNvPr>
          <p:cNvSpPr>
            <a:spLocks noChangeShapeType="1"/>
          </p:cNvSpPr>
          <p:nvPr/>
        </p:nvSpPr>
        <p:spPr bwMode="auto">
          <a:xfrm flipH="1">
            <a:off x="672812" y="3475961"/>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900">
              <a:solidFill>
                <a:prstClr val="black">
                  <a:lumMod val="65000"/>
                  <a:lumOff val="35000"/>
                </a:prstClr>
              </a:solidFill>
              <a:latin typeface="Arial" panose="020B0604020202020204" pitchFamily="34" charset="0"/>
              <a:cs typeface="Arial" panose="020B0604020202020204" pitchFamily="34" charset="0"/>
            </a:endParaRPr>
          </a:p>
        </p:txBody>
      </p:sp>
      <p:sp>
        <p:nvSpPr>
          <p:cNvPr id="55" name="Rectangle 48">
            <a:extLst>
              <a:ext uri="{FF2B5EF4-FFF2-40B4-BE49-F238E27FC236}">
                <a16:creationId xmlns:a16="http://schemas.microsoft.com/office/drawing/2014/main" id="{45E14CD7-680B-4203-A6C0-950B8849A7E9}"/>
              </a:ext>
            </a:extLst>
          </p:cNvPr>
          <p:cNvSpPr>
            <a:spLocks noChangeArrowheads="1"/>
          </p:cNvSpPr>
          <p:nvPr/>
        </p:nvSpPr>
        <p:spPr bwMode="auto">
          <a:xfrm>
            <a:off x="578753" y="3427146"/>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0</a:t>
            </a:r>
          </a:p>
        </p:txBody>
      </p:sp>
      <p:sp>
        <p:nvSpPr>
          <p:cNvPr id="56" name="Line 49">
            <a:extLst>
              <a:ext uri="{FF2B5EF4-FFF2-40B4-BE49-F238E27FC236}">
                <a16:creationId xmlns:a16="http://schemas.microsoft.com/office/drawing/2014/main" id="{28D6B320-2D51-45E3-90B9-0212E9442314}"/>
              </a:ext>
            </a:extLst>
          </p:cNvPr>
          <p:cNvSpPr>
            <a:spLocks noChangeShapeType="1"/>
          </p:cNvSpPr>
          <p:nvPr/>
        </p:nvSpPr>
        <p:spPr bwMode="auto">
          <a:xfrm flipH="1">
            <a:off x="672812" y="3289034"/>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57" name="Rectangle 50">
            <a:extLst>
              <a:ext uri="{FF2B5EF4-FFF2-40B4-BE49-F238E27FC236}">
                <a16:creationId xmlns:a16="http://schemas.microsoft.com/office/drawing/2014/main" id="{083AB1BB-AADD-4C10-ACF4-63D365BA2FFF}"/>
              </a:ext>
            </a:extLst>
          </p:cNvPr>
          <p:cNvSpPr>
            <a:spLocks noChangeArrowheads="1"/>
          </p:cNvSpPr>
          <p:nvPr/>
        </p:nvSpPr>
        <p:spPr bwMode="auto">
          <a:xfrm>
            <a:off x="515649" y="3239027"/>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10</a:t>
            </a:r>
          </a:p>
        </p:txBody>
      </p:sp>
      <p:sp>
        <p:nvSpPr>
          <p:cNvPr id="58" name="Line 51">
            <a:extLst>
              <a:ext uri="{FF2B5EF4-FFF2-40B4-BE49-F238E27FC236}">
                <a16:creationId xmlns:a16="http://schemas.microsoft.com/office/drawing/2014/main" id="{0943BE5B-FA5B-4CF7-B2D1-C356CA95B8C0}"/>
              </a:ext>
            </a:extLst>
          </p:cNvPr>
          <p:cNvSpPr>
            <a:spLocks noChangeShapeType="1"/>
          </p:cNvSpPr>
          <p:nvPr/>
        </p:nvSpPr>
        <p:spPr bwMode="auto">
          <a:xfrm flipH="1">
            <a:off x="672812" y="3100915"/>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59" name="Rectangle 52">
            <a:extLst>
              <a:ext uri="{FF2B5EF4-FFF2-40B4-BE49-F238E27FC236}">
                <a16:creationId xmlns:a16="http://schemas.microsoft.com/office/drawing/2014/main" id="{ECBA5633-4D86-4C43-BF1A-29B65E989DAE}"/>
              </a:ext>
            </a:extLst>
          </p:cNvPr>
          <p:cNvSpPr>
            <a:spLocks noChangeArrowheads="1"/>
          </p:cNvSpPr>
          <p:nvPr/>
        </p:nvSpPr>
        <p:spPr bwMode="auto">
          <a:xfrm>
            <a:off x="515649" y="3052099"/>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20</a:t>
            </a:r>
          </a:p>
        </p:txBody>
      </p:sp>
      <p:sp>
        <p:nvSpPr>
          <p:cNvPr id="60" name="Line 53">
            <a:extLst>
              <a:ext uri="{FF2B5EF4-FFF2-40B4-BE49-F238E27FC236}">
                <a16:creationId xmlns:a16="http://schemas.microsoft.com/office/drawing/2014/main" id="{29AAF127-E596-4594-B374-C5DC4B716C34}"/>
              </a:ext>
            </a:extLst>
          </p:cNvPr>
          <p:cNvSpPr>
            <a:spLocks noChangeShapeType="1"/>
          </p:cNvSpPr>
          <p:nvPr/>
        </p:nvSpPr>
        <p:spPr bwMode="auto">
          <a:xfrm flipH="1">
            <a:off x="672812" y="2912796"/>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61" name="Rectangle 54">
            <a:extLst>
              <a:ext uri="{FF2B5EF4-FFF2-40B4-BE49-F238E27FC236}">
                <a16:creationId xmlns:a16="http://schemas.microsoft.com/office/drawing/2014/main" id="{C81F88AD-21EF-4014-9647-1F25B7D36CA9}"/>
              </a:ext>
            </a:extLst>
          </p:cNvPr>
          <p:cNvSpPr>
            <a:spLocks noChangeArrowheads="1"/>
          </p:cNvSpPr>
          <p:nvPr/>
        </p:nvSpPr>
        <p:spPr bwMode="auto">
          <a:xfrm>
            <a:off x="515649" y="2863980"/>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30</a:t>
            </a:r>
          </a:p>
        </p:txBody>
      </p:sp>
      <p:sp>
        <p:nvSpPr>
          <p:cNvPr id="62" name="Line 55">
            <a:extLst>
              <a:ext uri="{FF2B5EF4-FFF2-40B4-BE49-F238E27FC236}">
                <a16:creationId xmlns:a16="http://schemas.microsoft.com/office/drawing/2014/main" id="{9F74C56E-C189-4E49-91C8-CC951614E339}"/>
              </a:ext>
            </a:extLst>
          </p:cNvPr>
          <p:cNvSpPr>
            <a:spLocks noChangeShapeType="1"/>
          </p:cNvSpPr>
          <p:nvPr/>
        </p:nvSpPr>
        <p:spPr bwMode="auto">
          <a:xfrm flipH="1">
            <a:off x="672812" y="2724677"/>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63" name="Rectangle 56">
            <a:extLst>
              <a:ext uri="{FF2B5EF4-FFF2-40B4-BE49-F238E27FC236}">
                <a16:creationId xmlns:a16="http://schemas.microsoft.com/office/drawing/2014/main" id="{5E1348BC-6FBE-430C-8828-3DC5A97EAFE8}"/>
              </a:ext>
            </a:extLst>
          </p:cNvPr>
          <p:cNvSpPr>
            <a:spLocks noChangeArrowheads="1"/>
          </p:cNvSpPr>
          <p:nvPr/>
        </p:nvSpPr>
        <p:spPr bwMode="auto">
          <a:xfrm>
            <a:off x="515649" y="2675861"/>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40</a:t>
            </a:r>
          </a:p>
        </p:txBody>
      </p:sp>
      <p:sp>
        <p:nvSpPr>
          <p:cNvPr id="64" name="Line 57">
            <a:extLst>
              <a:ext uri="{FF2B5EF4-FFF2-40B4-BE49-F238E27FC236}">
                <a16:creationId xmlns:a16="http://schemas.microsoft.com/office/drawing/2014/main" id="{1442D24E-CDE8-4497-874C-449AFAC1FB43}"/>
              </a:ext>
            </a:extLst>
          </p:cNvPr>
          <p:cNvSpPr>
            <a:spLocks noChangeShapeType="1"/>
          </p:cNvSpPr>
          <p:nvPr/>
        </p:nvSpPr>
        <p:spPr bwMode="auto">
          <a:xfrm flipH="1">
            <a:off x="672812" y="2536559"/>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65" name="Rectangle 58">
            <a:extLst>
              <a:ext uri="{FF2B5EF4-FFF2-40B4-BE49-F238E27FC236}">
                <a16:creationId xmlns:a16="http://schemas.microsoft.com/office/drawing/2014/main" id="{0B02621E-560B-4990-97BC-C5D3AE717267}"/>
              </a:ext>
            </a:extLst>
          </p:cNvPr>
          <p:cNvSpPr>
            <a:spLocks noChangeArrowheads="1"/>
          </p:cNvSpPr>
          <p:nvPr/>
        </p:nvSpPr>
        <p:spPr bwMode="auto">
          <a:xfrm>
            <a:off x="515649" y="2487742"/>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50</a:t>
            </a:r>
          </a:p>
        </p:txBody>
      </p:sp>
      <p:sp>
        <p:nvSpPr>
          <p:cNvPr id="66" name="Line 59">
            <a:extLst>
              <a:ext uri="{FF2B5EF4-FFF2-40B4-BE49-F238E27FC236}">
                <a16:creationId xmlns:a16="http://schemas.microsoft.com/office/drawing/2014/main" id="{D635EC70-483E-449D-A2C1-E3A26984B97F}"/>
              </a:ext>
            </a:extLst>
          </p:cNvPr>
          <p:cNvSpPr>
            <a:spLocks noChangeShapeType="1"/>
          </p:cNvSpPr>
          <p:nvPr/>
        </p:nvSpPr>
        <p:spPr bwMode="auto">
          <a:xfrm flipH="1">
            <a:off x="672812" y="2348440"/>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67" name="Rectangle 60">
            <a:extLst>
              <a:ext uri="{FF2B5EF4-FFF2-40B4-BE49-F238E27FC236}">
                <a16:creationId xmlns:a16="http://schemas.microsoft.com/office/drawing/2014/main" id="{874FF8E5-85AE-43C8-A063-D81D2C7A2A21}"/>
              </a:ext>
            </a:extLst>
          </p:cNvPr>
          <p:cNvSpPr>
            <a:spLocks noChangeArrowheads="1"/>
          </p:cNvSpPr>
          <p:nvPr/>
        </p:nvSpPr>
        <p:spPr bwMode="auto">
          <a:xfrm>
            <a:off x="515649" y="2297242"/>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60</a:t>
            </a:r>
          </a:p>
        </p:txBody>
      </p:sp>
      <p:sp>
        <p:nvSpPr>
          <p:cNvPr id="68" name="Line 61">
            <a:extLst>
              <a:ext uri="{FF2B5EF4-FFF2-40B4-BE49-F238E27FC236}">
                <a16:creationId xmlns:a16="http://schemas.microsoft.com/office/drawing/2014/main" id="{63F6CF0A-7EBE-4A6F-8261-FF6419F45A2F}"/>
              </a:ext>
            </a:extLst>
          </p:cNvPr>
          <p:cNvSpPr>
            <a:spLocks noChangeShapeType="1"/>
          </p:cNvSpPr>
          <p:nvPr/>
        </p:nvSpPr>
        <p:spPr bwMode="auto">
          <a:xfrm flipH="1">
            <a:off x="672812" y="2160321"/>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69" name="Rectangle 62">
            <a:extLst>
              <a:ext uri="{FF2B5EF4-FFF2-40B4-BE49-F238E27FC236}">
                <a16:creationId xmlns:a16="http://schemas.microsoft.com/office/drawing/2014/main" id="{3B30D640-31C7-4C52-92E0-A92FB3FF8FC7}"/>
              </a:ext>
            </a:extLst>
          </p:cNvPr>
          <p:cNvSpPr>
            <a:spLocks noChangeArrowheads="1"/>
          </p:cNvSpPr>
          <p:nvPr/>
        </p:nvSpPr>
        <p:spPr bwMode="auto">
          <a:xfrm>
            <a:off x="515649" y="2109124"/>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70</a:t>
            </a:r>
          </a:p>
        </p:txBody>
      </p:sp>
      <p:sp>
        <p:nvSpPr>
          <p:cNvPr id="70" name="Line 63">
            <a:extLst>
              <a:ext uri="{FF2B5EF4-FFF2-40B4-BE49-F238E27FC236}">
                <a16:creationId xmlns:a16="http://schemas.microsoft.com/office/drawing/2014/main" id="{AD07E78D-FB15-49B7-8722-076947B8A7F2}"/>
              </a:ext>
            </a:extLst>
          </p:cNvPr>
          <p:cNvSpPr>
            <a:spLocks noChangeShapeType="1"/>
          </p:cNvSpPr>
          <p:nvPr/>
        </p:nvSpPr>
        <p:spPr bwMode="auto">
          <a:xfrm flipH="1">
            <a:off x="672812" y="1972202"/>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71" name="Rectangle 64">
            <a:extLst>
              <a:ext uri="{FF2B5EF4-FFF2-40B4-BE49-F238E27FC236}">
                <a16:creationId xmlns:a16="http://schemas.microsoft.com/office/drawing/2014/main" id="{E848A36E-C1A8-49F7-8814-878E34500649}"/>
              </a:ext>
            </a:extLst>
          </p:cNvPr>
          <p:cNvSpPr>
            <a:spLocks noChangeArrowheads="1"/>
          </p:cNvSpPr>
          <p:nvPr/>
        </p:nvSpPr>
        <p:spPr bwMode="auto">
          <a:xfrm>
            <a:off x="515649" y="1921005"/>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80</a:t>
            </a:r>
          </a:p>
        </p:txBody>
      </p:sp>
      <p:sp>
        <p:nvSpPr>
          <p:cNvPr id="72" name="Line 65">
            <a:extLst>
              <a:ext uri="{FF2B5EF4-FFF2-40B4-BE49-F238E27FC236}">
                <a16:creationId xmlns:a16="http://schemas.microsoft.com/office/drawing/2014/main" id="{D4A3009C-6E90-44F0-9AC3-0DCA9B0FD0FE}"/>
              </a:ext>
            </a:extLst>
          </p:cNvPr>
          <p:cNvSpPr>
            <a:spLocks noChangeShapeType="1"/>
          </p:cNvSpPr>
          <p:nvPr/>
        </p:nvSpPr>
        <p:spPr bwMode="auto">
          <a:xfrm flipH="1">
            <a:off x="672812" y="1784084"/>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73" name="Rectangle 66">
            <a:extLst>
              <a:ext uri="{FF2B5EF4-FFF2-40B4-BE49-F238E27FC236}">
                <a16:creationId xmlns:a16="http://schemas.microsoft.com/office/drawing/2014/main" id="{B03FAE7E-B29B-4B9A-BA09-BBC5982D70CD}"/>
              </a:ext>
            </a:extLst>
          </p:cNvPr>
          <p:cNvSpPr>
            <a:spLocks noChangeArrowheads="1"/>
          </p:cNvSpPr>
          <p:nvPr/>
        </p:nvSpPr>
        <p:spPr bwMode="auto">
          <a:xfrm>
            <a:off x="515649" y="1732886"/>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90</a:t>
            </a:r>
          </a:p>
        </p:txBody>
      </p:sp>
      <p:sp>
        <p:nvSpPr>
          <p:cNvPr id="74" name="Line 67">
            <a:extLst>
              <a:ext uri="{FF2B5EF4-FFF2-40B4-BE49-F238E27FC236}">
                <a16:creationId xmlns:a16="http://schemas.microsoft.com/office/drawing/2014/main" id="{2B3E24F1-2A83-4352-80CE-560939876B41}"/>
              </a:ext>
            </a:extLst>
          </p:cNvPr>
          <p:cNvSpPr>
            <a:spLocks noChangeShapeType="1"/>
          </p:cNvSpPr>
          <p:nvPr/>
        </p:nvSpPr>
        <p:spPr bwMode="auto">
          <a:xfrm flipH="1">
            <a:off x="672812" y="1595965"/>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75" name="Rectangle 68">
            <a:extLst>
              <a:ext uri="{FF2B5EF4-FFF2-40B4-BE49-F238E27FC236}">
                <a16:creationId xmlns:a16="http://schemas.microsoft.com/office/drawing/2014/main" id="{A2F48F43-9DF4-470A-8BEB-0E9E1FA26409}"/>
              </a:ext>
            </a:extLst>
          </p:cNvPr>
          <p:cNvSpPr>
            <a:spLocks noChangeArrowheads="1"/>
          </p:cNvSpPr>
          <p:nvPr/>
        </p:nvSpPr>
        <p:spPr bwMode="auto">
          <a:xfrm>
            <a:off x="452547" y="1544767"/>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100</a:t>
            </a:r>
          </a:p>
        </p:txBody>
      </p:sp>
      <p:sp>
        <p:nvSpPr>
          <p:cNvPr id="76" name="Line 71">
            <a:extLst>
              <a:ext uri="{FF2B5EF4-FFF2-40B4-BE49-F238E27FC236}">
                <a16:creationId xmlns:a16="http://schemas.microsoft.com/office/drawing/2014/main" id="{70890D17-3EC3-4C02-A50A-9C7CCCF22A18}"/>
              </a:ext>
            </a:extLst>
          </p:cNvPr>
          <p:cNvSpPr>
            <a:spLocks noChangeShapeType="1"/>
          </p:cNvSpPr>
          <p:nvPr/>
        </p:nvSpPr>
        <p:spPr bwMode="auto">
          <a:xfrm>
            <a:off x="724009" y="3475961"/>
            <a:ext cx="3638550"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77" name="Line 74">
            <a:extLst>
              <a:ext uri="{FF2B5EF4-FFF2-40B4-BE49-F238E27FC236}">
                <a16:creationId xmlns:a16="http://schemas.microsoft.com/office/drawing/2014/main" id="{C291EA96-37D1-4F50-A5EB-07104EFCD432}"/>
              </a:ext>
            </a:extLst>
          </p:cNvPr>
          <p:cNvSpPr>
            <a:spLocks noChangeShapeType="1"/>
          </p:cNvSpPr>
          <p:nvPr/>
        </p:nvSpPr>
        <p:spPr bwMode="auto">
          <a:xfrm flipV="1">
            <a:off x="724009" y="1563818"/>
            <a:ext cx="0" cy="1912144"/>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78" name="Line 75">
            <a:extLst>
              <a:ext uri="{FF2B5EF4-FFF2-40B4-BE49-F238E27FC236}">
                <a16:creationId xmlns:a16="http://schemas.microsoft.com/office/drawing/2014/main" id="{98E57851-FEF5-48B9-A5D6-8C849ED920A1}"/>
              </a:ext>
            </a:extLst>
          </p:cNvPr>
          <p:cNvSpPr>
            <a:spLocks noChangeShapeType="1"/>
          </p:cNvSpPr>
          <p:nvPr/>
        </p:nvSpPr>
        <p:spPr bwMode="auto">
          <a:xfrm>
            <a:off x="724009" y="3475961"/>
            <a:ext cx="3638550"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79" name="Line 76">
            <a:extLst>
              <a:ext uri="{FF2B5EF4-FFF2-40B4-BE49-F238E27FC236}">
                <a16:creationId xmlns:a16="http://schemas.microsoft.com/office/drawing/2014/main" id="{1737C38C-9AF3-4BF4-9866-043B0CD2D425}"/>
              </a:ext>
            </a:extLst>
          </p:cNvPr>
          <p:cNvSpPr>
            <a:spLocks noChangeShapeType="1"/>
          </p:cNvSpPr>
          <p:nvPr/>
        </p:nvSpPr>
        <p:spPr bwMode="auto">
          <a:xfrm>
            <a:off x="724009" y="3475962"/>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900">
              <a:solidFill>
                <a:prstClr val="black">
                  <a:lumMod val="65000"/>
                  <a:lumOff val="35000"/>
                </a:prstClr>
              </a:solidFill>
              <a:latin typeface="Arial" panose="020B0604020202020204" pitchFamily="34" charset="0"/>
              <a:cs typeface="Arial" panose="020B0604020202020204" pitchFamily="34" charset="0"/>
            </a:endParaRPr>
          </a:p>
        </p:txBody>
      </p:sp>
      <p:sp>
        <p:nvSpPr>
          <p:cNvPr id="80" name="Rectangle 77">
            <a:extLst>
              <a:ext uri="{FF2B5EF4-FFF2-40B4-BE49-F238E27FC236}">
                <a16:creationId xmlns:a16="http://schemas.microsoft.com/office/drawing/2014/main" id="{6C913347-F1DE-4987-8E8F-B8251B5F797F}"/>
              </a:ext>
            </a:extLst>
          </p:cNvPr>
          <p:cNvSpPr>
            <a:spLocks noChangeArrowheads="1"/>
          </p:cNvSpPr>
          <p:nvPr/>
        </p:nvSpPr>
        <p:spPr bwMode="auto">
          <a:xfrm>
            <a:off x="691862" y="3571211"/>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0</a:t>
            </a:r>
          </a:p>
        </p:txBody>
      </p:sp>
      <p:sp>
        <p:nvSpPr>
          <p:cNvPr id="81" name="Line 78">
            <a:extLst>
              <a:ext uri="{FF2B5EF4-FFF2-40B4-BE49-F238E27FC236}">
                <a16:creationId xmlns:a16="http://schemas.microsoft.com/office/drawing/2014/main" id="{AF07CB4E-85EA-413D-877F-86531C98D469}"/>
              </a:ext>
            </a:extLst>
          </p:cNvPr>
          <p:cNvSpPr>
            <a:spLocks noChangeShapeType="1"/>
          </p:cNvSpPr>
          <p:nvPr/>
        </p:nvSpPr>
        <p:spPr bwMode="auto">
          <a:xfrm>
            <a:off x="1302653" y="3475962"/>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82" name="Rectangle 79">
            <a:extLst>
              <a:ext uri="{FF2B5EF4-FFF2-40B4-BE49-F238E27FC236}">
                <a16:creationId xmlns:a16="http://schemas.microsoft.com/office/drawing/2014/main" id="{8D4FE528-BE7D-4B98-A112-C7216E3C875F}"/>
              </a:ext>
            </a:extLst>
          </p:cNvPr>
          <p:cNvSpPr>
            <a:spLocks noChangeArrowheads="1"/>
          </p:cNvSpPr>
          <p:nvPr/>
        </p:nvSpPr>
        <p:spPr bwMode="auto">
          <a:xfrm>
            <a:off x="1269316" y="3571211"/>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prstClr val="black">
                    <a:lumMod val="65000"/>
                    <a:lumOff val="35000"/>
                  </a:prstClr>
                </a:solidFill>
                <a:cs typeface="Arial" panose="020B0604020202020204" pitchFamily="34" charset="0"/>
              </a:rPr>
              <a:t>1</a:t>
            </a:r>
          </a:p>
        </p:txBody>
      </p:sp>
      <p:sp>
        <p:nvSpPr>
          <p:cNvPr id="83" name="Line 80">
            <a:extLst>
              <a:ext uri="{FF2B5EF4-FFF2-40B4-BE49-F238E27FC236}">
                <a16:creationId xmlns:a16="http://schemas.microsoft.com/office/drawing/2014/main" id="{BC04DD2D-A6F3-48FE-B4F6-26E96EADBCA5}"/>
              </a:ext>
            </a:extLst>
          </p:cNvPr>
          <p:cNvSpPr>
            <a:spLocks noChangeShapeType="1"/>
          </p:cNvSpPr>
          <p:nvPr/>
        </p:nvSpPr>
        <p:spPr bwMode="auto">
          <a:xfrm>
            <a:off x="1875343" y="3475962"/>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84" name="Rectangle 81">
            <a:extLst>
              <a:ext uri="{FF2B5EF4-FFF2-40B4-BE49-F238E27FC236}">
                <a16:creationId xmlns:a16="http://schemas.microsoft.com/office/drawing/2014/main" id="{37DFBDCD-1EF5-4F42-99D1-D9941B8CADF2}"/>
              </a:ext>
            </a:extLst>
          </p:cNvPr>
          <p:cNvSpPr>
            <a:spLocks noChangeArrowheads="1"/>
          </p:cNvSpPr>
          <p:nvPr/>
        </p:nvSpPr>
        <p:spPr bwMode="auto">
          <a:xfrm>
            <a:off x="1845578" y="3571211"/>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2</a:t>
            </a:r>
          </a:p>
        </p:txBody>
      </p:sp>
      <p:sp>
        <p:nvSpPr>
          <p:cNvPr id="85" name="Line 82">
            <a:extLst>
              <a:ext uri="{FF2B5EF4-FFF2-40B4-BE49-F238E27FC236}">
                <a16:creationId xmlns:a16="http://schemas.microsoft.com/office/drawing/2014/main" id="{7CDD1DB2-F541-4C3E-95C1-44F7B97F267B}"/>
              </a:ext>
            </a:extLst>
          </p:cNvPr>
          <p:cNvSpPr>
            <a:spLocks noChangeShapeType="1"/>
          </p:cNvSpPr>
          <p:nvPr/>
        </p:nvSpPr>
        <p:spPr bwMode="auto">
          <a:xfrm>
            <a:off x="2455178" y="3475962"/>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86" name="Rectangle 83">
            <a:extLst>
              <a:ext uri="{FF2B5EF4-FFF2-40B4-BE49-F238E27FC236}">
                <a16:creationId xmlns:a16="http://schemas.microsoft.com/office/drawing/2014/main" id="{2FCC8550-E258-4DC7-B265-10FC3502AA2F}"/>
              </a:ext>
            </a:extLst>
          </p:cNvPr>
          <p:cNvSpPr>
            <a:spLocks noChangeArrowheads="1"/>
          </p:cNvSpPr>
          <p:nvPr/>
        </p:nvSpPr>
        <p:spPr bwMode="auto">
          <a:xfrm>
            <a:off x="2423031" y="3571211"/>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3</a:t>
            </a:r>
          </a:p>
        </p:txBody>
      </p:sp>
      <p:sp>
        <p:nvSpPr>
          <p:cNvPr id="87" name="Line 84">
            <a:extLst>
              <a:ext uri="{FF2B5EF4-FFF2-40B4-BE49-F238E27FC236}">
                <a16:creationId xmlns:a16="http://schemas.microsoft.com/office/drawing/2014/main" id="{BE6226B3-4E7F-4745-B329-24AD2841E65D}"/>
              </a:ext>
            </a:extLst>
          </p:cNvPr>
          <p:cNvSpPr>
            <a:spLocks noChangeShapeType="1"/>
          </p:cNvSpPr>
          <p:nvPr/>
        </p:nvSpPr>
        <p:spPr bwMode="auto">
          <a:xfrm>
            <a:off x="3033822" y="3475962"/>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88" name="Rectangle 85">
            <a:extLst>
              <a:ext uri="{FF2B5EF4-FFF2-40B4-BE49-F238E27FC236}">
                <a16:creationId xmlns:a16="http://schemas.microsoft.com/office/drawing/2014/main" id="{BF75963D-550A-4572-B44D-0905E74AEE78}"/>
              </a:ext>
            </a:extLst>
          </p:cNvPr>
          <p:cNvSpPr>
            <a:spLocks noChangeArrowheads="1"/>
          </p:cNvSpPr>
          <p:nvPr/>
        </p:nvSpPr>
        <p:spPr bwMode="auto">
          <a:xfrm>
            <a:off x="3000484" y="3571211"/>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4</a:t>
            </a:r>
          </a:p>
        </p:txBody>
      </p:sp>
      <p:sp>
        <p:nvSpPr>
          <p:cNvPr id="89" name="Line 86">
            <a:extLst>
              <a:ext uri="{FF2B5EF4-FFF2-40B4-BE49-F238E27FC236}">
                <a16:creationId xmlns:a16="http://schemas.microsoft.com/office/drawing/2014/main" id="{7AE784B5-38B3-4574-8EA4-501511815947}"/>
              </a:ext>
            </a:extLst>
          </p:cNvPr>
          <p:cNvSpPr>
            <a:spLocks noChangeShapeType="1"/>
          </p:cNvSpPr>
          <p:nvPr/>
        </p:nvSpPr>
        <p:spPr bwMode="auto">
          <a:xfrm>
            <a:off x="3606512" y="3475962"/>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90" name="Rectangle 87">
            <a:extLst>
              <a:ext uri="{FF2B5EF4-FFF2-40B4-BE49-F238E27FC236}">
                <a16:creationId xmlns:a16="http://schemas.microsoft.com/office/drawing/2014/main" id="{0A24C68D-297E-406C-B1B0-5B6A7F18471F}"/>
              </a:ext>
            </a:extLst>
          </p:cNvPr>
          <p:cNvSpPr>
            <a:spLocks noChangeArrowheads="1"/>
          </p:cNvSpPr>
          <p:nvPr/>
        </p:nvSpPr>
        <p:spPr bwMode="auto">
          <a:xfrm>
            <a:off x="3577937" y="3571211"/>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5</a:t>
            </a:r>
          </a:p>
        </p:txBody>
      </p:sp>
      <p:sp>
        <p:nvSpPr>
          <p:cNvPr id="91" name="Line 88">
            <a:extLst>
              <a:ext uri="{FF2B5EF4-FFF2-40B4-BE49-F238E27FC236}">
                <a16:creationId xmlns:a16="http://schemas.microsoft.com/office/drawing/2014/main" id="{AAC87469-E0AB-4CEC-BA12-FAE46798CFC7}"/>
              </a:ext>
            </a:extLst>
          </p:cNvPr>
          <p:cNvSpPr>
            <a:spLocks noChangeShapeType="1"/>
          </p:cNvSpPr>
          <p:nvPr/>
        </p:nvSpPr>
        <p:spPr bwMode="auto">
          <a:xfrm>
            <a:off x="4186347" y="3475962"/>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92" name="Rectangle 89">
            <a:extLst>
              <a:ext uri="{FF2B5EF4-FFF2-40B4-BE49-F238E27FC236}">
                <a16:creationId xmlns:a16="http://schemas.microsoft.com/office/drawing/2014/main" id="{2441D925-24AC-4A58-991D-68D07127D57E}"/>
              </a:ext>
            </a:extLst>
          </p:cNvPr>
          <p:cNvSpPr>
            <a:spLocks noChangeArrowheads="1"/>
          </p:cNvSpPr>
          <p:nvPr/>
        </p:nvSpPr>
        <p:spPr bwMode="auto">
          <a:xfrm>
            <a:off x="4154200" y="3571211"/>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6</a:t>
            </a:r>
          </a:p>
        </p:txBody>
      </p:sp>
      <p:sp>
        <p:nvSpPr>
          <p:cNvPr id="93" name="Line 91">
            <a:extLst>
              <a:ext uri="{FF2B5EF4-FFF2-40B4-BE49-F238E27FC236}">
                <a16:creationId xmlns:a16="http://schemas.microsoft.com/office/drawing/2014/main" id="{F01A84C4-8BA9-4F17-8BE3-74A73D8763A0}"/>
              </a:ext>
            </a:extLst>
          </p:cNvPr>
          <p:cNvSpPr>
            <a:spLocks noChangeShapeType="1"/>
          </p:cNvSpPr>
          <p:nvPr/>
        </p:nvSpPr>
        <p:spPr bwMode="auto">
          <a:xfrm flipV="1">
            <a:off x="724009" y="1563818"/>
            <a:ext cx="0" cy="1912144"/>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94" name="Line 92">
            <a:extLst>
              <a:ext uri="{FF2B5EF4-FFF2-40B4-BE49-F238E27FC236}">
                <a16:creationId xmlns:a16="http://schemas.microsoft.com/office/drawing/2014/main" id="{3D83ADD8-6D24-4A6A-827A-FE2956E331E1}"/>
              </a:ext>
            </a:extLst>
          </p:cNvPr>
          <p:cNvSpPr>
            <a:spLocks noChangeShapeType="1"/>
          </p:cNvSpPr>
          <p:nvPr/>
        </p:nvSpPr>
        <p:spPr bwMode="auto">
          <a:xfrm flipH="1">
            <a:off x="672812" y="3475961"/>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900">
              <a:solidFill>
                <a:prstClr val="black">
                  <a:lumMod val="65000"/>
                  <a:lumOff val="35000"/>
                </a:prstClr>
              </a:solidFill>
              <a:latin typeface="Arial" panose="020B0604020202020204" pitchFamily="34" charset="0"/>
              <a:cs typeface="Arial" panose="020B0604020202020204" pitchFamily="34" charset="0"/>
            </a:endParaRPr>
          </a:p>
        </p:txBody>
      </p:sp>
      <p:sp>
        <p:nvSpPr>
          <p:cNvPr id="95" name="Rectangle 93">
            <a:extLst>
              <a:ext uri="{FF2B5EF4-FFF2-40B4-BE49-F238E27FC236}">
                <a16:creationId xmlns:a16="http://schemas.microsoft.com/office/drawing/2014/main" id="{000A01AC-7D74-4C51-B295-E9CCFFCC93E1}"/>
              </a:ext>
            </a:extLst>
          </p:cNvPr>
          <p:cNvSpPr>
            <a:spLocks noChangeArrowheads="1"/>
          </p:cNvSpPr>
          <p:nvPr/>
        </p:nvSpPr>
        <p:spPr bwMode="auto">
          <a:xfrm>
            <a:off x="578753" y="3427146"/>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0</a:t>
            </a:r>
          </a:p>
        </p:txBody>
      </p:sp>
      <p:sp>
        <p:nvSpPr>
          <p:cNvPr id="96" name="Line 94">
            <a:extLst>
              <a:ext uri="{FF2B5EF4-FFF2-40B4-BE49-F238E27FC236}">
                <a16:creationId xmlns:a16="http://schemas.microsoft.com/office/drawing/2014/main" id="{4C1463C5-1651-4D01-96AC-0EE635C47341}"/>
              </a:ext>
            </a:extLst>
          </p:cNvPr>
          <p:cNvSpPr>
            <a:spLocks noChangeShapeType="1"/>
          </p:cNvSpPr>
          <p:nvPr/>
        </p:nvSpPr>
        <p:spPr bwMode="auto">
          <a:xfrm flipH="1">
            <a:off x="672812" y="3289034"/>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97" name="Rectangle 95">
            <a:extLst>
              <a:ext uri="{FF2B5EF4-FFF2-40B4-BE49-F238E27FC236}">
                <a16:creationId xmlns:a16="http://schemas.microsoft.com/office/drawing/2014/main" id="{654879C2-D483-487E-AFC5-6299A1A3C6E6}"/>
              </a:ext>
            </a:extLst>
          </p:cNvPr>
          <p:cNvSpPr>
            <a:spLocks noChangeArrowheads="1"/>
          </p:cNvSpPr>
          <p:nvPr/>
        </p:nvSpPr>
        <p:spPr bwMode="auto">
          <a:xfrm>
            <a:off x="515649" y="3239027"/>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10</a:t>
            </a:r>
          </a:p>
        </p:txBody>
      </p:sp>
      <p:sp>
        <p:nvSpPr>
          <p:cNvPr id="98" name="Line 96">
            <a:extLst>
              <a:ext uri="{FF2B5EF4-FFF2-40B4-BE49-F238E27FC236}">
                <a16:creationId xmlns:a16="http://schemas.microsoft.com/office/drawing/2014/main" id="{13974CD8-9EC6-43FB-A88C-C08F5DB863EC}"/>
              </a:ext>
            </a:extLst>
          </p:cNvPr>
          <p:cNvSpPr>
            <a:spLocks noChangeShapeType="1"/>
          </p:cNvSpPr>
          <p:nvPr/>
        </p:nvSpPr>
        <p:spPr bwMode="auto">
          <a:xfrm flipH="1">
            <a:off x="672812" y="3100915"/>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99" name="Rectangle 97">
            <a:extLst>
              <a:ext uri="{FF2B5EF4-FFF2-40B4-BE49-F238E27FC236}">
                <a16:creationId xmlns:a16="http://schemas.microsoft.com/office/drawing/2014/main" id="{5AE767A0-7F50-4FA3-9D16-DACB7235480F}"/>
              </a:ext>
            </a:extLst>
          </p:cNvPr>
          <p:cNvSpPr>
            <a:spLocks noChangeArrowheads="1"/>
          </p:cNvSpPr>
          <p:nvPr/>
        </p:nvSpPr>
        <p:spPr bwMode="auto">
          <a:xfrm>
            <a:off x="515649" y="3052099"/>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20</a:t>
            </a:r>
          </a:p>
        </p:txBody>
      </p:sp>
      <p:sp>
        <p:nvSpPr>
          <p:cNvPr id="100" name="Line 98">
            <a:extLst>
              <a:ext uri="{FF2B5EF4-FFF2-40B4-BE49-F238E27FC236}">
                <a16:creationId xmlns:a16="http://schemas.microsoft.com/office/drawing/2014/main" id="{83E24925-57D4-4ABD-A59B-F920AC874669}"/>
              </a:ext>
            </a:extLst>
          </p:cNvPr>
          <p:cNvSpPr>
            <a:spLocks noChangeShapeType="1"/>
          </p:cNvSpPr>
          <p:nvPr/>
        </p:nvSpPr>
        <p:spPr bwMode="auto">
          <a:xfrm flipH="1">
            <a:off x="672812" y="2912796"/>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01" name="Rectangle 99">
            <a:extLst>
              <a:ext uri="{FF2B5EF4-FFF2-40B4-BE49-F238E27FC236}">
                <a16:creationId xmlns:a16="http://schemas.microsoft.com/office/drawing/2014/main" id="{2C72D35D-5FB1-4EF3-82A1-0587FCCD745A}"/>
              </a:ext>
            </a:extLst>
          </p:cNvPr>
          <p:cNvSpPr>
            <a:spLocks noChangeArrowheads="1"/>
          </p:cNvSpPr>
          <p:nvPr/>
        </p:nvSpPr>
        <p:spPr bwMode="auto">
          <a:xfrm>
            <a:off x="515649" y="2863980"/>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30</a:t>
            </a:r>
          </a:p>
        </p:txBody>
      </p:sp>
      <p:sp>
        <p:nvSpPr>
          <p:cNvPr id="102" name="Line 100">
            <a:extLst>
              <a:ext uri="{FF2B5EF4-FFF2-40B4-BE49-F238E27FC236}">
                <a16:creationId xmlns:a16="http://schemas.microsoft.com/office/drawing/2014/main" id="{897FB018-1036-4B67-A5C5-620820D43E6B}"/>
              </a:ext>
            </a:extLst>
          </p:cNvPr>
          <p:cNvSpPr>
            <a:spLocks noChangeShapeType="1"/>
          </p:cNvSpPr>
          <p:nvPr/>
        </p:nvSpPr>
        <p:spPr bwMode="auto">
          <a:xfrm flipH="1">
            <a:off x="672812" y="2724677"/>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03" name="Rectangle 101">
            <a:extLst>
              <a:ext uri="{FF2B5EF4-FFF2-40B4-BE49-F238E27FC236}">
                <a16:creationId xmlns:a16="http://schemas.microsoft.com/office/drawing/2014/main" id="{F735CB04-6AA4-4995-B482-41B9C98EED26}"/>
              </a:ext>
            </a:extLst>
          </p:cNvPr>
          <p:cNvSpPr>
            <a:spLocks noChangeArrowheads="1"/>
          </p:cNvSpPr>
          <p:nvPr/>
        </p:nvSpPr>
        <p:spPr bwMode="auto">
          <a:xfrm>
            <a:off x="515649" y="2675861"/>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40</a:t>
            </a:r>
          </a:p>
        </p:txBody>
      </p:sp>
      <p:sp>
        <p:nvSpPr>
          <p:cNvPr id="104" name="Line 102">
            <a:extLst>
              <a:ext uri="{FF2B5EF4-FFF2-40B4-BE49-F238E27FC236}">
                <a16:creationId xmlns:a16="http://schemas.microsoft.com/office/drawing/2014/main" id="{08E8D4E9-8EEC-43F0-8551-14D62B169525}"/>
              </a:ext>
            </a:extLst>
          </p:cNvPr>
          <p:cNvSpPr>
            <a:spLocks noChangeShapeType="1"/>
          </p:cNvSpPr>
          <p:nvPr/>
        </p:nvSpPr>
        <p:spPr bwMode="auto">
          <a:xfrm flipH="1">
            <a:off x="672812" y="2536559"/>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05" name="Rectangle 103">
            <a:extLst>
              <a:ext uri="{FF2B5EF4-FFF2-40B4-BE49-F238E27FC236}">
                <a16:creationId xmlns:a16="http://schemas.microsoft.com/office/drawing/2014/main" id="{25243EB6-3E86-4413-92FC-03DDA9D35AF6}"/>
              </a:ext>
            </a:extLst>
          </p:cNvPr>
          <p:cNvSpPr>
            <a:spLocks noChangeArrowheads="1"/>
          </p:cNvSpPr>
          <p:nvPr/>
        </p:nvSpPr>
        <p:spPr bwMode="auto">
          <a:xfrm>
            <a:off x="515649" y="2487742"/>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50</a:t>
            </a:r>
          </a:p>
        </p:txBody>
      </p:sp>
      <p:sp>
        <p:nvSpPr>
          <p:cNvPr id="106" name="Line 104">
            <a:extLst>
              <a:ext uri="{FF2B5EF4-FFF2-40B4-BE49-F238E27FC236}">
                <a16:creationId xmlns:a16="http://schemas.microsoft.com/office/drawing/2014/main" id="{26CC994D-B899-4A9A-9BA3-163E2A77873B}"/>
              </a:ext>
            </a:extLst>
          </p:cNvPr>
          <p:cNvSpPr>
            <a:spLocks noChangeShapeType="1"/>
          </p:cNvSpPr>
          <p:nvPr/>
        </p:nvSpPr>
        <p:spPr bwMode="auto">
          <a:xfrm flipH="1">
            <a:off x="672812" y="2348440"/>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07" name="Rectangle 105">
            <a:extLst>
              <a:ext uri="{FF2B5EF4-FFF2-40B4-BE49-F238E27FC236}">
                <a16:creationId xmlns:a16="http://schemas.microsoft.com/office/drawing/2014/main" id="{C707FE57-9718-499B-AE16-4C6CEEA257EE}"/>
              </a:ext>
            </a:extLst>
          </p:cNvPr>
          <p:cNvSpPr>
            <a:spLocks noChangeArrowheads="1"/>
          </p:cNvSpPr>
          <p:nvPr/>
        </p:nvSpPr>
        <p:spPr bwMode="auto">
          <a:xfrm>
            <a:off x="515649" y="2297242"/>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60</a:t>
            </a:r>
          </a:p>
        </p:txBody>
      </p:sp>
      <p:sp>
        <p:nvSpPr>
          <p:cNvPr id="108" name="Line 106">
            <a:extLst>
              <a:ext uri="{FF2B5EF4-FFF2-40B4-BE49-F238E27FC236}">
                <a16:creationId xmlns:a16="http://schemas.microsoft.com/office/drawing/2014/main" id="{ADB0CA1A-8A64-4FB2-AFA9-D3250A843AC1}"/>
              </a:ext>
            </a:extLst>
          </p:cNvPr>
          <p:cNvSpPr>
            <a:spLocks noChangeShapeType="1"/>
          </p:cNvSpPr>
          <p:nvPr/>
        </p:nvSpPr>
        <p:spPr bwMode="auto">
          <a:xfrm flipH="1">
            <a:off x="672812" y="2160321"/>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09" name="Rectangle 107">
            <a:extLst>
              <a:ext uri="{FF2B5EF4-FFF2-40B4-BE49-F238E27FC236}">
                <a16:creationId xmlns:a16="http://schemas.microsoft.com/office/drawing/2014/main" id="{A7C910CD-6F0D-402D-AA66-F8C1CAAFF3AF}"/>
              </a:ext>
            </a:extLst>
          </p:cNvPr>
          <p:cNvSpPr>
            <a:spLocks noChangeArrowheads="1"/>
          </p:cNvSpPr>
          <p:nvPr/>
        </p:nvSpPr>
        <p:spPr bwMode="auto">
          <a:xfrm>
            <a:off x="515649" y="2109124"/>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70</a:t>
            </a:r>
          </a:p>
        </p:txBody>
      </p:sp>
      <p:sp>
        <p:nvSpPr>
          <p:cNvPr id="110" name="Line 108">
            <a:extLst>
              <a:ext uri="{FF2B5EF4-FFF2-40B4-BE49-F238E27FC236}">
                <a16:creationId xmlns:a16="http://schemas.microsoft.com/office/drawing/2014/main" id="{87B51F34-6BEC-4A66-B737-56C1E060F91C}"/>
              </a:ext>
            </a:extLst>
          </p:cNvPr>
          <p:cNvSpPr>
            <a:spLocks noChangeShapeType="1"/>
          </p:cNvSpPr>
          <p:nvPr/>
        </p:nvSpPr>
        <p:spPr bwMode="auto">
          <a:xfrm flipH="1">
            <a:off x="672812" y="1972202"/>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11" name="Rectangle 109">
            <a:extLst>
              <a:ext uri="{FF2B5EF4-FFF2-40B4-BE49-F238E27FC236}">
                <a16:creationId xmlns:a16="http://schemas.microsoft.com/office/drawing/2014/main" id="{07271633-67DE-41B8-B486-BA4FF376F2E6}"/>
              </a:ext>
            </a:extLst>
          </p:cNvPr>
          <p:cNvSpPr>
            <a:spLocks noChangeArrowheads="1"/>
          </p:cNvSpPr>
          <p:nvPr/>
        </p:nvSpPr>
        <p:spPr bwMode="auto">
          <a:xfrm>
            <a:off x="515649" y="1921005"/>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prstClr val="black">
                    <a:lumMod val="65000"/>
                    <a:lumOff val="35000"/>
                  </a:prstClr>
                </a:solidFill>
                <a:cs typeface="Arial" panose="020B0604020202020204" pitchFamily="34" charset="0"/>
              </a:rPr>
              <a:t>80</a:t>
            </a:r>
          </a:p>
        </p:txBody>
      </p:sp>
      <p:sp>
        <p:nvSpPr>
          <p:cNvPr id="112" name="Line 110">
            <a:extLst>
              <a:ext uri="{FF2B5EF4-FFF2-40B4-BE49-F238E27FC236}">
                <a16:creationId xmlns:a16="http://schemas.microsoft.com/office/drawing/2014/main" id="{7F1E2C5E-20AA-496D-AE2F-0959DBF4B104}"/>
              </a:ext>
            </a:extLst>
          </p:cNvPr>
          <p:cNvSpPr>
            <a:spLocks noChangeShapeType="1"/>
          </p:cNvSpPr>
          <p:nvPr/>
        </p:nvSpPr>
        <p:spPr bwMode="auto">
          <a:xfrm flipH="1">
            <a:off x="672812" y="1784084"/>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13" name="Rectangle 111">
            <a:extLst>
              <a:ext uri="{FF2B5EF4-FFF2-40B4-BE49-F238E27FC236}">
                <a16:creationId xmlns:a16="http://schemas.microsoft.com/office/drawing/2014/main" id="{ADBCE093-417E-454C-8DA0-4BD050865A92}"/>
              </a:ext>
            </a:extLst>
          </p:cNvPr>
          <p:cNvSpPr>
            <a:spLocks noChangeArrowheads="1"/>
          </p:cNvSpPr>
          <p:nvPr/>
        </p:nvSpPr>
        <p:spPr bwMode="auto">
          <a:xfrm>
            <a:off x="515649" y="1732886"/>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90</a:t>
            </a:r>
          </a:p>
        </p:txBody>
      </p:sp>
      <p:sp>
        <p:nvSpPr>
          <p:cNvPr id="114" name="Line 112">
            <a:extLst>
              <a:ext uri="{FF2B5EF4-FFF2-40B4-BE49-F238E27FC236}">
                <a16:creationId xmlns:a16="http://schemas.microsoft.com/office/drawing/2014/main" id="{9BECB932-DF65-41B3-861B-851CCF63CCEA}"/>
              </a:ext>
            </a:extLst>
          </p:cNvPr>
          <p:cNvSpPr>
            <a:spLocks noChangeShapeType="1"/>
          </p:cNvSpPr>
          <p:nvPr/>
        </p:nvSpPr>
        <p:spPr bwMode="auto">
          <a:xfrm flipH="1">
            <a:off x="672812" y="1595965"/>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15" name="Rectangle 113">
            <a:extLst>
              <a:ext uri="{FF2B5EF4-FFF2-40B4-BE49-F238E27FC236}">
                <a16:creationId xmlns:a16="http://schemas.microsoft.com/office/drawing/2014/main" id="{7A48B158-99D6-4C58-9A40-6EE07CB6ECF7}"/>
              </a:ext>
            </a:extLst>
          </p:cNvPr>
          <p:cNvSpPr>
            <a:spLocks noChangeArrowheads="1"/>
          </p:cNvSpPr>
          <p:nvPr/>
        </p:nvSpPr>
        <p:spPr bwMode="auto">
          <a:xfrm>
            <a:off x="452547" y="1544767"/>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100</a:t>
            </a:r>
          </a:p>
        </p:txBody>
      </p:sp>
      <p:sp>
        <p:nvSpPr>
          <p:cNvPr id="116" name="Rectangle 116">
            <a:extLst>
              <a:ext uri="{FF2B5EF4-FFF2-40B4-BE49-F238E27FC236}">
                <a16:creationId xmlns:a16="http://schemas.microsoft.com/office/drawing/2014/main" id="{CF06A94C-B9DA-4DAB-9AD7-88917F38B79D}"/>
              </a:ext>
            </a:extLst>
          </p:cNvPr>
          <p:cNvSpPr>
            <a:spLocks noChangeArrowheads="1"/>
          </p:cNvSpPr>
          <p:nvPr/>
        </p:nvSpPr>
        <p:spPr bwMode="auto">
          <a:xfrm>
            <a:off x="2887647" y="2830428"/>
            <a:ext cx="82715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prstClr val="black">
                    <a:lumMod val="65000"/>
                    <a:lumOff val="35000"/>
                  </a:prstClr>
                </a:solidFill>
                <a:cs typeface="Arial" panose="020B0604020202020204" pitchFamily="34" charset="0"/>
              </a:rPr>
              <a:t>69,3 (67,4-71,3%)</a:t>
            </a:r>
          </a:p>
        </p:txBody>
      </p:sp>
      <p:sp>
        <p:nvSpPr>
          <p:cNvPr id="117" name="Rectangle 117">
            <a:extLst>
              <a:ext uri="{FF2B5EF4-FFF2-40B4-BE49-F238E27FC236}">
                <a16:creationId xmlns:a16="http://schemas.microsoft.com/office/drawing/2014/main" id="{81AE248B-8CD2-4362-9334-C6D05E8FFEF0}"/>
              </a:ext>
            </a:extLst>
          </p:cNvPr>
          <p:cNvSpPr>
            <a:spLocks noChangeArrowheads="1"/>
          </p:cNvSpPr>
          <p:nvPr/>
        </p:nvSpPr>
        <p:spPr bwMode="auto">
          <a:xfrm>
            <a:off x="2064319" y="2830428"/>
            <a:ext cx="47609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Reference</a:t>
            </a:r>
          </a:p>
        </p:txBody>
      </p:sp>
      <p:sp>
        <p:nvSpPr>
          <p:cNvPr id="118" name="Rectangle 118">
            <a:extLst>
              <a:ext uri="{FF2B5EF4-FFF2-40B4-BE49-F238E27FC236}">
                <a16:creationId xmlns:a16="http://schemas.microsoft.com/office/drawing/2014/main" id="{ADF4D7C1-71A4-4270-923E-A2D4F3F0EE30}"/>
              </a:ext>
            </a:extLst>
          </p:cNvPr>
          <p:cNvSpPr>
            <a:spLocks noChangeArrowheads="1"/>
          </p:cNvSpPr>
          <p:nvPr/>
        </p:nvSpPr>
        <p:spPr bwMode="auto">
          <a:xfrm>
            <a:off x="1340077" y="2830428"/>
            <a:ext cx="432811"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prstClr val="black">
                    <a:lumMod val="65000"/>
                    <a:lumOff val="35000"/>
                  </a:prstClr>
                </a:solidFill>
                <a:cs typeface="Arial" panose="020B0604020202020204" pitchFamily="34" charset="0"/>
              </a:rPr>
              <a:t>760/2515</a:t>
            </a:r>
          </a:p>
        </p:txBody>
      </p:sp>
      <p:sp>
        <p:nvSpPr>
          <p:cNvPr id="119" name="Rectangle 119">
            <a:extLst>
              <a:ext uri="{FF2B5EF4-FFF2-40B4-BE49-F238E27FC236}">
                <a16:creationId xmlns:a16="http://schemas.microsoft.com/office/drawing/2014/main" id="{024D46CD-6E49-4AFB-953A-1F6E45D24FBF}"/>
              </a:ext>
            </a:extLst>
          </p:cNvPr>
          <p:cNvSpPr>
            <a:spLocks noChangeArrowheads="1"/>
          </p:cNvSpPr>
          <p:nvPr/>
        </p:nvSpPr>
        <p:spPr bwMode="auto">
          <a:xfrm>
            <a:off x="844354" y="2830428"/>
            <a:ext cx="30296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rgbClr val="C00000"/>
                </a:solidFill>
                <a:cs typeface="Arial" panose="020B0604020202020204" pitchFamily="34" charset="0"/>
              </a:rPr>
              <a:t>6 Mois</a:t>
            </a:r>
          </a:p>
        </p:txBody>
      </p:sp>
      <p:sp>
        <p:nvSpPr>
          <p:cNvPr id="121" name="Rectangle 121">
            <a:extLst>
              <a:ext uri="{FF2B5EF4-FFF2-40B4-BE49-F238E27FC236}">
                <a16:creationId xmlns:a16="http://schemas.microsoft.com/office/drawing/2014/main" id="{FA985B6F-5CEF-4F2B-8E12-BB93D0544193}"/>
              </a:ext>
            </a:extLst>
          </p:cNvPr>
          <p:cNvSpPr>
            <a:spLocks noChangeArrowheads="1"/>
          </p:cNvSpPr>
          <p:nvPr/>
        </p:nvSpPr>
        <p:spPr bwMode="auto">
          <a:xfrm>
            <a:off x="2887647" y="2722579"/>
            <a:ext cx="82715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prstClr val="black">
                    <a:lumMod val="65000"/>
                    <a:lumOff val="35000"/>
                  </a:prstClr>
                </a:solidFill>
                <a:cs typeface="Arial" panose="020B0604020202020204" pitchFamily="34" charset="0"/>
              </a:rPr>
              <a:t>70,0 (68,1-71,9%)</a:t>
            </a:r>
          </a:p>
        </p:txBody>
      </p:sp>
      <p:sp>
        <p:nvSpPr>
          <p:cNvPr id="122" name="Rectangle 122">
            <a:extLst>
              <a:ext uri="{FF2B5EF4-FFF2-40B4-BE49-F238E27FC236}">
                <a16:creationId xmlns:a16="http://schemas.microsoft.com/office/drawing/2014/main" id="{1DE9A9DD-5B59-4921-ABA3-DDD3400949B4}"/>
              </a:ext>
            </a:extLst>
          </p:cNvPr>
          <p:cNvSpPr>
            <a:spLocks noChangeArrowheads="1"/>
          </p:cNvSpPr>
          <p:nvPr/>
        </p:nvSpPr>
        <p:spPr bwMode="auto">
          <a:xfrm>
            <a:off x="2064320" y="2722579"/>
            <a:ext cx="735779"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prstClr val="black">
                    <a:lumMod val="65000"/>
                    <a:lumOff val="35000"/>
                  </a:prstClr>
                </a:solidFill>
                <a:cs typeface="Arial" panose="020B0604020202020204" pitchFamily="34" charset="0"/>
              </a:rPr>
              <a:t>0,98 (0,88-1,08)</a:t>
            </a:r>
          </a:p>
        </p:txBody>
      </p:sp>
      <p:sp>
        <p:nvSpPr>
          <p:cNvPr id="123" name="Rectangle 123">
            <a:extLst>
              <a:ext uri="{FF2B5EF4-FFF2-40B4-BE49-F238E27FC236}">
                <a16:creationId xmlns:a16="http://schemas.microsoft.com/office/drawing/2014/main" id="{82E136CA-243F-46AF-8ECA-7AF1990F8684}"/>
              </a:ext>
            </a:extLst>
          </p:cNvPr>
          <p:cNvSpPr>
            <a:spLocks noChangeArrowheads="1"/>
          </p:cNvSpPr>
          <p:nvPr/>
        </p:nvSpPr>
        <p:spPr bwMode="auto">
          <a:xfrm>
            <a:off x="1340077" y="2722579"/>
            <a:ext cx="432811"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prstClr val="black">
                    <a:lumMod val="65000"/>
                    <a:lumOff val="35000"/>
                  </a:prstClr>
                </a:solidFill>
                <a:cs typeface="Arial" panose="020B0604020202020204" pitchFamily="34" charset="0"/>
              </a:rPr>
              <a:t>748/2549</a:t>
            </a:r>
          </a:p>
        </p:txBody>
      </p:sp>
      <p:sp>
        <p:nvSpPr>
          <p:cNvPr id="124" name="Rectangle 124">
            <a:extLst>
              <a:ext uri="{FF2B5EF4-FFF2-40B4-BE49-F238E27FC236}">
                <a16:creationId xmlns:a16="http://schemas.microsoft.com/office/drawing/2014/main" id="{A5FEAF51-F490-4936-A819-3A23F01D24A1}"/>
              </a:ext>
            </a:extLst>
          </p:cNvPr>
          <p:cNvSpPr>
            <a:spLocks noChangeArrowheads="1"/>
          </p:cNvSpPr>
          <p:nvPr/>
        </p:nvSpPr>
        <p:spPr bwMode="auto">
          <a:xfrm>
            <a:off x="844354" y="2722579"/>
            <a:ext cx="30296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chemeClr val="accent1"/>
                </a:solidFill>
                <a:cs typeface="Arial" panose="020B0604020202020204" pitchFamily="34" charset="0"/>
              </a:rPr>
              <a:t>3 Mois</a:t>
            </a:r>
          </a:p>
        </p:txBody>
      </p:sp>
      <p:sp>
        <p:nvSpPr>
          <p:cNvPr id="126" name="Rectangle 126">
            <a:extLst>
              <a:ext uri="{FF2B5EF4-FFF2-40B4-BE49-F238E27FC236}">
                <a16:creationId xmlns:a16="http://schemas.microsoft.com/office/drawing/2014/main" id="{41470EDB-281D-4659-A26F-E112B0207010}"/>
              </a:ext>
            </a:extLst>
          </p:cNvPr>
          <p:cNvSpPr>
            <a:spLocks noChangeArrowheads="1"/>
          </p:cNvSpPr>
          <p:nvPr/>
        </p:nvSpPr>
        <p:spPr bwMode="auto">
          <a:xfrm>
            <a:off x="2887647" y="2607163"/>
            <a:ext cx="105477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b="1" dirty="0">
                <a:solidFill>
                  <a:prstClr val="black">
                    <a:lumMod val="65000"/>
                    <a:lumOff val="35000"/>
                  </a:prstClr>
                </a:solidFill>
                <a:cs typeface="Arial" panose="020B0604020202020204" pitchFamily="34" charset="0"/>
              </a:rPr>
              <a:t>Taux à 5 ans (IC 95%)</a:t>
            </a:r>
            <a:endParaRPr lang="fr-FR" altLang="fr-FR" sz="800" dirty="0">
              <a:solidFill>
                <a:prstClr val="black">
                  <a:lumMod val="65000"/>
                  <a:lumOff val="35000"/>
                </a:prstClr>
              </a:solidFill>
              <a:cs typeface="Arial" panose="020B0604020202020204" pitchFamily="34" charset="0"/>
            </a:endParaRPr>
          </a:p>
        </p:txBody>
      </p:sp>
      <p:sp>
        <p:nvSpPr>
          <p:cNvPr id="127" name="Rectangle 127">
            <a:extLst>
              <a:ext uri="{FF2B5EF4-FFF2-40B4-BE49-F238E27FC236}">
                <a16:creationId xmlns:a16="http://schemas.microsoft.com/office/drawing/2014/main" id="{FDBCA733-4580-46AB-9E95-7F95F94D9161}"/>
              </a:ext>
            </a:extLst>
          </p:cNvPr>
          <p:cNvSpPr>
            <a:spLocks noChangeArrowheads="1"/>
          </p:cNvSpPr>
          <p:nvPr/>
        </p:nvSpPr>
        <p:spPr bwMode="auto">
          <a:xfrm>
            <a:off x="2064320" y="2607163"/>
            <a:ext cx="581891"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b="1" dirty="0">
                <a:solidFill>
                  <a:prstClr val="black">
                    <a:lumMod val="65000"/>
                    <a:lumOff val="35000"/>
                  </a:prstClr>
                </a:solidFill>
                <a:cs typeface="Arial" panose="020B0604020202020204" pitchFamily="34" charset="0"/>
              </a:rPr>
              <a:t>HR (IC 95%)</a:t>
            </a:r>
            <a:endParaRPr lang="fr-FR" altLang="fr-FR" sz="800" dirty="0">
              <a:solidFill>
                <a:prstClr val="black">
                  <a:lumMod val="65000"/>
                  <a:lumOff val="35000"/>
                </a:prstClr>
              </a:solidFill>
              <a:cs typeface="Arial" panose="020B0604020202020204" pitchFamily="34" charset="0"/>
            </a:endParaRPr>
          </a:p>
        </p:txBody>
      </p:sp>
      <p:sp>
        <p:nvSpPr>
          <p:cNvPr id="128" name="Rectangle 128">
            <a:extLst>
              <a:ext uri="{FF2B5EF4-FFF2-40B4-BE49-F238E27FC236}">
                <a16:creationId xmlns:a16="http://schemas.microsoft.com/office/drawing/2014/main" id="{C4814739-E2E5-4A2E-87DC-519601C318BF}"/>
              </a:ext>
            </a:extLst>
          </p:cNvPr>
          <p:cNvSpPr>
            <a:spLocks noChangeArrowheads="1"/>
          </p:cNvSpPr>
          <p:nvPr/>
        </p:nvSpPr>
        <p:spPr bwMode="auto">
          <a:xfrm>
            <a:off x="1268305" y="2607163"/>
            <a:ext cx="646011"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b="1" dirty="0" err="1">
                <a:solidFill>
                  <a:prstClr val="black">
                    <a:lumMod val="65000"/>
                    <a:lumOff val="35000"/>
                  </a:prstClr>
                </a:solidFill>
                <a:cs typeface="Arial" panose="020B0604020202020204" pitchFamily="34" charset="0"/>
              </a:rPr>
              <a:t>Evnmts</a:t>
            </a:r>
            <a:r>
              <a:rPr lang="fr-FR" altLang="fr-FR" sz="800" b="1" dirty="0">
                <a:solidFill>
                  <a:prstClr val="black">
                    <a:lumMod val="65000"/>
                    <a:lumOff val="35000"/>
                  </a:prstClr>
                </a:solidFill>
                <a:cs typeface="Arial" panose="020B0604020202020204" pitchFamily="34" charset="0"/>
              </a:rPr>
              <a:t>/Total</a:t>
            </a:r>
            <a:endParaRPr lang="fr-FR" altLang="fr-FR" sz="800" dirty="0">
              <a:solidFill>
                <a:prstClr val="black">
                  <a:lumMod val="65000"/>
                  <a:lumOff val="35000"/>
                </a:prstClr>
              </a:solidFill>
              <a:cs typeface="Arial" panose="020B0604020202020204" pitchFamily="34" charset="0"/>
            </a:endParaRPr>
          </a:p>
        </p:txBody>
      </p:sp>
      <p:sp>
        <p:nvSpPr>
          <p:cNvPr id="129" name="Rectangle 129">
            <a:extLst>
              <a:ext uri="{FF2B5EF4-FFF2-40B4-BE49-F238E27FC236}">
                <a16:creationId xmlns:a16="http://schemas.microsoft.com/office/drawing/2014/main" id="{111D535A-BD0C-4EE3-8DFE-A7CA2DE60A7E}"/>
              </a:ext>
            </a:extLst>
          </p:cNvPr>
          <p:cNvSpPr>
            <a:spLocks noChangeArrowheads="1"/>
          </p:cNvSpPr>
          <p:nvPr/>
        </p:nvSpPr>
        <p:spPr bwMode="auto">
          <a:xfrm>
            <a:off x="851497" y="2607163"/>
            <a:ext cx="291747"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b="1" dirty="0">
                <a:solidFill>
                  <a:prstClr val="black">
                    <a:lumMod val="65000"/>
                    <a:lumOff val="35000"/>
                  </a:prstClr>
                </a:solidFill>
                <a:cs typeface="Arial" panose="020B0604020202020204" pitchFamily="34" charset="0"/>
              </a:rPr>
              <a:t>Durée</a:t>
            </a:r>
            <a:endParaRPr lang="fr-FR" altLang="fr-FR" sz="800" dirty="0">
              <a:solidFill>
                <a:prstClr val="black">
                  <a:lumMod val="65000"/>
                  <a:lumOff val="35000"/>
                </a:prstClr>
              </a:solidFill>
              <a:cs typeface="Arial" panose="020B0604020202020204" pitchFamily="34" charset="0"/>
            </a:endParaRPr>
          </a:p>
        </p:txBody>
      </p:sp>
      <p:sp>
        <p:nvSpPr>
          <p:cNvPr id="130" name="Rectangle 130">
            <a:extLst>
              <a:ext uri="{FF2B5EF4-FFF2-40B4-BE49-F238E27FC236}">
                <a16:creationId xmlns:a16="http://schemas.microsoft.com/office/drawing/2014/main" id="{B145FAB5-8A62-48FC-9B03-236C3975E1F4}"/>
              </a:ext>
            </a:extLst>
          </p:cNvPr>
          <p:cNvSpPr>
            <a:spLocks noChangeArrowheads="1"/>
          </p:cNvSpPr>
          <p:nvPr/>
        </p:nvSpPr>
        <p:spPr bwMode="auto">
          <a:xfrm>
            <a:off x="602383" y="3863735"/>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chemeClr val="accent1"/>
                </a:solidFill>
                <a:cs typeface="Arial" panose="020B0604020202020204" pitchFamily="34" charset="0"/>
              </a:rPr>
              <a:t>2549</a:t>
            </a:r>
          </a:p>
        </p:txBody>
      </p:sp>
      <p:sp>
        <p:nvSpPr>
          <p:cNvPr id="131" name="Rectangle 131">
            <a:extLst>
              <a:ext uri="{FF2B5EF4-FFF2-40B4-BE49-F238E27FC236}">
                <a16:creationId xmlns:a16="http://schemas.microsoft.com/office/drawing/2014/main" id="{0E517C35-EB29-480E-B013-FBCBDBDF4E40}"/>
              </a:ext>
            </a:extLst>
          </p:cNvPr>
          <p:cNvSpPr>
            <a:spLocks noChangeArrowheads="1"/>
          </p:cNvSpPr>
          <p:nvPr/>
        </p:nvSpPr>
        <p:spPr bwMode="auto">
          <a:xfrm>
            <a:off x="1192108" y="3863735"/>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chemeClr val="accent1"/>
                </a:solidFill>
                <a:cs typeface="Arial" panose="020B0604020202020204" pitchFamily="34" charset="0"/>
              </a:rPr>
              <a:t>2231</a:t>
            </a:r>
          </a:p>
        </p:txBody>
      </p:sp>
      <p:sp>
        <p:nvSpPr>
          <p:cNvPr id="132" name="Rectangle 132">
            <a:extLst>
              <a:ext uri="{FF2B5EF4-FFF2-40B4-BE49-F238E27FC236}">
                <a16:creationId xmlns:a16="http://schemas.microsoft.com/office/drawing/2014/main" id="{DB6A4B17-EC03-4862-92B8-B6E75B4E4D13}"/>
              </a:ext>
            </a:extLst>
          </p:cNvPr>
          <p:cNvSpPr>
            <a:spLocks noChangeArrowheads="1"/>
          </p:cNvSpPr>
          <p:nvPr/>
        </p:nvSpPr>
        <p:spPr bwMode="auto">
          <a:xfrm>
            <a:off x="1774049" y="3863735"/>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chemeClr val="accent1"/>
                </a:solidFill>
                <a:cs typeface="Arial" panose="020B0604020202020204" pitchFamily="34" charset="0"/>
              </a:rPr>
              <a:t>1964</a:t>
            </a:r>
          </a:p>
        </p:txBody>
      </p:sp>
      <p:sp>
        <p:nvSpPr>
          <p:cNvPr id="133" name="Rectangle 133">
            <a:extLst>
              <a:ext uri="{FF2B5EF4-FFF2-40B4-BE49-F238E27FC236}">
                <a16:creationId xmlns:a16="http://schemas.microsoft.com/office/drawing/2014/main" id="{6ECCB709-FFAB-4465-99DD-2B70E78C24AC}"/>
              </a:ext>
            </a:extLst>
          </p:cNvPr>
          <p:cNvSpPr>
            <a:spLocks noChangeArrowheads="1"/>
          </p:cNvSpPr>
          <p:nvPr/>
        </p:nvSpPr>
        <p:spPr bwMode="auto">
          <a:xfrm>
            <a:off x="2359928" y="3863735"/>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chemeClr val="accent1"/>
                </a:solidFill>
                <a:cs typeface="Arial" panose="020B0604020202020204" pitchFamily="34" charset="0"/>
              </a:rPr>
              <a:t>1519</a:t>
            </a:r>
          </a:p>
        </p:txBody>
      </p:sp>
      <p:sp>
        <p:nvSpPr>
          <p:cNvPr id="134" name="Rectangle 134">
            <a:extLst>
              <a:ext uri="{FF2B5EF4-FFF2-40B4-BE49-F238E27FC236}">
                <a16:creationId xmlns:a16="http://schemas.microsoft.com/office/drawing/2014/main" id="{11A558B5-2F43-4D4E-9C28-58E655555EC6}"/>
              </a:ext>
            </a:extLst>
          </p:cNvPr>
          <p:cNvSpPr>
            <a:spLocks noChangeArrowheads="1"/>
          </p:cNvSpPr>
          <p:nvPr/>
        </p:nvSpPr>
        <p:spPr bwMode="auto">
          <a:xfrm>
            <a:off x="2936465" y="3863735"/>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chemeClr val="accent1"/>
                </a:solidFill>
                <a:cs typeface="Arial" panose="020B0604020202020204" pitchFamily="34" charset="0"/>
              </a:rPr>
              <a:t>1222</a:t>
            </a:r>
          </a:p>
        </p:txBody>
      </p:sp>
      <p:sp>
        <p:nvSpPr>
          <p:cNvPr id="135" name="Rectangle 135">
            <a:extLst>
              <a:ext uri="{FF2B5EF4-FFF2-40B4-BE49-F238E27FC236}">
                <a16:creationId xmlns:a16="http://schemas.microsoft.com/office/drawing/2014/main" id="{6C5D167C-41F4-416A-B209-4FDF18F548CF}"/>
              </a:ext>
            </a:extLst>
          </p:cNvPr>
          <p:cNvSpPr>
            <a:spLocks noChangeArrowheads="1"/>
          </p:cNvSpPr>
          <p:nvPr/>
        </p:nvSpPr>
        <p:spPr bwMode="auto">
          <a:xfrm>
            <a:off x="3518406" y="3863735"/>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chemeClr val="accent1"/>
                </a:solidFill>
                <a:cs typeface="Arial" panose="020B0604020202020204" pitchFamily="34" charset="0"/>
              </a:rPr>
              <a:t>944</a:t>
            </a:r>
          </a:p>
        </p:txBody>
      </p:sp>
      <p:sp>
        <p:nvSpPr>
          <p:cNvPr id="136" name="Rectangle 136">
            <a:extLst>
              <a:ext uri="{FF2B5EF4-FFF2-40B4-BE49-F238E27FC236}">
                <a16:creationId xmlns:a16="http://schemas.microsoft.com/office/drawing/2014/main" id="{0BFE0861-1B08-4118-8C1E-E7805D309171}"/>
              </a:ext>
            </a:extLst>
          </p:cNvPr>
          <p:cNvSpPr>
            <a:spLocks noChangeArrowheads="1"/>
          </p:cNvSpPr>
          <p:nvPr/>
        </p:nvSpPr>
        <p:spPr bwMode="auto">
          <a:xfrm>
            <a:off x="4097050" y="3863735"/>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chemeClr val="accent1"/>
                </a:solidFill>
                <a:cs typeface="Arial" panose="020B0604020202020204" pitchFamily="34" charset="0"/>
              </a:rPr>
              <a:t>619</a:t>
            </a:r>
          </a:p>
        </p:txBody>
      </p:sp>
      <p:sp>
        <p:nvSpPr>
          <p:cNvPr id="137" name="Rectangle 139">
            <a:extLst>
              <a:ext uri="{FF2B5EF4-FFF2-40B4-BE49-F238E27FC236}">
                <a16:creationId xmlns:a16="http://schemas.microsoft.com/office/drawing/2014/main" id="{00DFF89E-9AB1-4D73-BDA2-3DCD7D12D07F}"/>
              </a:ext>
            </a:extLst>
          </p:cNvPr>
          <p:cNvSpPr>
            <a:spLocks noChangeArrowheads="1"/>
          </p:cNvSpPr>
          <p:nvPr/>
        </p:nvSpPr>
        <p:spPr bwMode="auto">
          <a:xfrm>
            <a:off x="602383" y="3963748"/>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rgbClr val="C00000"/>
                </a:solidFill>
                <a:cs typeface="Arial" panose="020B0604020202020204" pitchFamily="34" charset="0"/>
              </a:rPr>
              <a:t>2515</a:t>
            </a:r>
          </a:p>
        </p:txBody>
      </p:sp>
      <p:sp>
        <p:nvSpPr>
          <p:cNvPr id="138" name="Rectangle 140">
            <a:extLst>
              <a:ext uri="{FF2B5EF4-FFF2-40B4-BE49-F238E27FC236}">
                <a16:creationId xmlns:a16="http://schemas.microsoft.com/office/drawing/2014/main" id="{1A85F16D-B25F-4CDF-A70B-C3FB5A84E207}"/>
              </a:ext>
            </a:extLst>
          </p:cNvPr>
          <p:cNvSpPr>
            <a:spLocks noChangeArrowheads="1"/>
          </p:cNvSpPr>
          <p:nvPr/>
        </p:nvSpPr>
        <p:spPr bwMode="auto">
          <a:xfrm>
            <a:off x="1192108" y="3963748"/>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rgbClr val="C00000"/>
                </a:solidFill>
                <a:cs typeface="Arial" panose="020B0604020202020204" pitchFamily="34" charset="0"/>
              </a:rPr>
              <a:t>2232</a:t>
            </a:r>
          </a:p>
        </p:txBody>
      </p:sp>
      <p:sp>
        <p:nvSpPr>
          <p:cNvPr id="139" name="Rectangle 141">
            <a:extLst>
              <a:ext uri="{FF2B5EF4-FFF2-40B4-BE49-F238E27FC236}">
                <a16:creationId xmlns:a16="http://schemas.microsoft.com/office/drawing/2014/main" id="{E8691EDF-25C8-4D66-8942-5E780727F2A6}"/>
              </a:ext>
            </a:extLst>
          </p:cNvPr>
          <p:cNvSpPr>
            <a:spLocks noChangeArrowheads="1"/>
          </p:cNvSpPr>
          <p:nvPr/>
        </p:nvSpPr>
        <p:spPr bwMode="auto">
          <a:xfrm>
            <a:off x="1774049" y="3963748"/>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rgbClr val="C00000"/>
                </a:solidFill>
                <a:cs typeface="Arial" panose="020B0604020202020204" pitchFamily="34" charset="0"/>
              </a:rPr>
              <a:t>1897</a:t>
            </a:r>
          </a:p>
        </p:txBody>
      </p:sp>
      <p:sp>
        <p:nvSpPr>
          <p:cNvPr id="140" name="Rectangle 142">
            <a:extLst>
              <a:ext uri="{FF2B5EF4-FFF2-40B4-BE49-F238E27FC236}">
                <a16:creationId xmlns:a16="http://schemas.microsoft.com/office/drawing/2014/main" id="{864A8021-1C7D-49E2-A148-C9BB3046E08B}"/>
              </a:ext>
            </a:extLst>
          </p:cNvPr>
          <p:cNvSpPr>
            <a:spLocks noChangeArrowheads="1"/>
          </p:cNvSpPr>
          <p:nvPr/>
        </p:nvSpPr>
        <p:spPr bwMode="auto">
          <a:xfrm>
            <a:off x="2359928" y="3963748"/>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rgbClr val="C00000"/>
                </a:solidFill>
                <a:cs typeface="Arial" panose="020B0604020202020204" pitchFamily="34" charset="0"/>
              </a:rPr>
              <a:t>1475</a:t>
            </a:r>
          </a:p>
        </p:txBody>
      </p:sp>
      <p:sp>
        <p:nvSpPr>
          <p:cNvPr id="141" name="Rectangle 143">
            <a:extLst>
              <a:ext uri="{FF2B5EF4-FFF2-40B4-BE49-F238E27FC236}">
                <a16:creationId xmlns:a16="http://schemas.microsoft.com/office/drawing/2014/main" id="{A1045973-EE2E-42FA-BFCB-86D83748641F}"/>
              </a:ext>
            </a:extLst>
          </p:cNvPr>
          <p:cNvSpPr>
            <a:spLocks noChangeArrowheads="1"/>
          </p:cNvSpPr>
          <p:nvPr/>
        </p:nvSpPr>
        <p:spPr bwMode="auto">
          <a:xfrm>
            <a:off x="2936465" y="3963748"/>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rgbClr val="C00000"/>
                </a:solidFill>
                <a:cs typeface="Arial" panose="020B0604020202020204" pitchFamily="34" charset="0"/>
              </a:rPr>
              <a:t>1203</a:t>
            </a:r>
          </a:p>
        </p:txBody>
      </p:sp>
      <p:sp>
        <p:nvSpPr>
          <p:cNvPr id="142" name="Rectangle 144">
            <a:extLst>
              <a:ext uri="{FF2B5EF4-FFF2-40B4-BE49-F238E27FC236}">
                <a16:creationId xmlns:a16="http://schemas.microsoft.com/office/drawing/2014/main" id="{C9D4A1D6-0767-4180-9DF7-A722C2D12A47}"/>
              </a:ext>
            </a:extLst>
          </p:cNvPr>
          <p:cNvSpPr>
            <a:spLocks noChangeArrowheads="1"/>
          </p:cNvSpPr>
          <p:nvPr/>
        </p:nvSpPr>
        <p:spPr bwMode="auto">
          <a:xfrm>
            <a:off x="3518406" y="3963748"/>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rgbClr val="C00000"/>
                </a:solidFill>
                <a:cs typeface="Arial" panose="020B0604020202020204" pitchFamily="34" charset="0"/>
              </a:rPr>
              <a:t>958</a:t>
            </a:r>
          </a:p>
        </p:txBody>
      </p:sp>
      <p:sp>
        <p:nvSpPr>
          <p:cNvPr id="143" name="Rectangle 145">
            <a:extLst>
              <a:ext uri="{FF2B5EF4-FFF2-40B4-BE49-F238E27FC236}">
                <a16:creationId xmlns:a16="http://schemas.microsoft.com/office/drawing/2014/main" id="{F908B3CA-5553-4AE3-874B-F0A7F17633DF}"/>
              </a:ext>
            </a:extLst>
          </p:cNvPr>
          <p:cNvSpPr>
            <a:spLocks noChangeArrowheads="1"/>
          </p:cNvSpPr>
          <p:nvPr/>
        </p:nvSpPr>
        <p:spPr bwMode="auto">
          <a:xfrm>
            <a:off x="4097050" y="3963748"/>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rgbClr val="C00000"/>
                </a:solidFill>
                <a:cs typeface="Arial" panose="020B0604020202020204" pitchFamily="34" charset="0"/>
              </a:rPr>
              <a:t>663</a:t>
            </a:r>
          </a:p>
        </p:txBody>
      </p:sp>
      <p:sp>
        <p:nvSpPr>
          <p:cNvPr id="144" name="Rectangle 156">
            <a:extLst>
              <a:ext uri="{FF2B5EF4-FFF2-40B4-BE49-F238E27FC236}">
                <a16:creationId xmlns:a16="http://schemas.microsoft.com/office/drawing/2014/main" id="{6685790C-A395-43A6-93D5-0AF661403EDE}"/>
              </a:ext>
            </a:extLst>
          </p:cNvPr>
          <p:cNvSpPr>
            <a:spLocks noChangeArrowheads="1"/>
          </p:cNvSpPr>
          <p:nvPr/>
        </p:nvSpPr>
        <p:spPr bwMode="auto">
          <a:xfrm>
            <a:off x="5108367" y="3970527"/>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DB3517"/>
                </a:solidFill>
                <a:cs typeface="Arial" panose="020B0604020202020204" pitchFamily="34" charset="0"/>
              </a:rPr>
              <a:t>     </a:t>
            </a:r>
          </a:p>
        </p:txBody>
      </p:sp>
      <p:sp>
        <p:nvSpPr>
          <p:cNvPr id="145" name="Rectangle 157">
            <a:extLst>
              <a:ext uri="{FF2B5EF4-FFF2-40B4-BE49-F238E27FC236}">
                <a16:creationId xmlns:a16="http://schemas.microsoft.com/office/drawing/2014/main" id="{106C3940-F208-4A72-BC13-BD89A01122C0}"/>
              </a:ext>
            </a:extLst>
          </p:cNvPr>
          <p:cNvSpPr>
            <a:spLocks noChangeArrowheads="1"/>
          </p:cNvSpPr>
          <p:nvPr/>
        </p:nvSpPr>
        <p:spPr bwMode="auto">
          <a:xfrm>
            <a:off x="5684629" y="3970527"/>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DB3517"/>
                </a:solidFill>
                <a:cs typeface="Arial" panose="020B0604020202020204" pitchFamily="34" charset="0"/>
              </a:rPr>
              <a:t>     </a:t>
            </a:r>
          </a:p>
        </p:txBody>
      </p:sp>
      <p:sp>
        <p:nvSpPr>
          <p:cNvPr id="146" name="Rectangle 158">
            <a:extLst>
              <a:ext uri="{FF2B5EF4-FFF2-40B4-BE49-F238E27FC236}">
                <a16:creationId xmlns:a16="http://schemas.microsoft.com/office/drawing/2014/main" id="{37361053-B550-4798-8D2E-1DE84E7C90E6}"/>
              </a:ext>
            </a:extLst>
          </p:cNvPr>
          <p:cNvSpPr>
            <a:spLocks noChangeArrowheads="1"/>
          </p:cNvSpPr>
          <p:nvPr/>
        </p:nvSpPr>
        <p:spPr bwMode="auto">
          <a:xfrm>
            <a:off x="6262082" y="3970527"/>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DB3517"/>
                </a:solidFill>
                <a:cs typeface="Arial" panose="020B0604020202020204" pitchFamily="34" charset="0"/>
              </a:rPr>
              <a:t>     </a:t>
            </a:r>
          </a:p>
        </p:txBody>
      </p:sp>
      <p:sp>
        <p:nvSpPr>
          <p:cNvPr id="147" name="Rectangle 159">
            <a:extLst>
              <a:ext uri="{FF2B5EF4-FFF2-40B4-BE49-F238E27FC236}">
                <a16:creationId xmlns:a16="http://schemas.microsoft.com/office/drawing/2014/main" id="{D42AEA2D-51BC-478E-98A4-DF6C41A4A657}"/>
              </a:ext>
            </a:extLst>
          </p:cNvPr>
          <p:cNvSpPr>
            <a:spLocks noChangeArrowheads="1"/>
          </p:cNvSpPr>
          <p:nvPr/>
        </p:nvSpPr>
        <p:spPr bwMode="auto">
          <a:xfrm>
            <a:off x="6839535" y="3970527"/>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DB3517"/>
                </a:solidFill>
                <a:cs typeface="Arial" panose="020B0604020202020204" pitchFamily="34" charset="0"/>
              </a:rPr>
              <a:t>     </a:t>
            </a:r>
          </a:p>
        </p:txBody>
      </p:sp>
      <p:sp>
        <p:nvSpPr>
          <p:cNvPr id="148" name="Rectangle 160">
            <a:extLst>
              <a:ext uri="{FF2B5EF4-FFF2-40B4-BE49-F238E27FC236}">
                <a16:creationId xmlns:a16="http://schemas.microsoft.com/office/drawing/2014/main" id="{D6B4F5CB-41B8-4A79-A700-ACA231ECA22C}"/>
              </a:ext>
            </a:extLst>
          </p:cNvPr>
          <p:cNvSpPr>
            <a:spLocks noChangeArrowheads="1"/>
          </p:cNvSpPr>
          <p:nvPr/>
        </p:nvSpPr>
        <p:spPr bwMode="auto">
          <a:xfrm>
            <a:off x="7416988" y="3970527"/>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DB3517"/>
                </a:solidFill>
                <a:cs typeface="Arial" panose="020B0604020202020204" pitchFamily="34" charset="0"/>
              </a:rPr>
              <a:t>     </a:t>
            </a:r>
          </a:p>
        </p:txBody>
      </p:sp>
      <p:sp>
        <p:nvSpPr>
          <p:cNvPr id="149" name="Rectangle 161">
            <a:extLst>
              <a:ext uri="{FF2B5EF4-FFF2-40B4-BE49-F238E27FC236}">
                <a16:creationId xmlns:a16="http://schemas.microsoft.com/office/drawing/2014/main" id="{9114EC55-0C8C-4BBA-81B5-6B3D9588AB19}"/>
              </a:ext>
            </a:extLst>
          </p:cNvPr>
          <p:cNvSpPr>
            <a:spLocks noChangeArrowheads="1"/>
          </p:cNvSpPr>
          <p:nvPr/>
        </p:nvSpPr>
        <p:spPr bwMode="auto">
          <a:xfrm>
            <a:off x="7993251" y="3970527"/>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DB3517"/>
                </a:solidFill>
                <a:cs typeface="Arial" panose="020B0604020202020204" pitchFamily="34" charset="0"/>
              </a:rPr>
              <a:t>     </a:t>
            </a:r>
          </a:p>
        </p:txBody>
      </p:sp>
      <p:sp>
        <p:nvSpPr>
          <p:cNvPr id="150" name="Rectangle 162">
            <a:extLst>
              <a:ext uri="{FF2B5EF4-FFF2-40B4-BE49-F238E27FC236}">
                <a16:creationId xmlns:a16="http://schemas.microsoft.com/office/drawing/2014/main" id="{A00DACCE-3B6D-45EE-B545-2359B02A95D8}"/>
              </a:ext>
            </a:extLst>
          </p:cNvPr>
          <p:cNvSpPr>
            <a:spLocks noChangeArrowheads="1"/>
          </p:cNvSpPr>
          <p:nvPr/>
        </p:nvSpPr>
        <p:spPr bwMode="auto">
          <a:xfrm>
            <a:off x="8570704" y="3970527"/>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DB3517"/>
                </a:solidFill>
                <a:cs typeface="Arial" panose="020B0604020202020204" pitchFamily="34" charset="0"/>
              </a:rPr>
              <a:t>     </a:t>
            </a:r>
          </a:p>
        </p:txBody>
      </p:sp>
      <p:sp>
        <p:nvSpPr>
          <p:cNvPr id="151" name="Rectangle 163">
            <a:extLst>
              <a:ext uri="{FF2B5EF4-FFF2-40B4-BE49-F238E27FC236}">
                <a16:creationId xmlns:a16="http://schemas.microsoft.com/office/drawing/2014/main" id="{6440D6DD-4724-4C5F-AE19-F6D010106E88}"/>
              </a:ext>
            </a:extLst>
          </p:cNvPr>
          <p:cNvSpPr>
            <a:spLocks noChangeArrowheads="1"/>
          </p:cNvSpPr>
          <p:nvPr/>
        </p:nvSpPr>
        <p:spPr bwMode="auto">
          <a:xfrm>
            <a:off x="5108367" y="3870514"/>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E79F00"/>
                </a:solidFill>
                <a:cs typeface="Arial" panose="020B0604020202020204" pitchFamily="34" charset="0"/>
              </a:rPr>
              <a:t>     </a:t>
            </a:r>
          </a:p>
        </p:txBody>
      </p:sp>
      <p:sp>
        <p:nvSpPr>
          <p:cNvPr id="152" name="Rectangle 164">
            <a:extLst>
              <a:ext uri="{FF2B5EF4-FFF2-40B4-BE49-F238E27FC236}">
                <a16:creationId xmlns:a16="http://schemas.microsoft.com/office/drawing/2014/main" id="{FA37B53B-C4F9-45A1-8457-71D6F1EC9ECF}"/>
              </a:ext>
            </a:extLst>
          </p:cNvPr>
          <p:cNvSpPr>
            <a:spLocks noChangeArrowheads="1"/>
          </p:cNvSpPr>
          <p:nvPr/>
        </p:nvSpPr>
        <p:spPr bwMode="auto">
          <a:xfrm>
            <a:off x="5684629" y="3870514"/>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E79F00"/>
                </a:solidFill>
                <a:cs typeface="Arial" panose="020B0604020202020204" pitchFamily="34" charset="0"/>
              </a:rPr>
              <a:t>     </a:t>
            </a:r>
          </a:p>
        </p:txBody>
      </p:sp>
      <p:sp>
        <p:nvSpPr>
          <p:cNvPr id="153" name="Rectangle 165">
            <a:extLst>
              <a:ext uri="{FF2B5EF4-FFF2-40B4-BE49-F238E27FC236}">
                <a16:creationId xmlns:a16="http://schemas.microsoft.com/office/drawing/2014/main" id="{81EA1292-210E-45CB-9277-50A181591959}"/>
              </a:ext>
            </a:extLst>
          </p:cNvPr>
          <p:cNvSpPr>
            <a:spLocks noChangeArrowheads="1"/>
          </p:cNvSpPr>
          <p:nvPr/>
        </p:nvSpPr>
        <p:spPr bwMode="auto">
          <a:xfrm>
            <a:off x="6262082" y="3870514"/>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E79F00"/>
                </a:solidFill>
                <a:cs typeface="Arial" panose="020B0604020202020204" pitchFamily="34" charset="0"/>
              </a:rPr>
              <a:t>     </a:t>
            </a:r>
          </a:p>
        </p:txBody>
      </p:sp>
      <p:sp>
        <p:nvSpPr>
          <p:cNvPr id="154" name="Rectangle 166">
            <a:extLst>
              <a:ext uri="{FF2B5EF4-FFF2-40B4-BE49-F238E27FC236}">
                <a16:creationId xmlns:a16="http://schemas.microsoft.com/office/drawing/2014/main" id="{84ACABE2-00EF-4403-8ADF-15C26AAB20DC}"/>
              </a:ext>
            </a:extLst>
          </p:cNvPr>
          <p:cNvSpPr>
            <a:spLocks noChangeArrowheads="1"/>
          </p:cNvSpPr>
          <p:nvPr/>
        </p:nvSpPr>
        <p:spPr bwMode="auto">
          <a:xfrm>
            <a:off x="6839535" y="3870514"/>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E79F00"/>
                </a:solidFill>
                <a:cs typeface="Arial" panose="020B0604020202020204" pitchFamily="34" charset="0"/>
              </a:rPr>
              <a:t>     </a:t>
            </a:r>
          </a:p>
        </p:txBody>
      </p:sp>
      <p:sp>
        <p:nvSpPr>
          <p:cNvPr id="155" name="Rectangle 167">
            <a:extLst>
              <a:ext uri="{FF2B5EF4-FFF2-40B4-BE49-F238E27FC236}">
                <a16:creationId xmlns:a16="http://schemas.microsoft.com/office/drawing/2014/main" id="{27DCFB57-6062-426B-8B5A-97C5F0A188F6}"/>
              </a:ext>
            </a:extLst>
          </p:cNvPr>
          <p:cNvSpPr>
            <a:spLocks noChangeArrowheads="1"/>
          </p:cNvSpPr>
          <p:nvPr/>
        </p:nvSpPr>
        <p:spPr bwMode="auto">
          <a:xfrm>
            <a:off x="7416988" y="3870514"/>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E79F00"/>
                </a:solidFill>
                <a:cs typeface="Arial" panose="020B0604020202020204" pitchFamily="34" charset="0"/>
              </a:rPr>
              <a:t>     </a:t>
            </a:r>
          </a:p>
        </p:txBody>
      </p:sp>
      <p:sp>
        <p:nvSpPr>
          <p:cNvPr id="156" name="Rectangle 168">
            <a:extLst>
              <a:ext uri="{FF2B5EF4-FFF2-40B4-BE49-F238E27FC236}">
                <a16:creationId xmlns:a16="http://schemas.microsoft.com/office/drawing/2014/main" id="{80E14761-E4BD-48F6-B9E1-E93F06B869DD}"/>
              </a:ext>
            </a:extLst>
          </p:cNvPr>
          <p:cNvSpPr>
            <a:spLocks noChangeArrowheads="1"/>
          </p:cNvSpPr>
          <p:nvPr/>
        </p:nvSpPr>
        <p:spPr bwMode="auto">
          <a:xfrm>
            <a:off x="7993251" y="3870514"/>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E79F00"/>
                </a:solidFill>
                <a:cs typeface="Arial" panose="020B0604020202020204" pitchFamily="34" charset="0"/>
              </a:rPr>
              <a:t>     </a:t>
            </a:r>
          </a:p>
        </p:txBody>
      </p:sp>
      <p:sp>
        <p:nvSpPr>
          <p:cNvPr id="157" name="Rectangle 169">
            <a:extLst>
              <a:ext uri="{FF2B5EF4-FFF2-40B4-BE49-F238E27FC236}">
                <a16:creationId xmlns:a16="http://schemas.microsoft.com/office/drawing/2014/main" id="{9FC2662D-7F8B-444B-BB09-E340FD158D91}"/>
              </a:ext>
            </a:extLst>
          </p:cNvPr>
          <p:cNvSpPr>
            <a:spLocks noChangeArrowheads="1"/>
          </p:cNvSpPr>
          <p:nvPr/>
        </p:nvSpPr>
        <p:spPr bwMode="auto">
          <a:xfrm>
            <a:off x="8570704" y="3870514"/>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E79F00"/>
                </a:solidFill>
                <a:cs typeface="Arial" panose="020B0604020202020204" pitchFamily="34" charset="0"/>
              </a:rPr>
              <a:t>     </a:t>
            </a:r>
          </a:p>
        </p:txBody>
      </p:sp>
      <p:sp>
        <p:nvSpPr>
          <p:cNvPr id="160" name="Line 172">
            <a:extLst>
              <a:ext uri="{FF2B5EF4-FFF2-40B4-BE49-F238E27FC236}">
                <a16:creationId xmlns:a16="http://schemas.microsoft.com/office/drawing/2014/main" id="{D1E0AFDD-1D00-4842-8B5C-2B33C9BEC82F}"/>
              </a:ext>
            </a:extLst>
          </p:cNvPr>
          <p:cNvSpPr>
            <a:spLocks noChangeShapeType="1"/>
          </p:cNvSpPr>
          <p:nvPr/>
        </p:nvSpPr>
        <p:spPr bwMode="auto">
          <a:xfrm>
            <a:off x="5167422" y="3475567"/>
            <a:ext cx="3638550"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900">
              <a:solidFill>
                <a:prstClr val="black">
                  <a:lumMod val="65000"/>
                  <a:lumOff val="35000"/>
                </a:prstClr>
              </a:solidFill>
              <a:latin typeface="Arial" panose="020B0604020202020204" pitchFamily="34" charset="0"/>
              <a:cs typeface="Arial" panose="020B0604020202020204" pitchFamily="34" charset="0"/>
            </a:endParaRPr>
          </a:p>
        </p:txBody>
      </p:sp>
      <p:sp>
        <p:nvSpPr>
          <p:cNvPr id="161" name="Line 175">
            <a:extLst>
              <a:ext uri="{FF2B5EF4-FFF2-40B4-BE49-F238E27FC236}">
                <a16:creationId xmlns:a16="http://schemas.microsoft.com/office/drawing/2014/main" id="{67F41145-6D47-40CC-A024-FE8AEFAC412B}"/>
              </a:ext>
            </a:extLst>
          </p:cNvPr>
          <p:cNvSpPr>
            <a:spLocks noChangeShapeType="1"/>
          </p:cNvSpPr>
          <p:nvPr/>
        </p:nvSpPr>
        <p:spPr bwMode="auto">
          <a:xfrm flipV="1">
            <a:off x="5167422" y="1563423"/>
            <a:ext cx="0" cy="1912144"/>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62" name="Line 176">
            <a:extLst>
              <a:ext uri="{FF2B5EF4-FFF2-40B4-BE49-F238E27FC236}">
                <a16:creationId xmlns:a16="http://schemas.microsoft.com/office/drawing/2014/main" id="{1F3D6C60-8720-48D3-AF60-641C6D9BC1F2}"/>
              </a:ext>
            </a:extLst>
          </p:cNvPr>
          <p:cNvSpPr>
            <a:spLocks noChangeShapeType="1"/>
          </p:cNvSpPr>
          <p:nvPr/>
        </p:nvSpPr>
        <p:spPr bwMode="auto">
          <a:xfrm>
            <a:off x="5167422" y="3475567"/>
            <a:ext cx="3638550"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900">
              <a:solidFill>
                <a:prstClr val="black">
                  <a:lumMod val="65000"/>
                  <a:lumOff val="35000"/>
                </a:prstClr>
              </a:solidFill>
              <a:latin typeface="Arial" panose="020B0604020202020204" pitchFamily="34" charset="0"/>
              <a:cs typeface="Arial" panose="020B0604020202020204" pitchFamily="34" charset="0"/>
            </a:endParaRPr>
          </a:p>
        </p:txBody>
      </p:sp>
      <p:sp>
        <p:nvSpPr>
          <p:cNvPr id="163" name="Line 177">
            <a:extLst>
              <a:ext uri="{FF2B5EF4-FFF2-40B4-BE49-F238E27FC236}">
                <a16:creationId xmlns:a16="http://schemas.microsoft.com/office/drawing/2014/main" id="{BBA98053-019B-4F55-B9BF-79E7406301D6}"/>
              </a:ext>
            </a:extLst>
          </p:cNvPr>
          <p:cNvSpPr>
            <a:spLocks noChangeShapeType="1"/>
          </p:cNvSpPr>
          <p:nvPr/>
        </p:nvSpPr>
        <p:spPr bwMode="auto">
          <a:xfrm>
            <a:off x="5167422" y="3475567"/>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64" name="Rectangle 178">
            <a:extLst>
              <a:ext uri="{FF2B5EF4-FFF2-40B4-BE49-F238E27FC236}">
                <a16:creationId xmlns:a16="http://schemas.microsoft.com/office/drawing/2014/main" id="{8B12BC2E-C9BC-48D3-9C27-553A89A92863}"/>
              </a:ext>
            </a:extLst>
          </p:cNvPr>
          <p:cNvSpPr>
            <a:spLocks noChangeArrowheads="1"/>
          </p:cNvSpPr>
          <p:nvPr/>
        </p:nvSpPr>
        <p:spPr bwMode="auto">
          <a:xfrm>
            <a:off x="5135275" y="3570817"/>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0</a:t>
            </a:r>
          </a:p>
        </p:txBody>
      </p:sp>
      <p:sp>
        <p:nvSpPr>
          <p:cNvPr id="165" name="Line 179">
            <a:extLst>
              <a:ext uri="{FF2B5EF4-FFF2-40B4-BE49-F238E27FC236}">
                <a16:creationId xmlns:a16="http://schemas.microsoft.com/office/drawing/2014/main" id="{D17D0360-9E1B-4940-8BB7-14BA0E49C550}"/>
              </a:ext>
            </a:extLst>
          </p:cNvPr>
          <p:cNvSpPr>
            <a:spLocks noChangeShapeType="1"/>
          </p:cNvSpPr>
          <p:nvPr/>
        </p:nvSpPr>
        <p:spPr bwMode="auto">
          <a:xfrm>
            <a:off x="5746066" y="3475567"/>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66" name="Rectangle 180">
            <a:extLst>
              <a:ext uri="{FF2B5EF4-FFF2-40B4-BE49-F238E27FC236}">
                <a16:creationId xmlns:a16="http://schemas.microsoft.com/office/drawing/2014/main" id="{A2FCF3C5-975B-497A-82E4-EEC51740D187}"/>
              </a:ext>
            </a:extLst>
          </p:cNvPr>
          <p:cNvSpPr>
            <a:spLocks noChangeArrowheads="1"/>
          </p:cNvSpPr>
          <p:nvPr/>
        </p:nvSpPr>
        <p:spPr bwMode="auto">
          <a:xfrm>
            <a:off x="5712728" y="3570817"/>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1</a:t>
            </a:r>
          </a:p>
        </p:txBody>
      </p:sp>
      <p:sp>
        <p:nvSpPr>
          <p:cNvPr id="167" name="Line 181">
            <a:extLst>
              <a:ext uri="{FF2B5EF4-FFF2-40B4-BE49-F238E27FC236}">
                <a16:creationId xmlns:a16="http://schemas.microsoft.com/office/drawing/2014/main" id="{A3C9F417-837C-4599-932E-44E34CC2C006}"/>
              </a:ext>
            </a:extLst>
          </p:cNvPr>
          <p:cNvSpPr>
            <a:spLocks noChangeShapeType="1"/>
          </p:cNvSpPr>
          <p:nvPr/>
        </p:nvSpPr>
        <p:spPr bwMode="auto">
          <a:xfrm>
            <a:off x="6318756" y="3475567"/>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68" name="Rectangle 182">
            <a:extLst>
              <a:ext uri="{FF2B5EF4-FFF2-40B4-BE49-F238E27FC236}">
                <a16:creationId xmlns:a16="http://schemas.microsoft.com/office/drawing/2014/main" id="{668A6A78-2CF3-4659-BC4B-9FD257586D1C}"/>
              </a:ext>
            </a:extLst>
          </p:cNvPr>
          <p:cNvSpPr>
            <a:spLocks noChangeArrowheads="1"/>
          </p:cNvSpPr>
          <p:nvPr/>
        </p:nvSpPr>
        <p:spPr bwMode="auto">
          <a:xfrm>
            <a:off x="6288991" y="3570817"/>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2</a:t>
            </a:r>
          </a:p>
        </p:txBody>
      </p:sp>
      <p:sp>
        <p:nvSpPr>
          <p:cNvPr id="169" name="Line 183">
            <a:extLst>
              <a:ext uri="{FF2B5EF4-FFF2-40B4-BE49-F238E27FC236}">
                <a16:creationId xmlns:a16="http://schemas.microsoft.com/office/drawing/2014/main" id="{33DEF5E9-B07E-43F4-B082-7A11F6DA696C}"/>
              </a:ext>
            </a:extLst>
          </p:cNvPr>
          <p:cNvSpPr>
            <a:spLocks noChangeShapeType="1"/>
          </p:cNvSpPr>
          <p:nvPr/>
        </p:nvSpPr>
        <p:spPr bwMode="auto">
          <a:xfrm>
            <a:off x="6898591" y="3475567"/>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70" name="Rectangle 184">
            <a:extLst>
              <a:ext uri="{FF2B5EF4-FFF2-40B4-BE49-F238E27FC236}">
                <a16:creationId xmlns:a16="http://schemas.microsoft.com/office/drawing/2014/main" id="{BC9A7BFA-8860-44EB-8521-E583D647AC21}"/>
              </a:ext>
            </a:extLst>
          </p:cNvPr>
          <p:cNvSpPr>
            <a:spLocks noChangeArrowheads="1"/>
          </p:cNvSpPr>
          <p:nvPr/>
        </p:nvSpPr>
        <p:spPr bwMode="auto">
          <a:xfrm>
            <a:off x="6866443" y="3570817"/>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3</a:t>
            </a:r>
          </a:p>
        </p:txBody>
      </p:sp>
      <p:sp>
        <p:nvSpPr>
          <p:cNvPr id="171" name="Line 185">
            <a:extLst>
              <a:ext uri="{FF2B5EF4-FFF2-40B4-BE49-F238E27FC236}">
                <a16:creationId xmlns:a16="http://schemas.microsoft.com/office/drawing/2014/main" id="{F4253270-DDC1-4C24-A4A8-EE82713279B8}"/>
              </a:ext>
            </a:extLst>
          </p:cNvPr>
          <p:cNvSpPr>
            <a:spLocks noChangeShapeType="1"/>
          </p:cNvSpPr>
          <p:nvPr/>
        </p:nvSpPr>
        <p:spPr bwMode="auto">
          <a:xfrm>
            <a:off x="7477234" y="3475567"/>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72" name="Rectangle 186">
            <a:extLst>
              <a:ext uri="{FF2B5EF4-FFF2-40B4-BE49-F238E27FC236}">
                <a16:creationId xmlns:a16="http://schemas.microsoft.com/office/drawing/2014/main" id="{F77A1400-1A7D-457D-9304-1C1D2CEA758E}"/>
              </a:ext>
            </a:extLst>
          </p:cNvPr>
          <p:cNvSpPr>
            <a:spLocks noChangeArrowheads="1"/>
          </p:cNvSpPr>
          <p:nvPr/>
        </p:nvSpPr>
        <p:spPr bwMode="auto">
          <a:xfrm>
            <a:off x="7443897" y="3570817"/>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4</a:t>
            </a:r>
          </a:p>
        </p:txBody>
      </p:sp>
      <p:sp>
        <p:nvSpPr>
          <p:cNvPr id="173" name="Line 187">
            <a:extLst>
              <a:ext uri="{FF2B5EF4-FFF2-40B4-BE49-F238E27FC236}">
                <a16:creationId xmlns:a16="http://schemas.microsoft.com/office/drawing/2014/main" id="{C3F5BFF1-531C-46D0-B126-6FF27ACA2656}"/>
              </a:ext>
            </a:extLst>
          </p:cNvPr>
          <p:cNvSpPr>
            <a:spLocks noChangeShapeType="1"/>
          </p:cNvSpPr>
          <p:nvPr/>
        </p:nvSpPr>
        <p:spPr bwMode="auto">
          <a:xfrm>
            <a:off x="8049925" y="3475567"/>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74" name="Rectangle 188">
            <a:extLst>
              <a:ext uri="{FF2B5EF4-FFF2-40B4-BE49-F238E27FC236}">
                <a16:creationId xmlns:a16="http://schemas.microsoft.com/office/drawing/2014/main" id="{C57BC69F-2B8C-4FE7-B2E5-D586810852B7}"/>
              </a:ext>
            </a:extLst>
          </p:cNvPr>
          <p:cNvSpPr>
            <a:spLocks noChangeArrowheads="1"/>
          </p:cNvSpPr>
          <p:nvPr/>
        </p:nvSpPr>
        <p:spPr bwMode="auto">
          <a:xfrm>
            <a:off x="8021350" y="3570817"/>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5</a:t>
            </a:r>
          </a:p>
        </p:txBody>
      </p:sp>
      <p:sp>
        <p:nvSpPr>
          <p:cNvPr id="175" name="Line 189">
            <a:extLst>
              <a:ext uri="{FF2B5EF4-FFF2-40B4-BE49-F238E27FC236}">
                <a16:creationId xmlns:a16="http://schemas.microsoft.com/office/drawing/2014/main" id="{D785DF8E-208F-4045-AB07-B204F41B7076}"/>
              </a:ext>
            </a:extLst>
          </p:cNvPr>
          <p:cNvSpPr>
            <a:spLocks noChangeShapeType="1"/>
          </p:cNvSpPr>
          <p:nvPr/>
        </p:nvSpPr>
        <p:spPr bwMode="auto">
          <a:xfrm>
            <a:off x="8629759" y="3475567"/>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76" name="Rectangle 190">
            <a:extLst>
              <a:ext uri="{FF2B5EF4-FFF2-40B4-BE49-F238E27FC236}">
                <a16:creationId xmlns:a16="http://schemas.microsoft.com/office/drawing/2014/main" id="{A92595BB-5188-4913-A7AF-EF16113BEE10}"/>
              </a:ext>
            </a:extLst>
          </p:cNvPr>
          <p:cNvSpPr>
            <a:spLocks noChangeArrowheads="1"/>
          </p:cNvSpPr>
          <p:nvPr/>
        </p:nvSpPr>
        <p:spPr bwMode="auto">
          <a:xfrm>
            <a:off x="8597612" y="3570817"/>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6</a:t>
            </a:r>
          </a:p>
        </p:txBody>
      </p:sp>
      <p:sp>
        <p:nvSpPr>
          <p:cNvPr id="177" name="Rectangle 191">
            <a:extLst>
              <a:ext uri="{FF2B5EF4-FFF2-40B4-BE49-F238E27FC236}">
                <a16:creationId xmlns:a16="http://schemas.microsoft.com/office/drawing/2014/main" id="{95F95E95-46F3-4631-AF66-BC76BA9F5CC4}"/>
              </a:ext>
            </a:extLst>
          </p:cNvPr>
          <p:cNvSpPr>
            <a:spLocks noChangeArrowheads="1"/>
          </p:cNvSpPr>
          <p:nvPr/>
        </p:nvSpPr>
        <p:spPr bwMode="auto">
          <a:xfrm>
            <a:off x="6147824" y="3700503"/>
            <a:ext cx="146995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800" dirty="0">
                <a:solidFill>
                  <a:prstClr val="black">
                    <a:lumMod val="65000"/>
                    <a:lumOff val="35000"/>
                  </a:prstClr>
                </a:solidFill>
                <a:cs typeface="Arial" panose="020B0604020202020204" pitchFamily="34" charset="0"/>
              </a:rPr>
              <a:t>Années depuis la randomisation</a:t>
            </a:r>
          </a:p>
        </p:txBody>
      </p:sp>
      <p:sp>
        <p:nvSpPr>
          <p:cNvPr id="178" name="Line 192">
            <a:extLst>
              <a:ext uri="{FF2B5EF4-FFF2-40B4-BE49-F238E27FC236}">
                <a16:creationId xmlns:a16="http://schemas.microsoft.com/office/drawing/2014/main" id="{C3094E2D-6F6B-42C2-B5CC-3ABCAF0369DA}"/>
              </a:ext>
            </a:extLst>
          </p:cNvPr>
          <p:cNvSpPr>
            <a:spLocks noChangeShapeType="1"/>
          </p:cNvSpPr>
          <p:nvPr/>
        </p:nvSpPr>
        <p:spPr bwMode="auto">
          <a:xfrm flipV="1">
            <a:off x="5167422" y="1563423"/>
            <a:ext cx="0" cy="1912144"/>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79" name="Line 193">
            <a:extLst>
              <a:ext uri="{FF2B5EF4-FFF2-40B4-BE49-F238E27FC236}">
                <a16:creationId xmlns:a16="http://schemas.microsoft.com/office/drawing/2014/main" id="{420EA4D2-707B-4F4B-A33F-B3CE72DAA11D}"/>
              </a:ext>
            </a:extLst>
          </p:cNvPr>
          <p:cNvSpPr>
            <a:spLocks noChangeShapeType="1"/>
          </p:cNvSpPr>
          <p:nvPr/>
        </p:nvSpPr>
        <p:spPr bwMode="auto">
          <a:xfrm flipH="1">
            <a:off x="5116224" y="3475567"/>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80" name="Rectangle 194">
            <a:extLst>
              <a:ext uri="{FF2B5EF4-FFF2-40B4-BE49-F238E27FC236}">
                <a16:creationId xmlns:a16="http://schemas.microsoft.com/office/drawing/2014/main" id="{D394D058-918F-466D-8AF5-7BFD2CA6A79D}"/>
              </a:ext>
            </a:extLst>
          </p:cNvPr>
          <p:cNvSpPr>
            <a:spLocks noChangeArrowheads="1"/>
          </p:cNvSpPr>
          <p:nvPr/>
        </p:nvSpPr>
        <p:spPr bwMode="auto">
          <a:xfrm>
            <a:off x="5022166" y="3426751"/>
            <a:ext cx="57708" cy="12311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0</a:t>
            </a:r>
          </a:p>
        </p:txBody>
      </p:sp>
      <p:sp>
        <p:nvSpPr>
          <p:cNvPr id="181" name="Line 195">
            <a:extLst>
              <a:ext uri="{FF2B5EF4-FFF2-40B4-BE49-F238E27FC236}">
                <a16:creationId xmlns:a16="http://schemas.microsoft.com/office/drawing/2014/main" id="{177DF60B-D6A3-4F40-B473-9B559B63DBF4}"/>
              </a:ext>
            </a:extLst>
          </p:cNvPr>
          <p:cNvSpPr>
            <a:spLocks noChangeShapeType="1"/>
          </p:cNvSpPr>
          <p:nvPr/>
        </p:nvSpPr>
        <p:spPr bwMode="auto">
          <a:xfrm flipH="1">
            <a:off x="5116224" y="3288638"/>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82" name="Rectangle 196">
            <a:extLst>
              <a:ext uri="{FF2B5EF4-FFF2-40B4-BE49-F238E27FC236}">
                <a16:creationId xmlns:a16="http://schemas.microsoft.com/office/drawing/2014/main" id="{A41370C0-7B1E-4CF2-B977-D66102A3985F}"/>
              </a:ext>
            </a:extLst>
          </p:cNvPr>
          <p:cNvSpPr>
            <a:spLocks noChangeArrowheads="1"/>
          </p:cNvSpPr>
          <p:nvPr/>
        </p:nvSpPr>
        <p:spPr bwMode="auto">
          <a:xfrm>
            <a:off x="4959062" y="3238632"/>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10</a:t>
            </a:r>
          </a:p>
        </p:txBody>
      </p:sp>
      <p:sp>
        <p:nvSpPr>
          <p:cNvPr id="183" name="Line 197">
            <a:extLst>
              <a:ext uri="{FF2B5EF4-FFF2-40B4-BE49-F238E27FC236}">
                <a16:creationId xmlns:a16="http://schemas.microsoft.com/office/drawing/2014/main" id="{7A5761FD-60A6-4013-812B-C0F4CD0FAC1B}"/>
              </a:ext>
            </a:extLst>
          </p:cNvPr>
          <p:cNvSpPr>
            <a:spLocks noChangeShapeType="1"/>
          </p:cNvSpPr>
          <p:nvPr/>
        </p:nvSpPr>
        <p:spPr bwMode="auto">
          <a:xfrm flipH="1">
            <a:off x="5116224" y="3100520"/>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84" name="Rectangle 198">
            <a:extLst>
              <a:ext uri="{FF2B5EF4-FFF2-40B4-BE49-F238E27FC236}">
                <a16:creationId xmlns:a16="http://schemas.microsoft.com/office/drawing/2014/main" id="{BCAEB057-0FD8-4EAB-AF9B-FF6D9A7BD156}"/>
              </a:ext>
            </a:extLst>
          </p:cNvPr>
          <p:cNvSpPr>
            <a:spLocks noChangeArrowheads="1"/>
          </p:cNvSpPr>
          <p:nvPr/>
        </p:nvSpPr>
        <p:spPr bwMode="auto">
          <a:xfrm>
            <a:off x="4959062" y="3051704"/>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20</a:t>
            </a:r>
          </a:p>
        </p:txBody>
      </p:sp>
      <p:sp>
        <p:nvSpPr>
          <p:cNvPr id="185" name="Line 199">
            <a:extLst>
              <a:ext uri="{FF2B5EF4-FFF2-40B4-BE49-F238E27FC236}">
                <a16:creationId xmlns:a16="http://schemas.microsoft.com/office/drawing/2014/main" id="{2F1092C3-3F44-4E23-ACC7-03716966DB4B}"/>
              </a:ext>
            </a:extLst>
          </p:cNvPr>
          <p:cNvSpPr>
            <a:spLocks noChangeShapeType="1"/>
          </p:cNvSpPr>
          <p:nvPr/>
        </p:nvSpPr>
        <p:spPr bwMode="auto">
          <a:xfrm flipH="1">
            <a:off x="5116224" y="2912401"/>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86" name="Rectangle 200">
            <a:extLst>
              <a:ext uri="{FF2B5EF4-FFF2-40B4-BE49-F238E27FC236}">
                <a16:creationId xmlns:a16="http://schemas.microsoft.com/office/drawing/2014/main" id="{29252F3F-C1AD-4E3D-BDE7-C7A8CF0DC462}"/>
              </a:ext>
            </a:extLst>
          </p:cNvPr>
          <p:cNvSpPr>
            <a:spLocks noChangeArrowheads="1"/>
          </p:cNvSpPr>
          <p:nvPr/>
        </p:nvSpPr>
        <p:spPr bwMode="auto">
          <a:xfrm>
            <a:off x="4959062" y="2863585"/>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30</a:t>
            </a:r>
          </a:p>
        </p:txBody>
      </p:sp>
      <p:sp>
        <p:nvSpPr>
          <p:cNvPr id="187" name="Line 201">
            <a:extLst>
              <a:ext uri="{FF2B5EF4-FFF2-40B4-BE49-F238E27FC236}">
                <a16:creationId xmlns:a16="http://schemas.microsoft.com/office/drawing/2014/main" id="{3B96693B-06CA-4C3A-B472-59BB8699C200}"/>
              </a:ext>
            </a:extLst>
          </p:cNvPr>
          <p:cNvSpPr>
            <a:spLocks noChangeShapeType="1"/>
          </p:cNvSpPr>
          <p:nvPr/>
        </p:nvSpPr>
        <p:spPr bwMode="auto">
          <a:xfrm flipH="1">
            <a:off x="5116224" y="2724282"/>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88" name="Rectangle 202">
            <a:extLst>
              <a:ext uri="{FF2B5EF4-FFF2-40B4-BE49-F238E27FC236}">
                <a16:creationId xmlns:a16="http://schemas.microsoft.com/office/drawing/2014/main" id="{34882716-CE66-4056-917D-6497F5293A99}"/>
              </a:ext>
            </a:extLst>
          </p:cNvPr>
          <p:cNvSpPr>
            <a:spLocks noChangeArrowheads="1"/>
          </p:cNvSpPr>
          <p:nvPr/>
        </p:nvSpPr>
        <p:spPr bwMode="auto">
          <a:xfrm>
            <a:off x="4959062" y="2675467"/>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40</a:t>
            </a:r>
          </a:p>
        </p:txBody>
      </p:sp>
      <p:sp>
        <p:nvSpPr>
          <p:cNvPr id="189" name="Line 203">
            <a:extLst>
              <a:ext uri="{FF2B5EF4-FFF2-40B4-BE49-F238E27FC236}">
                <a16:creationId xmlns:a16="http://schemas.microsoft.com/office/drawing/2014/main" id="{3BB712A2-269A-43DA-8A33-87EE46906755}"/>
              </a:ext>
            </a:extLst>
          </p:cNvPr>
          <p:cNvSpPr>
            <a:spLocks noChangeShapeType="1"/>
          </p:cNvSpPr>
          <p:nvPr/>
        </p:nvSpPr>
        <p:spPr bwMode="auto">
          <a:xfrm flipH="1">
            <a:off x="5116224" y="2536163"/>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90" name="Rectangle 204">
            <a:extLst>
              <a:ext uri="{FF2B5EF4-FFF2-40B4-BE49-F238E27FC236}">
                <a16:creationId xmlns:a16="http://schemas.microsoft.com/office/drawing/2014/main" id="{D3575B73-201A-4510-8921-071909F3238B}"/>
              </a:ext>
            </a:extLst>
          </p:cNvPr>
          <p:cNvSpPr>
            <a:spLocks noChangeArrowheads="1"/>
          </p:cNvSpPr>
          <p:nvPr/>
        </p:nvSpPr>
        <p:spPr bwMode="auto">
          <a:xfrm>
            <a:off x="4959062" y="2487348"/>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50</a:t>
            </a:r>
          </a:p>
        </p:txBody>
      </p:sp>
      <p:sp>
        <p:nvSpPr>
          <p:cNvPr id="191" name="Line 205">
            <a:extLst>
              <a:ext uri="{FF2B5EF4-FFF2-40B4-BE49-F238E27FC236}">
                <a16:creationId xmlns:a16="http://schemas.microsoft.com/office/drawing/2014/main" id="{0C0E1EDB-CF15-4886-B8A4-B579EDAFBEAB}"/>
              </a:ext>
            </a:extLst>
          </p:cNvPr>
          <p:cNvSpPr>
            <a:spLocks noChangeShapeType="1"/>
          </p:cNvSpPr>
          <p:nvPr/>
        </p:nvSpPr>
        <p:spPr bwMode="auto">
          <a:xfrm flipH="1">
            <a:off x="5116224" y="2348045"/>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92" name="Rectangle 206">
            <a:extLst>
              <a:ext uri="{FF2B5EF4-FFF2-40B4-BE49-F238E27FC236}">
                <a16:creationId xmlns:a16="http://schemas.microsoft.com/office/drawing/2014/main" id="{75927599-70AE-4B38-9566-E5AAD4EBC344}"/>
              </a:ext>
            </a:extLst>
          </p:cNvPr>
          <p:cNvSpPr>
            <a:spLocks noChangeArrowheads="1"/>
          </p:cNvSpPr>
          <p:nvPr/>
        </p:nvSpPr>
        <p:spPr bwMode="auto">
          <a:xfrm>
            <a:off x="4959062" y="2296848"/>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60</a:t>
            </a:r>
          </a:p>
        </p:txBody>
      </p:sp>
      <p:sp>
        <p:nvSpPr>
          <p:cNvPr id="193" name="Line 207">
            <a:extLst>
              <a:ext uri="{FF2B5EF4-FFF2-40B4-BE49-F238E27FC236}">
                <a16:creationId xmlns:a16="http://schemas.microsoft.com/office/drawing/2014/main" id="{E377065A-B449-40CC-B2FF-7F0B7D83149D}"/>
              </a:ext>
            </a:extLst>
          </p:cNvPr>
          <p:cNvSpPr>
            <a:spLocks noChangeShapeType="1"/>
          </p:cNvSpPr>
          <p:nvPr/>
        </p:nvSpPr>
        <p:spPr bwMode="auto">
          <a:xfrm flipH="1">
            <a:off x="5116224" y="2159926"/>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94" name="Rectangle 208">
            <a:extLst>
              <a:ext uri="{FF2B5EF4-FFF2-40B4-BE49-F238E27FC236}">
                <a16:creationId xmlns:a16="http://schemas.microsoft.com/office/drawing/2014/main" id="{0B864B5F-62D3-4B0A-927E-5B5F99CF4310}"/>
              </a:ext>
            </a:extLst>
          </p:cNvPr>
          <p:cNvSpPr>
            <a:spLocks noChangeArrowheads="1"/>
          </p:cNvSpPr>
          <p:nvPr/>
        </p:nvSpPr>
        <p:spPr bwMode="auto">
          <a:xfrm>
            <a:off x="4959062" y="2108729"/>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70</a:t>
            </a:r>
          </a:p>
        </p:txBody>
      </p:sp>
      <p:sp>
        <p:nvSpPr>
          <p:cNvPr id="195" name="Line 209">
            <a:extLst>
              <a:ext uri="{FF2B5EF4-FFF2-40B4-BE49-F238E27FC236}">
                <a16:creationId xmlns:a16="http://schemas.microsoft.com/office/drawing/2014/main" id="{6FBC7BBE-77DE-4B00-BF80-9B89C62881DC}"/>
              </a:ext>
            </a:extLst>
          </p:cNvPr>
          <p:cNvSpPr>
            <a:spLocks noChangeShapeType="1"/>
          </p:cNvSpPr>
          <p:nvPr/>
        </p:nvSpPr>
        <p:spPr bwMode="auto">
          <a:xfrm flipH="1">
            <a:off x="5116224" y="1971807"/>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96" name="Rectangle 210">
            <a:extLst>
              <a:ext uri="{FF2B5EF4-FFF2-40B4-BE49-F238E27FC236}">
                <a16:creationId xmlns:a16="http://schemas.microsoft.com/office/drawing/2014/main" id="{3A7B8223-7A68-4984-9F91-8DA97A5AC70A}"/>
              </a:ext>
            </a:extLst>
          </p:cNvPr>
          <p:cNvSpPr>
            <a:spLocks noChangeArrowheads="1"/>
          </p:cNvSpPr>
          <p:nvPr/>
        </p:nvSpPr>
        <p:spPr bwMode="auto">
          <a:xfrm>
            <a:off x="4959062" y="1920610"/>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80</a:t>
            </a:r>
          </a:p>
        </p:txBody>
      </p:sp>
      <p:sp>
        <p:nvSpPr>
          <p:cNvPr id="197" name="Line 211">
            <a:extLst>
              <a:ext uri="{FF2B5EF4-FFF2-40B4-BE49-F238E27FC236}">
                <a16:creationId xmlns:a16="http://schemas.microsoft.com/office/drawing/2014/main" id="{342B098B-4A5B-4A4D-844A-08319CE7DC87}"/>
              </a:ext>
            </a:extLst>
          </p:cNvPr>
          <p:cNvSpPr>
            <a:spLocks noChangeShapeType="1"/>
          </p:cNvSpPr>
          <p:nvPr/>
        </p:nvSpPr>
        <p:spPr bwMode="auto">
          <a:xfrm flipH="1">
            <a:off x="5116224" y="1783688"/>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98" name="Rectangle 212">
            <a:extLst>
              <a:ext uri="{FF2B5EF4-FFF2-40B4-BE49-F238E27FC236}">
                <a16:creationId xmlns:a16="http://schemas.microsoft.com/office/drawing/2014/main" id="{11EAFAB0-834C-47B5-A3A1-B42069717252}"/>
              </a:ext>
            </a:extLst>
          </p:cNvPr>
          <p:cNvSpPr>
            <a:spLocks noChangeArrowheads="1"/>
          </p:cNvSpPr>
          <p:nvPr/>
        </p:nvSpPr>
        <p:spPr bwMode="auto">
          <a:xfrm>
            <a:off x="4959062" y="1732492"/>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90</a:t>
            </a:r>
          </a:p>
        </p:txBody>
      </p:sp>
      <p:sp>
        <p:nvSpPr>
          <p:cNvPr id="199" name="Line 213">
            <a:extLst>
              <a:ext uri="{FF2B5EF4-FFF2-40B4-BE49-F238E27FC236}">
                <a16:creationId xmlns:a16="http://schemas.microsoft.com/office/drawing/2014/main" id="{9C4B4FA8-56CA-4F5B-A025-6F93DFF44CFA}"/>
              </a:ext>
            </a:extLst>
          </p:cNvPr>
          <p:cNvSpPr>
            <a:spLocks noChangeShapeType="1"/>
          </p:cNvSpPr>
          <p:nvPr/>
        </p:nvSpPr>
        <p:spPr bwMode="auto">
          <a:xfrm flipH="1">
            <a:off x="5116224" y="1595570"/>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200" name="Rectangle 214">
            <a:extLst>
              <a:ext uri="{FF2B5EF4-FFF2-40B4-BE49-F238E27FC236}">
                <a16:creationId xmlns:a16="http://schemas.microsoft.com/office/drawing/2014/main" id="{ADDA8CB2-F064-46A1-83CD-CD8524DFC354}"/>
              </a:ext>
            </a:extLst>
          </p:cNvPr>
          <p:cNvSpPr>
            <a:spLocks noChangeArrowheads="1"/>
          </p:cNvSpPr>
          <p:nvPr/>
        </p:nvSpPr>
        <p:spPr bwMode="auto">
          <a:xfrm>
            <a:off x="4895959" y="1544373"/>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100</a:t>
            </a:r>
          </a:p>
        </p:txBody>
      </p:sp>
      <p:sp>
        <p:nvSpPr>
          <p:cNvPr id="201" name="Line 217">
            <a:extLst>
              <a:ext uri="{FF2B5EF4-FFF2-40B4-BE49-F238E27FC236}">
                <a16:creationId xmlns:a16="http://schemas.microsoft.com/office/drawing/2014/main" id="{91D42170-84F4-4035-BE2B-AEA44131BA79}"/>
              </a:ext>
            </a:extLst>
          </p:cNvPr>
          <p:cNvSpPr>
            <a:spLocks noChangeShapeType="1"/>
          </p:cNvSpPr>
          <p:nvPr/>
        </p:nvSpPr>
        <p:spPr bwMode="auto">
          <a:xfrm>
            <a:off x="5167422" y="3475567"/>
            <a:ext cx="3638550"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900">
              <a:solidFill>
                <a:prstClr val="black">
                  <a:lumMod val="65000"/>
                  <a:lumOff val="35000"/>
                </a:prstClr>
              </a:solidFill>
              <a:latin typeface="Arial" panose="020B0604020202020204" pitchFamily="34" charset="0"/>
              <a:cs typeface="Arial" panose="020B0604020202020204" pitchFamily="34" charset="0"/>
            </a:endParaRPr>
          </a:p>
        </p:txBody>
      </p:sp>
      <p:sp>
        <p:nvSpPr>
          <p:cNvPr id="202" name="Line 220">
            <a:extLst>
              <a:ext uri="{FF2B5EF4-FFF2-40B4-BE49-F238E27FC236}">
                <a16:creationId xmlns:a16="http://schemas.microsoft.com/office/drawing/2014/main" id="{E8533880-0A80-43C2-ACC0-8EDD3A243D7E}"/>
              </a:ext>
            </a:extLst>
          </p:cNvPr>
          <p:cNvSpPr>
            <a:spLocks noChangeShapeType="1"/>
          </p:cNvSpPr>
          <p:nvPr/>
        </p:nvSpPr>
        <p:spPr bwMode="auto">
          <a:xfrm flipV="1">
            <a:off x="5167422" y="1563423"/>
            <a:ext cx="0" cy="1912144"/>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203" name="Line 221">
            <a:extLst>
              <a:ext uri="{FF2B5EF4-FFF2-40B4-BE49-F238E27FC236}">
                <a16:creationId xmlns:a16="http://schemas.microsoft.com/office/drawing/2014/main" id="{8608AD61-E851-473B-A1A9-4EA0AC4B67CC}"/>
              </a:ext>
            </a:extLst>
          </p:cNvPr>
          <p:cNvSpPr>
            <a:spLocks noChangeShapeType="1"/>
          </p:cNvSpPr>
          <p:nvPr/>
        </p:nvSpPr>
        <p:spPr bwMode="auto">
          <a:xfrm>
            <a:off x="5167422" y="3475567"/>
            <a:ext cx="3638550"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900">
              <a:solidFill>
                <a:prstClr val="black">
                  <a:lumMod val="65000"/>
                  <a:lumOff val="35000"/>
                </a:prstClr>
              </a:solidFill>
              <a:latin typeface="Arial" panose="020B0604020202020204" pitchFamily="34" charset="0"/>
              <a:cs typeface="Arial" panose="020B0604020202020204" pitchFamily="34" charset="0"/>
            </a:endParaRPr>
          </a:p>
        </p:txBody>
      </p:sp>
      <p:sp>
        <p:nvSpPr>
          <p:cNvPr id="204" name="Line 222">
            <a:extLst>
              <a:ext uri="{FF2B5EF4-FFF2-40B4-BE49-F238E27FC236}">
                <a16:creationId xmlns:a16="http://schemas.microsoft.com/office/drawing/2014/main" id="{772ACFF3-0EB1-4F88-9DC3-7CD19F3B0AA6}"/>
              </a:ext>
            </a:extLst>
          </p:cNvPr>
          <p:cNvSpPr>
            <a:spLocks noChangeShapeType="1"/>
          </p:cNvSpPr>
          <p:nvPr/>
        </p:nvSpPr>
        <p:spPr bwMode="auto">
          <a:xfrm>
            <a:off x="5167422" y="3475567"/>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205" name="Rectangle 223">
            <a:extLst>
              <a:ext uri="{FF2B5EF4-FFF2-40B4-BE49-F238E27FC236}">
                <a16:creationId xmlns:a16="http://schemas.microsoft.com/office/drawing/2014/main" id="{A156282D-8843-48ED-A7B8-5DF0F5D4DAEF}"/>
              </a:ext>
            </a:extLst>
          </p:cNvPr>
          <p:cNvSpPr>
            <a:spLocks noChangeArrowheads="1"/>
          </p:cNvSpPr>
          <p:nvPr/>
        </p:nvSpPr>
        <p:spPr bwMode="auto">
          <a:xfrm>
            <a:off x="5135275" y="3570817"/>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0</a:t>
            </a:r>
          </a:p>
        </p:txBody>
      </p:sp>
      <p:sp>
        <p:nvSpPr>
          <p:cNvPr id="206" name="Line 224">
            <a:extLst>
              <a:ext uri="{FF2B5EF4-FFF2-40B4-BE49-F238E27FC236}">
                <a16:creationId xmlns:a16="http://schemas.microsoft.com/office/drawing/2014/main" id="{08226CED-19BA-4387-B33F-F42F4B072A0C}"/>
              </a:ext>
            </a:extLst>
          </p:cNvPr>
          <p:cNvSpPr>
            <a:spLocks noChangeShapeType="1"/>
          </p:cNvSpPr>
          <p:nvPr/>
        </p:nvSpPr>
        <p:spPr bwMode="auto">
          <a:xfrm>
            <a:off x="5746066" y="3475567"/>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207" name="Rectangle 225">
            <a:extLst>
              <a:ext uri="{FF2B5EF4-FFF2-40B4-BE49-F238E27FC236}">
                <a16:creationId xmlns:a16="http://schemas.microsoft.com/office/drawing/2014/main" id="{946BF0D8-CBFB-4F5A-A430-F2254F336BAC}"/>
              </a:ext>
            </a:extLst>
          </p:cNvPr>
          <p:cNvSpPr>
            <a:spLocks noChangeArrowheads="1"/>
          </p:cNvSpPr>
          <p:nvPr/>
        </p:nvSpPr>
        <p:spPr bwMode="auto">
          <a:xfrm>
            <a:off x="5712728" y="3570817"/>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1</a:t>
            </a:r>
          </a:p>
        </p:txBody>
      </p:sp>
      <p:sp>
        <p:nvSpPr>
          <p:cNvPr id="208" name="Line 226">
            <a:extLst>
              <a:ext uri="{FF2B5EF4-FFF2-40B4-BE49-F238E27FC236}">
                <a16:creationId xmlns:a16="http://schemas.microsoft.com/office/drawing/2014/main" id="{8942102F-2E19-4937-B162-9F57409ECA68}"/>
              </a:ext>
            </a:extLst>
          </p:cNvPr>
          <p:cNvSpPr>
            <a:spLocks noChangeShapeType="1"/>
          </p:cNvSpPr>
          <p:nvPr/>
        </p:nvSpPr>
        <p:spPr bwMode="auto">
          <a:xfrm>
            <a:off x="6318756" y="3475567"/>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209" name="Rectangle 227">
            <a:extLst>
              <a:ext uri="{FF2B5EF4-FFF2-40B4-BE49-F238E27FC236}">
                <a16:creationId xmlns:a16="http://schemas.microsoft.com/office/drawing/2014/main" id="{9D688C86-EB5B-4E00-92EF-FB4D4C737F18}"/>
              </a:ext>
            </a:extLst>
          </p:cNvPr>
          <p:cNvSpPr>
            <a:spLocks noChangeArrowheads="1"/>
          </p:cNvSpPr>
          <p:nvPr/>
        </p:nvSpPr>
        <p:spPr bwMode="auto">
          <a:xfrm>
            <a:off x="6288991" y="3570817"/>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2</a:t>
            </a:r>
          </a:p>
        </p:txBody>
      </p:sp>
      <p:sp>
        <p:nvSpPr>
          <p:cNvPr id="210" name="Line 228">
            <a:extLst>
              <a:ext uri="{FF2B5EF4-FFF2-40B4-BE49-F238E27FC236}">
                <a16:creationId xmlns:a16="http://schemas.microsoft.com/office/drawing/2014/main" id="{F3CA13C1-A828-4768-B5B9-626DF550BB01}"/>
              </a:ext>
            </a:extLst>
          </p:cNvPr>
          <p:cNvSpPr>
            <a:spLocks noChangeShapeType="1"/>
          </p:cNvSpPr>
          <p:nvPr/>
        </p:nvSpPr>
        <p:spPr bwMode="auto">
          <a:xfrm>
            <a:off x="6898591" y="3475567"/>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211" name="Rectangle 229">
            <a:extLst>
              <a:ext uri="{FF2B5EF4-FFF2-40B4-BE49-F238E27FC236}">
                <a16:creationId xmlns:a16="http://schemas.microsoft.com/office/drawing/2014/main" id="{6A92E110-548C-4CD0-8AEE-C697B564D1E3}"/>
              </a:ext>
            </a:extLst>
          </p:cNvPr>
          <p:cNvSpPr>
            <a:spLocks noChangeArrowheads="1"/>
          </p:cNvSpPr>
          <p:nvPr/>
        </p:nvSpPr>
        <p:spPr bwMode="auto">
          <a:xfrm>
            <a:off x="6866443" y="3570817"/>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3</a:t>
            </a:r>
          </a:p>
        </p:txBody>
      </p:sp>
      <p:sp>
        <p:nvSpPr>
          <p:cNvPr id="212" name="Line 230">
            <a:extLst>
              <a:ext uri="{FF2B5EF4-FFF2-40B4-BE49-F238E27FC236}">
                <a16:creationId xmlns:a16="http://schemas.microsoft.com/office/drawing/2014/main" id="{30B20A30-6DDC-443A-B13B-D428B528E440}"/>
              </a:ext>
            </a:extLst>
          </p:cNvPr>
          <p:cNvSpPr>
            <a:spLocks noChangeShapeType="1"/>
          </p:cNvSpPr>
          <p:nvPr/>
        </p:nvSpPr>
        <p:spPr bwMode="auto">
          <a:xfrm>
            <a:off x="7477234" y="3475567"/>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213" name="Rectangle 231">
            <a:extLst>
              <a:ext uri="{FF2B5EF4-FFF2-40B4-BE49-F238E27FC236}">
                <a16:creationId xmlns:a16="http://schemas.microsoft.com/office/drawing/2014/main" id="{CCEBBFA9-CCC6-44C2-B327-17204510520A}"/>
              </a:ext>
            </a:extLst>
          </p:cNvPr>
          <p:cNvSpPr>
            <a:spLocks noChangeArrowheads="1"/>
          </p:cNvSpPr>
          <p:nvPr/>
        </p:nvSpPr>
        <p:spPr bwMode="auto">
          <a:xfrm>
            <a:off x="7443897" y="3570817"/>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4</a:t>
            </a:r>
          </a:p>
        </p:txBody>
      </p:sp>
      <p:sp>
        <p:nvSpPr>
          <p:cNvPr id="214" name="Line 232">
            <a:extLst>
              <a:ext uri="{FF2B5EF4-FFF2-40B4-BE49-F238E27FC236}">
                <a16:creationId xmlns:a16="http://schemas.microsoft.com/office/drawing/2014/main" id="{F0C20A50-67B8-489B-AEF1-B9AFF264FCAD}"/>
              </a:ext>
            </a:extLst>
          </p:cNvPr>
          <p:cNvSpPr>
            <a:spLocks noChangeShapeType="1"/>
          </p:cNvSpPr>
          <p:nvPr/>
        </p:nvSpPr>
        <p:spPr bwMode="auto">
          <a:xfrm>
            <a:off x="8049925" y="3475567"/>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215" name="Rectangle 233">
            <a:extLst>
              <a:ext uri="{FF2B5EF4-FFF2-40B4-BE49-F238E27FC236}">
                <a16:creationId xmlns:a16="http://schemas.microsoft.com/office/drawing/2014/main" id="{A563FE6A-CDB8-4B6F-A3C9-24B687079444}"/>
              </a:ext>
            </a:extLst>
          </p:cNvPr>
          <p:cNvSpPr>
            <a:spLocks noChangeArrowheads="1"/>
          </p:cNvSpPr>
          <p:nvPr/>
        </p:nvSpPr>
        <p:spPr bwMode="auto">
          <a:xfrm>
            <a:off x="8021350" y="3570817"/>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5</a:t>
            </a:r>
          </a:p>
        </p:txBody>
      </p:sp>
      <p:sp>
        <p:nvSpPr>
          <p:cNvPr id="216" name="Line 234">
            <a:extLst>
              <a:ext uri="{FF2B5EF4-FFF2-40B4-BE49-F238E27FC236}">
                <a16:creationId xmlns:a16="http://schemas.microsoft.com/office/drawing/2014/main" id="{8E731EDA-A053-49BD-91C9-BD12DA5C17DC}"/>
              </a:ext>
            </a:extLst>
          </p:cNvPr>
          <p:cNvSpPr>
            <a:spLocks noChangeShapeType="1"/>
          </p:cNvSpPr>
          <p:nvPr/>
        </p:nvSpPr>
        <p:spPr bwMode="auto">
          <a:xfrm>
            <a:off x="8629759" y="3475567"/>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217" name="Rectangle 235">
            <a:extLst>
              <a:ext uri="{FF2B5EF4-FFF2-40B4-BE49-F238E27FC236}">
                <a16:creationId xmlns:a16="http://schemas.microsoft.com/office/drawing/2014/main" id="{887C652D-749D-4EF9-B5CF-9EBD689C34B3}"/>
              </a:ext>
            </a:extLst>
          </p:cNvPr>
          <p:cNvSpPr>
            <a:spLocks noChangeArrowheads="1"/>
          </p:cNvSpPr>
          <p:nvPr/>
        </p:nvSpPr>
        <p:spPr bwMode="auto">
          <a:xfrm>
            <a:off x="8597612" y="3570817"/>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6</a:t>
            </a:r>
          </a:p>
        </p:txBody>
      </p:sp>
      <p:sp>
        <p:nvSpPr>
          <p:cNvPr id="218" name="Line 237">
            <a:extLst>
              <a:ext uri="{FF2B5EF4-FFF2-40B4-BE49-F238E27FC236}">
                <a16:creationId xmlns:a16="http://schemas.microsoft.com/office/drawing/2014/main" id="{7231B398-E084-419F-A279-DA4284A63DF6}"/>
              </a:ext>
            </a:extLst>
          </p:cNvPr>
          <p:cNvSpPr>
            <a:spLocks noChangeShapeType="1"/>
          </p:cNvSpPr>
          <p:nvPr/>
        </p:nvSpPr>
        <p:spPr bwMode="auto">
          <a:xfrm flipV="1">
            <a:off x="5167422" y="1563423"/>
            <a:ext cx="0" cy="1912144"/>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219" name="Line 238">
            <a:extLst>
              <a:ext uri="{FF2B5EF4-FFF2-40B4-BE49-F238E27FC236}">
                <a16:creationId xmlns:a16="http://schemas.microsoft.com/office/drawing/2014/main" id="{E4377F52-F5D9-4906-B429-65182B24B5DE}"/>
              </a:ext>
            </a:extLst>
          </p:cNvPr>
          <p:cNvSpPr>
            <a:spLocks noChangeShapeType="1"/>
          </p:cNvSpPr>
          <p:nvPr/>
        </p:nvSpPr>
        <p:spPr bwMode="auto">
          <a:xfrm flipH="1">
            <a:off x="5116224" y="3475567"/>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220" name="Line 240">
            <a:extLst>
              <a:ext uri="{FF2B5EF4-FFF2-40B4-BE49-F238E27FC236}">
                <a16:creationId xmlns:a16="http://schemas.microsoft.com/office/drawing/2014/main" id="{8BCBEE5E-0A71-43A2-9772-26AEED16A683}"/>
              </a:ext>
            </a:extLst>
          </p:cNvPr>
          <p:cNvSpPr>
            <a:spLocks noChangeShapeType="1"/>
          </p:cNvSpPr>
          <p:nvPr/>
        </p:nvSpPr>
        <p:spPr bwMode="auto">
          <a:xfrm flipH="1">
            <a:off x="5116224" y="3288638"/>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221" name="Rectangle 241">
            <a:extLst>
              <a:ext uri="{FF2B5EF4-FFF2-40B4-BE49-F238E27FC236}">
                <a16:creationId xmlns:a16="http://schemas.microsoft.com/office/drawing/2014/main" id="{4026B9DE-2EC8-40B5-A78F-781AA5D190CE}"/>
              </a:ext>
            </a:extLst>
          </p:cNvPr>
          <p:cNvSpPr>
            <a:spLocks noChangeArrowheads="1"/>
          </p:cNvSpPr>
          <p:nvPr/>
        </p:nvSpPr>
        <p:spPr bwMode="auto">
          <a:xfrm>
            <a:off x="4959062" y="3238632"/>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10</a:t>
            </a:r>
          </a:p>
        </p:txBody>
      </p:sp>
      <p:sp>
        <p:nvSpPr>
          <p:cNvPr id="222" name="Line 242">
            <a:extLst>
              <a:ext uri="{FF2B5EF4-FFF2-40B4-BE49-F238E27FC236}">
                <a16:creationId xmlns:a16="http://schemas.microsoft.com/office/drawing/2014/main" id="{011AB870-39CE-4B2C-9FE9-2A73C40DC4F7}"/>
              </a:ext>
            </a:extLst>
          </p:cNvPr>
          <p:cNvSpPr>
            <a:spLocks noChangeShapeType="1"/>
          </p:cNvSpPr>
          <p:nvPr/>
        </p:nvSpPr>
        <p:spPr bwMode="auto">
          <a:xfrm flipH="1">
            <a:off x="5116224" y="3100520"/>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223" name="Rectangle 243">
            <a:extLst>
              <a:ext uri="{FF2B5EF4-FFF2-40B4-BE49-F238E27FC236}">
                <a16:creationId xmlns:a16="http://schemas.microsoft.com/office/drawing/2014/main" id="{8DD06620-EC12-476F-99E8-8733DF4313EB}"/>
              </a:ext>
            </a:extLst>
          </p:cNvPr>
          <p:cNvSpPr>
            <a:spLocks noChangeArrowheads="1"/>
          </p:cNvSpPr>
          <p:nvPr/>
        </p:nvSpPr>
        <p:spPr bwMode="auto">
          <a:xfrm>
            <a:off x="4959062" y="3051704"/>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20</a:t>
            </a:r>
          </a:p>
        </p:txBody>
      </p:sp>
      <p:sp>
        <p:nvSpPr>
          <p:cNvPr id="224" name="Line 244">
            <a:extLst>
              <a:ext uri="{FF2B5EF4-FFF2-40B4-BE49-F238E27FC236}">
                <a16:creationId xmlns:a16="http://schemas.microsoft.com/office/drawing/2014/main" id="{92C4FC1F-D8E9-4D9F-9DA0-0C016E9EC5CA}"/>
              </a:ext>
            </a:extLst>
          </p:cNvPr>
          <p:cNvSpPr>
            <a:spLocks noChangeShapeType="1"/>
          </p:cNvSpPr>
          <p:nvPr/>
        </p:nvSpPr>
        <p:spPr bwMode="auto">
          <a:xfrm flipH="1">
            <a:off x="5116224" y="2912401"/>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225" name="Rectangle 245">
            <a:extLst>
              <a:ext uri="{FF2B5EF4-FFF2-40B4-BE49-F238E27FC236}">
                <a16:creationId xmlns:a16="http://schemas.microsoft.com/office/drawing/2014/main" id="{B08A5107-2ED8-4EEE-9E56-D8B85BFFFB9C}"/>
              </a:ext>
            </a:extLst>
          </p:cNvPr>
          <p:cNvSpPr>
            <a:spLocks noChangeArrowheads="1"/>
          </p:cNvSpPr>
          <p:nvPr/>
        </p:nvSpPr>
        <p:spPr bwMode="auto">
          <a:xfrm>
            <a:off x="4959062" y="2863585"/>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30</a:t>
            </a:r>
          </a:p>
        </p:txBody>
      </p:sp>
      <p:sp>
        <p:nvSpPr>
          <p:cNvPr id="226" name="Line 246">
            <a:extLst>
              <a:ext uri="{FF2B5EF4-FFF2-40B4-BE49-F238E27FC236}">
                <a16:creationId xmlns:a16="http://schemas.microsoft.com/office/drawing/2014/main" id="{6AEE794C-7670-44D4-9DB1-D18C9E9EC3F3}"/>
              </a:ext>
            </a:extLst>
          </p:cNvPr>
          <p:cNvSpPr>
            <a:spLocks noChangeShapeType="1"/>
          </p:cNvSpPr>
          <p:nvPr/>
        </p:nvSpPr>
        <p:spPr bwMode="auto">
          <a:xfrm flipH="1">
            <a:off x="5116224" y="2724282"/>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227" name="Rectangle 247">
            <a:extLst>
              <a:ext uri="{FF2B5EF4-FFF2-40B4-BE49-F238E27FC236}">
                <a16:creationId xmlns:a16="http://schemas.microsoft.com/office/drawing/2014/main" id="{8C05B3F4-F99A-4D25-B26E-58E643965B7E}"/>
              </a:ext>
            </a:extLst>
          </p:cNvPr>
          <p:cNvSpPr>
            <a:spLocks noChangeArrowheads="1"/>
          </p:cNvSpPr>
          <p:nvPr/>
        </p:nvSpPr>
        <p:spPr bwMode="auto">
          <a:xfrm>
            <a:off x="4959062" y="2675467"/>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40</a:t>
            </a:r>
          </a:p>
        </p:txBody>
      </p:sp>
      <p:sp>
        <p:nvSpPr>
          <p:cNvPr id="228" name="Line 248">
            <a:extLst>
              <a:ext uri="{FF2B5EF4-FFF2-40B4-BE49-F238E27FC236}">
                <a16:creationId xmlns:a16="http://schemas.microsoft.com/office/drawing/2014/main" id="{D760D9D9-3743-4649-B2FA-EEBAD71FB960}"/>
              </a:ext>
            </a:extLst>
          </p:cNvPr>
          <p:cNvSpPr>
            <a:spLocks noChangeShapeType="1"/>
          </p:cNvSpPr>
          <p:nvPr/>
        </p:nvSpPr>
        <p:spPr bwMode="auto">
          <a:xfrm flipH="1">
            <a:off x="5116224" y="2536163"/>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229" name="Rectangle 249">
            <a:extLst>
              <a:ext uri="{FF2B5EF4-FFF2-40B4-BE49-F238E27FC236}">
                <a16:creationId xmlns:a16="http://schemas.microsoft.com/office/drawing/2014/main" id="{4F77593F-4148-4D26-A1B0-ABB359A6AC3A}"/>
              </a:ext>
            </a:extLst>
          </p:cNvPr>
          <p:cNvSpPr>
            <a:spLocks noChangeArrowheads="1"/>
          </p:cNvSpPr>
          <p:nvPr/>
        </p:nvSpPr>
        <p:spPr bwMode="auto">
          <a:xfrm>
            <a:off x="4959062" y="2487348"/>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50</a:t>
            </a:r>
          </a:p>
        </p:txBody>
      </p:sp>
      <p:sp>
        <p:nvSpPr>
          <p:cNvPr id="230" name="Line 250">
            <a:extLst>
              <a:ext uri="{FF2B5EF4-FFF2-40B4-BE49-F238E27FC236}">
                <a16:creationId xmlns:a16="http://schemas.microsoft.com/office/drawing/2014/main" id="{1F8E916E-5A5C-4E3F-A901-BD0AEF28E6E7}"/>
              </a:ext>
            </a:extLst>
          </p:cNvPr>
          <p:cNvSpPr>
            <a:spLocks noChangeShapeType="1"/>
          </p:cNvSpPr>
          <p:nvPr/>
        </p:nvSpPr>
        <p:spPr bwMode="auto">
          <a:xfrm flipH="1">
            <a:off x="5116224" y="2348045"/>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231" name="Rectangle 251">
            <a:extLst>
              <a:ext uri="{FF2B5EF4-FFF2-40B4-BE49-F238E27FC236}">
                <a16:creationId xmlns:a16="http://schemas.microsoft.com/office/drawing/2014/main" id="{0C6C0655-E5D5-4B72-81F8-A021E8EB3779}"/>
              </a:ext>
            </a:extLst>
          </p:cNvPr>
          <p:cNvSpPr>
            <a:spLocks noChangeArrowheads="1"/>
          </p:cNvSpPr>
          <p:nvPr/>
        </p:nvSpPr>
        <p:spPr bwMode="auto">
          <a:xfrm>
            <a:off x="4959062" y="2296848"/>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60</a:t>
            </a:r>
          </a:p>
        </p:txBody>
      </p:sp>
      <p:sp>
        <p:nvSpPr>
          <p:cNvPr id="232" name="Line 252">
            <a:extLst>
              <a:ext uri="{FF2B5EF4-FFF2-40B4-BE49-F238E27FC236}">
                <a16:creationId xmlns:a16="http://schemas.microsoft.com/office/drawing/2014/main" id="{C4E6A1EC-E3CD-46D1-A3F8-3B9DCCEB1A0E}"/>
              </a:ext>
            </a:extLst>
          </p:cNvPr>
          <p:cNvSpPr>
            <a:spLocks noChangeShapeType="1"/>
          </p:cNvSpPr>
          <p:nvPr/>
        </p:nvSpPr>
        <p:spPr bwMode="auto">
          <a:xfrm flipH="1">
            <a:off x="5116224" y="2159926"/>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233" name="Rectangle 253">
            <a:extLst>
              <a:ext uri="{FF2B5EF4-FFF2-40B4-BE49-F238E27FC236}">
                <a16:creationId xmlns:a16="http://schemas.microsoft.com/office/drawing/2014/main" id="{9D9B11FB-6F43-4B33-B9E0-BC1C91547B75}"/>
              </a:ext>
            </a:extLst>
          </p:cNvPr>
          <p:cNvSpPr>
            <a:spLocks noChangeArrowheads="1"/>
          </p:cNvSpPr>
          <p:nvPr/>
        </p:nvSpPr>
        <p:spPr bwMode="auto">
          <a:xfrm>
            <a:off x="4959062" y="2108729"/>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70</a:t>
            </a:r>
          </a:p>
        </p:txBody>
      </p:sp>
      <p:sp>
        <p:nvSpPr>
          <p:cNvPr id="234" name="Line 254">
            <a:extLst>
              <a:ext uri="{FF2B5EF4-FFF2-40B4-BE49-F238E27FC236}">
                <a16:creationId xmlns:a16="http://schemas.microsoft.com/office/drawing/2014/main" id="{9C2C6254-7EB0-4934-8B8C-0BA284110FA9}"/>
              </a:ext>
            </a:extLst>
          </p:cNvPr>
          <p:cNvSpPr>
            <a:spLocks noChangeShapeType="1"/>
          </p:cNvSpPr>
          <p:nvPr/>
        </p:nvSpPr>
        <p:spPr bwMode="auto">
          <a:xfrm flipH="1">
            <a:off x="5116224" y="1971807"/>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235" name="Rectangle 255">
            <a:extLst>
              <a:ext uri="{FF2B5EF4-FFF2-40B4-BE49-F238E27FC236}">
                <a16:creationId xmlns:a16="http://schemas.microsoft.com/office/drawing/2014/main" id="{799D50E0-8C44-4109-9C09-74F30D792462}"/>
              </a:ext>
            </a:extLst>
          </p:cNvPr>
          <p:cNvSpPr>
            <a:spLocks noChangeArrowheads="1"/>
          </p:cNvSpPr>
          <p:nvPr/>
        </p:nvSpPr>
        <p:spPr bwMode="auto">
          <a:xfrm>
            <a:off x="4959062" y="1920610"/>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80</a:t>
            </a:r>
          </a:p>
        </p:txBody>
      </p:sp>
      <p:sp>
        <p:nvSpPr>
          <p:cNvPr id="236" name="Line 256">
            <a:extLst>
              <a:ext uri="{FF2B5EF4-FFF2-40B4-BE49-F238E27FC236}">
                <a16:creationId xmlns:a16="http://schemas.microsoft.com/office/drawing/2014/main" id="{DDBDBCE3-5149-40A7-93DE-55D57776F345}"/>
              </a:ext>
            </a:extLst>
          </p:cNvPr>
          <p:cNvSpPr>
            <a:spLocks noChangeShapeType="1"/>
          </p:cNvSpPr>
          <p:nvPr/>
        </p:nvSpPr>
        <p:spPr bwMode="auto">
          <a:xfrm flipH="1">
            <a:off x="5116224" y="1783688"/>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237" name="Rectangle 257">
            <a:extLst>
              <a:ext uri="{FF2B5EF4-FFF2-40B4-BE49-F238E27FC236}">
                <a16:creationId xmlns:a16="http://schemas.microsoft.com/office/drawing/2014/main" id="{20BC5E0A-51AD-418C-BF4D-7E22E0FE54AC}"/>
              </a:ext>
            </a:extLst>
          </p:cNvPr>
          <p:cNvSpPr>
            <a:spLocks noChangeArrowheads="1"/>
          </p:cNvSpPr>
          <p:nvPr/>
        </p:nvSpPr>
        <p:spPr bwMode="auto">
          <a:xfrm>
            <a:off x="4959062" y="1732492"/>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90</a:t>
            </a:r>
          </a:p>
        </p:txBody>
      </p:sp>
      <p:sp>
        <p:nvSpPr>
          <p:cNvPr id="238" name="Line 258">
            <a:extLst>
              <a:ext uri="{FF2B5EF4-FFF2-40B4-BE49-F238E27FC236}">
                <a16:creationId xmlns:a16="http://schemas.microsoft.com/office/drawing/2014/main" id="{7E8C5D78-277F-4D26-9C8B-24E05F8DD61E}"/>
              </a:ext>
            </a:extLst>
          </p:cNvPr>
          <p:cNvSpPr>
            <a:spLocks noChangeShapeType="1"/>
          </p:cNvSpPr>
          <p:nvPr/>
        </p:nvSpPr>
        <p:spPr bwMode="auto">
          <a:xfrm flipH="1">
            <a:off x="5116224" y="1595570"/>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239" name="Rectangle 259">
            <a:extLst>
              <a:ext uri="{FF2B5EF4-FFF2-40B4-BE49-F238E27FC236}">
                <a16:creationId xmlns:a16="http://schemas.microsoft.com/office/drawing/2014/main" id="{9053F023-C990-4F05-9264-858F384309D9}"/>
              </a:ext>
            </a:extLst>
          </p:cNvPr>
          <p:cNvSpPr>
            <a:spLocks noChangeArrowheads="1"/>
          </p:cNvSpPr>
          <p:nvPr/>
        </p:nvSpPr>
        <p:spPr bwMode="auto">
          <a:xfrm>
            <a:off x="4895959" y="1544373"/>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100</a:t>
            </a:r>
          </a:p>
        </p:txBody>
      </p:sp>
      <p:sp>
        <p:nvSpPr>
          <p:cNvPr id="240" name="Rectangle 262">
            <a:extLst>
              <a:ext uri="{FF2B5EF4-FFF2-40B4-BE49-F238E27FC236}">
                <a16:creationId xmlns:a16="http://schemas.microsoft.com/office/drawing/2014/main" id="{590E33B0-D177-47C1-B161-89D09D9795C7}"/>
              </a:ext>
            </a:extLst>
          </p:cNvPr>
          <p:cNvSpPr>
            <a:spLocks noChangeArrowheads="1"/>
          </p:cNvSpPr>
          <p:nvPr/>
        </p:nvSpPr>
        <p:spPr bwMode="auto">
          <a:xfrm>
            <a:off x="7465006" y="2857497"/>
            <a:ext cx="82715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prstClr val="black">
                    <a:lumMod val="65000"/>
                    <a:lumOff val="35000"/>
                  </a:prstClr>
                </a:solidFill>
                <a:cs typeface="Arial" panose="020B0604020202020204" pitchFamily="34" charset="0"/>
              </a:rPr>
              <a:t>71,7 (70,3-73,3%)</a:t>
            </a:r>
          </a:p>
        </p:txBody>
      </p:sp>
      <p:sp>
        <p:nvSpPr>
          <p:cNvPr id="241" name="Rectangle 263">
            <a:extLst>
              <a:ext uri="{FF2B5EF4-FFF2-40B4-BE49-F238E27FC236}">
                <a16:creationId xmlns:a16="http://schemas.microsoft.com/office/drawing/2014/main" id="{B320C0BB-F7B6-4478-8CFE-D38E47C14EDE}"/>
              </a:ext>
            </a:extLst>
          </p:cNvPr>
          <p:cNvSpPr>
            <a:spLocks noChangeArrowheads="1"/>
          </p:cNvSpPr>
          <p:nvPr/>
        </p:nvSpPr>
        <p:spPr bwMode="auto">
          <a:xfrm>
            <a:off x="6605362" y="2857497"/>
            <a:ext cx="47609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Reference</a:t>
            </a:r>
          </a:p>
        </p:txBody>
      </p:sp>
      <p:sp>
        <p:nvSpPr>
          <p:cNvPr id="242" name="Rectangle 264">
            <a:extLst>
              <a:ext uri="{FF2B5EF4-FFF2-40B4-BE49-F238E27FC236}">
                <a16:creationId xmlns:a16="http://schemas.microsoft.com/office/drawing/2014/main" id="{483F4174-98C4-439B-9605-98ED47CE9B0F}"/>
              </a:ext>
            </a:extLst>
          </p:cNvPr>
          <p:cNvSpPr>
            <a:spLocks noChangeArrowheads="1"/>
          </p:cNvSpPr>
          <p:nvPr/>
        </p:nvSpPr>
        <p:spPr bwMode="auto">
          <a:xfrm>
            <a:off x="5797044" y="2857497"/>
            <a:ext cx="490519"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prstClr val="black">
                    <a:lumMod val="65000"/>
                    <a:lumOff val="35000"/>
                  </a:prstClr>
                </a:solidFill>
                <a:cs typeface="Arial" panose="020B0604020202020204" pitchFamily="34" charset="0"/>
              </a:rPr>
              <a:t>1063/3895</a:t>
            </a:r>
          </a:p>
        </p:txBody>
      </p:sp>
      <p:sp>
        <p:nvSpPr>
          <p:cNvPr id="243" name="Rectangle 265">
            <a:extLst>
              <a:ext uri="{FF2B5EF4-FFF2-40B4-BE49-F238E27FC236}">
                <a16:creationId xmlns:a16="http://schemas.microsoft.com/office/drawing/2014/main" id="{B72AEC6E-BE07-451A-A7AF-628499823A59}"/>
              </a:ext>
            </a:extLst>
          </p:cNvPr>
          <p:cNvSpPr>
            <a:spLocks noChangeArrowheads="1"/>
          </p:cNvSpPr>
          <p:nvPr/>
        </p:nvSpPr>
        <p:spPr bwMode="auto">
          <a:xfrm>
            <a:off x="5301773" y="2857497"/>
            <a:ext cx="30296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rgbClr val="C00000"/>
                </a:solidFill>
                <a:cs typeface="Arial" panose="020B0604020202020204" pitchFamily="34" charset="0"/>
              </a:rPr>
              <a:t>6 Mois</a:t>
            </a:r>
          </a:p>
        </p:txBody>
      </p:sp>
      <p:sp>
        <p:nvSpPr>
          <p:cNvPr id="245" name="Rectangle 267">
            <a:extLst>
              <a:ext uri="{FF2B5EF4-FFF2-40B4-BE49-F238E27FC236}">
                <a16:creationId xmlns:a16="http://schemas.microsoft.com/office/drawing/2014/main" id="{F0A2535E-82A4-499A-B900-647A153049ED}"/>
              </a:ext>
            </a:extLst>
          </p:cNvPr>
          <p:cNvSpPr>
            <a:spLocks noChangeArrowheads="1"/>
          </p:cNvSpPr>
          <p:nvPr/>
        </p:nvSpPr>
        <p:spPr bwMode="auto">
          <a:xfrm>
            <a:off x="7465006" y="2740742"/>
            <a:ext cx="82715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prstClr val="black">
                    <a:lumMod val="65000"/>
                    <a:lumOff val="35000"/>
                  </a:prstClr>
                </a:solidFill>
                <a:cs typeface="Arial" panose="020B0604020202020204" pitchFamily="34" charset="0"/>
              </a:rPr>
              <a:t>68,4 (66,9-70,0%)</a:t>
            </a:r>
          </a:p>
        </p:txBody>
      </p:sp>
      <p:sp>
        <p:nvSpPr>
          <p:cNvPr id="246" name="Rectangle 268">
            <a:extLst>
              <a:ext uri="{FF2B5EF4-FFF2-40B4-BE49-F238E27FC236}">
                <a16:creationId xmlns:a16="http://schemas.microsoft.com/office/drawing/2014/main" id="{C7E8B058-6648-48B7-8527-188A5B961F3C}"/>
              </a:ext>
            </a:extLst>
          </p:cNvPr>
          <p:cNvSpPr>
            <a:spLocks noChangeArrowheads="1"/>
          </p:cNvSpPr>
          <p:nvPr/>
        </p:nvSpPr>
        <p:spPr bwMode="auto">
          <a:xfrm>
            <a:off x="6605362" y="2740742"/>
            <a:ext cx="735779"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prstClr val="black">
                    <a:lumMod val="65000"/>
                    <a:lumOff val="35000"/>
                  </a:prstClr>
                </a:solidFill>
                <a:cs typeface="Arial" panose="020B0604020202020204" pitchFamily="34" charset="0"/>
              </a:rPr>
              <a:t>1,16 (1,07-1,26)</a:t>
            </a:r>
          </a:p>
        </p:txBody>
      </p:sp>
      <p:sp>
        <p:nvSpPr>
          <p:cNvPr id="247" name="Rectangle 269">
            <a:extLst>
              <a:ext uri="{FF2B5EF4-FFF2-40B4-BE49-F238E27FC236}">
                <a16:creationId xmlns:a16="http://schemas.microsoft.com/office/drawing/2014/main" id="{3DA6BBF0-1E7F-4FA6-9087-BD89324BB584}"/>
              </a:ext>
            </a:extLst>
          </p:cNvPr>
          <p:cNvSpPr>
            <a:spLocks noChangeArrowheads="1"/>
          </p:cNvSpPr>
          <p:nvPr/>
        </p:nvSpPr>
        <p:spPr bwMode="auto">
          <a:xfrm>
            <a:off x="5797044" y="2740742"/>
            <a:ext cx="490519"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prstClr val="black">
                    <a:lumMod val="65000"/>
                    <a:lumOff val="35000"/>
                  </a:prstClr>
                </a:solidFill>
                <a:cs typeface="Arial" panose="020B0604020202020204" pitchFamily="34" charset="0"/>
              </a:rPr>
              <a:t>1210/3876</a:t>
            </a:r>
          </a:p>
        </p:txBody>
      </p:sp>
      <p:sp>
        <p:nvSpPr>
          <p:cNvPr id="248" name="Rectangle 270">
            <a:extLst>
              <a:ext uri="{FF2B5EF4-FFF2-40B4-BE49-F238E27FC236}">
                <a16:creationId xmlns:a16="http://schemas.microsoft.com/office/drawing/2014/main" id="{9AEA6FEE-B4C2-43F5-BDE4-5ED92F1E1D4A}"/>
              </a:ext>
            </a:extLst>
          </p:cNvPr>
          <p:cNvSpPr>
            <a:spLocks noChangeArrowheads="1"/>
          </p:cNvSpPr>
          <p:nvPr/>
        </p:nvSpPr>
        <p:spPr bwMode="auto">
          <a:xfrm>
            <a:off x="5301773" y="2740742"/>
            <a:ext cx="30296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chemeClr val="accent1"/>
                </a:solidFill>
                <a:cs typeface="Arial" panose="020B0604020202020204" pitchFamily="34" charset="0"/>
              </a:rPr>
              <a:t>3 Mois</a:t>
            </a:r>
          </a:p>
        </p:txBody>
      </p:sp>
      <p:sp>
        <p:nvSpPr>
          <p:cNvPr id="250" name="Rectangle 272">
            <a:extLst>
              <a:ext uri="{FF2B5EF4-FFF2-40B4-BE49-F238E27FC236}">
                <a16:creationId xmlns:a16="http://schemas.microsoft.com/office/drawing/2014/main" id="{105CB3E6-B40C-4888-AFDB-517102065788}"/>
              </a:ext>
            </a:extLst>
          </p:cNvPr>
          <p:cNvSpPr>
            <a:spLocks noChangeArrowheads="1"/>
          </p:cNvSpPr>
          <p:nvPr/>
        </p:nvSpPr>
        <p:spPr bwMode="auto">
          <a:xfrm>
            <a:off x="7465006" y="2625326"/>
            <a:ext cx="105477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b="1" dirty="0">
                <a:solidFill>
                  <a:prstClr val="black">
                    <a:lumMod val="65000"/>
                    <a:lumOff val="35000"/>
                  </a:prstClr>
                </a:solidFill>
                <a:cs typeface="Arial" panose="020B0604020202020204" pitchFamily="34" charset="0"/>
              </a:rPr>
              <a:t>Taux à 5 ans (IC 95%)</a:t>
            </a:r>
            <a:endParaRPr lang="fr-FR" altLang="fr-FR" sz="800" dirty="0">
              <a:solidFill>
                <a:prstClr val="black">
                  <a:lumMod val="65000"/>
                  <a:lumOff val="35000"/>
                </a:prstClr>
              </a:solidFill>
              <a:cs typeface="Arial" panose="020B0604020202020204" pitchFamily="34" charset="0"/>
            </a:endParaRPr>
          </a:p>
        </p:txBody>
      </p:sp>
      <p:sp>
        <p:nvSpPr>
          <p:cNvPr id="251" name="Rectangle 273">
            <a:extLst>
              <a:ext uri="{FF2B5EF4-FFF2-40B4-BE49-F238E27FC236}">
                <a16:creationId xmlns:a16="http://schemas.microsoft.com/office/drawing/2014/main" id="{071CF268-8CDF-4113-A59D-41EB7FD2FB11}"/>
              </a:ext>
            </a:extLst>
          </p:cNvPr>
          <p:cNvSpPr>
            <a:spLocks noChangeArrowheads="1"/>
          </p:cNvSpPr>
          <p:nvPr/>
        </p:nvSpPr>
        <p:spPr bwMode="auto">
          <a:xfrm>
            <a:off x="6605362" y="2625326"/>
            <a:ext cx="581891"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b="1" dirty="0">
                <a:solidFill>
                  <a:prstClr val="black">
                    <a:lumMod val="65000"/>
                    <a:lumOff val="35000"/>
                  </a:prstClr>
                </a:solidFill>
                <a:cs typeface="Arial" panose="020B0604020202020204" pitchFamily="34" charset="0"/>
              </a:rPr>
              <a:t>HR (IC 95%)</a:t>
            </a:r>
            <a:endParaRPr lang="fr-FR" altLang="fr-FR" sz="800" dirty="0">
              <a:solidFill>
                <a:prstClr val="black">
                  <a:lumMod val="65000"/>
                  <a:lumOff val="35000"/>
                </a:prstClr>
              </a:solidFill>
              <a:cs typeface="Arial" panose="020B0604020202020204" pitchFamily="34" charset="0"/>
            </a:endParaRPr>
          </a:p>
        </p:txBody>
      </p:sp>
      <p:sp>
        <p:nvSpPr>
          <p:cNvPr id="252" name="Rectangle 274">
            <a:extLst>
              <a:ext uri="{FF2B5EF4-FFF2-40B4-BE49-F238E27FC236}">
                <a16:creationId xmlns:a16="http://schemas.microsoft.com/office/drawing/2014/main" id="{86A9D759-A73C-4465-A5AD-0EC21D5D94DD}"/>
              </a:ext>
            </a:extLst>
          </p:cNvPr>
          <p:cNvSpPr>
            <a:spLocks noChangeArrowheads="1"/>
          </p:cNvSpPr>
          <p:nvPr/>
        </p:nvSpPr>
        <p:spPr bwMode="auto">
          <a:xfrm>
            <a:off x="5797045" y="2625326"/>
            <a:ext cx="646011"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b="1" dirty="0" err="1">
                <a:solidFill>
                  <a:prstClr val="black">
                    <a:lumMod val="65000"/>
                    <a:lumOff val="35000"/>
                  </a:prstClr>
                </a:solidFill>
                <a:cs typeface="Arial" panose="020B0604020202020204" pitchFamily="34" charset="0"/>
              </a:rPr>
              <a:t>Evnmts</a:t>
            </a:r>
            <a:r>
              <a:rPr lang="fr-FR" altLang="fr-FR" sz="800" b="1" dirty="0">
                <a:solidFill>
                  <a:prstClr val="black">
                    <a:lumMod val="65000"/>
                    <a:lumOff val="35000"/>
                  </a:prstClr>
                </a:solidFill>
                <a:cs typeface="Arial" panose="020B0604020202020204" pitchFamily="34" charset="0"/>
              </a:rPr>
              <a:t>/Total</a:t>
            </a:r>
            <a:endParaRPr lang="fr-FR" altLang="fr-FR" sz="800" dirty="0">
              <a:solidFill>
                <a:prstClr val="black">
                  <a:lumMod val="65000"/>
                  <a:lumOff val="35000"/>
                </a:prstClr>
              </a:solidFill>
              <a:cs typeface="Arial" panose="020B0604020202020204" pitchFamily="34" charset="0"/>
            </a:endParaRPr>
          </a:p>
        </p:txBody>
      </p:sp>
      <p:sp>
        <p:nvSpPr>
          <p:cNvPr id="253" name="Rectangle 275">
            <a:extLst>
              <a:ext uri="{FF2B5EF4-FFF2-40B4-BE49-F238E27FC236}">
                <a16:creationId xmlns:a16="http://schemas.microsoft.com/office/drawing/2014/main" id="{23DDAB40-1685-4A7D-B6DB-08B026F270C0}"/>
              </a:ext>
            </a:extLst>
          </p:cNvPr>
          <p:cNvSpPr>
            <a:spLocks noChangeArrowheads="1"/>
          </p:cNvSpPr>
          <p:nvPr/>
        </p:nvSpPr>
        <p:spPr bwMode="auto">
          <a:xfrm>
            <a:off x="5308916" y="2625326"/>
            <a:ext cx="291747"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b="1" dirty="0">
                <a:solidFill>
                  <a:prstClr val="black">
                    <a:lumMod val="65000"/>
                    <a:lumOff val="35000"/>
                  </a:prstClr>
                </a:solidFill>
                <a:cs typeface="Arial" panose="020B0604020202020204" pitchFamily="34" charset="0"/>
              </a:rPr>
              <a:t>Durée</a:t>
            </a:r>
            <a:endParaRPr lang="fr-FR" altLang="fr-FR" sz="800" dirty="0">
              <a:solidFill>
                <a:prstClr val="black">
                  <a:lumMod val="65000"/>
                  <a:lumOff val="35000"/>
                </a:prstClr>
              </a:solidFill>
              <a:cs typeface="Arial" panose="020B0604020202020204" pitchFamily="34" charset="0"/>
            </a:endParaRPr>
          </a:p>
        </p:txBody>
      </p:sp>
      <p:sp>
        <p:nvSpPr>
          <p:cNvPr id="254" name="Rectangle 276">
            <a:extLst>
              <a:ext uri="{FF2B5EF4-FFF2-40B4-BE49-F238E27FC236}">
                <a16:creationId xmlns:a16="http://schemas.microsoft.com/office/drawing/2014/main" id="{97DD2A9E-B9C7-416B-82F7-67C9790F789F}"/>
              </a:ext>
            </a:extLst>
          </p:cNvPr>
          <p:cNvSpPr>
            <a:spLocks noChangeArrowheads="1"/>
          </p:cNvSpPr>
          <p:nvPr/>
        </p:nvSpPr>
        <p:spPr bwMode="auto">
          <a:xfrm>
            <a:off x="5060742" y="3870514"/>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chemeClr val="accent1"/>
                </a:solidFill>
                <a:cs typeface="Arial" panose="020B0604020202020204" pitchFamily="34" charset="0"/>
              </a:rPr>
              <a:t>3876</a:t>
            </a:r>
          </a:p>
        </p:txBody>
      </p:sp>
      <p:sp>
        <p:nvSpPr>
          <p:cNvPr id="255" name="Rectangle 277">
            <a:extLst>
              <a:ext uri="{FF2B5EF4-FFF2-40B4-BE49-F238E27FC236}">
                <a16:creationId xmlns:a16="http://schemas.microsoft.com/office/drawing/2014/main" id="{30D25B53-CFDB-44FB-8C0A-CB9428262846}"/>
              </a:ext>
            </a:extLst>
          </p:cNvPr>
          <p:cNvSpPr>
            <a:spLocks noChangeArrowheads="1"/>
          </p:cNvSpPr>
          <p:nvPr/>
        </p:nvSpPr>
        <p:spPr bwMode="auto">
          <a:xfrm>
            <a:off x="5640576" y="3870514"/>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chemeClr val="accent1"/>
                </a:solidFill>
                <a:cs typeface="Arial" panose="020B0604020202020204" pitchFamily="34" charset="0"/>
              </a:rPr>
              <a:t>3329</a:t>
            </a:r>
          </a:p>
        </p:txBody>
      </p:sp>
      <p:sp>
        <p:nvSpPr>
          <p:cNvPr id="256" name="Rectangle 278">
            <a:extLst>
              <a:ext uri="{FF2B5EF4-FFF2-40B4-BE49-F238E27FC236}">
                <a16:creationId xmlns:a16="http://schemas.microsoft.com/office/drawing/2014/main" id="{CB330550-69CC-4AA3-A04E-0675FD506FB4}"/>
              </a:ext>
            </a:extLst>
          </p:cNvPr>
          <p:cNvSpPr>
            <a:spLocks noChangeArrowheads="1"/>
          </p:cNvSpPr>
          <p:nvPr/>
        </p:nvSpPr>
        <p:spPr bwMode="auto">
          <a:xfrm>
            <a:off x="6219220" y="3870514"/>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chemeClr val="accent1"/>
                </a:solidFill>
                <a:cs typeface="Arial" panose="020B0604020202020204" pitchFamily="34" charset="0"/>
              </a:rPr>
              <a:t>2878</a:t>
            </a:r>
          </a:p>
        </p:txBody>
      </p:sp>
      <p:sp>
        <p:nvSpPr>
          <p:cNvPr id="257" name="Rectangle 279">
            <a:extLst>
              <a:ext uri="{FF2B5EF4-FFF2-40B4-BE49-F238E27FC236}">
                <a16:creationId xmlns:a16="http://schemas.microsoft.com/office/drawing/2014/main" id="{A144F451-E807-4CC0-8B06-FD7DDE22687C}"/>
              </a:ext>
            </a:extLst>
          </p:cNvPr>
          <p:cNvSpPr>
            <a:spLocks noChangeArrowheads="1"/>
          </p:cNvSpPr>
          <p:nvPr/>
        </p:nvSpPr>
        <p:spPr bwMode="auto">
          <a:xfrm>
            <a:off x="6791911" y="3870514"/>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chemeClr val="accent1"/>
                </a:solidFill>
                <a:cs typeface="Arial" panose="020B0604020202020204" pitchFamily="34" charset="0"/>
              </a:rPr>
              <a:t>2451</a:t>
            </a:r>
          </a:p>
        </p:txBody>
      </p:sp>
      <p:sp>
        <p:nvSpPr>
          <p:cNvPr id="258" name="Rectangle 280">
            <a:extLst>
              <a:ext uri="{FF2B5EF4-FFF2-40B4-BE49-F238E27FC236}">
                <a16:creationId xmlns:a16="http://schemas.microsoft.com/office/drawing/2014/main" id="{B9AC7719-983E-4399-8691-E60D2EFE8901}"/>
              </a:ext>
            </a:extLst>
          </p:cNvPr>
          <p:cNvSpPr>
            <a:spLocks noChangeArrowheads="1"/>
          </p:cNvSpPr>
          <p:nvPr/>
        </p:nvSpPr>
        <p:spPr bwMode="auto">
          <a:xfrm>
            <a:off x="7371745" y="3870514"/>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chemeClr val="accent1"/>
                </a:solidFill>
                <a:cs typeface="Arial" panose="020B0604020202020204" pitchFamily="34" charset="0"/>
              </a:rPr>
              <a:t>2055</a:t>
            </a:r>
          </a:p>
        </p:txBody>
      </p:sp>
      <p:sp>
        <p:nvSpPr>
          <p:cNvPr id="259" name="Rectangle 281">
            <a:extLst>
              <a:ext uri="{FF2B5EF4-FFF2-40B4-BE49-F238E27FC236}">
                <a16:creationId xmlns:a16="http://schemas.microsoft.com/office/drawing/2014/main" id="{E3260B0A-BE64-48B1-B161-7BE89CE85557}"/>
              </a:ext>
            </a:extLst>
          </p:cNvPr>
          <p:cNvSpPr>
            <a:spLocks noChangeArrowheads="1"/>
          </p:cNvSpPr>
          <p:nvPr/>
        </p:nvSpPr>
        <p:spPr bwMode="auto">
          <a:xfrm>
            <a:off x="7950388" y="3870514"/>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chemeClr val="accent1"/>
                </a:solidFill>
                <a:cs typeface="Arial" panose="020B0604020202020204" pitchFamily="34" charset="0"/>
              </a:rPr>
              <a:t>1579</a:t>
            </a:r>
          </a:p>
        </p:txBody>
      </p:sp>
      <p:sp>
        <p:nvSpPr>
          <p:cNvPr id="260" name="Rectangle 282">
            <a:extLst>
              <a:ext uri="{FF2B5EF4-FFF2-40B4-BE49-F238E27FC236}">
                <a16:creationId xmlns:a16="http://schemas.microsoft.com/office/drawing/2014/main" id="{C1217480-AD3E-49FB-AC7D-F7F094ADAD9B}"/>
              </a:ext>
            </a:extLst>
          </p:cNvPr>
          <p:cNvSpPr>
            <a:spLocks noChangeArrowheads="1"/>
          </p:cNvSpPr>
          <p:nvPr/>
        </p:nvSpPr>
        <p:spPr bwMode="auto">
          <a:xfrm>
            <a:off x="8529032" y="3870514"/>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chemeClr val="accent1"/>
                </a:solidFill>
                <a:cs typeface="Arial" panose="020B0604020202020204" pitchFamily="34" charset="0"/>
              </a:rPr>
              <a:t>997</a:t>
            </a:r>
          </a:p>
        </p:txBody>
      </p:sp>
      <p:sp>
        <p:nvSpPr>
          <p:cNvPr id="261" name="Rectangle 285">
            <a:extLst>
              <a:ext uri="{FF2B5EF4-FFF2-40B4-BE49-F238E27FC236}">
                <a16:creationId xmlns:a16="http://schemas.microsoft.com/office/drawing/2014/main" id="{49978197-EE2C-4AA7-AFB5-C16890119C4C}"/>
              </a:ext>
            </a:extLst>
          </p:cNvPr>
          <p:cNvSpPr>
            <a:spLocks noChangeArrowheads="1"/>
          </p:cNvSpPr>
          <p:nvPr/>
        </p:nvSpPr>
        <p:spPr bwMode="auto">
          <a:xfrm>
            <a:off x="5060742" y="3970527"/>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C00000"/>
                </a:solidFill>
                <a:cs typeface="Arial" panose="020B0604020202020204" pitchFamily="34" charset="0"/>
              </a:rPr>
              <a:t>3895</a:t>
            </a:r>
          </a:p>
        </p:txBody>
      </p:sp>
      <p:sp>
        <p:nvSpPr>
          <p:cNvPr id="262" name="Rectangle 286">
            <a:extLst>
              <a:ext uri="{FF2B5EF4-FFF2-40B4-BE49-F238E27FC236}">
                <a16:creationId xmlns:a16="http://schemas.microsoft.com/office/drawing/2014/main" id="{7D8E4A40-AF40-4550-9CFD-68630D1AAA87}"/>
              </a:ext>
            </a:extLst>
          </p:cNvPr>
          <p:cNvSpPr>
            <a:spLocks noChangeArrowheads="1"/>
          </p:cNvSpPr>
          <p:nvPr/>
        </p:nvSpPr>
        <p:spPr bwMode="auto">
          <a:xfrm>
            <a:off x="5640576" y="3970527"/>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rgbClr val="C00000"/>
                </a:solidFill>
                <a:cs typeface="Arial" panose="020B0604020202020204" pitchFamily="34" charset="0"/>
              </a:rPr>
              <a:t>3416</a:t>
            </a:r>
          </a:p>
        </p:txBody>
      </p:sp>
      <p:sp>
        <p:nvSpPr>
          <p:cNvPr id="263" name="Rectangle 287">
            <a:extLst>
              <a:ext uri="{FF2B5EF4-FFF2-40B4-BE49-F238E27FC236}">
                <a16:creationId xmlns:a16="http://schemas.microsoft.com/office/drawing/2014/main" id="{1FA80A68-1D60-4840-9DB7-1AC3A232FA9B}"/>
              </a:ext>
            </a:extLst>
          </p:cNvPr>
          <p:cNvSpPr>
            <a:spLocks noChangeArrowheads="1"/>
          </p:cNvSpPr>
          <p:nvPr/>
        </p:nvSpPr>
        <p:spPr bwMode="auto">
          <a:xfrm>
            <a:off x="6219220" y="3970527"/>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rgbClr val="C00000"/>
                </a:solidFill>
                <a:cs typeface="Arial" panose="020B0604020202020204" pitchFamily="34" charset="0"/>
              </a:rPr>
              <a:t>2941</a:t>
            </a:r>
          </a:p>
        </p:txBody>
      </p:sp>
      <p:sp>
        <p:nvSpPr>
          <p:cNvPr id="264" name="Rectangle 288">
            <a:extLst>
              <a:ext uri="{FF2B5EF4-FFF2-40B4-BE49-F238E27FC236}">
                <a16:creationId xmlns:a16="http://schemas.microsoft.com/office/drawing/2014/main" id="{E15788D2-4F0B-4399-B2C7-A4B11888B7CE}"/>
              </a:ext>
            </a:extLst>
          </p:cNvPr>
          <p:cNvSpPr>
            <a:spLocks noChangeArrowheads="1"/>
          </p:cNvSpPr>
          <p:nvPr/>
        </p:nvSpPr>
        <p:spPr bwMode="auto">
          <a:xfrm>
            <a:off x="6791911" y="3970527"/>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rgbClr val="C00000"/>
                </a:solidFill>
                <a:cs typeface="Arial" panose="020B0604020202020204" pitchFamily="34" charset="0"/>
              </a:rPr>
              <a:t>2494</a:t>
            </a:r>
          </a:p>
        </p:txBody>
      </p:sp>
      <p:sp>
        <p:nvSpPr>
          <p:cNvPr id="265" name="Rectangle 289">
            <a:extLst>
              <a:ext uri="{FF2B5EF4-FFF2-40B4-BE49-F238E27FC236}">
                <a16:creationId xmlns:a16="http://schemas.microsoft.com/office/drawing/2014/main" id="{98001E93-C37E-4FD2-94C9-4F22D8BDC8FC}"/>
              </a:ext>
            </a:extLst>
          </p:cNvPr>
          <p:cNvSpPr>
            <a:spLocks noChangeArrowheads="1"/>
          </p:cNvSpPr>
          <p:nvPr/>
        </p:nvSpPr>
        <p:spPr bwMode="auto">
          <a:xfrm>
            <a:off x="7371745" y="3970527"/>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rgbClr val="C00000"/>
                </a:solidFill>
                <a:cs typeface="Arial" panose="020B0604020202020204" pitchFamily="34" charset="0"/>
              </a:rPr>
              <a:t>2108</a:t>
            </a:r>
          </a:p>
        </p:txBody>
      </p:sp>
      <p:sp>
        <p:nvSpPr>
          <p:cNvPr id="266" name="Rectangle 290">
            <a:extLst>
              <a:ext uri="{FF2B5EF4-FFF2-40B4-BE49-F238E27FC236}">
                <a16:creationId xmlns:a16="http://schemas.microsoft.com/office/drawing/2014/main" id="{BB6B8D48-7657-494C-A6A3-43A2A883C5A7}"/>
              </a:ext>
            </a:extLst>
          </p:cNvPr>
          <p:cNvSpPr>
            <a:spLocks noChangeArrowheads="1"/>
          </p:cNvSpPr>
          <p:nvPr/>
        </p:nvSpPr>
        <p:spPr bwMode="auto">
          <a:xfrm>
            <a:off x="7950388" y="3970527"/>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rgbClr val="C00000"/>
                </a:solidFill>
                <a:cs typeface="Arial" panose="020B0604020202020204" pitchFamily="34" charset="0"/>
              </a:rPr>
              <a:t>1584</a:t>
            </a:r>
          </a:p>
        </p:txBody>
      </p:sp>
      <p:sp>
        <p:nvSpPr>
          <p:cNvPr id="267" name="Rectangle 291">
            <a:extLst>
              <a:ext uri="{FF2B5EF4-FFF2-40B4-BE49-F238E27FC236}">
                <a16:creationId xmlns:a16="http://schemas.microsoft.com/office/drawing/2014/main" id="{2D100779-D623-4B7B-AD30-6ADBE7043579}"/>
              </a:ext>
            </a:extLst>
          </p:cNvPr>
          <p:cNvSpPr>
            <a:spLocks noChangeArrowheads="1"/>
          </p:cNvSpPr>
          <p:nvPr/>
        </p:nvSpPr>
        <p:spPr bwMode="auto">
          <a:xfrm>
            <a:off x="8529032" y="3970527"/>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rgbClr val="C00000"/>
                </a:solidFill>
                <a:cs typeface="Arial" panose="020B0604020202020204" pitchFamily="34" charset="0"/>
              </a:rPr>
              <a:t>1021</a:t>
            </a:r>
          </a:p>
        </p:txBody>
      </p:sp>
      <p:sp>
        <p:nvSpPr>
          <p:cNvPr id="268" name="Rectangle 9">
            <a:extLst>
              <a:ext uri="{FF2B5EF4-FFF2-40B4-BE49-F238E27FC236}">
                <a16:creationId xmlns:a16="http://schemas.microsoft.com/office/drawing/2014/main" id="{8C66D95F-1B02-4BB3-8100-E402BF95F516}"/>
              </a:ext>
            </a:extLst>
          </p:cNvPr>
          <p:cNvSpPr>
            <a:spLocks noChangeArrowheads="1"/>
          </p:cNvSpPr>
          <p:nvPr/>
        </p:nvSpPr>
        <p:spPr bwMode="auto">
          <a:xfrm rot="16200000">
            <a:off x="4330336" y="2426188"/>
            <a:ext cx="87844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800" dirty="0">
                <a:solidFill>
                  <a:prstClr val="black">
                    <a:lumMod val="65000"/>
                    <a:lumOff val="35000"/>
                  </a:prstClr>
                </a:solidFill>
                <a:cs typeface="Arial" panose="020B0604020202020204" pitchFamily="34" charset="0"/>
              </a:rPr>
              <a:t>% sans </a:t>
            </a:r>
            <a:r>
              <a:rPr lang="fr-FR" altLang="fr-FR" sz="800" dirty="0" err="1">
                <a:solidFill>
                  <a:prstClr val="black">
                    <a:lumMod val="65000"/>
                    <a:lumOff val="35000"/>
                  </a:prstClr>
                </a:solidFill>
                <a:cs typeface="Arial" panose="020B0604020202020204" pitchFamily="34" charset="0"/>
              </a:rPr>
              <a:t>évènement</a:t>
            </a:r>
            <a:endParaRPr lang="fr-FR" altLang="fr-FR" sz="800" dirty="0">
              <a:solidFill>
                <a:prstClr val="black">
                  <a:lumMod val="65000"/>
                  <a:lumOff val="35000"/>
                </a:prstClr>
              </a:solidFill>
              <a:cs typeface="Arial" panose="020B0604020202020204" pitchFamily="34" charset="0"/>
            </a:endParaRPr>
          </a:p>
        </p:txBody>
      </p:sp>
      <p:sp>
        <p:nvSpPr>
          <p:cNvPr id="269" name="CasellaDiTesto 2">
            <a:extLst>
              <a:ext uri="{FF2B5EF4-FFF2-40B4-BE49-F238E27FC236}">
                <a16:creationId xmlns:a16="http://schemas.microsoft.com/office/drawing/2014/main" id="{182B8F3C-234C-4506-BC96-612FEE2DE009}"/>
              </a:ext>
            </a:extLst>
          </p:cNvPr>
          <p:cNvSpPr txBox="1"/>
          <p:nvPr/>
        </p:nvSpPr>
        <p:spPr>
          <a:xfrm>
            <a:off x="287314" y="1228693"/>
            <a:ext cx="794977" cy="276999"/>
          </a:xfrm>
          <a:prstGeom prst="rect">
            <a:avLst/>
          </a:prstGeom>
          <a:solidFill>
            <a:schemeClr val="bg1"/>
          </a:solidFill>
        </p:spPr>
        <p:txBody>
          <a:bodyPr wrap="square" rtlCol="0">
            <a:spAutoFit/>
          </a:bodyPr>
          <a:lstStyle/>
          <a:p>
            <a:pPr>
              <a:defRPr/>
            </a:pPr>
            <a:r>
              <a:rPr lang="it-IT" sz="1200" b="1" dirty="0">
                <a:solidFill>
                  <a:schemeClr val="tx1">
                    <a:lumMod val="75000"/>
                    <a:lumOff val="25000"/>
                  </a:schemeClr>
                </a:solidFill>
                <a:latin typeface="Arial" panose="020B0604020202020204" pitchFamily="34" charset="0"/>
                <a:cs typeface="Arial" panose="020B0604020202020204" pitchFamily="34" charset="0"/>
              </a:rPr>
              <a:t>CAPOX</a:t>
            </a:r>
          </a:p>
        </p:txBody>
      </p:sp>
      <p:sp>
        <p:nvSpPr>
          <p:cNvPr id="270" name="CasellaDiTesto 9">
            <a:extLst>
              <a:ext uri="{FF2B5EF4-FFF2-40B4-BE49-F238E27FC236}">
                <a16:creationId xmlns:a16="http://schemas.microsoft.com/office/drawing/2014/main" id="{425AF6B5-45EC-47BF-AA8A-2FC5B1EC697A}"/>
              </a:ext>
            </a:extLst>
          </p:cNvPr>
          <p:cNvSpPr txBox="1"/>
          <p:nvPr/>
        </p:nvSpPr>
        <p:spPr>
          <a:xfrm>
            <a:off x="4718630" y="1228693"/>
            <a:ext cx="809992" cy="276999"/>
          </a:xfrm>
          <a:prstGeom prst="rect">
            <a:avLst/>
          </a:prstGeom>
          <a:solidFill>
            <a:schemeClr val="bg1"/>
          </a:solidFill>
        </p:spPr>
        <p:txBody>
          <a:bodyPr wrap="square" rtlCol="0">
            <a:spAutoFit/>
          </a:bodyPr>
          <a:lstStyle/>
          <a:p>
            <a:pPr>
              <a:defRPr/>
            </a:pPr>
            <a:r>
              <a:rPr lang="it-IT" sz="1200" b="1" dirty="0">
                <a:solidFill>
                  <a:schemeClr val="tx1">
                    <a:lumMod val="75000"/>
                    <a:lumOff val="25000"/>
                  </a:schemeClr>
                </a:solidFill>
                <a:latin typeface="Arial" panose="020B0604020202020204" pitchFamily="34" charset="0"/>
                <a:cs typeface="Arial" panose="020B0604020202020204" pitchFamily="34" charset="0"/>
              </a:rPr>
              <a:t>FOLFOX</a:t>
            </a:r>
          </a:p>
        </p:txBody>
      </p:sp>
      <p:sp>
        <p:nvSpPr>
          <p:cNvPr id="277" name="Rectangle 114">
            <a:extLst>
              <a:ext uri="{FF2B5EF4-FFF2-40B4-BE49-F238E27FC236}">
                <a16:creationId xmlns:a16="http://schemas.microsoft.com/office/drawing/2014/main" id="{CE2CA01A-467C-4D6F-B0DB-32A883FC590D}"/>
              </a:ext>
            </a:extLst>
          </p:cNvPr>
          <p:cNvSpPr>
            <a:spLocks noChangeArrowheads="1"/>
          </p:cNvSpPr>
          <p:nvPr/>
        </p:nvSpPr>
        <p:spPr bwMode="auto">
          <a:xfrm>
            <a:off x="1005555" y="3283235"/>
            <a:ext cx="204222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prstClr val="black">
                    <a:lumMod val="65000"/>
                    <a:lumOff val="35000"/>
                  </a:prstClr>
                </a:solidFill>
                <a:cs typeface="Arial" panose="020B0604020202020204" pitchFamily="34" charset="0"/>
              </a:rPr>
              <a:t>FDR </a:t>
            </a:r>
            <a:r>
              <a:rPr lang="fr-FR" altLang="fr-FR" sz="800" dirty="0" err="1">
                <a:solidFill>
                  <a:prstClr val="black">
                    <a:lumMod val="65000"/>
                    <a:lumOff val="35000"/>
                  </a:prstClr>
                </a:solidFill>
                <a:cs typeface="Arial" panose="020B0604020202020204" pitchFamily="34" charset="0"/>
              </a:rPr>
              <a:t>Adjusted</a:t>
            </a:r>
            <a:r>
              <a:rPr lang="fr-FR" altLang="fr-FR" sz="800" dirty="0">
                <a:solidFill>
                  <a:prstClr val="black">
                    <a:lumMod val="65000"/>
                    <a:lumOff val="35000"/>
                  </a:prstClr>
                </a:solidFill>
                <a:cs typeface="Arial" panose="020B0604020202020204" pitchFamily="34" charset="0"/>
              </a:rPr>
              <a:t> </a:t>
            </a:r>
            <a:r>
              <a:rPr lang="fr-FR" altLang="fr-FR" sz="800" dirty="0" err="1">
                <a:solidFill>
                  <a:prstClr val="black">
                    <a:lumMod val="65000"/>
                    <a:lumOff val="35000"/>
                  </a:prstClr>
                </a:solidFill>
                <a:cs typeface="Arial" panose="020B0604020202020204" pitchFamily="34" charset="0"/>
              </a:rPr>
              <a:t>Stratified</a:t>
            </a:r>
            <a:r>
              <a:rPr lang="fr-FR" altLang="fr-FR" sz="800" dirty="0">
                <a:solidFill>
                  <a:prstClr val="black">
                    <a:lumMod val="65000"/>
                    <a:lumOff val="35000"/>
                  </a:prstClr>
                </a:solidFill>
                <a:cs typeface="Arial" panose="020B0604020202020204" pitchFamily="34" charset="0"/>
              </a:rPr>
              <a:t> NIF p-value : 0,0270</a:t>
            </a:r>
          </a:p>
        </p:txBody>
      </p:sp>
      <p:sp>
        <p:nvSpPr>
          <p:cNvPr id="278" name="Rectangle 115">
            <a:extLst>
              <a:ext uri="{FF2B5EF4-FFF2-40B4-BE49-F238E27FC236}">
                <a16:creationId xmlns:a16="http://schemas.microsoft.com/office/drawing/2014/main" id="{80F05267-EF43-4785-A768-5060EC2785B5}"/>
              </a:ext>
            </a:extLst>
          </p:cNvPr>
          <p:cNvSpPr>
            <a:spLocks noChangeArrowheads="1"/>
          </p:cNvSpPr>
          <p:nvPr/>
        </p:nvSpPr>
        <p:spPr bwMode="auto">
          <a:xfrm>
            <a:off x="1005556" y="3147441"/>
            <a:ext cx="22506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prstClr val="black">
                    <a:lumMod val="65000"/>
                    <a:lumOff val="35000"/>
                  </a:prstClr>
                </a:solidFill>
                <a:cs typeface="Arial" panose="020B0604020202020204" pitchFamily="34" charset="0"/>
              </a:rPr>
              <a:t>FDR </a:t>
            </a:r>
            <a:r>
              <a:rPr lang="fr-FR" altLang="fr-FR" sz="800" dirty="0" err="1">
                <a:solidFill>
                  <a:prstClr val="black">
                    <a:lumMod val="65000"/>
                    <a:lumOff val="35000"/>
                  </a:prstClr>
                </a:solidFill>
                <a:cs typeface="Arial" panose="020B0604020202020204" pitchFamily="34" charset="0"/>
              </a:rPr>
              <a:t>Adjusted</a:t>
            </a:r>
            <a:r>
              <a:rPr lang="fr-FR" altLang="fr-FR" sz="800" dirty="0">
                <a:solidFill>
                  <a:prstClr val="black">
                    <a:lumMod val="65000"/>
                    <a:lumOff val="35000"/>
                  </a:prstClr>
                </a:solidFill>
                <a:cs typeface="Arial" panose="020B0604020202020204" pitchFamily="34" charset="0"/>
              </a:rPr>
              <a:t> </a:t>
            </a:r>
            <a:r>
              <a:rPr lang="fr-FR" altLang="fr-FR" sz="800" dirty="0" err="1">
                <a:solidFill>
                  <a:prstClr val="black">
                    <a:lumMod val="65000"/>
                    <a:lumOff val="35000"/>
                  </a:prstClr>
                </a:solidFill>
                <a:cs typeface="Arial" panose="020B0604020202020204" pitchFamily="34" charset="0"/>
              </a:rPr>
              <a:t>Stratified</a:t>
            </a:r>
            <a:r>
              <a:rPr lang="fr-FR" altLang="fr-FR" sz="800" dirty="0">
                <a:solidFill>
                  <a:prstClr val="black">
                    <a:lumMod val="65000"/>
                    <a:lumOff val="35000"/>
                  </a:prstClr>
                </a:solidFill>
                <a:cs typeface="Arial" panose="020B0604020202020204" pitchFamily="34" charset="0"/>
              </a:rPr>
              <a:t> </a:t>
            </a:r>
            <a:r>
              <a:rPr lang="fr-FR" altLang="fr-FR" sz="800" dirty="0" err="1">
                <a:solidFill>
                  <a:prstClr val="black">
                    <a:lumMod val="65000"/>
                    <a:lumOff val="35000"/>
                  </a:prstClr>
                </a:solidFill>
                <a:cs typeface="Arial" panose="020B0604020202020204" pitchFamily="34" charset="0"/>
              </a:rPr>
              <a:t>Logrank</a:t>
            </a:r>
            <a:r>
              <a:rPr lang="fr-FR" altLang="fr-FR" sz="800" dirty="0">
                <a:solidFill>
                  <a:prstClr val="black">
                    <a:lumMod val="65000"/>
                    <a:lumOff val="35000"/>
                  </a:prstClr>
                </a:solidFill>
                <a:cs typeface="Arial" panose="020B0604020202020204" pitchFamily="34" charset="0"/>
              </a:rPr>
              <a:t> p-value : 0,6697</a:t>
            </a:r>
          </a:p>
        </p:txBody>
      </p:sp>
      <p:sp>
        <p:nvSpPr>
          <p:cNvPr id="279" name="Rectangle 114">
            <a:extLst>
              <a:ext uri="{FF2B5EF4-FFF2-40B4-BE49-F238E27FC236}">
                <a16:creationId xmlns:a16="http://schemas.microsoft.com/office/drawing/2014/main" id="{73E9BAF7-3531-4D33-B1CC-24BAF5F5E085}"/>
              </a:ext>
            </a:extLst>
          </p:cNvPr>
          <p:cNvSpPr>
            <a:spLocks noChangeArrowheads="1"/>
          </p:cNvSpPr>
          <p:nvPr/>
        </p:nvSpPr>
        <p:spPr bwMode="auto">
          <a:xfrm>
            <a:off x="5527125" y="3285214"/>
            <a:ext cx="204222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prstClr val="black">
                    <a:lumMod val="65000"/>
                    <a:lumOff val="35000"/>
                  </a:prstClr>
                </a:solidFill>
                <a:cs typeface="Arial" panose="020B0604020202020204" pitchFamily="34" charset="0"/>
              </a:rPr>
              <a:t>FDR </a:t>
            </a:r>
            <a:r>
              <a:rPr lang="fr-FR" altLang="fr-FR" sz="800" dirty="0" err="1">
                <a:solidFill>
                  <a:prstClr val="black">
                    <a:lumMod val="65000"/>
                    <a:lumOff val="35000"/>
                  </a:prstClr>
                </a:solidFill>
                <a:cs typeface="Arial" panose="020B0604020202020204" pitchFamily="34" charset="0"/>
              </a:rPr>
              <a:t>Adjusted</a:t>
            </a:r>
            <a:r>
              <a:rPr lang="fr-FR" altLang="fr-FR" sz="800" dirty="0">
                <a:solidFill>
                  <a:prstClr val="black">
                    <a:lumMod val="65000"/>
                    <a:lumOff val="35000"/>
                  </a:prstClr>
                </a:solidFill>
                <a:cs typeface="Arial" panose="020B0604020202020204" pitchFamily="34" charset="0"/>
              </a:rPr>
              <a:t> </a:t>
            </a:r>
            <a:r>
              <a:rPr lang="fr-FR" altLang="fr-FR" sz="800" dirty="0" err="1">
                <a:solidFill>
                  <a:prstClr val="black">
                    <a:lumMod val="65000"/>
                    <a:lumOff val="35000"/>
                  </a:prstClr>
                </a:solidFill>
                <a:cs typeface="Arial" panose="020B0604020202020204" pitchFamily="34" charset="0"/>
              </a:rPr>
              <a:t>Stratified</a:t>
            </a:r>
            <a:r>
              <a:rPr lang="fr-FR" altLang="fr-FR" sz="800" dirty="0">
                <a:solidFill>
                  <a:prstClr val="black">
                    <a:lumMod val="65000"/>
                    <a:lumOff val="35000"/>
                  </a:prstClr>
                </a:solidFill>
                <a:cs typeface="Arial" panose="020B0604020202020204" pitchFamily="34" charset="0"/>
              </a:rPr>
              <a:t> NIF p-value : 0,7980</a:t>
            </a:r>
          </a:p>
        </p:txBody>
      </p:sp>
      <p:sp>
        <p:nvSpPr>
          <p:cNvPr id="280" name="Rectangle 115">
            <a:extLst>
              <a:ext uri="{FF2B5EF4-FFF2-40B4-BE49-F238E27FC236}">
                <a16:creationId xmlns:a16="http://schemas.microsoft.com/office/drawing/2014/main" id="{A4AAD6C4-C1E4-40E1-AEAD-8B528DBA3950}"/>
              </a:ext>
            </a:extLst>
          </p:cNvPr>
          <p:cNvSpPr>
            <a:spLocks noChangeArrowheads="1"/>
          </p:cNvSpPr>
          <p:nvPr/>
        </p:nvSpPr>
        <p:spPr bwMode="auto">
          <a:xfrm>
            <a:off x="5527126" y="3149420"/>
            <a:ext cx="22506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prstClr val="black">
                    <a:lumMod val="65000"/>
                    <a:lumOff val="35000"/>
                  </a:prstClr>
                </a:solidFill>
                <a:cs typeface="Arial" panose="020B0604020202020204" pitchFamily="34" charset="0"/>
              </a:rPr>
              <a:t>FDR </a:t>
            </a:r>
            <a:r>
              <a:rPr lang="fr-FR" altLang="fr-FR" sz="800" dirty="0" err="1">
                <a:solidFill>
                  <a:prstClr val="black">
                    <a:lumMod val="65000"/>
                    <a:lumOff val="35000"/>
                  </a:prstClr>
                </a:solidFill>
                <a:cs typeface="Arial" panose="020B0604020202020204" pitchFamily="34" charset="0"/>
              </a:rPr>
              <a:t>Adjusted</a:t>
            </a:r>
            <a:r>
              <a:rPr lang="fr-FR" altLang="fr-FR" sz="800" dirty="0">
                <a:solidFill>
                  <a:prstClr val="black">
                    <a:lumMod val="65000"/>
                    <a:lumOff val="35000"/>
                  </a:prstClr>
                </a:solidFill>
                <a:cs typeface="Arial" panose="020B0604020202020204" pitchFamily="34" charset="0"/>
              </a:rPr>
              <a:t> </a:t>
            </a:r>
            <a:r>
              <a:rPr lang="fr-FR" altLang="fr-FR" sz="800" dirty="0" err="1">
                <a:solidFill>
                  <a:prstClr val="black">
                    <a:lumMod val="65000"/>
                    <a:lumOff val="35000"/>
                  </a:prstClr>
                </a:solidFill>
                <a:cs typeface="Arial" panose="020B0604020202020204" pitchFamily="34" charset="0"/>
              </a:rPr>
              <a:t>Stratified</a:t>
            </a:r>
            <a:r>
              <a:rPr lang="fr-FR" altLang="fr-FR" sz="800" dirty="0">
                <a:solidFill>
                  <a:prstClr val="black">
                    <a:lumMod val="65000"/>
                    <a:lumOff val="35000"/>
                  </a:prstClr>
                </a:solidFill>
                <a:cs typeface="Arial" panose="020B0604020202020204" pitchFamily="34" charset="0"/>
              </a:rPr>
              <a:t> </a:t>
            </a:r>
            <a:r>
              <a:rPr lang="fr-FR" altLang="fr-FR" sz="800" dirty="0" err="1">
                <a:solidFill>
                  <a:prstClr val="black">
                    <a:lumMod val="65000"/>
                    <a:lumOff val="35000"/>
                  </a:prstClr>
                </a:solidFill>
                <a:cs typeface="Arial" panose="020B0604020202020204" pitchFamily="34" charset="0"/>
              </a:rPr>
              <a:t>Logrank</a:t>
            </a:r>
            <a:r>
              <a:rPr lang="fr-FR" altLang="fr-FR" sz="800" dirty="0">
                <a:solidFill>
                  <a:prstClr val="black">
                    <a:lumMod val="65000"/>
                    <a:lumOff val="35000"/>
                  </a:prstClr>
                </a:solidFill>
                <a:cs typeface="Arial" panose="020B0604020202020204" pitchFamily="34" charset="0"/>
              </a:rPr>
              <a:t> p-value : 0,0061</a:t>
            </a:r>
          </a:p>
        </p:txBody>
      </p:sp>
      <p:grpSp>
        <p:nvGrpSpPr>
          <p:cNvPr id="5" name="Groupe 4">
            <a:extLst>
              <a:ext uri="{FF2B5EF4-FFF2-40B4-BE49-F238E27FC236}">
                <a16:creationId xmlns:a16="http://schemas.microsoft.com/office/drawing/2014/main" id="{5B72FC69-0554-42F3-8B21-14FF8533F0A1}"/>
              </a:ext>
            </a:extLst>
          </p:cNvPr>
          <p:cNvGrpSpPr/>
          <p:nvPr/>
        </p:nvGrpSpPr>
        <p:grpSpPr>
          <a:xfrm>
            <a:off x="722401" y="1590676"/>
            <a:ext cx="3489503" cy="604253"/>
            <a:chOff x="652292" y="1614348"/>
            <a:chExt cx="3592073" cy="645128"/>
          </a:xfrm>
        </p:grpSpPr>
        <p:sp>
          <p:nvSpPr>
            <p:cNvPr id="2" name="Forme libre : forme 1">
              <a:extLst>
                <a:ext uri="{FF2B5EF4-FFF2-40B4-BE49-F238E27FC236}">
                  <a16:creationId xmlns:a16="http://schemas.microsoft.com/office/drawing/2014/main" id="{1CBF6D81-E847-43A3-91C5-13DD88FB431C}"/>
                </a:ext>
              </a:extLst>
            </p:cNvPr>
            <p:cNvSpPr/>
            <p:nvPr/>
          </p:nvSpPr>
          <p:spPr>
            <a:xfrm>
              <a:off x="655270" y="1620305"/>
              <a:ext cx="3568245" cy="625486"/>
            </a:xfrm>
            <a:custGeom>
              <a:avLst/>
              <a:gdLst>
                <a:gd name="connsiteX0" fmla="*/ 0 w 3568245"/>
                <a:gd name="connsiteY0" fmla="*/ 0 h 625486"/>
                <a:gd name="connsiteX1" fmla="*/ 0 w 3568245"/>
                <a:gd name="connsiteY1" fmla="*/ 0 h 625486"/>
                <a:gd name="connsiteX2" fmla="*/ 83398 w 3568245"/>
                <a:gd name="connsiteY2" fmla="*/ 2979 h 625486"/>
                <a:gd name="connsiteX3" fmla="*/ 101269 w 3568245"/>
                <a:gd name="connsiteY3" fmla="*/ 8936 h 625486"/>
                <a:gd name="connsiteX4" fmla="*/ 110205 w 3568245"/>
                <a:gd name="connsiteY4" fmla="*/ 11914 h 625486"/>
                <a:gd name="connsiteX5" fmla="*/ 137011 w 3568245"/>
                <a:gd name="connsiteY5" fmla="*/ 20850 h 625486"/>
                <a:gd name="connsiteX6" fmla="*/ 154882 w 3568245"/>
                <a:gd name="connsiteY6" fmla="*/ 26807 h 625486"/>
                <a:gd name="connsiteX7" fmla="*/ 163818 w 3568245"/>
                <a:gd name="connsiteY7" fmla="*/ 32764 h 625486"/>
                <a:gd name="connsiteX8" fmla="*/ 175732 w 3568245"/>
                <a:gd name="connsiteY8" fmla="*/ 35742 h 625486"/>
                <a:gd name="connsiteX9" fmla="*/ 193603 w 3568245"/>
                <a:gd name="connsiteY9" fmla="*/ 41699 h 625486"/>
                <a:gd name="connsiteX10" fmla="*/ 202538 w 3568245"/>
                <a:gd name="connsiteY10" fmla="*/ 44678 h 625486"/>
                <a:gd name="connsiteX11" fmla="*/ 250194 w 3568245"/>
                <a:gd name="connsiteY11" fmla="*/ 50635 h 625486"/>
                <a:gd name="connsiteX12" fmla="*/ 268066 w 3568245"/>
                <a:gd name="connsiteY12" fmla="*/ 56592 h 625486"/>
                <a:gd name="connsiteX13" fmla="*/ 294872 w 3568245"/>
                <a:gd name="connsiteY13" fmla="*/ 71484 h 625486"/>
                <a:gd name="connsiteX14" fmla="*/ 312743 w 3568245"/>
                <a:gd name="connsiteY14" fmla="*/ 83398 h 625486"/>
                <a:gd name="connsiteX15" fmla="*/ 321679 w 3568245"/>
                <a:gd name="connsiteY15" fmla="*/ 86377 h 625486"/>
                <a:gd name="connsiteX16" fmla="*/ 339550 w 3568245"/>
                <a:gd name="connsiteY16" fmla="*/ 95312 h 625486"/>
                <a:gd name="connsiteX17" fmla="*/ 357421 w 3568245"/>
                <a:gd name="connsiteY17" fmla="*/ 104248 h 625486"/>
                <a:gd name="connsiteX18" fmla="*/ 366356 w 3568245"/>
                <a:gd name="connsiteY18" fmla="*/ 110205 h 625486"/>
                <a:gd name="connsiteX19" fmla="*/ 384227 w 3568245"/>
                <a:gd name="connsiteY19" fmla="*/ 116162 h 625486"/>
                <a:gd name="connsiteX20" fmla="*/ 393163 w 3568245"/>
                <a:gd name="connsiteY20" fmla="*/ 119140 h 625486"/>
                <a:gd name="connsiteX21" fmla="*/ 402098 w 3568245"/>
                <a:gd name="connsiteY21" fmla="*/ 122119 h 625486"/>
                <a:gd name="connsiteX22" fmla="*/ 414012 w 3568245"/>
                <a:gd name="connsiteY22" fmla="*/ 125097 h 625486"/>
                <a:gd name="connsiteX23" fmla="*/ 422948 w 3568245"/>
                <a:gd name="connsiteY23" fmla="*/ 128076 h 625486"/>
                <a:gd name="connsiteX24" fmla="*/ 464647 w 3568245"/>
                <a:gd name="connsiteY24" fmla="*/ 139990 h 625486"/>
                <a:gd name="connsiteX25" fmla="*/ 482518 w 3568245"/>
                <a:gd name="connsiteY25" fmla="*/ 145947 h 625486"/>
                <a:gd name="connsiteX26" fmla="*/ 500389 w 3568245"/>
                <a:gd name="connsiteY26" fmla="*/ 157861 h 625486"/>
                <a:gd name="connsiteX27" fmla="*/ 518260 w 3568245"/>
                <a:gd name="connsiteY27" fmla="*/ 163818 h 625486"/>
                <a:gd name="connsiteX28" fmla="*/ 536131 w 3568245"/>
                <a:gd name="connsiteY28" fmla="*/ 175732 h 625486"/>
                <a:gd name="connsiteX29" fmla="*/ 554002 w 3568245"/>
                <a:gd name="connsiteY29" fmla="*/ 181689 h 625486"/>
                <a:gd name="connsiteX30" fmla="*/ 577830 w 3568245"/>
                <a:gd name="connsiteY30" fmla="*/ 196581 h 625486"/>
                <a:gd name="connsiteX31" fmla="*/ 586765 w 3568245"/>
                <a:gd name="connsiteY31" fmla="*/ 199560 h 625486"/>
                <a:gd name="connsiteX32" fmla="*/ 598679 w 3568245"/>
                <a:gd name="connsiteY32" fmla="*/ 214453 h 625486"/>
                <a:gd name="connsiteX33" fmla="*/ 607615 w 3568245"/>
                <a:gd name="connsiteY33" fmla="*/ 217431 h 625486"/>
                <a:gd name="connsiteX34" fmla="*/ 613572 w 3568245"/>
                <a:gd name="connsiteY34" fmla="*/ 226367 h 625486"/>
                <a:gd name="connsiteX35" fmla="*/ 640378 w 3568245"/>
                <a:gd name="connsiteY35" fmla="*/ 238281 h 625486"/>
                <a:gd name="connsiteX36" fmla="*/ 649314 w 3568245"/>
                <a:gd name="connsiteY36" fmla="*/ 241259 h 625486"/>
                <a:gd name="connsiteX37" fmla="*/ 702927 w 3568245"/>
                <a:gd name="connsiteY37" fmla="*/ 259130 h 625486"/>
                <a:gd name="connsiteX38" fmla="*/ 720798 w 3568245"/>
                <a:gd name="connsiteY38" fmla="*/ 265087 h 625486"/>
                <a:gd name="connsiteX39" fmla="*/ 729733 w 3568245"/>
                <a:gd name="connsiteY39" fmla="*/ 268066 h 625486"/>
                <a:gd name="connsiteX40" fmla="*/ 750583 w 3568245"/>
                <a:gd name="connsiteY40" fmla="*/ 271044 h 625486"/>
                <a:gd name="connsiteX41" fmla="*/ 798239 w 3568245"/>
                <a:gd name="connsiteY41" fmla="*/ 279980 h 625486"/>
                <a:gd name="connsiteX42" fmla="*/ 810153 w 3568245"/>
                <a:gd name="connsiteY42" fmla="*/ 282958 h 625486"/>
                <a:gd name="connsiteX43" fmla="*/ 828024 w 3568245"/>
                <a:gd name="connsiteY43" fmla="*/ 288915 h 625486"/>
                <a:gd name="connsiteX44" fmla="*/ 836959 w 3568245"/>
                <a:gd name="connsiteY44" fmla="*/ 291894 h 625486"/>
                <a:gd name="connsiteX45" fmla="*/ 848873 w 3568245"/>
                <a:gd name="connsiteY45" fmla="*/ 294872 h 625486"/>
                <a:gd name="connsiteX46" fmla="*/ 866744 w 3568245"/>
                <a:gd name="connsiteY46" fmla="*/ 300829 h 625486"/>
                <a:gd name="connsiteX47" fmla="*/ 875680 w 3568245"/>
                <a:gd name="connsiteY47" fmla="*/ 303808 h 625486"/>
                <a:gd name="connsiteX48" fmla="*/ 902486 w 3568245"/>
                <a:gd name="connsiteY48" fmla="*/ 309765 h 625486"/>
                <a:gd name="connsiteX49" fmla="*/ 920357 w 3568245"/>
                <a:gd name="connsiteY49" fmla="*/ 315722 h 625486"/>
                <a:gd name="connsiteX50" fmla="*/ 935250 w 3568245"/>
                <a:gd name="connsiteY50" fmla="*/ 318700 h 625486"/>
                <a:gd name="connsiteX51" fmla="*/ 956099 w 3568245"/>
                <a:gd name="connsiteY51" fmla="*/ 324657 h 625486"/>
                <a:gd name="connsiteX52" fmla="*/ 973970 w 3568245"/>
                <a:gd name="connsiteY52" fmla="*/ 327636 h 625486"/>
                <a:gd name="connsiteX53" fmla="*/ 985884 w 3568245"/>
                <a:gd name="connsiteY53" fmla="*/ 330614 h 625486"/>
                <a:gd name="connsiteX54" fmla="*/ 1003755 w 3568245"/>
                <a:gd name="connsiteY54" fmla="*/ 333593 h 625486"/>
                <a:gd name="connsiteX55" fmla="*/ 1012691 w 3568245"/>
                <a:gd name="connsiteY55" fmla="*/ 336571 h 625486"/>
                <a:gd name="connsiteX56" fmla="*/ 1027583 w 3568245"/>
                <a:gd name="connsiteY56" fmla="*/ 339550 h 625486"/>
                <a:gd name="connsiteX57" fmla="*/ 1060347 w 3568245"/>
                <a:gd name="connsiteY57" fmla="*/ 345507 h 625486"/>
                <a:gd name="connsiteX58" fmla="*/ 1072261 w 3568245"/>
                <a:gd name="connsiteY58" fmla="*/ 348485 h 625486"/>
                <a:gd name="connsiteX59" fmla="*/ 1093110 w 3568245"/>
                <a:gd name="connsiteY59" fmla="*/ 354442 h 625486"/>
                <a:gd name="connsiteX60" fmla="*/ 1134809 w 3568245"/>
                <a:gd name="connsiteY60" fmla="*/ 360399 h 625486"/>
                <a:gd name="connsiteX61" fmla="*/ 1158637 w 3568245"/>
                <a:gd name="connsiteY61" fmla="*/ 366356 h 625486"/>
                <a:gd name="connsiteX62" fmla="*/ 1176509 w 3568245"/>
                <a:gd name="connsiteY62" fmla="*/ 372313 h 625486"/>
                <a:gd name="connsiteX63" fmla="*/ 1185444 w 3568245"/>
                <a:gd name="connsiteY63" fmla="*/ 375292 h 625486"/>
                <a:gd name="connsiteX64" fmla="*/ 1197358 w 3568245"/>
                <a:gd name="connsiteY64" fmla="*/ 378270 h 625486"/>
                <a:gd name="connsiteX65" fmla="*/ 1230122 w 3568245"/>
                <a:gd name="connsiteY65" fmla="*/ 384227 h 625486"/>
                <a:gd name="connsiteX66" fmla="*/ 1286713 w 3568245"/>
                <a:gd name="connsiteY66" fmla="*/ 393163 h 625486"/>
                <a:gd name="connsiteX67" fmla="*/ 1331391 w 3568245"/>
                <a:gd name="connsiteY67" fmla="*/ 396141 h 625486"/>
                <a:gd name="connsiteX68" fmla="*/ 1343305 w 3568245"/>
                <a:gd name="connsiteY68" fmla="*/ 399120 h 625486"/>
                <a:gd name="connsiteX69" fmla="*/ 1382025 w 3568245"/>
                <a:gd name="connsiteY69" fmla="*/ 405077 h 625486"/>
                <a:gd name="connsiteX70" fmla="*/ 1402875 w 3568245"/>
                <a:gd name="connsiteY70" fmla="*/ 411034 h 625486"/>
                <a:gd name="connsiteX71" fmla="*/ 1414789 w 3568245"/>
                <a:gd name="connsiteY71" fmla="*/ 414012 h 625486"/>
                <a:gd name="connsiteX72" fmla="*/ 1444574 w 3568245"/>
                <a:gd name="connsiteY72" fmla="*/ 419969 h 625486"/>
                <a:gd name="connsiteX73" fmla="*/ 1477337 w 3568245"/>
                <a:gd name="connsiteY73" fmla="*/ 428905 h 625486"/>
                <a:gd name="connsiteX74" fmla="*/ 1492230 w 3568245"/>
                <a:gd name="connsiteY74" fmla="*/ 431883 h 625486"/>
                <a:gd name="connsiteX75" fmla="*/ 1501165 w 3568245"/>
                <a:gd name="connsiteY75" fmla="*/ 434862 h 625486"/>
                <a:gd name="connsiteX76" fmla="*/ 1527972 w 3568245"/>
                <a:gd name="connsiteY76" fmla="*/ 437840 h 625486"/>
                <a:gd name="connsiteX77" fmla="*/ 1721574 w 3568245"/>
                <a:gd name="connsiteY77" fmla="*/ 443797 h 625486"/>
                <a:gd name="connsiteX78" fmla="*/ 1745402 w 3568245"/>
                <a:gd name="connsiteY78" fmla="*/ 455711 h 625486"/>
                <a:gd name="connsiteX79" fmla="*/ 1757316 w 3568245"/>
                <a:gd name="connsiteY79" fmla="*/ 458690 h 625486"/>
                <a:gd name="connsiteX80" fmla="*/ 1784123 w 3568245"/>
                <a:gd name="connsiteY80" fmla="*/ 467625 h 625486"/>
                <a:gd name="connsiteX81" fmla="*/ 1825822 w 3568245"/>
                <a:gd name="connsiteY81" fmla="*/ 479539 h 625486"/>
                <a:gd name="connsiteX82" fmla="*/ 1846671 w 3568245"/>
                <a:gd name="connsiteY82" fmla="*/ 482518 h 625486"/>
                <a:gd name="connsiteX83" fmla="*/ 2001553 w 3568245"/>
                <a:gd name="connsiteY83" fmla="*/ 488475 h 625486"/>
                <a:gd name="connsiteX84" fmla="*/ 2120694 w 3568245"/>
                <a:gd name="connsiteY84" fmla="*/ 497410 h 625486"/>
                <a:gd name="connsiteX85" fmla="*/ 2239834 w 3568245"/>
                <a:gd name="connsiteY85" fmla="*/ 509324 h 625486"/>
                <a:gd name="connsiteX86" fmla="*/ 2361952 w 3568245"/>
                <a:gd name="connsiteY86" fmla="*/ 527195 h 625486"/>
                <a:gd name="connsiteX87" fmla="*/ 2439393 w 3568245"/>
                <a:gd name="connsiteY87" fmla="*/ 551023 h 625486"/>
                <a:gd name="connsiteX88" fmla="*/ 2549598 w 3568245"/>
                <a:gd name="connsiteY88" fmla="*/ 556980 h 625486"/>
                <a:gd name="connsiteX89" fmla="*/ 2680652 w 3568245"/>
                <a:gd name="connsiteY89" fmla="*/ 565916 h 625486"/>
                <a:gd name="connsiteX90" fmla="*/ 2761071 w 3568245"/>
                <a:gd name="connsiteY90" fmla="*/ 580808 h 625486"/>
                <a:gd name="connsiteX91" fmla="*/ 3002330 w 3568245"/>
                <a:gd name="connsiteY91" fmla="*/ 577830 h 625486"/>
                <a:gd name="connsiteX92" fmla="*/ 3207847 w 3568245"/>
                <a:gd name="connsiteY92" fmla="*/ 604636 h 625486"/>
                <a:gd name="connsiteX93" fmla="*/ 3416342 w 3568245"/>
                <a:gd name="connsiteY93" fmla="*/ 619529 h 625486"/>
                <a:gd name="connsiteX94" fmla="*/ 3568245 w 3568245"/>
                <a:gd name="connsiteY94" fmla="*/ 625486 h 62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3568245" h="625486">
                  <a:moveTo>
                    <a:pt x="0" y="0"/>
                  </a:moveTo>
                  <a:lnTo>
                    <a:pt x="0" y="0"/>
                  </a:lnTo>
                  <a:cubicBezTo>
                    <a:pt x="27799" y="993"/>
                    <a:pt x="55689" y="534"/>
                    <a:pt x="83398" y="2979"/>
                  </a:cubicBezTo>
                  <a:cubicBezTo>
                    <a:pt x="89653" y="3531"/>
                    <a:pt x="95312" y="6950"/>
                    <a:pt x="101269" y="8936"/>
                  </a:cubicBezTo>
                  <a:lnTo>
                    <a:pt x="110205" y="11914"/>
                  </a:lnTo>
                  <a:lnTo>
                    <a:pt x="137011" y="20850"/>
                  </a:lnTo>
                  <a:cubicBezTo>
                    <a:pt x="137016" y="20852"/>
                    <a:pt x="154877" y="26803"/>
                    <a:pt x="154882" y="26807"/>
                  </a:cubicBezTo>
                  <a:cubicBezTo>
                    <a:pt x="157861" y="28793"/>
                    <a:pt x="160528" y="31354"/>
                    <a:pt x="163818" y="32764"/>
                  </a:cubicBezTo>
                  <a:cubicBezTo>
                    <a:pt x="167581" y="34376"/>
                    <a:pt x="171811" y="34566"/>
                    <a:pt x="175732" y="35742"/>
                  </a:cubicBezTo>
                  <a:cubicBezTo>
                    <a:pt x="181746" y="37546"/>
                    <a:pt x="187646" y="39713"/>
                    <a:pt x="193603" y="41699"/>
                  </a:cubicBezTo>
                  <a:cubicBezTo>
                    <a:pt x="196581" y="42692"/>
                    <a:pt x="199414" y="44366"/>
                    <a:pt x="202538" y="44678"/>
                  </a:cubicBezTo>
                  <a:cubicBezTo>
                    <a:pt x="212906" y="45715"/>
                    <a:pt x="237871" y="47554"/>
                    <a:pt x="250194" y="50635"/>
                  </a:cubicBezTo>
                  <a:cubicBezTo>
                    <a:pt x="256286" y="52158"/>
                    <a:pt x="262841" y="53109"/>
                    <a:pt x="268066" y="56592"/>
                  </a:cubicBezTo>
                  <a:cubicBezTo>
                    <a:pt x="288549" y="70247"/>
                    <a:pt x="279145" y="66242"/>
                    <a:pt x="294872" y="71484"/>
                  </a:cubicBezTo>
                  <a:cubicBezTo>
                    <a:pt x="300829" y="75455"/>
                    <a:pt x="305951" y="81134"/>
                    <a:pt x="312743" y="83398"/>
                  </a:cubicBezTo>
                  <a:cubicBezTo>
                    <a:pt x="315722" y="84391"/>
                    <a:pt x="318871" y="84973"/>
                    <a:pt x="321679" y="86377"/>
                  </a:cubicBezTo>
                  <a:cubicBezTo>
                    <a:pt x="344767" y="97922"/>
                    <a:pt x="317095" y="87829"/>
                    <a:pt x="339550" y="95312"/>
                  </a:cubicBezTo>
                  <a:cubicBezTo>
                    <a:pt x="365155" y="112383"/>
                    <a:pt x="332759" y="91916"/>
                    <a:pt x="357421" y="104248"/>
                  </a:cubicBezTo>
                  <a:cubicBezTo>
                    <a:pt x="360623" y="105849"/>
                    <a:pt x="363085" y="108751"/>
                    <a:pt x="366356" y="110205"/>
                  </a:cubicBezTo>
                  <a:cubicBezTo>
                    <a:pt x="372094" y="112755"/>
                    <a:pt x="378270" y="114176"/>
                    <a:pt x="384227" y="116162"/>
                  </a:cubicBezTo>
                  <a:lnTo>
                    <a:pt x="393163" y="119140"/>
                  </a:lnTo>
                  <a:cubicBezTo>
                    <a:pt x="396141" y="120133"/>
                    <a:pt x="399052" y="121358"/>
                    <a:pt x="402098" y="122119"/>
                  </a:cubicBezTo>
                  <a:cubicBezTo>
                    <a:pt x="406069" y="123112"/>
                    <a:pt x="410076" y="123972"/>
                    <a:pt x="414012" y="125097"/>
                  </a:cubicBezTo>
                  <a:cubicBezTo>
                    <a:pt x="417031" y="125960"/>
                    <a:pt x="419919" y="127250"/>
                    <a:pt x="422948" y="128076"/>
                  </a:cubicBezTo>
                  <a:cubicBezTo>
                    <a:pt x="464104" y="139301"/>
                    <a:pt x="430391" y="128572"/>
                    <a:pt x="464647" y="139990"/>
                  </a:cubicBezTo>
                  <a:cubicBezTo>
                    <a:pt x="464651" y="139991"/>
                    <a:pt x="482515" y="145945"/>
                    <a:pt x="482518" y="145947"/>
                  </a:cubicBezTo>
                  <a:cubicBezTo>
                    <a:pt x="488475" y="149918"/>
                    <a:pt x="493597" y="155597"/>
                    <a:pt x="500389" y="157861"/>
                  </a:cubicBezTo>
                  <a:cubicBezTo>
                    <a:pt x="506346" y="159847"/>
                    <a:pt x="513035" y="160335"/>
                    <a:pt x="518260" y="163818"/>
                  </a:cubicBezTo>
                  <a:cubicBezTo>
                    <a:pt x="524217" y="167789"/>
                    <a:pt x="529339" y="173468"/>
                    <a:pt x="536131" y="175732"/>
                  </a:cubicBezTo>
                  <a:lnTo>
                    <a:pt x="554002" y="181689"/>
                  </a:lnTo>
                  <a:cubicBezTo>
                    <a:pt x="563442" y="195849"/>
                    <a:pt x="556563" y="189491"/>
                    <a:pt x="577830" y="196581"/>
                  </a:cubicBezTo>
                  <a:lnTo>
                    <a:pt x="586765" y="199560"/>
                  </a:lnTo>
                  <a:cubicBezTo>
                    <a:pt x="589469" y="203616"/>
                    <a:pt x="593965" y="211625"/>
                    <a:pt x="598679" y="214453"/>
                  </a:cubicBezTo>
                  <a:cubicBezTo>
                    <a:pt x="601371" y="216068"/>
                    <a:pt x="604636" y="216438"/>
                    <a:pt x="607615" y="217431"/>
                  </a:cubicBezTo>
                  <a:cubicBezTo>
                    <a:pt x="609601" y="220410"/>
                    <a:pt x="611041" y="223836"/>
                    <a:pt x="613572" y="226367"/>
                  </a:cubicBezTo>
                  <a:cubicBezTo>
                    <a:pt x="620652" y="233447"/>
                    <a:pt x="631531" y="235332"/>
                    <a:pt x="640378" y="238281"/>
                  </a:cubicBezTo>
                  <a:lnTo>
                    <a:pt x="649314" y="241259"/>
                  </a:lnTo>
                  <a:lnTo>
                    <a:pt x="702927" y="259130"/>
                  </a:lnTo>
                  <a:lnTo>
                    <a:pt x="720798" y="265087"/>
                  </a:lnTo>
                  <a:cubicBezTo>
                    <a:pt x="723776" y="266080"/>
                    <a:pt x="726625" y="267622"/>
                    <a:pt x="729733" y="268066"/>
                  </a:cubicBezTo>
                  <a:lnTo>
                    <a:pt x="750583" y="271044"/>
                  </a:lnTo>
                  <a:cubicBezTo>
                    <a:pt x="777920" y="280156"/>
                    <a:pt x="762206" y="276376"/>
                    <a:pt x="798239" y="279980"/>
                  </a:cubicBezTo>
                  <a:cubicBezTo>
                    <a:pt x="802210" y="280973"/>
                    <a:pt x="806232" y="281782"/>
                    <a:pt x="810153" y="282958"/>
                  </a:cubicBezTo>
                  <a:cubicBezTo>
                    <a:pt x="816167" y="284762"/>
                    <a:pt x="822067" y="286929"/>
                    <a:pt x="828024" y="288915"/>
                  </a:cubicBezTo>
                  <a:cubicBezTo>
                    <a:pt x="831002" y="289908"/>
                    <a:pt x="833913" y="291133"/>
                    <a:pt x="836959" y="291894"/>
                  </a:cubicBezTo>
                  <a:cubicBezTo>
                    <a:pt x="840930" y="292887"/>
                    <a:pt x="844952" y="293696"/>
                    <a:pt x="848873" y="294872"/>
                  </a:cubicBezTo>
                  <a:cubicBezTo>
                    <a:pt x="854887" y="296676"/>
                    <a:pt x="860787" y="298843"/>
                    <a:pt x="866744" y="300829"/>
                  </a:cubicBezTo>
                  <a:cubicBezTo>
                    <a:pt x="869723" y="301822"/>
                    <a:pt x="872601" y="303192"/>
                    <a:pt x="875680" y="303808"/>
                  </a:cubicBezTo>
                  <a:cubicBezTo>
                    <a:pt x="884193" y="305510"/>
                    <a:pt x="894066" y="307239"/>
                    <a:pt x="902486" y="309765"/>
                  </a:cubicBezTo>
                  <a:cubicBezTo>
                    <a:pt x="908500" y="311569"/>
                    <a:pt x="914200" y="314491"/>
                    <a:pt x="920357" y="315722"/>
                  </a:cubicBezTo>
                  <a:cubicBezTo>
                    <a:pt x="925321" y="316715"/>
                    <a:pt x="930339" y="317472"/>
                    <a:pt x="935250" y="318700"/>
                  </a:cubicBezTo>
                  <a:cubicBezTo>
                    <a:pt x="957988" y="324384"/>
                    <a:pt x="928206" y="319078"/>
                    <a:pt x="956099" y="324657"/>
                  </a:cubicBezTo>
                  <a:cubicBezTo>
                    <a:pt x="962021" y="325841"/>
                    <a:pt x="968048" y="326452"/>
                    <a:pt x="973970" y="327636"/>
                  </a:cubicBezTo>
                  <a:cubicBezTo>
                    <a:pt x="977984" y="328439"/>
                    <a:pt x="981870" y="329811"/>
                    <a:pt x="985884" y="330614"/>
                  </a:cubicBezTo>
                  <a:cubicBezTo>
                    <a:pt x="991806" y="331798"/>
                    <a:pt x="997860" y="332283"/>
                    <a:pt x="1003755" y="333593"/>
                  </a:cubicBezTo>
                  <a:cubicBezTo>
                    <a:pt x="1006820" y="334274"/>
                    <a:pt x="1009645" y="335810"/>
                    <a:pt x="1012691" y="336571"/>
                  </a:cubicBezTo>
                  <a:cubicBezTo>
                    <a:pt x="1017602" y="337799"/>
                    <a:pt x="1022602" y="338644"/>
                    <a:pt x="1027583" y="339550"/>
                  </a:cubicBezTo>
                  <a:cubicBezTo>
                    <a:pt x="1045401" y="342790"/>
                    <a:pt x="1043763" y="341822"/>
                    <a:pt x="1060347" y="345507"/>
                  </a:cubicBezTo>
                  <a:cubicBezTo>
                    <a:pt x="1064343" y="346395"/>
                    <a:pt x="1068325" y="347360"/>
                    <a:pt x="1072261" y="348485"/>
                  </a:cubicBezTo>
                  <a:cubicBezTo>
                    <a:pt x="1082186" y="351321"/>
                    <a:pt x="1081923" y="352578"/>
                    <a:pt x="1093110" y="354442"/>
                  </a:cubicBezTo>
                  <a:cubicBezTo>
                    <a:pt x="1106960" y="356750"/>
                    <a:pt x="1134809" y="360399"/>
                    <a:pt x="1134809" y="360399"/>
                  </a:cubicBezTo>
                  <a:cubicBezTo>
                    <a:pt x="1161912" y="369434"/>
                    <a:pt x="1119119" y="355579"/>
                    <a:pt x="1158637" y="366356"/>
                  </a:cubicBezTo>
                  <a:cubicBezTo>
                    <a:pt x="1164695" y="368008"/>
                    <a:pt x="1170552" y="370327"/>
                    <a:pt x="1176509" y="372313"/>
                  </a:cubicBezTo>
                  <a:cubicBezTo>
                    <a:pt x="1179487" y="373306"/>
                    <a:pt x="1182398" y="374531"/>
                    <a:pt x="1185444" y="375292"/>
                  </a:cubicBezTo>
                  <a:cubicBezTo>
                    <a:pt x="1189415" y="376285"/>
                    <a:pt x="1193362" y="377382"/>
                    <a:pt x="1197358" y="378270"/>
                  </a:cubicBezTo>
                  <a:cubicBezTo>
                    <a:pt x="1209862" y="381049"/>
                    <a:pt x="1217171" y="382069"/>
                    <a:pt x="1230122" y="384227"/>
                  </a:cubicBezTo>
                  <a:cubicBezTo>
                    <a:pt x="1252066" y="391543"/>
                    <a:pt x="1247047" y="390519"/>
                    <a:pt x="1286713" y="393163"/>
                  </a:cubicBezTo>
                  <a:lnTo>
                    <a:pt x="1331391" y="396141"/>
                  </a:lnTo>
                  <a:cubicBezTo>
                    <a:pt x="1335362" y="397134"/>
                    <a:pt x="1339277" y="398388"/>
                    <a:pt x="1343305" y="399120"/>
                  </a:cubicBezTo>
                  <a:cubicBezTo>
                    <a:pt x="1374857" y="404857"/>
                    <a:pt x="1353165" y="399305"/>
                    <a:pt x="1382025" y="405077"/>
                  </a:cubicBezTo>
                  <a:cubicBezTo>
                    <a:pt x="1397559" y="408184"/>
                    <a:pt x="1389615" y="407246"/>
                    <a:pt x="1402875" y="411034"/>
                  </a:cubicBezTo>
                  <a:cubicBezTo>
                    <a:pt x="1406811" y="412159"/>
                    <a:pt x="1410786" y="413154"/>
                    <a:pt x="1414789" y="414012"/>
                  </a:cubicBezTo>
                  <a:cubicBezTo>
                    <a:pt x="1424689" y="416133"/>
                    <a:pt x="1434969" y="416767"/>
                    <a:pt x="1444574" y="419969"/>
                  </a:cubicBezTo>
                  <a:cubicBezTo>
                    <a:pt x="1457412" y="424249"/>
                    <a:pt x="1460540" y="425546"/>
                    <a:pt x="1477337" y="428905"/>
                  </a:cubicBezTo>
                  <a:cubicBezTo>
                    <a:pt x="1482301" y="429898"/>
                    <a:pt x="1487319" y="430655"/>
                    <a:pt x="1492230" y="431883"/>
                  </a:cubicBezTo>
                  <a:cubicBezTo>
                    <a:pt x="1495276" y="432644"/>
                    <a:pt x="1498076" y="434300"/>
                    <a:pt x="1501165" y="434862"/>
                  </a:cubicBezTo>
                  <a:cubicBezTo>
                    <a:pt x="1518221" y="437963"/>
                    <a:pt x="1517951" y="437840"/>
                    <a:pt x="1527972" y="437840"/>
                  </a:cubicBezTo>
                  <a:lnTo>
                    <a:pt x="1721574" y="443797"/>
                  </a:lnTo>
                  <a:cubicBezTo>
                    <a:pt x="1729517" y="447768"/>
                    <a:pt x="1737205" y="452295"/>
                    <a:pt x="1745402" y="455711"/>
                  </a:cubicBezTo>
                  <a:cubicBezTo>
                    <a:pt x="1749181" y="457286"/>
                    <a:pt x="1753395" y="457514"/>
                    <a:pt x="1757316" y="458690"/>
                  </a:cubicBezTo>
                  <a:cubicBezTo>
                    <a:pt x="1766338" y="461397"/>
                    <a:pt x="1775187" y="464646"/>
                    <a:pt x="1784123" y="467625"/>
                  </a:cubicBezTo>
                  <a:cubicBezTo>
                    <a:pt x="1797892" y="472215"/>
                    <a:pt x="1811387" y="477133"/>
                    <a:pt x="1825822" y="479539"/>
                  </a:cubicBezTo>
                  <a:cubicBezTo>
                    <a:pt x="1844672" y="482681"/>
                    <a:pt x="1837654" y="482518"/>
                    <a:pt x="1846671" y="482518"/>
                  </a:cubicBezTo>
                  <a:lnTo>
                    <a:pt x="2001553" y="488475"/>
                  </a:lnTo>
                  <a:lnTo>
                    <a:pt x="2120694" y="497410"/>
                  </a:lnTo>
                  <a:lnTo>
                    <a:pt x="2239834" y="509324"/>
                  </a:lnTo>
                  <a:lnTo>
                    <a:pt x="2361952" y="527195"/>
                  </a:lnTo>
                  <a:lnTo>
                    <a:pt x="2439393" y="551023"/>
                  </a:lnTo>
                  <a:lnTo>
                    <a:pt x="2549598" y="556980"/>
                  </a:lnTo>
                  <a:lnTo>
                    <a:pt x="2680652" y="565916"/>
                  </a:lnTo>
                  <a:lnTo>
                    <a:pt x="2761071" y="580808"/>
                  </a:lnTo>
                  <a:lnTo>
                    <a:pt x="3002330" y="577830"/>
                  </a:lnTo>
                  <a:lnTo>
                    <a:pt x="3207847" y="604636"/>
                  </a:lnTo>
                  <a:lnTo>
                    <a:pt x="3416342" y="619529"/>
                  </a:lnTo>
                  <a:lnTo>
                    <a:pt x="3568245" y="625486"/>
                  </a:lnTo>
                </a:path>
              </a:pathLst>
            </a:cu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 name="Forme libre : forme 3">
              <a:extLst>
                <a:ext uri="{FF2B5EF4-FFF2-40B4-BE49-F238E27FC236}">
                  <a16:creationId xmlns:a16="http://schemas.microsoft.com/office/drawing/2014/main" id="{A4652D62-A638-4083-BA6F-9A492182213F}"/>
                </a:ext>
              </a:extLst>
            </p:cNvPr>
            <p:cNvSpPr/>
            <p:nvPr/>
          </p:nvSpPr>
          <p:spPr>
            <a:xfrm>
              <a:off x="652292" y="1614348"/>
              <a:ext cx="3592073" cy="645128"/>
            </a:xfrm>
            <a:custGeom>
              <a:avLst/>
              <a:gdLst>
                <a:gd name="connsiteX0" fmla="*/ 0 w 3592073"/>
                <a:gd name="connsiteY0" fmla="*/ 0 h 645128"/>
                <a:gd name="connsiteX1" fmla="*/ 0 w 3592073"/>
                <a:gd name="connsiteY1" fmla="*/ 0 h 645128"/>
                <a:gd name="connsiteX2" fmla="*/ 44677 w 3592073"/>
                <a:gd name="connsiteY2" fmla="*/ 11914 h 645128"/>
                <a:gd name="connsiteX3" fmla="*/ 62548 w 3592073"/>
                <a:gd name="connsiteY3" fmla="*/ 17871 h 645128"/>
                <a:gd name="connsiteX4" fmla="*/ 71484 w 3592073"/>
                <a:gd name="connsiteY4" fmla="*/ 20849 h 645128"/>
                <a:gd name="connsiteX5" fmla="*/ 154882 w 3592073"/>
                <a:gd name="connsiteY5" fmla="*/ 23828 h 645128"/>
                <a:gd name="connsiteX6" fmla="*/ 172753 w 3592073"/>
                <a:gd name="connsiteY6" fmla="*/ 29785 h 645128"/>
                <a:gd name="connsiteX7" fmla="*/ 199559 w 3592073"/>
                <a:gd name="connsiteY7" fmla="*/ 35742 h 645128"/>
                <a:gd name="connsiteX8" fmla="*/ 226366 w 3592073"/>
                <a:gd name="connsiteY8" fmla="*/ 38720 h 645128"/>
                <a:gd name="connsiteX9" fmla="*/ 244237 w 3592073"/>
                <a:gd name="connsiteY9" fmla="*/ 44677 h 645128"/>
                <a:gd name="connsiteX10" fmla="*/ 268065 w 3592073"/>
                <a:gd name="connsiteY10" fmla="*/ 50634 h 645128"/>
                <a:gd name="connsiteX11" fmla="*/ 277001 w 3592073"/>
                <a:gd name="connsiteY11" fmla="*/ 53613 h 645128"/>
                <a:gd name="connsiteX12" fmla="*/ 294872 w 3592073"/>
                <a:gd name="connsiteY12" fmla="*/ 65527 h 645128"/>
                <a:gd name="connsiteX13" fmla="*/ 303807 w 3592073"/>
                <a:gd name="connsiteY13" fmla="*/ 71484 h 645128"/>
                <a:gd name="connsiteX14" fmla="*/ 312743 w 3592073"/>
                <a:gd name="connsiteY14" fmla="*/ 74462 h 645128"/>
                <a:gd name="connsiteX15" fmla="*/ 330614 w 3592073"/>
                <a:gd name="connsiteY15" fmla="*/ 86376 h 645128"/>
                <a:gd name="connsiteX16" fmla="*/ 339549 w 3592073"/>
                <a:gd name="connsiteY16" fmla="*/ 89355 h 645128"/>
                <a:gd name="connsiteX17" fmla="*/ 357420 w 3592073"/>
                <a:gd name="connsiteY17" fmla="*/ 101269 h 645128"/>
                <a:gd name="connsiteX18" fmla="*/ 375291 w 3592073"/>
                <a:gd name="connsiteY18" fmla="*/ 107226 h 645128"/>
                <a:gd name="connsiteX19" fmla="*/ 384227 w 3592073"/>
                <a:gd name="connsiteY19" fmla="*/ 113183 h 645128"/>
                <a:gd name="connsiteX20" fmla="*/ 393162 w 3592073"/>
                <a:gd name="connsiteY20" fmla="*/ 116161 h 645128"/>
                <a:gd name="connsiteX21" fmla="*/ 405076 w 3592073"/>
                <a:gd name="connsiteY21" fmla="*/ 119140 h 645128"/>
                <a:gd name="connsiteX22" fmla="*/ 434861 w 3592073"/>
                <a:gd name="connsiteY22" fmla="*/ 125097 h 645128"/>
                <a:gd name="connsiteX23" fmla="*/ 455711 w 3592073"/>
                <a:gd name="connsiteY23" fmla="*/ 131054 h 645128"/>
                <a:gd name="connsiteX24" fmla="*/ 479539 w 3592073"/>
                <a:gd name="connsiteY24" fmla="*/ 134032 h 645128"/>
                <a:gd name="connsiteX25" fmla="*/ 500388 w 3592073"/>
                <a:gd name="connsiteY25" fmla="*/ 137011 h 645128"/>
                <a:gd name="connsiteX26" fmla="*/ 509324 w 3592073"/>
                <a:gd name="connsiteY26" fmla="*/ 139989 h 645128"/>
                <a:gd name="connsiteX27" fmla="*/ 527195 w 3592073"/>
                <a:gd name="connsiteY27" fmla="*/ 151903 h 645128"/>
                <a:gd name="connsiteX28" fmla="*/ 545066 w 3592073"/>
                <a:gd name="connsiteY28" fmla="*/ 157860 h 645128"/>
                <a:gd name="connsiteX29" fmla="*/ 554001 w 3592073"/>
                <a:gd name="connsiteY29" fmla="*/ 163817 h 645128"/>
                <a:gd name="connsiteX30" fmla="*/ 571872 w 3592073"/>
                <a:gd name="connsiteY30" fmla="*/ 169774 h 645128"/>
                <a:gd name="connsiteX31" fmla="*/ 589743 w 3592073"/>
                <a:gd name="connsiteY31" fmla="*/ 181688 h 645128"/>
                <a:gd name="connsiteX32" fmla="*/ 598679 w 3592073"/>
                <a:gd name="connsiteY32" fmla="*/ 187645 h 645128"/>
                <a:gd name="connsiteX33" fmla="*/ 607614 w 3592073"/>
                <a:gd name="connsiteY33" fmla="*/ 190624 h 645128"/>
                <a:gd name="connsiteX34" fmla="*/ 634421 w 3592073"/>
                <a:gd name="connsiteY34" fmla="*/ 205516 h 645128"/>
                <a:gd name="connsiteX35" fmla="*/ 643356 w 3592073"/>
                <a:gd name="connsiteY35" fmla="*/ 211473 h 645128"/>
                <a:gd name="connsiteX36" fmla="*/ 652292 w 3592073"/>
                <a:gd name="connsiteY36" fmla="*/ 214452 h 645128"/>
                <a:gd name="connsiteX37" fmla="*/ 670163 w 3592073"/>
                <a:gd name="connsiteY37" fmla="*/ 226366 h 645128"/>
                <a:gd name="connsiteX38" fmla="*/ 679098 w 3592073"/>
                <a:gd name="connsiteY38" fmla="*/ 229345 h 645128"/>
                <a:gd name="connsiteX39" fmla="*/ 688034 w 3592073"/>
                <a:gd name="connsiteY39" fmla="*/ 235302 h 645128"/>
                <a:gd name="connsiteX40" fmla="*/ 714840 w 3592073"/>
                <a:gd name="connsiteY40" fmla="*/ 244237 h 645128"/>
                <a:gd name="connsiteX41" fmla="*/ 723776 w 3592073"/>
                <a:gd name="connsiteY41" fmla="*/ 247216 h 645128"/>
                <a:gd name="connsiteX42" fmla="*/ 750582 w 3592073"/>
                <a:gd name="connsiteY42" fmla="*/ 259130 h 645128"/>
                <a:gd name="connsiteX43" fmla="*/ 759518 w 3592073"/>
                <a:gd name="connsiteY43" fmla="*/ 262108 h 645128"/>
                <a:gd name="connsiteX44" fmla="*/ 774410 w 3592073"/>
                <a:gd name="connsiteY44" fmla="*/ 265087 h 645128"/>
                <a:gd name="connsiteX45" fmla="*/ 783346 w 3592073"/>
                <a:gd name="connsiteY45" fmla="*/ 268065 h 645128"/>
                <a:gd name="connsiteX46" fmla="*/ 795260 w 3592073"/>
                <a:gd name="connsiteY46" fmla="*/ 271044 h 645128"/>
                <a:gd name="connsiteX47" fmla="*/ 804195 w 3592073"/>
                <a:gd name="connsiteY47" fmla="*/ 274022 h 645128"/>
                <a:gd name="connsiteX48" fmla="*/ 816109 w 3592073"/>
                <a:gd name="connsiteY48" fmla="*/ 277001 h 645128"/>
                <a:gd name="connsiteX49" fmla="*/ 825045 w 3592073"/>
                <a:gd name="connsiteY49" fmla="*/ 279979 h 645128"/>
                <a:gd name="connsiteX50" fmla="*/ 857808 w 3592073"/>
                <a:gd name="connsiteY50" fmla="*/ 288915 h 645128"/>
                <a:gd name="connsiteX51" fmla="*/ 884615 w 3592073"/>
                <a:gd name="connsiteY51" fmla="*/ 306786 h 645128"/>
                <a:gd name="connsiteX52" fmla="*/ 893550 w 3592073"/>
                <a:gd name="connsiteY52" fmla="*/ 312743 h 645128"/>
                <a:gd name="connsiteX53" fmla="*/ 911421 w 3592073"/>
                <a:gd name="connsiteY53" fmla="*/ 318700 h 645128"/>
                <a:gd name="connsiteX54" fmla="*/ 929292 w 3592073"/>
                <a:gd name="connsiteY54" fmla="*/ 327635 h 645128"/>
                <a:gd name="connsiteX55" fmla="*/ 956099 w 3592073"/>
                <a:gd name="connsiteY55" fmla="*/ 339549 h 645128"/>
                <a:gd name="connsiteX56" fmla="*/ 965034 w 3592073"/>
                <a:gd name="connsiteY56" fmla="*/ 342528 h 645128"/>
                <a:gd name="connsiteX57" fmla="*/ 973970 w 3592073"/>
                <a:gd name="connsiteY57" fmla="*/ 348485 h 645128"/>
                <a:gd name="connsiteX58" fmla="*/ 997798 w 3592073"/>
                <a:gd name="connsiteY58" fmla="*/ 354442 h 645128"/>
                <a:gd name="connsiteX59" fmla="*/ 1006733 w 3592073"/>
                <a:gd name="connsiteY59" fmla="*/ 357420 h 645128"/>
                <a:gd name="connsiteX60" fmla="*/ 1018647 w 3592073"/>
                <a:gd name="connsiteY60" fmla="*/ 360399 h 645128"/>
                <a:gd name="connsiteX61" fmla="*/ 1051411 w 3592073"/>
                <a:gd name="connsiteY61" fmla="*/ 366356 h 645128"/>
                <a:gd name="connsiteX62" fmla="*/ 1078217 w 3592073"/>
                <a:gd name="connsiteY62" fmla="*/ 369334 h 645128"/>
                <a:gd name="connsiteX63" fmla="*/ 1113959 w 3592073"/>
                <a:gd name="connsiteY63" fmla="*/ 375291 h 645128"/>
                <a:gd name="connsiteX64" fmla="*/ 1125873 w 3592073"/>
                <a:gd name="connsiteY64" fmla="*/ 378270 h 645128"/>
                <a:gd name="connsiteX65" fmla="*/ 1140766 w 3592073"/>
                <a:gd name="connsiteY65" fmla="*/ 381248 h 645128"/>
                <a:gd name="connsiteX66" fmla="*/ 1149701 w 3592073"/>
                <a:gd name="connsiteY66" fmla="*/ 384227 h 645128"/>
                <a:gd name="connsiteX67" fmla="*/ 1173529 w 3592073"/>
                <a:gd name="connsiteY67" fmla="*/ 390184 h 645128"/>
                <a:gd name="connsiteX68" fmla="*/ 1203315 w 3592073"/>
                <a:gd name="connsiteY68" fmla="*/ 399119 h 645128"/>
                <a:gd name="connsiteX69" fmla="*/ 1212250 w 3592073"/>
                <a:gd name="connsiteY69" fmla="*/ 402098 h 645128"/>
                <a:gd name="connsiteX70" fmla="*/ 1230121 w 3592073"/>
                <a:gd name="connsiteY70" fmla="*/ 405076 h 645128"/>
                <a:gd name="connsiteX71" fmla="*/ 1239057 w 3592073"/>
                <a:gd name="connsiteY71" fmla="*/ 408055 h 645128"/>
                <a:gd name="connsiteX72" fmla="*/ 1265863 w 3592073"/>
                <a:gd name="connsiteY72" fmla="*/ 414012 h 645128"/>
                <a:gd name="connsiteX73" fmla="*/ 1286713 w 3592073"/>
                <a:gd name="connsiteY73" fmla="*/ 416990 h 645128"/>
                <a:gd name="connsiteX74" fmla="*/ 1307562 w 3592073"/>
                <a:gd name="connsiteY74" fmla="*/ 422947 h 645128"/>
                <a:gd name="connsiteX75" fmla="*/ 1325433 w 3592073"/>
                <a:gd name="connsiteY75" fmla="*/ 425926 h 645128"/>
                <a:gd name="connsiteX76" fmla="*/ 1340326 w 3592073"/>
                <a:gd name="connsiteY76" fmla="*/ 428904 h 645128"/>
                <a:gd name="connsiteX77" fmla="*/ 1367132 w 3592073"/>
                <a:gd name="connsiteY77" fmla="*/ 431883 h 645128"/>
                <a:gd name="connsiteX78" fmla="*/ 1385003 w 3592073"/>
                <a:gd name="connsiteY78" fmla="*/ 434861 h 645128"/>
                <a:gd name="connsiteX79" fmla="*/ 1432659 w 3592073"/>
                <a:gd name="connsiteY79" fmla="*/ 440818 h 645128"/>
                <a:gd name="connsiteX80" fmla="*/ 1462444 w 3592073"/>
                <a:gd name="connsiteY80" fmla="*/ 449754 h 645128"/>
                <a:gd name="connsiteX81" fmla="*/ 1474358 w 3592073"/>
                <a:gd name="connsiteY81" fmla="*/ 452732 h 645128"/>
                <a:gd name="connsiteX82" fmla="*/ 1492229 w 3592073"/>
                <a:gd name="connsiteY82" fmla="*/ 458689 h 645128"/>
                <a:gd name="connsiteX83" fmla="*/ 1551799 w 3592073"/>
                <a:gd name="connsiteY83" fmla="*/ 464646 h 645128"/>
                <a:gd name="connsiteX84" fmla="*/ 1593498 w 3592073"/>
                <a:gd name="connsiteY84" fmla="*/ 473582 h 645128"/>
                <a:gd name="connsiteX85" fmla="*/ 1611369 w 3592073"/>
                <a:gd name="connsiteY85" fmla="*/ 476560 h 645128"/>
                <a:gd name="connsiteX86" fmla="*/ 1635197 w 3592073"/>
                <a:gd name="connsiteY86" fmla="*/ 479539 h 645128"/>
                <a:gd name="connsiteX87" fmla="*/ 1647111 w 3592073"/>
                <a:gd name="connsiteY87" fmla="*/ 482517 h 645128"/>
                <a:gd name="connsiteX88" fmla="*/ 1697746 w 3592073"/>
                <a:gd name="connsiteY88" fmla="*/ 485496 h 645128"/>
                <a:gd name="connsiteX89" fmla="*/ 1739445 w 3592073"/>
                <a:gd name="connsiteY89" fmla="*/ 491453 h 645128"/>
                <a:gd name="connsiteX90" fmla="*/ 1751359 w 3592073"/>
                <a:gd name="connsiteY90" fmla="*/ 494431 h 645128"/>
                <a:gd name="connsiteX91" fmla="*/ 1787101 w 3592073"/>
                <a:gd name="connsiteY91" fmla="*/ 500388 h 645128"/>
                <a:gd name="connsiteX92" fmla="*/ 1804972 w 3592073"/>
                <a:gd name="connsiteY92" fmla="*/ 503367 h 645128"/>
                <a:gd name="connsiteX93" fmla="*/ 1816886 w 3592073"/>
                <a:gd name="connsiteY93" fmla="*/ 506345 h 645128"/>
                <a:gd name="connsiteX94" fmla="*/ 1825821 w 3592073"/>
                <a:gd name="connsiteY94" fmla="*/ 509324 h 645128"/>
                <a:gd name="connsiteX95" fmla="*/ 1888370 w 3592073"/>
                <a:gd name="connsiteY95" fmla="*/ 515281 h 645128"/>
                <a:gd name="connsiteX96" fmla="*/ 1903262 w 3592073"/>
                <a:gd name="connsiteY96" fmla="*/ 518259 h 645128"/>
                <a:gd name="connsiteX97" fmla="*/ 1912198 w 3592073"/>
                <a:gd name="connsiteY97" fmla="*/ 521238 h 645128"/>
                <a:gd name="connsiteX98" fmla="*/ 1939004 w 3592073"/>
                <a:gd name="connsiteY98" fmla="*/ 524216 h 645128"/>
                <a:gd name="connsiteX99" fmla="*/ 2028359 w 3592073"/>
                <a:gd name="connsiteY99" fmla="*/ 533152 h 645128"/>
                <a:gd name="connsiteX100" fmla="*/ 2046230 w 3592073"/>
                <a:gd name="connsiteY100" fmla="*/ 536130 h 645128"/>
                <a:gd name="connsiteX101" fmla="*/ 2114736 w 3592073"/>
                <a:gd name="connsiteY101" fmla="*/ 542087 h 645128"/>
                <a:gd name="connsiteX102" fmla="*/ 2135586 w 3592073"/>
                <a:gd name="connsiteY102" fmla="*/ 545066 h 645128"/>
                <a:gd name="connsiteX103" fmla="*/ 2332167 w 3592073"/>
                <a:gd name="connsiteY103" fmla="*/ 554001 h 645128"/>
                <a:gd name="connsiteX104" fmla="*/ 2361952 w 3592073"/>
                <a:gd name="connsiteY104" fmla="*/ 562937 h 645128"/>
                <a:gd name="connsiteX105" fmla="*/ 2370887 w 3592073"/>
                <a:gd name="connsiteY105" fmla="*/ 565915 h 645128"/>
                <a:gd name="connsiteX106" fmla="*/ 2391737 w 3592073"/>
                <a:gd name="connsiteY106" fmla="*/ 568894 h 645128"/>
                <a:gd name="connsiteX107" fmla="*/ 2472156 w 3592073"/>
                <a:gd name="connsiteY107" fmla="*/ 574851 h 645128"/>
                <a:gd name="connsiteX108" fmla="*/ 2490027 w 3592073"/>
                <a:gd name="connsiteY108" fmla="*/ 577829 h 645128"/>
                <a:gd name="connsiteX109" fmla="*/ 2501941 w 3592073"/>
                <a:gd name="connsiteY109" fmla="*/ 580808 h 645128"/>
                <a:gd name="connsiteX110" fmla="*/ 2662780 w 3592073"/>
                <a:gd name="connsiteY110" fmla="*/ 586765 h 645128"/>
                <a:gd name="connsiteX111" fmla="*/ 2701501 w 3592073"/>
                <a:gd name="connsiteY111" fmla="*/ 589743 h 645128"/>
                <a:gd name="connsiteX112" fmla="*/ 2710436 w 3592073"/>
                <a:gd name="connsiteY112" fmla="*/ 592722 h 645128"/>
                <a:gd name="connsiteX113" fmla="*/ 2796813 w 3592073"/>
                <a:gd name="connsiteY113" fmla="*/ 589743 h 645128"/>
                <a:gd name="connsiteX114" fmla="*/ 2898082 w 3592073"/>
                <a:gd name="connsiteY114" fmla="*/ 592722 h 645128"/>
                <a:gd name="connsiteX115" fmla="*/ 2921910 w 3592073"/>
                <a:gd name="connsiteY115" fmla="*/ 595700 h 645128"/>
                <a:gd name="connsiteX116" fmla="*/ 2954673 w 3592073"/>
                <a:gd name="connsiteY116" fmla="*/ 598679 h 645128"/>
                <a:gd name="connsiteX117" fmla="*/ 3061900 w 3592073"/>
                <a:gd name="connsiteY117" fmla="*/ 601657 h 645128"/>
                <a:gd name="connsiteX118" fmla="*/ 3124448 w 3592073"/>
                <a:gd name="connsiteY118" fmla="*/ 607614 h 645128"/>
                <a:gd name="connsiteX119" fmla="*/ 3166147 w 3592073"/>
                <a:gd name="connsiteY119" fmla="*/ 610593 h 645128"/>
                <a:gd name="connsiteX120" fmla="*/ 3222739 w 3592073"/>
                <a:gd name="connsiteY120" fmla="*/ 616550 h 645128"/>
                <a:gd name="connsiteX121" fmla="*/ 3267416 w 3592073"/>
                <a:gd name="connsiteY121" fmla="*/ 622507 h 645128"/>
                <a:gd name="connsiteX122" fmla="*/ 3315072 w 3592073"/>
                <a:gd name="connsiteY122" fmla="*/ 625485 h 645128"/>
                <a:gd name="connsiteX123" fmla="*/ 3341879 w 3592073"/>
                <a:gd name="connsiteY123" fmla="*/ 628464 h 645128"/>
                <a:gd name="connsiteX124" fmla="*/ 3365707 w 3592073"/>
                <a:gd name="connsiteY124" fmla="*/ 631442 h 645128"/>
                <a:gd name="connsiteX125" fmla="*/ 3428255 w 3592073"/>
                <a:gd name="connsiteY125" fmla="*/ 634421 h 645128"/>
                <a:gd name="connsiteX126" fmla="*/ 3523567 w 3592073"/>
                <a:gd name="connsiteY126" fmla="*/ 640378 h 645128"/>
                <a:gd name="connsiteX127" fmla="*/ 3580159 w 3592073"/>
                <a:gd name="connsiteY127" fmla="*/ 640378 h 645128"/>
                <a:gd name="connsiteX128" fmla="*/ 3589094 w 3592073"/>
                <a:gd name="connsiteY128" fmla="*/ 637399 h 645128"/>
                <a:gd name="connsiteX129" fmla="*/ 3592073 w 3592073"/>
                <a:gd name="connsiteY129" fmla="*/ 637399 h 645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3592073" h="645128">
                  <a:moveTo>
                    <a:pt x="0" y="0"/>
                  </a:moveTo>
                  <a:lnTo>
                    <a:pt x="0" y="0"/>
                  </a:lnTo>
                  <a:cubicBezTo>
                    <a:pt x="32944" y="7321"/>
                    <a:pt x="18116" y="3061"/>
                    <a:pt x="44677" y="11914"/>
                  </a:cubicBezTo>
                  <a:lnTo>
                    <a:pt x="62548" y="17871"/>
                  </a:lnTo>
                  <a:cubicBezTo>
                    <a:pt x="65527" y="18864"/>
                    <a:pt x="68346" y="20737"/>
                    <a:pt x="71484" y="20849"/>
                  </a:cubicBezTo>
                  <a:lnTo>
                    <a:pt x="154882" y="23828"/>
                  </a:lnTo>
                  <a:cubicBezTo>
                    <a:pt x="160839" y="25814"/>
                    <a:pt x="166661" y="28262"/>
                    <a:pt x="172753" y="29785"/>
                  </a:cubicBezTo>
                  <a:cubicBezTo>
                    <a:pt x="181416" y="31950"/>
                    <a:pt x="190747" y="34483"/>
                    <a:pt x="199559" y="35742"/>
                  </a:cubicBezTo>
                  <a:cubicBezTo>
                    <a:pt x="208459" y="37013"/>
                    <a:pt x="217430" y="37727"/>
                    <a:pt x="226366" y="38720"/>
                  </a:cubicBezTo>
                  <a:cubicBezTo>
                    <a:pt x="232323" y="40706"/>
                    <a:pt x="238145" y="43154"/>
                    <a:pt x="244237" y="44677"/>
                  </a:cubicBezTo>
                  <a:cubicBezTo>
                    <a:pt x="252180" y="46663"/>
                    <a:pt x="260298" y="48045"/>
                    <a:pt x="268065" y="50634"/>
                  </a:cubicBezTo>
                  <a:cubicBezTo>
                    <a:pt x="271044" y="51627"/>
                    <a:pt x="274256" y="52088"/>
                    <a:pt x="277001" y="53613"/>
                  </a:cubicBezTo>
                  <a:cubicBezTo>
                    <a:pt x="283259" y="57090"/>
                    <a:pt x="288915" y="61556"/>
                    <a:pt x="294872" y="65527"/>
                  </a:cubicBezTo>
                  <a:cubicBezTo>
                    <a:pt x="297850" y="67513"/>
                    <a:pt x="300411" y="70352"/>
                    <a:pt x="303807" y="71484"/>
                  </a:cubicBezTo>
                  <a:lnTo>
                    <a:pt x="312743" y="74462"/>
                  </a:lnTo>
                  <a:cubicBezTo>
                    <a:pt x="318700" y="78433"/>
                    <a:pt x="323822" y="84112"/>
                    <a:pt x="330614" y="86376"/>
                  </a:cubicBezTo>
                  <a:cubicBezTo>
                    <a:pt x="333592" y="87369"/>
                    <a:pt x="336805" y="87830"/>
                    <a:pt x="339549" y="89355"/>
                  </a:cubicBezTo>
                  <a:cubicBezTo>
                    <a:pt x="345807" y="92832"/>
                    <a:pt x="350628" y="99005"/>
                    <a:pt x="357420" y="101269"/>
                  </a:cubicBezTo>
                  <a:cubicBezTo>
                    <a:pt x="363377" y="103255"/>
                    <a:pt x="370066" y="103743"/>
                    <a:pt x="375291" y="107226"/>
                  </a:cubicBezTo>
                  <a:cubicBezTo>
                    <a:pt x="378270" y="109212"/>
                    <a:pt x="381025" y="111582"/>
                    <a:pt x="384227" y="113183"/>
                  </a:cubicBezTo>
                  <a:cubicBezTo>
                    <a:pt x="387035" y="114587"/>
                    <a:pt x="390143" y="115299"/>
                    <a:pt x="393162" y="116161"/>
                  </a:cubicBezTo>
                  <a:cubicBezTo>
                    <a:pt x="397098" y="117286"/>
                    <a:pt x="401073" y="118282"/>
                    <a:pt x="405076" y="119140"/>
                  </a:cubicBezTo>
                  <a:cubicBezTo>
                    <a:pt x="414976" y="121262"/>
                    <a:pt x="425255" y="121896"/>
                    <a:pt x="434861" y="125097"/>
                  </a:cubicBezTo>
                  <a:cubicBezTo>
                    <a:pt x="441938" y="127456"/>
                    <a:pt x="448238" y="129809"/>
                    <a:pt x="455711" y="131054"/>
                  </a:cubicBezTo>
                  <a:cubicBezTo>
                    <a:pt x="463607" y="132370"/>
                    <a:pt x="471605" y="132974"/>
                    <a:pt x="479539" y="134032"/>
                  </a:cubicBezTo>
                  <a:lnTo>
                    <a:pt x="500388" y="137011"/>
                  </a:lnTo>
                  <a:cubicBezTo>
                    <a:pt x="503367" y="138004"/>
                    <a:pt x="506579" y="138464"/>
                    <a:pt x="509324" y="139989"/>
                  </a:cubicBezTo>
                  <a:cubicBezTo>
                    <a:pt x="515583" y="143466"/>
                    <a:pt x="520403" y="149639"/>
                    <a:pt x="527195" y="151903"/>
                  </a:cubicBezTo>
                  <a:lnTo>
                    <a:pt x="545066" y="157860"/>
                  </a:lnTo>
                  <a:cubicBezTo>
                    <a:pt x="548044" y="159846"/>
                    <a:pt x="550730" y="162363"/>
                    <a:pt x="554001" y="163817"/>
                  </a:cubicBezTo>
                  <a:cubicBezTo>
                    <a:pt x="559739" y="166367"/>
                    <a:pt x="571872" y="169774"/>
                    <a:pt x="571872" y="169774"/>
                  </a:cubicBezTo>
                  <a:lnTo>
                    <a:pt x="589743" y="181688"/>
                  </a:lnTo>
                  <a:cubicBezTo>
                    <a:pt x="592722" y="183674"/>
                    <a:pt x="595283" y="186513"/>
                    <a:pt x="598679" y="187645"/>
                  </a:cubicBezTo>
                  <a:cubicBezTo>
                    <a:pt x="601657" y="188638"/>
                    <a:pt x="604870" y="189099"/>
                    <a:pt x="607614" y="190624"/>
                  </a:cubicBezTo>
                  <a:cubicBezTo>
                    <a:pt x="638332" y="207690"/>
                    <a:pt x="614205" y="198779"/>
                    <a:pt x="634421" y="205516"/>
                  </a:cubicBezTo>
                  <a:cubicBezTo>
                    <a:pt x="637399" y="207502"/>
                    <a:pt x="640154" y="209872"/>
                    <a:pt x="643356" y="211473"/>
                  </a:cubicBezTo>
                  <a:cubicBezTo>
                    <a:pt x="646164" y="212877"/>
                    <a:pt x="649547" y="212927"/>
                    <a:pt x="652292" y="214452"/>
                  </a:cubicBezTo>
                  <a:cubicBezTo>
                    <a:pt x="658550" y="217929"/>
                    <a:pt x="663371" y="224102"/>
                    <a:pt x="670163" y="226366"/>
                  </a:cubicBezTo>
                  <a:cubicBezTo>
                    <a:pt x="673141" y="227359"/>
                    <a:pt x="676290" y="227941"/>
                    <a:pt x="679098" y="229345"/>
                  </a:cubicBezTo>
                  <a:cubicBezTo>
                    <a:pt x="682300" y="230946"/>
                    <a:pt x="684763" y="233848"/>
                    <a:pt x="688034" y="235302"/>
                  </a:cubicBezTo>
                  <a:cubicBezTo>
                    <a:pt x="688044" y="235306"/>
                    <a:pt x="710367" y="242746"/>
                    <a:pt x="714840" y="244237"/>
                  </a:cubicBezTo>
                  <a:cubicBezTo>
                    <a:pt x="717819" y="245230"/>
                    <a:pt x="721164" y="245474"/>
                    <a:pt x="723776" y="247216"/>
                  </a:cubicBezTo>
                  <a:cubicBezTo>
                    <a:pt x="737935" y="256656"/>
                    <a:pt x="729317" y="252042"/>
                    <a:pt x="750582" y="259130"/>
                  </a:cubicBezTo>
                  <a:cubicBezTo>
                    <a:pt x="753561" y="260123"/>
                    <a:pt x="756439" y="261492"/>
                    <a:pt x="759518" y="262108"/>
                  </a:cubicBezTo>
                  <a:cubicBezTo>
                    <a:pt x="764482" y="263101"/>
                    <a:pt x="769499" y="263859"/>
                    <a:pt x="774410" y="265087"/>
                  </a:cubicBezTo>
                  <a:cubicBezTo>
                    <a:pt x="777456" y="265848"/>
                    <a:pt x="780327" y="267202"/>
                    <a:pt x="783346" y="268065"/>
                  </a:cubicBezTo>
                  <a:cubicBezTo>
                    <a:pt x="787282" y="269190"/>
                    <a:pt x="791324" y="269919"/>
                    <a:pt x="795260" y="271044"/>
                  </a:cubicBezTo>
                  <a:cubicBezTo>
                    <a:pt x="798279" y="271906"/>
                    <a:pt x="801176" y="273160"/>
                    <a:pt x="804195" y="274022"/>
                  </a:cubicBezTo>
                  <a:cubicBezTo>
                    <a:pt x="808131" y="275147"/>
                    <a:pt x="812173" y="275876"/>
                    <a:pt x="816109" y="277001"/>
                  </a:cubicBezTo>
                  <a:cubicBezTo>
                    <a:pt x="819128" y="277864"/>
                    <a:pt x="821999" y="279218"/>
                    <a:pt x="825045" y="279979"/>
                  </a:cubicBezTo>
                  <a:cubicBezTo>
                    <a:pt x="833994" y="282216"/>
                    <a:pt x="850143" y="283805"/>
                    <a:pt x="857808" y="288915"/>
                  </a:cubicBezTo>
                  <a:lnTo>
                    <a:pt x="884615" y="306786"/>
                  </a:lnTo>
                  <a:cubicBezTo>
                    <a:pt x="887593" y="308772"/>
                    <a:pt x="890154" y="311611"/>
                    <a:pt x="893550" y="312743"/>
                  </a:cubicBezTo>
                  <a:cubicBezTo>
                    <a:pt x="899507" y="314729"/>
                    <a:pt x="906196" y="315217"/>
                    <a:pt x="911421" y="318700"/>
                  </a:cubicBezTo>
                  <a:cubicBezTo>
                    <a:pt x="922969" y="326398"/>
                    <a:pt x="916961" y="323525"/>
                    <a:pt x="929292" y="327635"/>
                  </a:cubicBezTo>
                  <a:cubicBezTo>
                    <a:pt x="943454" y="337076"/>
                    <a:pt x="934830" y="332459"/>
                    <a:pt x="956099" y="339549"/>
                  </a:cubicBezTo>
                  <a:cubicBezTo>
                    <a:pt x="959077" y="340542"/>
                    <a:pt x="962422" y="340787"/>
                    <a:pt x="965034" y="342528"/>
                  </a:cubicBezTo>
                  <a:cubicBezTo>
                    <a:pt x="968013" y="344514"/>
                    <a:pt x="970768" y="346884"/>
                    <a:pt x="973970" y="348485"/>
                  </a:cubicBezTo>
                  <a:cubicBezTo>
                    <a:pt x="980776" y="351888"/>
                    <a:pt x="991006" y="352744"/>
                    <a:pt x="997798" y="354442"/>
                  </a:cubicBezTo>
                  <a:cubicBezTo>
                    <a:pt x="1000844" y="355203"/>
                    <a:pt x="1003714" y="356558"/>
                    <a:pt x="1006733" y="357420"/>
                  </a:cubicBezTo>
                  <a:cubicBezTo>
                    <a:pt x="1010669" y="358545"/>
                    <a:pt x="1014651" y="359511"/>
                    <a:pt x="1018647" y="360399"/>
                  </a:cubicBezTo>
                  <a:cubicBezTo>
                    <a:pt x="1027056" y="362268"/>
                    <a:pt x="1043346" y="365281"/>
                    <a:pt x="1051411" y="366356"/>
                  </a:cubicBezTo>
                  <a:cubicBezTo>
                    <a:pt x="1060322" y="367544"/>
                    <a:pt x="1069282" y="368341"/>
                    <a:pt x="1078217" y="369334"/>
                  </a:cubicBezTo>
                  <a:cubicBezTo>
                    <a:pt x="1105028" y="376038"/>
                    <a:pt x="1072124" y="368319"/>
                    <a:pt x="1113959" y="375291"/>
                  </a:cubicBezTo>
                  <a:cubicBezTo>
                    <a:pt x="1117997" y="375964"/>
                    <a:pt x="1121877" y="377382"/>
                    <a:pt x="1125873" y="378270"/>
                  </a:cubicBezTo>
                  <a:cubicBezTo>
                    <a:pt x="1130815" y="379368"/>
                    <a:pt x="1135855" y="380020"/>
                    <a:pt x="1140766" y="381248"/>
                  </a:cubicBezTo>
                  <a:cubicBezTo>
                    <a:pt x="1143812" y="382009"/>
                    <a:pt x="1146672" y="383401"/>
                    <a:pt x="1149701" y="384227"/>
                  </a:cubicBezTo>
                  <a:cubicBezTo>
                    <a:pt x="1157600" y="386381"/>
                    <a:pt x="1165762" y="387595"/>
                    <a:pt x="1173529" y="390184"/>
                  </a:cubicBezTo>
                  <a:cubicBezTo>
                    <a:pt x="1216040" y="404354"/>
                    <a:pt x="1171779" y="390108"/>
                    <a:pt x="1203315" y="399119"/>
                  </a:cubicBezTo>
                  <a:cubicBezTo>
                    <a:pt x="1206334" y="399982"/>
                    <a:pt x="1209185" y="401417"/>
                    <a:pt x="1212250" y="402098"/>
                  </a:cubicBezTo>
                  <a:cubicBezTo>
                    <a:pt x="1218145" y="403408"/>
                    <a:pt x="1224164" y="404083"/>
                    <a:pt x="1230121" y="405076"/>
                  </a:cubicBezTo>
                  <a:cubicBezTo>
                    <a:pt x="1233100" y="406069"/>
                    <a:pt x="1236038" y="407192"/>
                    <a:pt x="1239057" y="408055"/>
                  </a:cubicBezTo>
                  <a:cubicBezTo>
                    <a:pt x="1246543" y="410194"/>
                    <a:pt x="1258506" y="412786"/>
                    <a:pt x="1265863" y="414012"/>
                  </a:cubicBezTo>
                  <a:cubicBezTo>
                    <a:pt x="1272788" y="415166"/>
                    <a:pt x="1279806" y="415734"/>
                    <a:pt x="1286713" y="416990"/>
                  </a:cubicBezTo>
                  <a:cubicBezTo>
                    <a:pt x="1322356" y="423471"/>
                    <a:pt x="1278881" y="416573"/>
                    <a:pt x="1307562" y="422947"/>
                  </a:cubicBezTo>
                  <a:cubicBezTo>
                    <a:pt x="1313457" y="424257"/>
                    <a:pt x="1319491" y="424846"/>
                    <a:pt x="1325433" y="425926"/>
                  </a:cubicBezTo>
                  <a:cubicBezTo>
                    <a:pt x="1330414" y="426832"/>
                    <a:pt x="1335314" y="428188"/>
                    <a:pt x="1340326" y="428904"/>
                  </a:cubicBezTo>
                  <a:cubicBezTo>
                    <a:pt x="1349226" y="430175"/>
                    <a:pt x="1358221" y="430695"/>
                    <a:pt x="1367132" y="431883"/>
                  </a:cubicBezTo>
                  <a:cubicBezTo>
                    <a:pt x="1373118" y="432681"/>
                    <a:pt x="1379017" y="434063"/>
                    <a:pt x="1385003" y="434861"/>
                  </a:cubicBezTo>
                  <a:cubicBezTo>
                    <a:pt x="1403626" y="437344"/>
                    <a:pt x="1414748" y="437561"/>
                    <a:pt x="1432659" y="440818"/>
                  </a:cubicBezTo>
                  <a:cubicBezTo>
                    <a:pt x="1449991" y="443969"/>
                    <a:pt x="1441723" y="444575"/>
                    <a:pt x="1462444" y="449754"/>
                  </a:cubicBezTo>
                  <a:cubicBezTo>
                    <a:pt x="1466415" y="450747"/>
                    <a:pt x="1470437" y="451556"/>
                    <a:pt x="1474358" y="452732"/>
                  </a:cubicBezTo>
                  <a:cubicBezTo>
                    <a:pt x="1480372" y="454536"/>
                    <a:pt x="1485968" y="458207"/>
                    <a:pt x="1492229" y="458689"/>
                  </a:cubicBezTo>
                  <a:cubicBezTo>
                    <a:pt x="1537950" y="462207"/>
                    <a:pt x="1518135" y="459838"/>
                    <a:pt x="1551799" y="464646"/>
                  </a:cubicBezTo>
                  <a:cubicBezTo>
                    <a:pt x="1579472" y="473870"/>
                    <a:pt x="1560625" y="468886"/>
                    <a:pt x="1593498" y="473582"/>
                  </a:cubicBezTo>
                  <a:cubicBezTo>
                    <a:pt x="1599476" y="474436"/>
                    <a:pt x="1605391" y="475706"/>
                    <a:pt x="1611369" y="476560"/>
                  </a:cubicBezTo>
                  <a:cubicBezTo>
                    <a:pt x="1619293" y="477692"/>
                    <a:pt x="1627301" y="478223"/>
                    <a:pt x="1635197" y="479539"/>
                  </a:cubicBezTo>
                  <a:cubicBezTo>
                    <a:pt x="1639235" y="480212"/>
                    <a:pt x="1643036" y="482129"/>
                    <a:pt x="1647111" y="482517"/>
                  </a:cubicBezTo>
                  <a:cubicBezTo>
                    <a:pt x="1663942" y="484120"/>
                    <a:pt x="1680868" y="484503"/>
                    <a:pt x="1697746" y="485496"/>
                  </a:cubicBezTo>
                  <a:cubicBezTo>
                    <a:pt x="1712405" y="487328"/>
                    <a:pt x="1725117" y="488587"/>
                    <a:pt x="1739445" y="491453"/>
                  </a:cubicBezTo>
                  <a:cubicBezTo>
                    <a:pt x="1743459" y="492256"/>
                    <a:pt x="1747336" y="493677"/>
                    <a:pt x="1751359" y="494431"/>
                  </a:cubicBezTo>
                  <a:cubicBezTo>
                    <a:pt x="1763230" y="496657"/>
                    <a:pt x="1775187" y="498402"/>
                    <a:pt x="1787101" y="500388"/>
                  </a:cubicBezTo>
                  <a:cubicBezTo>
                    <a:pt x="1793058" y="501381"/>
                    <a:pt x="1799113" y="501903"/>
                    <a:pt x="1804972" y="503367"/>
                  </a:cubicBezTo>
                  <a:cubicBezTo>
                    <a:pt x="1808943" y="504360"/>
                    <a:pt x="1812950" y="505220"/>
                    <a:pt x="1816886" y="506345"/>
                  </a:cubicBezTo>
                  <a:cubicBezTo>
                    <a:pt x="1819905" y="507208"/>
                    <a:pt x="1822742" y="508708"/>
                    <a:pt x="1825821" y="509324"/>
                  </a:cubicBezTo>
                  <a:cubicBezTo>
                    <a:pt x="1845059" y="513172"/>
                    <a:pt x="1870249" y="513986"/>
                    <a:pt x="1888370" y="515281"/>
                  </a:cubicBezTo>
                  <a:cubicBezTo>
                    <a:pt x="1893334" y="516274"/>
                    <a:pt x="1898351" y="517031"/>
                    <a:pt x="1903262" y="518259"/>
                  </a:cubicBezTo>
                  <a:cubicBezTo>
                    <a:pt x="1906308" y="519021"/>
                    <a:pt x="1909101" y="520722"/>
                    <a:pt x="1912198" y="521238"/>
                  </a:cubicBezTo>
                  <a:cubicBezTo>
                    <a:pt x="1921066" y="522716"/>
                    <a:pt x="1930078" y="523145"/>
                    <a:pt x="1939004" y="524216"/>
                  </a:cubicBezTo>
                  <a:cubicBezTo>
                    <a:pt x="2006826" y="532354"/>
                    <a:pt x="1965174" y="528638"/>
                    <a:pt x="2028359" y="533152"/>
                  </a:cubicBezTo>
                  <a:cubicBezTo>
                    <a:pt x="2034316" y="534145"/>
                    <a:pt x="2040224" y="535498"/>
                    <a:pt x="2046230" y="536130"/>
                  </a:cubicBezTo>
                  <a:cubicBezTo>
                    <a:pt x="2127278" y="544661"/>
                    <a:pt x="2047113" y="534131"/>
                    <a:pt x="2114736" y="542087"/>
                  </a:cubicBezTo>
                  <a:cubicBezTo>
                    <a:pt x="2121708" y="542907"/>
                    <a:pt x="2128604" y="544331"/>
                    <a:pt x="2135586" y="545066"/>
                  </a:cubicBezTo>
                  <a:cubicBezTo>
                    <a:pt x="2200887" y="551940"/>
                    <a:pt x="2266613" y="552276"/>
                    <a:pt x="2332167" y="554001"/>
                  </a:cubicBezTo>
                  <a:cubicBezTo>
                    <a:pt x="2374619" y="568152"/>
                    <a:pt x="2330453" y="553937"/>
                    <a:pt x="2361952" y="562937"/>
                  </a:cubicBezTo>
                  <a:cubicBezTo>
                    <a:pt x="2364971" y="563799"/>
                    <a:pt x="2367809" y="565299"/>
                    <a:pt x="2370887" y="565915"/>
                  </a:cubicBezTo>
                  <a:cubicBezTo>
                    <a:pt x="2377771" y="567292"/>
                    <a:pt x="2384765" y="568074"/>
                    <a:pt x="2391737" y="568894"/>
                  </a:cubicBezTo>
                  <a:cubicBezTo>
                    <a:pt x="2424348" y="572731"/>
                    <a:pt x="2435280" y="572681"/>
                    <a:pt x="2472156" y="574851"/>
                  </a:cubicBezTo>
                  <a:cubicBezTo>
                    <a:pt x="2478113" y="575844"/>
                    <a:pt x="2484105" y="576645"/>
                    <a:pt x="2490027" y="577829"/>
                  </a:cubicBezTo>
                  <a:cubicBezTo>
                    <a:pt x="2494041" y="578632"/>
                    <a:pt x="2497889" y="580229"/>
                    <a:pt x="2501941" y="580808"/>
                  </a:cubicBezTo>
                  <a:cubicBezTo>
                    <a:pt x="2549057" y="587539"/>
                    <a:pt x="2636263" y="586162"/>
                    <a:pt x="2662780" y="586765"/>
                  </a:cubicBezTo>
                  <a:cubicBezTo>
                    <a:pt x="2675687" y="587758"/>
                    <a:pt x="2688656" y="588137"/>
                    <a:pt x="2701501" y="589743"/>
                  </a:cubicBezTo>
                  <a:cubicBezTo>
                    <a:pt x="2704616" y="590132"/>
                    <a:pt x="2707296" y="592722"/>
                    <a:pt x="2710436" y="592722"/>
                  </a:cubicBezTo>
                  <a:cubicBezTo>
                    <a:pt x="2739245" y="592722"/>
                    <a:pt x="2768021" y="590736"/>
                    <a:pt x="2796813" y="589743"/>
                  </a:cubicBezTo>
                  <a:lnTo>
                    <a:pt x="2898082" y="592722"/>
                  </a:lnTo>
                  <a:cubicBezTo>
                    <a:pt x="2906077" y="593103"/>
                    <a:pt x="2913950" y="594862"/>
                    <a:pt x="2921910" y="595700"/>
                  </a:cubicBezTo>
                  <a:cubicBezTo>
                    <a:pt x="2932816" y="596848"/>
                    <a:pt x="2943717" y="598213"/>
                    <a:pt x="2954673" y="598679"/>
                  </a:cubicBezTo>
                  <a:cubicBezTo>
                    <a:pt x="2990397" y="600199"/>
                    <a:pt x="3026158" y="600664"/>
                    <a:pt x="3061900" y="601657"/>
                  </a:cubicBezTo>
                  <a:cubicBezTo>
                    <a:pt x="3082749" y="603643"/>
                    <a:pt x="3103558" y="606122"/>
                    <a:pt x="3124448" y="607614"/>
                  </a:cubicBezTo>
                  <a:lnTo>
                    <a:pt x="3166147" y="610593"/>
                  </a:lnTo>
                  <a:cubicBezTo>
                    <a:pt x="3185037" y="612310"/>
                    <a:pt x="3222739" y="616550"/>
                    <a:pt x="3222739" y="616550"/>
                  </a:cubicBezTo>
                  <a:cubicBezTo>
                    <a:pt x="3242551" y="623153"/>
                    <a:pt x="3230315" y="619857"/>
                    <a:pt x="3267416" y="622507"/>
                  </a:cubicBezTo>
                  <a:lnTo>
                    <a:pt x="3315072" y="625485"/>
                  </a:lnTo>
                  <a:cubicBezTo>
                    <a:pt x="3324034" y="626202"/>
                    <a:pt x="3332950" y="627414"/>
                    <a:pt x="3341879" y="628464"/>
                  </a:cubicBezTo>
                  <a:cubicBezTo>
                    <a:pt x="3349829" y="629399"/>
                    <a:pt x="3357722" y="630891"/>
                    <a:pt x="3365707" y="631442"/>
                  </a:cubicBezTo>
                  <a:cubicBezTo>
                    <a:pt x="3386531" y="632878"/>
                    <a:pt x="3407411" y="633324"/>
                    <a:pt x="3428255" y="634421"/>
                  </a:cubicBezTo>
                  <a:lnTo>
                    <a:pt x="3523567" y="640378"/>
                  </a:lnTo>
                  <a:cubicBezTo>
                    <a:pt x="3546626" y="648062"/>
                    <a:pt x="3534324" y="645203"/>
                    <a:pt x="3580159" y="640378"/>
                  </a:cubicBezTo>
                  <a:cubicBezTo>
                    <a:pt x="3583281" y="640049"/>
                    <a:pt x="3589094" y="637399"/>
                    <a:pt x="3589094" y="637399"/>
                  </a:cubicBezTo>
                  <a:lnTo>
                    <a:pt x="3592073" y="637399"/>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31" name="Groupe 30">
            <a:extLst>
              <a:ext uri="{FF2B5EF4-FFF2-40B4-BE49-F238E27FC236}">
                <a16:creationId xmlns:a16="http://schemas.microsoft.com/office/drawing/2014/main" id="{1DC6BC98-5C32-45EA-A606-83A01798C082}"/>
              </a:ext>
            </a:extLst>
          </p:cNvPr>
          <p:cNvGrpSpPr/>
          <p:nvPr/>
        </p:nvGrpSpPr>
        <p:grpSpPr>
          <a:xfrm>
            <a:off x="5167242" y="1596217"/>
            <a:ext cx="3516868" cy="662713"/>
            <a:chOff x="5006861" y="1510100"/>
            <a:chExt cx="3589095" cy="661228"/>
          </a:xfrm>
        </p:grpSpPr>
        <p:sp>
          <p:nvSpPr>
            <p:cNvPr id="6" name="Forme libre : forme 5">
              <a:extLst>
                <a:ext uri="{FF2B5EF4-FFF2-40B4-BE49-F238E27FC236}">
                  <a16:creationId xmlns:a16="http://schemas.microsoft.com/office/drawing/2014/main" id="{4695C7F9-51CC-42B7-BB67-5AB45CBC2A22}"/>
                </a:ext>
              </a:extLst>
            </p:cNvPr>
            <p:cNvSpPr/>
            <p:nvPr/>
          </p:nvSpPr>
          <p:spPr>
            <a:xfrm>
              <a:off x="5006861" y="1510100"/>
              <a:ext cx="3589095" cy="661228"/>
            </a:xfrm>
            <a:custGeom>
              <a:avLst/>
              <a:gdLst>
                <a:gd name="connsiteX0" fmla="*/ 0 w 3589095"/>
                <a:gd name="connsiteY0" fmla="*/ 0 h 661228"/>
                <a:gd name="connsiteX1" fmla="*/ 0 w 3589095"/>
                <a:gd name="connsiteY1" fmla="*/ 0 h 661228"/>
                <a:gd name="connsiteX2" fmla="*/ 122119 w 3589095"/>
                <a:gd name="connsiteY2" fmla="*/ 2979 h 661228"/>
                <a:gd name="connsiteX3" fmla="*/ 151904 w 3589095"/>
                <a:gd name="connsiteY3" fmla="*/ 11914 h 661228"/>
                <a:gd name="connsiteX4" fmla="*/ 169775 w 3589095"/>
                <a:gd name="connsiteY4" fmla="*/ 17871 h 661228"/>
                <a:gd name="connsiteX5" fmla="*/ 190624 w 3589095"/>
                <a:gd name="connsiteY5" fmla="*/ 23828 h 661228"/>
                <a:gd name="connsiteX6" fmla="*/ 208495 w 3589095"/>
                <a:gd name="connsiteY6" fmla="*/ 32764 h 661228"/>
                <a:gd name="connsiteX7" fmla="*/ 226366 w 3589095"/>
                <a:gd name="connsiteY7" fmla="*/ 41699 h 661228"/>
                <a:gd name="connsiteX8" fmla="*/ 235302 w 3589095"/>
                <a:gd name="connsiteY8" fmla="*/ 47656 h 661228"/>
                <a:gd name="connsiteX9" fmla="*/ 244237 w 3589095"/>
                <a:gd name="connsiteY9" fmla="*/ 50635 h 661228"/>
                <a:gd name="connsiteX10" fmla="*/ 262108 w 3589095"/>
                <a:gd name="connsiteY10" fmla="*/ 62549 h 661228"/>
                <a:gd name="connsiteX11" fmla="*/ 279979 w 3589095"/>
                <a:gd name="connsiteY11" fmla="*/ 68506 h 661228"/>
                <a:gd name="connsiteX12" fmla="*/ 288915 w 3589095"/>
                <a:gd name="connsiteY12" fmla="*/ 74463 h 661228"/>
                <a:gd name="connsiteX13" fmla="*/ 306786 w 3589095"/>
                <a:gd name="connsiteY13" fmla="*/ 80420 h 661228"/>
                <a:gd name="connsiteX14" fmla="*/ 324657 w 3589095"/>
                <a:gd name="connsiteY14" fmla="*/ 86377 h 661228"/>
                <a:gd name="connsiteX15" fmla="*/ 342528 w 3589095"/>
                <a:gd name="connsiteY15" fmla="*/ 92334 h 661228"/>
                <a:gd name="connsiteX16" fmla="*/ 351463 w 3589095"/>
                <a:gd name="connsiteY16" fmla="*/ 98291 h 661228"/>
                <a:gd name="connsiteX17" fmla="*/ 369334 w 3589095"/>
                <a:gd name="connsiteY17" fmla="*/ 104248 h 661228"/>
                <a:gd name="connsiteX18" fmla="*/ 378270 w 3589095"/>
                <a:gd name="connsiteY18" fmla="*/ 107226 h 661228"/>
                <a:gd name="connsiteX19" fmla="*/ 396141 w 3589095"/>
                <a:gd name="connsiteY19" fmla="*/ 116162 h 661228"/>
                <a:gd name="connsiteX20" fmla="*/ 405076 w 3589095"/>
                <a:gd name="connsiteY20" fmla="*/ 122119 h 661228"/>
                <a:gd name="connsiteX21" fmla="*/ 422947 w 3589095"/>
                <a:gd name="connsiteY21" fmla="*/ 128076 h 661228"/>
                <a:gd name="connsiteX22" fmla="*/ 449754 w 3589095"/>
                <a:gd name="connsiteY22" fmla="*/ 137011 h 661228"/>
                <a:gd name="connsiteX23" fmla="*/ 476560 w 3589095"/>
                <a:gd name="connsiteY23" fmla="*/ 145947 h 661228"/>
                <a:gd name="connsiteX24" fmla="*/ 485496 w 3589095"/>
                <a:gd name="connsiteY24" fmla="*/ 148925 h 661228"/>
                <a:gd name="connsiteX25" fmla="*/ 494432 w 3589095"/>
                <a:gd name="connsiteY25" fmla="*/ 154882 h 661228"/>
                <a:gd name="connsiteX26" fmla="*/ 503367 w 3589095"/>
                <a:gd name="connsiteY26" fmla="*/ 157861 h 661228"/>
                <a:gd name="connsiteX27" fmla="*/ 521238 w 3589095"/>
                <a:gd name="connsiteY27" fmla="*/ 169775 h 661228"/>
                <a:gd name="connsiteX28" fmla="*/ 539109 w 3589095"/>
                <a:gd name="connsiteY28" fmla="*/ 175732 h 661228"/>
                <a:gd name="connsiteX29" fmla="*/ 545066 w 3589095"/>
                <a:gd name="connsiteY29" fmla="*/ 184667 h 661228"/>
                <a:gd name="connsiteX30" fmla="*/ 562937 w 3589095"/>
                <a:gd name="connsiteY30" fmla="*/ 190624 h 661228"/>
                <a:gd name="connsiteX31" fmla="*/ 571873 w 3589095"/>
                <a:gd name="connsiteY31" fmla="*/ 196581 h 661228"/>
                <a:gd name="connsiteX32" fmla="*/ 580808 w 3589095"/>
                <a:gd name="connsiteY32" fmla="*/ 199560 h 661228"/>
                <a:gd name="connsiteX33" fmla="*/ 598679 w 3589095"/>
                <a:gd name="connsiteY33" fmla="*/ 211474 h 661228"/>
                <a:gd name="connsiteX34" fmla="*/ 616550 w 3589095"/>
                <a:gd name="connsiteY34" fmla="*/ 217431 h 661228"/>
                <a:gd name="connsiteX35" fmla="*/ 634421 w 3589095"/>
                <a:gd name="connsiteY35" fmla="*/ 229345 h 661228"/>
                <a:gd name="connsiteX36" fmla="*/ 652292 w 3589095"/>
                <a:gd name="connsiteY36" fmla="*/ 235302 h 661228"/>
                <a:gd name="connsiteX37" fmla="*/ 661228 w 3589095"/>
                <a:gd name="connsiteY37" fmla="*/ 238280 h 661228"/>
                <a:gd name="connsiteX38" fmla="*/ 688034 w 3589095"/>
                <a:gd name="connsiteY38" fmla="*/ 250194 h 661228"/>
                <a:gd name="connsiteX39" fmla="*/ 696970 w 3589095"/>
                <a:gd name="connsiteY39" fmla="*/ 253173 h 661228"/>
                <a:gd name="connsiteX40" fmla="*/ 705905 w 3589095"/>
                <a:gd name="connsiteY40" fmla="*/ 259130 h 661228"/>
                <a:gd name="connsiteX41" fmla="*/ 714841 w 3589095"/>
                <a:gd name="connsiteY41" fmla="*/ 262108 h 661228"/>
                <a:gd name="connsiteX42" fmla="*/ 747604 w 3589095"/>
                <a:gd name="connsiteY42" fmla="*/ 268065 h 661228"/>
                <a:gd name="connsiteX43" fmla="*/ 765475 w 3589095"/>
                <a:gd name="connsiteY43" fmla="*/ 274022 h 661228"/>
                <a:gd name="connsiteX44" fmla="*/ 777389 w 3589095"/>
                <a:gd name="connsiteY44" fmla="*/ 277001 h 661228"/>
                <a:gd name="connsiteX45" fmla="*/ 795260 w 3589095"/>
                <a:gd name="connsiteY45" fmla="*/ 282958 h 661228"/>
                <a:gd name="connsiteX46" fmla="*/ 839938 w 3589095"/>
                <a:gd name="connsiteY46" fmla="*/ 297850 h 661228"/>
                <a:gd name="connsiteX47" fmla="*/ 866744 w 3589095"/>
                <a:gd name="connsiteY47" fmla="*/ 306786 h 661228"/>
                <a:gd name="connsiteX48" fmla="*/ 884615 w 3589095"/>
                <a:gd name="connsiteY48" fmla="*/ 312743 h 661228"/>
                <a:gd name="connsiteX49" fmla="*/ 893551 w 3589095"/>
                <a:gd name="connsiteY49" fmla="*/ 318700 h 661228"/>
                <a:gd name="connsiteX50" fmla="*/ 908443 w 3589095"/>
                <a:gd name="connsiteY50" fmla="*/ 321679 h 661228"/>
                <a:gd name="connsiteX51" fmla="*/ 926314 w 3589095"/>
                <a:gd name="connsiteY51" fmla="*/ 327636 h 661228"/>
                <a:gd name="connsiteX52" fmla="*/ 938228 w 3589095"/>
                <a:gd name="connsiteY52" fmla="*/ 330614 h 661228"/>
                <a:gd name="connsiteX53" fmla="*/ 956099 w 3589095"/>
                <a:gd name="connsiteY53" fmla="*/ 336571 h 661228"/>
                <a:gd name="connsiteX54" fmla="*/ 976949 w 3589095"/>
                <a:gd name="connsiteY54" fmla="*/ 339550 h 661228"/>
                <a:gd name="connsiteX55" fmla="*/ 1006734 w 3589095"/>
                <a:gd name="connsiteY55" fmla="*/ 348485 h 661228"/>
                <a:gd name="connsiteX56" fmla="*/ 1018648 w 3589095"/>
                <a:gd name="connsiteY56" fmla="*/ 351464 h 661228"/>
                <a:gd name="connsiteX57" fmla="*/ 1027583 w 3589095"/>
                <a:gd name="connsiteY57" fmla="*/ 354442 h 661228"/>
                <a:gd name="connsiteX58" fmla="*/ 1051411 w 3589095"/>
                <a:gd name="connsiteY58" fmla="*/ 360399 h 661228"/>
                <a:gd name="connsiteX59" fmla="*/ 1078218 w 3589095"/>
                <a:gd name="connsiteY59" fmla="*/ 369335 h 661228"/>
                <a:gd name="connsiteX60" fmla="*/ 1087153 w 3589095"/>
                <a:gd name="connsiteY60" fmla="*/ 372313 h 661228"/>
                <a:gd name="connsiteX61" fmla="*/ 1110981 w 3589095"/>
                <a:gd name="connsiteY61" fmla="*/ 378270 h 661228"/>
                <a:gd name="connsiteX62" fmla="*/ 1137788 w 3589095"/>
                <a:gd name="connsiteY62" fmla="*/ 387206 h 661228"/>
                <a:gd name="connsiteX63" fmla="*/ 1146723 w 3589095"/>
                <a:gd name="connsiteY63" fmla="*/ 390184 h 661228"/>
                <a:gd name="connsiteX64" fmla="*/ 1155659 w 3589095"/>
                <a:gd name="connsiteY64" fmla="*/ 393163 h 661228"/>
                <a:gd name="connsiteX65" fmla="*/ 1173530 w 3589095"/>
                <a:gd name="connsiteY65" fmla="*/ 396141 h 661228"/>
                <a:gd name="connsiteX66" fmla="*/ 1197358 w 3589095"/>
                <a:gd name="connsiteY66" fmla="*/ 402098 h 661228"/>
                <a:gd name="connsiteX67" fmla="*/ 1215229 w 3589095"/>
                <a:gd name="connsiteY67" fmla="*/ 408055 h 661228"/>
                <a:gd name="connsiteX68" fmla="*/ 1250971 w 3589095"/>
                <a:gd name="connsiteY68" fmla="*/ 414012 h 661228"/>
                <a:gd name="connsiteX69" fmla="*/ 1268842 w 3589095"/>
                <a:gd name="connsiteY69" fmla="*/ 416991 h 661228"/>
                <a:gd name="connsiteX70" fmla="*/ 1301605 w 3589095"/>
                <a:gd name="connsiteY70" fmla="*/ 425926 h 661228"/>
                <a:gd name="connsiteX71" fmla="*/ 1346283 w 3589095"/>
                <a:gd name="connsiteY71" fmla="*/ 428905 h 661228"/>
                <a:gd name="connsiteX72" fmla="*/ 1370111 w 3589095"/>
                <a:gd name="connsiteY72" fmla="*/ 434862 h 661228"/>
                <a:gd name="connsiteX73" fmla="*/ 1379046 w 3589095"/>
                <a:gd name="connsiteY73" fmla="*/ 437840 h 661228"/>
                <a:gd name="connsiteX74" fmla="*/ 1393939 w 3589095"/>
                <a:gd name="connsiteY74" fmla="*/ 440819 h 661228"/>
                <a:gd name="connsiteX75" fmla="*/ 1420746 w 3589095"/>
                <a:gd name="connsiteY75" fmla="*/ 446776 h 661228"/>
                <a:gd name="connsiteX76" fmla="*/ 1477337 w 3589095"/>
                <a:gd name="connsiteY76" fmla="*/ 452733 h 661228"/>
                <a:gd name="connsiteX77" fmla="*/ 1522015 w 3589095"/>
                <a:gd name="connsiteY77" fmla="*/ 458690 h 661228"/>
                <a:gd name="connsiteX78" fmla="*/ 1539886 w 3589095"/>
                <a:gd name="connsiteY78" fmla="*/ 461668 h 661228"/>
                <a:gd name="connsiteX79" fmla="*/ 1563714 w 3589095"/>
                <a:gd name="connsiteY79" fmla="*/ 464647 h 661228"/>
                <a:gd name="connsiteX80" fmla="*/ 1572649 w 3589095"/>
                <a:gd name="connsiteY80" fmla="*/ 467625 h 661228"/>
                <a:gd name="connsiteX81" fmla="*/ 1608391 w 3589095"/>
                <a:gd name="connsiteY81" fmla="*/ 473582 h 661228"/>
                <a:gd name="connsiteX82" fmla="*/ 1626262 w 3589095"/>
                <a:gd name="connsiteY82" fmla="*/ 479539 h 661228"/>
                <a:gd name="connsiteX83" fmla="*/ 1635198 w 3589095"/>
                <a:gd name="connsiteY83" fmla="*/ 482518 h 661228"/>
                <a:gd name="connsiteX84" fmla="*/ 1670940 w 3589095"/>
                <a:gd name="connsiteY84" fmla="*/ 488475 h 661228"/>
                <a:gd name="connsiteX85" fmla="*/ 1679875 w 3589095"/>
                <a:gd name="connsiteY85" fmla="*/ 491453 h 661228"/>
                <a:gd name="connsiteX86" fmla="*/ 1727531 w 3589095"/>
                <a:gd name="connsiteY86" fmla="*/ 500389 h 661228"/>
                <a:gd name="connsiteX87" fmla="*/ 1757316 w 3589095"/>
                <a:gd name="connsiteY87" fmla="*/ 503367 h 661228"/>
                <a:gd name="connsiteX88" fmla="*/ 1781144 w 3589095"/>
                <a:gd name="connsiteY88" fmla="*/ 506346 h 661228"/>
                <a:gd name="connsiteX89" fmla="*/ 1793058 w 3589095"/>
                <a:gd name="connsiteY89" fmla="*/ 509324 h 661228"/>
                <a:gd name="connsiteX90" fmla="*/ 1834757 w 3589095"/>
                <a:gd name="connsiteY90" fmla="*/ 515281 h 661228"/>
                <a:gd name="connsiteX91" fmla="*/ 1870499 w 3589095"/>
                <a:gd name="connsiteY91" fmla="*/ 521238 h 661228"/>
                <a:gd name="connsiteX92" fmla="*/ 1891349 w 3589095"/>
                <a:gd name="connsiteY92" fmla="*/ 524217 h 661228"/>
                <a:gd name="connsiteX93" fmla="*/ 1915177 w 3589095"/>
                <a:gd name="connsiteY93" fmla="*/ 527195 h 661228"/>
                <a:gd name="connsiteX94" fmla="*/ 1953897 w 3589095"/>
                <a:gd name="connsiteY94" fmla="*/ 533152 h 661228"/>
                <a:gd name="connsiteX95" fmla="*/ 2016446 w 3589095"/>
                <a:gd name="connsiteY95" fmla="*/ 539109 h 661228"/>
                <a:gd name="connsiteX96" fmla="*/ 2034317 w 3589095"/>
                <a:gd name="connsiteY96" fmla="*/ 542088 h 661228"/>
                <a:gd name="connsiteX97" fmla="*/ 2108779 w 3589095"/>
                <a:gd name="connsiteY97" fmla="*/ 548045 h 661228"/>
                <a:gd name="connsiteX98" fmla="*/ 2159414 w 3589095"/>
                <a:gd name="connsiteY98" fmla="*/ 551023 h 661228"/>
                <a:gd name="connsiteX99" fmla="*/ 2278554 w 3589095"/>
                <a:gd name="connsiteY99" fmla="*/ 556980 h 661228"/>
                <a:gd name="connsiteX100" fmla="*/ 2329189 w 3589095"/>
                <a:gd name="connsiteY100" fmla="*/ 562937 h 661228"/>
                <a:gd name="connsiteX101" fmla="*/ 2361952 w 3589095"/>
                <a:gd name="connsiteY101" fmla="*/ 568894 h 661228"/>
                <a:gd name="connsiteX102" fmla="*/ 2451307 w 3589095"/>
                <a:gd name="connsiteY102" fmla="*/ 574851 h 661228"/>
                <a:gd name="connsiteX103" fmla="*/ 2469178 w 3589095"/>
                <a:gd name="connsiteY103" fmla="*/ 577830 h 661228"/>
                <a:gd name="connsiteX104" fmla="*/ 2534705 w 3589095"/>
                <a:gd name="connsiteY104" fmla="*/ 583787 h 661228"/>
                <a:gd name="connsiteX105" fmla="*/ 2567469 w 3589095"/>
                <a:gd name="connsiteY105" fmla="*/ 586765 h 661228"/>
                <a:gd name="connsiteX106" fmla="*/ 2609168 w 3589095"/>
                <a:gd name="connsiteY106" fmla="*/ 589744 h 661228"/>
                <a:gd name="connsiteX107" fmla="*/ 2671716 w 3589095"/>
                <a:gd name="connsiteY107" fmla="*/ 595701 h 661228"/>
                <a:gd name="connsiteX108" fmla="*/ 2704480 w 3589095"/>
                <a:gd name="connsiteY108" fmla="*/ 598679 h 661228"/>
                <a:gd name="connsiteX109" fmla="*/ 2740222 w 3589095"/>
                <a:gd name="connsiteY109" fmla="*/ 604636 h 661228"/>
                <a:gd name="connsiteX110" fmla="*/ 2841491 w 3589095"/>
                <a:gd name="connsiteY110" fmla="*/ 613572 h 661228"/>
                <a:gd name="connsiteX111" fmla="*/ 2889147 w 3589095"/>
                <a:gd name="connsiteY111" fmla="*/ 619529 h 661228"/>
                <a:gd name="connsiteX112" fmla="*/ 2993394 w 3589095"/>
                <a:gd name="connsiteY112" fmla="*/ 622507 h 661228"/>
                <a:gd name="connsiteX113" fmla="*/ 3032115 w 3589095"/>
                <a:gd name="connsiteY113" fmla="*/ 625486 h 661228"/>
                <a:gd name="connsiteX114" fmla="*/ 3041050 w 3589095"/>
                <a:gd name="connsiteY114" fmla="*/ 628464 h 661228"/>
                <a:gd name="connsiteX115" fmla="*/ 3085728 w 3589095"/>
                <a:gd name="connsiteY115" fmla="*/ 631443 h 661228"/>
                <a:gd name="connsiteX116" fmla="*/ 3288266 w 3589095"/>
                <a:gd name="connsiteY116" fmla="*/ 637400 h 661228"/>
                <a:gd name="connsiteX117" fmla="*/ 3362729 w 3589095"/>
                <a:gd name="connsiteY117" fmla="*/ 643357 h 661228"/>
                <a:gd name="connsiteX118" fmla="*/ 3395492 w 3589095"/>
                <a:gd name="connsiteY118" fmla="*/ 646335 h 661228"/>
                <a:gd name="connsiteX119" fmla="*/ 3434213 w 3589095"/>
                <a:gd name="connsiteY119" fmla="*/ 649314 h 661228"/>
                <a:gd name="connsiteX120" fmla="*/ 3455062 w 3589095"/>
                <a:gd name="connsiteY120" fmla="*/ 652292 h 661228"/>
                <a:gd name="connsiteX121" fmla="*/ 3523568 w 3589095"/>
                <a:gd name="connsiteY121" fmla="*/ 655271 h 661228"/>
                <a:gd name="connsiteX122" fmla="*/ 3589095 w 3589095"/>
                <a:gd name="connsiteY122" fmla="*/ 661228 h 661228"/>
                <a:gd name="connsiteX123" fmla="*/ 3589095 w 3589095"/>
                <a:gd name="connsiteY123" fmla="*/ 661228 h 661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3589095" h="661228">
                  <a:moveTo>
                    <a:pt x="0" y="0"/>
                  </a:moveTo>
                  <a:lnTo>
                    <a:pt x="0" y="0"/>
                  </a:lnTo>
                  <a:cubicBezTo>
                    <a:pt x="40706" y="993"/>
                    <a:pt x="81441" y="1171"/>
                    <a:pt x="122119" y="2979"/>
                  </a:cubicBezTo>
                  <a:cubicBezTo>
                    <a:pt x="127315" y="3210"/>
                    <a:pt x="149798" y="11212"/>
                    <a:pt x="151904" y="11914"/>
                  </a:cubicBezTo>
                  <a:lnTo>
                    <a:pt x="169775" y="17871"/>
                  </a:lnTo>
                  <a:cubicBezTo>
                    <a:pt x="184735" y="21612"/>
                    <a:pt x="177805" y="19556"/>
                    <a:pt x="190624" y="23828"/>
                  </a:cubicBezTo>
                  <a:cubicBezTo>
                    <a:pt x="216234" y="40901"/>
                    <a:pt x="183831" y="20432"/>
                    <a:pt x="208495" y="32764"/>
                  </a:cubicBezTo>
                  <a:cubicBezTo>
                    <a:pt x="231582" y="44308"/>
                    <a:pt x="203915" y="34216"/>
                    <a:pt x="226366" y="41699"/>
                  </a:cubicBezTo>
                  <a:cubicBezTo>
                    <a:pt x="229345" y="43685"/>
                    <a:pt x="232100" y="46055"/>
                    <a:pt x="235302" y="47656"/>
                  </a:cubicBezTo>
                  <a:cubicBezTo>
                    <a:pt x="238110" y="49060"/>
                    <a:pt x="241493" y="49110"/>
                    <a:pt x="244237" y="50635"/>
                  </a:cubicBezTo>
                  <a:cubicBezTo>
                    <a:pt x="250495" y="54112"/>
                    <a:pt x="255316" y="60285"/>
                    <a:pt x="262108" y="62549"/>
                  </a:cubicBezTo>
                  <a:cubicBezTo>
                    <a:pt x="268065" y="64535"/>
                    <a:pt x="274754" y="65023"/>
                    <a:pt x="279979" y="68506"/>
                  </a:cubicBezTo>
                  <a:cubicBezTo>
                    <a:pt x="282958" y="70492"/>
                    <a:pt x="285644" y="73009"/>
                    <a:pt x="288915" y="74463"/>
                  </a:cubicBezTo>
                  <a:cubicBezTo>
                    <a:pt x="294653" y="77013"/>
                    <a:pt x="300829" y="78434"/>
                    <a:pt x="306786" y="80420"/>
                  </a:cubicBezTo>
                  <a:lnTo>
                    <a:pt x="324657" y="86377"/>
                  </a:lnTo>
                  <a:cubicBezTo>
                    <a:pt x="324661" y="86378"/>
                    <a:pt x="342525" y="92332"/>
                    <a:pt x="342528" y="92334"/>
                  </a:cubicBezTo>
                  <a:cubicBezTo>
                    <a:pt x="345506" y="94320"/>
                    <a:pt x="348192" y="96837"/>
                    <a:pt x="351463" y="98291"/>
                  </a:cubicBezTo>
                  <a:cubicBezTo>
                    <a:pt x="357201" y="100841"/>
                    <a:pt x="363377" y="102262"/>
                    <a:pt x="369334" y="104248"/>
                  </a:cubicBezTo>
                  <a:lnTo>
                    <a:pt x="378270" y="107226"/>
                  </a:lnTo>
                  <a:cubicBezTo>
                    <a:pt x="403875" y="124297"/>
                    <a:pt x="371479" y="103830"/>
                    <a:pt x="396141" y="116162"/>
                  </a:cubicBezTo>
                  <a:cubicBezTo>
                    <a:pt x="399343" y="117763"/>
                    <a:pt x="401805" y="120665"/>
                    <a:pt x="405076" y="122119"/>
                  </a:cubicBezTo>
                  <a:cubicBezTo>
                    <a:pt x="410814" y="124669"/>
                    <a:pt x="416990" y="126090"/>
                    <a:pt x="422947" y="128076"/>
                  </a:cubicBezTo>
                  <a:lnTo>
                    <a:pt x="449754" y="137011"/>
                  </a:lnTo>
                  <a:lnTo>
                    <a:pt x="476560" y="145947"/>
                  </a:lnTo>
                  <a:lnTo>
                    <a:pt x="485496" y="148925"/>
                  </a:lnTo>
                  <a:cubicBezTo>
                    <a:pt x="488475" y="150911"/>
                    <a:pt x="491230" y="153281"/>
                    <a:pt x="494432" y="154882"/>
                  </a:cubicBezTo>
                  <a:cubicBezTo>
                    <a:pt x="497240" y="156286"/>
                    <a:pt x="500623" y="156336"/>
                    <a:pt x="503367" y="157861"/>
                  </a:cubicBezTo>
                  <a:cubicBezTo>
                    <a:pt x="509625" y="161338"/>
                    <a:pt x="514446" y="167511"/>
                    <a:pt x="521238" y="169775"/>
                  </a:cubicBezTo>
                  <a:lnTo>
                    <a:pt x="539109" y="175732"/>
                  </a:lnTo>
                  <a:cubicBezTo>
                    <a:pt x="541095" y="178710"/>
                    <a:pt x="542030" y="182770"/>
                    <a:pt x="545066" y="184667"/>
                  </a:cubicBezTo>
                  <a:cubicBezTo>
                    <a:pt x="550391" y="187995"/>
                    <a:pt x="562937" y="190624"/>
                    <a:pt x="562937" y="190624"/>
                  </a:cubicBezTo>
                  <a:cubicBezTo>
                    <a:pt x="565916" y="192610"/>
                    <a:pt x="568671" y="194980"/>
                    <a:pt x="571873" y="196581"/>
                  </a:cubicBezTo>
                  <a:cubicBezTo>
                    <a:pt x="574681" y="197985"/>
                    <a:pt x="578064" y="198035"/>
                    <a:pt x="580808" y="199560"/>
                  </a:cubicBezTo>
                  <a:cubicBezTo>
                    <a:pt x="587066" y="203037"/>
                    <a:pt x="591887" y="209210"/>
                    <a:pt x="598679" y="211474"/>
                  </a:cubicBezTo>
                  <a:cubicBezTo>
                    <a:pt x="604636" y="213460"/>
                    <a:pt x="611325" y="213948"/>
                    <a:pt x="616550" y="217431"/>
                  </a:cubicBezTo>
                  <a:cubicBezTo>
                    <a:pt x="622507" y="221402"/>
                    <a:pt x="627629" y="227081"/>
                    <a:pt x="634421" y="229345"/>
                  </a:cubicBezTo>
                  <a:lnTo>
                    <a:pt x="652292" y="235302"/>
                  </a:lnTo>
                  <a:lnTo>
                    <a:pt x="661228" y="238280"/>
                  </a:lnTo>
                  <a:cubicBezTo>
                    <a:pt x="675388" y="247721"/>
                    <a:pt x="666766" y="243105"/>
                    <a:pt x="688034" y="250194"/>
                  </a:cubicBezTo>
                  <a:cubicBezTo>
                    <a:pt x="691013" y="251187"/>
                    <a:pt x="694358" y="251431"/>
                    <a:pt x="696970" y="253173"/>
                  </a:cubicBezTo>
                  <a:cubicBezTo>
                    <a:pt x="699948" y="255159"/>
                    <a:pt x="702703" y="257529"/>
                    <a:pt x="705905" y="259130"/>
                  </a:cubicBezTo>
                  <a:cubicBezTo>
                    <a:pt x="708713" y="260534"/>
                    <a:pt x="711822" y="261245"/>
                    <a:pt x="714841" y="262108"/>
                  </a:cubicBezTo>
                  <a:cubicBezTo>
                    <a:pt x="728891" y="266122"/>
                    <a:pt x="730719" y="265653"/>
                    <a:pt x="747604" y="268065"/>
                  </a:cubicBezTo>
                  <a:cubicBezTo>
                    <a:pt x="753561" y="270051"/>
                    <a:pt x="759383" y="272499"/>
                    <a:pt x="765475" y="274022"/>
                  </a:cubicBezTo>
                  <a:cubicBezTo>
                    <a:pt x="769446" y="275015"/>
                    <a:pt x="773468" y="275825"/>
                    <a:pt x="777389" y="277001"/>
                  </a:cubicBezTo>
                  <a:cubicBezTo>
                    <a:pt x="783403" y="278805"/>
                    <a:pt x="789303" y="280972"/>
                    <a:pt x="795260" y="282958"/>
                  </a:cubicBezTo>
                  <a:lnTo>
                    <a:pt x="839938" y="297850"/>
                  </a:lnTo>
                  <a:lnTo>
                    <a:pt x="866744" y="306786"/>
                  </a:lnTo>
                  <a:cubicBezTo>
                    <a:pt x="866749" y="306788"/>
                    <a:pt x="884610" y="312739"/>
                    <a:pt x="884615" y="312743"/>
                  </a:cubicBezTo>
                  <a:cubicBezTo>
                    <a:pt x="887594" y="314729"/>
                    <a:pt x="890199" y="317443"/>
                    <a:pt x="893551" y="318700"/>
                  </a:cubicBezTo>
                  <a:cubicBezTo>
                    <a:pt x="898291" y="320478"/>
                    <a:pt x="903559" y="320347"/>
                    <a:pt x="908443" y="321679"/>
                  </a:cubicBezTo>
                  <a:cubicBezTo>
                    <a:pt x="914501" y="323331"/>
                    <a:pt x="920222" y="326113"/>
                    <a:pt x="926314" y="327636"/>
                  </a:cubicBezTo>
                  <a:cubicBezTo>
                    <a:pt x="930285" y="328629"/>
                    <a:pt x="934307" y="329438"/>
                    <a:pt x="938228" y="330614"/>
                  </a:cubicBezTo>
                  <a:cubicBezTo>
                    <a:pt x="944242" y="332418"/>
                    <a:pt x="949883" y="335683"/>
                    <a:pt x="956099" y="336571"/>
                  </a:cubicBezTo>
                  <a:cubicBezTo>
                    <a:pt x="963049" y="337564"/>
                    <a:pt x="970042" y="338294"/>
                    <a:pt x="976949" y="339550"/>
                  </a:cubicBezTo>
                  <a:cubicBezTo>
                    <a:pt x="994285" y="342702"/>
                    <a:pt x="986008" y="343303"/>
                    <a:pt x="1006734" y="348485"/>
                  </a:cubicBezTo>
                  <a:cubicBezTo>
                    <a:pt x="1010705" y="349478"/>
                    <a:pt x="1014712" y="350339"/>
                    <a:pt x="1018648" y="351464"/>
                  </a:cubicBezTo>
                  <a:cubicBezTo>
                    <a:pt x="1021667" y="352326"/>
                    <a:pt x="1024554" y="353616"/>
                    <a:pt x="1027583" y="354442"/>
                  </a:cubicBezTo>
                  <a:cubicBezTo>
                    <a:pt x="1035482" y="356596"/>
                    <a:pt x="1043644" y="357810"/>
                    <a:pt x="1051411" y="360399"/>
                  </a:cubicBezTo>
                  <a:lnTo>
                    <a:pt x="1078218" y="369335"/>
                  </a:lnTo>
                  <a:cubicBezTo>
                    <a:pt x="1081196" y="370328"/>
                    <a:pt x="1084107" y="371552"/>
                    <a:pt x="1087153" y="372313"/>
                  </a:cubicBezTo>
                  <a:cubicBezTo>
                    <a:pt x="1095096" y="374299"/>
                    <a:pt x="1103214" y="375681"/>
                    <a:pt x="1110981" y="378270"/>
                  </a:cubicBezTo>
                  <a:lnTo>
                    <a:pt x="1137788" y="387206"/>
                  </a:lnTo>
                  <a:lnTo>
                    <a:pt x="1146723" y="390184"/>
                  </a:lnTo>
                  <a:cubicBezTo>
                    <a:pt x="1149702" y="391177"/>
                    <a:pt x="1152562" y="392647"/>
                    <a:pt x="1155659" y="393163"/>
                  </a:cubicBezTo>
                  <a:cubicBezTo>
                    <a:pt x="1161616" y="394156"/>
                    <a:pt x="1167625" y="394876"/>
                    <a:pt x="1173530" y="396141"/>
                  </a:cubicBezTo>
                  <a:cubicBezTo>
                    <a:pt x="1181535" y="397856"/>
                    <a:pt x="1189591" y="399509"/>
                    <a:pt x="1197358" y="402098"/>
                  </a:cubicBezTo>
                  <a:cubicBezTo>
                    <a:pt x="1203315" y="404084"/>
                    <a:pt x="1209035" y="407023"/>
                    <a:pt x="1215229" y="408055"/>
                  </a:cubicBezTo>
                  <a:lnTo>
                    <a:pt x="1250971" y="414012"/>
                  </a:lnTo>
                  <a:cubicBezTo>
                    <a:pt x="1256928" y="415005"/>
                    <a:pt x="1263113" y="415081"/>
                    <a:pt x="1268842" y="416991"/>
                  </a:cubicBezTo>
                  <a:cubicBezTo>
                    <a:pt x="1278459" y="420196"/>
                    <a:pt x="1293209" y="425366"/>
                    <a:pt x="1301605" y="425926"/>
                  </a:cubicBezTo>
                  <a:lnTo>
                    <a:pt x="1346283" y="428905"/>
                  </a:lnTo>
                  <a:cubicBezTo>
                    <a:pt x="1366707" y="435712"/>
                    <a:pt x="1341358" y="427674"/>
                    <a:pt x="1370111" y="434862"/>
                  </a:cubicBezTo>
                  <a:cubicBezTo>
                    <a:pt x="1373157" y="435623"/>
                    <a:pt x="1376000" y="437079"/>
                    <a:pt x="1379046" y="437840"/>
                  </a:cubicBezTo>
                  <a:cubicBezTo>
                    <a:pt x="1383958" y="439068"/>
                    <a:pt x="1388997" y="439721"/>
                    <a:pt x="1393939" y="440819"/>
                  </a:cubicBezTo>
                  <a:cubicBezTo>
                    <a:pt x="1403768" y="443003"/>
                    <a:pt x="1410492" y="445494"/>
                    <a:pt x="1420746" y="446776"/>
                  </a:cubicBezTo>
                  <a:cubicBezTo>
                    <a:pt x="1439567" y="449129"/>
                    <a:pt x="1458737" y="449014"/>
                    <a:pt x="1477337" y="452733"/>
                  </a:cubicBezTo>
                  <a:cubicBezTo>
                    <a:pt x="1507903" y="458845"/>
                    <a:pt x="1475587" y="452886"/>
                    <a:pt x="1522015" y="458690"/>
                  </a:cubicBezTo>
                  <a:cubicBezTo>
                    <a:pt x="1528008" y="459439"/>
                    <a:pt x="1533908" y="460814"/>
                    <a:pt x="1539886" y="461668"/>
                  </a:cubicBezTo>
                  <a:cubicBezTo>
                    <a:pt x="1547810" y="462800"/>
                    <a:pt x="1555771" y="463654"/>
                    <a:pt x="1563714" y="464647"/>
                  </a:cubicBezTo>
                  <a:cubicBezTo>
                    <a:pt x="1566692" y="465640"/>
                    <a:pt x="1569571" y="467009"/>
                    <a:pt x="1572649" y="467625"/>
                  </a:cubicBezTo>
                  <a:cubicBezTo>
                    <a:pt x="1584493" y="469994"/>
                    <a:pt x="1608391" y="473582"/>
                    <a:pt x="1608391" y="473582"/>
                  </a:cubicBezTo>
                  <a:lnTo>
                    <a:pt x="1626262" y="479539"/>
                  </a:lnTo>
                  <a:cubicBezTo>
                    <a:pt x="1629241" y="480532"/>
                    <a:pt x="1632101" y="482002"/>
                    <a:pt x="1635198" y="482518"/>
                  </a:cubicBezTo>
                  <a:cubicBezTo>
                    <a:pt x="1647112" y="484504"/>
                    <a:pt x="1659481" y="484656"/>
                    <a:pt x="1670940" y="488475"/>
                  </a:cubicBezTo>
                  <a:cubicBezTo>
                    <a:pt x="1673918" y="489468"/>
                    <a:pt x="1676856" y="490591"/>
                    <a:pt x="1679875" y="491453"/>
                  </a:cubicBezTo>
                  <a:cubicBezTo>
                    <a:pt x="1694127" y="495525"/>
                    <a:pt x="1715427" y="499179"/>
                    <a:pt x="1727531" y="500389"/>
                  </a:cubicBezTo>
                  <a:lnTo>
                    <a:pt x="1757316" y="503367"/>
                  </a:lnTo>
                  <a:cubicBezTo>
                    <a:pt x="1765272" y="504251"/>
                    <a:pt x="1773248" y="505030"/>
                    <a:pt x="1781144" y="506346"/>
                  </a:cubicBezTo>
                  <a:cubicBezTo>
                    <a:pt x="1785182" y="507019"/>
                    <a:pt x="1789020" y="508651"/>
                    <a:pt x="1793058" y="509324"/>
                  </a:cubicBezTo>
                  <a:cubicBezTo>
                    <a:pt x="1806908" y="511632"/>
                    <a:pt x="1834757" y="515281"/>
                    <a:pt x="1834757" y="515281"/>
                  </a:cubicBezTo>
                  <a:cubicBezTo>
                    <a:pt x="1852919" y="521336"/>
                    <a:pt x="1838575" y="517248"/>
                    <a:pt x="1870499" y="521238"/>
                  </a:cubicBezTo>
                  <a:cubicBezTo>
                    <a:pt x="1877465" y="522109"/>
                    <a:pt x="1884390" y="523289"/>
                    <a:pt x="1891349" y="524217"/>
                  </a:cubicBezTo>
                  <a:lnTo>
                    <a:pt x="1915177" y="527195"/>
                  </a:lnTo>
                  <a:cubicBezTo>
                    <a:pt x="1934096" y="533503"/>
                    <a:pt x="1919341" y="529312"/>
                    <a:pt x="1953897" y="533152"/>
                  </a:cubicBezTo>
                  <a:cubicBezTo>
                    <a:pt x="2005485" y="538884"/>
                    <a:pt x="1945623" y="533662"/>
                    <a:pt x="2016446" y="539109"/>
                  </a:cubicBezTo>
                  <a:cubicBezTo>
                    <a:pt x="2022403" y="540102"/>
                    <a:pt x="2028324" y="541339"/>
                    <a:pt x="2034317" y="542088"/>
                  </a:cubicBezTo>
                  <a:cubicBezTo>
                    <a:pt x="2058645" y="545129"/>
                    <a:pt x="2084525" y="546529"/>
                    <a:pt x="2108779" y="548045"/>
                  </a:cubicBezTo>
                  <a:lnTo>
                    <a:pt x="2159414" y="551023"/>
                  </a:lnTo>
                  <a:cubicBezTo>
                    <a:pt x="2203760" y="565808"/>
                    <a:pt x="2158777" y="551772"/>
                    <a:pt x="2278554" y="556980"/>
                  </a:cubicBezTo>
                  <a:cubicBezTo>
                    <a:pt x="2284458" y="557237"/>
                    <a:pt x="2322133" y="562055"/>
                    <a:pt x="2329189" y="562937"/>
                  </a:cubicBezTo>
                  <a:cubicBezTo>
                    <a:pt x="2346159" y="568595"/>
                    <a:pt x="2333884" y="565152"/>
                    <a:pt x="2361952" y="568894"/>
                  </a:cubicBezTo>
                  <a:cubicBezTo>
                    <a:pt x="2410047" y="575307"/>
                    <a:pt x="2360752" y="570914"/>
                    <a:pt x="2451307" y="574851"/>
                  </a:cubicBezTo>
                  <a:cubicBezTo>
                    <a:pt x="2457264" y="575844"/>
                    <a:pt x="2463192" y="577032"/>
                    <a:pt x="2469178" y="577830"/>
                  </a:cubicBezTo>
                  <a:cubicBezTo>
                    <a:pt x="2495439" y="581331"/>
                    <a:pt x="2506330" y="581422"/>
                    <a:pt x="2534705" y="583787"/>
                  </a:cubicBezTo>
                  <a:lnTo>
                    <a:pt x="2567469" y="586765"/>
                  </a:lnTo>
                  <a:lnTo>
                    <a:pt x="2609168" y="589744"/>
                  </a:lnTo>
                  <a:cubicBezTo>
                    <a:pt x="2666296" y="594138"/>
                    <a:pt x="2623683" y="590898"/>
                    <a:pt x="2671716" y="595701"/>
                  </a:cubicBezTo>
                  <a:lnTo>
                    <a:pt x="2704480" y="598679"/>
                  </a:lnTo>
                  <a:cubicBezTo>
                    <a:pt x="2722940" y="604834"/>
                    <a:pt x="2707444" y="600361"/>
                    <a:pt x="2740222" y="604636"/>
                  </a:cubicBezTo>
                  <a:cubicBezTo>
                    <a:pt x="2811091" y="613879"/>
                    <a:pt x="2754463" y="609220"/>
                    <a:pt x="2841491" y="613572"/>
                  </a:cubicBezTo>
                  <a:cubicBezTo>
                    <a:pt x="2861480" y="620234"/>
                    <a:pt x="2852357" y="617996"/>
                    <a:pt x="2889147" y="619529"/>
                  </a:cubicBezTo>
                  <a:cubicBezTo>
                    <a:pt x="2923880" y="620976"/>
                    <a:pt x="2958645" y="621514"/>
                    <a:pt x="2993394" y="622507"/>
                  </a:cubicBezTo>
                  <a:cubicBezTo>
                    <a:pt x="3006301" y="623500"/>
                    <a:pt x="3019270" y="623880"/>
                    <a:pt x="3032115" y="625486"/>
                  </a:cubicBezTo>
                  <a:cubicBezTo>
                    <a:pt x="3035230" y="625875"/>
                    <a:pt x="3037930" y="628117"/>
                    <a:pt x="3041050" y="628464"/>
                  </a:cubicBezTo>
                  <a:cubicBezTo>
                    <a:pt x="3055884" y="630112"/>
                    <a:pt x="3070816" y="630808"/>
                    <a:pt x="3085728" y="631443"/>
                  </a:cubicBezTo>
                  <a:cubicBezTo>
                    <a:pt x="3116447" y="632750"/>
                    <a:pt x="3262127" y="636674"/>
                    <a:pt x="3288266" y="637400"/>
                  </a:cubicBezTo>
                  <a:cubicBezTo>
                    <a:pt x="3327579" y="643951"/>
                    <a:pt x="3291320" y="638596"/>
                    <a:pt x="3362729" y="643357"/>
                  </a:cubicBezTo>
                  <a:cubicBezTo>
                    <a:pt x="3373671" y="644086"/>
                    <a:pt x="3384564" y="645424"/>
                    <a:pt x="3395492" y="646335"/>
                  </a:cubicBezTo>
                  <a:cubicBezTo>
                    <a:pt x="3408392" y="647410"/>
                    <a:pt x="3421332" y="648026"/>
                    <a:pt x="3434213" y="649314"/>
                  </a:cubicBezTo>
                  <a:cubicBezTo>
                    <a:pt x="3441198" y="650013"/>
                    <a:pt x="3448057" y="651825"/>
                    <a:pt x="3455062" y="652292"/>
                  </a:cubicBezTo>
                  <a:cubicBezTo>
                    <a:pt x="3477868" y="653812"/>
                    <a:pt x="3500733" y="654278"/>
                    <a:pt x="3523568" y="655271"/>
                  </a:cubicBezTo>
                  <a:cubicBezTo>
                    <a:pt x="3585114" y="661426"/>
                    <a:pt x="3563182" y="661228"/>
                    <a:pt x="3589095" y="661228"/>
                  </a:cubicBezTo>
                  <a:lnTo>
                    <a:pt x="3589095" y="661228"/>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7" name="Forme libre : forme 26">
              <a:extLst>
                <a:ext uri="{FF2B5EF4-FFF2-40B4-BE49-F238E27FC236}">
                  <a16:creationId xmlns:a16="http://schemas.microsoft.com/office/drawing/2014/main" id="{5DF30B9B-45DE-4771-ACA4-DDF5E48CD290}"/>
                </a:ext>
              </a:extLst>
            </p:cNvPr>
            <p:cNvSpPr/>
            <p:nvPr/>
          </p:nvSpPr>
          <p:spPr>
            <a:xfrm>
              <a:off x="5006861" y="1513079"/>
              <a:ext cx="3583138" cy="580808"/>
            </a:xfrm>
            <a:custGeom>
              <a:avLst/>
              <a:gdLst>
                <a:gd name="connsiteX0" fmla="*/ 0 w 3583138"/>
                <a:gd name="connsiteY0" fmla="*/ 0 h 580808"/>
                <a:gd name="connsiteX1" fmla="*/ 0 w 3583138"/>
                <a:gd name="connsiteY1" fmla="*/ 0 h 580808"/>
                <a:gd name="connsiteX2" fmla="*/ 26807 w 3583138"/>
                <a:gd name="connsiteY2" fmla="*/ 2978 h 580808"/>
                <a:gd name="connsiteX3" fmla="*/ 44678 w 3583138"/>
                <a:gd name="connsiteY3" fmla="*/ 8935 h 580808"/>
                <a:gd name="connsiteX4" fmla="*/ 89355 w 3583138"/>
                <a:gd name="connsiteY4" fmla="*/ 17871 h 580808"/>
                <a:gd name="connsiteX5" fmla="*/ 139990 w 3583138"/>
                <a:gd name="connsiteY5" fmla="*/ 23828 h 580808"/>
                <a:gd name="connsiteX6" fmla="*/ 181689 w 3583138"/>
                <a:gd name="connsiteY6" fmla="*/ 29785 h 580808"/>
                <a:gd name="connsiteX7" fmla="*/ 262108 w 3583138"/>
                <a:gd name="connsiteY7" fmla="*/ 35742 h 580808"/>
                <a:gd name="connsiteX8" fmla="*/ 285936 w 3583138"/>
                <a:gd name="connsiteY8" fmla="*/ 38720 h 580808"/>
                <a:gd name="connsiteX9" fmla="*/ 303807 w 3583138"/>
                <a:gd name="connsiteY9" fmla="*/ 44677 h 580808"/>
                <a:gd name="connsiteX10" fmla="*/ 312743 w 3583138"/>
                <a:gd name="connsiteY10" fmla="*/ 47656 h 580808"/>
                <a:gd name="connsiteX11" fmla="*/ 321678 w 3583138"/>
                <a:gd name="connsiteY11" fmla="*/ 53613 h 580808"/>
                <a:gd name="connsiteX12" fmla="*/ 339549 w 3583138"/>
                <a:gd name="connsiteY12" fmla="*/ 59570 h 580808"/>
                <a:gd name="connsiteX13" fmla="*/ 357420 w 3583138"/>
                <a:gd name="connsiteY13" fmla="*/ 65527 h 580808"/>
                <a:gd name="connsiteX14" fmla="*/ 419969 w 3583138"/>
                <a:gd name="connsiteY14" fmla="*/ 86376 h 580808"/>
                <a:gd name="connsiteX15" fmla="*/ 464646 w 3583138"/>
                <a:gd name="connsiteY15" fmla="*/ 101269 h 580808"/>
                <a:gd name="connsiteX16" fmla="*/ 482518 w 3583138"/>
                <a:gd name="connsiteY16" fmla="*/ 107226 h 580808"/>
                <a:gd name="connsiteX17" fmla="*/ 491453 w 3583138"/>
                <a:gd name="connsiteY17" fmla="*/ 113183 h 580808"/>
                <a:gd name="connsiteX18" fmla="*/ 524217 w 3583138"/>
                <a:gd name="connsiteY18" fmla="*/ 122118 h 580808"/>
                <a:gd name="connsiteX19" fmla="*/ 542088 w 3583138"/>
                <a:gd name="connsiteY19" fmla="*/ 128075 h 580808"/>
                <a:gd name="connsiteX20" fmla="*/ 568894 w 3583138"/>
                <a:gd name="connsiteY20" fmla="*/ 137011 h 580808"/>
                <a:gd name="connsiteX21" fmla="*/ 577830 w 3583138"/>
                <a:gd name="connsiteY21" fmla="*/ 139989 h 580808"/>
                <a:gd name="connsiteX22" fmla="*/ 586765 w 3583138"/>
                <a:gd name="connsiteY22" fmla="*/ 145946 h 580808"/>
                <a:gd name="connsiteX23" fmla="*/ 595701 w 3583138"/>
                <a:gd name="connsiteY23" fmla="*/ 148925 h 580808"/>
                <a:gd name="connsiteX24" fmla="*/ 613572 w 3583138"/>
                <a:gd name="connsiteY24" fmla="*/ 160839 h 580808"/>
                <a:gd name="connsiteX25" fmla="*/ 622507 w 3583138"/>
                <a:gd name="connsiteY25" fmla="*/ 166796 h 580808"/>
                <a:gd name="connsiteX26" fmla="*/ 631443 w 3583138"/>
                <a:gd name="connsiteY26" fmla="*/ 172753 h 580808"/>
                <a:gd name="connsiteX27" fmla="*/ 646335 w 3583138"/>
                <a:gd name="connsiteY27" fmla="*/ 184667 h 580808"/>
                <a:gd name="connsiteX28" fmla="*/ 655271 w 3583138"/>
                <a:gd name="connsiteY28" fmla="*/ 190624 h 580808"/>
                <a:gd name="connsiteX29" fmla="*/ 673142 w 3583138"/>
                <a:gd name="connsiteY29" fmla="*/ 196581 h 580808"/>
                <a:gd name="connsiteX30" fmla="*/ 691013 w 3583138"/>
                <a:gd name="connsiteY30" fmla="*/ 208495 h 580808"/>
                <a:gd name="connsiteX31" fmla="*/ 717819 w 3583138"/>
                <a:gd name="connsiteY31" fmla="*/ 217430 h 580808"/>
                <a:gd name="connsiteX32" fmla="*/ 726755 w 3583138"/>
                <a:gd name="connsiteY32" fmla="*/ 220409 h 580808"/>
                <a:gd name="connsiteX33" fmla="*/ 735690 w 3583138"/>
                <a:gd name="connsiteY33" fmla="*/ 226366 h 580808"/>
                <a:gd name="connsiteX34" fmla="*/ 765475 w 3583138"/>
                <a:gd name="connsiteY34" fmla="*/ 232323 h 580808"/>
                <a:gd name="connsiteX35" fmla="*/ 792282 w 3583138"/>
                <a:gd name="connsiteY35" fmla="*/ 241258 h 580808"/>
                <a:gd name="connsiteX36" fmla="*/ 801217 w 3583138"/>
                <a:gd name="connsiteY36" fmla="*/ 244237 h 580808"/>
                <a:gd name="connsiteX37" fmla="*/ 819088 w 3583138"/>
                <a:gd name="connsiteY37" fmla="*/ 247215 h 580808"/>
                <a:gd name="connsiteX38" fmla="*/ 839938 w 3583138"/>
                <a:gd name="connsiteY38" fmla="*/ 253172 h 580808"/>
                <a:gd name="connsiteX39" fmla="*/ 848873 w 3583138"/>
                <a:gd name="connsiteY39" fmla="*/ 256151 h 580808"/>
                <a:gd name="connsiteX40" fmla="*/ 860787 w 3583138"/>
                <a:gd name="connsiteY40" fmla="*/ 259129 h 580808"/>
                <a:gd name="connsiteX41" fmla="*/ 869723 w 3583138"/>
                <a:gd name="connsiteY41" fmla="*/ 262108 h 580808"/>
                <a:gd name="connsiteX42" fmla="*/ 884615 w 3583138"/>
                <a:gd name="connsiteY42" fmla="*/ 265086 h 580808"/>
                <a:gd name="connsiteX43" fmla="*/ 914400 w 3583138"/>
                <a:gd name="connsiteY43" fmla="*/ 271043 h 580808"/>
                <a:gd name="connsiteX44" fmla="*/ 932271 w 3583138"/>
                <a:gd name="connsiteY44" fmla="*/ 277000 h 580808"/>
                <a:gd name="connsiteX45" fmla="*/ 941207 w 3583138"/>
                <a:gd name="connsiteY45" fmla="*/ 279979 h 580808"/>
                <a:gd name="connsiteX46" fmla="*/ 953121 w 3583138"/>
                <a:gd name="connsiteY46" fmla="*/ 282957 h 580808"/>
                <a:gd name="connsiteX47" fmla="*/ 970992 w 3583138"/>
                <a:gd name="connsiteY47" fmla="*/ 288914 h 580808"/>
                <a:gd name="connsiteX48" fmla="*/ 997798 w 3583138"/>
                <a:gd name="connsiteY48" fmla="*/ 297850 h 580808"/>
                <a:gd name="connsiteX49" fmla="*/ 1033540 w 3583138"/>
                <a:gd name="connsiteY49" fmla="*/ 309764 h 580808"/>
                <a:gd name="connsiteX50" fmla="*/ 1042476 w 3583138"/>
                <a:gd name="connsiteY50" fmla="*/ 312742 h 580808"/>
                <a:gd name="connsiteX51" fmla="*/ 1051411 w 3583138"/>
                <a:gd name="connsiteY51" fmla="*/ 315721 h 580808"/>
                <a:gd name="connsiteX52" fmla="*/ 1078218 w 3583138"/>
                <a:gd name="connsiteY52" fmla="*/ 321678 h 580808"/>
                <a:gd name="connsiteX53" fmla="*/ 1096089 w 3583138"/>
                <a:gd name="connsiteY53" fmla="*/ 327635 h 580808"/>
                <a:gd name="connsiteX54" fmla="*/ 1108003 w 3583138"/>
                <a:gd name="connsiteY54" fmla="*/ 330614 h 580808"/>
                <a:gd name="connsiteX55" fmla="*/ 1125874 w 3583138"/>
                <a:gd name="connsiteY55" fmla="*/ 336571 h 580808"/>
                <a:gd name="connsiteX56" fmla="*/ 1155659 w 3583138"/>
                <a:gd name="connsiteY56" fmla="*/ 342528 h 580808"/>
                <a:gd name="connsiteX57" fmla="*/ 1173530 w 3583138"/>
                <a:gd name="connsiteY57" fmla="*/ 348485 h 580808"/>
                <a:gd name="connsiteX58" fmla="*/ 1182465 w 3583138"/>
                <a:gd name="connsiteY58" fmla="*/ 351463 h 580808"/>
                <a:gd name="connsiteX59" fmla="*/ 1203315 w 3583138"/>
                <a:gd name="connsiteY59" fmla="*/ 354442 h 580808"/>
                <a:gd name="connsiteX60" fmla="*/ 1221186 w 3583138"/>
                <a:gd name="connsiteY60" fmla="*/ 360399 h 580808"/>
                <a:gd name="connsiteX61" fmla="*/ 1245014 w 3583138"/>
                <a:gd name="connsiteY61" fmla="*/ 366356 h 580808"/>
                <a:gd name="connsiteX62" fmla="*/ 1256928 w 3583138"/>
                <a:gd name="connsiteY62" fmla="*/ 369334 h 580808"/>
                <a:gd name="connsiteX63" fmla="*/ 1277777 w 3583138"/>
                <a:gd name="connsiteY63" fmla="*/ 375291 h 580808"/>
                <a:gd name="connsiteX64" fmla="*/ 1307562 w 3583138"/>
                <a:gd name="connsiteY64" fmla="*/ 381248 h 580808"/>
                <a:gd name="connsiteX65" fmla="*/ 1325433 w 3583138"/>
                <a:gd name="connsiteY65" fmla="*/ 387205 h 580808"/>
                <a:gd name="connsiteX66" fmla="*/ 1334369 w 3583138"/>
                <a:gd name="connsiteY66" fmla="*/ 390184 h 580808"/>
                <a:gd name="connsiteX67" fmla="*/ 1349261 w 3583138"/>
                <a:gd name="connsiteY67" fmla="*/ 393162 h 580808"/>
                <a:gd name="connsiteX68" fmla="*/ 1387982 w 3583138"/>
                <a:gd name="connsiteY68" fmla="*/ 402098 h 580808"/>
                <a:gd name="connsiteX69" fmla="*/ 1411810 w 3583138"/>
                <a:gd name="connsiteY69" fmla="*/ 405076 h 580808"/>
                <a:gd name="connsiteX70" fmla="*/ 1438617 w 3583138"/>
                <a:gd name="connsiteY70" fmla="*/ 408055 h 580808"/>
                <a:gd name="connsiteX71" fmla="*/ 1453509 w 3583138"/>
                <a:gd name="connsiteY71" fmla="*/ 411033 h 580808"/>
                <a:gd name="connsiteX72" fmla="*/ 1507122 w 3583138"/>
                <a:gd name="connsiteY72" fmla="*/ 416990 h 580808"/>
                <a:gd name="connsiteX73" fmla="*/ 1527972 w 3583138"/>
                <a:gd name="connsiteY73" fmla="*/ 419969 h 580808"/>
                <a:gd name="connsiteX74" fmla="*/ 1536907 w 3583138"/>
                <a:gd name="connsiteY74" fmla="*/ 422947 h 580808"/>
                <a:gd name="connsiteX75" fmla="*/ 1599456 w 3583138"/>
                <a:gd name="connsiteY75" fmla="*/ 428904 h 580808"/>
                <a:gd name="connsiteX76" fmla="*/ 1614348 w 3583138"/>
                <a:gd name="connsiteY76" fmla="*/ 431883 h 580808"/>
                <a:gd name="connsiteX77" fmla="*/ 1623284 w 3583138"/>
                <a:gd name="connsiteY77" fmla="*/ 434861 h 580808"/>
                <a:gd name="connsiteX78" fmla="*/ 1670940 w 3583138"/>
                <a:gd name="connsiteY78" fmla="*/ 440818 h 580808"/>
                <a:gd name="connsiteX79" fmla="*/ 1715617 w 3583138"/>
                <a:gd name="connsiteY79" fmla="*/ 446775 h 580808"/>
                <a:gd name="connsiteX80" fmla="*/ 1745402 w 3583138"/>
                <a:gd name="connsiteY80" fmla="*/ 449754 h 580808"/>
                <a:gd name="connsiteX81" fmla="*/ 1790080 w 3583138"/>
                <a:gd name="connsiteY81" fmla="*/ 455711 h 580808"/>
                <a:gd name="connsiteX82" fmla="*/ 1837736 w 3583138"/>
                <a:gd name="connsiteY82" fmla="*/ 461668 h 580808"/>
                <a:gd name="connsiteX83" fmla="*/ 1897306 w 3583138"/>
                <a:gd name="connsiteY83" fmla="*/ 464646 h 580808"/>
                <a:gd name="connsiteX84" fmla="*/ 1950919 w 3583138"/>
                <a:gd name="connsiteY84" fmla="*/ 470603 h 580808"/>
                <a:gd name="connsiteX85" fmla="*/ 2084951 w 3583138"/>
                <a:gd name="connsiteY85" fmla="*/ 479539 h 580808"/>
                <a:gd name="connsiteX86" fmla="*/ 2126650 w 3583138"/>
                <a:gd name="connsiteY86" fmla="*/ 482517 h 580808"/>
                <a:gd name="connsiteX87" fmla="*/ 2168349 w 3583138"/>
                <a:gd name="connsiteY87" fmla="*/ 488474 h 580808"/>
                <a:gd name="connsiteX88" fmla="*/ 2189199 w 3583138"/>
                <a:gd name="connsiteY88" fmla="*/ 491453 h 580808"/>
                <a:gd name="connsiteX89" fmla="*/ 2221962 w 3583138"/>
                <a:gd name="connsiteY89" fmla="*/ 497410 h 580808"/>
                <a:gd name="connsiteX90" fmla="*/ 2269618 w 3583138"/>
                <a:gd name="connsiteY90" fmla="*/ 500388 h 580808"/>
                <a:gd name="connsiteX91" fmla="*/ 2341103 w 3583138"/>
                <a:gd name="connsiteY91" fmla="*/ 506345 h 580808"/>
                <a:gd name="connsiteX92" fmla="*/ 2397694 w 3583138"/>
                <a:gd name="connsiteY92" fmla="*/ 512302 h 580808"/>
                <a:gd name="connsiteX93" fmla="*/ 2472157 w 3583138"/>
                <a:gd name="connsiteY93" fmla="*/ 518259 h 580808"/>
                <a:gd name="connsiteX94" fmla="*/ 2579383 w 3583138"/>
                <a:gd name="connsiteY94" fmla="*/ 524216 h 580808"/>
                <a:gd name="connsiteX95" fmla="*/ 2635974 w 3583138"/>
                <a:gd name="connsiteY95" fmla="*/ 527195 h 580808"/>
                <a:gd name="connsiteX96" fmla="*/ 2659802 w 3583138"/>
                <a:gd name="connsiteY96" fmla="*/ 530173 h 580808"/>
                <a:gd name="connsiteX97" fmla="*/ 2677673 w 3583138"/>
                <a:gd name="connsiteY97" fmla="*/ 533152 h 580808"/>
                <a:gd name="connsiteX98" fmla="*/ 2775964 w 3583138"/>
                <a:gd name="connsiteY98" fmla="*/ 536130 h 580808"/>
                <a:gd name="connsiteX99" fmla="*/ 2820641 w 3583138"/>
                <a:gd name="connsiteY99" fmla="*/ 539109 h 580808"/>
                <a:gd name="connsiteX100" fmla="*/ 2895104 w 3583138"/>
                <a:gd name="connsiteY100" fmla="*/ 542087 h 580808"/>
                <a:gd name="connsiteX101" fmla="*/ 2942760 w 3583138"/>
                <a:gd name="connsiteY101" fmla="*/ 548044 h 580808"/>
                <a:gd name="connsiteX102" fmla="*/ 3029136 w 3583138"/>
                <a:gd name="connsiteY102" fmla="*/ 554001 h 580808"/>
                <a:gd name="connsiteX103" fmla="*/ 3047007 w 3583138"/>
                <a:gd name="connsiteY103" fmla="*/ 556980 h 580808"/>
                <a:gd name="connsiteX104" fmla="*/ 3109556 w 3583138"/>
                <a:gd name="connsiteY104" fmla="*/ 562937 h 580808"/>
                <a:gd name="connsiteX105" fmla="*/ 3154233 w 3583138"/>
                <a:gd name="connsiteY105" fmla="*/ 565915 h 580808"/>
                <a:gd name="connsiteX106" fmla="*/ 3181040 w 3583138"/>
                <a:gd name="connsiteY106" fmla="*/ 568894 h 580808"/>
                <a:gd name="connsiteX107" fmla="*/ 3201889 w 3583138"/>
                <a:gd name="connsiteY107" fmla="*/ 571872 h 580808"/>
                <a:gd name="connsiteX108" fmla="*/ 3246567 w 3583138"/>
                <a:gd name="connsiteY108" fmla="*/ 574851 h 580808"/>
                <a:gd name="connsiteX109" fmla="*/ 3291245 w 3583138"/>
                <a:gd name="connsiteY109" fmla="*/ 580808 h 580808"/>
                <a:gd name="connsiteX110" fmla="*/ 3583138 w 3583138"/>
                <a:gd name="connsiteY110" fmla="*/ 577829 h 580808"/>
                <a:gd name="connsiteX111" fmla="*/ 3583138 w 3583138"/>
                <a:gd name="connsiteY111" fmla="*/ 577829 h 580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3583138" h="580808">
                  <a:moveTo>
                    <a:pt x="0" y="0"/>
                  </a:moveTo>
                  <a:lnTo>
                    <a:pt x="0" y="0"/>
                  </a:lnTo>
                  <a:cubicBezTo>
                    <a:pt x="8936" y="993"/>
                    <a:pt x="17991" y="1215"/>
                    <a:pt x="26807" y="2978"/>
                  </a:cubicBezTo>
                  <a:cubicBezTo>
                    <a:pt x="32964" y="4209"/>
                    <a:pt x="38586" y="7412"/>
                    <a:pt x="44678" y="8935"/>
                  </a:cubicBezTo>
                  <a:cubicBezTo>
                    <a:pt x="70485" y="15387"/>
                    <a:pt x="64544" y="14770"/>
                    <a:pt x="89355" y="17871"/>
                  </a:cubicBezTo>
                  <a:cubicBezTo>
                    <a:pt x="114455" y="21008"/>
                    <a:pt x="115844" y="20379"/>
                    <a:pt x="139990" y="23828"/>
                  </a:cubicBezTo>
                  <a:cubicBezTo>
                    <a:pt x="166919" y="27675"/>
                    <a:pt x="150327" y="26649"/>
                    <a:pt x="181689" y="29785"/>
                  </a:cubicBezTo>
                  <a:cubicBezTo>
                    <a:pt x="238067" y="35423"/>
                    <a:pt x="198309" y="30194"/>
                    <a:pt x="262108" y="35742"/>
                  </a:cubicBezTo>
                  <a:cubicBezTo>
                    <a:pt x="270082" y="36435"/>
                    <a:pt x="277993" y="37727"/>
                    <a:pt x="285936" y="38720"/>
                  </a:cubicBezTo>
                  <a:lnTo>
                    <a:pt x="303807" y="44677"/>
                  </a:lnTo>
                  <a:cubicBezTo>
                    <a:pt x="306786" y="45670"/>
                    <a:pt x="310131" y="45914"/>
                    <a:pt x="312743" y="47656"/>
                  </a:cubicBezTo>
                  <a:cubicBezTo>
                    <a:pt x="315721" y="49642"/>
                    <a:pt x="318407" y="52159"/>
                    <a:pt x="321678" y="53613"/>
                  </a:cubicBezTo>
                  <a:cubicBezTo>
                    <a:pt x="327416" y="56163"/>
                    <a:pt x="333592" y="57584"/>
                    <a:pt x="339549" y="59570"/>
                  </a:cubicBezTo>
                  <a:lnTo>
                    <a:pt x="357420" y="65527"/>
                  </a:lnTo>
                  <a:lnTo>
                    <a:pt x="419969" y="86376"/>
                  </a:lnTo>
                  <a:lnTo>
                    <a:pt x="464646" y="101269"/>
                  </a:lnTo>
                  <a:cubicBezTo>
                    <a:pt x="464651" y="101271"/>
                    <a:pt x="482514" y="107223"/>
                    <a:pt x="482518" y="107226"/>
                  </a:cubicBezTo>
                  <a:cubicBezTo>
                    <a:pt x="485496" y="109212"/>
                    <a:pt x="488182" y="111729"/>
                    <a:pt x="491453" y="113183"/>
                  </a:cubicBezTo>
                  <a:cubicBezTo>
                    <a:pt x="510516" y="121656"/>
                    <a:pt x="506078" y="117171"/>
                    <a:pt x="524217" y="122118"/>
                  </a:cubicBezTo>
                  <a:cubicBezTo>
                    <a:pt x="530275" y="123770"/>
                    <a:pt x="536131" y="126089"/>
                    <a:pt x="542088" y="128075"/>
                  </a:cubicBezTo>
                  <a:lnTo>
                    <a:pt x="568894" y="137011"/>
                  </a:lnTo>
                  <a:lnTo>
                    <a:pt x="577830" y="139989"/>
                  </a:lnTo>
                  <a:cubicBezTo>
                    <a:pt x="580808" y="141975"/>
                    <a:pt x="583563" y="144345"/>
                    <a:pt x="586765" y="145946"/>
                  </a:cubicBezTo>
                  <a:cubicBezTo>
                    <a:pt x="589573" y="147350"/>
                    <a:pt x="592956" y="147400"/>
                    <a:pt x="595701" y="148925"/>
                  </a:cubicBezTo>
                  <a:cubicBezTo>
                    <a:pt x="601959" y="152402"/>
                    <a:pt x="607615" y="156868"/>
                    <a:pt x="613572" y="160839"/>
                  </a:cubicBezTo>
                  <a:lnTo>
                    <a:pt x="622507" y="166796"/>
                  </a:lnTo>
                  <a:lnTo>
                    <a:pt x="631443" y="172753"/>
                  </a:lnTo>
                  <a:cubicBezTo>
                    <a:pt x="641484" y="187814"/>
                    <a:pt x="631949" y="177474"/>
                    <a:pt x="646335" y="184667"/>
                  </a:cubicBezTo>
                  <a:cubicBezTo>
                    <a:pt x="649537" y="186268"/>
                    <a:pt x="652000" y="189170"/>
                    <a:pt x="655271" y="190624"/>
                  </a:cubicBezTo>
                  <a:cubicBezTo>
                    <a:pt x="661009" y="193174"/>
                    <a:pt x="667917" y="193098"/>
                    <a:pt x="673142" y="196581"/>
                  </a:cubicBezTo>
                  <a:cubicBezTo>
                    <a:pt x="679099" y="200552"/>
                    <a:pt x="684221" y="206231"/>
                    <a:pt x="691013" y="208495"/>
                  </a:cubicBezTo>
                  <a:lnTo>
                    <a:pt x="717819" y="217430"/>
                  </a:lnTo>
                  <a:cubicBezTo>
                    <a:pt x="720798" y="218423"/>
                    <a:pt x="724143" y="218667"/>
                    <a:pt x="726755" y="220409"/>
                  </a:cubicBezTo>
                  <a:cubicBezTo>
                    <a:pt x="729733" y="222395"/>
                    <a:pt x="732269" y="225313"/>
                    <a:pt x="735690" y="226366"/>
                  </a:cubicBezTo>
                  <a:cubicBezTo>
                    <a:pt x="745367" y="229344"/>
                    <a:pt x="755870" y="229121"/>
                    <a:pt x="765475" y="232323"/>
                  </a:cubicBezTo>
                  <a:lnTo>
                    <a:pt x="792282" y="241258"/>
                  </a:lnTo>
                  <a:cubicBezTo>
                    <a:pt x="795260" y="242251"/>
                    <a:pt x="798120" y="243721"/>
                    <a:pt x="801217" y="244237"/>
                  </a:cubicBezTo>
                  <a:lnTo>
                    <a:pt x="819088" y="247215"/>
                  </a:lnTo>
                  <a:cubicBezTo>
                    <a:pt x="840520" y="254360"/>
                    <a:pt x="813750" y="245689"/>
                    <a:pt x="839938" y="253172"/>
                  </a:cubicBezTo>
                  <a:cubicBezTo>
                    <a:pt x="842957" y="254035"/>
                    <a:pt x="845854" y="255288"/>
                    <a:pt x="848873" y="256151"/>
                  </a:cubicBezTo>
                  <a:cubicBezTo>
                    <a:pt x="852809" y="257276"/>
                    <a:pt x="856851" y="258004"/>
                    <a:pt x="860787" y="259129"/>
                  </a:cubicBezTo>
                  <a:cubicBezTo>
                    <a:pt x="863806" y="259992"/>
                    <a:pt x="866677" y="261346"/>
                    <a:pt x="869723" y="262108"/>
                  </a:cubicBezTo>
                  <a:cubicBezTo>
                    <a:pt x="874634" y="263336"/>
                    <a:pt x="879673" y="263988"/>
                    <a:pt x="884615" y="265086"/>
                  </a:cubicBezTo>
                  <a:cubicBezTo>
                    <a:pt x="911281" y="271012"/>
                    <a:pt x="879371" y="265206"/>
                    <a:pt x="914400" y="271043"/>
                  </a:cubicBezTo>
                  <a:lnTo>
                    <a:pt x="932271" y="277000"/>
                  </a:lnTo>
                  <a:cubicBezTo>
                    <a:pt x="935250" y="277993"/>
                    <a:pt x="938161" y="279218"/>
                    <a:pt x="941207" y="279979"/>
                  </a:cubicBezTo>
                  <a:cubicBezTo>
                    <a:pt x="945178" y="280972"/>
                    <a:pt x="949200" y="281781"/>
                    <a:pt x="953121" y="282957"/>
                  </a:cubicBezTo>
                  <a:cubicBezTo>
                    <a:pt x="959135" y="284761"/>
                    <a:pt x="965035" y="286928"/>
                    <a:pt x="970992" y="288914"/>
                  </a:cubicBezTo>
                  <a:lnTo>
                    <a:pt x="997798" y="297850"/>
                  </a:lnTo>
                  <a:lnTo>
                    <a:pt x="1033540" y="309764"/>
                  </a:lnTo>
                  <a:lnTo>
                    <a:pt x="1042476" y="312742"/>
                  </a:lnTo>
                  <a:cubicBezTo>
                    <a:pt x="1045454" y="313735"/>
                    <a:pt x="1048332" y="315105"/>
                    <a:pt x="1051411" y="315721"/>
                  </a:cubicBezTo>
                  <a:cubicBezTo>
                    <a:pt x="1059904" y="317420"/>
                    <a:pt x="1069813" y="319157"/>
                    <a:pt x="1078218" y="321678"/>
                  </a:cubicBezTo>
                  <a:cubicBezTo>
                    <a:pt x="1084232" y="323482"/>
                    <a:pt x="1089997" y="326112"/>
                    <a:pt x="1096089" y="327635"/>
                  </a:cubicBezTo>
                  <a:cubicBezTo>
                    <a:pt x="1100060" y="328628"/>
                    <a:pt x="1104082" y="329438"/>
                    <a:pt x="1108003" y="330614"/>
                  </a:cubicBezTo>
                  <a:cubicBezTo>
                    <a:pt x="1114017" y="332418"/>
                    <a:pt x="1119680" y="335539"/>
                    <a:pt x="1125874" y="336571"/>
                  </a:cubicBezTo>
                  <a:cubicBezTo>
                    <a:pt x="1137959" y="338585"/>
                    <a:pt x="1144545" y="339194"/>
                    <a:pt x="1155659" y="342528"/>
                  </a:cubicBezTo>
                  <a:cubicBezTo>
                    <a:pt x="1161673" y="344332"/>
                    <a:pt x="1167573" y="346499"/>
                    <a:pt x="1173530" y="348485"/>
                  </a:cubicBezTo>
                  <a:cubicBezTo>
                    <a:pt x="1176508" y="349478"/>
                    <a:pt x="1179357" y="351019"/>
                    <a:pt x="1182465" y="351463"/>
                  </a:cubicBezTo>
                  <a:lnTo>
                    <a:pt x="1203315" y="354442"/>
                  </a:lnTo>
                  <a:cubicBezTo>
                    <a:pt x="1209272" y="356428"/>
                    <a:pt x="1215094" y="358876"/>
                    <a:pt x="1221186" y="360399"/>
                  </a:cubicBezTo>
                  <a:lnTo>
                    <a:pt x="1245014" y="366356"/>
                  </a:lnTo>
                  <a:cubicBezTo>
                    <a:pt x="1248985" y="367349"/>
                    <a:pt x="1253045" y="368039"/>
                    <a:pt x="1256928" y="369334"/>
                  </a:cubicBezTo>
                  <a:cubicBezTo>
                    <a:pt x="1265450" y="372175"/>
                    <a:pt x="1268419" y="373419"/>
                    <a:pt x="1277777" y="375291"/>
                  </a:cubicBezTo>
                  <a:cubicBezTo>
                    <a:pt x="1293865" y="378509"/>
                    <a:pt x="1293735" y="377100"/>
                    <a:pt x="1307562" y="381248"/>
                  </a:cubicBezTo>
                  <a:cubicBezTo>
                    <a:pt x="1313576" y="383052"/>
                    <a:pt x="1319476" y="385219"/>
                    <a:pt x="1325433" y="387205"/>
                  </a:cubicBezTo>
                  <a:cubicBezTo>
                    <a:pt x="1328412" y="388198"/>
                    <a:pt x="1331290" y="389568"/>
                    <a:pt x="1334369" y="390184"/>
                  </a:cubicBezTo>
                  <a:cubicBezTo>
                    <a:pt x="1339333" y="391177"/>
                    <a:pt x="1344350" y="391934"/>
                    <a:pt x="1349261" y="393162"/>
                  </a:cubicBezTo>
                  <a:cubicBezTo>
                    <a:pt x="1374051" y="399360"/>
                    <a:pt x="1334968" y="395472"/>
                    <a:pt x="1387982" y="402098"/>
                  </a:cubicBezTo>
                  <a:lnTo>
                    <a:pt x="1411810" y="405076"/>
                  </a:lnTo>
                  <a:cubicBezTo>
                    <a:pt x="1420739" y="406126"/>
                    <a:pt x="1429717" y="406784"/>
                    <a:pt x="1438617" y="408055"/>
                  </a:cubicBezTo>
                  <a:cubicBezTo>
                    <a:pt x="1443628" y="408771"/>
                    <a:pt x="1448489" y="410378"/>
                    <a:pt x="1453509" y="411033"/>
                  </a:cubicBezTo>
                  <a:cubicBezTo>
                    <a:pt x="1471339" y="413359"/>
                    <a:pt x="1489322" y="414447"/>
                    <a:pt x="1507122" y="416990"/>
                  </a:cubicBezTo>
                  <a:lnTo>
                    <a:pt x="1527972" y="419969"/>
                  </a:lnTo>
                  <a:cubicBezTo>
                    <a:pt x="1530950" y="420962"/>
                    <a:pt x="1533792" y="422558"/>
                    <a:pt x="1536907" y="422947"/>
                  </a:cubicBezTo>
                  <a:cubicBezTo>
                    <a:pt x="1557689" y="425545"/>
                    <a:pt x="1599456" y="428904"/>
                    <a:pt x="1599456" y="428904"/>
                  </a:cubicBezTo>
                  <a:cubicBezTo>
                    <a:pt x="1604420" y="429897"/>
                    <a:pt x="1609437" y="430655"/>
                    <a:pt x="1614348" y="431883"/>
                  </a:cubicBezTo>
                  <a:cubicBezTo>
                    <a:pt x="1617394" y="432644"/>
                    <a:pt x="1620205" y="434245"/>
                    <a:pt x="1623284" y="434861"/>
                  </a:cubicBezTo>
                  <a:cubicBezTo>
                    <a:pt x="1635271" y="437258"/>
                    <a:pt x="1659904" y="439438"/>
                    <a:pt x="1670940" y="440818"/>
                  </a:cubicBezTo>
                  <a:cubicBezTo>
                    <a:pt x="1709797" y="445675"/>
                    <a:pt x="1673326" y="442076"/>
                    <a:pt x="1715617" y="446775"/>
                  </a:cubicBezTo>
                  <a:cubicBezTo>
                    <a:pt x="1725534" y="447877"/>
                    <a:pt x="1735485" y="448652"/>
                    <a:pt x="1745402" y="449754"/>
                  </a:cubicBezTo>
                  <a:cubicBezTo>
                    <a:pt x="1775211" y="453066"/>
                    <a:pt x="1762171" y="452070"/>
                    <a:pt x="1790080" y="455711"/>
                  </a:cubicBezTo>
                  <a:cubicBezTo>
                    <a:pt x="1805954" y="457782"/>
                    <a:pt x="1821747" y="460869"/>
                    <a:pt x="1837736" y="461668"/>
                  </a:cubicBezTo>
                  <a:lnTo>
                    <a:pt x="1897306" y="464646"/>
                  </a:lnTo>
                  <a:cubicBezTo>
                    <a:pt x="1975238" y="469674"/>
                    <a:pt x="1894772" y="465170"/>
                    <a:pt x="1950919" y="470603"/>
                  </a:cubicBezTo>
                  <a:cubicBezTo>
                    <a:pt x="2035691" y="478806"/>
                    <a:pt x="2005078" y="474975"/>
                    <a:pt x="2084951" y="479539"/>
                  </a:cubicBezTo>
                  <a:cubicBezTo>
                    <a:pt x="2098863" y="480334"/>
                    <a:pt x="2112772" y="481255"/>
                    <a:pt x="2126650" y="482517"/>
                  </a:cubicBezTo>
                  <a:cubicBezTo>
                    <a:pt x="2147250" y="484390"/>
                    <a:pt x="2149539" y="485580"/>
                    <a:pt x="2168349" y="488474"/>
                  </a:cubicBezTo>
                  <a:cubicBezTo>
                    <a:pt x="2175288" y="489542"/>
                    <a:pt x="2182292" y="490197"/>
                    <a:pt x="2189199" y="491453"/>
                  </a:cubicBezTo>
                  <a:cubicBezTo>
                    <a:pt x="2212814" y="495747"/>
                    <a:pt x="2188674" y="494515"/>
                    <a:pt x="2221962" y="497410"/>
                  </a:cubicBezTo>
                  <a:cubicBezTo>
                    <a:pt x="2237818" y="498789"/>
                    <a:pt x="2253746" y="499198"/>
                    <a:pt x="2269618" y="500388"/>
                  </a:cubicBezTo>
                  <a:lnTo>
                    <a:pt x="2341103" y="506345"/>
                  </a:lnTo>
                  <a:cubicBezTo>
                    <a:pt x="2373351" y="511721"/>
                    <a:pt x="2349506" y="508286"/>
                    <a:pt x="2397694" y="512302"/>
                  </a:cubicBezTo>
                  <a:cubicBezTo>
                    <a:pt x="2439234" y="515764"/>
                    <a:pt x="2426003" y="515490"/>
                    <a:pt x="2472157" y="518259"/>
                  </a:cubicBezTo>
                  <a:lnTo>
                    <a:pt x="2579383" y="524216"/>
                  </a:lnTo>
                  <a:lnTo>
                    <a:pt x="2635974" y="527195"/>
                  </a:lnTo>
                  <a:lnTo>
                    <a:pt x="2659802" y="530173"/>
                  </a:lnTo>
                  <a:cubicBezTo>
                    <a:pt x="2665780" y="531027"/>
                    <a:pt x="2671642" y="532843"/>
                    <a:pt x="2677673" y="533152"/>
                  </a:cubicBezTo>
                  <a:cubicBezTo>
                    <a:pt x="2710409" y="534831"/>
                    <a:pt x="2743200" y="535137"/>
                    <a:pt x="2775964" y="536130"/>
                  </a:cubicBezTo>
                  <a:lnTo>
                    <a:pt x="2820641" y="539109"/>
                  </a:lnTo>
                  <a:lnTo>
                    <a:pt x="2895104" y="542087"/>
                  </a:lnTo>
                  <a:cubicBezTo>
                    <a:pt x="2957405" y="545647"/>
                    <a:pt x="2899003" y="543438"/>
                    <a:pt x="2942760" y="548044"/>
                  </a:cubicBezTo>
                  <a:cubicBezTo>
                    <a:pt x="2961198" y="549985"/>
                    <a:pt x="3013010" y="552993"/>
                    <a:pt x="3029136" y="554001"/>
                  </a:cubicBezTo>
                  <a:cubicBezTo>
                    <a:pt x="3035093" y="554994"/>
                    <a:pt x="3041021" y="556182"/>
                    <a:pt x="3047007" y="556980"/>
                  </a:cubicBezTo>
                  <a:cubicBezTo>
                    <a:pt x="3065914" y="559501"/>
                    <a:pt x="3091159" y="561574"/>
                    <a:pt x="3109556" y="562937"/>
                  </a:cubicBezTo>
                  <a:lnTo>
                    <a:pt x="3154233" y="565915"/>
                  </a:lnTo>
                  <a:cubicBezTo>
                    <a:pt x="3163193" y="566662"/>
                    <a:pt x="3172119" y="567779"/>
                    <a:pt x="3181040" y="568894"/>
                  </a:cubicBezTo>
                  <a:cubicBezTo>
                    <a:pt x="3188006" y="569765"/>
                    <a:pt x="3194898" y="571236"/>
                    <a:pt x="3201889" y="571872"/>
                  </a:cubicBezTo>
                  <a:cubicBezTo>
                    <a:pt x="3216753" y="573223"/>
                    <a:pt x="3231697" y="573558"/>
                    <a:pt x="3246567" y="574851"/>
                  </a:cubicBezTo>
                  <a:cubicBezTo>
                    <a:pt x="3256423" y="575708"/>
                    <a:pt x="3280836" y="579321"/>
                    <a:pt x="3291245" y="580808"/>
                  </a:cubicBezTo>
                  <a:cubicBezTo>
                    <a:pt x="3489802" y="576914"/>
                    <a:pt x="3392504" y="577829"/>
                    <a:pt x="3583138" y="577829"/>
                  </a:cubicBezTo>
                  <a:lnTo>
                    <a:pt x="3583138" y="577829"/>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272" name="Titre 1"/>
          <p:cNvSpPr>
            <a:spLocks noGrp="1"/>
          </p:cNvSpPr>
          <p:nvPr>
            <p:ph type="title"/>
          </p:nvPr>
        </p:nvSpPr>
        <p:spPr>
          <a:xfrm>
            <a:off x="190500" y="0"/>
            <a:ext cx="7124700" cy="596560"/>
          </a:xfrm>
        </p:spPr>
        <p:txBody>
          <a:bodyPr>
            <a:noAutofit/>
          </a:bodyPr>
          <a:lstStyle/>
          <a:p>
            <a:r>
              <a:rPr lang="fr-FR" sz="2200" b="1" dirty="0"/>
              <a:t>Etude IDEA</a:t>
            </a:r>
            <a:br>
              <a:rPr lang="fr-FR" sz="2200" b="1" dirty="0"/>
            </a:br>
            <a:r>
              <a:rPr lang="fr-FR" sz="2200" dirty="0"/>
              <a:t>Données actualisées de SG et de SSR à 5 ans</a:t>
            </a:r>
          </a:p>
        </p:txBody>
      </p:sp>
    </p:spTree>
    <p:extLst>
      <p:ext uri="{BB962C8B-B14F-4D97-AF65-F5344CB8AC3E}">
        <p14:creationId xmlns:p14="http://schemas.microsoft.com/office/powerpoint/2010/main" val="9228237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sz="half" idx="1"/>
          </p:nvPr>
        </p:nvSpPr>
        <p:spPr/>
        <p:txBody>
          <a:bodyPr/>
          <a:lstStyle/>
          <a:p>
            <a:r>
              <a:rPr lang="fr-FR" dirty="0"/>
              <a:t>IDEA : SG selon le groupe pronostic </a:t>
            </a:r>
            <a:r>
              <a:rPr lang="fr-FR" b="0" dirty="0"/>
              <a:t>(bas/haut risque) </a:t>
            </a:r>
            <a:r>
              <a:rPr lang="fr-FR" dirty="0"/>
              <a:t>en population globale</a:t>
            </a:r>
          </a:p>
        </p:txBody>
      </p:sp>
      <p:sp>
        <p:nvSpPr>
          <p:cNvPr id="7" name="ZoneTexte 6">
            <a:extLst>
              <a:ext uri="{FF2B5EF4-FFF2-40B4-BE49-F238E27FC236}">
                <a16:creationId xmlns:a16="http://schemas.microsoft.com/office/drawing/2014/main" id="{E9AEA8D6-923F-F84C-B32A-5D256C148AF6}"/>
              </a:ext>
            </a:extLst>
          </p:cNvPr>
          <p:cNvSpPr txBox="1"/>
          <p:nvPr/>
        </p:nvSpPr>
        <p:spPr>
          <a:xfrm>
            <a:off x="-3048" y="4912668"/>
            <a:ext cx="2608406" cy="230832"/>
          </a:xfrm>
          <a:prstGeom prst="rect">
            <a:avLst/>
          </a:prstGeom>
          <a:noFill/>
        </p:spPr>
        <p:txBody>
          <a:bodyPr wrap="none" rtlCol="0">
            <a:spAutoFit/>
          </a:bodyPr>
          <a:lstStyle/>
          <a:p>
            <a:r>
              <a:rPr lang="fr-FR" sz="900" i="1" dirty="0">
                <a:solidFill>
                  <a:schemeClr val="tx1">
                    <a:lumMod val="50000"/>
                    <a:lumOff val="50000"/>
                  </a:schemeClr>
                </a:solidFill>
                <a:latin typeface="Arial" panose="020B0604020202020204" pitchFamily="34" charset="0"/>
              </a:rPr>
              <a:t>Alberto F. </a:t>
            </a:r>
            <a:r>
              <a:rPr lang="fr-FR" sz="900" i="1" dirty="0" err="1">
                <a:solidFill>
                  <a:schemeClr val="tx1">
                    <a:lumMod val="50000"/>
                    <a:lumOff val="50000"/>
                  </a:schemeClr>
                </a:solidFill>
                <a:latin typeface="Arial" panose="020B0604020202020204" pitchFamily="34" charset="0"/>
              </a:rPr>
              <a:t>Sobrero</a:t>
            </a:r>
            <a:r>
              <a:rPr lang="fr-FR" sz="900" i="1" dirty="0">
                <a:solidFill>
                  <a:schemeClr val="tx1">
                    <a:lumMod val="50000"/>
                    <a:lumOff val="50000"/>
                  </a:schemeClr>
                </a:solidFill>
                <a:latin typeface="Arial" panose="020B0604020202020204" pitchFamily="34" charset="0"/>
              </a:rPr>
              <a:t> et al., ASCO2020, Abs 4004</a:t>
            </a:r>
          </a:p>
        </p:txBody>
      </p:sp>
      <p:sp>
        <p:nvSpPr>
          <p:cNvPr id="8" name="ZoneTexte 7">
            <a:extLst>
              <a:ext uri="{FF2B5EF4-FFF2-40B4-BE49-F238E27FC236}">
                <a16:creationId xmlns:a16="http://schemas.microsoft.com/office/drawing/2014/main" id="{E4F07EF2-5A57-47DA-814A-4AD934BA2927}"/>
              </a:ext>
            </a:extLst>
          </p:cNvPr>
          <p:cNvSpPr txBox="1"/>
          <p:nvPr/>
        </p:nvSpPr>
        <p:spPr>
          <a:xfrm>
            <a:off x="303934" y="4331918"/>
            <a:ext cx="8536132" cy="355937"/>
          </a:xfrm>
          <a:prstGeom prst="roundRect">
            <a:avLst>
              <a:gd name="adj" fmla="val 18809"/>
            </a:avLst>
          </a:prstGeom>
          <a:ln>
            <a:solidFill>
              <a:srgbClr val="EC8014"/>
            </a:solidFill>
          </a:ln>
        </p:spPr>
        <p:style>
          <a:lnRef idx="2">
            <a:schemeClr val="accent1"/>
          </a:lnRef>
          <a:fillRef idx="1">
            <a:schemeClr val="lt1"/>
          </a:fillRef>
          <a:effectRef idx="0">
            <a:schemeClr val="accent1"/>
          </a:effectRef>
          <a:fontRef idx="minor">
            <a:schemeClr val="dk1"/>
          </a:fontRef>
        </p:style>
        <p:txBody>
          <a:bodyPr wrap="square" lIns="36000" tIns="36000" rIns="36000" bIns="36000" rtlCol="0">
            <a:spAutoFit/>
          </a:bodyPr>
          <a:lstStyle/>
          <a:p>
            <a:pPr algn="ctr"/>
            <a:r>
              <a:rPr lang="fr-FR" sz="1600" b="1" dirty="0">
                <a:solidFill>
                  <a:srgbClr val="002060"/>
                </a:solidFill>
                <a:latin typeface="Arial" panose="020B0604020202020204" pitchFamily="34" charset="0"/>
              </a:rPr>
              <a:t>En analyse de sous groupe : non infériorité 3 versus 6 mois pour les CCR bas risque</a:t>
            </a:r>
          </a:p>
        </p:txBody>
      </p:sp>
      <p:sp>
        <p:nvSpPr>
          <p:cNvPr id="9" name="Rectangle à coins arrondis 4">
            <a:extLst>
              <a:ext uri="{FF2B5EF4-FFF2-40B4-BE49-F238E27FC236}">
                <a16:creationId xmlns:a16="http://schemas.microsoft.com/office/drawing/2014/main" id="{7241FE3D-0AF9-44F1-A73E-60ABE1E22B50}"/>
              </a:ext>
            </a:extLst>
          </p:cNvPr>
          <p:cNvSpPr/>
          <p:nvPr/>
        </p:nvSpPr>
        <p:spPr>
          <a:xfrm>
            <a:off x="4558885" y="1366405"/>
            <a:ext cx="4348623" cy="2772044"/>
          </a:xfrm>
          <a:prstGeom prst="roundRect">
            <a:avLst>
              <a:gd name="adj" fmla="val 4785"/>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fr-FR" sz="900" dirty="0">
              <a:solidFill>
                <a:prstClr val="white"/>
              </a:solidFill>
              <a:latin typeface="Arial" panose="020B0604020202020204" pitchFamily="34" charset="0"/>
              <a:cs typeface="Arial" panose="020B0604020202020204" pitchFamily="34" charset="0"/>
            </a:endParaRPr>
          </a:p>
        </p:txBody>
      </p:sp>
      <p:sp>
        <p:nvSpPr>
          <p:cNvPr id="10" name="Rectangle à coins arrondis 4">
            <a:extLst>
              <a:ext uri="{FF2B5EF4-FFF2-40B4-BE49-F238E27FC236}">
                <a16:creationId xmlns:a16="http://schemas.microsoft.com/office/drawing/2014/main" id="{93AF3A0C-75B6-4C31-92BA-06A33E08705D}"/>
              </a:ext>
            </a:extLst>
          </p:cNvPr>
          <p:cNvSpPr/>
          <p:nvPr/>
        </p:nvSpPr>
        <p:spPr>
          <a:xfrm>
            <a:off x="152254" y="1366405"/>
            <a:ext cx="4348623" cy="2772044"/>
          </a:xfrm>
          <a:prstGeom prst="roundRect">
            <a:avLst>
              <a:gd name="adj" fmla="val 4104"/>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fr-FR" sz="900" dirty="0">
              <a:solidFill>
                <a:prstClr val="white"/>
              </a:solidFill>
              <a:latin typeface="Arial" panose="020B0604020202020204" pitchFamily="34" charset="0"/>
              <a:cs typeface="Arial" panose="020B0604020202020204" pitchFamily="34" charset="0"/>
            </a:endParaRPr>
          </a:p>
        </p:txBody>
      </p:sp>
      <p:sp>
        <p:nvSpPr>
          <p:cNvPr id="11" name="CasellaDiTesto 10">
            <a:extLst>
              <a:ext uri="{FF2B5EF4-FFF2-40B4-BE49-F238E27FC236}">
                <a16:creationId xmlns:a16="http://schemas.microsoft.com/office/drawing/2014/main" id="{36CCE6B4-677A-4B69-8EBA-93C961850CF8}"/>
              </a:ext>
            </a:extLst>
          </p:cNvPr>
          <p:cNvSpPr txBox="1"/>
          <p:nvPr/>
        </p:nvSpPr>
        <p:spPr>
          <a:xfrm>
            <a:off x="943762" y="2231402"/>
            <a:ext cx="2493143" cy="215444"/>
          </a:xfrm>
          <a:prstGeom prst="rect">
            <a:avLst/>
          </a:prstGeom>
          <a:noFill/>
        </p:spPr>
        <p:txBody>
          <a:bodyPr wrap="square" rtlCol="0">
            <a:spAutoFit/>
          </a:bodyPr>
          <a:lstStyle/>
          <a:p>
            <a:pPr>
              <a:defRPr/>
            </a:pPr>
            <a:r>
              <a:rPr lang="it-IT" sz="800" dirty="0" err="1">
                <a:solidFill>
                  <a:schemeClr val="tx1">
                    <a:lumMod val="75000"/>
                    <a:lumOff val="25000"/>
                  </a:schemeClr>
                </a:solidFill>
                <a:latin typeface="Arial" panose="020B0604020202020204" pitchFamily="34" charset="0"/>
                <a:cs typeface="Arial" panose="020B0604020202020204" pitchFamily="34" charset="0"/>
                <a:sym typeface="Symbol" panose="05050102010706020507" pitchFamily="18" charset="2"/>
              </a:rPr>
              <a:t>Diff</a:t>
            </a:r>
            <a:r>
              <a:rPr lang="it-IT" sz="800" dirty="0">
                <a:solidFill>
                  <a:schemeClr val="tx1">
                    <a:lumMod val="75000"/>
                    <a:lumOff val="25000"/>
                  </a:schemeClr>
                </a:solidFill>
                <a:latin typeface="Arial" panose="020B0604020202020204" pitchFamily="34" charset="0"/>
                <a:cs typeface="Arial" panose="020B0604020202020204" pitchFamily="34" charset="0"/>
                <a:sym typeface="Symbol" panose="05050102010706020507" pitchFamily="18" charset="2"/>
              </a:rPr>
              <a:t> </a:t>
            </a:r>
            <a:r>
              <a:rPr lang="it-IT" sz="800" dirty="0">
                <a:solidFill>
                  <a:schemeClr val="tx1">
                    <a:lumMod val="75000"/>
                    <a:lumOff val="25000"/>
                  </a:schemeClr>
                </a:solidFill>
                <a:latin typeface="Arial" panose="020B0604020202020204" pitchFamily="34" charset="0"/>
                <a:cs typeface="Arial" panose="020B0604020202020204" pitchFamily="34" charset="0"/>
              </a:rPr>
              <a:t>OS à 5 ans = + 0,7%</a:t>
            </a:r>
          </a:p>
        </p:txBody>
      </p:sp>
      <p:sp>
        <p:nvSpPr>
          <p:cNvPr id="12" name="CasellaDiTesto 12">
            <a:extLst>
              <a:ext uri="{FF2B5EF4-FFF2-40B4-BE49-F238E27FC236}">
                <a16:creationId xmlns:a16="http://schemas.microsoft.com/office/drawing/2014/main" id="{25D99D30-F12C-480C-96BF-7BA0115269BF}"/>
              </a:ext>
            </a:extLst>
          </p:cNvPr>
          <p:cNvSpPr txBox="1"/>
          <p:nvPr/>
        </p:nvSpPr>
        <p:spPr>
          <a:xfrm>
            <a:off x="5439779" y="2230541"/>
            <a:ext cx="2368186" cy="215444"/>
          </a:xfrm>
          <a:prstGeom prst="rect">
            <a:avLst/>
          </a:prstGeom>
          <a:noFill/>
        </p:spPr>
        <p:txBody>
          <a:bodyPr wrap="square" rtlCol="0">
            <a:spAutoFit/>
          </a:bodyPr>
          <a:lstStyle/>
          <a:p>
            <a:pPr>
              <a:defRPr/>
            </a:pPr>
            <a:r>
              <a:rPr lang="it-IT" sz="800" dirty="0" err="1">
                <a:solidFill>
                  <a:schemeClr val="tx1">
                    <a:lumMod val="75000"/>
                    <a:lumOff val="25000"/>
                  </a:schemeClr>
                </a:solidFill>
                <a:latin typeface="Arial" panose="020B0604020202020204" pitchFamily="34" charset="0"/>
                <a:cs typeface="Arial" panose="020B0604020202020204" pitchFamily="34" charset="0"/>
                <a:sym typeface="Symbol" panose="05050102010706020507" pitchFamily="18" charset="2"/>
              </a:rPr>
              <a:t>Diff</a:t>
            </a:r>
            <a:r>
              <a:rPr lang="it-IT" sz="800" dirty="0">
                <a:solidFill>
                  <a:schemeClr val="tx1">
                    <a:lumMod val="75000"/>
                    <a:lumOff val="25000"/>
                  </a:schemeClr>
                </a:solidFill>
                <a:latin typeface="Arial" panose="020B0604020202020204" pitchFamily="34" charset="0"/>
                <a:cs typeface="Arial" panose="020B0604020202020204" pitchFamily="34" charset="0"/>
                <a:sym typeface="Symbol" panose="05050102010706020507" pitchFamily="18" charset="2"/>
              </a:rPr>
              <a:t> </a:t>
            </a:r>
            <a:r>
              <a:rPr lang="it-IT" sz="800" dirty="0">
                <a:solidFill>
                  <a:schemeClr val="tx1">
                    <a:lumMod val="75000"/>
                    <a:lumOff val="25000"/>
                  </a:schemeClr>
                </a:solidFill>
                <a:latin typeface="Arial" panose="020B0604020202020204" pitchFamily="34" charset="0"/>
                <a:cs typeface="Arial" panose="020B0604020202020204" pitchFamily="34" charset="0"/>
              </a:rPr>
              <a:t>OS à 5 ans = -1,7%</a:t>
            </a:r>
          </a:p>
        </p:txBody>
      </p:sp>
      <p:sp>
        <p:nvSpPr>
          <p:cNvPr id="13" name="Rettangolo 13">
            <a:extLst>
              <a:ext uri="{FF2B5EF4-FFF2-40B4-BE49-F238E27FC236}">
                <a16:creationId xmlns:a16="http://schemas.microsoft.com/office/drawing/2014/main" id="{3EE0930B-FE38-48E3-89DA-1C38A731A76C}"/>
              </a:ext>
            </a:extLst>
          </p:cNvPr>
          <p:cNvSpPr/>
          <p:nvPr/>
        </p:nvSpPr>
        <p:spPr>
          <a:xfrm>
            <a:off x="943762" y="2361553"/>
            <a:ext cx="3316347" cy="215444"/>
          </a:xfrm>
          <a:prstGeom prst="rect">
            <a:avLst/>
          </a:prstGeom>
        </p:spPr>
        <p:txBody>
          <a:bodyPr wrap="square">
            <a:spAutoFit/>
          </a:bodyPr>
          <a:lstStyle/>
          <a:p>
            <a:pPr>
              <a:defRPr/>
            </a:pPr>
            <a:r>
              <a:rPr lang="fr-FR" sz="800" dirty="0">
                <a:solidFill>
                  <a:schemeClr val="tx1">
                    <a:lumMod val="75000"/>
                    <a:lumOff val="25000"/>
                  </a:schemeClr>
                </a:solidFill>
                <a:latin typeface="Arial" panose="020B0604020202020204" pitchFamily="34" charset="0"/>
                <a:cs typeface="Arial" panose="020B0604020202020204" pitchFamily="34" charset="0"/>
              </a:rPr>
              <a:t>HR : 0,95 (0,84-</a:t>
            </a:r>
            <a:r>
              <a:rPr lang="fr-FR" sz="800" b="1" u="sng" dirty="0">
                <a:solidFill>
                  <a:schemeClr val="tx1">
                    <a:lumMod val="75000"/>
                    <a:lumOff val="25000"/>
                  </a:schemeClr>
                </a:solidFill>
                <a:latin typeface="Arial" panose="020B0604020202020204" pitchFamily="34" charset="0"/>
                <a:cs typeface="Arial" panose="020B0604020202020204" pitchFamily="34" charset="0"/>
              </a:rPr>
              <a:t>1,08</a:t>
            </a:r>
            <a:r>
              <a:rPr lang="fr-FR" sz="800" dirty="0">
                <a:solidFill>
                  <a:schemeClr val="tx1">
                    <a:lumMod val="75000"/>
                    <a:lumOff val="25000"/>
                  </a:schemeClr>
                </a:solidFill>
                <a:latin typeface="Arial" panose="020B0604020202020204" pitchFamily="34" charset="0"/>
                <a:cs typeface="Arial" panose="020B0604020202020204" pitchFamily="34" charset="0"/>
              </a:rPr>
              <a:t>)</a:t>
            </a:r>
          </a:p>
        </p:txBody>
      </p:sp>
      <p:sp>
        <p:nvSpPr>
          <p:cNvPr id="14" name="Rettangolo 14">
            <a:extLst>
              <a:ext uri="{FF2B5EF4-FFF2-40B4-BE49-F238E27FC236}">
                <a16:creationId xmlns:a16="http://schemas.microsoft.com/office/drawing/2014/main" id="{28EAEF3F-D36A-451C-B6A2-A1F793E59A93}"/>
              </a:ext>
            </a:extLst>
          </p:cNvPr>
          <p:cNvSpPr/>
          <p:nvPr/>
        </p:nvSpPr>
        <p:spPr>
          <a:xfrm>
            <a:off x="5439778" y="2354180"/>
            <a:ext cx="3244332" cy="215444"/>
          </a:xfrm>
          <a:prstGeom prst="rect">
            <a:avLst/>
          </a:prstGeom>
        </p:spPr>
        <p:txBody>
          <a:bodyPr wrap="square">
            <a:spAutoFit/>
          </a:bodyPr>
          <a:lstStyle/>
          <a:p>
            <a:pPr>
              <a:defRPr/>
            </a:pPr>
            <a:r>
              <a:rPr lang="fr-FR" sz="800" dirty="0">
                <a:solidFill>
                  <a:schemeClr val="tx1">
                    <a:lumMod val="75000"/>
                    <a:lumOff val="25000"/>
                  </a:schemeClr>
                </a:solidFill>
                <a:latin typeface="Arial" panose="020B0604020202020204" pitchFamily="34" charset="0"/>
                <a:cs typeface="Arial" panose="020B0604020202020204" pitchFamily="34" charset="0"/>
              </a:rPr>
              <a:t>HR : 1,08 (0,98-</a:t>
            </a:r>
            <a:r>
              <a:rPr lang="fr-FR" sz="800" b="1" u="sng" dirty="0">
                <a:solidFill>
                  <a:schemeClr val="tx1">
                    <a:lumMod val="75000"/>
                    <a:lumOff val="25000"/>
                  </a:schemeClr>
                </a:solidFill>
                <a:latin typeface="Arial" panose="020B0604020202020204" pitchFamily="34" charset="0"/>
                <a:cs typeface="Arial" panose="020B0604020202020204" pitchFamily="34" charset="0"/>
              </a:rPr>
              <a:t>1,19</a:t>
            </a:r>
            <a:r>
              <a:rPr lang="fr-FR" sz="800" dirty="0">
                <a:solidFill>
                  <a:schemeClr val="tx1">
                    <a:lumMod val="75000"/>
                    <a:lumOff val="25000"/>
                  </a:schemeClr>
                </a:solidFill>
                <a:latin typeface="Arial" panose="020B0604020202020204" pitchFamily="34" charset="0"/>
                <a:cs typeface="Arial" panose="020B0604020202020204" pitchFamily="34" charset="0"/>
              </a:rPr>
              <a:t>)</a:t>
            </a:r>
          </a:p>
        </p:txBody>
      </p:sp>
      <p:sp>
        <p:nvSpPr>
          <p:cNvPr id="15" name="Rectangle 9">
            <a:extLst>
              <a:ext uri="{FF2B5EF4-FFF2-40B4-BE49-F238E27FC236}">
                <a16:creationId xmlns:a16="http://schemas.microsoft.com/office/drawing/2014/main" id="{E49AB6CE-AFE7-441B-A42A-AD7E2397681A}"/>
              </a:ext>
            </a:extLst>
          </p:cNvPr>
          <p:cNvSpPr>
            <a:spLocks noChangeArrowheads="1"/>
          </p:cNvSpPr>
          <p:nvPr/>
        </p:nvSpPr>
        <p:spPr bwMode="auto">
          <a:xfrm rot="16200000">
            <a:off x="-90353" y="2510195"/>
            <a:ext cx="87844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800" dirty="0">
                <a:solidFill>
                  <a:prstClr val="black">
                    <a:lumMod val="65000"/>
                    <a:lumOff val="35000"/>
                  </a:prstClr>
                </a:solidFill>
                <a:cs typeface="Arial" panose="020B0604020202020204" pitchFamily="34" charset="0"/>
              </a:rPr>
              <a:t>% sans </a:t>
            </a:r>
            <a:r>
              <a:rPr lang="fr-FR" altLang="fr-FR" sz="800" dirty="0" err="1">
                <a:solidFill>
                  <a:prstClr val="black">
                    <a:lumMod val="65000"/>
                    <a:lumOff val="35000"/>
                  </a:prstClr>
                </a:solidFill>
                <a:cs typeface="Arial" panose="020B0604020202020204" pitchFamily="34" charset="0"/>
              </a:rPr>
              <a:t>évènement</a:t>
            </a:r>
            <a:endParaRPr lang="fr-FR" altLang="fr-FR" sz="800" dirty="0">
              <a:solidFill>
                <a:prstClr val="black">
                  <a:lumMod val="65000"/>
                  <a:lumOff val="35000"/>
                </a:prstClr>
              </a:solidFill>
              <a:cs typeface="Arial" panose="020B0604020202020204" pitchFamily="34" charset="0"/>
            </a:endParaRPr>
          </a:p>
        </p:txBody>
      </p:sp>
      <p:sp>
        <p:nvSpPr>
          <p:cNvPr id="16" name="Rectangle 10">
            <a:extLst>
              <a:ext uri="{FF2B5EF4-FFF2-40B4-BE49-F238E27FC236}">
                <a16:creationId xmlns:a16="http://schemas.microsoft.com/office/drawing/2014/main" id="{2D514D17-1968-480E-876B-0B7CF67016CF}"/>
              </a:ext>
            </a:extLst>
          </p:cNvPr>
          <p:cNvSpPr>
            <a:spLocks noChangeArrowheads="1"/>
          </p:cNvSpPr>
          <p:nvPr/>
        </p:nvSpPr>
        <p:spPr bwMode="auto">
          <a:xfrm>
            <a:off x="650008" y="3963748"/>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DB3517"/>
                </a:solidFill>
                <a:cs typeface="Arial" panose="020B0604020202020204" pitchFamily="34" charset="0"/>
              </a:rPr>
              <a:t>     </a:t>
            </a:r>
          </a:p>
        </p:txBody>
      </p:sp>
      <p:sp>
        <p:nvSpPr>
          <p:cNvPr id="17" name="Rectangle 11">
            <a:extLst>
              <a:ext uri="{FF2B5EF4-FFF2-40B4-BE49-F238E27FC236}">
                <a16:creationId xmlns:a16="http://schemas.microsoft.com/office/drawing/2014/main" id="{54AEF655-E6A2-4213-9F22-9C73319C093A}"/>
              </a:ext>
            </a:extLst>
          </p:cNvPr>
          <p:cNvSpPr>
            <a:spLocks noChangeArrowheads="1"/>
          </p:cNvSpPr>
          <p:nvPr/>
        </p:nvSpPr>
        <p:spPr bwMode="auto">
          <a:xfrm>
            <a:off x="1236162" y="3963748"/>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DB3517"/>
                </a:solidFill>
                <a:cs typeface="Arial" panose="020B0604020202020204" pitchFamily="34" charset="0"/>
              </a:rPr>
              <a:t>     </a:t>
            </a:r>
          </a:p>
        </p:txBody>
      </p:sp>
      <p:sp>
        <p:nvSpPr>
          <p:cNvPr id="18" name="Rectangle 12">
            <a:extLst>
              <a:ext uri="{FF2B5EF4-FFF2-40B4-BE49-F238E27FC236}">
                <a16:creationId xmlns:a16="http://schemas.microsoft.com/office/drawing/2014/main" id="{2AA581B8-A6FB-459A-BB3C-B7CF7DD57463}"/>
              </a:ext>
            </a:extLst>
          </p:cNvPr>
          <p:cNvSpPr>
            <a:spLocks noChangeArrowheads="1"/>
          </p:cNvSpPr>
          <p:nvPr/>
        </p:nvSpPr>
        <p:spPr bwMode="auto">
          <a:xfrm>
            <a:off x="1816911" y="3963748"/>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DB3517"/>
                </a:solidFill>
                <a:cs typeface="Arial" panose="020B0604020202020204" pitchFamily="34" charset="0"/>
              </a:rPr>
              <a:t>     </a:t>
            </a:r>
          </a:p>
        </p:txBody>
      </p:sp>
      <p:sp>
        <p:nvSpPr>
          <p:cNvPr id="19" name="Rectangle 13">
            <a:extLst>
              <a:ext uri="{FF2B5EF4-FFF2-40B4-BE49-F238E27FC236}">
                <a16:creationId xmlns:a16="http://schemas.microsoft.com/office/drawing/2014/main" id="{E8EC18E7-F9C2-4FC0-9C28-99BB1A0F733E}"/>
              </a:ext>
            </a:extLst>
          </p:cNvPr>
          <p:cNvSpPr>
            <a:spLocks noChangeArrowheads="1"/>
          </p:cNvSpPr>
          <p:nvPr/>
        </p:nvSpPr>
        <p:spPr bwMode="auto">
          <a:xfrm>
            <a:off x="2407553" y="3963748"/>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DB3517"/>
                </a:solidFill>
                <a:cs typeface="Arial" panose="020B0604020202020204" pitchFamily="34" charset="0"/>
              </a:rPr>
              <a:t>     </a:t>
            </a:r>
          </a:p>
        </p:txBody>
      </p:sp>
      <p:sp>
        <p:nvSpPr>
          <p:cNvPr id="20" name="Rectangle 14">
            <a:extLst>
              <a:ext uri="{FF2B5EF4-FFF2-40B4-BE49-F238E27FC236}">
                <a16:creationId xmlns:a16="http://schemas.microsoft.com/office/drawing/2014/main" id="{B4A2CA95-C164-4C22-93F3-242BBBCB4050}"/>
              </a:ext>
            </a:extLst>
          </p:cNvPr>
          <p:cNvSpPr>
            <a:spLocks noChangeArrowheads="1"/>
          </p:cNvSpPr>
          <p:nvPr/>
        </p:nvSpPr>
        <p:spPr bwMode="auto">
          <a:xfrm>
            <a:off x="2981709" y="3963748"/>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DB3517"/>
                </a:solidFill>
                <a:cs typeface="Arial" panose="020B0604020202020204" pitchFamily="34" charset="0"/>
              </a:rPr>
              <a:t>     </a:t>
            </a:r>
          </a:p>
        </p:txBody>
      </p:sp>
      <p:sp>
        <p:nvSpPr>
          <p:cNvPr id="21" name="Rectangle 15">
            <a:extLst>
              <a:ext uri="{FF2B5EF4-FFF2-40B4-BE49-F238E27FC236}">
                <a16:creationId xmlns:a16="http://schemas.microsoft.com/office/drawing/2014/main" id="{73B1C663-A908-487F-9AAB-B77650583798}"/>
              </a:ext>
            </a:extLst>
          </p:cNvPr>
          <p:cNvSpPr>
            <a:spLocks noChangeArrowheads="1"/>
          </p:cNvSpPr>
          <p:nvPr/>
        </p:nvSpPr>
        <p:spPr bwMode="auto">
          <a:xfrm>
            <a:off x="3561268" y="3963748"/>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DB3517"/>
                </a:solidFill>
                <a:cs typeface="Arial" panose="020B0604020202020204" pitchFamily="34" charset="0"/>
              </a:rPr>
              <a:t>     </a:t>
            </a:r>
          </a:p>
        </p:txBody>
      </p:sp>
      <p:sp>
        <p:nvSpPr>
          <p:cNvPr id="22" name="Rectangle 16">
            <a:extLst>
              <a:ext uri="{FF2B5EF4-FFF2-40B4-BE49-F238E27FC236}">
                <a16:creationId xmlns:a16="http://schemas.microsoft.com/office/drawing/2014/main" id="{D36943FE-C54D-427E-B4FC-40A4D0F75881}"/>
              </a:ext>
            </a:extLst>
          </p:cNvPr>
          <p:cNvSpPr>
            <a:spLocks noChangeArrowheads="1"/>
          </p:cNvSpPr>
          <p:nvPr/>
        </p:nvSpPr>
        <p:spPr bwMode="auto">
          <a:xfrm>
            <a:off x="4138722" y="3963748"/>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DB3517"/>
                </a:solidFill>
                <a:cs typeface="Arial" panose="020B0604020202020204" pitchFamily="34" charset="0"/>
              </a:rPr>
              <a:t>     </a:t>
            </a:r>
          </a:p>
        </p:txBody>
      </p:sp>
      <p:sp>
        <p:nvSpPr>
          <p:cNvPr id="23" name="Rectangle 17">
            <a:extLst>
              <a:ext uri="{FF2B5EF4-FFF2-40B4-BE49-F238E27FC236}">
                <a16:creationId xmlns:a16="http://schemas.microsoft.com/office/drawing/2014/main" id="{5673933A-D4E2-4128-9029-7780EA353525}"/>
              </a:ext>
            </a:extLst>
          </p:cNvPr>
          <p:cNvSpPr>
            <a:spLocks noChangeArrowheads="1"/>
          </p:cNvSpPr>
          <p:nvPr/>
        </p:nvSpPr>
        <p:spPr bwMode="auto">
          <a:xfrm>
            <a:off x="650008" y="3863735"/>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E79F00"/>
                </a:solidFill>
                <a:cs typeface="Arial" panose="020B0604020202020204" pitchFamily="34" charset="0"/>
              </a:rPr>
              <a:t>     </a:t>
            </a:r>
          </a:p>
        </p:txBody>
      </p:sp>
      <p:sp>
        <p:nvSpPr>
          <p:cNvPr id="24" name="Rectangle 18">
            <a:extLst>
              <a:ext uri="{FF2B5EF4-FFF2-40B4-BE49-F238E27FC236}">
                <a16:creationId xmlns:a16="http://schemas.microsoft.com/office/drawing/2014/main" id="{0F3898E9-C576-47A1-92E3-0ED06C92679C}"/>
              </a:ext>
            </a:extLst>
          </p:cNvPr>
          <p:cNvSpPr>
            <a:spLocks noChangeArrowheads="1"/>
          </p:cNvSpPr>
          <p:nvPr/>
        </p:nvSpPr>
        <p:spPr bwMode="auto">
          <a:xfrm>
            <a:off x="1236162" y="3863735"/>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E79F00"/>
                </a:solidFill>
                <a:cs typeface="Arial" panose="020B0604020202020204" pitchFamily="34" charset="0"/>
              </a:rPr>
              <a:t>     </a:t>
            </a:r>
          </a:p>
        </p:txBody>
      </p:sp>
      <p:sp>
        <p:nvSpPr>
          <p:cNvPr id="25" name="Rectangle 19">
            <a:extLst>
              <a:ext uri="{FF2B5EF4-FFF2-40B4-BE49-F238E27FC236}">
                <a16:creationId xmlns:a16="http://schemas.microsoft.com/office/drawing/2014/main" id="{C9344656-97E4-4CF1-865B-2997DE209E7E}"/>
              </a:ext>
            </a:extLst>
          </p:cNvPr>
          <p:cNvSpPr>
            <a:spLocks noChangeArrowheads="1"/>
          </p:cNvSpPr>
          <p:nvPr/>
        </p:nvSpPr>
        <p:spPr bwMode="auto">
          <a:xfrm>
            <a:off x="1816911" y="3863735"/>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E79F00"/>
                </a:solidFill>
                <a:cs typeface="Arial" panose="020B0604020202020204" pitchFamily="34" charset="0"/>
              </a:rPr>
              <a:t>     </a:t>
            </a:r>
          </a:p>
        </p:txBody>
      </p:sp>
      <p:sp>
        <p:nvSpPr>
          <p:cNvPr id="26" name="Rectangle 20">
            <a:extLst>
              <a:ext uri="{FF2B5EF4-FFF2-40B4-BE49-F238E27FC236}">
                <a16:creationId xmlns:a16="http://schemas.microsoft.com/office/drawing/2014/main" id="{C07C8DB0-A578-4D5A-B4E3-CF76F5D3F800}"/>
              </a:ext>
            </a:extLst>
          </p:cNvPr>
          <p:cNvSpPr>
            <a:spLocks noChangeArrowheads="1"/>
          </p:cNvSpPr>
          <p:nvPr/>
        </p:nvSpPr>
        <p:spPr bwMode="auto">
          <a:xfrm>
            <a:off x="2407553" y="3863735"/>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E79F00"/>
                </a:solidFill>
                <a:cs typeface="Arial" panose="020B0604020202020204" pitchFamily="34" charset="0"/>
              </a:rPr>
              <a:t>     </a:t>
            </a:r>
          </a:p>
        </p:txBody>
      </p:sp>
      <p:sp>
        <p:nvSpPr>
          <p:cNvPr id="28" name="Rectangle 21">
            <a:extLst>
              <a:ext uri="{FF2B5EF4-FFF2-40B4-BE49-F238E27FC236}">
                <a16:creationId xmlns:a16="http://schemas.microsoft.com/office/drawing/2014/main" id="{878A184A-9C4D-46B1-ADDE-CF44439477C7}"/>
              </a:ext>
            </a:extLst>
          </p:cNvPr>
          <p:cNvSpPr>
            <a:spLocks noChangeArrowheads="1"/>
          </p:cNvSpPr>
          <p:nvPr/>
        </p:nvSpPr>
        <p:spPr bwMode="auto">
          <a:xfrm>
            <a:off x="2981709" y="3863735"/>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E79F00"/>
                </a:solidFill>
                <a:cs typeface="Arial" panose="020B0604020202020204" pitchFamily="34" charset="0"/>
              </a:rPr>
              <a:t>     </a:t>
            </a:r>
          </a:p>
        </p:txBody>
      </p:sp>
      <p:sp>
        <p:nvSpPr>
          <p:cNvPr id="29" name="Rectangle 22">
            <a:extLst>
              <a:ext uri="{FF2B5EF4-FFF2-40B4-BE49-F238E27FC236}">
                <a16:creationId xmlns:a16="http://schemas.microsoft.com/office/drawing/2014/main" id="{AE0C133E-B004-4005-B37E-543AAD9EF3BD}"/>
              </a:ext>
            </a:extLst>
          </p:cNvPr>
          <p:cNvSpPr>
            <a:spLocks noChangeArrowheads="1"/>
          </p:cNvSpPr>
          <p:nvPr/>
        </p:nvSpPr>
        <p:spPr bwMode="auto">
          <a:xfrm>
            <a:off x="3561268" y="3863735"/>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E79F00"/>
                </a:solidFill>
                <a:cs typeface="Arial" panose="020B0604020202020204" pitchFamily="34" charset="0"/>
              </a:rPr>
              <a:t>     </a:t>
            </a:r>
          </a:p>
        </p:txBody>
      </p:sp>
      <p:sp>
        <p:nvSpPr>
          <p:cNvPr id="30" name="Rectangle 23">
            <a:extLst>
              <a:ext uri="{FF2B5EF4-FFF2-40B4-BE49-F238E27FC236}">
                <a16:creationId xmlns:a16="http://schemas.microsoft.com/office/drawing/2014/main" id="{61F537CC-E085-43AE-946C-080FDEFA08B8}"/>
              </a:ext>
            </a:extLst>
          </p:cNvPr>
          <p:cNvSpPr>
            <a:spLocks noChangeArrowheads="1"/>
          </p:cNvSpPr>
          <p:nvPr/>
        </p:nvSpPr>
        <p:spPr bwMode="auto">
          <a:xfrm>
            <a:off x="4138722" y="3863735"/>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E79F00"/>
                </a:solidFill>
                <a:cs typeface="Arial" panose="020B0604020202020204" pitchFamily="34" charset="0"/>
              </a:rPr>
              <a:t>     </a:t>
            </a:r>
          </a:p>
        </p:txBody>
      </p:sp>
      <p:sp>
        <p:nvSpPr>
          <p:cNvPr id="35" name="Line 26">
            <a:extLst>
              <a:ext uri="{FF2B5EF4-FFF2-40B4-BE49-F238E27FC236}">
                <a16:creationId xmlns:a16="http://schemas.microsoft.com/office/drawing/2014/main" id="{852C7711-AA0B-43F9-B199-378BF82AE460}"/>
              </a:ext>
            </a:extLst>
          </p:cNvPr>
          <p:cNvSpPr>
            <a:spLocks noChangeShapeType="1"/>
          </p:cNvSpPr>
          <p:nvPr/>
        </p:nvSpPr>
        <p:spPr bwMode="auto">
          <a:xfrm>
            <a:off x="724009" y="3475961"/>
            <a:ext cx="3638550"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36" name="Line 29">
            <a:extLst>
              <a:ext uri="{FF2B5EF4-FFF2-40B4-BE49-F238E27FC236}">
                <a16:creationId xmlns:a16="http://schemas.microsoft.com/office/drawing/2014/main" id="{4878E4AD-B290-442E-956D-AD26726F8DFB}"/>
              </a:ext>
            </a:extLst>
          </p:cNvPr>
          <p:cNvSpPr>
            <a:spLocks noChangeShapeType="1"/>
          </p:cNvSpPr>
          <p:nvPr/>
        </p:nvSpPr>
        <p:spPr bwMode="auto">
          <a:xfrm flipV="1">
            <a:off x="724009" y="1563818"/>
            <a:ext cx="0" cy="1912144"/>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37" name="Line 30">
            <a:extLst>
              <a:ext uri="{FF2B5EF4-FFF2-40B4-BE49-F238E27FC236}">
                <a16:creationId xmlns:a16="http://schemas.microsoft.com/office/drawing/2014/main" id="{6FAAB535-A015-4C20-AA16-44157AAE8FB7}"/>
              </a:ext>
            </a:extLst>
          </p:cNvPr>
          <p:cNvSpPr>
            <a:spLocks noChangeShapeType="1"/>
          </p:cNvSpPr>
          <p:nvPr/>
        </p:nvSpPr>
        <p:spPr bwMode="auto">
          <a:xfrm>
            <a:off x="724009" y="3475961"/>
            <a:ext cx="3638550"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38" name="Line 31">
            <a:extLst>
              <a:ext uri="{FF2B5EF4-FFF2-40B4-BE49-F238E27FC236}">
                <a16:creationId xmlns:a16="http://schemas.microsoft.com/office/drawing/2014/main" id="{7947AD48-E809-4964-9B69-65FB60D34C87}"/>
              </a:ext>
            </a:extLst>
          </p:cNvPr>
          <p:cNvSpPr>
            <a:spLocks noChangeShapeType="1"/>
          </p:cNvSpPr>
          <p:nvPr/>
        </p:nvSpPr>
        <p:spPr bwMode="auto">
          <a:xfrm>
            <a:off x="724009" y="3475962"/>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900">
              <a:solidFill>
                <a:prstClr val="black">
                  <a:lumMod val="65000"/>
                  <a:lumOff val="35000"/>
                </a:prstClr>
              </a:solidFill>
              <a:latin typeface="Arial" panose="020B0604020202020204" pitchFamily="34" charset="0"/>
              <a:cs typeface="Arial" panose="020B0604020202020204" pitchFamily="34" charset="0"/>
            </a:endParaRPr>
          </a:p>
        </p:txBody>
      </p:sp>
      <p:sp>
        <p:nvSpPr>
          <p:cNvPr id="39" name="Rectangle 32">
            <a:extLst>
              <a:ext uri="{FF2B5EF4-FFF2-40B4-BE49-F238E27FC236}">
                <a16:creationId xmlns:a16="http://schemas.microsoft.com/office/drawing/2014/main" id="{91F694A8-5552-4EED-AEC1-43F1741B135F}"/>
              </a:ext>
            </a:extLst>
          </p:cNvPr>
          <p:cNvSpPr>
            <a:spLocks noChangeArrowheads="1"/>
          </p:cNvSpPr>
          <p:nvPr/>
        </p:nvSpPr>
        <p:spPr bwMode="auto">
          <a:xfrm>
            <a:off x="691862" y="3571211"/>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900">
                <a:solidFill>
                  <a:prstClr val="black">
                    <a:lumMod val="65000"/>
                    <a:lumOff val="35000"/>
                  </a:prstClr>
                </a:solidFill>
                <a:cs typeface="Arial" panose="020B0604020202020204" pitchFamily="34" charset="0"/>
              </a:rPr>
              <a:t>0</a:t>
            </a:r>
          </a:p>
        </p:txBody>
      </p:sp>
      <p:sp>
        <p:nvSpPr>
          <p:cNvPr id="40" name="Line 33">
            <a:extLst>
              <a:ext uri="{FF2B5EF4-FFF2-40B4-BE49-F238E27FC236}">
                <a16:creationId xmlns:a16="http://schemas.microsoft.com/office/drawing/2014/main" id="{9069B3FE-25D7-4A7F-B666-C2203D5DE9F9}"/>
              </a:ext>
            </a:extLst>
          </p:cNvPr>
          <p:cNvSpPr>
            <a:spLocks noChangeShapeType="1"/>
          </p:cNvSpPr>
          <p:nvPr/>
        </p:nvSpPr>
        <p:spPr bwMode="auto">
          <a:xfrm>
            <a:off x="1302653" y="3475962"/>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41" name="Rectangle 34">
            <a:extLst>
              <a:ext uri="{FF2B5EF4-FFF2-40B4-BE49-F238E27FC236}">
                <a16:creationId xmlns:a16="http://schemas.microsoft.com/office/drawing/2014/main" id="{9605C4E5-2037-4C49-BD7B-A5AD6A387925}"/>
              </a:ext>
            </a:extLst>
          </p:cNvPr>
          <p:cNvSpPr>
            <a:spLocks noChangeArrowheads="1"/>
          </p:cNvSpPr>
          <p:nvPr/>
        </p:nvSpPr>
        <p:spPr bwMode="auto">
          <a:xfrm>
            <a:off x="1269316" y="3571211"/>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1</a:t>
            </a:r>
          </a:p>
        </p:txBody>
      </p:sp>
      <p:sp>
        <p:nvSpPr>
          <p:cNvPr id="42" name="Line 35">
            <a:extLst>
              <a:ext uri="{FF2B5EF4-FFF2-40B4-BE49-F238E27FC236}">
                <a16:creationId xmlns:a16="http://schemas.microsoft.com/office/drawing/2014/main" id="{A82A6458-F0E8-4517-8320-5B03FB14E534}"/>
              </a:ext>
            </a:extLst>
          </p:cNvPr>
          <p:cNvSpPr>
            <a:spLocks noChangeShapeType="1"/>
          </p:cNvSpPr>
          <p:nvPr/>
        </p:nvSpPr>
        <p:spPr bwMode="auto">
          <a:xfrm>
            <a:off x="1875343" y="3475962"/>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43" name="Rectangle 36">
            <a:extLst>
              <a:ext uri="{FF2B5EF4-FFF2-40B4-BE49-F238E27FC236}">
                <a16:creationId xmlns:a16="http://schemas.microsoft.com/office/drawing/2014/main" id="{5BFBB03A-B58F-4839-917D-5473D31A0D65}"/>
              </a:ext>
            </a:extLst>
          </p:cNvPr>
          <p:cNvSpPr>
            <a:spLocks noChangeArrowheads="1"/>
          </p:cNvSpPr>
          <p:nvPr/>
        </p:nvSpPr>
        <p:spPr bwMode="auto">
          <a:xfrm>
            <a:off x="1845578" y="3571211"/>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2</a:t>
            </a:r>
          </a:p>
        </p:txBody>
      </p:sp>
      <p:sp>
        <p:nvSpPr>
          <p:cNvPr id="44" name="Line 37">
            <a:extLst>
              <a:ext uri="{FF2B5EF4-FFF2-40B4-BE49-F238E27FC236}">
                <a16:creationId xmlns:a16="http://schemas.microsoft.com/office/drawing/2014/main" id="{FF20B4B1-1174-4C5F-AA62-ED0F08D1B2EF}"/>
              </a:ext>
            </a:extLst>
          </p:cNvPr>
          <p:cNvSpPr>
            <a:spLocks noChangeShapeType="1"/>
          </p:cNvSpPr>
          <p:nvPr/>
        </p:nvSpPr>
        <p:spPr bwMode="auto">
          <a:xfrm>
            <a:off x="2455178" y="3475962"/>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45" name="Rectangle 38">
            <a:extLst>
              <a:ext uri="{FF2B5EF4-FFF2-40B4-BE49-F238E27FC236}">
                <a16:creationId xmlns:a16="http://schemas.microsoft.com/office/drawing/2014/main" id="{BECEAFDB-6739-4CE2-A799-76293342FABA}"/>
              </a:ext>
            </a:extLst>
          </p:cNvPr>
          <p:cNvSpPr>
            <a:spLocks noChangeArrowheads="1"/>
          </p:cNvSpPr>
          <p:nvPr/>
        </p:nvSpPr>
        <p:spPr bwMode="auto">
          <a:xfrm>
            <a:off x="2423031" y="3571211"/>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3</a:t>
            </a:r>
          </a:p>
        </p:txBody>
      </p:sp>
      <p:sp>
        <p:nvSpPr>
          <p:cNvPr id="46" name="Line 39">
            <a:extLst>
              <a:ext uri="{FF2B5EF4-FFF2-40B4-BE49-F238E27FC236}">
                <a16:creationId xmlns:a16="http://schemas.microsoft.com/office/drawing/2014/main" id="{A993893A-C462-4FE5-86BA-EF1F2FC7E186}"/>
              </a:ext>
            </a:extLst>
          </p:cNvPr>
          <p:cNvSpPr>
            <a:spLocks noChangeShapeType="1"/>
          </p:cNvSpPr>
          <p:nvPr/>
        </p:nvSpPr>
        <p:spPr bwMode="auto">
          <a:xfrm>
            <a:off x="3033822" y="3475962"/>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47" name="Rectangle 40">
            <a:extLst>
              <a:ext uri="{FF2B5EF4-FFF2-40B4-BE49-F238E27FC236}">
                <a16:creationId xmlns:a16="http://schemas.microsoft.com/office/drawing/2014/main" id="{8041AA3C-81F1-4879-86E7-BE46DEB1F8DA}"/>
              </a:ext>
            </a:extLst>
          </p:cNvPr>
          <p:cNvSpPr>
            <a:spLocks noChangeArrowheads="1"/>
          </p:cNvSpPr>
          <p:nvPr/>
        </p:nvSpPr>
        <p:spPr bwMode="auto">
          <a:xfrm>
            <a:off x="3000484" y="3571211"/>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4</a:t>
            </a:r>
          </a:p>
        </p:txBody>
      </p:sp>
      <p:sp>
        <p:nvSpPr>
          <p:cNvPr id="48" name="Line 41">
            <a:extLst>
              <a:ext uri="{FF2B5EF4-FFF2-40B4-BE49-F238E27FC236}">
                <a16:creationId xmlns:a16="http://schemas.microsoft.com/office/drawing/2014/main" id="{21402609-D78D-4078-BF98-B9C4F12674C6}"/>
              </a:ext>
            </a:extLst>
          </p:cNvPr>
          <p:cNvSpPr>
            <a:spLocks noChangeShapeType="1"/>
          </p:cNvSpPr>
          <p:nvPr/>
        </p:nvSpPr>
        <p:spPr bwMode="auto">
          <a:xfrm>
            <a:off x="3606512" y="3475962"/>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49" name="Rectangle 42">
            <a:extLst>
              <a:ext uri="{FF2B5EF4-FFF2-40B4-BE49-F238E27FC236}">
                <a16:creationId xmlns:a16="http://schemas.microsoft.com/office/drawing/2014/main" id="{DC3C0EFE-70FD-4DFB-AE5A-76E1777210CB}"/>
              </a:ext>
            </a:extLst>
          </p:cNvPr>
          <p:cNvSpPr>
            <a:spLocks noChangeArrowheads="1"/>
          </p:cNvSpPr>
          <p:nvPr/>
        </p:nvSpPr>
        <p:spPr bwMode="auto">
          <a:xfrm>
            <a:off x="3577937" y="3571211"/>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5</a:t>
            </a:r>
          </a:p>
        </p:txBody>
      </p:sp>
      <p:sp>
        <p:nvSpPr>
          <p:cNvPr id="50" name="Line 43">
            <a:extLst>
              <a:ext uri="{FF2B5EF4-FFF2-40B4-BE49-F238E27FC236}">
                <a16:creationId xmlns:a16="http://schemas.microsoft.com/office/drawing/2014/main" id="{711C3297-031F-4397-AC56-7074B632AFBC}"/>
              </a:ext>
            </a:extLst>
          </p:cNvPr>
          <p:cNvSpPr>
            <a:spLocks noChangeShapeType="1"/>
          </p:cNvSpPr>
          <p:nvPr/>
        </p:nvSpPr>
        <p:spPr bwMode="auto">
          <a:xfrm>
            <a:off x="4186347" y="3475962"/>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51" name="Rectangle 44">
            <a:extLst>
              <a:ext uri="{FF2B5EF4-FFF2-40B4-BE49-F238E27FC236}">
                <a16:creationId xmlns:a16="http://schemas.microsoft.com/office/drawing/2014/main" id="{0FEAC858-381D-4D64-84C6-11A004E562A3}"/>
              </a:ext>
            </a:extLst>
          </p:cNvPr>
          <p:cNvSpPr>
            <a:spLocks noChangeArrowheads="1"/>
          </p:cNvSpPr>
          <p:nvPr/>
        </p:nvSpPr>
        <p:spPr bwMode="auto">
          <a:xfrm>
            <a:off x="4154200" y="3571211"/>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6</a:t>
            </a:r>
          </a:p>
        </p:txBody>
      </p:sp>
      <p:sp>
        <p:nvSpPr>
          <p:cNvPr id="52" name="Rectangle 45">
            <a:extLst>
              <a:ext uri="{FF2B5EF4-FFF2-40B4-BE49-F238E27FC236}">
                <a16:creationId xmlns:a16="http://schemas.microsoft.com/office/drawing/2014/main" id="{CE3E68C5-2127-42DA-A065-3DE449F8EA95}"/>
              </a:ext>
            </a:extLst>
          </p:cNvPr>
          <p:cNvSpPr>
            <a:spLocks noChangeArrowheads="1"/>
          </p:cNvSpPr>
          <p:nvPr/>
        </p:nvSpPr>
        <p:spPr bwMode="auto">
          <a:xfrm>
            <a:off x="1704411" y="3700093"/>
            <a:ext cx="146995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800" dirty="0">
                <a:solidFill>
                  <a:prstClr val="black">
                    <a:lumMod val="65000"/>
                    <a:lumOff val="35000"/>
                  </a:prstClr>
                </a:solidFill>
                <a:cs typeface="Arial" panose="020B0604020202020204" pitchFamily="34" charset="0"/>
              </a:rPr>
              <a:t>Années depuis la randomisation</a:t>
            </a:r>
          </a:p>
        </p:txBody>
      </p:sp>
      <p:sp>
        <p:nvSpPr>
          <p:cNvPr id="53" name="Line 46">
            <a:extLst>
              <a:ext uri="{FF2B5EF4-FFF2-40B4-BE49-F238E27FC236}">
                <a16:creationId xmlns:a16="http://schemas.microsoft.com/office/drawing/2014/main" id="{B21A63A6-F092-455B-91C0-0A4A79287DCA}"/>
              </a:ext>
            </a:extLst>
          </p:cNvPr>
          <p:cNvSpPr>
            <a:spLocks noChangeShapeType="1"/>
          </p:cNvSpPr>
          <p:nvPr/>
        </p:nvSpPr>
        <p:spPr bwMode="auto">
          <a:xfrm flipV="1">
            <a:off x="724009" y="1563818"/>
            <a:ext cx="0" cy="1912144"/>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54" name="Line 47">
            <a:extLst>
              <a:ext uri="{FF2B5EF4-FFF2-40B4-BE49-F238E27FC236}">
                <a16:creationId xmlns:a16="http://schemas.microsoft.com/office/drawing/2014/main" id="{46DF7CAB-2689-40C1-B84C-25FDECC301FF}"/>
              </a:ext>
            </a:extLst>
          </p:cNvPr>
          <p:cNvSpPr>
            <a:spLocks noChangeShapeType="1"/>
          </p:cNvSpPr>
          <p:nvPr/>
        </p:nvSpPr>
        <p:spPr bwMode="auto">
          <a:xfrm flipH="1">
            <a:off x="672812" y="3475961"/>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900">
              <a:solidFill>
                <a:prstClr val="black">
                  <a:lumMod val="65000"/>
                  <a:lumOff val="35000"/>
                </a:prstClr>
              </a:solidFill>
              <a:latin typeface="Arial" panose="020B0604020202020204" pitchFamily="34" charset="0"/>
              <a:cs typeface="Arial" panose="020B0604020202020204" pitchFamily="34" charset="0"/>
            </a:endParaRPr>
          </a:p>
        </p:txBody>
      </p:sp>
      <p:sp>
        <p:nvSpPr>
          <p:cNvPr id="55" name="Rectangle 48">
            <a:extLst>
              <a:ext uri="{FF2B5EF4-FFF2-40B4-BE49-F238E27FC236}">
                <a16:creationId xmlns:a16="http://schemas.microsoft.com/office/drawing/2014/main" id="{45E14CD7-680B-4203-A6C0-950B8849A7E9}"/>
              </a:ext>
            </a:extLst>
          </p:cNvPr>
          <p:cNvSpPr>
            <a:spLocks noChangeArrowheads="1"/>
          </p:cNvSpPr>
          <p:nvPr/>
        </p:nvSpPr>
        <p:spPr bwMode="auto">
          <a:xfrm>
            <a:off x="578753" y="3427146"/>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0</a:t>
            </a:r>
          </a:p>
        </p:txBody>
      </p:sp>
      <p:sp>
        <p:nvSpPr>
          <p:cNvPr id="56" name="Line 49">
            <a:extLst>
              <a:ext uri="{FF2B5EF4-FFF2-40B4-BE49-F238E27FC236}">
                <a16:creationId xmlns:a16="http://schemas.microsoft.com/office/drawing/2014/main" id="{28D6B320-2D51-45E3-90B9-0212E9442314}"/>
              </a:ext>
            </a:extLst>
          </p:cNvPr>
          <p:cNvSpPr>
            <a:spLocks noChangeShapeType="1"/>
          </p:cNvSpPr>
          <p:nvPr/>
        </p:nvSpPr>
        <p:spPr bwMode="auto">
          <a:xfrm flipH="1">
            <a:off x="672812" y="3289034"/>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57" name="Rectangle 50">
            <a:extLst>
              <a:ext uri="{FF2B5EF4-FFF2-40B4-BE49-F238E27FC236}">
                <a16:creationId xmlns:a16="http://schemas.microsoft.com/office/drawing/2014/main" id="{083AB1BB-AADD-4C10-ACF4-63D365BA2FFF}"/>
              </a:ext>
            </a:extLst>
          </p:cNvPr>
          <p:cNvSpPr>
            <a:spLocks noChangeArrowheads="1"/>
          </p:cNvSpPr>
          <p:nvPr/>
        </p:nvSpPr>
        <p:spPr bwMode="auto">
          <a:xfrm>
            <a:off x="515649" y="3239027"/>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10</a:t>
            </a:r>
          </a:p>
        </p:txBody>
      </p:sp>
      <p:sp>
        <p:nvSpPr>
          <p:cNvPr id="58" name="Line 51">
            <a:extLst>
              <a:ext uri="{FF2B5EF4-FFF2-40B4-BE49-F238E27FC236}">
                <a16:creationId xmlns:a16="http://schemas.microsoft.com/office/drawing/2014/main" id="{0943BE5B-FA5B-4CF7-B2D1-C356CA95B8C0}"/>
              </a:ext>
            </a:extLst>
          </p:cNvPr>
          <p:cNvSpPr>
            <a:spLocks noChangeShapeType="1"/>
          </p:cNvSpPr>
          <p:nvPr/>
        </p:nvSpPr>
        <p:spPr bwMode="auto">
          <a:xfrm flipH="1">
            <a:off x="672812" y="3100915"/>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59" name="Rectangle 52">
            <a:extLst>
              <a:ext uri="{FF2B5EF4-FFF2-40B4-BE49-F238E27FC236}">
                <a16:creationId xmlns:a16="http://schemas.microsoft.com/office/drawing/2014/main" id="{ECBA5633-4D86-4C43-BF1A-29B65E989DAE}"/>
              </a:ext>
            </a:extLst>
          </p:cNvPr>
          <p:cNvSpPr>
            <a:spLocks noChangeArrowheads="1"/>
          </p:cNvSpPr>
          <p:nvPr/>
        </p:nvSpPr>
        <p:spPr bwMode="auto">
          <a:xfrm>
            <a:off x="515649" y="3052099"/>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20</a:t>
            </a:r>
          </a:p>
        </p:txBody>
      </p:sp>
      <p:sp>
        <p:nvSpPr>
          <p:cNvPr id="60" name="Line 53">
            <a:extLst>
              <a:ext uri="{FF2B5EF4-FFF2-40B4-BE49-F238E27FC236}">
                <a16:creationId xmlns:a16="http://schemas.microsoft.com/office/drawing/2014/main" id="{29AAF127-E596-4594-B374-C5DC4B716C34}"/>
              </a:ext>
            </a:extLst>
          </p:cNvPr>
          <p:cNvSpPr>
            <a:spLocks noChangeShapeType="1"/>
          </p:cNvSpPr>
          <p:nvPr/>
        </p:nvSpPr>
        <p:spPr bwMode="auto">
          <a:xfrm flipH="1">
            <a:off x="672812" y="2912796"/>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61" name="Rectangle 54">
            <a:extLst>
              <a:ext uri="{FF2B5EF4-FFF2-40B4-BE49-F238E27FC236}">
                <a16:creationId xmlns:a16="http://schemas.microsoft.com/office/drawing/2014/main" id="{C81F88AD-21EF-4014-9647-1F25B7D36CA9}"/>
              </a:ext>
            </a:extLst>
          </p:cNvPr>
          <p:cNvSpPr>
            <a:spLocks noChangeArrowheads="1"/>
          </p:cNvSpPr>
          <p:nvPr/>
        </p:nvSpPr>
        <p:spPr bwMode="auto">
          <a:xfrm>
            <a:off x="515649" y="2863980"/>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30</a:t>
            </a:r>
          </a:p>
        </p:txBody>
      </p:sp>
      <p:sp>
        <p:nvSpPr>
          <p:cNvPr id="62" name="Line 55">
            <a:extLst>
              <a:ext uri="{FF2B5EF4-FFF2-40B4-BE49-F238E27FC236}">
                <a16:creationId xmlns:a16="http://schemas.microsoft.com/office/drawing/2014/main" id="{9F74C56E-C189-4E49-91C8-CC951614E339}"/>
              </a:ext>
            </a:extLst>
          </p:cNvPr>
          <p:cNvSpPr>
            <a:spLocks noChangeShapeType="1"/>
          </p:cNvSpPr>
          <p:nvPr/>
        </p:nvSpPr>
        <p:spPr bwMode="auto">
          <a:xfrm flipH="1">
            <a:off x="672812" y="2724677"/>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63" name="Rectangle 56">
            <a:extLst>
              <a:ext uri="{FF2B5EF4-FFF2-40B4-BE49-F238E27FC236}">
                <a16:creationId xmlns:a16="http://schemas.microsoft.com/office/drawing/2014/main" id="{5E1348BC-6FBE-430C-8828-3DC5A97EAFE8}"/>
              </a:ext>
            </a:extLst>
          </p:cNvPr>
          <p:cNvSpPr>
            <a:spLocks noChangeArrowheads="1"/>
          </p:cNvSpPr>
          <p:nvPr/>
        </p:nvSpPr>
        <p:spPr bwMode="auto">
          <a:xfrm>
            <a:off x="515649" y="2675861"/>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40</a:t>
            </a:r>
          </a:p>
        </p:txBody>
      </p:sp>
      <p:sp>
        <p:nvSpPr>
          <p:cNvPr id="64" name="Line 57">
            <a:extLst>
              <a:ext uri="{FF2B5EF4-FFF2-40B4-BE49-F238E27FC236}">
                <a16:creationId xmlns:a16="http://schemas.microsoft.com/office/drawing/2014/main" id="{1442D24E-CDE8-4497-874C-449AFAC1FB43}"/>
              </a:ext>
            </a:extLst>
          </p:cNvPr>
          <p:cNvSpPr>
            <a:spLocks noChangeShapeType="1"/>
          </p:cNvSpPr>
          <p:nvPr/>
        </p:nvSpPr>
        <p:spPr bwMode="auto">
          <a:xfrm flipH="1">
            <a:off x="672812" y="2536559"/>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65" name="Rectangle 58">
            <a:extLst>
              <a:ext uri="{FF2B5EF4-FFF2-40B4-BE49-F238E27FC236}">
                <a16:creationId xmlns:a16="http://schemas.microsoft.com/office/drawing/2014/main" id="{0B02621E-560B-4990-97BC-C5D3AE717267}"/>
              </a:ext>
            </a:extLst>
          </p:cNvPr>
          <p:cNvSpPr>
            <a:spLocks noChangeArrowheads="1"/>
          </p:cNvSpPr>
          <p:nvPr/>
        </p:nvSpPr>
        <p:spPr bwMode="auto">
          <a:xfrm>
            <a:off x="515649" y="2487742"/>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50</a:t>
            </a:r>
          </a:p>
        </p:txBody>
      </p:sp>
      <p:sp>
        <p:nvSpPr>
          <p:cNvPr id="66" name="Line 59">
            <a:extLst>
              <a:ext uri="{FF2B5EF4-FFF2-40B4-BE49-F238E27FC236}">
                <a16:creationId xmlns:a16="http://schemas.microsoft.com/office/drawing/2014/main" id="{D635EC70-483E-449D-A2C1-E3A26984B97F}"/>
              </a:ext>
            </a:extLst>
          </p:cNvPr>
          <p:cNvSpPr>
            <a:spLocks noChangeShapeType="1"/>
          </p:cNvSpPr>
          <p:nvPr/>
        </p:nvSpPr>
        <p:spPr bwMode="auto">
          <a:xfrm flipH="1">
            <a:off x="672812" y="2348440"/>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67" name="Rectangle 60">
            <a:extLst>
              <a:ext uri="{FF2B5EF4-FFF2-40B4-BE49-F238E27FC236}">
                <a16:creationId xmlns:a16="http://schemas.microsoft.com/office/drawing/2014/main" id="{874FF8E5-85AE-43C8-A063-D81D2C7A2A21}"/>
              </a:ext>
            </a:extLst>
          </p:cNvPr>
          <p:cNvSpPr>
            <a:spLocks noChangeArrowheads="1"/>
          </p:cNvSpPr>
          <p:nvPr/>
        </p:nvSpPr>
        <p:spPr bwMode="auto">
          <a:xfrm>
            <a:off x="515649" y="2297242"/>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60</a:t>
            </a:r>
          </a:p>
        </p:txBody>
      </p:sp>
      <p:sp>
        <p:nvSpPr>
          <p:cNvPr id="68" name="Line 61">
            <a:extLst>
              <a:ext uri="{FF2B5EF4-FFF2-40B4-BE49-F238E27FC236}">
                <a16:creationId xmlns:a16="http://schemas.microsoft.com/office/drawing/2014/main" id="{63F6CF0A-7EBE-4A6F-8261-FF6419F45A2F}"/>
              </a:ext>
            </a:extLst>
          </p:cNvPr>
          <p:cNvSpPr>
            <a:spLocks noChangeShapeType="1"/>
          </p:cNvSpPr>
          <p:nvPr/>
        </p:nvSpPr>
        <p:spPr bwMode="auto">
          <a:xfrm flipH="1">
            <a:off x="672812" y="2160321"/>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69" name="Rectangle 62">
            <a:extLst>
              <a:ext uri="{FF2B5EF4-FFF2-40B4-BE49-F238E27FC236}">
                <a16:creationId xmlns:a16="http://schemas.microsoft.com/office/drawing/2014/main" id="{3B30D640-31C7-4C52-92E0-A92FB3FF8FC7}"/>
              </a:ext>
            </a:extLst>
          </p:cNvPr>
          <p:cNvSpPr>
            <a:spLocks noChangeArrowheads="1"/>
          </p:cNvSpPr>
          <p:nvPr/>
        </p:nvSpPr>
        <p:spPr bwMode="auto">
          <a:xfrm>
            <a:off x="515649" y="2109124"/>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70</a:t>
            </a:r>
          </a:p>
        </p:txBody>
      </p:sp>
      <p:sp>
        <p:nvSpPr>
          <p:cNvPr id="70" name="Line 63">
            <a:extLst>
              <a:ext uri="{FF2B5EF4-FFF2-40B4-BE49-F238E27FC236}">
                <a16:creationId xmlns:a16="http://schemas.microsoft.com/office/drawing/2014/main" id="{AD07E78D-FB15-49B7-8722-076947B8A7F2}"/>
              </a:ext>
            </a:extLst>
          </p:cNvPr>
          <p:cNvSpPr>
            <a:spLocks noChangeShapeType="1"/>
          </p:cNvSpPr>
          <p:nvPr/>
        </p:nvSpPr>
        <p:spPr bwMode="auto">
          <a:xfrm flipH="1">
            <a:off x="672812" y="1972202"/>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71" name="Rectangle 64">
            <a:extLst>
              <a:ext uri="{FF2B5EF4-FFF2-40B4-BE49-F238E27FC236}">
                <a16:creationId xmlns:a16="http://schemas.microsoft.com/office/drawing/2014/main" id="{E848A36E-C1A8-49F7-8814-878E34500649}"/>
              </a:ext>
            </a:extLst>
          </p:cNvPr>
          <p:cNvSpPr>
            <a:spLocks noChangeArrowheads="1"/>
          </p:cNvSpPr>
          <p:nvPr/>
        </p:nvSpPr>
        <p:spPr bwMode="auto">
          <a:xfrm>
            <a:off x="515649" y="1921005"/>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80</a:t>
            </a:r>
          </a:p>
        </p:txBody>
      </p:sp>
      <p:sp>
        <p:nvSpPr>
          <p:cNvPr id="72" name="Line 65">
            <a:extLst>
              <a:ext uri="{FF2B5EF4-FFF2-40B4-BE49-F238E27FC236}">
                <a16:creationId xmlns:a16="http://schemas.microsoft.com/office/drawing/2014/main" id="{D4A3009C-6E90-44F0-9AC3-0DCA9B0FD0FE}"/>
              </a:ext>
            </a:extLst>
          </p:cNvPr>
          <p:cNvSpPr>
            <a:spLocks noChangeShapeType="1"/>
          </p:cNvSpPr>
          <p:nvPr/>
        </p:nvSpPr>
        <p:spPr bwMode="auto">
          <a:xfrm flipH="1">
            <a:off x="672812" y="1784084"/>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73" name="Rectangle 66">
            <a:extLst>
              <a:ext uri="{FF2B5EF4-FFF2-40B4-BE49-F238E27FC236}">
                <a16:creationId xmlns:a16="http://schemas.microsoft.com/office/drawing/2014/main" id="{B03FAE7E-B29B-4B9A-BA09-BBC5982D70CD}"/>
              </a:ext>
            </a:extLst>
          </p:cNvPr>
          <p:cNvSpPr>
            <a:spLocks noChangeArrowheads="1"/>
          </p:cNvSpPr>
          <p:nvPr/>
        </p:nvSpPr>
        <p:spPr bwMode="auto">
          <a:xfrm>
            <a:off x="515649" y="1732886"/>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90</a:t>
            </a:r>
          </a:p>
        </p:txBody>
      </p:sp>
      <p:sp>
        <p:nvSpPr>
          <p:cNvPr id="74" name="Line 67">
            <a:extLst>
              <a:ext uri="{FF2B5EF4-FFF2-40B4-BE49-F238E27FC236}">
                <a16:creationId xmlns:a16="http://schemas.microsoft.com/office/drawing/2014/main" id="{2B3E24F1-2A83-4352-80CE-560939876B41}"/>
              </a:ext>
            </a:extLst>
          </p:cNvPr>
          <p:cNvSpPr>
            <a:spLocks noChangeShapeType="1"/>
          </p:cNvSpPr>
          <p:nvPr/>
        </p:nvSpPr>
        <p:spPr bwMode="auto">
          <a:xfrm flipH="1">
            <a:off x="672812" y="1595965"/>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75" name="Rectangle 68">
            <a:extLst>
              <a:ext uri="{FF2B5EF4-FFF2-40B4-BE49-F238E27FC236}">
                <a16:creationId xmlns:a16="http://schemas.microsoft.com/office/drawing/2014/main" id="{A2F48F43-9DF4-470A-8BEB-0E9E1FA26409}"/>
              </a:ext>
            </a:extLst>
          </p:cNvPr>
          <p:cNvSpPr>
            <a:spLocks noChangeArrowheads="1"/>
          </p:cNvSpPr>
          <p:nvPr/>
        </p:nvSpPr>
        <p:spPr bwMode="auto">
          <a:xfrm>
            <a:off x="452547" y="1544767"/>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100</a:t>
            </a:r>
          </a:p>
        </p:txBody>
      </p:sp>
      <p:sp>
        <p:nvSpPr>
          <p:cNvPr id="76" name="Line 71">
            <a:extLst>
              <a:ext uri="{FF2B5EF4-FFF2-40B4-BE49-F238E27FC236}">
                <a16:creationId xmlns:a16="http://schemas.microsoft.com/office/drawing/2014/main" id="{70890D17-3EC3-4C02-A50A-9C7CCCF22A18}"/>
              </a:ext>
            </a:extLst>
          </p:cNvPr>
          <p:cNvSpPr>
            <a:spLocks noChangeShapeType="1"/>
          </p:cNvSpPr>
          <p:nvPr/>
        </p:nvSpPr>
        <p:spPr bwMode="auto">
          <a:xfrm>
            <a:off x="724009" y="3475961"/>
            <a:ext cx="3638550"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77" name="Line 74">
            <a:extLst>
              <a:ext uri="{FF2B5EF4-FFF2-40B4-BE49-F238E27FC236}">
                <a16:creationId xmlns:a16="http://schemas.microsoft.com/office/drawing/2014/main" id="{C291EA96-37D1-4F50-A5EB-07104EFCD432}"/>
              </a:ext>
            </a:extLst>
          </p:cNvPr>
          <p:cNvSpPr>
            <a:spLocks noChangeShapeType="1"/>
          </p:cNvSpPr>
          <p:nvPr/>
        </p:nvSpPr>
        <p:spPr bwMode="auto">
          <a:xfrm flipV="1">
            <a:off x="724009" y="1563818"/>
            <a:ext cx="0" cy="1912144"/>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78" name="Line 75">
            <a:extLst>
              <a:ext uri="{FF2B5EF4-FFF2-40B4-BE49-F238E27FC236}">
                <a16:creationId xmlns:a16="http://schemas.microsoft.com/office/drawing/2014/main" id="{98E57851-FEF5-48B9-A5D6-8C849ED920A1}"/>
              </a:ext>
            </a:extLst>
          </p:cNvPr>
          <p:cNvSpPr>
            <a:spLocks noChangeShapeType="1"/>
          </p:cNvSpPr>
          <p:nvPr/>
        </p:nvSpPr>
        <p:spPr bwMode="auto">
          <a:xfrm>
            <a:off x="724009" y="3475961"/>
            <a:ext cx="3638550"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79" name="Line 76">
            <a:extLst>
              <a:ext uri="{FF2B5EF4-FFF2-40B4-BE49-F238E27FC236}">
                <a16:creationId xmlns:a16="http://schemas.microsoft.com/office/drawing/2014/main" id="{1737C38C-9AF3-4BF4-9866-043B0CD2D425}"/>
              </a:ext>
            </a:extLst>
          </p:cNvPr>
          <p:cNvSpPr>
            <a:spLocks noChangeShapeType="1"/>
          </p:cNvSpPr>
          <p:nvPr/>
        </p:nvSpPr>
        <p:spPr bwMode="auto">
          <a:xfrm>
            <a:off x="724009" y="3475962"/>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900">
              <a:solidFill>
                <a:prstClr val="black">
                  <a:lumMod val="65000"/>
                  <a:lumOff val="35000"/>
                </a:prstClr>
              </a:solidFill>
              <a:latin typeface="Arial" panose="020B0604020202020204" pitchFamily="34" charset="0"/>
              <a:cs typeface="Arial" panose="020B0604020202020204" pitchFamily="34" charset="0"/>
            </a:endParaRPr>
          </a:p>
        </p:txBody>
      </p:sp>
      <p:sp>
        <p:nvSpPr>
          <p:cNvPr id="80" name="Rectangle 77">
            <a:extLst>
              <a:ext uri="{FF2B5EF4-FFF2-40B4-BE49-F238E27FC236}">
                <a16:creationId xmlns:a16="http://schemas.microsoft.com/office/drawing/2014/main" id="{6C913347-F1DE-4987-8E8F-B8251B5F797F}"/>
              </a:ext>
            </a:extLst>
          </p:cNvPr>
          <p:cNvSpPr>
            <a:spLocks noChangeArrowheads="1"/>
          </p:cNvSpPr>
          <p:nvPr/>
        </p:nvSpPr>
        <p:spPr bwMode="auto">
          <a:xfrm>
            <a:off x="691862" y="3571211"/>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0</a:t>
            </a:r>
          </a:p>
        </p:txBody>
      </p:sp>
      <p:sp>
        <p:nvSpPr>
          <p:cNvPr id="81" name="Line 78">
            <a:extLst>
              <a:ext uri="{FF2B5EF4-FFF2-40B4-BE49-F238E27FC236}">
                <a16:creationId xmlns:a16="http://schemas.microsoft.com/office/drawing/2014/main" id="{AF07CB4E-85EA-413D-877F-86531C98D469}"/>
              </a:ext>
            </a:extLst>
          </p:cNvPr>
          <p:cNvSpPr>
            <a:spLocks noChangeShapeType="1"/>
          </p:cNvSpPr>
          <p:nvPr/>
        </p:nvSpPr>
        <p:spPr bwMode="auto">
          <a:xfrm>
            <a:off x="1302653" y="3475962"/>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82" name="Rectangle 79">
            <a:extLst>
              <a:ext uri="{FF2B5EF4-FFF2-40B4-BE49-F238E27FC236}">
                <a16:creationId xmlns:a16="http://schemas.microsoft.com/office/drawing/2014/main" id="{8D4FE528-BE7D-4B98-A112-C7216E3C875F}"/>
              </a:ext>
            </a:extLst>
          </p:cNvPr>
          <p:cNvSpPr>
            <a:spLocks noChangeArrowheads="1"/>
          </p:cNvSpPr>
          <p:nvPr/>
        </p:nvSpPr>
        <p:spPr bwMode="auto">
          <a:xfrm>
            <a:off x="1269316" y="3571211"/>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1</a:t>
            </a:r>
          </a:p>
        </p:txBody>
      </p:sp>
      <p:sp>
        <p:nvSpPr>
          <p:cNvPr id="83" name="Line 80">
            <a:extLst>
              <a:ext uri="{FF2B5EF4-FFF2-40B4-BE49-F238E27FC236}">
                <a16:creationId xmlns:a16="http://schemas.microsoft.com/office/drawing/2014/main" id="{BC04DD2D-A6F3-48FE-B4F6-26E96EADBCA5}"/>
              </a:ext>
            </a:extLst>
          </p:cNvPr>
          <p:cNvSpPr>
            <a:spLocks noChangeShapeType="1"/>
          </p:cNvSpPr>
          <p:nvPr/>
        </p:nvSpPr>
        <p:spPr bwMode="auto">
          <a:xfrm>
            <a:off x="1875343" y="3475962"/>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84" name="Rectangle 81">
            <a:extLst>
              <a:ext uri="{FF2B5EF4-FFF2-40B4-BE49-F238E27FC236}">
                <a16:creationId xmlns:a16="http://schemas.microsoft.com/office/drawing/2014/main" id="{37DFBDCD-1EF5-4F42-99D1-D9941B8CADF2}"/>
              </a:ext>
            </a:extLst>
          </p:cNvPr>
          <p:cNvSpPr>
            <a:spLocks noChangeArrowheads="1"/>
          </p:cNvSpPr>
          <p:nvPr/>
        </p:nvSpPr>
        <p:spPr bwMode="auto">
          <a:xfrm>
            <a:off x="1845578" y="3571211"/>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2</a:t>
            </a:r>
          </a:p>
        </p:txBody>
      </p:sp>
      <p:sp>
        <p:nvSpPr>
          <p:cNvPr id="85" name="Line 82">
            <a:extLst>
              <a:ext uri="{FF2B5EF4-FFF2-40B4-BE49-F238E27FC236}">
                <a16:creationId xmlns:a16="http://schemas.microsoft.com/office/drawing/2014/main" id="{7CDD1DB2-F541-4C3E-95C1-44F7B97F267B}"/>
              </a:ext>
            </a:extLst>
          </p:cNvPr>
          <p:cNvSpPr>
            <a:spLocks noChangeShapeType="1"/>
          </p:cNvSpPr>
          <p:nvPr/>
        </p:nvSpPr>
        <p:spPr bwMode="auto">
          <a:xfrm>
            <a:off x="2455178" y="3475962"/>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86" name="Rectangle 83">
            <a:extLst>
              <a:ext uri="{FF2B5EF4-FFF2-40B4-BE49-F238E27FC236}">
                <a16:creationId xmlns:a16="http://schemas.microsoft.com/office/drawing/2014/main" id="{2FCC8550-E258-4DC7-B265-10FC3502AA2F}"/>
              </a:ext>
            </a:extLst>
          </p:cNvPr>
          <p:cNvSpPr>
            <a:spLocks noChangeArrowheads="1"/>
          </p:cNvSpPr>
          <p:nvPr/>
        </p:nvSpPr>
        <p:spPr bwMode="auto">
          <a:xfrm>
            <a:off x="2423031" y="3571211"/>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3</a:t>
            </a:r>
          </a:p>
        </p:txBody>
      </p:sp>
      <p:sp>
        <p:nvSpPr>
          <p:cNvPr id="87" name="Line 84">
            <a:extLst>
              <a:ext uri="{FF2B5EF4-FFF2-40B4-BE49-F238E27FC236}">
                <a16:creationId xmlns:a16="http://schemas.microsoft.com/office/drawing/2014/main" id="{BE6226B3-4E7F-4745-B329-24AD2841E65D}"/>
              </a:ext>
            </a:extLst>
          </p:cNvPr>
          <p:cNvSpPr>
            <a:spLocks noChangeShapeType="1"/>
          </p:cNvSpPr>
          <p:nvPr/>
        </p:nvSpPr>
        <p:spPr bwMode="auto">
          <a:xfrm>
            <a:off x="3033822" y="3475962"/>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88" name="Rectangle 85">
            <a:extLst>
              <a:ext uri="{FF2B5EF4-FFF2-40B4-BE49-F238E27FC236}">
                <a16:creationId xmlns:a16="http://schemas.microsoft.com/office/drawing/2014/main" id="{BF75963D-550A-4572-B44D-0905E74AEE78}"/>
              </a:ext>
            </a:extLst>
          </p:cNvPr>
          <p:cNvSpPr>
            <a:spLocks noChangeArrowheads="1"/>
          </p:cNvSpPr>
          <p:nvPr/>
        </p:nvSpPr>
        <p:spPr bwMode="auto">
          <a:xfrm>
            <a:off x="3000484" y="3571211"/>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4</a:t>
            </a:r>
          </a:p>
        </p:txBody>
      </p:sp>
      <p:sp>
        <p:nvSpPr>
          <p:cNvPr id="89" name="Line 86">
            <a:extLst>
              <a:ext uri="{FF2B5EF4-FFF2-40B4-BE49-F238E27FC236}">
                <a16:creationId xmlns:a16="http://schemas.microsoft.com/office/drawing/2014/main" id="{7AE784B5-38B3-4574-8EA4-501511815947}"/>
              </a:ext>
            </a:extLst>
          </p:cNvPr>
          <p:cNvSpPr>
            <a:spLocks noChangeShapeType="1"/>
          </p:cNvSpPr>
          <p:nvPr/>
        </p:nvSpPr>
        <p:spPr bwMode="auto">
          <a:xfrm>
            <a:off x="3606512" y="3475962"/>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90" name="Rectangle 87">
            <a:extLst>
              <a:ext uri="{FF2B5EF4-FFF2-40B4-BE49-F238E27FC236}">
                <a16:creationId xmlns:a16="http://schemas.microsoft.com/office/drawing/2014/main" id="{0A24C68D-297E-406C-B1B0-5B6A7F18471F}"/>
              </a:ext>
            </a:extLst>
          </p:cNvPr>
          <p:cNvSpPr>
            <a:spLocks noChangeArrowheads="1"/>
          </p:cNvSpPr>
          <p:nvPr/>
        </p:nvSpPr>
        <p:spPr bwMode="auto">
          <a:xfrm>
            <a:off x="3577937" y="3571211"/>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5</a:t>
            </a:r>
          </a:p>
        </p:txBody>
      </p:sp>
      <p:sp>
        <p:nvSpPr>
          <p:cNvPr id="91" name="Line 88">
            <a:extLst>
              <a:ext uri="{FF2B5EF4-FFF2-40B4-BE49-F238E27FC236}">
                <a16:creationId xmlns:a16="http://schemas.microsoft.com/office/drawing/2014/main" id="{AAC87469-E0AB-4CEC-BA12-FAE46798CFC7}"/>
              </a:ext>
            </a:extLst>
          </p:cNvPr>
          <p:cNvSpPr>
            <a:spLocks noChangeShapeType="1"/>
          </p:cNvSpPr>
          <p:nvPr/>
        </p:nvSpPr>
        <p:spPr bwMode="auto">
          <a:xfrm>
            <a:off x="4186347" y="3475962"/>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92" name="Rectangle 89">
            <a:extLst>
              <a:ext uri="{FF2B5EF4-FFF2-40B4-BE49-F238E27FC236}">
                <a16:creationId xmlns:a16="http://schemas.microsoft.com/office/drawing/2014/main" id="{2441D925-24AC-4A58-991D-68D07127D57E}"/>
              </a:ext>
            </a:extLst>
          </p:cNvPr>
          <p:cNvSpPr>
            <a:spLocks noChangeArrowheads="1"/>
          </p:cNvSpPr>
          <p:nvPr/>
        </p:nvSpPr>
        <p:spPr bwMode="auto">
          <a:xfrm>
            <a:off x="4154200" y="3571211"/>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6</a:t>
            </a:r>
          </a:p>
        </p:txBody>
      </p:sp>
      <p:sp>
        <p:nvSpPr>
          <p:cNvPr id="93" name="Line 91">
            <a:extLst>
              <a:ext uri="{FF2B5EF4-FFF2-40B4-BE49-F238E27FC236}">
                <a16:creationId xmlns:a16="http://schemas.microsoft.com/office/drawing/2014/main" id="{F01A84C4-8BA9-4F17-8BE3-74A73D8763A0}"/>
              </a:ext>
            </a:extLst>
          </p:cNvPr>
          <p:cNvSpPr>
            <a:spLocks noChangeShapeType="1"/>
          </p:cNvSpPr>
          <p:nvPr/>
        </p:nvSpPr>
        <p:spPr bwMode="auto">
          <a:xfrm flipV="1">
            <a:off x="724009" y="1563818"/>
            <a:ext cx="0" cy="1912144"/>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94" name="Line 92">
            <a:extLst>
              <a:ext uri="{FF2B5EF4-FFF2-40B4-BE49-F238E27FC236}">
                <a16:creationId xmlns:a16="http://schemas.microsoft.com/office/drawing/2014/main" id="{3D83ADD8-6D24-4A6A-827A-FE2956E331E1}"/>
              </a:ext>
            </a:extLst>
          </p:cNvPr>
          <p:cNvSpPr>
            <a:spLocks noChangeShapeType="1"/>
          </p:cNvSpPr>
          <p:nvPr/>
        </p:nvSpPr>
        <p:spPr bwMode="auto">
          <a:xfrm flipH="1">
            <a:off x="672812" y="3475961"/>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900">
              <a:solidFill>
                <a:prstClr val="black">
                  <a:lumMod val="65000"/>
                  <a:lumOff val="35000"/>
                </a:prstClr>
              </a:solidFill>
              <a:latin typeface="Arial" panose="020B0604020202020204" pitchFamily="34" charset="0"/>
              <a:cs typeface="Arial" panose="020B0604020202020204" pitchFamily="34" charset="0"/>
            </a:endParaRPr>
          </a:p>
        </p:txBody>
      </p:sp>
      <p:sp>
        <p:nvSpPr>
          <p:cNvPr id="95" name="Rectangle 93">
            <a:extLst>
              <a:ext uri="{FF2B5EF4-FFF2-40B4-BE49-F238E27FC236}">
                <a16:creationId xmlns:a16="http://schemas.microsoft.com/office/drawing/2014/main" id="{000A01AC-7D74-4C51-B295-E9CCFFCC93E1}"/>
              </a:ext>
            </a:extLst>
          </p:cNvPr>
          <p:cNvSpPr>
            <a:spLocks noChangeArrowheads="1"/>
          </p:cNvSpPr>
          <p:nvPr/>
        </p:nvSpPr>
        <p:spPr bwMode="auto">
          <a:xfrm>
            <a:off x="578753" y="3427146"/>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0</a:t>
            </a:r>
          </a:p>
        </p:txBody>
      </p:sp>
      <p:sp>
        <p:nvSpPr>
          <p:cNvPr id="96" name="Line 94">
            <a:extLst>
              <a:ext uri="{FF2B5EF4-FFF2-40B4-BE49-F238E27FC236}">
                <a16:creationId xmlns:a16="http://schemas.microsoft.com/office/drawing/2014/main" id="{4C1463C5-1651-4D01-96AC-0EE635C47341}"/>
              </a:ext>
            </a:extLst>
          </p:cNvPr>
          <p:cNvSpPr>
            <a:spLocks noChangeShapeType="1"/>
          </p:cNvSpPr>
          <p:nvPr/>
        </p:nvSpPr>
        <p:spPr bwMode="auto">
          <a:xfrm flipH="1">
            <a:off x="672812" y="3289034"/>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97" name="Rectangle 95">
            <a:extLst>
              <a:ext uri="{FF2B5EF4-FFF2-40B4-BE49-F238E27FC236}">
                <a16:creationId xmlns:a16="http://schemas.microsoft.com/office/drawing/2014/main" id="{654879C2-D483-487E-AFC5-6299A1A3C6E6}"/>
              </a:ext>
            </a:extLst>
          </p:cNvPr>
          <p:cNvSpPr>
            <a:spLocks noChangeArrowheads="1"/>
          </p:cNvSpPr>
          <p:nvPr/>
        </p:nvSpPr>
        <p:spPr bwMode="auto">
          <a:xfrm>
            <a:off x="515649" y="3239027"/>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10</a:t>
            </a:r>
          </a:p>
        </p:txBody>
      </p:sp>
      <p:sp>
        <p:nvSpPr>
          <p:cNvPr id="98" name="Line 96">
            <a:extLst>
              <a:ext uri="{FF2B5EF4-FFF2-40B4-BE49-F238E27FC236}">
                <a16:creationId xmlns:a16="http://schemas.microsoft.com/office/drawing/2014/main" id="{13974CD8-9EC6-43FB-A88C-C08F5DB863EC}"/>
              </a:ext>
            </a:extLst>
          </p:cNvPr>
          <p:cNvSpPr>
            <a:spLocks noChangeShapeType="1"/>
          </p:cNvSpPr>
          <p:nvPr/>
        </p:nvSpPr>
        <p:spPr bwMode="auto">
          <a:xfrm flipH="1">
            <a:off x="672812" y="3100915"/>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99" name="Rectangle 97">
            <a:extLst>
              <a:ext uri="{FF2B5EF4-FFF2-40B4-BE49-F238E27FC236}">
                <a16:creationId xmlns:a16="http://schemas.microsoft.com/office/drawing/2014/main" id="{5AE767A0-7F50-4FA3-9D16-DACB7235480F}"/>
              </a:ext>
            </a:extLst>
          </p:cNvPr>
          <p:cNvSpPr>
            <a:spLocks noChangeArrowheads="1"/>
          </p:cNvSpPr>
          <p:nvPr/>
        </p:nvSpPr>
        <p:spPr bwMode="auto">
          <a:xfrm>
            <a:off x="515649" y="3052099"/>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20</a:t>
            </a:r>
          </a:p>
        </p:txBody>
      </p:sp>
      <p:sp>
        <p:nvSpPr>
          <p:cNvPr id="100" name="Line 98">
            <a:extLst>
              <a:ext uri="{FF2B5EF4-FFF2-40B4-BE49-F238E27FC236}">
                <a16:creationId xmlns:a16="http://schemas.microsoft.com/office/drawing/2014/main" id="{83E24925-57D4-4ABD-A59B-F920AC874669}"/>
              </a:ext>
            </a:extLst>
          </p:cNvPr>
          <p:cNvSpPr>
            <a:spLocks noChangeShapeType="1"/>
          </p:cNvSpPr>
          <p:nvPr/>
        </p:nvSpPr>
        <p:spPr bwMode="auto">
          <a:xfrm flipH="1">
            <a:off x="672812" y="2912796"/>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01" name="Rectangle 99">
            <a:extLst>
              <a:ext uri="{FF2B5EF4-FFF2-40B4-BE49-F238E27FC236}">
                <a16:creationId xmlns:a16="http://schemas.microsoft.com/office/drawing/2014/main" id="{2C72D35D-5FB1-4EF3-82A1-0587FCCD745A}"/>
              </a:ext>
            </a:extLst>
          </p:cNvPr>
          <p:cNvSpPr>
            <a:spLocks noChangeArrowheads="1"/>
          </p:cNvSpPr>
          <p:nvPr/>
        </p:nvSpPr>
        <p:spPr bwMode="auto">
          <a:xfrm>
            <a:off x="515649" y="2863980"/>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30</a:t>
            </a:r>
          </a:p>
        </p:txBody>
      </p:sp>
      <p:sp>
        <p:nvSpPr>
          <p:cNvPr id="102" name="Line 100">
            <a:extLst>
              <a:ext uri="{FF2B5EF4-FFF2-40B4-BE49-F238E27FC236}">
                <a16:creationId xmlns:a16="http://schemas.microsoft.com/office/drawing/2014/main" id="{897FB018-1036-4B67-A5C5-620820D43E6B}"/>
              </a:ext>
            </a:extLst>
          </p:cNvPr>
          <p:cNvSpPr>
            <a:spLocks noChangeShapeType="1"/>
          </p:cNvSpPr>
          <p:nvPr/>
        </p:nvSpPr>
        <p:spPr bwMode="auto">
          <a:xfrm flipH="1">
            <a:off x="672812" y="2724677"/>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03" name="Rectangle 101">
            <a:extLst>
              <a:ext uri="{FF2B5EF4-FFF2-40B4-BE49-F238E27FC236}">
                <a16:creationId xmlns:a16="http://schemas.microsoft.com/office/drawing/2014/main" id="{F735CB04-6AA4-4995-B482-41B9C98EED26}"/>
              </a:ext>
            </a:extLst>
          </p:cNvPr>
          <p:cNvSpPr>
            <a:spLocks noChangeArrowheads="1"/>
          </p:cNvSpPr>
          <p:nvPr/>
        </p:nvSpPr>
        <p:spPr bwMode="auto">
          <a:xfrm>
            <a:off x="515649" y="2675861"/>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40</a:t>
            </a:r>
          </a:p>
        </p:txBody>
      </p:sp>
      <p:sp>
        <p:nvSpPr>
          <p:cNvPr id="104" name="Line 102">
            <a:extLst>
              <a:ext uri="{FF2B5EF4-FFF2-40B4-BE49-F238E27FC236}">
                <a16:creationId xmlns:a16="http://schemas.microsoft.com/office/drawing/2014/main" id="{08E8D4E9-8EEC-43F0-8551-14D62B169525}"/>
              </a:ext>
            </a:extLst>
          </p:cNvPr>
          <p:cNvSpPr>
            <a:spLocks noChangeShapeType="1"/>
          </p:cNvSpPr>
          <p:nvPr/>
        </p:nvSpPr>
        <p:spPr bwMode="auto">
          <a:xfrm flipH="1">
            <a:off x="672812" y="2536559"/>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05" name="Rectangle 103">
            <a:extLst>
              <a:ext uri="{FF2B5EF4-FFF2-40B4-BE49-F238E27FC236}">
                <a16:creationId xmlns:a16="http://schemas.microsoft.com/office/drawing/2014/main" id="{25243EB6-3E86-4413-92FC-03DDA9D35AF6}"/>
              </a:ext>
            </a:extLst>
          </p:cNvPr>
          <p:cNvSpPr>
            <a:spLocks noChangeArrowheads="1"/>
          </p:cNvSpPr>
          <p:nvPr/>
        </p:nvSpPr>
        <p:spPr bwMode="auto">
          <a:xfrm>
            <a:off x="515649" y="2487742"/>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50</a:t>
            </a:r>
          </a:p>
        </p:txBody>
      </p:sp>
      <p:sp>
        <p:nvSpPr>
          <p:cNvPr id="106" name="Line 104">
            <a:extLst>
              <a:ext uri="{FF2B5EF4-FFF2-40B4-BE49-F238E27FC236}">
                <a16:creationId xmlns:a16="http://schemas.microsoft.com/office/drawing/2014/main" id="{26CC994D-B899-4A9A-9BA3-163E2A77873B}"/>
              </a:ext>
            </a:extLst>
          </p:cNvPr>
          <p:cNvSpPr>
            <a:spLocks noChangeShapeType="1"/>
          </p:cNvSpPr>
          <p:nvPr/>
        </p:nvSpPr>
        <p:spPr bwMode="auto">
          <a:xfrm flipH="1">
            <a:off x="672812" y="2348440"/>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07" name="Rectangle 105">
            <a:extLst>
              <a:ext uri="{FF2B5EF4-FFF2-40B4-BE49-F238E27FC236}">
                <a16:creationId xmlns:a16="http://schemas.microsoft.com/office/drawing/2014/main" id="{C707FE57-9718-499B-AE16-4C6CEEA257EE}"/>
              </a:ext>
            </a:extLst>
          </p:cNvPr>
          <p:cNvSpPr>
            <a:spLocks noChangeArrowheads="1"/>
          </p:cNvSpPr>
          <p:nvPr/>
        </p:nvSpPr>
        <p:spPr bwMode="auto">
          <a:xfrm>
            <a:off x="515649" y="2297242"/>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60</a:t>
            </a:r>
          </a:p>
        </p:txBody>
      </p:sp>
      <p:sp>
        <p:nvSpPr>
          <p:cNvPr id="108" name="Line 106">
            <a:extLst>
              <a:ext uri="{FF2B5EF4-FFF2-40B4-BE49-F238E27FC236}">
                <a16:creationId xmlns:a16="http://schemas.microsoft.com/office/drawing/2014/main" id="{ADB0CA1A-8A64-4FB2-AFA9-D3250A843AC1}"/>
              </a:ext>
            </a:extLst>
          </p:cNvPr>
          <p:cNvSpPr>
            <a:spLocks noChangeShapeType="1"/>
          </p:cNvSpPr>
          <p:nvPr/>
        </p:nvSpPr>
        <p:spPr bwMode="auto">
          <a:xfrm flipH="1">
            <a:off x="672812" y="2160321"/>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09" name="Rectangle 107">
            <a:extLst>
              <a:ext uri="{FF2B5EF4-FFF2-40B4-BE49-F238E27FC236}">
                <a16:creationId xmlns:a16="http://schemas.microsoft.com/office/drawing/2014/main" id="{A7C910CD-6F0D-402D-AA66-F8C1CAAFF3AF}"/>
              </a:ext>
            </a:extLst>
          </p:cNvPr>
          <p:cNvSpPr>
            <a:spLocks noChangeArrowheads="1"/>
          </p:cNvSpPr>
          <p:nvPr/>
        </p:nvSpPr>
        <p:spPr bwMode="auto">
          <a:xfrm>
            <a:off x="515649" y="2109124"/>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70</a:t>
            </a:r>
          </a:p>
        </p:txBody>
      </p:sp>
      <p:sp>
        <p:nvSpPr>
          <p:cNvPr id="110" name="Line 108">
            <a:extLst>
              <a:ext uri="{FF2B5EF4-FFF2-40B4-BE49-F238E27FC236}">
                <a16:creationId xmlns:a16="http://schemas.microsoft.com/office/drawing/2014/main" id="{87B51F34-6BEC-4A66-B737-56C1E060F91C}"/>
              </a:ext>
            </a:extLst>
          </p:cNvPr>
          <p:cNvSpPr>
            <a:spLocks noChangeShapeType="1"/>
          </p:cNvSpPr>
          <p:nvPr/>
        </p:nvSpPr>
        <p:spPr bwMode="auto">
          <a:xfrm flipH="1">
            <a:off x="672812" y="1972202"/>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11" name="Rectangle 109">
            <a:extLst>
              <a:ext uri="{FF2B5EF4-FFF2-40B4-BE49-F238E27FC236}">
                <a16:creationId xmlns:a16="http://schemas.microsoft.com/office/drawing/2014/main" id="{07271633-67DE-41B8-B486-BA4FF376F2E6}"/>
              </a:ext>
            </a:extLst>
          </p:cNvPr>
          <p:cNvSpPr>
            <a:spLocks noChangeArrowheads="1"/>
          </p:cNvSpPr>
          <p:nvPr/>
        </p:nvSpPr>
        <p:spPr bwMode="auto">
          <a:xfrm>
            <a:off x="515649" y="1921005"/>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prstClr val="black">
                    <a:lumMod val="65000"/>
                    <a:lumOff val="35000"/>
                  </a:prstClr>
                </a:solidFill>
                <a:cs typeface="Arial" panose="020B0604020202020204" pitchFamily="34" charset="0"/>
              </a:rPr>
              <a:t>80</a:t>
            </a:r>
          </a:p>
        </p:txBody>
      </p:sp>
      <p:sp>
        <p:nvSpPr>
          <p:cNvPr id="112" name="Line 110">
            <a:extLst>
              <a:ext uri="{FF2B5EF4-FFF2-40B4-BE49-F238E27FC236}">
                <a16:creationId xmlns:a16="http://schemas.microsoft.com/office/drawing/2014/main" id="{7F1E2C5E-20AA-496D-AE2F-0959DBF4B104}"/>
              </a:ext>
            </a:extLst>
          </p:cNvPr>
          <p:cNvSpPr>
            <a:spLocks noChangeShapeType="1"/>
          </p:cNvSpPr>
          <p:nvPr/>
        </p:nvSpPr>
        <p:spPr bwMode="auto">
          <a:xfrm flipH="1">
            <a:off x="672812" y="1784084"/>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13" name="Rectangle 111">
            <a:extLst>
              <a:ext uri="{FF2B5EF4-FFF2-40B4-BE49-F238E27FC236}">
                <a16:creationId xmlns:a16="http://schemas.microsoft.com/office/drawing/2014/main" id="{ADBCE093-417E-454C-8DA0-4BD050865A92}"/>
              </a:ext>
            </a:extLst>
          </p:cNvPr>
          <p:cNvSpPr>
            <a:spLocks noChangeArrowheads="1"/>
          </p:cNvSpPr>
          <p:nvPr/>
        </p:nvSpPr>
        <p:spPr bwMode="auto">
          <a:xfrm>
            <a:off x="515649" y="1732886"/>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90</a:t>
            </a:r>
          </a:p>
        </p:txBody>
      </p:sp>
      <p:sp>
        <p:nvSpPr>
          <p:cNvPr id="114" name="Line 112">
            <a:extLst>
              <a:ext uri="{FF2B5EF4-FFF2-40B4-BE49-F238E27FC236}">
                <a16:creationId xmlns:a16="http://schemas.microsoft.com/office/drawing/2014/main" id="{9BECB932-DF65-41B3-861B-851CCF63CCEA}"/>
              </a:ext>
            </a:extLst>
          </p:cNvPr>
          <p:cNvSpPr>
            <a:spLocks noChangeShapeType="1"/>
          </p:cNvSpPr>
          <p:nvPr/>
        </p:nvSpPr>
        <p:spPr bwMode="auto">
          <a:xfrm flipH="1">
            <a:off x="672812" y="1595965"/>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15" name="Rectangle 113">
            <a:extLst>
              <a:ext uri="{FF2B5EF4-FFF2-40B4-BE49-F238E27FC236}">
                <a16:creationId xmlns:a16="http://schemas.microsoft.com/office/drawing/2014/main" id="{7A48B158-99D6-4C58-9A40-6EE07CB6ECF7}"/>
              </a:ext>
            </a:extLst>
          </p:cNvPr>
          <p:cNvSpPr>
            <a:spLocks noChangeArrowheads="1"/>
          </p:cNvSpPr>
          <p:nvPr/>
        </p:nvSpPr>
        <p:spPr bwMode="auto">
          <a:xfrm>
            <a:off x="452547" y="1544767"/>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100</a:t>
            </a:r>
          </a:p>
        </p:txBody>
      </p:sp>
      <p:sp>
        <p:nvSpPr>
          <p:cNvPr id="116" name="Rectangle 116">
            <a:extLst>
              <a:ext uri="{FF2B5EF4-FFF2-40B4-BE49-F238E27FC236}">
                <a16:creationId xmlns:a16="http://schemas.microsoft.com/office/drawing/2014/main" id="{CF06A94C-B9DA-4DAB-9AD7-88917F38B79D}"/>
              </a:ext>
            </a:extLst>
          </p:cNvPr>
          <p:cNvSpPr>
            <a:spLocks noChangeArrowheads="1"/>
          </p:cNvSpPr>
          <p:nvPr/>
        </p:nvSpPr>
        <p:spPr bwMode="auto">
          <a:xfrm>
            <a:off x="2887647" y="2830428"/>
            <a:ext cx="82715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prstClr val="black">
                    <a:lumMod val="65000"/>
                    <a:lumOff val="35000"/>
                  </a:prstClr>
                </a:solidFill>
                <a:cs typeface="Arial" panose="020B0604020202020204" pitchFamily="34" charset="0"/>
              </a:rPr>
              <a:t>88,9 (87,8-90,0%)</a:t>
            </a:r>
          </a:p>
        </p:txBody>
      </p:sp>
      <p:sp>
        <p:nvSpPr>
          <p:cNvPr id="117" name="Rectangle 117">
            <a:extLst>
              <a:ext uri="{FF2B5EF4-FFF2-40B4-BE49-F238E27FC236}">
                <a16:creationId xmlns:a16="http://schemas.microsoft.com/office/drawing/2014/main" id="{81AE248B-8CD2-4362-9334-C6D05E8FFEF0}"/>
              </a:ext>
            </a:extLst>
          </p:cNvPr>
          <p:cNvSpPr>
            <a:spLocks noChangeArrowheads="1"/>
          </p:cNvSpPr>
          <p:nvPr/>
        </p:nvSpPr>
        <p:spPr bwMode="auto">
          <a:xfrm>
            <a:off x="2064319" y="2830428"/>
            <a:ext cx="47609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Reference</a:t>
            </a:r>
          </a:p>
        </p:txBody>
      </p:sp>
      <p:sp>
        <p:nvSpPr>
          <p:cNvPr id="118" name="Rectangle 118">
            <a:extLst>
              <a:ext uri="{FF2B5EF4-FFF2-40B4-BE49-F238E27FC236}">
                <a16:creationId xmlns:a16="http://schemas.microsoft.com/office/drawing/2014/main" id="{ADF4D7C1-71A4-4270-923E-A2D4F3F0EE30}"/>
              </a:ext>
            </a:extLst>
          </p:cNvPr>
          <p:cNvSpPr>
            <a:spLocks noChangeArrowheads="1"/>
          </p:cNvSpPr>
          <p:nvPr/>
        </p:nvSpPr>
        <p:spPr bwMode="auto">
          <a:xfrm>
            <a:off x="1340077" y="2830428"/>
            <a:ext cx="432811"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prstClr val="black">
                    <a:lumMod val="65000"/>
                    <a:lumOff val="35000"/>
                  </a:prstClr>
                </a:solidFill>
                <a:cs typeface="Arial" panose="020B0604020202020204" pitchFamily="34" charset="0"/>
              </a:rPr>
              <a:t>514/3753</a:t>
            </a:r>
          </a:p>
        </p:txBody>
      </p:sp>
      <p:sp>
        <p:nvSpPr>
          <p:cNvPr id="119" name="Rectangle 119">
            <a:extLst>
              <a:ext uri="{FF2B5EF4-FFF2-40B4-BE49-F238E27FC236}">
                <a16:creationId xmlns:a16="http://schemas.microsoft.com/office/drawing/2014/main" id="{024D46CD-6E49-4AFB-953A-1F6E45D24FBF}"/>
              </a:ext>
            </a:extLst>
          </p:cNvPr>
          <p:cNvSpPr>
            <a:spLocks noChangeArrowheads="1"/>
          </p:cNvSpPr>
          <p:nvPr/>
        </p:nvSpPr>
        <p:spPr bwMode="auto">
          <a:xfrm>
            <a:off x="844354" y="2830428"/>
            <a:ext cx="30296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rgbClr val="C00000"/>
                </a:solidFill>
                <a:cs typeface="Arial" panose="020B0604020202020204" pitchFamily="34" charset="0"/>
              </a:rPr>
              <a:t>6 Mois</a:t>
            </a:r>
          </a:p>
        </p:txBody>
      </p:sp>
      <p:sp>
        <p:nvSpPr>
          <p:cNvPr id="121" name="Rectangle 121">
            <a:extLst>
              <a:ext uri="{FF2B5EF4-FFF2-40B4-BE49-F238E27FC236}">
                <a16:creationId xmlns:a16="http://schemas.microsoft.com/office/drawing/2014/main" id="{FA985B6F-5CEF-4F2B-8E12-BB93D0544193}"/>
              </a:ext>
            </a:extLst>
          </p:cNvPr>
          <p:cNvSpPr>
            <a:spLocks noChangeArrowheads="1"/>
          </p:cNvSpPr>
          <p:nvPr/>
        </p:nvSpPr>
        <p:spPr bwMode="auto">
          <a:xfrm>
            <a:off x="2887647" y="2722579"/>
            <a:ext cx="82715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prstClr val="black">
                    <a:lumMod val="65000"/>
                    <a:lumOff val="35000"/>
                  </a:prstClr>
                </a:solidFill>
                <a:cs typeface="Arial" panose="020B0604020202020204" pitchFamily="34" charset="0"/>
              </a:rPr>
              <a:t>89,6 (88,6-70,7%)</a:t>
            </a:r>
          </a:p>
        </p:txBody>
      </p:sp>
      <p:sp>
        <p:nvSpPr>
          <p:cNvPr id="122" name="Rectangle 122">
            <a:extLst>
              <a:ext uri="{FF2B5EF4-FFF2-40B4-BE49-F238E27FC236}">
                <a16:creationId xmlns:a16="http://schemas.microsoft.com/office/drawing/2014/main" id="{1DE9A9DD-5B59-4921-ABA3-DDD3400949B4}"/>
              </a:ext>
            </a:extLst>
          </p:cNvPr>
          <p:cNvSpPr>
            <a:spLocks noChangeArrowheads="1"/>
          </p:cNvSpPr>
          <p:nvPr/>
        </p:nvSpPr>
        <p:spPr bwMode="auto">
          <a:xfrm>
            <a:off x="2064320" y="2722579"/>
            <a:ext cx="735779"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prstClr val="black">
                    <a:lumMod val="65000"/>
                    <a:lumOff val="35000"/>
                  </a:prstClr>
                </a:solidFill>
                <a:cs typeface="Arial" panose="020B0604020202020204" pitchFamily="34" charset="0"/>
              </a:rPr>
              <a:t>0,95 (0,84-1,08)</a:t>
            </a:r>
          </a:p>
        </p:txBody>
      </p:sp>
      <p:sp>
        <p:nvSpPr>
          <p:cNvPr id="123" name="Rectangle 123">
            <a:extLst>
              <a:ext uri="{FF2B5EF4-FFF2-40B4-BE49-F238E27FC236}">
                <a16:creationId xmlns:a16="http://schemas.microsoft.com/office/drawing/2014/main" id="{82E136CA-243F-46AF-8ECA-7AF1990F8684}"/>
              </a:ext>
            </a:extLst>
          </p:cNvPr>
          <p:cNvSpPr>
            <a:spLocks noChangeArrowheads="1"/>
          </p:cNvSpPr>
          <p:nvPr/>
        </p:nvSpPr>
        <p:spPr bwMode="auto">
          <a:xfrm>
            <a:off x="1340077" y="2722579"/>
            <a:ext cx="432811"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prstClr val="black">
                    <a:lumMod val="65000"/>
                    <a:lumOff val="35000"/>
                  </a:prstClr>
                </a:solidFill>
                <a:cs typeface="Arial" panose="020B0604020202020204" pitchFamily="34" charset="0"/>
              </a:rPr>
              <a:t>494/3754</a:t>
            </a:r>
          </a:p>
        </p:txBody>
      </p:sp>
      <p:sp>
        <p:nvSpPr>
          <p:cNvPr id="124" name="Rectangle 124">
            <a:extLst>
              <a:ext uri="{FF2B5EF4-FFF2-40B4-BE49-F238E27FC236}">
                <a16:creationId xmlns:a16="http://schemas.microsoft.com/office/drawing/2014/main" id="{A5FEAF51-F490-4936-A819-3A23F01D24A1}"/>
              </a:ext>
            </a:extLst>
          </p:cNvPr>
          <p:cNvSpPr>
            <a:spLocks noChangeArrowheads="1"/>
          </p:cNvSpPr>
          <p:nvPr/>
        </p:nvSpPr>
        <p:spPr bwMode="auto">
          <a:xfrm>
            <a:off x="844354" y="2722579"/>
            <a:ext cx="30296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chemeClr val="accent1"/>
                </a:solidFill>
                <a:cs typeface="Arial" panose="020B0604020202020204" pitchFamily="34" charset="0"/>
              </a:rPr>
              <a:t>3 Mois</a:t>
            </a:r>
          </a:p>
        </p:txBody>
      </p:sp>
      <p:sp>
        <p:nvSpPr>
          <p:cNvPr id="126" name="Rectangle 126">
            <a:extLst>
              <a:ext uri="{FF2B5EF4-FFF2-40B4-BE49-F238E27FC236}">
                <a16:creationId xmlns:a16="http://schemas.microsoft.com/office/drawing/2014/main" id="{41470EDB-281D-4659-A26F-E112B0207010}"/>
              </a:ext>
            </a:extLst>
          </p:cNvPr>
          <p:cNvSpPr>
            <a:spLocks noChangeArrowheads="1"/>
          </p:cNvSpPr>
          <p:nvPr/>
        </p:nvSpPr>
        <p:spPr bwMode="auto">
          <a:xfrm>
            <a:off x="2887647" y="2607163"/>
            <a:ext cx="105477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b="1" dirty="0">
                <a:solidFill>
                  <a:prstClr val="black">
                    <a:lumMod val="65000"/>
                    <a:lumOff val="35000"/>
                  </a:prstClr>
                </a:solidFill>
                <a:cs typeface="Arial" panose="020B0604020202020204" pitchFamily="34" charset="0"/>
              </a:rPr>
              <a:t>Taux à 5 ans (IC 95%)</a:t>
            </a:r>
            <a:endParaRPr lang="fr-FR" altLang="fr-FR" sz="800" dirty="0">
              <a:solidFill>
                <a:prstClr val="black">
                  <a:lumMod val="65000"/>
                  <a:lumOff val="35000"/>
                </a:prstClr>
              </a:solidFill>
              <a:cs typeface="Arial" panose="020B0604020202020204" pitchFamily="34" charset="0"/>
            </a:endParaRPr>
          </a:p>
        </p:txBody>
      </p:sp>
      <p:sp>
        <p:nvSpPr>
          <p:cNvPr id="127" name="Rectangle 127">
            <a:extLst>
              <a:ext uri="{FF2B5EF4-FFF2-40B4-BE49-F238E27FC236}">
                <a16:creationId xmlns:a16="http://schemas.microsoft.com/office/drawing/2014/main" id="{FDBCA733-4580-46AB-9E95-7F95F94D9161}"/>
              </a:ext>
            </a:extLst>
          </p:cNvPr>
          <p:cNvSpPr>
            <a:spLocks noChangeArrowheads="1"/>
          </p:cNvSpPr>
          <p:nvPr/>
        </p:nvSpPr>
        <p:spPr bwMode="auto">
          <a:xfrm>
            <a:off x="2064320" y="2607163"/>
            <a:ext cx="581891"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b="1" dirty="0">
                <a:solidFill>
                  <a:prstClr val="black">
                    <a:lumMod val="65000"/>
                    <a:lumOff val="35000"/>
                  </a:prstClr>
                </a:solidFill>
                <a:cs typeface="Arial" panose="020B0604020202020204" pitchFamily="34" charset="0"/>
              </a:rPr>
              <a:t>HR (IC 95%)</a:t>
            </a:r>
            <a:endParaRPr lang="fr-FR" altLang="fr-FR" sz="800" dirty="0">
              <a:solidFill>
                <a:prstClr val="black">
                  <a:lumMod val="65000"/>
                  <a:lumOff val="35000"/>
                </a:prstClr>
              </a:solidFill>
              <a:cs typeface="Arial" panose="020B0604020202020204" pitchFamily="34" charset="0"/>
            </a:endParaRPr>
          </a:p>
        </p:txBody>
      </p:sp>
      <p:sp>
        <p:nvSpPr>
          <p:cNvPr id="128" name="Rectangle 128">
            <a:extLst>
              <a:ext uri="{FF2B5EF4-FFF2-40B4-BE49-F238E27FC236}">
                <a16:creationId xmlns:a16="http://schemas.microsoft.com/office/drawing/2014/main" id="{C4814739-E2E5-4A2E-87DC-519601C318BF}"/>
              </a:ext>
            </a:extLst>
          </p:cNvPr>
          <p:cNvSpPr>
            <a:spLocks noChangeArrowheads="1"/>
          </p:cNvSpPr>
          <p:nvPr/>
        </p:nvSpPr>
        <p:spPr bwMode="auto">
          <a:xfrm>
            <a:off x="1268305" y="2607163"/>
            <a:ext cx="646011"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b="1" dirty="0" err="1">
                <a:solidFill>
                  <a:prstClr val="black">
                    <a:lumMod val="65000"/>
                    <a:lumOff val="35000"/>
                  </a:prstClr>
                </a:solidFill>
                <a:cs typeface="Arial" panose="020B0604020202020204" pitchFamily="34" charset="0"/>
              </a:rPr>
              <a:t>Evnmts</a:t>
            </a:r>
            <a:r>
              <a:rPr lang="fr-FR" altLang="fr-FR" sz="800" b="1" dirty="0">
                <a:solidFill>
                  <a:prstClr val="black">
                    <a:lumMod val="65000"/>
                    <a:lumOff val="35000"/>
                  </a:prstClr>
                </a:solidFill>
                <a:cs typeface="Arial" panose="020B0604020202020204" pitchFamily="34" charset="0"/>
              </a:rPr>
              <a:t>/Total</a:t>
            </a:r>
            <a:endParaRPr lang="fr-FR" altLang="fr-FR" sz="800" dirty="0">
              <a:solidFill>
                <a:prstClr val="black">
                  <a:lumMod val="65000"/>
                  <a:lumOff val="35000"/>
                </a:prstClr>
              </a:solidFill>
              <a:cs typeface="Arial" panose="020B0604020202020204" pitchFamily="34" charset="0"/>
            </a:endParaRPr>
          </a:p>
        </p:txBody>
      </p:sp>
      <p:sp>
        <p:nvSpPr>
          <p:cNvPr id="129" name="Rectangle 129">
            <a:extLst>
              <a:ext uri="{FF2B5EF4-FFF2-40B4-BE49-F238E27FC236}">
                <a16:creationId xmlns:a16="http://schemas.microsoft.com/office/drawing/2014/main" id="{111D535A-BD0C-4EE3-8DFE-A7CA2DE60A7E}"/>
              </a:ext>
            </a:extLst>
          </p:cNvPr>
          <p:cNvSpPr>
            <a:spLocks noChangeArrowheads="1"/>
          </p:cNvSpPr>
          <p:nvPr/>
        </p:nvSpPr>
        <p:spPr bwMode="auto">
          <a:xfrm>
            <a:off x="851497" y="2607163"/>
            <a:ext cx="291747"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b="1" dirty="0">
                <a:solidFill>
                  <a:prstClr val="black">
                    <a:lumMod val="65000"/>
                    <a:lumOff val="35000"/>
                  </a:prstClr>
                </a:solidFill>
                <a:cs typeface="Arial" panose="020B0604020202020204" pitchFamily="34" charset="0"/>
              </a:rPr>
              <a:t>Durée</a:t>
            </a:r>
            <a:endParaRPr lang="fr-FR" altLang="fr-FR" sz="800" dirty="0">
              <a:solidFill>
                <a:prstClr val="black">
                  <a:lumMod val="65000"/>
                  <a:lumOff val="35000"/>
                </a:prstClr>
              </a:solidFill>
              <a:cs typeface="Arial" panose="020B0604020202020204" pitchFamily="34" charset="0"/>
            </a:endParaRPr>
          </a:p>
        </p:txBody>
      </p:sp>
      <p:sp>
        <p:nvSpPr>
          <p:cNvPr id="130" name="Rectangle 130">
            <a:extLst>
              <a:ext uri="{FF2B5EF4-FFF2-40B4-BE49-F238E27FC236}">
                <a16:creationId xmlns:a16="http://schemas.microsoft.com/office/drawing/2014/main" id="{B145FAB5-8A62-48FC-9B03-236C3975E1F4}"/>
              </a:ext>
            </a:extLst>
          </p:cNvPr>
          <p:cNvSpPr>
            <a:spLocks noChangeArrowheads="1"/>
          </p:cNvSpPr>
          <p:nvPr/>
        </p:nvSpPr>
        <p:spPr bwMode="auto">
          <a:xfrm>
            <a:off x="602383" y="3863735"/>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chemeClr val="accent1"/>
                </a:solidFill>
                <a:cs typeface="Arial" panose="020B0604020202020204" pitchFamily="34" charset="0"/>
              </a:rPr>
              <a:t>3754</a:t>
            </a:r>
          </a:p>
        </p:txBody>
      </p:sp>
      <p:sp>
        <p:nvSpPr>
          <p:cNvPr id="131" name="Rectangle 131">
            <a:extLst>
              <a:ext uri="{FF2B5EF4-FFF2-40B4-BE49-F238E27FC236}">
                <a16:creationId xmlns:a16="http://schemas.microsoft.com/office/drawing/2014/main" id="{0E517C35-EB29-480E-B013-FBCBDBDF4E40}"/>
              </a:ext>
            </a:extLst>
          </p:cNvPr>
          <p:cNvSpPr>
            <a:spLocks noChangeArrowheads="1"/>
          </p:cNvSpPr>
          <p:nvPr/>
        </p:nvSpPr>
        <p:spPr bwMode="auto">
          <a:xfrm>
            <a:off x="1192108" y="3863735"/>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chemeClr val="accent1"/>
                </a:solidFill>
                <a:cs typeface="Arial" panose="020B0604020202020204" pitchFamily="34" charset="0"/>
              </a:rPr>
              <a:t>3640</a:t>
            </a:r>
          </a:p>
        </p:txBody>
      </p:sp>
      <p:sp>
        <p:nvSpPr>
          <p:cNvPr id="132" name="Rectangle 132">
            <a:extLst>
              <a:ext uri="{FF2B5EF4-FFF2-40B4-BE49-F238E27FC236}">
                <a16:creationId xmlns:a16="http://schemas.microsoft.com/office/drawing/2014/main" id="{DB6A4B17-EC03-4862-92B8-B6E75B4E4D13}"/>
              </a:ext>
            </a:extLst>
          </p:cNvPr>
          <p:cNvSpPr>
            <a:spLocks noChangeArrowheads="1"/>
          </p:cNvSpPr>
          <p:nvPr/>
        </p:nvSpPr>
        <p:spPr bwMode="auto">
          <a:xfrm>
            <a:off x="1774049" y="3863735"/>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chemeClr val="accent1"/>
                </a:solidFill>
                <a:cs typeface="Arial" panose="020B0604020202020204" pitchFamily="34" charset="0"/>
              </a:rPr>
              <a:t>3524</a:t>
            </a:r>
          </a:p>
        </p:txBody>
      </p:sp>
      <p:sp>
        <p:nvSpPr>
          <p:cNvPr id="133" name="Rectangle 133">
            <a:extLst>
              <a:ext uri="{FF2B5EF4-FFF2-40B4-BE49-F238E27FC236}">
                <a16:creationId xmlns:a16="http://schemas.microsoft.com/office/drawing/2014/main" id="{6ECCB709-FFAB-4465-99DD-2B70E78C24AC}"/>
              </a:ext>
            </a:extLst>
          </p:cNvPr>
          <p:cNvSpPr>
            <a:spLocks noChangeArrowheads="1"/>
          </p:cNvSpPr>
          <p:nvPr/>
        </p:nvSpPr>
        <p:spPr bwMode="auto">
          <a:xfrm>
            <a:off x="2359928" y="3863735"/>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chemeClr val="accent1"/>
                </a:solidFill>
                <a:cs typeface="Arial" panose="020B0604020202020204" pitchFamily="34" charset="0"/>
              </a:rPr>
              <a:t>3307</a:t>
            </a:r>
          </a:p>
        </p:txBody>
      </p:sp>
      <p:sp>
        <p:nvSpPr>
          <p:cNvPr id="134" name="Rectangle 134">
            <a:extLst>
              <a:ext uri="{FF2B5EF4-FFF2-40B4-BE49-F238E27FC236}">
                <a16:creationId xmlns:a16="http://schemas.microsoft.com/office/drawing/2014/main" id="{11A558B5-2F43-4D4E-9C28-58E655555EC6}"/>
              </a:ext>
            </a:extLst>
          </p:cNvPr>
          <p:cNvSpPr>
            <a:spLocks noChangeArrowheads="1"/>
          </p:cNvSpPr>
          <p:nvPr/>
        </p:nvSpPr>
        <p:spPr bwMode="auto">
          <a:xfrm>
            <a:off x="2936465" y="3863735"/>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chemeClr val="accent1"/>
                </a:solidFill>
                <a:cs typeface="Arial" panose="020B0604020202020204" pitchFamily="34" charset="0"/>
              </a:rPr>
              <a:t>3030</a:t>
            </a:r>
          </a:p>
        </p:txBody>
      </p:sp>
      <p:sp>
        <p:nvSpPr>
          <p:cNvPr id="135" name="Rectangle 135">
            <a:extLst>
              <a:ext uri="{FF2B5EF4-FFF2-40B4-BE49-F238E27FC236}">
                <a16:creationId xmlns:a16="http://schemas.microsoft.com/office/drawing/2014/main" id="{6C5D167C-41F4-416A-B209-4FDF18F548CF}"/>
              </a:ext>
            </a:extLst>
          </p:cNvPr>
          <p:cNvSpPr>
            <a:spLocks noChangeArrowheads="1"/>
          </p:cNvSpPr>
          <p:nvPr/>
        </p:nvSpPr>
        <p:spPr bwMode="auto">
          <a:xfrm>
            <a:off x="3518406" y="3863735"/>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chemeClr val="accent1"/>
                </a:solidFill>
                <a:cs typeface="Arial" panose="020B0604020202020204" pitchFamily="34" charset="0"/>
              </a:rPr>
              <a:t>2534</a:t>
            </a:r>
          </a:p>
        </p:txBody>
      </p:sp>
      <p:sp>
        <p:nvSpPr>
          <p:cNvPr id="136" name="Rectangle 136">
            <a:extLst>
              <a:ext uri="{FF2B5EF4-FFF2-40B4-BE49-F238E27FC236}">
                <a16:creationId xmlns:a16="http://schemas.microsoft.com/office/drawing/2014/main" id="{0BFE0861-1B08-4118-8C1E-E7805D309171}"/>
              </a:ext>
            </a:extLst>
          </p:cNvPr>
          <p:cNvSpPr>
            <a:spLocks noChangeArrowheads="1"/>
          </p:cNvSpPr>
          <p:nvPr/>
        </p:nvSpPr>
        <p:spPr bwMode="auto">
          <a:xfrm>
            <a:off x="4097050" y="3863735"/>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chemeClr val="accent1"/>
                </a:solidFill>
                <a:cs typeface="Arial" panose="020B0604020202020204" pitchFamily="34" charset="0"/>
              </a:rPr>
              <a:t>1728</a:t>
            </a:r>
          </a:p>
        </p:txBody>
      </p:sp>
      <p:sp>
        <p:nvSpPr>
          <p:cNvPr id="137" name="Rectangle 139">
            <a:extLst>
              <a:ext uri="{FF2B5EF4-FFF2-40B4-BE49-F238E27FC236}">
                <a16:creationId xmlns:a16="http://schemas.microsoft.com/office/drawing/2014/main" id="{00DFF89E-9AB1-4D73-BDA2-3DCD7D12D07F}"/>
              </a:ext>
            </a:extLst>
          </p:cNvPr>
          <p:cNvSpPr>
            <a:spLocks noChangeArrowheads="1"/>
          </p:cNvSpPr>
          <p:nvPr/>
        </p:nvSpPr>
        <p:spPr bwMode="auto">
          <a:xfrm>
            <a:off x="602383" y="3963748"/>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rgbClr val="C00000"/>
                </a:solidFill>
                <a:cs typeface="Arial" panose="020B0604020202020204" pitchFamily="34" charset="0"/>
              </a:rPr>
              <a:t>3753</a:t>
            </a:r>
          </a:p>
        </p:txBody>
      </p:sp>
      <p:sp>
        <p:nvSpPr>
          <p:cNvPr id="138" name="Rectangle 140">
            <a:extLst>
              <a:ext uri="{FF2B5EF4-FFF2-40B4-BE49-F238E27FC236}">
                <a16:creationId xmlns:a16="http://schemas.microsoft.com/office/drawing/2014/main" id="{1A85F16D-B25F-4CDF-A70B-C3FB5A84E207}"/>
              </a:ext>
            </a:extLst>
          </p:cNvPr>
          <p:cNvSpPr>
            <a:spLocks noChangeArrowheads="1"/>
          </p:cNvSpPr>
          <p:nvPr/>
        </p:nvSpPr>
        <p:spPr bwMode="auto">
          <a:xfrm>
            <a:off x="1192108" y="3963748"/>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rgbClr val="C00000"/>
                </a:solidFill>
                <a:cs typeface="Arial" panose="020B0604020202020204" pitchFamily="34" charset="0"/>
              </a:rPr>
              <a:t>3610</a:t>
            </a:r>
          </a:p>
        </p:txBody>
      </p:sp>
      <p:sp>
        <p:nvSpPr>
          <p:cNvPr id="139" name="Rectangle 141">
            <a:extLst>
              <a:ext uri="{FF2B5EF4-FFF2-40B4-BE49-F238E27FC236}">
                <a16:creationId xmlns:a16="http://schemas.microsoft.com/office/drawing/2014/main" id="{E8691EDF-25C8-4D66-8942-5E780727F2A6}"/>
              </a:ext>
            </a:extLst>
          </p:cNvPr>
          <p:cNvSpPr>
            <a:spLocks noChangeArrowheads="1"/>
          </p:cNvSpPr>
          <p:nvPr/>
        </p:nvSpPr>
        <p:spPr bwMode="auto">
          <a:xfrm>
            <a:off x="1774049" y="3963748"/>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rgbClr val="C00000"/>
                </a:solidFill>
                <a:cs typeface="Arial" panose="020B0604020202020204" pitchFamily="34" charset="0"/>
              </a:rPr>
              <a:t>3475</a:t>
            </a:r>
          </a:p>
        </p:txBody>
      </p:sp>
      <p:sp>
        <p:nvSpPr>
          <p:cNvPr id="140" name="Rectangle 142">
            <a:extLst>
              <a:ext uri="{FF2B5EF4-FFF2-40B4-BE49-F238E27FC236}">
                <a16:creationId xmlns:a16="http://schemas.microsoft.com/office/drawing/2014/main" id="{864A8021-1C7D-49E2-A148-C9BB3046E08B}"/>
              </a:ext>
            </a:extLst>
          </p:cNvPr>
          <p:cNvSpPr>
            <a:spLocks noChangeArrowheads="1"/>
          </p:cNvSpPr>
          <p:nvPr/>
        </p:nvSpPr>
        <p:spPr bwMode="auto">
          <a:xfrm>
            <a:off x="2359928" y="3963748"/>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rgbClr val="C00000"/>
                </a:solidFill>
                <a:cs typeface="Arial" panose="020B0604020202020204" pitchFamily="34" charset="0"/>
              </a:rPr>
              <a:t>3244</a:t>
            </a:r>
          </a:p>
        </p:txBody>
      </p:sp>
      <p:sp>
        <p:nvSpPr>
          <p:cNvPr id="141" name="Rectangle 143">
            <a:extLst>
              <a:ext uri="{FF2B5EF4-FFF2-40B4-BE49-F238E27FC236}">
                <a16:creationId xmlns:a16="http://schemas.microsoft.com/office/drawing/2014/main" id="{A1045973-EE2E-42FA-BFCB-86D83748641F}"/>
              </a:ext>
            </a:extLst>
          </p:cNvPr>
          <p:cNvSpPr>
            <a:spLocks noChangeArrowheads="1"/>
          </p:cNvSpPr>
          <p:nvPr/>
        </p:nvSpPr>
        <p:spPr bwMode="auto">
          <a:xfrm>
            <a:off x="2936465" y="3963748"/>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rgbClr val="C00000"/>
                </a:solidFill>
                <a:cs typeface="Arial" panose="020B0604020202020204" pitchFamily="34" charset="0"/>
              </a:rPr>
              <a:t>2918</a:t>
            </a:r>
          </a:p>
        </p:txBody>
      </p:sp>
      <p:sp>
        <p:nvSpPr>
          <p:cNvPr id="142" name="Rectangle 144">
            <a:extLst>
              <a:ext uri="{FF2B5EF4-FFF2-40B4-BE49-F238E27FC236}">
                <a16:creationId xmlns:a16="http://schemas.microsoft.com/office/drawing/2014/main" id="{C9D4A1D6-0767-4180-9DF7-A722C2D12A47}"/>
              </a:ext>
            </a:extLst>
          </p:cNvPr>
          <p:cNvSpPr>
            <a:spLocks noChangeArrowheads="1"/>
          </p:cNvSpPr>
          <p:nvPr/>
        </p:nvSpPr>
        <p:spPr bwMode="auto">
          <a:xfrm>
            <a:off x="3518406" y="3963748"/>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rgbClr val="C00000"/>
                </a:solidFill>
                <a:cs typeface="Arial" panose="020B0604020202020204" pitchFamily="34" charset="0"/>
              </a:rPr>
              <a:t>2452</a:t>
            </a:r>
          </a:p>
        </p:txBody>
      </p:sp>
      <p:sp>
        <p:nvSpPr>
          <p:cNvPr id="143" name="Rectangle 145">
            <a:extLst>
              <a:ext uri="{FF2B5EF4-FFF2-40B4-BE49-F238E27FC236}">
                <a16:creationId xmlns:a16="http://schemas.microsoft.com/office/drawing/2014/main" id="{F908B3CA-5553-4AE3-874B-F0A7F17633DF}"/>
              </a:ext>
            </a:extLst>
          </p:cNvPr>
          <p:cNvSpPr>
            <a:spLocks noChangeArrowheads="1"/>
          </p:cNvSpPr>
          <p:nvPr/>
        </p:nvSpPr>
        <p:spPr bwMode="auto">
          <a:xfrm>
            <a:off x="4097050" y="3963748"/>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rgbClr val="C00000"/>
                </a:solidFill>
                <a:cs typeface="Arial" panose="020B0604020202020204" pitchFamily="34" charset="0"/>
              </a:rPr>
              <a:t>1665</a:t>
            </a:r>
          </a:p>
        </p:txBody>
      </p:sp>
      <p:sp>
        <p:nvSpPr>
          <p:cNvPr id="144" name="Rectangle 156">
            <a:extLst>
              <a:ext uri="{FF2B5EF4-FFF2-40B4-BE49-F238E27FC236}">
                <a16:creationId xmlns:a16="http://schemas.microsoft.com/office/drawing/2014/main" id="{6685790C-A395-43A6-93D5-0AF661403EDE}"/>
              </a:ext>
            </a:extLst>
          </p:cNvPr>
          <p:cNvSpPr>
            <a:spLocks noChangeArrowheads="1"/>
          </p:cNvSpPr>
          <p:nvPr/>
        </p:nvSpPr>
        <p:spPr bwMode="auto">
          <a:xfrm>
            <a:off x="5108367" y="3970527"/>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DB3517"/>
                </a:solidFill>
                <a:cs typeface="Arial" panose="020B0604020202020204" pitchFamily="34" charset="0"/>
              </a:rPr>
              <a:t>     </a:t>
            </a:r>
          </a:p>
        </p:txBody>
      </p:sp>
      <p:sp>
        <p:nvSpPr>
          <p:cNvPr id="145" name="Rectangle 157">
            <a:extLst>
              <a:ext uri="{FF2B5EF4-FFF2-40B4-BE49-F238E27FC236}">
                <a16:creationId xmlns:a16="http://schemas.microsoft.com/office/drawing/2014/main" id="{106C3940-F208-4A72-BC13-BD89A01122C0}"/>
              </a:ext>
            </a:extLst>
          </p:cNvPr>
          <p:cNvSpPr>
            <a:spLocks noChangeArrowheads="1"/>
          </p:cNvSpPr>
          <p:nvPr/>
        </p:nvSpPr>
        <p:spPr bwMode="auto">
          <a:xfrm>
            <a:off x="5684629" y="3970527"/>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DB3517"/>
                </a:solidFill>
                <a:cs typeface="Arial" panose="020B0604020202020204" pitchFamily="34" charset="0"/>
              </a:rPr>
              <a:t>     </a:t>
            </a:r>
          </a:p>
        </p:txBody>
      </p:sp>
      <p:sp>
        <p:nvSpPr>
          <p:cNvPr id="146" name="Rectangle 158">
            <a:extLst>
              <a:ext uri="{FF2B5EF4-FFF2-40B4-BE49-F238E27FC236}">
                <a16:creationId xmlns:a16="http://schemas.microsoft.com/office/drawing/2014/main" id="{37361053-B550-4798-8D2E-1DE84E7C90E6}"/>
              </a:ext>
            </a:extLst>
          </p:cNvPr>
          <p:cNvSpPr>
            <a:spLocks noChangeArrowheads="1"/>
          </p:cNvSpPr>
          <p:nvPr/>
        </p:nvSpPr>
        <p:spPr bwMode="auto">
          <a:xfrm>
            <a:off x="6262082" y="3970527"/>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DB3517"/>
                </a:solidFill>
                <a:cs typeface="Arial" panose="020B0604020202020204" pitchFamily="34" charset="0"/>
              </a:rPr>
              <a:t>     </a:t>
            </a:r>
          </a:p>
        </p:txBody>
      </p:sp>
      <p:sp>
        <p:nvSpPr>
          <p:cNvPr id="147" name="Rectangle 159">
            <a:extLst>
              <a:ext uri="{FF2B5EF4-FFF2-40B4-BE49-F238E27FC236}">
                <a16:creationId xmlns:a16="http://schemas.microsoft.com/office/drawing/2014/main" id="{D42AEA2D-51BC-478E-98A4-DF6C41A4A657}"/>
              </a:ext>
            </a:extLst>
          </p:cNvPr>
          <p:cNvSpPr>
            <a:spLocks noChangeArrowheads="1"/>
          </p:cNvSpPr>
          <p:nvPr/>
        </p:nvSpPr>
        <p:spPr bwMode="auto">
          <a:xfrm>
            <a:off x="6839535" y="3970527"/>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DB3517"/>
                </a:solidFill>
                <a:cs typeface="Arial" panose="020B0604020202020204" pitchFamily="34" charset="0"/>
              </a:rPr>
              <a:t>     </a:t>
            </a:r>
          </a:p>
        </p:txBody>
      </p:sp>
      <p:sp>
        <p:nvSpPr>
          <p:cNvPr id="148" name="Rectangle 160">
            <a:extLst>
              <a:ext uri="{FF2B5EF4-FFF2-40B4-BE49-F238E27FC236}">
                <a16:creationId xmlns:a16="http://schemas.microsoft.com/office/drawing/2014/main" id="{D6B4F5CB-41B8-4A79-A700-ACA231ECA22C}"/>
              </a:ext>
            </a:extLst>
          </p:cNvPr>
          <p:cNvSpPr>
            <a:spLocks noChangeArrowheads="1"/>
          </p:cNvSpPr>
          <p:nvPr/>
        </p:nvSpPr>
        <p:spPr bwMode="auto">
          <a:xfrm>
            <a:off x="7416988" y="3970527"/>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DB3517"/>
                </a:solidFill>
                <a:cs typeface="Arial" panose="020B0604020202020204" pitchFamily="34" charset="0"/>
              </a:rPr>
              <a:t>     </a:t>
            </a:r>
          </a:p>
        </p:txBody>
      </p:sp>
      <p:sp>
        <p:nvSpPr>
          <p:cNvPr id="149" name="Rectangle 161">
            <a:extLst>
              <a:ext uri="{FF2B5EF4-FFF2-40B4-BE49-F238E27FC236}">
                <a16:creationId xmlns:a16="http://schemas.microsoft.com/office/drawing/2014/main" id="{9114EC55-0C8C-4BBA-81B5-6B3D9588AB19}"/>
              </a:ext>
            </a:extLst>
          </p:cNvPr>
          <p:cNvSpPr>
            <a:spLocks noChangeArrowheads="1"/>
          </p:cNvSpPr>
          <p:nvPr/>
        </p:nvSpPr>
        <p:spPr bwMode="auto">
          <a:xfrm>
            <a:off x="7993251" y="3970527"/>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DB3517"/>
                </a:solidFill>
                <a:cs typeface="Arial" panose="020B0604020202020204" pitchFamily="34" charset="0"/>
              </a:rPr>
              <a:t>     </a:t>
            </a:r>
          </a:p>
        </p:txBody>
      </p:sp>
      <p:sp>
        <p:nvSpPr>
          <p:cNvPr id="150" name="Rectangle 162">
            <a:extLst>
              <a:ext uri="{FF2B5EF4-FFF2-40B4-BE49-F238E27FC236}">
                <a16:creationId xmlns:a16="http://schemas.microsoft.com/office/drawing/2014/main" id="{A00DACCE-3B6D-45EE-B545-2359B02A95D8}"/>
              </a:ext>
            </a:extLst>
          </p:cNvPr>
          <p:cNvSpPr>
            <a:spLocks noChangeArrowheads="1"/>
          </p:cNvSpPr>
          <p:nvPr/>
        </p:nvSpPr>
        <p:spPr bwMode="auto">
          <a:xfrm>
            <a:off x="8570704" y="3970527"/>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DB3517"/>
                </a:solidFill>
                <a:cs typeface="Arial" panose="020B0604020202020204" pitchFamily="34" charset="0"/>
              </a:rPr>
              <a:t>     </a:t>
            </a:r>
          </a:p>
        </p:txBody>
      </p:sp>
      <p:sp>
        <p:nvSpPr>
          <p:cNvPr id="151" name="Rectangle 163">
            <a:extLst>
              <a:ext uri="{FF2B5EF4-FFF2-40B4-BE49-F238E27FC236}">
                <a16:creationId xmlns:a16="http://schemas.microsoft.com/office/drawing/2014/main" id="{6440D6DD-4724-4C5F-AE19-F6D010106E88}"/>
              </a:ext>
            </a:extLst>
          </p:cNvPr>
          <p:cNvSpPr>
            <a:spLocks noChangeArrowheads="1"/>
          </p:cNvSpPr>
          <p:nvPr/>
        </p:nvSpPr>
        <p:spPr bwMode="auto">
          <a:xfrm>
            <a:off x="5108367" y="3870514"/>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E79F00"/>
                </a:solidFill>
                <a:cs typeface="Arial" panose="020B0604020202020204" pitchFamily="34" charset="0"/>
              </a:rPr>
              <a:t>     </a:t>
            </a:r>
          </a:p>
        </p:txBody>
      </p:sp>
      <p:sp>
        <p:nvSpPr>
          <p:cNvPr id="152" name="Rectangle 164">
            <a:extLst>
              <a:ext uri="{FF2B5EF4-FFF2-40B4-BE49-F238E27FC236}">
                <a16:creationId xmlns:a16="http://schemas.microsoft.com/office/drawing/2014/main" id="{FA37B53B-C4F9-45A1-8457-71D6F1EC9ECF}"/>
              </a:ext>
            </a:extLst>
          </p:cNvPr>
          <p:cNvSpPr>
            <a:spLocks noChangeArrowheads="1"/>
          </p:cNvSpPr>
          <p:nvPr/>
        </p:nvSpPr>
        <p:spPr bwMode="auto">
          <a:xfrm>
            <a:off x="5684629" y="3870514"/>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E79F00"/>
                </a:solidFill>
                <a:cs typeface="Arial" panose="020B0604020202020204" pitchFamily="34" charset="0"/>
              </a:rPr>
              <a:t>     </a:t>
            </a:r>
          </a:p>
        </p:txBody>
      </p:sp>
      <p:sp>
        <p:nvSpPr>
          <p:cNvPr id="153" name="Rectangle 165">
            <a:extLst>
              <a:ext uri="{FF2B5EF4-FFF2-40B4-BE49-F238E27FC236}">
                <a16:creationId xmlns:a16="http://schemas.microsoft.com/office/drawing/2014/main" id="{81EA1292-210E-45CB-9277-50A181591959}"/>
              </a:ext>
            </a:extLst>
          </p:cNvPr>
          <p:cNvSpPr>
            <a:spLocks noChangeArrowheads="1"/>
          </p:cNvSpPr>
          <p:nvPr/>
        </p:nvSpPr>
        <p:spPr bwMode="auto">
          <a:xfrm>
            <a:off x="6262082" y="3870514"/>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E79F00"/>
                </a:solidFill>
                <a:cs typeface="Arial" panose="020B0604020202020204" pitchFamily="34" charset="0"/>
              </a:rPr>
              <a:t>     </a:t>
            </a:r>
          </a:p>
        </p:txBody>
      </p:sp>
      <p:sp>
        <p:nvSpPr>
          <p:cNvPr id="154" name="Rectangle 166">
            <a:extLst>
              <a:ext uri="{FF2B5EF4-FFF2-40B4-BE49-F238E27FC236}">
                <a16:creationId xmlns:a16="http://schemas.microsoft.com/office/drawing/2014/main" id="{84ACABE2-00EF-4403-8ADF-15C26AAB20DC}"/>
              </a:ext>
            </a:extLst>
          </p:cNvPr>
          <p:cNvSpPr>
            <a:spLocks noChangeArrowheads="1"/>
          </p:cNvSpPr>
          <p:nvPr/>
        </p:nvSpPr>
        <p:spPr bwMode="auto">
          <a:xfrm>
            <a:off x="6839535" y="3870514"/>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E79F00"/>
                </a:solidFill>
                <a:cs typeface="Arial" panose="020B0604020202020204" pitchFamily="34" charset="0"/>
              </a:rPr>
              <a:t>     </a:t>
            </a:r>
          </a:p>
        </p:txBody>
      </p:sp>
      <p:sp>
        <p:nvSpPr>
          <p:cNvPr id="155" name="Rectangle 167">
            <a:extLst>
              <a:ext uri="{FF2B5EF4-FFF2-40B4-BE49-F238E27FC236}">
                <a16:creationId xmlns:a16="http://schemas.microsoft.com/office/drawing/2014/main" id="{27DCFB57-6062-426B-8B5A-97C5F0A188F6}"/>
              </a:ext>
            </a:extLst>
          </p:cNvPr>
          <p:cNvSpPr>
            <a:spLocks noChangeArrowheads="1"/>
          </p:cNvSpPr>
          <p:nvPr/>
        </p:nvSpPr>
        <p:spPr bwMode="auto">
          <a:xfrm>
            <a:off x="7416988" y="3870514"/>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E79F00"/>
                </a:solidFill>
                <a:cs typeface="Arial" panose="020B0604020202020204" pitchFamily="34" charset="0"/>
              </a:rPr>
              <a:t>     </a:t>
            </a:r>
          </a:p>
        </p:txBody>
      </p:sp>
      <p:sp>
        <p:nvSpPr>
          <p:cNvPr id="156" name="Rectangle 168">
            <a:extLst>
              <a:ext uri="{FF2B5EF4-FFF2-40B4-BE49-F238E27FC236}">
                <a16:creationId xmlns:a16="http://schemas.microsoft.com/office/drawing/2014/main" id="{80E14761-E4BD-48F6-B9E1-E93F06B869DD}"/>
              </a:ext>
            </a:extLst>
          </p:cNvPr>
          <p:cNvSpPr>
            <a:spLocks noChangeArrowheads="1"/>
          </p:cNvSpPr>
          <p:nvPr/>
        </p:nvSpPr>
        <p:spPr bwMode="auto">
          <a:xfrm>
            <a:off x="7993251" y="3870514"/>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E79F00"/>
                </a:solidFill>
                <a:cs typeface="Arial" panose="020B0604020202020204" pitchFamily="34" charset="0"/>
              </a:rPr>
              <a:t>     </a:t>
            </a:r>
          </a:p>
        </p:txBody>
      </p:sp>
      <p:sp>
        <p:nvSpPr>
          <p:cNvPr id="157" name="Rectangle 169">
            <a:extLst>
              <a:ext uri="{FF2B5EF4-FFF2-40B4-BE49-F238E27FC236}">
                <a16:creationId xmlns:a16="http://schemas.microsoft.com/office/drawing/2014/main" id="{9FC2662D-7F8B-444B-BB09-E340FD158D91}"/>
              </a:ext>
            </a:extLst>
          </p:cNvPr>
          <p:cNvSpPr>
            <a:spLocks noChangeArrowheads="1"/>
          </p:cNvSpPr>
          <p:nvPr/>
        </p:nvSpPr>
        <p:spPr bwMode="auto">
          <a:xfrm>
            <a:off x="8570704" y="3870514"/>
            <a:ext cx="14427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srgbClr val="E79F00"/>
                </a:solidFill>
                <a:cs typeface="Arial" panose="020B0604020202020204" pitchFamily="34" charset="0"/>
              </a:rPr>
              <a:t>     </a:t>
            </a:r>
          </a:p>
        </p:txBody>
      </p:sp>
      <p:sp>
        <p:nvSpPr>
          <p:cNvPr id="160" name="Line 172">
            <a:extLst>
              <a:ext uri="{FF2B5EF4-FFF2-40B4-BE49-F238E27FC236}">
                <a16:creationId xmlns:a16="http://schemas.microsoft.com/office/drawing/2014/main" id="{D1E0AFDD-1D00-4842-8B5C-2B33C9BEC82F}"/>
              </a:ext>
            </a:extLst>
          </p:cNvPr>
          <p:cNvSpPr>
            <a:spLocks noChangeShapeType="1"/>
          </p:cNvSpPr>
          <p:nvPr/>
        </p:nvSpPr>
        <p:spPr bwMode="auto">
          <a:xfrm>
            <a:off x="5167422" y="3475567"/>
            <a:ext cx="3638550"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900">
              <a:solidFill>
                <a:prstClr val="black">
                  <a:lumMod val="65000"/>
                  <a:lumOff val="35000"/>
                </a:prstClr>
              </a:solidFill>
              <a:latin typeface="Arial" panose="020B0604020202020204" pitchFamily="34" charset="0"/>
              <a:cs typeface="Arial" panose="020B0604020202020204" pitchFamily="34" charset="0"/>
            </a:endParaRPr>
          </a:p>
        </p:txBody>
      </p:sp>
      <p:sp>
        <p:nvSpPr>
          <p:cNvPr id="161" name="Line 175">
            <a:extLst>
              <a:ext uri="{FF2B5EF4-FFF2-40B4-BE49-F238E27FC236}">
                <a16:creationId xmlns:a16="http://schemas.microsoft.com/office/drawing/2014/main" id="{67F41145-6D47-40CC-A024-FE8AEFAC412B}"/>
              </a:ext>
            </a:extLst>
          </p:cNvPr>
          <p:cNvSpPr>
            <a:spLocks noChangeShapeType="1"/>
          </p:cNvSpPr>
          <p:nvPr/>
        </p:nvSpPr>
        <p:spPr bwMode="auto">
          <a:xfrm flipV="1">
            <a:off x="5167422" y="1563423"/>
            <a:ext cx="0" cy="1912144"/>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62" name="Line 176">
            <a:extLst>
              <a:ext uri="{FF2B5EF4-FFF2-40B4-BE49-F238E27FC236}">
                <a16:creationId xmlns:a16="http://schemas.microsoft.com/office/drawing/2014/main" id="{1F3D6C60-8720-48D3-AF60-641C6D9BC1F2}"/>
              </a:ext>
            </a:extLst>
          </p:cNvPr>
          <p:cNvSpPr>
            <a:spLocks noChangeShapeType="1"/>
          </p:cNvSpPr>
          <p:nvPr/>
        </p:nvSpPr>
        <p:spPr bwMode="auto">
          <a:xfrm>
            <a:off x="5167422" y="3475567"/>
            <a:ext cx="3638550"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900">
              <a:solidFill>
                <a:prstClr val="black">
                  <a:lumMod val="65000"/>
                  <a:lumOff val="35000"/>
                </a:prstClr>
              </a:solidFill>
              <a:latin typeface="Arial" panose="020B0604020202020204" pitchFamily="34" charset="0"/>
              <a:cs typeface="Arial" panose="020B0604020202020204" pitchFamily="34" charset="0"/>
            </a:endParaRPr>
          </a:p>
        </p:txBody>
      </p:sp>
      <p:sp>
        <p:nvSpPr>
          <p:cNvPr id="163" name="Line 177">
            <a:extLst>
              <a:ext uri="{FF2B5EF4-FFF2-40B4-BE49-F238E27FC236}">
                <a16:creationId xmlns:a16="http://schemas.microsoft.com/office/drawing/2014/main" id="{BBA98053-019B-4F55-B9BF-79E7406301D6}"/>
              </a:ext>
            </a:extLst>
          </p:cNvPr>
          <p:cNvSpPr>
            <a:spLocks noChangeShapeType="1"/>
          </p:cNvSpPr>
          <p:nvPr/>
        </p:nvSpPr>
        <p:spPr bwMode="auto">
          <a:xfrm>
            <a:off x="5167422" y="3475567"/>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64" name="Rectangle 178">
            <a:extLst>
              <a:ext uri="{FF2B5EF4-FFF2-40B4-BE49-F238E27FC236}">
                <a16:creationId xmlns:a16="http://schemas.microsoft.com/office/drawing/2014/main" id="{8B12BC2E-C9BC-48D3-9C27-553A89A92863}"/>
              </a:ext>
            </a:extLst>
          </p:cNvPr>
          <p:cNvSpPr>
            <a:spLocks noChangeArrowheads="1"/>
          </p:cNvSpPr>
          <p:nvPr/>
        </p:nvSpPr>
        <p:spPr bwMode="auto">
          <a:xfrm>
            <a:off x="5135275" y="3570817"/>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0</a:t>
            </a:r>
          </a:p>
        </p:txBody>
      </p:sp>
      <p:sp>
        <p:nvSpPr>
          <p:cNvPr id="165" name="Line 179">
            <a:extLst>
              <a:ext uri="{FF2B5EF4-FFF2-40B4-BE49-F238E27FC236}">
                <a16:creationId xmlns:a16="http://schemas.microsoft.com/office/drawing/2014/main" id="{D17D0360-9E1B-4940-8BB7-14BA0E49C550}"/>
              </a:ext>
            </a:extLst>
          </p:cNvPr>
          <p:cNvSpPr>
            <a:spLocks noChangeShapeType="1"/>
          </p:cNvSpPr>
          <p:nvPr/>
        </p:nvSpPr>
        <p:spPr bwMode="auto">
          <a:xfrm>
            <a:off x="5746066" y="3475567"/>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66" name="Rectangle 180">
            <a:extLst>
              <a:ext uri="{FF2B5EF4-FFF2-40B4-BE49-F238E27FC236}">
                <a16:creationId xmlns:a16="http://schemas.microsoft.com/office/drawing/2014/main" id="{A2FCF3C5-975B-497A-82E4-EEC51740D187}"/>
              </a:ext>
            </a:extLst>
          </p:cNvPr>
          <p:cNvSpPr>
            <a:spLocks noChangeArrowheads="1"/>
          </p:cNvSpPr>
          <p:nvPr/>
        </p:nvSpPr>
        <p:spPr bwMode="auto">
          <a:xfrm>
            <a:off x="5712728" y="3570817"/>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1</a:t>
            </a:r>
          </a:p>
        </p:txBody>
      </p:sp>
      <p:sp>
        <p:nvSpPr>
          <p:cNvPr id="167" name="Line 181">
            <a:extLst>
              <a:ext uri="{FF2B5EF4-FFF2-40B4-BE49-F238E27FC236}">
                <a16:creationId xmlns:a16="http://schemas.microsoft.com/office/drawing/2014/main" id="{A3C9F417-837C-4599-932E-44E34CC2C006}"/>
              </a:ext>
            </a:extLst>
          </p:cNvPr>
          <p:cNvSpPr>
            <a:spLocks noChangeShapeType="1"/>
          </p:cNvSpPr>
          <p:nvPr/>
        </p:nvSpPr>
        <p:spPr bwMode="auto">
          <a:xfrm>
            <a:off x="6318756" y="3475567"/>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68" name="Rectangle 182">
            <a:extLst>
              <a:ext uri="{FF2B5EF4-FFF2-40B4-BE49-F238E27FC236}">
                <a16:creationId xmlns:a16="http://schemas.microsoft.com/office/drawing/2014/main" id="{668A6A78-2CF3-4659-BC4B-9FD257586D1C}"/>
              </a:ext>
            </a:extLst>
          </p:cNvPr>
          <p:cNvSpPr>
            <a:spLocks noChangeArrowheads="1"/>
          </p:cNvSpPr>
          <p:nvPr/>
        </p:nvSpPr>
        <p:spPr bwMode="auto">
          <a:xfrm>
            <a:off x="6288991" y="3570817"/>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2</a:t>
            </a:r>
          </a:p>
        </p:txBody>
      </p:sp>
      <p:sp>
        <p:nvSpPr>
          <p:cNvPr id="169" name="Line 183">
            <a:extLst>
              <a:ext uri="{FF2B5EF4-FFF2-40B4-BE49-F238E27FC236}">
                <a16:creationId xmlns:a16="http://schemas.microsoft.com/office/drawing/2014/main" id="{33DEF5E9-B07E-43F4-B082-7A11F6DA696C}"/>
              </a:ext>
            </a:extLst>
          </p:cNvPr>
          <p:cNvSpPr>
            <a:spLocks noChangeShapeType="1"/>
          </p:cNvSpPr>
          <p:nvPr/>
        </p:nvSpPr>
        <p:spPr bwMode="auto">
          <a:xfrm>
            <a:off x="6898591" y="3475567"/>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70" name="Rectangle 184">
            <a:extLst>
              <a:ext uri="{FF2B5EF4-FFF2-40B4-BE49-F238E27FC236}">
                <a16:creationId xmlns:a16="http://schemas.microsoft.com/office/drawing/2014/main" id="{BC9A7BFA-8860-44EB-8521-E583D647AC21}"/>
              </a:ext>
            </a:extLst>
          </p:cNvPr>
          <p:cNvSpPr>
            <a:spLocks noChangeArrowheads="1"/>
          </p:cNvSpPr>
          <p:nvPr/>
        </p:nvSpPr>
        <p:spPr bwMode="auto">
          <a:xfrm>
            <a:off x="6866443" y="3570817"/>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3</a:t>
            </a:r>
          </a:p>
        </p:txBody>
      </p:sp>
      <p:sp>
        <p:nvSpPr>
          <p:cNvPr id="171" name="Line 185">
            <a:extLst>
              <a:ext uri="{FF2B5EF4-FFF2-40B4-BE49-F238E27FC236}">
                <a16:creationId xmlns:a16="http://schemas.microsoft.com/office/drawing/2014/main" id="{F4253270-DDC1-4C24-A4A8-EE82713279B8}"/>
              </a:ext>
            </a:extLst>
          </p:cNvPr>
          <p:cNvSpPr>
            <a:spLocks noChangeShapeType="1"/>
          </p:cNvSpPr>
          <p:nvPr/>
        </p:nvSpPr>
        <p:spPr bwMode="auto">
          <a:xfrm>
            <a:off x="7477234" y="3475567"/>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72" name="Rectangle 186">
            <a:extLst>
              <a:ext uri="{FF2B5EF4-FFF2-40B4-BE49-F238E27FC236}">
                <a16:creationId xmlns:a16="http://schemas.microsoft.com/office/drawing/2014/main" id="{F77A1400-1A7D-457D-9304-1C1D2CEA758E}"/>
              </a:ext>
            </a:extLst>
          </p:cNvPr>
          <p:cNvSpPr>
            <a:spLocks noChangeArrowheads="1"/>
          </p:cNvSpPr>
          <p:nvPr/>
        </p:nvSpPr>
        <p:spPr bwMode="auto">
          <a:xfrm>
            <a:off x="7443897" y="3570817"/>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4</a:t>
            </a:r>
          </a:p>
        </p:txBody>
      </p:sp>
      <p:sp>
        <p:nvSpPr>
          <p:cNvPr id="173" name="Line 187">
            <a:extLst>
              <a:ext uri="{FF2B5EF4-FFF2-40B4-BE49-F238E27FC236}">
                <a16:creationId xmlns:a16="http://schemas.microsoft.com/office/drawing/2014/main" id="{C3F5BFF1-531C-46D0-B126-6FF27ACA2656}"/>
              </a:ext>
            </a:extLst>
          </p:cNvPr>
          <p:cNvSpPr>
            <a:spLocks noChangeShapeType="1"/>
          </p:cNvSpPr>
          <p:nvPr/>
        </p:nvSpPr>
        <p:spPr bwMode="auto">
          <a:xfrm>
            <a:off x="8049925" y="3475567"/>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74" name="Rectangle 188">
            <a:extLst>
              <a:ext uri="{FF2B5EF4-FFF2-40B4-BE49-F238E27FC236}">
                <a16:creationId xmlns:a16="http://schemas.microsoft.com/office/drawing/2014/main" id="{C57BC69F-2B8C-4FE7-B2E5-D586810852B7}"/>
              </a:ext>
            </a:extLst>
          </p:cNvPr>
          <p:cNvSpPr>
            <a:spLocks noChangeArrowheads="1"/>
          </p:cNvSpPr>
          <p:nvPr/>
        </p:nvSpPr>
        <p:spPr bwMode="auto">
          <a:xfrm>
            <a:off x="8021350" y="3570817"/>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5</a:t>
            </a:r>
          </a:p>
        </p:txBody>
      </p:sp>
      <p:sp>
        <p:nvSpPr>
          <p:cNvPr id="175" name="Line 189">
            <a:extLst>
              <a:ext uri="{FF2B5EF4-FFF2-40B4-BE49-F238E27FC236}">
                <a16:creationId xmlns:a16="http://schemas.microsoft.com/office/drawing/2014/main" id="{D785DF8E-208F-4045-AB07-B204F41B7076}"/>
              </a:ext>
            </a:extLst>
          </p:cNvPr>
          <p:cNvSpPr>
            <a:spLocks noChangeShapeType="1"/>
          </p:cNvSpPr>
          <p:nvPr/>
        </p:nvSpPr>
        <p:spPr bwMode="auto">
          <a:xfrm>
            <a:off x="8629759" y="3475567"/>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76" name="Rectangle 190">
            <a:extLst>
              <a:ext uri="{FF2B5EF4-FFF2-40B4-BE49-F238E27FC236}">
                <a16:creationId xmlns:a16="http://schemas.microsoft.com/office/drawing/2014/main" id="{A92595BB-5188-4913-A7AF-EF16113BEE10}"/>
              </a:ext>
            </a:extLst>
          </p:cNvPr>
          <p:cNvSpPr>
            <a:spLocks noChangeArrowheads="1"/>
          </p:cNvSpPr>
          <p:nvPr/>
        </p:nvSpPr>
        <p:spPr bwMode="auto">
          <a:xfrm>
            <a:off x="8597612" y="3570817"/>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6</a:t>
            </a:r>
          </a:p>
        </p:txBody>
      </p:sp>
      <p:sp>
        <p:nvSpPr>
          <p:cNvPr id="177" name="Rectangle 191">
            <a:extLst>
              <a:ext uri="{FF2B5EF4-FFF2-40B4-BE49-F238E27FC236}">
                <a16:creationId xmlns:a16="http://schemas.microsoft.com/office/drawing/2014/main" id="{95F95E95-46F3-4631-AF66-BC76BA9F5CC4}"/>
              </a:ext>
            </a:extLst>
          </p:cNvPr>
          <p:cNvSpPr>
            <a:spLocks noChangeArrowheads="1"/>
          </p:cNvSpPr>
          <p:nvPr/>
        </p:nvSpPr>
        <p:spPr bwMode="auto">
          <a:xfrm>
            <a:off x="6147824" y="3700503"/>
            <a:ext cx="146995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800" dirty="0">
                <a:solidFill>
                  <a:prstClr val="black">
                    <a:lumMod val="65000"/>
                    <a:lumOff val="35000"/>
                  </a:prstClr>
                </a:solidFill>
                <a:cs typeface="Arial" panose="020B0604020202020204" pitchFamily="34" charset="0"/>
              </a:rPr>
              <a:t>Années depuis la randomisation</a:t>
            </a:r>
          </a:p>
        </p:txBody>
      </p:sp>
      <p:sp>
        <p:nvSpPr>
          <p:cNvPr id="178" name="Line 192">
            <a:extLst>
              <a:ext uri="{FF2B5EF4-FFF2-40B4-BE49-F238E27FC236}">
                <a16:creationId xmlns:a16="http://schemas.microsoft.com/office/drawing/2014/main" id="{C3094E2D-6F6B-42C2-B5CC-3ABCAF0369DA}"/>
              </a:ext>
            </a:extLst>
          </p:cNvPr>
          <p:cNvSpPr>
            <a:spLocks noChangeShapeType="1"/>
          </p:cNvSpPr>
          <p:nvPr/>
        </p:nvSpPr>
        <p:spPr bwMode="auto">
          <a:xfrm flipV="1">
            <a:off x="5167422" y="1563423"/>
            <a:ext cx="0" cy="1912144"/>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79" name="Line 193">
            <a:extLst>
              <a:ext uri="{FF2B5EF4-FFF2-40B4-BE49-F238E27FC236}">
                <a16:creationId xmlns:a16="http://schemas.microsoft.com/office/drawing/2014/main" id="{420EA4D2-707B-4F4B-A33F-B3CE72DAA11D}"/>
              </a:ext>
            </a:extLst>
          </p:cNvPr>
          <p:cNvSpPr>
            <a:spLocks noChangeShapeType="1"/>
          </p:cNvSpPr>
          <p:nvPr/>
        </p:nvSpPr>
        <p:spPr bwMode="auto">
          <a:xfrm flipH="1">
            <a:off x="5116224" y="3475567"/>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80" name="Rectangle 194">
            <a:extLst>
              <a:ext uri="{FF2B5EF4-FFF2-40B4-BE49-F238E27FC236}">
                <a16:creationId xmlns:a16="http://schemas.microsoft.com/office/drawing/2014/main" id="{D394D058-918F-466D-8AF5-7BFD2CA6A79D}"/>
              </a:ext>
            </a:extLst>
          </p:cNvPr>
          <p:cNvSpPr>
            <a:spLocks noChangeArrowheads="1"/>
          </p:cNvSpPr>
          <p:nvPr/>
        </p:nvSpPr>
        <p:spPr bwMode="auto">
          <a:xfrm>
            <a:off x="5022166" y="3426751"/>
            <a:ext cx="57708" cy="12311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0</a:t>
            </a:r>
          </a:p>
        </p:txBody>
      </p:sp>
      <p:sp>
        <p:nvSpPr>
          <p:cNvPr id="181" name="Line 195">
            <a:extLst>
              <a:ext uri="{FF2B5EF4-FFF2-40B4-BE49-F238E27FC236}">
                <a16:creationId xmlns:a16="http://schemas.microsoft.com/office/drawing/2014/main" id="{177DF60B-D6A3-4F40-B473-9B559B63DBF4}"/>
              </a:ext>
            </a:extLst>
          </p:cNvPr>
          <p:cNvSpPr>
            <a:spLocks noChangeShapeType="1"/>
          </p:cNvSpPr>
          <p:nvPr/>
        </p:nvSpPr>
        <p:spPr bwMode="auto">
          <a:xfrm flipH="1">
            <a:off x="5116224" y="3288638"/>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82" name="Rectangle 196">
            <a:extLst>
              <a:ext uri="{FF2B5EF4-FFF2-40B4-BE49-F238E27FC236}">
                <a16:creationId xmlns:a16="http://schemas.microsoft.com/office/drawing/2014/main" id="{A41370C0-7B1E-4CF2-B977-D66102A3985F}"/>
              </a:ext>
            </a:extLst>
          </p:cNvPr>
          <p:cNvSpPr>
            <a:spLocks noChangeArrowheads="1"/>
          </p:cNvSpPr>
          <p:nvPr/>
        </p:nvSpPr>
        <p:spPr bwMode="auto">
          <a:xfrm>
            <a:off x="4959062" y="3238632"/>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10</a:t>
            </a:r>
          </a:p>
        </p:txBody>
      </p:sp>
      <p:sp>
        <p:nvSpPr>
          <p:cNvPr id="183" name="Line 197">
            <a:extLst>
              <a:ext uri="{FF2B5EF4-FFF2-40B4-BE49-F238E27FC236}">
                <a16:creationId xmlns:a16="http://schemas.microsoft.com/office/drawing/2014/main" id="{7A5761FD-60A6-4013-812B-C0F4CD0FAC1B}"/>
              </a:ext>
            </a:extLst>
          </p:cNvPr>
          <p:cNvSpPr>
            <a:spLocks noChangeShapeType="1"/>
          </p:cNvSpPr>
          <p:nvPr/>
        </p:nvSpPr>
        <p:spPr bwMode="auto">
          <a:xfrm flipH="1">
            <a:off x="5116224" y="3100520"/>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84" name="Rectangle 198">
            <a:extLst>
              <a:ext uri="{FF2B5EF4-FFF2-40B4-BE49-F238E27FC236}">
                <a16:creationId xmlns:a16="http://schemas.microsoft.com/office/drawing/2014/main" id="{BCAEB057-0FD8-4EAB-AF9B-FF6D9A7BD156}"/>
              </a:ext>
            </a:extLst>
          </p:cNvPr>
          <p:cNvSpPr>
            <a:spLocks noChangeArrowheads="1"/>
          </p:cNvSpPr>
          <p:nvPr/>
        </p:nvSpPr>
        <p:spPr bwMode="auto">
          <a:xfrm>
            <a:off x="4959062" y="3051704"/>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20</a:t>
            </a:r>
          </a:p>
        </p:txBody>
      </p:sp>
      <p:sp>
        <p:nvSpPr>
          <p:cNvPr id="185" name="Line 199">
            <a:extLst>
              <a:ext uri="{FF2B5EF4-FFF2-40B4-BE49-F238E27FC236}">
                <a16:creationId xmlns:a16="http://schemas.microsoft.com/office/drawing/2014/main" id="{2F1092C3-3F44-4E23-ACC7-03716966DB4B}"/>
              </a:ext>
            </a:extLst>
          </p:cNvPr>
          <p:cNvSpPr>
            <a:spLocks noChangeShapeType="1"/>
          </p:cNvSpPr>
          <p:nvPr/>
        </p:nvSpPr>
        <p:spPr bwMode="auto">
          <a:xfrm flipH="1">
            <a:off x="5116224" y="2912401"/>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86" name="Rectangle 200">
            <a:extLst>
              <a:ext uri="{FF2B5EF4-FFF2-40B4-BE49-F238E27FC236}">
                <a16:creationId xmlns:a16="http://schemas.microsoft.com/office/drawing/2014/main" id="{29252F3F-C1AD-4E3D-BDE7-C7A8CF0DC462}"/>
              </a:ext>
            </a:extLst>
          </p:cNvPr>
          <p:cNvSpPr>
            <a:spLocks noChangeArrowheads="1"/>
          </p:cNvSpPr>
          <p:nvPr/>
        </p:nvSpPr>
        <p:spPr bwMode="auto">
          <a:xfrm>
            <a:off x="4959062" y="2863585"/>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30</a:t>
            </a:r>
          </a:p>
        </p:txBody>
      </p:sp>
      <p:sp>
        <p:nvSpPr>
          <p:cNvPr id="187" name="Line 201">
            <a:extLst>
              <a:ext uri="{FF2B5EF4-FFF2-40B4-BE49-F238E27FC236}">
                <a16:creationId xmlns:a16="http://schemas.microsoft.com/office/drawing/2014/main" id="{3B96693B-06CA-4C3A-B472-59BB8699C200}"/>
              </a:ext>
            </a:extLst>
          </p:cNvPr>
          <p:cNvSpPr>
            <a:spLocks noChangeShapeType="1"/>
          </p:cNvSpPr>
          <p:nvPr/>
        </p:nvSpPr>
        <p:spPr bwMode="auto">
          <a:xfrm flipH="1">
            <a:off x="5116224" y="2724282"/>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88" name="Rectangle 202">
            <a:extLst>
              <a:ext uri="{FF2B5EF4-FFF2-40B4-BE49-F238E27FC236}">
                <a16:creationId xmlns:a16="http://schemas.microsoft.com/office/drawing/2014/main" id="{34882716-CE66-4056-917D-6497F5293A99}"/>
              </a:ext>
            </a:extLst>
          </p:cNvPr>
          <p:cNvSpPr>
            <a:spLocks noChangeArrowheads="1"/>
          </p:cNvSpPr>
          <p:nvPr/>
        </p:nvSpPr>
        <p:spPr bwMode="auto">
          <a:xfrm>
            <a:off x="4959062" y="2675467"/>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40</a:t>
            </a:r>
          </a:p>
        </p:txBody>
      </p:sp>
      <p:sp>
        <p:nvSpPr>
          <p:cNvPr id="189" name="Line 203">
            <a:extLst>
              <a:ext uri="{FF2B5EF4-FFF2-40B4-BE49-F238E27FC236}">
                <a16:creationId xmlns:a16="http://schemas.microsoft.com/office/drawing/2014/main" id="{3BB712A2-269A-43DA-8A33-87EE46906755}"/>
              </a:ext>
            </a:extLst>
          </p:cNvPr>
          <p:cNvSpPr>
            <a:spLocks noChangeShapeType="1"/>
          </p:cNvSpPr>
          <p:nvPr/>
        </p:nvSpPr>
        <p:spPr bwMode="auto">
          <a:xfrm flipH="1">
            <a:off x="5116224" y="2536163"/>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90" name="Rectangle 204">
            <a:extLst>
              <a:ext uri="{FF2B5EF4-FFF2-40B4-BE49-F238E27FC236}">
                <a16:creationId xmlns:a16="http://schemas.microsoft.com/office/drawing/2014/main" id="{D3575B73-201A-4510-8921-071909F3238B}"/>
              </a:ext>
            </a:extLst>
          </p:cNvPr>
          <p:cNvSpPr>
            <a:spLocks noChangeArrowheads="1"/>
          </p:cNvSpPr>
          <p:nvPr/>
        </p:nvSpPr>
        <p:spPr bwMode="auto">
          <a:xfrm>
            <a:off x="4959062" y="2487348"/>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50</a:t>
            </a:r>
          </a:p>
        </p:txBody>
      </p:sp>
      <p:sp>
        <p:nvSpPr>
          <p:cNvPr id="191" name="Line 205">
            <a:extLst>
              <a:ext uri="{FF2B5EF4-FFF2-40B4-BE49-F238E27FC236}">
                <a16:creationId xmlns:a16="http://schemas.microsoft.com/office/drawing/2014/main" id="{0C0E1EDB-CF15-4886-B8A4-B579EDAFBEAB}"/>
              </a:ext>
            </a:extLst>
          </p:cNvPr>
          <p:cNvSpPr>
            <a:spLocks noChangeShapeType="1"/>
          </p:cNvSpPr>
          <p:nvPr/>
        </p:nvSpPr>
        <p:spPr bwMode="auto">
          <a:xfrm flipH="1">
            <a:off x="5116224" y="2348045"/>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92" name="Rectangle 206">
            <a:extLst>
              <a:ext uri="{FF2B5EF4-FFF2-40B4-BE49-F238E27FC236}">
                <a16:creationId xmlns:a16="http://schemas.microsoft.com/office/drawing/2014/main" id="{75927599-70AE-4B38-9566-E5AAD4EBC344}"/>
              </a:ext>
            </a:extLst>
          </p:cNvPr>
          <p:cNvSpPr>
            <a:spLocks noChangeArrowheads="1"/>
          </p:cNvSpPr>
          <p:nvPr/>
        </p:nvSpPr>
        <p:spPr bwMode="auto">
          <a:xfrm>
            <a:off x="4959062" y="2296848"/>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60</a:t>
            </a:r>
          </a:p>
        </p:txBody>
      </p:sp>
      <p:sp>
        <p:nvSpPr>
          <p:cNvPr id="193" name="Line 207">
            <a:extLst>
              <a:ext uri="{FF2B5EF4-FFF2-40B4-BE49-F238E27FC236}">
                <a16:creationId xmlns:a16="http://schemas.microsoft.com/office/drawing/2014/main" id="{E377065A-B449-40CC-B2FF-7F0B7D83149D}"/>
              </a:ext>
            </a:extLst>
          </p:cNvPr>
          <p:cNvSpPr>
            <a:spLocks noChangeShapeType="1"/>
          </p:cNvSpPr>
          <p:nvPr/>
        </p:nvSpPr>
        <p:spPr bwMode="auto">
          <a:xfrm flipH="1">
            <a:off x="5116224" y="2159926"/>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94" name="Rectangle 208">
            <a:extLst>
              <a:ext uri="{FF2B5EF4-FFF2-40B4-BE49-F238E27FC236}">
                <a16:creationId xmlns:a16="http://schemas.microsoft.com/office/drawing/2014/main" id="{0B864B5F-62D3-4B0A-927E-5B5F99CF4310}"/>
              </a:ext>
            </a:extLst>
          </p:cNvPr>
          <p:cNvSpPr>
            <a:spLocks noChangeArrowheads="1"/>
          </p:cNvSpPr>
          <p:nvPr/>
        </p:nvSpPr>
        <p:spPr bwMode="auto">
          <a:xfrm>
            <a:off x="4959062" y="2108729"/>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70</a:t>
            </a:r>
          </a:p>
        </p:txBody>
      </p:sp>
      <p:sp>
        <p:nvSpPr>
          <p:cNvPr id="195" name="Line 209">
            <a:extLst>
              <a:ext uri="{FF2B5EF4-FFF2-40B4-BE49-F238E27FC236}">
                <a16:creationId xmlns:a16="http://schemas.microsoft.com/office/drawing/2014/main" id="{6FBC7BBE-77DE-4B00-BF80-9B89C62881DC}"/>
              </a:ext>
            </a:extLst>
          </p:cNvPr>
          <p:cNvSpPr>
            <a:spLocks noChangeShapeType="1"/>
          </p:cNvSpPr>
          <p:nvPr/>
        </p:nvSpPr>
        <p:spPr bwMode="auto">
          <a:xfrm flipH="1">
            <a:off x="5116224" y="1971807"/>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96" name="Rectangle 210">
            <a:extLst>
              <a:ext uri="{FF2B5EF4-FFF2-40B4-BE49-F238E27FC236}">
                <a16:creationId xmlns:a16="http://schemas.microsoft.com/office/drawing/2014/main" id="{3A7B8223-7A68-4984-9F91-8DA97A5AC70A}"/>
              </a:ext>
            </a:extLst>
          </p:cNvPr>
          <p:cNvSpPr>
            <a:spLocks noChangeArrowheads="1"/>
          </p:cNvSpPr>
          <p:nvPr/>
        </p:nvSpPr>
        <p:spPr bwMode="auto">
          <a:xfrm>
            <a:off x="4959062" y="1920610"/>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80</a:t>
            </a:r>
          </a:p>
        </p:txBody>
      </p:sp>
      <p:sp>
        <p:nvSpPr>
          <p:cNvPr id="197" name="Line 211">
            <a:extLst>
              <a:ext uri="{FF2B5EF4-FFF2-40B4-BE49-F238E27FC236}">
                <a16:creationId xmlns:a16="http://schemas.microsoft.com/office/drawing/2014/main" id="{342B098B-4A5B-4A4D-844A-08319CE7DC87}"/>
              </a:ext>
            </a:extLst>
          </p:cNvPr>
          <p:cNvSpPr>
            <a:spLocks noChangeShapeType="1"/>
          </p:cNvSpPr>
          <p:nvPr/>
        </p:nvSpPr>
        <p:spPr bwMode="auto">
          <a:xfrm flipH="1">
            <a:off x="5116224" y="1783688"/>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198" name="Rectangle 212">
            <a:extLst>
              <a:ext uri="{FF2B5EF4-FFF2-40B4-BE49-F238E27FC236}">
                <a16:creationId xmlns:a16="http://schemas.microsoft.com/office/drawing/2014/main" id="{11EAFAB0-834C-47B5-A3A1-B42069717252}"/>
              </a:ext>
            </a:extLst>
          </p:cNvPr>
          <p:cNvSpPr>
            <a:spLocks noChangeArrowheads="1"/>
          </p:cNvSpPr>
          <p:nvPr/>
        </p:nvSpPr>
        <p:spPr bwMode="auto">
          <a:xfrm>
            <a:off x="4959062" y="1732492"/>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90</a:t>
            </a:r>
          </a:p>
        </p:txBody>
      </p:sp>
      <p:sp>
        <p:nvSpPr>
          <p:cNvPr id="199" name="Line 213">
            <a:extLst>
              <a:ext uri="{FF2B5EF4-FFF2-40B4-BE49-F238E27FC236}">
                <a16:creationId xmlns:a16="http://schemas.microsoft.com/office/drawing/2014/main" id="{9C4B4FA8-56CA-4F5B-A025-6F93DFF44CFA}"/>
              </a:ext>
            </a:extLst>
          </p:cNvPr>
          <p:cNvSpPr>
            <a:spLocks noChangeShapeType="1"/>
          </p:cNvSpPr>
          <p:nvPr/>
        </p:nvSpPr>
        <p:spPr bwMode="auto">
          <a:xfrm flipH="1">
            <a:off x="5116224" y="1595570"/>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200" name="Rectangle 214">
            <a:extLst>
              <a:ext uri="{FF2B5EF4-FFF2-40B4-BE49-F238E27FC236}">
                <a16:creationId xmlns:a16="http://schemas.microsoft.com/office/drawing/2014/main" id="{ADDA8CB2-F064-46A1-83CD-CD8524DFC354}"/>
              </a:ext>
            </a:extLst>
          </p:cNvPr>
          <p:cNvSpPr>
            <a:spLocks noChangeArrowheads="1"/>
          </p:cNvSpPr>
          <p:nvPr/>
        </p:nvSpPr>
        <p:spPr bwMode="auto">
          <a:xfrm>
            <a:off x="4895959" y="1544373"/>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100</a:t>
            </a:r>
          </a:p>
        </p:txBody>
      </p:sp>
      <p:sp>
        <p:nvSpPr>
          <p:cNvPr id="201" name="Line 217">
            <a:extLst>
              <a:ext uri="{FF2B5EF4-FFF2-40B4-BE49-F238E27FC236}">
                <a16:creationId xmlns:a16="http://schemas.microsoft.com/office/drawing/2014/main" id="{91D42170-84F4-4035-BE2B-AEA44131BA79}"/>
              </a:ext>
            </a:extLst>
          </p:cNvPr>
          <p:cNvSpPr>
            <a:spLocks noChangeShapeType="1"/>
          </p:cNvSpPr>
          <p:nvPr/>
        </p:nvSpPr>
        <p:spPr bwMode="auto">
          <a:xfrm>
            <a:off x="5167422" y="3475567"/>
            <a:ext cx="3638550"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900">
              <a:solidFill>
                <a:prstClr val="black">
                  <a:lumMod val="65000"/>
                  <a:lumOff val="35000"/>
                </a:prstClr>
              </a:solidFill>
              <a:latin typeface="Arial" panose="020B0604020202020204" pitchFamily="34" charset="0"/>
              <a:cs typeface="Arial" panose="020B0604020202020204" pitchFamily="34" charset="0"/>
            </a:endParaRPr>
          </a:p>
        </p:txBody>
      </p:sp>
      <p:sp>
        <p:nvSpPr>
          <p:cNvPr id="202" name="Line 220">
            <a:extLst>
              <a:ext uri="{FF2B5EF4-FFF2-40B4-BE49-F238E27FC236}">
                <a16:creationId xmlns:a16="http://schemas.microsoft.com/office/drawing/2014/main" id="{E8533880-0A80-43C2-ACC0-8EDD3A243D7E}"/>
              </a:ext>
            </a:extLst>
          </p:cNvPr>
          <p:cNvSpPr>
            <a:spLocks noChangeShapeType="1"/>
          </p:cNvSpPr>
          <p:nvPr/>
        </p:nvSpPr>
        <p:spPr bwMode="auto">
          <a:xfrm flipV="1">
            <a:off x="5167422" y="1563423"/>
            <a:ext cx="0" cy="1912144"/>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203" name="Line 221">
            <a:extLst>
              <a:ext uri="{FF2B5EF4-FFF2-40B4-BE49-F238E27FC236}">
                <a16:creationId xmlns:a16="http://schemas.microsoft.com/office/drawing/2014/main" id="{8608AD61-E851-473B-A1A9-4EA0AC4B67CC}"/>
              </a:ext>
            </a:extLst>
          </p:cNvPr>
          <p:cNvSpPr>
            <a:spLocks noChangeShapeType="1"/>
          </p:cNvSpPr>
          <p:nvPr/>
        </p:nvSpPr>
        <p:spPr bwMode="auto">
          <a:xfrm>
            <a:off x="5167422" y="3475567"/>
            <a:ext cx="3638550"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900">
              <a:solidFill>
                <a:prstClr val="black">
                  <a:lumMod val="65000"/>
                  <a:lumOff val="35000"/>
                </a:prstClr>
              </a:solidFill>
              <a:latin typeface="Arial" panose="020B0604020202020204" pitchFamily="34" charset="0"/>
              <a:cs typeface="Arial" panose="020B0604020202020204" pitchFamily="34" charset="0"/>
            </a:endParaRPr>
          </a:p>
        </p:txBody>
      </p:sp>
      <p:sp>
        <p:nvSpPr>
          <p:cNvPr id="204" name="Line 222">
            <a:extLst>
              <a:ext uri="{FF2B5EF4-FFF2-40B4-BE49-F238E27FC236}">
                <a16:creationId xmlns:a16="http://schemas.microsoft.com/office/drawing/2014/main" id="{772ACFF3-0EB1-4F88-9DC3-7CD19F3B0AA6}"/>
              </a:ext>
            </a:extLst>
          </p:cNvPr>
          <p:cNvSpPr>
            <a:spLocks noChangeShapeType="1"/>
          </p:cNvSpPr>
          <p:nvPr/>
        </p:nvSpPr>
        <p:spPr bwMode="auto">
          <a:xfrm>
            <a:off x="5167422" y="3475567"/>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205" name="Rectangle 223">
            <a:extLst>
              <a:ext uri="{FF2B5EF4-FFF2-40B4-BE49-F238E27FC236}">
                <a16:creationId xmlns:a16="http://schemas.microsoft.com/office/drawing/2014/main" id="{A156282D-8843-48ED-A7B8-5DF0F5D4DAEF}"/>
              </a:ext>
            </a:extLst>
          </p:cNvPr>
          <p:cNvSpPr>
            <a:spLocks noChangeArrowheads="1"/>
          </p:cNvSpPr>
          <p:nvPr/>
        </p:nvSpPr>
        <p:spPr bwMode="auto">
          <a:xfrm>
            <a:off x="5135275" y="3570817"/>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0</a:t>
            </a:r>
          </a:p>
        </p:txBody>
      </p:sp>
      <p:sp>
        <p:nvSpPr>
          <p:cNvPr id="206" name="Line 224">
            <a:extLst>
              <a:ext uri="{FF2B5EF4-FFF2-40B4-BE49-F238E27FC236}">
                <a16:creationId xmlns:a16="http://schemas.microsoft.com/office/drawing/2014/main" id="{08226CED-19BA-4387-B33F-F42F4B072A0C}"/>
              </a:ext>
            </a:extLst>
          </p:cNvPr>
          <p:cNvSpPr>
            <a:spLocks noChangeShapeType="1"/>
          </p:cNvSpPr>
          <p:nvPr/>
        </p:nvSpPr>
        <p:spPr bwMode="auto">
          <a:xfrm>
            <a:off x="5746066" y="3475567"/>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207" name="Rectangle 225">
            <a:extLst>
              <a:ext uri="{FF2B5EF4-FFF2-40B4-BE49-F238E27FC236}">
                <a16:creationId xmlns:a16="http://schemas.microsoft.com/office/drawing/2014/main" id="{946BF0D8-CBFB-4F5A-A430-F2254F336BAC}"/>
              </a:ext>
            </a:extLst>
          </p:cNvPr>
          <p:cNvSpPr>
            <a:spLocks noChangeArrowheads="1"/>
          </p:cNvSpPr>
          <p:nvPr/>
        </p:nvSpPr>
        <p:spPr bwMode="auto">
          <a:xfrm>
            <a:off x="5712728" y="3570817"/>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1</a:t>
            </a:r>
          </a:p>
        </p:txBody>
      </p:sp>
      <p:sp>
        <p:nvSpPr>
          <p:cNvPr id="208" name="Line 226">
            <a:extLst>
              <a:ext uri="{FF2B5EF4-FFF2-40B4-BE49-F238E27FC236}">
                <a16:creationId xmlns:a16="http://schemas.microsoft.com/office/drawing/2014/main" id="{8942102F-2E19-4937-B162-9F57409ECA68}"/>
              </a:ext>
            </a:extLst>
          </p:cNvPr>
          <p:cNvSpPr>
            <a:spLocks noChangeShapeType="1"/>
          </p:cNvSpPr>
          <p:nvPr/>
        </p:nvSpPr>
        <p:spPr bwMode="auto">
          <a:xfrm>
            <a:off x="6318756" y="3475567"/>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209" name="Rectangle 227">
            <a:extLst>
              <a:ext uri="{FF2B5EF4-FFF2-40B4-BE49-F238E27FC236}">
                <a16:creationId xmlns:a16="http://schemas.microsoft.com/office/drawing/2014/main" id="{9D688C86-EB5B-4E00-92EF-FB4D4C737F18}"/>
              </a:ext>
            </a:extLst>
          </p:cNvPr>
          <p:cNvSpPr>
            <a:spLocks noChangeArrowheads="1"/>
          </p:cNvSpPr>
          <p:nvPr/>
        </p:nvSpPr>
        <p:spPr bwMode="auto">
          <a:xfrm>
            <a:off x="6288991" y="3570817"/>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2</a:t>
            </a:r>
          </a:p>
        </p:txBody>
      </p:sp>
      <p:sp>
        <p:nvSpPr>
          <p:cNvPr id="210" name="Line 228">
            <a:extLst>
              <a:ext uri="{FF2B5EF4-FFF2-40B4-BE49-F238E27FC236}">
                <a16:creationId xmlns:a16="http://schemas.microsoft.com/office/drawing/2014/main" id="{F3CA13C1-A828-4768-B5B9-626DF550BB01}"/>
              </a:ext>
            </a:extLst>
          </p:cNvPr>
          <p:cNvSpPr>
            <a:spLocks noChangeShapeType="1"/>
          </p:cNvSpPr>
          <p:nvPr/>
        </p:nvSpPr>
        <p:spPr bwMode="auto">
          <a:xfrm>
            <a:off x="6898591" y="3475567"/>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211" name="Rectangle 229">
            <a:extLst>
              <a:ext uri="{FF2B5EF4-FFF2-40B4-BE49-F238E27FC236}">
                <a16:creationId xmlns:a16="http://schemas.microsoft.com/office/drawing/2014/main" id="{6A92E110-548C-4CD0-8AEE-C697B564D1E3}"/>
              </a:ext>
            </a:extLst>
          </p:cNvPr>
          <p:cNvSpPr>
            <a:spLocks noChangeArrowheads="1"/>
          </p:cNvSpPr>
          <p:nvPr/>
        </p:nvSpPr>
        <p:spPr bwMode="auto">
          <a:xfrm>
            <a:off x="6866443" y="3570817"/>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3</a:t>
            </a:r>
          </a:p>
        </p:txBody>
      </p:sp>
      <p:sp>
        <p:nvSpPr>
          <p:cNvPr id="212" name="Line 230">
            <a:extLst>
              <a:ext uri="{FF2B5EF4-FFF2-40B4-BE49-F238E27FC236}">
                <a16:creationId xmlns:a16="http://schemas.microsoft.com/office/drawing/2014/main" id="{30B20A30-6DDC-443A-B13B-D428B528E440}"/>
              </a:ext>
            </a:extLst>
          </p:cNvPr>
          <p:cNvSpPr>
            <a:spLocks noChangeShapeType="1"/>
          </p:cNvSpPr>
          <p:nvPr/>
        </p:nvSpPr>
        <p:spPr bwMode="auto">
          <a:xfrm>
            <a:off x="7477234" y="3475567"/>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213" name="Rectangle 231">
            <a:extLst>
              <a:ext uri="{FF2B5EF4-FFF2-40B4-BE49-F238E27FC236}">
                <a16:creationId xmlns:a16="http://schemas.microsoft.com/office/drawing/2014/main" id="{CCEBBFA9-CCC6-44C2-B327-17204510520A}"/>
              </a:ext>
            </a:extLst>
          </p:cNvPr>
          <p:cNvSpPr>
            <a:spLocks noChangeArrowheads="1"/>
          </p:cNvSpPr>
          <p:nvPr/>
        </p:nvSpPr>
        <p:spPr bwMode="auto">
          <a:xfrm>
            <a:off x="7443897" y="3570817"/>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4</a:t>
            </a:r>
          </a:p>
        </p:txBody>
      </p:sp>
      <p:sp>
        <p:nvSpPr>
          <p:cNvPr id="214" name="Line 232">
            <a:extLst>
              <a:ext uri="{FF2B5EF4-FFF2-40B4-BE49-F238E27FC236}">
                <a16:creationId xmlns:a16="http://schemas.microsoft.com/office/drawing/2014/main" id="{F0C20A50-67B8-489B-AEF1-B9AFF264FCAD}"/>
              </a:ext>
            </a:extLst>
          </p:cNvPr>
          <p:cNvSpPr>
            <a:spLocks noChangeShapeType="1"/>
          </p:cNvSpPr>
          <p:nvPr/>
        </p:nvSpPr>
        <p:spPr bwMode="auto">
          <a:xfrm>
            <a:off x="8049925" y="3475567"/>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215" name="Rectangle 233">
            <a:extLst>
              <a:ext uri="{FF2B5EF4-FFF2-40B4-BE49-F238E27FC236}">
                <a16:creationId xmlns:a16="http://schemas.microsoft.com/office/drawing/2014/main" id="{A563FE6A-CDB8-4B6F-A3C9-24B687079444}"/>
              </a:ext>
            </a:extLst>
          </p:cNvPr>
          <p:cNvSpPr>
            <a:spLocks noChangeArrowheads="1"/>
          </p:cNvSpPr>
          <p:nvPr/>
        </p:nvSpPr>
        <p:spPr bwMode="auto">
          <a:xfrm>
            <a:off x="8021350" y="3570817"/>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5</a:t>
            </a:r>
          </a:p>
        </p:txBody>
      </p:sp>
      <p:sp>
        <p:nvSpPr>
          <p:cNvPr id="216" name="Line 234">
            <a:extLst>
              <a:ext uri="{FF2B5EF4-FFF2-40B4-BE49-F238E27FC236}">
                <a16:creationId xmlns:a16="http://schemas.microsoft.com/office/drawing/2014/main" id="{8E731EDA-A053-49BD-91C9-BD12DA5C17DC}"/>
              </a:ext>
            </a:extLst>
          </p:cNvPr>
          <p:cNvSpPr>
            <a:spLocks noChangeShapeType="1"/>
          </p:cNvSpPr>
          <p:nvPr/>
        </p:nvSpPr>
        <p:spPr bwMode="auto">
          <a:xfrm>
            <a:off x="8629759" y="3475567"/>
            <a:ext cx="0" cy="51197"/>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217" name="Rectangle 235">
            <a:extLst>
              <a:ext uri="{FF2B5EF4-FFF2-40B4-BE49-F238E27FC236}">
                <a16:creationId xmlns:a16="http://schemas.microsoft.com/office/drawing/2014/main" id="{887C652D-749D-4EF9-B5CF-9EBD689C34B3}"/>
              </a:ext>
            </a:extLst>
          </p:cNvPr>
          <p:cNvSpPr>
            <a:spLocks noChangeArrowheads="1"/>
          </p:cNvSpPr>
          <p:nvPr/>
        </p:nvSpPr>
        <p:spPr bwMode="auto">
          <a:xfrm>
            <a:off x="8597612" y="3570817"/>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6</a:t>
            </a:r>
          </a:p>
        </p:txBody>
      </p:sp>
      <p:sp>
        <p:nvSpPr>
          <p:cNvPr id="218" name="Line 237">
            <a:extLst>
              <a:ext uri="{FF2B5EF4-FFF2-40B4-BE49-F238E27FC236}">
                <a16:creationId xmlns:a16="http://schemas.microsoft.com/office/drawing/2014/main" id="{7231B398-E084-419F-A279-DA4284A63DF6}"/>
              </a:ext>
            </a:extLst>
          </p:cNvPr>
          <p:cNvSpPr>
            <a:spLocks noChangeShapeType="1"/>
          </p:cNvSpPr>
          <p:nvPr/>
        </p:nvSpPr>
        <p:spPr bwMode="auto">
          <a:xfrm flipV="1">
            <a:off x="5167422" y="1563423"/>
            <a:ext cx="0" cy="1912144"/>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219" name="Line 238">
            <a:extLst>
              <a:ext uri="{FF2B5EF4-FFF2-40B4-BE49-F238E27FC236}">
                <a16:creationId xmlns:a16="http://schemas.microsoft.com/office/drawing/2014/main" id="{E4377F52-F5D9-4906-B429-65182B24B5DE}"/>
              </a:ext>
            </a:extLst>
          </p:cNvPr>
          <p:cNvSpPr>
            <a:spLocks noChangeShapeType="1"/>
          </p:cNvSpPr>
          <p:nvPr/>
        </p:nvSpPr>
        <p:spPr bwMode="auto">
          <a:xfrm flipH="1">
            <a:off x="5116224" y="3475567"/>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220" name="Line 240">
            <a:extLst>
              <a:ext uri="{FF2B5EF4-FFF2-40B4-BE49-F238E27FC236}">
                <a16:creationId xmlns:a16="http://schemas.microsoft.com/office/drawing/2014/main" id="{8BCBEE5E-0A71-43A2-9772-26AEED16A683}"/>
              </a:ext>
            </a:extLst>
          </p:cNvPr>
          <p:cNvSpPr>
            <a:spLocks noChangeShapeType="1"/>
          </p:cNvSpPr>
          <p:nvPr/>
        </p:nvSpPr>
        <p:spPr bwMode="auto">
          <a:xfrm flipH="1">
            <a:off x="5116224" y="3288638"/>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221" name="Rectangle 241">
            <a:extLst>
              <a:ext uri="{FF2B5EF4-FFF2-40B4-BE49-F238E27FC236}">
                <a16:creationId xmlns:a16="http://schemas.microsoft.com/office/drawing/2014/main" id="{4026B9DE-2EC8-40B5-A78F-781AA5D190CE}"/>
              </a:ext>
            </a:extLst>
          </p:cNvPr>
          <p:cNvSpPr>
            <a:spLocks noChangeArrowheads="1"/>
          </p:cNvSpPr>
          <p:nvPr/>
        </p:nvSpPr>
        <p:spPr bwMode="auto">
          <a:xfrm>
            <a:off x="4959062" y="3238632"/>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10</a:t>
            </a:r>
          </a:p>
        </p:txBody>
      </p:sp>
      <p:sp>
        <p:nvSpPr>
          <p:cNvPr id="222" name="Line 242">
            <a:extLst>
              <a:ext uri="{FF2B5EF4-FFF2-40B4-BE49-F238E27FC236}">
                <a16:creationId xmlns:a16="http://schemas.microsoft.com/office/drawing/2014/main" id="{011AB870-39CE-4B2C-9FE9-2A73C40DC4F7}"/>
              </a:ext>
            </a:extLst>
          </p:cNvPr>
          <p:cNvSpPr>
            <a:spLocks noChangeShapeType="1"/>
          </p:cNvSpPr>
          <p:nvPr/>
        </p:nvSpPr>
        <p:spPr bwMode="auto">
          <a:xfrm flipH="1">
            <a:off x="5116224" y="3100520"/>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223" name="Rectangle 243">
            <a:extLst>
              <a:ext uri="{FF2B5EF4-FFF2-40B4-BE49-F238E27FC236}">
                <a16:creationId xmlns:a16="http://schemas.microsoft.com/office/drawing/2014/main" id="{8DD06620-EC12-476F-99E8-8733DF4313EB}"/>
              </a:ext>
            </a:extLst>
          </p:cNvPr>
          <p:cNvSpPr>
            <a:spLocks noChangeArrowheads="1"/>
          </p:cNvSpPr>
          <p:nvPr/>
        </p:nvSpPr>
        <p:spPr bwMode="auto">
          <a:xfrm>
            <a:off x="4959062" y="3051704"/>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20</a:t>
            </a:r>
          </a:p>
        </p:txBody>
      </p:sp>
      <p:sp>
        <p:nvSpPr>
          <p:cNvPr id="224" name="Line 244">
            <a:extLst>
              <a:ext uri="{FF2B5EF4-FFF2-40B4-BE49-F238E27FC236}">
                <a16:creationId xmlns:a16="http://schemas.microsoft.com/office/drawing/2014/main" id="{92C4FC1F-D8E9-4D9F-9DA0-0C016E9EC5CA}"/>
              </a:ext>
            </a:extLst>
          </p:cNvPr>
          <p:cNvSpPr>
            <a:spLocks noChangeShapeType="1"/>
          </p:cNvSpPr>
          <p:nvPr/>
        </p:nvSpPr>
        <p:spPr bwMode="auto">
          <a:xfrm flipH="1">
            <a:off x="5116224" y="2912401"/>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225" name="Rectangle 245">
            <a:extLst>
              <a:ext uri="{FF2B5EF4-FFF2-40B4-BE49-F238E27FC236}">
                <a16:creationId xmlns:a16="http://schemas.microsoft.com/office/drawing/2014/main" id="{B08A5107-2ED8-4EEE-9E56-D8B85BFFFB9C}"/>
              </a:ext>
            </a:extLst>
          </p:cNvPr>
          <p:cNvSpPr>
            <a:spLocks noChangeArrowheads="1"/>
          </p:cNvSpPr>
          <p:nvPr/>
        </p:nvSpPr>
        <p:spPr bwMode="auto">
          <a:xfrm>
            <a:off x="4959062" y="2863585"/>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30</a:t>
            </a:r>
          </a:p>
        </p:txBody>
      </p:sp>
      <p:sp>
        <p:nvSpPr>
          <p:cNvPr id="226" name="Line 246">
            <a:extLst>
              <a:ext uri="{FF2B5EF4-FFF2-40B4-BE49-F238E27FC236}">
                <a16:creationId xmlns:a16="http://schemas.microsoft.com/office/drawing/2014/main" id="{6AEE794C-7670-44D4-9DB1-D18C9E9EC3F3}"/>
              </a:ext>
            </a:extLst>
          </p:cNvPr>
          <p:cNvSpPr>
            <a:spLocks noChangeShapeType="1"/>
          </p:cNvSpPr>
          <p:nvPr/>
        </p:nvSpPr>
        <p:spPr bwMode="auto">
          <a:xfrm flipH="1">
            <a:off x="5116224" y="2724282"/>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227" name="Rectangle 247">
            <a:extLst>
              <a:ext uri="{FF2B5EF4-FFF2-40B4-BE49-F238E27FC236}">
                <a16:creationId xmlns:a16="http://schemas.microsoft.com/office/drawing/2014/main" id="{8C05B3F4-F99A-4D25-B26E-58E643965B7E}"/>
              </a:ext>
            </a:extLst>
          </p:cNvPr>
          <p:cNvSpPr>
            <a:spLocks noChangeArrowheads="1"/>
          </p:cNvSpPr>
          <p:nvPr/>
        </p:nvSpPr>
        <p:spPr bwMode="auto">
          <a:xfrm>
            <a:off x="4959062" y="2675467"/>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40</a:t>
            </a:r>
          </a:p>
        </p:txBody>
      </p:sp>
      <p:sp>
        <p:nvSpPr>
          <p:cNvPr id="228" name="Line 248">
            <a:extLst>
              <a:ext uri="{FF2B5EF4-FFF2-40B4-BE49-F238E27FC236}">
                <a16:creationId xmlns:a16="http://schemas.microsoft.com/office/drawing/2014/main" id="{D760D9D9-3743-4649-B2FA-EEBAD71FB960}"/>
              </a:ext>
            </a:extLst>
          </p:cNvPr>
          <p:cNvSpPr>
            <a:spLocks noChangeShapeType="1"/>
          </p:cNvSpPr>
          <p:nvPr/>
        </p:nvSpPr>
        <p:spPr bwMode="auto">
          <a:xfrm flipH="1">
            <a:off x="5116224" y="2536163"/>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229" name="Rectangle 249">
            <a:extLst>
              <a:ext uri="{FF2B5EF4-FFF2-40B4-BE49-F238E27FC236}">
                <a16:creationId xmlns:a16="http://schemas.microsoft.com/office/drawing/2014/main" id="{4F77593F-4148-4D26-A1B0-ABB359A6AC3A}"/>
              </a:ext>
            </a:extLst>
          </p:cNvPr>
          <p:cNvSpPr>
            <a:spLocks noChangeArrowheads="1"/>
          </p:cNvSpPr>
          <p:nvPr/>
        </p:nvSpPr>
        <p:spPr bwMode="auto">
          <a:xfrm>
            <a:off x="4959062" y="2487348"/>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50</a:t>
            </a:r>
          </a:p>
        </p:txBody>
      </p:sp>
      <p:sp>
        <p:nvSpPr>
          <p:cNvPr id="230" name="Line 250">
            <a:extLst>
              <a:ext uri="{FF2B5EF4-FFF2-40B4-BE49-F238E27FC236}">
                <a16:creationId xmlns:a16="http://schemas.microsoft.com/office/drawing/2014/main" id="{1F8E916E-5A5C-4E3F-A901-BD0AEF28E6E7}"/>
              </a:ext>
            </a:extLst>
          </p:cNvPr>
          <p:cNvSpPr>
            <a:spLocks noChangeShapeType="1"/>
          </p:cNvSpPr>
          <p:nvPr/>
        </p:nvSpPr>
        <p:spPr bwMode="auto">
          <a:xfrm flipH="1">
            <a:off x="5116224" y="2348045"/>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231" name="Rectangle 251">
            <a:extLst>
              <a:ext uri="{FF2B5EF4-FFF2-40B4-BE49-F238E27FC236}">
                <a16:creationId xmlns:a16="http://schemas.microsoft.com/office/drawing/2014/main" id="{0C6C0655-E5D5-4B72-81F8-A021E8EB3779}"/>
              </a:ext>
            </a:extLst>
          </p:cNvPr>
          <p:cNvSpPr>
            <a:spLocks noChangeArrowheads="1"/>
          </p:cNvSpPr>
          <p:nvPr/>
        </p:nvSpPr>
        <p:spPr bwMode="auto">
          <a:xfrm>
            <a:off x="4959062" y="2296848"/>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60</a:t>
            </a:r>
          </a:p>
        </p:txBody>
      </p:sp>
      <p:sp>
        <p:nvSpPr>
          <p:cNvPr id="232" name="Line 252">
            <a:extLst>
              <a:ext uri="{FF2B5EF4-FFF2-40B4-BE49-F238E27FC236}">
                <a16:creationId xmlns:a16="http://schemas.microsoft.com/office/drawing/2014/main" id="{C4E6A1EC-E3CD-46D1-A3F8-3B9DCCEB1A0E}"/>
              </a:ext>
            </a:extLst>
          </p:cNvPr>
          <p:cNvSpPr>
            <a:spLocks noChangeShapeType="1"/>
          </p:cNvSpPr>
          <p:nvPr/>
        </p:nvSpPr>
        <p:spPr bwMode="auto">
          <a:xfrm flipH="1">
            <a:off x="5116224" y="2159926"/>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233" name="Rectangle 253">
            <a:extLst>
              <a:ext uri="{FF2B5EF4-FFF2-40B4-BE49-F238E27FC236}">
                <a16:creationId xmlns:a16="http://schemas.microsoft.com/office/drawing/2014/main" id="{9D9B11FB-6F43-4B33-B9E0-BC1C91547B75}"/>
              </a:ext>
            </a:extLst>
          </p:cNvPr>
          <p:cNvSpPr>
            <a:spLocks noChangeArrowheads="1"/>
          </p:cNvSpPr>
          <p:nvPr/>
        </p:nvSpPr>
        <p:spPr bwMode="auto">
          <a:xfrm>
            <a:off x="4959062" y="2108729"/>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70</a:t>
            </a:r>
          </a:p>
        </p:txBody>
      </p:sp>
      <p:sp>
        <p:nvSpPr>
          <p:cNvPr id="234" name="Line 254">
            <a:extLst>
              <a:ext uri="{FF2B5EF4-FFF2-40B4-BE49-F238E27FC236}">
                <a16:creationId xmlns:a16="http://schemas.microsoft.com/office/drawing/2014/main" id="{9C2C6254-7EB0-4934-8B8C-0BA284110FA9}"/>
              </a:ext>
            </a:extLst>
          </p:cNvPr>
          <p:cNvSpPr>
            <a:spLocks noChangeShapeType="1"/>
          </p:cNvSpPr>
          <p:nvPr/>
        </p:nvSpPr>
        <p:spPr bwMode="auto">
          <a:xfrm flipH="1">
            <a:off x="5116224" y="1971807"/>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235" name="Rectangle 255">
            <a:extLst>
              <a:ext uri="{FF2B5EF4-FFF2-40B4-BE49-F238E27FC236}">
                <a16:creationId xmlns:a16="http://schemas.microsoft.com/office/drawing/2014/main" id="{799D50E0-8C44-4109-9C09-74F30D792462}"/>
              </a:ext>
            </a:extLst>
          </p:cNvPr>
          <p:cNvSpPr>
            <a:spLocks noChangeArrowheads="1"/>
          </p:cNvSpPr>
          <p:nvPr/>
        </p:nvSpPr>
        <p:spPr bwMode="auto">
          <a:xfrm>
            <a:off x="4959062" y="1920610"/>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80</a:t>
            </a:r>
          </a:p>
        </p:txBody>
      </p:sp>
      <p:sp>
        <p:nvSpPr>
          <p:cNvPr id="236" name="Line 256">
            <a:extLst>
              <a:ext uri="{FF2B5EF4-FFF2-40B4-BE49-F238E27FC236}">
                <a16:creationId xmlns:a16="http://schemas.microsoft.com/office/drawing/2014/main" id="{DDBDBCE3-5149-40A7-93DE-55D57776F345}"/>
              </a:ext>
            </a:extLst>
          </p:cNvPr>
          <p:cNvSpPr>
            <a:spLocks noChangeShapeType="1"/>
          </p:cNvSpPr>
          <p:nvPr/>
        </p:nvSpPr>
        <p:spPr bwMode="auto">
          <a:xfrm flipH="1">
            <a:off x="5116224" y="1783688"/>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237" name="Rectangle 257">
            <a:extLst>
              <a:ext uri="{FF2B5EF4-FFF2-40B4-BE49-F238E27FC236}">
                <a16:creationId xmlns:a16="http://schemas.microsoft.com/office/drawing/2014/main" id="{20BC5E0A-51AD-418C-BF4D-7E22E0FE54AC}"/>
              </a:ext>
            </a:extLst>
          </p:cNvPr>
          <p:cNvSpPr>
            <a:spLocks noChangeArrowheads="1"/>
          </p:cNvSpPr>
          <p:nvPr/>
        </p:nvSpPr>
        <p:spPr bwMode="auto">
          <a:xfrm>
            <a:off x="4959062" y="1732492"/>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90</a:t>
            </a:r>
          </a:p>
        </p:txBody>
      </p:sp>
      <p:sp>
        <p:nvSpPr>
          <p:cNvPr id="238" name="Line 258">
            <a:extLst>
              <a:ext uri="{FF2B5EF4-FFF2-40B4-BE49-F238E27FC236}">
                <a16:creationId xmlns:a16="http://schemas.microsoft.com/office/drawing/2014/main" id="{7E8C5D78-277F-4D26-9C8B-24E05F8DD61E}"/>
              </a:ext>
            </a:extLst>
          </p:cNvPr>
          <p:cNvSpPr>
            <a:spLocks noChangeShapeType="1"/>
          </p:cNvSpPr>
          <p:nvPr/>
        </p:nvSpPr>
        <p:spPr bwMode="auto">
          <a:xfrm flipH="1">
            <a:off x="5116224" y="1595570"/>
            <a:ext cx="51197"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sz="800">
              <a:solidFill>
                <a:prstClr val="black">
                  <a:lumMod val="65000"/>
                  <a:lumOff val="35000"/>
                </a:prstClr>
              </a:solidFill>
              <a:latin typeface="Arial" panose="020B0604020202020204" pitchFamily="34" charset="0"/>
              <a:cs typeface="Arial" panose="020B0604020202020204" pitchFamily="34" charset="0"/>
            </a:endParaRPr>
          </a:p>
        </p:txBody>
      </p:sp>
      <p:sp>
        <p:nvSpPr>
          <p:cNvPr id="239" name="Rectangle 259">
            <a:extLst>
              <a:ext uri="{FF2B5EF4-FFF2-40B4-BE49-F238E27FC236}">
                <a16:creationId xmlns:a16="http://schemas.microsoft.com/office/drawing/2014/main" id="{9053F023-C990-4F05-9264-858F384309D9}"/>
              </a:ext>
            </a:extLst>
          </p:cNvPr>
          <p:cNvSpPr>
            <a:spLocks noChangeArrowheads="1"/>
          </p:cNvSpPr>
          <p:nvPr/>
        </p:nvSpPr>
        <p:spPr bwMode="auto">
          <a:xfrm>
            <a:off x="4895959" y="1544373"/>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100</a:t>
            </a:r>
          </a:p>
        </p:txBody>
      </p:sp>
      <p:sp>
        <p:nvSpPr>
          <p:cNvPr id="240" name="Rectangle 262">
            <a:extLst>
              <a:ext uri="{FF2B5EF4-FFF2-40B4-BE49-F238E27FC236}">
                <a16:creationId xmlns:a16="http://schemas.microsoft.com/office/drawing/2014/main" id="{590E33B0-D177-47C1-B161-89D09D9795C7}"/>
              </a:ext>
            </a:extLst>
          </p:cNvPr>
          <p:cNvSpPr>
            <a:spLocks noChangeArrowheads="1"/>
          </p:cNvSpPr>
          <p:nvPr/>
        </p:nvSpPr>
        <p:spPr bwMode="auto">
          <a:xfrm>
            <a:off x="7465006" y="2857497"/>
            <a:ext cx="82715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prstClr val="black">
                    <a:lumMod val="65000"/>
                    <a:lumOff val="35000"/>
                  </a:prstClr>
                </a:solidFill>
                <a:cs typeface="Arial" panose="020B0604020202020204" pitchFamily="34" charset="0"/>
              </a:rPr>
              <a:t>74,1 (72,4-75,9%)</a:t>
            </a:r>
          </a:p>
        </p:txBody>
      </p:sp>
      <p:sp>
        <p:nvSpPr>
          <p:cNvPr id="241" name="Rectangle 263">
            <a:extLst>
              <a:ext uri="{FF2B5EF4-FFF2-40B4-BE49-F238E27FC236}">
                <a16:creationId xmlns:a16="http://schemas.microsoft.com/office/drawing/2014/main" id="{B320C0BB-F7B6-4478-8CFE-D38E47C14EDE}"/>
              </a:ext>
            </a:extLst>
          </p:cNvPr>
          <p:cNvSpPr>
            <a:spLocks noChangeArrowheads="1"/>
          </p:cNvSpPr>
          <p:nvPr/>
        </p:nvSpPr>
        <p:spPr bwMode="auto">
          <a:xfrm>
            <a:off x="6605362" y="2857497"/>
            <a:ext cx="47609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a:solidFill>
                  <a:prstClr val="black">
                    <a:lumMod val="65000"/>
                    <a:lumOff val="35000"/>
                  </a:prstClr>
                </a:solidFill>
                <a:cs typeface="Arial" panose="020B0604020202020204" pitchFamily="34" charset="0"/>
              </a:rPr>
              <a:t>Reference</a:t>
            </a:r>
          </a:p>
        </p:txBody>
      </p:sp>
      <p:sp>
        <p:nvSpPr>
          <p:cNvPr id="242" name="Rectangle 264">
            <a:extLst>
              <a:ext uri="{FF2B5EF4-FFF2-40B4-BE49-F238E27FC236}">
                <a16:creationId xmlns:a16="http://schemas.microsoft.com/office/drawing/2014/main" id="{483F4174-98C4-439B-9605-98ED47CE9B0F}"/>
              </a:ext>
            </a:extLst>
          </p:cNvPr>
          <p:cNvSpPr>
            <a:spLocks noChangeArrowheads="1"/>
          </p:cNvSpPr>
          <p:nvPr/>
        </p:nvSpPr>
        <p:spPr bwMode="auto">
          <a:xfrm>
            <a:off x="5797044" y="2857497"/>
            <a:ext cx="432811"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prstClr val="black">
                    <a:lumMod val="65000"/>
                    <a:lumOff val="35000"/>
                  </a:prstClr>
                </a:solidFill>
                <a:cs typeface="Arial" panose="020B0604020202020204" pitchFamily="34" charset="0"/>
              </a:rPr>
              <a:t>752/2627</a:t>
            </a:r>
          </a:p>
        </p:txBody>
      </p:sp>
      <p:sp>
        <p:nvSpPr>
          <p:cNvPr id="243" name="Rectangle 265">
            <a:extLst>
              <a:ext uri="{FF2B5EF4-FFF2-40B4-BE49-F238E27FC236}">
                <a16:creationId xmlns:a16="http://schemas.microsoft.com/office/drawing/2014/main" id="{B72AEC6E-BE07-451A-A7AF-628499823A59}"/>
              </a:ext>
            </a:extLst>
          </p:cNvPr>
          <p:cNvSpPr>
            <a:spLocks noChangeArrowheads="1"/>
          </p:cNvSpPr>
          <p:nvPr/>
        </p:nvSpPr>
        <p:spPr bwMode="auto">
          <a:xfrm>
            <a:off x="5301773" y="2857497"/>
            <a:ext cx="30296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rgbClr val="C00000"/>
                </a:solidFill>
                <a:cs typeface="Arial" panose="020B0604020202020204" pitchFamily="34" charset="0"/>
              </a:rPr>
              <a:t>6 Mois</a:t>
            </a:r>
          </a:p>
        </p:txBody>
      </p:sp>
      <p:sp>
        <p:nvSpPr>
          <p:cNvPr id="245" name="Rectangle 267">
            <a:extLst>
              <a:ext uri="{FF2B5EF4-FFF2-40B4-BE49-F238E27FC236}">
                <a16:creationId xmlns:a16="http://schemas.microsoft.com/office/drawing/2014/main" id="{F0A2535E-82A4-499A-B900-647A153049ED}"/>
              </a:ext>
            </a:extLst>
          </p:cNvPr>
          <p:cNvSpPr>
            <a:spLocks noChangeArrowheads="1"/>
          </p:cNvSpPr>
          <p:nvPr/>
        </p:nvSpPr>
        <p:spPr bwMode="auto">
          <a:xfrm>
            <a:off x="7465006" y="2740742"/>
            <a:ext cx="82715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prstClr val="black">
                    <a:lumMod val="65000"/>
                    <a:lumOff val="35000"/>
                  </a:prstClr>
                </a:solidFill>
                <a:cs typeface="Arial" panose="020B0604020202020204" pitchFamily="34" charset="0"/>
              </a:rPr>
              <a:t>72,3 (70,3-73,8%)</a:t>
            </a:r>
          </a:p>
        </p:txBody>
      </p:sp>
      <p:sp>
        <p:nvSpPr>
          <p:cNvPr id="246" name="Rectangle 268">
            <a:extLst>
              <a:ext uri="{FF2B5EF4-FFF2-40B4-BE49-F238E27FC236}">
                <a16:creationId xmlns:a16="http://schemas.microsoft.com/office/drawing/2014/main" id="{C7E8B058-6648-48B7-8527-188A5B961F3C}"/>
              </a:ext>
            </a:extLst>
          </p:cNvPr>
          <p:cNvSpPr>
            <a:spLocks noChangeArrowheads="1"/>
          </p:cNvSpPr>
          <p:nvPr/>
        </p:nvSpPr>
        <p:spPr bwMode="auto">
          <a:xfrm>
            <a:off x="6605362" y="2740742"/>
            <a:ext cx="735779"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prstClr val="black">
                    <a:lumMod val="65000"/>
                    <a:lumOff val="35000"/>
                  </a:prstClr>
                </a:solidFill>
                <a:cs typeface="Arial" panose="020B0604020202020204" pitchFamily="34" charset="0"/>
              </a:rPr>
              <a:t>1,08 (0,98-1,19)</a:t>
            </a:r>
          </a:p>
        </p:txBody>
      </p:sp>
      <p:sp>
        <p:nvSpPr>
          <p:cNvPr id="247" name="Rectangle 269">
            <a:extLst>
              <a:ext uri="{FF2B5EF4-FFF2-40B4-BE49-F238E27FC236}">
                <a16:creationId xmlns:a16="http://schemas.microsoft.com/office/drawing/2014/main" id="{3DA6BBF0-1E7F-4FA6-9087-BD89324BB584}"/>
              </a:ext>
            </a:extLst>
          </p:cNvPr>
          <p:cNvSpPr>
            <a:spLocks noChangeArrowheads="1"/>
          </p:cNvSpPr>
          <p:nvPr/>
        </p:nvSpPr>
        <p:spPr bwMode="auto">
          <a:xfrm>
            <a:off x="5797044" y="2740742"/>
            <a:ext cx="432811"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prstClr val="black">
                    <a:lumMod val="65000"/>
                    <a:lumOff val="35000"/>
                  </a:prstClr>
                </a:solidFill>
                <a:cs typeface="Arial" panose="020B0604020202020204" pitchFamily="34" charset="0"/>
              </a:rPr>
              <a:t>819/2646</a:t>
            </a:r>
          </a:p>
        </p:txBody>
      </p:sp>
      <p:sp>
        <p:nvSpPr>
          <p:cNvPr id="248" name="Rectangle 270">
            <a:extLst>
              <a:ext uri="{FF2B5EF4-FFF2-40B4-BE49-F238E27FC236}">
                <a16:creationId xmlns:a16="http://schemas.microsoft.com/office/drawing/2014/main" id="{9AEA6FEE-B4C2-43F5-BDE4-5ED92F1E1D4A}"/>
              </a:ext>
            </a:extLst>
          </p:cNvPr>
          <p:cNvSpPr>
            <a:spLocks noChangeArrowheads="1"/>
          </p:cNvSpPr>
          <p:nvPr/>
        </p:nvSpPr>
        <p:spPr bwMode="auto">
          <a:xfrm>
            <a:off x="5301773" y="2740742"/>
            <a:ext cx="30296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chemeClr val="accent1"/>
                </a:solidFill>
                <a:cs typeface="Arial" panose="020B0604020202020204" pitchFamily="34" charset="0"/>
              </a:rPr>
              <a:t>3 Mois</a:t>
            </a:r>
          </a:p>
        </p:txBody>
      </p:sp>
      <p:sp>
        <p:nvSpPr>
          <p:cNvPr id="250" name="Rectangle 272">
            <a:extLst>
              <a:ext uri="{FF2B5EF4-FFF2-40B4-BE49-F238E27FC236}">
                <a16:creationId xmlns:a16="http://schemas.microsoft.com/office/drawing/2014/main" id="{105CB3E6-B40C-4888-AFDB-517102065788}"/>
              </a:ext>
            </a:extLst>
          </p:cNvPr>
          <p:cNvSpPr>
            <a:spLocks noChangeArrowheads="1"/>
          </p:cNvSpPr>
          <p:nvPr/>
        </p:nvSpPr>
        <p:spPr bwMode="auto">
          <a:xfrm>
            <a:off x="7465006" y="2625326"/>
            <a:ext cx="105477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b="1" dirty="0">
                <a:solidFill>
                  <a:prstClr val="black">
                    <a:lumMod val="65000"/>
                    <a:lumOff val="35000"/>
                  </a:prstClr>
                </a:solidFill>
                <a:cs typeface="Arial" panose="020B0604020202020204" pitchFamily="34" charset="0"/>
              </a:rPr>
              <a:t>Taux à 5 ans (IC 95%)</a:t>
            </a:r>
            <a:endParaRPr lang="fr-FR" altLang="fr-FR" sz="800" dirty="0">
              <a:solidFill>
                <a:prstClr val="black">
                  <a:lumMod val="65000"/>
                  <a:lumOff val="35000"/>
                </a:prstClr>
              </a:solidFill>
              <a:cs typeface="Arial" panose="020B0604020202020204" pitchFamily="34" charset="0"/>
            </a:endParaRPr>
          </a:p>
        </p:txBody>
      </p:sp>
      <p:sp>
        <p:nvSpPr>
          <p:cNvPr id="251" name="Rectangle 273">
            <a:extLst>
              <a:ext uri="{FF2B5EF4-FFF2-40B4-BE49-F238E27FC236}">
                <a16:creationId xmlns:a16="http://schemas.microsoft.com/office/drawing/2014/main" id="{071CF268-8CDF-4113-A59D-41EB7FD2FB11}"/>
              </a:ext>
            </a:extLst>
          </p:cNvPr>
          <p:cNvSpPr>
            <a:spLocks noChangeArrowheads="1"/>
          </p:cNvSpPr>
          <p:nvPr/>
        </p:nvSpPr>
        <p:spPr bwMode="auto">
          <a:xfrm>
            <a:off x="6605362" y="2625326"/>
            <a:ext cx="581891"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b="1" dirty="0">
                <a:solidFill>
                  <a:prstClr val="black">
                    <a:lumMod val="65000"/>
                    <a:lumOff val="35000"/>
                  </a:prstClr>
                </a:solidFill>
                <a:cs typeface="Arial" panose="020B0604020202020204" pitchFamily="34" charset="0"/>
              </a:rPr>
              <a:t>HR (IC 95%)</a:t>
            </a:r>
            <a:endParaRPr lang="fr-FR" altLang="fr-FR" sz="800" dirty="0">
              <a:solidFill>
                <a:prstClr val="black">
                  <a:lumMod val="65000"/>
                  <a:lumOff val="35000"/>
                </a:prstClr>
              </a:solidFill>
              <a:cs typeface="Arial" panose="020B0604020202020204" pitchFamily="34" charset="0"/>
            </a:endParaRPr>
          </a:p>
        </p:txBody>
      </p:sp>
      <p:sp>
        <p:nvSpPr>
          <p:cNvPr id="252" name="Rectangle 274">
            <a:extLst>
              <a:ext uri="{FF2B5EF4-FFF2-40B4-BE49-F238E27FC236}">
                <a16:creationId xmlns:a16="http://schemas.microsoft.com/office/drawing/2014/main" id="{86A9D759-A73C-4465-A5AD-0EC21D5D94DD}"/>
              </a:ext>
            </a:extLst>
          </p:cNvPr>
          <p:cNvSpPr>
            <a:spLocks noChangeArrowheads="1"/>
          </p:cNvSpPr>
          <p:nvPr/>
        </p:nvSpPr>
        <p:spPr bwMode="auto">
          <a:xfrm>
            <a:off x="5797045" y="2625326"/>
            <a:ext cx="646011"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b="1" dirty="0" err="1">
                <a:solidFill>
                  <a:prstClr val="black">
                    <a:lumMod val="65000"/>
                    <a:lumOff val="35000"/>
                  </a:prstClr>
                </a:solidFill>
                <a:cs typeface="Arial" panose="020B0604020202020204" pitchFamily="34" charset="0"/>
              </a:rPr>
              <a:t>Evnmts</a:t>
            </a:r>
            <a:r>
              <a:rPr lang="fr-FR" altLang="fr-FR" sz="800" b="1" dirty="0">
                <a:solidFill>
                  <a:prstClr val="black">
                    <a:lumMod val="65000"/>
                    <a:lumOff val="35000"/>
                  </a:prstClr>
                </a:solidFill>
                <a:cs typeface="Arial" panose="020B0604020202020204" pitchFamily="34" charset="0"/>
              </a:rPr>
              <a:t>/Total</a:t>
            </a:r>
            <a:endParaRPr lang="fr-FR" altLang="fr-FR" sz="800" dirty="0">
              <a:solidFill>
                <a:prstClr val="black">
                  <a:lumMod val="65000"/>
                  <a:lumOff val="35000"/>
                </a:prstClr>
              </a:solidFill>
              <a:cs typeface="Arial" panose="020B0604020202020204" pitchFamily="34" charset="0"/>
            </a:endParaRPr>
          </a:p>
        </p:txBody>
      </p:sp>
      <p:sp>
        <p:nvSpPr>
          <p:cNvPr id="253" name="Rectangle 275">
            <a:extLst>
              <a:ext uri="{FF2B5EF4-FFF2-40B4-BE49-F238E27FC236}">
                <a16:creationId xmlns:a16="http://schemas.microsoft.com/office/drawing/2014/main" id="{23DDAB40-1685-4A7D-B6DB-08B026F270C0}"/>
              </a:ext>
            </a:extLst>
          </p:cNvPr>
          <p:cNvSpPr>
            <a:spLocks noChangeArrowheads="1"/>
          </p:cNvSpPr>
          <p:nvPr/>
        </p:nvSpPr>
        <p:spPr bwMode="auto">
          <a:xfrm>
            <a:off x="5308916" y="2625326"/>
            <a:ext cx="291747"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b="1" dirty="0">
                <a:solidFill>
                  <a:prstClr val="black">
                    <a:lumMod val="65000"/>
                    <a:lumOff val="35000"/>
                  </a:prstClr>
                </a:solidFill>
                <a:cs typeface="Arial" panose="020B0604020202020204" pitchFamily="34" charset="0"/>
              </a:rPr>
              <a:t>Durée</a:t>
            </a:r>
            <a:endParaRPr lang="fr-FR" altLang="fr-FR" sz="800" dirty="0">
              <a:solidFill>
                <a:prstClr val="black">
                  <a:lumMod val="65000"/>
                  <a:lumOff val="35000"/>
                </a:prstClr>
              </a:solidFill>
              <a:cs typeface="Arial" panose="020B0604020202020204" pitchFamily="34" charset="0"/>
            </a:endParaRPr>
          </a:p>
        </p:txBody>
      </p:sp>
      <p:sp>
        <p:nvSpPr>
          <p:cNvPr id="254" name="Rectangle 276">
            <a:extLst>
              <a:ext uri="{FF2B5EF4-FFF2-40B4-BE49-F238E27FC236}">
                <a16:creationId xmlns:a16="http://schemas.microsoft.com/office/drawing/2014/main" id="{97DD2A9E-B9C7-416B-82F7-67C9790F789F}"/>
              </a:ext>
            </a:extLst>
          </p:cNvPr>
          <p:cNvSpPr>
            <a:spLocks noChangeArrowheads="1"/>
          </p:cNvSpPr>
          <p:nvPr/>
        </p:nvSpPr>
        <p:spPr bwMode="auto">
          <a:xfrm>
            <a:off x="5060742" y="3870514"/>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chemeClr val="accent1"/>
                </a:solidFill>
                <a:cs typeface="Arial" panose="020B0604020202020204" pitchFamily="34" charset="0"/>
              </a:rPr>
              <a:t>2646</a:t>
            </a:r>
          </a:p>
        </p:txBody>
      </p:sp>
      <p:sp>
        <p:nvSpPr>
          <p:cNvPr id="255" name="Rectangle 277">
            <a:extLst>
              <a:ext uri="{FF2B5EF4-FFF2-40B4-BE49-F238E27FC236}">
                <a16:creationId xmlns:a16="http://schemas.microsoft.com/office/drawing/2014/main" id="{30D25B53-CFDB-44FB-8C0A-CB9428262846}"/>
              </a:ext>
            </a:extLst>
          </p:cNvPr>
          <p:cNvSpPr>
            <a:spLocks noChangeArrowheads="1"/>
          </p:cNvSpPr>
          <p:nvPr/>
        </p:nvSpPr>
        <p:spPr bwMode="auto">
          <a:xfrm>
            <a:off x="5640576" y="3870514"/>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chemeClr val="accent1"/>
                </a:solidFill>
                <a:cs typeface="Arial" panose="020B0604020202020204" pitchFamily="34" charset="0"/>
              </a:rPr>
              <a:t>2514</a:t>
            </a:r>
          </a:p>
        </p:txBody>
      </p:sp>
      <p:sp>
        <p:nvSpPr>
          <p:cNvPr id="256" name="Rectangle 278">
            <a:extLst>
              <a:ext uri="{FF2B5EF4-FFF2-40B4-BE49-F238E27FC236}">
                <a16:creationId xmlns:a16="http://schemas.microsoft.com/office/drawing/2014/main" id="{CB330550-69CC-4AA3-A04E-0675FD506FB4}"/>
              </a:ext>
            </a:extLst>
          </p:cNvPr>
          <p:cNvSpPr>
            <a:spLocks noChangeArrowheads="1"/>
          </p:cNvSpPr>
          <p:nvPr/>
        </p:nvSpPr>
        <p:spPr bwMode="auto">
          <a:xfrm>
            <a:off x="6219220" y="3870514"/>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chemeClr val="accent1"/>
                </a:solidFill>
                <a:cs typeface="Arial" panose="020B0604020202020204" pitchFamily="34" charset="0"/>
              </a:rPr>
              <a:t>2323</a:t>
            </a:r>
          </a:p>
        </p:txBody>
      </p:sp>
      <p:sp>
        <p:nvSpPr>
          <p:cNvPr id="257" name="Rectangle 279">
            <a:extLst>
              <a:ext uri="{FF2B5EF4-FFF2-40B4-BE49-F238E27FC236}">
                <a16:creationId xmlns:a16="http://schemas.microsoft.com/office/drawing/2014/main" id="{A144F451-E807-4CC0-8B06-FD7DDE22687C}"/>
              </a:ext>
            </a:extLst>
          </p:cNvPr>
          <p:cNvSpPr>
            <a:spLocks noChangeArrowheads="1"/>
          </p:cNvSpPr>
          <p:nvPr/>
        </p:nvSpPr>
        <p:spPr bwMode="auto">
          <a:xfrm>
            <a:off x="6791911" y="3870514"/>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chemeClr val="accent1"/>
                </a:solidFill>
                <a:cs typeface="Arial" panose="020B0604020202020204" pitchFamily="34" charset="0"/>
              </a:rPr>
              <a:t>2085</a:t>
            </a:r>
          </a:p>
        </p:txBody>
      </p:sp>
      <p:sp>
        <p:nvSpPr>
          <p:cNvPr id="258" name="Rectangle 280">
            <a:extLst>
              <a:ext uri="{FF2B5EF4-FFF2-40B4-BE49-F238E27FC236}">
                <a16:creationId xmlns:a16="http://schemas.microsoft.com/office/drawing/2014/main" id="{B9AC7719-983E-4399-8691-E60D2EFE8901}"/>
              </a:ext>
            </a:extLst>
          </p:cNvPr>
          <p:cNvSpPr>
            <a:spLocks noChangeArrowheads="1"/>
          </p:cNvSpPr>
          <p:nvPr/>
        </p:nvSpPr>
        <p:spPr bwMode="auto">
          <a:xfrm>
            <a:off x="7371745" y="3870514"/>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chemeClr val="accent1"/>
                </a:solidFill>
                <a:cs typeface="Arial" panose="020B0604020202020204" pitchFamily="34" charset="0"/>
              </a:rPr>
              <a:t>1814</a:t>
            </a:r>
          </a:p>
        </p:txBody>
      </p:sp>
      <p:sp>
        <p:nvSpPr>
          <p:cNvPr id="259" name="Rectangle 281">
            <a:extLst>
              <a:ext uri="{FF2B5EF4-FFF2-40B4-BE49-F238E27FC236}">
                <a16:creationId xmlns:a16="http://schemas.microsoft.com/office/drawing/2014/main" id="{E3260B0A-BE64-48B1-B161-7BE89CE85557}"/>
              </a:ext>
            </a:extLst>
          </p:cNvPr>
          <p:cNvSpPr>
            <a:spLocks noChangeArrowheads="1"/>
          </p:cNvSpPr>
          <p:nvPr/>
        </p:nvSpPr>
        <p:spPr bwMode="auto">
          <a:xfrm>
            <a:off x="7950388" y="3870514"/>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chemeClr val="accent1"/>
                </a:solidFill>
                <a:cs typeface="Arial" panose="020B0604020202020204" pitchFamily="34" charset="0"/>
              </a:rPr>
              <a:t>1473</a:t>
            </a:r>
          </a:p>
        </p:txBody>
      </p:sp>
      <p:sp>
        <p:nvSpPr>
          <p:cNvPr id="260" name="Rectangle 282">
            <a:extLst>
              <a:ext uri="{FF2B5EF4-FFF2-40B4-BE49-F238E27FC236}">
                <a16:creationId xmlns:a16="http://schemas.microsoft.com/office/drawing/2014/main" id="{C1217480-AD3E-49FB-AC7D-F7F094ADAD9B}"/>
              </a:ext>
            </a:extLst>
          </p:cNvPr>
          <p:cNvSpPr>
            <a:spLocks noChangeArrowheads="1"/>
          </p:cNvSpPr>
          <p:nvPr/>
        </p:nvSpPr>
        <p:spPr bwMode="auto">
          <a:xfrm>
            <a:off x="8529032" y="3870514"/>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chemeClr val="accent1"/>
                </a:solidFill>
                <a:cs typeface="Arial" panose="020B0604020202020204" pitchFamily="34" charset="0"/>
              </a:rPr>
              <a:t>935</a:t>
            </a:r>
          </a:p>
        </p:txBody>
      </p:sp>
      <p:sp>
        <p:nvSpPr>
          <p:cNvPr id="261" name="Rectangle 285">
            <a:extLst>
              <a:ext uri="{FF2B5EF4-FFF2-40B4-BE49-F238E27FC236}">
                <a16:creationId xmlns:a16="http://schemas.microsoft.com/office/drawing/2014/main" id="{49978197-EE2C-4AA7-AFB5-C16890119C4C}"/>
              </a:ext>
            </a:extLst>
          </p:cNvPr>
          <p:cNvSpPr>
            <a:spLocks noChangeArrowheads="1"/>
          </p:cNvSpPr>
          <p:nvPr/>
        </p:nvSpPr>
        <p:spPr bwMode="auto">
          <a:xfrm>
            <a:off x="5060742" y="3970527"/>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rgbClr val="C00000"/>
                </a:solidFill>
                <a:cs typeface="Arial" panose="020B0604020202020204" pitchFamily="34" charset="0"/>
              </a:rPr>
              <a:t>2627</a:t>
            </a:r>
          </a:p>
        </p:txBody>
      </p:sp>
      <p:sp>
        <p:nvSpPr>
          <p:cNvPr id="262" name="Rectangle 286">
            <a:extLst>
              <a:ext uri="{FF2B5EF4-FFF2-40B4-BE49-F238E27FC236}">
                <a16:creationId xmlns:a16="http://schemas.microsoft.com/office/drawing/2014/main" id="{7D8E4A40-AF40-4550-9CFD-68630D1AAA87}"/>
              </a:ext>
            </a:extLst>
          </p:cNvPr>
          <p:cNvSpPr>
            <a:spLocks noChangeArrowheads="1"/>
          </p:cNvSpPr>
          <p:nvPr/>
        </p:nvSpPr>
        <p:spPr bwMode="auto">
          <a:xfrm>
            <a:off x="5640576" y="3970527"/>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rgbClr val="C00000"/>
                </a:solidFill>
                <a:cs typeface="Arial" panose="020B0604020202020204" pitchFamily="34" charset="0"/>
              </a:rPr>
              <a:t>2484</a:t>
            </a:r>
          </a:p>
        </p:txBody>
      </p:sp>
      <p:sp>
        <p:nvSpPr>
          <p:cNvPr id="263" name="Rectangle 287">
            <a:extLst>
              <a:ext uri="{FF2B5EF4-FFF2-40B4-BE49-F238E27FC236}">
                <a16:creationId xmlns:a16="http://schemas.microsoft.com/office/drawing/2014/main" id="{1FA80A68-1D60-4840-9DB7-1AC3A232FA9B}"/>
              </a:ext>
            </a:extLst>
          </p:cNvPr>
          <p:cNvSpPr>
            <a:spLocks noChangeArrowheads="1"/>
          </p:cNvSpPr>
          <p:nvPr/>
        </p:nvSpPr>
        <p:spPr bwMode="auto">
          <a:xfrm>
            <a:off x="6219220" y="3970527"/>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rgbClr val="C00000"/>
                </a:solidFill>
                <a:cs typeface="Arial" panose="020B0604020202020204" pitchFamily="34" charset="0"/>
              </a:rPr>
              <a:t>2290</a:t>
            </a:r>
          </a:p>
        </p:txBody>
      </p:sp>
      <p:sp>
        <p:nvSpPr>
          <p:cNvPr id="264" name="Rectangle 288">
            <a:extLst>
              <a:ext uri="{FF2B5EF4-FFF2-40B4-BE49-F238E27FC236}">
                <a16:creationId xmlns:a16="http://schemas.microsoft.com/office/drawing/2014/main" id="{E15788D2-4F0B-4399-B2C7-A4B11888B7CE}"/>
              </a:ext>
            </a:extLst>
          </p:cNvPr>
          <p:cNvSpPr>
            <a:spLocks noChangeArrowheads="1"/>
          </p:cNvSpPr>
          <p:nvPr/>
        </p:nvSpPr>
        <p:spPr bwMode="auto">
          <a:xfrm>
            <a:off x="6791911" y="3970527"/>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rgbClr val="C00000"/>
                </a:solidFill>
                <a:cs typeface="Arial" panose="020B0604020202020204" pitchFamily="34" charset="0"/>
              </a:rPr>
              <a:t>2036</a:t>
            </a:r>
          </a:p>
        </p:txBody>
      </p:sp>
      <p:sp>
        <p:nvSpPr>
          <p:cNvPr id="265" name="Rectangle 289">
            <a:extLst>
              <a:ext uri="{FF2B5EF4-FFF2-40B4-BE49-F238E27FC236}">
                <a16:creationId xmlns:a16="http://schemas.microsoft.com/office/drawing/2014/main" id="{98001E93-C37E-4FD2-94C9-4F22D8BDC8FC}"/>
              </a:ext>
            </a:extLst>
          </p:cNvPr>
          <p:cNvSpPr>
            <a:spLocks noChangeArrowheads="1"/>
          </p:cNvSpPr>
          <p:nvPr/>
        </p:nvSpPr>
        <p:spPr bwMode="auto">
          <a:xfrm>
            <a:off x="7371745" y="3970527"/>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rgbClr val="C00000"/>
                </a:solidFill>
                <a:cs typeface="Arial" panose="020B0604020202020204" pitchFamily="34" charset="0"/>
              </a:rPr>
              <a:t>1795</a:t>
            </a:r>
          </a:p>
        </p:txBody>
      </p:sp>
      <p:sp>
        <p:nvSpPr>
          <p:cNvPr id="266" name="Rectangle 290">
            <a:extLst>
              <a:ext uri="{FF2B5EF4-FFF2-40B4-BE49-F238E27FC236}">
                <a16:creationId xmlns:a16="http://schemas.microsoft.com/office/drawing/2014/main" id="{BB6B8D48-7657-494C-A6A3-43A2A883C5A7}"/>
              </a:ext>
            </a:extLst>
          </p:cNvPr>
          <p:cNvSpPr>
            <a:spLocks noChangeArrowheads="1"/>
          </p:cNvSpPr>
          <p:nvPr/>
        </p:nvSpPr>
        <p:spPr bwMode="auto">
          <a:xfrm>
            <a:off x="7950388" y="3970527"/>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rgbClr val="C00000"/>
                </a:solidFill>
                <a:cs typeface="Arial" panose="020B0604020202020204" pitchFamily="34" charset="0"/>
              </a:rPr>
              <a:t>1502</a:t>
            </a:r>
          </a:p>
        </p:txBody>
      </p:sp>
      <p:sp>
        <p:nvSpPr>
          <p:cNvPr id="267" name="Rectangle 291">
            <a:extLst>
              <a:ext uri="{FF2B5EF4-FFF2-40B4-BE49-F238E27FC236}">
                <a16:creationId xmlns:a16="http://schemas.microsoft.com/office/drawing/2014/main" id="{2D100779-D623-4B7B-AD30-6ADBE7043579}"/>
              </a:ext>
            </a:extLst>
          </p:cNvPr>
          <p:cNvSpPr>
            <a:spLocks noChangeArrowheads="1"/>
          </p:cNvSpPr>
          <p:nvPr/>
        </p:nvSpPr>
        <p:spPr bwMode="auto">
          <a:xfrm>
            <a:off x="8529032" y="3970527"/>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800" dirty="0">
                <a:solidFill>
                  <a:srgbClr val="C00000"/>
                </a:solidFill>
                <a:cs typeface="Arial" panose="020B0604020202020204" pitchFamily="34" charset="0"/>
              </a:rPr>
              <a:t>1012</a:t>
            </a:r>
          </a:p>
        </p:txBody>
      </p:sp>
      <p:sp>
        <p:nvSpPr>
          <p:cNvPr id="268" name="Rectangle 9">
            <a:extLst>
              <a:ext uri="{FF2B5EF4-FFF2-40B4-BE49-F238E27FC236}">
                <a16:creationId xmlns:a16="http://schemas.microsoft.com/office/drawing/2014/main" id="{8C66D95F-1B02-4BB3-8100-E402BF95F516}"/>
              </a:ext>
            </a:extLst>
          </p:cNvPr>
          <p:cNvSpPr>
            <a:spLocks noChangeArrowheads="1"/>
          </p:cNvSpPr>
          <p:nvPr/>
        </p:nvSpPr>
        <p:spPr bwMode="auto">
          <a:xfrm rot="16200000">
            <a:off x="4330336" y="2426188"/>
            <a:ext cx="87844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800" dirty="0">
                <a:solidFill>
                  <a:prstClr val="black">
                    <a:lumMod val="65000"/>
                    <a:lumOff val="35000"/>
                  </a:prstClr>
                </a:solidFill>
                <a:cs typeface="Arial" panose="020B0604020202020204" pitchFamily="34" charset="0"/>
              </a:rPr>
              <a:t>% sans </a:t>
            </a:r>
            <a:r>
              <a:rPr lang="fr-FR" altLang="fr-FR" sz="800" dirty="0" err="1">
                <a:solidFill>
                  <a:prstClr val="black">
                    <a:lumMod val="65000"/>
                    <a:lumOff val="35000"/>
                  </a:prstClr>
                </a:solidFill>
                <a:cs typeface="Arial" panose="020B0604020202020204" pitchFamily="34" charset="0"/>
              </a:rPr>
              <a:t>évènement</a:t>
            </a:r>
            <a:endParaRPr lang="fr-FR" altLang="fr-FR" sz="800" dirty="0">
              <a:solidFill>
                <a:prstClr val="black">
                  <a:lumMod val="65000"/>
                  <a:lumOff val="35000"/>
                </a:prstClr>
              </a:solidFill>
              <a:cs typeface="Arial" panose="020B0604020202020204" pitchFamily="34" charset="0"/>
            </a:endParaRPr>
          </a:p>
        </p:txBody>
      </p:sp>
      <p:sp>
        <p:nvSpPr>
          <p:cNvPr id="269" name="CasellaDiTesto 2">
            <a:extLst>
              <a:ext uri="{FF2B5EF4-FFF2-40B4-BE49-F238E27FC236}">
                <a16:creationId xmlns:a16="http://schemas.microsoft.com/office/drawing/2014/main" id="{182B8F3C-234C-4506-BC96-612FEE2DE009}"/>
              </a:ext>
            </a:extLst>
          </p:cNvPr>
          <p:cNvSpPr txBox="1"/>
          <p:nvPr/>
        </p:nvSpPr>
        <p:spPr>
          <a:xfrm>
            <a:off x="287314" y="1228693"/>
            <a:ext cx="1588029" cy="276999"/>
          </a:xfrm>
          <a:prstGeom prst="rect">
            <a:avLst/>
          </a:prstGeom>
          <a:solidFill>
            <a:schemeClr val="bg1"/>
          </a:solidFill>
        </p:spPr>
        <p:txBody>
          <a:bodyPr wrap="square" rtlCol="0">
            <a:spAutoFit/>
          </a:bodyPr>
          <a:lstStyle/>
          <a:p>
            <a:pPr>
              <a:defRPr/>
            </a:pPr>
            <a:r>
              <a:rPr lang="it-IT" sz="1200" b="1" dirty="0">
                <a:solidFill>
                  <a:schemeClr val="tx1">
                    <a:lumMod val="75000"/>
                    <a:lumOff val="25000"/>
                  </a:schemeClr>
                </a:solidFill>
                <a:latin typeface="Arial" panose="020B0604020202020204" pitchFamily="34" charset="0"/>
                <a:cs typeface="Arial" panose="020B0604020202020204" pitchFamily="34" charset="0"/>
              </a:rPr>
              <a:t>Low risk (T1-3, N1)</a:t>
            </a:r>
          </a:p>
        </p:txBody>
      </p:sp>
      <p:sp>
        <p:nvSpPr>
          <p:cNvPr id="270" name="CasellaDiTesto 9">
            <a:extLst>
              <a:ext uri="{FF2B5EF4-FFF2-40B4-BE49-F238E27FC236}">
                <a16:creationId xmlns:a16="http://schemas.microsoft.com/office/drawing/2014/main" id="{425AF6B5-45EC-47BF-AA8A-2FC5B1EC697A}"/>
              </a:ext>
            </a:extLst>
          </p:cNvPr>
          <p:cNvSpPr txBox="1"/>
          <p:nvPr/>
        </p:nvSpPr>
        <p:spPr>
          <a:xfrm>
            <a:off x="4718630" y="1228693"/>
            <a:ext cx="1500590" cy="276999"/>
          </a:xfrm>
          <a:prstGeom prst="rect">
            <a:avLst/>
          </a:prstGeom>
          <a:solidFill>
            <a:schemeClr val="bg1"/>
          </a:solidFill>
        </p:spPr>
        <p:txBody>
          <a:bodyPr wrap="square" rtlCol="0">
            <a:spAutoFit/>
          </a:bodyPr>
          <a:lstStyle/>
          <a:p>
            <a:pPr>
              <a:defRPr/>
            </a:pPr>
            <a:r>
              <a:rPr lang="it-IT" sz="1200" b="1" dirty="0">
                <a:solidFill>
                  <a:schemeClr val="tx1">
                    <a:lumMod val="75000"/>
                    <a:lumOff val="25000"/>
                  </a:schemeClr>
                </a:solidFill>
                <a:latin typeface="Arial" panose="020B0604020202020204" pitchFamily="34" charset="0"/>
                <a:cs typeface="Arial" panose="020B0604020202020204" pitchFamily="34" charset="0"/>
              </a:rPr>
              <a:t>High risk (T4, N2)</a:t>
            </a:r>
          </a:p>
        </p:txBody>
      </p:sp>
      <p:grpSp>
        <p:nvGrpSpPr>
          <p:cNvPr id="32" name="Groupe 31">
            <a:extLst>
              <a:ext uri="{FF2B5EF4-FFF2-40B4-BE49-F238E27FC236}">
                <a16:creationId xmlns:a16="http://schemas.microsoft.com/office/drawing/2014/main" id="{40927B02-05EE-4CD1-874A-DBEBC3B36E48}"/>
              </a:ext>
            </a:extLst>
          </p:cNvPr>
          <p:cNvGrpSpPr/>
          <p:nvPr/>
        </p:nvGrpSpPr>
        <p:grpSpPr>
          <a:xfrm>
            <a:off x="711200" y="1600200"/>
            <a:ext cx="3512820" cy="269240"/>
            <a:chOff x="711200" y="1600200"/>
            <a:chExt cx="3512820" cy="269240"/>
          </a:xfrm>
        </p:grpSpPr>
        <p:sp>
          <p:nvSpPr>
            <p:cNvPr id="244" name="Forme libre : forme 243">
              <a:extLst>
                <a:ext uri="{FF2B5EF4-FFF2-40B4-BE49-F238E27FC236}">
                  <a16:creationId xmlns:a16="http://schemas.microsoft.com/office/drawing/2014/main" id="{606C1770-922F-4108-B359-81DE0780AD0A}"/>
                </a:ext>
              </a:extLst>
            </p:cNvPr>
            <p:cNvSpPr/>
            <p:nvPr/>
          </p:nvSpPr>
          <p:spPr>
            <a:xfrm>
              <a:off x="716280" y="1605280"/>
              <a:ext cx="3507740" cy="246380"/>
            </a:xfrm>
            <a:custGeom>
              <a:avLst/>
              <a:gdLst>
                <a:gd name="connsiteX0" fmla="*/ 0 w 3507740"/>
                <a:gd name="connsiteY0" fmla="*/ 0 h 246380"/>
                <a:gd name="connsiteX1" fmla="*/ 668020 w 3507740"/>
                <a:gd name="connsiteY1" fmla="*/ 22860 h 246380"/>
                <a:gd name="connsiteX2" fmla="*/ 1257300 w 3507740"/>
                <a:gd name="connsiteY2" fmla="*/ 53340 h 246380"/>
                <a:gd name="connsiteX3" fmla="*/ 1816100 w 3507740"/>
                <a:gd name="connsiteY3" fmla="*/ 99060 h 246380"/>
                <a:gd name="connsiteX4" fmla="*/ 2319020 w 3507740"/>
                <a:gd name="connsiteY4" fmla="*/ 142240 h 246380"/>
                <a:gd name="connsiteX5" fmla="*/ 2420620 w 3507740"/>
                <a:gd name="connsiteY5" fmla="*/ 157480 h 246380"/>
                <a:gd name="connsiteX6" fmla="*/ 2595880 w 3507740"/>
                <a:gd name="connsiteY6" fmla="*/ 170180 h 246380"/>
                <a:gd name="connsiteX7" fmla="*/ 2898140 w 3507740"/>
                <a:gd name="connsiteY7" fmla="*/ 198120 h 246380"/>
                <a:gd name="connsiteX8" fmla="*/ 3101340 w 3507740"/>
                <a:gd name="connsiteY8" fmla="*/ 208280 h 246380"/>
                <a:gd name="connsiteX9" fmla="*/ 3324860 w 3507740"/>
                <a:gd name="connsiteY9" fmla="*/ 228600 h 246380"/>
                <a:gd name="connsiteX10" fmla="*/ 3507740 w 3507740"/>
                <a:gd name="connsiteY10" fmla="*/ 246380 h 246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07740" h="246380">
                  <a:moveTo>
                    <a:pt x="0" y="0"/>
                  </a:moveTo>
                  <a:lnTo>
                    <a:pt x="668020" y="22860"/>
                  </a:lnTo>
                  <a:lnTo>
                    <a:pt x="1257300" y="53340"/>
                  </a:lnTo>
                  <a:cubicBezTo>
                    <a:pt x="1448647" y="66040"/>
                    <a:pt x="1816100" y="99060"/>
                    <a:pt x="1816100" y="99060"/>
                  </a:cubicBezTo>
                  <a:lnTo>
                    <a:pt x="2319020" y="142240"/>
                  </a:lnTo>
                  <a:cubicBezTo>
                    <a:pt x="2419773" y="151977"/>
                    <a:pt x="2374477" y="152823"/>
                    <a:pt x="2420620" y="157480"/>
                  </a:cubicBezTo>
                  <a:cubicBezTo>
                    <a:pt x="2466763" y="162137"/>
                    <a:pt x="2595880" y="170180"/>
                    <a:pt x="2595880" y="170180"/>
                  </a:cubicBezTo>
                  <a:lnTo>
                    <a:pt x="2898140" y="198120"/>
                  </a:lnTo>
                  <a:cubicBezTo>
                    <a:pt x="2982383" y="204470"/>
                    <a:pt x="3030220" y="203200"/>
                    <a:pt x="3101340" y="208280"/>
                  </a:cubicBezTo>
                  <a:cubicBezTo>
                    <a:pt x="3172460" y="213360"/>
                    <a:pt x="3324860" y="228600"/>
                    <a:pt x="3324860" y="228600"/>
                  </a:cubicBezTo>
                  <a:lnTo>
                    <a:pt x="3507740" y="246380"/>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49" name="Forme libre : forme 248">
              <a:extLst>
                <a:ext uri="{FF2B5EF4-FFF2-40B4-BE49-F238E27FC236}">
                  <a16:creationId xmlns:a16="http://schemas.microsoft.com/office/drawing/2014/main" id="{A3FBB2E4-C7BE-4D0A-B54C-00184C4FD7FD}"/>
                </a:ext>
              </a:extLst>
            </p:cNvPr>
            <p:cNvSpPr/>
            <p:nvPr/>
          </p:nvSpPr>
          <p:spPr>
            <a:xfrm>
              <a:off x="711200" y="1600200"/>
              <a:ext cx="3512820" cy="269240"/>
            </a:xfrm>
            <a:custGeom>
              <a:avLst/>
              <a:gdLst>
                <a:gd name="connsiteX0" fmla="*/ 0 w 3512820"/>
                <a:gd name="connsiteY0" fmla="*/ 0 h 269240"/>
                <a:gd name="connsiteX1" fmla="*/ 525780 w 3512820"/>
                <a:gd name="connsiteY1" fmla="*/ 20320 h 269240"/>
                <a:gd name="connsiteX2" fmla="*/ 1107440 w 3512820"/>
                <a:gd name="connsiteY2" fmla="*/ 60960 h 269240"/>
                <a:gd name="connsiteX3" fmla="*/ 1607820 w 3512820"/>
                <a:gd name="connsiteY3" fmla="*/ 91440 h 269240"/>
                <a:gd name="connsiteX4" fmla="*/ 2065020 w 3512820"/>
                <a:gd name="connsiteY4" fmla="*/ 139700 h 269240"/>
                <a:gd name="connsiteX5" fmla="*/ 2258060 w 3512820"/>
                <a:gd name="connsiteY5" fmla="*/ 160020 h 269240"/>
                <a:gd name="connsiteX6" fmla="*/ 2397760 w 3512820"/>
                <a:gd name="connsiteY6" fmla="*/ 175260 h 269240"/>
                <a:gd name="connsiteX7" fmla="*/ 2593340 w 3512820"/>
                <a:gd name="connsiteY7" fmla="*/ 193040 h 269240"/>
                <a:gd name="connsiteX8" fmla="*/ 2844800 w 3512820"/>
                <a:gd name="connsiteY8" fmla="*/ 208280 h 269240"/>
                <a:gd name="connsiteX9" fmla="*/ 3073400 w 3512820"/>
                <a:gd name="connsiteY9" fmla="*/ 233680 h 269240"/>
                <a:gd name="connsiteX10" fmla="*/ 3307080 w 3512820"/>
                <a:gd name="connsiteY10" fmla="*/ 254000 h 269240"/>
                <a:gd name="connsiteX11" fmla="*/ 3512820 w 3512820"/>
                <a:gd name="connsiteY11" fmla="*/ 269240 h 269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12820" h="269240">
                  <a:moveTo>
                    <a:pt x="0" y="0"/>
                  </a:moveTo>
                  <a:lnTo>
                    <a:pt x="525780" y="20320"/>
                  </a:lnTo>
                  <a:lnTo>
                    <a:pt x="1107440" y="60960"/>
                  </a:lnTo>
                  <a:lnTo>
                    <a:pt x="1607820" y="91440"/>
                  </a:lnTo>
                  <a:lnTo>
                    <a:pt x="2065020" y="139700"/>
                  </a:lnTo>
                  <a:lnTo>
                    <a:pt x="2258060" y="160020"/>
                  </a:lnTo>
                  <a:lnTo>
                    <a:pt x="2397760" y="175260"/>
                  </a:lnTo>
                  <a:lnTo>
                    <a:pt x="2593340" y="193040"/>
                  </a:lnTo>
                  <a:lnTo>
                    <a:pt x="2844800" y="208280"/>
                  </a:lnTo>
                  <a:lnTo>
                    <a:pt x="3073400" y="233680"/>
                  </a:lnTo>
                  <a:lnTo>
                    <a:pt x="3307080" y="254000"/>
                  </a:lnTo>
                  <a:lnTo>
                    <a:pt x="3512820" y="269240"/>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282" name="Groupe 281">
            <a:extLst>
              <a:ext uri="{FF2B5EF4-FFF2-40B4-BE49-F238E27FC236}">
                <a16:creationId xmlns:a16="http://schemas.microsoft.com/office/drawing/2014/main" id="{926D51A6-C242-4E22-8B49-FE5C395249A4}"/>
              </a:ext>
            </a:extLst>
          </p:cNvPr>
          <p:cNvGrpSpPr/>
          <p:nvPr/>
        </p:nvGrpSpPr>
        <p:grpSpPr>
          <a:xfrm>
            <a:off x="5170633" y="1600200"/>
            <a:ext cx="3517900" cy="612620"/>
            <a:chOff x="5036820" y="1600200"/>
            <a:chExt cx="3517900" cy="612620"/>
          </a:xfrm>
        </p:grpSpPr>
        <p:sp>
          <p:nvSpPr>
            <p:cNvPr id="34" name="Forme libre : forme 33">
              <a:extLst>
                <a:ext uri="{FF2B5EF4-FFF2-40B4-BE49-F238E27FC236}">
                  <a16:creationId xmlns:a16="http://schemas.microsoft.com/office/drawing/2014/main" id="{F3F47D40-8CBB-41E1-92CC-F941F99FA7B7}"/>
                </a:ext>
              </a:extLst>
            </p:cNvPr>
            <p:cNvSpPr/>
            <p:nvPr/>
          </p:nvSpPr>
          <p:spPr>
            <a:xfrm>
              <a:off x="5036820" y="1605280"/>
              <a:ext cx="3517900" cy="607540"/>
            </a:xfrm>
            <a:custGeom>
              <a:avLst/>
              <a:gdLst>
                <a:gd name="connsiteX0" fmla="*/ 0 w 3517900"/>
                <a:gd name="connsiteY0" fmla="*/ 0 h 607540"/>
                <a:gd name="connsiteX1" fmla="*/ 645160 w 3517900"/>
                <a:gd name="connsiteY1" fmla="*/ 66040 h 607540"/>
                <a:gd name="connsiteX2" fmla="*/ 982980 w 3517900"/>
                <a:gd name="connsiteY2" fmla="*/ 127000 h 607540"/>
                <a:gd name="connsiteX3" fmla="*/ 1219200 w 3517900"/>
                <a:gd name="connsiteY3" fmla="*/ 190500 h 607540"/>
                <a:gd name="connsiteX4" fmla="*/ 1407160 w 3517900"/>
                <a:gd name="connsiteY4" fmla="*/ 215900 h 607540"/>
                <a:gd name="connsiteX5" fmla="*/ 1569720 w 3517900"/>
                <a:gd name="connsiteY5" fmla="*/ 264160 h 607540"/>
                <a:gd name="connsiteX6" fmla="*/ 1739900 w 3517900"/>
                <a:gd name="connsiteY6" fmla="*/ 284480 h 607540"/>
                <a:gd name="connsiteX7" fmla="*/ 1831340 w 3517900"/>
                <a:gd name="connsiteY7" fmla="*/ 322580 h 607540"/>
                <a:gd name="connsiteX8" fmla="*/ 1920240 w 3517900"/>
                <a:gd name="connsiteY8" fmla="*/ 327660 h 607540"/>
                <a:gd name="connsiteX9" fmla="*/ 2227580 w 3517900"/>
                <a:gd name="connsiteY9" fmla="*/ 388620 h 607540"/>
                <a:gd name="connsiteX10" fmla="*/ 2390140 w 3517900"/>
                <a:gd name="connsiteY10" fmla="*/ 429260 h 607540"/>
                <a:gd name="connsiteX11" fmla="*/ 2595880 w 3517900"/>
                <a:gd name="connsiteY11" fmla="*/ 467360 h 607540"/>
                <a:gd name="connsiteX12" fmla="*/ 2791460 w 3517900"/>
                <a:gd name="connsiteY12" fmla="*/ 520700 h 607540"/>
                <a:gd name="connsiteX13" fmla="*/ 3032760 w 3517900"/>
                <a:gd name="connsiteY13" fmla="*/ 546100 h 607540"/>
                <a:gd name="connsiteX14" fmla="*/ 3213100 w 3517900"/>
                <a:gd name="connsiteY14" fmla="*/ 568960 h 607540"/>
                <a:gd name="connsiteX15" fmla="*/ 3378200 w 3517900"/>
                <a:gd name="connsiteY15" fmla="*/ 584200 h 607540"/>
                <a:gd name="connsiteX16" fmla="*/ 3477260 w 3517900"/>
                <a:gd name="connsiteY16" fmla="*/ 604520 h 607540"/>
                <a:gd name="connsiteX17" fmla="*/ 3517900 w 3517900"/>
                <a:gd name="connsiteY17" fmla="*/ 607060 h 60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17900" h="607540">
                  <a:moveTo>
                    <a:pt x="0" y="0"/>
                  </a:moveTo>
                  <a:lnTo>
                    <a:pt x="645160" y="66040"/>
                  </a:lnTo>
                  <a:cubicBezTo>
                    <a:pt x="808990" y="87207"/>
                    <a:pt x="887307" y="106257"/>
                    <a:pt x="982980" y="127000"/>
                  </a:cubicBezTo>
                  <a:cubicBezTo>
                    <a:pt x="1078653" y="147743"/>
                    <a:pt x="1148503" y="175683"/>
                    <a:pt x="1219200" y="190500"/>
                  </a:cubicBezTo>
                  <a:cubicBezTo>
                    <a:pt x="1289897" y="205317"/>
                    <a:pt x="1348740" y="203623"/>
                    <a:pt x="1407160" y="215900"/>
                  </a:cubicBezTo>
                  <a:cubicBezTo>
                    <a:pt x="1465580" y="228177"/>
                    <a:pt x="1514263" y="252730"/>
                    <a:pt x="1569720" y="264160"/>
                  </a:cubicBezTo>
                  <a:cubicBezTo>
                    <a:pt x="1625177" y="275590"/>
                    <a:pt x="1696297" y="274743"/>
                    <a:pt x="1739900" y="284480"/>
                  </a:cubicBezTo>
                  <a:cubicBezTo>
                    <a:pt x="1783503" y="294217"/>
                    <a:pt x="1801283" y="315383"/>
                    <a:pt x="1831340" y="322580"/>
                  </a:cubicBezTo>
                  <a:cubicBezTo>
                    <a:pt x="1861397" y="329777"/>
                    <a:pt x="1854200" y="316653"/>
                    <a:pt x="1920240" y="327660"/>
                  </a:cubicBezTo>
                  <a:cubicBezTo>
                    <a:pt x="1986280" y="338667"/>
                    <a:pt x="2149263" y="371687"/>
                    <a:pt x="2227580" y="388620"/>
                  </a:cubicBezTo>
                  <a:cubicBezTo>
                    <a:pt x="2305897" y="405553"/>
                    <a:pt x="2328757" y="416137"/>
                    <a:pt x="2390140" y="429260"/>
                  </a:cubicBezTo>
                  <a:cubicBezTo>
                    <a:pt x="2451523" y="442383"/>
                    <a:pt x="2528993" y="452120"/>
                    <a:pt x="2595880" y="467360"/>
                  </a:cubicBezTo>
                  <a:cubicBezTo>
                    <a:pt x="2662767" y="482600"/>
                    <a:pt x="2718647" y="507577"/>
                    <a:pt x="2791460" y="520700"/>
                  </a:cubicBezTo>
                  <a:cubicBezTo>
                    <a:pt x="2864273" y="533823"/>
                    <a:pt x="2962487" y="538057"/>
                    <a:pt x="3032760" y="546100"/>
                  </a:cubicBezTo>
                  <a:cubicBezTo>
                    <a:pt x="3103033" y="554143"/>
                    <a:pt x="3155527" y="562610"/>
                    <a:pt x="3213100" y="568960"/>
                  </a:cubicBezTo>
                  <a:cubicBezTo>
                    <a:pt x="3270673" y="575310"/>
                    <a:pt x="3334173" y="578273"/>
                    <a:pt x="3378200" y="584200"/>
                  </a:cubicBezTo>
                  <a:cubicBezTo>
                    <a:pt x="3422227" y="590127"/>
                    <a:pt x="3453977" y="600710"/>
                    <a:pt x="3477260" y="604520"/>
                  </a:cubicBezTo>
                  <a:cubicBezTo>
                    <a:pt x="3500543" y="608330"/>
                    <a:pt x="3509221" y="607695"/>
                    <a:pt x="3517900" y="607060"/>
                  </a:cubicBez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81" name="Forme libre : forme 280">
              <a:extLst>
                <a:ext uri="{FF2B5EF4-FFF2-40B4-BE49-F238E27FC236}">
                  <a16:creationId xmlns:a16="http://schemas.microsoft.com/office/drawing/2014/main" id="{9C731C4A-D2F7-4DD9-BCAF-419DB4A947B3}"/>
                </a:ext>
              </a:extLst>
            </p:cNvPr>
            <p:cNvSpPr/>
            <p:nvPr/>
          </p:nvSpPr>
          <p:spPr>
            <a:xfrm>
              <a:off x="5036820" y="1600200"/>
              <a:ext cx="3512820" cy="563880"/>
            </a:xfrm>
            <a:custGeom>
              <a:avLst/>
              <a:gdLst>
                <a:gd name="connsiteX0" fmla="*/ 0 w 3512820"/>
                <a:gd name="connsiteY0" fmla="*/ 0 h 563880"/>
                <a:gd name="connsiteX1" fmla="*/ 375920 w 3512820"/>
                <a:gd name="connsiteY1" fmla="*/ 33020 h 563880"/>
                <a:gd name="connsiteX2" fmla="*/ 706120 w 3512820"/>
                <a:gd name="connsiteY2" fmla="*/ 78740 h 563880"/>
                <a:gd name="connsiteX3" fmla="*/ 1000760 w 3512820"/>
                <a:gd name="connsiteY3" fmla="*/ 137160 h 563880"/>
                <a:gd name="connsiteX4" fmla="*/ 1374140 w 3512820"/>
                <a:gd name="connsiteY4" fmla="*/ 231140 h 563880"/>
                <a:gd name="connsiteX5" fmla="*/ 1597660 w 3512820"/>
                <a:gd name="connsiteY5" fmla="*/ 269240 h 563880"/>
                <a:gd name="connsiteX6" fmla="*/ 1755140 w 3512820"/>
                <a:gd name="connsiteY6" fmla="*/ 314960 h 563880"/>
                <a:gd name="connsiteX7" fmla="*/ 1996440 w 3512820"/>
                <a:gd name="connsiteY7" fmla="*/ 358140 h 563880"/>
                <a:gd name="connsiteX8" fmla="*/ 2258060 w 3512820"/>
                <a:gd name="connsiteY8" fmla="*/ 416560 h 563880"/>
                <a:gd name="connsiteX9" fmla="*/ 2763520 w 3512820"/>
                <a:gd name="connsiteY9" fmla="*/ 469900 h 563880"/>
                <a:gd name="connsiteX10" fmla="*/ 2938780 w 3512820"/>
                <a:gd name="connsiteY10" fmla="*/ 502920 h 563880"/>
                <a:gd name="connsiteX11" fmla="*/ 3058160 w 3512820"/>
                <a:gd name="connsiteY11" fmla="*/ 510540 h 563880"/>
                <a:gd name="connsiteX12" fmla="*/ 3190240 w 3512820"/>
                <a:gd name="connsiteY12" fmla="*/ 528320 h 563880"/>
                <a:gd name="connsiteX13" fmla="*/ 3449320 w 3512820"/>
                <a:gd name="connsiteY13" fmla="*/ 553720 h 563880"/>
                <a:gd name="connsiteX14" fmla="*/ 3512820 w 3512820"/>
                <a:gd name="connsiteY14" fmla="*/ 563880 h 563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12820" h="563880">
                  <a:moveTo>
                    <a:pt x="0" y="0"/>
                  </a:moveTo>
                  <a:cubicBezTo>
                    <a:pt x="129116" y="9948"/>
                    <a:pt x="258233" y="19897"/>
                    <a:pt x="375920" y="33020"/>
                  </a:cubicBezTo>
                  <a:cubicBezTo>
                    <a:pt x="493607" y="46143"/>
                    <a:pt x="601980" y="61383"/>
                    <a:pt x="706120" y="78740"/>
                  </a:cubicBezTo>
                  <a:cubicBezTo>
                    <a:pt x="810260" y="96097"/>
                    <a:pt x="889423" y="111760"/>
                    <a:pt x="1000760" y="137160"/>
                  </a:cubicBezTo>
                  <a:cubicBezTo>
                    <a:pt x="1112097" y="162560"/>
                    <a:pt x="1274657" y="209127"/>
                    <a:pt x="1374140" y="231140"/>
                  </a:cubicBezTo>
                  <a:cubicBezTo>
                    <a:pt x="1473623" y="253153"/>
                    <a:pt x="1534160" y="255270"/>
                    <a:pt x="1597660" y="269240"/>
                  </a:cubicBezTo>
                  <a:cubicBezTo>
                    <a:pt x="1661160" y="283210"/>
                    <a:pt x="1688677" y="300143"/>
                    <a:pt x="1755140" y="314960"/>
                  </a:cubicBezTo>
                  <a:cubicBezTo>
                    <a:pt x="1821603" y="329777"/>
                    <a:pt x="1912620" y="341207"/>
                    <a:pt x="1996440" y="358140"/>
                  </a:cubicBezTo>
                  <a:cubicBezTo>
                    <a:pt x="2080260" y="375073"/>
                    <a:pt x="2130213" y="397933"/>
                    <a:pt x="2258060" y="416560"/>
                  </a:cubicBezTo>
                  <a:cubicBezTo>
                    <a:pt x="2385907" y="435187"/>
                    <a:pt x="2650067" y="455507"/>
                    <a:pt x="2763520" y="469900"/>
                  </a:cubicBezTo>
                  <a:cubicBezTo>
                    <a:pt x="2876973" y="484293"/>
                    <a:pt x="2889673" y="496147"/>
                    <a:pt x="2938780" y="502920"/>
                  </a:cubicBezTo>
                  <a:cubicBezTo>
                    <a:pt x="2987887" y="509693"/>
                    <a:pt x="3016250" y="506307"/>
                    <a:pt x="3058160" y="510540"/>
                  </a:cubicBezTo>
                  <a:cubicBezTo>
                    <a:pt x="3100070" y="514773"/>
                    <a:pt x="3125047" y="521123"/>
                    <a:pt x="3190240" y="528320"/>
                  </a:cubicBezTo>
                  <a:cubicBezTo>
                    <a:pt x="3255433" y="535517"/>
                    <a:pt x="3395557" y="547793"/>
                    <a:pt x="3449320" y="553720"/>
                  </a:cubicBezTo>
                  <a:cubicBezTo>
                    <a:pt x="3503083" y="559647"/>
                    <a:pt x="3507951" y="561763"/>
                    <a:pt x="3512820" y="563880"/>
                  </a:cubicBez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272" name="Titre 1"/>
          <p:cNvSpPr>
            <a:spLocks noGrp="1"/>
          </p:cNvSpPr>
          <p:nvPr>
            <p:ph type="title"/>
          </p:nvPr>
        </p:nvSpPr>
        <p:spPr>
          <a:xfrm>
            <a:off x="190500" y="0"/>
            <a:ext cx="7124700" cy="596560"/>
          </a:xfrm>
        </p:spPr>
        <p:txBody>
          <a:bodyPr>
            <a:noAutofit/>
          </a:bodyPr>
          <a:lstStyle/>
          <a:p>
            <a:r>
              <a:rPr lang="fr-FR" sz="2200" b="1" dirty="0"/>
              <a:t>Etude IDEA</a:t>
            </a:r>
            <a:br>
              <a:rPr lang="fr-FR" sz="2200" b="1" dirty="0"/>
            </a:br>
            <a:r>
              <a:rPr lang="fr-FR" sz="2200" dirty="0"/>
              <a:t>Données actualisées de SG et de SSR à 5 ans</a:t>
            </a:r>
          </a:p>
        </p:txBody>
      </p:sp>
    </p:spTree>
    <p:extLst>
      <p:ext uri="{BB962C8B-B14F-4D97-AF65-F5344CB8AC3E}">
        <p14:creationId xmlns:p14="http://schemas.microsoft.com/office/powerpoint/2010/main" val="7712457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sz="half" idx="1"/>
          </p:nvPr>
        </p:nvSpPr>
        <p:spPr/>
        <p:txBody>
          <a:bodyPr/>
          <a:lstStyle/>
          <a:p>
            <a:r>
              <a:rPr lang="fr-FR" dirty="0"/>
              <a:t>IDEA : SG selon le groupe pronostic </a:t>
            </a:r>
            <a:r>
              <a:rPr lang="fr-FR" b="0" dirty="0"/>
              <a:t>(bas/haut risque) </a:t>
            </a:r>
            <a:r>
              <a:rPr lang="fr-FR" dirty="0"/>
              <a:t>et le TT</a:t>
            </a:r>
          </a:p>
        </p:txBody>
      </p:sp>
      <p:sp>
        <p:nvSpPr>
          <p:cNvPr id="13" name="ZoneTexte 12">
            <a:extLst>
              <a:ext uri="{FF2B5EF4-FFF2-40B4-BE49-F238E27FC236}">
                <a16:creationId xmlns:a16="http://schemas.microsoft.com/office/drawing/2014/main" id="{32547D4D-E39D-844B-82BD-B00E7A561849}"/>
              </a:ext>
            </a:extLst>
          </p:cNvPr>
          <p:cNvSpPr txBox="1"/>
          <p:nvPr/>
        </p:nvSpPr>
        <p:spPr>
          <a:xfrm>
            <a:off x="-3048" y="4912668"/>
            <a:ext cx="2608406" cy="230832"/>
          </a:xfrm>
          <a:prstGeom prst="rect">
            <a:avLst/>
          </a:prstGeom>
          <a:noFill/>
        </p:spPr>
        <p:txBody>
          <a:bodyPr wrap="none" rtlCol="0">
            <a:spAutoFit/>
          </a:bodyPr>
          <a:lstStyle/>
          <a:p>
            <a:r>
              <a:rPr lang="fr-FR" sz="900" i="1" dirty="0">
                <a:solidFill>
                  <a:schemeClr val="tx1">
                    <a:lumMod val="50000"/>
                    <a:lumOff val="50000"/>
                  </a:schemeClr>
                </a:solidFill>
                <a:latin typeface="Arial" panose="020B0604020202020204" pitchFamily="34" charset="0"/>
              </a:rPr>
              <a:t>Alberto F. </a:t>
            </a:r>
            <a:r>
              <a:rPr lang="fr-FR" sz="900" i="1" dirty="0" err="1">
                <a:solidFill>
                  <a:schemeClr val="tx1">
                    <a:lumMod val="50000"/>
                    <a:lumOff val="50000"/>
                  </a:schemeClr>
                </a:solidFill>
                <a:latin typeface="Arial" panose="020B0604020202020204" pitchFamily="34" charset="0"/>
              </a:rPr>
              <a:t>Sobrero</a:t>
            </a:r>
            <a:r>
              <a:rPr lang="fr-FR" sz="900" i="1" dirty="0">
                <a:solidFill>
                  <a:schemeClr val="tx1">
                    <a:lumMod val="50000"/>
                    <a:lumOff val="50000"/>
                  </a:schemeClr>
                </a:solidFill>
                <a:latin typeface="Arial" panose="020B0604020202020204" pitchFamily="34" charset="0"/>
              </a:rPr>
              <a:t> et al., ASCO2020, Abs 4004</a:t>
            </a:r>
          </a:p>
        </p:txBody>
      </p:sp>
      <p:sp>
        <p:nvSpPr>
          <p:cNvPr id="18" name="Rectangle à coins arrondis 4">
            <a:extLst>
              <a:ext uri="{FF2B5EF4-FFF2-40B4-BE49-F238E27FC236}">
                <a16:creationId xmlns:a16="http://schemas.microsoft.com/office/drawing/2014/main" id="{C4F84B22-7AEF-4F3E-85BF-CD20B2198CE5}"/>
              </a:ext>
            </a:extLst>
          </p:cNvPr>
          <p:cNvSpPr/>
          <p:nvPr/>
        </p:nvSpPr>
        <p:spPr>
          <a:xfrm>
            <a:off x="985345" y="1318849"/>
            <a:ext cx="3586655" cy="3498766"/>
          </a:xfrm>
          <a:prstGeom prst="roundRect">
            <a:avLst>
              <a:gd name="adj" fmla="val 3498"/>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fr-FR" dirty="0">
              <a:solidFill>
                <a:prstClr val="white"/>
              </a:solidFill>
              <a:latin typeface="Arial" panose="020B0604020202020204" pitchFamily="34" charset="0"/>
              <a:cs typeface="Arial" panose="020B0604020202020204" pitchFamily="34" charset="0"/>
            </a:endParaRPr>
          </a:p>
        </p:txBody>
      </p:sp>
      <p:sp>
        <p:nvSpPr>
          <p:cNvPr id="22" name="Freeform 386">
            <a:extLst>
              <a:ext uri="{FF2B5EF4-FFF2-40B4-BE49-F238E27FC236}">
                <a16:creationId xmlns:a16="http://schemas.microsoft.com/office/drawing/2014/main" id="{23A2A8C4-807E-4DA4-925C-68264CC44116}"/>
              </a:ext>
            </a:extLst>
          </p:cNvPr>
          <p:cNvSpPr>
            <a:spLocks/>
          </p:cNvSpPr>
          <p:nvPr/>
        </p:nvSpPr>
        <p:spPr bwMode="auto">
          <a:xfrm>
            <a:off x="1612932" y="1472187"/>
            <a:ext cx="2683186" cy="156498"/>
          </a:xfrm>
          <a:custGeom>
            <a:avLst/>
            <a:gdLst>
              <a:gd name="T0" fmla="*/ 23 w 553"/>
              <a:gd name="T1" fmla="*/ 1 h 40"/>
              <a:gd name="T2" fmla="*/ 51 w 553"/>
              <a:gd name="T3" fmla="*/ 2 h 40"/>
              <a:gd name="T4" fmla="*/ 68 w 553"/>
              <a:gd name="T5" fmla="*/ 3 h 40"/>
              <a:gd name="T6" fmla="*/ 93 w 553"/>
              <a:gd name="T7" fmla="*/ 3 h 40"/>
              <a:gd name="T8" fmla="*/ 118 w 553"/>
              <a:gd name="T9" fmla="*/ 4 h 40"/>
              <a:gd name="T10" fmla="*/ 140 w 553"/>
              <a:gd name="T11" fmla="*/ 6 h 40"/>
              <a:gd name="T12" fmla="*/ 165 w 553"/>
              <a:gd name="T13" fmla="*/ 7 h 40"/>
              <a:gd name="T14" fmla="*/ 182 w 553"/>
              <a:gd name="T15" fmla="*/ 8 h 40"/>
              <a:gd name="T16" fmla="*/ 196 w 553"/>
              <a:gd name="T17" fmla="*/ 9 h 40"/>
              <a:gd name="T18" fmla="*/ 221 w 553"/>
              <a:gd name="T19" fmla="*/ 11 h 40"/>
              <a:gd name="T20" fmla="*/ 240 w 553"/>
              <a:gd name="T21" fmla="*/ 13 h 40"/>
              <a:gd name="T22" fmla="*/ 261 w 553"/>
              <a:gd name="T23" fmla="*/ 14 h 40"/>
              <a:gd name="T24" fmla="*/ 274 w 553"/>
              <a:gd name="T25" fmla="*/ 15 h 40"/>
              <a:gd name="T26" fmla="*/ 276 w 553"/>
              <a:gd name="T27" fmla="*/ 16 h 40"/>
              <a:gd name="T28" fmla="*/ 283 w 553"/>
              <a:gd name="T29" fmla="*/ 16 h 40"/>
              <a:gd name="T30" fmla="*/ 293 w 553"/>
              <a:gd name="T31" fmla="*/ 17 h 40"/>
              <a:gd name="T32" fmla="*/ 309 w 553"/>
              <a:gd name="T33" fmla="*/ 18 h 40"/>
              <a:gd name="T34" fmla="*/ 325 w 553"/>
              <a:gd name="T35" fmla="*/ 19 h 40"/>
              <a:gd name="T36" fmla="*/ 332 w 553"/>
              <a:gd name="T37" fmla="*/ 20 h 40"/>
              <a:gd name="T38" fmla="*/ 343 w 553"/>
              <a:gd name="T39" fmla="*/ 22 h 40"/>
              <a:gd name="T40" fmla="*/ 357 w 553"/>
              <a:gd name="T41" fmla="*/ 23 h 40"/>
              <a:gd name="T42" fmla="*/ 366 w 553"/>
              <a:gd name="T43" fmla="*/ 23 h 40"/>
              <a:gd name="T44" fmla="*/ 369 w 553"/>
              <a:gd name="T45" fmla="*/ 24 h 40"/>
              <a:gd name="T46" fmla="*/ 373 w 553"/>
              <a:gd name="T47" fmla="*/ 24 h 40"/>
              <a:gd name="T48" fmla="*/ 376 w 553"/>
              <a:gd name="T49" fmla="*/ 25 h 40"/>
              <a:gd name="T50" fmla="*/ 382 w 553"/>
              <a:gd name="T51" fmla="*/ 25 h 40"/>
              <a:gd name="T52" fmla="*/ 391 w 553"/>
              <a:gd name="T53" fmla="*/ 27 h 40"/>
              <a:gd name="T54" fmla="*/ 399 w 553"/>
              <a:gd name="T55" fmla="*/ 28 h 40"/>
              <a:gd name="T56" fmla="*/ 404 w 553"/>
              <a:gd name="T57" fmla="*/ 28 h 40"/>
              <a:gd name="T58" fmla="*/ 410 w 553"/>
              <a:gd name="T59" fmla="*/ 29 h 40"/>
              <a:gd name="T60" fmla="*/ 415 w 553"/>
              <a:gd name="T61" fmla="*/ 30 h 40"/>
              <a:gd name="T62" fmla="*/ 422 w 553"/>
              <a:gd name="T63" fmla="*/ 30 h 40"/>
              <a:gd name="T64" fmla="*/ 426 w 553"/>
              <a:gd name="T65" fmla="*/ 31 h 40"/>
              <a:gd name="T66" fmla="*/ 433 w 553"/>
              <a:gd name="T67" fmla="*/ 31 h 40"/>
              <a:gd name="T68" fmla="*/ 440 w 553"/>
              <a:gd name="T69" fmla="*/ 32 h 40"/>
              <a:gd name="T70" fmla="*/ 447 w 553"/>
              <a:gd name="T71" fmla="*/ 32 h 40"/>
              <a:gd name="T72" fmla="*/ 452 w 553"/>
              <a:gd name="T73" fmla="*/ 32 h 40"/>
              <a:gd name="T74" fmla="*/ 455 w 553"/>
              <a:gd name="T75" fmla="*/ 32 h 40"/>
              <a:gd name="T76" fmla="*/ 459 w 553"/>
              <a:gd name="T77" fmla="*/ 33 h 40"/>
              <a:gd name="T78" fmla="*/ 461 w 553"/>
              <a:gd name="T79" fmla="*/ 33 h 40"/>
              <a:gd name="T80" fmla="*/ 464 w 553"/>
              <a:gd name="T81" fmla="*/ 33 h 40"/>
              <a:gd name="T82" fmla="*/ 466 w 553"/>
              <a:gd name="T83" fmla="*/ 33 h 40"/>
              <a:gd name="T84" fmla="*/ 469 w 553"/>
              <a:gd name="T85" fmla="*/ 33 h 40"/>
              <a:gd name="T86" fmla="*/ 473 w 553"/>
              <a:gd name="T87" fmla="*/ 33 h 40"/>
              <a:gd name="T88" fmla="*/ 476 w 553"/>
              <a:gd name="T89" fmla="*/ 33 h 40"/>
              <a:gd name="T90" fmla="*/ 480 w 553"/>
              <a:gd name="T91" fmla="*/ 33 h 40"/>
              <a:gd name="T92" fmla="*/ 483 w 553"/>
              <a:gd name="T93" fmla="*/ 34 h 40"/>
              <a:gd name="T94" fmla="*/ 488 w 553"/>
              <a:gd name="T95" fmla="*/ 35 h 40"/>
              <a:gd name="T96" fmla="*/ 493 w 553"/>
              <a:gd name="T97" fmla="*/ 35 h 40"/>
              <a:gd name="T98" fmla="*/ 498 w 553"/>
              <a:gd name="T99" fmla="*/ 35 h 40"/>
              <a:gd name="T100" fmla="*/ 502 w 553"/>
              <a:gd name="T101" fmla="*/ 36 h 40"/>
              <a:gd name="T102" fmla="*/ 507 w 553"/>
              <a:gd name="T103" fmla="*/ 36 h 40"/>
              <a:gd name="T104" fmla="*/ 511 w 553"/>
              <a:gd name="T105" fmla="*/ 36 h 40"/>
              <a:gd name="T106" fmla="*/ 514 w 553"/>
              <a:gd name="T107" fmla="*/ 36 h 40"/>
              <a:gd name="T108" fmla="*/ 521 w 553"/>
              <a:gd name="T109" fmla="*/ 37 h 40"/>
              <a:gd name="T110" fmla="*/ 526 w 553"/>
              <a:gd name="T111" fmla="*/ 37 h 40"/>
              <a:gd name="T112" fmla="*/ 533 w 553"/>
              <a:gd name="T113" fmla="*/ 38 h 40"/>
              <a:gd name="T114" fmla="*/ 540 w 553"/>
              <a:gd name="T115" fmla="*/ 38 h 40"/>
              <a:gd name="T116" fmla="*/ 543 w 553"/>
              <a:gd name="T117" fmla="*/ 39 h 40"/>
              <a:gd name="T118" fmla="*/ 547 w 553"/>
              <a:gd name="T119" fmla="*/ 39 h 40"/>
              <a:gd name="T120" fmla="*/ 549 w 553"/>
              <a:gd name="T121" fmla="*/ 39 h 40"/>
              <a:gd name="T122" fmla="*/ 552 w 553"/>
              <a:gd name="T123" fmla="*/ 40 h 40"/>
              <a:gd name="T124" fmla="*/ 553 w 553"/>
              <a:gd name="T12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3" h="40">
                <a:moveTo>
                  <a:pt x="0" y="0"/>
                </a:moveTo>
                <a:lnTo>
                  <a:pt x="0" y="0"/>
                </a:lnTo>
                <a:lnTo>
                  <a:pt x="0" y="0"/>
                </a:lnTo>
                <a:lnTo>
                  <a:pt x="0" y="0"/>
                </a:lnTo>
                <a:lnTo>
                  <a:pt x="0" y="0"/>
                </a:lnTo>
                <a:lnTo>
                  <a:pt x="0" y="0"/>
                </a:lnTo>
                <a:lnTo>
                  <a:pt x="0" y="0"/>
                </a:lnTo>
                <a:lnTo>
                  <a:pt x="3" y="0"/>
                </a:lnTo>
                <a:lnTo>
                  <a:pt x="3" y="0"/>
                </a:lnTo>
                <a:lnTo>
                  <a:pt x="3" y="0"/>
                </a:lnTo>
                <a:lnTo>
                  <a:pt x="8" y="0"/>
                </a:lnTo>
                <a:lnTo>
                  <a:pt x="8" y="0"/>
                </a:lnTo>
                <a:lnTo>
                  <a:pt x="8" y="0"/>
                </a:lnTo>
                <a:lnTo>
                  <a:pt x="10" y="0"/>
                </a:lnTo>
                <a:lnTo>
                  <a:pt x="10" y="0"/>
                </a:lnTo>
                <a:lnTo>
                  <a:pt x="10" y="0"/>
                </a:lnTo>
                <a:lnTo>
                  <a:pt x="10" y="0"/>
                </a:lnTo>
                <a:lnTo>
                  <a:pt x="10" y="0"/>
                </a:lnTo>
                <a:lnTo>
                  <a:pt x="10" y="0"/>
                </a:lnTo>
                <a:lnTo>
                  <a:pt x="10" y="0"/>
                </a:lnTo>
                <a:lnTo>
                  <a:pt x="10" y="0"/>
                </a:lnTo>
                <a:lnTo>
                  <a:pt x="10" y="0"/>
                </a:lnTo>
                <a:lnTo>
                  <a:pt x="12" y="0"/>
                </a:lnTo>
                <a:lnTo>
                  <a:pt x="12" y="0"/>
                </a:lnTo>
                <a:lnTo>
                  <a:pt x="12" y="0"/>
                </a:lnTo>
                <a:lnTo>
                  <a:pt x="12" y="0"/>
                </a:lnTo>
                <a:lnTo>
                  <a:pt x="12" y="0"/>
                </a:lnTo>
                <a:lnTo>
                  <a:pt x="12" y="0"/>
                </a:lnTo>
                <a:lnTo>
                  <a:pt x="16" y="0"/>
                </a:lnTo>
                <a:lnTo>
                  <a:pt x="16" y="0"/>
                </a:lnTo>
                <a:lnTo>
                  <a:pt x="16" y="0"/>
                </a:lnTo>
                <a:lnTo>
                  <a:pt x="17" y="0"/>
                </a:lnTo>
                <a:lnTo>
                  <a:pt x="17" y="0"/>
                </a:lnTo>
                <a:lnTo>
                  <a:pt x="17" y="0"/>
                </a:lnTo>
                <a:lnTo>
                  <a:pt x="17" y="0"/>
                </a:lnTo>
                <a:lnTo>
                  <a:pt x="17" y="0"/>
                </a:lnTo>
                <a:lnTo>
                  <a:pt x="17" y="0"/>
                </a:lnTo>
                <a:lnTo>
                  <a:pt x="18" y="0"/>
                </a:lnTo>
                <a:lnTo>
                  <a:pt x="18" y="0"/>
                </a:lnTo>
                <a:lnTo>
                  <a:pt x="18" y="0"/>
                </a:lnTo>
                <a:lnTo>
                  <a:pt x="18" y="0"/>
                </a:lnTo>
                <a:lnTo>
                  <a:pt x="18" y="1"/>
                </a:lnTo>
                <a:lnTo>
                  <a:pt x="18" y="1"/>
                </a:lnTo>
                <a:lnTo>
                  <a:pt x="18" y="1"/>
                </a:lnTo>
                <a:lnTo>
                  <a:pt x="18" y="1"/>
                </a:lnTo>
                <a:lnTo>
                  <a:pt x="18" y="1"/>
                </a:lnTo>
                <a:lnTo>
                  <a:pt x="18" y="1"/>
                </a:lnTo>
                <a:lnTo>
                  <a:pt x="18" y="1"/>
                </a:lnTo>
                <a:lnTo>
                  <a:pt x="18" y="1"/>
                </a:lnTo>
                <a:lnTo>
                  <a:pt x="21" y="1"/>
                </a:lnTo>
                <a:lnTo>
                  <a:pt x="21" y="1"/>
                </a:lnTo>
                <a:lnTo>
                  <a:pt x="21" y="1"/>
                </a:lnTo>
                <a:lnTo>
                  <a:pt x="21" y="1"/>
                </a:lnTo>
                <a:lnTo>
                  <a:pt x="21" y="1"/>
                </a:lnTo>
                <a:lnTo>
                  <a:pt x="21" y="1"/>
                </a:lnTo>
                <a:lnTo>
                  <a:pt x="23" y="1"/>
                </a:lnTo>
                <a:lnTo>
                  <a:pt x="23" y="1"/>
                </a:lnTo>
                <a:lnTo>
                  <a:pt x="23" y="1"/>
                </a:lnTo>
                <a:lnTo>
                  <a:pt x="23" y="1"/>
                </a:lnTo>
                <a:lnTo>
                  <a:pt x="23" y="1"/>
                </a:lnTo>
                <a:lnTo>
                  <a:pt x="23" y="1"/>
                </a:lnTo>
                <a:lnTo>
                  <a:pt x="25" y="1"/>
                </a:lnTo>
                <a:lnTo>
                  <a:pt x="25" y="1"/>
                </a:lnTo>
                <a:lnTo>
                  <a:pt x="25" y="1"/>
                </a:lnTo>
                <a:lnTo>
                  <a:pt x="25" y="1"/>
                </a:lnTo>
                <a:lnTo>
                  <a:pt x="25" y="1"/>
                </a:lnTo>
                <a:lnTo>
                  <a:pt x="25" y="1"/>
                </a:lnTo>
                <a:lnTo>
                  <a:pt x="26" y="1"/>
                </a:lnTo>
                <a:lnTo>
                  <a:pt x="26" y="1"/>
                </a:lnTo>
                <a:lnTo>
                  <a:pt x="26" y="1"/>
                </a:lnTo>
                <a:lnTo>
                  <a:pt x="27" y="1"/>
                </a:lnTo>
                <a:lnTo>
                  <a:pt x="27" y="1"/>
                </a:lnTo>
                <a:lnTo>
                  <a:pt x="27" y="1"/>
                </a:lnTo>
                <a:lnTo>
                  <a:pt x="28" y="1"/>
                </a:lnTo>
                <a:lnTo>
                  <a:pt x="28" y="1"/>
                </a:lnTo>
                <a:lnTo>
                  <a:pt x="28" y="1"/>
                </a:lnTo>
                <a:lnTo>
                  <a:pt x="31" y="1"/>
                </a:lnTo>
                <a:lnTo>
                  <a:pt x="31" y="1"/>
                </a:lnTo>
                <a:lnTo>
                  <a:pt x="31" y="1"/>
                </a:lnTo>
                <a:lnTo>
                  <a:pt x="36" y="1"/>
                </a:lnTo>
                <a:lnTo>
                  <a:pt x="36" y="1"/>
                </a:lnTo>
                <a:lnTo>
                  <a:pt x="36" y="1"/>
                </a:lnTo>
                <a:lnTo>
                  <a:pt x="37" y="1"/>
                </a:lnTo>
                <a:lnTo>
                  <a:pt x="37" y="1"/>
                </a:lnTo>
                <a:lnTo>
                  <a:pt x="37" y="1"/>
                </a:lnTo>
                <a:lnTo>
                  <a:pt x="39" y="1"/>
                </a:lnTo>
                <a:lnTo>
                  <a:pt x="39" y="1"/>
                </a:lnTo>
                <a:lnTo>
                  <a:pt x="39" y="1"/>
                </a:lnTo>
                <a:lnTo>
                  <a:pt x="40" y="1"/>
                </a:lnTo>
                <a:lnTo>
                  <a:pt x="40" y="1"/>
                </a:lnTo>
                <a:lnTo>
                  <a:pt x="40" y="1"/>
                </a:lnTo>
                <a:lnTo>
                  <a:pt x="40" y="1"/>
                </a:lnTo>
                <a:lnTo>
                  <a:pt x="40" y="1"/>
                </a:lnTo>
                <a:lnTo>
                  <a:pt x="40" y="1"/>
                </a:lnTo>
                <a:lnTo>
                  <a:pt x="41" y="1"/>
                </a:lnTo>
                <a:lnTo>
                  <a:pt x="41" y="1"/>
                </a:lnTo>
                <a:lnTo>
                  <a:pt x="41" y="1"/>
                </a:lnTo>
                <a:lnTo>
                  <a:pt x="43" y="1"/>
                </a:lnTo>
                <a:lnTo>
                  <a:pt x="43" y="1"/>
                </a:lnTo>
                <a:lnTo>
                  <a:pt x="43" y="1"/>
                </a:lnTo>
                <a:lnTo>
                  <a:pt x="43" y="1"/>
                </a:lnTo>
                <a:lnTo>
                  <a:pt x="43" y="2"/>
                </a:lnTo>
                <a:lnTo>
                  <a:pt x="43" y="2"/>
                </a:lnTo>
                <a:lnTo>
                  <a:pt x="46" y="2"/>
                </a:lnTo>
                <a:lnTo>
                  <a:pt x="46" y="2"/>
                </a:lnTo>
                <a:lnTo>
                  <a:pt x="46" y="2"/>
                </a:lnTo>
                <a:lnTo>
                  <a:pt x="48" y="2"/>
                </a:lnTo>
                <a:lnTo>
                  <a:pt x="48" y="2"/>
                </a:lnTo>
                <a:lnTo>
                  <a:pt x="48" y="2"/>
                </a:lnTo>
                <a:lnTo>
                  <a:pt x="49" y="2"/>
                </a:lnTo>
                <a:lnTo>
                  <a:pt x="49" y="2"/>
                </a:lnTo>
                <a:lnTo>
                  <a:pt x="49" y="2"/>
                </a:lnTo>
                <a:lnTo>
                  <a:pt x="50" y="2"/>
                </a:lnTo>
                <a:lnTo>
                  <a:pt x="50" y="2"/>
                </a:lnTo>
                <a:lnTo>
                  <a:pt x="50" y="2"/>
                </a:lnTo>
                <a:lnTo>
                  <a:pt x="51" y="2"/>
                </a:lnTo>
                <a:lnTo>
                  <a:pt x="51" y="2"/>
                </a:lnTo>
                <a:lnTo>
                  <a:pt x="51" y="2"/>
                </a:lnTo>
                <a:lnTo>
                  <a:pt x="51" y="2"/>
                </a:lnTo>
                <a:lnTo>
                  <a:pt x="51" y="2"/>
                </a:lnTo>
                <a:lnTo>
                  <a:pt x="51" y="2"/>
                </a:lnTo>
                <a:lnTo>
                  <a:pt x="52" y="2"/>
                </a:lnTo>
                <a:lnTo>
                  <a:pt x="52" y="2"/>
                </a:lnTo>
                <a:lnTo>
                  <a:pt x="52" y="2"/>
                </a:lnTo>
                <a:lnTo>
                  <a:pt x="52" y="2"/>
                </a:lnTo>
                <a:lnTo>
                  <a:pt x="52" y="2"/>
                </a:lnTo>
                <a:lnTo>
                  <a:pt x="52" y="2"/>
                </a:lnTo>
                <a:lnTo>
                  <a:pt x="53" y="2"/>
                </a:lnTo>
                <a:lnTo>
                  <a:pt x="53" y="2"/>
                </a:lnTo>
                <a:lnTo>
                  <a:pt x="53" y="2"/>
                </a:lnTo>
                <a:lnTo>
                  <a:pt x="55" y="2"/>
                </a:lnTo>
                <a:lnTo>
                  <a:pt x="55" y="2"/>
                </a:lnTo>
                <a:lnTo>
                  <a:pt x="55" y="2"/>
                </a:lnTo>
                <a:lnTo>
                  <a:pt x="57" y="2"/>
                </a:lnTo>
                <a:lnTo>
                  <a:pt x="57" y="2"/>
                </a:lnTo>
                <a:lnTo>
                  <a:pt x="57" y="2"/>
                </a:lnTo>
                <a:lnTo>
                  <a:pt x="58" y="2"/>
                </a:lnTo>
                <a:lnTo>
                  <a:pt x="58" y="2"/>
                </a:lnTo>
                <a:lnTo>
                  <a:pt x="58" y="2"/>
                </a:lnTo>
                <a:lnTo>
                  <a:pt x="59" y="2"/>
                </a:lnTo>
                <a:lnTo>
                  <a:pt x="59" y="2"/>
                </a:lnTo>
                <a:lnTo>
                  <a:pt x="59" y="2"/>
                </a:lnTo>
                <a:lnTo>
                  <a:pt x="60" y="2"/>
                </a:lnTo>
                <a:lnTo>
                  <a:pt x="60" y="2"/>
                </a:lnTo>
                <a:lnTo>
                  <a:pt x="60" y="2"/>
                </a:lnTo>
                <a:lnTo>
                  <a:pt x="62" y="2"/>
                </a:lnTo>
                <a:lnTo>
                  <a:pt x="62" y="2"/>
                </a:lnTo>
                <a:lnTo>
                  <a:pt x="62" y="2"/>
                </a:lnTo>
                <a:lnTo>
                  <a:pt x="63" y="2"/>
                </a:lnTo>
                <a:lnTo>
                  <a:pt x="63" y="2"/>
                </a:lnTo>
                <a:lnTo>
                  <a:pt x="63" y="2"/>
                </a:lnTo>
                <a:lnTo>
                  <a:pt x="64" y="2"/>
                </a:lnTo>
                <a:lnTo>
                  <a:pt x="64" y="2"/>
                </a:lnTo>
                <a:lnTo>
                  <a:pt x="64" y="2"/>
                </a:lnTo>
                <a:lnTo>
                  <a:pt x="64" y="2"/>
                </a:lnTo>
                <a:lnTo>
                  <a:pt x="64" y="2"/>
                </a:lnTo>
                <a:lnTo>
                  <a:pt x="64" y="2"/>
                </a:lnTo>
                <a:lnTo>
                  <a:pt x="65" y="2"/>
                </a:lnTo>
                <a:lnTo>
                  <a:pt x="65" y="2"/>
                </a:lnTo>
                <a:lnTo>
                  <a:pt x="65" y="2"/>
                </a:lnTo>
                <a:lnTo>
                  <a:pt x="66" y="2"/>
                </a:lnTo>
                <a:lnTo>
                  <a:pt x="66" y="2"/>
                </a:lnTo>
                <a:lnTo>
                  <a:pt x="66" y="2"/>
                </a:lnTo>
                <a:lnTo>
                  <a:pt x="66" y="2"/>
                </a:lnTo>
                <a:lnTo>
                  <a:pt x="66" y="2"/>
                </a:lnTo>
                <a:lnTo>
                  <a:pt x="66" y="2"/>
                </a:lnTo>
                <a:lnTo>
                  <a:pt x="67" y="2"/>
                </a:lnTo>
                <a:lnTo>
                  <a:pt x="67" y="2"/>
                </a:lnTo>
                <a:lnTo>
                  <a:pt x="67" y="2"/>
                </a:lnTo>
                <a:lnTo>
                  <a:pt x="67" y="2"/>
                </a:lnTo>
                <a:lnTo>
                  <a:pt x="67" y="2"/>
                </a:lnTo>
                <a:lnTo>
                  <a:pt x="67" y="2"/>
                </a:lnTo>
                <a:lnTo>
                  <a:pt x="68" y="2"/>
                </a:lnTo>
                <a:lnTo>
                  <a:pt x="68" y="3"/>
                </a:lnTo>
                <a:lnTo>
                  <a:pt x="68" y="3"/>
                </a:lnTo>
                <a:lnTo>
                  <a:pt x="70" y="3"/>
                </a:lnTo>
                <a:lnTo>
                  <a:pt x="70" y="3"/>
                </a:lnTo>
                <a:lnTo>
                  <a:pt x="70" y="3"/>
                </a:lnTo>
                <a:lnTo>
                  <a:pt x="70" y="3"/>
                </a:lnTo>
                <a:lnTo>
                  <a:pt x="70" y="3"/>
                </a:lnTo>
                <a:lnTo>
                  <a:pt x="70" y="3"/>
                </a:lnTo>
                <a:lnTo>
                  <a:pt x="71" y="3"/>
                </a:lnTo>
                <a:lnTo>
                  <a:pt x="71" y="3"/>
                </a:lnTo>
                <a:lnTo>
                  <a:pt x="71" y="3"/>
                </a:lnTo>
                <a:lnTo>
                  <a:pt x="71" y="3"/>
                </a:lnTo>
                <a:lnTo>
                  <a:pt x="71" y="3"/>
                </a:lnTo>
                <a:lnTo>
                  <a:pt x="71" y="3"/>
                </a:lnTo>
                <a:lnTo>
                  <a:pt x="72" y="3"/>
                </a:lnTo>
                <a:lnTo>
                  <a:pt x="72" y="3"/>
                </a:lnTo>
                <a:lnTo>
                  <a:pt x="72" y="3"/>
                </a:lnTo>
                <a:lnTo>
                  <a:pt x="74" y="3"/>
                </a:lnTo>
                <a:lnTo>
                  <a:pt x="74" y="3"/>
                </a:lnTo>
                <a:lnTo>
                  <a:pt x="74" y="3"/>
                </a:lnTo>
                <a:lnTo>
                  <a:pt x="80" y="3"/>
                </a:lnTo>
                <a:lnTo>
                  <a:pt x="80" y="3"/>
                </a:lnTo>
                <a:lnTo>
                  <a:pt x="80" y="3"/>
                </a:lnTo>
                <a:lnTo>
                  <a:pt x="82" y="3"/>
                </a:lnTo>
                <a:lnTo>
                  <a:pt x="82" y="3"/>
                </a:lnTo>
                <a:lnTo>
                  <a:pt x="82" y="3"/>
                </a:lnTo>
                <a:lnTo>
                  <a:pt x="82" y="3"/>
                </a:lnTo>
                <a:lnTo>
                  <a:pt x="82" y="3"/>
                </a:lnTo>
                <a:lnTo>
                  <a:pt x="82" y="3"/>
                </a:lnTo>
                <a:lnTo>
                  <a:pt x="83" y="3"/>
                </a:lnTo>
                <a:lnTo>
                  <a:pt x="83" y="3"/>
                </a:lnTo>
                <a:lnTo>
                  <a:pt x="83" y="3"/>
                </a:lnTo>
                <a:lnTo>
                  <a:pt x="83" y="3"/>
                </a:lnTo>
                <a:lnTo>
                  <a:pt x="83" y="3"/>
                </a:lnTo>
                <a:lnTo>
                  <a:pt x="83" y="3"/>
                </a:lnTo>
                <a:lnTo>
                  <a:pt x="85" y="3"/>
                </a:lnTo>
                <a:lnTo>
                  <a:pt x="85" y="3"/>
                </a:lnTo>
                <a:lnTo>
                  <a:pt x="85" y="3"/>
                </a:lnTo>
                <a:lnTo>
                  <a:pt x="85" y="3"/>
                </a:lnTo>
                <a:lnTo>
                  <a:pt x="85" y="3"/>
                </a:lnTo>
                <a:lnTo>
                  <a:pt x="85" y="3"/>
                </a:lnTo>
                <a:lnTo>
                  <a:pt x="86" y="3"/>
                </a:lnTo>
                <a:lnTo>
                  <a:pt x="86" y="3"/>
                </a:lnTo>
                <a:lnTo>
                  <a:pt x="86" y="3"/>
                </a:lnTo>
                <a:lnTo>
                  <a:pt x="90" y="3"/>
                </a:lnTo>
                <a:lnTo>
                  <a:pt x="90" y="3"/>
                </a:lnTo>
                <a:lnTo>
                  <a:pt x="90" y="3"/>
                </a:lnTo>
                <a:lnTo>
                  <a:pt x="90" y="3"/>
                </a:lnTo>
                <a:lnTo>
                  <a:pt x="90" y="3"/>
                </a:lnTo>
                <a:lnTo>
                  <a:pt x="90" y="3"/>
                </a:lnTo>
                <a:lnTo>
                  <a:pt x="90" y="3"/>
                </a:lnTo>
                <a:lnTo>
                  <a:pt x="90" y="3"/>
                </a:lnTo>
                <a:lnTo>
                  <a:pt x="90" y="3"/>
                </a:lnTo>
                <a:lnTo>
                  <a:pt x="92" y="3"/>
                </a:lnTo>
                <a:lnTo>
                  <a:pt x="92" y="3"/>
                </a:lnTo>
                <a:lnTo>
                  <a:pt x="92" y="3"/>
                </a:lnTo>
                <a:lnTo>
                  <a:pt x="93" y="3"/>
                </a:lnTo>
                <a:lnTo>
                  <a:pt x="93" y="3"/>
                </a:lnTo>
                <a:lnTo>
                  <a:pt x="93" y="3"/>
                </a:lnTo>
                <a:lnTo>
                  <a:pt x="93" y="3"/>
                </a:lnTo>
                <a:lnTo>
                  <a:pt x="93" y="3"/>
                </a:lnTo>
                <a:lnTo>
                  <a:pt x="93" y="3"/>
                </a:lnTo>
                <a:lnTo>
                  <a:pt x="95" y="3"/>
                </a:lnTo>
                <a:lnTo>
                  <a:pt x="95" y="3"/>
                </a:lnTo>
                <a:lnTo>
                  <a:pt x="95" y="3"/>
                </a:lnTo>
                <a:lnTo>
                  <a:pt x="101" y="3"/>
                </a:lnTo>
                <a:lnTo>
                  <a:pt x="101" y="3"/>
                </a:lnTo>
                <a:lnTo>
                  <a:pt x="101" y="3"/>
                </a:lnTo>
                <a:lnTo>
                  <a:pt x="102" y="3"/>
                </a:lnTo>
                <a:lnTo>
                  <a:pt x="102" y="3"/>
                </a:lnTo>
                <a:lnTo>
                  <a:pt x="102" y="3"/>
                </a:lnTo>
                <a:lnTo>
                  <a:pt x="102" y="3"/>
                </a:lnTo>
                <a:lnTo>
                  <a:pt x="102" y="4"/>
                </a:lnTo>
                <a:lnTo>
                  <a:pt x="102" y="4"/>
                </a:lnTo>
                <a:lnTo>
                  <a:pt x="102" y="4"/>
                </a:lnTo>
                <a:lnTo>
                  <a:pt x="102" y="4"/>
                </a:lnTo>
                <a:lnTo>
                  <a:pt x="102" y="4"/>
                </a:lnTo>
                <a:lnTo>
                  <a:pt x="106" y="4"/>
                </a:lnTo>
                <a:lnTo>
                  <a:pt x="106" y="4"/>
                </a:lnTo>
                <a:lnTo>
                  <a:pt x="106" y="4"/>
                </a:lnTo>
                <a:lnTo>
                  <a:pt x="108" y="4"/>
                </a:lnTo>
                <a:lnTo>
                  <a:pt x="108" y="4"/>
                </a:lnTo>
                <a:lnTo>
                  <a:pt x="108" y="4"/>
                </a:lnTo>
                <a:lnTo>
                  <a:pt x="109" y="4"/>
                </a:lnTo>
                <a:lnTo>
                  <a:pt x="109" y="4"/>
                </a:lnTo>
                <a:lnTo>
                  <a:pt x="109" y="4"/>
                </a:lnTo>
                <a:lnTo>
                  <a:pt x="109" y="4"/>
                </a:lnTo>
                <a:lnTo>
                  <a:pt x="109" y="4"/>
                </a:lnTo>
                <a:lnTo>
                  <a:pt x="109" y="4"/>
                </a:lnTo>
                <a:lnTo>
                  <a:pt x="110" y="4"/>
                </a:lnTo>
                <a:lnTo>
                  <a:pt x="110" y="4"/>
                </a:lnTo>
                <a:lnTo>
                  <a:pt x="110" y="4"/>
                </a:lnTo>
                <a:lnTo>
                  <a:pt x="111" y="4"/>
                </a:lnTo>
                <a:lnTo>
                  <a:pt x="111" y="4"/>
                </a:lnTo>
                <a:lnTo>
                  <a:pt x="111" y="4"/>
                </a:lnTo>
                <a:lnTo>
                  <a:pt x="111" y="4"/>
                </a:lnTo>
                <a:lnTo>
                  <a:pt x="111" y="4"/>
                </a:lnTo>
                <a:lnTo>
                  <a:pt x="111" y="4"/>
                </a:lnTo>
                <a:lnTo>
                  <a:pt x="112" y="4"/>
                </a:lnTo>
                <a:lnTo>
                  <a:pt x="112" y="4"/>
                </a:lnTo>
                <a:lnTo>
                  <a:pt x="112" y="4"/>
                </a:lnTo>
                <a:lnTo>
                  <a:pt x="113" y="4"/>
                </a:lnTo>
                <a:lnTo>
                  <a:pt x="113" y="4"/>
                </a:lnTo>
                <a:lnTo>
                  <a:pt x="113" y="4"/>
                </a:lnTo>
                <a:lnTo>
                  <a:pt x="113" y="4"/>
                </a:lnTo>
                <a:lnTo>
                  <a:pt x="113" y="4"/>
                </a:lnTo>
                <a:lnTo>
                  <a:pt x="113" y="4"/>
                </a:lnTo>
                <a:lnTo>
                  <a:pt x="113" y="4"/>
                </a:lnTo>
                <a:lnTo>
                  <a:pt x="113" y="4"/>
                </a:lnTo>
                <a:lnTo>
                  <a:pt x="113" y="4"/>
                </a:lnTo>
                <a:lnTo>
                  <a:pt x="115" y="4"/>
                </a:lnTo>
                <a:lnTo>
                  <a:pt x="115" y="4"/>
                </a:lnTo>
                <a:lnTo>
                  <a:pt x="115" y="4"/>
                </a:lnTo>
                <a:lnTo>
                  <a:pt x="115" y="4"/>
                </a:lnTo>
                <a:lnTo>
                  <a:pt x="115" y="4"/>
                </a:lnTo>
                <a:lnTo>
                  <a:pt x="115" y="4"/>
                </a:lnTo>
                <a:lnTo>
                  <a:pt x="118" y="4"/>
                </a:lnTo>
                <a:lnTo>
                  <a:pt x="118" y="4"/>
                </a:lnTo>
                <a:lnTo>
                  <a:pt x="118" y="4"/>
                </a:lnTo>
                <a:lnTo>
                  <a:pt x="119" y="4"/>
                </a:lnTo>
                <a:lnTo>
                  <a:pt x="119" y="4"/>
                </a:lnTo>
                <a:lnTo>
                  <a:pt x="119" y="4"/>
                </a:lnTo>
                <a:lnTo>
                  <a:pt x="119" y="4"/>
                </a:lnTo>
                <a:lnTo>
                  <a:pt x="119" y="4"/>
                </a:lnTo>
                <a:lnTo>
                  <a:pt x="119" y="4"/>
                </a:lnTo>
                <a:lnTo>
                  <a:pt x="119" y="4"/>
                </a:lnTo>
                <a:lnTo>
                  <a:pt x="119" y="4"/>
                </a:lnTo>
                <a:lnTo>
                  <a:pt x="119" y="4"/>
                </a:lnTo>
                <a:lnTo>
                  <a:pt x="120" y="4"/>
                </a:lnTo>
                <a:lnTo>
                  <a:pt x="120" y="4"/>
                </a:lnTo>
                <a:lnTo>
                  <a:pt x="120" y="4"/>
                </a:lnTo>
                <a:lnTo>
                  <a:pt x="121" y="4"/>
                </a:lnTo>
                <a:lnTo>
                  <a:pt x="121" y="4"/>
                </a:lnTo>
                <a:lnTo>
                  <a:pt x="121" y="4"/>
                </a:lnTo>
                <a:lnTo>
                  <a:pt x="121" y="4"/>
                </a:lnTo>
                <a:lnTo>
                  <a:pt x="121" y="4"/>
                </a:lnTo>
                <a:lnTo>
                  <a:pt x="121" y="4"/>
                </a:lnTo>
                <a:lnTo>
                  <a:pt x="121" y="4"/>
                </a:lnTo>
                <a:lnTo>
                  <a:pt x="121" y="4"/>
                </a:lnTo>
                <a:lnTo>
                  <a:pt x="121" y="4"/>
                </a:lnTo>
                <a:lnTo>
                  <a:pt x="121" y="4"/>
                </a:lnTo>
                <a:lnTo>
                  <a:pt x="121" y="5"/>
                </a:lnTo>
                <a:lnTo>
                  <a:pt x="121" y="5"/>
                </a:lnTo>
                <a:lnTo>
                  <a:pt x="124" y="5"/>
                </a:lnTo>
                <a:lnTo>
                  <a:pt x="124" y="5"/>
                </a:lnTo>
                <a:lnTo>
                  <a:pt x="124" y="5"/>
                </a:lnTo>
                <a:lnTo>
                  <a:pt x="129" y="5"/>
                </a:lnTo>
                <a:lnTo>
                  <a:pt x="129" y="5"/>
                </a:lnTo>
                <a:lnTo>
                  <a:pt x="129" y="5"/>
                </a:lnTo>
                <a:lnTo>
                  <a:pt x="132" y="5"/>
                </a:lnTo>
                <a:lnTo>
                  <a:pt x="132" y="5"/>
                </a:lnTo>
                <a:lnTo>
                  <a:pt x="132" y="5"/>
                </a:lnTo>
                <a:lnTo>
                  <a:pt x="132" y="5"/>
                </a:lnTo>
                <a:lnTo>
                  <a:pt x="132" y="5"/>
                </a:lnTo>
                <a:lnTo>
                  <a:pt x="132" y="5"/>
                </a:lnTo>
                <a:lnTo>
                  <a:pt x="133" y="5"/>
                </a:lnTo>
                <a:lnTo>
                  <a:pt x="133" y="5"/>
                </a:lnTo>
                <a:lnTo>
                  <a:pt x="133" y="5"/>
                </a:lnTo>
                <a:lnTo>
                  <a:pt x="134" y="5"/>
                </a:lnTo>
                <a:lnTo>
                  <a:pt x="134" y="5"/>
                </a:lnTo>
                <a:lnTo>
                  <a:pt x="134" y="5"/>
                </a:lnTo>
                <a:lnTo>
                  <a:pt x="136" y="5"/>
                </a:lnTo>
                <a:lnTo>
                  <a:pt x="136" y="5"/>
                </a:lnTo>
                <a:lnTo>
                  <a:pt x="136" y="5"/>
                </a:lnTo>
                <a:lnTo>
                  <a:pt x="138" y="5"/>
                </a:lnTo>
                <a:lnTo>
                  <a:pt x="138" y="5"/>
                </a:lnTo>
                <a:lnTo>
                  <a:pt x="138" y="5"/>
                </a:lnTo>
                <a:lnTo>
                  <a:pt x="138" y="5"/>
                </a:lnTo>
                <a:lnTo>
                  <a:pt x="138" y="6"/>
                </a:lnTo>
                <a:lnTo>
                  <a:pt x="138" y="6"/>
                </a:lnTo>
                <a:lnTo>
                  <a:pt x="139" y="6"/>
                </a:lnTo>
                <a:lnTo>
                  <a:pt x="139" y="6"/>
                </a:lnTo>
                <a:lnTo>
                  <a:pt x="139" y="6"/>
                </a:lnTo>
                <a:lnTo>
                  <a:pt x="140" y="6"/>
                </a:lnTo>
                <a:lnTo>
                  <a:pt x="140" y="6"/>
                </a:lnTo>
                <a:lnTo>
                  <a:pt x="140" y="6"/>
                </a:lnTo>
                <a:lnTo>
                  <a:pt x="141" y="6"/>
                </a:lnTo>
                <a:lnTo>
                  <a:pt x="141" y="6"/>
                </a:lnTo>
                <a:lnTo>
                  <a:pt x="141" y="6"/>
                </a:lnTo>
                <a:lnTo>
                  <a:pt x="141" y="6"/>
                </a:lnTo>
                <a:lnTo>
                  <a:pt x="141" y="6"/>
                </a:lnTo>
                <a:lnTo>
                  <a:pt x="141" y="6"/>
                </a:lnTo>
                <a:lnTo>
                  <a:pt x="142" y="6"/>
                </a:lnTo>
                <a:lnTo>
                  <a:pt x="142" y="6"/>
                </a:lnTo>
                <a:lnTo>
                  <a:pt x="142" y="6"/>
                </a:lnTo>
                <a:lnTo>
                  <a:pt x="143" y="6"/>
                </a:lnTo>
                <a:lnTo>
                  <a:pt x="143" y="6"/>
                </a:lnTo>
                <a:lnTo>
                  <a:pt x="143" y="6"/>
                </a:lnTo>
                <a:lnTo>
                  <a:pt x="143" y="6"/>
                </a:lnTo>
                <a:lnTo>
                  <a:pt x="143" y="6"/>
                </a:lnTo>
                <a:lnTo>
                  <a:pt x="143" y="6"/>
                </a:lnTo>
                <a:lnTo>
                  <a:pt x="146" y="6"/>
                </a:lnTo>
                <a:lnTo>
                  <a:pt x="146" y="6"/>
                </a:lnTo>
                <a:lnTo>
                  <a:pt x="146" y="6"/>
                </a:lnTo>
                <a:lnTo>
                  <a:pt x="149" y="6"/>
                </a:lnTo>
                <a:lnTo>
                  <a:pt x="149" y="6"/>
                </a:lnTo>
                <a:lnTo>
                  <a:pt x="149" y="6"/>
                </a:lnTo>
                <a:lnTo>
                  <a:pt x="150" y="6"/>
                </a:lnTo>
                <a:lnTo>
                  <a:pt x="150" y="6"/>
                </a:lnTo>
                <a:lnTo>
                  <a:pt x="150" y="6"/>
                </a:lnTo>
                <a:lnTo>
                  <a:pt x="150" y="6"/>
                </a:lnTo>
                <a:lnTo>
                  <a:pt x="150" y="6"/>
                </a:lnTo>
                <a:lnTo>
                  <a:pt x="150" y="6"/>
                </a:lnTo>
                <a:lnTo>
                  <a:pt x="152" y="6"/>
                </a:lnTo>
                <a:lnTo>
                  <a:pt x="152" y="6"/>
                </a:lnTo>
                <a:lnTo>
                  <a:pt x="152" y="6"/>
                </a:lnTo>
                <a:lnTo>
                  <a:pt x="152" y="6"/>
                </a:lnTo>
                <a:lnTo>
                  <a:pt x="152" y="6"/>
                </a:lnTo>
                <a:lnTo>
                  <a:pt x="152" y="6"/>
                </a:lnTo>
                <a:lnTo>
                  <a:pt x="153" y="6"/>
                </a:lnTo>
                <a:lnTo>
                  <a:pt x="153" y="6"/>
                </a:lnTo>
                <a:lnTo>
                  <a:pt x="153" y="6"/>
                </a:lnTo>
                <a:lnTo>
                  <a:pt x="154" y="6"/>
                </a:lnTo>
                <a:lnTo>
                  <a:pt x="154" y="6"/>
                </a:lnTo>
                <a:lnTo>
                  <a:pt x="154" y="6"/>
                </a:lnTo>
                <a:lnTo>
                  <a:pt x="154" y="6"/>
                </a:lnTo>
                <a:lnTo>
                  <a:pt x="154" y="6"/>
                </a:lnTo>
                <a:lnTo>
                  <a:pt x="154" y="6"/>
                </a:lnTo>
                <a:lnTo>
                  <a:pt x="158" y="6"/>
                </a:lnTo>
                <a:lnTo>
                  <a:pt x="158" y="6"/>
                </a:lnTo>
                <a:lnTo>
                  <a:pt x="158" y="6"/>
                </a:lnTo>
                <a:lnTo>
                  <a:pt x="159" y="6"/>
                </a:lnTo>
                <a:lnTo>
                  <a:pt x="159" y="7"/>
                </a:lnTo>
                <a:lnTo>
                  <a:pt x="159" y="7"/>
                </a:lnTo>
                <a:lnTo>
                  <a:pt x="160" y="7"/>
                </a:lnTo>
                <a:lnTo>
                  <a:pt x="160" y="7"/>
                </a:lnTo>
                <a:lnTo>
                  <a:pt x="160" y="7"/>
                </a:lnTo>
                <a:lnTo>
                  <a:pt x="162" y="7"/>
                </a:lnTo>
                <a:lnTo>
                  <a:pt x="162" y="7"/>
                </a:lnTo>
                <a:lnTo>
                  <a:pt x="162" y="7"/>
                </a:lnTo>
                <a:lnTo>
                  <a:pt x="165" y="7"/>
                </a:lnTo>
                <a:lnTo>
                  <a:pt x="165" y="7"/>
                </a:lnTo>
                <a:lnTo>
                  <a:pt x="165" y="7"/>
                </a:lnTo>
                <a:lnTo>
                  <a:pt x="165" y="7"/>
                </a:lnTo>
                <a:lnTo>
                  <a:pt x="165" y="7"/>
                </a:lnTo>
                <a:lnTo>
                  <a:pt x="165" y="7"/>
                </a:lnTo>
                <a:lnTo>
                  <a:pt x="166" y="7"/>
                </a:lnTo>
                <a:lnTo>
                  <a:pt x="166" y="7"/>
                </a:lnTo>
                <a:lnTo>
                  <a:pt x="166" y="7"/>
                </a:lnTo>
                <a:lnTo>
                  <a:pt x="166" y="7"/>
                </a:lnTo>
                <a:lnTo>
                  <a:pt x="166" y="7"/>
                </a:lnTo>
                <a:lnTo>
                  <a:pt x="166" y="7"/>
                </a:lnTo>
                <a:lnTo>
                  <a:pt x="166" y="7"/>
                </a:lnTo>
                <a:lnTo>
                  <a:pt x="166" y="7"/>
                </a:lnTo>
                <a:lnTo>
                  <a:pt x="166" y="7"/>
                </a:lnTo>
                <a:lnTo>
                  <a:pt x="166" y="7"/>
                </a:lnTo>
                <a:lnTo>
                  <a:pt x="166" y="7"/>
                </a:lnTo>
                <a:lnTo>
                  <a:pt x="166" y="7"/>
                </a:lnTo>
                <a:lnTo>
                  <a:pt x="166" y="7"/>
                </a:lnTo>
                <a:lnTo>
                  <a:pt x="166" y="7"/>
                </a:lnTo>
                <a:lnTo>
                  <a:pt x="166" y="7"/>
                </a:lnTo>
                <a:lnTo>
                  <a:pt x="168" y="7"/>
                </a:lnTo>
                <a:lnTo>
                  <a:pt x="168" y="7"/>
                </a:lnTo>
                <a:lnTo>
                  <a:pt x="168" y="7"/>
                </a:lnTo>
                <a:lnTo>
                  <a:pt x="169" y="7"/>
                </a:lnTo>
                <a:lnTo>
                  <a:pt x="169" y="7"/>
                </a:lnTo>
                <a:lnTo>
                  <a:pt x="169" y="7"/>
                </a:lnTo>
                <a:lnTo>
                  <a:pt x="169" y="7"/>
                </a:lnTo>
                <a:lnTo>
                  <a:pt x="169" y="7"/>
                </a:lnTo>
                <a:lnTo>
                  <a:pt x="169" y="7"/>
                </a:lnTo>
                <a:lnTo>
                  <a:pt x="172" y="7"/>
                </a:lnTo>
                <a:lnTo>
                  <a:pt x="172" y="7"/>
                </a:lnTo>
                <a:lnTo>
                  <a:pt x="172" y="7"/>
                </a:lnTo>
                <a:lnTo>
                  <a:pt x="173" y="7"/>
                </a:lnTo>
                <a:lnTo>
                  <a:pt x="173" y="7"/>
                </a:lnTo>
                <a:lnTo>
                  <a:pt x="173" y="7"/>
                </a:lnTo>
                <a:lnTo>
                  <a:pt x="173" y="7"/>
                </a:lnTo>
                <a:lnTo>
                  <a:pt x="173" y="7"/>
                </a:lnTo>
                <a:lnTo>
                  <a:pt x="173" y="7"/>
                </a:lnTo>
                <a:lnTo>
                  <a:pt x="175" y="7"/>
                </a:lnTo>
                <a:lnTo>
                  <a:pt x="175" y="7"/>
                </a:lnTo>
                <a:lnTo>
                  <a:pt x="175" y="7"/>
                </a:lnTo>
                <a:lnTo>
                  <a:pt x="176" y="7"/>
                </a:lnTo>
                <a:lnTo>
                  <a:pt x="176" y="8"/>
                </a:lnTo>
                <a:lnTo>
                  <a:pt x="176" y="8"/>
                </a:lnTo>
                <a:lnTo>
                  <a:pt x="176" y="8"/>
                </a:lnTo>
                <a:lnTo>
                  <a:pt x="176" y="8"/>
                </a:lnTo>
                <a:lnTo>
                  <a:pt x="176" y="8"/>
                </a:lnTo>
                <a:lnTo>
                  <a:pt x="177" y="8"/>
                </a:lnTo>
                <a:lnTo>
                  <a:pt x="177" y="8"/>
                </a:lnTo>
                <a:lnTo>
                  <a:pt x="177" y="8"/>
                </a:lnTo>
                <a:lnTo>
                  <a:pt x="177" y="8"/>
                </a:lnTo>
                <a:lnTo>
                  <a:pt x="177" y="8"/>
                </a:lnTo>
                <a:lnTo>
                  <a:pt x="177" y="8"/>
                </a:lnTo>
                <a:lnTo>
                  <a:pt x="181" y="8"/>
                </a:lnTo>
                <a:lnTo>
                  <a:pt x="181" y="8"/>
                </a:lnTo>
                <a:lnTo>
                  <a:pt x="181" y="8"/>
                </a:lnTo>
                <a:lnTo>
                  <a:pt x="182" y="8"/>
                </a:lnTo>
                <a:lnTo>
                  <a:pt x="182" y="8"/>
                </a:lnTo>
                <a:lnTo>
                  <a:pt x="182" y="8"/>
                </a:lnTo>
                <a:lnTo>
                  <a:pt x="182" y="8"/>
                </a:lnTo>
                <a:lnTo>
                  <a:pt x="182" y="8"/>
                </a:lnTo>
                <a:lnTo>
                  <a:pt x="182" y="8"/>
                </a:lnTo>
                <a:lnTo>
                  <a:pt x="183" y="8"/>
                </a:lnTo>
                <a:lnTo>
                  <a:pt x="183" y="8"/>
                </a:lnTo>
                <a:lnTo>
                  <a:pt x="183" y="8"/>
                </a:lnTo>
                <a:lnTo>
                  <a:pt x="184" y="8"/>
                </a:lnTo>
                <a:lnTo>
                  <a:pt x="184" y="8"/>
                </a:lnTo>
                <a:lnTo>
                  <a:pt x="184" y="8"/>
                </a:lnTo>
                <a:lnTo>
                  <a:pt x="185" y="8"/>
                </a:lnTo>
                <a:lnTo>
                  <a:pt x="185" y="8"/>
                </a:lnTo>
                <a:lnTo>
                  <a:pt x="185" y="8"/>
                </a:lnTo>
                <a:lnTo>
                  <a:pt x="186" y="8"/>
                </a:lnTo>
                <a:lnTo>
                  <a:pt x="186" y="8"/>
                </a:lnTo>
                <a:lnTo>
                  <a:pt x="186" y="8"/>
                </a:lnTo>
                <a:lnTo>
                  <a:pt x="187" y="8"/>
                </a:lnTo>
                <a:lnTo>
                  <a:pt x="187" y="8"/>
                </a:lnTo>
                <a:lnTo>
                  <a:pt x="187" y="8"/>
                </a:lnTo>
                <a:lnTo>
                  <a:pt x="188" y="8"/>
                </a:lnTo>
                <a:lnTo>
                  <a:pt x="188" y="8"/>
                </a:lnTo>
                <a:lnTo>
                  <a:pt x="188" y="8"/>
                </a:lnTo>
                <a:lnTo>
                  <a:pt x="188" y="8"/>
                </a:lnTo>
                <a:lnTo>
                  <a:pt x="188" y="8"/>
                </a:lnTo>
                <a:lnTo>
                  <a:pt x="188" y="8"/>
                </a:lnTo>
                <a:lnTo>
                  <a:pt x="189" y="8"/>
                </a:lnTo>
                <a:lnTo>
                  <a:pt x="189" y="9"/>
                </a:lnTo>
                <a:lnTo>
                  <a:pt x="189" y="9"/>
                </a:lnTo>
                <a:lnTo>
                  <a:pt x="189" y="9"/>
                </a:lnTo>
                <a:lnTo>
                  <a:pt x="189" y="9"/>
                </a:lnTo>
                <a:lnTo>
                  <a:pt x="189" y="9"/>
                </a:lnTo>
                <a:lnTo>
                  <a:pt x="189" y="9"/>
                </a:lnTo>
                <a:lnTo>
                  <a:pt x="189" y="9"/>
                </a:lnTo>
                <a:lnTo>
                  <a:pt x="189" y="9"/>
                </a:lnTo>
                <a:lnTo>
                  <a:pt x="189" y="9"/>
                </a:lnTo>
                <a:lnTo>
                  <a:pt x="189" y="9"/>
                </a:lnTo>
                <a:lnTo>
                  <a:pt x="189" y="9"/>
                </a:lnTo>
                <a:lnTo>
                  <a:pt x="191" y="9"/>
                </a:lnTo>
                <a:lnTo>
                  <a:pt x="191" y="9"/>
                </a:lnTo>
                <a:lnTo>
                  <a:pt x="191" y="9"/>
                </a:lnTo>
                <a:lnTo>
                  <a:pt x="192" y="9"/>
                </a:lnTo>
                <a:lnTo>
                  <a:pt x="192" y="9"/>
                </a:lnTo>
                <a:lnTo>
                  <a:pt x="192" y="9"/>
                </a:lnTo>
                <a:lnTo>
                  <a:pt x="193" y="9"/>
                </a:lnTo>
                <a:lnTo>
                  <a:pt x="193" y="9"/>
                </a:lnTo>
                <a:lnTo>
                  <a:pt x="193" y="9"/>
                </a:lnTo>
                <a:lnTo>
                  <a:pt x="194" y="9"/>
                </a:lnTo>
                <a:lnTo>
                  <a:pt x="194" y="9"/>
                </a:lnTo>
                <a:lnTo>
                  <a:pt x="194" y="9"/>
                </a:lnTo>
                <a:lnTo>
                  <a:pt x="195" y="9"/>
                </a:lnTo>
                <a:lnTo>
                  <a:pt x="195" y="9"/>
                </a:lnTo>
                <a:lnTo>
                  <a:pt x="195" y="9"/>
                </a:lnTo>
                <a:lnTo>
                  <a:pt x="195" y="9"/>
                </a:lnTo>
                <a:lnTo>
                  <a:pt x="195" y="9"/>
                </a:lnTo>
                <a:lnTo>
                  <a:pt x="195" y="9"/>
                </a:lnTo>
                <a:lnTo>
                  <a:pt x="196" y="9"/>
                </a:lnTo>
                <a:lnTo>
                  <a:pt x="196" y="9"/>
                </a:lnTo>
                <a:lnTo>
                  <a:pt x="196" y="9"/>
                </a:lnTo>
                <a:lnTo>
                  <a:pt x="196" y="9"/>
                </a:lnTo>
                <a:lnTo>
                  <a:pt x="196" y="9"/>
                </a:lnTo>
                <a:lnTo>
                  <a:pt x="196" y="9"/>
                </a:lnTo>
                <a:lnTo>
                  <a:pt x="196" y="9"/>
                </a:lnTo>
                <a:lnTo>
                  <a:pt x="196" y="9"/>
                </a:lnTo>
                <a:lnTo>
                  <a:pt x="196" y="9"/>
                </a:lnTo>
                <a:lnTo>
                  <a:pt x="196" y="9"/>
                </a:lnTo>
                <a:lnTo>
                  <a:pt x="196" y="9"/>
                </a:lnTo>
                <a:lnTo>
                  <a:pt x="196" y="9"/>
                </a:lnTo>
                <a:lnTo>
                  <a:pt x="198" y="9"/>
                </a:lnTo>
                <a:lnTo>
                  <a:pt x="198" y="9"/>
                </a:lnTo>
                <a:lnTo>
                  <a:pt x="198" y="9"/>
                </a:lnTo>
                <a:lnTo>
                  <a:pt x="198" y="9"/>
                </a:lnTo>
                <a:lnTo>
                  <a:pt x="198" y="9"/>
                </a:lnTo>
                <a:lnTo>
                  <a:pt x="198" y="9"/>
                </a:lnTo>
                <a:lnTo>
                  <a:pt x="204" y="9"/>
                </a:lnTo>
                <a:lnTo>
                  <a:pt x="204" y="9"/>
                </a:lnTo>
                <a:lnTo>
                  <a:pt x="204" y="9"/>
                </a:lnTo>
                <a:lnTo>
                  <a:pt x="205" y="9"/>
                </a:lnTo>
                <a:lnTo>
                  <a:pt x="205" y="9"/>
                </a:lnTo>
                <a:lnTo>
                  <a:pt x="205" y="9"/>
                </a:lnTo>
                <a:lnTo>
                  <a:pt x="205" y="9"/>
                </a:lnTo>
                <a:lnTo>
                  <a:pt x="205" y="10"/>
                </a:lnTo>
                <a:lnTo>
                  <a:pt x="205" y="10"/>
                </a:lnTo>
                <a:lnTo>
                  <a:pt x="205" y="10"/>
                </a:lnTo>
                <a:lnTo>
                  <a:pt x="205" y="10"/>
                </a:lnTo>
                <a:lnTo>
                  <a:pt x="205" y="10"/>
                </a:lnTo>
                <a:lnTo>
                  <a:pt x="206" y="10"/>
                </a:lnTo>
                <a:lnTo>
                  <a:pt x="206" y="10"/>
                </a:lnTo>
                <a:lnTo>
                  <a:pt x="206" y="10"/>
                </a:lnTo>
                <a:lnTo>
                  <a:pt x="207" y="10"/>
                </a:lnTo>
                <a:lnTo>
                  <a:pt x="207" y="10"/>
                </a:lnTo>
                <a:lnTo>
                  <a:pt x="207" y="10"/>
                </a:lnTo>
                <a:lnTo>
                  <a:pt x="209" y="10"/>
                </a:lnTo>
                <a:lnTo>
                  <a:pt x="209" y="10"/>
                </a:lnTo>
                <a:lnTo>
                  <a:pt x="209" y="10"/>
                </a:lnTo>
                <a:lnTo>
                  <a:pt x="211" y="10"/>
                </a:lnTo>
                <a:lnTo>
                  <a:pt x="211" y="10"/>
                </a:lnTo>
                <a:lnTo>
                  <a:pt x="211" y="10"/>
                </a:lnTo>
                <a:lnTo>
                  <a:pt x="212" y="10"/>
                </a:lnTo>
                <a:lnTo>
                  <a:pt x="212" y="10"/>
                </a:lnTo>
                <a:lnTo>
                  <a:pt x="212" y="10"/>
                </a:lnTo>
                <a:lnTo>
                  <a:pt x="213" y="10"/>
                </a:lnTo>
                <a:lnTo>
                  <a:pt x="213" y="10"/>
                </a:lnTo>
                <a:lnTo>
                  <a:pt x="213" y="10"/>
                </a:lnTo>
                <a:lnTo>
                  <a:pt x="213" y="10"/>
                </a:lnTo>
                <a:lnTo>
                  <a:pt x="213" y="11"/>
                </a:lnTo>
                <a:lnTo>
                  <a:pt x="213" y="11"/>
                </a:lnTo>
                <a:lnTo>
                  <a:pt x="218" y="11"/>
                </a:lnTo>
                <a:lnTo>
                  <a:pt x="218" y="11"/>
                </a:lnTo>
                <a:lnTo>
                  <a:pt x="218" y="11"/>
                </a:lnTo>
                <a:lnTo>
                  <a:pt x="218" y="11"/>
                </a:lnTo>
                <a:lnTo>
                  <a:pt x="218" y="11"/>
                </a:lnTo>
                <a:lnTo>
                  <a:pt x="218" y="11"/>
                </a:lnTo>
                <a:lnTo>
                  <a:pt x="220" y="11"/>
                </a:lnTo>
                <a:lnTo>
                  <a:pt x="220" y="11"/>
                </a:lnTo>
                <a:lnTo>
                  <a:pt x="220" y="11"/>
                </a:lnTo>
                <a:lnTo>
                  <a:pt x="221" y="11"/>
                </a:lnTo>
                <a:lnTo>
                  <a:pt x="221" y="11"/>
                </a:lnTo>
                <a:lnTo>
                  <a:pt x="221" y="11"/>
                </a:lnTo>
                <a:lnTo>
                  <a:pt x="223" y="11"/>
                </a:lnTo>
                <a:lnTo>
                  <a:pt x="223" y="11"/>
                </a:lnTo>
                <a:lnTo>
                  <a:pt x="223" y="11"/>
                </a:lnTo>
                <a:lnTo>
                  <a:pt x="223" y="11"/>
                </a:lnTo>
                <a:lnTo>
                  <a:pt x="223" y="11"/>
                </a:lnTo>
                <a:lnTo>
                  <a:pt x="223" y="11"/>
                </a:lnTo>
                <a:lnTo>
                  <a:pt x="223" y="11"/>
                </a:lnTo>
                <a:lnTo>
                  <a:pt x="223" y="11"/>
                </a:lnTo>
                <a:lnTo>
                  <a:pt x="223" y="11"/>
                </a:lnTo>
                <a:lnTo>
                  <a:pt x="224" y="11"/>
                </a:lnTo>
                <a:lnTo>
                  <a:pt x="224" y="11"/>
                </a:lnTo>
                <a:lnTo>
                  <a:pt x="224" y="11"/>
                </a:lnTo>
                <a:lnTo>
                  <a:pt x="226" y="11"/>
                </a:lnTo>
                <a:lnTo>
                  <a:pt x="226" y="12"/>
                </a:lnTo>
                <a:lnTo>
                  <a:pt x="226" y="12"/>
                </a:lnTo>
                <a:lnTo>
                  <a:pt x="226" y="12"/>
                </a:lnTo>
                <a:lnTo>
                  <a:pt x="226" y="12"/>
                </a:lnTo>
                <a:lnTo>
                  <a:pt x="226" y="12"/>
                </a:lnTo>
                <a:lnTo>
                  <a:pt x="226" y="12"/>
                </a:lnTo>
                <a:lnTo>
                  <a:pt x="226" y="12"/>
                </a:lnTo>
                <a:lnTo>
                  <a:pt x="226" y="12"/>
                </a:lnTo>
                <a:lnTo>
                  <a:pt x="226" y="12"/>
                </a:lnTo>
                <a:lnTo>
                  <a:pt x="226" y="12"/>
                </a:lnTo>
                <a:lnTo>
                  <a:pt x="226" y="12"/>
                </a:lnTo>
                <a:lnTo>
                  <a:pt x="230" y="12"/>
                </a:lnTo>
                <a:lnTo>
                  <a:pt x="230" y="12"/>
                </a:lnTo>
                <a:lnTo>
                  <a:pt x="230" y="12"/>
                </a:lnTo>
                <a:lnTo>
                  <a:pt x="230" y="12"/>
                </a:lnTo>
                <a:lnTo>
                  <a:pt x="230" y="12"/>
                </a:lnTo>
                <a:lnTo>
                  <a:pt x="230" y="12"/>
                </a:lnTo>
                <a:lnTo>
                  <a:pt x="233" y="12"/>
                </a:lnTo>
                <a:lnTo>
                  <a:pt x="233" y="12"/>
                </a:lnTo>
                <a:lnTo>
                  <a:pt x="233" y="12"/>
                </a:lnTo>
                <a:lnTo>
                  <a:pt x="234" y="12"/>
                </a:lnTo>
                <a:lnTo>
                  <a:pt x="234" y="12"/>
                </a:lnTo>
                <a:lnTo>
                  <a:pt x="234" y="12"/>
                </a:lnTo>
                <a:lnTo>
                  <a:pt x="234" y="12"/>
                </a:lnTo>
                <a:lnTo>
                  <a:pt x="234" y="12"/>
                </a:lnTo>
                <a:lnTo>
                  <a:pt x="234" y="12"/>
                </a:lnTo>
                <a:lnTo>
                  <a:pt x="235" y="12"/>
                </a:lnTo>
                <a:lnTo>
                  <a:pt x="235" y="12"/>
                </a:lnTo>
                <a:lnTo>
                  <a:pt x="235" y="12"/>
                </a:lnTo>
                <a:lnTo>
                  <a:pt x="235" y="12"/>
                </a:lnTo>
                <a:lnTo>
                  <a:pt x="235" y="12"/>
                </a:lnTo>
                <a:lnTo>
                  <a:pt x="235" y="12"/>
                </a:lnTo>
                <a:lnTo>
                  <a:pt x="237" y="12"/>
                </a:lnTo>
                <a:lnTo>
                  <a:pt x="237" y="12"/>
                </a:lnTo>
                <a:lnTo>
                  <a:pt x="237" y="12"/>
                </a:lnTo>
                <a:lnTo>
                  <a:pt x="238" y="12"/>
                </a:lnTo>
                <a:lnTo>
                  <a:pt x="238" y="13"/>
                </a:lnTo>
                <a:lnTo>
                  <a:pt x="238" y="13"/>
                </a:lnTo>
                <a:lnTo>
                  <a:pt x="240" y="13"/>
                </a:lnTo>
                <a:lnTo>
                  <a:pt x="240" y="13"/>
                </a:lnTo>
                <a:lnTo>
                  <a:pt x="240" y="13"/>
                </a:lnTo>
                <a:lnTo>
                  <a:pt x="240" y="13"/>
                </a:lnTo>
                <a:lnTo>
                  <a:pt x="240" y="13"/>
                </a:lnTo>
                <a:lnTo>
                  <a:pt x="240" y="13"/>
                </a:lnTo>
                <a:lnTo>
                  <a:pt x="240" y="13"/>
                </a:lnTo>
                <a:lnTo>
                  <a:pt x="240" y="13"/>
                </a:lnTo>
                <a:lnTo>
                  <a:pt x="240" y="13"/>
                </a:lnTo>
                <a:lnTo>
                  <a:pt x="242" y="13"/>
                </a:lnTo>
                <a:lnTo>
                  <a:pt x="242" y="13"/>
                </a:lnTo>
                <a:lnTo>
                  <a:pt x="242" y="13"/>
                </a:lnTo>
                <a:lnTo>
                  <a:pt x="242" y="13"/>
                </a:lnTo>
                <a:lnTo>
                  <a:pt x="242" y="13"/>
                </a:lnTo>
                <a:lnTo>
                  <a:pt x="242" y="13"/>
                </a:lnTo>
                <a:lnTo>
                  <a:pt x="242" y="13"/>
                </a:lnTo>
                <a:lnTo>
                  <a:pt x="242" y="13"/>
                </a:lnTo>
                <a:lnTo>
                  <a:pt x="242" y="13"/>
                </a:lnTo>
                <a:lnTo>
                  <a:pt x="245" y="13"/>
                </a:lnTo>
                <a:lnTo>
                  <a:pt x="245" y="13"/>
                </a:lnTo>
                <a:lnTo>
                  <a:pt x="245" y="13"/>
                </a:lnTo>
                <a:lnTo>
                  <a:pt x="246" y="13"/>
                </a:lnTo>
                <a:lnTo>
                  <a:pt x="246" y="13"/>
                </a:lnTo>
                <a:lnTo>
                  <a:pt x="246" y="13"/>
                </a:lnTo>
                <a:lnTo>
                  <a:pt x="246" y="13"/>
                </a:lnTo>
                <a:lnTo>
                  <a:pt x="246" y="13"/>
                </a:lnTo>
                <a:lnTo>
                  <a:pt x="246" y="13"/>
                </a:lnTo>
                <a:lnTo>
                  <a:pt x="247" y="13"/>
                </a:lnTo>
                <a:lnTo>
                  <a:pt x="247" y="13"/>
                </a:lnTo>
                <a:lnTo>
                  <a:pt x="247" y="13"/>
                </a:lnTo>
                <a:lnTo>
                  <a:pt x="247" y="13"/>
                </a:lnTo>
                <a:lnTo>
                  <a:pt x="247" y="13"/>
                </a:lnTo>
                <a:lnTo>
                  <a:pt x="247" y="13"/>
                </a:lnTo>
                <a:lnTo>
                  <a:pt x="248" y="13"/>
                </a:lnTo>
                <a:lnTo>
                  <a:pt x="248" y="13"/>
                </a:lnTo>
                <a:lnTo>
                  <a:pt x="248" y="13"/>
                </a:lnTo>
                <a:lnTo>
                  <a:pt x="249" y="13"/>
                </a:lnTo>
                <a:lnTo>
                  <a:pt x="249" y="13"/>
                </a:lnTo>
                <a:lnTo>
                  <a:pt x="249" y="13"/>
                </a:lnTo>
                <a:lnTo>
                  <a:pt x="251" y="13"/>
                </a:lnTo>
                <a:lnTo>
                  <a:pt x="251" y="13"/>
                </a:lnTo>
                <a:lnTo>
                  <a:pt x="251" y="13"/>
                </a:lnTo>
                <a:lnTo>
                  <a:pt x="251" y="13"/>
                </a:lnTo>
                <a:lnTo>
                  <a:pt x="251" y="13"/>
                </a:lnTo>
                <a:lnTo>
                  <a:pt x="251" y="13"/>
                </a:lnTo>
                <a:lnTo>
                  <a:pt x="252" y="13"/>
                </a:lnTo>
                <a:lnTo>
                  <a:pt x="252" y="13"/>
                </a:lnTo>
                <a:lnTo>
                  <a:pt x="252" y="13"/>
                </a:lnTo>
                <a:lnTo>
                  <a:pt x="253" y="13"/>
                </a:lnTo>
                <a:lnTo>
                  <a:pt x="253" y="13"/>
                </a:lnTo>
                <a:lnTo>
                  <a:pt x="253" y="13"/>
                </a:lnTo>
                <a:lnTo>
                  <a:pt x="256" y="13"/>
                </a:lnTo>
                <a:lnTo>
                  <a:pt x="256" y="14"/>
                </a:lnTo>
                <a:lnTo>
                  <a:pt x="256" y="14"/>
                </a:lnTo>
                <a:lnTo>
                  <a:pt x="257" y="14"/>
                </a:lnTo>
                <a:lnTo>
                  <a:pt x="257" y="14"/>
                </a:lnTo>
                <a:lnTo>
                  <a:pt x="257" y="14"/>
                </a:lnTo>
                <a:lnTo>
                  <a:pt x="257" y="14"/>
                </a:lnTo>
                <a:lnTo>
                  <a:pt x="257" y="14"/>
                </a:lnTo>
                <a:lnTo>
                  <a:pt x="257" y="14"/>
                </a:lnTo>
                <a:lnTo>
                  <a:pt x="259" y="14"/>
                </a:lnTo>
                <a:lnTo>
                  <a:pt x="259" y="14"/>
                </a:lnTo>
                <a:lnTo>
                  <a:pt x="259" y="14"/>
                </a:lnTo>
                <a:lnTo>
                  <a:pt x="261" y="14"/>
                </a:lnTo>
                <a:lnTo>
                  <a:pt x="261" y="14"/>
                </a:lnTo>
                <a:lnTo>
                  <a:pt x="261" y="14"/>
                </a:lnTo>
                <a:lnTo>
                  <a:pt x="261" y="14"/>
                </a:lnTo>
                <a:lnTo>
                  <a:pt x="261" y="14"/>
                </a:lnTo>
                <a:lnTo>
                  <a:pt x="261" y="14"/>
                </a:lnTo>
                <a:lnTo>
                  <a:pt x="262" y="14"/>
                </a:lnTo>
                <a:lnTo>
                  <a:pt x="262" y="14"/>
                </a:lnTo>
                <a:lnTo>
                  <a:pt x="262" y="14"/>
                </a:lnTo>
                <a:lnTo>
                  <a:pt x="263" y="14"/>
                </a:lnTo>
                <a:lnTo>
                  <a:pt x="263" y="14"/>
                </a:lnTo>
                <a:lnTo>
                  <a:pt x="263" y="14"/>
                </a:lnTo>
                <a:lnTo>
                  <a:pt x="265" y="14"/>
                </a:lnTo>
                <a:lnTo>
                  <a:pt x="265" y="14"/>
                </a:lnTo>
                <a:lnTo>
                  <a:pt x="265" y="14"/>
                </a:lnTo>
                <a:lnTo>
                  <a:pt x="267" y="14"/>
                </a:lnTo>
                <a:lnTo>
                  <a:pt x="267" y="14"/>
                </a:lnTo>
                <a:lnTo>
                  <a:pt x="267" y="14"/>
                </a:lnTo>
                <a:lnTo>
                  <a:pt x="267" y="14"/>
                </a:lnTo>
                <a:lnTo>
                  <a:pt x="267" y="14"/>
                </a:lnTo>
                <a:lnTo>
                  <a:pt x="267" y="14"/>
                </a:lnTo>
                <a:lnTo>
                  <a:pt x="267" y="14"/>
                </a:lnTo>
                <a:lnTo>
                  <a:pt x="267" y="14"/>
                </a:lnTo>
                <a:lnTo>
                  <a:pt x="267" y="14"/>
                </a:lnTo>
                <a:lnTo>
                  <a:pt x="267" y="14"/>
                </a:lnTo>
                <a:lnTo>
                  <a:pt x="267" y="14"/>
                </a:lnTo>
                <a:lnTo>
                  <a:pt x="267" y="14"/>
                </a:lnTo>
                <a:lnTo>
                  <a:pt x="268" y="14"/>
                </a:lnTo>
                <a:lnTo>
                  <a:pt x="268" y="14"/>
                </a:lnTo>
                <a:lnTo>
                  <a:pt x="268" y="14"/>
                </a:lnTo>
                <a:lnTo>
                  <a:pt x="269" y="14"/>
                </a:lnTo>
                <a:lnTo>
                  <a:pt x="269" y="14"/>
                </a:lnTo>
                <a:lnTo>
                  <a:pt x="269" y="14"/>
                </a:lnTo>
                <a:lnTo>
                  <a:pt x="269" y="14"/>
                </a:lnTo>
                <a:lnTo>
                  <a:pt x="269" y="15"/>
                </a:lnTo>
                <a:lnTo>
                  <a:pt x="269" y="15"/>
                </a:lnTo>
                <a:lnTo>
                  <a:pt x="270" y="15"/>
                </a:lnTo>
                <a:lnTo>
                  <a:pt x="270" y="15"/>
                </a:lnTo>
                <a:lnTo>
                  <a:pt x="270" y="15"/>
                </a:lnTo>
                <a:lnTo>
                  <a:pt x="270" y="15"/>
                </a:lnTo>
                <a:lnTo>
                  <a:pt x="270" y="15"/>
                </a:lnTo>
                <a:lnTo>
                  <a:pt x="270" y="15"/>
                </a:lnTo>
                <a:lnTo>
                  <a:pt x="270" y="15"/>
                </a:lnTo>
                <a:lnTo>
                  <a:pt x="270" y="15"/>
                </a:lnTo>
                <a:lnTo>
                  <a:pt x="270" y="15"/>
                </a:lnTo>
                <a:lnTo>
                  <a:pt x="270" y="15"/>
                </a:lnTo>
                <a:lnTo>
                  <a:pt x="270" y="15"/>
                </a:lnTo>
                <a:lnTo>
                  <a:pt x="270" y="15"/>
                </a:lnTo>
                <a:lnTo>
                  <a:pt x="271" y="15"/>
                </a:lnTo>
                <a:lnTo>
                  <a:pt x="271" y="15"/>
                </a:lnTo>
                <a:lnTo>
                  <a:pt x="271" y="15"/>
                </a:lnTo>
                <a:lnTo>
                  <a:pt x="272" y="15"/>
                </a:lnTo>
                <a:lnTo>
                  <a:pt x="272" y="15"/>
                </a:lnTo>
                <a:lnTo>
                  <a:pt x="272" y="15"/>
                </a:lnTo>
                <a:lnTo>
                  <a:pt x="273" y="15"/>
                </a:lnTo>
                <a:lnTo>
                  <a:pt x="273" y="15"/>
                </a:lnTo>
                <a:lnTo>
                  <a:pt x="273" y="15"/>
                </a:lnTo>
                <a:lnTo>
                  <a:pt x="274" y="15"/>
                </a:lnTo>
                <a:lnTo>
                  <a:pt x="274" y="15"/>
                </a:lnTo>
                <a:lnTo>
                  <a:pt x="274" y="15"/>
                </a:lnTo>
                <a:lnTo>
                  <a:pt x="274" y="15"/>
                </a:lnTo>
                <a:lnTo>
                  <a:pt x="274" y="15"/>
                </a:lnTo>
                <a:lnTo>
                  <a:pt x="274" y="15"/>
                </a:lnTo>
                <a:lnTo>
                  <a:pt x="275" y="15"/>
                </a:lnTo>
                <a:lnTo>
                  <a:pt x="275" y="15"/>
                </a:lnTo>
                <a:lnTo>
                  <a:pt x="275" y="15"/>
                </a:lnTo>
                <a:lnTo>
                  <a:pt x="275" y="15"/>
                </a:lnTo>
                <a:lnTo>
                  <a:pt x="275" y="15"/>
                </a:lnTo>
                <a:lnTo>
                  <a:pt x="275" y="15"/>
                </a:lnTo>
                <a:lnTo>
                  <a:pt x="275" y="15"/>
                </a:lnTo>
                <a:lnTo>
                  <a:pt x="275" y="15"/>
                </a:lnTo>
                <a:lnTo>
                  <a:pt x="275" y="15"/>
                </a:lnTo>
                <a:lnTo>
                  <a:pt x="275" y="15"/>
                </a:lnTo>
                <a:lnTo>
                  <a:pt x="275" y="15"/>
                </a:lnTo>
                <a:lnTo>
                  <a:pt x="275" y="15"/>
                </a:lnTo>
                <a:lnTo>
                  <a:pt x="275" y="15"/>
                </a:lnTo>
                <a:lnTo>
                  <a:pt x="275" y="15"/>
                </a:lnTo>
                <a:lnTo>
                  <a:pt x="275" y="15"/>
                </a:lnTo>
                <a:lnTo>
                  <a:pt x="275" y="15"/>
                </a:lnTo>
                <a:lnTo>
                  <a:pt x="275" y="15"/>
                </a:lnTo>
                <a:lnTo>
                  <a:pt x="275" y="15"/>
                </a:lnTo>
                <a:lnTo>
                  <a:pt x="275" y="15"/>
                </a:lnTo>
                <a:lnTo>
                  <a:pt x="275" y="15"/>
                </a:lnTo>
                <a:lnTo>
                  <a:pt x="275" y="15"/>
                </a:lnTo>
                <a:lnTo>
                  <a:pt x="276" y="15"/>
                </a:lnTo>
                <a:lnTo>
                  <a:pt x="276" y="15"/>
                </a:lnTo>
                <a:lnTo>
                  <a:pt x="276" y="15"/>
                </a:lnTo>
                <a:lnTo>
                  <a:pt x="276" y="15"/>
                </a:lnTo>
                <a:lnTo>
                  <a:pt x="276" y="15"/>
                </a:lnTo>
                <a:lnTo>
                  <a:pt x="276" y="15"/>
                </a:lnTo>
                <a:lnTo>
                  <a:pt x="276" y="15"/>
                </a:lnTo>
                <a:lnTo>
                  <a:pt x="276" y="15"/>
                </a:lnTo>
                <a:lnTo>
                  <a:pt x="276" y="15"/>
                </a:lnTo>
                <a:lnTo>
                  <a:pt x="276" y="15"/>
                </a:lnTo>
                <a:lnTo>
                  <a:pt x="276" y="15"/>
                </a:lnTo>
                <a:lnTo>
                  <a:pt x="276" y="15"/>
                </a:lnTo>
                <a:lnTo>
                  <a:pt x="276" y="15"/>
                </a:lnTo>
                <a:lnTo>
                  <a:pt x="276" y="15"/>
                </a:lnTo>
                <a:lnTo>
                  <a:pt x="276" y="15"/>
                </a:lnTo>
                <a:lnTo>
                  <a:pt x="276" y="15"/>
                </a:lnTo>
                <a:lnTo>
                  <a:pt x="276" y="15"/>
                </a:lnTo>
                <a:lnTo>
                  <a:pt x="276" y="15"/>
                </a:lnTo>
                <a:lnTo>
                  <a:pt x="276" y="15"/>
                </a:lnTo>
                <a:lnTo>
                  <a:pt x="276" y="16"/>
                </a:lnTo>
                <a:lnTo>
                  <a:pt x="276" y="16"/>
                </a:lnTo>
                <a:lnTo>
                  <a:pt x="276" y="16"/>
                </a:lnTo>
                <a:lnTo>
                  <a:pt x="276" y="16"/>
                </a:lnTo>
                <a:lnTo>
                  <a:pt x="276" y="16"/>
                </a:lnTo>
                <a:lnTo>
                  <a:pt x="276" y="16"/>
                </a:lnTo>
                <a:lnTo>
                  <a:pt x="276" y="16"/>
                </a:lnTo>
                <a:lnTo>
                  <a:pt x="276" y="16"/>
                </a:lnTo>
                <a:lnTo>
                  <a:pt x="276" y="16"/>
                </a:lnTo>
                <a:lnTo>
                  <a:pt x="276" y="16"/>
                </a:lnTo>
                <a:lnTo>
                  <a:pt x="276" y="16"/>
                </a:lnTo>
                <a:lnTo>
                  <a:pt x="276" y="16"/>
                </a:lnTo>
                <a:lnTo>
                  <a:pt x="276" y="16"/>
                </a:lnTo>
                <a:lnTo>
                  <a:pt x="276" y="16"/>
                </a:lnTo>
                <a:lnTo>
                  <a:pt x="276" y="16"/>
                </a:lnTo>
                <a:lnTo>
                  <a:pt x="276" y="16"/>
                </a:lnTo>
                <a:lnTo>
                  <a:pt x="276" y="16"/>
                </a:lnTo>
                <a:lnTo>
                  <a:pt x="276" y="16"/>
                </a:lnTo>
                <a:lnTo>
                  <a:pt x="276" y="16"/>
                </a:lnTo>
                <a:lnTo>
                  <a:pt x="276" y="16"/>
                </a:lnTo>
                <a:lnTo>
                  <a:pt x="276" y="16"/>
                </a:lnTo>
                <a:lnTo>
                  <a:pt x="276" y="16"/>
                </a:lnTo>
                <a:lnTo>
                  <a:pt x="276" y="16"/>
                </a:lnTo>
                <a:lnTo>
                  <a:pt x="276" y="16"/>
                </a:lnTo>
                <a:lnTo>
                  <a:pt x="276" y="16"/>
                </a:lnTo>
                <a:lnTo>
                  <a:pt x="276" y="16"/>
                </a:lnTo>
                <a:lnTo>
                  <a:pt x="276" y="16"/>
                </a:lnTo>
                <a:lnTo>
                  <a:pt x="276" y="16"/>
                </a:lnTo>
                <a:lnTo>
                  <a:pt x="276" y="16"/>
                </a:lnTo>
                <a:lnTo>
                  <a:pt x="276" y="16"/>
                </a:lnTo>
                <a:lnTo>
                  <a:pt x="276" y="16"/>
                </a:lnTo>
                <a:lnTo>
                  <a:pt x="276" y="16"/>
                </a:lnTo>
                <a:lnTo>
                  <a:pt x="277" y="16"/>
                </a:lnTo>
                <a:lnTo>
                  <a:pt x="277" y="16"/>
                </a:lnTo>
                <a:lnTo>
                  <a:pt x="277" y="16"/>
                </a:lnTo>
                <a:lnTo>
                  <a:pt x="277" y="16"/>
                </a:lnTo>
                <a:lnTo>
                  <a:pt x="277" y="16"/>
                </a:lnTo>
                <a:lnTo>
                  <a:pt x="277" y="16"/>
                </a:lnTo>
                <a:lnTo>
                  <a:pt x="277" y="16"/>
                </a:lnTo>
                <a:lnTo>
                  <a:pt x="277" y="16"/>
                </a:lnTo>
                <a:lnTo>
                  <a:pt x="277" y="16"/>
                </a:lnTo>
                <a:lnTo>
                  <a:pt x="277" y="16"/>
                </a:lnTo>
                <a:lnTo>
                  <a:pt x="277" y="16"/>
                </a:lnTo>
                <a:lnTo>
                  <a:pt x="277" y="16"/>
                </a:lnTo>
                <a:lnTo>
                  <a:pt x="277" y="16"/>
                </a:lnTo>
                <a:lnTo>
                  <a:pt x="277" y="16"/>
                </a:lnTo>
                <a:lnTo>
                  <a:pt x="277" y="16"/>
                </a:lnTo>
                <a:lnTo>
                  <a:pt x="278" y="16"/>
                </a:lnTo>
                <a:lnTo>
                  <a:pt x="278" y="16"/>
                </a:lnTo>
                <a:lnTo>
                  <a:pt x="278" y="16"/>
                </a:lnTo>
                <a:lnTo>
                  <a:pt x="278" y="16"/>
                </a:lnTo>
                <a:lnTo>
                  <a:pt x="278" y="16"/>
                </a:lnTo>
                <a:lnTo>
                  <a:pt x="278" y="16"/>
                </a:lnTo>
                <a:lnTo>
                  <a:pt x="279" y="16"/>
                </a:lnTo>
                <a:lnTo>
                  <a:pt x="279" y="16"/>
                </a:lnTo>
                <a:lnTo>
                  <a:pt x="279" y="16"/>
                </a:lnTo>
                <a:lnTo>
                  <a:pt x="280" y="16"/>
                </a:lnTo>
                <a:lnTo>
                  <a:pt x="280" y="16"/>
                </a:lnTo>
                <a:lnTo>
                  <a:pt x="280" y="16"/>
                </a:lnTo>
                <a:lnTo>
                  <a:pt x="280" y="16"/>
                </a:lnTo>
                <a:lnTo>
                  <a:pt x="280" y="16"/>
                </a:lnTo>
                <a:lnTo>
                  <a:pt x="280" y="16"/>
                </a:lnTo>
                <a:lnTo>
                  <a:pt x="281" y="16"/>
                </a:lnTo>
                <a:lnTo>
                  <a:pt x="281" y="16"/>
                </a:lnTo>
                <a:lnTo>
                  <a:pt x="281" y="16"/>
                </a:lnTo>
                <a:lnTo>
                  <a:pt x="281" y="16"/>
                </a:lnTo>
                <a:lnTo>
                  <a:pt x="281" y="16"/>
                </a:lnTo>
                <a:lnTo>
                  <a:pt x="281" y="16"/>
                </a:lnTo>
                <a:lnTo>
                  <a:pt x="283" y="16"/>
                </a:lnTo>
                <a:lnTo>
                  <a:pt x="283" y="16"/>
                </a:lnTo>
                <a:lnTo>
                  <a:pt x="283" y="16"/>
                </a:lnTo>
                <a:lnTo>
                  <a:pt x="283" y="16"/>
                </a:lnTo>
                <a:lnTo>
                  <a:pt x="283" y="16"/>
                </a:lnTo>
                <a:lnTo>
                  <a:pt x="283" y="16"/>
                </a:lnTo>
                <a:lnTo>
                  <a:pt x="284" y="16"/>
                </a:lnTo>
                <a:lnTo>
                  <a:pt x="284" y="16"/>
                </a:lnTo>
                <a:lnTo>
                  <a:pt x="284" y="16"/>
                </a:lnTo>
                <a:lnTo>
                  <a:pt x="285" y="16"/>
                </a:lnTo>
                <a:lnTo>
                  <a:pt x="285" y="16"/>
                </a:lnTo>
                <a:lnTo>
                  <a:pt x="285" y="16"/>
                </a:lnTo>
                <a:lnTo>
                  <a:pt x="285" y="16"/>
                </a:lnTo>
                <a:lnTo>
                  <a:pt x="285" y="16"/>
                </a:lnTo>
                <a:lnTo>
                  <a:pt x="285" y="16"/>
                </a:lnTo>
                <a:lnTo>
                  <a:pt x="285" y="16"/>
                </a:lnTo>
                <a:lnTo>
                  <a:pt x="285" y="16"/>
                </a:lnTo>
                <a:lnTo>
                  <a:pt x="285" y="16"/>
                </a:lnTo>
                <a:lnTo>
                  <a:pt x="285" y="16"/>
                </a:lnTo>
                <a:lnTo>
                  <a:pt x="285" y="16"/>
                </a:lnTo>
                <a:lnTo>
                  <a:pt x="285" y="16"/>
                </a:lnTo>
                <a:lnTo>
                  <a:pt x="286" y="16"/>
                </a:lnTo>
                <a:lnTo>
                  <a:pt x="286" y="16"/>
                </a:lnTo>
                <a:lnTo>
                  <a:pt x="286" y="16"/>
                </a:lnTo>
                <a:lnTo>
                  <a:pt x="287" y="16"/>
                </a:lnTo>
                <a:lnTo>
                  <a:pt x="287" y="16"/>
                </a:lnTo>
                <a:lnTo>
                  <a:pt x="287" y="16"/>
                </a:lnTo>
                <a:lnTo>
                  <a:pt x="287" y="16"/>
                </a:lnTo>
                <a:lnTo>
                  <a:pt x="287" y="17"/>
                </a:lnTo>
                <a:lnTo>
                  <a:pt x="287" y="17"/>
                </a:lnTo>
                <a:lnTo>
                  <a:pt x="288" y="17"/>
                </a:lnTo>
                <a:lnTo>
                  <a:pt x="288" y="17"/>
                </a:lnTo>
                <a:lnTo>
                  <a:pt x="288" y="17"/>
                </a:lnTo>
                <a:lnTo>
                  <a:pt x="288" y="17"/>
                </a:lnTo>
                <a:lnTo>
                  <a:pt x="288" y="17"/>
                </a:lnTo>
                <a:lnTo>
                  <a:pt x="288" y="17"/>
                </a:lnTo>
                <a:lnTo>
                  <a:pt x="288" y="17"/>
                </a:lnTo>
                <a:lnTo>
                  <a:pt x="288" y="17"/>
                </a:lnTo>
                <a:lnTo>
                  <a:pt x="288" y="17"/>
                </a:lnTo>
                <a:lnTo>
                  <a:pt x="289" y="17"/>
                </a:lnTo>
                <a:lnTo>
                  <a:pt x="289" y="17"/>
                </a:lnTo>
                <a:lnTo>
                  <a:pt x="289" y="17"/>
                </a:lnTo>
                <a:lnTo>
                  <a:pt x="290" y="17"/>
                </a:lnTo>
                <a:lnTo>
                  <a:pt x="290" y="17"/>
                </a:lnTo>
                <a:lnTo>
                  <a:pt x="290" y="17"/>
                </a:lnTo>
                <a:lnTo>
                  <a:pt x="290" y="17"/>
                </a:lnTo>
                <a:lnTo>
                  <a:pt x="290" y="17"/>
                </a:lnTo>
                <a:lnTo>
                  <a:pt x="290" y="17"/>
                </a:lnTo>
                <a:lnTo>
                  <a:pt x="291" y="17"/>
                </a:lnTo>
                <a:lnTo>
                  <a:pt x="291" y="17"/>
                </a:lnTo>
                <a:lnTo>
                  <a:pt x="291" y="17"/>
                </a:lnTo>
                <a:lnTo>
                  <a:pt x="292" y="17"/>
                </a:lnTo>
                <a:lnTo>
                  <a:pt x="292" y="17"/>
                </a:lnTo>
                <a:lnTo>
                  <a:pt x="292" y="17"/>
                </a:lnTo>
                <a:lnTo>
                  <a:pt x="292" y="17"/>
                </a:lnTo>
                <a:lnTo>
                  <a:pt x="292" y="17"/>
                </a:lnTo>
                <a:lnTo>
                  <a:pt x="292" y="17"/>
                </a:lnTo>
                <a:lnTo>
                  <a:pt x="293" y="17"/>
                </a:lnTo>
                <a:lnTo>
                  <a:pt x="293" y="17"/>
                </a:lnTo>
                <a:lnTo>
                  <a:pt x="293" y="17"/>
                </a:lnTo>
                <a:lnTo>
                  <a:pt x="293" y="17"/>
                </a:lnTo>
                <a:lnTo>
                  <a:pt x="293" y="17"/>
                </a:lnTo>
                <a:lnTo>
                  <a:pt x="293" y="17"/>
                </a:lnTo>
                <a:lnTo>
                  <a:pt x="293" y="17"/>
                </a:lnTo>
                <a:lnTo>
                  <a:pt x="293" y="17"/>
                </a:lnTo>
                <a:lnTo>
                  <a:pt x="293" y="17"/>
                </a:lnTo>
                <a:lnTo>
                  <a:pt x="295" y="17"/>
                </a:lnTo>
                <a:lnTo>
                  <a:pt x="295" y="17"/>
                </a:lnTo>
                <a:lnTo>
                  <a:pt x="295" y="17"/>
                </a:lnTo>
                <a:lnTo>
                  <a:pt x="297" y="17"/>
                </a:lnTo>
                <a:lnTo>
                  <a:pt x="297" y="17"/>
                </a:lnTo>
                <a:lnTo>
                  <a:pt x="297" y="17"/>
                </a:lnTo>
                <a:lnTo>
                  <a:pt x="297" y="17"/>
                </a:lnTo>
                <a:lnTo>
                  <a:pt x="297" y="17"/>
                </a:lnTo>
                <a:lnTo>
                  <a:pt x="297" y="17"/>
                </a:lnTo>
                <a:lnTo>
                  <a:pt x="299" y="17"/>
                </a:lnTo>
                <a:lnTo>
                  <a:pt x="299" y="17"/>
                </a:lnTo>
                <a:lnTo>
                  <a:pt x="299" y="17"/>
                </a:lnTo>
                <a:lnTo>
                  <a:pt x="300" y="17"/>
                </a:lnTo>
                <a:lnTo>
                  <a:pt x="300" y="17"/>
                </a:lnTo>
                <a:lnTo>
                  <a:pt x="300" y="17"/>
                </a:lnTo>
                <a:lnTo>
                  <a:pt x="301" y="17"/>
                </a:lnTo>
                <a:lnTo>
                  <a:pt x="301" y="18"/>
                </a:lnTo>
                <a:lnTo>
                  <a:pt x="301" y="18"/>
                </a:lnTo>
                <a:lnTo>
                  <a:pt x="302" y="18"/>
                </a:lnTo>
                <a:lnTo>
                  <a:pt x="302" y="18"/>
                </a:lnTo>
                <a:lnTo>
                  <a:pt x="302" y="18"/>
                </a:lnTo>
                <a:lnTo>
                  <a:pt x="304" y="18"/>
                </a:lnTo>
                <a:lnTo>
                  <a:pt x="304" y="18"/>
                </a:lnTo>
                <a:lnTo>
                  <a:pt x="304" y="18"/>
                </a:lnTo>
                <a:lnTo>
                  <a:pt x="304" y="18"/>
                </a:lnTo>
                <a:lnTo>
                  <a:pt x="304" y="18"/>
                </a:lnTo>
                <a:lnTo>
                  <a:pt x="304" y="18"/>
                </a:lnTo>
                <a:lnTo>
                  <a:pt x="305" y="18"/>
                </a:lnTo>
                <a:lnTo>
                  <a:pt x="305" y="18"/>
                </a:lnTo>
                <a:lnTo>
                  <a:pt x="305" y="18"/>
                </a:lnTo>
                <a:lnTo>
                  <a:pt x="305" y="18"/>
                </a:lnTo>
                <a:lnTo>
                  <a:pt x="305" y="18"/>
                </a:lnTo>
                <a:lnTo>
                  <a:pt x="305" y="18"/>
                </a:lnTo>
                <a:lnTo>
                  <a:pt x="306" y="18"/>
                </a:lnTo>
                <a:lnTo>
                  <a:pt x="306" y="18"/>
                </a:lnTo>
                <a:lnTo>
                  <a:pt x="306" y="18"/>
                </a:lnTo>
                <a:lnTo>
                  <a:pt x="306" y="18"/>
                </a:lnTo>
                <a:lnTo>
                  <a:pt x="306" y="18"/>
                </a:lnTo>
                <a:lnTo>
                  <a:pt x="306" y="18"/>
                </a:lnTo>
                <a:lnTo>
                  <a:pt x="306" y="18"/>
                </a:lnTo>
                <a:lnTo>
                  <a:pt x="306" y="18"/>
                </a:lnTo>
                <a:lnTo>
                  <a:pt x="306" y="18"/>
                </a:lnTo>
                <a:lnTo>
                  <a:pt x="307" y="18"/>
                </a:lnTo>
                <a:lnTo>
                  <a:pt x="307" y="18"/>
                </a:lnTo>
                <a:lnTo>
                  <a:pt x="307" y="18"/>
                </a:lnTo>
                <a:lnTo>
                  <a:pt x="308" y="18"/>
                </a:lnTo>
                <a:lnTo>
                  <a:pt x="308" y="18"/>
                </a:lnTo>
                <a:lnTo>
                  <a:pt x="308" y="18"/>
                </a:lnTo>
                <a:lnTo>
                  <a:pt x="309" y="18"/>
                </a:lnTo>
                <a:lnTo>
                  <a:pt x="309" y="18"/>
                </a:lnTo>
                <a:lnTo>
                  <a:pt x="309" y="18"/>
                </a:lnTo>
                <a:lnTo>
                  <a:pt x="309" y="18"/>
                </a:lnTo>
                <a:lnTo>
                  <a:pt x="309" y="18"/>
                </a:lnTo>
                <a:lnTo>
                  <a:pt x="309" y="18"/>
                </a:lnTo>
                <a:lnTo>
                  <a:pt x="309" y="18"/>
                </a:lnTo>
                <a:lnTo>
                  <a:pt x="309" y="18"/>
                </a:lnTo>
                <a:lnTo>
                  <a:pt x="309" y="18"/>
                </a:lnTo>
                <a:lnTo>
                  <a:pt x="311" y="18"/>
                </a:lnTo>
                <a:lnTo>
                  <a:pt x="311" y="18"/>
                </a:lnTo>
                <a:lnTo>
                  <a:pt x="311" y="18"/>
                </a:lnTo>
                <a:lnTo>
                  <a:pt x="311" y="18"/>
                </a:lnTo>
                <a:lnTo>
                  <a:pt x="311" y="18"/>
                </a:lnTo>
                <a:lnTo>
                  <a:pt x="311" y="18"/>
                </a:lnTo>
                <a:lnTo>
                  <a:pt x="312" y="18"/>
                </a:lnTo>
                <a:lnTo>
                  <a:pt x="312" y="19"/>
                </a:lnTo>
                <a:lnTo>
                  <a:pt x="312" y="19"/>
                </a:lnTo>
                <a:lnTo>
                  <a:pt x="312" y="19"/>
                </a:lnTo>
                <a:lnTo>
                  <a:pt x="312" y="19"/>
                </a:lnTo>
                <a:lnTo>
                  <a:pt x="312" y="19"/>
                </a:lnTo>
                <a:lnTo>
                  <a:pt x="313" y="19"/>
                </a:lnTo>
                <a:lnTo>
                  <a:pt x="313" y="19"/>
                </a:lnTo>
                <a:lnTo>
                  <a:pt x="313" y="19"/>
                </a:lnTo>
                <a:lnTo>
                  <a:pt x="316" y="19"/>
                </a:lnTo>
                <a:lnTo>
                  <a:pt x="316" y="19"/>
                </a:lnTo>
                <a:lnTo>
                  <a:pt x="316" y="19"/>
                </a:lnTo>
                <a:lnTo>
                  <a:pt x="317" y="19"/>
                </a:lnTo>
                <a:lnTo>
                  <a:pt x="317" y="19"/>
                </a:lnTo>
                <a:lnTo>
                  <a:pt x="317" y="19"/>
                </a:lnTo>
                <a:lnTo>
                  <a:pt x="318" y="19"/>
                </a:lnTo>
                <a:lnTo>
                  <a:pt x="318" y="19"/>
                </a:lnTo>
                <a:lnTo>
                  <a:pt x="318" y="19"/>
                </a:lnTo>
                <a:lnTo>
                  <a:pt x="318" y="19"/>
                </a:lnTo>
                <a:lnTo>
                  <a:pt x="318" y="19"/>
                </a:lnTo>
                <a:lnTo>
                  <a:pt x="318" y="19"/>
                </a:lnTo>
                <a:lnTo>
                  <a:pt x="318" y="19"/>
                </a:lnTo>
                <a:lnTo>
                  <a:pt x="318" y="19"/>
                </a:lnTo>
                <a:lnTo>
                  <a:pt x="318" y="19"/>
                </a:lnTo>
                <a:lnTo>
                  <a:pt x="321" y="19"/>
                </a:lnTo>
                <a:lnTo>
                  <a:pt x="321" y="19"/>
                </a:lnTo>
                <a:lnTo>
                  <a:pt x="321" y="19"/>
                </a:lnTo>
                <a:lnTo>
                  <a:pt x="322" y="19"/>
                </a:lnTo>
                <a:lnTo>
                  <a:pt x="322" y="19"/>
                </a:lnTo>
                <a:lnTo>
                  <a:pt x="322" y="19"/>
                </a:lnTo>
                <a:lnTo>
                  <a:pt x="323" y="19"/>
                </a:lnTo>
                <a:lnTo>
                  <a:pt x="323" y="19"/>
                </a:lnTo>
                <a:lnTo>
                  <a:pt x="323" y="19"/>
                </a:lnTo>
                <a:lnTo>
                  <a:pt x="323" y="19"/>
                </a:lnTo>
                <a:lnTo>
                  <a:pt x="323" y="19"/>
                </a:lnTo>
                <a:lnTo>
                  <a:pt x="323" y="19"/>
                </a:lnTo>
                <a:lnTo>
                  <a:pt x="323" y="19"/>
                </a:lnTo>
                <a:lnTo>
                  <a:pt x="323" y="19"/>
                </a:lnTo>
                <a:lnTo>
                  <a:pt x="323" y="19"/>
                </a:lnTo>
                <a:lnTo>
                  <a:pt x="323" y="19"/>
                </a:lnTo>
                <a:lnTo>
                  <a:pt x="323" y="19"/>
                </a:lnTo>
                <a:lnTo>
                  <a:pt x="323" y="19"/>
                </a:lnTo>
                <a:lnTo>
                  <a:pt x="325" y="19"/>
                </a:lnTo>
                <a:lnTo>
                  <a:pt x="325" y="19"/>
                </a:lnTo>
                <a:lnTo>
                  <a:pt x="325" y="19"/>
                </a:lnTo>
                <a:lnTo>
                  <a:pt x="325" y="19"/>
                </a:lnTo>
                <a:lnTo>
                  <a:pt x="325" y="19"/>
                </a:lnTo>
                <a:lnTo>
                  <a:pt x="325" y="19"/>
                </a:lnTo>
                <a:lnTo>
                  <a:pt x="325" y="19"/>
                </a:lnTo>
                <a:lnTo>
                  <a:pt x="325" y="19"/>
                </a:lnTo>
                <a:lnTo>
                  <a:pt x="325" y="19"/>
                </a:lnTo>
                <a:lnTo>
                  <a:pt x="325" y="19"/>
                </a:lnTo>
                <a:lnTo>
                  <a:pt x="325" y="19"/>
                </a:lnTo>
                <a:lnTo>
                  <a:pt x="325" y="19"/>
                </a:lnTo>
                <a:lnTo>
                  <a:pt x="325" y="19"/>
                </a:lnTo>
                <a:lnTo>
                  <a:pt x="325" y="19"/>
                </a:lnTo>
                <a:lnTo>
                  <a:pt x="325" y="19"/>
                </a:lnTo>
                <a:lnTo>
                  <a:pt x="326" y="19"/>
                </a:lnTo>
                <a:lnTo>
                  <a:pt x="326" y="20"/>
                </a:lnTo>
                <a:lnTo>
                  <a:pt x="326" y="20"/>
                </a:lnTo>
                <a:lnTo>
                  <a:pt x="326" y="20"/>
                </a:lnTo>
                <a:lnTo>
                  <a:pt x="326" y="20"/>
                </a:lnTo>
                <a:lnTo>
                  <a:pt x="326" y="20"/>
                </a:lnTo>
                <a:lnTo>
                  <a:pt x="327" y="20"/>
                </a:lnTo>
                <a:lnTo>
                  <a:pt x="327" y="20"/>
                </a:lnTo>
                <a:lnTo>
                  <a:pt x="327" y="20"/>
                </a:lnTo>
                <a:lnTo>
                  <a:pt x="327" y="20"/>
                </a:lnTo>
                <a:lnTo>
                  <a:pt x="327" y="20"/>
                </a:lnTo>
                <a:lnTo>
                  <a:pt x="327" y="20"/>
                </a:lnTo>
                <a:lnTo>
                  <a:pt x="327" y="20"/>
                </a:lnTo>
                <a:lnTo>
                  <a:pt x="327" y="20"/>
                </a:lnTo>
                <a:lnTo>
                  <a:pt x="327" y="20"/>
                </a:lnTo>
                <a:lnTo>
                  <a:pt x="328" y="20"/>
                </a:lnTo>
                <a:lnTo>
                  <a:pt x="328" y="20"/>
                </a:lnTo>
                <a:lnTo>
                  <a:pt x="328" y="20"/>
                </a:lnTo>
                <a:lnTo>
                  <a:pt x="329" y="20"/>
                </a:lnTo>
                <a:lnTo>
                  <a:pt x="329" y="20"/>
                </a:lnTo>
                <a:lnTo>
                  <a:pt x="329" y="20"/>
                </a:lnTo>
                <a:lnTo>
                  <a:pt x="329" y="20"/>
                </a:lnTo>
                <a:lnTo>
                  <a:pt x="329" y="20"/>
                </a:lnTo>
                <a:lnTo>
                  <a:pt x="329" y="20"/>
                </a:lnTo>
                <a:lnTo>
                  <a:pt x="330" y="20"/>
                </a:lnTo>
                <a:lnTo>
                  <a:pt x="330" y="20"/>
                </a:lnTo>
                <a:lnTo>
                  <a:pt x="330" y="20"/>
                </a:lnTo>
                <a:lnTo>
                  <a:pt x="330" y="20"/>
                </a:lnTo>
                <a:lnTo>
                  <a:pt x="330" y="20"/>
                </a:lnTo>
                <a:lnTo>
                  <a:pt x="330" y="20"/>
                </a:lnTo>
                <a:lnTo>
                  <a:pt x="330" y="20"/>
                </a:lnTo>
                <a:lnTo>
                  <a:pt x="330" y="20"/>
                </a:lnTo>
                <a:lnTo>
                  <a:pt x="330" y="20"/>
                </a:lnTo>
                <a:lnTo>
                  <a:pt x="330" y="20"/>
                </a:lnTo>
                <a:lnTo>
                  <a:pt x="330" y="20"/>
                </a:lnTo>
                <a:lnTo>
                  <a:pt x="330" y="20"/>
                </a:lnTo>
                <a:lnTo>
                  <a:pt x="330" y="20"/>
                </a:lnTo>
                <a:lnTo>
                  <a:pt x="330" y="20"/>
                </a:lnTo>
                <a:lnTo>
                  <a:pt x="330" y="20"/>
                </a:lnTo>
                <a:lnTo>
                  <a:pt x="330" y="20"/>
                </a:lnTo>
                <a:lnTo>
                  <a:pt x="330" y="20"/>
                </a:lnTo>
                <a:lnTo>
                  <a:pt x="330" y="20"/>
                </a:lnTo>
                <a:lnTo>
                  <a:pt x="330" y="20"/>
                </a:lnTo>
                <a:lnTo>
                  <a:pt x="330" y="20"/>
                </a:lnTo>
                <a:lnTo>
                  <a:pt x="330" y="20"/>
                </a:lnTo>
                <a:lnTo>
                  <a:pt x="331" y="20"/>
                </a:lnTo>
                <a:lnTo>
                  <a:pt x="331" y="20"/>
                </a:lnTo>
                <a:lnTo>
                  <a:pt x="331" y="20"/>
                </a:lnTo>
                <a:lnTo>
                  <a:pt x="332" y="20"/>
                </a:lnTo>
                <a:lnTo>
                  <a:pt x="332" y="20"/>
                </a:lnTo>
                <a:lnTo>
                  <a:pt x="332" y="20"/>
                </a:lnTo>
                <a:lnTo>
                  <a:pt x="332" y="20"/>
                </a:lnTo>
                <a:lnTo>
                  <a:pt x="332" y="21"/>
                </a:lnTo>
                <a:lnTo>
                  <a:pt x="332" y="21"/>
                </a:lnTo>
                <a:lnTo>
                  <a:pt x="332" y="21"/>
                </a:lnTo>
                <a:lnTo>
                  <a:pt x="332" y="21"/>
                </a:lnTo>
                <a:lnTo>
                  <a:pt x="332" y="21"/>
                </a:lnTo>
                <a:lnTo>
                  <a:pt x="332" y="21"/>
                </a:lnTo>
                <a:lnTo>
                  <a:pt x="332" y="21"/>
                </a:lnTo>
                <a:lnTo>
                  <a:pt x="332" y="21"/>
                </a:lnTo>
                <a:lnTo>
                  <a:pt x="333" y="21"/>
                </a:lnTo>
                <a:lnTo>
                  <a:pt x="333" y="21"/>
                </a:lnTo>
                <a:lnTo>
                  <a:pt x="333" y="21"/>
                </a:lnTo>
                <a:lnTo>
                  <a:pt x="333" y="21"/>
                </a:lnTo>
                <a:lnTo>
                  <a:pt x="333" y="21"/>
                </a:lnTo>
                <a:lnTo>
                  <a:pt x="333" y="21"/>
                </a:lnTo>
                <a:lnTo>
                  <a:pt x="333" y="21"/>
                </a:lnTo>
                <a:lnTo>
                  <a:pt x="333" y="21"/>
                </a:lnTo>
                <a:lnTo>
                  <a:pt x="333" y="21"/>
                </a:lnTo>
                <a:lnTo>
                  <a:pt x="333" y="21"/>
                </a:lnTo>
                <a:lnTo>
                  <a:pt x="333" y="21"/>
                </a:lnTo>
                <a:lnTo>
                  <a:pt x="333" y="21"/>
                </a:lnTo>
                <a:lnTo>
                  <a:pt x="335" y="21"/>
                </a:lnTo>
                <a:lnTo>
                  <a:pt x="335" y="21"/>
                </a:lnTo>
                <a:lnTo>
                  <a:pt x="335" y="21"/>
                </a:lnTo>
                <a:lnTo>
                  <a:pt x="335" y="21"/>
                </a:lnTo>
                <a:lnTo>
                  <a:pt x="335" y="21"/>
                </a:lnTo>
                <a:lnTo>
                  <a:pt x="335" y="21"/>
                </a:lnTo>
                <a:lnTo>
                  <a:pt x="335" y="21"/>
                </a:lnTo>
                <a:lnTo>
                  <a:pt x="335" y="21"/>
                </a:lnTo>
                <a:lnTo>
                  <a:pt x="335" y="21"/>
                </a:lnTo>
                <a:lnTo>
                  <a:pt x="335" y="21"/>
                </a:lnTo>
                <a:lnTo>
                  <a:pt x="335" y="21"/>
                </a:lnTo>
                <a:lnTo>
                  <a:pt x="335" y="21"/>
                </a:lnTo>
                <a:lnTo>
                  <a:pt x="336" y="21"/>
                </a:lnTo>
                <a:lnTo>
                  <a:pt x="336" y="21"/>
                </a:lnTo>
                <a:lnTo>
                  <a:pt x="336" y="21"/>
                </a:lnTo>
                <a:lnTo>
                  <a:pt x="337" y="21"/>
                </a:lnTo>
                <a:lnTo>
                  <a:pt x="337" y="21"/>
                </a:lnTo>
                <a:lnTo>
                  <a:pt x="337" y="21"/>
                </a:lnTo>
                <a:lnTo>
                  <a:pt x="340" y="21"/>
                </a:lnTo>
                <a:lnTo>
                  <a:pt x="340" y="21"/>
                </a:lnTo>
                <a:lnTo>
                  <a:pt x="340" y="21"/>
                </a:lnTo>
                <a:lnTo>
                  <a:pt x="340" y="21"/>
                </a:lnTo>
                <a:lnTo>
                  <a:pt x="340" y="21"/>
                </a:lnTo>
                <a:lnTo>
                  <a:pt x="340" y="21"/>
                </a:lnTo>
                <a:lnTo>
                  <a:pt x="341" y="21"/>
                </a:lnTo>
                <a:lnTo>
                  <a:pt x="341" y="21"/>
                </a:lnTo>
                <a:lnTo>
                  <a:pt x="341" y="21"/>
                </a:lnTo>
                <a:lnTo>
                  <a:pt x="342" y="21"/>
                </a:lnTo>
                <a:lnTo>
                  <a:pt x="342" y="21"/>
                </a:lnTo>
                <a:lnTo>
                  <a:pt x="342" y="21"/>
                </a:lnTo>
                <a:lnTo>
                  <a:pt x="343" y="21"/>
                </a:lnTo>
                <a:lnTo>
                  <a:pt x="343" y="22"/>
                </a:lnTo>
                <a:lnTo>
                  <a:pt x="343" y="22"/>
                </a:lnTo>
                <a:lnTo>
                  <a:pt x="343" y="22"/>
                </a:lnTo>
                <a:lnTo>
                  <a:pt x="343" y="22"/>
                </a:lnTo>
                <a:lnTo>
                  <a:pt x="343" y="22"/>
                </a:lnTo>
                <a:lnTo>
                  <a:pt x="343" y="22"/>
                </a:lnTo>
                <a:lnTo>
                  <a:pt x="343" y="22"/>
                </a:lnTo>
                <a:lnTo>
                  <a:pt x="343" y="22"/>
                </a:lnTo>
                <a:lnTo>
                  <a:pt x="344" y="22"/>
                </a:lnTo>
                <a:lnTo>
                  <a:pt x="344" y="22"/>
                </a:lnTo>
                <a:lnTo>
                  <a:pt x="344" y="22"/>
                </a:lnTo>
                <a:lnTo>
                  <a:pt x="344" y="22"/>
                </a:lnTo>
                <a:lnTo>
                  <a:pt x="344" y="22"/>
                </a:lnTo>
                <a:lnTo>
                  <a:pt x="344" y="22"/>
                </a:lnTo>
                <a:lnTo>
                  <a:pt x="345" y="22"/>
                </a:lnTo>
                <a:lnTo>
                  <a:pt x="345" y="22"/>
                </a:lnTo>
                <a:lnTo>
                  <a:pt x="345" y="22"/>
                </a:lnTo>
                <a:lnTo>
                  <a:pt x="346" y="22"/>
                </a:lnTo>
                <a:lnTo>
                  <a:pt x="346" y="22"/>
                </a:lnTo>
                <a:lnTo>
                  <a:pt x="346" y="22"/>
                </a:lnTo>
                <a:lnTo>
                  <a:pt x="346" y="22"/>
                </a:lnTo>
                <a:lnTo>
                  <a:pt x="346" y="22"/>
                </a:lnTo>
                <a:lnTo>
                  <a:pt x="346" y="22"/>
                </a:lnTo>
                <a:lnTo>
                  <a:pt x="347" y="22"/>
                </a:lnTo>
                <a:lnTo>
                  <a:pt x="347" y="22"/>
                </a:lnTo>
                <a:lnTo>
                  <a:pt x="347" y="22"/>
                </a:lnTo>
                <a:lnTo>
                  <a:pt x="349" y="22"/>
                </a:lnTo>
                <a:lnTo>
                  <a:pt x="349" y="22"/>
                </a:lnTo>
                <a:lnTo>
                  <a:pt x="349" y="22"/>
                </a:lnTo>
                <a:lnTo>
                  <a:pt x="349" y="22"/>
                </a:lnTo>
                <a:lnTo>
                  <a:pt x="349" y="22"/>
                </a:lnTo>
                <a:lnTo>
                  <a:pt x="349" y="22"/>
                </a:lnTo>
                <a:lnTo>
                  <a:pt x="349" y="22"/>
                </a:lnTo>
                <a:lnTo>
                  <a:pt x="349" y="22"/>
                </a:lnTo>
                <a:lnTo>
                  <a:pt x="349" y="22"/>
                </a:lnTo>
                <a:lnTo>
                  <a:pt x="350" y="22"/>
                </a:lnTo>
                <a:lnTo>
                  <a:pt x="350" y="22"/>
                </a:lnTo>
                <a:lnTo>
                  <a:pt x="350" y="22"/>
                </a:lnTo>
                <a:lnTo>
                  <a:pt x="351" y="22"/>
                </a:lnTo>
                <a:lnTo>
                  <a:pt x="351" y="22"/>
                </a:lnTo>
                <a:lnTo>
                  <a:pt x="351" y="22"/>
                </a:lnTo>
                <a:lnTo>
                  <a:pt x="352" y="22"/>
                </a:lnTo>
                <a:lnTo>
                  <a:pt x="352" y="22"/>
                </a:lnTo>
                <a:lnTo>
                  <a:pt x="352" y="22"/>
                </a:lnTo>
                <a:lnTo>
                  <a:pt x="352" y="22"/>
                </a:lnTo>
                <a:lnTo>
                  <a:pt x="352" y="23"/>
                </a:lnTo>
                <a:lnTo>
                  <a:pt x="352" y="23"/>
                </a:lnTo>
                <a:lnTo>
                  <a:pt x="353" y="23"/>
                </a:lnTo>
                <a:lnTo>
                  <a:pt x="353" y="23"/>
                </a:lnTo>
                <a:lnTo>
                  <a:pt x="353" y="23"/>
                </a:lnTo>
                <a:lnTo>
                  <a:pt x="354" y="23"/>
                </a:lnTo>
                <a:lnTo>
                  <a:pt x="354" y="23"/>
                </a:lnTo>
                <a:lnTo>
                  <a:pt x="354" y="23"/>
                </a:lnTo>
                <a:lnTo>
                  <a:pt x="354" y="23"/>
                </a:lnTo>
                <a:lnTo>
                  <a:pt x="354" y="23"/>
                </a:lnTo>
                <a:lnTo>
                  <a:pt x="354" y="23"/>
                </a:lnTo>
                <a:lnTo>
                  <a:pt x="357" y="23"/>
                </a:lnTo>
                <a:lnTo>
                  <a:pt x="357" y="23"/>
                </a:lnTo>
                <a:lnTo>
                  <a:pt x="357" y="23"/>
                </a:lnTo>
                <a:lnTo>
                  <a:pt x="357" y="23"/>
                </a:lnTo>
                <a:lnTo>
                  <a:pt x="357" y="23"/>
                </a:lnTo>
                <a:lnTo>
                  <a:pt x="357" y="23"/>
                </a:lnTo>
                <a:lnTo>
                  <a:pt x="357" y="23"/>
                </a:lnTo>
                <a:lnTo>
                  <a:pt x="357" y="23"/>
                </a:lnTo>
                <a:lnTo>
                  <a:pt x="357" y="23"/>
                </a:lnTo>
                <a:lnTo>
                  <a:pt x="357" y="23"/>
                </a:lnTo>
                <a:lnTo>
                  <a:pt x="357" y="23"/>
                </a:lnTo>
                <a:lnTo>
                  <a:pt x="357" y="23"/>
                </a:lnTo>
                <a:lnTo>
                  <a:pt x="357" y="23"/>
                </a:lnTo>
                <a:lnTo>
                  <a:pt x="357" y="23"/>
                </a:lnTo>
                <a:lnTo>
                  <a:pt x="357" y="23"/>
                </a:lnTo>
                <a:lnTo>
                  <a:pt x="359" y="23"/>
                </a:lnTo>
                <a:lnTo>
                  <a:pt x="359" y="23"/>
                </a:lnTo>
                <a:lnTo>
                  <a:pt x="359" y="23"/>
                </a:lnTo>
                <a:lnTo>
                  <a:pt x="359" y="23"/>
                </a:lnTo>
                <a:lnTo>
                  <a:pt x="359" y="23"/>
                </a:lnTo>
                <a:lnTo>
                  <a:pt x="359" y="23"/>
                </a:lnTo>
                <a:lnTo>
                  <a:pt x="359" y="23"/>
                </a:lnTo>
                <a:lnTo>
                  <a:pt x="359" y="23"/>
                </a:lnTo>
                <a:lnTo>
                  <a:pt x="359" y="23"/>
                </a:lnTo>
                <a:lnTo>
                  <a:pt x="360" y="23"/>
                </a:lnTo>
                <a:lnTo>
                  <a:pt x="360" y="23"/>
                </a:lnTo>
                <a:lnTo>
                  <a:pt x="360" y="23"/>
                </a:lnTo>
                <a:lnTo>
                  <a:pt x="361" y="23"/>
                </a:lnTo>
                <a:lnTo>
                  <a:pt x="361" y="23"/>
                </a:lnTo>
                <a:lnTo>
                  <a:pt x="361" y="23"/>
                </a:lnTo>
                <a:lnTo>
                  <a:pt x="362" y="23"/>
                </a:lnTo>
                <a:lnTo>
                  <a:pt x="362" y="23"/>
                </a:lnTo>
                <a:lnTo>
                  <a:pt x="362" y="23"/>
                </a:lnTo>
                <a:lnTo>
                  <a:pt x="363" y="23"/>
                </a:lnTo>
                <a:lnTo>
                  <a:pt x="363" y="23"/>
                </a:lnTo>
                <a:lnTo>
                  <a:pt x="363" y="23"/>
                </a:lnTo>
                <a:lnTo>
                  <a:pt x="363" y="23"/>
                </a:lnTo>
                <a:lnTo>
                  <a:pt x="363" y="23"/>
                </a:lnTo>
                <a:lnTo>
                  <a:pt x="363" y="23"/>
                </a:lnTo>
                <a:lnTo>
                  <a:pt x="364" y="23"/>
                </a:lnTo>
                <a:lnTo>
                  <a:pt x="364" y="23"/>
                </a:lnTo>
                <a:lnTo>
                  <a:pt x="364" y="23"/>
                </a:lnTo>
                <a:lnTo>
                  <a:pt x="364" y="23"/>
                </a:lnTo>
                <a:lnTo>
                  <a:pt x="364" y="23"/>
                </a:lnTo>
                <a:lnTo>
                  <a:pt x="364" y="23"/>
                </a:lnTo>
                <a:lnTo>
                  <a:pt x="364" y="23"/>
                </a:lnTo>
                <a:lnTo>
                  <a:pt x="364" y="23"/>
                </a:lnTo>
                <a:lnTo>
                  <a:pt x="364" y="23"/>
                </a:lnTo>
                <a:lnTo>
                  <a:pt x="364" y="23"/>
                </a:lnTo>
                <a:lnTo>
                  <a:pt x="364" y="23"/>
                </a:lnTo>
                <a:lnTo>
                  <a:pt x="364" y="23"/>
                </a:lnTo>
                <a:lnTo>
                  <a:pt x="365" y="23"/>
                </a:lnTo>
                <a:lnTo>
                  <a:pt x="365" y="23"/>
                </a:lnTo>
                <a:lnTo>
                  <a:pt x="365" y="23"/>
                </a:lnTo>
                <a:lnTo>
                  <a:pt x="365" y="23"/>
                </a:lnTo>
                <a:lnTo>
                  <a:pt x="365" y="23"/>
                </a:lnTo>
                <a:lnTo>
                  <a:pt x="365" y="23"/>
                </a:lnTo>
                <a:lnTo>
                  <a:pt x="366" y="23"/>
                </a:lnTo>
                <a:lnTo>
                  <a:pt x="366" y="23"/>
                </a:lnTo>
                <a:lnTo>
                  <a:pt x="366" y="23"/>
                </a:lnTo>
                <a:lnTo>
                  <a:pt x="366" y="23"/>
                </a:lnTo>
                <a:lnTo>
                  <a:pt x="366" y="23"/>
                </a:lnTo>
                <a:lnTo>
                  <a:pt x="366" y="23"/>
                </a:lnTo>
                <a:lnTo>
                  <a:pt x="366" y="23"/>
                </a:lnTo>
                <a:lnTo>
                  <a:pt x="366" y="23"/>
                </a:lnTo>
                <a:lnTo>
                  <a:pt x="366" y="23"/>
                </a:lnTo>
                <a:lnTo>
                  <a:pt x="366" y="23"/>
                </a:lnTo>
                <a:lnTo>
                  <a:pt x="366" y="23"/>
                </a:lnTo>
                <a:lnTo>
                  <a:pt x="366" y="23"/>
                </a:lnTo>
                <a:lnTo>
                  <a:pt x="366" y="23"/>
                </a:lnTo>
                <a:lnTo>
                  <a:pt x="366" y="23"/>
                </a:lnTo>
                <a:lnTo>
                  <a:pt x="366" y="23"/>
                </a:lnTo>
                <a:lnTo>
                  <a:pt x="366" y="23"/>
                </a:lnTo>
                <a:lnTo>
                  <a:pt x="366" y="23"/>
                </a:lnTo>
                <a:lnTo>
                  <a:pt x="366" y="23"/>
                </a:lnTo>
                <a:lnTo>
                  <a:pt x="366" y="23"/>
                </a:lnTo>
                <a:lnTo>
                  <a:pt x="366" y="23"/>
                </a:lnTo>
                <a:lnTo>
                  <a:pt x="366" y="23"/>
                </a:lnTo>
                <a:lnTo>
                  <a:pt x="366" y="23"/>
                </a:lnTo>
                <a:lnTo>
                  <a:pt x="366" y="23"/>
                </a:lnTo>
                <a:lnTo>
                  <a:pt x="366" y="23"/>
                </a:lnTo>
                <a:lnTo>
                  <a:pt x="367" y="23"/>
                </a:lnTo>
                <a:lnTo>
                  <a:pt x="367" y="23"/>
                </a:lnTo>
                <a:lnTo>
                  <a:pt x="367" y="23"/>
                </a:lnTo>
                <a:lnTo>
                  <a:pt x="367" y="23"/>
                </a:lnTo>
                <a:lnTo>
                  <a:pt x="367" y="23"/>
                </a:lnTo>
                <a:lnTo>
                  <a:pt x="367" y="23"/>
                </a:lnTo>
                <a:lnTo>
                  <a:pt x="367" y="23"/>
                </a:lnTo>
                <a:lnTo>
                  <a:pt x="367" y="23"/>
                </a:lnTo>
                <a:lnTo>
                  <a:pt x="367" y="23"/>
                </a:lnTo>
                <a:lnTo>
                  <a:pt x="368" y="23"/>
                </a:lnTo>
                <a:lnTo>
                  <a:pt x="368" y="23"/>
                </a:lnTo>
                <a:lnTo>
                  <a:pt x="368" y="23"/>
                </a:lnTo>
                <a:lnTo>
                  <a:pt x="368" y="23"/>
                </a:lnTo>
                <a:lnTo>
                  <a:pt x="368" y="23"/>
                </a:lnTo>
                <a:lnTo>
                  <a:pt x="368" y="23"/>
                </a:lnTo>
                <a:lnTo>
                  <a:pt x="369" y="23"/>
                </a:lnTo>
                <a:lnTo>
                  <a:pt x="369" y="24"/>
                </a:lnTo>
                <a:lnTo>
                  <a:pt x="369" y="24"/>
                </a:lnTo>
                <a:lnTo>
                  <a:pt x="369" y="24"/>
                </a:lnTo>
                <a:lnTo>
                  <a:pt x="369" y="24"/>
                </a:lnTo>
                <a:lnTo>
                  <a:pt x="369" y="24"/>
                </a:lnTo>
                <a:lnTo>
                  <a:pt x="369" y="24"/>
                </a:lnTo>
                <a:lnTo>
                  <a:pt x="369" y="24"/>
                </a:lnTo>
                <a:lnTo>
                  <a:pt x="369" y="24"/>
                </a:lnTo>
                <a:lnTo>
                  <a:pt x="369" y="24"/>
                </a:lnTo>
                <a:lnTo>
                  <a:pt x="369" y="24"/>
                </a:lnTo>
                <a:lnTo>
                  <a:pt x="369" y="24"/>
                </a:lnTo>
                <a:lnTo>
                  <a:pt x="369" y="24"/>
                </a:lnTo>
                <a:lnTo>
                  <a:pt x="369" y="24"/>
                </a:lnTo>
                <a:lnTo>
                  <a:pt x="369" y="24"/>
                </a:lnTo>
                <a:lnTo>
                  <a:pt x="369" y="24"/>
                </a:lnTo>
                <a:lnTo>
                  <a:pt x="369" y="24"/>
                </a:lnTo>
                <a:lnTo>
                  <a:pt x="369" y="24"/>
                </a:lnTo>
                <a:lnTo>
                  <a:pt x="369" y="24"/>
                </a:lnTo>
                <a:lnTo>
                  <a:pt x="369" y="24"/>
                </a:lnTo>
                <a:lnTo>
                  <a:pt x="369" y="24"/>
                </a:lnTo>
                <a:lnTo>
                  <a:pt x="369" y="24"/>
                </a:lnTo>
                <a:lnTo>
                  <a:pt x="369" y="24"/>
                </a:lnTo>
                <a:lnTo>
                  <a:pt x="369" y="24"/>
                </a:lnTo>
                <a:lnTo>
                  <a:pt x="369" y="24"/>
                </a:lnTo>
                <a:lnTo>
                  <a:pt x="369" y="24"/>
                </a:lnTo>
                <a:lnTo>
                  <a:pt x="369" y="24"/>
                </a:lnTo>
                <a:lnTo>
                  <a:pt x="369" y="24"/>
                </a:lnTo>
                <a:lnTo>
                  <a:pt x="369" y="24"/>
                </a:lnTo>
                <a:lnTo>
                  <a:pt x="369" y="24"/>
                </a:lnTo>
                <a:lnTo>
                  <a:pt x="369" y="24"/>
                </a:lnTo>
                <a:lnTo>
                  <a:pt x="369" y="24"/>
                </a:lnTo>
                <a:lnTo>
                  <a:pt x="369" y="24"/>
                </a:lnTo>
                <a:lnTo>
                  <a:pt x="370" y="24"/>
                </a:lnTo>
                <a:lnTo>
                  <a:pt x="370" y="24"/>
                </a:lnTo>
                <a:lnTo>
                  <a:pt x="370" y="24"/>
                </a:lnTo>
                <a:lnTo>
                  <a:pt x="370" y="24"/>
                </a:lnTo>
                <a:lnTo>
                  <a:pt x="370" y="24"/>
                </a:lnTo>
                <a:lnTo>
                  <a:pt x="370" y="24"/>
                </a:lnTo>
                <a:lnTo>
                  <a:pt x="370" y="24"/>
                </a:lnTo>
                <a:lnTo>
                  <a:pt x="370" y="24"/>
                </a:lnTo>
                <a:lnTo>
                  <a:pt x="370" y="24"/>
                </a:lnTo>
                <a:lnTo>
                  <a:pt x="370" y="24"/>
                </a:lnTo>
                <a:lnTo>
                  <a:pt x="370" y="24"/>
                </a:lnTo>
                <a:lnTo>
                  <a:pt x="370" y="24"/>
                </a:lnTo>
                <a:lnTo>
                  <a:pt x="371" y="24"/>
                </a:lnTo>
                <a:lnTo>
                  <a:pt x="371" y="24"/>
                </a:lnTo>
                <a:lnTo>
                  <a:pt x="371" y="24"/>
                </a:lnTo>
                <a:lnTo>
                  <a:pt x="371" y="24"/>
                </a:lnTo>
                <a:lnTo>
                  <a:pt x="371" y="24"/>
                </a:lnTo>
                <a:lnTo>
                  <a:pt x="371" y="24"/>
                </a:lnTo>
                <a:lnTo>
                  <a:pt x="371" y="24"/>
                </a:lnTo>
                <a:lnTo>
                  <a:pt x="371" y="24"/>
                </a:lnTo>
                <a:lnTo>
                  <a:pt x="371" y="24"/>
                </a:lnTo>
                <a:lnTo>
                  <a:pt x="371" y="24"/>
                </a:lnTo>
                <a:lnTo>
                  <a:pt x="371" y="24"/>
                </a:lnTo>
                <a:lnTo>
                  <a:pt x="371" y="24"/>
                </a:lnTo>
                <a:lnTo>
                  <a:pt x="371" y="24"/>
                </a:lnTo>
                <a:lnTo>
                  <a:pt x="371" y="24"/>
                </a:lnTo>
                <a:lnTo>
                  <a:pt x="371" y="24"/>
                </a:lnTo>
                <a:lnTo>
                  <a:pt x="371" y="24"/>
                </a:lnTo>
                <a:lnTo>
                  <a:pt x="371" y="24"/>
                </a:lnTo>
                <a:lnTo>
                  <a:pt x="371" y="24"/>
                </a:lnTo>
                <a:lnTo>
                  <a:pt x="371" y="24"/>
                </a:lnTo>
                <a:lnTo>
                  <a:pt x="371" y="24"/>
                </a:lnTo>
                <a:lnTo>
                  <a:pt x="371" y="24"/>
                </a:lnTo>
                <a:lnTo>
                  <a:pt x="371" y="24"/>
                </a:lnTo>
                <a:lnTo>
                  <a:pt x="371" y="24"/>
                </a:lnTo>
                <a:lnTo>
                  <a:pt x="371" y="24"/>
                </a:lnTo>
                <a:lnTo>
                  <a:pt x="371" y="24"/>
                </a:lnTo>
                <a:lnTo>
                  <a:pt x="371" y="24"/>
                </a:lnTo>
                <a:lnTo>
                  <a:pt x="371" y="24"/>
                </a:lnTo>
                <a:lnTo>
                  <a:pt x="372" y="24"/>
                </a:lnTo>
                <a:lnTo>
                  <a:pt x="372" y="24"/>
                </a:lnTo>
                <a:lnTo>
                  <a:pt x="372" y="24"/>
                </a:lnTo>
                <a:lnTo>
                  <a:pt x="372" y="24"/>
                </a:lnTo>
                <a:lnTo>
                  <a:pt x="372" y="24"/>
                </a:lnTo>
                <a:lnTo>
                  <a:pt x="372" y="24"/>
                </a:lnTo>
                <a:lnTo>
                  <a:pt x="372" y="24"/>
                </a:lnTo>
                <a:lnTo>
                  <a:pt x="372" y="24"/>
                </a:lnTo>
                <a:lnTo>
                  <a:pt x="372" y="24"/>
                </a:lnTo>
                <a:lnTo>
                  <a:pt x="372" y="24"/>
                </a:lnTo>
                <a:lnTo>
                  <a:pt x="372" y="24"/>
                </a:lnTo>
                <a:lnTo>
                  <a:pt x="372" y="24"/>
                </a:lnTo>
                <a:lnTo>
                  <a:pt x="373" y="24"/>
                </a:lnTo>
                <a:lnTo>
                  <a:pt x="373" y="24"/>
                </a:lnTo>
                <a:lnTo>
                  <a:pt x="373" y="24"/>
                </a:lnTo>
                <a:lnTo>
                  <a:pt x="373" y="24"/>
                </a:lnTo>
                <a:lnTo>
                  <a:pt x="373" y="24"/>
                </a:lnTo>
                <a:lnTo>
                  <a:pt x="373" y="24"/>
                </a:lnTo>
                <a:lnTo>
                  <a:pt x="373" y="24"/>
                </a:lnTo>
                <a:lnTo>
                  <a:pt x="373" y="24"/>
                </a:lnTo>
                <a:lnTo>
                  <a:pt x="373" y="24"/>
                </a:lnTo>
                <a:lnTo>
                  <a:pt x="373" y="24"/>
                </a:lnTo>
                <a:lnTo>
                  <a:pt x="373" y="24"/>
                </a:lnTo>
                <a:lnTo>
                  <a:pt x="373" y="24"/>
                </a:lnTo>
                <a:lnTo>
                  <a:pt x="374" y="24"/>
                </a:lnTo>
                <a:lnTo>
                  <a:pt x="374" y="24"/>
                </a:lnTo>
                <a:lnTo>
                  <a:pt x="374" y="24"/>
                </a:lnTo>
                <a:lnTo>
                  <a:pt x="374" y="24"/>
                </a:lnTo>
                <a:lnTo>
                  <a:pt x="374" y="24"/>
                </a:lnTo>
                <a:lnTo>
                  <a:pt x="374" y="24"/>
                </a:lnTo>
                <a:lnTo>
                  <a:pt x="374" y="24"/>
                </a:lnTo>
                <a:lnTo>
                  <a:pt x="374" y="24"/>
                </a:lnTo>
                <a:lnTo>
                  <a:pt x="374" y="24"/>
                </a:lnTo>
                <a:lnTo>
                  <a:pt x="374" y="24"/>
                </a:lnTo>
                <a:lnTo>
                  <a:pt x="374" y="25"/>
                </a:lnTo>
                <a:lnTo>
                  <a:pt x="374" y="25"/>
                </a:lnTo>
                <a:lnTo>
                  <a:pt x="374" y="25"/>
                </a:lnTo>
                <a:lnTo>
                  <a:pt x="374" y="25"/>
                </a:lnTo>
                <a:lnTo>
                  <a:pt x="374" y="25"/>
                </a:lnTo>
                <a:lnTo>
                  <a:pt x="375" y="25"/>
                </a:lnTo>
                <a:lnTo>
                  <a:pt x="375" y="25"/>
                </a:lnTo>
                <a:lnTo>
                  <a:pt x="375" y="25"/>
                </a:lnTo>
                <a:lnTo>
                  <a:pt x="375" y="25"/>
                </a:lnTo>
                <a:lnTo>
                  <a:pt x="375" y="25"/>
                </a:lnTo>
                <a:lnTo>
                  <a:pt x="375" y="25"/>
                </a:lnTo>
                <a:lnTo>
                  <a:pt x="375" y="25"/>
                </a:lnTo>
                <a:lnTo>
                  <a:pt x="375" y="25"/>
                </a:lnTo>
                <a:lnTo>
                  <a:pt x="375" y="25"/>
                </a:lnTo>
                <a:lnTo>
                  <a:pt x="376" y="25"/>
                </a:lnTo>
                <a:lnTo>
                  <a:pt x="376" y="25"/>
                </a:lnTo>
                <a:lnTo>
                  <a:pt x="376" y="25"/>
                </a:lnTo>
                <a:lnTo>
                  <a:pt x="376" y="25"/>
                </a:lnTo>
                <a:lnTo>
                  <a:pt x="376" y="25"/>
                </a:lnTo>
                <a:lnTo>
                  <a:pt x="376" y="25"/>
                </a:lnTo>
                <a:lnTo>
                  <a:pt x="376" y="25"/>
                </a:lnTo>
                <a:lnTo>
                  <a:pt x="376" y="25"/>
                </a:lnTo>
                <a:lnTo>
                  <a:pt x="376" y="25"/>
                </a:lnTo>
                <a:lnTo>
                  <a:pt x="376" y="25"/>
                </a:lnTo>
                <a:lnTo>
                  <a:pt x="376" y="25"/>
                </a:lnTo>
                <a:lnTo>
                  <a:pt x="376" y="25"/>
                </a:lnTo>
                <a:lnTo>
                  <a:pt x="376" y="25"/>
                </a:lnTo>
                <a:lnTo>
                  <a:pt x="376" y="25"/>
                </a:lnTo>
                <a:lnTo>
                  <a:pt x="376" y="25"/>
                </a:lnTo>
                <a:lnTo>
                  <a:pt x="376" y="25"/>
                </a:lnTo>
                <a:lnTo>
                  <a:pt x="376" y="25"/>
                </a:lnTo>
                <a:lnTo>
                  <a:pt x="376" y="25"/>
                </a:lnTo>
                <a:lnTo>
                  <a:pt x="376" y="25"/>
                </a:lnTo>
                <a:lnTo>
                  <a:pt x="376" y="25"/>
                </a:lnTo>
                <a:lnTo>
                  <a:pt x="376" y="25"/>
                </a:lnTo>
                <a:lnTo>
                  <a:pt x="376" y="25"/>
                </a:lnTo>
                <a:lnTo>
                  <a:pt x="376" y="25"/>
                </a:lnTo>
                <a:lnTo>
                  <a:pt x="376" y="25"/>
                </a:lnTo>
                <a:lnTo>
                  <a:pt x="376" y="25"/>
                </a:lnTo>
                <a:lnTo>
                  <a:pt x="376" y="25"/>
                </a:lnTo>
                <a:lnTo>
                  <a:pt x="376" y="25"/>
                </a:lnTo>
                <a:lnTo>
                  <a:pt x="376" y="25"/>
                </a:lnTo>
                <a:lnTo>
                  <a:pt x="376" y="25"/>
                </a:lnTo>
                <a:lnTo>
                  <a:pt x="376" y="25"/>
                </a:lnTo>
                <a:lnTo>
                  <a:pt x="377" y="25"/>
                </a:lnTo>
                <a:lnTo>
                  <a:pt x="377" y="25"/>
                </a:lnTo>
                <a:lnTo>
                  <a:pt x="377" y="25"/>
                </a:lnTo>
                <a:lnTo>
                  <a:pt x="377" y="25"/>
                </a:lnTo>
                <a:lnTo>
                  <a:pt x="377" y="25"/>
                </a:lnTo>
                <a:lnTo>
                  <a:pt x="377" y="25"/>
                </a:lnTo>
                <a:lnTo>
                  <a:pt x="377" y="25"/>
                </a:lnTo>
                <a:lnTo>
                  <a:pt x="377" y="25"/>
                </a:lnTo>
                <a:lnTo>
                  <a:pt x="377" y="25"/>
                </a:lnTo>
                <a:lnTo>
                  <a:pt x="377" y="25"/>
                </a:lnTo>
                <a:lnTo>
                  <a:pt x="377" y="25"/>
                </a:lnTo>
                <a:lnTo>
                  <a:pt x="377" y="25"/>
                </a:lnTo>
                <a:lnTo>
                  <a:pt x="377" y="25"/>
                </a:lnTo>
                <a:lnTo>
                  <a:pt x="377" y="25"/>
                </a:lnTo>
                <a:lnTo>
                  <a:pt x="377" y="25"/>
                </a:lnTo>
                <a:lnTo>
                  <a:pt x="377" y="25"/>
                </a:lnTo>
                <a:lnTo>
                  <a:pt x="377" y="25"/>
                </a:lnTo>
                <a:lnTo>
                  <a:pt x="377" y="25"/>
                </a:lnTo>
                <a:lnTo>
                  <a:pt x="378" y="25"/>
                </a:lnTo>
                <a:lnTo>
                  <a:pt x="378" y="25"/>
                </a:lnTo>
                <a:lnTo>
                  <a:pt x="378" y="25"/>
                </a:lnTo>
                <a:lnTo>
                  <a:pt x="378" y="25"/>
                </a:lnTo>
                <a:lnTo>
                  <a:pt x="378" y="25"/>
                </a:lnTo>
                <a:lnTo>
                  <a:pt x="378" y="25"/>
                </a:lnTo>
                <a:lnTo>
                  <a:pt x="378" y="25"/>
                </a:lnTo>
                <a:lnTo>
                  <a:pt x="378" y="25"/>
                </a:lnTo>
                <a:lnTo>
                  <a:pt x="378" y="25"/>
                </a:lnTo>
                <a:lnTo>
                  <a:pt x="378" y="25"/>
                </a:lnTo>
                <a:lnTo>
                  <a:pt x="378" y="25"/>
                </a:lnTo>
                <a:lnTo>
                  <a:pt x="378" y="25"/>
                </a:lnTo>
                <a:lnTo>
                  <a:pt x="378" y="25"/>
                </a:lnTo>
                <a:lnTo>
                  <a:pt x="378" y="25"/>
                </a:lnTo>
                <a:lnTo>
                  <a:pt x="378" y="25"/>
                </a:lnTo>
                <a:lnTo>
                  <a:pt x="379" y="25"/>
                </a:lnTo>
                <a:lnTo>
                  <a:pt x="379" y="25"/>
                </a:lnTo>
                <a:lnTo>
                  <a:pt x="379" y="25"/>
                </a:lnTo>
                <a:lnTo>
                  <a:pt x="380" y="25"/>
                </a:lnTo>
                <a:lnTo>
                  <a:pt x="380" y="25"/>
                </a:lnTo>
                <a:lnTo>
                  <a:pt x="380" y="25"/>
                </a:lnTo>
                <a:lnTo>
                  <a:pt x="380" y="25"/>
                </a:lnTo>
                <a:lnTo>
                  <a:pt x="380" y="25"/>
                </a:lnTo>
                <a:lnTo>
                  <a:pt x="380" y="25"/>
                </a:lnTo>
                <a:lnTo>
                  <a:pt x="380" y="25"/>
                </a:lnTo>
                <a:lnTo>
                  <a:pt x="380" y="25"/>
                </a:lnTo>
                <a:lnTo>
                  <a:pt x="380" y="25"/>
                </a:lnTo>
                <a:lnTo>
                  <a:pt x="381" y="25"/>
                </a:lnTo>
                <a:lnTo>
                  <a:pt x="381" y="25"/>
                </a:lnTo>
                <a:lnTo>
                  <a:pt x="381" y="25"/>
                </a:lnTo>
                <a:lnTo>
                  <a:pt x="382" y="25"/>
                </a:lnTo>
                <a:lnTo>
                  <a:pt x="382" y="25"/>
                </a:lnTo>
                <a:lnTo>
                  <a:pt x="382" y="25"/>
                </a:lnTo>
                <a:lnTo>
                  <a:pt x="382" y="25"/>
                </a:lnTo>
                <a:lnTo>
                  <a:pt x="382" y="26"/>
                </a:lnTo>
                <a:lnTo>
                  <a:pt x="382" y="26"/>
                </a:lnTo>
                <a:lnTo>
                  <a:pt x="383" y="26"/>
                </a:lnTo>
                <a:lnTo>
                  <a:pt x="383" y="26"/>
                </a:lnTo>
                <a:lnTo>
                  <a:pt x="383" y="26"/>
                </a:lnTo>
                <a:lnTo>
                  <a:pt x="383" y="26"/>
                </a:lnTo>
                <a:lnTo>
                  <a:pt x="383" y="26"/>
                </a:lnTo>
                <a:lnTo>
                  <a:pt x="383" y="26"/>
                </a:lnTo>
                <a:lnTo>
                  <a:pt x="384" y="26"/>
                </a:lnTo>
                <a:lnTo>
                  <a:pt x="384" y="26"/>
                </a:lnTo>
                <a:lnTo>
                  <a:pt x="384" y="26"/>
                </a:lnTo>
                <a:lnTo>
                  <a:pt x="384" y="26"/>
                </a:lnTo>
                <a:lnTo>
                  <a:pt x="384" y="26"/>
                </a:lnTo>
                <a:lnTo>
                  <a:pt x="384" y="26"/>
                </a:lnTo>
                <a:lnTo>
                  <a:pt x="384" y="26"/>
                </a:lnTo>
                <a:lnTo>
                  <a:pt x="384" y="26"/>
                </a:lnTo>
                <a:lnTo>
                  <a:pt x="384" y="26"/>
                </a:lnTo>
                <a:lnTo>
                  <a:pt x="384" y="26"/>
                </a:lnTo>
                <a:lnTo>
                  <a:pt x="384" y="26"/>
                </a:lnTo>
                <a:lnTo>
                  <a:pt x="384" y="26"/>
                </a:lnTo>
                <a:lnTo>
                  <a:pt x="385" y="26"/>
                </a:lnTo>
                <a:lnTo>
                  <a:pt x="385" y="26"/>
                </a:lnTo>
                <a:lnTo>
                  <a:pt x="385" y="26"/>
                </a:lnTo>
                <a:lnTo>
                  <a:pt x="385" y="26"/>
                </a:lnTo>
                <a:lnTo>
                  <a:pt x="385" y="26"/>
                </a:lnTo>
                <a:lnTo>
                  <a:pt x="385" y="26"/>
                </a:lnTo>
                <a:lnTo>
                  <a:pt x="386" y="26"/>
                </a:lnTo>
                <a:lnTo>
                  <a:pt x="386" y="26"/>
                </a:lnTo>
                <a:lnTo>
                  <a:pt x="386" y="26"/>
                </a:lnTo>
                <a:lnTo>
                  <a:pt x="387" y="26"/>
                </a:lnTo>
                <a:lnTo>
                  <a:pt x="387" y="26"/>
                </a:lnTo>
                <a:lnTo>
                  <a:pt x="387" y="26"/>
                </a:lnTo>
                <a:lnTo>
                  <a:pt x="387" y="26"/>
                </a:lnTo>
                <a:lnTo>
                  <a:pt x="387" y="26"/>
                </a:lnTo>
                <a:lnTo>
                  <a:pt x="387" y="26"/>
                </a:lnTo>
                <a:lnTo>
                  <a:pt x="388" y="26"/>
                </a:lnTo>
                <a:lnTo>
                  <a:pt x="388" y="26"/>
                </a:lnTo>
                <a:lnTo>
                  <a:pt x="388" y="26"/>
                </a:lnTo>
                <a:lnTo>
                  <a:pt x="388" y="26"/>
                </a:lnTo>
                <a:lnTo>
                  <a:pt x="388" y="26"/>
                </a:lnTo>
                <a:lnTo>
                  <a:pt x="388" y="26"/>
                </a:lnTo>
                <a:lnTo>
                  <a:pt x="388" y="26"/>
                </a:lnTo>
                <a:lnTo>
                  <a:pt x="388" y="26"/>
                </a:lnTo>
                <a:lnTo>
                  <a:pt x="388" y="26"/>
                </a:lnTo>
                <a:lnTo>
                  <a:pt x="388" y="26"/>
                </a:lnTo>
                <a:lnTo>
                  <a:pt x="388" y="26"/>
                </a:lnTo>
                <a:lnTo>
                  <a:pt x="388" y="26"/>
                </a:lnTo>
                <a:lnTo>
                  <a:pt x="389" y="26"/>
                </a:lnTo>
                <a:lnTo>
                  <a:pt x="389" y="26"/>
                </a:lnTo>
                <a:lnTo>
                  <a:pt x="389" y="26"/>
                </a:lnTo>
                <a:lnTo>
                  <a:pt x="389" y="26"/>
                </a:lnTo>
                <a:lnTo>
                  <a:pt x="389" y="27"/>
                </a:lnTo>
                <a:lnTo>
                  <a:pt x="389" y="27"/>
                </a:lnTo>
                <a:lnTo>
                  <a:pt x="390" y="27"/>
                </a:lnTo>
                <a:lnTo>
                  <a:pt x="390" y="27"/>
                </a:lnTo>
                <a:lnTo>
                  <a:pt x="390" y="27"/>
                </a:lnTo>
                <a:lnTo>
                  <a:pt x="391" y="27"/>
                </a:lnTo>
                <a:lnTo>
                  <a:pt x="391" y="27"/>
                </a:lnTo>
                <a:lnTo>
                  <a:pt x="391" y="27"/>
                </a:lnTo>
                <a:lnTo>
                  <a:pt x="391" y="27"/>
                </a:lnTo>
                <a:lnTo>
                  <a:pt x="391" y="27"/>
                </a:lnTo>
                <a:lnTo>
                  <a:pt x="391" y="27"/>
                </a:lnTo>
                <a:lnTo>
                  <a:pt x="391" y="27"/>
                </a:lnTo>
                <a:lnTo>
                  <a:pt x="391" y="27"/>
                </a:lnTo>
                <a:lnTo>
                  <a:pt x="391" y="27"/>
                </a:lnTo>
                <a:lnTo>
                  <a:pt x="391" y="27"/>
                </a:lnTo>
                <a:lnTo>
                  <a:pt x="391" y="27"/>
                </a:lnTo>
                <a:lnTo>
                  <a:pt x="391" y="27"/>
                </a:lnTo>
                <a:lnTo>
                  <a:pt x="392" y="27"/>
                </a:lnTo>
                <a:lnTo>
                  <a:pt x="392" y="27"/>
                </a:lnTo>
                <a:lnTo>
                  <a:pt x="392" y="27"/>
                </a:lnTo>
                <a:lnTo>
                  <a:pt x="392" y="27"/>
                </a:lnTo>
                <a:lnTo>
                  <a:pt x="392" y="27"/>
                </a:lnTo>
                <a:lnTo>
                  <a:pt x="392" y="27"/>
                </a:lnTo>
                <a:lnTo>
                  <a:pt x="392" y="27"/>
                </a:lnTo>
                <a:lnTo>
                  <a:pt x="392" y="27"/>
                </a:lnTo>
                <a:lnTo>
                  <a:pt x="392" y="27"/>
                </a:lnTo>
                <a:lnTo>
                  <a:pt x="392" y="27"/>
                </a:lnTo>
                <a:lnTo>
                  <a:pt x="392" y="27"/>
                </a:lnTo>
                <a:lnTo>
                  <a:pt x="392" y="27"/>
                </a:lnTo>
                <a:lnTo>
                  <a:pt x="393" y="27"/>
                </a:lnTo>
                <a:lnTo>
                  <a:pt x="393" y="27"/>
                </a:lnTo>
                <a:lnTo>
                  <a:pt x="393" y="27"/>
                </a:lnTo>
                <a:lnTo>
                  <a:pt x="394" y="27"/>
                </a:lnTo>
                <a:lnTo>
                  <a:pt x="394" y="27"/>
                </a:lnTo>
                <a:lnTo>
                  <a:pt x="394" y="27"/>
                </a:lnTo>
                <a:lnTo>
                  <a:pt x="394" y="27"/>
                </a:lnTo>
                <a:lnTo>
                  <a:pt x="394" y="27"/>
                </a:lnTo>
                <a:lnTo>
                  <a:pt x="394" y="27"/>
                </a:lnTo>
                <a:lnTo>
                  <a:pt x="395" y="27"/>
                </a:lnTo>
                <a:lnTo>
                  <a:pt x="395" y="27"/>
                </a:lnTo>
                <a:lnTo>
                  <a:pt x="395" y="27"/>
                </a:lnTo>
                <a:lnTo>
                  <a:pt x="395" y="27"/>
                </a:lnTo>
                <a:lnTo>
                  <a:pt x="395" y="27"/>
                </a:lnTo>
                <a:lnTo>
                  <a:pt x="395" y="27"/>
                </a:lnTo>
                <a:lnTo>
                  <a:pt x="395" y="27"/>
                </a:lnTo>
                <a:lnTo>
                  <a:pt x="395" y="27"/>
                </a:lnTo>
                <a:lnTo>
                  <a:pt x="395" y="27"/>
                </a:lnTo>
                <a:lnTo>
                  <a:pt x="396" y="27"/>
                </a:lnTo>
                <a:lnTo>
                  <a:pt x="396" y="27"/>
                </a:lnTo>
                <a:lnTo>
                  <a:pt x="396" y="27"/>
                </a:lnTo>
                <a:lnTo>
                  <a:pt x="396" y="27"/>
                </a:lnTo>
                <a:lnTo>
                  <a:pt x="396" y="27"/>
                </a:lnTo>
                <a:lnTo>
                  <a:pt x="396" y="27"/>
                </a:lnTo>
                <a:lnTo>
                  <a:pt x="397" y="27"/>
                </a:lnTo>
                <a:lnTo>
                  <a:pt x="397" y="27"/>
                </a:lnTo>
                <a:lnTo>
                  <a:pt x="397" y="27"/>
                </a:lnTo>
                <a:lnTo>
                  <a:pt x="397" y="27"/>
                </a:lnTo>
                <a:lnTo>
                  <a:pt x="397" y="28"/>
                </a:lnTo>
                <a:lnTo>
                  <a:pt x="397" y="28"/>
                </a:lnTo>
                <a:lnTo>
                  <a:pt x="397" y="28"/>
                </a:lnTo>
                <a:lnTo>
                  <a:pt x="397" y="28"/>
                </a:lnTo>
                <a:lnTo>
                  <a:pt x="397" y="28"/>
                </a:lnTo>
                <a:lnTo>
                  <a:pt x="399" y="28"/>
                </a:lnTo>
                <a:lnTo>
                  <a:pt x="399" y="28"/>
                </a:lnTo>
                <a:lnTo>
                  <a:pt x="399" y="28"/>
                </a:lnTo>
                <a:lnTo>
                  <a:pt x="399" y="28"/>
                </a:lnTo>
                <a:lnTo>
                  <a:pt x="399" y="28"/>
                </a:lnTo>
                <a:lnTo>
                  <a:pt x="399" y="28"/>
                </a:lnTo>
                <a:lnTo>
                  <a:pt x="400" y="28"/>
                </a:lnTo>
                <a:lnTo>
                  <a:pt x="400" y="28"/>
                </a:lnTo>
                <a:lnTo>
                  <a:pt x="400" y="28"/>
                </a:lnTo>
                <a:lnTo>
                  <a:pt x="400" y="28"/>
                </a:lnTo>
                <a:lnTo>
                  <a:pt x="400" y="28"/>
                </a:lnTo>
                <a:lnTo>
                  <a:pt x="400" y="28"/>
                </a:lnTo>
                <a:lnTo>
                  <a:pt x="401" y="28"/>
                </a:lnTo>
                <a:lnTo>
                  <a:pt x="401" y="28"/>
                </a:lnTo>
                <a:lnTo>
                  <a:pt x="401" y="28"/>
                </a:lnTo>
                <a:lnTo>
                  <a:pt x="401" y="28"/>
                </a:lnTo>
                <a:lnTo>
                  <a:pt x="401" y="28"/>
                </a:lnTo>
                <a:lnTo>
                  <a:pt x="401" y="28"/>
                </a:lnTo>
                <a:lnTo>
                  <a:pt x="401" y="28"/>
                </a:lnTo>
                <a:lnTo>
                  <a:pt x="401" y="28"/>
                </a:lnTo>
                <a:lnTo>
                  <a:pt x="401" y="28"/>
                </a:lnTo>
                <a:lnTo>
                  <a:pt x="401" y="28"/>
                </a:lnTo>
                <a:lnTo>
                  <a:pt x="401" y="28"/>
                </a:lnTo>
                <a:lnTo>
                  <a:pt x="401" y="28"/>
                </a:lnTo>
                <a:lnTo>
                  <a:pt x="401" y="28"/>
                </a:lnTo>
                <a:lnTo>
                  <a:pt x="401" y="28"/>
                </a:lnTo>
                <a:lnTo>
                  <a:pt x="401" y="28"/>
                </a:lnTo>
                <a:lnTo>
                  <a:pt x="401" y="28"/>
                </a:lnTo>
                <a:lnTo>
                  <a:pt x="401" y="28"/>
                </a:lnTo>
                <a:lnTo>
                  <a:pt x="401" y="28"/>
                </a:lnTo>
                <a:lnTo>
                  <a:pt x="401" y="28"/>
                </a:lnTo>
                <a:lnTo>
                  <a:pt x="401" y="28"/>
                </a:lnTo>
                <a:lnTo>
                  <a:pt x="401" y="28"/>
                </a:lnTo>
                <a:lnTo>
                  <a:pt x="401" y="28"/>
                </a:lnTo>
                <a:lnTo>
                  <a:pt x="401" y="28"/>
                </a:lnTo>
                <a:lnTo>
                  <a:pt x="401" y="28"/>
                </a:lnTo>
                <a:lnTo>
                  <a:pt x="402" y="28"/>
                </a:lnTo>
                <a:lnTo>
                  <a:pt x="402" y="28"/>
                </a:lnTo>
                <a:lnTo>
                  <a:pt x="402" y="28"/>
                </a:lnTo>
                <a:lnTo>
                  <a:pt x="402" y="28"/>
                </a:lnTo>
                <a:lnTo>
                  <a:pt x="402" y="28"/>
                </a:lnTo>
                <a:lnTo>
                  <a:pt x="402" y="28"/>
                </a:lnTo>
                <a:lnTo>
                  <a:pt x="402" y="28"/>
                </a:lnTo>
                <a:lnTo>
                  <a:pt x="402" y="28"/>
                </a:lnTo>
                <a:lnTo>
                  <a:pt x="402" y="28"/>
                </a:lnTo>
                <a:lnTo>
                  <a:pt x="402" y="28"/>
                </a:lnTo>
                <a:lnTo>
                  <a:pt x="402" y="28"/>
                </a:lnTo>
                <a:lnTo>
                  <a:pt x="402" y="28"/>
                </a:lnTo>
                <a:lnTo>
                  <a:pt x="402" y="28"/>
                </a:lnTo>
                <a:lnTo>
                  <a:pt x="402" y="28"/>
                </a:lnTo>
                <a:lnTo>
                  <a:pt x="402" y="28"/>
                </a:lnTo>
                <a:lnTo>
                  <a:pt x="403" y="28"/>
                </a:lnTo>
                <a:lnTo>
                  <a:pt x="403" y="28"/>
                </a:lnTo>
                <a:lnTo>
                  <a:pt x="403" y="28"/>
                </a:lnTo>
                <a:lnTo>
                  <a:pt x="404" y="28"/>
                </a:lnTo>
                <a:lnTo>
                  <a:pt x="404" y="28"/>
                </a:lnTo>
                <a:lnTo>
                  <a:pt x="404" y="28"/>
                </a:lnTo>
                <a:lnTo>
                  <a:pt x="404" y="28"/>
                </a:lnTo>
                <a:lnTo>
                  <a:pt x="404" y="28"/>
                </a:lnTo>
                <a:lnTo>
                  <a:pt x="404" y="28"/>
                </a:lnTo>
                <a:lnTo>
                  <a:pt x="404" y="28"/>
                </a:lnTo>
                <a:lnTo>
                  <a:pt x="404" y="28"/>
                </a:lnTo>
                <a:lnTo>
                  <a:pt x="404" y="28"/>
                </a:lnTo>
                <a:lnTo>
                  <a:pt x="405" y="28"/>
                </a:lnTo>
                <a:lnTo>
                  <a:pt x="405" y="29"/>
                </a:lnTo>
                <a:lnTo>
                  <a:pt x="405" y="29"/>
                </a:lnTo>
                <a:lnTo>
                  <a:pt x="405" y="29"/>
                </a:lnTo>
                <a:lnTo>
                  <a:pt x="405" y="29"/>
                </a:lnTo>
                <a:lnTo>
                  <a:pt x="405" y="29"/>
                </a:lnTo>
                <a:lnTo>
                  <a:pt x="405" y="29"/>
                </a:lnTo>
                <a:lnTo>
                  <a:pt x="405" y="29"/>
                </a:lnTo>
                <a:lnTo>
                  <a:pt x="405" y="29"/>
                </a:lnTo>
                <a:lnTo>
                  <a:pt x="405" y="29"/>
                </a:lnTo>
                <a:lnTo>
                  <a:pt x="405" y="29"/>
                </a:lnTo>
                <a:lnTo>
                  <a:pt x="405" y="29"/>
                </a:lnTo>
                <a:lnTo>
                  <a:pt x="406" y="29"/>
                </a:lnTo>
                <a:lnTo>
                  <a:pt x="406" y="29"/>
                </a:lnTo>
                <a:lnTo>
                  <a:pt x="406" y="29"/>
                </a:lnTo>
                <a:lnTo>
                  <a:pt x="406" y="29"/>
                </a:lnTo>
                <a:lnTo>
                  <a:pt x="406" y="29"/>
                </a:lnTo>
                <a:lnTo>
                  <a:pt x="406" y="29"/>
                </a:lnTo>
                <a:lnTo>
                  <a:pt x="406" y="29"/>
                </a:lnTo>
                <a:lnTo>
                  <a:pt x="406" y="29"/>
                </a:lnTo>
                <a:lnTo>
                  <a:pt x="406" y="29"/>
                </a:lnTo>
                <a:lnTo>
                  <a:pt x="406" y="29"/>
                </a:lnTo>
                <a:lnTo>
                  <a:pt x="406" y="29"/>
                </a:lnTo>
                <a:lnTo>
                  <a:pt x="406" y="29"/>
                </a:lnTo>
                <a:lnTo>
                  <a:pt x="407" y="29"/>
                </a:lnTo>
                <a:lnTo>
                  <a:pt x="407" y="29"/>
                </a:lnTo>
                <a:lnTo>
                  <a:pt x="407" y="29"/>
                </a:lnTo>
                <a:lnTo>
                  <a:pt x="407" y="29"/>
                </a:lnTo>
                <a:lnTo>
                  <a:pt x="407" y="29"/>
                </a:lnTo>
                <a:lnTo>
                  <a:pt x="407" y="29"/>
                </a:lnTo>
                <a:lnTo>
                  <a:pt x="407" y="29"/>
                </a:lnTo>
                <a:lnTo>
                  <a:pt x="407" y="29"/>
                </a:lnTo>
                <a:lnTo>
                  <a:pt x="407" y="29"/>
                </a:lnTo>
                <a:lnTo>
                  <a:pt x="407" y="29"/>
                </a:lnTo>
                <a:lnTo>
                  <a:pt x="407" y="29"/>
                </a:lnTo>
                <a:lnTo>
                  <a:pt x="407" y="29"/>
                </a:lnTo>
                <a:lnTo>
                  <a:pt x="407" y="29"/>
                </a:lnTo>
                <a:lnTo>
                  <a:pt x="407" y="29"/>
                </a:lnTo>
                <a:lnTo>
                  <a:pt x="407" y="29"/>
                </a:lnTo>
                <a:lnTo>
                  <a:pt x="408" y="29"/>
                </a:lnTo>
                <a:lnTo>
                  <a:pt x="408" y="29"/>
                </a:lnTo>
                <a:lnTo>
                  <a:pt x="408" y="29"/>
                </a:lnTo>
                <a:lnTo>
                  <a:pt x="408" y="29"/>
                </a:lnTo>
                <a:lnTo>
                  <a:pt x="408" y="29"/>
                </a:lnTo>
                <a:lnTo>
                  <a:pt x="408" y="29"/>
                </a:lnTo>
                <a:lnTo>
                  <a:pt x="409" y="29"/>
                </a:lnTo>
                <a:lnTo>
                  <a:pt x="409" y="29"/>
                </a:lnTo>
                <a:lnTo>
                  <a:pt x="409" y="29"/>
                </a:lnTo>
                <a:lnTo>
                  <a:pt x="409" y="29"/>
                </a:lnTo>
                <a:lnTo>
                  <a:pt x="409" y="29"/>
                </a:lnTo>
                <a:lnTo>
                  <a:pt x="409" y="29"/>
                </a:lnTo>
                <a:lnTo>
                  <a:pt x="409" y="29"/>
                </a:lnTo>
                <a:lnTo>
                  <a:pt x="409" y="29"/>
                </a:lnTo>
                <a:lnTo>
                  <a:pt x="409" y="29"/>
                </a:lnTo>
                <a:lnTo>
                  <a:pt x="410" y="29"/>
                </a:lnTo>
                <a:lnTo>
                  <a:pt x="410" y="29"/>
                </a:lnTo>
                <a:lnTo>
                  <a:pt x="410" y="29"/>
                </a:lnTo>
                <a:lnTo>
                  <a:pt x="410" y="29"/>
                </a:lnTo>
                <a:lnTo>
                  <a:pt x="410" y="29"/>
                </a:lnTo>
                <a:lnTo>
                  <a:pt x="410" y="29"/>
                </a:lnTo>
                <a:lnTo>
                  <a:pt x="410" y="29"/>
                </a:lnTo>
                <a:lnTo>
                  <a:pt x="410" y="29"/>
                </a:lnTo>
                <a:lnTo>
                  <a:pt x="410" y="29"/>
                </a:lnTo>
                <a:lnTo>
                  <a:pt x="411" y="29"/>
                </a:lnTo>
                <a:lnTo>
                  <a:pt x="411" y="29"/>
                </a:lnTo>
                <a:lnTo>
                  <a:pt x="411" y="29"/>
                </a:lnTo>
                <a:lnTo>
                  <a:pt x="411" y="29"/>
                </a:lnTo>
                <a:lnTo>
                  <a:pt x="411" y="29"/>
                </a:lnTo>
                <a:lnTo>
                  <a:pt x="411" y="29"/>
                </a:lnTo>
                <a:lnTo>
                  <a:pt x="411" y="29"/>
                </a:lnTo>
                <a:lnTo>
                  <a:pt x="411" y="29"/>
                </a:lnTo>
                <a:lnTo>
                  <a:pt x="411" y="29"/>
                </a:lnTo>
                <a:lnTo>
                  <a:pt x="411" y="29"/>
                </a:lnTo>
                <a:lnTo>
                  <a:pt x="411" y="29"/>
                </a:lnTo>
                <a:lnTo>
                  <a:pt x="411" y="29"/>
                </a:lnTo>
                <a:lnTo>
                  <a:pt x="412" y="29"/>
                </a:lnTo>
                <a:lnTo>
                  <a:pt x="412" y="29"/>
                </a:lnTo>
                <a:lnTo>
                  <a:pt x="412" y="29"/>
                </a:lnTo>
                <a:lnTo>
                  <a:pt x="412" y="29"/>
                </a:lnTo>
                <a:lnTo>
                  <a:pt x="412" y="29"/>
                </a:lnTo>
                <a:lnTo>
                  <a:pt x="412" y="29"/>
                </a:lnTo>
                <a:lnTo>
                  <a:pt x="412" y="29"/>
                </a:lnTo>
                <a:lnTo>
                  <a:pt x="412" y="29"/>
                </a:lnTo>
                <a:lnTo>
                  <a:pt x="412" y="29"/>
                </a:lnTo>
                <a:lnTo>
                  <a:pt x="413" y="29"/>
                </a:lnTo>
                <a:lnTo>
                  <a:pt x="413" y="30"/>
                </a:lnTo>
                <a:lnTo>
                  <a:pt x="413" y="30"/>
                </a:lnTo>
                <a:lnTo>
                  <a:pt x="413" y="30"/>
                </a:lnTo>
                <a:lnTo>
                  <a:pt x="413" y="30"/>
                </a:lnTo>
                <a:lnTo>
                  <a:pt x="413" y="30"/>
                </a:lnTo>
                <a:lnTo>
                  <a:pt x="413" y="30"/>
                </a:lnTo>
                <a:lnTo>
                  <a:pt x="413" y="30"/>
                </a:lnTo>
                <a:lnTo>
                  <a:pt x="413" y="30"/>
                </a:lnTo>
                <a:lnTo>
                  <a:pt x="414" y="30"/>
                </a:lnTo>
                <a:lnTo>
                  <a:pt x="414" y="30"/>
                </a:lnTo>
                <a:lnTo>
                  <a:pt x="414" y="30"/>
                </a:lnTo>
                <a:lnTo>
                  <a:pt x="414" y="30"/>
                </a:lnTo>
                <a:lnTo>
                  <a:pt x="414" y="30"/>
                </a:lnTo>
                <a:lnTo>
                  <a:pt x="414" y="30"/>
                </a:lnTo>
                <a:lnTo>
                  <a:pt x="414" y="30"/>
                </a:lnTo>
                <a:lnTo>
                  <a:pt x="414" y="30"/>
                </a:lnTo>
                <a:lnTo>
                  <a:pt x="414" y="30"/>
                </a:lnTo>
                <a:lnTo>
                  <a:pt x="415" y="30"/>
                </a:lnTo>
                <a:lnTo>
                  <a:pt x="415" y="30"/>
                </a:lnTo>
                <a:lnTo>
                  <a:pt x="415" y="30"/>
                </a:lnTo>
                <a:lnTo>
                  <a:pt x="415" y="30"/>
                </a:lnTo>
                <a:lnTo>
                  <a:pt x="415" y="30"/>
                </a:lnTo>
                <a:lnTo>
                  <a:pt x="415" y="30"/>
                </a:lnTo>
                <a:lnTo>
                  <a:pt x="415" y="30"/>
                </a:lnTo>
                <a:lnTo>
                  <a:pt x="415" y="30"/>
                </a:lnTo>
                <a:lnTo>
                  <a:pt x="415" y="30"/>
                </a:lnTo>
                <a:lnTo>
                  <a:pt x="415" y="30"/>
                </a:lnTo>
                <a:lnTo>
                  <a:pt x="415" y="30"/>
                </a:lnTo>
                <a:lnTo>
                  <a:pt x="415" y="30"/>
                </a:lnTo>
                <a:lnTo>
                  <a:pt x="415" y="30"/>
                </a:lnTo>
                <a:lnTo>
                  <a:pt x="415" y="30"/>
                </a:lnTo>
                <a:lnTo>
                  <a:pt x="415" y="30"/>
                </a:lnTo>
                <a:lnTo>
                  <a:pt x="416" y="30"/>
                </a:lnTo>
                <a:lnTo>
                  <a:pt x="416" y="30"/>
                </a:lnTo>
                <a:lnTo>
                  <a:pt x="416" y="30"/>
                </a:lnTo>
                <a:lnTo>
                  <a:pt x="417" y="30"/>
                </a:lnTo>
                <a:lnTo>
                  <a:pt x="417" y="30"/>
                </a:lnTo>
                <a:lnTo>
                  <a:pt x="417" y="30"/>
                </a:lnTo>
                <a:lnTo>
                  <a:pt x="417" y="30"/>
                </a:lnTo>
                <a:lnTo>
                  <a:pt x="417" y="30"/>
                </a:lnTo>
                <a:lnTo>
                  <a:pt x="417" y="30"/>
                </a:lnTo>
                <a:lnTo>
                  <a:pt x="418" y="30"/>
                </a:lnTo>
                <a:lnTo>
                  <a:pt x="418" y="30"/>
                </a:lnTo>
                <a:lnTo>
                  <a:pt x="418" y="30"/>
                </a:lnTo>
                <a:lnTo>
                  <a:pt x="418" y="30"/>
                </a:lnTo>
                <a:lnTo>
                  <a:pt x="418" y="30"/>
                </a:lnTo>
                <a:lnTo>
                  <a:pt x="418" y="30"/>
                </a:lnTo>
                <a:lnTo>
                  <a:pt x="419" y="30"/>
                </a:lnTo>
                <a:lnTo>
                  <a:pt x="419" y="30"/>
                </a:lnTo>
                <a:lnTo>
                  <a:pt x="419" y="30"/>
                </a:lnTo>
                <a:lnTo>
                  <a:pt x="419" y="30"/>
                </a:lnTo>
                <a:lnTo>
                  <a:pt x="419" y="30"/>
                </a:lnTo>
                <a:lnTo>
                  <a:pt x="419" y="30"/>
                </a:lnTo>
                <a:lnTo>
                  <a:pt x="419" y="30"/>
                </a:lnTo>
                <a:lnTo>
                  <a:pt x="419" y="30"/>
                </a:lnTo>
                <a:lnTo>
                  <a:pt x="419" y="30"/>
                </a:lnTo>
                <a:lnTo>
                  <a:pt x="420" y="30"/>
                </a:lnTo>
                <a:lnTo>
                  <a:pt x="420" y="30"/>
                </a:lnTo>
                <a:lnTo>
                  <a:pt x="420" y="30"/>
                </a:lnTo>
                <a:lnTo>
                  <a:pt x="420" y="30"/>
                </a:lnTo>
                <a:lnTo>
                  <a:pt x="420" y="30"/>
                </a:lnTo>
                <a:lnTo>
                  <a:pt x="420" y="30"/>
                </a:lnTo>
                <a:lnTo>
                  <a:pt x="420" y="30"/>
                </a:lnTo>
                <a:lnTo>
                  <a:pt x="420" y="30"/>
                </a:lnTo>
                <a:lnTo>
                  <a:pt x="420" y="30"/>
                </a:lnTo>
                <a:lnTo>
                  <a:pt x="420" y="30"/>
                </a:lnTo>
                <a:lnTo>
                  <a:pt x="420" y="30"/>
                </a:lnTo>
                <a:lnTo>
                  <a:pt x="420" y="30"/>
                </a:lnTo>
                <a:lnTo>
                  <a:pt x="421" y="30"/>
                </a:lnTo>
                <a:lnTo>
                  <a:pt x="421" y="30"/>
                </a:lnTo>
                <a:lnTo>
                  <a:pt x="421" y="30"/>
                </a:lnTo>
                <a:lnTo>
                  <a:pt x="421" y="30"/>
                </a:lnTo>
                <a:lnTo>
                  <a:pt x="421" y="30"/>
                </a:lnTo>
                <a:lnTo>
                  <a:pt x="421" y="30"/>
                </a:lnTo>
                <a:lnTo>
                  <a:pt x="421" y="30"/>
                </a:lnTo>
                <a:lnTo>
                  <a:pt x="421" y="30"/>
                </a:lnTo>
                <a:lnTo>
                  <a:pt x="421" y="30"/>
                </a:lnTo>
                <a:lnTo>
                  <a:pt x="421" y="30"/>
                </a:lnTo>
                <a:lnTo>
                  <a:pt x="421" y="30"/>
                </a:lnTo>
                <a:lnTo>
                  <a:pt x="421" y="30"/>
                </a:lnTo>
                <a:lnTo>
                  <a:pt x="422" y="30"/>
                </a:lnTo>
                <a:lnTo>
                  <a:pt x="422" y="30"/>
                </a:lnTo>
                <a:lnTo>
                  <a:pt x="422" y="30"/>
                </a:lnTo>
                <a:lnTo>
                  <a:pt x="422" y="30"/>
                </a:lnTo>
                <a:lnTo>
                  <a:pt x="422" y="30"/>
                </a:lnTo>
                <a:lnTo>
                  <a:pt x="422" y="30"/>
                </a:lnTo>
                <a:lnTo>
                  <a:pt x="422" y="30"/>
                </a:lnTo>
                <a:lnTo>
                  <a:pt x="422" y="30"/>
                </a:lnTo>
                <a:lnTo>
                  <a:pt x="422" y="30"/>
                </a:lnTo>
                <a:lnTo>
                  <a:pt x="422" y="30"/>
                </a:lnTo>
                <a:lnTo>
                  <a:pt x="422" y="30"/>
                </a:lnTo>
                <a:lnTo>
                  <a:pt x="422" y="30"/>
                </a:lnTo>
                <a:lnTo>
                  <a:pt x="422" y="30"/>
                </a:lnTo>
                <a:lnTo>
                  <a:pt x="422" y="30"/>
                </a:lnTo>
                <a:lnTo>
                  <a:pt x="422" y="30"/>
                </a:lnTo>
                <a:lnTo>
                  <a:pt x="422" y="30"/>
                </a:lnTo>
                <a:lnTo>
                  <a:pt x="422" y="30"/>
                </a:lnTo>
                <a:lnTo>
                  <a:pt x="422" y="30"/>
                </a:lnTo>
                <a:lnTo>
                  <a:pt x="422" y="30"/>
                </a:lnTo>
                <a:lnTo>
                  <a:pt x="422" y="30"/>
                </a:lnTo>
                <a:lnTo>
                  <a:pt x="422" y="30"/>
                </a:lnTo>
                <a:lnTo>
                  <a:pt x="422" y="30"/>
                </a:lnTo>
                <a:lnTo>
                  <a:pt x="422" y="30"/>
                </a:lnTo>
                <a:lnTo>
                  <a:pt x="422" y="30"/>
                </a:lnTo>
                <a:lnTo>
                  <a:pt x="423" y="30"/>
                </a:lnTo>
                <a:lnTo>
                  <a:pt x="423" y="30"/>
                </a:lnTo>
                <a:lnTo>
                  <a:pt x="423" y="30"/>
                </a:lnTo>
                <a:lnTo>
                  <a:pt x="423" y="30"/>
                </a:lnTo>
                <a:lnTo>
                  <a:pt x="423" y="30"/>
                </a:lnTo>
                <a:lnTo>
                  <a:pt x="423" y="30"/>
                </a:lnTo>
                <a:lnTo>
                  <a:pt x="424" y="30"/>
                </a:lnTo>
                <a:lnTo>
                  <a:pt x="424" y="30"/>
                </a:lnTo>
                <a:lnTo>
                  <a:pt x="424" y="30"/>
                </a:lnTo>
                <a:lnTo>
                  <a:pt x="424" y="30"/>
                </a:lnTo>
                <a:lnTo>
                  <a:pt x="424" y="30"/>
                </a:lnTo>
                <a:lnTo>
                  <a:pt x="424" y="30"/>
                </a:lnTo>
                <a:lnTo>
                  <a:pt x="424" y="30"/>
                </a:lnTo>
                <a:lnTo>
                  <a:pt x="424" y="30"/>
                </a:lnTo>
                <a:lnTo>
                  <a:pt x="424" y="30"/>
                </a:lnTo>
                <a:lnTo>
                  <a:pt x="424" y="30"/>
                </a:lnTo>
                <a:lnTo>
                  <a:pt x="424" y="30"/>
                </a:lnTo>
                <a:lnTo>
                  <a:pt x="424" y="30"/>
                </a:lnTo>
                <a:lnTo>
                  <a:pt x="424" y="30"/>
                </a:lnTo>
                <a:lnTo>
                  <a:pt x="424" y="31"/>
                </a:lnTo>
                <a:lnTo>
                  <a:pt x="424" y="31"/>
                </a:lnTo>
                <a:lnTo>
                  <a:pt x="424" y="31"/>
                </a:lnTo>
                <a:lnTo>
                  <a:pt x="424" y="31"/>
                </a:lnTo>
                <a:lnTo>
                  <a:pt x="424" y="31"/>
                </a:lnTo>
                <a:lnTo>
                  <a:pt x="425" y="31"/>
                </a:lnTo>
                <a:lnTo>
                  <a:pt x="425" y="31"/>
                </a:lnTo>
                <a:lnTo>
                  <a:pt x="425" y="31"/>
                </a:lnTo>
                <a:lnTo>
                  <a:pt x="425" y="31"/>
                </a:lnTo>
                <a:lnTo>
                  <a:pt x="425" y="31"/>
                </a:lnTo>
                <a:lnTo>
                  <a:pt x="425" y="31"/>
                </a:lnTo>
                <a:lnTo>
                  <a:pt x="426" y="31"/>
                </a:lnTo>
                <a:lnTo>
                  <a:pt x="426" y="31"/>
                </a:lnTo>
                <a:lnTo>
                  <a:pt x="426" y="31"/>
                </a:lnTo>
                <a:lnTo>
                  <a:pt x="426" y="31"/>
                </a:lnTo>
                <a:lnTo>
                  <a:pt x="426" y="31"/>
                </a:lnTo>
                <a:lnTo>
                  <a:pt x="426" y="31"/>
                </a:lnTo>
                <a:lnTo>
                  <a:pt x="426" y="31"/>
                </a:lnTo>
                <a:lnTo>
                  <a:pt x="426" y="31"/>
                </a:lnTo>
                <a:lnTo>
                  <a:pt x="426" y="31"/>
                </a:lnTo>
                <a:lnTo>
                  <a:pt x="426" y="31"/>
                </a:lnTo>
                <a:lnTo>
                  <a:pt x="426" y="31"/>
                </a:lnTo>
                <a:lnTo>
                  <a:pt x="426" y="31"/>
                </a:lnTo>
                <a:lnTo>
                  <a:pt x="426" y="31"/>
                </a:lnTo>
                <a:lnTo>
                  <a:pt x="426" y="31"/>
                </a:lnTo>
                <a:lnTo>
                  <a:pt x="426" y="31"/>
                </a:lnTo>
                <a:lnTo>
                  <a:pt x="427" y="31"/>
                </a:lnTo>
                <a:lnTo>
                  <a:pt x="427" y="31"/>
                </a:lnTo>
                <a:lnTo>
                  <a:pt x="427" y="31"/>
                </a:lnTo>
                <a:lnTo>
                  <a:pt x="427" y="31"/>
                </a:lnTo>
                <a:lnTo>
                  <a:pt x="427" y="31"/>
                </a:lnTo>
                <a:lnTo>
                  <a:pt x="427" y="31"/>
                </a:lnTo>
                <a:lnTo>
                  <a:pt x="427" y="31"/>
                </a:lnTo>
                <a:lnTo>
                  <a:pt x="427" y="31"/>
                </a:lnTo>
                <a:lnTo>
                  <a:pt x="427" y="31"/>
                </a:lnTo>
                <a:lnTo>
                  <a:pt x="428" y="31"/>
                </a:lnTo>
                <a:lnTo>
                  <a:pt x="428" y="31"/>
                </a:lnTo>
                <a:lnTo>
                  <a:pt x="428" y="31"/>
                </a:lnTo>
                <a:lnTo>
                  <a:pt x="428" y="31"/>
                </a:lnTo>
                <a:lnTo>
                  <a:pt x="428" y="31"/>
                </a:lnTo>
                <a:lnTo>
                  <a:pt x="428" y="31"/>
                </a:lnTo>
                <a:lnTo>
                  <a:pt x="429" y="31"/>
                </a:lnTo>
                <a:lnTo>
                  <a:pt x="429" y="31"/>
                </a:lnTo>
                <a:lnTo>
                  <a:pt x="429" y="31"/>
                </a:lnTo>
                <a:lnTo>
                  <a:pt x="430" y="31"/>
                </a:lnTo>
                <a:lnTo>
                  <a:pt x="430" y="31"/>
                </a:lnTo>
                <a:lnTo>
                  <a:pt x="430" y="31"/>
                </a:lnTo>
                <a:lnTo>
                  <a:pt x="431" y="31"/>
                </a:lnTo>
                <a:lnTo>
                  <a:pt x="431" y="31"/>
                </a:lnTo>
                <a:lnTo>
                  <a:pt x="431" y="31"/>
                </a:lnTo>
                <a:lnTo>
                  <a:pt x="432" y="31"/>
                </a:lnTo>
                <a:lnTo>
                  <a:pt x="432" y="31"/>
                </a:lnTo>
                <a:lnTo>
                  <a:pt x="432" y="31"/>
                </a:lnTo>
                <a:lnTo>
                  <a:pt x="432" y="31"/>
                </a:lnTo>
                <a:lnTo>
                  <a:pt x="432" y="31"/>
                </a:lnTo>
                <a:lnTo>
                  <a:pt x="432" y="31"/>
                </a:lnTo>
                <a:lnTo>
                  <a:pt x="432" y="31"/>
                </a:lnTo>
                <a:lnTo>
                  <a:pt x="432" y="31"/>
                </a:lnTo>
                <a:lnTo>
                  <a:pt x="432" y="31"/>
                </a:lnTo>
                <a:lnTo>
                  <a:pt x="432" y="31"/>
                </a:lnTo>
                <a:lnTo>
                  <a:pt x="432" y="31"/>
                </a:lnTo>
                <a:lnTo>
                  <a:pt x="432" y="31"/>
                </a:lnTo>
                <a:lnTo>
                  <a:pt x="432" y="31"/>
                </a:lnTo>
                <a:lnTo>
                  <a:pt x="432" y="31"/>
                </a:lnTo>
                <a:lnTo>
                  <a:pt x="432" y="31"/>
                </a:lnTo>
                <a:lnTo>
                  <a:pt x="433" y="31"/>
                </a:lnTo>
                <a:lnTo>
                  <a:pt x="433" y="31"/>
                </a:lnTo>
                <a:lnTo>
                  <a:pt x="433" y="31"/>
                </a:lnTo>
                <a:lnTo>
                  <a:pt x="433" y="31"/>
                </a:lnTo>
                <a:lnTo>
                  <a:pt x="433" y="31"/>
                </a:lnTo>
                <a:lnTo>
                  <a:pt x="433" y="31"/>
                </a:lnTo>
                <a:lnTo>
                  <a:pt x="433" y="31"/>
                </a:lnTo>
                <a:lnTo>
                  <a:pt x="433" y="31"/>
                </a:lnTo>
                <a:lnTo>
                  <a:pt x="433" y="31"/>
                </a:lnTo>
                <a:lnTo>
                  <a:pt x="433" y="31"/>
                </a:lnTo>
                <a:lnTo>
                  <a:pt x="433" y="31"/>
                </a:lnTo>
                <a:lnTo>
                  <a:pt x="433" y="31"/>
                </a:lnTo>
                <a:lnTo>
                  <a:pt x="433" y="31"/>
                </a:lnTo>
                <a:lnTo>
                  <a:pt x="433" y="31"/>
                </a:lnTo>
                <a:lnTo>
                  <a:pt x="433" y="31"/>
                </a:lnTo>
                <a:lnTo>
                  <a:pt x="433" y="31"/>
                </a:lnTo>
                <a:lnTo>
                  <a:pt x="433" y="31"/>
                </a:lnTo>
                <a:lnTo>
                  <a:pt x="433" y="31"/>
                </a:lnTo>
                <a:lnTo>
                  <a:pt x="433" y="31"/>
                </a:lnTo>
                <a:lnTo>
                  <a:pt x="433" y="31"/>
                </a:lnTo>
                <a:lnTo>
                  <a:pt x="433" y="31"/>
                </a:lnTo>
                <a:lnTo>
                  <a:pt x="434" y="31"/>
                </a:lnTo>
                <a:lnTo>
                  <a:pt x="434" y="31"/>
                </a:lnTo>
                <a:lnTo>
                  <a:pt x="434" y="31"/>
                </a:lnTo>
                <a:lnTo>
                  <a:pt x="434" y="31"/>
                </a:lnTo>
                <a:lnTo>
                  <a:pt x="434" y="31"/>
                </a:lnTo>
                <a:lnTo>
                  <a:pt x="434" y="31"/>
                </a:lnTo>
                <a:lnTo>
                  <a:pt x="434" y="31"/>
                </a:lnTo>
                <a:lnTo>
                  <a:pt x="434" y="31"/>
                </a:lnTo>
                <a:lnTo>
                  <a:pt x="434" y="31"/>
                </a:lnTo>
                <a:lnTo>
                  <a:pt x="435" y="31"/>
                </a:lnTo>
                <a:lnTo>
                  <a:pt x="435" y="31"/>
                </a:lnTo>
                <a:lnTo>
                  <a:pt x="435" y="31"/>
                </a:lnTo>
                <a:lnTo>
                  <a:pt x="437" y="31"/>
                </a:lnTo>
                <a:lnTo>
                  <a:pt x="437" y="31"/>
                </a:lnTo>
                <a:lnTo>
                  <a:pt x="437" y="31"/>
                </a:lnTo>
                <a:lnTo>
                  <a:pt x="437" y="31"/>
                </a:lnTo>
                <a:lnTo>
                  <a:pt x="437" y="31"/>
                </a:lnTo>
                <a:lnTo>
                  <a:pt x="437" y="31"/>
                </a:lnTo>
                <a:lnTo>
                  <a:pt x="437" y="31"/>
                </a:lnTo>
                <a:lnTo>
                  <a:pt x="437" y="31"/>
                </a:lnTo>
                <a:lnTo>
                  <a:pt x="437" y="31"/>
                </a:lnTo>
                <a:lnTo>
                  <a:pt x="438" y="31"/>
                </a:lnTo>
                <a:lnTo>
                  <a:pt x="438" y="32"/>
                </a:lnTo>
                <a:lnTo>
                  <a:pt x="438" y="32"/>
                </a:lnTo>
                <a:lnTo>
                  <a:pt x="438" y="32"/>
                </a:lnTo>
                <a:lnTo>
                  <a:pt x="438" y="32"/>
                </a:lnTo>
                <a:lnTo>
                  <a:pt x="438" y="32"/>
                </a:lnTo>
                <a:lnTo>
                  <a:pt x="438" y="32"/>
                </a:lnTo>
                <a:lnTo>
                  <a:pt x="438" y="32"/>
                </a:lnTo>
                <a:lnTo>
                  <a:pt x="438" y="32"/>
                </a:lnTo>
                <a:lnTo>
                  <a:pt x="438" y="32"/>
                </a:lnTo>
                <a:lnTo>
                  <a:pt x="438" y="32"/>
                </a:lnTo>
                <a:lnTo>
                  <a:pt x="438" y="32"/>
                </a:lnTo>
                <a:lnTo>
                  <a:pt x="439" y="32"/>
                </a:lnTo>
                <a:lnTo>
                  <a:pt x="439" y="32"/>
                </a:lnTo>
                <a:lnTo>
                  <a:pt x="439" y="32"/>
                </a:lnTo>
                <a:lnTo>
                  <a:pt x="439" y="32"/>
                </a:lnTo>
                <a:lnTo>
                  <a:pt x="439" y="32"/>
                </a:lnTo>
                <a:lnTo>
                  <a:pt x="439" y="32"/>
                </a:lnTo>
                <a:lnTo>
                  <a:pt x="439" y="32"/>
                </a:lnTo>
                <a:lnTo>
                  <a:pt x="439" y="32"/>
                </a:lnTo>
                <a:lnTo>
                  <a:pt x="439" y="32"/>
                </a:lnTo>
                <a:lnTo>
                  <a:pt x="439" y="32"/>
                </a:lnTo>
                <a:lnTo>
                  <a:pt x="439" y="32"/>
                </a:lnTo>
                <a:lnTo>
                  <a:pt x="439" y="32"/>
                </a:lnTo>
                <a:lnTo>
                  <a:pt x="439" y="32"/>
                </a:lnTo>
                <a:lnTo>
                  <a:pt x="439" y="32"/>
                </a:lnTo>
                <a:lnTo>
                  <a:pt x="439" y="32"/>
                </a:lnTo>
                <a:lnTo>
                  <a:pt x="440" y="32"/>
                </a:lnTo>
                <a:lnTo>
                  <a:pt x="440" y="32"/>
                </a:lnTo>
                <a:lnTo>
                  <a:pt x="440" y="32"/>
                </a:lnTo>
                <a:lnTo>
                  <a:pt x="440" y="32"/>
                </a:lnTo>
                <a:lnTo>
                  <a:pt x="440" y="32"/>
                </a:lnTo>
                <a:lnTo>
                  <a:pt x="440" y="32"/>
                </a:lnTo>
                <a:lnTo>
                  <a:pt x="440" y="32"/>
                </a:lnTo>
                <a:lnTo>
                  <a:pt x="440" y="32"/>
                </a:lnTo>
                <a:lnTo>
                  <a:pt x="440" y="32"/>
                </a:lnTo>
                <a:lnTo>
                  <a:pt x="441" y="32"/>
                </a:lnTo>
                <a:lnTo>
                  <a:pt x="441" y="32"/>
                </a:lnTo>
                <a:lnTo>
                  <a:pt x="441" y="32"/>
                </a:lnTo>
                <a:lnTo>
                  <a:pt x="441" y="32"/>
                </a:lnTo>
                <a:lnTo>
                  <a:pt x="441" y="32"/>
                </a:lnTo>
                <a:lnTo>
                  <a:pt x="441" y="32"/>
                </a:lnTo>
                <a:lnTo>
                  <a:pt x="442" y="32"/>
                </a:lnTo>
                <a:lnTo>
                  <a:pt x="442" y="32"/>
                </a:lnTo>
                <a:lnTo>
                  <a:pt x="442" y="32"/>
                </a:lnTo>
                <a:lnTo>
                  <a:pt x="443" y="32"/>
                </a:lnTo>
                <a:lnTo>
                  <a:pt x="443" y="32"/>
                </a:lnTo>
                <a:lnTo>
                  <a:pt x="443" y="32"/>
                </a:lnTo>
                <a:lnTo>
                  <a:pt x="443" y="32"/>
                </a:lnTo>
                <a:lnTo>
                  <a:pt x="443" y="32"/>
                </a:lnTo>
                <a:lnTo>
                  <a:pt x="443" y="32"/>
                </a:lnTo>
                <a:lnTo>
                  <a:pt x="443" y="32"/>
                </a:lnTo>
                <a:lnTo>
                  <a:pt x="443" y="32"/>
                </a:lnTo>
                <a:lnTo>
                  <a:pt x="443" y="32"/>
                </a:lnTo>
                <a:lnTo>
                  <a:pt x="444" y="32"/>
                </a:lnTo>
                <a:lnTo>
                  <a:pt x="444" y="32"/>
                </a:lnTo>
                <a:lnTo>
                  <a:pt x="444" y="32"/>
                </a:lnTo>
                <a:lnTo>
                  <a:pt x="444" y="32"/>
                </a:lnTo>
                <a:lnTo>
                  <a:pt x="444" y="32"/>
                </a:lnTo>
                <a:lnTo>
                  <a:pt x="444" y="32"/>
                </a:lnTo>
                <a:lnTo>
                  <a:pt x="444" y="32"/>
                </a:lnTo>
                <a:lnTo>
                  <a:pt x="444" y="32"/>
                </a:lnTo>
                <a:lnTo>
                  <a:pt x="444" y="32"/>
                </a:lnTo>
                <a:lnTo>
                  <a:pt x="444" y="32"/>
                </a:lnTo>
                <a:lnTo>
                  <a:pt x="444" y="32"/>
                </a:lnTo>
                <a:lnTo>
                  <a:pt x="444" y="32"/>
                </a:lnTo>
                <a:lnTo>
                  <a:pt x="445" y="32"/>
                </a:lnTo>
                <a:lnTo>
                  <a:pt x="445" y="32"/>
                </a:lnTo>
                <a:lnTo>
                  <a:pt x="445" y="32"/>
                </a:lnTo>
                <a:lnTo>
                  <a:pt x="445" y="32"/>
                </a:lnTo>
                <a:lnTo>
                  <a:pt x="445" y="32"/>
                </a:lnTo>
                <a:lnTo>
                  <a:pt x="445" y="32"/>
                </a:lnTo>
                <a:lnTo>
                  <a:pt x="446" y="32"/>
                </a:lnTo>
                <a:lnTo>
                  <a:pt x="446" y="32"/>
                </a:lnTo>
                <a:lnTo>
                  <a:pt x="446" y="32"/>
                </a:lnTo>
                <a:lnTo>
                  <a:pt x="446" y="32"/>
                </a:lnTo>
                <a:lnTo>
                  <a:pt x="446" y="32"/>
                </a:lnTo>
                <a:lnTo>
                  <a:pt x="446" y="32"/>
                </a:lnTo>
                <a:lnTo>
                  <a:pt x="446" y="32"/>
                </a:lnTo>
                <a:lnTo>
                  <a:pt x="446" y="32"/>
                </a:lnTo>
                <a:lnTo>
                  <a:pt x="446" y="32"/>
                </a:lnTo>
                <a:lnTo>
                  <a:pt x="446" y="32"/>
                </a:lnTo>
                <a:lnTo>
                  <a:pt x="446" y="32"/>
                </a:lnTo>
                <a:lnTo>
                  <a:pt x="446" y="32"/>
                </a:lnTo>
                <a:lnTo>
                  <a:pt x="446" y="32"/>
                </a:lnTo>
                <a:lnTo>
                  <a:pt x="446" y="32"/>
                </a:lnTo>
                <a:lnTo>
                  <a:pt x="446" y="32"/>
                </a:lnTo>
                <a:lnTo>
                  <a:pt x="447" y="32"/>
                </a:lnTo>
                <a:lnTo>
                  <a:pt x="447" y="32"/>
                </a:lnTo>
                <a:lnTo>
                  <a:pt x="447" y="32"/>
                </a:lnTo>
                <a:lnTo>
                  <a:pt x="447" y="32"/>
                </a:lnTo>
                <a:lnTo>
                  <a:pt x="447" y="32"/>
                </a:lnTo>
                <a:lnTo>
                  <a:pt x="447" y="32"/>
                </a:lnTo>
                <a:lnTo>
                  <a:pt x="448" y="32"/>
                </a:lnTo>
                <a:lnTo>
                  <a:pt x="448" y="32"/>
                </a:lnTo>
                <a:lnTo>
                  <a:pt x="448" y="32"/>
                </a:lnTo>
                <a:lnTo>
                  <a:pt x="448" y="32"/>
                </a:lnTo>
                <a:lnTo>
                  <a:pt x="448" y="32"/>
                </a:lnTo>
                <a:lnTo>
                  <a:pt x="448" y="32"/>
                </a:lnTo>
                <a:lnTo>
                  <a:pt x="448" y="32"/>
                </a:lnTo>
                <a:lnTo>
                  <a:pt x="448" y="32"/>
                </a:lnTo>
                <a:lnTo>
                  <a:pt x="448" y="32"/>
                </a:lnTo>
                <a:lnTo>
                  <a:pt x="448" y="32"/>
                </a:lnTo>
                <a:lnTo>
                  <a:pt x="448" y="32"/>
                </a:lnTo>
                <a:lnTo>
                  <a:pt x="448" y="32"/>
                </a:lnTo>
                <a:lnTo>
                  <a:pt x="448" y="32"/>
                </a:lnTo>
                <a:lnTo>
                  <a:pt x="448" y="32"/>
                </a:lnTo>
                <a:lnTo>
                  <a:pt x="448" y="32"/>
                </a:lnTo>
                <a:lnTo>
                  <a:pt x="448" y="32"/>
                </a:lnTo>
                <a:lnTo>
                  <a:pt x="448" y="32"/>
                </a:lnTo>
                <a:lnTo>
                  <a:pt x="448" y="32"/>
                </a:lnTo>
                <a:lnTo>
                  <a:pt x="448" y="32"/>
                </a:lnTo>
                <a:lnTo>
                  <a:pt x="448" y="32"/>
                </a:lnTo>
                <a:lnTo>
                  <a:pt x="448" y="32"/>
                </a:lnTo>
                <a:lnTo>
                  <a:pt x="448" y="32"/>
                </a:lnTo>
                <a:lnTo>
                  <a:pt x="448" y="32"/>
                </a:lnTo>
                <a:lnTo>
                  <a:pt x="448" y="32"/>
                </a:lnTo>
                <a:lnTo>
                  <a:pt x="449" y="32"/>
                </a:lnTo>
                <a:lnTo>
                  <a:pt x="449" y="32"/>
                </a:lnTo>
                <a:lnTo>
                  <a:pt x="449" y="32"/>
                </a:lnTo>
                <a:lnTo>
                  <a:pt x="450" y="32"/>
                </a:lnTo>
                <a:lnTo>
                  <a:pt x="450" y="32"/>
                </a:lnTo>
                <a:lnTo>
                  <a:pt x="450" y="32"/>
                </a:lnTo>
                <a:lnTo>
                  <a:pt x="450" y="32"/>
                </a:lnTo>
                <a:lnTo>
                  <a:pt x="450" y="32"/>
                </a:lnTo>
                <a:lnTo>
                  <a:pt x="450" y="32"/>
                </a:lnTo>
                <a:lnTo>
                  <a:pt x="450" y="32"/>
                </a:lnTo>
                <a:lnTo>
                  <a:pt x="450" y="32"/>
                </a:lnTo>
                <a:lnTo>
                  <a:pt x="450" y="32"/>
                </a:lnTo>
                <a:lnTo>
                  <a:pt x="450" y="32"/>
                </a:lnTo>
                <a:lnTo>
                  <a:pt x="450" y="32"/>
                </a:lnTo>
                <a:lnTo>
                  <a:pt x="450" y="32"/>
                </a:lnTo>
                <a:lnTo>
                  <a:pt x="451" y="32"/>
                </a:lnTo>
                <a:lnTo>
                  <a:pt x="451" y="32"/>
                </a:lnTo>
                <a:lnTo>
                  <a:pt x="451" y="32"/>
                </a:lnTo>
                <a:lnTo>
                  <a:pt x="451" y="32"/>
                </a:lnTo>
                <a:lnTo>
                  <a:pt x="451" y="32"/>
                </a:lnTo>
                <a:lnTo>
                  <a:pt x="451" y="32"/>
                </a:lnTo>
                <a:lnTo>
                  <a:pt x="451" y="32"/>
                </a:lnTo>
                <a:lnTo>
                  <a:pt x="451" y="32"/>
                </a:lnTo>
                <a:lnTo>
                  <a:pt x="451" y="32"/>
                </a:lnTo>
                <a:lnTo>
                  <a:pt x="452" y="32"/>
                </a:lnTo>
                <a:lnTo>
                  <a:pt x="452" y="32"/>
                </a:lnTo>
                <a:lnTo>
                  <a:pt x="452" y="32"/>
                </a:lnTo>
                <a:lnTo>
                  <a:pt x="452" y="32"/>
                </a:lnTo>
                <a:lnTo>
                  <a:pt x="452" y="32"/>
                </a:lnTo>
                <a:lnTo>
                  <a:pt x="452" y="32"/>
                </a:lnTo>
                <a:lnTo>
                  <a:pt x="452" y="32"/>
                </a:lnTo>
                <a:lnTo>
                  <a:pt x="452" y="32"/>
                </a:lnTo>
                <a:lnTo>
                  <a:pt x="452" y="32"/>
                </a:lnTo>
                <a:lnTo>
                  <a:pt x="452" y="32"/>
                </a:lnTo>
                <a:lnTo>
                  <a:pt x="452" y="32"/>
                </a:lnTo>
                <a:lnTo>
                  <a:pt x="452" y="32"/>
                </a:lnTo>
                <a:lnTo>
                  <a:pt x="452" y="32"/>
                </a:lnTo>
                <a:lnTo>
                  <a:pt x="452" y="32"/>
                </a:lnTo>
                <a:lnTo>
                  <a:pt x="452" y="32"/>
                </a:lnTo>
                <a:lnTo>
                  <a:pt x="452" y="32"/>
                </a:lnTo>
                <a:lnTo>
                  <a:pt x="452" y="32"/>
                </a:lnTo>
                <a:lnTo>
                  <a:pt x="452" y="32"/>
                </a:lnTo>
                <a:lnTo>
                  <a:pt x="452" y="32"/>
                </a:lnTo>
                <a:lnTo>
                  <a:pt x="452" y="32"/>
                </a:lnTo>
                <a:lnTo>
                  <a:pt x="452" y="32"/>
                </a:lnTo>
                <a:lnTo>
                  <a:pt x="452" y="32"/>
                </a:lnTo>
                <a:lnTo>
                  <a:pt x="452" y="32"/>
                </a:lnTo>
                <a:lnTo>
                  <a:pt x="452" y="32"/>
                </a:lnTo>
                <a:lnTo>
                  <a:pt x="452" y="32"/>
                </a:lnTo>
                <a:lnTo>
                  <a:pt x="452" y="32"/>
                </a:lnTo>
                <a:lnTo>
                  <a:pt x="452" y="32"/>
                </a:lnTo>
                <a:lnTo>
                  <a:pt x="452" y="32"/>
                </a:lnTo>
                <a:lnTo>
                  <a:pt x="452" y="32"/>
                </a:lnTo>
                <a:lnTo>
                  <a:pt x="452" y="32"/>
                </a:lnTo>
                <a:lnTo>
                  <a:pt x="452" y="32"/>
                </a:lnTo>
                <a:lnTo>
                  <a:pt x="452" y="32"/>
                </a:lnTo>
                <a:lnTo>
                  <a:pt x="452" y="32"/>
                </a:lnTo>
                <a:lnTo>
                  <a:pt x="453" y="32"/>
                </a:lnTo>
                <a:lnTo>
                  <a:pt x="453" y="32"/>
                </a:lnTo>
                <a:lnTo>
                  <a:pt x="453" y="32"/>
                </a:lnTo>
                <a:lnTo>
                  <a:pt x="453" y="32"/>
                </a:lnTo>
                <a:lnTo>
                  <a:pt x="453" y="32"/>
                </a:lnTo>
                <a:lnTo>
                  <a:pt x="453" y="32"/>
                </a:lnTo>
                <a:lnTo>
                  <a:pt x="453" y="32"/>
                </a:lnTo>
                <a:lnTo>
                  <a:pt x="453" y="32"/>
                </a:lnTo>
                <a:lnTo>
                  <a:pt x="453" y="32"/>
                </a:lnTo>
                <a:lnTo>
                  <a:pt x="453" y="32"/>
                </a:lnTo>
                <a:lnTo>
                  <a:pt x="453" y="32"/>
                </a:lnTo>
                <a:lnTo>
                  <a:pt x="453" y="32"/>
                </a:lnTo>
                <a:lnTo>
                  <a:pt x="453" y="32"/>
                </a:lnTo>
                <a:lnTo>
                  <a:pt x="453" y="32"/>
                </a:lnTo>
                <a:lnTo>
                  <a:pt x="453" y="32"/>
                </a:lnTo>
                <a:lnTo>
                  <a:pt x="454" y="32"/>
                </a:lnTo>
                <a:lnTo>
                  <a:pt x="454" y="32"/>
                </a:lnTo>
                <a:lnTo>
                  <a:pt x="454" y="32"/>
                </a:lnTo>
                <a:lnTo>
                  <a:pt x="454" y="32"/>
                </a:lnTo>
                <a:lnTo>
                  <a:pt x="454" y="32"/>
                </a:lnTo>
                <a:lnTo>
                  <a:pt x="454" y="32"/>
                </a:lnTo>
                <a:lnTo>
                  <a:pt x="454" y="32"/>
                </a:lnTo>
                <a:lnTo>
                  <a:pt x="454" y="32"/>
                </a:lnTo>
                <a:lnTo>
                  <a:pt x="454" y="32"/>
                </a:lnTo>
                <a:lnTo>
                  <a:pt x="455" y="32"/>
                </a:lnTo>
                <a:lnTo>
                  <a:pt x="455" y="32"/>
                </a:lnTo>
                <a:lnTo>
                  <a:pt x="455" y="32"/>
                </a:lnTo>
                <a:lnTo>
                  <a:pt x="455" y="32"/>
                </a:lnTo>
                <a:lnTo>
                  <a:pt x="455" y="32"/>
                </a:lnTo>
                <a:lnTo>
                  <a:pt x="455" y="32"/>
                </a:lnTo>
                <a:lnTo>
                  <a:pt x="455" y="32"/>
                </a:lnTo>
                <a:lnTo>
                  <a:pt x="455" y="32"/>
                </a:lnTo>
                <a:lnTo>
                  <a:pt x="455" y="32"/>
                </a:lnTo>
                <a:lnTo>
                  <a:pt x="455" y="32"/>
                </a:lnTo>
                <a:lnTo>
                  <a:pt x="455" y="32"/>
                </a:lnTo>
                <a:lnTo>
                  <a:pt x="455" y="32"/>
                </a:lnTo>
                <a:lnTo>
                  <a:pt x="456" y="32"/>
                </a:lnTo>
                <a:lnTo>
                  <a:pt x="456" y="32"/>
                </a:lnTo>
                <a:lnTo>
                  <a:pt x="456" y="32"/>
                </a:lnTo>
                <a:lnTo>
                  <a:pt x="456" y="32"/>
                </a:lnTo>
                <a:lnTo>
                  <a:pt x="456" y="32"/>
                </a:lnTo>
                <a:lnTo>
                  <a:pt x="456" y="32"/>
                </a:lnTo>
                <a:lnTo>
                  <a:pt x="456" y="32"/>
                </a:lnTo>
                <a:lnTo>
                  <a:pt x="456" y="32"/>
                </a:lnTo>
                <a:lnTo>
                  <a:pt x="456" y="32"/>
                </a:lnTo>
                <a:lnTo>
                  <a:pt x="456" y="32"/>
                </a:lnTo>
                <a:lnTo>
                  <a:pt x="456" y="32"/>
                </a:lnTo>
                <a:lnTo>
                  <a:pt x="456" y="32"/>
                </a:lnTo>
                <a:lnTo>
                  <a:pt x="456" y="32"/>
                </a:lnTo>
                <a:lnTo>
                  <a:pt x="456" y="32"/>
                </a:lnTo>
                <a:lnTo>
                  <a:pt x="456" y="32"/>
                </a:lnTo>
                <a:lnTo>
                  <a:pt x="457" y="32"/>
                </a:lnTo>
                <a:lnTo>
                  <a:pt x="457" y="32"/>
                </a:lnTo>
                <a:lnTo>
                  <a:pt x="457" y="32"/>
                </a:lnTo>
                <a:lnTo>
                  <a:pt x="457" y="32"/>
                </a:lnTo>
                <a:lnTo>
                  <a:pt x="457" y="32"/>
                </a:lnTo>
                <a:lnTo>
                  <a:pt x="457" y="32"/>
                </a:lnTo>
                <a:lnTo>
                  <a:pt x="457" y="32"/>
                </a:lnTo>
                <a:lnTo>
                  <a:pt x="457" y="32"/>
                </a:lnTo>
                <a:lnTo>
                  <a:pt x="457" y="32"/>
                </a:lnTo>
                <a:lnTo>
                  <a:pt x="457" y="32"/>
                </a:lnTo>
                <a:lnTo>
                  <a:pt x="457" y="32"/>
                </a:lnTo>
                <a:lnTo>
                  <a:pt x="457" y="32"/>
                </a:lnTo>
                <a:lnTo>
                  <a:pt x="457" y="32"/>
                </a:lnTo>
                <a:lnTo>
                  <a:pt x="457" y="32"/>
                </a:lnTo>
                <a:lnTo>
                  <a:pt x="457" y="32"/>
                </a:lnTo>
                <a:lnTo>
                  <a:pt x="458" y="32"/>
                </a:lnTo>
                <a:lnTo>
                  <a:pt x="458" y="32"/>
                </a:lnTo>
                <a:lnTo>
                  <a:pt x="458" y="32"/>
                </a:lnTo>
                <a:lnTo>
                  <a:pt x="458" y="32"/>
                </a:lnTo>
                <a:lnTo>
                  <a:pt x="458" y="33"/>
                </a:lnTo>
                <a:lnTo>
                  <a:pt x="458" y="33"/>
                </a:lnTo>
                <a:lnTo>
                  <a:pt x="458" y="33"/>
                </a:lnTo>
                <a:lnTo>
                  <a:pt x="458" y="33"/>
                </a:lnTo>
                <a:lnTo>
                  <a:pt x="458" y="33"/>
                </a:lnTo>
                <a:lnTo>
                  <a:pt x="458" y="33"/>
                </a:lnTo>
                <a:lnTo>
                  <a:pt x="458" y="33"/>
                </a:lnTo>
                <a:lnTo>
                  <a:pt x="458" y="33"/>
                </a:lnTo>
                <a:lnTo>
                  <a:pt x="459" y="33"/>
                </a:lnTo>
                <a:lnTo>
                  <a:pt x="459" y="33"/>
                </a:lnTo>
                <a:lnTo>
                  <a:pt x="459" y="33"/>
                </a:lnTo>
                <a:lnTo>
                  <a:pt x="459" y="33"/>
                </a:lnTo>
                <a:lnTo>
                  <a:pt x="459" y="33"/>
                </a:lnTo>
                <a:lnTo>
                  <a:pt x="459" y="33"/>
                </a:lnTo>
                <a:lnTo>
                  <a:pt x="459" y="33"/>
                </a:lnTo>
                <a:lnTo>
                  <a:pt x="459" y="33"/>
                </a:lnTo>
                <a:lnTo>
                  <a:pt x="459" y="33"/>
                </a:lnTo>
                <a:lnTo>
                  <a:pt x="459" y="33"/>
                </a:lnTo>
                <a:lnTo>
                  <a:pt x="459" y="33"/>
                </a:lnTo>
                <a:lnTo>
                  <a:pt x="459" y="33"/>
                </a:lnTo>
                <a:lnTo>
                  <a:pt x="459" y="33"/>
                </a:lnTo>
                <a:lnTo>
                  <a:pt x="459" y="33"/>
                </a:lnTo>
                <a:lnTo>
                  <a:pt x="459" y="33"/>
                </a:lnTo>
                <a:lnTo>
                  <a:pt x="459" y="33"/>
                </a:lnTo>
                <a:lnTo>
                  <a:pt x="459" y="33"/>
                </a:lnTo>
                <a:lnTo>
                  <a:pt x="459" y="33"/>
                </a:lnTo>
                <a:lnTo>
                  <a:pt x="459" y="33"/>
                </a:lnTo>
                <a:lnTo>
                  <a:pt x="459" y="33"/>
                </a:lnTo>
                <a:lnTo>
                  <a:pt x="459" y="33"/>
                </a:lnTo>
                <a:lnTo>
                  <a:pt x="459" y="33"/>
                </a:lnTo>
                <a:lnTo>
                  <a:pt x="459" y="33"/>
                </a:lnTo>
                <a:lnTo>
                  <a:pt x="459" y="33"/>
                </a:lnTo>
                <a:lnTo>
                  <a:pt x="460" y="33"/>
                </a:lnTo>
                <a:lnTo>
                  <a:pt x="460" y="33"/>
                </a:lnTo>
                <a:lnTo>
                  <a:pt x="460" y="33"/>
                </a:lnTo>
                <a:lnTo>
                  <a:pt x="460" y="33"/>
                </a:lnTo>
                <a:lnTo>
                  <a:pt x="460" y="33"/>
                </a:lnTo>
                <a:lnTo>
                  <a:pt x="460" y="33"/>
                </a:lnTo>
                <a:lnTo>
                  <a:pt x="461" y="33"/>
                </a:lnTo>
                <a:lnTo>
                  <a:pt x="461" y="33"/>
                </a:lnTo>
                <a:lnTo>
                  <a:pt x="461" y="33"/>
                </a:lnTo>
                <a:lnTo>
                  <a:pt x="461" y="33"/>
                </a:lnTo>
                <a:lnTo>
                  <a:pt x="461" y="33"/>
                </a:lnTo>
                <a:lnTo>
                  <a:pt x="461" y="33"/>
                </a:lnTo>
                <a:lnTo>
                  <a:pt x="461" y="33"/>
                </a:lnTo>
                <a:lnTo>
                  <a:pt x="461" y="33"/>
                </a:lnTo>
                <a:lnTo>
                  <a:pt x="461" y="33"/>
                </a:lnTo>
                <a:lnTo>
                  <a:pt x="461" y="33"/>
                </a:lnTo>
                <a:lnTo>
                  <a:pt x="461" y="33"/>
                </a:lnTo>
                <a:lnTo>
                  <a:pt x="461" y="33"/>
                </a:lnTo>
                <a:lnTo>
                  <a:pt x="461" y="33"/>
                </a:lnTo>
                <a:lnTo>
                  <a:pt x="461" y="33"/>
                </a:lnTo>
                <a:lnTo>
                  <a:pt x="461" y="33"/>
                </a:lnTo>
                <a:lnTo>
                  <a:pt x="461" y="33"/>
                </a:lnTo>
                <a:lnTo>
                  <a:pt x="461" y="33"/>
                </a:lnTo>
                <a:lnTo>
                  <a:pt x="461" y="33"/>
                </a:lnTo>
                <a:lnTo>
                  <a:pt x="461" y="33"/>
                </a:lnTo>
                <a:lnTo>
                  <a:pt x="461" y="33"/>
                </a:lnTo>
                <a:lnTo>
                  <a:pt x="461" y="33"/>
                </a:lnTo>
                <a:lnTo>
                  <a:pt x="461" y="33"/>
                </a:lnTo>
                <a:lnTo>
                  <a:pt x="461" y="33"/>
                </a:lnTo>
                <a:lnTo>
                  <a:pt x="461" y="33"/>
                </a:lnTo>
                <a:lnTo>
                  <a:pt x="461" y="33"/>
                </a:lnTo>
                <a:lnTo>
                  <a:pt x="461" y="33"/>
                </a:lnTo>
                <a:lnTo>
                  <a:pt x="461" y="33"/>
                </a:lnTo>
                <a:lnTo>
                  <a:pt x="461" y="33"/>
                </a:lnTo>
                <a:lnTo>
                  <a:pt x="461" y="33"/>
                </a:lnTo>
                <a:lnTo>
                  <a:pt x="461" y="33"/>
                </a:lnTo>
                <a:lnTo>
                  <a:pt x="461" y="33"/>
                </a:lnTo>
                <a:lnTo>
                  <a:pt x="461" y="33"/>
                </a:lnTo>
                <a:lnTo>
                  <a:pt x="461" y="33"/>
                </a:lnTo>
                <a:lnTo>
                  <a:pt x="461" y="33"/>
                </a:lnTo>
                <a:lnTo>
                  <a:pt x="461" y="33"/>
                </a:lnTo>
                <a:lnTo>
                  <a:pt x="461" y="33"/>
                </a:lnTo>
                <a:lnTo>
                  <a:pt x="461" y="33"/>
                </a:lnTo>
                <a:lnTo>
                  <a:pt x="461" y="33"/>
                </a:lnTo>
                <a:lnTo>
                  <a:pt x="461" y="33"/>
                </a:lnTo>
                <a:lnTo>
                  <a:pt x="462" y="33"/>
                </a:lnTo>
                <a:lnTo>
                  <a:pt x="462" y="33"/>
                </a:lnTo>
                <a:lnTo>
                  <a:pt x="462" y="33"/>
                </a:lnTo>
                <a:lnTo>
                  <a:pt x="462" y="33"/>
                </a:lnTo>
                <a:lnTo>
                  <a:pt x="462" y="33"/>
                </a:lnTo>
                <a:lnTo>
                  <a:pt x="462" y="33"/>
                </a:lnTo>
                <a:lnTo>
                  <a:pt x="462" y="33"/>
                </a:lnTo>
                <a:lnTo>
                  <a:pt x="462" y="33"/>
                </a:lnTo>
                <a:lnTo>
                  <a:pt x="462" y="33"/>
                </a:lnTo>
                <a:lnTo>
                  <a:pt x="462" y="33"/>
                </a:lnTo>
                <a:lnTo>
                  <a:pt x="462" y="33"/>
                </a:lnTo>
                <a:lnTo>
                  <a:pt x="462" y="33"/>
                </a:lnTo>
                <a:lnTo>
                  <a:pt x="462" y="33"/>
                </a:lnTo>
                <a:lnTo>
                  <a:pt x="462" y="33"/>
                </a:lnTo>
                <a:lnTo>
                  <a:pt x="462" y="33"/>
                </a:lnTo>
                <a:lnTo>
                  <a:pt x="462" y="33"/>
                </a:lnTo>
                <a:lnTo>
                  <a:pt x="462" y="33"/>
                </a:lnTo>
                <a:lnTo>
                  <a:pt x="462" y="33"/>
                </a:lnTo>
                <a:lnTo>
                  <a:pt x="463" y="33"/>
                </a:lnTo>
                <a:lnTo>
                  <a:pt x="463" y="33"/>
                </a:lnTo>
                <a:lnTo>
                  <a:pt x="463" y="33"/>
                </a:lnTo>
                <a:lnTo>
                  <a:pt x="463" y="33"/>
                </a:lnTo>
                <a:lnTo>
                  <a:pt x="463" y="33"/>
                </a:lnTo>
                <a:lnTo>
                  <a:pt x="463" y="33"/>
                </a:lnTo>
                <a:lnTo>
                  <a:pt x="463" y="33"/>
                </a:lnTo>
                <a:lnTo>
                  <a:pt x="463" y="33"/>
                </a:lnTo>
                <a:lnTo>
                  <a:pt x="463" y="33"/>
                </a:lnTo>
                <a:lnTo>
                  <a:pt x="463" y="33"/>
                </a:lnTo>
                <a:lnTo>
                  <a:pt x="463" y="33"/>
                </a:lnTo>
                <a:lnTo>
                  <a:pt x="463" y="33"/>
                </a:lnTo>
                <a:lnTo>
                  <a:pt x="463" y="33"/>
                </a:lnTo>
                <a:lnTo>
                  <a:pt x="463" y="33"/>
                </a:lnTo>
                <a:lnTo>
                  <a:pt x="463" y="33"/>
                </a:lnTo>
                <a:lnTo>
                  <a:pt x="463" y="33"/>
                </a:lnTo>
                <a:lnTo>
                  <a:pt x="463" y="33"/>
                </a:lnTo>
                <a:lnTo>
                  <a:pt x="463" y="33"/>
                </a:lnTo>
                <a:lnTo>
                  <a:pt x="463" y="33"/>
                </a:lnTo>
                <a:lnTo>
                  <a:pt x="463" y="33"/>
                </a:lnTo>
                <a:lnTo>
                  <a:pt x="463" y="33"/>
                </a:lnTo>
                <a:lnTo>
                  <a:pt x="463" y="33"/>
                </a:lnTo>
                <a:lnTo>
                  <a:pt x="463" y="33"/>
                </a:lnTo>
                <a:lnTo>
                  <a:pt x="463" y="33"/>
                </a:lnTo>
                <a:lnTo>
                  <a:pt x="463" y="33"/>
                </a:lnTo>
                <a:lnTo>
                  <a:pt x="463" y="33"/>
                </a:lnTo>
                <a:lnTo>
                  <a:pt x="463" y="33"/>
                </a:lnTo>
                <a:lnTo>
                  <a:pt x="463" y="33"/>
                </a:lnTo>
                <a:lnTo>
                  <a:pt x="463" y="33"/>
                </a:lnTo>
                <a:lnTo>
                  <a:pt x="463" y="33"/>
                </a:lnTo>
                <a:lnTo>
                  <a:pt x="463" y="33"/>
                </a:lnTo>
                <a:lnTo>
                  <a:pt x="463" y="33"/>
                </a:lnTo>
                <a:lnTo>
                  <a:pt x="463" y="33"/>
                </a:lnTo>
                <a:lnTo>
                  <a:pt x="463" y="33"/>
                </a:lnTo>
                <a:lnTo>
                  <a:pt x="463" y="33"/>
                </a:lnTo>
                <a:lnTo>
                  <a:pt x="463" y="33"/>
                </a:lnTo>
                <a:lnTo>
                  <a:pt x="463" y="33"/>
                </a:lnTo>
                <a:lnTo>
                  <a:pt x="463" y="33"/>
                </a:lnTo>
                <a:lnTo>
                  <a:pt x="463" y="33"/>
                </a:lnTo>
                <a:lnTo>
                  <a:pt x="464" y="33"/>
                </a:lnTo>
                <a:lnTo>
                  <a:pt x="464" y="33"/>
                </a:lnTo>
                <a:lnTo>
                  <a:pt x="464" y="33"/>
                </a:lnTo>
                <a:lnTo>
                  <a:pt x="464" y="33"/>
                </a:lnTo>
                <a:lnTo>
                  <a:pt x="464" y="33"/>
                </a:lnTo>
                <a:lnTo>
                  <a:pt x="464" y="33"/>
                </a:lnTo>
                <a:lnTo>
                  <a:pt x="464" y="33"/>
                </a:lnTo>
                <a:lnTo>
                  <a:pt x="464" y="33"/>
                </a:lnTo>
                <a:lnTo>
                  <a:pt x="464" y="33"/>
                </a:lnTo>
                <a:lnTo>
                  <a:pt x="464" y="33"/>
                </a:lnTo>
                <a:lnTo>
                  <a:pt x="464" y="33"/>
                </a:lnTo>
                <a:lnTo>
                  <a:pt x="464" y="33"/>
                </a:lnTo>
                <a:lnTo>
                  <a:pt x="464" y="33"/>
                </a:lnTo>
                <a:lnTo>
                  <a:pt x="464" y="33"/>
                </a:lnTo>
                <a:lnTo>
                  <a:pt x="464" y="33"/>
                </a:lnTo>
                <a:lnTo>
                  <a:pt x="464" y="33"/>
                </a:lnTo>
                <a:lnTo>
                  <a:pt x="464" y="33"/>
                </a:lnTo>
                <a:lnTo>
                  <a:pt x="464" y="33"/>
                </a:lnTo>
                <a:lnTo>
                  <a:pt x="464" y="33"/>
                </a:lnTo>
                <a:lnTo>
                  <a:pt x="464" y="33"/>
                </a:lnTo>
                <a:lnTo>
                  <a:pt x="464" y="33"/>
                </a:lnTo>
                <a:lnTo>
                  <a:pt x="464" y="33"/>
                </a:lnTo>
                <a:lnTo>
                  <a:pt x="464" y="33"/>
                </a:lnTo>
                <a:lnTo>
                  <a:pt x="464" y="33"/>
                </a:lnTo>
                <a:lnTo>
                  <a:pt x="464" y="33"/>
                </a:lnTo>
                <a:lnTo>
                  <a:pt x="464" y="33"/>
                </a:lnTo>
                <a:lnTo>
                  <a:pt x="464" y="33"/>
                </a:lnTo>
                <a:lnTo>
                  <a:pt x="464" y="33"/>
                </a:lnTo>
                <a:lnTo>
                  <a:pt x="464" y="33"/>
                </a:lnTo>
                <a:lnTo>
                  <a:pt x="464" y="33"/>
                </a:lnTo>
                <a:lnTo>
                  <a:pt x="465" y="33"/>
                </a:lnTo>
                <a:lnTo>
                  <a:pt x="465" y="33"/>
                </a:lnTo>
                <a:lnTo>
                  <a:pt x="465" y="33"/>
                </a:lnTo>
                <a:lnTo>
                  <a:pt x="465" y="33"/>
                </a:lnTo>
                <a:lnTo>
                  <a:pt x="465" y="33"/>
                </a:lnTo>
                <a:lnTo>
                  <a:pt x="465" y="33"/>
                </a:lnTo>
                <a:lnTo>
                  <a:pt x="465" y="33"/>
                </a:lnTo>
                <a:lnTo>
                  <a:pt x="465" y="33"/>
                </a:lnTo>
                <a:lnTo>
                  <a:pt x="465" y="33"/>
                </a:lnTo>
                <a:lnTo>
                  <a:pt x="465" y="33"/>
                </a:lnTo>
                <a:lnTo>
                  <a:pt x="465" y="33"/>
                </a:lnTo>
                <a:lnTo>
                  <a:pt x="465" y="33"/>
                </a:lnTo>
                <a:lnTo>
                  <a:pt x="465" y="33"/>
                </a:lnTo>
                <a:lnTo>
                  <a:pt x="465" y="33"/>
                </a:lnTo>
                <a:lnTo>
                  <a:pt x="465" y="33"/>
                </a:lnTo>
                <a:lnTo>
                  <a:pt x="465" y="33"/>
                </a:lnTo>
                <a:lnTo>
                  <a:pt x="465" y="33"/>
                </a:lnTo>
                <a:lnTo>
                  <a:pt x="465" y="33"/>
                </a:lnTo>
                <a:lnTo>
                  <a:pt x="465" y="33"/>
                </a:lnTo>
                <a:lnTo>
                  <a:pt x="465" y="33"/>
                </a:lnTo>
                <a:lnTo>
                  <a:pt x="465" y="33"/>
                </a:lnTo>
                <a:lnTo>
                  <a:pt x="466" y="33"/>
                </a:lnTo>
                <a:lnTo>
                  <a:pt x="466" y="33"/>
                </a:lnTo>
                <a:lnTo>
                  <a:pt x="466" y="33"/>
                </a:lnTo>
                <a:lnTo>
                  <a:pt x="466" y="33"/>
                </a:lnTo>
                <a:lnTo>
                  <a:pt x="466" y="33"/>
                </a:lnTo>
                <a:lnTo>
                  <a:pt x="466" y="33"/>
                </a:lnTo>
                <a:lnTo>
                  <a:pt x="466" y="33"/>
                </a:lnTo>
                <a:lnTo>
                  <a:pt x="466" y="33"/>
                </a:lnTo>
                <a:lnTo>
                  <a:pt x="466" y="33"/>
                </a:lnTo>
                <a:lnTo>
                  <a:pt x="466" y="33"/>
                </a:lnTo>
                <a:lnTo>
                  <a:pt x="466" y="33"/>
                </a:lnTo>
                <a:lnTo>
                  <a:pt x="466" y="33"/>
                </a:lnTo>
                <a:lnTo>
                  <a:pt x="466" y="33"/>
                </a:lnTo>
                <a:lnTo>
                  <a:pt x="466" y="33"/>
                </a:lnTo>
                <a:lnTo>
                  <a:pt x="466" y="33"/>
                </a:lnTo>
                <a:lnTo>
                  <a:pt x="466" y="33"/>
                </a:lnTo>
                <a:lnTo>
                  <a:pt x="466" y="33"/>
                </a:lnTo>
                <a:lnTo>
                  <a:pt x="466" y="33"/>
                </a:lnTo>
                <a:lnTo>
                  <a:pt x="466" y="33"/>
                </a:lnTo>
                <a:lnTo>
                  <a:pt x="466" y="33"/>
                </a:lnTo>
                <a:lnTo>
                  <a:pt x="466" y="33"/>
                </a:lnTo>
                <a:lnTo>
                  <a:pt x="466" y="33"/>
                </a:lnTo>
                <a:lnTo>
                  <a:pt x="466" y="33"/>
                </a:lnTo>
                <a:lnTo>
                  <a:pt x="466" y="33"/>
                </a:lnTo>
                <a:lnTo>
                  <a:pt x="466" y="33"/>
                </a:lnTo>
                <a:lnTo>
                  <a:pt x="466" y="33"/>
                </a:lnTo>
                <a:lnTo>
                  <a:pt x="466" y="33"/>
                </a:lnTo>
                <a:lnTo>
                  <a:pt x="466" y="33"/>
                </a:lnTo>
                <a:lnTo>
                  <a:pt x="466" y="33"/>
                </a:lnTo>
                <a:lnTo>
                  <a:pt x="466" y="33"/>
                </a:lnTo>
                <a:lnTo>
                  <a:pt x="466" y="33"/>
                </a:lnTo>
                <a:lnTo>
                  <a:pt x="466" y="33"/>
                </a:lnTo>
                <a:lnTo>
                  <a:pt x="466" y="33"/>
                </a:lnTo>
                <a:lnTo>
                  <a:pt x="467" y="33"/>
                </a:lnTo>
                <a:lnTo>
                  <a:pt x="467" y="33"/>
                </a:lnTo>
                <a:lnTo>
                  <a:pt x="467" y="33"/>
                </a:lnTo>
                <a:lnTo>
                  <a:pt x="467" y="33"/>
                </a:lnTo>
                <a:lnTo>
                  <a:pt x="467" y="33"/>
                </a:lnTo>
                <a:lnTo>
                  <a:pt x="467" y="33"/>
                </a:lnTo>
                <a:lnTo>
                  <a:pt x="467" y="33"/>
                </a:lnTo>
                <a:lnTo>
                  <a:pt x="467" y="33"/>
                </a:lnTo>
                <a:lnTo>
                  <a:pt x="467" y="33"/>
                </a:lnTo>
                <a:lnTo>
                  <a:pt x="467" y="33"/>
                </a:lnTo>
                <a:lnTo>
                  <a:pt x="467" y="33"/>
                </a:lnTo>
                <a:lnTo>
                  <a:pt x="467" y="33"/>
                </a:lnTo>
                <a:lnTo>
                  <a:pt x="468" y="33"/>
                </a:lnTo>
                <a:lnTo>
                  <a:pt x="468" y="33"/>
                </a:lnTo>
                <a:lnTo>
                  <a:pt x="468" y="33"/>
                </a:lnTo>
                <a:lnTo>
                  <a:pt x="468" y="33"/>
                </a:lnTo>
                <a:lnTo>
                  <a:pt x="468" y="33"/>
                </a:lnTo>
                <a:lnTo>
                  <a:pt x="468" y="33"/>
                </a:lnTo>
                <a:lnTo>
                  <a:pt x="468" y="33"/>
                </a:lnTo>
                <a:lnTo>
                  <a:pt x="468" y="33"/>
                </a:lnTo>
                <a:lnTo>
                  <a:pt x="468" y="33"/>
                </a:lnTo>
                <a:lnTo>
                  <a:pt x="468" y="33"/>
                </a:lnTo>
                <a:lnTo>
                  <a:pt x="468" y="33"/>
                </a:lnTo>
                <a:lnTo>
                  <a:pt x="468" y="33"/>
                </a:lnTo>
                <a:lnTo>
                  <a:pt x="468" y="33"/>
                </a:lnTo>
                <a:lnTo>
                  <a:pt x="468" y="33"/>
                </a:lnTo>
                <a:lnTo>
                  <a:pt x="468" y="33"/>
                </a:lnTo>
                <a:lnTo>
                  <a:pt x="469" y="33"/>
                </a:lnTo>
                <a:lnTo>
                  <a:pt x="469" y="33"/>
                </a:lnTo>
                <a:lnTo>
                  <a:pt x="469" y="33"/>
                </a:lnTo>
                <a:lnTo>
                  <a:pt x="469" y="33"/>
                </a:lnTo>
                <a:lnTo>
                  <a:pt x="469" y="33"/>
                </a:lnTo>
                <a:lnTo>
                  <a:pt x="469" y="33"/>
                </a:lnTo>
                <a:lnTo>
                  <a:pt x="469" y="33"/>
                </a:lnTo>
                <a:lnTo>
                  <a:pt x="469" y="33"/>
                </a:lnTo>
                <a:lnTo>
                  <a:pt x="469" y="33"/>
                </a:lnTo>
                <a:lnTo>
                  <a:pt x="469" y="33"/>
                </a:lnTo>
                <a:lnTo>
                  <a:pt x="469" y="33"/>
                </a:lnTo>
                <a:lnTo>
                  <a:pt x="469" y="33"/>
                </a:lnTo>
                <a:lnTo>
                  <a:pt x="469" y="33"/>
                </a:lnTo>
                <a:lnTo>
                  <a:pt x="469" y="33"/>
                </a:lnTo>
                <a:lnTo>
                  <a:pt x="469" y="33"/>
                </a:lnTo>
                <a:lnTo>
                  <a:pt x="470" y="33"/>
                </a:lnTo>
                <a:lnTo>
                  <a:pt x="470" y="33"/>
                </a:lnTo>
                <a:lnTo>
                  <a:pt x="470" y="33"/>
                </a:lnTo>
                <a:lnTo>
                  <a:pt x="470" y="33"/>
                </a:lnTo>
                <a:lnTo>
                  <a:pt x="470" y="33"/>
                </a:lnTo>
                <a:lnTo>
                  <a:pt x="470" y="33"/>
                </a:lnTo>
                <a:lnTo>
                  <a:pt x="470" y="33"/>
                </a:lnTo>
                <a:lnTo>
                  <a:pt x="470" y="33"/>
                </a:lnTo>
                <a:lnTo>
                  <a:pt x="470" y="33"/>
                </a:lnTo>
                <a:lnTo>
                  <a:pt x="470" y="33"/>
                </a:lnTo>
                <a:lnTo>
                  <a:pt x="470" y="33"/>
                </a:lnTo>
                <a:lnTo>
                  <a:pt x="470" y="33"/>
                </a:lnTo>
                <a:lnTo>
                  <a:pt x="470" y="33"/>
                </a:lnTo>
                <a:lnTo>
                  <a:pt x="470" y="33"/>
                </a:lnTo>
                <a:lnTo>
                  <a:pt x="470" y="33"/>
                </a:lnTo>
                <a:lnTo>
                  <a:pt x="471" y="33"/>
                </a:lnTo>
                <a:lnTo>
                  <a:pt x="471" y="33"/>
                </a:lnTo>
                <a:lnTo>
                  <a:pt x="471" y="33"/>
                </a:lnTo>
                <a:lnTo>
                  <a:pt x="471" y="33"/>
                </a:lnTo>
                <a:lnTo>
                  <a:pt x="471" y="33"/>
                </a:lnTo>
                <a:lnTo>
                  <a:pt x="471" y="33"/>
                </a:lnTo>
                <a:lnTo>
                  <a:pt x="471" y="33"/>
                </a:lnTo>
                <a:lnTo>
                  <a:pt x="471" y="33"/>
                </a:lnTo>
                <a:lnTo>
                  <a:pt x="471" y="33"/>
                </a:lnTo>
                <a:lnTo>
                  <a:pt x="472" y="33"/>
                </a:lnTo>
                <a:lnTo>
                  <a:pt x="472" y="33"/>
                </a:lnTo>
                <a:lnTo>
                  <a:pt x="472" y="33"/>
                </a:lnTo>
                <a:lnTo>
                  <a:pt x="472" y="33"/>
                </a:lnTo>
                <a:lnTo>
                  <a:pt x="472" y="33"/>
                </a:lnTo>
                <a:lnTo>
                  <a:pt x="472" y="33"/>
                </a:lnTo>
                <a:lnTo>
                  <a:pt x="472" y="33"/>
                </a:lnTo>
                <a:lnTo>
                  <a:pt x="472" y="33"/>
                </a:lnTo>
                <a:lnTo>
                  <a:pt x="472" y="33"/>
                </a:lnTo>
                <a:lnTo>
                  <a:pt x="472" y="33"/>
                </a:lnTo>
                <a:lnTo>
                  <a:pt x="472" y="33"/>
                </a:lnTo>
                <a:lnTo>
                  <a:pt x="472" y="33"/>
                </a:lnTo>
                <a:lnTo>
                  <a:pt x="472" y="33"/>
                </a:lnTo>
                <a:lnTo>
                  <a:pt x="472" y="33"/>
                </a:lnTo>
                <a:lnTo>
                  <a:pt x="472" y="33"/>
                </a:lnTo>
                <a:lnTo>
                  <a:pt x="472" y="33"/>
                </a:lnTo>
                <a:lnTo>
                  <a:pt x="472" y="33"/>
                </a:lnTo>
                <a:lnTo>
                  <a:pt x="472" y="33"/>
                </a:lnTo>
                <a:lnTo>
                  <a:pt x="472" y="33"/>
                </a:lnTo>
                <a:lnTo>
                  <a:pt x="472" y="33"/>
                </a:lnTo>
                <a:lnTo>
                  <a:pt x="472" y="33"/>
                </a:lnTo>
                <a:lnTo>
                  <a:pt x="472" y="33"/>
                </a:lnTo>
                <a:lnTo>
                  <a:pt x="472" y="33"/>
                </a:lnTo>
                <a:lnTo>
                  <a:pt x="472" y="33"/>
                </a:lnTo>
                <a:lnTo>
                  <a:pt x="473" y="33"/>
                </a:lnTo>
                <a:lnTo>
                  <a:pt x="473" y="33"/>
                </a:lnTo>
                <a:lnTo>
                  <a:pt x="473" y="33"/>
                </a:lnTo>
                <a:lnTo>
                  <a:pt x="473" y="33"/>
                </a:lnTo>
                <a:lnTo>
                  <a:pt x="473" y="33"/>
                </a:lnTo>
                <a:lnTo>
                  <a:pt x="473" y="33"/>
                </a:lnTo>
                <a:lnTo>
                  <a:pt x="473" y="33"/>
                </a:lnTo>
                <a:lnTo>
                  <a:pt x="473" y="33"/>
                </a:lnTo>
                <a:lnTo>
                  <a:pt x="473" y="33"/>
                </a:lnTo>
                <a:lnTo>
                  <a:pt x="473" y="33"/>
                </a:lnTo>
                <a:lnTo>
                  <a:pt x="473" y="33"/>
                </a:lnTo>
                <a:lnTo>
                  <a:pt x="473" y="33"/>
                </a:lnTo>
                <a:lnTo>
                  <a:pt x="473" y="33"/>
                </a:lnTo>
                <a:lnTo>
                  <a:pt x="473" y="33"/>
                </a:lnTo>
                <a:lnTo>
                  <a:pt x="473" y="33"/>
                </a:lnTo>
                <a:lnTo>
                  <a:pt x="473" y="33"/>
                </a:lnTo>
                <a:lnTo>
                  <a:pt x="473" y="33"/>
                </a:lnTo>
                <a:lnTo>
                  <a:pt x="473" y="33"/>
                </a:lnTo>
                <a:lnTo>
                  <a:pt x="474" y="33"/>
                </a:lnTo>
                <a:lnTo>
                  <a:pt x="474" y="33"/>
                </a:lnTo>
                <a:lnTo>
                  <a:pt x="474" y="33"/>
                </a:lnTo>
                <a:lnTo>
                  <a:pt x="474" y="33"/>
                </a:lnTo>
                <a:lnTo>
                  <a:pt x="474" y="33"/>
                </a:lnTo>
                <a:lnTo>
                  <a:pt x="474" y="33"/>
                </a:lnTo>
                <a:lnTo>
                  <a:pt x="474" y="33"/>
                </a:lnTo>
                <a:lnTo>
                  <a:pt x="474" y="33"/>
                </a:lnTo>
                <a:lnTo>
                  <a:pt x="474" y="33"/>
                </a:lnTo>
                <a:lnTo>
                  <a:pt x="474" y="33"/>
                </a:lnTo>
                <a:lnTo>
                  <a:pt x="474" y="33"/>
                </a:lnTo>
                <a:lnTo>
                  <a:pt x="474" y="33"/>
                </a:lnTo>
                <a:lnTo>
                  <a:pt x="474" y="33"/>
                </a:lnTo>
                <a:lnTo>
                  <a:pt x="474" y="33"/>
                </a:lnTo>
                <a:lnTo>
                  <a:pt x="474" y="33"/>
                </a:lnTo>
                <a:lnTo>
                  <a:pt x="475" y="33"/>
                </a:lnTo>
                <a:lnTo>
                  <a:pt x="475" y="33"/>
                </a:lnTo>
                <a:lnTo>
                  <a:pt x="475" y="33"/>
                </a:lnTo>
                <a:lnTo>
                  <a:pt x="475" y="33"/>
                </a:lnTo>
                <a:lnTo>
                  <a:pt x="475" y="33"/>
                </a:lnTo>
                <a:lnTo>
                  <a:pt x="475" y="33"/>
                </a:lnTo>
                <a:lnTo>
                  <a:pt x="475" y="33"/>
                </a:lnTo>
                <a:lnTo>
                  <a:pt x="475" y="33"/>
                </a:lnTo>
                <a:lnTo>
                  <a:pt x="475" y="33"/>
                </a:lnTo>
                <a:lnTo>
                  <a:pt x="475" y="33"/>
                </a:lnTo>
                <a:lnTo>
                  <a:pt x="475" y="33"/>
                </a:lnTo>
                <a:lnTo>
                  <a:pt x="475" y="33"/>
                </a:lnTo>
                <a:lnTo>
                  <a:pt x="475" y="33"/>
                </a:lnTo>
                <a:lnTo>
                  <a:pt x="475" y="33"/>
                </a:lnTo>
                <a:lnTo>
                  <a:pt x="475" y="33"/>
                </a:lnTo>
                <a:lnTo>
                  <a:pt x="475" y="33"/>
                </a:lnTo>
                <a:lnTo>
                  <a:pt x="475" y="33"/>
                </a:lnTo>
                <a:lnTo>
                  <a:pt x="475" y="33"/>
                </a:lnTo>
                <a:lnTo>
                  <a:pt x="475" y="33"/>
                </a:lnTo>
                <a:lnTo>
                  <a:pt x="475" y="33"/>
                </a:lnTo>
                <a:lnTo>
                  <a:pt x="475" y="33"/>
                </a:lnTo>
                <a:lnTo>
                  <a:pt x="475" y="33"/>
                </a:lnTo>
                <a:lnTo>
                  <a:pt x="475" y="33"/>
                </a:lnTo>
                <a:lnTo>
                  <a:pt x="475" y="33"/>
                </a:lnTo>
                <a:lnTo>
                  <a:pt x="476" y="33"/>
                </a:lnTo>
                <a:lnTo>
                  <a:pt x="476" y="33"/>
                </a:lnTo>
                <a:lnTo>
                  <a:pt x="476" y="33"/>
                </a:lnTo>
                <a:lnTo>
                  <a:pt x="476" y="33"/>
                </a:lnTo>
                <a:lnTo>
                  <a:pt x="476" y="33"/>
                </a:lnTo>
                <a:lnTo>
                  <a:pt x="476" y="33"/>
                </a:lnTo>
                <a:lnTo>
                  <a:pt x="476" y="33"/>
                </a:lnTo>
                <a:lnTo>
                  <a:pt x="476" y="33"/>
                </a:lnTo>
                <a:lnTo>
                  <a:pt x="476" y="33"/>
                </a:lnTo>
                <a:lnTo>
                  <a:pt x="476" y="33"/>
                </a:lnTo>
                <a:lnTo>
                  <a:pt x="476" y="33"/>
                </a:lnTo>
                <a:lnTo>
                  <a:pt x="476" y="33"/>
                </a:lnTo>
                <a:lnTo>
                  <a:pt x="476" y="33"/>
                </a:lnTo>
                <a:lnTo>
                  <a:pt x="476" y="33"/>
                </a:lnTo>
                <a:lnTo>
                  <a:pt x="476" y="33"/>
                </a:lnTo>
                <a:lnTo>
                  <a:pt x="476" y="33"/>
                </a:lnTo>
                <a:lnTo>
                  <a:pt x="476" y="33"/>
                </a:lnTo>
                <a:lnTo>
                  <a:pt x="476" y="33"/>
                </a:lnTo>
                <a:lnTo>
                  <a:pt x="477" y="33"/>
                </a:lnTo>
                <a:lnTo>
                  <a:pt x="477" y="33"/>
                </a:lnTo>
                <a:lnTo>
                  <a:pt x="477" y="33"/>
                </a:lnTo>
                <a:lnTo>
                  <a:pt x="477" y="33"/>
                </a:lnTo>
                <a:lnTo>
                  <a:pt x="477" y="33"/>
                </a:lnTo>
                <a:lnTo>
                  <a:pt x="477" y="33"/>
                </a:lnTo>
                <a:lnTo>
                  <a:pt x="477" y="33"/>
                </a:lnTo>
                <a:lnTo>
                  <a:pt x="477" y="33"/>
                </a:lnTo>
                <a:lnTo>
                  <a:pt x="477" y="33"/>
                </a:lnTo>
                <a:lnTo>
                  <a:pt x="477" y="33"/>
                </a:lnTo>
                <a:lnTo>
                  <a:pt x="477" y="33"/>
                </a:lnTo>
                <a:lnTo>
                  <a:pt x="477" y="33"/>
                </a:lnTo>
                <a:lnTo>
                  <a:pt x="477" y="33"/>
                </a:lnTo>
                <a:lnTo>
                  <a:pt x="477" y="33"/>
                </a:lnTo>
                <a:lnTo>
                  <a:pt x="477" y="33"/>
                </a:lnTo>
                <a:lnTo>
                  <a:pt x="477" y="33"/>
                </a:lnTo>
                <a:lnTo>
                  <a:pt x="477" y="33"/>
                </a:lnTo>
                <a:lnTo>
                  <a:pt x="477" y="33"/>
                </a:lnTo>
                <a:lnTo>
                  <a:pt x="478" y="33"/>
                </a:lnTo>
                <a:lnTo>
                  <a:pt x="478" y="33"/>
                </a:lnTo>
                <a:lnTo>
                  <a:pt x="478" y="33"/>
                </a:lnTo>
                <a:lnTo>
                  <a:pt x="478" y="33"/>
                </a:lnTo>
                <a:lnTo>
                  <a:pt x="478" y="33"/>
                </a:lnTo>
                <a:lnTo>
                  <a:pt x="478" y="33"/>
                </a:lnTo>
                <a:lnTo>
                  <a:pt x="478" y="33"/>
                </a:lnTo>
                <a:lnTo>
                  <a:pt x="478" y="33"/>
                </a:lnTo>
                <a:lnTo>
                  <a:pt x="478" y="33"/>
                </a:lnTo>
                <a:lnTo>
                  <a:pt x="478" y="33"/>
                </a:lnTo>
                <a:lnTo>
                  <a:pt x="478" y="33"/>
                </a:lnTo>
                <a:lnTo>
                  <a:pt x="478" y="33"/>
                </a:lnTo>
                <a:lnTo>
                  <a:pt x="478" y="33"/>
                </a:lnTo>
                <a:lnTo>
                  <a:pt x="478" y="33"/>
                </a:lnTo>
                <a:lnTo>
                  <a:pt x="478" y="33"/>
                </a:lnTo>
                <a:lnTo>
                  <a:pt x="479" y="33"/>
                </a:lnTo>
                <a:lnTo>
                  <a:pt x="479" y="33"/>
                </a:lnTo>
                <a:lnTo>
                  <a:pt x="479" y="33"/>
                </a:lnTo>
                <a:lnTo>
                  <a:pt x="479" y="33"/>
                </a:lnTo>
                <a:lnTo>
                  <a:pt x="479" y="33"/>
                </a:lnTo>
                <a:lnTo>
                  <a:pt x="479" y="33"/>
                </a:lnTo>
                <a:lnTo>
                  <a:pt x="480" y="33"/>
                </a:lnTo>
                <a:lnTo>
                  <a:pt x="480" y="33"/>
                </a:lnTo>
                <a:lnTo>
                  <a:pt x="480" y="33"/>
                </a:lnTo>
                <a:lnTo>
                  <a:pt x="480" y="33"/>
                </a:lnTo>
                <a:lnTo>
                  <a:pt x="480" y="33"/>
                </a:lnTo>
                <a:lnTo>
                  <a:pt x="480" y="33"/>
                </a:lnTo>
                <a:lnTo>
                  <a:pt x="480" y="33"/>
                </a:lnTo>
                <a:lnTo>
                  <a:pt x="480" y="33"/>
                </a:lnTo>
                <a:lnTo>
                  <a:pt x="480" y="33"/>
                </a:lnTo>
                <a:lnTo>
                  <a:pt x="480" y="33"/>
                </a:lnTo>
                <a:lnTo>
                  <a:pt x="480" y="33"/>
                </a:lnTo>
                <a:lnTo>
                  <a:pt x="480" y="33"/>
                </a:lnTo>
                <a:lnTo>
                  <a:pt x="480" y="33"/>
                </a:lnTo>
                <a:lnTo>
                  <a:pt x="480" y="33"/>
                </a:lnTo>
                <a:lnTo>
                  <a:pt x="480" y="33"/>
                </a:lnTo>
                <a:lnTo>
                  <a:pt x="481" y="33"/>
                </a:lnTo>
                <a:lnTo>
                  <a:pt x="481" y="33"/>
                </a:lnTo>
                <a:lnTo>
                  <a:pt x="481" y="33"/>
                </a:lnTo>
                <a:lnTo>
                  <a:pt x="481" y="33"/>
                </a:lnTo>
                <a:lnTo>
                  <a:pt x="481" y="33"/>
                </a:lnTo>
                <a:lnTo>
                  <a:pt x="481" y="33"/>
                </a:lnTo>
                <a:lnTo>
                  <a:pt x="481" y="33"/>
                </a:lnTo>
                <a:lnTo>
                  <a:pt x="481" y="33"/>
                </a:lnTo>
                <a:lnTo>
                  <a:pt x="481" y="33"/>
                </a:lnTo>
                <a:lnTo>
                  <a:pt x="481" y="33"/>
                </a:lnTo>
                <a:lnTo>
                  <a:pt x="481" y="34"/>
                </a:lnTo>
                <a:lnTo>
                  <a:pt x="481" y="34"/>
                </a:lnTo>
                <a:lnTo>
                  <a:pt x="481" y="34"/>
                </a:lnTo>
                <a:lnTo>
                  <a:pt x="481" y="34"/>
                </a:lnTo>
                <a:lnTo>
                  <a:pt x="481" y="34"/>
                </a:lnTo>
                <a:lnTo>
                  <a:pt x="481" y="34"/>
                </a:lnTo>
                <a:lnTo>
                  <a:pt x="481" y="34"/>
                </a:lnTo>
                <a:lnTo>
                  <a:pt x="481" y="34"/>
                </a:lnTo>
                <a:lnTo>
                  <a:pt x="481" y="34"/>
                </a:lnTo>
                <a:lnTo>
                  <a:pt x="481" y="34"/>
                </a:lnTo>
                <a:lnTo>
                  <a:pt x="481" y="34"/>
                </a:lnTo>
                <a:lnTo>
                  <a:pt x="482" y="34"/>
                </a:lnTo>
                <a:lnTo>
                  <a:pt x="482" y="34"/>
                </a:lnTo>
                <a:lnTo>
                  <a:pt x="482" y="34"/>
                </a:lnTo>
                <a:lnTo>
                  <a:pt x="482" y="34"/>
                </a:lnTo>
                <a:lnTo>
                  <a:pt x="482" y="34"/>
                </a:lnTo>
                <a:lnTo>
                  <a:pt x="482" y="34"/>
                </a:lnTo>
                <a:lnTo>
                  <a:pt x="482" y="34"/>
                </a:lnTo>
                <a:lnTo>
                  <a:pt x="482" y="34"/>
                </a:lnTo>
                <a:lnTo>
                  <a:pt x="482" y="34"/>
                </a:lnTo>
                <a:lnTo>
                  <a:pt x="482" y="34"/>
                </a:lnTo>
                <a:lnTo>
                  <a:pt x="482" y="34"/>
                </a:lnTo>
                <a:lnTo>
                  <a:pt x="482" y="34"/>
                </a:lnTo>
                <a:lnTo>
                  <a:pt x="482" y="34"/>
                </a:lnTo>
                <a:lnTo>
                  <a:pt x="482" y="34"/>
                </a:lnTo>
                <a:lnTo>
                  <a:pt x="482" y="34"/>
                </a:lnTo>
                <a:lnTo>
                  <a:pt x="482" y="34"/>
                </a:lnTo>
                <a:lnTo>
                  <a:pt x="482" y="34"/>
                </a:lnTo>
                <a:lnTo>
                  <a:pt x="482" y="34"/>
                </a:lnTo>
                <a:lnTo>
                  <a:pt x="482" y="34"/>
                </a:lnTo>
                <a:lnTo>
                  <a:pt x="482" y="34"/>
                </a:lnTo>
                <a:lnTo>
                  <a:pt x="482" y="34"/>
                </a:lnTo>
                <a:lnTo>
                  <a:pt x="482" y="34"/>
                </a:lnTo>
                <a:lnTo>
                  <a:pt x="482" y="34"/>
                </a:lnTo>
                <a:lnTo>
                  <a:pt x="482" y="34"/>
                </a:lnTo>
                <a:lnTo>
                  <a:pt x="483" y="34"/>
                </a:lnTo>
                <a:lnTo>
                  <a:pt x="483" y="34"/>
                </a:lnTo>
                <a:lnTo>
                  <a:pt x="483" y="34"/>
                </a:lnTo>
                <a:lnTo>
                  <a:pt x="483" y="34"/>
                </a:lnTo>
                <a:lnTo>
                  <a:pt x="483" y="34"/>
                </a:lnTo>
                <a:lnTo>
                  <a:pt x="483" y="34"/>
                </a:lnTo>
                <a:lnTo>
                  <a:pt x="484" y="34"/>
                </a:lnTo>
                <a:lnTo>
                  <a:pt x="484" y="34"/>
                </a:lnTo>
                <a:lnTo>
                  <a:pt x="484" y="34"/>
                </a:lnTo>
                <a:lnTo>
                  <a:pt x="484" y="34"/>
                </a:lnTo>
                <a:lnTo>
                  <a:pt x="484" y="34"/>
                </a:lnTo>
                <a:lnTo>
                  <a:pt x="484" y="34"/>
                </a:lnTo>
                <a:lnTo>
                  <a:pt x="484" y="34"/>
                </a:lnTo>
                <a:lnTo>
                  <a:pt x="484" y="34"/>
                </a:lnTo>
                <a:lnTo>
                  <a:pt x="484" y="34"/>
                </a:lnTo>
                <a:lnTo>
                  <a:pt x="484" y="34"/>
                </a:lnTo>
                <a:lnTo>
                  <a:pt x="484" y="34"/>
                </a:lnTo>
                <a:lnTo>
                  <a:pt x="484" y="34"/>
                </a:lnTo>
                <a:lnTo>
                  <a:pt x="485" y="34"/>
                </a:lnTo>
                <a:lnTo>
                  <a:pt x="485" y="34"/>
                </a:lnTo>
                <a:lnTo>
                  <a:pt x="485" y="34"/>
                </a:lnTo>
                <a:lnTo>
                  <a:pt x="485" y="34"/>
                </a:lnTo>
                <a:lnTo>
                  <a:pt x="485" y="34"/>
                </a:lnTo>
                <a:lnTo>
                  <a:pt x="485" y="34"/>
                </a:lnTo>
                <a:lnTo>
                  <a:pt x="485" y="34"/>
                </a:lnTo>
                <a:lnTo>
                  <a:pt x="485" y="34"/>
                </a:lnTo>
                <a:lnTo>
                  <a:pt x="485" y="34"/>
                </a:lnTo>
                <a:lnTo>
                  <a:pt x="485" y="34"/>
                </a:lnTo>
                <a:lnTo>
                  <a:pt x="485" y="34"/>
                </a:lnTo>
                <a:lnTo>
                  <a:pt x="485" y="34"/>
                </a:lnTo>
                <a:lnTo>
                  <a:pt x="486" y="34"/>
                </a:lnTo>
                <a:lnTo>
                  <a:pt x="486" y="34"/>
                </a:lnTo>
                <a:lnTo>
                  <a:pt x="486" y="34"/>
                </a:lnTo>
                <a:lnTo>
                  <a:pt x="486" y="34"/>
                </a:lnTo>
                <a:lnTo>
                  <a:pt x="486" y="34"/>
                </a:lnTo>
                <a:lnTo>
                  <a:pt x="486" y="34"/>
                </a:lnTo>
                <a:lnTo>
                  <a:pt x="486" y="34"/>
                </a:lnTo>
                <a:lnTo>
                  <a:pt x="486" y="34"/>
                </a:lnTo>
                <a:lnTo>
                  <a:pt x="486" y="34"/>
                </a:lnTo>
                <a:lnTo>
                  <a:pt x="486" y="34"/>
                </a:lnTo>
                <a:lnTo>
                  <a:pt x="486" y="34"/>
                </a:lnTo>
                <a:lnTo>
                  <a:pt x="486" y="34"/>
                </a:lnTo>
                <a:lnTo>
                  <a:pt x="487" y="34"/>
                </a:lnTo>
                <a:lnTo>
                  <a:pt x="487" y="34"/>
                </a:lnTo>
                <a:lnTo>
                  <a:pt x="487" y="34"/>
                </a:lnTo>
                <a:lnTo>
                  <a:pt x="487" y="34"/>
                </a:lnTo>
                <a:lnTo>
                  <a:pt x="487" y="34"/>
                </a:lnTo>
                <a:lnTo>
                  <a:pt x="487" y="34"/>
                </a:lnTo>
                <a:lnTo>
                  <a:pt x="487" y="34"/>
                </a:lnTo>
                <a:lnTo>
                  <a:pt x="487" y="35"/>
                </a:lnTo>
                <a:lnTo>
                  <a:pt x="487" y="35"/>
                </a:lnTo>
                <a:lnTo>
                  <a:pt x="487" y="35"/>
                </a:lnTo>
                <a:lnTo>
                  <a:pt x="487" y="35"/>
                </a:lnTo>
                <a:lnTo>
                  <a:pt x="487" y="35"/>
                </a:lnTo>
                <a:lnTo>
                  <a:pt x="488" y="35"/>
                </a:lnTo>
                <a:lnTo>
                  <a:pt x="488" y="35"/>
                </a:lnTo>
                <a:lnTo>
                  <a:pt x="488" y="35"/>
                </a:lnTo>
                <a:lnTo>
                  <a:pt x="488" y="35"/>
                </a:lnTo>
                <a:lnTo>
                  <a:pt x="488" y="35"/>
                </a:lnTo>
                <a:lnTo>
                  <a:pt x="488" y="35"/>
                </a:lnTo>
                <a:lnTo>
                  <a:pt x="488" y="35"/>
                </a:lnTo>
                <a:lnTo>
                  <a:pt x="488" y="35"/>
                </a:lnTo>
                <a:lnTo>
                  <a:pt x="488" y="35"/>
                </a:lnTo>
                <a:lnTo>
                  <a:pt x="489" y="35"/>
                </a:lnTo>
                <a:lnTo>
                  <a:pt x="489" y="35"/>
                </a:lnTo>
                <a:lnTo>
                  <a:pt x="489" y="35"/>
                </a:lnTo>
                <a:lnTo>
                  <a:pt x="489" y="35"/>
                </a:lnTo>
                <a:lnTo>
                  <a:pt x="489" y="35"/>
                </a:lnTo>
                <a:lnTo>
                  <a:pt x="489" y="35"/>
                </a:lnTo>
                <a:lnTo>
                  <a:pt x="489" y="35"/>
                </a:lnTo>
                <a:lnTo>
                  <a:pt x="489" y="35"/>
                </a:lnTo>
                <a:lnTo>
                  <a:pt x="489" y="35"/>
                </a:lnTo>
                <a:lnTo>
                  <a:pt x="489" y="35"/>
                </a:lnTo>
                <a:lnTo>
                  <a:pt x="489" y="35"/>
                </a:lnTo>
                <a:lnTo>
                  <a:pt x="489" y="35"/>
                </a:lnTo>
                <a:lnTo>
                  <a:pt x="489" y="35"/>
                </a:lnTo>
                <a:lnTo>
                  <a:pt x="489" y="35"/>
                </a:lnTo>
                <a:lnTo>
                  <a:pt x="489" y="35"/>
                </a:lnTo>
                <a:lnTo>
                  <a:pt x="490" y="35"/>
                </a:lnTo>
                <a:lnTo>
                  <a:pt x="490" y="35"/>
                </a:lnTo>
                <a:lnTo>
                  <a:pt x="490" y="35"/>
                </a:lnTo>
                <a:lnTo>
                  <a:pt x="490" y="35"/>
                </a:lnTo>
                <a:lnTo>
                  <a:pt x="490" y="35"/>
                </a:lnTo>
                <a:lnTo>
                  <a:pt x="490" y="35"/>
                </a:lnTo>
                <a:lnTo>
                  <a:pt x="490" y="35"/>
                </a:lnTo>
                <a:lnTo>
                  <a:pt x="490" y="35"/>
                </a:lnTo>
                <a:lnTo>
                  <a:pt x="490" y="35"/>
                </a:lnTo>
                <a:lnTo>
                  <a:pt x="490" y="35"/>
                </a:lnTo>
                <a:lnTo>
                  <a:pt x="490" y="35"/>
                </a:lnTo>
                <a:lnTo>
                  <a:pt x="490" y="35"/>
                </a:lnTo>
                <a:lnTo>
                  <a:pt x="490" y="35"/>
                </a:lnTo>
                <a:lnTo>
                  <a:pt x="490" y="35"/>
                </a:lnTo>
                <a:lnTo>
                  <a:pt x="490" y="35"/>
                </a:lnTo>
                <a:lnTo>
                  <a:pt x="491" y="35"/>
                </a:lnTo>
                <a:lnTo>
                  <a:pt x="491" y="35"/>
                </a:lnTo>
                <a:lnTo>
                  <a:pt x="491" y="35"/>
                </a:lnTo>
                <a:lnTo>
                  <a:pt x="491" y="35"/>
                </a:lnTo>
                <a:lnTo>
                  <a:pt x="491" y="35"/>
                </a:lnTo>
                <a:lnTo>
                  <a:pt x="491" y="35"/>
                </a:lnTo>
                <a:lnTo>
                  <a:pt x="491" y="35"/>
                </a:lnTo>
                <a:lnTo>
                  <a:pt x="491" y="35"/>
                </a:lnTo>
                <a:lnTo>
                  <a:pt x="491" y="35"/>
                </a:lnTo>
                <a:lnTo>
                  <a:pt x="491" y="35"/>
                </a:lnTo>
                <a:lnTo>
                  <a:pt x="491" y="35"/>
                </a:lnTo>
                <a:lnTo>
                  <a:pt x="491" y="35"/>
                </a:lnTo>
                <a:lnTo>
                  <a:pt x="491" y="35"/>
                </a:lnTo>
                <a:lnTo>
                  <a:pt x="491" y="35"/>
                </a:lnTo>
                <a:lnTo>
                  <a:pt x="491" y="35"/>
                </a:lnTo>
                <a:lnTo>
                  <a:pt x="492" y="35"/>
                </a:lnTo>
                <a:lnTo>
                  <a:pt x="492" y="35"/>
                </a:lnTo>
                <a:lnTo>
                  <a:pt x="492" y="35"/>
                </a:lnTo>
                <a:lnTo>
                  <a:pt x="492" y="35"/>
                </a:lnTo>
                <a:lnTo>
                  <a:pt x="492" y="35"/>
                </a:lnTo>
                <a:lnTo>
                  <a:pt x="492" y="35"/>
                </a:lnTo>
                <a:lnTo>
                  <a:pt x="493" y="35"/>
                </a:lnTo>
                <a:lnTo>
                  <a:pt x="493" y="35"/>
                </a:lnTo>
                <a:lnTo>
                  <a:pt x="493" y="35"/>
                </a:lnTo>
                <a:lnTo>
                  <a:pt x="493" y="35"/>
                </a:lnTo>
                <a:lnTo>
                  <a:pt x="493" y="35"/>
                </a:lnTo>
                <a:lnTo>
                  <a:pt x="493" y="35"/>
                </a:lnTo>
                <a:lnTo>
                  <a:pt x="493" y="35"/>
                </a:lnTo>
                <a:lnTo>
                  <a:pt x="493" y="35"/>
                </a:lnTo>
                <a:lnTo>
                  <a:pt x="493" y="35"/>
                </a:lnTo>
                <a:lnTo>
                  <a:pt x="494" y="35"/>
                </a:lnTo>
                <a:lnTo>
                  <a:pt x="494" y="35"/>
                </a:lnTo>
                <a:lnTo>
                  <a:pt x="494" y="35"/>
                </a:lnTo>
                <a:lnTo>
                  <a:pt x="494" y="35"/>
                </a:lnTo>
                <a:lnTo>
                  <a:pt x="494" y="35"/>
                </a:lnTo>
                <a:lnTo>
                  <a:pt x="494" y="35"/>
                </a:lnTo>
                <a:lnTo>
                  <a:pt x="494" y="35"/>
                </a:lnTo>
                <a:lnTo>
                  <a:pt x="494" y="35"/>
                </a:lnTo>
                <a:lnTo>
                  <a:pt x="494" y="35"/>
                </a:lnTo>
                <a:lnTo>
                  <a:pt x="495" y="35"/>
                </a:lnTo>
                <a:lnTo>
                  <a:pt x="495" y="35"/>
                </a:lnTo>
                <a:lnTo>
                  <a:pt x="495" y="35"/>
                </a:lnTo>
                <a:lnTo>
                  <a:pt x="495" y="35"/>
                </a:lnTo>
                <a:lnTo>
                  <a:pt x="495" y="35"/>
                </a:lnTo>
                <a:lnTo>
                  <a:pt x="495" y="35"/>
                </a:lnTo>
                <a:lnTo>
                  <a:pt x="495" y="35"/>
                </a:lnTo>
                <a:lnTo>
                  <a:pt x="495" y="35"/>
                </a:lnTo>
                <a:lnTo>
                  <a:pt x="495" y="35"/>
                </a:lnTo>
                <a:lnTo>
                  <a:pt x="496" y="35"/>
                </a:lnTo>
                <a:lnTo>
                  <a:pt x="496" y="35"/>
                </a:lnTo>
                <a:lnTo>
                  <a:pt x="496" y="35"/>
                </a:lnTo>
                <a:lnTo>
                  <a:pt x="496" y="35"/>
                </a:lnTo>
                <a:lnTo>
                  <a:pt x="496" y="35"/>
                </a:lnTo>
                <a:lnTo>
                  <a:pt x="496" y="35"/>
                </a:lnTo>
                <a:lnTo>
                  <a:pt x="496" y="35"/>
                </a:lnTo>
                <a:lnTo>
                  <a:pt x="496" y="35"/>
                </a:lnTo>
                <a:lnTo>
                  <a:pt x="496" y="35"/>
                </a:lnTo>
                <a:lnTo>
                  <a:pt x="496" y="35"/>
                </a:lnTo>
                <a:lnTo>
                  <a:pt x="496" y="35"/>
                </a:lnTo>
                <a:lnTo>
                  <a:pt x="496" y="35"/>
                </a:lnTo>
                <a:lnTo>
                  <a:pt x="497" y="35"/>
                </a:lnTo>
                <a:lnTo>
                  <a:pt x="497" y="35"/>
                </a:lnTo>
                <a:lnTo>
                  <a:pt x="497" y="35"/>
                </a:lnTo>
                <a:lnTo>
                  <a:pt x="497" y="35"/>
                </a:lnTo>
                <a:lnTo>
                  <a:pt x="497" y="35"/>
                </a:lnTo>
                <a:lnTo>
                  <a:pt x="497" y="35"/>
                </a:lnTo>
                <a:lnTo>
                  <a:pt x="497" y="35"/>
                </a:lnTo>
                <a:lnTo>
                  <a:pt x="497" y="35"/>
                </a:lnTo>
                <a:lnTo>
                  <a:pt x="497" y="35"/>
                </a:lnTo>
                <a:lnTo>
                  <a:pt x="497" y="35"/>
                </a:lnTo>
                <a:lnTo>
                  <a:pt x="497" y="35"/>
                </a:lnTo>
                <a:lnTo>
                  <a:pt x="497" y="35"/>
                </a:lnTo>
                <a:lnTo>
                  <a:pt x="497" y="35"/>
                </a:lnTo>
                <a:lnTo>
                  <a:pt x="497" y="35"/>
                </a:lnTo>
                <a:lnTo>
                  <a:pt x="497" y="35"/>
                </a:lnTo>
                <a:lnTo>
                  <a:pt x="498" y="35"/>
                </a:lnTo>
                <a:lnTo>
                  <a:pt x="498" y="35"/>
                </a:lnTo>
                <a:lnTo>
                  <a:pt x="498" y="35"/>
                </a:lnTo>
                <a:lnTo>
                  <a:pt x="498" y="35"/>
                </a:lnTo>
                <a:lnTo>
                  <a:pt x="498" y="35"/>
                </a:lnTo>
                <a:lnTo>
                  <a:pt x="498" y="35"/>
                </a:lnTo>
                <a:lnTo>
                  <a:pt x="498" y="35"/>
                </a:lnTo>
                <a:lnTo>
                  <a:pt x="498" y="35"/>
                </a:lnTo>
                <a:lnTo>
                  <a:pt x="498" y="35"/>
                </a:lnTo>
                <a:lnTo>
                  <a:pt x="498" y="35"/>
                </a:lnTo>
                <a:lnTo>
                  <a:pt x="498" y="35"/>
                </a:lnTo>
                <a:lnTo>
                  <a:pt x="498" y="35"/>
                </a:lnTo>
                <a:lnTo>
                  <a:pt x="498" y="35"/>
                </a:lnTo>
                <a:lnTo>
                  <a:pt x="498" y="35"/>
                </a:lnTo>
                <a:lnTo>
                  <a:pt x="498" y="35"/>
                </a:lnTo>
                <a:lnTo>
                  <a:pt x="498" y="35"/>
                </a:lnTo>
                <a:lnTo>
                  <a:pt x="498" y="35"/>
                </a:lnTo>
                <a:lnTo>
                  <a:pt x="498" y="35"/>
                </a:lnTo>
                <a:lnTo>
                  <a:pt x="498" y="35"/>
                </a:lnTo>
                <a:lnTo>
                  <a:pt x="498" y="35"/>
                </a:lnTo>
                <a:lnTo>
                  <a:pt x="498" y="35"/>
                </a:lnTo>
                <a:lnTo>
                  <a:pt x="498" y="35"/>
                </a:lnTo>
                <a:lnTo>
                  <a:pt x="498" y="35"/>
                </a:lnTo>
                <a:lnTo>
                  <a:pt x="498" y="35"/>
                </a:lnTo>
                <a:lnTo>
                  <a:pt x="499" y="35"/>
                </a:lnTo>
                <a:lnTo>
                  <a:pt x="499" y="36"/>
                </a:lnTo>
                <a:lnTo>
                  <a:pt x="499" y="36"/>
                </a:lnTo>
                <a:lnTo>
                  <a:pt x="499" y="36"/>
                </a:lnTo>
                <a:lnTo>
                  <a:pt x="499" y="36"/>
                </a:lnTo>
                <a:lnTo>
                  <a:pt x="499" y="36"/>
                </a:lnTo>
                <a:lnTo>
                  <a:pt x="499" y="36"/>
                </a:lnTo>
                <a:lnTo>
                  <a:pt x="499" y="36"/>
                </a:lnTo>
                <a:lnTo>
                  <a:pt x="499" y="36"/>
                </a:lnTo>
                <a:lnTo>
                  <a:pt x="499" y="36"/>
                </a:lnTo>
                <a:lnTo>
                  <a:pt x="499" y="36"/>
                </a:lnTo>
                <a:lnTo>
                  <a:pt x="499" y="36"/>
                </a:lnTo>
                <a:lnTo>
                  <a:pt x="499" y="36"/>
                </a:lnTo>
                <a:lnTo>
                  <a:pt x="499" y="36"/>
                </a:lnTo>
                <a:lnTo>
                  <a:pt x="499" y="36"/>
                </a:lnTo>
                <a:lnTo>
                  <a:pt x="500" y="36"/>
                </a:lnTo>
                <a:lnTo>
                  <a:pt x="500" y="36"/>
                </a:lnTo>
                <a:lnTo>
                  <a:pt x="500" y="36"/>
                </a:lnTo>
                <a:lnTo>
                  <a:pt x="500" y="36"/>
                </a:lnTo>
                <a:lnTo>
                  <a:pt x="500" y="36"/>
                </a:lnTo>
                <a:lnTo>
                  <a:pt x="500" y="36"/>
                </a:lnTo>
                <a:lnTo>
                  <a:pt x="501" y="36"/>
                </a:lnTo>
                <a:lnTo>
                  <a:pt x="501" y="36"/>
                </a:lnTo>
                <a:lnTo>
                  <a:pt x="501" y="36"/>
                </a:lnTo>
                <a:lnTo>
                  <a:pt x="501" y="36"/>
                </a:lnTo>
                <a:lnTo>
                  <a:pt x="501" y="36"/>
                </a:lnTo>
                <a:lnTo>
                  <a:pt x="501" y="36"/>
                </a:lnTo>
                <a:lnTo>
                  <a:pt x="501" y="36"/>
                </a:lnTo>
                <a:lnTo>
                  <a:pt x="501" y="36"/>
                </a:lnTo>
                <a:lnTo>
                  <a:pt x="501" y="36"/>
                </a:lnTo>
                <a:lnTo>
                  <a:pt x="501" y="36"/>
                </a:lnTo>
                <a:lnTo>
                  <a:pt x="501" y="36"/>
                </a:lnTo>
                <a:lnTo>
                  <a:pt x="501" y="36"/>
                </a:lnTo>
                <a:lnTo>
                  <a:pt x="502" y="36"/>
                </a:lnTo>
                <a:lnTo>
                  <a:pt x="502" y="36"/>
                </a:lnTo>
                <a:lnTo>
                  <a:pt x="502" y="36"/>
                </a:lnTo>
                <a:lnTo>
                  <a:pt x="502" y="36"/>
                </a:lnTo>
                <a:lnTo>
                  <a:pt x="502" y="36"/>
                </a:lnTo>
                <a:lnTo>
                  <a:pt x="502" y="36"/>
                </a:lnTo>
                <a:lnTo>
                  <a:pt x="502" y="36"/>
                </a:lnTo>
                <a:lnTo>
                  <a:pt x="502" y="36"/>
                </a:lnTo>
                <a:lnTo>
                  <a:pt x="502" y="36"/>
                </a:lnTo>
                <a:lnTo>
                  <a:pt x="502" y="36"/>
                </a:lnTo>
                <a:lnTo>
                  <a:pt x="502" y="36"/>
                </a:lnTo>
                <a:lnTo>
                  <a:pt x="502" y="36"/>
                </a:lnTo>
                <a:lnTo>
                  <a:pt x="503" y="36"/>
                </a:lnTo>
                <a:lnTo>
                  <a:pt x="503" y="36"/>
                </a:lnTo>
                <a:lnTo>
                  <a:pt x="503" y="36"/>
                </a:lnTo>
                <a:lnTo>
                  <a:pt x="503" y="36"/>
                </a:lnTo>
                <a:lnTo>
                  <a:pt x="503" y="36"/>
                </a:lnTo>
                <a:lnTo>
                  <a:pt x="503" y="36"/>
                </a:lnTo>
                <a:lnTo>
                  <a:pt x="503" y="36"/>
                </a:lnTo>
                <a:lnTo>
                  <a:pt x="503" y="36"/>
                </a:lnTo>
                <a:lnTo>
                  <a:pt x="503" y="36"/>
                </a:lnTo>
                <a:lnTo>
                  <a:pt x="503" y="36"/>
                </a:lnTo>
                <a:lnTo>
                  <a:pt x="503" y="36"/>
                </a:lnTo>
                <a:lnTo>
                  <a:pt x="503" y="36"/>
                </a:lnTo>
                <a:lnTo>
                  <a:pt x="504" y="36"/>
                </a:lnTo>
                <a:lnTo>
                  <a:pt x="504" y="36"/>
                </a:lnTo>
                <a:lnTo>
                  <a:pt x="504" y="36"/>
                </a:lnTo>
                <a:lnTo>
                  <a:pt x="505" y="36"/>
                </a:lnTo>
                <a:lnTo>
                  <a:pt x="505" y="36"/>
                </a:lnTo>
                <a:lnTo>
                  <a:pt x="505" y="36"/>
                </a:lnTo>
                <a:lnTo>
                  <a:pt x="505" y="36"/>
                </a:lnTo>
                <a:lnTo>
                  <a:pt x="505" y="36"/>
                </a:lnTo>
                <a:lnTo>
                  <a:pt x="505" y="36"/>
                </a:lnTo>
                <a:lnTo>
                  <a:pt x="505" y="36"/>
                </a:lnTo>
                <a:lnTo>
                  <a:pt x="505" y="36"/>
                </a:lnTo>
                <a:lnTo>
                  <a:pt x="505" y="36"/>
                </a:lnTo>
                <a:lnTo>
                  <a:pt x="505" y="36"/>
                </a:lnTo>
                <a:lnTo>
                  <a:pt x="505" y="36"/>
                </a:lnTo>
                <a:lnTo>
                  <a:pt x="505" y="36"/>
                </a:lnTo>
                <a:lnTo>
                  <a:pt x="506" y="36"/>
                </a:lnTo>
                <a:lnTo>
                  <a:pt x="506" y="36"/>
                </a:lnTo>
                <a:lnTo>
                  <a:pt x="506" y="36"/>
                </a:lnTo>
                <a:lnTo>
                  <a:pt x="506" y="36"/>
                </a:lnTo>
                <a:lnTo>
                  <a:pt x="506" y="36"/>
                </a:lnTo>
                <a:lnTo>
                  <a:pt x="506" y="36"/>
                </a:lnTo>
                <a:lnTo>
                  <a:pt x="506" y="36"/>
                </a:lnTo>
                <a:lnTo>
                  <a:pt x="506" y="36"/>
                </a:lnTo>
                <a:lnTo>
                  <a:pt x="506" y="36"/>
                </a:lnTo>
                <a:lnTo>
                  <a:pt x="507" y="36"/>
                </a:lnTo>
                <a:lnTo>
                  <a:pt x="507" y="36"/>
                </a:lnTo>
                <a:lnTo>
                  <a:pt x="507" y="36"/>
                </a:lnTo>
                <a:lnTo>
                  <a:pt x="507" y="36"/>
                </a:lnTo>
                <a:lnTo>
                  <a:pt x="507" y="36"/>
                </a:lnTo>
                <a:lnTo>
                  <a:pt x="507" y="36"/>
                </a:lnTo>
                <a:lnTo>
                  <a:pt x="507" y="36"/>
                </a:lnTo>
                <a:lnTo>
                  <a:pt x="507" y="36"/>
                </a:lnTo>
                <a:lnTo>
                  <a:pt x="507" y="36"/>
                </a:lnTo>
                <a:lnTo>
                  <a:pt x="507" y="36"/>
                </a:lnTo>
                <a:lnTo>
                  <a:pt x="507" y="36"/>
                </a:lnTo>
                <a:lnTo>
                  <a:pt x="507" y="36"/>
                </a:lnTo>
                <a:lnTo>
                  <a:pt x="507" y="36"/>
                </a:lnTo>
                <a:lnTo>
                  <a:pt x="507" y="36"/>
                </a:lnTo>
                <a:lnTo>
                  <a:pt x="507" y="36"/>
                </a:lnTo>
                <a:lnTo>
                  <a:pt x="507" y="36"/>
                </a:lnTo>
                <a:lnTo>
                  <a:pt x="507" y="36"/>
                </a:lnTo>
                <a:lnTo>
                  <a:pt x="507" y="36"/>
                </a:lnTo>
                <a:lnTo>
                  <a:pt x="507" y="36"/>
                </a:lnTo>
                <a:lnTo>
                  <a:pt x="507" y="36"/>
                </a:lnTo>
                <a:lnTo>
                  <a:pt x="507" y="36"/>
                </a:lnTo>
                <a:lnTo>
                  <a:pt x="507" y="36"/>
                </a:lnTo>
                <a:lnTo>
                  <a:pt x="507" y="36"/>
                </a:lnTo>
                <a:lnTo>
                  <a:pt x="507" y="36"/>
                </a:lnTo>
                <a:lnTo>
                  <a:pt x="508" y="36"/>
                </a:lnTo>
                <a:lnTo>
                  <a:pt x="508" y="36"/>
                </a:lnTo>
                <a:lnTo>
                  <a:pt x="508" y="36"/>
                </a:lnTo>
                <a:lnTo>
                  <a:pt x="508" y="36"/>
                </a:lnTo>
                <a:lnTo>
                  <a:pt x="508" y="36"/>
                </a:lnTo>
                <a:lnTo>
                  <a:pt x="508" y="36"/>
                </a:lnTo>
                <a:lnTo>
                  <a:pt x="508" y="36"/>
                </a:lnTo>
                <a:lnTo>
                  <a:pt x="508" y="36"/>
                </a:lnTo>
                <a:lnTo>
                  <a:pt x="508" y="36"/>
                </a:lnTo>
                <a:lnTo>
                  <a:pt x="508" y="36"/>
                </a:lnTo>
                <a:lnTo>
                  <a:pt x="508" y="36"/>
                </a:lnTo>
                <a:lnTo>
                  <a:pt x="508" y="36"/>
                </a:lnTo>
                <a:lnTo>
                  <a:pt x="508" y="36"/>
                </a:lnTo>
                <a:lnTo>
                  <a:pt x="508" y="36"/>
                </a:lnTo>
                <a:lnTo>
                  <a:pt x="508" y="36"/>
                </a:lnTo>
                <a:lnTo>
                  <a:pt x="508" y="36"/>
                </a:lnTo>
                <a:lnTo>
                  <a:pt x="508" y="36"/>
                </a:lnTo>
                <a:lnTo>
                  <a:pt x="508" y="36"/>
                </a:lnTo>
                <a:lnTo>
                  <a:pt x="509" y="36"/>
                </a:lnTo>
                <a:lnTo>
                  <a:pt x="509" y="36"/>
                </a:lnTo>
                <a:lnTo>
                  <a:pt x="509" y="36"/>
                </a:lnTo>
                <a:lnTo>
                  <a:pt x="509" y="36"/>
                </a:lnTo>
                <a:lnTo>
                  <a:pt x="509" y="36"/>
                </a:lnTo>
                <a:lnTo>
                  <a:pt x="509" y="36"/>
                </a:lnTo>
                <a:lnTo>
                  <a:pt x="509" y="36"/>
                </a:lnTo>
                <a:lnTo>
                  <a:pt x="509" y="36"/>
                </a:lnTo>
                <a:lnTo>
                  <a:pt x="509" y="36"/>
                </a:lnTo>
                <a:lnTo>
                  <a:pt x="509" y="36"/>
                </a:lnTo>
                <a:lnTo>
                  <a:pt x="509" y="36"/>
                </a:lnTo>
                <a:lnTo>
                  <a:pt x="509" y="36"/>
                </a:lnTo>
                <a:lnTo>
                  <a:pt x="509" y="36"/>
                </a:lnTo>
                <a:lnTo>
                  <a:pt x="509" y="36"/>
                </a:lnTo>
                <a:lnTo>
                  <a:pt x="509" y="36"/>
                </a:lnTo>
                <a:lnTo>
                  <a:pt x="509" y="36"/>
                </a:lnTo>
                <a:lnTo>
                  <a:pt x="509" y="36"/>
                </a:lnTo>
                <a:lnTo>
                  <a:pt x="509" y="36"/>
                </a:lnTo>
                <a:lnTo>
                  <a:pt x="510" y="36"/>
                </a:lnTo>
                <a:lnTo>
                  <a:pt x="510" y="36"/>
                </a:lnTo>
                <a:lnTo>
                  <a:pt x="510" y="36"/>
                </a:lnTo>
                <a:lnTo>
                  <a:pt x="510" y="36"/>
                </a:lnTo>
                <a:lnTo>
                  <a:pt x="510" y="36"/>
                </a:lnTo>
                <a:lnTo>
                  <a:pt x="510" y="36"/>
                </a:lnTo>
                <a:lnTo>
                  <a:pt x="510" y="36"/>
                </a:lnTo>
                <a:lnTo>
                  <a:pt x="510" y="36"/>
                </a:lnTo>
                <a:lnTo>
                  <a:pt x="510" y="36"/>
                </a:lnTo>
                <a:lnTo>
                  <a:pt x="510" y="36"/>
                </a:lnTo>
                <a:lnTo>
                  <a:pt x="510" y="36"/>
                </a:lnTo>
                <a:lnTo>
                  <a:pt x="510" y="36"/>
                </a:lnTo>
                <a:lnTo>
                  <a:pt x="510" y="36"/>
                </a:lnTo>
                <a:lnTo>
                  <a:pt x="510" y="36"/>
                </a:lnTo>
                <a:lnTo>
                  <a:pt x="510" y="36"/>
                </a:lnTo>
                <a:lnTo>
                  <a:pt x="511" y="36"/>
                </a:lnTo>
                <a:lnTo>
                  <a:pt x="511" y="36"/>
                </a:lnTo>
                <a:lnTo>
                  <a:pt x="511" y="36"/>
                </a:lnTo>
                <a:lnTo>
                  <a:pt x="511" y="36"/>
                </a:lnTo>
                <a:lnTo>
                  <a:pt x="511" y="36"/>
                </a:lnTo>
                <a:lnTo>
                  <a:pt x="511" y="36"/>
                </a:lnTo>
                <a:lnTo>
                  <a:pt x="511" y="36"/>
                </a:lnTo>
                <a:lnTo>
                  <a:pt x="511" y="36"/>
                </a:lnTo>
                <a:lnTo>
                  <a:pt x="511" y="36"/>
                </a:lnTo>
                <a:lnTo>
                  <a:pt x="511" y="36"/>
                </a:lnTo>
                <a:lnTo>
                  <a:pt x="511" y="36"/>
                </a:lnTo>
                <a:lnTo>
                  <a:pt x="511" y="36"/>
                </a:lnTo>
                <a:lnTo>
                  <a:pt x="511" y="36"/>
                </a:lnTo>
                <a:lnTo>
                  <a:pt x="511" y="36"/>
                </a:lnTo>
                <a:lnTo>
                  <a:pt x="511" y="36"/>
                </a:lnTo>
                <a:lnTo>
                  <a:pt x="511" y="36"/>
                </a:lnTo>
                <a:lnTo>
                  <a:pt x="511" y="36"/>
                </a:lnTo>
                <a:lnTo>
                  <a:pt x="511" y="36"/>
                </a:lnTo>
                <a:lnTo>
                  <a:pt x="512" y="36"/>
                </a:lnTo>
                <a:lnTo>
                  <a:pt x="512" y="36"/>
                </a:lnTo>
                <a:lnTo>
                  <a:pt x="512" y="36"/>
                </a:lnTo>
                <a:lnTo>
                  <a:pt x="512" y="36"/>
                </a:lnTo>
                <a:lnTo>
                  <a:pt x="512" y="36"/>
                </a:lnTo>
                <a:lnTo>
                  <a:pt x="512" y="36"/>
                </a:lnTo>
                <a:lnTo>
                  <a:pt x="512" y="36"/>
                </a:lnTo>
                <a:lnTo>
                  <a:pt x="512" y="36"/>
                </a:lnTo>
                <a:lnTo>
                  <a:pt x="512" y="36"/>
                </a:lnTo>
                <a:lnTo>
                  <a:pt x="512" y="36"/>
                </a:lnTo>
                <a:lnTo>
                  <a:pt x="512" y="36"/>
                </a:lnTo>
                <a:lnTo>
                  <a:pt x="512" y="36"/>
                </a:lnTo>
                <a:lnTo>
                  <a:pt x="512" y="36"/>
                </a:lnTo>
                <a:lnTo>
                  <a:pt x="512" y="36"/>
                </a:lnTo>
                <a:lnTo>
                  <a:pt x="512" y="36"/>
                </a:lnTo>
                <a:lnTo>
                  <a:pt x="512" y="36"/>
                </a:lnTo>
                <a:lnTo>
                  <a:pt x="512" y="36"/>
                </a:lnTo>
                <a:lnTo>
                  <a:pt x="512" y="36"/>
                </a:lnTo>
                <a:lnTo>
                  <a:pt x="512" y="36"/>
                </a:lnTo>
                <a:lnTo>
                  <a:pt x="512" y="36"/>
                </a:lnTo>
                <a:lnTo>
                  <a:pt x="512" y="36"/>
                </a:lnTo>
                <a:lnTo>
                  <a:pt x="512" y="36"/>
                </a:lnTo>
                <a:lnTo>
                  <a:pt x="512" y="36"/>
                </a:lnTo>
                <a:lnTo>
                  <a:pt x="512" y="36"/>
                </a:lnTo>
                <a:lnTo>
                  <a:pt x="513" y="36"/>
                </a:lnTo>
                <a:lnTo>
                  <a:pt x="513" y="36"/>
                </a:lnTo>
                <a:lnTo>
                  <a:pt x="513" y="36"/>
                </a:lnTo>
                <a:lnTo>
                  <a:pt x="513" y="36"/>
                </a:lnTo>
                <a:lnTo>
                  <a:pt x="513" y="36"/>
                </a:lnTo>
                <a:lnTo>
                  <a:pt x="513" y="36"/>
                </a:lnTo>
                <a:lnTo>
                  <a:pt x="513" y="36"/>
                </a:lnTo>
                <a:lnTo>
                  <a:pt x="513" y="36"/>
                </a:lnTo>
                <a:lnTo>
                  <a:pt x="513" y="36"/>
                </a:lnTo>
                <a:lnTo>
                  <a:pt x="513" y="36"/>
                </a:lnTo>
                <a:lnTo>
                  <a:pt x="513" y="36"/>
                </a:lnTo>
                <a:lnTo>
                  <a:pt x="513" y="36"/>
                </a:lnTo>
                <a:lnTo>
                  <a:pt x="513" y="36"/>
                </a:lnTo>
                <a:lnTo>
                  <a:pt x="513" y="36"/>
                </a:lnTo>
                <a:lnTo>
                  <a:pt x="513" y="36"/>
                </a:lnTo>
                <a:lnTo>
                  <a:pt x="514" y="36"/>
                </a:lnTo>
                <a:lnTo>
                  <a:pt x="514" y="36"/>
                </a:lnTo>
                <a:lnTo>
                  <a:pt x="514" y="36"/>
                </a:lnTo>
                <a:lnTo>
                  <a:pt x="514" y="36"/>
                </a:lnTo>
                <a:lnTo>
                  <a:pt x="514" y="36"/>
                </a:lnTo>
                <a:lnTo>
                  <a:pt x="514" y="36"/>
                </a:lnTo>
                <a:lnTo>
                  <a:pt x="514" y="36"/>
                </a:lnTo>
                <a:lnTo>
                  <a:pt x="514" y="36"/>
                </a:lnTo>
                <a:lnTo>
                  <a:pt x="514" y="36"/>
                </a:lnTo>
                <a:lnTo>
                  <a:pt x="514" y="36"/>
                </a:lnTo>
                <a:lnTo>
                  <a:pt x="514" y="36"/>
                </a:lnTo>
                <a:lnTo>
                  <a:pt x="514" y="36"/>
                </a:lnTo>
                <a:lnTo>
                  <a:pt x="515" y="36"/>
                </a:lnTo>
                <a:lnTo>
                  <a:pt x="515" y="36"/>
                </a:lnTo>
                <a:lnTo>
                  <a:pt x="515" y="36"/>
                </a:lnTo>
                <a:lnTo>
                  <a:pt x="515" y="36"/>
                </a:lnTo>
                <a:lnTo>
                  <a:pt x="515" y="36"/>
                </a:lnTo>
                <a:lnTo>
                  <a:pt x="515" y="36"/>
                </a:lnTo>
                <a:lnTo>
                  <a:pt x="516" y="36"/>
                </a:lnTo>
                <a:lnTo>
                  <a:pt x="516" y="36"/>
                </a:lnTo>
                <a:lnTo>
                  <a:pt x="516" y="36"/>
                </a:lnTo>
                <a:lnTo>
                  <a:pt x="516" y="36"/>
                </a:lnTo>
                <a:lnTo>
                  <a:pt x="516" y="36"/>
                </a:lnTo>
                <a:lnTo>
                  <a:pt x="516" y="36"/>
                </a:lnTo>
                <a:lnTo>
                  <a:pt x="516" y="36"/>
                </a:lnTo>
                <a:lnTo>
                  <a:pt x="516" y="36"/>
                </a:lnTo>
                <a:lnTo>
                  <a:pt x="516" y="36"/>
                </a:lnTo>
                <a:lnTo>
                  <a:pt x="517" y="36"/>
                </a:lnTo>
                <a:lnTo>
                  <a:pt x="517" y="36"/>
                </a:lnTo>
                <a:lnTo>
                  <a:pt x="517" y="36"/>
                </a:lnTo>
                <a:lnTo>
                  <a:pt x="517" y="36"/>
                </a:lnTo>
                <a:lnTo>
                  <a:pt x="517" y="36"/>
                </a:lnTo>
                <a:lnTo>
                  <a:pt x="517" y="36"/>
                </a:lnTo>
                <a:lnTo>
                  <a:pt x="517" y="36"/>
                </a:lnTo>
                <a:lnTo>
                  <a:pt x="517" y="36"/>
                </a:lnTo>
                <a:lnTo>
                  <a:pt x="517" y="36"/>
                </a:lnTo>
                <a:lnTo>
                  <a:pt x="517" y="36"/>
                </a:lnTo>
                <a:lnTo>
                  <a:pt x="517" y="36"/>
                </a:lnTo>
                <a:lnTo>
                  <a:pt x="517" y="36"/>
                </a:lnTo>
                <a:lnTo>
                  <a:pt x="518" y="36"/>
                </a:lnTo>
                <a:lnTo>
                  <a:pt x="518" y="36"/>
                </a:lnTo>
                <a:lnTo>
                  <a:pt x="518" y="36"/>
                </a:lnTo>
                <a:lnTo>
                  <a:pt x="519" y="36"/>
                </a:lnTo>
                <a:lnTo>
                  <a:pt x="519" y="37"/>
                </a:lnTo>
                <a:lnTo>
                  <a:pt x="519" y="37"/>
                </a:lnTo>
                <a:lnTo>
                  <a:pt x="520" y="37"/>
                </a:lnTo>
                <a:lnTo>
                  <a:pt x="520" y="37"/>
                </a:lnTo>
                <a:lnTo>
                  <a:pt x="520" y="37"/>
                </a:lnTo>
                <a:lnTo>
                  <a:pt x="520" y="37"/>
                </a:lnTo>
                <a:lnTo>
                  <a:pt x="520" y="37"/>
                </a:lnTo>
                <a:lnTo>
                  <a:pt x="520" y="37"/>
                </a:lnTo>
                <a:lnTo>
                  <a:pt x="520" y="37"/>
                </a:lnTo>
                <a:lnTo>
                  <a:pt x="520" y="37"/>
                </a:lnTo>
                <a:lnTo>
                  <a:pt x="520" y="37"/>
                </a:lnTo>
                <a:lnTo>
                  <a:pt x="520" y="37"/>
                </a:lnTo>
                <a:lnTo>
                  <a:pt x="520" y="37"/>
                </a:lnTo>
                <a:lnTo>
                  <a:pt x="520" y="37"/>
                </a:lnTo>
                <a:lnTo>
                  <a:pt x="521" y="37"/>
                </a:lnTo>
                <a:lnTo>
                  <a:pt x="521" y="37"/>
                </a:lnTo>
                <a:lnTo>
                  <a:pt x="521" y="37"/>
                </a:lnTo>
                <a:lnTo>
                  <a:pt x="521" y="37"/>
                </a:lnTo>
                <a:lnTo>
                  <a:pt x="521" y="37"/>
                </a:lnTo>
                <a:lnTo>
                  <a:pt x="521" y="37"/>
                </a:lnTo>
                <a:lnTo>
                  <a:pt x="521" y="37"/>
                </a:lnTo>
                <a:lnTo>
                  <a:pt x="521" y="37"/>
                </a:lnTo>
                <a:lnTo>
                  <a:pt x="521" y="37"/>
                </a:lnTo>
                <a:lnTo>
                  <a:pt x="521" y="37"/>
                </a:lnTo>
                <a:lnTo>
                  <a:pt x="521" y="37"/>
                </a:lnTo>
                <a:lnTo>
                  <a:pt x="521" y="37"/>
                </a:lnTo>
                <a:lnTo>
                  <a:pt x="522" y="37"/>
                </a:lnTo>
                <a:lnTo>
                  <a:pt x="522" y="37"/>
                </a:lnTo>
                <a:lnTo>
                  <a:pt x="522" y="37"/>
                </a:lnTo>
                <a:lnTo>
                  <a:pt x="522" y="37"/>
                </a:lnTo>
                <a:lnTo>
                  <a:pt x="522" y="37"/>
                </a:lnTo>
                <a:lnTo>
                  <a:pt x="522" y="37"/>
                </a:lnTo>
                <a:lnTo>
                  <a:pt x="522" y="37"/>
                </a:lnTo>
                <a:lnTo>
                  <a:pt x="522" y="37"/>
                </a:lnTo>
                <a:lnTo>
                  <a:pt x="522" y="37"/>
                </a:lnTo>
                <a:lnTo>
                  <a:pt x="523" y="37"/>
                </a:lnTo>
                <a:lnTo>
                  <a:pt x="523" y="37"/>
                </a:lnTo>
                <a:lnTo>
                  <a:pt x="523" y="37"/>
                </a:lnTo>
                <a:lnTo>
                  <a:pt x="523" y="37"/>
                </a:lnTo>
                <a:lnTo>
                  <a:pt x="523" y="37"/>
                </a:lnTo>
                <a:lnTo>
                  <a:pt x="523" y="37"/>
                </a:lnTo>
                <a:lnTo>
                  <a:pt x="523" y="37"/>
                </a:lnTo>
                <a:lnTo>
                  <a:pt x="523" y="37"/>
                </a:lnTo>
                <a:lnTo>
                  <a:pt x="523" y="37"/>
                </a:lnTo>
                <a:lnTo>
                  <a:pt x="523" y="37"/>
                </a:lnTo>
                <a:lnTo>
                  <a:pt x="523" y="37"/>
                </a:lnTo>
                <a:lnTo>
                  <a:pt x="523" y="37"/>
                </a:lnTo>
                <a:lnTo>
                  <a:pt x="523" y="37"/>
                </a:lnTo>
                <a:lnTo>
                  <a:pt x="523" y="37"/>
                </a:lnTo>
                <a:lnTo>
                  <a:pt x="523" y="37"/>
                </a:lnTo>
                <a:lnTo>
                  <a:pt x="523" y="37"/>
                </a:lnTo>
                <a:lnTo>
                  <a:pt x="523" y="37"/>
                </a:lnTo>
                <a:lnTo>
                  <a:pt x="523" y="37"/>
                </a:lnTo>
                <a:lnTo>
                  <a:pt x="525" y="37"/>
                </a:lnTo>
                <a:lnTo>
                  <a:pt x="525" y="37"/>
                </a:lnTo>
                <a:lnTo>
                  <a:pt x="525" y="37"/>
                </a:lnTo>
                <a:lnTo>
                  <a:pt x="525" y="37"/>
                </a:lnTo>
                <a:lnTo>
                  <a:pt x="525" y="37"/>
                </a:lnTo>
                <a:lnTo>
                  <a:pt x="525" y="37"/>
                </a:lnTo>
                <a:lnTo>
                  <a:pt x="525" y="37"/>
                </a:lnTo>
                <a:lnTo>
                  <a:pt x="525" y="37"/>
                </a:lnTo>
                <a:lnTo>
                  <a:pt x="525" y="37"/>
                </a:lnTo>
                <a:lnTo>
                  <a:pt x="525" y="37"/>
                </a:lnTo>
                <a:lnTo>
                  <a:pt x="525" y="37"/>
                </a:lnTo>
                <a:lnTo>
                  <a:pt x="525" y="37"/>
                </a:lnTo>
                <a:lnTo>
                  <a:pt x="526" y="37"/>
                </a:lnTo>
                <a:lnTo>
                  <a:pt x="526" y="37"/>
                </a:lnTo>
                <a:lnTo>
                  <a:pt x="526" y="37"/>
                </a:lnTo>
                <a:lnTo>
                  <a:pt x="526" y="37"/>
                </a:lnTo>
                <a:lnTo>
                  <a:pt x="526" y="37"/>
                </a:lnTo>
                <a:lnTo>
                  <a:pt x="526" y="37"/>
                </a:lnTo>
                <a:lnTo>
                  <a:pt x="526" y="37"/>
                </a:lnTo>
                <a:lnTo>
                  <a:pt x="526" y="37"/>
                </a:lnTo>
                <a:lnTo>
                  <a:pt x="526" y="37"/>
                </a:lnTo>
                <a:lnTo>
                  <a:pt x="526" y="37"/>
                </a:lnTo>
                <a:lnTo>
                  <a:pt x="526" y="37"/>
                </a:lnTo>
                <a:lnTo>
                  <a:pt x="526" y="37"/>
                </a:lnTo>
                <a:lnTo>
                  <a:pt x="526" y="37"/>
                </a:lnTo>
                <a:lnTo>
                  <a:pt x="526" y="37"/>
                </a:lnTo>
                <a:lnTo>
                  <a:pt x="526" y="37"/>
                </a:lnTo>
                <a:lnTo>
                  <a:pt x="526" y="37"/>
                </a:lnTo>
                <a:lnTo>
                  <a:pt x="526" y="37"/>
                </a:lnTo>
                <a:lnTo>
                  <a:pt x="526" y="37"/>
                </a:lnTo>
                <a:lnTo>
                  <a:pt x="527" y="37"/>
                </a:lnTo>
                <a:lnTo>
                  <a:pt x="527" y="37"/>
                </a:lnTo>
                <a:lnTo>
                  <a:pt x="527" y="37"/>
                </a:lnTo>
                <a:lnTo>
                  <a:pt x="527" y="37"/>
                </a:lnTo>
                <a:lnTo>
                  <a:pt x="527" y="37"/>
                </a:lnTo>
                <a:lnTo>
                  <a:pt x="527" y="37"/>
                </a:lnTo>
                <a:lnTo>
                  <a:pt x="528" y="37"/>
                </a:lnTo>
                <a:lnTo>
                  <a:pt x="528" y="37"/>
                </a:lnTo>
                <a:lnTo>
                  <a:pt x="528" y="37"/>
                </a:lnTo>
                <a:lnTo>
                  <a:pt x="528" y="37"/>
                </a:lnTo>
                <a:lnTo>
                  <a:pt x="528" y="37"/>
                </a:lnTo>
                <a:lnTo>
                  <a:pt x="528" y="37"/>
                </a:lnTo>
                <a:lnTo>
                  <a:pt x="528" y="37"/>
                </a:lnTo>
                <a:lnTo>
                  <a:pt x="528" y="37"/>
                </a:lnTo>
                <a:lnTo>
                  <a:pt x="528" y="37"/>
                </a:lnTo>
                <a:lnTo>
                  <a:pt x="528" y="37"/>
                </a:lnTo>
                <a:lnTo>
                  <a:pt x="528" y="37"/>
                </a:lnTo>
                <a:lnTo>
                  <a:pt x="528" y="37"/>
                </a:lnTo>
                <a:lnTo>
                  <a:pt x="529" y="37"/>
                </a:lnTo>
                <a:lnTo>
                  <a:pt x="529" y="37"/>
                </a:lnTo>
                <a:lnTo>
                  <a:pt x="529" y="37"/>
                </a:lnTo>
                <a:lnTo>
                  <a:pt x="529" y="37"/>
                </a:lnTo>
                <a:lnTo>
                  <a:pt x="529" y="37"/>
                </a:lnTo>
                <a:lnTo>
                  <a:pt x="529" y="37"/>
                </a:lnTo>
                <a:lnTo>
                  <a:pt x="529" y="37"/>
                </a:lnTo>
                <a:lnTo>
                  <a:pt x="529" y="37"/>
                </a:lnTo>
                <a:lnTo>
                  <a:pt x="529" y="37"/>
                </a:lnTo>
                <a:lnTo>
                  <a:pt x="531" y="37"/>
                </a:lnTo>
                <a:lnTo>
                  <a:pt x="531" y="38"/>
                </a:lnTo>
                <a:lnTo>
                  <a:pt x="531" y="38"/>
                </a:lnTo>
                <a:lnTo>
                  <a:pt x="531" y="38"/>
                </a:lnTo>
                <a:lnTo>
                  <a:pt x="531" y="38"/>
                </a:lnTo>
                <a:lnTo>
                  <a:pt x="531" y="38"/>
                </a:lnTo>
                <a:lnTo>
                  <a:pt x="531" y="38"/>
                </a:lnTo>
                <a:lnTo>
                  <a:pt x="531" y="38"/>
                </a:lnTo>
                <a:lnTo>
                  <a:pt x="531" y="38"/>
                </a:lnTo>
                <a:lnTo>
                  <a:pt x="531" y="38"/>
                </a:lnTo>
                <a:lnTo>
                  <a:pt x="531" y="38"/>
                </a:lnTo>
                <a:lnTo>
                  <a:pt x="531" y="38"/>
                </a:lnTo>
                <a:lnTo>
                  <a:pt x="532" y="38"/>
                </a:lnTo>
                <a:lnTo>
                  <a:pt x="532" y="38"/>
                </a:lnTo>
                <a:lnTo>
                  <a:pt x="532" y="38"/>
                </a:lnTo>
                <a:lnTo>
                  <a:pt x="532" y="38"/>
                </a:lnTo>
                <a:lnTo>
                  <a:pt x="532" y="38"/>
                </a:lnTo>
                <a:lnTo>
                  <a:pt x="532" y="38"/>
                </a:lnTo>
                <a:lnTo>
                  <a:pt x="532" y="38"/>
                </a:lnTo>
                <a:lnTo>
                  <a:pt x="532" y="38"/>
                </a:lnTo>
                <a:lnTo>
                  <a:pt x="532" y="38"/>
                </a:lnTo>
                <a:lnTo>
                  <a:pt x="533" y="38"/>
                </a:lnTo>
                <a:lnTo>
                  <a:pt x="533" y="38"/>
                </a:lnTo>
                <a:lnTo>
                  <a:pt x="533" y="38"/>
                </a:lnTo>
                <a:lnTo>
                  <a:pt x="533" y="38"/>
                </a:lnTo>
                <a:lnTo>
                  <a:pt x="533" y="38"/>
                </a:lnTo>
                <a:lnTo>
                  <a:pt x="533" y="38"/>
                </a:lnTo>
                <a:lnTo>
                  <a:pt x="533" y="38"/>
                </a:lnTo>
                <a:lnTo>
                  <a:pt x="533" y="38"/>
                </a:lnTo>
                <a:lnTo>
                  <a:pt x="533" y="38"/>
                </a:lnTo>
                <a:lnTo>
                  <a:pt x="533" y="38"/>
                </a:lnTo>
                <a:lnTo>
                  <a:pt x="533" y="38"/>
                </a:lnTo>
                <a:lnTo>
                  <a:pt x="533" y="38"/>
                </a:lnTo>
                <a:lnTo>
                  <a:pt x="534" y="38"/>
                </a:lnTo>
                <a:lnTo>
                  <a:pt x="534" y="38"/>
                </a:lnTo>
                <a:lnTo>
                  <a:pt x="534" y="38"/>
                </a:lnTo>
                <a:lnTo>
                  <a:pt x="534" y="38"/>
                </a:lnTo>
                <a:lnTo>
                  <a:pt x="534" y="38"/>
                </a:lnTo>
                <a:lnTo>
                  <a:pt x="534" y="38"/>
                </a:lnTo>
                <a:lnTo>
                  <a:pt x="534" y="38"/>
                </a:lnTo>
                <a:lnTo>
                  <a:pt x="534" y="38"/>
                </a:lnTo>
                <a:lnTo>
                  <a:pt x="534" y="38"/>
                </a:lnTo>
                <a:lnTo>
                  <a:pt x="535" y="38"/>
                </a:lnTo>
                <a:lnTo>
                  <a:pt x="535" y="38"/>
                </a:lnTo>
                <a:lnTo>
                  <a:pt x="535" y="38"/>
                </a:lnTo>
                <a:lnTo>
                  <a:pt x="535" y="38"/>
                </a:lnTo>
                <a:lnTo>
                  <a:pt x="535" y="38"/>
                </a:lnTo>
                <a:lnTo>
                  <a:pt x="535" y="38"/>
                </a:lnTo>
                <a:lnTo>
                  <a:pt x="536" y="38"/>
                </a:lnTo>
                <a:lnTo>
                  <a:pt x="536" y="38"/>
                </a:lnTo>
                <a:lnTo>
                  <a:pt x="536" y="38"/>
                </a:lnTo>
                <a:lnTo>
                  <a:pt x="536" y="38"/>
                </a:lnTo>
                <a:lnTo>
                  <a:pt x="536" y="38"/>
                </a:lnTo>
                <a:lnTo>
                  <a:pt x="536" y="38"/>
                </a:lnTo>
                <a:lnTo>
                  <a:pt x="536" y="38"/>
                </a:lnTo>
                <a:lnTo>
                  <a:pt x="536" y="38"/>
                </a:lnTo>
                <a:lnTo>
                  <a:pt x="536" y="38"/>
                </a:lnTo>
                <a:lnTo>
                  <a:pt x="536" y="38"/>
                </a:lnTo>
                <a:lnTo>
                  <a:pt x="536" y="38"/>
                </a:lnTo>
                <a:lnTo>
                  <a:pt x="536" y="38"/>
                </a:lnTo>
                <a:lnTo>
                  <a:pt x="537" y="38"/>
                </a:lnTo>
                <a:lnTo>
                  <a:pt x="537" y="38"/>
                </a:lnTo>
                <a:lnTo>
                  <a:pt x="537" y="38"/>
                </a:lnTo>
                <a:lnTo>
                  <a:pt x="539" y="38"/>
                </a:lnTo>
                <a:lnTo>
                  <a:pt x="539" y="38"/>
                </a:lnTo>
                <a:lnTo>
                  <a:pt x="539" y="38"/>
                </a:lnTo>
                <a:lnTo>
                  <a:pt x="539" y="38"/>
                </a:lnTo>
                <a:lnTo>
                  <a:pt x="539" y="38"/>
                </a:lnTo>
                <a:lnTo>
                  <a:pt x="539" y="38"/>
                </a:lnTo>
                <a:lnTo>
                  <a:pt x="539" y="38"/>
                </a:lnTo>
                <a:lnTo>
                  <a:pt x="539" y="38"/>
                </a:lnTo>
                <a:lnTo>
                  <a:pt x="539" y="38"/>
                </a:lnTo>
                <a:lnTo>
                  <a:pt x="539" y="38"/>
                </a:lnTo>
                <a:lnTo>
                  <a:pt x="539" y="38"/>
                </a:lnTo>
                <a:lnTo>
                  <a:pt x="539" y="38"/>
                </a:lnTo>
                <a:lnTo>
                  <a:pt x="539" y="38"/>
                </a:lnTo>
                <a:lnTo>
                  <a:pt x="539" y="38"/>
                </a:lnTo>
                <a:lnTo>
                  <a:pt x="539" y="38"/>
                </a:lnTo>
                <a:lnTo>
                  <a:pt x="540" y="38"/>
                </a:lnTo>
                <a:lnTo>
                  <a:pt x="540" y="38"/>
                </a:lnTo>
                <a:lnTo>
                  <a:pt x="540" y="38"/>
                </a:lnTo>
                <a:lnTo>
                  <a:pt x="540" y="38"/>
                </a:lnTo>
                <a:lnTo>
                  <a:pt x="540" y="38"/>
                </a:lnTo>
                <a:lnTo>
                  <a:pt x="540" y="38"/>
                </a:lnTo>
                <a:lnTo>
                  <a:pt x="540" y="38"/>
                </a:lnTo>
                <a:lnTo>
                  <a:pt x="540" y="38"/>
                </a:lnTo>
                <a:lnTo>
                  <a:pt x="540" y="38"/>
                </a:lnTo>
                <a:lnTo>
                  <a:pt x="540" y="38"/>
                </a:lnTo>
                <a:lnTo>
                  <a:pt x="540" y="38"/>
                </a:lnTo>
                <a:lnTo>
                  <a:pt x="540" y="38"/>
                </a:lnTo>
                <a:lnTo>
                  <a:pt x="541" y="38"/>
                </a:lnTo>
                <a:lnTo>
                  <a:pt x="541" y="38"/>
                </a:lnTo>
                <a:lnTo>
                  <a:pt x="541" y="38"/>
                </a:lnTo>
                <a:lnTo>
                  <a:pt x="541" y="38"/>
                </a:lnTo>
                <a:lnTo>
                  <a:pt x="541" y="38"/>
                </a:lnTo>
                <a:lnTo>
                  <a:pt x="541" y="38"/>
                </a:lnTo>
                <a:lnTo>
                  <a:pt x="541" y="38"/>
                </a:lnTo>
                <a:lnTo>
                  <a:pt x="541" y="38"/>
                </a:lnTo>
                <a:lnTo>
                  <a:pt x="541" y="38"/>
                </a:lnTo>
                <a:lnTo>
                  <a:pt x="541" y="38"/>
                </a:lnTo>
                <a:lnTo>
                  <a:pt x="541" y="38"/>
                </a:lnTo>
                <a:lnTo>
                  <a:pt x="541" y="38"/>
                </a:lnTo>
                <a:lnTo>
                  <a:pt x="541" y="38"/>
                </a:lnTo>
                <a:lnTo>
                  <a:pt x="541" y="38"/>
                </a:lnTo>
                <a:lnTo>
                  <a:pt x="541" y="38"/>
                </a:lnTo>
                <a:lnTo>
                  <a:pt x="541" y="38"/>
                </a:lnTo>
                <a:lnTo>
                  <a:pt x="541" y="38"/>
                </a:lnTo>
                <a:lnTo>
                  <a:pt x="541" y="38"/>
                </a:lnTo>
                <a:lnTo>
                  <a:pt x="541" y="38"/>
                </a:lnTo>
                <a:lnTo>
                  <a:pt x="541" y="38"/>
                </a:lnTo>
                <a:lnTo>
                  <a:pt x="541" y="38"/>
                </a:lnTo>
                <a:lnTo>
                  <a:pt x="541" y="38"/>
                </a:lnTo>
                <a:lnTo>
                  <a:pt x="541" y="38"/>
                </a:lnTo>
                <a:lnTo>
                  <a:pt x="541" y="38"/>
                </a:lnTo>
                <a:lnTo>
                  <a:pt x="542" y="38"/>
                </a:lnTo>
                <a:lnTo>
                  <a:pt x="542" y="38"/>
                </a:lnTo>
                <a:lnTo>
                  <a:pt x="542" y="38"/>
                </a:lnTo>
                <a:lnTo>
                  <a:pt x="542" y="38"/>
                </a:lnTo>
                <a:lnTo>
                  <a:pt x="542" y="38"/>
                </a:lnTo>
                <a:lnTo>
                  <a:pt x="542" y="38"/>
                </a:lnTo>
                <a:lnTo>
                  <a:pt x="542" y="38"/>
                </a:lnTo>
                <a:lnTo>
                  <a:pt x="542" y="38"/>
                </a:lnTo>
                <a:lnTo>
                  <a:pt x="542" y="38"/>
                </a:lnTo>
                <a:lnTo>
                  <a:pt x="542" y="38"/>
                </a:lnTo>
                <a:lnTo>
                  <a:pt x="542" y="38"/>
                </a:lnTo>
                <a:lnTo>
                  <a:pt x="542" y="38"/>
                </a:lnTo>
                <a:lnTo>
                  <a:pt x="543" y="38"/>
                </a:lnTo>
                <a:lnTo>
                  <a:pt x="543" y="38"/>
                </a:lnTo>
                <a:lnTo>
                  <a:pt x="543" y="38"/>
                </a:lnTo>
                <a:lnTo>
                  <a:pt x="543" y="38"/>
                </a:lnTo>
                <a:lnTo>
                  <a:pt x="543" y="38"/>
                </a:lnTo>
                <a:lnTo>
                  <a:pt x="543" y="38"/>
                </a:lnTo>
                <a:lnTo>
                  <a:pt x="543" y="38"/>
                </a:lnTo>
                <a:lnTo>
                  <a:pt x="543" y="38"/>
                </a:lnTo>
                <a:lnTo>
                  <a:pt x="543" y="38"/>
                </a:lnTo>
                <a:lnTo>
                  <a:pt x="543" y="38"/>
                </a:lnTo>
                <a:lnTo>
                  <a:pt x="543" y="39"/>
                </a:lnTo>
                <a:lnTo>
                  <a:pt x="543" y="39"/>
                </a:lnTo>
                <a:lnTo>
                  <a:pt x="543" y="39"/>
                </a:lnTo>
                <a:lnTo>
                  <a:pt x="543" y="39"/>
                </a:lnTo>
                <a:lnTo>
                  <a:pt x="543" y="39"/>
                </a:lnTo>
                <a:lnTo>
                  <a:pt x="543" y="39"/>
                </a:lnTo>
                <a:lnTo>
                  <a:pt x="543" y="39"/>
                </a:lnTo>
                <a:lnTo>
                  <a:pt x="543" y="39"/>
                </a:lnTo>
                <a:lnTo>
                  <a:pt x="544" y="39"/>
                </a:lnTo>
                <a:lnTo>
                  <a:pt x="544" y="39"/>
                </a:lnTo>
                <a:lnTo>
                  <a:pt x="544" y="39"/>
                </a:lnTo>
                <a:lnTo>
                  <a:pt x="544" y="39"/>
                </a:lnTo>
                <a:lnTo>
                  <a:pt x="544" y="39"/>
                </a:lnTo>
                <a:lnTo>
                  <a:pt x="544" y="39"/>
                </a:lnTo>
                <a:lnTo>
                  <a:pt x="544" y="39"/>
                </a:lnTo>
                <a:lnTo>
                  <a:pt x="544" y="39"/>
                </a:lnTo>
                <a:lnTo>
                  <a:pt x="544" y="39"/>
                </a:lnTo>
                <a:lnTo>
                  <a:pt x="544" y="39"/>
                </a:lnTo>
                <a:lnTo>
                  <a:pt x="544" y="39"/>
                </a:lnTo>
                <a:lnTo>
                  <a:pt x="544" y="39"/>
                </a:lnTo>
                <a:lnTo>
                  <a:pt x="544" y="39"/>
                </a:lnTo>
                <a:lnTo>
                  <a:pt x="544" y="39"/>
                </a:lnTo>
                <a:lnTo>
                  <a:pt x="544" y="39"/>
                </a:lnTo>
                <a:lnTo>
                  <a:pt x="544" y="39"/>
                </a:lnTo>
                <a:lnTo>
                  <a:pt x="544" y="39"/>
                </a:lnTo>
                <a:lnTo>
                  <a:pt x="544" y="39"/>
                </a:lnTo>
                <a:lnTo>
                  <a:pt x="544" y="39"/>
                </a:lnTo>
                <a:lnTo>
                  <a:pt x="544" y="39"/>
                </a:lnTo>
                <a:lnTo>
                  <a:pt x="544" y="39"/>
                </a:lnTo>
                <a:lnTo>
                  <a:pt x="545" y="39"/>
                </a:lnTo>
                <a:lnTo>
                  <a:pt x="545" y="39"/>
                </a:lnTo>
                <a:lnTo>
                  <a:pt x="545" y="39"/>
                </a:lnTo>
                <a:lnTo>
                  <a:pt x="545" y="39"/>
                </a:lnTo>
                <a:lnTo>
                  <a:pt x="545" y="39"/>
                </a:lnTo>
                <a:lnTo>
                  <a:pt x="545" y="39"/>
                </a:lnTo>
                <a:lnTo>
                  <a:pt x="545" y="39"/>
                </a:lnTo>
                <a:lnTo>
                  <a:pt x="545" y="39"/>
                </a:lnTo>
                <a:lnTo>
                  <a:pt x="545" y="39"/>
                </a:lnTo>
                <a:lnTo>
                  <a:pt x="546" y="39"/>
                </a:lnTo>
                <a:lnTo>
                  <a:pt x="546" y="39"/>
                </a:lnTo>
                <a:lnTo>
                  <a:pt x="546" y="39"/>
                </a:lnTo>
                <a:lnTo>
                  <a:pt x="546" y="39"/>
                </a:lnTo>
                <a:lnTo>
                  <a:pt x="546" y="39"/>
                </a:lnTo>
                <a:lnTo>
                  <a:pt x="546" y="39"/>
                </a:lnTo>
                <a:lnTo>
                  <a:pt x="546" y="39"/>
                </a:lnTo>
                <a:lnTo>
                  <a:pt x="546" y="39"/>
                </a:lnTo>
                <a:lnTo>
                  <a:pt x="546" y="39"/>
                </a:lnTo>
                <a:lnTo>
                  <a:pt x="546" y="39"/>
                </a:lnTo>
                <a:lnTo>
                  <a:pt x="546" y="39"/>
                </a:lnTo>
                <a:lnTo>
                  <a:pt x="546" y="39"/>
                </a:lnTo>
                <a:lnTo>
                  <a:pt x="546" y="39"/>
                </a:lnTo>
                <a:lnTo>
                  <a:pt x="546" y="39"/>
                </a:lnTo>
                <a:lnTo>
                  <a:pt x="546" y="39"/>
                </a:lnTo>
                <a:lnTo>
                  <a:pt x="546" y="39"/>
                </a:lnTo>
                <a:lnTo>
                  <a:pt x="546" y="39"/>
                </a:lnTo>
                <a:lnTo>
                  <a:pt x="546" y="39"/>
                </a:lnTo>
                <a:lnTo>
                  <a:pt x="547" y="39"/>
                </a:lnTo>
                <a:lnTo>
                  <a:pt x="547" y="39"/>
                </a:lnTo>
                <a:lnTo>
                  <a:pt x="547" y="39"/>
                </a:lnTo>
                <a:lnTo>
                  <a:pt x="547" y="39"/>
                </a:lnTo>
                <a:lnTo>
                  <a:pt x="547" y="39"/>
                </a:lnTo>
                <a:lnTo>
                  <a:pt x="547" y="39"/>
                </a:lnTo>
                <a:lnTo>
                  <a:pt x="547" y="39"/>
                </a:lnTo>
                <a:lnTo>
                  <a:pt x="547" y="39"/>
                </a:lnTo>
                <a:lnTo>
                  <a:pt x="547" y="39"/>
                </a:lnTo>
                <a:lnTo>
                  <a:pt x="547" y="39"/>
                </a:lnTo>
                <a:lnTo>
                  <a:pt x="547" y="39"/>
                </a:lnTo>
                <a:lnTo>
                  <a:pt x="547" y="39"/>
                </a:lnTo>
                <a:lnTo>
                  <a:pt x="547" y="39"/>
                </a:lnTo>
                <a:lnTo>
                  <a:pt x="547" y="39"/>
                </a:lnTo>
                <a:lnTo>
                  <a:pt x="547" y="39"/>
                </a:lnTo>
                <a:lnTo>
                  <a:pt x="547" y="39"/>
                </a:lnTo>
                <a:lnTo>
                  <a:pt x="547" y="39"/>
                </a:lnTo>
                <a:lnTo>
                  <a:pt x="547" y="39"/>
                </a:lnTo>
                <a:lnTo>
                  <a:pt x="548" y="39"/>
                </a:lnTo>
                <a:lnTo>
                  <a:pt x="548" y="39"/>
                </a:lnTo>
                <a:lnTo>
                  <a:pt x="548" y="39"/>
                </a:lnTo>
                <a:lnTo>
                  <a:pt x="548" y="39"/>
                </a:lnTo>
                <a:lnTo>
                  <a:pt x="548" y="39"/>
                </a:lnTo>
                <a:lnTo>
                  <a:pt x="548" y="39"/>
                </a:lnTo>
                <a:lnTo>
                  <a:pt x="548" y="39"/>
                </a:lnTo>
                <a:lnTo>
                  <a:pt x="548" y="39"/>
                </a:lnTo>
                <a:lnTo>
                  <a:pt x="548" y="39"/>
                </a:lnTo>
                <a:lnTo>
                  <a:pt x="548" y="39"/>
                </a:lnTo>
                <a:lnTo>
                  <a:pt x="548" y="39"/>
                </a:lnTo>
                <a:lnTo>
                  <a:pt x="548" y="39"/>
                </a:lnTo>
                <a:lnTo>
                  <a:pt x="548" y="39"/>
                </a:lnTo>
                <a:lnTo>
                  <a:pt x="548" y="39"/>
                </a:lnTo>
                <a:lnTo>
                  <a:pt x="548" y="39"/>
                </a:lnTo>
                <a:lnTo>
                  <a:pt x="548" y="39"/>
                </a:lnTo>
                <a:lnTo>
                  <a:pt x="548" y="39"/>
                </a:lnTo>
                <a:lnTo>
                  <a:pt x="548" y="39"/>
                </a:lnTo>
                <a:lnTo>
                  <a:pt x="548" y="39"/>
                </a:lnTo>
                <a:lnTo>
                  <a:pt x="548" y="39"/>
                </a:lnTo>
                <a:lnTo>
                  <a:pt x="548" y="39"/>
                </a:lnTo>
                <a:lnTo>
                  <a:pt x="549" y="39"/>
                </a:lnTo>
                <a:lnTo>
                  <a:pt x="549" y="39"/>
                </a:lnTo>
                <a:lnTo>
                  <a:pt x="549" y="39"/>
                </a:lnTo>
                <a:lnTo>
                  <a:pt x="549" y="39"/>
                </a:lnTo>
                <a:lnTo>
                  <a:pt x="549" y="39"/>
                </a:lnTo>
                <a:lnTo>
                  <a:pt x="549" y="39"/>
                </a:lnTo>
                <a:lnTo>
                  <a:pt x="549" y="39"/>
                </a:lnTo>
                <a:lnTo>
                  <a:pt x="549" y="39"/>
                </a:lnTo>
                <a:lnTo>
                  <a:pt x="549" y="39"/>
                </a:lnTo>
                <a:lnTo>
                  <a:pt x="549" y="39"/>
                </a:lnTo>
                <a:lnTo>
                  <a:pt x="549" y="39"/>
                </a:lnTo>
                <a:lnTo>
                  <a:pt x="549" y="39"/>
                </a:lnTo>
                <a:lnTo>
                  <a:pt x="549" y="39"/>
                </a:lnTo>
                <a:lnTo>
                  <a:pt x="549" y="39"/>
                </a:lnTo>
                <a:lnTo>
                  <a:pt x="549" y="39"/>
                </a:lnTo>
                <a:lnTo>
                  <a:pt x="549" y="39"/>
                </a:lnTo>
                <a:lnTo>
                  <a:pt x="549" y="39"/>
                </a:lnTo>
                <a:lnTo>
                  <a:pt x="549" y="39"/>
                </a:lnTo>
                <a:lnTo>
                  <a:pt x="549" y="39"/>
                </a:lnTo>
                <a:lnTo>
                  <a:pt x="549" y="39"/>
                </a:lnTo>
                <a:lnTo>
                  <a:pt x="549" y="39"/>
                </a:lnTo>
                <a:lnTo>
                  <a:pt x="549" y="39"/>
                </a:lnTo>
                <a:lnTo>
                  <a:pt x="549" y="39"/>
                </a:lnTo>
                <a:lnTo>
                  <a:pt x="549" y="39"/>
                </a:lnTo>
                <a:lnTo>
                  <a:pt x="550" y="39"/>
                </a:lnTo>
                <a:lnTo>
                  <a:pt x="550" y="39"/>
                </a:lnTo>
                <a:lnTo>
                  <a:pt x="550" y="39"/>
                </a:lnTo>
                <a:lnTo>
                  <a:pt x="550" y="39"/>
                </a:lnTo>
                <a:lnTo>
                  <a:pt x="550" y="39"/>
                </a:lnTo>
                <a:lnTo>
                  <a:pt x="550" y="39"/>
                </a:lnTo>
                <a:lnTo>
                  <a:pt x="550" y="39"/>
                </a:lnTo>
                <a:lnTo>
                  <a:pt x="550" y="40"/>
                </a:lnTo>
                <a:lnTo>
                  <a:pt x="550" y="40"/>
                </a:lnTo>
                <a:lnTo>
                  <a:pt x="550" y="40"/>
                </a:lnTo>
                <a:lnTo>
                  <a:pt x="550" y="40"/>
                </a:lnTo>
                <a:lnTo>
                  <a:pt x="550" y="40"/>
                </a:lnTo>
                <a:lnTo>
                  <a:pt x="550" y="40"/>
                </a:lnTo>
                <a:lnTo>
                  <a:pt x="550" y="40"/>
                </a:lnTo>
                <a:lnTo>
                  <a:pt x="550" y="40"/>
                </a:lnTo>
                <a:lnTo>
                  <a:pt x="550" y="40"/>
                </a:lnTo>
                <a:lnTo>
                  <a:pt x="550" y="40"/>
                </a:lnTo>
                <a:lnTo>
                  <a:pt x="550" y="40"/>
                </a:lnTo>
                <a:lnTo>
                  <a:pt x="551" y="40"/>
                </a:lnTo>
                <a:lnTo>
                  <a:pt x="551" y="40"/>
                </a:lnTo>
                <a:lnTo>
                  <a:pt x="551" y="40"/>
                </a:lnTo>
                <a:lnTo>
                  <a:pt x="551" y="40"/>
                </a:lnTo>
                <a:lnTo>
                  <a:pt x="551" y="40"/>
                </a:lnTo>
                <a:lnTo>
                  <a:pt x="551" y="40"/>
                </a:lnTo>
                <a:lnTo>
                  <a:pt x="551" y="40"/>
                </a:lnTo>
                <a:lnTo>
                  <a:pt x="551" y="40"/>
                </a:lnTo>
                <a:lnTo>
                  <a:pt x="551" y="40"/>
                </a:lnTo>
                <a:lnTo>
                  <a:pt x="551" y="40"/>
                </a:lnTo>
                <a:lnTo>
                  <a:pt x="551" y="40"/>
                </a:lnTo>
                <a:lnTo>
                  <a:pt x="551" y="40"/>
                </a:lnTo>
                <a:lnTo>
                  <a:pt x="551" y="40"/>
                </a:lnTo>
                <a:lnTo>
                  <a:pt x="551" y="40"/>
                </a:lnTo>
                <a:lnTo>
                  <a:pt x="551" y="40"/>
                </a:lnTo>
                <a:lnTo>
                  <a:pt x="551" y="40"/>
                </a:lnTo>
                <a:lnTo>
                  <a:pt x="551" y="40"/>
                </a:lnTo>
                <a:lnTo>
                  <a:pt x="551" y="40"/>
                </a:lnTo>
                <a:lnTo>
                  <a:pt x="551" y="40"/>
                </a:lnTo>
                <a:lnTo>
                  <a:pt x="551" y="40"/>
                </a:lnTo>
                <a:lnTo>
                  <a:pt x="551" y="40"/>
                </a:lnTo>
                <a:lnTo>
                  <a:pt x="551" y="40"/>
                </a:lnTo>
                <a:lnTo>
                  <a:pt x="551" y="40"/>
                </a:lnTo>
                <a:lnTo>
                  <a:pt x="551" y="40"/>
                </a:lnTo>
                <a:lnTo>
                  <a:pt x="551" y="40"/>
                </a:lnTo>
                <a:lnTo>
                  <a:pt x="551" y="40"/>
                </a:lnTo>
                <a:lnTo>
                  <a:pt x="551" y="40"/>
                </a:lnTo>
                <a:lnTo>
                  <a:pt x="552" y="40"/>
                </a:lnTo>
                <a:lnTo>
                  <a:pt x="552" y="40"/>
                </a:lnTo>
                <a:lnTo>
                  <a:pt x="552" y="40"/>
                </a:lnTo>
                <a:lnTo>
                  <a:pt x="552" y="40"/>
                </a:lnTo>
                <a:lnTo>
                  <a:pt x="552" y="40"/>
                </a:lnTo>
                <a:lnTo>
                  <a:pt x="552" y="40"/>
                </a:lnTo>
                <a:lnTo>
                  <a:pt x="552" y="40"/>
                </a:lnTo>
                <a:lnTo>
                  <a:pt x="552" y="40"/>
                </a:lnTo>
                <a:lnTo>
                  <a:pt x="552" y="40"/>
                </a:lnTo>
                <a:lnTo>
                  <a:pt x="552" y="40"/>
                </a:lnTo>
                <a:lnTo>
                  <a:pt x="552" y="40"/>
                </a:lnTo>
                <a:lnTo>
                  <a:pt x="552" y="40"/>
                </a:lnTo>
                <a:lnTo>
                  <a:pt x="552" y="40"/>
                </a:lnTo>
                <a:lnTo>
                  <a:pt x="552" y="40"/>
                </a:lnTo>
                <a:lnTo>
                  <a:pt x="552" y="40"/>
                </a:lnTo>
                <a:lnTo>
                  <a:pt x="552" y="40"/>
                </a:lnTo>
                <a:lnTo>
                  <a:pt x="552" y="40"/>
                </a:lnTo>
                <a:lnTo>
                  <a:pt x="552" y="40"/>
                </a:lnTo>
                <a:lnTo>
                  <a:pt x="552" y="40"/>
                </a:lnTo>
                <a:lnTo>
                  <a:pt x="552" y="40"/>
                </a:lnTo>
                <a:lnTo>
                  <a:pt x="552" y="40"/>
                </a:lnTo>
                <a:lnTo>
                  <a:pt x="553" y="40"/>
                </a:lnTo>
                <a:lnTo>
                  <a:pt x="553" y="40"/>
                </a:lnTo>
                <a:lnTo>
                  <a:pt x="553" y="40"/>
                </a:lnTo>
                <a:lnTo>
                  <a:pt x="553" y="40"/>
                </a:lnTo>
                <a:lnTo>
                  <a:pt x="553" y="40"/>
                </a:lnTo>
                <a:lnTo>
                  <a:pt x="553" y="40"/>
                </a:lnTo>
                <a:lnTo>
                  <a:pt x="553" y="40"/>
                </a:lnTo>
                <a:lnTo>
                  <a:pt x="553" y="40"/>
                </a:lnTo>
                <a:lnTo>
                  <a:pt x="553" y="40"/>
                </a:lnTo>
                <a:lnTo>
                  <a:pt x="553" y="40"/>
                </a:lnTo>
                <a:lnTo>
                  <a:pt x="553" y="40"/>
                </a:lnTo>
                <a:lnTo>
                  <a:pt x="553" y="40"/>
                </a:lnTo>
                <a:lnTo>
                  <a:pt x="553" y="40"/>
                </a:lnTo>
                <a:lnTo>
                  <a:pt x="553" y="40"/>
                </a:lnTo>
                <a:lnTo>
                  <a:pt x="553" y="40"/>
                </a:lnTo>
                <a:lnTo>
                  <a:pt x="553" y="40"/>
                </a:lnTo>
                <a:lnTo>
                  <a:pt x="553" y="40"/>
                </a:lnTo>
                <a:lnTo>
                  <a:pt x="553" y="40"/>
                </a:lnTo>
                <a:lnTo>
                  <a:pt x="553" y="40"/>
                </a:lnTo>
                <a:lnTo>
                  <a:pt x="553" y="40"/>
                </a:lnTo>
                <a:lnTo>
                  <a:pt x="553" y="40"/>
                </a:lnTo>
                <a:lnTo>
                  <a:pt x="553" y="40"/>
                </a:lnTo>
                <a:lnTo>
                  <a:pt x="553" y="40"/>
                </a:lnTo>
                <a:lnTo>
                  <a:pt x="553" y="40"/>
                </a:lnTo>
                <a:lnTo>
                  <a:pt x="553" y="40"/>
                </a:lnTo>
                <a:lnTo>
                  <a:pt x="553" y="40"/>
                </a:lnTo>
                <a:lnTo>
                  <a:pt x="553" y="40"/>
                </a:lnTo>
                <a:lnTo>
                  <a:pt x="553" y="40"/>
                </a:lnTo>
                <a:lnTo>
                  <a:pt x="553" y="40"/>
                </a:lnTo>
                <a:lnTo>
                  <a:pt x="553" y="40"/>
                </a:lnTo>
                <a:lnTo>
                  <a:pt x="553" y="40"/>
                </a:lnTo>
                <a:lnTo>
                  <a:pt x="553" y="40"/>
                </a:lnTo>
                <a:lnTo>
                  <a:pt x="553" y="40"/>
                </a:lnTo>
                <a:lnTo>
                  <a:pt x="553" y="40"/>
                </a:lnTo>
                <a:lnTo>
                  <a:pt x="553" y="40"/>
                </a:lnTo>
                <a:lnTo>
                  <a:pt x="553" y="40"/>
                </a:lnTo>
                <a:lnTo>
                  <a:pt x="553" y="40"/>
                </a:lnTo>
                <a:lnTo>
                  <a:pt x="553" y="40"/>
                </a:lnTo>
                <a:lnTo>
                  <a:pt x="553" y="40"/>
                </a:lnTo>
                <a:lnTo>
                  <a:pt x="553" y="40"/>
                </a:lnTo>
                <a:lnTo>
                  <a:pt x="553" y="40"/>
                </a:lnTo>
                <a:lnTo>
                  <a:pt x="553" y="40"/>
                </a:lnTo>
                <a:lnTo>
                  <a:pt x="553" y="40"/>
                </a:lnTo>
                <a:lnTo>
                  <a:pt x="553" y="40"/>
                </a:lnTo>
                <a:lnTo>
                  <a:pt x="553" y="40"/>
                </a:lnTo>
                <a:lnTo>
                  <a:pt x="553" y="40"/>
                </a:lnTo>
                <a:lnTo>
                  <a:pt x="553" y="40"/>
                </a:lnTo>
                <a:lnTo>
                  <a:pt x="553" y="40"/>
                </a:lnTo>
                <a:lnTo>
                  <a:pt x="553" y="40"/>
                </a:lnTo>
                <a:lnTo>
                  <a:pt x="553" y="40"/>
                </a:lnTo>
                <a:lnTo>
                  <a:pt x="553" y="40"/>
                </a:lnTo>
                <a:lnTo>
                  <a:pt x="553" y="40"/>
                </a:lnTo>
                <a:lnTo>
                  <a:pt x="553" y="40"/>
                </a:lnTo>
                <a:lnTo>
                  <a:pt x="553" y="40"/>
                </a:lnTo>
                <a:lnTo>
                  <a:pt x="553" y="40"/>
                </a:lnTo>
                <a:lnTo>
                  <a:pt x="553" y="40"/>
                </a:lnTo>
                <a:lnTo>
                  <a:pt x="553" y="40"/>
                </a:lnTo>
                <a:lnTo>
                  <a:pt x="553" y="40"/>
                </a:lnTo>
                <a:lnTo>
                  <a:pt x="553" y="40"/>
                </a:lnTo>
              </a:path>
            </a:pathLst>
          </a:custGeom>
          <a:noFill/>
          <a:ln w="28575"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19" name="Rectangle à coins arrondis 4">
            <a:extLst>
              <a:ext uri="{FF2B5EF4-FFF2-40B4-BE49-F238E27FC236}">
                <a16:creationId xmlns:a16="http://schemas.microsoft.com/office/drawing/2014/main" id="{277E1823-4680-494F-A252-9CF58ADF1254}"/>
              </a:ext>
            </a:extLst>
          </p:cNvPr>
          <p:cNvSpPr/>
          <p:nvPr/>
        </p:nvSpPr>
        <p:spPr>
          <a:xfrm>
            <a:off x="4716099" y="1318849"/>
            <a:ext cx="3586655" cy="3498766"/>
          </a:xfrm>
          <a:prstGeom prst="roundRect">
            <a:avLst>
              <a:gd name="adj" fmla="val 3332"/>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fr-FR" dirty="0">
              <a:solidFill>
                <a:prstClr val="white"/>
              </a:solidFill>
              <a:latin typeface="Arial" panose="020B0604020202020204" pitchFamily="34" charset="0"/>
              <a:cs typeface="Arial" panose="020B0604020202020204" pitchFamily="34" charset="0"/>
            </a:endParaRPr>
          </a:p>
        </p:txBody>
      </p:sp>
      <p:sp>
        <p:nvSpPr>
          <p:cNvPr id="20" name="Freeform 24">
            <a:extLst>
              <a:ext uri="{FF2B5EF4-FFF2-40B4-BE49-F238E27FC236}">
                <a16:creationId xmlns:a16="http://schemas.microsoft.com/office/drawing/2014/main" id="{DFC98337-7F69-4147-930F-0DE47E95169C}"/>
              </a:ext>
            </a:extLst>
          </p:cNvPr>
          <p:cNvSpPr>
            <a:spLocks/>
          </p:cNvSpPr>
          <p:nvPr/>
        </p:nvSpPr>
        <p:spPr bwMode="auto">
          <a:xfrm>
            <a:off x="5206701" y="3126972"/>
            <a:ext cx="2773692" cy="383956"/>
          </a:xfrm>
          <a:custGeom>
            <a:avLst/>
            <a:gdLst>
              <a:gd name="T0" fmla="*/ 21 w 572"/>
              <a:gd name="T1" fmla="*/ 2 h 98"/>
              <a:gd name="T2" fmla="*/ 53 w 572"/>
              <a:gd name="T3" fmla="*/ 5 h 98"/>
              <a:gd name="T4" fmla="*/ 74 w 572"/>
              <a:gd name="T5" fmla="*/ 9 h 98"/>
              <a:gd name="T6" fmla="*/ 97 w 572"/>
              <a:gd name="T7" fmla="*/ 12 h 98"/>
              <a:gd name="T8" fmla="*/ 119 w 572"/>
              <a:gd name="T9" fmla="*/ 15 h 98"/>
              <a:gd name="T10" fmla="*/ 139 w 572"/>
              <a:gd name="T11" fmla="*/ 18 h 98"/>
              <a:gd name="T12" fmla="*/ 159 w 572"/>
              <a:gd name="T13" fmla="*/ 21 h 98"/>
              <a:gd name="T14" fmla="*/ 166 w 572"/>
              <a:gd name="T15" fmla="*/ 25 h 98"/>
              <a:gd name="T16" fmla="*/ 177 w 572"/>
              <a:gd name="T17" fmla="*/ 28 h 98"/>
              <a:gd name="T18" fmla="*/ 187 w 572"/>
              <a:gd name="T19" fmla="*/ 31 h 98"/>
              <a:gd name="T20" fmla="*/ 199 w 572"/>
              <a:gd name="T21" fmla="*/ 33 h 98"/>
              <a:gd name="T22" fmla="*/ 225 w 572"/>
              <a:gd name="T23" fmla="*/ 37 h 98"/>
              <a:gd name="T24" fmla="*/ 232 w 572"/>
              <a:gd name="T25" fmla="*/ 40 h 98"/>
              <a:gd name="T26" fmla="*/ 248 w 572"/>
              <a:gd name="T27" fmla="*/ 43 h 98"/>
              <a:gd name="T28" fmla="*/ 260 w 572"/>
              <a:gd name="T29" fmla="*/ 46 h 98"/>
              <a:gd name="T30" fmla="*/ 274 w 572"/>
              <a:gd name="T31" fmla="*/ 48 h 98"/>
              <a:gd name="T32" fmla="*/ 282 w 572"/>
              <a:gd name="T33" fmla="*/ 49 h 98"/>
              <a:gd name="T34" fmla="*/ 284 w 572"/>
              <a:gd name="T35" fmla="*/ 50 h 98"/>
              <a:gd name="T36" fmla="*/ 285 w 572"/>
              <a:gd name="T37" fmla="*/ 50 h 98"/>
              <a:gd name="T38" fmla="*/ 287 w 572"/>
              <a:gd name="T39" fmla="*/ 51 h 98"/>
              <a:gd name="T40" fmla="*/ 291 w 572"/>
              <a:gd name="T41" fmla="*/ 52 h 98"/>
              <a:gd name="T42" fmla="*/ 295 w 572"/>
              <a:gd name="T43" fmla="*/ 54 h 98"/>
              <a:gd name="T44" fmla="*/ 313 w 572"/>
              <a:gd name="T45" fmla="*/ 55 h 98"/>
              <a:gd name="T46" fmla="*/ 324 w 572"/>
              <a:gd name="T47" fmla="*/ 59 h 98"/>
              <a:gd name="T48" fmla="*/ 339 w 572"/>
              <a:gd name="T49" fmla="*/ 62 h 98"/>
              <a:gd name="T50" fmla="*/ 354 w 572"/>
              <a:gd name="T51" fmla="*/ 65 h 98"/>
              <a:gd name="T52" fmla="*/ 367 w 572"/>
              <a:gd name="T53" fmla="*/ 68 h 98"/>
              <a:gd name="T54" fmla="*/ 376 w 572"/>
              <a:gd name="T55" fmla="*/ 69 h 98"/>
              <a:gd name="T56" fmla="*/ 388 w 572"/>
              <a:gd name="T57" fmla="*/ 71 h 98"/>
              <a:gd name="T58" fmla="*/ 405 w 572"/>
              <a:gd name="T59" fmla="*/ 74 h 98"/>
              <a:gd name="T60" fmla="*/ 414 w 572"/>
              <a:gd name="T61" fmla="*/ 76 h 98"/>
              <a:gd name="T62" fmla="*/ 423 w 572"/>
              <a:gd name="T63" fmla="*/ 79 h 98"/>
              <a:gd name="T64" fmla="*/ 431 w 572"/>
              <a:gd name="T65" fmla="*/ 81 h 98"/>
              <a:gd name="T66" fmla="*/ 447 w 572"/>
              <a:gd name="T67" fmla="*/ 85 h 98"/>
              <a:gd name="T68" fmla="*/ 452 w 572"/>
              <a:gd name="T69" fmla="*/ 87 h 98"/>
              <a:gd name="T70" fmla="*/ 461 w 572"/>
              <a:gd name="T71" fmla="*/ 88 h 98"/>
              <a:gd name="T72" fmla="*/ 466 w 572"/>
              <a:gd name="T73" fmla="*/ 89 h 98"/>
              <a:gd name="T74" fmla="*/ 472 w 572"/>
              <a:gd name="T75" fmla="*/ 90 h 98"/>
              <a:gd name="T76" fmla="*/ 474 w 572"/>
              <a:gd name="T77" fmla="*/ 90 h 98"/>
              <a:gd name="T78" fmla="*/ 477 w 572"/>
              <a:gd name="T79" fmla="*/ 90 h 98"/>
              <a:gd name="T80" fmla="*/ 477 w 572"/>
              <a:gd name="T81" fmla="*/ 91 h 98"/>
              <a:gd name="T82" fmla="*/ 479 w 572"/>
              <a:gd name="T83" fmla="*/ 91 h 98"/>
              <a:gd name="T84" fmla="*/ 480 w 572"/>
              <a:gd name="T85" fmla="*/ 91 h 98"/>
              <a:gd name="T86" fmla="*/ 483 w 572"/>
              <a:gd name="T87" fmla="*/ 91 h 98"/>
              <a:gd name="T88" fmla="*/ 486 w 572"/>
              <a:gd name="T89" fmla="*/ 91 h 98"/>
              <a:gd name="T90" fmla="*/ 490 w 572"/>
              <a:gd name="T91" fmla="*/ 91 h 98"/>
              <a:gd name="T92" fmla="*/ 495 w 572"/>
              <a:gd name="T93" fmla="*/ 91 h 98"/>
              <a:gd name="T94" fmla="*/ 499 w 572"/>
              <a:gd name="T95" fmla="*/ 92 h 98"/>
              <a:gd name="T96" fmla="*/ 504 w 572"/>
              <a:gd name="T97" fmla="*/ 92 h 98"/>
              <a:gd name="T98" fmla="*/ 508 w 572"/>
              <a:gd name="T99" fmla="*/ 93 h 98"/>
              <a:gd name="T100" fmla="*/ 513 w 572"/>
              <a:gd name="T101" fmla="*/ 93 h 98"/>
              <a:gd name="T102" fmla="*/ 519 w 572"/>
              <a:gd name="T103" fmla="*/ 94 h 98"/>
              <a:gd name="T104" fmla="*/ 525 w 572"/>
              <a:gd name="T105" fmla="*/ 94 h 98"/>
              <a:gd name="T106" fmla="*/ 528 w 572"/>
              <a:gd name="T107" fmla="*/ 94 h 98"/>
              <a:gd name="T108" fmla="*/ 536 w 572"/>
              <a:gd name="T109" fmla="*/ 94 h 98"/>
              <a:gd name="T110" fmla="*/ 543 w 572"/>
              <a:gd name="T111" fmla="*/ 95 h 98"/>
              <a:gd name="T112" fmla="*/ 550 w 572"/>
              <a:gd name="T113" fmla="*/ 95 h 98"/>
              <a:gd name="T114" fmla="*/ 555 w 572"/>
              <a:gd name="T115" fmla="*/ 96 h 98"/>
              <a:gd name="T116" fmla="*/ 559 w 572"/>
              <a:gd name="T117" fmla="*/ 97 h 98"/>
              <a:gd name="T118" fmla="*/ 565 w 572"/>
              <a:gd name="T119" fmla="*/ 97 h 98"/>
              <a:gd name="T120" fmla="*/ 567 w 572"/>
              <a:gd name="T121" fmla="*/ 98 h 98"/>
              <a:gd name="T122" fmla="*/ 572 w 572"/>
              <a:gd name="T123"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2" h="98">
                <a:moveTo>
                  <a:pt x="0" y="0"/>
                </a:moveTo>
                <a:lnTo>
                  <a:pt x="0" y="0"/>
                </a:lnTo>
                <a:lnTo>
                  <a:pt x="0" y="0"/>
                </a:lnTo>
                <a:lnTo>
                  <a:pt x="0" y="0"/>
                </a:lnTo>
                <a:lnTo>
                  <a:pt x="0" y="0"/>
                </a:lnTo>
                <a:lnTo>
                  <a:pt x="0" y="0"/>
                </a:lnTo>
                <a:lnTo>
                  <a:pt x="0" y="0"/>
                </a:lnTo>
                <a:lnTo>
                  <a:pt x="0" y="0"/>
                </a:lnTo>
                <a:lnTo>
                  <a:pt x="0" y="0"/>
                </a:lnTo>
                <a:lnTo>
                  <a:pt x="0" y="0"/>
                </a:lnTo>
                <a:lnTo>
                  <a:pt x="6" y="0"/>
                </a:lnTo>
                <a:lnTo>
                  <a:pt x="6" y="0"/>
                </a:lnTo>
                <a:lnTo>
                  <a:pt x="6" y="0"/>
                </a:lnTo>
                <a:lnTo>
                  <a:pt x="8" y="0"/>
                </a:lnTo>
                <a:lnTo>
                  <a:pt x="8" y="1"/>
                </a:lnTo>
                <a:lnTo>
                  <a:pt x="8" y="1"/>
                </a:lnTo>
                <a:lnTo>
                  <a:pt x="9" y="1"/>
                </a:lnTo>
                <a:lnTo>
                  <a:pt x="9" y="1"/>
                </a:lnTo>
                <a:lnTo>
                  <a:pt x="9" y="1"/>
                </a:lnTo>
                <a:lnTo>
                  <a:pt x="11" y="1"/>
                </a:lnTo>
                <a:lnTo>
                  <a:pt x="11" y="1"/>
                </a:lnTo>
                <a:lnTo>
                  <a:pt x="11" y="1"/>
                </a:lnTo>
                <a:lnTo>
                  <a:pt x="16" y="1"/>
                </a:lnTo>
                <a:lnTo>
                  <a:pt x="16" y="1"/>
                </a:lnTo>
                <a:lnTo>
                  <a:pt x="16" y="1"/>
                </a:lnTo>
                <a:lnTo>
                  <a:pt x="21" y="1"/>
                </a:lnTo>
                <a:lnTo>
                  <a:pt x="21" y="2"/>
                </a:lnTo>
                <a:lnTo>
                  <a:pt x="21" y="2"/>
                </a:lnTo>
                <a:lnTo>
                  <a:pt x="21" y="2"/>
                </a:lnTo>
                <a:lnTo>
                  <a:pt x="21" y="2"/>
                </a:lnTo>
                <a:lnTo>
                  <a:pt x="21" y="2"/>
                </a:lnTo>
                <a:lnTo>
                  <a:pt x="21" y="2"/>
                </a:lnTo>
                <a:lnTo>
                  <a:pt x="21" y="2"/>
                </a:lnTo>
                <a:lnTo>
                  <a:pt x="21" y="2"/>
                </a:lnTo>
                <a:lnTo>
                  <a:pt x="23" y="2"/>
                </a:lnTo>
                <a:lnTo>
                  <a:pt x="23" y="3"/>
                </a:lnTo>
                <a:lnTo>
                  <a:pt x="23" y="3"/>
                </a:lnTo>
                <a:lnTo>
                  <a:pt x="27" y="3"/>
                </a:lnTo>
                <a:lnTo>
                  <a:pt x="27" y="3"/>
                </a:lnTo>
                <a:lnTo>
                  <a:pt x="27" y="3"/>
                </a:lnTo>
                <a:lnTo>
                  <a:pt x="27" y="3"/>
                </a:lnTo>
                <a:lnTo>
                  <a:pt x="27" y="3"/>
                </a:lnTo>
                <a:lnTo>
                  <a:pt x="27" y="3"/>
                </a:lnTo>
                <a:lnTo>
                  <a:pt x="29" y="3"/>
                </a:lnTo>
                <a:lnTo>
                  <a:pt x="29" y="3"/>
                </a:lnTo>
                <a:lnTo>
                  <a:pt x="29" y="3"/>
                </a:lnTo>
                <a:lnTo>
                  <a:pt x="32" y="3"/>
                </a:lnTo>
                <a:lnTo>
                  <a:pt x="32" y="3"/>
                </a:lnTo>
                <a:lnTo>
                  <a:pt x="32" y="3"/>
                </a:lnTo>
                <a:lnTo>
                  <a:pt x="36" y="3"/>
                </a:lnTo>
                <a:lnTo>
                  <a:pt x="36" y="3"/>
                </a:lnTo>
                <a:lnTo>
                  <a:pt x="36" y="3"/>
                </a:lnTo>
                <a:lnTo>
                  <a:pt x="38" y="3"/>
                </a:lnTo>
                <a:lnTo>
                  <a:pt x="38" y="4"/>
                </a:lnTo>
                <a:lnTo>
                  <a:pt x="38" y="4"/>
                </a:lnTo>
                <a:lnTo>
                  <a:pt x="40" y="4"/>
                </a:lnTo>
                <a:lnTo>
                  <a:pt x="40" y="4"/>
                </a:lnTo>
                <a:lnTo>
                  <a:pt x="40" y="4"/>
                </a:lnTo>
                <a:lnTo>
                  <a:pt x="41" y="4"/>
                </a:lnTo>
                <a:lnTo>
                  <a:pt x="41" y="4"/>
                </a:lnTo>
                <a:lnTo>
                  <a:pt x="41" y="4"/>
                </a:lnTo>
                <a:lnTo>
                  <a:pt x="45" y="4"/>
                </a:lnTo>
                <a:lnTo>
                  <a:pt x="45" y="5"/>
                </a:lnTo>
                <a:lnTo>
                  <a:pt x="45" y="5"/>
                </a:lnTo>
                <a:lnTo>
                  <a:pt x="46" y="5"/>
                </a:lnTo>
                <a:lnTo>
                  <a:pt x="46" y="5"/>
                </a:lnTo>
                <a:lnTo>
                  <a:pt x="46" y="5"/>
                </a:lnTo>
                <a:lnTo>
                  <a:pt x="53" y="5"/>
                </a:lnTo>
                <a:lnTo>
                  <a:pt x="53" y="5"/>
                </a:lnTo>
                <a:lnTo>
                  <a:pt x="53" y="5"/>
                </a:lnTo>
                <a:lnTo>
                  <a:pt x="53" y="5"/>
                </a:lnTo>
                <a:lnTo>
                  <a:pt x="53" y="6"/>
                </a:lnTo>
                <a:lnTo>
                  <a:pt x="53" y="6"/>
                </a:lnTo>
                <a:lnTo>
                  <a:pt x="58" y="6"/>
                </a:lnTo>
                <a:lnTo>
                  <a:pt x="58" y="6"/>
                </a:lnTo>
                <a:lnTo>
                  <a:pt x="58" y="6"/>
                </a:lnTo>
                <a:lnTo>
                  <a:pt x="59" y="6"/>
                </a:lnTo>
                <a:lnTo>
                  <a:pt x="59" y="6"/>
                </a:lnTo>
                <a:lnTo>
                  <a:pt x="59" y="6"/>
                </a:lnTo>
                <a:lnTo>
                  <a:pt x="62" y="6"/>
                </a:lnTo>
                <a:lnTo>
                  <a:pt x="62" y="7"/>
                </a:lnTo>
                <a:lnTo>
                  <a:pt x="62" y="7"/>
                </a:lnTo>
                <a:lnTo>
                  <a:pt x="64" y="7"/>
                </a:lnTo>
                <a:lnTo>
                  <a:pt x="64" y="7"/>
                </a:lnTo>
                <a:lnTo>
                  <a:pt x="64" y="7"/>
                </a:lnTo>
                <a:lnTo>
                  <a:pt x="68" y="7"/>
                </a:lnTo>
                <a:lnTo>
                  <a:pt x="68" y="7"/>
                </a:lnTo>
                <a:lnTo>
                  <a:pt x="68" y="7"/>
                </a:lnTo>
                <a:lnTo>
                  <a:pt x="70" y="7"/>
                </a:lnTo>
                <a:lnTo>
                  <a:pt x="70" y="7"/>
                </a:lnTo>
                <a:lnTo>
                  <a:pt x="70" y="7"/>
                </a:lnTo>
                <a:lnTo>
                  <a:pt x="70" y="7"/>
                </a:lnTo>
                <a:lnTo>
                  <a:pt x="70" y="8"/>
                </a:lnTo>
                <a:lnTo>
                  <a:pt x="70" y="8"/>
                </a:lnTo>
                <a:lnTo>
                  <a:pt x="71" y="8"/>
                </a:lnTo>
                <a:lnTo>
                  <a:pt x="71" y="8"/>
                </a:lnTo>
                <a:lnTo>
                  <a:pt x="71" y="8"/>
                </a:lnTo>
                <a:lnTo>
                  <a:pt x="74" y="8"/>
                </a:lnTo>
                <a:lnTo>
                  <a:pt x="74" y="8"/>
                </a:lnTo>
                <a:lnTo>
                  <a:pt x="74" y="8"/>
                </a:lnTo>
                <a:lnTo>
                  <a:pt x="74" y="8"/>
                </a:lnTo>
                <a:lnTo>
                  <a:pt x="74" y="9"/>
                </a:lnTo>
                <a:lnTo>
                  <a:pt x="74" y="9"/>
                </a:lnTo>
                <a:lnTo>
                  <a:pt x="76" y="9"/>
                </a:lnTo>
                <a:lnTo>
                  <a:pt x="76" y="9"/>
                </a:lnTo>
                <a:lnTo>
                  <a:pt x="76" y="9"/>
                </a:lnTo>
                <a:lnTo>
                  <a:pt x="76" y="9"/>
                </a:lnTo>
                <a:lnTo>
                  <a:pt x="76" y="9"/>
                </a:lnTo>
                <a:lnTo>
                  <a:pt x="76" y="9"/>
                </a:lnTo>
                <a:lnTo>
                  <a:pt x="84" y="9"/>
                </a:lnTo>
                <a:lnTo>
                  <a:pt x="84" y="10"/>
                </a:lnTo>
                <a:lnTo>
                  <a:pt x="84" y="10"/>
                </a:lnTo>
                <a:lnTo>
                  <a:pt x="85" y="10"/>
                </a:lnTo>
                <a:lnTo>
                  <a:pt x="85" y="10"/>
                </a:lnTo>
                <a:lnTo>
                  <a:pt x="85" y="10"/>
                </a:lnTo>
                <a:lnTo>
                  <a:pt x="86" y="10"/>
                </a:lnTo>
                <a:lnTo>
                  <a:pt x="86" y="10"/>
                </a:lnTo>
                <a:lnTo>
                  <a:pt x="86" y="10"/>
                </a:lnTo>
                <a:lnTo>
                  <a:pt x="88" y="10"/>
                </a:lnTo>
                <a:lnTo>
                  <a:pt x="88" y="11"/>
                </a:lnTo>
                <a:lnTo>
                  <a:pt x="88" y="11"/>
                </a:lnTo>
                <a:lnTo>
                  <a:pt x="88" y="11"/>
                </a:lnTo>
                <a:lnTo>
                  <a:pt x="88" y="11"/>
                </a:lnTo>
                <a:lnTo>
                  <a:pt x="88" y="11"/>
                </a:lnTo>
                <a:lnTo>
                  <a:pt x="89" y="11"/>
                </a:lnTo>
                <a:lnTo>
                  <a:pt x="89" y="11"/>
                </a:lnTo>
                <a:lnTo>
                  <a:pt x="89" y="11"/>
                </a:lnTo>
                <a:lnTo>
                  <a:pt x="90" y="11"/>
                </a:lnTo>
                <a:lnTo>
                  <a:pt x="90" y="11"/>
                </a:lnTo>
                <a:lnTo>
                  <a:pt x="90" y="11"/>
                </a:lnTo>
                <a:lnTo>
                  <a:pt x="97" y="11"/>
                </a:lnTo>
                <a:lnTo>
                  <a:pt x="97" y="12"/>
                </a:lnTo>
                <a:lnTo>
                  <a:pt x="97" y="12"/>
                </a:lnTo>
                <a:lnTo>
                  <a:pt x="97" y="12"/>
                </a:lnTo>
                <a:lnTo>
                  <a:pt x="97" y="12"/>
                </a:lnTo>
                <a:lnTo>
                  <a:pt x="97" y="12"/>
                </a:lnTo>
                <a:lnTo>
                  <a:pt x="98" y="12"/>
                </a:lnTo>
                <a:lnTo>
                  <a:pt x="98" y="13"/>
                </a:lnTo>
                <a:lnTo>
                  <a:pt x="98" y="13"/>
                </a:lnTo>
                <a:lnTo>
                  <a:pt x="99" y="13"/>
                </a:lnTo>
                <a:lnTo>
                  <a:pt x="99" y="13"/>
                </a:lnTo>
                <a:lnTo>
                  <a:pt x="99" y="13"/>
                </a:lnTo>
                <a:lnTo>
                  <a:pt x="100" y="13"/>
                </a:lnTo>
                <a:lnTo>
                  <a:pt x="100" y="13"/>
                </a:lnTo>
                <a:lnTo>
                  <a:pt x="100" y="13"/>
                </a:lnTo>
                <a:lnTo>
                  <a:pt x="103" y="13"/>
                </a:lnTo>
                <a:lnTo>
                  <a:pt x="103" y="13"/>
                </a:lnTo>
                <a:lnTo>
                  <a:pt x="103" y="13"/>
                </a:lnTo>
                <a:lnTo>
                  <a:pt x="104" y="13"/>
                </a:lnTo>
                <a:lnTo>
                  <a:pt x="104" y="13"/>
                </a:lnTo>
                <a:lnTo>
                  <a:pt x="104" y="13"/>
                </a:lnTo>
                <a:lnTo>
                  <a:pt x="107" y="13"/>
                </a:lnTo>
                <a:lnTo>
                  <a:pt x="107" y="13"/>
                </a:lnTo>
                <a:lnTo>
                  <a:pt x="107" y="13"/>
                </a:lnTo>
                <a:lnTo>
                  <a:pt x="108" y="13"/>
                </a:lnTo>
                <a:lnTo>
                  <a:pt x="108" y="14"/>
                </a:lnTo>
                <a:lnTo>
                  <a:pt x="108" y="14"/>
                </a:lnTo>
                <a:lnTo>
                  <a:pt x="112" y="14"/>
                </a:lnTo>
                <a:lnTo>
                  <a:pt x="112" y="14"/>
                </a:lnTo>
                <a:lnTo>
                  <a:pt x="112" y="14"/>
                </a:lnTo>
                <a:lnTo>
                  <a:pt x="116" y="14"/>
                </a:lnTo>
                <a:lnTo>
                  <a:pt x="116" y="14"/>
                </a:lnTo>
                <a:lnTo>
                  <a:pt x="116" y="14"/>
                </a:lnTo>
                <a:lnTo>
                  <a:pt x="117" y="14"/>
                </a:lnTo>
                <a:lnTo>
                  <a:pt x="117" y="15"/>
                </a:lnTo>
                <a:lnTo>
                  <a:pt x="117" y="15"/>
                </a:lnTo>
                <a:lnTo>
                  <a:pt x="117" y="15"/>
                </a:lnTo>
                <a:lnTo>
                  <a:pt x="117" y="15"/>
                </a:lnTo>
                <a:lnTo>
                  <a:pt x="117" y="15"/>
                </a:lnTo>
                <a:lnTo>
                  <a:pt x="119" y="15"/>
                </a:lnTo>
                <a:lnTo>
                  <a:pt x="119" y="15"/>
                </a:lnTo>
                <a:lnTo>
                  <a:pt x="119" y="15"/>
                </a:lnTo>
                <a:lnTo>
                  <a:pt x="122" y="15"/>
                </a:lnTo>
                <a:lnTo>
                  <a:pt x="122" y="15"/>
                </a:lnTo>
                <a:lnTo>
                  <a:pt x="122" y="15"/>
                </a:lnTo>
                <a:lnTo>
                  <a:pt x="125" y="15"/>
                </a:lnTo>
                <a:lnTo>
                  <a:pt x="125" y="16"/>
                </a:lnTo>
                <a:lnTo>
                  <a:pt x="125" y="16"/>
                </a:lnTo>
                <a:lnTo>
                  <a:pt x="126" y="16"/>
                </a:lnTo>
                <a:lnTo>
                  <a:pt x="126" y="16"/>
                </a:lnTo>
                <a:lnTo>
                  <a:pt x="126" y="16"/>
                </a:lnTo>
                <a:lnTo>
                  <a:pt x="128" y="16"/>
                </a:lnTo>
                <a:lnTo>
                  <a:pt x="128" y="16"/>
                </a:lnTo>
                <a:lnTo>
                  <a:pt x="128" y="16"/>
                </a:lnTo>
                <a:lnTo>
                  <a:pt x="129" y="16"/>
                </a:lnTo>
                <a:lnTo>
                  <a:pt x="129" y="17"/>
                </a:lnTo>
                <a:lnTo>
                  <a:pt x="129" y="17"/>
                </a:lnTo>
                <a:lnTo>
                  <a:pt x="130" y="17"/>
                </a:lnTo>
                <a:lnTo>
                  <a:pt x="130" y="17"/>
                </a:lnTo>
                <a:lnTo>
                  <a:pt x="130" y="17"/>
                </a:lnTo>
                <a:lnTo>
                  <a:pt x="133" y="17"/>
                </a:lnTo>
                <a:lnTo>
                  <a:pt x="133" y="17"/>
                </a:lnTo>
                <a:lnTo>
                  <a:pt x="133" y="17"/>
                </a:lnTo>
                <a:lnTo>
                  <a:pt x="138" y="17"/>
                </a:lnTo>
                <a:lnTo>
                  <a:pt x="138" y="18"/>
                </a:lnTo>
                <a:lnTo>
                  <a:pt x="138" y="18"/>
                </a:lnTo>
                <a:lnTo>
                  <a:pt x="138" y="18"/>
                </a:lnTo>
                <a:lnTo>
                  <a:pt x="138" y="18"/>
                </a:lnTo>
                <a:lnTo>
                  <a:pt x="138" y="18"/>
                </a:lnTo>
                <a:lnTo>
                  <a:pt x="138" y="18"/>
                </a:lnTo>
                <a:lnTo>
                  <a:pt x="138" y="18"/>
                </a:lnTo>
                <a:lnTo>
                  <a:pt x="138" y="18"/>
                </a:lnTo>
                <a:lnTo>
                  <a:pt x="139" y="18"/>
                </a:lnTo>
                <a:lnTo>
                  <a:pt x="139" y="18"/>
                </a:lnTo>
                <a:lnTo>
                  <a:pt x="139" y="18"/>
                </a:lnTo>
                <a:lnTo>
                  <a:pt x="140" y="18"/>
                </a:lnTo>
                <a:lnTo>
                  <a:pt x="140" y="19"/>
                </a:lnTo>
                <a:lnTo>
                  <a:pt x="140" y="19"/>
                </a:lnTo>
                <a:lnTo>
                  <a:pt x="142" y="19"/>
                </a:lnTo>
                <a:lnTo>
                  <a:pt x="142" y="19"/>
                </a:lnTo>
                <a:lnTo>
                  <a:pt x="142" y="19"/>
                </a:lnTo>
                <a:lnTo>
                  <a:pt x="146" y="19"/>
                </a:lnTo>
                <a:lnTo>
                  <a:pt x="146" y="19"/>
                </a:lnTo>
                <a:lnTo>
                  <a:pt x="146" y="19"/>
                </a:lnTo>
                <a:lnTo>
                  <a:pt x="148" y="19"/>
                </a:lnTo>
                <a:lnTo>
                  <a:pt x="148" y="19"/>
                </a:lnTo>
                <a:lnTo>
                  <a:pt x="148" y="19"/>
                </a:lnTo>
                <a:lnTo>
                  <a:pt x="149" y="19"/>
                </a:lnTo>
                <a:lnTo>
                  <a:pt x="149" y="19"/>
                </a:lnTo>
                <a:lnTo>
                  <a:pt x="149" y="19"/>
                </a:lnTo>
                <a:lnTo>
                  <a:pt x="152" y="19"/>
                </a:lnTo>
                <a:lnTo>
                  <a:pt x="152" y="20"/>
                </a:lnTo>
                <a:lnTo>
                  <a:pt x="152" y="20"/>
                </a:lnTo>
                <a:lnTo>
                  <a:pt x="154" y="20"/>
                </a:lnTo>
                <a:lnTo>
                  <a:pt x="154" y="20"/>
                </a:lnTo>
                <a:lnTo>
                  <a:pt x="154" y="20"/>
                </a:lnTo>
                <a:lnTo>
                  <a:pt x="156" y="20"/>
                </a:lnTo>
                <a:lnTo>
                  <a:pt x="156" y="20"/>
                </a:lnTo>
                <a:lnTo>
                  <a:pt x="156" y="20"/>
                </a:lnTo>
                <a:lnTo>
                  <a:pt x="157" y="20"/>
                </a:lnTo>
                <a:lnTo>
                  <a:pt x="157" y="21"/>
                </a:lnTo>
                <a:lnTo>
                  <a:pt x="157" y="21"/>
                </a:lnTo>
                <a:lnTo>
                  <a:pt x="159" y="21"/>
                </a:lnTo>
                <a:lnTo>
                  <a:pt x="159" y="21"/>
                </a:lnTo>
                <a:lnTo>
                  <a:pt x="159" y="21"/>
                </a:lnTo>
                <a:lnTo>
                  <a:pt x="159" y="21"/>
                </a:lnTo>
                <a:lnTo>
                  <a:pt x="159" y="21"/>
                </a:lnTo>
                <a:lnTo>
                  <a:pt x="159" y="21"/>
                </a:lnTo>
                <a:lnTo>
                  <a:pt x="159" y="21"/>
                </a:lnTo>
                <a:lnTo>
                  <a:pt x="159" y="21"/>
                </a:lnTo>
                <a:lnTo>
                  <a:pt x="159" y="21"/>
                </a:lnTo>
                <a:lnTo>
                  <a:pt x="160" y="21"/>
                </a:lnTo>
                <a:lnTo>
                  <a:pt x="160" y="22"/>
                </a:lnTo>
                <a:lnTo>
                  <a:pt x="160" y="22"/>
                </a:lnTo>
                <a:lnTo>
                  <a:pt x="160" y="22"/>
                </a:lnTo>
                <a:lnTo>
                  <a:pt x="160" y="22"/>
                </a:lnTo>
                <a:lnTo>
                  <a:pt x="160" y="22"/>
                </a:lnTo>
                <a:lnTo>
                  <a:pt x="161" y="22"/>
                </a:lnTo>
                <a:lnTo>
                  <a:pt x="161" y="22"/>
                </a:lnTo>
                <a:lnTo>
                  <a:pt x="161" y="22"/>
                </a:lnTo>
                <a:lnTo>
                  <a:pt x="161" y="22"/>
                </a:lnTo>
                <a:lnTo>
                  <a:pt x="161" y="23"/>
                </a:lnTo>
                <a:lnTo>
                  <a:pt x="161" y="23"/>
                </a:lnTo>
                <a:lnTo>
                  <a:pt x="162" y="23"/>
                </a:lnTo>
                <a:lnTo>
                  <a:pt x="162" y="23"/>
                </a:lnTo>
                <a:lnTo>
                  <a:pt x="162" y="23"/>
                </a:lnTo>
                <a:lnTo>
                  <a:pt x="162" y="23"/>
                </a:lnTo>
                <a:lnTo>
                  <a:pt x="162" y="23"/>
                </a:lnTo>
                <a:lnTo>
                  <a:pt x="162" y="23"/>
                </a:lnTo>
                <a:lnTo>
                  <a:pt x="164" y="23"/>
                </a:lnTo>
                <a:lnTo>
                  <a:pt x="164" y="23"/>
                </a:lnTo>
                <a:lnTo>
                  <a:pt x="164" y="23"/>
                </a:lnTo>
                <a:lnTo>
                  <a:pt x="165" y="23"/>
                </a:lnTo>
                <a:lnTo>
                  <a:pt x="165" y="24"/>
                </a:lnTo>
                <a:lnTo>
                  <a:pt x="165" y="24"/>
                </a:lnTo>
                <a:lnTo>
                  <a:pt x="165" y="24"/>
                </a:lnTo>
                <a:lnTo>
                  <a:pt x="165" y="24"/>
                </a:lnTo>
                <a:lnTo>
                  <a:pt x="165" y="24"/>
                </a:lnTo>
                <a:lnTo>
                  <a:pt x="166" y="24"/>
                </a:lnTo>
                <a:lnTo>
                  <a:pt x="166" y="25"/>
                </a:lnTo>
                <a:lnTo>
                  <a:pt x="166" y="25"/>
                </a:lnTo>
                <a:lnTo>
                  <a:pt x="166" y="25"/>
                </a:lnTo>
                <a:lnTo>
                  <a:pt x="166" y="25"/>
                </a:lnTo>
                <a:lnTo>
                  <a:pt x="166" y="25"/>
                </a:lnTo>
                <a:lnTo>
                  <a:pt x="167" y="25"/>
                </a:lnTo>
                <a:lnTo>
                  <a:pt x="167" y="25"/>
                </a:lnTo>
                <a:lnTo>
                  <a:pt x="167" y="25"/>
                </a:lnTo>
                <a:lnTo>
                  <a:pt x="167" y="25"/>
                </a:lnTo>
                <a:lnTo>
                  <a:pt x="167" y="26"/>
                </a:lnTo>
                <a:lnTo>
                  <a:pt x="167" y="26"/>
                </a:lnTo>
                <a:lnTo>
                  <a:pt x="168" y="26"/>
                </a:lnTo>
                <a:lnTo>
                  <a:pt x="168" y="26"/>
                </a:lnTo>
                <a:lnTo>
                  <a:pt x="168" y="26"/>
                </a:lnTo>
                <a:lnTo>
                  <a:pt x="171" y="26"/>
                </a:lnTo>
                <a:lnTo>
                  <a:pt x="171" y="26"/>
                </a:lnTo>
                <a:lnTo>
                  <a:pt x="171" y="26"/>
                </a:lnTo>
                <a:lnTo>
                  <a:pt x="173" y="26"/>
                </a:lnTo>
                <a:lnTo>
                  <a:pt x="173" y="27"/>
                </a:lnTo>
                <a:lnTo>
                  <a:pt x="173" y="27"/>
                </a:lnTo>
                <a:lnTo>
                  <a:pt x="173" y="27"/>
                </a:lnTo>
                <a:lnTo>
                  <a:pt x="173" y="27"/>
                </a:lnTo>
                <a:lnTo>
                  <a:pt x="173" y="27"/>
                </a:lnTo>
                <a:lnTo>
                  <a:pt x="174" y="27"/>
                </a:lnTo>
                <a:lnTo>
                  <a:pt x="174" y="27"/>
                </a:lnTo>
                <a:lnTo>
                  <a:pt x="174" y="27"/>
                </a:lnTo>
                <a:lnTo>
                  <a:pt x="174" y="27"/>
                </a:lnTo>
                <a:lnTo>
                  <a:pt x="174" y="27"/>
                </a:lnTo>
                <a:lnTo>
                  <a:pt x="174" y="27"/>
                </a:lnTo>
                <a:lnTo>
                  <a:pt x="175" y="27"/>
                </a:lnTo>
                <a:lnTo>
                  <a:pt x="175" y="28"/>
                </a:lnTo>
                <a:lnTo>
                  <a:pt x="175" y="28"/>
                </a:lnTo>
                <a:lnTo>
                  <a:pt x="175" y="28"/>
                </a:lnTo>
                <a:lnTo>
                  <a:pt x="175" y="28"/>
                </a:lnTo>
                <a:lnTo>
                  <a:pt x="175" y="28"/>
                </a:lnTo>
                <a:lnTo>
                  <a:pt x="177" y="28"/>
                </a:lnTo>
                <a:lnTo>
                  <a:pt x="177" y="28"/>
                </a:lnTo>
                <a:lnTo>
                  <a:pt x="177" y="28"/>
                </a:lnTo>
                <a:lnTo>
                  <a:pt x="178" y="28"/>
                </a:lnTo>
                <a:lnTo>
                  <a:pt x="178" y="28"/>
                </a:lnTo>
                <a:lnTo>
                  <a:pt x="178" y="28"/>
                </a:lnTo>
                <a:lnTo>
                  <a:pt x="179" y="28"/>
                </a:lnTo>
                <a:lnTo>
                  <a:pt x="179" y="29"/>
                </a:lnTo>
                <a:lnTo>
                  <a:pt x="179" y="29"/>
                </a:lnTo>
                <a:lnTo>
                  <a:pt x="180" y="29"/>
                </a:lnTo>
                <a:lnTo>
                  <a:pt x="180" y="29"/>
                </a:lnTo>
                <a:lnTo>
                  <a:pt x="180" y="29"/>
                </a:lnTo>
                <a:lnTo>
                  <a:pt x="181" y="29"/>
                </a:lnTo>
                <a:lnTo>
                  <a:pt x="181" y="29"/>
                </a:lnTo>
                <a:lnTo>
                  <a:pt x="181" y="29"/>
                </a:lnTo>
                <a:lnTo>
                  <a:pt x="182" y="29"/>
                </a:lnTo>
                <a:lnTo>
                  <a:pt x="182" y="29"/>
                </a:lnTo>
                <a:lnTo>
                  <a:pt x="182" y="29"/>
                </a:lnTo>
                <a:lnTo>
                  <a:pt x="182" y="29"/>
                </a:lnTo>
                <a:lnTo>
                  <a:pt x="182" y="29"/>
                </a:lnTo>
                <a:lnTo>
                  <a:pt x="182" y="29"/>
                </a:lnTo>
                <a:lnTo>
                  <a:pt x="184" y="29"/>
                </a:lnTo>
                <a:lnTo>
                  <a:pt x="184" y="30"/>
                </a:lnTo>
                <a:lnTo>
                  <a:pt x="184" y="30"/>
                </a:lnTo>
                <a:lnTo>
                  <a:pt x="185" y="30"/>
                </a:lnTo>
                <a:lnTo>
                  <a:pt x="185" y="30"/>
                </a:lnTo>
                <a:lnTo>
                  <a:pt x="185" y="30"/>
                </a:lnTo>
                <a:lnTo>
                  <a:pt x="185" y="30"/>
                </a:lnTo>
                <a:lnTo>
                  <a:pt x="185" y="31"/>
                </a:lnTo>
                <a:lnTo>
                  <a:pt x="185" y="31"/>
                </a:lnTo>
                <a:lnTo>
                  <a:pt x="186" y="31"/>
                </a:lnTo>
                <a:lnTo>
                  <a:pt x="186" y="31"/>
                </a:lnTo>
                <a:lnTo>
                  <a:pt x="186" y="31"/>
                </a:lnTo>
                <a:lnTo>
                  <a:pt x="187" y="31"/>
                </a:lnTo>
                <a:lnTo>
                  <a:pt x="187" y="31"/>
                </a:lnTo>
                <a:lnTo>
                  <a:pt x="187" y="31"/>
                </a:lnTo>
                <a:lnTo>
                  <a:pt x="189" y="31"/>
                </a:lnTo>
                <a:lnTo>
                  <a:pt x="189" y="31"/>
                </a:lnTo>
                <a:lnTo>
                  <a:pt x="189" y="31"/>
                </a:lnTo>
                <a:lnTo>
                  <a:pt x="190" y="31"/>
                </a:lnTo>
                <a:lnTo>
                  <a:pt x="190" y="32"/>
                </a:lnTo>
                <a:lnTo>
                  <a:pt x="190" y="32"/>
                </a:lnTo>
                <a:lnTo>
                  <a:pt x="192" y="32"/>
                </a:lnTo>
                <a:lnTo>
                  <a:pt x="192" y="32"/>
                </a:lnTo>
                <a:lnTo>
                  <a:pt x="192" y="32"/>
                </a:lnTo>
                <a:lnTo>
                  <a:pt x="192" y="32"/>
                </a:lnTo>
                <a:lnTo>
                  <a:pt x="192" y="32"/>
                </a:lnTo>
                <a:lnTo>
                  <a:pt x="192" y="32"/>
                </a:lnTo>
                <a:lnTo>
                  <a:pt x="192" y="32"/>
                </a:lnTo>
                <a:lnTo>
                  <a:pt x="192" y="32"/>
                </a:lnTo>
                <a:lnTo>
                  <a:pt x="192" y="32"/>
                </a:lnTo>
                <a:lnTo>
                  <a:pt x="193" y="32"/>
                </a:lnTo>
                <a:lnTo>
                  <a:pt x="193" y="32"/>
                </a:lnTo>
                <a:lnTo>
                  <a:pt x="193" y="32"/>
                </a:lnTo>
                <a:lnTo>
                  <a:pt x="194" y="32"/>
                </a:lnTo>
                <a:lnTo>
                  <a:pt x="194" y="32"/>
                </a:lnTo>
                <a:lnTo>
                  <a:pt x="194" y="32"/>
                </a:lnTo>
                <a:lnTo>
                  <a:pt x="196" y="32"/>
                </a:lnTo>
                <a:lnTo>
                  <a:pt x="196" y="33"/>
                </a:lnTo>
                <a:lnTo>
                  <a:pt x="196" y="33"/>
                </a:lnTo>
                <a:lnTo>
                  <a:pt x="197" y="33"/>
                </a:lnTo>
                <a:lnTo>
                  <a:pt x="197" y="33"/>
                </a:lnTo>
                <a:lnTo>
                  <a:pt x="197" y="33"/>
                </a:lnTo>
                <a:lnTo>
                  <a:pt x="198" y="33"/>
                </a:lnTo>
                <a:lnTo>
                  <a:pt x="198" y="33"/>
                </a:lnTo>
                <a:lnTo>
                  <a:pt x="198" y="33"/>
                </a:lnTo>
                <a:lnTo>
                  <a:pt x="199" y="33"/>
                </a:lnTo>
                <a:lnTo>
                  <a:pt x="199" y="33"/>
                </a:lnTo>
                <a:lnTo>
                  <a:pt x="199" y="33"/>
                </a:lnTo>
                <a:lnTo>
                  <a:pt x="199" y="33"/>
                </a:lnTo>
                <a:lnTo>
                  <a:pt x="199" y="34"/>
                </a:lnTo>
                <a:lnTo>
                  <a:pt x="199" y="34"/>
                </a:lnTo>
                <a:lnTo>
                  <a:pt x="201" y="34"/>
                </a:lnTo>
                <a:lnTo>
                  <a:pt x="201" y="34"/>
                </a:lnTo>
                <a:lnTo>
                  <a:pt x="201" y="34"/>
                </a:lnTo>
                <a:lnTo>
                  <a:pt x="205" y="34"/>
                </a:lnTo>
                <a:lnTo>
                  <a:pt x="205" y="34"/>
                </a:lnTo>
                <a:lnTo>
                  <a:pt x="205" y="34"/>
                </a:lnTo>
                <a:lnTo>
                  <a:pt x="207" y="34"/>
                </a:lnTo>
                <a:lnTo>
                  <a:pt x="207" y="35"/>
                </a:lnTo>
                <a:lnTo>
                  <a:pt x="207" y="35"/>
                </a:lnTo>
                <a:lnTo>
                  <a:pt x="210" y="35"/>
                </a:lnTo>
                <a:lnTo>
                  <a:pt x="210" y="35"/>
                </a:lnTo>
                <a:lnTo>
                  <a:pt x="210" y="35"/>
                </a:lnTo>
                <a:lnTo>
                  <a:pt x="212" y="35"/>
                </a:lnTo>
                <a:lnTo>
                  <a:pt x="212" y="35"/>
                </a:lnTo>
                <a:lnTo>
                  <a:pt x="212" y="35"/>
                </a:lnTo>
                <a:lnTo>
                  <a:pt x="213" y="35"/>
                </a:lnTo>
                <a:lnTo>
                  <a:pt x="213" y="36"/>
                </a:lnTo>
                <a:lnTo>
                  <a:pt x="213" y="36"/>
                </a:lnTo>
                <a:lnTo>
                  <a:pt x="214" y="36"/>
                </a:lnTo>
                <a:lnTo>
                  <a:pt x="214" y="36"/>
                </a:lnTo>
                <a:lnTo>
                  <a:pt x="214" y="36"/>
                </a:lnTo>
                <a:lnTo>
                  <a:pt x="216" y="36"/>
                </a:lnTo>
                <a:lnTo>
                  <a:pt x="216" y="36"/>
                </a:lnTo>
                <a:lnTo>
                  <a:pt x="216" y="36"/>
                </a:lnTo>
                <a:lnTo>
                  <a:pt x="217" y="36"/>
                </a:lnTo>
                <a:lnTo>
                  <a:pt x="217" y="37"/>
                </a:lnTo>
                <a:lnTo>
                  <a:pt x="217" y="37"/>
                </a:lnTo>
                <a:lnTo>
                  <a:pt x="221" y="37"/>
                </a:lnTo>
                <a:lnTo>
                  <a:pt x="221" y="37"/>
                </a:lnTo>
                <a:lnTo>
                  <a:pt x="221" y="37"/>
                </a:lnTo>
                <a:lnTo>
                  <a:pt x="225" y="37"/>
                </a:lnTo>
                <a:lnTo>
                  <a:pt x="225" y="37"/>
                </a:lnTo>
                <a:lnTo>
                  <a:pt x="225" y="37"/>
                </a:lnTo>
                <a:lnTo>
                  <a:pt x="226" y="37"/>
                </a:lnTo>
                <a:lnTo>
                  <a:pt x="226" y="37"/>
                </a:lnTo>
                <a:lnTo>
                  <a:pt x="226" y="37"/>
                </a:lnTo>
                <a:lnTo>
                  <a:pt x="227" y="37"/>
                </a:lnTo>
                <a:lnTo>
                  <a:pt x="227" y="38"/>
                </a:lnTo>
                <a:lnTo>
                  <a:pt x="227" y="38"/>
                </a:lnTo>
                <a:lnTo>
                  <a:pt x="228" y="38"/>
                </a:lnTo>
                <a:lnTo>
                  <a:pt x="228" y="38"/>
                </a:lnTo>
                <a:lnTo>
                  <a:pt x="228" y="38"/>
                </a:lnTo>
                <a:lnTo>
                  <a:pt x="228" y="38"/>
                </a:lnTo>
                <a:lnTo>
                  <a:pt x="228" y="38"/>
                </a:lnTo>
                <a:lnTo>
                  <a:pt x="228" y="38"/>
                </a:lnTo>
                <a:lnTo>
                  <a:pt x="229" y="38"/>
                </a:lnTo>
                <a:lnTo>
                  <a:pt x="229" y="39"/>
                </a:lnTo>
                <a:lnTo>
                  <a:pt x="229" y="39"/>
                </a:lnTo>
                <a:lnTo>
                  <a:pt x="229" y="39"/>
                </a:lnTo>
                <a:lnTo>
                  <a:pt x="229" y="39"/>
                </a:lnTo>
                <a:lnTo>
                  <a:pt x="229" y="39"/>
                </a:lnTo>
                <a:lnTo>
                  <a:pt x="230" y="39"/>
                </a:lnTo>
                <a:lnTo>
                  <a:pt x="230" y="39"/>
                </a:lnTo>
                <a:lnTo>
                  <a:pt x="230" y="39"/>
                </a:lnTo>
                <a:lnTo>
                  <a:pt x="231" y="39"/>
                </a:lnTo>
                <a:lnTo>
                  <a:pt x="231" y="39"/>
                </a:lnTo>
                <a:lnTo>
                  <a:pt x="231" y="39"/>
                </a:lnTo>
                <a:lnTo>
                  <a:pt x="231" y="39"/>
                </a:lnTo>
                <a:lnTo>
                  <a:pt x="231" y="39"/>
                </a:lnTo>
                <a:lnTo>
                  <a:pt x="231" y="39"/>
                </a:lnTo>
                <a:lnTo>
                  <a:pt x="232" y="39"/>
                </a:lnTo>
                <a:lnTo>
                  <a:pt x="232" y="40"/>
                </a:lnTo>
                <a:lnTo>
                  <a:pt x="232" y="40"/>
                </a:lnTo>
                <a:lnTo>
                  <a:pt x="232" y="40"/>
                </a:lnTo>
                <a:lnTo>
                  <a:pt x="232" y="40"/>
                </a:lnTo>
                <a:lnTo>
                  <a:pt x="232" y="40"/>
                </a:lnTo>
                <a:lnTo>
                  <a:pt x="233" y="40"/>
                </a:lnTo>
                <a:lnTo>
                  <a:pt x="233" y="40"/>
                </a:lnTo>
                <a:lnTo>
                  <a:pt x="233" y="40"/>
                </a:lnTo>
                <a:lnTo>
                  <a:pt x="236" y="40"/>
                </a:lnTo>
                <a:lnTo>
                  <a:pt x="236" y="41"/>
                </a:lnTo>
                <a:lnTo>
                  <a:pt x="236" y="41"/>
                </a:lnTo>
                <a:lnTo>
                  <a:pt x="236" y="41"/>
                </a:lnTo>
                <a:lnTo>
                  <a:pt x="236" y="41"/>
                </a:lnTo>
                <a:lnTo>
                  <a:pt x="236" y="41"/>
                </a:lnTo>
                <a:lnTo>
                  <a:pt x="237" y="41"/>
                </a:lnTo>
                <a:lnTo>
                  <a:pt x="237" y="41"/>
                </a:lnTo>
                <a:lnTo>
                  <a:pt x="237" y="41"/>
                </a:lnTo>
                <a:lnTo>
                  <a:pt x="241" y="41"/>
                </a:lnTo>
                <a:lnTo>
                  <a:pt x="241" y="41"/>
                </a:lnTo>
                <a:lnTo>
                  <a:pt x="241" y="41"/>
                </a:lnTo>
                <a:lnTo>
                  <a:pt x="244" y="41"/>
                </a:lnTo>
                <a:lnTo>
                  <a:pt x="244" y="41"/>
                </a:lnTo>
                <a:lnTo>
                  <a:pt x="244" y="41"/>
                </a:lnTo>
                <a:lnTo>
                  <a:pt x="245" y="41"/>
                </a:lnTo>
                <a:lnTo>
                  <a:pt x="245" y="42"/>
                </a:lnTo>
                <a:lnTo>
                  <a:pt x="245" y="42"/>
                </a:lnTo>
                <a:lnTo>
                  <a:pt x="245" y="42"/>
                </a:lnTo>
                <a:lnTo>
                  <a:pt x="245" y="42"/>
                </a:lnTo>
                <a:lnTo>
                  <a:pt x="245" y="42"/>
                </a:lnTo>
                <a:lnTo>
                  <a:pt x="246" y="42"/>
                </a:lnTo>
                <a:lnTo>
                  <a:pt x="246" y="42"/>
                </a:lnTo>
                <a:lnTo>
                  <a:pt x="246" y="42"/>
                </a:lnTo>
                <a:lnTo>
                  <a:pt x="247" y="42"/>
                </a:lnTo>
                <a:lnTo>
                  <a:pt x="247" y="43"/>
                </a:lnTo>
                <a:lnTo>
                  <a:pt x="247" y="43"/>
                </a:lnTo>
                <a:lnTo>
                  <a:pt x="248" y="43"/>
                </a:lnTo>
                <a:lnTo>
                  <a:pt x="248" y="43"/>
                </a:lnTo>
                <a:lnTo>
                  <a:pt x="248" y="43"/>
                </a:lnTo>
                <a:lnTo>
                  <a:pt x="248" y="43"/>
                </a:lnTo>
                <a:lnTo>
                  <a:pt x="248" y="43"/>
                </a:lnTo>
                <a:lnTo>
                  <a:pt x="248" y="43"/>
                </a:lnTo>
                <a:lnTo>
                  <a:pt x="250" y="43"/>
                </a:lnTo>
                <a:lnTo>
                  <a:pt x="250" y="43"/>
                </a:lnTo>
                <a:lnTo>
                  <a:pt x="250" y="43"/>
                </a:lnTo>
                <a:lnTo>
                  <a:pt x="252" y="43"/>
                </a:lnTo>
                <a:lnTo>
                  <a:pt x="252" y="43"/>
                </a:lnTo>
                <a:lnTo>
                  <a:pt x="252" y="43"/>
                </a:lnTo>
                <a:lnTo>
                  <a:pt x="253" y="43"/>
                </a:lnTo>
                <a:lnTo>
                  <a:pt x="253" y="44"/>
                </a:lnTo>
                <a:lnTo>
                  <a:pt x="253" y="44"/>
                </a:lnTo>
                <a:lnTo>
                  <a:pt x="254" y="44"/>
                </a:lnTo>
                <a:lnTo>
                  <a:pt x="254" y="44"/>
                </a:lnTo>
                <a:lnTo>
                  <a:pt x="254" y="44"/>
                </a:lnTo>
                <a:lnTo>
                  <a:pt x="255" y="44"/>
                </a:lnTo>
                <a:lnTo>
                  <a:pt x="255" y="44"/>
                </a:lnTo>
                <a:lnTo>
                  <a:pt x="255" y="44"/>
                </a:lnTo>
                <a:lnTo>
                  <a:pt x="256" y="44"/>
                </a:lnTo>
                <a:lnTo>
                  <a:pt x="256" y="44"/>
                </a:lnTo>
                <a:lnTo>
                  <a:pt x="256" y="44"/>
                </a:lnTo>
                <a:lnTo>
                  <a:pt x="257" y="44"/>
                </a:lnTo>
                <a:lnTo>
                  <a:pt x="257" y="45"/>
                </a:lnTo>
                <a:lnTo>
                  <a:pt x="257" y="45"/>
                </a:lnTo>
                <a:lnTo>
                  <a:pt x="257" y="45"/>
                </a:lnTo>
                <a:lnTo>
                  <a:pt x="257" y="45"/>
                </a:lnTo>
                <a:lnTo>
                  <a:pt x="257" y="45"/>
                </a:lnTo>
                <a:lnTo>
                  <a:pt x="258" y="45"/>
                </a:lnTo>
                <a:lnTo>
                  <a:pt x="258" y="46"/>
                </a:lnTo>
                <a:lnTo>
                  <a:pt x="258" y="46"/>
                </a:lnTo>
                <a:lnTo>
                  <a:pt x="260" y="46"/>
                </a:lnTo>
                <a:lnTo>
                  <a:pt x="260" y="46"/>
                </a:lnTo>
                <a:lnTo>
                  <a:pt x="260" y="46"/>
                </a:lnTo>
                <a:lnTo>
                  <a:pt x="260" y="46"/>
                </a:lnTo>
                <a:lnTo>
                  <a:pt x="260" y="46"/>
                </a:lnTo>
                <a:lnTo>
                  <a:pt x="260" y="46"/>
                </a:lnTo>
                <a:lnTo>
                  <a:pt x="262" y="46"/>
                </a:lnTo>
                <a:lnTo>
                  <a:pt x="262" y="46"/>
                </a:lnTo>
                <a:lnTo>
                  <a:pt x="262" y="46"/>
                </a:lnTo>
                <a:lnTo>
                  <a:pt x="264" y="46"/>
                </a:lnTo>
                <a:lnTo>
                  <a:pt x="264" y="46"/>
                </a:lnTo>
                <a:lnTo>
                  <a:pt x="264" y="46"/>
                </a:lnTo>
                <a:lnTo>
                  <a:pt x="266" y="46"/>
                </a:lnTo>
                <a:lnTo>
                  <a:pt x="266" y="47"/>
                </a:lnTo>
                <a:lnTo>
                  <a:pt x="266" y="47"/>
                </a:lnTo>
                <a:lnTo>
                  <a:pt x="267" y="47"/>
                </a:lnTo>
                <a:lnTo>
                  <a:pt x="267" y="47"/>
                </a:lnTo>
                <a:lnTo>
                  <a:pt x="267" y="47"/>
                </a:lnTo>
                <a:lnTo>
                  <a:pt x="268" y="47"/>
                </a:lnTo>
                <a:lnTo>
                  <a:pt x="268" y="47"/>
                </a:lnTo>
                <a:lnTo>
                  <a:pt x="268" y="47"/>
                </a:lnTo>
                <a:lnTo>
                  <a:pt x="269" y="47"/>
                </a:lnTo>
                <a:lnTo>
                  <a:pt x="269" y="47"/>
                </a:lnTo>
                <a:lnTo>
                  <a:pt x="269" y="47"/>
                </a:lnTo>
                <a:lnTo>
                  <a:pt x="269" y="47"/>
                </a:lnTo>
                <a:lnTo>
                  <a:pt x="269" y="47"/>
                </a:lnTo>
                <a:lnTo>
                  <a:pt x="269" y="47"/>
                </a:lnTo>
                <a:lnTo>
                  <a:pt x="269" y="47"/>
                </a:lnTo>
                <a:lnTo>
                  <a:pt x="269" y="47"/>
                </a:lnTo>
                <a:lnTo>
                  <a:pt x="269" y="47"/>
                </a:lnTo>
                <a:lnTo>
                  <a:pt x="273" y="47"/>
                </a:lnTo>
                <a:lnTo>
                  <a:pt x="273" y="47"/>
                </a:lnTo>
                <a:lnTo>
                  <a:pt x="273" y="47"/>
                </a:lnTo>
                <a:lnTo>
                  <a:pt x="274" y="47"/>
                </a:lnTo>
                <a:lnTo>
                  <a:pt x="274" y="48"/>
                </a:lnTo>
                <a:lnTo>
                  <a:pt x="274" y="48"/>
                </a:lnTo>
                <a:lnTo>
                  <a:pt x="274" y="48"/>
                </a:lnTo>
                <a:lnTo>
                  <a:pt x="274" y="48"/>
                </a:lnTo>
                <a:lnTo>
                  <a:pt x="274" y="48"/>
                </a:lnTo>
                <a:lnTo>
                  <a:pt x="276" y="48"/>
                </a:lnTo>
                <a:lnTo>
                  <a:pt x="276" y="48"/>
                </a:lnTo>
                <a:lnTo>
                  <a:pt x="276" y="48"/>
                </a:lnTo>
                <a:lnTo>
                  <a:pt x="276" y="48"/>
                </a:lnTo>
                <a:lnTo>
                  <a:pt x="276" y="48"/>
                </a:lnTo>
                <a:lnTo>
                  <a:pt x="276" y="48"/>
                </a:lnTo>
                <a:lnTo>
                  <a:pt x="276" y="48"/>
                </a:lnTo>
                <a:lnTo>
                  <a:pt x="276" y="48"/>
                </a:lnTo>
                <a:lnTo>
                  <a:pt x="276" y="48"/>
                </a:lnTo>
                <a:lnTo>
                  <a:pt x="278" y="48"/>
                </a:lnTo>
                <a:lnTo>
                  <a:pt x="278" y="49"/>
                </a:lnTo>
                <a:lnTo>
                  <a:pt x="278" y="49"/>
                </a:lnTo>
                <a:lnTo>
                  <a:pt x="278" y="49"/>
                </a:lnTo>
                <a:lnTo>
                  <a:pt x="278" y="49"/>
                </a:lnTo>
                <a:lnTo>
                  <a:pt x="278" y="49"/>
                </a:lnTo>
                <a:lnTo>
                  <a:pt x="279" y="49"/>
                </a:lnTo>
                <a:lnTo>
                  <a:pt x="279" y="49"/>
                </a:lnTo>
                <a:lnTo>
                  <a:pt x="279" y="49"/>
                </a:lnTo>
                <a:lnTo>
                  <a:pt x="281" y="49"/>
                </a:lnTo>
                <a:lnTo>
                  <a:pt x="281" y="49"/>
                </a:lnTo>
                <a:lnTo>
                  <a:pt x="281" y="49"/>
                </a:lnTo>
                <a:lnTo>
                  <a:pt x="281" y="49"/>
                </a:lnTo>
                <a:lnTo>
                  <a:pt x="281" y="49"/>
                </a:lnTo>
                <a:lnTo>
                  <a:pt x="281" y="49"/>
                </a:lnTo>
                <a:lnTo>
                  <a:pt x="281" y="49"/>
                </a:lnTo>
                <a:lnTo>
                  <a:pt x="281" y="49"/>
                </a:lnTo>
                <a:lnTo>
                  <a:pt x="281" y="49"/>
                </a:lnTo>
                <a:lnTo>
                  <a:pt x="281" y="49"/>
                </a:lnTo>
                <a:lnTo>
                  <a:pt x="281" y="49"/>
                </a:lnTo>
                <a:lnTo>
                  <a:pt x="281" y="49"/>
                </a:lnTo>
                <a:lnTo>
                  <a:pt x="281" y="49"/>
                </a:lnTo>
                <a:lnTo>
                  <a:pt x="281" y="49"/>
                </a:lnTo>
                <a:lnTo>
                  <a:pt x="281" y="49"/>
                </a:lnTo>
                <a:lnTo>
                  <a:pt x="282" y="49"/>
                </a:lnTo>
                <a:lnTo>
                  <a:pt x="282" y="49"/>
                </a:lnTo>
                <a:lnTo>
                  <a:pt x="282" y="49"/>
                </a:lnTo>
                <a:lnTo>
                  <a:pt x="282" y="49"/>
                </a:lnTo>
                <a:lnTo>
                  <a:pt x="282" y="50"/>
                </a:lnTo>
                <a:lnTo>
                  <a:pt x="282" y="50"/>
                </a:lnTo>
                <a:lnTo>
                  <a:pt x="282" y="50"/>
                </a:lnTo>
                <a:lnTo>
                  <a:pt x="282" y="50"/>
                </a:lnTo>
                <a:lnTo>
                  <a:pt x="282" y="50"/>
                </a:lnTo>
                <a:lnTo>
                  <a:pt x="282" y="50"/>
                </a:lnTo>
                <a:lnTo>
                  <a:pt x="282" y="50"/>
                </a:lnTo>
                <a:lnTo>
                  <a:pt x="282" y="50"/>
                </a:lnTo>
                <a:lnTo>
                  <a:pt x="283" y="50"/>
                </a:lnTo>
                <a:lnTo>
                  <a:pt x="283" y="50"/>
                </a:lnTo>
                <a:lnTo>
                  <a:pt x="283" y="50"/>
                </a:lnTo>
                <a:lnTo>
                  <a:pt x="283" y="50"/>
                </a:lnTo>
                <a:lnTo>
                  <a:pt x="283" y="50"/>
                </a:lnTo>
                <a:lnTo>
                  <a:pt x="283" y="50"/>
                </a:lnTo>
                <a:lnTo>
                  <a:pt x="283" y="50"/>
                </a:lnTo>
                <a:lnTo>
                  <a:pt x="283" y="50"/>
                </a:lnTo>
                <a:lnTo>
                  <a:pt x="283" y="50"/>
                </a:lnTo>
                <a:lnTo>
                  <a:pt x="283" y="50"/>
                </a:lnTo>
                <a:lnTo>
                  <a:pt x="283" y="50"/>
                </a:lnTo>
                <a:lnTo>
                  <a:pt x="283" y="50"/>
                </a:lnTo>
                <a:lnTo>
                  <a:pt x="283" y="50"/>
                </a:lnTo>
                <a:lnTo>
                  <a:pt x="283" y="50"/>
                </a:lnTo>
                <a:lnTo>
                  <a:pt x="283" y="50"/>
                </a:lnTo>
                <a:lnTo>
                  <a:pt x="283" y="50"/>
                </a:lnTo>
                <a:lnTo>
                  <a:pt x="283" y="50"/>
                </a:lnTo>
                <a:lnTo>
                  <a:pt x="283" y="50"/>
                </a:lnTo>
                <a:lnTo>
                  <a:pt x="283" y="50"/>
                </a:lnTo>
                <a:lnTo>
                  <a:pt x="283" y="50"/>
                </a:lnTo>
                <a:lnTo>
                  <a:pt x="283" y="50"/>
                </a:lnTo>
                <a:lnTo>
                  <a:pt x="284" y="50"/>
                </a:lnTo>
                <a:lnTo>
                  <a:pt x="284" y="50"/>
                </a:lnTo>
                <a:lnTo>
                  <a:pt x="284" y="50"/>
                </a:lnTo>
                <a:lnTo>
                  <a:pt x="284" y="50"/>
                </a:lnTo>
                <a:lnTo>
                  <a:pt x="284" y="50"/>
                </a:lnTo>
                <a:lnTo>
                  <a:pt x="284" y="50"/>
                </a:lnTo>
                <a:lnTo>
                  <a:pt x="284" y="50"/>
                </a:lnTo>
                <a:lnTo>
                  <a:pt x="284" y="50"/>
                </a:lnTo>
                <a:lnTo>
                  <a:pt x="284" y="50"/>
                </a:lnTo>
                <a:lnTo>
                  <a:pt x="284" y="50"/>
                </a:lnTo>
                <a:lnTo>
                  <a:pt x="284" y="50"/>
                </a:lnTo>
                <a:lnTo>
                  <a:pt x="284" y="50"/>
                </a:lnTo>
                <a:lnTo>
                  <a:pt x="285" y="50"/>
                </a:lnTo>
                <a:lnTo>
                  <a:pt x="285" y="50"/>
                </a:lnTo>
                <a:lnTo>
                  <a:pt x="285" y="50"/>
                </a:lnTo>
                <a:lnTo>
                  <a:pt x="285" y="50"/>
                </a:lnTo>
                <a:lnTo>
                  <a:pt x="285" y="50"/>
                </a:lnTo>
                <a:lnTo>
                  <a:pt x="285" y="50"/>
                </a:lnTo>
                <a:lnTo>
                  <a:pt x="285" y="50"/>
                </a:lnTo>
                <a:lnTo>
                  <a:pt x="285" y="50"/>
                </a:lnTo>
                <a:lnTo>
                  <a:pt x="285" y="50"/>
                </a:lnTo>
                <a:lnTo>
                  <a:pt x="285" y="50"/>
                </a:lnTo>
                <a:lnTo>
                  <a:pt x="285" y="50"/>
                </a:lnTo>
                <a:lnTo>
                  <a:pt x="285" y="50"/>
                </a:lnTo>
                <a:lnTo>
                  <a:pt x="285" y="50"/>
                </a:lnTo>
                <a:lnTo>
                  <a:pt x="285" y="50"/>
                </a:lnTo>
                <a:lnTo>
                  <a:pt x="285" y="50"/>
                </a:lnTo>
                <a:lnTo>
                  <a:pt x="285" y="50"/>
                </a:lnTo>
                <a:lnTo>
                  <a:pt x="285" y="50"/>
                </a:lnTo>
                <a:lnTo>
                  <a:pt x="285" y="50"/>
                </a:lnTo>
                <a:lnTo>
                  <a:pt x="285" y="50"/>
                </a:lnTo>
                <a:lnTo>
                  <a:pt x="285" y="50"/>
                </a:lnTo>
                <a:lnTo>
                  <a:pt x="285" y="50"/>
                </a:lnTo>
                <a:lnTo>
                  <a:pt x="285" y="50"/>
                </a:lnTo>
                <a:lnTo>
                  <a:pt x="285" y="50"/>
                </a:lnTo>
                <a:lnTo>
                  <a:pt x="285" y="50"/>
                </a:lnTo>
                <a:lnTo>
                  <a:pt x="285" y="50"/>
                </a:lnTo>
                <a:lnTo>
                  <a:pt x="285" y="51"/>
                </a:lnTo>
                <a:lnTo>
                  <a:pt x="285" y="51"/>
                </a:lnTo>
                <a:lnTo>
                  <a:pt x="285" y="51"/>
                </a:lnTo>
                <a:lnTo>
                  <a:pt x="285" y="51"/>
                </a:lnTo>
                <a:lnTo>
                  <a:pt x="285" y="51"/>
                </a:lnTo>
                <a:lnTo>
                  <a:pt x="286" y="51"/>
                </a:lnTo>
                <a:lnTo>
                  <a:pt x="286" y="51"/>
                </a:lnTo>
                <a:lnTo>
                  <a:pt x="286" y="51"/>
                </a:lnTo>
                <a:lnTo>
                  <a:pt x="286" y="51"/>
                </a:lnTo>
                <a:lnTo>
                  <a:pt x="286" y="51"/>
                </a:lnTo>
                <a:lnTo>
                  <a:pt x="286" y="51"/>
                </a:lnTo>
                <a:lnTo>
                  <a:pt x="286" y="51"/>
                </a:lnTo>
                <a:lnTo>
                  <a:pt x="286" y="51"/>
                </a:lnTo>
                <a:lnTo>
                  <a:pt x="286" y="51"/>
                </a:lnTo>
                <a:lnTo>
                  <a:pt x="286" y="51"/>
                </a:lnTo>
                <a:lnTo>
                  <a:pt x="286" y="51"/>
                </a:lnTo>
                <a:lnTo>
                  <a:pt x="286" y="51"/>
                </a:lnTo>
                <a:lnTo>
                  <a:pt x="286" y="51"/>
                </a:lnTo>
                <a:lnTo>
                  <a:pt x="286" y="51"/>
                </a:lnTo>
                <a:lnTo>
                  <a:pt x="286" y="51"/>
                </a:lnTo>
                <a:lnTo>
                  <a:pt x="287" y="51"/>
                </a:lnTo>
                <a:lnTo>
                  <a:pt x="287" y="51"/>
                </a:lnTo>
                <a:lnTo>
                  <a:pt x="287" y="51"/>
                </a:lnTo>
                <a:lnTo>
                  <a:pt x="287" y="51"/>
                </a:lnTo>
                <a:lnTo>
                  <a:pt x="287" y="51"/>
                </a:lnTo>
                <a:lnTo>
                  <a:pt x="287" y="51"/>
                </a:lnTo>
                <a:lnTo>
                  <a:pt x="287" y="51"/>
                </a:lnTo>
                <a:lnTo>
                  <a:pt x="287" y="51"/>
                </a:lnTo>
                <a:lnTo>
                  <a:pt x="287" y="51"/>
                </a:lnTo>
                <a:lnTo>
                  <a:pt x="287" y="51"/>
                </a:lnTo>
                <a:lnTo>
                  <a:pt x="287" y="51"/>
                </a:lnTo>
                <a:lnTo>
                  <a:pt x="287" y="51"/>
                </a:lnTo>
                <a:lnTo>
                  <a:pt x="287" y="51"/>
                </a:lnTo>
                <a:lnTo>
                  <a:pt x="287" y="51"/>
                </a:lnTo>
                <a:lnTo>
                  <a:pt x="287" y="51"/>
                </a:lnTo>
                <a:lnTo>
                  <a:pt x="288" y="51"/>
                </a:lnTo>
                <a:lnTo>
                  <a:pt x="288" y="51"/>
                </a:lnTo>
                <a:lnTo>
                  <a:pt x="288" y="51"/>
                </a:lnTo>
                <a:lnTo>
                  <a:pt x="288" y="51"/>
                </a:lnTo>
                <a:lnTo>
                  <a:pt x="288" y="51"/>
                </a:lnTo>
                <a:lnTo>
                  <a:pt x="288" y="51"/>
                </a:lnTo>
                <a:lnTo>
                  <a:pt x="289" y="51"/>
                </a:lnTo>
                <a:lnTo>
                  <a:pt x="289" y="51"/>
                </a:lnTo>
                <a:lnTo>
                  <a:pt x="289" y="51"/>
                </a:lnTo>
                <a:lnTo>
                  <a:pt x="289" y="51"/>
                </a:lnTo>
                <a:lnTo>
                  <a:pt x="289" y="51"/>
                </a:lnTo>
                <a:lnTo>
                  <a:pt x="289" y="51"/>
                </a:lnTo>
                <a:lnTo>
                  <a:pt x="289" y="51"/>
                </a:lnTo>
                <a:lnTo>
                  <a:pt x="289" y="51"/>
                </a:lnTo>
                <a:lnTo>
                  <a:pt x="289" y="51"/>
                </a:lnTo>
                <a:lnTo>
                  <a:pt x="289" y="51"/>
                </a:lnTo>
                <a:lnTo>
                  <a:pt x="289" y="51"/>
                </a:lnTo>
                <a:lnTo>
                  <a:pt x="289" y="51"/>
                </a:lnTo>
                <a:lnTo>
                  <a:pt x="290" y="51"/>
                </a:lnTo>
                <a:lnTo>
                  <a:pt x="290" y="52"/>
                </a:lnTo>
                <a:lnTo>
                  <a:pt x="290" y="52"/>
                </a:lnTo>
                <a:lnTo>
                  <a:pt x="290" y="52"/>
                </a:lnTo>
                <a:lnTo>
                  <a:pt x="290" y="52"/>
                </a:lnTo>
                <a:lnTo>
                  <a:pt x="290" y="52"/>
                </a:lnTo>
                <a:lnTo>
                  <a:pt x="290" y="52"/>
                </a:lnTo>
                <a:lnTo>
                  <a:pt x="290" y="52"/>
                </a:lnTo>
                <a:lnTo>
                  <a:pt x="290" y="52"/>
                </a:lnTo>
                <a:lnTo>
                  <a:pt x="290" y="52"/>
                </a:lnTo>
                <a:lnTo>
                  <a:pt x="290" y="52"/>
                </a:lnTo>
                <a:lnTo>
                  <a:pt x="290" y="52"/>
                </a:lnTo>
                <a:lnTo>
                  <a:pt x="291" y="52"/>
                </a:lnTo>
                <a:lnTo>
                  <a:pt x="291" y="52"/>
                </a:lnTo>
                <a:lnTo>
                  <a:pt x="291" y="52"/>
                </a:lnTo>
                <a:lnTo>
                  <a:pt x="292" y="52"/>
                </a:lnTo>
                <a:lnTo>
                  <a:pt x="292" y="53"/>
                </a:lnTo>
                <a:lnTo>
                  <a:pt x="292" y="53"/>
                </a:lnTo>
                <a:lnTo>
                  <a:pt x="292" y="53"/>
                </a:lnTo>
                <a:lnTo>
                  <a:pt x="292" y="53"/>
                </a:lnTo>
                <a:lnTo>
                  <a:pt x="292" y="53"/>
                </a:lnTo>
                <a:lnTo>
                  <a:pt x="292" y="53"/>
                </a:lnTo>
                <a:lnTo>
                  <a:pt x="292" y="53"/>
                </a:lnTo>
                <a:lnTo>
                  <a:pt x="292" y="53"/>
                </a:lnTo>
                <a:lnTo>
                  <a:pt x="292" y="53"/>
                </a:lnTo>
                <a:lnTo>
                  <a:pt x="292" y="53"/>
                </a:lnTo>
                <a:lnTo>
                  <a:pt x="292" y="53"/>
                </a:lnTo>
                <a:lnTo>
                  <a:pt x="292" y="53"/>
                </a:lnTo>
                <a:lnTo>
                  <a:pt x="292" y="53"/>
                </a:lnTo>
                <a:lnTo>
                  <a:pt x="292" y="53"/>
                </a:lnTo>
                <a:lnTo>
                  <a:pt x="292" y="53"/>
                </a:lnTo>
                <a:lnTo>
                  <a:pt x="292" y="53"/>
                </a:lnTo>
                <a:lnTo>
                  <a:pt x="292" y="53"/>
                </a:lnTo>
                <a:lnTo>
                  <a:pt x="294" y="53"/>
                </a:lnTo>
                <a:lnTo>
                  <a:pt x="294" y="53"/>
                </a:lnTo>
                <a:lnTo>
                  <a:pt x="294" y="53"/>
                </a:lnTo>
                <a:lnTo>
                  <a:pt x="294" y="53"/>
                </a:lnTo>
                <a:lnTo>
                  <a:pt x="294" y="53"/>
                </a:lnTo>
                <a:lnTo>
                  <a:pt x="294" y="53"/>
                </a:lnTo>
                <a:lnTo>
                  <a:pt x="295" y="53"/>
                </a:lnTo>
                <a:lnTo>
                  <a:pt x="295" y="54"/>
                </a:lnTo>
                <a:lnTo>
                  <a:pt x="295" y="54"/>
                </a:lnTo>
                <a:lnTo>
                  <a:pt x="295" y="54"/>
                </a:lnTo>
                <a:lnTo>
                  <a:pt x="295" y="54"/>
                </a:lnTo>
                <a:lnTo>
                  <a:pt x="295" y="54"/>
                </a:lnTo>
                <a:lnTo>
                  <a:pt x="295" y="54"/>
                </a:lnTo>
                <a:lnTo>
                  <a:pt x="295" y="54"/>
                </a:lnTo>
                <a:lnTo>
                  <a:pt x="295" y="54"/>
                </a:lnTo>
                <a:lnTo>
                  <a:pt x="296" y="54"/>
                </a:lnTo>
                <a:lnTo>
                  <a:pt x="296" y="54"/>
                </a:lnTo>
                <a:lnTo>
                  <a:pt x="296" y="54"/>
                </a:lnTo>
                <a:lnTo>
                  <a:pt x="298" y="54"/>
                </a:lnTo>
                <a:lnTo>
                  <a:pt x="298" y="54"/>
                </a:lnTo>
                <a:lnTo>
                  <a:pt x="298" y="54"/>
                </a:lnTo>
                <a:lnTo>
                  <a:pt x="298" y="54"/>
                </a:lnTo>
                <a:lnTo>
                  <a:pt x="298" y="54"/>
                </a:lnTo>
                <a:lnTo>
                  <a:pt x="298" y="54"/>
                </a:lnTo>
                <a:lnTo>
                  <a:pt x="298" y="54"/>
                </a:lnTo>
                <a:lnTo>
                  <a:pt x="298" y="54"/>
                </a:lnTo>
                <a:lnTo>
                  <a:pt x="298" y="54"/>
                </a:lnTo>
                <a:lnTo>
                  <a:pt x="301" y="54"/>
                </a:lnTo>
                <a:lnTo>
                  <a:pt x="301" y="54"/>
                </a:lnTo>
                <a:lnTo>
                  <a:pt x="301" y="54"/>
                </a:lnTo>
                <a:lnTo>
                  <a:pt x="301" y="54"/>
                </a:lnTo>
                <a:lnTo>
                  <a:pt x="301" y="54"/>
                </a:lnTo>
                <a:lnTo>
                  <a:pt x="301" y="54"/>
                </a:lnTo>
                <a:lnTo>
                  <a:pt x="305" y="54"/>
                </a:lnTo>
                <a:lnTo>
                  <a:pt x="305" y="54"/>
                </a:lnTo>
                <a:lnTo>
                  <a:pt x="305" y="54"/>
                </a:lnTo>
                <a:lnTo>
                  <a:pt x="306" y="54"/>
                </a:lnTo>
                <a:lnTo>
                  <a:pt x="306" y="55"/>
                </a:lnTo>
                <a:lnTo>
                  <a:pt x="306" y="55"/>
                </a:lnTo>
                <a:lnTo>
                  <a:pt x="307" y="55"/>
                </a:lnTo>
                <a:lnTo>
                  <a:pt x="307" y="55"/>
                </a:lnTo>
                <a:lnTo>
                  <a:pt x="307" y="55"/>
                </a:lnTo>
                <a:lnTo>
                  <a:pt x="310" y="55"/>
                </a:lnTo>
                <a:lnTo>
                  <a:pt x="310" y="55"/>
                </a:lnTo>
                <a:lnTo>
                  <a:pt x="310" y="55"/>
                </a:lnTo>
                <a:lnTo>
                  <a:pt x="311" y="55"/>
                </a:lnTo>
                <a:lnTo>
                  <a:pt x="311" y="55"/>
                </a:lnTo>
                <a:lnTo>
                  <a:pt x="311" y="55"/>
                </a:lnTo>
                <a:lnTo>
                  <a:pt x="313" y="55"/>
                </a:lnTo>
                <a:lnTo>
                  <a:pt x="313" y="56"/>
                </a:lnTo>
                <a:lnTo>
                  <a:pt x="313" y="56"/>
                </a:lnTo>
                <a:lnTo>
                  <a:pt x="314" y="56"/>
                </a:lnTo>
                <a:lnTo>
                  <a:pt x="314" y="56"/>
                </a:lnTo>
                <a:lnTo>
                  <a:pt x="314" y="56"/>
                </a:lnTo>
                <a:lnTo>
                  <a:pt x="315" y="56"/>
                </a:lnTo>
                <a:lnTo>
                  <a:pt x="315" y="56"/>
                </a:lnTo>
                <a:lnTo>
                  <a:pt x="315" y="56"/>
                </a:lnTo>
                <a:lnTo>
                  <a:pt x="315" y="56"/>
                </a:lnTo>
                <a:lnTo>
                  <a:pt x="315" y="57"/>
                </a:lnTo>
                <a:lnTo>
                  <a:pt x="315" y="57"/>
                </a:lnTo>
                <a:lnTo>
                  <a:pt x="317" y="57"/>
                </a:lnTo>
                <a:lnTo>
                  <a:pt x="317" y="57"/>
                </a:lnTo>
                <a:lnTo>
                  <a:pt x="317" y="57"/>
                </a:lnTo>
                <a:lnTo>
                  <a:pt x="319" y="57"/>
                </a:lnTo>
                <a:lnTo>
                  <a:pt x="319" y="57"/>
                </a:lnTo>
                <a:lnTo>
                  <a:pt x="319" y="57"/>
                </a:lnTo>
                <a:lnTo>
                  <a:pt x="319" y="57"/>
                </a:lnTo>
                <a:lnTo>
                  <a:pt x="319" y="57"/>
                </a:lnTo>
                <a:lnTo>
                  <a:pt x="319" y="57"/>
                </a:lnTo>
                <a:lnTo>
                  <a:pt x="320" y="57"/>
                </a:lnTo>
                <a:lnTo>
                  <a:pt x="320" y="57"/>
                </a:lnTo>
                <a:lnTo>
                  <a:pt x="320" y="57"/>
                </a:lnTo>
                <a:lnTo>
                  <a:pt x="321" y="57"/>
                </a:lnTo>
                <a:lnTo>
                  <a:pt x="321" y="58"/>
                </a:lnTo>
                <a:lnTo>
                  <a:pt x="321" y="58"/>
                </a:lnTo>
                <a:lnTo>
                  <a:pt x="322" y="58"/>
                </a:lnTo>
                <a:lnTo>
                  <a:pt x="322" y="58"/>
                </a:lnTo>
                <a:lnTo>
                  <a:pt x="322" y="58"/>
                </a:lnTo>
                <a:lnTo>
                  <a:pt x="323" y="58"/>
                </a:lnTo>
                <a:lnTo>
                  <a:pt x="323" y="58"/>
                </a:lnTo>
                <a:lnTo>
                  <a:pt x="323" y="58"/>
                </a:lnTo>
                <a:lnTo>
                  <a:pt x="324" y="58"/>
                </a:lnTo>
                <a:lnTo>
                  <a:pt x="324" y="59"/>
                </a:lnTo>
                <a:lnTo>
                  <a:pt x="324" y="59"/>
                </a:lnTo>
                <a:lnTo>
                  <a:pt x="325" y="59"/>
                </a:lnTo>
                <a:lnTo>
                  <a:pt x="325" y="59"/>
                </a:lnTo>
                <a:lnTo>
                  <a:pt x="325" y="59"/>
                </a:lnTo>
                <a:lnTo>
                  <a:pt x="327" y="59"/>
                </a:lnTo>
                <a:lnTo>
                  <a:pt x="327" y="59"/>
                </a:lnTo>
                <a:lnTo>
                  <a:pt x="327" y="59"/>
                </a:lnTo>
                <a:lnTo>
                  <a:pt x="329" y="59"/>
                </a:lnTo>
                <a:lnTo>
                  <a:pt x="329" y="59"/>
                </a:lnTo>
                <a:lnTo>
                  <a:pt x="329" y="59"/>
                </a:lnTo>
                <a:lnTo>
                  <a:pt x="329" y="59"/>
                </a:lnTo>
                <a:lnTo>
                  <a:pt x="329" y="60"/>
                </a:lnTo>
                <a:lnTo>
                  <a:pt x="329" y="60"/>
                </a:lnTo>
                <a:lnTo>
                  <a:pt x="330" y="60"/>
                </a:lnTo>
                <a:lnTo>
                  <a:pt x="330" y="60"/>
                </a:lnTo>
                <a:lnTo>
                  <a:pt x="330" y="60"/>
                </a:lnTo>
                <a:lnTo>
                  <a:pt x="331" y="60"/>
                </a:lnTo>
                <a:lnTo>
                  <a:pt x="331" y="60"/>
                </a:lnTo>
                <a:lnTo>
                  <a:pt x="331" y="60"/>
                </a:lnTo>
                <a:lnTo>
                  <a:pt x="333" y="60"/>
                </a:lnTo>
                <a:lnTo>
                  <a:pt x="333" y="61"/>
                </a:lnTo>
                <a:lnTo>
                  <a:pt x="333" y="61"/>
                </a:lnTo>
                <a:lnTo>
                  <a:pt x="336" y="61"/>
                </a:lnTo>
                <a:lnTo>
                  <a:pt x="336" y="61"/>
                </a:lnTo>
                <a:lnTo>
                  <a:pt x="336" y="61"/>
                </a:lnTo>
                <a:lnTo>
                  <a:pt x="337" y="61"/>
                </a:lnTo>
                <a:lnTo>
                  <a:pt x="337" y="61"/>
                </a:lnTo>
                <a:lnTo>
                  <a:pt x="337" y="61"/>
                </a:lnTo>
                <a:lnTo>
                  <a:pt x="337" y="61"/>
                </a:lnTo>
                <a:lnTo>
                  <a:pt x="337" y="61"/>
                </a:lnTo>
                <a:lnTo>
                  <a:pt x="337" y="61"/>
                </a:lnTo>
                <a:lnTo>
                  <a:pt x="339" y="61"/>
                </a:lnTo>
                <a:lnTo>
                  <a:pt x="339" y="62"/>
                </a:lnTo>
                <a:lnTo>
                  <a:pt x="339" y="62"/>
                </a:lnTo>
                <a:lnTo>
                  <a:pt x="340" y="62"/>
                </a:lnTo>
                <a:lnTo>
                  <a:pt x="340" y="62"/>
                </a:lnTo>
                <a:lnTo>
                  <a:pt x="340" y="62"/>
                </a:lnTo>
                <a:lnTo>
                  <a:pt x="341" y="62"/>
                </a:lnTo>
                <a:lnTo>
                  <a:pt x="341" y="63"/>
                </a:lnTo>
                <a:lnTo>
                  <a:pt x="341" y="63"/>
                </a:lnTo>
                <a:lnTo>
                  <a:pt x="341" y="63"/>
                </a:lnTo>
                <a:lnTo>
                  <a:pt x="341" y="63"/>
                </a:lnTo>
                <a:lnTo>
                  <a:pt x="341" y="63"/>
                </a:lnTo>
                <a:lnTo>
                  <a:pt x="342" y="63"/>
                </a:lnTo>
                <a:lnTo>
                  <a:pt x="342" y="63"/>
                </a:lnTo>
                <a:lnTo>
                  <a:pt x="342" y="63"/>
                </a:lnTo>
                <a:lnTo>
                  <a:pt x="342" y="63"/>
                </a:lnTo>
                <a:lnTo>
                  <a:pt x="342" y="64"/>
                </a:lnTo>
                <a:lnTo>
                  <a:pt x="342" y="64"/>
                </a:lnTo>
                <a:lnTo>
                  <a:pt x="343" y="64"/>
                </a:lnTo>
                <a:lnTo>
                  <a:pt x="343" y="64"/>
                </a:lnTo>
                <a:lnTo>
                  <a:pt x="343" y="64"/>
                </a:lnTo>
                <a:lnTo>
                  <a:pt x="348" y="64"/>
                </a:lnTo>
                <a:lnTo>
                  <a:pt x="348" y="64"/>
                </a:lnTo>
                <a:lnTo>
                  <a:pt x="348" y="64"/>
                </a:lnTo>
                <a:lnTo>
                  <a:pt x="348" y="64"/>
                </a:lnTo>
                <a:lnTo>
                  <a:pt x="348" y="64"/>
                </a:lnTo>
                <a:lnTo>
                  <a:pt x="348" y="64"/>
                </a:lnTo>
                <a:lnTo>
                  <a:pt x="349" y="64"/>
                </a:lnTo>
                <a:lnTo>
                  <a:pt x="349" y="64"/>
                </a:lnTo>
                <a:lnTo>
                  <a:pt x="349" y="64"/>
                </a:lnTo>
                <a:lnTo>
                  <a:pt x="349" y="64"/>
                </a:lnTo>
                <a:lnTo>
                  <a:pt x="349" y="65"/>
                </a:lnTo>
                <a:lnTo>
                  <a:pt x="349" y="65"/>
                </a:lnTo>
                <a:lnTo>
                  <a:pt x="353" y="65"/>
                </a:lnTo>
                <a:lnTo>
                  <a:pt x="353" y="65"/>
                </a:lnTo>
                <a:lnTo>
                  <a:pt x="353" y="65"/>
                </a:lnTo>
                <a:lnTo>
                  <a:pt x="354" y="65"/>
                </a:lnTo>
                <a:lnTo>
                  <a:pt x="354" y="65"/>
                </a:lnTo>
                <a:lnTo>
                  <a:pt x="354" y="65"/>
                </a:lnTo>
                <a:lnTo>
                  <a:pt x="355" y="65"/>
                </a:lnTo>
                <a:lnTo>
                  <a:pt x="355" y="65"/>
                </a:lnTo>
                <a:lnTo>
                  <a:pt x="355" y="65"/>
                </a:lnTo>
                <a:lnTo>
                  <a:pt x="356" y="65"/>
                </a:lnTo>
                <a:lnTo>
                  <a:pt x="356" y="65"/>
                </a:lnTo>
                <a:lnTo>
                  <a:pt x="356" y="65"/>
                </a:lnTo>
                <a:lnTo>
                  <a:pt x="359" y="65"/>
                </a:lnTo>
                <a:lnTo>
                  <a:pt x="359" y="66"/>
                </a:lnTo>
                <a:lnTo>
                  <a:pt x="359" y="66"/>
                </a:lnTo>
                <a:lnTo>
                  <a:pt x="359" y="66"/>
                </a:lnTo>
                <a:lnTo>
                  <a:pt x="359" y="66"/>
                </a:lnTo>
                <a:lnTo>
                  <a:pt x="359" y="66"/>
                </a:lnTo>
                <a:lnTo>
                  <a:pt x="360" y="66"/>
                </a:lnTo>
                <a:lnTo>
                  <a:pt x="360" y="66"/>
                </a:lnTo>
                <a:lnTo>
                  <a:pt x="360" y="66"/>
                </a:lnTo>
                <a:lnTo>
                  <a:pt x="362" y="66"/>
                </a:lnTo>
                <a:lnTo>
                  <a:pt x="362" y="66"/>
                </a:lnTo>
                <a:lnTo>
                  <a:pt x="362" y="66"/>
                </a:lnTo>
                <a:lnTo>
                  <a:pt x="363" y="66"/>
                </a:lnTo>
                <a:lnTo>
                  <a:pt x="363" y="67"/>
                </a:lnTo>
                <a:lnTo>
                  <a:pt x="363" y="67"/>
                </a:lnTo>
                <a:lnTo>
                  <a:pt x="363" y="67"/>
                </a:lnTo>
                <a:lnTo>
                  <a:pt x="363" y="67"/>
                </a:lnTo>
                <a:lnTo>
                  <a:pt x="363" y="67"/>
                </a:lnTo>
                <a:lnTo>
                  <a:pt x="364" y="67"/>
                </a:lnTo>
                <a:lnTo>
                  <a:pt x="364" y="67"/>
                </a:lnTo>
                <a:lnTo>
                  <a:pt x="364" y="67"/>
                </a:lnTo>
                <a:lnTo>
                  <a:pt x="366" y="67"/>
                </a:lnTo>
                <a:lnTo>
                  <a:pt x="366" y="67"/>
                </a:lnTo>
                <a:lnTo>
                  <a:pt x="366" y="67"/>
                </a:lnTo>
                <a:lnTo>
                  <a:pt x="367" y="67"/>
                </a:lnTo>
                <a:lnTo>
                  <a:pt x="367" y="68"/>
                </a:lnTo>
                <a:lnTo>
                  <a:pt x="367" y="68"/>
                </a:lnTo>
                <a:lnTo>
                  <a:pt x="370" y="68"/>
                </a:lnTo>
                <a:lnTo>
                  <a:pt x="370" y="68"/>
                </a:lnTo>
                <a:lnTo>
                  <a:pt x="370" y="68"/>
                </a:lnTo>
                <a:lnTo>
                  <a:pt x="370" y="68"/>
                </a:lnTo>
                <a:lnTo>
                  <a:pt x="370" y="68"/>
                </a:lnTo>
                <a:lnTo>
                  <a:pt x="370" y="68"/>
                </a:lnTo>
                <a:lnTo>
                  <a:pt x="370" y="68"/>
                </a:lnTo>
                <a:lnTo>
                  <a:pt x="370" y="68"/>
                </a:lnTo>
                <a:lnTo>
                  <a:pt x="370" y="68"/>
                </a:lnTo>
                <a:lnTo>
                  <a:pt x="370" y="68"/>
                </a:lnTo>
                <a:lnTo>
                  <a:pt x="370" y="68"/>
                </a:lnTo>
                <a:lnTo>
                  <a:pt x="370" y="68"/>
                </a:lnTo>
                <a:lnTo>
                  <a:pt x="373" y="68"/>
                </a:lnTo>
                <a:lnTo>
                  <a:pt x="373" y="68"/>
                </a:lnTo>
                <a:lnTo>
                  <a:pt x="373" y="68"/>
                </a:lnTo>
                <a:lnTo>
                  <a:pt x="373" y="68"/>
                </a:lnTo>
                <a:lnTo>
                  <a:pt x="373" y="69"/>
                </a:lnTo>
                <a:lnTo>
                  <a:pt x="373" y="69"/>
                </a:lnTo>
                <a:lnTo>
                  <a:pt x="375" y="69"/>
                </a:lnTo>
                <a:lnTo>
                  <a:pt x="375" y="69"/>
                </a:lnTo>
                <a:lnTo>
                  <a:pt x="375" y="69"/>
                </a:lnTo>
                <a:lnTo>
                  <a:pt x="375" y="69"/>
                </a:lnTo>
                <a:lnTo>
                  <a:pt x="375" y="69"/>
                </a:lnTo>
                <a:lnTo>
                  <a:pt x="375" y="69"/>
                </a:lnTo>
                <a:lnTo>
                  <a:pt x="375" y="69"/>
                </a:lnTo>
                <a:lnTo>
                  <a:pt x="375" y="69"/>
                </a:lnTo>
                <a:lnTo>
                  <a:pt x="375" y="69"/>
                </a:lnTo>
                <a:lnTo>
                  <a:pt x="376" y="69"/>
                </a:lnTo>
                <a:lnTo>
                  <a:pt x="376" y="69"/>
                </a:lnTo>
                <a:lnTo>
                  <a:pt x="376" y="69"/>
                </a:lnTo>
                <a:lnTo>
                  <a:pt x="376" y="69"/>
                </a:lnTo>
                <a:lnTo>
                  <a:pt x="376" y="69"/>
                </a:lnTo>
                <a:lnTo>
                  <a:pt x="376" y="69"/>
                </a:lnTo>
                <a:lnTo>
                  <a:pt x="377" y="69"/>
                </a:lnTo>
                <a:lnTo>
                  <a:pt x="377" y="69"/>
                </a:lnTo>
                <a:lnTo>
                  <a:pt x="377" y="69"/>
                </a:lnTo>
                <a:lnTo>
                  <a:pt x="378" y="69"/>
                </a:lnTo>
                <a:lnTo>
                  <a:pt x="378" y="69"/>
                </a:lnTo>
                <a:lnTo>
                  <a:pt x="378" y="69"/>
                </a:lnTo>
                <a:lnTo>
                  <a:pt x="378" y="69"/>
                </a:lnTo>
                <a:lnTo>
                  <a:pt x="378" y="70"/>
                </a:lnTo>
                <a:lnTo>
                  <a:pt x="378" y="70"/>
                </a:lnTo>
                <a:lnTo>
                  <a:pt x="379" y="70"/>
                </a:lnTo>
                <a:lnTo>
                  <a:pt x="379" y="70"/>
                </a:lnTo>
                <a:lnTo>
                  <a:pt x="379" y="70"/>
                </a:lnTo>
                <a:lnTo>
                  <a:pt x="381" y="70"/>
                </a:lnTo>
                <a:lnTo>
                  <a:pt x="381" y="70"/>
                </a:lnTo>
                <a:lnTo>
                  <a:pt x="381" y="70"/>
                </a:lnTo>
                <a:lnTo>
                  <a:pt x="383" y="70"/>
                </a:lnTo>
                <a:lnTo>
                  <a:pt x="383" y="70"/>
                </a:lnTo>
                <a:lnTo>
                  <a:pt x="383" y="70"/>
                </a:lnTo>
                <a:lnTo>
                  <a:pt x="383" y="70"/>
                </a:lnTo>
                <a:lnTo>
                  <a:pt x="383" y="71"/>
                </a:lnTo>
                <a:lnTo>
                  <a:pt x="383" y="71"/>
                </a:lnTo>
                <a:lnTo>
                  <a:pt x="384" y="71"/>
                </a:lnTo>
                <a:lnTo>
                  <a:pt x="384" y="71"/>
                </a:lnTo>
                <a:lnTo>
                  <a:pt x="384" y="71"/>
                </a:lnTo>
                <a:lnTo>
                  <a:pt x="385" y="71"/>
                </a:lnTo>
                <a:lnTo>
                  <a:pt x="385" y="71"/>
                </a:lnTo>
                <a:lnTo>
                  <a:pt x="385" y="71"/>
                </a:lnTo>
                <a:lnTo>
                  <a:pt x="385" y="71"/>
                </a:lnTo>
                <a:lnTo>
                  <a:pt x="385" y="71"/>
                </a:lnTo>
                <a:lnTo>
                  <a:pt x="385" y="71"/>
                </a:lnTo>
                <a:lnTo>
                  <a:pt x="385" y="71"/>
                </a:lnTo>
                <a:lnTo>
                  <a:pt x="385" y="71"/>
                </a:lnTo>
                <a:lnTo>
                  <a:pt x="385" y="71"/>
                </a:lnTo>
                <a:lnTo>
                  <a:pt x="388" y="71"/>
                </a:lnTo>
                <a:lnTo>
                  <a:pt x="388" y="72"/>
                </a:lnTo>
                <a:lnTo>
                  <a:pt x="388" y="72"/>
                </a:lnTo>
                <a:lnTo>
                  <a:pt x="392" y="72"/>
                </a:lnTo>
                <a:lnTo>
                  <a:pt x="392" y="72"/>
                </a:lnTo>
                <a:lnTo>
                  <a:pt x="392" y="72"/>
                </a:lnTo>
                <a:lnTo>
                  <a:pt x="392" y="72"/>
                </a:lnTo>
                <a:lnTo>
                  <a:pt x="392" y="72"/>
                </a:lnTo>
                <a:lnTo>
                  <a:pt x="392" y="72"/>
                </a:lnTo>
                <a:lnTo>
                  <a:pt x="393" y="72"/>
                </a:lnTo>
                <a:lnTo>
                  <a:pt x="393" y="73"/>
                </a:lnTo>
                <a:lnTo>
                  <a:pt x="393" y="73"/>
                </a:lnTo>
                <a:lnTo>
                  <a:pt x="400" y="73"/>
                </a:lnTo>
                <a:lnTo>
                  <a:pt x="400" y="74"/>
                </a:lnTo>
                <a:lnTo>
                  <a:pt x="400" y="74"/>
                </a:lnTo>
                <a:lnTo>
                  <a:pt x="401" y="74"/>
                </a:lnTo>
                <a:lnTo>
                  <a:pt x="401" y="74"/>
                </a:lnTo>
                <a:lnTo>
                  <a:pt x="401" y="74"/>
                </a:lnTo>
                <a:lnTo>
                  <a:pt x="401" y="74"/>
                </a:lnTo>
                <a:lnTo>
                  <a:pt x="401" y="74"/>
                </a:lnTo>
                <a:lnTo>
                  <a:pt x="401" y="74"/>
                </a:lnTo>
                <a:lnTo>
                  <a:pt x="402" y="74"/>
                </a:lnTo>
                <a:lnTo>
                  <a:pt x="402" y="74"/>
                </a:lnTo>
                <a:lnTo>
                  <a:pt x="402" y="74"/>
                </a:lnTo>
                <a:lnTo>
                  <a:pt x="402" y="74"/>
                </a:lnTo>
                <a:lnTo>
                  <a:pt x="402" y="74"/>
                </a:lnTo>
                <a:lnTo>
                  <a:pt x="402" y="74"/>
                </a:lnTo>
                <a:lnTo>
                  <a:pt x="403" y="74"/>
                </a:lnTo>
                <a:lnTo>
                  <a:pt x="403" y="74"/>
                </a:lnTo>
                <a:lnTo>
                  <a:pt x="403" y="74"/>
                </a:lnTo>
                <a:lnTo>
                  <a:pt x="404" y="74"/>
                </a:lnTo>
                <a:lnTo>
                  <a:pt x="404" y="74"/>
                </a:lnTo>
                <a:lnTo>
                  <a:pt x="404" y="74"/>
                </a:lnTo>
                <a:lnTo>
                  <a:pt x="405" y="74"/>
                </a:lnTo>
                <a:lnTo>
                  <a:pt x="405" y="74"/>
                </a:lnTo>
                <a:lnTo>
                  <a:pt x="405" y="74"/>
                </a:lnTo>
                <a:lnTo>
                  <a:pt x="407" y="74"/>
                </a:lnTo>
                <a:lnTo>
                  <a:pt x="407" y="75"/>
                </a:lnTo>
                <a:lnTo>
                  <a:pt x="407" y="75"/>
                </a:lnTo>
                <a:lnTo>
                  <a:pt x="408" y="75"/>
                </a:lnTo>
                <a:lnTo>
                  <a:pt x="408" y="75"/>
                </a:lnTo>
                <a:lnTo>
                  <a:pt x="408" y="75"/>
                </a:lnTo>
                <a:lnTo>
                  <a:pt x="409" y="75"/>
                </a:lnTo>
                <a:lnTo>
                  <a:pt x="409" y="75"/>
                </a:lnTo>
                <a:lnTo>
                  <a:pt x="409" y="75"/>
                </a:lnTo>
                <a:lnTo>
                  <a:pt x="410" y="75"/>
                </a:lnTo>
                <a:lnTo>
                  <a:pt x="410" y="75"/>
                </a:lnTo>
                <a:lnTo>
                  <a:pt x="410" y="75"/>
                </a:lnTo>
                <a:lnTo>
                  <a:pt x="410" y="75"/>
                </a:lnTo>
                <a:lnTo>
                  <a:pt x="410" y="75"/>
                </a:lnTo>
                <a:lnTo>
                  <a:pt x="410" y="75"/>
                </a:lnTo>
                <a:lnTo>
                  <a:pt x="411" y="75"/>
                </a:lnTo>
                <a:lnTo>
                  <a:pt x="411" y="76"/>
                </a:lnTo>
                <a:lnTo>
                  <a:pt x="411" y="76"/>
                </a:lnTo>
                <a:lnTo>
                  <a:pt x="412" y="76"/>
                </a:lnTo>
                <a:lnTo>
                  <a:pt x="412" y="76"/>
                </a:lnTo>
                <a:lnTo>
                  <a:pt x="412" y="76"/>
                </a:lnTo>
                <a:lnTo>
                  <a:pt x="413" y="76"/>
                </a:lnTo>
                <a:lnTo>
                  <a:pt x="413" y="76"/>
                </a:lnTo>
                <a:lnTo>
                  <a:pt x="413" y="76"/>
                </a:lnTo>
                <a:lnTo>
                  <a:pt x="414" y="76"/>
                </a:lnTo>
                <a:lnTo>
                  <a:pt x="414" y="76"/>
                </a:lnTo>
                <a:lnTo>
                  <a:pt x="414" y="76"/>
                </a:lnTo>
                <a:lnTo>
                  <a:pt x="414" y="76"/>
                </a:lnTo>
                <a:lnTo>
                  <a:pt x="414" y="76"/>
                </a:lnTo>
                <a:lnTo>
                  <a:pt x="414" y="76"/>
                </a:lnTo>
                <a:lnTo>
                  <a:pt x="414" y="76"/>
                </a:lnTo>
                <a:lnTo>
                  <a:pt x="414" y="76"/>
                </a:lnTo>
                <a:lnTo>
                  <a:pt x="414" y="76"/>
                </a:lnTo>
                <a:lnTo>
                  <a:pt x="416" y="76"/>
                </a:lnTo>
                <a:lnTo>
                  <a:pt x="416" y="77"/>
                </a:lnTo>
                <a:lnTo>
                  <a:pt x="416" y="77"/>
                </a:lnTo>
                <a:lnTo>
                  <a:pt x="416" y="77"/>
                </a:lnTo>
                <a:lnTo>
                  <a:pt x="416" y="77"/>
                </a:lnTo>
                <a:lnTo>
                  <a:pt x="416" y="77"/>
                </a:lnTo>
                <a:lnTo>
                  <a:pt x="417" y="77"/>
                </a:lnTo>
                <a:lnTo>
                  <a:pt x="417" y="77"/>
                </a:lnTo>
                <a:lnTo>
                  <a:pt x="417" y="77"/>
                </a:lnTo>
                <a:lnTo>
                  <a:pt x="417" y="77"/>
                </a:lnTo>
                <a:lnTo>
                  <a:pt x="417" y="77"/>
                </a:lnTo>
                <a:lnTo>
                  <a:pt x="417" y="77"/>
                </a:lnTo>
                <a:lnTo>
                  <a:pt x="418" y="77"/>
                </a:lnTo>
                <a:lnTo>
                  <a:pt x="418" y="77"/>
                </a:lnTo>
                <a:lnTo>
                  <a:pt x="418" y="77"/>
                </a:lnTo>
                <a:lnTo>
                  <a:pt x="420" y="77"/>
                </a:lnTo>
                <a:lnTo>
                  <a:pt x="420" y="78"/>
                </a:lnTo>
                <a:lnTo>
                  <a:pt x="420" y="78"/>
                </a:lnTo>
                <a:lnTo>
                  <a:pt x="421" y="78"/>
                </a:lnTo>
                <a:lnTo>
                  <a:pt x="421" y="78"/>
                </a:lnTo>
                <a:lnTo>
                  <a:pt x="421" y="78"/>
                </a:lnTo>
                <a:lnTo>
                  <a:pt x="422" y="78"/>
                </a:lnTo>
                <a:lnTo>
                  <a:pt x="422" y="78"/>
                </a:lnTo>
                <a:lnTo>
                  <a:pt x="422" y="78"/>
                </a:lnTo>
                <a:lnTo>
                  <a:pt x="422" y="78"/>
                </a:lnTo>
                <a:lnTo>
                  <a:pt x="422" y="78"/>
                </a:lnTo>
                <a:lnTo>
                  <a:pt x="422" y="78"/>
                </a:lnTo>
                <a:lnTo>
                  <a:pt x="422" y="78"/>
                </a:lnTo>
                <a:lnTo>
                  <a:pt x="422" y="79"/>
                </a:lnTo>
                <a:lnTo>
                  <a:pt x="422" y="79"/>
                </a:lnTo>
                <a:lnTo>
                  <a:pt x="422" y="79"/>
                </a:lnTo>
                <a:lnTo>
                  <a:pt x="422" y="79"/>
                </a:lnTo>
                <a:lnTo>
                  <a:pt x="422" y="79"/>
                </a:lnTo>
                <a:lnTo>
                  <a:pt x="423" y="79"/>
                </a:lnTo>
                <a:lnTo>
                  <a:pt x="423" y="79"/>
                </a:lnTo>
                <a:lnTo>
                  <a:pt x="423" y="79"/>
                </a:lnTo>
                <a:lnTo>
                  <a:pt x="423" y="79"/>
                </a:lnTo>
                <a:lnTo>
                  <a:pt x="423" y="79"/>
                </a:lnTo>
                <a:lnTo>
                  <a:pt x="423" y="79"/>
                </a:lnTo>
                <a:lnTo>
                  <a:pt x="424" y="79"/>
                </a:lnTo>
                <a:lnTo>
                  <a:pt x="424" y="79"/>
                </a:lnTo>
                <a:lnTo>
                  <a:pt x="424" y="79"/>
                </a:lnTo>
                <a:lnTo>
                  <a:pt x="424" y="79"/>
                </a:lnTo>
                <a:lnTo>
                  <a:pt x="424" y="79"/>
                </a:lnTo>
                <a:lnTo>
                  <a:pt x="424" y="79"/>
                </a:lnTo>
                <a:lnTo>
                  <a:pt x="424" y="79"/>
                </a:lnTo>
                <a:lnTo>
                  <a:pt x="424" y="79"/>
                </a:lnTo>
                <a:lnTo>
                  <a:pt x="424" y="79"/>
                </a:lnTo>
                <a:lnTo>
                  <a:pt x="425" y="79"/>
                </a:lnTo>
                <a:lnTo>
                  <a:pt x="425" y="79"/>
                </a:lnTo>
                <a:lnTo>
                  <a:pt x="425" y="79"/>
                </a:lnTo>
                <a:lnTo>
                  <a:pt x="426" y="79"/>
                </a:lnTo>
                <a:lnTo>
                  <a:pt x="426" y="79"/>
                </a:lnTo>
                <a:lnTo>
                  <a:pt x="426" y="79"/>
                </a:lnTo>
                <a:lnTo>
                  <a:pt x="427" y="79"/>
                </a:lnTo>
                <a:lnTo>
                  <a:pt x="427" y="80"/>
                </a:lnTo>
                <a:lnTo>
                  <a:pt x="427" y="80"/>
                </a:lnTo>
                <a:lnTo>
                  <a:pt x="428" y="80"/>
                </a:lnTo>
                <a:lnTo>
                  <a:pt x="428" y="80"/>
                </a:lnTo>
                <a:lnTo>
                  <a:pt x="428" y="80"/>
                </a:lnTo>
                <a:lnTo>
                  <a:pt x="429" y="80"/>
                </a:lnTo>
                <a:lnTo>
                  <a:pt x="429" y="80"/>
                </a:lnTo>
                <a:lnTo>
                  <a:pt x="429" y="80"/>
                </a:lnTo>
                <a:lnTo>
                  <a:pt x="430" y="80"/>
                </a:lnTo>
                <a:lnTo>
                  <a:pt x="430" y="81"/>
                </a:lnTo>
                <a:lnTo>
                  <a:pt x="430" y="81"/>
                </a:lnTo>
                <a:lnTo>
                  <a:pt x="431" y="81"/>
                </a:lnTo>
                <a:lnTo>
                  <a:pt x="431" y="81"/>
                </a:lnTo>
                <a:lnTo>
                  <a:pt x="431" y="81"/>
                </a:lnTo>
                <a:lnTo>
                  <a:pt x="432" y="81"/>
                </a:lnTo>
                <a:lnTo>
                  <a:pt x="432" y="81"/>
                </a:lnTo>
                <a:lnTo>
                  <a:pt x="432" y="81"/>
                </a:lnTo>
                <a:lnTo>
                  <a:pt x="433" y="81"/>
                </a:lnTo>
                <a:lnTo>
                  <a:pt x="433" y="81"/>
                </a:lnTo>
                <a:lnTo>
                  <a:pt x="433" y="81"/>
                </a:lnTo>
                <a:lnTo>
                  <a:pt x="434" y="81"/>
                </a:lnTo>
                <a:lnTo>
                  <a:pt x="434" y="82"/>
                </a:lnTo>
                <a:lnTo>
                  <a:pt x="434" y="82"/>
                </a:lnTo>
                <a:lnTo>
                  <a:pt x="435" y="82"/>
                </a:lnTo>
                <a:lnTo>
                  <a:pt x="435" y="82"/>
                </a:lnTo>
                <a:lnTo>
                  <a:pt x="435" y="82"/>
                </a:lnTo>
                <a:lnTo>
                  <a:pt x="440" y="82"/>
                </a:lnTo>
                <a:lnTo>
                  <a:pt x="440" y="83"/>
                </a:lnTo>
                <a:lnTo>
                  <a:pt x="440" y="83"/>
                </a:lnTo>
                <a:lnTo>
                  <a:pt x="440" y="83"/>
                </a:lnTo>
                <a:lnTo>
                  <a:pt x="440" y="83"/>
                </a:lnTo>
                <a:lnTo>
                  <a:pt x="440" y="83"/>
                </a:lnTo>
                <a:lnTo>
                  <a:pt x="442" y="83"/>
                </a:lnTo>
                <a:lnTo>
                  <a:pt x="442" y="84"/>
                </a:lnTo>
                <a:lnTo>
                  <a:pt x="442" y="84"/>
                </a:lnTo>
                <a:lnTo>
                  <a:pt x="443" y="84"/>
                </a:lnTo>
                <a:lnTo>
                  <a:pt x="443" y="84"/>
                </a:lnTo>
                <a:lnTo>
                  <a:pt x="443" y="84"/>
                </a:lnTo>
                <a:lnTo>
                  <a:pt x="443" y="84"/>
                </a:lnTo>
                <a:lnTo>
                  <a:pt x="443" y="84"/>
                </a:lnTo>
                <a:lnTo>
                  <a:pt x="443" y="84"/>
                </a:lnTo>
                <a:lnTo>
                  <a:pt x="444" y="84"/>
                </a:lnTo>
                <a:lnTo>
                  <a:pt x="444" y="84"/>
                </a:lnTo>
                <a:lnTo>
                  <a:pt x="444" y="84"/>
                </a:lnTo>
                <a:lnTo>
                  <a:pt x="447" y="84"/>
                </a:lnTo>
                <a:lnTo>
                  <a:pt x="447" y="85"/>
                </a:lnTo>
                <a:lnTo>
                  <a:pt x="447" y="85"/>
                </a:lnTo>
                <a:lnTo>
                  <a:pt x="447" y="85"/>
                </a:lnTo>
                <a:lnTo>
                  <a:pt x="447" y="85"/>
                </a:lnTo>
                <a:lnTo>
                  <a:pt x="447" y="85"/>
                </a:lnTo>
                <a:lnTo>
                  <a:pt x="447" y="85"/>
                </a:lnTo>
                <a:lnTo>
                  <a:pt x="447" y="85"/>
                </a:lnTo>
                <a:lnTo>
                  <a:pt x="447" y="85"/>
                </a:lnTo>
                <a:lnTo>
                  <a:pt x="448" y="85"/>
                </a:lnTo>
                <a:lnTo>
                  <a:pt x="448" y="86"/>
                </a:lnTo>
                <a:lnTo>
                  <a:pt x="448" y="86"/>
                </a:lnTo>
                <a:lnTo>
                  <a:pt x="449" y="86"/>
                </a:lnTo>
                <a:lnTo>
                  <a:pt x="449" y="86"/>
                </a:lnTo>
                <a:lnTo>
                  <a:pt x="449" y="86"/>
                </a:lnTo>
                <a:lnTo>
                  <a:pt x="449" y="86"/>
                </a:lnTo>
                <a:lnTo>
                  <a:pt x="449" y="86"/>
                </a:lnTo>
                <a:lnTo>
                  <a:pt x="449" y="86"/>
                </a:lnTo>
                <a:lnTo>
                  <a:pt x="449" y="86"/>
                </a:lnTo>
                <a:lnTo>
                  <a:pt x="449" y="86"/>
                </a:lnTo>
                <a:lnTo>
                  <a:pt x="449" y="86"/>
                </a:lnTo>
                <a:lnTo>
                  <a:pt x="450" y="86"/>
                </a:lnTo>
                <a:lnTo>
                  <a:pt x="450" y="86"/>
                </a:lnTo>
                <a:lnTo>
                  <a:pt x="450" y="86"/>
                </a:lnTo>
                <a:lnTo>
                  <a:pt x="450" y="86"/>
                </a:lnTo>
                <a:lnTo>
                  <a:pt x="450" y="86"/>
                </a:lnTo>
                <a:lnTo>
                  <a:pt x="450" y="86"/>
                </a:lnTo>
                <a:lnTo>
                  <a:pt x="451" y="86"/>
                </a:lnTo>
                <a:lnTo>
                  <a:pt x="451" y="86"/>
                </a:lnTo>
                <a:lnTo>
                  <a:pt x="451" y="86"/>
                </a:lnTo>
                <a:lnTo>
                  <a:pt x="451" y="86"/>
                </a:lnTo>
                <a:lnTo>
                  <a:pt x="451" y="86"/>
                </a:lnTo>
                <a:lnTo>
                  <a:pt x="451" y="86"/>
                </a:lnTo>
                <a:lnTo>
                  <a:pt x="451" y="86"/>
                </a:lnTo>
                <a:lnTo>
                  <a:pt x="451" y="87"/>
                </a:lnTo>
                <a:lnTo>
                  <a:pt x="451" y="87"/>
                </a:lnTo>
                <a:lnTo>
                  <a:pt x="452" y="87"/>
                </a:lnTo>
                <a:lnTo>
                  <a:pt x="452" y="87"/>
                </a:lnTo>
                <a:lnTo>
                  <a:pt x="452" y="87"/>
                </a:lnTo>
                <a:lnTo>
                  <a:pt x="453" y="87"/>
                </a:lnTo>
                <a:lnTo>
                  <a:pt x="453" y="87"/>
                </a:lnTo>
                <a:lnTo>
                  <a:pt x="453" y="87"/>
                </a:lnTo>
                <a:lnTo>
                  <a:pt x="454" y="87"/>
                </a:lnTo>
                <a:lnTo>
                  <a:pt x="454" y="87"/>
                </a:lnTo>
                <a:lnTo>
                  <a:pt x="454" y="87"/>
                </a:lnTo>
                <a:lnTo>
                  <a:pt x="456" y="87"/>
                </a:lnTo>
                <a:lnTo>
                  <a:pt x="456" y="87"/>
                </a:lnTo>
                <a:lnTo>
                  <a:pt x="456" y="87"/>
                </a:lnTo>
                <a:lnTo>
                  <a:pt x="458" y="87"/>
                </a:lnTo>
                <a:lnTo>
                  <a:pt x="458" y="87"/>
                </a:lnTo>
                <a:lnTo>
                  <a:pt x="458" y="87"/>
                </a:lnTo>
                <a:lnTo>
                  <a:pt x="459" y="87"/>
                </a:lnTo>
                <a:lnTo>
                  <a:pt x="459" y="87"/>
                </a:lnTo>
                <a:lnTo>
                  <a:pt x="459" y="87"/>
                </a:lnTo>
                <a:lnTo>
                  <a:pt x="459" y="87"/>
                </a:lnTo>
                <a:lnTo>
                  <a:pt x="459" y="87"/>
                </a:lnTo>
                <a:lnTo>
                  <a:pt x="459" y="87"/>
                </a:lnTo>
                <a:lnTo>
                  <a:pt x="460" y="87"/>
                </a:lnTo>
                <a:lnTo>
                  <a:pt x="460" y="87"/>
                </a:lnTo>
                <a:lnTo>
                  <a:pt x="460" y="87"/>
                </a:lnTo>
                <a:lnTo>
                  <a:pt x="461" y="87"/>
                </a:lnTo>
                <a:lnTo>
                  <a:pt x="461" y="88"/>
                </a:lnTo>
                <a:lnTo>
                  <a:pt x="461" y="88"/>
                </a:lnTo>
                <a:lnTo>
                  <a:pt x="461" y="88"/>
                </a:lnTo>
                <a:lnTo>
                  <a:pt x="461" y="88"/>
                </a:lnTo>
                <a:lnTo>
                  <a:pt x="461" y="88"/>
                </a:lnTo>
                <a:lnTo>
                  <a:pt x="461" y="88"/>
                </a:lnTo>
                <a:lnTo>
                  <a:pt x="461" y="88"/>
                </a:lnTo>
                <a:lnTo>
                  <a:pt x="461" y="88"/>
                </a:lnTo>
                <a:lnTo>
                  <a:pt x="461" y="88"/>
                </a:lnTo>
                <a:lnTo>
                  <a:pt x="461" y="88"/>
                </a:lnTo>
                <a:lnTo>
                  <a:pt x="461" y="88"/>
                </a:lnTo>
                <a:lnTo>
                  <a:pt x="462" y="88"/>
                </a:lnTo>
                <a:lnTo>
                  <a:pt x="462" y="88"/>
                </a:lnTo>
                <a:lnTo>
                  <a:pt x="462" y="88"/>
                </a:lnTo>
                <a:lnTo>
                  <a:pt x="463" y="88"/>
                </a:lnTo>
                <a:lnTo>
                  <a:pt x="463" y="89"/>
                </a:lnTo>
                <a:lnTo>
                  <a:pt x="463" y="89"/>
                </a:lnTo>
                <a:lnTo>
                  <a:pt x="464" y="89"/>
                </a:lnTo>
                <a:lnTo>
                  <a:pt x="464" y="89"/>
                </a:lnTo>
                <a:lnTo>
                  <a:pt x="464" y="89"/>
                </a:lnTo>
                <a:lnTo>
                  <a:pt x="464" y="89"/>
                </a:lnTo>
                <a:lnTo>
                  <a:pt x="464" y="89"/>
                </a:lnTo>
                <a:lnTo>
                  <a:pt x="464" y="89"/>
                </a:lnTo>
                <a:lnTo>
                  <a:pt x="464" y="89"/>
                </a:lnTo>
                <a:lnTo>
                  <a:pt x="464" y="89"/>
                </a:lnTo>
                <a:lnTo>
                  <a:pt x="464" y="89"/>
                </a:lnTo>
                <a:lnTo>
                  <a:pt x="464" y="89"/>
                </a:lnTo>
                <a:lnTo>
                  <a:pt x="464" y="89"/>
                </a:lnTo>
                <a:lnTo>
                  <a:pt x="464" y="89"/>
                </a:lnTo>
                <a:lnTo>
                  <a:pt x="464" y="89"/>
                </a:lnTo>
                <a:lnTo>
                  <a:pt x="464" y="89"/>
                </a:lnTo>
                <a:lnTo>
                  <a:pt x="464" y="89"/>
                </a:lnTo>
                <a:lnTo>
                  <a:pt x="466" y="89"/>
                </a:lnTo>
                <a:lnTo>
                  <a:pt x="466" y="89"/>
                </a:lnTo>
                <a:lnTo>
                  <a:pt x="466" y="89"/>
                </a:lnTo>
                <a:lnTo>
                  <a:pt x="466" y="89"/>
                </a:lnTo>
                <a:lnTo>
                  <a:pt x="466" y="89"/>
                </a:lnTo>
                <a:lnTo>
                  <a:pt x="466" y="89"/>
                </a:lnTo>
                <a:lnTo>
                  <a:pt x="466" y="89"/>
                </a:lnTo>
                <a:lnTo>
                  <a:pt x="466" y="89"/>
                </a:lnTo>
                <a:lnTo>
                  <a:pt x="466" y="89"/>
                </a:lnTo>
                <a:lnTo>
                  <a:pt x="466" y="89"/>
                </a:lnTo>
                <a:lnTo>
                  <a:pt x="466" y="89"/>
                </a:lnTo>
                <a:lnTo>
                  <a:pt x="466" y="89"/>
                </a:lnTo>
                <a:lnTo>
                  <a:pt x="467" y="89"/>
                </a:lnTo>
                <a:lnTo>
                  <a:pt x="467" y="89"/>
                </a:lnTo>
                <a:lnTo>
                  <a:pt x="467" y="89"/>
                </a:lnTo>
                <a:lnTo>
                  <a:pt x="468" y="89"/>
                </a:lnTo>
                <a:lnTo>
                  <a:pt x="468" y="89"/>
                </a:lnTo>
                <a:lnTo>
                  <a:pt x="468" y="89"/>
                </a:lnTo>
                <a:lnTo>
                  <a:pt x="468" y="89"/>
                </a:lnTo>
                <a:lnTo>
                  <a:pt x="468" y="89"/>
                </a:lnTo>
                <a:lnTo>
                  <a:pt x="468" y="89"/>
                </a:lnTo>
                <a:lnTo>
                  <a:pt x="468" y="89"/>
                </a:lnTo>
                <a:lnTo>
                  <a:pt x="468" y="89"/>
                </a:lnTo>
                <a:lnTo>
                  <a:pt x="468" y="89"/>
                </a:lnTo>
                <a:lnTo>
                  <a:pt x="468" y="89"/>
                </a:lnTo>
                <a:lnTo>
                  <a:pt x="468" y="89"/>
                </a:lnTo>
                <a:lnTo>
                  <a:pt x="468" y="89"/>
                </a:lnTo>
                <a:lnTo>
                  <a:pt x="468" y="89"/>
                </a:lnTo>
                <a:lnTo>
                  <a:pt x="468" y="89"/>
                </a:lnTo>
                <a:lnTo>
                  <a:pt x="468" y="89"/>
                </a:lnTo>
                <a:lnTo>
                  <a:pt x="469" y="89"/>
                </a:lnTo>
                <a:lnTo>
                  <a:pt x="469" y="89"/>
                </a:lnTo>
                <a:lnTo>
                  <a:pt x="469" y="89"/>
                </a:lnTo>
                <a:lnTo>
                  <a:pt x="469" y="89"/>
                </a:lnTo>
                <a:lnTo>
                  <a:pt x="469" y="89"/>
                </a:lnTo>
                <a:lnTo>
                  <a:pt x="469" y="89"/>
                </a:lnTo>
                <a:lnTo>
                  <a:pt x="470" y="89"/>
                </a:lnTo>
                <a:lnTo>
                  <a:pt x="470" y="89"/>
                </a:lnTo>
                <a:lnTo>
                  <a:pt x="470" y="89"/>
                </a:lnTo>
                <a:lnTo>
                  <a:pt x="470" y="89"/>
                </a:lnTo>
                <a:lnTo>
                  <a:pt x="470" y="89"/>
                </a:lnTo>
                <a:lnTo>
                  <a:pt x="470" y="89"/>
                </a:lnTo>
                <a:lnTo>
                  <a:pt x="470" y="89"/>
                </a:lnTo>
                <a:lnTo>
                  <a:pt x="470" y="90"/>
                </a:lnTo>
                <a:lnTo>
                  <a:pt x="470" y="90"/>
                </a:lnTo>
                <a:lnTo>
                  <a:pt x="472" y="90"/>
                </a:lnTo>
                <a:lnTo>
                  <a:pt x="472" y="90"/>
                </a:lnTo>
                <a:lnTo>
                  <a:pt x="472" y="90"/>
                </a:lnTo>
                <a:lnTo>
                  <a:pt x="472" y="90"/>
                </a:lnTo>
                <a:lnTo>
                  <a:pt x="472" y="90"/>
                </a:lnTo>
                <a:lnTo>
                  <a:pt x="472" y="90"/>
                </a:lnTo>
                <a:lnTo>
                  <a:pt x="472" y="90"/>
                </a:lnTo>
                <a:lnTo>
                  <a:pt x="472" y="90"/>
                </a:lnTo>
                <a:lnTo>
                  <a:pt x="472" y="90"/>
                </a:lnTo>
                <a:lnTo>
                  <a:pt x="472" y="90"/>
                </a:lnTo>
                <a:lnTo>
                  <a:pt x="472" y="90"/>
                </a:lnTo>
                <a:lnTo>
                  <a:pt x="472" y="90"/>
                </a:lnTo>
                <a:lnTo>
                  <a:pt x="472" y="90"/>
                </a:lnTo>
                <a:lnTo>
                  <a:pt x="472" y="90"/>
                </a:lnTo>
                <a:lnTo>
                  <a:pt x="472" y="90"/>
                </a:lnTo>
                <a:lnTo>
                  <a:pt x="473" y="90"/>
                </a:lnTo>
                <a:lnTo>
                  <a:pt x="473" y="90"/>
                </a:lnTo>
                <a:lnTo>
                  <a:pt x="473" y="90"/>
                </a:lnTo>
                <a:lnTo>
                  <a:pt x="473" y="90"/>
                </a:lnTo>
                <a:lnTo>
                  <a:pt x="473" y="90"/>
                </a:lnTo>
                <a:lnTo>
                  <a:pt x="473" y="90"/>
                </a:lnTo>
                <a:lnTo>
                  <a:pt x="473" y="90"/>
                </a:lnTo>
                <a:lnTo>
                  <a:pt x="473" y="90"/>
                </a:lnTo>
                <a:lnTo>
                  <a:pt x="473" y="90"/>
                </a:lnTo>
                <a:lnTo>
                  <a:pt x="473" y="90"/>
                </a:lnTo>
                <a:lnTo>
                  <a:pt x="473" y="90"/>
                </a:lnTo>
                <a:lnTo>
                  <a:pt x="473" y="90"/>
                </a:lnTo>
                <a:lnTo>
                  <a:pt x="473" y="90"/>
                </a:lnTo>
                <a:lnTo>
                  <a:pt x="473" y="90"/>
                </a:lnTo>
                <a:lnTo>
                  <a:pt x="473" y="90"/>
                </a:lnTo>
                <a:lnTo>
                  <a:pt x="474" y="90"/>
                </a:lnTo>
                <a:lnTo>
                  <a:pt x="474" y="90"/>
                </a:lnTo>
                <a:lnTo>
                  <a:pt x="474" y="90"/>
                </a:lnTo>
                <a:lnTo>
                  <a:pt x="474" y="90"/>
                </a:lnTo>
                <a:lnTo>
                  <a:pt x="474" y="90"/>
                </a:lnTo>
                <a:lnTo>
                  <a:pt x="474" y="90"/>
                </a:lnTo>
                <a:lnTo>
                  <a:pt x="475" y="90"/>
                </a:lnTo>
                <a:lnTo>
                  <a:pt x="475" y="90"/>
                </a:lnTo>
                <a:lnTo>
                  <a:pt x="475" y="90"/>
                </a:lnTo>
                <a:lnTo>
                  <a:pt x="476" y="90"/>
                </a:lnTo>
                <a:lnTo>
                  <a:pt x="476" y="90"/>
                </a:lnTo>
                <a:lnTo>
                  <a:pt x="476" y="90"/>
                </a:lnTo>
                <a:lnTo>
                  <a:pt x="476" y="90"/>
                </a:lnTo>
                <a:lnTo>
                  <a:pt x="476" y="90"/>
                </a:lnTo>
                <a:lnTo>
                  <a:pt x="476" y="90"/>
                </a:lnTo>
                <a:lnTo>
                  <a:pt x="476" y="90"/>
                </a:lnTo>
                <a:lnTo>
                  <a:pt x="476" y="90"/>
                </a:lnTo>
                <a:lnTo>
                  <a:pt x="476" y="90"/>
                </a:lnTo>
                <a:lnTo>
                  <a:pt x="476" y="90"/>
                </a:lnTo>
                <a:lnTo>
                  <a:pt x="476" y="90"/>
                </a:lnTo>
                <a:lnTo>
                  <a:pt x="476" y="90"/>
                </a:lnTo>
                <a:lnTo>
                  <a:pt x="477" y="90"/>
                </a:lnTo>
                <a:lnTo>
                  <a:pt x="477" y="90"/>
                </a:lnTo>
                <a:lnTo>
                  <a:pt x="477" y="90"/>
                </a:lnTo>
                <a:lnTo>
                  <a:pt x="477" y="90"/>
                </a:lnTo>
                <a:lnTo>
                  <a:pt x="477" y="90"/>
                </a:lnTo>
                <a:lnTo>
                  <a:pt x="477" y="90"/>
                </a:lnTo>
                <a:lnTo>
                  <a:pt x="477" y="90"/>
                </a:lnTo>
                <a:lnTo>
                  <a:pt x="477" y="90"/>
                </a:lnTo>
                <a:lnTo>
                  <a:pt x="477" y="90"/>
                </a:lnTo>
                <a:lnTo>
                  <a:pt x="477" y="90"/>
                </a:lnTo>
                <a:lnTo>
                  <a:pt x="477" y="90"/>
                </a:lnTo>
                <a:lnTo>
                  <a:pt x="477" y="90"/>
                </a:lnTo>
                <a:lnTo>
                  <a:pt x="477" y="90"/>
                </a:lnTo>
                <a:lnTo>
                  <a:pt x="477" y="90"/>
                </a:lnTo>
                <a:lnTo>
                  <a:pt x="477" y="90"/>
                </a:lnTo>
                <a:lnTo>
                  <a:pt x="477" y="90"/>
                </a:lnTo>
                <a:lnTo>
                  <a:pt x="477" y="90"/>
                </a:lnTo>
                <a:lnTo>
                  <a:pt x="477" y="90"/>
                </a:lnTo>
                <a:lnTo>
                  <a:pt x="477" y="90"/>
                </a:lnTo>
                <a:lnTo>
                  <a:pt x="477" y="90"/>
                </a:lnTo>
                <a:lnTo>
                  <a:pt x="477" y="90"/>
                </a:lnTo>
                <a:lnTo>
                  <a:pt x="477" y="90"/>
                </a:lnTo>
                <a:lnTo>
                  <a:pt x="477" y="90"/>
                </a:lnTo>
                <a:lnTo>
                  <a:pt x="477" y="90"/>
                </a:lnTo>
                <a:lnTo>
                  <a:pt x="477" y="90"/>
                </a:lnTo>
                <a:lnTo>
                  <a:pt x="477" y="90"/>
                </a:lnTo>
                <a:lnTo>
                  <a:pt x="477" y="90"/>
                </a:lnTo>
                <a:lnTo>
                  <a:pt x="477" y="90"/>
                </a:lnTo>
                <a:lnTo>
                  <a:pt x="477" y="90"/>
                </a:lnTo>
                <a:lnTo>
                  <a:pt x="477" y="90"/>
                </a:lnTo>
                <a:lnTo>
                  <a:pt x="477" y="90"/>
                </a:lnTo>
                <a:lnTo>
                  <a:pt x="477" y="90"/>
                </a:lnTo>
                <a:lnTo>
                  <a:pt x="477" y="90"/>
                </a:lnTo>
                <a:lnTo>
                  <a:pt x="477" y="90"/>
                </a:lnTo>
                <a:lnTo>
                  <a:pt x="477" y="90"/>
                </a:lnTo>
                <a:lnTo>
                  <a:pt x="477" y="90"/>
                </a:lnTo>
                <a:lnTo>
                  <a:pt x="477" y="90"/>
                </a:lnTo>
                <a:lnTo>
                  <a:pt x="477" y="91"/>
                </a:lnTo>
                <a:lnTo>
                  <a:pt x="477" y="91"/>
                </a:lnTo>
                <a:lnTo>
                  <a:pt x="477" y="91"/>
                </a:lnTo>
                <a:lnTo>
                  <a:pt x="477" y="91"/>
                </a:lnTo>
                <a:lnTo>
                  <a:pt x="477" y="91"/>
                </a:lnTo>
                <a:lnTo>
                  <a:pt x="477" y="91"/>
                </a:lnTo>
                <a:lnTo>
                  <a:pt x="477" y="91"/>
                </a:lnTo>
                <a:lnTo>
                  <a:pt x="477" y="91"/>
                </a:lnTo>
                <a:lnTo>
                  <a:pt x="477" y="91"/>
                </a:lnTo>
                <a:lnTo>
                  <a:pt x="477" y="91"/>
                </a:lnTo>
                <a:lnTo>
                  <a:pt x="477" y="91"/>
                </a:lnTo>
                <a:lnTo>
                  <a:pt x="477" y="91"/>
                </a:lnTo>
                <a:lnTo>
                  <a:pt x="477" y="91"/>
                </a:lnTo>
                <a:lnTo>
                  <a:pt x="477" y="91"/>
                </a:lnTo>
                <a:lnTo>
                  <a:pt x="477" y="91"/>
                </a:lnTo>
                <a:lnTo>
                  <a:pt x="477" y="91"/>
                </a:lnTo>
                <a:lnTo>
                  <a:pt x="477" y="91"/>
                </a:lnTo>
                <a:lnTo>
                  <a:pt x="478" y="91"/>
                </a:lnTo>
                <a:lnTo>
                  <a:pt x="478" y="91"/>
                </a:lnTo>
                <a:lnTo>
                  <a:pt x="478" y="91"/>
                </a:lnTo>
                <a:lnTo>
                  <a:pt x="478" y="91"/>
                </a:lnTo>
                <a:lnTo>
                  <a:pt x="478" y="91"/>
                </a:lnTo>
                <a:lnTo>
                  <a:pt x="478" y="91"/>
                </a:lnTo>
                <a:lnTo>
                  <a:pt x="478" y="91"/>
                </a:lnTo>
                <a:lnTo>
                  <a:pt x="478" y="91"/>
                </a:lnTo>
                <a:lnTo>
                  <a:pt x="478" y="91"/>
                </a:lnTo>
                <a:lnTo>
                  <a:pt x="478" y="91"/>
                </a:lnTo>
                <a:lnTo>
                  <a:pt x="478" y="91"/>
                </a:lnTo>
                <a:lnTo>
                  <a:pt x="478" y="91"/>
                </a:lnTo>
                <a:lnTo>
                  <a:pt x="478" y="91"/>
                </a:lnTo>
                <a:lnTo>
                  <a:pt x="478" y="91"/>
                </a:lnTo>
                <a:lnTo>
                  <a:pt x="478" y="91"/>
                </a:lnTo>
                <a:lnTo>
                  <a:pt x="478" y="91"/>
                </a:lnTo>
                <a:lnTo>
                  <a:pt x="478" y="91"/>
                </a:lnTo>
                <a:lnTo>
                  <a:pt x="478" y="91"/>
                </a:lnTo>
                <a:lnTo>
                  <a:pt x="478" y="91"/>
                </a:lnTo>
                <a:lnTo>
                  <a:pt x="478" y="91"/>
                </a:lnTo>
                <a:lnTo>
                  <a:pt x="478" y="91"/>
                </a:lnTo>
                <a:lnTo>
                  <a:pt x="478" y="91"/>
                </a:lnTo>
                <a:lnTo>
                  <a:pt x="478" y="91"/>
                </a:lnTo>
                <a:lnTo>
                  <a:pt x="478" y="91"/>
                </a:lnTo>
                <a:lnTo>
                  <a:pt x="479" y="91"/>
                </a:lnTo>
                <a:lnTo>
                  <a:pt x="479" y="91"/>
                </a:lnTo>
                <a:lnTo>
                  <a:pt x="479" y="91"/>
                </a:lnTo>
                <a:lnTo>
                  <a:pt x="479" y="91"/>
                </a:lnTo>
                <a:lnTo>
                  <a:pt x="479" y="91"/>
                </a:lnTo>
                <a:lnTo>
                  <a:pt x="479" y="91"/>
                </a:lnTo>
                <a:lnTo>
                  <a:pt x="479" y="91"/>
                </a:lnTo>
                <a:lnTo>
                  <a:pt x="479" y="91"/>
                </a:lnTo>
                <a:lnTo>
                  <a:pt x="479" y="91"/>
                </a:lnTo>
                <a:lnTo>
                  <a:pt x="479" y="91"/>
                </a:lnTo>
                <a:lnTo>
                  <a:pt x="479" y="91"/>
                </a:lnTo>
                <a:lnTo>
                  <a:pt x="479" y="91"/>
                </a:lnTo>
                <a:lnTo>
                  <a:pt x="479" y="91"/>
                </a:lnTo>
                <a:lnTo>
                  <a:pt x="479" y="91"/>
                </a:lnTo>
                <a:lnTo>
                  <a:pt x="479" y="91"/>
                </a:lnTo>
                <a:lnTo>
                  <a:pt x="479" y="91"/>
                </a:lnTo>
                <a:lnTo>
                  <a:pt x="479" y="91"/>
                </a:lnTo>
                <a:lnTo>
                  <a:pt x="479" y="91"/>
                </a:lnTo>
                <a:lnTo>
                  <a:pt x="479" y="91"/>
                </a:lnTo>
                <a:lnTo>
                  <a:pt x="479" y="91"/>
                </a:lnTo>
                <a:lnTo>
                  <a:pt x="479" y="91"/>
                </a:lnTo>
                <a:lnTo>
                  <a:pt x="479" y="91"/>
                </a:lnTo>
                <a:lnTo>
                  <a:pt x="479" y="91"/>
                </a:lnTo>
                <a:lnTo>
                  <a:pt x="479" y="91"/>
                </a:lnTo>
                <a:lnTo>
                  <a:pt x="480" y="91"/>
                </a:lnTo>
                <a:lnTo>
                  <a:pt x="480" y="91"/>
                </a:lnTo>
                <a:lnTo>
                  <a:pt x="480" y="91"/>
                </a:lnTo>
                <a:lnTo>
                  <a:pt x="480" y="91"/>
                </a:lnTo>
                <a:lnTo>
                  <a:pt x="480" y="91"/>
                </a:lnTo>
                <a:lnTo>
                  <a:pt x="480" y="91"/>
                </a:lnTo>
                <a:lnTo>
                  <a:pt x="480" y="91"/>
                </a:lnTo>
                <a:lnTo>
                  <a:pt x="480" y="91"/>
                </a:lnTo>
                <a:lnTo>
                  <a:pt x="480" y="91"/>
                </a:lnTo>
                <a:lnTo>
                  <a:pt x="480" y="91"/>
                </a:lnTo>
                <a:lnTo>
                  <a:pt x="480" y="91"/>
                </a:lnTo>
                <a:lnTo>
                  <a:pt x="480" y="91"/>
                </a:lnTo>
                <a:lnTo>
                  <a:pt x="480" y="91"/>
                </a:lnTo>
                <a:lnTo>
                  <a:pt x="480" y="91"/>
                </a:lnTo>
                <a:lnTo>
                  <a:pt x="480" y="91"/>
                </a:lnTo>
                <a:lnTo>
                  <a:pt x="480" y="91"/>
                </a:lnTo>
                <a:lnTo>
                  <a:pt x="480" y="91"/>
                </a:lnTo>
                <a:lnTo>
                  <a:pt x="480" y="91"/>
                </a:lnTo>
                <a:lnTo>
                  <a:pt x="480" y="91"/>
                </a:lnTo>
                <a:lnTo>
                  <a:pt x="480" y="91"/>
                </a:lnTo>
                <a:lnTo>
                  <a:pt x="480" y="91"/>
                </a:lnTo>
                <a:lnTo>
                  <a:pt x="480" y="91"/>
                </a:lnTo>
                <a:lnTo>
                  <a:pt x="480" y="91"/>
                </a:lnTo>
                <a:lnTo>
                  <a:pt x="480" y="91"/>
                </a:lnTo>
                <a:lnTo>
                  <a:pt x="480" y="91"/>
                </a:lnTo>
                <a:lnTo>
                  <a:pt x="480" y="91"/>
                </a:lnTo>
                <a:lnTo>
                  <a:pt x="480" y="91"/>
                </a:lnTo>
                <a:lnTo>
                  <a:pt x="481" y="91"/>
                </a:lnTo>
                <a:lnTo>
                  <a:pt x="481" y="91"/>
                </a:lnTo>
                <a:lnTo>
                  <a:pt x="481" y="91"/>
                </a:lnTo>
                <a:lnTo>
                  <a:pt x="481" y="91"/>
                </a:lnTo>
                <a:lnTo>
                  <a:pt x="481" y="91"/>
                </a:lnTo>
                <a:lnTo>
                  <a:pt x="481" y="91"/>
                </a:lnTo>
                <a:lnTo>
                  <a:pt x="482" y="91"/>
                </a:lnTo>
                <a:lnTo>
                  <a:pt x="482" y="91"/>
                </a:lnTo>
                <a:lnTo>
                  <a:pt x="482" y="91"/>
                </a:lnTo>
                <a:lnTo>
                  <a:pt x="482" y="91"/>
                </a:lnTo>
                <a:lnTo>
                  <a:pt x="482" y="91"/>
                </a:lnTo>
                <a:lnTo>
                  <a:pt x="482" y="91"/>
                </a:lnTo>
                <a:lnTo>
                  <a:pt x="482" y="91"/>
                </a:lnTo>
                <a:lnTo>
                  <a:pt x="482" y="91"/>
                </a:lnTo>
                <a:lnTo>
                  <a:pt x="482" y="91"/>
                </a:lnTo>
                <a:lnTo>
                  <a:pt x="482" y="91"/>
                </a:lnTo>
                <a:lnTo>
                  <a:pt x="482" y="91"/>
                </a:lnTo>
                <a:lnTo>
                  <a:pt x="482" y="91"/>
                </a:lnTo>
                <a:lnTo>
                  <a:pt x="483" y="91"/>
                </a:lnTo>
                <a:lnTo>
                  <a:pt x="483" y="91"/>
                </a:lnTo>
                <a:lnTo>
                  <a:pt x="483" y="91"/>
                </a:lnTo>
                <a:lnTo>
                  <a:pt x="483" y="91"/>
                </a:lnTo>
                <a:lnTo>
                  <a:pt x="483" y="91"/>
                </a:lnTo>
                <a:lnTo>
                  <a:pt x="483" y="91"/>
                </a:lnTo>
                <a:lnTo>
                  <a:pt x="483" y="91"/>
                </a:lnTo>
                <a:lnTo>
                  <a:pt x="483" y="91"/>
                </a:lnTo>
                <a:lnTo>
                  <a:pt x="483" y="91"/>
                </a:lnTo>
                <a:lnTo>
                  <a:pt x="483" y="91"/>
                </a:lnTo>
                <a:lnTo>
                  <a:pt x="483" y="91"/>
                </a:lnTo>
                <a:lnTo>
                  <a:pt x="483" y="91"/>
                </a:lnTo>
                <a:lnTo>
                  <a:pt x="483" y="91"/>
                </a:lnTo>
                <a:lnTo>
                  <a:pt x="483" y="91"/>
                </a:lnTo>
                <a:lnTo>
                  <a:pt x="483" y="91"/>
                </a:lnTo>
                <a:lnTo>
                  <a:pt x="483" y="91"/>
                </a:lnTo>
                <a:lnTo>
                  <a:pt x="483" y="91"/>
                </a:lnTo>
                <a:lnTo>
                  <a:pt x="483" y="91"/>
                </a:lnTo>
                <a:lnTo>
                  <a:pt x="484" y="91"/>
                </a:lnTo>
                <a:lnTo>
                  <a:pt x="484" y="91"/>
                </a:lnTo>
                <a:lnTo>
                  <a:pt x="484" y="91"/>
                </a:lnTo>
                <a:lnTo>
                  <a:pt x="484" y="91"/>
                </a:lnTo>
                <a:lnTo>
                  <a:pt x="484" y="91"/>
                </a:lnTo>
                <a:lnTo>
                  <a:pt x="484" y="91"/>
                </a:lnTo>
                <a:lnTo>
                  <a:pt x="484" y="91"/>
                </a:lnTo>
                <a:lnTo>
                  <a:pt x="484" y="91"/>
                </a:lnTo>
                <a:lnTo>
                  <a:pt x="484" y="91"/>
                </a:lnTo>
                <a:lnTo>
                  <a:pt x="484" y="91"/>
                </a:lnTo>
                <a:lnTo>
                  <a:pt x="484" y="91"/>
                </a:lnTo>
                <a:lnTo>
                  <a:pt x="484" y="91"/>
                </a:lnTo>
                <a:lnTo>
                  <a:pt x="485" y="91"/>
                </a:lnTo>
                <a:lnTo>
                  <a:pt x="485" y="91"/>
                </a:lnTo>
                <a:lnTo>
                  <a:pt x="485" y="91"/>
                </a:lnTo>
                <a:lnTo>
                  <a:pt x="485" y="91"/>
                </a:lnTo>
                <a:lnTo>
                  <a:pt x="485" y="91"/>
                </a:lnTo>
                <a:lnTo>
                  <a:pt x="485" y="91"/>
                </a:lnTo>
                <a:lnTo>
                  <a:pt x="485" y="91"/>
                </a:lnTo>
                <a:lnTo>
                  <a:pt x="485" y="91"/>
                </a:lnTo>
                <a:lnTo>
                  <a:pt x="485" y="91"/>
                </a:lnTo>
                <a:lnTo>
                  <a:pt x="486" y="91"/>
                </a:lnTo>
                <a:lnTo>
                  <a:pt x="486" y="91"/>
                </a:lnTo>
                <a:lnTo>
                  <a:pt x="486" y="91"/>
                </a:lnTo>
                <a:lnTo>
                  <a:pt x="486" y="91"/>
                </a:lnTo>
                <a:lnTo>
                  <a:pt x="486" y="91"/>
                </a:lnTo>
                <a:lnTo>
                  <a:pt x="486" y="91"/>
                </a:lnTo>
                <a:lnTo>
                  <a:pt x="486" y="91"/>
                </a:lnTo>
                <a:lnTo>
                  <a:pt x="486" y="91"/>
                </a:lnTo>
                <a:lnTo>
                  <a:pt x="486" y="91"/>
                </a:lnTo>
                <a:lnTo>
                  <a:pt x="487" y="91"/>
                </a:lnTo>
                <a:lnTo>
                  <a:pt x="487" y="91"/>
                </a:lnTo>
                <a:lnTo>
                  <a:pt x="487" y="91"/>
                </a:lnTo>
                <a:lnTo>
                  <a:pt x="487" y="91"/>
                </a:lnTo>
                <a:lnTo>
                  <a:pt x="487" y="91"/>
                </a:lnTo>
                <a:lnTo>
                  <a:pt x="487" y="91"/>
                </a:lnTo>
                <a:lnTo>
                  <a:pt x="488" y="91"/>
                </a:lnTo>
                <a:lnTo>
                  <a:pt x="488" y="91"/>
                </a:lnTo>
                <a:lnTo>
                  <a:pt x="488" y="91"/>
                </a:lnTo>
                <a:lnTo>
                  <a:pt x="488" y="91"/>
                </a:lnTo>
                <a:lnTo>
                  <a:pt x="488" y="91"/>
                </a:lnTo>
                <a:lnTo>
                  <a:pt x="488" y="91"/>
                </a:lnTo>
                <a:lnTo>
                  <a:pt x="488" y="91"/>
                </a:lnTo>
                <a:lnTo>
                  <a:pt x="488" y="91"/>
                </a:lnTo>
                <a:lnTo>
                  <a:pt x="488" y="91"/>
                </a:lnTo>
                <a:lnTo>
                  <a:pt x="489" y="91"/>
                </a:lnTo>
                <a:lnTo>
                  <a:pt x="489" y="91"/>
                </a:lnTo>
                <a:lnTo>
                  <a:pt x="489" y="91"/>
                </a:lnTo>
                <a:lnTo>
                  <a:pt x="489" y="91"/>
                </a:lnTo>
                <a:lnTo>
                  <a:pt x="489" y="91"/>
                </a:lnTo>
                <a:lnTo>
                  <a:pt x="489" y="91"/>
                </a:lnTo>
                <a:lnTo>
                  <a:pt x="489" y="91"/>
                </a:lnTo>
                <a:lnTo>
                  <a:pt x="489" y="91"/>
                </a:lnTo>
                <a:lnTo>
                  <a:pt x="489" y="91"/>
                </a:lnTo>
                <a:lnTo>
                  <a:pt x="490" y="91"/>
                </a:lnTo>
                <a:lnTo>
                  <a:pt x="490" y="91"/>
                </a:lnTo>
                <a:lnTo>
                  <a:pt x="490" y="91"/>
                </a:lnTo>
                <a:lnTo>
                  <a:pt x="490" y="91"/>
                </a:lnTo>
                <a:lnTo>
                  <a:pt x="490" y="91"/>
                </a:lnTo>
                <a:lnTo>
                  <a:pt x="490" y="91"/>
                </a:lnTo>
                <a:lnTo>
                  <a:pt x="490" y="91"/>
                </a:lnTo>
                <a:lnTo>
                  <a:pt x="490" y="91"/>
                </a:lnTo>
                <a:lnTo>
                  <a:pt x="490" y="91"/>
                </a:lnTo>
                <a:lnTo>
                  <a:pt x="491" y="91"/>
                </a:lnTo>
                <a:lnTo>
                  <a:pt x="491" y="91"/>
                </a:lnTo>
                <a:lnTo>
                  <a:pt x="491" y="91"/>
                </a:lnTo>
                <a:lnTo>
                  <a:pt x="491" y="91"/>
                </a:lnTo>
                <a:lnTo>
                  <a:pt x="491" y="91"/>
                </a:lnTo>
                <a:lnTo>
                  <a:pt x="491" y="91"/>
                </a:lnTo>
                <a:lnTo>
                  <a:pt x="491" y="91"/>
                </a:lnTo>
                <a:lnTo>
                  <a:pt x="491" y="91"/>
                </a:lnTo>
                <a:lnTo>
                  <a:pt x="491" y="91"/>
                </a:lnTo>
                <a:lnTo>
                  <a:pt x="492" y="91"/>
                </a:lnTo>
                <a:lnTo>
                  <a:pt x="492" y="91"/>
                </a:lnTo>
                <a:lnTo>
                  <a:pt x="492" y="91"/>
                </a:lnTo>
                <a:lnTo>
                  <a:pt x="493" y="91"/>
                </a:lnTo>
                <a:lnTo>
                  <a:pt x="493" y="91"/>
                </a:lnTo>
                <a:lnTo>
                  <a:pt x="493" y="91"/>
                </a:lnTo>
                <a:lnTo>
                  <a:pt x="493" y="91"/>
                </a:lnTo>
                <a:lnTo>
                  <a:pt x="493" y="91"/>
                </a:lnTo>
                <a:lnTo>
                  <a:pt x="493" y="91"/>
                </a:lnTo>
                <a:lnTo>
                  <a:pt x="493" y="91"/>
                </a:lnTo>
                <a:lnTo>
                  <a:pt x="493" y="91"/>
                </a:lnTo>
                <a:lnTo>
                  <a:pt x="493" y="91"/>
                </a:lnTo>
                <a:lnTo>
                  <a:pt x="494" y="91"/>
                </a:lnTo>
                <a:lnTo>
                  <a:pt x="494" y="91"/>
                </a:lnTo>
                <a:lnTo>
                  <a:pt x="494" y="91"/>
                </a:lnTo>
                <a:lnTo>
                  <a:pt x="494" y="91"/>
                </a:lnTo>
                <a:lnTo>
                  <a:pt x="494" y="91"/>
                </a:lnTo>
                <a:lnTo>
                  <a:pt x="494" y="91"/>
                </a:lnTo>
                <a:lnTo>
                  <a:pt x="495" y="91"/>
                </a:lnTo>
                <a:lnTo>
                  <a:pt x="495" y="91"/>
                </a:lnTo>
                <a:lnTo>
                  <a:pt x="495" y="91"/>
                </a:lnTo>
                <a:lnTo>
                  <a:pt x="495" y="91"/>
                </a:lnTo>
                <a:lnTo>
                  <a:pt x="495" y="91"/>
                </a:lnTo>
                <a:lnTo>
                  <a:pt x="495" y="91"/>
                </a:lnTo>
                <a:lnTo>
                  <a:pt x="496" y="91"/>
                </a:lnTo>
                <a:lnTo>
                  <a:pt x="496" y="91"/>
                </a:lnTo>
                <a:lnTo>
                  <a:pt x="496" y="91"/>
                </a:lnTo>
                <a:lnTo>
                  <a:pt x="497" y="91"/>
                </a:lnTo>
                <a:lnTo>
                  <a:pt x="497" y="91"/>
                </a:lnTo>
                <a:lnTo>
                  <a:pt x="497" y="91"/>
                </a:lnTo>
                <a:lnTo>
                  <a:pt x="497" y="91"/>
                </a:lnTo>
                <a:lnTo>
                  <a:pt x="497" y="91"/>
                </a:lnTo>
                <a:lnTo>
                  <a:pt x="497" y="91"/>
                </a:lnTo>
                <a:lnTo>
                  <a:pt x="498" y="91"/>
                </a:lnTo>
                <a:lnTo>
                  <a:pt x="498" y="91"/>
                </a:lnTo>
                <a:lnTo>
                  <a:pt x="498" y="91"/>
                </a:lnTo>
                <a:lnTo>
                  <a:pt x="498" y="91"/>
                </a:lnTo>
                <a:lnTo>
                  <a:pt x="498" y="92"/>
                </a:lnTo>
                <a:lnTo>
                  <a:pt x="498" y="92"/>
                </a:lnTo>
                <a:lnTo>
                  <a:pt x="498" y="92"/>
                </a:lnTo>
                <a:lnTo>
                  <a:pt x="498" y="92"/>
                </a:lnTo>
                <a:lnTo>
                  <a:pt x="498" y="92"/>
                </a:lnTo>
                <a:lnTo>
                  <a:pt x="499" y="92"/>
                </a:lnTo>
                <a:lnTo>
                  <a:pt x="499" y="92"/>
                </a:lnTo>
                <a:lnTo>
                  <a:pt x="499" y="92"/>
                </a:lnTo>
                <a:lnTo>
                  <a:pt x="499" y="92"/>
                </a:lnTo>
                <a:lnTo>
                  <a:pt x="499" y="92"/>
                </a:lnTo>
                <a:lnTo>
                  <a:pt x="499" y="92"/>
                </a:lnTo>
                <a:lnTo>
                  <a:pt x="499" y="92"/>
                </a:lnTo>
                <a:lnTo>
                  <a:pt x="499" y="92"/>
                </a:lnTo>
                <a:lnTo>
                  <a:pt x="499" y="92"/>
                </a:lnTo>
                <a:lnTo>
                  <a:pt x="499" y="92"/>
                </a:lnTo>
                <a:lnTo>
                  <a:pt x="499" y="92"/>
                </a:lnTo>
                <a:lnTo>
                  <a:pt x="499" y="92"/>
                </a:lnTo>
                <a:lnTo>
                  <a:pt x="499" y="92"/>
                </a:lnTo>
                <a:lnTo>
                  <a:pt x="499" y="92"/>
                </a:lnTo>
                <a:lnTo>
                  <a:pt x="499" y="92"/>
                </a:lnTo>
                <a:lnTo>
                  <a:pt x="500" y="92"/>
                </a:lnTo>
                <a:lnTo>
                  <a:pt x="500" y="92"/>
                </a:lnTo>
                <a:lnTo>
                  <a:pt x="500" y="92"/>
                </a:lnTo>
                <a:lnTo>
                  <a:pt x="500" y="92"/>
                </a:lnTo>
                <a:lnTo>
                  <a:pt x="500" y="92"/>
                </a:lnTo>
                <a:lnTo>
                  <a:pt x="500" y="92"/>
                </a:lnTo>
                <a:lnTo>
                  <a:pt x="500" y="92"/>
                </a:lnTo>
                <a:lnTo>
                  <a:pt x="500" y="92"/>
                </a:lnTo>
                <a:lnTo>
                  <a:pt x="500" y="92"/>
                </a:lnTo>
                <a:lnTo>
                  <a:pt x="502" y="92"/>
                </a:lnTo>
                <a:lnTo>
                  <a:pt x="502" y="92"/>
                </a:lnTo>
                <a:lnTo>
                  <a:pt x="502" y="92"/>
                </a:lnTo>
                <a:lnTo>
                  <a:pt x="502" y="92"/>
                </a:lnTo>
                <a:lnTo>
                  <a:pt x="502" y="92"/>
                </a:lnTo>
                <a:lnTo>
                  <a:pt x="502" y="92"/>
                </a:lnTo>
                <a:lnTo>
                  <a:pt x="502" y="92"/>
                </a:lnTo>
                <a:lnTo>
                  <a:pt x="502" y="92"/>
                </a:lnTo>
                <a:lnTo>
                  <a:pt x="502" y="92"/>
                </a:lnTo>
                <a:lnTo>
                  <a:pt x="503" y="92"/>
                </a:lnTo>
                <a:lnTo>
                  <a:pt x="503" y="92"/>
                </a:lnTo>
                <a:lnTo>
                  <a:pt x="503" y="92"/>
                </a:lnTo>
                <a:lnTo>
                  <a:pt x="504" y="92"/>
                </a:lnTo>
                <a:lnTo>
                  <a:pt x="504" y="92"/>
                </a:lnTo>
                <a:lnTo>
                  <a:pt x="504" y="92"/>
                </a:lnTo>
                <a:lnTo>
                  <a:pt x="504" y="92"/>
                </a:lnTo>
                <a:lnTo>
                  <a:pt x="504" y="92"/>
                </a:lnTo>
                <a:lnTo>
                  <a:pt x="504" y="92"/>
                </a:lnTo>
                <a:lnTo>
                  <a:pt x="504" y="92"/>
                </a:lnTo>
                <a:lnTo>
                  <a:pt x="504" y="92"/>
                </a:lnTo>
                <a:lnTo>
                  <a:pt x="504" y="92"/>
                </a:lnTo>
                <a:lnTo>
                  <a:pt x="504" y="92"/>
                </a:lnTo>
                <a:lnTo>
                  <a:pt x="504" y="92"/>
                </a:lnTo>
                <a:lnTo>
                  <a:pt x="504" y="92"/>
                </a:lnTo>
                <a:lnTo>
                  <a:pt x="504" y="92"/>
                </a:lnTo>
                <a:lnTo>
                  <a:pt x="504" y="92"/>
                </a:lnTo>
                <a:lnTo>
                  <a:pt x="504" y="92"/>
                </a:lnTo>
                <a:lnTo>
                  <a:pt x="505" y="92"/>
                </a:lnTo>
                <a:lnTo>
                  <a:pt x="505" y="92"/>
                </a:lnTo>
                <a:lnTo>
                  <a:pt x="505" y="92"/>
                </a:lnTo>
                <a:lnTo>
                  <a:pt x="505" y="92"/>
                </a:lnTo>
                <a:lnTo>
                  <a:pt x="505" y="92"/>
                </a:lnTo>
                <a:lnTo>
                  <a:pt x="505" y="92"/>
                </a:lnTo>
                <a:lnTo>
                  <a:pt x="505" y="92"/>
                </a:lnTo>
                <a:lnTo>
                  <a:pt x="505" y="92"/>
                </a:lnTo>
                <a:lnTo>
                  <a:pt x="505" y="92"/>
                </a:lnTo>
                <a:lnTo>
                  <a:pt x="505" y="92"/>
                </a:lnTo>
                <a:lnTo>
                  <a:pt x="505" y="92"/>
                </a:lnTo>
                <a:lnTo>
                  <a:pt x="505" y="92"/>
                </a:lnTo>
                <a:lnTo>
                  <a:pt x="506" y="92"/>
                </a:lnTo>
                <a:lnTo>
                  <a:pt x="506" y="92"/>
                </a:lnTo>
                <a:lnTo>
                  <a:pt x="506" y="92"/>
                </a:lnTo>
                <a:lnTo>
                  <a:pt x="507" y="92"/>
                </a:lnTo>
                <a:lnTo>
                  <a:pt x="507" y="93"/>
                </a:lnTo>
                <a:lnTo>
                  <a:pt x="507" y="93"/>
                </a:lnTo>
                <a:lnTo>
                  <a:pt x="508" y="93"/>
                </a:lnTo>
                <a:lnTo>
                  <a:pt x="508" y="93"/>
                </a:lnTo>
                <a:lnTo>
                  <a:pt x="508" y="93"/>
                </a:lnTo>
                <a:lnTo>
                  <a:pt x="508" y="93"/>
                </a:lnTo>
                <a:lnTo>
                  <a:pt x="508" y="93"/>
                </a:lnTo>
                <a:lnTo>
                  <a:pt x="508" y="93"/>
                </a:lnTo>
                <a:lnTo>
                  <a:pt x="508" y="93"/>
                </a:lnTo>
                <a:lnTo>
                  <a:pt x="508" y="93"/>
                </a:lnTo>
                <a:lnTo>
                  <a:pt x="508" y="93"/>
                </a:lnTo>
                <a:lnTo>
                  <a:pt x="508" y="93"/>
                </a:lnTo>
                <a:lnTo>
                  <a:pt x="508" y="93"/>
                </a:lnTo>
                <a:lnTo>
                  <a:pt x="508" y="93"/>
                </a:lnTo>
                <a:lnTo>
                  <a:pt x="509" y="93"/>
                </a:lnTo>
                <a:lnTo>
                  <a:pt x="509" y="93"/>
                </a:lnTo>
                <a:lnTo>
                  <a:pt x="509" y="93"/>
                </a:lnTo>
                <a:lnTo>
                  <a:pt x="510" y="93"/>
                </a:lnTo>
                <a:lnTo>
                  <a:pt x="510" y="93"/>
                </a:lnTo>
                <a:lnTo>
                  <a:pt x="510" y="93"/>
                </a:lnTo>
                <a:lnTo>
                  <a:pt x="510" y="93"/>
                </a:lnTo>
                <a:lnTo>
                  <a:pt x="510" y="93"/>
                </a:lnTo>
                <a:lnTo>
                  <a:pt x="510" y="93"/>
                </a:lnTo>
                <a:lnTo>
                  <a:pt x="510" y="93"/>
                </a:lnTo>
                <a:lnTo>
                  <a:pt x="510" y="93"/>
                </a:lnTo>
                <a:lnTo>
                  <a:pt x="510" y="93"/>
                </a:lnTo>
                <a:lnTo>
                  <a:pt x="511" y="93"/>
                </a:lnTo>
                <a:lnTo>
                  <a:pt x="511" y="93"/>
                </a:lnTo>
                <a:lnTo>
                  <a:pt x="511" y="93"/>
                </a:lnTo>
                <a:lnTo>
                  <a:pt x="511" y="93"/>
                </a:lnTo>
                <a:lnTo>
                  <a:pt x="511" y="93"/>
                </a:lnTo>
                <a:lnTo>
                  <a:pt x="511" y="93"/>
                </a:lnTo>
                <a:lnTo>
                  <a:pt x="511" y="93"/>
                </a:lnTo>
                <a:lnTo>
                  <a:pt x="511" y="93"/>
                </a:lnTo>
                <a:lnTo>
                  <a:pt x="511" y="93"/>
                </a:lnTo>
                <a:lnTo>
                  <a:pt x="512" y="93"/>
                </a:lnTo>
                <a:lnTo>
                  <a:pt x="512" y="93"/>
                </a:lnTo>
                <a:lnTo>
                  <a:pt x="512" y="93"/>
                </a:lnTo>
                <a:lnTo>
                  <a:pt x="512" y="93"/>
                </a:lnTo>
                <a:lnTo>
                  <a:pt x="512" y="93"/>
                </a:lnTo>
                <a:lnTo>
                  <a:pt x="512" y="93"/>
                </a:lnTo>
                <a:lnTo>
                  <a:pt x="513" y="93"/>
                </a:lnTo>
                <a:lnTo>
                  <a:pt x="513" y="93"/>
                </a:lnTo>
                <a:lnTo>
                  <a:pt x="513" y="93"/>
                </a:lnTo>
                <a:lnTo>
                  <a:pt x="513" y="93"/>
                </a:lnTo>
                <a:lnTo>
                  <a:pt x="513" y="93"/>
                </a:lnTo>
                <a:lnTo>
                  <a:pt x="513" y="93"/>
                </a:lnTo>
                <a:lnTo>
                  <a:pt x="513" y="93"/>
                </a:lnTo>
                <a:lnTo>
                  <a:pt x="513" y="93"/>
                </a:lnTo>
                <a:lnTo>
                  <a:pt x="513" y="93"/>
                </a:lnTo>
                <a:lnTo>
                  <a:pt x="513" y="93"/>
                </a:lnTo>
                <a:lnTo>
                  <a:pt x="513" y="93"/>
                </a:lnTo>
                <a:lnTo>
                  <a:pt x="513" y="93"/>
                </a:lnTo>
                <a:lnTo>
                  <a:pt x="515" y="93"/>
                </a:lnTo>
                <a:lnTo>
                  <a:pt x="515" y="93"/>
                </a:lnTo>
                <a:lnTo>
                  <a:pt x="515" y="93"/>
                </a:lnTo>
                <a:lnTo>
                  <a:pt x="515" y="93"/>
                </a:lnTo>
                <a:lnTo>
                  <a:pt x="515" y="93"/>
                </a:lnTo>
                <a:lnTo>
                  <a:pt x="515" y="93"/>
                </a:lnTo>
                <a:lnTo>
                  <a:pt x="515" y="93"/>
                </a:lnTo>
                <a:lnTo>
                  <a:pt x="515" y="93"/>
                </a:lnTo>
                <a:lnTo>
                  <a:pt x="515" y="93"/>
                </a:lnTo>
                <a:lnTo>
                  <a:pt x="515" y="93"/>
                </a:lnTo>
                <a:lnTo>
                  <a:pt x="515" y="93"/>
                </a:lnTo>
                <a:lnTo>
                  <a:pt x="515" y="93"/>
                </a:lnTo>
                <a:lnTo>
                  <a:pt x="518" y="93"/>
                </a:lnTo>
                <a:lnTo>
                  <a:pt x="518" y="94"/>
                </a:lnTo>
                <a:lnTo>
                  <a:pt x="518" y="94"/>
                </a:lnTo>
                <a:lnTo>
                  <a:pt x="518" y="94"/>
                </a:lnTo>
                <a:lnTo>
                  <a:pt x="518" y="94"/>
                </a:lnTo>
                <a:lnTo>
                  <a:pt x="518" y="94"/>
                </a:lnTo>
                <a:lnTo>
                  <a:pt x="518" y="94"/>
                </a:lnTo>
                <a:lnTo>
                  <a:pt x="518" y="94"/>
                </a:lnTo>
                <a:lnTo>
                  <a:pt x="518" y="94"/>
                </a:lnTo>
                <a:lnTo>
                  <a:pt x="518" y="94"/>
                </a:lnTo>
                <a:lnTo>
                  <a:pt x="518" y="94"/>
                </a:lnTo>
                <a:lnTo>
                  <a:pt x="518" y="94"/>
                </a:lnTo>
                <a:lnTo>
                  <a:pt x="519" y="94"/>
                </a:lnTo>
                <a:lnTo>
                  <a:pt x="519" y="94"/>
                </a:lnTo>
                <a:lnTo>
                  <a:pt x="519" y="94"/>
                </a:lnTo>
                <a:lnTo>
                  <a:pt x="519" y="94"/>
                </a:lnTo>
                <a:lnTo>
                  <a:pt x="519" y="94"/>
                </a:lnTo>
                <a:lnTo>
                  <a:pt x="519" y="94"/>
                </a:lnTo>
                <a:lnTo>
                  <a:pt x="519" y="94"/>
                </a:lnTo>
                <a:lnTo>
                  <a:pt x="519" y="94"/>
                </a:lnTo>
                <a:lnTo>
                  <a:pt x="519" y="94"/>
                </a:lnTo>
                <a:lnTo>
                  <a:pt x="519" y="94"/>
                </a:lnTo>
                <a:lnTo>
                  <a:pt x="519" y="94"/>
                </a:lnTo>
                <a:lnTo>
                  <a:pt x="519" y="94"/>
                </a:lnTo>
                <a:lnTo>
                  <a:pt x="521" y="94"/>
                </a:lnTo>
                <a:lnTo>
                  <a:pt x="521" y="94"/>
                </a:lnTo>
                <a:lnTo>
                  <a:pt x="521" y="94"/>
                </a:lnTo>
                <a:lnTo>
                  <a:pt x="522" y="94"/>
                </a:lnTo>
                <a:lnTo>
                  <a:pt x="522" y="94"/>
                </a:lnTo>
                <a:lnTo>
                  <a:pt x="522" y="94"/>
                </a:lnTo>
                <a:lnTo>
                  <a:pt x="522" y="94"/>
                </a:lnTo>
                <a:lnTo>
                  <a:pt x="522" y="94"/>
                </a:lnTo>
                <a:lnTo>
                  <a:pt x="522" y="94"/>
                </a:lnTo>
                <a:lnTo>
                  <a:pt x="523" y="94"/>
                </a:lnTo>
                <a:lnTo>
                  <a:pt x="523" y="94"/>
                </a:lnTo>
                <a:lnTo>
                  <a:pt x="523" y="94"/>
                </a:lnTo>
                <a:lnTo>
                  <a:pt x="524" y="94"/>
                </a:lnTo>
                <a:lnTo>
                  <a:pt x="524" y="94"/>
                </a:lnTo>
                <a:lnTo>
                  <a:pt x="524" y="94"/>
                </a:lnTo>
                <a:lnTo>
                  <a:pt x="524" y="94"/>
                </a:lnTo>
                <a:lnTo>
                  <a:pt x="524" y="94"/>
                </a:lnTo>
                <a:lnTo>
                  <a:pt x="524" y="94"/>
                </a:lnTo>
                <a:lnTo>
                  <a:pt x="525" y="94"/>
                </a:lnTo>
                <a:lnTo>
                  <a:pt x="525" y="94"/>
                </a:lnTo>
                <a:lnTo>
                  <a:pt x="525" y="94"/>
                </a:lnTo>
                <a:lnTo>
                  <a:pt x="525" y="94"/>
                </a:lnTo>
                <a:lnTo>
                  <a:pt x="525" y="94"/>
                </a:lnTo>
                <a:lnTo>
                  <a:pt x="525" y="94"/>
                </a:lnTo>
                <a:lnTo>
                  <a:pt x="525" y="94"/>
                </a:lnTo>
                <a:lnTo>
                  <a:pt x="525" y="94"/>
                </a:lnTo>
                <a:lnTo>
                  <a:pt x="525" y="94"/>
                </a:lnTo>
                <a:lnTo>
                  <a:pt x="525" y="94"/>
                </a:lnTo>
                <a:lnTo>
                  <a:pt x="525" y="94"/>
                </a:lnTo>
                <a:lnTo>
                  <a:pt x="525" y="94"/>
                </a:lnTo>
                <a:lnTo>
                  <a:pt x="526" y="94"/>
                </a:lnTo>
                <a:lnTo>
                  <a:pt x="526" y="94"/>
                </a:lnTo>
                <a:lnTo>
                  <a:pt x="526" y="94"/>
                </a:lnTo>
                <a:lnTo>
                  <a:pt x="526" y="94"/>
                </a:lnTo>
                <a:lnTo>
                  <a:pt x="526" y="94"/>
                </a:lnTo>
                <a:lnTo>
                  <a:pt x="526" y="94"/>
                </a:lnTo>
                <a:lnTo>
                  <a:pt x="526" y="94"/>
                </a:lnTo>
                <a:lnTo>
                  <a:pt x="526" y="94"/>
                </a:lnTo>
                <a:lnTo>
                  <a:pt x="526" y="94"/>
                </a:lnTo>
                <a:lnTo>
                  <a:pt x="526" y="94"/>
                </a:lnTo>
                <a:lnTo>
                  <a:pt x="526" y="94"/>
                </a:lnTo>
                <a:lnTo>
                  <a:pt x="526" y="94"/>
                </a:lnTo>
                <a:lnTo>
                  <a:pt x="526" y="94"/>
                </a:lnTo>
                <a:lnTo>
                  <a:pt x="526" y="94"/>
                </a:lnTo>
                <a:lnTo>
                  <a:pt x="526" y="94"/>
                </a:lnTo>
                <a:lnTo>
                  <a:pt x="526" y="94"/>
                </a:lnTo>
                <a:lnTo>
                  <a:pt x="526" y="94"/>
                </a:lnTo>
                <a:lnTo>
                  <a:pt x="526" y="94"/>
                </a:lnTo>
                <a:lnTo>
                  <a:pt x="528" y="94"/>
                </a:lnTo>
                <a:lnTo>
                  <a:pt x="528" y="94"/>
                </a:lnTo>
                <a:lnTo>
                  <a:pt x="528" y="94"/>
                </a:lnTo>
                <a:lnTo>
                  <a:pt x="528" y="94"/>
                </a:lnTo>
                <a:lnTo>
                  <a:pt x="528" y="94"/>
                </a:lnTo>
                <a:lnTo>
                  <a:pt x="528" y="94"/>
                </a:lnTo>
                <a:lnTo>
                  <a:pt x="528" y="94"/>
                </a:lnTo>
                <a:lnTo>
                  <a:pt x="528" y="94"/>
                </a:lnTo>
                <a:lnTo>
                  <a:pt x="528" y="94"/>
                </a:lnTo>
                <a:lnTo>
                  <a:pt x="528" y="94"/>
                </a:lnTo>
                <a:lnTo>
                  <a:pt x="528" y="94"/>
                </a:lnTo>
                <a:lnTo>
                  <a:pt x="528" y="94"/>
                </a:lnTo>
                <a:lnTo>
                  <a:pt x="529" y="94"/>
                </a:lnTo>
                <a:lnTo>
                  <a:pt x="529" y="94"/>
                </a:lnTo>
                <a:lnTo>
                  <a:pt x="529" y="94"/>
                </a:lnTo>
                <a:lnTo>
                  <a:pt x="530" y="94"/>
                </a:lnTo>
                <a:lnTo>
                  <a:pt x="530" y="94"/>
                </a:lnTo>
                <a:lnTo>
                  <a:pt x="530" y="94"/>
                </a:lnTo>
                <a:lnTo>
                  <a:pt x="531" y="94"/>
                </a:lnTo>
                <a:lnTo>
                  <a:pt x="531" y="94"/>
                </a:lnTo>
                <a:lnTo>
                  <a:pt x="531" y="94"/>
                </a:lnTo>
                <a:lnTo>
                  <a:pt x="532" y="94"/>
                </a:lnTo>
                <a:lnTo>
                  <a:pt x="532" y="94"/>
                </a:lnTo>
                <a:lnTo>
                  <a:pt x="532" y="94"/>
                </a:lnTo>
                <a:lnTo>
                  <a:pt x="533" y="94"/>
                </a:lnTo>
                <a:lnTo>
                  <a:pt x="533" y="94"/>
                </a:lnTo>
                <a:lnTo>
                  <a:pt x="533" y="94"/>
                </a:lnTo>
                <a:lnTo>
                  <a:pt x="535" y="94"/>
                </a:lnTo>
                <a:lnTo>
                  <a:pt x="535" y="94"/>
                </a:lnTo>
                <a:lnTo>
                  <a:pt x="535" y="94"/>
                </a:lnTo>
                <a:lnTo>
                  <a:pt x="535" y="94"/>
                </a:lnTo>
                <a:lnTo>
                  <a:pt x="535" y="94"/>
                </a:lnTo>
                <a:lnTo>
                  <a:pt x="535" y="94"/>
                </a:lnTo>
                <a:lnTo>
                  <a:pt x="535" y="94"/>
                </a:lnTo>
                <a:lnTo>
                  <a:pt x="535" y="94"/>
                </a:lnTo>
                <a:lnTo>
                  <a:pt x="535" y="94"/>
                </a:lnTo>
                <a:lnTo>
                  <a:pt x="535" y="94"/>
                </a:lnTo>
                <a:lnTo>
                  <a:pt x="535" y="94"/>
                </a:lnTo>
                <a:lnTo>
                  <a:pt x="535" y="94"/>
                </a:lnTo>
                <a:lnTo>
                  <a:pt x="536" y="94"/>
                </a:lnTo>
                <a:lnTo>
                  <a:pt x="536" y="94"/>
                </a:lnTo>
                <a:lnTo>
                  <a:pt x="536" y="94"/>
                </a:lnTo>
                <a:lnTo>
                  <a:pt x="536" y="94"/>
                </a:lnTo>
                <a:lnTo>
                  <a:pt x="536" y="94"/>
                </a:lnTo>
                <a:lnTo>
                  <a:pt x="536" y="94"/>
                </a:lnTo>
                <a:lnTo>
                  <a:pt x="537" y="94"/>
                </a:lnTo>
                <a:lnTo>
                  <a:pt x="537" y="94"/>
                </a:lnTo>
                <a:lnTo>
                  <a:pt x="537" y="94"/>
                </a:lnTo>
                <a:lnTo>
                  <a:pt x="538" y="94"/>
                </a:lnTo>
                <a:lnTo>
                  <a:pt x="538" y="94"/>
                </a:lnTo>
                <a:lnTo>
                  <a:pt x="538" y="94"/>
                </a:lnTo>
                <a:lnTo>
                  <a:pt x="538" y="94"/>
                </a:lnTo>
                <a:lnTo>
                  <a:pt x="538" y="95"/>
                </a:lnTo>
                <a:lnTo>
                  <a:pt x="538" y="95"/>
                </a:lnTo>
                <a:lnTo>
                  <a:pt x="539" y="95"/>
                </a:lnTo>
                <a:lnTo>
                  <a:pt x="539" y="95"/>
                </a:lnTo>
                <a:lnTo>
                  <a:pt x="539" y="95"/>
                </a:lnTo>
                <a:lnTo>
                  <a:pt x="540" y="95"/>
                </a:lnTo>
                <a:lnTo>
                  <a:pt x="540" y="95"/>
                </a:lnTo>
                <a:lnTo>
                  <a:pt x="540" y="95"/>
                </a:lnTo>
                <a:lnTo>
                  <a:pt x="540" y="95"/>
                </a:lnTo>
                <a:lnTo>
                  <a:pt x="540" y="95"/>
                </a:lnTo>
                <a:lnTo>
                  <a:pt x="540" y="95"/>
                </a:lnTo>
                <a:lnTo>
                  <a:pt x="541" y="95"/>
                </a:lnTo>
                <a:lnTo>
                  <a:pt x="541" y="95"/>
                </a:lnTo>
                <a:lnTo>
                  <a:pt x="541" y="95"/>
                </a:lnTo>
                <a:lnTo>
                  <a:pt x="542" y="95"/>
                </a:lnTo>
                <a:lnTo>
                  <a:pt x="542" y="95"/>
                </a:lnTo>
                <a:lnTo>
                  <a:pt x="542" y="95"/>
                </a:lnTo>
                <a:lnTo>
                  <a:pt x="542" y="95"/>
                </a:lnTo>
                <a:lnTo>
                  <a:pt x="542" y="95"/>
                </a:lnTo>
                <a:lnTo>
                  <a:pt x="542" y="95"/>
                </a:lnTo>
                <a:lnTo>
                  <a:pt x="543" y="95"/>
                </a:lnTo>
                <a:lnTo>
                  <a:pt x="543" y="95"/>
                </a:lnTo>
                <a:lnTo>
                  <a:pt x="543" y="95"/>
                </a:lnTo>
                <a:lnTo>
                  <a:pt x="543" y="95"/>
                </a:lnTo>
                <a:lnTo>
                  <a:pt x="543" y="95"/>
                </a:lnTo>
                <a:lnTo>
                  <a:pt x="543" y="95"/>
                </a:lnTo>
                <a:lnTo>
                  <a:pt x="543" y="95"/>
                </a:lnTo>
                <a:lnTo>
                  <a:pt x="543" y="95"/>
                </a:lnTo>
                <a:lnTo>
                  <a:pt x="543" y="95"/>
                </a:lnTo>
                <a:lnTo>
                  <a:pt x="543" y="95"/>
                </a:lnTo>
                <a:lnTo>
                  <a:pt x="543" y="95"/>
                </a:lnTo>
                <a:lnTo>
                  <a:pt x="543" y="95"/>
                </a:lnTo>
                <a:lnTo>
                  <a:pt x="544" y="95"/>
                </a:lnTo>
                <a:lnTo>
                  <a:pt x="544" y="95"/>
                </a:lnTo>
                <a:lnTo>
                  <a:pt x="544" y="95"/>
                </a:lnTo>
                <a:lnTo>
                  <a:pt x="546" y="95"/>
                </a:lnTo>
                <a:lnTo>
                  <a:pt x="546" y="95"/>
                </a:lnTo>
                <a:lnTo>
                  <a:pt x="546" y="95"/>
                </a:lnTo>
                <a:lnTo>
                  <a:pt x="546" y="95"/>
                </a:lnTo>
                <a:lnTo>
                  <a:pt x="546" y="95"/>
                </a:lnTo>
                <a:lnTo>
                  <a:pt x="546" y="95"/>
                </a:lnTo>
                <a:lnTo>
                  <a:pt x="546" y="95"/>
                </a:lnTo>
                <a:lnTo>
                  <a:pt x="546" y="95"/>
                </a:lnTo>
                <a:lnTo>
                  <a:pt x="546" y="95"/>
                </a:lnTo>
                <a:lnTo>
                  <a:pt x="547" y="95"/>
                </a:lnTo>
                <a:lnTo>
                  <a:pt x="547" y="95"/>
                </a:lnTo>
                <a:lnTo>
                  <a:pt x="547" y="95"/>
                </a:lnTo>
                <a:lnTo>
                  <a:pt x="547" y="95"/>
                </a:lnTo>
                <a:lnTo>
                  <a:pt x="547" y="95"/>
                </a:lnTo>
                <a:lnTo>
                  <a:pt x="547" y="95"/>
                </a:lnTo>
                <a:lnTo>
                  <a:pt x="548" y="95"/>
                </a:lnTo>
                <a:lnTo>
                  <a:pt x="548" y="95"/>
                </a:lnTo>
                <a:lnTo>
                  <a:pt x="548" y="95"/>
                </a:lnTo>
                <a:lnTo>
                  <a:pt x="548" y="95"/>
                </a:lnTo>
                <a:lnTo>
                  <a:pt x="548" y="95"/>
                </a:lnTo>
                <a:lnTo>
                  <a:pt x="548" y="95"/>
                </a:lnTo>
                <a:lnTo>
                  <a:pt x="548" y="95"/>
                </a:lnTo>
                <a:lnTo>
                  <a:pt x="548" y="95"/>
                </a:lnTo>
                <a:lnTo>
                  <a:pt x="548" y="95"/>
                </a:lnTo>
                <a:lnTo>
                  <a:pt x="550" y="95"/>
                </a:lnTo>
                <a:lnTo>
                  <a:pt x="550" y="95"/>
                </a:lnTo>
                <a:lnTo>
                  <a:pt x="550" y="95"/>
                </a:lnTo>
                <a:lnTo>
                  <a:pt x="550" y="95"/>
                </a:lnTo>
                <a:lnTo>
                  <a:pt x="550" y="95"/>
                </a:lnTo>
                <a:lnTo>
                  <a:pt x="550" y="95"/>
                </a:lnTo>
                <a:lnTo>
                  <a:pt x="551" y="95"/>
                </a:lnTo>
                <a:lnTo>
                  <a:pt x="551" y="95"/>
                </a:lnTo>
                <a:lnTo>
                  <a:pt x="551" y="95"/>
                </a:lnTo>
                <a:lnTo>
                  <a:pt x="552" y="95"/>
                </a:lnTo>
                <a:lnTo>
                  <a:pt x="552" y="95"/>
                </a:lnTo>
                <a:lnTo>
                  <a:pt x="552" y="95"/>
                </a:lnTo>
                <a:lnTo>
                  <a:pt x="552" y="95"/>
                </a:lnTo>
                <a:lnTo>
                  <a:pt x="552" y="95"/>
                </a:lnTo>
                <a:lnTo>
                  <a:pt x="552" y="95"/>
                </a:lnTo>
                <a:lnTo>
                  <a:pt x="553" y="95"/>
                </a:lnTo>
                <a:lnTo>
                  <a:pt x="553" y="96"/>
                </a:lnTo>
                <a:lnTo>
                  <a:pt x="553" y="96"/>
                </a:lnTo>
                <a:lnTo>
                  <a:pt x="554" y="96"/>
                </a:lnTo>
                <a:lnTo>
                  <a:pt x="554" y="96"/>
                </a:lnTo>
                <a:lnTo>
                  <a:pt x="554" y="96"/>
                </a:lnTo>
                <a:lnTo>
                  <a:pt x="554" y="96"/>
                </a:lnTo>
                <a:lnTo>
                  <a:pt x="554" y="96"/>
                </a:lnTo>
                <a:lnTo>
                  <a:pt x="554" y="96"/>
                </a:lnTo>
                <a:lnTo>
                  <a:pt x="554" y="96"/>
                </a:lnTo>
                <a:lnTo>
                  <a:pt x="554" y="96"/>
                </a:lnTo>
                <a:lnTo>
                  <a:pt x="554" y="96"/>
                </a:lnTo>
                <a:lnTo>
                  <a:pt x="554" y="96"/>
                </a:lnTo>
                <a:lnTo>
                  <a:pt x="554" y="96"/>
                </a:lnTo>
                <a:lnTo>
                  <a:pt x="554" y="96"/>
                </a:lnTo>
                <a:lnTo>
                  <a:pt x="555" y="96"/>
                </a:lnTo>
                <a:lnTo>
                  <a:pt x="555" y="96"/>
                </a:lnTo>
                <a:lnTo>
                  <a:pt x="555" y="96"/>
                </a:lnTo>
                <a:lnTo>
                  <a:pt x="555" y="96"/>
                </a:lnTo>
                <a:lnTo>
                  <a:pt x="555" y="96"/>
                </a:lnTo>
                <a:lnTo>
                  <a:pt x="555" y="96"/>
                </a:lnTo>
                <a:lnTo>
                  <a:pt x="555" y="96"/>
                </a:lnTo>
                <a:lnTo>
                  <a:pt x="555" y="96"/>
                </a:lnTo>
                <a:lnTo>
                  <a:pt x="555" y="96"/>
                </a:lnTo>
                <a:lnTo>
                  <a:pt x="555" y="96"/>
                </a:lnTo>
                <a:lnTo>
                  <a:pt x="555" y="96"/>
                </a:lnTo>
                <a:lnTo>
                  <a:pt x="555" y="96"/>
                </a:lnTo>
                <a:lnTo>
                  <a:pt x="555" y="96"/>
                </a:lnTo>
                <a:lnTo>
                  <a:pt x="555" y="96"/>
                </a:lnTo>
                <a:lnTo>
                  <a:pt x="555" y="96"/>
                </a:lnTo>
                <a:lnTo>
                  <a:pt x="555" y="96"/>
                </a:lnTo>
                <a:lnTo>
                  <a:pt x="555" y="96"/>
                </a:lnTo>
                <a:lnTo>
                  <a:pt x="555" y="96"/>
                </a:lnTo>
                <a:lnTo>
                  <a:pt x="557" y="96"/>
                </a:lnTo>
                <a:lnTo>
                  <a:pt x="557" y="96"/>
                </a:lnTo>
                <a:lnTo>
                  <a:pt x="557" y="96"/>
                </a:lnTo>
                <a:lnTo>
                  <a:pt x="558" y="96"/>
                </a:lnTo>
                <a:lnTo>
                  <a:pt x="558" y="97"/>
                </a:lnTo>
                <a:lnTo>
                  <a:pt x="558" y="97"/>
                </a:lnTo>
                <a:lnTo>
                  <a:pt x="558" y="97"/>
                </a:lnTo>
                <a:lnTo>
                  <a:pt x="558" y="97"/>
                </a:lnTo>
                <a:lnTo>
                  <a:pt x="558" y="97"/>
                </a:lnTo>
                <a:lnTo>
                  <a:pt x="559" y="97"/>
                </a:lnTo>
                <a:lnTo>
                  <a:pt x="559" y="97"/>
                </a:lnTo>
                <a:lnTo>
                  <a:pt x="559" y="97"/>
                </a:lnTo>
                <a:lnTo>
                  <a:pt x="559" y="97"/>
                </a:lnTo>
                <a:lnTo>
                  <a:pt x="559" y="97"/>
                </a:lnTo>
                <a:lnTo>
                  <a:pt x="559" y="97"/>
                </a:lnTo>
                <a:lnTo>
                  <a:pt x="559" y="97"/>
                </a:lnTo>
                <a:lnTo>
                  <a:pt x="559" y="97"/>
                </a:lnTo>
                <a:lnTo>
                  <a:pt x="559" y="97"/>
                </a:lnTo>
                <a:lnTo>
                  <a:pt x="559" y="97"/>
                </a:lnTo>
                <a:lnTo>
                  <a:pt x="559" y="97"/>
                </a:lnTo>
                <a:lnTo>
                  <a:pt x="559" y="97"/>
                </a:lnTo>
                <a:lnTo>
                  <a:pt x="559" y="97"/>
                </a:lnTo>
                <a:lnTo>
                  <a:pt x="559" y="97"/>
                </a:lnTo>
                <a:lnTo>
                  <a:pt x="559" y="97"/>
                </a:lnTo>
                <a:lnTo>
                  <a:pt x="560" y="97"/>
                </a:lnTo>
                <a:lnTo>
                  <a:pt x="560" y="97"/>
                </a:lnTo>
                <a:lnTo>
                  <a:pt x="560" y="97"/>
                </a:lnTo>
                <a:lnTo>
                  <a:pt x="560" y="97"/>
                </a:lnTo>
                <a:lnTo>
                  <a:pt x="560" y="97"/>
                </a:lnTo>
                <a:lnTo>
                  <a:pt x="560" y="97"/>
                </a:lnTo>
                <a:lnTo>
                  <a:pt x="560" y="97"/>
                </a:lnTo>
                <a:lnTo>
                  <a:pt x="560" y="97"/>
                </a:lnTo>
                <a:lnTo>
                  <a:pt x="560" y="97"/>
                </a:lnTo>
                <a:lnTo>
                  <a:pt x="561" y="97"/>
                </a:lnTo>
                <a:lnTo>
                  <a:pt x="561" y="97"/>
                </a:lnTo>
                <a:lnTo>
                  <a:pt x="561" y="97"/>
                </a:lnTo>
                <a:lnTo>
                  <a:pt x="561" y="97"/>
                </a:lnTo>
                <a:lnTo>
                  <a:pt x="561" y="97"/>
                </a:lnTo>
                <a:lnTo>
                  <a:pt x="561" y="97"/>
                </a:lnTo>
                <a:lnTo>
                  <a:pt x="561" y="97"/>
                </a:lnTo>
                <a:lnTo>
                  <a:pt x="561" y="97"/>
                </a:lnTo>
                <a:lnTo>
                  <a:pt x="561" y="97"/>
                </a:lnTo>
                <a:lnTo>
                  <a:pt x="562" y="97"/>
                </a:lnTo>
                <a:lnTo>
                  <a:pt x="562" y="97"/>
                </a:lnTo>
                <a:lnTo>
                  <a:pt x="562" y="97"/>
                </a:lnTo>
                <a:lnTo>
                  <a:pt x="562" y="97"/>
                </a:lnTo>
                <a:lnTo>
                  <a:pt x="562" y="97"/>
                </a:lnTo>
                <a:lnTo>
                  <a:pt x="562" y="97"/>
                </a:lnTo>
                <a:lnTo>
                  <a:pt x="563" y="97"/>
                </a:lnTo>
                <a:lnTo>
                  <a:pt x="563" y="97"/>
                </a:lnTo>
                <a:lnTo>
                  <a:pt x="563" y="97"/>
                </a:lnTo>
                <a:lnTo>
                  <a:pt x="564" y="97"/>
                </a:lnTo>
                <a:lnTo>
                  <a:pt x="564" y="97"/>
                </a:lnTo>
                <a:lnTo>
                  <a:pt x="564" y="97"/>
                </a:lnTo>
                <a:lnTo>
                  <a:pt x="565" y="97"/>
                </a:lnTo>
                <a:lnTo>
                  <a:pt x="565" y="97"/>
                </a:lnTo>
                <a:lnTo>
                  <a:pt x="565" y="97"/>
                </a:lnTo>
                <a:lnTo>
                  <a:pt x="565" y="97"/>
                </a:lnTo>
                <a:lnTo>
                  <a:pt x="565" y="97"/>
                </a:lnTo>
                <a:lnTo>
                  <a:pt x="565" y="97"/>
                </a:lnTo>
                <a:lnTo>
                  <a:pt x="565" y="97"/>
                </a:lnTo>
                <a:lnTo>
                  <a:pt x="565" y="97"/>
                </a:lnTo>
                <a:lnTo>
                  <a:pt x="565" y="97"/>
                </a:lnTo>
                <a:lnTo>
                  <a:pt x="565" y="97"/>
                </a:lnTo>
                <a:lnTo>
                  <a:pt x="565" y="97"/>
                </a:lnTo>
                <a:lnTo>
                  <a:pt x="565" y="97"/>
                </a:lnTo>
                <a:lnTo>
                  <a:pt x="565" y="97"/>
                </a:lnTo>
                <a:lnTo>
                  <a:pt x="565" y="97"/>
                </a:lnTo>
                <a:lnTo>
                  <a:pt x="565" y="97"/>
                </a:lnTo>
                <a:lnTo>
                  <a:pt x="565" y="97"/>
                </a:lnTo>
                <a:lnTo>
                  <a:pt x="565" y="97"/>
                </a:lnTo>
                <a:lnTo>
                  <a:pt x="565" y="97"/>
                </a:lnTo>
                <a:lnTo>
                  <a:pt x="565" y="97"/>
                </a:lnTo>
                <a:lnTo>
                  <a:pt x="565" y="98"/>
                </a:lnTo>
                <a:lnTo>
                  <a:pt x="565" y="98"/>
                </a:lnTo>
                <a:lnTo>
                  <a:pt x="566" y="98"/>
                </a:lnTo>
                <a:lnTo>
                  <a:pt x="566" y="98"/>
                </a:lnTo>
                <a:lnTo>
                  <a:pt x="566" y="98"/>
                </a:lnTo>
                <a:lnTo>
                  <a:pt x="566" y="98"/>
                </a:lnTo>
                <a:lnTo>
                  <a:pt x="566" y="98"/>
                </a:lnTo>
                <a:lnTo>
                  <a:pt x="566" y="98"/>
                </a:lnTo>
                <a:lnTo>
                  <a:pt x="567" y="98"/>
                </a:lnTo>
                <a:lnTo>
                  <a:pt x="567" y="98"/>
                </a:lnTo>
                <a:lnTo>
                  <a:pt x="567" y="98"/>
                </a:lnTo>
                <a:lnTo>
                  <a:pt x="567" y="98"/>
                </a:lnTo>
                <a:lnTo>
                  <a:pt x="567" y="98"/>
                </a:lnTo>
                <a:lnTo>
                  <a:pt x="567" y="98"/>
                </a:lnTo>
                <a:lnTo>
                  <a:pt x="567" y="98"/>
                </a:lnTo>
                <a:lnTo>
                  <a:pt x="567" y="98"/>
                </a:lnTo>
                <a:lnTo>
                  <a:pt x="567" y="98"/>
                </a:lnTo>
                <a:lnTo>
                  <a:pt x="567" y="98"/>
                </a:lnTo>
                <a:lnTo>
                  <a:pt x="567" y="98"/>
                </a:lnTo>
                <a:lnTo>
                  <a:pt x="567" y="98"/>
                </a:lnTo>
                <a:lnTo>
                  <a:pt x="568" y="98"/>
                </a:lnTo>
                <a:lnTo>
                  <a:pt x="568" y="98"/>
                </a:lnTo>
                <a:lnTo>
                  <a:pt x="568" y="98"/>
                </a:lnTo>
                <a:lnTo>
                  <a:pt x="568" y="98"/>
                </a:lnTo>
                <a:lnTo>
                  <a:pt x="568" y="98"/>
                </a:lnTo>
                <a:lnTo>
                  <a:pt x="568" y="98"/>
                </a:lnTo>
                <a:lnTo>
                  <a:pt x="568" y="98"/>
                </a:lnTo>
                <a:lnTo>
                  <a:pt x="568" y="98"/>
                </a:lnTo>
                <a:lnTo>
                  <a:pt x="568" y="98"/>
                </a:lnTo>
                <a:lnTo>
                  <a:pt x="569" y="98"/>
                </a:lnTo>
                <a:lnTo>
                  <a:pt x="569" y="98"/>
                </a:lnTo>
                <a:lnTo>
                  <a:pt x="569" y="98"/>
                </a:lnTo>
                <a:lnTo>
                  <a:pt x="569" y="98"/>
                </a:lnTo>
                <a:lnTo>
                  <a:pt x="569" y="98"/>
                </a:lnTo>
                <a:lnTo>
                  <a:pt x="569" y="98"/>
                </a:lnTo>
                <a:lnTo>
                  <a:pt x="570" y="98"/>
                </a:lnTo>
                <a:lnTo>
                  <a:pt x="570" y="98"/>
                </a:lnTo>
                <a:lnTo>
                  <a:pt x="570" y="98"/>
                </a:lnTo>
                <a:lnTo>
                  <a:pt x="570" y="98"/>
                </a:lnTo>
                <a:lnTo>
                  <a:pt x="570" y="98"/>
                </a:lnTo>
                <a:lnTo>
                  <a:pt x="570" y="98"/>
                </a:lnTo>
                <a:lnTo>
                  <a:pt x="570" y="98"/>
                </a:lnTo>
                <a:lnTo>
                  <a:pt x="570" y="98"/>
                </a:lnTo>
                <a:lnTo>
                  <a:pt x="570" y="98"/>
                </a:lnTo>
                <a:lnTo>
                  <a:pt x="570" y="98"/>
                </a:lnTo>
                <a:lnTo>
                  <a:pt x="570" y="98"/>
                </a:lnTo>
                <a:lnTo>
                  <a:pt x="570" y="98"/>
                </a:lnTo>
                <a:lnTo>
                  <a:pt x="571" y="98"/>
                </a:lnTo>
                <a:lnTo>
                  <a:pt x="571" y="98"/>
                </a:lnTo>
                <a:lnTo>
                  <a:pt x="571" y="98"/>
                </a:lnTo>
                <a:lnTo>
                  <a:pt x="572" y="98"/>
                </a:lnTo>
                <a:lnTo>
                  <a:pt x="572" y="98"/>
                </a:lnTo>
                <a:lnTo>
                  <a:pt x="572" y="98"/>
                </a:lnTo>
                <a:lnTo>
                  <a:pt x="572" y="98"/>
                </a:lnTo>
                <a:lnTo>
                  <a:pt x="572" y="98"/>
                </a:lnTo>
                <a:lnTo>
                  <a:pt x="572" y="98"/>
                </a:lnTo>
                <a:lnTo>
                  <a:pt x="572" y="98"/>
                </a:lnTo>
                <a:lnTo>
                  <a:pt x="572" y="98"/>
                </a:lnTo>
                <a:lnTo>
                  <a:pt x="572" y="98"/>
                </a:lnTo>
                <a:lnTo>
                  <a:pt x="572" y="98"/>
                </a:lnTo>
                <a:lnTo>
                  <a:pt x="572" y="98"/>
                </a:lnTo>
                <a:lnTo>
                  <a:pt x="572" y="98"/>
                </a:lnTo>
                <a:lnTo>
                  <a:pt x="572" y="98"/>
                </a:lnTo>
                <a:lnTo>
                  <a:pt x="572" y="98"/>
                </a:lnTo>
                <a:lnTo>
                  <a:pt x="572" y="98"/>
                </a:lnTo>
                <a:lnTo>
                  <a:pt x="572" y="98"/>
                </a:lnTo>
                <a:lnTo>
                  <a:pt x="572" y="98"/>
                </a:lnTo>
                <a:lnTo>
                  <a:pt x="572" y="98"/>
                </a:lnTo>
                <a:lnTo>
                  <a:pt x="572" y="98"/>
                </a:lnTo>
                <a:lnTo>
                  <a:pt x="572" y="98"/>
                </a:lnTo>
                <a:lnTo>
                  <a:pt x="572" y="98"/>
                </a:lnTo>
                <a:lnTo>
                  <a:pt x="572" y="98"/>
                </a:lnTo>
                <a:lnTo>
                  <a:pt x="572" y="98"/>
                </a:lnTo>
              </a:path>
            </a:pathLst>
          </a:custGeom>
          <a:noFill/>
          <a:ln w="28575"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21" name="Freeform 25">
            <a:extLst>
              <a:ext uri="{FF2B5EF4-FFF2-40B4-BE49-F238E27FC236}">
                <a16:creationId xmlns:a16="http://schemas.microsoft.com/office/drawing/2014/main" id="{F6A1B5F3-4D6B-44D5-93EC-EF1F00C11A44}"/>
              </a:ext>
            </a:extLst>
          </p:cNvPr>
          <p:cNvSpPr>
            <a:spLocks/>
          </p:cNvSpPr>
          <p:nvPr/>
        </p:nvSpPr>
        <p:spPr bwMode="auto">
          <a:xfrm>
            <a:off x="5206701" y="3126972"/>
            <a:ext cx="2773692" cy="383956"/>
          </a:xfrm>
          <a:custGeom>
            <a:avLst/>
            <a:gdLst>
              <a:gd name="T0" fmla="*/ 9 w 572"/>
              <a:gd name="T1" fmla="*/ 1 h 98"/>
              <a:gd name="T2" fmla="*/ 41 w 572"/>
              <a:gd name="T3" fmla="*/ 4 h 98"/>
              <a:gd name="T4" fmla="*/ 68 w 572"/>
              <a:gd name="T5" fmla="*/ 7 h 98"/>
              <a:gd name="T6" fmla="*/ 85 w 572"/>
              <a:gd name="T7" fmla="*/ 10 h 98"/>
              <a:gd name="T8" fmla="*/ 98 w 572"/>
              <a:gd name="T9" fmla="*/ 12 h 98"/>
              <a:gd name="T10" fmla="*/ 110 w 572"/>
              <a:gd name="T11" fmla="*/ 15 h 98"/>
              <a:gd name="T12" fmla="*/ 136 w 572"/>
              <a:gd name="T13" fmla="*/ 18 h 98"/>
              <a:gd name="T14" fmla="*/ 146 w 572"/>
              <a:gd name="T15" fmla="*/ 21 h 98"/>
              <a:gd name="T16" fmla="*/ 159 w 572"/>
              <a:gd name="T17" fmla="*/ 24 h 98"/>
              <a:gd name="T18" fmla="*/ 177 w 572"/>
              <a:gd name="T19" fmla="*/ 27 h 98"/>
              <a:gd name="T20" fmla="*/ 185 w 572"/>
              <a:gd name="T21" fmla="*/ 30 h 98"/>
              <a:gd name="T22" fmla="*/ 193 w 572"/>
              <a:gd name="T23" fmla="*/ 33 h 98"/>
              <a:gd name="T24" fmla="*/ 203 w 572"/>
              <a:gd name="T25" fmla="*/ 35 h 98"/>
              <a:gd name="T26" fmla="*/ 213 w 572"/>
              <a:gd name="T27" fmla="*/ 37 h 98"/>
              <a:gd name="T28" fmla="*/ 230 w 572"/>
              <a:gd name="T29" fmla="*/ 40 h 98"/>
              <a:gd name="T30" fmla="*/ 246 w 572"/>
              <a:gd name="T31" fmla="*/ 43 h 98"/>
              <a:gd name="T32" fmla="*/ 254 w 572"/>
              <a:gd name="T33" fmla="*/ 46 h 98"/>
              <a:gd name="T34" fmla="*/ 264 w 572"/>
              <a:gd name="T35" fmla="*/ 49 h 98"/>
              <a:gd name="T36" fmla="*/ 272 w 572"/>
              <a:gd name="T37" fmla="*/ 51 h 98"/>
              <a:gd name="T38" fmla="*/ 277 w 572"/>
              <a:gd name="T39" fmla="*/ 53 h 98"/>
              <a:gd name="T40" fmla="*/ 282 w 572"/>
              <a:gd name="T41" fmla="*/ 53 h 98"/>
              <a:gd name="T42" fmla="*/ 285 w 572"/>
              <a:gd name="T43" fmla="*/ 54 h 98"/>
              <a:gd name="T44" fmla="*/ 287 w 572"/>
              <a:gd name="T45" fmla="*/ 54 h 98"/>
              <a:gd name="T46" fmla="*/ 290 w 572"/>
              <a:gd name="T47" fmla="*/ 55 h 98"/>
              <a:gd name="T48" fmla="*/ 296 w 572"/>
              <a:gd name="T49" fmla="*/ 56 h 98"/>
              <a:gd name="T50" fmla="*/ 309 w 572"/>
              <a:gd name="T51" fmla="*/ 59 h 98"/>
              <a:gd name="T52" fmla="*/ 323 w 572"/>
              <a:gd name="T53" fmla="*/ 61 h 98"/>
              <a:gd name="T54" fmla="*/ 335 w 572"/>
              <a:gd name="T55" fmla="*/ 64 h 98"/>
              <a:gd name="T56" fmla="*/ 344 w 572"/>
              <a:gd name="T57" fmla="*/ 66 h 98"/>
              <a:gd name="T58" fmla="*/ 356 w 572"/>
              <a:gd name="T59" fmla="*/ 69 h 98"/>
              <a:gd name="T60" fmla="*/ 370 w 572"/>
              <a:gd name="T61" fmla="*/ 72 h 98"/>
              <a:gd name="T62" fmla="*/ 388 w 572"/>
              <a:gd name="T63" fmla="*/ 74 h 98"/>
              <a:gd name="T64" fmla="*/ 397 w 572"/>
              <a:gd name="T65" fmla="*/ 76 h 98"/>
              <a:gd name="T66" fmla="*/ 410 w 572"/>
              <a:gd name="T67" fmla="*/ 78 h 98"/>
              <a:gd name="T68" fmla="*/ 424 w 572"/>
              <a:gd name="T69" fmla="*/ 80 h 98"/>
              <a:gd name="T70" fmla="*/ 445 w 572"/>
              <a:gd name="T71" fmla="*/ 81 h 98"/>
              <a:gd name="T72" fmla="*/ 460 w 572"/>
              <a:gd name="T73" fmla="*/ 83 h 98"/>
              <a:gd name="T74" fmla="*/ 465 w 572"/>
              <a:gd name="T75" fmla="*/ 84 h 98"/>
              <a:gd name="T76" fmla="*/ 470 w 572"/>
              <a:gd name="T77" fmla="*/ 86 h 98"/>
              <a:gd name="T78" fmla="*/ 473 w 572"/>
              <a:gd name="T79" fmla="*/ 86 h 98"/>
              <a:gd name="T80" fmla="*/ 475 w 572"/>
              <a:gd name="T81" fmla="*/ 87 h 98"/>
              <a:gd name="T82" fmla="*/ 477 w 572"/>
              <a:gd name="T83" fmla="*/ 87 h 98"/>
              <a:gd name="T84" fmla="*/ 478 w 572"/>
              <a:gd name="T85" fmla="*/ 87 h 98"/>
              <a:gd name="T86" fmla="*/ 479 w 572"/>
              <a:gd name="T87" fmla="*/ 87 h 98"/>
              <a:gd name="T88" fmla="*/ 481 w 572"/>
              <a:gd name="T89" fmla="*/ 87 h 98"/>
              <a:gd name="T90" fmla="*/ 482 w 572"/>
              <a:gd name="T91" fmla="*/ 87 h 98"/>
              <a:gd name="T92" fmla="*/ 484 w 572"/>
              <a:gd name="T93" fmla="*/ 87 h 98"/>
              <a:gd name="T94" fmla="*/ 486 w 572"/>
              <a:gd name="T95" fmla="*/ 87 h 98"/>
              <a:gd name="T96" fmla="*/ 488 w 572"/>
              <a:gd name="T97" fmla="*/ 87 h 98"/>
              <a:gd name="T98" fmla="*/ 491 w 572"/>
              <a:gd name="T99" fmla="*/ 88 h 98"/>
              <a:gd name="T100" fmla="*/ 496 w 572"/>
              <a:gd name="T101" fmla="*/ 90 h 98"/>
              <a:gd name="T102" fmla="*/ 502 w 572"/>
              <a:gd name="T103" fmla="*/ 90 h 98"/>
              <a:gd name="T104" fmla="*/ 511 w 572"/>
              <a:gd name="T105" fmla="*/ 91 h 98"/>
              <a:gd name="T106" fmla="*/ 518 w 572"/>
              <a:gd name="T107" fmla="*/ 91 h 98"/>
              <a:gd name="T108" fmla="*/ 525 w 572"/>
              <a:gd name="T109" fmla="*/ 92 h 98"/>
              <a:gd name="T110" fmla="*/ 530 w 572"/>
              <a:gd name="T111" fmla="*/ 92 h 98"/>
              <a:gd name="T112" fmla="*/ 540 w 572"/>
              <a:gd name="T113" fmla="*/ 93 h 98"/>
              <a:gd name="T114" fmla="*/ 544 w 572"/>
              <a:gd name="T115" fmla="*/ 94 h 98"/>
              <a:gd name="T116" fmla="*/ 550 w 572"/>
              <a:gd name="T117" fmla="*/ 95 h 98"/>
              <a:gd name="T118" fmla="*/ 556 w 572"/>
              <a:gd name="T119" fmla="*/ 97 h 98"/>
              <a:gd name="T120" fmla="*/ 561 w 572"/>
              <a:gd name="T121" fmla="*/ 97 h 98"/>
              <a:gd name="T122" fmla="*/ 565 w 572"/>
              <a:gd name="T123" fmla="*/ 98 h 98"/>
              <a:gd name="T124" fmla="*/ 571 w 572"/>
              <a:gd name="T125"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2" h="98">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3" y="0"/>
                </a:lnTo>
                <a:lnTo>
                  <a:pt x="3" y="0"/>
                </a:lnTo>
                <a:lnTo>
                  <a:pt x="3" y="0"/>
                </a:lnTo>
                <a:lnTo>
                  <a:pt x="6" y="0"/>
                </a:lnTo>
                <a:lnTo>
                  <a:pt x="6" y="1"/>
                </a:lnTo>
                <a:lnTo>
                  <a:pt x="6" y="1"/>
                </a:lnTo>
                <a:lnTo>
                  <a:pt x="7" y="1"/>
                </a:lnTo>
                <a:lnTo>
                  <a:pt x="7" y="1"/>
                </a:lnTo>
                <a:lnTo>
                  <a:pt x="7" y="1"/>
                </a:lnTo>
                <a:lnTo>
                  <a:pt x="9" y="1"/>
                </a:lnTo>
                <a:lnTo>
                  <a:pt x="9" y="1"/>
                </a:lnTo>
                <a:lnTo>
                  <a:pt x="9" y="1"/>
                </a:lnTo>
                <a:lnTo>
                  <a:pt x="9" y="1"/>
                </a:lnTo>
                <a:lnTo>
                  <a:pt x="9" y="1"/>
                </a:lnTo>
                <a:lnTo>
                  <a:pt x="9" y="1"/>
                </a:lnTo>
                <a:lnTo>
                  <a:pt x="20" y="1"/>
                </a:lnTo>
                <a:lnTo>
                  <a:pt x="20" y="1"/>
                </a:lnTo>
                <a:lnTo>
                  <a:pt x="20" y="1"/>
                </a:lnTo>
                <a:lnTo>
                  <a:pt x="20" y="1"/>
                </a:lnTo>
                <a:lnTo>
                  <a:pt x="20" y="2"/>
                </a:lnTo>
                <a:lnTo>
                  <a:pt x="20" y="2"/>
                </a:lnTo>
                <a:lnTo>
                  <a:pt x="22" y="2"/>
                </a:lnTo>
                <a:lnTo>
                  <a:pt x="22" y="2"/>
                </a:lnTo>
                <a:lnTo>
                  <a:pt x="22" y="2"/>
                </a:lnTo>
                <a:lnTo>
                  <a:pt x="28" y="2"/>
                </a:lnTo>
                <a:lnTo>
                  <a:pt x="28" y="2"/>
                </a:lnTo>
                <a:lnTo>
                  <a:pt x="28" y="2"/>
                </a:lnTo>
                <a:lnTo>
                  <a:pt x="30" y="2"/>
                </a:lnTo>
                <a:lnTo>
                  <a:pt x="30" y="3"/>
                </a:lnTo>
                <a:lnTo>
                  <a:pt x="30" y="3"/>
                </a:lnTo>
                <a:lnTo>
                  <a:pt x="33" y="3"/>
                </a:lnTo>
                <a:lnTo>
                  <a:pt x="33" y="3"/>
                </a:lnTo>
                <a:lnTo>
                  <a:pt x="33" y="3"/>
                </a:lnTo>
                <a:lnTo>
                  <a:pt x="36" y="3"/>
                </a:lnTo>
                <a:lnTo>
                  <a:pt x="36" y="3"/>
                </a:lnTo>
                <a:lnTo>
                  <a:pt x="36" y="3"/>
                </a:lnTo>
                <a:lnTo>
                  <a:pt x="36" y="3"/>
                </a:lnTo>
                <a:lnTo>
                  <a:pt x="36" y="3"/>
                </a:lnTo>
                <a:lnTo>
                  <a:pt x="36" y="3"/>
                </a:lnTo>
                <a:lnTo>
                  <a:pt x="41" y="3"/>
                </a:lnTo>
                <a:lnTo>
                  <a:pt x="41" y="3"/>
                </a:lnTo>
                <a:lnTo>
                  <a:pt x="41" y="3"/>
                </a:lnTo>
                <a:lnTo>
                  <a:pt x="41" y="3"/>
                </a:lnTo>
                <a:lnTo>
                  <a:pt x="41" y="4"/>
                </a:lnTo>
                <a:lnTo>
                  <a:pt x="41" y="4"/>
                </a:lnTo>
                <a:lnTo>
                  <a:pt x="45" y="4"/>
                </a:lnTo>
                <a:lnTo>
                  <a:pt x="45" y="4"/>
                </a:lnTo>
                <a:lnTo>
                  <a:pt x="45" y="4"/>
                </a:lnTo>
                <a:lnTo>
                  <a:pt x="48" y="4"/>
                </a:lnTo>
                <a:lnTo>
                  <a:pt x="48" y="4"/>
                </a:lnTo>
                <a:lnTo>
                  <a:pt x="48" y="4"/>
                </a:lnTo>
                <a:lnTo>
                  <a:pt x="52" y="4"/>
                </a:lnTo>
                <a:lnTo>
                  <a:pt x="52" y="5"/>
                </a:lnTo>
                <a:lnTo>
                  <a:pt x="52" y="5"/>
                </a:lnTo>
                <a:lnTo>
                  <a:pt x="54" y="5"/>
                </a:lnTo>
                <a:lnTo>
                  <a:pt x="54" y="5"/>
                </a:lnTo>
                <a:lnTo>
                  <a:pt x="54" y="5"/>
                </a:lnTo>
                <a:lnTo>
                  <a:pt x="58" y="5"/>
                </a:lnTo>
                <a:lnTo>
                  <a:pt x="58" y="5"/>
                </a:lnTo>
                <a:lnTo>
                  <a:pt x="58" y="5"/>
                </a:lnTo>
                <a:lnTo>
                  <a:pt x="58" y="5"/>
                </a:lnTo>
                <a:lnTo>
                  <a:pt x="58" y="6"/>
                </a:lnTo>
                <a:lnTo>
                  <a:pt x="58" y="6"/>
                </a:lnTo>
                <a:lnTo>
                  <a:pt x="60" y="6"/>
                </a:lnTo>
                <a:lnTo>
                  <a:pt x="60" y="6"/>
                </a:lnTo>
                <a:lnTo>
                  <a:pt x="60" y="6"/>
                </a:lnTo>
                <a:lnTo>
                  <a:pt x="61" y="6"/>
                </a:lnTo>
                <a:lnTo>
                  <a:pt x="61" y="6"/>
                </a:lnTo>
                <a:lnTo>
                  <a:pt x="61" y="6"/>
                </a:lnTo>
                <a:lnTo>
                  <a:pt x="62" y="6"/>
                </a:lnTo>
                <a:lnTo>
                  <a:pt x="62" y="6"/>
                </a:lnTo>
                <a:lnTo>
                  <a:pt x="62" y="6"/>
                </a:lnTo>
                <a:lnTo>
                  <a:pt x="66" y="6"/>
                </a:lnTo>
                <a:lnTo>
                  <a:pt x="66" y="7"/>
                </a:lnTo>
                <a:lnTo>
                  <a:pt x="66" y="7"/>
                </a:lnTo>
                <a:lnTo>
                  <a:pt x="68" y="7"/>
                </a:lnTo>
                <a:lnTo>
                  <a:pt x="68" y="7"/>
                </a:lnTo>
                <a:lnTo>
                  <a:pt x="68" y="7"/>
                </a:lnTo>
                <a:lnTo>
                  <a:pt x="69" y="7"/>
                </a:lnTo>
                <a:lnTo>
                  <a:pt x="69" y="7"/>
                </a:lnTo>
                <a:lnTo>
                  <a:pt x="69" y="7"/>
                </a:lnTo>
                <a:lnTo>
                  <a:pt x="69" y="7"/>
                </a:lnTo>
                <a:lnTo>
                  <a:pt x="69" y="7"/>
                </a:lnTo>
                <a:lnTo>
                  <a:pt x="69" y="7"/>
                </a:lnTo>
                <a:lnTo>
                  <a:pt x="71" y="7"/>
                </a:lnTo>
                <a:lnTo>
                  <a:pt x="71" y="8"/>
                </a:lnTo>
                <a:lnTo>
                  <a:pt x="71" y="8"/>
                </a:lnTo>
                <a:lnTo>
                  <a:pt x="72" y="8"/>
                </a:lnTo>
                <a:lnTo>
                  <a:pt x="72" y="8"/>
                </a:lnTo>
                <a:lnTo>
                  <a:pt x="72" y="8"/>
                </a:lnTo>
                <a:lnTo>
                  <a:pt x="72" y="8"/>
                </a:lnTo>
                <a:lnTo>
                  <a:pt x="72" y="8"/>
                </a:lnTo>
                <a:lnTo>
                  <a:pt x="72" y="8"/>
                </a:lnTo>
                <a:lnTo>
                  <a:pt x="74" y="8"/>
                </a:lnTo>
                <a:lnTo>
                  <a:pt x="74" y="8"/>
                </a:lnTo>
                <a:lnTo>
                  <a:pt x="74" y="8"/>
                </a:lnTo>
                <a:lnTo>
                  <a:pt x="76" y="8"/>
                </a:lnTo>
                <a:lnTo>
                  <a:pt x="76" y="9"/>
                </a:lnTo>
                <a:lnTo>
                  <a:pt x="76" y="9"/>
                </a:lnTo>
                <a:lnTo>
                  <a:pt x="76" y="9"/>
                </a:lnTo>
                <a:lnTo>
                  <a:pt x="76" y="9"/>
                </a:lnTo>
                <a:lnTo>
                  <a:pt x="76" y="9"/>
                </a:lnTo>
                <a:lnTo>
                  <a:pt x="76" y="9"/>
                </a:lnTo>
                <a:lnTo>
                  <a:pt x="76" y="9"/>
                </a:lnTo>
                <a:lnTo>
                  <a:pt x="76" y="9"/>
                </a:lnTo>
                <a:lnTo>
                  <a:pt x="84" y="9"/>
                </a:lnTo>
                <a:lnTo>
                  <a:pt x="84" y="10"/>
                </a:lnTo>
                <a:lnTo>
                  <a:pt x="84" y="10"/>
                </a:lnTo>
                <a:lnTo>
                  <a:pt x="85" y="10"/>
                </a:lnTo>
                <a:lnTo>
                  <a:pt x="85" y="10"/>
                </a:lnTo>
                <a:lnTo>
                  <a:pt x="85" y="10"/>
                </a:lnTo>
                <a:lnTo>
                  <a:pt x="87" y="10"/>
                </a:lnTo>
                <a:lnTo>
                  <a:pt x="87" y="10"/>
                </a:lnTo>
                <a:lnTo>
                  <a:pt x="87" y="10"/>
                </a:lnTo>
                <a:lnTo>
                  <a:pt x="88" y="10"/>
                </a:lnTo>
                <a:lnTo>
                  <a:pt x="88" y="10"/>
                </a:lnTo>
                <a:lnTo>
                  <a:pt x="88" y="10"/>
                </a:lnTo>
                <a:lnTo>
                  <a:pt x="89" y="10"/>
                </a:lnTo>
                <a:lnTo>
                  <a:pt x="89" y="11"/>
                </a:lnTo>
                <a:lnTo>
                  <a:pt x="89" y="11"/>
                </a:lnTo>
                <a:lnTo>
                  <a:pt x="89" y="11"/>
                </a:lnTo>
                <a:lnTo>
                  <a:pt x="89" y="11"/>
                </a:lnTo>
                <a:lnTo>
                  <a:pt x="89" y="11"/>
                </a:lnTo>
                <a:lnTo>
                  <a:pt x="91" y="11"/>
                </a:lnTo>
                <a:lnTo>
                  <a:pt x="91" y="11"/>
                </a:lnTo>
                <a:lnTo>
                  <a:pt x="91" y="11"/>
                </a:lnTo>
                <a:lnTo>
                  <a:pt x="94" y="11"/>
                </a:lnTo>
                <a:lnTo>
                  <a:pt x="94" y="11"/>
                </a:lnTo>
                <a:lnTo>
                  <a:pt x="94" y="11"/>
                </a:lnTo>
                <a:lnTo>
                  <a:pt x="95" y="11"/>
                </a:lnTo>
                <a:lnTo>
                  <a:pt x="95" y="12"/>
                </a:lnTo>
                <a:lnTo>
                  <a:pt x="95" y="12"/>
                </a:lnTo>
                <a:lnTo>
                  <a:pt x="95" y="12"/>
                </a:lnTo>
                <a:lnTo>
                  <a:pt x="95" y="12"/>
                </a:lnTo>
                <a:lnTo>
                  <a:pt x="95" y="12"/>
                </a:lnTo>
                <a:lnTo>
                  <a:pt x="95" y="12"/>
                </a:lnTo>
                <a:lnTo>
                  <a:pt x="95" y="12"/>
                </a:lnTo>
                <a:lnTo>
                  <a:pt x="95" y="12"/>
                </a:lnTo>
                <a:lnTo>
                  <a:pt x="98" y="12"/>
                </a:lnTo>
                <a:lnTo>
                  <a:pt x="98" y="12"/>
                </a:lnTo>
                <a:lnTo>
                  <a:pt x="98" y="12"/>
                </a:lnTo>
                <a:lnTo>
                  <a:pt x="101" y="12"/>
                </a:lnTo>
                <a:lnTo>
                  <a:pt x="101" y="13"/>
                </a:lnTo>
                <a:lnTo>
                  <a:pt x="101" y="13"/>
                </a:lnTo>
                <a:lnTo>
                  <a:pt x="101" y="13"/>
                </a:lnTo>
                <a:lnTo>
                  <a:pt x="101" y="13"/>
                </a:lnTo>
                <a:lnTo>
                  <a:pt x="101" y="13"/>
                </a:lnTo>
                <a:lnTo>
                  <a:pt x="101" y="13"/>
                </a:lnTo>
                <a:lnTo>
                  <a:pt x="101" y="13"/>
                </a:lnTo>
                <a:lnTo>
                  <a:pt x="101" y="13"/>
                </a:lnTo>
                <a:lnTo>
                  <a:pt x="102" y="13"/>
                </a:lnTo>
                <a:lnTo>
                  <a:pt x="102" y="13"/>
                </a:lnTo>
                <a:lnTo>
                  <a:pt x="102" y="13"/>
                </a:lnTo>
                <a:lnTo>
                  <a:pt x="103" y="13"/>
                </a:lnTo>
                <a:lnTo>
                  <a:pt x="103" y="13"/>
                </a:lnTo>
                <a:lnTo>
                  <a:pt x="103" y="13"/>
                </a:lnTo>
                <a:lnTo>
                  <a:pt x="104" y="13"/>
                </a:lnTo>
                <a:lnTo>
                  <a:pt x="104" y="14"/>
                </a:lnTo>
                <a:lnTo>
                  <a:pt x="104" y="14"/>
                </a:lnTo>
                <a:lnTo>
                  <a:pt x="104" y="14"/>
                </a:lnTo>
                <a:lnTo>
                  <a:pt x="104" y="14"/>
                </a:lnTo>
                <a:lnTo>
                  <a:pt x="104" y="14"/>
                </a:lnTo>
                <a:lnTo>
                  <a:pt x="108" y="14"/>
                </a:lnTo>
                <a:lnTo>
                  <a:pt x="108" y="15"/>
                </a:lnTo>
                <a:lnTo>
                  <a:pt x="108" y="15"/>
                </a:lnTo>
                <a:lnTo>
                  <a:pt x="109" y="15"/>
                </a:lnTo>
                <a:lnTo>
                  <a:pt x="109" y="15"/>
                </a:lnTo>
                <a:lnTo>
                  <a:pt x="109" y="15"/>
                </a:lnTo>
                <a:lnTo>
                  <a:pt x="109" y="15"/>
                </a:lnTo>
                <a:lnTo>
                  <a:pt x="109" y="15"/>
                </a:lnTo>
                <a:lnTo>
                  <a:pt x="109" y="15"/>
                </a:lnTo>
                <a:lnTo>
                  <a:pt x="110" y="15"/>
                </a:lnTo>
                <a:lnTo>
                  <a:pt x="110" y="15"/>
                </a:lnTo>
                <a:lnTo>
                  <a:pt x="110" y="15"/>
                </a:lnTo>
                <a:lnTo>
                  <a:pt x="110" y="15"/>
                </a:lnTo>
                <a:lnTo>
                  <a:pt x="110" y="15"/>
                </a:lnTo>
                <a:lnTo>
                  <a:pt x="110" y="15"/>
                </a:lnTo>
                <a:lnTo>
                  <a:pt x="110" y="15"/>
                </a:lnTo>
                <a:lnTo>
                  <a:pt x="110" y="16"/>
                </a:lnTo>
                <a:lnTo>
                  <a:pt x="110" y="16"/>
                </a:lnTo>
                <a:lnTo>
                  <a:pt x="111" y="16"/>
                </a:lnTo>
                <a:lnTo>
                  <a:pt x="111" y="16"/>
                </a:lnTo>
                <a:lnTo>
                  <a:pt x="111" y="16"/>
                </a:lnTo>
                <a:lnTo>
                  <a:pt x="113" y="16"/>
                </a:lnTo>
                <a:lnTo>
                  <a:pt x="113" y="16"/>
                </a:lnTo>
                <a:lnTo>
                  <a:pt x="113" y="16"/>
                </a:lnTo>
                <a:lnTo>
                  <a:pt x="120" y="16"/>
                </a:lnTo>
                <a:lnTo>
                  <a:pt x="120" y="17"/>
                </a:lnTo>
                <a:lnTo>
                  <a:pt x="120" y="17"/>
                </a:lnTo>
                <a:lnTo>
                  <a:pt x="122" y="17"/>
                </a:lnTo>
                <a:lnTo>
                  <a:pt x="122" y="17"/>
                </a:lnTo>
                <a:lnTo>
                  <a:pt x="122" y="17"/>
                </a:lnTo>
                <a:lnTo>
                  <a:pt x="123" y="17"/>
                </a:lnTo>
                <a:lnTo>
                  <a:pt x="123" y="17"/>
                </a:lnTo>
                <a:lnTo>
                  <a:pt x="123" y="17"/>
                </a:lnTo>
                <a:lnTo>
                  <a:pt x="129" y="17"/>
                </a:lnTo>
                <a:lnTo>
                  <a:pt x="129" y="17"/>
                </a:lnTo>
                <a:lnTo>
                  <a:pt x="129" y="17"/>
                </a:lnTo>
                <a:lnTo>
                  <a:pt x="130" y="17"/>
                </a:lnTo>
                <a:lnTo>
                  <a:pt x="130" y="17"/>
                </a:lnTo>
                <a:lnTo>
                  <a:pt x="130" y="17"/>
                </a:lnTo>
                <a:lnTo>
                  <a:pt x="131" y="17"/>
                </a:lnTo>
                <a:lnTo>
                  <a:pt x="131" y="18"/>
                </a:lnTo>
                <a:lnTo>
                  <a:pt x="131" y="18"/>
                </a:lnTo>
                <a:lnTo>
                  <a:pt x="136" y="18"/>
                </a:lnTo>
                <a:lnTo>
                  <a:pt x="136" y="18"/>
                </a:lnTo>
                <a:lnTo>
                  <a:pt x="136" y="18"/>
                </a:lnTo>
                <a:lnTo>
                  <a:pt x="136" y="18"/>
                </a:lnTo>
                <a:lnTo>
                  <a:pt x="136" y="18"/>
                </a:lnTo>
                <a:lnTo>
                  <a:pt x="136" y="18"/>
                </a:lnTo>
                <a:lnTo>
                  <a:pt x="137" y="18"/>
                </a:lnTo>
                <a:lnTo>
                  <a:pt x="137" y="18"/>
                </a:lnTo>
                <a:lnTo>
                  <a:pt x="137" y="18"/>
                </a:lnTo>
                <a:lnTo>
                  <a:pt x="138" y="18"/>
                </a:lnTo>
                <a:lnTo>
                  <a:pt x="138" y="19"/>
                </a:lnTo>
                <a:lnTo>
                  <a:pt x="138" y="19"/>
                </a:lnTo>
                <a:lnTo>
                  <a:pt x="138" y="19"/>
                </a:lnTo>
                <a:lnTo>
                  <a:pt x="138" y="19"/>
                </a:lnTo>
                <a:lnTo>
                  <a:pt x="138" y="19"/>
                </a:lnTo>
                <a:lnTo>
                  <a:pt x="139" y="19"/>
                </a:lnTo>
                <a:lnTo>
                  <a:pt x="139" y="19"/>
                </a:lnTo>
                <a:lnTo>
                  <a:pt x="139" y="19"/>
                </a:lnTo>
                <a:lnTo>
                  <a:pt x="139" y="19"/>
                </a:lnTo>
                <a:lnTo>
                  <a:pt x="139" y="19"/>
                </a:lnTo>
                <a:lnTo>
                  <a:pt x="139" y="19"/>
                </a:lnTo>
                <a:lnTo>
                  <a:pt x="140" y="19"/>
                </a:lnTo>
                <a:lnTo>
                  <a:pt x="140" y="20"/>
                </a:lnTo>
                <a:lnTo>
                  <a:pt x="140" y="20"/>
                </a:lnTo>
                <a:lnTo>
                  <a:pt x="141" y="20"/>
                </a:lnTo>
                <a:lnTo>
                  <a:pt x="141" y="20"/>
                </a:lnTo>
                <a:lnTo>
                  <a:pt x="141" y="20"/>
                </a:lnTo>
                <a:lnTo>
                  <a:pt x="142" y="20"/>
                </a:lnTo>
                <a:lnTo>
                  <a:pt x="142" y="20"/>
                </a:lnTo>
                <a:lnTo>
                  <a:pt x="142" y="20"/>
                </a:lnTo>
                <a:lnTo>
                  <a:pt x="146" y="20"/>
                </a:lnTo>
                <a:lnTo>
                  <a:pt x="146" y="21"/>
                </a:lnTo>
                <a:lnTo>
                  <a:pt x="146" y="21"/>
                </a:lnTo>
                <a:lnTo>
                  <a:pt x="146" y="21"/>
                </a:lnTo>
                <a:lnTo>
                  <a:pt x="146" y="21"/>
                </a:lnTo>
                <a:lnTo>
                  <a:pt x="146" y="21"/>
                </a:lnTo>
                <a:lnTo>
                  <a:pt x="146" y="21"/>
                </a:lnTo>
                <a:lnTo>
                  <a:pt x="146" y="21"/>
                </a:lnTo>
                <a:lnTo>
                  <a:pt x="146" y="21"/>
                </a:lnTo>
                <a:lnTo>
                  <a:pt x="147" y="21"/>
                </a:lnTo>
                <a:lnTo>
                  <a:pt x="147" y="22"/>
                </a:lnTo>
                <a:lnTo>
                  <a:pt x="147" y="22"/>
                </a:lnTo>
                <a:lnTo>
                  <a:pt x="147" y="22"/>
                </a:lnTo>
                <a:lnTo>
                  <a:pt x="147" y="22"/>
                </a:lnTo>
                <a:lnTo>
                  <a:pt x="147" y="22"/>
                </a:lnTo>
                <a:lnTo>
                  <a:pt x="147" y="22"/>
                </a:lnTo>
                <a:lnTo>
                  <a:pt x="147" y="22"/>
                </a:lnTo>
                <a:lnTo>
                  <a:pt x="147" y="22"/>
                </a:lnTo>
                <a:lnTo>
                  <a:pt x="148" y="22"/>
                </a:lnTo>
                <a:lnTo>
                  <a:pt x="148" y="22"/>
                </a:lnTo>
                <a:lnTo>
                  <a:pt x="148" y="22"/>
                </a:lnTo>
                <a:lnTo>
                  <a:pt x="154" y="22"/>
                </a:lnTo>
                <a:lnTo>
                  <a:pt x="154" y="23"/>
                </a:lnTo>
                <a:lnTo>
                  <a:pt x="154" y="23"/>
                </a:lnTo>
                <a:lnTo>
                  <a:pt x="156" y="23"/>
                </a:lnTo>
                <a:lnTo>
                  <a:pt x="156" y="23"/>
                </a:lnTo>
                <a:lnTo>
                  <a:pt x="156" y="23"/>
                </a:lnTo>
                <a:lnTo>
                  <a:pt x="156" y="23"/>
                </a:lnTo>
                <a:lnTo>
                  <a:pt x="156" y="23"/>
                </a:lnTo>
                <a:lnTo>
                  <a:pt x="156" y="23"/>
                </a:lnTo>
                <a:lnTo>
                  <a:pt x="159" y="23"/>
                </a:lnTo>
                <a:lnTo>
                  <a:pt x="159" y="24"/>
                </a:lnTo>
                <a:lnTo>
                  <a:pt x="159" y="24"/>
                </a:lnTo>
                <a:lnTo>
                  <a:pt x="159" y="24"/>
                </a:lnTo>
                <a:lnTo>
                  <a:pt x="159" y="24"/>
                </a:lnTo>
                <a:lnTo>
                  <a:pt x="159" y="24"/>
                </a:lnTo>
                <a:lnTo>
                  <a:pt x="161" y="24"/>
                </a:lnTo>
                <a:lnTo>
                  <a:pt x="161" y="24"/>
                </a:lnTo>
                <a:lnTo>
                  <a:pt x="161" y="24"/>
                </a:lnTo>
                <a:lnTo>
                  <a:pt x="167" y="24"/>
                </a:lnTo>
                <a:lnTo>
                  <a:pt x="167" y="25"/>
                </a:lnTo>
                <a:lnTo>
                  <a:pt x="167" y="25"/>
                </a:lnTo>
                <a:lnTo>
                  <a:pt x="167" y="25"/>
                </a:lnTo>
                <a:lnTo>
                  <a:pt x="167" y="25"/>
                </a:lnTo>
                <a:lnTo>
                  <a:pt x="167" y="25"/>
                </a:lnTo>
                <a:lnTo>
                  <a:pt x="168" y="25"/>
                </a:lnTo>
                <a:lnTo>
                  <a:pt x="168" y="25"/>
                </a:lnTo>
                <a:lnTo>
                  <a:pt x="168" y="25"/>
                </a:lnTo>
                <a:lnTo>
                  <a:pt x="168" y="25"/>
                </a:lnTo>
                <a:lnTo>
                  <a:pt x="168" y="26"/>
                </a:lnTo>
                <a:lnTo>
                  <a:pt x="168" y="26"/>
                </a:lnTo>
                <a:lnTo>
                  <a:pt x="172" y="26"/>
                </a:lnTo>
                <a:lnTo>
                  <a:pt x="172" y="26"/>
                </a:lnTo>
                <a:lnTo>
                  <a:pt x="172" y="26"/>
                </a:lnTo>
                <a:lnTo>
                  <a:pt x="173" y="26"/>
                </a:lnTo>
                <a:lnTo>
                  <a:pt x="173" y="27"/>
                </a:lnTo>
                <a:lnTo>
                  <a:pt x="173" y="27"/>
                </a:lnTo>
                <a:lnTo>
                  <a:pt x="175" y="27"/>
                </a:lnTo>
                <a:lnTo>
                  <a:pt x="175" y="27"/>
                </a:lnTo>
                <a:lnTo>
                  <a:pt x="175" y="27"/>
                </a:lnTo>
                <a:lnTo>
                  <a:pt x="175" y="27"/>
                </a:lnTo>
                <a:lnTo>
                  <a:pt x="175" y="27"/>
                </a:lnTo>
                <a:lnTo>
                  <a:pt x="175" y="27"/>
                </a:lnTo>
                <a:lnTo>
                  <a:pt x="176" y="27"/>
                </a:lnTo>
                <a:lnTo>
                  <a:pt x="176" y="27"/>
                </a:lnTo>
                <a:lnTo>
                  <a:pt x="176" y="27"/>
                </a:lnTo>
                <a:lnTo>
                  <a:pt x="177" y="27"/>
                </a:lnTo>
                <a:lnTo>
                  <a:pt x="177" y="27"/>
                </a:lnTo>
                <a:lnTo>
                  <a:pt x="177" y="27"/>
                </a:lnTo>
                <a:lnTo>
                  <a:pt x="178" y="27"/>
                </a:lnTo>
                <a:lnTo>
                  <a:pt x="178" y="28"/>
                </a:lnTo>
                <a:lnTo>
                  <a:pt x="178" y="28"/>
                </a:lnTo>
                <a:lnTo>
                  <a:pt x="178" y="28"/>
                </a:lnTo>
                <a:lnTo>
                  <a:pt x="178" y="28"/>
                </a:lnTo>
                <a:lnTo>
                  <a:pt x="178" y="28"/>
                </a:lnTo>
                <a:lnTo>
                  <a:pt x="178" y="28"/>
                </a:lnTo>
                <a:lnTo>
                  <a:pt x="178" y="28"/>
                </a:lnTo>
                <a:lnTo>
                  <a:pt x="178" y="28"/>
                </a:lnTo>
                <a:lnTo>
                  <a:pt x="180" y="28"/>
                </a:lnTo>
                <a:lnTo>
                  <a:pt x="180" y="29"/>
                </a:lnTo>
                <a:lnTo>
                  <a:pt x="180" y="29"/>
                </a:lnTo>
                <a:lnTo>
                  <a:pt x="180" y="29"/>
                </a:lnTo>
                <a:lnTo>
                  <a:pt x="180" y="29"/>
                </a:lnTo>
                <a:lnTo>
                  <a:pt x="180" y="29"/>
                </a:lnTo>
                <a:lnTo>
                  <a:pt x="181" y="29"/>
                </a:lnTo>
                <a:lnTo>
                  <a:pt x="181" y="29"/>
                </a:lnTo>
                <a:lnTo>
                  <a:pt x="181" y="29"/>
                </a:lnTo>
                <a:lnTo>
                  <a:pt x="181" y="29"/>
                </a:lnTo>
                <a:lnTo>
                  <a:pt x="181" y="29"/>
                </a:lnTo>
                <a:lnTo>
                  <a:pt x="181" y="29"/>
                </a:lnTo>
                <a:lnTo>
                  <a:pt x="182" y="29"/>
                </a:lnTo>
                <a:lnTo>
                  <a:pt x="182" y="30"/>
                </a:lnTo>
                <a:lnTo>
                  <a:pt x="182" y="30"/>
                </a:lnTo>
                <a:lnTo>
                  <a:pt x="183" y="30"/>
                </a:lnTo>
                <a:lnTo>
                  <a:pt x="183" y="30"/>
                </a:lnTo>
                <a:lnTo>
                  <a:pt x="183" y="30"/>
                </a:lnTo>
                <a:lnTo>
                  <a:pt x="185" y="30"/>
                </a:lnTo>
                <a:lnTo>
                  <a:pt x="185" y="30"/>
                </a:lnTo>
                <a:lnTo>
                  <a:pt x="185" y="30"/>
                </a:lnTo>
                <a:lnTo>
                  <a:pt x="185" y="30"/>
                </a:lnTo>
                <a:lnTo>
                  <a:pt x="185" y="30"/>
                </a:lnTo>
                <a:lnTo>
                  <a:pt x="185" y="30"/>
                </a:lnTo>
                <a:lnTo>
                  <a:pt x="186" y="30"/>
                </a:lnTo>
                <a:lnTo>
                  <a:pt x="186" y="31"/>
                </a:lnTo>
                <a:lnTo>
                  <a:pt x="186" y="31"/>
                </a:lnTo>
                <a:lnTo>
                  <a:pt x="186" y="31"/>
                </a:lnTo>
                <a:lnTo>
                  <a:pt x="186" y="31"/>
                </a:lnTo>
                <a:lnTo>
                  <a:pt x="186" y="31"/>
                </a:lnTo>
                <a:lnTo>
                  <a:pt x="186" y="31"/>
                </a:lnTo>
                <a:lnTo>
                  <a:pt x="186" y="31"/>
                </a:lnTo>
                <a:lnTo>
                  <a:pt x="186" y="31"/>
                </a:lnTo>
                <a:lnTo>
                  <a:pt x="188" y="31"/>
                </a:lnTo>
                <a:lnTo>
                  <a:pt x="188" y="31"/>
                </a:lnTo>
                <a:lnTo>
                  <a:pt x="188" y="31"/>
                </a:lnTo>
                <a:lnTo>
                  <a:pt x="189" y="31"/>
                </a:lnTo>
                <a:lnTo>
                  <a:pt x="189" y="32"/>
                </a:lnTo>
                <a:lnTo>
                  <a:pt x="189" y="32"/>
                </a:lnTo>
                <a:lnTo>
                  <a:pt x="190" y="32"/>
                </a:lnTo>
                <a:lnTo>
                  <a:pt x="190" y="32"/>
                </a:lnTo>
                <a:lnTo>
                  <a:pt x="190" y="32"/>
                </a:lnTo>
                <a:lnTo>
                  <a:pt x="191" y="32"/>
                </a:lnTo>
                <a:lnTo>
                  <a:pt x="191" y="32"/>
                </a:lnTo>
                <a:lnTo>
                  <a:pt x="191" y="32"/>
                </a:lnTo>
                <a:lnTo>
                  <a:pt x="192" y="32"/>
                </a:lnTo>
                <a:lnTo>
                  <a:pt x="192" y="32"/>
                </a:lnTo>
                <a:lnTo>
                  <a:pt x="192" y="32"/>
                </a:lnTo>
                <a:lnTo>
                  <a:pt x="192" y="32"/>
                </a:lnTo>
                <a:lnTo>
                  <a:pt x="192" y="32"/>
                </a:lnTo>
                <a:lnTo>
                  <a:pt x="192" y="32"/>
                </a:lnTo>
                <a:lnTo>
                  <a:pt x="193" y="32"/>
                </a:lnTo>
                <a:lnTo>
                  <a:pt x="193" y="33"/>
                </a:lnTo>
                <a:lnTo>
                  <a:pt x="193" y="33"/>
                </a:lnTo>
                <a:lnTo>
                  <a:pt x="194" y="33"/>
                </a:lnTo>
                <a:lnTo>
                  <a:pt x="194" y="33"/>
                </a:lnTo>
                <a:lnTo>
                  <a:pt x="194" y="33"/>
                </a:lnTo>
                <a:lnTo>
                  <a:pt x="194" y="33"/>
                </a:lnTo>
                <a:lnTo>
                  <a:pt x="194" y="33"/>
                </a:lnTo>
                <a:lnTo>
                  <a:pt x="194" y="33"/>
                </a:lnTo>
                <a:lnTo>
                  <a:pt x="195" y="33"/>
                </a:lnTo>
                <a:lnTo>
                  <a:pt x="195" y="33"/>
                </a:lnTo>
                <a:lnTo>
                  <a:pt x="195" y="33"/>
                </a:lnTo>
                <a:lnTo>
                  <a:pt x="195" y="33"/>
                </a:lnTo>
                <a:lnTo>
                  <a:pt x="195" y="33"/>
                </a:lnTo>
                <a:lnTo>
                  <a:pt x="195" y="33"/>
                </a:lnTo>
                <a:lnTo>
                  <a:pt x="197" y="33"/>
                </a:lnTo>
                <a:lnTo>
                  <a:pt x="197" y="34"/>
                </a:lnTo>
                <a:lnTo>
                  <a:pt x="197" y="34"/>
                </a:lnTo>
                <a:lnTo>
                  <a:pt x="198" y="34"/>
                </a:lnTo>
                <a:lnTo>
                  <a:pt x="198" y="34"/>
                </a:lnTo>
                <a:lnTo>
                  <a:pt x="198" y="34"/>
                </a:lnTo>
                <a:lnTo>
                  <a:pt x="199" y="34"/>
                </a:lnTo>
                <a:lnTo>
                  <a:pt x="199" y="34"/>
                </a:lnTo>
                <a:lnTo>
                  <a:pt x="199" y="34"/>
                </a:lnTo>
                <a:lnTo>
                  <a:pt x="199" y="34"/>
                </a:lnTo>
                <a:lnTo>
                  <a:pt x="199" y="34"/>
                </a:lnTo>
                <a:lnTo>
                  <a:pt x="199" y="34"/>
                </a:lnTo>
                <a:lnTo>
                  <a:pt x="200" y="34"/>
                </a:lnTo>
                <a:lnTo>
                  <a:pt x="200" y="34"/>
                </a:lnTo>
                <a:lnTo>
                  <a:pt x="200" y="34"/>
                </a:lnTo>
                <a:lnTo>
                  <a:pt x="201" y="34"/>
                </a:lnTo>
                <a:lnTo>
                  <a:pt x="201" y="35"/>
                </a:lnTo>
                <a:lnTo>
                  <a:pt x="201" y="35"/>
                </a:lnTo>
                <a:lnTo>
                  <a:pt x="203" y="35"/>
                </a:lnTo>
                <a:lnTo>
                  <a:pt x="203" y="35"/>
                </a:lnTo>
                <a:lnTo>
                  <a:pt x="203" y="35"/>
                </a:lnTo>
                <a:lnTo>
                  <a:pt x="204" y="35"/>
                </a:lnTo>
                <a:lnTo>
                  <a:pt x="204" y="35"/>
                </a:lnTo>
                <a:lnTo>
                  <a:pt x="204" y="35"/>
                </a:lnTo>
                <a:lnTo>
                  <a:pt x="205" y="35"/>
                </a:lnTo>
                <a:lnTo>
                  <a:pt x="205" y="35"/>
                </a:lnTo>
                <a:lnTo>
                  <a:pt x="205" y="35"/>
                </a:lnTo>
                <a:lnTo>
                  <a:pt x="205" y="35"/>
                </a:lnTo>
                <a:lnTo>
                  <a:pt x="205" y="35"/>
                </a:lnTo>
                <a:lnTo>
                  <a:pt x="205" y="35"/>
                </a:lnTo>
                <a:lnTo>
                  <a:pt x="207" y="35"/>
                </a:lnTo>
                <a:lnTo>
                  <a:pt x="207" y="35"/>
                </a:lnTo>
                <a:lnTo>
                  <a:pt x="207" y="35"/>
                </a:lnTo>
                <a:lnTo>
                  <a:pt x="208" y="35"/>
                </a:lnTo>
                <a:lnTo>
                  <a:pt x="208" y="36"/>
                </a:lnTo>
                <a:lnTo>
                  <a:pt x="208" y="36"/>
                </a:lnTo>
                <a:lnTo>
                  <a:pt x="209" y="36"/>
                </a:lnTo>
                <a:lnTo>
                  <a:pt x="209" y="36"/>
                </a:lnTo>
                <a:lnTo>
                  <a:pt x="209" y="36"/>
                </a:lnTo>
                <a:lnTo>
                  <a:pt x="209" y="36"/>
                </a:lnTo>
                <a:lnTo>
                  <a:pt x="209" y="36"/>
                </a:lnTo>
                <a:lnTo>
                  <a:pt x="209" y="36"/>
                </a:lnTo>
                <a:lnTo>
                  <a:pt x="211" y="36"/>
                </a:lnTo>
                <a:lnTo>
                  <a:pt x="211" y="36"/>
                </a:lnTo>
                <a:lnTo>
                  <a:pt x="211" y="36"/>
                </a:lnTo>
                <a:lnTo>
                  <a:pt x="212" y="36"/>
                </a:lnTo>
                <a:lnTo>
                  <a:pt x="212" y="36"/>
                </a:lnTo>
                <a:lnTo>
                  <a:pt x="212" y="36"/>
                </a:lnTo>
                <a:lnTo>
                  <a:pt x="213" y="36"/>
                </a:lnTo>
                <a:lnTo>
                  <a:pt x="213" y="37"/>
                </a:lnTo>
                <a:lnTo>
                  <a:pt x="213" y="37"/>
                </a:lnTo>
                <a:lnTo>
                  <a:pt x="213" y="37"/>
                </a:lnTo>
                <a:lnTo>
                  <a:pt x="213" y="37"/>
                </a:lnTo>
                <a:lnTo>
                  <a:pt x="213" y="37"/>
                </a:lnTo>
                <a:lnTo>
                  <a:pt x="216" y="37"/>
                </a:lnTo>
                <a:lnTo>
                  <a:pt x="216" y="37"/>
                </a:lnTo>
                <a:lnTo>
                  <a:pt x="216" y="37"/>
                </a:lnTo>
                <a:lnTo>
                  <a:pt x="217" y="37"/>
                </a:lnTo>
                <a:lnTo>
                  <a:pt x="217" y="38"/>
                </a:lnTo>
                <a:lnTo>
                  <a:pt x="217" y="38"/>
                </a:lnTo>
                <a:lnTo>
                  <a:pt x="217" y="38"/>
                </a:lnTo>
                <a:lnTo>
                  <a:pt x="217" y="38"/>
                </a:lnTo>
                <a:lnTo>
                  <a:pt x="217" y="38"/>
                </a:lnTo>
                <a:lnTo>
                  <a:pt x="218" y="38"/>
                </a:lnTo>
                <a:lnTo>
                  <a:pt x="218" y="38"/>
                </a:lnTo>
                <a:lnTo>
                  <a:pt x="218" y="38"/>
                </a:lnTo>
                <a:lnTo>
                  <a:pt x="218" y="38"/>
                </a:lnTo>
                <a:lnTo>
                  <a:pt x="218" y="38"/>
                </a:lnTo>
                <a:lnTo>
                  <a:pt x="218" y="38"/>
                </a:lnTo>
                <a:lnTo>
                  <a:pt x="220" y="38"/>
                </a:lnTo>
                <a:lnTo>
                  <a:pt x="220" y="38"/>
                </a:lnTo>
                <a:lnTo>
                  <a:pt x="220" y="38"/>
                </a:lnTo>
                <a:lnTo>
                  <a:pt x="221" y="38"/>
                </a:lnTo>
                <a:lnTo>
                  <a:pt x="221" y="39"/>
                </a:lnTo>
                <a:lnTo>
                  <a:pt x="221" y="39"/>
                </a:lnTo>
                <a:lnTo>
                  <a:pt x="222" y="39"/>
                </a:lnTo>
                <a:lnTo>
                  <a:pt x="222" y="39"/>
                </a:lnTo>
                <a:lnTo>
                  <a:pt x="222" y="39"/>
                </a:lnTo>
                <a:lnTo>
                  <a:pt x="226" y="39"/>
                </a:lnTo>
                <a:lnTo>
                  <a:pt x="226" y="40"/>
                </a:lnTo>
                <a:lnTo>
                  <a:pt x="226" y="40"/>
                </a:lnTo>
                <a:lnTo>
                  <a:pt x="230" y="40"/>
                </a:lnTo>
                <a:lnTo>
                  <a:pt x="230" y="40"/>
                </a:lnTo>
                <a:lnTo>
                  <a:pt x="230" y="40"/>
                </a:lnTo>
                <a:lnTo>
                  <a:pt x="230" y="40"/>
                </a:lnTo>
                <a:lnTo>
                  <a:pt x="230" y="41"/>
                </a:lnTo>
                <a:lnTo>
                  <a:pt x="230" y="41"/>
                </a:lnTo>
                <a:lnTo>
                  <a:pt x="230" y="41"/>
                </a:lnTo>
                <a:lnTo>
                  <a:pt x="230" y="41"/>
                </a:lnTo>
                <a:lnTo>
                  <a:pt x="230" y="41"/>
                </a:lnTo>
                <a:lnTo>
                  <a:pt x="234" y="41"/>
                </a:lnTo>
                <a:lnTo>
                  <a:pt x="234" y="41"/>
                </a:lnTo>
                <a:lnTo>
                  <a:pt x="234" y="41"/>
                </a:lnTo>
                <a:lnTo>
                  <a:pt x="234" y="41"/>
                </a:lnTo>
                <a:lnTo>
                  <a:pt x="234" y="41"/>
                </a:lnTo>
                <a:lnTo>
                  <a:pt x="234" y="41"/>
                </a:lnTo>
                <a:lnTo>
                  <a:pt x="235" y="41"/>
                </a:lnTo>
                <a:lnTo>
                  <a:pt x="235" y="41"/>
                </a:lnTo>
                <a:lnTo>
                  <a:pt x="235" y="41"/>
                </a:lnTo>
                <a:lnTo>
                  <a:pt x="237" y="41"/>
                </a:lnTo>
                <a:lnTo>
                  <a:pt x="237" y="42"/>
                </a:lnTo>
                <a:lnTo>
                  <a:pt x="237" y="42"/>
                </a:lnTo>
                <a:lnTo>
                  <a:pt x="237" y="42"/>
                </a:lnTo>
                <a:lnTo>
                  <a:pt x="237" y="42"/>
                </a:lnTo>
                <a:lnTo>
                  <a:pt x="237" y="42"/>
                </a:lnTo>
                <a:lnTo>
                  <a:pt x="240" y="42"/>
                </a:lnTo>
                <a:lnTo>
                  <a:pt x="240" y="42"/>
                </a:lnTo>
                <a:lnTo>
                  <a:pt x="240" y="42"/>
                </a:lnTo>
                <a:lnTo>
                  <a:pt x="241" y="42"/>
                </a:lnTo>
                <a:lnTo>
                  <a:pt x="241" y="43"/>
                </a:lnTo>
                <a:lnTo>
                  <a:pt x="241" y="43"/>
                </a:lnTo>
                <a:lnTo>
                  <a:pt x="242" y="43"/>
                </a:lnTo>
                <a:lnTo>
                  <a:pt x="242" y="43"/>
                </a:lnTo>
                <a:lnTo>
                  <a:pt x="242" y="43"/>
                </a:lnTo>
                <a:lnTo>
                  <a:pt x="246" y="43"/>
                </a:lnTo>
                <a:lnTo>
                  <a:pt x="246" y="43"/>
                </a:lnTo>
                <a:lnTo>
                  <a:pt x="246" y="43"/>
                </a:lnTo>
                <a:lnTo>
                  <a:pt x="246" y="43"/>
                </a:lnTo>
                <a:lnTo>
                  <a:pt x="246" y="43"/>
                </a:lnTo>
                <a:lnTo>
                  <a:pt x="246" y="43"/>
                </a:lnTo>
                <a:lnTo>
                  <a:pt x="248" y="43"/>
                </a:lnTo>
                <a:lnTo>
                  <a:pt x="248" y="44"/>
                </a:lnTo>
                <a:lnTo>
                  <a:pt x="248" y="44"/>
                </a:lnTo>
                <a:lnTo>
                  <a:pt x="250" y="44"/>
                </a:lnTo>
                <a:lnTo>
                  <a:pt x="250" y="44"/>
                </a:lnTo>
                <a:lnTo>
                  <a:pt x="250" y="44"/>
                </a:lnTo>
                <a:lnTo>
                  <a:pt x="251" y="44"/>
                </a:lnTo>
                <a:lnTo>
                  <a:pt x="251" y="44"/>
                </a:lnTo>
                <a:lnTo>
                  <a:pt x="251" y="44"/>
                </a:lnTo>
                <a:lnTo>
                  <a:pt x="252" y="44"/>
                </a:lnTo>
                <a:lnTo>
                  <a:pt x="252" y="44"/>
                </a:lnTo>
                <a:lnTo>
                  <a:pt x="252" y="44"/>
                </a:lnTo>
                <a:lnTo>
                  <a:pt x="253" y="44"/>
                </a:lnTo>
                <a:lnTo>
                  <a:pt x="253" y="45"/>
                </a:lnTo>
                <a:lnTo>
                  <a:pt x="253" y="45"/>
                </a:lnTo>
                <a:lnTo>
                  <a:pt x="253" y="45"/>
                </a:lnTo>
                <a:lnTo>
                  <a:pt x="253" y="46"/>
                </a:lnTo>
                <a:lnTo>
                  <a:pt x="253" y="46"/>
                </a:lnTo>
                <a:lnTo>
                  <a:pt x="254" y="46"/>
                </a:lnTo>
                <a:lnTo>
                  <a:pt x="254" y="46"/>
                </a:lnTo>
                <a:lnTo>
                  <a:pt x="254" y="46"/>
                </a:lnTo>
                <a:lnTo>
                  <a:pt x="254" y="46"/>
                </a:lnTo>
                <a:lnTo>
                  <a:pt x="254" y="46"/>
                </a:lnTo>
                <a:lnTo>
                  <a:pt x="254" y="46"/>
                </a:lnTo>
                <a:lnTo>
                  <a:pt x="254" y="46"/>
                </a:lnTo>
                <a:lnTo>
                  <a:pt x="254" y="46"/>
                </a:lnTo>
                <a:lnTo>
                  <a:pt x="254" y="46"/>
                </a:lnTo>
                <a:lnTo>
                  <a:pt x="255" y="46"/>
                </a:lnTo>
                <a:lnTo>
                  <a:pt x="255" y="46"/>
                </a:lnTo>
                <a:lnTo>
                  <a:pt x="255" y="46"/>
                </a:lnTo>
                <a:lnTo>
                  <a:pt x="256" y="46"/>
                </a:lnTo>
                <a:lnTo>
                  <a:pt x="256" y="47"/>
                </a:lnTo>
                <a:lnTo>
                  <a:pt x="256" y="47"/>
                </a:lnTo>
                <a:lnTo>
                  <a:pt x="256" y="47"/>
                </a:lnTo>
                <a:lnTo>
                  <a:pt x="256" y="47"/>
                </a:lnTo>
                <a:lnTo>
                  <a:pt x="256" y="47"/>
                </a:lnTo>
                <a:lnTo>
                  <a:pt x="257" y="47"/>
                </a:lnTo>
                <a:lnTo>
                  <a:pt x="257" y="47"/>
                </a:lnTo>
                <a:lnTo>
                  <a:pt x="257" y="47"/>
                </a:lnTo>
                <a:lnTo>
                  <a:pt x="258" y="47"/>
                </a:lnTo>
                <a:lnTo>
                  <a:pt x="258" y="48"/>
                </a:lnTo>
                <a:lnTo>
                  <a:pt x="258" y="48"/>
                </a:lnTo>
                <a:lnTo>
                  <a:pt x="259" y="48"/>
                </a:lnTo>
                <a:lnTo>
                  <a:pt x="259" y="48"/>
                </a:lnTo>
                <a:lnTo>
                  <a:pt x="259" y="48"/>
                </a:lnTo>
                <a:lnTo>
                  <a:pt x="261" y="48"/>
                </a:lnTo>
                <a:lnTo>
                  <a:pt x="261" y="48"/>
                </a:lnTo>
                <a:lnTo>
                  <a:pt x="261" y="48"/>
                </a:lnTo>
                <a:lnTo>
                  <a:pt x="262" y="48"/>
                </a:lnTo>
                <a:lnTo>
                  <a:pt x="262" y="48"/>
                </a:lnTo>
                <a:lnTo>
                  <a:pt x="262" y="48"/>
                </a:lnTo>
                <a:lnTo>
                  <a:pt x="263" y="48"/>
                </a:lnTo>
                <a:lnTo>
                  <a:pt x="263" y="49"/>
                </a:lnTo>
                <a:lnTo>
                  <a:pt x="263" y="49"/>
                </a:lnTo>
                <a:lnTo>
                  <a:pt x="263" y="49"/>
                </a:lnTo>
                <a:lnTo>
                  <a:pt x="263" y="49"/>
                </a:lnTo>
                <a:lnTo>
                  <a:pt x="263" y="49"/>
                </a:lnTo>
                <a:lnTo>
                  <a:pt x="264" y="49"/>
                </a:lnTo>
                <a:lnTo>
                  <a:pt x="264" y="49"/>
                </a:lnTo>
                <a:lnTo>
                  <a:pt x="264" y="49"/>
                </a:lnTo>
                <a:lnTo>
                  <a:pt x="265" y="49"/>
                </a:lnTo>
                <a:lnTo>
                  <a:pt x="265" y="49"/>
                </a:lnTo>
                <a:lnTo>
                  <a:pt x="265" y="49"/>
                </a:lnTo>
                <a:lnTo>
                  <a:pt x="265" y="49"/>
                </a:lnTo>
                <a:lnTo>
                  <a:pt x="265" y="49"/>
                </a:lnTo>
                <a:lnTo>
                  <a:pt x="265" y="49"/>
                </a:lnTo>
                <a:lnTo>
                  <a:pt x="267" y="49"/>
                </a:lnTo>
                <a:lnTo>
                  <a:pt x="267" y="49"/>
                </a:lnTo>
                <a:lnTo>
                  <a:pt x="267" y="49"/>
                </a:lnTo>
                <a:lnTo>
                  <a:pt x="267" y="49"/>
                </a:lnTo>
                <a:lnTo>
                  <a:pt x="267" y="50"/>
                </a:lnTo>
                <a:lnTo>
                  <a:pt x="267" y="50"/>
                </a:lnTo>
                <a:lnTo>
                  <a:pt x="269" y="50"/>
                </a:lnTo>
                <a:lnTo>
                  <a:pt x="269" y="50"/>
                </a:lnTo>
                <a:lnTo>
                  <a:pt x="269" y="50"/>
                </a:lnTo>
                <a:lnTo>
                  <a:pt x="270" y="50"/>
                </a:lnTo>
                <a:lnTo>
                  <a:pt x="270" y="50"/>
                </a:lnTo>
                <a:lnTo>
                  <a:pt x="270" y="50"/>
                </a:lnTo>
                <a:lnTo>
                  <a:pt x="270" y="50"/>
                </a:lnTo>
                <a:lnTo>
                  <a:pt x="270" y="50"/>
                </a:lnTo>
                <a:lnTo>
                  <a:pt x="270" y="50"/>
                </a:lnTo>
                <a:lnTo>
                  <a:pt x="270" y="50"/>
                </a:lnTo>
                <a:lnTo>
                  <a:pt x="270" y="51"/>
                </a:lnTo>
                <a:lnTo>
                  <a:pt x="270" y="51"/>
                </a:lnTo>
                <a:lnTo>
                  <a:pt x="271" y="51"/>
                </a:lnTo>
                <a:lnTo>
                  <a:pt x="271" y="51"/>
                </a:lnTo>
                <a:lnTo>
                  <a:pt x="271" y="51"/>
                </a:lnTo>
                <a:lnTo>
                  <a:pt x="272" y="51"/>
                </a:lnTo>
                <a:lnTo>
                  <a:pt x="272" y="51"/>
                </a:lnTo>
                <a:lnTo>
                  <a:pt x="272" y="51"/>
                </a:lnTo>
                <a:lnTo>
                  <a:pt x="272" y="51"/>
                </a:lnTo>
                <a:lnTo>
                  <a:pt x="272" y="52"/>
                </a:lnTo>
                <a:lnTo>
                  <a:pt x="272" y="52"/>
                </a:lnTo>
                <a:lnTo>
                  <a:pt x="272" y="52"/>
                </a:lnTo>
                <a:lnTo>
                  <a:pt x="272" y="52"/>
                </a:lnTo>
                <a:lnTo>
                  <a:pt x="272" y="52"/>
                </a:lnTo>
                <a:lnTo>
                  <a:pt x="273" y="52"/>
                </a:lnTo>
                <a:lnTo>
                  <a:pt x="273" y="52"/>
                </a:lnTo>
                <a:lnTo>
                  <a:pt x="273" y="52"/>
                </a:lnTo>
                <a:lnTo>
                  <a:pt x="274" y="52"/>
                </a:lnTo>
                <a:lnTo>
                  <a:pt x="274" y="52"/>
                </a:lnTo>
                <a:lnTo>
                  <a:pt x="274" y="52"/>
                </a:lnTo>
                <a:lnTo>
                  <a:pt x="274" y="52"/>
                </a:lnTo>
                <a:lnTo>
                  <a:pt x="274" y="52"/>
                </a:lnTo>
                <a:lnTo>
                  <a:pt x="274" y="52"/>
                </a:lnTo>
                <a:lnTo>
                  <a:pt x="275" y="52"/>
                </a:lnTo>
                <a:lnTo>
                  <a:pt x="275" y="52"/>
                </a:lnTo>
                <a:lnTo>
                  <a:pt x="275" y="52"/>
                </a:lnTo>
                <a:lnTo>
                  <a:pt x="275" y="52"/>
                </a:lnTo>
                <a:lnTo>
                  <a:pt x="275" y="52"/>
                </a:lnTo>
                <a:lnTo>
                  <a:pt x="275" y="52"/>
                </a:lnTo>
                <a:lnTo>
                  <a:pt x="276" y="52"/>
                </a:lnTo>
                <a:lnTo>
                  <a:pt x="276" y="53"/>
                </a:lnTo>
                <a:lnTo>
                  <a:pt x="276" y="53"/>
                </a:lnTo>
                <a:lnTo>
                  <a:pt x="276" y="53"/>
                </a:lnTo>
                <a:lnTo>
                  <a:pt x="276" y="53"/>
                </a:lnTo>
                <a:lnTo>
                  <a:pt x="276" y="53"/>
                </a:lnTo>
                <a:lnTo>
                  <a:pt x="276" y="53"/>
                </a:lnTo>
                <a:lnTo>
                  <a:pt x="276" y="53"/>
                </a:lnTo>
                <a:lnTo>
                  <a:pt x="276" y="53"/>
                </a:lnTo>
                <a:lnTo>
                  <a:pt x="277" y="53"/>
                </a:lnTo>
                <a:lnTo>
                  <a:pt x="277" y="53"/>
                </a:lnTo>
                <a:lnTo>
                  <a:pt x="277" y="53"/>
                </a:lnTo>
                <a:lnTo>
                  <a:pt x="278" y="53"/>
                </a:lnTo>
                <a:lnTo>
                  <a:pt x="278" y="53"/>
                </a:lnTo>
                <a:lnTo>
                  <a:pt x="278" y="53"/>
                </a:lnTo>
                <a:lnTo>
                  <a:pt x="278" y="53"/>
                </a:lnTo>
                <a:lnTo>
                  <a:pt x="278" y="53"/>
                </a:lnTo>
                <a:lnTo>
                  <a:pt x="278" y="53"/>
                </a:lnTo>
                <a:lnTo>
                  <a:pt x="278" y="53"/>
                </a:lnTo>
                <a:lnTo>
                  <a:pt x="278" y="53"/>
                </a:lnTo>
                <a:lnTo>
                  <a:pt x="278" y="53"/>
                </a:lnTo>
                <a:lnTo>
                  <a:pt x="278" y="53"/>
                </a:lnTo>
                <a:lnTo>
                  <a:pt x="278" y="53"/>
                </a:lnTo>
                <a:lnTo>
                  <a:pt x="278" y="53"/>
                </a:lnTo>
                <a:lnTo>
                  <a:pt x="279" y="53"/>
                </a:lnTo>
                <a:lnTo>
                  <a:pt x="279" y="53"/>
                </a:lnTo>
                <a:lnTo>
                  <a:pt x="279" y="53"/>
                </a:lnTo>
                <a:lnTo>
                  <a:pt x="280" y="53"/>
                </a:lnTo>
                <a:lnTo>
                  <a:pt x="280" y="53"/>
                </a:lnTo>
                <a:lnTo>
                  <a:pt x="280" y="53"/>
                </a:lnTo>
                <a:lnTo>
                  <a:pt x="280" y="53"/>
                </a:lnTo>
                <a:lnTo>
                  <a:pt x="280" y="53"/>
                </a:lnTo>
                <a:lnTo>
                  <a:pt x="280" y="53"/>
                </a:lnTo>
                <a:lnTo>
                  <a:pt x="280" y="53"/>
                </a:lnTo>
                <a:lnTo>
                  <a:pt x="280" y="53"/>
                </a:lnTo>
                <a:lnTo>
                  <a:pt x="280" y="53"/>
                </a:lnTo>
                <a:lnTo>
                  <a:pt x="281" y="53"/>
                </a:lnTo>
                <a:lnTo>
                  <a:pt x="281" y="53"/>
                </a:lnTo>
                <a:lnTo>
                  <a:pt x="281" y="53"/>
                </a:lnTo>
                <a:lnTo>
                  <a:pt x="281" y="53"/>
                </a:lnTo>
                <a:lnTo>
                  <a:pt x="281" y="53"/>
                </a:lnTo>
                <a:lnTo>
                  <a:pt x="281" y="53"/>
                </a:lnTo>
                <a:lnTo>
                  <a:pt x="282" y="53"/>
                </a:lnTo>
                <a:lnTo>
                  <a:pt x="282" y="53"/>
                </a:lnTo>
                <a:lnTo>
                  <a:pt x="282" y="53"/>
                </a:lnTo>
                <a:lnTo>
                  <a:pt x="282" y="53"/>
                </a:lnTo>
                <a:lnTo>
                  <a:pt x="282" y="53"/>
                </a:lnTo>
                <a:lnTo>
                  <a:pt x="282" y="53"/>
                </a:lnTo>
                <a:lnTo>
                  <a:pt x="283" y="53"/>
                </a:lnTo>
                <a:lnTo>
                  <a:pt x="283" y="53"/>
                </a:lnTo>
                <a:lnTo>
                  <a:pt x="283" y="53"/>
                </a:lnTo>
                <a:lnTo>
                  <a:pt x="284" y="53"/>
                </a:lnTo>
                <a:lnTo>
                  <a:pt x="284" y="53"/>
                </a:lnTo>
                <a:lnTo>
                  <a:pt x="284" y="53"/>
                </a:lnTo>
                <a:lnTo>
                  <a:pt x="284" y="53"/>
                </a:lnTo>
                <a:lnTo>
                  <a:pt x="284" y="54"/>
                </a:lnTo>
                <a:lnTo>
                  <a:pt x="284" y="54"/>
                </a:lnTo>
                <a:lnTo>
                  <a:pt x="284" y="54"/>
                </a:lnTo>
                <a:lnTo>
                  <a:pt x="284" y="54"/>
                </a:lnTo>
                <a:lnTo>
                  <a:pt x="284" y="54"/>
                </a:lnTo>
                <a:lnTo>
                  <a:pt x="284" y="54"/>
                </a:lnTo>
                <a:lnTo>
                  <a:pt x="284" y="54"/>
                </a:lnTo>
                <a:lnTo>
                  <a:pt x="284" y="54"/>
                </a:lnTo>
                <a:lnTo>
                  <a:pt x="285" y="54"/>
                </a:lnTo>
                <a:lnTo>
                  <a:pt x="285" y="54"/>
                </a:lnTo>
                <a:lnTo>
                  <a:pt x="285" y="54"/>
                </a:lnTo>
                <a:lnTo>
                  <a:pt x="285" y="54"/>
                </a:lnTo>
                <a:lnTo>
                  <a:pt x="285" y="54"/>
                </a:lnTo>
                <a:lnTo>
                  <a:pt x="285" y="54"/>
                </a:lnTo>
                <a:lnTo>
                  <a:pt x="285" y="54"/>
                </a:lnTo>
                <a:lnTo>
                  <a:pt x="285" y="54"/>
                </a:lnTo>
                <a:lnTo>
                  <a:pt x="285" y="54"/>
                </a:lnTo>
                <a:lnTo>
                  <a:pt x="285" y="54"/>
                </a:lnTo>
                <a:lnTo>
                  <a:pt x="285" y="54"/>
                </a:lnTo>
                <a:lnTo>
                  <a:pt x="285" y="54"/>
                </a:lnTo>
                <a:lnTo>
                  <a:pt x="285" y="54"/>
                </a:lnTo>
                <a:lnTo>
                  <a:pt x="285" y="54"/>
                </a:lnTo>
                <a:lnTo>
                  <a:pt x="285" y="54"/>
                </a:lnTo>
                <a:lnTo>
                  <a:pt x="285" y="54"/>
                </a:lnTo>
                <a:lnTo>
                  <a:pt x="285" y="54"/>
                </a:lnTo>
                <a:lnTo>
                  <a:pt x="285" y="54"/>
                </a:lnTo>
                <a:lnTo>
                  <a:pt x="286" y="54"/>
                </a:lnTo>
                <a:lnTo>
                  <a:pt x="286" y="54"/>
                </a:lnTo>
                <a:lnTo>
                  <a:pt x="286" y="54"/>
                </a:lnTo>
                <a:lnTo>
                  <a:pt x="286" y="54"/>
                </a:lnTo>
                <a:lnTo>
                  <a:pt x="286" y="54"/>
                </a:lnTo>
                <a:lnTo>
                  <a:pt x="286" y="54"/>
                </a:lnTo>
                <a:lnTo>
                  <a:pt x="287" y="54"/>
                </a:lnTo>
                <a:lnTo>
                  <a:pt x="287" y="54"/>
                </a:lnTo>
                <a:lnTo>
                  <a:pt x="287" y="54"/>
                </a:lnTo>
                <a:lnTo>
                  <a:pt x="287" y="54"/>
                </a:lnTo>
                <a:lnTo>
                  <a:pt x="287" y="54"/>
                </a:lnTo>
                <a:lnTo>
                  <a:pt x="287" y="54"/>
                </a:lnTo>
                <a:lnTo>
                  <a:pt x="287" y="54"/>
                </a:lnTo>
                <a:lnTo>
                  <a:pt x="287" y="54"/>
                </a:lnTo>
                <a:lnTo>
                  <a:pt x="287" y="54"/>
                </a:lnTo>
                <a:lnTo>
                  <a:pt x="287" y="54"/>
                </a:lnTo>
                <a:lnTo>
                  <a:pt x="287" y="54"/>
                </a:lnTo>
                <a:lnTo>
                  <a:pt x="287" y="54"/>
                </a:lnTo>
                <a:lnTo>
                  <a:pt x="287" y="54"/>
                </a:lnTo>
                <a:lnTo>
                  <a:pt x="287" y="54"/>
                </a:lnTo>
                <a:lnTo>
                  <a:pt x="287" y="54"/>
                </a:lnTo>
                <a:lnTo>
                  <a:pt x="287" y="54"/>
                </a:lnTo>
                <a:lnTo>
                  <a:pt x="287" y="54"/>
                </a:lnTo>
                <a:lnTo>
                  <a:pt x="287" y="54"/>
                </a:lnTo>
                <a:lnTo>
                  <a:pt x="287" y="54"/>
                </a:lnTo>
                <a:lnTo>
                  <a:pt x="287" y="54"/>
                </a:lnTo>
                <a:lnTo>
                  <a:pt x="287" y="54"/>
                </a:lnTo>
                <a:lnTo>
                  <a:pt x="288" y="54"/>
                </a:lnTo>
                <a:lnTo>
                  <a:pt x="288" y="54"/>
                </a:lnTo>
                <a:lnTo>
                  <a:pt x="288" y="54"/>
                </a:lnTo>
                <a:lnTo>
                  <a:pt x="288" y="54"/>
                </a:lnTo>
                <a:lnTo>
                  <a:pt x="288" y="54"/>
                </a:lnTo>
                <a:lnTo>
                  <a:pt x="288" y="54"/>
                </a:lnTo>
                <a:lnTo>
                  <a:pt x="288" y="54"/>
                </a:lnTo>
                <a:lnTo>
                  <a:pt x="288" y="54"/>
                </a:lnTo>
                <a:lnTo>
                  <a:pt x="288" y="54"/>
                </a:lnTo>
                <a:lnTo>
                  <a:pt x="289" y="54"/>
                </a:lnTo>
                <a:lnTo>
                  <a:pt x="289" y="54"/>
                </a:lnTo>
                <a:lnTo>
                  <a:pt x="289" y="54"/>
                </a:lnTo>
                <a:lnTo>
                  <a:pt x="289" y="54"/>
                </a:lnTo>
                <a:lnTo>
                  <a:pt x="289" y="54"/>
                </a:lnTo>
                <a:lnTo>
                  <a:pt x="289" y="54"/>
                </a:lnTo>
                <a:lnTo>
                  <a:pt x="290" y="54"/>
                </a:lnTo>
                <a:lnTo>
                  <a:pt x="290" y="54"/>
                </a:lnTo>
                <a:lnTo>
                  <a:pt x="290" y="54"/>
                </a:lnTo>
                <a:lnTo>
                  <a:pt x="290" y="54"/>
                </a:lnTo>
                <a:lnTo>
                  <a:pt x="290" y="54"/>
                </a:lnTo>
                <a:lnTo>
                  <a:pt x="290" y="54"/>
                </a:lnTo>
                <a:lnTo>
                  <a:pt x="290" y="54"/>
                </a:lnTo>
                <a:lnTo>
                  <a:pt x="290" y="54"/>
                </a:lnTo>
                <a:lnTo>
                  <a:pt x="290" y="54"/>
                </a:lnTo>
                <a:lnTo>
                  <a:pt x="290" y="54"/>
                </a:lnTo>
                <a:lnTo>
                  <a:pt x="290" y="55"/>
                </a:lnTo>
                <a:lnTo>
                  <a:pt x="290" y="55"/>
                </a:lnTo>
                <a:lnTo>
                  <a:pt x="290" y="55"/>
                </a:lnTo>
                <a:lnTo>
                  <a:pt x="290" y="55"/>
                </a:lnTo>
                <a:lnTo>
                  <a:pt x="290" y="55"/>
                </a:lnTo>
                <a:lnTo>
                  <a:pt x="290" y="55"/>
                </a:lnTo>
                <a:lnTo>
                  <a:pt x="290" y="55"/>
                </a:lnTo>
                <a:lnTo>
                  <a:pt x="290" y="55"/>
                </a:lnTo>
                <a:lnTo>
                  <a:pt x="291" y="55"/>
                </a:lnTo>
                <a:lnTo>
                  <a:pt x="291" y="55"/>
                </a:lnTo>
                <a:lnTo>
                  <a:pt x="291" y="55"/>
                </a:lnTo>
                <a:lnTo>
                  <a:pt x="291" y="55"/>
                </a:lnTo>
                <a:lnTo>
                  <a:pt x="291" y="55"/>
                </a:lnTo>
                <a:lnTo>
                  <a:pt x="291" y="55"/>
                </a:lnTo>
                <a:lnTo>
                  <a:pt x="292" y="55"/>
                </a:lnTo>
                <a:lnTo>
                  <a:pt x="292" y="55"/>
                </a:lnTo>
                <a:lnTo>
                  <a:pt x="292" y="55"/>
                </a:lnTo>
                <a:lnTo>
                  <a:pt x="292" y="55"/>
                </a:lnTo>
                <a:lnTo>
                  <a:pt x="292" y="55"/>
                </a:lnTo>
                <a:lnTo>
                  <a:pt x="292" y="55"/>
                </a:lnTo>
                <a:lnTo>
                  <a:pt x="293" y="55"/>
                </a:lnTo>
                <a:lnTo>
                  <a:pt x="293" y="55"/>
                </a:lnTo>
                <a:lnTo>
                  <a:pt x="293" y="55"/>
                </a:lnTo>
                <a:lnTo>
                  <a:pt x="294" y="55"/>
                </a:lnTo>
                <a:lnTo>
                  <a:pt x="294" y="56"/>
                </a:lnTo>
                <a:lnTo>
                  <a:pt x="294" y="56"/>
                </a:lnTo>
                <a:lnTo>
                  <a:pt x="294" y="56"/>
                </a:lnTo>
                <a:lnTo>
                  <a:pt x="294" y="56"/>
                </a:lnTo>
                <a:lnTo>
                  <a:pt x="294" y="56"/>
                </a:lnTo>
                <a:lnTo>
                  <a:pt x="295" y="56"/>
                </a:lnTo>
                <a:lnTo>
                  <a:pt x="295" y="56"/>
                </a:lnTo>
                <a:lnTo>
                  <a:pt x="295" y="56"/>
                </a:lnTo>
                <a:lnTo>
                  <a:pt x="296" y="56"/>
                </a:lnTo>
                <a:lnTo>
                  <a:pt x="296" y="56"/>
                </a:lnTo>
                <a:lnTo>
                  <a:pt x="296" y="56"/>
                </a:lnTo>
                <a:lnTo>
                  <a:pt x="296" y="56"/>
                </a:lnTo>
                <a:lnTo>
                  <a:pt x="296" y="56"/>
                </a:lnTo>
                <a:lnTo>
                  <a:pt x="296" y="56"/>
                </a:lnTo>
                <a:lnTo>
                  <a:pt x="296" y="56"/>
                </a:lnTo>
                <a:lnTo>
                  <a:pt x="296" y="56"/>
                </a:lnTo>
                <a:lnTo>
                  <a:pt x="296" y="56"/>
                </a:lnTo>
                <a:lnTo>
                  <a:pt x="297" y="56"/>
                </a:lnTo>
                <a:lnTo>
                  <a:pt x="297" y="56"/>
                </a:lnTo>
                <a:lnTo>
                  <a:pt x="297" y="56"/>
                </a:lnTo>
                <a:lnTo>
                  <a:pt x="299" y="56"/>
                </a:lnTo>
                <a:lnTo>
                  <a:pt x="299" y="56"/>
                </a:lnTo>
                <a:lnTo>
                  <a:pt x="299" y="56"/>
                </a:lnTo>
                <a:lnTo>
                  <a:pt x="301" y="56"/>
                </a:lnTo>
                <a:lnTo>
                  <a:pt x="301" y="57"/>
                </a:lnTo>
                <a:lnTo>
                  <a:pt x="301" y="57"/>
                </a:lnTo>
                <a:lnTo>
                  <a:pt x="301" y="57"/>
                </a:lnTo>
                <a:lnTo>
                  <a:pt x="301" y="58"/>
                </a:lnTo>
                <a:lnTo>
                  <a:pt x="301" y="58"/>
                </a:lnTo>
                <a:lnTo>
                  <a:pt x="301" y="58"/>
                </a:lnTo>
                <a:lnTo>
                  <a:pt x="301" y="58"/>
                </a:lnTo>
                <a:lnTo>
                  <a:pt x="301" y="58"/>
                </a:lnTo>
                <a:lnTo>
                  <a:pt x="304" y="58"/>
                </a:lnTo>
                <a:lnTo>
                  <a:pt x="304" y="58"/>
                </a:lnTo>
                <a:lnTo>
                  <a:pt x="304" y="58"/>
                </a:lnTo>
                <a:lnTo>
                  <a:pt x="304" y="58"/>
                </a:lnTo>
                <a:lnTo>
                  <a:pt x="304" y="58"/>
                </a:lnTo>
                <a:lnTo>
                  <a:pt x="304" y="58"/>
                </a:lnTo>
                <a:lnTo>
                  <a:pt x="308" y="58"/>
                </a:lnTo>
                <a:lnTo>
                  <a:pt x="308" y="58"/>
                </a:lnTo>
                <a:lnTo>
                  <a:pt x="308" y="58"/>
                </a:lnTo>
                <a:lnTo>
                  <a:pt x="309" y="58"/>
                </a:lnTo>
                <a:lnTo>
                  <a:pt x="309" y="59"/>
                </a:lnTo>
                <a:lnTo>
                  <a:pt x="309" y="59"/>
                </a:lnTo>
                <a:lnTo>
                  <a:pt x="309" y="59"/>
                </a:lnTo>
                <a:lnTo>
                  <a:pt x="309" y="59"/>
                </a:lnTo>
                <a:lnTo>
                  <a:pt x="309" y="59"/>
                </a:lnTo>
                <a:lnTo>
                  <a:pt x="313" y="59"/>
                </a:lnTo>
                <a:lnTo>
                  <a:pt x="313" y="59"/>
                </a:lnTo>
                <a:lnTo>
                  <a:pt x="313" y="59"/>
                </a:lnTo>
                <a:lnTo>
                  <a:pt x="313" y="59"/>
                </a:lnTo>
                <a:lnTo>
                  <a:pt x="313" y="59"/>
                </a:lnTo>
                <a:lnTo>
                  <a:pt x="313" y="59"/>
                </a:lnTo>
                <a:lnTo>
                  <a:pt x="316" y="59"/>
                </a:lnTo>
                <a:lnTo>
                  <a:pt x="316" y="60"/>
                </a:lnTo>
                <a:lnTo>
                  <a:pt x="316" y="60"/>
                </a:lnTo>
                <a:lnTo>
                  <a:pt x="316" y="60"/>
                </a:lnTo>
                <a:lnTo>
                  <a:pt x="316" y="60"/>
                </a:lnTo>
                <a:lnTo>
                  <a:pt x="316" y="60"/>
                </a:lnTo>
                <a:lnTo>
                  <a:pt x="316" y="60"/>
                </a:lnTo>
                <a:lnTo>
                  <a:pt x="316" y="60"/>
                </a:lnTo>
                <a:lnTo>
                  <a:pt x="316" y="60"/>
                </a:lnTo>
                <a:lnTo>
                  <a:pt x="317" y="60"/>
                </a:lnTo>
                <a:lnTo>
                  <a:pt x="317" y="60"/>
                </a:lnTo>
                <a:lnTo>
                  <a:pt x="317" y="60"/>
                </a:lnTo>
                <a:lnTo>
                  <a:pt x="318" y="60"/>
                </a:lnTo>
                <a:lnTo>
                  <a:pt x="318" y="60"/>
                </a:lnTo>
                <a:lnTo>
                  <a:pt x="318" y="60"/>
                </a:lnTo>
                <a:lnTo>
                  <a:pt x="318" y="60"/>
                </a:lnTo>
                <a:lnTo>
                  <a:pt x="318" y="60"/>
                </a:lnTo>
                <a:lnTo>
                  <a:pt x="318" y="60"/>
                </a:lnTo>
                <a:lnTo>
                  <a:pt x="322" y="60"/>
                </a:lnTo>
                <a:lnTo>
                  <a:pt x="322" y="61"/>
                </a:lnTo>
                <a:lnTo>
                  <a:pt x="322" y="61"/>
                </a:lnTo>
                <a:lnTo>
                  <a:pt x="323" y="61"/>
                </a:lnTo>
                <a:lnTo>
                  <a:pt x="323" y="61"/>
                </a:lnTo>
                <a:lnTo>
                  <a:pt x="323" y="61"/>
                </a:lnTo>
                <a:lnTo>
                  <a:pt x="323" y="61"/>
                </a:lnTo>
                <a:lnTo>
                  <a:pt x="323" y="61"/>
                </a:lnTo>
                <a:lnTo>
                  <a:pt x="323" y="61"/>
                </a:lnTo>
                <a:lnTo>
                  <a:pt x="324" y="61"/>
                </a:lnTo>
                <a:lnTo>
                  <a:pt x="324" y="62"/>
                </a:lnTo>
                <a:lnTo>
                  <a:pt x="324" y="62"/>
                </a:lnTo>
                <a:lnTo>
                  <a:pt x="324" y="62"/>
                </a:lnTo>
                <a:lnTo>
                  <a:pt x="324" y="62"/>
                </a:lnTo>
                <a:lnTo>
                  <a:pt x="324" y="62"/>
                </a:lnTo>
                <a:lnTo>
                  <a:pt x="324" y="62"/>
                </a:lnTo>
                <a:lnTo>
                  <a:pt x="324" y="62"/>
                </a:lnTo>
                <a:lnTo>
                  <a:pt x="324" y="62"/>
                </a:lnTo>
                <a:lnTo>
                  <a:pt x="325" y="62"/>
                </a:lnTo>
                <a:lnTo>
                  <a:pt x="325" y="62"/>
                </a:lnTo>
                <a:lnTo>
                  <a:pt x="325" y="62"/>
                </a:lnTo>
                <a:lnTo>
                  <a:pt x="325" y="62"/>
                </a:lnTo>
                <a:lnTo>
                  <a:pt x="325" y="62"/>
                </a:lnTo>
                <a:lnTo>
                  <a:pt x="325" y="62"/>
                </a:lnTo>
                <a:lnTo>
                  <a:pt x="327" y="62"/>
                </a:lnTo>
                <a:lnTo>
                  <a:pt x="327" y="63"/>
                </a:lnTo>
                <a:lnTo>
                  <a:pt x="327" y="63"/>
                </a:lnTo>
                <a:lnTo>
                  <a:pt x="328" y="63"/>
                </a:lnTo>
                <a:lnTo>
                  <a:pt x="328" y="63"/>
                </a:lnTo>
                <a:lnTo>
                  <a:pt x="328" y="63"/>
                </a:lnTo>
                <a:lnTo>
                  <a:pt x="328" y="63"/>
                </a:lnTo>
                <a:lnTo>
                  <a:pt x="328" y="63"/>
                </a:lnTo>
                <a:lnTo>
                  <a:pt x="328" y="63"/>
                </a:lnTo>
                <a:lnTo>
                  <a:pt x="329" y="63"/>
                </a:lnTo>
                <a:lnTo>
                  <a:pt x="329" y="63"/>
                </a:lnTo>
                <a:lnTo>
                  <a:pt x="329" y="63"/>
                </a:lnTo>
                <a:lnTo>
                  <a:pt x="334" y="63"/>
                </a:lnTo>
                <a:lnTo>
                  <a:pt x="334" y="64"/>
                </a:lnTo>
                <a:lnTo>
                  <a:pt x="334" y="64"/>
                </a:lnTo>
                <a:lnTo>
                  <a:pt x="335" y="64"/>
                </a:lnTo>
                <a:lnTo>
                  <a:pt x="335" y="64"/>
                </a:lnTo>
                <a:lnTo>
                  <a:pt x="335" y="64"/>
                </a:lnTo>
                <a:lnTo>
                  <a:pt x="335" y="64"/>
                </a:lnTo>
                <a:lnTo>
                  <a:pt x="335" y="64"/>
                </a:lnTo>
                <a:lnTo>
                  <a:pt x="335" y="64"/>
                </a:lnTo>
                <a:lnTo>
                  <a:pt x="337" y="64"/>
                </a:lnTo>
                <a:lnTo>
                  <a:pt x="337" y="65"/>
                </a:lnTo>
                <a:lnTo>
                  <a:pt x="337" y="65"/>
                </a:lnTo>
                <a:lnTo>
                  <a:pt x="339" y="65"/>
                </a:lnTo>
                <a:lnTo>
                  <a:pt x="339" y="65"/>
                </a:lnTo>
                <a:lnTo>
                  <a:pt x="339" y="65"/>
                </a:lnTo>
                <a:lnTo>
                  <a:pt x="339" y="65"/>
                </a:lnTo>
                <a:lnTo>
                  <a:pt x="339" y="65"/>
                </a:lnTo>
                <a:lnTo>
                  <a:pt x="339" y="65"/>
                </a:lnTo>
                <a:lnTo>
                  <a:pt x="340" y="65"/>
                </a:lnTo>
                <a:lnTo>
                  <a:pt x="340" y="66"/>
                </a:lnTo>
                <a:lnTo>
                  <a:pt x="340" y="66"/>
                </a:lnTo>
                <a:lnTo>
                  <a:pt x="341" y="66"/>
                </a:lnTo>
                <a:lnTo>
                  <a:pt x="341" y="66"/>
                </a:lnTo>
                <a:lnTo>
                  <a:pt x="341" y="66"/>
                </a:lnTo>
                <a:lnTo>
                  <a:pt x="341" y="66"/>
                </a:lnTo>
                <a:lnTo>
                  <a:pt x="341" y="66"/>
                </a:lnTo>
                <a:lnTo>
                  <a:pt x="341" y="66"/>
                </a:lnTo>
                <a:lnTo>
                  <a:pt x="342" y="66"/>
                </a:lnTo>
                <a:lnTo>
                  <a:pt x="342" y="66"/>
                </a:lnTo>
                <a:lnTo>
                  <a:pt x="342" y="66"/>
                </a:lnTo>
                <a:lnTo>
                  <a:pt x="343" y="66"/>
                </a:lnTo>
                <a:lnTo>
                  <a:pt x="343" y="66"/>
                </a:lnTo>
                <a:lnTo>
                  <a:pt x="343" y="66"/>
                </a:lnTo>
                <a:lnTo>
                  <a:pt x="344" y="66"/>
                </a:lnTo>
                <a:lnTo>
                  <a:pt x="344" y="66"/>
                </a:lnTo>
                <a:lnTo>
                  <a:pt x="344" y="66"/>
                </a:lnTo>
                <a:lnTo>
                  <a:pt x="344" y="66"/>
                </a:lnTo>
                <a:lnTo>
                  <a:pt x="344" y="67"/>
                </a:lnTo>
                <a:lnTo>
                  <a:pt x="344" y="67"/>
                </a:lnTo>
                <a:lnTo>
                  <a:pt x="345" y="67"/>
                </a:lnTo>
                <a:lnTo>
                  <a:pt x="345" y="67"/>
                </a:lnTo>
                <a:lnTo>
                  <a:pt x="345" y="67"/>
                </a:lnTo>
                <a:lnTo>
                  <a:pt x="346" y="67"/>
                </a:lnTo>
                <a:lnTo>
                  <a:pt x="346" y="67"/>
                </a:lnTo>
                <a:lnTo>
                  <a:pt x="346" y="67"/>
                </a:lnTo>
                <a:lnTo>
                  <a:pt x="347" y="67"/>
                </a:lnTo>
                <a:lnTo>
                  <a:pt x="347" y="68"/>
                </a:lnTo>
                <a:lnTo>
                  <a:pt x="347" y="68"/>
                </a:lnTo>
                <a:lnTo>
                  <a:pt x="348" y="68"/>
                </a:lnTo>
                <a:lnTo>
                  <a:pt x="348" y="68"/>
                </a:lnTo>
                <a:lnTo>
                  <a:pt x="348" y="68"/>
                </a:lnTo>
                <a:lnTo>
                  <a:pt x="349" y="68"/>
                </a:lnTo>
                <a:lnTo>
                  <a:pt x="349" y="68"/>
                </a:lnTo>
                <a:lnTo>
                  <a:pt x="349" y="68"/>
                </a:lnTo>
                <a:lnTo>
                  <a:pt x="351" y="68"/>
                </a:lnTo>
                <a:lnTo>
                  <a:pt x="351" y="69"/>
                </a:lnTo>
                <a:lnTo>
                  <a:pt x="351" y="69"/>
                </a:lnTo>
                <a:lnTo>
                  <a:pt x="352" y="69"/>
                </a:lnTo>
                <a:lnTo>
                  <a:pt x="352" y="69"/>
                </a:lnTo>
                <a:lnTo>
                  <a:pt x="352" y="69"/>
                </a:lnTo>
                <a:lnTo>
                  <a:pt x="352" y="69"/>
                </a:lnTo>
                <a:lnTo>
                  <a:pt x="352" y="69"/>
                </a:lnTo>
                <a:lnTo>
                  <a:pt x="352" y="69"/>
                </a:lnTo>
                <a:lnTo>
                  <a:pt x="353" y="69"/>
                </a:lnTo>
                <a:lnTo>
                  <a:pt x="353" y="69"/>
                </a:lnTo>
                <a:lnTo>
                  <a:pt x="353" y="69"/>
                </a:lnTo>
                <a:lnTo>
                  <a:pt x="356" y="69"/>
                </a:lnTo>
                <a:lnTo>
                  <a:pt x="356" y="69"/>
                </a:lnTo>
                <a:lnTo>
                  <a:pt x="356" y="69"/>
                </a:lnTo>
                <a:lnTo>
                  <a:pt x="356" y="69"/>
                </a:lnTo>
                <a:lnTo>
                  <a:pt x="356" y="69"/>
                </a:lnTo>
                <a:lnTo>
                  <a:pt x="356" y="69"/>
                </a:lnTo>
                <a:lnTo>
                  <a:pt x="358" y="69"/>
                </a:lnTo>
                <a:lnTo>
                  <a:pt x="358" y="70"/>
                </a:lnTo>
                <a:lnTo>
                  <a:pt x="358" y="70"/>
                </a:lnTo>
                <a:lnTo>
                  <a:pt x="359" y="70"/>
                </a:lnTo>
                <a:lnTo>
                  <a:pt x="359" y="70"/>
                </a:lnTo>
                <a:lnTo>
                  <a:pt x="359" y="70"/>
                </a:lnTo>
                <a:lnTo>
                  <a:pt x="361" y="70"/>
                </a:lnTo>
                <a:lnTo>
                  <a:pt x="361" y="71"/>
                </a:lnTo>
                <a:lnTo>
                  <a:pt x="361" y="71"/>
                </a:lnTo>
                <a:lnTo>
                  <a:pt x="361" y="71"/>
                </a:lnTo>
                <a:lnTo>
                  <a:pt x="361" y="71"/>
                </a:lnTo>
                <a:lnTo>
                  <a:pt x="361" y="71"/>
                </a:lnTo>
                <a:lnTo>
                  <a:pt x="364" y="71"/>
                </a:lnTo>
                <a:lnTo>
                  <a:pt x="364" y="71"/>
                </a:lnTo>
                <a:lnTo>
                  <a:pt x="364" y="71"/>
                </a:lnTo>
                <a:lnTo>
                  <a:pt x="364" y="71"/>
                </a:lnTo>
                <a:lnTo>
                  <a:pt x="364" y="71"/>
                </a:lnTo>
                <a:lnTo>
                  <a:pt x="364" y="71"/>
                </a:lnTo>
                <a:lnTo>
                  <a:pt x="367" y="71"/>
                </a:lnTo>
                <a:lnTo>
                  <a:pt x="367" y="71"/>
                </a:lnTo>
                <a:lnTo>
                  <a:pt x="367" y="71"/>
                </a:lnTo>
                <a:lnTo>
                  <a:pt x="368" y="71"/>
                </a:lnTo>
                <a:lnTo>
                  <a:pt x="368" y="72"/>
                </a:lnTo>
                <a:lnTo>
                  <a:pt x="368" y="72"/>
                </a:lnTo>
                <a:lnTo>
                  <a:pt x="369" y="72"/>
                </a:lnTo>
                <a:lnTo>
                  <a:pt x="369" y="72"/>
                </a:lnTo>
                <a:lnTo>
                  <a:pt x="369" y="72"/>
                </a:lnTo>
                <a:lnTo>
                  <a:pt x="370" y="72"/>
                </a:lnTo>
                <a:lnTo>
                  <a:pt x="370" y="72"/>
                </a:lnTo>
                <a:lnTo>
                  <a:pt x="370" y="72"/>
                </a:lnTo>
                <a:lnTo>
                  <a:pt x="372" y="72"/>
                </a:lnTo>
                <a:lnTo>
                  <a:pt x="372" y="72"/>
                </a:lnTo>
                <a:lnTo>
                  <a:pt x="372" y="72"/>
                </a:lnTo>
                <a:lnTo>
                  <a:pt x="373" y="72"/>
                </a:lnTo>
                <a:lnTo>
                  <a:pt x="373" y="72"/>
                </a:lnTo>
                <a:lnTo>
                  <a:pt x="373" y="72"/>
                </a:lnTo>
                <a:lnTo>
                  <a:pt x="375" y="72"/>
                </a:lnTo>
                <a:lnTo>
                  <a:pt x="375" y="72"/>
                </a:lnTo>
                <a:lnTo>
                  <a:pt x="375" y="72"/>
                </a:lnTo>
                <a:lnTo>
                  <a:pt x="377" y="72"/>
                </a:lnTo>
                <a:lnTo>
                  <a:pt x="377" y="73"/>
                </a:lnTo>
                <a:lnTo>
                  <a:pt x="377" y="73"/>
                </a:lnTo>
                <a:lnTo>
                  <a:pt x="380" y="73"/>
                </a:lnTo>
                <a:lnTo>
                  <a:pt x="380" y="73"/>
                </a:lnTo>
                <a:lnTo>
                  <a:pt x="380" y="73"/>
                </a:lnTo>
                <a:lnTo>
                  <a:pt x="383" y="73"/>
                </a:lnTo>
                <a:lnTo>
                  <a:pt x="383" y="73"/>
                </a:lnTo>
                <a:lnTo>
                  <a:pt x="383" y="73"/>
                </a:lnTo>
                <a:lnTo>
                  <a:pt x="384" y="73"/>
                </a:lnTo>
                <a:lnTo>
                  <a:pt x="384" y="73"/>
                </a:lnTo>
                <a:lnTo>
                  <a:pt x="384" y="73"/>
                </a:lnTo>
                <a:lnTo>
                  <a:pt x="385" y="73"/>
                </a:lnTo>
                <a:lnTo>
                  <a:pt x="385" y="74"/>
                </a:lnTo>
                <a:lnTo>
                  <a:pt x="385" y="74"/>
                </a:lnTo>
                <a:lnTo>
                  <a:pt x="387" y="74"/>
                </a:lnTo>
                <a:lnTo>
                  <a:pt x="387" y="74"/>
                </a:lnTo>
                <a:lnTo>
                  <a:pt x="387" y="74"/>
                </a:lnTo>
                <a:lnTo>
                  <a:pt x="388" y="74"/>
                </a:lnTo>
                <a:lnTo>
                  <a:pt x="388" y="74"/>
                </a:lnTo>
                <a:lnTo>
                  <a:pt x="388" y="74"/>
                </a:lnTo>
                <a:lnTo>
                  <a:pt x="389" y="74"/>
                </a:lnTo>
                <a:lnTo>
                  <a:pt x="389" y="74"/>
                </a:lnTo>
                <a:lnTo>
                  <a:pt x="389" y="74"/>
                </a:lnTo>
                <a:lnTo>
                  <a:pt x="389" y="74"/>
                </a:lnTo>
                <a:lnTo>
                  <a:pt x="389" y="74"/>
                </a:lnTo>
                <a:lnTo>
                  <a:pt x="389" y="74"/>
                </a:lnTo>
                <a:lnTo>
                  <a:pt x="389" y="74"/>
                </a:lnTo>
                <a:lnTo>
                  <a:pt x="389" y="74"/>
                </a:lnTo>
                <a:lnTo>
                  <a:pt x="389" y="74"/>
                </a:lnTo>
                <a:lnTo>
                  <a:pt x="390" y="74"/>
                </a:lnTo>
                <a:lnTo>
                  <a:pt x="390" y="74"/>
                </a:lnTo>
                <a:lnTo>
                  <a:pt x="390" y="74"/>
                </a:lnTo>
                <a:lnTo>
                  <a:pt x="391" y="74"/>
                </a:lnTo>
                <a:lnTo>
                  <a:pt x="391" y="74"/>
                </a:lnTo>
                <a:lnTo>
                  <a:pt x="391" y="74"/>
                </a:lnTo>
                <a:lnTo>
                  <a:pt x="393" y="74"/>
                </a:lnTo>
                <a:lnTo>
                  <a:pt x="393" y="74"/>
                </a:lnTo>
                <a:lnTo>
                  <a:pt x="393" y="74"/>
                </a:lnTo>
                <a:lnTo>
                  <a:pt x="393" y="74"/>
                </a:lnTo>
                <a:lnTo>
                  <a:pt x="393" y="74"/>
                </a:lnTo>
                <a:lnTo>
                  <a:pt x="393" y="74"/>
                </a:lnTo>
                <a:lnTo>
                  <a:pt x="393" y="74"/>
                </a:lnTo>
                <a:lnTo>
                  <a:pt x="393" y="75"/>
                </a:lnTo>
                <a:lnTo>
                  <a:pt x="393" y="75"/>
                </a:lnTo>
                <a:lnTo>
                  <a:pt x="393" y="75"/>
                </a:lnTo>
                <a:lnTo>
                  <a:pt x="393" y="75"/>
                </a:lnTo>
                <a:lnTo>
                  <a:pt x="393" y="75"/>
                </a:lnTo>
                <a:lnTo>
                  <a:pt x="394" y="75"/>
                </a:lnTo>
                <a:lnTo>
                  <a:pt x="394" y="75"/>
                </a:lnTo>
                <a:lnTo>
                  <a:pt x="394" y="75"/>
                </a:lnTo>
                <a:lnTo>
                  <a:pt x="397" y="75"/>
                </a:lnTo>
                <a:lnTo>
                  <a:pt x="397" y="76"/>
                </a:lnTo>
                <a:lnTo>
                  <a:pt x="397" y="76"/>
                </a:lnTo>
                <a:lnTo>
                  <a:pt x="397" y="76"/>
                </a:lnTo>
                <a:lnTo>
                  <a:pt x="397" y="76"/>
                </a:lnTo>
                <a:lnTo>
                  <a:pt x="397" y="76"/>
                </a:lnTo>
                <a:lnTo>
                  <a:pt x="398" y="76"/>
                </a:lnTo>
                <a:lnTo>
                  <a:pt x="398" y="76"/>
                </a:lnTo>
                <a:lnTo>
                  <a:pt x="398" y="76"/>
                </a:lnTo>
                <a:lnTo>
                  <a:pt x="400" y="76"/>
                </a:lnTo>
                <a:lnTo>
                  <a:pt x="400" y="76"/>
                </a:lnTo>
                <a:lnTo>
                  <a:pt x="400" y="76"/>
                </a:lnTo>
                <a:lnTo>
                  <a:pt x="400" y="76"/>
                </a:lnTo>
                <a:lnTo>
                  <a:pt x="400" y="77"/>
                </a:lnTo>
                <a:lnTo>
                  <a:pt x="400" y="77"/>
                </a:lnTo>
                <a:lnTo>
                  <a:pt x="402" y="77"/>
                </a:lnTo>
                <a:lnTo>
                  <a:pt x="402" y="77"/>
                </a:lnTo>
                <a:lnTo>
                  <a:pt x="402" y="77"/>
                </a:lnTo>
                <a:lnTo>
                  <a:pt x="403" y="77"/>
                </a:lnTo>
                <a:lnTo>
                  <a:pt x="403" y="77"/>
                </a:lnTo>
                <a:lnTo>
                  <a:pt x="403" y="77"/>
                </a:lnTo>
                <a:lnTo>
                  <a:pt x="404" y="77"/>
                </a:lnTo>
                <a:lnTo>
                  <a:pt x="404" y="77"/>
                </a:lnTo>
                <a:lnTo>
                  <a:pt x="404" y="77"/>
                </a:lnTo>
                <a:lnTo>
                  <a:pt x="405" y="77"/>
                </a:lnTo>
                <a:lnTo>
                  <a:pt x="405" y="77"/>
                </a:lnTo>
                <a:lnTo>
                  <a:pt x="405" y="77"/>
                </a:lnTo>
                <a:lnTo>
                  <a:pt x="410" y="77"/>
                </a:lnTo>
                <a:lnTo>
                  <a:pt x="410" y="78"/>
                </a:lnTo>
                <a:lnTo>
                  <a:pt x="410" y="78"/>
                </a:lnTo>
                <a:lnTo>
                  <a:pt x="410" y="78"/>
                </a:lnTo>
                <a:lnTo>
                  <a:pt x="410" y="78"/>
                </a:lnTo>
                <a:lnTo>
                  <a:pt x="410" y="78"/>
                </a:lnTo>
                <a:lnTo>
                  <a:pt x="410" y="78"/>
                </a:lnTo>
                <a:lnTo>
                  <a:pt x="410" y="78"/>
                </a:lnTo>
                <a:lnTo>
                  <a:pt x="410" y="78"/>
                </a:lnTo>
                <a:lnTo>
                  <a:pt x="411" y="78"/>
                </a:lnTo>
                <a:lnTo>
                  <a:pt x="411" y="78"/>
                </a:lnTo>
                <a:lnTo>
                  <a:pt x="411" y="78"/>
                </a:lnTo>
                <a:lnTo>
                  <a:pt x="411" y="78"/>
                </a:lnTo>
                <a:lnTo>
                  <a:pt x="411" y="78"/>
                </a:lnTo>
                <a:lnTo>
                  <a:pt x="411" y="78"/>
                </a:lnTo>
                <a:lnTo>
                  <a:pt x="412" y="78"/>
                </a:lnTo>
                <a:lnTo>
                  <a:pt x="412" y="78"/>
                </a:lnTo>
                <a:lnTo>
                  <a:pt x="412" y="78"/>
                </a:lnTo>
                <a:lnTo>
                  <a:pt x="414" y="78"/>
                </a:lnTo>
                <a:lnTo>
                  <a:pt x="414" y="79"/>
                </a:lnTo>
                <a:lnTo>
                  <a:pt x="414" y="79"/>
                </a:lnTo>
                <a:lnTo>
                  <a:pt x="416" y="79"/>
                </a:lnTo>
                <a:lnTo>
                  <a:pt x="416" y="79"/>
                </a:lnTo>
                <a:lnTo>
                  <a:pt x="416" y="79"/>
                </a:lnTo>
                <a:lnTo>
                  <a:pt x="418" y="79"/>
                </a:lnTo>
                <a:lnTo>
                  <a:pt x="418" y="79"/>
                </a:lnTo>
                <a:lnTo>
                  <a:pt x="418" y="79"/>
                </a:lnTo>
                <a:lnTo>
                  <a:pt x="418" y="79"/>
                </a:lnTo>
                <a:lnTo>
                  <a:pt x="418" y="79"/>
                </a:lnTo>
                <a:lnTo>
                  <a:pt x="418" y="79"/>
                </a:lnTo>
                <a:lnTo>
                  <a:pt x="418" y="79"/>
                </a:lnTo>
                <a:lnTo>
                  <a:pt x="418" y="79"/>
                </a:lnTo>
                <a:lnTo>
                  <a:pt x="418" y="79"/>
                </a:lnTo>
                <a:lnTo>
                  <a:pt x="424" y="79"/>
                </a:lnTo>
                <a:lnTo>
                  <a:pt x="424" y="80"/>
                </a:lnTo>
                <a:lnTo>
                  <a:pt x="424" y="80"/>
                </a:lnTo>
                <a:lnTo>
                  <a:pt x="424" y="80"/>
                </a:lnTo>
                <a:lnTo>
                  <a:pt x="424" y="80"/>
                </a:lnTo>
                <a:lnTo>
                  <a:pt x="424" y="80"/>
                </a:lnTo>
                <a:lnTo>
                  <a:pt x="425" y="80"/>
                </a:lnTo>
                <a:lnTo>
                  <a:pt x="425" y="80"/>
                </a:lnTo>
                <a:lnTo>
                  <a:pt x="425" y="80"/>
                </a:lnTo>
                <a:lnTo>
                  <a:pt x="425" y="80"/>
                </a:lnTo>
                <a:lnTo>
                  <a:pt x="425" y="80"/>
                </a:lnTo>
                <a:lnTo>
                  <a:pt x="425" y="80"/>
                </a:lnTo>
                <a:lnTo>
                  <a:pt x="426" y="80"/>
                </a:lnTo>
                <a:lnTo>
                  <a:pt x="426" y="80"/>
                </a:lnTo>
                <a:lnTo>
                  <a:pt x="426" y="80"/>
                </a:lnTo>
                <a:lnTo>
                  <a:pt x="430" y="80"/>
                </a:lnTo>
                <a:lnTo>
                  <a:pt x="430" y="80"/>
                </a:lnTo>
                <a:lnTo>
                  <a:pt x="430" y="80"/>
                </a:lnTo>
                <a:lnTo>
                  <a:pt x="431" y="80"/>
                </a:lnTo>
                <a:lnTo>
                  <a:pt x="431" y="80"/>
                </a:lnTo>
                <a:lnTo>
                  <a:pt x="431" y="80"/>
                </a:lnTo>
                <a:lnTo>
                  <a:pt x="432" y="80"/>
                </a:lnTo>
                <a:lnTo>
                  <a:pt x="432" y="81"/>
                </a:lnTo>
                <a:lnTo>
                  <a:pt x="432" y="81"/>
                </a:lnTo>
                <a:lnTo>
                  <a:pt x="435" y="81"/>
                </a:lnTo>
                <a:lnTo>
                  <a:pt x="435" y="81"/>
                </a:lnTo>
                <a:lnTo>
                  <a:pt x="435" y="81"/>
                </a:lnTo>
                <a:lnTo>
                  <a:pt x="435" y="81"/>
                </a:lnTo>
                <a:lnTo>
                  <a:pt x="435" y="81"/>
                </a:lnTo>
                <a:lnTo>
                  <a:pt x="435" y="81"/>
                </a:lnTo>
                <a:lnTo>
                  <a:pt x="440" y="81"/>
                </a:lnTo>
                <a:lnTo>
                  <a:pt x="440" y="81"/>
                </a:lnTo>
                <a:lnTo>
                  <a:pt x="440" y="81"/>
                </a:lnTo>
                <a:lnTo>
                  <a:pt x="444" y="81"/>
                </a:lnTo>
                <a:lnTo>
                  <a:pt x="444" y="81"/>
                </a:lnTo>
                <a:lnTo>
                  <a:pt x="444" y="81"/>
                </a:lnTo>
                <a:lnTo>
                  <a:pt x="445" y="81"/>
                </a:lnTo>
                <a:lnTo>
                  <a:pt x="445" y="81"/>
                </a:lnTo>
                <a:lnTo>
                  <a:pt x="445" y="81"/>
                </a:lnTo>
                <a:lnTo>
                  <a:pt x="445" y="81"/>
                </a:lnTo>
                <a:lnTo>
                  <a:pt x="445" y="81"/>
                </a:lnTo>
                <a:lnTo>
                  <a:pt x="445" y="81"/>
                </a:lnTo>
                <a:lnTo>
                  <a:pt x="450" y="81"/>
                </a:lnTo>
                <a:lnTo>
                  <a:pt x="450" y="82"/>
                </a:lnTo>
                <a:lnTo>
                  <a:pt x="450" y="82"/>
                </a:lnTo>
                <a:lnTo>
                  <a:pt x="451" y="82"/>
                </a:lnTo>
                <a:lnTo>
                  <a:pt x="451" y="82"/>
                </a:lnTo>
                <a:lnTo>
                  <a:pt x="451" y="82"/>
                </a:lnTo>
                <a:lnTo>
                  <a:pt x="452" y="82"/>
                </a:lnTo>
                <a:lnTo>
                  <a:pt x="452" y="82"/>
                </a:lnTo>
                <a:lnTo>
                  <a:pt x="452" y="82"/>
                </a:lnTo>
                <a:lnTo>
                  <a:pt x="452" y="82"/>
                </a:lnTo>
                <a:lnTo>
                  <a:pt x="452" y="83"/>
                </a:lnTo>
                <a:lnTo>
                  <a:pt x="452" y="83"/>
                </a:lnTo>
                <a:lnTo>
                  <a:pt x="452" y="83"/>
                </a:lnTo>
                <a:lnTo>
                  <a:pt x="452" y="83"/>
                </a:lnTo>
                <a:lnTo>
                  <a:pt x="452" y="83"/>
                </a:lnTo>
                <a:lnTo>
                  <a:pt x="455" y="83"/>
                </a:lnTo>
                <a:lnTo>
                  <a:pt x="455" y="83"/>
                </a:lnTo>
                <a:lnTo>
                  <a:pt x="455" y="83"/>
                </a:lnTo>
                <a:lnTo>
                  <a:pt x="456" y="83"/>
                </a:lnTo>
                <a:lnTo>
                  <a:pt x="456" y="83"/>
                </a:lnTo>
                <a:lnTo>
                  <a:pt x="456" y="83"/>
                </a:lnTo>
                <a:lnTo>
                  <a:pt x="456" y="83"/>
                </a:lnTo>
                <a:lnTo>
                  <a:pt x="456" y="83"/>
                </a:lnTo>
                <a:lnTo>
                  <a:pt x="456" y="83"/>
                </a:lnTo>
                <a:lnTo>
                  <a:pt x="458" y="83"/>
                </a:lnTo>
                <a:lnTo>
                  <a:pt x="458" y="83"/>
                </a:lnTo>
                <a:lnTo>
                  <a:pt x="458" y="83"/>
                </a:lnTo>
                <a:lnTo>
                  <a:pt x="460" y="83"/>
                </a:lnTo>
                <a:lnTo>
                  <a:pt x="460" y="83"/>
                </a:lnTo>
                <a:lnTo>
                  <a:pt x="460" y="83"/>
                </a:lnTo>
                <a:lnTo>
                  <a:pt x="461" y="83"/>
                </a:lnTo>
                <a:lnTo>
                  <a:pt x="461" y="83"/>
                </a:lnTo>
                <a:lnTo>
                  <a:pt x="461" y="83"/>
                </a:lnTo>
                <a:lnTo>
                  <a:pt x="461" y="83"/>
                </a:lnTo>
                <a:lnTo>
                  <a:pt x="461" y="84"/>
                </a:lnTo>
                <a:lnTo>
                  <a:pt x="461" y="84"/>
                </a:lnTo>
                <a:lnTo>
                  <a:pt x="461" y="84"/>
                </a:lnTo>
                <a:lnTo>
                  <a:pt x="461" y="84"/>
                </a:lnTo>
                <a:lnTo>
                  <a:pt x="461" y="84"/>
                </a:lnTo>
                <a:lnTo>
                  <a:pt x="462" y="84"/>
                </a:lnTo>
                <a:lnTo>
                  <a:pt x="462" y="84"/>
                </a:lnTo>
                <a:lnTo>
                  <a:pt x="462" y="84"/>
                </a:lnTo>
                <a:lnTo>
                  <a:pt x="462" y="84"/>
                </a:lnTo>
                <a:lnTo>
                  <a:pt x="462" y="84"/>
                </a:lnTo>
                <a:lnTo>
                  <a:pt x="462" y="84"/>
                </a:lnTo>
                <a:lnTo>
                  <a:pt x="462" y="84"/>
                </a:lnTo>
                <a:lnTo>
                  <a:pt x="462" y="84"/>
                </a:lnTo>
                <a:lnTo>
                  <a:pt x="462" y="84"/>
                </a:lnTo>
                <a:lnTo>
                  <a:pt x="464" y="84"/>
                </a:lnTo>
                <a:lnTo>
                  <a:pt x="464" y="84"/>
                </a:lnTo>
                <a:lnTo>
                  <a:pt x="464" y="84"/>
                </a:lnTo>
                <a:lnTo>
                  <a:pt x="464" y="84"/>
                </a:lnTo>
                <a:lnTo>
                  <a:pt x="464" y="84"/>
                </a:lnTo>
                <a:lnTo>
                  <a:pt x="464" y="84"/>
                </a:lnTo>
                <a:lnTo>
                  <a:pt x="464" y="84"/>
                </a:lnTo>
                <a:lnTo>
                  <a:pt x="464" y="84"/>
                </a:lnTo>
                <a:lnTo>
                  <a:pt x="464" y="84"/>
                </a:lnTo>
                <a:lnTo>
                  <a:pt x="465" y="84"/>
                </a:lnTo>
                <a:lnTo>
                  <a:pt x="465" y="84"/>
                </a:lnTo>
                <a:lnTo>
                  <a:pt x="465" y="84"/>
                </a:lnTo>
                <a:lnTo>
                  <a:pt x="465" y="84"/>
                </a:lnTo>
                <a:lnTo>
                  <a:pt x="465" y="84"/>
                </a:lnTo>
                <a:lnTo>
                  <a:pt x="465" y="84"/>
                </a:lnTo>
                <a:lnTo>
                  <a:pt x="466" y="84"/>
                </a:lnTo>
                <a:lnTo>
                  <a:pt x="466" y="84"/>
                </a:lnTo>
                <a:lnTo>
                  <a:pt x="466" y="84"/>
                </a:lnTo>
                <a:lnTo>
                  <a:pt x="466" y="84"/>
                </a:lnTo>
                <a:lnTo>
                  <a:pt x="466" y="84"/>
                </a:lnTo>
                <a:lnTo>
                  <a:pt x="466" y="84"/>
                </a:lnTo>
                <a:lnTo>
                  <a:pt x="467" y="84"/>
                </a:lnTo>
                <a:lnTo>
                  <a:pt x="467" y="85"/>
                </a:lnTo>
                <a:lnTo>
                  <a:pt x="467" y="85"/>
                </a:lnTo>
                <a:lnTo>
                  <a:pt x="467" y="85"/>
                </a:lnTo>
                <a:lnTo>
                  <a:pt x="467" y="85"/>
                </a:lnTo>
                <a:lnTo>
                  <a:pt x="467" y="85"/>
                </a:lnTo>
                <a:lnTo>
                  <a:pt x="467" y="85"/>
                </a:lnTo>
                <a:lnTo>
                  <a:pt x="467" y="85"/>
                </a:lnTo>
                <a:lnTo>
                  <a:pt x="467" y="85"/>
                </a:lnTo>
                <a:lnTo>
                  <a:pt x="467" y="85"/>
                </a:lnTo>
                <a:lnTo>
                  <a:pt x="467" y="85"/>
                </a:lnTo>
                <a:lnTo>
                  <a:pt x="467" y="85"/>
                </a:lnTo>
                <a:lnTo>
                  <a:pt x="468" y="85"/>
                </a:lnTo>
                <a:lnTo>
                  <a:pt x="468" y="85"/>
                </a:lnTo>
                <a:lnTo>
                  <a:pt x="468" y="85"/>
                </a:lnTo>
                <a:lnTo>
                  <a:pt x="468" y="85"/>
                </a:lnTo>
                <a:lnTo>
                  <a:pt x="468" y="85"/>
                </a:lnTo>
                <a:lnTo>
                  <a:pt x="468" y="85"/>
                </a:lnTo>
                <a:lnTo>
                  <a:pt x="468" y="85"/>
                </a:lnTo>
                <a:lnTo>
                  <a:pt x="468" y="85"/>
                </a:lnTo>
                <a:lnTo>
                  <a:pt x="468" y="85"/>
                </a:lnTo>
                <a:lnTo>
                  <a:pt x="470" y="85"/>
                </a:lnTo>
                <a:lnTo>
                  <a:pt x="470" y="86"/>
                </a:lnTo>
                <a:lnTo>
                  <a:pt x="470" y="86"/>
                </a:lnTo>
                <a:lnTo>
                  <a:pt x="470" y="86"/>
                </a:lnTo>
                <a:lnTo>
                  <a:pt x="470" y="86"/>
                </a:lnTo>
                <a:lnTo>
                  <a:pt x="470" y="86"/>
                </a:lnTo>
                <a:lnTo>
                  <a:pt x="470" y="86"/>
                </a:lnTo>
                <a:lnTo>
                  <a:pt x="470" y="86"/>
                </a:lnTo>
                <a:lnTo>
                  <a:pt x="470" y="86"/>
                </a:lnTo>
                <a:lnTo>
                  <a:pt x="470" y="86"/>
                </a:lnTo>
                <a:lnTo>
                  <a:pt x="470" y="86"/>
                </a:lnTo>
                <a:lnTo>
                  <a:pt x="470" y="86"/>
                </a:lnTo>
                <a:lnTo>
                  <a:pt x="471" y="86"/>
                </a:lnTo>
                <a:lnTo>
                  <a:pt x="471" y="86"/>
                </a:lnTo>
                <a:lnTo>
                  <a:pt x="471" y="86"/>
                </a:lnTo>
                <a:lnTo>
                  <a:pt x="471" y="86"/>
                </a:lnTo>
                <a:lnTo>
                  <a:pt x="471" y="86"/>
                </a:lnTo>
                <a:lnTo>
                  <a:pt x="471" y="86"/>
                </a:lnTo>
                <a:lnTo>
                  <a:pt x="472" y="86"/>
                </a:lnTo>
                <a:lnTo>
                  <a:pt x="472" y="86"/>
                </a:lnTo>
                <a:lnTo>
                  <a:pt x="472" y="86"/>
                </a:lnTo>
                <a:lnTo>
                  <a:pt x="472" y="86"/>
                </a:lnTo>
                <a:lnTo>
                  <a:pt x="472" y="86"/>
                </a:lnTo>
                <a:lnTo>
                  <a:pt x="472" y="86"/>
                </a:lnTo>
                <a:lnTo>
                  <a:pt x="472" y="86"/>
                </a:lnTo>
                <a:lnTo>
                  <a:pt x="472" y="86"/>
                </a:lnTo>
                <a:lnTo>
                  <a:pt x="472" y="86"/>
                </a:lnTo>
                <a:lnTo>
                  <a:pt x="473" y="86"/>
                </a:lnTo>
                <a:lnTo>
                  <a:pt x="473" y="86"/>
                </a:lnTo>
                <a:lnTo>
                  <a:pt x="473" y="86"/>
                </a:lnTo>
                <a:lnTo>
                  <a:pt x="473" y="86"/>
                </a:lnTo>
                <a:lnTo>
                  <a:pt x="473" y="86"/>
                </a:lnTo>
                <a:lnTo>
                  <a:pt x="473" y="86"/>
                </a:lnTo>
                <a:lnTo>
                  <a:pt x="473" y="86"/>
                </a:lnTo>
                <a:lnTo>
                  <a:pt x="473" y="86"/>
                </a:lnTo>
                <a:lnTo>
                  <a:pt x="473" y="86"/>
                </a:lnTo>
                <a:lnTo>
                  <a:pt x="473" y="86"/>
                </a:lnTo>
                <a:lnTo>
                  <a:pt x="473" y="87"/>
                </a:lnTo>
                <a:lnTo>
                  <a:pt x="473" y="87"/>
                </a:lnTo>
                <a:lnTo>
                  <a:pt x="473" y="87"/>
                </a:lnTo>
                <a:lnTo>
                  <a:pt x="473" y="87"/>
                </a:lnTo>
                <a:lnTo>
                  <a:pt x="473" y="87"/>
                </a:lnTo>
                <a:lnTo>
                  <a:pt x="474" y="87"/>
                </a:lnTo>
                <a:lnTo>
                  <a:pt x="474" y="87"/>
                </a:lnTo>
                <a:lnTo>
                  <a:pt x="474" y="87"/>
                </a:lnTo>
                <a:lnTo>
                  <a:pt x="474" y="87"/>
                </a:lnTo>
                <a:lnTo>
                  <a:pt x="474" y="87"/>
                </a:lnTo>
                <a:lnTo>
                  <a:pt x="474" y="87"/>
                </a:lnTo>
                <a:lnTo>
                  <a:pt x="474" y="87"/>
                </a:lnTo>
                <a:lnTo>
                  <a:pt x="474" y="87"/>
                </a:lnTo>
                <a:lnTo>
                  <a:pt x="474" y="87"/>
                </a:lnTo>
                <a:lnTo>
                  <a:pt x="474" y="87"/>
                </a:lnTo>
                <a:lnTo>
                  <a:pt x="474" y="87"/>
                </a:lnTo>
                <a:lnTo>
                  <a:pt x="474" y="87"/>
                </a:lnTo>
                <a:lnTo>
                  <a:pt x="474" y="87"/>
                </a:lnTo>
                <a:lnTo>
                  <a:pt x="474" y="87"/>
                </a:lnTo>
                <a:lnTo>
                  <a:pt x="474" y="87"/>
                </a:lnTo>
                <a:lnTo>
                  <a:pt x="475" y="87"/>
                </a:lnTo>
                <a:lnTo>
                  <a:pt x="475" y="87"/>
                </a:lnTo>
                <a:lnTo>
                  <a:pt x="475" y="87"/>
                </a:lnTo>
                <a:lnTo>
                  <a:pt x="475" y="87"/>
                </a:lnTo>
                <a:lnTo>
                  <a:pt x="475" y="87"/>
                </a:lnTo>
                <a:lnTo>
                  <a:pt x="475" y="87"/>
                </a:lnTo>
                <a:lnTo>
                  <a:pt x="475" y="87"/>
                </a:lnTo>
                <a:lnTo>
                  <a:pt x="475" y="87"/>
                </a:lnTo>
                <a:lnTo>
                  <a:pt x="475" y="87"/>
                </a:lnTo>
                <a:lnTo>
                  <a:pt x="475" y="87"/>
                </a:lnTo>
                <a:lnTo>
                  <a:pt x="475" y="87"/>
                </a:lnTo>
                <a:lnTo>
                  <a:pt x="475" y="87"/>
                </a:lnTo>
                <a:lnTo>
                  <a:pt x="476" y="87"/>
                </a:lnTo>
                <a:lnTo>
                  <a:pt x="476" y="87"/>
                </a:lnTo>
                <a:lnTo>
                  <a:pt x="476" y="87"/>
                </a:lnTo>
                <a:lnTo>
                  <a:pt x="476" y="87"/>
                </a:lnTo>
                <a:lnTo>
                  <a:pt x="476" y="87"/>
                </a:lnTo>
                <a:lnTo>
                  <a:pt x="476" y="87"/>
                </a:lnTo>
                <a:lnTo>
                  <a:pt x="477" y="87"/>
                </a:lnTo>
                <a:lnTo>
                  <a:pt x="477" y="87"/>
                </a:lnTo>
                <a:lnTo>
                  <a:pt x="477" y="87"/>
                </a:lnTo>
                <a:lnTo>
                  <a:pt x="477" y="87"/>
                </a:lnTo>
                <a:lnTo>
                  <a:pt x="477" y="87"/>
                </a:lnTo>
                <a:lnTo>
                  <a:pt x="477" y="87"/>
                </a:lnTo>
                <a:lnTo>
                  <a:pt x="477" y="87"/>
                </a:lnTo>
                <a:lnTo>
                  <a:pt x="477" y="87"/>
                </a:lnTo>
                <a:lnTo>
                  <a:pt x="477" y="87"/>
                </a:lnTo>
                <a:lnTo>
                  <a:pt x="477" y="87"/>
                </a:lnTo>
                <a:lnTo>
                  <a:pt x="477" y="87"/>
                </a:lnTo>
                <a:lnTo>
                  <a:pt x="477" y="87"/>
                </a:lnTo>
                <a:lnTo>
                  <a:pt x="477" y="87"/>
                </a:lnTo>
                <a:lnTo>
                  <a:pt x="477" y="87"/>
                </a:lnTo>
                <a:lnTo>
                  <a:pt x="477" y="87"/>
                </a:lnTo>
                <a:lnTo>
                  <a:pt x="477" y="87"/>
                </a:lnTo>
                <a:lnTo>
                  <a:pt x="477" y="87"/>
                </a:lnTo>
                <a:lnTo>
                  <a:pt x="477" y="87"/>
                </a:lnTo>
                <a:lnTo>
                  <a:pt x="477" y="87"/>
                </a:lnTo>
                <a:lnTo>
                  <a:pt x="477" y="87"/>
                </a:lnTo>
                <a:lnTo>
                  <a:pt x="477" y="87"/>
                </a:lnTo>
                <a:lnTo>
                  <a:pt x="477" y="87"/>
                </a:lnTo>
                <a:lnTo>
                  <a:pt x="477" y="87"/>
                </a:lnTo>
                <a:lnTo>
                  <a:pt x="477" y="87"/>
                </a:lnTo>
                <a:lnTo>
                  <a:pt x="477" y="87"/>
                </a:lnTo>
                <a:lnTo>
                  <a:pt x="477" y="87"/>
                </a:lnTo>
                <a:lnTo>
                  <a:pt x="477" y="87"/>
                </a:lnTo>
                <a:lnTo>
                  <a:pt x="477" y="87"/>
                </a:lnTo>
                <a:lnTo>
                  <a:pt x="477" y="87"/>
                </a:lnTo>
                <a:lnTo>
                  <a:pt x="477" y="87"/>
                </a:lnTo>
                <a:lnTo>
                  <a:pt x="477" y="87"/>
                </a:lnTo>
                <a:lnTo>
                  <a:pt x="477" y="87"/>
                </a:lnTo>
                <a:lnTo>
                  <a:pt x="477" y="87"/>
                </a:lnTo>
                <a:lnTo>
                  <a:pt x="477" y="87"/>
                </a:lnTo>
                <a:lnTo>
                  <a:pt x="477" y="87"/>
                </a:lnTo>
                <a:lnTo>
                  <a:pt x="477" y="87"/>
                </a:lnTo>
                <a:lnTo>
                  <a:pt x="477" y="87"/>
                </a:lnTo>
                <a:lnTo>
                  <a:pt x="477" y="87"/>
                </a:lnTo>
                <a:lnTo>
                  <a:pt x="477" y="87"/>
                </a:lnTo>
                <a:lnTo>
                  <a:pt x="477" y="87"/>
                </a:lnTo>
                <a:lnTo>
                  <a:pt x="477" y="87"/>
                </a:lnTo>
                <a:lnTo>
                  <a:pt x="477" y="87"/>
                </a:lnTo>
                <a:lnTo>
                  <a:pt x="477" y="87"/>
                </a:lnTo>
                <a:lnTo>
                  <a:pt x="477" y="87"/>
                </a:lnTo>
                <a:lnTo>
                  <a:pt x="477" y="87"/>
                </a:lnTo>
                <a:lnTo>
                  <a:pt x="478" y="87"/>
                </a:lnTo>
                <a:lnTo>
                  <a:pt x="478" y="87"/>
                </a:lnTo>
                <a:lnTo>
                  <a:pt x="478" y="87"/>
                </a:lnTo>
                <a:lnTo>
                  <a:pt x="478" y="87"/>
                </a:lnTo>
                <a:lnTo>
                  <a:pt x="478" y="87"/>
                </a:lnTo>
                <a:lnTo>
                  <a:pt x="478" y="87"/>
                </a:lnTo>
                <a:lnTo>
                  <a:pt x="478" y="87"/>
                </a:lnTo>
                <a:lnTo>
                  <a:pt x="478" y="87"/>
                </a:lnTo>
                <a:lnTo>
                  <a:pt x="478" y="87"/>
                </a:lnTo>
                <a:lnTo>
                  <a:pt x="478" y="87"/>
                </a:lnTo>
                <a:lnTo>
                  <a:pt x="478" y="87"/>
                </a:lnTo>
                <a:lnTo>
                  <a:pt x="478" y="87"/>
                </a:lnTo>
                <a:lnTo>
                  <a:pt x="478" y="87"/>
                </a:lnTo>
                <a:lnTo>
                  <a:pt x="478" y="87"/>
                </a:lnTo>
                <a:lnTo>
                  <a:pt x="478" y="87"/>
                </a:lnTo>
                <a:lnTo>
                  <a:pt x="478" y="87"/>
                </a:lnTo>
                <a:lnTo>
                  <a:pt x="478" y="87"/>
                </a:lnTo>
                <a:lnTo>
                  <a:pt x="478" y="87"/>
                </a:lnTo>
                <a:lnTo>
                  <a:pt x="478" y="87"/>
                </a:lnTo>
                <a:lnTo>
                  <a:pt x="478" y="87"/>
                </a:lnTo>
                <a:lnTo>
                  <a:pt x="478" y="87"/>
                </a:lnTo>
                <a:lnTo>
                  <a:pt x="478" y="87"/>
                </a:lnTo>
                <a:lnTo>
                  <a:pt x="478" y="87"/>
                </a:lnTo>
                <a:lnTo>
                  <a:pt x="478" y="87"/>
                </a:lnTo>
                <a:lnTo>
                  <a:pt x="478" y="87"/>
                </a:lnTo>
                <a:lnTo>
                  <a:pt x="478" y="87"/>
                </a:lnTo>
                <a:lnTo>
                  <a:pt x="478" y="87"/>
                </a:lnTo>
                <a:lnTo>
                  <a:pt x="478" y="87"/>
                </a:lnTo>
                <a:lnTo>
                  <a:pt x="478" y="87"/>
                </a:lnTo>
                <a:lnTo>
                  <a:pt x="478" y="87"/>
                </a:lnTo>
                <a:lnTo>
                  <a:pt x="478" y="87"/>
                </a:lnTo>
                <a:lnTo>
                  <a:pt x="478" y="87"/>
                </a:lnTo>
                <a:lnTo>
                  <a:pt x="478" y="87"/>
                </a:lnTo>
                <a:lnTo>
                  <a:pt x="479" y="87"/>
                </a:lnTo>
                <a:lnTo>
                  <a:pt x="479" y="87"/>
                </a:lnTo>
                <a:lnTo>
                  <a:pt x="479" y="87"/>
                </a:lnTo>
                <a:lnTo>
                  <a:pt x="479" y="87"/>
                </a:lnTo>
                <a:lnTo>
                  <a:pt x="479" y="87"/>
                </a:lnTo>
                <a:lnTo>
                  <a:pt x="479" y="87"/>
                </a:lnTo>
                <a:lnTo>
                  <a:pt x="479" y="87"/>
                </a:lnTo>
                <a:lnTo>
                  <a:pt x="479" y="87"/>
                </a:lnTo>
                <a:lnTo>
                  <a:pt x="479" y="87"/>
                </a:lnTo>
                <a:lnTo>
                  <a:pt x="479" y="87"/>
                </a:lnTo>
                <a:lnTo>
                  <a:pt x="479" y="87"/>
                </a:lnTo>
                <a:lnTo>
                  <a:pt x="479" y="87"/>
                </a:lnTo>
                <a:lnTo>
                  <a:pt x="479" y="87"/>
                </a:lnTo>
                <a:lnTo>
                  <a:pt x="479" y="87"/>
                </a:lnTo>
                <a:lnTo>
                  <a:pt x="479" y="87"/>
                </a:lnTo>
                <a:lnTo>
                  <a:pt x="479" y="87"/>
                </a:lnTo>
                <a:lnTo>
                  <a:pt x="479" y="87"/>
                </a:lnTo>
                <a:lnTo>
                  <a:pt x="479" y="87"/>
                </a:lnTo>
                <a:lnTo>
                  <a:pt x="479" y="87"/>
                </a:lnTo>
                <a:lnTo>
                  <a:pt x="479" y="87"/>
                </a:lnTo>
                <a:lnTo>
                  <a:pt x="479" y="87"/>
                </a:lnTo>
                <a:lnTo>
                  <a:pt x="479" y="87"/>
                </a:lnTo>
                <a:lnTo>
                  <a:pt x="479" y="87"/>
                </a:lnTo>
                <a:lnTo>
                  <a:pt x="479" y="87"/>
                </a:lnTo>
                <a:lnTo>
                  <a:pt x="479" y="87"/>
                </a:lnTo>
                <a:lnTo>
                  <a:pt x="479" y="87"/>
                </a:lnTo>
                <a:lnTo>
                  <a:pt x="479" y="87"/>
                </a:lnTo>
                <a:lnTo>
                  <a:pt x="480" y="87"/>
                </a:lnTo>
                <a:lnTo>
                  <a:pt x="480" y="87"/>
                </a:lnTo>
                <a:lnTo>
                  <a:pt x="480" y="87"/>
                </a:lnTo>
                <a:lnTo>
                  <a:pt x="480" y="87"/>
                </a:lnTo>
                <a:lnTo>
                  <a:pt x="480" y="87"/>
                </a:lnTo>
                <a:lnTo>
                  <a:pt x="480" y="87"/>
                </a:lnTo>
                <a:lnTo>
                  <a:pt x="480" y="87"/>
                </a:lnTo>
                <a:lnTo>
                  <a:pt x="480" y="87"/>
                </a:lnTo>
                <a:lnTo>
                  <a:pt x="480" y="87"/>
                </a:lnTo>
                <a:lnTo>
                  <a:pt x="480" y="87"/>
                </a:lnTo>
                <a:lnTo>
                  <a:pt x="480" y="87"/>
                </a:lnTo>
                <a:lnTo>
                  <a:pt x="480" y="87"/>
                </a:lnTo>
                <a:lnTo>
                  <a:pt x="481" y="87"/>
                </a:lnTo>
                <a:lnTo>
                  <a:pt x="481" y="87"/>
                </a:lnTo>
                <a:lnTo>
                  <a:pt x="481" y="87"/>
                </a:lnTo>
                <a:lnTo>
                  <a:pt x="481" y="87"/>
                </a:lnTo>
                <a:lnTo>
                  <a:pt x="481" y="87"/>
                </a:lnTo>
                <a:lnTo>
                  <a:pt x="481" y="87"/>
                </a:lnTo>
                <a:lnTo>
                  <a:pt x="481" y="87"/>
                </a:lnTo>
                <a:lnTo>
                  <a:pt x="481" y="87"/>
                </a:lnTo>
                <a:lnTo>
                  <a:pt x="481" y="87"/>
                </a:lnTo>
                <a:lnTo>
                  <a:pt x="481" y="87"/>
                </a:lnTo>
                <a:lnTo>
                  <a:pt x="481" y="87"/>
                </a:lnTo>
                <a:lnTo>
                  <a:pt x="481" y="87"/>
                </a:lnTo>
                <a:lnTo>
                  <a:pt x="481" y="87"/>
                </a:lnTo>
                <a:lnTo>
                  <a:pt x="481" y="87"/>
                </a:lnTo>
                <a:lnTo>
                  <a:pt x="481" y="87"/>
                </a:lnTo>
                <a:lnTo>
                  <a:pt x="481" y="87"/>
                </a:lnTo>
                <a:lnTo>
                  <a:pt x="481" y="87"/>
                </a:lnTo>
                <a:lnTo>
                  <a:pt x="481" y="87"/>
                </a:lnTo>
                <a:lnTo>
                  <a:pt x="481" y="87"/>
                </a:lnTo>
                <a:lnTo>
                  <a:pt x="481" y="87"/>
                </a:lnTo>
                <a:lnTo>
                  <a:pt x="481" y="87"/>
                </a:lnTo>
                <a:lnTo>
                  <a:pt x="481" y="87"/>
                </a:lnTo>
                <a:lnTo>
                  <a:pt x="481" y="87"/>
                </a:lnTo>
                <a:lnTo>
                  <a:pt x="481" y="87"/>
                </a:lnTo>
                <a:lnTo>
                  <a:pt x="482" y="87"/>
                </a:lnTo>
                <a:lnTo>
                  <a:pt x="482" y="87"/>
                </a:lnTo>
                <a:lnTo>
                  <a:pt x="482" y="87"/>
                </a:lnTo>
                <a:lnTo>
                  <a:pt x="482" y="87"/>
                </a:lnTo>
                <a:lnTo>
                  <a:pt x="482" y="87"/>
                </a:lnTo>
                <a:lnTo>
                  <a:pt x="482" y="87"/>
                </a:lnTo>
                <a:lnTo>
                  <a:pt x="482" y="87"/>
                </a:lnTo>
                <a:lnTo>
                  <a:pt x="482" y="87"/>
                </a:lnTo>
                <a:lnTo>
                  <a:pt x="482" y="87"/>
                </a:lnTo>
                <a:lnTo>
                  <a:pt x="482" y="87"/>
                </a:lnTo>
                <a:lnTo>
                  <a:pt x="482" y="87"/>
                </a:lnTo>
                <a:lnTo>
                  <a:pt x="482" y="87"/>
                </a:lnTo>
                <a:lnTo>
                  <a:pt x="482" y="87"/>
                </a:lnTo>
                <a:lnTo>
                  <a:pt x="482" y="87"/>
                </a:lnTo>
                <a:lnTo>
                  <a:pt x="482" y="87"/>
                </a:lnTo>
                <a:lnTo>
                  <a:pt x="483" y="87"/>
                </a:lnTo>
                <a:lnTo>
                  <a:pt x="483" y="87"/>
                </a:lnTo>
                <a:lnTo>
                  <a:pt x="483" y="87"/>
                </a:lnTo>
                <a:lnTo>
                  <a:pt x="483" y="87"/>
                </a:lnTo>
                <a:lnTo>
                  <a:pt x="483" y="87"/>
                </a:lnTo>
                <a:lnTo>
                  <a:pt x="483" y="87"/>
                </a:lnTo>
                <a:lnTo>
                  <a:pt x="483" y="87"/>
                </a:lnTo>
                <a:lnTo>
                  <a:pt x="483" y="87"/>
                </a:lnTo>
                <a:lnTo>
                  <a:pt x="483" y="87"/>
                </a:lnTo>
                <a:lnTo>
                  <a:pt x="484" y="87"/>
                </a:lnTo>
                <a:lnTo>
                  <a:pt x="484" y="87"/>
                </a:lnTo>
                <a:lnTo>
                  <a:pt x="484" y="87"/>
                </a:lnTo>
                <a:lnTo>
                  <a:pt x="484" y="87"/>
                </a:lnTo>
                <a:lnTo>
                  <a:pt x="484" y="87"/>
                </a:lnTo>
                <a:lnTo>
                  <a:pt x="484" y="87"/>
                </a:lnTo>
                <a:lnTo>
                  <a:pt x="484" y="87"/>
                </a:lnTo>
                <a:lnTo>
                  <a:pt x="484" y="87"/>
                </a:lnTo>
                <a:lnTo>
                  <a:pt x="484" y="87"/>
                </a:lnTo>
                <a:lnTo>
                  <a:pt x="484" y="87"/>
                </a:lnTo>
                <a:lnTo>
                  <a:pt x="484" y="87"/>
                </a:lnTo>
                <a:lnTo>
                  <a:pt x="484" y="87"/>
                </a:lnTo>
                <a:lnTo>
                  <a:pt x="484" y="87"/>
                </a:lnTo>
                <a:lnTo>
                  <a:pt x="484" y="87"/>
                </a:lnTo>
                <a:lnTo>
                  <a:pt x="484" y="87"/>
                </a:lnTo>
                <a:lnTo>
                  <a:pt x="484" y="87"/>
                </a:lnTo>
                <a:lnTo>
                  <a:pt x="484" y="87"/>
                </a:lnTo>
                <a:lnTo>
                  <a:pt x="484" y="87"/>
                </a:lnTo>
                <a:lnTo>
                  <a:pt x="484" y="87"/>
                </a:lnTo>
                <a:lnTo>
                  <a:pt x="484" y="87"/>
                </a:lnTo>
                <a:lnTo>
                  <a:pt x="484" y="87"/>
                </a:lnTo>
                <a:lnTo>
                  <a:pt x="484" y="87"/>
                </a:lnTo>
                <a:lnTo>
                  <a:pt x="484" y="87"/>
                </a:lnTo>
                <a:lnTo>
                  <a:pt x="484" y="87"/>
                </a:lnTo>
                <a:lnTo>
                  <a:pt x="484" y="87"/>
                </a:lnTo>
                <a:lnTo>
                  <a:pt x="484" y="87"/>
                </a:lnTo>
                <a:lnTo>
                  <a:pt x="484" y="87"/>
                </a:lnTo>
                <a:lnTo>
                  <a:pt x="484" y="87"/>
                </a:lnTo>
                <a:lnTo>
                  <a:pt x="484" y="87"/>
                </a:lnTo>
                <a:lnTo>
                  <a:pt x="484" y="87"/>
                </a:lnTo>
                <a:lnTo>
                  <a:pt x="485" y="87"/>
                </a:lnTo>
                <a:lnTo>
                  <a:pt x="485" y="87"/>
                </a:lnTo>
                <a:lnTo>
                  <a:pt x="485" y="87"/>
                </a:lnTo>
                <a:lnTo>
                  <a:pt x="485" y="87"/>
                </a:lnTo>
                <a:lnTo>
                  <a:pt x="485" y="87"/>
                </a:lnTo>
                <a:lnTo>
                  <a:pt x="485" y="87"/>
                </a:lnTo>
                <a:lnTo>
                  <a:pt x="485" y="87"/>
                </a:lnTo>
                <a:lnTo>
                  <a:pt x="485" y="87"/>
                </a:lnTo>
                <a:lnTo>
                  <a:pt x="485" y="87"/>
                </a:lnTo>
                <a:lnTo>
                  <a:pt x="485" y="87"/>
                </a:lnTo>
                <a:lnTo>
                  <a:pt x="485" y="87"/>
                </a:lnTo>
                <a:lnTo>
                  <a:pt x="485" y="87"/>
                </a:lnTo>
                <a:lnTo>
                  <a:pt x="485" y="87"/>
                </a:lnTo>
                <a:lnTo>
                  <a:pt x="485" y="87"/>
                </a:lnTo>
                <a:lnTo>
                  <a:pt x="485" y="87"/>
                </a:lnTo>
                <a:lnTo>
                  <a:pt x="485" y="87"/>
                </a:lnTo>
                <a:lnTo>
                  <a:pt x="485" y="87"/>
                </a:lnTo>
                <a:lnTo>
                  <a:pt x="485" y="87"/>
                </a:lnTo>
                <a:lnTo>
                  <a:pt x="486" y="87"/>
                </a:lnTo>
                <a:lnTo>
                  <a:pt x="486" y="87"/>
                </a:lnTo>
                <a:lnTo>
                  <a:pt x="486" y="87"/>
                </a:lnTo>
                <a:lnTo>
                  <a:pt x="486" y="87"/>
                </a:lnTo>
                <a:lnTo>
                  <a:pt x="486" y="87"/>
                </a:lnTo>
                <a:lnTo>
                  <a:pt x="486" y="87"/>
                </a:lnTo>
                <a:lnTo>
                  <a:pt x="486" y="87"/>
                </a:lnTo>
                <a:lnTo>
                  <a:pt x="486" y="87"/>
                </a:lnTo>
                <a:lnTo>
                  <a:pt x="486" y="87"/>
                </a:lnTo>
                <a:lnTo>
                  <a:pt x="487" y="87"/>
                </a:lnTo>
                <a:lnTo>
                  <a:pt x="487" y="87"/>
                </a:lnTo>
                <a:lnTo>
                  <a:pt x="487" y="87"/>
                </a:lnTo>
                <a:lnTo>
                  <a:pt x="487" y="87"/>
                </a:lnTo>
                <a:lnTo>
                  <a:pt x="487" y="87"/>
                </a:lnTo>
                <a:lnTo>
                  <a:pt x="487" y="87"/>
                </a:lnTo>
                <a:lnTo>
                  <a:pt x="487" y="87"/>
                </a:lnTo>
                <a:lnTo>
                  <a:pt x="487" y="87"/>
                </a:lnTo>
                <a:lnTo>
                  <a:pt x="487" y="87"/>
                </a:lnTo>
                <a:lnTo>
                  <a:pt x="487" y="87"/>
                </a:lnTo>
                <a:lnTo>
                  <a:pt x="487" y="87"/>
                </a:lnTo>
                <a:lnTo>
                  <a:pt x="487" y="87"/>
                </a:lnTo>
                <a:lnTo>
                  <a:pt x="487" y="87"/>
                </a:lnTo>
                <a:lnTo>
                  <a:pt x="487" y="87"/>
                </a:lnTo>
                <a:lnTo>
                  <a:pt x="487" y="87"/>
                </a:lnTo>
                <a:lnTo>
                  <a:pt x="487" y="87"/>
                </a:lnTo>
                <a:lnTo>
                  <a:pt x="487" y="87"/>
                </a:lnTo>
                <a:lnTo>
                  <a:pt x="487" y="87"/>
                </a:lnTo>
                <a:lnTo>
                  <a:pt x="488" y="87"/>
                </a:lnTo>
                <a:lnTo>
                  <a:pt x="488" y="87"/>
                </a:lnTo>
                <a:lnTo>
                  <a:pt x="488" y="87"/>
                </a:lnTo>
                <a:lnTo>
                  <a:pt x="488" y="87"/>
                </a:lnTo>
                <a:lnTo>
                  <a:pt x="488" y="87"/>
                </a:lnTo>
                <a:lnTo>
                  <a:pt x="488" y="87"/>
                </a:lnTo>
                <a:lnTo>
                  <a:pt x="488" y="87"/>
                </a:lnTo>
                <a:lnTo>
                  <a:pt x="488" y="87"/>
                </a:lnTo>
                <a:lnTo>
                  <a:pt x="488" y="87"/>
                </a:lnTo>
                <a:lnTo>
                  <a:pt x="489" y="87"/>
                </a:lnTo>
                <a:lnTo>
                  <a:pt x="489" y="87"/>
                </a:lnTo>
                <a:lnTo>
                  <a:pt x="489" y="87"/>
                </a:lnTo>
                <a:lnTo>
                  <a:pt x="489" y="87"/>
                </a:lnTo>
                <a:lnTo>
                  <a:pt x="489" y="87"/>
                </a:lnTo>
                <a:lnTo>
                  <a:pt x="489" y="87"/>
                </a:lnTo>
                <a:lnTo>
                  <a:pt x="489" y="87"/>
                </a:lnTo>
                <a:lnTo>
                  <a:pt x="489" y="87"/>
                </a:lnTo>
                <a:lnTo>
                  <a:pt x="489" y="87"/>
                </a:lnTo>
                <a:lnTo>
                  <a:pt x="490" y="87"/>
                </a:lnTo>
                <a:lnTo>
                  <a:pt x="490" y="87"/>
                </a:lnTo>
                <a:lnTo>
                  <a:pt x="490" y="87"/>
                </a:lnTo>
                <a:lnTo>
                  <a:pt x="490" y="87"/>
                </a:lnTo>
                <a:lnTo>
                  <a:pt x="490" y="87"/>
                </a:lnTo>
                <a:lnTo>
                  <a:pt x="490" y="87"/>
                </a:lnTo>
                <a:lnTo>
                  <a:pt x="490" y="87"/>
                </a:lnTo>
                <a:lnTo>
                  <a:pt x="490" y="87"/>
                </a:lnTo>
                <a:lnTo>
                  <a:pt x="490" y="87"/>
                </a:lnTo>
                <a:lnTo>
                  <a:pt x="490" y="87"/>
                </a:lnTo>
                <a:lnTo>
                  <a:pt x="490" y="87"/>
                </a:lnTo>
                <a:lnTo>
                  <a:pt x="490" y="87"/>
                </a:lnTo>
                <a:lnTo>
                  <a:pt x="491" y="87"/>
                </a:lnTo>
                <a:lnTo>
                  <a:pt x="491" y="88"/>
                </a:lnTo>
                <a:lnTo>
                  <a:pt x="491" y="88"/>
                </a:lnTo>
                <a:lnTo>
                  <a:pt x="491" y="88"/>
                </a:lnTo>
                <a:lnTo>
                  <a:pt x="491" y="88"/>
                </a:lnTo>
                <a:lnTo>
                  <a:pt x="491" y="88"/>
                </a:lnTo>
                <a:lnTo>
                  <a:pt x="491" y="88"/>
                </a:lnTo>
                <a:lnTo>
                  <a:pt x="491" y="88"/>
                </a:lnTo>
                <a:lnTo>
                  <a:pt x="491" y="88"/>
                </a:lnTo>
                <a:lnTo>
                  <a:pt x="492" y="88"/>
                </a:lnTo>
                <a:lnTo>
                  <a:pt x="492" y="88"/>
                </a:lnTo>
                <a:lnTo>
                  <a:pt x="492" y="88"/>
                </a:lnTo>
                <a:lnTo>
                  <a:pt x="493" y="88"/>
                </a:lnTo>
                <a:lnTo>
                  <a:pt x="493" y="89"/>
                </a:lnTo>
                <a:lnTo>
                  <a:pt x="493" y="89"/>
                </a:lnTo>
                <a:lnTo>
                  <a:pt x="494" y="89"/>
                </a:lnTo>
                <a:lnTo>
                  <a:pt x="494" y="89"/>
                </a:lnTo>
                <a:lnTo>
                  <a:pt x="494" y="89"/>
                </a:lnTo>
                <a:lnTo>
                  <a:pt x="494" y="89"/>
                </a:lnTo>
                <a:lnTo>
                  <a:pt x="494" y="89"/>
                </a:lnTo>
                <a:lnTo>
                  <a:pt x="494" y="89"/>
                </a:lnTo>
                <a:lnTo>
                  <a:pt x="494" y="89"/>
                </a:lnTo>
                <a:lnTo>
                  <a:pt x="494" y="89"/>
                </a:lnTo>
                <a:lnTo>
                  <a:pt x="494" y="89"/>
                </a:lnTo>
                <a:lnTo>
                  <a:pt x="494" y="89"/>
                </a:lnTo>
                <a:lnTo>
                  <a:pt x="494" y="89"/>
                </a:lnTo>
                <a:lnTo>
                  <a:pt x="494" y="89"/>
                </a:lnTo>
                <a:lnTo>
                  <a:pt x="495" y="89"/>
                </a:lnTo>
                <a:lnTo>
                  <a:pt x="495" y="89"/>
                </a:lnTo>
                <a:lnTo>
                  <a:pt x="495" y="89"/>
                </a:lnTo>
                <a:lnTo>
                  <a:pt x="496" y="89"/>
                </a:lnTo>
                <a:lnTo>
                  <a:pt x="496" y="89"/>
                </a:lnTo>
                <a:lnTo>
                  <a:pt x="496" y="89"/>
                </a:lnTo>
                <a:lnTo>
                  <a:pt x="496" y="89"/>
                </a:lnTo>
                <a:lnTo>
                  <a:pt x="496" y="89"/>
                </a:lnTo>
                <a:lnTo>
                  <a:pt x="496" y="89"/>
                </a:lnTo>
                <a:lnTo>
                  <a:pt x="496" y="89"/>
                </a:lnTo>
                <a:lnTo>
                  <a:pt x="496" y="89"/>
                </a:lnTo>
                <a:lnTo>
                  <a:pt x="496" y="89"/>
                </a:lnTo>
                <a:lnTo>
                  <a:pt x="496" y="89"/>
                </a:lnTo>
                <a:lnTo>
                  <a:pt x="496" y="90"/>
                </a:lnTo>
                <a:lnTo>
                  <a:pt x="496" y="90"/>
                </a:lnTo>
                <a:lnTo>
                  <a:pt x="497" y="90"/>
                </a:lnTo>
                <a:lnTo>
                  <a:pt x="497" y="90"/>
                </a:lnTo>
                <a:lnTo>
                  <a:pt x="497" y="90"/>
                </a:lnTo>
                <a:lnTo>
                  <a:pt x="497" y="90"/>
                </a:lnTo>
                <a:lnTo>
                  <a:pt x="497" y="90"/>
                </a:lnTo>
                <a:lnTo>
                  <a:pt x="497" y="90"/>
                </a:lnTo>
                <a:lnTo>
                  <a:pt x="497" y="90"/>
                </a:lnTo>
                <a:lnTo>
                  <a:pt x="497" y="90"/>
                </a:lnTo>
                <a:lnTo>
                  <a:pt x="497" y="90"/>
                </a:lnTo>
                <a:lnTo>
                  <a:pt x="498" y="90"/>
                </a:lnTo>
                <a:lnTo>
                  <a:pt x="498" y="90"/>
                </a:lnTo>
                <a:lnTo>
                  <a:pt x="498" y="90"/>
                </a:lnTo>
                <a:lnTo>
                  <a:pt x="498" y="90"/>
                </a:lnTo>
                <a:lnTo>
                  <a:pt x="498" y="90"/>
                </a:lnTo>
                <a:lnTo>
                  <a:pt x="498" y="90"/>
                </a:lnTo>
                <a:lnTo>
                  <a:pt x="499" y="90"/>
                </a:lnTo>
                <a:lnTo>
                  <a:pt x="499" y="90"/>
                </a:lnTo>
                <a:lnTo>
                  <a:pt x="499" y="90"/>
                </a:lnTo>
                <a:lnTo>
                  <a:pt x="500" y="90"/>
                </a:lnTo>
                <a:lnTo>
                  <a:pt x="500" y="90"/>
                </a:lnTo>
                <a:lnTo>
                  <a:pt x="500" y="90"/>
                </a:lnTo>
                <a:lnTo>
                  <a:pt x="502" y="90"/>
                </a:lnTo>
                <a:lnTo>
                  <a:pt x="502" y="90"/>
                </a:lnTo>
                <a:lnTo>
                  <a:pt x="502" y="90"/>
                </a:lnTo>
                <a:lnTo>
                  <a:pt x="502" y="90"/>
                </a:lnTo>
                <a:lnTo>
                  <a:pt x="502" y="90"/>
                </a:lnTo>
                <a:lnTo>
                  <a:pt x="502" y="90"/>
                </a:lnTo>
                <a:lnTo>
                  <a:pt x="502" y="90"/>
                </a:lnTo>
                <a:lnTo>
                  <a:pt x="502" y="90"/>
                </a:lnTo>
                <a:lnTo>
                  <a:pt x="502" y="90"/>
                </a:lnTo>
                <a:lnTo>
                  <a:pt x="502" y="90"/>
                </a:lnTo>
                <a:lnTo>
                  <a:pt x="502" y="90"/>
                </a:lnTo>
                <a:lnTo>
                  <a:pt x="502" y="90"/>
                </a:lnTo>
                <a:lnTo>
                  <a:pt x="504" y="90"/>
                </a:lnTo>
                <a:lnTo>
                  <a:pt x="504" y="90"/>
                </a:lnTo>
                <a:lnTo>
                  <a:pt x="504" y="90"/>
                </a:lnTo>
                <a:lnTo>
                  <a:pt x="504" y="90"/>
                </a:lnTo>
                <a:lnTo>
                  <a:pt x="504" y="90"/>
                </a:lnTo>
                <a:lnTo>
                  <a:pt x="504" y="90"/>
                </a:lnTo>
                <a:lnTo>
                  <a:pt x="505" y="90"/>
                </a:lnTo>
                <a:lnTo>
                  <a:pt x="505" y="90"/>
                </a:lnTo>
                <a:lnTo>
                  <a:pt x="505" y="90"/>
                </a:lnTo>
                <a:lnTo>
                  <a:pt x="506" y="90"/>
                </a:lnTo>
                <a:lnTo>
                  <a:pt x="506" y="91"/>
                </a:lnTo>
                <a:lnTo>
                  <a:pt x="506" y="91"/>
                </a:lnTo>
                <a:lnTo>
                  <a:pt x="507" y="91"/>
                </a:lnTo>
                <a:lnTo>
                  <a:pt x="507" y="91"/>
                </a:lnTo>
                <a:lnTo>
                  <a:pt x="507" y="91"/>
                </a:lnTo>
                <a:lnTo>
                  <a:pt x="507" y="91"/>
                </a:lnTo>
                <a:lnTo>
                  <a:pt x="507" y="91"/>
                </a:lnTo>
                <a:lnTo>
                  <a:pt x="507" y="91"/>
                </a:lnTo>
                <a:lnTo>
                  <a:pt x="508" y="91"/>
                </a:lnTo>
                <a:lnTo>
                  <a:pt x="508" y="91"/>
                </a:lnTo>
                <a:lnTo>
                  <a:pt x="508" y="91"/>
                </a:lnTo>
                <a:lnTo>
                  <a:pt x="509" y="91"/>
                </a:lnTo>
                <a:lnTo>
                  <a:pt x="509" y="91"/>
                </a:lnTo>
                <a:lnTo>
                  <a:pt x="509" y="91"/>
                </a:lnTo>
                <a:lnTo>
                  <a:pt x="511" y="91"/>
                </a:lnTo>
                <a:lnTo>
                  <a:pt x="511" y="91"/>
                </a:lnTo>
                <a:lnTo>
                  <a:pt x="511" y="91"/>
                </a:lnTo>
                <a:lnTo>
                  <a:pt x="511" y="91"/>
                </a:lnTo>
                <a:lnTo>
                  <a:pt x="511" y="91"/>
                </a:lnTo>
                <a:lnTo>
                  <a:pt x="511" y="91"/>
                </a:lnTo>
                <a:lnTo>
                  <a:pt x="511" y="91"/>
                </a:lnTo>
                <a:lnTo>
                  <a:pt x="511" y="91"/>
                </a:lnTo>
                <a:lnTo>
                  <a:pt x="511" y="91"/>
                </a:lnTo>
                <a:lnTo>
                  <a:pt x="512" y="91"/>
                </a:lnTo>
                <a:lnTo>
                  <a:pt x="512" y="91"/>
                </a:lnTo>
                <a:lnTo>
                  <a:pt x="512" y="91"/>
                </a:lnTo>
                <a:lnTo>
                  <a:pt x="512" y="91"/>
                </a:lnTo>
                <a:lnTo>
                  <a:pt x="512" y="91"/>
                </a:lnTo>
                <a:lnTo>
                  <a:pt x="512" y="91"/>
                </a:lnTo>
                <a:lnTo>
                  <a:pt x="512" y="91"/>
                </a:lnTo>
                <a:lnTo>
                  <a:pt x="512" y="91"/>
                </a:lnTo>
                <a:lnTo>
                  <a:pt x="512" y="91"/>
                </a:lnTo>
                <a:lnTo>
                  <a:pt x="513" y="91"/>
                </a:lnTo>
                <a:lnTo>
                  <a:pt x="513" y="91"/>
                </a:lnTo>
                <a:lnTo>
                  <a:pt x="513" y="91"/>
                </a:lnTo>
                <a:lnTo>
                  <a:pt x="513" y="91"/>
                </a:lnTo>
                <a:lnTo>
                  <a:pt x="513" y="91"/>
                </a:lnTo>
                <a:lnTo>
                  <a:pt x="513" y="91"/>
                </a:lnTo>
                <a:lnTo>
                  <a:pt x="515" y="91"/>
                </a:lnTo>
                <a:lnTo>
                  <a:pt x="515" y="91"/>
                </a:lnTo>
                <a:lnTo>
                  <a:pt x="515" y="91"/>
                </a:lnTo>
                <a:lnTo>
                  <a:pt x="515" y="91"/>
                </a:lnTo>
                <a:lnTo>
                  <a:pt x="515" y="91"/>
                </a:lnTo>
                <a:lnTo>
                  <a:pt x="515" y="91"/>
                </a:lnTo>
                <a:lnTo>
                  <a:pt x="517" y="91"/>
                </a:lnTo>
                <a:lnTo>
                  <a:pt x="517" y="91"/>
                </a:lnTo>
                <a:lnTo>
                  <a:pt x="517" y="91"/>
                </a:lnTo>
                <a:lnTo>
                  <a:pt x="518" y="91"/>
                </a:lnTo>
                <a:lnTo>
                  <a:pt x="518" y="91"/>
                </a:lnTo>
                <a:lnTo>
                  <a:pt x="518" y="91"/>
                </a:lnTo>
                <a:lnTo>
                  <a:pt x="518" y="91"/>
                </a:lnTo>
                <a:lnTo>
                  <a:pt x="518" y="91"/>
                </a:lnTo>
                <a:lnTo>
                  <a:pt x="518" y="91"/>
                </a:lnTo>
                <a:lnTo>
                  <a:pt x="518" y="91"/>
                </a:lnTo>
                <a:lnTo>
                  <a:pt x="518" y="91"/>
                </a:lnTo>
                <a:lnTo>
                  <a:pt x="518" y="91"/>
                </a:lnTo>
                <a:lnTo>
                  <a:pt x="519" y="91"/>
                </a:lnTo>
                <a:lnTo>
                  <a:pt x="519" y="91"/>
                </a:lnTo>
                <a:lnTo>
                  <a:pt x="519" y="91"/>
                </a:lnTo>
                <a:lnTo>
                  <a:pt x="519" y="91"/>
                </a:lnTo>
                <a:lnTo>
                  <a:pt x="519" y="91"/>
                </a:lnTo>
                <a:lnTo>
                  <a:pt x="519" y="91"/>
                </a:lnTo>
                <a:lnTo>
                  <a:pt x="520" y="91"/>
                </a:lnTo>
                <a:lnTo>
                  <a:pt x="520" y="92"/>
                </a:lnTo>
                <a:lnTo>
                  <a:pt x="520" y="92"/>
                </a:lnTo>
                <a:lnTo>
                  <a:pt x="521" y="92"/>
                </a:lnTo>
                <a:lnTo>
                  <a:pt x="521" y="92"/>
                </a:lnTo>
                <a:lnTo>
                  <a:pt x="521" y="92"/>
                </a:lnTo>
                <a:lnTo>
                  <a:pt x="522" y="92"/>
                </a:lnTo>
                <a:lnTo>
                  <a:pt x="522" y="92"/>
                </a:lnTo>
                <a:lnTo>
                  <a:pt x="522" y="92"/>
                </a:lnTo>
                <a:lnTo>
                  <a:pt x="523" y="92"/>
                </a:lnTo>
                <a:lnTo>
                  <a:pt x="523" y="92"/>
                </a:lnTo>
                <a:lnTo>
                  <a:pt x="523" y="92"/>
                </a:lnTo>
                <a:lnTo>
                  <a:pt x="523" y="92"/>
                </a:lnTo>
                <a:lnTo>
                  <a:pt x="523" y="92"/>
                </a:lnTo>
                <a:lnTo>
                  <a:pt x="523" y="92"/>
                </a:lnTo>
                <a:lnTo>
                  <a:pt x="525" y="92"/>
                </a:lnTo>
                <a:lnTo>
                  <a:pt x="525" y="92"/>
                </a:lnTo>
                <a:lnTo>
                  <a:pt x="525" y="92"/>
                </a:lnTo>
                <a:lnTo>
                  <a:pt x="525" y="92"/>
                </a:lnTo>
                <a:lnTo>
                  <a:pt x="525" y="92"/>
                </a:lnTo>
                <a:lnTo>
                  <a:pt x="525" y="92"/>
                </a:lnTo>
                <a:lnTo>
                  <a:pt x="525" y="92"/>
                </a:lnTo>
                <a:lnTo>
                  <a:pt x="525" y="92"/>
                </a:lnTo>
                <a:lnTo>
                  <a:pt x="525" y="92"/>
                </a:lnTo>
                <a:lnTo>
                  <a:pt x="526" y="92"/>
                </a:lnTo>
                <a:lnTo>
                  <a:pt x="526" y="92"/>
                </a:lnTo>
                <a:lnTo>
                  <a:pt x="526" y="92"/>
                </a:lnTo>
                <a:lnTo>
                  <a:pt x="527" y="92"/>
                </a:lnTo>
                <a:lnTo>
                  <a:pt x="527" y="92"/>
                </a:lnTo>
                <a:lnTo>
                  <a:pt x="527" y="92"/>
                </a:lnTo>
                <a:lnTo>
                  <a:pt x="527" y="92"/>
                </a:lnTo>
                <a:lnTo>
                  <a:pt x="527" y="92"/>
                </a:lnTo>
                <a:lnTo>
                  <a:pt x="527" y="92"/>
                </a:lnTo>
                <a:lnTo>
                  <a:pt x="528" y="92"/>
                </a:lnTo>
                <a:lnTo>
                  <a:pt x="528" y="92"/>
                </a:lnTo>
                <a:lnTo>
                  <a:pt x="528" y="92"/>
                </a:lnTo>
                <a:lnTo>
                  <a:pt x="529" y="92"/>
                </a:lnTo>
                <a:lnTo>
                  <a:pt x="529" y="92"/>
                </a:lnTo>
                <a:lnTo>
                  <a:pt x="529" y="92"/>
                </a:lnTo>
                <a:lnTo>
                  <a:pt x="530" y="92"/>
                </a:lnTo>
                <a:lnTo>
                  <a:pt x="530" y="92"/>
                </a:lnTo>
                <a:lnTo>
                  <a:pt x="530" y="92"/>
                </a:lnTo>
                <a:lnTo>
                  <a:pt x="530" y="92"/>
                </a:lnTo>
                <a:lnTo>
                  <a:pt x="530" y="92"/>
                </a:lnTo>
                <a:lnTo>
                  <a:pt x="530" y="92"/>
                </a:lnTo>
                <a:lnTo>
                  <a:pt x="530" y="92"/>
                </a:lnTo>
                <a:lnTo>
                  <a:pt x="530" y="92"/>
                </a:lnTo>
                <a:lnTo>
                  <a:pt x="530" y="92"/>
                </a:lnTo>
                <a:lnTo>
                  <a:pt x="530" y="92"/>
                </a:lnTo>
                <a:lnTo>
                  <a:pt x="530" y="92"/>
                </a:lnTo>
                <a:lnTo>
                  <a:pt x="530" y="92"/>
                </a:lnTo>
                <a:lnTo>
                  <a:pt x="530" y="92"/>
                </a:lnTo>
                <a:lnTo>
                  <a:pt x="530" y="92"/>
                </a:lnTo>
                <a:lnTo>
                  <a:pt x="530" y="92"/>
                </a:lnTo>
                <a:lnTo>
                  <a:pt x="531" y="92"/>
                </a:lnTo>
                <a:lnTo>
                  <a:pt x="531" y="92"/>
                </a:lnTo>
                <a:lnTo>
                  <a:pt x="531" y="92"/>
                </a:lnTo>
                <a:lnTo>
                  <a:pt x="532" y="92"/>
                </a:lnTo>
                <a:lnTo>
                  <a:pt x="532" y="92"/>
                </a:lnTo>
                <a:lnTo>
                  <a:pt x="532" y="92"/>
                </a:lnTo>
                <a:lnTo>
                  <a:pt x="535" y="92"/>
                </a:lnTo>
                <a:lnTo>
                  <a:pt x="535" y="93"/>
                </a:lnTo>
                <a:lnTo>
                  <a:pt x="535" y="93"/>
                </a:lnTo>
                <a:lnTo>
                  <a:pt x="535" y="93"/>
                </a:lnTo>
                <a:lnTo>
                  <a:pt x="535" y="93"/>
                </a:lnTo>
                <a:lnTo>
                  <a:pt x="535" y="93"/>
                </a:lnTo>
                <a:lnTo>
                  <a:pt x="536" y="93"/>
                </a:lnTo>
                <a:lnTo>
                  <a:pt x="536" y="93"/>
                </a:lnTo>
                <a:lnTo>
                  <a:pt x="536" y="93"/>
                </a:lnTo>
                <a:lnTo>
                  <a:pt x="537" y="93"/>
                </a:lnTo>
                <a:lnTo>
                  <a:pt x="537" y="93"/>
                </a:lnTo>
                <a:lnTo>
                  <a:pt x="537" y="93"/>
                </a:lnTo>
                <a:lnTo>
                  <a:pt x="537" y="93"/>
                </a:lnTo>
                <a:lnTo>
                  <a:pt x="537" y="93"/>
                </a:lnTo>
                <a:lnTo>
                  <a:pt x="537" y="93"/>
                </a:lnTo>
                <a:lnTo>
                  <a:pt x="538" y="93"/>
                </a:lnTo>
                <a:lnTo>
                  <a:pt x="538" y="93"/>
                </a:lnTo>
                <a:lnTo>
                  <a:pt x="538" y="93"/>
                </a:lnTo>
                <a:lnTo>
                  <a:pt x="538" y="93"/>
                </a:lnTo>
                <a:lnTo>
                  <a:pt x="538" y="93"/>
                </a:lnTo>
                <a:lnTo>
                  <a:pt x="538" y="93"/>
                </a:lnTo>
                <a:lnTo>
                  <a:pt x="539" y="93"/>
                </a:lnTo>
                <a:lnTo>
                  <a:pt x="539" y="93"/>
                </a:lnTo>
                <a:lnTo>
                  <a:pt x="539" y="93"/>
                </a:lnTo>
                <a:lnTo>
                  <a:pt x="540" y="93"/>
                </a:lnTo>
                <a:lnTo>
                  <a:pt x="540" y="93"/>
                </a:lnTo>
                <a:lnTo>
                  <a:pt x="540" y="93"/>
                </a:lnTo>
                <a:lnTo>
                  <a:pt x="541" y="93"/>
                </a:lnTo>
                <a:lnTo>
                  <a:pt x="541" y="93"/>
                </a:lnTo>
                <a:lnTo>
                  <a:pt x="541" y="93"/>
                </a:lnTo>
                <a:lnTo>
                  <a:pt x="541" y="93"/>
                </a:lnTo>
                <a:lnTo>
                  <a:pt x="541" y="93"/>
                </a:lnTo>
                <a:lnTo>
                  <a:pt x="541" y="93"/>
                </a:lnTo>
                <a:lnTo>
                  <a:pt x="541" y="93"/>
                </a:lnTo>
                <a:lnTo>
                  <a:pt x="541" y="94"/>
                </a:lnTo>
                <a:lnTo>
                  <a:pt x="541" y="94"/>
                </a:lnTo>
                <a:lnTo>
                  <a:pt x="542" y="94"/>
                </a:lnTo>
                <a:lnTo>
                  <a:pt x="542" y="94"/>
                </a:lnTo>
                <a:lnTo>
                  <a:pt x="542" y="94"/>
                </a:lnTo>
                <a:lnTo>
                  <a:pt x="542" y="94"/>
                </a:lnTo>
                <a:lnTo>
                  <a:pt x="542" y="94"/>
                </a:lnTo>
                <a:lnTo>
                  <a:pt x="542" y="94"/>
                </a:lnTo>
                <a:lnTo>
                  <a:pt x="542" y="94"/>
                </a:lnTo>
                <a:lnTo>
                  <a:pt x="542" y="94"/>
                </a:lnTo>
                <a:lnTo>
                  <a:pt x="542" y="94"/>
                </a:lnTo>
                <a:lnTo>
                  <a:pt x="543" y="94"/>
                </a:lnTo>
                <a:lnTo>
                  <a:pt x="543" y="94"/>
                </a:lnTo>
                <a:lnTo>
                  <a:pt x="543" y="94"/>
                </a:lnTo>
                <a:lnTo>
                  <a:pt x="543" y="94"/>
                </a:lnTo>
                <a:lnTo>
                  <a:pt x="543" y="94"/>
                </a:lnTo>
                <a:lnTo>
                  <a:pt x="543" y="94"/>
                </a:lnTo>
                <a:lnTo>
                  <a:pt x="543" y="94"/>
                </a:lnTo>
                <a:lnTo>
                  <a:pt x="543" y="94"/>
                </a:lnTo>
                <a:lnTo>
                  <a:pt x="543" y="94"/>
                </a:lnTo>
                <a:lnTo>
                  <a:pt x="544" y="94"/>
                </a:lnTo>
                <a:lnTo>
                  <a:pt x="544" y="94"/>
                </a:lnTo>
                <a:lnTo>
                  <a:pt x="544" y="94"/>
                </a:lnTo>
                <a:lnTo>
                  <a:pt x="544" y="94"/>
                </a:lnTo>
                <a:lnTo>
                  <a:pt x="544" y="94"/>
                </a:lnTo>
                <a:lnTo>
                  <a:pt x="544" y="94"/>
                </a:lnTo>
                <a:lnTo>
                  <a:pt x="545" y="94"/>
                </a:lnTo>
                <a:lnTo>
                  <a:pt x="545" y="94"/>
                </a:lnTo>
                <a:lnTo>
                  <a:pt x="545" y="94"/>
                </a:lnTo>
                <a:lnTo>
                  <a:pt x="545" y="94"/>
                </a:lnTo>
                <a:lnTo>
                  <a:pt x="545" y="94"/>
                </a:lnTo>
                <a:lnTo>
                  <a:pt x="545" y="94"/>
                </a:lnTo>
                <a:lnTo>
                  <a:pt x="545" y="94"/>
                </a:lnTo>
                <a:lnTo>
                  <a:pt x="545" y="94"/>
                </a:lnTo>
                <a:lnTo>
                  <a:pt x="545" y="94"/>
                </a:lnTo>
                <a:lnTo>
                  <a:pt x="545" y="94"/>
                </a:lnTo>
                <a:lnTo>
                  <a:pt x="545" y="94"/>
                </a:lnTo>
                <a:lnTo>
                  <a:pt x="545" y="94"/>
                </a:lnTo>
                <a:lnTo>
                  <a:pt x="546" y="94"/>
                </a:lnTo>
                <a:lnTo>
                  <a:pt x="546" y="95"/>
                </a:lnTo>
                <a:lnTo>
                  <a:pt x="546" y="95"/>
                </a:lnTo>
                <a:lnTo>
                  <a:pt x="546" y="95"/>
                </a:lnTo>
                <a:lnTo>
                  <a:pt x="546" y="95"/>
                </a:lnTo>
                <a:lnTo>
                  <a:pt x="546" y="95"/>
                </a:lnTo>
                <a:lnTo>
                  <a:pt x="547" y="95"/>
                </a:lnTo>
                <a:lnTo>
                  <a:pt x="547" y="95"/>
                </a:lnTo>
                <a:lnTo>
                  <a:pt x="547" y="95"/>
                </a:lnTo>
                <a:lnTo>
                  <a:pt x="547" y="95"/>
                </a:lnTo>
                <a:lnTo>
                  <a:pt x="547" y="95"/>
                </a:lnTo>
                <a:lnTo>
                  <a:pt x="547" y="95"/>
                </a:lnTo>
                <a:lnTo>
                  <a:pt x="549" y="95"/>
                </a:lnTo>
                <a:lnTo>
                  <a:pt x="549" y="95"/>
                </a:lnTo>
                <a:lnTo>
                  <a:pt x="549" y="95"/>
                </a:lnTo>
                <a:lnTo>
                  <a:pt x="550" y="95"/>
                </a:lnTo>
                <a:lnTo>
                  <a:pt x="550" y="95"/>
                </a:lnTo>
                <a:lnTo>
                  <a:pt x="550" y="95"/>
                </a:lnTo>
                <a:lnTo>
                  <a:pt x="550" y="95"/>
                </a:lnTo>
                <a:lnTo>
                  <a:pt x="550" y="95"/>
                </a:lnTo>
                <a:lnTo>
                  <a:pt x="550" y="95"/>
                </a:lnTo>
                <a:lnTo>
                  <a:pt x="550" y="95"/>
                </a:lnTo>
                <a:lnTo>
                  <a:pt x="550" y="95"/>
                </a:lnTo>
                <a:lnTo>
                  <a:pt x="550" y="95"/>
                </a:lnTo>
                <a:lnTo>
                  <a:pt x="552" y="95"/>
                </a:lnTo>
                <a:lnTo>
                  <a:pt x="552" y="95"/>
                </a:lnTo>
                <a:lnTo>
                  <a:pt x="552" y="95"/>
                </a:lnTo>
                <a:lnTo>
                  <a:pt x="552" y="95"/>
                </a:lnTo>
                <a:lnTo>
                  <a:pt x="552" y="95"/>
                </a:lnTo>
                <a:lnTo>
                  <a:pt x="552" y="95"/>
                </a:lnTo>
                <a:lnTo>
                  <a:pt x="553" y="95"/>
                </a:lnTo>
                <a:lnTo>
                  <a:pt x="553" y="96"/>
                </a:lnTo>
                <a:lnTo>
                  <a:pt x="553" y="96"/>
                </a:lnTo>
                <a:lnTo>
                  <a:pt x="553" y="96"/>
                </a:lnTo>
                <a:lnTo>
                  <a:pt x="553" y="96"/>
                </a:lnTo>
                <a:lnTo>
                  <a:pt x="553" y="96"/>
                </a:lnTo>
                <a:lnTo>
                  <a:pt x="554" y="96"/>
                </a:lnTo>
                <a:lnTo>
                  <a:pt x="554" y="96"/>
                </a:lnTo>
                <a:lnTo>
                  <a:pt x="554" y="96"/>
                </a:lnTo>
                <a:lnTo>
                  <a:pt x="554" y="96"/>
                </a:lnTo>
                <a:lnTo>
                  <a:pt x="554" y="96"/>
                </a:lnTo>
                <a:lnTo>
                  <a:pt x="554" y="96"/>
                </a:lnTo>
                <a:lnTo>
                  <a:pt x="555" y="96"/>
                </a:lnTo>
                <a:lnTo>
                  <a:pt x="555" y="96"/>
                </a:lnTo>
                <a:lnTo>
                  <a:pt x="555" y="96"/>
                </a:lnTo>
                <a:lnTo>
                  <a:pt x="555" y="96"/>
                </a:lnTo>
                <a:lnTo>
                  <a:pt x="555" y="97"/>
                </a:lnTo>
                <a:lnTo>
                  <a:pt x="555" y="97"/>
                </a:lnTo>
                <a:lnTo>
                  <a:pt x="556" y="97"/>
                </a:lnTo>
                <a:lnTo>
                  <a:pt x="556" y="97"/>
                </a:lnTo>
                <a:lnTo>
                  <a:pt x="556" y="97"/>
                </a:lnTo>
                <a:lnTo>
                  <a:pt x="556" y="97"/>
                </a:lnTo>
                <a:lnTo>
                  <a:pt x="556" y="97"/>
                </a:lnTo>
                <a:lnTo>
                  <a:pt x="556" y="97"/>
                </a:lnTo>
                <a:lnTo>
                  <a:pt x="556" y="97"/>
                </a:lnTo>
                <a:lnTo>
                  <a:pt x="556" y="97"/>
                </a:lnTo>
                <a:lnTo>
                  <a:pt x="556" y="97"/>
                </a:lnTo>
                <a:lnTo>
                  <a:pt x="558" y="97"/>
                </a:lnTo>
                <a:lnTo>
                  <a:pt x="558" y="97"/>
                </a:lnTo>
                <a:lnTo>
                  <a:pt x="558" y="97"/>
                </a:lnTo>
                <a:lnTo>
                  <a:pt x="558" y="97"/>
                </a:lnTo>
                <a:lnTo>
                  <a:pt x="558" y="97"/>
                </a:lnTo>
                <a:lnTo>
                  <a:pt x="558" y="97"/>
                </a:lnTo>
                <a:lnTo>
                  <a:pt x="559" y="97"/>
                </a:lnTo>
                <a:lnTo>
                  <a:pt x="559" y="97"/>
                </a:lnTo>
                <a:lnTo>
                  <a:pt x="559" y="97"/>
                </a:lnTo>
                <a:lnTo>
                  <a:pt x="559" y="97"/>
                </a:lnTo>
                <a:lnTo>
                  <a:pt x="559" y="97"/>
                </a:lnTo>
                <a:lnTo>
                  <a:pt x="559" y="97"/>
                </a:lnTo>
                <a:lnTo>
                  <a:pt x="560" y="97"/>
                </a:lnTo>
                <a:lnTo>
                  <a:pt x="560" y="97"/>
                </a:lnTo>
                <a:lnTo>
                  <a:pt x="560" y="97"/>
                </a:lnTo>
                <a:lnTo>
                  <a:pt x="560" y="97"/>
                </a:lnTo>
                <a:lnTo>
                  <a:pt x="560" y="97"/>
                </a:lnTo>
                <a:lnTo>
                  <a:pt x="560" y="97"/>
                </a:lnTo>
                <a:lnTo>
                  <a:pt x="561" y="97"/>
                </a:lnTo>
                <a:lnTo>
                  <a:pt x="561" y="97"/>
                </a:lnTo>
                <a:lnTo>
                  <a:pt x="561" y="97"/>
                </a:lnTo>
                <a:lnTo>
                  <a:pt x="561" y="97"/>
                </a:lnTo>
                <a:lnTo>
                  <a:pt x="561" y="97"/>
                </a:lnTo>
                <a:lnTo>
                  <a:pt x="561" y="97"/>
                </a:lnTo>
                <a:lnTo>
                  <a:pt x="561" y="97"/>
                </a:lnTo>
                <a:lnTo>
                  <a:pt x="561" y="97"/>
                </a:lnTo>
                <a:lnTo>
                  <a:pt x="561" y="97"/>
                </a:lnTo>
                <a:lnTo>
                  <a:pt x="562" y="97"/>
                </a:lnTo>
                <a:lnTo>
                  <a:pt x="562" y="97"/>
                </a:lnTo>
                <a:lnTo>
                  <a:pt x="562" y="97"/>
                </a:lnTo>
                <a:lnTo>
                  <a:pt x="562" y="97"/>
                </a:lnTo>
                <a:lnTo>
                  <a:pt x="562" y="97"/>
                </a:lnTo>
                <a:lnTo>
                  <a:pt x="562" y="97"/>
                </a:lnTo>
                <a:lnTo>
                  <a:pt x="563" y="97"/>
                </a:lnTo>
                <a:lnTo>
                  <a:pt x="563" y="97"/>
                </a:lnTo>
                <a:lnTo>
                  <a:pt x="563" y="97"/>
                </a:lnTo>
                <a:lnTo>
                  <a:pt x="563" y="97"/>
                </a:lnTo>
                <a:lnTo>
                  <a:pt x="563" y="97"/>
                </a:lnTo>
                <a:lnTo>
                  <a:pt x="563" y="97"/>
                </a:lnTo>
                <a:lnTo>
                  <a:pt x="564" y="97"/>
                </a:lnTo>
                <a:lnTo>
                  <a:pt x="564" y="97"/>
                </a:lnTo>
                <a:lnTo>
                  <a:pt x="564" y="97"/>
                </a:lnTo>
                <a:lnTo>
                  <a:pt x="564" y="97"/>
                </a:lnTo>
                <a:lnTo>
                  <a:pt x="564" y="98"/>
                </a:lnTo>
                <a:lnTo>
                  <a:pt x="564" y="98"/>
                </a:lnTo>
                <a:lnTo>
                  <a:pt x="564" y="98"/>
                </a:lnTo>
                <a:lnTo>
                  <a:pt x="564" y="98"/>
                </a:lnTo>
                <a:lnTo>
                  <a:pt x="564" y="98"/>
                </a:lnTo>
                <a:lnTo>
                  <a:pt x="565" y="98"/>
                </a:lnTo>
                <a:lnTo>
                  <a:pt x="565" y="98"/>
                </a:lnTo>
                <a:lnTo>
                  <a:pt x="565" y="98"/>
                </a:lnTo>
                <a:lnTo>
                  <a:pt x="565" y="98"/>
                </a:lnTo>
                <a:lnTo>
                  <a:pt x="565" y="98"/>
                </a:lnTo>
                <a:lnTo>
                  <a:pt x="565" y="98"/>
                </a:lnTo>
                <a:lnTo>
                  <a:pt x="565" y="98"/>
                </a:lnTo>
                <a:lnTo>
                  <a:pt x="565" y="98"/>
                </a:lnTo>
                <a:lnTo>
                  <a:pt x="565" y="98"/>
                </a:lnTo>
                <a:lnTo>
                  <a:pt x="566" y="98"/>
                </a:lnTo>
                <a:lnTo>
                  <a:pt x="566" y="98"/>
                </a:lnTo>
                <a:lnTo>
                  <a:pt x="566" y="98"/>
                </a:lnTo>
                <a:lnTo>
                  <a:pt x="566" y="98"/>
                </a:lnTo>
                <a:lnTo>
                  <a:pt x="566" y="98"/>
                </a:lnTo>
                <a:lnTo>
                  <a:pt x="566" y="98"/>
                </a:lnTo>
                <a:lnTo>
                  <a:pt x="568" y="98"/>
                </a:lnTo>
                <a:lnTo>
                  <a:pt x="568" y="98"/>
                </a:lnTo>
                <a:lnTo>
                  <a:pt x="568" y="98"/>
                </a:lnTo>
                <a:lnTo>
                  <a:pt x="568" y="98"/>
                </a:lnTo>
                <a:lnTo>
                  <a:pt x="568" y="98"/>
                </a:lnTo>
                <a:lnTo>
                  <a:pt x="568" y="98"/>
                </a:lnTo>
                <a:lnTo>
                  <a:pt x="568" y="98"/>
                </a:lnTo>
                <a:lnTo>
                  <a:pt x="568" y="98"/>
                </a:lnTo>
                <a:lnTo>
                  <a:pt x="568" y="98"/>
                </a:lnTo>
                <a:lnTo>
                  <a:pt x="568" y="98"/>
                </a:lnTo>
                <a:lnTo>
                  <a:pt x="568" y="98"/>
                </a:lnTo>
                <a:lnTo>
                  <a:pt x="568" y="98"/>
                </a:lnTo>
                <a:lnTo>
                  <a:pt x="569" y="98"/>
                </a:lnTo>
                <a:lnTo>
                  <a:pt x="569" y="98"/>
                </a:lnTo>
                <a:lnTo>
                  <a:pt x="569" y="98"/>
                </a:lnTo>
                <a:lnTo>
                  <a:pt x="569" y="98"/>
                </a:lnTo>
                <a:lnTo>
                  <a:pt x="569" y="98"/>
                </a:lnTo>
                <a:lnTo>
                  <a:pt x="569" y="98"/>
                </a:lnTo>
                <a:lnTo>
                  <a:pt x="569" y="98"/>
                </a:lnTo>
                <a:lnTo>
                  <a:pt x="569" y="98"/>
                </a:lnTo>
                <a:lnTo>
                  <a:pt x="569" y="98"/>
                </a:lnTo>
                <a:lnTo>
                  <a:pt x="570" y="98"/>
                </a:lnTo>
                <a:lnTo>
                  <a:pt x="570" y="98"/>
                </a:lnTo>
                <a:lnTo>
                  <a:pt x="570" y="98"/>
                </a:lnTo>
                <a:lnTo>
                  <a:pt x="571" y="98"/>
                </a:lnTo>
                <a:lnTo>
                  <a:pt x="571" y="98"/>
                </a:lnTo>
                <a:lnTo>
                  <a:pt x="571" y="98"/>
                </a:lnTo>
                <a:lnTo>
                  <a:pt x="571" y="98"/>
                </a:lnTo>
                <a:lnTo>
                  <a:pt x="571" y="98"/>
                </a:lnTo>
                <a:lnTo>
                  <a:pt x="571" y="98"/>
                </a:lnTo>
                <a:lnTo>
                  <a:pt x="572" y="98"/>
                </a:lnTo>
                <a:lnTo>
                  <a:pt x="572" y="98"/>
                </a:lnTo>
                <a:lnTo>
                  <a:pt x="572" y="98"/>
                </a:lnTo>
                <a:lnTo>
                  <a:pt x="572" y="98"/>
                </a:lnTo>
                <a:lnTo>
                  <a:pt x="572" y="98"/>
                </a:lnTo>
                <a:lnTo>
                  <a:pt x="572" y="98"/>
                </a:lnTo>
                <a:lnTo>
                  <a:pt x="572" y="98"/>
                </a:lnTo>
                <a:lnTo>
                  <a:pt x="572" y="98"/>
                </a:lnTo>
                <a:lnTo>
                  <a:pt x="572" y="98"/>
                </a:lnTo>
                <a:lnTo>
                  <a:pt x="572" y="98"/>
                </a:lnTo>
                <a:lnTo>
                  <a:pt x="572" y="98"/>
                </a:lnTo>
                <a:lnTo>
                  <a:pt x="572" y="98"/>
                </a:lnTo>
                <a:lnTo>
                  <a:pt x="572" y="98"/>
                </a:lnTo>
                <a:lnTo>
                  <a:pt x="572" y="98"/>
                </a:lnTo>
                <a:lnTo>
                  <a:pt x="572" y="98"/>
                </a:lnTo>
                <a:lnTo>
                  <a:pt x="572" y="98"/>
                </a:lnTo>
                <a:lnTo>
                  <a:pt x="572" y="98"/>
                </a:lnTo>
              </a:path>
            </a:pathLst>
          </a:custGeom>
          <a:noFill/>
          <a:ln w="28575" cap="flat">
            <a:solidFill>
              <a:srgbClr val="C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23" name="Freeform 433">
            <a:extLst>
              <a:ext uri="{FF2B5EF4-FFF2-40B4-BE49-F238E27FC236}">
                <a16:creationId xmlns:a16="http://schemas.microsoft.com/office/drawing/2014/main" id="{184E79A8-2098-4DB5-AD04-55A3EEB1612B}"/>
              </a:ext>
            </a:extLst>
          </p:cNvPr>
          <p:cNvSpPr>
            <a:spLocks/>
          </p:cNvSpPr>
          <p:nvPr/>
        </p:nvSpPr>
        <p:spPr bwMode="auto">
          <a:xfrm>
            <a:off x="1612932" y="1483093"/>
            <a:ext cx="2683186" cy="164275"/>
          </a:xfrm>
          <a:custGeom>
            <a:avLst/>
            <a:gdLst>
              <a:gd name="T0" fmla="*/ 6 w 553"/>
              <a:gd name="T1" fmla="*/ 0 h 42"/>
              <a:gd name="T2" fmla="*/ 23 w 553"/>
              <a:gd name="T3" fmla="*/ 1 h 42"/>
              <a:gd name="T4" fmla="*/ 43 w 553"/>
              <a:gd name="T5" fmla="*/ 2 h 42"/>
              <a:gd name="T6" fmla="*/ 64 w 553"/>
              <a:gd name="T7" fmla="*/ 3 h 42"/>
              <a:gd name="T8" fmla="*/ 93 w 553"/>
              <a:gd name="T9" fmla="*/ 4 h 42"/>
              <a:gd name="T10" fmla="*/ 119 w 553"/>
              <a:gd name="T11" fmla="*/ 6 h 42"/>
              <a:gd name="T12" fmla="*/ 146 w 553"/>
              <a:gd name="T13" fmla="*/ 7 h 42"/>
              <a:gd name="T14" fmla="*/ 168 w 553"/>
              <a:gd name="T15" fmla="*/ 8 h 42"/>
              <a:gd name="T16" fmla="*/ 184 w 553"/>
              <a:gd name="T17" fmla="*/ 9 h 42"/>
              <a:gd name="T18" fmla="*/ 199 w 553"/>
              <a:gd name="T19" fmla="*/ 10 h 42"/>
              <a:gd name="T20" fmla="*/ 222 w 553"/>
              <a:gd name="T21" fmla="*/ 12 h 42"/>
              <a:gd name="T22" fmla="*/ 248 w 553"/>
              <a:gd name="T23" fmla="*/ 14 h 42"/>
              <a:gd name="T24" fmla="*/ 261 w 553"/>
              <a:gd name="T25" fmla="*/ 15 h 42"/>
              <a:gd name="T26" fmla="*/ 271 w 553"/>
              <a:gd name="T27" fmla="*/ 16 h 42"/>
              <a:gd name="T28" fmla="*/ 276 w 553"/>
              <a:gd name="T29" fmla="*/ 16 h 42"/>
              <a:gd name="T30" fmla="*/ 279 w 553"/>
              <a:gd name="T31" fmla="*/ 17 h 42"/>
              <a:gd name="T32" fmla="*/ 287 w 553"/>
              <a:gd name="T33" fmla="*/ 17 h 42"/>
              <a:gd name="T34" fmla="*/ 301 w 553"/>
              <a:gd name="T35" fmla="*/ 18 h 42"/>
              <a:gd name="T36" fmla="*/ 317 w 553"/>
              <a:gd name="T37" fmla="*/ 20 h 42"/>
              <a:gd name="T38" fmla="*/ 329 w 553"/>
              <a:gd name="T39" fmla="*/ 21 h 42"/>
              <a:gd name="T40" fmla="*/ 337 w 553"/>
              <a:gd name="T41" fmla="*/ 22 h 42"/>
              <a:gd name="T42" fmla="*/ 345 w 553"/>
              <a:gd name="T43" fmla="*/ 23 h 42"/>
              <a:gd name="T44" fmla="*/ 357 w 553"/>
              <a:gd name="T45" fmla="*/ 24 h 42"/>
              <a:gd name="T46" fmla="*/ 365 w 553"/>
              <a:gd name="T47" fmla="*/ 25 h 42"/>
              <a:gd name="T48" fmla="*/ 369 w 553"/>
              <a:gd name="T49" fmla="*/ 26 h 42"/>
              <a:gd name="T50" fmla="*/ 374 w 553"/>
              <a:gd name="T51" fmla="*/ 26 h 42"/>
              <a:gd name="T52" fmla="*/ 378 w 553"/>
              <a:gd name="T53" fmla="*/ 26 h 42"/>
              <a:gd name="T54" fmla="*/ 387 w 553"/>
              <a:gd name="T55" fmla="*/ 26 h 42"/>
              <a:gd name="T56" fmla="*/ 394 w 553"/>
              <a:gd name="T57" fmla="*/ 27 h 42"/>
              <a:gd name="T58" fmla="*/ 403 w 553"/>
              <a:gd name="T59" fmla="*/ 28 h 42"/>
              <a:gd name="T60" fmla="*/ 412 w 553"/>
              <a:gd name="T61" fmla="*/ 28 h 42"/>
              <a:gd name="T62" fmla="*/ 418 w 553"/>
              <a:gd name="T63" fmla="*/ 29 h 42"/>
              <a:gd name="T64" fmla="*/ 424 w 553"/>
              <a:gd name="T65" fmla="*/ 29 h 42"/>
              <a:gd name="T66" fmla="*/ 430 w 553"/>
              <a:gd name="T67" fmla="*/ 29 h 42"/>
              <a:gd name="T68" fmla="*/ 438 w 553"/>
              <a:gd name="T69" fmla="*/ 29 h 42"/>
              <a:gd name="T70" fmla="*/ 446 w 553"/>
              <a:gd name="T71" fmla="*/ 30 h 42"/>
              <a:gd name="T72" fmla="*/ 450 w 553"/>
              <a:gd name="T73" fmla="*/ 31 h 42"/>
              <a:gd name="T74" fmla="*/ 452 w 553"/>
              <a:gd name="T75" fmla="*/ 31 h 42"/>
              <a:gd name="T76" fmla="*/ 456 w 553"/>
              <a:gd name="T77" fmla="*/ 32 h 42"/>
              <a:gd name="T78" fmla="*/ 459 w 553"/>
              <a:gd name="T79" fmla="*/ 32 h 42"/>
              <a:gd name="T80" fmla="*/ 462 w 553"/>
              <a:gd name="T81" fmla="*/ 32 h 42"/>
              <a:gd name="T82" fmla="*/ 465 w 553"/>
              <a:gd name="T83" fmla="*/ 32 h 42"/>
              <a:gd name="T84" fmla="*/ 468 w 553"/>
              <a:gd name="T85" fmla="*/ 33 h 42"/>
              <a:gd name="T86" fmla="*/ 471 w 553"/>
              <a:gd name="T87" fmla="*/ 33 h 42"/>
              <a:gd name="T88" fmla="*/ 475 w 553"/>
              <a:gd name="T89" fmla="*/ 34 h 42"/>
              <a:gd name="T90" fmla="*/ 479 w 553"/>
              <a:gd name="T91" fmla="*/ 35 h 42"/>
              <a:gd name="T92" fmla="*/ 486 w 553"/>
              <a:gd name="T93" fmla="*/ 35 h 42"/>
              <a:gd name="T94" fmla="*/ 491 w 553"/>
              <a:gd name="T95" fmla="*/ 37 h 42"/>
              <a:gd name="T96" fmla="*/ 496 w 553"/>
              <a:gd name="T97" fmla="*/ 37 h 42"/>
              <a:gd name="T98" fmla="*/ 501 w 553"/>
              <a:gd name="T99" fmla="*/ 37 h 42"/>
              <a:gd name="T100" fmla="*/ 505 w 553"/>
              <a:gd name="T101" fmla="*/ 37 h 42"/>
              <a:gd name="T102" fmla="*/ 509 w 553"/>
              <a:gd name="T103" fmla="*/ 38 h 42"/>
              <a:gd name="T104" fmla="*/ 512 w 553"/>
              <a:gd name="T105" fmla="*/ 38 h 42"/>
              <a:gd name="T106" fmla="*/ 519 w 553"/>
              <a:gd name="T107" fmla="*/ 38 h 42"/>
              <a:gd name="T108" fmla="*/ 525 w 553"/>
              <a:gd name="T109" fmla="*/ 39 h 42"/>
              <a:gd name="T110" fmla="*/ 529 w 553"/>
              <a:gd name="T111" fmla="*/ 40 h 42"/>
              <a:gd name="T112" fmla="*/ 532 w 553"/>
              <a:gd name="T113" fmla="*/ 40 h 42"/>
              <a:gd name="T114" fmla="*/ 536 w 553"/>
              <a:gd name="T115" fmla="*/ 40 h 42"/>
              <a:gd name="T116" fmla="*/ 542 w 553"/>
              <a:gd name="T117" fmla="*/ 41 h 42"/>
              <a:gd name="T118" fmla="*/ 547 w 553"/>
              <a:gd name="T119" fmla="*/ 41 h 42"/>
              <a:gd name="T120" fmla="*/ 549 w 553"/>
              <a:gd name="T121" fmla="*/ 41 h 42"/>
              <a:gd name="T122" fmla="*/ 552 w 553"/>
              <a:gd name="T123" fmla="*/ 42 h 42"/>
              <a:gd name="T124" fmla="*/ 553 w 553"/>
              <a:gd name="T125"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3" h="42">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3" y="0"/>
                </a:lnTo>
                <a:lnTo>
                  <a:pt x="3"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5" y="0"/>
                </a:lnTo>
                <a:lnTo>
                  <a:pt x="5" y="0"/>
                </a:lnTo>
                <a:lnTo>
                  <a:pt x="5" y="0"/>
                </a:lnTo>
                <a:lnTo>
                  <a:pt x="5" y="0"/>
                </a:lnTo>
                <a:lnTo>
                  <a:pt x="5" y="0"/>
                </a:lnTo>
                <a:lnTo>
                  <a:pt x="5" y="0"/>
                </a:lnTo>
                <a:lnTo>
                  <a:pt x="6" y="0"/>
                </a:lnTo>
                <a:lnTo>
                  <a:pt x="6" y="0"/>
                </a:lnTo>
                <a:lnTo>
                  <a:pt x="6" y="0"/>
                </a:lnTo>
                <a:lnTo>
                  <a:pt x="6" y="0"/>
                </a:lnTo>
                <a:lnTo>
                  <a:pt x="6" y="0"/>
                </a:lnTo>
                <a:lnTo>
                  <a:pt x="6" y="0"/>
                </a:lnTo>
                <a:lnTo>
                  <a:pt x="8" y="0"/>
                </a:lnTo>
                <a:lnTo>
                  <a:pt x="8" y="0"/>
                </a:lnTo>
                <a:lnTo>
                  <a:pt x="8" y="0"/>
                </a:lnTo>
                <a:lnTo>
                  <a:pt x="9" y="0"/>
                </a:lnTo>
                <a:lnTo>
                  <a:pt x="9" y="0"/>
                </a:lnTo>
                <a:lnTo>
                  <a:pt x="9" y="0"/>
                </a:lnTo>
                <a:lnTo>
                  <a:pt x="10" y="0"/>
                </a:lnTo>
                <a:lnTo>
                  <a:pt x="10" y="0"/>
                </a:lnTo>
                <a:lnTo>
                  <a:pt x="10" y="0"/>
                </a:lnTo>
                <a:lnTo>
                  <a:pt x="10" y="0"/>
                </a:lnTo>
                <a:lnTo>
                  <a:pt x="10" y="0"/>
                </a:lnTo>
                <a:lnTo>
                  <a:pt x="10" y="0"/>
                </a:lnTo>
                <a:lnTo>
                  <a:pt x="11" y="0"/>
                </a:lnTo>
                <a:lnTo>
                  <a:pt x="11" y="0"/>
                </a:lnTo>
                <a:lnTo>
                  <a:pt x="11" y="0"/>
                </a:lnTo>
                <a:lnTo>
                  <a:pt x="11" y="0"/>
                </a:lnTo>
                <a:lnTo>
                  <a:pt x="11" y="0"/>
                </a:lnTo>
                <a:lnTo>
                  <a:pt x="11" y="0"/>
                </a:lnTo>
                <a:lnTo>
                  <a:pt x="11" y="0"/>
                </a:lnTo>
                <a:lnTo>
                  <a:pt x="11" y="0"/>
                </a:lnTo>
                <a:lnTo>
                  <a:pt x="11" y="0"/>
                </a:lnTo>
                <a:lnTo>
                  <a:pt x="12" y="0"/>
                </a:lnTo>
                <a:lnTo>
                  <a:pt x="12" y="0"/>
                </a:lnTo>
                <a:lnTo>
                  <a:pt x="12" y="0"/>
                </a:lnTo>
                <a:lnTo>
                  <a:pt x="13" y="0"/>
                </a:lnTo>
                <a:lnTo>
                  <a:pt x="13" y="0"/>
                </a:lnTo>
                <a:lnTo>
                  <a:pt x="13" y="0"/>
                </a:lnTo>
                <a:lnTo>
                  <a:pt x="15" y="0"/>
                </a:lnTo>
                <a:lnTo>
                  <a:pt x="15" y="1"/>
                </a:lnTo>
                <a:lnTo>
                  <a:pt x="15" y="1"/>
                </a:lnTo>
                <a:lnTo>
                  <a:pt x="15" y="1"/>
                </a:lnTo>
                <a:lnTo>
                  <a:pt x="15" y="1"/>
                </a:lnTo>
                <a:lnTo>
                  <a:pt x="15" y="1"/>
                </a:lnTo>
                <a:lnTo>
                  <a:pt x="16" y="1"/>
                </a:lnTo>
                <a:lnTo>
                  <a:pt x="16" y="1"/>
                </a:lnTo>
                <a:lnTo>
                  <a:pt x="16" y="1"/>
                </a:lnTo>
                <a:lnTo>
                  <a:pt x="18" y="1"/>
                </a:lnTo>
                <a:lnTo>
                  <a:pt x="18" y="1"/>
                </a:lnTo>
                <a:lnTo>
                  <a:pt x="18" y="1"/>
                </a:lnTo>
                <a:lnTo>
                  <a:pt x="19" y="1"/>
                </a:lnTo>
                <a:lnTo>
                  <a:pt x="19" y="1"/>
                </a:lnTo>
                <a:lnTo>
                  <a:pt x="19" y="1"/>
                </a:lnTo>
                <a:lnTo>
                  <a:pt x="19" y="1"/>
                </a:lnTo>
                <a:lnTo>
                  <a:pt x="19" y="1"/>
                </a:lnTo>
                <a:lnTo>
                  <a:pt x="19" y="1"/>
                </a:lnTo>
                <a:lnTo>
                  <a:pt x="20" y="1"/>
                </a:lnTo>
                <a:lnTo>
                  <a:pt x="20" y="1"/>
                </a:lnTo>
                <a:lnTo>
                  <a:pt x="20" y="1"/>
                </a:lnTo>
                <a:lnTo>
                  <a:pt x="21" y="1"/>
                </a:lnTo>
                <a:lnTo>
                  <a:pt x="21" y="1"/>
                </a:lnTo>
                <a:lnTo>
                  <a:pt x="21" y="1"/>
                </a:lnTo>
                <a:lnTo>
                  <a:pt x="22" y="1"/>
                </a:lnTo>
                <a:lnTo>
                  <a:pt x="22" y="1"/>
                </a:lnTo>
                <a:lnTo>
                  <a:pt x="22" y="1"/>
                </a:lnTo>
                <a:lnTo>
                  <a:pt x="22" y="1"/>
                </a:lnTo>
                <a:lnTo>
                  <a:pt x="22" y="1"/>
                </a:lnTo>
                <a:lnTo>
                  <a:pt x="22" y="1"/>
                </a:lnTo>
                <a:lnTo>
                  <a:pt x="23" y="1"/>
                </a:lnTo>
                <a:lnTo>
                  <a:pt x="23" y="1"/>
                </a:lnTo>
                <a:lnTo>
                  <a:pt x="23" y="1"/>
                </a:lnTo>
                <a:lnTo>
                  <a:pt x="23" y="1"/>
                </a:lnTo>
                <a:lnTo>
                  <a:pt x="23" y="1"/>
                </a:lnTo>
                <a:lnTo>
                  <a:pt x="23" y="1"/>
                </a:lnTo>
                <a:lnTo>
                  <a:pt x="25" y="1"/>
                </a:lnTo>
                <a:lnTo>
                  <a:pt x="25" y="1"/>
                </a:lnTo>
                <a:lnTo>
                  <a:pt x="25" y="1"/>
                </a:lnTo>
                <a:lnTo>
                  <a:pt x="25" y="1"/>
                </a:lnTo>
                <a:lnTo>
                  <a:pt x="25" y="1"/>
                </a:lnTo>
                <a:lnTo>
                  <a:pt x="25" y="1"/>
                </a:lnTo>
                <a:lnTo>
                  <a:pt x="26" y="1"/>
                </a:lnTo>
                <a:lnTo>
                  <a:pt x="26" y="1"/>
                </a:lnTo>
                <a:lnTo>
                  <a:pt x="26" y="1"/>
                </a:lnTo>
                <a:lnTo>
                  <a:pt x="28" y="1"/>
                </a:lnTo>
                <a:lnTo>
                  <a:pt x="28" y="1"/>
                </a:lnTo>
                <a:lnTo>
                  <a:pt x="28" y="1"/>
                </a:lnTo>
                <a:lnTo>
                  <a:pt x="28" y="1"/>
                </a:lnTo>
                <a:lnTo>
                  <a:pt x="28" y="1"/>
                </a:lnTo>
                <a:lnTo>
                  <a:pt x="28" y="1"/>
                </a:lnTo>
                <a:lnTo>
                  <a:pt x="28" y="1"/>
                </a:lnTo>
                <a:lnTo>
                  <a:pt x="28" y="1"/>
                </a:lnTo>
                <a:lnTo>
                  <a:pt x="28" y="1"/>
                </a:lnTo>
                <a:lnTo>
                  <a:pt x="29" y="1"/>
                </a:lnTo>
                <a:lnTo>
                  <a:pt x="29" y="1"/>
                </a:lnTo>
                <a:lnTo>
                  <a:pt x="29" y="1"/>
                </a:lnTo>
                <a:lnTo>
                  <a:pt x="31" y="1"/>
                </a:lnTo>
                <a:lnTo>
                  <a:pt x="31" y="1"/>
                </a:lnTo>
                <a:lnTo>
                  <a:pt x="31" y="1"/>
                </a:lnTo>
                <a:lnTo>
                  <a:pt x="31" y="1"/>
                </a:lnTo>
                <a:lnTo>
                  <a:pt x="31" y="1"/>
                </a:lnTo>
                <a:lnTo>
                  <a:pt x="31" y="1"/>
                </a:lnTo>
                <a:lnTo>
                  <a:pt x="34" y="1"/>
                </a:lnTo>
                <a:lnTo>
                  <a:pt x="34" y="1"/>
                </a:lnTo>
                <a:lnTo>
                  <a:pt x="34" y="1"/>
                </a:lnTo>
                <a:lnTo>
                  <a:pt x="35" y="1"/>
                </a:lnTo>
                <a:lnTo>
                  <a:pt x="35" y="1"/>
                </a:lnTo>
                <a:lnTo>
                  <a:pt x="35" y="1"/>
                </a:lnTo>
                <a:lnTo>
                  <a:pt x="37" y="1"/>
                </a:lnTo>
                <a:lnTo>
                  <a:pt x="37" y="1"/>
                </a:lnTo>
                <a:lnTo>
                  <a:pt x="37" y="1"/>
                </a:lnTo>
                <a:lnTo>
                  <a:pt x="38" y="1"/>
                </a:lnTo>
                <a:lnTo>
                  <a:pt x="38" y="2"/>
                </a:lnTo>
                <a:lnTo>
                  <a:pt x="38" y="2"/>
                </a:lnTo>
                <a:lnTo>
                  <a:pt x="39" y="2"/>
                </a:lnTo>
                <a:lnTo>
                  <a:pt x="39" y="2"/>
                </a:lnTo>
                <a:lnTo>
                  <a:pt x="39" y="2"/>
                </a:lnTo>
                <a:lnTo>
                  <a:pt x="39" y="2"/>
                </a:lnTo>
                <a:lnTo>
                  <a:pt x="39" y="2"/>
                </a:lnTo>
                <a:lnTo>
                  <a:pt x="39" y="2"/>
                </a:lnTo>
                <a:lnTo>
                  <a:pt x="40" y="2"/>
                </a:lnTo>
                <a:lnTo>
                  <a:pt x="40" y="2"/>
                </a:lnTo>
                <a:lnTo>
                  <a:pt x="40" y="2"/>
                </a:lnTo>
                <a:lnTo>
                  <a:pt x="40" y="2"/>
                </a:lnTo>
                <a:lnTo>
                  <a:pt x="40" y="2"/>
                </a:lnTo>
                <a:lnTo>
                  <a:pt x="40" y="2"/>
                </a:lnTo>
                <a:lnTo>
                  <a:pt x="42" y="2"/>
                </a:lnTo>
                <a:lnTo>
                  <a:pt x="42" y="2"/>
                </a:lnTo>
                <a:lnTo>
                  <a:pt x="42" y="2"/>
                </a:lnTo>
                <a:lnTo>
                  <a:pt x="43" y="2"/>
                </a:lnTo>
                <a:lnTo>
                  <a:pt x="43" y="2"/>
                </a:lnTo>
                <a:lnTo>
                  <a:pt x="43" y="2"/>
                </a:lnTo>
                <a:lnTo>
                  <a:pt x="44" y="2"/>
                </a:lnTo>
                <a:lnTo>
                  <a:pt x="44" y="2"/>
                </a:lnTo>
                <a:lnTo>
                  <a:pt x="44" y="2"/>
                </a:lnTo>
                <a:lnTo>
                  <a:pt x="46" y="2"/>
                </a:lnTo>
                <a:lnTo>
                  <a:pt x="46" y="2"/>
                </a:lnTo>
                <a:lnTo>
                  <a:pt x="46" y="2"/>
                </a:lnTo>
                <a:lnTo>
                  <a:pt x="46" y="2"/>
                </a:lnTo>
                <a:lnTo>
                  <a:pt x="46" y="2"/>
                </a:lnTo>
                <a:lnTo>
                  <a:pt x="46" y="2"/>
                </a:lnTo>
                <a:lnTo>
                  <a:pt x="47" y="2"/>
                </a:lnTo>
                <a:lnTo>
                  <a:pt x="47" y="2"/>
                </a:lnTo>
                <a:lnTo>
                  <a:pt x="47" y="2"/>
                </a:lnTo>
                <a:lnTo>
                  <a:pt x="47" y="2"/>
                </a:lnTo>
                <a:lnTo>
                  <a:pt x="47" y="2"/>
                </a:lnTo>
                <a:lnTo>
                  <a:pt x="47" y="2"/>
                </a:lnTo>
                <a:lnTo>
                  <a:pt x="49" y="2"/>
                </a:lnTo>
                <a:lnTo>
                  <a:pt x="49" y="2"/>
                </a:lnTo>
                <a:lnTo>
                  <a:pt x="49" y="2"/>
                </a:lnTo>
                <a:lnTo>
                  <a:pt x="50" y="2"/>
                </a:lnTo>
                <a:lnTo>
                  <a:pt x="50" y="2"/>
                </a:lnTo>
                <a:lnTo>
                  <a:pt x="50" y="2"/>
                </a:lnTo>
                <a:lnTo>
                  <a:pt x="52" y="2"/>
                </a:lnTo>
                <a:lnTo>
                  <a:pt x="52" y="2"/>
                </a:lnTo>
                <a:lnTo>
                  <a:pt x="52" y="2"/>
                </a:lnTo>
                <a:lnTo>
                  <a:pt x="54" y="2"/>
                </a:lnTo>
                <a:lnTo>
                  <a:pt x="54" y="2"/>
                </a:lnTo>
                <a:lnTo>
                  <a:pt x="54" y="2"/>
                </a:lnTo>
                <a:lnTo>
                  <a:pt x="55" y="2"/>
                </a:lnTo>
                <a:lnTo>
                  <a:pt x="55" y="2"/>
                </a:lnTo>
                <a:lnTo>
                  <a:pt x="55" y="2"/>
                </a:lnTo>
                <a:lnTo>
                  <a:pt x="55" y="2"/>
                </a:lnTo>
                <a:lnTo>
                  <a:pt x="55" y="2"/>
                </a:lnTo>
                <a:lnTo>
                  <a:pt x="55" y="2"/>
                </a:lnTo>
                <a:lnTo>
                  <a:pt x="57" y="2"/>
                </a:lnTo>
                <a:lnTo>
                  <a:pt x="57" y="2"/>
                </a:lnTo>
                <a:lnTo>
                  <a:pt x="57" y="2"/>
                </a:lnTo>
                <a:lnTo>
                  <a:pt x="58" y="2"/>
                </a:lnTo>
                <a:lnTo>
                  <a:pt x="58" y="2"/>
                </a:lnTo>
                <a:lnTo>
                  <a:pt x="58" y="2"/>
                </a:lnTo>
                <a:lnTo>
                  <a:pt x="59" y="2"/>
                </a:lnTo>
                <a:lnTo>
                  <a:pt x="59" y="3"/>
                </a:lnTo>
                <a:lnTo>
                  <a:pt x="59" y="3"/>
                </a:lnTo>
                <a:lnTo>
                  <a:pt x="61" y="3"/>
                </a:lnTo>
                <a:lnTo>
                  <a:pt x="61" y="3"/>
                </a:lnTo>
                <a:lnTo>
                  <a:pt x="61" y="3"/>
                </a:lnTo>
                <a:lnTo>
                  <a:pt x="62" y="3"/>
                </a:lnTo>
                <a:lnTo>
                  <a:pt x="62" y="3"/>
                </a:lnTo>
                <a:lnTo>
                  <a:pt x="62" y="3"/>
                </a:lnTo>
                <a:lnTo>
                  <a:pt x="62" y="3"/>
                </a:lnTo>
                <a:lnTo>
                  <a:pt x="62" y="3"/>
                </a:lnTo>
                <a:lnTo>
                  <a:pt x="62" y="3"/>
                </a:lnTo>
                <a:lnTo>
                  <a:pt x="63" y="3"/>
                </a:lnTo>
                <a:lnTo>
                  <a:pt x="63" y="3"/>
                </a:lnTo>
                <a:lnTo>
                  <a:pt x="63" y="3"/>
                </a:lnTo>
                <a:lnTo>
                  <a:pt x="63" y="3"/>
                </a:lnTo>
                <a:lnTo>
                  <a:pt x="63" y="3"/>
                </a:lnTo>
                <a:lnTo>
                  <a:pt x="63" y="3"/>
                </a:lnTo>
                <a:lnTo>
                  <a:pt x="64" y="3"/>
                </a:lnTo>
                <a:lnTo>
                  <a:pt x="64" y="3"/>
                </a:lnTo>
                <a:lnTo>
                  <a:pt x="64" y="3"/>
                </a:lnTo>
                <a:lnTo>
                  <a:pt x="65" y="3"/>
                </a:lnTo>
                <a:lnTo>
                  <a:pt x="65" y="3"/>
                </a:lnTo>
                <a:lnTo>
                  <a:pt x="65" y="3"/>
                </a:lnTo>
                <a:lnTo>
                  <a:pt x="65" y="3"/>
                </a:lnTo>
                <a:lnTo>
                  <a:pt x="65" y="3"/>
                </a:lnTo>
                <a:lnTo>
                  <a:pt x="65" y="3"/>
                </a:lnTo>
                <a:lnTo>
                  <a:pt x="69" y="3"/>
                </a:lnTo>
                <a:lnTo>
                  <a:pt x="69" y="3"/>
                </a:lnTo>
                <a:lnTo>
                  <a:pt x="69" y="3"/>
                </a:lnTo>
                <a:lnTo>
                  <a:pt x="70" y="3"/>
                </a:lnTo>
                <a:lnTo>
                  <a:pt x="70" y="3"/>
                </a:lnTo>
                <a:lnTo>
                  <a:pt x="70" y="3"/>
                </a:lnTo>
                <a:lnTo>
                  <a:pt x="70" y="3"/>
                </a:lnTo>
                <a:lnTo>
                  <a:pt x="70" y="3"/>
                </a:lnTo>
                <a:lnTo>
                  <a:pt x="70" y="3"/>
                </a:lnTo>
                <a:lnTo>
                  <a:pt x="71" y="3"/>
                </a:lnTo>
                <a:lnTo>
                  <a:pt x="71" y="3"/>
                </a:lnTo>
                <a:lnTo>
                  <a:pt x="71" y="3"/>
                </a:lnTo>
                <a:lnTo>
                  <a:pt x="71" y="3"/>
                </a:lnTo>
                <a:lnTo>
                  <a:pt x="71" y="3"/>
                </a:lnTo>
                <a:lnTo>
                  <a:pt x="71" y="3"/>
                </a:lnTo>
                <a:lnTo>
                  <a:pt x="75" y="3"/>
                </a:lnTo>
                <a:lnTo>
                  <a:pt x="75" y="3"/>
                </a:lnTo>
                <a:lnTo>
                  <a:pt x="75" y="3"/>
                </a:lnTo>
                <a:lnTo>
                  <a:pt x="80" y="3"/>
                </a:lnTo>
                <a:lnTo>
                  <a:pt x="80" y="4"/>
                </a:lnTo>
                <a:lnTo>
                  <a:pt x="80" y="4"/>
                </a:lnTo>
                <a:lnTo>
                  <a:pt x="80" y="4"/>
                </a:lnTo>
                <a:lnTo>
                  <a:pt x="80" y="4"/>
                </a:lnTo>
                <a:lnTo>
                  <a:pt x="80" y="4"/>
                </a:lnTo>
                <a:lnTo>
                  <a:pt x="81" y="4"/>
                </a:lnTo>
                <a:lnTo>
                  <a:pt x="81" y="4"/>
                </a:lnTo>
                <a:lnTo>
                  <a:pt x="81" y="4"/>
                </a:lnTo>
                <a:lnTo>
                  <a:pt x="82" y="4"/>
                </a:lnTo>
                <a:lnTo>
                  <a:pt x="82" y="4"/>
                </a:lnTo>
                <a:lnTo>
                  <a:pt x="82" y="4"/>
                </a:lnTo>
                <a:lnTo>
                  <a:pt x="83" y="4"/>
                </a:lnTo>
                <a:lnTo>
                  <a:pt x="83" y="4"/>
                </a:lnTo>
                <a:lnTo>
                  <a:pt x="83" y="4"/>
                </a:lnTo>
                <a:lnTo>
                  <a:pt x="87" y="4"/>
                </a:lnTo>
                <a:lnTo>
                  <a:pt x="87" y="4"/>
                </a:lnTo>
                <a:lnTo>
                  <a:pt x="87" y="4"/>
                </a:lnTo>
                <a:lnTo>
                  <a:pt x="88" y="4"/>
                </a:lnTo>
                <a:lnTo>
                  <a:pt x="88" y="4"/>
                </a:lnTo>
                <a:lnTo>
                  <a:pt x="88" y="4"/>
                </a:lnTo>
                <a:lnTo>
                  <a:pt x="90" y="4"/>
                </a:lnTo>
                <a:lnTo>
                  <a:pt x="90" y="4"/>
                </a:lnTo>
                <a:lnTo>
                  <a:pt x="90" y="4"/>
                </a:lnTo>
                <a:lnTo>
                  <a:pt x="90" y="4"/>
                </a:lnTo>
                <a:lnTo>
                  <a:pt x="90" y="4"/>
                </a:lnTo>
                <a:lnTo>
                  <a:pt x="90" y="4"/>
                </a:lnTo>
                <a:lnTo>
                  <a:pt x="91" y="4"/>
                </a:lnTo>
                <a:lnTo>
                  <a:pt x="91" y="4"/>
                </a:lnTo>
                <a:lnTo>
                  <a:pt x="91" y="4"/>
                </a:lnTo>
                <a:lnTo>
                  <a:pt x="92" y="4"/>
                </a:lnTo>
                <a:lnTo>
                  <a:pt x="92" y="4"/>
                </a:lnTo>
                <a:lnTo>
                  <a:pt x="92" y="4"/>
                </a:lnTo>
                <a:lnTo>
                  <a:pt x="92" y="4"/>
                </a:lnTo>
                <a:lnTo>
                  <a:pt x="92" y="4"/>
                </a:lnTo>
                <a:lnTo>
                  <a:pt x="92" y="4"/>
                </a:lnTo>
                <a:lnTo>
                  <a:pt x="93" y="4"/>
                </a:lnTo>
                <a:lnTo>
                  <a:pt x="93" y="4"/>
                </a:lnTo>
                <a:lnTo>
                  <a:pt x="93" y="4"/>
                </a:lnTo>
                <a:lnTo>
                  <a:pt x="95" y="4"/>
                </a:lnTo>
                <a:lnTo>
                  <a:pt x="95" y="4"/>
                </a:lnTo>
                <a:lnTo>
                  <a:pt x="95" y="4"/>
                </a:lnTo>
                <a:lnTo>
                  <a:pt x="95" y="4"/>
                </a:lnTo>
                <a:lnTo>
                  <a:pt x="95" y="4"/>
                </a:lnTo>
                <a:lnTo>
                  <a:pt x="95" y="4"/>
                </a:lnTo>
                <a:lnTo>
                  <a:pt x="96" y="4"/>
                </a:lnTo>
                <a:lnTo>
                  <a:pt x="96" y="4"/>
                </a:lnTo>
                <a:lnTo>
                  <a:pt x="96" y="4"/>
                </a:lnTo>
                <a:lnTo>
                  <a:pt x="96" y="4"/>
                </a:lnTo>
                <a:lnTo>
                  <a:pt x="96" y="5"/>
                </a:lnTo>
                <a:lnTo>
                  <a:pt x="96" y="5"/>
                </a:lnTo>
                <a:lnTo>
                  <a:pt x="99" y="5"/>
                </a:lnTo>
                <a:lnTo>
                  <a:pt x="99" y="5"/>
                </a:lnTo>
                <a:lnTo>
                  <a:pt x="99" y="5"/>
                </a:lnTo>
                <a:lnTo>
                  <a:pt x="99" y="5"/>
                </a:lnTo>
                <a:lnTo>
                  <a:pt x="99" y="5"/>
                </a:lnTo>
                <a:lnTo>
                  <a:pt x="99" y="5"/>
                </a:lnTo>
                <a:lnTo>
                  <a:pt x="102" y="5"/>
                </a:lnTo>
                <a:lnTo>
                  <a:pt x="102" y="5"/>
                </a:lnTo>
                <a:lnTo>
                  <a:pt x="102" y="5"/>
                </a:lnTo>
                <a:lnTo>
                  <a:pt x="103" y="5"/>
                </a:lnTo>
                <a:lnTo>
                  <a:pt x="103" y="5"/>
                </a:lnTo>
                <a:lnTo>
                  <a:pt x="103" y="5"/>
                </a:lnTo>
                <a:lnTo>
                  <a:pt x="103" y="5"/>
                </a:lnTo>
                <a:lnTo>
                  <a:pt x="103" y="5"/>
                </a:lnTo>
                <a:lnTo>
                  <a:pt x="103" y="5"/>
                </a:lnTo>
                <a:lnTo>
                  <a:pt x="103" y="5"/>
                </a:lnTo>
                <a:lnTo>
                  <a:pt x="103" y="5"/>
                </a:lnTo>
                <a:lnTo>
                  <a:pt x="103" y="5"/>
                </a:lnTo>
                <a:lnTo>
                  <a:pt x="104" y="5"/>
                </a:lnTo>
                <a:lnTo>
                  <a:pt x="104" y="5"/>
                </a:lnTo>
                <a:lnTo>
                  <a:pt x="104" y="5"/>
                </a:lnTo>
                <a:lnTo>
                  <a:pt x="105" y="5"/>
                </a:lnTo>
                <a:lnTo>
                  <a:pt x="105" y="5"/>
                </a:lnTo>
                <a:lnTo>
                  <a:pt x="105" y="5"/>
                </a:lnTo>
                <a:lnTo>
                  <a:pt x="108" y="5"/>
                </a:lnTo>
                <a:lnTo>
                  <a:pt x="108" y="6"/>
                </a:lnTo>
                <a:lnTo>
                  <a:pt x="108" y="6"/>
                </a:lnTo>
                <a:lnTo>
                  <a:pt x="110" y="6"/>
                </a:lnTo>
                <a:lnTo>
                  <a:pt x="110" y="6"/>
                </a:lnTo>
                <a:lnTo>
                  <a:pt x="110" y="6"/>
                </a:lnTo>
                <a:lnTo>
                  <a:pt x="113" y="6"/>
                </a:lnTo>
                <a:lnTo>
                  <a:pt x="113" y="6"/>
                </a:lnTo>
                <a:lnTo>
                  <a:pt x="113" y="6"/>
                </a:lnTo>
                <a:lnTo>
                  <a:pt x="116" y="6"/>
                </a:lnTo>
                <a:lnTo>
                  <a:pt x="116" y="6"/>
                </a:lnTo>
                <a:lnTo>
                  <a:pt x="116" y="6"/>
                </a:lnTo>
                <a:lnTo>
                  <a:pt x="117" y="6"/>
                </a:lnTo>
                <a:lnTo>
                  <a:pt x="117" y="6"/>
                </a:lnTo>
                <a:lnTo>
                  <a:pt x="117" y="6"/>
                </a:lnTo>
                <a:lnTo>
                  <a:pt x="117" y="6"/>
                </a:lnTo>
                <a:lnTo>
                  <a:pt x="117" y="6"/>
                </a:lnTo>
                <a:lnTo>
                  <a:pt x="117" y="6"/>
                </a:lnTo>
                <a:lnTo>
                  <a:pt x="118" y="6"/>
                </a:lnTo>
                <a:lnTo>
                  <a:pt x="118" y="6"/>
                </a:lnTo>
                <a:lnTo>
                  <a:pt x="118" y="6"/>
                </a:lnTo>
                <a:lnTo>
                  <a:pt x="119" y="6"/>
                </a:lnTo>
                <a:lnTo>
                  <a:pt x="119" y="6"/>
                </a:lnTo>
                <a:lnTo>
                  <a:pt x="119" y="6"/>
                </a:lnTo>
                <a:lnTo>
                  <a:pt x="121" y="6"/>
                </a:lnTo>
                <a:lnTo>
                  <a:pt x="121" y="6"/>
                </a:lnTo>
                <a:lnTo>
                  <a:pt x="121" y="6"/>
                </a:lnTo>
                <a:lnTo>
                  <a:pt x="122" y="6"/>
                </a:lnTo>
                <a:lnTo>
                  <a:pt x="122" y="6"/>
                </a:lnTo>
                <a:lnTo>
                  <a:pt x="122" y="6"/>
                </a:lnTo>
                <a:lnTo>
                  <a:pt x="122" y="6"/>
                </a:lnTo>
                <a:lnTo>
                  <a:pt x="122" y="6"/>
                </a:lnTo>
                <a:lnTo>
                  <a:pt x="122" y="6"/>
                </a:lnTo>
                <a:lnTo>
                  <a:pt x="122" y="6"/>
                </a:lnTo>
                <a:lnTo>
                  <a:pt x="122" y="6"/>
                </a:lnTo>
                <a:lnTo>
                  <a:pt x="122" y="6"/>
                </a:lnTo>
                <a:lnTo>
                  <a:pt x="123" y="6"/>
                </a:lnTo>
                <a:lnTo>
                  <a:pt x="123" y="6"/>
                </a:lnTo>
                <a:lnTo>
                  <a:pt x="123" y="6"/>
                </a:lnTo>
                <a:lnTo>
                  <a:pt x="123" y="6"/>
                </a:lnTo>
                <a:lnTo>
                  <a:pt x="123" y="6"/>
                </a:lnTo>
                <a:lnTo>
                  <a:pt x="123" y="6"/>
                </a:lnTo>
                <a:lnTo>
                  <a:pt x="124" y="6"/>
                </a:lnTo>
                <a:lnTo>
                  <a:pt x="124" y="6"/>
                </a:lnTo>
                <a:lnTo>
                  <a:pt x="124" y="6"/>
                </a:lnTo>
                <a:lnTo>
                  <a:pt x="128" y="6"/>
                </a:lnTo>
                <a:lnTo>
                  <a:pt x="128" y="6"/>
                </a:lnTo>
                <a:lnTo>
                  <a:pt x="128" y="6"/>
                </a:lnTo>
                <a:lnTo>
                  <a:pt x="129" y="6"/>
                </a:lnTo>
                <a:lnTo>
                  <a:pt x="129" y="6"/>
                </a:lnTo>
                <a:lnTo>
                  <a:pt x="129" y="6"/>
                </a:lnTo>
                <a:lnTo>
                  <a:pt x="132" y="6"/>
                </a:lnTo>
                <a:lnTo>
                  <a:pt x="132" y="6"/>
                </a:lnTo>
                <a:lnTo>
                  <a:pt x="132" y="6"/>
                </a:lnTo>
                <a:lnTo>
                  <a:pt x="136" y="6"/>
                </a:lnTo>
                <a:lnTo>
                  <a:pt x="136" y="6"/>
                </a:lnTo>
                <a:lnTo>
                  <a:pt x="136" y="6"/>
                </a:lnTo>
                <a:lnTo>
                  <a:pt x="136" y="6"/>
                </a:lnTo>
                <a:lnTo>
                  <a:pt x="136" y="7"/>
                </a:lnTo>
                <a:lnTo>
                  <a:pt x="136" y="7"/>
                </a:lnTo>
                <a:lnTo>
                  <a:pt x="137" y="7"/>
                </a:lnTo>
                <a:lnTo>
                  <a:pt x="137" y="7"/>
                </a:lnTo>
                <a:lnTo>
                  <a:pt x="137" y="7"/>
                </a:lnTo>
                <a:lnTo>
                  <a:pt x="139" y="7"/>
                </a:lnTo>
                <a:lnTo>
                  <a:pt x="139" y="7"/>
                </a:lnTo>
                <a:lnTo>
                  <a:pt x="139" y="7"/>
                </a:lnTo>
                <a:lnTo>
                  <a:pt x="140" y="7"/>
                </a:lnTo>
                <a:lnTo>
                  <a:pt x="140" y="7"/>
                </a:lnTo>
                <a:lnTo>
                  <a:pt x="140" y="7"/>
                </a:lnTo>
                <a:lnTo>
                  <a:pt x="140" y="7"/>
                </a:lnTo>
                <a:lnTo>
                  <a:pt x="140" y="7"/>
                </a:lnTo>
                <a:lnTo>
                  <a:pt x="140" y="7"/>
                </a:lnTo>
                <a:lnTo>
                  <a:pt x="144" y="7"/>
                </a:lnTo>
                <a:lnTo>
                  <a:pt x="144" y="7"/>
                </a:lnTo>
                <a:lnTo>
                  <a:pt x="144" y="7"/>
                </a:lnTo>
                <a:lnTo>
                  <a:pt x="144" y="7"/>
                </a:lnTo>
                <a:lnTo>
                  <a:pt x="144" y="7"/>
                </a:lnTo>
                <a:lnTo>
                  <a:pt x="144" y="7"/>
                </a:lnTo>
                <a:lnTo>
                  <a:pt x="145" y="7"/>
                </a:lnTo>
                <a:lnTo>
                  <a:pt x="145" y="7"/>
                </a:lnTo>
                <a:lnTo>
                  <a:pt x="145" y="7"/>
                </a:lnTo>
                <a:lnTo>
                  <a:pt x="146" y="7"/>
                </a:lnTo>
                <a:lnTo>
                  <a:pt x="146" y="7"/>
                </a:lnTo>
                <a:lnTo>
                  <a:pt x="146" y="7"/>
                </a:lnTo>
                <a:lnTo>
                  <a:pt x="146" y="7"/>
                </a:lnTo>
                <a:lnTo>
                  <a:pt x="146" y="7"/>
                </a:lnTo>
                <a:lnTo>
                  <a:pt x="146" y="7"/>
                </a:lnTo>
                <a:lnTo>
                  <a:pt x="148" y="7"/>
                </a:lnTo>
                <a:lnTo>
                  <a:pt x="148" y="7"/>
                </a:lnTo>
                <a:lnTo>
                  <a:pt x="148" y="7"/>
                </a:lnTo>
                <a:lnTo>
                  <a:pt x="150" y="7"/>
                </a:lnTo>
                <a:lnTo>
                  <a:pt x="150" y="7"/>
                </a:lnTo>
                <a:lnTo>
                  <a:pt x="150" y="7"/>
                </a:lnTo>
                <a:lnTo>
                  <a:pt x="150" y="7"/>
                </a:lnTo>
                <a:lnTo>
                  <a:pt x="150" y="7"/>
                </a:lnTo>
                <a:lnTo>
                  <a:pt x="150" y="7"/>
                </a:lnTo>
                <a:lnTo>
                  <a:pt x="151" y="7"/>
                </a:lnTo>
                <a:lnTo>
                  <a:pt x="151" y="7"/>
                </a:lnTo>
                <a:lnTo>
                  <a:pt x="151" y="7"/>
                </a:lnTo>
                <a:lnTo>
                  <a:pt x="151" y="7"/>
                </a:lnTo>
                <a:lnTo>
                  <a:pt x="151" y="7"/>
                </a:lnTo>
                <a:lnTo>
                  <a:pt x="151" y="7"/>
                </a:lnTo>
                <a:lnTo>
                  <a:pt x="152" y="7"/>
                </a:lnTo>
                <a:lnTo>
                  <a:pt x="152" y="7"/>
                </a:lnTo>
                <a:lnTo>
                  <a:pt x="152" y="7"/>
                </a:lnTo>
                <a:lnTo>
                  <a:pt x="152" y="7"/>
                </a:lnTo>
                <a:lnTo>
                  <a:pt x="152" y="7"/>
                </a:lnTo>
                <a:lnTo>
                  <a:pt x="152" y="7"/>
                </a:lnTo>
                <a:lnTo>
                  <a:pt x="154" y="7"/>
                </a:lnTo>
                <a:lnTo>
                  <a:pt x="154" y="7"/>
                </a:lnTo>
                <a:lnTo>
                  <a:pt x="154" y="7"/>
                </a:lnTo>
                <a:lnTo>
                  <a:pt x="155" y="7"/>
                </a:lnTo>
                <a:lnTo>
                  <a:pt x="155" y="7"/>
                </a:lnTo>
                <a:lnTo>
                  <a:pt x="155" y="7"/>
                </a:lnTo>
                <a:lnTo>
                  <a:pt x="156" y="7"/>
                </a:lnTo>
                <a:lnTo>
                  <a:pt x="156" y="7"/>
                </a:lnTo>
                <a:lnTo>
                  <a:pt x="156" y="7"/>
                </a:lnTo>
                <a:lnTo>
                  <a:pt x="156" y="7"/>
                </a:lnTo>
                <a:lnTo>
                  <a:pt x="156" y="7"/>
                </a:lnTo>
                <a:lnTo>
                  <a:pt x="156" y="7"/>
                </a:lnTo>
                <a:lnTo>
                  <a:pt x="157" y="7"/>
                </a:lnTo>
                <a:lnTo>
                  <a:pt x="157" y="8"/>
                </a:lnTo>
                <a:lnTo>
                  <a:pt x="157" y="8"/>
                </a:lnTo>
                <a:lnTo>
                  <a:pt x="157" y="8"/>
                </a:lnTo>
                <a:lnTo>
                  <a:pt x="157" y="8"/>
                </a:lnTo>
                <a:lnTo>
                  <a:pt x="157" y="8"/>
                </a:lnTo>
                <a:lnTo>
                  <a:pt x="158" y="8"/>
                </a:lnTo>
                <a:lnTo>
                  <a:pt x="158" y="8"/>
                </a:lnTo>
                <a:lnTo>
                  <a:pt x="158" y="8"/>
                </a:lnTo>
                <a:lnTo>
                  <a:pt x="158" y="8"/>
                </a:lnTo>
                <a:lnTo>
                  <a:pt x="158" y="8"/>
                </a:lnTo>
                <a:lnTo>
                  <a:pt x="158" y="8"/>
                </a:lnTo>
                <a:lnTo>
                  <a:pt x="159" y="8"/>
                </a:lnTo>
                <a:lnTo>
                  <a:pt x="159" y="8"/>
                </a:lnTo>
                <a:lnTo>
                  <a:pt x="159" y="8"/>
                </a:lnTo>
                <a:lnTo>
                  <a:pt x="163" y="8"/>
                </a:lnTo>
                <a:lnTo>
                  <a:pt x="163" y="8"/>
                </a:lnTo>
                <a:lnTo>
                  <a:pt x="163" y="8"/>
                </a:lnTo>
                <a:lnTo>
                  <a:pt x="164" y="8"/>
                </a:lnTo>
                <a:lnTo>
                  <a:pt x="164" y="8"/>
                </a:lnTo>
                <a:lnTo>
                  <a:pt x="164" y="8"/>
                </a:lnTo>
                <a:lnTo>
                  <a:pt x="168" y="8"/>
                </a:lnTo>
                <a:lnTo>
                  <a:pt x="168" y="8"/>
                </a:lnTo>
                <a:lnTo>
                  <a:pt x="168" y="8"/>
                </a:lnTo>
                <a:lnTo>
                  <a:pt x="168" y="8"/>
                </a:lnTo>
                <a:lnTo>
                  <a:pt x="168" y="8"/>
                </a:lnTo>
                <a:lnTo>
                  <a:pt x="168" y="8"/>
                </a:lnTo>
                <a:lnTo>
                  <a:pt x="168" y="8"/>
                </a:lnTo>
                <a:lnTo>
                  <a:pt x="168" y="8"/>
                </a:lnTo>
                <a:lnTo>
                  <a:pt x="168" y="8"/>
                </a:lnTo>
                <a:lnTo>
                  <a:pt x="169" y="8"/>
                </a:lnTo>
                <a:lnTo>
                  <a:pt x="169" y="8"/>
                </a:lnTo>
                <a:lnTo>
                  <a:pt x="169" y="8"/>
                </a:lnTo>
                <a:lnTo>
                  <a:pt x="170" y="8"/>
                </a:lnTo>
                <a:lnTo>
                  <a:pt x="170" y="8"/>
                </a:lnTo>
                <a:lnTo>
                  <a:pt x="170" y="8"/>
                </a:lnTo>
                <a:lnTo>
                  <a:pt x="170" y="8"/>
                </a:lnTo>
                <a:lnTo>
                  <a:pt x="170" y="8"/>
                </a:lnTo>
                <a:lnTo>
                  <a:pt x="170" y="8"/>
                </a:lnTo>
                <a:lnTo>
                  <a:pt x="170" y="8"/>
                </a:lnTo>
                <a:lnTo>
                  <a:pt x="170" y="8"/>
                </a:lnTo>
                <a:lnTo>
                  <a:pt x="170" y="8"/>
                </a:lnTo>
                <a:lnTo>
                  <a:pt x="170" y="8"/>
                </a:lnTo>
                <a:lnTo>
                  <a:pt x="170" y="8"/>
                </a:lnTo>
                <a:lnTo>
                  <a:pt x="170" y="8"/>
                </a:lnTo>
                <a:lnTo>
                  <a:pt x="172" y="8"/>
                </a:lnTo>
                <a:lnTo>
                  <a:pt x="172" y="8"/>
                </a:lnTo>
                <a:lnTo>
                  <a:pt x="172" y="8"/>
                </a:lnTo>
                <a:lnTo>
                  <a:pt x="173" y="8"/>
                </a:lnTo>
                <a:lnTo>
                  <a:pt x="173" y="8"/>
                </a:lnTo>
                <a:lnTo>
                  <a:pt x="173" y="8"/>
                </a:lnTo>
                <a:lnTo>
                  <a:pt x="175" y="8"/>
                </a:lnTo>
                <a:lnTo>
                  <a:pt x="175" y="8"/>
                </a:lnTo>
                <a:lnTo>
                  <a:pt x="175" y="8"/>
                </a:lnTo>
                <a:lnTo>
                  <a:pt x="175" y="8"/>
                </a:lnTo>
                <a:lnTo>
                  <a:pt x="175" y="8"/>
                </a:lnTo>
                <a:lnTo>
                  <a:pt x="175" y="8"/>
                </a:lnTo>
                <a:lnTo>
                  <a:pt x="177" y="8"/>
                </a:lnTo>
                <a:lnTo>
                  <a:pt x="177" y="9"/>
                </a:lnTo>
                <a:lnTo>
                  <a:pt x="177" y="9"/>
                </a:lnTo>
                <a:lnTo>
                  <a:pt x="177" y="9"/>
                </a:lnTo>
                <a:lnTo>
                  <a:pt x="177" y="9"/>
                </a:lnTo>
                <a:lnTo>
                  <a:pt x="177" y="9"/>
                </a:lnTo>
                <a:lnTo>
                  <a:pt x="177" y="9"/>
                </a:lnTo>
                <a:lnTo>
                  <a:pt x="177" y="9"/>
                </a:lnTo>
                <a:lnTo>
                  <a:pt x="177" y="9"/>
                </a:lnTo>
                <a:lnTo>
                  <a:pt x="179" y="9"/>
                </a:lnTo>
                <a:lnTo>
                  <a:pt x="179" y="9"/>
                </a:lnTo>
                <a:lnTo>
                  <a:pt x="179" y="9"/>
                </a:lnTo>
                <a:lnTo>
                  <a:pt x="181" y="9"/>
                </a:lnTo>
                <a:lnTo>
                  <a:pt x="181" y="9"/>
                </a:lnTo>
                <a:lnTo>
                  <a:pt x="181" y="9"/>
                </a:lnTo>
                <a:lnTo>
                  <a:pt x="183" y="9"/>
                </a:lnTo>
                <a:lnTo>
                  <a:pt x="183" y="9"/>
                </a:lnTo>
                <a:lnTo>
                  <a:pt x="183" y="9"/>
                </a:lnTo>
                <a:lnTo>
                  <a:pt x="183" y="9"/>
                </a:lnTo>
                <a:lnTo>
                  <a:pt x="183" y="9"/>
                </a:lnTo>
                <a:lnTo>
                  <a:pt x="183" y="9"/>
                </a:lnTo>
                <a:lnTo>
                  <a:pt x="183" y="9"/>
                </a:lnTo>
                <a:lnTo>
                  <a:pt x="183" y="9"/>
                </a:lnTo>
                <a:lnTo>
                  <a:pt x="183" y="9"/>
                </a:lnTo>
                <a:lnTo>
                  <a:pt x="184" y="9"/>
                </a:lnTo>
                <a:lnTo>
                  <a:pt x="184" y="9"/>
                </a:lnTo>
                <a:lnTo>
                  <a:pt x="184" y="9"/>
                </a:lnTo>
                <a:lnTo>
                  <a:pt x="184" y="9"/>
                </a:lnTo>
                <a:lnTo>
                  <a:pt x="184" y="9"/>
                </a:lnTo>
                <a:lnTo>
                  <a:pt x="184" y="9"/>
                </a:lnTo>
                <a:lnTo>
                  <a:pt x="184" y="9"/>
                </a:lnTo>
                <a:lnTo>
                  <a:pt x="184" y="9"/>
                </a:lnTo>
                <a:lnTo>
                  <a:pt x="184" y="9"/>
                </a:lnTo>
                <a:lnTo>
                  <a:pt x="184" y="9"/>
                </a:lnTo>
                <a:lnTo>
                  <a:pt x="184" y="9"/>
                </a:lnTo>
                <a:lnTo>
                  <a:pt x="184" y="9"/>
                </a:lnTo>
                <a:lnTo>
                  <a:pt x="185" y="9"/>
                </a:lnTo>
                <a:lnTo>
                  <a:pt x="185" y="9"/>
                </a:lnTo>
                <a:lnTo>
                  <a:pt x="185" y="9"/>
                </a:lnTo>
                <a:lnTo>
                  <a:pt x="186" y="9"/>
                </a:lnTo>
                <a:lnTo>
                  <a:pt x="186" y="9"/>
                </a:lnTo>
                <a:lnTo>
                  <a:pt x="186" y="9"/>
                </a:lnTo>
                <a:lnTo>
                  <a:pt x="186" y="9"/>
                </a:lnTo>
                <a:lnTo>
                  <a:pt x="186" y="9"/>
                </a:lnTo>
                <a:lnTo>
                  <a:pt x="186" y="9"/>
                </a:lnTo>
                <a:lnTo>
                  <a:pt x="186" y="9"/>
                </a:lnTo>
                <a:lnTo>
                  <a:pt x="186" y="9"/>
                </a:lnTo>
                <a:lnTo>
                  <a:pt x="186" y="9"/>
                </a:lnTo>
                <a:lnTo>
                  <a:pt x="187" y="9"/>
                </a:lnTo>
                <a:lnTo>
                  <a:pt x="187" y="9"/>
                </a:lnTo>
                <a:lnTo>
                  <a:pt x="187" y="9"/>
                </a:lnTo>
                <a:lnTo>
                  <a:pt x="188" y="9"/>
                </a:lnTo>
                <a:lnTo>
                  <a:pt x="188" y="10"/>
                </a:lnTo>
                <a:lnTo>
                  <a:pt x="188" y="10"/>
                </a:lnTo>
                <a:lnTo>
                  <a:pt x="189" y="10"/>
                </a:lnTo>
                <a:lnTo>
                  <a:pt x="189" y="10"/>
                </a:lnTo>
                <a:lnTo>
                  <a:pt x="189" y="10"/>
                </a:lnTo>
                <a:lnTo>
                  <a:pt x="190" y="10"/>
                </a:lnTo>
                <a:lnTo>
                  <a:pt x="190" y="10"/>
                </a:lnTo>
                <a:lnTo>
                  <a:pt x="190" y="10"/>
                </a:lnTo>
                <a:lnTo>
                  <a:pt x="191" y="10"/>
                </a:lnTo>
                <a:lnTo>
                  <a:pt x="191" y="10"/>
                </a:lnTo>
                <a:lnTo>
                  <a:pt x="191" y="10"/>
                </a:lnTo>
                <a:lnTo>
                  <a:pt x="191" y="10"/>
                </a:lnTo>
                <a:lnTo>
                  <a:pt x="191" y="10"/>
                </a:lnTo>
                <a:lnTo>
                  <a:pt x="191" y="10"/>
                </a:lnTo>
                <a:lnTo>
                  <a:pt x="191" y="10"/>
                </a:lnTo>
                <a:lnTo>
                  <a:pt x="191" y="10"/>
                </a:lnTo>
                <a:lnTo>
                  <a:pt x="191" y="10"/>
                </a:lnTo>
                <a:lnTo>
                  <a:pt x="192" y="10"/>
                </a:lnTo>
                <a:lnTo>
                  <a:pt x="192" y="10"/>
                </a:lnTo>
                <a:lnTo>
                  <a:pt x="192" y="10"/>
                </a:lnTo>
                <a:lnTo>
                  <a:pt x="194" y="10"/>
                </a:lnTo>
                <a:lnTo>
                  <a:pt x="194" y="10"/>
                </a:lnTo>
                <a:lnTo>
                  <a:pt x="194" y="10"/>
                </a:lnTo>
                <a:lnTo>
                  <a:pt x="195" y="10"/>
                </a:lnTo>
                <a:lnTo>
                  <a:pt x="195" y="10"/>
                </a:lnTo>
                <a:lnTo>
                  <a:pt x="195" y="10"/>
                </a:lnTo>
                <a:lnTo>
                  <a:pt x="198" y="10"/>
                </a:lnTo>
                <a:lnTo>
                  <a:pt x="198" y="10"/>
                </a:lnTo>
                <a:lnTo>
                  <a:pt x="198" y="10"/>
                </a:lnTo>
                <a:lnTo>
                  <a:pt x="198" y="10"/>
                </a:lnTo>
                <a:lnTo>
                  <a:pt x="198" y="10"/>
                </a:lnTo>
                <a:lnTo>
                  <a:pt x="198" y="10"/>
                </a:lnTo>
                <a:lnTo>
                  <a:pt x="198" y="10"/>
                </a:lnTo>
                <a:lnTo>
                  <a:pt x="198" y="10"/>
                </a:lnTo>
                <a:lnTo>
                  <a:pt x="198" y="10"/>
                </a:lnTo>
                <a:lnTo>
                  <a:pt x="199" y="10"/>
                </a:lnTo>
                <a:lnTo>
                  <a:pt x="199" y="10"/>
                </a:lnTo>
                <a:lnTo>
                  <a:pt x="199" y="10"/>
                </a:lnTo>
                <a:lnTo>
                  <a:pt x="200" y="10"/>
                </a:lnTo>
                <a:lnTo>
                  <a:pt x="200" y="10"/>
                </a:lnTo>
                <a:lnTo>
                  <a:pt x="200" y="10"/>
                </a:lnTo>
                <a:lnTo>
                  <a:pt x="202" y="10"/>
                </a:lnTo>
                <a:lnTo>
                  <a:pt x="202" y="10"/>
                </a:lnTo>
                <a:lnTo>
                  <a:pt x="202" y="10"/>
                </a:lnTo>
                <a:lnTo>
                  <a:pt x="205" y="10"/>
                </a:lnTo>
                <a:lnTo>
                  <a:pt x="205" y="10"/>
                </a:lnTo>
                <a:lnTo>
                  <a:pt x="205" y="10"/>
                </a:lnTo>
                <a:lnTo>
                  <a:pt x="206" y="10"/>
                </a:lnTo>
                <a:lnTo>
                  <a:pt x="206" y="11"/>
                </a:lnTo>
                <a:lnTo>
                  <a:pt x="206" y="11"/>
                </a:lnTo>
                <a:lnTo>
                  <a:pt x="206" y="11"/>
                </a:lnTo>
                <a:lnTo>
                  <a:pt x="206" y="11"/>
                </a:lnTo>
                <a:lnTo>
                  <a:pt x="206" y="11"/>
                </a:lnTo>
                <a:lnTo>
                  <a:pt x="208" y="11"/>
                </a:lnTo>
                <a:lnTo>
                  <a:pt x="208" y="11"/>
                </a:lnTo>
                <a:lnTo>
                  <a:pt x="208" y="11"/>
                </a:lnTo>
                <a:lnTo>
                  <a:pt x="208" y="11"/>
                </a:lnTo>
                <a:lnTo>
                  <a:pt x="208" y="11"/>
                </a:lnTo>
                <a:lnTo>
                  <a:pt x="208" y="11"/>
                </a:lnTo>
                <a:lnTo>
                  <a:pt x="210" y="11"/>
                </a:lnTo>
                <a:lnTo>
                  <a:pt x="210" y="11"/>
                </a:lnTo>
                <a:lnTo>
                  <a:pt x="210" y="11"/>
                </a:lnTo>
                <a:lnTo>
                  <a:pt x="210" y="11"/>
                </a:lnTo>
                <a:lnTo>
                  <a:pt x="210" y="11"/>
                </a:lnTo>
                <a:lnTo>
                  <a:pt x="210" y="11"/>
                </a:lnTo>
                <a:lnTo>
                  <a:pt x="211" y="11"/>
                </a:lnTo>
                <a:lnTo>
                  <a:pt x="211" y="11"/>
                </a:lnTo>
                <a:lnTo>
                  <a:pt x="211" y="11"/>
                </a:lnTo>
                <a:lnTo>
                  <a:pt x="212" y="11"/>
                </a:lnTo>
                <a:lnTo>
                  <a:pt x="212" y="11"/>
                </a:lnTo>
                <a:lnTo>
                  <a:pt x="212" y="11"/>
                </a:lnTo>
                <a:lnTo>
                  <a:pt x="213" y="11"/>
                </a:lnTo>
                <a:lnTo>
                  <a:pt x="213" y="11"/>
                </a:lnTo>
                <a:lnTo>
                  <a:pt x="213" y="11"/>
                </a:lnTo>
                <a:lnTo>
                  <a:pt x="214" y="11"/>
                </a:lnTo>
                <a:lnTo>
                  <a:pt x="214" y="11"/>
                </a:lnTo>
                <a:lnTo>
                  <a:pt x="214" y="11"/>
                </a:lnTo>
                <a:lnTo>
                  <a:pt x="215" y="11"/>
                </a:lnTo>
                <a:lnTo>
                  <a:pt x="215" y="11"/>
                </a:lnTo>
                <a:lnTo>
                  <a:pt x="215" y="11"/>
                </a:lnTo>
                <a:lnTo>
                  <a:pt x="216" y="11"/>
                </a:lnTo>
                <a:lnTo>
                  <a:pt x="216" y="11"/>
                </a:lnTo>
                <a:lnTo>
                  <a:pt x="216" y="11"/>
                </a:lnTo>
                <a:lnTo>
                  <a:pt x="218" y="11"/>
                </a:lnTo>
                <a:lnTo>
                  <a:pt x="218" y="11"/>
                </a:lnTo>
                <a:lnTo>
                  <a:pt x="218" y="11"/>
                </a:lnTo>
                <a:lnTo>
                  <a:pt x="219" y="11"/>
                </a:lnTo>
                <a:lnTo>
                  <a:pt x="219" y="11"/>
                </a:lnTo>
                <a:lnTo>
                  <a:pt x="219" y="11"/>
                </a:lnTo>
                <a:lnTo>
                  <a:pt x="219" y="11"/>
                </a:lnTo>
                <a:lnTo>
                  <a:pt x="219" y="11"/>
                </a:lnTo>
                <a:lnTo>
                  <a:pt x="219" y="11"/>
                </a:lnTo>
                <a:lnTo>
                  <a:pt x="220" y="11"/>
                </a:lnTo>
                <a:lnTo>
                  <a:pt x="220" y="11"/>
                </a:lnTo>
                <a:lnTo>
                  <a:pt x="220" y="11"/>
                </a:lnTo>
                <a:lnTo>
                  <a:pt x="221" y="11"/>
                </a:lnTo>
                <a:lnTo>
                  <a:pt x="221" y="12"/>
                </a:lnTo>
                <a:lnTo>
                  <a:pt x="221" y="12"/>
                </a:lnTo>
                <a:lnTo>
                  <a:pt x="222" y="12"/>
                </a:lnTo>
                <a:lnTo>
                  <a:pt x="222" y="12"/>
                </a:lnTo>
                <a:lnTo>
                  <a:pt x="222" y="12"/>
                </a:lnTo>
                <a:lnTo>
                  <a:pt x="224" y="12"/>
                </a:lnTo>
                <a:lnTo>
                  <a:pt x="224" y="12"/>
                </a:lnTo>
                <a:lnTo>
                  <a:pt x="224" y="12"/>
                </a:lnTo>
                <a:lnTo>
                  <a:pt x="224" y="12"/>
                </a:lnTo>
                <a:lnTo>
                  <a:pt x="224" y="12"/>
                </a:lnTo>
                <a:lnTo>
                  <a:pt x="224" y="12"/>
                </a:lnTo>
                <a:lnTo>
                  <a:pt x="227" y="12"/>
                </a:lnTo>
                <a:lnTo>
                  <a:pt x="227" y="12"/>
                </a:lnTo>
                <a:lnTo>
                  <a:pt x="227" y="12"/>
                </a:lnTo>
                <a:lnTo>
                  <a:pt x="227" y="12"/>
                </a:lnTo>
                <a:lnTo>
                  <a:pt x="227" y="12"/>
                </a:lnTo>
                <a:lnTo>
                  <a:pt x="227" y="12"/>
                </a:lnTo>
                <a:lnTo>
                  <a:pt x="228" y="12"/>
                </a:lnTo>
                <a:lnTo>
                  <a:pt x="228" y="12"/>
                </a:lnTo>
                <a:lnTo>
                  <a:pt x="228" y="12"/>
                </a:lnTo>
                <a:lnTo>
                  <a:pt x="229" y="12"/>
                </a:lnTo>
                <a:lnTo>
                  <a:pt x="229" y="12"/>
                </a:lnTo>
                <a:lnTo>
                  <a:pt x="229" y="12"/>
                </a:lnTo>
                <a:lnTo>
                  <a:pt x="232" y="12"/>
                </a:lnTo>
                <a:lnTo>
                  <a:pt x="232" y="12"/>
                </a:lnTo>
                <a:lnTo>
                  <a:pt x="232" y="12"/>
                </a:lnTo>
                <a:lnTo>
                  <a:pt x="235" y="12"/>
                </a:lnTo>
                <a:lnTo>
                  <a:pt x="235" y="12"/>
                </a:lnTo>
                <a:lnTo>
                  <a:pt x="235" y="12"/>
                </a:lnTo>
                <a:lnTo>
                  <a:pt x="235" y="12"/>
                </a:lnTo>
                <a:lnTo>
                  <a:pt x="235" y="12"/>
                </a:lnTo>
                <a:lnTo>
                  <a:pt x="235" y="12"/>
                </a:lnTo>
                <a:lnTo>
                  <a:pt x="236" y="12"/>
                </a:lnTo>
                <a:lnTo>
                  <a:pt x="236" y="13"/>
                </a:lnTo>
                <a:lnTo>
                  <a:pt x="236" y="13"/>
                </a:lnTo>
                <a:lnTo>
                  <a:pt x="237" y="13"/>
                </a:lnTo>
                <a:lnTo>
                  <a:pt x="237" y="13"/>
                </a:lnTo>
                <a:lnTo>
                  <a:pt x="237" y="13"/>
                </a:lnTo>
                <a:lnTo>
                  <a:pt x="237" y="13"/>
                </a:lnTo>
                <a:lnTo>
                  <a:pt x="237" y="13"/>
                </a:lnTo>
                <a:lnTo>
                  <a:pt x="237" y="13"/>
                </a:lnTo>
                <a:lnTo>
                  <a:pt x="237" y="13"/>
                </a:lnTo>
                <a:lnTo>
                  <a:pt x="237" y="13"/>
                </a:lnTo>
                <a:lnTo>
                  <a:pt x="237" y="13"/>
                </a:lnTo>
                <a:lnTo>
                  <a:pt x="238" y="13"/>
                </a:lnTo>
                <a:lnTo>
                  <a:pt x="238" y="13"/>
                </a:lnTo>
                <a:lnTo>
                  <a:pt x="238" y="13"/>
                </a:lnTo>
                <a:lnTo>
                  <a:pt x="239" y="13"/>
                </a:lnTo>
                <a:lnTo>
                  <a:pt x="239" y="13"/>
                </a:lnTo>
                <a:lnTo>
                  <a:pt x="239" y="13"/>
                </a:lnTo>
                <a:lnTo>
                  <a:pt x="244" y="13"/>
                </a:lnTo>
                <a:lnTo>
                  <a:pt x="244" y="13"/>
                </a:lnTo>
                <a:lnTo>
                  <a:pt x="244" y="13"/>
                </a:lnTo>
                <a:lnTo>
                  <a:pt x="244" y="13"/>
                </a:lnTo>
                <a:lnTo>
                  <a:pt x="244" y="13"/>
                </a:lnTo>
                <a:lnTo>
                  <a:pt x="244" y="13"/>
                </a:lnTo>
                <a:lnTo>
                  <a:pt x="244" y="13"/>
                </a:lnTo>
                <a:lnTo>
                  <a:pt x="244" y="13"/>
                </a:lnTo>
                <a:lnTo>
                  <a:pt x="244" y="13"/>
                </a:lnTo>
                <a:lnTo>
                  <a:pt x="246" y="13"/>
                </a:lnTo>
                <a:lnTo>
                  <a:pt x="246" y="13"/>
                </a:lnTo>
                <a:lnTo>
                  <a:pt x="246" y="13"/>
                </a:lnTo>
                <a:lnTo>
                  <a:pt x="248" y="13"/>
                </a:lnTo>
                <a:lnTo>
                  <a:pt x="248" y="14"/>
                </a:lnTo>
                <a:lnTo>
                  <a:pt x="248" y="14"/>
                </a:lnTo>
                <a:lnTo>
                  <a:pt x="249" y="14"/>
                </a:lnTo>
                <a:lnTo>
                  <a:pt x="249" y="14"/>
                </a:lnTo>
                <a:lnTo>
                  <a:pt x="249" y="14"/>
                </a:lnTo>
                <a:lnTo>
                  <a:pt x="250" y="14"/>
                </a:lnTo>
                <a:lnTo>
                  <a:pt x="250" y="14"/>
                </a:lnTo>
                <a:lnTo>
                  <a:pt x="250" y="14"/>
                </a:lnTo>
                <a:lnTo>
                  <a:pt x="251" y="14"/>
                </a:lnTo>
                <a:lnTo>
                  <a:pt x="251" y="14"/>
                </a:lnTo>
                <a:lnTo>
                  <a:pt x="251" y="14"/>
                </a:lnTo>
                <a:lnTo>
                  <a:pt x="251" y="14"/>
                </a:lnTo>
                <a:lnTo>
                  <a:pt x="251" y="14"/>
                </a:lnTo>
                <a:lnTo>
                  <a:pt x="251" y="14"/>
                </a:lnTo>
                <a:lnTo>
                  <a:pt x="251" y="14"/>
                </a:lnTo>
                <a:lnTo>
                  <a:pt x="251" y="14"/>
                </a:lnTo>
                <a:lnTo>
                  <a:pt x="251" y="14"/>
                </a:lnTo>
                <a:lnTo>
                  <a:pt x="252" y="14"/>
                </a:lnTo>
                <a:lnTo>
                  <a:pt x="252" y="14"/>
                </a:lnTo>
                <a:lnTo>
                  <a:pt x="252" y="14"/>
                </a:lnTo>
                <a:lnTo>
                  <a:pt x="252" y="14"/>
                </a:lnTo>
                <a:lnTo>
                  <a:pt x="252" y="14"/>
                </a:lnTo>
                <a:lnTo>
                  <a:pt x="252" y="14"/>
                </a:lnTo>
                <a:lnTo>
                  <a:pt x="254" y="14"/>
                </a:lnTo>
                <a:lnTo>
                  <a:pt x="254" y="14"/>
                </a:lnTo>
                <a:lnTo>
                  <a:pt x="254" y="14"/>
                </a:lnTo>
                <a:lnTo>
                  <a:pt x="256" y="14"/>
                </a:lnTo>
                <a:lnTo>
                  <a:pt x="256" y="14"/>
                </a:lnTo>
                <a:lnTo>
                  <a:pt x="256" y="14"/>
                </a:lnTo>
                <a:lnTo>
                  <a:pt x="256" y="14"/>
                </a:lnTo>
                <a:lnTo>
                  <a:pt x="256" y="14"/>
                </a:lnTo>
                <a:lnTo>
                  <a:pt x="256" y="14"/>
                </a:lnTo>
                <a:lnTo>
                  <a:pt x="256" y="14"/>
                </a:lnTo>
                <a:lnTo>
                  <a:pt x="256" y="14"/>
                </a:lnTo>
                <a:lnTo>
                  <a:pt x="256" y="14"/>
                </a:lnTo>
                <a:lnTo>
                  <a:pt x="259" y="14"/>
                </a:lnTo>
                <a:lnTo>
                  <a:pt x="259" y="14"/>
                </a:lnTo>
                <a:lnTo>
                  <a:pt x="259" y="14"/>
                </a:lnTo>
                <a:lnTo>
                  <a:pt x="259" y="14"/>
                </a:lnTo>
                <a:lnTo>
                  <a:pt x="259" y="15"/>
                </a:lnTo>
                <a:lnTo>
                  <a:pt x="259" y="15"/>
                </a:lnTo>
                <a:lnTo>
                  <a:pt x="259" y="15"/>
                </a:lnTo>
                <a:lnTo>
                  <a:pt x="259" y="15"/>
                </a:lnTo>
                <a:lnTo>
                  <a:pt x="259" y="15"/>
                </a:lnTo>
                <a:lnTo>
                  <a:pt x="259" y="15"/>
                </a:lnTo>
                <a:lnTo>
                  <a:pt x="259" y="15"/>
                </a:lnTo>
                <a:lnTo>
                  <a:pt x="259" y="15"/>
                </a:lnTo>
                <a:lnTo>
                  <a:pt x="259" y="15"/>
                </a:lnTo>
                <a:lnTo>
                  <a:pt x="259" y="15"/>
                </a:lnTo>
                <a:lnTo>
                  <a:pt x="259" y="15"/>
                </a:lnTo>
                <a:lnTo>
                  <a:pt x="260" y="15"/>
                </a:lnTo>
                <a:lnTo>
                  <a:pt x="260" y="15"/>
                </a:lnTo>
                <a:lnTo>
                  <a:pt x="260" y="15"/>
                </a:lnTo>
                <a:lnTo>
                  <a:pt x="261" y="15"/>
                </a:lnTo>
                <a:lnTo>
                  <a:pt x="261" y="15"/>
                </a:lnTo>
                <a:lnTo>
                  <a:pt x="261" y="15"/>
                </a:lnTo>
                <a:lnTo>
                  <a:pt x="261" y="15"/>
                </a:lnTo>
                <a:lnTo>
                  <a:pt x="261" y="15"/>
                </a:lnTo>
                <a:lnTo>
                  <a:pt x="261" y="15"/>
                </a:lnTo>
                <a:lnTo>
                  <a:pt x="261" y="15"/>
                </a:lnTo>
                <a:lnTo>
                  <a:pt x="261" y="15"/>
                </a:lnTo>
                <a:lnTo>
                  <a:pt x="261" y="15"/>
                </a:lnTo>
                <a:lnTo>
                  <a:pt x="261" y="15"/>
                </a:lnTo>
                <a:lnTo>
                  <a:pt x="261" y="15"/>
                </a:lnTo>
                <a:lnTo>
                  <a:pt x="261" y="15"/>
                </a:lnTo>
                <a:lnTo>
                  <a:pt x="262" y="15"/>
                </a:lnTo>
                <a:lnTo>
                  <a:pt x="262" y="15"/>
                </a:lnTo>
                <a:lnTo>
                  <a:pt x="262" y="15"/>
                </a:lnTo>
                <a:lnTo>
                  <a:pt x="262" y="15"/>
                </a:lnTo>
                <a:lnTo>
                  <a:pt x="262" y="15"/>
                </a:lnTo>
                <a:lnTo>
                  <a:pt x="262" y="15"/>
                </a:lnTo>
                <a:lnTo>
                  <a:pt x="262" y="15"/>
                </a:lnTo>
                <a:lnTo>
                  <a:pt x="262" y="15"/>
                </a:lnTo>
                <a:lnTo>
                  <a:pt x="262" y="15"/>
                </a:lnTo>
                <a:lnTo>
                  <a:pt x="262" y="15"/>
                </a:lnTo>
                <a:lnTo>
                  <a:pt x="262" y="15"/>
                </a:lnTo>
                <a:lnTo>
                  <a:pt x="262" y="15"/>
                </a:lnTo>
                <a:lnTo>
                  <a:pt x="263" y="15"/>
                </a:lnTo>
                <a:lnTo>
                  <a:pt x="263" y="15"/>
                </a:lnTo>
                <a:lnTo>
                  <a:pt x="263" y="15"/>
                </a:lnTo>
                <a:lnTo>
                  <a:pt x="263" y="15"/>
                </a:lnTo>
                <a:lnTo>
                  <a:pt x="263" y="15"/>
                </a:lnTo>
                <a:lnTo>
                  <a:pt x="263" y="15"/>
                </a:lnTo>
                <a:lnTo>
                  <a:pt x="265" y="15"/>
                </a:lnTo>
                <a:lnTo>
                  <a:pt x="265" y="15"/>
                </a:lnTo>
                <a:lnTo>
                  <a:pt x="265" y="15"/>
                </a:lnTo>
                <a:lnTo>
                  <a:pt x="265" y="15"/>
                </a:lnTo>
                <a:lnTo>
                  <a:pt x="265" y="15"/>
                </a:lnTo>
                <a:lnTo>
                  <a:pt x="265" y="15"/>
                </a:lnTo>
                <a:lnTo>
                  <a:pt x="265" y="15"/>
                </a:lnTo>
                <a:lnTo>
                  <a:pt x="265" y="15"/>
                </a:lnTo>
                <a:lnTo>
                  <a:pt x="265" y="15"/>
                </a:lnTo>
                <a:lnTo>
                  <a:pt x="267" y="15"/>
                </a:lnTo>
                <a:lnTo>
                  <a:pt x="267" y="16"/>
                </a:lnTo>
                <a:lnTo>
                  <a:pt x="267" y="16"/>
                </a:lnTo>
                <a:lnTo>
                  <a:pt x="268" y="16"/>
                </a:lnTo>
                <a:lnTo>
                  <a:pt x="268" y="16"/>
                </a:lnTo>
                <a:lnTo>
                  <a:pt x="268" y="16"/>
                </a:lnTo>
                <a:lnTo>
                  <a:pt x="268" y="16"/>
                </a:lnTo>
                <a:lnTo>
                  <a:pt x="268" y="16"/>
                </a:lnTo>
                <a:lnTo>
                  <a:pt x="268" y="16"/>
                </a:lnTo>
                <a:lnTo>
                  <a:pt x="269" y="16"/>
                </a:lnTo>
                <a:lnTo>
                  <a:pt x="269" y="16"/>
                </a:lnTo>
                <a:lnTo>
                  <a:pt x="269" y="16"/>
                </a:lnTo>
                <a:lnTo>
                  <a:pt x="270" y="16"/>
                </a:lnTo>
                <a:lnTo>
                  <a:pt x="270" y="16"/>
                </a:lnTo>
                <a:lnTo>
                  <a:pt x="270" y="16"/>
                </a:lnTo>
                <a:lnTo>
                  <a:pt x="270" y="16"/>
                </a:lnTo>
                <a:lnTo>
                  <a:pt x="270" y="16"/>
                </a:lnTo>
                <a:lnTo>
                  <a:pt x="270" y="16"/>
                </a:lnTo>
                <a:lnTo>
                  <a:pt x="270" y="16"/>
                </a:lnTo>
                <a:lnTo>
                  <a:pt x="270" y="16"/>
                </a:lnTo>
                <a:lnTo>
                  <a:pt x="270" y="16"/>
                </a:lnTo>
                <a:lnTo>
                  <a:pt x="271" y="16"/>
                </a:lnTo>
                <a:lnTo>
                  <a:pt x="271" y="16"/>
                </a:lnTo>
                <a:lnTo>
                  <a:pt x="271" y="16"/>
                </a:lnTo>
                <a:lnTo>
                  <a:pt x="271" y="16"/>
                </a:lnTo>
                <a:lnTo>
                  <a:pt x="271" y="16"/>
                </a:lnTo>
                <a:lnTo>
                  <a:pt x="271" y="16"/>
                </a:lnTo>
                <a:lnTo>
                  <a:pt x="271" y="16"/>
                </a:lnTo>
                <a:lnTo>
                  <a:pt x="271" y="16"/>
                </a:lnTo>
                <a:lnTo>
                  <a:pt x="271" y="16"/>
                </a:lnTo>
                <a:lnTo>
                  <a:pt x="271" y="16"/>
                </a:lnTo>
                <a:lnTo>
                  <a:pt x="271" y="16"/>
                </a:lnTo>
                <a:lnTo>
                  <a:pt x="271" y="16"/>
                </a:lnTo>
                <a:lnTo>
                  <a:pt x="271" y="16"/>
                </a:lnTo>
                <a:lnTo>
                  <a:pt x="271" y="16"/>
                </a:lnTo>
                <a:lnTo>
                  <a:pt x="271" y="16"/>
                </a:lnTo>
                <a:lnTo>
                  <a:pt x="272" y="16"/>
                </a:lnTo>
                <a:lnTo>
                  <a:pt x="272" y="16"/>
                </a:lnTo>
                <a:lnTo>
                  <a:pt x="272" y="16"/>
                </a:lnTo>
                <a:lnTo>
                  <a:pt x="273" y="16"/>
                </a:lnTo>
                <a:lnTo>
                  <a:pt x="273" y="16"/>
                </a:lnTo>
                <a:lnTo>
                  <a:pt x="273" y="16"/>
                </a:lnTo>
                <a:lnTo>
                  <a:pt x="273" y="16"/>
                </a:lnTo>
                <a:lnTo>
                  <a:pt x="273" y="16"/>
                </a:lnTo>
                <a:lnTo>
                  <a:pt x="273" y="16"/>
                </a:lnTo>
                <a:lnTo>
                  <a:pt x="273" y="16"/>
                </a:lnTo>
                <a:lnTo>
                  <a:pt x="273" y="16"/>
                </a:lnTo>
                <a:lnTo>
                  <a:pt x="273" y="16"/>
                </a:lnTo>
                <a:lnTo>
                  <a:pt x="273" y="16"/>
                </a:lnTo>
                <a:lnTo>
                  <a:pt x="273" y="16"/>
                </a:lnTo>
                <a:lnTo>
                  <a:pt x="273" y="16"/>
                </a:lnTo>
                <a:lnTo>
                  <a:pt x="274" y="16"/>
                </a:lnTo>
                <a:lnTo>
                  <a:pt x="274" y="16"/>
                </a:lnTo>
                <a:lnTo>
                  <a:pt x="274" y="16"/>
                </a:lnTo>
                <a:lnTo>
                  <a:pt x="274" y="16"/>
                </a:lnTo>
                <a:lnTo>
                  <a:pt x="274" y="16"/>
                </a:lnTo>
                <a:lnTo>
                  <a:pt x="274" y="16"/>
                </a:lnTo>
                <a:lnTo>
                  <a:pt x="274" y="16"/>
                </a:lnTo>
                <a:lnTo>
                  <a:pt x="274" y="16"/>
                </a:lnTo>
                <a:lnTo>
                  <a:pt x="274" y="16"/>
                </a:lnTo>
                <a:lnTo>
                  <a:pt x="275" y="16"/>
                </a:lnTo>
                <a:lnTo>
                  <a:pt x="275" y="16"/>
                </a:lnTo>
                <a:lnTo>
                  <a:pt x="275" y="16"/>
                </a:lnTo>
                <a:lnTo>
                  <a:pt x="275" y="16"/>
                </a:lnTo>
                <a:lnTo>
                  <a:pt x="275" y="16"/>
                </a:lnTo>
                <a:lnTo>
                  <a:pt x="275" y="16"/>
                </a:lnTo>
                <a:lnTo>
                  <a:pt x="275" y="16"/>
                </a:lnTo>
                <a:lnTo>
                  <a:pt x="275" y="16"/>
                </a:lnTo>
                <a:lnTo>
                  <a:pt x="275" y="16"/>
                </a:lnTo>
                <a:lnTo>
                  <a:pt x="276" y="16"/>
                </a:lnTo>
                <a:lnTo>
                  <a:pt x="276" y="16"/>
                </a:lnTo>
                <a:lnTo>
                  <a:pt x="276" y="16"/>
                </a:lnTo>
                <a:lnTo>
                  <a:pt x="276" y="16"/>
                </a:lnTo>
                <a:lnTo>
                  <a:pt x="276" y="16"/>
                </a:lnTo>
                <a:lnTo>
                  <a:pt x="276" y="16"/>
                </a:lnTo>
                <a:lnTo>
                  <a:pt x="276" y="16"/>
                </a:lnTo>
                <a:lnTo>
                  <a:pt x="276" y="16"/>
                </a:lnTo>
                <a:lnTo>
                  <a:pt x="276" y="16"/>
                </a:lnTo>
                <a:lnTo>
                  <a:pt x="276" y="16"/>
                </a:lnTo>
                <a:lnTo>
                  <a:pt x="276" y="16"/>
                </a:lnTo>
                <a:lnTo>
                  <a:pt x="276" y="16"/>
                </a:lnTo>
                <a:lnTo>
                  <a:pt x="276" y="16"/>
                </a:lnTo>
                <a:lnTo>
                  <a:pt x="276" y="16"/>
                </a:lnTo>
                <a:lnTo>
                  <a:pt x="276" y="16"/>
                </a:lnTo>
                <a:lnTo>
                  <a:pt x="276" y="16"/>
                </a:lnTo>
                <a:lnTo>
                  <a:pt x="276" y="16"/>
                </a:lnTo>
                <a:lnTo>
                  <a:pt x="276" y="16"/>
                </a:lnTo>
                <a:lnTo>
                  <a:pt x="276" y="16"/>
                </a:lnTo>
                <a:lnTo>
                  <a:pt x="276" y="16"/>
                </a:lnTo>
                <a:lnTo>
                  <a:pt x="276" y="16"/>
                </a:lnTo>
                <a:lnTo>
                  <a:pt x="276" y="16"/>
                </a:lnTo>
                <a:lnTo>
                  <a:pt x="276" y="16"/>
                </a:lnTo>
                <a:lnTo>
                  <a:pt x="276" y="16"/>
                </a:lnTo>
                <a:lnTo>
                  <a:pt x="277" y="16"/>
                </a:lnTo>
                <a:lnTo>
                  <a:pt x="277" y="16"/>
                </a:lnTo>
                <a:lnTo>
                  <a:pt x="277" y="16"/>
                </a:lnTo>
                <a:lnTo>
                  <a:pt x="277" y="16"/>
                </a:lnTo>
                <a:lnTo>
                  <a:pt x="277" y="16"/>
                </a:lnTo>
                <a:lnTo>
                  <a:pt x="277" y="16"/>
                </a:lnTo>
                <a:lnTo>
                  <a:pt x="277" y="16"/>
                </a:lnTo>
                <a:lnTo>
                  <a:pt x="277" y="16"/>
                </a:lnTo>
                <a:lnTo>
                  <a:pt x="277" y="16"/>
                </a:lnTo>
                <a:lnTo>
                  <a:pt x="277" y="16"/>
                </a:lnTo>
                <a:lnTo>
                  <a:pt x="277" y="16"/>
                </a:lnTo>
                <a:lnTo>
                  <a:pt x="277" y="16"/>
                </a:lnTo>
                <a:lnTo>
                  <a:pt x="277" y="16"/>
                </a:lnTo>
                <a:lnTo>
                  <a:pt x="277" y="16"/>
                </a:lnTo>
                <a:lnTo>
                  <a:pt x="277" y="16"/>
                </a:lnTo>
                <a:lnTo>
                  <a:pt x="277" y="16"/>
                </a:lnTo>
                <a:lnTo>
                  <a:pt x="277" y="16"/>
                </a:lnTo>
                <a:lnTo>
                  <a:pt x="277" y="16"/>
                </a:lnTo>
                <a:lnTo>
                  <a:pt x="277" y="16"/>
                </a:lnTo>
                <a:lnTo>
                  <a:pt x="277" y="16"/>
                </a:lnTo>
                <a:lnTo>
                  <a:pt x="277" y="16"/>
                </a:lnTo>
                <a:lnTo>
                  <a:pt x="277" y="16"/>
                </a:lnTo>
                <a:lnTo>
                  <a:pt x="277" y="16"/>
                </a:lnTo>
                <a:lnTo>
                  <a:pt x="277" y="16"/>
                </a:lnTo>
                <a:lnTo>
                  <a:pt x="277" y="16"/>
                </a:lnTo>
                <a:lnTo>
                  <a:pt x="277" y="16"/>
                </a:lnTo>
                <a:lnTo>
                  <a:pt x="277" y="16"/>
                </a:lnTo>
                <a:lnTo>
                  <a:pt x="277" y="16"/>
                </a:lnTo>
                <a:lnTo>
                  <a:pt x="277" y="16"/>
                </a:lnTo>
                <a:lnTo>
                  <a:pt x="277" y="16"/>
                </a:lnTo>
                <a:lnTo>
                  <a:pt x="277" y="16"/>
                </a:lnTo>
                <a:lnTo>
                  <a:pt x="277" y="16"/>
                </a:lnTo>
                <a:lnTo>
                  <a:pt x="277" y="16"/>
                </a:lnTo>
                <a:lnTo>
                  <a:pt x="278" y="16"/>
                </a:lnTo>
                <a:lnTo>
                  <a:pt x="278" y="16"/>
                </a:lnTo>
                <a:lnTo>
                  <a:pt x="278" y="16"/>
                </a:lnTo>
                <a:lnTo>
                  <a:pt x="278" y="16"/>
                </a:lnTo>
                <a:lnTo>
                  <a:pt x="278" y="16"/>
                </a:lnTo>
                <a:lnTo>
                  <a:pt x="278" y="16"/>
                </a:lnTo>
                <a:lnTo>
                  <a:pt x="278" y="16"/>
                </a:lnTo>
                <a:lnTo>
                  <a:pt x="278" y="16"/>
                </a:lnTo>
                <a:lnTo>
                  <a:pt x="278" y="16"/>
                </a:lnTo>
                <a:lnTo>
                  <a:pt x="278" y="16"/>
                </a:lnTo>
                <a:lnTo>
                  <a:pt x="278" y="16"/>
                </a:lnTo>
                <a:lnTo>
                  <a:pt x="278" y="16"/>
                </a:lnTo>
                <a:lnTo>
                  <a:pt x="278" y="16"/>
                </a:lnTo>
                <a:lnTo>
                  <a:pt x="278" y="16"/>
                </a:lnTo>
                <a:lnTo>
                  <a:pt x="278" y="16"/>
                </a:lnTo>
                <a:lnTo>
                  <a:pt x="279" y="16"/>
                </a:lnTo>
                <a:lnTo>
                  <a:pt x="279" y="16"/>
                </a:lnTo>
                <a:lnTo>
                  <a:pt x="279" y="16"/>
                </a:lnTo>
                <a:lnTo>
                  <a:pt x="279" y="16"/>
                </a:lnTo>
                <a:lnTo>
                  <a:pt x="279" y="16"/>
                </a:lnTo>
                <a:lnTo>
                  <a:pt x="279" y="16"/>
                </a:lnTo>
                <a:lnTo>
                  <a:pt x="279" y="16"/>
                </a:lnTo>
                <a:lnTo>
                  <a:pt x="279" y="16"/>
                </a:lnTo>
                <a:lnTo>
                  <a:pt x="279" y="16"/>
                </a:lnTo>
                <a:lnTo>
                  <a:pt x="279" y="16"/>
                </a:lnTo>
                <a:lnTo>
                  <a:pt x="279" y="17"/>
                </a:lnTo>
                <a:lnTo>
                  <a:pt x="279" y="17"/>
                </a:lnTo>
                <a:lnTo>
                  <a:pt x="279" y="17"/>
                </a:lnTo>
                <a:lnTo>
                  <a:pt x="279" y="17"/>
                </a:lnTo>
                <a:lnTo>
                  <a:pt x="279" y="17"/>
                </a:lnTo>
                <a:lnTo>
                  <a:pt x="280" y="17"/>
                </a:lnTo>
                <a:lnTo>
                  <a:pt x="280" y="17"/>
                </a:lnTo>
                <a:lnTo>
                  <a:pt x="280" y="17"/>
                </a:lnTo>
                <a:lnTo>
                  <a:pt x="281" y="17"/>
                </a:lnTo>
                <a:lnTo>
                  <a:pt x="281" y="17"/>
                </a:lnTo>
                <a:lnTo>
                  <a:pt x="281" y="17"/>
                </a:lnTo>
                <a:lnTo>
                  <a:pt x="281" y="17"/>
                </a:lnTo>
                <a:lnTo>
                  <a:pt x="281" y="17"/>
                </a:lnTo>
                <a:lnTo>
                  <a:pt x="281" y="17"/>
                </a:lnTo>
                <a:lnTo>
                  <a:pt x="281" y="17"/>
                </a:lnTo>
                <a:lnTo>
                  <a:pt x="281" y="17"/>
                </a:lnTo>
                <a:lnTo>
                  <a:pt x="281" y="17"/>
                </a:lnTo>
                <a:lnTo>
                  <a:pt x="281" y="17"/>
                </a:lnTo>
                <a:lnTo>
                  <a:pt x="281" y="17"/>
                </a:lnTo>
                <a:lnTo>
                  <a:pt x="281" y="17"/>
                </a:lnTo>
                <a:lnTo>
                  <a:pt x="281" y="17"/>
                </a:lnTo>
                <a:lnTo>
                  <a:pt x="281" y="17"/>
                </a:lnTo>
                <a:lnTo>
                  <a:pt x="281" y="17"/>
                </a:lnTo>
                <a:lnTo>
                  <a:pt x="282" y="17"/>
                </a:lnTo>
                <a:lnTo>
                  <a:pt x="282" y="17"/>
                </a:lnTo>
                <a:lnTo>
                  <a:pt x="282" y="17"/>
                </a:lnTo>
                <a:lnTo>
                  <a:pt x="282" y="17"/>
                </a:lnTo>
                <a:lnTo>
                  <a:pt x="282" y="17"/>
                </a:lnTo>
                <a:lnTo>
                  <a:pt x="282" y="17"/>
                </a:lnTo>
                <a:lnTo>
                  <a:pt x="283" y="17"/>
                </a:lnTo>
                <a:lnTo>
                  <a:pt x="283" y="17"/>
                </a:lnTo>
                <a:lnTo>
                  <a:pt x="283" y="17"/>
                </a:lnTo>
                <a:lnTo>
                  <a:pt x="283" y="17"/>
                </a:lnTo>
                <a:lnTo>
                  <a:pt x="283" y="17"/>
                </a:lnTo>
                <a:lnTo>
                  <a:pt x="283" y="17"/>
                </a:lnTo>
                <a:lnTo>
                  <a:pt x="284" y="17"/>
                </a:lnTo>
                <a:lnTo>
                  <a:pt x="284" y="17"/>
                </a:lnTo>
                <a:lnTo>
                  <a:pt x="284" y="17"/>
                </a:lnTo>
                <a:lnTo>
                  <a:pt x="284" y="17"/>
                </a:lnTo>
                <a:lnTo>
                  <a:pt x="284" y="17"/>
                </a:lnTo>
                <a:lnTo>
                  <a:pt x="284" y="17"/>
                </a:lnTo>
                <a:lnTo>
                  <a:pt x="285" y="17"/>
                </a:lnTo>
                <a:lnTo>
                  <a:pt x="285" y="17"/>
                </a:lnTo>
                <a:lnTo>
                  <a:pt x="285" y="17"/>
                </a:lnTo>
                <a:lnTo>
                  <a:pt x="285" y="17"/>
                </a:lnTo>
                <a:lnTo>
                  <a:pt x="285" y="17"/>
                </a:lnTo>
                <a:lnTo>
                  <a:pt x="285" y="17"/>
                </a:lnTo>
                <a:lnTo>
                  <a:pt x="285" y="17"/>
                </a:lnTo>
                <a:lnTo>
                  <a:pt x="285" y="17"/>
                </a:lnTo>
                <a:lnTo>
                  <a:pt x="285" y="17"/>
                </a:lnTo>
                <a:lnTo>
                  <a:pt x="286" y="17"/>
                </a:lnTo>
                <a:lnTo>
                  <a:pt x="286" y="17"/>
                </a:lnTo>
                <a:lnTo>
                  <a:pt x="286" y="17"/>
                </a:lnTo>
                <a:lnTo>
                  <a:pt x="286" y="17"/>
                </a:lnTo>
                <a:lnTo>
                  <a:pt x="286" y="17"/>
                </a:lnTo>
                <a:lnTo>
                  <a:pt x="286" y="17"/>
                </a:lnTo>
                <a:lnTo>
                  <a:pt x="286" y="17"/>
                </a:lnTo>
                <a:lnTo>
                  <a:pt x="286" y="17"/>
                </a:lnTo>
                <a:lnTo>
                  <a:pt x="286" y="17"/>
                </a:lnTo>
                <a:lnTo>
                  <a:pt x="287" y="17"/>
                </a:lnTo>
                <a:lnTo>
                  <a:pt x="287" y="17"/>
                </a:lnTo>
                <a:lnTo>
                  <a:pt x="287" y="17"/>
                </a:lnTo>
                <a:lnTo>
                  <a:pt x="287" y="17"/>
                </a:lnTo>
                <a:lnTo>
                  <a:pt x="287" y="17"/>
                </a:lnTo>
                <a:lnTo>
                  <a:pt x="287" y="17"/>
                </a:lnTo>
                <a:lnTo>
                  <a:pt x="288" y="17"/>
                </a:lnTo>
                <a:lnTo>
                  <a:pt x="288" y="17"/>
                </a:lnTo>
                <a:lnTo>
                  <a:pt x="288" y="17"/>
                </a:lnTo>
                <a:lnTo>
                  <a:pt x="290" y="17"/>
                </a:lnTo>
                <a:lnTo>
                  <a:pt x="290" y="18"/>
                </a:lnTo>
                <a:lnTo>
                  <a:pt x="290" y="18"/>
                </a:lnTo>
                <a:lnTo>
                  <a:pt x="291" y="18"/>
                </a:lnTo>
                <a:lnTo>
                  <a:pt x="291" y="18"/>
                </a:lnTo>
                <a:lnTo>
                  <a:pt x="291" y="18"/>
                </a:lnTo>
                <a:lnTo>
                  <a:pt x="292" y="18"/>
                </a:lnTo>
                <a:lnTo>
                  <a:pt x="292" y="18"/>
                </a:lnTo>
                <a:lnTo>
                  <a:pt x="292" y="18"/>
                </a:lnTo>
                <a:lnTo>
                  <a:pt x="293" y="18"/>
                </a:lnTo>
                <a:lnTo>
                  <a:pt x="293" y="18"/>
                </a:lnTo>
                <a:lnTo>
                  <a:pt x="293" y="18"/>
                </a:lnTo>
                <a:lnTo>
                  <a:pt x="293" y="18"/>
                </a:lnTo>
                <a:lnTo>
                  <a:pt x="293" y="18"/>
                </a:lnTo>
                <a:lnTo>
                  <a:pt x="293" y="18"/>
                </a:lnTo>
                <a:lnTo>
                  <a:pt x="293" y="18"/>
                </a:lnTo>
                <a:lnTo>
                  <a:pt x="293" y="18"/>
                </a:lnTo>
                <a:lnTo>
                  <a:pt x="293" y="18"/>
                </a:lnTo>
                <a:lnTo>
                  <a:pt x="293" y="18"/>
                </a:lnTo>
                <a:lnTo>
                  <a:pt x="293" y="18"/>
                </a:lnTo>
                <a:lnTo>
                  <a:pt x="293" y="18"/>
                </a:lnTo>
                <a:lnTo>
                  <a:pt x="294" y="18"/>
                </a:lnTo>
                <a:lnTo>
                  <a:pt x="294" y="18"/>
                </a:lnTo>
                <a:lnTo>
                  <a:pt x="294" y="18"/>
                </a:lnTo>
                <a:lnTo>
                  <a:pt x="294" y="18"/>
                </a:lnTo>
                <a:lnTo>
                  <a:pt x="294" y="18"/>
                </a:lnTo>
                <a:lnTo>
                  <a:pt x="294" y="18"/>
                </a:lnTo>
                <a:lnTo>
                  <a:pt x="295" y="18"/>
                </a:lnTo>
                <a:lnTo>
                  <a:pt x="295" y="18"/>
                </a:lnTo>
                <a:lnTo>
                  <a:pt x="295" y="18"/>
                </a:lnTo>
                <a:lnTo>
                  <a:pt x="296" y="18"/>
                </a:lnTo>
                <a:lnTo>
                  <a:pt x="296" y="18"/>
                </a:lnTo>
                <a:lnTo>
                  <a:pt x="296" y="18"/>
                </a:lnTo>
                <a:lnTo>
                  <a:pt x="296" y="18"/>
                </a:lnTo>
                <a:lnTo>
                  <a:pt x="296" y="18"/>
                </a:lnTo>
                <a:lnTo>
                  <a:pt x="296" y="18"/>
                </a:lnTo>
                <a:lnTo>
                  <a:pt x="297" y="18"/>
                </a:lnTo>
                <a:lnTo>
                  <a:pt x="297" y="18"/>
                </a:lnTo>
                <a:lnTo>
                  <a:pt x="297" y="18"/>
                </a:lnTo>
                <a:lnTo>
                  <a:pt x="297" y="18"/>
                </a:lnTo>
                <a:lnTo>
                  <a:pt x="297" y="18"/>
                </a:lnTo>
                <a:lnTo>
                  <a:pt x="297" y="18"/>
                </a:lnTo>
                <a:lnTo>
                  <a:pt x="298" y="18"/>
                </a:lnTo>
                <a:lnTo>
                  <a:pt x="298" y="18"/>
                </a:lnTo>
                <a:lnTo>
                  <a:pt x="298" y="18"/>
                </a:lnTo>
                <a:lnTo>
                  <a:pt x="298" y="18"/>
                </a:lnTo>
                <a:lnTo>
                  <a:pt x="298" y="18"/>
                </a:lnTo>
                <a:lnTo>
                  <a:pt x="298" y="18"/>
                </a:lnTo>
                <a:lnTo>
                  <a:pt x="299" y="18"/>
                </a:lnTo>
                <a:lnTo>
                  <a:pt x="299" y="18"/>
                </a:lnTo>
                <a:lnTo>
                  <a:pt x="299" y="18"/>
                </a:lnTo>
                <a:lnTo>
                  <a:pt x="300" y="18"/>
                </a:lnTo>
                <a:lnTo>
                  <a:pt x="300" y="18"/>
                </a:lnTo>
                <a:lnTo>
                  <a:pt x="300" y="18"/>
                </a:lnTo>
                <a:lnTo>
                  <a:pt x="301" y="18"/>
                </a:lnTo>
                <a:lnTo>
                  <a:pt x="301" y="18"/>
                </a:lnTo>
                <a:lnTo>
                  <a:pt x="301" y="18"/>
                </a:lnTo>
                <a:lnTo>
                  <a:pt x="301" y="18"/>
                </a:lnTo>
                <a:lnTo>
                  <a:pt x="301" y="19"/>
                </a:lnTo>
                <a:lnTo>
                  <a:pt x="301" y="19"/>
                </a:lnTo>
                <a:lnTo>
                  <a:pt x="303" y="19"/>
                </a:lnTo>
                <a:lnTo>
                  <a:pt x="303" y="19"/>
                </a:lnTo>
                <a:lnTo>
                  <a:pt x="303" y="19"/>
                </a:lnTo>
                <a:lnTo>
                  <a:pt x="303" y="19"/>
                </a:lnTo>
                <a:lnTo>
                  <a:pt x="303" y="19"/>
                </a:lnTo>
                <a:lnTo>
                  <a:pt x="303" y="19"/>
                </a:lnTo>
                <a:lnTo>
                  <a:pt x="304" y="19"/>
                </a:lnTo>
                <a:lnTo>
                  <a:pt x="304" y="19"/>
                </a:lnTo>
                <a:lnTo>
                  <a:pt x="304" y="19"/>
                </a:lnTo>
                <a:lnTo>
                  <a:pt x="304" y="19"/>
                </a:lnTo>
                <a:lnTo>
                  <a:pt x="304" y="19"/>
                </a:lnTo>
                <a:lnTo>
                  <a:pt x="304" y="19"/>
                </a:lnTo>
                <a:lnTo>
                  <a:pt x="306" y="19"/>
                </a:lnTo>
                <a:lnTo>
                  <a:pt x="306" y="19"/>
                </a:lnTo>
                <a:lnTo>
                  <a:pt x="306" y="19"/>
                </a:lnTo>
                <a:lnTo>
                  <a:pt x="306" y="19"/>
                </a:lnTo>
                <a:lnTo>
                  <a:pt x="306" y="19"/>
                </a:lnTo>
                <a:lnTo>
                  <a:pt x="306" y="19"/>
                </a:lnTo>
                <a:lnTo>
                  <a:pt x="307" y="19"/>
                </a:lnTo>
                <a:lnTo>
                  <a:pt x="307" y="19"/>
                </a:lnTo>
                <a:lnTo>
                  <a:pt x="307" y="19"/>
                </a:lnTo>
                <a:lnTo>
                  <a:pt x="308" y="19"/>
                </a:lnTo>
                <a:lnTo>
                  <a:pt x="308" y="19"/>
                </a:lnTo>
                <a:lnTo>
                  <a:pt x="308" y="19"/>
                </a:lnTo>
                <a:lnTo>
                  <a:pt x="308" y="19"/>
                </a:lnTo>
                <a:lnTo>
                  <a:pt x="308" y="19"/>
                </a:lnTo>
                <a:lnTo>
                  <a:pt x="308" y="19"/>
                </a:lnTo>
                <a:lnTo>
                  <a:pt x="310" y="19"/>
                </a:lnTo>
                <a:lnTo>
                  <a:pt x="310" y="19"/>
                </a:lnTo>
                <a:lnTo>
                  <a:pt x="310" y="19"/>
                </a:lnTo>
                <a:lnTo>
                  <a:pt x="312" y="19"/>
                </a:lnTo>
                <a:lnTo>
                  <a:pt x="312" y="20"/>
                </a:lnTo>
                <a:lnTo>
                  <a:pt x="312" y="20"/>
                </a:lnTo>
                <a:lnTo>
                  <a:pt x="312" y="20"/>
                </a:lnTo>
                <a:lnTo>
                  <a:pt x="312" y="20"/>
                </a:lnTo>
                <a:lnTo>
                  <a:pt x="312" y="20"/>
                </a:lnTo>
                <a:lnTo>
                  <a:pt x="313" y="20"/>
                </a:lnTo>
                <a:lnTo>
                  <a:pt x="313" y="20"/>
                </a:lnTo>
                <a:lnTo>
                  <a:pt x="313" y="20"/>
                </a:lnTo>
                <a:lnTo>
                  <a:pt x="314" y="20"/>
                </a:lnTo>
                <a:lnTo>
                  <a:pt x="314" y="20"/>
                </a:lnTo>
                <a:lnTo>
                  <a:pt x="314" y="20"/>
                </a:lnTo>
                <a:lnTo>
                  <a:pt x="314" y="20"/>
                </a:lnTo>
                <a:lnTo>
                  <a:pt x="314" y="20"/>
                </a:lnTo>
                <a:lnTo>
                  <a:pt x="314" y="20"/>
                </a:lnTo>
                <a:lnTo>
                  <a:pt x="315" y="20"/>
                </a:lnTo>
                <a:lnTo>
                  <a:pt x="315" y="20"/>
                </a:lnTo>
                <a:lnTo>
                  <a:pt x="315" y="20"/>
                </a:lnTo>
                <a:lnTo>
                  <a:pt x="316" y="20"/>
                </a:lnTo>
                <a:lnTo>
                  <a:pt x="316" y="20"/>
                </a:lnTo>
                <a:lnTo>
                  <a:pt x="316" y="20"/>
                </a:lnTo>
                <a:lnTo>
                  <a:pt x="317" y="20"/>
                </a:lnTo>
                <a:lnTo>
                  <a:pt x="317" y="20"/>
                </a:lnTo>
                <a:lnTo>
                  <a:pt x="317" y="20"/>
                </a:lnTo>
                <a:lnTo>
                  <a:pt x="317" y="20"/>
                </a:lnTo>
                <a:lnTo>
                  <a:pt x="317" y="20"/>
                </a:lnTo>
                <a:lnTo>
                  <a:pt x="317" y="20"/>
                </a:lnTo>
                <a:lnTo>
                  <a:pt x="318" y="20"/>
                </a:lnTo>
                <a:lnTo>
                  <a:pt x="318" y="20"/>
                </a:lnTo>
                <a:lnTo>
                  <a:pt x="318" y="20"/>
                </a:lnTo>
                <a:lnTo>
                  <a:pt x="319" y="20"/>
                </a:lnTo>
                <a:lnTo>
                  <a:pt x="319" y="20"/>
                </a:lnTo>
                <a:lnTo>
                  <a:pt x="319" y="20"/>
                </a:lnTo>
                <a:lnTo>
                  <a:pt x="319" y="20"/>
                </a:lnTo>
                <a:lnTo>
                  <a:pt x="319" y="21"/>
                </a:lnTo>
                <a:lnTo>
                  <a:pt x="319" y="21"/>
                </a:lnTo>
                <a:lnTo>
                  <a:pt x="319" y="21"/>
                </a:lnTo>
                <a:lnTo>
                  <a:pt x="319" y="21"/>
                </a:lnTo>
                <a:lnTo>
                  <a:pt x="319" y="21"/>
                </a:lnTo>
                <a:lnTo>
                  <a:pt x="319" y="21"/>
                </a:lnTo>
                <a:lnTo>
                  <a:pt x="319" y="21"/>
                </a:lnTo>
                <a:lnTo>
                  <a:pt x="319" y="21"/>
                </a:lnTo>
                <a:lnTo>
                  <a:pt x="320" y="21"/>
                </a:lnTo>
                <a:lnTo>
                  <a:pt x="320" y="21"/>
                </a:lnTo>
                <a:lnTo>
                  <a:pt x="320" y="21"/>
                </a:lnTo>
                <a:lnTo>
                  <a:pt x="320" y="21"/>
                </a:lnTo>
                <a:lnTo>
                  <a:pt x="320" y="21"/>
                </a:lnTo>
                <a:lnTo>
                  <a:pt x="320" y="21"/>
                </a:lnTo>
                <a:lnTo>
                  <a:pt x="320" y="21"/>
                </a:lnTo>
                <a:lnTo>
                  <a:pt x="320" y="21"/>
                </a:lnTo>
                <a:lnTo>
                  <a:pt x="320" y="21"/>
                </a:lnTo>
                <a:lnTo>
                  <a:pt x="321" y="21"/>
                </a:lnTo>
                <a:lnTo>
                  <a:pt x="321" y="21"/>
                </a:lnTo>
                <a:lnTo>
                  <a:pt x="321" y="21"/>
                </a:lnTo>
                <a:lnTo>
                  <a:pt x="322" y="21"/>
                </a:lnTo>
                <a:lnTo>
                  <a:pt x="322" y="21"/>
                </a:lnTo>
                <a:lnTo>
                  <a:pt x="322" y="21"/>
                </a:lnTo>
                <a:lnTo>
                  <a:pt x="322" y="21"/>
                </a:lnTo>
                <a:lnTo>
                  <a:pt x="322" y="21"/>
                </a:lnTo>
                <a:lnTo>
                  <a:pt x="322" y="21"/>
                </a:lnTo>
                <a:lnTo>
                  <a:pt x="323" y="21"/>
                </a:lnTo>
                <a:lnTo>
                  <a:pt x="323" y="21"/>
                </a:lnTo>
                <a:lnTo>
                  <a:pt x="323" y="21"/>
                </a:lnTo>
                <a:lnTo>
                  <a:pt x="325" y="21"/>
                </a:lnTo>
                <a:lnTo>
                  <a:pt x="325" y="21"/>
                </a:lnTo>
                <a:lnTo>
                  <a:pt x="325" y="21"/>
                </a:lnTo>
                <a:lnTo>
                  <a:pt x="325" y="21"/>
                </a:lnTo>
                <a:lnTo>
                  <a:pt x="325" y="21"/>
                </a:lnTo>
                <a:lnTo>
                  <a:pt x="325" y="21"/>
                </a:lnTo>
                <a:lnTo>
                  <a:pt x="325" y="21"/>
                </a:lnTo>
                <a:lnTo>
                  <a:pt x="325" y="21"/>
                </a:lnTo>
                <a:lnTo>
                  <a:pt x="325" y="21"/>
                </a:lnTo>
                <a:lnTo>
                  <a:pt x="325" y="21"/>
                </a:lnTo>
                <a:lnTo>
                  <a:pt x="325" y="21"/>
                </a:lnTo>
                <a:lnTo>
                  <a:pt x="325" y="21"/>
                </a:lnTo>
                <a:lnTo>
                  <a:pt x="326" y="21"/>
                </a:lnTo>
                <a:lnTo>
                  <a:pt x="326" y="21"/>
                </a:lnTo>
                <a:lnTo>
                  <a:pt x="326" y="21"/>
                </a:lnTo>
                <a:lnTo>
                  <a:pt x="326" y="21"/>
                </a:lnTo>
                <a:lnTo>
                  <a:pt x="326" y="21"/>
                </a:lnTo>
                <a:lnTo>
                  <a:pt x="326" y="21"/>
                </a:lnTo>
                <a:lnTo>
                  <a:pt x="326" y="21"/>
                </a:lnTo>
                <a:lnTo>
                  <a:pt x="326" y="21"/>
                </a:lnTo>
                <a:lnTo>
                  <a:pt x="326" y="21"/>
                </a:lnTo>
                <a:lnTo>
                  <a:pt x="328" y="21"/>
                </a:lnTo>
                <a:lnTo>
                  <a:pt x="328" y="21"/>
                </a:lnTo>
                <a:lnTo>
                  <a:pt x="328" y="21"/>
                </a:lnTo>
                <a:lnTo>
                  <a:pt x="329" y="21"/>
                </a:lnTo>
                <a:lnTo>
                  <a:pt x="329" y="21"/>
                </a:lnTo>
                <a:lnTo>
                  <a:pt x="329" y="21"/>
                </a:lnTo>
                <a:lnTo>
                  <a:pt x="329" y="21"/>
                </a:lnTo>
                <a:lnTo>
                  <a:pt x="329" y="21"/>
                </a:lnTo>
                <a:lnTo>
                  <a:pt x="329" y="21"/>
                </a:lnTo>
                <a:lnTo>
                  <a:pt x="330" y="21"/>
                </a:lnTo>
                <a:lnTo>
                  <a:pt x="330" y="21"/>
                </a:lnTo>
                <a:lnTo>
                  <a:pt x="330" y="21"/>
                </a:lnTo>
                <a:lnTo>
                  <a:pt x="330" y="21"/>
                </a:lnTo>
                <a:lnTo>
                  <a:pt x="330" y="21"/>
                </a:lnTo>
                <a:lnTo>
                  <a:pt x="330" y="21"/>
                </a:lnTo>
                <a:lnTo>
                  <a:pt x="330" y="21"/>
                </a:lnTo>
                <a:lnTo>
                  <a:pt x="330" y="21"/>
                </a:lnTo>
                <a:lnTo>
                  <a:pt x="330" y="21"/>
                </a:lnTo>
                <a:lnTo>
                  <a:pt x="331" y="21"/>
                </a:lnTo>
                <a:lnTo>
                  <a:pt x="331" y="21"/>
                </a:lnTo>
                <a:lnTo>
                  <a:pt x="331" y="21"/>
                </a:lnTo>
                <a:lnTo>
                  <a:pt x="331" y="21"/>
                </a:lnTo>
                <a:lnTo>
                  <a:pt x="331" y="21"/>
                </a:lnTo>
                <a:lnTo>
                  <a:pt x="331" y="21"/>
                </a:lnTo>
                <a:lnTo>
                  <a:pt x="332" y="21"/>
                </a:lnTo>
                <a:lnTo>
                  <a:pt x="332" y="21"/>
                </a:lnTo>
                <a:lnTo>
                  <a:pt x="332" y="21"/>
                </a:lnTo>
                <a:lnTo>
                  <a:pt x="332" y="21"/>
                </a:lnTo>
                <a:lnTo>
                  <a:pt x="332" y="21"/>
                </a:lnTo>
                <a:lnTo>
                  <a:pt x="332" y="21"/>
                </a:lnTo>
                <a:lnTo>
                  <a:pt x="333" y="21"/>
                </a:lnTo>
                <a:lnTo>
                  <a:pt x="333" y="21"/>
                </a:lnTo>
                <a:lnTo>
                  <a:pt x="333" y="21"/>
                </a:lnTo>
                <a:lnTo>
                  <a:pt x="333" y="21"/>
                </a:lnTo>
                <a:lnTo>
                  <a:pt x="333" y="22"/>
                </a:lnTo>
                <a:lnTo>
                  <a:pt x="333" y="22"/>
                </a:lnTo>
                <a:lnTo>
                  <a:pt x="333" y="22"/>
                </a:lnTo>
                <a:lnTo>
                  <a:pt x="333" y="22"/>
                </a:lnTo>
                <a:lnTo>
                  <a:pt x="333" y="22"/>
                </a:lnTo>
                <a:lnTo>
                  <a:pt x="334" y="22"/>
                </a:lnTo>
                <a:lnTo>
                  <a:pt x="334" y="22"/>
                </a:lnTo>
                <a:lnTo>
                  <a:pt x="334" y="22"/>
                </a:lnTo>
                <a:lnTo>
                  <a:pt x="335" y="22"/>
                </a:lnTo>
                <a:lnTo>
                  <a:pt x="335" y="22"/>
                </a:lnTo>
                <a:lnTo>
                  <a:pt x="335" y="22"/>
                </a:lnTo>
                <a:lnTo>
                  <a:pt x="335" y="22"/>
                </a:lnTo>
                <a:lnTo>
                  <a:pt x="335" y="22"/>
                </a:lnTo>
                <a:lnTo>
                  <a:pt x="335" y="22"/>
                </a:lnTo>
                <a:lnTo>
                  <a:pt x="335" y="22"/>
                </a:lnTo>
                <a:lnTo>
                  <a:pt x="335" y="22"/>
                </a:lnTo>
                <a:lnTo>
                  <a:pt x="335" y="22"/>
                </a:lnTo>
                <a:lnTo>
                  <a:pt x="335" y="22"/>
                </a:lnTo>
                <a:lnTo>
                  <a:pt x="335" y="22"/>
                </a:lnTo>
                <a:lnTo>
                  <a:pt x="335" y="22"/>
                </a:lnTo>
                <a:lnTo>
                  <a:pt x="336" y="22"/>
                </a:lnTo>
                <a:lnTo>
                  <a:pt x="336" y="22"/>
                </a:lnTo>
                <a:lnTo>
                  <a:pt x="336" y="22"/>
                </a:lnTo>
                <a:lnTo>
                  <a:pt x="337" y="22"/>
                </a:lnTo>
                <a:lnTo>
                  <a:pt x="337" y="22"/>
                </a:lnTo>
                <a:lnTo>
                  <a:pt x="337" y="22"/>
                </a:lnTo>
                <a:lnTo>
                  <a:pt x="337" y="22"/>
                </a:lnTo>
                <a:lnTo>
                  <a:pt x="337" y="22"/>
                </a:lnTo>
                <a:lnTo>
                  <a:pt x="337" y="22"/>
                </a:lnTo>
                <a:lnTo>
                  <a:pt x="337" y="22"/>
                </a:lnTo>
                <a:lnTo>
                  <a:pt x="337" y="22"/>
                </a:lnTo>
                <a:lnTo>
                  <a:pt x="337" y="22"/>
                </a:lnTo>
                <a:lnTo>
                  <a:pt x="338" y="22"/>
                </a:lnTo>
                <a:lnTo>
                  <a:pt x="338" y="22"/>
                </a:lnTo>
                <a:lnTo>
                  <a:pt x="338" y="22"/>
                </a:lnTo>
                <a:lnTo>
                  <a:pt x="338" y="22"/>
                </a:lnTo>
                <a:lnTo>
                  <a:pt x="338" y="22"/>
                </a:lnTo>
                <a:lnTo>
                  <a:pt x="338" y="22"/>
                </a:lnTo>
                <a:lnTo>
                  <a:pt x="338" y="22"/>
                </a:lnTo>
                <a:lnTo>
                  <a:pt x="338" y="22"/>
                </a:lnTo>
                <a:lnTo>
                  <a:pt x="338" y="22"/>
                </a:lnTo>
                <a:lnTo>
                  <a:pt x="338" y="22"/>
                </a:lnTo>
                <a:lnTo>
                  <a:pt x="338" y="22"/>
                </a:lnTo>
                <a:lnTo>
                  <a:pt x="338" y="22"/>
                </a:lnTo>
                <a:lnTo>
                  <a:pt x="339" y="22"/>
                </a:lnTo>
                <a:lnTo>
                  <a:pt x="339" y="22"/>
                </a:lnTo>
                <a:lnTo>
                  <a:pt x="339" y="22"/>
                </a:lnTo>
                <a:lnTo>
                  <a:pt x="339" y="22"/>
                </a:lnTo>
                <a:lnTo>
                  <a:pt x="339" y="22"/>
                </a:lnTo>
                <a:lnTo>
                  <a:pt x="339" y="22"/>
                </a:lnTo>
                <a:lnTo>
                  <a:pt x="339" y="22"/>
                </a:lnTo>
                <a:lnTo>
                  <a:pt x="339" y="22"/>
                </a:lnTo>
                <a:lnTo>
                  <a:pt x="339" y="22"/>
                </a:lnTo>
                <a:lnTo>
                  <a:pt x="340" y="22"/>
                </a:lnTo>
                <a:lnTo>
                  <a:pt x="340" y="22"/>
                </a:lnTo>
                <a:lnTo>
                  <a:pt x="340" y="22"/>
                </a:lnTo>
                <a:lnTo>
                  <a:pt x="340" y="22"/>
                </a:lnTo>
                <a:lnTo>
                  <a:pt x="340" y="22"/>
                </a:lnTo>
                <a:lnTo>
                  <a:pt x="340" y="22"/>
                </a:lnTo>
                <a:lnTo>
                  <a:pt x="340" y="22"/>
                </a:lnTo>
                <a:lnTo>
                  <a:pt x="340" y="22"/>
                </a:lnTo>
                <a:lnTo>
                  <a:pt x="340" y="22"/>
                </a:lnTo>
                <a:lnTo>
                  <a:pt x="340" y="22"/>
                </a:lnTo>
                <a:lnTo>
                  <a:pt x="340" y="22"/>
                </a:lnTo>
                <a:lnTo>
                  <a:pt x="340" y="22"/>
                </a:lnTo>
                <a:lnTo>
                  <a:pt x="341" y="22"/>
                </a:lnTo>
                <a:lnTo>
                  <a:pt x="341" y="23"/>
                </a:lnTo>
                <a:lnTo>
                  <a:pt x="341" y="23"/>
                </a:lnTo>
                <a:lnTo>
                  <a:pt x="341" y="23"/>
                </a:lnTo>
                <a:lnTo>
                  <a:pt x="341" y="23"/>
                </a:lnTo>
                <a:lnTo>
                  <a:pt x="341" y="23"/>
                </a:lnTo>
                <a:lnTo>
                  <a:pt x="342" y="23"/>
                </a:lnTo>
                <a:lnTo>
                  <a:pt x="342" y="23"/>
                </a:lnTo>
                <a:lnTo>
                  <a:pt x="342" y="23"/>
                </a:lnTo>
                <a:lnTo>
                  <a:pt x="343" y="23"/>
                </a:lnTo>
                <a:lnTo>
                  <a:pt x="343" y="23"/>
                </a:lnTo>
                <a:lnTo>
                  <a:pt x="343" y="23"/>
                </a:lnTo>
                <a:lnTo>
                  <a:pt x="343" y="23"/>
                </a:lnTo>
                <a:lnTo>
                  <a:pt x="343" y="23"/>
                </a:lnTo>
                <a:lnTo>
                  <a:pt x="343" y="23"/>
                </a:lnTo>
                <a:lnTo>
                  <a:pt x="343" y="23"/>
                </a:lnTo>
                <a:lnTo>
                  <a:pt x="343" y="23"/>
                </a:lnTo>
                <a:lnTo>
                  <a:pt x="343" y="23"/>
                </a:lnTo>
                <a:lnTo>
                  <a:pt x="344" y="23"/>
                </a:lnTo>
                <a:lnTo>
                  <a:pt x="344" y="23"/>
                </a:lnTo>
                <a:lnTo>
                  <a:pt x="344" y="23"/>
                </a:lnTo>
                <a:lnTo>
                  <a:pt x="345" y="23"/>
                </a:lnTo>
                <a:lnTo>
                  <a:pt x="345" y="23"/>
                </a:lnTo>
                <a:lnTo>
                  <a:pt x="345" y="23"/>
                </a:lnTo>
                <a:lnTo>
                  <a:pt x="345" y="23"/>
                </a:lnTo>
                <a:lnTo>
                  <a:pt x="345" y="23"/>
                </a:lnTo>
                <a:lnTo>
                  <a:pt x="345" y="23"/>
                </a:lnTo>
                <a:lnTo>
                  <a:pt x="346" y="23"/>
                </a:lnTo>
                <a:lnTo>
                  <a:pt x="346" y="23"/>
                </a:lnTo>
                <a:lnTo>
                  <a:pt x="346" y="23"/>
                </a:lnTo>
                <a:lnTo>
                  <a:pt x="346" y="23"/>
                </a:lnTo>
                <a:lnTo>
                  <a:pt x="346" y="23"/>
                </a:lnTo>
                <a:lnTo>
                  <a:pt x="346" y="23"/>
                </a:lnTo>
                <a:lnTo>
                  <a:pt x="346" y="23"/>
                </a:lnTo>
                <a:lnTo>
                  <a:pt x="346" y="23"/>
                </a:lnTo>
                <a:lnTo>
                  <a:pt x="346" y="23"/>
                </a:lnTo>
                <a:lnTo>
                  <a:pt x="347" y="23"/>
                </a:lnTo>
                <a:lnTo>
                  <a:pt x="347" y="23"/>
                </a:lnTo>
                <a:lnTo>
                  <a:pt x="347" y="23"/>
                </a:lnTo>
                <a:lnTo>
                  <a:pt x="348" y="23"/>
                </a:lnTo>
                <a:lnTo>
                  <a:pt x="348" y="23"/>
                </a:lnTo>
                <a:lnTo>
                  <a:pt x="348" y="23"/>
                </a:lnTo>
                <a:lnTo>
                  <a:pt x="348" y="23"/>
                </a:lnTo>
                <a:lnTo>
                  <a:pt x="348" y="23"/>
                </a:lnTo>
                <a:lnTo>
                  <a:pt x="348" y="23"/>
                </a:lnTo>
                <a:lnTo>
                  <a:pt x="348" y="23"/>
                </a:lnTo>
                <a:lnTo>
                  <a:pt x="348" y="23"/>
                </a:lnTo>
                <a:lnTo>
                  <a:pt x="348" y="23"/>
                </a:lnTo>
                <a:lnTo>
                  <a:pt x="349" y="23"/>
                </a:lnTo>
                <a:lnTo>
                  <a:pt x="349" y="23"/>
                </a:lnTo>
                <a:lnTo>
                  <a:pt x="349" y="23"/>
                </a:lnTo>
                <a:lnTo>
                  <a:pt x="350" y="23"/>
                </a:lnTo>
                <a:lnTo>
                  <a:pt x="350" y="23"/>
                </a:lnTo>
                <a:lnTo>
                  <a:pt x="350" y="23"/>
                </a:lnTo>
                <a:lnTo>
                  <a:pt x="353" y="23"/>
                </a:lnTo>
                <a:lnTo>
                  <a:pt x="353" y="24"/>
                </a:lnTo>
                <a:lnTo>
                  <a:pt x="353" y="24"/>
                </a:lnTo>
                <a:lnTo>
                  <a:pt x="353" y="24"/>
                </a:lnTo>
                <a:lnTo>
                  <a:pt x="353" y="24"/>
                </a:lnTo>
                <a:lnTo>
                  <a:pt x="353" y="24"/>
                </a:lnTo>
                <a:lnTo>
                  <a:pt x="353" y="24"/>
                </a:lnTo>
                <a:lnTo>
                  <a:pt x="353" y="24"/>
                </a:lnTo>
                <a:lnTo>
                  <a:pt x="353" y="24"/>
                </a:lnTo>
                <a:lnTo>
                  <a:pt x="354" y="24"/>
                </a:lnTo>
                <a:lnTo>
                  <a:pt x="354" y="24"/>
                </a:lnTo>
                <a:lnTo>
                  <a:pt x="354" y="24"/>
                </a:lnTo>
                <a:lnTo>
                  <a:pt x="354" y="24"/>
                </a:lnTo>
                <a:lnTo>
                  <a:pt x="354" y="24"/>
                </a:lnTo>
                <a:lnTo>
                  <a:pt x="354" y="24"/>
                </a:lnTo>
                <a:lnTo>
                  <a:pt x="355" y="24"/>
                </a:lnTo>
                <a:lnTo>
                  <a:pt x="355" y="24"/>
                </a:lnTo>
                <a:lnTo>
                  <a:pt x="355" y="24"/>
                </a:lnTo>
                <a:lnTo>
                  <a:pt x="355" y="24"/>
                </a:lnTo>
                <a:lnTo>
                  <a:pt x="355" y="24"/>
                </a:lnTo>
                <a:lnTo>
                  <a:pt x="355" y="24"/>
                </a:lnTo>
                <a:lnTo>
                  <a:pt x="355" y="24"/>
                </a:lnTo>
                <a:lnTo>
                  <a:pt x="355" y="24"/>
                </a:lnTo>
                <a:lnTo>
                  <a:pt x="355" y="24"/>
                </a:lnTo>
                <a:lnTo>
                  <a:pt x="356" y="24"/>
                </a:lnTo>
                <a:lnTo>
                  <a:pt x="356" y="24"/>
                </a:lnTo>
                <a:lnTo>
                  <a:pt x="356" y="24"/>
                </a:lnTo>
                <a:lnTo>
                  <a:pt x="356" y="24"/>
                </a:lnTo>
                <a:lnTo>
                  <a:pt x="356" y="24"/>
                </a:lnTo>
                <a:lnTo>
                  <a:pt x="356" y="24"/>
                </a:lnTo>
                <a:lnTo>
                  <a:pt x="357" y="24"/>
                </a:lnTo>
                <a:lnTo>
                  <a:pt x="357" y="24"/>
                </a:lnTo>
                <a:lnTo>
                  <a:pt x="357" y="24"/>
                </a:lnTo>
                <a:lnTo>
                  <a:pt x="357" y="24"/>
                </a:lnTo>
                <a:lnTo>
                  <a:pt x="357" y="24"/>
                </a:lnTo>
                <a:lnTo>
                  <a:pt x="357" y="24"/>
                </a:lnTo>
                <a:lnTo>
                  <a:pt x="357" y="24"/>
                </a:lnTo>
                <a:lnTo>
                  <a:pt x="357" y="24"/>
                </a:lnTo>
                <a:lnTo>
                  <a:pt x="357" y="24"/>
                </a:lnTo>
                <a:lnTo>
                  <a:pt x="357" y="24"/>
                </a:lnTo>
                <a:lnTo>
                  <a:pt x="357" y="24"/>
                </a:lnTo>
                <a:lnTo>
                  <a:pt x="357" y="24"/>
                </a:lnTo>
                <a:lnTo>
                  <a:pt x="358" y="24"/>
                </a:lnTo>
                <a:lnTo>
                  <a:pt x="358" y="25"/>
                </a:lnTo>
                <a:lnTo>
                  <a:pt x="358" y="25"/>
                </a:lnTo>
                <a:lnTo>
                  <a:pt x="361" y="25"/>
                </a:lnTo>
                <a:lnTo>
                  <a:pt x="361" y="25"/>
                </a:lnTo>
                <a:lnTo>
                  <a:pt x="361" y="25"/>
                </a:lnTo>
                <a:lnTo>
                  <a:pt x="361" y="25"/>
                </a:lnTo>
                <a:lnTo>
                  <a:pt x="361" y="25"/>
                </a:lnTo>
                <a:lnTo>
                  <a:pt x="361" y="25"/>
                </a:lnTo>
                <a:lnTo>
                  <a:pt x="361" y="25"/>
                </a:lnTo>
                <a:lnTo>
                  <a:pt x="361" y="25"/>
                </a:lnTo>
                <a:lnTo>
                  <a:pt x="361" y="25"/>
                </a:lnTo>
                <a:lnTo>
                  <a:pt x="361" y="25"/>
                </a:lnTo>
                <a:lnTo>
                  <a:pt x="361" y="25"/>
                </a:lnTo>
                <a:lnTo>
                  <a:pt x="361" y="25"/>
                </a:lnTo>
                <a:lnTo>
                  <a:pt x="361" y="25"/>
                </a:lnTo>
                <a:lnTo>
                  <a:pt x="361" y="25"/>
                </a:lnTo>
                <a:lnTo>
                  <a:pt x="361" y="25"/>
                </a:lnTo>
                <a:lnTo>
                  <a:pt x="362" y="25"/>
                </a:lnTo>
                <a:lnTo>
                  <a:pt x="362" y="25"/>
                </a:lnTo>
                <a:lnTo>
                  <a:pt x="362" y="25"/>
                </a:lnTo>
                <a:lnTo>
                  <a:pt x="362" y="25"/>
                </a:lnTo>
                <a:lnTo>
                  <a:pt x="362" y="25"/>
                </a:lnTo>
                <a:lnTo>
                  <a:pt x="362" y="25"/>
                </a:lnTo>
                <a:lnTo>
                  <a:pt x="362" y="25"/>
                </a:lnTo>
                <a:lnTo>
                  <a:pt x="362" y="25"/>
                </a:lnTo>
                <a:lnTo>
                  <a:pt x="362" y="25"/>
                </a:lnTo>
                <a:lnTo>
                  <a:pt x="363" y="25"/>
                </a:lnTo>
                <a:lnTo>
                  <a:pt x="363" y="25"/>
                </a:lnTo>
                <a:lnTo>
                  <a:pt x="363" y="25"/>
                </a:lnTo>
                <a:lnTo>
                  <a:pt x="363" y="25"/>
                </a:lnTo>
                <a:lnTo>
                  <a:pt x="363" y="25"/>
                </a:lnTo>
                <a:lnTo>
                  <a:pt x="363" y="25"/>
                </a:lnTo>
                <a:lnTo>
                  <a:pt x="363" y="25"/>
                </a:lnTo>
                <a:lnTo>
                  <a:pt x="363" y="25"/>
                </a:lnTo>
                <a:lnTo>
                  <a:pt x="363" y="25"/>
                </a:lnTo>
                <a:lnTo>
                  <a:pt x="364" y="25"/>
                </a:lnTo>
                <a:lnTo>
                  <a:pt x="364" y="25"/>
                </a:lnTo>
                <a:lnTo>
                  <a:pt x="364" y="25"/>
                </a:lnTo>
                <a:lnTo>
                  <a:pt x="364" y="25"/>
                </a:lnTo>
                <a:lnTo>
                  <a:pt x="364" y="25"/>
                </a:lnTo>
                <a:lnTo>
                  <a:pt x="364" y="25"/>
                </a:lnTo>
                <a:lnTo>
                  <a:pt x="365" y="25"/>
                </a:lnTo>
                <a:lnTo>
                  <a:pt x="365" y="25"/>
                </a:lnTo>
                <a:lnTo>
                  <a:pt x="365" y="25"/>
                </a:lnTo>
                <a:lnTo>
                  <a:pt x="365" y="25"/>
                </a:lnTo>
                <a:lnTo>
                  <a:pt x="365" y="25"/>
                </a:lnTo>
                <a:lnTo>
                  <a:pt x="365" y="25"/>
                </a:lnTo>
                <a:lnTo>
                  <a:pt x="365" y="25"/>
                </a:lnTo>
                <a:lnTo>
                  <a:pt x="365" y="25"/>
                </a:lnTo>
                <a:lnTo>
                  <a:pt x="365" y="25"/>
                </a:lnTo>
                <a:lnTo>
                  <a:pt x="365" y="25"/>
                </a:lnTo>
                <a:lnTo>
                  <a:pt x="365" y="25"/>
                </a:lnTo>
                <a:lnTo>
                  <a:pt x="365" y="25"/>
                </a:lnTo>
                <a:lnTo>
                  <a:pt x="365" y="25"/>
                </a:lnTo>
                <a:lnTo>
                  <a:pt x="365" y="25"/>
                </a:lnTo>
                <a:lnTo>
                  <a:pt x="365" y="25"/>
                </a:lnTo>
                <a:lnTo>
                  <a:pt x="366" y="25"/>
                </a:lnTo>
                <a:lnTo>
                  <a:pt x="366" y="25"/>
                </a:lnTo>
                <a:lnTo>
                  <a:pt x="366" y="25"/>
                </a:lnTo>
                <a:lnTo>
                  <a:pt x="366" y="25"/>
                </a:lnTo>
                <a:lnTo>
                  <a:pt x="366" y="25"/>
                </a:lnTo>
                <a:lnTo>
                  <a:pt x="366" y="25"/>
                </a:lnTo>
                <a:lnTo>
                  <a:pt x="366" y="25"/>
                </a:lnTo>
                <a:lnTo>
                  <a:pt x="366" y="25"/>
                </a:lnTo>
                <a:lnTo>
                  <a:pt x="366" y="25"/>
                </a:lnTo>
                <a:lnTo>
                  <a:pt x="366" y="25"/>
                </a:lnTo>
                <a:lnTo>
                  <a:pt x="366" y="25"/>
                </a:lnTo>
                <a:lnTo>
                  <a:pt x="366" y="25"/>
                </a:lnTo>
                <a:lnTo>
                  <a:pt x="367" y="25"/>
                </a:lnTo>
                <a:lnTo>
                  <a:pt x="367" y="25"/>
                </a:lnTo>
                <a:lnTo>
                  <a:pt x="367" y="25"/>
                </a:lnTo>
                <a:lnTo>
                  <a:pt x="367" y="25"/>
                </a:lnTo>
                <a:lnTo>
                  <a:pt x="367" y="25"/>
                </a:lnTo>
                <a:lnTo>
                  <a:pt x="367" y="25"/>
                </a:lnTo>
                <a:lnTo>
                  <a:pt x="367" y="25"/>
                </a:lnTo>
                <a:lnTo>
                  <a:pt x="367" y="25"/>
                </a:lnTo>
                <a:lnTo>
                  <a:pt x="367" y="25"/>
                </a:lnTo>
                <a:lnTo>
                  <a:pt x="368" y="25"/>
                </a:lnTo>
                <a:lnTo>
                  <a:pt x="368" y="25"/>
                </a:lnTo>
                <a:lnTo>
                  <a:pt x="368" y="25"/>
                </a:lnTo>
                <a:lnTo>
                  <a:pt x="368" y="25"/>
                </a:lnTo>
                <a:lnTo>
                  <a:pt x="368" y="25"/>
                </a:lnTo>
                <a:lnTo>
                  <a:pt x="368" y="25"/>
                </a:lnTo>
                <a:lnTo>
                  <a:pt x="368" y="25"/>
                </a:lnTo>
                <a:lnTo>
                  <a:pt x="368" y="25"/>
                </a:lnTo>
                <a:lnTo>
                  <a:pt x="368" y="25"/>
                </a:lnTo>
                <a:lnTo>
                  <a:pt x="368" y="25"/>
                </a:lnTo>
                <a:lnTo>
                  <a:pt x="368" y="25"/>
                </a:lnTo>
                <a:lnTo>
                  <a:pt x="368" y="25"/>
                </a:lnTo>
                <a:lnTo>
                  <a:pt x="368" y="25"/>
                </a:lnTo>
                <a:lnTo>
                  <a:pt x="368" y="26"/>
                </a:lnTo>
                <a:lnTo>
                  <a:pt x="368" y="26"/>
                </a:lnTo>
                <a:lnTo>
                  <a:pt x="368" y="26"/>
                </a:lnTo>
                <a:lnTo>
                  <a:pt x="368" y="26"/>
                </a:lnTo>
                <a:lnTo>
                  <a:pt x="368" y="26"/>
                </a:lnTo>
                <a:lnTo>
                  <a:pt x="368" y="26"/>
                </a:lnTo>
                <a:lnTo>
                  <a:pt x="368" y="26"/>
                </a:lnTo>
                <a:lnTo>
                  <a:pt x="368" y="26"/>
                </a:lnTo>
                <a:lnTo>
                  <a:pt x="369" y="26"/>
                </a:lnTo>
                <a:lnTo>
                  <a:pt x="369" y="26"/>
                </a:lnTo>
                <a:lnTo>
                  <a:pt x="369" y="26"/>
                </a:lnTo>
                <a:lnTo>
                  <a:pt x="369" y="26"/>
                </a:lnTo>
                <a:lnTo>
                  <a:pt x="369" y="26"/>
                </a:lnTo>
                <a:lnTo>
                  <a:pt x="369" y="26"/>
                </a:lnTo>
                <a:lnTo>
                  <a:pt x="369" y="26"/>
                </a:lnTo>
                <a:lnTo>
                  <a:pt x="369" y="26"/>
                </a:lnTo>
                <a:lnTo>
                  <a:pt x="369" y="26"/>
                </a:lnTo>
                <a:lnTo>
                  <a:pt x="369" y="26"/>
                </a:lnTo>
                <a:lnTo>
                  <a:pt x="369" y="26"/>
                </a:lnTo>
                <a:lnTo>
                  <a:pt x="369" y="26"/>
                </a:lnTo>
                <a:lnTo>
                  <a:pt x="369" y="26"/>
                </a:lnTo>
                <a:lnTo>
                  <a:pt x="369" y="26"/>
                </a:lnTo>
                <a:lnTo>
                  <a:pt x="369" y="26"/>
                </a:lnTo>
                <a:lnTo>
                  <a:pt x="370" y="26"/>
                </a:lnTo>
                <a:lnTo>
                  <a:pt x="370" y="26"/>
                </a:lnTo>
                <a:lnTo>
                  <a:pt x="370" y="26"/>
                </a:lnTo>
                <a:lnTo>
                  <a:pt x="370" y="26"/>
                </a:lnTo>
                <a:lnTo>
                  <a:pt x="370" y="26"/>
                </a:lnTo>
                <a:lnTo>
                  <a:pt x="370" y="26"/>
                </a:lnTo>
                <a:lnTo>
                  <a:pt x="370" y="26"/>
                </a:lnTo>
                <a:lnTo>
                  <a:pt x="370" y="26"/>
                </a:lnTo>
                <a:lnTo>
                  <a:pt x="370" y="26"/>
                </a:lnTo>
                <a:lnTo>
                  <a:pt x="371" y="26"/>
                </a:lnTo>
                <a:lnTo>
                  <a:pt x="371" y="26"/>
                </a:lnTo>
                <a:lnTo>
                  <a:pt x="371" y="26"/>
                </a:lnTo>
                <a:lnTo>
                  <a:pt x="371" y="26"/>
                </a:lnTo>
                <a:lnTo>
                  <a:pt x="371" y="26"/>
                </a:lnTo>
                <a:lnTo>
                  <a:pt x="371" y="26"/>
                </a:lnTo>
                <a:lnTo>
                  <a:pt x="371" y="26"/>
                </a:lnTo>
                <a:lnTo>
                  <a:pt x="371" y="26"/>
                </a:lnTo>
                <a:lnTo>
                  <a:pt x="371" y="26"/>
                </a:lnTo>
                <a:lnTo>
                  <a:pt x="371" y="26"/>
                </a:lnTo>
                <a:lnTo>
                  <a:pt x="371" y="26"/>
                </a:lnTo>
                <a:lnTo>
                  <a:pt x="371" y="26"/>
                </a:lnTo>
                <a:lnTo>
                  <a:pt x="371" y="26"/>
                </a:lnTo>
                <a:lnTo>
                  <a:pt x="371" y="26"/>
                </a:lnTo>
                <a:lnTo>
                  <a:pt x="371" y="26"/>
                </a:lnTo>
                <a:lnTo>
                  <a:pt x="372" y="26"/>
                </a:lnTo>
                <a:lnTo>
                  <a:pt x="372" y="26"/>
                </a:lnTo>
                <a:lnTo>
                  <a:pt x="372" y="26"/>
                </a:lnTo>
                <a:lnTo>
                  <a:pt x="372" y="26"/>
                </a:lnTo>
                <a:lnTo>
                  <a:pt x="372" y="26"/>
                </a:lnTo>
                <a:lnTo>
                  <a:pt x="372" y="26"/>
                </a:lnTo>
                <a:lnTo>
                  <a:pt x="372" y="26"/>
                </a:lnTo>
                <a:lnTo>
                  <a:pt x="372" y="26"/>
                </a:lnTo>
                <a:lnTo>
                  <a:pt x="372" y="26"/>
                </a:lnTo>
                <a:lnTo>
                  <a:pt x="372" y="26"/>
                </a:lnTo>
                <a:lnTo>
                  <a:pt x="372" y="26"/>
                </a:lnTo>
                <a:lnTo>
                  <a:pt x="372" y="26"/>
                </a:lnTo>
                <a:lnTo>
                  <a:pt x="373" y="26"/>
                </a:lnTo>
                <a:lnTo>
                  <a:pt x="373" y="26"/>
                </a:lnTo>
                <a:lnTo>
                  <a:pt x="373" y="26"/>
                </a:lnTo>
                <a:lnTo>
                  <a:pt x="373" y="26"/>
                </a:lnTo>
                <a:lnTo>
                  <a:pt x="373" y="26"/>
                </a:lnTo>
                <a:lnTo>
                  <a:pt x="373" y="26"/>
                </a:lnTo>
                <a:lnTo>
                  <a:pt x="373" y="26"/>
                </a:lnTo>
                <a:lnTo>
                  <a:pt x="373" y="26"/>
                </a:lnTo>
                <a:lnTo>
                  <a:pt x="373" y="26"/>
                </a:lnTo>
                <a:lnTo>
                  <a:pt x="373" y="26"/>
                </a:lnTo>
                <a:lnTo>
                  <a:pt x="373" y="26"/>
                </a:lnTo>
                <a:lnTo>
                  <a:pt x="373" y="26"/>
                </a:lnTo>
                <a:lnTo>
                  <a:pt x="373" y="26"/>
                </a:lnTo>
                <a:lnTo>
                  <a:pt x="373" y="26"/>
                </a:lnTo>
                <a:lnTo>
                  <a:pt x="373" y="26"/>
                </a:lnTo>
                <a:lnTo>
                  <a:pt x="373" y="26"/>
                </a:lnTo>
                <a:lnTo>
                  <a:pt x="373" y="26"/>
                </a:lnTo>
                <a:lnTo>
                  <a:pt x="373" y="26"/>
                </a:lnTo>
                <a:lnTo>
                  <a:pt x="373" y="26"/>
                </a:lnTo>
                <a:lnTo>
                  <a:pt x="373" y="26"/>
                </a:lnTo>
                <a:lnTo>
                  <a:pt x="373" y="26"/>
                </a:lnTo>
                <a:lnTo>
                  <a:pt x="374" y="26"/>
                </a:lnTo>
                <a:lnTo>
                  <a:pt x="374" y="26"/>
                </a:lnTo>
                <a:lnTo>
                  <a:pt x="374" y="26"/>
                </a:lnTo>
                <a:lnTo>
                  <a:pt x="374" y="26"/>
                </a:lnTo>
                <a:lnTo>
                  <a:pt x="374" y="26"/>
                </a:lnTo>
                <a:lnTo>
                  <a:pt x="374" y="26"/>
                </a:lnTo>
                <a:lnTo>
                  <a:pt x="374" y="26"/>
                </a:lnTo>
                <a:lnTo>
                  <a:pt x="374" y="26"/>
                </a:lnTo>
                <a:lnTo>
                  <a:pt x="374" y="26"/>
                </a:lnTo>
                <a:lnTo>
                  <a:pt x="375" y="26"/>
                </a:lnTo>
                <a:lnTo>
                  <a:pt x="375" y="26"/>
                </a:lnTo>
                <a:lnTo>
                  <a:pt x="375" y="26"/>
                </a:lnTo>
                <a:lnTo>
                  <a:pt x="375" y="26"/>
                </a:lnTo>
                <a:lnTo>
                  <a:pt x="375" y="26"/>
                </a:lnTo>
                <a:lnTo>
                  <a:pt x="375" y="26"/>
                </a:lnTo>
                <a:lnTo>
                  <a:pt x="375" y="26"/>
                </a:lnTo>
                <a:lnTo>
                  <a:pt x="375" y="26"/>
                </a:lnTo>
                <a:lnTo>
                  <a:pt x="375" y="26"/>
                </a:lnTo>
                <a:lnTo>
                  <a:pt x="375" y="26"/>
                </a:lnTo>
                <a:lnTo>
                  <a:pt x="375" y="26"/>
                </a:lnTo>
                <a:lnTo>
                  <a:pt x="375" y="26"/>
                </a:lnTo>
                <a:lnTo>
                  <a:pt x="375" y="26"/>
                </a:lnTo>
                <a:lnTo>
                  <a:pt x="375" y="26"/>
                </a:lnTo>
                <a:lnTo>
                  <a:pt x="375" y="26"/>
                </a:lnTo>
                <a:lnTo>
                  <a:pt x="375" y="26"/>
                </a:lnTo>
                <a:lnTo>
                  <a:pt x="375" y="26"/>
                </a:lnTo>
                <a:lnTo>
                  <a:pt x="375" y="26"/>
                </a:lnTo>
                <a:lnTo>
                  <a:pt x="376" y="26"/>
                </a:lnTo>
                <a:lnTo>
                  <a:pt x="376" y="26"/>
                </a:lnTo>
                <a:lnTo>
                  <a:pt x="376" y="26"/>
                </a:lnTo>
                <a:lnTo>
                  <a:pt x="376" y="26"/>
                </a:lnTo>
                <a:lnTo>
                  <a:pt x="376" y="26"/>
                </a:lnTo>
                <a:lnTo>
                  <a:pt x="376" y="26"/>
                </a:lnTo>
                <a:lnTo>
                  <a:pt x="376" y="26"/>
                </a:lnTo>
                <a:lnTo>
                  <a:pt x="376" y="26"/>
                </a:lnTo>
                <a:lnTo>
                  <a:pt x="376" y="26"/>
                </a:lnTo>
                <a:lnTo>
                  <a:pt x="376" y="26"/>
                </a:lnTo>
                <a:lnTo>
                  <a:pt x="376" y="26"/>
                </a:lnTo>
                <a:lnTo>
                  <a:pt x="376" y="26"/>
                </a:lnTo>
                <a:lnTo>
                  <a:pt x="376" y="26"/>
                </a:lnTo>
                <a:lnTo>
                  <a:pt x="376" y="26"/>
                </a:lnTo>
                <a:lnTo>
                  <a:pt x="376" y="26"/>
                </a:lnTo>
                <a:lnTo>
                  <a:pt x="376" y="26"/>
                </a:lnTo>
                <a:lnTo>
                  <a:pt x="376" y="26"/>
                </a:lnTo>
                <a:lnTo>
                  <a:pt x="376" y="26"/>
                </a:lnTo>
                <a:lnTo>
                  <a:pt x="377" y="26"/>
                </a:lnTo>
                <a:lnTo>
                  <a:pt x="377" y="26"/>
                </a:lnTo>
                <a:lnTo>
                  <a:pt x="377" y="26"/>
                </a:lnTo>
                <a:lnTo>
                  <a:pt x="377" y="26"/>
                </a:lnTo>
                <a:lnTo>
                  <a:pt x="377" y="26"/>
                </a:lnTo>
                <a:lnTo>
                  <a:pt x="377" y="26"/>
                </a:lnTo>
                <a:lnTo>
                  <a:pt x="377" y="26"/>
                </a:lnTo>
                <a:lnTo>
                  <a:pt x="377" y="26"/>
                </a:lnTo>
                <a:lnTo>
                  <a:pt x="377" y="26"/>
                </a:lnTo>
                <a:lnTo>
                  <a:pt x="377" y="26"/>
                </a:lnTo>
                <a:lnTo>
                  <a:pt x="377" y="26"/>
                </a:lnTo>
                <a:lnTo>
                  <a:pt x="377" y="26"/>
                </a:lnTo>
                <a:lnTo>
                  <a:pt x="377" y="26"/>
                </a:lnTo>
                <a:lnTo>
                  <a:pt x="377" y="26"/>
                </a:lnTo>
                <a:lnTo>
                  <a:pt x="377" y="26"/>
                </a:lnTo>
                <a:lnTo>
                  <a:pt x="377" y="26"/>
                </a:lnTo>
                <a:lnTo>
                  <a:pt x="377" y="26"/>
                </a:lnTo>
                <a:lnTo>
                  <a:pt x="377" y="26"/>
                </a:lnTo>
                <a:lnTo>
                  <a:pt x="378" y="26"/>
                </a:lnTo>
                <a:lnTo>
                  <a:pt x="378" y="26"/>
                </a:lnTo>
                <a:lnTo>
                  <a:pt x="378" y="26"/>
                </a:lnTo>
                <a:lnTo>
                  <a:pt x="378" y="26"/>
                </a:lnTo>
                <a:lnTo>
                  <a:pt x="378" y="26"/>
                </a:lnTo>
                <a:lnTo>
                  <a:pt x="378" y="26"/>
                </a:lnTo>
                <a:lnTo>
                  <a:pt x="378" y="26"/>
                </a:lnTo>
                <a:lnTo>
                  <a:pt x="378" y="26"/>
                </a:lnTo>
                <a:lnTo>
                  <a:pt x="378" y="26"/>
                </a:lnTo>
                <a:lnTo>
                  <a:pt x="379" y="26"/>
                </a:lnTo>
                <a:lnTo>
                  <a:pt x="379" y="26"/>
                </a:lnTo>
                <a:lnTo>
                  <a:pt x="379" y="26"/>
                </a:lnTo>
                <a:lnTo>
                  <a:pt x="379" y="26"/>
                </a:lnTo>
                <a:lnTo>
                  <a:pt x="379" y="26"/>
                </a:lnTo>
                <a:lnTo>
                  <a:pt x="379" y="26"/>
                </a:lnTo>
                <a:lnTo>
                  <a:pt x="380" y="26"/>
                </a:lnTo>
                <a:lnTo>
                  <a:pt x="380" y="26"/>
                </a:lnTo>
                <a:lnTo>
                  <a:pt x="380" y="26"/>
                </a:lnTo>
                <a:lnTo>
                  <a:pt x="380" y="26"/>
                </a:lnTo>
                <a:lnTo>
                  <a:pt x="380" y="26"/>
                </a:lnTo>
                <a:lnTo>
                  <a:pt x="380" y="26"/>
                </a:lnTo>
                <a:lnTo>
                  <a:pt x="381" y="26"/>
                </a:lnTo>
                <a:lnTo>
                  <a:pt x="381" y="26"/>
                </a:lnTo>
                <a:lnTo>
                  <a:pt x="381" y="26"/>
                </a:lnTo>
                <a:lnTo>
                  <a:pt x="381" y="26"/>
                </a:lnTo>
                <a:lnTo>
                  <a:pt x="381" y="26"/>
                </a:lnTo>
                <a:lnTo>
                  <a:pt x="381" y="26"/>
                </a:lnTo>
                <a:lnTo>
                  <a:pt x="381" y="26"/>
                </a:lnTo>
                <a:lnTo>
                  <a:pt x="381" y="26"/>
                </a:lnTo>
                <a:lnTo>
                  <a:pt x="381" y="26"/>
                </a:lnTo>
                <a:lnTo>
                  <a:pt x="381" y="26"/>
                </a:lnTo>
                <a:lnTo>
                  <a:pt x="381" y="26"/>
                </a:lnTo>
                <a:lnTo>
                  <a:pt x="381" y="26"/>
                </a:lnTo>
                <a:lnTo>
                  <a:pt x="382" y="26"/>
                </a:lnTo>
                <a:lnTo>
                  <a:pt x="382" y="26"/>
                </a:lnTo>
                <a:lnTo>
                  <a:pt x="382" y="26"/>
                </a:lnTo>
                <a:lnTo>
                  <a:pt x="383" y="26"/>
                </a:lnTo>
                <a:lnTo>
                  <a:pt x="383" y="26"/>
                </a:lnTo>
                <a:lnTo>
                  <a:pt x="383" y="26"/>
                </a:lnTo>
                <a:lnTo>
                  <a:pt x="383" y="26"/>
                </a:lnTo>
                <a:lnTo>
                  <a:pt x="383" y="26"/>
                </a:lnTo>
                <a:lnTo>
                  <a:pt x="383" y="26"/>
                </a:lnTo>
                <a:lnTo>
                  <a:pt x="383" y="26"/>
                </a:lnTo>
                <a:lnTo>
                  <a:pt x="383" y="26"/>
                </a:lnTo>
                <a:lnTo>
                  <a:pt x="383" y="26"/>
                </a:lnTo>
                <a:lnTo>
                  <a:pt x="383" y="26"/>
                </a:lnTo>
                <a:lnTo>
                  <a:pt x="383" y="26"/>
                </a:lnTo>
                <a:lnTo>
                  <a:pt x="383" y="26"/>
                </a:lnTo>
                <a:lnTo>
                  <a:pt x="384" y="26"/>
                </a:lnTo>
                <a:lnTo>
                  <a:pt x="384" y="26"/>
                </a:lnTo>
                <a:lnTo>
                  <a:pt x="384" y="26"/>
                </a:lnTo>
                <a:lnTo>
                  <a:pt x="385" y="26"/>
                </a:lnTo>
                <a:lnTo>
                  <a:pt x="385" y="26"/>
                </a:lnTo>
                <a:lnTo>
                  <a:pt x="385" y="26"/>
                </a:lnTo>
                <a:lnTo>
                  <a:pt x="385" y="26"/>
                </a:lnTo>
                <a:lnTo>
                  <a:pt x="385" y="26"/>
                </a:lnTo>
                <a:lnTo>
                  <a:pt x="385" y="26"/>
                </a:lnTo>
                <a:lnTo>
                  <a:pt x="386" y="26"/>
                </a:lnTo>
                <a:lnTo>
                  <a:pt x="386" y="26"/>
                </a:lnTo>
                <a:lnTo>
                  <a:pt x="386" y="26"/>
                </a:lnTo>
                <a:lnTo>
                  <a:pt x="387" y="26"/>
                </a:lnTo>
                <a:lnTo>
                  <a:pt x="387" y="26"/>
                </a:lnTo>
                <a:lnTo>
                  <a:pt x="387" y="26"/>
                </a:lnTo>
                <a:lnTo>
                  <a:pt x="387" y="26"/>
                </a:lnTo>
                <a:lnTo>
                  <a:pt x="387" y="26"/>
                </a:lnTo>
                <a:lnTo>
                  <a:pt x="387" y="26"/>
                </a:lnTo>
                <a:lnTo>
                  <a:pt x="388" y="26"/>
                </a:lnTo>
                <a:lnTo>
                  <a:pt x="388" y="26"/>
                </a:lnTo>
                <a:lnTo>
                  <a:pt x="388" y="26"/>
                </a:lnTo>
                <a:lnTo>
                  <a:pt x="388" y="26"/>
                </a:lnTo>
                <a:lnTo>
                  <a:pt x="388" y="26"/>
                </a:lnTo>
                <a:lnTo>
                  <a:pt x="388" y="26"/>
                </a:lnTo>
                <a:lnTo>
                  <a:pt x="388" y="26"/>
                </a:lnTo>
                <a:lnTo>
                  <a:pt x="388" y="27"/>
                </a:lnTo>
                <a:lnTo>
                  <a:pt x="388" y="27"/>
                </a:lnTo>
                <a:lnTo>
                  <a:pt x="388" y="27"/>
                </a:lnTo>
                <a:lnTo>
                  <a:pt x="388" y="27"/>
                </a:lnTo>
                <a:lnTo>
                  <a:pt x="388" y="27"/>
                </a:lnTo>
                <a:lnTo>
                  <a:pt x="389" y="27"/>
                </a:lnTo>
                <a:lnTo>
                  <a:pt x="389" y="27"/>
                </a:lnTo>
                <a:lnTo>
                  <a:pt x="389" y="27"/>
                </a:lnTo>
                <a:lnTo>
                  <a:pt x="389" y="27"/>
                </a:lnTo>
                <a:lnTo>
                  <a:pt x="389" y="27"/>
                </a:lnTo>
                <a:lnTo>
                  <a:pt x="389" y="27"/>
                </a:lnTo>
                <a:lnTo>
                  <a:pt x="389" y="27"/>
                </a:lnTo>
                <a:lnTo>
                  <a:pt x="389" y="27"/>
                </a:lnTo>
                <a:lnTo>
                  <a:pt x="389" y="27"/>
                </a:lnTo>
                <a:lnTo>
                  <a:pt x="389" y="27"/>
                </a:lnTo>
                <a:lnTo>
                  <a:pt x="389" y="27"/>
                </a:lnTo>
                <a:lnTo>
                  <a:pt x="389" y="27"/>
                </a:lnTo>
                <a:lnTo>
                  <a:pt x="390" y="27"/>
                </a:lnTo>
                <a:lnTo>
                  <a:pt x="390" y="27"/>
                </a:lnTo>
                <a:lnTo>
                  <a:pt x="390" y="27"/>
                </a:lnTo>
                <a:lnTo>
                  <a:pt x="390" y="27"/>
                </a:lnTo>
                <a:lnTo>
                  <a:pt x="390" y="27"/>
                </a:lnTo>
                <a:lnTo>
                  <a:pt x="390" y="27"/>
                </a:lnTo>
                <a:lnTo>
                  <a:pt x="390" y="27"/>
                </a:lnTo>
                <a:lnTo>
                  <a:pt x="390" y="27"/>
                </a:lnTo>
                <a:lnTo>
                  <a:pt x="390" y="27"/>
                </a:lnTo>
                <a:lnTo>
                  <a:pt x="390" y="27"/>
                </a:lnTo>
                <a:lnTo>
                  <a:pt x="390" y="27"/>
                </a:lnTo>
                <a:lnTo>
                  <a:pt x="390" y="27"/>
                </a:lnTo>
                <a:lnTo>
                  <a:pt x="391" y="27"/>
                </a:lnTo>
                <a:lnTo>
                  <a:pt x="391" y="27"/>
                </a:lnTo>
                <a:lnTo>
                  <a:pt x="391" y="27"/>
                </a:lnTo>
                <a:lnTo>
                  <a:pt x="391" y="27"/>
                </a:lnTo>
                <a:lnTo>
                  <a:pt x="391" y="27"/>
                </a:lnTo>
                <a:lnTo>
                  <a:pt x="391" y="27"/>
                </a:lnTo>
                <a:lnTo>
                  <a:pt x="392" y="27"/>
                </a:lnTo>
                <a:lnTo>
                  <a:pt x="392" y="27"/>
                </a:lnTo>
                <a:lnTo>
                  <a:pt x="392" y="27"/>
                </a:lnTo>
                <a:lnTo>
                  <a:pt x="392" y="27"/>
                </a:lnTo>
                <a:lnTo>
                  <a:pt x="392" y="27"/>
                </a:lnTo>
                <a:lnTo>
                  <a:pt x="392" y="27"/>
                </a:lnTo>
                <a:lnTo>
                  <a:pt x="393" y="27"/>
                </a:lnTo>
                <a:lnTo>
                  <a:pt x="393" y="27"/>
                </a:lnTo>
                <a:lnTo>
                  <a:pt x="393" y="27"/>
                </a:lnTo>
                <a:lnTo>
                  <a:pt x="393" y="27"/>
                </a:lnTo>
                <a:lnTo>
                  <a:pt x="393" y="27"/>
                </a:lnTo>
                <a:lnTo>
                  <a:pt x="393" y="27"/>
                </a:lnTo>
                <a:lnTo>
                  <a:pt x="394" y="27"/>
                </a:lnTo>
                <a:lnTo>
                  <a:pt x="394" y="27"/>
                </a:lnTo>
                <a:lnTo>
                  <a:pt x="394" y="27"/>
                </a:lnTo>
                <a:lnTo>
                  <a:pt x="394" y="27"/>
                </a:lnTo>
                <a:lnTo>
                  <a:pt x="394" y="28"/>
                </a:lnTo>
                <a:lnTo>
                  <a:pt x="394" y="28"/>
                </a:lnTo>
                <a:lnTo>
                  <a:pt x="394" y="28"/>
                </a:lnTo>
                <a:lnTo>
                  <a:pt x="394" y="28"/>
                </a:lnTo>
                <a:lnTo>
                  <a:pt x="394" y="28"/>
                </a:lnTo>
                <a:lnTo>
                  <a:pt x="395" y="28"/>
                </a:lnTo>
                <a:lnTo>
                  <a:pt x="395" y="28"/>
                </a:lnTo>
                <a:lnTo>
                  <a:pt x="395" y="28"/>
                </a:lnTo>
                <a:lnTo>
                  <a:pt x="396" y="28"/>
                </a:lnTo>
                <a:lnTo>
                  <a:pt x="396" y="28"/>
                </a:lnTo>
                <a:lnTo>
                  <a:pt x="396" y="28"/>
                </a:lnTo>
                <a:lnTo>
                  <a:pt x="397" y="28"/>
                </a:lnTo>
                <a:lnTo>
                  <a:pt x="397" y="28"/>
                </a:lnTo>
                <a:lnTo>
                  <a:pt x="397" y="28"/>
                </a:lnTo>
                <a:lnTo>
                  <a:pt x="397" y="28"/>
                </a:lnTo>
                <a:lnTo>
                  <a:pt x="397" y="28"/>
                </a:lnTo>
                <a:lnTo>
                  <a:pt x="397" y="28"/>
                </a:lnTo>
                <a:lnTo>
                  <a:pt x="398" y="28"/>
                </a:lnTo>
                <a:lnTo>
                  <a:pt x="398" y="28"/>
                </a:lnTo>
                <a:lnTo>
                  <a:pt x="398" y="28"/>
                </a:lnTo>
                <a:lnTo>
                  <a:pt x="398" y="28"/>
                </a:lnTo>
                <a:lnTo>
                  <a:pt x="398" y="28"/>
                </a:lnTo>
                <a:lnTo>
                  <a:pt x="398" y="28"/>
                </a:lnTo>
                <a:lnTo>
                  <a:pt x="398" y="28"/>
                </a:lnTo>
                <a:lnTo>
                  <a:pt x="398" y="28"/>
                </a:lnTo>
                <a:lnTo>
                  <a:pt x="398" y="28"/>
                </a:lnTo>
                <a:lnTo>
                  <a:pt x="399" y="28"/>
                </a:lnTo>
                <a:lnTo>
                  <a:pt x="399" y="28"/>
                </a:lnTo>
                <a:lnTo>
                  <a:pt x="399" y="28"/>
                </a:lnTo>
                <a:lnTo>
                  <a:pt x="399" y="28"/>
                </a:lnTo>
                <a:lnTo>
                  <a:pt x="399" y="28"/>
                </a:lnTo>
                <a:lnTo>
                  <a:pt x="399" y="28"/>
                </a:lnTo>
                <a:lnTo>
                  <a:pt x="399" y="28"/>
                </a:lnTo>
                <a:lnTo>
                  <a:pt x="399" y="28"/>
                </a:lnTo>
                <a:lnTo>
                  <a:pt x="399" y="28"/>
                </a:lnTo>
                <a:lnTo>
                  <a:pt x="400" y="28"/>
                </a:lnTo>
                <a:lnTo>
                  <a:pt x="400" y="28"/>
                </a:lnTo>
                <a:lnTo>
                  <a:pt x="400" y="28"/>
                </a:lnTo>
                <a:lnTo>
                  <a:pt x="401" y="28"/>
                </a:lnTo>
                <a:lnTo>
                  <a:pt x="401" y="28"/>
                </a:lnTo>
                <a:lnTo>
                  <a:pt x="401" y="28"/>
                </a:lnTo>
                <a:lnTo>
                  <a:pt x="401" y="28"/>
                </a:lnTo>
                <a:lnTo>
                  <a:pt x="401" y="28"/>
                </a:lnTo>
                <a:lnTo>
                  <a:pt x="401" y="28"/>
                </a:lnTo>
                <a:lnTo>
                  <a:pt x="401" y="28"/>
                </a:lnTo>
                <a:lnTo>
                  <a:pt x="401" y="28"/>
                </a:lnTo>
                <a:lnTo>
                  <a:pt x="401" y="28"/>
                </a:lnTo>
                <a:lnTo>
                  <a:pt x="402" y="28"/>
                </a:lnTo>
                <a:lnTo>
                  <a:pt x="402" y="28"/>
                </a:lnTo>
                <a:lnTo>
                  <a:pt x="402" y="28"/>
                </a:lnTo>
                <a:lnTo>
                  <a:pt x="402" y="28"/>
                </a:lnTo>
                <a:lnTo>
                  <a:pt x="402" y="28"/>
                </a:lnTo>
                <a:lnTo>
                  <a:pt x="402" y="28"/>
                </a:lnTo>
                <a:lnTo>
                  <a:pt x="402" y="28"/>
                </a:lnTo>
                <a:lnTo>
                  <a:pt x="402" y="28"/>
                </a:lnTo>
                <a:lnTo>
                  <a:pt x="402" y="28"/>
                </a:lnTo>
                <a:lnTo>
                  <a:pt x="403" y="28"/>
                </a:lnTo>
                <a:lnTo>
                  <a:pt x="403" y="28"/>
                </a:lnTo>
                <a:lnTo>
                  <a:pt x="403" y="28"/>
                </a:lnTo>
                <a:lnTo>
                  <a:pt x="403" y="28"/>
                </a:lnTo>
                <a:lnTo>
                  <a:pt x="403" y="28"/>
                </a:lnTo>
                <a:lnTo>
                  <a:pt x="403" y="28"/>
                </a:lnTo>
                <a:lnTo>
                  <a:pt x="403" y="28"/>
                </a:lnTo>
                <a:lnTo>
                  <a:pt x="403" y="28"/>
                </a:lnTo>
                <a:lnTo>
                  <a:pt x="403" y="28"/>
                </a:lnTo>
                <a:lnTo>
                  <a:pt x="404" y="28"/>
                </a:lnTo>
                <a:lnTo>
                  <a:pt x="404" y="28"/>
                </a:lnTo>
                <a:lnTo>
                  <a:pt x="404" y="28"/>
                </a:lnTo>
                <a:lnTo>
                  <a:pt x="405" y="28"/>
                </a:lnTo>
                <a:lnTo>
                  <a:pt x="405" y="28"/>
                </a:lnTo>
                <a:lnTo>
                  <a:pt x="405" y="28"/>
                </a:lnTo>
                <a:lnTo>
                  <a:pt x="405" y="28"/>
                </a:lnTo>
                <a:lnTo>
                  <a:pt x="405" y="28"/>
                </a:lnTo>
                <a:lnTo>
                  <a:pt x="405" y="28"/>
                </a:lnTo>
                <a:lnTo>
                  <a:pt x="405" y="28"/>
                </a:lnTo>
                <a:lnTo>
                  <a:pt x="405" y="28"/>
                </a:lnTo>
                <a:lnTo>
                  <a:pt x="405" y="28"/>
                </a:lnTo>
                <a:lnTo>
                  <a:pt x="405" y="28"/>
                </a:lnTo>
                <a:lnTo>
                  <a:pt x="405" y="28"/>
                </a:lnTo>
                <a:lnTo>
                  <a:pt x="405" y="28"/>
                </a:lnTo>
                <a:lnTo>
                  <a:pt x="405" y="28"/>
                </a:lnTo>
                <a:lnTo>
                  <a:pt x="405" y="28"/>
                </a:lnTo>
                <a:lnTo>
                  <a:pt x="405" y="28"/>
                </a:lnTo>
                <a:lnTo>
                  <a:pt x="405" y="28"/>
                </a:lnTo>
                <a:lnTo>
                  <a:pt x="405" y="28"/>
                </a:lnTo>
                <a:lnTo>
                  <a:pt x="405" y="28"/>
                </a:lnTo>
                <a:lnTo>
                  <a:pt x="406" y="28"/>
                </a:lnTo>
                <a:lnTo>
                  <a:pt x="406" y="28"/>
                </a:lnTo>
                <a:lnTo>
                  <a:pt x="406" y="28"/>
                </a:lnTo>
                <a:lnTo>
                  <a:pt x="406" y="28"/>
                </a:lnTo>
                <a:lnTo>
                  <a:pt x="406" y="28"/>
                </a:lnTo>
                <a:lnTo>
                  <a:pt x="406" y="28"/>
                </a:lnTo>
                <a:lnTo>
                  <a:pt x="407" y="28"/>
                </a:lnTo>
                <a:lnTo>
                  <a:pt x="407" y="28"/>
                </a:lnTo>
                <a:lnTo>
                  <a:pt x="407" y="28"/>
                </a:lnTo>
                <a:lnTo>
                  <a:pt x="407" y="28"/>
                </a:lnTo>
                <a:lnTo>
                  <a:pt x="407" y="28"/>
                </a:lnTo>
                <a:lnTo>
                  <a:pt x="407" y="28"/>
                </a:lnTo>
                <a:lnTo>
                  <a:pt x="408" y="28"/>
                </a:lnTo>
                <a:lnTo>
                  <a:pt x="408" y="28"/>
                </a:lnTo>
                <a:lnTo>
                  <a:pt x="408" y="28"/>
                </a:lnTo>
                <a:lnTo>
                  <a:pt x="408" y="28"/>
                </a:lnTo>
                <a:lnTo>
                  <a:pt x="408" y="28"/>
                </a:lnTo>
                <a:lnTo>
                  <a:pt x="408" y="28"/>
                </a:lnTo>
                <a:lnTo>
                  <a:pt x="409" y="28"/>
                </a:lnTo>
                <a:lnTo>
                  <a:pt x="409" y="28"/>
                </a:lnTo>
                <a:lnTo>
                  <a:pt x="409" y="28"/>
                </a:lnTo>
                <a:lnTo>
                  <a:pt x="410" y="28"/>
                </a:lnTo>
                <a:lnTo>
                  <a:pt x="410" y="28"/>
                </a:lnTo>
                <a:lnTo>
                  <a:pt x="410" y="28"/>
                </a:lnTo>
                <a:lnTo>
                  <a:pt x="412" y="28"/>
                </a:lnTo>
                <a:lnTo>
                  <a:pt x="412" y="28"/>
                </a:lnTo>
                <a:lnTo>
                  <a:pt x="412" y="28"/>
                </a:lnTo>
                <a:lnTo>
                  <a:pt x="412" y="28"/>
                </a:lnTo>
                <a:lnTo>
                  <a:pt x="412" y="28"/>
                </a:lnTo>
                <a:lnTo>
                  <a:pt x="412" y="28"/>
                </a:lnTo>
                <a:lnTo>
                  <a:pt x="412" y="28"/>
                </a:lnTo>
                <a:lnTo>
                  <a:pt x="412" y="28"/>
                </a:lnTo>
                <a:lnTo>
                  <a:pt x="412" y="28"/>
                </a:lnTo>
                <a:lnTo>
                  <a:pt x="412" y="28"/>
                </a:lnTo>
                <a:lnTo>
                  <a:pt x="412" y="28"/>
                </a:lnTo>
                <a:lnTo>
                  <a:pt x="412" y="28"/>
                </a:lnTo>
                <a:lnTo>
                  <a:pt x="412" y="28"/>
                </a:lnTo>
                <a:lnTo>
                  <a:pt x="412" y="28"/>
                </a:lnTo>
                <a:lnTo>
                  <a:pt x="412" y="28"/>
                </a:lnTo>
                <a:lnTo>
                  <a:pt x="413" y="28"/>
                </a:lnTo>
                <a:lnTo>
                  <a:pt x="413" y="28"/>
                </a:lnTo>
                <a:lnTo>
                  <a:pt x="413" y="28"/>
                </a:lnTo>
                <a:lnTo>
                  <a:pt x="413" y="28"/>
                </a:lnTo>
                <a:lnTo>
                  <a:pt x="413" y="28"/>
                </a:lnTo>
                <a:lnTo>
                  <a:pt x="413" y="28"/>
                </a:lnTo>
                <a:lnTo>
                  <a:pt x="413" y="28"/>
                </a:lnTo>
                <a:lnTo>
                  <a:pt x="413" y="28"/>
                </a:lnTo>
                <a:lnTo>
                  <a:pt x="413" y="28"/>
                </a:lnTo>
                <a:lnTo>
                  <a:pt x="413" y="28"/>
                </a:lnTo>
                <a:lnTo>
                  <a:pt x="413" y="28"/>
                </a:lnTo>
                <a:lnTo>
                  <a:pt x="413" y="28"/>
                </a:lnTo>
                <a:lnTo>
                  <a:pt x="413" y="28"/>
                </a:lnTo>
                <a:lnTo>
                  <a:pt x="413" y="28"/>
                </a:lnTo>
                <a:lnTo>
                  <a:pt x="413" y="28"/>
                </a:lnTo>
                <a:lnTo>
                  <a:pt x="414" y="28"/>
                </a:lnTo>
                <a:lnTo>
                  <a:pt x="414" y="28"/>
                </a:lnTo>
                <a:lnTo>
                  <a:pt x="414" y="28"/>
                </a:lnTo>
                <a:lnTo>
                  <a:pt x="414" y="28"/>
                </a:lnTo>
                <a:lnTo>
                  <a:pt x="414" y="28"/>
                </a:lnTo>
                <a:lnTo>
                  <a:pt x="414" y="28"/>
                </a:lnTo>
                <a:lnTo>
                  <a:pt x="414" y="28"/>
                </a:lnTo>
                <a:lnTo>
                  <a:pt x="414" y="28"/>
                </a:lnTo>
                <a:lnTo>
                  <a:pt x="414" y="28"/>
                </a:lnTo>
                <a:lnTo>
                  <a:pt x="415" y="28"/>
                </a:lnTo>
                <a:lnTo>
                  <a:pt x="415" y="28"/>
                </a:lnTo>
                <a:lnTo>
                  <a:pt x="415" y="28"/>
                </a:lnTo>
                <a:lnTo>
                  <a:pt x="415" y="28"/>
                </a:lnTo>
                <a:lnTo>
                  <a:pt x="415" y="28"/>
                </a:lnTo>
                <a:lnTo>
                  <a:pt x="415" y="28"/>
                </a:lnTo>
                <a:lnTo>
                  <a:pt x="415" y="28"/>
                </a:lnTo>
                <a:lnTo>
                  <a:pt x="415" y="28"/>
                </a:lnTo>
                <a:lnTo>
                  <a:pt x="415" y="28"/>
                </a:lnTo>
                <a:lnTo>
                  <a:pt x="415" y="28"/>
                </a:lnTo>
                <a:lnTo>
                  <a:pt x="415" y="28"/>
                </a:lnTo>
                <a:lnTo>
                  <a:pt x="415" y="28"/>
                </a:lnTo>
                <a:lnTo>
                  <a:pt x="416" y="28"/>
                </a:lnTo>
                <a:lnTo>
                  <a:pt x="416" y="28"/>
                </a:lnTo>
                <a:lnTo>
                  <a:pt x="416" y="28"/>
                </a:lnTo>
                <a:lnTo>
                  <a:pt x="417" y="28"/>
                </a:lnTo>
                <a:lnTo>
                  <a:pt x="417" y="29"/>
                </a:lnTo>
                <a:lnTo>
                  <a:pt x="417" y="29"/>
                </a:lnTo>
                <a:lnTo>
                  <a:pt x="417" y="29"/>
                </a:lnTo>
                <a:lnTo>
                  <a:pt x="417" y="29"/>
                </a:lnTo>
                <a:lnTo>
                  <a:pt x="417" y="29"/>
                </a:lnTo>
                <a:lnTo>
                  <a:pt x="417" y="29"/>
                </a:lnTo>
                <a:lnTo>
                  <a:pt x="417" y="29"/>
                </a:lnTo>
                <a:lnTo>
                  <a:pt x="417" y="29"/>
                </a:lnTo>
                <a:lnTo>
                  <a:pt x="417" y="29"/>
                </a:lnTo>
                <a:lnTo>
                  <a:pt x="417" y="29"/>
                </a:lnTo>
                <a:lnTo>
                  <a:pt x="417" y="29"/>
                </a:lnTo>
                <a:lnTo>
                  <a:pt x="418" y="29"/>
                </a:lnTo>
                <a:lnTo>
                  <a:pt x="418" y="29"/>
                </a:lnTo>
                <a:lnTo>
                  <a:pt x="418" y="29"/>
                </a:lnTo>
                <a:lnTo>
                  <a:pt x="418" y="29"/>
                </a:lnTo>
                <a:lnTo>
                  <a:pt x="418" y="29"/>
                </a:lnTo>
                <a:lnTo>
                  <a:pt x="418" y="29"/>
                </a:lnTo>
                <a:lnTo>
                  <a:pt x="418" y="29"/>
                </a:lnTo>
                <a:lnTo>
                  <a:pt x="418" y="29"/>
                </a:lnTo>
                <a:lnTo>
                  <a:pt x="418" y="29"/>
                </a:lnTo>
                <a:lnTo>
                  <a:pt x="418" y="29"/>
                </a:lnTo>
                <a:lnTo>
                  <a:pt x="418" y="29"/>
                </a:lnTo>
                <a:lnTo>
                  <a:pt x="418" y="29"/>
                </a:lnTo>
                <a:lnTo>
                  <a:pt x="418" y="29"/>
                </a:lnTo>
                <a:lnTo>
                  <a:pt x="418" y="29"/>
                </a:lnTo>
                <a:lnTo>
                  <a:pt x="418" y="29"/>
                </a:lnTo>
                <a:lnTo>
                  <a:pt x="419" y="29"/>
                </a:lnTo>
                <a:lnTo>
                  <a:pt x="419" y="29"/>
                </a:lnTo>
                <a:lnTo>
                  <a:pt x="419" y="29"/>
                </a:lnTo>
                <a:lnTo>
                  <a:pt x="420" y="29"/>
                </a:lnTo>
                <a:lnTo>
                  <a:pt x="420" y="29"/>
                </a:lnTo>
                <a:lnTo>
                  <a:pt x="420" y="29"/>
                </a:lnTo>
                <a:lnTo>
                  <a:pt x="420" y="29"/>
                </a:lnTo>
                <a:lnTo>
                  <a:pt x="420" y="29"/>
                </a:lnTo>
                <a:lnTo>
                  <a:pt x="420" y="29"/>
                </a:lnTo>
                <a:lnTo>
                  <a:pt x="420" y="29"/>
                </a:lnTo>
                <a:lnTo>
                  <a:pt x="420" y="29"/>
                </a:lnTo>
                <a:lnTo>
                  <a:pt x="420" y="29"/>
                </a:lnTo>
                <a:lnTo>
                  <a:pt x="420" y="29"/>
                </a:lnTo>
                <a:lnTo>
                  <a:pt x="420" y="29"/>
                </a:lnTo>
                <a:lnTo>
                  <a:pt x="420" y="29"/>
                </a:lnTo>
                <a:lnTo>
                  <a:pt x="421" y="29"/>
                </a:lnTo>
                <a:lnTo>
                  <a:pt x="421" y="29"/>
                </a:lnTo>
                <a:lnTo>
                  <a:pt x="421" y="29"/>
                </a:lnTo>
                <a:lnTo>
                  <a:pt x="421" y="29"/>
                </a:lnTo>
                <a:lnTo>
                  <a:pt x="421" y="29"/>
                </a:lnTo>
                <a:lnTo>
                  <a:pt x="421" y="29"/>
                </a:lnTo>
                <a:lnTo>
                  <a:pt x="421" y="29"/>
                </a:lnTo>
                <a:lnTo>
                  <a:pt x="421" y="29"/>
                </a:lnTo>
                <a:lnTo>
                  <a:pt x="421" y="29"/>
                </a:lnTo>
                <a:lnTo>
                  <a:pt x="421" y="29"/>
                </a:lnTo>
                <a:lnTo>
                  <a:pt x="421" y="29"/>
                </a:lnTo>
                <a:lnTo>
                  <a:pt x="421" y="29"/>
                </a:lnTo>
                <a:lnTo>
                  <a:pt x="422" y="29"/>
                </a:lnTo>
                <a:lnTo>
                  <a:pt x="422" y="29"/>
                </a:lnTo>
                <a:lnTo>
                  <a:pt x="422" y="29"/>
                </a:lnTo>
                <a:lnTo>
                  <a:pt x="422" y="29"/>
                </a:lnTo>
                <a:lnTo>
                  <a:pt x="422" y="29"/>
                </a:lnTo>
                <a:lnTo>
                  <a:pt x="422" y="29"/>
                </a:lnTo>
                <a:lnTo>
                  <a:pt x="422" y="29"/>
                </a:lnTo>
                <a:lnTo>
                  <a:pt x="422" y="29"/>
                </a:lnTo>
                <a:lnTo>
                  <a:pt x="422" y="29"/>
                </a:lnTo>
                <a:lnTo>
                  <a:pt x="422" y="29"/>
                </a:lnTo>
                <a:lnTo>
                  <a:pt x="422" y="29"/>
                </a:lnTo>
                <a:lnTo>
                  <a:pt x="422" y="29"/>
                </a:lnTo>
                <a:lnTo>
                  <a:pt x="423" y="29"/>
                </a:lnTo>
                <a:lnTo>
                  <a:pt x="423" y="29"/>
                </a:lnTo>
                <a:lnTo>
                  <a:pt x="423" y="29"/>
                </a:lnTo>
                <a:lnTo>
                  <a:pt x="423" y="29"/>
                </a:lnTo>
                <a:lnTo>
                  <a:pt x="423" y="29"/>
                </a:lnTo>
                <a:lnTo>
                  <a:pt x="423" y="29"/>
                </a:lnTo>
                <a:lnTo>
                  <a:pt x="424" y="29"/>
                </a:lnTo>
                <a:lnTo>
                  <a:pt x="424" y="29"/>
                </a:lnTo>
                <a:lnTo>
                  <a:pt x="424" y="29"/>
                </a:lnTo>
                <a:lnTo>
                  <a:pt x="424" y="29"/>
                </a:lnTo>
                <a:lnTo>
                  <a:pt x="424" y="29"/>
                </a:lnTo>
                <a:lnTo>
                  <a:pt x="424" y="29"/>
                </a:lnTo>
                <a:lnTo>
                  <a:pt x="424" y="29"/>
                </a:lnTo>
                <a:lnTo>
                  <a:pt x="424" y="29"/>
                </a:lnTo>
                <a:lnTo>
                  <a:pt x="424" y="29"/>
                </a:lnTo>
                <a:lnTo>
                  <a:pt x="424" y="29"/>
                </a:lnTo>
                <a:lnTo>
                  <a:pt x="424" y="29"/>
                </a:lnTo>
                <a:lnTo>
                  <a:pt x="424" y="29"/>
                </a:lnTo>
                <a:lnTo>
                  <a:pt x="424" y="29"/>
                </a:lnTo>
                <a:lnTo>
                  <a:pt x="424" y="29"/>
                </a:lnTo>
                <a:lnTo>
                  <a:pt x="424" y="29"/>
                </a:lnTo>
                <a:lnTo>
                  <a:pt x="425" y="29"/>
                </a:lnTo>
                <a:lnTo>
                  <a:pt x="425" y="29"/>
                </a:lnTo>
                <a:lnTo>
                  <a:pt x="425" y="29"/>
                </a:lnTo>
                <a:lnTo>
                  <a:pt x="425" y="29"/>
                </a:lnTo>
                <a:lnTo>
                  <a:pt x="425" y="29"/>
                </a:lnTo>
                <a:lnTo>
                  <a:pt x="425" y="29"/>
                </a:lnTo>
                <a:lnTo>
                  <a:pt x="426" y="29"/>
                </a:lnTo>
                <a:lnTo>
                  <a:pt x="426" y="29"/>
                </a:lnTo>
                <a:lnTo>
                  <a:pt x="426" y="29"/>
                </a:lnTo>
                <a:lnTo>
                  <a:pt x="426" y="29"/>
                </a:lnTo>
                <a:lnTo>
                  <a:pt x="426" y="29"/>
                </a:lnTo>
                <a:lnTo>
                  <a:pt x="426" y="29"/>
                </a:lnTo>
                <a:lnTo>
                  <a:pt x="426" y="29"/>
                </a:lnTo>
                <a:lnTo>
                  <a:pt x="426" y="29"/>
                </a:lnTo>
                <a:lnTo>
                  <a:pt x="426" y="29"/>
                </a:lnTo>
                <a:lnTo>
                  <a:pt x="426" y="29"/>
                </a:lnTo>
                <a:lnTo>
                  <a:pt x="426" y="29"/>
                </a:lnTo>
                <a:lnTo>
                  <a:pt x="426" y="29"/>
                </a:lnTo>
                <a:lnTo>
                  <a:pt x="426" y="29"/>
                </a:lnTo>
                <a:lnTo>
                  <a:pt x="426" y="29"/>
                </a:lnTo>
                <a:lnTo>
                  <a:pt x="426" y="29"/>
                </a:lnTo>
                <a:lnTo>
                  <a:pt x="426" y="29"/>
                </a:lnTo>
                <a:lnTo>
                  <a:pt x="426" y="29"/>
                </a:lnTo>
                <a:lnTo>
                  <a:pt x="426" y="29"/>
                </a:lnTo>
                <a:lnTo>
                  <a:pt x="427" y="29"/>
                </a:lnTo>
                <a:lnTo>
                  <a:pt x="427" y="29"/>
                </a:lnTo>
                <a:lnTo>
                  <a:pt x="427" y="29"/>
                </a:lnTo>
                <a:lnTo>
                  <a:pt x="427" y="29"/>
                </a:lnTo>
                <a:lnTo>
                  <a:pt x="427" y="29"/>
                </a:lnTo>
                <a:lnTo>
                  <a:pt x="427" y="29"/>
                </a:lnTo>
                <a:lnTo>
                  <a:pt x="427" y="29"/>
                </a:lnTo>
                <a:lnTo>
                  <a:pt x="427" y="29"/>
                </a:lnTo>
                <a:lnTo>
                  <a:pt x="427" y="29"/>
                </a:lnTo>
                <a:lnTo>
                  <a:pt x="427" y="29"/>
                </a:lnTo>
                <a:lnTo>
                  <a:pt x="427" y="29"/>
                </a:lnTo>
                <a:lnTo>
                  <a:pt x="427" y="29"/>
                </a:lnTo>
                <a:lnTo>
                  <a:pt x="428" y="29"/>
                </a:lnTo>
                <a:lnTo>
                  <a:pt x="428" y="29"/>
                </a:lnTo>
                <a:lnTo>
                  <a:pt x="428" y="29"/>
                </a:lnTo>
                <a:lnTo>
                  <a:pt x="429" y="29"/>
                </a:lnTo>
                <a:lnTo>
                  <a:pt x="429" y="29"/>
                </a:lnTo>
                <a:lnTo>
                  <a:pt x="429" y="29"/>
                </a:lnTo>
                <a:lnTo>
                  <a:pt x="429" y="29"/>
                </a:lnTo>
                <a:lnTo>
                  <a:pt x="429" y="29"/>
                </a:lnTo>
                <a:lnTo>
                  <a:pt x="429" y="29"/>
                </a:lnTo>
                <a:lnTo>
                  <a:pt x="429" y="29"/>
                </a:lnTo>
                <a:lnTo>
                  <a:pt x="429" y="29"/>
                </a:lnTo>
                <a:lnTo>
                  <a:pt x="429" y="29"/>
                </a:lnTo>
                <a:lnTo>
                  <a:pt x="430" y="29"/>
                </a:lnTo>
                <a:lnTo>
                  <a:pt x="430" y="29"/>
                </a:lnTo>
                <a:lnTo>
                  <a:pt x="430" y="29"/>
                </a:lnTo>
                <a:lnTo>
                  <a:pt x="430" y="29"/>
                </a:lnTo>
                <a:lnTo>
                  <a:pt x="430" y="29"/>
                </a:lnTo>
                <a:lnTo>
                  <a:pt x="430" y="29"/>
                </a:lnTo>
                <a:lnTo>
                  <a:pt x="431" y="29"/>
                </a:lnTo>
                <a:lnTo>
                  <a:pt x="431" y="29"/>
                </a:lnTo>
                <a:lnTo>
                  <a:pt x="431" y="29"/>
                </a:lnTo>
                <a:lnTo>
                  <a:pt x="431" y="29"/>
                </a:lnTo>
                <a:lnTo>
                  <a:pt x="431" y="29"/>
                </a:lnTo>
                <a:lnTo>
                  <a:pt x="431" y="29"/>
                </a:lnTo>
                <a:lnTo>
                  <a:pt x="432" y="29"/>
                </a:lnTo>
                <a:lnTo>
                  <a:pt x="432" y="29"/>
                </a:lnTo>
                <a:lnTo>
                  <a:pt x="432" y="29"/>
                </a:lnTo>
                <a:lnTo>
                  <a:pt x="432" y="29"/>
                </a:lnTo>
                <a:lnTo>
                  <a:pt x="432" y="29"/>
                </a:lnTo>
                <a:lnTo>
                  <a:pt x="432" y="29"/>
                </a:lnTo>
                <a:lnTo>
                  <a:pt x="433" y="29"/>
                </a:lnTo>
                <a:lnTo>
                  <a:pt x="433" y="29"/>
                </a:lnTo>
                <a:lnTo>
                  <a:pt x="433" y="29"/>
                </a:lnTo>
                <a:lnTo>
                  <a:pt x="433" y="29"/>
                </a:lnTo>
                <a:lnTo>
                  <a:pt x="433" y="29"/>
                </a:lnTo>
                <a:lnTo>
                  <a:pt x="433" y="29"/>
                </a:lnTo>
                <a:lnTo>
                  <a:pt x="433" y="29"/>
                </a:lnTo>
                <a:lnTo>
                  <a:pt x="433" y="29"/>
                </a:lnTo>
                <a:lnTo>
                  <a:pt x="433" y="29"/>
                </a:lnTo>
                <a:lnTo>
                  <a:pt x="433" y="29"/>
                </a:lnTo>
                <a:lnTo>
                  <a:pt x="433" y="29"/>
                </a:lnTo>
                <a:lnTo>
                  <a:pt x="433" y="29"/>
                </a:lnTo>
                <a:lnTo>
                  <a:pt x="434" y="29"/>
                </a:lnTo>
                <a:lnTo>
                  <a:pt x="434" y="29"/>
                </a:lnTo>
                <a:lnTo>
                  <a:pt x="434" y="29"/>
                </a:lnTo>
                <a:lnTo>
                  <a:pt x="435" y="29"/>
                </a:lnTo>
                <a:lnTo>
                  <a:pt x="435" y="29"/>
                </a:lnTo>
                <a:lnTo>
                  <a:pt x="435" y="29"/>
                </a:lnTo>
                <a:lnTo>
                  <a:pt x="436" y="29"/>
                </a:lnTo>
                <a:lnTo>
                  <a:pt x="436" y="29"/>
                </a:lnTo>
                <a:lnTo>
                  <a:pt x="436" y="29"/>
                </a:lnTo>
                <a:lnTo>
                  <a:pt x="436" y="29"/>
                </a:lnTo>
                <a:lnTo>
                  <a:pt x="436" y="29"/>
                </a:lnTo>
                <a:lnTo>
                  <a:pt x="436" y="29"/>
                </a:lnTo>
                <a:lnTo>
                  <a:pt x="436" y="29"/>
                </a:lnTo>
                <a:lnTo>
                  <a:pt x="436" y="29"/>
                </a:lnTo>
                <a:lnTo>
                  <a:pt x="436" y="29"/>
                </a:lnTo>
                <a:lnTo>
                  <a:pt x="436" y="29"/>
                </a:lnTo>
                <a:lnTo>
                  <a:pt x="436" y="29"/>
                </a:lnTo>
                <a:lnTo>
                  <a:pt x="436" y="29"/>
                </a:lnTo>
                <a:lnTo>
                  <a:pt x="437" y="29"/>
                </a:lnTo>
                <a:lnTo>
                  <a:pt x="437" y="29"/>
                </a:lnTo>
                <a:lnTo>
                  <a:pt x="437" y="29"/>
                </a:lnTo>
                <a:lnTo>
                  <a:pt x="437" y="29"/>
                </a:lnTo>
                <a:lnTo>
                  <a:pt x="437" y="29"/>
                </a:lnTo>
                <a:lnTo>
                  <a:pt x="437" y="29"/>
                </a:lnTo>
                <a:lnTo>
                  <a:pt x="437" y="29"/>
                </a:lnTo>
                <a:lnTo>
                  <a:pt x="437" y="29"/>
                </a:lnTo>
                <a:lnTo>
                  <a:pt x="437" y="29"/>
                </a:lnTo>
                <a:lnTo>
                  <a:pt x="438" y="29"/>
                </a:lnTo>
                <a:lnTo>
                  <a:pt x="438" y="29"/>
                </a:lnTo>
                <a:lnTo>
                  <a:pt x="438" y="29"/>
                </a:lnTo>
                <a:lnTo>
                  <a:pt x="438" y="29"/>
                </a:lnTo>
                <a:lnTo>
                  <a:pt x="438" y="29"/>
                </a:lnTo>
                <a:lnTo>
                  <a:pt x="438" y="29"/>
                </a:lnTo>
                <a:lnTo>
                  <a:pt x="438" y="29"/>
                </a:lnTo>
                <a:lnTo>
                  <a:pt x="438" y="29"/>
                </a:lnTo>
                <a:lnTo>
                  <a:pt x="438" y="29"/>
                </a:lnTo>
                <a:lnTo>
                  <a:pt x="438" y="29"/>
                </a:lnTo>
                <a:lnTo>
                  <a:pt x="438" y="29"/>
                </a:lnTo>
                <a:lnTo>
                  <a:pt x="438" y="29"/>
                </a:lnTo>
                <a:lnTo>
                  <a:pt x="439" y="29"/>
                </a:lnTo>
                <a:lnTo>
                  <a:pt x="439" y="29"/>
                </a:lnTo>
                <a:lnTo>
                  <a:pt x="439" y="29"/>
                </a:lnTo>
                <a:lnTo>
                  <a:pt x="439" y="29"/>
                </a:lnTo>
                <a:lnTo>
                  <a:pt x="439" y="29"/>
                </a:lnTo>
                <a:lnTo>
                  <a:pt x="439" y="29"/>
                </a:lnTo>
                <a:lnTo>
                  <a:pt x="439" y="29"/>
                </a:lnTo>
                <a:lnTo>
                  <a:pt x="439" y="29"/>
                </a:lnTo>
                <a:lnTo>
                  <a:pt x="439" y="29"/>
                </a:lnTo>
                <a:lnTo>
                  <a:pt x="439" y="29"/>
                </a:lnTo>
                <a:lnTo>
                  <a:pt x="439" y="29"/>
                </a:lnTo>
                <a:lnTo>
                  <a:pt x="439" y="29"/>
                </a:lnTo>
                <a:lnTo>
                  <a:pt x="440" y="29"/>
                </a:lnTo>
                <a:lnTo>
                  <a:pt x="440" y="29"/>
                </a:lnTo>
                <a:lnTo>
                  <a:pt x="440" y="29"/>
                </a:lnTo>
                <a:lnTo>
                  <a:pt x="441" y="29"/>
                </a:lnTo>
                <a:lnTo>
                  <a:pt x="441" y="29"/>
                </a:lnTo>
                <a:lnTo>
                  <a:pt x="441" y="29"/>
                </a:lnTo>
                <a:lnTo>
                  <a:pt x="441" y="29"/>
                </a:lnTo>
                <a:lnTo>
                  <a:pt x="441" y="29"/>
                </a:lnTo>
                <a:lnTo>
                  <a:pt x="441" y="29"/>
                </a:lnTo>
                <a:lnTo>
                  <a:pt x="441" y="29"/>
                </a:lnTo>
                <a:lnTo>
                  <a:pt x="441" y="30"/>
                </a:lnTo>
                <a:lnTo>
                  <a:pt x="441" y="30"/>
                </a:lnTo>
                <a:lnTo>
                  <a:pt x="442" y="30"/>
                </a:lnTo>
                <a:lnTo>
                  <a:pt x="442" y="30"/>
                </a:lnTo>
                <a:lnTo>
                  <a:pt x="442" y="30"/>
                </a:lnTo>
                <a:lnTo>
                  <a:pt x="442" y="30"/>
                </a:lnTo>
                <a:lnTo>
                  <a:pt x="442" y="30"/>
                </a:lnTo>
                <a:lnTo>
                  <a:pt x="442" y="30"/>
                </a:lnTo>
                <a:lnTo>
                  <a:pt x="443" y="30"/>
                </a:lnTo>
                <a:lnTo>
                  <a:pt x="443" y="30"/>
                </a:lnTo>
                <a:lnTo>
                  <a:pt x="443" y="30"/>
                </a:lnTo>
                <a:lnTo>
                  <a:pt x="444" y="30"/>
                </a:lnTo>
                <a:lnTo>
                  <a:pt x="444" y="30"/>
                </a:lnTo>
                <a:lnTo>
                  <a:pt x="444" y="30"/>
                </a:lnTo>
                <a:lnTo>
                  <a:pt x="444" y="30"/>
                </a:lnTo>
                <a:lnTo>
                  <a:pt x="444" y="30"/>
                </a:lnTo>
                <a:lnTo>
                  <a:pt x="444" y="30"/>
                </a:lnTo>
                <a:lnTo>
                  <a:pt x="444" y="30"/>
                </a:lnTo>
                <a:lnTo>
                  <a:pt x="444" y="30"/>
                </a:lnTo>
                <a:lnTo>
                  <a:pt x="444" y="30"/>
                </a:lnTo>
                <a:lnTo>
                  <a:pt x="445" y="30"/>
                </a:lnTo>
                <a:lnTo>
                  <a:pt x="445" y="30"/>
                </a:lnTo>
                <a:lnTo>
                  <a:pt x="445" y="30"/>
                </a:lnTo>
                <a:lnTo>
                  <a:pt x="445" y="30"/>
                </a:lnTo>
                <a:lnTo>
                  <a:pt x="445" y="30"/>
                </a:lnTo>
                <a:lnTo>
                  <a:pt x="445" y="30"/>
                </a:lnTo>
                <a:lnTo>
                  <a:pt x="445" y="30"/>
                </a:lnTo>
                <a:lnTo>
                  <a:pt x="445" y="30"/>
                </a:lnTo>
                <a:lnTo>
                  <a:pt x="445" y="30"/>
                </a:lnTo>
                <a:lnTo>
                  <a:pt x="445" y="30"/>
                </a:lnTo>
                <a:lnTo>
                  <a:pt x="445" y="30"/>
                </a:lnTo>
                <a:lnTo>
                  <a:pt x="445" y="30"/>
                </a:lnTo>
                <a:lnTo>
                  <a:pt x="446" y="30"/>
                </a:lnTo>
                <a:lnTo>
                  <a:pt x="446" y="30"/>
                </a:lnTo>
                <a:lnTo>
                  <a:pt x="446" y="30"/>
                </a:lnTo>
                <a:lnTo>
                  <a:pt x="446" y="30"/>
                </a:lnTo>
                <a:lnTo>
                  <a:pt x="446" y="30"/>
                </a:lnTo>
                <a:lnTo>
                  <a:pt x="446" y="30"/>
                </a:lnTo>
                <a:lnTo>
                  <a:pt x="446" y="30"/>
                </a:lnTo>
                <a:lnTo>
                  <a:pt x="446" y="30"/>
                </a:lnTo>
                <a:lnTo>
                  <a:pt x="446" y="30"/>
                </a:lnTo>
                <a:lnTo>
                  <a:pt x="446" y="30"/>
                </a:lnTo>
                <a:lnTo>
                  <a:pt x="446" y="30"/>
                </a:lnTo>
                <a:lnTo>
                  <a:pt x="446" y="30"/>
                </a:lnTo>
                <a:lnTo>
                  <a:pt x="446" y="30"/>
                </a:lnTo>
                <a:lnTo>
                  <a:pt x="446" y="30"/>
                </a:lnTo>
                <a:lnTo>
                  <a:pt x="446" y="30"/>
                </a:lnTo>
                <a:lnTo>
                  <a:pt x="446" y="30"/>
                </a:lnTo>
                <a:lnTo>
                  <a:pt x="446" y="30"/>
                </a:lnTo>
                <a:lnTo>
                  <a:pt x="446" y="30"/>
                </a:lnTo>
                <a:lnTo>
                  <a:pt x="447" y="30"/>
                </a:lnTo>
                <a:lnTo>
                  <a:pt x="447" y="30"/>
                </a:lnTo>
                <a:lnTo>
                  <a:pt x="447" y="30"/>
                </a:lnTo>
                <a:lnTo>
                  <a:pt x="447" y="30"/>
                </a:lnTo>
                <a:lnTo>
                  <a:pt x="447" y="30"/>
                </a:lnTo>
                <a:lnTo>
                  <a:pt x="447" y="30"/>
                </a:lnTo>
                <a:lnTo>
                  <a:pt x="447" y="30"/>
                </a:lnTo>
                <a:lnTo>
                  <a:pt x="447" y="30"/>
                </a:lnTo>
                <a:lnTo>
                  <a:pt x="447" y="30"/>
                </a:lnTo>
                <a:lnTo>
                  <a:pt x="447" y="30"/>
                </a:lnTo>
                <a:lnTo>
                  <a:pt x="447" y="30"/>
                </a:lnTo>
                <a:lnTo>
                  <a:pt x="447" y="30"/>
                </a:lnTo>
                <a:lnTo>
                  <a:pt x="448" y="30"/>
                </a:lnTo>
                <a:lnTo>
                  <a:pt x="448" y="30"/>
                </a:lnTo>
                <a:lnTo>
                  <a:pt x="448" y="30"/>
                </a:lnTo>
                <a:lnTo>
                  <a:pt x="448" y="30"/>
                </a:lnTo>
                <a:lnTo>
                  <a:pt x="448" y="30"/>
                </a:lnTo>
                <a:lnTo>
                  <a:pt x="448" y="30"/>
                </a:lnTo>
                <a:lnTo>
                  <a:pt x="448" y="30"/>
                </a:lnTo>
                <a:lnTo>
                  <a:pt x="448" y="31"/>
                </a:lnTo>
                <a:lnTo>
                  <a:pt x="448" y="31"/>
                </a:lnTo>
                <a:lnTo>
                  <a:pt x="448" y="31"/>
                </a:lnTo>
                <a:lnTo>
                  <a:pt x="448" y="31"/>
                </a:lnTo>
                <a:lnTo>
                  <a:pt x="448" y="31"/>
                </a:lnTo>
                <a:lnTo>
                  <a:pt x="448" y="31"/>
                </a:lnTo>
                <a:lnTo>
                  <a:pt x="448" y="31"/>
                </a:lnTo>
                <a:lnTo>
                  <a:pt x="448" y="31"/>
                </a:lnTo>
                <a:lnTo>
                  <a:pt x="448" y="31"/>
                </a:lnTo>
                <a:lnTo>
                  <a:pt x="448" y="31"/>
                </a:lnTo>
                <a:lnTo>
                  <a:pt x="448" y="31"/>
                </a:lnTo>
                <a:lnTo>
                  <a:pt x="449" y="31"/>
                </a:lnTo>
                <a:lnTo>
                  <a:pt x="449" y="31"/>
                </a:lnTo>
                <a:lnTo>
                  <a:pt x="449" y="31"/>
                </a:lnTo>
                <a:lnTo>
                  <a:pt x="449" y="31"/>
                </a:lnTo>
                <a:lnTo>
                  <a:pt x="449" y="31"/>
                </a:lnTo>
                <a:lnTo>
                  <a:pt x="449" y="31"/>
                </a:lnTo>
                <a:lnTo>
                  <a:pt x="449" y="31"/>
                </a:lnTo>
                <a:lnTo>
                  <a:pt x="449" y="31"/>
                </a:lnTo>
                <a:lnTo>
                  <a:pt x="449" y="31"/>
                </a:lnTo>
                <a:lnTo>
                  <a:pt x="449" y="31"/>
                </a:lnTo>
                <a:lnTo>
                  <a:pt x="449" y="31"/>
                </a:lnTo>
                <a:lnTo>
                  <a:pt x="449" y="31"/>
                </a:lnTo>
                <a:lnTo>
                  <a:pt x="450" y="31"/>
                </a:lnTo>
                <a:lnTo>
                  <a:pt x="450" y="31"/>
                </a:lnTo>
                <a:lnTo>
                  <a:pt x="450" y="31"/>
                </a:lnTo>
                <a:lnTo>
                  <a:pt x="450" y="31"/>
                </a:lnTo>
                <a:lnTo>
                  <a:pt x="450" y="31"/>
                </a:lnTo>
                <a:lnTo>
                  <a:pt x="450" y="31"/>
                </a:lnTo>
                <a:lnTo>
                  <a:pt x="450" y="31"/>
                </a:lnTo>
                <a:lnTo>
                  <a:pt x="450" y="31"/>
                </a:lnTo>
                <a:lnTo>
                  <a:pt x="450" y="31"/>
                </a:lnTo>
                <a:lnTo>
                  <a:pt x="450" y="31"/>
                </a:lnTo>
                <a:lnTo>
                  <a:pt x="450" y="31"/>
                </a:lnTo>
                <a:lnTo>
                  <a:pt x="450" y="31"/>
                </a:lnTo>
                <a:lnTo>
                  <a:pt x="450" y="31"/>
                </a:lnTo>
                <a:lnTo>
                  <a:pt x="450" y="31"/>
                </a:lnTo>
                <a:lnTo>
                  <a:pt x="450" y="31"/>
                </a:lnTo>
                <a:lnTo>
                  <a:pt x="450" y="31"/>
                </a:lnTo>
                <a:lnTo>
                  <a:pt x="450" y="31"/>
                </a:lnTo>
                <a:lnTo>
                  <a:pt x="450" y="31"/>
                </a:lnTo>
                <a:lnTo>
                  <a:pt x="450" y="31"/>
                </a:lnTo>
                <a:lnTo>
                  <a:pt x="450" y="31"/>
                </a:lnTo>
                <a:lnTo>
                  <a:pt x="450" y="31"/>
                </a:lnTo>
                <a:lnTo>
                  <a:pt x="451" y="31"/>
                </a:lnTo>
                <a:lnTo>
                  <a:pt x="451" y="31"/>
                </a:lnTo>
                <a:lnTo>
                  <a:pt x="451" y="31"/>
                </a:lnTo>
                <a:lnTo>
                  <a:pt x="451" y="31"/>
                </a:lnTo>
                <a:lnTo>
                  <a:pt x="451" y="31"/>
                </a:lnTo>
                <a:lnTo>
                  <a:pt x="451" y="31"/>
                </a:lnTo>
                <a:lnTo>
                  <a:pt x="451" y="31"/>
                </a:lnTo>
                <a:lnTo>
                  <a:pt x="451" y="31"/>
                </a:lnTo>
                <a:lnTo>
                  <a:pt x="451" y="31"/>
                </a:lnTo>
                <a:lnTo>
                  <a:pt x="451" y="31"/>
                </a:lnTo>
                <a:lnTo>
                  <a:pt x="451" y="31"/>
                </a:lnTo>
                <a:lnTo>
                  <a:pt x="451" y="31"/>
                </a:lnTo>
                <a:lnTo>
                  <a:pt x="451" y="31"/>
                </a:lnTo>
                <a:lnTo>
                  <a:pt x="451" y="31"/>
                </a:lnTo>
                <a:lnTo>
                  <a:pt x="451" y="31"/>
                </a:lnTo>
                <a:lnTo>
                  <a:pt x="451" y="31"/>
                </a:lnTo>
                <a:lnTo>
                  <a:pt x="451" y="31"/>
                </a:lnTo>
                <a:lnTo>
                  <a:pt x="451" y="31"/>
                </a:lnTo>
                <a:lnTo>
                  <a:pt x="451" y="31"/>
                </a:lnTo>
                <a:lnTo>
                  <a:pt x="451" y="31"/>
                </a:lnTo>
                <a:lnTo>
                  <a:pt x="451" y="31"/>
                </a:lnTo>
                <a:lnTo>
                  <a:pt x="451" y="31"/>
                </a:lnTo>
                <a:lnTo>
                  <a:pt x="451" y="31"/>
                </a:lnTo>
                <a:lnTo>
                  <a:pt x="451" y="31"/>
                </a:lnTo>
                <a:lnTo>
                  <a:pt x="452" y="31"/>
                </a:lnTo>
                <a:lnTo>
                  <a:pt x="452" y="31"/>
                </a:lnTo>
                <a:lnTo>
                  <a:pt x="452" y="31"/>
                </a:lnTo>
                <a:lnTo>
                  <a:pt x="452" y="31"/>
                </a:lnTo>
                <a:lnTo>
                  <a:pt x="452" y="31"/>
                </a:lnTo>
                <a:lnTo>
                  <a:pt x="452" y="31"/>
                </a:lnTo>
                <a:lnTo>
                  <a:pt x="452" y="31"/>
                </a:lnTo>
                <a:lnTo>
                  <a:pt x="452" y="31"/>
                </a:lnTo>
                <a:lnTo>
                  <a:pt x="452" y="31"/>
                </a:lnTo>
                <a:lnTo>
                  <a:pt x="452" y="31"/>
                </a:lnTo>
                <a:lnTo>
                  <a:pt x="452" y="31"/>
                </a:lnTo>
                <a:lnTo>
                  <a:pt x="452" y="31"/>
                </a:lnTo>
                <a:lnTo>
                  <a:pt x="452" y="31"/>
                </a:lnTo>
                <a:lnTo>
                  <a:pt x="452" y="31"/>
                </a:lnTo>
                <a:lnTo>
                  <a:pt x="452" y="31"/>
                </a:lnTo>
                <a:lnTo>
                  <a:pt x="452" y="31"/>
                </a:lnTo>
                <a:lnTo>
                  <a:pt x="452" y="31"/>
                </a:lnTo>
                <a:lnTo>
                  <a:pt x="452" y="31"/>
                </a:lnTo>
                <a:lnTo>
                  <a:pt x="452" y="31"/>
                </a:lnTo>
                <a:lnTo>
                  <a:pt x="452" y="31"/>
                </a:lnTo>
                <a:lnTo>
                  <a:pt x="452" y="31"/>
                </a:lnTo>
                <a:lnTo>
                  <a:pt x="452" y="31"/>
                </a:lnTo>
                <a:lnTo>
                  <a:pt x="452" y="31"/>
                </a:lnTo>
                <a:lnTo>
                  <a:pt x="452" y="31"/>
                </a:lnTo>
                <a:lnTo>
                  <a:pt x="452" y="31"/>
                </a:lnTo>
                <a:lnTo>
                  <a:pt x="452" y="31"/>
                </a:lnTo>
                <a:lnTo>
                  <a:pt x="452" y="31"/>
                </a:lnTo>
                <a:lnTo>
                  <a:pt x="452" y="31"/>
                </a:lnTo>
                <a:lnTo>
                  <a:pt x="452" y="31"/>
                </a:lnTo>
                <a:lnTo>
                  <a:pt x="452" y="31"/>
                </a:lnTo>
                <a:lnTo>
                  <a:pt x="453" y="31"/>
                </a:lnTo>
                <a:lnTo>
                  <a:pt x="453" y="31"/>
                </a:lnTo>
                <a:lnTo>
                  <a:pt x="453" y="31"/>
                </a:lnTo>
                <a:lnTo>
                  <a:pt x="453" y="31"/>
                </a:lnTo>
                <a:lnTo>
                  <a:pt x="453" y="31"/>
                </a:lnTo>
                <a:lnTo>
                  <a:pt x="453" y="31"/>
                </a:lnTo>
                <a:lnTo>
                  <a:pt x="453" y="31"/>
                </a:lnTo>
                <a:lnTo>
                  <a:pt x="453" y="31"/>
                </a:lnTo>
                <a:lnTo>
                  <a:pt x="453" y="31"/>
                </a:lnTo>
                <a:lnTo>
                  <a:pt x="454" y="31"/>
                </a:lnTo>
                <a:lnTo>
                  <a:pt x="454" y="32"/>
                </a:lnTo>
                <a:lnTo>
                  <a:pt x="454" y="32"/>
                </a:lnTo>
                <a:lnTo>
                  <a:pt x="454" y="32"/>
                </a:lnTo>
                <a:lnTo>
                  <a:pt x="454" y="32"/>
                </a:lnTo>
                <a:lnTo>
                  <a:pt x="454" y="32"/>
                </a:lnTo>
                <a:lnTo>
                  <a:pt x="454" y="32"/>
                </a:lnTo>
                <a:lnTo>
                  <a:pt x="454" y="32"/>
                </a:lnTo>
                <a:lnTo>
                  <a:pt x="454" y="32"/>
                </a:lnTo>
                <a:lnTo>
                  <a:pt x="454" y="32"/>
                </a:lnTo>
                <a:lnTo>
                  <a:pt x="454" y="32"/>
                </a:lnTo>
                <a:lnTo>
                  <a:pt x="454" y="32"/>
                </a:lnTo>
                <a:lnTo>
                  <a:pt x="454" y="32"/>
                </a:lnTo>
                <a:lnTo>
                  <a:pt x="454" y="32"/>
                </a:lnTo>
                <a:lnTo>
                  <a:pt x="454" y="32"/>
                </a:lnTo>
                <a:lnTo>
                  <a:pt x="454" y="32"/>
                </a:lnTo>
                <a:lnTo>
                  <a:pt x="454" y="32"/>
                </a:lnTo>
                <a:lnTo>
                  <a:pt x="454" y="32"/>
                </a:lnTo>
                <a:lnTo>
                  <a:pt x="454" y="32"/>
                </a:lnTo>
                <a:lnTo>
                  <a:pt x="454" y="32"/>
                </a:lnTo>
                <a:lnTo>
                  <a:pt x="454" y="32"/>
                </a:lnTo>
                <a:lnTo>
                  <a:pt x="454" y="32"/>
                </a:lnTo>
                <a:lnTo>
                  <a:pt x="454" y="32"/>
                </a:lnTo>
                <a:lnTo>
                  <a:pt x="454" y="32"/>
                </a:lnTo>
                <a:lnTo>
                  <a:pt x="454" y="32"/>
                </a:lnTo>
                <a:lnTo>
                  <a:pt x="454" y="32"/>
                </a:lnTo>
                <a:lnTo>
                  <a:pt x="454" y="32"/>
                </a:lnTo>
                <a:lnTo>
                  <a:pt x="454" y="32"/>
                </a:lnTo>
                <a:lnTo>
                  <a:pt x="454" y="32"/>
                </a:lnTo>
                <a:lnTo>
                  <a:pt x="454" y="32"/>
                </a:lnTo>
                <a:lnTo>
                  <a:pt x="454" y="32"/>
                </a:lnTo>
                <a:lnTo>
                  <a:pt x="454" y="32"/>
                </a:lnTo>
                <a:lnTo>
                  <a:pt x="454" y="32"/>
                </a:lnTo>
                <a:lnTo>
                  <a:pt x="455" y="32"/>
                </a:lnTo>
                <a:lnTo>
                  <a:pt x="455" y="32"/>
                </a:lnTo>
                <a:lnTo>
                  <a:pt x="455" y="32"/>
                </a:lnTo>
                <a:lnTo>
                  <a:pt x="455" y="32"/>
                </a:lnTo>
                <a:lnTo>
                  <a:pt x="455" y="32"/>
                </a:lnTo>
                <a:lnTo>
                  <a:pt x="455" y="32"/>
                </a:lnTo>
                <a:lnTo>
                  <a:pt x="455" y="32"/>
                </a:lnTo>
                <a:lnTo>
                  <a:pt x="455" y="32"/>
                </a:lnTo>
                <a:lnTo>
                  <a:pt x="455" y="32"/>
                </a:lnTo>
                <a:lnTo>
                  <a:pt x="456" y="32"/>
                </a:lnTo>
                <a:lnTo>
                  <a:pt x="456" y="32"/>
                </a:lnTo>
                <a:lnTo>
                  <a:pt x="456" y="32"/>
                </a:lnTo>
                <a:lnTo>
                  <a:pt x="456" y="32"/>
                </a:lnTo>
                <a:lnTo>
                  <a:pt x="456" y="32"/>
                </a:lnTo>
                <a:lnTo>
                  <a:pt x="456" y="32"/>
                </a:lnTo>
                <a:lnTo>
                  <a:pt x="456" y="32"/>
                </a:lnTo>
                <a:lnTo>
                  <a:pt x="456" y="32"/>
                </a:lnTo>
                <a:lnTo>
                  <a:pt x="456" y="32"/>
                </a:lnTo>
                <a:lnTo>
                  <a:pt x="456" y="32"/>
                </a:lnTo>
                <a:lnTo>
                  <a:pt x="456" y="32"/>
                </a:lnTo>
                <a:lnTo>
                  <a:pt x="456" y="32"/>
                </a:lnTo>
                <a:lnTo>
                  <a:pt x="456" y="32"/>
                </a:lnTo>
                <a:lnTo>
                  <a:pt x="456" y="32"/>
                </a:lnTo>
                <a:lnTo>
                  <a:pt x="456" y="32"/>
                </a:lnTo>
                <a:lnTo>
                  <a:pt x="456" y="32"/>
                </a:lnTo>
                <a:lnTo>
                  <a:pt x="456" y="32"/>
                </a:lnTo>
                <a:lnTo>
                  <a:pt x="456" y="32"/>
                </a:lnTo>
                <a:lnTo>
                  <a:pt x="456" y="32"/>
                </a:lnTo>
                <a:lnTo>
                  <a:pt x="456" y="32"/>
                </a:lnTo>
                <a:lnTo>
                  <a:pt x="456" y="32"/>
                </a:lnTo>
                <a:lnTo>
                  <a:pt x="456" y="32"/>
                </a:lnTo>
                <a:lnTo>
                  <a:pt x="456" y="32"/>
                </a:lnTo>
                <a:lnTo>
                  <a:pt x="456" y="32"/>
                </a:lnTo>
                <a:lnTo>
                  <a:pt x="456" y="32"/>
                </a:lnTo>
                <a:lnTo>
                  <a:pt x="456" y="32"/>
                </a:lnTo>
                <a:lnTo>
                  <a:pt x="456" y="32"/>
                </a:lnTo>
                <a:lnTo>
                  <a:pt x="457" y="32"/>
                </a:lnTo>
                <a:lnTo>
                  <a:pt x="457" y="32"/>
                </a:lnTo>
                <a:lnTo>
                  <a:pt x="457" y="32"/>
                </a:lnTo>
                <a:lnTo>
                  <a:pt x="458" y="32"/>
                </a:lnTo>
                <a:lnTo>
                  <a:pt x="458" y="32"/>
                </a:lnTo>
                <a:lnTo>
                  <a:pt x="458" y="32"/>
                </a:lnTo>
                <a:lnTo>
                  <a:pt x="458" y="32"/>
                </a:lnTo>
                <a:lnTo>
                  <a:pt x="458" y="32"/>
                </a:lnTo>
                <a:lnTo>
                  <a:pt x="458" y="32"/>
                </a:lnTo>
                <a:lnTo>
                  <a:pt x="458" y="32"/>
                </a:lnTo>
                <a:lnTo>
                  <a:pt x="458" y="32"/>
                </a:lnTo>
                <a:lnTo>
                  <a:pt x="458" y="32"/>
                </a:lnTo>
                <a:lnTo>
                  <a:pt x="458" y="32"/>
                </a:lnTo>
                <a:lnTo>
                  <a:pt x="458" y="32"/>
                </a:lnTo>
                <a:lnTo>
                  <a:pt x="458" y="32"/>
                </a:lnTo>
                <a:lnTo>
                  <a:pt x="458" y="32"/>
                </a:lnTo>
                <a:lnTo>
                  <a:pt x="458" y="32"/>
                </a:lnTo>
                <a:lnTo>
                  <a:pt x="458" y="32"/>
                </a:lnTo>
                <a:lnTo>
                  <a:pt x="458" y="32"/>
                </a:lnTo>
                <a:lnTo>
                  <a:pt x="458" y="32"/>
                </a:lnTo>
                <a:lnTo>
                  <a:pt x="458" y="32"/>
                </a:lnTo>
                <a:lnTo>
                  <a:pt x="458" y="32"/>
                </a:lnTo>
                <a:lnTo>
                  <a:pt x="458" y="32"/>
                </a:lnTo>
                <a:lnTo>
                  <a:pt x="458" y="32"/>
                </a:lnTo>
                <a:lnTo>
                  <a:pt x="459" y="32"/>
                </a:lnTo>
                <a:lnTo>
                  <a:pt x="459" y="32"/>
                </a:lnTo>
                <a:lnTo>
                  <a:pt x="459" y="32"/>
                </a:lnTo>
                <a:lnTo>
                  <a:pt x="459" y="32"/>
                </a:lnTo>
                <a:lnTo>
                  <a:pt x="459" y="32"/>
                </a:lnTo>
                <a:lnTo>
                  <a:pt x="459" y="32"/>
                </a:lnTo>
                <a:lnTo>
                  <a:pt x="459" y="32"/>
                </a:lnTo>
                <a:lnTo>
                  <a:pt x="459" y="32"/>
                </a:lnTo>
                <a:lnTo>
                  <a:pt x="459" y="32"/>
                </a:lnTo>
                <a:lnTo>
                  <a:pt x="459" y="32"/>
                </a:lnTo>
                <a:lnTo>
                  <a:pt x="459" y="32"/>
                </a:lnTo>
                <a:lnTo>
                  <a:pt x="459" y="32"/>
                </a:lnTo>
                <a:lnTo>
                  <a:pt x="459" y="32"/>
                </a:lnTo>
                <a:lnTo>
                  <a:pt x="459" y="32"/>
                </a:lnTo>
                <a:lnTo>
                  <a:pt x="459" y="32"/>
                </a:lnTo>
                <a:lnTo>
                  <a:pt x="459" y="32"/>
                </a:lnTo>
                <a:lnTo>
                  <a:pt x="459" y="32"/>
                </a:lnTo>
                <a:lnTo>
                  <a:pt x="459" y="32"/>
                </a:lnTo>
                <a:lnTo>
                  <a:pt x="459" y="32"/>
                </a:lnTo>
                <a:lnTo>
                  <a:pt x="459" y="32"/>
                </a:lnTo>
                <a:lnTo>
                  <a:pt x="459" y="32"/>
                </a:lnTo>
                <a:lnTo>
                  <a:pt x="459" y="32"/>
                </a:lnTo>
                <a:lnTo>
                  <a:pt x="459" y="32"/>
                </a:lnTo>
                <a:lnTo>
                  <a:pt x="459" y="32"/>
                </a:lnTo>
                <a:lnTo>
                  <a:pt x="459" y="32"/>
                </a:lnTo>
                <a:lnTo>
                  <a:pt x="459" y="32"/>
                </a:lnTo>
                <a:lnTo>
                  <a:pt x="459" y="32"/>
                </a:lnTo>
                <a:lnTo>
                  <a:pt x="460" y="32"/>
                </a:lnTo>
                <a:lnTo>
                  <a:pt x="460" y="32"/>
                </a:lnTo>
                <a:lnTo>
                  <a:pt x="460" y="32"/>
                </a:lnTo>
                <a:lnTo>
                  <a:pt x="460" y="32"/>
                </a:lnTo>
                <a:lnTo>
                  <a:pt x="460" y="32"/>
                </a:lnTo>
                <a:lnTo>
                  <a:pt x="460" y="32"/>
                </a:lnTo>
                <a:lnTo>
                  <a:pt x="460" y="32"/>
                </a:lnTo>
                <a:lnTo>
                  <a:pt x="460" y="32"/>
                </a:lnTo>
                <a:lnTo>
                  <a:pt x="460" y="32"/>
                </a:lnTo>
                <a:lnTo>
                  <a:pt x="460" y="32"/>
                </a:lnTo>
                <a:lnTo>
                  <a:pt x="460" y="32"/>
                </a:lnTo>
                <a:lnTo>
                  <a:pt x="460" y="32"/>
                </a:lnTo>
                <a:lnTo>
                  <a:pt x="460" y="32"/>
                </a:lnTo>
                <a:lnTo>
                  <a:pt x="460" y="32"/>
                </a:lnTo>
                <a:lnTo>
                  <a:pt x="460" y="32"/>
                </a:lnTo>
                <a:lnTo>
                  <a:pt x="461" y="32"/>
                </a:lnTo>
                <a:lnTo>
                  <a:pt x="461" y="32"/>
                </a:lnTo>
                <a:lnTo>
                  <a:pt x="461" y="32"/>
                </a:lnTo>
                <a:lnTo>
                  <a:pt x="461" y="32"/>
                </a:lnTo>
                <a:lnTo>
                  <a:pt x="461" y="32"/>
                </a:lnTo>
                <a:lnTo>
                  <a:pt x="461" y="32"/>
                </a:lnTo>
                <a:lnTo>
                  <a:pt x="461" y="32"/>
                </a:lnTo>
                <a:lnTo>
                  <a:pt x="461" y="32"/>
                </a:lnTo>
                <a:lnTo>
                  <a:pt x="461" y="32"/>
                </a:lnTo>
                <a:lnTo>
                  <a:pt x="461" y="32"/>
                </a:lnTo>
                <a:lnTo>
                  <a:pt x="461" y="32"/>
                </a:lnTo>
                <a:lnTo>
                  <a:pt x="461" y="32"/>
                </a:lnTo>
                <a:lnTo>
                  <a:pt x="461" y="32"/>
                </a:lnTo>
                <a:lnTo>
                  <a:pt x="461" y="32"/>
                </a:lnTo>
                <a:lnTo>
                  <a:pt x="461" y="32"/>
                </a:lnTo>
                <a:lnTo>
                  <a:pt x="462" y="32"/>
                </a:lnTo>
                <a:lnTo>
                  <a:pt x="462" y="32"/>
                </a:lnTo>
                <a:lnTo>
                  <a:pt x="462" y="32"/>
                </a:lnTo>
                <a:lnTo>
                  <a:pt x="462" y="32"/>
                </a:lnTo>
                <a:lnTo>
                  <a:pt x="462" y="32"/>
                </a:lnTo>
                <a:lnTo>
                  <a:pt x="462" y="32"/>
                </a:lnTo>
                <a:lnTo>
                  <a:pt x="462" y="32"/>
                </a:lnTo>
                <a:lnTo>
                  <a:pt x="462" y="32"/>
                </a:lnTo>
                <a:lnTo>
                  <a:pt x="462" y="32"/>
                </a:lnTo>
                <a:lnTo>
                  <a:pt x="462" y="32"/>
                </a:lnTo>
                <a:lnTo>
                  <a:pt x="462" y="32"/>
                </a:lnTo>
                <a:lnTo>
                  <a:pt x="462" y="32"/>
                </a:lnTo>
                <a:lnTo>
                  <a:pt x="462" y="32"/>
                </a:lnTo>
                <a:lnTo>
                  <a:pt x="462" y="32"/>
                </a:lnTo>
                <a:lnTo>
                  <a:pt x="462" y="32"/>
                </a:lnTo>
                <a:lnTo>
                  <a:pt x="462" y="32"/>
                </a:lnTo>
                <a:lnTo>
                  <a:pt x="462" y="32"/>
                </a:lnTo>
                <a:lnTo>
                  <a:pt x="462" y="32"/>
                </a:lnTo>
                <a:lnTo>
                  <a:pt x="462" y="32"/>
                </a:lnTo>
                <a:lnTo>
                  <a:pt x="462" y="32"/>
                </a:lnTo>
                <a:lnTo>
                  <a:pt x="462" y="32"/>
                </a:lnTo>
                <a:lnTo>
                  <a:pt x="463" y="32"/>
                </a:lnTo>
                <a:lnTo>
                  <a:pt x="463" y="32"/>
                </a:lnTo>
                <a:lnTo>
                  <a:pt x="463" y="32"/>
                </a:lnTo>
                <a:lnTo>
                  <a:pt x="463" y="32"/>
                </a:lnTo>
                <a:lnTo>
                  <a:pt x="463" y="32"/>
                </a:lnTo>
                <a:lnTo>
                  <a:pt x="463" y="32"/>
                </a:lnTo>
                <a:lnTo>
                  <a:pt x="463" y="32"/>
                </a:lnTo>
                <a:lnTo>
                  <a:pt x="463" y="32"/>
                </a:lnTo>
                <a:lnTo>
                  <a:pt x="463" y="32"/>
                </a:lnTo>
                <a:lnTo>
                  <a:pt x="463" y="32"/>
                </a:lnTo>
                <a:lnTo>
                  <a:pt x="463" y="32"/>
                </a:lnTo>
                <a:lnTo>
                  <a:pt x="463" y="32"/>
                </a:lnTo>
                <a:lnTo>
                  <a:pt x="463" y="32"/>
                </a:lnTo>
                <a:lnTo>
                  <a:pt x="463" y="32"/>
                </a:lnTo>
                <a:lnTo>
                  <a:pt x="463" y="32"/>
                </a:lnTo>
                <a:lnTo>
                  <a:pt x="463" y="32"/>
                </a:lnTo>
                <a:lnTo>
                  <a:pt x="463" y="32"/>
                </a:lnTo>
                <a:lnTo>
                  <a:pt x="463" y="32"/>
                </a:lnTo>
                <a:lnTo>
                  <a:pt x="463" y="32"/>
                </a:lnTo>
                <a:lnTo>
                  <a:pt x="463" y="32"/>
                </a:lnTo>
                <a:lnTo>
                  <a:pt x="463" y="32"/>
                </a:lnTo>
                <a:lnTo>
                  <a:pt x="463" y="32"/>
                </a:lnTo>
                <a:lnTo>
                  <a:pt x="463" y="32"/>
                </a:lnTo>
                <a:lnTo>
                  <a:pt x="463" y="32"/>
                </a:lnTo>
                <a:lnTo>
                  <a:pt x="463" y="32"/>
                </a:lnTo>
                <a:lnTo>
                  <a:pt x="463" y="32"/>
                </a:lnTo>
                <a:lnTo>
                  <a:pt x="463" y="32"/>
                </a:lnTo>
                <a:lnTo>
                  <a:pt x="463" y="32"/>
                </a:lnTo>
                <a:lnTo>
                  <a:pt x="463" y="32"/>
                </a:lnTo>
                <a:lnTo>
                  <a:pt x="463" y="32"/>
                </a:lnTo>
                <a:lnTo>
                  <a:pt x="463" y="32"/>
                </a:lnTo>
                <a:lnTo>
                  <a:pt x="463" y="32"/>
                </a:lnTo>
                <a:lnTo>
                  <a:pt x="463" y="32"/>
                </a:lnTo>
                <a:lnTo>
                  <a:pt x="464" y="32"/>
                </a:lnTo>
                <a:lnTo>
                  <a:pt x="464" y="32"/>
                </a:lnTo>
                <a:lnTo>
                  <a:pt x="464" y="32"/>
                </a:lnTo>
                <a:lnTo>
                  <a:pt x="464" y="32"/>
                </a:lnTo>
                <a:lnTo>
                  <a:pt x="464" y="32"/>
                </a:lnTo>
                <a:lnTo>
                  <a:pt x="464" y="32"/>
                </a:lnTo>
                <a:lnTo>
                  <a:pt x="464" y="32"/>
                </a:lnTo>
                <a:lnTo>
                  <a:pt x="464" y="32"/>
                </a:lnTo>
                <a:lnTo>
                  <a:pt x="464" y="32"/>
                </a:lnTo>
                <a:lnTo>
                  <a:pt x="464" y="32"/>
                </a:lnTo>
                <a:lnTo>
                  <a:pt x="464" y="32"/>
                </a:lnTo>
                <a:lnTo>
                  <a:pt x="464" y="32"/>
                </a:lnTo>
                <a:lnTo>
                  <a:pt x="465" y="32"/>
                </a:lnTo>
                <a:lnTo>
                  <a:pt x="465" y="32"/>
                </a:lnTo>
                <a:lnTo>
                  <a:pt x="465" y="32"/>
                </a:lnTo>
                <a:lnTo>
                  <a:pt x="465" y="32"/>
                </a:lnTo>
                <a:lnTo>
                  <a:pt x="465" y="32"/>
                </a:lnTo>
                <a:lnTo>
                  <a:pt x="465" y="32"/>
                </a:lnTo>
                <a:lnTo>
                  <a:pt x="465" y="32"/>
                </a:lnTo>
                <a:lnTo>
                  <a:pt x="465" y="32"/>
                </a:lnTo>
                <a:lnTo>
                  <a:pt x="465" y="32"/>
                </a:lnTo>
                <a:lnTo>
                  <a:pt x="465" y="32"/>
                </a:lnTo>
                <a:lnTo>
                  <a:pt x="465" y="32"/>
                </a:lnTo>
                <a:lnTo>
                  <a:pt x="465" y="32"/>
                </a:lnTo>
                <a:lnTo>
                  <a:pt x="465" y="32"/>
                </a:lnTo>
                <a:lnTo>
                  <a:pt x="465" y="32"/>
                </a:lnTo>
                <a:lnTo>
                  <a:pt x="465" y="32"/>
                </a:lnTo>
                <a:lnTo>
                  <a:pt x="465" y="32"/>
                </a:lnTo>
                <a:lnTo>
                  <a:pt x="465" y="32"/>
                </a:lnTo>
                <a:lnTo>
                  <a:pt x="465" y="32"/>
                </a:lnTo>
                <a:lnTo>
                  <a:pt x="465" y="32"/>
                </a:lnTo>
                <a:lnTo>
                  <a:pt x="465" y="32"/>
                </a:lnTo>
                <a:lnTo>
                  <a:pt x="465" y="32"/>
                </a:lnTo>
                <a:lnTo>
                  <a:pt x="465" y="32"/>
                </a:lnTo>
                <a:lnTo>
                  <a:pt x="465" y="32"/>
                </a:lnTo>
                <a:lnTo>
                  <a:pt x="465" y="32"/>
                </a:lnTo>
                <a:lnTo>
                  <a:pt x="465" y="32"/>
                </a:lnTo>
                <a:lnTo>
                  <a:pt x="465" y="32"/>
                </a:lnTo>
                <a:lnTo>
                  <a:pt x="465" y="32"/>
                </a:lnTo>
                <a:lnTo>
                  <a:pt x="465" y="32"/>
                </a:lnTo>
                <a:lnTo>
                  <a:pt x="465" y="32"/>
                </a:lnTo>
                <a:lnTo>
                  <a:pt x="465" y="32"/>
                </a:lnTo>
                <a:lnTo>
                  <a:pt x="466" y="32"/>
                </a:lnTo>
                <a:lnTo>
                  <a:pt x="466" y="32"/>
                </a:lnTo>
                <a:lnTo>
                  <a:pt x="466" y="32"/>
                </a:lnTo>
                <a:lnTo>
                  <a:pt x="466" y="32"/>
                </a:lnTo>
                <a:lnTo>
                  <a:pt x="466" y="32"/>
                </a:lnTo>
                <a:lnTo>
                  <a:pt x="466" y="32"/>
                </a:lnTo>
                <a:lnTo>
                  <a:pt x="466" y="32"/>
                </a:lnTo>
                <a:lnTo>
                  <a:pt x="466" y="32"/>
                </a:lnTo>
                <a:lnTo>
                  <a:pt x="466" y="32"/>
                </a:lnTo>
                <a:lnTo>
                  <a:pt x="466" y="32"/>
                </a:lnTo>
                <a:lnTo>
                  <a:pt x="466" y="32"/>
                </a:lnTo>
                <a:lnTo>
                  <a:pt x="466" y="32"/>
                </a:lnTo>
                <a:lnTo>
                  <a:pt x="466" y="32"/>
                </a:lnTo>
                <a:lnTo>
                  <a:pt x="466" y="32"/>
                </a:lnTo>
                <a:lnTo>
                  <a:pt x="466" y="32"/>
                </a:lnTo>
                <a:lnTo>
                  <a:pt x="467" y="32"/>
                </a:lnTo>
                <a:lnTo>
                  <a:pt x="467" y="32"/>
                </a:lnTo>
                <a:lnTo>
                  <a:pt x="467" y="32"/>
                </a:lnTo>
                <a:lnTo>
                  <a:pt x="467" y="32"/>
                </a:lnTo>
                <a:lnTo>
                  <a:pt x="467" y="32"/>
                </a:lnTo>
                <a:lnTo>
                  <a:pt x="467" y="32"/>
                </a:lnTo>
                <a:lnTo>
                  <a:pt x="467" y="32"/>
                </a:lnTo>
                <a:lnTo>
                  <a:pt x="467" y="32"/>
                </a:lnTo>
                <a:lnTo>
                  <a:pt x="467" y="32"/>
                </a:lnTo>
                <a:lnTo>
                  <a:pt x="468" y="32"/>
                </a:lnTo>
                <a:lnTo>
                  <a:pt x="468" y="32"/>
                </a:lnTo>
                <a:lnTo>
                  <a:pt x="468" y="32"/>
                </a:lnTo>
                <a:lnTo>
                  <a:pt x="468" y="32"/>
                </a:lnTo>
                <a:lnTo>
                  <a:pt x="468" y="32"/>
                </a:lnTo>
                <a:lnTo>
                  <a:pt x="468" y="32"/>
                </a:lnTo>
                <a:lnTo>
                  <a:pt x="468" y="32"/>
                </a:lnTo>
                <a:lnTo>
                  <a:pt x="468" y="33"/>
                </a:lnTo>
                <a:lnTo>
                  <a:pt x="468" y="33"/>
                </a:lnTo>
                <a:lnTo>
                  <a:pt x="468" y="33"/>
                </a:lnTo>
                <a:lnTo>
                  <a:pt x="468" y="33"/>
                </a:lnTo>
                <a:lnTo>
                  <a:pt x="468" y="33"/>
                </a:lnTo>
                <a:lnTo>
                  <a:pt x="468" y="33"/>
                </a:lnTo>
                <a:lnTo>
                  <a:pt x="468" y="33"/>
                </a:lnTo>
                <a:lnTo>
                  <a:pt x="468" y="33"/>
                </a:lnTo>
                <a:lnTo>
                  <a:pt x="468" y="33"/>
                </a:lnTo>
                <a:lnTo>
                  <a:pt x="468" y="33"/>
                </a:lnTo>
                <a:lnTo>
                  <a:pt x="468" y="33"/>
                </a:lnTo>
                <a:lnTo>
                  <a:pt x="468" y="33"/>
                </a:lnTo>
                <a:lnTo>
                  <a:pt x="468" y="33"/>
                </a:lnTo>
                <a:lnTo>
                  <a:pt x="468" y="33"/>
                </a:lnTo>
                <a:lnTo>
                  <a:pt x="469" y="33"/>
                </a:lnTo>
                <a:lnTo>
                  <a:pt x="469" y="33"/>
                </a:lnTo>
                <a:lnTo>
                  <a:pt x="469" y="33"/>
                </a:lnTo>
                <a:lnTo>
                  <a:pt x="469" y="33"/>
                </a:lnTo>
                <a:lnTo>
                  <a:pt x="469" y="33"/>
                </a:lnTo>
                <a:lnTo>
                  <a:pt x="469" y="33"/>
                </a:lnTo>
                <a:lnTo>
                  <a:pt x="469" y="33"/>
                </a:lnTo>
                <a:lnTo>
                  <a:pt x="469" y="33"/>
                </a:lnTo>
                <a:lnTo>
                  <a:pt x="469" y="33"/>
                </a:lnTo>
                <a:lnTo>
                  <a:pt x="469" y="33"/>
                </a:lnTo>
                <a:lnTo>
                  <a:pt x="469" y="33"/>
                </a:lnTo>
                <a:lnTo>
                  <a:pt x="469" y="33"/>
                </a:lnTo>
                <a:lnTo>
                  <a:pt x="469" y="33"/>
                </a:lnTo>
                <a:lnTo>
                  <a:pt x="469" y="33"/>
                </a:lnTo>
                <a:lnTo>
                  <a:pt x="469" y="33"/>
                </a:lnTo>
                <a:lnTo>
                  <a:pt x="469" y="33"/>
                </a:lnTo>
                <a:lnTo>
                  <a:pt x="469" y="33"/>
                </a:lnTo>
                <a:lnTo>
                  <a:pt x="469" y="33"/>
                </a:lnTo>
                <a:lnTo>
                  <a:pt x="470" y="33"/>
                </a:lnTo>
                <a:lnTo>
                  <a:pt x="470" y="33"/>
                </a:lnTo>
                <a:lnTo>
                  <a:pt x="470" y="33"/>
                </a:lnTo>
                <a:lnTo>
                  <a:pt x="470" y="33"/>
                </a:lnTo>
                <a:lnTo>
                  <a:pt x="470" y="33"/>
                </a:lnTo>
                <a:lnTo>
                  <a:pt x="470" y="33"/>
                </a:lnTo>
                <a:lnTo>
                  <a:pt x="470" y="33"/>
                </a:lnTo>
                <a:lnTo>
                  <a:pt x="470" y="33"/>
                </a:lnTo>
                <a:lnTo>
                  <a:pt x="470" y="33"/>
                </a:lnTo>
                <a:lnTo>
                  <a:pt x="470" y="33"/>
                </a:lnTo>
                <a:lnTo>
                  <a:pt x="470" y="33"/>
                </a:lnTo>
                <a:lnTo>
                  <a:pt x="470" y="33"/>
                </a:lnTo>
                <a:lnTo>
                  <a:pt x="470" y="33"/>
                </a:lnTo>
                <a:lnTo>
                  <a:pt x="470" y="33"/>
                </a:lnTo>
                <a:lnTo>
                  <a:pt x="470" y="33"/>
                </a:lnTo>
                <a:lnTo>
                  <a:pt x="470" y="33"/>
                </a:lnTo>
                <a:lnTo>
                  <a:pt x="470" y="33"/>
                </a:lnTo>
                <a:lnTo>
                  <a:pt x="470" y="33"/>
                </a:lnTo>
                <a:lnTo>
                  <a:pt x="470" y="33"/>
                </a:lnTo>
                <a:lnTo>
                  <a:pt x="470" y="33"/>
                </a:lnTo>
                <a:lnTo>
                  <a:pt x="470" y="33"/>
                </a:lnTo>
                <a:lnTo>
                  <a:pt x="470" y="33"/>
                </a:lnTo>
                <a:lnTo>
                  <a:pt x="470" y="33"/>
                </a:lnTo>
                <a:lnTo>
                  <a:pt x="470" y="33"/>
                </a:lnTo>
                <a:lnTo>
                  <a:pt x="471" y="33"/>
                </a:lnTo>
                <a:lnTo>
                  <a:pt x="471" y="33"/>
                </a:lnTo>
                <a:lnTo>
                  <a:pt x="471" y="33"/>
                </a:lnTo>
                <a:lnTo>
                  <a:pt x="471" y="33"/>
                </a:lnTo>
                <a:lnTo>
                  <a:pt x="471" y="33"/>
                </a:lnTo>
                <a:lnTo>
                  <a:pt x="471" y="33"/>
                </a:lnTo>
                <a:lnTo>
                  <a:pt x="471" y="33"/>
                </a:lnTo>
                <a:lnTo>
                  <a:pt x="471" y="33"/>
                </a:lnTo>
                <a:lnTo>
                  <a:pt x="471" y="33"/>
                </a:lnTo>
                <a:lnTo>
                  <a:pt x="471" y="33"/>
                </a:lnTo>
                <a:lnTo>
                  <a:pt x="471" y="33"/>
                </a:lnTo>
                <a:lnTo>
                  <a:pt x="471" y="33"/>
                </a:lnTo>
                <a:lnTo>
                  <a:pt x="471" y="33"/>
                </a:lnTo>
                <a:lnTo>
                  <a:pt x="471" y="33"/>
                </a:lnTo>
                <a:lnTo>
                  <a:pt x="471" y="33"/>
                </a:lnTo>
                <a:lnTo>
                  <a:pt x="471" y="33"/>
                </a:lnTo>
                <a:lnTo>
                  <a:pt x="471" y="33"/>
                </a:lnTo>
                <a:lnTo>
                  <a:pt x="471" y="33"/>
                </a:lnTo>
                <a:lnTo>
                  <a:pt x="471" y="33"/>
                </a:lnTo>
                <a:lnTo>
                  <a:pt x="471" y="33"/>
                </a:lnTo>
                <a:lnTo>
                  <a:pt x="471" y="33"/>
                </a:lnTo>
                <a:lnTo>
                  <a:pt x="471" y="33"/>
                </a:lnTo>
                <a:lnTo>
                  <a:pt x="471" y="33"/>
                </a:lnTo>
                <a:lnTo>
                  <a:pt x="471" y="33"/>
                </a:lnTo>
                <a:lnTo>
                  <a:pt x="472" y="33"/>
                </a:lnTo>
                <a:lnTo>
                  <a:pt x="472" y="33"/>
                </a:lnTo>
                <a:lnTo>
                  <a:pt x="472" y="33"/>
                </a:lnTo>
                <a:lnTo>
                  <a:pt x="472" y="33"/>
                </a:lnTo>
                <a:lnTo>
                  <a:pt x="472" y="33"/>
                </a:lnTo>
                <a:lnTo>
                  <a:pt x="472" y="33"/>
                </a:lnTo>
                <a:lnTo>
                  <a:pt x="472" y="33"/>
                </a:lnTo>
                <a:lnTo>
                  <a:pt x="472" y="33"/>
                </a:lnTo>
                <a:lnTo>
                  <a:pt x="472" y="33"/>
                </a:lnTo>
                <a:lnTo>
                  <a:pt x="472" y="33"/>
                </a:lnTo>
                <a:lnTo>
                  <a:pt x="472" y="33"/>
                </a:lnTo>
                <a:lnTo>
                  <a:pt x="472" y="33"/>
                </a:lnTo>
                <a:lnTo>
                  <a:pt x="472" y="33"/>
                </a:lnTo>
                <a:lnTo>
                  <a:pt x="472" y="33"/>
                </a:lnTo>
                <a:lnTo>
                  <a:pt x="472" y="33"/>
                </a:lnTo>
                <a:lnTo>
                  <a:pt x="473" y="33"/>
                </a:lnTo>
                <a:lnTo>
                  <a:pt x="473" y="34"/>
                </a:lnTo>
                <a:lnTo>
                  <a:pt x="473" y="34"/>
                </a:lnTo>
                <a:lnTo>
                  <a:pt x="473" y="34"/>
                </a:lnTo>
                <a:lnTo>
                  <a:pt x="473" y="34"/>
                </a:lnTo>
                <a:lnTo>
                  <a:pt x="473" y="34"/>
                </a:lnTo>
                <a:lnTo>
                  <a:pt x="473" y="34"/>
                </a:lnTo>
                <a:lnTo>
                  <a:pt x="473" y="34"/>
                </a:lnTo>
                <a:lnTo>
                  <a:pt x="473" y="34"/>
                </a:lnTo>
                <a:lnTo>
                  <a:pt x="473" y="34"/>
                </a:lnTo>
                <a:lnTo>
                  <a:pt x="473" y="34"/>
                </a:lnTo>
                <a:lnTo>
                  <a:pt x="473" y="34"/>
                </a:lnTo>
                <a:lnTo>
                  <a:pt x="473" y="34"/>
                </a:lnTo>
                <a:lnTo>
                  <a:pt x="473" y="34"/>
                </a:lnTo>
                <a:lnTo>
                  <a:pt x="473" y="34"/>
                </a:lnTo>
                <a:lnTo>
                  <a:pt x="474" y="34"/>
                </a:lnTo>
                <a:lnTo>
                  <a:pt x="474" y="34"/>
                </a:lnTo>
                <a:lnTo>
                  <a:pt x="474" y="34"/>
                </a:lnTo>
                <a:lnTo>
                  <a:pt x="474" y="34"/>
                </a:lnTo>
                <a:lnTo>
                  <a:pt x="474" y="34"/>
                </a:lnTo>
                <a:lnTo>
                  <a:pt x="474" y="34"/>
                </a:lnTo>
                <a:lnTo>
                  <a:pt x="474" y="34"/>
                </a:lnTo>
                <a:lnTo>
                  <a:pt x="474" y="34"/>
                </a:lnTo>
                <a:lnTo>
                  <a:pt x="474" y="34"/>
                </a:lnTo>
                <a:lnTo>
                  <a:pt x="474" y="34"/>
                </a:lnTo>
                <a:lnTo>
                  <a:pt x="474" y="34"/>
                </a:lnTo>
                <a:lnTo>
                  <a:pt x="474" y="34"/>
                </a:lnTo>
                <a:lnTo>
                  <a:pt x="474" y="34"/>
                </a:lnTo>
                <a:lnTo>
                  <a:pt x="474" y="34"/>
                </a:lnTo>
                <a:lnTo>
                  <a:pt x="474" y="34"/>
                </a:lnTo>
                <a:lnTo>
                  <a:pt x="474" y="34"/>
                </a:lnTo>
                <a:lnTo>
                  <a:pt x="474" y="34"/>
                </a:lnTo>
                <a:lnTo>
                  <a:pt x="474" y="34"/>
                </a:lnTo>
                <a:lnTo>
                  <a:pt x="475" y="34"/>
                </a:lnTo>
                <a:lnTo>
                  <a:pt x="475" y="34"/>
                </a:lnTo>
                <a:lnTo>
                  <a:pt x="475" y="34"/>
                </a:lnTo>
                <a:lnTo>
                  <a:pt x="475" y="34"/>
                </a:lnTo>
                <a:lnTo>
                  <a:pt x="475" y="34"/>
                </a:lnTo>
                <a:lnTo>
                  <a:pt x="475" y="34"/>
                </a:lnTo>
                <a:lnTo>
                  <a:pt x="475" y="34"/>
                </a:lnTo>
                <a:lnTo>
                  <a:pt x="475" y="34"/>
                </a:lnTo>
                <a:lnTo>
                  <a:pt x="475" y="34"/>
                </a:lnTo>
                <a:lnTo>
                  <a:pt x="475" y="34"/>
                </a:lnTo>
                <a:lnTo>
                  <a:pt x="475" y="34"/>
                </a:lnTo>
                <a:lnTo>
                  <a:pt x="475" y="34"/>
                </a:lnTo>
                <a:lnTo>
                  <a:pt x="475" y="34"/>
                </a:lnTo>
                <a:lnTo>
                  <a:pt x="475" y="34"/>
                </a:lnTo>
                <a:lnTo>
                  <a:pt x="475" y="34"/>
                </a:lnTo>
                <a:lnTo>
                  <a:pt x="475" y="34"/>
                </a:lnTo>
                <a:lnTo>
                  <a:pt x="475" y="34"/>
                </a:lnTo>
                <a:lnTo>
                  <a:pt x="475" y="34"/>
                </a:lnTo>
                <a:lnTo>
                  <a:pt x="475" y="34"/>
                </a:lnTo>
                <a:lnTo>
                  <a:pt x="475" y="34"/>
                </a:lnTo>
                <a:lnTo>
                  <a:pt x="475" y="34"/>
                </a:lnTo>
                <a:lnTo>
                  <a:pt x="476" y="34"/>
                </a:lnTo>
                <a:lnTo>
                  <a:pt x="476" y="34"/>
                </a:lnTo>
                <a:lnTo>
                  <a:pt x="476" y="34"/>
                </a:lnTo>
                <a:lnTo>
                  <a:pt x="476" y="34"/>
                </a:lnTo>
                <a:lnTo>
                  <a:pt x="476" y="34"/>
                </a:lnTo>
                <a:lnTo>
                  <a:pt x="476" y="34"/>
                </a:lnTo>
                <a:lnTo>
                  <a:pt x="477" y="34"/>
                </a:lnTo>
                <a:lnTo>
                  <a:pt x="477" y="34"/>
                </a:lnTo>
                <a:lnTo>
                  <a:pt x="477" y="34"/>
                </a:lnTo>
                <a:lnTo>
                  <a:pt x="477" y="34"/>
                </a:lnTo>
                <a:lnTo>
                  <a:pt x="477" y="34"/>
                </a:lnTo>
                <a:lnTo>
                  <a:pt x="477" y="34"/>
                </a:lnTo>
                <a:lnTo>
                  <a:pt x="477" y="34"/>
                </a:lnTo>
                <a:lnTo>
                  <a:pt x="477" y="34"/>
                </a:lnTo>
                <a:lnTo>
                  <a:pt x="477" y="34"/>
                </a:lnTo>
                <a:lnTo>
                  <a:pt x="477" y="34"/>
                </a:lnTo>
                <a:lnTo>
                  <a:pt x="477" y="34"/>
                </a:lnTo>
                <a:lnTo>
                  <a:pt x="477" y="34"/>
                </a:lnTo>
                <a:lnTo>
                  <a:pt x="477" y="34"/>
                </a:lnTo>
                <a:lnTo>
                  <a:pt x="477" y="34"/>
                </a:lnTo>
                <a:lnTo>
                  <a:pt x="477" y="34"/>
                </a:lnTo>
                <a:lnTo>
                  <a:pt x="477" y="34"/>
                </a:lnTo>
                <a:lnTo>
                  <a:pt x="477" y="34"/>
                </a:lnTo>
                <a:lnTo>
                  <a:pt x="477" y="34"/>
                </a:lnTo>
                <a:lnTo>
                  <a:pt x="477" y="34"/>
                </a:lnTo>
                <a:lnTo>
                  <a:pt x="477" y="34"/>
                </a:lnTo>
                <a:lnTo>
                  <a:pt x="477" y="34"/>
                </a:lnTo>
                <a:lnTo>
                  <a:pt x="478" y="34"/>
                </a:lnTo>
                <a:lnTo>
                  <a:pt x="478" y="34"/>
                </a:lnTo>
                <a:lnTo>
                  <a:pt x="478" y="34"/>
                </a:lnTo>
                <a:lnTo>
                  <a:pt x="479" y="34"/>
                </a:lnTo>
                <a:lnTo>
                  <a:pt x="479" y="34"/>
                </a:lnTo>
                <a:lnTo>
                  <a:pt x="479" y="34"/>
                </a:lnTo>
                <a:lnTo>
                  <a:pt x="479" y="34"/>
                </a:lnTo>
                <a:lnTo>
                  <a:pt x="479" y="34"/>
                </a:lnTo>
                <a:lnTo>
                  <a:pt x="479" y="34"/>
                </a:lnTo>
                <a:lnTo>
                  <a:pt x="479" y="34"/>
                </a:lnTo>
                <a:lnTo>
                  <a:pt x="479" y="34"/>
                </a:lnTo>
                <a:lnTo>
                  <a:pt x="479" y="34"/>
                </a:lnTo>
                <a:lnTo>
                  <a:pt x="479" y="34"/>
                </a:lnTo>
                <a:lnTo>
                  <a:pt x="479" y="34"/>
                </a:lnTo>
                <a:lnTo>
                  <a:pt x="479" y="34"/>
                </a:lnTo>
                <a:lnTo>
                  <a:pt x="479" y="34"/>
                </a:lnTo>
                <a:lnTo>
                  <a:pt x="479" y="35"/>
                </a:lnTo>
                <a:lnTo>
                  <a:pt x="479" y="35"/>
                </a:lnTo>
                <a:lnTo>
                  <a:pt x="480" y="35"/>
                </a:lnTo>
                <a:lnTo>
                  <a:pt x="480" y="35"/>
                </a:lnTo>
                <a:lnTo>
                  <a:pt x="480" y="35"/>
                </a:lnTo>
                <a:lnTo>
                  <a:pt x="480" y="35"/>
                </a:lnTo>
                <a:lnTo>
                  <a:pt x="480" y="35"/>
                </a:lnTo>
                <a:lnTo>
                  <a:pt x="480" y="35"/>
                </a:lnTo>
                <a:lnTo>
                  <a:pt x="481" y="35"/>
                </a:lnTo>
                <a:lnTo>
                  <a:pt x="481" y="35"/>
                </a:lnTo>
                <a:lnTo>
                  <a:pt x="481" y="35"/>
                </a:lnTo>
                <a:lnTo>
                  <a:pt x="481" y="35"/>
                </a:lnTo>
                <a:lnTo>
                  <a:pt x="481" y="35"/>
                </a:lnTo>
                <a:lnTo>
                  <a:pt x="481" y="35"/>
                </a:lnTo>
                <a:lnTo>
                  <a:pt x="481" y="35"/>
                </a:lnTo>
                <a:lnTo>
                  <a:pt x="481" y="35"/>
                </a:lnTo>
                <a:lnTo>
                  <a:pt x="481" y="35"/>
                </a:lnTo>
                <a:lnTo>
                  <a:pt x="481" y="35"/>
                </a:lnTo>
                <a:lnTo>
                  <a:pt x="481" y="35"/>
                </a:lnTo>
                <a:lnTo>
                  <a:pt x="481" y="35"/>
                </a:lnTo>
                <a:lnTo>
                  <a:pt x="481" y="35"/>
                </a:lnTo>
                <a:lnTo>
                  <a:pt x="481" y="35"/>
                </a:lnTo>
                <a:lnTo>
                  <a:pt x="481" y="35"/>
                </a:lnTo>
                <a:lnTo>
                  <a:pt x="482" y="35"/>
                </a:lnTo>
                <a:lnTo>
                  <a:pt x="482" y="35"/>
                </a:lnTo>
                <a:lnTo>
                  <a:pt x="482" y="35"/>
                </a:lnTo>
                <a:lnTo>
                  <a:pt x="482" y="35"/>
                </a:lnTo>
                <a:lnTo>
                  <a:pt x="482" y="35"/>
                </a:lnTo>
                <a:lnTo>
                  <a:pt x="482" y="35"/>
                </a:lnTo>
                <a:lnTo>
                  <a:pt x="482" y="35"/>
                </a:lnTo>
                <a:lnTo>
                  <a:pt x="482" y="35"/>
                </a:lnTo>
                <a:lnTo>
                  <a:pt x="482" y="35"/>
                </a:lnTo>
                <a:lnTo>
                  <a:pt x="483" y="35"/>
                </a:lnTo>
                <a:lnTo>
                  <a:pt x="483" y="35"/>
                </a:lnTo>
                <a:lnTo>
                  <a:pt x="483" y="35"/>
                </a:lnTo>
                <a:lnTo>
                  <a:pt x="483" y="35"/>
                </a:lnTo>
                <a:lnTo>
                  <a:pt x="483" y="35"/>
                </a:lnTo>
                <a:lnTo>
                  <a:pt x="483" y="35"/>
                </a:lnTo>
                <a:lnTo>
                  <a:pt x="484" y="35"/>
                </a:lnTo>
                <a:lnTo>
                  <a:pt x="484" y="35"/>
                </a:lnTo>
                <a:lnTo>
                  <a:pt x="484" y="35"/>
                </a:lnTo>
                <a:lnTo>
                  <a:pt x="484" y="35"/>
                </a:lnTo>
                <a:lnTo>
                  <a:pt x="484" y="35"/>
                </a:lnTo>
                <a:lnTo>
                  <a:pt x="484" y="35"/>
                </a:lnTo>
                <a:lnTo>
                  <a:pt x="484" y="35"/>
                </a:lnTo>
                <a:lnTo>
                  <a:pt x="484" y="35"/>
                </a:lnTo>
                <a:lnTo>
                  <a:pt x="484" y="35"/>
                </a:lnTo>
                <a:lnTo>
                  <a:pt x="484" y="35"/>
                </a:lnTo>
                <a:lnTo>
                  <a:pt x="484" y="35"/>
                </a:lnTo>
                <a:lnTo>
                  <a:pt x="484" y="35"/>
                </a:lnTo>
                <a:lnTo>
                  <a:pt x="484" y="35"/>
                </a:lnTo>
                <a:lnTo>
                  <a:pt x="484" y="35"/>
                </a:lnTo>
                <a:lnTo>
                  <a:pt x="484" y="35"/>
                </a:lnTo>
                <a:lnTo>
                  <a:pt x="484" y="35"/>
                </a:lnTo>
                <a:lnTo>
                  <a:pt x="484" y="35"/>
                </a:lnTo>
                <a:lnTo>
                  <a:pt x="484" y="35"/>
                </a:lnTo>
                <a:lnTo>
                  <a:pt x="485" y="35"/>
                </a:lnTo>
                <a:lnTo>
                  <a:pt x="485" y="35"/>
                </a:lnTo>
                <a:lnTo>
                  <a:pt x="485" y="35"/>
                </a:lnTo>
                <a:lnTo>
                  <a:pt x="485" y="35"/>
                </a:lnTo>
                <a:lnTo>
                  <a:pt x="485" y="35"/>
                </a:lnTo>
                <a:lnTo>
                  <a:pt x="485" y="35"/>
                </a:lnTo>
                <a:lnTo>
                  <a:pt x="486" y="35"/>
                </a:lnTo>
                <a:lnTo>
                  <a:pt x="486" y="35"/>
                </a:lnTo>
                <a:lnTo>
                  <a:pt x="486" y="35"/>
                </a:lnTo>
                <a:lnTo>
                  <a:pt x="486" y="35"/>
                </a:lnTo>
                <a:lnTo>
                  <a:pt x="486" y="35"/>
                </a:lnTo>
                <a:lnTo>
                  <a:pt x="486" y="35"/>
                </a:lnTo>
                <a:lnTo>
                  <a:pt x="486" y="35"/>
                </a:lnTo>
                <a:lnTo>
                  <a:pt x="486" y="36"/>
                </a:lnTo>
                <a:lnTo>
                  <a:pt x="486" y="36"/>
                </a:lnTo>
                <a:lnTo>
                  <a:pt x="486" y="36"/>
                </a:lnTo>
                <a:lnTo>
                  <a:pt x="486" y="36"/>
                </a:lnTo>
                <a:lnTo>
                  <a:pt x="486" y="36"/>
                </a:lnTo>
                <a:lnTo>
                  <a:pt x="487" y="36"/>
                </a:lnTo>
                <a:lnTo>
                  <a:pt x="487" y="36"/>
                </a:lnTo>
                <a:lnTo>
                  <a:pt x="487" y="36"/>
                </a:lnTo>
                <a:lnTo>
                  <a:pt x="487" y="36"/>
                </a:lnTo>
                <a:lnTo>
                  <a:pt x="487" y="36"/>
                </a:lnTo>
                <a:lnTo>
                  <a:pt x="487" y="36"/>
                </a:lnTo>
                <a:lnTo>
                  <a:pt x="488" y="36"/>
                </a:lnTo>
                <a:lnTo>
                  <a:pt x="488" y="36"/>
                </a:lnTo>
                <a:lnTo>
                  <a:pt x="488" y="36"/>
                </a:lnTo>
                <a:lnTo>
                  <a:pt x="488" y="36"/>
                </a:lnTo>
                <a:lnTo>
                  <a:pt x="488" y="36"/>
                </a:lnTo>
                <a:lnTo>
                  <a:pt x="488" y="36"/>
                </a:lnTo>
                <a:lnTo>
                  <a:pt x="488" y="36"/>
                </a:lnTo>
                <a:lnTo>
                  <a:pt x="488" y="36"/>
                </a:lnTo>
                <a:lnTo>
                  <a:pt x="488" y="36"/>
                </a:lnTo>
                <a:lnTo>
                  <a:pt x="488" y="36"/>
                </a:lnTo>
                <a:lnTo>
                  <a:pt x="488" y="36"/>
                </a:lnTo>
                <a:lnTo>
                  <a:pt x="488" y="36"/>
                </a:lnTo>
                <a:lnTo>
                  <a:pt x="488" y="36"/>
                </a:lnTo>
                <a:lnTo>
                  <a:pt x="488" y="36"/>
                </a:lnTo>
                <a:lnTo>
                  <a:pt x="488" y="36"/>
                </a:lnTo>
                <a:lnTo>
                  <a:pt x="488" y="36"/>
                </a:lnTo>
                <a:lnTo>
                  <a:pt x="488" y="36"/>
                </a:lnTo>
                <a:lnTo>
                  <a:pt x="488" y="36"/>
                </a:lnTo>
                <a:lnTo>
                  <a:pt x="489" y="36"/>
                </a:lnTo>
                <a:lnTo>
                  <a:pt x="489" y="36"/>
                </a:lnTo>
                <a:lnTo>
                  <a:pt x="489" y="36"/>
                </a:lnTo>
                <a:lnTo>
                  <a:pt x="489" y="36"/>
                </a:lnTo>
                <a:lnTo>
                  <a:pt x="489" y="37"/>
                </a:lnTo>
                <a:lnTo>
                  <a:pt x="489" y="37"/>
                </a:lnTo>
                <a:lnTo>
                  <a:pt x="489" y="37"/>
                </a:lnTo>
                <a:lnTo>
                  <a:pt x="489" y="37"/>
                </a:lnTo>
                <a:lnTo>
                  <a:pt x="489" y="37"/>
                </a:lnTo>
                <a:lnTo>
                  <a:pt x="490" y="37"/>
                </a:lnTo>
                <a:lnTo>
                  <a:pt x="490" y="37"/>
                </a:lnTo>
                <a:lnTo>
                  <a:pt x="490" y="37"/>
                </a:lnTo>
                <a:lnTo>
                  <a:pt x="490" y="37"/>
                </a:lnTo>
                <a:lnTo>
                  <a:pt x="490" y="37"/>
                </a:lnTo>
                <a:lnTo>
                  <a:pt x="490" y="37"/>
                </a:lnTo>
                <a:lnTo>
                  <a:pt x="491" y="37"/>
                </a:lnTo>
                <a:lnTo>
                  <a:pt x="491" y="37"/>
                </a:lnTo>
                <a:lnTo>
                  <a:pt x="491" y="37"/>
                </a:lnTo>
                <a:lnTo>
                  <a:pt x="491" y="37"/>
                </a:lnTo>
                <a:lnTo>
                  <a:pt x="491" y="37"/>
                </a:lnTo>
                <a:lnTo>
                  <a:pt x="491" y="37"/>
                </a:lnTo>
                <a:lnTo>
                  <a:pt x="491" y="37"/>
                </a:lnTo>
                <a:lnTo>
                  <a:pt x="491" y="37"/>
                </a:lnTo>
                <a:lnTo>
                  <a:pt x="491" y="37"/>
                </a:lnTo>
                <a:lnTo>
                  <a:pt x="491" y="37"/>
                </a:lnTo>
                <a:lnTo>
                  <a:pt x="491" y="37"/>
                </a:lnTo>
                <a:lnTo>
                  <a:pt x="491" y="37"/>
                </a:lnTo>
                <a:lnTo>
                  <a:pt x="491" y="37"/>
                </a:lnTo>
                <a:lnTo>
                  <a:pt x="491" y="37"/>
                </a:lnTo>
                <a:lnTo>
                  <a:pt x="491" y="37"/>
                </a:lnTo>
                <a:lnTo>
                  <a:pt x="492" y="37"/>
                </a:lnTo>
                <a:lnTo>
                  <a:pt x="492" y="37"/>
                </a:lnTo>
                <a:lnTo>
                  <a:pt x="492" y="37"/>
                </a:lnTo>
                <a:lnTo>
                  <a:pt x="492" y="37"/>
                </a:lnTo>
                <a:lnTo>
                  <a:pt x="492" y="37"/>
                </a:lnTo>
                <a:lnTo>
                  <a:pt x="492" y="37"/>
                </a:lnTo>
                <a:lnTo>
                  <a:pt x="492" y="37"/>
                </a:lnTo>
                <a:lnTo>
                  <a:pt x="492" y="37"/>
                </a:lnTo>
                <a:lnTo>
                  <a:pt x="492" y="37"/>
                </a:lnTo>
                <a:lnTo>
                  <a:pt x="492" y="37"/>
                </a:lnTo>
                <a:lnTo>
                  <a:pt x="492" y="37"/>
                </a:lnTo>
                <a:lnTo>
                  <a:pt x="492" y="37"/>
                </a:lnTo>
                <a:lnTo>
                  <a:pt x="492" y="37"/>
                </a:lnTo>
                <a:lnTo>
                  <a:pt x="492" y="37"/>
                </a:lnTo>
                <a:lnTo>
                  <a:pt x="492" y="37"/>
                </a:lnTo>
                <a:lnTo>
                  <a:pt x="492" y="37"/>
                </a:lnTo>
                <a:lnTo>
                  <a:pt x="492" y="37"/>
                </a:lnTo>
                <a:lnTo>
                  <a:pt x="492" y="37"/>
                </a:lnTo>
                <a:lnTo>
                  <a:pt x="492" y="37"/>
                </a:lnTo>
                <a:lnTo>
                  <a:pt x="492" y="37"/>
                </a:lnTo>
                <a:lnTo>
                  <a:pt x="492" y="37"/>
                </a:lnTo>
                <a:lnTo>
                  <a:pt x="493" y="37"/>
                </a:lnTo>
                <a:lnTo>
                  <a:pt x="493" y="37"/>
                </a:lnTo>
                <a:lnTo>
                  <a:pt x="493" y="37"/>
                </a:lnTo>
                <a:lnTo>
                  <a:pt x="493" y="37"/>
                </a:lnTo>
                <a:lnTo>
                  <a:pt x="493" y="37"/>
                </a:lnTo>
                <a:lnTo>
                  <a:pt x="493" y="37"/>
                </a:lnTo>
                <a:lnTo>
                  <a:pt x="493" y="37"/>
                </a:lnTo>
                <a:lnTo>
                  <a:pt x="493" y="37"/>
                </a:lnTo>
                <a:lnTo>
                  <a:pt x="493" y="37"/>
                </a:lnTo>
                <a:lnTo>
                  <a:pt x="493" y="37"/>
                </a:lnTo>
                <a:lnTo>
                  <a:pt x="493" y="37"/>
                </a:lnTo>
                <a:lnTo>
                  <a:pt x="493" y="37"/>
                </a:lnTo>
                <a:lnTo>
                  <a:pt x="493" y="37"/>
                </a:lnTo>
                <a:lnTo>
                  <a:pt x="493" y="37"/>
                </a:lnTo>
                <a:lnTo>
                  <a:pt x="493" y="37"/>
                </a:lnTo>
                <a:lnTo>
                  <a:pt x="494" y="37"/>
                </a:lnTo>
                <a:lnTo>
                  <a:pt x="494" y="37"/>
                </a:lnTo>
                <a:lnTo>
                  <a:pt x="494" y="37"/>
                </a:lnTo>
                <a:lnTo>
                  <a:pt x="494" y="37"/>
                </a:lnTo>
                <a:lnTo>
                  <a:pt x="494" y="37"/>
                </a:lnTo>
                <a:lnTo>
                  <a:pt x="494" y="37"/>
                </a:lnTo>
                <a:lnTo>
                  <a:pt x="494" y="37"/>
                </a:lnTo>
                <a:lnTo>
                  <a:pt x="494" y="37"/>
                </a:lnTo>
                <a:lnTo>
                  <a:pt x="494" y="37"/>
                </a:lnTo>
                <a:lnTo>
                  <a:pt x="494" y="37"/>
                </a:lnTo>
                <a:lnTo>
                  <a:pt x="494" y="37"/>
                </a:lnTo>
                <a:lnTo>
                  <a:pt x="494" y="37"/>
                </a:lnTo>
                <a:lnTo>
                  <a:pt x="495" y="37"/>
                </a:lnTo>
                <a:lnTo>
                  <a:pt x="495" y="37"/>
                </a:lnTo>
                <a:lnTo>
                  <a:pt x="495" y="37"/>
                </a:lnTo>
                <a:lnTo>
                  <a:pt x="495" y="37"/>
                </a:lnTo>
                <a:lnTo>
                  <a:pt x="495" y="37"/>
                </a:lnTo>
                <a:lnTo>
                  <a:pt x="495" y="37"/>
                </a:lnTo>
                <a:lnTo>
                  <a:pt x="496" y="37"/>
                </a:lnTo>
                <a:lnTo>
                  <a:pt x="496" y="37"/>
                </a:lnTo>
                <a:lnTo>
                  <a:pt x="496" y="37"/>
                </a:lnTo>
                <a:lnTo>
                  <a:pt x="496" y="37"/>
                </a:lnTo>
                <a:lnTo>
                  <a:pt x="496" y="37"/>
                </a:lnTo>
                <a:lnTo>
                  <a:pt x="496" y="37"/>
                </a:lnTo>
                <a:lnTo>
                  <a:pt x="496" y="37"/>
                </a:lnTo>
                <a:lnTo>
                  <a:pt x="496" y="37"/>
                </a:lnTo>
                <a:lnTo>
                  <a:pt x="496" y="37"/>
                </a:lnTo>
                <a:lnTo>
                  <a:pt x="496" y="37"/>
                </a:lnTo>
                <a:lnTo>
                  <a:pt x="496" y="37"/>
                </a:lnTo>
                <a:lnTo>
                  <a:pt x="496" y="37"/>
                </a:lnTo>
                <a:lnTo>
                  <a:pt x="496" y="37"/>
                </a:lnTo>
                <a:lnTo>
                  <a:pt x="496" y="37"/>
                </a:lnTo>
                <a:lnTo>
                  <a:pt x="496" y="37"/>
                </a:lnTo>
                <a:lnTo>
                  <a:pt x="497" y="37"/>
                </a:lnTo>
                <a:lnTo>
                  <a:pt x="497" y="37"/>
                </a:lnTo>
                <a:lnTo>
                  <a:pt x="497" y="37"/>
                </a:lnTo>
                <a:lnTo>
                  <a:pt x="497" y="37"/>
                </a:lnTo>
                <a:lnTo>
                  <a:pt x="497" y="37"/>
                </a:lnTo>
                <a:lnTo>
                  <a:pt x="497" y="37"/>
                </a:lnTo>
                <a:lnTo>
                  <a:pt x="497" y="37"/>
                </a:lnTo>
                <a:lnTo>
                  <a:pt x="497" y="37"/>
                </a:lnTo>
                <a:lnTo>
                  <a:pt x="497" y="37"/>
                </a:lnTo>
                <a:lnTo>
                  <a:pt x="497" y="37"/>
                </a:lnTo>
                <a:lnTo>
                  <a:pt x="497" y="37"/>
                </a:lnTo>
                <a:lnTo>
                  <a:pt x="497" y="37"/>
                </a:lnTo>
                <a:lnTo>
                  <a:pt x="498" y="37"/>
                </a:lnTo>
                <a:lnTo>
                  <a:pt x="498" y="37"/>
                </a:lnTo>
                <a:lnTo>
                  <a:pt x="498" y="37"/>
                </a:lnTo>
                <a:lnTo>
                  <a:pt x="498" y="37"/>
                </a:lnTo>
                <a:lnTo>
                  <a:pt x="498" y="37"/>
                </a:lnTo>
                <a:lnTo>
                  <a:pt x="498" y="37"/>
                </a:lnTo>
                <a:lnTo>
                  <a:pt x="498" y="37"/>
                </a:lnTo>
                <a:lnTo>
                  <a:pt x="498" y="37"/>
                </a:lnTo>
                <a:lnTo>
                  <a:pt x="498" y="37"/>
                </a:lnTo>
                <a:lnTo>
                  <a:pt x="498" y="37"/>
                </a:lnTo>
                <a:lnTo>
                  <a:pt x="498" y="37"/>
                </a:lnTo>
                <a:lnTo>
                  <a:pt x="498" y="37"/>
                </a:lnTo>
                <a:lnTo>
                  <a:pt x="499" y="37"/>
                </a:lnTo>
                <a:lnTo>
                  <a:pt x="499" y="37"/>
                </a:lnTo>
                <a:lnTo>
                  <a:pt x="499" y="37"/>
                </a:lnTo>
                <a:lnTo>
                  <a:pt x="499" y="37"/>
                </a:lnTo>
                <a:lnTo>
                  <a:pt x="499" y="37"/>
                </a:lnTo>
                <a:lnTo>
                  <a:pt x="499" y="37"/>
                </a:lnTo>
                <a:lnTo>
                  <a:pt x="499" y="37"/>
                </a:lnTo>
                <a:lnTo>
                  <a:pt x="499" y="37"/>
                </a:lnTo>
                <a:lnTo>
                  <a:pt x="499" y="37"/>
                </a:lnTo>
                <a:lnTo>
                  <a:pt x="500" y="37"/>
                </a:lnTo>
                <a:lnTo>
                  <a:pt x="500" y="37"/>
                </a:lnTo>
                <a:lnTo>
                  <a:pt x="500" y="37"/>
                </a:lnTo>
                <a:lnTo>
                  <a:pt x="500" y="37"/>
                </a:lnTo>
                <a:lnTo>
                  <a:pt x="500" y="37"/>
                </a:lnTo>
                <a:lnTo>
                  <a:pt x="500" y="37"/>
                </a:lnTo>
                <a:lnTo>
                  <a:pt x="500" y="37"/>
                </a:lnTo>
                <a:lnTo>
                  <a:pt x="500" y="37"/>
                </a:lnTo>
                <a:lnTo>
                  <a:pt x="500" y="37"/>
                </a:lnTo>
                <a:lnTo>
                  <a:pt x="500" y="37"/>
                </a:lnTo>
                <a:lnTo>
                  <a:pt x="500" y="37"/>
                </a:lnTo>
                <a:lnTo>
                  <a:pt x="500" y="37"/>
                </a:lnTo>
                <a:lnTo>
                  <a:pt x="500" y="37"/>
                </a:lnTo>
                <a:lnTo>
                  <a:pt x="500" y="37"/>
                </a:lnTo>
                <a:lnTo>
                  <a:pt x="500" y="37"/>
                </a:lnTo>
                <a:lnTo>
                  <a:pt x="501" y="37"/>
                </a:lnTo>
                <a:lnTo>
                  <a:pt x="501" y="37"/>
                </a:lnTo>
                <a:lnTo>
                  <a:pt x="501" y="37"/>
                </a:lnTo>
                <a:lnTo>
                  <a:pt x="501" y="37"/>
                </a:lnTo>
                <a:lnTo>
                  <a:pt x="501" y="37"/>
                </a:lnTo>
                <a:lnTo>
                  <a:pt x="501" y="37"/>
                </a:lnTo>
                <a:lnTo>
                  <a:pt x="501" y="37"/>
                </a:lnTo>
                <a:lnTo>
                  <a:pt x="501" y="37"/>
                </a:lnTo>
                <a:lnTo>
                  <a:pt x="501" y="37"/>
                </a:lnTo>
                <a:lnTo>
                  <a:pt x="501" y="37"/>
                </a:lnTo>
                <a:lnTo>
                  <a:pt x="501" y="37"/>
                </a:lnTo>
                <a:lnTo>
                  <a:pt x="501" y="37"/>
                </a:lnTo>
                <a:lnTo>
                  <a:pt x="502" y="37"/>
                </a:lnTo>
                <a:lnTo>
                  <a:pt x="502" y="37"/>
                </a:lnTo>
                <a:lnTo>
                  <a:pt x="502" y="37"/>
                </a:lnTo>
                <a:lnTo>
                  <a:pt x="502" y="37"/>
                </a:lnTo>
                <a:lnTo>
                  <a:pt x="502" y="37"/>
                </a:lnTo>
                <a:lnTo>
                  <a:pt x="502" y="37"/>
                </a:lnTo>
                <a:lnTo>
                  <a:pt x="502" y="37"/>
                </a:lnTo>
                <a:lnTo>
                  <a:pt x="502" y="37"/>
                </a:lnTo>
                <a:lnTo>
                  <a:pt x="502" y="37"/>
                </a:lnTo>
                <a:lnTo>
                  <a:pt x="502" y="37"/>
                </a:lnTo>
                <a:lnTo>
                  <a:pt x="502" y="37"/>
                </a:lnTo>
                <a:lnTo>
                  <a:pt x="502" y="37"/>
                </a:lnTo>
                <a:lnTo>
                  <a:pt x="502" y="37"/>
                </a:lnTo>
                <a:lnTo>
                  <a:pt x="502" y="37"/>
                </a:lnTo>
                <a:lnTo>
                  <a:pt x="502" y="37"/>
                </a:lnTo>
                <a:lnTo>
                  <a:pt x="503" y="37"/>
                </a:lnTo>
                <a:lnTo>
                  <a:pt x="503" y="37"/>
                </a:lnTo>
                <a:lnTo>
                  <a:pt x="503" y="37"/>
                </a:lnTo>
                <a:lnTo>
                  <a:pt x="503" y="37"/>
                </a:lnTo>
                <a:lnTo>
                  <a:pt x="503" y="37"/>
                </a:lnTo>
                <a:lnTo>
                  <a:pt x="503" y="37"/>
                </a:lnTo>
                <a:lnTo>
                  <a:pt x="503" y="37"/>
                </a:lnTo>
                <a:lnTo>
                  <a:pt x="503" y="37"/>
                </a:lnTo>
                <a:lnTo>
                  <a:pt x="503" y="37"/>
                </a:lnTo>
                <a:lnTo>
                  <a:pt x="504" y="37"/>
                </a:lnTo>
                <a:lnTo>
                  <a:pt x="504" y="37"/>
                </a:lnTo>
                <a:lnTo>
                  <a:pt x="504" y="37"/>
                </a:lnTo>
                <a:lnTo>
                  <a:pt x="505" y="37"/>
                </a:lnTo>
                <a:lnTo>
                  <a:pt x="505" y="37"/>
                </a:lnTo>
                <a:lnTo>
                  <a:pt x="505" y="37"/>
                </a:lnTo>
                <a:lnTo>
                  <a:pt x="505" y="37"/>
                </a:lnTo>
                <a:lnTo>
                  <a:pt x="505" y="37"/>
                </a:lnTo>
                <a:lnTo>
                  <a:pt x="505" y="37"/>
                </a:lnTo>
                <a:lnTo>
                  <a:pt x="505" y="37"/>
                </a:lnTo>
                <a:lnTo>
                  <a:pt x="505" y="37"/>
                </a:lnTo>
                <a:lnTo>
                  <a:pt x="505" y="37"/>
                </a:lnTo>
                <a:lnTo>
                  <a:pt x="505" y="37"/>
                </a:lnTo>
                <a:lnTo>
                  <a:pt x="505" y="37"/>
                </a:lnTo>
                <a:lnTo>
                  <a:pt x="505" y="37"/>
                </a:lnTo>
                <a:lnTo>
                  <a:pt x="505" y="37"/>
                </a:lnTo>
                <a:lnTo>
                  <a:pt x="505" y="37"/>
                </a:lnTo>
                <a:lnTo>
                  <a:pt x="505" y="37"/>
                </a:lnTo>
                <a:lnTo>
                  <a:pt x="505" y="37"/>
                </a:lnTo>
                <a:lnTo>
                  <a:pt x="505" y="37"/>
                </a:lnTo>
                <a:lnTo>
                  <a:pt x="505" y="37"/>
                </a:lnTo>
                <a:lnTo>
                  <a:pt x="505" y="37"/>
                </a:lnTo>
                <a:lnTo>
                  <a:pt x="505" y="37"/>
                </a:lnTo>
                <a:lnTo>
                  <a:pt x="505" y="37"/>
                </a:lnTo>
                <a:lnTo>
                  <a:pt x="505" y="37"/>
                </a:lnTo>
                <a:lnTo>
                  <a:pt x="505" y="37"/>
                </a:lnTo>
                <a:lnTo>
                  <a:pt x="505" y="37"/>
                </a:lnTo>
                <a:lnTo>
                  <a:pt x="505" y="37"/>
                </a:lnTo>
                <a:lnTo>
                  <a:pt x="505" y="37"/>
                </a:lnTo>
                <a:lnTo>
                  <a:pt x="505" y="37"/>
                </a:lnTo>
                <a:lnTo>
                  <a:pt x="506" y="37"/>
                </a:lnTo>
                <a:lnTo>
                  <a:pt x="506" y="37"/>
                </a:lnTo>
                <a:lnTo>
                  <a:pt x="506" y="37"/>
                </a:lnTo>
                <a:lnTo>
                  <a:pt x="506" y="37"/>
                </a:lnTo>
                <a:lnTo>
                  <a:pt x="506" y="38"/>
                </a:lnTo>
                <a:lnTo>
                  <a:pt x="506" y="38"/>
                </a:lnTo>
                <a:lnTo>
                  <a:pt x="506" y="38"/>
                </a:lnTo>
                <a:lnTo>
                  <a:pt x="506" y="38"/>
                </a:lnTo>
                <a:lnTo>
                  <a:pt x="506" y="38"/>
                </a:lnTo>
                <a:lnTo>
                  <a:pt x="506" y="38"/>
                </a:lnTo>
                <a:lnTo>
                  <a:pt x="506" y="38"/>
                </a:lnTo>
                <a:lnTo>
                  <a:pt x="506" y="38"/>
                </a:lnTo>
                <a:lnTo>
                  <a:pt x="507" y="38"/>
                </a:lnTo>
                <a:lnTo>
                  <a:pt x="507" y="38"/>
                </a:lnTo>
                <a:lnTo>
                  <a:pt x="507" y="38"/>
                </a:lnTo>
                <a:lnTo>
                  <a:pt x="507" y="38"/>
                </a:lnTo>
                <a:lnTo>
                  <a:pt x="507" y="38"/>
                </a:lnTo>
                <a:lnTo>
                  <a:pt x="507" y="38"/>
                </a:lnTo>
                <a:lnTo>
                  <a:pt x="507" y="38"/>
                </a:lnTo>
                <a:lnTo>
                  <a:pt x="507" y="38"/>
                </a:lnTo>
                <a:lnTo>
                  <a:pt x="507" y="38"/>
                </a:lnTo>
                <a:lnTo>
                  <a:pt x="507" y="38"/>
                </a:lnTo>
                <a:lnTo>
                  <a:pt x="507" y="38"/>
                </a:lnTo>
                <a:lnTo>
                  <a:pt x="507" y="38"/>
                </a:lnTo>
                <a:lnTo>
                  <a:pt x="507" y="38"/>
                </a:lnTo>
                <a:lnTo>
                  <a:pt x="507" y="38"/>
                </a:lnTo>
                <a:lnTo>
                  <a:pt x="507" y="38"/>
                </a:lnTo>
                <a:lnTo>
                  <a:pt x="507" y="38"/>
                </a:lnTo>
                <a:lnTo>
                  <a:pt x="507" y="38"/>
                </a:lnTo>
                <a:lnTo>
                  <a:pt x="507" y="38"/>
                </a:lnTo>
                <a:lnTo>
                  <a:pt x="507" y="38"/>
                </a:lnTo>
                <a:lnTo>
                  <a:pt x="507" y="38"/>
                </a:lnTo>
                <a:lnTo>
                  <a:pt x="507" y="38"/>
                </a:lnTo>
                <a:lnTo>
                  <a:pt x="508" y="38"/>
                </a:lnTo>
                <a:lnTo>
                  <a:pt x="508" y="38"/>
                </a:lnTo>
                <a:lnTo>
                  <a:pt x="508" y="38"/>
                </a:lnTo>
                <a:lnTo>
                  <a:pt x="508" y="38"/>
                </a:lnTo>
                <a:lnTo>
                  <a:pt x="508" y="38"/>
                </a:lnTo>
                <a:lnTo>
                  <a:pt x="508" y="38"/>
                </a:lnTo>
                <a:lnTo>
                  <a:pt x="509" y="38"/>
                </a:lnTo>
                <a:lnTo>
                  <a:pt x="509" y="38"/>
                </a:lnTo>
                <a:lnTo>
                  <a:pt x="509" y="38"/>
                </a:lnTo>
                <a:lnTo>
                  <a:pt x="509" y="38"/>
                </a:lnTo>
                <a:lnTo>
                  <a:pt x="509" y="38"/>
                </a:lnTo>
                <a:lnTo>
                  <a:pt x="509" y="38"/>
                </a:lnTo>
                <a:lnTo>
                  <a:pt x="509" y="38"/>
                </a:lnTo>
                <a:lnTo>
                  <a:pt x="509" y="38"/>
                </a:lnTo>
                <a:lnTo>
                  <a:pt x="509" y="38"/>
                </a:lnTo>
                <a:lnTo>
                  <a:pt x="509" y="38"/>
                </a:lnTo>
                <a:lnTo>
                  <a:pt x="509" y="38"/>
                </a:lnTo>
                <a:lnTo>
                  <a:pt x="509" y="38"/>
                </a:lnTo>
                <a:lnTo>
                  <a:pt x="509" y="38"/>
                </a:lnTo>
                <a:lnTo>
                  <a:pt x="509" y="38"/>
                </a:lnTo>
                <a:lnTo>
                  <a:pt x="509" y="38"/>
                </a:lnTo>
                <a:lnTo>
                  <a:pt x="509" y="38"/>
                </a:lnTo>
                <a:lnTo>
                  <a:pt x="509" y="38"/>
                </a:lnTo>
                <a:lnTo>
                  <a:pt x="509" y="38"/>
                </a:lnTo>
                <a:lnTo>
                  <a:pt x="509" y="38"/>
                </a:lnTo>
                <a:lnTo>
                  <a:pt x="509" y="38"/>
                </a:lnTo>
                <a:lnTo>
                  <a:pt x="509" y="38"/>
                </a:lnTo>
                <a:lnTo>
                  <a:pt x="509" y="38"/>
                </a:lnTo>
                <a:lnTo>
                  <a:pt x="509" y="38"/>
                </a:lnTo>
                <a:lnTo>
                  <a:pt x="509" y="38"/>
                </a:lnTo>
                <a:lnTo>
                  <a:pt x="509" y="38"/>
                </a:lnTo>
                <a:lnTo>
                  <a:pt x="509" y="38"/>
                </a:lnTo>
                <a:lnTo>
                  <a:pt x="509" y="38"/>
                </a:lnTo>
                <a:lnTo>
                  <a:pt x="509" y="38"/>
                </a:lnTo>
                <a:lnTo>
                  <a:pt x="509" y="38"/>
                </a:lnTo>
                <a:lnTo>
                  <a:pt x="509" y="38"/>
                </a:lnTo>
                <a:lnTo>
                  <a:pt x="510" y="38"/>
                </a:lnTo>
                <a:lnTo>
                  <a:pt x="510" y="38"/>
                </a:lnTo>
                <a:lnTo>
                  <a:pt x="510" y="38"/>
                </a:lnTo>
                <a:lnTo>
                  <a:pt x="510" y="38"/>
                </a:lnTo>
                <a:lnTo>
                  <a:pt x="510" y="38"/>
                </a:lnTo>
                <a:lnTo>
                  <a:pt x="510" y="38"/>
                </a:lnTo>
                <a:lnTo>
                  <a:pt x="510" y="38"/>
                </a:lnTo>
                <a:lnTo>
                  <a:pt x="510" y="38"/>
                </a:lnTo>
                <a:lnTo>
                  <a:pt x="510" y="38"/>
                </a:lnTo>
                <a:lnTo>
                  <a:pt x="510" y="38"/>
                </a:lnTo>
                <a:lnTo>
                  <a:pt x="510" y="38"/>
                </a:lnTo>
                <a:lnTo>
                  <a:pt x="510" y="38"/>
                </a:lnTo>
                <a:lnTo>
                  <a:pt x="511" y="38"/>
                </a:lnTo>
                <a:lnTo>
                  <a:pt x="511" y="38"/>
                </a:lnTo>
                <a:lnTo>
                  <a:pt x="511" y="38"/>
                </a:lnTo>
                <a:lnTo>
                  <a:pt x="511" y="38"/>
                </a:lnTo>
                <a:lnTo>
                  <a:pt x="511" y="38"/>
                </a:lnTo>
                <a:lnTo>
                  <a:pt x="511" y="38"/>
                </a:lnTo>
                <a:lnTo>
                  <a:pt x="511" y="38"/>
                </a:lnTo>
                <a:lnTo>
                  <a:pt x="511" y="38"/>
                </a:lnTo>
                <a:lnTo>
                  <a:pt x="511" y="38"/>
                </a:lnTo>
                <a:lnTo>
                  <a:pt x="512" y="38"/>
                </a:lnTo>
                <a:lnTo>
                  <a:pt x="512" y="38"/>
                </a:lnTo>
                <a:lnTo>
                  <a:pt x="512" y="38"/>
                </a:lnTo>
                <a:lnTo>
                  <a:pt x="512" y="38"/>
                </a:lnTo>
                <a:lnTo>
                  <a:pt x="512" y="38"/>
                </a:lnTo>
                <a:lnTo>
                  <a:pt x="512" y="38"/>
                </a:lnTo>
                <a:lnTo>
                  <a:pt x="512" y="38"/>
                </a:lnTo>
                <a:lnTo>
                  <a:pt x="512" y="38"/>
                </a:lnTo>
                <a:lnTo>
                  <a:pt x="512" y="38"/>
                </a:lnTo>
                <a:lnTo>
                  <a:pt x="512" y="38"/>
                </a:lnTo>
                <a:lnTo>
                  <a:pt x="512" y="38"/>
                </a:lnTo>
                <a:lnTo>
                  <a:pt x="512" y="38"/>
                </a:lnTo>
                <a:lnTo>
                  <a:pt x="512" y="38"/>
                </a:lnTo>
                <a:lnTo>
                  <a:pt x="512" y="38"/>
                </a:lnTo>
                <a:lnTo>
                  <a:pt x="512" y="38"/>
                </a:lnTo>
                <a:lnTo>
                  <a:pt x="512" y="38"/>
                </a:lnTo>
                <a:lnTo>
                  <a:pt x="512" y="38"/>
                </a:lnTo>
                <a:lnTo>
                  <a:pt x="512" y="38"/>
                </a:lnTo>
                <a:lnTo>
                  <a:pt x="512" y="38"/>
                </a:lnTo>
                <a:lnTo>
                  <a:pt x="512" y="38"/>
                </a:lnTo>
                <a:lnTo>
                  <a:pt x="512" y="38"/>
                </a:lnTo>
                <a:lnTo>
                  <a:pt x="512" y="38"/>
                </a:lnTo>
                <a:lnTo>
                  <a:pt x="512" y="38"/>
                </a:lnTo>
                <a:lnTo>
                  <a:pt x="512" y="38"/>
                </a:lnTo>
                <a:lnTo>
                  <a:pt x="512" y="38"/>
                </a:lnTo>
                <a:lnTo>
                  <a:pt x="512" y="38"/>
                </a:lnTo>
                <a:lnTo>
                  <a:pt x="512" y="38"/>
                </a:lnTo>
                <a:lnTo>
                  <a:pt x="512" y="38"/>
                </a:lnTo>
                <a:lnTo>
                  <a:pt x="512" y="38"/>
                </a:lnTo>
                <a:lnTo>
                  <a:pt x="512" y="38"/>
                </a:lnTo>
                <a:lnTo>
                  <a:pt x="513" y="38"/>
                </a:lnTo>
                <a:lnTo>
                  <a:pt x="513" y="38"/>
                </a:lnTo>
                <a:lnTo>
                  <a:pt x="513" y="38"/>
                </a:lnTo>
                <a:lnTo>
                  <a:pt x="513" y="38"/>
                </a:lnTo>
                <a:lnTo>
                  <a:pt x="513" y="38"/>
                </a:lnTo>
                <a:lnTo>
                  <a:pt x="513" y="38"/>
                </a:lnTo>
                <a:lnTo>
                  <a:pt x="514" y="38"/>
                </a:lnTo>
                <a:lnTo>
                  <a:pt x="514" y="38"/>
                </a:lnTo>
                <a:lnTo>
                  <a:pt x="514" y="38"/>
                </a:lnTo>
                <a:lnTo>
                  <a:pt x="514" y="38"/>
                </a:lnTo>
                <a:lnTo>
                  <a:pt x="514" y="38"/>
                </a:lnTo>
                <a:lnTo>
                  <a:pt x="514" y="38"/>
                </a:lnTo>
                <a:lnTo>
                  <a:pt x="515" y="38"/>
                </a:lnTo>
                <a:lnTo>
                  <a:pt x="515" y="38"/>
                </a:lnTo>
                <a:lnTo>
                  <a:pt x="515" y="38"/>
                </a:lnTo>
                <a:lnTo>
                  <a:pt x="515" y="38"/>
                </a:lnTo>
                <a:lnTo>
                  <a:pt x="515" y="38"/>
                </a:lnTo>
                <a:lnTo>
                  <a:pt x="515" y="38"/>
                </a:lnTo>
                <a:lnTo>
                  <a:pt x="515" y="38"/>
                </a:lnTo>
                <a:lnTo>
                  <a:pt x="515" y="38"/>
                </a:lnTo>
                <a:lnTo>
                  <a:pt x="515" y="38"/>
                </a:lnTo>
                <a:lnTo>
                  <a:pt x="515" y="38"/>
                </a:lnTo>
                <a:lnTo>
                  <a:pt x="515" y="38"/>
                </a:lnTo>
                <a:lnTo>
                  <a:pt x="515" y="38"/>
                </a:lnTo>
                <a:lnTo>
                  <a:pt x="516" y="38"/>
                </a:lnTo>
                <a:lnTo>
                  <a:pt x="516" y="38"/>
                </a:lnTo>
                <a:lnTo>
                  <a:pt x="516" y="38"/>
                </a:lnTo>
                <a:lnTo>
                  <a:pt x="516" y="38"/>
                </a:lnTo>
                <a:lnTo>
                  <a:pt x="516" y="38"/>
                </a:lnTo>
                <a:lnTo>
                  <a:pt x="516" y="38"/>
                </a:lnTo>
                <a:lnTo>
                  <a:pt x="516" y="38"/>
                </a:lnTo>
                <a:lnTo>
                  <a:pt x="516" y="38"/>
                </a:lnTo>
                <a:lnTo>
                  <a:pt x="516" y="38"/>
                </a:lnTo>
                <a:lnTo>
                  <a:pt x="516" y="38"/>
                </a:lnTo>
                <a:lnTo>
                  <a:pt x="516" y="38"/>
                </a:lnTo>
                <a:lnTo>
                  <a:pt x="516" y="38"/>
                </a:lnTo>
                <a:lnTo>
                  <a:pt x="516" y="38"/>
                </a:lnTo>
                <a:lnTo>
                  <a:pt x="516" y="38"/>
                </a:lnTo>
                <a:lnTo>
                  <a:pt x="516" y="38"/>
                </a:lnTo>
                <a:lnTo>
                  <a:pt x="516" y="38"/>
                </a:lnTo>
                <a:lnTo>
                  <a:pt x="516" y="38"/>
                </a:lnTo>
                <a:lnTo>
                  <a:pt x="516" y="38"/>
                </a:lnTo>
                <a:lnTo>
                  <a:pt x="517" y="38"/>
                </a:lnTo>
                <a:lnTo>
                  <a:pt x="517" y="38"/>
                </a:lnTo>
                <a:lnTo>
                  <a:pt x="517" y="38"/>
                </a:lnTo>
                <a:lnTo>
                  <a:pt x="517" y="38"/>
                </a:lnTo>
                <a:lnTo>
                  <a:pt x="517" y="38"/>
                </a:lnTo>
                <a:lnTo>
                  <a:pt x="517" y="38"/>
                </a:lnTo>
                <a:lnTo>
                  <a:pt x="517" y="38"/>
                </a:lnTo>
                <a:lnTo>
                  <a:pt x="517" y="38"/>
                </a:lnTo>
                <a:lnTo>
                  <a:pt x="517" y="38"/>
                </a:lnTo>
                <a:lnTo>
                  <a:pt x="517" y="38"/>
                </a:lnTo>
                <a:lnTo>
                  <a:pt x="517" y="38"/>
                </a:lnTo>
                <a:lnTo>
                  <a:pt x="517" y="38"/>
                </a:lnTo>
                <a:lnTo>
                  <a:pt x="518" y="38"/>
                </a:lnTo>
                <a:lnTo>
                  <a:pt x="518" y="38"/>
                </a:lnTo>
                <a:lnTo>
                  <a:pt x="518" y="38"/>
                </a:lnTo>
                <a:lnTo>
                  <a:pt x="519" y="38"/>
                </a:lnTo>
                <a:lnTo>
                  <a:pt x="519" y="38"/>
                </a:lnTo>
                <a:lnTo>
                  <a:pt x="519" y="38"/>
                </a:lnTo>
                <a:lnTo>
                  <a:pt x="519" y="38"/>
                </a:lnTo>
                <a:lnTo>
                  <a:pt x="519" y="38"/>
                </a:lnTo>
                <a:lnTo>
                  <a:pt x="519" y="38"/>
                </a:lnTo>
                <a:lnTo>
                  <a:pt x="519" y="38"/>
                </a:lnTo>
                <a:lnTo>
                  <a:pt x="519" y="38"/>
                </a:lnTo>
                <a:lnTo>
                  <a:pt x="519" y="38"/>
                </a:lnTo>
                <a:lnTo>
                  <a:pt x="519" y="38"/>
                </a:lnTo>
                <a:lnTo>
                  <a:pt x="519" y="38"/>
                </a:lnTo>
                <a:lnTo>
                  <a:pt x="519" y="38"/>
                </a:lnTo>
                <a:lnTo>
                  <a:pt x="520" y="38"/>
                </a:lnTo>
                <a:lnTo>
                  <a:pt x="520" y="38"/>
                </a:lnTo>
                <a:lnTo>
                  <a:pt x="520" y="38"/>
                </a:lnTo>
                <a:lnTo>
                  <a:pt x="520" y="38"/>
                </a:lnTo>
                <a:lnTo>
                  <a:pt x="520" y="38"/>
                </a:lnTo>
                <a:lnTo>
                  <a:pt x="520" y="38"/>
                </a:lnTo>
                <a:lnTo>
                  <a:pt x="520" y="38"/>
                </a:lnTo>
                <a:lnTo>
                  <a:pt x="520" y="38"/>
                </a:lnTo>
                <a:lnTo>
                  <a:pt x="520" y="38"/>
                </a:lnTo>
                <a:lnTo>
                  <a:pt x="521" y="38"/>
                </a:lnTo>
                <a:lnTo>
                  <a:pt x="521" y="38"/>
                </a:lnTo>
                <a:lnTo>
                  <a:pt x="521" y="38"/>
                </a:lnTo>
                <a:lnTo>
                  <a:pt x="521" y="38"/>
                </a:lnTo>
                <a:lnTo>
                  <a:pt x="521" y="39"/>
                </a:lnTo>
                <a:lnTo>
                  <a:pt x="521" y="39"/>
                </a:lnTo>
                <a:lnTo>
                  <a:pt x="521" y="39"/>
                </a:lnTo>
                <a:lnTo>
                  <a:pt x="521" y="39"/>
                </a:lnTo>
                <a:lnTo>
                  <a:pt x="521" y="39"/>
                </a:lnTo>
                <a:lnTo>
                  <a:pt x="521" y="39"/>
                </a:lnTo>
                <a:lnTo>
                  <a:pt x="521" y="39"/>
                </a:lnTo>
                <a:lnTo>
                  <a:pt x="521" y="39"/>
                </a:lnTo>
                <a:lnTo>
                  <a:pt x="522" y="39"/>
                </a:lnTo>
                <a:lnTo>
                  <a:pt x="522" y="39"/>
                </a:lnTo>
                <a:lnTo>
                  <a:pt x="522" y="39"/>
                </a:lnTo>
                <a:lnTo>
                  <a:pt x="522" y="39"/>
                </a:lnTo>
                <a:lnTo>
                  <a:pt x="522" y="39"/>
                </a:lnTo>
                <a:lnTo>
                  <a:pt x="522" y="39"/>
                </a:lnTo>
                <a:lnTo>
                  <a:pt x="522" y="39"/>
                </a:lnTo>
                <a:lnTo>
                  <a:pt x="522" y="39"/>
                </a:lnTo>
                <a:lnTo>
                  <a:pt x="522" y="39"/>
                </a:lnTo>
                <a:lnTo>
                  <a:pt x="523" y="39"/>
                </a:lnTo>
                <a:lnTo>
                  <a:pt x="523" y="39"/>
                </a:lnTo>
                <a:lnTo>
                  <a:pt x="523" y="39"/>
                </a:lnTo>
                <a:lnTo>
                  <a:pt x="523" y="39"/>
                </a:lnTo>
                <a:lnTo>
                  <a:pt x="523" y="39"/>
                </a:lnTo>
                <a:lnTo>
                  <a:pt x="523" y="39"/>
                </a:lnTo>
                <a:lnTo>
                  <a:pt x="523" y="39"/>
                </a:lnTo>
                <a:lnTo>
                  <a:pt x="523" y="39"/>
                </a:lnTo>
                <a:lnTo>
                  <a:pt x="523" y="39"/>
                </a:lnTo>
                <a:lnTo>
                  <a:pt x="524" y="39"/>
                </a:lnTo>
                <a:lnTo>
                  <a:pt x="524" y="39"/>
                </a:lnTo>
                <a:lnTo>
                  <a:pt x="524" y="39"/>
                </a:lnTo>
                <a:lnTo>
                  <a:pt x="524" y="39"/>
                </a:lnTo>
                <a:lnTo>
                  <a:pt x="524" y="39"/>
                </a:lnTo>
                <a:lnTo>
                  <a:pt x="524" y="39"/>
                </a:lnTo>
                <a:lnTo>
                  <a:pt x="525" y="39"/>
                </a:lnTo>
                <a:lnTo>
                  <a:pt x="525" y="39"/>
                </a:lnTo>
                <a:lnTo>
                  <a:pt x="525" y="39"/>
                </a:lnTo>
                <a:lnTo>
                  <a:pt x="525" y="39"/>
                </a:lnTo>
                <a:lnTo>
                  <a:pt x="525" y="39"/>
                </a:lnTo>
                <a:lnTo>
                  <a:pt x="525" y="39"/>
                </a:lnTo>
                <a:lnTo>
                  <a:pt x="525" y="39"/>
                </a:lnTo>
                <a:lnTo>
                  <a:pt x="525" y="39"/>
                </a:lnTo>
                <a:lnTo>
                  <a:pt x="525" y="39"/>
                </a:lnTo>
                <a:lnTo>
                  <a:pt x="525" y="39"/>
                </a:lnTo>
                <a:lnTo>
                  <a:pt x="525" y="39"/>
                </a:lnTo>
                <a:lnTo>
                  <a:pt x="525" y="39"/>
                </a:lnTo>
                <a:lnTo>
                  <a:pt x="525" y="39"/>
                </a:lnTo>
                <a:lnTo>
                  <a:pt x="525" y="39"/>
                </a:lnTo>
                <a:lnTo>
                  <a:pt x="525" y="39"/>
                </a:lnTo>
                <a:lnTo>
                  <a:pt x="525" y="39"/>
                </a:lnTo>
                <a:lnTo>
                  <a:pt x="525" y="39"/>
                </a:lnTo>
                <a:lnTo>
                  <a:pt x="525" y="39"/>
                </a:lnTo>
                <a:lnTo>
                  <a:pt x="526" y="39"/>
                </a:lnTo>
                <a:lnTo>
                  <a:pt x="526" y="39"/>
                </a:lnTo>
                <a:lnTo>
                  <a:pt x="526" y="39"/>
                </a:lnTo>
                <a:lnTo>
                  <a:pt x="526" y="39"/>
                </a:lnTo>
                <a:lnTo>
                  <a:pt x="526" y="39"/>
                </a:lnTo>
                <a:lnTo>
                  <a:pt x="526" y="39"/>
                </a:lnTo>
                <a:lnTo>
                  <a:pt x="526" y="39"/>
                </a:lnTo>
                <a:lnTo>
                  <a:pt x="526" y="39"/>
                </a:lnTo>
                <a:lnTo>
                  <a:pt x="526" y="39"/>
                </a:lnTo>
                <a:lnTo>
                  <a:pt x="527" y="39"/>
                </a:lnTo>
                <a:lnTo>
                  <a:pt x="527" y="39"/>
                </a:lnTo>
                <a:lnTo>
                  <a:pt x="527" y="39"/>
                </a:lnTo>
                <a:lnTo>
                  <a:pt x="527" y="39"/>
                </a:lnTo>
                <a:lnTo>
                  <a:pt x="527" y="39"/>
                </a:lnTo>
                <a:lnTo>
                  <a:pt x="527" y="39"/>
                </a:lnTo>
                <a:lnTo>
                  <a:pt x="527" y="39"/>
                </a:lnTo>
                <a:lnTo>
                  <a:pt x="527" y="39"/>
                </a:lnTo>
                <a:lnTo>
                  <a:pt x="527" y="39"/>
                </a:lnTo>
                <a:lnTo>
                  <a:pt x="527" y="39"/>
                </a:lnTo>
                <a:lnTo>
                  <a:pt x="527" y="39"/>
                </a:lnTo>
                <a:lnTo>
                  <a:pt x="527" y="39"/>
                </a:lnTo>
                <a:lnTo>
                  <a:pt x="528" y="39"/>
                </a:lnTo>
                <a:lnTo>
                  <a:pt x="528" y="39"/>
                </a:lnTo>
                <a:lnTo>
                  <a:pt x="528" y="39"/>
                </a:lnTo>
                <a:lnTo>
                  <a:pt x="528" y="39"/>
                </a:lnTo>
                <a:lnTo>
                  <a:pt x="528" y="39"/>
                </a:lnTo>
                <a:lnTo>
                  <a:pt x="528" y="39"/>
                </a:lnTo>
                <a:lnTo>
                  <a:pt x="528" y="39"/>
                </a:lnTo>
                <a:lnTo>
                  <a:pt x="528" y="39"/>
                </a:lnTo>
                <a:lnTo>
                  <a:pt x="528" y="39"/>
                </a:lnTo>
                <a:lnTo>
                  <a:pt x="528" y="39"/>
                </a:lnTo>
                <a:lnTo>
                  <a:pt x="528" y="39"/>
                </a:lnTo>
                <a:lnTo>
                  <a:pt x="528" y="39"/>
                </a:lnTo>
                <a:lnTo>
                  <a:pt x="528" y="39"/>
                </a:lnTo>
                <a:lnTo>
                  <a:pt x="528" y="39"/>
                </a:lnTo>
                <a:lnTo>
                  <a:pt x="528" y="39"/>
                </a:lnTo>
                <a:lnTo>
                  <a:pt x="528" y="39"/>
                </a:lnTo>
                <a:lnTo>
                  <a:pt x="528" y="39"/>
                </a:lnTo>
                <a:lnTo>
                  <a:pt x="528" y="39"/>
                </a:lnTo>
                <a:lnTo>
                  <a:pt x="529" y="39"/>
                </a:lnTo>
                <a:lnTo>
                  <a:pt x="529" y="40"/>
                </a:lnTo>
                <a:lnTo>
                  <a:pt x="529" y="40"/>
                </a:lnTo>
                <a:lnTo>
                  <a:pt x="529" y="40"/>
                </a:lnTo>
                <a:lnTo>
                  <a:pt x="529" y="40"/>
                </a:lnTo>
                <a:lnTo>
                  <a:pt x="529" y="40"/>
                </a:lnTo>
                <a:lnTo>
                  <a:pt x="529" y="40"/>
                </a:lnTo>
                <a:lnTo>
                  <a:pt x="529" y="40"/>
                </a:lnTo>
                <a:lnTo>
                  <a:pt x="529" y="40"/>
                </a:lnTo>
                <a:lnTo>
                  <a:pt x="529" y="40"/>
                </a:lnTo>
                <a:lnTo>
                  <a:pt x="529" y="40"/>
                </a:lnTo>
                <a:lnTo>
                  <a:pt x="529" y="40"/>
                </a:lnTo>
                <a:lnTo>
                  <a:pt x="529" y="40"/>
                </a:lnTo>
                <a:lnTo>
                  <a:pt x="529" y="40"/>
                </a:lnTo>
                <a:lnTo>
                  <a:pt x="529" y="40"/>
                </a:lnTo>
                <a:lnTo>
                  <a:pt x="530" y="40"/>
                </a:lnTo>
                <a:lnTo>
                  <a:pt x="530" y="40"/>
                </a:lnTo>
                <a:lnTo>
                  <a:pt x="530" y="40"/>
                </a:lnTo>
                <a:lnTo>
                  <a:pt x="530" y="40"/>
                </a:lnTo>
                <a:lnTo>
                  <a:pt x="530" y="40"/>
                </a:lnTo>
                <a:lnTo>
                  <a:pt x="530" y="40"/>
                </a:lnTo>
                <a:lnTo>
                  <a:pt x="530" y="40"/>
                </a:lnTo>
                <a:lnTo>
                  <a:pt x="530" y="40"/>
                </a:lnTo>
                <a:lnTo>
                  <a:pt x="530" y="40"/>
                </a:lnTo>
                <a:lnTo>
                  <a:pt x="530" y="40"/>
                </a:lnTo>
                <a:lnTo>
                  <a:pt x="530" y="40"/>
                </a:lnTo>
                <a:lnTo>
                  <a:pt x="530" y="40"/>
                </a:lnTo>
                <a:lnTo>
                  <a:pt x="530" y="40"/>
                </a:lnTo>
                <a:lnTo>
                  <a:pt x="530" y="40"/>
                </a:lnTo>
                <a:lnTo>
                  <a:pt x="530" y="40"/>
                </a:lnTo>
                <a:lnTo>
                  <a:pt x="530" y="40"/>
                </a:lnTo>
                <a:lnTo>
                  <a:pt x="530" y="40"/>
                </a:lnTo>
                <a:lnTo>
                  <a:pt x="530" y="40"/>
                </a:lnTo>
                <a:lnTo>
                  <a:pt x="530" y="40"/>
                </a:lnTo>
                <a:lnTo>
                  <a:pt x="530" y="40"/>
                </a:lnTo>
                <a:lnTo>
                  <a:pt x="530" y="40"/>
                </a:lnTo>
                <a:lnTo>
                  <a:pt x="530" y="40"/>
                </a:lnTo>
                <a:lnTo>
                  <a:pt x="530" y="40"/>
                </a:lnTo>
                <a:lnTo>
                  <a:pt x="530" y="40"/>
                </a:lnTo>
                <a:lnTo>
                  <a:pt x="531" y="40"/>
                </a:lnTo>
                <a:lnTo>
                  <a:pt x="531" y="40"/>
                </a:lnTo>
                <a:lnTo>
                  <a:pt x="531" y="40"/>
                </a:lnTo>
                <a:lnTo>
                  <a:pt x="531" y="40"/>
                </a:lnTo>
                <a:lnTo>
                  <a:pt x="531" y="40"/>
                </a:lnTo>
                <a:lnTo>
                  <a:pt x="531" y="40"/>
                </a:lnTo>
                <a:lnTo>
                  <a:pt x="532" y="40"/>
                </a:lnTo>
                <a:lnTo>
                  <a:pt x="532" y="40"/>
                </a:lnTo>
                <a:lnTo>
                  <a:pt x="532" y="40"/>
                </a:lnTo>
                <a:lnTo>
                  <a:pt x="532" y="40"/>
                </a:lnTo>
                <a:lnTo>
                  <a:pt x="532" y="40"/>
                </a:lnTo>
                <a:lnTo>
                  <a:pt x="532" y="40"/>
                </a:lnTo>
                <a:lnTo>
                  <a:pt x="532" y="40"/>
                </a:lnTo>
                <a:lnTo>
                  <a:pt x="532" y="40"/>
                </a:lnTo>
                <a:lnTo>
                  <a:pt x="532" y="40"/>
                </a:lnTo>
                <a:lnTo>
                  <a:pt x="532" y="40"/>
                </a:lnTo>
                <a:lnTo>
                  <a:pt x="532" y="40"/>
                </a:lnTo>
                <a:lnTo>
                  <a:pt x="532" y="40"/>
                </a:lnTo>
                <a:lnTo>
                  <a:pt x="532" y="40"/>
                </a:lnTo>
                <a:lnTo>
                  <a:pt x="532" y="40"/>
                </a:lnTo>
                <a:lnTo>
                  <a:pt x="532" y="40"/>
                </a:lnTo>
                <a:lnTo>
                  <a:pt x="532" y="40"/>
                </a:lnTo>
                <a:lnTo>
                  <a:pt x="532" y="40"/>
                </a:lnTo>
                <a:lnTo>
                  <a:pt x="532" y="40"/>
                </a:lnTo>
                <a:lnTo>
                  <a:pt x="532" y="40"/>
                </a:lnTo>
                <a:lnTo>
                  <a:pt x="532" y="40"/>
                </a:lnTo>
                <a:lnTo>
                  <a:pt x="532" y="40"/>
                </a:lnTo>
                <a:lnTo>
                  <a:pt x="532" y="40"/>
                </a:lnTo>
                <a:lnTo>
                  <a:pt x="532" y="40"/>
                </a:lnTo>
                <a:lnTo>
                  <a:pt x="532" y="40"/>
                </a:lnTo>
                <a:lnTo>
                  <a:pt x="532" y="40"/>
                </a:lnTo>
                <a:lnTo>
                  <a:pt x="532" y="40"/>
                </a:lnTo>
                <a:lnTo>
                  <a:pt x="532" y="40"/>
                </a:lnTo>
                <a:lnTo>
                  <a:pt x="532" y="40"/>
                </a:lnTo>
                <a:lnTo>
                  <a:pt x="532" y="40"/>
                </a:lnTo>
                <a:lnTo>
                  <a:pt x="532" y="40"/>
                </a:lnTo>
                <a:lnTo>
                  <a:pt x="533" y="40"/>
                </a:lnTo>
                <a:lnTo>
                  <a:pt x="533" y="40"/>
                </a:lnTo>
                <a:lnTo>
                  <a:pt x="533" y="40"/>
                </a:lnTo>
                <a:lnTo>
                  <a:pt x="533" y="40"/>
                </a:lnTo>
                <a:lnTo>
                  <a:pt x="533" y="40"/>
                </a:lnTo>
                <a:lnTo>
                  <a:pt x="533" y="40"/>
                </a:lnTo>
                <a:lnTo>
                  <a:pt x="533" y="40"/>
                </a:lnTo>
                <a:lnTo>
                  <a:pt x="533" y="40"/>
                </a:lnTo>
                <a:lnTo>
                  <a:pt x="533" y="40"/>
                </a:lnTo>
                <a:lnTo>
                  <a:pt x="533" y="40"/>
                </a:lnTo>
                <a:lnTo>
                  <a:pt x="533" y="40"/>
                </a:lnTo>
                <a:lnTo>
                  <a:pt x="533" y="40"/>
                </a:lnTo>
                <a:lnTo>
                  <a:pt x="533" y="40"/>
                </a:lnTo>
                <a:lnTo>
                  <a:pt x="533" y="40"/>
                </a:lnTo>
                <a:lnTo>
                  <a:pt x="533" y="40"/>
                </a:lnTo>
                <a:lnTo>
                  <a:pt x="533" y="40"/>
                </a:lnTo>
                <a:lnTo>
                  <a:pt x="533" y="40"/>
                </a:lnTo>
                <a:lnTo>
                  <a:pt x="533" y="40"/>
                </a:lnTo>
                <a:lnTo>
                  <a:pt x="534" y="40"/>
                </a:lnTo>
                <a:lnTo>
                  <a:pt x="534" y="40"/>
                </a:lnTo>
                <a:lnTo>
                  <a:pt x="534" y="40"/>
                </a:lnTo>
                <a:lnTo>
                  <a:pt x="534" y="40"/>
                </a:lnTo>
                <a:lnTo>
                  <a:pt x="534" y="40"/>
                </a:lnTo>
                <a:lnTo>
                  <a:pt x="534" y="40"/>
                </a:lnTo>
                <a:lnTo>
                  <a:pt x="534" y="40"/>
                </a:lnTo>
                <a:lnTo>
                  <a:pt x="534" y="40"/>
                </a:lnTo>
                <a:lnTo>
                  <a:pt x="534" y="40"/>
                </a:lnTo>
                <a:lnTo>
                  <a:pt x="534" y="40"/>
                </a:lnTo>
                <a:lnTo>
                  <a:pt x="534" y="40"/>
                </a:lnTo>
                <a:lnTo>
                  <a:pt x="534" y="40"/>
                </a:lnTo>
                <a:lnTo>
                  <a:pt x="535" y="40"/>
                </a:lnTo>
                <a:lnTo>
                  <a:pt x="535" y="40"/>
                </a:lnTo>
                <a:lnTo>
                  <a:pt x="535" y="40"/>
                </a:lnTo>
                <a:lnTo>
                  <a:pt x="535" y="40"/>
                </a:lnTo>
                <a:lnTo>
                  <a:pt x="535" y="40"/>
                </a:lnTo>
                <a:lnTo>
                  <a:pt x="535" y="40"/>
                </a:lnTo>
                <a:lnTo>
                  <a:pt x="535" y="40"/>
                </a:lnTo>
                <a:lnTo>
                  <a:pt x="535" y="40"/>
                </a:lnTo>
                <a:lnTo>
                  <a:pt x="535" y="40"/>
                </a:lnTo>
                <a:lnTo>
                  <a:pt x="535" y="40"/>
                </a:lnTo>
                <a:lnTo>
                  <a:pt x="535" y="40"/>
                </a:lnTo>
                <a:lnTo>
                  <a:pt x="535" y="40"/>
                </a:lnTo>
                <a:lnTo>
                  <a:pt x="535" y="40"/>
                </a:lnTo>
                <a:lnTo>
                  <a:pt x="535" y="40"/>
                </a:lnTo>
                <a:lnTo>
                  <a:pt x="535" y="40"/>
                </a:lnTo>
                <a:lnTo>
                  <a:pt x="536" y="40"/>
                </a:lnTo>
                <a:lnTo>
                  <a:pt x="536" y="40"/>
                </a:lnTo>
                <a:lnTo>
                  <a:pt x="536" y="40"/>
                </a:lnTo>
                <a:lnTo>
                  <a:pt x="536" y="40"/>
                </a:lnTo>
                <a:lnTo>
                  <a:pt x="536" y="40"/>
                </a:lnTo>
                <a:lnTo>
                  <a:pt x="536" y="40"/>
                </a:lnTo>
                <a:lnTo>
                  <a:pt x="536" y="40"/>
                </a:lnTo>
                <a:lnTo>
                  <a:pt x="536" y="40"/>
                </a:lnTo>
                <a:lnTo>
                  <a:pt x="536" y="40"/>
                </a:lnTo>
                <a:lnTo>
                  <a:pt x="536" y="40"/>
                </a:lnTo>
                <a:lnTo>
                  <a:pt x="536" y="40"/>
                </a:lnTo>
                <a:lnTo>
                  <a:pt x="536" y="40"/>
                </a:lnTo>
                <a:lnTo>
                  <a:pt x="537" y="40"/>
                </a:lnTo>
                <a:lnTo>
                  <a:pt x="537" y="40"/>
                </a:lnTo>
                <a:lnTo>
                  <a:pt x="537" y="40"/>
                </a:lnTo>
                <a:lnTo>
                  <a:pt x="537" y="40"/>
                </a:lnTo>
                <a:lnTo>
                  <a:pt x="537" y="41"/>
                </a:lnTo>
                <a:lnTo>
                  <a:pt x="537" y="41"/>
                </a:lnTo>
                <a:lnTo>
                  <a:pt x="537" y="41"/>
                </a:lnTo>
                <a:lnTo>
                  <a:pt x="537" y="41"/>
                </a:lnTo>
                <a:lnTo>
                  <a:pt x="537" y="41"/>
                </a:lnTo>
                <a:lnTo>
                  <a:pt x="537" y="41"/>
                </a:lnTo>
                <a:lnTo>
                  <a:pt x="537" y="41"/>
                </a:lnTo>
                <a:lnTo>
                  <a:pt x="537" y="41"/>
                </a:lnTo>
                <a:lnTo>
                  <a:pt x="537" y="41"/>
                </a:lnTo>
                <a:lnTo>
                  <a:pt x="537" y="41"/>
                </a:lnTo>
                <a:lnTo>
                  <a:pt x="537" y="41"/>
                </a:lnTo>
                <a:lnTo>
                  <a:pt x="538" y="41"/>
                </a:lnTo>
                <a:lnTo>
                  <a:pt x="538" y="41"/>
                </a:lnTo>
                <a:lnTo>
                  <a:pt x="538" y="41"/>
                </a:lnTo>
                <a:lnTo>
                  <a:pt x="538" y="41"/>
                </a:lnTo>
                <a:lnTo>
                  <a:pt x="538" y="41"/>
                </a:lnTo>
                <a:lnTo>
                  <a:pt x="538" y="41"/>
                </a:lnTo>
                <a:lnTo>
                  <a:pt x="538" y="41"/>
                </a:lnTo>
                <a:lnTo>
                  <a:pt x="538" y="41"/>
                </a:lnTo>
                <a:lnTo>
                  <a:pt x="538" y="41"/>
                </a:lnTo>
                <a:lnTo>
                  <a:pt x="538" y="41"/>
                </a:lnTo>
                <a:lnTo>
                  <a:pt x="538" y="41"/>
                </a:lnTo>
                <a:lnTo>
                  <a:pt x="538" y="41"/>
                </a:lnTo>
                <a:lnTo>
                  <a:pt x="538" y="41"/>
                </a:lnTo>
                <a:lnTo>
                  <a:pt x="538" y="41"/>
                </a:lnTo>
                <a:lnTo>
                  <a:pt x="538" y="41"/>
                </a:lnTo>
                <a:lnTo>
                  <a:pt x="539" y="41"/>
                </a:lnTo>
                <a:lnTo>
                  <a:pt x="539" y="41"/>
                </a:lnTo>
                <a:lnTo>
                  <a:pt x="539" y="41"/>
                </a:lnTo>
                <a:lnTo>
                  <a:pt x="540" y="41"/>
                </a:lnTo>
                <a:lnTo>
                  <a:pt x="540" y="41"/>
                </a:lnTo>
                <a:lnTo>
                  <a:pt x="540" y="41"/>
                </a:lnTo>
                <a:lnTo>
                  <a:pt x="540" y="41"/>
                </a:lnTo>
                <a:lnTo>
                  <a:pt x="540" y="41"/>
                </a:lnTo>
                <a:lnTo>
                  <a:pt x="540" y="41"/>
                </a:lnTo>
                <a:lnTo>
                  <a:pt x="540" y="41"/>
                </a:lnTo>
                <a:lnTo>
                  <a:pt x="540" y="41"/>
                </a:lnTo>
                <a:lnTo>
                  <a:pt x="540" y="41"/>
                </a:lnTo>
                <a:lnTo>
                  <a:pt x="541" y="41"/>
                </a:lnTo>
                <a:lnTo>
                  <a:pt x="541" y="41"/>
                </a:lnTo>
                <a:lnTo>
                  <a:pt x="541" y="41"/>
                </a:lnTo>
                <a:lnTo>
                  <a:pt x="541" y="41"/>
                </a:lnTo>
                <a:lnTo>
                  <a:pt x="541" y="41"/>
                </a:lnTo>
                <a:lnTo>
                  <a:pt x="541" y="41"/>
                </a:lnTo>
                <a:lnTo>
                  <a:pt x="541" y="41"/>
                </a:lnTo>
                <a:lnTo>
                  <a:pt x="541" y="41"/>
                </a:lnTo>
                <a:lnTo>
                  <a:pt x="541" y="41"/>
                </a:lnTo>
                <a:lnTo>
                  <a:pt x="541" y="41"/>
                </a:lnTo>
                <a:lnTo>
                  <a:pt x="541" y="41"/>
                </a:lnTo>
                <a:lnTo>
                  <a:pt x="541" y="41"/>
                </a:lnTo>
                <a:lnTo>
                  <a:pt x="542" y="41"/>
                </a:lnTo>
                <a:lnTo>
                  <a:pt x="542" y="41"/>
                </a:lnTo>
                <a:lnTo>
                  <a:pt x="542" y="41"/>
                </a:lnTo>
                <a:lnTo>
                  <a:pt x="542" y="41"/>
                </a:lnTo>
                <a:lnTo>
                  <a:pt x="542" y="41"/>
                </a:lnTo>
                <a:lnTo>
                  <a:pt x="542" y="41"/>
                </a:lnTo>
                <a:lnTo>
                  <a:pt x="542" y="41"/>
                </a:lnTo>
                <a:lnTo>
                  <a:pt x="542" y="41"/>
                </a:lnTo>
                <a:lnTo>
                  <a:pt x="542" y="41"/>
                </a:lnTo>
                <a:lnTo>
                  <a:pt x="543" y="41"/>
                </a:lnTo>
                <a:lnTo>
                  <a:pt x="543" y="41"/>
                </a:lnTo>
                <a:lnTo>
                  <a:pt x="543" y="41"/>
                </a:lnTo>
                <a:lnTo>
                  <a:pt x="543" y="41"/>
                </a:lnTo>
                <a:lnTo>
                  <a:pt x="543" y="41"/>
                </a:lnTo>
                <a:lnTo>
                  <a:pt x="543" y="41"/>
                </a:lnTo>
                <a:lnTo>
                  <a:pt x="543" y="41"/>
                </a:lnTo>
                <a:lnTo>
                  <a:pt x="543" y="41"/>
                </a:lnTo>
                <a:lnTo>
                  <a:pt x="543" y="41"/>
                </a:lnTo>
                <a:lnTo>
                  <a:pt x="543" y="41"/>
                </a:lnTo>
                <a:lnTo>
                  <a:pt x="543" y="41"/>
                </a:lnTo>
                <a:lnTo>
                  <a:pt x="543" y="41"/>
                </a:lnTo>
                <a:lnTo>
                  <a:pt x="543" y="41"/>
                </a:lnTo>
                <a:lnTo>
                  <a:pt x="543" y="41"/>
                </a:lnTo>
                <a:lnTo>
                  <a:pt x="543" y="41"/>
                </a:lnTo>
                <a:lnTo>
                  <a:pt x="544" y="41"/>
                </a:lnTo>
                <a:lnTo>
                  <a:pt x="544" y="41"/>
                </a:lnTo>
                <a:lnTo>
                  <a:pt x="544" y="41"/>
                </a:lnTo>
                <a:lnTo>
                  <a:pt x="544" y="41"/>
                </a:lnTo>
                <a:lnTo>
                  <a:pt x="544" y="41"/>
                </a:lnTo>
                <a:lnTo>
                  <a:pt x="544" y="41"/>
                </a:lnTo>
                <a:lnTo>
                  <a:pt x="545" y="41"/>
                </a:lnTo>
                <a:lnTo>
                  <a:pt x="545" y="41"/>
                </a:lnTo>
                <a:lnTo>
                  <a:pt x="545" y="41"/>
                </a:lnTo>
                <a:lnTo>
                  <a:pt x="545" y="41"/>
                </a:lnTo>
                <a:lnTo>
                  <a:pt x="545" y="41"/>
                </a:lnTo>
                <a:lnTo>
                  <a:pt x="545" y="41"/>
                </a:lnTo>
                <a:lnTo>
                  <a:pt x="545" y="41"/>
                </a:lnTo>
                <a:lnTo>
                  <a:pt x="545" y="41"/>
                </a:lnTo>
                <a:lnTo>
                  <a:pt x="545" y="41"/>
                </a:lnTo>
                <a:lnTo>
                  <a:pt x="545" y="41"/>
                </a:lnTo>
                <a:lnTo>
                  <a:pt x="545" y="41"/>
                </a:lnTo>
                <a:lnTo>
                  <a:pt x="545" y="41"/>
                </a:lnTo>
                <a:lnTo>
                  <a:pt x="546" y="41"/>
                </a:lnTo>
                <a:lnTo>
                  <a:pt x="546" y="41"/>
                </a:lnTo>
                <a:lnTo>
                  <a:pt x="546" y="41"/>
                </a:lnTo>
                <a:lnTo>
                  <a:pt x="546" y="41"/>
                </a:lnTo>
                <a:lnTo>
                  <a:pt x="546" y="41"/>
                </a:lnTo>
                <a:lnTo>
                  <a:pt x="546" y="41"/>
                </a:lnTo>
                <a:lnTo>
                  <a:pt x="546" y="41"/>
                </a:lnTo>
                <a:lnTo>
                  <a:pt x="546" y="41"/>
                </a:lnTo>
                <a:lnTo>
                  <a:pt x="546" y="41"/>
                </a:lnTo>
                <a:lnTo>
                  <a:pt x="546" y="41"/>
                </a:lnTo>
                <a:lnTo>
                  <a:pt x="546" y="41"/>
                </a:lnTo>
                <a:lnTo>
                  <a:pt x="546" y="41"/>
                </a:lnTo>
                <a:lnTo>
                  <a:pt x="546" y="41"/>
                </a:lnTo>
                <a:lnTo>
                  <a:pt x="546" y="41"/>
                </a:lnTo>
                <a:lnTo>
                  <a:pt x="546" y="41"/>
                </a:lnTo>
                <a:lnTo>
                  <a:pt x="546" y="41"/>
                </a:lnTo>
                <a:lnTo>
                  <a:pt x="546" y="41"/>
                </a:lnTo>
                <a:lnTo>
                  <a:pt x="546" y="41"/>
                </a:lnTo>
                <a:lnTo>
                  <a:pt x="546" y="41"/>
                </a:lnTo>
                <a:lnTo>
                  <a:pt x="546" y="41"/>
                </a:lnTo>
                <a:lnTo>
                  <a:pt x="546" y="41"/>
                </a:lnTo>
                <a:lnTo>
                  <a:pt x="546" y="41"/>
                </a:lnTo>
                <a:lnTo>
                  <a:pt x="546" y="41"/>
                </a:lnTo>
                <a:lnTo>
                  <a:pt x="546" y="41"/>
                </a:lnTo>
                <a:lnTo>
                  <a:pt x="547" y="41"/>
                </a:lnTo>
                <a:lnTo>
                  <a:pt x="547" y="41"/>
                </a:lnTo>
                <a:lnTo>
                  <a:pt x="547" y="41"/>
                </a:lnTo>
                <a:lnTo>
                  <a:pt x="547" y="41"/>
                </a:lnTo>
                <a:lnTo>
                  <a:pt x="547" y="41"/>
                </a:lnTo>
                <a:lnTo>
                  <a:pt x="547" y="41"/>
                </a:lnTo>
                <a:lnTo>
                  <a:pt x="547" y="41"/>
                </a:lnTo>
                <a:lnTo>
                  <a:pt x="547" y="41"/>
                </a:lnTo>
                <a:lnTo>
                  <a:pt x="547" y="41"/>
                </a:lnTo>
                <a:lnTo>
                  <a:pt x="547" y="41"/>
                </a:lnTo>
                <a:lnTo>
                  <a:pt x="547" y="41"/>
                </a:lnTo>
                <a:lnTo>
                  <a:pt x="547" y="41"/>
                </a:lnTo>
                <a:lnTo>
                  <a:pt x="547" y="41"/>
                </a:lnTo>
                <a:lnTo>
                  <a:pt x="547" y="41"/>
                </a:lnTo>
                <a:lnTo>
                  <a:pt x="547" y="41"/>
                </a:lnTo>
                <a:lnTo>
                  <a:pt x="547" y="41"/>
                </a:lnTo>
                <a:lnTo>
                  <a:pt x="547" y="41"/>
                </a:lnTo>
                <a:lnTo>
                  <a:pt x="547" y="41"/>
                </a:lnTo>
                <a:lnTo>
                  <a:pt x="547" y="41"/>
                </a:lnTo>
                <a:lnTo>
                  <a:pt x="547" y="41"/>
                </a:lnTo>
                <a:lnTo>
                  <a:pt x="547" y="41"/>
                </a:lnTo>
                <a:lnTo>
                  <a:pt x="547" y="41"/>
                </a:lnTo>
                <a:lnTo>
                  <a:pt x="547" y="41"/>
                </a:lnTo>
                <a:lnTo>
                  <a:pt x="547" y="41"/>
                </a:lnTo>
                <a:lnTo>
                  <a:pt x="547" y="41"/>
                </a:lnTo>
                <a:lnTo>
                  <a:pt x="547" y="41"/>
                </a:lnTo>
                <a:lnTo>
                  <a:pt x="547" y="41"/>
                </a:lnTo>
                <a:lnTo>
                  <a:pt x="547" y="41"/>
                </a:lnTo>
                <a:lnTo>
                  <a:pt x="547" y="41"/>
                </a:lnTo>
                <a:lnTo>
                  <a:pt x="547" y="41"/>
                </a:lnTo>
                <a:lnTo>
                  <a:pt x="548" y="41"/>
                </a:lnTo>
                <a:lnTo>
                  <a:pt x="548" y="41"/>
                </a:lnTo>
                <a:lnTo>
                  <a:pt x="548" y="41"/>
                </a:lnTo>
                <a:lnTo>
                  <a:pt x="548" y="41"/>
                </a:lnTo>
                <a:lnTo>
                  <a:pt x="548" y="41"/>
                </a:lnTo>
                <a:lnTo>
                  <a:pt x="548" y="41"/>
                </a:lnTo>
                <a:lnTo>
                  <a:pt x="548" y="41"/>
                </a:lnTo>
                <a:lnTo>
                  <a:pt x="548" y="41"/>
                </a:lnTo>
                <a:lnTo>
                  <a:pt x="548" y="41"/>
                </a:lnTo>
                <a:lnTo>
                  <a:pt x="548" y="41"/>
                </a:lnTo>
                <a:lnTo>
                  <a:pt x="548" y="41"/>
                </a:lnTo>
                <a:lnTo>
                  <a:pt x="548" y="41"/>
                </a:lnTo>
                <a:lnTo>
                  <a:pt x="548" y="41"/>
                </a:lnTo>
                <a:lnTo>
                  <a:pt x="548" y="41"/>
                </a:lnTo>
                <a:lnTo>
                  <a:pt x="548" y="41"/>
                </a:lnTo>
                <a:lnTo>
                  <a:pt x="548" y="41"/>
                </a:lnTo>
                <a:lnTo>
                  <a:pt x="548" y="41"/>
                </a:lnTo>
                <a:lnTo>
                  <a:pt x="548" y="41"/>
                </a:lnTo>
                <a:lnTo>
                  <a:pt x="548" y="41"/>
                </a:lnTo>
                <a:lnTo>
                  <a:pt x="548" y="41"/>
                </a:lnTo>
                <a:lnTo>
                  <a:pt x="548" y="41"/>
                </a:lnTo>
                <a:lnTo>
                  <a:pt x="548" y="41"/>
                </a:lnTo>
                <a:lnTo>
                  <a:pt x="548" y="41"/>
                </a:lnTo>
                <a:lnTo>
                  <a:pt x="548" y="41"/>
                </a:lnTo>
                <a:lnTo>
                  <a:pt x="548" y="41"/>
                </a:lnTo>
                <a:lnTo>
                  <a:pt x="548" y="41"/>
                </a:lnTo>
                <a:lnTo>
                  <a:pt x="548" y="41"/>
                </a:lnTo>
                <a:lnTo>
                  <a:pt x="549" y="41"/>
                </a:lnTo>
                <a:lnTo>
                  <a:pt x="549" y="41"/>
                </a:lnTo>
                <a:lnTo>
                  <a:pt x="549" y="41"/>
                </a:lnTo>
                <a:lnTo>
                  <a:pt x="549" y="41"/>
                </a:lnTo>
                <a:lnTo>
                  <a:pt x="549" y="41"/>
                </a:lnTo>
                <a:lnTo>
                  <a:pt x="549" y="41"/>
                </a:lnTo>
                <a:lnTo>
                  <a:pt x="549" y="41"/>
                </a:lnTo>
                <a:lnTo>
                  <a:pt x="549" y="41"/>
                </a:lnTo>
                <a:lnTo>
                  <a:pt x="549" y="41"/>
                </a:lnTo>
                <a:lnTo>
                  <a:pt x="549" y="41"/>
                </a:lnTo>
                <a:lnTo>
                  <a:pt x="549" y="41"/>
                </a:lnTo>
                <a:lnTo>
                  <a:pt x="549" y="41"/>
                </a:lnTo>
                <a:lnTo>
                  <a:pt x="549" y="41"/>
                </a:lnTo>
                <a:lnTo>
                  <a:pt x="549" y="41"/>
                </a:lnTo>
                <a:lnTo>
                  <a:pt x="549" y="41"/>
                </a:lnTo>
                <a:lnTo>
                  <a:pt x="550" y="41"/>
                </a:lnTo>
                <a:lnTo>
                  <a:pt x="550" y="41"/>
                </a:lnTo>
                <a:lnTo>
                  <a:pt x="550" y="41"/>
                </a:lnTo>
                <a:lnTo>
                  <a:pt x="550" y="41"/>
                </a:lnTo>
                <a:lnTo>
                  <a:pt x="550" y="42"/>
                </a:lnTo>
                <a:lnTo>
                  <a:pt x="550" y="42"/>
                </a:lnTo>
                <a:lnTo>
                  <a:pt x="550" y="42"/>
                </a:lnTo>
                <a:lnTo>
                  <a:pt x="550" y="42"/>
                </a:lnTo>
                <a:lnTo>
                  <a:pt x="550" y="42"/>
                </a:lnTo>
                <a:lnTo>
                  <a:pt x="550" y="42"/>
                </a:lnTo>
                <a:lnTo>
                  <a:pt x="550" y="42"/>
                </a:lnTo>
                <a:lnTo>
                  <a:pt x="550" y="42"/>
                </a:lnTo>
                <a:lnTo>
                  <a:pt x="550" y="42"/>
                </a:lnTo>
                <a:lnTo>
                  <a:pt x="550" y="42"/>
                </a:lnTo>
                <a:lnTo>
                  <a:pt x="550" y="42"/>
                </a:lnTo>
                <a:lnTo>
                  <a:pt x="550" y="42"/>
                </a:lnTo>
                <a:lnTo>
                  <a:pt x="550" y="42"/>
                </a:lnTo>
                <a:lnTo>
                  <a:pt x="550" y="42"/>
                </a:lnTo>
                <a:lnTo>
                  <a:pt x="550" y="42"/>
                </a:lnTo>
                <a:lnTo>
                  <a:pt x="550" y="42"/>
                </a:lnTo>
                <a:lnTo>
                  <a:pt x="550" y="42"/>
                </a:lnTo>
                <a:lnTo>
                  <a:pt x="550" y="42"/>
                </a:lnTo>
                <a:lnTo>
                  <a:pt x="550" y="42"/>
                </a:lnTo>
                <a:lnTo>
                  <a:pt x="550" y="42"/>
                </a:lnTo>
                <a:lnTo>
                  <a:pt x="550" y="42"/>
                </a:lnTo>
                <a:lnTo>
                  <a:pt x="550" y="42"/>
                </a:lnTo>
                <a:lnTo>
                  <a:pt x="550" y="42"/>
                </a:lnTo>
                <a:lnTo>
                  <a:pt x="550" y="42"/>
                </a:lnTo>
                <a:lnTo>
                  <a:pt x="550" y="42"/>
                </a:lnTo>
                <a:lnTo>
                  <a:pt x="550" y="42"/>
                </a:lnTo>
                <a:lnTo>
                  <a:pt x="551" y="42"/>
                </a:lnTo>
                <a:lnTo>
                  <a:pt x="551" y="42"/>
                </a:lnTo>
                <a:lnTo>
                  <a:pt x="551" y="42"/>
                </a:lnTo>
                <a:lnTo>
                  <a:pt x="551" y="42"/>
                </a:lnTo>
                <a:lnTo>
                  <a:pt x="551" y="42"/>
                </a:lnTo>
                <a:lnTo>
                  <a:pt x="551" y="42"/>
                </a:lnTo>
                <a:lnTo>
                  <a:pt x="551" y="42"/>
                </a:lnTo>
                <a:lnTo>
                  <a:pt x="551" y="42"/>
                </a:lnTo>
                <a:lnTo>
                  <a:pt x="551" y="42"/>
                </a:lnTo>
                <a:lnTo>
                  <a:pt x="551" y="42"/>
                </a:lnTo>
                <a:lnTo>
                  <a:pt x="551" y="42"/>
                </a:lnTo>
                <a:lnTo>
                  <a:pt x="551" y="42"/>
                </a:lnTo>
                <a:lnTo>
                  <a:pt x="551" y="42"/>
                </a:lnTo>
                <a:lnTo>
                  <a:pt x="551" y="42"/>
                </a:lnTo>
                <a:lnTo>
                  <a:pt x="551" y="42"/>
                </a:lnTo>
                <a:lnTo>
                  <a:pt x="551" y="42"/>
                </a:lnTo>
                <a:lnTo>
                  <a:pt x="551" y="42"/>
                </a:lnTo>
                <a:lnTo>
                  <a:pt x="551" y="42"/>
                </a:lnTo>
                <a:lnTo>
                  <a:pt x="552" y="42"/>
                </a:lnTo>
                <a:lnTo>
                  <a:pt x="552" y="42"/>
                </a:lnTo>
                <a:lnTo>
                  <a:pt x="552" y="42"/>
                </a:lnTo>
                <a:lnTo>
                  <a:pt x="552" y="42"/>
                </a:lnTo>
                <a:lnTo>
                  <a:pt x="552" y="42"/>
                </a:lnTo>
                <a:lnTo>
                  <a:pt x="552" y="42"/>
                </a:lnTo>
                <a:lnTo>
                  <a:pt x="552" y="42"/>
                </a:lnTo>
                <a:lnTo>
                  <a:pt x="552" y="42"/>
                </a:lnTo>
                <a:lnTo>
                  <a:pt x="552" y="42"/>
                </a:lnTo>
                <a:lnTo>
                  <a:pt x="552" y="42"/>
                </a:lnTo>
                <a:lnTo>
                  <a:pt x="552" y="42"/>
                </a:lnTo>
                <a:lnTo>
                  <a:pt x="552" y="42"/>
                </a:lnTo>
                <a:lnTo>
                  <a:pt x="552" y="42"/>
                </a:lnTo>
                <a:lnTo>
                  <a:pt x="552" y="42"/>
                </a:lnTo>
                <a:lnTo>
                  <a:pt x="552" y="42"/>
                </a:lnTo>
                <a:lnTo>
                  <a:pt x="552" y="42"/>
                </a:lnTo>
                <a:lnTo>
                  <a:pt x="552" y="42"/>
                </a:lnTo>
                <a:lnTo>
                  <a:pt x="552" y="42"/>
                </a:lnTo>
                <a:lnTo>
                  <a:pt x="553" y="42"/>
                </a:lnTo>
                <a:lnTo>
                  <a:pt x="553" y="42"/>
                </a:lnTo>
                <a:lnTo>
                  <a:pt x="553" y="42"/>
                </a:lnTo>
                <a:lnTo>
                  <a:pt x="553" y="42"/>
                </a:lnTo>
                <a:lnTo>
                  <a:pt x="553" y="42"/>
                </a:lnTo>
                <a:lnTo>
                  <a:pt x="553" y="42"/>
                </a:lnTo>
                <a:lnTo>
                  <a:pt x="553" y="42"/>
                </a:lnTo>
                <a:lnTo>
                  <a:pt x="553" y="42"/>
                </a:lnTo>
                <a:lnTo>
                  <a:pt x="553" y="42"/>
                </a:lnTo>
                <a:lnTo>
                  <a:pt x="553" y="42"/>
                </a:lnTo>
                <a:lnTo>
                  <a:pt x="553" y="42"/>
                </a:lnTo>
                <a:lnTo>
                  <a:pt x="553" y="42"/>
                </a:lnTo>
                <a:lnTo>
                  <a:pt x="553" y="42"/>
                </a:lnTo>
                <a:lnTo>
                  <a:pt x="553" y="42"/>
                </a:lnTo>
                <a:lnTo>
                  <a:pt x="553" y="42"/>
                </a:lnTo>
                <a:lnTo>
                  <a:pt x="553" y="42"/>
                </a:lnTo>
                <a:lnTo>
                  <a:pt x="553" y="42"/>
                </a:lnTo>
                <a:lnTo>
                  <a:pt x="553" y="42"/>
                </a:lnTo>
                <a:lnTo>
                  <a:pt x="553" y="42"/>
                </a:lnTo>
                <a:lnTo>
                  <a:pt x="553" y="42"/>
                </a:lnTo>
                <a:lnTo>
                  <a:pt x="553" y="42"/>
                </a:lnTo>
                <a:lnTo>
                  <a:pt x="553" y="42"/>
                </a:lnTo>
                <a:lnTo>
                  <a:pt x="553" y="42"/>
                </a:lnTo>
                <a:lnTo>
                  <a:pt x="553" y="42"/>
                </a:lnTo>
                <a:lnTo>
                  <a:pt x="553" y="42"/>
                </a:lnTo>
                <a:lnTo>
                  <a:pt x="553" y="42"/>
                </a:lnTo>
                <a:lnTo>
                  <a:pt x="553" y="42"/>
                </a:lnTo>
                <a:lnTo>
                  <a:pt x="553" y="42"/>
                </a:lnTo>
                <a:lnTo>
                  <a:pt x="553" y="42"/>
                </a:lnTo>
                <a:lnTo>
                  <a:pt x="553" y="42"/>
                </a:lnTo>
                <a:lnTo>
                  <a:pt x="553" y="42"/>
                </a:lnTo>
                <a:lnTo>
                  <a:pt x="553" y="42"/>
                </a:lnTo>
                <a:lnTo>
                  <a:pt x="553" y="42"/>
                </a:lnTo>
                <a:lnTo>
                  <a:pt x="553" y="42"/>
                </a:lnTo>
                <a:lnTo>
                  <a:pt x="553" y="42"/>
                </a:lnTo>
                <a:lnTo>
                  <a:pt x="553" y="42"/>
                </a:lnTo>
                <a:lnTo>
                  <a:pt x="553" y="42"/>
                </a:lnTo>
                <a:lnTo>
                  <a:pt x="553" y="42"/>
                </a:lnTo>
                <a:lnTo>
                  <a:pt x="553" y="42"/>
                </a:lnTo>
                <a:lnTo>
                  <a:pt x="553" y="42"/>
                </a:lnTo>
                <a:lnTo>
                  <a:pt x="553" y="42"/>
                </a:lnTo>
                <a:lnTo>
                  <a:pt x="553" y="42"/>
                </a:lnTo>
                <a:lnTo>
                  <a:pt x="553" y="42"/>
                </a:lnTo>
                <a:lnTo>
                  <a:pt x="553" y="42"/>
                </a:lnTo>
                <a:lnTo>
                  <a:pt x="553" y="42"/>
                </a:lnTo>
                <a:lnTo>
                  <a:pt x="553" y="42"/>
                </a:lnTo>
                <a:lnTo>
                  <a:pt x="553" y="42"/>
                </a:lnTo>
                <a:lnTo>
                  <a:pt x="553" y="42"/>
                </a:lnTo>
                <a:lnTo>
                  <a:pt x="553" y="42"/>
                </a:lnTo>
                <a:lnTo>
                  <a:pt x="553" y="42"/>
                </a:lnTo>
                <a:lnTo>
                  <a:pt x="553" y="42"/>
                </a:lnTo>
                <a:lnTo>
                  <a:pt x="553" y="42"/>
                </a:lnTo>
                <a:lnTo>
                  <a:pt x="553" y="42"/>
                </a:lnTo>
                <a:lnTo>
                  <a:pt x="553" y="42"/>
                </a:lnTo>
                <a:lnTo>
                  <a:pt x="553" y="42"/>
                </a:lnTo>
                <a:lnTo>
                  <a:pt x="553" y="42"/>
                </a:lnTo>
                <a:lnTo>
                  <a:pt x="553" y="42"/>
                </a:lnTo>
                <a:lnTo>
                  <a:pt x="553" y="42"/>
                </a:lnTo>
                <a:lnTo>
                  <a:pt x="553" y="42"/>
                </a:lnTo>
              </a:path>
            </a:pathLst>
          </a:custGeom>
          <a:noFill/>
          <a:ln w="28575" cap="flat">
            <a:solidFill>
              <a:srgbClr val="C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24" name="CasellaDiTesto 5">
            <a:extLst>
              <a:ext uri="{FF2B5EF4-FFF2-40B4-BE49-F238E27FC236}">
                <a16:creationId xmlns:a16="http://schemas.microsoft.com/office/drawing/2014/main" id="{69C3D9B3-4499-4B61-ADFB-9A5B4CEAA3D9}"/>
              </a:ext>
            </a:extLst>
          </p:cNvPr>
          <p:cNvSpPr txBox="1"/>
          <p:nvPr/>
        </p:nvSpPr>
        <p:spPr>
          <a:xfrm>
            <a:off x="1675913" y="1724493"/>
            <a:ext cx="2809376" cy="461665"/>
          </a:xfrm>
          <a:prstGeom prst="rect">
            <a:avLst/>
          </a:prstGeom>
          <a:noFill/>
          <a:ln>
            <a:noFill/>
          </a:ln>
        </p:spPr>
        <p:txBody>
          <a:bodyPr wrap="square" rtlCol="0">
            <a:spAutoFit/>
          </a:bodyPr>
          <a:lstStyle/>
          <a:p>
            <a:pPr algn="ctr">
              <a:defRPr/>
            </a:pPr>
            <a:r>
              <a:rPr lang="it-IT" sz="1200" b="1" dirty="0">
                <a:solidFill>
                  <a:srgbClr val="70AD47"/>
                </a:solidFill>
                <a:latin typeface="Arial" panose="020B0604020202020204" pitchFamily="34" charset="0"/>
                <a:cs typeface="Arial" panose="020B0604020202020204" pitchFamily="34" charset="0"/>
              </a:rPr>
              <a:t>BAS RISQUE FOLFOX  : </a:t>
            </a:r>
          </a:p>
          <a:p>
            <a:pPr algn="ctr">
              <a:defRPr/>
            </a:pPr>
            <a:r>
              <a:rPr lang="it-IT" sz="1200" b="1" dirty="0">
                <a:solidFill>
                  <a:srgbClr val="70AD47"/>
                </a:solidFill>
                <a:latin typeface="Arial" panose="020B0604020202020204" pitchFamily="34" charset="0"/>
                <a:cs typeface="Arial" panose="020B0604020202020204" pitchFamily="34" charset="0"/>
              </a:rPr>
              <a:t>– 0,3% </a:t>
            </a:r>
            <a:r>
              <a:rPr lang="it-IT" sz="1200" b="1" dirty="0" err="1">
                <a:solidFill>
                  <a:srgbClr val="70AD47"/>
                </a:solidFill>
                <a:latin typeface="Arial" panose="020B0604020202020204" pitchFamily="34" charset="0"/>
                <a:cs typeface="Arial" panose="020B0604020202020204" pitchFamily="34" charset="0"/>
              </a:rPr>
              <a:t>donc</a:t>
            </a:r>
            <a:r>
              <a:rPr lang="it-IT" sz="1200" b="1" dirty="0">
                <a:solidFill>
                  <a:srgbClr val="70AD47"/>
                </a:solidFill>
                <a:latin typeface="Arial" panose="020B0604020202020204" pitchFamily="34" charset="0"/>
                <a:cs typeface="Arial" panose="020B0604020202020204" pitchFamily="34" charset="0"/>
              </a:rPr>
              <a:t>  3 mois OK </a:t>
            </a:r>
            <a:endParaRPr lang="en-GB" sz="1200" b="1" dirty="0">
              <a:solidFill>
                <a:srgbClr val="70AD47"/>
              </a:solidFill>
              <a:latin typeface="Arial" panose="020B0604020202020204" pitchFamily="34" charset="0"/>
              <a:cs typeface="Arial" panose="020B0604020202020204" pitchFamily="34" charset="0"/>
            </a:endParaRPr>
          </a:p>
        </p:txBody>
      </p:sp>
      <p:sp>
        <p:nvSpPr>
          <p:cNvPr id="25" name="CasellaDiTesto 6">
            <a:extLst>
              <a:ext uri="{FF2B5EF4-FFF2-40B4-BE49-F238E27FC236}">
                <a16:creationId xmlns:a16="http://schemas.microsoft.com/office/drawing/2014/main" id="{2E45C157-B954-4D61-A8FB-B1CC246A65FA}"/>
              </a:ext>
            </a:extLst>
          </p:cNvPr>
          <p:cNvSpPr txBox="1"/>
          <p:nvPr/>
        </p:nvSpPr>
        <p:spPr>
          <a:xfrm>
            <a:off x="5357918" y="1772921"/>
            <a:ext cx="2758234" cy="461665"/>
          </a:xfrm>
          <a:prstGeom prst="rect">
            <a:avLst/>
          </a:prstGeom>
          <a:noFill/>
          <a:ln>
            <a:noFill/>
          </a:ln>
        </p:spPr>
        <p:txBody>
          <a:bodyPr wrap="square" rtlCol="0">
            <a:spAutoFit/>
          </a:bodyPr>
          <a:lstStyle/>
          <a:p>
            <a:pPr algn="ctr">
              <a:defRPr/>
            </a:pPr>
            <a:r>
              <a:rPr lang="it-IT" sz="1200" b="1" dirty="0">
                <a:solidFill>
                  <a:srgbClr val="70AD47"/>
                </a:solidFill>
                <a:latin typeface="Arial" panose="020B0604020202020204" pitchFamily="34" charset="0"/>
                <a:cs typeface="Arial" panose="020B0604020202020204" pitchFamily="34" charset="0"/>
              </a:rPr>
              <a:t>BAS RISQUE CAPOX : </a:t>
            </a:r>
          </a:p>
          <a:p>
            <a:pPr algn="ctr">
              <a:defRPr/>
            </a:pPr>
            <a:r>
              <a:rPr lang="it-IT" sz="1200" b="1" dirty="0">
                <a:solidFill>
                  <a:srgbClr val="70AD47"/>
                </a:solidFill>
                <a:latin typeface="Arial" panose="020B0604020202020204" pitchFamily="34" charset="0"/>
                <a:cs typeface="Arial" panose="020B0604020202020204" pitchFamily="34" charset="0"/>
              </a:rPr>
              <a:t>+ 2,3% </a:t>
            </a:r>
            <a:r>
              <a:rPr lang="it-IT" sz="1200" b="1" dirty="0" err="1">
                <a:solidFill>
                  <a:srgbClr val="70AD47"/>
                </a:solidFill>
                <a:latin typeface="Arial" panose="020B0604020202020204" pitchFamily="34" charset="0"/>
                <a:cs typeface="Arial" panose="020B0604020202020204" pitchFamily="34" charset="0"/>
              </a:rPr>
              <a:t>donc</a:t>
            </a:r>
            <a:r>
              <a:rPr lang="it-IT" sz="1200" b="1" dirty="0">
                <a:solidFill>
                  <a:srgbClr val="70AD47"/>
                </a:solidFill>
                <a:latin typeface="Arial" panose="020B0604020202020204" pitchFamily="34" charset="0"/>
                <a:cs typeface="Arial" panose="020B0604020202020204" pitchFamily="34" charset="0"/>
              </a:rPr>
              <a:t> 3 mois OK </a:t>
            </a:r>
            <a:endParaRPr lang="en-GB" sz="1200" b="1" dirty="0">
              <a:solidFill>
                <a:srgbClr val="70AD47"/>
              </a:solidFill>
              <a:latin typeface="Arial" panose="020B0604020202020204" pitchFamily="34" charset="0"/>
              <a:cs typeface="Arial" panose="020B0604020202020204" pitchFamily="34" charset="0"/>
            </a:endParaRPr>
          </a:p>
        </p:txBody>
      </p:sp>
      <p:sp>
        <p:nvSpPr>
          <p:cNvPr id="26" name="CasellaDiTesto 7">
            <a:extLst>
              <a:ext uri="{FF2B5EF4-FFF2-40B4-BE49-F238E27FC236}">
                <a16:creationId xmlns:a16="http://schemas.microsoft.com/office/drawing/2014/main" id="{1B3E349C-6DFD-43BE-A77E-948B0B623251}"/>
              </a:ext>
            </a:extLst>
          </p:cNvPr>
          <p:cNvSpPr txBox="1"/>
          <p:nvPr/>
        </p:nvSpPr>
        <p:spPr>
          <a:xfrm>
            <a:off x="1677399" y="3556976"/>
            <a:ext cx="2772906" cy="461665"/>
          </a:xfrm>
          <a:prstGeom prst="rect">
            <a:avLst/>
          </a:prstGeom>
          <a:noFill/>
          <a:ln>
            <a:noFill/>
          </a:ln>
        </p:spPr>
        <p:txBody>
          <a:bodyPr wrap="square" rtlCol="0">
            <a:spAutoFit/>
          </a:bodyPr>
          <a:lstStyle/>
          <a:p>
            <a:pPr algn="ctr">
              <a:defRPr/>
            </a:pPr>
            <a:r>
              <a:rPr lang="it-IT" sz="1200" b="1" dirty="0">
                <a:solidFill>
                  <a:srgbClr val="CC0000"/>
                </a:solidFill>
                <a:latin typeface="Arial" panose="020B0604020202020204" pitchFamily="34" charset="0"/>
                <a:cs typeface="Arial" panose="020B0604020202020204" pitchFamily="34" charset="0"/>
              </a:rPr>
              <a:t>HAUT RISQUE FOLFOX : </a:t>
            </a:r>
          </a:p>
          <a:p>
            <a:pPr algn="ctr">
              <a:defRPr/>
            </a:pPr>
            <a:r>
              <a:rPr lang="it-IT" sz="1200" b="1" dirty="0">
                <a:solidFill>
                  <a:srgbClr val="CC0000"/>
                </a:solidFill>
                <a:latin typeface="Arial" panose="020B0604020202020204" pitchFamily="34" charset="0"/>
                <a:cs typeface="Arial" panose="020B0604020202020204" pitchFamily="34" charset="0"/>
              </a:rPr>
              <a:t>–2.8%  </a:t>
            </a:r>
            <a:r>
              <a:rPr lang="it-IT" sz="1200" b="1" dirty="0" err="1">
                <a:solidFill>
                  <a:srgbClr val="CC0000"/>
                </a:solidFill>
                <a:latin typeface="Arial" panose="020B0604020202020204" pitchFamily="34" charset="0"/>
                <a:cs typeface="Arial" panose="020B0604020202020204" pitchFamily="34" charset="0"/>
              </a:rPr>
              <a:t>donc</a:t>
            </a:r>
            <a:r>
              <a:rPr lang="it-IT" sz="1200" b="1" dirty="0">
                <a:solidFill>
                  <a:srgbClr val="CC0000"/>
                </a:solidFill>
                <a:latin typeface="Arial" panose="020B0604020202020204" pitchFamily="34" charset="0"/>
                <a:cs typeface="Arial" panose="020B0604020202020204" pitchFamily="34" charset="0"/>
              </a:rPr>
              <a:t> BESOIN DE  6 mois</a:t>
            </a:r>
            <a:endParaRPr lang="en-GB" sz="1200" b="1" dirty="0">
              <a:solidFill>
                <a:srgbClr val="CC0000"/>
              </a:solidFill>
              <a:latin typeface="Arial" panose="020B0604020202020204" pitchFamily="34" charset="0"/>
              <a:cs typeface="Arial" panose="020B0604020202020204" pitchFamily="34" charset="0"/>
            </a:endParaRPr>
          </a:p>
        </p:txBody>
      </p:sp>
      <p:sp>
        <p:nvSpPr>
          <p:cNvPr id="27" name="CasellaDiTesto 8">
            <a:extLst>
              <a:ext uri="{FF2B5EF4-FFF2-40B4-BE49-F238E27FC236}">
                <a16:creationId xmlns:a16="http://schemas.microsoft.com/office/drawing/2014/main" id="{64429CB3-EC12-422B-9AFC-D87B8FDA2BBE}"/>
              </a:ext>
            </a:extLst>
          </p:cNvPr>
          <p:cNvSpPr txBox="1"/>
          <p:nvPr/>
        </p:nvSpPr>
        <p:spPr>
          <a:xfrm>
            <a:off x="5245332" y="3512648"/>
            <a:ext cx="2998151" cy="461665"/>
          </a:xfrm>
          <a:prstGeom prst="rect">
            <a:avLst/>
          </a:prstGeom>
          <a:noFill/>
          <a:ln>
            <a:noFill/>
          </a:ln>
        </p:spPr>
        <p:txBody>
          <a:bodyPr wrap="square" rtlCol="0">
            <a:spAutoFit/>
          </a:bodyPr>
          <a:lstStyle/>
          <a:p>
            <a:pPr algn="ctr">
              <a:defRPr/>
            </a:pPr>
            <a:r>
              <a:rPr lang="it-IT" sz="1200" b="1" dirty="0">
                <a:solidFill>
                  <a:srgbClr val="70AD47"/>
                </a:solidFill>
                <a:latin typeface="Arial" panose="020B0604020202020204" pitchFamily="34" charset="0"/>
                <a:cs typeface="Arial" panose="020B0604020202020204" pitchFamily="34" charset="0"/>
              </a:rPr>
              <a:t>HAUT RISQUE CAPOX  : </a:t>
            </a:r>
            <a:br>
              <a:rPr lang="it-IT" sz="1200" b="1" dirty="0">
                <a:solidFill>
                  <a:srgbClr val="70AD47"/>
                </a:solidFill>
                <a:latin typeface="Arial" panose="020B0604020202020204" pitchFamily="34" charset="0"/>
                <a:cs typeface="Arial" panose="020B0604020202020204" pitchFamily="34" charset="0"/>
              </a:rPr>
            </a:br>
            <a:r>
              <a:rPr lang="it-IT" sz="1200" b="1" dirty="0">
                <a:solidFill>
                  <a:srgbClr val="70AD47"/>
                </a:solidFill>
                <a:latin typeface="Arial" panose="020B0604020202020204" pitchFamily="34" charset="0"/>
                <a:cs typeface="Arial" panose="020B0604020202020204" pitchFamily="34" charset="0"/>
              </a:rPr>
              <a:t>– 1,0%  </a:t>
            </a:r>
            <a:r>
              <a:rPr lang="it-IT" sz="1200" b="1" dirty="0" err="1">
                <a:solidFill>
                  <a:srgbClr val="70AD47"/>
                </a:solidFill>
                <a:latin typeface="Arial" panose="020B0604020202020204" pitchFamily="34" charset="0"/>
                <a:cs typeface="Arial" panose="020B0604020202020204" pitchFamily="34" charset="0"/>
              </a:rPr>
              <a:t>donc</a:t>
            </a:r>
            <a:r>
              <a:rPr lang="it-IT" sz="1200" b="1" dirty="0">
                <a:solidFill>
                  <a:srgbClr val="70AD47"/>
                </a:solidFill>
                <a:latin typeface="Arial" panose="020B0604020202020204" pitchFamily="34" charset="0"/>
                <a:cs typeface="Arial" panose="020B0604020202020204" pitchFamily="34" charset="0"/>
              </a:rPr>
              <a:t> 3 </a:t>
            </a:r>
            <a:r>
              <a:rPr lang="it-IT" sz="1200" b="1" dirty="0" err="1">
                <a:solidFill>
                  <a:srgbClr val="70AD47"/>
                </a:solidFill>
                <a:latin typeface="Arial" panose="020B0604020202020204" pitchFamily="34" charset="0"/>
                <a:cs typeface="Arial" panose="020B0604020202020204" pitchFamily="34" charset="0"/>
              </a:rPr>
              <a:t>mois</a:t>
            </a:r>
            <a:r>
              <a:rPr lang="it-IT" sz="1200" b="1" dirty="0">
                <a:solidFill>
                  <a:srgbClr val="70AD47"/>
                </a:solidFill>
                <a:latin typeface="Arial" panose="020B0604020202020204" pitchFamily="34" charset="0"/>
                <a:cs typeface="Arial" panose="020B0604020202020204" pitchFamily="34" charset="0"/>
              </a:rPr>
              <a:t> OK? </a:t>
            </a:r>
            <a:endParaRPr lang="en-GB" sz="1200" b="1" dirty="0">
              <a:solidFill>
                <a:srgbClr val="70AD47"/>
              </a:solidFill>
              <a:latin typeface="Arial" panose="020B0604020202020204" pitchFamily="34" charset="0"/>
              <a:cs typeface="Arial" panose="020B0604020202020204" pitchFamily="34" charset="0"/>
            </a:endParaRPr>
          </a:p>
        </p:txBody>
      </p:sp>
      <p:sp>
        <p:nvSpPr>
          <p:cNvPr id="28" name="Rectangle 10">
            <a:extLst>
              <a:ext uri="{FF2B5EF4-FFF2-40B4-BE49-F238E27FC236}">
                <a16:creationId xmlns:a16="http://schemas.microsoft.com/office/drawing/2014/main" id="{9EF2BFD7-A201-4854-8CAA-4CC07EB500CC}"/>
              </a:ext>
            </a:extLst>
          </p:cNvPr>
          <p:cNvSpPr>
            <a:spLocks noChangeArrowheads="1"/>
          </p:cNvSpPr>
          <p:nvPr/>
        </p:nvSpPr>
        <p:spPr bwMode="auto">
          <a:xfrm>
            <a:off x="5159154" y="4642832"/>
            <a:ext cx="10419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FFFFFF"/>
                </a:solidFill>
                <a:cs typeface="Arial" panose="020B0604020202020204" pitchFamily="34" charset="0"/>
              </a:rPr>
              <a:t>     </a:t>
            </a:r>
            <a:endParaRPr lang="fr-FR" altLang="fr-FR" sz="600">
              <a:solidFill>
                <a:prstClr val="black"/>
              </a:solidFill>
              <a:cs typeface="Arial" panose="020B0604020202020204" pitchFamily="34" charset="0"/>
            </a:endParaRPr>
          </a:p>
        </p:txBody>
      </p:sp>
      <p:sp>
        <p:nvSpPr>
          <p:cNvPr id="29" name="Rectangle 11">
            <a:extLst>
              <a:ext uri="{FF2B5EF4-FFF2-40B4-BE49-F238E27FC236}">
                <a16:creationId xmlns:a16="http://schemas.microsoft.com/office/drawing/2014/main" id="{243BE98A-5167-4B97-8017-08687150CD58}"/>
              </a:ext>
            </a:extLst>
          </p:cNvPr>
          <p:cNvSpPr>
            <a:spLocks noChangeArrowheads="1"/>
          </p:cNvSpPr>
          <p:nvPr/>
        </p:nvSpPr>
        <p:spPr bwMode="auto">
          <a:xfrm>
            <a:off x="5621620" y="4642832"/>
            <a:ext cx="10419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FFFFFF"/>
                </a:solidFill>
                <a:cs typeface="Arial" panose="020B0604020202020204" pitchFamily="34" charset="0"/>
              </a:rPr>
              <a:t>     </a:t>
            </a:r>
            <a:endParaRPr lang="fr-FR" altLang="fr-FR" sz="600">
              <a:solidFill>
                <a:prstClr val="black"/>
              </a:solidFill>
              <a:cs typeface="Arial" panose="020B0604020202020204" pitchFamily="34" charset="0"/>
            </a:endParaRPr>
          </a:p>
        </p:txBody>
      </p:sp>
      <p:sp>
        <p:nvSpPr>
          <p:cNvPr id="30" name="Rectangle 12">
            <a:extLst>
              <a:ext uri="{FF2B5EF4-FFF2-40B4-BE49-F238E27FC236}">
                <a16:creationId xmlns:a16="http://schemas.microsoft.com/office/drawing/2014/main" id="{19A17C10-8C69-4549-9040-0DB874A9FEC7}"/>
              </a:ext>
            </a:extLst>
          </p:cNvPr>
          <p:cNvSpPr>
            <a:spLocks noChangeArrowheads="1"/>
          </p:cNvSpPr>
          <p:nvPr/>
        </p:nvSpPr>
        <p:spPr bwMode="auto">
          <a:xfrm>
            <a:off x="6093817" y="4642832"/>
            <a:ext cx="8335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DB3517"/>
                </a:solidFill>
                <a:cs typeface="Arial" panose="020B0604020202020204" pitchFamily="34" charset="0"/>
              </a:rPr>
              <a:t>    </a:t>
            </a:r>
          </a:p>
        </p:txBody>
      </p:sp>
      <p:sp>
        <p:nvSpPr>
          <p:cNvPr id="31" name="Rectangle 13">
            <a:extLst>
              <a:ext uri="{FF2B5EF4-FFF2-40B4-BE49-F238E27FC236}">
                <a16:creationId xmlns:a16="http://schemas.microsoft.com/office/drawing/2014/main" id="{B183F4B6-A2EC-483C-9CDC-75FDA20F9DE0}"/>
              </a:ext>
            </a:extLst>
          </p:cNvPr>
          <p:cNvSpPr>
            <a:spLocks noChangeArrowheads="1"/>
          </p:cNvSpPr>
          <p:nvPr/>
        </p:nvSpPr>
        <p:spPr bwMode="auto">
          <a:xfrm>
            <a:off x="6556284" y="4642832"/>
            <a:ext cx="8335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FFFFFF"/>
                </a:solidFill>
                <a:cs typeface="Arial" panose="020B0604020202020204" pitchFamily="34" charset="0"/>
              </a:rPr>
              <a:t>    </a:t>
            </a:r>
            <a:endParaRPr lang="fr-FR" altLang="fr-FR" sz="600">
              <a:solidFill>
                <a:prstClr val="black"/>
              </a:solidFill>
              <a:cs typeface="Arial" panose="020B0604020202020204" pitchFamily="34" charset="0"/>
            </a:endParaRPr>
          </a:p>
        </p:txBody>
      </p:sp>
      <p:sp>
        <p:nvSpPr>
          <p:cNvPr id="32" name="Rectangle 14">
            <a:extLst>
              <a:ext uri="{FF2B5EF4-FFF2-40B4-BE49-F238E27FC236}">
                <a16:creationId xmlns:a16="http://schemas.microsoft.com/office/drawing/2014/main" id="{9F5740E3-2550-469B-ADF5-DC2801630838}"/>
              </a:ext>
            </a:extLst>
          </p:cNvPr>
          <p:cNvSpPr>
            <a:spLocks noChangeArrowheads="1"/>
          </p:cNvSpPr>
          <p:nvPr/>
        </p:nvSpPr>
        <p:spPr bwMode="auto">
          <a:xfrm>
            <a:off x="7018749" y="4642832"/>
            <a:ext cx="8335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FFFFFF"/>
                </a:solidFill>
                <a:cs typeface="Arial" panose="020B0604020202020204" pitchFamily="34" charset="0"/>
              </a:rPr>
              <a:t>    </a:t>
            </a:r>
            <a:endParaRPr lang="fr-FR" altLang="fr-FR" sz="600">
              <a:solidFill>
                <a:prstClr val="black"/>
              </a:solidFill>
              <a:cs typeface="Arial" panose="020B0604020202020204" pitchFamily="34" charset="0"/>
            </a:endParaRPr>
          </a:p>
        </p:txBody>
      </p:sp>
      <p:sp>
        <p:nvSpPr>
          <p:cNvPr id="33" name="Rectangle 15">
            <a:extLst>
              <a:ext uri="{FF2B5EF4-FFF2-40B4-BE49-F238E27FC236}">
                <a16:creationId xmlns:a16="http://schemas.microsoft.com/office/drawing/2014/main" id="{75DCF1F8-C365-4721-9C21-D8D03858BE35}"/>
              </a:ext>
            </a:extLst>
          </p:cNvPr>
          <p:cNvSpPr>
            <a:spLocks noChangeArrowheads="1"/>
          </p:cNvSpPr>
          <p:nvPr/>
        </p:nvSpPr>
        <p:spPr bwMode="auto">
          <a:xfrm>
            <a:off x="7481215" y="4642832"/>
            <a:ext cx="8335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FFFFFF"/>
                </a:solidFill>
                <a:cs typeface="Arial" panose="020B0604020202020204" pitchFamily="34" charset="0"/>
              </a:rPr>
              <a:t>    </a:t>
            </a:r>
            <a:endParaRPr lang="fr-FR" altLang="fr-FR" sz="600">
              <a:solidFill>
                <a:prstClr val="black"/>
              </a:solidFill>
              <a:cs typeface="Arial" panose="020B0604020202020204" pitchFamily="34" charset="0"/>
            </a:endParaRPr>
          </a:p>
        </p:txBody>
      </p:sp>
      <p:sp>
        <p:nvSpPr>
          <p:cNvPr id="34" name="Rectangle 16">
            <a:extLst>
              <a:ext uri="{FF2B5EF4-FFF2-40B4-BE49-F238E27FC236}">
                <a16:creationId xmlns:a16="http://schemas.microsoft.com/office/drawing/2014/main" id="{0C1B82F6-9E0A-490B-B636-A2D7243A23AC}"/>
              </a:ext>
            </a:extLst>
          </p:cNvPr>
          <p:cNvSpPr>
            <a:spLocks noChangeArrowheads="1"/>
          </p:cNvSpPr>
          <p:nvPr/>
        </p:nvSpPr>
        <p:spPr bwMode="auto">
          <a:xfrm>
            <a:off x="7943682" y="4642832"/>
            <a:ext cx="8335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FFFFFF"/>
                </a:solidFill>
                <a:cs typeface="Arial" panose="020B0604020202020204" pitchFamily="34" charset="0"/>
              </a:rPr>
              <a:t>    </a:t>
            </a:r>
            <a:endParaRPr lang="fr-FR" altLang="fr-FR" sz="600">
              <a:solidFill>
                <a:prstClr val="black"/>
              </a:solidFill>
              <a:cs typeface="Arial" panose="020B0604020202020204" pitchFamily="34" charset="0"/>
            </a:endParaRPr>
          </a:p>
        </p:txBody>
      </p:sp>
      <p:sp>
        <p:nvSpPr>
          <p:cNvPr id="35" name="Rectangle 17">
            <a:extLst>
              <a:ext uri="{FF2B5EF4-FFF2-40B4-BE49-F238E27FC236}">
                <a16:creationId xmlns:a16="http://schemas.microsoft.com/office/drawing/2014/main" id="{6142D12F-0C50-461F-B7C0-993A2FC76325}"/>
              </a:ext>
            </a:extLst>
          </p:cNvPr>
          <p:cNvSpPr>
            <a:spLocks noChangeArrowheads="1"/>
          </p:cNvSpPr>
          <p:nvPr/>
        </p:nvSpPr>
        <p:spPr bwMode="auto">
          <a:xfrm>
            <a:off x="5159154" y="4579649"/>
            <a:ext cx="10419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E79F00"/>
                </a:solidFill>
                <a:cs typeface="Arial" panose="020B0604020202020204" pitchFamily="34" charset="0"/>
              </a:rPr>
              <a:t>     </a:t>
            </a:r>
          </a:p>
        </p:txBody>
      </p:sp>
      <p:sp>
        <p:nvSpPr>
          <p:cNvPr id="36" name="Rectangle 18">
            <a:extLst>
              <a:ext uri="{FF2B5EF4-FFF2-40B4-BE49-F238E27FC236}">
                <a16:creationId xmlns:a16="http://schemas.microsoft.com/office/drawing/2014/main" id="{9DB92434-693B-4331-8DDD-809EA99CA625}"/>
              </a:ext>
            </a:extLst>
          </p:cNvPr>
          <p:cNvSpPr>
            <a:spLocks noChangeArrowheads="1"/>
          </p:cNvSpPr>
          <p:nvPr/>
        </p:nvSpPr>
        <p:spPr bwMode="auto">
          <a:xfrm>
            <a:off x="5621620" y="4579649"/>
            <a:ext cx="10419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E79F00"/>
                </a:solidFill>
                <a:cs typeface="Arial" panose="020B0604020202020204" pitchFamily="34" charset="0"/>
              </a:rPr>
              <a:t>     </a:t>
            </a:r>
          </a:p>
        </p:txBody>
      </p:sp>
      <p:sp>
        <p:nvSpPr>
          <p:cNvPr id="37" name="Rectangle 19">
            <a:extLst>
              <a:ext uri="{FF2B5EF4-FFF2-40B4-BE49-F238E27FC236}">
                <a16:creationId xmlns:a16="http://schemas.microsoft.com/office/drawing/2014/main" id="{2D722CCB-A717-4A3E-8646-8D6A3D44AFD5}"/>
              </a:ext>
            </a:extLst>
          </p:cNvPr>
          <p:cNvSpPr>
            <a:spLocks noChangeArrowheads="1"/>
          </p:cNvSpPr>
          <p:nvPr/>
        </p:nvSpPr>
        <p:spPr bwMode="auto">
          <a:xfrm>
            <a:off x="6093817" y="4579649"/>
            <a:ext cx="8335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E79F00"/>
                </a:solidFill>
                <a:cs typeface="Arial" panose="020B0604020202020204" pitchFamily="34" charset="0"/>
              </a:rPr>
              <a:t>    </a:t>
            </a:r>
          </a:p>
        </p:txBody>
      </p:sp>
      <p:sp>
        <p:nvSpPr>
          <p:cNvPr id="38" name="Rectangle 20">
            <a:extLst>
              <a:ext uri="{FF2B5EF4-FFF2-40B4-BE49-F238E27FC236}">
                <a16:creationId xmlns:a16="http://schemas.microsoft.com/office/drawing/2014/main" id="{70261577-CF47-412A-8D84-1131AB06D1CC}"/>
              </a:ext>
            </a:extLst>
          </p:cNvPr>
          <p:cNvSpPr>
            <a:spLocks noChangeArrowheads="1"/>
          </p:cNvSpPr>
          <p:nvPr/>
        </p:nvSpPr>
        <p:spPr bwMode="auto">
          <a:xfrm>
            <a:off x="6556284" y="4579649"/>
            <a:ext cx="8335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E79F00"/>
                </a:solidFill>
                <a:cs typeface="Arial" panose="020B0604020202020204" pitchFamily="34" charset="0"/>
              </a:rPr>
              <a:t>    </a:t>
            </a:r>
          </a:p>
        </p:txBody>
      </p:sp>
      <p:sp>
        <p:nvSpPr>
          <p:cNvPr id="39" name="Rectangle 21">
            <a:extLst>
              <a:ext uri="{FF2B5EF4-FFF2-40B4-BE49-F238E27FC236}">
                <a16:creationId xmlns:a16="http://schemas.microsoft.com/office/drawing/2014/main" id="{B8AEEE7E-E145-465A-9959-F5407D934204}"/>
              </a:ext>
            </a:extLst>
          </p:cNvPr>
          <p:cNvSpPr>
            <a:spLocks noChangeArrowheads="1"/>
          </p:cNvSpPr>
          <p:nvPr/>
        </p:nvSpPr>
        <p:spPr bwMode="auto">
          <a:xfrm>
            <a:off x="7018749" y="4579649"/>
            <a:ext cx="8335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E79F00"/>
                </a:solidFill>
                <a:cs typeface="Arial" panose="020B0604020202020204" pitchFamily="34" charset="0"/>
              </a:rPr>
              <a:t>    </a:t>
            </a:r>
          </a:p>
        </p:txBody>
      </p:sp>
      <p:sp>
        <p:nvSpPr>
          <p:cNvPr id="40" name="Rectangle 22">
            <a:extLst>
              <a:ext uri="{FF2B5EF4-FFF2-40B4-BE49-F238E27FC236}">
                <a16:creationId xmlns:a16="http://schemas.microsoft.com/office/drawing/2014/main" id="{A0C9E810-E082-4654-82B7-04FC23C85B00}"/>
              </a:ext>
            </a:extLst>
          </p:cNvPr>
          <p:cNvSpPr>
            <a:spLocks noChangeArrowheads="1"/>
          </p:cNvSpPr>
          <p:nvPr/>
        </p:nvSpPr>
        <p:spPr bwMode="auto">
          <a:xfrm>
            <a:off x="7481215" y="4579649"/>
            <a:ext cx="8335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E79F00"/>
                </a:solidFill>
                <a:cs typeface="Arial" panose="020B0604020202020204" pitchFamily="34" charset="0"/>
              </a:rPr>
              <a:t>    </a:t>
            </a:r>
          </a:p>
        </p:txBody>
      </p:sp>
      <p:sp>
        <p:nvSpPr>
          <p:cNvPr id="41" name="Rectangle 23">
            <a:extLst>
              <a:ext uri="{FF2B5EF4-FFF2-40B4-BE49-F238E27FC236}">
                <a16:creationId xmlns:a16="http://schemas.microsoft.com/office/drawing/2014/main" id="{775291CD-C8C2-4B81-9138-F5377E49AC34}"/>
              </a:ext>
            </a:extLst>
          </p:cNvPr>
          <p:cNvSpPr>
            <a:spLocks noChangeArrowheads="1"/>
          </p:cNvSpPr>
          <p:nvPr/>
        </p:nvSpPr>
        <p:spPr bwMode="auto">
          <a:xfrm>
            <a:off x="7943682" y="4579649"/>
            <a:ext cx="8335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E79F00"/>
                </a:solidFill>
                <a:cs typeface="Arial" panose="020B0604020202020204" pitchFamily="34" charset="0"/>
              </a:rPr>
              <a:t>    </a:t>
            </a:r>
          </a:p>
        </p:txBody>
      </p:sp>
      <p:sp>
        <p:nvSpPr>
          <p:cNvPr id="42" name="Line 26">
            <a:extLst>
              <a:ext uri="{FF2B5EF4-FFF2-40B4-BE49-F238E27FC236}">
                <a16:creationId xmlns:a16="http://schemas.microsoft.com/office/drawing/2014/main" id="{EA22A348-AE33-44D2-A8F9-CF29B3F3C893}"/>
              </a:ext>
            </a:extLst>
          </p:cNvPr>
          <p:cNvSpPr>
            <a:spLocks noChangeShapeType="1"/>
          </p:cNvSpPr>
          <p:nvPr/>
        </p:nvSpPr>
        <p:spPr bwMode="auto">
          <a:xfrm>
            <a:off x="5206701" y="4361462"/>
            <a:ext cx="2909452" cy="0"/>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43" name="Line 29">
            <a:extLst>
              <a:ext uri="{FF2B5EF4-FFF2-40B4-BE49-F238E27FC236}">
                <a16:creationId xmlns:a16="http://schemas.microsoft.com/office/drawing/2014/main" id="{8F5E788D-B900-4C26-BE15-681B8F8DBBDC}"/>
              </a:ext>
            </a:extLst>
          </p:cNvPr>
          <p:cNvSpPr>
            <a:spLocks noChangeShapeType="1"/>
          </p:cNvSpPr>
          <p:nvPr/>
        </p:nvSpPr>
        <p:spPr bwMode="auto">
          <a:xfrm flipV="1">
            <a:off x="5206701" y="3107531"/>
            <a:ext cx="0" cy="1253931"/>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44" name="Line 31">
            <a:extLst>
              <a:ext uri="{FF2B5EF4-FFF2-40B4-BE49-F238E27FC236}">
                <a16:creationId xmlns:a16="http://schemas.microsoft.com/office/drawing/2014/main" id="{88FCB9D1-CEFA-4961-9FAA-E7C96EBA2222}"/>
              </a:ext>
            </a:extLst>
          </p:cNvPr>
          <p:cNvSpPr>
            <a:spLocks noChangeShapeType="1"/>
          </p:cNvSpPr>
          <p:nvPr/>
        </p:nvSpPr>
        <p:spPr bwMode="auto">
          <a:xfrm>
            <a:off x="5206701" y="4361462"/>
            <a:ext cx="0" cy="31106"/>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45" name="Rectangle 32">
            <a:extLst>
              <a:ext uri="{FF2B5EF4-FFF2-40B4-BE49-F238E27FC236}">
                <a16:creationId xmlns:a16="http://schemas.microsoft.com/office/drawing/2014/main" id="{D0370D81-DB42-461E-A657-1B4AC241B33E}"/>
              </a:ext>
            </a:extLst>
          </p:cNvPr>
          <p:cNvSpPr>
            <a:spLocks noChangeArrowheads="1"/>
          </p:cNvSpPr>
          <p:nvPr/>
        </p:nvSpPr>
        <p:spPr bwMode="auto">
          <a:xfrm>
            <a:off x="5184626" y="4414925"/>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srgbClr val="000000"/>
                </a:solidFill>
                <a:cs typeface="Arial" panose="020B0604020202020204" pitchFamily="34" charset="0"/>
              </a:rPr>
              <a:t>0</a:t>
            </a:r>
            <a:endParaRPr lang="fr-FR" altLang="fr-FR">
              <a:solidFill>
                <a:prstClr val="black"/>
              </a:solidFill>
              <a:cs typeface="Arial" panose="020B0604020202020204" pitchFamily="34" charset="0"/>
            </a:endParaRPr>
          </a:p>
        </p:txBody>
      </p:sp>
      <p:sp>
        <p:nvSpPr>
          <p:cNvPr id="46" name="Line 33">
            <a:extLst>
              <a:ext uri="{FF2B5EF4-FFF2-40B4-BE49-F238E27FC236}">
                <a16:creationId xmlns:a16="http://schemas.microsoft.com/office/drawing/2014/main" id="{20D95B91-345C-440A-8FFC-D164C434DF1D}"/>
              </a:ext>
            </a:extLst>
          </p:cNvPr>
          <p:cNvSpPr>
            <a:spLocks noChangeShapeType="1"/>
          </p:cNvSpPr>
          <p:nvPr/>
        </p:nvSpPr>
        <p:spPr bwMode="auto">
          <a:xfrm>
            <a:off x="5666959" y="4361462"/>
            <a:ext cx="0" cy="31106"/>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47" name="Rectangle 34">
            <a:extLst>
              <a:ext uri="{FF2B5EF4-FFF2-40B4-BE49-F238E27FC236}">
                <a16:creationId xmlns:a16="http://schemas.microsoft.com/office/drawing/2014/main" id="{7DFDEE15-7958-41DB-86EE-0DAD0C0665EC}"/>
              </a:ext>
            </a:extLst>
          </p:cNvPr>
          <p:cNvSpPr>
            <a:spLocks noChangeArrowheads="1"/>
          </p:cNvSpPr>
          <p:nvPr/>
        </p:nvSpPr>
        <p:spPr bwMode="auto">
          <a:xfrm>
            <a:off x="5647092" y="4414925"/>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srgbClr val="000000"/>
                </a:solidFill>
                <a:cs typeface="Arial" panose="020B0604020202020204" pitchFamily="34" charset="0"/>
              </a:rPr>
              <a:t>1</a:t>
            </a:r>
            <a:endParaRPr lang="fr-FR" altLang="fr-FR">
              <a:solidFill>
                <a:prstClr val="black"/>
              </a:solidFill>
              <a:cs typeface="Arial" panose="020B0604020202020204" pitchFamily="34" charset="0"/>
            </a:endParaRPr>
          </a:p>
        </p:txBody>
      </p:sp>
      <p:sp>
        <p:nvSpPr>
          <p:cNvPr id="48" name="Line 35">
            <a:extLst>
              <a:ext uri="{FF2B5EF4-FFF2-40B4-BE49-F238E27FC236}">
                <a16:creationId xmlns:a16="http://schemas.microsoft.com/office/drawing/2014/main" id="{E7B22434-0BF5-41DE-A4F7-68B5C5293B65}"/>
              </a:ext>
            </a:extLst>
          </p:cNvPr>
          <p:cNvSpPr>
            <a:spLocks noChangeShapeType="1"/>
          </p:cNvSpPr>
          <p:nvPr/>
        </p:nvSpPr>
        <p:spPr bwMode="auto">
          <a:xfrm>
            <a:off x="6132736" y="4361462"/>
            <a:ext cx="0" cy="31106"/>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49" name="Rectangle 36">
            <a:extLst>
              <a:ext uri="{FF2B5EF4-FFF2-40B4-BE49-F238E27FC236}">
                <a16:creationId xmlns:a16="http://schemas.microsoft.com/office/drawing/2014/main" id="{C1717C5F-EBE6-4104-B7E0-CF939FD8D94C}"/>
              </a:ext>
            </a:extLst>
          </p:cNvPr>
          <p:cNvSpPr>
            <a:spLocks noChangeArrowheads="1"/>
          </p:cNvSpPr>
          <p:nvPr/>
        </p:nvSpPr>
        <p:spPr bwMode="auto">
          <a:xfrm>
            <a:off x="6109558" y="4414925"/>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srgbClr val="000000"/>
                </a:solidFill>
                <a:cs typeface="Arial" panose="020B0604020202020204" pitchFamily="34" charset="0"/>
              </a:rPr>
              <a:t>2</a:t>
            </a:r>
            <a:endParaRPr lang="fr-FR" altLang="fr-FR">
              <a:solidFill>
                <a:prstClr val="black"/>
              </a:solidFill>
              <a:cs typeface="Arial" panose="020B0604020202020204" pitchFamily="34" charset="0"/>
            </a:endParaRPr>
          </a:p>
        </p:txBody>
      </p:sp>
      <p:sp>
        <p:nvSpPr>
          <p:cNvPr id="50" name="Line 37">
            <a:extLst>
              <a:ext uri="{FF2B5EF4-FFF2-40B4-BE49-F238E27FC236}">
                <a16:creationId xmlns:a16="http://schemas.microsoft.com/office/drawing/2014/main" id="{7FA1B857-F10F-4C4D-8BDE-5580E8D08DB4}"/>
              </a:ext>
            </a:extLst>
          </p:cNvPr>
          <p:cNvSpPr>
            <a:spLocks noChangeShapeType="1"/>
          </p:cNvSpPr>
          <p:nvPr/>
        </p:nvSpPr>
        <p:spPr bwMode="auto">
          <a:xfrm>
            <a:off x="6592995" y="4361462"/>
            <a:ext cx="0" cy="31106"/>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51" name="Rectangle 38">
            <a:extLst>
              <a:ext uri="{FF2B5EF4-FFF2-40B4-BE49-F238E27FC236}">
                <a16:creationId xmlns:a16="http://schemas.microsoft.com/office/drawing/2014/main" id="{DE066F21-8D05-4FB9-B1EE-5AECC90CEA42}"/>
              </a:ext>
            </a:extLst>
          </p:cNvPr>
          <p:cNvSpPr>
            <a:spLocks noChangeArrowheads="1"/>
          </p:cNvSpPr>
          <p:nvPr/>
        </p:nvSpPr>
        <p:spPr bwMode="auto">
          <a:xfrm>
            <a:off x="6572024" y="4414925"/>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srgbClr val="000000"/>
                </a:solidFill>
                <a:cs typeface="Arial" panose="020B0604020202020204" pitchFamily="34" charset="0"/>
              </a:rPr>
              <a:t>3</a:t>
            </a:r>
            <a:endParaRPr lang="fr-FR" altLang="fr-FR">
              <a:solidFill>
                <a:prstClr val="black"/>
              </a:solidFill>
              <a:cs typeface="Arial" panose="020B0604020202020204" pitchFamily="34" charset="0"/>
            </a:endParaRPr>
          </a:p>
        </p:txBody>
      </p:sp>
      <p:sp>
        <p:nvSpPr>
          <p:cNvPr id="52" name="Line 39">
            <a:extLst>
              <a:ext uri="{FF2B5EF4-FFF2-40B4-BE49-F238E27FC236}">
                <a16:creationId xmlns:a16="http://schemas.microsoft.com/office/drawing/2014/main" id="{C208D0FE-0DB0-4DC7-AD5C-A92F65871918}"/>
              </a:ext>
            </a:extLst>
          </p:cNvPr>
          <p:cNvSpPr>
            <a:spLocks noChangeShapeType="1"/>
          </p:cNvSpPr>
          <p:nvPr/>
        </p:nvSpPr>
        <p:spPr bwMode="auto">
          <a:xfrm>
            <a:off x="7054357" y="4361462"/>
            <a:ext cx="0" cy="31106"/>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53" name="Rectangle 40">
            <a:extLst>
              <a:ext uri="{FF2B5EF4-FFF2-40B4-BE49-F238E27FC236}">
                <a16:creationId xmlns:a16="http://schemas.microsoft.com/office/drawing/2014/main" id="{6D0AEF61-0A12-4524-A30E-C46D83C55FB7}"/>
              </a:ext>
            </a:extLst>
          </p:cNvPr>
          <p:cNvSpPr>
            <a:spLocks noChangeArrowheads="1"/>
          </p:cNvSpPr>
          <p:nvPr/>
        </p:nvSpPr>
        <p:spPr bwMode="auto">
          <a:xfrm>
            <a:off x="7034490" y="4414925"/>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srgbClr val="000000"/>
                </a:solidFill>
                <a:cs typeface="Arial" panose="020B0604020202020204" pitchFamily="34" charset="0"/>
              </a:rPr>
              <a:t>4</a:t>
            </a:r>
            <a:endParaRPr lang="fr-FR" altLang="fr-FR">
              <a:solidFill>
                <a:prstClr val="black"/>
              </a:solidFill>
              <a:cs typeface="Arial" panose="020B0604020202020204" pitchFamily="34" charset="0"/>
            </a:endParaRPr>
          </a:p>
        </p:txBody>
      </p:sp>
      <p:sp>
        <p:nvSpPr>
          <p:cNvPr id="54" name="Line 41">
            <a:extLst>
              <a:ext uri="{FF2B5EF4-FFF2-40B4-BE49-F238E27FC236}">
                <a16:creationId xmlns:a16="http://schemas.microsoft.com/office/drawing/2014/main" id="{C00DAD5A-903D-49C7-8E26-8012577E4BB6}"/>
              </a:ext>
            </a:extLst>
          </p:cNvPr>
          <p:cNvSpPr>
            <a:spLocks noChangeShapeType="1"/>
          </p:cNvSpPr>
          <p:nvPr/>
        </p:nvSpPr>
        <p:spPr bwMode="auto">
          <a:xfrm>
            <a:off x="7520135" y="4361462"/>
            <a:ext cx="0" cy="31106"/>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55" name="Rectangle 42">
            <a:extLst>
              <a:ext uri="{FF2B5EF4-FFF2-40B4-BE49-F238E27FC236}">
                <a16:creationId xmlns:a16="http://schemas.microsoft.com/office/drawing/2014/main" id="{FB14D04C-7840-4E71-BE5D-02C678237636}"/>
              </a:ext>
            </a:extLst>
          </p:cNvPr>
          <p:cNvSpPr>
            <a:spLocks noChangeArrowheads="1"/>
          </p:cNvSpPr>
          <p:nvPr/>
        </p:nvSpPr>
        <p:spPr bwMode="auto">
          <a:xfrm>
            <a:off x="7496956" y="4414925"/>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srgbClr val="000000"/>
                </a:solidFill>
                <a:cs typeface="Arial" panose="020B0604020202020204" pitchFamily="34" charset="0"/>
              </a:rPr>
              <a:t>5</a:t>
            </a:r>
            <a:endParaRPr lang="fr-FR" altLang="fr-FR">
              <a:solidFill>
                <a:prstClr val="black"/>
              </a:solidFill>
              <a:cs typeface="Arial" panose="020B0604020202020204" pitchFamily="34" charset="0"/>
            </a:endParaRPr>
          </a:p>
        </p:txBody>
      </p:sp>
      <p:sp>
        <p:nvSpPr>
          <p:cNvPr id="56" name="Line 43">
            <a:extLst>
              <a:ext uri="{FF2B5EF4-FFF2-40B4-BE49-F238E27FC236}">
                <a16:creationId xmlns:a16="http://schemas.microsoft.com/office/drawing/2014/main" id="{FCB9C826-2C54-4836-95D3-B6CB0AF7D404}"/>
              </a:ext>
            </a:extLst>
          </p:cNvPr>
          <p:cNvSpPr>
            <a:spLocks noChangeShapeType="1"/>
          </p:cNvSpPr>
          <p:nvPr/>
        </p:nvSpPr>
        <p:spPr bwMode="auto">
          <a:xfrm>
            <a:off x="7980393" y="4361462"/>
            <a:ext cx="0" cy="31106"/>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57" name="Rectangle 44">
            <a:extLst>
              <a:ext uri="{FF2B5EF4-FFF2-40B4-BE49-F238E27FC236}">
                <a16:creationId xmlns:a16="http://schemas.microsoft.com/office/drawing/2014/main" id="{94DC1D8B-6D4E-489B-AF16-98A481427569}"/>
              </a:ext>
            </a:extLst>
          </p:cNvPr>
          <p:cNvSpPr>
            <a:spLocks noChangeArrowheads="1"/>
          </p:cNvSpPr>
          <p:nvPr/>
        </p:nvSpPr>
        <p:spPr bwMode="auto">
          <a:xfrm>
            <a:off x="7959422" y="4414925"/>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srgbClr val="000000"/>
                </a:solidFill>
                <a:cs typeface="Arial" panose="020B0604020202020204" pitchFamily="34" charset="0"/>
              </a:rPr>
              <a:t>6</a:t>
            </a:r>
            <a:endParaRPr lang="fr-FR" altLang="fr-FR">
              <a:solidFill>
                <a:prstClr val="black"/>
              </a:solidFill>
              <a:cs typeface="Arial" panose="020B0604020202020204" pitchFamily="34" charset="0"/>
            </a:endParaRPr>
          </a:p>
        </p:txBody>
      </p:sp>
      <p:sp>
        <p:nvSpPr>
          <p:cNvPr id="58" name="Rectangle 45">
            <a:extLst>
              <a:ext uri="{FF2B5EF4-FFF2-40B4-BE49-F238E27FC236}">
                <a16:creationId xmlns:a16="http://schemas.microsoft.com/office/drawing/2014/main" id="{638D044B-39AE-47C8-BFE6-6054FB586D3B}"/>
              </a:ext>
            </a:extLst>
          </p:cNvPr>
          <p:cNvSpPr>
            <a:spLocks noChangeArrowheads="1"/>
          </p:cNvSpPr>
          <p:nvPr/>
        </p:nvSpPr>
        <p:spPr bwMode="auto">
          <a:xfrm>
            <a:off x="6528127" y="4485823"/>
            <a:ext cx="133050"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dirty="0">
                <a:solidFill>
                  <a:prstClr val="black">
                    <a:lumMod val="65000"/>
                    <a:lumOff val="35000"/>
                  </a:prstClr>
                </a:solidFill>
                <a:cs typeface="Arial" panose="020B0604020202020204" pitchFamily="34" charset="0"/>
              </a:rPr>
              <a:t>Ans</a:t>
            </a:r>
            <a:endParaRPr lang="fr-FR" altLang="fr-FR" dirty="0">
              <a:solidFill>
                <a:prstClr val="black">
                  <a:lumMod val="65000"/>
                  <a:lumOff val="35000"/>
                </a:prstClr>
              </a:solidFill>
              <a:cs typeface="Arial" panose="020B0604020202020204" pitchFamily="34" charset="0"/>
            </a:endParaRPr>
          </a:p>
        </p:txBody>
      </p:sp>
      <p:sp>
        <p:nvSpPr>
          <p:cNvPr id="59" name="Line 46">
            <a:extLst>
              <a:ext uri="{FF2B5EF4-FFF2-40B4-BE49-F238E27FC236}">
                <a16:creationId xmlns:a16="http://schemas.microsoft.com/office/drawing/2014/main" id="{1C67BF86-ABA4-4DD1-9764-7C9E33444924}"/>
              </a:ext>
            </a:extLst>
          </p:cNvPr>
          <p:cNvSpPr>
            <a:spLocks noChangeShapeType="1"/>
          </p:cNvSpPr>
          <p:nvPr/>
        </p:nvSpPr>
        <p:spPr bwMode="auto">
          <a:xfrm flipV="1">
            <a:off x="5206701" y="3107531"/>
            <a:ext cx="0" cy="1253931"/>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60" name="Line 47">
            <a:extLst>
              <a:ext uri="{FF2B5EF4-FFF2-40B4-BE49-F238E27FC236}">
                <a16:creationId xmlns:a16="http://schemas.microsoft.com/office/drawing/2014/main" id="{B40B9FB2-0EBD-465F-B848-08DF34AFEE23}"/>
              </a:ext>
            </a:extLst>
          </p:cNvPr>
          <p:cNvSpPr>
            <a:spLocks noChangeShapeType="1"/>
          </p:cNvSpPr>
          <p:nvPr/>
        </p:nvSpPr>
        <p:spPr bwMode="auto">
          <a:xfrm flipH="1">
            <a:off x="5168070" y="4361462"/>
            <a:ext cx="38631" cy="0"/>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61" name="Rectangle 48">
            <a:extLst>
              <a:ext uri="{FF2B5EF4-FFF2-40B4-BE49-F238E27FC236}">
                <a16:creationId xmlns:a16="http://schemas.microsoft.com/office/drawing/2014/main" id="{097C23C4-6E0D-4B20-8A86-DE6511636724}"/>
              </a:ext>
            </a:extLst>
          </p:cNvPr>
          <p:cNvSpPr>
            <a:spLocks noChangeArrowheads="1"/>
          </p:cNvSpPr>
          <p:nvPr/>
        </p:nvSpPr>
        <p:spPr bwMode="auto">
          <a:xfrm>
            <a:off x="5102949" y="4329384"/>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0</a:t>
            </a:r>
            <a:endParaRPr lang="fr-FR" altLang="fr-FR">
              <a:solidFill>
                <a:prstClr val="black">
                  <a:lumMod val="65000"/>
                  <a:lumOff val="35000"/>
                </a:prstClr>
              </a:solidFill>
              <a:cs typeface="Arial" panose="020B0604020202020204" pitchFamily="34" charset="0"/>
            </a:endParaRPr>
          </a:p>
        </p:txBody>
      </p:sp>
      <p:sp>
        <p:nvSpPr>
          <p:cNvPr id="62" name="Line 49">
            <a:extLst>
              <a:ext uri="{FF2B5EF4-FFF2-40B4-BE49-F238E27FC236}">
                <a16:creationId xmlns:a16="http://schemas.microsoft.com/office/drawing/2014/main" id="{E92B7699-3FA5-4E13-995E-DEEA21B4E9ED}"/>
              </a:ext>
            </a:extLst>
          </p:cNvPr>
          <p:cNvSpPr>
            <a:spLocks noChangeShapeType="1"/>
          </p:cNvSpPr>
          <p:nvPr/>
        </p:nvSpPr>
        <p:spPr bwMode="auto">
          <a:xfrm flipH="1">
            <a:off x="5168070" y="4239957"/>
            <a:ext cx="38631" cy="0"/>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63" name="Rectangle 50">
            <a:extLst>
              <a:ext uri="{FF2B5EF4-FFF2-40B4-BE49-F238E27FC236}">
                <a16:creationId xmlns:a16="http://schemas.microsoft.com/office/drawing/2014/main" id="{6EBC9BB9-4291-41CF-937B-9FFE32E8AE01}"/>
              </a:ext>
            </a:extLst>
          </p:cNvPr>
          <p:cNvSpPr>
            <a:spLocks noChangeArrowheads="1"/>
          </p:cNvSpPr>
          <p:nvPr/>
        </p:nvSpPr>
        <p:spPr bwMode="auto">
          <a:xfrm>
            <a:off x="5058800" y="4205936"/>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10</a:t>
            </a:r>
            <a:endParaRPr lang="fr-FR" altLang="fr-FR">
              <a:solidFill>
                <a:prstClr val="black">
                  <a:lumMod val="65000"/>
                  <a:lumOff val="35000"/>
                </a:prstClr>
              </a:solidFill>
              <a:cs typeface="Arial" panose="020B0604020202020204" pitchFamily="34" charset="0"/>
            </a:endParaRPr>
          </a:p>
        </p:txBody>
      </p:sp>
      <p:sp>
        <p:nvSpPr>
          <p:cNvPr id="64" name="Line 51">
            <a:extLst>
              <a:ext uri="{FF2B5EF4-FFF2-40B4-BE49-F238E27FC236}">
                <a16:creationId xmlns:a16="http://schemas.microsoft.com/office/drawing/2014/main" id="{92B3D8E0-CB98-4684-AADC-947127007A33}"/>
              </a:ext>
            </a:extLst>
          </p:cNvPr>
          <p:cNvSpPr>
            <a:spLocks noChangeShapeType="1"/>
          </p:cNvSpPr>
          <p:nvPr/>
        </p:nvSpPr>
        <p:spPr bwMode="auto">
          <a:xfrm flipH="1">
            <a:off x="5168070" y="4114564"/>
            <a:ext cx="38631" cy="0"/>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65" name="Rectangle 52">
            <a:extLst>
              <a:ext uri="{FF2B5EF4-FFF2-40B4-BE49-F238E27FC236}">
                <a16:creationId xmlns:a16="http://schemas.microsoft.com/office/drawing/2014/main" id="{B1DBF9EA-85F8-400B-A7B5-873C81E4C237}"/>
              </a:ext>
            </a:extLst>
          </p:cNvPr>
          <p:cNvSpPr>
            <a:spLocks noChangeArrowheads="1"/>
          </p:cNvSpPr>
          <p:nvPr/>
        </p:nvSpPr>
        <p:spPr bwMode="auto">
          <a:xfrm>
            <a:off x="5058800" y="4082487"/>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20</a:t>
            </a:r>
            <a:endParaRPr lang="fr-FR" altLang="fr-FR">
              <a:solidFill>
                <a:prstClr val="black">
                  <a:lumMod val="65000"/>
                  <a:lumOff val="35000"/>
                </a:prstClr>
              </a:solidFill>
              <a:cs typeface="Arial" panose="020B0604020202020204" pitchFamily="34" charset="0"/>
            </a:endParaRPr>
          </a:p>
        </p:txBody>
      </p:sp>
      <p:sp>
        <p:nvSpPr>
          <p:cNvPr id="66" name="Line 53">
            <a:extLst>
              <a:ext uri="{FF2B5EF4-FFF2-40B4-BE49-F238E27FC236}">
                <a16:creationId xmlns:a16="http://schemas.microsoft.com/office/drawing/2014/main" id="{B857F475-0EB4-4F3E-A68C-120CCD1B3EFB}"/>
              </a:ext>
            </a:extLst>
          </p:cNvPr>
          <p:cNvSpPr>
            <a:spLocks noChangeShapeType="1"/>
          </p:cNvSpPr>
          <p:nvPr/>
        </p:nvSpPr>
        <p:spPr bwMode="auto">
          <a:xfrm flipH="1">
            <a:off x="5168070" y="3993059"/>
            <a:ext cx="38631" cy="0"/>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67" name="Rectangle 54">
            <a:extLst>
              <a:ext uri="{FF2B5EF4-FFF2-40B4-BE49-F238E27FC236}">
                <a16:creationId xmlns:a16="http://schemas.microsoft.com/office/drawing/2014/main" id="{5D924796-F5E8-4334-97AA-8E50FA610F88}"/>
              </a:ext>
            </a:extLst>
          </p:cNvPr>
          <p:cNvSpPr>
            <a:spLocks noChangeArrowheads="1"/>
          </p:cNvSpPr>
          <p:nvPr/>
        </p:nvSpPr>
        <p:spPr bwMode="auto">
          <a:xfrm>
            <a:off x="5058800" y="3959038"/>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30</a:t>
            </a:r>
            <a:endParaRPr lang="fr-FR" altLang="fr-FR">
              <a:solidFill>
                <a:prstClr val="black">
                  <a:lumMod val="65000"/>
                  <a:lumOff val="35000"/>
                </a:prstClr>
              </a:solidFill>
              <a:cs typeface="Arial" panose="020B0604020202020204" pitchFamily="34" charset="0"/>
            </a:endParaRPr>
          </a:p>
        </p:txBody>
      </p:sp>
      <p:sp>
        <p:nvSpPr>
          <p:cNvPr id="68" name="Line 55">
            <a:extLst>
              <a:ext uri="{FF2B5EF4-FFF2-40B4-BE49-F238E27FC236}">
                <a16:creationId xmlns:a16="http://schemas.microsoft.com/office/drawing/2014/main" id="{C701A631-D4E8-4B25-9EB7-9FB913DAFA27}"/>
              </a:ext>
            </a:extLst>
          </p:cNvPr>
          <p:cNvSpPr>
            <a:spLocks noChangeShapeType="1"/>
          </p:cNvSpPr>
          <p:nvPr/>
        </p:nvSpPr>
        <p:spPr bwMode="auto">
          <a:xfrm flipH="1">
            <a:off x="5168070" y="3867666"/>
            <a:ext cx="38631" cy="0"/>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69" name="Rectangle 56">
            <a:extLst>
              <a:ext uri="{FF2B5EF4-FFF2-40B4-BE49-F238E27FC236}">
                <a16:creationId xmlns:a16="http://schemas.microsoft.com/office/drawing/2014/main" id="{F49915FF-C76C-432E-B0A1-3EAB39B3BEAE}"/>
              </a:ext>
            </a:extLst>
          </p:cNvPr>
          <p:cNvSpPr>
            <a:spLocks noChangeArrowheads="1"/>
          </p:cNvSpPr>
          <p:nvPr/>
        </p:nvSpPr>
        <p:spPr bwMode="auto">
          <a:xfrm>
            <a:off x="5058800" y="3835589"/>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40</a:t>
            </a:r>
            <a:endParaRPr lang="fr-FR" altLang="fr-FR">
              <a:solidFill>
                <a:prstClr val="black">
                  <a:lumMod val="65000"/>
                  <a:lumOff val="35000"/>
                </a:prstClr>
              </a:solidFill>
              <a:cs typeface="Arial" panose="020B0604020202020204" pitchFamily="34" charset="0"/>
            </a:endParaRPr>
          </a:p>
        </p:txBody>
      </p:sp>
      <p:sp>
        <p:nvSpPr>
          <p:cNvPr id="70" name="Line 57">
            <a:extLst>
              <a:ext uri="{FF2B5EF4-FFF2-40B4-BE49-F238E27FC236}">
                <a16:creationId xmlns:a16="http://schemas.microsoft.com/office/drawing/2014/main" id="{305E3879-F8CF-41AE-AC75-1CA12157EDF7}"/>
              </a:ext>
            </a:extLst>
          </p:cNvPr>
          <p:cNvSpPr>
            <a:spLocks noChangeShapeType="1"/>
          </p:cNvSpPr>
          <p:nvPr/>
        </p:nvSpPr>
        <p:spPr bwMode="auto">
          <a:xfrm flipH="1">
            <a:off x="5168070" y="3746161"/>
            <a:ext cx="38631" cy="0"/>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71" name="Rectangle 58">
            <a:extLst>
              <a:ext uri="{FF2B5EF4-FFF2-40B4-BE49-F238E27FC236}">
                <a16:creationId xmlns:a16="http://schemas.microsoft.com/office/drawing/2014/main" id="{2D6FB2FD-768F-40D8-B462-B525428E1C8D}"/>
              </a:ext>
            </a:extLst>
          </p:cNvPr>
          <p:cNvSpPr>
            <a:spLocks noChangeArrowheads="1"/>
          </p:cNvSpPr>
          <p:nvPr/>
        </p:nvSpPr>
        <p:spPr bwMode="auto">
          <a:xfrm>
            <a:off x="5058800" y="3710196"/>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50</a:t>
            </a:r>
            <a:endParaRPr lang="fr-FR" altLang="fr-FR">
              <a:solidFill>
                <a:prstClr val="black">
                  <a:lumMod val="65000"/>
                  <a:lumOff val="35000"/>
                </a:prstClr>
              </a:solidFill>
              <a:cs typeface="Arial" panose="020B0604020202020204" pitchFamily="34" charset="0"/>
            </a:endParaRPr>
          </a:p>
        </p:txBody>
      </p:sp>
      <p:sp>
        <p:nvSpPr>
          <p:cNvPr id="72" name="Line 59">
            <a:extLst>
              <a:ext uri="{FF2B5EF4-FFF2-40B4-BE49-F238E27FC236}">
                <a16:creationId xmlns:a16="http://schemas.microsoft.com/office/drawing/2014/main" id="{A45D3A24-3A82-4A78-9802-27CF55905703}"/>
              </a:ext>
            </a:extLst>
          </p:cNvPr>
          <p:cNvSpPr>
            <a:spLocks noChangeShapeType="1"/>
          </p:cNvSpPr>
          <p:nvPr/>
        </p:nvSpPr>
        <p:spPr bwMode="auto">
          <a:xfrm flipH="1">
            <a:off x="5168070" y="3620768"/>
            <a:ext cx="38631" cy="0"/>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73" name="Rectangle 60">
            <a:extLst>
              <a:ext uri="{FF2B5EF4-FFF2-40B4-BE49-F238E27FC236}">
                <a16:creationId xmlns:a16="http://schemas.microsoft.com/office/drawing/2014/main" id="{4200D5EF-1502-4690-B640-21C444113F61}"/>
              </a:ext>
            </a:extLst>
          </p:cNvPr>
          <p:cNvSpPr>
            <a:spLocks noChangeArrowheads="1"/>
          </p:cNvSpPr>
          <p:nvPr/>
        </p:nvSpPr>
        <p:spPr bwMode="auto">
          <a:xfrm>
            <a:off x="5058800" y="3586747"/>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60</a:t>
            </a:r>
            <a:endParaRPr lang="fr-FR" altLang="fr-FR">
              <a:solidFill>
                <a:prstClr val="black">
                  <a:lumMod val="65000"/>
                  <a:lumOff val="35000"/>
                </a:prstClr>
              </a:solidFill>
              <a:cs typeface="Arial" panose="020B0604020202020204" pitchFamily="34" charset="0"/>
            </a:endParaRPr>
          </a:p>
        </p:txBody>
      </p:sp>
      <p:sp>
        <p:nvSpPr>
          <p:cNvPr id="74" name="Line 61">
            <a:extLst>
              <a:ext uri="{FF2B5EF4-FFF2-40B4-BE49-F238E27FC236}">
                <a16:creationId xmlns:a16="http://schemas.microsoft.com/office/drawing/2014/main" id="{D5C51895-A989-43B2-96BF-F0BD5803FAEE}"/>
              </a:ext>
            </a:extLst>
          </p:cNvPr>
          <p:cNvSpPr>
            <a:spLocks noChangeShapeType="1"/>
          </p:cNvSpPr>
          <p:nvPr/>
        </p:nvSpPr>
        <p:spPr bwMode="auto">
          <a:xfrm flipH="1">
            <a:off x="5168070" y="3499263"/>
            <a:ext cx="38631" cy="0"/>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75" name="Rectangle 62">
            <a:extLst>
              <a:ext uri="{FF2B5EF4-FFF2-40B4-BE49-F238E27FC236}">
                <a16:creationId xmlns:a16="http://schemas.microsoft.com/office/drawing/2014/main" id="{C93F0A23-A2ED-40B6-9CFB-C8439A0A1CF2}"/>
              </a:ext>
            </a:extLst>
          </p:cNvPr>
          <p:cNvSpPr>
            <a:spLocks noChangeArrowheads="1"/>
          </p:cNvSpPr>
          <p:nvPr/>
        </p:nvSpPr>
        <p:spPr bwMode="auto">
          <a:xfrm>
            <a:off x="5058800" y="3463298"/>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70</a:t>
            </a:r>
            <a:endParaRPr lang="fr-FR" altLang="fr-FR">
              <a:solidFill>
                <a:prstClr val="black">
                  <a:lumMod val="65000"/>
                  <a:lumOff val="35000"/>
                </a:prstClr>
              </a:solidFill>
              <a:cs typeface="Arial" panose="020B0604020202020204" pitchFamily="34" charset="0"/>
            </a:endParaRPr>
          </a:p>
        </p:txBody>
      </p:sp>
      <p:sp>
        <p:nvSpPr>
          <p:cNvPr id="76" name="Line 63">
            <a:extLst>
              <a:ext uri="{FF2B5EF4-FFF2-40B4-BE49-F238E27FC236}">
                <a16:creationId xmlns:a16="http://schemas.microsoft.com/office/drawing/2014/main" id="{6F7542C6-F104-403B-98F8-9B26A452519D}"/>
              </a:ext>
            </a:extLst>
          </p:cNvPr>
          <p:cNvSpPr>
            <a:spLocks noChangeShapeType="1"/>
          </p:cNvSpPr>
          <p:nvPr/>
        </p:nvSpPr>
        <p:spPr bwMode="auto">
          <a:xfrm flipH="1">
            <a:off x="5168070" y="3373870"/>
            <a:ext cx="38631" cy="0"/>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77" name="Rectangle 64">
            <a:extLst>
              <a:ext uri="{FF2B5EF4-FFF2-40B4-BE49-F238E27FC236}">
                <a16:creationId xmlns:a16="http://schemas.microsoft.com/office/drawing/2014/main" id="{95E92A5F-EE08-425E-AB14-FBE0BFED5AD1}"/>
              </a:ext>
            </a:extLst>
          </p:cNvPr>
          <p:cNvSpPr>
            <a:spLocks noChangeArrowheads="1"/>
          </p:cNvSpPr>
          <p:nvPr/>
        </p:nvSpPr>
        <p:spPr bwMode="auto">
          <a:xfrm>
            <a:off x="5058800" y="3339849"/>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80</a:t>
            </a:r>
            <a:endParaRPr lang="fr-FR" altLang="fr-FR">
              <a:solidFill>
                <a:prstClr val="black">
                  <a:lumMod val="65000"/>
                  <a:lumOff val="35000"/>
                </a:prstClr>
              </a:solidFill>
              <a:cs typeface="Arial" panose="020B0604020202020204" pitchFamily="34" charset="0"/>
            </a:endParaRPr>
          </a:p>
        </p:txBody>
      </p:sp>
      <p:sp>
        <p:nvSpPr>
          <p:cNvPr id="78" name="Line 65">
            <a:extLst>
              <a:ext uri="{FF2B5EF4-FFF2-40B4-BE49-F238E27FC236}">
                <a16:creationId xmlns:a16="http://schemas.microsoft.com/office/drawing/2014/main" id="{16603C5C-8452-4833-AF61-BC43C1825F7A}"/>
              </a:ext>
            </a:extLst>
          </p:cNvPr>
          <p:cNvSpPr>
            <a:spLocks noChangeShapeType="1"/>
          </p:cNvSpPr>
          <p:nvPr/>
        </p:nvSpPr>
        <p:spPr bwMode="auto">
          <a:xfrm flipH="1">
            <a:off x="5168070" y="3248476"/>
            <a:ext cx="38631" cy="0"/>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79" name="Rectangle 66">
            <a:extLst>
              <a:ext uri="{FF2B5EF4-FFF2-40B4-BE49-F238E27FC236}">
                <a16:creationId xmlns:a16="http://schemas.microsoft.com/office/drawing/2014/main" id="{9991B3EB-FC86-4E1F-B71F-CA89FDF76B69}"/>
              </a:ext>
            </a:extLst>
          </p:cNvPr>
          <p:cNvSpPr>
            <a:spLocks noChangeArrowheads="1"/>
          </p:cNvSpPr>
          <p:nvPr/>
        </p:nvSpPr>
        <p:spPr bwMode="auto">
          <a:xfrm>
            <a:off x="5058800" y="3216399"/>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90</a:t>
            </a:r>
            <a:endParaRPr lang="fr-FR" altLang="fr-FR">
              <a:solidFill>
                <a:prstClr val="black">
                  <a:lumMod val="65000"/>
                  <a:lumOff val="35000"/>
                </a:prstClr>
              </a:solidFill>
              <a:cs typeface="Arial" panose="020B0604020202020204" pitchFamily="34" charset="0"/>
            </a:endParaRPr>
          </a:p>
        </p:txBody>
      </p:sp>
      <p:sp>
        <p:nvSpPr>
          <p:cNvPr id="80" name="Line 67">
            <a:extLst>
              <a:ext uri="{FF2B5EF4-FFF2-40B4-BE49-F238E27FC236}">
                <a16:creationId xmlns:a16="http://schemas.microsoft.com/office/drawing/2014/main" id="{E7061D92-10BF-456B-891E-437E381039EA}"/>
              </a:ext>
            </a:extLst>
          </p:cNvPr>
          <p:cNvSpPr>
            <a:spLocks noChangeShapeType="1"/>
          </p:cNvSpPr>
          <p:nvPr/>
        </p:nvSpPr>
        <p:spPr bwMode="auto">
          <a:xfrm flipH="1">
            <a:off x="5168070" y="3126972"/>
            <a:ext cx="38631" cy="0"/>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81" name="Rectangle 68">
            <a:extLst>
              <a:ext uri="{FF2B5EF4-FFF2-40B4-BE49-F238E27FC236}">
                <a16:creationId xmlns:a16="http://schemas.microsoft.com/office/drawing/2014/main" id="{CD3C8EEF-1FCE-4F1F-9322-AF0F8A5693E0}"/>
              </a:ext>
            </a:extLst>
          </p:cNvPr>
          <p:cNvSpPr>
            <a:spLocks noChangeArrowheads="1"/>
          </p:cNvSpPr>
          <p:nvPr/>
        </p:nvSpPr>
        <p:spPr bwMode="auto">
          <a:xfrm>
            <a:off x="5014650" y="3092950"/>
            <a:ext cx="12984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100</a:t>
            </a:r>
            <a:endParaRPr lang="fr-FR" altLang="fr-FR">
              <a:solidFill>
                <a:prstClr val="black">
                  <a:lumMod val="65000"/>
                  <a:lumOff val="35000"/>
                </a:prstClr>
              </a:solidFill>
              <a:cs typeface="Arial" panose="020B0604020202020204" pitchFamily="34" charset="0"/>
            </a:endParaRPr>
          </a:p>
        </p:txBody>
      </p:sp>
      <p:sp>
        <p:nvSpPr>
          <p:cNvPr id="82" name="Line 74">
            <a:extLst>
              <a:ext uri="{FF2B5EF4-FFF2-40B4-BE49-F238E27FC236}">
                <a16:creationId xmlns:a16="http://schemas.microsoft.com/office/drawing/2014/main" id="{0E333C5A-77D3-44FE-B307-3730F1FF4485}"/>
              </a:ext>
            </a:extLst>
          </p:cNvPr>
          <p:cNvSpPr>
            <a:spLocks noChangeShapeType="1"/>
          </p:cNvSpPr>
          <p:nvPr/>
        </p:nvSpPr>
        <p:spPr bwMode="auto">
          <a:xfrm flipV="1">
            <a:off x="5206701" y="3107531"/>
            <a:ext cx="0" cy="1253931"/>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83" name="Line 76">
            <a:extLst>
              <a:ext uri="{FF2B5EF4-FFF2-40B4-BE49-F238E27FC236}">
                <a16:creationId xmlns:a16="http://schemas.microsoft.com/office/drawing/2014/main" id="{CD96F98E-94EC-4484-A9BD-054D7007BF6A}"/>
              </a:ext>
            </a:extLst>
          </p:cNvPr>
          <p:cNvSpPr>
            <a:spLocks noChangeShapeType="1"/>
          </p:cNvSpPr>
          <p:nvPr/>
        </p:nvSpPr>
        <p:spPr bwMode="auto">
          <a:xfrm>
            <a:off x="5206701" y="4361462"/>
            <a:ext cx="0" cy="31106"/>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84" name="Rectangle 77">
            <a:extLst>
              <a:ext uri="{FF2B5EF4-FFF2-40B4-BE49-F238E27FC236}">
                <a16:creationId xmlns:a16="http://schemas.microsoft.com/office/drawing/2014/main" id="{5686FF83-73EC-4C9C-870B-E711B25EC5E6}"/>
              </a:ext>
            </a:extLst>
          </p:cNvPr>
          <p:cNvSpPr>
            <a:spLocks noChangeArrowheads="1"/>
          </p:cNvSpPr>
          <p:nvPr/>
        </p:nvSpPr>
        <p:spPr bwMode="auto">
          <a:xfrm>
            <a:off x="5184626" y="4414925"/>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0</a:t>
            </a:r>
            <a:endParaRPr lang="fr-FR" altLang="fr-FR">
              <a:solidFill>
                <a:prstClr val="black">
                  <a:lumMod val="65000"/>
                  <a:lumOff val="35000"/>
                </a:prstClr>
              </a:solidFill>
              <a:cs typeface="Arial" panose="020B0604020202020204" pitchFamily="34" charset="0"/>
            </a:endParaRPr>
          </a:p>
        </p:txBody>
      </p:sp>
      <p:sp>
        <p:nvSpPr>
          <p:cNvPr id="85" name="Line 78">
            <a:extLst>
              <a:ext uri="{FF2B5EF4-FFF2-40B4-BE49-F238E27FC236}">
                <a16:creationId xmlns:a16="http://schemas.microsoft.com/office/drawing/2014/main" id="{BB3A8BB1-BF42-447B-9B3D-01526BEDC8D7}"/>
              </a:ext>
            </a:extLst>
          </p:cNvPr>
          <p:cNvSpPr>
            <a:spLocks noChangeShapeType="1"/>
          </p:cNvSpPr>
          <p:nvPr/>
        </p:nvSpPr>
        <p:spPr bwMode="auto">
          <a:xfrm>
            <a:off x="5666959" y="4361462"/>
            <a:ext cx="0" cy="31106"/>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86" name="Rectangle 79">
            <a:extLst>
              <a:ext uri="{FF2B5EF4-FFF2-40B4-BE49-F238E27FC236}">
                <a16:creationId xmlns:a16="http://schemas.microsoft.com/office/drawing/2014/main" id="{C87A3C7E-76FD-4255-907E-6AA614249388}"/>
              </a:ext>
            </a:extLst>
          </p:cNvPr>
          <p:cNvSpPr>
            <a:spLocks noChangeArrowheads="1"/>
          </p:cNvSpPr>
          <p:nvPr/>
        </p:nvSpPr>
        <p:spPr bwMode="auto">
          <a:xfrm>
            <a:off x="5647092" y="4414925"/>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1</a:t>
            </a:r>
            <a:endParaRPr lang="fr-FR" altLang="fr-FR">
              <a:solidFill>
                <a:prstClr val="black">
                  <a:lumMod val="65000"/>
                  <a:lumOff val="35000"/>
                </a:prstClr>
              </a:solidFill>
              <a:cs typeface="Arial" panose="020B0604020202020204" pitchFamily="34" charset="0"/>
            </a:endParaRPr>
          </a:p>
        </p:txBody>
      </p:sp>
      <p:sp>
        <p:nvSpPr>
          <p:cNvPr id="87" name="Line 80">
            <a:extLst>
              <a:ext uri="{FF2B5EF4-FFF2-40B4-BE49-F238E27FC236}">
                <a16:creationId xmlns:a16="http://schemas.microsoft.com/office/drawing/2014/main" id="{7B63AA38-2779-4AEC-A336-6B92B4390DC9}"/>
              </a:ext>
            </a:extLst>
          </p:cNvPr>
          <p:cNvSpPr>
            <a:spLocks noChangeShapeType="1"/>
          </p:cNvSpPr>
          <p:nvPr/>
        </p:nvSpPr>
        <p:spPr bwMode="auto">
          <a:xfrm>
            <a:off x="6132736" y="4361462"/>
            <a:ext cx="0" cy="31106"/>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88" name="Rectangle 81">
            <a:extLst>
              <a:ext uri="{FF2B5EF4-FFF2-40B4-BE49-F238E27FC236}">
                <a16:creationId xmlns:a16="http://schemas.microsoft.com/office/drawing/2014/main" id="{B14FD74E-7776-46E1-A169-AC49E05BB704}"/>
              </a:ext>
            </a:extLst>
          </p:cNvPr>
          <p:cNvSpPr>
            <a:spLocks noChangeArrowheads="1"/>
          </p:cNvSpPr>
          <p:nvPr/>
        </p:nvSpPr>
        <p:spPr bwMode="auto">
          <a:xfrm>
            <a:off x="6109558" y="4414925"/>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2</a:t>
            </a:r>
            <a:endParaRPr lang="fr-FR" altLang="fr-FR">
              <a:solidFill>
                <a:prstClr val="black">
                  <a:lumMod val="65000"/>
                  <a:lumOff val="35000"/>
                </a:prstClr>
              </a:solidFill>
              <a:cs typeface="Arial" panose="020B0604020202020204" pitchFamily="34" charset="0"/>
            </a:endParaRPr>
          </a:p>
        </p:txBody>
      </p:sp>
      <p:sp>
        <p:nvSpPr>
          <p:cNvPr id="89" name="Line 82">
            <a:extLst>
              <a:ext uri="{FF2B5EF4-FFF2-40B4-BE49-F238E27FC236}">
                <a16:creationId xmlns:a16="http://schemas.microsoft.com/office/drawing/2014/main" id="{0F0E4244-BAD0-411D-B1C1-694CF09DE807}"/>
              </a:ext>
            </a:extLst>
          </p:cNvPr>
          <p:cNvSpPr>
            <a:spLocks noChangeShapeType="1"/>
          </p:cNvSpPr>
          <p:nvPr/>
        </p:nvSpPr>
        <p:spPr bwMode="auto">
          <a:xfrm>
            <a:off x="6592995" y="4361462"/>
            <a:ext cx="0" cy="31106"/>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90" name="Rectangle 83">
            <a:extLst>
              <a:ext uri="{FF2B5EF4-FFF2-40B4-BE49-F238E27FC236}">
                <a16:creationId xmlns:a16="http://schemas.microsoft.com/office/drawing/2014/main" id="{8EEA8FF3-784D-4D46-8A90-F2E1B5AA883A}"/>
              </a:ext>
            </a:extLst>
          </p:cNvPr>
          <p:cNvSpPr>
            <a:spLocks noChangeArrowheads="1"/>
          </p:cNvSpPr>
          <p:nvPr/>
        </p:nvSpPr>
        <p:spPr bwMode="auto">
          <a:xfrm>
            <a:off x="6572024" y="4414925"/>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3</a:t>
            </a:r>
            <a:endParaRPr lang="fr-FR" altLang="fr-FR">
              <a:solidFill>
                <a:prstClr val="black">
                  <a:lumMod val="65000"/>
                  <a:lumOff val="35000"/>
                </a:prstClr>
              </a:solidFill>
              <a:cs typeface="Arial" panose="020B0604020202020204" pitchFamily="34" charset="0"/>
            </a:endParaRPr>
          </a:p>
        </p:txBody>
      </p:sp>
      <p:sp>
        <p:nvSpPr>
          <p:cNvPr id="91" name="Line 84">
            <a:extLst>
              <a:ext uri="{FF2B5EF4-FFF2-40B4-BE49-F238E27FC236}">
                <a16:creationId xmlns:a16="http://schemas.microsoft.com/office/drawing/2014/main" id="{9810C596-215A-4381-BAB5-C4475AC7BE38}"/>
              </a:ext>
            </a:extLst>
          </p:cNvPr>
          <p:cNvSpPr>
            <a:spLocks noChangeShapeType="1"/>
          </p:cNvSpPr>
          <p:nvPr/>
        </p:nvSpPr>
        <p:spPr bwMode="auto">
          <a:xfrm>
            <a:off x="7054357" y="4361462"/>
            <a:ext cx="0" cy="31106"/>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92" name="Rectangle 85">
            <a:extLst>
              <a:ext uri="{FF2B5EF4-FFF2-40B4-BE49-F238E27FC236}">
                <a16:creationId xmlns:a16="http://schemas.microsoft.com/office/drawing/2014/main" id="{A3B832E6-598B-49DD-A9C6-794BB92428CF}"/>
              </a:ext>
            </a:extLst>
          </p:cNvPr>
          <p:cNvSpPr>
            <a:spLocks noChangeArrowheads="1"/>
          </p:cNvSpPr>
          <p:nvPr/>
        </p:nvSpPr>
        <p:spPr bwMode="auto">
          <a:xfrm>
            <a:off x="7034490" y="4414925"/>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4</a:t>
            </a:r>
            <a:endParaRPr lang="fr-FR" altLang="fr-FR">
              <a:solidFill>
                <a:prstClr val="black">
                  <a:lumMod val="65000"/>
                  <a:lumOff val="35000"/>
                </a:prstClr>
              </a:solidFill>
              <a:cs typeface="Arial" panose="020B0604020202020204" pitchFamily="34" charset="0"/>
            </a:endParaRPr>
          </a:p>
        </p:txBody>
      </p:sp>
      <p:sp>
        <p:nvSpPr>
          <p:cNvPr id="93" name="Line 86">
            <a:extLst>
              <a:ext uri="{FF2B5EF4-FFF2-40B4-BE49-F238E27FC236}">
                <a16:creationId xmlns:a16="http://schemas.microsoft.com/office/drawing/2014/main" id="{22E9B021-3054-46E7-ACA7-D82F765D50DE}"/>
              </a:ext>
            </a:extLst>
          </p:cNvPr>
          <p:cNvSpPr>
            <a:spLocks noChangeShapeType="1"/>
          </p:cNvSpPr>
          <p:nvPr/>
        </p:nvSpPr>
        <p:spPr bwMode="auto">
          <a:xfrm>
            <a:off x="7520135" y="4361462"/>
            <a:ext cx="0" cy="31106"/>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94" name="Rectangle 87">
            <a:extLst>
              <a:ext uri="{FF2B5EF4-FFF2-40B4-BE49-F238E27FC236}">
                <a16:creationId xmlns:a16="http://schemas.microsoft.com/office/drawing/2014/main" id="{B125457C-9119-4A33-881C-CCFC23F66086}"/>
              </a:ext>
            </a:extLst>
          </p:cNvPr>
          <p:cNvSpPr>
            <a:spLocks noChangeArrowheads="1"/>
          </p:cNvSpPr>
          <p:nvPr/>
        </p:nvSpPr>
        <p:spPr bwMode="auto">
          <a:xfrm>
            <a:off x="7496956" y="4414925"/>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5</a:t>
            </a:r>
            <a:endParaRPr lang="fr-FR" altLang="fr-FR">
              <a:solidFill>
                <a:prstClr val="black">
                  <a:lumMod val="65000"/>
                  <a:lumOff val="35000"/>
                </a:prstClr>
              </a:solidFill>
              <a:cs typeface="Arial" panose="020B0604020202020204" pitchFamily="34" charset="0"/>
            </a:endParaRPr>
          </a:p>
        </p:txBody>
      </p:sp>
      <p:sp>
        <p:nvSpPr>
          <p:cNvPr id="95" name="Line 88">
            <a:extLst>
              <a:ext uri="{FF2B5EF4-FFF2-40B4-BE49-F238E27FC236}">
                <a16:creationId xmlns:a16="http://schemas.microsoft.com/office/drawing/2014/main" id="{50B7049C-46AE-4B91-BF4F-7D7EA896275F}"/>
              </a:ext>
            </a:extLst>
          </p:cNvPr>
          <p:cNvSpPr>
            <a:spLocks noChangeShapeType="1"/>
          </p:cNvSpPr>
          <p:nvPr/>
        </p:nvSpPr>
        <p:spPr bwMode="auto">
          <a:xfrm>
            <a:off x="7980393" y="4361462"/>
            <a:ext cx="0" cy="31106"/>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96" name="Rectangle 89">
            <a:extLst>
              <a:ext uri="{FF2B5EF4-FFF2-40B4-BE49-F238E27FC236}">
                <a16:creationId xmlns:a16="http://schemas.microsoft.com/office/drawing/2014/main" id="{1F1402F2-49EC-4D96-ABE9-7F25724114BB}"/>
              </a:ext>
            </a:extLst>
          </p:cNvPr>
          <p:cNvSpPr>
            <a:spLocks noChangeArrowheads="1"/>
          </p:cNvSpPr>
          <p:nvPr/>
        </p:nvSpPr>
        <p:spPr bwMode="auto">
          <a:xfrm>
            <a:off x="7959422" y="4414925"/>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6</a:t>
            </a:r>
            <a:endParaRPr lang="fr-FR" altLang="fr-FR">
              <a:solidFill>
                <a:prstClr val="black">
                  <a:lumMod val="65000"/>
                  <a:lumOff val="35000"/>
                </a:prstClr>
              </a:solidFill>
              <a:cs typeface="Arial" panose="020B0604020202020204" pitchFamily="34" charset="0"/>
            </a:endParaRPr>
          </a:p>
        </p:txBody>
      </p:sp>
      <p:sp>
        <p:nvSpPr>
          <p:cNvPr id="97" name="Line 91">
            <a:extLst>
              <a:ext uri="{FF2B5EF4-FFF2-40B4-BE49-F238E27FC236}">
                <a16:creationId xmlns:a16="http://schemas.microsoft.com/office/drawing/2014/main" id="{D73B2848-2FF6-4D86-89DC-8C42652C6130}"/>
              </a:ext>
            </a:extLst>
          </p:cNvPr>
          <p:cNvSpPr>
            <a:spLocks noChangeShapeType="1"/>
          </p:cNvSpPr>
          <p:nvPr/>
        </p:nvSpPr>
        <p:spPr bwMode="auto">
          <a:xfrm flipV="1">
            <a:off x="5206701" y="3107531"/>
            <a:ext cx="0" cy="1253931"/>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98" name="Line 92">
            <a:extLst>
              <a:ext uri="{FF2B5EF4-FFF2-40B4-BE49-F238E27FC236}">
                <a16:creationId xmlns:a16="http://schemas.microsoft.com/office/drawing/2014/main" id="{CF863C6E-1806-41A3-83E0-89F52425F228}"/>
              </a:ext>
            </a:extLst>
          </p:cNvPr>
          <p:cNvSpPr>
            <a:spLocks noChangeShapeType="1"/>
          </p:cNvSpPr>
          <p:nvPr/>
        </p:nvSpPr>
        <p:spPr bwMode="auto">
          <a:xfrm flipH="1">
            <a:off x="5168070" y="4361462"/>
            <a:ext cx="38631" cy="0"/>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99" name="Rectangle 93">
            <a:extLst>
              <a:ext uri="{FF2B5EF4-FFF2-40B4-BE49-F238E27FC236}">
                <a16:creationId xmlns:a16="http://schemas.microsoft.com/office/drawing/2014/main" id="{3BD586A0-A611-437C-8654-D1ED41745BE8}"/>
              </a:ext>
            </a:extLst>
          </p:cNvPr>
          <p:cNvSpPr>
            <a:spLocks noChangeArrowheads="1"/>
          </p:cNvSpPr>
          <p:nvPr/>
        </p:nvSpPr>
        <p:spPr bwMode="auto">
          <a:xfrm>
            <a:off x="5102949" y="4329384"/>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0</a:t>
            </a:r>
            <a:endParaRPr lang="fr-FR" altLang="fr-FR">
              <a:solidFill>
                <a:prstClr val="black">
                  <a:lumMod val="65000"/>
                  <a:lumOff val="35000"/>
                </a:prstClr>
              </a:solidFill>
              <a:cs typeface="Arial" panose="020B0604020202020204" pitchFamily="34" charset="0"/>
            </a:endParaRPr>
          </a:p>
        </p:txBody>
      </p:sp>
      <p:sp>
        <p:nvSpPr>
          <p:cNvPr id="100" name="Line 94">
            <a:extLst>
              <a:ext uri="{FF2B5EF4-FFF2-40B4-BE49-F238E27FC236}">
                <a16:creationId xmlns:a16="http://schemas.microsoft.com/office/drawing/2014/main" id="{C5CC48D9-3C48-4DE9-BBEC-E5AF19D545C3}"/>
              </a:ext>
            </a:extLst>
          </p:cNvPr>
          <p:cNvSpPr>
            <a:spLocks noChangeShapeType="1"/>
          </p:cNvSpPr>
          <p:nvPr/>
        </p:nvSpPr>
        <p:spPr bwMode="auto">
          <a:xfrm flipH="1">
            <a:off x="5168070" y="4239957"/>
            <a:ext cx="38631" cy="0"/>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101" name="Rectangle 95">
            <a:extLst>
              <a:ext uri="{FF2B5EF4-FFF2-40B4-BE49-F238E27FC236}">
                <a16:creationId xmlns:a16="http://schemas.microsoft.com/office/drawing/2014/main" id="{4D8745C5-1C55-458C-9D05-000228F30D27}"/>
              </a:ext>
            </a:extLst>
          </p:cNvPr>
          <p:cNvSpPr>
            <a:spLocks noChangeArrowheads="1"/>
          </p:cNvSpPr>
          <p:nvPr/>
        </p:nvSpPr>
        <p:spPr bwMode="auto">
          <a:xfrm>
            <a:off x="5058800" y="4205936"/>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10</a:t>
            </a:r>
            <a:endParaRPr lang="fr-FR" altLang="fr-FR">
              <a:solidFill>
                <a:prstClr val="black">
                  <a:lumMod val="65000"/>
                  <a:lumOff val="35000"/>
                </a:prstClr>
              </a:solidFill>
              <a:cs typeface="Arial" panose="020B0604020202020204" pitchFamily="34" charset="0"/>
            </a:endParaRPr>
          </a:p>
        </p:txBody>
      </p:sp>
      <p:sp>
        <p:nvSpPr>
          <p:cNvPr id="102" name="Line 96">
            <a:extLst>
              <a:ext uri="{FF2B5EF4-FFF2-40B4-BE49-F238E27FC236}">
                <a16:creationId xmlns:a16="http://schemas.microsoft.com/office/drawing/2014/main" id="{0583D28C-94E3-460F-8981-4C17C12B0B9C}"/>
              </a:ext>
            </a:extLst>
          </p:cNvPr>
          <p:cNvSpPr>
            <a:spLocks noChangeShapeType="1"/>
          </p:cNvSpPr>
          <p:nvPr/>
        </p:nvSpPr>
        <p:spPr bwMode="auto">
          <a:xfrm flipH="1">
            <a:off x="5168070" y="4114564"/>
            <a:ext cx="38631" cy="0"/>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103" name="Rectangle 97">
            <a:extLst>
              <a:ext uri="{FF2B5EF4-FFF2-40B4-BE49-F238E27FC236}">
                <a16:creationId xmlns:a16="http://schemas.microsoft.com/office/drawing/2014/main" id="{3862D85E-A82D-48FD-B5F1-952BA74DBD93}"/>
              </a:ext>
            </a:extLst>
          </p:cNvPr>
          <p:cNvSpPr>
            <a:spLocks noChangeArrowheads="1"/>
          </p:cNvSpPr>
          <p:nvPr/>
        </p:nvSpPr>
        <p:spPr bwMode="auto">
          <a:xfrm>
            <a:off x="5058800" y="4082487"/>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20</a:t>
            </a:r>
            <a:endParaRPr lang="fr-FR" altLang="fr-FR">
              <a:solidFill>
                <a:prstClr val="black">
                  <a:lumMod val="65000"/>
                  <a:lumOff val="35000"/>
                </a:prstClr>
              </a:solidFill>
              <a:cs typeface="Arial" panose="020B0604020202020204" pitchFamily="34" charset="0"/>
            </a:endParaRPr>
          </a:p>
        </p:txBody>
      </p:sp>
      <p:sp>
        <p:nvSpPr>
          <p:cNvPr id="104" name="Line 98">
            <a:extLst>
              <a:ext uri="{FF2B5EF4-FFF2-40B4-BE49-F238E27FC236}">
                <a16:creationId xmlns:a16="http://schemas.microsoft.com/office/drawing/2014/main" id="{5A8B092E-EEEE-4797-9097-410240D009E2}"/>
              </a:ext>
            </a:extLst>
          </p:cNvPr>
          <p:cNvSpPr>
            <a:spLocks noChangeShapeType="1"/>
          </p:cNvSpPr>
          <p:nvPr/>
        </p:nvSpPr>
        <p:spPr bwMode="auto">
          <a:xfrm flipH="1">
            <a:off x="5168070" y="3993059"/>
            <a:ext cx="38631" cy="0"/>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105" name="Rectangle 99">
            <a:extLst>
              <a:ext uri="{FF2B5EF4-FFF2-40B4-BE49-F238E27FC236}">
                <a16:creationId xmlns:a16="http://schemas.microsoft.com/office/drawing/2014/main" id="{F63C2F08-8DBD-4679-AC54-D0A68950A735}"/>
              </a:ext>
            </a:extLst>
          </p:cNvPr>
          <p:cNvSpPr>
            <a:spLocks noChangeArrowheads="1"/>
          </p:cNvSpPr>
          <p:nvPr/>
        </p:nvSpPr>
        <p:spPr bwMode="auto">
          <a:xfrm>
            <a:off x="5058800" y="3959038"/>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30</a:t>
            </a:r>
            <a:endParaRPr lang="fr-FR" altLang="fr-FR">
              <a:solidFill>
                <a:prstClr val="black">
                  <a:lumMod val="65000"/>
                  <a:lumOff val="35000"/>
                </a:prstClr>
              </a:solidFill>
              <a:cs typeface="Arial" panose="020B0604020202020204" pitchFamily="34" charset="0"/>
            </a:endParaRPr>
          </a:p>
        </p:txBody>
      </p:sp>
      <p:sp>
        <p:nvSpPr>
          <p:cNvPr id="106" name="Line 100">
            <a:extLst>
              <a:ext uri="{FF2B5EF4-FFF2-40B4-BE49-F238E27FC236}">
                <a16:creationId xmlns:a16="http://schemas.microsoft.com/office/drawing/2014/main" id="{999B14B1-38AB-4E58-9EE3-1FDDE78021AE}"/>
              </a:ext>
            </a:extLst>
          </p:cNvPr>
          <p:cNvSpPr>
            <a:spLocks noChangeShapeType="1"/>
          </p:cNvSpPr>
          <p:nvPr/>
        </p:nvSpPr>
        <p:spPr bwMode="auto">
          <a:xfrm flipH="1">
            <a:off x="5168070" y="3867666"/>
            <a:ext cx="38631" cy="0"/>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107" name="Rectangle 101">
            <a:extLst>
              <a:ext uri="{FF2B5EF4-FFF2-40B4-BE49-F238E27FC236}">
                <a16:creationId xmlns:a16="http://schemas.microsoft.com/office/drawing/2014/main" id="{09D85302-6D5A-40B1-96DA-7E682E2E009C}"/>
              </a:ext>
            </a:extLst>
          </p:cNvPr>
          <p:cNvSpPr>
            <a:spLocks noChangeArrowheads="1"/>
          </p:cNvSpPr>
          <p:nvPr/>
        </p:nvSpPr>
        <p:spPr bwMode="auto">
          <a:xfrm>
            <a:off x="5058800" y="3835589"/>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40</a:t>
            </a:r>
            <a:endParaRPr lang="fr-FR" altLang="fr-FR">
              <a:solidFill>
                <a:prstClr val="black">
                  <a:lumMod val="65000"/>
                  <a:lumOff val="35000"/>
                </a:prstClr>
              </a:solidFill>
              <a:cs typeface="Arial" panose="020B0604020202020204" pitchFamily="34" charset="0"/>
            </a:endParaRPr>
          </a:p>
        </p:txBody>
      </p:sp>
      <p:sp>
        <p:nvSpPr>
          <p:cNvPr id="108" name="Line 102">
            <a:extLst>
              <a:ext uri="{FF2B5EF4-FFF2-40B4-BE49-F238E27FC236}">
                <a16:creationId xmlns:a16="http://schemas.microsoft.com/office/drawing/2014/main" id="{DBB8AA76-AA7E-42D4-A056-E7D14FFC7C9F}"/>
              </a:ext>
            </a:extLst>
          </p:cNvPr>
          <p:cNvSpPr>
            <a:spLocks noChangeShapeType="1"/>
          </p:cNvSpPr>
          <p:nvPr/>
        </p:nvSpPr>
        <p:spPr bwMode="auto">
          <a:xfrm flipH="1">
            <a:off x="5168070" y="3746161"/>
            <a:ext cx="38631" cy="0"/>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109" name="Rectangle 103">
            <a:extLst>
              <a:ext uri="{FF2B5EF4-FFF2-40B4-BE49-F238E27FC236}">
                <a16:creationId xmlns:a16="http://schemas.microsoft.com/office/drawing/2014/main" id="{D6080757-670C-40DA-91B4-0C447CC510FE}"/>
              </a:ext>
            </a:extLst>
          </p:cNvPr>
          <p:cNvSpPr>
            <a:spLocks noChangeArrowheads="1"/>
          </p:cNvSpPr>
          <p:nvPr/>
        </p:nvSpPr>
        <p:spPr bwMode="auto">
          <a:xfrm>
            <a:off x="5058800" y="3710196"/>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50</a:t>
            </a:r>
            <a:endParaRPr lang="fr-FR" altLang="fr-FR">
              <a:solidFill>
                <a:prstClr val="black">
                  <a:lumMod val="65000"/>
                  <a:lumOff val="35000"/>
                </a:prstClr>
              </a:solidFill>
              <a:cs typeface="Arial" panose="020B0604020202020204" pitchFamily="34" charset="0"/>
            </a:endParaRPr>
          </a:p>
        </p:txBody>
      </p:sp>
      <p:sp>
        <p:nvSpPr>
          <p:cNvPr id="110" name="Line 104">
            <a:extLst>
              <a:ext uri="{FF2B5EF4-FFF2-40B4-BE49-F238E27FC236}">
                <a16:creationId xmlns:a16="http://schemas.microsoft.com/office/drawing/2014/main" id="{E8A63878-B6FA-47E0-90B1-15F534220B3E}"/>
              </a:ext>
            </a:extLst>
          </p:cNvPr>
          <p:cNvSpPr>
            <a:spLocks noChangeShapeType="1"/>
          </p:cNvSpPr>
          <p:nvPr/>
        </p:nvSpPr>
        <p:spPr bwMode="auto">
          <a:xfrm flipH="1">
            <a:off x="5168070" y="3620768"/>
            <a:ext cx="38631" cy="0"/>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111" name="Rectangle 105">
            <a:extLst>
              <a:ext uri="{FF2B5EF4-FFF2-40B4-BE49-F238E27FC236}">
                <a16:creationId xmlns:a16="http://schemas.microsoft.com/office/drawing/2014/main" id="{1E0FEC5F-C9A4-4989-833A-F34A98564056}"/>
              </a:ext>
            </a:extLst>
          </p:cNvPr>
          <p:cNvSpPr>
            <a:spLocks noChangeArrowheads="1"/>
          </p:cNvSpPr>
          <p:nvPr/>
        </p:nvSpPr>
        <p:spPr bwMode="auto">
          <a:xfrm>
            <a:off x="5058800" y="3586747"/>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60</a:t>
            </a:r>
            <a:endParaRPr lang="fr-FR" altLang="fr-FR">
              <a:solidFill>
                <a:prstClr val="black">
                  <a:lumMod val="65000"/>
                  <a:lumOff val="35000"/>
                </a:prstClr>
              </a:solidFill>
              <a:cs typeface="Arial" panose="020B0604020202020204" pitchFamily="34" charset="0"/>
            </a:endParaRPr>
          </a:p>
        </p:txBody>
      </p:sp>
      <p:sp>
        <p:nvSpPr>
          <p:cNvPr id="112" name="Line 106">
            <a:extLst>
              <a:ext uri="{FF2B5EF4-FFF2-40B4-BE49-F238E27FC236}">
                <a16:creationId xmlns:a16="http://schemas.microsoft.com/office/drawing/2014/main" id="{E2B90ADB-F504-412D-9E89-696222CE5503}"/>
              </a:ext>
            </a:extLst>
          </p:cNvPr>
          <p:cNvSpPr>
            <a:spLocks noChangeShapeType="1"/>
          </p:cNvSpPr>
          <p:nvPr/>
        </p:nvSpPr>
        <p:spPr bwMode="auto">
          <a:xfrm flipH="1">
            <a:off x="5168070" y="3499263"/>
            <a:ext cx="38631" cy="0"/>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113" name="Rectangle 107">
            <a:extLst>
              <a:ext uri="{FF2B5EF4-FFF2-40B4-BE49-F238E27FC236}">
                <a16:creationId xmlns:a16="http://schemas.microsoft.com/office/drawing/2014/main" id="{97DEB5FC-E9E5-4EF2-B494-144FD60AF7EE}"/>
              </a:ext>
            </a:extLst>
          </p:cNvPr>
          <p:cNvSpPr>
            <a:spLocks noChangeArrowheads="1"/>
          </p:cNvSpPr>
          <p:nvPr/>
        </p:nvSpPr>
        <p:spPr bwMode="auto">
          <a:xfrm>
            <a:off x="5058800" y="3463298"/>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70</a:t>
            </a:r>
            <a:endParaRPr lang="fr-FR" altLang="fr-FR">
              <a:solidFill>
                <a:prstClr val="black">
                  <a:lumMod val="65000"/>
                  <a:lumOff val="35000"/>
                </a:prstClr>
              </a:solidFill>
              <a:cs typeface="Arial" panose="020B0604020202020204" pitchFamily="34" charset="0"/>
            </a:endParaRPr>
          </a:p>
        </p:txBody>
      </p:sp>
      <p:sp>
        <p:nvSpPr>
          <p:cNvPr id="114" name="Line 108">
            <a:extLst>
              <a:ext uri="{FF2B5EF4-FFF2-40B4-BE49-F238E27FC236}">
                <a16:creationId xmlns:a16="http://schemas.microsoft.com/office/drawing/2014/main" id="{29FB2AA7-70C8-45AA-9EC2-9F655703CB89}"/>
              </a:ext>
            </a:extLst>
          </p:cNvPr>
          <p:cNvSpPr>
            <a:spLocks noChangeShapeType="1"/>
          </p:cNvSpPr>
          <p:nvPr/>
        </p:nvSpPr>
        <p:spPr bwMode="auto">
          <a:xfrm flipH="1">
            <a:off x="5168070" y="3373870"/>
            <a:ext cx="38631" cy="0"/>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115" name="Rectangle 109">
            <a:extLst>
              <a:ext uri="{FF2B5EF4-FFF2-40B4-BE49-F238E27FC236}">
                <a16:creationId xmlns:a16="http://schemas.microsoft.com/office/drawing/2014/main" id="{E2BA60D4-00C9-406F-97CE-7FCFA07364BF}"/>
              </a:ext>
            </a:extLst>
          </p:cNvPr>
          <p:cNvSpPr>
            <a:spLocks noChangeArrowheads="1"/>
          </p:cNvSpPr>
          <p:nvPr/>
        </p:nvSpPr>
        <p:spPr bwMode="auto">
          <a:xfrm>
            <a:off x="5058800" y="3339849"/>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80</a:t>
            </a:r>
            <a:endParaRPr lang="fr-FR" altLang="fr-FR">
              <a:solidFill>
                <a:prstClr val="black">
                  <a:lumMod val="65000"/>
                  <a:lumOff val="35000"/>
                </a:prstClr>
              </a:solidFill>
              <a:cs typeface="Arial" panose="020B0604020202020204" pitchFamily="34" charset="0"/>
            </a:endParaRPr>
          </a:p>
        </p:txBody>
      </p:sp>
      <p:sp>
        <p:nvSpPr>
          <p:cNvPr id="116" name="Line 110">
            <a:extLst>
              <a:ext uri="{FF2B5EF4-FFF2-40B4-BE49-F238E27FC236}">
                <a16:creationId xmlns:a16="http://schemas.microsoft.com/office/drawing/2014/main" id="{CB264B0B-A69E-48C2-A358-1A5E01020CC8}"/>
              </a:ext>
            </a:extLst>
          </p:cNvPr>
          <p:cNvSpPr>
            <a:spLocks noChangeShapeType="1"/>
          </p:cNvSpPr>
          <p:nvPr/>
        </p:nvSpPr>
        <p:spPr bwMode="auto">
          <a:xfrm flipH="1">
            <a:off x="5168070" y="3248476"/>
            <a:ext cx="38631" cy="0"/>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117" name="Rectangle 111">
            <a:extLst>
              <a:ext uri="{FF2B5EF4-FFF2-40B4-BE49-F238E27FC236}">
                <a16:creationId xmlns:a16="http://schemas.microsoft.com/office/drawing/2014/main" id="{6C9305E7-EB0A-4507-AF84-EB5558178908}"/>
              </a:ext>
            </a:extLst>
          </p:cNvPr>
          <p:cNvSpPr>
            <a:spLocks noChangeArrowheads="1"/>
          </p:cNvSpPr>
          <p:nvPr/>
        </p:nvSpPr>
        <p:spPr bwMode="auto">
          <a:xfrm>
            <a:off x="5058800" y="3216399"/>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90</a:t>
            </a:r>
            <a:endParaRPr lang="fr-FR" altLang="fr-FR">
              <a:solidFill>
                <a:prstClr val="black">
                  <a:lumMod val="65000"/>
                  <a:lumOff val="35000"/>
                </a:prstClr>
              </a:solidFill>
              <a:cs typeface="Arial" panose="020B0604020202020204" pitchFamily="34" charset="0"/>
            </a:endParaRPr>
          </a:p>
        </p:txBody>
      </p:sp>
      <p:sp>
        <p:nvSpPr>
          <p:cNvPr id="118" name="Line 112">
            <a:extLst>
              <a:ext uri="{FF2B5EF4-FFF2-40B4-BE49-F238E27FC236}">
                <a16:creationId xmlns:a16="http://schemas.microsoft.com/office/drawing/2014/main" id="{990B8DEB-A65B-4FA7-A6B2-7A6210568B98}"/>
              </a:ext>
            </a:extLst>
          </p:cNvPr>
          <p:cNvSpPr>
            <a:spLocks noChangeShapeType="1"/>
          </p:cNvSpPr>
          <p:nvPr/>
        </p:nvSpPr>
        <p:spPr bwMode="auto">
          <a:xfrm flipH="1">
            <a:off x="5168070" y="3126972"/>
            <a:ext cx="38631" cy="0"/>
          </a:xfrm>
          <a:prstGeom prst="line">
            <a:avLst/>
          </a:prstGeom>
          <a:noFill/>
          <a:ln w="0">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119" name="Rectangle 113">
            <a:extLst>
              <a:ext uri="{FF2B5EF4-FFF2-40B4-BE49-F238E27FC236}">
                <a16:creationId xmlns:a16="http://schemas.microsoft.com/office/drawing/2014/main" id="{F3FF2339-CAC5-48A7-8E3E-50B195086430}"/>
              </a:ext>
            </a:extLst>
          </p:cNvPr>
          <p:cNvSpPr>
            <a:spLocks noChangeArrowheads="1"/>
          </p:cNvSpPr>
          <p:nvPr/>
        </p:nvSpPr>
        <p:spPr bwMode="auto">
          <a:xfrm>
            <a:off x="5014650" y="3092950"/>
            <a:ext cx="12984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100</a:t>
            </a:r>
            <a:endParaRPr lang="fr-FR" altLang="fr-FR">
              <a:solidFill>
                <a:prstClr val="black">
                  <a:lumMod val="65000"/>
                  <a:lumOff val="35000"/>
                </a:prstClr>
              </a:solidFill>
              <a:cs typeface="Arial" panose="020B0604020202020204" pitchFamily="34" charset="0"/>
            </a:endParaRPr>
          </a:p>
        </p:txBody>
      </p:sp>
      <p:sp>
        <p:nvSpPr>
          <p:cNvPr id="120" name="Rectangle 114">
            <a:extLst>
              <a:ext uri="{FF2B5EF4-FFF2-40B4-BE49-F238E27FC236}">
                <a16:creationId xmlns:a16="http://schemas.microsoft.com/office/drawing/2014/main" id="{1C87A498-63E7-4FC9-91B1-03E0B4C07ED6}"/>
              </a:ext>
            </a:extLst>
          </p:cNvPr>
          <p:cNvSpPr>
            <a:spLocks noChangeArrowheads="1"/>
          </p:cNvSpPr>
          <p:nvPr/>
        </p:nvSpPr>
        <p:spPr bwMode="auto">
          <a:xfrm>
            <a:off x="6845690" y="4156363"/>
            <a:ext cx="618759"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72.4 (69.7-75.2%)</a:t>
            </a:r>
          </a:p>
        </p:txBody>
      </p:sp>
      <p:sp>
        <p:nvSpPr>
          <p:cNvPr id="121" name="Rectangle 115">
            <a:extLst>
              <a:ext uri="{FF2B5EF4-FFF2-40B4-BE49-F238E27FC236}">
                <a16:creationId xmlns:a16="http://schemas.microsoft.com/office/drawing/2014/main" id="{3765540A-887B-4DA8-B9BA-FECA487A15DB}"/>
              </a:ext>
            </a:extLst>
          </p:cNvPr>
          <p:cNvSpPr>
            <a:spLocks noChangeArrowheads="1"/>
          </p:cNvSpPr>
          <p:nvPr/>
        </p:nvSpPr>
        <p:spPr bwMode="auto">
          <a:xfrm>
            <a:off x="6313390" y="4157334"/>
            <a:ext cx="357470"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Reference</a:t>
            </a:r>
          </a:p>
        </p:txBody>
      </p:sp>
      <p:sp>
        <p:nvSpPr>
          <p:cNvPr id="122" name="Rectangle 116">
            <a:extLst>
              <a:ext uri="{FF2B5EF4-FFF2-40B4-BE49-F238E27FC236}">
                <a16:creationId xmlns:a16="http://schemas.microsoft.com/office/drawing/2014/main" id="{CD51E047-9FD0-4BC5-A596-488E361E494F}"/>
              </a:ext>
            </a:extLst>
          </p:cNvPr>
          <p:cNvSpPr>
            <a:spLocks noChangeArrowheads="1"/>
          </p:cNvSpPr>
          <p:nvPr/>
        </p:nvSpPr>
        <p:spPr bwMode="auto">
          <a:xfrm>
            <a:off x="5872006" y="4157334"/>
            <a:ext cx="323807"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329/1091</a:t>
            </a:r>
          </a:p>
        </p:txBody>
      </p:sp>
      <p:sp>
        <p:nvSpPr>
          <p:cNvPr id="123" name="Rectangle 117">
            <a:extLst>
              <a:ext uri="{FF2B5EF4-FFF2-40B4-BE49-F238E27FC236}">
                <a16:creationId xmlns:a16="http://schemas.microsoft.com/office/drawing/2014/main" id="{4AC7D9A1-CE3E-43EA-9270-2B1FD6B04415}"/>
              </a:ext>
            </a:extLst>
          </p:cNvPr>
          <p:cNvSpPr>
            <a:spLocks noChangeArrowheads="1"/>
          </p:cNvSpPr>
          <p:nvPr/>
        </p:nvSpPr>
        <p:spPr bwMode="auto">
          <a:xfrm>
            <a:off x="5506918" y="4157334"/>
            <a:ext cx="22762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dirty="0">
                <a:solidFill>
                  <a:srgbClr val="C00000"/>
                </a:solidFill>
                <a:cs typeface="Arial" panose="020B0604020202020204" pitchFamily="34" charset="0"/>
              </a:rPr>
              <a:t>6 Mois</a:t>
            </a:r>
          </a:p>
        </p:txBody>
      </p:sp>
      <p:sp>
        <p:nvSpPr>
          <p:cNvPr id="125" name="Rectangle 119">
            <a:extLst>
              <a:ext uri="{FF2B5EF4-FFF2-40B4-BE49-F238E27FC236}">
                <a16:creationId xmlns:a16="http://schemas.microsoft.com/office/drawing/2014/main" id="{21E50B43-9E71-419C-8F79-5A903FC30FFE}"/>
              </a:ext>
            </a:extLst>
          </p:cNvPr>
          <p:cNvSpPr>
            <a:spLocks noChangeArrowheads="1"/>
          </p:cNvSpPr>
          <p:nvPr/>
        </p:nvSpPr>
        <p:spPr bwMode="auto">
          <a:xfrm>
            <a:off x="6845690" y="4082823"/>
            <a:ext cx="618759"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71.4 (68.7-74.2%)</a:t>
            </a:r>
          </a:p>
        </p:txBody>
      </p:sp>
      <p:sp>
        <p:nvSpPr>
          <p:cNvPr id="126" name="Rectangle 120">
            <a:extLst>
              <a:ext uri="{FF2B5EF4-FFF2-40B4-BE49-F238E27FC236}">
                <a16:creationId xmlns:a16="http://schemas.microsoft.com/office/drawing/2014/main" id="{2C9E7B9E-1CFF-4063-912B-CAAC38376BCC}"/>
              </a:ext>
            </a:extLst>
          </p:cNvPr>
          <p:cNvSpPr>
            <a:spLocks noChangeArrowheads="1"/>
          </p:cNvSpPr>
          <p:nvPr/>
        </p:nvSpPr>
        <p:spPr bwMode="auto">
          <a:xfrm>
            <a:off x="6313390" y="4082823"/>
            <a:ext cx="549831"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dirty="0">
                <a:solidFill>
                  <a:prstClr val="black">
                    <a:lumMod val="65000"/>
                    <a:lumOff val="35000"/>
                  </a:prstClr>
                </a:solidFill>
                <a:cs typeface="Arial" panose="020B0604020202020204" pitchFamily="34" charset="0"/>
              </a:rPr>
              <a:t>1.03 (0.89-1.20)</a:t>
            </a:r>
          </a:p>
        </p:txBody>
      </p:sp>
      <p:sp>
        <p:nvSpPr>
          <p:cNvPr id="127" name="Rectangle 121">
            <a:extLst>
              <a:ext uri="{FF2B5EF4-FFF2-40B4-BE49-F238E27FC236}">
                <a16:creationId xmlns:a16="http://schemas.microsoft.com/office/drawing/2014/main" id="{73A3116A-4AEC-4AC3-8238-400233525970}"/>
              </a:ext>
            </a:extLst>
          </p:cNvPr>
          <p:cNvSpPr>
            <a:spLocks noChangeArrowheads="1"/>
          </p:cNvSpPr>
          <p:nvPr/>
        </p:nvSpPr>
        <p:spPr bwMode="auto">
          <a:xfrm>
            <a:off x="5872006" y="4082823"/>
            <a:ext cx="323807"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348/1112</a:t>
            </a:r>
          </a:p>
        </p:txBody>
      </p:sp>
      <p:sp>
        <p:nvSpPr>
          <p:cNvPr id="128" name="Rectangle 122">
            <a:extLst>
              <a:ext uri="{FF2B5EF4-FFF2-40B4-BE49-F238E27FC236}">
                <a16:creationId xmlns:a16="http://schemas.microsoft.com/office/drawing/2014/main" id="{70F5A855-5854-4E1A-A0BB-C8BD1D9ACC58}"/>
              </a:ext>
            </a:extLst>
          </p:cNvPr>
          <p:cNvSpPr>
            <a:spLocks noChangeArrowheads="1"/>
          </p:cNvSpPr>
          <p:nvPr/>
        </p:nvSpPr>
        <p:spPr bwMode="auto">
          <a:xfrm>
            <a:off x="5506918" y="4082823"/>
            <a:ext cx="22762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dirty="0">
                <a:solidFill>
                  <a:schemeClr val="accent1"/>
                </a:solidFill>
                <a:cs typeface="Arial" panose="020B0604020202020204" pitchFamily="34" charset="0"/>
              </a:rPr>
              <a:t>3 Mois</a:t>
            </a:r>
          </a:p>
        </p:txBody>
      </p:sp>
      <p:sp>
        <p:nvSpPr>
          <p:cNvPr id="130" name="Rectangle 124">
            <a:extLst>
              <a:ext uri="{FF2B5EF4-FFF2-40B4-BE49-F238E27FC236}">
                <a16:creationId xmlns:a16="http://schemas.microsoft.com/office/drawing/2014/main" id="{93DCAEC9-7579-4465-B334-F7DCF576CF12}"/>
              </a:ext>
            </a:extLst>
          </p:cNvPr>
          <p:cNvSpPr>
            <a:spLocks noChangeArrowheads="1"/>
          </p:cNvSpPr>
          <p:nvPr/>
        </p:nvSpPr>
        <p:spPr bwMode="auto">
          <a:xfrm>
            <a:off x="6845689" y="4000031"/>
            <a:ext cx="697307"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b="1" dirty="0" err="1">
                <a:solidFill>
                  <a:prstClr val="black">
                    <a:lumMod val="65000"/>
                    <a:lumOff val="35000"/>
                  </a:prstClr>
                </a:solidFill>
                <a:cs typeface="Arial" panose="020B0604020202020204" pitchFamily="34" charset="0"/>
              </a:rPr>
              <a:t>Tx</a:t>
            </a:r>
            <a:r>
              <a:rPr lang="fr-FR" altLang="fr-FR" sz="600" b="1" dirty="0">
                <a:solidFill>
                  <a:prstClr val="black">
                    <a:lumMod val="65000"/>
                    <a:lumOff val="35000"/>
                  </a:prstClr>
                </a:solidFill>
                <a:cs typeface="Arial" panose="020B0604020202020204" pitchFamily="34" charset="0"/>
              </a:rPr>
              <a:t> à 5 ans (IC 95%)</a:t>
            </a:r>
            <a:endParaRPr lang="fr-FR" altLang="fr-FR" sz="600" dirty="0">
              <a:solidFill>
                <a:prstClr val="black">
                  <a:lumMod val="65000"/>
                  <a:lumOff val="35000"/>
                </a:prstClr>
              </a:solidFill>
              <a:cs typeface="Arial" panose="020B0604020202020204" pitchFamily="34" charset="0"/>
            </a:endParaRPr>
          </a:p>
        </p:txBody>
      </p:sp>
      <p:sp>
        <p:nvSpPr>
          <p:cNvPr id="131" name="Rectangle 125">
            <a:extLst>
              <a:ext uri="{FF2B5EF4-FFF2-40B4-BE49-F238E27FC236}">
                <a16:creationId xmlns:a16="http://schemas.microsoft.com/office/drawing/2014/main" id="{B108DABC-6413-468C-B454-2378DE8D2879}"/>
              </a:ext>
            </a:extLst>
          </p:cNvPr>
          <p:cNvSpPr>
            <a:spLocks noChangeArrowheads="1"/>
          </p:cNvSpPr>
          <p:nvPr/>
        </p:nvSpPr>
        <p:spPr bwMode="auto">
          <a:xfrm>
            <a:off x="6313391" y="4000031"/>
            <a:ext cx="437620"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b="1" dirty="0">
                <a:solidFill>
                  <a:prstClr val="black">
                    <a:lumMod val="65000"/>
                    <a:lumOff val="35000"/>
                  </a:prstClr>
                </a:solidFill>
                <a:cs typeface="Arial" panose="020B0604020202020204" pitchFamily="34" charset="0"/>
              </a:rPr>
              <a:t>HR (IC 95%)</a:t>
            </a:r>
            <a:endParaRPr lang="fr-FR" altLang="fr-FR" sz="600" dirty="0">
              <a:solidFill>
                <a:prstClr val="black">
                  <a:lumMod val="65000"/>
                  <a:lumOff val="35000"/>
                </a:prstClr>
              </a:solidFill>
              <a:cs typeface="Arial" panose="020B0604020202020204" pitchFamily="34" charset="0"/>
            </a:endParaRPr>
          </a:p>
        </p:txBody>
      </p:sp>
      <p:sp>
        <p:nvSpPr>
          <p:cNvPr id="132" name="Rectangle 126">
            <a:extLst>
              <a:ext uri="{FF2B5EF4-FFF2-40B4-BE49-F238E27FC236}">
                <a16:creationId xmlns:a16="http://schemas.microsoft.com/office/drawing/2014/main" id="{684294CA-64D6-4D00-9CC5-CAF48ED4F05B}"/>
              </a:ext>
            </a:extLst>
          </p:cNvPr>
          <p:cNvSpPr>
            <a:spLocks noChangeArrowheads="1"/>
          </p:cNvSpPr>
          <p:nvPr/>
        </p:nvSpPr>
        <p:spPr bwMode="auto">
          <a:xfrm>
            <a:off x="5872006" y="4000031"/>
            <a:ext cx="45685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b="1">
                <a:solidFill>
                  <a:prstClr val="black">
                    <a:lumMod val="65000"/>
                    <a:lumOff val="35000"/>
                  </a:prstClr>
                </a:solidFill>
                <a:cs typeface="Arial" panose="020B0604020202020204" pitchFamily="34" charset="0"/>
              </a:rPr>
              <a:t>Events/Total</a:t>
            </a:r>
            <a:endParaRPr lang="fr-FR" altLang="fr-FR" sz="600">
              <a:solidFill>
                <a:prstClr val="black">
                  <a:lumMod val="65000"/>
                  <a:lumOff val="35000"/>
                </a:prstClr>
              </a:solidFill>
              <a:cs typeface="Arial" panose="020B0604020202020204" pitchFamily="34" charset="0"/>
            </a:endParaRPr>
          </a:p>
        </p:txBody>
      </p:sp>
      <p:sp>
        <p:nvSpPr>
          <p:cNvPr id="133" name="Rectangle 127">
            <a:extLst>
              <a:ext uri="{FF2B5EF4-FFF2-40B4-BE49-F238E27FC236}">
                <a16:creationId xmlns:a16="http://schemas.microsoft.com/office/drawing/2014/main" id="{DC8BE4D4-FA92-4D4B-8112-E0A6A672C654}"/>
              </a:ext>
            </a:extLst>
          </p:cNvPr>
          <p:cNvSpPr>
            <a:spLocks noChangeArrowheads="1"/>
          </p:cNvSpPr>
          <p:nvPr/>
        </p:nvSpPr>
        <p:spPr bwMode="auto">
          <a:xfrm>
            <a:off x="5511333" y="4000031"/>
            <a:ext cx="21961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b="1" dirty="0">
                <a:solidFill>
                  <a:prstClr val="black">
                    <a:lumMod val="65000"/>
                    <a:lumOff val="35000"/>
                  </a:prstClr>
                </a:solidFill>
                <a:cs typeface="Arial" panose="020B0604020202020204" pitchFamily="34" charset="0"/>
              </a:rPr>
              <a:t>Durée</a:t>
            </a:r>
            <a:endParaRPr lang="fr-FR" altLang="fr-FR" sz="600" dirty="0">
              <a:solidFill>
                <a:prstClr val="black">
                  <a:lumMod val="65000"/>
                  <a:lumOff val="35000"/>
                </a:prstClr>
              </a:solidFill>
              <a:cs typeface="Arial" panose="020B0604020202020204" pitchFamily="34" charset="0"/>
            </a:endParaRPr>
          </a:p>
        </p:txBody>
      </p:sp>
      <p:sp>
        <p:nvSpPr>
          <p:cNvPr id="134" name="Rectangle 130">
            <a:extLst>
              <a:ext uri="{FF2B5EF4-FFF2-40B4-BE49-F238E27FC236}">
                <a16:creationId xmlns:a16="http://schemas.microsoft.com/office/drawing/2014/main" id="{B3821B49-CE5B-4459-B95A-831AD7F9FD72}"/>
              </a:ext>
            </a:extLst>
          </p:cNvPr>
          <p:cNvSpPr>
            <a:spLocks noChangeArrowheads="1"/>
          </p:cNvSpPr>
          <p:nvPr/>
        </p:nvSpPr>
        <p:spPr bwMode="auto">
          <a:xfrm>
            <a:off x="1566489" y="4641838"/>
            <a:ext cx="10419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FFFFFF"/>
                </a:solidFill>
                <a:cs typeface="Arial" panose="020B0604020202020204" pitchFamily="34" charset="0"/>
              </a:rPr>
              <a:t>     </a:t>
            </a:r>
            <a:endParaRPr lang="fr-FR" altLang="fr-FR" sz="1800">
              <a:solidFill>
                <a:prstClr val="black"/>
              </a:solidFill>
              <a:cs typeface="Arial" panose="020B0604020202020204" pitchFamily="34" charset="0"/>
            </a:endParaRPr>
          </a:p>
        </p:txBody>
      </p:sp>
      <p:sp>
        <p:nvSpPr>
          <p:cNvPr id="135" name="Rectangle 131">
            <a:extLst>
              <a:ext uri="{FF2B5EF4-FFF2-40B4-BE49-F238E27FC236}">
                <a16:creationId xmlns:a16="http://schemas.microsoft.com/office/drawing/2014/main" id="{6103B244-8A89-45BB-BCD1-2CF547B0E5F9}"/>
              </a:ext>
            </a:extLst>
          </p:cNvPr>
          <p:cNvSpPr>
            <a:spLocks noChangeArrowheads="1"/>
          </p:cNvSpPr>
          <p:nvPr/>
        </p:nvSpPr>
        <p:spPr bwMode="auto">
          <a:xfrm>
            <a:off x="2013503" y="4641838"/>
            <a:ext cx="10419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FFFFFF"/>
                </a:solidFill>
                <a:cs typeface="Arial" panose="020B0604020202020204" pitchFamily="34" charset="0"/>
              </a:rPr>
              <a:t>     </a:t>
            </a:r>
            <a:endParaRPr lang="fr-FR" altLang="fr-FR" sz="1800">
              <a:solidFill>
                <a:prstClr val="black"/>
              </a:solidFill>
              <a:cs typeface="Arial" panose="020B0604020202020204" pitchFamily="34" charset="0"/>
            </a:endParaRPr>
          </a:p>
        </p:txBody>
      </p:sp>
      <p:sp>
        <p:nvSpPr>
          <p:cNvPr id="136" name="Rectangle 132">
            <a:extLst>
              <a:ext uri="{FF2B5EF4-FFF2-40B4-BE49-F238E27FC236}">
                <a16:creationId xmlns:a16="http://schemas.microsoft.com/office/drawing/2014/main" id="{0FF8067D-F5B8-4C3E-8D39-D4D7CEF1ECAF}"/>
              </a:ext>
            </a:extLst>
          </p:cNvPr>
          <p:cNvSpPr>
            <a:spLocks noChangeArrowheads="1"/>
          </p:cNvSpPr>
          <p:nvPr/>
        </p:nvSpPr>
        <p:spPr bwMode="auto">
          <a:xfrm>
            <a:off x="2460516" y="4641838"/>
            <a:ext cx="10419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FFFFFF"/>
                </a:solidFill>
                <a:cs typeface="Arial" panose="020B0604020202020204" pitchFamily="34" charset="0"/>
              </a:rPr>
              <a:t>     </a:t>
            </a:r>
            <a:endParaRPr lang="fr-FR" altLang="fr-FR" sz="1800">
              <a:solidFill>
                <a:prstClr val="black"/>
              </a:solidFill>
              <a:cs typeface="Arial" panose="020B0604020202020204" pitchFamily="34" charset="0"/>
            </a:endParaRPr>
          </a:p>
        </p:txBody>
      </p:sp>
      <p:sp>
        <p:nvSpPr>
          <p:cNvPr id="137" name="Rectangle 133">
            <a:extLst>
              <a:ext uri="{FF2B5EF4-FFF2-40B4-BE49-F238E27FC236}">
                <a16:creationId xmlns:a16="http://schemas.microsoft.com/office/drawing/2014/main" id="{35ED8739-16C2-4319-AD5C-D2B2CB1B92A8}"/>
              </a:ext>
            </a:extLst>
          </p:cNvPr>
          <p:cNvSpPr>
            <a:spLocks noChangeArrowheads="1"/>
          </p:cNvSpPr>
          <p:nvPr/>
        </p:nvSpPr>
        <p:spPr bwMode="auto">
          <a:xfrm>
            <a:off x="2908634" y="4641838"/>
            <a:ext cx="10419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FFFFFF"/>
                </a:solidFill>
                <a:cs typeface="Arial" panose="020B0604020202020204" pitchFamily="34" charset="0"/>
              </a:rPr>
              <a:t>     </a:t>
            </a:r>
            <a:endParaRPr lang="fr-FR" altLang="fr-FR" sz="1800">
              <a:solidFill>
                <a:prstClr val="black"/>
              </a:solidFill>
              <a:cs typeface="Arial" panose="020B0604020202020204" pitchFamily="34" charset="0"/>
            </a:endParaRPr>
          </a:p>
        </p:txBody>
      </p:sp>
      <p:sp>
        <p:nvSpPr>
          <p:cNvPr id="138" name="Rectangle 134">
            <a:extLst>
              <a:ext uri="{FF2B5EF4-FFF2-40B4-BE49-F238E27FC236}">
                <a16:creationId xmlns:a16="http://schemas.microsoft.com/office/drawing/2014/main" id="{96304197-C30B-4A28-BDC3-D369CE4D0841}"/>
              </a:ext>
            </a:extLst>
          </p:cNvPr>
          <p:cNvSpPr>
            <a:spLocks noChangeArrowheads="1"/>
          </p:cNvSpPr>
          <p:nvPr/>
        </p:nvSpPr>
        <p:spPr bwMode="auto">
          <a:xfrm>
            <a:off x="3355647" y="4641838"/>
            <a:ext cx="10419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FFFFFF"/>
                </a:solidFill>
                <a:cs typeface="Arial" panose="020B0604020202020204" pitchFamily="34" charset="0"/>
              </a:rPr>
              <a:t>     </a:t>
            </a:r>
            <a:endParaRPr lang="fr-FR" altLang="fr-FR" sz="1800">
              <a:solidFill>
                <a:prstClr val="black"/>
              </a:solidFill>
              <a:cs typeface="Arial" panose="020B0604020202020204" pitchFamily="34" charset="0"/>
            </a:endParaRPr>
          </a:p>
        </p:txBody>
      </p:sp>
      <p:sp>
        <p:nvSpPr>
          <p:cNvPr id="139" name="Rectangle 135">
            <a:extLst>
              <a:ext uri="{FF2B5EF4-FFF2-40B4-BE49-F238E27FC236}">
                <a16:creationId xmlns:a16="http://schemas.microsoft.com/office/drawing/2014/main" id="{9F8B0F08-DC6D-471E-9FC7-F4518A23A83F}"/>
              </a:ext>
            </a:extLst>
          </p:cNvPr>
          <p:cNvSpPr>
            <a:spLocks noChangeArrowheads="1"/>
          </p:cNvSpPr>
          <p:nvPr/>
        </p:nvSpPr>
        <p:spPr bwMode="auto">
          <a:xfrm>
            <a:off x="3811288" y="4641838"/>
            <a:ext cx="8335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FFFFFF"/>
                </a:solidFill>
                <a:cs typeface="Arial" panose="020B0604020202020204" pitchFamily="34" charset="0"/>
              </a:rPr>
              <a:t>    </a:t>
            </a:r>
            <a:endParaRPr lang="fr-FR" altLang="fr-FR" sz="1800">
              <a:solidFill>
                <a:prstClr val="black"/>
              </a:solidFill>
              <a:cs typeface="Arial" panose="020B0604020202020204" pitchFamily="34" charset="0"/>
            </a:endParaRPr>
          </a:p>
        </p:txBody>
      </p:sp>
      <p:sp>
        <p:nvSpPr>
          <p:cNvPr id="140" name="Rectangle 136">
            <a:extLst>
              <a:ext uri="{FF2B5EF4-FFF2-40B4-BE49-F238E27FC236}">
                <a16:creationId xmlns:a16="http://schemas.microsoft.com/office/drawing/2014/main" id="{77DF2DEB-CDB7-447F-A0D7-642D3AA48A2E}"/>
              </a:ext>
            </a:extLst>
          </p:cNvPr>
          <p:cNvSpPr>
            <a:spLocks noChangeArrowheads="1"/>
          </p:cNvSpPr>
          <p:nvPr/>
        </p:nvSpPr>
        <p:spPr bwMode="auto">
          <a:xfrm>
            <a:off x="4258302" y="4641838"/>
            <a:ext cx="8335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FFFFFF"/>
                </a:solidFill>
                <a:cs typeface="Arial" panose="020B0604020202020204" pitchFamily="34" charset="0"/>
              </a:rPr>
              <a:t>    </a:t>
            </a:r>
            <a:endParaRPr lang="fr-FR" altLang="fr-FR" sz="1800">
              <a:solidFill>
                <a:prstClr val="black"/>
              </a:solidFill>
              <a:cs typeface="Arial" panose="020B0604020202020204" pitchFamily="34" charset="0"/>
            </a:endParaRPr>
          </a:p>
        </p:txBody>
      </p:sp>
      <p:sp>
        <p:nvSpPr>
          <p:cNvPr id="141" name="Rectangle 137">
            <a:extLst>
              <a:ext uri="{FF2B5EF4-FFF2-40B4-BE49-F238E27FC236}">
                <a16:creationId xmlns:a16="http://schemas.microsoft.com/office/drawing/2014/main" id="{35A64BBF-B559-46CC-82B0-354B78C7A249}"/>
              </a:ext>
            </a:extLst>
          </p:cNvPr>
          <p:cNvSpPr>
            <a:spLocks noChangeArrowheads="1"/>
          </p:cNvSpPr>
          <p:nvPr/>
        </p:nvSpPr>
        <p:spPr bwMode="auto">
          <a:xfrm>
            <a:off x="1566489" y="4578655"/>
            <a:ext cx="10419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FFFFFF"/>
                </a:solidFill>
                <a:cs typeface="Arial" panose="020B0604020202020204" pitchFamily="34" charset="0"/>
              </a:rPr>
              <a:t>     </a:t>
            </a:r>
            <a:endParaRPr lang="fr-FR" altLang="fr-FR" sz="1800">
              <a:solidFill>
                <a:prstClr val="black"/>
              </a:solidFill>
              <a:cs typeface="Arial" panose="020B0604020202020204" pitchFamily="34" charset="0"/>
            </a:endParaRPr>
          </a:p>
        </p:txBody>
      </p:sp>
      <p:sp>
        <p:nvSpPr>
          <p:cNvPr id="142" name="Rectangle 138">
            <a:extLst>
              <a:ext uri="{FF2B5EF4-FFF2-40B4-BE49-F238E27FC236}">
                <a16:creationId xmlns:a16="http://schemas.microsoft.com/office/drawing/2014/main" id="{70970692-5026-455A-8956-EC74D00453CF}"/>
              </a:ext>
            </a:extLst>
          </p:cNvPr>
          <p:cNvSpPr>
            <a:spLocks noChangeArrowheads="1"/>
          </p:cNvSpPr>
          <p:nvPr/>
        </p:nvSpPr>
        <p:spPr bwMode="auto">
          <a:xfrm>
            <a:off x="2013503" y="4578655"/>
            <a:ext cx="10419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FFFFFF"/>
                </a:solidFill>
                <a:cs typeface="Arial" panose="020B0604020202020204" pitchFamily="34" charset="0"/>
              </a:rPr>
              <a:t>     </a:t>
            </a:r>
            <a:endParaRPr lang="fr-FR" altLang="fr-FR" sz="1800">
              <a:solidFill>
                <a:prstClr val="black"/>
              </a:solidFill>
              <a:cs typeface="Arial" panose="020B0604020202020204" pitchFamily="34" charset="0"/>
            </a:endParaRPr>
          </a:p>
        </p:txBody>
      </p:sp>
      <p:sp>
        <p:nvSpPr>
          <p:cNvPr id="143" name="Rectangle 139">
            <a:extLst>
              <a:ext uri="{FF2B5EF4-FFF2-40B4-BE49-F238E27FC236}">
                <a16:creationId xmlns:a16="http://schemas.microsoft.com/office/drawing/2014/main" id="{DD42587C-E6AC-407F-AFC2-0D371C4ADF87}"/>
              </a:ext>
            </a:extLst>
          </p:cNvPr>
          <p:cNvSpPr>
            <a:spLocks noChangeArrowheads="1"/>
          </p:cNvSpPr>
          <p:nvPr/>
        </p:nvSpPr>
        <p:spPr bwMode="auto">
          <a:xfrm>
            <a:off x="2460516" y="4578655"/>
            <a:ext cx="10419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FFFFFF"/>
                </a:solidFill>
                <a:cs typeface="Arial" panose="020B0604020202020204" pitchFamily="34" charset="0"/>
              </a:rPr>
              <a:t>     </a:t>
            </a:r>
            <a:endParaRPr lang="fr-FR" altLang="fr-FR" sz="1800">
              <a:solidFill>
                <a:prstClr val="black"/>
              </a:solidFill>
              <a:cs typeface="Arial" panose="020B0604020202020204" pitchFamily="34" charset="0"/>
            </a:endParaRPr>
          </a:p>
        </p:txBody>
      </p:sp>
      <p:sp>
        <p:nvSpPr>
          <p:cNvPr id="144" name="Rectangle 140">
            <a:extLst>
              <a:ext uri="{FF2B5EF4-FFF2-40B4-BE49-F238E27FC236}">
                <a16:creationId xmlns:a16="http://schemas.microsoft.com/office/drawing/2014/main" id="{383BF84B-E9C4-4352-A2E9-E436EC4E84D8}"/>
              </a:ext>
            </a:extLst>
          </p:cNvPr>
          <p:cNvSpPr>
            <a:spLocks noChangeArrowheads="1"/>
          </p:cNvSpPr>
          <p:nvPr/>
        </p:nvSpPr>
        <p:spPr bwMode="auto">
          <a:xfrm>
            <a:off x="2908634" y="4578655"/>
            <a:ext cx="10419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FFFFFF"/>
                </a:solidFill>
                <a:cs typeface="Arial" panose="020B0604020202020204" pitchFamily="34" charset="0"/>
              </a:rPr>
              <a:t>     </a:t>
            </a:r>
            <a:endParaRPr lang="fr-FR" altLang="fr-FR" sz="1800">
              <a:solidFill>
                <a:prstClr val="black"/>
              </a:solidFill>
              <a:cs typeface="Arial" panose="020B0604020202020204" pitchFamily="34" charset="0"/>
            </a:endParaRPr>
          </a:p>
        </p:txBody>
      </p:sp>
      <p:sp>
        <p:nvSpPr>
          <p:cNvPr id="145" name="Rectangle 141">
            <a:extLst>
              <a:ext uri="{FF2B5EF4-FFF2-40B4-BE49-F238E27FC236}">
                <a16:creationId xmlns:a16="http://schemas.microsoft.com/office/drawing/2014/main" id="{30F13EFF-0F18-4D9D-B26F-DA02BC7489B9}"/>
              </a:ext>
            </a:extLst>
          </p:cNvPr>
          <p:cNvSpPr>
            <a:spLocks noChangeArrowheads="1"/>
          </p:cNvSpPr>
          <p:nvPr/>
        </p:nvSpPr>
        <p:spPr bwMode="auto">
          <a:xfrm>
            <a:off x="3355647" y="4578655"/>
            <a:ext cx="10419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FFFFFF"/>
                </a:solidFill>
                <a:cs typeface="Arial" panose="020B0604020202020204" pitchFamily="34" charset="0"/>
              </a:rPr>
              <a:t>     </a:t>
            </a:r>
            <a:endParaRPr lang="fr-FR" altLang="fr-FR" sz="1800">
              <a:solidFill>
                <a:prstClr val="black"/>
              </a:solidFill>
              <a:cs typeface="Arial" panose="020B0604020202020204" pitchFamily="34" charset="0"/>
            </a:endParaRPr>
          </a:p>
        </p:txBody>
      </p:sp>
      <p:sp>
        <p:nvSpPr>
          <p:cNvPr id="146" name="Rectangle 142">
            <a:extLst>
              <a:ext uri="{FF2B5EF4-FFF2-40B4-BE49-F238E27FC236}">
                <a16:creationId xmlns:a16="http://schemas.microsoft.com/office/drawing/2014/main" id="{C01D2FAC-64B4-4C9B-B174-C3384E2A98B1}"/>
              </a:ext>
            </a:extLst>
          </p:cNvPr>
          <p:cNvSpPr>
            <a:spLocks noChangeArrowheads="1"/>
          </p:cNvSpPr>
          <p:nvPr/>
        </p:nvSpPr>
        <p:spPr bwMode="auto">
          <a:xfrm>
            <a:off x="3811288" y="4578655"/>
            <a:ext cx="8335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FFFFFF"/>
                </a:solidFill>
                <a:cs typeface="Arial" panose="020B0604020202020204" pitchFamily="34" charset="0"/>
              </a:rPr>
              <a:t>    </a:t>
            </a:r>
            <a:endParaRPr lang="fr-FR" altLang="fr-FR" sz="1800">
              <a:solidFill>
                <a:prstClr val="black"/>
              </a:solidFill>
              <a:cs typeface="Arial" panose="020B0604020202020204" pitchFamily="34" charset="0"/>
            </a:endParaRPr>
          </a:p>
        </p:txBody>
      </p:sp>
      <p:sp>
        <p:nvSpPr>
          <p:cNvPr id="147" name="Rectangle 143">
            <a:extLst>
              <a:ext uri="{FF2B5EF4-FFF2-40B4-BE49-F238E27FC236}">
                <a16:creationId xmlns:a16="http://schemas.microsoft.com/office/drawing/2014/main" id="{C3DBF237-A3B6-4127-B414-8A11F47398D5}"/>
              </a:ext>
            </a:extLst>
          </p:cNvPr>
          <p:cNvSpPr>
            <a:spLocks noChangeArrowheads="1"/>
          </p:cNvSpPr>
          <p:nvPr/>
        </p:nvSpPr>
        <p:spPr bwMode="auto">
          <a:xfrm>
            <a:off x="4258302" y="4578655"/>
            <a:ext cx="8335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FFFFFF"/>
                </a:solidFill>
                <a:cs typeface="Arial" panose="020B0604020202020204" pitchFamily="34" charset="0"/>
              </a:rPr>
              <a:t>    </a:t>
            </a:r>
            <a:endParaRPr lang="fr-FR" altLang="fr-FR" sz="1800">
              <a:solidFill>
                <a:prstClr val="black"/>
              </a:solidFill>
              <a:cs typeface="Arial" panose="020B0604020202020204" pitchFamily="34" charset="0"/>
            </a:endParaRPr>
          </a:p>
        </p:txBody>
      </p:sp>
      <p:sp>
        <p:nvSpPr>
          <p:cNvPr id="148" name="Freeform 144">
            <a:extLst>
              <a:ext uri="{FF2B5EF4-FFF2-40B4-BE49-F238E27FC236}">
                <a16:creationId xmlns:a16="http://schemas.microsoft.com/office/drawing/2014/main" id="{4967C183-FC25-4C4A-BCBC-9CB9A46E22F0}"/>
              </a:ext>
            </a:extLst>
          </p:cNvPr>
          <p:cNvSpPr>
            <a:spLocks/>
          </p:cNvSpPr>
          <p:nvPr/>
        </p:nvSpPr>
        <p:spPr bwMode="auto">
          <a:xfrm>
            <a:off x="1612932" y="3126972"/>
            <a:ext cx="2683186" cy="399508"/>
          </a:xfrm>
          <a:custGeom>
            <a:avLst/>
            <a:gdLst>
              <a:gd name="T0" fmla="*/ 10 w 553"/>
              <a:gd name="T1" fmla="*/ 1 h 102"/>
              <a:gd name="T2" fmla="*/ 30 w 553"/>
              <a:gd name="T3" fmla="*/ 1 h 102"/>
              <a:gd name="T4" fmla="*/ 52 w 553"/>
              <a:gd name="T5" fmla="*/ 4 h 102"/>
              <a:gd name="T6" fmla="*/ 68 w 553"/>
              <a:gd name="T7" fmla="*/ 6 h 102"/>
              <a:gd name="T8" fmla="*/ 83 w 553"/>
              <a:gd name="T9" fmla="*/ 9 h 102"/>
              <a:gd name="T10" fmla="*/ 102 w 553"/>
              <a:gd name="T11" fmla="*/ 10 h 102"/>
              <a:gd name="T12" fmla="*/ 116 w 553"/>
              <a:gd name="T13" fmla="*/ 13 h 102"/>
              <a:gd name="T14" fmla="*/ 135 w 553"/>
              <a:gd name="T15" fmla="*/ 17 h 102"/>
              <a:gd name="T16" fmla="*/ 147 w 553"/>
              <a:gd name="T17" fmla="*/ 20 h 102"/>
              <a:gd name="T18" fmla="*/ 160 w 553"/>
              <a:gd name="T19" fmla="*/ 22 h 102"/>
              <a:gd name="T20" fmla="*/ 170 w 553"/>
              <a:gd name="T21" fmla="*/ 25 h 102"/>
              <a:gd name="T22" fmla="*/ 182 w 553"/>
              <a:gd name="T23" fmla="*/ 28 h 102"/>
              <a:gd name="T24" fmla="*/ 194 w 553"/>
              <a:gd name="T25" fmla="*/ 30 h 102"/>
              <a:gd name="T26" fmla="*/ 206 w 553"/>
              <a:gd name="T27" fmla="*/ 33 h 102"/>
              <a:gd name="T28" fmla="*/ 220 w 553"/>
              <a:gd name="T29" fmla="*/ 36 h 102"/>
              <a:gd name="T30" fmla="*/ 230 w 553"/>
              <a:gd name="T31" fmla="*/ 38 h 102"/>
              <a:gd name="T32" fmla="*/ 244 w 553"/>
              <a:gd name="T33" fmla="*/ 41 h 102"/>
              <a:gd name="T34" fmla="*/ 258 w 553"/>
              <a:gd name="T35" fmla="*/ 44 h 102"/>
              <a:gd name="T36" fmla="*/ 268 w 553"/>
              <a:gd name="T37" fmla="*/ 46 h 102"/>
              <a:gd name="T38" fmla="*/ 275 w 553"/>
              <a:gd name="T39" fmla="*/ 48 h 102"/>
              <a:gd name="T40" fmla="*/ 279 w 553"/>
              <a:gd name="T41" fmla="*/ 49 h 102"/>
              <a:gd name="T42" fmla="*/ 284 w 553"/>
              <a:gd name="T43" fmla="*/ 51 h 102"/>
              <a:gd name="T44" fmla="*/ 292 w 553"/>
              <a:gd name="T45" fmla="*/ 52 h 102"/>
              <a:gd name="T46" fmla="*/ 308 w 553"/>
              <a:gd name="T47" fmla="*/ 57 h 102"/>
              <a:gd name="T48" fmla="*/ 321 w 553"/>
              <a:gd name="T49" fmla="*/ 59 h 102"/>
              <a:gd name="T50" fmla="*/ 331 w 553"/>
              <a:gd name="T51" fmla="*/ 60 h 102"/>
              <a:gd name="T52" fmla="*/ 343 w 553"/>
              <a:gd name="T53" fmla="*/ 62 h 102"/>
              <a:gd name="T54" fmla="*/ 350 w 553"/>
              <a:gd name="T55" fmla="*/ 64 h 102"/>
              <a:gd name="T56" fmla="*/ 359 w 553"/>
              <a:gd name="T57" fmla="*/ 66 h 102"/>
              <a:gd name="T58" fmla="*/ 366 w 553"/>
              <a:gd name="T59" fmla="*/ 68 h 102"/>
              <a:gd name="T60" fmla="*/ 369 w 553"/>
              <a:gd name="T61" fmla="*/ 69 h 102"/>
              <a:gd name="T62" fmla="*/ 374 w 553"/>
              <a:gd name="T63" fmla="*/ 70 h 102"/>
              <a:gd name="T64" fmla="*/ 382 w 553"/>
              <a:gd name="T65" fmla="*/ 71 h 102"/>
              <a:gd name="T66" fmla="*/ 389 w 553"/>
              <a:gd name="T67" fmla="*/ 72 h 102"/>
              <a:gd name="T68" fmla="*/ 398 w 553"/>
              <a:gd name="T69" fmla="*/ 74 h 102"/>
              <a:gd name="T70" fmla="*/ 410 w 553"/>
              <a:gd name="T71" fmla="*/ 76 h 102"/>
              <a:gd name="T72" fmla="*/ 414 w 553"/>
              <a:gd name="T73" fmla="*/ 78 h 102"/>
              <a:gd name="T74" fmla="*/ 420 w 553"/>
              <a:gd name="T75" fmla="*/ 80 h 102"/>
              <a:gd name="T76" fmla="*/ 426 w 553"/>
              <a:gd name="T77" fmla="*/ 81 h 102"/>
              <a:gd name="T78" fmla="*/ 434 w 553"/>
              <a:gd name="T79" fmla="*/ 84 h 102"/>
              <a:gd name="T80" fmla="*/ 442 w 553"/>
              <a:gd name="T81" fmla="*/ 85 h 102"/>
              <a:gd name="T82" fmla="*/ 451 w 553"/>
              <a:gd name="T83" fmla="*/ 86 h 102"/>
              <a:gd name="T84" fmla="*/ 458 w 553"/>
              <a:gd name="T85" fmla="*/ 86 h 102"/>
              <a:gd name="T86" fmla="*/ 461 w 553"/>
              <a:gd name="T87" fmla="*/ 87 h 102"/>
              <a:gd name="T88" fmla="*/ 463 w 553"/>
              <a:gd name="T89" fmla="*/ 87 h 102"/>
              <a:gd name="T90" fmla="*/ 466 w 553"/>
              <a:gd name="T91" fmla="*/ 87 h 102"/>
              <a:gd name="T92" fmla="*/ 468 w 553"/>
              <a:gd name="T93" fmla="*/ 87 h 102"/>
              <a:gd name="T94" fmla="*/ 473 w 553"/>
              <a:gd name="T95" fmla="*/ 89 h 102"/>
              <a:gd name="T96" fmla="*/ 477 w 553"/>
              <a:gd name="T97" fmla="*/ 90 h 102"/>
              <a:gd name="T98" fmla="*/ 485 w 553"/>
              <a:gd name="T99" fmla="*/ 91 h 102"/>
              <a:gd name="T100" fmla="*/ 492 w 553"/>
              <a:gd name="T101" fmla="*/ 92 h 102"/>
              <a:gd name="T102" fmla="*/ 500 w 553"/>
              <a:gd name="T103" fmla="*/ 92 h 102"/>
              <a:gd name="T104" fmla="*/ 505 w 553"/>
              <a:gd name="T105" fmla="*/ 94 h 102"/>
              <a:gd name="T106" fmla="*/ 509 w 553"/>
              <a:gd name="T107" fmla="*/ 94 h 102"/>
              <a:gd name="T108" fmla="*/ 513 w 553"/>
              <a:gd name="T109" fmla="*/ 95 h 102"/>
              <a:gd name="T110" fmla="*/ 521 w 553"/>
              <a:gd name="T111" fmla="*/ 95 h 102"/>
              <a:gd name="T112" fmla="*/ 528 w 553"/>
              <a:gd name="T113" fmla="*/ 97 h 102"/>
              <a:gd name="T114" fmla="*/ 534 w 553"/>
              <a:gd name="T115" fmla="*/ 98 h 102"/>
              <a:gd name="T116" fmla="*/ 539 w 553"/>
              <a:gd name="T117" fmla="*/ 99 h 102"/>
              <a:gd name="T118" fmla="*/ 544 w 553"/>
              <a:gd name="T119" fmla="*/ 101 h 102"/>
              <a:gd name="T120" fmla="*/ 548 w 553"/>
              <a:gd name="T121" fmla="*/ 101 h 102"/>
              <a:gd name="T122" fmla="*/ 551 w 553"/>
              <a:gd name="T123" fmla="*/ 102 h 102"/>
              <a:gd name="T124" fmla="*/ 553 w 553"/>
              <a:gd name="T125"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3" h="102">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2" y="0"/>
                </a:lnTo>
                <a:lnTo>
                  <a:pt x="2" y="0"/>
                </a:lnTo>
                <a:lnTo>
                  <a:pt x="2" y="0"/>
                </a:lnTo>
                <a:lnTo>
                  <a:pt x="3" y="0"/>
                </a:lnTo>
                <a:lnTo>
                  <a:pt x="3" y="0"/>
                </a:lnTo>
                <a:lnTo>
                  <a:pt x="3" y="0"/>
                </a:lnTo>
                <a:lnTo>
                  <a:pt x="3" y="0"/>
                </a:lnTo>
                <a:lnTo>
                  <a:pt x="3" y="0"/>
                </a:lnTo>
                <a:lnTo>
                  <a:pt x="3" y="0"/>
                </a:lnTo>
                <a:lnTo>
                  <a:pt x="4" y="0"/>
                </a:lnTo>
                <a:lnTo>
                  <a:pt x="4" y="1"/>
                </a:lnTo>
                <a:lnTo>
                  <a:pt x="4" y="1"/>
                </a:lnTo>
                <a:lnTo>
                  <a:pt x="4" y="1"/>
                </a:lnTo>
                <a:lnTo>
                  <a:pt x="4" y="1"/>
                </a:lnTo>
                <a:lnTo>
                  <a:pt x="4" y="1"/>
                </a:lnTo>
                <a:lnTo>
                  <a:pt x="5" y="1"/>
                </a:lnTo>
                <a:lnTo>
                  <a:pt x="5" y="1"/>
                </a:lnTo>
                <a:lnTo>
                  <a:pt x="5" y="1"/>
                </a:lnTo>
                <a:lnTo>
                  <a:pt x="7" y="1"/>
                </a:lnTo>
                <a:lnTo>
                  <a:pt x="7" y="1"/>
                </a:lnTo>
                <a:lnTo>
                  <a:pt x="7" y="1"/>
                </a:lnTo>
                <a:lnTo>
                  <a:pt x="10" y="1"/>
                </a:lnTo>
                <a:lnTo>
                  <a:pt x="10" y="1"/>
                </a:lnTo>
                <a:lnTo>
                  <a:pt x="10" y="1"/>
                </a:lnTo>
                <a:lnTo>
                  <a:pt x="10" y="1"/>
                </a:lnTo>
                <a:lnTo>
                  <a:pt x="10" y="1"/>
                </a:lnTo>
                <a:lnTo>
                  <a:pt x="10" y="1"/>
                </a:lnTo>
                <a:lnTo>
                  <a:pt x="11" y="1"/>
                </a:lnTo>
                <a:lnTo>
                  <a:pt x="11" y="1"/>
                </a:lnTo>
                <a:lnTo>
                  <a:pt x="11" y="1"/>
                </a:lnTo>
                <a:lnTo>
                  <a:pt x="13" y="1"/>
                </a:lnTo>
                <a:lnTo>
                  <a:pt x="13" y="1"/>
                </a:lnTo>
                <a:lnTo>
                  <a:pt x="13" y="1"/>
                </a:lnTo>
                <a:lnTo>
                  <a:pt x="13" y="1"/>
                </a:lnTo>
                <a:lnTo>
                  <a:pt x="13" y="1"/>
                </a:lnTo>
                <a:lnTo>
                  <a:pt x="13" y="1"/>
                </a:lnTo>
                <a:lnTo>
                  <a:pt x="15" y="1"/>
                </a:lnTo>
                <a:lnTo>
                  <a:pt x="15" y="1"/>
                </a:lnTo>
                <a:lnTo>
                  <a:pt x="15" y="1"/>
                </a:lnTo>
                <a:lnTo>
                  <a:pt x="16" y="1"/>
                </a:lnTo>
                <a:lnTo>
                  <a:pt x="16" y="1"/>
                </a:lnTo>
                <a:lnTo>
                  <a:pt x="16" y="1"/>
                </a:lnTo>
                <a:lnTo>
                  <a:pt x="21" y="1"/>
                </a:lnTo>
                <a:lnTo>
                  <a:pt x="21" y="1"/>
                </a:lnTo>
                <a:lnTo>
                  <a:pt x="21" y="1"/>
                </a:lnTo>
                <a:lnTo>
                  <a:pt x="21" y="1"/>
                </a:lnTo>
                <a:lnTo>
                  <a:pt x="21" y="1"/>
                </a:lnTo>
                <a:lnTo>
                  <a:pt x="21" y="1"/>
                </a:lnTo>
                <a:lnTo>
                  <a:pt x="22" y="1"/>
                </a:lnTo>
                <a:lnTo>
                  <a:pt x="22" y="1"/>
                </a:lnTo>
                <a:lnTo>
                  <a:pt x="22" y="1"/>
                </a:lnTo>
                <a:lnTo>
                  <a:pt x="23" y="1"/>
                </a:lnTo>
                <a:lnTo>
                  <a:pt x="23" y="1"/>
                </a:lnTo>
                <a:lnTo>
                  <a:pt x="23" y="1"/>
                </a:lnTo>
                <a:lnTo>
                  <a:pt x="24" y="1"/>
                </a:lnTo>
                <a:lnTo>
                  <a:pt x="24" y="1"/>
                </a:lnTo>
                <a:lnTo>
                  <a:pt x="24" y="1"/>
                </a:lnTo>
                <a:lnTo>
                  <a:pt x="27" y="1"/>
                </a:lnTo>
                <a:lnTo>
                  <a:pt x="27" y="1"/>
                </a:lnTo>
                <a:lnTo>
                  <a:pt x="27" y="1"/>
                </a:lnTo>
                <a:lnTo>
                  <a:pt x="27" y="1"/>
                </a:lnTo>
                <a:lnTo>
                  <a:pt x="27" y="1"/>
                </a:lnTo>
                <a:lnTo>
                  <a:pt x="27" y="1"/>
                </a:lnTo>
                <a:lnTo>
                  <a:pt x="29" y="1"/>
                </a:lnTo>
                <a:lnTo>
                  <a:pt x="29" y="1"/>
                </a:lnTo>
                <a:lnTo>
                  <a:pt x="29" y="1"/>
                </a:lnTo>
                <a:lnTo>
                  <a:pt x="30" y="1"/>
                </a:lnTo>
                <a:lnTo>
                  <a:pt x="30" y="1"/>
                </a:lnTo>
                <a:lnTo>
                  <a:pt x="30" y="1"/>
                </a:lnTo>
                <a:lnTo>
                  <a:pt x="36" y="1"/>
                </a:lnTo>
                <a:lnTo>
                  <a:pt x="36" y="2"/>
                </a:lnTo>
                <a:lnTo>
                  <a:pt x="36" y="2"/>
                </a:lnTo>
                <a:lnTo>
                  <a:pt x="36" y="2"/>
                </a:lnTo>
                <a:lnTo>
                  <a:pt x="36" y="2"/>
                </a:lnTo>
                <a:lnTo>
                  <a:pt x="36" y="2"/>
                </a:lnTo>
                <a:lnTo>
                  <a:pt x="37" y="2"/>
                </a:lnTo>
                <a:lnTo>
                  <a:pt x="37" y="2"/>
                </a:lnTo>
                <a:lnTo>
                  <a:pt x="37" y="2"/>
                </a:lnTo>
                <a:lnTo>
                  <a:pt x="37" y="2"/>
                </a:lnTo>
                <a:lnTo>
                  <a:pt x="37" y="2"/>
                </a:lnTo>
                <a:lnTo>
                  <a:pt x="37" y="2"/>
                </a:lnTo>
                <a:lnTo>
                  <a:pt x="38" y="2"/>
                </a:lnTo>
                <a:lnTo>
                  <a:pt x="38" y="2"/>
                </a:lnTo>
                <a:lnTo>
                  <a:pt x="38" y="2"/>
                </a:lnTo>
                <a:lnTo>
                  <a:pt x="38" y="2"/>
                </a:lnTo>
                <a:lnTo>
                  <a:pt x="38" y="2"/>
                </a:lnTo>
                <a:lnTo>
                  <a:pt x="38" y="2"/>
                </a:lnTo>
                <a:lnTo>
                  <a:pt x="38" y="2"/>
                </a:lnTo>
                <a:lnTo>
                  <a:pt x="38" y="2"/>
                </a:lnTo>
                <a:lnTo>
                  <a:pt x="38" y="2"/>
                </a:lnTo>
                <a:lnTo>
                  <a:pt x="38" y="2"/>
                </a:lnTo>
                <a:lnTo>
                  <a:pt x="38" y="2"/>
                </a:lnTo>
                <a:lnTo>
                  <a:pt x="38" y="2"/>
                </a:lnTo>
                <a:lnTo>
                  <a:pt x="40" y="2"/>
                </a:lnTo>
                <a:lnTo>
                  <a:pt x="40" y="2"/>
                </a:lnTo>
                <a:lnTo>
                  <a:pt x="40" y="2"/>
                </a:lnTo>
                <a:lnTo>
                  <a:pt x="42" y="2"/>
                </a:lnTo>
                <a:lnTo>
                  <a:pt x="42" y="3"/>
                </a:lnTo>
                <a:lnTo>
                  <a:pt x="42" y="3"/>
                </a:lnTo>
                <a:lnTo>
                  <a:pt x="43" y="3"/>
                </a:lnTo>
                <a:lnTo>
                  <a:pt x="43" y="3"/>
                </a:lnTo>
                <a:lnTo>
                  <a:pt x="43" y="3"/>
                </a:lnTo>
                <a:lnTo>
                  <a:pt x="45" y="3"/>
                </a:lnTo>
                <a:lnTo>
                  <a:pt x="45" y="3"/>
                </a:lnTo>
                <a:lnTo>
                  <a:pt x="45" y="3"/>
                </a:lnTo>
                <a:lnTo>
                  <a:pt x="47" y="3"/>
                </a:lnTo>
                <a:lnTo>
                  <a:pt x="47" y="3"/>
                </a:lnTo>
                <a:lnTo>
                  <a:pt x="47" y="3"/>
                </a:lnTo>
                <a:lnTo>
                  <a:pt x="51" y="3"/>
                </a:lnTo>
                <a:lnTo>
                  <a:pt x="51" y="3"/>
                </a:lnTo>
                <a:lnTo>
                  <a:pt x="51" y="3"/>
                </a:lnTo>
                <a:lnTo>
                  <a:pt x="52" y="3"/>
                </a:lnTo>
                <a:lnTo>
                  <a:pt x="52" y="4"/>
                </a:lnTo>
                <a:lnTo>
                  <a:pt x="52" y="4"/>
                </a:lnTo>
                <a:lnTo>
                  <a:pt x="52" y="4"/>
                </a:lnTo>
                <a:lnTo>
                  <a:pt x="52" y="4"/>
                </a:lnTo>
                <a:lnTo>
                  <a:pt x="52" y="4"/>
                </a:lnTo>
                <a:lnTo>
                  <a:pt x="53" y="4"/>
                </a:lnTo>
                <a:lnTo>
                  <a:pt x="53" y="4"/>
                </a:lnTo>
                <a:lnTo>
                  <a:pt x="53" y="4"/>
                </a:lnTo>
                <a:lnTo>
                  <a:pt x="54" y="4"/>
                </a:lnTo>
                <a:lnTo>
                  <a:pt x="54" y="4"/>
                </a:lnTo>
                <a:lnTo>
                  <a:pt x="54" y="4"/>
                </a:lnTo>
                <a:lnTo>
                  <a:pt x="58" y="4"/>
                </a:lnTo>
                <a:lnTo>
                  <a:pt x="58" y="4"/>
                </a:lnTo>
                <a:lnTo>
                  <a:pt x="58" y="4"/>
                </a:lnTo>
                <a:lnTo>
                  <a:pt x="59" y="4"/>
                </a:lnTo>
                <a:lnTo>
                  <a:pt x="59" y="5"/>
                </a:lnTo>
                <a:lnTo>
                  <a:pt x="59" y="5"/>
                </a:lnTo>
                <a:lnTo>
                  <a:pt x="61" y="5"/>
                </a:lnTo>
                <a:lnTo>
                  <a:pt x="61" y="5"/>
                </a:lnTo>
                <a:lnTo>
                  <a:pt x="61" y="5"/>
                </a:lnTo>
                <a:lnTo>
                  <a:pt x="61" y="5"/>
                </a:lnTo>
                <a:lnTo>
                  <a:pt x="61" y="5"/>
                </a:lnTo>
                <a:lnTo>
                  <a:pt x="61" y="5"/>
                </a:lnTo>
                <a:lnTo>
                  <a:pt x="61" y="5"/>
                </a:lnTo>
                <a:lnTo>
                  <a:pt x="61" y="5"/>
                </a:lnTo>
                <a:lnTo>
                  <a:pt x="61" y="5"/>
                </a:lnTo>
                <a:lnTo>
                  <a:pt x="64" y="5"/>
                </a:lnTo>
                <a:lnTo>
                  <a:pt x="64" y="5"/>
                </a:lnTo>
                <a:lnTo>
                  <a:pt x="64" y="5"/>
                </a:lnTo>
                <a:lnTo>
                  <a:pt x="65" y="5"/>
                </a:lnTo>
                <a:lnTo>
                  <a:pt x="65" y="6"/>
                </a:lnTo>
                <a:lnTo>
                  <a:pt x="65" y="6"/>
                </a:lnTo>
                <a:lnTo>
                  <a:pt x="65" y="6"/>
                </a:lnTo>
                <a:lnTo>
                  <a:pt x="65" y="6"/>
                </a:lnTo>
                <a:lnTo>
                  <a:pt x="65" y="6"/>
                </a:lnTo>
                <a:lnTo>
                  <a:pt x="66" y="6"/>
                </a:lnTo>
                <a:lnTo>
                  <a:pt x="66" y="6"/>
                </a:lnTo>
                <a:lnTo>
                  <a:pt x="66" y="6"/>
                </a:lnTo>
                <a:lnTo>
                  <a:pt x="66" y="6"/>
                </a:lnTo>
                <a:lnTo>
                  <a:pt x="66" y="6"/>
                </a:lnTo>
                <a:lnTo>
                  <a:pt x="66" y="6"/>
                </a:lnTo>
                <a:lnTo>
                  <a:pt x="68" y="6"/>
                </a:lnTo>
                <a:lnTo>
                  <a:pt x="68" y="6"/>
                </a:lnTo>
                <a:lnTo>
                  <a:pt x="68" y="6"/>
                </a:lnTo>
                <a:lnTo>
                  <a:pt x="68" y="6"/>
                </a:lnTo>
                <a:lnTo>
                  <a:pt x="68" y="6"/>
                </a:lnTo>
                <a:lnTo>
                  <a:pt x="68" y="6"/>
                </a:lnTo>
                <a:lnTo>
                  <a:pt x="69" y="6"/>
                </a:lnTo>
                <a:lnTo>
                  <a:pt x="69" y="6"/>
                </a:lnTo>
                <a:lnTo>
                  <a:pt x="69" y="6"/>
                </a:lnTo>
                <a:lnTo>
                  <a:pt x="69" y="6"/>
                </a:lnTo>
                <a:lnTo>
                  <a:pt x="69" y="6"/>
                </a:lnTo>
                <a:lnTo>
                  <a:pt x="69" y="6"/>
                </a:lnTo>
                <a:lnTo>
                  <a:pt x="70" y="6"/>
                </a:lnTo>
                <a:lnTo>
                  <a:pt x="70" y="7"/>
                </a:lnTo>
                <a:lnTo>
                  <a:pt x="70" y="7"/>
                </a:lnTo>
                <a:lnTo>
                  <a:pt x="71" y="7"/>
                </a:lnTo>
                <a:lnTo>
                  <a:pt x="71" y="7"/>
                </a:lnTo>
                <a:lnTo>
                  <a:pt x="71" y="7"/>
                </a:lnTo>
                <a:lnTo>
                  <a:pt x="72" y="7"/>
                </a:lnTo>
                <a:lnTo>
                  <a:pt x="72" y="7"/>
                </a:lnTo>
                <a:lnTo>
                  <a:pt x="72" y="7"/>
                </a:lnTo>
                <a:lnTo>
                  <a:pt x="73" y="7"/>
                </a:lnTo>
                <a:lnTo>
                  <a:pt x="73" y="7"/>
                </a:lnTo>
                <a:lnTo>
                  <a:pt x="73" y="7"/>
                </a:lnTo>
                <a:lnTo>
                  <a:pt x="73" y="7"/>
                </a:lnTo>
                <a:lnTo>
                  <a:pt x="73" y="7"/>
                </a:lnTo>
                <a:lnTo>
                  <a:pt x="73" y="7"/>
                </a:lnTo>
                <a:lnTo>
                  <a:pt x="74" y="7"/>
                </a:lnTo>
                <a:lnTo>
                  <a:pt x="74" y="7"/>
                </a:lnTo>
                <a:lnTo>
                  <a:pt x="74" y="7"/>
                </a:lnTo>
                <a:lnTo>
                  <a:pt x="79" y="7"/>
                </a:lnTo>
                <a:lnTo>
                  <a:pt x="79" y="8"/>
                </a:lnTo>
                <a:lnTo>
                  <a:pt x="79" y="8"/>
                </a:lnTo>
                <a:lnTo>
                  <a:pt x="80" y="8"/>
                </a:lnTo>
                <a:lnTo>
                  <a:pt x="80" y="8"/>
                </a:lnTo>
                <a:lnTo>
                  <a:pt x="80" y="8"/>
                </a:lnTo>
                <a:lnTo>
                  <a:pt x="80" y="8"/>
                </a:lnTo>
                <a:lnTo>
                  <a:pt x="80" y="8"/>
                </a:lnTo>
                <a:lnTo>
                  <a:pt x="80" y="8"/>
                </a:lnTo>
                <a:lnTo>
                  <a:pt x="81" y="8"/>
                </a:lnTo>
                <a:lnTo>
                  <a:pt x="81" y="8"/>
                </a:lnTo>
                <a:lnTo>
                  <a:pt x="81" y="8"/>
                </a:lnTo>
                <a:lnTo>
                  <a:pt x="82" y="8"/>
                </a:lnTo>
                <a:lnTo>
                  <a:pt x="82" y="8"/>
                </a:lnTo>
                <a:lnTo>
                  <a:pt x="82" y="8"/>
                </a:lnTo>
                <a:lnTo>
                  <a:pt x="83" y="8"/>
                </a:lnTo>
                <a:lnTo>
                  <a:pt x="83" y="9"/>
                </a:lnTo>
                <a:lnTo>
                  <a:pt x="83" y="9"/>
                </a:lnTo>
                <a:lnTo>
                  <a:pt x="84" y="9"/>
                </a:lnTo>
                <a:lnTo>
                  <a:pt x="84" y="9"/>
                </a:lnTo>
                <a:lnTo>
                  <a:pt x="84" y="9"/>
                </a:lnTo>
                <a:lnTo>
                  <a:pt x="86" y="9"/>
                </a:lnTo>
                <a:lnTo>
                  <a:pt x="86" y="9"/>
                </a:lnTo>
                <a:lnTo>
                  <a:pt x="86" y="9"/>
                </a:lnTo>
                <a:lnTo>
                  <a:pt x="86" y="9"/>
                </a:lnTo>
                <a:lnTo>
                  <a:pt x="86" y="9"/>
                </a:lnTo>
                <a:lnTo>
                  <a:pt x="86" y="9"/>
                </a:lnTo>
                <a:lnTo>
                  <a:pt x="87" y="9"/>
                </a:lnTo>
                <a:lnTo>
                  <a:pt x="87" y="9"/>
                </a:lnTo>
                <a:lnTo>
                  <a:pt x="87" y="9"/>
                </a:lnTo>
                <a:lnTo>
                  <a:pt x="88" y="9"/>
                </a:lnTo>
                <a:lnTo>
                  <a:pt x="88" y="9"/>
                </a:lnTo>
                <a:lnTo>
                  <a:pt x="88" y="9"/>
                </a:lnTo>
                <a:lnTo>
                  <a:pt x="90" y="9"/>
                </a:lnTo>
                <a:lnTo>
                  <a:pt x="90" y="9"/>
                </a:lnTo>
                <a:lnTo>
                  <a:pt x="90" y="9"/>
                </a:lnTo>
                <a:lnTo>
                  <a:pt x="92" y="9"/>
                </a:lnTo>
                <a:lnTo>
                  <a:pt x="92" y="9"/>
                </a:lnTo>
                <a:lnTo>
                  <a:pt x="92" y="9"/>
                </a:lnTo>
                <a:lnTo>
                  <a:pt x="93" y="9"/>
                </a:lnTo>
                <a:lnTo>
                  <a:pt x="93" y="10"/>
                </a:lnTo>
                <a:lnTo>
                  <a:pt x="93" y="10"/>
                </a:lnTo>
                <a:lnTo>
                  <a:pt x="94" y="10"/>
                </a:lnTo>
                <a:lnTo>
                  <a:pt x="94" y="10"/>
                </a:lnTo>
                <a:lnTo>
                  <a:pt x="94" y="10"/>
                </a:lnTo>
                <a:lnTo>
                  <a:pt x="95" y="10"/>
                </a:lnTo>
                <a:lnTo>
                  <a:pt x="95" y="10"/>
                </a:lnTo>
                <a:lnTo>
                  <a:pt x="95" y="10"/>
                </a:lnTo>
                <a:lnTo>
                  <a:pt x="96" y="10"/>
                </a:lnTo>
                <a:lnTo>
                  <a:pt x="96" y="10"/>
                </a:lnTo>
                <a:lnTo>
                  <a:pt x="96" y="10"/>
                </a:lnTo>
                <a:lnTo>
                  <a:pt x="98" y="10"/>
                </a:lnTo>
                <a:lnTo>
                  <a:pt x="98" y="10"/>
                </a:lnTo>
                <a:lnTo>
                  <a:pt x="98" y="10"/>
                </a:lnTo>
                <a:lnTo>
                  <a:pt x="100" y="10"/>
                </a:lnTo>
                <a:lnTo>
                  <a:pt x="100" y="10"/>
                </a:lnTo>
                <a:lnTo>
                  <a:pt x="100" y="10"/>
                </a:lnTo>
                <a:lnTo>
                  <a:pt x="101" y="10"/>
                </a:lnTo>
                <a:lnTo>
                  <a:pt x="101" y="10"/>
                </a:lnTo>
                <a:lnTo>
                  <a:pt x="101" y="10"/>
                </a:lnTo>
                <a:lnTo>
                  <a:pt x="102" y="10"/>
                </a:lnTo>
                <a:lnTo>
                  <a:pt x="102" y="10"/>
                </a:lnTo>
                <a:lnTo>
                  <a:pt x="102" y="10"/>
                </a:lnTo>
                <a:lnTo>
                  <a:pt x="103" y="10"/>
                </a:lnTo>
                <a:lnTo>
                  <a:pt x="103" y="10"/>
                </a:lnTo>
                <a:lnTo>
                  <a:pt x="103" y="10"/>
                </a:lnTo>
                <a:lnTo>
                  <a:pt x="104" y="10"/>
                </a:lnTo>
                <a:lnTo>
                  <a:pt x="104" y="10"/>
                </a:lnTo>
                <a:lnTo>
                  <a:pt x="104" y="10"/>
                </a:lnTo>
                <a:lnTo>
                  <a:pt x="104" y="10"/>
                </a:lnTo>
                <a:lnTo>
                  <a:pt x="104" y="11"/>
                </a:lnTo>
                <a:lnTo>
                  <a:pt x="104" y="11"/>
                </a:lnTo>
                <a:lnTo>
                  <a:pt x="105" y="11"/>
                </a:lnTo>
                <a:lnTo>
                  <a:pt x="105" y="11"/>
                </a:lnTo>
                <a:lnTo>
                  <a:pt x="105" y="11"/>
                </a:lnTo>
                <a:lnTo>
                  <a:pt x="106" y="11"/>
                </a:lnTo>
                <a:lnTo>
                  <a:pt x="106" y="11"/>
                </a:lnTo>
                <a:lnTo>
                  <a:pt x="106" y="11"/>
                </a:lnTo>
                <a:lnTo>
                  <a:pt x="107" y="11"/>
                </a:lnTo>
                <a:lnTo>
                  <a:pt x="107" y="11"/>
                </a:lnTo>
                <a:lnTo>
                  <a:pt x="107" y="11"/>
                </a:lnTo>
                <a:lnTo>
                  <a:pt x="108" y="11"/>
                </a:lnTo>
                <a:lnTo>
                  <a:pt x="108" y="11"/>
                </a:lnTo>
                <a:lnTo>
                  <a:pt x="108" y="11"/>
                </a:lnTo>
                <a:lnTo>
                  <a:pt x="108" y="11"/>
                </a:lnTo>
                <a:lnTo>
                  <a:pt x="108" y="12"/>
                </a:lnTo>
                <a:lnTo>
                  <a:pt x="108" y="12"/>
                </a:lnTo>
                <a:lnTo>
                  <a:pt x="109" y="12"/>
                </a:lnTo>
                <a:lnTo>
                  <a:pt x="109" y="12"/>
                </a:lnTo>
                <a:lnTo>
                  <a:pt x="109" y="12"/>
                </a:lnTo>
                <a:lnTo>
                  <a:pt x="110" y="12"/>
                </a:lnTo>
                <a:lnTo>
                  <a:pt x="110" y="12"/>
                </a:lnTo>
                <a:lnTo>
                  <a:pt x="110" y="12"/>
                </a:lnTo>
                <a:lnTo>
                  <a:pt x="111" y="12"/>
                </a:lnTo>
                <a:lnTo>
                  <a:pt x="111" y="12"/>
                </a:lnTo>
                <a:lnTo>
                  <a:pt x="111" y="12"/>
                </a:lnTo>
                <a:lnTo>
                  <a:pt x="112" y="12"/>
                </a:lnTo>
                <a:lnTo>
                  <a:pt x="112" y="13"/>
                </a:lnTo>
                <a:lnTo>
                  <a:pt x="112" y="13"/>
                </a:lnTo>
                <a:lnTo>
                  <a:pt x="113" y="13"/>
                </a:lnTo>
                <a:lnTo>
                  <a:pt x="113" y="13"/>
                </a:lnTo>
                <a:lnTo>
                  <a:pt x="113" y="13"/>
                </a:lnTo>
                <a:lnTo>
                  <a:pt x="115" y="13"/>
                </a:lnTo>
                <a:lnTo>
                  <a:pt x="115" y="13"/>
                </a:lnTo>
                <a:lnTo>
                  <a:pt x="115" y="13"/>
                </a:lnTo>
                <a:lnTo>
                  <a:pt x="116" y="13"/>
                </a:lnTo>
                <a:lnTo>
                  <a:pt x="116" y="13"/>
                </a:lnTo>
                <a:lnTo>
                  <a:pt x="116" y="13"/>
                </a:lnTo>
                <a:lnTo>
                  <a:pt x="119" y="13"/>
                </a:lnTo>
                <a:lnTo>
                  <a:pt x="119" y="13"/>
                </a:lnTo>
                <a:lnTo>
                  <a:pt x="119" y="13"/>
                </a:lnTo>
                <a:lnTo>
                  <a:pt x="121" y="13"/>
                </a:lnTo>
                <a:lnTo>
                  <a:pt x="121" y="13"/>
                </a:lnTo>
                <a:lnTo>
                  <a:pt x="121" y="13"/>
                </a:lnTo>
                <a:lnTo>
                  <a:pt x="124" y="13"/>
                </a:lnTo>
                <a:lnTo>
                  <a:pt x="124" y="14"/>
                </a:lnTo>
                <a:lnTo>
                  <a:pt x="124" y="14"/>
                </a:lnTo>
                <a:lnTo>
                  <a:pt x="124" y="14"/>
                </a:lnTo>
                <a:lnTo>
                  <a:pt x="124" y="14"/>
                </a:lnTo>
                <a:lnTo>
                  <a:pt x="124" y="14"/>
                </a:lnTo>
                <a:lnTo>
                  <a:pt x="125" y="14"/>
                </a:lnTo>
                <a:lnTo>
                  <a:pt x="125" y="15"/>
                </a:lnTo>
                <a:lnTo>
                  <a:pt x="125" y="15"/>
                </a:lnTo>
                <a:lnTo>
                  <a:pt x="126" y="15"/>
                </a:lnTo>
                <a:lnTo>
                  <a:pt x="126" y="15"/>
                </a:lnTo>
                <a:lnTo>
                  <a:pt x="126" y="15"/>
                </a:lnTo>
                <a:lnTo>
                  <a:pt x="126" y="15"/>
                </a:lnTo>
                <a:lnTo>
                  <a:pt x="126" y="15"/>
                </a:lnTo>
                <a:lnTo>
                  <a:pt x="126" y="15"/>
                </a:lnTo>
                <a:lnTo>
                  <a:pt x="127" y="15"/>
                </a:lnTo>
                <a:lnTo>
                  <a:pt x="127" y="16"/>
                </a:lnTo>
                <a:lnTo>
                  <a:pt x="127" y="16"/>
                </a:lnTo>
                <a:lnTo>
                  <a:pt x="128" y="16"/>
                </a:lnTo>
                <a:lnTo>
                  <a:pt x="128" y="16"/>
                </a:lnTo>
                <a:lnTo>
                  <a:pt x="128" y="16"/>
                </a:lnTo>
                <a:lnTo>
                  <a:pt x="130" y="16"/>
                </a:lnTo>
                <a:lnTo>
                  <a:pt x="130" y="16"/>
                </a:lnTo>
                <a:lnTo>
                  <a:pt x="130" y="16"/>
                </a:lnTo>
                <a:lnTo>
                  <a:pt x="131" y="16"/>
                </a:lnTo>
                <a:lnTo>
                  <a:pt x="131" y="16"/>
                </a:lnTo>
                <a:lnTo>
                  <a:pt x="131" y="16"/>
                </a:lnTo>
                <a:lnTo>
                  <a:pt x="132" y="16"/>
                </a:lnTo>
                <a:lnTo>
                  <a:pt x="132" y="16"/>
                </a:lnTo>
                <a:lnTo>
                  <a:pt x="132" y="16"/>
                </a:lnTo>
                <a:lnTo>
                  <a:pt x="133" y="16"/>
                </a:lnTo>
                <a:lnTo>
                  <a:pt x="133" y="16"/>
                </a:lnTo>
                <a:lnTo>
                  <a:pt x="133" y="16"/>
                </a:lnTo>
                <a:lnTo>
                  <a:pt x="135" y="16"/>
                </a:lnTo>
                <a:lnTo>
                  <a:pt x="135" y="17"/>
                </a:lnTo>
                <a:lnTo>
                  <a:pt x="135" y="17"/>
                </a:lnTo>
                <a:lnTo>
                  <a:pt x="135" y="17"/>
                </a:lnTo>
                <a:lnTo>
                  <a:pt x="135" y="17"/>
                </a:lnTo>
                <a:lnTo>
                  <a:pt x="135" y="17"/>
                </a:lnTo>
                <a:lnTo>
                  <a:pt x="136" y="17"/>
                </a:lnTo>
                <a:lnTo>
                  <a:pt x="136" y="17"/>
                </a:lnTo>
                <a:lnTo>
                  <a:pt x="136" y="17"/>
                </a:lnTo>
                <a:lnTo>
                  <a:pt x="138" y="17"/>
                </a:lnTo>
                <a:lnTo>
                  <a:pt x="138" y="17"/>
                </a:lnTo>
                <a:lnTo>
                  <a:pt x="138" y="17"/>
                </a:lnTo>
                <a:lnTo>
                  <a:pt x="138" y="17"/>
                </a:lnTo>
                <a:lnTo>
                  <a:pt x="138" y="17"/>
                </a:lnTo>
                <a:lnTo>
                  <a:pt x="138" y="17"/>
                </a:lnTo>
                <a:lnTo>
                  <a:pt x="138" y="17"/>
                </a:lnTo>
                <a:lnTo>
                  <a:pt x="138" y="17"/>
                </a:lnTo>
                <a:lnTo>
                  <a:pt x="138" y="17"/>
                </a:lnTo>
                <a:lnTo>
                  <a:pt x="139" y="17"/>
                </a:lnTo>
                <a:lnTo>
                  <a:pt x="139" y="18"/>
                </a:lnTo>
                <a:lnTo>
                  <a:pt x="139" y="18"/>
                </a:lnTo>
                <a:lnTo>
                  <a:pt x="141" y="18"/>
                </a:lnTo>
                <a:lnTo>
                  <a:pt x="141" y="18"/>
                </a:lnTo>
                <a:lnTo>
                  <a:pt x="141" y="18"/>
                </a:lnTo>
                <a:lnTo>
                  <a:pt x="141" y="18"/>
                </a:lnTo>
                <a:lnTo>
                  <a:pt x="141" y="18"/>
                </a:lnTo>
                <a:lnTo>
                  <a:pt x="141" y="18"/>
                </a:lnTo>
                <a:lnTo>
                  <a:pt x="141" y="18"/>
                </a:lnTo>
                <a:lnTo>
                  <a:pt x="141" y="18"/>
                </a:lnTo>
                <a:lnTo>
                  <a:pt x="141" y="18"/>
                </a:lnTo>
                <a:lnTo>
                  <a:pt x="143" y="18"/>
                </a:lnTo>
                <a:lnTo>
                  <a:pt x="143" y="18"/>
                </a:lnTo>
                <a:lnTo>
                  <a:pt x="143" y="18"/>
                </a:lnTo>
                <a:lnTo>
                  <a:pt x="143" y="18"/>
                </a:lnTo>
                <a:lnTo>
                  <a:pt x="143" y="19"/>
                </a:lnTo>
                <a:lnTo>
                  <a:pt x="143" y="19"/>
                </a:lnTo>
                <a:lnTo>
                  <a:pt x="144" y="19"/>
                </a:lnTo>
                <a:lnTo>
                  <a:pt x="144" y="19"/>
                </a:lnTo>
                <a:lnTo>
                  <a:pt x="144" y="19"/>
                </a:lnTo>
                <a:lnTo>
                  <a:pt x="145" y="19"/>
                </a:lnTo>
                <a:lnTo>
                  <a:pt x="145" y="19"/>
                </a:lnTo>
                <a:lnTo>
                  <a:pt x="145" y="19"/>
                </a:lnTo>
                <a:lnTo>
                  <a:pt x="146" y="19"/>
                </a:lnTo>
                <a:lnTo>
                  <a:pt x="146" y="19"/>
                </a:lnTo>
                <a:lnTo>
                  <a:pt x="146" y="19"/>
                </a:lnTo>
                <a:lnTo>
                  <a:pt x="147" y="19"/>
                </a:lnTo>
                <a:lnTo>
                  <a:pt x="147" y="20"/>
                </a:lnTo>
                <a:lnTo>
                  <a:pt x="147" y="20"/>
                </a:lnTo>
                <a:lnTo>
                  <a:pt x="147" y="20"/>
                </a:lnTo>
                <a:lnTo>
                  <a:pt x="147" y="20"/>
                </a:lnTo>
                <a:lnTo>
                  <a:pt x="147" y="20"/>
                </a:lnTo>
                <a:lnTo>
                  <a:pt x="148" y="20"/>
                </a:lnTo>
                <a:lnTo>
                  <a:pt x="148" y="20"/>
                </a:lnTo>
                <a:lnTo>
                  <a:pt x="148" y="20"/>
                </a:lnTo>
                <a:lnTo>
                  <a:pt x="149" y="20"/>
                </a:lnTo>
                <a:lnTo>
                  <a:pt x="149" y="20"/>
                </a:lnTo>
                <a:lnTo>
                  <a:pt x="149" y="20"/>
                </a:lnTo>
                <a:lnTo>
                  <a:pt x="150" y="20"/>
                </a:lnTo>
                <a:lnTo>
                  <a:pt x="150" y="20"/>
                </a:lnTo>
                <a:lnTo>
                  <a:pt x="150" y="20"/>
                </a:lnTo>
                <a:lnTo>
                  <a:pt x="150" y="20"/>
                </a:lnTo>
                <a:lnTo>
                  <a:pt x="150" y="20"/>
                </a:lnTo>
                <a:lnTo>
                  <a:pt x="150" y="20"/>
                </a:lnTo>
                <a:lnTo>
                  <a:pt x="152" y="20"/>
                </a:lnTo>
                <a:lnTo>
                  <a:pt x="152" y="20"/>
                </a:lnTo>
                <a:lnTo>
                  <a:pt x="152" y="20"/>
                </a:lnTo>
                <a:lnTo>
                  <a:pt x="153" y="20"/>
                </a:lnTo>
                <a:lnTo>
                  <a:pt x="153" y="20"/>
                </a:lnTo>
                <a:lnTo>
                  <a:pt x="153" y="20"/>
                </a:lnTo>
                <a:lnTo>
                  <a:pt x="155" y="20"/>
                </a:lnTo>
                <a:lnTo>
                  <a:pt x="155" y="21"/>
                </a:lnTo>
                <a:lnTo>
                  <a:pt x="155" y="21"/>
                </a:lnTo>
                <a:lnTo>
                  <a:pt x="156" y="21"/>
                </a:lnTo>
                <a:lnTo>
                  <a:pt x="156" y="21"/>
                </a:lnTo>
                <a:lnTo>
                  <a:pt x="156" y="21"/>
                </a:lnTo>
                <a:lnTo>
                  <a:pt x="157" y="21"/>
                </a:lnTo>
                <a:lnTo>
                  <a:pt x="157" y="21"/>
                </a:lnTo>
                <a:lnTo>
                  <a:pt x="157" y="21"/>
                </a:lnTo>
                <a:lnTo>
                  <a:pt x="158" y="21"/>
                </a:lnTo>
                <a:lnTo>
                  <a:pt x="158" y="21"/>
                </a:lnTo>
                <a:lnTo>
                  <a:pt x="158" y="21"/>
                </a:lnTo>
                <a:lnTo>
                  <a:pt x="158" y="21"/>
                </a:lnTo>
                <a:lnTo>
                  <a:pt x="158" y="21"/>
                </a:lnTo>
                <a:lnTo>
                  <a:pt x="158" y="21"/>
                </a:lnTo>
                <a:lnTo>
                  <a:pt x="158" y="21"/>
                </a:lnTo>
                <a:lnTo>
                  <a:pt x="158" y="21"/>
                </a:lnTo>
                <a:lnTo>
                  <a:pt x="158" y="21"/>
                </a:lnTo>
                <a:lnTo>
                  <a:pt x="159" y="21"/>
                </a:lnTo>
                <a:lnTo>
                  <a:pt x="159" y="22"/>
                </a:lnTo>
                <a:lnTo>
                  <a:pt x="159" y="22"/>
                </a:lnTo>
                <a:lnTo>
                  <a:pt x="160" y="22"/>
                </a:lnTo>
                <a:lnTo>
                  <a:pt x="160" y="22"/>
                </a:lnTo>
                <a:lnTo>
                  <a:pt x="160" y="22"/>
                </a:lnTo>
                <a:lnTo>
                  <a:pt x="161" y="22"/>
                </a:lnTo>
                <a:lnTo>
                  <a:pt x="161" y="23"/>
                </a:lnTo>
                <a:lnTo>
                  <a:pt x="161" y="23"/>
                </a:lnTo>
                <a:lnTo>
                  <a:pt x="161" y="23"/>
                </a:lnTo>
                <a:lnTo>
                  <a:pt x="161" y="23"/>
                </a:lnTo>
                <a:lnTo>
                  <a:pt x="161" y="23"/>
                </a:lnTo>
                <a:lnTo>
                  <a:pt x="162" y="23"/>
                </a:lnTo>
                <a:lnTo>
                  <a:pt x="162" y="23"/>
                </a:lnTo>
                <a:lnTo>
                  <a:pt x="162" y="23"/>
                </a:lnTo>
                <a:lnTo>
                  <a:pt x="163" y="23"/>
                </a:lnTo>
                <a:lnTo>
                  <a:pt x="163" y="23"/>
                </a:lnTo>
                <a:lnTo>
                  <a:pt x="163" y="23"/>
                </a:lnTo>
                <a:lnTo>
                  <a:pt x="164" y="23"/>
                </a:lnTo>
                <a:lnTo>
                  <a:pt x="164" y="23"/>
                </a:lnTo>
                <a:lnTo>
                  <a:pt x="164" y="23"/>
                </a:lnTo>
                <a:lnTo>
                  <a:pt x="165" y="23"/>
                </a:lnTo>
                <a:lnTo>
                  <a:pt x="165" y="24"/>
                </a:lnTo>
                <a:lnTo>
                  <a:pt x="165" y="24"/>
                </a:lnTo>
                <a:lnTo>
                  <a:pt x="166" y="24"/>
                </a:lnTo>
                <a:lnTo>
                  <a:pt x="166" y="24"/>
                </a:lnTo>
                <a:lnTo>
                  <a:pt x="166" y="24"/>
                </a:lnTo>
                <a:lnTo>
                  <a:pt x="166" y="24"/>
                </a:lnTo>
                <a:lnTo>
                  <a:pt x="166" y="24"/>
                </a:lnTo>
                <a:lnTo>
                  <a:pt x="166" y="24"/>
                </a:lnTo>
                <a:lnTo>
                  <a:pt x="167" y="24"/>
                </a:lnTo>
                <a:lnTo>
                  <a:pt x="167" y="24"/>
                </a:lnTo>
                <a:lnTo>
                  <a:pt x="167" y="24"/>
                </a:lnTo>
                <a:lnTo>
                  <a:pt x="168" y="24"/>
                </a:lnTo>
                <a:lnTo>
                  <a:pt x="168" y="25"/>
                </a:lnTo>
                <a:lnTo>
                  <a:pt x="168" y="25"/>
                </a:lnTo>
                <a:lnTo>
                  <a:pt x="168" y="25"/>
                </a:lnTo>
                <a:lnTo>
                  <a:pt x="168" y="25"/>
                </a:lnTo>
                <a:lnTo>
                  <a:pt x="168" y="25"/>
                </a:lnTo>
                <a:lnTo>
                  <a:pt x="169" y="25"/>
                </a:lnTo>
                <a:lnTo>
                  <a:pt x="169" y="25"/>
                </a:lnTo>
                <a:lnTo>
                  <a:pt x="169" y="25"/>
                </a:lnTo>
                <a:lnTo>
                  <a:pt x="170" y="25"/>
                </a:lnTo>
                <a:lnTo>
                  <a:pt x="170" y="25"/>
                </a:lnTo>
                <a:lnTo>
                  <a:pt x="170" y="25"/>
                </a:lnTo>
                <a:lnTo>
                  <a:pt x="170" y="25"/>
                </a:lnTo>
                <a:lnTo>
                  <a:pt x="170" y="25"/>
                </a:lnTo>
                <a:lnTo>
                  <a:pt x="170" y="25"/>
                </a:lnTo>
                <a:lnTo>
                  <a:pt x="171" y="25"/>
                </a:lnTo>
                <a:lnTo>
                  <a:pt x="171" y="26"/>
                </a:lnTo>
                <a:lnTo>
                  <a:pt x="171" y="26"/>
                </a:lnTo>
                <a:lnTo>
                  <a:pt x="171" y="26"/>
                </a:lnTo>
                <a:lnTo>
                  <a:pt x="171" y="26"/>
                </a:lnTo>
                <a:lnTo>
                  <a:pt x="171" y="26"/>
                </a:lnTo>
                <a:lnTo>
                  <a:pt x="173" y="26"/>
                </a:lnTo>
                <a:lnTo>
                  <a:pt x="173" y="26"/>
                </a:lnTo>
                <a:lnTo>
                  <a:pt x="173" y="26"/>
                </a:lnTo>
                <a:lnTo>
                  <a:pt x="173" y="26"/>
                </a:lnTo>
                <a:lnTo>
                  <a:pt x="173" y="26"/>
                </a:lnTo>
                <a:lnTo>
                  <a:pt x="173" y="26"/>
                </a:lnTo>
                <a:lnTo>
                  <a:pt x="174" y="26"/>
                </a:lnTo>
                <a:lnTo>
                  <a:pt x="174" y="26"/>
                </a:lnTo>
                <a:lnTo>
                  <a:pt x="174" y="26"/>
                </a:lnTo>
                <a:lnTo>
                  <a:pt x="175" y="26"/>
                </a:lnTo>
                <a:lnTo>
                  <a:pt x="175" y="26"/>
                </a:lnTo>
                <a:lnTo>
                  <a:pt x="175" y="26"/>
                </a:lnTo>
                <a:lnTo>
                  <a:pt x="176" y="26"/>
                </a:lnTo>
                <a:lnTo>
                  <a:pt x="176" y="27"/>
                </a:lnTo>
                <a:lnTo>
                  <a:pt x="176" y="27"/>
                </a:lnTo>
                <a:lnTo>
                  <a:pt x="178" y="27"/>
                </a:lnTo>
                <a:lnTo>
                  <a:pt x="178" y="27"/>
                </a:lnTo>
                <a:lnTo>
                  <a:pt x="178" y="27"/>
                </a:lnTo>
                <a:lnTo>
                  <a:pt x="179" y="27"/>
                </a:lnTo>
                <a:lnTo>
                  <a:pt x="179" y="27"/>
                </a:lnTo>
                <a:lnTo>
                  <a:pt x="179" y="27"/>
                </a:lnTo>
                <a:lnTo>
                  <a:pt x="180" y="27"/>
                </a:lnTo>
                <a:lnTo>
                  <a:pt x="180" y="27"/>
                </a:lnTo>
                <a:lnTo>
                  <a:pt x="180" y="27"/>
                </a:lnTo>
                <a:lnTo>
                  <a:pt x="180" y="27"/>
                </a:lnTo>
                <a:lnTo>
                  <a:pt x="180" y="27"/>
                </a:lnTo>
                <a:lnTo>
                  <a:pt x="180" y="27"/>
                </a:lnTo>
                <a:lnTo>
                  <a:pt x="181" y="27"/>
                </a:lnTo>
                <a:lnTo>
                  <a:pt x="181" y="27"/>
                </a:lnTo>
                <a:lnTo>
                  <a:pt x="181" y="27"/>
                </a:lnTo>
                <a:lnTo>
                  <a:pt x="181" y="27"/>
                </a:lnTo>
                <a:lnTo>
                  <a:pt x="181" y="27"/>
                </a:lnTo>
                <a:lnTo>
                  <a:pt x="181" y="27"/>
                </a:lnTo>
                <a:lnTo>
                  <a:pt x="182" y="27"/>
                </a:lnTo>
                <a:lnTo>
                  <a:pt x="182" y="28"/>
                </a:lnTo>
                <a:lnTo>
                  <a:pt x="182" y="28"/>
                </a:lnTo>
                <a:lnTo>
                  <a:pt x="182" y="28"/>
                </a:lnTo>
                <a:lnTo>
                  <a:pt x="182" y="28"/>
                </a:lnTo>
                <a:lnTo>
                  <a:pt x="182" y="28"/>
                </a:lnTo>
                <a:lnTo>
                  <a:pt x="183" y="28"/>
                </a:lnTo>
                <a:lnTo>
                  <a:pt x="183" y="28"/>
                </a:lnTo>
                <a:lnTo>
                  <a:pt x="183" y="28"/>
                </a:lnTo>
                <a:lnTo>
                  <a:pt x="184" y="28"/>
                </a:lnTo>
                <a:lnTo>
                  <a:pt x="184" y="28"/>
                </a:lnTo>
                <a:lnTo>
                  <a:pt x="184" y="28"/>
                </a:lnTo>
                <a:lnTo>
                  <a:pt x="185" y="28"/>
                </a:lnTo>
                <a:lnTo>
                  <a:pt x="185" y="29"/>
                </a:lnTo>
                <a:lnTo>
                  <a:pt x="185" y="29"/>
                </a:lnTo>
                <a:lnTo>
                  <a:pt x="185" y="29"/>
                </a:lnTo>
                <a:lnTo>
                  <a:pt x="185" y="29"/>
                </a:lnTo>
                <a:lnTo>
                  <a:pt x="185" y="29"/>
                </a:lnTo>
                <a:lnTo>
                  <a:pt x="186" y="29"/>
                </a:lnTo>
                <a:lnTo>
                  <a:pt x="186" y="29"/>
                </a:lnTo>
                <a:lnTo>
                  <a:pt x="186" y="29"/>
                </a:lnTo>
                <a:lnTo>
                  <a:pt x="186" y="29"/>
                </a:lnTo>
                <a:lnTo>
                  <a:pt x="186" y="29"/>
                </a:lnTo>
                <a:lnTo>
                  <a:pt x="186" y="29"/>
                </a:lnTo>
                <a:lnTo>
                  <a:pt x="186" y="29"/>
                </a:lnTo>
                <a:lnTo>
                  <a:pt x="186" y="29"/>
                </a:lnTo>
                <a:lnTo>
                  <a:pt x="186" y="29"/>
                </a:lnTo>
                <a:lnTo>
                  <a:pt x="187" y="29"/>
                </a:lnTo>
                <a:lnTo>
                  <a:pt x="187" y="29"/>
                </a:lnTo>
                <a:lnTo>
                  <a:pt x="187" y="29"/>
                </a:lnTo>
                <a:lnTo>
                  <a:pt x="187" y="29"/>
                </a:lnTo>
                <a:lnTo>
                  <a:pt x="187" y="29"/>
                </a:lnTo>
                <a:lnTo>
                  <a:pt x="187" y="29"/>
                </a:lnTo>
                <a:lnTo>
                  <a:pt x="188" y="29"/>
                </a:lnTo>
                <a:lnTo>
                  <a:pt x="188" y="30"/>
                </a:lnTo>
                <a:lnTo>
                  <a:pt x="188" y="30"/>
                </a:lnTo>
                <a:lnTo>
                  <a:pt x="188" y="30"/>
                </a:lnTo>
                <a:lnTo>
                  <a:pt x="188" y="30"/>
                </a:lnTo>
                <a:lnTo>
                  <a:pt x="188" y="30"/>
                </a:lnTo>
                <a:lnTo>
                  <a:pt x="190" y="30"/>
                </a:lnTo>
                <a:lnTo>
                  <a:pt x="190" y="30"/>
                </a:lnTo>
                <a:lnTo>
                  <a:pt x="190" y="30"/>
                </a:lnTo>
                <a:lnTo>
                  <a:pt x="191" y="30"/>
                </a:lnTo>
                <a:lnTo>
                  <a:pt x="191" y="30"/>
                </a:lnTo>
                <a:lnTo>
                  <a:pt x="191" y="30"/>
                </a:lnTo>
                <a:lnTo>
                  <a:pt x="193" y="30"/>
                </a:lnTo>
                <a:lnTo>
                  <a:pt x="193" y="30"/>
                </a:lnTo>
                <a:lnTo>
                  <a:pt x="193" y="30"/>
                </a:lnTo>
                <a:lnTo>
                  <a:pt x="194" y="30"/>
                </a:lnTo>
                <a:lnTo>
                  <a:pt x="194" y="30"/>
                </a:lnTo>
                <a:lnTo>
                  <a:pt x="194" y="30"/>
                </a:lnTo>
                <a:lnTo>
                  <a:pt x="196" y="30"/>
                </a:lnTo>
                <a:lnTo>
                  <a:pt x="196" y="30"/>
                </a:lnTo>
                <a:lnTo>
                  <a:pt x="196" y="30"/>
                </a:lnTo>
                <a:lnTo>
                  <a:pt x="196" y="30"/>
                </a:lnTo>
                <a:lnTo>
                  <a:pt x="196" y="31"/>
                </a:lnTo>
                <a:lnTo>
                  <a:pt x="196" y="31"/>
                </a:lnTo>
                <a:lnTo>
                  <a:pt x="199" y="31"/>
                </a:lnTo>
                <a:lnTo>
                  <a:pt x="199" y="31"/>
                </a:lnTo>
                <a:lnTo>
                  <a:pt x="199" y="31"/>
                </a:lnTo>
                <a:lnTo>
                  <a:pt x="199" y="31"/>
                </a:lnTo>
                <a:lnTo>
                  <a:pt x="199" y="31"/>
                </a:lnTo>
                <a:lnTo>
                  <a:pt x="199" y="31"/>
                </a:lnTo>
                <a:lnTo>
                  <a:pt x="200" y="31"/>
                </a:lnTo>
                <a:lnTo>
                  <a:pt x="200" y="32"/>
                </a:lnTo>
                <a:lnTo>
                  <a:pt x="200" y="32"/>
                </a:lnTo>
                <a:lnTo>
                  <a:pt x="201" y="32"/>
                </a:lnTo>
                <a:lnTo>
                  <a:pt x="201" y="32"/>
                </a:lnTo>
                <a:lnTo>
                  <a:pt x="201" y="32"/>
                </a:lnTo>
                <a:lnTo>
                  <a:pt x="201" y="32"/>
                </a:lnTo>
                <a:lnTo>
                  <a:pt x="201" y="32"/>
                </a:lnTo>
                <a:lnTo>
                  <a:pt x="201" y="32"/>
                </a:lnTo>
                <a:lnTo>
                  <a:pt x="202" y="32"/>
                </a:lnTo>
                <a:lnTo>
                  <a:pt x="202" y="32"/>
                </a:lnTo>
                <a:lnTo>
                  <a:pt x="202" y="32"/>
                </a:lnTo>
                <a:lnTo>
                  <a:pt x="202" y="32"/>
                </a:lnTo>
                <a:lnTo>
                  <a:pt x="202" y="32"/>
                </a:lnTo>
                <a:lnTo>
                  <a:pt x="202" y="32"/>
                </a:lnTo>
                <a:lnTo>
                  <a:pt x="203" y="32"/>
                </a:lnTo>
                <a:lnTo>
                  <a:pt x="203" y="32"/>
                </a:lnTo>
                <a:lnTo>
                  <a:pt x="203" y="32"/>
                </a:lnTo>
                <a:lnTo>
                  <a:pt x="204" y="32"/>
                </a:lnTo>
                <a:lnTo>
                  <a:pt x="204" y="32"/>
                </a:lnTo>
                <a:lnTo>
                  <a:pt x="204" y="32"/>
                </a:lnTo>
                <a:lnTo>
                  <a:pt x="204" y="32"/>
                </a:lnTo>
                <a:lnTo>
                  <a:pt x="204" y="33"/>
                </a:lnTo>
                <a:lnTo>
                  <a:pt x="204" y="33"/>
                </a:lnTo>
                <a:lnTo>
                  <a:pt x="205" y="33"/>
                </a:lnTo>
                <a:lnTo>
                  <a:pt x="205" y="33"/>
                </a:lnTo>
                <a:lnTo>
                  <a:pt x="205" y="33"/>
                </a:lnTo>
                <a:lnTo>
                  <a:pt x="206" y="33"/>
                </a:lnTo>
                <a:lnTo>
                  <a:pt x="206" y="33"/>
                </a:lnTo>
                <a:lnTo>
                  <a:pt x="206" y="33"/>
                </a:lnTo>
                <a:lnTo>
                  <a:pt x="207" y="33"/>
                </a:lnTo>
                <a:lnTo>
                  <a:pt x="207" y="33"/>
                </a:lnTo>
                <a:lnTo>
                  <a:pt x="207" y="33"/>
                </a:lnTo>
                <a:lnTo>
                  <a:pt x="210" y="33"/>
                </a:lnTo>
                <a:lnTo>
                  <a:pt x="210" y="33"/>
                </a:lnTo>
                <a:lnTo>
                  <a:pt x="210" y="33"/>
                </a:lnTo>
                <a:lnTo>
                  <a:pt x="211" y="33"/>
                </a:lnTo>
                <a:lnTo>
                  <a:pt x="211" y="34"/>
                </a:lnTo>
                <a:lnTo>
                  <a:pt x="211" y="34"/>
                </a:lnTo>
                <a:lnTo>
                  <a:pt x="211" y="34"/>
                </a:lnTo>
                <a:lnTo>
                  <a:pt x="211" y="34"/>
                </a:lnTo>
                <a:lnTo>
                  <a:pt x="211" y="34"/>
                </a:lnTo>
                <a:lnTo>
                  <a:pt x="213" y="34"/>
                </a:lnTo>
                <a:lnTo>
                  <a:pt x="213" y="34"/>
                </a:lnTo>
                <a:lnTo>
                  <a:pt x="213" y="34"/>
                </a:lnTo>
                <a:lnTo>
                  <a:pt x="214" y="34"/>
                </a:lnTo>
                <a:lnTo>
                  <a:pt x="214" y="34"/>
                </a:lnTo>
                <a:lnTo>
                  <a:pt x="214" y="34"/>
                </a:lnTo>
                <a:lnTo>
                  <a:pt x="215" y="34"/>
                </a:lnTo>
                <a:lnTo>
                  <a:pt x="215" y="35"/>
                </a:lnTo>
                <a:lnTo>
                  <a:pt x="215" y="35"/>
                </a:lnTo>
                <a:lnTo>
                  <a:pt x="215" y="35"/>
                </a:lnTo>
                <a:lnTo>
                  <a:pt x="215" y="35"/>
                </a:lnTo>
                <a:lnTo>
                  <a:pt x="215" y="35"/>
                </a:lnTo>
                <a:lnTo>
                  <a:pt x="215" y="35"/>
                </a:lnTo>
                <a:lnTo>
                  <a:pt x="215" y="35"/>
                </a:lnTo>
                <a:lnTo>
                  <a:pt x="215" y="35"/>
                </a:lnTo>
                <a:lnTo>
                  <a:pt x="217" y="35"/>
                </a:lnTo>
                <a:lnTo>
                  <a:pt x="217" y="35"/>
                </a:lnTo>
                <a:lnTo>
                  <a:pt x="217" y="35"/>
                </a:lnTo>
                <a:lnTo>
                  <a:pt x="218" y="35"/>
                </a:lnTo>
                <a:lnTo>
                  <a:pt x="218" y="35"/>
                </a:lnTo>
                <a:lnTo>
                  <a:pt x="218" y="35"/>
                </a:lnTo>
                <a:lnTo>
                  <a:pt x="218" y="35"/>
                </a:lnTo>
                <a:lnTo>
                  <a:pt x="218" y="35"/>
                </a:lnTo>
                <a:lnTo>
                  <a:pt x="218" y="35"/>
                </a:lnTo>
                <a:lnTo>
                  <a:pt x="219" y="35"/>
                </a:lnTo>
                <a:lnTo>
                  <a:pt x="219" y="36"/>
                </a:lnTo>
                <a:lnTo>
                  <a:pt x="219" y="36"/>
                </a:lnTo>
                <a:lnTo>
                  <a:pt x="220" y="36"/>
                </a:lnTo>
                <a:lnTo>
                  <a:pt x="220" y="36"/>
                </a:lnTo>
                <a:lnTo>
                  <a:pt x="220" y="36"/>
                </a:lnTo>
                <a:lnTo>
                  <a:pt x="220" y="36"/>
                </a:lnTo>
                <a:lnTo>
                  <a:pt x="220" y="36"/>
                </a:lnTo>
                <a:lnTo>
                  <a:pt x="220" y="36"/>
                </a:lnTo>
                <a:lnTo>
                  <a:pt x="221" y="36"/>
                </a:lnTo>
                <a:lnTo>
                  <a:pt x="221" y="36"/>
                </a:lnTo>
                <a:lnTo>
                  <a:pt x="221" y="36"/>
                </a:lnTo>
                <a:lnTo>
                  <a:pt x="221" y="36"/>
                </a:lnTo>
                <a:lnTo>
                  <a:pt x="221" y="37"/>
                </a:lnTo>
                <a:lnTo>
                  <a:pt x="221" y="37"/>
                </a:lnTo>
                <a:lnTo>
                  <a:pt x="222" y="37"/>
                </a:lnTo>
                <a:lnTo>
                  <a:pt x="222" y="37"/>
                </a:lnTo>
                <a:lnTo>
                  <a:pt x="222" y="37"/>
                </a:lnTo>
                <a:lnTo>
                  <a:pt x="223" y="37"/>
                </a:lnTo>
                <a:lnTo>
                  <a:pt x="223" y="37"/>
                </a:lnTo>
                <a:lnTo>
                  <a:pt x="223" y="37"/>
                </a:lnTo>
                <a:lnTo>
                  <a:pt x="224" y="37"/>
                </a:lnTo>
                <a:lnTo>
                  <a:pt x="224" y="37"/>
                </a:lnTo>
                <a:lnTo>
                  <a:pt x="224" y="37"/>
                </a:lnTo>
                <a:lnTo>
                  <a:pt x="224" y="37"/>
                </a:lnTo>
                <a:lnTo>
                  <a:pt x="224" y="37"/>
                </a:lnTo>
                <a:lnTo>
                  <a:pt x="224" y="37"/>
                </a:lnTo>
                <a:lnTo>
                  <a:pt x="224" y="37"/>
                </a:lnTo>
                <a:lnTo>
                  <a:pt x="224" y="37"/>
                </a:lnTo>
                <a:lnTo>
                  <a:pt x="224" y="37"/>
                </a:lnTo>
                <a:lnTo>
                  <a:pt x="226" y="37"/>
                </a:lnTo>
                <a:lnTo>
                  <a:pt x="226" y="37"/>
                </a:lnTo>
                <a:lnTo>
                  <a:pt x="226" y="37"/>
                </a:lnTo>
                <a:lnTo>
                  <a:pt x="228" y="37"/>
                </a:lnTo>
                <a:lnTo>
                  <a:pt x="228" y="38"/>
                </a:lnTo>
                <a:lnTo>
                  <a:pt x="228" y="38"/>
                </a:lnTo>
                <a:lnTo>
                  <a:pt x="228" y="38"/>
                </a:lnTo>
                <a:lnTo>
                  <a:pt x="228" y="38"/>
                </a:lnTo>
                <a:lnTo>
                  <a:pt x="228" y="38"/>
                </a:lnTo>
                <a:lnTo>
                  <a:pt x="229" y="38"/>
                </a:lnTo>
                <a:lnTo>
                  <a:pt x="229" y="38"/>
                </a:lnTo>
                <a:lnTo>
                  <a:pt x="229" y="38"/>
                </a:lnTo>
                <a:lnTo>
                  <a:pt x="229" y="38"/>
                </a:lnTo>
                <a:lnTo>
                  <a:pt x="229" y="38"/>
                </a:lnTo>
                <a:lnTo>
                  <a:pt x="229" y="38"/>
                </a:lnTo>
                <a:lnTo>
                  <a:pt x="230" y="38"/>
                </a:lnTo>
                <a:lnTo>
                  <a:pt x="230" y="38"/>
                </a:lnTo>
                <a:lnTo>
                  <a:pt x="230" y="38"/>
                </a:lnTo>
                <a:lnTo>
                  <a:pt x="230" y="38"/>
                </a:lnTo>
                <a:lnTo>
                  <a:pt x="230" y="38"/>
                </a:lnTo>
                <a:lnTo>
                  <a:pt x="230" y="38"/>
                </a:lnTo>
                <a:lnTo>
                  <a:pt x="230" y="38"/>
                </a:lnTo>
                <a:lnTo>
                  <a:pt x="230" y="38"/>
                </a:lnTo>
                <a:lnTo>
                  <a:pt x="230" y="38"/>
                </a:lnTo>
                <a:lnTo>
                  <a:pt x="232" y="38"/>
                </a:lnTo>
                <a:lnTo>
                  <a:pt x="232" y="39"/>
                </a:lnTo>
                <a:lnTo>
                  <a:pt x="232" y="39"/>
                </a:lnTo>
                <a:lnTo>
                  <a:pt x="233" y="39"/>
                </a:lnTo>
                <a:lnTo>
                  <a:pt x="233" y="39"/>
                </a:lnTo>
                <a:lnTo>
                  <a:pt x="233" y="39"/>
                </a:lnTo>
                <a:lnTo>
                  <a:pt x="233" y="39"/>
                </a:lnTo>
                <a:lnTo>
                  <a:pt x="233" y="39"/>
                </a:lnTo>
                <a:lnTo>
                  <a:pt x="233" y="39"/>
                </a:lnTo>
                <a:lnTo>
                  <a:pt x="233" y="39"/>
                </a:lnTo>
                <a:lnTo>
                  <a:pt x="233" y="39"/>
                </a:lnTo>
                <a:lnTo>
                  <a:pt x="233" y="39"/>
                </a:lnTo>
                <a:lnTo>
                  <a:pt x="233" y="39"/>
                </a:lnTo>
                <a:lnTo>
                  <a:pt x="233" y="40"/>
                </a:lnTo>
                <a:lnTo>
                  <a:pt x="233" y="40"/>
                </a:lnTo>
                <a:lnTo>
                  <a:pt x="234" y="40"/>
                </a:lnTo>
                <a:lnTo>
                  <a:pt x="234" y="40"/>
                </a:lnTo>
                <a:lnTo>
                  <a:pt x="234" y="40"/>
                </a:lnTo>
                <a:lnTo>
                  <a:pt x="238" y="40"/>
                </a:lnTo>
                <a:lnTo>
                  <a:pt x="238" y="40"/>
                </a:lnTo>
                <a:lnTo>
                  <a:pt x="238" y="40"/>
                </a:lnTo>
                <a:lnTo>
                  <a:pt x="238" y="40"/>
                </a:lnTo>
                <a:lnTo>
                  <a:pt x="238" y="40"/>
                </a:lnTo>
                <a:lnTo>
                  <a:pt x="238" y="40"/>
                </a:lnTo>
                <a:lnTo>
                  <a:pt x="239" y="40"/>
                </a:lnTo>
                <a:lnTo>
                  <a:pt x="239" y="40"/>
                </a:lnTo>
                <a:lnTo>
                  <a:pt x="239" y="40"/>
                </a:lnTo>
                <a:lnTo>
                  <a:pt x="239" y="40"/>
                </a:lnTo>
                <a:lnTo>
                  <a:pt x="239" y="41"/>
                </a:lnTo>
                <a:lnTo>
                  <a:pt x="239" y="41"/>
                </a:lnTo>
                <a:lnTo>
                  <a:pt x="240" y="41"/>
                </a:lnTo>
                <a:lnTo>
                  <a:pt x="240" y="41"/>
                </a:lnTo>
                <a:lnTo>
                  <a:pt x="240" y="41"/>
                </a:lnTo>
                <a:lnTo>
                  <a:pt x="241" y="41"/>
                </a:lnTo>
                <a:lnTo>
                  <a:pt x="241" y="41"/>
                </a:lnTo>
                <a:lnTo>
                  <a:pt x="241" y="41"/>
                </a:lnTo>
                <a:lnTo>
                  <a:pt x="242" y="41"/>
                </a:lnTo>
                <a:lnTo>
                  <a:pt x="242" y="41"/>
                </a:lnTo>
                <a:lnTo>
                  <a:pt x="242" y="41"/>
                </a:lnTo>
                <a:lnTo>
                  <a:pt x="244" y="41"/>
                </a:lnTo>
                <a:lnTo>
                  <a:pt x="244" y="41"/>
                </a:lnTo>
                <a:lnTo>
                  <a:pt x="244" y="41"/>
                </a:lnTo>
                <a:lnTo>
                  <a:pt x="244" y="41"/>
                </a:lnTo>
                <a:lnTo>
                  <a:pt x="244" y="41"/>
                </a:lnTo>
                <a:lnTo>
                  <a:pt x="244" y="41"/>
                </a:lnTo>
                <a:lnTo>
                  <a:pt x="244" y="41"/>
                </a:lnTo>
                <a:lnTo>
                  <a:pt x="244" y="42"/>
                </a:lnTo>
                <a:lnTo>
                  <a:pt x="244" y="42"/>
                </a:lnTo>
                <a:lnTo>
                  <a:pt x="245" y="42"/>
                </a:lnTo>
                <a:lnTo>
                  <a:pt x="245" y="42"/>
                </a:lnTo>
                <a:lnTo>
                  <a:pt x="245" y="42"/>
                </a:lnTo>
                <a:lnTo>
                  <a:pt x="245" y="42"/>
                </a:lnTo>
                <a:lnTo>
                  <a:pt x="245" y="42"/>
                </a:lnTo>
                <a:lnTo>
                  <a:pt x="245" y="42"/>
                </a:lnTo>
                <a:lnTo>
                  <a:pt x="245" y="42"/>
                </a:lnTo>
                <a:lnTo>
                  <a:pt x="245" y="43"/>
                </a:lnTo>
                <a:lnTo>
                  <a:pt x="245" y="43"/>
                </a:lnTo>
                <a:lnTo>
                  <a:pt x="245" y="43"/>
                </a:lnTo>
                <a:lnTo>
                  <a:pt x="245" y="43"/>
                </a:lnTo>
                <a:lnTo>
                  <a:pt x="245" y="43"/>
                </a:lnTo>
                <a:lnTo>
                  <a:pt x="246" y="43"/>
                </a:lnTo>
                <a:lnTo>
                  <a:pt x="246" y="43"/>
                </a:lnTo>
                <a:lnTo>
                  <a:pt x="246" y="43"/>
                </a:lnTo>
                <a:lnTo>
                  <a:pt x="249" y="43"/>
                </a:lnTo>
                <a:lnTo>
                  <a:pt x="249" y="43"/>
                </a:lnTo>
                <a:lnTo>
                  <a:pt x="249" y="43"/>
                </a:lnTo>
                <a:lnTo>
                  <a:pt x="250" y="43"/>
                </a:lnTo>
                <a:lnTo>
                  <a:pt x="250" y="43"/>
                </a:lnTo>
                <a:lnTo>
                  <a:pt x="250" y="43"/>
                </a:lnTo>
                <a:lnTo>
                  <a:pt x="254" y="43"/>
                </a:lnTo>
                <a:lnTo>
                  <a:pt x="254" y="43"/>
                </a:lnTo>
                <a:lnTo>
                  <a:pt x="254" y="43"/>
                </a:lnTo>
                <a:lnTo>
                  <a:pt x="254" y="43"/>
                </a:lnTo>
                <a:lnTo>
                  <a:pt x="254" y="43"/>
                </a:lnTo>
                <a:lnTo>
                  <a:pt x="254" y="43"/>
                </a:lnTo>
                <a:lnTo>
                  <a:pt x="254" y="43"/>
                </a:lnTo>
                <a:lnTo>
                  <a:pt x="254" y="43"/>
                </a:lnTo>
                <a:lnTo>
                  <a:pt x="254" y="43"/>
                </a:lnTo>
                <a:lnTo>
                  <a:pt x="254" y="43"/>
                </a:lnTo>
                <a:lnTo>
                  <a:pt x="254" y="43"/>
                </a:lnTo>
                <a:lnTo>
                  <a:pt x="254" y="43"/>
                </a:lnTo>
                <a:lnTo>
                  <a:pt x="255" y="43"/>
                </a:lnTo>
                <a:lnTo>
                  <a:pt x="255" y="44"/>
                </a:lnTo>
                <a:lnTo>
                  <a:pt x="255" y="44"/>
                </a:lnTo>
                <a:lnTo>
                  <a:pt x="258" y="44"/>
                </a:lnTo>
                <a:lnTo>
                  <a:pt x="258" y="44"/>
                </a:lnTo>
                <a:lnTo>
                  <a:pt x="258" y="44"/>
                </a:lnTo>
                <a:lnTo>
                  <a:pt x="259" y="44"/>
                </a:lnTo>
                <a:lnTo>
                  <a:pt x="259" y="44"/>
                </a:lnTo>
                <a:lnTo>
                  <a:pt x="259" y="44"/>
                </a:lnTo>
                <a:lnTo>
                  <a:pt x="259" y="44"/>
                </a:lnTo>
                <a:lnTo>
                  <a:pt x="259" y="44"/>
                </a:lnTo>
                <a:lnTo>
                  <a:pt x="259" y="44"/>
                </a:lnTo>
                <a:lnTo>
                  <a:pt x="260" y="44"/>
                </a:lnTo>
                <a:lnTo>
                  <a:pt x="260" y="44"/>
                </a:lnTo>
                <a:lnTo>
                  <a:pt x="260" y="44"/>
                </a:lnTo>
                <a:lnTo>
                  <a:pt x="261" y="44"/>
                </a:lnTo>
                <a:lnTo>
                  <a:pt x="261" y="44"/>
                </a:lnTo>
                <a:lnTo>
                  <a:pt x="261" y="44"/>
                </a:lnTo>
                <a:lnTo>
                  <a:pt x="263" y="44"/>
                </a:lnTo>
                <a:lnTo>
                  <a:pt x="263" y="45"/>
                </a:lnTo>
                <a:lnTo>
                  <a:pt x="263" y="45"/>
                </a:lnTo>
                <a:lnTo>
                  <a:pt x="263" y="45"/>
                </a:lnTo>
                <a:lnTo>
                  <a:pt x="263" y="45"/>
                </a:lnTo>
                <a:lnTo>
                  <a:pt x="263" y="45"/>
                </a:lnTo>
                <a:lnTo>
                  <a:pt x="263" y="45"/>
                </a:lnTo>
                <a:lnTo>
                  <a:pt x="263" y="45"/>
                </a:lnTo>
                <a:lnTo>
                  <a:pt x="263" y="45"/>
                </a:lnTo>
                <a:lnTo>
                  <a:pt x="264" y="45"/>
                </a:lnTo>
                <a:lnTo>
                  <a:pt x="264" y="45"/>
                </a:lnTo>
                <a:lnTo>
                  <a:pt x="264" y="45"/>
                </a:lnTo>
                <a:lnTo>
                  <a:pt x="264" y="45"/>
                </a:lnTo>
                <a:lnTo>
                  <a:pt x="264" y="45"/>
                </a:lnTo>
                <a:lnTo>
                  <a:pt x="264" y="45"/>
                </a:lnTo>
                <a:lnTo>
                  <a:pt x="264" y="45"/>
                </a:lnTo>
                <a:lnTo>
                  <a:pt x="264" y="45"/>
                </a:lnTo>
                <a:lnTo>
                  <a:pt x="264" y="45"/>
                </a:lnTo>
                <a:lnTo>
                  <a:pt x="265" y="45"/>
                </a:lnTo>
                <a:lnTo>
                  <a:pt x="265" y="45"/>
                </a:lnTo>
                <a:lnTo>
                  <a:pt x="265" y="45"/>
                </a:lnTo>
                <a:lnTo>
                  <a:pt x="267" y="45"/>
                </a:lnTo>
                <a:lnTo>
                  <a:pt x="267" y="46"/>
                </a:lnTo>
                <a:lnTo>
                  <a:pt x="267" y="46"/>
                </a:lnTo>
                <a:lnTo>
                  <a:pt x="267" y="46"/>
                </a:lnTo>
                <a:lnTo>
                  <a:pt x="267" y="46"/>
                </a:lnTo>
                <a:lnTo>
                  <a:pt x="267" y="46"/>
                </a:lnTo>
                <a:lnTo>
                  <a:pt x="268" y="46"/>
                </a:lnTo>
                <a:lnTo>
                  <a:pt x="268" y="46"/>
                </a:lnTo>
                <a:lnTo>
                  <a:pt x="268" y="46"/>
                </a:lnTo>
                <a:lnTo>
                  <a:pt x="268" y="46"/>
                </a:lnTo>
                <a:lnTo>
                  <a:pt x="268" y="46"/>
                </a:lnTo>
                <a:lnTo>
                  <a:pt x="268" y="46"/>
                </a:lnTo>
                <a:lnTo>
                  <a:pt x="268" y="46"/>
                </a:lnTo>
                <a:lnTo>
                  <a:pt x="268" y="46"/>
                </a:lnTo>
                <a:lnTo>
                  <a:pt x="268" y="46"/>
                </a:lnTo>
                <a:lnTo>
                  <a:pt x="269" y="46"/>
                </a:lnTo>
                <a:lnTo>
                  <a:pt x="269" y="46"/>
                </a:lnTo>
                <a:lnTo>
                  <a:pt x="269" y="46"/>
                </a:lnTo>
                <a:lnTo>
                  <a:pt x="269" y="46"/>
                </a:lnTo>
                <a:lnTo>
                  <a:pt x="269" y="47"/>
                </a:lnTo>
                <a:lnTo>
                  <a:pt x="269" y="47"/>
                </a:lnTo>
                <a:lnTo>
                  <a:pt x="270" y="47"/>
                </a:lnTo>
                <a:lnTo>
                  <a:pt x="270" y="47"/>
                </a:lnTo>
                <a:lnTo>
                  <a:pt x="270" y="47"/>
                </a:lnTo>
                <a:lnTo>
                  <a:pt x="270" y="47"/>
                </a:lnTo>
                <a:lnTo>
                  <a:pt x="270" y="47"/>
                </a:lnTo>
                <a:lnTo>
                  <a:pt x="270" y="47"/>
                </a:lnTo>
                <a:lnTo>
                  <a:pt x="271" y="47"/>
                </a:lnTo>
                <a:lnTo>
                  <a:pt x="271" y="47"/>
                </a:lnTo>
                <a:lnTo>
                  <a:pt x="271" y="47"/>
                </a:lnTo>
                <a:lnTo>
                  <a:pt x="271" y="47"/>
                </a:lnTo>
                <a:lnTo>
                  <a:pt x="271" y="47"/>
                </a:lnTo>
                <a:lnTo>
                  <a:pt x="271" y="47"/>
                </a:lnTo>
                <a:lnTo>
                  <a:pt x="272" y="47"/>
                </a:lnTo>
                <a:lnTo>
                  <a:pt x="272" y="47"/>
                </a:lnTo>
                <a:lnTo>
                  <a:pt x="272" y="47"/>
                </a:lnTo>
                <a:lnTo>
                  <a:pt x="273" y="47"/>
                </a:lnTo>
                <a:lnTo>
                  <a:pt x="273" y="48"/>
                </a:lnTo>
                <a:lnTo>
                  <a:pt x="273" y="48"/>
                </a:lnTo>
                <a:lnTo>
                  <a:pt x="274" y="48"/>
                </a:lnTo>
                <a:lnTo>
                  <a:pt x="274" y="48"/>
                </a:lnTo>
                <a:lnTo>
                  <a:pt x="274" y="48"/>
                </a:lnTo>
                <a:lnTo>
                  <a:pt x="274" y="48"/>
                </a:lnTo>
                <a:lnTo>
                  <a:pt x="274" y="48"/>
                </a:lnTo>
                <a:lnTo>
                  <a:pt x="274" y="48"/>
                </a:lnTo>
                <a:lnTo>
                  <a:pt x="274" y="48"/>
                </a:lnTo>
                <a:lnTo>
                  <a:pt x="274" y="48"/>
                </a:lnTo>
                <a:lnTo>
                  <a:pt x="274" y="48"/>
                </a:lnTo>
                <a:lnTo>
                  <a:pt x="274" y="48"/>
                </a:lnTo>
                <a:lnTo>
                  <a:pt x="274" y="48"/>
                </a:lnTo>
                <a:lnTo>
                  <a:pt x="274" y="48"/>
                </a:lnTo>
                <a:lnTo>
                  <a:pt x="275" y="48"/>
                </a:lnTo>
                <a:lnTo>
                  <a:pt x="275" y="48"/>
                </a:lnTo>
                <a:lnTo>
                  <a:pt x="275" y="48"/>
                </a:lnTo>
                <a:lnTo>
                  <a:pt x="276" y="48"/>
                </a:lnTo>
                <a:lnTo>
                  <a:pt x="276" y="48"/>
                </a:lnTo>
                <a:lnTo>
                  <a:pt x="276" y="48"/>
                </a:lnTo>
                <a:lnTo>
                  <a:pt x="276" y="48"/>
                </a:lnTo>
                <a:lnTo>
                  <a:pt x="276" y="48"/>
                </a:lnTo>
                <a:lnTo>
                  <a:pt x="276" y="48"/>
                </a:lnTo>
                <a:lnTo>
                  <a:pt x="276" y="48"/>
                </a:lnTo>
                <a:lnTo>
                  <a:pt x="276" y="48"/>
                </a:lnTo>
                <a:lnTo>
                  <a:pt x="276" y="48"/>
                </a:lnTo>
                <a:lnTo>
                  <a:pt x="276" y="48"/>
                </a:lnTo>
                <a:lnTo>
                  <a:pt x="276" y="48"/>
                </a:lnTo>
                <a:lnTo>
                  <a:pt x="276" y="48"/>
                </a:lnTo>
                <a:lnTo>
                  <a:pt x="276" y="48"/>
                </a:lnTo>
                <a:lnTo>
                  <a:pt x="276" y="48"/>
                </a:lnTo>
                <a:lnTo>
                  <a:pt x="276" y="48"/>
                </a:lnTo>
                <a:lnTo>
                  <a:pt x="276" y="48"/>
                </a:lnTo>
                <a:lnTo>
                  <a:pt x="276" y="48"/>
                </a:lnTo>
                <a:lnTo>
                  <a:pt x="276" y="48"/>
                </a:lnTo>
                <a:lnTo>
                  <a:pt x="277" y="48"/>
                </a:lnTo>
                <a:lnTo>
                  <a:pt x="277" y="49"/>
                </a:lnTo>
                <a:lnTo>
                  <a:pt x="277" y="49"/>
                </a:lnTo>
                <a:lnTo>
                  <a:pt x="277" y="49"/>
                </a:lnTo>
                <a:lnTo>
                  <a:pt x="277" y="49"/>
                </a:lnTo>
                <a:lnTo>
                  <a:pt x="277" y="49"/>
                </a:lnTo>
                <a:lnTo>
                  <a:pt x="277" y="49"/>
                </a:lnTo>
                <a:lnTo>
                  <a:pt x="277" y="49"/>
                </a:lnTo>
                <a:lnTo>
                  <a:pt x="277" y="49"/>
                </a:lnTo>
                <a:lnTo>
                  <a:pt x="277" y="49"/>
                </a:lnTo>
                <a:lnTo>
                  <a:pt x="277" y="49"/>
                </a:lnTo>
                <a:lnTo>
                  <a:pt x="277" y="49"/>
                </a:lnTo>
                <a:lnTo>
                  <a:pt x="277" y="49"/>
                </a:lnTo>
                <a:lnTo>
                  <a:pt x="277" y="49"/>
                </a:lnTo>
                <a:lnTo>
                  <a:pt x="277" y="49"/>
                </a:lnTo>
                <a:lnTo>
                  <a:pt x="277" y="49"/>
                </a:lnTo>
                <a:lnTo>
                  <a:pt x="277" y="49"/>
                </a:lnTo>
                <a:lnTo>
                  <a:pt x="277" y="49"/>
                </a:lnTo>
                <a:lnTo>
                  <a:pt x="278" y="49"/>
                </a:lnTo>
                <a:lnTo>
                  <a:pt x="278" y="49"/>
                </a:lnTo>
                <a:lnTo>
                  <a:pt x="278" y="49"/>
                </a:lnTo>
                <a:lnTo>
                  <a:pt x="279" y="49"/>
                </a:lnTo>
                <a:lnTo>
                  <a:pt x="279" y="49"/>
                </a:lnTo>
                <a:lnTo>
                  <a:pt x="279" y="49"/>
                </a:lnTo>
                <a:lnTo>
                  <a:pt x="279" y="49"/>
                </a:lnTo>
                <a:lnTo>
                  <a:pt x="279" y="49"/>
                </a:lnTo>
                <a:lnTo>
                  <a:pt x="279" y="49"/>
                </a:lnTo>
                <a:lnTo>
                  <a:pt x="279" y="49"/>
                </a:lnTo>
                <a:lnTo>
                  <a:pt x="279" y="50"/>
                </a:lnTo>
                <a:lnTo>
                  <a:pt x="279" y="50"/>
                </a:lnTo>
                <a:lnTo>
                  <a:pt x="279" y="50"/>
                </a:lnTo>
                <a:lnTo>
                  <a:pt x="279" y="50"/>
                </a:lnTo>
                <a:lnTo>
                  <a:pt x="279" y="50"/>
                </a:lnTo>
                <a:lnTo>
                  <a:pt x="280" y="50"/>
                </a:lnTo>
                <a:lnTo>
                  <a:pt x="280" y="50"/>
                </a:lnTo>
                <a:lnTo>
                  <a:pt x="280" y="50"/>
                </a:lnTo>
                <a:lnTo>
                  <a:pt x="281" y="50"/>
                </a:lnTo>
                <a:lnTo>
                  <a:pt x="281" y="50"/>
                </a:lnTo>
                <a:lnTo>
                  <a:pt x="281" y="50"/>
                </a:lnTo>
                <a:lnTo>
                  <a:pt x="281" y="50"/>
                </a:lnTo>
                <a:lnTo>
                  <a:pt x="281" y="50"/>
                </a:lnTo>
                <a:lnTo>
                  <a:pt x="281" y="50"/>
                </a:lnTo>
                <a:lnTo>
                  <a:pt x="281" y="50"/>
                </a:lnTo>
                <a:lnTo>
                  <a:pt x="281" y="51"/>
                </a:lnTo>
                <a:lnTo>
                  <a:pt x="281" y="51"/>
                </a:lnTo>
                <a:lnTo>
                  <a:pt x="282" y="51"/>
                </a:lnTo>
                <a:lnTo>
                  <a:pt x="282" y="51"/>
                </a:lnTo>
                <a:lnTo>
                  <a:pt x="282" y="51"/>
                </a:lnTo>
                <a:lnTo>
                  <a:pt x="282" y="51"/>
                </a:lnTo>
                <a:lnTo>
                  <a:pt x="282" y="51"/>
                </a:lnTo>
                <a:lnTo>
                  <a:pt x="282" y="51"/>
                </a:lnTo>
                <a:lnTo>
                  <a:pt x="282" y="51"/>
                </a:lnTo>
                <a:lnTo>
                  <a:pt x="282" y="51"/>
                </a:lnTo>
                <a:lnTo>
                  <a:pt x="282" y="51"/>
                </a:lnTo>
                <a:lnTo>
                  <a:pt x="283" y="51"/>
                </a:lnTo>
                <a:lnTo>
                  <a:pt x="283" y="51"/>
                </a:lnTo>
                <a:lnTo>
                  <a:pt x="283" y="51"/>
                </a:lnTo>
                <a:lnTo>
                  <a:pt x="283" y="51"/>
                </a:lnTo>
                <a:lnTo>
                  <a:pt x="283" y="51"/>
                </a:lnTo>
                <a:lnTo>
                  <a:pt x="283" y="51"/>
                </a:lnTo>
                <a:lnTo>
                  <a:pt x="284" y="51"/>
                </a:lnTo>
                <a:lnTo>
                  <a:pt x="284" y="51"/>
                </a:lnTo>
                <a:lnTo>
                  <a:pt x="284" y="51"/>
                </a:lnTo>
                <a:lnTo>
                  <a:pt x="284" y="51"/>
                </a:lnTo>
                <a:lnTo>
                  <a:pt x="284" y="51"/>
                </a:lnTo>
                <a:lnTo>
                  <a:pt x="284" y="51"/>
                </a:lnTo>
                <a:lnTo>
                  <a:pt x="284" y="51"/>
                </a:lnTo>
                <a:lnTo>
                  <a:pt x="284" y="51"/>
                </a:lnTo>
                <a:lnTo>
                  <a:pt x="284" y="51"/>
                </a:lnTo>
                <a:lnTo>
                  <a:pt x="284" y="51"/>
                </a:lnTo>
                <a:lnTo>
                  <a:pt x="284" y="51"/>
                </a:lnTo>
                <a:lnTo>
                  <a:pt x="284" y="51"/>
                </a:lnTo>
                <a:lnTo>
                  <a:pt x="285" y="51"/>
                </a:lnTo>
                <a:lnTo>
                  <a:pt x="285" y="51"/>
                </a:lnTo>
                <a:lnTo>
                  <a:pt x="285" y="51"/>
                </a:lnTo>
                <a:lnTo>
                  <a:pt x="285" y="51"/>
                </a:lnTo>
                <a:lnTo>
                  <a:pt x="285" y="51"/>
                </a:lnTo>
                <a:lnTo>
                  <a:pt x="285" y="51"/>
                </a:lnTo>
                <a:lnTo>
                  <a:pt x="285" y="51"/>
                </a:lnTo>
                <a:lnTo>
                  <a:pt x="285" y="51"/>
                </a:lnTo>
                <a:lnTo>
                  <a:pt x="285" y="51"/>
                </a:lnTo>
                <a:lnTo>
                  <a:pt x="286" y="51"/>
                </a:lnTo>
                <a:lnTo>
                  <a:pt x="286" y="51"/>
                </a:lnTo>
                <a:lnTo>
                  <a:pt x="286" y="51"/>
                </a:lnTo>
                <a:lnTo>
                  <a:pt x="286" y="51"/>
                </a:lnTo>
                <a:lnTo>
                  <a:pt x="286" y="51"/>
                </a:lnTo>
                <a:lnTo>
                  <a:pt x="286" y="51"/>
                </a:lnTo>
                <a:lnTo>
                  <a:pt x="288" y="51"/>
                </a:lnTo>
                <a:lnTo>
                  <a:pt x="288" y="51"/>
                </a:lnTo>
                <a:lnTo>
                  <a:pt x="288" y="51"/>
                </a:lnTo>
                <a:lnTo>
                  <a:pt x="288" y="51"/>
                </a:lnTo>
                <a:lnTo>
                  <a:pt x="288" y="51"/>
                </a:lnTo>
                <a:lnTo>
                  <a:pt x="288" y="51"/>
                </a:lnTo>
                <a:lnTo>
                  <a:pt x="288" y="51"/>
                </a:lnTo>
                <a:lnTo>
                  <a:pt x="288" y="52"/>
                </a:lnTo>
                <a:lnTo>
                  <a:pt x="288" y="52"/>
                </a:lnTo>
                <a:lnTo>
                  <a:pt x="290" y="52"/>
                </a:lnTo>
                <a:lnTo>
                  <a:pt x="290" y="52"/>
                </a:lnTo>
                <a:lnTo>
                  <a:pt x="290" y="52"/>
                </a:lnTo>
                <a:lnTo>
                  <a:pt x="290" y="52"/>
                </a:lnTo>
                <a:lnTo>
                  <a:pt x="290" y="52"/>
                </a:lnTo>
                <a:lnTo>
                  <a:pt x="290" y="52"/>
                </a:lnTo>
                <a:lnTo>
                  <a:pt x="290" y="52"/>
                </a:lnTo>
                <a:lnTo>
                  <a:pt x="290" y="52"/>
                </a:lnTo>
                <a:lnTo>
                  <a:pt x="290" y="52"/>
                </a:lnTo>
                <a:lnTo>
                  <a:pt x="292" y="52"/>
                </a:lnTo>
                <a:lnTo>
                  <a:pt x="292" y="52"/>
                </a:lnTo>
                <a:lnTo>
                  <a:pt x="292" y="52"/>
                </a:lnTo>
                <a:lnTo>
                  <a:pt x="292" y="52"/>
                </a:lnTo>
                <a:lnTo>
                  <a:pt x="292" y="52"/>
                </a:lnTo>
                <a:lnTo>
                  <a:pt x="292" y="52"/>
                </a:lnTo>
                <a:lnTo>
                  <a:pt x="292" y="52"/>
                </a:lnTo>
                <a:lnTo>
                  <a:pt x="292" y="52"/>
                </a:lnTo>
                <a:lnTo>
                  <a:pt x="292" y="52"/>
                </a:lnTo>
                <a:lnTo>
                  <a:pt x="293" y="52"/>
                </a:lnTo>
                <a:lnTo>
                  <a:pt x="293" y="53"/>
                </a:lnTo>
                <a:lnTo>
                  <a:pt x="293" y="53"/>
                </a:lnTo>
                <a:lnTo>
                  <a:pt x="297" y="53"/>
                </a:lnTo>
                <a:lnTo>
                  <a:pt x="297" y="53"/>
                </a:lnTo>
                <a:lnTo>
                  <a:pt x="297" y="53"/>
                </a:lnTo>
                <a:lnTo>
                  <a:pt x="298" y="53"/>
                </a:lnTo>
                <a:lnTo>
                  <a:pt x="298" y="53"/>
                </a:lnTo>
                <a:lnTo>
                  <a:pt x="298" y="53"/>
                </a:lnTo>
                <a:lnTo>
                  <a:pt x="299" y="53"/>
                </a:lnTo>
                <a:lnTo>
                  <a:pt x="299" y="53"/>
                </a:lnTo>
                <a:lnTo>
                  <a:pt x="299" y="53"/>
                </a:lnTo>
                <a:lnTo>
                  <a:pt x="299" y="53"/>
                </a:lnTo>
                <a:lnTo>
                  <a:pt x="299" y="53"/>
                </a:lnTo>
                <a:lnTo>
                  <a:pt x="299" y="53"/>
                </a:lnTo>
                <a:lnTo>
                  <a:pt x="300" y="53"/>
                </a:lnTo>
                <a:lnTo>
                  <a:pt x="300" y="54"/>
                </a:lnTo>
                <a:lnTo>
                  <a:pt x="300" y="54"/>
                </a:lnTo>
                <a:lnTo>
                  <a:pt x="301" y="54"/>
                </a:lnTo>
                <a:lnTo>
                  <a:pt x="301" y="54"/>
                </a:lnTo>
                <a:lnTo>
                  <a:pt x="301" y="54"/>
                </a:lnTo>
                <a:lnTo>
                  <a:pt x="302" y="54"/>
                </a:lnTo>
                <a:lnTo>
                  <a:pt x="302" y="55"/>
                </a:lnTo>
                <a:lnTo>
                  <a:pt x="302" y="55"/>
                </a:lnTo>
                <a:lnTo>
                  <a:pt x="303" y="55"/>
                </a:lnTo>
                <a:lnTo>
                  <a:pt x="303" y="55"/>
                </a:lnTo>
                <a:lnTo>
                  <a:pt x="303" y="55"/>
                </a:lnTo>
                <a:lnTo>
                  <a:pt x="303" y="55"/>
                </a:lnTo>
                <a:lnTo>
                  <a:pt x="303" y="55"/>
                </a:lnTo>
                <a:lnTo>
                  <a:pt x="303" y="55"/>
                </a:lnTo>
                <a:lnTo>
                  <a:pt x="304" y="55"/>
                </a:lnTo>
                <a:lnTo>
                  <a:pt x="304" y="55"/>
                </a:lnTo>
                <a:lnTo>
                  <a:pt x="304" y="55"/>
                </a:lnTo>
                <a:lnTo>
                  <a:pt x="305" y="55"/>
                </a:lnTo>
                <a:lnTo>
                  <a:pt x="305" y="56"/>
                </a:lnTo>
                <a:lnTo>
                  <a:pt x="305" y="56"/>
                </a:lnTo>
                <a:lnTo>
                  <a:pt x="306" y="56"/>
                </a:lnTo>
                <a:lnTo>
                  <a:pt x="306" y="56"/>
                </a:lnTo>
                <a:lnTo>
                  <a:pt x="306" y="56"/>
                </a:lnTo>
                <a:lnTo>
                  <a:pt x="307" y="56"/>
                </a:lnTo>
                <a:lnTo>
                  <a:pt x="307" y="56"/>
                </a:lnTo>
                <a:lnTo>
                  <a:pt x="307" y="56"/>
                </a:lnTo>
                <a:lnTo>
                  <a:pt x="308" y="56"/>
                </a:lnTo>
                <a:lnTo>
                  <a:pt x="308" y="57"/>
                </a:lnTo>
                <a:lnTo>
                  <a:pt x="308" y="57"/>
                </a:lnTo>
                <a:lnTo>
                  <a:pt x="308" y="57"/>
                </a:lnTo>
                <a:lnTo>
                  <a:pt x="308" y="57"/>
                </a:lnTo>
                <a:lnTo>
                  <a:pt x="308" y="57"/>
                </a:lnTo>
                <a:lnTo>
                  <a:pt x="309" y="57"/>
                </a:lnTo>
                <a:lnTo>
                  <a:pt x="309" y="57"/>
                </a:lnTo>
                <a:lnTo>
                  <a:pt x="309" y="57"/>
                </a:lnTo>
                <a:lnTo>
                  <a:pt x="309" y="57"/>
                </a:lnTo>
                <a:lnTo>
                  <a:pt x="309" y="57"/>
                </a:lnTo>
                <a:lnTo>
                  <a:pt x="309" y="57"/>
                </a:lnTo>
                <a:lnTo>
                  <a:pt x="310" y="57"/>
                </a:lnTo>
                <a:lnTo>
                  <a:pt x="310" y="57"/>
                </a:lnTo>
                <a:lnTo>
                  <a:pt x="310" y="57"/>
                </a:lnTo>
                <a:lnTo>
                  <a:pt x="312" y="57"/>
                </a:lnTo>
                <a:lnTo>
                  <a:pt x="312" y="58"/>
                </a:lnTo>
                <a:lnTo>
                  <a:pt x="312" y="58"/>
                </a:lnTo>
                <a:lnTo>
                  <a:pt x="312" y="58"/>
                </a:lnTo>
                <a:lnTo>
                  <a:pt x="312" y="58"/>
                </a:lnTo>
                <a:lnTo>
                  <a:pt x="312" y="58"/>
                </a:lnTo>
                <a:lnTo>
                  <a:pt x="313" y="58"/>
                </a:lnTo>
                <a:lnTo>
                  <a:pt x="313" y="58"/>
                </a:lnTo>
                <a:lnTo>
                  <a:pt x="313" y="58"/>
                </a:lnTo>
                <a:lnTo>
                  <a:pt x="314" y="58"/>
                </a:lnTo>
                <a:lnTo>
                  <a:pt x="314" y="58"/>
                </a:lnTo>
                <a:lnTo>
                  <a:pt x="314" y="58"/>
                </a:lnTo>
                <a:lnTo>
                  <a:pt x="314" y="58"/>
                </a:lnTo>
                <a:lnTo>
                  <a:pt x="314" y="58"/>
                </a:lnTo>
                <a:lnTo>
                  <a:pt x="314" y="58"/>
                </a:lnTo>
                <a:lnTo>
                  <a:pt x="314" y="58"/>
                </a:lnTo>
                <a:lnTo>
                  <a:pt x="314" y="58"/>
                </a:lnTo>
                <a:lnTo>
                  <a:pt x="314" y="58"/>
                </a:lnTo>
                <a:lnTo>
                  <a:pt x="318" y="58"/>
                </a:lnTo>
                <a:lnTo>
                  <a:pt x="318" y="58"/>
                </a:lnTo>
                <a:lnTo>
                  <a:pt x="318" y="58"/>
                </a:lnTo>
                <a:lnTo>
                  <a:pt x="320" y="58"/>
                </a:lnTo>
                <a:lnTo>
                  <a:pt x="320" y="59"/>
                </a:lnTo>
                <a:lnTo>
                  <a:pt x="320" y="59"/>
                </a:lnTo>
                <a:lnTo>
                  <a:pt x="320" y="59"/>
                </a:lnTo>
                <a:lnTo>
                  <a:pt x="320" y="59"/>
                </a:lnTo>
                <a:lnTo>
                  <a:pt x="320" y="59"/>
                </a:lnTo>
                <a:lnTo>
                  <a:pt x="321" y="59"/>
                </a:lnTo>
                <a:lnTo>
                  <a:pt x="321" y="59"/>
                </a:lnTo>
                <a:lnTo>
                  <a:pt x="321" y="59"/>
                </a:lnTo>
                <a:lnTo>
                  <a:pt x="321" y="59"/>
                </a:lnTo>
                <a:lnTo>
                  <a:pt x="321" y="59"/>
                </a:lnTo>
                <a:lnTo>
                  <a:pt x="321" y="59"/>
                </a:lnTo>
                <a:lnTo>
                  <a:pt x="323" y="59"/>
                </a:lnTo>
                <a:lnTo>
                  <a:pt x="323" y="60"/>
                </a:lnTo>
                <a:lnTo>
                  <a:pt x="323" y="60"/>
                </a:lnTo>
                <a:lnTo>
                  <a:pt x="323" y="60"/>
                </a:lnTo>
                <a:lnTo>
                  <a:pt x="323" y="60"/>
                </a:lnTo>
                <a:lnTo>
                  <a:pt x="323" y="60"/>
                </a:lnTo>
                <a:lnTo>
                  <a:pt x="323" y="60"/>
                </a:lnTo>
                <a:lnTo>
                  <a:pt x="323" y="60"/>
                </a:lnTo>
                <a:lnTo>
                  <a:pt x="323" y="60"/>
                </a:lnTo>
                <a:lnTo>
                  <a:pt x="324" y="60"/>
                </a:lnTo>
                <a:lnTo>
                  <a:pt x="324" y="60"/>
                </a:lnTo>
                <a:lnTo>
                  <a:pt x="324" y="60"/>
                </a:lnTo>
                <a:lnTo>
                  <a:pt x="324" y="60"/>
                </a:lnTo>
                <a:lnTo>
                  <a:pt x="324" y="60"/>
                </a:lnTo>
                <a:lnTo>
                  <a:pt x="324" y="60"/>
                </a:lnTo>
                <a:lnTo>
                  <a:pt x="325" y="60"/>
                </a:lnTo>
                <a:lnTo>
                  <a:pt x="325" y="60"/>
                </a:lnTo>
                <a:lnTo>
                  <a:pt x="325" y="60"/>
                </a:lnTo>
                <a:lnTo>
                  <a:pt x="326" y="60"/>
                </a:lnTo>
                <a:lnTo>
                  <a:pt x="326" y="60"/>
                </a:lnTo>
                <a:lnTo>
                  <a:pt x="326" y="60"/>
                </a:lnTo>
                <a:lnTo>
                  <a:pt x="327" y="60"/>
                </a:lnTo>
                <a:lnTo>
                  <a:pt x="327" y="60"/>
                </a:lnTo>
                <a:lnTo>
                  <a:pt x="327" y="60"/>
                </a:lnTo>
                <a:lnTo>
                  <a:pt x="327" y="60"/>
                </a:lnTo>
                <a:lnTo>
                  <a:pt x="327" y="60"/>
                </a:lnTo>
                <a:lnTo>
                  <a:pt x="327" y="60"/>
                </a:lnTo>
                <a:lnTo>
                  <a:pt x="328" y="60"/>
                </a:lnTo>
                <a:lnTo>
                  <a:pt x="328" y="60"/>
                </a:lnTo>
                <a:lnTo>
                  <a:pt x="328" y="60"/>
                </a:lnTo>
                <a:lnTo>
                  <a:pt x="328" y="60"/>
                </a:lnTo>
                <a:lnTo>
                  <a:pt x="328" y="60"/>
                </a:lnTo>
                <a:lnTo>
                  <a:pt x="328" y="60"/>
                </a:lnTo>
                <a:lnTo>
                  <a:pt x="330" y="60"/>
                </a:lnTo>
                <a:lnTo>
                  <a:pt x="330" y="60"/>
                </a:lnTo>
                <a:lnTo>
                  <a:pt x="330" y="60"/>
                </a:lnTo>
                <a:lnTo>
                  <a:pt x="331" y="60"/>
                </a:lnTo>
                <a:lnTo>
                  <a:pt x="331" y="60"/>
                </a:lnTo>
                <a:lnTo>
                  <a:pt x="331" y="60"/>
                </a:lnTo>
                <a:lnTo>
                  <a:pt x="331" y="60"/>
                </a:lnTo>
                <a:lnTo>
                  <a:pt x="331" y="60"/>
                </a:lnTo>
                <a:lnTo>
                  <a:pt x="331" y="60"/>
                </a:lnTo>
                <a:lnTo>
                  <a:pt x="332" y="60"/>
                </a:lnTo>
                <a:lnTo>
                  <a:pt x="332" y="60"/>
                </a:lnTo>
                <a:lnTo>
                  <a:pt x="332" y="60"/>
                </a:lnTo>
                <a:lnTo>
                  <a:pt x="333" y="60"/>
                </a:lnTo>
                <a:lnTo>
                  <a:pt x="333" y="60"/>
                </a:lnTo>
                <a:lnTo>
                  <a:pt x="333" y="60"/>
                </a:lnTo>
                <a:lnTo>
                  <a:pt x="333" y="60"/>
                </a:lnTo>
                <a:lnTo>
                  <a:pt x="333" y="60"/>
                </a:lnTo>
                <a:lnTo>
                  <a:pt x="333" y="60"/>
                </a:lnTo>
                <a:lnTo>
                  <a:pt x="335" y="60"/>
                </a:lnTo>
                <a:lnTo>
                  <a:pt x="335" y="61"/>
                </a:lnTo>
                <a:lnTo>
                  <a:pt x="335" y="61"/>
                </a:lnTo>
                <a:lnTo>
                  <a:pt x="335" y="61"/>
                </a:lnTo>
                <a:lnTo>
                  <a:pt x="335" y="61"/>
                </a:lnTo>
                <a:lnTo>
                  <a:pt x="335" y="61"/>
                </a:lnTo>
                <a:lnTo>
                  <a:pt x="335" y="61"/>
                </a:lnTo>
                <a:lnTo>
                  <a:pt x="335" y="61"/>
                </a:lnTo>
                <a:lnTo>
                  <a:pt x="335" y="61"/>
                </a:lnTo>
                <a:lnTo>
                  <a:pt x="336" y="61"/>
                </a:lnTo>
                <a:lnTo>
                  <a:pt x="336" y="62"/>
                </a:lnTo>
                <a:lnTo>
                  <a:pt x="336" y="62"/>
                </a:lnTo>
                <a:lnTo>
                  <a:pt x="337" y="62"/>
                </a:lnTo>
                <a:lnTo>
                  <a:pt x="337" y="62"/>
                </a:lnTo>
                <a:lnTo>
                  <a:pt x="337" y="62"/>
                </a:lnTo>
                <a:lnTo>
                  <a:pt x="337" y="62"/>
                </a:lnTo>
                <a:lnTo>
                  <a:pt x="337" y="62"/>
                </a:lnTo>
                <a:lnTo>
                  <a:pt x="337" y="62"/>
                </a:lnTo>
                <a:lnTo>
                  <a:pt x="337" y="62"/>
                </a:lnTo>
                <a:lnTo>
                  <a:pt x="337" y="62"/>
                </a:lnTo>
                <a:lnTo>
                  <a:pt x="337" y="62"/>
                </a:lnTo>
                <a:lnTo>
                  <a:pt x="338" y="62"/>
                </a:lnTo>
                <a:lnTo>
                  <a:pt x="338" y="62"/>
                </a:lnTo>
                <a:lnTo>
                  <a:pt x="338" y="62"/>
                </a:lnTo>
                <a:lnTo>
                  <a:pt x="340" y="62"/>
                </a:lnTo>
                <a:lnTo>
                  <a:pt x="340" y="62"/>
                </a:lnTo>
                <a:lnTo>
                  <a:pt x="340" y="62"/>
                </a:lnTo>
                <a:lnTo>
                  <a:pt x="340" y="62"/>
                </a:lnTo>
                <a:lnTo>
                  <a:pt x="340" y="62"/>
                </a:lnTo>
                <a:lnTo>
                  <a:pt x="340" y="62"/>
                </a:lnTo>
                <a:lnTo>
                  <a:pt x="342" y="62"/>
                </a:lnTo>
                <a:lnTo>
                  <a:pt x="342" y="62"/>
                </a:lnTo>
                <a:lnTo>
                  <a:pt x="342" y="62"/>
                </a:lnTo>
                <a:lnTo>
                  <a:pt x="343" y="62"/>
                </a:lnTo>
                <a:lnTo>
                  <a:pt x="343" y="62"/>
                </a:lnTo>
                <a:lnTo>
                  <a:pt x="343" y="62"/>
                </a:lnTo>
                <a:lnTo>
                  <a:pt x="344" y="62"/>
                </a:lnTo>
                <a:lnTo>
                  <a:pt x="344" y="63"/>
                </a:lnTo>
                <a:lnTo>
                  <a:pt x="344" y="63"/>
                </a:lnTo>
                <a:lnTo>
                  <a:pt x="345" y="63"/>
                </a:lnTo>
                <a:lnTo>
                  <a:pt x="345" y="63"/>
                </a:lnTo>
                <a:lnTo>
                  <a:pt x="345" y="63"/>
                </a:lnTo>
                <a:lnTo>
                  <a:pt x="345" y="63"/>
                </a:lnTo>
                <a:lnTo>
                  <a:pt x="345" y="63"/>
                </a:lnTo>
                <a:lnTo>
                  <a:pt x="345" y="63"/>
                </a:lnTo>
                <a:lnTo>
                  <a:pt x="345" y="63"/>
                </a:lnTo>
                <a:lnTo>
                  <a:pt x="345" y="63"/>
                </a:lnTo>
                <a:lnTo>
                  <a:pt x="345" y="63"/>
                </a:lnTo>
                <a:lnTo>
                  <a:pt x="345" y="63"/>
                </a:lnTo>
                <a:lnTo>
                  <a:pt x="345" y="63"/>
                </a:lnTo>
                <a:lnTo>
                  <a:pt x="345" y="63"/>
                </a:lnTo>
                <a:lnTo>
                  <a:pt x="346" y="63"/>
                </a:lnTo>
                <a:lnTo>
                  <a:pt x="346" y="64"/>
                </a:lnTo>
                <a:lnTo>
                  <a:pt x="346" y="64"/>
                </a:lnTo>
                <a:lnTo>
                  <a:pt x="346" y="64"/>
                </a:lnTo>
                <a:lnTo>
                  <a:pt x="346" y="64"/>
                </a:lnTo>
                <a:lnTo>
                  <a:pt x="346" y="64"/>
                </a:lnTo>
                <a:lnTo>
                  <a:pt x="346" y="64"/>
                </a:lnTo>
                <a:lnTo>
                  <a:pt x="346" y="64"/>
                </a:lnTo>
                <a:lnTo>
                  <a:pt x="346" y="64"/>
                </a:lnTo>
                <a:lnTo>
                  <a:pt x="348" y="64"/>
                </a:lnTo>
                <a:lnTo>
                  <a:pt x="348" y="64"/>
                </a:lnTo>
                <a:lnTo>
                  <a:pt x="348" y="64"/>
                </a:lnTo>
                <a:lnTo>
                  <a:pt x="349" y="64"/>
                </a:lnTo>
                <a:lnTo>
                  <a:pt x="349" y="64"/>
                </a:lnTo>
                <a:lnTo>
                  <a:pt x="349" y="64"/>
                </a:lnTo>
                <a:lnTo>
                  <a:pt x="349" y="64"/>
                </a:lnTo>
                <a:lnTo>
                  <a:pt x="349" y="64"/>
                </a:lnTo>
                <a:lnTo>
                  <a:pt x="349" y="64"/>
                </a:lnTo>
                <a:lnTo>
                  <a:pt x="349" y="64"/>
                </a:lnTo>
                <a:lnTo>
                  <a:pt x="349" y="64"/>
                </a:lnTo>
                <a:lnTo>
                  <a:pt x="349" y="64"/>
                </a:lnTo>
                <a:lnTo>
                  <a:pt x="350" y="64"/>
                </a:lnTo>
                <a:lnTo>
                  <a:pt x="350" y="64"/>
                </a:lnTo>
                <a:lnTo>
                  <a:pt x="350" y="64"/>
                </a:lnTo>
                <a:lnTo>
                  <a:pt x="350" y="64"/>
                </a:lnTo>
                <a:lnTo>
                  <a:pt x="350" y="64"/>
                </a:lnTo>
                <a:lnTo>
                  <a:pt x="350" y="64"/>
                </a:lnTo>
                <a:lnTo>
                  <a:pt x="350" y="64"/>
                </a:lnTo>
                <a:lnTo>
                  <a:pt x="350" y="64"/>
                </a:lnTo>
                <a:lnTo>
                  <a:pt x="350" y="64"/>
                </a:lnTo>
                <a:lnTo>
                  <a:pt x="351" y="64"/>
                </a:lnTo>
                <a:lnTo>
                  <a:pt x="351" y="64"/>
                </a:lnTo>
                <a:lnTo>
                  <a:pt x="351" y="64"/>
                </a:lnTo>
                <a:lnTo>
                  <a:pt x="352" y="64"/>
                </a:lnTo>
                <a:lnTo>
                  <a:pt x="352" y="64"/>
                </a:lnTo>
                <a:lnTo>
                  <a:pt x="352" y="64"/>
                </a:lnTo>
                <a:lnTo>
                  <a:pt x="352" y="64"/>
                </a:lnTo>
                <a:lnTo>
                  <a:pt x="352" y="65"/>
                </a:lnTo>
                <a:lnTo>
                  <a:pt x="352" y="65"/>
                </a:lnTo>
                <a:lnTo>
                  <a:pt x="352" y="65"/>
                </a:lnTo>
                <a:lnTo>
                  <a:pt x="352" y="65"/>
                </a:lnTo>
                <a:lnTo>
                  <a:pt x="352" y="65"/>
                </a:lnTo>
                <a:lnTo>
                  <a:pt x="353" y="65"/>
                </a:lnTo>
                <a:lnTo>
                  <a:pt x="353" y="65"/>
                </a:lnTo>
                <a:lnTo>
                  <a:pt x="353" y="65"/>
                </a:lnTo>
                <a:lnTo>
                  <a:pt x="353" y="65"/>
                </a:lnTo>
                <a:lnTo>
                  <a:pt x="353" y="65"/>
                </a:lnTo>
                <a:lnTo>
                  <a:pt x="353" y="65"/>
                </a:lnTo>
                <a:lnTo>
                  <a:pt x="353" y="65"/>
                </a:lnTo>
                <a:lnTo>
                  <a:pt x="353" y="65"/>
                </a:lnTo>
                <a:lnTo>
                  <a:pt x="353" y="65"/>
                </a:lnTo>
                <a:lnTo>
                  <a:pt x="354" y="65"/>
                </a:lnTo>
                <a:lnTo>
                  <a:pt x="354" y="65"/>
                </a:lnTo>
                <a:lnTo>
                  <a:pt x="354" y="65"/>
                </a:lnTo>
                <a:lnTo>
                  <a:pt x="355" y="65"/>
                </a:lnTo>
                <a:lnTo>
                  <a:pt x="355" y="65"/>
                </a:lnTo>
                <a:lnTo>
                  <a:pt x="355" y="65"/>
                </a:lnTo>
                <a:lnTo>
                  <a:pt x="355" y="65"/>
                </a:lnTo>
                <a:lnTo>
                  <a:pt x="355" y="65"/>
                </a:lnTo>
                <a:lnTo>
                  <a:pt x="355" y="65"/>
                </a:lnTo>
                <a:lnTo>
                  <a:pt x="355" y="65"/>
                </a:lnTo>
                <a:lnTo>
                  <a:pt x="355" y="65"/>
                </a:lnTo>
                <a:lnTo>
                  <a:pt x="355" y="65"/>
                </a:lnTo>
                <a:lnTo>
                  <a:pt x="356" y="65"/>
                </a:lnTo>
                <a:lnTo>
                  <a:pt x="356" y="65"/>
                </a:lnTo>
                <a:lnTo>
                  <a:pt x="356" y="65"/>
                </a:lnTo>
                <a:lnTo>
                  <a:pt x="358" y="65"/>
                </a:lnTo>
                <a:lnTo>
                  <a:pt x="358" y="66"/>
                </a:lnTo>
                <a:lnTo>
                  <a:pt x="358" y="66"/>
                </a:lnTo>
                <a:lnTo>
                  <a:pt x="359" y="66"/>
                </a:lnTo>
                <a:lnTo>
                  <a:pt x="359" y="66"/>
                </a:lnTo>
                <a:lnTo>
                  <a:pt x="359" y="66"/>
                </a:lnTo>
                <a:lnTo>
                  <a:pt x="360" y="66"/>
                </a:lnTo>
                <a:lnTo>
                  <a:pt x="360" y="66"/>
                </a:lnTo>
                <a:lnTo>
                  <a:pt x="360" y="66"/>
                </a:lnTo>
                <a:lnTo>
                  <a:pt x="360" y="66"/>
                </a:lnTo>
                <a:lnTo>
                  <a:pt x="360" y="66"/>
                </a:lnTo>
                <a:lnTo>
                  <a:pt x="360" y="66"/>
                </a:lnTo>
                <a:lnTo>
                  <a:pt x="360" y="66"/>
                </a:lnTo>
                <a:lnTo>
                  <a:pt x="360" y="66"/>
                </a:lnTo>
                <a:lnTo>
                  <a:pt x="360" y="66"/>
                </a:lnTo>
                <a:lnTo>
                  <a:pt x="361" y="66"/>
                </a:lnTo>
                <a:lnTo>
                  <a:pt x="361" y="66"/>
                </a:lnTo>
                <a:lnTo>
                  <a:pt x="361" y="66"/>
                </a:lnTo>
                <a:lnTo>
                  <a:pt x="361" y="66"/>
                </a:lnTo>
                <a:lnTo>
                  <a:pt x="361" y="66"/>
                </a:lnTo>
                <a:lnTo>
                  <a:pt x="361" y="66"/>
                </a:lnTo>
                <a:lnTo>
                  <a:pt x="362" y="66"/>
                </a:lnTo>
                <a:lnTo>
                  <a:pt x="362" y="66"/>
                </a:lnTo>
                <a:lnTo>
                  <a:pt x="362" y="66"/>
                </a:lnTo>
                <a:lnTo>
                  <a:pt x="362" y="66"/>
                </a:lnTo>
                <a:lnTo>
                  <a:pt x="362" y="66"/>
                </a:lnTo>
                <a:lnTo>
                  <a:pt x="362" y="66"/>
                </a:lnTo>
                <a:lnTo>
                  <a:pt x="363" y="66"/>
                </a:lnTo>
                <a:lnTo>
                  <a:pt x="363" y="66"/>
                </a:lnTo>
                <a:lnTo>
                  <a:pt x="363" y="66"/>
                </a:lnTo>
                <a:lnTo>
                  <a:pt x="365" y="66"/>
                </a:lnTo>
                <a:lnTo>
                  <a:pt x="365" y="66"/>
                </a:lnTo>
                <a:lnTo>
                  <a:pt x="365" y="66"/>
                </a:lnTo>
                <a:lnTo>
                  <a:pt x="365" y="66"/>
                </a:lnTo>
                <a:lnTo>
                  <a:pt x="365" y="66"/>
                </a:lnTo>
                <a:lnTo>
                  <a:pt x="365" y="66"/>
                </a:lnTo>
                <a:lnTo>
                  <a:pt x="365" y="66"/>
                </a:lnTo>
                <a:lnTo>
                  <a:pt x="365" y="67"/>
                </a:lnTo>
                <a:lnTo>
                  <a:pt x="365" y="67"/>
                </a:lnTo>
                <a:lnTo>
                  <a:pt x="365" y="67"/>
                </a:lnTo>
                <a:lnTo>
                  <a:pt x="365" y="67"/>
                </a:lnTo>
                <a:lnTo>
                  <a:pt x="365" y="67"/>
                </a:lnTo>
                <a:lnTo>
                  <a:pt x="365" y="67"/>
                </a:lnTo>
                <a:lnTo>
                  <a:pt x="365" y="67"/>
                </a:lnTo>
                <a:lnTo>
                  <a:pt x="365" y="67"/>
                </a:lnTo>
                <a:lnTo>
                  <a:pt x="366" y="67"/>
                </a:lnTo>
                <a:lnTo>
                  <a:pt x="366" y="67"/>
                </a:lnTo>
                <a:lnTo>
                  <a:pt x="366" y="67"/>
                </a:lnTo>
                <a:lnTo>
                  <a:pt x="366" y="67"/>
                </a:lnTo>
                <a:lnTo>
                  <a:pt x="366" y="68"/>
                </a:lnTo>
                <a:lnTo>
                  <a:pt x="366" y="68"/>
                </a:lnTo>
                <a:lnTo>
                  <a:pt x="366" y="68"/>
                </a:lnTo>
                <a:lnTo>
                  <a:pt x="366" y="68"/>
                </a:lnTo>
                <a:lnTo>
                  <a:pt x="366" y="68"/>
                </a:lnTo>
                <a:lnTo>
                  <a:pt x="367" y="68"/>
                </a:lnTo>
                <a:lnTo>
                  <a:pt x="367" y="68"/>
                </a:lnTo>
                <a:lnTo>
                  <a:pt x="367" y="68"/>
                </a:lnTo>
                <a:lnTo>
                  <a:pt x="367" y="68"/>
                </a:lnTo>
                <a:lnTo>
                  <a:pt x="367" y="68"/>
                </a:lnTo>
                <a:lnTo>
                  <a:pt x="367" y="68"/>
                </a:lnTo>
                <a:lnTo>
                  <a:pt x="367" y="68"/>
                </a:lnTo>
                <a:lnTo>
                  <a:pt x="367" y="69"/>
                </a:lnTo>
                <a:lnTo>
                  <a:pt x="367" y="69"/>
                </a:lnTo>
                <a:lnTo>
                  <a:pt x="367" y="69"/>
                </a:lnTo>
                <a:lnTo>
                  <a:pt x="367" y="69"/>
                </a:lnTo>
                <a:lnTo>
                  <a:pt x="367" y="69"/>
                </a:lnTo>
                <a:lnTo>
                  <a:pt x="367" y="69"/>
                </a:lnTo>
                <a:lnTo>
                  <a:pt x="367" y="69"/>
                </a:lnTo>
                <a:lnTo>
                  <a:pt x="367" y="69"/>
                </a:lnTo>
                <a:lnTo>
                  <a:pt x="367" y="69"/>
                </a:lnTo>
                <a:lnTo>
                  <a:pt x="367" y="69"/>
                </a:lnTo>
                <a:lnTo>
                  <a:pt x="367" y="69"/>
                </a:lnTo>
                <a:lnTo>
                  <a:pt x="368" y="69"/>
                </a:lnTo>
                <a:lnTo>
                  <a:pt x="368" y="69"/>
                </a:lnTo>
                <a:lnTo>
                  <a:pt x="368" y="69"/>
                </a:lnTo>
                <a:lnTo>
                  <a:pt x="368" y="69"/>
                </a:lnTo>
                <a:lnTo>
                  <a:pt x="368" y="69"/>
                </a:lnTo>
                <a:lnTo>
                  <a:pt x="368" y="69"/>
                </a:lnTo>
                <a:lnTo>
                  <a:pt x="368" y="69"/>
                </a:lnTo>
                <a:lnTo>
                  <a:pt x="368" y="69"/>
                </a:lnTo>
                <a:lnTo>
                  <a:pt x="368" y="69"/>
                </a:lnTo>
                <a:lnTo>
                  <a:pt x="369" y="69"/>
                </a:lnTo>
                <a:lnTo>
                  <a:pt x="369" y="69"/>
                </a:lnTo>
                <a:lnTo>
                  <a:pt x="369" y="69"/>
                </a:lnTo>
                <a:lnTo>
                  <a:pt x="369" y="69"/>
                </a:lnTo>
                <a:lnTo>
                  <a:pt x="369" y="69"/>
                </a:lnTo>
                <a:lnTo>
                  <a:pt x="369" y="69"/>
                </a:lnTo>
                <a:lnTo>
                  <a:pt x="369" y="69"/>
                </a:lnTo>
                <a:lnTo>
                  <a:pt x="369" y="69"/>
                </a:lnTo>
                <a:lnTo>
                  <a:pt x="369" y="69"/>
                </a:lnTo>
                <a:lnTo>
                  <a:pt x="369" y="69"/>
                </a:lnTo>
                <a:lnTo>
                  <a:pt x="369" y="69"/>
                </a:lnTo>
                <a:lnTo>
                  <a:pt x="369" y="69"/>
                </a:lnTo>
                <a:lnTo>
                  <a:pt x="369" y="69"/>
                </a:lnTo>
                <a:lnTo>
                  <a:pt x="369" y="69"/>
                </a:lnTo>
                <a:lnTo>
                  <a:pt x="369" y="69"/>
                </a:lnTo>
                <a:lnTo>
                  <a:pt x="370" y="69"/>
                </a:lnTo>
                <a:lnTo>
                  <a:pt x="370" y="69"/>
                </a:lnTo>
                <a:lnTo>
                  <a:pt x="370" y="69"/>
                </a:lnTo>
                <a:lnTo>
                  <a:pt x="370" y="69"/>
                </a:lnTo>
                <a:lnTo>
                  <a:pt x="370" y="70"/>
                </a:lnTo>
                <a:lnTo>
                  <a:pt x="370" y="70"/>
                </a:lnTo>
                <a:lnTo>
                  <a:pt x="370" y="70"/>
                </a:lnTo>
                <a:lnTo>
                  <a:pt x="370" y="70"/>
                </a:lnTo>
                <a:lnTo>
                  <a:pt x="370" y="70"/>
                </a:lnTo>
                <a:lnTo>
                  <a:pt x="371" y="70"/>
                </a:lnTo>
                <a:lnTo>
                  <a:pt x="371" y="70"/>
                </a:lnTo>
                <a:lnTo>
                  <a:pt x="371" y="70"/>
                </a:lnTo>
                <a:lnTo>
                  <a:pt x="371" y="70"/>
                </a:lnTo>
                <a:lnTo>
                  <a:pt x="371" y="70"/>
                </a:lnTo>
                <a:lnTo>
                  <a:pt x="371" y="70"/>
                </a:lnTo>
                <a:lnTo>
                  <a:pt x="371" y="70"/>
                </a:lnTo>
                <a:lnTo>
                  <a:pt x="371" y="70"/>
                </a:lnTo>
                <a:lnTo>
                  <a:pt x="371" y="70"/>
                </a:lnTo>
                <a:lnTo>
                  <a:pt x="371" y="70"/>
                </a:lnTo>
                <a:lnTo>
                  <a:pt x="371" y="70"/>
                </a:lnTo>
                <a:lnTo>
                  <a:pt x="371" y="70"/>
                </a:lnTo>
                <a:lnTo>
                  <a:pt x="371" y="70"/>
                </a:lnTo>
                <a:lnTo>
                  <a:pt x="371" y="70"/>
                </a:lnTo>
                <a:lnTo>
                  <a:pt x="371" y="70"/>
                </a:lnTo>
                <a:lnTo>
                  <a:pt x="372" y="70"/>
                </a:lnTo>
                <a:lnTo>
                  <a:pt x="372" y="70"/>
                </a:lnTo>
                <a:lnTo>
                  <a:pt x="372" y="70"/>
                </a:lnTo>
                <a:lnTo>
                  <a:pt x="373" y="70"/>
                </a:lnTo>
                <a:lnTo>
                  <a:pt x="373" y="70"/>
                </a:lnTo>
                <a:lnTo>
                  <a:pt x="373" y="70"/>
                </a:lnTo>
                <a:lnTo>
                  <a:pt x="373" y="70"/>
                </a:lnTo>
                <a:lnTo>
                  <a:pt x="373" y="70"/>
                </a:lnTo>
                <a:lnTo>
                  <a:pt x="373" y="70"/>
                </a:lnTo>
                <a:lnTo>
                  <a:pt x="374" y="70"/>
                </a:lnTo>
                <a:lnTo>
                  <a:pt x="374" y="70"/>
                </a:lnTo>
                <a:lnTo>
                  <a:pt x="374" y="70"/>
                </a:lnTo>
                <a:lnTo>
                  <a:pt x="374" y="70"/>
                </a:lnTo>
                <a:lnTo>
                  <a:pt x="374" y="70"/>
                </a:lnTo>
                <a:lnTo>
                  <a:pt x="374" y="70"/>
                </a:lnTo>
                <a:lnTo>
                  <a:pt x="374" y="70"/>
                </a:lnTo>
                <a:lnTo>
                  <a:pt x="374" y="70"/>
                </a:lnTo>
                <a:lnTo>
                  <a:pt x="374" y="70"/>
                </a:lnTo>
                <a:lnTo>
                  <a:pt x="374" y="70"/>
                </a:lnTo>
                <a:lnTo>
                  <a:pt x="374" y="70"/>
                </a:lnTo>
                <a:lnTo>
                  <a:pt x="374" y="70"/>
                </a:lnTo>
                <a:lnTo>
                  <a:pt x="374" y="70"/>
                </a:lnTo>
                <a:lnTo>
                  <a:pt x="374" y="70"/>
                </a:lnTo>
                <a:lnTo>
                  <a:pt x="374" y="70"/>
                </a:lnTo>
                <a:lnTo>
                  <a:pt x="375" y="70"/>
                </a:lnTo>
                <a:lnTo>
                  <a:pt x="375" y="70"/>
                </a:lnTo>
                <a:lnTo>
                  <a:pt x="375" y="70"/>
                </a:lnTo>
                <a:lnTo>
                  <a:pt x="375" y="70"/>
                </a:lnTo>
                <a:lnTo>
                  <a:pt x="375" y="70"/>
                </a:lnTo>
                <a:lnTo>
                  <a:pt x="375" y="70"/>
                </a:lnTo>
                <a:lnTo>
                  <a:pt x="375" y="70"/>
                </a:lnTo>
                <a:lnTo>
                  <a:pt x="375" y="70"/>
                </a:lnTo>
                <a:lnTo>
                  <a:pt x="375" y="70"/>
                </a:lnTo>
                <a:lnTo>
                  <a:pt x="376" y="70"/>
                </a:lnTo>
                <a:lnTo>
                  <a:pt x="376" y="71"/>
                </a:lnTo>
                <a:lnTo>
                  <a:pt x="376" y="71"/>
                </a:lnTo>
                <a:lnTo>
                  <a:pt x="376" y="71"/>
                </a:lnTo>
                <a:lnTo>
                  <a:pt x="376" y="71"/>
                </a:lnTo>
                <a:lnTo>
                  <a:pt x="376" y="71"/>
                </a:lnTo>
                <a:lnTo>
                  <a:pt x="378" y="71"/>
                </a:lnTo>
                <a:lnTo>
                  <a:pt x="378" y="71"/>
                </a:lnTo>
                <a:lnTo>
                  <a:pt x="378" y="71"/>
                </a:lnTo>
                <a:lnTo>
                  <a:pt x="378" y="71"/>
                </a:lnTo>
                <a:lnTo>
                  <a:pt x="378" y="71"/>
                </a:lnTo>
                <a:lnTo>
                  <a:pt x="378" y="71"/>
                </a:lnTo>
                <a:lnTo>
                  <a:pt x="379" y="71"/>
                </a:lnTo>
                <a:lnTo>
                  <a:pt x="379" y="71"/>
                </a:lnTo>
                <a:lnTo>
                  <a:pt x="379" y="71"/>
                </a:lnTo>
                <a:lnTo>
                  <a:pt x="379" y="71"/>
                </a:lnTo>
                <a:lnTo>
                  <a:pt x="379" y="71"/>
                </a:lnTo>
                <a:lnTo>
                  <a:pt x="379" y="71"/>
                </a:lnTo>
                <a:lnTo>
                  <a:pt x="380" y="71"/>
                </a:lnTo>
                <a:lnTo>
                  <a:pt x="380" y="71"/>
                </a:lnTo>
                <a:lnTo>
                  <a:pt x="380" y="71"/>
                </a:lnTo>
                <a:lnTo>
                  <a:pt x="380" y="71"/>
                </a:lnTo>
                <a:lnTo>
                  <a:pt x="380" y="71"/>
                </a:lnTo>
                <a:lnTo>
                  <a:pt x="380" y="71"/>
                </a:lnTo>
                <a:lnTo>
                  <a:pt x="381" y="71"/>
                </a:lnTo>
                <a:lnTo>
                  <a:pt x="381" y="71"/>
                </a:lnTo>
                <a:lnTo>
                  <a:pt x="381" y="71"/>
                </a:lnTo>
                <a:lnTo>
                  <a:pt x="382" y="71"/>
                </a:lnTo>
                <a:lnTo>
                  <a:pt x="382" y="71"/>
                </a:lnTo>
                <a:lnTo>
                  <a:pt x="382" y="71"/>
                </a:lnTo>
                <a:lnTo>
                  <a:pt x="382" y="71"/>
                </a:lnTo>
                <a:lnTo>
                  <a:pt x="382" y="71"/>
                </a:lnTo>
                <a:lnTo>
                  <a:pt x="382" y="71"/>
                </a:lnTo>
                <a:lnTo>
                  <a:pt x="383" y="71"/>
                </a:lnTo>
                <a:lnTo>
                  <a:pt x="383" y="71"/>
                </a:lnTo>
                <a:lnTo>
                  <a:pt x="383" y="71"/>
                </a:lnTo>
                <a:lnTo>
                  <a:pt x="383" y="71"/>
                </a:lnTo>
                <a:lnTo>
                  <a:pt x="383" y="71"/>
                </a:lnTo>
                <a:lnTo>
                  <a:pt x="383" y="71"/>
                </a:lnTo>
                <a:lnTo>
                  <a:pt x="383" y="71"/>
                </a:lnTo>
                <a:lnTo>
                  <a:pt x="383" y="71"/>
                </a:lnTo>
                <a:lnTo>
                  <a:pt x="383" y="71"/>
                </a:lnTo>
                <a:lnTo>
                  <a:pt x="384" y="71"/>
                </a:lnTo>
                <a:lnTo>
                  <a:pt x="384" y="71"/>
                </a:lnTo>
                <a:lnTo>
                  <a:pt x="384" y="71"/>
                </a:lnTo>
                <a:lnTo>
                  <a:pt x="384" y="71"/>
                </a:lnTo>
                <a:lnTo>
                  <a:pt x="384" y="71"/>
                </a:lnTo>
                <a:lnTo>
                  <a:pt x="384" y="71"/>
                </a:lnTo>
                <a:lnTo>
                  <a:pt x="385" y="71"/>
                </a:lnTo>
                <a:lnTo>
                  <a:pt x="385" y="72"/>
                </a:lnTo>
                <a:lnTo>
                  <a:pt x="385" y="72"/>
                </a:lnTo>
                <a:lnTo>
                  <a:pt x="385" y="72"/>
                </a:lnTo>
                <a:lnTo>
                  <a:pt x="385" y="72"/>
                </a:lnTo>
                <a:lnTo>
                  <a:pt x="385" y="72"/>
                </a:lnTo>
                <a:lnTo>
                  <a:pt x="385" y="72"/>
                </a:lnTo>
                <a:lnTo>
                  <a:pt x="385" y="72"/>
                </a:lnTo>
                <a:lnTo>
                  <a:pt x="385" y="72"/>
                </a:lnTo>
                <a:lnTo>
                  <a:pt x="386" y="72"/>
                </a:lnTo>
                <a:lnTo>
                  <a:pt x="386" y="72"/>
                </a:lnTo>
                <a:lnTo>
                  <a:pt x="386" y="72"/>
                </a:lnTo>
                <a:lnTo>
                  <a:pt x="387" y="72"/>
                </a:lnTo>
                <a:lnTo>
                  <a:pt x="387" y="72"/>
                </a:lnTo>
                <a:lnTo>
                  <a:pt x="387" y="72"/>
                </a:lnTo>
                <a:lnTo>
                  <a:pt x="387" y="72"/>
                </a:lnTo>
                <a:lnTo>
                  <a:pt x="387" y="72"/>
                </a:lnTo>
                <a:lnTo>
                  <a:pt x="387" y="72"/>
                </a:lnTo>
                <a:lnTo>
                  <a:pt x="387" y="72"/>
                </a:lnTo>
                <a:lnTo>
                  <a:pt x="387" y="72"/>
                </a:lnTo>
                <a:lnTo>
                  <a:pt x="387" y="72"/>
                </a:lnTo>
                <a:lnTo>
                  <a:pt x="388" y="72"/>
                </a:lnTo>
                <a:lnTo>
                  <a:pt x="388" y="72"/>
                </a:lnTo>
                <a:lnTo>
                  <a:pt x="388" y="72"/>
                </a:lnTo>
                <a:lnTo>
                  <a:pt x="389" y="72"/>
                </a:lnTo>
                <a:lnTo>
                  <a:pt x="389" y="72"/>
                </a:lnTo>
                <a:lnTo>
                  <a:pt x="389" y="72"/>
                </a:lnTo>
                <a:lnTo>
                  <a:pt x="389" y="72"/>
                </a:lnTo>
                <a:lnTo>
                  <a:pt x="389" y="73"/>
                </a:lnTo>
                <a:lnTo>
                  <a:pt x="389" y="73"/>
                </a:lnTo>
                <a:lnTo>
                  <a:pt x="389" y="73"/>
                </a:lnTo>
                <a:lnTo>
                  <a:pt x="389" y="73"/>
                </a:lnTo>
                <a:lnTo>
                  <a:pt x="389" y="73"/>
                </a:lnTo>
                <a:lnTo>
                  <a:pt x="390" y="73"/>
                </a:lnTo>
                <a:lnTo>
                  <a:pt x="390" y="73"/>
                </a:lnTo>
                <a:lnTo>
                  <a:pt x="390" y="73"/>
                </a:lnTo>
                <a:lnTo>
                  <a:pt x="391" y="73"/>
                </a:lnTo>
                <a:lnTo>
                  <a:pt x="391" y="73"/>
                </a:lnTo>
                <a:lnTo>
                  <a:pt x="391" y="73"/>
                </a:lnTo>
                <a:lnTo>
                  <a:pt x="392" y="73"/>
                </a:lnTo>
                <a:lnTo>
                  <a:pt x="392" y="73"/>
                </a:lnTo>
                <a:lnTo>
                  <a:pt x="392" y="73"/>
                </a:lnTo>
                <a:lnTo>
                  <a:pt x="393" y="73"/>
                </a:lnTo>
                <a:lnTo>
                  <a:pt x="393" y="73"/>
                </a:lnTo>
                <a:lnTo>
                  <a:pt x="393" y="73"/>
                </a:lnTo>
                <a:lnTo>
                  <a:pt x="393" y="73"/>
                </a:lnTo>
                <a:lnTo>
                  <a:pt x="393" y="73"/>
                </a:lnTo>
                <a:lnTo>
                  <a:pt x="393" y="73"/>
                </a:lnTo>
                <a:lnTo>
                  <a:pt x="394" y="73"/>
                </a:lnTo>
                <a:lnTo>
                  <a:pt x="394" y="73"/>
                </a:lnTo>
                <a:lnTo>
                  <a:pt x="394" y="73"/>
                </a:lnTo>
                <a:lnTo>
                  <a:pt x="395" y="73"/>
                </a:lnTo>
                <a:lnTo>
                  <a:pt x="395" y="74"/>
                </a:lnTo>
                <a:lnTo>
                  <a:pt x="395" y="74"/>
                </a:lnTo>
                <a:lnTo>
                  <a:pt x="396" y="74"/>
                </a:lnTo>
                <a:lnTo>
                  <a:pt x="396" y="74"/>
                </a:lnTo>
                <a:lnTo>
                  <a:pt x="396" y="74"/>
                </a:lnTo>
                <a:lnTo>
                  <a:pt x="397" y="74"/>
                </a:lnTo>
                <a:lnTo>
                  <a:pt x="397" y="74"/>
                </a:lnTo>
                <a:lnTo>
                  <a:pt x="397" y="74"/>
                </a:lnTo>
                <a:lnTo>
                  <a:pt x="397" y="74"/>
                </a:lnTo>
                <a:lnTo>
                  <a:pt x="397" y="74"/>
                </a:lnTo>
                <a:lnTo>
                  <a:pt x="397" y="74"/>
                </a:lnTo>
                <a:lnTo>
                  <a:pt x="397" y="74"/>
                </a:lnTo>
                <a:lnTo>
                  <a:pt x="397" y="74"/>
                </a:lnTo>
                <a:lnTo>
                  <a:pt x="397" y="74"/>
                </a:lnTo>
                <a:lnTo>
                  <a:pt x="398" y="74"/>
                </a:lnTo>
                <a:lnTo>
                  <a:pt x="398" y="74"/>
                </a:lnTo>
                <a:lnTo>
                  <a:pt x="398" y="74"/>
                </a:lnTo>
                <a:lnTo>
                  <a:pt x="398" y="74"/>
                </a:lnTo>
                <a:lnTo>
                  <a:pt x="398" y="74"/>
                </a:lnTo>
                <a:lnTo>
                  <a:pt x="398" y="74"/>
                </a:lnTo>
                <a:lnTo>
                  <a:pt x="399" y="74"/>
                </a:lnTo>
                <a:lnTo>
                  <a:pt x="399" y="75"/>
                </a:lnTo>
                <a:lnTo>
                  <a:pt x="399" y="75"/>
                </a:lnTo>
                <a:lnTo>
                  <a:pt x="399" y="75"/>
                </a:lnTo>
                <a:lnTo>
                  <a:pt x="399" y="75"/>
                </a:lnTo>
                <a:lnTo>
                  <a:pt x="399" y="75"/>
                </a:lnTo>
                <a:lnTo>
                  <a:pt x="399" y="75"/>
                </a:lnTo>
                <a:lnTo>
                  <a:pt x="399" y="75"/>
                </a:lnTo>
                <a:lnTo>
                  <a:pt x="399" y="75"/>
                </a:lnTo>
                <a:lnTo>
                  <a:pt x="399" y="75"/>
                </a:lnTo>
                <a:lnTo>
                  <a:pt x="399" y="75"/>
                </a:lnTo>
                <a:lnTo>
                  <a:pt x="399" y="75"/>
                </a:lnTo>
                <a:lnTo>
                  <a:pt x="400" y="75"/>
                </a:lnTo>
                <a:lnTo>
                  <a:pt x="400" y="75"/>
                </a:lnTo>
                <a:lnTo>
                  <a:pt x="400" y="75"/>
                </a:lnTo>
                <a:lnTo>
                  <a:pt x="400" y="75"/>
                </a:lnTo>
                <a:lnTo>
                  <a:pt x="400" y="75"/>
                </a:lnTo>
                <a:lnTo>
                  <a:pt x="400" y="75"/>
                </a:lnTo>
                <a:lnTo>
                  <a:pt x="401" y="75"/>
                </a:lnTo>
                <a:lnTo>
                  <a:pt x="401" y="75"/>
                </a:lnTo>
                <a:lnTo>
                  <a:pt x="401" y="75"/>
                </a:lnTo>
                <a:lnTo>
                  <a:pt x="403" y="75"/>
                </a:lnTo>
                <a:lnTo>
                  <a:pt x="403" y="75"/>
                </a:lnTo>
                <a:lnTo>
                  <a:pt x="403" y="75"/>
                </a:lnTo>
                <a:lnTo>
                  <a:pt x="406" y="75"/>
                </a:lnTo>
                <a:lnTo>
                  <a:pt x="406" y="75"/>
                </a:lnTo>
                <a:lnTo>
                  <a:pt x="406" y="75"/>
                </a:lnTo>
                <a:lnTo>
                  <a:pt x="406" y="75"/>
                </a:lnTo>
                <a:lnTo>
                  <a:pt x="406" y="75"/>
                </a:lnTo>
                <a:lnTo>
                  <a:pt x="406" y="75"/>
                </a:lnTo>
                <a:lnTo>
                  <a:pt x="407" y="75"/>
                </a:lnTo>
                <a:lnTo>
                  <a:pt x="407" y="75"/>
                </a:lnTo>
                <a:lnTo>
                  <a:pt x="407" y="75"/>
                </a:lnTo>
                <a:lnTo>
                  <a:pt x="408" y="75"/>
                </a:lnTo>
                <a:lnTo>
                  <a:pt x="408" y="75"/>
                </a:lnTo>
                <a:lnTo>
                  <a:pt x="408" y="75"/>
                </a:lnTo>
                <a:lnTo>
                  <a:pt x="410" y="75"/>
                </a:lnTo>
                <a:lnTo>
                  <a:pt x="410" y="76"/>
                </a:lnTo>
                <a:lnTo>
                  <a:pt x="410" y="76"/>
                </a:lnTo>
                <a:lnTo>
                  <a:pt x="410" y="76"/>
                </a:lnTo>
                <a:lnTo>
                  <a:pt x="410" y="76"/>
                </a:lnTo>
                <a:lnTo>
                  <a:pt x="410" y="76"/>
                </a:lnTo>
                <a:lnTo>
                  <a:pt x="410" y="76"/>
                </a:lnTo>
                <a:lnTo>
                  <a:pt x="410" y="76"/>
                </a:lnTo>
                <a:lnTo>
                  <a:pt x="410" y="76"/>
                </a:lnTo>
                <a:lnTo>
                  <a:pt x="410" y="76"/>
                </a:lnTo>
                <a:lnTo>
                  <a:pt x="410" y="76"/>
                </a:lnTo>
                <a:lnTo>
                  <a:pt x="410" y="76"/>
                </a:lnTo>
                <a:lnTo>
                  <a:pt x="411" y="76"/>
                </a:lnTo>
                <a:lnTo>
                  <a:pt x="411" y="76"/>
                </a:lnTo>
                <a:lnTo>
                  <a:pt x="411" y="76"/>
                </a:lnTo>
                <a:lnTo>
                  <a:pt x="411" y="76"/>
                </a:lnTo>
                <a:lnTo>
                  <a:pt x="411" y="76"/>
                </a:lnTo>
                <a:lnTo>
                  <a:pt x="411" y="76"/>
                </a:lnTo>
                <a:lnTo>
                  <a:pt x="412" y="76"/>
                </a:lnTo>
                <a:lnTo>
                  <a:pt x="412" y="76"/>
                </a:lnTo>
                <a:lnTo>
                  <a:pt x="412" y="76"/>
                </a:lnTo>
                <a:lnTo>
                  <a:pt x="412" y="76"/>
                </a:lnTo>
                <a:lnTo>
                  <a:pt x="412" y="76"/>
                </a:lnTo>
                <a:lnTo>
                  <a:pt x="412" y="76"/>
                </a:lnTo>
                <a:lnTo>
                  <a:pt x="412" y="76"/>
                </a:lnTo>
                <a:lnTo>
                  <a:pt x="412" y="76"/>
                </a:lnTo>
                <a:lnTo>
                  <a:pt x="412" y="76"/>
                </a:lnTo>
                <a:lnTo>
                  <a:pt x="412" y="76"/>
                </a:lnTo>
                <a:lnTo>
                  <a:pt x="412" y="77"/>
                </a:lnTo>
                <a:lnTo>
                  <a:pt x="412" y="77"/>
                </a:lnTo>
                <a:lnTo>
                  <a:pt x="412" y="77"/>
                </a:lnTo>
                <a:lnTo>
                  <a:pt x="412" y="77"/>
                </a:lnTo>
                <a:lnTo>
                  <a:pt x="412" y="77"/>
                </a:lnTo>
                <a:lnTo>
                  <a:pt x="412" y="77"/>
                </a:lnTo>
                <a:lnTo>
                  <a:pt x="412" y="77"/>
                </a:lnTo>
                <a:lnTo>
                  <a:pt x="412" y="77"/>
                </a:lnTo>
                <a:lnTo>
                  <a:pt x="413" y="77"/>
                </a:lnTo>
                <a:lnTo>
                  <a:pt x="413" y="77"/>
                </a:lnTo>
                <a:lnTo>
                  <a:pt x="413" y="77"/>
                </a:lnTo>
                <a:lnTo>
                  <a:pt x="413" y="77"/>
                </a:lnTo>
                <a:lnTo>
                  <a:pt x="413" y="78"/>
                </a:lnTo>
                <a:lnTo>
                  <a:pt x="413" y="78"/>
                </a:lnTo>
                <a:lnTo>
                  <a:pt x="413" y="78"/>
                </a:lnTo>
                <a:lnTo>
                  <a:pt x="413" y="78"/>
                </a:lnTo>
                <a:lnTo>
                  <a:pt x="413" y="78"/>
                </a:lnTo>
                <a:lnTo>
                  <a:pt x="414" y="78"/>
                </a:lnTo>
                <a:lnTo>
                  <a:pt x="414" y="78"/>
                </a:lnTo>
                <a:lnTo>
                  <a:pt x="414" y="78"/>
                </a:lnTo>
                <a:lnTo>
                  <a:pt x="414" y="78"/>
                </a:lnTo>
                <a:lnTo>
                  <a:pt x="414" y="78"/>
                </a:lnTo>
                <a:lnTo>
                  <a:pt x="414" y="78"/>
                </a:lnTo>
                <a:lnTo>
                  <a:pt x="414" y="78"/>
                </a:lnTo>
                <a:lnTo>
                  <a:pt x="414" y="78"/>
                </a:lnTo>
                <a:lnTo>
                  <a:pt x="414" y="78"/>
                </a:lnTo>
                <a:lnTo>
                  <a:pt x="415" y="78"/>
                </a:lnTo>
                <a:lnTo>
                  <a:pt x="415" y="78"/>
                </a:lnTo>
                <a:lnTo>
                  <a:pt x="415" y="78"/>
                </a:lnTo>
                <a:lnTo>
                  <a:pt x="415" y="78"/>
                </a:lnTo>
                <a:lnTo>
                  <a:pt x="415" y="78"/>
                </a:lnTo>
                <a:lnTo>
                  <a:pt x="415" y="78"/>
                </a:lnTo>
                <a:lnTo>
                  <a:pt x="415" y="78"/>
                </a:lnTo>
                <a:lnTo>
                  <a:pt x="415" y="78"/>
                </a:lnTo>
                <a:lnTo>
                  <a:pt x="415" y="78"/>
                </a:lnTo>
                <a:lnTo>
                  <a:pt x="415" y="78"/>
                </a:lnTo>
                <a:lnTo>
                  <a:pt x="415" y="78"/>
                </a:lnTo>
                <a:lnTo>
                  <a:pt x="415" y="78"/>
                </a:lnTo>
                <a:lnTo>
                  <a:pt x="417" y="78"/>
                </a:lnTo>
                <a:lnTo>
                  <a:pt x="417" y="78"/>
                </a:lnTo>
                <a:lnTo>
                  <a:pt x="417" y="78"/>
                </a:lnTo>
                <a:lnTo>
                  <a:pt x="417" y="78"/>
                </a:lnTo>
                <a:lnTo>
                  <a:pt x="417" y="79"/>
                </a:lnTo>
                <a:lnTo>
                  <a:pt x="417" y="79"/>
                </a:lnTo>
                <a:lnTo>
                  <a:pt x="417" y="79"/>
                </a:lnTo>
                <a:lnTo>
                  <a:pt x="417" y="79"/>
                </a:lnTo>
                <a:lnTo>
                  <a:pt x="417" y="79"/>
                </a:lnTo>
                <a:lnTo>
                  <a:pt x="418" y="79"/>
                </a:lnTo>
                <a:lnTo>
                  <a:pt x="418" y="80"/>
                </a:lnTo>
                <a:lnTo>
                  <a:pt x="418" y="80"/>
                </a:lnTo>
                <a:lnTo>
                  <a:pt x="418" y="80"/>
                </a:lnTo>
                <a:lnTo>
                  <a:pt x="418" y="80"/>
                </a:lnTo>
                <a:lnTo>
                  <a:pt x="418" y="80"/>
                </a:lnTo>
                <a:lnTo>
                  <a:pt x="418" y="80"/>
                </a:lnTo>
                <a:lnTo>
                  <a:pt x="418" y="80"/>
                </a:lnTo>
                <a:lnTo>
                  <a:pt x="418" y="80"/>
                </a:lnTo>
                <a:lnTo>
                  <a:pt x="419" y="80"/>
                </a:lnTo>
                <a:lnTo>
                  <a:pt x="419" y="80"/>
                </a:lnTo>
                <a:lnTo>
                  <a:pt x="419" y="80"/>
                </a:lnTo>
                <a:lnTo>
                  <a:pt x="419" y="80"/>
                </a:lnTo>
                <a:lnTo>
                  <a:pt x="419" y="80"/>
                </a:lnTo>
                <a:lnTo>
                  <a:pt x="419" y="80"/>
                </a:lnTo>
                <a:lnTo>
                  <a:pt x="420" y="80"/>
                </a:lnTo>
                <a:lnTo>
                  <a:pt x="420" y="80"/>
                </a:lnTo>
                <a:lnTo>
                  <a:pt x="420" y="80"/>
                </a:lnTo>
                <a:lnTo>
                  <a:pt x="420" y="80"/>
                </a:lnTo>
                <a:lnTo>
                  <a:pt x="420" y="80"/>
                </a:lnTo>
                <a:lnTo>
                  <a:pt x="420" y="80"/>
                </a:lnTo>
                <a:lnTo>
                  <a:pt x="420" y="80"/>
                </a:lnTo>
                <a:lnTo>
                  <a:pt x="420" y="80"/>
                </a:lnTo>
                <a:lnTo>
                  <a:pt x="420" y="80"/>
                </a:lnTo>
                <a:lnTo>
                  <a:pt x="421" y="80"/>
                </a:lnTo>
                <a:lnTo>
                  <a:pt x="421" y="80"/>
                </a:lnTo>
                <a:lnTo>
                  <a:pt x="421" y="80"/>
                </a:lnTo>
                <a:lnTo>
                  <a:pt x="422" y="80"/>
                </a:lnTo>
                <a:lnTo>
                  <a:pt x="422" y="80"/>
                </a:lnTo>
                <a:lnTo>
                  <a:pt x="422" y="80"/>
                </a:lnTo>
                <a:lnTo>
                  <a:pt x="422" y="80"/>
                </a:lnTo>
                <a:lnTo>
                  <a:pt x="422" y="80"/>
                </a:lnTo>
                <a:lnTo>
                  <a:pt x="422" y="80"/>
                </a:lnTo>
                <a:lnTo>
                  <a:pt x="422" y="80"/>
                </a:lnTo>
                <a:lnTo>
                  <a:pt x="422" y="81"/>
                </a:lnTo>
                <a:lnTo>
                  <a:pt x="422" y="81"/>
                </a:lnTo>
                <a:lnTo>
                  <a:pt x="422" y="81"/>
                </a:lnTo>
                <a:lnTo>
                  <a:pt x="422" y="81"/>
                </a:lnTo>
                <a:lnTo>
                  <a:pt x="422" y="81"/>
                </a:lnTo>
                <a:lnTo>
                  <a:pt x="423" y="81"/>
                </a:lnTo>
                <a:lnTo>
                  <a:pt x="423" y="81"/>
                </a:lnTo>
                <a:lnTo>
                  <a:pt x="423" y="81"/>
                </a:lnTo>
                <a:lnTo>
                  <a:pt x="423" y="81"/>
                </a:lnTo>
                <a:lnTo>
                  <a:pt x="423" y="81"/>
                </a:lnTo>
                <a:lnTo>
                  <a:pt x="423" y="81"/>
                </a:lnTo>
                <a:lnTo>
                  <a:pt x="424" y="81"/>
                </a:lnTo>
                <a:lnTo>
                  <a:pt x="424" y="81"/>
                </a:lnTo>
                <a:lnTo>
                  <a:pt x="424" y="81"/>
                </a:lnTo>
                <a:lnTo>
                  <a:pt x="424" y="81"/>
                </a:lnTo>
                <a:lnTo>
                  <a:pt x="424" y="81"/>
                </a:lnTo>
                <a:lnTo>
                  <a:pt x="424" y="81"/>
                </a:lnTo>
                <a:lnTo>
                  <a:pt x="424" y="81"/>
                </a:lnTo>
                <a:lnTo>
                  <a:pt x="424" y="81"/>
                </a:lnTo>
                <a:lnTo>
                  <a:pt x="424" y="81"/>
                </a:lnTo>
                <a:lnTo>
                  <a:pt x="425" y="81"/>
                </a:lnTo>
                <a:lnTo>
                  <a:pt x="425" y="81"/>
                </a:lnTo>
                <a:lnTo>
                  <a:pt x="425" y="81"/>
                </a:lnTo>
                <a:lnTo>
                  <a:pt x="425" y="81"/>
                </a:lnTo>
                <a:lnTo>
                  <a:pt x="425" y="81"/>
                </a:lnTo>
                <a:lnTo>
                  <a:pt x="425" y="81"/>
                </a:lnTo>
                <a:lnTo>
                  <a:pt x="426" y="81"/>
                </a:lnTo>
                <a:lnTo>
                  <a:pt x="426" y="81"/>
                </a:lnTo>
                <a:lnTo>
                  <a:pt x="426" y="81"/>
                </a:lnTo>
                <a:lnTo>
                  <a:pt x="426" y="81"/>
                </a:lnTo>
                <a:lnTo>
                  <a:pt x="426" y="81"/>
                </a:lnTo>
                <a:lnTo>
                  <a:pt x="426" y="81"/>
                </a:lnTo>
                <a:lnTo>
                  <a:pt x="426" y="81"/>
                </a:lnTo>
                <a:lnTo>
                  <a:pt x="426" y="81"/>
                </a:lnTo>
                <a:lnTo>
                  <a:pt x="426" y="81"/>
                </a:lnTo>
                <a:lnTo>
                  <a:pt x="427" y="81"/>
                </a:lnTo>
                <a:lnTo>
                  <a:pt x="427" y="82"/>
                </a:lnTo>
                <a:lnTo>
                  <a:pt x="427" y="82"/>
                </a:lnTo>
                <a:lnTo>
                  <a:pt x="428" y="82"/>
                </a:lnTo>
                <a:lnTo>
                  <a:pt x="428" y="82"/>
                </a:lnTo>
                <a:lnTo>
                  <a:pt x="428" y="82"/>
                </a:lnTo>
                <a:lnTo>
                  <a:pt x="428" y="82"/>
                </a:lnTo>
                <a:lnTo>
                  <a:pt x="428" y="82"/>
                </a:lnTo>
                <a:lnTo>
                  <a:pt x="428" y="82"/>
                </a:lnTo>
                <a:lnTo>
                  <a:pt x="429" y="82"/>
                </a:lnTo>
                <a:lnTo>
                  <a:pt x="429" y="82"/>
                </a:lnTo>
                <a:lnTo>
                  <a:pt x="429" y="82"/>
                </a:lnTo>
                <a:lnTo>
                  <a:pt x="429" y="82"/>
                </a:lnTo>
                <a:lnTo>
                  <a:pt x="429" y="83"/>
                </a:lnTo>
                <a:lnTo>
                  <a:pt x="429" y="83"/>
                </a:lnTo>
                <a:lnTo>
                  <a:pt x="430" y="83"/>
                </a:lnTo>
                <a:lnTo>
                  <a:pt x="430" y="83"/>
                </a:lnTo>
                <a:lnTo>
                  <a:pt x="430" y="83"/>
                </a:lnTo>
                <a:lnTo>
                  <a:pt x="430" y="83"/>
                </a:lnTo>
                <a:lnTo>
                  <a:pt x="430" y="83"/>
                </a:lnTo>
                <a:lnTo>
                  <a:pt x="430" y="83"/>
                </a:lnTo>
                <a:lnTo>
                  <a:pt x="431" y="83"/>
                </a:lnTo>
                <a:lnTo>
                  <a:pt x="431" y="83"/>
                </a:lnTo>
                <a:lnTo>
                  <a:pt x="431" y="83"/>
                </a:lnTo>
                <a:lnTo>
                  <a:pt x="431" y="83"/>
                </a:lnTo>
                <a:lnTo>
                  <a:pt x="431" y="83"/>
                </a:lnTo>
                <a:lnTo>
                  <a:pt x="431" y="83"/>
                </a:lnTo>
                <a:lnTo>
                  <a:pt x="432" y="83"/>
                </a:lnTo>
                <a:lnTo>
                  <a:pt x="432" y="83"/>
                </a:lnTo>
                <a:lnTo>
                  <a:pt x="432" y="83"/>
                </a:lnTo>
                <a:lnTo>
                  <a:pt x="433" y="83"/>
                </a:lnTo>
                <a:lnTo>
                  <a:pt x="433" y="83"/>
                </a:lnTo>
                <a:lnTo>
                  <a:pt x="433" y="83"/>
                </a:lnTo>
                <a:lnTo>
                  <a:pt x="434" y="83"/>
                </a:lnTo>
                <a:lnTo>
                  <a:pt x="434" y="84"/>
                </a:lnTo>
                <a:lnTo>
                  <a:pt x="434" y="84"/>
                </a:lnTo>
                <a:lnTo>
                  <a:pt x="434" y="84"/>
                </a:lnTo>
                <a:lnTo>
                  <a:pt x="434" y="84"/>
                </a:lnTo>
                <a:lnTo>
                  <a:pt x="434" y="84"/>
                </a:lnTo>
                <a:lnTo>
                  <a:pt x="434" y="84"/>
                </a:lnTo>
                <a:lnTo>
                  <a:pt x="434" y="84"/>
                </a:lnTo>
                <a:lnTo>
                  <a:pt x="434" y="84"/>
                </a:lnTo>
                <a:lnTo>
                  <a:pt x="435" y="84"/>
                </a:lnTo>
                <a:lnTo>
                  <a:pt x="435" y="84"/>
                </a:lnTo>
                <a:lnTo>
                  <a:pt x="435" y="84"/>
                </a:lnTo>
                <a:lnTo>
                  <a:pt x="435" y="84"/>
                </a:lnTo>
                <a:lnTo>
                  <a:pt x="435" y="84"/>
                </a:lnTo>
                <a:lnTo>
                  <a:pt x="435" y="84"/>
                </a:lnTo>
                <a:lnTo>
                  <a:pt x="436" y="84"/>
                </a:lnTo>
                <a:lnTo>
                  <a:pt x="436" y="84"/>
                </a:lnTo>
                <a:lnTo>
                  <a:pt x="436" y="84"/>
                </a:lnTo>
                <a:lnTo>
                  <a:pt x="437" y="84"/>
                </a:lnTo>
                <a:lnTo>
                  <a:pt x="437" y="84"/>
                </a:lnTo>
                <a:lnTo>
                  <a:pt x="437" y="84"/>
                </a:lnTo>
                <a:lnTo>
                  <a:pt x="437" y="84"/>
                </a:lnTo>
                <a:lnTo>
                  <a:pt x="437" y="84"/>
                </a:lnTo>
                <a:lnTo>
                  <a:pt x="437" y="84"/>
                </a:lnTo>
                <a:lnTo>
                  <a:pt x="438" y="84"/>
                </a:lnTo>
                <a:lnTo>
                  <a:pt x="438" y="84"/>
                </a:lnTo>
                <a:lnTo>
                  <a:pt x="438" y="84"/>
                </a:lnTo>
                <a:lnTo>
                  <a:pt x="438" y="84"/>
                </a:lnTo>
                <a:lnTo>
                  <a:pt x="438" y="84"/>
                </a:lnTo>
                <a:lnTo>
                  <a:pt x="438" y="84"/>
                </a:lnTo>
                <a:lnTo>
                  <a:pt x="438" y="84"/>
                </a:lnTo>
                <a:lnTo>
                  <a:pt x="438" y="84"/>
                </a:lnTo>
                <a:lnTo>
                  <a:pt x="438" y="84"/>
                </a:lnTo>
                <a:lnTo>
                  <a:pt x="438" y="84"/>
                </a:lnTo>
                <a:lnTo>
                  <a:pt x="438" y="85"/>
                </a:lnTo>
                <a:lnTo>
                  <a:pt x="438" y="85"/>
                </a:lnTo>
                <a:lnTo>
                  <a:pt x="439" y="85"/>
                </a:lnTo>
                <a:lnTo>
                  <a:pt x="439" y="85"/>
                </a:lnTo>
                <a:lnTo>
                  <a:pt x="439" y="85"/>
                </a:lnTo>
                <a:lnTo>
                  <a:pt x="441" y="85"/>
                </a:lnTo>
                <a:lnTo>
                  <a:pt x="441" y="85"/>
                </a:lnTo>
                <a:lnTo>
                  <a:pt x="441" y="85"/>
                </a:lnTo>
                <a:lnTo>
                  <a:pt x="441" y="85"/>
                </a:lnTo>
                <a:lnTo>
                  <a:pt x="441" y="85"/>
                </a:lnTo>
                <a:lnTo>
                  <a:pt x="441" y="85"/>
                </a:lnTo>
                <a:lnTo>
                  <a:pt x="442" y="85"/>
                </a:lnTo>
                <a:lnTo>
                  <a:pt x="442" y="85"/>
                </a:lnTo>
                <a:lnTo>
                  <a:pt x="442" y="85"/>
                </a:lnTo>
                <a:lnTo>
                  <a:pt x="443" y="85"/>
                </a:lnTo>
                <a:lnTo>
                  <a:pt x="443" y="85"/>
                </a:lnTo>
                <a:lnTo>
                  <a:pt x="443" y="85"/>
                </a:lnTo>
                <a:lnTo>
                  <a:pt x="443" y="85"/>
                </a:lnTo>
                <a:lnTo>
                  <a:pt x="443" y="85"/>
                </a:lnTo>
                <a:lnTo>
                  <a:pt x="443" y="85"/>
                </a:lnTo>
                <a:lnTo>
                  <a:pt x="444" y="85"/>
                </a:lnTo>
                <a:lnTo>
                  <a:pt x="444" y="85"/>
                </a:lnTo>
                <a:lnTo>
                  <a:pt x="444" y="85"/>
                </a:lnTo>
                <a:lnTo>
                  <a:pt x="444" y="85"/>
                </a:lnTo>
                <a:lnTo>
                  <a:pt x="444" y="85"/>
                </a:lnTo>
                <a:lnTo>
                  <a:pt x="444" y="85"/>
                </a:lnTo>
                <a:lnTo>
                  <a:pt x="444" y="85"/>
                </a:lnTo>
                <a:lnTo>
                  <a:pt x="444" y="85"/>
                </a:lnTo>
                <a:lnTo>
                  <a:pt x="444" y="85"/>
                </a:lnTo>
                <a:lnTo>
                  <a:pt x="445" y="85"/>
                </a:lnTo>
                <a:lnTo>
                  <a:pt x="445" y="85"/>
                </a:lnTo>
                <a:lnTo>
                  <a:pt x="445" y="85"/>
                </a:lnTo>
                <a:lnTo>
                  <a:pt x="445" y="85"/>
                </a:lnTo>
                <a:lnTo>
                  <a:pt x="445" y="85"/>
                </a:lnTo>
                <a:lnTo>
                  <a:pt x="445" y="85"/>
                </a:lnTo>
                <a:lnTo>
                  <a:pt x="447" y="85"/>
                </a:lnTo>
                <a:lnTo>
                  <a:pt x="447" y="85"/>
                </a:lnTo>
                <a:lnTo>
                  <a:pt x="447" y="85"/>
                </a:lnTo>
                <a:lnTo>
                  <a:pt x="449" y="85"/>
                </a:lnTo>
                <a:lnTo>
                  <a:pt x="449" y="85"/>
                </a:lnTo>
                <a:lnTo>
                  <a:pt x="449" y="85"/>
                </a:lnTo>
                <a:lnTo>
                  <a:pt x="449" y="85"/>
                </a:lnTo>
                <a:lnTo>
                  <a:pt x="449" y="86"/>
                </a:lnTo>
                <a:lnTo>
                  <a:pt x="449" y="86"/>
                </a:lnTo>
                <a:lnTo>
                  <a:pt x="450" y="86"/>
                </a:lnTo>
                <a:lnTo>
                  <a:pt x="450" y="86"/>
                </a:lnTo>
                <a:lnTo>
                  <a:pt x="450" y="86"/>
                </a:lnTo>
                <a:lnTo>
                  <a:pt x="450" y="86"/>
                </a:lnTo>
                <a:lnTo>
                  <a:pt x="450" y="86"/>
                </a:lnTo>
                <a:lnTo>
                  <a:pt x="450" y="86"/>
                </a:lnTo>
                <a:lnTo>
                  <a:pt x="451" y="86"/>
                </a:lnTo>
                <a:lnTo>
                  <a:pt x="451" y="86"/>
                </a:lnTo>
                <a:lnTo>
                  <a:pt x="451" y="86"/>
                </a:lnTo>
                <a:lnTo>
                  <a:pt x="451" y="86"/>
                </a:lnTo>
                <a:lnTo>
                  <a:pt x="451" y="86"/>
                </a:lnTo>
                <a:lnTo>
                  <a:pt x="451" y="86"/>
                </a:lnTo>
                <a:lnTo>
                  <a:pt x="451" y="86"/>
                </a:lnTo>
                <a:lnTo>
                  <a:pt x="451" y="86"/>
                </a:lnTo>
                <a:lnTo>
                  <a:pt x="451" y="86"/>
                </a:lnTo>
                <a:lnTo>
                  <a:pt x="452" y="86"/>
                </a:lnTo>
                <a:lnTo>
                  <a:pt x="452" y="86"/>
                </a:lnTo>
                <a:lnTo>
                  <a:pt x="452" y="86"/>
                </a:lnTo>
                <a:lnTo>
                  <a:pt x="453" y="86"/>
                </a:lnTo>
                <a:lnTo>
                  <a:pt x="453" y="86"/>
                </a:lnTo>
                <a:lnTo>
                  <a:pt x="453" y="86"/>
                </a:lnTo>
                <a:lnTo>
                  <a:pt x="453" y="86"/>
                </a:lnTo>
                <a:lnTo>
                  <a:pt x="453" y="86"/>
                </a:lnTo>
                <a:lnTo>
                  <a:pt x="453" y="86"/>
                </a:lnTo>
                <a:lnTo>
                  <a:pt x="453" y="86"/>
                </a:lnTo>
                <a:lnTo>
                  <a:pt x="453" y="86"/>
                </a:lnTo>
                <a:lnTo>
                  <a:pt x="453" y="86"/>
                </a:lnTo>
                <a:lnTo>
                  <a:pt x="454" y="86"/>
                </a:lnTo>
                <a:lnTo>
                  <a:pt x="454" y="86"/>
                </a:lnTo>
                <a:lnTo>
                  <a:pt x="454" y="86"/>
                </a:lnTo>
                <a:lnTo>
                  <a:pt x="454" y="86"/>
                </a:lnTo>
                <a:lnTo>
                  <a:pt x="454" y="86"/>
                </a:lnTo>
                <a:lnTo>
                  <a:pt x="454" y="86"/>
                </a:lnTo>
                <a:lnTo>
                  <a:pt x="454" y="86"/>
                </a:lnTo>
                <a:lnTo>
                  <a:pt x="454" y="86"/>
                </a:lnTo>
                <a:lnTo>
                  <a:pt x="454" y="86"/>
                </a:lnTo>
                <a:lnTo>
                  <a:pt x="455" y="86"/>
                </a:lnTo>
                <a:lnTo>
                  <a:pt x="455" y="86"/>
                </a:lnTo>
                <a:lnTo>
                  <a:pt x="455" y="86"/>
                </a:lnTo>
                <a:lnTo>
                  <a:pt x="455" y="86"/>
                </a:lnTo>
                <a:lnTo>
                  <a:pt x="455" y="86"/>
                </a:lnTo>
                <a:lnTo>
                  <a:pt x="455" y="86"/>
                </a:lnTo>
                <a:lnTo>
                  <a:pt x="456" y="86"/>
                </a:lnTo>
                <a:lnTo>
                  <a:pt x="456" y="86"/>
                </a:lnTo>
                <a:lnTo>
                  <a:pt x="456" y="86"/>
                </a:lnTo>
                <a:lnTo>
                  <a:pt x="456" y="86"/>
                </a:lnTo>
                <a:lnTo>
                  <a:pt x="456" y="86"/>
                </a:lnTo>
                <a:lnTo>
                  <a:pt x="456" y="86"/>
                </a:lnTo>
                <a:lnTo>
                  <a:pt x="457" y="86"/>
                </a:lnTo>
                <a:lnTo>
                  <a:pt x="457" y="86"/>
                </a:lnTo>
                <a:lnTo>
                  <a:pt x="457" y="86"/>
                </a:lnTo>
                <a:lnTo>
                  <a:pt x="457" y="86"/>
                </a:lnTo>
                <a:lnTo>
                  <a:pt x="457" y="86"/>
                </a:lnTo>
                <a:lnTo>
                  <a:pt x="457" y="86"/>
                </a:lnTo>
                <a:lnTo>
                  <a:pt x="458" y="86"/>
                </a:lnTo>
                <a:lnTo>
                  <a:pt x="458" y="86"/>
                </a:lnTo>
                <a:lnTo>
                  <a:pt x="458" y="86"/>
                </a:lnTo>
                <a:lnTo>
                  <a:pt x="458" y="86"/>
                </a:lnTo>
                <a:lnTo>
                  <a:pt x="458" y="86"/>
                </a:lnTo>
                <a:lnTo>
                  <a:pt x="458" y="86"/>
                </a:lnTo>
                <a:lnTo>
                  <a:pt x="458" y="86"/>
                </a:lnTo>
                <a:lnTo>
                  <a:pt x="458" y="86"/>
                </a:lnTo>
                <a:lnTo>
                  <a:pt x="458" y="86"/>
                </a:lnTo>
                <a:lnTo>
                  <a:pt x="458" y="86"/>
                </a:lnTo>
                <a:lnTo>
                  <a:pt x="458" y="86"/>
                </a:lnTo>
                <a:lnTo>
                  <a:pt x="458" y="86"/>
                </a:lnTo>
                <a:lnTo>
                  <a:pt x="459" y="86"/>
                </a:lnTo>
                <a:lnTo>
                  <a:pt x="459" y="86"/>
                </a:lnTo>
                <a:lnTo>
                  <a:pt x="459" y="86"/>
                </a:lnTo>
                <a:lnTo>
                  <a:pt x="459" y="86"/>
                </a:lnTo>
                <a:lnTo>
                  <a:pt x="459" y="86"/>
                </a:lnTo>
                <a:lnTo>
                  <a:pt x="459" y="86"/>
                </a:lnTo>
                <a:lnTo>
                  <a:pt x="459" y="86"/>
                </a:lnTo>
                <a:lnTo>
                  <a:pt x="459" y="87"/>
                </a:lnTo>
                <a:lnTo>
                  <a:pt x="459" y="87"/>
                </a:lnTo>
                <a:lnTo>
                  <a:pt x="460" y="87"/>
                </a:lnTo>
                <a:lnTo>
                  <a:pt x="460" y="87"/>
                </a:lnTo>
                <a:lnTo>
                  <a:pt x="460" y="87"/>
                </a:lnTo>
                <a:lnTo>
                  <a:pt x="460" y="87"/>
                </a:lnTo>
                <a:lnTo>
                  <a:pt x="460" y="87"/>
                </a:lnTo>
                <a:lnTo>
                  <a:pt x="460" y="87"/>
                </a:lnTo>
                <a:lnTo>
                  <a:pt x="460" y="87"/>
                </a:lnTo>
                <a:lnTo>
                  <a:pt x="460" y="87"/>
                </a:lnTo>
                <a:lnTo>
                  <a:pt x="460" y="87"/>
                </a:lnTo>
                <a:lnTo>
                  <a:pt x="461" y="87"/>
                </a:lnTo>
                <a:lnTo>
                  <a:pt x="461" y="87"/>
                </a:lnTo>
                <a:lnTo>
                  <a:pt x="461" y="87"/>
                </a:lnTo>
                <a:lnTo>
                  <a:pt x="461" y="87"/>
                </a:lnTo>
                <a:lnTo>
                  <a:pt x="461" y="87"/>
                </a:lnTo>
                <a:lnTo>
                  <a:pt x="461" y="87"/>
                </a:lnTo>
                <a:lnTo>
                  <a:pt x="461" y="87"/>
                </a:lnTo>
                <a:lnTo>
                  <a:pt x="461" y="87"/>
                </a:lnTo>
                <a:lnTo>
                  <a:pt x="461" y="87"/>
                </a:lnTo>
                <a:lnTo>
                  <a:pt x="461" y="87"/>
                </a:lnTo>
                <a:lnTo>
                  <a:pt x="461" y="87"/>
                </a:lnTo>
                <a:lnTo>
                  <a:pt x="461" y="87"/>
                </a:lnTo>
                <a:lnTo>
                  <a:pt x="461" y="87"/>
                </a:lnTo>
                <a:lnTo>
                  <a:pt x="461" y="87"/>
                </a:lnTo>
                <a:lnTo>
                  <a:pt x="461" y="87"/>
                </a:lnTo>
                <a:lnTo>
                  <a:pt x="461" y="87"/>
                </a:lnTo>
                <a:lnTo>
                  <a:pt x="461" y="87"/>
                </a:lnTo>
                <a:lnTo>
                  <a:pt x="461" y="87"/>
                </a:lnTo>
                <a:lnTo>
                  <a:pt x="461" y="87"/>
                </a:lnTo>
                <a:lnTo>
                  <a:pt x="461" y="87"/>
                </a:lnTo>
                <a:lnTo>
                  <a:pt x="461" y="87"/>
                </a:lnTo>
                <a:lnTo>
                  <a:pt x="461" y="87"/>
                </a:lnTo>
                <a:lnTo>
                  <a:pt x="461" y="87"/>
                </a:lnTo>
                <a:lnTo>
                  <a:pt x="461" y="87"/>
                </a:lnTo>
                <a:lnTo>
                  <a:pt x="461" y="87"/>
                </a:lnTo>
                <a:lnTo>
                  <a:pt x="461" y="87"/>
                </a:lnTo>
                <a:lnTo>
                  <a:pt x="461" y="87"/>
                </a:lnTo>
                <a:lnTo>
                  <a:pt x="461" y="87"/>
                </a:lnTo>
                <a:lnTo>
                  <a:pt x="461" y="87"/>
                </a:lnTo>
                <a:lnTo>
                  <a:pt x="461" y="87"/>
                </a:lnTo>
                <a:lnTo>
                  <a:pt x="461" y="87"/>
                </a:lnTo>
                <a:lnTo>
                  <a:pt x="461" y="87"/>
                </a:lnTo>
                <a:lnTo>
                  <a:pt x="461" y="87"/>
                </a:lnTo>
                <a:lnTo>
                  <a:pt x="461" y="87"/>
                </a:lnTo>
                <a:lnTo>
                  <a:pt x="461" y="87"/>
                </a:lnTo>
                <a:lnTo>
                  <a:pt x="461" y="87"/>
                </a:lnTo>
                <a:lnTo>
                  <a:pt x="462" y="87"/>
                </a:lnTo>
                <a:lnTo>
                  <a:pt x="462" y="87"/>
                </a:lnTo>
                <a:lnTo>
                  <a:pt x="462" y="87"/>
                </a:lnTo>
                <a:lnTo>
                  <a:pt x="462" y="87"/>
                </a:lnTo>
                <a:lnTo>
                  <a:pt x="462" y="87"/>
                </a:lnTo>
                <a:lnTo>
                  <a:pt x="462" y="87"/>
                </a:lnTo>
                <a:lnTo>
                  <a:pt x="462" y="87"/>
                </a:lnTo>
                <a:lnTo>
                  <a:pt x="462" y="87"/>
                </a:lnTo>
                <a:lnTo>
                  <a:pt x="462" y="87"/>
                </a:lnTo>
                <a:lnTo>
                  <a:pt x="462" y="87"/>
                </a:lnTo>
                <a:lnTo>
                  <a:pt x="462" y="87"/>
                </a:lnTo>
                <a:lnTo>
                  <a:pt x="462" y="87"/>
                </a:lnTo>
                <a:lnTo>
                  <a:pt x="462" y="87"/>
                </a:lnTo>
                <a:lnTo>
                  <a:pt x="462" y="87"/>
                </a:lnTo>
                <a:lnTo>
                  <a:pt x="462" y="87"/>
                </a:lnTo>
                <a:lnTo>
                  <a:pt x="462" y="87"/>
                </a:lnTo>
                <a:lnTo>
                  <a:pt x="462" y="87"/>
                </a:lnTo>
                <a:lnTo>
                  <a:pt x="462" y="87"/>
                </a:lnTo>
                <a:lnTo>
                  <a:pt x="463" y="87"/>
                </a:lnTo>
                <a:lnTo>
                  <a:pt x="463" y="87"/>
                </a:lnTo>
                <a:lnTo>
                  <a:pt x="463" y="87"/>
                </a:lnTo>
                <a:lnTo>
                  <a:pt x="463" y="87"/>
                </a:lnTo>
                <a:lnTo>
                  <a:pt x="463" y="87"/>
                </a:lnTo>
                <a:lnTo>
                  <a:pt x="463" y="87"/>
                </a:lnTo>
                <a:lnTo>
                  <a:pt x="463" y="87"/>
                </a:lnTo>
                <a:lnTo>
                  <a:pt x="463" y="87"/>
                </a:lnTo>
                <a:lnTo>
                  <a:pt x="463" y="87"/>
                </a:lnTo>
                <a:lnTo>
                  <a:pt x="463" y="87"/>
                </a:lnTo>
                <a:lnTo>
                  <a:pt x="463" y="87"/>
                </a:lnTo>
                <a:lnTo>
                  <a:pt x="463" y="87"/>
                </a:lnTo>
                <a:lnTo>
                  <a:pt x="463" y="87"/>
                </a:lnTo>
                <a:lnTo>
                  <a:pt x="463" y="87"/>
                </a:lnTo>
                <a:lnTo>
                  <a:pt x="463" y="87"/>
                </a:lnTo>
                <a:lnTo>
                  <a:pt x="464" y="87"/>
                </a:lnTo>
                <a:lnTo>
                  <a:pt x="464" y="87"/>
                </a:lnTo>
                <a:lnTo>
                  <a:pt x="464" y="87"/>
                </a:lnTo>
                <a:lnTo>
                  <a:pt x="464" y="87"/>
                </a:lnTo>
                <a:lnTo>
                  <a:pt x="464" y="87"/>
                </a:lnTo>
                <a:lnTo>
                  <a:pt x="464" y="87"/>
                </a:lnTo>
                <a:lnTo>
                  <a:pt x="464" y="87"/>
                </a:lnTo>
                <a:lnTo>
                  <a:pt x="464" y="87"/>
                </a:lnTo>
                <a:lnTo>
                  <a:pt x="464" y="87"/>
                </a:lnTo>
                <a:lnTo>
                  <a:pt x="464" y="87"/>
                </a:lnTo>
                <a:lnTo>
                  <a:pt x="464" y="87"/>
                </a:lnTo>
                <a:lnTo>
                  <a:pt x="464" y="87"/>
                </a:lnTo>
                <a:lnTo>
                  <a:pt x="465" y="87"/>
                </a:lnTo>
                <a:lnTo>
                  <a:pt x="465" y="87"/>
                </a:lnTo>
                <a:lnTo>
                  <a:pt x="465" y="87"/>
                </a:lnTo>
                <a:lnTo>
                  <a:pt x="465" y="87"/>
                </a:lnTo>
                <a:lnTo>
                  <a:pt x="465" y="87"/>
                </a:lnTo>
                <a:lnTo>
                  <a:pt x="465" y="87"/>
                </a:lnTo>
                <a:lnTo>
                  <a:pt x="465" y="87"/>
                </a:lnTo>
                <a:lnTo>
                  <a:pt x="465" y="87"/>
                </a:lnTo>
                <a:lnTo>
                  <a:pt x="465" y="87"/>
                </a:lnTo>
                <a:lnTo>
                  <a:pt x="465" y="87"/>
                </a:lnTo>
                <a:lnTo>
                  <a:pt x="465" y="87"/>
                </a:lnTo>
                <a:lnTo>
                  <a:pt x="465" y="87"/>
                </a:lnTo>
                <a:lnTo>
                  <a:pt x="465" y="87"/>
                </a:lnTo>
                <a:lnTo>
                  <a:pt x="465" y="87"/>
                </a:lnTo>
                <a:lnTo>
                  <a:pt x="465" y="87"/>
                </a:lnTo>
                <a:lnTo>
                  <a:pt x="465" y="87"/>
                </a:lnTo>
                <a:lnTo>
                  <a:pt x="465" y="87"/>
                </a:lnTo>
                <a:lnTo>
                  <a:pt x="465" y="87"/>
                </a:lnTo>
                <a:lnTo>
                  <a:pt x="465" y="87"/>
                </a:lnTo>
                <a:lnTo>
                  <a:pt x="465" y="87"/>
                </a:lnTo>
                <a:lnTo>
                  <a:pt x="465" y="87"/>
                </a:lnTo>
                <a:lnTo>
                  <a:pt x="466" y="87"/>
                </a:lnTo>
                <a:lnTo>
                  <a:pt x="466" y="87"/>
                </a:lnTo>
                <a:lnTo>
                  <a:pt x="466" y="87"/>
                </a:lnTo>
                <a:lnTo>
                  <a:pt x="466" y="87"/>
                </a:lnTo>
                <a:lnTo>
                  <a:pt x="466" y="87"/>
                </a:lnTo>
                <a:lnTo>
                  <a:pt x="466" y="87"/>
                </a:lnTo>
                <a:lnTo>
                  <a:pt x="466" y="87"/>
                </a:lnTo>
                <a:lnTo>
                  <a:pt x="466" y="87"/>
                </a:lnTo>
                <a:lnTo>
                  <a:pt x="466" y="87"/>
                </a:lnTo>
                <a:lnTo>
                  <a:pt x="466" y="87"/>
                </a:lnTo>
                <a:lnTo>
                  <a:pt x="466" y="87"/>
                </a:lnTo>
                <a:lnTo>
                  <a:pt x="466" y="87"/>
                </a:lnTo>
                <a:lnTo>
                  <a:pt x="466" y="87"/>
                </a:lnTo>
                <a:lnTo>
                  <a:pt x="466" y="87"/>
                </a:lnTo>
                <a:lnTo>
                  <a:pt x="466" y="87"/>
                </a:lnTo>
                <a:lnTo>
                  <a:pt x="466" y="87"/>
                </a:lnTo>
                <a:lnTo>
                  <a:pt x="466" y="87"/>
                </a:lnTo>
                <a:lnTo>
                  <a:pt x="466" y="87"/>
                </a:lnTo>
                <a:lnTo>
                  <a:pt x="466" y="87"/>
                </a:lnTo>
                <a:lnTo>
                  <a:pt x="466" y="87"/>
                </a:lnTo>
                <a:lnTo>
                  <a:pt x="466" y="87"/>
                </a:lnTo>
                <a:lnTo>
                  <a:pt x="466" y="87"/>
                </a:lnTo>
                <a:lnTo>
                  <a:pt x="466" y="87"/>
                </a:lnTo>
                <a:lnTo>
                  <a:pt x="466" y="87"/>
                </a:lnTo>
                <a:lnTo>
                  <a:pt x="467" y="87"/>
                </a:lnTo>
                <a:lnTo>
                  <a:pt x="467" y="87"/>
                </a:lnTo>
                <a:lnTo>
                  <a:pt x="467" y="87"/>
                </a:lnTo>
                <a:lnTo>
                  <a:pt x="467" y="87"/>
                </a:lnTo>
                <a:lnTo>
                  <a:pt x="467" y="87"/>
                </a:lnTo>
                <a:lnTo>
                  <a:pt x="467" y="87"/>
                </a:lnTo>
                <a:lnTo>
                  <a:pt x="467" y="87"/>
                </a:lnTo>
                <a:lnTo>
                  <a:pt x="467" y="87"/>
                </a:lnTo>
                <a:lnTo>
                  <a:pt x="467" y="87"/>
                </a:lnTo>
                <a:lnTo>
                  <a:pt x="468" y="87"/>
                </a:lnTo>
                <a:lnTo>
                  <a:pt x="468" y="87"/>
                </a:lnTo>
                <a:lnTo>
                  <a:pt x="468" y="87"/>
                </a:lnTo>
                <a:lnTo>
                  <a:pt x="468" y="87"/>
                </a:lnTo>
                <a:lnTo>
                  <a:pt x="468" y="87"/>
                </a:lnTo>
                <a:lnTo>
                  <a:pt x="468" y="87"/>
                </a:lnTo>
                <a:lnTo>
                  <a:pt x="468" y="87"/>
                </a:lnTo>
                <a:lnTo>
                  <a:pt x="468" y="87"/>
                </a:lnTo>
                <a:lnTo>
                  <a:pt x="468" y="87"/>
                </a:lnTo>
                <a:lnTo>
                  <a:pt x="468" y="87"/>
                </a:lnTo>
                <a:lnTo>
                  <a:pt x="468" y="87"/>
                </a:lnTo>
                <a:lnTo>
                  <a:pt x="468" y="87"/>
                </a:lnTo>
                <a:lnTo>
                  <a:pt x="468" y="87"/>
                </a:lnTo>
                <a:lnTo>
                  <a:pt x="468" y="87"/>
                </a:lnTo>
                <a:lnTo>
                  <a:pt x="468" y="87"/>
                </a:lnTo>
                <a:lnTo>
                  <a:pt x="468" y="87"/>
                </a:lnTo>
                <a:lnTo>
                  <a:pt x="468" y="87"/>
                </a:lnTo>
                <a:lnTo>
                  <a:pt x="468" y="87"/>
                </a:lnTo>
                <a:lnTo>
                  <a:pt x="469" y="87"/>
                </a:lnTo>
                <a:lnTo>
                  <a:pt x="469" y="88"/>
                </a:lnTo>
                <a:lnTo>
                  <a:pt x="469" y="88"/>
                </a:lnTo>
                <a:lnTo>
                  <a:pt x="469" y="88"/>
                </a:lnTo>
                <a:lnTo>
                  <a:pt x="469" y="88"/>
                </a:lnTo>
                <a:lnTo>
                  <a:pt x="469" y="88"/>
                </a:lnTo>
                <a:lnTo>
                  <a:pt x="470" y="88"/>
                </a:lnTo>
                <a:lnTo>
                  <a:pt x="470" y="88"/>
                </a:lnTo>
                <a:lnTo>
                  <a:pt x="470" y="88"/>
                </a:lnTo>
                <a:lnTo>
                  <a:pt x="470" y="88"/>
                </a:lnTo>
                <a:lnTo>
                  <a:pt x="470" y="88"/>
                </a:lnTo>
                <a:lnTo>
                  <a:pt x="470" y="88"/>
                </a:lnTo>
                <a:lnTo>
                  <a:pt x="470" y="88"/>
                </a:lnTo>
                <a:lnTo>
                  <a:pt x="470" y="88"/>
                </a:lnTo>
                <a:lnTo>
                  <a:pt x="470" y="88"/>
                </a:lnTo>
                <a:lnTo>
                  <a:pt x="470" y="88"/>
                </a:lnTo>
                <a:lnTo>
                  <a:pt x="470" y="88"/>
                </a:lnTo>
                <a:lnTo>
                  <a:pt x="470" y="88"/>
                </a:lnTo>
                <a:lnTo>
                  <a:pt x="470" y="88"/>
                </a:lnTo>
                <a:lnTo>
                  <a:pt x="470" y="88"/>
                </a:lnTo>
                <a:lnTo>
                  <a:pt x="470" y="88"/>
                </a:lnTo>
                <a:lnTo>
                  <a:pt x="471" y="88"/>
                </a:lnTo>
                <a:lnTo>
                  <a:pt x="471" y="88"/>
                </a:lnTo>
                <a:lnTo>
                  <a:pt x="471" y="88"/>
                </a:lnTo>
                <a:lnTo>
                  <a:pt x="471" y="88"/>
                </a:lnTo>
                <a:lnTo>
                  <a:pt x="471" y="88"/>
                </a:lnTo>
                <a:lnTo>
                  <a:pt x="471" y="88"/>
                </a:lnTo>
                <a:lnTo>
                  <a:pt x="471" y="88"/>
                </a:lnTo>
                <a:lnTo>
                  <a:pt x="471" y="88"/>
                </a:lnTo>
                <a:lnTo>
                  <a:pt x="471" y="88"/>
                </a:lnTo>
                <a:lnTo>
                  <a:pt x="472" y="88"/>
                </a:lnTo>
                <a:lnTo>
                  <a:pt x="472" y="88"/>
                </a:lnTo>
                <a:lnTo>
                  <a:pt x="472" y="88"/>
                </a:lnTo>
                <a:lnTo>
                  <a:pt x="472" y="88"/>
                </a:lnTo>
                <a:lnTo>
                  <a:pt x="472" y="88"/>
                </a:lnTo>
                <a:lnTo>
                  <a:pt x="472" y="88"/>
                </a:lnTo>
                <a:lnTo>
                  <a:pt x="472" y="88"/>
                </a:lnTo>
                <a:lnTo>
                  <a:pt x="472" y="88"/>
                </a:lnTo>
                <a:lnTo>
                  <a:pt x="472" y="88"/>
                </a:lnTo>
                <a:lnTo>
                  <a:pt x="473" y="88"/>
                </a:lnTo>
                <a:lnTo>
                  <a:pt x="473" y="89"/>
                </a:lnTo>
                <a:lnTo>
                  <a:pt x="473" y="89"/>
                </a:lnTo>
                <a:lnTo>
                  <a:pt x="473" y="89"/>
                </a:lnTo>
                <a:lnTo>
                  <a:pt x="473" y="89"/>
                </a:lnTo>
                <a:lnTo>
                  <a:pt x="473" y="89"/>
                </a:lnTo>
                <a:lnTo>
                  <a:pt x="473" y="89"/>
                </a:lnTo>
                <a:lnTo>
                  <a:pt x="473" y="89"/>
                </a:lnTo>
                <a:lnTo>
                  <a:pt x="473" y="89"/>
                </a:lnTo>
                <a:lnTo>
                  <a:pt x="474" y="89"/>
                </a:lnTo>
                <a:lnTo>
                  <a:pt x="474" y="89"/>
                </a:lnTo>
                <a:lnTo>
                  <a:pt x="474" y="89"/>
                </a:lnTo>
                <a:lnTo>
                  <a:pt x="474" y="89"/>
                </a:lnTo>
                <a:lnTo>
                  <a:pt x="474" y="89"/>
                </a:lnTo>
                <a:lnTo>
                  <a:pt x="474" y="89"/>
                </a:lnTo>
                <a:lnTo>
                  <a:pt x="474" y="89"/>
                </a:lnTo>
                <a:lnTo>
                  <a:pt x="474" y="89"/>
                </a:lnTo>
                <a:lnTo>
                  <a:pt x="474" y="89"/>
                </a:lnTo>
                <a:lnTo>
                  <a:pt x="475" y="89"/>
                </a:lnTo>
                <a:lnTo>
                  <a:pt x="475" y="89"/>
                </a:lnTo>
                <a:lnTo>
                  <a:pt x="475" y="89"/>
                </a:lnTo>
                <a:lnTo>
                  <a:pt x="475" y="89"/>
                </a:lnTo>
                <a:lnTo>
                  <a:pt x="475" y="89"/>
                </a:lnTo>
                <a:lnTo>
                  <a:pt x="475" y="89"/>
                </a:lnTo>
                <a:lnTo>
                  <a:pt x="475" y="89"/>
                </a:lnTo>
                <a:lnTo>
                  <a:pt x="475" y="90"/>
                </a:lnTo>
                <a:lnTo>
                  <a:pt x="475" y="90"/>
                </a:lnTo>
                <a:lnTo>
                  <a:pt x="476" y="90"/>
                </a:lnTo>
                <a:lnTo>
                  <a:pt x="476" y="90"/>
                </a:lnTo>
                <a:lnTo>
                  <a:pt x="476" y="90"/>
                </a:lnTo>
                <a:lnTo>
                  <a:pt x="476" y="90"/>
                </a:lnTo>
                <a:lnTo>
                  <a:pt x="476" y="90"/>
                </a:lnTo>
                <a:lnTo>
                  <a:pt x="476" y="90"/>
                </a:lnTo>
                <a:lnTo>
                  <a:pt x="476" y="90"/>
                </a:lnTo>
                <a:lnTo>
                  <a:pt x="476" y="90"/>
                </a:lnTo>
                <a:lnTo>
                  <a:pt x="476" y="90"/>
                </a:lnTo>
                <a:lnTo>
                  <a:pt x="477" y="90"/>
                </a:lnTo>
                <a:lnTo>
                  <a:pt x="477" y="90"/>
                </a:lnTo>
                <a:lnTo>
                  <a:pt x="477" y="90"/>
                </a:lnTo>
                <a:lnTo>
                  <a:pt x="477" y="90"/>
                </a:lnTo>
                <a:lnTo>
                  <a:pt x="477" y="90"/>
                </a:lnTo>
                <a:lnTo>
                  <a:pt x="477" y="90"/>
                </a:lnTo>
                <a:lnTo>
                  <a:pt x="477" y="90"/>
                </a:lnTo>
                <a:lnTo>
                  <a:pt x="477" y="90"/>
                </a:lnTo>
                <a:lnTo>
                  <a:pt x="477" y="90"/>
                </a:lnTo>
                <a:lnTo>
                  <a:pt x="477" y="90"/>
                </a:lnTo>
                <a:lnTo>
                  <a:pt x="477" y="90"/>
                </a:lnTo>
                <a:lnTo>
                  <a:pt x="477" y="90"/>
                </a:lnTo>
                <a:lnTo>
                  <a:pt x="478" y="90"/>
                </a:lnTo>
                <a:lnTo>
                  <a:pt x="478" y="90"/>
                </a:lnTo>
                <a:lnTo>
                  <a:pt x="478" y="90"/>
                </a:lnTo>
                <a:lnTo>
                  <a:pt x="478" y="90"/>
                </a:lnTo>
                <a:lnTo>
                  <a:pt x="478" y="90"/>
                </a:lnTo>
                <a:lnTo>
                  <a:pt x="478" y="90"/>
                </a:lnTo>
                <a:lnTo>
                  <a:pt x="479" y="90"/>
                </a:lnTo>
                <a:lnTo>
                  <a:pt x="479" y="90"/>
                </a:lnTo>
                <a:lnTo>
                  <a:pt x="479" y="90"/>
                </a:lnTo>
                <a:lnTo>
                  <a:pt x="479" y="90"/>
                </a:lnTo>
                <a:lnTo>
                  <a:pt x="479" y="90"/>
                </a:lnTo>
                <a:lnTo>
                  <a:pt x="479" y="90"/>
                </a:lnTo>
                <a:lnTo>
                  <a:pt x="479" y="90"/>
                </a:lnTo>
                <a:lnTo>
                  <a:pt x="479" y="90"/>
                </a:lnTo>
                <a:lnTo>
                  <a:pt x="479" y="90"/>
                </a:lnTo>
                <a:lnTo>
                  <a:pt x="479" y="90"/>
                </a:lnTo>
                <a:lnTo>
                  <a:pt x="479" y="91"/>
                </a:lnTo>
                <a:lnTo>
                  <a:pt x="479" y="91"/>
                </a:lnTo>
                <a:lnTo>
                  <a:pt x="480" y="91"/>
                </a:lnTo>
                <a:lnTo>
                  <a:pt x="480" y="91"/>
                </a:lnTo>
                <a:lnTo>
                  <a:pt x="480" y="91"/>
                </a:lnTo>
                <a:lnTo>
                  <a:pt x="480" y="91"/>
                </a:lnTo>
                <a:lnTo>
                  <a:pt x="480" y="91"/>
                </a:lnTo>
                <a:lnTo>
                  <a:pt x="480" y="91"/>
                </a:lnTo>
                <a:lnTo>
                  <a:pt x="480" y="91"/>
                </a:lnTo>
                <a:lnTo>
                  <a:pt x="480" y="91"/>
                </a:lnTo>
                <a:lnTo>
                  <a:pt x="480" y="91"/>
                </a:lnTo>
                <a:lnTo>
                  <a:pt x="481" y="91"/>
                </a:lnTo>
                <a:lnTo>
                  <a:pt x="481" y="91"/>
                </a:lnTo>
                <a:lnTo>
                  <a:pt x="481" y="91"/>
                </a:lnTo>
                <a:lnTo>
                  <a:pt x="481" y="91"/>
                </a:lnTo>
                <a:lnTo>
                  <a:pt x="481" y="91"/>
                </a:lnTo>
                <a:lnTo>
                  <a:pt x="481" y="91"/>
                </a:lnTo>
                <a:lnTo>
                  <a:pt x="482" y="91"/>
                </a:lnTo>
                <a:lnTo>
                  <a:pt x="482" y="91"/>
                </a:lnTo>
                <a:lnTo>
                  <a:pt x="482" y="91"/>
                </a:lnTo>
                <a:lnTo>
                  <a:pt x="482" y="91"/>
                </a:lnTo>
                <a:lnTo>
                  <a:pt x="482" y="91"/>
                </a:lnTo>
                <a:lnTo>
                  <a:pt x="482" y="91"/>
                </a:lnTo>
                <a:lnTo>
                  <a:pt x="485" y="91"/>
                </a:lnTo>
                <a:lnTo>
                  <a:pt x="485" y="91"/>
                </a:lnTo>
                <a:lnTo>
                  <a:pt x="485" y="91"/>
                </a:lnTo>
                <a:lnTo>
                  <a:pt x="485" y="91"/>
                </a:lnTo>
                <a:lnTo>
                  <a:pt x="485" y="91"/>
                </a:lnTo>
                <a:lnTo>
                  <a:pt x="485" y="91"/>
                </a:lnTo>
                <a:lnTo>
                  <a:pt x="485" y="91"/>
                </a:lnTo>
                <a:lnTo>
                  <a:pt x="485" y="91"/>
                </a:lnTo>
                <a:lnTo>
                  <a:pt x="485" y="91"/>
                </a:lnTo>
                <a:lnTo>
                  <a:pt x="486" y="91"/>
                </a:lnTo>
                <a:lnTo>
                  <a:pt x="486" y="91"/>
                </a:lnTo>
                <a:lnTo>
                  <a:pt x="486" y="91"/>
                </a:lnTo>
                <a:lnTo>
                  <a:pt x="486" y="91"/>
                </a:lnTo>
                <a:lnTo>
                  <a:pt x="486" y="91"/>
                </a:lnTo>
                <a:lnTo>
                  <a:pt x="486" y="91"/>
                </a:lnTo>
                <a:lnTo>
                  <a:pt x="486" y="91"/>
                </a:lnTo>
                <a:lnTo>
                  <a:pt x="486" y="91"/>
                </a:lnTo>
                <a:lnTo>
                  <a:pt x="486" y="91"/>
                </a:lnTo>
                <a:lnTo>
                  <a:pt x="486" y="91"/>
                </a:lnTo>
                <a:lnTo>
                  <a:pt x="486" y="91"/>
                </a:lnTo>
                <a:lnTo>
                  <a:pt x="486" y="91"/>
                </a:lnTo>
                <a:lnTo>
                  <a:pt x="487" y="91"/>
                </a:lnTo>
                <a:lnTo>
                  <a:pt x="487" y="91"/>
                </a:lnTo>
                <a:lnTo>
                  <a:pt x="487" y="91"/>
                </a:lnTo>
                <a:lnTo>
                  <a:pt x="489" y="91"/>
                </a:lnTo>
                <a:lnTo>
                  <a:pt x="489" y="91"/>
                </a:lnTo>
                <a:lnTo>
                  <a:pt x="489" y="91"/>
                </a:lnTo>
                <a:lnTo>
                  <a:pt x="489" y="91"/>
                </a:lnTo>
                <a:lnTo>
                  <a:pt x="489" y="91"/>
                </a:lnTo>
                <a:lnTo>
                  <a:pt x="489" y="91"/>
                </a:lnTo>
                <a:lnTo>
                  <a:pt x="490" y="91"/>
                </a:lnTo>
                <a:lnTo>
                  <a:pt x="490" y="91"/>
                </a:lnTo>
                <a:lnTo>
                  <a:pt x="490" y="91"/>
                </a:lnTo>
                <a:lnTo>
                  <a:pt x="490" y="91"/>
                </a:lnTo>
                <a:lnTo>
                  <a:pt x="490" y="91"/>
                </a:lnTo>
                <a:lnTo>
                  <a:pt x="490" y="91"/>
                </a:lnTo>
                <a:lnTo>
                  <a:pt x="491" y="91"/>
                </a:lnTo>
                <a:lnTo>
                  <a:pt x="491" y="92"/>
                </a:lnTo>
                <a:lnTo>
                  <a:pt x="491" y="92"/>
                </a:lnTo>
                <a:lnTo>
                  <a:pt x="491" y="92"/>
                </a:lnTo>
                <a:lnTo>
                  <a:pt x="491" y="92"/>
                </a:lnTo>
                <a:lnTo>
                  <a:pt x="491" y="92"/>
                </a:lnTo>
                <a:lnTo>
                  <a:pt x="491" y="92"/>
                </a:lnTo>
                <a:lnTo>
                  <a:pt x="491" y="92"/>
                </a:lnTo>
                <a:lnTo>
                  <a:pt x="491" y="92"/>
                </a:lnTo>
                <a:lnTo>
                  <a:pt x="492" y="92"/>
                </a:lnTo>
                <a:lnTo>
                  <a:pt x="492" y="92"/>
                </a:lnTo>
                <a:lnTo>
                  <a:pt x="492" y="92"/>
                </a:lnTo>
                <a:lnTo>
                  <a:pt x="493" y="92"/>
                </a:lnTo>
                <a:lnTo>
                  <a:pt x="493" y="92"/>
                </a:lnTo>
                <a:lnTo>
                  <a:pt x="493" y="92"/>
                </a:lnTo>
                <a:lnTo>
                  <a:pt x="493" y="92"/>
                </a:lnTo>
                <a:lnTo>
                  <a:pt x="493" y="92"/>
                </a:lnTo>
                <a:lnTo>
                  <a:pt x="493" y="92"/>
                </a:lnTo>
                <a:lnTo>
                  <a:pt x="493" y="92"/>
                </a:lnTo>
                <a:lnTo>
                  <a:pt x="493" y="92"/>
                </a:lnTo>
                <a:lnTo>
                  <a:pt x="493" y="92"/>
                </a:lnTo>
                <a:lnTo>
                  <a:pt x="494" y="92"/>
                </a:lnTo>
                <a:lnTo>
                  <a:pt x="494" y="92"/>
                </a:lnTo>
                <a:lnTo>
                  <a:pt x="494" y="92"/>
                </a:lnTo>
                <a:lnTo>
                  <a:pt x="494" y="92"/>
                </a:lnTo>
                <a:lnTo>
                  <a:pt x="494" y="92"/>
                </a:lnTo>
                <a:lnTo>
                  <a:pt x="494" y="92"/>
                </a:lnTo>
                <a:lnTo>
                  <a:pt x="496" y="92"/>
                </a:lnTo>
                <a:lnTo>
                  <a:pt x="496" y="92"/>
                </a:lnTo>
                <a:lnTo>
                  <a:pt x="496" y="92"/>
                </a:lnTo>
                <a:lnTo>
                  <a:pt x="496" y="92"/>
                </a:lnTo>
                <a:lnTo>
                  <a:pt x="496" y="92"/>
                </a:lnTo>
                <a:lnTo>
                  <a:pt x="496" y="92"/>
                </a:lnTo>
                <a:lnTo>
                  <a:pt x="496" y="92"/>
                </a:lnTo>
                <a:lnTo>
                  <a:pt x="496" y="92"/>
                </a:lnTo>
                <a:lnTo>
                  <a:pt x="496" y="92"/>
                </a:lnTo>
                <a:lnTo>
                  <a:pt x="497" y="92"/>
                </a:lnTo>
                <a:lnTo>
                  <a:pt x="497" y="92"/>
                </a:lnTo>
                <a:lnTo>
                  <a:pt x="497" y="92"/>
                </a:lnTo>
                <a:lnTo>
                  <a:pt x="497" y="92"/>
                </a:lnTo>
                <a:lnTo>
                  <a:pt x="497" y="92"/>
                </a:lnTo>
                <a:lnTo>
                  <a:pt x="497" y="92"/>
                </a:lnTo>
                <a:lnTo>
                  <a:pt x="499" y="92"/>
                </a:lnTo>
                <a:lnTo>
                  <a:pt x="499" y="92"/>
                </a:lnTo>
                <a:lnTo>
                  <a:pt x="499" y="92"/>
                </a:lnTo>
                <a:lnTo>
                  <a:pt x="499" y="92"/>
                </a:lnTo>
                <a:lnTo>
                  <a:pt x="499" y="92"/>
                </a:lnTo>
                <a:lnTo>
                  <a:pt x="499" y="92"/>
                </a:lnTo>
                <a:lnTo>
                  <a:pt x="499" y="92"/>
                </a:lnTo>
                <a:lnTo>
                  <a:pt x="499" y="92"/>
                </a:lnTo>
                <a:lnTo>
                  <a:pt x="499" y="92"/>
                </a:lnTo>
                <a:lnTo>
                  <a:pt x="499" y="92"/>
                </a:lnTo>
                <a:lnTo>
                  <a:pt x="499" y="92"/>
                </a:lnTo>
                <a:lnTo>
                  <a:pt x="499" y="92"/>
                </a:lnTo>
                <a:lnTo>
                  <a:pt x="500" y="92"/>
                </a:lnTo>
                <a:lnTo>
                  <a:pt x="500" y="93"/>
                </a:lnTo>
                <a:lnTo>
                  <a:pt x="500" y="93"/>
                </a:lnTo>
                <a:lnTo>
                  <a:pt x="500" y="93"/>
                </a:lnTo>
                <a:lnTo>
                  <a:pt x="500" y="93"/>
                </a:lnTo>
                <a:lnTo>
                  <a:pt x="500" y="93"/>
                </a:lnTo>
                <a:lnTo>
                  <a:pt x="500" y="93"/>
                </a:lnTo>
                <a:lnTo>
                  <a:pt x="500" y="93"/>
                </a:lnTo>
                <a:lnTo>
                  <a:pt x="500" y="93"/>
                </a:lnTo>
                <a:lnTo>
                  <a:pt x="501" y="93"/>
                </a:lnTo>
                <a:lnTo>
                  <a:pt x="501" y="93"/>
                </a:lnTo>
                <a:lnTo>
                  <a:pt x="501" y="93"/>
                </a:lnTo>
                <a:lnTo>
                  <a:pt x="502" y="93"/>
                </a:lnTo>
                <a:lnTo>
                  <a:pt x="502" y="93"/>
                </a:lnTo>
                <a:lnTo>
                  <a:pt x="502" y="93"/>
                </a:lnTo>
                <a:lnTo>
                  <a:pt x="502" y="93"/>
                </a:lnTo>
                <a:lnTo>
                  <a:pt x="502" y="93"/>
                </a:lnTo>
                <a:lnTo>
                  <a:pt x="502" y="93"/>
                </a:lnTo>
                <a:lnTo>
                  <a:pt x="503" y="93"/>
                </a:lnTo>
                <a:lnTo>
                  <a:pt x="503" y="94"/>
                </a:lnTo>
                <a:lnTo>
                  <a:pt x="503" y="94"/>
                </a:lnTo>
                <a:lnTo>
                  <a:pt x="503" y="94"/>
                </a:lnTo>
                <a:lnTo>
                  <a:pt x="503" y="94"/>
                </a:lnTo>
                <a:lnTo>
                  <a:pt x="503" y="94"/>
                </a:lnTo>
                <a:lnTo>
                  <a:pt x="503" y="94"/>
                </a:lnTo>
                <a:lnTo>
                  <a:pt x="503" y="94"/>
                </a:lnTo>
                <a:lnTo>
                  <a:pt x="503" y="94"/>
                </a:lnTo>
                <a:lnTo>
                  <a:pt x="503" y="94"/>
                </a:lnTo>
                <a:lnTo>
                  <a:pt x="503" y="94"/>
                </a:lnTo>
                <a:lnTo>
                  <a:pt x="503" y="94"/>
                </a:lnTo>
                <a:lnTo>
                  <a:pt x="504" y="94"/>
                </a:lnTo>
                <a:lnTo>
                  <a:pt x="504" y="94"/>
                </a:lnTo>
                <a:lnTo>
                  <a:pt x="504" y="94"/>
                </a:lnTo>
                <a:lnTo>
                  <a:pt x="505" y="94"/>
                </a:lnTo>
                <a:lnTo>
                  <a:pt x="505" y="94"/>
                </a:lnTo>
                <a:lnTo>
                  <a:pt x="505" y="94"/>
                </a:lnTo>
                <a:lnTo>
                  <a:pt x="505" y="94"/>
                </a:lnTo>
                <a:lnTo>
                  <a:pt x="505" y="94"/>
                </a:lnTo>
                <a:lnTo>
                  <a:pt x="505" y="94"/>
                </a:lnTo>
                <a:lnTo>
                  <a:pt x="505" y="94"/>
                </a:lnTo>
                <a:lnTo>
                  <a:pt x="505" y="94"/>
                </a:lnTo>
                <a:lnTo>
                  <a:pt x="505" y="94"/>
                </a:lnTo>
                <a:lnTo>
                  <a:pt x="505" y="94"/>
                </a:lnTo>
                <a:lnTo>
                  <a:pt x="505" y="94"/>
                </a:lnTo>
                <a:lnTo>
                  <a:pt x="505" y="94"/>
                </a:lnTo>
                <a:lnTo>
                  <a:pt x="506" y="94"/>
                </a:lnTo>
                <a:lnTo>
                  <a:pt x="506" y="94"/>
                </a:lnTo>
                <a:lnTo>
                  <a:pt x="506" y="94"/>
                </a:lnTo>
                <a:lnTo>
                  <a:pt x="506" y="94"/>
                </a:lnTo>
                <a:lnTo>
                  <a:pt x="506" y="94"/>
                </a:lnTo>
                <a:lnTo>
                  <a:pt x="506" y="94"/>
                </a:lnTo>
                <a:lnTo>
                  <a:pt x="506" y="94"/>
                </a:lnTo>
                <a:lnTo>
                  <a:pt x="506" y="94"/>
                </a:lnTo>
                <a:lnTo>
                  <a:pt x="506" y="94"/>
                </a:lnTo>
                <a:lnTo>
                  <a:pt x="506" y="94"/>
                </a:lnTo>
                <a:lnTo>
                  <a:pt x="506" y="94"/>
                </a:lnTo>
                <a:lnTo>
                  <a:pt x="506" y="94"/>
                </a:lnTo>
                <a:lnTo>
                  <a:pt x="506" y="94"/>
                </a:lnTo>
                <a:lnTo>
                  <a:pt x="506" y="94"/>
                </a:lnTo>
                <a:lnTo>
                  <a:pt x="506" y="94"/>
                </a:lnTo>
                <a:lnTo>
                  <a:pt x="506" y="94"/>
                </a:lnTo>
                <a:lnTo>
                  <a:pt x="506" y="94"/>
                </a:lnTo>
                <a:lnTo>
                  <a:pt x="506" y="94"/>
                </a:lnTo>
                <a:lnTo>
                  <a:pt x="507" y="94"/>
                </a:lnTo>
                <a:lnTo>
                  <a:pt x="507" y="94"/>
                </a:lnTo>
                <a:lnTo>
                  <a:pt x="507" y="94"/>
                </a:lnTo>
                <a:lnTo>
                  <a:pt x="507" y="94"/>
                </a:lnTo>
                <a:lnTo>
                  <a:pt x="507" y="94"/>
                </a:lnTo>
                <a:lnTo>
                  <a:pt x="507" y="94"/>
                </a:lnTo>
                <a:lnTo>
                  <a:pt x="507" y="94"/>
                </a:lnTo>
                <a:lnTo>
                  <a:pt x="507" y="94"/>
                </a:lnTo>
                <a:lnTo>
                  <a:pt x="507" y="94"/>
                </a:lnTo>
                <a:lnTo>
                  <a:pt x="507" y="94"/>
                </a:lnTo>
                <a:lnTo>
                  <a:pt x="507" y="94"/>
                </a:lnTo>
                <a:lnTo>
                  <a:pt x="507" y="94"/>
                </a:lnTo>
                <a:lnTo>
                  <a:pt x="508" y="94"/>
                </a:lnTo>
                <a:lnTo>
                  <a:pt x="508" y="94"/>
                </a:lnTo>
                <a:lnTo>
                  <a:pt x="508" y="94"/>
                </a:lnTo>
                <a:lnTo>
                  <a:pt x="509" y="94"/>
                </a:lnTo>
                <a:lnTo>
                  <a:pt x="509" y="94"/>
                </a:lnTo>
                <a:lnTo>
                  <a:pt x="509" y="94"/>
                </a:lnTo>
                <a:lnTo>
                  <a:pt x="509" y="94"/>
                </a:lnTo>
                <a:lnTo>
                  <a:pt x="509" y="94"/>
                </a:lnTo>
                <a:lnTo>
                  <a:pt x="509" y="94"/>
                </a:lnTo>
                <a:lnTo>
                  <a:pt x="509" y="94"/>
                </a:lnTo>
                <a:lnTo>
                  <a:pt x="509" y="94"/>
                </a:lnTo>
                <a:lnTo>
                  <a:pt x="509" y="94"/>
                </a:lnTo>
                <a:lnTo>
                  <a:pt x="509" y="94"/>
                </a:lnTo>
                <a:lnTo>
                  <a:pt x="509" y="94"/>
                </a:lnTo>
                <a:lnTo>
                  <a:pt x="509" y="94"/>
                </a:lnTo>
                <a:lnTo>
                  <a:pt x="510" y="94"/>
                </a:lnTo>
                <a:lnTo>
                  <a:pt x="510" y="94"/>
                </a:lnTo>
                <a:lnTo>
                  <a:pt x="510" y="94"/>
                </a:lnTo>
                <a:lnTo>
                  <a:pt x="510" y="94"/>
                </a:lnTo>
                <a:lnTo>
                  <a:pt x="510" y="94"/>
                </a:lnTo>
                <a:lnTo>
                  <a:pt x="510" y="94"/>
                </a:lnTo>
                <a:lnTo>
                  <a:pt x="510" y="94"/>
                </a:lnTo>
                <a:lnTo>
                  <a:pt x="510" y="94"/>
                </a:lnTo>
                <a:lnTo>
                  <a:pt x="510" y="94"/>
                </a:lnTo>
                <a:lnTo>
                  <a:pt x="510" y="94"/>
                </a:lnTo>
                <a:lnTo>
                  <a:pt x="510" y="95"/>
                </a:lnTo>
                <a:lnTo>
                  <a:pt x="510" y="95"/>
                </a:lnTo>
                <a:lnTo>
                  <a:pt x="510" y="95"/>
                </a:lnTo>
                <a:lnTo>
                  <a:pt x="510" y="95"/>
                </a:lnTo>
                <a:lnTo>
                  <a:pt x="510" y="95"/>
                </a:lnTo>
                <a:lnTo>
                  <a:pt x="510" y="95"/>
                </a:lnTo>
                <a:lnTo>
                  <a:pt x="510" y="95"/>
                </a:lnTo>
                <a:lnTo>
                  <a:pt x="510" y="95"/>
                </a:lnTo>
                <a:lnTo>
                  <a:pt x="511" y="95"/>
                </a:lnTo>
                <a:lnTo>
                  <a:pt x="511" y="95"/>
                </a:lnTo>
                <a:lnTo>
                  <a:pt x="511" y="95"/>
                </a:lnTo>
                <a:lnTo>
                  <a:pt x="511" y="95"/>
                </a:lnTo>
                <a:lnTo>
                  <a:pt x="511" y="95"/>
                </a:lnTo>
                <a:lnTo>
                  <a:pt x="511" y="95"/>
                </a:lnTo>
                <a:lnTo>
                  <a:pt x="511" y="95"/>
                </a:lnTo>
                <a:lnTo>
                  <a:pt x="511" y="95"/>
                </a:lnTo>
                <a:lnTo>
                  <a:pt x="511" y="95"/>
                </a:lnTo>
                <a:lnTo>
                  <a:pt x="511" y="95"/>
                </a:lnTo>
                <a:lnTo>
                  <a:pt x="511" y="95"/>
                </a:lnTo>
                <a:lnTo>
                  <a:pt x="511" y="95"/>
                </a:lnTo>
                <a:lnTo>
                  <a:pt x="512" y="95"/>
                </a:lnTo>
                <a:lnTo>
                  <a:pt x="512" y="95"/>
                </a:lnTo>
                <a:lnTo>
                  <a:pt x="512" y="95"/>
                </a:lnTo>
                <a:lnTo>
                  <a:pt x="512" y="95"/>
                </a:lnTo>
                <a:lnTo>
                  <a:pt x="512" y="95"/>
                </a:lnTo>
                <a:lnTo>
                  <a:pt x="512" y="95"/>
                </a:lnTo>
                <a:lnTo>
                  <a:pt x="513" y="95"/>
                </a:lnTo>
                <a:lnTo>
                  <a:pt x="513" y="95"/>
                </a:lnTo>
                <a:lnTo>
                  <a:pt x="513" y="95"/>
                </a:lnTo>
                <a:lnTo>
                  <a:pt x="513" y="95"/>
                </a:lnTo>
                <a:lnTo>
                  <a:pt x="513" y="95"/>
                </a:lnTo>
                <a:lnTo>
                  <a:pt x="513" y="95"/>
                </a:lnTo>
                <a:lnTo>
                  <a:pt x="513" y="95"/>
                </a:lnTo>
                <a:lnTo>
                  <a:pt x="513" y="95"/>
                </a:lnTo>
                <a:lnTo>
                  <a:pt x="513" y="95"/>
                </a:lnTo>
                <a:lnTo>
                  <a:pt x="514" y="95"/>
                </a:lnTo>
                <a:lnTo>
                  <a:pt x="514" y="95"/>
                </a:lnTo>
                <a:lnTo>
                  <a:pt x="514" y="95"/>
                </a:lnTo>
                <a:lnTo>
                  <a:pt x="514" y="95"/>
                </a:lnTo>
                <a:lnTo>
                  <a:pt x="514" y="95"/>
                </a:lnTo>
                <a:lnTo>
                  <a:pt x="514" y="95"/>
                </a:lnTo>
                <a:lnTo>
                  <a:pt x="514" y="95"/>
                </a:lnTo>
                <a:lnTo>
                  <a:pt x="514" y="95"/>
                </a:lnTo>
                <a:lnTo>
                  <a:pt x="514" y="95"/>
                </a:lnTo>
                <a:lnTo>
                  <a:pt x="515" y="95"/>
                </a:lnTo>
                <a:lnTo>
                  <a:pt x="515" y="95"/>
                </a:lnTo>
                <a:lnTo>
                  <a:pt x="515" y="95"/>
                </a:lnTo>
                <a:lnTo>
                  <a:pt x="516" y="95"/>
                </a:lnTo>
                <a:lnTo>
                  <a:pt x="516" y="95"/>
                </a:lnTo>
                <a:lnTo>
                  <a:pt x="516" y="95"/>
                </a:lnTo>
                <a:lnTo>
                  <a:pt x="516" y="95"/>
                </a:lnTo>
                <a:lnTo>
                  <a:pt x="516" y="95"/>
                </a:lnTo>
                <a:lnTo>
                  <a:pt x="516" y="95"/>
                </a:lnTo>
                <a:lnTo>
                  <a:pt x="516" y="95"/>
                </a:lnTo>
                <a:lnTo>
                  <a:pt x="516" y="95"/>
                </a:lnTo>
                <a:lnTo>
                  <a:pt x="516" y="95"/>
                </a:lnTo>
                <a:lnTo>
                  <a:pt x="518" y="95"/>
                </a:lnTo>
                <a:lnTo>
                  <a:pt x="518" y="95"/>
                </a:lnTo>
                <a:lnTo>
                  <a:pt x="518" y="95"/>
                </a:lnTo>
                <a:lnTo>
                  <a:pt x="519" y="95"/>
                </a:lnTo>
                <a:lnTo>
                  <a:pt x="519" y="95"/>
                </a:lnTo>
                <a:lnTo>
                  <a:pt x="519" y="95"/>
                </a:lnTo>
                <a:lnTo>
                  <a:pt x="520" y="95"/>
                </a:lnTo>
                <a:lnTo>
                  <a:pt x="520" y="95"/>
                </a:lnTo>
                <a:lnTo>
                  <a:pt x="520" y="95"/>
                </a:lnTo>
                <a:lnTo>
                  <a:pt x="520" y="95"/>
                </a:lnTo>
                <a:lnTo>
                  <a:pt x="520" y="95"/>
                </a:lnTo>
                <a:lnTo>
                  <a:pt x="520" y="95"/>
                </a:lnTo>
                <a:lnTo>
                  <a:pt x="521" y="95"/>
                </a:lnTo>
                <a:lnTo>
                  <a:pt x="521" y="95"/>
                </a:lnTo>
                <a:lnTo>
                  <a:pt x="521" y="95"/>
                </a:lnTo>
                <a:lnTo>
                  <a:pt x="521" y="95"/>
                </a:lnTo>
                <a:lnTo>
                  <a:pt x="521" y="95"/>
                </a:lnTo>
                <a:lnTo>
                  <a:pt x="521" y="95"/>
                </a:lnTo>
                <a:lnTo>
                  <a:pt x="521" y="95"/>
                </a:lnTo>
                <a:lnTo>
                  <a:pt x="521" y="95"/>
                </a:lnTo>
                <a:lnTo>
                  <a:pt x="521" y="95"/>
                </a:lnTo>
                <a:lnTo>
                  <a:pt x="522" y="95"/>
                </a:lnTo>
                <a:lnTo>
                  <a:pt x="522" y="96"/>
                </a:lnTo>
                <a:lnTo>
                  <a:pt x="522" y="96"/>
                </a:lnTo>
                <a:lnTo>
                  <a:pt x="524" y="96"/>
                </a:lnTo>
                <a:lnTo>
                  <a:pt x="524" y="96"/>
                </a:lnTo>
                <a:lnTo>
                  <a:pt x="524" y="96"/>
                </a:lnTo>
                <a:lnTo>
                  <a:pt x="524" y="96"/>
                </a:lnTo>
                <a:lnTo>
                  <a:pt x="524" y="96"/>
                </a:lnTo>
                <a:lnTo>
                  <a:pt x="524" y="96"/>
                </a:lnTo>
                <a:lnTo>
                  <a:pt x="524" y="96"/>
                </a:lnTo>
                <a:lnTo>
                  <a:pt x="524" y="96"/>
                </a:lnTo>
                <a:lnTo>
                  <a:pt x="524" y="96"/>
                </a:lnTo>
                <a:lnTo>
                  <a:pt x="525" y="96"/>
                </a:lnTo>
                <a:lnTo>
                  <a:pt x="525" y="96"/>
                </a:lnTo>
                <a:lnTo>
                  <a:pt x="525" y="96"/>
                </a:lnTo>
                <a:lnTo>
                  <a:pt x="525" y="96"/>
                </a:lnTo>
                <a:lnTo>
                  <a:pt x="525" y="96"/>
                </a:lnTo>
                <a:lnTo>
                  <a:pt x="525" y="96"/>
                </a:lnTo>
                <a:lnTo>
                  <a:pt x="526" y="96"/>
                </a:lnTo>
                <a:lnTo>
                  <a:pt x="526" y="96"/>
                </a:lnTo>
                <a:lnTo>
                  <a:pt x="526" y="96"/>
                </a:lnTo>
                <a:lnTo>
                  <a:pt x="526" y="96"/>
                </a:lnTo>
                <a:lnTo>
                  <a:pt x="526" y="96"/>
                </a:lnTo>
                <a:lnTo>
                  <a:pt x="526" y="96"/>
                </a:lnTo>
                <a:lnTo>
                  <a:pt x="526" y="96"/>
                </a:lnTo>
                <a:lnTo>
                  <a:pt x="526" y="96"/>
                </a:lnTo>
                <a:lnTo>
                  <a:pt x="526" y="96"/>
                </a:lnTo>
                <a:lnTo>
                  <a:pt x="526" y="96"/>
                </a:lnTo>
                <a:lnTo>
                  <a:pt x="526" y="97"/>
                </a:lnTo>
                <a:lnTo>
                  <a:pt x="526" y="97"/>
                </a:lnTo>
                <a:lnTo>
                  <a:pt x="527" y="97"/>
                </a:lnTo>
                <a:lnTo>
                  <a:pt x="527" y="97"/>
                </a:lnTo>
                <a:lnTo>
                  <a:pt x="527" y="97"/>
                </a:lnTo>
                <a:lnTo>
                  <a:pt x="527" y="97"/>
                </a:lnTo>
                <a:lnTo>
                  <a:pt x="527" y="97"/>
                </a:lnTo>
                <a:lnTo>
                  <a:pt x="527" y="97"/>
                </a:lnTo>
                <a:lnTo>
                  <a:pt x="528" y="97"/>
                </a:lnTo>
                <a:lnTo>
                  <a:pt x="528" y="97"/>
                </a:lnTo>
                <a:lnTo>
                  <a:pt x="528" y="97"/>
                </a:lnTo>
                <a:lnTo>
                  <a:pt x="528" y="97"/>
                </a:lnTo>
                <a:lnTo>
                  <a:pt x="528" y="97"/>
                </a:lnTo>
                <a:lnTo>
                  <a:pt x="528" y="97"/>
                </a:lnTo>
                <a:lnTo>
                  <a:pt x="528" y="97"/>
                </a:lnTo>
                <a:lnTo>
                  <a:pt x="528" y="97"/>
                </a:lnTo>
                <a:lnTo>
                  <a:pt x="528" y="97"/>
                </a:lnTo>
                <a:lnTo>
                  <a:pt x="528" y="97"/>
                </a:lnTo>
                <a:lnTo>
                  <a:pt x="528" y="97"/>
                </a:lnTo>
                <a:lnTo>
                  <a:pt x="528" y="97"/>
                </a:lnTo>
                <a:lnTo>
                  <a:pt x="529" y="97"/>
                </a:lnTo>
                <a:lnTo>
                  <a:pt x="529" y="97"/>
                </a:lnTo>
                <a:lnTo>
                  <a:pt x="529" y="97"/>
                </a:lnTo>
                <a:lnTo>
                  <a:pt x="531" y="97"/>
                </a:lnTo>
                <a:lnTo>
                  <a:pt x="531" y="97"/>
                </a:lnTo>
                <a:lnTo>
                  <a:pt x="531" y="97"/>
                </a:lnTo>
                <a:lnTo>
                  <a:pt x="531" y="97"/>
                </a:lnTo>
                <a:lnTo>
                  <a:pt x="531" y="97"/>
                </a:lnTo>
                <a:lnTo>
                  <a:pt x="531" y="97"/>
                </a:lnTo>
                <a:lnTo>
                  <a:pt x="531" y="97"/>
                </a:lnTo>
                <a:lnTo>
                  <a:pt x="531" y="97"/>
                </a:lnTo>
                <a:lnTo>
                  <a:pt x="531" y="97"/>
                </a:lnTo>
                <a:lnTo>
                  <a:pt x="531" y="97"/>
                </a:lnTo>
                <a:lnTo>
                  <a:pt x="531" y="97"/>
                </a:lnTo>
                <a:lnTo>
                  <a:pt x="531" y="97"/>
                </a:lnTo>
                <a:lnTo>
                  <a:pt x="532" y="97"/>
                </a:lnTo>
                <a:lnTo>
                  <a:pt x="532" y="97"/>
                </a:lnTo>
                <a:lnTo>
                  <a:pt x="532" y="97"/>
                </a:lnTo>
                <a:lnTo>
                  <a:pt x="532" y="97"/>
                </a:lnTo>
                <a:lnTo>
                  <a:pt x="532" y="98"/>
                </a:lnTo>
                <a:lnTo>
                  <a:pt x="532" y="98"/>
                </a:lnTo>
                <a:lnTo>
                  <a:pt x="532" y="98"/>
                </a:lnTo>
                <a:lnTo>
                  <a:pt x="532" y="98"/>
                </a:lnTo>
                <a:lnTo>
                  <a:pt x="532" y="98"/>
                </a:lnTo>
                <a:lnTo>
                  <a:pt x="533" y="98"/>
                </a:lnTo>
                <a:lnTo>
                  <a:pt x="533" y="98"/>
                </a:lnTo>
                <a:lnTo>
                  <a:pt x="533" y="98"/>
                </a:lnTo>
                <a:lnTo>
                  <a:pt x="533" y="98"/>
                </a:lnTo>
                <a:lnTo>
                  <a:pt x="533" y="98"/>
                </a:lnTo>
                <a:lnTo>
                  <a:pt x="533" y="98"/>
                </a:lnTo>
                <a:lnTo>
                  <a:pt x="533" y="98"/>
                </a:lnTo>
                <a:lnTo>
                  <a:pt x="533" y="98"/>
                </a:lnTo>
                <a:lnTo>
                  <a:pt x="533" y="98"/>
                </a:lnTo>
                <a:lnTo>
                  <a:pt x="534" y="98"/>
                </a:lnTo>
                <a:lnTo>
                  <a:pt x="534" y="98"/>
                </a:lnTo>
                <a:lnTo>
                  <a:pt x="534" y="98"/>
                </a:lnTo>
                <a:lnTo>
                  <a:pt x="534" y="98"/>
                </a:lnTo>
                <a:lnTo>
                  <a:pt x="534" y="98"/>
                </a:lnTo>
                <a:lnTo>
                  <a:pt x="534" y="98"/>
                </a:lnTo>
                <a:lnTo>
                  <a:pt x="534" y="98"/>
                </a:lnTo>
                <a:lnTo>
                  <a:pt x="534" y="98"/>
                </a:lnTo>
                <a:lnTo>
                  <a:pt x="534" y="98"/>
                </a:lnTo>
                <a:lnTo>
                  <a:pt x="535" y="98"/>
                </a:lnTo>
                <a:lnTo>
                  <a:pt x="535" y="98"/>
                </a:lnTo>
                <a:lnTo>
                  <a:pt x="535" y="98"/>
                </a:lnTo>
                <a:lnTo>
                  <a:pt x="535" y="98"/>
                </a:lnTo>
                <a:lnTo>
                  <a:pt x="535" y="98"/>
                </a:lnTo>
                <a:lnTo>
                  <a:pt x="535" y="98"/>
                </a:lnTo>
                <a:lnTo>
                  <a:pt x="536" y="98"/>
                </a:lnTo>
                <a:lnTo>
                  <a:pt x="536" y="98"/>
                </a:lnTo>
                <a:lnTo>
                  <a:pt x="536" y="98"/>
                </a:lnTo>
                <a:lnTo>
                  <a:pt x="537" y="98"/>
                </a:lnTo>
                <a:lnTo>
                  <a:pt x="537" y="99"/>
                </a:lnTo>
                <a:lnTo>
                  <a:pt x="537" y="99"/>
                </a:lnTo>
                <a:lnTo>
                  <a:pt x="537" y="99"/>
                </a:lnTo>
                <a:lnTo>
                  <a:pt x="537" y="99"/>
                </a:lnTo>
                <a:lnTo>
                  <a:pt x="537" y="99"/>
                </a:lnTo>
                <a:lnTo>
                  <a:pt x="537" y="99"/>
                </a:lnTo>
                <a:lnTo>
                  <a:pt x="537" y="99"/>
                </a:lnTo>
                <a:lnTo>
                  <a:pt x="537" y="99"/>
                </a:lnTo>
                <a:lnTo>
                  <a:pt x="538" y="99"/>
                </a:lnTo>
                <a:lnTo>
                  <a:pt x="538" y="99"/>
                </a:lnTo>
                <a:lnTo>
                  <a:pt x="538" y="99"/>
                </a:lnTo>
                <a:lnTo>
                  <a:pt x="538" y="99"/>
                </a:lnTo>
                <a:lnTo>
                  <a:pt x="538" y="99"/>
                </a:lnTo>
                <a:lnTo>
                  <a:pt x="538" y="99"/>
                </a:lnTo>
                <a:lnTo>
                  <a:pt x="538" y="99"/>
                </a:lnTo>
                <a:lnTo>
                  <a:pt x="538" y="99"/>
                </a:lnTo>
                <a:lnTo>
                  <a:pt x="538" y="99"/>
                </a:lnTo>
                <a:lnTo>
                  <a:pt x="539" y="99"/>
                </a:lnTo>
                <a:lnTo>
                  <a:pt x="539" y="99"/>
                </a:lnTo>
                <a:lnTo>
                  <a:pt x="539" y="99"/>
                </a:lnTo>
                <a:lnTo>
                  <a:pt x="539" y="99"/>
                </a:lnTo>
                <a:lnTo>
                  <a:pt x="539" y="99"/>
                </a:lnTo>
                <a:lnTo>
                  <a:pt x="539" y="99"/>
                </a:lnTo>
                <a:lnTo>
                  <a:pt x="539" y="99"/>
                </a:lnTo>
                <a:lnTo>
                  <a:pt x="539" y="99"/>
                </a:lnTo>
                <a:lnTo>
                  <a:pt x="539" y="99"/>
                </a:lnTo>
                <a:lnTo>
                  <a:pt x="539" y="99"/>
                </a:lnTo>
                <a:lnTo>
                  <a:pt x="539" y="99"/>
                </a:lnTo>
                <a:lnTo>
                  <a:pt x="539" y="99"/>
                </a:lnTo>
                <a:lnTo>
                  <a:pt x="539" y="99"/>
                </a:lnTo>
                <a:lnTo>
                  <a:pt x="539" y="99"/>
                </a:lnTo>
                <a:lnTo>
                  <a:pt x="539" y="99"/>
                </a:lnTo>
                <a:lnTo>
                  <a:pt x="540" y="99"/>
                </a:lnTo>
                <a:lnTo>
                  <a:pt x="540" y="99"/>
                </a:lnTo>
                <a:lnTo>
                  <a:pt x="540" y="99"/>
                </a:lnTo>
                <a:lnTo>
                  <a:pt x="541" y="99"/>
                </a:lnTo>
                <a:lnTo>
                  <a:pt x="541" y="99"/>
                </a:lnTo>
                <a:lnTo>
                  <a:pt x="541" y="99"/>
                </a:lnTo>
                <a:lnTo>
                  <a:pt x="541" y="99"/>
                </a:lnTo>
                <a:lnTo>
                  <a:pt x="541" y="99"/>
                </a:lnTo>
                <a:lnTo>
                  <a:pt x="541" y="99"/>
                </a:lnTo>
                <a:lnTo>
                  <a:pt x="541" y="99"/>
                </a:lnTo>
                <a:lnTo>
                  <a:pt x="541" y="99"/>
                </a:lnTo>
                <a:lnTo>
                  <a:pt x="541" y="99"/>
                </a:lnTo>
                <a:lnTo>
                  <a:pt x="541" y="99"/>
                </a:lnTo>
                <a:lnTo>
                  <a:pt x="541" y="99"/>
                </a:lnTo>
                <a:lnTo>
                  <a:pt x="541" y="99"/>
                </a:lnTo>
                <a:lnTo>
                  <a:pt x="541" y="99"/>
                </a:lnTo>
                <a:lnTo>
                  <a:pt x="541" y="100"/>
                </a:lnTo>
                <a:lnTo>
                  <a:pt x="541" y="100"/>
                </a:lnTo>
                <a:lnTo>
                  <a:pt x="541" y="100"/>
                </a:lnTo>
                <a:lnTo>
                  <a:pt x="541" y="100"/>
                </a:lnTo>
                <a:lnTo>
                  <a:pt x="541" y="100"/>
                </a:lnTo>
                <a:lnTo>
                  <a:pt x="542" y="100"/>
                </a:lnTo>
                <a:lnTo>
                  <a:pt x="542" y="100"/>
                </a:lnTo>
                <a:lnTo>
                  <a:pt x="542" y="100"/>
                </a:lnTo>
                <a:lnTo>
                  <a:pt x="542" y="100"/>
                </a:lnTo>
                <a:lnTo>
                  <a:pt x="542" y="100"/>
                </a:lnTo>
                <a:lnTo>
                  <a:pt x="542" y="100"/>
                </a:lnTo>
                <a:lnTo>
                  <a:pt x="543" y="100"/>
                </a:lnTo>
                <a:lnTo>
                  <a:pt x="543" y="100"/>
                </a:lnTo>
                <a:lnTo>
                  <a:pt x="543" y="100"/>
                </a:lnTo>
                <a:lnTo>
                  <a:pt x="543" y="100"/>
                </a:lnTo>
                <a:lnTo>
                  <a:pt x="543" y="101"/>
                </a:lnTo>
                <a:lnTo>
                  <a:pt x="543" y="101"/>
                </a:lnTo>
                <a:lnTo>
                  <a:pt x="544" y="101"/>
                </a:lnTo>
                <a:lnTo>
                  <a:pt x="544" y="101"/>
                </a:lnTo>
                <a:lnTo>
                  <a:pt x="544" y="101"/>
                </a:lnTo>
                <a:lnTo>
                  <a:pt x="544" y="101"/>
                </a:lnTo>
                <a:lnTo>
                  <a:pt x="544" y="101"/>
                </a:lnTo>
                <a:lnTo>
                  <a:pt x="544" y="101"/>
                </a:lnTo>
                <a:lnTo>
                  <a:pt x="544" y="101"/>
                </a:lnTo>
                <a:lnTo>
                  <a:pt x="544" y="101"/>
                </a:lnTo>
                <a:lnTo>
                  <a:pt x="544" y="101"/>
                </a:lnTo>
                <a:lnTo>
                  <a:pt x="544" y="101"/>
                </a:lnTo>
                <a:lnTo>
                  <a:pt x="544" y="101"/>
                </a:lnTo>
                <a:lnTo>
                  <a:pt x="544" y="101"/>
                </a:lnTo>
                <a:lnTo>
                  <a:pt x="545" y="101"/>
                </a:lnTo>
                <a:lnTo>
                  <a:pt x="545" y="101"/>
                </a:lnTo>
                <a:lnTo>
                  <a:pt x="545" y="101"/>
                </a:lnTo>
                <a:lnTo>
                  <a:pt x="545" y="101"/>
                </a:lnTo>
                <a:lnTo>
                  <a:pt x="545" y="101"/>
                </a:lnTo>
                <a:lnTo>
                  <a:pt x="545" y="101"/>
                </a:lnTo>
                <a:lnTo>
                  <a:pt x="545" y="101"/>
                </a:lnTo>
                <a:lnTo>
                  <a:pt x="545" y="101"/>
                </a:lnTo>
                <a:lnTo>
                  <a:pt x="545" y="101"/>
                </a:lnTo>
                <a:lnTo>
                  <a:pt x="545" y="101"/>
                </a:lnTo>
                <a:lnTo>
                  <a:pt x="545" y="101"/>
                </a:lnTo>
                <a:lnTo>
                  <a:pt x="545" y="101"/>
                </a:lnTo>
                <a:lnTo>
                  <a:pt x="546" y="101"/>
                </a:lnTo>
                <a:lnTo>
                  <a:pt x="546" y="101"/>
                </a:lnTo>
                <a:lnTo>
                  <a:pt x="546" y="101"/>
                </a:lnTo>
                <a:lnTo>
                  <a:pt x="546" y="101"/>
                </a:lnTo>
                <a:lnTo>
                  <a:pt x="546" y="101"/>
                </a:lnTo>
                <a:lnTo>
                  <a:pt x="546" y="101"/>
                </a:lnTo>
                <a:lnTo>
                  <a:pt x="546" y="101"/>
                </a:lnTo>
                <a:lnTo>
                  <a:pt x="546" y="101"/>
                </a:lnTo>
                <a:lnTo>
                  <a:pt x="546" y="101"/>
                </a:lnTo>
                <a:lnTo>
                  <a:pt x="546" y="101"/>
                </a:lnTo>
                <a:lnTo>
                  <a:pt x="546" y="101"/>
                </a:lnTo>
                <a:lnTo>
                  <a:pt x="546" y="101"/>
                </a:lnTo>
                <a:lnTo>
                  <a:pt x="546" y="101"/>
                </a:lnTo>
                <a:lnTo>
                  <a:pt x="546" y="101"/>
                </a:lnTo>
                <a:lnTo>
                  <a:pt x="546" y="101"/>
                </a:lnTo>
                <a:lnTo>
                  <a:pt x="546" y="101"/>
                </a:lnTo>
                <a:lnTo>
                  <a:pt x="546" y="101"/>
                </a:lnTo>
                <a:lnTo>
                  <a:pt x="546" y="101"/>
                </a:lnTo>
                <a:lnTo>
                  <a:pt x="547" y="101"/>
                </a:lnTo>
                <a:lnTo>
                  <a:pt x="547" y="101"/>
                </a:lnTo>
                <a:lnTo>
                  <a:pt x="547" y="101"/>
                </a:lnTo>
                <a:lnTo>
                  <a:pt x="547" y="101"/>
                </a:lnTo>
                <a:lnTo>
                  <a:pt x="547" y="101"/>
                </a:lnTo>
                <a:lnTo>
                  <a:pt x="547" y="101"/>
                </a:lnTo>
                <a:lnTo>
                  <a:pt x="547" y="101"/>
                </a:lnTo>
                <a:lnTo>
                  <a:pt x="547" y="101"/>
                </a:lnTo>
                <a:lnTo>
                  <a:pt x="547" y="101"/>
                </a:lnTo>
                <a:lnTo>
                  <a:pt x="548" y="101"/>
                </a:lnTo>
                <a:lnTo>
                  <a:pt x="548" y="101"/>
                </a:lnTo>
                <a:lnTo>
                  <a:pt x="548" y="101"/>
                </a:lnTo>
                <a:lnTo>
                  <a:pt x="548" y="101"/>
                </a:lnTo>
                <a:lnTo>
                  <a:pt x="548" y="101"/>
                </a:lnTo>
                <a:lnTo>
                  <a:pt x="548" y="101"/>
                </a:lnTo>
                <a:lnTo>
                  <a:pt x="548" y="101"/>
                </a:lnTo>
                <a:lnTo>
                  <a:pt x="548" y="101"/>
                </a:lnTo>
                <a:lnTo>
                  <a:pt x="548" y="101"/>
                </a:lnTo>
                <a:lnTo>
                  <a:pt x="548" y="101"/>
                </a:lnTo>
                <a:lnTo>
                  <a:pt x="548" y="101"/>
                </a:lnTo>
                <a:lnTo>
                  <a:pt x="548" y="101"/>
                </a:lnTo>
                <a:lnTo>
                  <a:pt x="548" y="101"/>
                </a:lnTo>
                <a:lnTo>
                  <a:pt x="548" y="101"/>
                </a:lnTo>
                <a:lnTo>
                  <a:pt x="548" y="101"/>
                </a:lnTo>
                <a:lnTo>
                  <a:pt x="549" y="101"/>
                </a:lnTo>
                <a:lnTo>
                  <a:pt x="549" y="101"/>
                </a:lnTo>
                <a:lnTo>
                  <a:pt x="549" y="101"/>
                </a:lnTo>
                <a:lnTo>
                  <a:pt x="549" y="101"/>
                </a:lnTo>
                <a:lnTo>
                  <a:pt x="549" y="101"/>
                </a:lnTo>
                <a:lnTo>
                  <a:pt x="549" y="101"/>
                </a:lnTo>
                <a:lnTo>
                  <a:pt x="549" y="101"/>
                </a:lnTo>
                <a:lnTo>
                  <a:pt x="549" y="101"/>
                </a:lnTo>
                <a:lnTo>
                  <a:pt x="549" y="101"/>
                </a:lnTo>
                <a:lnTo>
                  <a:pt x="550" y="101"/>
                </a:lnTo>
                <a:lnTo>
                  <a:pt x="550" y="101"/>
                </a:lnTo>
                <a:lnTo>
                  <a:pt x="550" y="101"/>
                </a:lnTo>
                <a:lnTo>
                  <a:pt x="550" y="101"/>
                </a:lnTo>
                <a:lnTo>
                  <a:pt x="550" y="101"/>
                </a:lnTo>
                <a:lnTo>
                  <a:pt x="550" y="101"/>
                </a:lnTo>
                <a:lnTo>
                  <a:pt x="550" y="101"/>
                </a:lnTo>
                <a:lnTo>
                  <a:pt x="550" y="101"/>
                </a:lnTo>
                <a:lnTo>
                  <a:pt x="550" y="101"/>
                </a:lnTo>
                <a:lnTo>
                  <a:pt x="551" y="101"/>
                </a:lnTo>
                <a:lnTo>
                  <a:pt x="551" y="102"/>
                </a:lnTo>
                <a:lnTo>
                  <a:pt x="551" y="102"/>
                </a:lnTo>
                <a:lnTo>
                  <a:pt x="551" y="102"/>
                </a:lnTo>
                <a:lnTo>
                  <a:pt x="551" y="102"/>
                </a:lnTo>
                <a:lnTo>
                  <a:pt x="551" y="102"/>
                </a:lnTo>
                <a:lnTo>
                  <a:pt x="551" y="102"/>
                </a:lnTo>
                <a:lnTo>
                  <a:pt x="551" y="102"/>
                </a:lnTo>
                <a:lnTo>
                  <a:pt x="551" y="102"/>
                </a:lnTo>
                <a:lnTo>
                  <a:pt x="551" y="102"/>
                </a:lnTo>
                <a:lnTo>
                  <a:pt x="551" y="102"/>
                </a:lnTo>
                <a:lnTo>
                  <a:pt x="551" y="102"/>
                </a:lnTo>
                <a:lnTo>
                  <a:pt x="551" y="102"/>
                </a:lnTo>
                <a:lnTo>
                  <a:pt x="551" y="102"/>
                </a:lnTo>
                <a:lnTo>
                  <a:pt x="551" y="102"/>
                </a:lnTo>
                <a:lnTo>
                  <a:pt x="551" y="102"/>
                </a:lnTo>
                <a:lnTo>
                  <a:pt x="551" y="102"/>
                </a:lnTo>
                <a:lnTo>
                  <a:pt x="551" y="102"/>
                </a:lnTo>
                <a:lnTo>
                  <a:pt x="552" y="102"/>
                </a:lnTo>
                <a:lnTo>
                  <a:pt x="552" y="102"/>
                </a:lnTo>
                <a:lnTo>
                  <a:pt x="552" y="102"/>
                </a:lnTo>
                <a:lnTo>
                  <a:pt x="552" y="102"/>
                </a:lnTo>
                <a:lnTo>
                  <a:pt x="552" y="102"/>
                </a:lnTo>
                <a:lnTo>
                  <a:pt x="552" y="102"/>
                </a:lnTo>
                <a:lnTo>
                  <a:pt x="552" y="102"/>
                </a:lnTo>
                <a:lnTo>
                  <a:pt x="552" y="102"/>
                </a:lnTo>
                <a:lnTo>
                  <a:pt x="552" y="102"/>
                </a:lnTo>
                <a:lnTo>
                  <a:pt x="552" y="102"/>
                </a:lnTo>
                <a:lnTo>
                  <a:pt x="552" y="102"/>
                </a:lnTo>
                <a:lnTo>
                  <a:pt x="552" y="102"/>
                </a:lnTo>
                <a:lnTo>
                  <a:pt x="552" y="102"/>
                </a:lnTo>
                <a:lnTo>
                  <a:pt x="552" y="102"/>
                </a:lnTo>
                <a:lnTo>
                  <a:pt x="552" y="102"/>
                </a:lnTo>
                <a:lnTo>
                  <a:pt x="553" y="102"/>
                </a:lnTo>
                <a:lnTo>
                  <a:pt x="553" y="102"/>
                </a:lnTo>
                <a:lnTo>
                  <a:pt x="553" y="102"/>
                </a:lnTo>
                <a:lnTo>
                  <a:pt x="553" y="102"/>
                </a:lnTo>
                <a:lnTo>
                  <a:pt x="553" y="102"/>
                </a:lnTo>
                <a:lnTo>
                  <a:pt x="553" y="102"/>
                </a:lnTo>
                <a:lnTo>
                  <a:pt x="553" y="102"/>
                </a:lnTo>
                <a:lnTo>
                  <a:pt x="553" y="102"/>
                </a:lnTo>
                <a:lnTo>
                  <a:pt x="553" y="102"/>
                </a:lnTo>
                <a:lnTo>
                  <a:pt x="553" y="102"/>
                </a:lnTo>
                <a:lnTo>
                  <a:pt x="553" y="102"/>
                </a:lnTo>
                <a:lnTo>
                  <a:pt x="553" y="102"/>
                </a:lnTo>
                <a:lnTo>
                  <a:pt x="553" y="102"/>
                </a:lnTo>
                <a:lnTo>
                  <a:pt x="553" y="102"/>
                </a:lnTo>
                <a:lnTo>
                  <a:pt x="553" y="102"/>
                </a:lnTo>
                <a:lnTo>
                  <a:pt x="553" y="102"/>
                </a:lnTo>
                <a:lnTo>
                  <a:pt x="553" y="102"/>
                </a:lnTo>
                <a:lnTo>
                  <a:pt x="553" y="102"/>
                </a:lnTo>
                <a:lnTo>
                  <a:pt x="553" y="102"/>
                </a:lnTo>
                <a:lnTo>
                  <a:pt x="553" y="102"/>
                </a:lnTo>
                <a:lnTo>
                  <a:pt x="553" y="102"/>
                </a:lnTo>
                <a:lnTo>
                  <a:pt x="553" y="102"/>
                </a:lnTo>
                <a:lnTo>
                  <a:pt x="553" y="102"/>
                </a:lnTo>
                <a:lnTo>
                  <a:pt x="553" y="102"/>
                </a:lnTo>
                <a:lnTo>
                  <a:pt x="553" y="102"/>
                </a:lnTo>
                <a:lnTo>
                  <a:pt x="553" y="102"/>
                </a:lnTo>
                <a:lnTo>
                  <a:pt x="553" y="102"/>
                </a:lnTo>
                <a:lnTo>
                  <a:pt x="553" y="102"/>
                </a:lnTo>
                <a:lnTo>
                  <a:pt x="553" y="102"/>
                </a:lnTo>
                <a:lnTo>
                  <a:pt x="553" y="102"/>
                </a:lnTo>
                <a:lnTo>
                  <a:pt x="553" y="102"/>
                </a:lnTo>
                <a:lnTo>
                  <a:pt x="553" y="102"/>
                </a:lnTo>
              </a:path>
            </a:pathLst>
          </a:custGeom>
          <a:noFill/>
          <a:ln w="28575"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149" name="Line 146">
            <a:extLst>
              <a:ext uri="{FF2B5EF4-FFF2-40B4-BE49-F238E27FC236}">
                <a16:creationId xmlns:a16="http://schemas.microsoft.com/office/drawing/2014/main" id="{F0BDA268-935D-482A-ABDE-36165ACDC4C7}"/>
              </a:ext>
            </a:extLst>
          </p:cNvPr>
          <p:cNvSpPr>
            <a:spLocks noChangeShapeType="1"/>
          </p:cNvSpPr>
          <p:nvPr/>
        </p:nvSpPr>
        <p:spPr bwMode="auto">
          <a:xfrm>
            <a:off x="1612931" y="4361462"/>
            <a:ext cx="2818946"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150" name="Line 149">
            <a:extLst>
              <a:ext uri="{FF2B5EF4-FFF2-40B4-BE49-F238E27FC236}">
                <a16:creationId xmlns:a16="http://schemas.microsoft.com/office/drawing/2014/main" id="{0D588EED-4072-4665-BCF7-EED486B6A29C}"/>
              </a:ext>
            </a:extLst>
          </p:cNvPr>
          <p:cNvSpPr>
            <a:spLocks noChangeShapeType="1"/>
          </p:cNvSpPr>
          <p:nvPr/>
        </p:nvSpPr>
        <p:spPr bwMode="auto">
          <a:xfrm flipV="1">
            <a:off x="1612932" y="3107531"/>
            <a:ext cx="0" cy="1253931"/>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151" name="Line 150">
            <a:extLst>
              <a:ext uri="{FF2B5EF4-FFF2-40B4-BE49-F238E27FC236}">
                <a16:creationId xmlns:a16="http://schemas.microsoft.com/office/drawing/2014/main" id="{FAABFF6A-61B7-49EE-A373-515D42DF2429}"/>
              </a:ext>
            </a:extLst>
          </p:cNvPr>
          <p:cNvSpPr>
            <a:spLocks noChangeShapeType="1"/>
          </p:cNvSpPr>
          <p:nvPr/>
        </p:nvSpPr>
        <p:spPr bwMode="auto">
          <a:xfrm>
            <a:off x="1612931" y="4361462"/>
            <a:ext cx="2818946"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152" name="Line 151">
            <a:extLst>
              <a:ext uri="{FF2B5EF4-FFF2-40B4-BE49-F238E27FC236}">
                <a16:creationId xmlns:a16="http://schemas.microsoft.com/office/drawing/2014/main" id="{EB6315F2-2A09-4077-A7B1-3D7CB1DDCFC4}"/>
              </a:ext>
            </a:extLst>
          </p:cNvPr>
          <p:cNvSpPr>
            <a:spLocks noChangeShapeType="1"/>
          </p:cNvSpPr>
          <p:nvPr/>
        </p:nvSpPr>
        <p:spPr bwMode="auto">
          <a:xfrm>
            <a:off x="1612932" y="4361462"/>
            <a:ext cx="0" cy="31106"/>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153" name="Rectangle 152">
            <a:extLst>
              <a:ext uri="{FF2B5EF4-FFF2-40B4-BE49-F238E27FC236}">
                <a16:creationId xmlns:a16="http://schemas.microsoft.com/office/drawing/2014/main" id="{7B655310-3E7D-411A-99B7-B29B98BA3467}"/>
              </a:ext>
            </a:extLst>
          </p:cNvPr>
          <p:cNvSpPr>
            <a:spLocks noChangeArrowheads="1"/>
          </p:cNvSpPr>
          <p:nvPr/>
        </p:nvSpPr>
        <p:spPr bwMode="auto">
          <a:xfrm>
            <a:off x="1590857" y="4414925"/>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srgbClr val="000000"/>
                </a:solidFill>
                <a:cs typeface="Arial" panose="020B0604020202020204" pitchFamily="34" charset="0"/>
              </a:rPr>
              <a:t>0</a:t>
            </a:r>
            <a:endParaRPr lang="fr-FR" altLang="fr-FR">
              <a:solidFill>
                <a:prstClr val="black"/>
              </a:solidFill>
              <a:cs typeface="Arial" panose="020B0604020202020204" pitchFamily="34" charset="0"/>
            </a:endParaRPr>
          </a:p>
        </p:txBody>
      </p:sp>
      <p:sp>
        <p:nvSpPr>
          <p:cNvPr id="154" name="Line 153">
            <a:extLst>
              <a:ext uri="{FF2B5EF4-FFF2-40B4-BE49-F238E27FC236}">
                <a16:creationId xmlns:a16="http://schemas.microsoft.com/office/drawing/2014/main" id="{89589A3D-7095-4D68-B142-32CE4CBEE58B}"/>
              </a:ext>
            </a:extLst>
          </p:cNvPr>
          <p:cNvSpPr>
            <a:spLocks noChangeShapeType="1"/>
          </p:cNvSpPr>
          <p:nvPr/>
        </p:nvSpPr>
        <p:spPr bwMode="auto">
          <a:xfrm>
            <a:off x="2059945" y="4361462"/>
            <a:ext cx="0" cy="31106"/>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155" name="Rectangle 154">
            <a:extLst>
              <a:ext uri="{FF2B5EF4-FFF2-40B4-BE49-F238E27FC236}">
                <a16:creationId xmlns:a16="http://schemas.microsoft.com/office/drawing/2014/main" id="{17283FD3-2D9F-4EBB-92A4-D22996C74A48}"/>
              </a:ext>
            </a:extLst>
          </p:cNvPr>
          <p:cNvSpPr>
            <a:spLocks noChangeArrowheads="1"/>
          </p:cNvSpPr>
          <p:nvPr/>
        </p:nvSpPr>
        <p:spPr bwMode="auto">
          <a:xfrm>
            <a:off x="2038974" y="4414925"/>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srgbClr val="000000"/>
                </a:solidFill>
                <a:cs typeface="Arial" panose="020B0604020202020204" pitchFamily="34" charset="0"/>
              </a:rPr>
              <a:t>1</a:t>
            </a:r>
            <a:endParaRPr lang="fr-FR" altLang="fr-FR">
              <a:solidFill>
                <a:prstClr val="black"/>
              </a:solidFill>
              <a:cs typeface="Arial" panose="020B0604020202020204" pitchFamily="34" charset="0"/>
            </a:endParaRPr>
          </a:p>
        </p:txBody>
      </p:sp>
      <p:sp>
        <p:nvSpPr>
          <p:cNvPr id="156" name="Line 155">
            <a:extLst>
              <a:ext uri="{FF2B5EF4-FFF2-40B4-BE49-F238E27FC236}">
                <a16:creationId xmlns:a16="http://schemas.microsoft.com/office/drawing/2014/main" id="{CBF12A6B-64F1-4BA4-862E-962A1B68E309}"/>
              </a:ext>
            </a:extLst>
          </p:cNvPr>
          <p:cNvSpPr>
            <a:spLocks noChangeShapeType="1"/>
          </p:cNvSpPr>
          <p:nvPr/>
        </p:nvSpPr>
        <p:spPr bwMode="auto">
          <a:xfrm>
            <a:off x="2505855" y="4361462"/>
            <a:ext cx="0" cy="31106"/>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157" name="Rectangle 156">
            <a:extLst>
              <a:ext uri="{FF2B5EF4-FFF2-40B4-BE49-F238E27FC236}">
                <a16:creationId xmlns:a16="http://schemas.microsoft.com/office/drawing/2014/main" id="{4A5E32C8-2436-4335-ACDC-3EA46CD7DA97}"/>
              </a:ext>
            </a:extLst>
          </p:cNvPr>
          <p:cNvSpPr>
            <a:spLocks noChangeArrowheads="1"/>
          </p:cNvSpPr>
          <p:nvPr/>
        </p:nvSpPr>
        <p:spPr bwMode="auto">
          <a:xfrm>
            <a:off x="2485988" y="4414925"/>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srgbClr val="000000"/>
                </a:solidFill>
                <a:cs typeface="Arial" panose="020B0604020202020204" pitchFamily="34" charset="0"/>
              </a:rPr>
              <a:t>2</a:t>
            </a:r>
            <a:endParaRPr lang="fr-FR" altLang="fr-FR">
              <a:solidFill>
                <a:prstClr val="black"/>
              </a:solidFill>
              <a:cs typeface="Arial" panose="020B0604020202020204" pitchFamily="34" charset="0"/>
            </a:endParaRPr>
          </a:p>
        </p:txBody>
      </p:sp>
      <p:sp>
        <p:nvSpPr>
          <p:cNvPr id="158" name="Line 157">
            <a:extLst>
              <a:ext uri="{FF2B5EF4-FFF2-40B4-BE49-F238E27FC236}">
                <a16:creationId xmlns:a16="http://schemas.microsoft.com/office/drawing/2014/main" id="{0A386AFE-ADF6-4C71-8B10-9E202AD2073F}"/>
              </a:ext>
            </a:extLst>
          </p:cNvPr>
          <p:cNvSpPr>
            <a:spLocks noChangeShapeType="1"/>
          </p:cNvSpPr>
          <p:nvPr/>
        </p:nvSpPr>
        <p:spPr bwMode="auto">
          <a:xfrm>
            <a:off x="2951765" y="4361462"/>
            <a:ext cx="0" cy="31106"/>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159" name="Rectangle 158">
            <a:extLst>
              <a:ext uri="{FF2B5EF4-FFF2-40B4-BE49-F238E27FC236}">
                <a16:creationId xmlns:a16="http://schemas.microsoft.com/office/drawing/2014/main" id="{2B1CC4D7-6389-4F16-ACE2-F9E10305DD02}"/>
              </a:ext>
            </a:extLst>
          </p:cNvPr>
          <p:cNvSpPr>
            <a:spLocks noChangeArrowheads="1"/>
          </p:cNvSpPr>
          <p:nvPr/>
        </p:nvSpPr>
        <p:spPr bwMode="auto">
          <a:xfrm>
            <a:off x="2933001" y="4414925"/>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srgbClr val="000000"/>
                </a:solidFill>
                <a:cs typeface="Arial" panose="020B0604020202020204" pitchFamily="34" charset="0"/>
              </a:rPr>
              <a:t>3</a:t>
            </a:r>
            <a:endParaRPr lang="fr-FR" altLang="fr-FR">
              <a:solidFill>
                <a:prstClr val="black"/>
              </a:solidFill>
              <a:cs typeface="Arial" panose="020B0604020202020204" pitchFamily="34" charset="0"/>
            </a:endParaRPr>
          </a:p>
        </p:txBody>
      </p:sp>
      <p:sp>
        <p:nvSpPr>
          <p:cNvPr id="160" name="Line 159">
            <a:extLst>
              <a:ext uri="{FF2B5EF4-FFF2-40B4-BE49-F238E27FC236}">
                <a16:creationId xmlns:a16="http://schemas.microsoft.com/office/drawing/2014/main" id="{5440F133-1DE4-47D7-B6EA-1FA44345CA2F}"/>
              </a:ext>
            </a:extLst>
          </p:cNvPr>
          <p:cNvSpPr>
            <a:spLocks noChangeShapeType="1"/>
          </p:cNvSpPr>
          <p:nvPr/>
        </p:nvSpPr>
        <p:spPr bwMode="auto">
          <a:xfrm>
            <a:off x="3403194" y="4361462"/>
            <a:ext cx="0" cy="31106"/>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161" name="Rectangle 160">
            <a:extLst>
              <a:ext uri="{FF2B5EF4-FFF2-40B4-BE49-F238E27FC236}">
                <a16:creationId xmlns:a16="http://schemas.microsoft.com/office/drawing/2014/main" id="{2D1D6DFA-B464-4D46-B561-919B9C08B058}"/>
              </a:ext>
            </a:extLst>
          </p:cNvPr>
          <p:cNvSpPr>
            <a:spLocks noChangeArrowheads="1"/>
          </p:cNvSpPr>
          <p:nvPr/>
        </p:nvSpPr>
        <p:spPr bwMode="auto">
          <a:xfrm>
            <a:off x="3380015" y="4414925"/>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srgbClr val="000000"/>
                </a:solidFill>
                <a:cs typeface="Arial" panose="020B0604020202020204" pitchFamily="34" charset="0"/>
              </a:rPr>
              <a:t>4</a:t>
            </a:r>
            <a:endParaRPr lang="fr-FR" altLang="fr-FR">
              <a:solidFill>
                <a:prstClr val="black"/>
              </a:solidFill>
              <a:cs typeface="Arial" panose="020B0604020202020204" pitchFamily="34" charset="0"/>
            </a:endParaRPr>
          </a:p>
        </p:txBody>
      </p:sp>
      <p:sp>
        <p:nvSpPr>
          <p:cNvPr id="162" name="Line 161">
            <a:extLst>
              <a:ext uri="{FF2B5EF4-FFF2-40B4-BE49-F238E27FC236}">
                <a16:creationId xmlns:a16="http://schemas.microsoft.com/office/drawing/2014/main" id="{3C69881B-77BB-45DD-B121-DB0B4A2A7BCB}"/>
              </a:ext>
            </a:extLst>
          </p:cNvPr>
          <p:cNvSpPr>
            <a:spLocks noChangeShapeType="1"/>
          </p:cNvSpPr>
          <p:nvPr/>
        </p:nvSpPr>
        <p:spPr bwMode="auto">
          <a:xfrm>
            <a:off x="3849104" y="4361462"/>
            <a:ext cx="0" cy="31106"/>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163" name="Rectangle 162">
            <a:extLst>
              <a:ext uri="{FF2B5EF4-FFF2-40B4-BE49-F238E27FC236}">
                <a16:creationId xmlns:a16="http://schemas.microsoft.com/office/drawing/2014/main" id="{8882D9FC-37F8-4046-A8D4-AE1E31A2658D}"/>
              </a:ext>
            </a:extLst>
          </p:cNvPr>
          <p:cNvSpPr>
            <a:spLocks noChangeArrowheads="1"/>
          </p:cNvSpPr>
          <p:nvPr/>
        </p:nvSpPr>
        <p:spPr bwMode="auto">
          <a:xfrm>
            <a:off x="3827029" y="4414925"/>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srgbClr val="000000"/>
                </a:solidFill>
                <a:cs typeface="Arial" panose="020B0604020202020204" pitchFamily="34" charset="0"/>
              </a:rPr>
              <a:t>5</a:t>
            </a:r>
            <a:endParaRPr lang="fr-FR" altLang="fr-FR">
              <a:solidFill>
                <a:prstClr val="black"/>
              </a:solidFill>
              <a:cs typeface="Arial" panose="020B0604020202020204" pitchFamily="34" charset="0"/>
            </a:endParaRPr>
          </a:p>
        </p:txBody>
      </p:sp>
      <p:sp>
        <p:nvSpPr>
          <p:cNvPr id="164" name="Line 163">
            <a:extLst>
              <a:ext uri="{FF2B5EF4-FFF2-40B4-BE49-F238E27FC236}">
                <a16:creationId xmlns:a16="http://schemas.microsoft.com/office/drawing/2014/main" id="{D6FA0619-94B8-4B48-BCC2-04FAAABFB3BB}"/>
              </a:ext>
            </a:extLst>
          </p:cNvPr>
          <p:cNvSpPr>
            <a:spLocks noChangeShapeType="1"/>
          </p:cNvSpPr>
          <p:nvPr/>
        </p:nvSpPr>
        <p:spPr bwMode="auto">
          <a:xfrm>
            <a:off x="4296117" y="4361462"/>
            <a:ext cx="0" cy="31106"/>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165" name="Rectangle 164">
            <a:extLst>
              <a:ext uri="{FF2B5EF4-FFF2-40B4-BE49-F238E27FC236}">
                <a16:creationId xmlns:a16="http://schemas.microsoft.com/office/drawing/2014/main" id="{07EEE0E2-6857-4C76-96E2-9A9B73704733}"/>
              </a:ext>
            </a:extLst>
          </p:cNvPr>
          <p:cNvSpPr>
            <a:spLocks noChangeArrowheads="1"/>
          </p:cNvSpPr>
          <p:nvPr/>
        </p:nvSpPr>
        <p:spPr bwMode="auto">
          <a:xfrm>
            <a:off x="4274043" y="4414925"/>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srgbClr val="000000"/>
                </a:solidFill>
                <a:cs typeface="Arial" panose="020B0604020202020204" pitchFamily="34" charset="0"/>
              </a:rPr>
              <a:t>6</a:t>
            </a:r>
            <a:endParaRPr lang="fr-FR" altLang="fr-FR">
              <a:solidFill>
                <a:prstClr val="black"/>
              </a:solidFill>
              <a:cs typeface="Arial" panose="020B0604020202020204" pitchFamily="34" charset="0"/>
            </a:endParaRPr>
          </a:p>
        </p:txBody>
      </p:sp>
      <p:sp>
        <p:nvSpPr>
          <p:cNvPr id="166" name="Rectangle 165">
            <a:extLst>
              <a:ext uri="{FF2B5EF4-FFF2-40B4-BE49-F238E27FC236}">
                <a16:creationId xmlns:a16="http://schemas.microsoft.com/office/drawing/2014/main" id="{53D04980-5C35-46E2-A65C-7DDB79E0953D}"/>
              </a:ext>
            </a:extLst>
          </p:cNvPr>
          <p:cNvSpPr>
            <a:spLocks noChangeArrowheads="1"/>
          </p:cNvSpPr>
          <p:nvPr/>
        </p:nvSpPr>
        <p:spPr bwMode="auto">
          <a:xfrm>
            <a:off x="2889104" y="4491242"/>
            <a:ext cx="133050"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dirty="0">
                <a:solidFill>
                  <a:prstClr val="black">
                    <a:lumMod val="65000"/>
                    <a:lumOff val="35000"/>
                  </a:prstClr>
                </a:solidFill>
                <a:cs typeface="Arial" panose="020B0604020202020204" pitchFamily="34" charset="0"/>
              </a:rPr>
              <a:t>Ans</a:t>
            </a:r>
          </a:p>
        </p:txBody>
      </p:sp>
      <p:sp>
        <p:nvSpPr>
          <p:cNvPr id="167" name="Line 167">
            <a:extLst>
              <a:ext uri="{FF2B5EF4-FFF2-40B4-BE49-F238E27FC236}">
                <a16:creationId xmlns:a16="http://schemas.microsoft.com/office/drawing/2014/main" id="{E49AA556-C50E-41CC-A689-4C0C47E53CF5}"/>
              </a:ext>
            </a:extLst>
          </p:cNvPr>
          <p:cNvSpPr>
            <a:spLocks noChangeShapeType="1"/>
          </p:cNvSpPr>
          <p:nvPr/>
        </p:nvSpPr>
        <p:spPr bwMode="auto">
          <a:xfrm flipH="1">
            <a:off x="1574301" y="4361462"/>
            <a:ext cx="38631"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168" name="Rectangle 168">
            <a:extLst>
              <a:ext uri="{FF2B5EF4-FFF2-40B4-BE49-F238E27FC236}">
                <a16:creationId xmlns:a16="http://schemas.microsoft.com/office/drawing/2014/main" id="{6F1ED738-80B0-419C-B41E-5C3F2EB8F393}"/>
              </a:ext>
            </a:extLst>
          </p:cNvPr>
          <p:cNvSpPr>
            <a:spLocks noChangeArrowheads="1"/>
          </p:cNvSpPr>
          <p:nvPr/>
        </p:nvSpPr>
        <p:spPr bwMode="auto">
          <a:xfrm>
            <a:off x="1509180" y="4329384"/>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0</a:t>
            </a:r>
            <a:endParaRPr lang="fr-FR" altLang="fr-FR">
              <a:solidFill>
                <a:prstClr val="black">
                  <a:lumMod val="65000"/>
                  <a:lumOff val="35000"/>
                </a:prstClr>
              </a:solidFill>
              <a:cs typeface="Arial" panose="020B0604020202020204" pitchFamily="34" charset="0"/>
            </a:endParaRPr>
          </a:p>
        </p:txBody>
      </p:sp>
      <p:sp>
        <p:nvSpPr>
          <p:cNvPr id="169" name="Line 169">
            <a:extLst>
              <a:ext uri="{FF2B5EF4-FFF2-40B4-BE49-F238E27FC236}">
                <a16:creationId xmlns:a16="http://schemas.microsoft.com/office/drawing/2014/main" id="{2B67F51E-89A3-47B1-A944-9D86B2CB89A7}"/>
              </a:ext>
            </a:extLst>
          </p:cNvPr>
          <p:cNvSpPr>
            <a:spLocks noChangeShapeType="1"/>
          </p:cNvSpPr>
          <p:nvPr/>
        </p:nvSpPr>
        <p:spPr bwMode="auto">
          <a:xfrm flipH="1">
            <a:off x="1574301" y="4239957"/>
            <a:ext cx="39734"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170" name="Rectangle 170">
            <a:extLst>
              <a:ext uri="{FF2B5EF4-FFF2-40B4-BE49-F238E27FC236}">
                <a16:creationId xmlns:a16="http://schemas.microsoft.com/office/drawing/2014/main" id="{57219555-3429-4B2F-8F7E-695A360499C8}"/>
              </a:ext>
            </a:extLst>
          </p:cNvPr>
          <p:cNvSpPr>
            <a:spLocks noChangeArrowheads="1"/>
          </p:cNvSpPr>
          <p:nvPr/>
        </p:nvSpPr>
        <p:spPr bwMode="auto">
          <a:xfrm>
            <a:off x="1466134" y="4205936"/>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10</a:t>
            </a:r>
            <a:endParaRPr lang="fr-FR" altLang="fr-FR">
              <a:solidFill>
                <a:prstClr val="black">
                  <a:lumMod val="65000"/>
                  <a:lumOff val="35000"/>
                </a:prstClr>
              </a:solidFill>
              <a:cs typeface="Arial" panose="020B0604020202020204" pitchFamily="34" charset="0"/>
            </a:endParaRPr>
          </a:p>
        </p:txBody>
      </p:sp>
      <p:sp>
        <p:nvSpPr>
          <p:cNvPr id="171" name="Line 171">
            <a:extLst>
              <a:ext uri="{FF2B5EF4-FFF2-40B4-BE49-F238E27FC236}">
                <a16:creationId xmlns:a16="http://schemas.microsoft.com/office/drawing/2014/main" id="{814E06D4-9DB6-4E92-A85B-C7A53FD5CBFF}"/>
              </a:ext>
            </a:extLst>
          </p:cNvPr>
          <p:cNvSpPr>
            <a:spLocks noChangeShapeType="1"/>
          </p:cNvSpPr>
          <p:nvPr/>
        </p:nvSpPr>
        <p:spPr bwMode="auto">
          <a:xfrm flipH="1">
            <a:off x="1574301" y="4114564"/>
            <a:ext cx="39734"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172" name="Rectangle 172">
            <a:extLst>
              <a:ext uri="{FF2B5EF4-FFF2-40B4-BE49-F238E27FC236}">
                <a16:creationId xmlns:a16="http://schemas.microsoft.com/office/drawing/2014/main" id="{2F32E045-28D8-4373-B83D-85CED9B5ABCD}"/>
              </a:ext>
            </a:extLst>
          </p:cNvPr>
          <p:cNvSpPr>
            <a:spLocks noChangeArrowheads="1"/>
          </p:cNvSpPr>
          <p:nvPr/>
        </p:nvSpPr>
        <p:spPr bwMode="auto">
          <a:xfrm>
            <a:off x="1466134" y="4082487"/>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20</a:t>
            </a:r>
            <a:endParaRPr lang="fr-FR" altLang="fr-FR">
              <a:solidFill>
                <a:prstClr val="black">
                  <a:lumMod val="65000"/>
                  <a:lumOff val="35000"/>
                </a:prstClr>
              </a:solidFill>
              <a:cs typeface="Arial" panose="020B0604020202020204" pitchFamily="34" charset="0"/>
            </a:endParaRPr>
          </a:p>
        </p:txBody>
      </p:sp>
      <p:sp>
        <p:nvSpPr>
          <p:cNvPr id="173" name="Line 173">
            <a:extLst>
              <a:ext uri="{FF2B5EF4-FFF2-40B4-BE49-F238E27FC236}">
                <a16:creationId xmlns:a16="http://schemas.microsoft.com/office/drawing/2014/main" id="{7CB84EA8-63FB-476C-9289-1BEDFB63C2DB}"/>
              </a:ext>
            </a:extLst>
          </p:cNvPr>
          <p:cNvSpPr>
            <a:spLocks noChangeShapeType="1"/>
          </p:cNvSpPr>
          <p:nvPr/>
        </p:nvSpPr>
        <p:spPr bwMode="auto">
          <a:xfrm flipH="1">
            <a:off x="1574301" y="3993059"/>
            <a:ext cx="39734"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174" name="Rectangle 174">
            <a:extLst>
              <a:ext uri="{FF2B5EF4-FFF2-40B4-BE49-F238E27FC236}">
                <a16:creationId xmlns:a16="http://schemas.microsoft.com/office/drawing/2014/main" id="{2648C1DB-6871-48B2-99DD-C0C1375AC08F}"/>
              </a:ext>
            </a:extLst>
          </p:cNvPr>
          <p:cNvSpPr>
            <a:spLocks noChangeArrowheads="1"/>
          </p:cNvSpPr>
          <p:nvPr/>
        </p:nvSpPr>
        <p:spPr bwMode="auto">
          <a:xfrm>
            <a:off x="1466134" y="3959038"/>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30</a:t>
            </a:r>
            <a:endParaRPr lang="fr-FR" altLang="fr-FR">
              <a:solidFill>
                <a:prstClr val="black">
                  <a:lumMod val="65000"/>
                  <a:lumOff val="35000"/>
                </a:prstClr>
              </a:solidFill>
              <a:cs typeface="Arial" panose="020B0604020202020204" pitchFamily="34" charset="0"/>
            </a:endParaRPr>
          </a:p>
        </p:txBody>
      </p:sp>
      <p:sp>
        <p:nvSpPr>
          <p:cNvPr id="175" name="Line 175">
            <a:extLst>
              <a:ext uri="{FF2B5EF4-FFF2-40B4-BE49-F238E27FC236}">
                <a16:creationId xmlns:a16="http://schemas.microsoft.com/office/drawing/2014/main" id="{5CAA80C2-5F14-48CD-85D2-01FB69B58798}"/>
              </a:ext>
            </a:extLst>
          </p:cNvPr>
          <p:cNvSpPr>
            <a:spLocks noChangeShapeType="1"/>
          </p:cNvSpPr>
          <p:nvPr/>
        </p:nvSpPr>
        <p:spPr bwMode="auto">
          <a:xfrm flipH="1">
            <a:off x="1574301" y="3867666"/>
            <a:ext cx="39734"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176" name="Rectangle 176">
            <a:extLst>
              <a:ext uri="{FF2B5EF4-FFF2-40B4-BE49-F238E27FC236}">
                <a16:creationId xmlns:a16="http://schemas.microsoft.com/office/drawing/2014/main" id="{A3846AF7-D7B6-4F10-8CCC-E28C187A4B69}"/>
              </a:ext>
            </a:extLst>
          </p:cNvPr>
          <p:cNvSpPr>
            <a:spLocks noChangeArrowheads="1"/>
          </p:cNvSpPr>
          <p:nvPr/>
        </p:nvSpPr>
        <p:spPr bwMode="auto">
          <a:xfrm>
            <a:off x="1466134" y="3835589"/>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40</a:t>
            </a:r>
            <a:endParaRPr lang="fr-FR" altLang="fr-FR">
              <a:solidFill>
                <a:prstClr val="black">
                  <a:lumMod val="65000"/>
                  <a:lumOff val="35000"/>
                </a:prstClr>
              </a:solidFill>
              <a:cs typeface="Arial" panose="020B0604020202020204" pitchFamily="34" charset="0"/>
            </a:endParaRPr>
          </a:p>
        </p:txBody>
      </p:sp>
      <p:sp>
        <p:nvSpPr>
          <p:cNvPr id="177" name="Line 177">
            <a:extLst>
              <a:ext uri="{FF2B5EF4-FFF2-40B4-BE49-F238E27FC236}">
                <a16:creationId xmlns:a16="http://schemas.microsoft.com/office/drawing/2014/main" id="{4097E1D9-CCF9-4D0B-9260-0C65E87B7806}"/>
              </a:ext>
            </a:extLst>
          </p:cNvPr>
          <p:cNvSpPr>
            <a:spLocks noChangeShapeType="1"/>
          </p:cNvSpPr>
          <p:nvPr/>
        </p:nvSpPr>
        <p:spPr bwMode="auto">
          <a:xfrm flipH="1">
            <a:off x="1574301" y="3746161"/>
            <a:ext cx="39734"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178" name="Rectangle 178">
            <a:extLst>
              <a:ext uri="{FF2B5EF4-FFF2-40B4-BE49-F238E27FC236}">
                <a16:creationId xmlns:a16="http://schemas.microsoft.com/office/drawing/2014/main" id="{7ED05D45-19DA-40A5-997A-75C5A471C803}"/>
              </a:ext>
            </a:extLst>
          </p:cNvPr>
          <p:cNvSpPr>
            <a:spLocks noChangeArrowheads="1"/>
          </p:cNvSpPr>
          <p:nvPr/>
        </p:nvSpPr>
        <p:spPr bwMode="auto">
          <a:xfrm>
            <a:off x="1466134" y="3710196"/>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50</a:t>
            </a:r>
            <a:endParaRPr lang="fr-FR" altLang="fr-FR">
              <a:solidFill>
                <a:prstClr val="black">
                  <a:lumMod val="65000"/>
                  <a:lumOff val="35000"/>
                </a:prstClr>
              </a:solidFill>
              <a:cs typeface="Arial" panose="020B0604020202020204" pitchFamily="34" charset="0"/>
            </a:endParaRPr>
          </a:p>
        </p:txBody>
      </p:sp>
      <p:sp>
        <p:nvSpPr>
          <p:cNvPr id="179" name="Line 179">
            <a:extLst>
              <a:ext uri="{FF2B5EF4-FFF2-40B4-BE49-F238E27FC236}">
                <a16:creationId xmlns:a16="http://schemas.microsoft.com/office/drawing/2014/main" id="{57923834-D32A-4B0C-B40D-B023A758E57B}"/>
              </a:ext>
            </a:extLst>
          </p:cNvPr>
          <p:cNvSpPr>
            <a:spLocks noChangeShapeType="1"/>
          </p:cNvSpPr>
          <p:nvPr/>
        </p:nvSpPr>
        <p:spPr bwMode="auto">
          <a:xfrm flipH="1">
            <a:off x="1574301" y="3620768"/>
            <a:ext cx="39734"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180" name="Rectangle 180">
            <a:extLst>
              <a:ext uri="{FF2B5EF4-FFF2-40B4-BE49-F238E27FC236}">
                <a16:creationId xmlns:a16="http://schemas.microsoft.com/office/drawing/2014/main" id="{4B8A95C4-376A-4EC4-96AB-43D3147CCE38}"/>
              </a:ext>
            </a:extLst>
          </p:cNvPr>
          <p:cNvSpPr>
            <a:spLocks noChangeArrowheads="1"/>
          </p:cNvSpPr>
          <p:nvPr/>
        </p:nvSpPr>
        <p:spPr bwMode="auto">
          <a:xfrm>
            <a:off x="1466134" y="3586747"/>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60</a:t>
            </a:r>
            <a:endParaRPr lang="fr-FR" altLang="fr-FR">
              <a:solidFill>
                <a:prstClr val="black">
                  <a:lumMod val="65000"/>
                  <a:lumOff val="35000"/>
                </a:prstClr>
              </a:solidFill>
              <a:cs typeface="Arial" panose="020B0604020202020204" pitchFamily="34" charset="0"/>
            </a:endParaRPr>
          </a:p>
        </p:txBody>
      </p:sp>
      <p:sp>
        <p:nvSpPr>
          <p:cNvPr id="181" name="Line 181">
            <a:extLst>
              <a:ext uri="{FF2B5EF4-FFF2-40B4-BE49-F238E27FC236}">
                <a16:creationId xmlns:a16="http://schemas.microsoft.com/office/drawing/2014/main" id="{6ADF06DD-905C-4483-868F-FAB5C1DC085C}"/>
              </a:ext>
            </a:extLst>
          </p:cNvPr>
          <p:cNvSpPr>
            <a:spLocks noChangeShapeType="1"/>
          </p:cNvSpPr>
          <p:nvPr/>
        </p:nvSpPr>
        <p:spPr bwMode="auto">
          <a:xfrm flipH="1">
            <a:off x="1574301" y="3499263"/>
            <a:ext cx="39734"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182" name="Rectangle 182">
            <a:extLst>
              <a:ext uri="{FF2B5EF4-FFF2-40B4-BE49-F238E27FC236}">
                <a16:creationId xmlns:a16="http://schemas.microsoft.com/office/drawing/2014/main" id="{F48B2C9C-6363-4D9F-B3BD-3874DAE7C886}"/>
              </a:ext>
            </a:extLst>
          </p:cNvPr>
          <p:cNvSpPr>
            <a:spLocks noChangeArrowheads="1"/>
          </p:cNvSpPr>
          <p:nvPr/>
        </p:nvSpPr>
        <p:spPr bwMode="auto">
          <a:xfrm>
            <a:off x="1466134" y="3463298"/>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70</a:t>
            </a:r>
            <a:endParaRPr lang="fr-FR" altLang="fr-FR">
              <a:solidFill>
                <a:prstClr val="black">
                  <a:lumMod val="65000"/>
                  <a:lumOff val="35000"/>
                </a:prstClr>
              </a:solidFill>
              <a:cs typeface="Arial" panose="020B0604020202020204" pitchFamily="34" charset="0"/>
            </a:endParaRPr>
          </a:p>
        </p:txBody>
      </p:sp>
      <p:sp>
        <p:nvSpPr>
          <p:cNvPr id="183" name="Line 183">
            <a:extLst>
              <a:ext uri="{FF2B5EF4-FFF2-40B4-BE49-F238E27FC236}">
                <a16:creationId xmlns:a16="http://schemas.microsoft.com/office/drawing/2014/main" id="{2159E39F-2EF6-4003-8672-4CCA522543BF}"/>
              </a:ext>
            </a:extLst>
          </p:cNvPr>
          <p:cNvSpPr>
            <a:spLocks noChangeShapeType="1"/>
          </p:cNvSpPr>
          <p:nvPr/>
        </p:nvSpPr>
        <p:spPr bwMode="auto">
          <a:xfrm flipH="1">
            <a:off x="1574301" y="3373870"/>
            <a:ext cx="39734"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184" name="Rectangle 184">
            <a:extLst>
              <a:ext uri="{FF2B5EF4-FFF2-40B4-BE49-F238E27FC236}">
                <a16:creationId xmlns:a16="http://schemas.microsoft.com/office/drawing/2014/main" id="{654EB690-5CAB-4EAA-8744-66479EE2AAE1}"/>
              </a:ext>
            </a:extLst>
          </p:cNvPr>
          <p:cNvSpPr>
            <a:spLocks noChangeArrowheads="1"/>
          </p:cNvSpPr>
          <p:nvPr/>
        </p:nvSpPr>
        <p:spPr bwMode="auto">
          <a:xfrm>
            <a:off x="1466134" y="3339849"/>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80</a:t>
            </a:r>
            <a:endParaRPr lang="fr-FR" altLang="fr-FR">
              <a:solidFill>
                <a:prstClr val="black">
                  <a:lumMod val="65000"/>
                  <a:lumOff val="35000"/>
                </a:prstClr>
              </a:solidFill>
              <a:cs typeface="Arial" panose="020B0604020202020204" pitchFamily="34" charset="0"/>
            </a:endParaRPr>
          </a:p>
        </p:txBody>
      </p:sp>
      <p:sp>
        <p:nvSpPr>
          <p:cNvPr id="185" name="Line 185">
            <a:extLst>
              <a:ext uri="{FF2B5EF4-FFF2-40B4-BE49-F238E27FC236}">
                <a16:creationId xmlns:a16="http://schemas.microsoft.com/office/drawing/2014/main" id="{0489D1EC-92A4-4C79-B74F-CE67FDAEEAB9}"/>
              </a:ext>
            </a:extLst>
          </p:cNvPr>
          <p:cNvSpPr>
            <a:spLocks noChangeShapeType="1"/>
          </p:cNvSpPr>
          <p:nvPr/>
        </p:nvSpPr>
        <p:spPr bwMode="auto">
          <a:xfrm flipH="1">
            <a:off x="1574301" y="3248476"/>
            <a:ext cx="39734"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186" name="Rectangle 186">
            <a:extLst>
              <a:ext uri="{FF2B5EF4-FFF2-40B4-BE49-F238E27FC236}">
                <a16:creationId xmlns:a16="http://schemas.microsoft.com/office/drawing/2014/main" id="{03829ECD-9E49-46AF-9ED0-387F629C32AD}"/>
              </a:ext>
            </a:extLst>
          </p:cNvPr>
          <p:cNvSpPr>
            <a:spLocks noChangeArrowheads="1"/>
          </p:cNvSpPr>
          <p:nvPr/>
        </p:nvSpPr>
        <p:spPr bwMode="auto">
          <a:xfrm>
            <a:off x="1466134" y="3216399"/>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90</a:t>
            </a:r>
            <a:endParaRPr lang="fr-FR" altLang="fr-FR">
              <a:solidFill>
                <a:prstClr val="black">
                  <a:lumMod val="65000"/>
                  <a:lumOff val="35000"/>
                </a:prstClr>
              </a:solidFill>
              <a:cs typeface="Arial" panose="020B0604020202020204" pitchFamily="34" charset="0"/>
            </a:endParaRPr>
          </a:p>
        </p:txBody>
      </p:sp>
      <p:sp>
        <p:nvSpPr>
          <p:cNvPr id="187" name="Line 187">
            <a:extLst>
              <a:ext uri="{FF2B5EF4-FFF2-40B4-BE49-F238E27FC236}">
                <a16:creationId xmlns:a16="http://schemas.microsoft.com/office/drawing/2014/main" id="{894D5894-FB8B-4F09-91CE-C0AB104C5C19}"/>
              </a:ext>
            </a:extLst>
          </p:cNvPr>
          <p:cNvSpPr>
            <a:spLocks noChangeShapeType="1"/>
          </p:cNvSpPr>
          <p:nvPr/>
        </p:nvSpPr>
        <p:spPr bwMode="auto">
          <a:xfrm flipH="1">
            <a:off x="1573842" y="3108108"/>
            <a:ext cx="39734"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lgn="ctr">
              <a:defRPr/>
            </a:pPr>
            <a:endParaRPr lang="fr-FR" sz="1800">
              <a:solidFill>
                <a:prstClr val="black"/>
              </a:solidFill>
              <a:latin typeface="Arial" panose="020B0604020202020204" pitchFamily="34" charset="0"/>
              <a:cs typeface="Arial" panose="020B0604020202020204" pitchFamily="34" charset="0"/>
            </a:endParaRPr>
          </a:p>
        </p:txBody>
      </p:sp>
      <p:sp>
        <p:nvSpPr>
          <p:cNvPr id="188" name="Rectangle 188">
            <a:extLst>
              <a:ext uri="{FF2B5EF4-FFF2-40B4-BE49-F238E27FC236}">
                <a16:creationId xmlns:a16="http://schemas.microsoft.com/office/drawing/2014/main" id="{5CE86926-A94F-44EF-9C07-7EA34275C692}"/>
              </a:ext>
            </a:extLst>
          </p:cNvPr>
          <p:cNvSpPr>
            <a:spLocks noChangeArrowheads="1"/>
          </p:cNvSpPr>
          <p:nvPr/>
        </p:nvSpPr>
        <p:spPr bwMode="auto">
          <a:xfrm>
            <a:off x="1421985" y="3092950"/>
            <a:ext cx="12984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100</a:t>
            </a:r>
            <a:endParaRPr lang="fr-FR" altLang="fr-FR">
              <a:solidFill>
                <a:prstClr val="black">
                  <a:lumMod val="65000"/>
                  <a:lumOff val="35000"/>
                </a:prstClr>
              </a:solidFill>
              <a:cs typeface="Arial" panose="020B0604020202020204" pitchFamily="34" charset="0"/>
            </a:endParaRPr>
          </a:p>
        </p:txBody>
      </p:sp>
      <p:sp>
        <p:nvSpPr>
          <p:cNvPr id="189" name="Line 191">
            <a:extLst>
              <a:ext uri="{FF2B5EF4-FFF2-40B4-BE49-F238E27FC236}">
                <a16:creationId xmlns:a16="http://schemas.microsoft.com/office/drawing/2014/main" id="{321C942B-DE64-466D-A4D0-8AB8A3C6F04B}"/>
              </a:ext>
            </a:extLst>
          </p:cNvPr>
          <p:cNvSpPr>
            <a:spLocks noChangeShapeType="1"/>
          </p:cNvSpPr>
          <p:nvPr/>
        </p:nvSpPr>
        <p:spPr bwMode="auto">
          <a:xfrm>
            <a:off x="1612931" y="4361462"/>
            <a:ext cx="2818946"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190" name="Line 195">
            <a:extLst>
              <a:ext uri="{FF2B5EF4-FFF2-40B4-BE49-F238E27FC236}">
                <a16:creationId xmlns:a16="http://schemas.microsoft.com/office/drawing/2014/main" id="{E9B5B87F-06BB-4197-9FF6-A939BF5DB784}"/>
              </a:ext>
            </a:extLst>
          </p:cNvPr>
          <p:cNvSpPr>
            <a:spLocks noChangeShapeType="1"/>
          </p:cNvSpPr>
          <p:nvPr/>
        </p:nvSpPr>
        <p:spPr bwMode="auto">
          <a:xfrm>
            <a:off x="1612931" y="4361462"/>
            <a:ext cx="2818946"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191" name="Line 196">
            <a:extLst>
              <a:ext uri="{FF2B5EF4-FFF2-40B4-BE49-F238E27FC236}">
                <a16:creationId xmlns:a16="http://schemas.microsoft.com/office/drawing/2014/main" id="{0222032B-8B0E-4EC5-88D1-C57497A5535F}"/>
              </a:ext>
            </a:extLst>
          </p:cNvPr>
          <p:cNvSpPr>
            <a:spLocks noChangeShapeType="1"/>
          </p:cNvSpPr>
          <p:nvPr/>
        </p:nvSpPr>
        <p:spPr bwMode="auto">
          <a:xfrm>
            <a:off x="1612932" y="4361462"/>
            <a:ext cx="0" cy="31106"/>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192" name="Rectangle 197">
            <a:extLst>
              <a:ext uri="{FF2B5EF4-FFF2-40B4-BE49-F238E27FC236}">
                <a16:creationId xmlns:a16="http://schemas.microsoft.com/office/drawing/2014/main" id="{7EA4D211-F406-440B-996C-1FFB6C2B224A}"/>
              </a:ext>
            </a:extLst>
          </p:cNvPr>
          <p:cNvSpPr>
            <a:spLocks noChangeArrowheads="1"/>
          </p:cNvSpPr>
          <p:nvPr/>
        </p:nvSpPr>
        <p:spPr bwMode="auto">
          <a:xfrm>
            <a:off x="1590857" y="4414925"/>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0</a:t>
            </a:r>
            <a:endParaRPr lang="fr-FR" altLang="fr-FR">
              <a:solidFill>
                <a:prstClr val="black">
                  <a:lumMod val="65000"/>
                  <a:lumOff val="35000"/>
                </a:prstClr>
              </a:solidFill>
              <a:cs typeface="Arial" panose="020B0604020202020204" pitchFamily="34" charset="0"/>
            </a:endParaRPr>
          </a:p>
        </p:txBody>
      </p:sp>
      <p:sp>
        <p:nvSpPr>
          <p:cNvPr id="193" name="Line 198">
            <a:extLst>
              <a:ext uri="{FF2B5EF4-FFF2-40B4-BE49-F238E27FC236}">
                <a16:creationId xmlns:a16="http://schemas.microsoft.com/office/drawing/2014/main" id="{A416530E-432F-4013-83BF-A4765A2759A7}"/>
              </a:ext>
            </a:extLst>
          </p:cNvPr>
          <p:cNvSpPr>
            <a:spLocks noChangeShapeType="1"/>
          </p:cNvSpPr>
          <p:nvPr/>
        </p:nvSpPr>
        <p:spPr bwMode="auto">
          <a:xfrm>
            <a:off x="2059945" y="4361462"/>
            <a:ext cx="0" cy="31106"/>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194" name="Rectangle 199">
            <a:extLst>
              <a:ext uri="{FF2B5EF4-FFF2-40B4-BE49-F238E27FC236}">
                <a16:creationId xmlns:a16="http://schemas.microsoft.com/office/drawing/2014/main" id="{BEFAF969-9FF9-49A4-AE80-B6577F9FF599}"/>
              </a:ext>
            </a:extLst>
          </p:cNvPr>
          <p:cNvSpPr>
            <a:spLocks noChangeArrowheads="1"/>
          </p:cNvSpPr>
          <p:nvPr/>
        </p:nvSpPr>
        <p:spPr bwMode="auto">
          <a:xfrm>
            <a:off x="2038974" y="4414925"/>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1</a:t>
            </a:r>
            <a:endParaRPr lang="fr-FR" altLang="fr-FR">
              <a:solidFill>
                <a:prstClr val="black">
                  <a:lumMod val="65000"/>
                  <a:lumOff val="35000"/>
                </a:prstClr>
              </a:solidFill>
              <a:cs typeface="Arial" panose="020B0604020202020204" pitchFamily="34" charset="0"/>
            </a:endParaRPr>
          </a:p>
        </p:txBody>
      </p:sp>
      <p:sp>
        <p:nvSpPr>
          <p:cNvPr id="195" name="Line 200">
            <a:extLst>
              <a:ext uri="{FF2B5EF4-FFF2-40B4-BE49-F238E27FC236}">
                <a16:creationId xmlns:a16="http://schemas.microsoft.com/office/drawing/2014/main" id="{407340EA-2011-42F9-BA2E-BED4F373D79A}"/>
              </a:ext>
            </a:extLst>
          </p:cNvPr>
          <p:cNvSpPr>
            <a:spLocks noChangeShapeType="1"/>
          </p:cNvSpPr>
          <p:nvPr/>
        </p:nvSpPr>
        <p:spPr bwMode="auto">
          <a:xfrm>
            <a:off x="2505855" y="4361462"/>
            <a:ext cx="0" cy="31106"/>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196" name="Rectangle 201">
            <a:extLst>
              <a:ext uri="{FF2B5EF4-FFF2-40B4-BE49-F238E27FC236}">
                <a16:creationId xmlns:a16="http://schemas.microsoft.com/office/drawing/2014/main" id="{85EACBC4-1A29-4901-B223-13117D0A4A7D}"/>
              </a:ext>
            </a:extLst>
          </p:cNvPr>
          <p:cNvSpPr>
            <a:spLocks noChangeArrowheads="1"/>
          </p:cNvSpPr>
          <p:nvPr/>
        </p:nvSpPr>
        <p:spPr bwMode="auto">
          <a:xfrm>
            <a:off x="2485988" y="4414925"/>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2</a:t>
            </a:r>
            <a:endParaRPr lang="fr-FR" altLang="fr-FR">
              <a:solidFill>
                <a:prstClr val="black">
                  <a:lumMod val="65000"/>
                  <a:lumOff val="35000"/>
                </a:prstClr>
              </a:solidFill>
              <a:cs typeface="Arial" panose="020B0604020202020204" pitchFamily="34" charset="0"/>
            </a:endParaRPr>
          </a:p>
        </p:txBody>
      </p:sp>
      <p:sp>
        <p:nvSpPr>
          <p:cNvPr id="197" name="Line 202">
            <a:extLst>
              <a:ext uri="{FF2B5EF4-FFF2-40B4-BE49-F238E27FC236}">
                <a16:creationId xmlns:a16="http://schemas.microsoft.com/office/drawing/2014/main" id="{8919C708-3C1A-46BF-B76E-3BD824AE1602}"/>
              </a:ext>
            </a:extLst>
          </p:cNvPr>
          <p:cNvSpPr>
            <a:spLocks noChangeShapeType="1"/>
          </p:cNvSpPr>
          <p:nvPr/>
        </p:nvSpPr>
        <p:spPr bwMode="auto">
          <a:xfrm>
            <a:off x="2951765" y="4361462"/>
            <a:ext cx="0" cy="31106"/>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198" name="Rectangle 203">
            <a:extLst>
              <a:ext uri="{FF2B5EF4-FFF2-40B4-BE49-F238E27FC236}">
                <a16:creationId xmlns:a16="http://schemas.microsoft.com/office/drawing/2014/main" id="{2AD66457-2C3D-40B9-A7E1-341892B2054C}"/>
              </a:ext>
            </a:extLst>
          </p:cNvPr>
          <p:cNvSpPr>
            <a:spLocks noChangeArrowheads="1"/>
          </p:cNvSpPr>
          <p:nvPr/>
        </p:nvSpPr>
        <p:spPr bwMode="auto">
          <a:xfrm>
            <a:off x="2933001" y="4414925"/>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3</a:t>
            </a:r>
            <a:endParaRPr lang="fr-FR" altLang="fr-FR">
              <a:solidFill>
                <a:prstClr val="black">
                  <a:lumMod val="65000"/>
                  <a:lumOff val="35000"/>
                </a:prstClr>
              </a:solidFill>
              <a:cs typeface="Arial" panose="020B0604020202020204" pitchFamily="34" charset="0"/>
            </a:endParaRPr>
          </a:p>
        </p:txBody>
      </p:sp>
      <p:sp>
        <p:nvSpPr>
          <p:cNvPr id="199" name="Line 204">
            <a:extLst>
              <a:ext uri="{FF2B5EF4-FFF2-40B4-BE49-F238E27FC236}">
                <a16:creationId xmlns:a16="http://schemas.microsoft.com/office/drawing/2014/main" id="{A5AD828B-661C-45F9-9C37-79BCF040F8AF}"/>
              </a:ext>
            </a:extLst>
          </p:cNvPr>
          <p:cNvSpPr>
            <a:spLocks noChangeShapeType="1"/>
          </p:cNvSpPr>
          <p:nvPr/>
        </p:nvSpPr>
        <p:spPr bwMode="auto">
          <a:xfrm>
            <a:off x="3403194" y="4361462"/>
            <a:ext cx="0" cy="31106"/>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200" name="Rectangle 206">
            <a:extLst>
              <a:ext uri="{FF2B5EF4-FFF2-40B4-BE49-F238E27FC236}">
                <a16:creationId xmlns:a16="http://schemas.microsoft.com/office/drawing/2014/main" id="{D847F32F-FC5A-4F95-91DF-4C0868D19173}"/>
              </a:ext>
            </a:extLst>
          </p:cNvPr>
          <p:cNvSpPr>
            <a:spLocks noChangeArrowheads="1"/>
          </p:cNvSpPr>
          <p:nvPr/>
        </p:nvSpPr>
        <p:spPr bwMode="auto">
          <a:xfrm>
            <a:off x="3380016" y="4414925"/>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4</a:t>
            </a:r>
            <a:endParaRPr lang="fr-FR" altLang="fr-FR">
              <a:solidFill>
                <a:prstClr val="black">
                  <a:lumMod val="65000"/>
                  <a:lumOff val="35000"/>
                </a:prstClr>
              </a:solidFill>
              <a:cs typeface="Arial" panose="020B0604020202020204" pitchFamily="34" charset="0"/>
            </a:endParaRPr>
          </a:p>
        </p:txBody>
      </p:sp>
      <p:sp>
        <p:nvSpPr>
          <p:cNvPr id="201" name="Line 207">
            <a:extLst>
              <a:ext uri="{FF2B5EF4-FFF2-40B4-BE49-F238E27FC236}">
                <a16:creationId xmlns:a16="http://schemas.microsoft.com/office/drawing/2014/main" id="{C39BE37C-6C9E-4DFF-A6D6-02BA53457D23}"/>
              </a:ext>
            </a:extLst>
          </p:cNvPr>
          <p:cNvSpPr>
            <a:spLocks noChangeShapeType="1"/>
          </p:cNvSpPr>
          <p:nvPr/>
        </p:nvSpPr>
        <p:spPr bwMode="auto">
          <a:xfrm>
            <a:off x="3849104" y="4361462"/>
            <a:ext cx="0" cy="31106"/>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202" name="Rectangle 208">
            <a:extLst>
              <a:ext uri="{FF2B5EF4-FFF2-40B4-BE49-F238E27FC236}">
                <a16:creationId xmlns:a16="http://schemas.microsoft.com/office/drawing/2014/main" id="{30D4BACD-0978-40E6-881A-3683AA4C09E3}"/>
              </a:ext>
            </a:extLst>
          </p:cNvPr>
          <p:cNvSpPr>
            <a:spLocks noChangeArrowheads="1"/>
          </p:cNvSpPr>
          <p:nvPr/>
        </p:nvSpPr>
        <p:spPr bwMode="auto">
          <a:xfrm>
            <a:off x="3827029" y="4414925"/>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5</a:t>
            </a:r>
            <a:endParaRPr lang="fr-FR" altLang="fr-FR">
              <a:solidFill>
                <a:prstClr val="black">
                  <a:lumMod val="65000"/>
                  <a:lumOff val="35000"/>
                </a:prstClr>
              </a:solidFill>
              <a:cs typeface="Arial" panose="020B0604020202020204" pitchFamily="34" charset="0"/>
            </a:endParaRPr>
          </a:p>
        </p:txBody>
      </p:sp>
      <p:sp>
        <p:nvSpPr>
          <p:cNvPr id="203" name="Line 209">
            <a:extLst>
              <a:ext uri="{FF2B5EF4-FFF2-40B4-BE49-F238E27FC236}">
                <a16:creationId xmlns:a16="http://schemas.microsoft.com/office/drawing/2014/main" id="{4F1C72A9-C4E4-48C1-A821-C4C90757199E}"/>
              </a:ext>
            </a:extLst>
          </p:cNvPr>
          <p:cNvSpPr>
            <a:spLocks noChangeShapeType="1"/>
          </p:cNvSpPr>
          <p:nvPr/>
        </p:nvSpPr>
        <p:spPr bwMode="auto">
          <a:xfrm>
            <a:off x="4296117" y="4361462"/>
            <a:ext cx="0" cy="31106"/>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204" name="Rectangle 210">
            <a:extLst>
              <a:ext uri="{FF2B5EF4-FFF2-40B4-BE49-F238E27FC236}">
                <a16:creationId xmlns:a16="http://schemas.microsoft.com/office/drawing/2014/main" id="{36681FB8-1CDE-4041-9EE0-B449562BCE5C}"/>
              </a:ext>
            </a:extLst>
          </p:cNvPr>
          <p:cNvSpPr>
            <a:spLocks noChangeArrowheads="1"/>
          </p:cNvSpPr>
          <p:nvPr/>
        </p:nvSpPr>
        <p:spPr bwMode="auto">
          <a:xfrm>
            <a:off x="4274043" y="4414925"/>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6</a:t>
            </a:r>
            <a:endParaRPr lang="fr-FR" altLang="fr-FR">
              <a:solidFill>
                <a:prstClr val="black">
                  <a:lumMod val="65000"/>
                  <a:lumOff val="35000"/>
                </a:prstClr>
              </a:solidFill>
              <a:cs typeface="Arial" panose="020B0604020202020204" pitchFamily="34" charset="0"/>
            </a:endParaRPr>
          </a:p>
        </p:txBody>
      </p:sp>
      <p:sp>
        <p:nvSpPr>
          <p:cNvPr id="205" name="Line 213">
            <a:extLst>
              <a:ext uri="{FF2B5EF4-FFF2-40B4-BE49-F238E27FC236}">
                <a16:creationId xmlns:a16="http://schemas.microsoft.com/office/drawing/2014/main" id="{3B53DA03-9410-46CD-81CF-D867898C4C18}"/>
              </a:ext>
            </a:extLst>
          </p:cNvPr>
          <p:cNvSpPr>
            <a:spLocks noChangeShapeType="1"/>
          </p:cNvSpPr>
          <p:nvPr/>
        </p:nvSpPr>
        <p:spPr bwMode="auto">
          <a:xfrm flipH="1">
            <a:off x="1574301" y="4361462"/>
            <a:ext cx="38631"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206" name="Rectangle 214">
            <a:extLst>
              <a:ext uri="{FF2B5EF4-FFF2-40B4-BE49-F238E27FC236}">
                <a16:creationId xmlns:a16="http://schemas.microsoft.com/office/drawing/2014/main" id="{3218D181-995A-4FAD-85FE-BD10469C337F}"/>
              </a:ext>
            </a:extLst>
          </p:cNvPr>
          <p:cNvSpPr>
            <a:spLocks noChangeArrowheads="1"/>
          </p:cNvSpPr>
          <p:nvPr/>
        </p:nvSpPr>
        <p:spPr bwMode="auto">
          <a:xfrm>
            <a:off x="1509180" y="4329384"/>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0</a:t>
            </a:r>
            <a:endParaRPr lang="fr-FR" altLang="fr-FR">
              <a:solidFill>
                <a:prstClr val="black">
                  <a:lumMod val="65000"/>
                  <a:lumOff val="35000"/>
                </a:prstClr>
              </a:solidFill>
              <a:cs typeface="Arial" panose="020B0604020202020204" pitchFamily="34" charset="0"/>
            </a:endParaRPr>
          </a:p>
        </p:txBody>
      </p:sp>
      <p:sp>
        <p:nvSpPr>
          <p:cNvPr id="207" name="Line 215">
            <a:extLst>
              <a:ext uri="{FF2B5EF4-FFF2-40B4-BE49-F238E27FC236}">
                <a16:creationId xmlns:a16="http://schemas.microsoft.com/office/drawing/2014/main" id="{BDAEA235-F65E-4B21-8A63-061A01F5ABC1}"/>
              </a:ext>
            </a:extLst>
          </p:cNvPr>
          <p:cNvSpPr>
            <a:spLocks noChangeShapeType="1"/>
          </p:cNvSpPr>
          <p:nvPr/>
        </p:nvSpPr>
        <p:spPr bwMode="auto">
          <a:xfrm flipH="1">
            <a:off x="1574301" y="4239957"/>
            <a:ext cx="39734"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208" name="Rectangle 216">
            <a:extLst>
              <a:ext uri="{FF2B5EF4-FFF2-40B4-BE49-F238E27FC236}">
                <a16:creationId xmlns:a16="http://schemas.microsoft.com/office/drawing/2014/main" id="{AC97AF18-A445-4425-9486-B0A36F4AAB31}"/>
              </a:ext>
            </a:extLst>
          </p:cNvPr>
          <p:cNvSpPr>
            <a:spLocks noChangeArrowheads="1"/>
          </p:cNvSpPr>
          <p:nvPr/>
        </p:nvSpPr>
        <p:spPr bwMode="auto">
          <a:xfrm>
            <a:off x="1466135" y="4205935"/>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10</a:t>
            </a:r>
            <a:endParaRPr lang="fr-FR" altLang="fr-FR">
              <a:solidFill>
                <a:prstClr val="black">
                  <a:lumMod val="65000"/>
                  <a:lumOff val="35000"/>
                </a:prstClr>
              </a:solidFill>
              <a:cs typeface="Arial" panose="020B0604020202020204" pitchFamily="34" charset="0"/>
            </a:endParaRPr>
          </a:p>
        </p:txBody>
      </p:sp>
      <p:sp>
        <p:nvSpPr>
          <p:cNvPr id="209" name="Line 217">
            <a:extLst>
              <a:ext uri="{FF2B5EF4-FFF2-40B4-BE49-F238E27FC236}">
                <a16:creationId xmlns:a16="http://schemas.microsoft.com/office/drawing/2014/main" id="{A16997D2-2AD3-40A2-B4F7-31BA99046917}"/>
              </a:ext>
            </a:extLst>
          </p:cNvPr>
          <p:cNvSpPr>
            <a:spLocks noChangeShapeType="1"/>
          </p:cNvSpPr>
          <p:nvPr/>
        </p:nvSpPr>
        <p:spPr bwMode="auto">
          <a:xfrm flipH="1">
            <a:off x="1574301" y="4114564"/>
            <a:ext cx="39734"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210" name="Rectangle 218">
            <a:extLst>
              <a:ext uri="{FF2B5EF4-FFF2-40B4-BE49-F238E27FC236}">
                <a16:creationId xmlns:a16="http://schemas.microsoft.com/office/drawing/2014/main" id="{9EFD6C4E-8A53-4D9A-AAC8-913D5FFC9CDA}"/>
              </a:ext>
            </a:extLst>
          </p:cNvPr>
          <p:cNvSpPr>
            <a:spLocks noChangeArrowheads="1"/>
          </p:cNvSpPr>
          <p:nvPr/>
        </p:nvSpPr>
        <p:spPr bwMode="auto">
          <a:xfrm>
            <a:off x="1466135" y="4082486"/>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20</a:t>
            </a:r>
            <a:endParaRPr lang="fr-FR" altLang="fr-FR">
              <a:solidFill>
                <a:prstClr val="black">
                  <a:lumMod val="65000"/>
                  <a:lumOff val="35000"/>
                </a:prstClr>
              </a:solidFill>
              <a:cs typeface="Arial" panose="020B0604020202020204" pitchFamily="34" charset="0"/>
            </a:endParaRPr>
          </a:p>
        </p:txBody>
      </p:sp>
      <p:sp>
        <p:nvSpPr>
          <p:cNvPr id="211" name="Line 219">
            <a:extLst>
              <a:ext uri="{FF2B5EF4-FFF2-40B4-BE49-F238E27FC236}">
                <a16:creationId xmlns:a16="http://schemas.microsoft.com/office/drawing/2014/main" id="{6711E241-E1BB-4014-B750-120C31D97C37}"/>
              </a:ext>
            </a:extLst>
          </p:cNvPr>
          <p:cNvSpPr>
            <a:spLocks noChangeShapeType="1"/>
          </p:cNvSpPr>
          <p:nvPr/>
        </p:nvSpPr>
        <p:spPr bwMode="auto">
          <a:xfrm flipH="1">
            <a:off x="1574301" y="3993058"/>
            <a:ext cx="39734"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212" name="Rectangle 220">
            <a:extLst>
              <a:ext uri="{FF2B5EF4-FFF2-40B4-BE49-F238E27FC236}">
                <a16:creationId xmlns:a16="http://schemas.microsoft.com/office/drawing/2014/main" id="{21B78DDA-E494-4632-B4BF-022A4FEEF670}"/>
              </a:ext>
            </a:extLst>
          </p:cNvPr>
          <p:cNvSpPr>
            <a:spLocks noChangeArrowheads="1"/>
          </p:cNvSpPr>
          <p:nvPr/>
        </p:nvSpPr>
        <p:spPr bwMode="auto">
          <a:xfrm>
            <a:off x="1466135" y="3959038"/>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30</a:t>
            </a:r>
            <a:endParaRPr lang="fr-FR" altLang="fr-FR">
              <a:solidFill>
                <a:prstClr val="black">
                  <a:lumMod val="65000"/>
                  <a:lumOff val="35000"/>
                </a:prstClr>
              </a:solidFill>
              <a:cs typeface="Arial" panose="020B0604020202020204" pitchFamily="34" charset="0"/>
            </a:endParaRPr>
          </a:p>
        </p:txBody>
      </p:sp>
      <p:sp>
        <p:nvSpPr>
          <p:cNvPr id="213" name="Line 221">
            <a:extLst>
              <a:ext uri="{FF2B5EF4-FFF2-40B4-BE49-F238E27FC236}">
                <a16:creationId xmlns:a16="http://schemas.microsoft.com/office/drawing/2014/main" id="{91230977-D0DC-48FE-92FF-182776EE3513}"/>
              </a:ext>
            </a:extLst>
          </p:cNvPr>
          <p:cNvSpPr>
            <a:spLocks noChangeShapeType="1"/>
          </p:cNvSpPr>
          <p:nvPr/>
        </p:nvSpPr>
        <p:spPr bwMode="auto">
          <a:xfrm flipH="1">
            <a:off x="1574301" y="3867666"/>
            <a:ext cx="39734"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214" name="Rectangle 222">
            <a:extLst>
              <a:ext uri="{FF2B5EF4-FFF2-40B4-BE49-F238E27FC236}">
                <a16:creationId xmlns:a16="http://schemas.microsoft.com/office/drawing/2014/main" id="{E50AE5D7-EBDA-4110-99AD-399F46D76DAF}"/>
              </a:ext>
            </a:extLst>
          </p:cNvPr>
          <p:cNvSpPr>
            <a:spLocks noChangeArrowheads="1"/>
          </p:cNvSpPr>
          <p:nvPr/>
        </p:nvSpPr>
        <p:spPr bwMode="auto">
          <a:xfrm>
            <a:off x="1466135" y="3835589"/>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40</a:t>
            </a:r>
            <a:endParaRPr lang="fr-FR" altLang="fr-FR">
              <a:solidFill>
                <a:prstClr val="black">
                  <a:lumMod val="65000"/>
                  <a:lumOff val="35000"/>
                </a:prstClr>
              </a:solidFill>
              <a:cs typeface="Arial" panose="020B0604020202020204" pitchFamily="34" charset="0"/>
            </a:endParaRPr>
          </a:p>
        </p:txBody>
      </p:sp>
      <p:sp>
        <p:nvSpPr>
          <p:cNvPr id="215" name="Line 223">
            <a:extLst>
              <a:ext uri="{FF2B5EF4-FFF2-40B4-BE49-F238E27FC236}">
                <a16:creationId xmlns:a16="http://schemas.microsoft.com/office/drawing/2014/main" id="{D5DB26C7-9E53-403B-A165-60E51919EC2F}"/>
              </a:ext>
            </a:extLst>
          </p:cNvPr>
          <p:cNvSpPr>
            <a:spLocks noChangeShapeType="1"/>
          </p:cNvSpPr>
          <p:nvPr/>
        </p:nvSpPr>
        <p:spPr bwMode="auto">
          <a:xfrm flipH="1">
            <a:off x="1574301" y="3746161"/>
            <a:ext cx="39734"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216" name="Rectangle 224">
            <a:extLst>
              <a:ext uri="{FF2B5EF4-FFF2-40B4-BE49-F238E27FC236}">
                <a16:creationId xmlns:a16="http://schemas.microsoft.com/office/drawing/2014/main" id="{69FF9356-529E-476D-8B18-A51513A5F5BD}"/>
              </a:ext>
            </a:extLst>
          </p:cNvPr>
          <p:cNvSpPr>
            <a:spLocks noChangeArrowheads="1"/>
          </p:cNvSpPr>
          <p:nvPr/>
        </p:nvSpPr>
        <p:spPr bwMode="auto">
          <a:xfrm>
            <a:off x="1466135" y="3710195"/>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50</a:t>
            </a:r>
            <a:endParaRPr lang="fr-FR" altLang="fr-FR">
              <a:solidFill>
                <a:prstClr val="black">
                  <a:lumMod val="65000"/>
                  <a:lumOff val="35000"/>
                </a:prstClr>
              </a:solidFill>
              <a:cs typeface="Arial" panose="020B0604020202020204" pitchFamily="34" charset="0"/>
            </a:endParaRPr>
          </a:p>
        </p:txBody>
      </p:sp>
      <p:sp>
        <p:nvSpPr>
          <p:cNvPr id="217" name="Line 225">
            <a:extLst>
              <a:ext uri="{FF2B5EF4-FFF2-40B4-BE49-F238E27FC236}">
                <a16:creationId xmlns:a16="http://schemas.microsoft.com/office/drawing/2014/main" id="{DDC98E60-9CD2-4DA5-BC66-7A68E6274B3B}"/>
              </a:ext>
            </a:extLst>
          </p:cNvPr>
          <p:cNvSpPr>
            <a:spLocks noChangeShapeType="1"/>
          </p:cNvSpPr>
          <p:nvPr/>
        </p:nvSpPr>
        <p:spPr bwMode="auto">
          <a:xfrm flipH="1">
            <a:off x="1574301" y="3620767"/>
            <a:ext cx="39734"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218" name="Rectangle 226">
            <a:extLst>
              <a:ext uri="{FF2B5EF4-FFF2-40B4-BE49-F238E27FC236}">
                <a16:creationId xmlns:a16="http://schemas.microsoft.com/office/drawing/2014/main" id="{39F200F0-C2CB-43A0-8D3E-168E1BBC4BA4}"/>
              </a:ext>
            </a:extLst>
          </p:cNvPr>
          <p:cNvSpPr>
            <a:spLocks noChangeArrowheads="1"/>
          </p:cNvSpPr>
          <p:nvPr/>
        </p:nvSpPr>
        <p:spPr bwMode="auto">
          <a:xfrm>
            <a:off x="1466135" y="3586747"/>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60</a:t>
            </a:r>
            <a:endParaRPr lang="fr-FR" altLang="fr-FR">
              <a:solidFill>
                <a:prstClr val="black">
                  <a:lumMod val="65000"/>
                  <a:lumOff val="35000"/>
                </a:prstClr>
              </a:solidFill>
              <a:cs typeface="Arial" panose="020B0604020202020204" pitchFamily="34" charset="0"/>
            </a:endParaRPr>
          </a:p>
        </p:txBody>
      </p:sp>
      <p:sp>
        <p:nvSpPr>
          <p:cNvPr id="219" name="Line 227">
            <a:extLst>
              <a:ext uri="{FF2B5EF4-FFF2-40B4-BE49-F238E27FC236}">
                <a16:creationId xmlns:a16="http://schemas.microsoft.com/office/drawing/2014/main" id="{1834766F-2355-45FA-9324-85D4B719C2A2}"/>
              </a:ext>
            </a:extLst>
          </p:cNvPr>
          <p:cNvSpPr>
            <a:spLocks noChangeShapeType="1"/>
          </p:cNvSpPr>
          <p:nvPr/>
        </p:nvSpPr>
        <p:spPr bwMode="auto">
          <a:xfrm flipH="1">
            <a:off x="1574301" y="3499263"/>
            <a:ext cx="39734"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220" name="Rectangle 228">
            <a:extLst>
              <a:ext uri="{FF2B5EF4-FFF2-40B4-BE49-F238E27FC236}">
                <a16:creationId xmlns:a16="http://schemas.microsoft.com/office/drawing/2014/main" id="{5C13BDE4-2AB8-4C9E-9E9B-B0EA29BAB1CE}"/>
              </a:ext>
            </a:extLst>
          </p:cNvPr>
          <p:cNvSpPr>
            <a:spLocks noChangeArrowheads="1"/>
          </p:cNvSpPr>
          <p:nvPr/>
        </p:nvSpPr>
        <p:spPr bwMode="auto">
          <a:xfrm>
            <a:off x="1466135" y="3463298"/>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70</a:t>
            </a:r>
            <a:endParaRPr lang="fr-FR" altLang="fr-FR">
              <a:solidFill>
                <a:prstClr val="black">
                  <a:lumMod val="65000"/>
                  <a:lumOff val="35000"/>
                </a:prstClr>
              </a:solidFill>
              <a:cs typeface="Arial" panose="020B0604020202020204" pitchFamily="34" charset="0"/>
            </a:endParaRPr>
          </a:p>
        </p:txBody>
      </p:sp>
      <p:sp>
        <p:nvSpPr>
          <p:cNvPr id="221" name="Line 229">
            <a:extLst>
              <a:ext uri="{FF2B5EF4-FFF2-40B4-BE49-F238E27FC236}">
                <a16:creationId xmlns:a16="http://schemas.microsoft.com/office/drawing/2014/main" id="{05CA93D0-002E-47FB-96FB-CC72D8857ABE}"/>
              </a:ext>
            </a:extLst>
          </p:cNvPr>
          <p:cNvSpPr>
            <a:spLocks noChangeShapeType="1"/>
          </p:cNvSpPr>
          <p:nvPr/>
        </p:nvSpPr>
        <p:spPr bwMode="auto">
          <a:xfrm flipH="1">
            <a:off x="1574301" y="3373870"/>
            <a:ext cx="39734"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222" name="Rectangle 230">
            <a:extLst>
              <a:ext uri="{FF2B5EF4-FFF2-40B4-BE49-F238E27FC236}">
                <a16:creationId xmlns:a16="http://schemas.microsoft.com/office/drawing/2014/main" id="{E83E01FB-7EE4-4436-8A95-FA07AAAC8668}"/>
              </a:ext>
            </a:extLst>
          </p:cNvPr>
          <p:cNvSpPr>
            <a:spLocks noChangeArrowheads="1"/>
          </p:cNvSpPr>
          <p:nvPr/>
        </p:nvSpPr>
        <p:spPr bwMode="auto">
          <a:xfrm>
            <a:off x="1466135" y="3339849"/>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80</a:t>
            </a:r>
            <a:endParaRPr lang="fr-FR" altLang="fr-FR">
              <a:solidFill>
                <a:prstClr val="black">
                  <a:lumMod val="65000"/>
                  <a:lumOff val="35000"/>
                </a:prstClr>
              </a:solidFill>
              <a:cs typeface="Arial" panose="020B0604020202020204" pitchFamily="34" charset="0"/>
            </a:endParaRPr>
          </a:p>
        </p:txBody>
      </p:sp>
      <p:sp>
        <p:nvSpPr>
          <p:cNvPr id="223" name="Line 231">
            <a:extLst>
              <a:ext uri="{FF2B5EF4-FFF2-40B4-BE49-F238E27FC236}">
                <a16:creationId xmlns:a16="http://schemas.microsoft.com/office/drawing/2014/main" id="{69916420-B715-4410-BD1F-70FB985DDEF4}"/>
              </a:ext>
            </a:extLst>
          </p:cNvPr>
          <p:cNvSpPr>
            <a:spLocks noChangeShapeType="1"/>
          </p:cNvSpPr>
          <p:nvPr/>
        </p:nvSpPr>
        <p:spPr bwMode="auto">
          <a:xfrm flipH="1">
            <a:off x="1574301" y="3248476"/>
            <a:ext cx="39734"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224" name="Rectangle 232">
            <a:extLst>
              <a:ext uri="{FF2B5EF4-FFF2-40B4-BE49-F238E27FC236}">
                <a16:creationId xmlns:a16="http://schemas.microsoft.com/office/drawing/2014/main" id="{49774C39-1634-4233-A589-2C74EFD06427}"/>
              </a:ext>
            </a:extLst>
          </p:cNvPr>
          <p:cNvSpPr>
            <a:spLocks noChangeArrowheads="1"/>
          </p:cNvSpPr>
          <p:nvPr/>
        </p:nvSpPr>
        <p:spPr bwMode="auto">
          <a:xfrm>
            <a:off x="1466135" y="3216399"/>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90</a:t>
            </a:r>
            <a:endParaRPr lang="fr-FR" altLang="fr-FR">
              <a:solidFill>
                <a:prstClr val="black">
                  <a:lumMod val="65000"/>
                  <a:lumOff val="35000"/>
                </a:prstClr>
              </a:solidFill>
              <a:cs typeface="Arial" panose="020B0604020202020204" pitchFamily="34" charset="0"/>
            </a:endParaRPr>
          </a:p>
        </p:txBody>
      </p:sp>
      <p:sp>
        <p:nvSpPr>
          <p:cNvPr id="225" name="Rectangle 234">
            <a:extLst>
              <a:ext uri="{FF2B5EF4-FFF2-40B4-BE49-F238E27FC236}">
                <a16:creationId xmlns:a16="http://schemas.microsoft.com/office/drawing/2014/main" id="{0E7C9681-5D35-4249-B9DC-F1D2391CD016}"/>
              </a:ext>
            </a:extLst>
          </p:cNvPr>
          <p:cNvSpPr>
            <a:spLocks noChangeArrowheads="1"/>
          </p:cNvSpPr>
          <p:nvPr/>
        </p:nvSpPr>
        <p:spPr bwMode="auto">
          <a:xfrm>
            <a:off x="1421985" y="3092950"/>
            <a:ext cx="12984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100</a:t>
            </a:r>
            <a:endParaRPr lang="fr-FR" altLang="fr-FR">
              <a:solidFill>
                <a:prstClr val="black">
                  <a:lumMod val="65000"/>
                  <a:lumOff val="35000"/>
                </a:prstClr>
              </a:solidFill>
              <a:cs typeface="Arial" panose="020B0604020202020204" pitchFamily="34" charset="0"/>
            </a:endParaRPr>
          </a:p>
        </p:txBody>
      </p:sp>
      <p:sp>
        <p:nvSpPr>
          <p:cNvPr id="226" name="Rectangle 235">
            <a:extLst>
              <a:ext uri="{FF2B5EF4-FFF2-40B4-BE49-F238E27FC236}">
                <a16:creationId xmlns:a16="http://schemas.microsoft.com/office/drawing/2014/main" id="{6B0DE583-188D-4DA8-AF5F-44749DD92C61}"/>
              </a:ext>
            </a:extLst>
          </p:cNvPr>
          <p:cNvSpPr>
            <a:spLocks noChangeArrowheads="1"/>
          </p:cNvSpPr>
          <p:nvPr/>
        </p:nvSpPr>
        <p:spPr bwMode="auto">
          <a:xfrm>
            <a:off x="3243753" y="4175598"/>
            <a:ext cx="618759"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75.3 (73.1-77.6%)</a:t>
            </a:r>
          </a:p>
        </p:txBody>
      </p:sp>
      <p:sp>
        <p:nvSpPr>
          <p:cNvPr id="227" name="Rectangle 236">
            <a:extLst>
              <a:ext uri="{FF2B5EF4-FFF2-40B4-BE49-F238E27FC236}">
                <a16:creationId xmlns:a16="http://schemas.microsoft.com/office/drawing/2014/main" id="{99F3D122-1C1B-4F5D-8C61-BE5F51C575CE}"/>
              </a:ext>
            </a:extLst>
          </p:cNvPr>
          <p:cNvSpPr>
            <a:spLocks noChangeArrowheads="1"/>
          </p:cNvSpPr>
          <p:nvPr/>
        </p:nvSpPr>
        <p:spPr bwMode="auto">
          <a:xfrm>
            <a:off x="2693222" y="4176570"/>
            <a:ext cx="357470"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Reference</a:t>
            </a:r>
          </a:p>
        </p:txBody>
      </p:sp>
      <p:sp>
        <p:nvSpPr>
          <p:cNvPr id="228" name="Rectangle 237">
            <a:extLst>
              <a:ext uri="{FF2B5EF4-FFF2-40B4-BE49-F238E27FC236}">
                <a16:creationId xmlns:a16="http://schemas.microsoft.com/office/drawing/2014/main" id="{32B56077-FC54-45BE-804E-0BF3292430C3}"/>
              </a:ext>
            </a:extLst>
          </p:cNvPr>
          <p:cNvSpPr>
            <a:spLocks noChangeArrowheads="1"/>
          </p:cNvSpPr>
          <p:nvPr/>
        </p:nvSpPr>
        <p:spPr bwMode="auto">
          <a:xfrm>
            <a:off x="2283842" y="4176570"/>
            <a:ext cx="323807"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423/1536</a:t>
            </a:r>
          </a:p>
        </p:txBody>
      </p:sp>
      <p:sp>
        <p:nvSpPr>
          <p:cNvPr id="229" name="Rectangle 238">
            <a:extLst>
              <a:ext uri="{FF2B5EF4-FFF2-40B4-BE49-F238E27FC236}">
                <a16:creationId xmlns:a16="http://schemas.microsoft.com/office/drawing/2014/main" id="{8170C882-7131-42DF-8242-D37F9010F237}"/>
              </a:ext>
            </a:extLst>
          </p:cNvPr>
          <p:cNvSpPr>
            <a:spLocks noChangeArrowheads="1"/>
          </p:cNvSpPr>
          <p:nvPr/>
        </p:nvSpPr>
        <p:spPr bwMode="auto">
          <a:xfrm>
            <a:off x="1897569" y="4176570"/>
            <a:ext cx="22762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dirty="0">
                <a:solidFill>
                  <a:srgbClr val="C00000"/>
                </a:solidFill>
                <a:cs typeface="Arial" panose="020B0604020202020204" pitchFamily="34" charset="0"/>
              </a:rPr>
              <a:t>6 Mois</a:t>
            </a:r>
          </a:p>
        </p:txBody>
      </p:sp>
      <p:sp>
        <p:nvSpPr>
          <p:cNvPr id="231" name="Rectangle 240">
            <a:extLst>
              <a:ext uri="{FF2B5EF4-FFF2-40B4-BE49-F238E27FC236}">
                <a16:creationId xmlns:a16="http://schemas.microsoft.com/office/drawing/2014/main" id="{D42764AC-CA43-4805-9A91-A087DD1FFAF9}"/>
              </a:ext>
            </a:extLst>
          </p:cNvPr>
          <p:cNvSpPr>
            <a:spLocks noChangeArrowheads="1"/>
          </p:cNvSpPr>
          <p:nvPr/>
        </p:nvSpPr>
        <p:spPr bwMode="auto">
          <a:xfrm>
            <a:off x="3243753" y="4100296"/>
            <a:ext cx="618759"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72.5 (70.2-74.9%)</a:t>
            </a:r>
          </a:p>
        </p:txBody>
      </p:sp>
      <p:sp>
        <p:nvSpPr>
          <p:cNvPr id="232" name="Rectangle 241">
            <a:extLst>
              <a:ext uri="{FF2B5EF4-FFF2-40B4-BE49-F238E27FC236}">
                <a16:creationId xmlns:a16="http://schemas.microsoft.com/office/drawing/2014/main" id="{876CCA96-FB06-4664-AC75-692A2210B740}"/>
              </a:ext>
            </a:extLst>
          </p:cNvPr>
          <p:cNvSpPr>
            <a:spLocks noChangeArrowheads="1"/>
          </p:cNvSpPr>
          <p:nvPr/>
        </p:nvSpPr>
        <p:spPr bwMode="auto">
          <a:xfrm>
            <a:off x="2693222" y="4100296"/>
            <a:ext cx="549831"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1.12 (0.98-1.27)</a:t>
            </a:r>
          </a:p>
        </p:txBody>
      </p:sp>
      <p:sp>
        <p:nvSpPr>
          <p:cNvPr id="233" name="Rectangle 242">
            <a:extLst>
              <a:ext uri="{FF2B5EF4-FFF2-40B4-BE49-F238E27FC236}">
                <a16:creationId xmlns:a16="http://schemas.microsoft.com/office/drawing/2014/main" id="{CDA31B0B-E248-40C1-9849-B44EB0EF71CA}"/>
              </a:ext>
            </a:extLst>
          </p:cNvPr>
          <p:cNvSpPr>
            <a:spLocks noChangeArrowheads="1"/>
          </p:cNvSpPr>
          <p:nvPr/>
        </p:nvSpPr>
        <p:spPr bwMode="auto">
          <a:xfrm>
            <a:off x="2283842" y="4100296"/>
            <a:ext cx="323807"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471/1534</a:t>
            </a:r>
          </a:p>
        </p:txBody>
      </p:sp>
      <p:sp>
        <p:nvSpPr>
          <p:cNvPr id="234" name="Rectangle 243">
            <a:extLst>
              <a:ext uri="{FF2B5EF4-FFF2-40B4-BE49-F238E27FC236}">
                <a16:creationId xmlns:a16="http://schemas.microsoft.com/office/drawing/2014/main" id="{4700E737-583F-4374-831B-FF6FED02EDB2}"/>
              </a:ext>
            </a:extLst>
          </p:cNvPr>
          <p:cNvSpPr>
            <a:spLocks noChangeArrowheads="1"/>
          </p:cNvSpPr>
          <p:nvPr/>
        </p:nvSpPr>
        <p:spPr bwMode="auto">
          <a:xfrm>
            <a:off x="1897569" y="4100296"/>
            <a:ext cx="22762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dirty="0">
                <a:solidFill>
                  <a:schemeClr val="accent1"/>
                </a:solidFill>
                <a:cs typeface="Arial" panose="020B0604020202020204" pitchFamily="34" charset="0"/>
              </a:rPr>
              <a:t>3 Mois</a:t>
            </a:r>
          </a:p>
        </p:txBody>
      </p:sp>
      <p:sp>
        <p:nvSpPr>
          <p:cNvPr id="236" name="Rectangle 245">
            <a:extLst>
              <a:ext uri="{FF2B5EF4-FFF2-40B4-BE49-F238E27FC236}">
                <a16:creationId xmlns:a16="http://schemas.microsoft.com/office/drawing/2014/main" id="{7B5A3E72-B4DC-4360-ADE1-DA7B2ECB1DC3}"/>
              </a:ext>
            </a:extLst>
          </p:cNvPr>
          <p:cNvSpPr>
            <a:spLocks noChangeArrowheads="1"/>
          </p:cNvSpPr>
          <p:nvPr/>
        </p:nvSpPr>
        <p:spPr bwMode="auto">
          <a:xfrm>
            <a:off x="3243753" y="4026632"/>
            <a:ext cx="697307"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b="1" dirty="0" err="1">
                <a:solidFill>
                  <a:prstClr val="black">
                    <a:lumMod val="65000"/>
                    <a:lumOff val="35000"/>
                  </a:prstClr>
                </a:solidFill>
                <a:cs typeface="Arial" panose="020B0604020202020204" pitchFamily="34" charset="0"/>
              </a:rPr>
              <a:t>Tx</a:t>
            </a:r>
            <a:r>
              <a:rPr lang="fr-FR" altLang="fr-FR" sz="600" b="1" dirty="0">
                <a:solidFill>
                  <a:prstClr val="black">
                    <a:lumMod val="65000"/>
                    <a:lumOff val="35000"/>
                  </a:prstClr>
                </a:solidFill>
                <a:cs typeface="Arial" panose="020B0604020202020204" pitchFamily="34" charset="0"/>
              </a:rPr>
              <a:t> à 5 ans (IC 95%)</a:t>
            </a:r>
            <a:endParaRPr lang="fr-FR" altLang="fr-FR" sz="600" dirty="0">
              <a:solidFill>
                <a:prstClr val="black">
                  <a:lumMod val="65000"/>
                  <a:lumOff val="35000"/>
                </a:prstClr>
              </a:solidFill>
              <a:cs typeface="Arial" panose="020B0604020202020204" pitchFamily="34" charset="0"/>
            </a:endParaRPr>
          </a:p>
        </p:txBody>
      </p:sp>
      <p:sp>
        <p:nvSpPr>
          <p:cNvPr id="237" name="Rectangle 246">
            <a:extLst>
              <a:ext uri="{FF2B5EF4-FFF2-40B4-BE49-F238E27FC236}">
                <a16:creationId xmlns:a16="http://schemas.microsoft.com/office/drawing/2014/main" id="{ADD41D22-89BC-43EC-B724-AE5A8C479881}"/>
              </a:ext>
            </a:extLst>
          </p:cNvPr>
          <p:cNvSpPr>
            <a:spLocks noChangeArrowheads="1"/>
          </p:cNvSpPr>
          <p:nvPr/>
        </p:nvSpPr>
        <p:spPr bwMode="auto">
          <a:xfrm>
            <a:off x="2693222" y="4026632"/>
            <a:ext cx="437620"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b="1" dirty="0">
                <a:solidFill>
                  <a:prstClr val="black">
                    <a:lumMod val="65000"/>
                    <a:lumOff val="35000"/>
                  </a:prstClr>
                </a:solidFill>
                <a:cs typeface="Arial" panose="020B0604020202020204" pitchFamily="34" charset="0"/>
              </a:rPr>
              <a:t>HR (IC 95%)</a:t>
            </a:r>
            <a:endParaRPr lang="fr-FR" altLang="fr-FR" sz="600" dirty="0">
              <a:solidFill>
                <a:prstClr val="black">
                  <a:lumMod val="65000"/>
                  <a:lumOff val="35000"/>
                </a:prstClr>
              </a:solidFill>
              <a:cs typeface="Arial" panose="020B0604020202020204" pitchFamily="34" charset="0"/>
            </a:endParaRPr>
          </a:p>
        </p:txBody>
      </p:sp>
      <p:sp>
        <p:nvSpPr>
          <p:cNvPr id="238" name="Rectangle 247">
            <a:extLst>
              <a:ext uri="{FF2B5EF4-FFF2-40B4-BE49-F238E27FC236}">
                <a16:creationId xmlns:a16="http://schemas.microsoft.com/office/drawing/2014/main" id="{CE05265C-056E-4EFC-A303-AB00A30483C4}"/>
              </a:ext>
            </a:extLst>
          </p:cNvPr>
          <p:cNvSpPr>
            <a:spLocks noChangeArrowheads="1"/>
          </p:cNvSpPr>
          <p:nvPr/>
        </p:nvSpPr>
        <p:spPr bwMode="auto">
          <a:xfrm>
            <a:off x="2229742" y="4026632"/>
            <a:ext cx="45685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b="1">
                <a:solidFill>
                  <a:prstClr val="black">
                    <a:lumMod val="65000"/>
                    <a:lumOff val="35000"/>
                  </a:prstClr>
                </a:solidFill>
                <a:cs typeface="Arial" panose="020B0604020202020204" pitchFamily="34" charset="0"/>
              </a:rPr>
              <a:t>Events/Total</a:t>
            </a:r>
            <a:endParaRPr lang="fr-FR" altLang="fr-FR" sz="600">
              <a:solidFill>
                <a:prstClr val="black">
                  <a:lumMod val="65000"/>
                  <a:lumOff val="35000"/>
                </a:prstClr>
              </a:solidFill>
              <a:cs typeface="Arial" panose="020B0604020202020204" pitchFamily="34" charset="0"/>
            </a:endParaRPr>
          </a:p>
        </p:txBody>
      </p:sp>
      <p:sp>
        <p:nvSpPr>
          <p:cNvPr id="239" name="Rectangle 248">
            <a:extLst>
              <a:ext uri="{FF2B5EF4-FFF2-40B4-BE49-F238E27FC236}">
                <a16:creationId xmlns:a16="http://schemas.microsoft.com/office/drawing/2014/main" id="{86244C6E-FBF3-497F-A816-10944C59C75D}"/>
              </a:ext>
            </a:extLst>
          </p:cNvPr>
          <p:cNvSpPr>
            <a:spLocks noChangeArrowheads="1"/>
          </p:cNvSpPr>
          <p:nvPr/>
        </p:nvSpPr>
        <p:spPr bwMode="auto">
          <a:xfrm>
            <a:off x="1897569" y="4026632"/>
            <a:ext cx="21961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b="1" dirty="0">
                <a:solidFill>
                  <a:prstClr val="black">
                    <a:lumMod val="65000"/>
                    <a:lumOff val="35000"/>
                  </a:prstClr>
                </a:solidFill>
                <a:cs typeface="Arial" panose="020B0604020202020204" pitchFamily="34" charset="0"/>
              </a:rPr>
              <a:t>Durée</a:t>
            </a:r>
            <a:endParaRPr lang="fr-FR" altLang="fr-FR" sz="600" dirty="0">
              <a:solidFill>
                <a:prstClr val="black">
                  <a:lumMod val="65000"/>
                  <a:lumOff val="35000"/>
                </a:prstClr>
              </a:solidFill>
              <a:cs typeface="Arial" panose="020B0604020202020204" pitchFamily="34" charset="0"/>
            </a:endParaRPr>
          </a:p>
        </p:txBody>
      </p:sp>
      <p:sp>
        <p:nvSpPr>
          <p:cNvPr id="240" name="Rectangle 251">
            <a:extLst>
              <a:ext uri="{FF2B5EF4-FFF2-40B4-BE49-F238E27FC236}">
                <a16:creationId xmlns:a16="http://schemas.microsoft.com/office/drawing/2014/main" id="{7C2C7F59-09EF-4254-BAC2-347A1ED86FEB}"/>
              </a:ext>
            </a:extLst>
          </p:cNvPr>
          <p:cNvSpPr>
            <a:spLocks noChangeArrowheads="1"/>
          </p:cNvSpPr>
          <p:nvPr/>
        </p:nvSpPr>
        <p:spPr bwMode="auto">
          <a:xfrm>
            <a:off x="5159154" y="2954526"/>
            <a:ext cx="10419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FFFFFF"/>
                </a:solidFill>
                <a:cs typeface="Arial" panose="020B0604020202020204" pitchFamily="34" charset="0"/>
              </a:rPr>
              <a:t>     </a:t>
            </a:r>
            <a:endParaRPr lang="fr-FR" altLang="fr-FR" sz="600">
              <a:solidFill>
                <a:prstClr val="black"/>
              </a:solidFill>
              <a:cs typeface="Arial" panose="020B0604020202020204" pitchFamily="34" charset="0"/>
            </a:endParaRPr>
          </a:p>
        </p:txBody>
      </p:sp>
      <p:sp>
        <p:nvSpPr>
          <p:cNvPr id="241" name="Rectangle 252">
            <a:extLst>
              <a:ext uri="{FF2B5EF4-FFF2-40B4-BE49-F238E27FC236}">
                <a16:creationId xmlns:a16="http://schemas.microsoft.com/office/drawing/2014/main" id="{95F8100C-3F3F-485F-8EC1-1E9CDF70E9B7}"/>
              </a:ext>
            </a:extLst>
          </p:cNvPr>
          <p:cNvSpPr>
            <a:spLocks noChangeArrowheads="1"/>
          </p:cNvSpPr>
          <p:nvPr/>
        </p:nvSpPr>
        <p:spPr bwMode="auto">
          <a:xfrm>
            <a:off x="5621621" y="2954526"/>
            <a:ext cx="10419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FFFFFF"/>
                </a:solidFill>
                <a:cs typeface="Arial" panose="020B0604020202020204" pitchFamily="34" charset="0"/>
              </a:rPr>
              <a:t>     </a:t>
            </a:r>
            <a:endParaRPr lang="fr-FR" altLang="fr-FR" sz="600">
              <a:solidFill>
                <a:prstClr val="black"/>
              </a:solidFill>
              <a:cs typeface="Arial" panose="020B0604020202020204" pitchFamily="34" charset="0"/>
            </a:endParaRPr>
          </a:p>
        </p:txBody>
      </p:sp>
      <p:sp>
        <p:nvSpPr>
          <p:cNvPr id="242" name="Rectangle 253">
            <a:extLst>
              <a:ext uri="{FF2B5EF4-FFF2-40B4-BE49-F238E27FC236}">
                <a16:creationId xmlns:a16="http://schemas.microsoft.com/office/drawing/2014/main" id="{8AEE8B11-43FD-4B62-866B-A0A9577ECF6C}"/>
              </a:ext>
            </a:extLst>
          </p:cNvPr>
          <p:cNvSpPr>
            <a:spLocks noChangeArrowheads="1"/>
          </p:cNvSpPr>
          <p:nvPr/>
        </p:nvSpPr>
        <p:spPr bwMode="auto">
          <a:xfrm>
            <a:off x="6084087" y="2954526"/>
            <a:ext cx="10419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FFFFFF"/>
                </a:solidFill>
                <a:cs typeface="Arial" panose="020B0604020202020204" pitchFamily="34" charset="0"/>
              </a:rPr>
              <a:t>     </a:t>
            </a:r>
            <a:endParaRPr lang="fr-FR" altLang="fr-FR" sz="600">
              <a:solidFill>
                <a:prstClr val="black"/>
              </a:solidFill>
              <a:cs typeface="Arial" panose="020B0604020202020204" pitchFamily="34" charset="0"/>
            </a:endParaRPr>
          </a:p>
        </p:txBody>
      </p:sp>
      <p:sp>
        <p:nvSpPr>
          <p:cNvPr id="243" name="Rectangle 254">
            <a:extLst>
              <a:ext uri="{FF2B5EF4-FFF2-40B4-BE49-F238E27FC236}">
                <a16:creationId xmlns:a16="http://schemas.microsoft.com/office/drawing/2014/main" id="{370DF3C5-4CA7-4293-9E14-B17FA924C074}"/>
              </a:ext>
            </a:extLst>
          </p:cNvPr>
          <p:cNvSpPr>
            <a:spLocks noChangeArrowheads="1"/>
          </p:cNvSpPr>
          <p:nvPr/>
        </p:nvSpPr>
        <p:spPr bwMode="auto">
          <a:xfrm>
            <a:off x="6546552" y="2954526"/>
            <a:ext cx="10419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FFFFFF"/>
                </a:solidFill>
                <a:cs typeface="Arial" panose="020B0604020202020204" pitchFamily="34" charset="0"/>
              </a:rPr>
              <a:t>     </a:t>
            </a:r>
            <a:endParaRPr lang="fr-FR" altLang="fr-FR" sz="600">
              <a:solidFill>
                <a:prstClr val="black"/>
              </a:solidFill>
              <a:cs typeface="Arial" panose="020B0604020202020204" pitchFamily="34" charset="0"/>
            </a:endParaRPr>
          </a:p>
        </p:txBody>
      </p:sp>
      <p:sp>
        <p:nvSpPr>
          <p:cNvPr id="244" name="Rectangle 255">
            <a:extLst>
              <a:ext uri="{FF2B5EF4-FFF2-40B4-BE49-F238E27FC236}">
                <a16:creationId xmlns:a16="http://schemas.microsoft.com/office/drawing/2014/main" id="{E0DA27E6-40EE-4567-9B1F-39450AE06E7F}"/>
              </a:ext>
            </a:extLst>
          </p:cNvPr>
          <p:cNvSpPr>
            <a:spLocks noChangeArrowheads="1"/>
          </p:cNvSpPr>
          <p:nvPr/>
        </p:nvSpPr>
        <p:spPr bwMode="auto">
          <a:xfrm>
            <a:off x="7009019" y="2954526"/>
            <a:ext cx="10419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FFFFFF"/>
                </a:solidFill>
                <a:cs typeface="Arial" panose="020B0604020202020204" pitchFamily="34" charset="0"/>
              </a:rPr>
              <a:t>     </a:t>
            </a:r>
            <a:endParaRPr lang="fr-FR" altLang="fr-FR" sz="600">
              <a:solidFill>
                <a:prstClr val="black"/>
              </a:solidFill>
              <a:cs typeface="Arial" panose="020B0604020202020204" pitchFamily="34" charset="0"/>
            </a:endParaRPr>
          </a:p>
        </p:txBody>
      </p:sp>
      <p:sp>
        <p:nvSpPr>
          <p:cNvPr id="245" name="Rectangle 256">
            <a:extLst>
              <a:ext uri="{FF2B5EF4-FFF2-40B4-BE49-F238E27FC236}">
                <a16:creationId xmlns:a16="http://schemas.microsoft.com/office/drawing/2014/main" id="{176F59AE-6F6E-4ABA-8C8D-622A752AA13B}"/>
              </a:ext>
            </a:extLst>
          </p:cNvPr>
          <p:cNvSpPr>
            <a:spLocks noChangeArrowheads="1"/>
          </p:cNvSpPr>
          <p:nvPr/>
        </p:nvSpPr>
        <p:spPr bwMode="auto">
          <a:xfrm>
            <a:off x="7481216" y="2954526"/>
            <a:ext cx="8335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FFFFFF"/>
                </a:solidFill>
                <a:cs typeface="Arial" panose="020B0604020202020204" pitchFamily="34" charset="0"/>
              </a:rPr>
              <a:t>    </a:t>
            </a:r>
            <a:endParaRPr lang="fr-FR" altLang="fr-FR" sz="600">
              <a:solidFill>
                <a:prstClr val="black"/>
              </a:solidFill>
              <a:cs typeface="Arial" panose="020B0604020202020204" pitchFamily="34" charset="0"/>
            </a:endParaRPr>
          </a:p>
        </p:txBody>
      </p:sp>
      <p:sp>
        <p:nvSpPr>
          <p:cNvPr id="246" name="Rectangle 257">
            <a:extLst>
              <a:ext uri="{FF2B5EF4-FFF2-40B4-BE49-F238E27FC236}">
                <a16:creationId xmlns:a16="http://schemas.microsoft.com/office/drawing/2014/main" id="{D677616D-C3E5-46AE-B523-BEDE717D41FB}"/>
              </a:ext>
            </a:extLst>
          </p:cNvPr>
          <p:cNvSpPr>
            <a:spLocks noChangeArrowheads="1"/>
          </p:cNvSpPr>
          <p:nvPr/>
        </p:nvSpPr>
        <p:spPr bwMode="auto">
          <a:xfrm>
            <a:off x="7943682" y="2954526"/>
            <a:ext cx="8335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FFFFFF"/>
                </a:solidFill>
                <a:cs typeface="Arial" panose="020B0604020202020204" pitchFamily="34" charset="0"/>
              </a:rPr>
              <a:t>    </a:t>
            </a:r>
            <a:endParaRPr lang="fr-FR" altLang="fr-FR" sz="600">
              <a:solidFill>
                <a:prstClr val="black"/>
              </a:solidFill>
              <a:cs typeface="Arial" panose="020B0604020202020204" pitchFamily="34" charset="0"/>
            </a:endParaRPr>
          </a:p>
        </p:txBody>
      </p:sp>
      <p:sp>
        <p:nvSpPr>
          <p:cNvPr id="247" name="Rectangle 258">
            <a:extLst>
              <a:ext uri="{FF2B5EF4-FFF2-40B4-BE49-F238E27FC236}">
                <a16:creationId xmlns:a16="http://schemas.microsoft.com/office/drawing/2014/main" id="{84C6D7DE-736E-4EE6-A9F8-F1FCF970B54F}"/>
              </a:ext>
            </a:extLst>
          </p:cNvPr>
          <p:cNvSpPr>
            <a:spLocks noChangeArrowheads="1"/>
          </p:cNvSpPr>
          <p:nvPr/>
        </p:nvSpPr>
        <p:spPr bwMode="auto">
          <a:xfrm>
            <a:off x="5159154" y="2890371"/>
            <a:ext cx="10419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E79F00"/>
                </a:solidFill>
                <a:cs typeface="Arial" panose="020B0604020202020204" pitchFamily="34" charset="0"/>
              </a:rPr>
              <a:t>     </a:t>
            </a:r>
          </a:p>
        </p:txBody>
      </p:sp>
      <p:sp>
        <p:nvSpPr>
          <p:cNvPr id="248" name="Rectangle 259">
            <a:extLst>
              <a:ext uri="{FF2B5EF4-FFF2-40B4-BE49-F238E27FC236}">
                <a16:creationId xmlns:a16="http://schemas.microsoft.com/office/drawing/2014/main" id="{4E8410F6-8A6E-4462-82EE-DAFA2F9A07C7}"/>
              </a:ext>
            </a:extLst>
          </p:cNvPr>
          <p:cNvSpPr>
            <a:spLocks noChangeArrowheads="1"/>
          </p:cNvSpPr>
          <p:nvPr/>
        </p:nvSpPr>
        <p:spPr bwMode="auto">
          <a:xfrm>
            <a:off x="5621621" y="2890371"/>
            <a:ext cx="10419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E79F00"/>
                </a:solidFill>
                <a:cs typeface="Arial" panose="020B0604020202020204" pitchFamily="34" charset="0"/>
              </a:rPr>
              <a:t>     </a:t>
            </a:r>
          </a:p>
        </p:txBody>
      </p:sp>
      <p:sp>
        <p:nvSpPr>
          <p:cNvPr id="249" name="Rectangle 260">
            <a:extLst>
              <a:ext uri="{FF2B5EF4-FFF2-40B4-BE49-F238E27FC236}">
                <a16:creationId xmlns:a16="http://schemas.microsoft.com/office/drawing/2014/main" id="{32A6EBBA-EE20-4493-A616-65ABD2A5A98B}"/>
              </a:ext>
            </a:extLst>
          </p:cNvPr>
          <p:cNvSpPr>
            <a:spLocks noChangeArrowheads="1"/>
          </p:cNvSpPr>
          <p:nvPr/>
        </p:nvSpPr>
        <p:spPr bwMode="auto">
          <a:xfrm>
            <a:off x="6084087" y="2890371"/>
            <a:ext cx="10419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E79F00"/>
                </a:solidFill>
                <a:cs typeface="Arial" panose="020B0604020202020204" pitchFamily="34" charset="0"/>
              </a:rPr>
              <a:t>     </a:t>
            </a:r>
          </a:p>
        </p:txBody>
      </p:sp>
      <p:sp>
        <p:nvSpPr>
          <p:cNvPr id="250" name="Rectangle 261">
            <a:extLst>
              <a:ext uri="{FF2B5EF4-FFF2-40B4-BE49-F238E27FC236}">
                <a16:creationId xmlns:a16="http://schemas.microsoft.com/office/drawing/2014/main" id="{CFF806B9-3D90-495E-A593-24E09B11E446}"/>
              </a:ext>
            </a:extLst>
          </p:cNvPr>
          <p:cNvSpPr>
            <a:spLocks noChangeArrowheads="1"/>
          </p:cNvSpPr>
          <p:nvPr/>
        </p:nvSpPr>
        <p:spPr bwMode="auto">
          <a:xfrm>
            <a:off x="6546552" y="2890371"/>
            <a:ext cx="10419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E79F00"/>
                </a:solidFill>
                <a:cs typeface="Arial" panose="020B0604020202020204" pitchFamily="34" charset="0"/>
              </a:rPr>
              <a:t>     </a:t>
            </a:r>
          </a:p>
        </p:txBody>
      </p:sp>
      <p:sp>
        <p:nvSpPr>
          <p:cNvPr id="251" name="Rectangle 262">
            <a:extLst>
              <a:ext uri="{FF2B5EF4-FFF2-40B4-BE49-F238E27FC236}">
                <a16:creationId xmlns:a16="http://schemas.microsoft.com/office/drawing/2014/main" id="{87754436-B336-428F-B2F5-DECF19CE36CF}"/>
              </a:ext>
            </a:extLst>
          </p:cNvPr>
          <p:cNvSpPr>
            <a:spLocks noChangeArrowheads="1"/>
          </p:cNvSpPr>
          <p:nvPr/>
        </p:nvSpPr>
        <p:spPr bwMode="auto">
          <a:xfrm>
            <a:off x="7009019" y="2890371"/>
            <a:ext cx="10419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E79F00"/>
                </a:solidFill>
                <a:cs typeface="Arial" panose="020B0604020202020204" pitchFamily="34" charset="0"/>
              </a:rPr>
              <a:t>     </a:t>
            </a:r>
          </a:p>
        </p:txBody>
      </p:sp>
      <p:sp>
        <p:nvSpPr>
          <p:cNvPr id="252" name="Rectangle 263">
            <a:extLst>
              <a:ext uri="{FF2B5EF4-FFF2-40B4-BE49-F238E27FC236}">
                <a16:creationId xmlns:a16="http://schemas.microsoft.com/office/drawing/2014/main" id="{0BCA7F36-2E1D-4F1A-AB67-10732795D66A}"/>
              </a:ext>
            </a:extLst>
          </p:cNvPr>
          <p:cNvSpPr>
            <a:spLocks noChangeArrowheads="1"/>
          </p:cNvSpPr>
          <p:nvPr/>
        </p:nvSpPr>
        <p:spPr bwMode="auto">
          <a:xfrm>
            <a:off x="7481216" y="2890371"/>
            <a:ext cx="8335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E79F00"/>
                </a:solidFill>
                <a:cs typeface="Arial" panose="020B0604020202020204" pitchFamily="34" charset="0"/>
              </a:rPr>
              <a:t>    </a:t>
            </a:r>
          </a:p>
        </p:txBody>
      </p:sp>
      <p:sp>
        <p:nvSpPr>
          <p:cNvPr id="253" name="Rectangle 264">
            <a:extLst>
              <a:ext uri="{FF2B5EF4-FFF2-40B4-BE49-F238E27FC236}">
                <a16:creationId xmlns:a16="http://schemas.microsoft.com/office/drawing/2014/main" id="{C6331A48-C760-46B5-8B58-32BDCD1B7138}"/>
              </a:ext>
            </a:extLst>
          </p:cNvPr>
          <p:cNvSpPr>
            <a:spLocks noChangeArrowheads="1"/>
          </p:cNvSpPr>
          <p:nvPr/>
        </p:nvSpPr>
        <p:spPr bwMode="auto">
          <a:xfrm>
            <a:off x="7943682" y="2890371"/>
            <a:ext cx="8335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E79F00"/>
                </a:solidFill>
                <a:cs typeface="Arial" panose="020B0604020202020204" pitchFamily="34" charset="0"/>
              </a:rPr>
              <a:t>    </a:t>
            </a:r>
          </a:p>
        </p:txBody>
      </p:sp>
      <p:sp>
        <p:nvSpPr>
          <p:cNvPr id="254" name="Freeform 265">
            <a:extLst>
              <a:ext uri="{FF2B5EF4-FFF2-40B4-BE49-F238E27FC236}">
                <a16:creationId xmlns:a16="http://schemas.microsoft.com/office/drawing/2014/main" id="{EC2A25B9-692F-40DF-8C72-310141DFC7B9}"/>
              </a:ext>
            </a:extLst>
          </p:cNvPr>
          <p:cNvSpPr>
            <a:spLocks/>
          </p:cNvSpPr>
          <p:nvPr/>
        </p:nvSpPr>
        <p:spPr bwMode="auto">
          <a:xfrm>
            <a:off x="5206701" y="1483093"/>
            <a:ext cx="2773693" cy="148722"/>
          </a:xfrm>
          <a:custGeom>
            <a:avLst/>
            <a:gdLst>
              <a:gd name="T0" fmla="*/ 6 w 572"/>
              <a:gd name="T1" fmla="*/ 1 h 38"/>
              <a:gd name="T2" fmla="*/ 67 w 572"/>
              <a:gd name="T3" fmla="*/ 2 h 38"/>
              <a:gd name="T4" fmla="*/ 95 w 572"/>
              <a:gd name="T5" fmla="*/ 3 h 38"/>
              <a:gd name="T6" fmla="*/ 137 w 572"/>
              <a:gd name="T7" fmla="*/ 5 h 38"/>
              <a:gd name="T8" fmla="*/ 169 w 572"/>
              <a:gd name="T9" fmla="*/ 7 h 38"/>
              <a:gd name="T10" fmla="*/ 199 w 572"/>
              <a:gd name="T11" fmla="*/ 9 h 38"/>
              <a:gd name="T12" fmla="*/ 225 w 572"/>
              <a:gd name="T13" fmla="*/ 10 h 38"/>
              <a:gd name="T14" fmla="*/ 244 w 572"/>
              <a:gd name="T15" fmla="*/ 12 h 38"/>
              <a:gd name="T16" fmla="*/ 269 w 572"/>
              <a:gd name="T17" fmla="*/ 13 h 38"/>
              <a:gd name="T18" fmla="*/ 278 w 572"/>
              <a:gd name="T19" fmla="*/ 13 h 38"/>
              <a:gd name="T20" fmla="*/ 282 w 572"/>
              <a:gd name="T21" fmla="*/ 14 h 38"/>
              <a:gd name="T22" fmla="*/ 284 w 572"/>
              <a:gd name="T23" fmla="*/ 14 h 38"/>
              <a:gd name="T24" fmla="*/ 286 w 572"/>
              <a:gd name="T25" fmla="*/ 14 h 38"/>
              <a:gd name="T26" fmla="*/ 288 w 572"/>
              <a:gd name="T27" fmla="*/ 14 h 38"/>
              <a:gd name="T28" fmla="*/ 290 w 572"/>
              <a:gd name="T29" fmla="*/ 15 h 38"/>
              <a:gd name="T30" fmla="*/ 295 w 572"/>
              <a:gd name="T31" fmla="*/ 15 h 38"/>
              <a:gd name="T32" fmla="*/ 307 w 572"/>
              <a:gd name="T33" fmla="*/ 16 h 38"/>
              <a:gd name="T34" fmla="*/ 324 w 572"/>
              <a:gd name="T35" fmla="*/ 17 h 38"/>
              <a:gd name="T36" fmla="*/ 335 w 572"/>
              <a:gd name="T37" fmla="*/ 19 h 38"/>
              <a:gd name="T38" fmla="*/ 354 w 572"/>
              <a:gd name="T39" fmla="*/ 20 h 38"/>
              <a:gd name="T40" fmla="*/ 372 w 572"/>
              <a:gd name="T41" fmla="*/ 21 h 38"/>
              <a:gd name="T42" fmla="*/ 381 w 572"/>
              <a:gd name="T43" fmla="*/ 22 h 38"/>
              <a:gd name="T44" fmla="*/ 386 w 572"/>
              <a:gd name="T45" fmla="*/ 23 h 38"/>
              <a:gd name="T46" fmla="*/ 399 w 572"/>
              <a:gd name="T47" fmla="*/ 24 h 38"/>
              <a:gd name="T48" fmla="*/ 418 w 572"/>
              <a:gd name="T49" fmla="*/ 25 h 38"/>
              <a:gd name="T50" fmla="*/ 430 w 572"/>
              <a:gd name="T51" fmla="*/ 26 h 38"/>
              <a:gd name="T52" fmla="*/ 438 w 572"/>
              <a:gd name="T53" fmla="*/ 27 h 38"/>
              <a:gd name="T54" fmla="*/ 450 w 572"/>
              <a:gd name="T55" fmla="*/ 27 h 38"/>
              <a:gd name="T56" fmla="*/ 459 w 572"/>
              <a:gd name="T57" fmla="*/ 28 h 38"/>
              <a:gd name="T58" fmla="*/ 464 w 572"/>
              <a:gd name="T59" fmla="*/ 28 h 38"/>
              <a:gd name="T60" fmla="*/ 467 w 572"/>
              <a:gd name="T61" fmla="*/ 28 h 38"/>
              <a:gd name="T62" fmla="*/ 470 w 572"/>
              <a:gd name="T63" fmla="*/ 28 h 38"/>
              <a:gd name="T64" fmla="*/ 472 w 572"/>
              <a:gd name="T65" fmla="*/ 28 h 38"/>
              <a:gd name="T66" fmla="*/ 474 w 572"/>
              <a:gd name="T67" fmla="*/ 28 h 38"/>
              <a:gd name="T68" fmla="*/ 477 w 572"/>
              <a:gd name="T69" fmla="*/ 29 h 38"/>
              <a:gd name="T70" fmla="*/ 477 w 572"/>
              <a:gd name="T71" fmla="*/ 29 h 38"/>
              <a:gd name="T72" fmla="*/ 478 w 572"/>
              <a:gd name="T73" fmla="*/ 29 h 38"/>
              <a:gd name="T74" fmla="*/ 479 w 572"/>
              <a:gd name="T75" fmla="*/ 29 h 38"/>
              <a:gd name="T76" fmla="*/ 480 w 572"/>
              <a:gd name="T77" fmla="*/ 29 h 38"/>
              <a:gd name="T78" fmla="*/ 482 w 572"/>
              <a:gd name="T79" fmla="*/ 29 h 38"/>
              <a:gd name="T80" fmla="*/ 483 w 572"/>
              <a:gd name="T81" fmla="*/ 29 h 38"/>
              <a:gd name="T82" fmla="*/ 486 w 572"/>
              <a:gd name="T83" fmla="*/ 30 h 38"/>
              <a:gd name="T84" fmla="*/ 490 w 572"/>
              <a:gd name="T85" fmla="*/ 30 h 38"/>
              <a:gd name="T86" fmla="*/ 493 w 572"/>
              <a:gd name="T87" fmla="*/ 31 h 38"/>
              <a:gd name="T88" fmla="*/ 496 w 572"/>
              <a:gd name="T89" fmla="*/ 31 h 38"/>
              <a:gd name="T90" fmla="*/ 500 w 572"/>
              <a:gd name="T91" fmla="*/ 31 h 38"/>
              <a:gd name="T92" fmla="*/ 505 w 572"/>
              <a:gd name="T93" fmla="*/ 32 h 38"/>
              <a:gd name="T94" fmla="*/ 508 w 572"/>
              <a:gd name="T95" fmla="*/ 32 h 38"/>
              <a:gd name="T96" fmla="*/ 511 w 572"/>
              <a:gd name="T97" fmla="*/ 32 h 38"/>
              <a:gd name="T98" fmla="*/ 517 w 572"/>
              <a:gd name="T99" fmla="*/ 32 h 38"/>
              <a:gd name="T100" fmla="*/ 520 w 572"/>
              <a:gd name="T101" fmla="*/ 33 h 38"/>
              <a:gd name="T102" fmla="*/ 524 w 572"/>
              <a:gd name="T103" fmla="*/ 33 h 38"/>
              <a:gd name="T104" fmla="*/ 528 w 572"/>
              <a:gd name="T105" fmla="*/ 33 h 38"/>
              <a:gd name="T106" fmla="*/ 532 w 572"/>
              <a:gd name="T107" fmla="*/ 33 h 38"/>
              <a:gd name="T108" fmla="*/ 537 w 572"/>
              <a:gd name="T109" fmla="*/ 34 h 38"/>
              <a:gd name="T110" fmla="*/ 544 w 572"/>
              <a:gd name="T111" fmla="*/ 35 h 38"/>
              <a:gd name="T112" fmla="*/ 547 w 572"/>
              <a:gd name="T113" fmla="*/ 35 h 38"/>
              <a:gd name="T114" fmla="*/ 552 w 572"/>
              <a:gd name="T115" fmla="*/ 36 h 38"/>
              <a:gd name="T116" fmla="*/ 557 w 572"/>
              <a:gd name="T117" fmla="*/ 36 h 38"/>
              <a:gd name="T118" fmla="*/ 561 w 572"/>
              <a:gd name="T119" fmla="*/ 37 h 38"/>
              <a:gd name="T120" fmla="*/ 565 w 572"/>
              <a:gd name="T121" fmla="*/ 37 h 38"/>
              <a:gd name="T122" fmla="*/ 568 w 572"/>
              <a:gd name="T123" fmla="*/ 38 h 38"/>
              <a:gd name="T124" fmla="*/ 571 w 572"/>
              <a:gd name="T12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2" h="38">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2" y="0"/>
                </a:lnTo>
                <a:lnTo>
                  <a:pt x="2" y="0"/>
                </a:lnTo>
                <a:lnTo>
                  <a:pt x="2" y="0"/>
                </a:lnTo>
                <a:lnTo>
                  <a:pt x="4" y="0"/>
                </a:lnTo>
                <a:lnTo>
                  <a:pt x="4" y="0"/>
                </a:lnTo>
                <a:lnTo>
                  <a:pt x="4" y="0"/>
                </a:lnTo>
                <a:lnTo>
                  <a:pt x="6" y="0"/>
                </a:lnTo>
                <a:lnTo>
                  <a:pt x="6" y="1"/>
                </a:lnTo>
                <a:lnTo>
                  <a:pt x="6" y="1"/>
                </a:lnTo>
                <a:lnTo>
                  <a:pt x="7" y="1"/>
                </a:lnTo>
                <a:lnTo>
                  <a:pt x="7" y="1"/>
                </a:lnTo>
                <a:lnTo>
                  <a:pt x="7" y="1"/>
                </a:lnTo>
                <a:lnTo>
                  <a:pt x="11" y="1"/>
                </a:lnTo>
                <a:lnTo>
                  <a:pt x="11" y="1"/>
                </a:lnTo>
                <a:lnTo>
                  <a:pt x="11" y="1"/>
                </a:lnTo>
                <a:lnTo>
                  <a:pt x="19" y="1"/>
                </a:lnTo>
                <a:lnTo>
                  <a:pt x="19" y="1"/>
                </a:lnTo>
                <a:lnTo>
                  <a:pt x="19" y="1"/>
                </a:lnTo>
                <a:lnTo>
                  <a:pt x="19" y="1"/>
                </a:lnTo>
                <a:lnTo>
                  <a:pt x="19" y="1"/>
                </a:lnTo>
                <a:lnTo>
                  <a:pt x="19" y="1"/>
                </a:lnTo>
                <a:lnTo>
                  <a:pt x="23" y="1"/>
                </a:lnTo>
                <a:lnTo>
                  <a:pt x="23" y="1"/>
                </a:lnTo>
                <a:lnTo>
                  <a:pt x="23" y="1"/>
                </a:lnTo>
                <a:lnTo>
                  <a:pt x="23" y="1"/>
                </a:lnTo>
                <a:lnTo>
                  <a:pt x="23" y="1"/>
                </a:lnTo>
                <a:lnTo>
                  <a:pt x="23" y="1"/>
                </a:lnTo>
                <a:lnTo>
                  <a:pt x="29" y="1"/>
                </a:lnTo>
                <a:lnTo>
                  <a:pt x="29" y="1"/>
                </a:lnTo>
                <a:lnTo>
                  <a:pt x="29" y="1"/>
                </a:lnTo>
                <a:lnTo>
                  <a:pt x="39" y="1"/>
                </a:lnTo>
                <a:lnTo>
                  <a:pt x="39" y="2"/>
                </a:lnTo>
                <a:lnTo>
                  <a:pt x="39" y="2"/>
                </a:lnTo>
                <a:lnTo>
                  <a:pt x="45" y="2"/>
                </a:lnTo>
                <a:lnTo>
                  <a:pt x="45" y="2"/>
                </a:lnTo>
                <a:lnTo>
                  <a:pt x="45" y="2"/>
                </a:lnTo>
                <a:lnTo>
                  <a:pt x="54" y="2"/>
                </a:lnTo>
                <a:lnTo>
                  <a:pt x="54" y="2"/>
                </a:lnTo>
                <a:lnTo>
                  <a:pt x="54" y="2"/>
                </a:lnTo>
                <a:lnTo>
                  <a:pt x="61" y="2"/>
                </a:lnTo>
                <a:lnTo>
                  <a:pt x="61" y="2"/>
                </a:lnTo>
                <a:lnTo>
                  <a:pt x="61" y="2"/>
                </a:lnTo>
                <a:lnTo>
                  <a:pt x="61" y="2"/>
                </a:lnTo>
                <a:lnTo>
                  <a:pt x="61" y="2"/>
                </a:lnTo>
                <a:lnTo>
                  <a:pt x="61" y="2"/>
                </a:lnTo>
                <a:lnTo>
                  <a:pt x="67" y="2"/>
                </a:lnTo>
                <a:lnTo>
                  <a:pt x="67" y="2"/>
                </a:lnTo>
                <a:lnTo>
                  <a:pt x="67" y="2"/>
                </a:lnTo>
                <a:lnTo>
                  <a:pt x="67" y="2"/>
                </a:lnTo>
                <a:lnTo>
                  <a:pt x="67" y="2"/>
                </a:lnTo>
                <a:lnTo>
                  <a:pt x="67" y="2"/>
                </a:lnTo>
                <a:lnTo>
                  <a:pt x="73" y="2"/>
                </a:lnTo>
                <a:lnTo>
                  <a:pt x="73" y="2"/>
                </a:lnTo>
                <a:lnTo>
                  <a:pt x="73" y="2"/>
                </a:lnTo>
                <a:lnTo>
                  <a:pt x="74" y="2"/>
                </a:lnTo>
                <a:lnTo>
                  <a:pt x="74" y="3"/>
                </a:lnTo>
                <a:lnTo>
                  <a:pt x="74" y="3"/>
                </a:lnTo>
                <a:lnTo>
                  <a:pt x="76" y="3"/>
                </a:lnTo>
                <a:lnTo>
                  <a:pt x="76" y="3"/>
                </a:lnTo>
                <a:lnTo>
                  <a:pt x="76" y="3"/>
                </a:lnTo>
                <a:lnTo>
                  <a:pt x="77" y="3"/>
                </a:lnTo>
                <a:lnTo>
                  <a:pt x="77" y="3"/>
                </a:lnTo>
                <a:lnTo>
                  <a:pt x="77" y="3"/>
                </a:lnTo>
                <a:lnTo>
                  <a:pt x="80" y="3"/>
                </a:lnTo>
                <a:lnTo>
                  <a:pt x="80" y="3"/>
                </a:lnTo>
                <a:lnTo>
                  <a:pt x="80" y="3"/>
                </a:lnTo>
                <a:lnTo>
                  <a:pt x="84" y="3"/>
                </a:lnTo>
                <a:lnTo>
                  <a:pt x="84" y="3"/>
                </a:lnTo>
                <a:lnTo>
                  <a:pt x="84" y="3"/>
                </a:lnTo>
                <a:lnTo>
                  <a:pt x="86" y="3"/>
                </a:lnTo>
                <a:lnTo>
                  <a:pt x="86" y="3"/>
                </a:lnTo>
                <a:lnTo>
                  <a:pt x="86" y="3"/>
                </a:lnTo>
                <a:lnTo>
                  <a:pt x="89" y="3"/>
                </a:lnTo>
                <a:lnTo>
                  <a:pt x="89" y="3"/>
                </a:lnTo>
                <a:lnTo>
                  <a:pt x="89" y="3"/>
                </a:lnTo>
                <a:lnTo>
                  <a:pt x="90" y="3"/>
                </a:lnTo>
                <a:lnTo>
                  <a:pt x="90" y="3"/>
                </a:lnTo>
                <a:lnTo>
                  <a:pt x="90" y="3"/>
                </a:lnTo>
                <a:lnTo>
                  <a:pt x="94" y="3"/>
                </a:lnTo>
                <a:lnTo>
                  <a:pt x="94" y="3"/>
                </a:lnTo>
                <a:lnTo>
                  <a:pt x="94" y="3"/>
                </a:lnTo>
                <a:lnTo>
                  <a:pt x="95" y="3"/>
                </a:lnTo>
                <a:lnTo>
                  <a:pt x="95" y="3"/>
                </a:lnTo>
                <a:lnTo>
                  <a:pt x="95" y="3"/>
                </a:lnTo>
                <a:lnTo>
                  <a:pt x="98" y="3"/>
                </a:lnTo>
                <a:lnTo>
                  <a:pt x="98" y="3"/>
                </a:lnTo>
                <a:lnTo>
                  <a:pt x="98" y="3"/>
                </a:lnTo>
                <a:lnTo>
                  <a:pt x="100" y="3"/>
                </a:lnTo>
                <a:lnTo>
                  <a:pt x="100" y="4"/>
                </a:lnTo>
                <a:lnTo>
                  <a:pt x="100" y="4"/>
                </a:lnTo>
                <a:lnTo>
                  <a:pt x="101" y="4"/>
                </a:lnTo>
                <a:lnTo>
                  <a:pt x="101" y="4"/>
                </a:lnTo>
                <a:lnTo>
                  <a:pt x="101" y="4"/>
                </a:lnTo>
                <a:lnTo>
                  <a:pt x="101" y="4"/>
                </a:lnTo>
                <a:lnTo>
                  <a:pt x="101" y="4"/>
                </a:lnTo>
                <a:lnTo>
                  <a:pt x="101" y="4"/>
                </a:lnTo>
                <a:lnTo>
                  <a:pt x="105" y="4"/>
                </a:lnTo>
                <a:lnTo>
                  <a:pt x="105" y="4"/>
                </a:lnTo>
                <a:lnTo>
                  <a:pt x="105" y="4"/>
                </a:lnTo>
                <a:lnTo>
                  <a:pt x="119" y="4"/>
                </a:lnTo>
                <a:lnTo>
                  <a:pt x="119" y="4"/>
                </a:lnTo>
                <a:lnTo>
                  <a:pt x="119" y="4"/>
                </a:lnTo>
                <a:lnTo>
                  <a:pt x="123" y="4"/>
                </a:lnTo>
                <a:lnTo>
                  <a:pt x="123" y="4"/>
                </a:lnTo>
                <a:lnTo>
                  <a:pt x="123" y="4"/>
                </a:lnTo>
                <a:lnTo>
                  <a:pt x="123" y="4"/>
                </a:lnTo>
                <a:lnTo>
                  <a:pt x="123" y="4"/>
                </a:lnTo>
                <a:lnTo>
                  <a:pt x="123" y="4"/>
                </a:lnTo>
                <a:lnTo>
                  <a:pt x="125" y="4"/>
                </a:lnTo>
                <a:lnTo>
                  <a:pt x="125" y="4"/>
                </a:lnTo>
                <a:lnTo>
                  <a:pt x="125" y="4"/>
                </a:lnTo>
                <a:lnTo>
                  <a:pt x="136" y="4"/>
                </a:lnTo>
                <a:lnTo>
                  <a:pt x="136" y="4"/>
                </a:lnTo>
                <a:lnTo>
                  <a:pt x="136" y="4"/>
                </a:lnTo>
                <a:lnTo>
                  <a:pt x="136" y="4"/>
                </a:lnTo>
                <a:lnTo>
                  <a:pt x="136" y="5"/>
                </a:lnTo>
                <a:lnTo>
                  <a:pt x="136" y="5"/>
                </a:lnTo>
                <a:lnTo>
                  <a:pt x="137" y="5"/>
                </a:lnTo>
                <a:lnTo>
                  <a:pt x="137" y="5"/>
                </a:lnTo>
                <a:lnTo>
                  <a:pt x="137" y="5"/>
                </a:lnTo>
                <a:lnTo>
                  <a:pt x="138" y="5"/>
                </a:lnTo>
                <a:lnTo>
                  <a:pt x="138" y="5"/>
                </a:lnTo>
                <a:lnTo>
                  <a:pt x="138" y="5"/>
                </a:lnTo>
                <a:lnTo>
                  <a:pt x="141" y="5"/>
                </a:lnTo>
                <a:lnTo>
                  <a:pt x="141" y="5"/>
                </a:lnTo>
                <a:lnTo>
                  <a:pt x="141" y="5"/>
                </a:lnTo>
                <a:lnTo>
                  <a:pt x="143" y="5"/>
                </a:lnTo>
                <a:lnTo>
                  <a:pt x="143" y="6"/>
                </a:lnTo>
                <a:lnTo>
                  <a:pt x="143" y="6"/>
                </a:lnTo>
                <a:lnTo>
                  <a:pt x="145" y="6"/>
                </a:lnTo>
                <a:lnTo>
                  <a:pt x="145" y="6"/>
                </a:lnTo>
                <a:lnTo>
                  <a:pt x="145" y="6"/>
                </a:lnTo>
                <a:lnTo>
                  <a:pt x="145" y="6"/>
                </a:lnTo>
                <a:lnTo>
                  <a:pt x="145" y="6"/>
                </a:lnTo>
                <a:lnTo>
                  <a:pt x="145" y="6"/>
                </a:lnTo>
                <a:lnTo>
                  <a:pt x="146" y="6"/>
                </a:lnTo>
                <a:lnTo>
                  <a:pt x="146" y="6"/>
                </a:lnTo>
                <a:lnTo>
                  <a:pt x="146" y="6"/>
                </a:lnTo>
                <a:lnTo>
                  <a:pt x="150" y="6"/>
                </a:lnTo>
                <a:lnTo>
                  <a:pt x="150" y="6"/>
                </a:lnTo>
                <a:lnTo>
                  <a:pt x="150" y="6"/>
                </a:lnTo>
                <a:lnTo>
                  <a:pt x="152" y="6"/>
                </a:lnTo>
                <a:lnTo>
                  <a:pt x="152" y="7"/>
                </a:lnTo>
                <a:lnTo>
                  <a:pt x="152" y="7"/>
                </a:lnTo>
                <a:lnTo>
                  <a:pt x="154" y="7"/>
                </a:lnTo>
                <a:lnTo>
                  <a:pt x="154" y="7"/>
                </a:lnTo>
                <a:lnTo>
                  <a:pt x="154" y="7"/>
                </a:lnTo>
                <a:lnTo>
                  <a:pt x="164" y="7"/>
                </a:lnTo>
                <a:lnTo>
                  <a:pt x="164" y="7"/>
                </a:lnTo>
                <a:lnTo>
                  <a:pt x="164" y="7"/>
                </a:lnTo>
                <a:lnTo>
                  <a:pt x="166" y="7"/>
                </a:lnTo>
                <a:lnTo>
                  <a:pt x="166" y="7"/>
                </a:lnTo>
                <a:lnTo>
                  <a:pt x="166" y="7"/>
                </a:lnTo>
                <a:lnTo>
                  <a:pt x="167" y="7"/>
                </a:lnTo>
                <a:lnTo>
                  <a:pt x="167" y="7"/>
                </a:lnTo>
                <a:lnTo>
                  <a:pt x="167" y="7"/>
                </a:lnTo>
                <a:lnTo>
                  <a:pt x="169" y="7"/>
                </a:lnTo>
                <a:lnTo>
                  <a:pt x="169" y="7"/>
                </a:lnTo>
                <a:lnTo>
                  <a:pt x="169" y="7"/>
                </a:lnTo>
                <a:lnTo>
                  <a:pt x="170" y="7"/>
                </a:lnTo>
                <a:lnTo>
                  <a:pt x="170" y="8"/>
                </a:lnTo>
                <a:lnTo>
                  <a:pt x="170" y="8"/>
                </a:lnTo>
                <a:lnTo>
                  <a:pt x="170" y="8"/>
                </a:lnTo>
                <a:lnTo>
                  <a:pt x="170" y="8"/>
                </a:lnTo>
                <a:lnTo>
                  <a:pt x="170" y="8"/>
                </a:lnTo>
                <a:lnTo>
                  <a:pt x="181" y="8"/>
                </a:lnTo>
                <a:lnTo>
                  <a:pt x="181" y="8"/>
                </a:lnTo>
                <a:lnTo>
                  <a:pt x="181" y="8"/>
                </a:lnTo>
                <a:lnTo>
                  <a:pt x="185" y="8"/>
                </a:lnTo>
                <a:lnTo>
                  <a:pt x="185" y="8"/>
                </a:lnTo>
                <a:lnTo>
                  <a:pt x="185" y="8"/>
                </a:lnTo>
                <a:lnTo>
                  <a:pt x="186" y="8"/>
                </a:lnTo>
                <a:lnTo>
                  <a:pt x="186" y="8"/>
                </a:lnTo>
                <a:lnTo>
                  <a:pt x="186" y="8"/>
                </a:lnTo>
                <a:lnTo>
                  <a:pt x="187" y="8"/>
                </a:lnTo>
                <a:lnTo>
                  <a:pt x="187" y="8"/>
                </a:lnTo>
                <a:lnTo>
                  <a:pt x="187" y="8"/>
                </a:lnTo>
                <a:lnTo>
                  <a:pt x="190" y="8"/>
                </a:lnTo>
                <a:lnTo>
                  <a:pt x="190" y="8"/>
                </a:lnTo>
                <a:lnTo>
                  <a:pt x="190" y="8"/>
                </a:lnTo>
                <a:lnTo>
                  <a:pt x="191" y="8"/>
                </a:lnTo>
                <a:lnTo>
                  <a:pt x="191" y="8"/>
                </a:lnTo>
                <a:lnTo>
                  <a:pt x="191" y="8"/>
                </a:lnTo>
                <a:lnTo>
                  <a:pt x="195" y="8"/>
                </a:lnTo>
                <a:lnTo>
                  <a:pt x="195" y="8"/>
                </a:lnTo>
                <a:lnTo>
                  <a:pt x="195" y="8"/>
                </a:lnTo>
                <a:lnTo>
                  <a:pt x="196" y="8"/>
                </a:lnTo>
                <a:lnTo>
                  <a:pt x="196" y="8"/>
                </a:lnTo>
                <a:lnTo>
                  <a:pt x="196" y="8"/>
                </a:lnTo>
                <a:lnTo>
                  <a:pt x="196" y="8"/>
                </a:lnTo>
                <a:lnTo>
                  <a:pt x="196" y="9"/>
                </a:lnTo>
                <a:lnTo>
                  <a:pt x="196" y="9"/>
                </a:lnTo>
                <a:lnTo>
                  <a:pt x="199" y="9"/>
                </a:lnTo>
                <a:lnTo>
                  <a:pt x="199" y="9"/>
                </a:lnTo>
                <a:lnTo>
                  <a:pt x="199" y="9"/>
                </a:lnTo>
                <a:lnTo>
                  <a:pt x="200" y="9"/>
                </a:lnTo>
                <a:lnTo>
                  <a:pt x="200" y="9"/>
                </a:lnTo>
                <a:lnTo>
                  <a:pt x="200" y="9"/>
                </a:lnTo>
                <a:lnTo>
                  <a:pt x="203" y="9"/>
                </a:lnTo>
                <a:lnTo>
                  <a:pt x="203" y="9"/>
                </a:lnTo>
                <a:lnTo>
                  <a:pt x="203" y="9"/>
                </a:lnTo>
                <a:lnTo>
                  <a:pt x="206" y="9"/>
                </a:lnTo>
                <a:lnTo>
                  <a:pt x="206" y="9"/>
                </a:lnTo>
                <a:lnTo>
                  <a:pt x="206" y="9"/>
                </a:lnTo>
                <a:lnTo>
                  <a:pt x="207" y="9"/>
                </a:lnTo>
                <a:lnTo>
                  <a:pt x="207" y="9"/>
                </a:lnTo>
                <a:lnTo>
                  <a:pt x="207" y="9"/>
                </a:lnTo>
                <a:lnTo>
                  <a:pt x="209" y="9"/>
                </a:lnTo>
                <a:lnTo>
                  <a:pt x="209" y="9"/>
                </a:lnTo>
                <a:lnTo>
                  <a:pt x="209" y="9"/>
                </a:lnTo>
                <a:lnTo>
                  <a:pt x="209" y="9"/>
                </a:lnTo>
                <a:lnTo>
                  <a:pt x="209" y="10"/>
                </a:lnTo>
                <a:lnTo>
                  <a:pt x="209" y="10"/>
                </a:lnTo>
                <a:lnTo>
                  <a:pt x="210" y="10"/>
                </a:lnTo>
                <a:lnTo>
                  <a:pt x="210" y="10"/>
                </a:lnTo>
                <a:lnTo>
                  <a:pt x="210" y="10"/>
                </a:lnTo>
                <a:lnTo>
                  <a:pt x="211" y="10"/>
                </a:lnTo>
                <a:lnTo>
                  <a:pt x="211" y="10"/>
                </a:lnTo>
                <a:lnTo>
                  <a:pt x="211" y="10"/>
                </a:lnTo>
                <a:lnTo>
                  <a:pt x="211" y="10"/>
                </a:lnTo>
                <a:lnTo>
                  <a:pt x="211" y="10"/>
                </a:lnTo>
                <a:lnTo>
                  <a:pt x="211" y="10"/>
                </a:lnTo>
                <a:lnTo>
                  <a:pt x="217" y="10"/>
                </a:lnTo>
                <a:lnTo>
                  <a:pt x="217" y="10"/>
                </a:lnTo>
                <a:lnTo>
                  <a:pt x="217" y="10"/>
                </a:lnTo>
                <a:lnTo>
                  <a:pt x="219" y="10"/>
                </a:lnTo>
                <a:lnTo>
                  <a:pt x="219" y="10"/>
                </a:lnTo>
                <a:lnTo>
                  <a:pt x="219" y="10"/>
                </a:lnTo>
                <a:lnTo>
                  <a:pt x="225" y="10"/>
                </a:lnTo>
                <a:lnTo>
                  <a:pt x="225" y="10"/>
                </a:lnTo>
                <a:lnTo>
                  <a:pt x="225" y="10"/>
                </a:lnTo>
                <a:lnTo>
                  <a:pt x="226" y="10"/>
                </a:lnTo>
                <a:lnTo>
                  <a:pt x="226" y="11"/>
                </a:lnTo>
                <a:lnTo>
                  <a:pt x="226" y="11"/>
                </a:lnTo>
                <a:lnTo>
                  <a:pt x="228" y="11"/>
                </a:lnTo>
                <a:lnTo>
                  <a:pt x="228" y="11"/>
                </a:lnTo>
                <a:lnTo>
                  <a:pt x="228" y="11"/>
                </a:lnTo>
                <a:lnTo>
                  <a:pt x="228" y="11"/>
                </a:lnTo>
                <a:lnTo>
                  <a:pt x="228" y="11"/>
                </a:lnTo>
                <a:lnTo>
                  <a:pt x="228" y="11"/>
                </a:lnTo>
                <a:lnTo>
                  <a:pt x="229" y="11"/>
                </a:lnTo>
                <a:lnTo>
                  <a:pt x="229" y="11"/>
                </a:lnTo>
                <a:lnTo>
                  <a:pt x="229" y="11"/>
                </a:lnTo>
                <a:lnTo>
                  <a:pt x="229" y="11"/>
                </a:lnTo>
                <a:lnTo>
                  <a:pt x="229" y="11"/>
                </a:lnTo>
                <a:lnTo>
                  <a:pt x="229" y="11"/>
                </a:lnTo>
                <a:lnTo>
                  <a:pt x="232" y="11"/>
                </a:lnTo>
                <a:lnTo>
                  <a:pt x="232" y="11"/>
                </a:lnTo>
                <a:lnTo>
                  <a:pt x="232" y="11"/>
                </a:lnTo>
                <a:lnTo>
                  <a:pt x="233" y="11"/>
                </a:lnTo>
                <a:lnTo>
                  <a:pt x="233" y="11"/>
                </a:lnTo>
                <a:lnTo>
                  <a:pt x="233" y="11"/>
                </a:lnTo>
                <a:lnTo>
                  <a:pt x="234" y="11"/>
                </a:lnTo>
                <a:lnTo>
                  <a:pt x="234" y="12"/>
                </a:lnTo>
                <a:lnTo>
                  <a:pt x="234" y="12"/>
                </a:lnTo>
                <a:lnTo>
                  <a:pt x="241" y="12"/>
                </a:lnTo>
                <a:lnTo>
                  <a:pt x="241" y="12"/>
                </a:lnTo>
                <a:lnTo>
                  <a:pt x="241" y="12"/>
                </a:lnTo>
                <a:lnTo>
                  <a:pt x="241" y="12"/>
                </a:lnTo>
                <a:lnTo>
                  <a:pt x="241" y="12"/>
                </a:lnTo>
                <a:lnTo>
                  <a:pt x="241" y="12"/>
                </a:lnTo>
                <a:lnTo>
                  <a:pt x="244" y="12"/>
                </a:lnTo>
                <a:lnTo>
                  <a:pt x="244" y="12"/>
                </a:lnTo>
                <a:lnTo>
                  <a:pt x="244" y="12"/>
                </a:lnTo>
                <a:lnTo>
                  <a:pt x="244" y="12"/>
                </a:lnTo>
                <a:lnTo>
                  <a:pt x="244" y="12"/>
                </a:lnTo>
                <a:lnTo>
                  <a:pt x="244" y="12"/>
                </a:lnTo>
                <a:lnTo>
                  <a:pt x="244" y="12"/>
                </a:lnTo>
                <a:lnTo>
                  <a:pt x="244" y="12"/>
                </a:lnTo>
                <a:lnTo>
                  <a:pt x="244" y="12"/>
                </a:lnTo>
                <a:lnTo>
                  <a:pt x="248" y="12"/>
                </a:lnTo>
                <a:lnTo>
                  <a:pt x="248" y="12"/>
                </a:lnTo>
                <a:lnTo>
                  <a:pt x="248" y="12"/>
                </a:lnTo>
                <a:lnTo>
                  <a:pt x="251" y="12"/>
                </a:lnTo>
                <a:lnTo>
                  <a:pt x="251" y="12"/>
                </a:lnTo>
                <a:lnTo>
                  <a:pt x="251" y="12"/>
                </a:lnTo>
                <a:lnTo>
                  <a:pt x="252" y="12"/>
                </a:lnTo>
                <a:lnTo>
                  <a:pt x="252" y="12"/>
                </a:lnTo>
                <a:lnTo>
                  <a:pt x="252" y="12"/>
                </a:lnTo>
                <a:lnTo>
                  <a:pt x="254" y="12"/>
                </a:lnTo>
                <a:lnTo>
                  <a:pt x="254" y="13"/>
                </a:lnTo>
                <a:lnTo>
                  <a:pt x="254" y="13"/>
                </a:lnTo>
                <a:lnTo>
                  <a:pt x="257" y="13"/>
                </a:lnTo>
                <a:lnTo>
                  <a:pt x="257" y="13"/>
                </a:lnTo>
                <a:lnTo>
                  <a:pt x="257" y="13"/>
                </a:lnTo>
                <a:lnTo>
                  <a:pt x="257" y="13"/>
                </a:lnTo>
                <a:lnTo>
                  <a:pt x="257" y="13"/>
                </a:lnTo>
                <a:lnTo>
                  <a:pt x="257" y="13"/>
                </a:lnTo>
                <a:lnTo>
                  <a:pt x="258" y="13"/>
                </a:lnTo>
                <a:lnTo>
                  <a:pt x="258" y="13"/>
                </a:lnTo>
                <a:lnTo>
                  <a:pt x="258" y="13"/>
                </a:lnTo>
                <a:lnTo>
                  <a:pt x="260" y="13"/>
                </a:lnTo>
                <a:lnTo>
                  <a:pt x="260" y="13"/>
                </a:lnTo>
                <a:lnTo>
                  <a:pt x="260" y="13"/>
                </a:lnTo>
                <a:lnTo>
                  <a:pt x="260" y="13"/>
                </a:lnTo>
                <a:lnTo>
                  <a:pt x="260" y="13"/>
                </a:lnTo>
                <a:lnTo>
                  <a:pt x="260" y="13"/>
                </a:lnTo>
                <a:lnTo>
                  <a:pt x="264" y="13"/>
                </a:lnTo>
                <a:lnTo>
                  <a:pt x="264" y="13"/>
                </a:lnTo>
                <a:lnTo>
                  <a:pt x="264" y="13"/>
                </a:lnTo>
                <a:lnTo>
                  <a:pt x="267" y="13"/>
                </a:lnTo>
                <a:lnTo>
                  <a:pt x="267" y="13"/>
                </a:lnTo>
                <a:lnTo>
                  <a:pt x="267" y="13"/>
                </a:lnTo>
                <a:lnTo>
                  <a:pt x="269" y="13"/>
                </a:lnTo>
                <a:lnTo>
                  <a:pt x="269" y="13"/>
                </a:lnTo>
                <a:lnTo>
                  <a:pt x="269" y="13"/>
                </a:lnTo>
                <a:lnTo>
                  <a:pt x="269" y="13"/>
                </a:lnTo>
                <a:lnTo>
                  <a:pt x="269" y="13"/>
                </a:lnTo>
                <a:lnTo>
                  <a:pt x="269" y="13"/>
                </a:lnTo>
                <a:lnTo>
                  <a:pt x="270" y="13"/>
                </a:lnTo>
                <a:lnTo>
                  <a:pt x="270" y="13"/>
                </a:lnTo>
                <a:lnTo>
                  <a:pt x="270" y="13"/>
                </a:lnTo>
                <a:lnTo>
                  <a:pt x="272" y="13"/>
                </a:lnTo>
                <a:lnTo>
                  <a:pt x="272" y="13"/>
                </a:lnTo>
                <a:lnTo>
                  <a:pt x="272" y="13"/>
                </a:lnTo>
                <a:lnTo>
                  <a:pt x="272" y="13"/>
                </a:lnTo>
                <a:lnTo>
                  <a:pt x="272" y="13"/>
                </a:lnTo>
                <a:lnTo>
                  <a:pt x="272" y="13"/>
                </a:lnTo>
                <a:lnTo>
                  <a:pt x="276" y="13"/>
                </a:lnTo>
                <a:lnTo>
                  <a:pt x="276" y="13"/>
                </a:lnTo>
                <a:lnTo>
                  <a:pt x="276" y="13"/>
                </a:lnTo>
                <a:lnTo>
                  <a:pt x="276" y="13"/>
                </a:lnTo>
                <a:lnTo>
                  <a:pt x="276" y="13"/>
                </a:lnTo>
                <a:lnTo>
                  <a:pt x="276" y="13"/>
                </a:lnTo>
                <a:lnTo>
                  <a:pt x="276" y="13"/>
                </a:lnTo>
                <a:lnTo>
                  <a:pt x="276" y="13"/>
                </a:lnTo>
                <a:lnTo>
                  <a:pt x="276" y="13"/>
                </a:lnTo>
                <a:lnTo>
                  <a:pt x="276" y="13"/>
                </a:lnTo>
                <a:lnTo>
                  <a:pt x="276" y="13"/>
                </a:lnTo>
                <a:lnTo>
                  <a:pt x="276" y="13"/>
                </a:lnTo>
                <a:lnTo>
                  <a:pt x="277" y="13"/>
                </a:lnTo>
                <a:lnTo>
                  <a:pt x="277" y="13"/>
                </a:lnTo>
                <a:lnTo>
                  <a:pt x="277" y="13"/>
                </a:lnTo>
                <a:lnTo>
                  <a:pt x="277" y="13"/>
                </a:lnTo>
                <a:lnTo>
                  <a:pt x="277" y="13"/>
                </a:lnTo>
                <a:lnTo>
                  <a:pt x="277" y="13"/>
                </a:lnTo>
                <a:lnTo>
                  <a:pt x="278" y="13"/>
                </a:lnTo>
                <a:lnTo>
                  <a:pt x="278" y="13"/>
                </a:lnTo>
                <a:lnTo>
                  <a:pt x="278" y="13"/>
                </a:lnTo>
                <a:lnTo>
                  <a:pt x="278" y="13"/>
                </a:lnTo>
                <a:lnTo>
                  <a:pt x="278" y="13"/>
                </a:lnTo>
                <a:lnTo>
                  <a:pt x="278" y="13"/>
                </a:lnTo>
                <a:lnTo>
                  <a:pt x="278" y="13"/>
                </a:lnTo>
                <a:lnTo>
                  <a:pt x="278" y="13"/>
                </a:lnTo>
                <a:lnTo>
                  <a:pt x="278" y="13"/>
                </a:lnTo>
                <a:lnTo>
                  <a:pt x="279" y="13"/>
                </a:lnTo>
                <a:lnTo>
                  <a:pt x="279" y="13"/>
                </a:lnTo>
                <a:lnTo>
                  <a:pt x="279" y="13"/>
                </a:lnTo>
                <a:lnTo>
                  <a:pt x="280" y="13"/>
                </a:lnTo>
                <a:lnTo>
                  <a:pt x="280" y="13"/>
                </a:lnTo>
                <a:lnTo>
                  <a:pt x="280" y="13"/>
                </a:lnTo>
                <a:lnTo>
                  <a:pt x="280" y="13"/>
                </a:lnTo>
                <a:lnTo>
                  <a:pt x="280" y="13"/>
                </a:lnTo>
                <a:lnTo>
                  <a:pt x="280" y="13"/>
                </a:lnTo>
                <a:lnTo>
                  <a:pt x="280" y="13"/>
                </a:lnTo>
                <a:lnTo>
                  <a:pt x="280" y="13"/>
                </a:lnTo>
                <a:lnTo>
                  <a:pt x="280" y="13"/>
                </a:lnTo>
                <a:lnTo>
                  <a:pt x="280" y="13"/>
                </a:lnTo>
                <a:lnTo>
                  <a:pt x="280" y="13"/>
                </a:lnTo>
                <a:lnTo>
                  <a:pt x="280" y="13"/>
                </a:lnTo>
                <a:lnTo>
                  <a:pt x="280" y="13"/>
                </a:lnTo>
                <a:lnTo>
                  <a:pt x="280" y="13"/>
                </a:lnTo>
                <a:lnTo>
                  <a:pt x="280" y="13"/>
                </a:lnTo>
                <a:lnTo>
                  <a:pt x="281" y="13"/>
                </a:lnTo>
                <a:lnTo>
                  <a:pt x="281" y="13"/>
                </a:lnTo>
                <a:lnTo>
                  <a:pt x="281" y="13"/>
                </a:lnTo>
                <a:lnTo>
                  <a:pt x="281" y="13"/>
                </a:lnTo>
                <a:lnTo>
                  <a:pt x="281" y="14"/>
                </a:lnTo>
                <a:lnTo>
                  <a:pt x="281" y="14"/>
                </a:lnTo>
                <a:lnTo>
                  <a:pt x="281" y="14"/>
                </a:lnTo>
                <a:lnTo>
                  <a:pt x="281" y="14"/>
                </a:lnTo>
                <a:lnTo>
                  <a:pt x="281" y="14"/>
                </a:lnTo>
                <a:lnTo>
                  <a:pt x="282" y="14"/>
                </a:lnTo>
                <a:lnTo>
                  <a:pt x="282" y="14"/>
                </a:lnTo>
                <a:lnTo>
                  <a:pt x="282" y="14"/>
                </a:lnTo>
                <a:lnTo>
                  <a:pt x="282" y="14"/>
                </a:lnTo>
                <a:lnTo>
                  <a:pt x="282" y="14"/>
                </a:lnTo>
                <a:lnTo>
                  <a:pt x="282" y="14"/>
                </a:lnTo>
                <a:lnTo>
                  <a:pt x="282" y="14"/>
                </a:lnTo>
                <a:lnTo>
                  <a:pt x="282" y="14"/>
                </a:lnTo>
                <a:lnTo>
                  <a:pt x="282" y="14"/>
                </a:lnTo>
                <a:lnTo>
                  <a:pt x="282" y="14"/>
                </a:lnTo>
                <a:lnTo>
                  <a:pt x="282" y="14"/>
                </a:lnTo>
                <a:lnTo>
                  <a:pt x="282" y="14"/>
                </a:lnTo>
                <a:lnTo>
                  <a:pt x="282" y="14"/>
                </a:lnTo>
                <a:lnTo>
                  <a:pt x="282" y="14"/>
                </a:lnTo>
                <a:lnTo>
                  <a:pt x="282" y="14"/>
                </a:lnTo>
                <a:lnTo>
                  <a:pt x="282" y="14"/>
                </a:lnTo>
                <a:lnTo>
                  <a:pt x="282" y="14"/>
                </a:lnTo>
                <a:lnTo>
                  <a:pt x="282" y="14"/>
                </a:lnTo>
                <a:lnTo>
                  <a:pt x="283" y="14"/>
                </a:lnTo>
                <a:lnTo>
                  <a:pt x="283" y="14"/>
                </a:lnTo>
                <a:lnTo>
                  <a:pt x="283" y="14"/>
                </a:lnTo>
                <a:lnTo>
                  <a:pt x="283" y="14"/>
                </a:lnTo>
                <a:lnTo>
                  <a:pt x="283" y="14"/>
                </a:lnTo>
                <a:lnTo>
                  <a:pt x="283" y="14"/>
                </a:lnTo>
                <a:lnTo>
                  <a:pt x="283" y="14"/>
                </a:lnTo>
                <a:lnTo>
                  <a:pt x="283" y="14"/>
                </a:lnTo>
                <a:lnTo>
                  <a:pt x="283" y="14"/>
                </a:lnTo>
                <a:lnTo>
                  <a:pt x="283" y="14"/>
                </a:lnTo>
                <a:lnTo>
                  <a:pt x="283" y="14"/>
                </a:lnTo>
                <a:lnTo>
                  <a:pt x="283" y="14"/>
                </a:lnTo>
                <a:lnTo>
                  <a:pt x="283" y="14"/>
                </a:lnTo>
                <a:lnTo>
                  <a:pt x="283" y="14"/>
                </a:lnTo>
                <a:lnTo>
                  <a:pt x="283" y="14"/>
                </a:lnTo>
                <a:lnTo>
                  <a:pt x="284" y="14"/>
                </a:lnTo>
                <a:lnTo>
                  <a:pt x="284" y="14"/>
                </a:lnTo>
                <a:lnTo>
                  <a:pt x="284" y="14"/>
                </a:lnTo>
                <a:lnTo>
                  <a:pt x="284" y="14"/>
                </a:lnTo>
                <a:lnTo>
                  <a:pt x="284" y="14"/>
                </a:lnTo>
                <a:lnTo>
                  <a:pt x="284" y="14"/>
                </a:lnTo>
                <a:lnTo>
                  <a:pt x="284" y="14"/>
                </a:lnTo>
                <a:lnTo>
                  <a:pt x="284" y="14"/>
                </a:lnTo>
                <a:lnTo>
                  <a:pt x="284" y="14"/>
                </a:lnTo>
                <a:lnTo>
                  <a:pt x="284" y="14"/>
                </a:lnTo>
                <a:lnTo>
                  <a:pt x="284" y="14"/>
                </a:lnTo>
                <a:lnTo>
                  <a:pt x="284" y="14"/>
                </a:lnTo>
                <a:lnTo>
                  <a:pt x="284" y="14"/>
                </a:lnTo>
                <a:lnTo>
                  <a:pt x="284" y="14"/>
                </a:lnTo>
                <a:lnTo>
                  <a:pt x="284" y="14"/>
                </a:lnTo>
                <a:lnTo>
                  <a:pt x="285" y="14"/>
                </a:lnTo>
                <a:lnTo>
                  <a:pt x="285" y="14"/>
                </a:lnTo>
                <a:lnTo>
                  <a:pt x="285" y="14"/>
                </a:lnTo>
                <a:lnTo>
                  <a:pt x="285" y="14"/>
                </a:lnTo>
                <a:lnTo>
                  <a:pt x="285" y="14"/>
                </a:lnTo>
                <a:lnTo>
                  <a:pt x="285" y="14"/>
                </a:lnTo>
                <a:lnTo>
                  <a:pt x="285" y="14"/>
                </a:lnTo>
                <a:lnTo>
                  <a:pt x="285" y="14"/>
                </a:lnTo>
                <a:lnTo>
                  <a:pt x="285" y="14"/>
                </a:lnTo>
                <a:lnTo>
                  <a:pt x="285" y="14"/>
                </a:lnTo>
                <a:lnTo>
                  <a:pt x="285" y="14"/>
                </a:lnTo>
                <a:lnTo>
                  <a:pt x="285" y="14"/>
                </a:lnTo>
                <a:lnTo>
                  <a:pt x="285" y="14"/>
                </a:lnTo>
                <a:lnTo>
                  <a:pt x="285" y="14"/>
                </a:lnTo>
                <a:lnTo>
                  <a:pt x="285" y="14"/>
                </a:lnTo>
                <a:lnTo>
                  <a:pt x="285" y="14"/>
                </a:lnTo>
                <a:lnTo>
                  <a:pt x="285" y="14"/>
                </a:lnTo>
                <a:lnTo>
                  <a:pt x="285" y="14"/>
                </a:lnTo>
                <a:lnTo>
                  <a:pt x="285" y="14"/>
                </a:lnTo>
                <a:lnTo>
                  <a:pt x="285" y="14"/>
                </a:lnTo>
                <a:lnTo>
                  <a:pt x="285" y="14"/>
                </a:lnTo>
                <a:lnTo>
                  <a:pt x="285" y="14"/>
                </a:lnTo>
                <a:lnTo>
                  <a:pt x="285" y="14"/>
                </a:lnTo>
                <a:lnTo>
                  <a:pt x="285" y="14"/>
                </a:lnTo>
                <a:lnTo>
                  <a:pt x="285" y="14"/>
                </a:lnTo>
                <a:lnTo>
                  <a:pt x="285" y="14"/>
                </a:lnTo>
                <a:lnTo>
                  <a:pt x="285" y="14"/>
                </a:lnTo>
                <a:lnTo>
                  <a:pt x="285" y="14"/>
                </a:lnTo>
                <a:lnTo>
                  <a:pt x="285" y="14"/>
                </a:lnTo>
                <a:lnTo>
                  <a:pt x="285" y="14"/>
                </a:lnTo>
                <a:lnTo>
                  <a:pt x="286" y="14"/>
                </a:lnTo>
                <a:lnTo>
                  <a:pt x="286" y="14"/>
                </a:lnTo>
                <a:lnTo>
                  <a:pt x="286" y="14"/>
                </a:lnTo>
                <a:lnTo>
                  <a:pt x="286" y="14"/>
                </a:lnTo>
                <a:lnTo>
                  <a:pt x="286" y="14"/>
                </a:lnTo>
                <a:lnTo>
                  <a:pt x="286" y="14"/>
                </a:lnTo>
                <a:lnTo>
                  <a:pt x="286" y="14"/>
                </a:lnTo>
                <a:lnTo>
                  <a:pt x="286" y="14"/>
                </a:lnTo>
                <a:lnTo>
                  <a:pt x="286" y="14"/>
                </a:lnTo>
                <a:lnTo>
                  <a:pt x="286" y="14"/>
                </a:lnTo>
                <a:lnTo>
                  <a:pt x="286" y="14"/>
                </a:lnTo>
                <a:lnTo>
                  <a:pt x="286" y="14"/>
                </a:lnTo>
                <a:lnTo>
                  <a:pt x="286" y="14"/>
                </a:lnTo>
                <a:lnTo>
                  <a:pt x="286" y="14"/>
                </a:lnTo>
                <a:lnTo>
                  <a:pt x="286" y="14"/>
                </a:lnTo>
                <a:lnTo>
                  <a:pt x="286" y="14"/>
                </a:lnTo>
                <a:lnTo>
                  <a:pt x="286" y="14"/>
                </a:lnTo>
                <a:lnTo>
                  <a:pt x="286" y="14"/>
                </a:lnTo>
                <a:lnTo>
                  <a:pt x="286" y="14"/>
                </a:lnTo>
                <a:lnTo>
                  <a:pt x="286" y="14"/>
                </a:lnTo>
                <a:lnTo>
                  <a:pt x="286" y="14"/>
                </a:lnTo>
                <a:lnTo>
                  <a:pt x="287" y="14"/>
                </a:lnTo>
                <a:lnTo>
                  <a:pt x="287" y="14"/>
                </a:lnTo>
                <a:lnTo>
                  <a:pt x="287" y="14"/>
                </a:lnTo>
                <a:lnTo>
                  <a:pt x="287" y="14"/>
                </a:lnTo>
                <a:lnTo>
                  <a:pt x="287" y="14"/>
                </a:lnTo>
                <a:lnTo>
                  <a:pt x="287" y="14"/>
                </a:lnTo>
                <a:lnTo>
                  <a:pt x="287" y="14"/>
                </a:lnTo>
                <a:lnTo>
                  <a:pt x="287" y="14"/>
                </a:lnTo>
                <a:lnTo>
                  <a:pt x="287" y="14"/>
                </a:lnTo>
                <a:lnTo>
                  <a:pt x="287" y="14"/>
                </a:lnTo>
                <a:lnTo>
                  <a:pt x="287" y="14"/>
                </a:lnTo>
                <a:lnTo>
                  <a:pt x="287" y="14"/>
                </a:lnTo>
                <a:lnTo>
                  <a:pt x="287" y="14"/>
                </a:lnTo>
                <a:lnTo>
                  <a:pt x="287" y="14"/>
                </a:lnTo>
                <a:lnTo>
                  <a:pt x="287" y="14"/>
                </a:lnTo>
                <a:lnTo>
                  <a:pt x="287" y="14"/>
                </a:lnTo>
                <a:lnTo>
                  <a:pt x="287" y="14"/>
                </a:lnTo>
                <a:lnTo>
                  <a:pt x="287" y="14"/>
                </a:lnTo>
                <a:lnTo>
                  <a:pt x="288" y="14"/>
                </a:lnTo>
                <a:lnTo>
                  <a:pt x="288" y="14"/>
                </a:lnTo>
                <a:lnTo>
                  <a:pt x="288" y="14"/>
                </a:lnTo>
                <a:lnTo>
                  <a:pt x="288" y="14"/>
                </a:lnTo>
                <a:lnTo>
                  <a:pt x="288" y="14"/>
                </a:lnTo>
                <a:lnTo>
                  <a:pt x="288" y="14"/>
                </a:lnTo>
                <a:lnTo>
                  <a:pt x="288" y="14"/>
                </a:lnTo>
                <a:lnTo>
                  <a:pt x="288" y="14"/>
                </a:lnTo>
                <a:lnTo>
                  <a:pt x="288" y="14"/>
                </a:lnTo>
                <a:lnTo>
                  <a:pt x="288" y="14"/>
                </a:lnTo>
                <a:lnTo>
                  <a:pt x="288" y="14"/>
                </a:lnTo>
                <a:lnTo>
                  <a:pt x="288" y="14"/>
                </a:lnTo>
                <a:lnTo>
                  <a:pt x="288" y="14"/>
                </a:lnTo>
                <a:lnTo>
                  <a:pt x="288" y="14"/>
                </a:lnTo>
                <a:lnTo>
                  <a:pt x="288" y="14"/>
                </a:lnTo>
                <a:lnTo>
                  <a:pt x="289" y="14"/>
                </a:lnTo>
                <a:lnTo>
                  <a:pt x="289" y="14"/>
                </a:lnTo>
                <a:lnTo>
                  <a:pt x="289" y="14"/>
                </a:lnTo>
                <a:lnTo>
                  <a:pt x="289" y="14"/>
                </a:lnTo>
                <a:lnTo>
                  <a:pt x="289" y="14"/>
                </a:lnTo>
                <a:lnTo>
                  <a:pt x="289" y="14"/>
                </a:lnTo>
                <a:lnTo>
                  <a:pt x="289" y="14"/>
                </a:lnTo>
                <a:lnTo>
                  <a:pt x="289" y="14"/>
                </a:lnTo>
                <a:lnTo>
                  <a:pt x="289" y="14"/>
                </a:lnTo>
                <a:lnTo>
                  <a:pt x="289" y="14"/>
                </a:lnTo>
                <a:lnTo>
                  <a:pt x="289" y="14"/>
                </a:lnTo>
                <a:lnTo>
                  <a:pt x="289" y="14"/>
                </a:lnTo>
                <a:lnTo>
                  <a:pt x="289" y="14"/>
                </a:lnTo>
                <a:lnTo>
                  <a:pt x="289" y="14"/>
                </a:lnTo>
                <a:lnTo>
                  <a:pt x="289" y="14"/>
                </a:lnTo>
                <a:lnTo>
                  <a:pt x="289" y="14"/>
                </a:lnTo>
                <a:lnTo>
                  <a:pt x="289" y="14"/>
                </a:lnTo>
                <a:lnTo>
                  <a:pt x="289" y="14"/>
                </a:lnTo>
                <a:lnTo>
                  <a:pt x="290" y="14"/>
                </a:lnTo>
                <a:lnTo>
                  <a:pt x="290" y="14"/>
                </a:lnTo>
                <a:lnTo>
                  <a:pt x="290" y="14"/>
                </a:lnTo>
                <a:lnTo>
                  <a:pt x="290" y="14"/>
                </a:lnTo>
                <a:lnTo>
                  <a:pt x="290" y="15"/>
                </a:lnTo>
                <a:lnTo>
                  <a:pt x="290" y="15"/>
                </a:lnTo>
                <a:lnTo>
                  <a:pt x="290" y="15"/>
                </a:lnTo>
                <a:lnTo>
                  <a:pt x="290" y="15"/>
                </a:lnTo>
                <a:lnTo>
                  <a:pt x="290" y="15"/>
                </a:lnTo>
                <a:lnTo>
                  <a:pt x="290" y="15"/>
                </a:lnTo>
                <a:lnTo>
                  <a:pt x="290" y="15"/>
                </a:lnTo>
                <a:lnTo>
                  <a:pt x="290" y="15"/>
                </a:lnTo>
                <a:lnTo>
                  <a:pt x="290" y="15"/>
                </a:lnTo>
                <a:lnTo>
                  <a:pt x="290" y="15"/>
                </a:lnTo>
                <a:lnTo>
                  <a:pt x="290" y="15"/>
                </a:lnTo>
                <a:lnTo>
                  <a:pt x="290" y="15"/>
                </a:lnTo>
                <a:lnTo>
                  <a:pt x="290" y="15"/>
                </a:lnTo>
                <a:lnTo>
                  <a:pt x="290" y="15"/>
                </a:lnTo>
                <a:lnTo>
                  <a:pt x="291" y="15"/>
                </a:lnTo>
                <a:lnTo>
                  <a:pt x="291" y="15"/>
                </a:lnTo>
                <a:lnTo>
                  <a:pt x="291" y="15"/>
                </a:lnTo>
                <a:lnTo>
                  <a:pt x="292" y="15"/>
                </a:lnTo>
                <a:lnTo>
                  <a:pt x="292" y="15"/>
                </a:lnTo>
                <a:lnTo>
                  <a:pt x="292" y="15"/>
                </a:lnTo>
                <a:lnTo>
                  <a:pt x="293" y="15"/>
                </a:lnTo>
                <a:lnTo>
                  <a:pt x="293" y="15"/>
                </a:lnTo>
                <a:lnTo>
                  <a:pt x="293" y="15"/>
                </a:lnTo>
                <a:lnTo>
                  <a:pt x="293" y="15"/>
                </a:lnTo>
                <a:lnTo>
                  <a:pt x="293" y="15"/>
                </a:lnTo>
                <a:lnTo>
                  <a:pt x="293" y="15"/>
                </a:lnTo>
                <a:lnTo>
                  <a:pt x="294" y="15"/>
                </a:lnTo>
                <a:lnTo>
                  <a:pt x="294" y="15"/>
                </a:lnTo>
                <a:lnTo>
                  <a:pt x="294" y="15"/>
                </a:lnTo>
                <a:lnTo>
                  <a:pt x="294" y="15"/>
                </a:lnTo>
                <a:lnTo>
                  <a:pt x="294" y="15"/>
                </a:lnTo>
                <a:lnTo>
                  <a:pt x="294" y="15"/>
                </a:lnTo>
                <a:lnTo>
                  <a:pt x="295" y="15"/>
                </a:lnTo>
                <a:lnTo>
                  <a:pt x="295" y="15"/>
                </a:lnTo>
                <a:lnTo>
                  <a:pt x="295" y="15"/>
                </a:lnTo>
                <a:lnTo>
                  <a:pt x="295" y="15"/>
                </a:lnTo>
                <a:lnTo>
                  <a:pt x="295" y="15"/>
                </a:lnTo>
                <a:lnTo>
                  <a:pt x="295" y="15"/>
                </a:lnTo>
                <a:lnTo>
                  <a:pt x="296" y="15"/>
                </a:lnTo>
                <a:lnTo>
                  <a:pt x="296" y="15"/>
                </a:lnTo>
                <a:lnTo>
                  <a:pt x="296" y="15"/>
                </a:lnTo>
                <a:lnTo>
                  <a:pt x="297" y="15"/>
                </a:lnTo>
                <a:lnTo>
                  <a:pt x="297" y="15"/>
                </a:lnTo>
                <a:lnTo>
                  <a:pt x="297" y="15"/>
                </a:lnTo>
                <a:lnTo>
                  <a:pt x="298" y="15"/>
                </a:lnTo>
                <a:lnTo>
                  <a:pt x="298" y="15"/>
                </a:lnTo>
                <a:lnTo>
                  <a:pt x="298" y="15"/>
                </a:lnTo>
                <a:lnTo>
                  <a:pt x="298" y="15"/>
                </a:lnTo>
                <a:lnTo>
                  <a:pt x="298" y="15"/>
                </a:lnTo>
                <a:lnTo>
                  <a:pt x="298" y="15"/>
                </a:lnTo>
                <a:lnTo>
                  <a:pt x="298" y="15"/>
                </a:lnTo>
                <a:lnTo>
                  <a:pt x="298" y="15"/>
                </a:lnTo>
                <a:lnTo>
                  <a:pt x="298" y="15"/>
                </a:lnTo>
                <a:lnTo>
                  <a:pt x="299" y="15"/>
                </a:lnTo>
                <a:lnTo>
                  <a:pt x="299" y="15"/>
                </a:lnTo>
                <a:lnTo>
                  <a:pt x="299" y="15"/>
                </a:lnTo>
                <a:lnTo>
                  <a:pt x="301" y="15"/>
                </a:lnTo>
                <a:lnTo>
                  <a:pt x="301" y="16"/>
                </a:lnTo>
                <a:lnTo>
                  <a:pt x="301" y="16"/>
                </a:lnTo>
                <a:lnTo>
                  <a:pt x="302" y="16"/>
                </a:lnTo>
                <a:lnTo>
                  <a:pt x="302" y="16"/>
                </a:lnTo>
                <a:lnTo>
                  <a:pt x="302" y="16"/>
                </a:lnTo>
                <a:lnTo>
                  <a:pt x="303" y="16"/>
                </a:lnTo>
                <a:lnTo>
                  <a:pt x="303" y="16"/>
                </a:lnTo>
                <a:lnTo>
                  <a:pt x="303" y="16"/>
                </a:lnTo>
                <a:lnTo>
                  <a:pt x="303" y="16"/>
                </a:lnTo>
                <a:lnTo>
                  <a:pt x="303" y="16"/>
                </a:lnTo>
                <a:lnTo>
                  <a:pt x="303" y="16"/>
                </a:lnTo>
                <a:lnTo>
                  <a:pt x="304" y="16"/>
                </a:lnTo>
                <a:lnTo>
                  <a:pt x="304" y="16"/>
                </a:lnTo>
                <a:lnTo>
                  <a:pt x="304" y="16"/>
                </a:lnTo>
                <a:lnTo>
                  <a:pt x="305" y="16"/>
                </a:lnTo>
                <a:lnTo>
                  <a:pt x="305" y="16"/>
                </a:lnTo>
                <a:lnTo>
                  <a:pt x="305" y="16"/>
                </a:lnTo>
                <a:lnTo>
                  <a:pt x="307" y="16"/>
                </a:lnTo>
                <a:lnTo>
                  <a:pt x="307" y="16"/>
                </a:lnTo>
                <a:lnTo>
                  <a:pt x="307" y="16"/>
                </a:lnTo>
                <a:lnTo>
                  <a:pt x="308" y="16"/>
                </a:lnTo>
                <a:lnTo>
                  <a:pt x="308" y="16"/>
                </a:lnTo>
                <a:lnTo>
                  <a:pt x="308" y="16"/>
                </a:lnTo>
                <a:lnTo>
                  <a:pt x="308" y="16"/>
                </a:lnTo>
                <a:lnTo>
                  <a:pt x="308" y="16"/>
                </a:lnTo>
                <a:lnTo>
                  <a:pt x="308" y="16"/>
                </a:lnTo>
                <a:lnTo>
                  <a:pt x="308" y="16"/>
                </a:lnTo>
                <a:lnTo>
                  <a:pt x="308" y="16"/>
                </a:lnTo>
                <a:lnTo>
                  <a:pt x="308" y="16"/>
                </a:lnTo>
                <a:lnTo>
                  <a:pt x="309" y="16"/>
                </a:lnTo>
                <a:lnTo>
                  <a:pt x="309" y="16"/>
                </a:lnTo>
                <a:lnTo>
                  <a:pt x="309" y="16"/>
                </a:lnTo>
                <a:lnTo>
                  <a:pt x="311" y="16"/>
                </a:lnTo>
                <a:lnTo>
                  <a:pt x="311" y="17"/>
                </a:lnTo>
                <a:lnTo>
                  <a:pt x="311" y="17"/>
                </a:lnTo>
                <a:lnTo>
                  <a:pt x="313" y="17"/>
                </a:lnTo>
                <a:lnTo>
                  <a:pt x="313" y="17"/>
                </a:lnTo>
                <a:lnTo>
                  <a:pt x="313" y="17"/>
                </a:lnTo>
                <a:lnTo>
                  <a:pt x="318" y="17"/>
                </a:lnTo>
                <a:lnTo>
                  <a:pt x="318" y="17"/>
                </a:lnTo>
                <a:lnTo>
                  <a:pt x="318" y="17"/>
                </a:lnTo>
                <a:lnTo>
                  <a:pt x="319" y="17"/>
                </a:lnTo>
                <a:lnTo>
                  <a:pt x="319" y="17"/>
                </a:lnTo>
                <a:lnTo>
                  <a:pt x="319" y="17"/>
                </a:lnTo>
                <a:lnTo>
                  <a:pt x="322" y="17"/>
                </a:lnTo>
                <a:lnTo>
                  <a:pt x="322" y="17"/>
                </a:lnTo>
                <a:lnTo>
                  <a:pt x="322" y="17"/>
                </a:lnTo>
                <a:lnTo>
                  <a:pt x="322" y="17"/>
                </a:lnTo>
                <a:lnTo>
                  <a:pt x="322" y="17"/>
                </a:lnTo>
                <a:lnTo>
                  <a:pt x="322" y="17"/>
                </a:lnTo>
                <a:lnTo>
                  <a:pt x="324" y="17"/>
                </a:lnTo>
                <a:lnTo>
                  <a:pt x="324" y="17"/>
                </a:lnTo>
                <a:lnTo>
                  <a:pt x="324" y="17"/>
                </a:lnTo>
                <a:lnTo>
                  <a:pt x="324" y="17"/>
                </a:lnTo>
                <a:lnTo>
                  <a:pt x="324" y="17"/>
                </a:lnTo>
                <a:lnTo>
                  <a:pt x="324" y="17"/>
                </a:lnTo>
                <a:lnTo>
                  <a:pt x="325" y="17"/>
                </a:lnTo>
                <a:lnTo>
                  <a:pt x="325" y="17"/>
                </a:lnTo>
                <a:lnTo>
                  <a:pt x="325" y="17"/>
                </a:lnTo>
                <a:lnTo>
                  <a:pt x="325" y="17"/>
                </a:lnTo>
                <a:lnTo>
                  <a:pt x="325" y="17"/>
                </a:lnTo>
                <a:lnTo>
                  <a:pt x="325" y="17"/>
                </a:lnTo>
                <a:lnTo>
                  <a:pt x="326" y="17"/>
                </a:lnTo>
                <a:lnTo>
                  <a:pt x="326" y="17"/>
                </a:lnTo>
                <a:lnTo>
                  <a:pt x="326" y="17"/>
                </a:lnTo>
                <a:lnTo>
                  <a:pt x="326" y="17"/>
                </a:lnTo>
                <a:lnTo>
                  <a:pt x="326" y="17"/>
                </a:lnTo>
                <a:lnTo>
                  <a:pt x="326" y="17"/>
                </a:lnTo>
                <a:lnTo>
                  <a:pt x="327" y="17"/>
                </a:lnTo>
                <a:lnTo>
                  <a:pt x="327" y="17"/>
                </a:lnTo>
                <a:lnTo>
                  <a:pt x="327" y="17"/>
                </a:lnTo>
                <a:lnTo>
                  <a:pt x="327" y="17"/>
                </a:lnTo>
                <a:lnTo>
                  <a:pt x="327" y="18"/>
                </a:lnTo>
                <a:lnTo>
                  <a:pt x="327" y="18"/>
                </a:lnTo>
                <a:lnTo>
                  <a:pt x="328" y="18"/>
                </a:lnTo>
                <a:lnTo>
                  <a:pt x="328" y="18"/>
                </a:lnTo>
                <a:lnTo>
                  <a:pt x="328" y="18"/>
                </a:lnTo>
                <a:lnTo>
                  <a:pt x="332" y="18"/>
                </a:lnTo>
                <a:lnTo>
                  <a:pt x="332" y="18"/>
                </a:lnTo>
                <a:lnTo>
                  <a:pt x="332" y="18"/>
                </a:lnTo>
                <a:lnTo>
                  <a:pt x="333" y="18"/>
                </a:lnTo>
                <a:lnTo>
                  <a:pt x="333" y="18"/>
                </a:lnTo>
                <a:lnTo>
                  <a:pt x="333" y="18"/>
                </a:lnTo>
                <a:lnTo>
                  <a:pt x="334" y="18"/>
                </a:lnTo>
                <a:lnTo>
                  <a:pt x="334" y="18"/>
                </a:lnTo>
                <a:lnTo>
                  <a:pt x="334" y="18"/>
                </a:lnTo>
                <a:lnTo>
                  <a:pt x="334" y="18"/>
                </a:lnTo>
                <a:lnTo>
                  <a:pt x="334" y="18"/>
                </a:lnTo>
                <a:lnTo>
                  <a:pt x="334" y="18"/>
                </a:lnTo>
                <a:lnTo>
                  <a:pt x="335" y="18"/>
                </a:lnTo>
                <a:lnTo>
                  <a:pt x="335" y="19"/>
                </a:lnTo>
                <a:lnTo>
                  <a:pt x="335" y="19"/>
                </a:lnTo>
                <a:lnTo>
                  <a:pt x="335" y="19"/>
                </a:lnTo>
                <a:lnTo>
                  <a:pt x="335" y="19"/>
                </a:lnTo>
                <a:lnTo>
                  <a:pt x="335" y="19"/>
                </a:lnTo>
                <a:lnTo>
                  <a:pt x="336" y="19"/>
                </a:lnTo>
                <a:lnTo>
                  <a:pt x="336" y="19"/>
                </a:lnTo>
                <a:lnTo>
                  <a:pt x="336" y="19"/>
                </a:lnTo>
                <a:lnTo>
                  <a:pt x="337" y="19"/>
                </a:lnTo>
                <a:lnTo>
                  <a:pt x="337" y="19"/>
                </a:lnTo>
                <a:lnTo>
                  <a:pt x="337" y="19"/>
                </a:lnTo>
                <a:lnTo>
                  <a:pt x="337" y="19"/>
                </a:lnTo>
                <a:lnTo>
                  <a:pt x="337" y="19"/>
                </a:lnTo>
                <a:lnTo>
                  <a:pt x="337" y="19"/>
                </a:lnTo>
                <a:lnTo>
                  <a:pt x="338" y="19"/>
                </a:lnTo>
                <a:lnTo>
                  <a:pt x="338" y="19"/>
                </a:lnTo>
                <a:lnTo>
                  <a:pt x="338" y="19"/>
                </a:lnTo>
                <a:lnTo>
                  <a:pt x="339" y="19"/>
                </a:lnTo>
                <a:lnTo>
                  <a:pt x="339" y="19"/>
                </a:lnTo>
                <a:lnTo>
                  <a:pt x="339" y="19"/>
                </a:lnTo>
                <a:lnTo>
                  <a:pt x="340" y="19"/>
                </a:lnTo>
                <a:lnTo>
                  <a:pt x="340" y="19"/>
                </a:lnTo>
                <a:lnTo>
                  <a:pt x="340" y="19"/>
                </a:lnTo>
                <a:lnTo>
                  <a:pt x="341" y="19"/>
                </a:lnTo>
                <a:lnTo>
                  <a:pt x="341" y="19"/>
                </a:lnTo>
                <a:lnTo>
                  <a:pt x="341" y="19"/>
                </a:lnTo>
                <a:lnTo>
                  <a:pt x="344" y="19"/>
                </a:lnTo>
                <a:lnTo>
                  <a:pt x="344" y="19"/>
                </a:lnTo>
                <a:lnTo>
                  <a:pt x="344" y="19"/>
                </a:lnTo>
                <a:lnTo>
                  <a:pt x="344" y="19"/>
                </a:lnTo>
                <a:lnTo>
                  <a:pt x="344" y="20"/>
                </a:lnTo>
                <a:lnTo>
                  <a:pt x="344" y="20"/>
                </a:lnTo>
                <a:lnTo>
                  <a:pt x="346" y="20"/>
                </a:lnTo>
                <a:lnTo>
                  <a:pt x="346" y="20"/>
                </a:lnTo>
                <a:lnTo>
                  <a:pt x="346" y="20"/>
                </a:lnTo>
                <a:lnTo>
                  <a:pt x="349" y="20"/>
                </a:lnTo>
                <a:lnTo>
                  <a:pt x="349" y="20"/>
                </a:lnTo>
                <a:lnTo>
                  <a:pt x="349" y="20"/>
                </a:lnTo>
                <a:lnTo>
                  <a:pt x="354" y="20"/>
                </a:lnTo>
                <a:lnTo>
                  <a:pt x="354" y="20"/>
                </a:lnTo>
                <a:lnTo>
                  <a:pt x="354" y="20"/>
                </a:lnTo>
                <a:lnTo>
                  <a:pt x="358" y="20"/>
                </a:lnTo>
                <a:lnTo>
                  <a:pt x="358" y="20"/>
                </a:lnTo>
                <a:lnTo>
                  <a:pt x="358" y="20"/>
                </a:lnTo>
                <a:lnTo>
                  <a:pt x="360" y="20"/>
                </a:lnTo>
                <a:lnTo>
                  <a:pt x="360" y="20"/>
                </a:lnTo>
                <a:lnTo>
                  <a:pt x="360" y="20"/>
                </a:lnTo>
                <a:lnTo>
                  <a:pt x="361" y="20"/>
                </a:lnTo>
                <a:lnTo>
                  <a:pt x="361" y="21"/>
                </a:lnTo>
                <a:lnTo>
                  <a:pt x="361" y="21"/>
                </a:lnTo>
                <a:lnTo>
                  <a:pt x="363" y="21"/>
                </a:lnTo>
                <a:lnTo>
                  <a:pt x="363" y="21"/>
                </a:lnTo>
                <a:lnTo>
                  <a:pt x="363" y="21"/>
                </a:lnTo>
                <a:lnTo>
                  <a:pt x="366" y="21"/>
                </a:lnTo>
                <a:lnTo>
                  <a:pt x="366" y="21"/>
                </a:lnTo>
                <a:lnTo>
                  <a:pt x="366" y="21"/>
                </a:lnTo>
                <a:lnTo>
                  <a:pt x="368" y="21"/>
                </a:lnTo>
                <a:lnTo>
                  <a:pt x="368" y="21"/>
                </a:lnTo>
                <a:lnTo>
                  <a:pt x="368" y="21"/>
                </a:lnTo>
                <a:lnTo>
                  <a:pt x="368" y="21"/>
                </a:lnTo>
                <a:lnTo>
                  <a:pt x="368" y="21"/>
                </a:lnTo>
                <a:lnTo>
                  <a:pt x="368" y="21"/>
                </a:lnTo>
                <a:lnTo>
                  <a:pt x="370" y="21"/>
                </a:lnTo>
                <a:lnTo>
                  <a:pt x="370" y="21"/>
                </a:lnTo>
                <a:lnTo>
                  <a:pt x="370" y="21"/>
                </a:lnTo>
                <a:lnTo>
                  <a:pt x="370" y="21"/>
                </a:lnTo>
                <a:lnTo>
                  <a:pt x="370" y="21"/>
                </a:lnTo>
                <a:lnTo>
                  <a:pt x="370" y="21"/>
                </a:lnTo>
                <a:lnTo>
                  <a:pt x="371" y="21"/>
                </a:lnTo>
                <a:lnTo>
                  <a:pt x="371" y="21"/>
                </a:lnTo>
                <a:lnTo>
                  <a:pt x="371" y="21"/>
                </a:lnTo>
                <a:lnTo>
                  <a:pt x="371" y="21"/>
                </a:lnTo>
                <a:lnTo>
                  <a:pt x="371" y="21"/>
                </a:lnTo>
                <a:lnTo>
                  <a:pt x="371" y="21"/>
                </a:lnTo>
                <a:lnTo>
                  <a:pt x="372" y="21"/>
                </a:lnTo>
                <a:lnTo>
                  <a:pt x="372" y="21"/>
                </a:lnTo>
                <a:lnTo>
                  <a:pt x="372" y="21"/>
                </a:lnTo>
                <a:lnTo>
                  <a:pt x="374" y="21"/>
                </a:lnTo>
                <a:lnTo>
                  <a:pt x="374" y="22"/>
                </a:lnTo>
                <a:lnTo>
                  <a:pt x="374" y="22"/>
                </a:lnTo>
                <a:lnTo>
                  <a:pt x="374" y="22"/>
                </a:lnTo>
                <a:lnTo>
                  <a:pt x="374" y="22"/>
                </a:lnTo>
                <a:lnTo>
                  <a:pt x="374" y="22"/>
                </a:lnTo>
                <a:lnTo>
                  <a:pt x="375" y="22"/>
                </a:lnTo>
                <a:lnTo>
                  <a:pt x="375" y="22"/>
                </a:lnTo>
                <a:lnTo>
                  <a:pt x="375" y="22"/>
                </a:lnTo>
                <a:lnTo>
                  <a:pt x="375" y="22"/>
                </a:lnTo>
                <a:lnTo>
                  <a:pt x="375" y="22"/>
                </a:lnTo>
                <a:lnTo>
                  <a:pt x="375" y="22"/>
                </a:lnTo>
                <a:lnTo>
                  <a:pt x="376" y="22"/>
                </a:lnTo>
                <a:lnTo>
                  <a:pt x="376" y="22"/>
                </a:lnTo>
                <a:lnTo>
                  <a:pt x="376" y="22"/>
                </a:lnTo>
                <a:lnTo>
                  <a:pt x="376" y="22"/>
                </a:lnTo>
                <a:lnTo>
                  <a:pt x="376" y="22"/>
                </a:lnTo>
                <a:lnTo>
                  <a:pt x="376" y="22"/>
                </a:lnTo>
                <a:lnTo>
                  <a:pt x="377" y="22"/>
                </a:lnTo>
                <a:lnTo>
                  <a:pt x="377" y="22"/>
                </a:lnTo>
                <a:lnTo>
                  <a:pt x="377" y="22"/>
                </a:lnTo>
                <a:lnTo>
                  <a:pt x="378" y="22"/>
                </a:lnTo>
                <a:lnTo>
                  <a:pt x="378" y="22"/>
                </a:lnTo>
                <a:lnTo>
                  <a:pt x="378" y="22"/>
                </a:lnTo>
                <a:lnTo>
                  <a:pt x="379" y="22"/>
                </a:lnTo>
                <a:lnTo>
                  <a:pt x="379" y="22"/>
                </a:lnTo>
                <a:lnTo>
                  <a:pt x="379" y="22"/>
                </a:lnTo>
                <a:lnTo>
                  <a:pt x="380" y="22"/>
                </a:lnTo>
                <a:lnTo>
                  <a:pt x="380" y="22"/>
                </a:lnTo>
                <a:lnTo>
                  <a:pt x="380" y="22"/>
                </a:lnTo>
                <a:lnTo>
                  <a:pt x="380" y="22"/>
                </a:lnTo>
                <a:lnTo>
                  <a:pt x="380" y="22"/>
                </a:lnTo>
                <a:lnTo>
                  <a:pt x="380" y="22"/>
                </a:lnTo>
                <a:lnTo>
                  <a:pt x="381" y="22"/>
                </a:lnTo>
                <a:lnTo>
                  <a:pt x="381" y="22"/>
                </a:lnTo>
                <a:lnTo>
                  <a:pt x="381" y="22"/>
                </a:lnTo>
                <a:lnTo>
                  <a:pt x="381" y="22"/>
                </a:lnTo>
                <a:lnTo>
                  <a:pt x="381" y="22"/>
                </a:lnTo>
                <a:lnTo>
                  <a:pt x="381" y="22"/>
                </a:lnTo>
                <a:lnTo>
                  <a:pt x="382" y="22"/>
                </a:lnTo>
                <a:lnTo>
                  <a:pt x="382" y="22"/>
                </a:lnTo>
                <a:lnTo>
                  <a:pt x="382" y="22"/>
                </a:lnTo>
                <a:lnTo>
                  <a:pt x="383" y="22"/>
                </a:lnTo>
                <a:lnTo>
                  <a:pt x="383" y="22"/>
                </a:lnTo>
                <a:lnTo>
                  <a:pt x="383" y="22"/>
                </a:lnTo>
                <a:lnTo>
                  <a:pt x="383" y="22"/>
                </a:lnTo>
                <a:lnTo>
                  <a:pt x="383" y="22"/>
                </a:lnTo>
                <a:lnTo>
                  <a:pt x="383" y="22"/>
                </a:lnTo>
                <a:lnTo>
                  <a:pt x="383" y="22"/>
                </a:lnTo>
                <a:lnTo>
                  <a:pt x="383" y="22"/>
                </a:lnTo>
                <a:lnTo>
                  <a:pt x="383" y="22"/>
                </a:lnTo>
                <a:lnTo>
                  <a:pt x="383" y="22"/>
                </a:lnTo>
                <a:lnTo>
                  <a:pt x="383" y="22"/>
                </a:lnTo>
                <a:lnTo>
                  <a:pt x="383" y="22"/>
                </a:lnTo>
                <a:lnTo>
                  <a:pt x="384" y="22"/>
                </a:lnTo>
                <a:lnTo>
                  <a:pt x="384" y="22"/>
                </a:lnTo>
                <a:lnTo>
                  <a:pt x="384" y="22"/>
                </a:lnTo>
                <a:lnTo>
                  <a:pt x="384" y="22"/>
                </a:lnTo>
                <a:lnTo>
                  <a:pt x="384" y="22"/>
                </a:lnTo>
                <a:lnTo>
                  <a:pt x="384" y="22"/>
                </a:lnTo>
                <a:lnTo>
                  <a:pt x="384" y="22"/>
                </a:lnTo>
                <a:lnTo>
                  <a:pt x="384" y="23"/>
                </a:lnTo>
                <a:lnTo>
                  <a:pt x="384" y="23"/>
                </a:lnTo>
                <a:lnTo>
                  <a:pt x="384" y="23"/>
                </a:lnTo>
                <a:lnTo>
                  <a:pt x="384" y="23"/>
                </a:lnTo>
                <a:lnTo>
                  <a:pt x="384" y="23"/>
                </a:lnTo>
                <a:lnTo>
                  <a:pt x="384" y="23"/>
                </a:lnTo>
                <a:lnTo>
                  <a:pt x="384" y="23"/>
                </a:lnTo>
                <a:lnTo>
                  <a:pt x="384" y="23"/>
                </a:lnTo>
                <a:lnTo>
                  <a:pt x="385" y="23"/>
                </a:lnTo>
                <a:lnTo>
                  <a:pt x="385" y="23"/>
                </a:lnTo>
                <a:lnTo>
                  <a:pt x="385" y="23"/>
                </a:lnTo>
                <a:lnTo>
                  <a:pt x="386" y="23"/>
                </a:lnTo>
                <a:lnTo>
                  <a:pt x="386" y="23"/>
                </a:lnTo>
                <a:lnTo>
                  <a:pt x="386" y="23"/>
                </a:lnTo>
                <a:lnTo>
                  <a:pt x="386" y="23"/>
                </a:lnTo>
                <a:lnTo>
                  <a:pt x="386" y="23"/>
                </a:lnTo>
                <a:lnTo>
                  <a:pt x="386" y="23"/>
                </a:lnTo>
                <a:lnTo>
                  <a:pt x="386" y="23"/>
                </a:lnTo>
                <a:lnTo>
                  <a:pt x="386" y="23"/>
                </a:lnTo>
                <a:lnTo>
                  <a:pt x="386" y="23"/>
                </a:lnTo>
                <a:lnTo>
                  <a:pt x="387" y="23"/>
                </a:lnTo>
                <a:lnTo>
                  <a:pt x="387" y="23"/>
                </a:lnTo>
                <a:lnTo>
                  <a:pt x="387" y="23"/>
                </a:lnTo>
                <a:lnTo>
                  <a:pt x="387" y="23"/>
                </a:lnTo>
                <a:lnTo>
                  <a:pt x="387" y="23"/>
                </a:lnTo>
                <a:lnTo>
                  <a:pt x="387" y="23"/>
                </a:lnTo>
                <a:lnTo>
                  <a:pt x="390" y="23"/>
                </a:lnTo>
                <a:lnTo>
                  <a:pt x="390" y="23"/>
                </a:lnTo>
                <a:lnTo>
                  <a:pt x="390" y="23"/>
                </a:lnTo>
                <a:lnTo>
                  <a:pt x="390" y="23"/>
                </a:lnTo>
                <a:lnTo>
                  <a:pt x="390" y="24"/>
                </a:lnTo>
                <a:lnTo>
                  <a:pt x="390" y="24"/>
                </a:lnTo>
                <a:lnTo>
                  <a:pt x="393" y="24"/>
                </a:lnTo>
                <a:lnTo>
                  <a:pt x="393" y="24"/>
                </a:lnTo>
                <a:lnTo>
                  <a:pt x="393" y="24"/>
                </a:lnTo>
                <a:lnTo>
                  <a:pt x="397" y="24"/>
                </a:lnTo>
                <a:lnTo>
                  <a:pt x="397" y="24"/>
                </a:lnTo>
                <a:lnTo>
                  <a:pt x="397" y="24"/>
                </a:lnTo>
                <a:lnTo>
                  <a:pt x="397" y="24"/>
                </a:lnTo>
                <a:lnTo>
                  <a:pt x="397" y="24"/>
                </a:lnTo>
                <a:lnTo>
                  <a:pt x="397" y="24"/>
                </a:lnTo>
                <a:lnTo>
                  <a:pt x="397" y="24"/>
                </a:lnTo>
                <a:lnTo>
                  <a:pt x="397" y="24"/>
                </a:lnTo>
                <a:lnTo>
                  <a:pt x="397" y="24"/>
                </a:lnTo>
                <a:lnTo>
                  <a:pt x="399" y="24"/>
                </a:lnTo>
                <a:lnTo>
                  <a:pt x="399" y="24"/>
                </a:lnTo>
                <a:lnTo>
                  <a:pt x="399" y="24"/>
                </a:lnTo>
                <a:lnTo>
                  <a:pt x="399" y="24"/>
                </a:lnTo>
                <a:lnTo>
                  <a:pt x="399" y="24"/>
                </a:lnTo>
                <a:lnTo>
                  <a:pt x="399" y="24"/>
                </a:lnTo>
                <a:lnTo>
                  <a:pt x="400" y="24"/>
                </a:lnTo>
                <a:lnTo>
                  <a:pt x="400" y="24"/>
                </a:lnTo>
                <a:lnTo>
                  <a:pt x="400" y="24"/>
                </a:lnTo>
                <a:lnTo>
                  <a:pt x="402" y="24"/>
                </a:lnTo>
                <a:lnTo>
                  <a:pt x="402" y="24"/>
                </a:lnTo>
                <a:lnTo>
                  <a:pt x="402" y="24"/>
                </a:lnTo>
                <a:lnTo>
                  <a:pt x="402" y="24"/>
                </a:lnTo>
                <a:lnTo>
                  <a:pt x="402" y="24"/>
                </a:lnTo>
                <a:lnTo>
                  <a:pt x="402" y="24"/>
                </a:lnTo>
                <a:lnTo>
                  <a:pt x="402" y="24"/>
                </a:lnTo>
                <a:lnTo>
                  <a:pt x="402" y="24"/>
                </a:lnTo>
                <a:lnTo>
                  <a:pt x="402" y="24"/>
                </a:lnTo>
                <a:lnTo>
                  <a:pt x="408" y="24"/>
                </a:lnTo>
                <a:lnTo>
                  <a:pt x="408" y="24"/>
                </a:lnTo>
                <a:lnTo>
                  <a:pt x="408" y="24"/>
                </a:lnTo>
                <a:lnTo>
                  <a:pt x="410" y="24"/>
                </a:lnTo>
                <a:lnTo>
                  <a:pt x="410" y="24"/>
                </a:lnTo>
                <a:lnTo>
                  <a:pt x="410" y="24"/>
                </a:lnTo>
                <a:lnTo>
                  <a:pt x="410" y="24"/>
                </a:lnTo>
                <a:lnTo>
                  <a:pt x="410" y="24"/>
                </a:lnTo>
                <a:lnTo>
                  <a:pt x="410" y="24"/>
                </a:lnTo>
                <a:lnTo>
                  <a:pt x="413" y="24"/>
                </a:lnTo>
                <a:lnTo>
                  <a:pt x="413" y="24"/>
                </a:lnTo>
                <a:lnTo>
                  <a:pt x="413" y="24"/>
                </a:lnTo>
                <a:lnTo>
                  <a:pt x="414" y="24"/>
                </a:lnTo>
                <a:lnTo>
                  <a:pt x="414" y="24"/>
                </a:lnTo>
                <a:lnTo>
                  <a:pt x="414" y="24"/>
                </a:lnTo>
                <a:lnTo>
                  <a:pt x="415" y="24"/>
                </a:lnTo>
                <a:lnTo>
                  <a:pt x="415" y="24"/>
                </a:lnTo>
                <a:lnTo>
                  <a:pt x="415" y="24"/>
                </a:lnTo>
                <a:lnTo>
                  <a:pt x="416" y="24"/>
                </a:lnTo>
                <a:lnTo>
                  <a:pt x="416" y="24"/>
                </a:lnTo>
                <a:lnTo>
                  <a:pt x="416" y="24"/>
                </a:lnTo>
                <a:lnTo>
                  <a:pt x="418" y="24"/>
                </a:lnTo>
                <a:lnTo>
                  <a:pt x="418" y="25"/>
                </a:lnTo>
                <a:lnTo>
                  <a:pt x="418" y="25"/>
                </a:lnTo>
                <a:lnTo>
                  <a:pt x="419" y="25"/>
                </a:lnTo>
                <a:lnTo>
                  <a:pt x="419" y="25"/>
                </a:lnTo>
                <a:lnTo>
                  <a:pt x="419" y="25"/>
                </a:lnTo>
                <a:lnTo>
                  <a:pt x="420" y="25"/>
                </a:lnTo>
                <a:lnTo>
                  <a:pt x="420" y="25"/>
                </a:lnTo>
                <a:lnTo>
                  <a:pt x="420" y="25"/>
                </a:lnTo>
                <a:lnTo>
                  <a:pt x="420" y="25"/>
                </a:lnTo>
                <a:lnTo>
                  <a:pt x="420" y="25"/>
                </a:lnTo>
                <a:lnTo>
                  <a:pt x="420" y="25"/>
                </a:lnTo>
                <a:lnTo>
                  <a:pt x="422" y="25"/>
                </a:lnTo>
                <a:lnTo>
                  <a:pt x="422" y="25"/>
                </a:lnTo>
                <a:lnTo>
                  <a:pt x="422" y="25"/>
                </a:lnTo>
                <a:lnTo>
                  <a:pt x="422" y="25"/>
                </a:lnTo>
                <a:lnTo>
                  <a:pt x="422" y="25"/>
                </a:lnTo>
                <a:lnTo>
                  <a:pt x="422" y="25"/>
                </a:lnTo>
                <a:lnTo>
                  <a:pt x="426" y="25"/>
                </a:lnTo>
                <a:lnTo>
                  <a:pt x="426" y="25"/>
                </a:lnTo>
                <a:lnTo>
                  <a:pt x="426" y="25"/>
                </a:lnTo>
                <a:lnTo>
                  <a:pt x="426" y="25"/>
                </a:lnTo>
                <a:lnTo>
                  <a:pt x="426" y="25"/>
                </a:lnTo>
                <a:lnTo>
                  <a:pt x="426" y="25"/>
                </a:lnTo>
                <a:lnTo>
                  <a:pt x="426" y="25"/>
                </a:lnTo>
                <a:lnTo>
                  <a:pt x="426" y="25"/>
                </a:lnTo>
                <a:lnTo>
                  <a:pt x="426" y="25"/>
                </a:lnTo>
                <a:lnTo>
                  <a:pt x="427" y="25"/>
                </a:lnTo>
                <a:lnTo>
                  <a:pt x="427" y="25"/>
                </a:lnTo>
                <a:lnTo>
                  <a:pt x="427" y="25"/>
                </a:lnTo>
                <a:lnTo>
                  <a:pt x="427" y="25"/>
                </a:lnTo>
                <a:lnTo>
                  <a:pt x="427" y="25"/>
                </a:lnTo>
                <a:lnTo>
                  <a:pt x="427" y="25"/>
                </a:lnTo>
                <a:lnTo>
                  <a:pt x="427" y="25"/>
                </a:lnTo>
                <a:lnTo>
                  <a:pt x="427" y="26"/>
                </a:lnTo>
                <a:lnTo>
                  <a:pt x="427" y="26"/>
                </a:lnTo>
                <a:lnTo>
                  <a:pt x="429" y="26"/>
                </a:lnTo>
                <a:lnTo>
                  <a:pt x="429" y="26"/>
                </a:lnTo>
                <a:lnTo>
                  <a:pt x="429" y="26"/>
                </a:lnTo>
                <a:lnTo>
                  <a:pt x="430" y="26"/>
                </a:lnTo>
                <a:lnTo>
                  <a:pt x="430" y="26"/>
                </a:lnTo>
                <a:lnTo>
                  <a:pt x="430" y="26"/>
                </a:lnTo>
                <a:lnTo>
                  <a:pt x="430" y="26"/>
                </a:lnTo>
                <a:lnTo>
                  <a:pt x="430" y="26"/>
                </a:lnTo>
                <a:lnTo>
                  <a:pt x="430" y="26"/>
                </a:lnTo>
                <a:lnTo>
                  <a:pt x="431" y="26"/>
                </a:lnTo>
                <a:lnTo>
                  <a:pt x="431" y="26"/>
                </a:lnTo>
                <a:lnTo>
                  <a:pt x="431" y="26"/>
                </a:lnTo>
                <a:lnTo>
                  <a:pt x="431" y="26"/>
                </a:lnTo>
                <a:lnTo>
                  <a:pt x="431" y="26"/>
                </a:lnTo>
                <a:lnTo>
                  <a:pt x="431" y="26"/>
                </a:lnTo>
                <a:lnTo>
                  <a:pt x="432" y="26"/>
                </a:lnTo>
                <a:lnTo>
                  <a:pt x="432" y="26"/>
                </a:lnTo>
                <a:lnTo>
                  <a:pt x="432" y="26"/>
                </a:lnTo>
                <a:lnTo>
                  <a:pt x="432" y="26"/>
                </a:lnTo>
                <a:lnTo>
                  <a:pt x="432" y="26"/>
                </a:lnTo>
                <a:lnTo>
                  <a:pt x="432" y="26"/>
                </a:lnTo>
                <a:lnTo>
                  <a:pt x="432" y="26"/>
                </a:lnTo>
                <a:lnTo>
                  <a:pt x="432" y="26"/>
                </a:lnTo>
                <a:lnTo>
                  <a:pt x="432" y="26"/>
                </a:lnTo>
                <a:lnTo>
                  <a:pt x="435" y="26"/>
                </a:lnTo>
                <a:lnTo>
                  <a:pt x="435" y="26"/>
                </a:lnTo>
                <a:lnTo>
                  <a:pt x="435" y="26"/>
                </a:lnTo>
                <a:lnTo>
                  <a:pt x="436" y="26"/>
                </a:lnTo>
                <a:lnTo>
                  <a:pt x="436" y="26"/>
                </a:lnTo>
                <a:lnTo>
                  <a:pt x="436" y="26"/>
                </a:lnTo>
                <a:lnTo>
                  <a:pt x="436" y="26"/>
                </a:lnTo>
                <a:lnTo>
                  <a:pt x="436" y="26"/>
                </a:lnTo>
                <a:lnTo>
                  <a:pt x="436" y="26"/>
                </a:lnTo>
                <a:lnTo>
                  <a:pt x="437" y="26"/>
                </a:lnTo>
                <a:lnTo>
                  <a:pt x="437" y="26"/>
                </a:lnTo>
                <a:lnTo>
                  <a:pt x="437" y="26"/>
                </a:lnTo>
                <a:lnTo>
                  <a:pt x="438" y="26"/>
                </a:lnTo>
                <a:lnTo>
                  <a:pt x="438" y="27"/>
                </a:lnTo>
                <a:lnTo>
                  <a:pt x="438" y="27"/>
                </a:lnTo>
                <a:lnTo>
                  <a:pt x="438" y="27"/>
                </a:lnTo>
                <a:lnTo>
                  <a:pt x="438" y="27"/>
                </a:lnTo>
                <a:lnTo>
                  <a:pt x="438" y="27"/>
                </a:lnTo>
                <a:lnTo>
                  <a:pt x="438" y="27"/>
                </a:lnTo>
                <a:lnTo>
                  <a:pt x="438" y="27"/>
                </a:lnTo>
                <a:lnTo>
                  <a:pt x="438" y="27"/>
                </a:lnTo>
                <a:lnTo>
                  <a:pt x="438" y="27"/>
                </a:lnTo>
                <a:lnTo>
                  <a:pt x="438" y="27"/>
                </a:lnTo>
                <a:lnTo>
                  <a:pt x="438" y="27"/>
                </a:lnTo>
                <a:lnTo>
                  <a:pt x="442" y="27"/>
                </a:lnTo>
                <a:lnTo>
                  <a:pt x="442" y="27"/>
                </a:lnTo>
                <a:lnTo>
                  <a:pt x="442" y="27"/>
                </a:lnTo>
                <a:lnTo>
                  <a:pt x="442" y="27"/>
                </a:lnTo>
                <a:lnTo>
                  <a:pt x="442" y="27"/>
                </a:lnTo>
                <a:lnTo>
                  <a:pt x="442" y="27"/>
                </a:lnTo>
                <a:lnTo>
                  <a:pt x="443" y="27"/>
                </a:lnTo>
                <a:lnTo>
                  <a:pt x="443" y="27"/>
                </a:lnTo>
                <a:lnTo>
                  <a:pt x="443" y="27"/>
                </a:lnTo>
                <a:lnTo>
                  <a:pt x="443" y="27"/>
                </a:lnTo>
                <a:lnTo>
                  <a:pt x="443" y="27"/>
                </a:lnTo>
                <a:lnTo>
                  <a:pt x="443" y="27"/>
                </a:lnTo>
                <a:lnTo>
                  <a:pt x="446" y="27"/>
                </a:lnTo>
                <a:lnTo>
                  <a:pt x="446" y="27"/>
                </a:lnTo>
                <a:lnTo>
                  <a:pt x="446" y="27"/>
                </a:lnTo>
                <a:lnTo>
                  <a:pt x="447" y="27"/>
                </a:lnTo>
                <a:lnTo>
                  <a:pt x="447" y="27"/>
                </a:lnTo>
                <a:lnTo>
                  <a:pt x="447" y="27"/>
                </a:lnTo>
                <a:lnTo>
                  <a:pt x="448" y="27"/>
                </a:lnTo>
                <a:lnTo>
                  <a:pt x="448" y="27"/>
                </a:lnTo>
                <a:lnTo>
                  <a:pt x="448" y="27"/>
                </a:lnTo>
                <a:lnTo>
                  <a:pt x="448" y="27"/>
                </a:lnTo>
                <a:lnTo>
                  <a:pt x="448" y="27"/>
                </a:lnTo>
                <a:lnTo>
                  <a:pt x="448" y="27"/>
                </a:lnTo>
                <a:lnTo>
                  <a:pt x="448" y="27"/>
                </a:lnTo>
                <a:lnTo>
                  <a:pt x="448" y="27"/>
                </a:lnTo>
                <a:lnTo>
                  <a:pt x="448" y="27"/>
                </a:lnTo>
                <a:lnTo>
                  <a:pt x="450" y="27"/>
                </a:lnTo>
                <a:lnTo>
                  <a:pt x="450" y="27"/>
                </a:lnTo>
                <a:lnTo>
                  <a:pt x="450" y="27"/>
                </a:lnTo>
                <a:lnTo>
                  <a:pt x="450" y="27"/>
                </a:lnTo>
                <a:lnTo>
                  <a:pt x="450" y="27"/>
                </a:lnTo>
                <a:lnTo>
                  <a:pt x="450" y="27"/>
                </a:lnTo>
                <a:lnTo>
                  <a:pt x="451" y="27"/>
                </a:lnTo>
                <a:lnTo>
                  <a:pt x="451" y="27"/>
                </a:lnTo>
                <a:lnTo>
                  <a:pt x="451" y="27"/>
                </a:lnTo>
                <a:lnTo>
                  <a:pt x="451" y="27"/>
                </a:lnTo>
                <a:lnTo>
                  <a:pt x="451" y="27"/>
                </a:lnTo>
                <a:lnTo>
                  <a:pt x="451" y="27"/>
                </a:lnTo>
                <a:lnTo>
                  <a:pt x="452" y="27"/>
                </a:lnTo>
                <a:lnTo>
                  <a:pt x="452" y="27"/>
                </a:lnTo>
                <a:lnTo>
                  <a:pt x="452" y="27"/>
                </a:lnTo>
                <a:lnTo>
                  <a:pt x="454" y="27"/>
                </a:lnTo>
                <a:lnTo>
                  <a:pt x="454" y="27"/>
                </a:lnTo>
                <a:lnTo>
                  <a:pt x="454" y="27"/>
                </a:lnTo>
                <a:lnTo>
                  <a:pt x="455" y="27"/>
                </a:lnTo>
                <a:lnTo>
                  <a:pt x="455" y="27"/>
                </a:lnTo>
                <a:lnTo>
                  <a:pt x="455" y="27"/>
                </a:lnTo>
                <a:lnTo>
                  <a:pt x="455" y="27"/>
                </a:lnTo>
                <a:lnTo>
                  <a:pt x="455" y="27"/>
                </a:lnTo>
                <a:lnTo>
                  <a:pt x="455" y="27"/>
                </a:lnTo>
                <a:lnTo>
                  <a:pt x="457" y="27"/>
                </a:lnTo>
                <a:lnTo>
                  <a:pt x="457" y="27"/>
                </a:lnTo>
                <a:lnTo>
                  <a:pt x="457" y="27"/>
                </a:lnTo>
                <a:lnTo>
                  <a:pt x="457" y="27"/>
                </a:lnTo>
                <a:lnTo>
                  <a:pt x="457" y="27"/>
                </a:lnTo>
                <a:lnTo>
                  <a:pt x="457" y="27"/>
                </a:lnTo>
                <a:lnTo>
                  <a:pt x="457" y="27"/>
                </a:lnTo>
                <a:lnTo>
                  <a:pt x="457" y="28"/>
                </a:lnTo>
                <a:lnTo>
                  <a:pt x="457" y="28"/>
                </a:lnTo>
                <a:lnTo>
                  <a:pt x="457" y="28"/>
                </a:lnTo>
                <a:lnTo>
                  <a:pt x="457" y="28"/>
                </a:lnTo>
                <a:lnTo>
                  <a:pt x="457" y="28"/>
                </a:lnTo>
                <a:lnTo>
                  <a:pt x="458" y="28"/>
                </a:lnTo>
                <a:lnTo>
                  <a:pt x="458" y="28"/>
                </a:lnTo>
                <a:lnTo>
                  <a:pt x="458" y="28"/>
                </a:lnTo>
                <a:lnTo>
                  <a:pt x="459" y="28"/>
                </a:lnTo>
                <a:lnTo>
                  <a:pt x="459" y="28"/>
                </a:lnTo>
                <a:lnTo>
                  <a:pt x="459" y="28"/>
                </a:lnTo>
                <a:lnTo>
                  <a:pt x="459" y="28"/>
                </a:lnTo>
                <a:lnTo>
                  <a:pt x="459" y="28"/>
                </a:lnTo>
                <a:lnTo>
                  <a:pt x="459" y="28"/>
                </a:lnTo>
                <a:lnTo>
                  <a:pt x="460" y="28"/>
                </a:lnTo>
                <a:lnTo>
                  <a:pt x="460" y="28"/>
                </a:lnTo>
                <a:lnTo>
                  <a:pt x="460" y="28"/>
                </a:lnTo>
                <a:lnTo>
                  <a:pt x="460" y="28"/>
                </a:lnTo>
                <a:lnTo>
                  <a:pt x="460" y="28"/>
                </a:lnTo>
                <a:lnTo>
                  <a:pt x="460" y="28"/>
                </a:lnTo>
                <a:lnTo>
                  <a:pt x="460" y="28"/>
                </a:lnTo>
                <a:lnTo>
                  <a:pt x="460" y="28"/>
                </a:lnTo>
                <a:lnTo>
                  <a:pt x="460" y="28"/>
                </a:lnTo>
                <a:lnTo>
                  <a:pt x="460" y="28"/>
                </a:lnTo>
                <a:lnTo>
                  <a:pt x="460" y="28"/>
                </a:lnTo>
                <a:lnTo>
                  <a:pt x="460" y="28"/>
                </a:lnTo>
                <a:lnTo>
                  <a:pt x="460" y="28"/>
                </a:lnTo>
                <a:lnTo>
                  <a:pt x="460" y="28"/>
                </a:lnTo>
                <a:lnTo>
                  <a:pt x="460" y="28"/>
                </a:lnTo>
                <a:lnTo>
                  <a:pt x="461" y="28"/>
                </a:lnTo>
                <a:lnTo>
                  <a:pt x="461" y="28"/>
                </a:lnTo>
                <a:lnTo>
                  <a:pt x="461" y="28"/>
                </a:lnTo>
                <a:lnTo>
                  <a:pt x="461" y="28"/>
                </a:lnTo>
                <a:lnTo>
                  <a:pt x="461" y="28"/>
                </a:lnTo>
                <a:lnTo>
                  <a:pt x="461" y="28"/>
                </a:lnTo>
                <a:lnTo>
                  <a:pt x="461" y="28"/>
                </a:lnTo>
                <a:lnTo>
                  <a:pt x="461" y="28"/>
                </a:lnTo>
                <a:lnTo>
                  <a:pt x="461" y="28"/>
                </a:lnTo>
                <a:lnTo>
                  <a:pt x="462" y="28"/>
                </a:lnTo>
                <a:lnTo>
                  <a:pt x="462" y="28"/>
                </a:lnTo>
                <a:lnTo>
                  <a:pt x="462" y="28"/>
                </a:lnTo>
                <a:lnTo>
                  <a:pt x="463" y="28"/>
                </a:lnTo>
                <a:lnTo>
                  <a:pt x="463" y="28"/>
                </a:lnTo>
                <a:lnTo>
                  <a:pt x="463" y="28"/>
                </a:lnTo>
                <a:lnTo>
                  <a:pt x="464" y="28"/>
                </a:lnTo>
                <a:lnTo>
                  <a:pt x="464" y="28"/>
                </a:lnTo>
                <a:lnTo>
                  <a:pt x="464" y="28"/>
                </a:lnTo>
                <a:lnTo>
                  <a:pt x="465" y="28"/>
                </a:lnTo>
                <a:lnTo>
                  <a:pt x="465" y="28"/>
                </a:lnTo>
                <a:lnTo>
                  <a:pt x="465" y="28"/>
                </a:lnTo>
                <a:lnTo>
                  <a:pt x="465" y="28"/>
                </a:lnTo>
                <a:lnTo>
                  <a:pt x="465" y="28"/>
                </a:lnTo>
                <a:lnTo>
                  <a:pt x="465" y="28"/>
                </a:lnTo>
                <a:lnTo>
                  <a:pt x="465" y="28"/>
                </a:lnTo>
                <a:lnTo>
                  <a:pt x="465" y="28"/>
                </a:lnTo>
                <a:lnTo>
                  <a:pt x="465" y="28"/>
                </a:lnTo>
                <a:lnTo>
                  <a:pt x="465" y="28"/>
                </a:lnTo>
                <a:lnTo>
                  <a:pt x="465" y="28"/>
                </a:lnTo>
                <a:lnTo>
                  <a:pt x="465" y="28"/>
                </a:lnTo>
                <a:lnTo>
                  <a:pt x="466" y="28"/>
                </a:lnTo>
                <a:lnTo>
                  <a:pt x="466" y="28"/>
                </a:lnTo>
                <a:lnTo>
                  <a:pt x="466" y="28"/>
                </a:lnTo>
                <a:lnTo>
                  <a:pt x="466" y="28"/>
                </a:lnTo>
                <a:lnTo>
                  <a:pt x="466" y="28"/>
                </a:lnTo>
                <a:lnTo>
                  <a:pt x="466" y="28"/>
                </a:lnTo>
                <a:lnTo>
                  <a:pt x="466" y="28"/>
                </a:lnTo>
                <a:lnTo>
                  <a:pt x="466" y="28"/>
                </a:lnTo>
                <a:lnTo>
                  <a:pt x="466" y="28"/>
                </a:lnTo>
                <a:lnTo>
                  <a:pt x="466" y="28"/>
                </a:lnTo>
                <a:lnTo>
                  <a:pt x="466" y="28"/>
                </a:lnTo>
                <a:lnTo>
                  <a:pt x="466" y="28"/>
                </a:lnTo>
                <a:lnTo>
                  <a:pt x="467" y="28"/>
                </a:lnTo>
                <a:lnTo>
                  <a:pt x="467" y="28"/>
                </a:lnTo>
                <a:lnTo>
                  <a:pt x="467" y="28"/>
                </a:lnTo>
                <a:lnTo>
                  <a:pt x="467" y="28"/>
                </a:lnTo>
                <a:lnTo>
                  <a:pt x="467" y="28"/>
                </a:lnTo>
                <a:lnTo>
                  <a:pt x="467" y="28"/>
                </a:lnTo>
                <a:lnTo>
                  <a:pt x="467" y="28"/>
                </a:lnTo>
                <a:lnTo>
                  <a:pt x="467" y="28"/>
                </a:lnTo>
                <a:lnTo>
                  <a:pt x="467" y="28"/>
                </a:lnTo>
                <a:lnTo>
                  <a:pt x="467" y="28"/>
                </a:lnTo>
                <a:lnTo>
                  <a:pt x="467" y="28"/>
                </a:lnTo>
                <a:lnTo>
                  <a:pt x="467" y="28"/>
                </a:lnTo>
                <a:lnTo>
                  <a:pt x="468" y="28"/>
                </a:lnTo>
                <a:lnTo>
                  <a:pt x="468" y="28"/>
                </a:lnTo>
                <a:lnTo>
                  <a:pt x="468" y="28"/>
                </a:lnTo>
                <a:lnTo>
                  <a:pt x="468" y="28"/>
                </a:lnTo>
                <a:lnTo>
                  <a:pt x="468" y="28"/>
                </a:lnTo>
                <a:lnTo>
                  <a:pt x="468" y="28"/>
                </a:lnTo>
                <a:lnTo>
                  <a:pt x="468" y="28"/>
                </a:lnTo>
                <a:lnTo>
                  <a:pt x="468" y="28"/>
                </a:lnTo>
                <a:lnTo>
                  <a:pt x="468" y="28"/>
                </a:lnTo>
                <a:lnTo>
                  <a:pt x="468" y="28"/>
                </a:lnTo>
                <a:lnTo>
                  <a:pt x="468" y="28"/>
                </a:lnTo>
                <a:lnTo>
                  <a:pt x="468" y="28"/>
                </a:lnTo>
                <a:lnTo>
                  <a:pt x="468" y="28"/>
                </a:lnTo>
                <a:lnTo>
                  <a:pt x="468" y="28"/>
                </a:lnTo>
                <a:lnTo>
                  <a:pt x="468" y="28"/>
                </a:lnTo>
                <a:lnTo>
                  <a:pt x="468" y="28"/>
                </a:lnTo>
                <a:lnTo>
                  <a:pt x="468" y="28"/>
                </a:lnTo>
                <a:lnTo>
                  <a:pt x="468" y="28"/>
                </a:lnTo>
                <a:lnTo>
                  <a:pt x="468" y="28"/>
                </a:lnTo>
                <a:lnTo>
                  <a:pt x="468" y="28"/>
                </a:lnTo>
                <a:lnTo>
                  <a:pt x="468" y="28"/>
                </a:lnTo>
                <a:lnTo>
                  <a:pt x="469" y="28"/>
                </a:lnTo>
                <a:lnTo>
                  <a:pt x="469" y="28"/>
                </a:lnTo>
                <a:lnTo>
                  <a:pt x="469" y="28"/>
                </a:lnTo>
                <a:lnTo>
                  <a:pt x="469" y="28"/>
                </a:lnTo>
                <a:lnTo>
                  <a:pt x="469" y="28"/>
                </a:lnTo>
                <a:lnTo>
                  <a:pt x="469" y="28"/>
                </a:lnTo>
                <a:lnTo>
                  <a:pt x="469" y="28"/>
                </a:lnTo>
                <a:lnTo>
                  <a:pt x="469" y="28"/>
                </a:lnTo>
                <a:lnTo>
                  <a:pt x="469" y="28"/>
                </a:lnTo>
                <a:lnTo>
                  <a:pt x="470" y="28"/>
                </a:lnTo>
                <a:lnTo>
                  <a:pt x="470" y="28"/>
                </a:lnTo>
                <a:lnTo>
                  <a:pt x="470" y="28"/>
                </a:lnTo>
                <a:lnTo>
                  <a:pt x="470" y="28"/>
                </a:lnTo>
                <a:lnTo>
                  <a:pt x="470" y="28"/>
                </a:lnTo>
                <a:lnTo>
                  <a:pt x="470" y="28"/>
                </a:lnTo>
                <a:lnTo>
                  <a:pt x="470" y="28"/>
                </a:lnTo>
                <a:lnTo>
                  <a:pt x="470" y="28"/>
                </a:lnTo>
                <a:lnTo>
                  <a:pt x="470" y="28"/>
                </a:lnTo>
                <a:lnTo>
                  <a:pt x="470" y="28"/>
                </a:lnTo>
                <a:lnTo>
                  <a:pt x="470" y="28"/>
                </a:lnTo>
                <a:lnTo>
                  <a:pt x="470" y="28"/>
                </a:lnTo>
                <a:lnTo>
                  <a:pt x="470" y="28"/>
                </a:lnTo>
                <a:lnTo>
                  <a:pt x="470" y="28"/>
                </a:lnTo>
                <a:lnTo>
                  <a:pt x="470" y="28"/>
                </a:lnTo>
                <a:lnTo>
                  <a:pt x="470" y="28"/>
                </a:lnTo>
                <a:lnTo>
                  <a:pt x="470" y="28"/>
                </a:lnTo>
                <a:lnTo>
                  <a:pt x="470" y="28"/>
                </a:lnTo>
                <a:lnTo>
                  <a:pt x="470" y="28"/>
                </a:lnTo>
                <a:lnTo>
                  <a:pt x="470" y="28"/>
                </a:lnTo>
                <a:lnTo>
                  <a:pt x="470" y="28"/>
                </a:lnTo>
                <a:lnTo>
                  <a:pt x="471" y="28"/>
                </a:lnTo>
                <a:lnTo>
                  <a:pt x="471" y="28"/>
                </a:lnTo>
                <a:lnTo>
                  <a:pt x="471" y="28"/>
                </a:lnTo>
                <a:lnTo>
                  <a:pt x="471" y="28"/>
                </a:lnTo>
                <a:lnTo>
                  <a:pt x="471" y="28"/>
                </a:lnTo>
                <a:lnTo>
                  <a:pt x="471" y="28"/>
                </a:lnTo>
                <a:lnTo>
                  <a:pt x="471" y="28"/>
                </a:lnTo>
                <a:lnTo>
                  <a:pt x="471" y="28"/>
                </a:lnTo>
                <a:lnTo>
                  <a:pt x="471" y="28"/>
                </a:lnTo>
                <a:lnTo>
                  <a:pt x="471" y="28"/>
                </a:lnTo>
                <a:lnTo>
                  <a:pt x="471" y="28"/>
                </a:lnTo>
                <a:lnTo>
                  <a:pt x="471" y="28"/>
                </a:lnTo>
                <a:lnTo>
                  <a:pt x="471" y="28"/>
                </a:lnTo>
                <a:lnTo>
                  <a:pt x="471" y="28"/>
                </a:lnTo>
                <a:lnTo>
                  <a:pt x="471" y="28"/>
                </a:lnTo>
                <a:lnTo>
                  <a:pt x="471" y="28"/>
                </a:lnTo>
                <a:lnTo>
                  <a:pt x="471" y="28"/>
                </a:lnTo>
                <a:lnTo>
                  <a:pt x="471" y="28"/>
                </a:lnTo>
                <a:lnTo>
                  <a:pt x="472" y="28"/>
                </a:lnTo>
                <a:lnTo>
                  <a:pt x="472" y="28"/>
                </a:lnTo>
                <a:lnTo>
                  <a:pt x="472" y="28"/>
                </a:lnTo>
                <a:lnTo>
                  <a:pt x="472" y="28"/>
                </a:lnTo>
                <a:lnTo>
                  <a:pt x="472" y="28"/>
                </a:lnTo>
                <a:lnTo>
                  <a:pt x="472" y="28"/>
                </a:lnTo>
                <a:lnTo>
                  <a:pt x="472" y="28"/>
                </a:lnTo>
                <a:lnTo>
                  <a:pt x="472" y="28"/>
                </a:lnTo>
                <a:lnTo>
                  <a:pt x="472" y="28"/>
                </a:lnTo>
                <a:lnTo>
                  <a:pt x="472" y="28"/>
                </a:lnTo>
                <a:lnTo>
                  <a:pt x="472" y="28"/>
                </a:lnTo>
                <a:lnTo>
                  <a:pt x="472" y="28"/>
                </a:lnTo>
                <a:lnTo>
                  <a:pt x="472" y="28"/>
                </a:lnTo>
                <a:lnTo>
                  <a:pt x="472" y="28"/>
                </a:lnTo>
                <a:lnTo>
                  <a:pt x="472" y="28"/>
                </a:lnTo>
                <a:lnTo>
                  <a:pt x="472" y="28"/>
                </a:lnTo>
                <a:lnTo>
                  <a:pt x="472" y="28"/>
                </a:lnTo>
                <a:lnTo>
                  <a:pt x="472" y="28"/>
                </a:lnTo>
                <a:lnTo>
                  <a:pt x="472" y="28"/>
                </a:lnTo>
                <a:lnTo>
                  <a:pt x="472" y="28"/>
                </a:lnTo>
                <a:lnTo>
                  <a:pt x="472" y="28"/>
                </a:lnTo>
                <a:lnTo>
                  <a:pt x="472" y="28"/>
                </a:lnTo>
                <a:lnTo>
                  <a:pt x="472" y="28"/>
                </a:lnTo>
                <a:lnTo>
                  <a:pt x="472" y="28"/>
                </a:lnTo>
                <a:lnTo>
                  <a:pt x="473" y="28"/>
                </a:lnTo>
                <a:lnTo>
                  <a:pt x="473" y="28"/>
                </a:lnTo>
                <a:lnTo>
                  <a:pt x="473" y="28"/>
                </a:lnTo>
                <a:lnTo>
                  <a:pt x="473" y="28"/>
                </a:lnTo>
                <a:lnTo>
                  <a:pt x="473" y="28"/>
                </a:lnTo>
                <a:lnTo>
                  <a:pt x="473" y="28"/>
                </a:lnTo>
                <a:lnTo>
                  <a:pt x="473" y="28"/>
                </a:lnTo>
                <a:lnTo>
                  <a:pt x="473" y="28"/>
                </a:lnTo>
                <a:lnTo>
                  <a:pt x="473" y="28"/>
                </a:lnTo>
                <a:lnTo>
                  <a:pt x="473" y="28"/>
                </a:lnTo>
                <a:lnTo>
                  <a:pt x="473" y="28"/>
                </a:lnTo>
                <a:lnTo>
                  <a:pt x="473" y="28"/>
                </a:lnTo>
                <a:lnTo>
                  <a:pt x="473" y="28"/>
                </a:lnTo>
                <a:lnTo>
                  <a:pt x="473" y="28"/>
                </a:lnTo>
                <a:lnTo>
                  <a:pt x="473" y="28"/>
                </a:lnTo>
                <a:lnTo>
                  <a:pt x="474" y="28"/>
                </a:lnTo>
                <a:lnTo>
                  <a:pt x="474" y="28"/>
                </a:lnTo>
                <a:lnTo>
                  <a:pt x="474" y="28"/>
                </a:lnTo>
                <a:lnTo>
                  <a:pt x="475" y="28"/>
                </a:lnTo>
                <a:lnTo>
                  <a:pt x="475" y="28"/>
                </a:lnTo>
                <a:lnTo>
                  <a:pt x="475" y="28"/>
                </a:lnTo>
                <a:lnTo>
                  <a:pt x="475" y="28"/>
                </a:lnTo>
                <a:lnTo>
                  <a:pt x="475" y="28"/>
                </a:lnTo>
                <a:lnTo>
                  <a:pt x="475" y="28"/>
                </a:lnTo>
                <a:lnTo>
                  <a:pt x="475" y="28"/>
                </a:lnTo>
                <a:lnTo>
                  <a:pt x="475" y="28"/>
                </a:lnTo>
                <a:lnTo>
                  <a:pt x="475" y="28"/>
                </a:lnTo>
                <a:lnTo>
                  <a:pt x="475" y="28"/>
                </a:lnTo>
                <a:lnTo>
                  <a:pt x="475" y="28"/>
                </a:lnTo>
                <a:lnTo>
                  <a:pt x="475" y="28"/>
                </a:lnTo>
                <a:lnTo>
                  <a:pt x="475" y="28"/>
                </a:lnTo>
                <a:lnTo>
                  <a:pt x="475" y="28"/>
                </a:lnTo>
                <a:lnTo>
                  <a:pt x="475" y="28"/>
                </a:lnTo>
                <a:lnTo>
                  <a:pt x="475" y="28"/>
                </a:lnTo>
                <a:lnTo>
                  <a:pt x="475" y="28"/>
                </a:lnTo>
                <a:lnTo>
                  <a:pt x="475" y="28"/>
                </a:lnTo>
                <a:lnTo>
                  <a:pt x="475" y="28"/>
                </a:lnTo>
                <a:lnTo>
                  <a:pt x="475" y="29"/>
                </a:lnTo>
                <a:lnTo>
                  <a:pt x="475" y="29"/>
                </a:lnTo>
                <a:lnTo>
                  <a:pt x="475" y="29"/>
                </a:lnTo>
                <a:lnTo>
                  <a:pt x="475" y="29"/>
                </a:lnTo>
                <a:lnTo>
                  <a:pt x="475" y="29"/>
                </a:lnTo>
                <a:lnTo>
                  <a:pt x="476" y="29"/>
                </a:lnTo>
                <a:lnTo>
                  <a:pt x="476" y="29"/>
                </a:lnTo>
                <a:lnTo>
                  <a:pt x="476" y="29"/>
                </a:lnTo>
                <a:lnTo>
                  <a:pt x="477" y="29"/>
                </a:lnTo>
                <a:lnTo>
                  <a:pt x="477" y="29"/>
                </a:lnTo>
                <a:lnTo>
                  <a:pt x="477" y="29"/>
                </a:lnTo>
                <a:lnTo>
                  <a:pt x="477" y="29"/>
                </a:lnTo>
                <a:lnTo>
                  <a:pt x="477" y="29"/>
                </a:lnTo>
                <a:lnTo>
                  <a:pt x="477" y="29"/>
                </a:lnTo>
                <a:lnTo>
                  <a:pt x="477" y="29"/>
                </a:lnTo>
                <a:lnTo>
                  <a:pt x="477" y="29"/>
                </a:lnTo>
                <a:lnTo>
                  <a:pt x="477" y="29"/>
                </a:lnTo>
                <a:lnTo>
                  <a:pt x="477" y="29"/>
                </a:lnTo>
                <a:lnTo>
                  <a:pt x="477" y="29"/>
                </a:lnTo>
                <a:lnTo>
                  <a:pt x="477" y="29"/>
                </a:lnTo>
                <a:lnTo>
                  <a:pt x="477" y="29"/>
                </a:lnTo>
                <a:lnTo>
                  <a:pt x="477" y="29"/>
                </a:lnTo>
                <a:lnTo>
                  <a:pt x="477" y="29"/>
                </a:lnTo>
                <a:lnTo>
                  <a:pt x="477" y="29"/>
                </a:lnTo>
                <a:lnTo>
                  <a:pt x="477" y="29"/>
                </a:lnTo>
                <a:lnTo>
                  <a:pt x="477" y="29"/>
                </a:lnTo>
                <a:lnTo>
                  <a:pt x="477" y="29"/>
                </a:lnTo>
                <a:lnTo>
                  <a:pt x="477" y="29"/>
                </a:lnTo>
                <a:lnTo>
                  <a:pt x="477" y="29"/>
                </a:lnTo>
                <a:lnTo>
                  <a:pt x="477" y="29"/>
                </a:lnTo>
                <a:lnTo>
                  <a:pt x="477" y="29"/>
                </a:lnTo>
                <a:lnTo>
                  <a:pt x="477" y="29"/>
                </a:lnTo>
                <a:lnTo>
                  <a:pt x="477" y="29"/>
                </a:lnTo>
                <a:lnTo>
                  <a:pt x="477" y="29"/>
                </a:lnTo>
                <a:lnTo>
                  <a:pt x="477" y="29"/>
                </a:lnTo>
                <a:lnTo>
                  <a:pt x="477" y="29"/>
                </a:lnTo>
                <a:lnTo>
                  <a:pt x="477" y="29"/>
                </a:lnTo>
                <a:lnTo>
                  <a:pt x="477" y="29"/>
                </a:lnTo>
                <a:lnTo>
                  <a:pt x="477" y="29"/>
                </a:lnTo>
                <a:lnTo>
                  <a:pt x="477" y="29"/>
                </a:lnTo>
                <a:lnTo>
                  <a:pt x="477" y="29"/>
                </a:lnTo>
                <a:lnTo>
                  <a:pt x="477" y="29"/>
                </a:lnTo>
                <a:lnTo>
                  <a:pt x="477" y="29"/>
                </a:lnTo>
                <a:lnTo>
                  <a:pt x="477" y="29"/>
                </a:lnTo>
                <a:lnTo>
                  <a:pt x="477" y="29"/>
                </a:lnTo>
                <a:lnTo>
                  <a:pt x="477" y="29"/>
                </a:lnTo>
                <a:lnTo>
                  <a:pt x="477" y="29"/>
                </a:lnTo>
                <a:lnTo>
                  <a:pt x="477" y="29"/>
                </a:lnTo>
                <a:lnTo>
                  <a:pt x="477" y="29"/>
                </a:lnTo>
                <a:lnTo>
                  <a:pt x="477" y="29"/>
                </a:lnTo>
                <a:lnTo>
                  <a:pt x="477" y="29"/>
                </a:lnTo>
                <a:lnTo>
                  <a:pt x="477" y="29"/>
                </a:lnTo>
                <a:lnTo>
                  <a:pt x="477" y="29"/>
                </a:lnTo>
                <a:lnTo>
                  <a:pt x="477" y="29"/>
                </a:lnTo>
                <a:lnTo>
                  <a:pt x="477" y="29"/>
                </a:lnTo>
                <a:lnTo>
                  <a:pt x="477" y="29"/>
                </a:lnTo>
                <a:lnTo>
                  <a:pt x="477" y="29"/>
                </a:lnTo>
                <a:lnTo>
                  <a:pt x="477" y="29"/>
                </a:lnTo>
                <a:lnTo>
                  <a:pt x="477" y="29"/>
                </a:lnTo>
                <a:lnTo>
                  <a:pt x="477" y="29"/>
                </a:lnTo>
                <a:lnTo>
                  <a:pt x="477" y="29"/>
                </a:lnTo>
                <a:lnTo>
                  <a:pt x="477" y="29"/>
                </a:lnTo>
                <a:lnTo>
                  <a:pt x="477" y="29"/>
                </a:lnTo>
                <a:lnTo>
                  <a:pt x="477" y="29"/>
                </a:lnTo>
                <a:lnTo>
                  <a:pt x="477" y="29"/>
                </a:lnTo>
                <a:lnTo>
                  <a:pt x="477" y="29"/>
                </a:lnTo>
                <a:lnTo>
                  <a:pt x="477" y="29"/>
                </a:lnTo>
                <a:lnTo>
                  <a:pt x="477" y="29"/>
                </a:lnTo>
                <a:lnTo>
                  <a:pt x="477" y="29"/>
                </a:lnTo>
                <a:lnTo>
                  <a:pt x="477" y="29"/>
                </a:lnTo>
                <a:lnTo>
                  <a:pt x="477" y="29"/>
                </a:lnTo>
                <a:lnTo>
                  <a:pt x="477" y="29"/>
                </a:lnTo>
                <a:lnTo>
                  <a:pt x="477" y="29"/>
                </a:lnTo>
                <a:lnTo>
                  <a:pt x="477" y="29"/>
                </a:lnTo>
                <a:lnTo>
                  <a:pt x="477" y="29"/>
                </a:lnTo>
                <a:lnTo>
                  <a:pt x="477" y="29"/>
                </a:lnTo>
                <a:lnTo>
                  <a:pt x="477" y="29"/>
                </a:lnTo>
                <a:lnTo>
                  <a:pt x="477" y="29"/>
                </a:lnTo>
                <a:lnTo>
                  <a:pt x="477" y="29"/>
                </a:lnTo>
                <a:lnTo>
                  <a:pt x="477" y="29"/>
                </a:lnTo>
                <a:lnTo>
                  <a:pt x="477" y="29"/>
                </a:lnTo>
                <a:lnTo>
                  <a:pt x="477" y="29"/>
                </a:lnTo>
                <a:lnTo>
                  <a:pt x="477" y="29"/>
                </a:lnTo>
                <a:lnTo>
                  <a:pt x="478" y="29"/>
                </a:lnTo>
                <a:lnTo>
                  <a:pt x="478" y="29"/>
                </a:lnTo>
                <a:lnTo>
                  <a:pt x="478" y="29"/>
                </a:lnTo>
                <a:lnTo>
                  <a:pt x="478" y="29"/>
                </a:lnTo>
                <a:lnTo>
                  <a:pt x="478" y="29"/>
                </a:lnTo>
                <a:lnTo>
                  <a:pt x="478" y="29"/>
                </a:lnTo>
                <a:lnTo>
                  <a:pt x="478" y="29"/>
                </a:lnTo>
                <a:lnTo>
                  <a:pt x="478" y="29"/>
                </a:lnTo>
                <a:lnTo>
                  <a:pt x="478" y="29"/>
                </a:lnTo>
                <a:lnTo>
                  <a:pt x="478" y="29"/>
                </a:lnTo>
                <a:lnTo>
                  <a:pt x="478" y="29"/>
                </a:lnTo>
                <a:lnTo>
                  <a:pt x="478" y="29"/>
                </a:lnTo>
                <a:lnTo>
                  <a:pt x="478" y="29"/>
                </a:lnTo>
                <a:lnTo>
                  <a:pt x="478" y="29"/>
                </a:lnTo>
                <a:lnTo>
                  <a:pt x="478" y="29"/>
                </a:lnTo>
                <a:lnTo>
                  <a:pt x="478" y="29"/>
                </a:lnTo>
                <a:lnTo>
                  <a:pt x="478" y="29"/>
                </a:lnTo>
                <a:lnTo>
                  <a:pt x="478" y="29"/>
                </a:lnTo>
                <a:lnTo>
                  <a:pt x="478" y="29"/>
                </a:lnTo>
                <a:lnTo>
                  <a:pt x="478" y="29"/>
                </a:lnTo>
                <a:lnTo>
                  <a:pt x="478" y="29"/>
                </a:lnTo>
                <a:lnTo>
                  <a:pt x="478" y="29"/>
                </a:lnTo>
                <a:lnTo>
                  <a:pt x="478" y="29"/>
                </a:lnTo>
                <a:lnTo>
                  <a:pt x="478" y="29"/>
                </a:lnTo>
                <a:lnTo>
                  <a:pt x="478" y="29"/>
                </a:lnTo>
                <a:lnTo>
                  <a:pt x="478" y="29"/>
                </a:lnTo>
                <a:lnTo>
                  <a:pt x="478" y="29"/>
                </a:lnTo>
                <a:lnTo>
                  <a:pt x="478" y="29"/>
                </a:lnTo>
                <a:lnTo>
                  <a:pt x="478" y="29"/>
                </a:lnTo>
                <a:lnTo>
                  <a:pt x="478" y="29"/>
                </a:lnTo>
                <a:lnTo>
                  <a:pt x="478" y="29"/>
                </a:lnTo>
                <a:lnTo>
                  <a:pt x="478" y="29"/>
                </a:lnTo>
                <a:lnTo>
                  <a:pt x="478" y="29"/>
                </a:lnTo>
                <a:lnTo>
                  <a:pt x="478" y="29"/>
                </a:lnTo>
                <a:lnTo>
                  <a:pt x="478" y="29"/>
                </a:lnTo>
                <a:lnTo>
                  <a:pt x="478" y="29"/>
                </a:lnTo>
                <a:lnTo>
                  <a:pt x="479" y="29"/>
                </a:lnTo>
                <a:lnTo>
                  <a:pt x="479" y="29"/>
                </a:lnTo>
                <a:lnTo>
                  <a:pt x="479" y="29"/>
                </a:lnTo>
                <a:lnTo>
                  <a:pt x="479" y="29"/>
                </a:lnTo>
                <a:lnTo>
                  <a:pt x="479" y="29"/>
                </a:lnTo>
                <a:lnTo>
                  <a:pt x="479" y="29"/>
                </a:lnTo>
                <a:lnTo>
                  <a:pt x="479" y="29"/>
                </a:lnTo>
                <a:lnTo>
                  <a:pt x="479" y="29"/>
                </a:lnTo>
                <a:lnTo>
                  <a:pt x="479" y="29"/>
                </a:lnTo>
                <a:lnTo>
                  <a:pt x="479" y="29"/>
                </a:lnTo>
                <a:lnTo>
                  <a:pt x="479" y="29"/>
                </a:lnTo>
                <a:lnTo>
                  <a:pt x="479" y="29"/>
                </a:lnTo>
                <a:lnTo>
                  <a:pt x="479" y="29"/>
                </a:lnTo>
                <a:lnTo>
                  <a:pt x="479" y="29"/>
                </a:lnTo>
                <a:lnTo>
                  <a:pt x="479" y="29"/>
                </a:lnTo>
                <a:lnTo>
                  <a:pt x="479" y="29"/>
                </a:lnTo>
                <a:lnTo>
                  <a:pt x="479" y="29"/>
                </a:lnTo>
                <a:lnTo>
                  <a:pt x="479" y="29"/>
                </a:lnTo>
                <a:lnTo>
                  <a:pt x="479" y="29"/>
                </a:lnTo>
                <a:lnTo>
                  <a:pt x="479" y="29"/>
                </a:lnTo>
                <a:lnTo>
                  <a:pt x="479" y="29"/>
                </a:lnTo>
                <a:lnTo>
                  <a:pt x="479" y="29"/>
                </a:lnTo>
                <a:lnTo>
                  <a:pt x="479" y="29"/>
                </a:lnTo>
                <a:lnTo>
                  <a:pt x="479" y="29"/>
                </a:lnTo>
                <a:lnTo>
                  <a:pt x="479" y="29"/>
                </a:lnTo>
                <a:lnTo>
                  <a:pt x="479" y="29"/>
                </a:lnTo>
                <a:lnTo>
                  <a:pt x="479" y="29"/>
                </a:lnTo>
                <a:lnTo>
                  <a:pt x="479" y="29"/>
                </a:lnTo>
                <a:lnTo>
                  <a:pt x="479" y="29"/>
                </a:lnTo>
                <a:lnTo>
                  <a:pt x="479" y="29"/>
                </a:lnTo>
                <a:lnTo>
                  <a:pt x="479" y="29"/>
                </a:lnTo>
                <a:lnTo>
                  <a:pt x="479" y="29"/>
                </a:lnTo>
                <a:lnTo>
                  <a:pt x="479" y="29"/>
                </a:lnTo>
                <a:lnTo>
                  <a:pt x="479" y="29"/>
                </a:lnTo>
                <a:lnTo>
                  <a:pt x="479" y="29"/>
                </a:lnTo>
                <a:lnTo>
                  <a:pt x="479" y="29"/>
                </a:lnTo>
                <a:lnTo>
                  <a:pt x="479" y="29"/>
                </a:lnTo>
                <a:lnTo>
                  <a:pt x="479" y="29"/>
                </a:lnTo>
                <a:lnTo>
                  <a:pt x="479" y="29"/>
                </a:lnTo>
                <a:lnTo>
                  <a:pt x="480" y="29"/>
                </a:lnTo>
                <a:lnTo>
                  <a:pt x="480" y="29"/>
                </a:lnTo>
                <a:lnTo>
                  <a:pt x="480" y="29"/>
                </a:lnTo>
                <a:lnTo>
                  <a:pt x="480" y="29"/>
                </a:lnTo>
                <a:lnTo>
                  <a:pt x="480" y="29"/>
                </a:lnTo>
                <a:lnTo>
                  <a:pt x="480" y="29"/>
                </a:lnTo>
                <a:lnTo>
                  <a:pt x="480" y="29"/>
                </a:lnTo>
                <a:lnTo>
                  <a:pt x="480" y="29"/>
                </a:lnTo>
                <a:lnTo>
                  <a:pt x="480" y="29"/>
                </a:lnTo>
                <a:lnTo>
                  <a:pt x="480" y="29"/>
                </a:lnTo>
                <a:lnTo>
                  <a:pt x="480" y="29"/>
                </a:lnTo>
                <a:lnTo>
                  <a:pt x="480" y="29"/>
                </a:lnTo>
                <a:lnTo>
                  <a:pt x="480" y="29"/>
                </a:lnTo>
                <a:lnTo>
                  <a:pt x="480" y="29"/>
                </a:lnTo>
                <a:lnTo>
                  <a:pt x="480" y="29"/>
                </a:lnTo>
                <a:lnTo>
                  <a:pt x="480" y="29"/>
                </a:lnTo>
                <a:lnTo>
                  <a:pt x="480" y="29"/>
                </a:lnTo>
                <a:lnTo>
                  <a:pt x="480" y="29"/>
                </a:lnTo>
                <a:lnTo>
                  <a:pt x="481" y="29"/>
                </a:lnTo>
                <a:lnTo>
                  <a:pt x="481" y="29"/>
                </a:lnTo>
                <a:lnTo>
                  <a:pt x="481" y="29"/>
                </a:lnTo>
                <a:lnTo>
                  <a:pt x="481" y="29"/>
                </a:lnTo>
                <a:lnTo>
                  <a:pt x="481" y="29"/>
                </a:lnTo>
                <a:lnTo>
                  <a:pt x="481" y="29"/>
                </a:lnTo>
                <a:lnTo>
                  <a:pt x="481" y="29"/>
                </a:lnTo>
                <a:lnTo>
                  <a:pt x="481" y="29"/>
                </a:lnTo>
                <a:lnTo>
                  <a:pt x="481" y="29"/>
                </a:lnTo>
                <a:lnTo>
                  <a:pt x="481" y="29"/>
                </a:lnTo>
                <a:lnTo>
                  <a:pt x="481" y="29"/>
                </a:lnTo>
                <a:lnTo>
                  <a:pt x="481" y="29"/>
                </a:lnTo>
                <a:lnTo>
                  <a:pt x="481" y="29"/>
                </a:lnTo>
                <a:lnTo>
                  <a:pt x="481" y="29"/>
                </a:lnTo>
                <a:lnTo>
                  <a:pt x="481" y="29"/>
                </a:lnTo>
                <a:lnTo>
                  <a:pt x="481" y="29"/>
                </a:lnTo>
                <a:lnTo>
                  <a:pt x="481" y="29"/>
                </a:lnTo>
                <a:lnTo>
                  <a:pt x="481" y="29"/>
                </a:lnTo>
                <a:lnTo>
                  <a:pt x="481" y="29"/>
                </a:lnTo>
                <a:lnTo>
                  <a:pt x="481" y="29"/>
                </a:lnTo>
                <a:lnTo>
                  <a:pt x="481" y="29"/>
                </a:lnTo>
                <a:lnTo>
                  <a:pt x="482" y="29"/>
                </a:lnTo>
                <a:lnTo>
                  <a:pt x="482" y="29"/>
                </a:lnTo>
                <a:lnTo>
                  <a:pt x="482" y="29"/>
                </a:lnTo>
                <a:lnTo>
                  <a:pt x="482" y="29"/>
                </a:lnTo>
                <a:lnTo>
                  <a:pt x="482" y="29"/>
                </a:lnTo>
                <a:lnTo>
                  <a:pt x="482" y="29"/>
                </a:lnTo>
                <a:lnTo>
                  <a:pt x="482" y="29"/>
                </a:lnTo>
                <a:lnTo>
                  <a:pt x="482" y="29"/>
                </a:lnTo>
                <a:lnTo>
                  <a:pt x="482" y="29"/>
                </a:lnTo>
                <a:lnTo>
                  <a:pt x="482" y="29"/>
                </a:lnTo>
                <a:lnTo>
                  <a:pt x="482" y="29"/>
                </a:lnTo>
                <a:lnTo>
                  <a:pt x="482" y="29"/>
                </a:lnTo>
                <a:lnTo>
                  <a:pt x="482" y="29"/>
                </a:lnTo>
                <a:lnTo>
                  <a:pt x="482" y="29"/>
                </a:lnTo>
                <a:lnTo>
                  <a:pt x="482" y="29"/>
                </a:lnTo>
                <a:lnTo>
                  <a:pt x="482" y="29"/>
                </a:lnTo>
                <a:lnTo>
                  <a:pt x="482" y="29"/>
                </a:lnTo>
                <a:lnTo>
                  <a:pt x="482" y="29"/>
                </a:lnTo>
                <a:lnTo>
                  <a:pt x="482" y="29"/>
                </a:lnTo>
                <a:lnTo>
                  <a:pt x="482" y="29"/>
                </a:lnTo>
                <a:lnTo>
                  <a:pt x="482" y="29"/>
                </a:lnTo>
                <a:lnTo>
                  <a:pt x="482" y="29"/>
                </a:lnTo>
                <a:lnTo>
                  <a:pt x="482" y="29"/>
                </a:lnTo>
                <a:lnTo>
                  <a:pt x="482" y="29"/>
                </a:lnTo>
                <a:lnTo>
                  <a:pt x="483" y="29"/>
                </a:lnTo>
                <a:lnTo>
                  <a:pt x="483" y="29"/>
                </a:lnTo>
                <a:lnTo>
                  <a:pt x="483" y="29"/>
                </a:lnTo>
                <a:lnTo>
                  <a:pt x="483" y="29"/>
                </a:lnTo>
                <a:lnTo>
                  <a:pt x="483" y="29"/>
                </a:lnTo>
                <a:lnTo>
                  <a:pt x="483" y="29"/>
                </a:lnTo>
                <a:lnTo>
                  <a:pt x="483" y="29"/>
                </a:lnTo>
                <a:lnTo>
                  <a:pt x="483" y="29"/>
                </a:lnTo>
                <a:lnTo>
                  <a:pt x="483" y="29"/>
                </a:lnTo>
                <a:lnTo>
                  <a:pt x="483" y="29"/>
                </a:lnTo>
                <a:lnTo>
                  <a:pt x="483" y="29"/>
                </a:lnTo>
                <a:lnTo>
                  <a:pt x="483" y="29"/>
                </a:lnTo>
                <a:lnTo>
                  <a:pt x="483" y="29"/>
                </a:lnTo>
                <a:lnTo>
                  <a:pt x="483" y="29"/>
                </a:lnTo>
                <a:lnTo>
                  <a:pt x="483" y="29"/>
                </a:lnTo>
                <a:lnTo>
                  <a:pt x="483" y="29"/>
                </a:lnTo>
                <a:lnTo>
                  <a:pt x="483" y="29"/>
                </a:lnTo>
                <a:lnTo>
                  <a:pt x="483" y="29"/>
                </a:lnTo>
                <a:lnTo>
                  <a:pt x="483" y="29"/>
                </a:lnTo>
                <a:lnTo>
                  <a:pt x="483" y="29"/>
                </a:lnTo>
                <a:lnTo>
                  <a:pt x="483" y="29"/>
                </a:lnTo>
                <a:lnTo>
                  <a:pt x="484" y="29"/>
                </a:lnTo>
                <a:lnTo>
                  <a:pt x="484" y="29"/>
                </a:lnTo>
                <a:lnTo>
                  <a:pt x="484" y="29"/>
                </a:lnTo>
                <a:lnTo>
                  <a:pt x="484" y="29"/>
                </a:lnTo>
                <a:lnTo>
                  <a:pt x="484" y="29"/>
                </a:lnTo>
                <a:lnTo>
                  <a:pt x="484" y="29"/>
                </a:lnTo>
                <a:lnTo>
                  <a:pt x="484" y="29"/>
                </a:lnTo>
                <a:lnTo>
                  <a:pt x="484" y="29"/>
                </a:lnTo>
                <a:lnTo>
                  <a:pt x="484" y="29"/>
                </a:lnTo>
                <a:lnTo>
                  <a:pt x="484" y="29"/>
                </a:lnTo>
                <a:lnTo>
                  <a:pt x="484" y="29"/>
                </a:lnTo>
                <a:lnTo>
                  <a:pt x="484" y="29"/>
                </a:lnTo>
                <a:lnTo>
                  <a:pt x="484" y="29"/>
                </a:lnTo>
                <a:lnTo>
                  <a:pt x="484" y="29"/>
                </a:lnTo>
                <a:lnTo>
                  <a:pt x="484" y="29"/>
                </a:lnTo>
                <a:lnTo>
                  <a:pt x="484" y="29"/>
                </a:lnTo>
                <a:lnTo>
                  <a:pt x="484" y="29"/>
                </a:lnTo>
                <a:lnTo>
                  <a:pt x="484" y="29"/>
                </a:lnTo>
                <a:lnTo>
                  <a:pt x="484" y="29"/>
                </a:lnTo>
                <a:lnTo>
                  <a:pt x="484" y="29"/>
                </a:lnTo>
                <a:lnTo>
                  <a:pt x="484" y="29"/>
                </a:lnTo>
                <a:lnTo>
                  <a:pt x="484" y="29"/>
                </a:lnTo>
                <a:lnTo>
                  <a:pt x="484" y="30"/>
                </a:lnTo>
                <a:lnTo>
                  <a:pt x="484" y="30"/>
                </a:lnTo>
                <a:lnTo>
                  <a:pt x="484" y="30"/>
                </a:lnTo>
                <a:lnTo>
                  <a:pt x="484" y="30"/>
                </a:lnTo>
                <a:lnTo>
                  <a:pt x="484" y="30"/>
                </a:lnTo>
                <a:lnTo>
                  <a:pt x="485" y="30"/>
                </a:lnTo>
                <a:lnTo>
                  <a:pt x="485" y="30"/>
                </a:lnTo>
                <a:lnTo>
                  <a:pt x="485" y="30"/>
                </a:lnTo>
                <a:lnTo>
                  <a:pt x="486" y="30"/>
                </a:lnTo>
                <a:lnTo>
                  <a:pt x="486" y="30"/>
                </a:lnTo>
                <a:lnTo>
                  <a:pt x="486" y="30"/>
                </a:lnTo>
                <a:lnTo>
                  <a:pt x="486" y="30"/>
                </a:lnTo>
                <a:lnTo>
                  <a:pt x="486" y="30"/>
                </a:lnTo>
                <a:lnTo>
                  <a:pt x="486" y="30"/>
                </a:lnTo>
                <a:lnTo>
                  <a:pt x="486" y="30"/>
                </a:lnTo>
                <a:lnTo>
                  <a:pt x="486" y="30"/>
                </a:lnTo>
                <a:lnTo>
                  <a:pt x="486" y="30"/>
                </a:lnTo>
                <a:lnTo>
                  <a:pt x="486" y="30"/>
                </a:lnTo>
                <a:lnTo>
                  <a:pt x="486" y="30"/>
                </a:lnTo>
                <a:lnTo>
                  <a:pt x="486" y="30"/>
                </a:lnTo>
                <a:lnTo>
                  <a:pt x="486" y="30"/>
                </a:lnTo>
                <a:lnTo>
                  <a:pt x="486" y="30"/>
                </a:lnTo>
                <a:lnTo>
                  <a:pt x="486" y="30"/>
                </a:lnTo>
                <a:lnTo>
                  <a:pt x="487" y="30"/>
                </a:lnTo>
                <a:lnTo>
                  <a:pt x="487" y="30"/>
                </a:lnTo>
                <a:lnTo>
                  <a:pt x="487" y="30"/>
                </a:lnTo>
                <a:lnTo>
                  <a:pt x="487" y="30"/>
                </a:lnTo>
                <a:lnTo>
                  <a:pt x="487" y="30"/>
                </a:lnTo>
                <a:lnTo>
                  <a:pt x="487" y="30"/>
                </a:lnTo>
                <a:lnTo>
                  <a:pt x="488" y="30"/>
                </a:lnTo>
                <a:lnTo>
                  <a:pt x="488" y="30"/>
                </a:lnTo>
                <a:lnTo>
                  <a:pt x="488" y="30"/>
                </a:lnTo>
                <a:lnTo>
                  <a:pt x="488" y="30"/>
                </a:lnTo>
                <a:lnTo>
                  <a:pt x="488" y="30"/>
                </a:lnTo>
                <a:lnTo>
                  <a:pt x="488" y="30"/>
                </a:lnTo>
                <a:lnTo>
                  <a:pt x="489" y="30"/>
                </a:lnTo>
                <a:lnTo>
                  <a:pt x="489" y="30"/>
                </a:lnTo>
                <a:lnTo>
                  <a:pt x="489" y="30"/>
                </a:lnTo>
                <a:lnTo>
                  <a:pt x="489" y="30"/>
                </a:lnTo>
                <a:lnTo>
                  <a:pt x="489" y="30"/>
                </a:lnTo>
                <a:lnTo>
                  <a:pt x="489" y="30"/>
                </a:lnTo>
                <a:lnTo>
                  <a:pt x="489" y="30"/>
                </a:lnTo>
                <a:lnTo>
                  <a:pt x="489" y="30"/>
                </a:lnTo>
                <a:lnTo>
                  <a:pt x="489" y="30"/>
                </a:lnTo>
                <a:lnTo>
                  <a:pt x="490" y="30"/>
                </a:lnTo>
                <a:lnTo>
                  <a:pt x="490" y="30"/>
                </a:lnTo>
                <a:lnTo>
                  <a:pt x="490" y="30"/>
                </a:lnTo>
                <a:lnTo>
                  <a:pt x="490" y="30"/>
                </a:lnTo>
                <a:lnTo>
                  <a:pt x="490" y="30"/>
                </a:lnTo>
                <a:lnTo>
                  <a:pt x="490" y="30"/>
                </a:lnTo>
                <a:lnTo>
                  <a:pt x="490" y="30"/>
                </a:lnTo>
                <a:lnTo>
                  <a:pt x="490" y="30"/>
                </a:lnTo>
                <a:lnTo>
                  <a:pt x="490" y="30"/>
                </a:lnTo>
                <a:lnTo>
                  <a:pt x="490" y="30"/>
                </a:lnTo>
                <a:lnTo>
                  <a:pt x="490" y="30"/>
                </a:lnTo>
                <a:lnTo>
                  <a:pt x="490" y="30"/>
                </a:lnTo>
                <a:lnTo>
                  <a:pt x="491" y="30"/>
                </a:lnTo>
                <a:lnTo>
                  <a:pt x="491" y="30"/>
                </a:lnTo>
                <a:lnTo>
                  <a:pt x="491" y="30"/>
                </a:lnTo>
                <a:lnTo>
                  <a:pt x="491" y="30"/>
                </a:lnTo>
                <a:lnTo>
                  <a:pt x="491" y="30"/>
                </a:lnTo>
                <a:lnTo>
                  <a:pt x="491" y="30"/>
                </a:lnTo>
                <a:lnTo>
                  <a:pt x="491" y="30"/>
                </a:lnTo>
                <a:lnTo>
                  <a:pt x="491" y="30"/>
                </a:lnTo>
                <a:lnTo>
                  <a:pt x="491" y="30"/>
                </a:lnTo>
                <a:lnTo>
                  <a:pt x="491" y="30"/>
                </a:lnTo>
                <a:lnTo>
                  <a:pt x="491" y="30"/>
                </a:lnTo>
                <a:lnTo>
                  <a:pt x="491" y="30"/>
                </a:lnTo>
                <a:lnTo>
                  <a:pt x="492" y="30"/>
                </a:lnTo>
                <a:lnTo>
                  <a:pt x="492" y="30"/>
                </a:lnTo>
                <a:lnTo>
                  <a:pt x="492" y="30"/>
                </a:lnTo>
                <a:lnTo>
                  <a:pt x="492" y="30"/>
                </a:lnTo>
                <a:lnTo>
                  <a:pt x="492" y="30"/>
                </a:lnTo>
                <a:lnTo>
                  <a:pt x="492" y="30"/>
                </a:lnTo>
                <a:lnTo>
                  <a:pt x="492" y="30"/>
                </a:lnTo>
                <a:lnTo>
                  <a:pt x="492" y="30"/>
                </a:lnTo>
                <a:lnTo>
                  <a:pt x="492" y="30"/>
                </a:lnTo>
                <a:lnTo>
                  <a:pt x="492" y="30"/>
                </a:lnTo>
                <a:lnTo>
                  <a:pt x="492" y="30"/>
                </a:lnTo>
                <a:lnTo>
                  <a:pt x="492" y="30"/>
                </a:lnTo>
                <a:lnTo>
                  <a:pt x="492" y="30"/>
                </a:lnTo>
                <a:lnTo>
                  <a:pt x="492" y="30"/>
                </a:lnTo>
                <a:lnTo>
                  <a:pt x="492" y="30"/>
                </a:lnTo>
                <a:lnTo>
                  <a:pt x="493" y="30"/>
                </a:lnTo>
                <a:lnTo>
                  <a:pt x="493" y="31"/>
                </a:lnTo>
                <a:lnTo>
                  <a:pt x="493" y="31"/>
                </a:lnTo>
                <a:lnTo>
                  <a:pt x="493" y="31"/>
                </a:lnTo>
                <a:lnTo>
                  <a:pt x="493" y="31"/>
                </a:lnTo>
                <a:lnTo>
                  <a:pt x="493" y="31"/>
                </a:lnTo>
                <a:lnTo>
                  <a:pt x="493" y="31"/>
                </a:lnTo>
                <a:lnTo>
                  <a:pt x="493" y="31"/>
                </a:lnTo>
                <a:lnTo>
                  <a:pt x="493" y="31"/>
                </a:lnTo>
                <a:lnTo>
                  <a:pt x="493" y="31"/>
                </a:lnTo>
                <a:lnTo>
                  <a:pt x="493" y="31"/>
                </a:lnTo>
                <a:lnTo>
                  <a:pt x="493" y="31"/>
                </a:lnTo>
                <a:lnTo>
                  <a:pt x="493" y="31"/>
                </a:lnTo>
                <a:lnTo>
                  <a:pt x="493" y="31"/>
                </a:lnTo>
                <a:lnTo>
                  <a:pt x="493" y="31"/>
                </a:lnTo>
                <a:lnTo>
                  <a:pt x="493" y="31"/>
                </a:lnTo>
                <a:lnTo>
                  <a:pt x="493" y="31"/>
                </a:lnTo>
                <a:lnTo>
                  <a:pt x="493" y="31"/>
                </a:lnTo>
                <a:lnTo>
                  <a:pt x="493" y="31"/>
                </a:lnTo>
                <a:lnTo>
                  <a:pt x="493" y="31"/>
                </a:lnTo>
                <a:lnTo>
                  <a:pt x="493" y="31"/>
                </a:lnTo>
                <a:lnTo>
                  <a:pt x="494" y="31"/>
                </a:lnTo>
                <a:lnTo>
                  <a:pt x="494" y="31"/>
                </a:lnTo>
                <a:lnTo>
                  <a:pt x="494" y="31"/>
                </a:lnTo>
                <a:lnTo>
                  <a:pt x="495" y="31"/>
                </a:lnTo>
                <a:lnTo>
                  <a:pt x="495" y="31"/>
                </a:lnTo>
                <a:lnTo>
                  <a:pt x="495" y="31"/>
                </a:lnTo>
                <a:lnTo>
                  <a:pt x="495" y="31"/>
                </a:lnTo>
                <a:lnTo>
                  <a:pt x="495" y="31"/>
                </a:lnTo>
                <a:lnTo>
                  <a:pt x="495" y="31"/>
                </a:lnTo>
                <a:lnTo>
                  <a:pt x="495" y="31"/>
                </a:lnTo>
                <a:lnTo>
                  <a:pt x="495" y="31"/>
                </a:lnTo>
                <a:lnTo>
                  <a:pt x="495" y="31"/>
                </a:lnTo>
                <a:lnTo>
                  <a:pt x="495" y="31"/>
                </a:lnTo>
                <a:lnTo>
                  <a:pt x="495" y="31"/>
                </a:lnTo>
                <a:lnTo>
                  <a:pt x="495" y="31"/>
                </a:lnTo>
                <a:lnTo>
                  <a:pt x="496" y="31"/>
                </a:lnTo>
                <a:lnTo>
                  <a:pt x="496" y="31"/>
                </a:lnTo>
                <a:lnTo>
                  <a:pt x="496" y="31"/>
                </a:lnTo>
                <a:lnTo>
                  <a:pt x="496" y="31"/>
                </a:lnTo>
                <a:lnTo>
                  <a:pt x="496" y="31"/>
                </a:lnTo>
                <a:lnTo>
                  <a:pt x="496" y="31"/>
                </a:lnTo>
                <a:lnTo>
                  <a:pt x="496" y="31"/>
                </a:lnTo>
                <a:lnTo>
                  <a:pt x="496" y="31"/>
                </a:lnTo>
                <a:lnTo>
                  <a:pt x="496" y="31"/>
                </a:lnTo>
                <a:lnTo>
                  <a:pt x="497" y="31"/>
                </a:lnTo>
                <a:lnTo>
                  <a:pt x="497" y="31"/>
                </a:lnTo>
                <a:lnTo>
                  <a:pt x="497" y="31"/>
                </a:lnTo>
                <a:lnTo>
                  <a:pt x="497" y="31"/>
                </a:lnTo>
                <a:lnTo>
                  <a:pt x="497" y="31"/>
                </a:lnTo>
                <a:lnTo>
                  <a:pt x="497" y="31"/>
                </a:lnTo>
                <a:lnTo>
                  <a:pt x="497" y="31"/>
                </a:lnTo>
                <a:lnTo>
                  <a:pt x="497" y="31"/>
                </a:lnTo>
                <a:lnTo>
                  <a:pt x="497" y="31"/>
                </a:lnTo>
                <a:lnTo>
                  <a:pt x="497" y="31"/>
                </a:lnTo>
                <a:lnTo>
                  <a:pt x="497" y="31"/>
                </a:lnTo>
                <a:lnTo>
                  <a:pt x="497" y="31"/>
                </a:lnTo>
                <a:lnTo>
                  <a:pt x="498" y="31"/>
                </a:lnTo>
                <a:lnTo>
                  <a:pt x="498" y="31"/>
                </a:lnTo>
                <a:lnTo>
                  <a:pt x="498" y="31"/>
                </a:lnTo>
                <a:lnTo>
                  <a:pt x="498" y="31"/>
                </a:lnTo>
                <a:lnTo>
                  <a:pt x="498" y="31"/>
                </a:lnTo>
                <a:lnTo>
                  <a:pt x="498" y="31"/>
                </a:lnTo>
                <a:lnTo>
                  <a:pt x="498" y="31"/>
                </a:lnTo>
                <a:lnTo>
                  <a:pt x="498" y="31"/>
                </a:lnTo>
                <a:lnTo>
                  <a:pt x="498" y="31"/>
                </a:lnTo>
                <a:lnTo>
                  <a:pt x="499" y="31"/>
                </a:lnTo>
                <a:lnTo>
                  <a:pt x="499" y="31"/>
                </a:lnTo>
                <a:lnTo>
                  <a:pt x="499" y="31"/>
                </a:lnTo>
                <a:lnTo>
                  <a:pt x="499" y="31"/>
                </a:lnTo>
                <a:lnTo>
                  <a:pt x="499" y="31"/>
                </a:lnTo>
                <a:lnTo>
                  <a:pt x="499" y="31"/>
                </a:lnTo>
                <a:lnTo>
                  <a:pt x="500" y="31"/>
                </a:lnTo>
                <a:lnTo>
                  <a:pt x="500" y="31"/>
                </a:lnTo>
                <a:lnTo>
                  <a:pt x="500" y="31"/>
                </a:lnTo>
                <a:lnTo>
                  <a:pt x="500" y="31"/>
                </a:lnTo>
                <a:lnTo>
                  <a:pt x="500" y="31"/>
                </a:lnTo>
                <a:lnTo>
                  <a:pt x="500" y="31"/>
                </a:lnTo>
                <a:lnTo>
                  <a:pt x="501" y="31"/>
                </a:lnTo>
                <a:lnTo>
                  <a:pt x="501" y="31"/>
                </a:lnTo>
                <a:lnTo>
                  <a:pt x="501" y="31"/>
                </a:lnTo>
                <a:lnTo>
                  <a:pt x="501" y="31"/>
                </a:lnTo>
                <a:lnTo>
                  <a:pt x="501" y="32"/>
                </a:lnTo>
                <a:lnTo>
                  <a:pt x="501" y="32"/>
                </a:lnTo>
                <a:lnTo>
                  <a:pt x="501" y="32"/>
                </a:lnTo>
                <a:lnTo>
                  <a:pt x="501" y="32"/>
                </a:lnTo>
                <a:lnTo>
                  <a:pt x="501" y="32"/>
                </a:lnTo>
                <a:lnTo>
                  <a:pt x="501" y="32"/>
                </a:lnTo>
                <a:lnTo>
                  <a:pt x="501" y="32"/>
                </a:lnTo>
                <a:lnTo>
                  <a:pt x="501" y="32"/>
                </a:lnTo>
                <a:lnTo>
                  <a:pt x="501" y="32"/>
                </a:lnTo>
                <a:lnTo>
                  <a:pt x="501" y="32"/>
                </a:lnTo>
                <a:lnTo>
                  <a:pt x="501" y="32"/>
                </a:lnTo>
                <a:lnTo>
                  <a:pt x="502" y="32"/>
                </a:lnTo>
                <a:lnTo>
                  <a:pt x="502" y="32"/>
                </a:lnTo>
                <a:lnTo>
                  <a:pt x="502" y="32"/>
                </a:lnTo>
                <a:lnTo>
                  <a:pt x="503" y="32"/>
                </a:lnTo>
                <a:lnTo>
                  <a:pt x="503" y="32"/>
                </a:lnTo>
                <a:lnTo>
                  <a:pt x="503" y="32"/>
                </a:lnTo>
                <a:lnTo>
                  <a:pt x="504" y="32"/>
                </a:lnTo>
                <a:lnTo>
                  <a:pt x="504" y="32"/>
                </a:lnTo>
                <a:lnTo>
                  <a:pt x="504" y="32"/>
                </a:lnTo>
                <a:lnTo>
                  <a:pt x="504" y="32"/>
                </a:lnTo>
                <a:lnTo>
                  <a:pt x="504" y="32"/>
                </a:lnTo>
                <a:lnTo>
                  <a:pt x="504" y="32"/>
                </a:lnTo>
                <a:lnTo>
                  <a:pt x="504" y="32"/>
                </a:lnTo>
                <a:lnTo>
                  <a:pt x="504" y="32"/>
                </a:lnTo>
                <a:lnTo>
                  <a:pt x="504" y="32"/>
                </a:lnTo>
                <a:lnTo>
                  <a:pt x="504" y="32"/>
                </a:lnTo>
                <a:lnTo>
                  <a:pt x="504" y="32"/>
                </a:lnTo>
                <a:lnTo>
                  <a:pt x="504" y="32"/>
                </a:lnTo>
                <a:lnTo>
                  <a:pt x="504" y="32"/>
                </a:lnTo>
                <a:lnTo>
                  <a:pt x="504" y="32"/>
                </a:lnTo>
                <a:lnTo>
                  <a:pt x="504" y="32"/>
                </a:lnTo>
                <a:lnTo>
                  <a:pt x="505" y="32"/>
                </a:lnTo>
                <a:lnTo>
                  <a:pt x="505" y="32"/>
                </a:lnTo>
                <a:lnTo>
                  <a:pt x="505" y="32"/>
                </a:lnTo>
                <a:lnTo>
                  <a:pt x="506" y="32"/>
                </a:lnTo>
                <a:lnTo>
                  <a:pt x="506" y="32"/>
                </a:lnTo>
                <a:lnTo>
                  <a:pt x="506" y="32"/>
                </a:lnTo>
                <a:lnTo>
                  <a:pt x="506" y="32"/>
                </a:lnTo>
                <a:lnTo>
                  <a:pt x="506" y="32"/>
                </a:lnTo>
                <a:lnTo>
                  <a:pt x="506" y="32"/>
                </a:lnTo>
                <a:lnTo>
                  <a:pt x="506" y="32"/>
                </a:lnTo>
                <a:lnTo>
                  <a:pt x="506" y="32"/>
                </a:lnTo>
                <a:lnTo>
                  <a:pt x="506" y="32"/>
                </a:lnTo>
                <a:lnTo>
                  <a:pt x="506" y="32"/>
                </a:lnTo>
                <a:lnTo>
                  <a:pt x="506" y="32"/>
                </a:lnTo>
                <a:lnTo>
                  <a:pt x="506" y="32"/>
                </a:lnTo>
                <a:lnTo>
                  <a:pt x="506" y="32"/>
                </a:lnTo>
                <a:lnTo>
                  <a:pt x="506" y="32"/>
                </a:lnTo>
                <a:lnTo>
                  <a:pt x="506" y="32"/>
                </a:lnTo>
                <a:lnTo>
                  <a:pt x="507" y="32"/>
                </a:lnTo>
                <a:lnTo>
                  <a:pt x="507" y="32"/>
                </a:lnTo>
                <a:lnTo>
                  <a:pt x="507" y="32"/>
                </a:lnTo>
                <a:lnTo>
                  <a:pt x="507" y="32"/>
                </a:lnTo>
                <a:lnTo>
                  <a:pt x="507" y="32"/>
                </a:lnTo>
                <a:lnTo>
                  <a:pt x="507" y="32"/>
                </a:lnTo>
                <a:lnTo>
                  <a:pt x="507" y="32"/>
                </a:lnTo>
                <a:lnTo>
                  <a:pt x="507" y="32"/>
                </a:lnTo>
                <a:lnTo>
                  <a:pt x="507" y="32"/>
                </a:lnTo>
                <a:lnTo>
                  <a:pt x="508" y="32"/>
                </a:lnTo>
                <a:lnTo>
                  <a:pt x="508" y="32"/>
                </a:lnTo>
                <a:lnTo>
                  <a:pt x="508" y="32"/>
                </a:lnTo>
                <a:lnTo>
                  <a:pt x="508" y="32"/>
                </a:lnTo>
                <a:lnTo>
                  <a:pt x="508" y="32"/>
                </a:lnTo>
                <a:lnTo>
                  <a:pt x="508" y="32"/>
                </a:lnTo>
                <a:lnTo>
                  <a:pt x="508" y="32"/>
                </a:lnTo>
                <a:lnTo>
                  <a:pt x="508" y="32"/>
                </a:lnTo>
                <a:lnTo>
                  <a:pt x="508" y="32"/>
                </a:lnTo>
                <a:lnTo>
                  <a:pt x="508" y="32"/>
                </a:lnTo>
                <a:lnTo>
                  <a:pt x="508" y="32"/>
                </a:lnTo>
                <a:lnTo>
                  <a:pt x="508" y="32"/>
                </a:lnTo>
                <a:lnTo>
                  <a:pt x="508" y="32"/>
                </a:lnTo>
                <a:lnTo>
                  <a:pt x="508" y="32"/>
                </a:lnTo>
                <a:lnTo>
                  <a:pt x="508" y="32"/>
                </a:lnTo>
                <a:lnTo>
                  <a:pt x="508" y="32"/>
                </a:lnTo>
                <a:lnTo>
                  <a:pt x="508" y="32"/>
                </a:lnTo>
                <a:lnTo>
                  <a:pt x="508" y="32"/>
                </a:lnTo>
                <a:lnTo>
                  <a:pt x="509" y="32"/>
                </a:lnTo>
                <a:lnTo>
                  <a:pt x="509" y="32"/>
                </a:lnTo>
                <a:lnTo>
                  <a:pt x="509" y="32"/>
                </a:lnTo>
                <a:lnTo>
                  <a:pt x="509" y="32"/>
                </a:lnTo>
                <a:lnTo>
                  <a:pt x="509" y="32"/>
                </a:lnTo>
                <a:lnTo>
                  <a:pt x="509" y="32"/>
                </a:lnTo>
                <a:lnTo>
                  <a:pt x="509" y="32"/>
                </a:lnTo>
                <a:lnTo>
                  <a:pt x="509" y="32"/>
                </a:lnTo>
                <a:lnTo>
                  <a:pt x="509" y="32"/>
                </a:lnTo>
                <a:lnTo>
                  <a:pt x="509" y="32"/>
                </a:lnTo>
                <a:lnTo>
                  <a:pt x="509" y="32"/>
                </a:lnTo>
                <a:lnTo>
                  <a:pt x="509" y="32"/>
                </a:lnTo>
                <a:lnTo>
                  <a:pt x="509" y="32"/>
                </a:lnTo>
                <a:lnTo>
                  <a:pt x="509" y="32"/>
                </a:lnTo>
                <a:lnTo>
                  <a:pt x="509" y="32"/>
                </a:lnTo>
                <a:lnTo>
                  <a:pt x="509" y="32"/>
                </a:lnTo>
                <a:lnTo>
                  <a:pt x="509" y="32"/>
                </a:lnTo>
                <a:lnTo>
                  <a:pt x="509" y="32"/>
                </a:lnTo>
                <a:lnTo>
                  <a:pt x="509" y="32"/>
                </a:lnTo>
                <a:lnTo>
                  <a:pt x="509" y="32"/>
                </a:lnTo>
                <a:lnTo>
                  <a:pt x="509" y="32"/>
                </a:lnTo>
                <a:lnTo>
                  <a:pt x="510" y="32"/>
                </a:lnTo>
                <a:lnTo>
                  <a:pt x="510" y="32"/>
                </a:lnTo>
                <a:lnTo>
                  <a:pt x="510" y="32"/>
                </a:lnTo>
                <a:lnTo>
                  <a:pt x="510" y="32"/>
                </a:lnTo>
                <a:lnTo>
                  <a:pt x="510" y="32"/>
                </a:lnTo>
                <a:lnTo>
                  <a:pt x="510" y="32"/>
                </a:lnTo>
                <a:lnTo>
                  <a:pt x="511" y="32"/>
                </a:lnTo>
                <a:lnTo>
                  <a:pt x="511" y="32"/>
                </a:lnTo>
                <a:lnTo>
                  <a:pt x="511" y="32"/>
                </a:lnTo>
                <a:lnTo>
                  <a:pt x="511" y="32"/>
                </a:lnTo>
                <a:lnTo>
                  <a:pt x="511" y="32"/>
                </a:lnTo>
                <a:lnTo>
                  <a:pt x="511" y="32"/>
                </a:lnTo>
                <a:lnTo>
                  <a:pt x="512" y="32"/>
                </a:lnTo>
                <a:lnTo>
                  <a:pt x="512" y="32"/>
                </a:lnTo>
                <a:lnTo>
                  <a:pt x="512" y="32"/>
                </a:lnTo>
                <a:lnTo>
                  <a:pt x="512" y="32"/>
                </a:lnTo>
                <a:lnTo>
                  <a:pt x="512" y="32"/>
                </a:lnTo>
                <a:lnTo>
                  <a:pt x="512" y="32"/>
                </a:lnTo>
                <a:lnTo>
                  <a:pt x="512" y="32"/>
                </a:lnTo>
                <a:lnTo>
                  <a:pt x="512" y="32"/>
                </a:lnTo>
                <a:lnTo>
                  <a:pt x="512" y="32"/>
                </a:lnTo>
                <a:lnTo>
                  <a:pt x="514" y="32"/>
                </a:lnTo>
                <a:lnTo>
                  <a:pt x="514" y="32"/>
                </a:lnTo>
                <a:lnTo>
                  <a:pt x="514" y="32"/>
                </a:lnTo>
                <a:lnTo>
                  <a:pt x="514" y="32"/>
                </a:lnTo>
                <a:lnTo>
                  <a:pt x="514" y="32"/>
                </a:lnTo>
                <a:lnTo>
                  <a:pt x="514" y="32"/>
                </a:lnTo>
                <a:lnTo>
                  <a:pt x="514" y="32"/>
                </a:lnTo>
                <a:lnTo>
                  <a:pt x="514" y="32"/>
                </a:lnTo>
                <a:lnTo>
                  <a:pt x="514" y="32"/>
                </a:lnTo>
                <a:lnTo>
                  <a:pt x="515" y="32"/>
                </a:lnTo>
                <a:lnTo>
                  <a:pt x="515" y="32"/>
                </a:lnTo>
                <a:lnTo>
                  <a:pt x="515" y="32"/>
                </a:lnTo>
                <a:lnTo>
                  <a:pt x="516" y="32"/>
                </a:lnTo>
                <a:lnTo>
                  <a:pt x="516" y="32"/>
                </a:lnTo>
                <a:lnTo>
                  <a:pt x="516" y="32"/>
                </a:lnTo>
                <a:lnTo>
                  <a:pt x="517" y="32"/>
                </a:lnTo>
                <a:lnTo>
                  <a:pt x="517" y="32"/>
                </a:lnTo>
                <a:lnTo>
                  <a:pt x="517" y="32"/>
                </a:lnTo>
                <a:lnTo>
                  <a:pt x="517" y="32"/>
                </a:lnTo>
                <a:lnTo>
                  <a:pt x="517" y="32"/>
                </a:lnTo>
                <a:lnTo>
                  <a:pt x="517" y="32"/>
                </a:lnTo>
                <a:lnTo>
                  <a:pt x="517" y="32"/>
                </a:lnTo>
                <a:lnTo>
                  <a:pt x="517" y="32"/>
                </a:lnTo>
                <a:lnTo>
                  <a:pt x="517" y="32"/>
                </a:lnTo>
                <a:lnTo>
                  <a:pt x="517" y="32"/>
                </a:lnTo>
                <a:lnTo>
                  <a:pt x="517" y="32"/>
                </a:lnTo>
                <a:lnTo>
                  <a:pt x="517" y="32"/>
                </a:lnTo>
                <a:lnTo>
                  <a:pt x="517" y="32"/>
                </a:lnTo>
                <a:lnTo>
                  <a:pt x="517" y="32"/>
                </a:lnTo>
                <a:lnTo>
                  <a:pt x="517" y="32"/>
                </a:lnTo>
                <a:lnTo>
                  <a:pt x="517" y="32"/>
                </a:lnTo>
                <a:lnTo>
                  <a:pt x="517" y="32"/>
                </a:lnTo>
                <a:lnTo>
                  <a:pt x="517" y="32"/>
                </a:lnTo>
                <a:lnTo>
                  <a:pt x="518" y="32"/>
                </a:lnTo>
                <a:lnTo>
                  <a:pt x="518" y="33"/>
                </a:lnTo>
                <a:lnTo>
                  <a:pt x="518" y="33"/>
                </a:lnTo>
                <a:lnTo>
                  <a:pt x="518" y="33"/>
                </a:lnTo>
                <a:lnTo>
                  <a:pt x="518" y="33"/>
                </a:lnTo>
                <a:lnTo>
                  <a:pt x="518" y="33"/>
                </a:lnTo>
                <a:lnTo>
                  <a:pt x="518" y="33"/>
                </a:lnTo>
                <a:lnTo>
                  <a:pt x="518" y="33"/>
                </a:lnTo>
                <a:lnTo>
                  <a:pt x="518" y="33"/>
                </a:lnTo>
                <a:lnTo>
                  <a:pt x="519" y="33"/>
                </a:lnTo>
                <a:lnTo>
                  <a:pt x="519" y="33"/>
                </a:lnTo>
                <a:lnTo>
                  <a:pt x="519" y="33"/>
                </a:lnTo>
                <a:lnTo>
                  <a:pt x="519" y="33"/>
                </a:lnTo>
                <a:lnTo>
                  <a:pt x="519" y="33"/>
                </a:lnTo>
                <a:lnTo>
                  <a:pt x="519" y="33"/>
                </a:lnTo>
                <a:lnTo>
                  <a:pt x="519" y="33"/>
                </a:lnTo>
                <a:lnTo>
                  <a:pt x="519" y="33"/>
                </a:lnTo>
                <a:lnTo>
                  <a:pt x="519" y="33"/>
                </a:lnTo>
                <a:lnTo>
                  <a:pt x="519" y="33"/>
                </a:lnTo>
                <a:lnTo>
                  <a:pt x="519" y="33"/>
                </a:lnTo>
                <a:lnTo>
                  <a:pt x="519" y="33"/>
                </a:lnTo>
                <a:lnTo>
                  <a:pt x="520" y="33"/>
                </a:lnTo>
                <a:lnTo>
                  <a:pt x="520" y="33"/>
                </a:lnTo>
                <a:lnTo>
                  <a:pt x="520" y="33"/>
                </a:lnTo>
                <a:lnTo>
                  <a:pt x="520" y="33"/>
                </a:lnTo>
                <a:lnTo>
                  <a:pt x="520" y="33"/>
                </a:lnTo>
                <a:lnTo>
                  <a:pt x="520" y="33"/>
                </a:lnTo>
                <a:lnTo>
                  <a:pt x="520" y="33"/>
                </a:lnTo>
                <a:lnTo>
                  <a:pt x="520" y="33"/>
                </a:lnTo>
                <a:lnTo>
                  <a:pt x="520" y="33"/>
                </a:lnTo>
                <a:lnTo>
                  <a:pt x="521" y="33"/>
                </a:lnTo>
                <a:lnTo>
                  <a:pt x="521" y="33"/>
                </a:lnTo>
                <a:lnTo>
                  <a:pt x="521" y="33"/>
                </a:lnTo>
                <a:lnTo>
                  <a:pt x="521" y="33"/>
                </a:lnTo>
                <a:lnTo>
                  <a:pt x="521" y="33"/>
                </a:lnTo>
                <a:lnTo>
                  <a:pt x="521" y="33"/>
                </a:lnTo>
                <a:lnTo>
                  <a:pt x="521" y="33"/>
                </a:lnTo>
                <a:lnTo>
                  <a:pt x="521" y="33"/>
                </a:lnTo>
                <a:lnTo>
                  <a:pt x="521" y="33"/>
                </a:lnTo>
                <a:lnTo>
                  <a:pt x="522" y="33"/>
                </a:lnTo>
                <a:lnTo>
                  <a:pt x="522" y="33"/>
                </a:lnTo>
                <a:lnTo>
                  <a:pt x="522" y="33"/>
                </a:lnTo>
                <a:lnTo>
                  <a:pt x="522" y="33"/>
                </a:lnTo>
                <a:lnTo>
                  <a:pt x="522" y="33"/>
                </a:lnTo>
                <a:lnTo>
                  <a:pt x="522" y="33"/>
                </a:lnTo>
                <a:lnTo>
                  <a:pt x="522" y="33"/>
                </a:lnTo>
                <a:lnTo>
                  <a:pt x="522" y="33"/>
                </a:lnTo>
                <a:lnTo>
                  <a:pt x="522" y="33"/>
                </a:lnTo>
                <a:lnTo>
                  <a:pt x="522" y="33"/>
                </a:lnTo>
                <a:lnTo>
                  <a:pt x="522" y="33"/>
                </a:lnTo>
                <a:lnTo>
                  <a:pt x="522" y="33"/>
                </a:lnTo>
                <a:lnTo>
                  <a:pt x="522" y="33"/>
                </a:lnTo>
                <a:lnTo>
                  <a:pt x="522" y="33"/>
                </a:lnTo>
                <a:lnTo>
                  <a:pt x="522" y="33"/>
                </a:lnTo>
                <a:lnTo>
                  <a:pt x="523" y="33"/>
                </a:lnTo>
                <a:lnTo>
                  <a:pt x="523" y="33"/>
                </a:lnTo>
                <a:lnTo>
                  <a:pt x="523" y="33"/>
                </a:lnTo>
                <a:lnTo>
                  <a:pt x="523" y="33"/>
                </a:lnTo>
                <a:lnTo>
                  <a:pt x="523" y="33"/>
                </a:lnTo>
                <a:lnTo>
                  <a:pt x="523" y="33"/>
                </a:lnTo>
                <a:lnTo>
                  <a:pt x="524" y="33"/>
                </a:lnTo>
                <a:lnTo>
                  <a:pt x="524" y="33"/>
                </a:lnTo>
                <a:lnTo>
                  <a:pt x="524" y="33"/>
                </a:lnTo>
                <a:lnTo>
                  <a:pt x="524" y="33"/>
                </a:lnTo>
                <a:lnTo>
                  <a:pt x="524" y="33"/>
                </a:lnTo>
                <a:lnTo>
                  <a:pt x="524" y="33"/>
                </a:lnTo>
                <a:lnTo>
                  <a:pt x="524" y="33"/>
                </a:lnTo>
                <a:lnTo>
                  <a:pt x="524" y="33"/>
                </a:lnTo>
                <a:lnTo>
                  <a:pt x="524" y="33"/>
                </a:lnTo>
                <a:lnTo>
                  <a:pt x="525" y="33"/>
                </a:lnTo>
                <a:lnTo>
                  <a:pt x="525" y="33"/>
                </a:lnTo>
                <a:lnTo>
                  <a:pt x="525" y="33"/>
                </a:lnTo>
                <a:lnTo>
                  <a:pt x="525" y="33"/>
                </a:lnTo>
                <a:lnTo>
                  <a:pt x="525" y="33"/>
                </a:lnTo>
                <a:lnTo>
                  <a:pt x="525" y="33"/>
                </a:lnTo>
                <a:lnTo>
                  <a:pt x="525" y="33"/>
                </a:lnTo>
                <a:lnTo>
                  <a:pt x="525" y="33"/>
                </a:lnTo>
                <a:lnTo>
                  <a:pt x="525" y="33"/>
                </a:lnTo>
                <a:lnTo>
                  <a:pt x="526" y="33"/>
                </a:lnTo>
                <a:lnTo>
                  <a:pt x="526" y="33"/>
                </a:lnTo>
                <a:lnTo>
                  <a:pt x="526" y="33"/>
                </a:lnTo>
                <a:lnTo>
                  <a:pt x="526" y="33"/>
                </a:lnTo>
                <a:lnTo>
                  <a:pt x="526" y="33"/>
                </a:lnTo>
                <a:lnTo>
                  <a:pt x="526" y="33"/>
                </a:lnTo>
                <a:lnTo>
                  <a:pt x="526" y="33"/>
                </a:lnTo>
                <a:lnTo>
                  <a:pt x="526" y="33"/>
                </a:lnTo>
                <a:lnTo>
                  <a:pt x="526" y="33"/>
                </a:lnTo>
                <a:lnTo>
                  <a:pt x="526" y="33"/>
                </a:lnTo>
                <a:lnTo>
                  <a:pt x="526" y="33"/>
                </a:lnTo>
                <a:lnTo>
                  <a:pt x="526" y="33"/>
                </a:lnTo>
                <a:lnTo>
                  <a:pt x="527" y="33"/>
                </a:lnTo>
                <a:lnTo>
                  <a:pt x="527" y="33"/>
                </a:lnTo>
                <a:lnTo>
                  <a:pt x="527" y="33"/>
                </a:lnTo>
                <a:lnTo>
                  <a:pt x="527" y="33"/>
                </a:lnTo>
                <a:lnTo>
                  <a:pt x="527" y="33"/>
                </a:lnTo>
                <a:lnTo>
                  <a:pt x="527" y="33"/>
                </a:lnTo>
                <a:lnTo>
                  <a:pt x="528" y="33"/>
                </a:lnTo>
                <a:lnTo>
                  <a:pt x="528" y="33"/>
                </a:lnTo>
                <a:lnTo>
                  <a:pt x="528" y="33"/>
                </a:lnTo>
                <a:lnTo>
                  <a:pt x="528" y="33"/>
                </a:lnTo>
                <a:lnTo>
                  <a:pt x="528" y="33"/>
                </a:lnTo>
                <a:lnTo>
                  <a:pt x="528" y="33"/>
                </a:lnTo>
                <a:lnTo>
                  <a:pt x="528" y="33"/>
                </a:lnTo>
                <a:lnTo>
                  <a:pt x="528" y="33"/>
                </a:lnTo>
                <a:lnTo>
                  <a:pt x="528" y="33"/>
                </a:lnTo>
                <a:lnTo>
                  <a:pt x="529" y="33"/>
                </a:lnTo>
                <a:lnTo>
                  <a:pt x="529" y="33"/>
                </a:lnTo>
                <a:lnTo>
                  <a:pt x="529" y="33"/>
                </a:lnTo>
                <a:lnTo>
                  <a:pt x="529" y="33"/>
                </a:lnTo>
                <a:lnTo>
                  <a:pt x="529" y="33"/>
                </a:lnTo>
                <a:lnTo>
                  <a:pt x="529" y="33"/>
                </a:lnTo>
                <a:lnTo>
                  <a:pt x="530" y="33"/>
                </a:lnTo>
                <a:lnTo>
                  <a:pt x="530" y="33"/>
                </a:lnTo>
                <a:lnTo>
                  <a:pt x="530" y="33"/>
                </a:lnTo>
                <a:lnTo>
                  <a:pt x="530" y="33"/>
                </a:lnTo>
                <a:lnTo>
                  <a:pt x="530" y="33"/>
                </a:lnTo>
                <a:lnTo>
                  <a:pt x="530" y="33"/>
                </a:lnTo>
                <a:lnTo>
                  <a:pt x="530" y="33"/>
                </a:lnTo>
                <a:lnTo>
                  <a:pt x="530" y="33"/>
                </a:lnTo>
                <a:lnTo>
                  <a:pt x="530" y="33"/>
                </a:lnTo>
                <a:lnTo>
                  <a:pt x="531" y="33"/>
                </a:lnTo>
                <a:lnTo>
                  <a:pt x="531" y="33"/>
                </a:lnTo>
                <a:lnTo>
                  <a:pt x="531" y="33"/>
                </a:lnTo>
                <a:lnTo>
                  <a:pt x="531" y="33"/>
                </a:lnTo>
                <a:lnTo>
                  <a:pt x="531" y="33"/>
                </a:lnTo>
                <a:lnTo>
                  <a:pt x="531" y="33"/>
                </a:lnTo>
                <a:lnTo>
                  <a:pt x="531" y="33"/>
                </a:lnTo>
                <a:lnTo>
                  <a:pt x="531" y="33"/>
                </a:lnTo>
                <a:lnTo>
                  <a:pt x="531" y="33"/>
                </a:lnTo>
                <a:lnTo>
                  <a:pt x="531" y="33"/>
                </a:lnTo>
                <a:lnTo>
                  <a:pt x="531" y="33"/>
                </a:lnTo>
                <a:lnTo>
                  <a:pt x="531" y="33"/>
                </a:lnTo>
                <a:lnTo>
                  <a:pt x="532" y="33"/>
                </a:lnTo>
                <a:lnTo>
                  <a:pt x="532" y="33"/>
                </a:lnTo>
                <a:lnTo>
                  <a:pt x="532" y="33"/>
                </a:lnTo>
                <a:lnTo>
                  <a:pt x="532" y="33"/>
                </a:lnTo>
                <a:lnTo>
                  <a:pt x="532" y="33"/>
                </a:lnTo>
                <a:lnTo>
                  <a:pt x="532" y="33"/>
                </a:lnTo>
                <a:lnTo>
                  <a:pt x="532" y="33"/>
                </a:lnTo>
                <a:lnTo>
                  <a:pt x="532" y="33"/>
                </a:lnTo>
                <a:lnTo>
                  <a:pt x="532" y="33"/>
                </a:lnTo>
                <a:lnTo>
                  <a:pt x="532" y="33"/>
                </a:lnTo>
                <a:lnTo>
                  <a:pt x="532" y="33"/>
                </a:lnTo>
                <a:lnTo>
                  <a:pt x="532" y="33"/>
                </a:lnTo>
                <a:lnTo>
                  <a:pt x="533" y="33"/>
                </a:lnTo>
                <a:lnTo>
                  <a:pt x="533" y="33"/>
                </a:lnTo>
                <a:lnTo>
                  <a:pt x="533" y="33"/>
                </a:lnTo>
                <a:lnTo>
                  <a:pt x="533" y="33"/>
                </a:lnTo>
                <a:lnTo>
                  <a:pt x="533" y="33"/>
                </a:lnTo>
                <a:lnTo>
                  <a:pt x="533" y="33"/>
                </a:lnTo>
                <a:lnTo>
                  <a:pt x="533" y="33"/>
                </a:lnTo>
                <a:lnTo>
                  <a:pt x="533" y="34"/>
                </a:lnTo>
                <a:lnTo>
                  <a:pt x="533" y="34"/>
                </a:lnTo>
                <a:lnTo>
                  <a:pt x="534" y="34"/>
                </a:lnTo>
                <a:lnTo>
                  <a:pt x="534" y="34"/>
                </a:lnTo>
                <a:lnTo>
                  <a:pt x="534" y="34"/>
                </a:lnTo>
                <a:lnTo>
                  <a:pt x="534" y="34"/>
                </a:lnTo>
                <a:lnTo>
                  <a:pt x="534" y="34"/>
                </a:lnTo>
                <a:lnTo>
                  <a:pt x="534" y="34"/>
                </a:lnTo>
                <a:lnTo>
                  <a:pt x="534" y="34"/>
                </a:lnTo>
                <a:lnTo>
                  <a:pt x="534" y="34"/>
                </a:lnTo>
                <a:lnTo>
                  <a:pt x="534" y="34"/>
                </a:lnTo>
                <a:lnTo>
                  <a:pt x="534" y="34"/>
                </a:lnTo>
                <a:lnTo>
                  <a:pt x="534" y="34"/>
                </a:lnTo>
                <a:lnTo>
                  <a:pt x="534" y="34"/>
                </a:lnTo>
                <a:lnTo>
                  <a:pt x="536" y="34"/>
                </a:lnTo>
                <a:lnTo>
                  <a:pt x="536" y="34"/>
                </a:lnTo>
                <a:lnTo>
                  <a:pt x="536" y="34"/>
                </a:lnTo>
                <a:lnTo>
                  <a:pt x="536" y="34"/>
                </a:lnTo>
                <a:lnTo>
                  <a:pt x="536" y="34"/>
                </a:lnTo>
                <a:lnTo>
                  <a:pt x="536" y="34"/>
                </a:lnTo>
                <a:lnTo>
                  <a:pt x="537" y="34"/>
                </a:lnTo>
                <a:lnTo>
                  <a:pt x="537" y="34"/>
                </a:lnTo>
                <a:lnTo>
                  <a:pt x="537" y="34"/>
                </a:lnTo>
                <a:lnTo>
                  <a:pt x="537" y="34"/>
                </a:lnTo>
                <a:lnTo>
                  <a:pt x="537" y="34"/>
                </a:lnTo>
                <a:lnTo>
                  <a:pt x="537" y="34"/>
                </a:lnTo>
                <a:lnTo>
                  <a:pt x="537" y="34"/>
                </a:lnTo>
                <a:lnTo>
                  <a:pt x="537" y="34"/>
                </a:lnTo>
                <a:lnTo>
                  <a:pt x="537" y="34"/>
                </a:lnTo>
                <a:lnTo>
                  <a:pt x="538" y="34"/>
                </a:lnTo>
                <a:lnTo>
                  <a:pt x="538" y="34"/>
                </a:lnTo>
                <a:lnTo>
                  <a:pt x="538" y="34"/>
                </a:lnTo>
                <a:lnTo>
                  <a:pt x="538" y="34"/>
                </a:lnTo>
                <a:lnTo>
                  <a:pt x="538" y="34"/>
                </a:lnTo>
                <a:lnTo>
                  <a:pt x="538" y="34"/>
                </a:lnTo>
                <a:lnTo>
                  <a:pt x="539" y="34"/>
                </a:lnTo>
                <a:lnTo>
                  <a:pt x="539" y="34"/>
                </a:lnTo>
                <a:lnTo>
                  <a:pt x="539" y="34"/>
                </a:lnTo>
                <a:lnTo>
                  <a:pt x="539" y="34"/>
                </a:lnTo>
                <a:lnTo>
                  <a:pt x="539" y="34"/>
                </a:lnTo>
                <a:lnTo>
                  <a:pt x="539" y="34"/>
                </a:lnTo>
                <a:lnTo>
                  <a:pt x="539" y="34"/>
                </a:lnTo>
                <a:lnTo>
                  <a:pt x="539" y="35"/>
                </a:lnTo>
                <a:lnTo>
                  <a:pt x="539" y="35"/>
                </a:lnTo>
                <a:lnTo>
                  <a:pt x="539" y="35"/>
                </a:lnTo>
                <a:lnTo>
                  <a:pt x="539" y="35"/>
                </a:lnTo>
                <a:lnTo>
                  <a:pt x="539" y="35"/>
                </a:lnTo>
                <a:lnTo>
                  <a:pt x="541" y="35"/>
                </a:lnTo>
                <a:lnTo>
                  <a:pt x="541" y="35"/>
                </a:lnTo>
                <a:lnTo>
                  <a:pt x="541" y="35"/>
                </a:lnTo>
                <a:lnTo>
                  <a:pt x="542" y="35"/>
                </a:lnTo>
                <a:lnTo>
                  <a:pt x="542" y="35"/>
                </a:lnTo>
                <a:lnTo>
                  <a:pt x="542" y="35"/>
                </a:lnTo>
                <a:lnTo>
                  <a:pt x="542" y="35"/>
                </a:lnTo>
                <a:lnTo>
                  <a:pt x="542" y="35"/>
                </a:lnTo>
                <a:lnTo>
                  <a:pt x="542" y="35"/>
                </a:lnTo>
                <a:lnTo>
                  <a:pt x="542" y="35"/>
                </a:lnTo>
                <a:lnTo>
                  <a:pt x="542" y="35"/>
                </a:lnTo>
                <a:lnTo>
                  <a:pt x="542" y="35"/>
                </a:lnTo>
                <a:lnTo>
                  <a:pt x="543" y="35"/>
                </a:lnTo>
                <a:lnTo>
                  <a:pt x="543" y="35"/>
                </a:lnTo>
                <a:lnTo>
                  <a:pt x="543" y="35"/>
                </a:lnTo>
                <a:lnTo>
                  <a:pt x="544" y="35"/>
                </a:lnTo>
                <a:lnTo>
                  <a:pt x="544" y="35"/>
                </a:lnTo>
                <a:lnTo>
                  <a:pt x="544" y="35"/>
                </a:lnTo>
                <a:lnTo>
                  <a:pt x="544" y="35"/>
                </a:lnTo>
                <a:lnTo>
                  <a:pt x="544" y="35"/>
                </a:lnTo>
                <a:lnTo>
                  <a:pt x="544" y="35"/>
                </a:lnTo>
                <a:lnTo>
                  <a:pt x="544" y="35"/>
                </a:lnTo>
                <a:lnTo>
                  <a:pt x="544" y="35"/>
                </a:lnTo>
                <a:lnTo>
                  <a:pt x="544" y="35"/>
                </a:lnTo>
                <a:lnTo>
                  <a:pt x="544" y="35"/>
                </a:lnTo>
                <a:lnTo>
                  <a:pt x="544" y="35"/>
                </a:lnTo>
                <a:lnTo>
                  <a:pt x="544" y="35"/>
                </a:lnTo>
                <a:lnTo>
                  <a:pt x="544" y="35"/>
                </a:lnTo>
                <a:lnTo>
                  <a:pt x="544" y="35"/>
                </a:lnTo>
                <a:lnTo>
                  <a:pt x="544" y="35"/>
                </a:lnTo>
                <a:lnTo>
                  <a:pt x="545" y="35"/>
                </a:lnTo>
                <a:lnTo>
                  <a:pt x="545" y="35"/>
                </a:lnTo>
                <a:lnTo>
                  <a:pt x="545" y="35"/>
                </a:lnTo>
                <a:lnTo>
                  <a:pt x="545" y="35"/>
                </a:lnTo>
                <a:lnTo>
                  <a:pt x="545" y="35"/>
                </a:lnTo>
                <a:lnTo>
                  <a:pt x="545" y="35"/>
                </a:lnTo>
                <a:lnTo>
                  <a:pt x="545" y="35"/>
                </a:lnTo>
                <a:lnTo>
                  <a:pt x="545" y="35"/>
                </a:lnTo>
                <a:lnTo>
                  <a:pt x="545" y="35"/>
                </a:lnTo>
                <a:lnTo>
                  <a:pt x="546" y="35"/>
                </a:lnTo>
                <a:lnTo>
                  <a:pt x="546" y="35"/>
                </a:lnTo>
                <a:lnTo>
                  <a:pt x="546" y="35"/>
                </a:lnTo>
                <a:lnTo>
                  <a:pt x="546" y="35"/>
                </a:lnTo>
                <a:lnTo>
                  <a:pt x="546" y="35"/>
                </a:lnTo>
                <a:lnTo>
                  <a:pt x="546" y="35"/>
                </a:lnTo>
                <a:lnTo>
                  <a:pt x="546" y="35"/>
                </a:lnTo>
                <a:lnTo>
                  <a:pt x="546" y="35"/>
                </a:lnTo>
                <a:lnTo>
                  <a:pt x="546" y="35"/>
                </a:lnTo>
                <a:lnTo>
                  <a:pt x="547" y="35"/>
                </a:lnTo>
                <a:lnTo>
                  <a:pt x="547" y="35"/>
                </a:lnTo>
                <a:lnTo>
                  <a:pt x="547" y="35"/>
                </a:lnTo>
                <a:lnTo>
                  <a:pt x="547" y="35"/>
                </a:lnTo>
                <a:lnTo>
                  <a:pt x="547" y="35"/>
                </a:lnTo>
                <a:lnTo>
                  <a:pt x="547" y="35"/>
                </a:lnTo>
                <a:lnTo>
                  <a:pt x="548" y="35"/>
                </a:lnTo>
                <a:lnTo>
                  <a:pt x="548" y="35"/>
                </a:lnTo>
                <a:lnTo>
                  <a:pt x="548" y="35"/>
                </a:lnTo>
                <a:lnTo>
                  <a:pt x="548" y="35"/>
                </a:lnTo>
                <a:lnTo>
                  <a:pt x="548" y="35"/>
                </a:lnTo>
                <a:lnTo>
                  <a:pt x="548" y="35"/>
                </a:lnTo>
                <a:lnTo>
                  <a:pt x="548" y="35"/>
                </a:lnTo>
                <a:lnTo>
                  <a:pt x="548" y="35"/>
                </a:lnTo>
                <a:lnTo>
                  <a:pt x="548" y="35"/>
                </a:lnTo>
                <a:lnTo>
                  <a:pt x="549" y="35"/>
                </a:lnTo>
                <a:lnTo>
                  <a:pt x="549" y="36"/>
                </a:lnTo>
                <a:lnTo>
                  <a:pt x="549" y="36"/>
                </a:lnTo>
                <a:lnTo>
                  <a:pt x="549" y="36"/>
                </a:lnTo>
                <a:lnTo>
                  <a:pt x="549" y="36"/>
                </a:lnTo>
                <a:lnTo>
                  <a:pt x="549" y="36"/>
                </a:lnTo>
                <a:lnTo>
                  <a:pt x="549" y="36"/>
                </a:lnTo>
                <a:lnTo>
                  <a:pt x="549" y="36"/>
                </a:lnTo>
                <a:lnTo>
                  <a:pt x="549" y="36"/>
                </a:lnTo>
                <a:lnTo>
                  <a:pt x="549" y="36"/>
                </a:lnTo>
                <a:lnTo>
                  <a:pt x="549" y="36"/>
                </a:lnTo>
                <a:lnTo>
                  <a:pt x="549" y="36"/>
                </a:lnTo>
                <a:lnTo>
                  <a:pt x="550" y="36"/>
                </a:lnTo>
                <a:lnTo>
                  <a:pt x="550" y="36"/>
                </a:lnTo>
                <a:lnTo>
                  <a:pt x="550" y="36"/>
                </a:lnTo>
                <a:lnTo>
                  <a:pt x="551" y="36"/>
                </a:lnTo>
                <a:lnTo>
                  <a:pt x="551" y="36"/>
                </a:lnTo>
                <a:lnTo>
                  <a:pt x="551" y="36"/>
                </a:lnTo>
                <a:lnTo>
                  <a:pt x="552" y="36"/>
                </a:lnTo>
                <a:lnTo>
                  <a:pt x="552" y="36"/>
                </a:lnTo>
                <a:lnTo>
                  <a:pt x="552" y="36"/>
                </a:lnTo>
                <a:lnTo>
                  <a:pt x="552" y="36"/>
                </a:lnTo>
                <a:lnTo>
                  <a:pt x="552" y="36"/>
                </a:lnTo>
                <a:lnTo>
                  <a:pt x="552" y="36"/>
                </a:lnTo>
                <a:lnTo>
                  <a:pt x="552" y="36"/>
                </a:lnTo>
                <a:lnTo>
                  <a:pt x="552" y="36"/>
                </a:lnTo>
                <a:lnTo>
                  <a:pt x="552" y="36"/>
                </a:lnTo>
                <a:lnTo>
                  <a:pt x="553" y="36"/>
                </a:lnTo>
                <a:lnTo>
                  <a:pt x="553" y="36"/>
                </a:lnTo>
                <a:lnTo>
                  <a:pt x="553" y="36"/>
                </a:lnTo>
                <a:lnTo>
                  <a:pt x="553" y="36"/>
                </a:lnTo>
                <a:lnTo>
                  <a:pt x="553" y="36"/>
                </a:lnTo>
                <a:lnTo>
                  <a:pt x="553" y="36"/>
                </a:lnTo>
                <a:lnTo>
                  <a:pt x="553" y="36"/>
                </a:lnTo>
                <a:lnTo>
                  <a:pt x="553" y="36"/>
                </a:lnTo>
                <a:lnTo>
                  <a:pt x="553" y="36"/>
                </a:lnTo>
                <a:lnTo>
                  <a:pt x="553" y="36"/>
                </a:lnTo>
                <a:lnTo>
                  <a:pt x="553" y="36"/>
                </a:lnTo>
                <a:lnTo>
                  <a:pt x="553" y="36"/>
                </a:lnTo>
                <a:lnTo>
                  <a:pt x="553" y="36"/>
                </a:lnTo>
                <a:lnTo>
                  <a:pt x="553" y="36"/>
                </a:lnTo>
                <a:lnTo>
                  <a:pt x="553" y="36"/>
                </a:lnTo>
                <a:lnTo>
                  <a:pt x="553" y="36"/>
                </a:lnTo>
                <a:lnTo>
                  <a:pt x="553" y="36"/>
                </a:lnTo>
                <a:lnTo>
                  <a:pt x="553" y="36"/>
                </a:lnTo>
                <a:lnTo>
                  <a:pt x="554" y="36"/>
                </a:lnTo>
                <a:lnTo>
                  <a:pt x="554" y="36"/>
                </a:lnTo>
                <a:lnTo>
                  <a:pt x="554" y="36"/>
                </a:lnTo>
                <a:lnTo>
                  <a:pt x="555" y="36"/>
                </a:lnTo>
                <a:lnTo>
                  <a:pt x="555" y="36"/>
                </a:lnTo>
                <a:lnTo>
                  <a:pt x="555" y="36"/>
                </a:lnTo>
                <a:lnTo>
                  <a:pt x="555" y="36"/>
                </a:lnTo>
                <a:lnTo>
                  <a:pt x="555" y="36"/>
                </a:lnTo>
                <a:lnTo>
                  <a:pt x="555" y="36"/>
                </a:lnTo>
                <a:lnTo>
                  <a:pt x="555" y="36"/>
                </a:lnTo>
                <a:lnTo>
                  <a:pt x="555" y="36"/>
                </a:lnTo>
                <a:lnTo>
                  <a:pt x="555" y="36"/>
                </a:lnTo>
                <a:lnTo>
                  <a:pt x="556" y="36"/>
                </a:lnTo>
                <a:lnTo>
                  <a:pt x="556" y="36"/>
                </a:lnTo>
                <a:lnTo>
                  <a:pt x="556" y="36"/>
                </a:lnTo>
                <a:lnTo>
                  <a:pt x="557" y="36"/>
                </a:lnTo>
                <a:lnTo>
                  <a:pt x="557" y="36"/>
                </a:lnTo>
                <a:lnTo>
                  <a:pt x="557" y="36"/>
                </a:lnTo>
                <a:lnTo>
                  <a:pt x="557" y="36"/>
                </a:lnTo>
                <a:lnTo>
                  <a:pt x="557" y="36"/>
                </a:lnTo>
                <a:lnTo>
                  <a:pt x="557" y="36"/>
                </a:lnTo>
                <a:lnTo>
                  <a:pt x="558" y="36"/>
                </a:lnTo>
                <a:lnTo>
                  <a:pt x="558" y="36"/>
                </a:lnTo>
                <a:lnTo>
                  <a:pt x="558" y="36"/>
                </a:lnTo>
                <a:lnTo>
                  <a:pt x="558" y="36"/>
                </a:lnTo>
                <a:lnTo>
                  <a:pt x="558" y="36"/>
                </a:lnTo>
                <a:lnTo>
                  <a:pt x="558" y="36"/>
                </a:lnTo>
                <a:lnTo>
                  <a:pt x="558" y="36"/>
                </a:lnTo>
                <a:lnTo>
                  <a:pt x="558" y="36"/>
                </a:lnTo>
                <a:lnTo>
                  <a:pt x="558" y="36"/>
                </a:lnTo>
                <a:lnTo>
                  <a:pt x="559" y="36"/>
                </a:lnTo>
                <a:lnTo>
                  <a:pt x="559" y="36"/>
                </a:lnTo>
                <a:lnTo>
                  <a:pt x="559" y="36"/>
                </a:lnTo>
                <a:lnTo>
                  <a:pt x="559" y="36"/>
                </a:lnTo>
                <a:lnTo>
                  <a:pt x="559" y="37"/>
                </a:lnTo>
                <a:lnTo>
                  <a:pt x="559" y="37"/>
                </a:lnTo>
                <a:lnTo>
                  <a:pt x="559" y="37"/>
                </a:lnTo>
                <a:lnTo>
                  <a:pt x="559" y="37"/>
                </a:lnTo>
                <a:lnTo>
                  <a:pt x="559" y="37"/>
                </a:lnTo>
                <a:lnTo>
                  <a:pt x="559" y="37"/>
                </a:lnTo>
                <a:lnTo>
                  <a:pt x="559" y="37"/>
                </a:lnTo>
                <a:lnTo>
                  <a:pt x="559" y="37"/>
                </a:lnTo>
                <a:lnTo>
                  <a:pt x="559" y="37"/>
                </a:lnTo>
                <a:lnTo>
                  <a:pt x="559" y="37"/>
                </a:lnTo>
                <a:lnTo>
                  <a:pt x="559" y="37"/>
                </a:lnTo>
                <a:lnTo>
                  <a:pt x="560" y="37"/>
                </a:lnTo>
                <a:lnTo>
                  <a:pt x="560" y="37"/>
                </a:lnTo>
                <a:lnTo>
                  <a:pt x="560" y="37"/>
                </a:lnTo>
                <a:lnTo>
                  <a:pt x="560" y="37"/>
                </a:lnTo>
                <a:lnTo>
                  <a:pt x="560" y="37"/>
                </a:lnTo>
                <a:lnTo>
                  <a:pt x="560" y="37"/>
                </a:lnTo>
                <a:lnTo>
                  <a:pt x="561" y="37"/>
                </a:lnTo>
                <a:lnTo>
                  <a:pt x="561" y="37"/>
                </a:lnTo>
                <a:lnTo>
                  <a:pt x="561" y="37"/>
                </a:lnTo>
                <a:lnTo>
                  <a:pt x="561" y="37"/>
                </a:lnTo>
                <a:lnTo>
                  <a:pt x="561" y="37"/>
                </a:lnTo>
                <a:lnTo>
                  <a:pt x="561" y="37"/>
                </a:lnTo>
                <a:lnTo>
                  <a:pt x="561" y="37"/>
                </a:lnTo>
                <a:lnTo>
                  <a:pt x="561" y="37"/>
                </a:lnTo>
                <a:lnTo>
                  <a:pt x="561" y="37"/>
                </a:lnTo>
                <a:lnTo>
                  <a:pt x="562" y="37"/>
                </a:lnTo>
                <a:lnTo>
                  <a:pt x="562" y="37"/>
                </a:lnTo>
                <a:lnTo>
                  <a:pt x="562" y="37"/>
                </a:lnTo>
                <a:lnTo>
                  <a:pt x="562" y="37"/>
                </a:lnTo>
                <a:lnTo>
                  <a:pt x="562" y="37"/>
                </a:lnTo>
                <a:lnTo>
                  <a:pt x="562" y="37"/>
                </a:lnTo>
                <a:lnTo>
                  <a:pt x="562" y="37"/>
                </a:lnTo>
                <a:lnTo>
                  <a:pt x="562" y="37"/>
                </a:lnTo>
                <a:lnTo>
                  <a:pt x="562" y="37"/>
                </a:lnTo>
                <a:lnTo>
                  <a:pt x="563" y="37"/>
                </a:lnTo>
                <a:lnTo>
                  <a:pt x="563" y="37"/>
                </a:lnTo>
                <a:lnTo>
                  <a:pt x="563" y="37"/>
                </a:lnTo>
                <a:lnTo>
                  <a:pt x="564" y="37"/>
                </a:lnTo>
                <a:lnTo>
                  <a:pt x="564" y="37"/>
                </a:lnTo>
                <a:lnTo>
                  <a:pt x="564" y="37"/>
                </a:lnTo>
                <a:lnTo>
                  <a:pt x="565" y="37"/>
                </a:lnTo>
                <a:lnTo>
                  <a:pt x="565" y="37"/>
                </a:lnTo>
                <a:lnTo>
                  <a:pt x="565" y="37"/>
                </a:lnTo>
                <a:lnTo>
                  <a:pt x="565" y="37"/>
                </a:lnTo>
                <a:lnTo>
                  <a:pt x="565" y="37"/>
                </a:lnTo>
                <a:lnTo>
                  <a:pt x="565" y="37"/>
                </a:lnTo>
                <a:lnTo>
                  <a:pt x="565" y="37"/>
                </a:lnTo>
                <a:lnTo>
                  <a:pt x="565" y="37"/>
                </a:lnTo>
                <a:lnTo>
                  <a:pt x="565" y="37"/>
                </a:lnTo>
                <a:lnTo>
                  <a:pt x="565" y="37"/>
                </a:lnTo>
                <a:lnTo>
                  <a:pt x="565" y="37"/>
                </a:lnTo>
                <a:lnTo>
                  <a:pt x="565" y="37"/>
                </a:lnTo>
                <a:lnTo>
                  <a:pt x="565" y="37"/>
                </a:lnTo>
                <a:lnTo>
                  <a:pt x="565" y="37"/>
                </a:lnTo>
                <a:lnTo>
                  <a:pt x="565" y="37"/>
                </a:lnTo>
                <a:lnTo>
                  <a:pt x="565" y="37"/>
                </a:lnTo>
                <a:lnTo>
                  <a:pt x="565" y="37"/>
                </a:lnTo>
                <a:lnTo>
                  <a:pt x="565" y="37"/>
                </a:lnTo>
                <a:lnTo>
                  <a:pt x="566" y="37"/>
                </a:lnTo>
                <a:lnTo>
                  <a:pt x="566" y="37"/>
                </a:lnTo>
                <a:lnTo>
                  <a:pt x="566" y="37"/>
                </a:lnTo>
                <a:lnTo>
                  <a:pt x="566" y="37"/>
                </a:lnTo>
                <a:lnTo>
                  <a:pt x="566" y="38"/>
                </a:lnTo>
                <a:lnTo>
                  <a:pt x="566" y="38"/>
                </a:lnTo>
                <a:lnTo>
                  <a:pt x="566" y="38"/>
                </a:lnTo>
                <a:lnTo>
                  <a:pt x="566" y="38"/>
                </a:lnTo>
                <a:lnTo>
                  <a:pt x="566" y="38"/>
                </a:lnTo>
                <a:lnTo>
                  <a:pt x="567" y="38"/>
                </a:lnTo>
                <a:lnTo>
                  <a:pt x="567" y="38"/>
                </a:lnTo>
                <a:lnTo>
                  <a:pt x="567" y="38"/>
                </a:lnTo>
                <a:lnTo>
                  <a:pt x="567" y="38"/>
                </a:lnTo>
                <a:lnTo>
                  <a:pt x="567" y="38"/>
                </a:lnTo>
                <a:lnTo>
                  <a:pt x="567" y="38"/>
                </a:lnTo>
                <a:lnTo>
                  <a:pt x="567" y="38"/>
                </a:lnTo>
                <a:lnTo>
                  <a:pt x="567" y="38"/>
                </a:lnTo>
                <a:lnTo>
                  <a:pt x="567" y="38"/>
                </a:lnTo>
                <a:lnTo>
                  <a:pt x="567" y="38"/>
                </a:lnTo>
                <a:lnTo>
                  <a:pt x="567" y="38"/>
                </a:lnTo>
                <a:lnTo>
                  <a:pt x="567" y="38"/>
                </a:lnTo>
                <a:lnTo>
                  <a:pt x="568" y="38"/>
                </a:lnTo>
                <a:lnTo>
                  <a:pt x="568" y="38"/>
                </a:lnTo>
                <a:lnTo>
                  <a:pt x="568" y="38"/>
                </a:lnTo>
                <a:lnTo>
                  <a:pt x="568" y="38"/>
                </a:lnTo>
                <a:lnTo>
                  <a:pt x="568" y="38"/>
                </a:lnTo>
                <a:lnTo>
                  <a:pt x="568" y="38"/>
                </a:lnTo>
                <a:lnTo>
                  <a:pt x="568" y="38"/>
                </a:lnTo>
                <a:lnTo>
                  <a:pt x="568" y="38"/>
                </a:lnTo>
                <a:lnTo>
                  <a:pt x="568" y="38"/>
                </a:lnTo>
                <a:lnTo>
                  <a:pt x="568" y="38"/>
                </a:lnTo>
                <a:lnTo>
                  <a:pt x="568" y="38"/>
                </a:lnTo>
                <a:lnTo>
                  <a:pt x="568" y="38"/>
                </a:lnTo>
                <a:lnTo>
                  <a:pt x="568" y="38"/>
                </a:lnTo>
                <a:lnTo>
                  <a:pt x="568" y="38"/>
                </a:lnTo>
                <a:lnTo>
                  <a:pt x="568" y="38"/>
                </a:lnTo>
                <a:lnTo>
                  <a:pt x="568" y="38"/>
                </a:lnTo>
                <a:lnTo>
                  <a:pt x="568" y="38"/>
                </a:lnTo>
                <a:lnTo>
                  <a:pt x="568" y="38"/>
                </a:lnTo>
                <a:lnTo>
                  <a:pt x="568" y="38"/>
                </a:lnTo>
                <a:lnTo>
                  <a:pt x="568" y="38"/>
                </a:lnTo>
                <a:lnTo>
                  <a:pt x="568" y="38"/>
                </a:lnTo>
                <a:lnTo>
                  <a:pt x="568" y="38"/>
                </a:lnTo>
                <a:lnTo>
                  <a:pt x="568" y="38"/>
                </a:lnTo>
                <a:lnTo>
                  <a:pt x="568" y="38"/>
                </a:lnTo>
                <a:lnTo>
                  <a:pt x="569" y="38"/>
                </a:lnTo>
                <a:lnTo>
                  <a:pt x="569" y="38"/>
                </a:lnTo>
                <a:lnTo>
                  <a:pt x="569" y="38"/>
                </a:lnTo>
                <a:lnTo>
                  <a:pt x="570" y="38"/>
                </a:lnTo>
                <a:lnTo>
                  <a:pt x="570" y="38"/>
                </a:lnTo>
                <a:lnTo>
                  <a:pt x="570" y="38"/>
                </a:lnTo>
                <a:lnTo>
                  <a:pt x="570" y="38"/>
                </a:lnTo>
                <a:lnTo>
                  <a:pt x="570" y="38"/>
                </a:lnTo>
                <a:lnTo>
                  <a:pt x="570" y="38"/>
                </a:lnTo>
                <a:lnTo>
                  <a:pt x="570" y="38"/>
                </a:lnTo>
                <a:lnTo>
                  <a:pt x="570" y="38"/>
                </a:lnTo>
                <a:lnTo>
                  <a:pt x="570" y="38"/>
                </a:lnTo>
                <a:lnTo>
                  <a:pt x="570" y="38"/>
                </a:lnTo>
                <a:lnTo>
                  <a:pt x="570" y="38"/>
                </a:lnTo>
                <a:lnTo>
                  <a:pt x="570" y="38"/>
                </a:lnTo>
                <a:lnTo>
                  <a:pt x="571" y="38"/>
                </a:lnTo>
                <a:lnTo>
                  <a:pt x="571" y="38"/>
                </a:lnTo>
                <a:lnTo>
                  <a:pt x="571" y="38"/>
                </a:lnTo>
                <a:lnTo>
                  <a:pt x="571" y="38"/>
                </a:lnTo>
                <a:lnTo>
                  <a:pt x="571" y="38"/>
                </a:lnTo>
                <a:lnTo>
                  <a:pt x="571" y="38"/>
                </a:lnTo>
                <a:lnTo>
                  <a:pt x="571" y="38"/>
                </a:lnTo>
                <a:lnTo>
                  <a:pt x="571" y="38"/>
                </a:lnTo>
                <a:lnTo>
                  <a:pt x="571" y="38"/>
                </a:lnTo>
                <a:lnTo>
                  <a:pt x="571" y="38"/>
                </a:lnTo>
                <a:lnTo>
                  <a:pt x="571" y="38"/>
                </a:lnTo>
                <a:lnTo>
                  <a:pt x="571" y="38"/>
                </a:lnTo>
                <a:lnTo>
                  <a:pt x="571" y="38"/>
                </a:lnTo>
                <a:lnTo>
                  <a:pt x="571" y="38"/>
                </a:lnTo>
                <a:lnTo>
                  <a:pt x="571" y="38"/>
                </a:lnTo>
                <a:lnTo>
                  <a:pt x="572" y="38"/>
                </a:lnTo>
                <a:lnTo>
                  <a:pt x="572" y="38"/>
                </a:lnTo>
                <a:lnTo>
                  <a:pt x="572" y="38"/>
                </a:lnTo>
                <a:lnTo>
                  <a:pt x="572" y="38"/>
                </a:lnTo>
                <a:lnTo>
                  <a:pt x="572" y="38"/>
                </a:lnTo>
                <a:lnTo>
                  <a:pt x="572" y="38"/>
                </a:lnTo>
                <a:lnTo>
                  <a:pt x="572" y="38"/>
                </a:lnTo>
                <a:lnTo>
                  <a:pt x="572" y="38"/>
                </a:lnTo>
                <a:lnTo>
                  <a:pt x="572" y="38"/>
                </a:lnTo>
                <a:lnTo>
                  <a:pt x="572" y="38"/>
                </a:lnTo>
                <a:lnTo>
                  <a:pt x="572" y="38"/>
                </a:lnTo>
                <a:lnTo>
                  <a:pt x="572" y="38"/>
                </a:lnTo>
                <a:lnTo>
                  <a:pt x="572" y="38"/>
                </a:lnTo>
                <a:lnTo>
                  <a:pt x="572" y="38"/>
                </a:lnTo>
                <a:lnTo>
                  <a:pt x="572" y="38"/>
                </a:lnTo>
                <a:lnTo>
                  <a:pt x="572" y="38"/>
                </a:lnTo>
                <a:lnTo>
                  <a:pt x="572" y="38"/>
                </a:lnTo>
                <a:lnTo>
                  <a:pt x="572" y="38"/>
                </a:lnTo>
                <a:lnTo>
                  <a:pt x="572" y="38"/>
                </a:lnTo>
                <a:lnTo>
                  <a:pt x="572" y="38"/>
                </a:lnTo>
                <a:lnTo>
                  <a:pt x="572" y="38"/>
                </a:lnTo>
                <a:lnTo>
                  <a:pt x="572" y="38"/>
                </a:lnTo>
                <a:lnTo>
                  <a:pt x="572" y="38"/>
                </a:lnTo>
              </a:path>
            </a:pathLst>
          </a:custGeom>
          <a:noFill/>
          <a:ln w="28575"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255" name="Freeform 266">
            <a:extLst>
              <a:ext uri="{FF2B5EF4-FFF2-40B4-BE49-F238E27FC236}">
                <a16:creationId xmlns:a16="http://schemas.microsoft.com/office/drawing/2014/main" id="{AC3A92E5-788E-48A3-892A-711BD5E276B1}"/>
              </a:ext>
            </a:extLst>
          </p:cNvPr>
          <p:cNvSpPr>
            <a:spLocks/>
          </p:cNvSpPr>
          <p:nvPr/>
        </p:nvSpPr>
        <p:spPr bwMode="auto">
          <a:xfrm>
            <a:off x="5206701" y="1483093"/>
            <a:ext cx="2773693" cy="164275"/>
          </a:xfrm>
          <a:custGeom>
            <a:avLst/>
            <a:gdLst>
              <a:gd name="T0" fmla="*/ 0 w 572"/>
              <a:gd name="T1" fmla="*/ 0 h 42"/>
              <a:gd name="T2" fmla="*/ 41 w 572"/>
              <a:gd name="T3" fmla="*/ 1 h 42"/>
              <a:gd name="T4" fmla="*/ 88 w 572"/>
              <a:gd name="T5" fmla="*/ 3 h 42"/>
              <a:gd name="T6" fmla="*/ 111 w 572"/>
              <a:gd name="T7" fmla="*/ 5 h 42"/>
              <a:gd name="T8" fmla="*/ 147 w 572"/>
              <a:gd name="T9" fmla="*/ 7 h 42"/>
              <a:gd name="T10" fmla="*/ 173 w 572"/>
              <a:gd name="T11" fmla="*/ 9 h 42"/>
              <a:gd name="T12" fmla="*/ 190 w 572"/>
              <a:gd name="T13" fmla="*/ 10 h 42"/>
              <a:gd name="T14" fmla="*/ 211 w 572"/>
              <a:gd name="T15" fmla="*/ 11 h 42"/>
              <a:gd name="T16" fmla="*/ 225 w 572"/>
              <a:gd name="T17" fmla="*/ 12 h 42"/>
              <a:gd name="T18" fmla="*/ 249 w 572"/>
              <a:gd name="T19" fmla="*/ 14 h 42"/>
              <a:gd name="T20" fmla="*/ 270 w 572"/>
              <a:gd name="T21" fmla="*/ 16 h 42"/>
              <a:gd name="T22" fmla="*/ 281 w 572"/>
              <a:gd name="T23" fmla="*/ 17 h 42"/>
              <a:gd name="T24" fmla="*/ 283 w 572"/>
              <a:gd name="T25" fmla="*/ 17 h 42"/>
              <a:gd name="T26" fmla="*/ 285 w 572"/>
              <a:gd name="T27" fmla="*/ 18 h 42"/>
              <a:gd name="T28" fmla="*/ 286 w 572"/>
              <a:gd name="T29" fmla="*/ 18 h 42"/>
              <a:gd name="T30" fmla="*/ 287 w 572"/>
              <a:gd name="T31" fmla="*/ 18 h 42"/>
              <a:gd name="T32" fmla="*/ 290 w 572"/>
              <a:gd name="T33" fmla="*/ 18 h 42"/>
              <a:gd name="T34" fmla="*/ 296 w 572"/>
              <a:gd name="T35" fmla="*/ 19 h 42"/>
              <a:gd name="T36" fmla="*/ 302 w 572"/>
              <a:gd name="T37" fmla="*/ 20 h 42"/>
              <a:gd name="T38" fmla="*/ 317 w 572"/>
              <a:gd name="T39" fmla="*/ 21 h 42"/>
              <a:gd name="T40" fmla="*/ 332 w 572"/>
              <a:gd name="T41" fmla="*/ 23 h 42"/>
              <a:gd name="T42" fmla="*/ 351 w 572"/>
              <a:gd name="T43" fmla="*/ 25 h 42"/>
              <a:gd name="T44" fmla="*/ 368 w 572"/>
              <a:gd name="T45" fmla="*/ 26 h 42"/>
              <a:gd name="T46" fmla="*/ 377 w 572"/>
              <a:gd name="T47" fmla="*/ 29 h 42"/>
              <a:gd name="T48" fmla="*/ 382 w 572"/>
              <a:gd name="T49" fmla="*/ 29 h 42"/>
              <a:gd name="T50" fmla="*/ 397 w 572"/>
              <a:gd name="T51" fmla="*/ 30 h 42"/>
              <a:gd name="T52" fmla="*/ 411 w 572"/>
              <a:gd name="T53" fmla="*/ 32 h 42"/>
              <a:gd name="T54" fmla="*/ 424 w 572"/>
              <a:gd name="T55" fmla="*/ 32 h 42"/>
              <a:gd name="T56" fmla="*/ 436 w 572"/>
              <a:gd name="T57" fmla="*/ 33 h 42"/>
              <a:gd name="T58" fmla="*/ 446 w 572"/>
              <a:gd name="T59" fmla="*/ 34 h 42"/>
              <a:gd name="T60" fmla="*/ 459 w 572"/>
              <a:gd name="T61" fmla="*/ 35 h 42"/>
              <a:gd name="T62" fmla="*/ 466 w 572"/>
              <a:gd name="T63" fmla="*/ 36 h 42"/>
              <a:gd name="T64" fmla="*/ 470 w 572"/>
              <a:gd name="T65" fmla="*/ 36 h 42"/>
              <a:gd name="T66" fmla="*/ 473 w 572"/>
              <a:gd name="T67" fmla="*/ 36 h 42"/>
              <a:gd name="T68" fmla="*/ 475 w 572"/>
              <a:gd name="T69" fmla="*/ 36 h 42"/>
              <a:gd name="T70" fmla="*/ 477 w 572"/>
              <a:gd name="T71" fmla="*/ 36 h 42"/>
              <a:gd name="T72" fmla="*/ 477 w 572"/>
              <a:gd name="T73" fmla="*/ 36 h 42"/>
              <a:gd name="T74" fmla="*/ 478 w 572"/>
              <a:gd name="T75" fmla="*/ 36 h 42"/>
              <a:gd name="T76" fmla="*/ 479 w 572"/>
              <a:gd name="T77" fmla="*/ 36 h 42"/>
              <a:gd name="T78" fmla="*/ 481 w 572"/>
              <a:gd name="T79" fmla="*/ 36 h 42"/>
              <a:gd name="T80" fmla="*/ 482 w 572"/>
              <a:gd name="T81" fmla="*/ 36 h 42"/>
              <a:gd name="T82" fmla="*/ 484 w 572"/>
              <a:gd name="T83" fmla="*/ 36 h 42"/>
              <a:gd name="T84" fmla="*/ 487 w 572"/>
              <a:gd name="T85" fmla="*/ 36 h 42"/>
              <a:gd name="T86" fmla="*/ 490 w 572"/>
              <a:gd name="T87" fmla="*/ 36 h 42"/>
              <a:gd name="T88" fmla="*/ 494 w 572"/>
              <a:gd name="T89" fmla="*/ 36 h 42"/>
              <a:gd name="T90" fmla="*/ 497 w 572"/>
              <a:gd name="T91" fmla="*/ 37 h 42"/>
              <a:gd name="T92" fmla="*/ 501 w 572"/>
              <a:gd name="T93" fmla="*/ 37 h 42"/>
              <a:gd name="T94" fmla="*/ 506 w 572"/>
              <a:gd name="T95" fmla="*/ 39 h 42"/>
              <a:gd name="T96" fmla="*/ 510 w 572"/>
              <a:gd name="T97" fmla="*/ 39 h 42"/>
              <a:gd name="T98" fmla="*/ 517 w 572"/>
              <a:gd name="T99" fmla="*/ 40 h 42"/>
              <a:gd name="T100" fmla="*/ 520 w 572"/>
              <a:gd name="T101" fmla="*/ 40 h 42"/>
              <a:gd name="T102" fmla="*/ 523 w 572"/>
              <a:gd name="T103" fmla="*/ 40 h 42"/>
              <a:gd name="T104" fmla="*/ 528 w 572"/>
              <a:gd name="T105" fmla="*/ 40 h 42"/>
              <a:gd name="T106" fmla="*/ 532 w 572"/>
              <a:gd name="T107" fmla="*/ 41 h 42"/>
              <a:gd name="T108" fmla="*/ 539 w 572"/>
              <a:gd name="T109" fmla="*/ 41 h 42"/>
              <a:gd name="T110" fmla="*/ 548 w 572"/>
              <a:gd name="T111" fmla="*/ 42 h 42"/>
              <a:gd name="T112" fmla="*/ 550 w 572"/>
              <a:gd name="T113" fmla="*/ 42 h 42"/>
              <a:gd name="T114" fmla="*/ 556 w 572"/>
              <a:gd name="T115" fmla="*/ 42 h 42"/>
              <a:gd name="T116" fmla="*/ 562 w 572"/>
              <a:gd name="T117" fmla="*/ 42 h 42"/>
              <a:gd name="T118" fmla="*/ 567 w 572"/>
              <a:gd name="T119" fmla="*/ 42 h 42"/>
              <a:gd name="T120" fmla="*/ 570 w 572"/>
              <a:gd name="T121" fmla="*/ 42 h 42"/>
              <a:gd name="T122" fmla="*/ 572 w 572"/>
              <a:gd name="T123"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2" h="42">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2" y="0"/>
                </a:lnTo>
                <a:lnTo>
                  <a:pt x="2" y="0"/>
                </a:lnTo>
                <a:lnTo>
                  <a:pt x="2" y="0"/>
                </a:lnTo>
                <a:lnTo>
                  <a:pt x="4" y="0"/>
                </a:lnTo>
                <a:lnTo>
                  <a:pt x="4" y="0"/>
                </a:lnTo>
                <a:lnTo>
                  <a:pt x="4" y="0"/>
                </a:lnTo>
                <a:lnTo>
                  <a:pt x="5" y="0"/>
                </a:lnTo>
                <a:lnTo>
                  <a:pt x="5" y="0"/>
                </a:lnTo>
                <a:lnTo>
                  <a:pt x="5" y="0"/>
                </a:lnTo>
                <a:lnTo>
                  <a:pt x="5" y="0"/>
                </a:lnTo>
                <a:lnTo>
                  <a:pt x="5" y="1"/>
                </a:lnTo>
                <a:lnTo>
                  <a:pt x="5" y="1"/>
                </a:lnTo>
                <a:lnTo>
                  <a:pt x="9" y="1"/>
                </a:lnTo>
                <a:lnTo>
                  <a:pt x="9" y="1"/>
                </a:lnTo>
                <a:lnTo>
                  <a:pt x="9" y="1"/>
                </a:lnTo>
                <a:lnTo>
                  <a:pt x="13" y="1"/>
                </a:lnTo>
                <a:lnTo>
                  <a:pt x="13" y="1"/>
                </a:lnTo>
                <a:lnTo>
                  <a:pt x="13" y="1"/>
                </a:lnTo>
                <a:lnTo>
                  <a:pt x="19" y="1"/>
                </a:lnTo>
                <a:lnTo>
                  <a:pt x="19" y="1"/>
                </a:lnTo>
                <a:lnTo>
                  <a:pt x="19" y="1"/>
                </a:lnTo>
                <a:lnTo>
                  <a:pt x="23" y="1"/>
                </a:lnTo>
                <a:lnTo>
                  <a:pt x="23" y="1"/>
                </a:lnTo>
                <a:lnTo>
                  <a:pt x="23" y="1"/>
                </a:lnTo>
                <a:lnTo>
                  <a:pt x="29" y="1"/>
                </a:lnTo>
                <a:lnTo>
                  <a:pt x="29" y="1"/>
                </a:lnTo>
                <a:lnTo>
                  <a:pt x="29" y="1"/>
                </a:lnTo>
                <a:lnTo>
                  <a:pt x="34" y="1"/>
                </a:lnTo>
                <a:lnTo>
                  <a:pt x="34" y="1"/>
                </a:lnTo>
                <a:lnTo>
                  <a:pt x="34" y="1"/>
                </a:lnTo>
                <a:lnTo>
                  <a:pt x="38" y="1"/>
                </a:lnTo>
                <a:lnTo>
                  <a:pt x="38" y="1"/>
                </a:lnTo>
                <a:lnTo>
                  <a:pt x="38" y="1"/>
                </a:lnTo>
                <a:lnTo>
                  <a:pt x="41" y="1"/>
                </a:lnTo>
                <a:lnTo>
                  <a:pt x="41" y="2"/>
                </a:lnTo>
                <a:lnTo>
                  <a:pt x="41" y="2"/>
                </a:lnTo>
                <a:lnTo>
                  <a:pt x="44" y="2"/>
                </a:lnTo>
                <a:lnTo>
                  <a:pt x="44" y="2"/>
                </a:lnTo>
                <a:lnTo>
                  <a:pt x="44" y="2"/>
                </a:lnTo>
                <a:lnTo>
                  <a:pt x="46" y="2"/>
                </a:lnTo>
                <a:lnTo>
                  <a:pt x="46" y="2"/>
                </a:lnTo>
                <a:lnTo>
                  <a:pt x="46" y="2"/>
                </a:lnTo>
                <a:lnTo>
                  <a:pt x="48" y="2"/>
                </a:lnTo>
                <a:lnTo>
                  <a:pt x="48" y="2"/>
                </a:lnTo>
                <a:lnTo>
                  <a:pt x="48" y="2"/>
                </a:lnTo>
                <a:lnTo>
                  <a:pt x="50" y="2"/>
                </a:lnTo>
                <a:lnTo>
                  <a:pt x="50" y="2"/>
                </a:lnTo>
                <a:lnTo>
                  <a:pt x="50" y="2"/>
                </a:lnTo>
                <a:lnTo>
                  <a:pt x="52" y="2"/>
                </a:lnTo>
                <a:lnTo>
                  <a:pt x="52" y="2"/>
                </a:lnTo>
                <a:lnTo>
                  <a:pt x="52" y="2"/>
                </a:lnTo>
                <a:lnTo>
                  <a:pt x="55" y="2"/>
                </a:lnTo>
                <a:lnTo>
                  <a:pt x="55" y="2"/>
                </a:lnTo>
                <a:lnTo>
                  <a:pt x="55" y="2"/>
                </a:lnTo>
                <a:lnTo>
                  <a:pt x="60" y="2"/>
                </a:lnTo>
                <a:lnTo>
                  <a:pt x="60" y="3"/>
                </a:lnTo>
                <a:lnTo>
                  <a:pt x="60" y="3"/>
                </a:lnTo>
                <a:lnTo>
                  <a:pt x="74" y="3"/>
                </a:lnTo>
                <a:lnTo>
                  <a:pt x="74" y="3"/>
                </a:lnTo>
                <a:lnTo>
                  <a:pt x="74" y="3"/>
                </a:lnTo>
                <a:lnTo>
                  <a:pt x="74" y="3"/>
                </a:lnTo>
                <a:lnTo>
                  <a:pt x="74" y="3"/>
                </a:lnTo>
                <a:lnTo>
                  <a:pt x="74" y="3"/>
                </a:lnTo>
                <a:lnTo>
                  <a:pt x="82" y="3"/>
                </a:lnTo>
                <a:lnTo>
                  <a:pt x="82" y="3"/>
                </a:lnTo>
                <a:lnTo>
                  <a:pt x="82" y="3"/>
                </a:lnTo>
                <a:lnTo>
                  <a:pt x="86" y="3"/>
                </a:lnTo>
                <a:lnTo>
                  <a:pt x="86" y="3"/>
                </a:lnTo>
                <a:lnTo>
                  <a:pt x="86" y="3"/>
                </a:lnTo>
                <a:lnTo>
                  <a:pt x="88" y="3"/>
                </a:lnTo>
                <a:lnTo>
                  <a:pt x="88" y="3"/>
                </a:lnTo>
                <a:lnTo>
                  <a:pt x="88" y="3"/>
                </a:lnTo>
                <a:lnTo>
                  <a:pt x="89" y="3"/>
                </a:lnTo>
                <a:lnTo>
                  <a:pt x="89" y="3"/>
                </a:lnTo>
                <a:lnTo>
                  <a:pt x="89" y="3"/>
                </a:lnTo>
                <a:lnTo>
                  <a:pt x="89" y="3"/>
                </a:lnTo>
                <a:lnTo>
                  <a:pt x="89" y="4"/>
                </a:lnTo>
                <a:lnTo>
                  <a:pt x="89" y="4"/>
                </a:lnTo>
                <a:lnTo>
                  <a:pt x="100" y="4"/>
                </a:lnTo>
                <a:lnTo>
                  <a:pt x="100" y="4"/>
                </a:lnTo>
                <a:lnTo>
                  <a:pt x="100" y="4"/>
                </a:lnTo>
                <a:lnTo>
                  <a:pt x="103" y="4"/>
                </a:lnTo>
                <a:lnTo>
                  <a:pt x="103" y="4"/>
                </a:lnTo>
                <a:lnTo>
                  <a:pt x="103" y="4"/>
                </a:lnTo>
                <a:lnTo>
                  <a:pt x="104" y="4"/>
                </a:lnTo>
                <a:lnTo>
                  <a:pt x="104" y="4"/>
                </a:lnTo>
                <a:lnTo>
                  <a:pt x="104" y="4"/>
                </a:lnTo>
                <a:lnTo>
                  <a:pt x="104" y="4"/>
                </a:lnTo>
                <a:lnTo>
                  <a:pt x="104" y="4"/>
                </a:lnTo>
                <a:lnTo>
                  <a:pt x="104" y="4"/>
                </a:lnTo>
                <a:lnTo>
                  <a:pt x="105" y="4"/>
                </a:lnTo>
                <a:lnTo>
                  <a:pt x="105" y="4"/>
                </a:lnTo>
                <a:lnTo>
                  <a:pt x="105" y="4"/>
                </a:lnTo>
                <a:lnTo>
                  <a:pt x="108" y="4"/>
                </a:lnTo>
                <a:lnTo>
                  <a:pt x="108" y="4"/>
                </a:lnTo>
                <a:lnTo>
                  <a:pt x="108" y="4"/>
                </a:lnTo>
                <a:lnTo>
                  <a:pt x="108" y="4"/>
                </a:lnTo>
                <a:lnTo>
                  <a:pt x="108" y="4"/>
                </a:lnTo>
                <a:lnTo>
                  <a:pt x="108" y="4"/>
                </a:lnTo>
                <a:lnTo>
                  <a:pt x="108" y="4"/>
                </a:lnTo>
                <a:lnTo>
                  <a:pt x="108" y="4"/>
                </a:lnTo>
                <a:lnTo>
                  <a:pt x="108" y="4"/>
                </a:lnTo>
                <a:lnTo>
                  <a:pt x="110" y="4"/>
                </a:lnTo>
                <a:lnTo>
                  <a:pt x="110" y="5"/>
                </a:lnTo>
                <a:lnTo>
                  <a:pt x="110" y="5"/>
                </a:lnTo>
                <a:lnTo>
                  <a:pt x="111" y="5"/>
                </a:lnTo>
                <a:lnTo>
                  <a:pt x="111" y="5"/>
                </a:lnTo>
                <a:lnTo>
                  <a:pt x="111" y="5"/>
                </a:lnTo>
                <a:lnTo>
                  <a:pt x="122" y="5"/>
                </a:lnTo>
                <a:lnTo>
                  <a:pt x="122" y="5"/>
                </a:lnTo>
                <a:lnTo>
                  <a:pt x="122" y="5"/>
                </a:lnTo>
                <a:lnTo>
                  <a:pt x="122" y="5"/>
                </a:lnTo>
                <a:lnTo>
                  <a:pt x="122" y="5"/>
                </a:lnTo>
                <a:lnTo>
                  <a:pt x="122" y="5"/>
                </a:lnTo>
                <a:lnTo>
                  <a:pt x="126" y="5"/>
                </a:lnTo>
                <a:lnTo>
                  <a:pt x="126" y="5"/>
                </a:lnTo>
                <a:lnTo>
                  <a:pt x="126" y="5"/>
                </a:lnTo>
                <a:lnTo>
                  <a:pt x="128" y="5"/>
                </a:lnTo>
                <a:lnTo>
                  <a:pt x="128" y="6"/>
                </a:lnTo>
                <a:lnTo>
                  <a:pt x="128" y="6"/>
                </a:lnTo>
                <a:lnTo>
                  <a:pt x="129" y="6"/>
                </a:lnTo>
                <a:lnTo>
                  <a:pt x="129" y="6"/>
                </a:lnTo>
                <a:lnTo>
                  <a:pt x="129" y="6"/>
                </a:lnTo>
                <a:lnTo>
                  <a:pt x="135" y="6"/>
                </a:lnTo>
                <a:lnTo>
                  <a:pt x="135" y="6"/>
                </a:lnTo>
                <a:lnTo>
                  <a:pt x="135" y="6"/>
                </a:lnTo>
                <a:lnTo>
                  <a:pt x="137" y="6"/>
                </a:lnTo>
                <a:lnTo>
                  <a:pt x="137" y="6"/>
                </a:lnTo>
                <a:lnTo>
                  <a:pt x="137" y="6"/>
                </a:lnTo>
                <a:lnTo>
                  <a:pt x="139" y="6"/>
                </a:lnTo>
                <a:lnTo>
                  <a:pt x="139" y="6"/>
                </a:lnTo>
                <a:lnTo>
                  <a:pt x="139" y="6"/>
                </a:lnTo>
                <a:lnTo>
                  <a:pt x="142" y="6"/>
                </a:lnTo>
                <a:lnTo>
                  <a:pt x="142" y="6"/>
                </a:lnTo>
                <a:lnTo>
                  <a:pt x="142" y="6"/>
                </a:lnTo>
                <a:lnTo>
                  <a:pt x="143" y="6"/>
                </a:lnTo>
                <a:lnTo>
                  <a:pt x="143" y="7"/>
                </a:lnTo>
                <a:lnTo>
                  <a:pt x="143" y="7"/>
                </a:lnTo>
                <a:lnTo>
                  <a:pt x="146" y="7"/>
                </a:lnTo>
                <a:lnTo>
                  <a:pt x="146" y="7"/>
                </a:lnTo>
                <a:lnTo>
                  <a:pt x="146" y="7"/>
                </a:lnTo>
                <a:lnTo>
                  <a:pt x="146" y="7"/>
                </a:lnTo>
                <a:lnTo>
                  <a:pt x="146" y="7"/>
                </a:lnTo>
                <a:lnTo>
                  <a:pt x="146" y="7"/>
                </a:lnTo>
                <a:lnTo>
                  <a:pt x="147" y="7"/>
                </a:lnTo>
                <a:lnTo>
                  <a:pt x="147" y="7"/>
                </a:lnTo>
                <a:lnTo>
                  <a:pt x="147" y="7"/>
                </a:lnTo>
                <a:lnTo>
                  <a:pt x="150" y="7"/>
                </a:lnTo>
                <a:lnTo>
                  <a:pt x="150" y="7"/>
                </a:lnTo>
                <a:lnTo>
                  <a:pt x="150" y="7"/>
                </a:lnTo>
                <a:lnTo>
                  <a:pt x="150" y="7"/>
                </a:lnTo>
                <a:lnTo>
                  <a:pt x="150" y="7"/>
                </a:lnTo>
                <a:lnTo>
                  <a:pt x="150" y="7"/>
                </a:lnTo>
                <a:lnTo>
                  <a:pt x="153" y="7"/>
                </a:lnTo>
                <a:lnTo>
                  <a:pt x="153" y="8"/>
                </a:lnTo>
                <a:lnTo>
                  <a:pt x="153" y="8"/>
                </a:lnTo>
                <a:lnTo>
                  <a:pt x="154" y="8"/>
                </a:lnTo>
                <a:lnTo>
                  <a:pt x="154" y="8"/>
                </a:lnTo>
                <a:lnTo>
                  <a:pt x="154" y="8"/>
                </a:lnTo>
                <a:lnTo>
                  <a:pt x="154" y="8"/>
                </a:lnTo>
                <a:lnTo>
                  <a:pt x="154" y="8"/>
                </a:lnTo>
                <a:lnTo>
                  <a:pt x="154" y="8"/>
                </a:lnTo>
                <a:lnTo>
                  <a:pt x="156" y="8"/>
                </a:lnTo>
                <a:lnTo>
                  <a:pt x="156" y="8"/>
                </a:lnTo>
                <a:lnTo>
                  <a:pt x="156" y="8"/>
                </a:lnTo>
                <a:lnTo>
                  <a:pt x="157" y="8"/>
                </a:lnTo>
                <a:lnTo>
                  <a:pt x="157" y="8"/>
                </a:lnTo>
                <a:lnTo>
                  <a:pt x="157" y="8"/>
                </a:lnTo>
                <a:lnTo>
                  <a:pt x="158" y="8"/>
                </a:lnTo>
                <a:lnTo>
                  <a:pt x="158" y="8"/>
                </a:lnTo>
                <a:lnTo>
                  <a:pt x="158" y="8"/>
                </a:lnTo>
                <a:lnTo>
                  <a:pt x="158" y="8"/>
                </a:lnTo>
                <a:lnTo>
                  <a:pt x="158" y="8"/>
                </a:lnTo>
                <a:lnTo>
                  <a:pt x="158" y="8"/>
                </a:lnTo>
                <a:lnTo>
                  <a:pt x="160" y="8"/>
                </a:lnTo>
                <a:lnTo>
                  <a:pt x="160" y="8"/>
                </a:lnTo>
                <a:lnTo>
                  <a:pt x="160" y="8"/>
                </a:lnTo>
                <a:lnTo>
                  <a:pt x="165" y="8"/>
                </a:lnTo>
                <a:lnTo>
                  <a:pt x="165" y="8"/>
                </a:lnTo>
                <a:lnTo>
                  <a:pt x="165" y="8"/>
                </a:lnTo>
                <a:lnTo>
                  <a:pt x="173" y="8"/>
                </a:lnTo>
                <a:lnTo>
                  <a:pt x="173" y="9"/>
                </a:lnTo>
                <a:lnTo>
                  <a:pt x="173" y="9"/>
                </a:lnTo>
                <a:lnTo>
                  <a:pt x="174" y="9"/>
                </a:lnTo>
                <a:lnTo>
                  <a:pt x="174" y="9"/>
                </a:lnTo>
                <a:lnTo>
                  <a:pt x="174" y="9"/>
                </a:lnTo>
                <a:lnTo>
                  <a:pt x="175" y="9"/>
                </a:lnTo>
                <a:lnTo>
                  <a:pt x="175" y="9"/>
                </a:lnTo>
                <a:lnTo>
                  <a:pt x="175" y="9"/>
                </a:lnTo>
                <a:lnTo>
                  <a:pt x="176" y="9"/>
                </a:lnTo>
                <a:lnTo>
                  <a:pt x="176" y="9"/>
                </a:lnTo>
                <a:lnTo>
                  <a:pt x="176" y="9"/>
                </a:lnTo>
                <a:lnTo>
                  <a:pt x="178" y="9"/>
                </a:lnTo>
                <a:lnTo>
                  <a:pt x="178" y="9"/>
                </a:lnTo>
                <a:lnTo>
                  <a:pt x="178" y="9"/>
                </a:lnTo>
                <a:lnTo>
                  <a:pt x="178" y="9"/>
                </a:lnTo>
                <a:lnTo>
                  <a:pt x="178" y="9"/>
                </a:lnTo>
                <a:lnTo>
                  <a:pt x="178" y="9"/>
                </a:lnTo>
                <a:lnTo>
                  <a:pt x="179" y="9"/>
                </a:lnTo>
                <a:lnTo>
                  <a:pt x="179" y="9"/>
                </a:lnTo>
                <a:lnTo>
                  <a:pt x="179" y="9"/>
                </a:lnTo>
                <a:lnTo>
                  <a:pt x="181" y="9"/>
                </a:lnTo>
                <a:lnTo>
                  <a:pt x="181" y="10"/>
                </a:lnTo>
                <a:lnTo>
                  <a:pt x="181" y="10"/>
                </a:lnTo>
                <a:lnTo>
                  <a:pt x="184" y="10"/>
                </a:lnTo>
                <a:lnTo>
                  <a:pt x="184" y="10"/>
                </a:lnTo>
                <a:lnTo>
                  <a:pt x="184" y="10"/>
                </a:lnTo>
                <a:lnTo>
                  <a:pt x="184" y="10"/>
                </a:lnTo>
                <a:lnTo>
                  <a:pt x="184" y="10"/>
                </a:lnTo>
                <a:lnTo>
                  <a:pt x="184" y="10"/>
                </a:lnTo>
                <a:lnTo>
                  <a:pt x="188" y="10"/>
                </a:lnTo>
                <a:lnTo>
                  <a:pt x="188" y="10"/>
                </a:lnTo>
                <a:lnTo>
                  <a:pt x="188" y="10"/>
                </a:lnTo>
                <a:lnTo>
                  <a:pt x="188" y="10"/>
                </a:lnTo>
                <a:lnTo>
                  <a:pt x="188" y="10"/>
                </a:lnTo>
                <a:lnTo>
                  <a:pt x="188" y="10"/>
                </a:lnTo>
                <a:lnTo>
                  <a:pt x="190" y="10"/>
                </a:lnTo>
                <a:lnTo>
                  <a:pt x="190" y="10"/>
                </a:lnTo>
                <a:lnTo>
                  <a:pt x="190" y="10"/>
                </a:lnTo>
                <a:lnTo>
                  <a:pt x="192" y="10"/>
                </a:lnTo>
                <a:lnTo>
                  <a:pt x="192" y="10"/>
                </a:lnTo>
                <a:lnTo>
                  <a:pt x="192" y="10"/>
                </a:lnTo>
                <a:lnTo>
                  <a:pt x="193" y="10"/>
                </a:lnTo>
                <a:lnTo>
                  <a:pt x="193" y="10"/>
                </a:lnTo>
                <a:lnTo>
                  <a:pt x="193" y="10"/>
                </a:lnTo>
                <a:lnTo>
                  <a:pt x="194" y="10"/>
                </a:lnTo>
                <a:lnTo>
                  <a:pt x="194" y="10"/>
                </a:lnTo>
                <a:lnTo>
                  <a:pt x="194" y="10"/>
                </a:lnTo>
                <a:lnTo>
                  <a:pt x="195" y="10"/>
                </a:lnTo>
                <a:lnTo>
                  <a:pt x="195" y="10"/>
                </a:lnTo>
                <a:lnTo>
                  <a:pt x="195" y="10"/>
                </a:lnTo>
                <a:lnTo>
                  <a:pt x="195" y="10"/>
                </a:lnTo>
                <a:lnTo>
                  <a:pt x="195" y="10"/>
                </a:lnTo>
                <a:lnTo>
                  <a:pt x="195" y="10"/>
                </a:lnTo>
                <a:lnTo>
                  <a:pt x="196" y="10"/>
                </a:lnTo>
                <a:lnTo>
                  <a:pt x="196" y="10"/>
                </a:lnTo>
                <a:lnTo>
                  <a:pt x="196" y="10"/>
                </a:lnTo>
                <a:lnTo>
                  <a:pt x="198" y="10"/>
                </a:lnTo>
                <a:lnTo>
                  <a:pt x="198" y="10"/>
                </a:lnTo>
                <a:lnTo>
                  <a:pt x="198" y="10"/>
                </a:lnTo>
                <a:lnTo>
                  <a:pt x="199" y="10"/>
                </a:lnTo>
                <a:lnTo>
                  <a:pt x="199" y="10"/>
                </a:lnTo>
                <a:lnTo>
                  <a:pt x="199" y="10"/>
                </a:lnTo>
                <a:lnTo>
                  <a:pt x="201" y="10"/>
                </a:lnTo>
                <a:lnTo>
                  <a:pt x="201" y="10"/>
                </a:lnTo>
                <a:lnTo>
                  <a:pt x="201" y="10"/>
                </a:lnTo>
                <a:lnTo>
                  <a:pt x="202" y="10"/>
                </a:lnTo>
                <a:lnTo>
                  <a:pt x="202" y="10"/>
                </a:lnTo>
                <a:lnTo>
                  <a:pt x="202" y="10"/>
                </a:lnTo>
                <a:lnTo>
                  <a:pt x="203" y="10"/>
                </a:lnTo>
                <a:lnTo>
                  <a:pt x="203" y="10"/>
                </a:lnTo>
                <a:lnTo>
                  <a:pt x="203" y="10"/>
                </a:lnTo>
                <a:lnTo>
                  <a:pt x="210" y="10"/>
                </a:lnTo>
                <a:lnTo>
                  <a:pt x="210" y="11"/>
                </a:lnTo>
                <a:lnTo>
                  <a:pt x="210" y="11"/>
                </a:lnTo>
                <a:lnTo>
                  <a:pt x="211" y="11"/>
                </a:lnTo>
                <a:lnTo>
                  <a:pt x="211" y="11"/>
                </a:lnTo>
                <a:lnTo>
                  <a:pt x="211" y="11"/>
                </a:lnTo>
                <a:lnTo>
                  <a:pt x="212" y="11"/>
                </a:lnTo>
                <a:lnTo>
                  <a:pt x="212" y="11"/>
                </a:lnTo>
                <a:lnTo>
                  <a:pt x="212" y="11"/>
                </a:lnTo>
                <a:lnTo>
                  <a:pt x="212" y="11"/>
                </a:lnTo>
                <a:lnTo>
                  <a:pt x="212" y="11"/>
                </a:lnTo>
                <a:lnTo>
                  <a:pt x="212" y="11"/>
                </a:lnTo>
                <a:lnTo>
                  <a:pt x="212" y="11"/>
                </a:lnTo>
                <a:lnTo>
                  <a:pt x="212" y="11"/>
                </a:lnTo>
                <a:lnTo>
                  <a:pt x="212" y="11"/>
                </a:lnTo>
                <a:lnTo>
                  <a:pt x="213" y="11"/>
                </a:lnTo>
                <a:lnTo>
                  <a:pt x="213" y="11"/>
                </a:lnTo>
                <a:lnTo>
                  <a:pt x="213" y="11"/>
                </a:lnTo>
                <a:lnTo>
                  <a:pt x="215" y="11"/>
                </a:lnTo>
                <a:lnTo>
                  <a:pt x="215" y="11"/>
                </a:lnTo>
                <a:lnTo>
                  <a:pt x="215" y="11"/>
                </a:lnTo>
                <a:lnTo>
                  <a:pt x="218" y="11"/>
                </a:lnTo>
                <a:lnTo>
                  <a:pt x="218" y="12"/>
                </a:lnTo>
                <a:lnTo>
                  <a:pt x="218" y="12"/>
                </a:lnTo>
                <a:lnTo>
                  <a:pt x="219" y="12"/>
                </a:lnTo>
                <a:lnTo>
                  <a:pt x="219" y="12"/>
                </a:lnTo>
                <a:lnTo>
                  <a:pt x="219" y="12"/>
                </a:lnTo>
                <a:lnTo>
                  <a:pt x="221" y="12"/>
                </a:lnTo>
                <a:lnTo>
                  <a:pt x="221" y="12"/>
                </a:lnTo>
                <a:lnTo>
                  <a:pt x="221" y="12"/>
                </a:lnTo>
                <a:lnTo>
                  <a:pt x="222" y="12"/>
                </a:lnTo>
                <a:lnTo>
                  <a:pt x="222" y="12"/>
                </a:lnTo>
                <a:lnTo>
                  <a:pt x="222" y="12"/>
                </a:lnTo>
                <a:lnTo>
                  <a:pt x="222" y="12"/>
                </a:lnTo>
                <a:lnTo>
                  <a:pt x="222" y="12"/>
                </a:lnTo>
                <a:lnTo>
                  <a:pt x="222" y="12"/>
                </a:lnTo>
                <a:lnTo>
                  <a:pt x="224" y="12"/>
                </a:lnTo>
                <a:lnTo>
                  <a:pt x="224" y="12"/>
                </a:lnTo>
                <a:lnTo>
                  <a:pt x="224" y="12"/>
                </a:lnTo>
                <a:lnTo>
                  <a:pt x="225" y="12"/>
                </a:lnTo>
                <a:lnTo>
                  <a:pt x="225" y="12"/>
                </a:lnTo>
                <a:lnTo>
                  <a:pt x="225" y="12"/>
                </a:lnTo>
                <a:lnTo>
                  <a:pt x="227" y="12"/>
                </a:lnTo>
                <a:lnTo>
                  <a:pt x="227" y="13"/>
                </a:lnTo>
                <a:lnTo>
                  <a:pt x="227" y="13"/>
                </a:lnTo>
                <a:lnTo>
                  <a:pt x="228" y="13"/>
                </a:lnTo>
                <a:lnTo>
                  <a:pt x="228" y="13"/>
                </a:lnTo>
                <a:lnTo>
                  <a:pt x="228" y="13"/>
                </a:lnTo>
                <a:lnTo>
                  <a:pt x="228" y="13"/>
                </a:lnTo>
                <a:lnTo>
                  <a:pt x="228" y="13"/>
                </a:lnTo>
                <a:lnTo>
                  <a:pt x="228" y="13"/>
                </a:lnTo>
                <a:lnTo>
                  <a:pt x="230" y="13"/>
                </a:lnTo>
                <a:lnTo>
                  <a:pt x="230" y="13"/>
                </a:lnTo>
                <a:lnTo>
                  <a:pt x="230" y="13"/>
                </a:lnTo>
                <a:lnTo>
                  <a:pt x="233" y="13"/>
                </a:lnTo>
                <a:lnTo>
                  <a:pt x="233" y="13"/>
                </a:lnTo>
                <a:lnTo>
                  <a:pt x="233" y="13"/>
                </a:lnTo>
                <a:lnTo>
                  <a:pt x="236" y="13"/>
                </a:lnTo>
                <a:lnTo>
                  <a:pt x="236" y="13"/>
                </a:lnTo>
                <a:lnTo>
                  <a:pt x="236" y="13"/>
                </a:lnTo>
                <a:lnTo>
                  <a:pt x="238" y="13"/>
                </a:lnTo>
                <a:lnTo>
                  <a:pt x="238" y="13"/>
                </a:lnTo>
                <a:lnTo>
                  <a:pt x="238" y="13"/>
                </a:lnTo>
                <a:lnTo>
                  <a:pt x="243" y="13"/>
                </a:lnTo>
                <a:lnTo>
                  <a:pt x="243" y="14"/>
                </a:lnTo>
                <a:lnTo>
                  <a:pt x="243" y="14"/>
                </a:lnTo>
                <a:lnTo>
                  <a:pt x="243" y="14"/>
                </a:lnTo>
                <a:lnTo>
                  <a:pt x="243" y="14"/>
                </a:lnTo>
                <a:lnTo>
                  <a:pt x="243" y="14"/>
                </a:lnTo>
                <a:lnTo>
                  <a:pt x="246" y="14"/>
                </a:lnTo>
                <a:lnTo>
                  <a:pt x="246" y="14"/>
                </a:lnTo>
                <a:lnTo>
                  <a:pt x="246" y="14"/>
                </a:lnTo>
                <a:lnTo>
                  <a:pt x="248" y="14"/>
                </a:lnTo>
                <a:lnTo>
                  <a:pt x="248" y="14"/>
                </a:lnTo>
                <a:lnTo>
                  <a:pt x="248" y="14"/>
                </a:lnTo>
                <a:lnTo>
                  <a:pt x="249" y="14"/>
                </a:lnTo>
                <a:lnTo>
                  <a:pt x="249" y="14"/>
                </a:lnTo>
                <a:lnTo>
                  <a:pt x="249" y="14"/>
                </a:lnTo>
                <a:lnTo>
                  <a:pt x="250" y="14"/>
                </a:lnTo>
                <a:lnTo>
                  <a:pt x="250" y="15"/>
                </a:lnTo>
                <a:lnTo>
                  <a:pt x="250" y="15"/>
                </a:lnTo>
                <a:lnTo>
                  <a:pt x="252" y="15"/>
                </a:lnTo>
                <a:lnTo>
                  <a:pt x="252" y="15"/>
                </a:lnTo>
                <a:lnTo>
                  <a:pt x="252" y="15"/>
                </a:lnTo>
                <a:lnTo>
                  <a:pt x="254" y="15"/>
                </a:lnTo>
                <a:lnTo>
                  <a:pt x="254" y="15"/>
                </a:lnTo>
                <a:lnTo>
                  <a:pt x="254" y="15"/>
                </a:lnTo>
                <a:lnTo>
                  <a:pt x="264" y="15"/>
                </a:lnTo>
                <a:lnTo>
                  <a:pt x="264" y="15"/>
                </a:lnTo>
                <a:lnTo>
                  <a:pt x="264" y="15"/>
                </a:lnTo>
                <a:lnTo>
                  <a:pt x="264" y="15"/>
                </a:lnTo>
                <a:lnTo>
                  <a:pt x="264" y="15"/>
                </a:lnTo>
                <a:lnTo>
                  <a:pt x="264" y="15"/>
                </a:lnTo>
                <a:lnTo>
                  <a:pt x="264" y="15"/>
                </a:lnTo>
                <a:lnTo>
                  <a:pt x="264" y="15"/>
                </a:lnTo>
                <a:lnTo>
                  <a:pt x="264" y="15"/>
                </a:lnTo>
                <a:lnTo>
                  <a:pt x="265" y="15"/>
                </a:lnTo>
                <a:lnTo>
                  <a:pt x="265" y="15"/>
                </a:lnTo>
                <a:lnTo>
                  <a:pt x="265" y="15"/>
                </a:lnTo>
                <a:lnTo>
                  <a:pt x="265" y="15"/>
                </a:lnTo>
                <a:lnTo>
                  <a:pt x="265" y="15"/>
                </a:lnTo>
                <a:lnTo>
                  <a:pt x="265" y="15"/>
                </a:lnTo>
                <a:lnTo>
                  <a:pt x="267" y="15"/>
                </a:lnTo>
                <a:lnTo>
                  <a:pt x="267" y="15"/>
                </a:lnTo>
                <a:lnTo>
                  <a:pt x="267" y="15"/>
                </a:lnTo>
                <a:lnTo>
                  <a:pt x="267" y="15"/>
                </a:lnTo>
                <a:lnTo>
                  <a:pt x="267" y="16"/>
                </a:lnTo>
                <a:lnTo>
                  <a:pt x="267" y="16"/>
                </a:lnTo>
                <a:lnTo>
                  <a:pt x="267" y="16"/>
                </a:lnTo>
                <a:lnTo>
                  <a:pt x="267" y="16"/>
                </a:lnTo>
                <a:lnTo>
                  <a:pt x="267" y="16"/>
                </a:lnTo>
                <a:lnTo>
                  <a:pt x="268" y="16"/>
                </a:lnTo>
                <a:lnTo>
                  <a:pt x="268" y="16"/>
                </a:lnTo>
                <a:lnTo>
                  <a:pt x="268" y="16"/>
                </a:lnTo>
                <a:lnTo>
                  <a:pt x="270" y="16"/>
                </a:lnTo>
                <a:lnTo>
                  <a:pt x="270" y="16"/>
                </a:lnTo>
                <a:lnTo>
                  <a:pt x="270" y="16"/>
                </a:lnTo>
                <a:lnTo>
                  <a:pt x="272" y="16"/>
                </a:lnTo>
                <a:lnTo>
                  <a:pt x="272" y="16"/>
                </a:lnTo>
                <a:lnTo>
                  <a:pt x="272" y="16"/>
                </a:lnTo>
                <a:lnTo>
                  <a:pt x="273" y="16"/>
                </a:lnTo>
                <a:lnTo>
                  <a:pt x="273" y="16"/>
                </a:lnTo>
                <a:lnTo>
                  <a:pt x="273" y="16"/>
                </a:lnTo>
                <a:lnTo>
                  <a:pt x="274" y="16"/>
                </a:lnTo>
                <a:lnTo>
                  <a:pt x="274" y="16"/>
                </a:lnTo>
                <a:lnTo>
                  <a:pt x="274" y="16"/>
                </a:lnTo>
                <a:lnTo>
                  <a:pt x="275" y="16"/>
                </a:lnTo>
                <a:lnTo>
                  <a:pt x="275" y="17"/>
                </a:lnTo>
                <a:lnTo>
                  <a:pt x="275" y="17"/>
                </a:lnTo>
                <a:lnTo>
                  <a:pt x="277" y="17"/>
                </a:lnTo>
                <a:lnTo>
                  <a:pt x="277" y="17"/>
                </a:lnTo>
                <a:lnTo>
                  <a:pt x="277" y="17"/>
                </a:lnTo>
                <a:lnTo>
                  <a:pt x="278" y="17"/>
                </a:lnTo>
                <a:lnTo>
                  <a:pt x="278" y="17"/>
                </a:lnTo>
                <a:lnTo>
                  <a:pt x="278" y="17"/>
                </a:lnTo>
                <a:lnTo>
                  <a:pt x="279" y="17"/>
                </a:lnTo>
                <a:lnTo>
                  <a:pt x="279" y="17"/>
                </a:lnTo>
                <a:lnTo>
                  <a:pt x="279" y="17"/>
                </a:lnTo>
                <a:lnTo>
                  <a:pt x="279" y="17"/>
                </a:lnTo>
                <a:lnTo>
                  <a:pt x="279" y="17"/>
                </a:lnTo>
                <a:lnTo>
                  <a:pt x="279" y="17"/>
                </a:lnTo>
                <a:lnTo>
                  <a:pt x="280" y="17"/>
                </a:lnTo>
                <a:lnTo>
                  <a:pt x="280" y="17"/>
                </a:lnTo>
                <a:lnTo>
                  <a:pt x="280" y="17"/>
                </a:lnTo>
                <a:lnTo>
                  <a:pt x="280" y="17"/>
                </a:lnTo>
                <a:lnTo>
                  <a:pt x="280" y="17"/>
                </a:lnTo>
                <a:lnTo>
                  <a:pt x="280" y="17"/>
                </a:lnTo>
                <a:lnTo>
                  <a:pt x="280" y="17"/>
                </a:lnTo>
                <a:lnTo>
                  <a:pt x="280" y="17"/>
                </a:lnTo>
                <a:lnTo>
                  <a:pt x="280" y="17"/>
                </a:lnTo>
                <a:lnTo>
                  <a:pt x="281" y="17"/>
                </a:lnTo>
                <a:lnTo>
                  <a:pt x="281" y="17"/>
                </a:lnTo>
                <a:lnTo>
                  <a:pt x="281" y="17"/>
                </a:lnTo>
                <a:lnTo>
                  <a:pt x="281" y="17"/>
                </a:lnTo>
                <a:lnTo>
                  <a:pt x="281" y="17"/>
                </a:lnTo>
                <a:lnTo>
                  <a:pt x="281" y="17"/>
                </a:lnTo>
                <a:lnTo>
                  <a:pt x="281" y="17"/>
                </a:lnTo>
                <a:lnTo>
                  <a:pt x="281" y="17"/>
                </a:lnTo>
                <a:lnTo>
                  <a:pt x="281" y="17"/>
                </a:lnTo>
                <a:lnTo>
                  <a:pt x="281" y="17"/>
                </a:lnTo>
                <a:lnTo>
                  <a:pt x="281" y="17"/>
                </a:lnTo>
                <a:lnTo>
                  <a:pt x="281" y="17"/>
                </a:lnTo>
                <a:lnTo>
                  <a:pt x="281" y="17"/>
                </a:lnTo>
                <a:lnTo>
                  <a:pt x="281" y="17"/>
                </a:lnTo>
                <a:lnTo>
                  <a:pt x="281" y="17"/>
                </a:lnTo>
                <a:lnTo>
                  <a:pt x="282" y="17"/>
                </a:lnTo>
                <a:lnTo>
                  <a:pt x="282" y="17"/>
                </a:lnTo>
                <a:lnTo>
                  <a:pt x="282" y="17"/>
                </a:lnTo>
                <a:lnTo>
                  <a:pt x="282" y="17"/>
                </a:lnTo>
                <a:lnTo>
                  <a:pt x="282" y="17"/>
                </a:lnTo>
                <a:lnTo>
                  <a:pt x="282" y="17"/>
                </a:lnTo>
                <a:lnTo>
                  <a:pt x="282" y="17"/>
                </a:lnTo>
                <a:lnTo>
                  <a:pt x="282" y="17"/>
                </a:lnTo>
                <a:lnTo>
                  <a:pt x="282" y="17"/>
                </a:lnTo>
                <a:lnTo>
                  <a:pt x="282" y="17"/>
                </a:lnTo>
                <a:lnTo>
                  <a:pt x="282" y="17"/>
                </a:lnTo>
                <a:lnTo>
                  <a:pt x="282" y="17"/>
                </a:lnTo>
                <a:lnTo>
                  <a:pt x="282" y="17"/>
                </a:lnTo>
                <a:lnTo>
                  <a:pt x="282" y="17"/>
                </a:lnTo>
                <a:lnTo>
                  <a:pt x="282" y="17"/>
                </a:lnTo>
                <a:lnTo>
                  <a:pt x="282" y="17"/>
                </a:lnTo>
                <a:lnTo>
                  <a:pt x="282" y="17"/>
                </a:lnTo>
                <a:lnTo>
                  <a:pt x="282" y="17"/>
                </a:lnTo>
                <a:lnTo>
                  <a:pt x="283" y="17"/>
                </a:lnTo>
                <a:lnTo>
                  <a:pt x="283" y="17"/>
                </a:lnTo>
                <a:lnTo>
                  <a:pt x="283" y="17"/>
                </a:lnTo>
                <a:lnTo>
                  <a:pt x="283" y="17"/>
                </a:lnTo>
                <a:lnTo>
                  <a:pt x="283" y="17"/>
                </a:lnTo>
                <a:lnTo>
                  <a:pt x="283" y="17"/>
                </a:lnTo>
                <a:lnTo>
                  <a:pt x="283" y="17"/>
                </a:lnTo>
                <a:lnTo>
                  <a:pt x="283" y="17"/>
                </a:lnTo>
                <a:lnTo>
                  <a:pt x="283" y="17"/>
                </a:lnTo>
                <a:lnTo>
                  <a:pt x="283" y="17"/>
                </a:lnTo>
                <a:lnTo>
                  <a:pt x="283" y="17"/>
                </a:lnTo>
                <a:lnTo>
                  <a:pt x="283" y="17"/>
                </a:lnTo>
                <a:lnTo>
                  <a:pt x="284" y="17"/>
                </a:lnTo>
                <a:lnTo>
                  <a:pt x="284" y="17"/>
                </a:lnTo>
                <a:lnTo>
                  <a:pt x="284" y="17"/>
                </a:lnTo>
                <a:lnTo>
                  <a:pt x="284" y="17"/>
                </a:lnTo>
                <a:lnTo>
                  <a:pt x="284" y="17"/>
                </a:lnTo>
                <a:lnTo>
                  <a:pt x="284" y="17"/>
                </a:lnTo>
                <a:lnTo>
                  <a:pt x="284" y="17"/>
                </a:lnTo>
                <a:lnTo>
                  <a:pt x="284" y="17"/>
                </a:lnTo>
                <a:lnTo>
                  <a:pt x="284" y="17"/>
                </a:lnTo>
                <a:lnTo>
                  <a:pt x="284" y="17"/>
                </a:lnTo>
                <a:lnTo>
                  <a:pt x="284" y="18"/>
                </a:lnTo>
                <a:lnTo>
                  <a:pt x="284" y="18"/>
                </a:lnTo>
                <a:lnTo>
                  <a:pt x="284" y="18"/>
                </a:lnTo>
                <a:lnTo>
                  <a:pt x="284" y="18"/>
                </a:lnTo>
                <a:lnTo>
                  <a:pt x="284" y="18"/>
                </a:lnTo>
                <a:lnTo>
                  <a:pt x="285" y="18"/>
                </a:lnTo>
                <a:lnTo>
                  <a:pt x="285" y="18"/>
                </a:lnTo>
                <a:lnTo>
                  <a:pt x="285" y="18"/>
                </a:lnTo>
                <a:lnTo>
                  <a:pt x="285" y="18"/>
                </a:lnTo>
                <a:lnTo>
                  <a:pt x="285" y="18"/>
                </a:lnTo>
                <a:lnTo>
                  <a:pt x="285" y="18"/>
                </a:lnTo>
                <a:lnTo>
                  <a:pt x="285" y="18"/>
                </a:lnTo>
                <a:lnTo>
                  <a:pt x="285" y="18"/>
                </a:lnTo>
                <a:lnTo>
                  <a:pt x="285" y="18"/>
                </a:lnTo>
                <a:lnTo>
                  <a:pt x="285" y="18"/>
                </a:lnTo>
                <a:lnTo>
                  <a:pt x="285" y="18"/>
                </a:lnTo>
                <a:lnTo>
                  <a:pt x="285" y="18"/>
                </a:lnTo>
                <a:lnTo>
                  <a:pt x="285" y="18"/>
                </a:lnTo>
                <a:lnTo>
                  <a:pt x="285" y="18"/>
                </a:lnTo>
                <a:lnTo>
                  <a:pt x="285" y="18"/>
                </a:lnTo>
                <a:lnTo>
                  <a:pt x="285" y="18"/>
                </a:lnTo>
                <a:lnTo>
                  <a:pt x="285" y="18"/>
                </a:lnTo>
                <a:lnTo>
                  <a:pt x="285" y="18"/>
                </a:lnTo>
                <a:lnTo>
                  <a:pt x="285" y="18"/>
                </a:lnTo>
                <a:lnTo>
                  <a:pt x="285" y="18"/>
                </a:lnTo>
                <a:lnTo>
                  <a:pt x="285" y="18"/>
                </a:lnTo>
                <a:lnTo>
                  <a:pt x="285" y="18"/>
                </a:lnTo>
                <a:lnTo>
                  <a:pt x="285" y="18"/>
                </a:lnTo>
                <a:lnTo>
                  <a:pt x="285" y="18"/>
                </a:lnTo>
                <a:lnTo>
                  <a:pt x="285" y="18"/>
                </a:lnTo>
                <a:lnTo>
                  <a:pt x="285" y="18"/>
                </a:lnTo>
                <a:lnTo>
                  <a:pt x="285" y="18"/>
                </a:lnTo>
                <a:lnTo>
                  <a:pt x="285" y="18"/>
                </a:lnTo>
                <a:lnTo>
                  <a:pt x="285" y="18"/>
                </a:lnTo>
                <a:lnTo>
                  <a:pt x="285" y="18"/>
                </a:lnTo>
                <a:lnTo>
                  <a:pt x="285" y="18"/>
                </a:lnTo>
                <a:lnTo>
                  <a:pt x="285" y="18"/>
                </a:lnTo>
                <a:lnTo>
                  <a:pt x="285" y="18"/>
                </a:lnTo>
                <a:lnTo>
                  <a:pt x="285" y="18"/>
                </a:lnTo>
                <a:lnTo>
                  <a:pt x="285" y="18"/>
                </a:lnTo>
                <a:lnTo>
                  <a:pt x="285" y="18"/>
                </a:lnTo>
                <a:lnTo>
                  <a:pt x="285" y="18"/>
                </a:lnTo>
                <a:lnTo>
                  <a:pt x="285" y="18"/>
                </a:lnTo>
                <a:lnTo>
                  <a:pt x="285" y="18"/>
                </a:lnTo>
                <a:lnTo>
                  <a:pt x="285" y="18"/>
                </a:lnTo>
                <a:lnTo>
                  <a:pt x="285" y="18"/>
                </a:lnTo>
                <a:lnTo>
                  <a:pt x="285" y="18"/>
                </a:lnTo>
                <a:lnTo>
                  <a:pt x="285" y="18"/>
                </a:lnTo>
                <a:lnTo>
                  <a:pt x="285" y="18"/>
                </a:lnTo>
                <a:lnTo>
                  <a:pt x="285" y="18"/>
                </a:lnTo>
                <a:lnTo>
                  <a:pt x="286" y="18"/>
                </a:lnTo>
                <a:lnTo>
                  <a:pt x="286" y="18"/>
                </a:lnTo>
                <a:lnTo>
                  <a:pt x="286" y="18"/>
                </a:lnTo>
                <a:lnTo>
                  <a:pt x="286" y="18"/>
                </a:lnTo>
                <a:lnTo>
                  <a:pt x="286" y="18"/>
                </a:lnTo>
                <a:lnTo>
                  <a:pt x="286" y="18"/>
                </a:lnTo>
                <a:lnTo>
                  <a:pt x="286" y="18"/>
                </a:lnTo>
                <a:lnTo>
                  <a:pt x="286" y="18"/>
                </a:lnTo>
                <a:lnTo>
                  <a:pt x="286" y="18"/>
                </a:lnTo>
                <a:lnTo>
                  <a:pt x="286" y="18"/>
                </a:lnTo>
                <a:lnTo>
                  <a:pt x="286" y="18"/>
                </a:lnTo>
                <a:lnTo>
                  <a:pt x="286" y="18"/>
                </a:lnTo>
                <a:lnTo>
                  <a:pt x="286" y="18"/>
                </a:lnTo>
                <a:lnTo>
                  <a:pt x="286" y="18"/>
                </a:lnTo>
                <a:lnTo>
                  <a:pt x="286" y="18"/>
                </a:lnTo>
                <a:lnTo>
                  <a:pt x="286" y="18"/>
                </a:lnTo>
                <a:lnTo>
                  <a:pt x="286" y="18"/>
                </a:lnTo>
                <a:lnTo>
                  <a:pt x="286" y="18"/>
                </a:lnTo>
                <a:lnTo>
                  <a:pt x="286" y="18"/>
                </a:lnTo>
                <a:lnTo>
                  <a:pt x="286" y="18"/>
                </a:lnTo>
                <a:lnTo>
                  <a:pt x="286" y="18"/>
                </a:lnTo>
                <a:lnTo>
                  <a:pt x="286" y="18"/>
                </a:lnTo>
                <a:lnTo>
                  <a:pt x="286" y="18"/>
                </a:lnTo>
                <a:lnTo>
                  <a:pt x="286" y="18"/>
                </a:lnTo>
                <a:lnTo>
                  <a:pt x="286" y="18"/>
                </a:lnTo>
                <a:lnTo>
                  <a:pt x="286" y="18"/>
                </a:lnTo>
                <a:lnTo>
                  <a:pt x="286" y="18"/>
                </a:lnTo>
                <a:lnTo>
                  <a:pt x="286" y="18"/>
                </a:lnTo>
                <a:lnTo>
                  <a:pt x="286" y="18"/>
                </a:lnTo>
                <a:lnTo>
                  <a:pt x="286" y="18"/>
                </a:lnTo>
                <a:lnTo>
                  <a:pt x="287" y="18"/>
                </a:lnTo>
                <a:lnTo>
                  <a:pt x="287" y="18"/>
                </a:lnTo>
                <a:lnTo>
                  <a:pt x="287" y="18"/>
                </a:lnTo>
                <a:lnTo>
                  <a:pt x="287" y="18"/>
                </a:lnTo>
                <a:lnTo>
                  <a:pt x="287" y="18"/>
                </a:lnTo>
                <a:lnTo>
                  <a:pt x="287" y="18"/>
                </a:lnTo>
                <a:lnTo>
                  <a:pt x="287" y="18"/>
                </a:lnTo>
                <a:lnTo>
                  <a:pt x="287" y="18"/>
                </a:lnTo>
                <a:lnTo>
                  <a:pt x="287" y="18"/>
                </a:lnTo>
                <a:lnTo>
                  <a:pt x="287" y="18"/>
                </a:lnTo>
                <a:lnTo>
                  <a:pt x="287" y="18"/>
                </a:lnTo>
                <a:lnTo>
                  <a:pt x="287" y="18"/>
                </a:lnTo>
                <a:lnTo>
                  <a:pt x="287" y="18"/>
                </a:lnTo>
                <a:lnTo>
                  <a:pt x="287" y="18"/>
                </a:lnTo>
                <a:lnTo>
                  <a:pt x="287" y="18"/>
                </a:lnTo>
                <a:lnTo>
                  <a:pt x="287" y="18"/>
                </a:lnTo>
                <a:lnTo>
                  <a:pt x="287" y="18"/>
                </a:lnTo>
                <a:lnTo>
                  <a:pt x="287" y="18"/>
                </a:lnTo>
                <a:lnTo>
                  <a:pt x="287" y="18"/>
                </a:lnTo>
                <a:lnTo>
                  <a:pt x="287" y="18"/>
                </a:lnTo>
                <a:lnTo>
                  <a:pt x="287" y="18"/>
                </a:lnTo>
                <a:lnTo>
                  <a:pt x="288" y="18"/>
                </a:lnTo>
                <a:lnTo>
                  <a:pt x="288" y="18"/>
                </a:lnTo>
                <a:lnTo>
                  <a:pt x="288" y="18"/>
                </a:lnTo>
                <a:lnTo>
                  <a:pt x="288" y="18"/>
                </a:lnTo>
                <a:lnTo>
                  <a:pt x="288" y="18"/>
                </a:lnTo>
                <a:lnTo>
                  <a:pt x="288" y="18"/>
                </a:lnTo>
                <a:lnTo>
                  <a:pt x="288" y="18"/>
                </a:lnTo>
                <a:lnTo>
                  <a:pt x="288" y="18"/>
                </a:lnTo>
                <a:lnTo>
                  <a:pt x="288" y="18"/>
                </a:lnTo>
                <a:lnTo>
                  <a:pt x="288" y="18"/>
                </a:lnTo>
                <a:lnTo>
                  <a:pt x="288" y="18"/>
                </a:lnTo>
                <a:lnTo>
                  <a:pt x="288" y="18"/>
                </a:lnTo>
                <a:lnTo>
                  <a:pt x="289" y="18"/>
                </a:lnTo>
                <a:lnTo>
                  <a:pt x="289" y="18"/>
                </a:lnTo>
                <a:lnTo>
                  <a:pt x="289" y="18"/>
                </a:lnTo>
                <a:lnTo>
                  <a:pt x="289" y="18"/>
                </a:lnTo>
                <a:lnTo>
                  <a:pt x="289" y="18"/>
                </a:lnTo>
                <a:lnTo>
                  <a:pt x="289" y="18"/>
                </a:lnTo>
                <a:lnTo>
                  <a:pt x="289" y="18"/>
                </a:lnTo>
                <a:lnTo>
                  <a:pt x="289" y="18"/>
                </a:lnTo>
                <a:lnTo>
                  <a:pt x="289" y="18"/>
                </a:lnTo>
                <a:lnTo>
                  <a:pt x="289" y="18"/>
                </a:lnTo>
                <a:lnTo>
                  <a:pt x="289" y="18"/>
                </a:lnTo>
                <a:lnTo>
                  <a:pt x="289" y="18"/>
                </a:lnTo>
                <a:lnTo>
                  <a:pt x="289" y="18"/>
                </a:lnTo>
                <a:lnTo>
                  <a:pt x="289" y="18"/>
                </a:lnTo>
                <a:lnTo>
                  <a:pt x="289" y="18"/>
                </a:lnTo>
                <a:lnTo>
                  <a:pt x="290" y="18"/>
                </a:lnTo>
                <a:lnTo>
                  <a:pt x="290" y="18"/>
                </a:lnTo>
                <a:lnTo>
                  <a:pt x="290" y="18"/>
                </a:lnTo>
                <a:lnTo>
                  <a:pt x="290" y="18"/>
                </a:lnTo>
                <a:lnTo>
                  <a:pt x="290" y="18"/>
                </a:lnTo>
                <a:lnTo>
                  <a:pt x="290" y="18"/>
                </a:lnTo>
                <a:lnTo>
                  <a:pt x="290" y="18"/>
                </a:lnTo>
                <a:lnTo>
                  <a:pt x="290" y="18"/>
                </a:lnTo>
                <a:lnTo>
                  <a:pt x="290" y="18"/>
                </a:lnTo>
                <a:lnTo>
                  <a:pt x="291" y="18"/>
                </a:lnTo>
                <a:lnTo>
                  <a:pt x="291" y="19"/>
                </a:lnTo>
                <a:lnTo>
                  <a:pt x="291" y="19"/>
                </a:lnTo>
                <a:lnTo>
                  <a:pt x="292" y="19"/>
                </a:lnTo>
                <a:lnTo>
                  <a:pt x="292" y="19"/>
                </a:lnTo>
                <a:lnTo>
                  <a:pt x="292" y="19"/>
                </a:lnTo>
                <a:lnTo>
                  <a:pt x="292" y="19"/>
                </a:lnTo>
                <a:lnTo>
                  <a:pt x="292" y="19"/>
                </a:lnTo>
                <a:lnTo>
                  <a:pt x="292" y="19"/>
                </a:lnTo>
                <a:lnTo>
                  <a:pt x="292" y="19"/>
                </a:lnTo>
                <a:lnTo>
                  <a:pt x="292" y="19"/>
                </a:lnTo>
                <a:lnTo>
                  <a:pt x="292" y="19"/>
                </a:lnTo>
                <a:lnTo>
                  <a:pt x="292" y="19"/>
                </a:lnTo>
                <a:lnTo>
                  <a:pt x="292" y="19"/>
                </a:lnTo>
                <a:lnTo>
                  <a:pt x="292" y="19"/>
                </a:lnTo>
                <a:lnTo>
                  <a:pt x="293" y="19"/>
                </a:lnTo>
                <a:lnTo>
                  <a:pt x="293" y="19"/>
                </a:lnTo>
                <a:lnTo>
                  <a:pt x="293" y="19"/>
                </a:lnTo>
                <a:lnTo>
                  <a:pt x="293" y="19"/>
                </a:lnTo>
                <a:lnTo>
                  <a:pt x="293" y="19"/>
                </a:lnTo>
                <a:lnTo>
                  <a:pt x="293" y="19"/>
                </a:lnTo>
                <a:lnTo>
                  <a:pt x="294" y="19"/>
                </a:lnTo>
                <a:lnTo>
                  <a:pt x="294" y="19"/>
                </a:lnTo>
                <a:lnTo>
                  <a:pt x="294" y="19"/>
                </a:lnTo>
                <a:lnTo>
                  <a:pt x="294" y="19"/>
                </a:lnTo>
                <a:lnTo>
                  <a:pt x="294" y="19"/>
                </a:lnTo>
                <a:lnTo>
                  <a:pt x="294" y="19"/>
                </a:lnTo>
                <a:lnTo>
                  <a:pt x="296" y="19"/>
                </a:lnTo>
                <a:lnTo>
                  <a:pt x="296" y="19"/>
                </a:lnTo>
                <a:lnTo>
                  <a:pt x="296" y="19"/>
                </a:lnTo>
                <a:lnTo>
                  <a:pt x="296" y="19"/>
                </a:lnTo>
                <a:lnTo>
                  <a:pt x="296" y="19"/>
                </a:lnTo>
                <a:lnTo>
                  <a:pt x="296" y="19"/>
                </a:lnTo>
                <a:lnTo>
                  <a:pt x="296" y="19"/>
                </a:lnTo>
                <a:lnTo>
                  <a:pt x="296" y="19"/>
                </a:lnTo>
                <a:lnTo>
                  <a:pt x="296" y="19"/>
                </a:lnTo>
                <a:lnTo>
                  <a:pt x="296" y="19"/>
                </a:lnTo>
                <a:lnTo>
                  <a:pt x="296" y="19"/>
                </a:lnTo>
                <a:lnTo>
                  <a:pt x="296" y="19"/>
                </a:lnTo>
                <a:lnTo>
                  <a:pt x="297" y="19"/>
                </a:lnTo>
                <a:lnTo>
                  <a:pt x="297" y="19"/>
                </a:lnTo>
                <a:lnTo>
                  <a:pt x="297" y="19"/>
                </a:lnTo>
                <a:lnTo>
                  <a:pt x="298" y="19"/>
                </a:lnTo>
                <a:lnTo>
                  <a:pt x="298" y="19"/>
                </a:lnTo>
                <a:lnTo>
                  <a:pt x="298" y="19"/>
                </a:lnTo>
                <a:lnTo>
                  <a:pt x="298" y="19"/>
                </a:lnTo>
                <a:lnTo>
                  <a:pt x="298" y="19"/>
                </a:lnTo>
                <a:lnTo>
                  <a:pt x="298" y="19"/>
                </a:lnTo>
                <a:lnTo>
                  <a:pt x="298" y="19"/>
                </a:lnTo>
                <a:lnTo>
                  <a:pt x="298" y="19"/>
                </a:lnTo>
                <a:lnTo>
                  <a:pt x="298" y="19"/>
                </a:lnTo>
                <a:lnTo>
                  <a:pt x="298" y="19"/>
                </a:lnTo>
                <a:lnTo>
                  <a:pt x="298" y="19"/>
                </a:lnTo>
                <a:lnTo>
                  <a:pt x="298" y="19"/>
                </a:lnTo>
                <a:lnTo>
                  <a:pt x="298" y="19"/>
                </a:lnTo>
                <a:lnTo>
                  <a:pt x="298" y="19"/>
                </a:lnTo>
                <a:lnTo>
                  <a:pt x="298" y="19"/>
                </a:lnTo>
                <a:lnTo>
                  <a:pt x="299" y="19"/>
                </a:lnTo>
                <a:lnTo>
                  <a:pt x="299" y="19"/>
                </a:lnTo>
                <a:lnTo>
                  <a:pt x="299" y="19"/>
                </a:lnTo>
                <a:lnTo>
                  <a:pt x="300" y="19"/>
                </a:lnTo>
                <a:lnTo>
                  <a:pt x="300" y="19"/>
                </a:lnTo>
                <a:lnTo>
                  <a:pt x="300" y="19"/>
                </a:lnTo>
                <a:lnTo>
                  <a:pt x="301" y="19"/>
                </a:lnTo>
                <a:lnTo>
                  <a:pt x="301" y="20"/>
                </a:lnTo>
                <a:lnTo>
                  <a:pt x="301" y="20"/>
                </a:lnTo>
                <a:lnTo>
                  <a:pt x="302" y="20"/>
                </a:lnTo>
                <a:lnTo>
                  <a:pt x="302" y="20"/>
                </a:lnTo>
                <a:lnTo>
                  <a:pt x="302" y="20"/>
                </a:lnTo>
                <a:lnTo>
                  <a:pt x="302" y="20"/>
                </a:lnTo>
                <a:lnTo>
                  <a:pt x="302" y="20"/>
                </a:lnTo>
                <a:lnTo>
                  <a:pt x="302" y="20"/>
                </a:lnTo>
                <a:lnTo>
                  <a:pt x="303" y="20"/>
                </a:lnTo>
                <a:lnTo>
                  <a:pt x="303" y="20"/>
                </a:lnTo>
                <a:lnTo>
                  <a:pt x="303" y="20"/>
                </a:lnTo>
                <a:lnTo>
                  <a:pt x="303" y="20"/>
                </a:lnTo>
                <a:lnTo>
                  <a:pt x="303" y="20"/>
                </a:lnTo>
                <a:lnTo>
                  <a:pt x="303" y="20"/>
                </a:lnTo>
                <a:lnTo>
                  <a:pt x="304" y="20"/>
                </a:lnTo>
                <a:lnTo>
                  <a:pt x="304" y="20"/>
                </a:lnTo>
                <a:lnTo>
                  <a:pt x="304" y="20"/>
                </a:lnTo>
                <a:lnTo>
                  <a:pt x="305" y="20"/>
                </a:lnTo>
                <a:lnTo>
                  <a:pt x="305" y="20"/>
                </a:lnTo>
                <a:lnTo>
                  <a:pt x="305" y="20"/>
                </a:lnTo>
                <a:lnTo>
                  <a:pt x="305" y="20"/>
                </a:lnTo>
                <a:lnTo>
                  <a:pt x="305" y="20"/>
                </a:lnTo>
                <a:lnTo>
                  <a:pt x="305" y="20"/>
                </a:lnTo>
                <a:lnTo>
                  <a:pt x="307" y="20"/>
                </a:lnTo>
                <a:lnTo>
                  <a:pt x="307" y="21"/>
                </a:lnTo>
                <a:lnTo>
                  <a:pt x="307" y="21"/>
                </a:lnTo>
                <a:lnTo>
                  <a:pt x="308" y="21"/>
                </a:lnTo>
                <a:lnTo>
                  <a:pt x="308" y="21"/>
                </a:lnTo>
                <a:lnTo>
                  <a:pt x="308" y="21"/>
                </a:lnTo>
                <a:lnTo>
                  <a:pt x="309" y="21"/>
                </a:lnTo>
                <a:lnTo>
                  <a:pt x="309" y="21"/>
                </a:lnTo>
                <a:lnTo>
                  <a:pt x="309" y="21"/>
                </a:lnTo>
                <a:lnTo>
                  <a:pt x="309" y="21"/>
                </a:lnTo>
                <a:lnTo>
                  <a:pt x="309" y="21"/>
                </a:lnTo>
                <a:lnTo>
                  <a:pt x="309" y="21"/>
                </a:lnTo>
                <a:lnTo>
                  <a:pt x="312" y="21"/>
                </a:lnTo>
                <a:lnTo>
                  <a:pt x="312" y="21"/>
                </a:lnTo>
                <a:lnTo>
                  <a:pt x="312" y="21"/>
                </a:lnTo>
                <a:lnTo>
                  <a:pt x="312" y="21"/>
                </a:lnTo>
                <a:lnTo>
                  <a:pt x="312" y="21"/>
                </a:lnTo>
                <a:lnTo>
                  <a:pt x="312" y="21"/>
                </a:lnTo>
                <a:lnTo>
                  <a:pt x="317" y="21"/>
                </a:lnTo>
                <a:lnTo>
                  <a:pt x="317" y="21"/>
                </a:lnTo>
                <a:lnTo>
                  <a:pt x="317" y="21"/>
                </a:lnTo>
                <a:lnTo>
                  <a:pt x="322" y="21"/>
                </a:lnTo>
                <a:lnTo>
                  <a:pt x="322" y="22"/>
                </a:lnTo>
                <a:lnTo>
                  <a:pt x="322" y="22"/>
                </a:lnTo>
                <a:lnTo>
                  <a:pt x="324" y="22"/>
                </a:lnTo>
                <a:lnTo>
                  <a:pt x="324" y="22"/>
                </a:lnTo>
                <a:lnTo>
                  <a:pt x="324" y="22"/>
                </a:lnTo>
                <a:lnTo>
                  <a:pt x="325" y="22"/>
                </a:lnTo>
                <a:lnTo>
                  <a:pt x="325" y="22"/>
                </a:lnTo>
                <a:lnTo>
                  <a:pt x="325" y="22"/>
                </a:lnTo>
                <a:lnTo>
                  <a:pt x="325" y="22"/>
                </a:lnTo>
                <a:lnTo>
                  <a:pt x="325" y="22"/>
                </a:lnTo>
                <a:lnTo>
                  <a:pt x="325" y="22"/>
                </a:lnTo>
                <a:lnTo>
                  <a:pt x="326" y="22"/>
                </a:lnTo>
                <a:lnTo>
                  <a:pt x="326" y="22"/>
                </a:lnTo>
                <a:lnTo>
                  <a:pt x="326" y="22"/>
                </a:lnTo>
                <a:lnTo>
                  <a:pt x="327" y="22"/>
                </a:lnTo>
                <a:lnTo>
                  <a:pt x="327" y="23"/>
                </a:lnTo>
                <a:lnTo>
                  <a:pt x="327" y="23"/>
                </a:lnTo>
                <a:lnTo>
                  <a:pt x="327" y="23"/>
                </a:lnTo>
                <a:lnTo>
                  <a:pt x="327" y="23"/>
                </a:lnTo>
                <a:lnTo>
                  <a:pt x="327" y="23"/>
                </a:lnTo>
                <a:lnTo>
                  <a:pt x="328" y="23"/>
                </a:lnTo>
                <a:lnTo>
                  <a:pt x="328" y="23"/>
                </a:lnTo>
                <a:lnTo>
                  <a:pt x="328" y="23"/>
                </a:lnTo>
                <a:lnTo>
                  <a:pt x="329" y="23"/>
                </a:lnTo>
                <a:lnTo>
                  <a:pt x="329" y="23"/>
                </a:lnTo>
                <a:lnTo>
                  <a:pt x="329" y="23"/>
                </a:lnTo>
                <a:lnTo>
                  <a:pt x="329" y="23"/>
                </a:lnTo>
                <a:lnTo>
                  <a:pt x="329" y="23"/>
                </a:lnTo>
                <a:lnTo>
                  <a:pt x="329" y="23"/>
                </a:lnTo>
                <a:lnTo>
                  <a:pt x="329" y="23"/>
                </a:lnTo>
                <a:lnTo>
                  <a:pt x="329" y="23"/>
                </a:lnTo>
                <a:lnTo>
                  <a:pt x="329" y="23"/>
                </a:lnTo>
                <a:lnTo>
                  <a:pt x="332" y="23"/>
                </a:lnTo>
                <a:lnTo>
                  <a:pt x="332" y="23"/>
                </a:lnTo>
                <a:lnTo>
                  <a:pt x="332" y="23"/>
                </a:lnTo>
                <a:lnTo>
                  <a:pt x="333" y="23"/>
                </a:lnTo>
                <a:lnTo>
                  <a:pt x="333" y="23"/>
                </a:lnTo>
                <a:lnTo>
                  <a:pt x="333" y="23"/>
                </a:lnTo>
                <a:lnTo>
                  <a:pt x="334" y="23"/>
                </a:lnTo>
                <a:lnTo>
                  <a:pt x="334" y="23"/>
                </a:lnTo>
                <a:lnTo>
                  <a:pt x="334" y="23"/>
                </a:lnTo>
                <a:lnTo>
                  <a:pt x="335" y="23"/>
                </a:lnTo>
                <a:lnTo>
                  <a:pt x="335" y="23"/>
                </a:lnTo>
                <a:lnTo>
                  <a:pt x="335" y="23"/>
                </a:lnTo>
                <a:lnTo>
                  <a:pt x="336" y="23"/>
                </a:lnTo>
                <a:lnTo>
                  <a:pt x="336" y="23"/>
                </a:lnTo>
                <a:lnTo>
                  <a:pt x="336" y="23"/>
                </a:lnTo>
                <a:lnTo>
                  <a:pt x="339" y="23"/>
                </a:lnTo>
                <a:lnTo>
                  <a:pt x="339" y="23"/>
                </a:lnTo>
                <a:lnTo>
                  <a:pt x="339" y="23"/>
                </a:lnTo>
                <a:lnTo>
                  <a:pt x="341" y="23"/>
                </a:lnTo>
                <a:lnTo>
                  <a:pt x="341" y="24"/>
                </a:lnTo>
                <a:lnTo>
                  <a:pt x="341" y="24"/>
                </a:lnTo>
                <a:lnTo>
                  <a:pt x="345" y="24"/>
                </a:lnTo>
                <a:lnTo>
                  <a:pt x="345" y="24"/>
                </a:lnTo>
                <a:lnTo>
                  <a:pt x="345" y="24"/>
                </a:lnTo>
                <a:lnTo>
                  <a:pt x="347" y="24"/>
                </a:lnTo>
                <a:lnTo>
                  <a:pt x="347" y="24"/>
                </a:lnTo>
                <a:lnTo>
                  <a:pt x="347" y="24"/>
                </a:lnTo>
                <a:lnTo>
                  <a:pt x="348" y="24"/>
                </a:lnTo>
                <a:lnTo>
                  <a:pt x="348" y="24"/>
                </a:lnTo>
                <a:lnTo>
                  <a:pt x="348" y="24"/>
                </a:lnTo>
                <a:lnTo>
                  <a:pt x="349" y="24"/>
                </a:lnTo>
                <a:lnTo>
                  <a:pt x="349" y="24"/>
                </a:lnTo>
                <a:lnTo>
                  <a:pt x="349" y="24"/>
                </a:lnTo>
                <a:lnTo>
                  <a:pt x="351" y="24"/>
                </a:lnTo>
                <a:lnTo>
                  <a:pt x="351" y="25"/>
                </a:lnTo>
                <a:lnTo>
                  <a:pt x="351" y="25"/>
                </a:lnTo>
                <a:lnTo>
                  <a:pt x="351" y="25"/>
                </a:lnTo>
                <a:lnTo>
                  <a:pt x="351" y="25"/>
                </a:lnTo>
                <a:lnTo>
                  <a:pt x="351" y="25"/>
                </a:lnTo>
                <a:lnTo>
                  <a:pt x="353" y="25"/>
                </a:lnTo>
                <a:lnTo>
                  <a:pt x="353" y="25"/>
                </a:lnTo>
                <a:lnTo>
                  <a:pt x="353" y="25"/>
                </a:lnTo>
                <a:lnTo>
                  <a:pt x="353" y="25"/>
                </a:lnTo>
                <a:lnTo>
                  <a:pt x="353" y="25"/>
                </a:lnTo>
                <a:lnTo>
                  <a:pt x="353" y="25"/>
                </a:lnTo>
                <a:lnTo>
                  <a:pt x="354" y="25"/>
                </a:lnTo>
                <a:lnTo>
                  <a:pt x="354" y="26"/>
                </a:lnTo>
                <a:lnTo>
                  <a:pt x="354" y="26"/>
                </a:lnTo>
                <a:lnTo>
                  <a:pt x="355" y="26"/>
                </a:lnTo>
                <a:lnTo>
                  <a:pt x="355" y="26"/>
                </a:lnTo>
                <a:lnTo>
                  <a:pt x="355" y="26"/>
                </a:lnTo>
                <a:lnTo>
                  <a:pt x="357" y="26"/>
                </a:lnTo>
                <a:lnTo>
                  <a:pt x="357" y="26"/>
                </a:lnTo>
                <a:lnTo>
                  <a:pt x="357" y="26"/>
                </a:lnTo>
                <a:lnTo>
                  <a:pt x="358" y="26"/>
                </a:lnTo>
                <a:lnTo>
                  <a:pt x="358" y="26"/>
                </a:lnTo>
                <a:lnTo>
                  <a:pt x="358" y="26"/>
                </a:lnTo>
                <a:lnTo>
                  <a:pt x="359" y="26"/>
                </a:lnTo>
                <a:lnTo>
                  <a:pt x="359" y="26"/>
                </a:lnTo>
                <a:lnTo>
                  <a:pt x="359" y="26"/>
                </a:lnTo>
                <a:lnTo>
                  <a:pt x="359" y="26"/>
                </a:lnTo>
                <a:lnTo>
                  <a:pt x="359" y="26"/>
                </a:lnTo>
                <a:lnTo>
                  <a:pt x="359" y="26"/>
                </a:lnTo>
                <a:lnTo>
                  <a:pt x="363" y="26"/>
                </a:lnTo>
                <a:lnTo>
                  <a:pt x="363" y="26"/>
                </a:lnTo>
                <a:lnTo>
                  <a:pt x="363" y="26"/>
                </a:lnTo>
                <a:lnTo>
                  <a:pt x="364" y="26"/>
                </a:lnTo>
                <a:lnTo>
                  <a:pt x="364" y="26"/>
                </a:lnTo>
                <a:lnTo>
                  <a:pt x="364" y="26"/>
                </a:lnTo>
                <a:lnTo>
                  <a:pt x="366" y="26"/>
                </a:lnTo>
                <a:lnTo>
                  <a:pt x="366" y="26"/>
                </a:lnTo>
                <a:lnTo>
                  <a:pt x="366" y="26"/>
                </a:lnTo>
                <a:lnTo>
                  <a:pt x="366" y="26"/>
                </a:lnTo>
                <a:lnTo>
                  <a:pt x="366" y="26"/>
                </a:lnTo>
                <a:lnTo>
                  <a:pt x="366" y="26"/>
                </a:lnTo>
                <a:lnTo>
                  <a:pt x="368" y="26"/>
                </a:lnTo>
                <a:lnTo>
                  <a:pt x="368" y="27"/>
                </a:lnTo>
                <a:lnTo>
                  <a:pt x="368" y="27"/>
                </a:lnTo>
                <a:lnTo>
                  <a:pt x="368" y="27"/>
                </a:lnTo>
                <a:lnTo>
                  <a:pt x="368" y="27"/>
                </a:lnTo>
                <a:lnTo>
                  <a:pt x="368" y="27"/>
                </a:lnTo>
                <a:lnTo>
                  <a:pt x="369" y="27"/>
                </a:lnTo>
                <a:lnTo>
                  <a:pt x="369" y="27"/>
                </a:lnTo>
                <a:lnTo>
                  <a:pt x="369" y="27"/>
                </a:lnTo>
                <a:lnTo>
                  <a:pt x="369" y="27"/>
                </a:lnTo>
                <a:lnTo>
                  <a:pt x="369" y="27"/>
                </a:lnTo>
                <a:lnTo>
                  <a:pt x="369" y="27"/>
                </a:lnTo>
                <a:lnTo>
                  <a:pt x="371" y="27"/>
                </a:lnTo>
                <a:lnTo>
                  <a:pt x="371" y="27"/>
                </a:lnTo>
                <a:lnTo>
                  <a:pt x="371" y="27"/>
                </a:lnTo>
                <a:lnTo>
                  <a:pt x="371" y="27"/>
                </a:lnTo>
                <a:lnTo>
                  <a:pt x="371" y="28"/>
                </a:lnTo>
                <a:lnTo>
                  <a:pt x="371" y="28"/>
                </a:lnTo>
                <a:lnTo>
                  <a:pt x="371" y="28"/>
                </a:lnTo>
                <a:lnTo>
                  <a:pt x="371" y="28"/>
                </a:lnTo>
                <a:lnTo>
                  <a:pt x="371" y="28"/>
                </a:lnTo>
                <a:lnTo>
                  <a:pt x="371" y="28"/>
                </a:lnTo>
                <a:lnTo>
                  <a:pt x="371" y="28"/>
                </a:lnTo>
                <a:lnTo>
                  <a:pt x="371" y="28"/>
                </a:lnTo>
                <a:lnTo>
                  <a:pt x="374" y="28"/>
                </a:lnTo>
                <a:lnTo>
                  <a:pt x="374" y="29"/>
                </a:lnTo>
                <a:lnTo>
                  <a:pt x="374" y="29"/>
                </a:lnTo>
                <a:lnTo>
                  <a:pt x="374" y="29"/>
                </a:lnTo>
                <a:lnTo>
                  <a:pt x="374" y="29"/>
                </a:lnTo>
                <a:lnTo>
                  <a:pt x="374" y="29"/>
                </a:lnTo>
                <a:lnTo>
                  <a:pt x="376" y="29"/>
                </a:lnTo>
                <a:lnTo>
                  <a:pt x="376" y="29"/>
                </a:lnTo>
                <a:lnTo>
                  <a:pt x="376" y="29"/>
                </a:lnTo>
                <a:lnTo>
                  <a:pt x="376" y="29"/>
                </a:lnTo>
                <a:lnTo>
                  <a:pt x="376" y="29"/>
                </a:lnTo>
                <a:lnTo>
                  <a:pt x="376" y="29"/>
                </a:lnTo>
                <a:lnTo>
                  <a:pt x="377" y="29"/>
                </a:lnTo>
                <a:lnTo>
                  <a:pt x="377" y="29"/>
                </a:lnTo>
                <a:lnTo>
                  <a:pt x="377" y="29"/>
                </a:lnTo>
                <a:lnTo>
                  <a:pt x="378" y="29"/>
                </a:lnTo>
                <a:lnTo>
                  <a:pt x="378" y="29"/>
                </a:lnTo>
                <a:lnTo>
                  <a:pt x="378" y="29"/>
                </a:lnTo>
                <a:lnTo>
                  <a:pt x="378" y="29"/>
                </a:lnTo>
                <a:lnTo>
                  <a:pt x="378" y="29"/>
                </a:lnTo>
                <a:lnTo>
                  <a:pt x="378" y="29"/>
                </a:lnTo>
                <a:lnTo>
                  <a:pt x="379" y="29"/>
                </a:lnTo>
                <a:lnTo>
                  <a:pt x="379" y="29"/>
                </a:lnTo>
                <a:lnTo>
                  <a:pt x="379" y="29"/>
                </a:lnTo>
                <a:lnTo>
                  <a:pt x="379" y="29"/>
                </a:lnTo>
                <a:lnTo>
                  <a:pt x="379" y="29"/>
                </a:lnTo>
                <a:lnTo>
                  <a:pt x="379" y="29"/>
                </a:lnTo>
                <a:lnTo>
                  <a:pt x="379" y="29"/>
                </a:lnTo>
                <a:lnTo>
                  <a:pt x="379" y="29"/>
                </a:lnTo>
                <a:lnTo>
                  <a:pt x="379" y="29"/>
                </a:lnTo>
                <a:lnTo>
                  <a:pt x="379" y="29"/>
                </a:lnTo>
                <a:lnTo>
                  <a:pt x="379" y="29"/>
                </a:lnTo>
                <a:lnTo>
                  <a:pt x="379" y="29"/>
                </a:lnTo>
                <a:lnTo>
                  <a:pt x="379" y="29"/>
                </a:lnTo>
                <a:lnTo>
                  <a:pt x="379" y="29"/>
                </a:lnTo>
                <a:lnTo>
                  <a:pt x="379" y="29"/>
                </a:lnTo>
                <a:lnTo>
                  <a:pt x="380" y="29"/>
                </a:lnTo>
                <a:lnTo>
                  <a:pt x="380" y="29"/>
                </a:lnTo>
                <a:lnTo>
                  <a:pt x="380" y="29"/>
                </a:lnTo>
                <a:lnTo>
                  <a:pt x="380" y="29"/>
                </a:lnTo>
                <a:lnTo>
                  <a:pt x="380" y="29"/>
                </a:lnTo>
                <a:lnTo>
                  <a:pt x="380" y="29"/>
                </a:lnTo>
                <a:lnTo>
                  <a:pt x="381" y="29"/>
                </a:lnTo>
                <a:lnTo>
                  <a:pt x="381" y="29"/>
                </a:lnTo>
                <a:lnTo>
                  <a:pt x="381" y="29"/>
                </a:lnTo>
                <a:lnTo>
                  <a:pt x="382" y="29"/>
                </a:lnTo>
                <a:lnTo>
                  <a:pt x="382" y="29"/>
                </a:lnTo>
                <a:lnTo>
                  <a:pt x="382" y="29"/>
                </a:lnTo>
                <a:lnTo>
                  <a:pt x="382" y="29"/>
                </a:lnTo>
                <a:lnTo>
                  <a:pt x="382" y="29"/>
                </a:lnTo>
                <a:lnTo>
                  <a:pt x="382" y="29"/>
                </a:lnTo>
                <a:lnTo>
                  <a:pt x="382" y="29"/>
                </a:lnTo>
                <a:lnTo>
                  <a:pt x="382" y="30"/>
                </a:lnTo>
                <a:lnTo>
                  <a:pt x="382" y="30"/>
                </a:lnTo>
                <a:lnTo>
                  <a:pt x="383" y="30"/>
                </a:lnTo>
                <a:lnTo>
                  <a:pt x="383" y="30"/>
                </a:lnTo>
                <a:lnTo>
                  <a:pt x="383" y="30"/>
                </a:lnTo>
                <a:lnTo>
                  <a:pt x="383" y="30"/>
                </a:lnTo>
                <a:lnTo>
                  <a:pt x="383" y="30"/>
                </a:lnTo>
                <a:lnTo>
                  <a:pt x="383" y="30"/>
                </a:lnTo>
                <a:lnTo>
                  <a:pt x="383" y="30"/>
                </a:lnTo>
                <a:lnTo>
                  <a:pt x="383" y="30"/>
                </a:lnTo>
                <a:lnTo>
                  <a:pt x="383" y="30"/>
                </a:lnTo>
                <a:lnTo>
                  <a:pt x="386" y="30"/>
                </a:lnTo>
                <a:lnTo>
                  <a:pt x="386" y="30"/>
                </a:lnTo>
                <a:lnTo>
                  <a:pt x="386" y="30"/>
                </a:lnTo>
                <a:lnTo>
                  <a:pt x="390" y="30"/>
                </a:lnTo>
                <a:lnTo>
                  <a:pt x="390" y="30"/>
                </a:lnTo>
                <a:lnTo>
                  <a:pt x="390" y="30"/>
                </a:lnTo>
                <a:lnTo>
                  <a:pt x="391" y="30"/>
                </a:lnTo>
                <a:lnTo>
                  <a:pt x="391" y="30"/>
                </a:lnTo>
                <a:lnTo>
                  <a:pt x="391" y="30"/>
                </a:lnTo>
                <a:lnTo>
                  <a:pt x="392" y="30"/>
                </a:lnTo>
                <a:lnTo>
                  <a:pt x="392" y="30"/>
                </a:lnTo>
                <a:lnTo>
                  <a:pt x="392" y="30"/>
                </a:lnTo>
                <a:lnTo>
                  <a:pt x="393" y="30"/>
                </a:lnTo>
                <a:lnTo>
                  <a:pt x="393" y="30"/>
                </a:lnTo>
                <a:lnTo>
                  <a:pt x="393" y="30"/>
                </a:lnTo>
                <a:lnTo>
                  <a:pt x="396" y="30"/>
                </a:lnTo>
                <a:lnTo>
                  <a:pt x="396" y="30"/>
                </a:lnTo>
                <a:lnTo>
                  <a:pt x="396" y="30"/>
                </a:lnTo>
                <a:lnTo>
                  <a:pt x="396" y="30"/>
                </a:lnTo>
                <a:lnTo>
                  <a:pt x="396" y="30"/>
                </a:lnTo>
                <a:lnTo>
                  <a:pt x="396" y="30"/>
                </a:lnTo>
                <a:lnTo>
                  <a:pt x="396" y="30"/>
                </a:lnTo>
                <a:lnTo>
                  <a:pt x="396" y="30"/>
                </a:lnTo>
                <a:lnTo>
                  <a:pt x="396" y="30"/>
                </a:lnTo>
                <a:lnTo>
                  <a:pt x="397" y="30"/>
                </a:lnTo>
                <a:lnTo>
                  <a:pt x="397" y="30"/>
                </a:lnTo>
                <a:lnTo>
                  <a:pt x="397" y="30"/>
                </a:lnTo>
                <a:lnTo>
                  <a:pt x="398" y="30"/>
                </a:lnTo>
                <a:lnTo>
                  <a:pt x="398" y="30"/>
                </a:lnTo>
                <a:lnTo>
                  <a:pt x="398" y="30"/>
                </a:lnTo>
                <a:lnTo>
                  <a:pt x="400" y="30"/>
                </a:lnTo>
                <a:lnTo>
                  <a:pt x="400" y="30"/>
                </a:lnTo>
                <a:lnTo>
                  <a:pt x="400" y="30"/>
                </a:lnTo>
                <a:lnTo>
                  <a:pt x="400" y="30"/>
                </a:lnTo>
                <a:lnTo>
                  <a:pt x="400" y="30"/>
                </a:lnTo>
                <a:lnTo>
                  <a:pt x="400" y="30"/>
                </a:lnTo>
                <a:lnTo>
                  <a:pt x="401" y="30"/>
                </a:lnTo>
                <a:lnTo>
                  <a:pt x="401" y="30"/>
                </a:lnTo>
                <a:lnTo>
                  <a:pt x="401" y="30"/>
                </a:lnTo>
                <a:lnTo>
                  <a:pt x="402" y="30"/>
                </a:lnTo>
                <a:lnTo>
                  <a:pt x="402" y="31"/>
                </a:lnTo>
                <a:lnTo>
                  <a:pt x="402" y="31"/>
                </a:lnTo>
                <a:lnTo>
                  <a:pt x="403" y="31"/>
                </a:lnTo>
                <a:lnTo>
                  <a:pt x="403" y="31"/>
                </a:lnTo>
                <a:lnTo>
                  <a:pt x="403" y="31"/>
                </a:lnTo>
                <a:lnTo>
                  <a:pt x="404" y="31"/>
                </a:lnTo>
                <a:lnTo>
                  <a:pt x="404" y="32"/>
                </a:lnTo>
                <a:lnTo>
                  <a:pt x="404" y="32"/>
                </a:lnTo>
                <a:lnTo>
                  <a:pt x="405" y="32"/>
                </a:lnTo>
                <a:lnTo>
                  <a:pt x="405" y="32"/>
                </a:lnTo>
                <a:lnTo>
                  <a:pt x="405" y="32"/>
                </a:lnTo>
                <a:lnTo>
                  <a:pt x="406" y="32"/>
                </a:lnTo>
                <a:lnTo>
                  <a:pt x="406" y="32"/>
                </a:lnTo>
                <a:lnTo>
                  <a:pt x="406" y="32"/>
                </a:lnTo>
                <a:lnTo>
                  <a:pt x="407" y="32"/>
                </a:lnTo>
                <a:lnTo>
                  <a:pt x="407" y="32"/>
                </a:lnTo>
                <a:lnTo>
                  <a:pt x="407" y="32"/>
                </a:lnTo>
                <a:lnTo>
                  <a:pt x="409" y="32"/>
                </a:lnTo>
                <a:lnTo>
                  <a:pt x="409" y="32"/>
                </a:lnTo>
                <a:lnTo>
                  <a:pt x="409" y="32"/>
                </a:lnTo>
                <a:lnTo>
                  <a:pt x="411" y="32"/>
                </a:lnTo>
                <a:lnTo>
                  <a:pt x="411" y="32"/>
                </a:lnTo>
                <a:lnTo>
                  <a:pt x="411" y="32"/>
                </a:lnTo>
                <a:lnTo>
                  <a:pt x="411" y="32"/>
                </a:lnTo>
                <a:lnTo>
                  <a:pt x="411" y="32"/>
                </a:lnTo>
                <a:lnTo>
                  <a:pt x="411" y="32"/>
                </a:lnTo>
                <a:lnTo>
                  <a:pt x="414" y="32"/>
                </a:lnTo>
                <a:lnTo>
                  <a:pt x="414" y="32"/>
                </a:lnTo>
                <a:lnTo>
                  <a:pt x="414" y="32"/>
                </a:lnTo>
                <a:lnTo>
                  <a:pt x="415" y="32"/>
                </a:lnTo>
                <a:lnTo>
                  <a:pt x="415" y="32"/>
                </a:lnTo>
                <a:lnTo>
                  <a:pt x="415" y="32"/>
                </a:lnTo>
                <a:lnTo>
                  <a:pt x="416" y="32"/>
                </a:lnTo>
                <a:lnTo>
                  <a:pt x="416" y="32"/>
                </a:lnTo>
                <a:lnTo>
                  <a:pt x="416" y="32"/>
                </a:lnTo>
                <a:lnTo>
                  <a:pt x="417" y="32"/>
                </a:lnTo>
                <a:lnTo>
                  <a:pt x="417" y="32"/>
                </a:lnTo>
                <a:lnTo>
                  <a:pt x="417" y="32"/>
                </a:lnTo>
                <a:lnTo>
                  <a:pt x="419" y="32"/>
                </a:lnTo>
                <a:lnTo>
                  <a:pt x="419" y="32"/>
                </a:lnTo>
                <a:lnTo>
                  <a:pt x="419" y="32"/>
                </a:lnTo>
                <a:lnTo>
                  <a:pt x="419" y="32"/>
                </a:lnTo>
                <a:lnTo>
                  <a:pt x="419" y="32"/>
                </a:lnTo>
                <a:lnTo>
                  <a:pt x="419" y="32"/>
                </a:lnTo>
                <a:lnTo>
                  <a:pt x="420" y="32"/>
                </a:lnTo>
                <a:lnTo>
                  <a:pt x="420" y="32"/>
                </a:lnTo>
                <a:lnTo>
                  <a:pt x="420" y="32"/>
                </a:lnTo>
                <a:lnTo>
                  <a:pt x="423" y="32"/>
                </a:lnTo>
                <a:lnTo>
                  <a:pt x="423" y="32"/>
                </a:lnTo>
                <a:lnTo>
                  <a:pt x="423" y="32"/>
                </a:lnTo>
                <a:lnTo>
                  <a:pt x="424" y="32"/>
                </a:lnTo>
                <a:lnTo>
                  <a:pt x="424" y="32"/>
                </a:lnTo>
                <a:lnTo>
                  <a:pt x="424" y="32"/>
                </a:lnTo>
                <a:lnTo>
                  <a:pt x="424" y="32"/>
                </a:lnTo>
                <a:lnTo>
                  <a:pt x="424" y="32"/>
                </a:lnTo>
                <a:lnTo>
                  <a:pt x="424" y="32"/>
                </a:lnTo>
                <a:lnTo>
                  <a:pt x="424" y="32"/>
                </a:lnTo>
                <a:lnTo>
                  <a:pt x="424" y="32"/>
                </a:lnTo>
                <a:lnTo>
                  <a:pt x="424" y="32"/>
                </a:lnTo>
                <a:lnTo>
                  <a:pt x="425" y="32"/>
                </a:lnTo>
                <a:lnTo>
                  <a:pt x="425" y="33"/>
                </a:lnTo>
                <a:lnTo>
                  <a:pt x="425" y="33"/>
                </a:lnTo>
                <a:lnTo>
                  <a:pt x="425" y="33"/>
                </a:lnTo>
                <a:lnTo>
                  <a:pt x="425" y="33"/>
                </a:lnTo>
                <a:lnTo>
                  <a:pt x="425" y="33"/>
                </a:lnTo>
                <a:lnTo>
                  <a:pt x="426" y="33"/>
                </a:lnTo>
                <a:lnTo>
                  <a:pt x="426" y="33"/>
                </a:lnTo>
                <a:lnTo>
                  <a:pt x="426" y="33"/>
                </a:lnTo>
                <a:lnTo>
                  <a:pt x="426" y="33"/>
                </a:lnTo>
                <a:lnTo>
                  <a:pt x="426" y="33"/>
                </a:lnTo>
                <a:lnTo>
                  <a:pt x="426" y="33"/>
                </a:lnTo>
                <a:lnTo>
                  <a:pt x="428" y="33"/>
                </a:lnTo>
                <a:lnTo>
                  <a:pt x="428" y="33"/>
                </a:lnTo>
                <a:lnTo>
                  <a:pt x="428" y="33"/>
                </a:lnTo>
                <a:lnTo>
                  <a:pt x="429" y="33"/>
                </a:lnTo>
                <a:lnTo>
                  <a:pt x="429" y="33"/>
                </a:lnTo>
                <a:lnTo>
                  <a:pt x="429" y="33"/>
                </a:lnTo>
                <a:lnTo>
                  <a:pt x="429" y="33"/>
                </a:lnTo>
                <a:lnTo>
                  <a:pt x="429" y="33"/>
                </a:lnTo>
                <a:lnTo>
                  <a:pt x="429" y="33"/>
                </a:lnTo>
                <a:lnTo>
                  <a:pt x="431" y="33"/>
                </a:lnTo>
                <a:lnTo>
                  <a:pt x="431" y="33"/>
                </a:lnTo>
                <a:lnTo>
                  <a:pt x="431" y="33"/>
                </a:lnTo>
                <a:lnTo>
                  <a:pt x="433" y="33"/>
                </a:lnTo>
                <a:lnTo>
                  <a:pt x="433" y="33"/>
                </a:lnTo>
                <a:lnTo>
                  <a:pt x="433" y="33"/>
                </a:lnTo>
                <a:lnTo>
                  <a:pt x="433" y="33"/>
                </a:lnTo>
                <a:lnTo>
                  <a:pt x="433" y="33"/>
                </a:lnTo>
                <a:lnTo>
                  <a:pt x="433" y="33"/>
                </a:lnTo>
                <a:lnTo>
                  <a:pt x="433" y="33"/>
                </a:lnTo>
                <a:lnTo>
                  <a:pt x="433" y="33"/>
                </a:lnTo>
                <a:lnTo>
                  <a:pt x="433" y="33"/>
                </a:lnTo>
                <a:lnTo>
                  <a:pt x="433" y="33"/>
                </a:lnTo>
                <a:lnTo>
                  <a:pt x="433" y="33"/>
                </a:lnTo>
                <a:lnTo>
                  <a:pt x="433" y="33"/>
                </a:lnTo>
                <a:lnTo>
                  <a:pt x="436" y="33"/>
                </a:lnTo>
                <a:lnTo>
                  <a:pt x="436" y="33"/>
                </a:lnTo>
                <a:lnTo>
                  <a:pt x="436" y="33"/>
                </a:lnTo>
                <a:lnTo>
                  <a:pt x="436" y="33"/>
                </a:lnTo>
                <a:lnTo>
                  <a:pt x="436" y="33"/>
                </a:lnTo>
                <a:lnTo>
                  <a:pt x="436" y="33"/>
                </a:lnTo>
                <a:lnTo>
                  <a:pt x="437" y="33"/>
                </a:lnTo>
                <a:lnTo>
                  <a:pt x="437" y="34"/>
                </a:lnTo>
                <a:lnTo>
                  <a:pt x="437" y="34"/>
                </a:lnTo>
                <a:lnTo>
                  <a:pt x="437" y="34"/>
                </a:lnTo>
                <a:lnTo>
                  <a:pt x="437" y="34"/>
                </a:lnTo>
                <a:lnTo>
                  <a:pt x="437" y="34"/>
                </a:lnTo>
                <a:lnTo>
                  <a:pt x="437" y="34"/>
                </a:lnTo>
                <a:lnTo>
                  <a:pt x="437" y="34"/>
                </a:lnTo>
                <a:lnTo>
                  <a:pt x="437" y="34"/>
                </a:lnTo>
                <a:lnTo>
                  <a:pt x="438" y="34"/>
                </a:lnTo>
                <a:lnTo>
                  <a:pt x="438" y="34"/>
                </a:lnTo>
                <a:lnTo>
                  <a:pt x="438" y="34"/>
                </a:lnTo>
                <a:lnTo>
                  <a:pt x="439" y="34"/>
                </a:lnTo>
                <a:lnTo>
                  <a:pt x="439" y="34"/>
                </a:lnTo>
                <a:lnTo>
                  <a:pt x="439" y="34"/>
                </a:lnTo>
                <a:lnTo>
                  <a:pt x="442" y="34"/>
                </a:lnTo>
                <a:lnTo>
                  <a:pt x="442" y="34"/>
                </a:lnTo>
                <a:lnTo>
                  <a:pt x="442" y="34"/>
                </a:lnTo>
                <a:lnTo>
                  <a:pt x="442" y="34"/>
                </a:lnTo>
                <a:lnTo>
                  <a:pt x="442" y="34"/>
                </a:lnTo>
                <a:lnTo>
                  <a:pt x="442" y="34"/>
                </a:lnTo>
                <a:lnTo>
                  <a:pt x="445" y="34"/>
                </a:lnTo>
                <a:lnTo>
                  <a:pt x="445" y="34"/>
                </a:lnTo>
                <a:lnTo>
                  <a:pt x="445" y="34"/>
                </a:lnTo>
                <a:lnTo>
                  <a:pt x="445" y="34"/>
                </a:lnTo>
                <a:lnTo>
                  <a:pt x="445" y="34"/>
                </a:lnTo>
                <a:lnTo>
                  <a:pt x="445" y="34"/>
                </a:lnTo>
                <a:lnTo>
                  <a:pt x="445" y="34"/>
                </a:lnTo>
                <a:lnTo>
                  <a:pt x="445" y="34"/>
                </a:lnTo>
                <a:lnTo>
                  <a:pt x="445" y="34"/>
                </a:lnTo>
                <a:lnTo>
                  <a:pt x="446" y="34"/>
                </a:lnTo>
                <a:lnTo>
                  <a:pt x="446" y="34"/>
                </a:lnTo>
                <a:lnTo>
                  <a:pt x="446" y="34"/>
                </a:lnTo>
                <a:lnTo>
                  <a:pt x="447" y="34"/>
                </a:lnTo>
                <a:lnTo>
                  <a:pt x="447" y="34"/>
                </a:lnTo>
                <a:lnTo>
                  <a:pt x="447" y="34"/>
                </a:lnTo>
                <a:lnTo>
                  <a:pt x="451" y="34"/>
                </a:lnTo>
                <a:lnTo>
                  <a:pt x="451" y="34"/>
                </a:lnTo>
                <a:lnTo>
                  <a:pt x="451" y="34"/>
                </a:lnTo>
                <a:lnTo>
                  <a:pt x="451" y="34"/>
                </a:lnTo>
                <a:lnTo>
                  <a:pt x="451" y="34"/>
                </a:lnTo>
                <a:lnTo>
                  <a:pt x="451" y="34"/>
                </a:lnTo>
                <a:lnTo>
                  <a:pt x="451" y="34"/>
                </a:lnTo>
                <a:lnTo>
                  <a:pt x="451" y="34"/>
                </a:lnTo>
                <a:lnTo>
                  <a:pt x="451" y="34"/>
                </a:lnTo>
                <a:lnTo>
                  <a:pt x="452" y="34"/>
                </a:lnTo>
                <a:lnTo>
                  <a:pt x="452" y="35"/>
                </a:lnTo>
                <a:lnTo>
                  <a:pt x="452" y="35"/>
                </a:lnTo>
                <a:lnTo>
                  <a:pt x="452" y="35"/>
                </a:lnTo>
                <a:lnTo>
                  <a:pt x="452" y="35"/>
                </a:lnTo>
                <a:lnTo>
                  <a:pt x="452" y="35"/>
                </a:lnTo>
                <a:lnTo>
                  <a:pt x="453" y="35"/>
                </a:lnTo>
                <a:lnTo>
                  <a:pt x="453" y="35"/>
                </a:lnTo>
                <a:lnTo>
                  <a:pt x="453" y="35"/>
                </a:lnTo>
                <a:lnTo>
                  <a:pt x="455" y="35"/>
                </a:lnTo>
                <a:lnTo>
                  <a:pt x="455" y="35"/>
                </a:lnTo>
                <a:lnTo>
                  <a:pt x="455" y="35"/>
                </a:lnTo>
                <a:lnTo>
                  <a:pt x="458" y="35"/>
                </a:lnTo>
                <a:lnTo>
                  <a:pt x="458" y="35"/>
                </a:lnTo>
                <a:lnTo>
                  <a:pt x="458" y="35"/>
                </a:lnTo>
                <a:lnTo>
                  <a:pt x="458" y="35"/>
                </a:lnTo>
                <a:lnTo>
                  <a:pt x="458" y="35"/>
                </a:lnTo>
                <a:lnTo>
                  <a:pt x="458" y="35"/>
                </a:lnTo>
                <a:lnTo>
                  <a:pt x="459" y="35"/>
                </a:lnTo>
                <a:lnTo>
                  <a:pt x="459" y="35"/>
                </a:lnTo>
                <a:lnTo>
                  <a:pt x="459" y="35"/>
                </a:lnTo>
                <a:lnTo>
                  <a:pt x="459" y="35"/>
                </a:lnTo>
                <a:lnTo>
                  <a:pt x="459" y="35"/>
                </a:lnTo>
                <a:lnTo>
                  <a:pt x="459" y="35"/>
                </a:lnTo>
                <a:lnTo>
                  <a:pt x="459" y="35"/>
                </a:lnTo>
                <a:lnTo>
                  <a:pt x="459" y="35"/>
                </a:lnTo>
                <a:lnTo>
                  <a:pt x="459" y="35"/>
                </a:lnTo>
                <a:lnTo>
                  <a:pt x="460" y="35"/>
                </a:lnTo>
                <a:lnTo>
                  <a:pt x="460" y="35"/>
                </a:lnTo>
                <a:lnTo>
                  <a:pt x="460" y="35"/>
                </a:lnTo>
                <a:lnTo>
                  <a:pt x="461" y="35"/>
                </a:lnTo>
                <a:lnTo>
                  <a:pt x="461" y="35"/>
                </a:lnTo>
                <a:lnTo>
                  <a:pt x="461" y="35"/>
                </a:lnTo>
                <a:lnTo>
                  <a:pt x="462" y="35"/>
                </a:lnTo>
                <a:lnTo>
                  <a:pt x="462" y="35"/>
                </a:lnTo>
                <a:lnTo>
                  <a:pt x="462" y="35"/>
                </a:lnTo>
                <a:lnTo>
                  <a:pt x="463" y="35"/>
                </a:lnTo>
                <a:lnTo>
                  <a:pt x="463" y="35"/>
                </a:lnTo>
                <a:lnTo>
                  <a:pt x="463" y="35"/>
                </a:lnTo>
                <a:lnTo>
                  <a:pt x="463" y="35"/>
                </a:lnTo>
                <a:lnTo>
                  <a:pt x="463" y="35"/>
                </a:lnTo>
                <a:lnTo>
                  <a:pt x="463" y="35"/>
                </a:lnTo>
                <a:lnTo>
                  <a:pt x="464" y="35"/>
                </a:lnTo>
                <a:lnTo>
                  <a:pt x="464" y="35"/>
                </a:lnTo>
                <a:lnTo>
                  <a:pt x="464" y="35"/>
                </a:lnTo>
                <a:lnTo>
                  <a:pt x="464" y="35"/>
                </a:lnTo>
                <a:lnTo>
                  <a:pt x="464" y="35"/>
                </a:lnTo>
                <a:lnTo>
                  <a:pt x="464" y="35"/>
                </a:lnTo>
                <a:lnTo>
                  <a:pt x="464" y="35"/>
                </a:lnTo>
                <a:lnTo>
                  <a:pt x="464" y="35"/>
                </a:lnTo>
                <a:lnTo>
                  <a:pt x="464" y="35"/>
                </a:lnTo>
                <a:lnTo>
                  <a:pt x="464" y="35"/>
                </a:lnTo>
                <a:lnTo>
                  <a:pt x="464" y="35"/>
                </a:lnTo>
                <a:lnTo>
                  <a:pt x="464" y="35"/>
                </a:lnTo>
                <a:lnTo>
                  <a:pt x="465" y="35"/>
                </a:lnTo>
                <a:lnTo>
                  <a:pt x="465" y="36"/>
                </a:lnTo>
                <a:lnTo>
                  <a:pt x="465" y="36"/>
                </a:lnTo>
                <a:lnTo>
                  <a:pt x="465" y="36"/>
                </a:lnTo>
                <a:lnTo>
                  <a:pt x="465" y="36"/>
                </a:lnTo>
                <a:lnTo>
                  <a:pt x="465" y="36"/>
                </a:lnTo>
                <a:lnTo>
                  <a:pt x="466" y="36"/>
                </a:lnTo>
                <a:lnTo>
                  <a:pt x="466" y="36"/>
                </a:lnTo>
                <a:lnTo>
                  <a:pt x="466" y="36"/>
                </a:lnTo>
                <a:lnTo>
                  <a:pt x="467" y="36"/>
                </a:lnTo>
                <a:lnTo>
                  <a:pt x="467" y="36"/>
                </a:lnTo>
                <a:lnTo>
                  <a:pt x="467" y="36"/>
                </a:lnTo>
                <a:lnTo>
                  <a:pt x="467" y="36"/>
                </a:lnTo>
                <a:lnTo>
                  <a:pt x="467" y="36"/>
                </a:lnTo>
                <a:lnTo>
                  <a:pt x="467" y="36"/>
                </a:lnTo>
                <a:lnTo>
                  <a:pt x="467" y="36"/>
                </a:lnTo>
                <a:lnTo>
                  <a:pt x="467" y="36"/>
                </a:lnTo>
                <a:lnTo>
                  <a:pt x="467" y="36"/>
                </a:lnTo>
                <a:lnTo>
                  <a:pt x="467" y="36"/>
                </a:lnTo>
                <a:lnTo>
                  <a:pt x="467" y="36"/>
                </a:lnTo>
                <a:lnTo>
                  <a:pt x="467" y="36"/>
                </a:lnTo>
                <a:lnTo>
                  <a:pt x="467" y="36"/>
                </a:lnTo>
                <a:lnTo>
                  <a:pt x="467" y="36"/>
                </a:lnTo>
                <a:lnTo>
                  <a:pt x="467" y="36"/>
                </a:lnTo>
                <a:lnTo>
                  <a:pt x="468" y="36"/>
                </a:lnTo>
                <a:lnTo>
                  <a:pt x="468" y="36"/>
                </a:lnTo>
                <a:lnTo>
                  <a:pt x="468" y="36"/>
                </a:lnTo>
                <a:lnTo>
                  <a:pt x="468" y="36"/>
                </a:lnTo>
                <a:lnTo>
                  <a:pt x="468" y="36"/>
                </a:lnTo>
                <a:lnTo>
                  <a:pt x="468" y="36"/>
                </a:lnTo>
                <a:lnTo>
                  <a:pt x="468" y="36"/>
                </a:lnTo>
                <a:lnTo>
                  <a:pt x="468" y="36"/>
                </a:lnTo>
                <a:lnTo>
                  <a:pt x="468" y="36"/>
                </a:lnTo>
                <a:lnTo>
                  <a:pt x="469" y="36"/>
                </a:lnTo>
                <a:lnTo>
                  <a:pt x="469" y="36"/>
                </a:lnTo>
                <a:lnTo>
                  <a:pt x="469" y="36"/>
                </a:lnTo>
                <a:lnTo>
                  <a:pt x="470" y="36"/>
                </a:lnTo>
                <a:lnTo>
                  <a:pt x="470" y="36"/>
                </a:lnTo>
                <a:lnTo>
                  <a:pt x="470" y="36"/>
                </a:lnTo>
                <a:lnTo>
                  <a:pt x="470" y="36"/>
                </a:lnTo>
                <a:lnTo>
                  <a:pt x="470" y="36"/>
                </a:lnTo>
                <a:lnTo>
                  <a:pt x="470" y="36"/>
                </a:lnTo>
                <a:lnTo>
                  <a:pt x="470" y="36"/>
                </a:lnTo>
                <a:lnTo>
                  <a:pt x="470" y="36"/>
                </a:lnTo>
                <a:lnTo>
                  <a:pt x="470" y="36"/>
                </a:lnTo>
                <a:lnTo>
                  <a:pt x="470" y="36"/>
                </a:lnTo>
                <a:lnTo>
                  <a:pt x="470" y="36"/>
                </a:lnTo>
                <a:lnTo>
                  <a:pt x="470" y="36"/>
                </a:lnTo>
                <a:lnTo>
                  <a:pt x="471" y="36"/>
                </a:lnTo>
                <a:lnTo>
                  <a:pt x="471" y="36"/>
                </a:lnTo>
                <a:lnTo>
                  <a:pt x="471" y="36"/>
                </a:lnTo>
                <a:lnTo>
                  <a:pt x="471" y="36"/>
                </a:lnTo>
                <a:lnTo>
                  <a:pt x="471" y="36"/>
                </a:lnTo>
                <a:lnTo>
                  <a:pt x="471" y="36"/>
                </a:lnTo>
                <a:lnTo>
                  <a:pt x="471" y="36"/>
                </a:lnTo>
                <a:lnTo>
                  <a:pt x="471" y="36"/>
                </a:lnTo>
                <a:lnTo>
                  <a:pt x="471" y="36"/>
                </a:lnTo>
                <a:lnTo>
                  <a:pt x="472" y="36"/>
                </a:lnTo>
                <a:lnTo>
                  <a:pt x="472" y="36"/>
                </a:lnTo>
                <a:lnTo>
                  <a:pt x="472" y="36"/>
                </a:lnTo>
                <a:lnTo>
                  <a:pt x="472" y="36"/>
                </a:lnTo>
                <a:lnTo>
                  <a:pt x="472" y="36"/>
                </a:lnTo>
                <a:lnTo>
                  <a:pt x="472" y="36"/>
                </a:lnTo>
                <a:lnTo>
                  <a:pt x="472" y="36"/>
                </a:lnTo>
                <a:lnTo>
                  <a:pt x="472" y="36"/>
                </a:lnTo>
                <a:lnTo>
                  <a:pt x="472" y="36"/>
                </a:lnTo>
                <a:lnTo>
                  <a:pt x="472" y="36"/>
                </a:lnTo>
                <a:lnTo>
                  <a:pt x="472" y="36"/>
                </a:lnTo>
                <a:lnTo>
                  <a:pt x="472" y="36"/>
                </a:lnTo>
                <a:lnTo>
                  <a:pt x="472" y="36"/>
                </a:lnTo>
                <a:lnTo>
                  <a:pt x="472" y="36"/>
                </a:lnTo>
                <a:lnTo>
                  <a:pt x="472" y="36"/>
                </a:lnTo>
                <a:lnTo>
                  <a:pt x="472" y="36"/>
                </a:lnTo>
                <a:lnTo>
                  <a:pt x="472" y="36"/>
                </a:lnTo>
                <a:lnTo>
                  <a:pt x="472" y="36"/>
                </a:lnTo>
                <a:lnTo>
                  <a:pt x="473" y="36"/>
                </a:lnTo>
                <a:lnTo>
                  <a:pt x="473" y="36"/>
                </a:lnTo>
                <a:lnTo>
                  <a:pt x="473" y="36"/>
                </a:lnTo>
                <a:lnTo>
                  <a:pt x="473" y="36"/>
                </a:lnTo>
                <a:lnTo>
                  <a:pt x="473" y="36"/>
                </a:lnTo>
                <a:lnTo>
                  <a:pt x="473" y="36"/>
                </a:lnTo>
                <a:lnTo>
                  <a:pt x="473" y="36"/>
                </a:lnTo>
                <a:lnTo>
                  <a:pt x="473" y="36"/>
                </a:lnTo>
                <a:lnTo>
                  <a:pt x="473" y="36"/>
                </a:lnTo>
                <a:lnTo>
                  <a:pt x="473" y="36"/>
                </a:lnTo>
                <a:lnTo>
                  <a:pt x="473" y="36"/>
                </a:lnTo>
                <a:lnTo>
                  <a:pt x="473" y="36"/>
                </a:lnTo>
                <a:lnTo>
                  <a:pt x="473" y="36"/>
                </a:lnTo>
                <a:lnTo>
                  <a:pt x="473" y="36"/>
                </a:lnTo>
                <a:lnTo>
                  <a:pt x="473" y="36"/>
                </a:lnTo>
                <a:lnTo>
                  <a:pt x="473" y="36"/>
                </a:lnTo>
                <a:lnTo>
                  <a:pt x="473" y="36"/>
                </a:lnTo>
                <a:lnTo>
                  <a:pt x="473" y="36"/>
                </a:lnTo>
                <a:lnTo>
                  <a:pt x="474" y="36"/>
                </a:lnTo>
                <a:lnTo>
                  <a:pt x="474" y="36"/>
                </a:lnTo>
                <a:lnTo>
                  <a:pt x="474" y="36"/>
                </a:lnTo>
                <a:lnTo>
                  <a:pt x="474" y="36"/>
                </a:lnTo>
                <a:lnTo>
                  <a:pt x="474" y="36"/>
                </a:lnTo>
                <a:lnTo>
                  <a:pt x="474" y="36"/>
                </a:lnTo>
                <a:lnTo>
                  <a:pt x="474" y="36"/>
                </a:lnTo>
                <a:lnTo>
                  <a:pt x="474" y="36"/>
                </a:lnTo>
                <a:lnTo>
                  <a:pt x="474" y="36"/>
                </a:lnTo>
                <a:lnTo>
                  <a:pt x="474" y="36"/>
                </a:lnTo>
                <a:lnTo>
                  <a:pt x="474" y="36"/>
                </a:lnTo>
                <a:lnTo>
                  <a:pt x="474" y="36"/>
                </a:lnTo>
                <a:lnTo>
                  <a:pt x="475" y="36"/>
                </a:lnTo>
                <a:lnTo>
                  <a:pt x="475" y="36"/>
                </a:lnTo>
                <a:lnTo>
                  <a:pt x="475" y="36"/>
                </a:lnTo>
                <a:lnTo>
                  <a:pt x="475" y="36"/>
                </a:lnTo>
                <a:lnTo>
                  <a:pt x="475" y="36"/>
                </a:lnTo>
                <a:lnTo>
                  <a:pt x="475" y="36"/>
                </a:lnTo>
                <a:lnTo>
                  <a:pt x="475" y="36"/>
                </a:lnTo>
                <a:lnTo>
                  <a:pt x="475" y="36"/>
                </a:lnTo>
                <a:lnTo>
                  <a:pt x="475" y="36"/>
                </a:lnTo>
                <a:lnTo>
                  <a:pt x="475" y="36"/>
                </a:lnTo>
                <a:lnTo>
                  <a:pt x="475" y="36"/>
                </a:lnTo>
                <a:lnTo>
                  <a:pt x="475" y="36"/>
                </a:lnTo>
                <a:lnTo>
                  <a:pt x="475" y="36"/>
                </a:lnTo>
                <a:lnTo>
                  <a:pt x="475" y="36"/>
                </a:lnTo>
                <a:lnTo>
                  <a:pt x="475" y="36"/>
                </a:lnTo>
                <a:lnTo>
                  <a:pt x="475" y="36"/>
                </a:lnTo>
                <a:lnTo>
                  <a:pt x="475" y="36"/>
                </a:lnTo>
                <a:lnTo>
                  <a:pt x="475" y="36"/>
                </a:lnTo>
                <a:lnTo>
                  <a:pt x="475" y="36"/>
                </a:lnTo>
                <a:lnTo>
                  <a:pt x="475" y="36"/>
                </a:lnTo>
                <a:lnTo>
                  <a:pt x="475" y="36"/>
                </a:lnTo>
                <a:lnTo>
                  <a:pt x="475" y="36"/>
                </a:lnTo>
                <a:lnTo>
                  <a:pt x="475" y="36"/>
                </a:lnTo>
                <a:lnTo>
                  <a:pt x="475" y="36"/>
                </a:lnTo>
                <a:lnTo>
                  <a:pt x="476" y="36"/>
                </a:lnTo>
                <a:lnTo>
                  <a:pt x="476" y="36"/>
                </a:lnTo>
                <a:lnTo>
                  <a:pt x="476" y="36"/>
                </a:lnTo>
                <a:lnTo>
                  <a:pt x="476" y="36"/>
                </a:lnTo>
                <a:lnTo>
                  <a:pt x="476" y="36"/>
                </a:lnTo>
                <a:lnTo>
                  <a:pt x="476" y="36"/>
                </a:lnTo>
                <a:lnTo>
                  <a:pt x="476" y="36"/>
                </a:lnTo>
                <a:lnTo>
                  <a:pt x="476" y="36"/>
                </a:lnTo>
                <a:lnTo>
                  <a:pt x="476" y="36"/>
                </a:lnTo>
                <a:lnTo>
                  <a:pt x="476" y="36"/>
                </a:lnTo>
                <a:lnTo>
                  <a:pt x="476" y="36"/>
                </a:lnTo>
                <a:lnTo>
                  <a:pt x="476" y="36"/>
                </a:lnTo>
                <a:lnTo>
                  <a:pt x="476" y="36"/>
                </a:lnTo>
                <a:lnTo>
                  <a:pt x="476" y="36"/>
                </a:lnTo>
                <a:lnTo>
                  <a:pt x="476" y="36"/>
                </a:lnTo>
                <a:lnTo>
                  <a:pt x="476" y="36"/>
                </a:lnTo>
                <a:lnTo>
                  <a:pt x="476" y="36"/>
                </a:lnTo>
                <a:lnTo>
                  <a:pt x="476" y="36"/>
                </a:lnTo>
                <a:lnTo>
                  <a:pt x="477" y="36"/>
                </a:lnTo>
                <a:lnTo>
                  <a:pt x="477" y="36"/>
                </a:lnTo>
                <a:lnTo>
                  <a:pt x="477" y="36"/>
                </a:lnTo>
                <a:lnTo>
                  <a:pt x="477" y="36"/>
                </a:lnTo>
                <a:lnTo>
                  <a:pt x="477" y="36"/>
                </a:lnTo>
                <a:lnTo>
                  <a:pt x="477" y="36"/>
                </a:lnTo>
                <a:lnTo>
                  <a:pt x="477" y="36"/>
                </a:lnTo>
                <a:lnTo>
                  <a:pt x="477" y="36"/>
                </a:lnTo>
                <a:lnTo>
                  <a:pt x="477" y="36"/>
                </a:lnTo>
                <a:lnTo>
                  <a:pt x="477" y="36"/>
                </a:lnTo>
                <a:lnTo>
                  <a:pt x="477" y="36"/>
                </a:lnTo>
                <a:lnTo>
                  <a:pt x="477" y="36"/>
                </a:lnTo>
                <a:lnTo>
                  <a:pt x="477" y="36"/>
                </a:lnTo>
                <a:lnTo>
                  <a:pt x="477" y="36"/>
                </a:lnTo>
                <a:lnTo>
                  <a:pt x="477" y="36"/>
                </a:lnTo>
                <a:lnTo>
                  <a:pt x="477" y="36"/>
                </a:lnTo>
                <a:lnTo>
                  <a:pt x="477" y="36"/>
                </a:lnTo>
                <a:lnTo>
                  <a:pt x="477" y="36"/>
                </a:lnTo>
                <a:lnTo>
                  <a:pt x="477" y="36"/>
                </a:lnTo>
                <a:lnTo>
                  <a:pt x="477" y="36"/>
                </a:lnTo>
                <a:lnTo>
                  <a:pt x="477" y="36"/>
                </a:lnTo>
                <a:lnTo>
                  <a:pt x="477" y="36"/>
                </a:lnTo>
                <a:lnTo>
                  <a:pt x="477" y="36"/>
                </a:lnTo>
                <a:lnTo>
                  <a:pt x="477" y="36"/>
                </a:lnTo>
                <a:lnTo>
                  <a:pt x="477" y="36"/>
                </a:lnTo>
                <a:lnTo>
                  <a:pt x="477" y="36"/>
                </a:lnTo>
                <a:lnTo>
                  <a:pt x="477" y="36"/>
                </a:lnTo>
                <a:lnTo>
                  <a:pt x="477" y="36"/>
                </a:lnTo>
                <a:lnTo>
                  <a:pt x="477" y="36"/>
                </a:lnTo>
                <a:lnTo>
                  <a:pt x="477" y="36"/>
                </a:lnTo>
                <a:lnTo>
                  <a:pt x="477" y="36"/>
                </a:lnTo>
                <a:lnTo>
                  <a:pt x="477" y="36"/>
                </a:lnTo>
                <a:lnTo>
                  <a:pt x="477" y="36"/>
                </a:lnTo>
                <a:lnTo>
                  <a:pt x="477" y="36"/>
                </a:lnTo>
                <a:lnTo>
                  <a:pt x="477" y="36"/>
                </a:lnTo>
                <a:lnTo>
                  <a:pt x="477" y="36"/>
                </a:lnTo>
                <a:lnTo>
                  <a:pt x="477" y="36"/>
                </a:lnTo>
                <a:lnTo>
                  <a:pt x="477" y="36"/>
                </a:lnTo>
                <a:lnTo>
                  <a:pt x="477" y="36"/>
                </a:lnTo>
                <a:lnTo>
                  <a:pt x="477" y="36"/>
                </a:lnTo>
                <a:lnTo>
                  <a:pt x="477" y="36"/>
                </a:lnTo>
                <a:lnTo>
                  <a:pt x="477" y="36"/>
                </a:lnTo>
                <a:lnTo>
                  <a:pt x="477" y="36"/>
                </a:lnTo>
                <a:lnTo>
                  <a:pt x="477" y="36"/>
                </a:lnTo>
                <a:lnTo>
                  <a:pt x="477" y="36"/>
                </a:lnTo>
                <a:lnTo>
                  <a:pt x="477" y="36"/>
                </a:lnTo>
                <a:lnTo>
                  <a:pt x="477" y="36"/>
                </a:lnTo>
                <a:lnTo>
                  <a:pt x="477" y="36"/>
                </a:lnTo>
                <a:lnTo>
                  <a:pt x="478" y="36"/>
                </a:lnTo>
                <a:lnTo>
                  <a:pt x="478" y="36"/>
                </a:lnTo>
                <a:lnTo>
                  <a:pt x="478" y="36"/>
                </a:lnTo>
                <a:lnTo>
                  <a:pt x="478" y="36"/>
                </a:lnTo>
                <a:lnTo>
                  <a:pt x="478" y="36"/>
                </a:lnTo>
                <a:lnTo>
                  <a:pt x="478" y="36"/>
                </a:lnTo>
                <a:lnTo>
                  <a:pt x="478" y="36"/>
                </a:lnTo>
                <a:lnTo>
                  <a:pt x="478" y="36"/>
                </a:lnTo>
                <a:lnTo>
                  <a:pt x="478" y="36"/>
                </a:lnTo>
                <a:lnTo>
                  <a:pt x="478" y="36"/>
                </a:lnTo>
                <a:lnTo>
                  <a:pt x="478" y="36"/>
                </a:lnTo>
                <a:lnTo>
                  <a:pt x="478" y="36"/>
                </a:lnTo>
                <a:lnTo>
                  <a:pt x="478" y="36"/>
                </a:lnTo>
                <a:lnTo>
                  <a:pt x="478" y="36"/>
                </a:lnTo>
                <a:lnTo>
                  <a:pt x="478" y="36"/>
                </a:lnTo>
                <a:lnTo>
                  <a:pt x="478" y="36"/>
                </a:lnTo>
                <a:lnTo>
                  <a:pt x="478" y="36"/>
                </a:lnTo>
                <a:lnTo>
                  <a:pt x="478" y="36"/>
                </a:lnTo>
                <a:lnTo>
                  <a:pt x="478" y="36"/>
                </a:lnTo>
                <a:lnTo>
                  <a:pt x="478" y="36"/>
                </a:lnTo>
                <a:lnTo>
                  <a:pt x="478" y="36"/>
                </a:lnTo>
                <a:lnTo>
                  <a:pt x="478" y="36"/>
                </a:lnTo>
                <a:lnTo>
                  <a:pt x="478" y="36"/>
                </a:lnTo>
                <a:lnTo>
                  <a:pt x="478" y="36"/>
                </a:lnTo>
                <a:lnTo>
                  <a:pt x="478" y="36"/>
                </a:lnTo>
                <a:lnTo>
                  <a:pt x="478" y="36"/>
                </a:lnTo>
                <a:lnTo>
                  <a:pt x="478" y="36"/>
                </a:lnTo>
                <a:lnTo>
                  <a:pt x="478" y="36"/>
                </a:lnTo>
                <a:lnTo>
                  <a:pt x="478" y="36"/>
                </a:lnTo>
                <a:lnTo>
                  <a:pt x="478" y="36"/>
                </a:lnTo>
                <a:lnTo>
                  <a:pt x="478" y="36"/>
                </a:lnTo>
                <a:lnTo>
                  <a:pt x="478" y="36"/>
                </a:lnTo>
                <a:lnTo>
                  <a:pt x="478" y="36"/>
                </a:lnTo>
                <a:lnTo>
                  <a:pt x="478" y="36"/>
                </a:lnTo>
                <a:lnTo>
                  <a:pt x="478" y="36"/>
                </a:lnTo>
                <a:lnTo>
                  <a:pt x="478" y="36"/>
                </a:lnTo>
                <a:lnTo>
                  <a:pt x="478" y="36"/>
                </a:lnTo>
                <a:lnTo>
                  <a:pt x="478" y="36"/>
                </a:lnTo>
                <a:lnTo>
                  <a:pt x="478" y="36"/>
                </a:lnTo>
                <a:lnTo>
                  <a:pt x="479" y="36"/>
                </a:lnTo>
                <a:lnTo>
                  <a:pt x="479" y="36"/>
                </a:lnTo>
                <a:lnTo>
                  <a:pt x="479" y="36"/>
                </a:lnTo>
                <a:lnTo>
                  <a:pt x="479" y="36"/>
                </a:lnTo>
                <a:lnTo>
                  <a:pt x="479" y="36"/>
                </a:lnTo>
                <a:lnTo>
                  <a:pt x="479" y="36"/>
                </a:lnTo>
                <a:lnTo>
                  <a:pt x="479" y="36"/>
                </a:lnTo>
                <a:lnTo>
                  <a:pt x="479" y="36"/>
                </a:lnTo>
                <a:lnTo>
                  <a:pt x="479" y="36"/>
                </a:lnTo>
                <a:lnTo>
                  <a:pt x="479" y="36"/>
                </a:lnTo>
                <a:lnTo>
                  <a:pt x="479" y="36"/>
                </a:lnTo>
                <a:lnTo>
                  <a:pt x="479" y="36"/>
                </a:lnTo>
                <a:lnTo>
                  <a:pt x="479" y="36"/>
                </a:lnTo>
                <a:lnTo>
                  <a:pt x="479" y="36"/>
                </a:lnTo>
                <a:lnTo>
                  <a:pt x="479" y="36"/>
                </a:lnTo>
                <a:lnTo>
                  <a:pt x="479" y="36"/>
                </a:lnTo>
                <a:lnTo>
                  <a:pt x="479" y="36"/>
                </a:lnTo>
                <a:lnTo>
                  <a:pt x="479" y="36"/>
                </a:lnTo>
                <a:lnTo>
                  <a:pt x="479" y="36"/>
                </a:lnTo>
                <a:lnTo>
                  <a:pt x="479" y="36"/>
                </a:lnTo>
                <a:lnTo>
                  <a:pt x="479" y="36"/>
                </a:lnTo>
                <a:lnTo>
                  <a:pt x="479" y="36"/>
                </a:lnTo>
                <a:lnTo>
                  <a:pt x="479" y="36"/>
                </a:lnTo>
                <a:lnTo>
                  <a:pt x="479" y="36"/>
                </a:lnTo>
                <a:lnTo>
                  <a:pt x="479" y="36"/>
                </a:lnTo>
                <a:lnTo>
                  <a:pt x="479" y="36"/>
                </a:lnTo>
                <a:lnTo>
                  <a:pt x="479" y="36"/>
                </a:lnTo>
                <a:lnTo>
                  <a:pt x="479" y="36"/>
                </a:lnTo>
                <a:lnTo>
                  <a:pt x="479" y="36"/>
                </a:lnTo>
                <a:lnTo>
                  <a:pt x="479" y="36"/>
                </a:lnTo>
                <a:lnTo>
                  <a:pt x="479" y="36"/>
                </a:lnTo>
                <a:lnTo>
                  <a:pt x="479" y="36"/>
                </a:lnTo>
                <a:lnTo>
                  <a:pt x="479" y="36"/>
                </a:lnTo>
                <a:lnTo>
                  <a:pt x="480" y="36"/>
                </a:lnTo>
                <a:lnTo>
                  <a:pt x="480" y="36"/>
                </a:lnTo>
                <a:lnTo>
                  <a:pt x="480" y="36"/>
                </a:lnTo>
                <a:lnTo>
                  <a:pt x="480" y="36"/>
                </a:lnTo>
                <a:lnTo>
                  <a:pt x="480" y="36"/>
                </a:lnTo>
                <a:lnTo>
                  <a:pt x="480" y="36"/>
                </a:lnTo>
                <a:lnTo>
                  <a:pt x="480" y="36"/>
                </a:lnTo>
                <a:lnTo>
                  <a:pt x="480" y="36"/>
                </a:lnTo>
                <a:lnTo>
                  <a:pt x="480" y="36"/>
                </a:lnTo>
                <a:lnTo>
                  <a:pt x="480" y="36"/>
                </a:lnTo>
                <a:lnTo>
                  <a:pt x="480" y="36"/>
                </a:lnTo>
                <a:lnTo>
                  <a:pt x="480" y="36"/>
                </a:lnTo>
                <a:lnTo>
                  <a:pt x="480" y="36"/>
                </a:lnTo>
                <a:lnTo>
                  <a:pt x="480" y="36"/>
                </a:lnTo>
                <a:lnTo>
                  <a:pt x="480" y="36"/>
                </a:lnTo>
                <a:lnTo>
                  <a:pt x="480" y="36"/>
                </a:lnTo>
                <a:lnTo>
                  <a:pt x="480" y="36"/>
                </a:lnTo>
                <a:lnTo>
                  <a:pt x="480" y="36"/>
                </a:lnTo>
                <a:lnTo>
                  <a:pt x="480" y="36"/>
                </a:lnTo>
                <a:lnTo>
                  <a:pt x="480" y="36"/>
                </a:lnTo>
                <a:lnTo>
                  <a:pt x="480" y="36"/>
                </a:lnTo>
                <a:lnTo>
                  <a:pt x="480" y="36"/>
                </a:lnTo>
                <a:lnTo>
                  <a:pt x="480" y="36"/>
                </a:lnTo>
                <a:lnTo>
                  <a:pt x="480" y="36"/>
                </a:lnTo>
                <a:lnTo>
                  <a:pt x="480" y="36"/>
                </a:lnTo>
                <a:lnTo>
                  <a:pt x="480" y="36"/>
                </a:lnTo>
                <a:lnTo>
                  <a:pt x="480" y="36"/>
                </a:lnTo>
                <a:lnTo>
                  <a:pt x="480" y="36"/>
                </a:lnTo>
                <a:lnTo>
                  <a:pt x="480" y="36"/>
                </a:lnTo>
                <a:lnTo>
                  <a:pt x="480" y="36"/>
                </a:lnTo>
                <a:lnTo>
                  <a:pt x="480" y="36"/>
                </a:lnTo>
                <a:lnTo>
                  <a:pt x="480" y="36"/>
                </a:lnTo>
                <a:lnTo>
                  <a:pt x="480" y="36"/>
                </a:lnTo>
                <a:lnTo>
                  <a:pt x="481" y="36"/>
                </a:lnTo>
                <a:lnTo>
                  <a:pt x="481" y="36"/>
                </a:lnTo>
                <a:lnTo>
                  <a:pt x="481" y="36"/>
                </a:lnTo>
                <a:lnTo>
                  <a:pt x="481" y="36"/>
                </a:lnTo>
                <a:lnTo>
                  <a:pt x="481" y="36"/>
                </a:lnTo>
                <a:lnTo>
                  <a:pt x="481" y="36"/>
                </a:lnTo>
                <a:lnTo>
                  <a:pt x="481" y="36"/>
                </a:lnTo>
                <a:lnTo>
                  <a:pt x="481" y="36"/>
                </a:lnTo>
                <a:lnTo>
                  <a:pt x="481" y="36"/>
                </a:lnTo>
                <a:lnTo>
                  <a:pt x="481" y="36"/>
                </a:lnTo>
                <a:lnTo>
                  <a:pt x="481" y="36"/>
                </a:lnTo>
                <a:lnTo>
                  <a:pt x="481" y="36"/>
                </a:lnTo>
                <a:lnTo>
                  <a:pt x="482" y="36"/>
                </a:lnTo>
                <a:lnTo>
                  <a:pt x="482" y="36"/>
                </a:lnTo>
                <a:lnTo>
                  <a:pt x="482" y="36"/>
                </a:lnTo>
                <a:lnTo>
                  <a:pt x="482" y="36"/>
                </a:lnTo>
                <a:lnTo>
                  <a:pt x="482" y="36"/>
                </a:lnTo>
                <a:lnTo>
                  <a:pt x="482" y="36"/>
                </a:lnTo>
                <a:lnTo>
                  <a:pt x="482" y="36"/>
                </a:lnTo>
                <a:lnTo>
                  <a:pt x="482" y="36"/>
                </a:lnTo>
                <a:lnTo>
                  <a:pt x="482" y="36"/>
                </a:lnTo>
                <a:lnTo>
                  <a:pt x="482" y="36"/>
                </a:lnTo>
                <a:lnTo>
                  <a:pt x="482" y="36"/>
                </a:lnTo>
                <a:lnTo>
                  <a:pt x="482" y="36"/>
                </a:lnTo>
                <a:lnTo>
                  <a:pt x="482" y="36"/>
                </a:lnTo>
                <a:lnTo>
                  <a:pt x="482" y="36"/>
                </a:lnTo>
                <a:lnTo>
                  <a:pt x="482" y="36"/>
                </a:lnTo>
                <a:lnTo>
                  <a:pt x="482" y="36"/>
                </a:lnTo>
                <a:lnTo>
                  <a:pt x="482" y="36"/>
                </a:lnTo>
                <a:lnTo>
                  <a:pt x="482" y="36"/>
                </a:lnTo>
                <a:lnTo>
                  <a:pt x="482" y="36"/>
                </a:lnTo>
                <a:lnTo>
                  <a:pt x="482" y="36"/>
                </a:lnTo>
                <a:lnTo>
                  <a:pt x="482" y="36"/>
                </a:lnTo>
                <a:lnTo>
                  <a:pt x="482" y="36"/>
                </a:lnTo>
                <a:lnTo>
                  <a:pt x="482" y="36"/>
                </a:lnTo>
                <a:lnTo>
                  <a:pt x="482" y="36"/>
                </a:lnTo>
                <a:lnTo>
                  <a:pt x="482" y="36"/>
                </a:lnTo>
                <a:lnTo>
                  <a:pt x="482" y="36"/>
                </a:lnTo>
                <a:lnTo>
                  <a:pt x="482" y="36"/>
                </a:lnTo>
                <a:lnTo>
                  <a:pt x="482" y="36"/>
                </a:lnTo>
                <a:lnTo>
                  <a:pt x="482" y="36"/>
                </a:lnTo>
                <a:lnTo>
                  <a:pt x="482" y="36"/>
                </a:lnTo>
                <a:lnTo>
                  <a:pt x="482" y="36"/>
                </a:lnTo>
                <a:lnTo>
                  <a:pt x="482" y="36"/>
                </a:lnTo>
                <a:lnTo>
                  <a:pt x="482" y="36"/>
                </a:lnTo>
                <a:lnTo>
                  <a:pt x="482" y="36"/>
                </a:lnTo>
                <a:lnTo>
                  <a:pt x="482" y="36"/>
                </a:lnTo>
                <a:lnTo>
                  <a:pt x="482" y="36"/>
                </a:lnTo>
                <a:lnTo>
                  <a:pt x="483" y="36"/>
                </a:lnTo>
                <a:lnTo>
                  <a:pt x="483" y="36"/>
                </a:lnTo>
                <a:lnTo>
                  <a:pt x="483" y="36"/>
                </a:lnTo>
                <a:lnTo>
                  <a:pt x="483" y="36"/>
                </a:lnTo>
                <a:lnTo>
                  <a:pt x="483" y="36"/>
                </a:lnTo>
                <a:lnTo>
                  <a:pt x="483" y="36"/>
                </a:lnTo>
                <a:lnTo>
                  <a:pt x="483" y="36"/>
                </a:lnTo>
                <a:lnTo>
                  <a:pt x="483" y="36"/>
                </a:lnTo>
                <a:lnTo>
                  <a:pt x="483" y="36"/>
                </a:lnTo>
                <a:lnTo>
                  <a:pt x="483" y="36"/>
                </a:lnTo>
                <a:lnTo>
                  <a:pt x="483" y="36"/>
                </a:lnTo>
                <a:lnTo>
                  <a:pt x="483" y="36"/>
                </a:lnTo>
                <a:lnTo>
                  <a:pt x="483" y="36"/>
                </a:lnTo>
                <a:lnTo>
                  <a:pt x="483" y="36"/>
                </a:lnTo>
                <a:lnTo>
                  <a:pt x="483" y="36"/>
                </a:lnTo>
                <a:lnTo>
                  <a:pt x="483" y="36"/>
                </a:lnTo>
                <a:lnTo>
                  <a:pt x="483" y="36"/>
                </a:lnTo>
                <a:lnTo>
                  <a:pt x="483" y="36"/>
                </a:lnTo>
                <a:lnTo>
                  <a:pt x="483" y="36"/>
                </a:lnTo>
                <a:lnTo>
                  <a:pt x="483" y="36"/>
                </a:lnTo>
                <a:lnTo>
                  <a:pt x="483" y="36"/>
                </a:lnTo>
                <a:lnTo>
                  <a:pt x="484" y="36"/>
                </a:lnTo>
                <a:lnTo>
                  <a:pt x="484" y="36"/>
                </a:lnTo>
                <a:lnTo>
                  <a:pt x="484" y="36"/>
                </a:lnTo>
                <a:lnTo>
                  <a:pt x="484" y="36"/>
                </a:lnTo>
                <a:lnTo>
                  <a:pt x="484" y="36"/>
                </a:lnTo>
                <a:lnTo>
                  <a:pt x="484" y="36"/>
                </a:lnTo>
                <a:lnTo>
                  <a:pt x="484" y="36"/>
                </a:lnTo>
                <a:lnTo>
                  <a:pt x="484" y="36"/>
                </a:lnTo>
                <a:lnTo>
                  <a:pt x="484" y="36"/>
                </a:lnTo>
                <a:lnTo>
                  <a:pt x="484" y="36"/>
                </a:lnTo>
                <a:lnTo>
                  <a:pt x="484" y="36"/>
                </a:lnTo>
                <a:lnTo>
                  <a:pt x="484" y="36"/>
                </a:lnTo>
                <a:lnTo>
                  <a:pt x="485" y="36"/>
                </a:lnTo>
                <a:lnTo>
                  <a:pt x="485" y="36"/>
                </a:lnTo>
                <a:lnTo>
                  <a:pt x="485" y="36"/>
                </a:lnTo>
                <a:lnTo>
                  <a:pt x="485" y="36"/>
                </a:lnTo>
                <a:lnTo>
                  <a:pt x="485" y="36"/>
                </a:lnTo>
                <a:lnTo>
                  <a:pt x="485" y="36"/>
                </a:lnTo>
                <a:lnTo>
                  <a:pt x="485" y="36"/>
                </a:lnTo>
                <a:lnTo>
                  <a:pt x="485" y="36"/>
                </a:lnTo>
                <a:lnTo>
                  <a:pt x="485" y="36"/>
                </a:lnTo>
                <a:lnTo>
                  <a:pt x="485" y="36"/>
                </a:lnTo>
                <a:lnTo>
                  <a:pt x="485" y="36"/>
                </a:lnTo>
                <a:lnTo>
                  <a:pt x="485" y="36"/>
                </a:lnTo>
                <a:lnTo>
                  <a:pt x="486" y="36"/>
                </a:lnTo>
                <a:lnTo>
                  <a:pt x="486" y="36"/>
                </a:lnTo>
                <a:lnTo>
                  <a:pt x="486" y="36"/>
                </a:lnTo>
                <a:lnTo>
                  <a:pt x="486" y="36"/>
                </a:lnTo>
                <a:lnTo>
                  <a:pt x="486" y="36"/>
                </a:lnTo>
                <a:lnTo>
                  <a:pt x="486" y="36"/>
                </a:lnTo>
                <a:lnTo>
                  <a:pt x="487" y="36"/>
                </a:lnTo>
                <a:lnTo>
                  <a:pt x="487" y="36"/>
                </a:lnTo>
                <a:lnTo>
                  <a:pt x="487" y="36"/>
                </a:lnTo>
                <a:lnTo>
                  <a:pt x="487" y="36"/>
                </a:lnTo>
                <a:lnTo>
                  <a:pt x="487" y="36"/>
                </a:lnTo>
                <a:lnTo>
                  <a:pt x="487" y="36"/>
                </a:lnTo>
                <a:lnTo>
                  <a:pt x="487" y="36"/>
                </a:lnTo>
                <a:lnTo>
                  <a:pt x="487" y="36"/>
                </a:lnTo>
                <a:lnTo>
                  <a:pt x="487" y="36"/>
                </a:lnTo>
                <a:lnTo>
                  <a:pt x="487" y="36"/>
                </a:lnTo>
                <a:lnTo>
                  <a:pt x="487" y="36"/>
                </a:lnTo>
                <a:lnTo>
                  <a:pt x="487" y="36"/>
                </a:lnTo>
                <a:lnTo>
                  <a:pt x="487" y="36"/>
                </a:lnTo>
                <a:lnTo>
                  <a:pt x="487" y="36"/>
                </a:lnTo>
                <a:lnTo>
                  <a:pt x="487" y="36"/>
                </a:lnTo>
                <a:lnTo>
                  <a:pt x="488" y="36"/>
                </a:lnTo>
                <a:lnTo>
                  <a:pt x="488" y="36"/>
                </a:lnTo>
                <a:lnTo>
                  <a:pt x="488" y="36"/>
                </a:lnTo>
                <a:lnTo>
                  <a:pt x="488" y="36"/>
                </a:lnTo>
                <a:lnTo>
                  <a:pt x="488" y="36"/>
                </a:lnTo>
                <a:lnTo>
                  <a:pt x="488" y="36"/>
                </a:lnTo>
                <a:lnTo>
                  <a:pt x="488" y="36"/>
                </a:lnTo>
                <a:lnTo>
                  <a:pt x="488" y="36"/>
                </a:lnTo>
                <a:lnTo>
                  <a:pt x="488" y="36"/>
                </a:lnTo>
                <a:lnTo>
                  <a:pt x="488" y="36"/>
                </a:lnTo>
                <a:lnTo>
                  <a:pt x="488" y="36"/>
                </a:lnTo>
                <a:lnTo>
                  <a:pt x="488" y="36"/>
                </a:lnTo>
                <a:lnTo>
                  <a:pt x="488" y="36"/>
                </a:lnTo>
                <a:lnTo>
                  <a:pt x="488" y="36"/>
                </a:lnTo>
                <a:lnTo>
                  <a:pt x="488" y="36"/>
                </a:lnTo>
                <a:lnTo>
                  <a:pt x="489" y="36"/>
                </a:lnTo>
                <a:lnTo>
                  <a:pt x="489" y="36"/>
                </a:lnTo>
                <a:lnTo>
                  <a:pt x="489" y="36"/>
                </a:lnTo>
                <a:lnTo>
                  <a:pt x="489" y="36"/>
                </a:lnTo>
                <a:lnTo>
                  <a:pt x="489" y="36"/>
                </a:lnTo>
                <a:lnTo>
                  <a:pt x="489" y="36"/>
                </a:lnTo>
                <a:lnTo>
                  <a:pt x="489" y="36"/>
                </a:lnTo>
                <a:lnTo>
                  <a:pt x="489" y="36"/>
                </a:lnTo>
                <a:lnTo>
                  <a:pt x="489" y="36"/>
                </a:lnTo>
                <a:lnTo>
                  <a:pt x="490" y="36"/>
                </a:lnTo>
                <a:lnTo>
                  <a:pt x="490" y="36"/>
                </a:lnTo>
                <a:lnTo>
                  <a:pt x="490" y="36"/>
                </a:lnTo>
                <a:lnTo>
                  <a:pt x="490" y="36"/>
                </a:lnTo>
                <a:lnTo>
                  <a:pt x="490" y="36"/>
                </a:lnTo>
                <a:lnTo>
                  <a:pt x="490" y="36"/>
                </a:lnTo>
                <a:lnTo>
                  <a:pt x="490" y="36"/>
                </a:lnTo>
                <a:lnTo>
                  <a:pt x="490" y="36"/>
                </a:lnTo>
                <a:lnTo>
                  <a:pt x="490" y="36"/>
                </a:lnTo>
                <a:lnTo>
                  <a:pt x="490" y="36"/>
                </a:lnTo>
                <a:lnTo>
                  <a:pt x="490" y="36"/>
                </a:lnTo>
                <a:lnTo>
                  <a:pt x="490" y="36"/>
                </a:lnTo>
                <a:lnTo>
                  <a:pt x="490" y="36"/>
                </a:lnTo>
                <a:lnTo>
                  <a:pt x="490" y="36"/>
                </a:lnTo>
                <a:lnTo>
                  <a:pt x="490" y="36"/>
                </a:lnTo>
                <a:lnTo>
                  <a:pt x="491" y="36"/>
                </a:lnTo>
                <a:lnTo>
                  <a:pt x="491" y="36"/>
                </a:lnTo>
                <a:lnTo>
                  <a:pt x="491" y="36"/>
                </a:lnTo>
                <a:lnTo>
                  <a:pt x="491" y="36"/>
                </a:lnTo>
                <a:lnTo>
                  <a:pt x="491" y="36"/>
                </a:lnTo>
                <a:lnTo>
                  <a:pt x="491" y="36"/>
                </a:lnTo>
                <a:lnTo>
                  <a:pt x="491" y="36"/>
                </a:lnTo>
                <a:lnTo>
                  <a:pt x="491" y="36"/>
                </a:lnTo>
                <a:lnTo>
                  <a:pt x="491" y="36"/>
                </a:lnTo>
                <a:lnTo>
                  <a:pt x="492" y="36"/>
                </a:lnTo>
                <a:lnTo>
                  <a:pt x="492" y="36"/>
                </a:lnTo>
                <a:lnTo>
                  <a:pt x="492" y="36"/>
                </a:lnTo>
                <a:lnTo>
                  <a:pt x="492" y="36"/>
                </a:lnTo>
                <a:lnTo>
                  <a:pt x="492" y="36"/>
                </a:lnTo>
                <a:lnTo>
                  <a:pt x="492" y="36"/>
                </a:lnTo>
                <a:lnTo>
                  <a:pt x="492" y="36"/>
                </a:lnTo>
                <a:lnTo>
                  <a:pt x="492" y="36"/>
                </a:lnTo>
                <a:lnTo>
                  <a:pt x="492" y="36"/>
                </a:lnTo>
                <a:lnTo>
                  <a:pt x="493" y="36"/>
                </a:lnTo>
                <a:lnTo>
                  <a:pt x="493" y="36"/>
                </a:lnTo>
                <a:lnTo>
                  <a:pt x="493" y="36"/>
                </a:lnTo>
                <a:lnTo>
                  <a:pt x="493" y="36"/>
                </a:lnTo>
                <a:lnTo>
                  <a:pt x="493" y="36"/>
                </a:lnTo>
                <a:lnTo>
                  <a:pt x="493" y="36"/>
                </a:lnTo>
                <a:lnTo>
                  <a:pt x="493" y="36"/>
                </a:lnTo>
                <a:lnTo>
                  <a:pt x="493" y="36"/>
                </a:lnTo>
                <a:lnTo>
                  <a:pt x="493" y="36"/>
                </a:lnTo>
                <a:lnTo>
                  <a:pt x="493" y="36"/>
                </a:lnTo>
                <a:lnTo>
                  <a:pt x="493" y="36"/>
                </a:lnTo>
                <a:lnTo>
                  <a:pt x="493" y="36"/>
                </a:lnTo>
                <a:lnTo>
                  <a:pt x="494" y="36"/>
                </a:lnTo>
                <a:lnTo>
                  <a:pt x="494" y="36"/>
                </a:lnTo>
                <a:lnTo>
                  <a:pt x="494" y="36"/>
                </a:lnTo>
                <a:lnTo>
                  <a:pt x="494" y="36"/>
                </a:lnTo>
                <a:lnTo>
                  <a:pt x="494" y="36"/>
                </a:lnTo>
                <a:lnTo>
                  <a:pt x="494" y="36"/>
                </a:lnTo>
                <a:lnTo>
                  <a:pt x="494" y="36"/>
                </a:lnTo>
                <a:lnTo>
                  <a:pt x="494" y="36"/>
                </a:lnTo>
                <a:lnTo>
                  <a:pt x="494" y="36"/>
                </a:lnTo>
                <a:lnTo>
                  <a:pt x="494" y="36"/>
                </a:lnTo>
                <a:lnTo>
                  <a:pt x="494" y="36"/>
                </a:lnTo>
                <a:lnTo>
                  <a:pt x="494" y="36"/>
                </a:lnTo>
                <a:lnTo>
                  <a:pt x="494" y="36"/>
                </a:lnTo>
                <a:lnTo>
                  <a:pt x="494" y="36"/>
                </a:lnTo>
                <a:lnTo>
                  <a:pt x="494" y="36"/>
                </a:lnTo>
                <a:lnTo>
                  <a:pt x="494" y="36"/>
                </a:lnTo>
                <a:lnTo>
                  <a:pt x="494" y="37"/>
                </a:lnTo>
                <a:lnTo>
                  <a:pt x="494" y="37"/>
                </a:lnTo>
                <a:lnTo>
                  <a:pt x="495" y="37"/>
                </a:lnTo>
                <a:lnTo>
                  <a:pt x="495" y="37"/>
                </a:lnTo>
                <a:lnTo>
                  <a:pt x="495" y="37"/>
                </a:lnTo>
                <a:lnTo>
                  <a:pt x="495" y="37"/>
                </a:lnTo>
                <a:lnTo>
                  <a:pt x="495" y="37"/>
                </a:lnTo>
                <a:lnTo>
                  <a:pt x="495" y="37"/>
                </a:lnTo>
                <a:lnTo>
                  <a:pt x="495" y="37"/>
                </a:lnTo>
                <a:lnTo>
                  <a:pt x="495" y="37"/>
                </a:lnTo>
                <a:lnTo>
                  <a:pt x="495" y="37"/>
                </a:lnTo>
                <a:lnTo>
                  <a:pt x="496" y="37"/>
                </a:lnTo>
                <a:lnTo>
                  <a:pt x="496" y="37"/>
                </a:lnTo>
                <a:lnTo>
                  <a:pt x="496" y="37"/>
                </a:lnTo>
                <a:lnTo>
                  <a:pt x="497" y="37"/>
                </a:lnTo>
                <a:lnTo>
                  <a:pt x="497" y="37"/>
                </a:lnTo>
                <a:lnTo>
                  <a:pt x="497" y="37"/>
                </a:lnTo>
                <a:lnTo>
                  <a:pt x="497" y="37"/>
                </a:lnTo>
                <a:lnTo>
                  <a:pt x="497" y="37"/>
                </a:lnTo>
                <a:lnTo>
                  <a:pt x="497" y="37"/>
                </a:lnTo>
                <a:lnTo>
                  <a:pt x="497" y="37"/>
                </a:lnTo>
                <a:lnTo>
                  <a:pt x="497" y="37"/>
                </a:lnTo>
                <a:lnTo>
                  <a:pt x="497" y="37"/>
                </a:lnTo>
                <a:lnTo>
                  <a:pt x="497" y="37"/>
                </a:lnTo>
                <a:lnTo>
                  <a:pt x="497" y="37"/>
                </a:lnTo>
                <a:lnTo>
                  <a:pt x="497" y="37"/>
                </a:lnTo>
                <a:lnTo>
                  <a:pt x="497" y="37"/>
                </a:lnTo>
                <a:lnTo>
                  <a:pt x="497" y="37"/>
                </a:lnTo>
                <a:lnTo>
                  <a:pt x="497" y="37"/>
                </a:lnTo>
                <a:lnTo>
                  <a:pt x="497" y="37"/>
                </a:lnTo>
                <a:lnTo>
                  <a:pt x="497" y="37"/>
                </a:lnTo>
                <a:lnTo>
                  <a:pt x="497" y="37"/>
                </a:lnTo>
                <a:lnTo>
                  <a:pt x="497" y="37"/>
                </a:lnTo>
                <a:lnTo>
                  <a:pt x="497" y="37"/>
                </a:lnTo>
                <a:lnTo>
                  <a:pt x="497" y="37"/>
                </a:lnTo>
                <a:lnTo>
                  <a:pt x="497" y="37"/>
                </a:lnTo>
                <a:lnTo>
                  <a:pt x="497" y="37"/>
                </a:lnTo>
                <a:lnTo>
                  <a:pt x="497" y="37"/>
                </a:lnTo>
                <a:lnTo>
                  <a:pt x="497" y="37"/>
                </a:lnTo>
                <a:lnTo>
                  <a:pt x="497" y="37"/>
                </a:lnTo>
                <a:lnTo>
                  <a:pt x="497" y="37"/>
                </a:lnTo>
                <a:lnTo>
                  <a:pt x="498" y="37"/>
                </a:lnTo>
                <a:lnTo>
                  <a:pt x="498" y="37"/>
                </a:lnTo>
                <a:lnTo>
                  <a:pt x="498" y="37"/>
                </a:lnTo>
                <a:lnTo>
                  <a:pt x="498" y="37"/>
                </a:lnTo>
                <a:lnTo>
                  <a:pt x="498" y="37"/>
                </a:lnTo>
                <a:lnTo>
                  <a:pt x="498" y="37"/>
                </a:lnTo>
                <a:lnTo>
                  <a:pt x="500" y="37"/>
                </a:lnTo>
                <a:lnTo>
                  <a:pt x="500" y="37"/>
                </a:lnTo>
                <a:lnTo>
                  <a:pt x="500" y="37"/>
                </a:lnTo>
                <a:lnTo>
                  <a:pt x="500" y="37"/>
                </a:lnTo>
                <a:lnTo>
                  <a:pt x="500" y="37"/>
                </a:lnTo>
                <a:lnTo>
                  <a:pt x="500" y="37"/>
                </a:lnTo>
                <a:lnTo>
                  <a:pt x="501" y="37"/>
                </a:lnTo>
                <a:lnTo>
                  <a:pt x="501" y="37"/>
                </a:lnTo>
                <a:lnTo>
                  <a:pt x="501" y="37"/>
                </a:lnTo>
                <a:lnTo>
                  <a:pt x="501" y="37"/>
                </a:lnTo>
                <a:lnTo>
                  <a:pt x="501" y="37"/>
                </a:lnTo>
                <a:lnTo>
                  <a:pt x="501" y="37"/>
                </a:lnTo>
                <a:lnTo>
                  <a:pt x="501" y="37"/>
                </a:lnTo>
                <a:lnTo>
                  <a:pt x="501" y="37"/>
                </a:lnTo>
                <a:lnTo>
                  <a:pt x="501" y="37"/>
                </a:lnTo>
                <a:lnTo>
                  <a:pt x="501" y="37"/>
                </a:lnTo>
                <a:lnTo>
                  <a:pt x="501" y="37"/>
                </a:lnTo>
                <a:lnTo>
                  <a:pt x="501" y="37"/>
                </a:lnTo>
                <a:lnTo>
                  <a:pt x="501" y="37"/>
                </a:lnTo>
                <a:lnTo>
                  <a:pt x="501" y="37"/>
                </a:lnTo>
                <a:lnTo>
                  <a:pt x="501" y="37"/>
                </a:lnTo>
                <a:lnTo>
                  <a:pt x="502" y="37"/>
                </a:lnTo>
                <a:lnTo>
                  <a:pt x="502" y="38"/>
                </a:lnTo>
                <a:lnTo>
                  <a:pt x="502" y="38"/>
                </a:lnTo>
                <a:lnTo>
                  <a:pt x="502" y="38"/>
                </a:lnTo>
                <a:lnTo>
                  <a:pt x="502" y="38"/>
                </a:lnTo>
                <a:lnTo>
                  <a:pt x="502" y="38"/>
                </a:lnTo>
                <a:lnTo>
                  <a:pt x="502" y="38"/>
                </a:lnTo>
                <a:lnTo>
                  <a:pt x="502" y="38"/>
                </a:lnTo>
                <a:lnTo>
                  <a:pt x="502" y="38"/>
                </a:lnTo>
                <a:lnTo>
                  <a:pt x="502" y="38"/>
                </a:lnTo>
                <a:lnTo>
                  <a:pt x="502" y="38"/>
                </a:lnTo>
                <a:lnTo>
                  <a:pt x="502" y="38"/>
                </a:lnTo>
                <a:lnTo>
                  <a:pt x="504" y="38"/>
                </a:lnTo>
                <a:lnTo>
                  <a:pt x="504" y="38"/>
                </a:lnTo>
                <a:lnTo>
                  <a:pt x="504" y="38"/>
                </a:lnTo>
                <a:lnTo>
                  <a:pt x="504" y="38"/>
                </a:lnTo>
                <a:lnTo>
                  <a:pt x="504" y="38"/>
                </a:lnTo>
                <a:lnTo>
                  <a:pt x="504" y="38"/>
                </a:lnTo>
                <a:lnTo>
                  <a:pt x="504" y="38"/>
                </a:lnTo>
                <a:lnTo>
                  <a:pt x="504" y="39"/>
                </a:lnTo>
                <a:lnTo>
                  <a:pt x="504" y="39"/>
                </a:lnTo>
                <a:lnTo>
                  <a:pt x="504" y="39"/>
                </a:lnTo>
                <a:lnTo>
                  <a:pt x="504" y="39"/>
                </a:lnTo>
                <a:lnTo>
                  <a:pt x="504" y="39"/>
                </a:lnTo>
                <a:lnTo>
                  <a:pt x="504" y="39"/>
                </a:lnTo>
                <a:lnTo>
                  <a:pt x="504" y="39"/>
                </a:lnTo>
                <a:lnTo>
                  <a:pt x="504" y="39"/>
                </a:lnTo>
                <a:lnTo>
                  <a:pt x="505" y="39"/>
                </a:lnTo>
                <a:lnTo>
                  <a:pt x="505" y="39"/>
                </a:lnTo>
                <a:lnTo>
                  <a:pt x="505" y="39"/>
                </a:lnTo>
                <a:lnTo>
                  <a:pt x="506" y="39"/>
                </a:lnTo>
                <a:lnTo>
                  <a:pt x="506" y="39"/>
                </a:lnTo>
                <a:lnTo>
                  <a:pt x="506" y="39"/>
                </a:lnTo>
                <a:lnTo>
                  <a:pt x="507" y="39"/>
                </a:lnTo>
                <a:lnTo>
                  <a:pt x="507" y="39"/>
                </a:lnTo>
                <a:lnTo>
                  <a:pt x="507" y="39"/>
                </a:lnTo>
                <a:lnTo>
                  <a:pt x="507" y="39"/>
                </a:lnTo>
                <a:lnTo>
                  <a:pt x="507" y="39"/>
                </a:lnTo>
                <a:lnTo>
                  <a:pt x="507" y="39"/>
                </a:lnTo>
                <a:lnTo>
                  <a:pt x="507" y="39"/>
                </a:lnTo>
                <a:lnTo>
                  <a:pt x="507" y="39"/>
                </a:lnTo>
                <a:lnTo>
                  <a:pt x="507" y="39"/>
                </a:lnTo>
                <a:lnTo>
                  <a:pt x="507" y="39"/>
                </a:lnTo>
                <a:lnTo>
                  <a:pt x="507" y="39"/>
                </a:lnTo>
                <a:lnTo>
                  <a:pt x="507" y="39"/>
                </a:lnTo>
                <a:lnTo>
                  <a:pt x="508" y="39"/>
                </a:lnTo>
                <a:lnTo>
                  <a:pt x="508" y="39"/>
                </a:lnTo>
                <a:lnTo>
                  <a:pt x="508" y="39"/>
                </a:lnTo>
                <a:lnTo>
                  <a:pt x="508" y="39"/>
                </a:lnTo>
                <a:lnTo>
                  <a:pt x="508" y="39"/>
                </a:lnTo>
                <a:lnTo>
                  <a:pt x="508" y="39"/>
                </a:lnTo>
                <a:lnTo>
                  <a:pt x="508" y="39"/>
                </a:lnTo>
                <a:lnTo>
                  <a:pt x="508" y="39"/>
                </a:lnTo>
                <a:lnTo>
                  <a:pt x="508" y="39"/>
                </a:lnTo>
                <a:lnTo>
                  <a:pt x="508" y="39"/>
                </a:lnTo>
                <a:lnTo>
                  <a:pt x="508" y="39"/>
                </a:lnTo>
                <a:lnTo>
                  <a:pt x="508" y="39"/>
                </a:lnTo>
                <a:lnTo>
                  <a:pt x="508" y="39"/>
                </a:lnTo>
                <a:lnTo>
                  <a:pt x="508" y="39"/>
                </a:lnTo>
                <a:lnTo>
                  <a:pt x="508" y="39"/>
                </a:lnTo>
                <a:lnTo>
                  <a:pt x="509" y="39"/>
                </a:lnTo>
                <a:lnTo>
                  <a:pt x="509" y="39"/>
                </a:lnTo>
                <a:lnTo>
                  <a:pt x="509" y="39"/>
                </a:lnTo>
                <a:lnTo>
                  <a:pt x="509" y="39"/>
                </a:lnTo>
                <a:lnTo>
                  <a:pt x="509" y="39"/>
                </a:lnTo>
                <a:lnTo>
                  <a:pt x="509" y="39"/>
                </a:lnTo>
                <a:lnTo>
                  <a:pt x="510" y="39"/>
                </a:lnTo>
                <a:lnTo>
                  <a:pt x="510" y="39"/>
                </a:lnTo>
                <a:lnTo>
                  <a:pt x="510" y="39"/>
                </a:lnTo>
                <a:lnTo>
                  <a:pt x="510" y="39"/>
                </a:lnTo>
                <a:lnTo>
                  <a:pt x="510" y="39"/>
                </a:lnTo>
                <a:lnTo>
                  <a:pt x="510" y="39"/>
                </a:lnTo>
                <a:lnTo>
                  <a:pt x="510" y="39"/>
                </a:lnTo>
                <a:lnTo>
                  <a:pt x="510" y="39"/>
                </a:lnTo>
                <a:lnTo>
                  <a:pt x="510" y="39"/>
                </a:lnTo>
                <a:lnTo>
                  <a:pt x="510" y="39"/>
                </a:lnTo>
                <a:lnTo>
                  <a:pt x="510" y="39"/>
                </a:lnTo>
                <a:lnTo>
                  <a:pt x="510" y="39"/>
                </a:lnTo>
                <a:lnTo>
                  <a:pt x="511" y="39"/>
                </a:lnTo>
                <a:lnTo>
                  <a:pt x="511" y="39"/>
                </a:lnTo>
                <a:lnTo>
                  <a:pt x="511" y="39"/>
                </a:lnTo>
                <a:lnTo>
                  <a:pt x="512" y="39"/>
                </a:lnTo>
                <a:lnTo>
                  <a:pt x="512" y="39"/>
                </a:lnTo>
                <a:lnTo>
                  <a:pt x="512" y="39"/>
                </a:lnTo>
                <a:lnTo>
                  <a:pt x="512" y="39"/>
                </a:lnTo>
                <a:lnTo>
                  <a:pt x="512" y="39"/>
                </a:lnTo>
                <a:lnTo>
                  <a:pt x="512" y="39"/>
                </a:lnTo>
                <a:lnTo>
                  <a:pt x="513" y="39"/>
                </a:lnTo>
                <a:lnTo>
                  <a:pt x="513" y="39"/>
                </a:lnTo>
                <a:lnTo>
                  <a:pt x="513" y="39"/>
                </a:lnTo>
                <a:lnTo>
                  <a:pt x="513" y="39"/>
                </a:lnTo>
                <a:lnTo>
                  <a:pt x="513" y="39"/>
                </a:lnTo>
                <a:lnTo>
                  <a:pt x="513" y="39"/>
                </a:lnTo>
                <a:lnTo>
                  <a:pt x="513" y="39"/>
                </a:lnTo>
                <a:lnTo>
                  <a:pt x="513" y="39"/>
                </a:lnTo>
                <a:lnTo>
                  <a:pt x="513" y="39"/>
                </a:lnTo>
                <a:lnTo>
                  <a:pt x="514" y="39"/>
                </a:lnTo>
                <a:lnTo>
                  <a:pt x="514" y="39"/>
                </a:lnTo>
                <a:lnTo>
                  <a:pt x="514" y="39"/>
                </a:lnTo>
                <a:lnTo>
                  <a:pt x="516" y="39"/>
                </a:lnTo>
                <a:lnTo>
                  <a:pt x="516" y="39"/>
                </a:lnTo>
                <a:lnTo>
                  <a:pt x="516" y="39"/>
                </a:lnTo>
                <a:lnTo>
                  <a:pt x="517" y="39"/>
                </a:lnTo>
                <a:lnTo>
                  <a:pt x="517" y="40"/>
                </a:lnTo>
                <a:lnTo>
                  <a:pt x="517" y="40"/>
                </a:lnTo>
                <a:lnTo>
                  <a:pt x="517" y="40"/>
                </a:lnTo>
                <a:lnTo>
                  <a:pt x="517" y="40"/>
                </a:lnTo>
                <a:lnTo>
                  <a:pt x="517" y="40"/>
                </a:lnTo>
                <a:lnTo>
                  <a:pt x="517" y="40"/>
                </a:lnTo>
                <a:lnTo>
                  <a:pt x="517" y="40"/>
                </a:lnTo>
                <a:lnTo>
                  <a:pt x="517" y="40"/>
                </a:lnTo>
                <a:lnTo>
                  <a:pt x="517" y="40"/>
                </a:lnTo>
                <a:lnTo>
                  <a:pt x="517" y="40"/>
                </a:lnTo>
                <a:lnTo>
                  <a:pt x="517" y="40"/>
                </a:lnTo>
                <a:lnTo>
                  <a:pt x="517" y="40"/>
                </a:lnTo>
                <a:lnTo>
                  <a:pt x="517" y="40"/>
                </a:lnTo>
                <a:lnTo>
                  <a:pt x="517" y="40"/>
                </a:lnTo>
                <a:lnTo>
                  <a:pt x="517" y="40"/>
                </a:lnTo>
                <a:lnTo>
                  <a:pt x="517" y="40"/>
                </a:lnTo>
                <a:lnTo>
                  <a:pt x="517" y="40"/>
                </a:lnTo>
                <a:lnTo>
                  <a:pt x="517" y="40"/>
                </a:lnTo>
                <a:lnTo>
                  <a:pt x="517" y="40"/>
                </a:lnTo>
                <a:lnTo>
                  <a:pt x="517" y="40"/>
                </a:lnTo>
                <a:lnTo>
                  <a:pt x="518" y="40"/>
                </a:lnTo>
                <a:lnTo>
                  <a:pt x="518" y="40"/>
                </a:lnTo>
                <a:lnTo>
                  <a:pt x="518" y="40"/>
                </a:lnTo>
                <a:lnTo>
                  <a:pt x="518" y="40"/>
                </a:lnTo>
                <a:lnTo>
                  <a:pt x="518" y="40"/>
                </a:lnTo>
                <a:lnTo>
                  <a:pt x="518" y="40"/>
                </a:lnTo>
                <a:lnTo>
                  <a:pt x="518" y="40"/>
                </a:lnTo>
                <a:lnTo>
                  <a:pt x="518" y="40"/>
                </a:lnTo>
                <a:lnTo>
                  <a:pt x="518" y="40"/>
                </a:lnTo>
                <a:lnTo>
                  <a:pt x="519" y="40"/>
                </a:lnTo>
                <a:lnTo>
                  <a:pt x="519" y="40"/>
                </a:lnTo>
                <a:lnTo>
                  <a:pt x="519" y="40"/>
                </a:lnTo>
                <a:lnTo>
                  <a:pt x="519" y="40"/>
                </a:lnTo>
                <a:lnTo>
                  <a:pt x="519" y="40"/>
                </a:lnTo>
                <a:lnTo>
                  <a:pt x="519" y="40"/>
                </a:lnTo>
                <a:lnTo>
                  <a:pt x="519" y="40"/>
                </a:lnTo>
                <a:lnTo>
                  <a:pt x="519" y="40"/>
                </a:lnTo>
                <a:lnTo>
                  <a:pt x="519" y="40"/>
                </a:lnTo>
                <a:lnTo>
                  <a:pt x="520" y="40"/>
                </a:lnTo>
                <a:lnTo>
                  <a:pt x="520" y="40"/>
                </a:lnTo>
                <a:lnTo>
                  <a:pt x="520" y="40"/>
                </a:lnTo>
                <a:lnTo>
                  <a:pt x="520" y="40"/>
                </a:lnTo>
                <a:lnTo>
                  <a:pt x="520" y="40"/>
                </a:lnTo>
                <a:lnTo>
                  <a:pt x="520" y="40"/>
                </a:lnTo>
                <a:lnTo>
                  <a:pt x="521" y="40"/>
                </a:lnTo>
                <a:lnTo>
                  <a:pt x="521" y="40"/>
                </a:lnTo>
                <a:lnTo>
                  <a:pt x="521" y="40"/>
                </a:lnTo>
                <a:lnTo>
                  <a:pt x="521" y="40"/>
                </a:lnTo>
                <a:lnTo>
                  <a:pt x="521" y="40"/>
                </a:lnTo>
                <a:lnTo>
                  <a:pt x="521" y="40"/>
                </a:lnTo>
                <a:lnTo>
                  <a:pt x="521" y="40"/>
                </a:lnTo>
                <a:lnTo>
                  <a:pt x="521" y="40"/>
                </a:lnTo>
                <a:lnTo>
                  <a:pt x="521" y="40"/>
                </a:lnTo>
                <a:lnTo>
                  <a:pt x="521" y="40"/>
                </a:lnTo>
                <a:lnTo>
                  <a:pt x="521" y="40"/>
                </a:lnTo>
                <a:lnTo>
                  <a:pt x="521" y="40"/>
                </a:lnTo>
                <a:lnTo>
                  <a:pt x="521" y="40"/>
                </a:lnTo>
                <a:lnTo>
                  <a:pt x="521" y="40"/>
                </a:lnTo>
                <a:lnTo>
                  <a:pt x="521" y="40"/>
                </a:lnTo>
                <a:lnTo>
                  <a:pt x="522" y="40"/>
                </a:lnTo>
                <a:lnTo>
                  <a:pt x="522" y="40"/>
                </a:lnTo>
                <a:lnTo>
                  <a:pt x="522" y="40"/>
                </a:lnTo>
                <a:lnTo>
                  <a:pt x="522" y="40"/>
                </a:lnTo>
                <a:lnTo>
                  <a:pt x="522" y="40"/>
                </a:lnTo>
                <a:lnTo>
                  <a:pt x="522" y="40"/>
                </a:lnTo>
                <a:lnTo>
                  <a:pt x="523" y="40"/>
                </a:lnTo>
                <a:lnTo>
                  <a:pt x="523" y="40"/>
                </a:lnTo>
                <a:lnTo>
                  <a:pt x="523" y="40"/>
                </a:lnTo>
                <a:lnTo>
                  <a:pt x="523" y="40"/>
                </a:lnTo>
                <a:lnTo>
                  <a:pt x="523" y="40"/>
                </a:lnTo>
                <a:lnTo>
                  <a:pt x="523" y="40"/>
                </a:lnTo>
                <a:lnTo>
                  <a:pt x="523" y="40"/>
                </a:lnTo>
                <a:lnTo>
                  <a:pt x="523" y="40"/>
                </a:lnTo>
                <a:lnTo>
                  <a:pt x="523" y="40"/>
                </a:lnTo>
                <a:lnTo>
                  <a:pt x="523" y="40"/>
                </a:lnTo>
                <a:lnTo>
                  <a:pt x="523" y="40"/>
                </a:lnTo>
                <a:lnTo>
                  <a:pt x="523" y="40"/>
                </a:lnTo>
                <a:lnTo>
                  <a:pt x="523" y="40"/>
                </a:lnTo>
                <a:lnTo>
                  <a:pt x="523" y="40"/>
                </a:lnTo>
                <a:lnTo>
                  <a:pt x="523" y="40"/>
                </a:lnTo>
                <a:lnTo>
                  <a:pt x="524" y="40"/>
                </a:lnTo>
                <a:lnTo>
                  <a:pt x="524" y="40"/>
                </a:lnTo>
                <a:lnTo>
                  <a:pt x="524" y="40"/>
                </a:lnTo>
                <a:lnTo>
                  <a:pt x="526" y="40"/>
                </a:lnTo>
                <a:lnTo>
                  <a:pt x="526" y="40"/>
                </a:lnTo>
                <a:lnTo>
                  <a:pt x="526" y="40"/>
                </a:lnTo>
                <a:lnTo>
                  <a:pt x="526" y="40"/>
                </a:lnTo>
                <a:lnTo>
                  <a:pt x="526" y="40"/>
                </a:lnTo>
                <a:lnTo>
                  <a:pt x="526" y="40"/>
                </a:lnTo>
                <a:lnTo>
                  <a:pt x="526" y="40"/>
                </a:lnTo>
                <a:lnTo>
                  <a:pt x="526" y="40"/>
                </a:lnTo>
                <a:lnTo>
                  <a:pt x="526" y="40"/>
                </a:lnTo>
                <a:lnTo>
                  <a:pt x="526" y="40"/>
                </a:lnTo>
                <a:lnTo>
                  <a:pt x="526" y="40"/>
                </a:lnTo>
                <a:lnTo>
                  <a:pt x="526" y="40"/>
                </a:lnTo>
                <a:lnTo>
                  <a:pt x="526" y="40"/>
                </a:lnTo>
                <a:lnTo>
                  <a:pt x="526" y="40"/>
                </a:lnTo>
                <a:lnTo>
                  <a:pt x="526" y="40"/>
                </a:lnTo>
                <a:lnTo>
                  <a:pt x="526" y="40"/>
                </a:lnTo>
                <a:lnTo>
                  <a:pt x="526" y="40"/>
                </a:lnTo>
                <a:lnTo>
                  <a:pt x="526" y="40"/>
                </a:lnTo>
                <a:lnTo>
                  <a:pt x="526" y="40"/>
                </a:lnTo>
                <a:lnTo>
                  <a:pt x="526" y="40"/>
                </a:lnTo>
                <a:lnTo>
                  <a:pt x="526" y="40"/>
                </a:lnTo>
                <a:lnTo>
                  <a:pt x="526" y="40"/>
                </a:lnTo>
                <a:lnTo>
                  <a:pt x="526" y="40"/>
                </a:lnTo>
                <a:lnTo>
                  <a:pt x="526" y="40"/>
                </a:lnTo>
                <a:lnTo>
                  <a:pt x="526" y="40"/>
                </a:lnTo>
                <a:lnTo>
                  <a:pt x="526" y="40"/>
                </a:lnTo>
                <a:lnTo>
                  <a:pt x="526" y="40"/>
                </a:lnTo>
                <a:lnTo>
                  <a:pt x="527" y="40"/>
                </a:lnTo>
                <a:lnTo>
                  <a:pt x="527" y="40"/>
                </a:lnTo>
                <a:lnTo>
                  <a:pt x="527" y="40"/>
                </a:lnTo>
                <a:lnTo>
                  <a:pt x="528" y="40"/>
                </a:lnTo>
                <a:lnTo>
                  <a:pt x="528" y="40"/>
                </a:lnTo>
                <a:lnTo>
                  <a:pt x="528" y="40"/>
                </a:lnTo>
                <a:lnTo>
                  <a:pt x="528" y="40"/>
                </a:lnTo>
                <a:lnTo>
                  <a:pt x="528" y="40"/>
                </a:lnTo>
                <a:lnTo>
                  <a:pt x="528" y="40"/>
                </a:lnTo>
                <a:lnTo>
                  <a:pt x="528" y="40"/>
                </a:lnTo>
                <a:lnTo>
                  <a:pt x="528" y="40"/>
                </a:lnTo>
                <a:lnTo>
                  <a:pt x="528" y="40"/>
                </a:lnTo>
                <a:lnTo>
                  <a:pt x="529" y="40"/>
                </a:lnTo>
                <a:lnTo>
                  <a:pt x="529" y="40"/>
                </a:lnTo>
                <a:lnTo>
                  <a:pt x="529" y="40"/>
                </a:lnTo>
                <a:lnTo>
                  <a:pt x="530" y="40"/>
                </a:lnTo>
                <a:lnTo>
                  <a:pt x="530" y="41"/>
                </a:lnTo>
                <a:lnTo>
                  <a:pt x="530" y="41"/>
                </a:lnTo>
                <a:lnTo>
                  <a:pt x="530" y="41"/>
                </a:lnTo>
                <a:lnTo>
                  <a:pt x="530" y="41"/>
                </a:lnTo>
                <a:lnTo>
                  <a:pt x="530" y="41"/>
                </a:lnTo>
                <a:lnTo>
                  <a:pt x="530" y="41"/>
                </a:lnTo>
                <a:lnTo>
                  <a:pt x="530" y="41"/>
                </a:lnTo>
                <a:lnTo>
                  <a:pt x="530" y="41"/>
                </a:lnTo>
                <a:lnTo>
                  <a:pt x="530" y="41"/>
                </a:lnTo>
                <a:lnTo>
                  <a:pt x="530" y="41"/>
                </a:lnTo>
                <a:lnTo>
                  <a:pt x="530" y="41"/>
                </a:lnTo>
                <a:lnTo>
                  <a:pt x="531" y="41"/>
                </a:lnTo>
                <a:lnTo>
                  <a:pt x="531" y="41"/>
                </a:lnTo>
                <a:lnTo>
                  <a:pt x="531" y="41"/>
                </a:lnTo>
                <a:lnTo>
                  <a:pt x="532" y="41"/>
                </a:lnTo>
                <a:lnTo>
                  <a:pt x="532" y="41"/>
                </a:lnTo>
                <a:lnTo>
                  <a:pt x="532" y="41"/>
                </a:lnTo>
                <a:lnTo>
                  <a:pt x="532" y="41"/>
                </a:lnTo>
                <a:lnTo>
                  <a:pt x="532" y="41"/>
                </a:lnTo>
                <a:lnTo>
                  <a:pt x="532" y="41"/>
                </a:lnTo>
                <a:lnTo>
                  <a:pt x="532" y="41"/>
                </a:lnTo>
                <a:lnTo>
                  <a:pt x="532" y="41"/>
                </a:lnTo>
                <a:lnTo>
                  <a:pt x="532" y="41"/>
                </a:lnTo>
                <a:lnTo>
                  <a:pt x="532" y="41"/>
                </a:lnTo>
                <a:lnTo>
                  <a:pt x="532" y="41"/>
                </a:lnTo>
                <a:lnTo>
                  <a:pt x="532" y="41"/>
                </a:lnTo>
                <a:lnTo>
                  <a:pt x="532" y="41"/>
                </a:lnTo>
                <a:lnTo>
                  <a:pt x="532" y="41"/>
                </a:lnTo>
                <a:lnTo>
                  <a:pt x="532" y="41"/>
                </a:lnTo>
                <a:lnTo>
                  <a:pt x="533" y="41"/>
                </a:lnTo>
                <a:lnTo>
                  <a:pt x="533" y="41"/>
                </a:lnTo>
                <a:lnTo>
                  <a:pt x="533" y="41"/>
                </a:lnTo>
                <a:lnTo>
                  <a:pt x="534" y="41"/>
                </a:lnTo>
                <a:lnTo>
                  <a:pt x="534" y="41"/>
                </a:lnTo>
                <a:lnTo>
                  <a:pt x="534" y="41"/>
                </a:lnTo>
                <a:lnTo>
                  <a:pt x="534" y="41"/>
                </a:lnTo>
                <a:lnTo>
                  <a:pt x="534" y="41"/>
                </a:lnTo>
                <a:lnTo>
                  <a:pt x="534" y="41"/>
                </a:lnTo>
                <a:lnTo>
                  <a:pt x="535" y="41"/>
                </a:lnTo>
                <a:lnTo>
                  <a:pt x="535" y="41"/>
                </a:lnTo>
                <a:lnTo>
                  <a:pt x="535" y="41"/>
                </a:lnTo>
                <a:lnTo>
                  <a:pt x="536" y="41"/>
                </a:lnTo>
                <a:lnTo>
                  <a:pt x="536" y="41"/>
                </a:lnTo>
                <a:lnTo>
                  <a:pt x="536" y="41"/>
                </a:lnTo>
                <a:lnTo>
                  <a:pt x="536" y="41"/>
                </a:lnTo>
                <a:lnTo>
                  <a:pt x="536" y="41"/>
                </a:lnTo>
                <a:lnTo>
                  <a:pt x="536" y="41"/>
                </a:lnTo>
                <a:lnTo>
                  <a:pt x="537" y="41"/>
                </a:lnTo>
                <a:lnTo>
                  <a:pt x="537" y="41"/>
                </a:lnTo>
                <a:lnTo>
                  <a:pt x="537" y="41"/>
                </a:lnTo>
                <a:lnTo>
                  <a:pt x="537" y="41"/>
                </a:lnTo>
                <a:lnTo>
                  <a:pt x="537" y="41"/>
                </a:lnTo>
                <a:lnTo>
                  <a:pt x="537" y="41"/>
                </a:lnTo>
                <a:lnTo>
                  <a:pt x="538" y="41"/>
                </a:lnTo>
                <a:lnTo>
                  <a:pt x="538" y="41"/>
                </a:lnTo>
                <a:lnTo>
                  <a:pt x="538" y="41"/>
                </a:lnTo>
                <a:lnTo>
                  <a:pt x="538" y="41"/>
                </a:lnTo>
                <a:lnTo>
                  <a:pt x="538" y="41"/>
                </a:lnTo>
                <a:lnTo>
                  <a:pt x="538" y="41"/>
                </a:lnTo>
                <a:lnTo>
                  <a:pt x="539" y="41"/>
                </a:lnTo>
                <a:lnTo>
                  <a:pt x="539" y="41"/>
                </a:lnTo>
                <a:lnTo>
                  <a:pt x="539" y="41"/>
                </a:lnTo>
                <a:lnTo>
                  <a:pt x="540" y="41"/>
                </a:lnTo>
                <a:lnTo>
                  <a:pt x="540" y="41"/>
                </a:lnTo>
                <a:lnTo>
                  <a:pt x="540" y="41"/>
                </a:lnTo>
                <a:lnTo>
                  <a:pt x="542" y="41"/>
                </a:lnTo>
                <a:lnTo>
                  <a:pt x="542" y="41"/>
                </a:lnTo>
                <a:lnTo>
                  <a:pt x="542" y="41"/>
                </a:lnTo>
                <a:lnTo>
                  <a:pt x="542" y="41"/>
                </a:lnTo>
                <a:lnTo>
                  <a:pt x="542" y="41"/>
                </a:lnTo>
                <a:lnTo>
                  <a:pt x="542" y="41"/>
                </a:lnTo>
                <a:lnTo>
                  <a:pt x="543" y="41"/>
                </a:lnTo>
                <a:lnTo>
                  <a:pt x="543" y="41"/>
                </a:lnTo>
                <a:lnTo>
                  <a:pt x="543" y="41"/>
                </a:lnTo>
                <a:lnTo>
                  <a:pt x="544" y="41"/>
                </a:lnTo>
                <a:lnTo>
                  <a:pt x="544" y="41"/>
                </a:lnTo>
                <a:lnTo>
                  <a:pt x="544" y="41"/>
                </a:lnTo>
                <a:lnTo>
                  <a:pt x="546" y="41"/>
                </a:lnTo>
                <a:lnTo>
                  <a:pt x="546" y="41"/>
                </a:lnTo>
                <a:lnTo>
                  <a:pt x="546" y="41"/>
                </a:lnTo>
                <a:lnTo>
                  <a:pt x="546" y="41"/>
                </a:lnTo>
                <a:lnTo>
                  <a:pt x="546" y="42"/>
                </a:lnTo>
                <a:lnTo>
                  <a:pt x="546" y="42"/>
                </a:lnTo>
                <a:lnTo>
                  <a:pt x="547" y="42"/>
                </a:lnTo>
                <a:lnTo>
                  <a:pt x="547" y="42"/>
                </a:lnTo>
                <a:lnTo>
                  <a:pt x="547" y="42"/>
                </a:lnTo>
                <a:lnTo>
                  <a:pt x="547" y="42"/>
                </a:lnTo>
                <a:lnTo>
                  <a:pt x="547" y="42"/>
                </a:lnTo>
                <a:lnTo>
                  <a:pt x="547" y="42"/>
                </a:lnTo>
                <a:lnTo>
                  <a:pt x="547" y="42"/>
                </a:lnTo>
                <a:lnTo>
                  <a:pt x="547" y="42"/>
                </a:lnTo>
                <a:lnTo>
                  <a:pt x="547" y="42"/>
                </a:lnTo>
                <a:lnTo>
                  <a:pt x="547" y="42"/>
                </a:lnTo>
                <a:lnTo>
                  <a:pt x="547" y="42"/>
                </a:lnTo>
                <a:lnTo>
                  <a:pt x="547" y="42"/>
                </a:lnTo>
                <a:lnTo>
                  <a:pt x="547" y="42"/>
                </a:lnTo>
                <a:lnTo>
                  <a:pt x="547" y="42"/>
                </a:lnTo>
                <a:lnTo>
                  <a:pt x="547" y="42"/>
                </a:lnTo>
                <a:lnTo>
                  <a:pt x="548" y="42"/>
                </a:lnTo>
                <a:lnTo>
                  <a:pt x="548" y="42"/>
                </a:lnTo>
                <a:lnTo>
                  <a:pt x="548" y="42"/>
                </a:lnTo>
                <a:lnTo>
                  <a:pt x="548" y="42"/>
                </a:lnTo>
                <a:lnTo>
                  <a:pt x="548" y="42"/>
                </a:lnTo>
                <a:lnTo>
                  <a:pt x="548" y="42"/>
                </a:lnTo>
                <a:lnTo>
                  <a:pt x="548" y="42"/>
                </a:lnTo>
                <a:lnTo>
                  <a:pt x="548" y="42"/>
                </a:lnTo>
                <a:lnTo>
                  <a:pt x="548" y="42"/>
                </a:lnTo>
                <a:lnTo>
                  <a:pt x="549" y="42"/>
                </a:lnTo>
                <a:lnTo>
                  <a:pt x="549" y="42"/>
                </a:lnTo>
                <a:lnTo>
                  <a:pt x="549" y="42"/>
                </a:lnTo>
                <a:lnTo>
                  <a:pt x="549" y="42"/>
                </a:lnTo>
                <a:lnTo>
                  <a:pt x="549" y="42"/>
                </a:lnTo>
                <a:lnTo>
                  <a:pt x="549" y="42"/>
                </a:lnTo>
                <a:lnTo>
                  <a:pt x="550" y="42"/>
                </a:lnTo>
                <a:lnTo>
                  <a:pt x="550" y="42"/>
                </a:lnTo>
                <a:lnTo>
                  <a:pt x="550" y="42"/>
                </a:lnTo>
                <a:lnTo>
                  <a:pt x="550" y="42"/>
                </a:lnTo>
                <a:lnTo>
                  <a:pt x="550" y="42"/>
                </a:lnTo>
                <a:lnTo>
                  <a:pt x="550" y="42"/>
                </a:lnTo>
                <a:lnTo>
                  <a:pt x="550" y="42"/>
                </a:lnTo>
                <a:lnTo>
                  <a:pt x="550" y="42"/>
                </a:lnTo>
                <a:lnTo>
                  <a:pt x="550" y="42"/>
                </a:lnTo>
                <a:lnTo>
                  <a:pt x="550" y="42"/>
                </a:lnTo>
                <a:lnTo>
                  <a:pt x="550" y="42"/>
                </a:lnTo>
                <a:lnTo>
                  <a:pt x="550" y="42"/>
                </a:lnTo>
                <a:lnTo>
                  <a:pt x="550" y="42"/>
                </a:lnTo>
                <a:lnTo>
                  <a:pt x="550" y="42"/>
                </a:lnTo>
                <a:lnTo>
                  <a:pt x="550" y="42"/>
                </a:lnTo>
                <a:lnTo>
                  <a:pt x="550" y="42"/>
                </a:lnTo>
                <a:lnTo>
                  <a:pt x="550" y="42"/>
                </a:lnTo>
                <a:lnTo>
                  <a:pt x="550" y="42"/>
                </a:lnTo>
                <a:lnTo>
                  <a:pt x="550" y="42"/>
                </a:lnTo>
                <a:lnTo>
                  <a:pt x="550" y="42"/>
                </a:lnTo>
                <a:lnTo>
                  <a:pt x="550" y="42"/>
                </a:lnTo>
                <a:lnTo>
                  <a:pt x="550" y="42"/>
                </a:lnTo>
                <a:lnTo>
                  <a:pt x="550" y="42"/>
                </a:lnTo>
                <a:lnTo>
                  <a:pt x="550" y="42"/>
                </a:lnTo>
                <a:lnTo>
                  <a:pt x="551" y="42"/>
                </a:lnTo>
                <a:lnTo>
                  <a:pt x="551" y="42"/>
                </a:lnTo>
                <a:lnTo>
                  <a:pt x="551" y="42"/>
                </a:lnTo>
                <a:lnTo>
                  <a:pt x="552" y="42"/>
                </a:lnTo>
                <a:lnTo>
                  <a:pt x="552" y="42"/>
                </a:lnTo>
                <a:lnTo>
                  <a:pt x="552" y="42"/>
                </a:lnTo>
                <a:lnTo>
                  <a:pt x="552" y="42"/>
                </a:lnTo>
                <a:lnTo>
                  <a:pt x="552" y="42"/>
                </a:lnTo>
                <a:lnTo>
                  <a:pt x="552" y="42"/>
                </a:lnTo>
                <a:lnTo>
                  <a:pt x="552" y="42"/>
                </a:lnTo>
                <a:lnTo>
                  <a:pt x="552" y="42"/>
                </a:lnTo>
                <a:lnTo>
                  <a:pt x="552" y="42"/>
                </a:lnTo>
                <a:lnTo>
                  <a:pt x="553" y="42"/>
                </a:lnTo>
                <a:lnTo>
                  <a:pt x="553" y="42"/>
                </a:lnTo>
                <a:lnTo>
                  <a:pt x="553" y="42"/>
                </a:lnTo>
                <a:lnTo>
                  <a:pt x="553" y="42"/>
                </a:lnTo>
                <a:lnTo>
                  <a:pt x="553" y="42"/>
                </a:lnTo>
                <a:lnTo>
                  <a:pt x="553" y="42"/>
                </a:lnTo>
                <a:lnTo>
                  <a:pt x="553" y="42"/>
                </a:lnTo>
                <a:lnTo>
                  <a:pt x="553" y="42"/>
                </a:lnTo>
                <a:lnTo>
                  <a:pt x="553" y="42"/>
                </a:lnTo>
                <a:lnTo>
                  <a:pt x="554" y="42"/>
                </a:lnTo>
                <a:lnTo>
                  <a:pt x="554" y="42"/>
                </a:lnTo>
                <a:lnTo>
                  <a:pt x="554" y="42"/>
                </a:lnTo>
                <a:lnTo>
                  <a:pt x="554" y="42"/>
                </a:lnTo>
                <a:lnTo>
                  <a:pt x="554" y="42"/>
                </a:lnTo>
                <a:lnTo>
                  <a:pt x="554" y="42"/>
                </a:lnTo>
                <a:lnTo>
                  <a:pt x="556" y="42"/>
                </a:lnTo>
                <a:lnTo>
                  <a:pt x="556" y="42"/>
                </a:lnTo>
                <a:lnTo>
                  <a:pt x="556" y="42"/>
                </a:lnTo>
                <a:lnTo>
                  <a:pt x="556" y="42"/>
                </a:lnTo>
                <a:lnTo>
                  <a:pt x="556" y="42"/>
                </a:lnTo>
                <a:lnTo>
                  <a:pt x="556" y="42"/>
                </a:lnTo>
                <a:lnTo>
                  <a:pt x="556" y="42"/>
                </a:lnTo>
                <a:lnTo>
                  <a:pt x="556" y="42"/>
                </a:lnTo>
                <a:lnTo>
                  <a:pt x="556" y="42"/>
                </a:lnTo>
                <a:lnTo>
                  <a:pt x="556" y="42"/>
                </a:lnTo>
                <a:lnTo>
                  <a:pt x="556" y="42"/>
                </a:lnTo>
                <a:lnTo>
                  <a:pt x="556" y="42"/>
                </a:lnTo>
                <a:lnTo>
                  <a:pt x="557" y="42"/>
                </a:lnTo>
                <a:lnTo>
                  <a:pt x="557" y="42"/>
                </a:lnTo>
                <a:lnTo>
                  <a:pt x="557" y="42"/>
                </a:lnTo>
                <a:lnTo>
                  <a:pt x="559" y="42"/>
                </a:lnTo>
                <a:lnTo>
                  <a:pt x="559" y="42"/>
                </a:lnTo>
                <a:lnTo>
                  <a:pt x="559" y="42"/>
                </a:lnTo>
                <a:lnTo>
                  <a:pt x="559" y="42"/>
                </a:lnTo>
                <a:lnTo>
                  <a:pt x="559" y="42"/>
                </a:lnTo>
                <a:lnTo>
                  <a:pt x="559" y="42"/>
                </a:lnTo>
                <a:lnTo>
                  <a:pt x="559" y="42"/>
                </a:lnTo>
                <a:lnTo>
                  <a:pt x="559" y="42"/>
                </a:lnTo>
                <a:lnTo>
                  <a:pt x="559" y="42"/>
                </a:lnTo>
                <a:lnTo>
                  <a:pt x="559" y="42"/>
                </a:lnTo>
                <a:lnTo>
                  <a:pt x="559" y="42"/>
                </a:lnTo>
                <a:lnTo>
                  <a:pt x="559" y="42"/>
                </a:lnTo>
                <a:lnTo>
                  <a:pt x="559" y="42"/>
                </a:lnTo>
                <a:lnTo>
                  <a:pt x="559" y="42"/>
                </a:lnTo>
                <a:lnTo>
                  <a:pt x="559" y="42"/>
                </a:lnTo>
                <a:lnTo>
                  <a:pt x="559" y="42"/>
                </a:lnTo>
                <a:lnTo>
                  <a:pt x="559" y="42"/>
                </a:lnTo>
                <a:lnTo>
                  <a:pt x="559" y="42"/>
                </a:lnTo>
                <a:lnTo>
                  <a:pt x="559" y="42"/>
                </a:lnTo>
                <a:lnTo>
                  <a:pt x="559" y="42"/>
                </a:lnTo>
                <a:lnTo>
                  <a:pt x="559" y="42"/>
                </a:lnTo>
                <a:lnTo>
                  <a:pt x="560" y="42"/>
                </a:lnTo>
                <a:lnTo>
                  <a:pt x="560" y="42"/>
                </a:lnTo>
                <a:lnTo>
                  <a:pt x="560" y="42"/>
                </a:lnTo>
                <a:lnTo>
                  <a:pt x="561" y="42"/>
                </a:lnTo>
                <a:lnTo>
                  <a:pt x="561" y="42"/>
                </a:lnTo>
                <a:lnTo>
                  <a:pt x="561" y="42"/>
                </a:lnTo>
                <a:lnTo>
                  <a:pt x="562" y="42"/>
                </a:lnTo>
                <a:lnTo>
                  <a:pt x="562" y="42"/>
                </a:lnTo>
                <a:lnTo>
                  <a:pt x="562" y="42"/>
                </a:lnTo>
                <a:lnTo>
                  <a:pt x="562" y="42"/>
                </a:lnTo>
                <a:lnTo>
                  <a:pt x="562" y="42"/>
                </a:lnTo>
                <a:lnTo>
                  <a:pt x="562" y="42"/>
                </a:lnTo>
                <a:lnTo>
                  <a:pt x="563" y="42"/>
                </a:lnTo>
                <a:lnTo>
                  <a:pt x="563" y="42"/>
                </a:lnTo>
                <a:lnTo>
                  <a:pt x="563" y="42"/>
                </a:lnTo>
                <a:lnTo>
                  <a:pt x="563" y="42"/>
                </a:lnTo>
                <a:lnTo>
                  <a:pt x="563" y="42"/>
                </a:lnTo>
                <a:lnTo>
                  <a:pt x="563" y="42"/>
                </a:lnTo>
                <a:lnTo>
                  <a:pt x="563" y="42"/>
                </a:lnTo>
                <a:lnTo>
                  <a:pt x="563" y="42"/>
                </a:lnTo>
                <a:lnTo>
                  <a:pt x="563" y="42"/>
                </a:lnTo>
                <a:lnTo>
                  <a:pt x="564" y="42"/>
                </a:lnTo>
                <a:lnTo>
                  <a:pt x="564" y="42"/>
                </a:lnTo>
                <a:lnTo>
                  <a:pt x="564" y="42"/>
                </a:lnTo>
                <a:lnTo>
                  <a:pt x="565" y="42"/>
                </a:lnTo>
                <a:lnTo>
                  <a:pt x="565" y="42"/>
                </a:lnTo>
                <a:lnTo>
                  <a:pt x="565" y="42"/>
                </a:lnTo>
                <a:lnTo>
                  <a:pt x="566" y="42"/>
                </a:lnTo>
                <a:lnTo>
                  <a:pt x="566" y="42"/>
                </a:lnTo>
                <a:lnTo>
                  <a:pt x="566" y="42"/>
                </a:lnTo>
                <a:lnTo>
                  <a:pt x="566" y="42"/>
                </a:lnTo>
                <a:lnTo>
                  <a:pt x="566" y="42"/>
                </a:lnTo>
                <a:lnTo>
                  <a:pt x="566" y="42"/>
                </a:lnTo>
                <a:lnTo>
                  <a:pt x="566" y="42"/>
                </a:lnTo>
                <a:lnTo>
                  <a:pt x="566" y="42"/>
                </a:lnTo>
                <a:lnTo>
                  <a:pt x="566" y="42"/>
                </a:lnTo>
                <a:lnTo>
                  <a:pt x="566" y="42"/>
                </a:lnTo>
                <a:lnTo>
                  <a:pt x="566" y="42"/>
                </a:lnTo>
                <a:lnTo>
                  <a:pt x="566" y="42"/>
                </a:lnTo>
                <a:lnTo>
                  <a:pt x="566" y="42"/>
                </a:lnTo>
                <a:lnTo>
                  <a:pt x="566" y="42"/>
                </a:lnTo>
                <a:lnTo>
                  <a:pt x="566" y="42"/>
                </a:lnTo>
                <a:lnTo>
                  <a:pt x="567" y="42"/>
                </a:lnTo>
                <a:lnTo>
                  <a:pt x="567" y="42"/>
                </a:lnTo>
                <a:lnTo>
                  <a:pt x="567" y="42"/>
                </a:lnTo>
                <a:lnTo>
                  <a:pt x="567" y="42"/>
                </a:lnTo>
                <a:lnTo>
                  <a:pt x="567" y="42"/>
                </a:lnTo>
                <a:lnTo>
                  <a:pt x="567" y="42"/>
                </a:lnTo>
                <a:lnTo>
                  <a:pt x="567" y="42"/>
                </a:lnTo>
                <a:lnTo>
                  <a:pt x="567" y="42"/>
                </a:lnTo>
                <a:lnTo>
                  <a:pt x="567" y="42"/>
                </a:lnTo>
                <a:lnTo>
                  <a:pt x="567" y="42"/>
                </a:lnTo>
                <a:lnTo>
                  <a:pt x="567" y="42"/>
                </a:lnTo>
                <a:lnTo>
                  <a:pt x="567" y="42"/>
                </a:lnTo>
                <a:lnTo>
                  <a:pt x="568" y="42"/>
                </a:lnTo>
                <a:lnTo>
                  <a:pt x="568" y="42"/>
                </a:lnTo>
                <a:lnTo>
                  <a:pt x="568" y="42"/>
                </a:lnTo>
                <a:lnTo>
                  <a:pt x="568" y="42"/>
                </a:lnTo>
                <a:lnTo>
                  <a:pt x="568" y="42"/>
                </a:lnTo>
                <a:lnTo>
                  <a:pt x="568" y="42"/>
                </a:lnTo>
                <a:lnTo>
                  <a:pt x="568" y="42"/>
                </a:lnTo>
                <a:lnTo>
                  <a:pt x="568" y="42"/>
                </a:lnTo>
                <a:lnTo>
                  <a:pt x="568" y="42"/>
                </a:lnTo>
                <a:lnTo>
                  <a:pt x="568" y="42"/>
                </a:lnTo>
                <a:lnTo>
                  <a:pt x="568" y="42"/>
                </a:lnTo>
                <a:lnTo>
                  <a:pt x="568" y="42"/>
                </a:lnTo>
                <a:lnTo>
                  <a:pt x="568" y="42"/>
                </a:lnTo>
                <a:lnTo>
                  <a:pt x="568" y="42"/>
                </a:lnTo>
                <a:lnTo>
                  <a:pt x="568" y="42"/>
                </a:lnTo>
                <a:lnTo>
                  <a:pt x="569" y="42"/>
                </a:lnTo>
                <a:lnTo>
                  <a:pt x="569" y="42"/>
                </a:lnTo>
                <a:lnTo>
                  <a:pt x="569" y="42"/>
                </a:lnTo>
                <a:lnTo>
                  <a:pt x="569" y="42"/>
                </a:lnTo>
                <a:lnTo>
                  <a:pt x="569" y="42"/>
                </a:lnTo>
                <a:lnTo>
                  <a:pt x="569" y="42"/>
                </a:lnTo>
                <a:lnTo>
                  <a:pt x="570" y="42"/>
                </a:lnTo>
                <a:lnTo>
                  <a:pt x="570" y="42"/>
                </a:lnTo>
                <a:lnTo>
                  <a:pt x="570" y="42"/>
                </a:lnTo>
                <a:lnTo>
                  <a:pt x="570" y="42"/>
                </a:lnTo>
                <a:lnTo>
                  <a:pt x="570" y="42"/>
                </a:lnTo>
                <a:lnTo>
                  <a:pt x="570" y="42"/>
                </a:lnTo>
                <a:lnTo>
                  <a:pt x="570" y="42"/>
                </a:lnTo>
                <a:lnTo>
                  <a:pt x="570" y="42"/>
                </a:lnTo>
                <a:lnTo>
                  <a:pt x="570" y="42"/>
                </a:lnTo>
                <a:lnTo>
                  <a:pt x="570" y="42"/>
                </a:lnTo>
                <a:lnTo>
                  <a:pt x="570" y="42"/>
                </a:lnTo>
                <a:lnTo>
                  <a:pt x="570" y="42"/>
                </a:lnTo>
                <a:lnTo>
                  <a:pt x="570" y="42"/>
                </a:lnTo>
                <a:lnTo>
                  <a:pt x="570" y="42"/>
                </a:lnTo>
                <a:lnTo>
                  <a:pt x="570" y="42"/>
                </a:lnTo>
                <a:lnTo>
                  <a:pt x="570" y="42"/>
                </a:lnTo>
                <a:lnTo>
                  <a:pt x="570" y="42"/>
                </a:lnTo>
                <a:lnTo>
                  <a:pt x="570" y="42"/>
                </a:lnTo>
                <a:lnTo>
                  <a:pt x="570" y="42"/>
                </a:lnTo>
                <a:lnTo>
                  <a:pt x="570" y="42"/>
                </a:lnTo>
                <a:lnTo>
                  <a:pt x="570" y="42"/>
                </a:lnTo>
                <a:lnTo>
                  <a:pt x="570" y="42"/>
                </a:lnTo>
                <a:lnTo>
                  <a:pt x="570" y="42"/>
                </a:lnTo>
                <a:lnTo>
                  <a:pt x="570" y="42"/>
                </a:lnTo>
                <a:lnTo>
                  <a:pt x="571" y="42"/>
                </a:lnTo>
                <a:lnTo>
                  <a:pt x="571" y="42"/>
                </a:lnTo>
                <a:lnTo>
                  <a:pt x="571" y="42"/>
                </a:lnTo>
                <a:lnTo>
                  <a:pt x="571" y="42"/>
                </a:lnTo>
                <a:lnTo>
                  <a:pt x="571" y="42"/>
                </a:lnTo>
                <a:lnTo>
                  <a:pt x="571" y="42"/>
                </a:lnTo>
                <a:lnTo>
                  <a:pt x="571" y="42"/>
                </a:lnTo>
                <a:lnTo>
                  <a:pt x="571" y="42"/>
                </a:lnTo>
                <a:lnTo>
                  <a:pt x="571" y="42"/>
                </a:lnTo>
                <a:lnTo>
                  <a:pt x="571" y="42"/>
                </a:lnTo>
                <a:lnTo>
                  <a:pt x="571" y="42"/>
                </a:lnTo>
                <a:lnTo>
                  <a:pt x="571" y="42"/>
                </a:lnTo>
                <a:lnTo>
                  <a:pt x="572" y="42"/>
                </a:lnTo>
                <a:lnTo>
                  <a:pt x="572" y="42"/>
                </a:lnTo>
                <a:lnTo>
                  <a:pt x="572" y="42"/>
                </a:lnTo>
                <a:lnTo>
                  <a:pt x="572" y="42"/>
                </a:lnTo>
                <a:lnTo>
                  <a:pt x="572" y="42"/>
                </a:lnTo>
                <a:lnTo>
                  <a:pt x="572" y="42"/>
                </a:lnTo>
                <a:lnTo>
                  <a:pt x="572" y="42"/>
                </a:lnTo>
                <a:lnTo>
                  <a:pt x="572" y="42"/>
                </a:lnTo>
                <a:lnTo>
                  <a:pt x="572" y="42"/>
                </a:lnTo>
                <a:lnTo>
                  <a:pt x="572" y="42"/>
                </a:lnTo>
                <a:lnTo>
                  <a:pt x="572" y="42"/>
                </a:lnTo>
                <a:lnTo>
                  <a:pt x="572" y="42"/>
                </a:lnTo>
                <a:lnTo>
                  <a:pt x="572" y="42"/>
                </a:lnTo>
                <a:lnTo>
                  <a:pt x="572" y="42"/>
                </a:lnTo>
                <a:lnTo>
                  <a:pt x="572" y="42"/>
                </a:lnTo>
                <a:lnTo>
                  <a:pt x="572" y="42"/>
                </a:lnTo>
                <a:lnTo>
                  <a:pt x="572" y="42"/>
                </a:lnTo>
                <a:lnTo>
                  <a:pt x="572" y="42"/>
                </a:lnTo>
                <a:lnTo>
                  <a:pt x="572" y="42"/>
                </a:lnTo>
                <a:lnTo>
                  <a:pt x="572" y="42"/>
                </a:lnTo>
                <a:lnTo>
                  <a:pt x="572" y="42"/>
                </a:lnTo>
                <a:lnTo>
                  <a:pt x="572" y="42"/>
                </a:lnTo>
                <a:lnTo>
                  <a:pt x="572" y="42"/>
                </a:lnTo>
              </a:path>
            </a:pathLst>
          </a:custGeom>
          <a:noFill/>
          <a:ln w="28575" cap="flat">
            <a:solidFill>
              <a:srgbClr val="C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256" name="Line 267">
            <a:extLst>
              <a:ext uri="{FF2B5EF4-FFF2-40B4-BE49-F238E27FC236}">
                <a16:creationId xmlns:a16="http://schemas.microsoft.com/office/drawing/2014/main" id="{F88919F4-48DF-4C3F-B23D-407841F5920B}"/>
              </a:ext>
            </a:extLst>
          </p:cNvPr>
          <p:cNvSpPr>
            <a:spLocks noChangeShapeType="1"/>
          </p:cNvSpPr>
          <p:nvPr/>
        </p:nvSpPr>
        <p:spPr bwMode="auto">
          <a:xfrm>
            <a:off x="5206700" y="2662178"/>
            <a:ext cx="290945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257" name="Line 270">
            <a:extLst>
              <a:ext uri="{FF2B5EF4-FFF2-40B4-BE49-F238E27FC236}">
                <a16:creationId xmlns:a16="http://schemas.microsoft.com/office/drawing/2014/main" id="{A137973C-457B-466E-A746-1C2A49B31904}"/>
              </a:ext>
            </a:extLst>
          </p:cNvPr>
          <p:cNvSpPr>
            <a:spLocks noChangeShapeType="1"/>
          </p:cNvSpPr>
          <p:nvPr/>
        </p:nvSpPr>
        <p:spPr bwMode="auto">
          <a:xfrm flipV="1">
            <a:off x="5206701" y="1463653"/>
            <a:ext cx="0" cy="1198525"/>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258" name="Line 271">
            <a:extLst>
              <a:ext uri="{FF2B5EF4-FFF2-40B4-BE49-F238E27FC236}">
                <a16:creationId xmlns:a16="http://schemas.microsoft.com/office/drawing/2014/main" id="{781F362F-78B2-4E51-AC92-C1FA55CEE0AE}"/>
              </a:ext>
            </a:extLst>
          </p:cNvPr>
          <p:cNvSpPr>
            <a:spLocks noChangeShapeType="1"/>
          </p:cNvSpPr>
          <p:nvPr/>
        </p:nvSpPr>
        <p:spPr bwMode="auto">
          <a:xfrm>
            <a:off x="5206700" y="2662178"/>
            <a:ext cx="290945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259" name="Line 272">
            <a:extLst>
              <a:ext uri="{FF2B5EF4-FFF2-40B4-BE49-F238E27FC236}">
                <a16:creationId xmlns:a16="http://schemas.microsoft.com/office/drawing/2014/main" id="{DE6DD74B-8ADA-47B9-98CC-7F859B07CE9F}"/>
              </a:ext>
            </a:extLst>
          </p:cNvPr>
          <p:cNvSpPr>
            <a:spLocks noChangeShapeType="1"/>
          </p:cNvSpPr>
          <p:nvPr/>
        </p:nvSpPr>
        <p:spPr bwMode="auto">
          <a:xfrm>
            <a:off x="5206701" y="2662178"/>
            <a:ext cx="0" cy="31106"/>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260" name="Rectangle 273">
            <a:extLst>
              <a:ext uri="{FF2B5EF4-FFF2-40B4-BE49-F238E27FC236}">
                <a16:creationId xmlns:a16="http://schemas.microsoft.com/office/drawing/2014/main" id="{FEFB03D3-4633-49BB-AA88-516135FABB4F}"/>
              </a:ext>
            </a:extLst>
          </p:cNvPr>
          <p:cNvSpPr>
            <a:spLocks noChangeArrowheads="1"/>
          </p:cNvSpPr>
          <p:nvPr/>
        </p:nvSpPr>
        <p:spPr bwMode="auto">
          <a:xfrm>
            <a:off x="5184626" y="2715640"/>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0</a:t>
            </a:r>
            <a:endParaRPr lang="fr-FR" altLang="fr-FR">
              <a:solidFill>
                <a:prstClr val="black">
                  <a:lumMod val="65000"/>
                  <a:lumOff val="35000"/>
                </a:prstClr>
              </a:solidFill>
              <a:cs typeface="Arial" panose="020B0604020202020204" pitchFamily="34" charset="0"/>
            </a:endParaRPr>
          </a:p>
        </p:txBody>
      </p:sp>
      <p:sp>
        <p:nvSpPr>
          <p:cNvPr id="261" name="Line 274">
            <a:extLst>
              <a:ext uri="{FF2B5EF4-FFF2-40B4-BE49-F238E27FC236}">
                <a16:creationId xmlns:a16="http://schemas.microsoft.com/office/drawing/2014/main" id="{FE7F8BF2-CC43-49E5-9AF3-FFBC4E1345A0}"/>
              </a:ext>
            </a:extLst>
          </p:cNvPr>
          <p:cNvSpPr>
            <a:spLocks noChangeShapeType="1"/>
          </p:cNvSpPr>
          <p:nvPr/>
        </p:nvSpPr>
        <p:spPr bwMode="auto">
          <a:xfrm>
            <a:off x="5666960" y="2662178"/>
            <a:ext cx="0" cy="31106"/>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262" name="Rectangle 275">
            <a:extLst>
              <a:ext uri="{FF2B5EF4-FFF2-40B4-BE49-F238E27FC236}">
                <a16:creationId xmlns:a16="http://schemas.microsoft.com/office/drawing/2014/main" id="{5CFEB21E-CAEF-4F1E-BBAD-FA4E7B68F6C7}"/>
              </a:ext>
            </a:extLst>
          </p:cNvPr>
          <p:cNvSpPr>
            <a:spLocks noChangeArrowheads="1"/>
          </p:cNvSpPr>
          <p:nvPr/>
        </p:nvSpPr>
        <p:spPr bwMode="auto">
          <a:xfrm>
            <a:off x="5647092" y="2715640"/>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1</a:t>
            </a:r>
            <a:endParaRPr lang="fr-FR" altLang="fr-FR">
              <a:solidFill>
                <a:prstClr val="black">
                  <a:lumMod val="65000"/>
                  <a:lumOff val="35000"/>
                </a:prstClr>
              </a:solidFill>
              <a:cs typeface="Arial" panose="020B0604020202020204" pitchFamily="34" charset="0"/>
            </a:endParaRPr>
          </a:p>
        </p:txBody>
      </p:sp>
      <p:sp>
        <p:nvSpPr>
          <p:cNvPr id="263" name="Line 276">
            <a:extLst>
              <a:ext uri="{FF2B5EF4-FFF2-40B4-BE49-F238E27FC236}">
                <a16:creationId xmlns:a16="http://schemas.microsoft.com/office/drawing/2014/main" id="{E0BF2968-438D-4603-B416-7BB47C4BA367}"/>
              </a:ext>
            </a:extLst>
          </p:cNvPr>
          <p:cNvSpPr>
            <a:spLocks noChangeShapeType="1"/>
          </p:cNvSpPr>
          <p:nvPr/>
        </p:nvSpPr>
        <p:spPr bwMode="auto">
          <a:xfrm>
            <a:off x="6132737" y="2662178"/>
            <a:ext cx="0" cy="31106"/>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264" name="Rectangle 277">
            <a:extLst>
              <a:ext uri="{FF2B5EF4-FFF2-40B4-BE49-F238E27FC236}">
                <a16:creationId xmlns:a16="http://schemas.microsoft.com/office/drawing/2014/main" id="{A7AF1488-8F35-42F5-B27C-AED838532591}"/>
              </a:ext>
            </a:extLst>
          </p:cNvPr>
          <p:cNvSpPr>
            <a:spLocks noChangeArrowheads="1"/>
          </p:cNvSpPr>
          <p:nvPr/>
        </p:nvSpPr>
        <p:spPr bwMode="auto">
          <a:xfrm>
            <a:off x="6109558" y="2715640"/>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2</a:t>
            </a:r>
            <a:endParaRPr lang="fr-FR" altLang="fr-FR">
              <a:solidFill>
                <a:prstClr val="black">
                  <a:lumMod val="65000"/>
                  <a:lumOff val="35000"/>
                </a:prstClr>
              </a:solidFill>
              <a:cs typeface="Arial" panose="020B0604020202020204" pitchFamily="34" charset="0"/>
            </a:endParaRPr>
          </a:p>
        </p:txBody>
      </p:sp>
      <p:sp>
        <p:nvSpPr>
          <p:cNvPr id="265" name="Line 278">
            <a:extLst>
              <a:ext uri="{FF2B5EF4-FFF2-40B4-BE49-F238E27FC236}">
                <a16:creationId xmlns:a16="http://schemas.microsoft.com/office/drawing/2014/main" id="{9D2349D5-8901-44B9-B80E-33AE6C1B780F}"/>
              </a:ext>
            </a:extLst>
          </p:cNvPr>
          <p:cNvSpPr>
            <a:spLocks noChangeShapeType="1"/>
          </p:cNvSpPr>
          <p:nvPr/>
        </p:nvSpPr>
        <p:spPr bwMode="auto">
          <a:xfrm>
            <a:off x="6592995" y="2662178"/>
            <a:ext cx="0" cy="31106"/>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266" name="Rectangle 279">
            <a:extLst>
              <a:ext uri="{FF2B5EF4-FFF2-40B4-BE49-F238E27FC236}">
                <a16:creationId xmlns:a16="http://schemas.microsoft.com/office/drawing/2014/main" id="{2416975D-2154-4382-8AE6-C257B927E900}"/>
              </a:ext>
            </a:extLst>
          </p:cNvPr>
          <p:cNvSpPr>
            <a:spLocks noChangeArrowheads="1"/>
          </p:cNvSpPr>
          <p:nvPr/>
        </p:nvSpPr>
        <p:spPr bwMode="auto">
          <a:xfrm>
            <a:off x="6572025" y="2715640"/>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3</a:t>
            </a:r>
            <a:endParaRPr lang="fr-FR" altLang="fr-FR">
              <a:solidFill>
                <a:prstClr val="black">
                  <a:lumMod val="65000"/>
                  <a:lumOff val="35000"/>
                </a:prstClr>
              </a:solidFill>
              <a:cs typeface="Arial" panose="020B0604020202020204" pitchFamily="34" charset="0"/>
            </a:endParaRPr>
          </a:p>
        </p:txBody>
      </p:sp>
      <p:sp>
        <p:nvSpPr>
          <p:cNvPr id="267" name="Line 280">
            <a:extLst>
              <a:ext uri="{FF2B5EF4-FFF2-40B4-BE49-F238E27FC236}">
                <a16:creationId xmlns:a16="http://schemas.microsoft.com/office/drawing/2014/main" id="{748BD29B-3ADD-41F3-AC93-4E668A0EF739}"/>
              </a:ext>
            </a:extLst>
          </p:cNvPr>
          <p:cNvSpPr>
            <a:spLocks noChangeShapeType="1"/>
          </p:cNvSpPr>
          <p:nvPr/>
        </p:nvSpPr>
        <p:spPr bwMode="auto">
          <a:xfrm>
            <a:off x="7054358" y="2662178"/>
            <a:ext cx="0" cy="31106"/>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268" name="Rectangle 281">
            <a:extLst>
              <a:ext uri="{FF2B5EF4-FFF2-40B4-BE49-F238E27FC236}">
                <a16:creationId xmlns:a16="http://schemas.microsoft.com/office/drawing/2014/main" id="{69DCEBA5-E352-455B-BBB0-77409C1D2769}"/>
              </a:ext>
            </a:extLst>
          </p:cNvPr>
          <p:cNvSpPr>
            <a:spLocks noChangeArrowheads="1"/>
          </p:cNvSpPr>
          <p:nvPr/>
        </p:nvSpPr>
        <p:spPr bwMode="auto">
          <a:xfrm>
            <a:off x="7034490" y="2715640"/>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4</a:t>
            </a:r>
            <a:endParaRPr lang="fr-FR" altLang="fr-FR">
              <a:solidFill>
                <a:prstClr val="black">
                  <a:lumMod val="65000"/>
                  <a:lumOff val="35000"/>
                </a:prstClr>
              </a:solidFill>
              <a:cs typeface="Arial" panose="020B0604020202020204" pitchFamily="34" charset="0"/>
            </a:endParaRPr>
          </a:p>
        </p:txBody>
      </p:sp>
      <p:sp>
        <p:nvSpPr>
          <p:cNvPr id="269" name="Line 282">
            <a:extLst>
              <a:ext uri="{FF2B5EF4-FFF2-40B4-BE49-F238E27FC236}">
                <a16:creationId xmlns:a16="http://schemas.microsoft.com/office/drawing/2014/main" id="{E495C014-E337-43D4-9357-268F7E21DE15}"/>
              </a:ext>
            </a:extLst>
          </p:cNvPr>
          <p:cNvSpPr>
            <a:spLocks noChangeShapeType="1"/>
          </p:cNvSpPr>
          <p:nvPr/>
        </p:nvSpPr>
        <p:spPr bwMode="auto">
          <a:xfrm>
            <a:off x="7520135" y="2662178"/>
            <a:ext cx="0" cy="31106"/>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270" name="Rectangle 283">
            <a:extLst>
              <a:ext uri="{FF2B5EF4-FFF2-40B4-BE49-F238E27FC236}">
                <a16:creationId xmlns:a16="http://schemas.microsoft.com/office/drawing/2014/main" id="{FB2882C9-A8CA-412F-842C-3A3673ADFFD6}"/>
              </a:ext>
            </a:extLst>
          </p:cNvPr>
          <p:cNvSpPr>
            <a:spLocks noChangeArrowheads="1"/>
          </p:cNvSpPr>
          <p:nvPr/>
        </p:nvSpPr>
        <p:spPr bwMode="auto">
          <a:xfrm>
            <a:off x="7496956" y="2715640"/>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5</a:t>
            </a:r>
            <a:endParaRPr lang="fr-FR" altLang="fr-FR">
              <a:solidFill>
                <a:prstClr val="black">
                  <a:lumMod val="65000"/>
                  <a:lumOff val="35000"/>
                </a:prstClr>
              </a:solidFill>
              <a:cs typeface="Arial" panose="020B0604020202020204" pitchFamily="34" charset="0"/>
            </a:endParaRPr>
          </a:p>
        </p:txBody>
      </p:sp>
      <p:sp>
        <p:nvSpPr>
          <p:cNvPr id="271" name="Line 284">
            <a:extLst>
              <a:ext uri="{FF2B5EF4-FFF2-40B4-BE49-F238E27FC236}">
                <a16:creationId xmlns:a16="http://schemas.microsoft.com/office/drawing/2014/main" id="{04C63323-76BC-491E-BECB-1AD87303710D}"/>
              </a:ext>
            </a:extLst>
          </p:cNvPr>
          <p:cNvSpPr>
            <a:spLocks noChangeShapeType="1"/>
          </p:cNvSpPr>
          <p:nvPr/>
        </p:nvSpPr>
        <p:spPr bwMode="auto">
          <a:xfrm>
            <a:off x="7980393" y="2662178"/>
            <a:ext cx="0" cy="31106"/>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272" name="Rectangle 285">
            <a:extLst>
              <a:ext uri="{FF2B5EF4-FFF2-40B4-BE49-F238E27FC236}">
                <a16:creationId xmlns:a16="http://schemas.microsoft.com/office/drawing/2014/main" id="{DD683E76-7460-4630-834E-8E30F9CAA80F}"/>
              </a:ext>
            </a:extLst>
          </p:cNvPr>
          <p:cNvSpPr>
            <a:spLocks noChangeArrowheads="1"/>
          </p:cNvSpPr>
          <p:nvPr/>
        </p:nvSpPr>
        <p:spPr bwMode="auto">
          <a:xfrm>
            <a:off x="7959423" y="2715640"/>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6</a:t>
            </a:r>
            <a:endParaRPr lang="fr-FR" altLang="fr-FR">
              <a:solidFill>
                <a:prstClr val="black">
                  <a:lumMod val="65000"/>
                  <a:lumOff val="35000"/>
                </a:prstClr>
              </a:solidFill>
              <a:cs typeface="Arial" panose="020B0604020202020204" pitchFamily="34" charset="0"/>
            </a:endParaRPr>
          </a:p>
        </p:txBody>
      </p:sp>
      <p:sp>
        <p:nvSpPr>
          <p:cNvPr id="273" name="Rectangle 286">
            <a:extLst>
              <a:ext uri="{FF2B5EF4-FFF2-40B4-BE49-F238E27FC236}">
                <a16:creationId xmlns:a16="http://schemas.microsoft.com/office/drawing/2014/main" id="{53E6E42A-C201-4571-A7A6-7BDA96DE2427}"/>
              </a:ext>
            </a:extLst>
          </p:cNvPr>
          <p:cNvSpPr>
            <a:spLocks noChangeArrowheads="1"/>
          </p:cNvSpPr>
          <p:nvPr/>
        </p:nvSpPr>
        <p:spPr bwMode="auto">
          <a:xfrm>
            <a:off x="6528127" y="2797291"/>
            <a:ext cx="133050"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dirty="0">
                <a:solidFill>
                  <a:prstClr val="black">
                    <a:lumMod val="65000"/>
                    <a:lumOff val="35000"/>
                  </a:prstClr>
                </a:solidFill>
                <a:cs typeface="Arial" panose="020B0604020202020204" pitchFamily="34" charset="0"/>
              </a:rPr>
              <a:t>Ans</a:t>
            </a:r>
            <a:endParaRPr lang="fr-FR" altLang="fr-FR" dirty="0">
              <a:solidFill>
                <a:prstClr val="black">
                  <a:lumMod val="65000"/>
                  <a:lumOff val="35000"/>
                </a:prstClr>
              </a:solidFill>
              <a:cs typeface="Arial" panose="020B0604020202020204" pitchFamily="34" charset="0"/>
            </a:endParaRPr>
          </a:p>
        </p:txBody>
      </p:sp>
      <p:sp>
        <p:nvSpPr>
          <p:cNvPr id="274" name="Line 288">
            <a:extLst>
              <a:ext uri="{FF2B5EF4-FFF2-40B4-BE49-F238E27FC236}">
                <a16:creationId xmlns:a16="http://schemas.microsoft.com/office/drawing/2014/main" id="{B86B1915-12B1-428E-8612-97BB30A3181F}"/>
              </a:ext>
            </a:extLst>
          </p:cNvPr>
          <p:cNvSpPr>
            <a:spLocks noChangeShapeType="1"/>
          </p:cNvSpPr>
          <p:nvPr/>
        </p:nvSpPr>
        <p:spPr bwMode="auto">
          <a:xfrm flipH="1">
            <a:off x="5168070" y="2662178"/>
            <a:ext cx="38631"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275" name="Rectangle 289">
            <a:extLst>
              <a:ext uri="{FF2B5EF4-FFF2-40B4-BE49-F238E27FC236}">
                <a16:creationId xmlns:a16="http://schemas.microsoft.com/office/drawing/2014/main" id="{C0C5B819-2B60-403C-A6AD-36E490073BB0}"/>
              </a:ext>
            </a:extLst>
          </p:cNvPr>
          <p:cNvSpPr>
            <a:spLocks noChangeArrowheads="1"/>
          </p:cNvSpPr>
          <p:nvPr/>
        </p:nvSpPr>
        <p:spPr bwMode="auto">
          <a:xfrm>
            <a:off x="5102949" y="2630100"/>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0</a:t>
            </a:r>
            <a:endParaRPr lang="fr-FR" altLang="fr-FR">
              <a:solidFill>
                <a:prstClr val="black">
                  <a:lumMod val="65000"/>
                  <a:lumOff val="35000"/>
                </a:prstClr>
              </a:solidFill>
              <a:cs typeface="Arial" panose="020B0604020202020204" pitchFamily="34" charset="0"/>
            </a:endParaRPr>
          </a:p>
        </p:txBody>
      </p:sp>
      <p:sp>
        <p:nvSpPr>
          <p:cNvPr id="276" name="Line 290">
            <a:extLst>
              <a:ext uri="{FF2B5EF4-FFF2-40B4-BE49-F238E27FC236}">
                <a16:creationId xmlns:a16="http://schemas.microsoft.com/office/drawing/2014/main" id="{A3C942E3-950A-4A3A-A877-511008AFAD46}"/>
              </a:ext>
            </a:extLst>
          </p:cNvPr>
          <p:cNvSpPr>
            <a:spLocks noChangeShapeType="1"/>
          </p:cNvSpPr>
          <p:nvPr/>
        </p:nvSpPr>
        <p:spPr bwMode="auto">
          <a:xfrm flipH="1">
            <a:off x="5168070" y="2544560"/>
            <a:ext cx="38631"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277" name="Rectangle 291">
            <a:extLst>
              <a:ext uri="{FF2B5EF4-FFF2-40B4-BE49-F238E27FC236}">
                <a16:creationId xmlns:a16="http://schemas.microsoft.com/office/drawing/2014/main" id="{25A7A0F6-AF8C-4E6F-B51E-7EA81D2B1D9A}"/>
              </a:ext>
            </a:extLst>
          </p:cNvPr>
          <p:cNvSpPr>
            <a:spLocks noChangeArrowheads="1"/>
          </p:cNvSpPr>
          <p:nvPr/>
        </p:nvSpPr>
        <p:spPr bwMode="auto">
          <a:xfrm>
            <a:off x="5058800" y="2512484"/>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10</a:t>
            </a:r>
            <a:endParaRPr lang="fr-FR" altLang="fr-FR">
              <a:solidFill>
                <a:prstClr val="black">
                  <a:lumMod val="65000"/>
                  <a:lumOff val="35000"/>
                </a:prstClr>
              </a:solidFill>
              <a:cs typeface="Arial" panose="020B0604020202020204" pitchFamily="34" charset="0"/>
            </a:endParaRPr>
          </a:p>
        </p:txBody>
      </p:sp>
      <p:sp>
        <p:nvSpPr>
          <p:cNvPr id="278" name="Line 292">
            <a:extLst>
              <a:ext uri="{FF2B5EF4-FFF2-40B4-BE49-F238E27FC236}">
                <a16:creationId xmlns:a16="http://schemas.microsoft.com/office/drawing/2014/main" id="{A45A43CC-40DB-4E9C-ACD1-8C2F5EEDC2FF}"/>
              </a:ext>
            </a:extLst>
          </p:cNvPr>
          <p:cNvSpPr>
            <a:spLocks noChangeShapeType="1"/>
          </p:cNvSpPr>
          <p:nvPr/>
        </p:nvSpPr>
        <p:spPr bwMode="auto">
          <a:xfrm flipH="1">
            <a:off x="5168070" y="2426944"/>
            <a:ext cx="38631"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279" name="Rectangle 293">
            <a:extLst>
              <a:ext uri="{FF2B5EF4-FFF2-40B4-BE49-F238E27FC236}">
                <a16:creationId xmlns:a16="http://schemas.microsoft.com/office/drawing/2014/main" id="{4DCC3879-A49E-4242-897B-647C3C0304A9}"/>
              </a:ext>
            </a:extLst>
          </p:cNvPr>
          <p:cNvSpPr>
            <a:spLocks noChangeArrowheads="1"/>
          </p:cNvSpPr>
          <p:nvPr/>
        </p:nvSpPr>
        <p:spPr bwMode="auto">
          <a:xfrm>
            <a:off x="5058800" y="2392923"/>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20</a:t>
            </a:r>
            <a:endParaRPr lang="fr-FR" altLang="fr-FR">
              <a:solidFill>
                <a:prstClr val="black">
                  <a:lumMod val="65000"/>
                  <a:lumOff val="35000"/>
                </a:prstClr>
              </a:solidFill>
              <a:cs typeface="Arial" panose="020B0604020202020204" pitchFamily="34" charset="0"/>
            </a:endParaRPr>
          </a:p>
        </p:txBody>
      </p:sp>
      <p:sp>
        <p:nvSpPr>
          <p:cNvPr id="280" name="Line 294">
            <a:extLst>
              <a:ext uri="{FF2B5EF4-FFF2-40B4-BE49-F238E27FC236}">
                <a16:creationId xmlns:a16="http://schemas.microsoft.com/office/drawing/2014/main" id="{B5BC767C-1B32-4E47-803C-D5F559F2A980}"/>
              </a:ext>
            </a:extLst>
          </p:cNvPr>
          <p:cNvSpPr>
            <a:spLocks noChangeShapeType="1"/>
          </p:cNvSpPr>
          <p:nvPr/>
        </p:nvSpPr>
        <p:spPr bwMode="auto">
          <a:xfrm flipH="1">
            <a:off x="5168070" y="2309327"/>
            <a:ext cx="38631"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281" name="Rectangle 295">
            <a:extLst>
              <a:ext uri="{FF2B5EF4-FFF2-40B4-BE49-F238E27FC236}">
                <a16:creationId xmlns:a16="http://schemas.microsoft.com/office/drawing/2014/main" id="{E48F2C51-7595-4FEA-97E7-CC2B3A342548}"/>
              </a:ext>
            </a:extLst>
          </p:cNvPr>
          <p:cNvSpPr>
            <a:spLocks noChangeArrowheads="1"/>
          </p:cNvSpPr>
          <p:nvPr/>
        </p:nvSpPr>
        <p:spPr bwMode="auto">
          <a:xfrm>
            <a:off x="5058800" y="2276278"/>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30</a:t>
            </a:r>
            <a:endParaRPr lang="fr-FR" altLang="fr-FR">
              <a:solidFill>
                <a:prstClr val="black">
                  <a:lumMod val="65000"/>
                  <a:lumOff val="35000"/>
                </a:prstClr>
              </a:solidFill>
              <a:cs typeface="Arial" panose="020B0604020202020204" pitchFamily="34" charset="0"/>
            </a:endParaRPr>
          </a:p>
        </p:txBody>
      </p:sp>
      <p:sp>
        <p:nvSpPr>
          <p:cNvPr id="282" name="Line 296">
            <a:extLst>
              <a:ext uri="{FF2B5EF4-FFF2-40B4-BE49-F238E27FC236}">
                <a16:creationId xmlns:a16="http://schemas.microsoft.com/office/drawing/2014/main" id="{40F4C198-2A69-4C22-9CB2-22956A9D26DA}"/>
              </a:ext>
            </a:extLst>
          </p:cNvPr>
          <p:cNvSpPr>
            <a:spLocks noChangeShapeType="1"/>
          </p:cNvSpPr>
          <p:nvPr/>
        </p:nvSpPr>
        <p:spPr bwMode="auto">
          <a:xfrm flipH="1">
            <a:off x="5168070" y="2192682"/>
            <a:ext cx="38631"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283" name="Rectangle 297">
            <a:extLst>
              <a:ext uri="{FF2B5EF4-FFF2-40B4-BE49-F238E27FC236}">
                <a16:creationId xmlns:a16="http://schemas.microsoft.com/office/drawing/2014/main" id="{FAA116E2-FBC3-4B11-83D4-71D718640CBC}"/>
              </a:ext>
            </a:extLst>
          </p:cNvPr>
          <p:cNvSpPr>
            <a:spLocks noChangeArrowheads="1"/>
          </p:cNvSpPr>
          <p:nvPr/>
        </p:nvSpPr>
        <p:spPr bwMode="auto">
          <a:xfrm>
            <a:off x="5058800" y="2156717"/>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40</a:t>
            </a:r>
            <a:endParaRPr lang="fr-FR" altLang="fr-FR">
              <a:solidFill>
                <a:prstClr val="black">
                  <a:lumMod val="65000"/>
                  <a:lumOff val="35000"/>
                </a:prstClr>
              </a:solidFill>
              <a:cs typeface="Arial" panose="020B0604020202020204" pitchFamily="34" charset="0"/>
            </a:endParaRPr>
          </a:p>
        </p:txBody>
      </p:sp>
      <p:sp>
        <p:nvSpPr>
          <p:cNvPr id="284" name="Line 298">
            <a:extLst>
              <a:ext uri="{FF2B5EF4-FFF2-40B4-BE49-F238E27FC236}">
                <a16:creationId xmlns:a16="http://schemas.microsoft.com/office/drawing/2014/main" id="{1514E300-851E-47A5-9023-B8AFE5A46EFE}"/>
              </a:ext>
            </a:extLst>
          </p:cNvPr>
          <p:cNvSpPr>
            <a:spLocks noChangeShapeType="1"/>
          </p:cNvSpPr>
          <p:nvPr/>
        </p:nvSpPr>
        <p:spPr bwMode="auto">
          <a:xfrm flipH="1">
            <a:off x="5168070" y="2075065"/>
            <a:ext cx="38631"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285" name="Rectangle 299">
            <a:extLst>
              <a:ext uri="{FF2B5EF4-FFF2-40B4-BE49-F238E27FC236}">
                <a16:creationId xmlns:a16="http://schemas.microsoft.com/office/drawing/2014/main" id="{74B97EA7-5091-4C3C-83E6-A805674CEA76}"/>
              </a:ext>
            </a:extLst>
          </p:cNvPr>
          <p:cNvSpPr>
            <a:spLocks noChangeArrowheads="1"/>
          </p:cNvSpPr>
          <p:nvPr/>
        </p:nvSpPr>
        <p:spPr bwMode="auto">
          <a:xfrm>
            <a:off x="5058800" y="2040073"/>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50</a:t>
            </a:r>
            <a:endParaRPr lang="fr-FR" altLang="fr-FR">
              <a:solidFill>
                <a:prstClr val="black">
                  <a:lumMod val="65000"/>
                  <a:lumOff val="35000"/>
                </a:prstClr>
              </a:solidFill>
              <a:cs typeface="Arial" panose="020B0604020202020204" pitchFamily="34" charset="0"/>
            </a:endParaRPr>
          </a:p>
        </p:txBody>
      </p:sp>
      <p:sp>
        <p:nvSpPr>
          <p:cNvPr id="286" name="Line 300">
            <a:extLst>
              <a:ext uri="{FF2B5EF4-FFF2-40B4-BE49-F238E27FC236}">
                <a16:creationId xmlns:a16="http://schemas.microsoft.com/office/drawing/2014/main" id="{E68138E8-97E9-4E99-ABC5-0B346A63D1A5}"/>
              </a:ext>
            </a:extLst>
          </p:cNvPr>
          <p:cNvSpPr>
            <a:spLocks noChangeShapeType="1"/>
          </p:cNvSpPr>
          <p:nvPr/>
        </p:nvSpPr>
        <p:spPr bwMode="auto">
          <a:xfrm flipH="1">
            <a:off x="5168070" y="1953561"/>
            <a:ext cx="38631"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287" name="Rectangle 301">
            <a:extLst>
              <a:ext uri="{FF2B5EF4-FFF2-40B4-BE49-F238E27FC236}">
                <a16:creationId xmlns:a16="http://schemas.microsoft.com/office/drawing/2014/main" id="{FE49A70A-C82B-4BAA-B159-D2797459B572}"/>
              </a:ext>
            </a:extLst>
          </p:cNvPr>
          <p:cNvSpPr>
            <a:spLocks noChangeArrowheads="1"/>
          </p:cNvSpPr>
          <p:nvPr/>
        </p:nvSpPr>
        <p:spPr bwMode="auto">
          <a:xfrm>
            <a:off x="5058800" y="1922455"/>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60</a:t>
            </a:r>
            <a:endParaRPr lang="fr-FR" altLang="fr-FR">
              <a:solidFill>
                <a:prstClr val="black">
                  <a:lumMod val="65000"/>
                  <a:lumOff val="35000"/>
                </a:prstClr>
              </a:solidFill>
              <a:cs typeface="Arial" panose="020B0604020202020204" pitchFamily="34" charset="0"/>
            </a:endParaRPr>
          </a:p>
        </p:txBody>
      </p:sp>
      <p:sp>
        <p:nvSpPr>
          <p:cNvPr id="288" name="Line 302">
            <a:extLst>
              <a:ext uri="{FF2B5EF4-FFF2-40B4-BE49-F238E27FC236}">
                <a16:creationId xmlns:a16="http://schemas.microsoft.com/office/drawing/2014/main" id="{8FE95875-B2E1-49C3-AEDF-C8D99732F6E5}"/>
              </a:ext>
            </a:extLst>
          </p:cNvPr>
          <p:cNvSpPr>
            <a:spLocks noChangeShapeType="1"/>
          </p:cNvSpPr>
          <p:nvPr/>
        </p:nvSpPr>
        <p:spPr bwMode="auto">
          <a:xfrm flipH="1">
            <a:off x="5168070" y="1835944"/>
            <a:ext cx="38631"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289" name="Rectangle 303">
            <a:extLst>
              <a:ext uri="{FF2B5EF4-FFF2-40B4-BE49-F238E27FC236}">
                <a16:creationId xmlns:a16="http://schemas.microsoft.com/office/drawing/2014/main" id="{1607415C-02F3-4216-9BA8-183EDA5FAFD0}"/>
              </a:ext>
            </a:extLst>
          </p:cNvPr>
          <p:cNvSpPr>
            <a:spLocks noChangeArrowheads="1"/>
          </p:cNvSpPr>
          <p:nvPr/>
        </p:nvSpPr>
        <p:spPr bwMode="auto">
          <a:xfrm>
            <a:off x="5058800" y="1802894"/>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70</a:t>
            </a:r>
            <a:endParaRPr lang="fr-FR" altLang="fr-FR">
              <a:solidFill>
                <a:prstClr val="black">
                  <a:lumMod val="65000"/>
                  <a:lumOff val="35000"/>
                </a:prstClr>
              </a:solidFill>
              <a:cs typeface="Arial" panose="020B0604020202020204" pitchFamily="34" charset="0"/>
            </a:endParaRPr>
          </a:p>
        </p:txBody>
      </p:sp>
      <p:sp>
        <p:nvSpPr>
          <p:cNvPr id="290" name="Line 304">
            <a:extLst>
              <a:ext uri="{FF2B5EF4-FFF2-40B4-BE49-F238E27FC236}">
                <a16:creationId xmlns:a16="http://schemas.microsoft.com/office/drawing/2014/main" id="{1B0BAC95-3CC8-4531-AADA-F8202343573D}"/>
              </a:ext>
            </a:extLst>
          </p:cNvPr>
          <p:cNvSpPr>
            <a:spLocks noChangeShapeType="1"/>
          </p:cNvSpPr>
          <p:nvPr/>
        </p:nvSpPr>
        <p:spPr bwMode="auto">
          <a:xfrm flipH="1">
            <a:off x="5168070" y="1718327"/>
            <a:ext cx="38631"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291" name="Rectangle 305">
            <a:extLst>
              <a:ext uri="{FF2B5EF4-FFF2-40B4-BE49-F238E27FC236}">
                <a16:creationId xmlns:a16="http://schemas.microsoft.com/office/drawing/2014/main" id="{A008D465-B974-42C1-8253-F7FEE25D0212}"/>
              </a:ext>
            </a:extLst>
          </p:cNvPr>
          <p:cNvSpPr>
            <a:spLocks noChangeArrowheads="1"/>
          </p:cNvSpPr>
          <p:nvPr/>
        </p:nvSpPr>
        <p:spPr bwMode="auto">
          <a:xfrm>
            <a:off x="5058800" y="1686249"/>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80</a:t>
            </a:r>
            <a:endParaRPr lang="fr-FR" altLang="fr-FR">
              <a:solidFill>
                <a:prstClr val="black">
                  <a:lumMod val="65000"/>
                  <a:lumOff val="35000"/>
                </a:prstClr>
              </a:solidFill>
              <a:cs typeface="Arial" panose="020B0604020202020204" pitchFamily="34" charset="0"/>
            </a:endParaRPr>
          </a:p>
        </p:txBody>
      </p:sp>
      <p:sp>
        <p:nvSpPr>
          <p:cNvPr id="292" name="Line 306">
            <a:extLst>
              <a:ext uri="{FF2B5EF4-FFF2-40B4-BE49-F238E27FC236}">
                <a16:creationId xmlns:a16="http://schemas.microsoft.com/office/drawing/2014/main" id="{7C5B7F0E-DC57-4759-ADD6-89DDCE0A67AE}"/>
              </a:ext>
            </a:extLst>
          </p:cNvPr>
          <p:cNvSpPr>
            <a:spLocks noChangeShapeType="1"/>
          </p:cNvSpPr>
          <p:nvPr/>
        </p:nvSpPr>
        <p:spPr bwMode="auto">
          <a:xfrm flipH="1">
            <a:off x="5168070" y="1600710"/>
            <a:ext cx="38631"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293" name="Rectangle 307">
            <a:extLst>
              <a:ext uri="{FF2B5EF4-FFF2-40B4-BE49-F238E27FC236}">
                <a16:creationId xmlns:a16="http://schemas.microsoft.com/office/drawing/2014/main" id="{9865C803-F0EB-4105-B6BF-724EF9A6DED1}"/>
              </a:ext>
            </a:extLst>
          </p:cNvPr>
          <p:cNvSpPr>
            <a:spLocks noChangeArrowheads="1"/>
          </p:cNvSpPr>
          <p:nvPr/>
        </p:nvSpPr>
        <p:spPr bwMode="auto">
          <a:xfrm>
            <a:off x="5058800" y="1568633"/>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90</a:t>
            </a:r>
            <a:endParaRPr lang="fr-FR" altLang="fr-FR">
              <a:solidFill>
                <a:prstClr val="black">
                  <a:lumMod val="65000"/>
                  <a:lumOff val="35000"/>
                </a:prstClr>
              </a:solidFill>
              <a:cs typeface="Arial" panose="020B0604020202020204" pitchFamily="34" charset="0"/>
            </a:endParaRPr>
          </a:p>
        </p:txBody>
      </p:sp>
      <p:sp>
        <p:nvSpPr>
          <p:cNvPr id="294" name="Line 308">
            <a:extLst>
              <a:ext uri="{FF2B5EF4-FFF2-40B4-BE49-F238E27FC236}">
                <a16:creationId xmlns:a16="http://schemas.microsoft.com/office/drawing/2014/main" id="{E2E0E36A-6628-48AC-A245-EC5046B8E778}"/>
              </a:ext>
            </a:extLst>
          </p:cNvPr>
          <p:cNvSpPr>
            <a:spLocks noChangeShapeType="1"/>
          </p:cNvSpPr>
          <p:nvPr/>
        </p:nvSpPr>
        <p:spPr bwMode="auto">
          <a:xfrm flipH="1">
            <a:off x="5168070" y="1483093"/>
            <a:ext cx="38631"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295" name="Rectangle 309">
            <a:extLst>
              <a:ext uri="{FF2B5EF4-FFF2-40B4-BE49-F238E27FC236}">
                <a16:creationId xmlns:a16="http://schemas.microsoft.com/office/drawing/2014/main" id="{1E7E5127-763E-480C-836D-BC8302FFB152}"/>
              </a:ext>
            </a:extLst>
          </p:cNvPr>
          <p:cNvSpPr>
            <a:spLocks noChangeArrowheads="1"/>
          </p:cNvSpPr>
          <p:nvPr/>
        </p:nvSpPr>
        <p:spPr bwMode="auto">
          <a:xfrm>
            <a:off x="5014650" y="1449072"/>
            <a:ext cx="12984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100</a:t>
            </a:r>
            <a:endParaRPr lang="fr-FR" altLang="fr-FR">
              <a:solidFill>
                <a:prstClr val="black">
                  <a:lumMod val="65000"/>
                  <a:lumOff val="35000"/>
                </a:prstClr>
              </a:solidFill>
              <a:cs typeface="Arial" panose="020B0604020202020204" pitchFamily="34" charset="0"/>
            </a:endParaRPr>
          </a:p>
        </p:txBody>
      </p:sp>
      <p:sp>
        <p:nvSpPr>
          <p:cNvPr id="296" name="Line 312">
            <a:extLst>
              <a:ext uri="{FF2B5EF4-FFF2-40B4-BE49-F238E27FC236}">
                <a16:creationId xmlns:a16="http://schemas.microsoft.com/office/drawing/2014/main" id="{A68BA09C-2DB5-4F8D-BCBB-64AB23FF5668}"/>
              </a:ext>
            </a:extLst>
          </p:cNvPr>
          <p:cNvSpPr>
            <a:spLocks noChangeShapeType="1"/>
          </p:cNvSpPr>
          <p:nvPr/>
        </p:nvSpPr>
        <p:spPr bwMode="auto">
          <a:xfrm>
            <a:off x="5206700" y="2662178"/>
            <a:ext cx="290945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297" name="Line 316">
            <a:extLst>
              <a:ext uri="{FF2B5EF4-FFF2-40B4-BE49-F238E27FC236}">
                <a16:creationId xmlns:a16="http://schemas.microsoft.com/office/drawing/2014/main" id="{36BC44B4-EEDC-4EC5-A954-21C565C7A626}"/>
              </a:ext>
            </a:extLst>
          </p:cNvPr>
          <p:cNvSpPr>
            <a:spLocks noChangeShapeType="1"/>
          </p:cNvSpPr>
          <p:nvPr/>
        </p:nvSpPr>
        <p:spPr bwMode="auto">
          <a:xfrm>
            <a:off x="5206700" y="2662178"/>
            <a:ext cx="2909453"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298" name="Line 317">
            <a:extLst>
              <a:ext uri="{FF2B5EF4-FFF2-40B4-BE49-F238E27FC236}">
                <a16:creationId xmlns:a16="http://schemas.microsoft.com/office/drawing/2014/main" id="{27890BA0-6FC4-4F10-9ACC-D2F27D6F8542}"/>
              </a:ext>
            </a:extLst>
          </p:cNvPr>
          <p:cNvSpPr>
            <a:spLocks noChangeShapeType="1"/>
          </p:cNvSpPr>
          <p:nvPr/>
        </p:nvSpPr>
        <p:spPr bwMode="auto">
          <a:xfrm>
            <a:off x="5206701" y="2662178"/>
            <a:ext cx="0" cy="31106"/>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299" name="Rectangle 318">
            <a:extLst>
              <a:ext uri="{FF2B5EF4-FFF2-40B4-BE49-F238E27FC236}">
                <a16:creationId xmlns:a16="http://schemas.microsoft.com/office/drawing/2014/main" id="{83D56845-7FD4-4489-9B9E-545B438548CA}"/>
              </a:ext>
            </a:extLst>
          </p:cNvPr>
          <p:cNvSpPr>
            <a:spLocks noChangeArrowheads="1"/>
          </p:cNvSpPr>
          <p:nvPr/>
        </p:nvSpPr>
        <p:spPr bwMode="auto">
          <a:xfrm>
            <a:off x="5184626" y="2715640"/>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0</a:t>
            </a:r>
            <a:endParaRPr lang="fr-FR" altLang="fr-FR">
              <a:solidFill>
                <a:prstClr val="black">
                  <a:lumMod val="65000"/>
                  <a:lumOff val="35000"/>
                </a:prstClr>
              </a:solidFill>
              <a:cs typeface="Arial" panose="020B0604020202020204" pitchFamily="34" charset="0"/>
            </a:endParaRPr>
          </a:p>
        </p:txBody>
      </p:sp>
      <p:sp>
        <p:nvSpPr>
          <p:cNvPr id="300" name="Line 319">
            <a:extLst>
              <a:ext uri="{FF2B5EF4-FFF2-40B4-BE49-F238E27FC236}">
                <a16:creationId xmlns:a16="http://schemas.microsoft.com/office/drawing/2014/main" id="{01FFE16E-BE71-4263-B070-05046B0C65CB}"/>
              </a:ext>
            </a:extLst>
          </p:cNvPr>
          <p:cNvSpPr>
            <a:spLocks noChangeShapeType="1"/>
          </p:cNvSpPr>
          <p:nvPr/>
        </p:nvSpPr>
        <p:spPr bwMode="auto">
          <a:xfrm>
            <a:off x="5666960" y="2662178"/>
            <a:ext cx="0" cy="31106"/>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301" name="Rectangle 320">
            <a:extLst>
              <a:ext uri="{FF2B5EF4-FFF2-40B4-BE49-F238E27FC236}">
                <a16:creationId xmlns:a16="http://schemas.microsoft.com/office/drawing/2014/main" id="{44AFFC00-CA7E-4209-BAA6-FAD97FD3A6E3}"/>
              </a:ext>
            </a:extLst>
          </p:cNvPr>
          <p:cNvSpPr>
            <a:spLocks noChangeArrowheads="1"/>
          </p:cNvSpPr>
          <p:nvPr/>
        </p:nvSpPr>
        <p:spPr bwMode="auto">
          <a:xfrm>
            <a:off x="5647092" y="2715640"/>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1</a:t>
            </a:r>
            <a:endParaRPr lang="fr-FR" altLang="fr-FR">
              <a:solidFill>
                <a:prstClr val="black">
                  <a:lumMod val="65000"/>
                  <a:lumOff val="35000"/>
                </a:prstClr>
              </a:solidFill>
              <a:cs typeface="Arial" panose="020B0604020202020204" pitchFamily="34" charset="0"/>
            </a:endParaRPr>
          </a:p>
        </p:txBody>
      </p:sp>
      <p:sp>
        <p:nvSpPr>
          <p:cNvPr id="302" name="Line 321">
            <a:extLst>
              <a:ext uri="{FF2B5EF4-FFF2-40B4-BE49-F238E27FC236}">
                <a16:creationId xmlns:a16="http://schemas.microsoft.com/office/drawing/2014/main" id="{3ABD261F-0731-45AB-9563-95DA002338BB}"/>
              </a:ext>
            </a:extLst>
          </p:cNvPr>
          <p:cNvSpPr>
            <a:spLocks noChangeShapeType="1"/>
          </p:cNvSpPr>
          <p:nvPr/>
        </p:nvSpPr>
        <p:spPr bwMode="auto">
          <a:xfrm>
            <a:off x="6132737" y="2662178"/>
            <a:ext cx="0" cy="31106"/>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303" name="Rectangle 322">
            <a:extLst>
              <a:ext uri="{FF2B5EF4-FFF2-40B4-BE49-F238E27FC236}">
                <a16:creationId xmlns:a16="http://schemas.microsoft.com/office/drawing/2014/main" id="{555EEC9A-67CB-42EA-9630-D72905DEB52D}"/>
              </a:ext>
            </a:extLst>
          </p:cNvPr>
          <p:cNvSpPr>
            <a:spLocks noChangeArrowheads="1"/>
          </p:cNvSpPr>
          <p:nvPr/>
        </p:nvSpPr>
        <p:spPr bwMode="auto">
          <a:xfrm>
            <a:off x="6109558" y="2715640"/>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2</a:t>
            </a:r>
            <a:endParaRPr lang="fr-FR" altLang="fr-FR">
              <a:solidFill>
                <a:prstClr val="black">
                  <a:lumMod val="65000"/>
                  <a:lumOff val="35000"/>
                </a:prstClr>
              </a:solidFill>
              <a:cs typeface="Arial" panose="020B0604020202020204" pitchFamily="34" charset="0"/>
            </a:endParaRPr>
          </a:p>
        </p:txBody>
      </p:sp>
      <p:sp>
        <p:nvSpPr>
          <p:cNvPr id="304" name="Line 323">
            <a:extLst>
              <a:ext uri="{FF2B5EF4-FFF2-40B4-BE49-F238E27FC236}">
                <a16:creationId xmlns:a16="http://schemas.microsoft.com/office/drawing/2014/main" id="{DDAD9D17-731C-4A8A-9F85-EFB47386E242}"/>
              </a:ext>
            </a:extLst>
          </p:cNvPr>
          <p:cNvSpPr>
            <a:spLocks noChangeShapeType="1"/>
          </p:cNvSpPr>
          <p:nvPr/>
        </p:nvSpPr>
        <p:spPr bwMode="auto">
          <a:xfrm>
            <a:off x="6592995" y="2662178"/>
            <a:ext cx="0" cy="31106"/>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305" name="Rectangle 324">
            <a:extLst>
              <a:ext uri="{FF2B5EF4-FFF2-40B4-BE49-F238E27FC236}">
                <a16:creationId xmlns:a16="http://schemas.microsoft.com/office/drawing/2014/main" id="{0956C42E-1C5A-47BF-9F70-7BAD7249906F}"/>
              </a:ext>
            </a:extLst>
          </p:cNvPr>
          <p:cNvSpPr>
            <a:spLocks noChangeArrowheads="1"/>
          </p:cNvSpPr>
          <p:nvPr/>
        </p:nvSpPr>
        <p:spPr bwMode="auto">
          <a:xfrm>
            <a:off x="6572025" y="2715640"/>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3</a:t>
            </a:r>
            <a:endParaRPr lang="fr-FR" altLang="fr-FR">
              <a:solidFill>
                <a:prstClr val="black">
                  <a:lumMod val="65000"/>
                  <a:lumOff val="35000"/>
                </a:prstClr>
              </a:solidFill>
              <a:cs typeface="Arial" panose="020B0604020202020204" pitchFamily="34" charset="0"/>
            </a:endParaRPr>
          </a:p>
        </p:txBody>
      </p:sp>
      <p:sp>
        <p:nvSpPr>
          <p:cNvPr id="306" name="Line 325">
            <a:extLst>
              <a:ext uri="{FF2B5EF4-FFF2-40B4-BE49-F238E27FC236}">
                <a16:creationId xmlns:a16="http://schemas.microsoft.com/office/drawing/2014/main" id="{EDEEA887-41A3-46EB-BA53-29A6A40A651B}"/>
              </a:ext>
            </a:extLst>
          </p:cNvPr>
          <p:cNvSpPr>
            <a:spLocks noChangeShapeType="1"/>
          </p:cNvSpPr>
          <p:nvPr/>
        </p:nvSpPr>
        <p:spPr bwMode="auto">
          <a:xfrm>
            <a:off x="7054358" y="2662178"/>
            <a:ext cx="0" cy="31106"/>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307" name="Rectangle 326">
            <a:extLst>
              <a:ext uri="{FF2B5EF4-FFF2-40B4-BE49-F238E27FC236}">
                <a16:creationId xmlns:a16="http://schemas.microsoft.com/office/drawing/2014/main" id="{84AFC309-157A-4E7B-A330-D852AFC01577}"/>
              </a:ext>
            </a:extLst>
          </p:cNvPr>
          <p:cNvSpPr>
            <a:spLocks noChangeArrowheads="1"/>
          </p:cNvSpPr>
          <p:nvPr/>
        </p:nvSpPr>
        <p:spPr bwMode="auto">
          <a:xfrm>
            <a:off x="7034490" y="2715640"/>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4</a:t>
            </a:r>
            <a:endParaRPr lang="fr-FR" altLang="fr-FR">
              <a:solidFill>
                <a:prstClr val="black">
                  <a:lumMod val="65000"/>
                  <a:lumOff val="35000"/>
                </a:prstClr>
              </a:solidFill>
              <a:cs typeface="Arial" panose="020B0604020202020204" pitchFamily="34" charset="0"/>
            </a:endParaRPr>
          </a:p>
        </p:txBody>
      </p:sp>
      <p:sp>
        <p:nvSpPr>
          <p:cNvPr id="308" name="Line 327">
            <a:extLst>
              <a:ext uri="{FF2B5EF4-FFF2-40B4-BE49-F238E27FC236}">
                <a16:creationId xmlns:a16="http://schemas.microsoft.com/office/drawing/2014/main" id="{67D89864-FC1B-4087-9F2A-F9C685270D89}"/>
              </a:ext>
            </a:extLst>
          </p:cNvPr>
          <p:cNvSpPr>
            <a:spLocks noChangeShapeType="1"/>
          </p:cNvSpPr>
          <p:nvPr/>
        </p:nvSpPr>
        <p:spPr bwMode="auto">
          <a:xfrm>
            <a:off x="7520135" y="2662178"/>
            <a:ext cx="0" cy="31106"/>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309" name="Rectangle 328">
            <a:extLst>
              <a:ext uri="{FF2B5EF4-FFF2-40B4-BE49-F238E27FC236}">
                <a16:creationId xmlns:a16="http://schemas.microsoft.com/office/drawing/2014/main" id="{8724063B-2B35-4401-835E-2500C7DA5ABE}"/>
              </a:ext>
            </a:extLst>
          </p:cNvPr>
          <p:cNvSpPr>
            <a:spLocks noChangeArrowheads="1"/>
          </p:cNvSpPr>
          <p:nvPr/>
        </p:nvSpPr>
        <p:spPr bwMode="auto">
          <a:xfrm>
            <a:off x="7496956" y="2715640"/>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5</a:t>
            </a:r>
            <a:endParaRPr lang="fr-FR" altLang="fr-FR">
              <a:solidFill>
                <a:prstClr val="black">
                  <a:lumMod val="65000"/>
                  <a:lumOff val="35000"/>
                </a:prstClr>
              </a:solidFill>
              <a:cs typeface="Arial" panose="020B0604020202020204" pitchFamily="34" charset="0"/>
            </a:endParaRPr>
          </a:p>
        </p:txBody>
      </p:sp>
      <p:sp>
        <p:nvSpPr>
          <p:cNvPr id="310" name="Line 329">
            <a:extLst>
              <a:ext uri="{FF2B5EF4-FFF2-40B4-BE49-F238E27FC236}">
                <a16:creationId xmlns:a16="http://schemas.microsoft.com/office/drawing/2014/main" id="{CE0647AD-55C5-4506-A6F8-ECEF48FF0F33}"/>
              </a:ext>
            </a:extLst>
          </p:cNvPr>
          <p:cNvSpPr>
            <a:spLocks noChangeShapeType="1"/>
          </p:cNvSpPr>
          <p:nvPr/>
        </p:nvSpPr>
        <p:spPr bwMode="auto">
          <a:xfrm>
            <a:off x="7980393" y="2662178"/>
            <a:ext cx="0" cy="31106"/>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311" name="Rectangle 330">
            <a:extLst>
              <a:ext uri="{FF2B5EF4-FFF2-40B4-BE49-F238E27FC236}">
                <a16:creationId xmlns:a16="http://schemas.microsoft.com/office/drawing/2014/main" id="{A9388ED5-F597-496F-9CE2-9ED2A5D97FEC}"/>
              </a:ext>
            </a:extLst>
          </p:cNvPr>
          <p:cNvSpPr>
            <a:spLocks noChangeArrowheads="1"/>
          </p:cNvSpPr>
          <p:nvPr/>
        </p:nvSpPr>
        <p:spPr bwMode="auto">
          <a:xfrm>
            <a:off x="7959423" y="2715640"/>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6</a:t>
            </a:r>
            <a:endParaRPr lang="fr-FR" altLang="fr-FR">
              <a:solidFill>
                <a:prstClr val="black">
                  <a:lumMod val="65000"/>
                  <a:lumOff val="35000"/>
                </a:prstClr>
              </a:solidFill>
              <a:cs typeface="Arial" panose="020B0604020202020204" pitchFamily="34" charset="0"/>
            </a:endParaRPr>
          </a:p>
        </p:txBody>
      </p:sp>
      <p:sp>
        <p:nvSpPr>
          <p:cNvPr id="312" name="Line 333">
            <a:extLst>
              <a:ext uri="{FF2B5EF4-FFF2-40B4-BE49-F238E27FC236}">
                <a16:creationId xmlns:a16="http://schemas.microsoft.com/office/drawing/2014/main" id="{FF7818F8-F960-4447-B204-EDC10EE84475}"/>
              </a:ext>
            </a:extLst>
          </p:cNvPr>
          <p:cNvSpPr>
            <a:spLocks noChangeShapeType="1"/>
          </p:cNvSpPr>
          <p:nvPr/>
        </p:nvSpPr>
        <p:spPr bwMode="auto">
          <a:xfrm flipH="1">
            <a:off x="5168070" y="2662178"/>
            <a:ext cx="38631"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313" name="Rectangle 334">
            <a:extLst>
              <a:ext uri="{FF2B5EF4-FFF2-40B4-BE49-F238E27FC236}">
                <a16:creationId xmlns:a16="http://schemas.microsoft.com/office/drawing/2014/main" id="{602C41F2-0F2A-4662-93FF-BE44E77A1562}"/>
              </a:ext>
            </a:extLst>
          </p:cNvPr>
          <p:cNvSpPr>
            <a:spLocks noChangeArrowheads="1"/>
          </p:cNvSpPr>
          <p:nvPr/>
        </p:nvSpPr>
        <p:spPr bwMode="auto">
          <a:xfrm>
            <a:off x="5102949" y="2630100"/>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0</a:t>
            </a:r>
            <a:endParaRPr lang="fr-FR" altLang="fr-FR">
              <a:solidFill>
                <a:prstClr val="black">
                  <a:lumMod val="65000"/>
                  <a:lumOff val="35000"/>
                </a:prstClr>
              </a:solidFill>
              <a:cs typeface="Arial" panose="020B0604020202020204" pitchFamily="34" charset="0"/>
            </a:endParaRPr>
          </a:p>
        </p:txBody>
      </p:sp>
      <p:sp>
        <p:nvSpPr>
          <p:cNvPr id="314" name="Line 335">
            <a:extLst>
              <a:ext uri="{FF2B5EF4-FFF2-40B4-BE49-F238E27FC236}">
                <a16:creationId xmlns:a16="http://schemas.microsoft.com/office/drawing/2014/main" id="{5C1FF2A8-67FB-48B2-9E6F-F904C074208B}"/>
              </a:ext>
            </a:extLst>
          </p:cNvPr>
          <p:cNvSpPr>
            <a:spLocks noChangeShapeType="1"/>
          </p:cNvSpPr>
          <p:nvPr/>
        </p:nvSpPr>
        <p:spPr bwMode="auto">
          <a:xfrm flipH="1">
            <a:off x="5168070" y="2544560"/>
            <a:ext cx="38631"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315" name="Rectangle 336">
            <a:extLst>
              <a:ext uri="{FF2B5EF4-FFF2-40B4-BE49-F238E27FC236}">
                <a16:creationId xmlns:a16="http://schemas.microsoft.com/office/drawing/2014/main" id="{B62916C2-A140-4004-8A12-1B97F841E1CD}"/>
              </a:ext>
            </a:extLst>
          </p:cNvPr>
          <p:cNvSpPr>
            <a:spLocks noChangeArrowheads="1"/>
          </p:cNvSpPr>
          <p:nvPr/>
        </p:nvSpPr>
        <p:spPr bwMode="auto">
          <a:xfrm>
            <a:off x="5058800" y="2512484"/>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10</a:t>
            </a:r>
            <a:endParaRPr lang="fr-FR" altLang="fr-FR">
              <a:solidFill>
                <a:prstClr val="black">
                  <a:lumMod val="65000"/>
                  <a:lumOff val="35000"/>
                </a:prstClr>
              </a:solidFill>
              <a:cs typeface="Arial" panose="020B0604020202020204" pitchFamily="34" charset="0"/>
            </a:endParaRPr>
          </a:p>
        </p:txBody>
      </p:sp>
      <p:sp>
        <p:nvSpPr>
          <p:cNvPr id="316" name="Line 337">
            <a:extLst>
              <a:ext uri="{FF2B5EF4-FFF2-40B4-BE49-F238E27FC236}">
                <a16:creationId xmlns:a16="http://schemas.microsoft.com/office/drawing/2014/main" id="{85E08129-AE9D-4502-890C-B597FB1C106B}"/>
              </a:ext>
            </a:extLst>
          </p:cNvPr>
          <p:cNvSpPr>
            <a:spLocks noChangeShapeType="1"/>
          </p:cNvSpPr>
          <p:nvPr/>
        </p:nvSpPr>
        <p:spPr bwMode="auto">
          <a:xfrm flipH="1">
            <a:off x="5168070" y="2426944"/>
            <a:ext cx="38631"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317" name="Rectangle 338">
            <a:extLst>
              <a:ext uri="{FF2B5EF4-FFF2-40B4-BE49-F238E27FC236}">
                <a16:creationId xmlns:a16="http://schemas.microsoft.com/office/drawing/2014/main" id="{264A820E-9E16-47EA-8C0F-151603E46A15}"/>
              </a:ext>
            </a:extLst>
          </p:cNvPr>
          <p:cNvSpPr>
            <a:spLocks noChangeArrowheads="1"/>
          </p:cNvSpPr>
          <p:nvPr/>
        </p:nvSpPr>
        <p:spPr bwMode="auto">
          <a:xfrm>
            <a:off x="5058800" y="2392923"/>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20</a:t>
            </a:r>
            <a:endParaRPr lang="fr-FR" altLang="fr-FR">
              <a:solidFill>
                <a:prstClr val="black">
                  <a:lumMod val="65000"/>
                  <a:lumOff val="35000"/>
                </a:prstClr>
              </a:solidFill>
              <a:cs typeface="Arial" panose="020B0604020202020204" pitchFamily="34" charset="0"/>
            </a:endParaRPr>
          </a:p>
        </p:txBody>
      </p:sp>
      <p:sp>
        <p:nvSpPr>
          <p:cNvPr id="318" name="Line 339">
            <a:extLst>
              <a:ext uri="{FF2B5EF4-FFF2-40B4-BE49-F238E27FC236}">
                <a16:creationId xmlns:a16="http://schemas.microsoft.com/office/drawing/2014/main" id="{9339C47F-9835-4D72-9A34-C8B5CCD38C8B}"/>
              </a:ext>
            </a:extLst>
          </p:cNvPr>
          <p:cNvSpPr>
            <a:spLocks noChangeShapeType="1"/>
          </p:cNvSpPr>
          <p:nvPr/>
        </p:nvSpPr>
        <p:spPr bwMode="auto">
          <a:xfrm flipH="1">
            <a:off x="5168070" y="2309327"/>
            <a:ext cx="38631"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319" name="Rectangle 340">
            <a:extLst>
              <a:ext uri="{FF2B5EF4-FFF2-40B4-BE49-F238E27FC236}">
                <a16:creationId xmlns:a16="http://schemas.microsoft.com/office/drawing/2014/main" id="{2A4405B6-A5C6-402E-A4E5-88E7CD0884CD}"/>
              </a:ext>
            </a:extLst>
          </p:cNvPr>
          <p:cNvSpPr>
            <a:spLocks noChangeArrowheads="1"/>
          </p:cNvSpPr>
          <p:nvPr/>
        </p:nvSpPr>
        <p:spPr bwMode="auto">
          <a:xfrm>
            <a:off x="5058800" y="2276278"/>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30</a:t>
            </a:r>
            <a:endParaRPr lang="fr-FR" altLang="fr-FR">
              <a:solidFill>
                <a:prstClr val="black">
                  <a:lumMod val="65000"/>
                  <a:lumOff val="35000"/>
                </a:prstClr>
              </a:solidFill>
              <a:cs typeface="Arial" panose="020B0604020202020204" pitchFamily="34" charset="0"/>
            </a:endParaRPr>
          </a:p>
        </p:txBody>
      </p:sp>
      <p:sp>
        <p:nvSpPr>
          <p:cNvPr id="320" name="Line 341">
            <a:extLst>
              <a:ext uri="{FF2B5EF4-FFF2-40B4-BE49-F238E27FC236}">
                <a16:creationId xmlns:a16="http://schemas.microsoft.com/office/drawing/2014/main" id="{1F8D7C19-259C-49DD-90A5-DF554D15941A}"/>
              </a:ext>
            </a:extLst>
          </p:cNvPr>
          <p:cNvSpPr>
            <a:spLocks noChangeShapeType="1"/>
          </p:cNvSpPr>
          <p:nvPr/>
        </p:nvSpPr>
        <p:spPr bwMode="auto">
          <a:xfrm flipH="1">
            <a:off x="5168070" y="2192682"/>
            <a:ext cx="38631"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321" name="Rectangle 342">
            <a:extLst>
              <a:ext uri="{FF2B5EF4-FFF2-40B4-BE49-F238E27FC236}">
                <a16:creationId xmlns:a16="http://schemas.microsoft.com/office/drawing/2014/main" id="{D3573F3B-42ED-463D-BA4E-96B9BB608545}"/>
              </a:ext>
            </a:extLst>
          </p:cNvPr>
          <p:cNvSpPr>
            <a:spLocks noChangeArrowheads="1"/>
          </p:cNvSpPr>
          <p:nvPr/>
        </p:nvSpPr>
        <p:spPr bwMode="auto">
          <a:xfrm>
            <a:off x="5058800" y="2156717"/>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40</a:t>
            </a:r>
            <a:endParaRPr lang="fr-FR" altLang="fr-FR">
              <a:solidFill>
                <a:prstClr val="black">
                  <a:lumMod val="65000"/>
                  <a:lumOff val="35000"/>
                </a:prstClr>
              </a:solidFill>
              <a:cs typeface="Arial" panose="020B0604020202020204" pitchFamily="34" charset="0"/>
            </a:endParaRPr>
          </a:p>
        </p:txBody>
      </p:sp>
      <p:sp>
        <p:nvSpPr>
          <p:cNvPr id="322" name="Line 343">
            <a:extLst>
              <a:ext uri="{FF2B5EF4-FFF2-40B4-BE49-F238E27FC236}">
                <a16:creationId xmlns:a16="http://schemas.microsoft.com/office/drawing/2014/main" id="{044617B7-4914-4B46-B146-36D6D42CBFCA}"/>
              </a:ext>
            </a:extLst>
          </p:cNvPr>
          <p:cNvSpPr>
            <a:spLocks noChangeShapeType="1"/>
          </p:cNvSpPr>
          <p:nvPr/>
        </p:nvSpPr>
        <p:spPr bwMode="auto">
          <a:xfrm flipH="1">
            <a:off x="5168070" y="2075065"/>
            <a:ext cx="38631"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323" name="Rectangle 344">
            <a:extLst>
              <a:ext uri="{FF2B5EF4-FFF2-40B4-BE49-F238E27FC236}">
                <a16:creationId xmlns:a16="http://schemas.microsoft.com/office/drawing/2014/main" id="{B372D1DA-48F2-40C5-B1FD-94F22BECE4E1}"/>
              </a:ext>
            </a:extLst>
          </p:cNvPr>
          <p:cNvSpPr>
            <a:spLocks noChangeArrowheads="1"/>
          </p:cNvSpPr>
          <p:nvPr/>
        </p:nvSpPr>
        <p:spPr bwMode="auto">
          <a:xfrm>
            <a:off x="5058800" y="2040073"/>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50</a:t>
            </a:r>
            <a:endParaRPr lang="fr-FR" altLang="fr-FR">
              <a:solidFill>
                <a:prstClr val="black">
                  <a:lumMod val="65000"/>
                  <a:lumOff val="35000"/>
                </a:prstClr>
              </a:solidFill>
              <a:cs typeface="Arial" panose="020B0604020202020204" pitchFamily="34" charset="0"/>
            </a:endParaRPr>
          </a:p>
        </p:txBody>
      </p:sp>
      <p:sp>
        <p:nvSpPr>
          <p:cNvPr id="324" name="Line 345">
            <a:extLst>
              <a:ext uri="{FF2B5EF4-FFF2-40B4-BE49-F238E27FC236}">
                <a16:creationId xmlns:a16="http://schemas.microsoft.com/office/drawing/2014/main" id="{79640A5E-2BFF-436C-8856-F61FA3D00BFD}"/>
              </a:ext>
            </a:extLst>
          </p:cNvPr>
          <p:cNvSpPr>
            <a:spLocks noChangeShapeType="1"/>
          </p:cNvSpPr>
          <p:nvPr/>
        </p:nvSpPr>
        <p:spPr bwMode="auto">
          <a:xfrm flipH="1">
            <a:off x="5168070" y="1953561"/>
            <a:ext cx="38631"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325" name="Rectangle 346">
            <a:extLst>
              <a:ext uri="{FF2B5EF4-FFF2-40B4-BE49-F238E27FC236}">
                <a16:creationId xmlns:a16="http://schemas.microsoft.com/office/drawing/2014/main" id="{5C6CEEAC-0BC1-4510-8F57-1A5620F059C8}"/>
              </a:ext>
            </a:extLst>
          </p:cNvPr>
          <p:cNvSpPr>
            <a:spLocks noChangeArrowheads="1"/>
          </p:cNvSpPr>
          <p:nvPr/>
        </p:nvSpPr>
        <p:spPr bwMode="auto">
          <a:xfrm>
            <a:off x="5058800" y="1922455"/>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60</a:t>
            </a:r>
            <a:endParaRPr lang="fr-FR" altLang="fr-FR">
              <a:solidFill>
                <a:prstClr val="black">
                  <a:lumMod val="65000"/>
                  <a:lumOff val="35000"/>
                </a:prstClr>
              </a:solidFill>
              <a:cs typeface="Arial" panose="020B0604020202020204" pitchFamily="34" charset="0"/>
            </a:endParaRPr>
          </a:p>
        </p:txBody>
      </p:sp>
      <p:sp>
        <p:nvSpPr>
          <p:cNvPr id="326" name="Line 347">
            <a:extLst>
              <a:ext uri="{FF2B5EF4-FFF2-40B4-BE49-F238E27FC236}">
                <a16:creationId xmlns:a16="http://schemas.microsoft.com/office/drawing/2014/main" id="{6BC61429-A326-4B8F-8D55-63826AF24417}"/>
              </a:ext>
            </a:extLst>
          </p:cNvPr>
          <p:cNvSpPr>
            <a:spLocks noChangeShapeType="1"/>
          </p:cNvSpPr>
          <p:nvPr/>
        </p:nvSpPr>
        <p:spPr bwMode="auto">
          <a:xfrm flipH="1">
            <a:off x="5168070" y="1835944"/>
            <a:ext cx="38631"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327" name="Rectangle 348">
            <a:extLst>
              <a:ext uri="{FF2B5EF4-FFF2-40B4-BE49-F238E27FC236}">
                <a16:creationId xmlns:a16="http://schemas.microsoft.com/office/drawing/2014/main" id="{899A2EB8-457B-4117-9CEC-F13B4355CDDA}"/>
              </a:ext>
            </a:extLst>
          </p:cNvPr>
          <p:cNvSpPr>
            <a:spLocks noChangeArrowheads="1"/>
          </p:cNvSpPr>
          <p:nvPr/>
        </p:nvSpPr>
        <p:spPr bwMode="auto">
          <a:xfrm>
            <a:off x="5058800" y="1802894"/>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70</a:t>
            </a:r>
            <a:endParaRPr lang="fr-FR" altLang="fr-FR">
              <a:solidFill>
                <a:prstClr val="black">
                  <a:lumMod val="65000"/>
                  <a:lumOff val="35000"/>
                </a:prstClr>
              </a:solidFill>
              <a:cs typeface="Arial" panose="020B0604020202020204" pitchFamily="34" charset="0"/>
            </a:endParaRPr>
          </a:p>
        </p:txBody>
      </p:sp>
      <p:sp>
        <p:nvSpPr>
          <p:cNvPr id="328" name="Line 349">
            <a:extLst>
              <a:ext uri="{FF2B5EF4-FFF2-40B4-BE49-F238E27FC236}">
                <a16:creationId xmlns:a16="http://schemas.microsoft.com/office/drawing/2014/main" id="{CB653F59-653C-4FEC-9FBC-ACE63DC025A5}"/>
              </a:ext>
            </a:extLst>
          </p:cNvPr>
          <p:cNvSpPr>
            <a:spLocks noChangeShapeType="1"/>
          </p:cNvSpPr>
          <p:nvPr/>
        </p:nvSpPr>
        <p:spPr bwMode="auto">
          <a:xfrm flipH="1">
            <a:off x="5168070" y="1718327"/>
            <a:ext cx="38631"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329" name="Rectangle 350">
            <a:extLst>
              <a:ext uri="{FF2B5EF4-FFF2-40B4-BE49-F238E27FC236}">
                <a16:creationId xmlns:a16="http://schemas.microsoft.com/office/drawing/2014/main" id="{FC91D866-BBE5-4B08-827F-B5A14AF874B1}"/>
              </a:ext>
            </a:extLst>
          </p:cNvPr>
          <p:cNvSpPr>
            <a:spLocks noChangeArrowheads="1"/>
          </p:cNvSpPr>
          <p:nvPr/>
        </p:nvSpPr>
        <p:spPr bwMode="auto">
          <a:xfrm>
            <a:off x="5058800" y="1686249"/>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80</a:t>
            </a:r>
            <a:endParaRPr lang="fr-FR" altLang="fr-FR">
              <a:solidFill>
                <a:prstClr val="black">
                  <a:lumMod val="65000"/>
                  <a:lumOff val="35000"/>
                </a:prstClr>
              </a:solidFill>
              <a:cs typeface="Arial" panose="020B0604020202020204" pitchFamily="34" charset="0"/>
            </a:endParaRPr>
          </a:p>
        </p:txBody>
      </p:sp>
      <p:sp>
        <p:nvSpPr>
          <p:cNvPr id="330" name="Line 351">
            <a:extLst>
              <a:ext uri="{FF2B5EF4-FFF2-40B4-BE49-F238E27FC236}">
                <a16:creationId xmlns:a16="http://schemas.microsoft.com/office/drawing/2014/main" id="{29586E99-6072-4A51-ACB9-33C2EB1F2412}"/>
              </a:ext>
            </a:extLst>
          </p:cNvPr>
          <p:cNvSpPr>
            <a:spLocks noChangeShapeType="1"/>
          </p:cNvSpPr>
          <p:nvPr/>
        </p:nvSpPr>
        <p:spPr bwMode="auto">
          <a:xfrm flipH="1">
            <a:off x="5168070" y="1600710"/>
            <a:ext cx="38631"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331" name="Rectangle 352">
            <a:extLst>
              <a:ext uri="{FF2B5EF4-FFF2-40B4-BE49-F238E27FC236}">
                <a16:creationId xmlns:a16="http://schemas.microsoft.com/office/drawing/2014/main" id="{48C6C425-1419-4864-9773-FBF42CECF40A}"/>
              </a:ext>
            </a:extLst>
          </p:cNvPr>
          <p:cNvSpPr>
            <a:spLocks noChangeArrowheads="1"/>
          </p:cNvSpPr>
          <p:nvPr/>
        </p:nvSpPr>
        <p:spPr bwMode="auto">
          <a:xfrm>
            <a:off x="5058800" y="1568633"/>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90</a:t>
            </a:r>
            <a:endParaRPr lang="fr-FR" altLang="fr-FR">
              <a:solidFill>
                <a:prstClr val="black">
                  <a:lumMod val="65000"/>
                  <a:lumOff val="35000"/>
                </a:prstClr>
              </a:solidFill>
              <a:cs typeface="Arial" panose="020B0604020202020204" pitchFamily="34" charset="0"/>
            </a:endParaRPr>
          </a:p>
        </p:txBody>
      </p:sp>
      <p:sp>
        <p:nvSpPr>
          <p:cNvPr id="332" name="Line 353">
            <a:extLst>
              <a:ext uri="{FF2B5EF4-FFF2-40B4-BE49-F238E27FC236}">
                <a16:creationId xmlns:a16="http://schemas.microsoft.com/office/drawing/2014/main" id="{4B526CD2-AA9D-4BED-8AFB-85879154B3D2}"/>
              </a:ext>
            </a:extLst>
          </p:cNvPr>
          <p:cNvSpPr>
            <a:spLocks noChangeShapeType="1"/>
          </p:cNvSpPr>
          <p:nvPr/>
        </p:nvSpPr>
        <p:spPr bwMode="auto">
          <a:xfrm flipH="1">
            <a:off x="5168070" y="1483093"/>
            <a:ext cx="38631"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333" name="Rectangle 354">
            <a:extLst>
              <a:ext uri="{FF2B5EF4-FFF2-40B4-BE49-F238E27FC236}">
                <a16:creationId xmlns:a16="http://schemas.microsoft.com/office/drawing/2014/main" id="{9B604BBA-9791-4198-95E7-2D677602B27E}"/>
              </a:ext>
            </a:extLst>
          </p:cNvPr>
          <p:cNvSpPr>
            <a:spLocks noChangeArrowheads="1"/>
          </p:cNvSpPr>
          <p:nvPr/>
        </p:nvSpPr>
        <p:spPr bwMode="auto">
          <a:xfrm>
            <a:off x="5014650" y="1449072"/>
            <a:ext cx="12984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100</a:t>
            </a:r>
            <a:endParaRPr lang="fr-FR" altLang="fr-FR">
              <a:solidFill>
                <a:prstClr val="black">
                  <a:lumMod val="65000"/>
                  <a:lumOff val="35000"/>
                </a:prstClr>
              </a:solidFill>
              <a:cs typeface="Arial" panose="020B0604020202020204" pitchFamily="34" charset="0"/>
            </a:endParaRPr>
          </a:p>
        </p:txBody>
      </p:sp>
      <p:sp>
        <p:nvSpPr>
          <p:cNvPr id="334" name="Rectangle 355">
            <a:extLst>
              <a:ext uri="{FF2B5EF4-FFF2-40B4-BE49-F238E27FC236}">
                <a16:creationId xmlns:a16="http://schemas.microsoft.com/office/drawing/2014/main" id="{7DB22BDC-5AA3-49E5-943D-1D35866B1A5A}"/>
              </a:ext>
            </a:extLst>
          </p:cNvPr>
          <p:cNvSpPr>
            <a:spLocks noChangeArrowheads="1"/>
          </p:cNvSpPr>
          <p:nvPr/>
        </p:nvSpPr>
        <p:spPr bwMode="auto">
          <a:xfrm>
            <a:off x="7101342" y="2408172"/>
            <a:ext cx="618759"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88.1 (86.3-89.8%)</a:t>
            </a:r>
          </a:p>
        </p:txBody>
      </p:sp>
      <p:sp>
        <p:nvSpPr>
          <p:cNvPr id="335" name="Rectangle 356">
            <a:extLst>
              <a:ext uri="{FF2B5EF4-FFF2-40B4-BE49-F238E27FC236}">
                <a16:creationId xmlns:a16="http://schemas.microsoft.com/office/drawing/2014/main" id="{3FE4A211-ACF6-4199-9D62-59376E0440DC}"/>
              </a:ext>
            </a:extLst>
          </p:cNvPr>
          <p:cNvSpPr>
            <a:spLocks noChangeArrowheads="1"/>
          </p:cNvSpPr>
          <p:nvPr/>
        </p:nvSpPr>
        <p:spPr bwMode="auto">
          <a:xfrm>
            <a:off x="6509426" y="2408172"/>
            <a:ext cx="357470"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Reference</a:t>
            </a:r>
          </a:p>
        </p:txBody>
      </p:sp>
      <p:sp>
        <p:nvSpPr>
          <p:cNvPr id="336" name="Rectangle 357">
            <a:extLst>
              <a:ext uri="{FF2B5EF4-FFF2-40B4-BE49-F238E27FC236}">
                <a16:creationId xmlns:a16="http://schemas.microsoft.com/office/drawing/2014/main" id="{5830B6BC-AC94-47A4-90AD-A9BBF46738D9}"/>
              </a:ext>
            </a:extLst>
          </p:cNvPr>
          <p:cNvSpPr>
            <a:spLocks noChangeArrowheads="1"/>
          </p:cNvSpPr>
          <p:nvPr/>
        </p:nvSpPr>
        <p:spPr bwMode="auto">
          <a:xfrm>
            <a:off x="6026318" y="2408172"/>
            <a:ext cx="323807"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207/1417</a:t>
            </a:r>
          </a:p>
        </p:txBody>
      </p:sp>
      <p:sp>
        <p:nvSpPr>
          <p:cNvPr id="337" name="Rectangle 358">
            <a:extLst>
              <a:ext uri="{FF2B5EF4-FFF2-40B4-BE49-F238E27FC236}">
                <a16:creationId xmlns:a16="http://schemas.microsoft.com/office/drawing/2014/main" id="{42B3EFD7-FA3E-45C0-BDC2-FE2A15FEABCB}"/>
              </a:ext>
            </a:extLst>
          </p:cNvPr>
          <p:cNvSpPr>
            <a:spLocks noChangeArrowheads="1"/>
          </p:cNvSpPr>
          <p:nvPr/>
        </p:nvSpPr>
        <p:spPr bwMode="auto">
          <a:xfrm>
            <a:off x="5605118" y="2408172"/>
            <a:ext cx="22762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dirty="0">
                <a:solidFill>
                  <a:srgbClr val="C00000"/>
                </a:solidFill>
                <a:cs typeface="Arial" panose="020B0604020202020204" pitchFamily="34" charset="0"/>
              </a:rPr>
              <a:t>6 Mois</a:t>
            </a:r>
          </a:p>
        </p:txBody>
      </p:sp>
      <p:sp>
        <p:nvSpPr>
          <p:cNvPr id="338" name="Rectangle 360">
            <a:extLst>
              <a:ext uri="{FF2B5EF4-FFF2-40B4-BE49-F238E27FC236}">
                <a16:creationId xmlns:a16="http://schemas.microsoft.com/office/drawing/2014/main" id="{02BA13E1-82B5-4336-BCD8-7ECEE9F9BD34}"/>
              </a:ext>
            </a:extLst>
          </p:cNvPr>
          <p:cNvSpPr>
            <a:spLocks noChangeArrowheads="1"/>
          </p:cNvSpPr>
          <p:nvPr/>
        </p:nvSpPr>
        <p:spPr bwMode="auto">
          <a:xfrm>
            <a:off x="7101342" y="2335979"/>
            <a:ext cx="618759"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90.4 (88.9-92.0%)</a:t>
            </a:r>
          </a:p>
        </p:txBody>
      </p:sp>
      <p:sp>
        <p:nvSpPr>
          <p:cNvPr id="339" name="Rectangle 361">
            <a:extLst>
              <a:ext uri="{FF2B5EF4-FFF2-40B4-BE49-F238E27FC236}">
                <a16:creationId xmlns:a16="http://schemas.microsoft.com/office/drawing/2014/main" id="{18AF4370-EC0A-4AAA-8E5E-F4C20FFE026F}"/>
              </a:ext>
            </a:extLst>
          </p:cNvPr>
          <p:cNvSpPr>
            <a:spLocks noChangeArrowheads="1"/>
          </p:cNvSpPr>
          <p:nvPr/>
        </p:nvSpPr>
        <p:spPr bwMode="auto">
          <a:xfrm>
            <a:off x="6509427" y="2335979"/>
            <a:ext cx="549831"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0.85 (0.69-1.04)</a:t>
            </a:r>
          </a:p>
        </p:txBody>
      </p:sp>
      <p:sp>
        <p:nvSpPr>
          <p:cNvPr id="340" name="Rectangle 362">
            <a:extLst>
              <a:ext uri="{FF2B5EF4-FFF2-40B4-BE49-F238E27FC236}">
                <a16:creationId xmlns:a16="http://schemas.microsoft.com/office/drawing/2014/main" id="{27E0BB53-F5F4-4642-B9C9-04CF6DB9D2C6}"/>
              </a:ext>
            </a:extLst>
          </p:cNvPr>
          <p:cNvSpPr>
            <a:spLocks noChangeArrowheads="1"/>
          </p:cNvSpPr>
          <p:nvPr/>
        </p:nvSpPr>
        <p:spPr bwMode="auto">
          <a:xfrm>
            <a:off x="6026318" y="2335979"/>
            <a:ext cx="323807"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179/1428</a:t>
            </a:r>
          </a:p>
        </p:txBody>
      </p:sp>
      <p:sp>
        <p:nvSpPr>
          <p:cNvPr id="341" name="Rectangle 363">
            <a:extLst>
              <a:ext uri="{FF2B5EF4-FFF2-40B4-BE49-F238E27FC236}">
                <a16:creationId xmlns:a16="http://schemas.microsoft.com/office/drawing/2014/main" id="{FDEA4AAE-0B15-4CDC-8350-1B2F9176C033}"/>
              </a:ext>
            </a:extLst>
          </p:cNvPr>
          <p:cNvSpPr>
            <a:spLocks noChangeArrowheads="1"/>
          </p:cNvSpPr>
          <p:nvPr/>
        </p:nvSpPr>
        <p:spPr bwMode="auto">
          <a:xfrm>
            <a:off x="5605118" y="2335979"/>
            <a:ext cx="22762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dirty="0">
                <a:solidFill>
                  <a:schemeClr val="accent1"/>
                </a:solidFill>
                <a:cs typeface="Arial" panose="020B0604020202020204" pitchFamily="34" charset="0"/>
              </a:rPr>
              <a:t>3 Mois</a:t>
            </a:r>
          </a:p>
        </p:txBody>
      </p:sp>
      <p:sp>
        <p:nvSpPr>
          <p:cNvPr id="343" name="Rectangle 365">
            <a:extLst>
              <a:ext uri="{FF2B5EF4-FFF2-40B4-BE49-F238E27FC236}">
                <a16:creationId xmlns:a16="http://schemas.microsoft.com/office/drawing/2014/main" id="{09A7090F-0450-4B45-8AA4-1AC9904730E7}"/>
              </a:ext>
            </a:extLst>
          </p:cNvPr>
          <p:cNvSpPr>
            <a:spLocks noChangeArrowheads="1"/>
          </p:cNvSpPr>
          <p:nvPr/>
        </p:nvSpPr>
        <p:spPr bwMode="auto">
          <a:xfrm>
            <a:off x="7101342" y="2254663"/>
            <a:ext cx="697307"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b="1" dirty="0" err="1">
                <a:solidFill>
                  <a:prstClr val="black">
                    <a:lumMod val="65000"/>
                    <a:lumOff val="35000"/>
                  </a:prstClr>
                </a:solidFill>
                <a:cs typeface="Arial" panose="020B0604020202020204" pitchFamily="34" charset="0"/>
              </a:rPr>
              <a:t>Tx</a:t>
            </a:r>
            <a:r>
              <a:rPr lang="fr-FR" altLang="fr-FR" sz="600" b="1" dirty="0">
                <a:solidFill>
                  <a:prstClr val="black">
                    <a:lumMod val="65000"/>
                    <a:lumOff val="35000"/>
                  </a:prstClr>
                </a:solidFill>
                <a:cs typeface="Arial" panose="020B0604020202020204" pitchFamily="34" charset="0"/>
              </a:rPr>
              <a:t> à 5 ans (IC 95%)</a:t>
            </a:r>
            <a:endParaRPr lang="fr-FR" altLang="fr-FR" sz="600" dirty="0">
              <a:solidFill>
                <a:prstClr val="black">
                  <a:lumMod val="65000"/>
                  <a:lumOff val="35000"/>
                </a:prstClr>
              </a:solidFill>
              <a:cs typeface="Arial" panose="020B0604020202020204" pitchFamily="34" charset="0"/>
            </a:endParaRPr>
          </a:p>
        </p:txBody>
      </p:sp>
      <p:sp>
        <p:nvSpPr>
          <p:cNvPr id="344" name="Rectangle 366">
            <a:extLst>
              <a:ext uri="{FF2B5EF4-FFF2-40B4-BE49-F238E27FC236}">
                <a16:creationId xmlns:a16="http://schemas.microsoft.com/office/drawing/2014/main" id="{D00339C9-7E2D-4B62-9A2D-A506DCAF18BB}"/>
              </a:ext>
            </a:extLst>
          </p:cNvPr>
          <p:cNvSpPr>
            <a:spLocks noChangeArrowheads="1"/>
          </p:cNvSpPr>
          <p:nvPr/>
        </p:nvSpPr>
        <p:spPr bwMode="auto">
          <a:xfrm>
            <a:off x="6509427" y="2254663"/>
            <a:ext cx="437620"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b="1" dirty="0">
                <a:solidFill>
                  <a:prstClr val="black">
                    <a:lumMod val="65000"/>
                    <a:lumOff val="35000"/>
                  </a:prstClr>
                </a:solidFill>
                <a:cs typeface="Arial" panose="020B0604020202020204" pitchFamily="34" charset="0"/>
              </a:rPr>
              <a:t>HR (IC 95%)</a:t>
            </a:r>
            <a:endParaRPr lang="fr-FR" altLang="fr-FR" sz="600" dirty="0">
              <a:solidFill>
                <a:prstClr val="black">
                  <a:lumMod val="65000"/>
                  <a:lumOff val="35000"/>
                </a:prstClr>
              </a:solidFill>
              <a:cs typeface="Arial" panose="020B0604020202020204" pitchFamily="34" charset="0"/>
            </a:endParaRPr>
          </a:p>
        </p:txBody>
      </p:sp>
      <p:sp>
        <p:nvSpPr>
          <p:cNvPr id="345" name="Rectangle 367">
            <a:extLst>
              <a:ext uri="{FF2B5EF4-FFF2-40B4-BE49-F238E27FC236}">
                <a16:creationId xmlns:a16="http://schemas.microsoft.com/office/drawing/2014/main" id="{305C160D-60FA-4DDB-9811-83995D6E111D}"/>
              </a:ext>
            </a:extLst>
          </p:cNvPr>
          <p:cNvSpPr>
            <a:spLocks noChangeArrowheads="1"/>
          </p:cNvSpPr>
          <p:nvPr/>
        </p:nvSpPr>
        <p:spPr bwMode="auto">
          <a:xfrm>
            <a:off x="6026319" y="2254663"/>
            <a:ext cx="45685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b="1" dirty="0">
                <a:solidFill>
                  <a:prstClr val="black">
                    <a:lumMod val="65000"/>
                    <a:lumOff val="35000"/>
                  </a:prstClr>
                </a:solidFill>
                <a:cs typeface="Arial" panose="020B0604020202020204" pitchFamily="34" charset="0"/>
              </a:rPr>
              <a:t>Events/Total</a:t>
            </a:r>
            <a:endParaRPr lang="fr-FR" altLang="fr-FR" sz="600" dirty="0">
              <a:solidFill>
                <a:prstClr val="black">
                  <a:lumMod val="65000"/>
                  <a:lumOff val="35000"/>
                </a:prstClr>
              </a:solidFill>
              <a:cs typeface="Arial" panose="020B0604020202020204" pitchFamily="34" charset="0"/>
            </a:endParaRPr>
          </a:p>
        </p:txBody>
      </p:sp>
      <p:sp>
        <p:nvSpPr>
          <p:cNvPr id="346" name="Rectangle 368">
            <a:extLst>
              <a:ext uri="{FF2B5EF4-FFF2-40B4-BE49-F238E27FC236}">
                <a16:creationId xmlns:a16="http://schemas.microsoft.com/office/drawing/2014/main" id="{F0E6AAB4-5E06-491A-9452-33F6402DD669}"/>
              </a:ext>
            </a:extLst>
          </p:cNvPr>
          <p:cNvSpPr>
            <a:spLocks noChangeArrowheads="1"/>
          </p:cNvSpPr>
          <p:nvPr/>
        </p:nvSpPr>
        <p:spPr bwMode="auto">
          <a:xfrm>
            <a:off x="5605119" y="2254663"/>
            <a:ext cx="21961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b="1" dirty="0">
                <a:solidFill>
                  <a:prstClr val="black">
                    <a:lumMod val="65000"/>
                    <a:lumOff val="35000"/>
                  </a:prstClr>
                </a:solidFill>
                <a:cs typeface="Arial" panose="020B0604020202020204" pitchFamily="34" charset="0"/>
              </a:rPr>
              <a:t>Durée</a:t>
            </a:r>
            <a:endParaRPr lang="fr-FR" altLang="fr-FR" sz="600" dirty="0">
              <a:solidFill>
                <a:prstClr val="black">
                  <a:lumMod val="65000"/>
                  <a:lumOff val="35000"/>
                </a:prstClr>
              </a:solidFill>
              <a:cs typeface="Arial" panose="020B0604020202020204" pitchFamily="34" charset="0"/>
            </a:endParaRPr>
          </a:p>
        </p:txBody>
      </p:sp>
      <p:sp>
        <p:nvSpPr>
          <p:cNvPr id="347" name="Rectangle 370">
            <a:extLst>
              <a:ext uri="{FF2B5EF4-FFF2-40B4-BE49-F238E27FC236}">
                <a16:creationId xmlns:a16="http://schemas.microsoft.com/office/drawing/2014/main" id="{82871B8E-A32B-4813-87F0-E7C1750DE025}"/>
              </a:ext>
            </a:extLst>
          </p:cNvPr>
          <p:cNvSpPr>
            <a:spLocks noChangeArrowheads="1"/>
          </p:cNvSpPr>
          <p:nvPr/>
        </p:nvSpPr>
        <p:spPr bwMode="auto">
          <a:xfrm rot="16200000">
            <a:off x="857351" y="2064155"/>
            <a:ext cx="81432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750" dirty="0">
                <a:solidFill>
                  <a:prstClr val="black">
                    <a:lumMod val="65000"/>
                    <a:lumOff val="35000"/>
                  </a:prstClr>
                </a:solidFill>
                <a:cs typeface="Arial" panose="020B0604020202020204" pitchFamily="34" charset="0"/>
              </a:rPr>
              <a:t>Bas risque</a:t>
            </a:r>
          </a:p>
          <a:p>
            <a:pPr algn="ctr">
              <a:defRPr/>
            </a:pPr>
            <a:r>
              <a:rPr lang="fr-FR" altLang="fr-FR" sz="750" dirty="0">
                <a:solidFill>
                  <a:prstClr val="black">
                    <a:lumMod val="65000"/>
                    <a:lumOff val="35000"/>
                  </a:prstClr>
                </a:solidFill>
                <a:cs typeface="Arial" panose="020B0604020202020204" pitchFamily="34" charset="0"/>
              </a:rPr>
              <a:t>% sans événement</a:t>
            </a:r>
          </a:p>
        </p:txBody>
      </p:sp>
      <p:sp>
        <p:nvSpPr>
          <p:cNvPr id="348" name="Rectangle 372">
            <a:extLst>
              <a:ext uri="{FF2B5EF4-FFF2-40B4-BE49-F238E27FC236}">
                <a16:creationId xmlns:a16="http://schemas.microsoft.com/office/drawing/2014/main" id="{CF65EA57-FA9B-4878-991D-B30F7E14CE80}"/>
              </a:ext>
            </a:extLst>
          </p:cNvPr>
          <p:cNvSpPr>
            <a:spLocks noChangeArrowheads="1"/>
          </p:cNvSpPr>
          <p:nvPr/>
        </p:nvSpPr>
        <p:spPr bwMode="auto">
          <a:xfrm>
            <a:off x="1547326" y="2932001"/>
            <a:ext cx="10419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FFFFFF"/>
                </a:solidFill>
                <a:cs typeface="Arial" panose="020B0604020202020204" pitchFamily="34" charset="0"/>
              </a:rPr>
              <a:t>     </a:t>
            </a:r>
            <a:endParaRPr lang="fr-FR" altLang="fr-FR" sz="1800">
              <a:solidFill>
                <a:prstClr val="black"/>
              </a:solidFill>
              <a:cs typeface="Arial" panose="020B0604020202020204" pitchFamily="34" charset="0"/>
            </a:endParaRPr>
          </a:p>
        </p:txBody>
      </p:sp>
      <p:sp>
        <p:nvSpPr>
          <p:cNvPr id="349" name="Rectangle 373">
            <a:extLst>
              <a:ext uri="{FF2B5EF4-FFF2-40B4-BE49-F238E27FC236}">
                <a16:creationId xmlns:a16="http://schemas.microsoft.com/office/drawing/2014/main" id="{8A0BC10D-7958-4FC0-8DBF-98E3EDFD0A6F}"/>
              </a:ext>
            </a:extLst>
          </p:cNvPr>
          <p:cNvSpPr>
            <a:spLocks noChangeArrowheads="1"/>
          </p:cNvSpPr>
          <p:nvPr/>
        </p:nvSpPr>
        <p:spPr bwMode="auto">
          <a:xfrm>
            <a:off x="1994340" y="2932001"/>
            <a:ext cx="10419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FFFFFF"/>
                </a:solidFill>
                <a:cs typeface="Arial" panose="020B0604020202020204" pitchFamily="34" charset="0"/>
              </a:rPr>
              <a:t>     </a:t>
            </a:r>
            <a:endParaRPr lang="fr-FR" altLang="fr-FR" sz="1800">
              <a:solidFill>
                <a:prstClr val="black"/>
              </a:solidFill>
              <a:cs typeface="Arial" panose="020B0604020202020204" pitchFamily="34" charset="0"/>
            </a:endParaRPr>
          </a:p>
        </p:txBody>
      </p:sp>
      <p:sp>
        <p:nvSpPr>
          <p:cNvPr id="350" name="Rectangle 374">
            <a:extLst>
              <a:ext uri="{FF2B5EF4-FFF2-40B4-BE49-F238E27FC236}">
                <a16:creationId xmlns:a16="http://schemas.microsoft.com/office/drawing/2014/main" id="{A4F6FB28-DE90-4C03-99EF-B33E5EF00BC4}"/>
              </a:ext>
            </a:extLst>
          </p:cNvPr>
          <p:cNvSpPr>
            <a:spLocks noChangeArrowheads="1"/>
          </p:cNvSpPr>
          <p:nvPr/>
        </p:nvSpPr>
        <p:spPr bwMode="auto">
          <a:xfrm>
            <a:off x="2441353" y="2932001"/>
            <a:ext cx="10419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FFFFFF"/>
                </a:solidFill>
                <a:cs typeface="Arial" panose="020B0604020202020204" pitchFamily="34" charset="0"/>
              </a:rPr>
              <a:t>     </a:t>
            </a:r>
            <a:endParaRPr lang="fr-FR" altLang="fr-FR" sz="1800">
              <a:solidFill>
                <a:prstClr val="black"/>
              </a:solidFill>
              <a:cs typeface="Arial" panose="020B0604020202020204" pitchFamily="34" charset="0"/>
            </a:endParaRPr>
          </a:p>
        </p:txBody>
      </p:sp>
      <p:sp>
        <p:nvSpPr>
          <p:cNvPr id="351" name="Rectangle 375">
            <a:extLst>
              <a:ext uri="{FF2B5EF4-FFF2-40B4-BE49-F238E27FC236}">
                <a16:creationId xmlns:a16="http://schemas.microsoft.com/office/drawing/2014/main" id="{183B7CC8-776E-4376-B6AA-228E402A38AE}"/>
              </a:ext>
            </a:extLst>
          </p:cNvPr>
          <p:cNvSpPr>
            <a:spLocks noChangeArrowheads="1"/>
          </p:cNvSpPr>
          <p:nvPr/>
        </p:nvSpPr>
        <p:spPr bwMode="auto">
          <a:xfrm>
            <a:off x="2889471" y="2932001"/>
            <a:ext cx="10419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FFFFFF"/>
                </a:solidFill>
                <a:cs typeface="Arial" panose="020B0604020202020204" pitchFamily="34" charset="0"/>
              </a:rPr>
              <a:t>     </a:t>
            </a:r>
            <a:endParaRPr lang="fr-FR" altLang="fr-FR" sz="1800">
              <a:solidFill>
                <a:prstClr val="black"/>
              </a:solidFill>
              <a:cs typeface="Arial" panose="020B0604020202020204" pitchFamily="34" charset="0"/>
            </a:endParaRPr>
          </a:p>
        </p:txBody>
      </p:sp>
      <p:sp>
        <p:nvSpPr>
          <p:cNvPr id="352" name="Rectangle 376">
            <a:extLst>
              <a:ext uri="{FF2B5EF4-FFF2-40B4-BE49-F238E27FC236}">
                <a16:creationId xmlns:a16="http://schemas.microsoft.com/office/drawing/2014/main" id="{12C6FC54-EED0-46EF-B7F1-2595B548BBA4}"/>
              </a:ext>
            </a:extLst>
          </p:cNvPr>
          <p:cNvSpPr>
            <a:spLocks noChangeArrowheads="1"/>
          </p:cNvSpPr>
          <p:nvPr/>
        </p:nvSpPr>
        <p:spPr bwMode="auto">
          <a:xfrm>
            <a:off x="3336484" y="2932001"/>
            <a:ext cx="10419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FFFFFF"/>
                </a:solidFill>
                <a:cs typeface="Arial" panose="020B0604020202020204" pitchFamily="34" charset="0"/>
              </a:rPr>
              <a:t>     </a:t>
            </a:r>
            <a:endParaRPr lang="fr-FR" altLang="fr-FR" sz="1800">
              <a:solidFill>
                <a:prstClr val="black"/>
              </a:solidFill>
              <a:cs typeface="Arial" panose="020B0604020202020204" pitchFamily="34" charset="0"/>
            </a:endParaRPr>
          </a:p>
        </p:txBody>
      </p:sp>
      <p:sp>
        <p:nvSpPr>
          <p:cNvPr id="353" name="Rectangle 377">
            <a:extLst>
              <a:ext uri="{FF2B5EF4-FFF2-40B4-BE49-F238E27FC236}">
                <a16:creationId xmlns:a16="http://schemas.microsoft.com/office/drawing/2014/main" id="{D6AEDE9B-A59A-4CF8-B758-17D0A3D362E8}"/>
              </a:ext>
            </a:extLst>
          </p:cNvPr>
          <p:cNvSpPr>
            <a:spLocks noChangeArrowheads="1"/>
          </p:cNvSpPr>
          <p:nvPr/>
        </p:nvSpPr>
        <p:spPr bwMode="auto">
          <a:xfrm>
            <a:off x="3783498" y="2932001"/>
            <a:ext cx="10419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FFFFFF"/>
                </a:solidFill>
                <a:cs typeface="Arial" panose="020B0604020202020204" pitchFamily="34" charset="0"/>
              </a:rPr>
              <a:t>     </a:t>
            </a:r>
            <a:endParaRPr lang="fr-FR" altLang="fr-FR" sz="1800">
              <a:solidFill>
                <a:prstClr val="black"/>
              </a:solidFill>
              <a:cs typeface="Arial" panose="020B0604020202020204" pitchFamily="34" charset="0"/>
            </a:endParaRPr>
          </a:p>
        </p:txBody>
      </p:sp>
      <p:sp>
        <p:nvSpPr>
          <p:cNvPr id="354" name="Rectangle 378">
            <a:extLst>
              <a:ext uri="{FF2B5EF4-FFF2-40B4-BE49-F238E27FC236}">
                <a16:creationId xmlns:a16="http://schemas.microsoft.com/office/drawing/2014/main" id="{21A2E109-3426-4B19-A8E9-7827A49947C1}"/>
              </a:ext>
            </a:extLst>
          </p:cNvPr>
          <p:cNvSpPr>
            <a:spLocks noChangeArrowheads="1"/>
          </p:cNvSpPr>
          <p:nvPr/>
        </p:nvSpPr>
        <p:spPr bwMode="auto">
          <a:xfrm>
            <a:off x="4230512" y="2932001"/>
            <a:ext cx="10419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FFFFFF"/>
                </a:solidFill>
                <a:cs typeface="Arial" panose="020B0604020202020204" pitchFamily="34" charset="0"/>
              </a:rPr>
              <a:t>     </a:t>
            </a:r>
            <a:endParaRPr lang="fr-FR" altLang="fr-FR" sz="1800">
              <a:solidFill>
                <a:prstClr val="black"/>
              </a:solidFill>
              <a:cs typeface="Arial" panose="020B0604020202020204" pitchFamily="34" charset="0"/>
            </a:endParaRPr>
          </a:p>
        </p:txBody>
      </p:sp>
      <p:sp>
        <p:nvSpPr>
          <p:cNvPr id="355" name="Rectangle 379">
            <a:extLst>
              <a:ext uri="{FF2B5EF4-FFF2-40B4-BE49-F238E27FC236}">
                <a16:creationId xmlns:a16="http://schemas.microsoft.com/office/drawing/2014/main" id="{37355D55-3C1F-4E5C-A26B-B9EE07369894}"/>
              </a:ext>
            </a:extLst>
          </p:cNvPr>
          <p:cNvSpPr>
            <a:spLocks noChangeArrowheads="1"/>
          </p:cNvSpPr>
          <p:nvPr/>
        </p:nvSpPr>
        <p:spPr bwMode="auto">
          <a:xfrm>
            <a:off x="1547326" y="2867846"/>
            <a:ext cx="10419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FFFFFF"/>
                </a:solidFill>
                <a:cs typeface="Arial" panose="020B0604020202020204" pitchFamily="34" charset="0"/>
              </a:rPr>
              <a:t>     </a:t>
            </a:r>
            <a:endParaRPr lang="fr-FR" altLang="fr-FR" sz="1800">
              <a:solidFill>
                <a:prstClr val="black"/>
              </a:solidFill>
              <a:cs typeface="Arial" panose="020B0604020202020204" pitchFamily="34" charset="0"/>
            </a:endParaRPr>
          </a:p>
        </p:txBody>
      </p:sp>
      <p:sp>
        <p:nvSpPr>
          <p:cNvPr id="356" name="Rectangle 380">
            <a:extLst>
              <a:ext uri="{FF2B5EF4-FFF2-40B4-BE49-F238E27FC236}">
                <a16:creationId xmlns:a16="http://schemas.microsoft.com/office/drawing/2014/main" id="{390811CE-7C71-4CA1-9A56-4EE9C4B31557}"/>
              </a:ext>
            </a:extLst>
          </p:cNvPr>
          <p:cNvSpPr>
            <a:spLocks noChangeArrowheads="1"/>
          </p:cNvSpPr>
          <p:nvPr/>
        </p:nvSpPr>
        <p:spPr bwMode="auto">
          <a:xfrm>
            <a:off x="1994340" y="2867846"/>
            <a:ext cx="10419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FFFFFF"/>
                </a:solidFill>
                <a:cs typeface="Arial" panose="020B0604020202020204" pitchFamily="34" charset="0"/>
              </a:rPr>
              <a:t>     </a:t>
            </a:r>
            <a:endParaRPr lang="fr-FR" altLang="fr-FR" sz="1800">
              <a:solidFill>
                <a:prstClr val="black"/>
              </a:solidFill>
              <a:cs typeface="Arial" panose="020B0604020202020204" pitchFamily="34" charset="0"/>
            </a:endParaRPr>
          </a:p>
        </p:txBody>
      </p:sp>
      <p:sp>
        <p:nvSpPr>
          <p:cNvPr id="357" name="Rectangle 381">
            <a:extLst>
              <a:ext uri="{FF2B5EF4-FFF2-40B4-BE49-F238E27FC236}">
                <a16:creationId xmlns:a16="http://schemas.microsoft.com/office/drawing/2014/main" id="{4E7ABD1D-4965-4F84-95F6-CE5F9054C92B}"/>
              </a:ext>
            </a:extLst>
          </p:cNvPr>
          <p:cNvSpPr>
            <a:spLocks noChangeArrowheads="1"/>
          </p:cNvSpPr>
          <p:nvPr/>
        </p:nvSpPr>
        <p:spPr bwMode="auto">
          <a:xfrm>
            <a:off x="2441353" y="2867846"/>
            <a:ext cx="10419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FFFFFF"/>
                </a:solidFill>
                <a:cs typeface="Arial" panose="020B0604020202020204" pitchFamily="34" charset="0"/>
              </a:rPr>
              <a:t>     </a:t>
            </a:r>
            <a:endParaRPr lang="fr-FR" altLang="fr-FR" sz="1800">
              <a:solidFill>
                <a:prstClr val="black"/>
              </a:solidFill>
              <a:cs typeface="Arial" panose="020B0604020202020204" pitchFamily="34" charset="0"/>
            </a:endParaRPr>
          </a:p>
        </p:txBody>
      </p:sp>
      <p:sp>
        <p:nvSpPr>
          <p:cNvPr id="358" name="Rectangle 382">
            <a:extLst>
              <a:ext uri="{FF2B5EF4-FFF2-40B4-BE49-F238E27FC236}">
                <a16:creationId xmlns:a16="http://schemas.microsoft.com/office/drawing/2014/main" id="{D2E44EB7-94A6-4CEB-B014-CC5D040C367D}"/>
              </a:ext>
            </a:extLst>
          </p:cNvPr>
          <p:cNvSpPr>
            <a:spLocks noChangeArrowheads="1"/>
          </p:cNvSpPr>
          <p:nvPr/>
        </p:nvSpPr>
        <p:spPr bwMode="auto">
          <a:xfrm>
            <a:off x="2889471" y="2867846"/>
            <a:ext cx="10419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FFFFFF"/>
                </a:solidFill>
                <a:cs typeface="Arial" panose="020B0604020202020204" pitchFamily="34" charset="0"/>
              </a:rPr>
              <a:t>     </a:t>
            </a:r>
            <a:endParaRPr lang="fr-FR" altLang="fr-FR" sz="1800">
              <a:solidFill>
                <a:prstClr val="black"/>
              </a:solidFill>
              <a:cs typeface="Arial" panose="020B0604020202020204" pitchFamily="34" charset="0"/>
            </a:endParaRPr>
          </a:p>
        </p:txBody>
      </p:sp>
      <p:sp>
        <p:nvSpPr>
          <p:cNvPr id="359" name="Rectangle 383">
            <a:extLst>
              <a:ext uri="{FF2B5EF4-FFF2-40B4-BE49-F238E27FC236}">
                <a16:creationId xmlns:a16="http://schemas.microsoft.com/office/drawing/2014/main" id="{56FF25C1-191F-4122-961E-22F15A29F45F}"/>
              </a:ext>
            </a:extLst>
          </p:cNvPr>
          <p:cNvSpPr>
            <a:spLocks noChangeArrowheads="1"/>
          </p:cNvSpPr>
          <p:nvPr/>
        </p:nvSpPr>
        <p:spPr bwMode="auto">
          <a:xfrm>
            <a:off x="3336484" y="2867846"/>
            <a:ext cx="10419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FFFFFF"/>
                </a:solidFill>
                <a:cs typeface="Arial" panose="020B0604020202020204" pitchFamily="34" charset="0"/>
              </a:rPr>
              <a:t>     </a:t>
            </a:r>
            <a:endParaRPr lang="fr-FR" altLang="fr-FR" sz="1800">
              <a:solidFill>
                <a:prstClr val="black"/>
              </a:solidFill>
              <a:cs typeface="Arial" panose="020B0604020202020204" pitchFamily="34" charset="0"/>
            </a:endParaRPr>
          </a:p>
        </p:txBody>
      </p:sp>
      <p:sp>
        <p:nvSpPr>
          <p:cNvPr id="360" name="Rectangle 384">
            <a:extLst>
              <a:ext uri="{FF2B5EF4-FFF2-40B4-BE49-F238E27FC236}">
                <a16:creationId xmlns:a16="http://schemas.microsoft.com/office/drawing/2014/main" id="{EDDF42BB-639F-4A73-8FA9-B028A463AD96}"/>
              </a:ext>
            </a:extLst>
          </p:cNvPr>
          <p:cNvSpPr>
            <a:spLocks noChangeArrowheads="1"/>
          </p:cNvSpPr>
          <p:nvPr/>
        </p:nvSpPr>
        <p:spPr bwMode="auto">
          <a:xfrm>
            <a:off x="3783498" y="2867846"/>
            <a:ext cx="10419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FFFFFF"/>
                </a:solidFill>
                <a:cs typeface="Arial" panose="020B0604020202020204" pitchFamily="34" charset="0"/>
              </a:rPr>
              <a:t>     </a:t>
            </a:r>
            <a:endParaRPr lang="fr-FR" altLang="fr-FR" sz="1800">
              <a:solidFill>
                <a:prstClr val="black"/>
              </a:solidFill>
              <a:cs typeface="Arial" panose="020B0604020202020204" pitchFamily="34" charset="0"/>
            </a:endParaRPr>
          </a:p>
        </p:txBody>
      </p:sp>
      <p:sp>
        <p:nvSpPr>
          <p:cNvPr id="361" name="Rectangle 385">
            <a:extLst>
              <a:ext uri="{FF2B5EF4-FFF2-40B4-BE49-F238E27FC236}">
                <a16:creationId xmlns:a16="http://schemas.microsoft.com/office/drawing/2014/main" id="{044426E9-E74C-4E4B-BC7E-18B9878AE467}"/>
              </a:ext>
            </a:extLst>
          </p:cNvPr>
          <p:cNvSpPr>
            <a:spLocks noChangeArrowheads="1"/>
          </p:cNvSpPr>
          <p:nvPr/>
        </p:nvSpPr>
        <p:spPr bwMode="auto">
          <a:xfrm>
            <a:off x="4230512" y="2867846"/>
            <a:ext cx="10419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FFFFFF"/>
                </a:solidFill>
                <a:cs typeface="Arial" panose="020B0604020202020204" pitchFamily="34" charset="0"/>
              </a:rPr>
              <a:t>     </a:t>
            </a:r>
            <a:endParaRPr lang="fr-FR" altLang="fr-FR" sz="1800">
              <a:solidFill>
                <a:prstClr val="black"/>
              </a:solidFill>
              <a:cs typeface="Arial" panose="020B0604020202020204" pitchFamily="34" charset="0"/>
            </a:endParaRPr>
          </a:p>
        </p:txBody>
      </p:sp>
      <p:sp>
        <p:nvSpPr>
          <p:cNvPr id="362" name="Line 388">
            <a:extLst>
              <a:ext uri="{FF2B5EF4-FFF2-40B4-BE49-F238E27FC236}">
                <a16:creationId xmlns:a16="http://schemas.microsoft.com/office/drawing/2014/main" id="{1B6C9750-4B97-42C6-BFBD-985A9AB4FAF3}"/>
              </a:ext>
            </a:extLst>
          </p:cNvPr>
          <p:cNvSpPr>
            <a:spLocks noChangeShapeType="1"/>
          </p:cNvSpPr>
          <p:nvPr/>
        </p:nvSpPr>
        <p:spPr bwMode="auto">
          <a:xfrm>
            <a:off x="1612931" y="2662178"/>
            <a:ext cx="2818946"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363" name="Line 391">
            <a:extLst>
              <a:ext uri="{FF2B5EF4-FFF2-40B4-BE49-F238E27FC236}">
                <a16:creationId xmlns:a16="http://schemas.microsoft.com/office/drawing/2014/main" id="{2CC243A5-CC3E-4F0D-A829-2AF9F735F4FD}"/>
              </a:ext>
            </a:extLst>
          </p:cNvPr>
          <p:cNvSpPr>
            <a:spLocks noChangeShapeType="1"/>
          </p:cNvSpPr>
          <p:nvPr/>
        </p:nvSpPr>
        <p:spPr bwMode="auto">
          <a:xfrm flipV="1">
            <a:off x="1612932" y="1463653"/>
            <a:ext cx="0" cy="1198525"/>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364" name="Line 392">
            <a:extLst>
              <a:ext uri="{FF2B5EF4-FFF2-40B4-BE49-F238E27FC236}">
                <a16:creationId xmlns:a16="http://schemas.microsoft.com/office/drawing/2014/main" id="{E77247EE-3F44-422F-B5EF-4D38EFB1FC07}"/>
              </a:ext>
            </a:extLst>
          </p:cNvPr>
          <p:cNvSpPr>
            <a:spLocks noChangeShapeType="1"/>
          </p:cNvSpPr>
          <p:nvPr/>
        </p:nvSpPr>
        <p:spPr bwMode="auto">
          <a:xfrm>
            <a:off x="1612931" y="2662178"/>
            <a:ext cx="2818946"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365" name="Line 393">
            <a:extLst>
              <a:ext uri="{FF2B5EF4-FFF2-40B4-BE49-F238E27FC236}">
                <a16:creationId xmlns:a16="http://schemas.microsoft.com/office/drawing/2014/main" id="{7C6FA6F7-4278-4E04-A71F-4B19152CD54F}"/>
              </a:ext>
            </a:extLst>
          </p:cNvPr>
          <p:cNvSpPr>
            <a:spLocks noChangeShapeType="1"/>
          </p:cNvSpPr>
          <p:nvPr/>
        </p:nvSpPr>
        <p:spPr bwMode="auto">
          <a:xfrm>
            <a:off x="1612932" y="2662178"/>
            <a:ext cx="0" cy="31106"/>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366" name="Rectangle 394">
            <a:extLst>
              <a:ext uri="{FF2B5EF4-FFF2-40B4-BE49-F238E27FC236}">
                <a16:creationId xmlns:a16="http://schemas.microsoft.com/office/drawing/2014/main" id="{A235F54C-48EF-4DF5-9795-9EE536B348AD}"/>
              </a:ext>
            </a:extLst>
          </p:cNvPr>
          <p:cNvSpPr>
            <a:spLocks noChangeArrowheads="1"/>
          </p:cNvSpPr>
          <p:nvPr/>
        </p:nvSpPr>
        <p:spPr bwMode="auto">
          <a:xfrm>
            <a:off x="1590857" y="2715640"/>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srgbClr val="000000"/>
                </a:solidFill>
                <a:cs typeface="Arial" panose="020B0604020202020204" pitchFamily="34" charset="0"/>
              </a:rPr>
              <a:t>0</a:t>
            </a:r>
            <a:endParaRPr lang="fr-FR" altLang="fr-FR">
              <a:solidFill>
                <a:prstClr val="black"/>
              </a:solidFill>
              <a:cs typeface="Arial" panose="020B0604020202020204" pitchFamily="34" charset="0"/>
            </a:endParaRPr>
          </a:p>
        </p:txBody>
      </p:sp>
      <p:sp>
        <p:nvSpPr>
          <p:cNvPr id="367" name="Line 395">
            <a:extLst>
              <a:ext uri="{FF2B5EF4-FFF2-40B4-BE49-F238E27FC236}">
                <a16:creationId xmlns:a16="http://schemas.microsoft.com/office/drawing/2014/main" id="{EA2CB84D-4A99-4388-A633-170D64AB709C}"/>
              </a:ext>
            </a:extLst>
          </p:cNvPr>
          <p:cNvSpPr>
            <a:spLocks noChangeShapeType="1"/>
          </p:cNvSpPr>
          <p:nvPr/>
        </p:nvSpPr>
        <p:spPr bwMode="auto">
          <a:xfrm>
            <a:off x="2059945" y="2662178"/>
            <a:ext cx="0" cy="31106"/>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368" name="Rectangle 396">
            <a:extLst>
              <a:ext uri="{FF2B5EF4-FFF2-40B4-BE49-F238E27FC236}">
                <a16:creationId xmlns:a16="http://schemas.microsoft.com/office/drawing/2014/main" id="{6D7E06E8-0D52-452B-A93F-ACB5EE45A896}"/>
              </a:ext>
            </a:extLst>
          </p:cNvPr>
          <p:cNvSpPr>
            <a:spLocks noChangeArrowheads="1"/>
          </p:cNvSpPr>
          <p:nvPr/>
        </p:nvSpPr>
        <p:spPr bwMode="auto">
          <a:xfrm>
            <a:off x="2038974" y="2715640"/>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srgbClr val="000000"/>
                </a:solidFill>
                <a:cs typeface="Arial" panose="020B0604020202020204" pitchFamily="34" charset="0"/>
              </a:rPr>
              <a:t>1</a:t>
            </a:r>
            <a:endParaRPr lang="fr-FR" altLang="fr-FR">
              <a:solidFill>
                <a:prstClr val="black"/>
              </a:solidFill>
              <a:cs typeface="Arial" panose="020B0604020202020204" pitchFamily="34" charset="0"/>
            </a:endParaRPr>
          </a:p>
        </p:txBody>
      </p:sp>
      <p:sp>
        <p:nvSpPr>
          <p:cNvPr id="369" name="Line 397">
            <a:extLst>
              <a:ext uri="{FF2B5EF4-FFF2-40B4-BE49-F238E27FC236}">
                <a16:creationId xmlns:a16="http://schemas.microsoft.com/office/drawing/2014/main" id="{8DFB7A0E-EC6F-440D-8BC3-D4ACED1D8CBB}"/>
              </a:ext>
            </a:extLst>
          </p:cNvPr>
          <p:cNvSpPr>
            <a:spLocks noChangeShapeType="1"/>
          </p:cNvSpPr>
          <p:nvPr/>
        </p:nvSpPr>
        <p:spPr bwMode="auto">
          <a:xfrm>
            <a:off x="2505855" y="2662178"/>
            <a:ext cx="0" cy="31106"/>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370" name="Rectangle 398">
            <a:extLst>
              <a:ext uri="{FF2B5EF4-FFF2-40B4-BE49-F238E27FC236}">
                <a16:creationId xmlns:a16="http://schemas.microsoft.com/office/drawing/2014/main" id="{11179440-8BFE-49D9-8979-67A2026CC019}"/>
              </a:ext>
            </a:extLst>
          </p:cNvPr>
          <p:cNvSpPr>
            <a:spLocks noChangeArrowheads="1"/>
          </p:cNvSpPr>
          <p:nvPr/>
        </p:nvSpPr>
        <p:spPr bwMode="auto">
          <a:xfrm>
            <a:off x="2485988" y="2715640"/>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srgbClr val="000000"/>
                </a:solidFill>
                <a:cs typeface="Arial" panose="020B0604020202020204" pitchFamily="34" charset="0"/>
              </a:rPr>
              <a:t>2</a:t>
            </a:r>
            <a:endParaRPr lang="fr-FR" altLang="fr-FR">
              <a:solidFill>
                <a:prstClr val="black"/>
              </a:solidFill>
              <a:cs typeface="Arial" panose="020B0604020202020204" pitchFamily="34" charset="0"/>
            </a:endParaRPr>
          </a:p>
        </p:txBody>
      </p:sp>
      <p:sp>
        <p:nvSpPr>
          <p:cNvPr id="371" name="Line 399">
            <a:extLst>
              <a:ext uri="{FF2B5EF4-FFF2-40B4-BE49-F238E27FC236}">
                <a16:creationId xmlns:a16="http://schemas.microsoft.com/office/drawing/2014/main" id="{EE819582-3D72-414C-A206-515ACEA02317}"/>
              </a:ext>
            </a:extLst>
          </p:cNvPr>
          <p:cNvSpPr>
            <a:spLocks noChangeShapeType="1"/>
          </p:cNvSpPr>
          <p:nvPr/>
        </p:nvSpPr>
        <p:spPr bwMode="auto">
          <a:xfrm>
            <a:off x="2951765" y="2662178"/>
            <a:ext cx="0" cy="31106"/>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372" name="Rectangle 400">
            <a:extLst>
              <a:ext uri="{FF2B5EF4-FFF2-40B4-BE49-F238E27FC236}">
                <a16:creationId xmlns:a16="http://schemas.microsoft.com/office/drawing/2014/main" id="{76051B87-100D-43DE-93A4-2B136E1295C7}"/>
              </a:ext>
            </a:extLst>
          </p:cNvPr>
          <p:cNvSpPr>
            <a:spLocks noChangeArrowheads="1"/>
          </p:cNvSpPr>
          <p:nvPr/>
        </p:nvSpPr>
        <p:spPr bwMode="auto">
          <a:xfrm>
            <a:off x="2933001" y="2715640"/>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srgbClr val="000000"/>
                </a:solidFill>
                <a:cs typeface="Arial" panose="020B0604020202020204" pitchFamily="34" charset="0"/>
              </a:rPr>
              <a:t>3</a:t>
            </a:r>
            <a:endParaRPr lang="fr-FR" altLang="fr-FR">
              <a:solidFill>
                <a:prstClr val="black"/>
              </a:solidFill>
              <a:cs typeface="Arial" panose="020B0604020202020204" pitchFamily="34" charset="0"/>
            </a:endParaRPr>
          </a:p>
        </p:txBody>
      </p:sp>
      <p:sp>
        <p:nvSpPr>
          <p:cNvPr id="373" name="Line 401">
            <a:extLst>
              <a:ext uri="{FF2B5EF4-FFF2-40B4-BE49-F238E27FC236}">
                <a16:creationId xmlns:a16="http://schemas.microsoft.com/office/drawing/2014/main" id="{069F087B-918E-4FA3-824A-8D59276C3407}"/>
              </a:ext>
            </a:extLst>
          </p:cNvPr>
          <p:cNvSpPr>
            <a:spLocks noChangeShapeType="1"/>
          </p:cNvSpPr>
          <p:nvPr/>
        </p:nvSpPr>
        <p:spPr bwMode="auto">
          <a:xfrm>
            <a:off x="3403194" y="2662178"/>
            <a:ext cx="0" cy="31106"/>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374" name="Rectangle 402">
            <a:extLst>
              <a:ext uri="{FF2B5EF4-FFF2-40B4-BE49-F238E27FC236}">
                <a16:creationId xmlns:a16="http://schemas.microsoft.com/office/drawing/2014/main" id="{97457599-D461-4374-9698-AA4D19D606F1}"/>
              </a:ext>
            </a:extLst>
          </p:cNvPr>
          <p:cNvSpPr>
            <a:spLocks noChangeArrowheads="1"/>
          </p:cNvSpPr>
          <p:nvPr/>
        </p:nvSpPr>
        <p:spPr bwMode="auto">
          <a:xfrm>
            <a:off x="3380016" y="2715640"/>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srgbClr val="000000"/>
                </a:solidFill>
                <a:cs typeface="Arial" panose="020B0604020202020204" pitchFamily="34" charset="0"/>
              </a:rPr>
              <a:t>4</a:t>
            </a:r>
            <a:endParaRPr lang="fr-FR" altLang="fr-FR">
              <a:solidFill>
                <a:prstClr val="black"/>
              </a:solidFill>
              <a:cs typeface="Arial" panose="020B0604020202020204" pitchFamily="34" charset="0"/>
            </a:endParaRPr>
          </a:p>
        </p:txBody>
      </p:sp>
      <p:sp>
        <p:nvSpPr>
          <p:cNvPr id="375" name="Line 403">
            <a:extLst>
              <a:ext uri="{FF2B5EF4-FFF2-40B4-BE49-F238E27FC236}">
                <a16:creationId xmlns:a16="http://schemas.microsoft.com/office/drawing/2014/main" id="{3D20BE3D-DE38-4B8C-BA34-E91BD8E06ADD}"/>
              </a:ext>
            </a:extLst>
          </p:cNvPr>
          <p:cNvSpPr>
            <a:spLocks noChangeShapeType="1"/>
          </p:cNvSpPr>
          <p:nvPr/>
        </p:nvSpPr>
        <p:spPr bwMode="auto">
          <a:xfrm>
            <a:off x="3849104" y="2662178"/>
            <a:ext cx="0" cy="31106"/>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376" name="Rectangle 404">
            <a:extLst>
              <a:ext uri="{FF2B5EF4-FFF2-40B4-BE49-F238E27FC236}">
                <a16:creationId xmlns:a16="http://schemas.microsoft.com/office/drawing/2014/main" id="{A8FAF8ED-E5DB-4E4C-8FA8-C123A31B9C8B}"/>
              </a:ext>
            </a:extLst>
          </p:cNvPr>
          <p:cNvSpPr>
            <a:spLocks noChangeArrowheads="1"/>
          </p:cNvSpPr>
          <p:nvPr/>
        </p:nvSpPr>
        <p:spPr bwMode="auto">
          <a:xfrm>
            <a:off x="3827029" y="2715640"/>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srgbClr val="000000"/>
                </a:solidFill>
                <a:cs typeface="Arial" panose="020B0604020202020204" pitchFamily="34" charset="0"/>
              </a:rPr>
              <a:t>5</a:t>
            </a:r>
            <a:endParaRPr lang="fr-FR" altLang="fr-FR">
              <a:solidFill>
                <a:prstClr val="black"/>
              </a:solidFill>
              <a:cs typeface="Arial" panose="020B0604020202020204" pitchFamily="34" charset="0"/>
            </a:endParaRPr>
          </a:p>
        </p:txBody>
      </p:sp>
      <p:sp>
        <p:nvSpPr>
          <p:cNvPr id="377" name="Line 405">
            <a:extLst>
              <a:ext uri="{FF2B5EF4-FFF2-40B4-BE49-F238E27FC236}">
                <a16:creationId xmlns:a16="http://schemas.microsoft.com/office/drawing/2014/main" id="{B0A9611D-00C5-4BCA-9DDA-561DF7EE8157}"/>
              </a:ext>
            </a:extLst>
          </p:cNvPr>
          <p:cNvSpPr>
            <a:spLocks noChangeShapeType="1"/>
          </p:cNvSpPr>
          <p:nvPr/>
        </p:nvSpPr>
        <p:spPr bwMode="auto">
          <a:xfrm>
            <a:off x="4296117" y="2662178"/>
            <a:ext cx="0" cy="31106"/>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378" name="Rectangle 407">
            <a:extLst>
              <a:ext uri="{FF2B5EF4-FFF2-40B4-BE49-F238E27FC236}">
                <a16:creationId xmlns:a16="http://schemas.microsoft.com/office/drawing/2014/main" id="{528FD5BE-D140-4FE5-B8AA-546CE8DDC3B4}"/>
              </a:ext>
            </a:extLst>
          </p:cNvPr>
          <p:cNvSpPr>
            <a:spLocks noChangeArrowheads="1"/>
          </p:cNvSpPr>
          <p:nvPr/>
        </p:nvSpPr>
        <p:spPr bwMode="auto">
          <a:xfrm>
            <a:off x="4274043" y="2715640"/>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srgbClr val="000000"/>
                </a:solidFill>
                <a:cs typeface="Arial" panose="020B0604020202020204" pitchFamily="34" charset="0"/>
              </a:rPr>
              <a:t>6</a:t>
            </a:r>
            <a:endParaRPr lang="fr-FR" altLang="fr-FR">
              <a:solidFill>
                <a:prstClr val="black"/>
              </a:solidFill>
              <a:cs typeface="Arial" panose="020B0604020202020204" pitchFamily="34" charset="0"/>
            </a:endParaRPr>
          </a:p>
        </p:txBody>
      </p:sp>
      <p:sp>
        <p:nvSpPr>
          <p:cNvPr id="379" name="Rectangle 408">
            <a:extLst>
              <a:ext uri="{FF2B5EF4-FFF2-40B4-BE49-F238E27FC236}">
                <a16:creationId xmlns:a16="http://schemas.microsoft.com/office/drawing/2014/main" id="{EB2A9A6A-8F70-40CC-9718-6D6BD9748552}"/>
              </a:ext>
            </a:extLst>
          </p:cNvPr>
          <p:cNvSpPr>
            <a:spLocks noChangeArrowheads="1"/>
          </p:cNvSpPr>
          <p:nvPr/>
        </p:nvSpPr>
        <p:spPr bwMode="auto">
          <a:xfrm>
            <a:off x="2889013" y="2793371"/>
            <a:ext cx="133050"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dirty="0">
                <a:solidFill>
                  <a:prstClr val="black">
                    <a:lumMod val="65000"/>
                    <a:lumOff val="35000"/>
                  </a:prstClr>
                </a:solidFill>
                <a:cs typeface="Arial" panose="020B0604020202020204" pitchFamily="34" charset="0"/>
              </a:rPr>
              <a:t>Ans</a:t>
            </a:r>
            <a:endParaRPr lang="fr-FR" altLang="fr-FR" dirty="0">
              <a:solidFill>
                <a:prstClr val="black">
                  <a:lumMod val="65000"/>
                  <a:lumOff val="35000"/>
                </a:prstClr>
              </a:solidFill>
              <a:cs typeface="Arial" panose="020B0604020202020204" pitchFamily="34" charset="0"/>
            </a:endParaRPr>
          </a:p>
        </p:txBody>
      </p:sp>
      <p:sp>
        <p:nvSpPr>
          <p:cNvPr id="380" name="Line 410">
            <a:extLst>
              <a:ext uri="{FF2B5EF4-FFF2-40B4-BE49-F238E27FC236}">
                <a16:creationId xmlns:a16="http://schemas.microsoft.com/office/drawing/2014/main" id="{E74A9B77-A9A0-414B-AFCE-78CDDF95BE6F}"/>
              </a:ext>
            </a:extLst>
          </p:cNvPr>
          <p:cNvSpPr>
            <a:spLocks noChangeShapeType="1"/>
          </p:cNvSpPr>
          <p:nvPr/>
        </p:nvSpPr>
        <p:spPr bwMode="auto">
          <a:xfrm flipH="1">
            <a:off x="1574301" y="2662178"/>
            <a:ext cx="38631"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381" name="Rectangle 411">
            <a:extLst>
              <a:ext uri="{FF2B5EF4-FFF2-40B4-BE49-F238E27FC236}">
                <a16:creationId xmlns:a16="http://schemas.microsoft.com/office/drawing/2014/main" id="{B497DE7B-84A5-459A-8BB3-1B9ADE799BCC}"/>
              </a:ext>
            </a:extLst>
          </p:cNvPr>
          <p:cNvSpPr>
            <a:spLocks noChangeArrowheads="1"/>
          </p:cNvSpPr>
          <p:nvPr/>
        </p:nvSpPr>
        <p:spPr bwMode="auto">
          <a:xfrm>
            <a:off x="1509180" y="2630100"/>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0</a:t>
            </a:r>
            <a:endParaRPr lang="fr-FR" altLang="fr-FR">
              <a:solidFill>
                <a:prstClr val="black">
                  <a:lumMod val="65000"/>
                  <a:lumOff val="35000"/>
                </a:prstClr>
              </a:solidFill>
              <a:cs typeface="Arial" panose="020B0604020202020204" pitchFamily="34" charset="0"/>
            </a:endParaRPr>
          </a:p>
        </p:txBody>
      </p:sp>
      <p:sp>
        <p:nvSpPr>
          <p:cNvPr id="382" name="Line 412">
            <a:extLst>
              <a:ext uri="{FF2B5EF4-FFF2-40B4-BE49-F238E27FC236}">
                <a16:creationId xmlns:a16="http://schemas.microsoft.com/office/drawing/2014/main" id="{5735D373-DB23-4B8F-B582-EE0F75297C17}"/>
              </a:ext>
            </a:extLst>
          </p:cNvPr>
          <p:cNvSpPr>
            <a:spLocks noChangeShapeType="1"/>
          </p:cNvSpPr>
          <p:nvPr/>
        </p:nvSpPr>
        <p:spPr bwMode="auto">
          <a:xfrm flipH="1">
            <a:off x="1574301" y="2544560"/>
            <a:ext cx="39734"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383" name="Rectangle 413">
            <a:extLst>
              <a:ext uri="{FF2B5EF4-FFF2-40B4-BE49-F238E27FC236}">
                <a16:creationId xmlns:a16="http://schemas.microsoft.com/office/drawing/2014/main" id="{A5BC7BFF-AB8D-4971-B2E4-60C261838141}"/>
              </a:ext>
            </a:extLst>
          </p:cNvPr>
          <p:cNvSpPr>
            <a:spLocks noChangeArrowheads="1"/>
          </p:cNvSpPr>
          <p:nvPr/>
        </p:nvSpPr>
        <p:spPr bwMode="auto">
          <a:xfrm>
            <a:off x="1466134" y="2512484"/>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10</a:t>
            </a:r>
            <a:endParaRPr lang="fr-FR" altLang="fr-FR">
              <a:solidFill>
                <a:prstClr val="black">
                  <a:lumMod val="65000"/>
                  <a:lumOff val="35000"/>
                </a:prstClr>
              </a:solidFill>
              <a:cs typeface="Arial" panose="020B0604020202020204" pitchFamily="34" charset="0"/>
            </a:endParaRPr>
          </a:p>
        </p:txBody>
      </p:sp>
      <p:sp>
        <p:nvSpPr>
          <p:cNvPr id="384" name="Line 414">
            <a:extLst>
              <a:ext uri="{FF2B5EF4-FFF2-40B4-BE49-F238E27FC236}">
                <a16:creationId xmlns:a16="http://schemas.microsoft.com/office/drawing/2014/main" id="{E75084E7-3CC8-4928-9431-A2C6681D0653}"/>
              </a:ext>
            </a:extLst>
          </p:cNvPr>
          <p:cNvSpPr>
            <a:spLocks noChangeShapeType="1"/>
          </p:cNvSpPr>
          <p:nvPr/>
        </p:nvSpPr>
        <p:spPr bwMode="auto">
          <a:xfrm flipH="1">
            <a:off x="1574301" y="2426944"/>
            <a:ext cx="39734"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385" name="Rectangle 415">
            <a:extLst>
              <a:ext uri="{FF2B5EF4-FFF2-40B4-BE49-F238E27FC236}">
                <a16:creationId xmlns:a16="http://schemas.microsoft.com/office/drawing/2014/main" id="{A69BBEE2-60B4-46A9-93E7-58D9A0EA95FC}"/>
              </a:ext>
            </a:extLst>
          </p:cNvPr>
          <p:cNvSpPr>
            <a:spLocks noChangeArrowheads="1"/>
          </p:cNvSpPr>
          <p:nvPr/>
        </p:nvSpPr>
        <p:spPr bwMode="auto">
          <a:xfrm>
            <a:off x="1466134" y="2392923"/>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20</a:t>
            </a:r>
            <a:endParaRPr lang="fr-FR" altLang="fr-FR">
              <a:solidFill>
                <a:prstClr val="black">
                  <a:lumMod val="65000"/>
                  <a:lumOff val="35000"/>
                </a:prstClr>
              </a:solidFill>
              <a:cs typeface="Arial" panose="020B0604020202020204" pitchFamily="34" charset="0"/>
            </a:endParaRPr>
          </a:p>
        </p:txBody>
      </p:sp>
      <p:sp>
        <p:nvSpPr>
          <p:cNvPr id="386" name="Line 416">
            <a:extLst>
              <a:ext uri="{FF2B5EF4-FFF2-40B4-BE49-F238E27FC236}">
                <a16:creationId xmlns:a16="http://schemas.microsoft.com/office/drawing/2014/main" id="{4979F163-B6A9-4572-956C-9FD40303E668}"/>
              </a:ext>
            </a:extLst>
          </p:cNvPr>
          <p:cNvSpPr>
            <a:spLocks noChangeShapeType="1"/>
          </p:cNvSpPr>
          <p:nvPr/>
        </p:nvSpPr>
        <p:spPr bwMode="auto">
          <a:xfrm flipH="1">
            <a:off x="1574301" y="2309327"/>
            <a:ext cx="39734"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387" name="Rectangle 417">
            <a:extLst>
              <a:ext uri="{FF2B5EF4-FFF2-40B4-BE49-F238E27FC236}">
                <a16:creationId xmlns:a16="http://schemas.microsoft.com/office/drawing/2014/main" id="{5EF5DD09-D2B6-42DC-B0A0-D246CA9F5814}"/>
              </a:ext>
            </a:extLst>
          </p:cNvPr>
          <p:cNvSpPr>
            <a:spLocks noChangeArrowheads="1"/>
          </p:cNvSpPr>
          <p:nvPr/>
        </p:nvSpPr>
        <p:spPr bwMode="auto">
          <a:xfrm>
            <a:off x="1466134" y="2276278"/>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30</a:t>
            </a:r>
            <a:endParaRPr lang="fr-FR" altLang="fr-FR">
              <a:solidFill>
                <a:prstClr val="black">
                  <a:lumMod val="65000"/>
                  <a:lumOff val="35000"/>
                </a:prstClr>
              </a:solidFill>
              <a:cs typeface="Arial" panose="020B0604020202020204" pitchFamily="34" charset="0"/>
            </a:endParaRPr>
          </a:p>
        </p:txBody>
      </p:sp>
      <p:sp>
        <p:nvSpPr>
          <p:cNvPr id="388" name="Line 418">
            <a:extLst>
              <a:ext uri="{FF2B5EF4-FFF2-40B4-BE49-F238E27FC236}">
                <a16:creationId xmlns:a16="http://schemas.microsoft.com/office/drawing/2014/main" id="{9D9E3A4B-3D39-4C7A-94D6-86BA9372048B}"/>
              </a:ext>
            </a:extLst>
          </p:cNvPr>
          <p:cNvSpPr>
            <a:spLocks noChangeShapeType="1"/>
          </p:cNvSpPr>
          <p:nvPr/>
        </p:nvSpPr>
        <p:spPr bwMode="auto">
          <a:xfrm flipH="1">
            <a:off x="1574301" y="2192683"/>
            <a:ext cx="39734"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389" name="Rectangle 419">
            <a:extLst>
              <a:ext uri="{FF2B5EF4-FFF2-40B4-BE49-F238E27FC236}">
                <a16:creationId xmlns:a16="http://schemas.microsoft.com/office/drawing/2014/main" id="{1FCB6C0B-8681-47ED-AEDA-663BF76EF3D6}"/>
              </a:ext>
            </a:extLst>
          </p:cNvPr>
          <p:cNvSpPr>
            <a:spLocks noChangeArrowheads="1"/>
          </p:cNvSpPr>
          <p:nvPr/>
        </p:nvSpPr>
        <p:spPr bwMode="auto">
          <a:xfrm>
            <a:off x="1466134" y="2156717"/>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40</a:t>
            </a:r>
            <a:endParaRPr lang="fr-FR" altLang="fr-FR">
              <a:solidFill>
                <a:prstClr val="black">
                  <a:lumMod val="65000"/>
                  <a:lumOff val="35000"/>
                </a:prstClr>
              </a:solidFill>
              <a:cs typeface="Arial" panose="020B0604020202020204" pitchFamily="34" charset="0"/>
            </a:endParaRPr>
          </a:p>
        </p:txBody>
      </p:sp>
      <p:sp>
        <p:nvSpPr>
          <p:cNvPr id="390" name="Line 420">
            <a:extLst>
              <a:ext uri="{FF2B5EF4-FFF2-40B4-BE49-F238E27FC236}">
                <a16:creationId xmlns:a16="http://schemas.microsoft.com/office/drawing/2014/main" id="{F5DF8AAC-0EA6-46FF-9408-FCDA02E7DF38}"/>
              </a:ext>
            </a:extLst>
          </p:cNvPr>
          <p:cNvSpPr>
            <a:spLocks noChangeShapeType="1"/>
          </p:cNvSpPr>
          <p:nvPr/>
        </p:nvSpPr>
        <p:spPr bwMode="auto">
          <a:xfrm flipH="1">
            <a:off x="1574301" y="2075065"/>
            <a:ext cx="39734"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391" name="Rectangle 421">
            <a:extLst>
              <a:ext uri="{FF2B5EF4-FFF2-40B4-BE49-F238E27FC236}">
                <a16:creationId xmlns:a16="http://schemas.microsoft.com/office/drawing/2014/main" id="{209CD937-68A6-43A7-9522-EE51CD5F5B79}"/>
              </a:ext>
            </a:extLst>
          </p:cNvPr>
          <p:cNvSpPr>
            <a:spLocks noChangeArrowheads="1"/>
          </p:cNvSpPr>
          <p:nvPr/>
        </p:nvSpPr>
        <p:spPr bwMode="auto">
          <a:xfrm>
            <a:off x="1466134" y="2040073"/>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50</a:t>
            </a:r>
            <a:endParaRPr lang="fr-FR" altLang="fr-FR">
              <a:solidFill>
                <a:prstClr val="black">
                  <a:lumMod val="65000"/>
                  <a:lumOff val="35000"/>
                </a:prstClr>
              </a:solidFill>
              <a:cs typeface="Arial" panose="020B0604020202020204" pitchFamily="34" charset="0"/>
            </a:endParaRPr>
          </a:p>
        </p:txBody>
      </p:sp>
      <p:sp>
        <p:nvSpPr>
          <p:cNvPr id="392" name="Line 422">
            <a:extLst>
              <a:ext uri="{FF2B5EF4-FFF2-40B4-BE49-F238E27FC236}">
                <a16:creationId xmlns:a16="http://schemas.microsoft.com/office/drawing/2014/main" id="{2006798E-80FE-4B58-95C9-55AB941B63E1}"/>
              </a:ext>
            </a:extLst>
          </p:cNvPr>
          <p:cNvSpPr>
            <a:spLocks noChangeShapeType="1"/>
          </p:cNvSpPr>
          <p:nvPr/>
        </p:nvSpPr>
        <p:spPr bwMode="auto">
          <a:xfrm flipH="1">
            <a:off x="1574301" y="1953561"/>
            <a:ext cx="39734"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393" name="Rectangle 423">
            <a:extLst>
              <a:ext uri="{FF2B5EF4-FFF2-40B4-BE49-F238E27FC236}">
                <a16:creationId xmlns:a16="http://schemas.microsoft.com/office/drawing/2014/main" id="{2E12A8E8-89E5-4DF1-8011-2AA5176290DD}"/>
              </a:ext>
            </a:extLst>
          </p:cNvPr>
          <p:cNvSpPr>
            <a:spLocks noChangeArrowheads="1"/>
          </p:cNvSpPr>
          <p:nvPr/>
        </p:nvSpPr>
        <p:spPr bwMode="auto">
          <a:xfrm>
            <a:off x="1466134" y="1922455"/>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60</a:t>
            </a:r>
            <a:endParaRPr lang="fr-FR" altLang="fr-FR">
              <a:solidFill>
                <a:prstClr val="black">
                  <a:lumMod val="65000"/>
                  <a:lumOff val="35000"/>
                </a:prstClr>
              </a:solidFill>
              <a:cs typeface="Arial" panose="020B0604020202020204" pitchFamily="34" charset="0"/>
            </a:endParaRPr>
          </a:p>
        </p:txBody>
      </p:sp>
      <p:sp>
        <p:nvSpPr>
          <p:cNvPr id="394" name="Line 424">
            <a:extLst>
              <a:ext uri="{FF2B5EF4-FFF2-40B4-BE49-F238E27FC236}">
                <a16:creationId xmlns:a16="http://schemas.microsoft.com/office/drawing/2014/main" id="{578E6C62-7837-4600-BF30-A5FE3A367453}"/>
              </a:ext>
            </a:extLst>
          </p:cNvPr>
          <p:cNvSpPr>
            <a:spLocks noChangeShapeType="1"/>
          </p:cNvSpPr>
          <p:nvPr/>
        </p:nvSpPr>
        <p:spPr bwMode="auto">
          <a:xfrm flipH="1">
            <a:off x="1574301" y="1835944"/>
            <a:ext cx="39734"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395" name="Rectangle 425">
            <a:extLst>
              <a:ext uri="{FF2B5EF4-FFF2-40B4-BE49-F238E27FC236}">
                <a16:creationId xmlns:a16="http://schemas.microsoft.com/office/drawing/2014/main" id="{5E2A4AD1-DC05-45EE-87A2-5F6451716F33}"/>
              </a:ext>
            </a:extLst>
          </p:cNvPr>
          <p:cNvSpPr>
            <a:spLocks noChangeArrowheads="1"/>
          </p:cNvSpPr>
          <p:nvPr/>
        </p:nvSpPr>
        <p:spPr bwMode="auto">
          <a:xfrm>
            <a:off x="1466134" y="1802894"/>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70</a:t>
            </a:r>
            <a:endParaRPr lang="fr-FR" altLang="fr-FR">
              <a:solidFill>
                <a:prstClr val="black">
                  <a:lumMod val="65000"/>
                  <a:lumOff val="35000"/>
                </a:prstClr>
              </a:solidFill>
              <a:cs typeface="Arial" panose="020B0604020202020204" pitchFamily="34" charset="0"/>
            </a:endParaRPr>
          </a:p>
        </p:txBody>
      </p:sp>
      <p:sp>
        <p:nvSpPr>
          <p:cNvPr id="396" name="Line 426">
            <a:extLst>
              <a:ext uri="{FF2B5EF4-FFF2-40B4-BE49-F238E27FC236}">
                <a16:creationId xmlns:a16="http://schemas.microsoft.com/office/drawing/2014/main" id="{82EAC7A8-9BE3-4D1E-A453-ED9AB760292C}"/>
              </a:ext>
            </a:extLst>
          </p:cNvPr>
          <p:cNvSpPr>
            <a:spLocks noChangeShapeType="1"/>
          </p:cNvSpPr>
          <p:nvPr/>
        </p:nvSpPr>
        <p:spPr bwMode="auto">
          <a:xfrm flipH="1">
            <a:off x="1574301" y="1718327"/>
            <a:ext cx="39734"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397" name="Rectangle 427">
            <a:extLst>
              <a:ext uri="{FF2B5EF4-FFF2-40B4-BE49-F238E27FC236}">
                <a16:creationId xmlns:a16="http://schemas.microsoft.com/office/drawing/2014/main" id="{B00E5157-7821-4826-B483-D86E452FA0AC}"/>
              </a:ext>
            </a:extLst>
          </p:cNvPr>
          <p:cNvSpPr>
            <a:spLocks noChangeArrowheads="1"/>
          </p:cNvSpPr>
          <p:nvPr/>
        </p:nvSpPr>
        <p:spPr bwMode="auto">
          <a:xfrm>
            <a:off x="1466134" y="1686249"/>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80</a:t>
            </a:r>
            <a:endParaRPr lang="fr-FR" altLang="fr-FR">
              <a:solidFill>
                <a:prstClr val="black">
                  <a:lumMod val="65000"/>
                  <a:lumOff val="35000"/>
                </a:prstClr>
              </a:solidFill>
              <a:cs typeface="Arial" panose="020B0604020202020204" pitchFamily="34" charset="0"/>
            </a:endParaRPr>
          </a:p>
        </p:txBody>
      </p:sp>
      <p:sp>
        <p:nvSpPr>
          <p:cNvPr id="399" name="Rectangle 429">
            <a:extLst>
              <a:ext uri="{FF2B5EF4-FFF2-40B4-BE49-F238E27FC236}">
                <a16:creationId xmlns:a16="http://schemas.microsoft.com/office/drawing/2014/main" id="{36908CD8-F9AE-4E6A-B3D4-28557E4ABD29}"/>
              </a:ext>
            </a:extLst>
          </p:cNvPr>
          <p:cNvSpPr>
            <a:spLocks noChangeArrowheads="1"/>
          </p:cNvSpPr>
          <p:nvPr/>
        </p:nvSpPr>
        <p:spPr bwMode="auto">
          <a:xfrm>
            <a:off x="1466134" y="1568633"/>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90</a:t>
            </a:r>
            <a:endParaRPr lang="fr-FR" altLang="fr-FR">
              <a:solidFill>
                <a:prstClr val="black">
                  <a:lumMod val="65000"/>
                  <a:lumOff val="35000"/>
                </a:prstClr>
              </a:solidFill>
              <a:cs typeface="Arial" panose="020B0604020202020204" pitchFamily="34" charset="0"/>
            </a:endParaRPr>
          </a:p>
        </p:txBody>
      </p:sp>
      <p:sp>
        <p:nvSpPr>
          <p:cNvPr id="401" name="Rectangle 431">
            <a:extLst>
              <a:ext uri="{FF2B5EF4-FFF2-40B4-BE49-F238E27FC236}">
                <a16:creationId xmlns:a16="http://schemas.microsoft.com/office/drawing/2014/main" id="{7FBF655A-34F2-432B-9000-9E28852C7B99}"/>
              </a:ext>
            </a:extLst>
          </p:cNvPr>
          <p:cNvSpPr>
            <a:spLocks noChangeArrowheads="1"/>
          </p:cNvSpPr>
          <p:nvPr/>
        </p:nvSpPr>
        <p:spPr bwMode="auto">
          <a:xfrm>
            <a:off x="1421985" y="1449072"/>
            <a:ext cx="12984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100</a:t>
            </a:r>
            <a:endParaRPr lang="fr-FR" altLang="fr-FR">
              <a:solidFill>
                <a:prstClr val="black">
                  <a:lumMod val="65000"/>
                  <a:lumOff val="35000"/>
                </a:prstClr>
              </a:solidFill>
              <a:cs typeface="Arial" panose="020B0604020202020204" pitchFamily="34" charset="0"/>
            </a:endParaRPr>
          </a:p>
        </p:txBody>
      </p:sp>
      <p:sp>
        <p:nvSpPr>
          <p:cNvPr id="402" name="Line 434">
            <a:extLst>
              <a:ext uri="{FF2B5EF4-FFF2-40B4-BE49-F238E27FC236}">
                <a16:creationId xmlns:a16="http://schemas.microsoft.com/office/drawing/2014/main" id="{EF350AA8-CAFA-4500-A1B9-4A9C678CF9EE}"/>
              </a:ext>
            </a:extLst>
          </p:cNvPr>
          <p:cNvSpPr>
            <a:spLocks noChangeShapeType="1"/>
          </p:cNvSpPr>
          <p:nvPr/>
        </p:nvSpPr>
        <p:spPr bwMode="auto">
          <a:xfrm>
            <a:off x="1612931" y="2662178"/>
            <a:ext cx="2818946"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403" name="Line 438">
            <a:extLst>
              <a:ext uri="{FF2B5EF4-FFF2-40B4-BE49-F238E27FC236}">
                <a16:creationId xmlns:a16="http://schemas.microsoft.com/office/drawing/2014/main" id="{71E2523E-0E21-4AFB-951C-579D056BC2C8}"/>
              </a:ext>
            </a:extLst>
          </p:cNvPr>
          <p:cNvSpPr>
            <a:spLocks noChangeShapeType="1"/>
          </p:cNvSpPr>
          <p:nvPr/>
        </p:nvSpPr>
        <p:spPr bwMode="auto">
          <a:xfrm>
            <a:off x="1612931" y="2662178"/>
            <a:ext cx="2818946"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404" name="Line 439">
            <a:extLst>
              <a:ext uri="{FF2B5EF4-FFF2-40B4-BE49-F238E27FC236}">
                <a16:creationId xmlns:a16="http://schemas.microsoft.com/office/drawing/2014/main" id="{56852EAB-D9DF-435D-B544-8497B957F115}"/>
              </a:ext>
            </a:extLst>
          </p:cNvPr>
          <p:cNvSpPr>
            <a:spLocks noChangeShapeType="1"/>
          </p:cNvSpPr>
          <p:nvPr/>
        </p:nvSpPr>
        <p:spPr bwMode="auto">
          <a:xfrm>
            <a:off x="1612932" y="2662178"/>
            <a:ext cx="0" cy="31106"/>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405" name="Rectangle 440">
            <a:extLst>
              <a:ext uri="{FF2B5EF4-FFF2-40B4-BE49-F238E27FC236}">
                <a16:creationId xmlns:a16="http://schemas.microsoft.com/office/drawing/2014/main" id="{712E94C4-2F4F-41E6-977E-3691C42C797E}"/>
              </a:ext>
            </a:extLst>
          </p:cNvPr>
          <p:cNvSpPr>
            <a:spLocks noChangeArrowheads="1"/>
          </p:cNvSpPr>
          <p:nvPr/>
        </p:nvSpPr>
        <p:spPr bwMode="auto">
          <a:xfrm>
            <a:off x="1590857" y="2715640"/>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0</a:t>
            </a:r>
            <a:endParaRPr lang="fr-FR" altLang="fr-FR">
              <a:solidFill>
                <a:prstClr val="black">
                  <a:lumMod val="65000"/>
                  <a:lumOff val="35000"/>
                </a:prstClr>
              </a:solidFill>
              <a:cs typeface="Arial" panose="020B0604020202020204" pitchFamily="34" charset="0"/>
            </a:endParaRPr>
          </a:p>
        </p:txBody>
      </p:sp>
      <p:sp>
        <p:nvSpPr>
          <p:cNvPr id="406" name="Line 441">
            <a:extLst>
              <a:ext uri="{FF2B5EF4-FFF2-40B4-BE49-F238E27FC236}">
                <a16:creationId xmlns:a16="http://schemas.microsoft.com/office/drawing/2014/main" id="{8860F659-E70A-4437-A088-3DB6A10A1451}"/>
              </a:ext>
            </a:extLst>
          </p:cNvPr>
          <p:cNvSpPr>
            <a:spLocks noChangeShapeType="1"/>
          </p:cNvSpPr>
          <p:nvPr/>
        </p:nvSpPr>
        <p:spPr bwMode="auto">
          <a:xfrm>
            <a:off x="2059945" y="2662178"/>
            <a:ext cx="0" cy="31106"/>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407" name="Rectangle 442">
            <a:extLst>
              <a:ext uri="{FF2B5EF4-FFF2-40B4-BE49-F238E27FC236}">
                <a16:creationId xmlns:a16="http://schemas.microsoft.com/office/drawing/2014/main" id="{F38B3A4D-622C-48DB-9E6C-622FB9E19745}"/>
              </a:ext>
            </a:extLst>
          </p:cNvPr>
          <p:cNvSpPr>
            <a:spLocks noChangeArrowheads="1"/>
          </p:cNvSpPr>
          <p:nvPr/>
        </p:nvSpPr>
        <p:spPr bwMode="auto">
          <a:xfrm>
            <a:off x="2038974" y="2715640"/>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dirty="0">
                <a:solidFill>
                  <a:prstClr val="black">
                    <a:lumMod val="65000"/>
                    <a:lumOff val="35000"/>
                  </a:prstClr>
                </a:solidFill>
                <a:cs typeface="Arial" panose="020B0604020202020204" pitchFamily="34" charset="0"/>
              </a:rPr>
              <a:t>1</a:t>
            </a:r>
            <a:endParaRPr lang="fr-FR" altLang="fr-FR" dirty="0">
              <a:solidFill>
                <a:prstClr val="black">
                  <a:lumMod val="65000"/>
                  <a:lumOff val="35000"/>
                </a:prstClr>
              </a:solidFill>
              <a:cs typeface="Arial" panose="020B0604020202020204" pitchFamily="34" charset="0"/>
            </a:endParaRPr>
          </a:p>
        </p:txBody>
      </p:sp>
      <p:sp>
        <p:nvSpPr>
          <p:cNvPr id="408" name="Line 443">
            <a:extLst>
              <a:ext uri="{FF2B5EF4-FFF2-40B4-BE49-F238E27FC236}">
                <a16:creationId xmlns:a16="http://schemas.microsoft.com/office/drawing/2014/main" id="{E5F3A00B-F627-40B9-A8F2-1ED6A57B4D5E}"/>
              </a:ext>
            </a:extLst>
          </p:cNvPr>
          <p:cNvSpPr>
            <a:spLocks noChangeShapeType="1"/>
          </p:cNvSpPr>
          <p:nvPr/>
        </p:nvSpPr>
        <p:spPr bwMode="auto">
          <a:xfrm>
            <a:off x="2505855" y="2662178"/>
            <a:ext cx="0" cy="31106"/>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409" name="Rectangle 444">
            <a:extLst>
              <a:ext uri="{FF2B5EF4-FFF2-40B4-BE49-F238E27FC236}">
                <a16:creationId xmlns:a16="http://schemas.microsoft.com/office/drawing/2014/main" id="{0E3CA2DD-65C0-45B3-B644-7A2A4730B56D}"/>
              </a:ext>
            </a:extLst>
          </p:cNvPr>
          <p:cNvSpPr>
            <a:spLocks noChangeArrowheads="1"/>
          </p:cNvSpPr>
          <p:nvPr/>
        </p:nvSpPr>
        <p:spPr bwMode="auto">
          <a:xfrm>
            <a:off x="2485988" y="2715640"/>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2</a:t>
            </a:r>
            <a:endParaRPr lang="fr-FR" altLang="fr-FR">
              <a:solidFill>
                <a:prstClr val="black">
                  <a:lumMod val="65000"/>
                  <a:lumOff val="35000"/>
                </a:prstClr>
              </a:solidFill>
              <a:cs typeface="Arial" panose="020B0604020202020204" pitchFamily="34" charset="0"/>
            </a:endParaRPr>
          </a:p>
        </p:txBody>
      </p:sp>
      <p:sp>
        <p:nvSpPr>
          <p:cNvPr id="410" name="Line 445">
            <a:extLst>
              <a:ext uri="{FF2B5EF4-FFF2-40B4-BE49-F238E27FC236}">
                <a16:creationId xmlns:a16="http://schemas.microsoft.com/office/drawing/2014/main" id="{B04E7A2C-E2FC-4331-80BF-5A39C68F3AB3}"/>
              </a:ext>
            </a:extLst>
          </p:cNvPr>
          <p:cNvSpPr>
            <a:spLocks noChangeShapeType="1"/>
          </p:cNvSpPr>
          <p:nvPr/>
        </p:nvSpPr>
        <p:spPr bwMode="auto">
          <a:xfrm>
            <a:off x="2951765" y="2662178"/>
            <a:ext cx="0" cy="31106"/>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411" name="Rectangle 446">
            <a:extLst>
              <a:ext uri="{FF2B5EF4-FFF2-40B4-BE49-F238E27FC236}">
                <a16:creationId xmlns:a16="http://schemas.microsoft.com/office/drawing/2014/main" id="{CDCFCCE8-FE62-44B4-BBC9-586E8183F455}"/>
              </a:ext>
            </a:extLst>
          </p:cNvPr>
          <p:cNvSpPr>
            <a:spLocks noChangeArrowheads="1"/>
          </p:cNvSpPr>
          <p:nvPr/>
        </p:nvSpPr>
        <p:spPr bwMode="auto">
          <a:xfrm>
            <a:off x="2933001" y="2715640"/>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3</a:t>
            </a:r>
            <a:endParaRPr lang="fr-FR" altLang="fr-FR">
              <a:solidFill>
                <a:prstClr val="black">
                  <a:lumMod val="65000"/>
                  <a:lumOff val="35000"/>
                </a:prstClr>
              </a:solidFill>
              <a:cs typeface="Arial" panose="020B0604020202020204" pitchFamily="34" charset="0"/>
            </a:endParaRPr>
          </a:p>
        </p:txBody>
      </p:sp>
      <p:sp>
        <p:nvSpPr>
          <p:cNvPr id="412" name="Line 447">
            <a:extLst>
              <a:ext uri="{FF2B5EF4-FFF2-40B4-BE49-F238E27FC236}">
                <a16:creationId xmlns:a16="http://schemas.microsoft.com/office/drawing/2014/main" id="{F56486AE-E286-42F4-9B0E-42C2BC2C3DED}"/>
              </a:ext>
            </a:extLst>
          </p:cNvPr>
          <p:cNvSpPr>
            <a:spLocks noChangeShapeType="1"/>
          </p:cNvSpPr>
          <p:nvPr/>
        </p:nvSpPr>
        <p:spPr bwMode="auto">
          <a:xfrm>
            <a:off x="3403194" y="2662178"/>
            <a:ext cx="0" cy="31106"/>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413" name="Rectangle 448">
            <a:extLst>
              <a:ext uri="{FF2B5EF4-FFF2-40B4-BE49-F238E27FC236}">
                <a16:creationId xmlns:a16="http://schemas.microsoft.com/office/drawing/2014/main" id="{EC650A8F-F8CB-4AA1-BA0F-928B62A6F2E4}"/>
              </a:ext>
            </a:extLst>
          </p:cNvPr>
          <p:cNvSpPr>
            <a:spLocks noChangeArrowheads="1"/>
          </p:cNvSpPr>
          <p:nvPr/>
        </p:nvSpPr>
        <p:spPr bwMode="auto">
          <a:xfrm>
            <a:off x="3380015" y="2715640"/>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4</a:t>
            </a:r>
            <a:endParaRPr lang="fr-FR" altLang="fr-FR">
              <a:solidFill>
                <a:prstClr val="black">
                  <a:lumMod val="65000"/>
                  <a:lumOff val="35000"/>
                </a:prstClr>
              </a:solidFill>
              <a:cs typeface="Arial" panose="020B0604020202020204" pitchFamily="34" charset="0"/>
            </a:endParaRPr>
          </a:p>
        </p:txBody>
      </p:sp>
      <p:sp>
        <p:nvSpPr>
          <p:cNvPr id="414" name="Line 449">
            <a:extLst>
              <a:ext uri="{FF2B5EF4-FFF2-40B4-BE49-F238E27FC236}">
                <a16:creationId xmlns:a16="http://schemas.microsoft.com/office/drawing/2014/main" id="{A9CA1B4C-E7D7-4E21-8E13-AF73F8C7813B}"/>
              </a:ext>
            </a:extLst>
          </p:cNvPr>
          <p:cNvSpPr>
            <a:spLocks noChangeShapeType="1"/>
          </p:cNvSpPr>
          <p:nvPr/>
        </p:nvSpPr>
        <p:spPr bwMode="auto">
          <a:xfrm>
            <a:off x="3849104" y="2662178"/>
            <a:ext cx="0" cy="31106"/>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415" name="Rectangle 450">
            <a:extLst>
              <a:ext uri="{FF2B5EF4-FFF2-40B4-BE49-F238E27FC236}">
                <a16:creationId xmlns:a16="http://schemas.microsoft.com/office/drawing/2014/main" id="{D7D9648E-4385-4C37-ADAA-AE68D8DBFF96}"/>
              </a:ext>
            </a:extLst>
          </p:cNvPr>
          <p:cNvSpPr>
            <a:spLocks noChangeArrowheads="1"/>
          </p:cNvSpPr>
          <p:nvPr/>
        </p:nvSpPr>
        <p:spPr bwMode="auto">
          <a:xfrm>
            <a:off x="3827029" y="2715640"/>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5</a:t>
            </a:r>
            <a:endParaRPr lang="fr-FR" altLang="fr-FR">
              <a:solidFill>
                <a:prstClr val="black">
                  <a:lumMod val="65000"/>
                  <a:lumOff val="35000"/>
                </a:prstClr>
              </a:solidFill>
              <a:cs typeface="Arial" panose="020B0604020202020204" pitchFamily="34" charset="0"/>
            </a:endParaRPr>
          </a:p>
        </p:txBody>
      </p:sp>
      <p:sp>
        <p:nvSpPr>
          <p:cNvPr id="416" name="Line 451">
            <a:extLst>
              <a:ext uri="{FF2B5EF4-FFF2-40B4-BE49-F238E27FC236}">
                <a16:creationId xmlns:a16="http://schemas.microsoft.com/office/drawing/2014/main" id="{23BAD0A8-04F4-494C-83FC-1D01464CD4AE}"/>
              </a:ext>
            </a:extLst>
          </p:cNvPr>
          <p:cNvSpPr>
            <a:spLocks noChangeShapeType="1"/>
          </p:cNvSpPr>
          <p:nvPr/>
        </p:nvSpPr>
        <p:spPr bwMode="auto">
          <a:xfrm>
            <a:off x="4296117" y="2662178"/>
            <a:ext cx="0" cy="31106"/>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417" name="Rectangle 452">
            <a:extLst>
              <a:ext uri="{FF2B5EF4-FFF2-40B4-BE49-F238E27FC236}">
                <a16:creationId xmlns:a16="http://schemas.microsoft.com/office/drawing/2014/main" id="{11D98E32-B420-4A38-B0FF-FC4CC8EEAB8C}"/>
              </a:ext>
            </a:extLst>
          </p:cNvPr>
          <p:cNvSpPr>
            <a:spLocks noChangeArrowheads="1"/>
          </p:cNvSpPr>
          <p:nvPr/>
        </p:nvSpPr>
        <p:spPr bwMode="auto">
          <a:xfrm>
            <a:off x="4274043" y="2715640"/>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6</a:t>
            </a:r>
            <a:endParaRPr lang="fr-FR" altLang="fr-FR">
              <a:solidFill>
                <a:prstClr val="black">
                  <a:lumMod val="65000"/>
                  <a:lumOff val="35000"/>
                </a:prstClr>
              </a:solidFill>
              <a:cs typeface="Arial" panose="020B0604020202020204" pitchFamily="34" charset="0"/>
            </a:endParaRPr>
          </a:p>
        </p:txBody>
      </p:sp>
      <p:sp>
        <p:nvSpPr>
          <p:cNvPr id="418" name="Line 455">
            <a:extLst>
              <a:ext uri="{FF2B5EF4-FFF2-40B4-BE49-F238E27FC236}">
                <a16:creationId xmlns:a16="http://schemas.microsoft.com/office/drawing/2014/main" id="{D933EC07-F5BF-48EF-B722-4F864EC5695F}"/>
              </a:ext>
            </a:extLst>
          </p:cNvPr>
          <p:cNvSpPr>
            <a:spLocks noChangeShapeType="1"/>
          </p:cNvSpPr>
          <p:nvPr/>
        </p:nvSpPr>
        <p:spPr bwMode="auto">
          <a:xfrm flipH="1">
            <a:off x="1574301" y="2662178"/>
            <a:ext cx="38631"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419" name="Rectangle 456">
            <a:extLst>
              <a:ext uri="{FF2B5EF4-FFF2-40B4-BE49-F238E27FC236}">
                <a16:creationId xmlns:a16="http://schemas.microsoft.com/office/drawing/2014/main" id="{E0D1868F-A001-4638-8532-AD7ACDD066E0}"/>
              </a:ext>
            </a:extLst>
          </p:cNvPr>
          <p:cNvSpPr>
            <a:spLocks noChangeArrowheads="1"/>
          </p:cNvSpPr>
          <p:nvPr/>
        </p:nvSpPr>
        <p:spPr bwMode="auto">
          <a:xfrm>
            <a:off x="1509180" y="2630100"/>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0</a:t>
            </a:r>
            <a:endParaRPr lang="fr-FR" altLang="fr-FR">
              <a:solidFill>
                <a:prstClr val="black">
                  <a:lumMod val="65000"/>
                  <a:lumOff val="35000"/>
                </a:prstClr>
              </a:solidFill>
              <a:cs typeface="Arial" panose="020B0604020202020204" pitchFamily="34" charset="0"/>
            </a:endParaRPr>
          </a:p>
        </p:txBody>
      </p:sp>
      <p:sp>
        <p:nvSpPr>
          <p:cNvPr id="420" name="Line 457">
            <a:extLst>
              <a:ext uri="{FF2B5EF4-FFF2-40B4-BE49-F238E27FC236}">
                <a16:creationId xmlns:a16="http://schemas.microsoft.com/office/drawing/2014/main" id="{20771DF6-81B0-462D-A1F8-E747B8206028}"/>
              </a:ext>
            </a:extLst>
          </p:cNvPr>
          <p:cNvSpPr>
            <a:spLocks noChangeShapeType="1"/>
          </p:cNvSpPr>
          <p:nvPr/>
        </p:nvSpPr>
        <p:spPr bwMode="auto">
          <a:xfrm flipH="1">
            <a:off x="1574301" y="2544560"/>
            <a:ext cx="39734"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421" name="Rectangle 458">
            <a:extLst>
              <a:ext uri="{FF2B5EF4-FFF2-40B4-BE49-F238E27FC236}">
                <a16:creationId xmlns:a16="http://schemas.microsoft.com/office/drawing/2014/main" id="{3FCC916A-88AE-4288-B0D0-18D3DF98E9B4}"/>
              </a:ext>
            </a:extLst>
          </p:cNvPr>
          <p:cNvSpPr>
            <a:spLocks noChangeArrowheads="1"/>
          </p:cNvSpPr>
          <p:nvPr/>
        </p:nvSpPr>
        <p:spPr bwMode="auto">
          <a:xfrm>
            <a:off x="1466134" y="2512484"/>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10</a:t>
            </a:r>
            <a:endParaRPr lang="fr-FR" altLang="fr-FR">
              <a:solidFill>
                <a:prstClr val="black">
                  <a:lumMod val="65000"/>
                  <a:lumOff val="35000"/>
                </a:prstClr>
              </a:solidFill>
              <a:cs typeface="Arial" panose="020B0604020202020204" pitchFamily="34" charset="0"/>
            </a:endParaRPr>
          </a:p>
        </p:txBody>
      </p:sp>
      <p:sp>
        <p:nvSpPr>
          <p:cNvPr id="422" name="Line 459">
            <a:extLst>
              <a:ext uri="{FF2B5EF4-FFF2-40B4-BE49-F238E27FC236}">
                <a16:creationId xmlns:a16="http://schemas.microsoft.com/office/drawing/2014/main" id="{C1E4EC0E-CDF7-41C0-8078-180EAD0402A1}"/>
              </a:ext>
            </a:extLst>
          </p:cNvPr>
          <p:cNvSpPr>
            <a:spLocks noChangeShapeType="1"/>
          </p:cNvSpPr>
          <p:nvPr/>
        </p:nvSpPr>
        <p:spPr bwMode="auto">
          <a:xfrm flipH="1">
            <a:off x="1574301" y="2426944"/>
            <a:ext cx="39734"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423" name="Rectangle 460">
            <a:extLst>
              <a:ext uri="{FF2B5EF4-FFF2-40B4-BE49-F238E27FC236}">
                <a16:creationId xmlns:a16="http://schemas.microsoft.com/office/drawing/2014/main" id="{07C23741-B8D5-4A05-855F-62623218F7EC}"/>
              </a:ext>
            </a:extLst>
          </p:cNvPr>
          <p:cNvSpPr>
            <a:spLocks noChangeArrowheads="1"/>
          </p:cNvSpPr>
          <p:nvPr/>
        </p:nvSpPr>
        <p:spPr bwMode="auto">
          <a:xfrm>
            <a:off x="1466134" y="2392923"/>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dirty="0">
                <a:solidFill>
                  <a:prstClr val="black">
                    <a:lumMod val="65000"/>
                    <a:lumOff val="35000"/>
                  </a:prstClr>
                </a:solidFill>
                <a:cs typeface="Arial" panose="020B0604020202020204" pitchFamily="34" charset="0"/>
              </a:rPr>
              <a:t>20</a:t>
            </a:r>
            <a:endParaRPr lang="fr-FR" altLang="fr-FR" dirty="0">
              <a:solidFill>
                <a:prstClr val="black">
                  <a:lumMod val="65000"/>
                  <a:lumOff val="35000"/>
                </a:prstClr>
              </a:solidFill>
              <a:cs typeface="Arial" panose="020B0604020202020204" pitchFamily="34" charset="0"/>
            </a:endParaRPr>
          </a:p>
        </p:txBody>
      </p:sp>
      <p:sp>
        <p:nvSpPr>
          <p:cNvPr id="424" name="Line 461">
            <a:extLst>
              <a:ext uri="{FF2B5EF4-FFF2-40B4-BE49-F238E27FC236}">
                <a16:creationId xmlns:a16="http://schemas.microsoft.com/office/drawing/2014/main" id="{DD5CDE53-EC77-4828-92F4-A92AED74E9D7}"/>
              </a:ext>
            </a:extLst>
          </p:cNvPr>
          <p:cNvSpPr>
            <a:spLocks noChangeShapeType="1"/>
          </p:cNvSpPr>
          <p:nvPr/>
        </p:nvSpPr>
        <p:spPr bwMode="auto">
          <a:xfrm flipH="1">
            <a:off x="1574301" y="2309327"/>
            <a:ext cx="39734"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425" name="Rectangle 462">
            <a:extLst>
              <a:ext uri="{FF2B5EF4-FFF2-40B4-BE49-F238E27FC236}">
                <a16:creationId xmlns:a16="http://schemas.microsoft.com/office/drawing/2014/main" id="{6531EB35-9D92-4056-BE00-5352ADD18314}"/>
              </a:ext>
            </a:extLst>
          </p:cNvPr>
          <p:cNvSpPr>
            <a:spLocks noChangeArrowheads="1"/>
          </p:cNvSpPr>
          <p:nvPr/>
        </p:nvSpPr>
        <p:spPr bwMode="auto">
          <a:xfrm>
            <a:off x="1466134" y="2276278"/>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30</a:t>
            </a:r>
            <a:endParaRPr lang="fr-FR" altLang="fr-FR">
              <a:solidFill>
                <a:prstClr val="black">
                  <a:lumMod val="65000"/>
                  <a:lumOff val="35000"/>
                </a:prstClr>
              </a:solidFill>
              <a:cs typeface="Arial" panose="020B0604020202020204" pitchFamily="34" charset="0"/>
            </a:endParaRPr>
          </a:p>
        </p:txBody>
      </p:sp>
      <p:sp>
        <p:nvSpPr>
          <p:cNvPr id="426" name="Line 463">
            <a:extLst>
              <a:ext uri="{FF2B5EF4-FFF2-40B4-BE49-F238E27FC236}">
                <a16:creationId xmlns:a16="http://schemas.microsoft.com/office/drawing/2014/main" id="{8FCE81DE-C3F0-4F95-9494-4181460F18AB}"/>
              </a:ext>
            </a:extLst>
          </p:cNvPr>
          <p:cNvSpPr>
            <a:spLocks noChangeShapeType="1"/>
          </p:cNvSpPr>
          <p:nvPr/>
        </p:nvSpPr>
        <p:spPr bwMode="auto">
          <a:xfrm flipH="1">
            <a:off x="1574301" y="2192683"/>
            <a:ext cx="39734"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427" name="Rectangle 464">
            <a:extLst>
              <a:ext uri="{FF2B5EF4-FFF2-40B4-BE49-F238E27FC236}">
                <a16:creationId xmlns:a16="http://schemas.microsoft.com/office/drawing/2014/main" id="{1C1614A5-2C2E-42C2-AD4F-15ACE7747A1B}"/>
              </a:ext>
            </a:extLst>
          </p:cNvPr>
          <p:cNvSpPr>
            <a:spLocks noChangeArrowheads="1"/>
          </p:cNvSpPr>
          <p:nvPr/>
        </p:nvSpPr>
        <p:spPr bwMode="auto">
          <a:xfrm>
            <a:off x="1466134" y="2156717"/>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40</a:t>
            </a:r>
            <a:endParaRPr lang="fr-FR" altLang="fr-FR">
              <a:solidFill>
                <a:prstClr val="black">
                  <a:lumMod val="65000"/>
                  <a:lumOff val="35000"/>
                </a:prstClr>
              </a:solidFill>
              <a:cs typeface="Arial" panose="020B0604020202020204" pitchFamily="34" charset="0"/>
            </a:endParaRPr>
          </a:p>
        </p:txBody>
      </p:sp>
      <p:sp>
        <p:nvSpPr>
          <p:cNvPr id="428" name="Line 465">
            <a:extLst>
              <a:ext uri="{FF2B5EF4-FFF2-40B4-BE49-F238E27FC236}">
                <a16:creationId xmlns:a16="http://schemas.microsoft.com/office/drawing/2014/main" id="{1783A65B-2622-4A68-A236-185EE5BD4618}"/>
              </a:ext>
            </a:extLst>
          </p:cNvPr>
          <p:cNvSpPr>
            <a:spLocks noChangeShapeType="1"/>
          </p:cNvSpPr>
          <p:nvPr/>
        </p:nvSpPr>
        <p:spPr bwMode="auto">
          <a:xfrm flipH="1">
            <a:off x="1574301" y="2075065"/>
            <a:ext cx="39734"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429" name="Rectangle 466">
            <a:extLst>
              <a:ext uri="{FF2B5EF4-FFF2-40B4-BE49-F238E27FC236}">
                <a16:creationId xmlns:a16="http://schemas.microsoft.com/office/drawing/2014/main" id="{E2A990CE-2AC0-43B7-99B0-BC508A04802B}"/>
              </a:ext>
            </a:extLst>
          </p:cNvPr>
          <p:cNvSpPr>
            <a:spLocks noChangeArrowheads="1"/>
          </p:cNvSpPr>
          <p:nvPr/>
        </p:nvSpPr>
        <p:spPr bwMode="auto">
          <a:xfrm>
            <a:off x="1466134" y="2040073"/>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50</a:t>
            </a:r>
            <a:endParaRPr lang="fr-FR" altLang="fr-FR">
              <a:solidFill>
                <a:prstClr val="black">
                  <a:lumMod val="65000"/>
                  <a:lumOff val="35000"/>
                </a:prstClr>
              </a:solidFill>
              <a:cs typeface="Arial" panose="020B0604020202020204" pitchFamily="34" charset="0"/>
            </a:endParaRPr>
          </a:p>
        </p:txBody>
      </p:sp>
      <p:sp>
        <p:nvSpPr>
          <p:cNvPr id="430" name="Line 467">
            <a:extLst>
              <a:ext uri="{FF2B5EF4-FFF2-40B4-BE49-F238E27FC236}">
                <a16:creationId xmlns:a16="http://schemas.microsoft.com/office/drawing/2014/main" id="{A2F9CEA7-E7C5-4C5A-B683-D05137282410}"/>
              </a:ext>
            </a:extLst>
          </p:cNvPr>
          <p:cNvSpPr>
            <a:spLocks noChangeShapeType="1"/>
          </p:cNvSpPr>
          <p:nvPr/>
        </p:nvSpPr>
        <p:spPr bwMode="auto">
          <a:xfrm flipH="1">
            <a:off x="1574301" y="1953561"/>
            <a:ext cx="39734"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431" name="Rectangle 468">
            <a:extLst>
              <a:ext uri="{FF2B5EF4-FFF2-40B4-BE49-F238E27FC236}">
                <a16:creationId xmlns:a16="http://schemas.microsoft.com/office/drawing/2014/main" id="{A0467A92-4000-4D25-BFF3-90F1FC85E4AC}"/>
              </a:ext>
            </a:extLst>
          </p:cNvPr>
          <p:cNvSpPr>
            <a:spLocks noChangeArrowheads="1"/>
          </p:cNvSpPr>
          <p:nvPr/>
        </p:nvSpPr>
        <p:spPr bwMode="auto">
          <a:xfrm>
            <a:off x="1466134" y="1922455"/>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60</a:t>
            </a:r>
            <a:endParaRPr lang="fr-FR" altLang="fr-FR">
              <a:solidFill>
                <a:prstClr val="black">
                  <a:lumMod val="65000"/>
                  <a:lumOff val="35000"/>
                </a:prstClr>
              </a:solidFill>
              <a:cs typeface="Arial" panose="020B0604020202020204" pitchFamily="34" charset="0"/>
            </a:endParaRPr>
          </a:p>
        </p:txBody>
      </p:sp>
      <p:sp>
        <p:nvSpPr>
          <p:cNvPr id="432" name="Line 469">
            <a:extLst>
              <a:ext uri="{FF2B5EF4-FFF2-40B4-BE49-F238E27FC236}">
                <a16:creationId xmlns:a16="http://schemas.microsoft.com/office/drawing/2014/main" id="{340F5CC2-D98B-4F40-B148-A336C508BD68}"/>
              </a:ext>
            </a:extLst>
          </p:cNvPr>
          <p:cNvSpPr>
            <a:spLocks noChangeShapeType="1"/>
          </p:cNvSpPr>
          <p:nvPr/>
        </p:nvSpPr>
        <p:spPr bwMode="auto">
          <a:xfrm flipH="1">
            <a:off x="1574301" y="1835944"/>
            <a:ext cx="39734"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433" name="Rectangle 470">
            <a:extLst>
              <a:ext uri="{FF2B5EF4-FFF2-40B4-BE49-F238E27FC236}">
                <a16:creationId xmlns:a16="http://schemas.microsoft.com/office/drawing/2014/main" id="{E60919D1-9743-4A26-81B2-C72FE42E5224}"/>
              </a:ext>
            </a:extLst>
          </p:cNvPr>
          <p:cNvSpPr>
            <a:spLocks noChangeArrowheads="1"/>
          </p:cNvSpPr>
          <p:nvPr/>
        </p:nvSpPr>
        <p:spPr bwMode="auto">
          <a:xfrm>
            <a:off x="1466134" y="1802894"/>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70</a:t>
            </a:r>
            <a:endParaRPr lang="fr-FR" altLang="fr-FR">
              <a:solidFill>
                <a:prstClr val="black">
                  <a:lumMod val="65000"/>
                  <a:lumOff val="35000"/>
                </a:prstClr>
              </a:solidFill>
              <a:cs typeface="Arial" panose="020B0604020202020204" pitchFamily="34" charset="0"/>
            </a:endParaRPr>
          </a:p>
        </p:txBody>
      </p:sp>
      <p:sp>
        <p:nvSpPr>
          <p:cNvPr id="434" name="Line 471">
            <a:extLst>
              <a:ext uri="{FF2B5EF4-FFF2-40B4-BE49-F238E27FC236}">
                <a16:creationId xmlns:a16="http://schemas.microsoft.com/office/drawing/2014/main" id="{099D80E2-20D1-4D1F-905A-44B301BD5F31}"/>
              </a:ext>
            </a:extLst>
          </p:cNvPr>
          <p:cNvSpPr>
            <a:spLocks noChangeShapeType="1"/>
          </p:cNvSpPr>
          <p:nvPr/>
        </p:nvSpPr>
        <p:spPr bwMode="auto">
          <a:xfrm flipH="1">
            <a:off x="1574301" y="1718327"/>
            <a:ext cx="39734"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435" name="Rectangle 472">
            <a:extLst>
              <a:ext uri="{FF2B5EF4-FFF2-40B4-BE49-F238E27FC236}">
                <a16:creationId xmlns:a16="http://schemas.microsoft.com/office/drawing/2014/main" id="{34B7C2AA-8888-418F-A2CD-2645DAC50C37}"/>
              </a:ext>
            </a:extLst>
          </p:cNvPr>
          <p:cNvSpPr>
            <a:spLocks noChangeArrowheads="1"/>
          </p:cNvSpPr>
          <p:nvPr/>
        </p:nvSpPr>
        <p:spPr bwMode="auto">
          <a:xfrm>
            <a:off x="1466134" y="1686249"/>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80</a:t>
            </a:r>
            <a:endParaRPr lang="fr-FR" altLang="fr-FR">
              <a:solidFill>
                <a:prstClr val="black">
                  <a:lumMod val="65000"/>
                  <a:lumOff val="35000"/>
                </a:prstClr>
              </a:solidFill>
              <a:cs typeface="Arial" panose="020B0604020202020204" pitchFamily="34" charset="0"/>
            </a:endParaRPr>
          </a:p>
        </p:txBody>
      </p:sp>
      <p:sp>
        <p:nvSpPr>
          <p:cNvPr id="436" name="Line 473">
            <a:extLst>
              <a:ext uri="{FF2B5EF4-FFF2-40B4-BE49-F238E27FC236}">
                <a16:creationId xmlns:a16="http://schemas.microsoft.com/office/drawing/2014/main" id="{D8164057-7209-4479-BA72-86C09CCFFB51}"/>
              </a:ext>
            </a:extLst>
          </p:cNvPr>
          <p:cNvSpPr>
            <a:spLocks noChangeShapeType="1"/>
          </p:cNvSpPr>
          <p:nvPr/>
        </p:nvSpPr>
        <p:spPr bwMode="auto">
          <a:xfrm flipH="1">
            <a:off x="1574301" y="1600710"/>
            <a:ext cx="39734"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437" name="Rectangle 474">
            <a:extLst>
              <a:ext uri="{FF2B5EF4-FFF2-40B4-BE49-F238E27FC236}">
                <a16:creationId xmlns:a16="http://schemas.microsoft.com/office/drawing/2014/main" id="{42C5C748-E5D6-429F-A572-6135C367BD71}"/>
              </a:ext>
            </a:extLst>
          </p:cNvPr>
          <p:cNvSpPr>
            <a:spLocks noChangeArrowheads="1"/>
          </p:cNvSpPr>
          <p:nvPr/>
        </p:nvSpPr>
        <p:spPr bwMode="auto">
          <a:xfrm>
            <a:off x="1466134" y="1568633"/>
            <a:ext cx="8656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90</a:t>
            </a:r>
            <a:endParaRPr lang="fr-FR" altLang="fr-FR">
              <a:solidFill>
                <a:prstClr val="black">
                  <a:lumMod val="65000"/>
                  <a:lumOff val="35000"/>
                </a:prstClr>
              </a:solidFill>
              <a:cs typeface="Arial" panose="020B0604020202020204" pitchFamily="34" charset="0"/>
            </a:endParaRPr>
          </a:p>
        </p:txBody>
      </p:sp>
      <p:sp>
        <p:nvSpPr>
          <p:cNvPr id="438" name="Line 475">
            <a:extLst>
              <a:ext uri="{FF2B5EF4-FFF2-40B4-BE49-F238E27FC236}">
                <a16:creationId xmlns:a16="http://schemas.microsoft.com/office/drawing/2014/main" id="{C41A70BE-3ACE-47B7-A667-30CE8DCB897F}"/>
              </a:ext>
            </a:extLst>
          </p:cNvPr>
          <p:cNvSpPr>
            <a:spLocks noChangeShapeType="1"/>
          </p:cNvSpPr>
          <p:nvPr/>
        </p:nvSpPr>
        <p:spPr bwMode="auto">
          <a:xfrm flipH="1">
            <a:off x="1574301" y="1483093"/>
            <a:ext cx="39734" cy="0"/>
          </a:xfrm>
          <a:prstGeom prst="line">
            <a:avLst/>
          </a:prstGeom>
          <a:noFill/>
          <a:ln w="0">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439" name="Rectangle 476">
            <a:extLst>
              <a:ext uri="{FF2B5EF4-FFF2-40B4-BE49-F238E27FC236}">
                <a16:creationId xmlns:a16="http://schemas.microsoft.com/office/drawing/2014/main" id="{BB7F4C51-D4A9-4FEB-A09A-0529923D1548}"/>
              </a:ext>
            </a:extLst>
          </p:cNvPr>
          <p:cNvSpPr>
            <a:spLocks noChangeArrowheads="1"/>
          </p:cNvSpPr>
          <p:nvPr/>
        </p:nvSpPr>
        <p:spPr bwMode="auto">
          <a:xfrm>
            <a:off x="1421985" y="1449072"/>
            <a:ext cx="12984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100</a:t>
            </a:r>
            <a:endParaRPr lang="fr-FR" altLang="fr-FR">
              <a:solidFill>
                <a:prstClr val="black">
                  <a:lumMod val="65000"/>
                  <a:lumOff val="35000"/>
                </a:prstClr>
              </a:solidFill>
              <a:cs typeface="Arial" panose="020B0604020202020204" pitchFamily="34" charset="0"/>
            </a:endParaRPr>
          </a:p>
        </p:txBody>
      </p:sp>
      <p:sp>
        <p:nvSpPr>
          <p:cNvPr id="440" name="Rectangle 477">
            <a:extLst>
              <a:ext uri="{FF2B5EF4-FFF2-40B4-BE49-F238E27FC236}">
                <a16:creationId xmlns:a16="http://schemas.microsoft.com/office/drawing/2014/main" id="{75326042-7951-4F35-B232-7A57482F4D23}"/>
              </a:ext>
            </a:extLst>
          </p:cNvPr>
          <p:cNvSpPr>
            <a:spLocks noChangeArrowheads="1"/>
          </p:cNvSpPr>
          <p:nvPr/>
        </p:nvSpPr>
        <p:spPr bwMode="auto">
          <a:xfrm>
            <a:off x="3418647" y="2408172"/>
            <a:ext cx="618759"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89.4 (88.1-90.7%)</a:t>
            </a:r>
            <a:endParaRPr lang="fr-FR" altLang="fr-FR" sz="1800">
              <a:solidFill>
                <a:prstClr val="black">
                  <a:lumMod val="65000"/>
                  <a:lumOff val="35000"/>
                </a:prstClr>
              </a:solidFill>
              <a:cs typeface="Arial" panose="020B0604020202020204" pitchFamily="34" charset="0"/>
            </a:endParaRPr>
          </a:p>
        </p:txBody>
      </p:sp>
      <p:sp>
        <p:nvSpPr>
          <p:cNvPr id="441" name="Rectangle 478">
            <a:extLst>
              <a:ext uri="{FF2B5EF4-FFF2-40B4-BE49-F238E27FC236}">
                <a16:creationId xmlns:a16="http://schemas.microsoft.com/office/drawing/2014/main" id="{2E3BB39F-AF4C-46A0-A732-C6321E3847B0}"/>
              </a:ext>
            </a:extLst>
          </p:cNvPr>
          <p:cNvSpPr>
            <a:spLocks noChangeArrowheads="1"/>
          </p:cNvSpPr>
          <p:nvPr/>
        </p:nvSpPr>
        <p:spPr bwMode="auto">
          <a:xfrm>
            <a:off x="2753234" y="2408172"/>
            <a:ext cx="357470"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Reference</a:t>
            </a:r>
            <a:endParaRPr lang="fr-FR" altLang="fr-FR" sz="1800">
              <a:solidFill>
                <a:prstClr val="black">
                  <a:lumMod val="65000"/>
                  <a:lumOff val="35000"/>
                </a:prstClr>
              </a:solidFill>
              <a:cs typeface="Arial" panose="020B0604020202020204" pitchFamily="34" charset="0"/>
            </a:endParaRPr>
          </a:p>
        </p:txBody>
      </p:sp>
      <p:sp>
        <p:nvSpPr>
          <p:cNvPr id="442" name="Rectangle 479">
            <a:extLst>
              <a:ext uri="{FF2B5EF4-FFF2-40B4-BE49-F238E27FC236}">
                <a16:creationId xmlns:a16="http://schemas.microsoft.com/office/drawing/2014/main" id="{C18100E4-05C2-4F62-9733-17F7729A1CF8}"/>
              </a:ext>
            </a:extLst>
          </p:cNvPr>
          <p:cNvSpPr>
            <a:spLocks noChangeArrowheads="1"/>
          </p:cNvSpPr>
          <p:nvPr/>
        </p:nvSpPr>
        <p:spPr bwMode="auto">
          <a:xfrm>
            <a:off x="2367888" y="2408172"/>
            <a:ext cx="323807"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307/2336</a:t>
            </a:r>
            <a:endParaRPr lang="fr-FR" altLang="fr-FR" sz="1800">
              <a:solidFill>
                <a:prstClr val="black">
                  <a:lumMod val="65000"/>
                  <a:lumOff val="35000"/>
                </a:prstClr>
              </a:solidFill>
              <a:cs typeface="Arial" panose="020B0604020202020204" pitchFamily="34" charset="0"/>
            </a:endParaRPr>
          </a:p>
        </p:txBody>
      </p:sp>
      <p:sp>
        <p:nvSpPr>
          <p:cNvPr id="443" name="Rectangle 480">
            <a:extLst>
              <a:ext uri="{FF2B5EF4-FFF2-40B4-BE49-F238E27FC236}">
                <a16:creationId xmlns:a16="http://schemas.microsoft.com/office/drawing/2014/main" id="{0A858746-AF2A-4DD4-BCE4-23BBC04B4B91}"/>
              </a:ext>
            </a:extLst>
          </p:cNvPr>
          <p:cNvSpPr>
            <a:spLocks noChangeArrowheads="1"/>
          </p:cNvSpPr>
          <p:nvPr/>
        </p:nvSpPr>
        <p:spPr bwMode="auto">
          <a:xfrm>
            <a:off x="2006410" y="2408172"/>
            <a:ext cx="227627"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dirty="0">
                <a:solidFill>
                  <a:srgbClr val="C00000"/>
                </a:solidFill>
                <a:cs typeface="Arial" panose="020B0604020202020204" pitchFamily="34" charset="0"/>
              </a:rPr>
              <a:t>6 Mois</a:t>
            </a:r>
            <a:endParaRPr lang="fr-FR" altLang="fr-FR" sz="1800" dirty="0">
              <a:solidFill>
                <a:srgbClr val="C00000"/>
              </a:solidFill>
              <a:cs typeface="Arial" panose="020B0604020202020204" pitchFamily="34" charset="0"/>
            </a:endParaRPr>
          </a:p>
        </p:txBody>
      </p:sp>
      <p:sp>
        <p:nvSpPr>
          <p:cNvPr id="445" name="Rectangle 482">
            <a:extLst>
              <a:ext uri="{FF2B5EF4-FFF2-40B4-BE49-F238E27FC236}">
                <a16:creationId xmlns:a16="http://schemas.microsoft.com/office/drawing/2014/main" id="{CD135CD9-098F-4C29-ABC2-DECAAC5E9C9C}"/>
              </a:ext>
            </a:extLst>
          </p:cNvPr>
          <p:cNvSpPr>
            <a:spLocks noChangeArrowheads="1"/>
          </p:cNvSpPr>
          <p:nvPr/>
        </p:nvSpPr>
        <p:spPr bwMode="auto">
          <a:xfrm>
            <a:off x="3418647" y="2329656"/>
            <a:ext cx="618759"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89.1 (87.8-90.5%)</a:t>
            </a:r>
            <a:endParaRPr lang="fr-FR" altLang="fr-FR" sz="1800">
              <a:solidFill>
                <a:prstClr val="black">
                  <a:lumMod val="65000"/>
                  <a:lumOff val="35000"/>
                </a:prstClr>
              </a:solidFill>
              <a:cs typeface="Arial" panose="020B0604020202020204" pitchFamily="34" charset="0"/>
            </a:endParaRPr>
          </a:p>
        </p:txBody>
      </p:sp>
      <p:sp>
        <p:nvSpPr>
          <p:cNvPr id="446" name="Rectangle 483">
            <a:extLst>
              <a:ext uri="{FF2B5EF4-FFF2-40B4-BE49-F238E27FC236}">
                <a16:creationId xmlns:a16="http://schemas.microsoft.com/office/drawing/2014/main" id="{A658D21A-325C-4280-A4B7-70B833451840}"/>
              </a:ext>
            </a:extLst>
          </p:cNvPr>
          <p:cNvSpPr>
            <a:spLocks noChangeArrowheads="1"/>
          </p:cNvSpPr>
          <p:nvPr/>
        </p:nvSpPr>
        <p:spPr bwMode="auto">
          <a:xfrm>
            <a:off x="2753234" y="2329656"/>
            <a:ext cx="549831"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1.02 (0.87-1.19)</a:t>
            </a:r>
            <a:endParaRPr lang="fr-FR" altLang="fr-FR" sz="1800">
              <a:solidFill>
                <a:prstClr val="black">
                  <a:lumMod val="65000"/>
                  <a:lumOff val="35000"/>
                </a:prstClr>
              </a:solidFill>
              <a:cs typeface="Arial" panose="020B0604020202020204" pitchFamily="34" charset="0"/>
            </a:endParaRPr>
          </a:p>
        </p:txBody>
      </p:sp>
      <p:sp>
        <p:nvSpPr>
          <p:cNvPr id="447" name="Rectangle 484">
            <a:extLst>
              <a:ext uri="{FF2B5EF4-FFF2-40B4-BE49-F238E27FC236}">
                <a16:creationId xmlns:a16="http://schemas.microsoft.com/office/drawing/2014/main" id="{D2546753-ABF7-46D2-A41D-DF6E35C7BB7F}"/>
              </a:ext>
            </a:extLst>
          </p:cNvPr>
          <p:cNvSpPr>
            <a:spLocks noChangeArrowheads="1"/>
          </p:cNvSpPr>
          <p:nvPr/>
        </p:nvSpPr>
        <p:spPr bwMode="auto">
          <a:xfrm>
            <a:off x="2367888" y="2329656"/>
            <a:ext cx="323807"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a:solidFill>
                  <a:prstClr val="black">
                    <a:lumMod val="65000"/>
                    <a:lumOff val="35000"/>
                  </a:prstClr>
                </a:solidFill>
                <a:cs typeface="Arial" panose="020B0604020202020204" pitchFamily="34" charset="0"/>
              </a:rPr>
              <a:t>315/2326</a:t>
            </a:r>
            <a:endParaRPr lang="fr-FR" altLang="fr-FR" sz="1800">
              <a:solidFill>
                <a:prstClr val="black">
                  <a:lumMod val="65000"/>
                  <a:lumOff val="35000"/>
                </a:prstClr>
              </a:solidFill>
              <a:cs typeface="Arial" panose="020B0604020202020204" pitchFamily="34" charset="0"/>
            </a:endParaRPr>
          </a:p>
        </p:txBody>
      </p:sp>
      <p:sp>
        <p:nvSpPr>
          <p:cNvPr id="448" name="Rectangle 485">
            <a:extLst>
              <a:ext uri="{FF2B5EF4-FFF2-40B4-BE49-F238E27FC236}">
                <a16:creationId xmlns:a16="http://schemas.microsoft.com/office/drawing/2014/main" id="{13C4F10D-26F3-4118-B3F6-8854118C0E01}"/>
              </a:ext>
            </a:extLst>
          </p:cNvPr>
          <p:cNvSpPr>
            <a:spLocks noChangeArrowheads="1"/>
          </p:cNvSpPr>
          <p:nvPr/>
        </p:nvSpPr>
        <p:spPr bwMode="auto">
          <a:xfrm>
            <a:off x="2006410" y="2329656"/>
            <a:ext cx="227627"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dirty="0">
                <a:solidFill>
                  <a:schemeClr val="accent1"/>
                </a:solidFill>
                <a:cs typeface="Arial" panose="020B0604020202020204" pitchFamily="34" charset="0"/>
              </a:rPr>
              <a:t>3 Mois</a:t>
            </a:r>
            <a:endParaRPr lang="fr-FR" altLang="fr-FR" sz="1800" dirty="0">
              <a:solidFill>
                <a:schemeClr val="accent1"/>
              </a:solidFill>
              <a:cs typeface="Arial" panose="020B0604020202020204" pitchFamily="34" charset="0"/>
            </a:endParaRPr>
          </a:p>
        </p:txBody>
      </p:sp>
      <p:sp>
        <p:nvSpPr>
          <p:cNvPr id="450" name="Rectangle 487">
            <a:extLst>
              <a:ext uri="{FF2B5EF4-FFF2-40B4-BE49-F238E27FC236}">
                <a16:creationId xmlns:a16="http://schemas.microsoft.com/office/drawing/2014/main" id="{DC431B66-0E42-4C95-93CC-2EC5F6B8081A}"/>
              </a:ext>
            </a:extLst>
          </p:cNvPr>
          <p:cNvSpPr>
            <a:spLocks noChangeArrowheads="1"/>
          </p:cNvSpPr>
          <p:nvPr/>
        </p:nvSpPr>
        <p:spPr bwMode="auto">
          <a:xfrm>
            <a:off x="3418647" y="2248341"/>
            <a:ext cx="697307"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b="1" dirty="0" err="1">
                <a:solidFill>
                  <a:prstClr val="black">
                    <a:lumMod val="65000"/>
                    <a:lumOff val="35000"/>
                  </a:prstClr>
                </a:solidFill>
                <a:cs typeface="Arial" panose="020B0604020202020204" pitchFamily="34" charset="0"/>
              </a:rPr>
              <a:t>Tx</a:t>
            </a:r>
            <a:r>
              <a:rPr lang="fr-FR" altLang="fr-FR" sz="600" b="1" dirty="0">
                <a:solidFill>
                  <a:prstClr val="black">
                    <a:lumMod val="65000"/>
                    <a:lumOff val="35000"/>
                  </a:prstClr>
                </a:solidFill>
                <a:cs typeface="Arial" panose="020B0604020202020204" pitchFamily="34" charset="0"/>
              </a:rPr>
              <a:t> à 5 ans (IC 95%)</a:t>
            </a:r>
            <a:endParaRPr lang="fr-FR" altLang="fr-FR" sz="1800" dirty="0">
              <a:solidFill>
                <a:prstClr val="black">
                  <a:lumMod val="65000"/>
                  <a:lumOff val="35000"/>
                </a:prstClr>
              </a:solidFill>
              <a:cs typeface="Arial" panose="020B0604020202020204" pitchFamily="34" charset="0"/>
            </a:endParaRPr>
          </a:p>
        </p:txBody>
      </p:sp>
      <p:sp>
        <p:nvSpPr>
          <p:cNvPr id="451" name="Rectangle 488">
            <a:extLst>
              <a:ext uri="{FF2B5EF4-FFF2-40B4-BE49-F238E27FC236}">
                <a16:creationId xmlns:a16="http://schemas.microsoft.com/office/drawing/2014/main" id="{659D3E65-7A5E-48BD-9AAF-C703748CB06D}"/>
              </a:ext>
            </a:extLst>
          </p:cNvPr>
          <p:cNvSpPr>
            <a:spLocks noChangeArrowheads="1"/>
          </p:cNvSpPr>
          <p:nvPr/>
        </p:nvSpPr>
        <p:spPr bwMode="auto">
          <a:xfrm>
            <a:off x="2753234" y="2248341"/>
            <a:ext cx="437620"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b="1" dirty="0">
                <a:solidFill>
                  <a:prstClr val="black">
                    <a:lumMod val="65000"/>
                    <a:lumOff val="35000"/>
                  </a:prstClr>
                </a:solidFill>
                <a:cs typeface="Arial" panose="020B0604020202020204" pitchFamily="34" charset="0"/>
              </a:rPr>
              <a:t>HR (IC 95%)</a:t>
            </a:r>
            <a:endParaRPr lang="fr-FR" altLang="fr-FR" sz="1800" dirty="0">
              <a:solidFill>
                <a:prstClr val="black">
                  <a:lumMod val="65000"/>
                  <a:lumOff val="35000"/>
                </a:prstClr>
              </a:solidFill>
              <a:cs typeface="Arial" panose="020B0604020202020204" pitchFamily="34" charset="0"/>
            </a:endParaRPr>
          </a:p>
        </p:txBody>
      </p:sp>
      <p:sp>
        <p:nvSpPr>
          <p:cNvPr id="452" name="Rectangle 489">
            <a:extLst>
              <a:ext uri="{FF2B5EF4-FFF2-40B4-BE49-F238E27FC236}">
                <a16:creationId xmlns:a16="http://schemas.microsoft.com/office/drawing/2014/main" id="{457DC60B-DD96-4B4C-B476-B06B506A540D}"/>
              </a:ext>
            </a:extLst>
          </p:cNvPr>
          <p:cNvSpPr>
            <a:spLocks noChangeArrowheads="1"/>
          </p:cNvSpPr>
          <p:nvPr/>
        </p:nvSpPr>
        <p:spPr bwMode="auto">
          <a:xfrm>
            <a:off x="2313787" y="2248341"/>
            <a:ext cx="45685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fr-FR" altLang="fr-FR" sz="600" b="1">
                <a:solidFill>
                  <a:prstClr val="black">
                    <a:lumMod val="65000"/>
                    <a:lumOff val="35000"/>
                  </a:prstClr>
                </a:solidFill>
                <a:cs typeface="Arial" panose="020B0604020202020204" pitchFamily="34" charset="0"/>
              </a:rPr>
              <a:t>Events/Total</a:t>
            </a:r>
            <a:endParaRPr lang="fr-FR" altLang="fr-FR" sz="1800">
              <a:solidFill>
                <a:prstClr val="black">
                  <a:lumMod val="65000"/>
                  <a:lumOff val="35000"/>
                </a:prstClr>
              </a:solidFill>
              <a:cs typeface="Arial" panose="020B0604020202020204" pitchFamily="34" charset="0"/>
            </a:endParaRPr>
          </a:p>
        </p:txBody>
      </p:sp>
      <p:sp>
        <p:nvSpPr>
          <p:cNvPr id="453" name="Rectangle 490">
            <a:extLst>
              <a:ext uri="{FF2B5EF4-FFF2-40B4-BE49-F238E27FC236}">
                <a16:creationId xmlns:a16="http://schemas.microsoft.com/office/drawing/2014/main" id="{7A7067B5-DF9D-491A-8828-116744800EA7}"/>
              </a:ext>
            </a:extLst>
          </p:cNvPr>
          <p:cNvSpPr>
            <a:spLocks noChangeArrowheads="1"/>
          </p:cNvSpPr>
          <p:nvPr/>
        </p:nvSpPr>
        <p:spPr bwMode="auto">
          <a:xfrm>
            <a:off x="2010418" y="2248341"/>
            <a:ext cx="21961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b="1" dirty="0">
                <a:solidFill>
                  <a:prstClr val="black">
                    <a:lumMod val="65000"/>
                    <a:lumOff val="35000"/>
                  </a:prstClr>
                </a:solidFill>
                <a:cs typeface="Arial" panose="020B0604020202020204" pitchFamily="34" charset="0"/>
              </a:rPr>
              <a:t>Durée</a:t>
            </a:r>
            <a:endParaRPr lang="fr-FR" altLang="fr-FR" sz="1800" dirty="0">
              <a:solidFill>
                <a:prstClr val="black">
                  <a:lumMod val="65000"/>
                  <a:lumOff val="35000"/>
                </a:prstClr>
              </a:solidFill>
              <a:cs typeface="Arial" panose="020B0604020202020204" pitchFamily="34" charset="0"/>
            </a:endParaRPr>
          </a:p>
        </p:txBody>
      </p:sp>
      <p:sp>
        <p:nvSpPr>
          <p:cNvPr id="454" name="Rectangle 491">
            <a:extLst>
              <a:ext uri="{FF2B5EF4-FFF2-40B4-BE49-F238E27FC236}">
                <a16:creationId xmlns:a16="http://schemas.microsoft.com/office/drawing/2014/main" id="{A6BA0D87-36D4-488D-B816-0D32924A4E8F}"/>
              </a:ext>
            </a:extLst>
          </p:cNvPr>
          <p:cNvSpPr>
            <a:spLocks noChangeArrowheads="1"/>
          </p:cNvSpPr>
          <p:nvPr/>
        </p:nvSpPr>
        <p:spPr bwMode="auto">
          <a:xfrm>
            <a:off x="1512408" y="2866874"/>
            <a:ext cx="17312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dirty="0">
                <a:solidFill>
                  <a:schemeClr val="accent1"/>
                </a:solidFill>
                <a:cs typeface="Arial" panose="020B0604020202020204" pitchFamily="34" charset="0"/>
              </a:rPr>
              <a:t>2326</a:t>
            </a:r>
            <a:endParaRPr lang="fr-FR" altLang="fr-FR" sz="1800" dirty="0">
              <a:solidFill>
                <a:schemeClr val="accent1"/>
              </a:solidFill>
              <a:cs typeface="Arial" panose="020B0604020202020204" pitchFamily="34" charset="0"/>
            </a:endParaRPr>
          </a:p>
        </p:txBody>
      </p:sp>
      <p:sp>
        <p:nvSpPr>
          <p:cNvPr id="455" name="Rectangle 492">
            <a:extLst>
              <a:ext uri="{FF2B5EF4-FFF2-40B4-BE49-F238E27FC236}">
                <a16:creationId xmlns:a16="http://schemas.microsoft.com/office/drawing/2014/main" id="{8CEB3967-0520-4DA4-A37C-535C6A028E28}"/>
              </a:ext>
            </a:extLst>
          </p:cNvPr>
          <p:cNvSpPr>
            <a:spLocks noChangeArrowheads="1"/>
          </p:cNvSpPr>
          <p:nvPr/>
        </p:nvSpPr>
        <p:spPr bwMode="auto">
          <a:xfrm>
            <a:off x="1962732" y="2866874"/>
            <a:ext cx="17312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dirty="0">
                <a:solidFill>
                  <a:schemeClr val="accent1"/>
                </a:solidFill>
                <a:cs typeface="Arial" panose="020B0604020202020204" pitchFamily="34" charset="0"/>
              </a:rPr>
              <a:t>2249</a:t>
            </a:r>
            <a:endParaRPr lang="fr-FR" altLang="fr-FR" sz="1800" dirty="0">
              <a:solidFill>
                <a:schemeClr val="accent1"/>
              </a:solidFill>
              <a:cs typeface="Arial" panose="020B0604020202020204" pitchFamily="34" charset="0"/>
            </a:endParaRPr>
          </a:p>
        </p:txBody>
      </p:sp>
      <p:sp>
        <p:nvSpPr>
          <p:cNvPr id="456" name="Rectangle 493">
            <a:extLst>
              <a:ext uri="{FF2B5EF4-FFF2-40B4-BE49-F238E27FC236}">
                <a16:creationId xmlns:a16="http://schemas.microsoft.com/office/drawing/2014/main" id="{5C38A394-DB61-4F0A-80A2-C9760379A38A}"/>
              </a:ext>
            </a:extLst>
          </p:cNvPr>
          <p:cNvSpPr>
            <a:spLocks noChangeArrowheads="1"/>
          </p:cNvSpPr>
          <p:nvPr/>
        </p:nvSpPr>
        <p:spPr bwMode="auto">
          <a:xfrm>
            <a:off x="2409746" y="2866874"/>
            <a:ext cx="17312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chemeClr val="accent1"/>
                </a:solidFill>
                <a:cs typeface="Arial" panose="020B0604020202020204" pitchFamily="34" charset="0"/>
              </a:rPr>
              <a:t>2166</a:t>
            </a:r>
            <a:endParaRPr lang="fr-FR" altLang="fr-FR" sz="1800">
              <a:solidFill>
                <a:schemeClr val="accent1"/>
              </a:solidFill>
              <a:cs typeface="Arial" panose="020B0604020202020204" pitchFamily="34" charset="0"/>
            </a:endParaRPr>
          </a:p>
        </p:txBody>
      </p:sp>
      <p:sp>
        <p:nvSpPr>
          <p:cNvPr id="457" name="Rectangle 494">
            <a:extLst>
              <a:ext uri="{FF2B5EF4-FFF2-40B4-BE49-F238E27FC236}">
                <a16:creationId xmlns:a16="http://schemas.microsoft.com/office/drawing/2014/main" id="{6A80ED40-E711-4C74-90CF-64E76C444AB5}"/>
              </a:ext>
            </a:extLst>
          </p:cNvPr>
          <p:cNvSpPr>
            <a:spLocks noChangeArrowheads="1"/>
          </p:cNvSpPr>
          <p:nvPr/>
        </p:nvSpPr>
        <p:spPr bwMode="auto">
          <a:xfrm>
            <a:off x="2855656" y="2866874"/>
            <a:ext cx="17312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chemeClr val="accent1"/>
                </a:solidFill>
                <a:cs typeface="Arial" panose="020B0604020202020204" pitchFamily="34" charset="0"/>
              </a:rPr>
              <a:t>2042</a:t>
            </a:r>
            <a:endParaRPr lang="fr-FR" altLang="fr-FR" sz="1800">
              <a:solidFill>
                <a:schemeClr val="accent1"/>
              </a:solidFill>
              <a:cs typeface="Arial" panose="020B0604020202020204" pitchFamily="34" charset="0"/>
            </a:endParaRPr>
          </a:p>
        </p:txBody>
      </p:sp>
      <p:sp>
        <p:nvSpPr>
          <p:cNvPr id="458" name="Rectangle 495">
            <a:extLst>
              <a:ext uri="{FF2B5EF4-FFF2-40B4-BE49-F238E27FC236}">
                <a16:creationId xmlns:a16="http://schemas.microsoft.com/office/drawing/2014/main" id="{5785CDF2-D578-4036-A903-A9395882FB06}"/>
              </a:ext>
            </a:extLst>
          </p:cNvPr>
          <p:cNvSpPr>
            <a:spLocks noChangeArrowheads="1"/>
          </p:cNvSpPr>
          <p:nvPr/>
        </p:nvSpPr>
        <p:spPr bwMode="auto">
          <a:xfrm>
            <a:off x="3301566" y="2866874"/>
            <a:ext cx="17312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chemeClr val="accent1"/>
                </a:solidFill>
                <a:cs typeface="Arial" panose="020B0604020202020204" pitchFamily="34" charset="0"/>
              </a:rPr>
              <a:t>1877</a:t>
            </a:r>
            <a:endParaRPr lang="fr-FR" altLang="fr-FR" sz="1800">
              <a:solidFill>
                <a:schemeClr val="accent1"/>
              </a:solidFill>
              <a:cs typeface="Arial" panose="020B0604020202020204" pitchFamily="34" charset="0"/>
            </a:endParaRPr>
          </a:p>
        </p:txBody>
      </p:sp>
      <p:sp>
        <p:nvSpPr>
          <p:cNvPr id="459" name="Rectangle 496">
            <a:extLst>
              <a:ext uri="{FF2B5EF4-FFF2-40B4-BE49-F238E27FC236}">
                <a16:creationId xmlns:a16="http://schemas.microsoft.com/office/drawing/2014/main" id="{0A673B36-C280-4F75-A209-F6A0DB6FB406}"/>
              </a:ext>
            </a:extLst>
          </p:cNvPr>
          <p:cNvSpPr>
            <a:spLocks noChangeArrowheads="1"/>
          </p:cNvSpPr>
          <p:nvPr/>
        </p:nvSpPr>
        <p:spPr bwMode="auto">
          <a:xfrm>
            <a:off x="3747476" y="2866874"/>
            <a:ext cx="17312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chemeClr val="accent1"/>
                </a:solidFill>
                <a:cs typeface="Arial" panose="020B0604020202020204" pitchFamily="34" charset="0"/>
              </a:rPr>
              <a:t>1544</a:t>
            </a:r>
            <a:endParaRPr lang="fr-FR" altLang="fr-FR" sz="1800">
              <a:solidFill>
                <a:schemeClr val="accent1"/>
              </a:solidFill>
              <a:cs typeface="Arial" panose="020B0604020202020204" pitchFamily="34" charset="0"/>
            </a:endParaRPr>
          </a:p>
        </p:txBody>
      </p:sp>
      <p:sp>
        <p:nvSpPr>
          <p:cNvPr id="460" name="Rectangle 497">
            <a:extLst>
              <a:ext uri="{FF2B5EF4-FFF2-40B4-BE49-F238E27FC236}">
                <a16:creationId xmlns:a16="http://schemas.microsoft.com/office/drawing/2014/main" id="{F51D958F-DD0B-41D3-B65D-62DE002993C1}"/>
              </a:ext>
            </a:extLst>
          </p:cNvPr>
          <p:cNvSpPr>
            <a:spLocks noChangeArrowheads="1"/>
          </p:cNvSpPr>
          <p:nvPr/>
        </p:nvSpPr>
        <p:spPr bwMode="auto">
          <a:xfrm>
            <a:off x="4198905" y="2866874"/>
            <a:ext cx="17312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chemeClr val="accent1"/>
                </a:solidFill>
                <a:cs typeface="Arial" panose="020B0604020202020204" pitchFamily="34" charset="0"/>
              </a:rPr>
              <a:t>1088</a:t>
            </a:r>
            <a:endParaRPr lang="fr-FR" altLang="fr-FR" sz="1800">
              <a:solidFill>
                <a:schemeClr val="accent1"/>
              </a:solidFill>
              <a:cs typeface="Arial" panose="020B0604020202020204" pitchFamily="34" charset="0"/>
            </a:endParaRPr>
          </a:p>
        </p:txBody>
      </p:sp>
      <p:sp>
        <p:nvSpPr>
          <p:cNvPr id="461" name="Rectangle 498">
            <a:extLst>
              <a:ext uri="{FF2B5EF4-FFF2-40B4-BE49-F238E27FC236}">
                <a16:creationId xmlns:a16="http://schemas.microsoft.com/office/drawing/2014/main" id="{60CEA036-E2D4-4F37-A11D-404CF73A9481}"/>
              </a:ext>
            </a:extLst>
          </p:cNvPr>
          <p:cNvSpPr>
            <a:spLocks noChangeArrowheads="1"/>
          </p:cNvSpPr>
          <p:nvPr/>
        </p:nvSpPr>
        <p:spPr bwMode="auto">
          <a:xfrm>
            <a:off x="1512408" y="2930056"/>
            <a:ext cx="17312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C00000"/>
                </a:solidFill>
                <a:cs typeface="Arial" panose="020B0604020202020204" pitchFamily="34" charset="0"/>
              </a:rPr>
              <a:t>2336</a:t>
            </a:r>
            <a:endParaRPr lang="fr-FR" altLang="fr-FR" sz="1800">
              <a:solidFill>
                <a:srgbClr val="C00000"/>
              </a:solidFill>
              <a:cs typeface="Arial" panose="020B0604020202020204" pitchFamily="34" charset="0"/>
            </a:endParaRPr>
          </a:p>
        </p:txBody>
      </p:sp>
      <p:sp>
        <p:nvSpPr>
          <p:cNvPr id="462" name="Rectangle 499">
            <a:extLst>
              <a:ext uri="{FF2B5EF4-FFF2-40B4-BE49-F238E27FC236}">
                <a16:creationId xmlns:a16="http://schemas.microsoft.com/office/drawing/2014/main" id="{179E60E0-3F72-456D-A68A-DC84621D7B6D}"/>
              </a:ext>
            </a:extLst>
          </p:cNvPr>
          <p:cNvSpPr>
            <a:spLocks noChangeArrowheads="1"/>
          </p:cNvSpPr>
          <p:nvPr/>
        </p:nvSpPr>
        <p:spPr bwMode="auto">
          <a:xfrm>
            <a:off x="1962732" y="2930056"/>
            <a:ext cx="17312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dirty="0">
                <a:solidFill>
                  <a:srgbClr val="C00000"/>
                </a:solidFill>
                <a:cs typeface="Arial" panose="020B0604020202020204" pitchFamily="34" charset="0"/>
              </a:rPr>
              <a:t>2233</a:t>
            </a:r>
            <a:endParaRPr lang="fr-FR" altLang="fr-FR" sz="1800" dirty="0">
              <a:solidFill>
                <a:srgbClr val="C00000"/>
              </a:solidFill>
              <a:cs typeface="Arial" panose="020B0604020202020204" pitchFamily="34" charset="0"/>
            </a:endParaRPr>
          </a:p>
        </p:txBody>
      </p:sp>
      <p:sp>
        <p:nvSpPr>
          <p:cNvPr id="463" name="Rectangle 500">
            <a:extLst>
              <a:ext uri="{FF2B5EF4-FFF2-40B4-BE49-F238E27FC236}">
                <a16:creationId xmlns:a16="http://schemas.microsoft.com/office/drawing/2014/main" id="{19B80BB7-3E78-4EC9-8BB8-63DFF90BC95D}"/>
              </a:ext>
            </a:extLst>
          </p:cNvPr>
          <p:cNvSpPr>
            <a:spLocks noChangeArrowheads="1"/>
          </p:cNvSpPr>
          <p:nvPr/>
        </p:nvSpPr>
        <p:spPr bwMode="auto">
          <a:xfrm>
            <a:off x="2409746" y="2930056"/>
            <a:ext cx="17312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C00000"/>
                </a:solidFill>
                <a:cs typeface="Arial" panose="020B0604020202020204" pitchFamily="34" charset="0"/>
              </a:rPr>
              <a:t>2147</a:t>
            </a:r>
            <a:endParaRPr lang="fr-FR" altLang="fr-FR" sz="1800">
              <a:solidFill>
                <a:srgbClr val="C00000"/>
              </a:solidFill>
              <a:cs typeface="Arial" panose="020B0604020202020204" pitchFamily="34" charset="0"/>
            </a:endParaRPr>
          </a:p>
        </p:txBody>
      </p:sp>
      <p:sp>
        <p:nvSpPr>
          <p:cNvPr id="464" name="Rectangle 501">
            <a:extLst>
              <a:ext uri="{FF2B5EF4-FFF2-40B4-BE49-F238E27FC236}">
                <a16:creationId xmlns:a16="http://schemas.microsoft.com/office/drawing/2014/main" id="{8637C9A9-B3CA-4CCD-94ED-2881F392D27E}"/>
              </a:ext>
            </a:extLst>
          </p:cNvPr>
          <p:cNvSpPr>
            <a:spLocks noChangeArrowheads="1"/>
          </p:cNvSpPr>
          <p:nvPr/>
        </p:nvSpPr>
        <p:spPr bwMode="auto">
          <a:xfrm>
            <a:off x="2855656" y="2930056"/>
            <a:ext cx="17312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C00000"/>
                </a:solidFill>
                <a:cs typeface="Arial" panose="020B0604020202020204" pitchFamily="34" charset="0"/>
              </a:rPr>
              <a:t>2022</a:t>
            </a:r>
            <a:endParaRPr lang="fr-FR" altLang="fr-FR" sz="1800">
              <a:solidFill>
                <a:srgbClr val="C00000"/>
              </a:solidFill>
              <a:cs typeface="Arial" panose="020B0604020202020204" pitchFamily="34" charset="0"/>
            </a:endParaRPr>
          </a:p>
        </p:txBody>
      </p:sp>
      <p:sp>
        <p:nvSpPr>
          <p:cNvPr id="465" name="Rectangle 502">
            <a:extLst>
              <a:ext uri="{FF2B5EF4-FFF2-40B4-BE49-F238E27FC236}">
                <a16:creationId xmlns:a16="http://schemas.microsoft.com/office/drawing/2014/main" id="{E200AA33-8565-4947-91DA-A592881DE2AA}"/>
              </a:ext>
            </a:extLst>
          </p:cNvPr>
          <p:cNvSpPr>
            <a:spLocks noChangeArrowheads="1"/>
          </p:cNvSpPr>
          <p:nvPr/>
        </p:nvSpPr>
        <p:spPr bwMode="auto">
          <a:xfrm>
            <a:off x="3301566" y="2930056"/>
            <a:ext cx="17312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C00000"/>
                </a:solidFill>
                <a:cs typeface="Arial" panose="020B0604020202020204" pitchFamily="34" charset="0"/>
              </a:rPr>
              <a:t>1817</a:t>
            </a:r>
            <a:endParaRPr lang="fr-FR" altLang="fr-FR" sz="1800">
              <a:solidFill>
                <a:srgbClr val="C00000"/>
              </a:solidFill>
              <a:cs typeface="Arial" panose="020B0604020202020204" pitchFamily="34" charset="0"/>
            </a:endParaRPr>
          </a:p>
        </p:txBody>
      </p:sp>
      <p:sp>
        <p:nvSpPr>
          <p:cNvPr id="466" name="Rectangle 503">
            <a:extLst>
              <a:ext uri="{FF2B5EF4-FFF2-40B4-BE49-F238E27FC236}">
                <a16:creationId xmlns:a16="http://schemas.microsoft.com/office/drawing/2014/main" id="{42F0F43C-B0F5-47EA-ADFC-792C62C09D3F}"/>
              </a:ext>
            </a:extLst>
          </p:cNvPr>
          <p:cNvSpPr>
            <a:spLocks noChangeArrowheads="1"/>
          </p:cNvSpPr>
          <p:nvPr/>
        </p:nvSpPr>
        <p:spPr bwMode="auto">
          <a:xfrm>
            <a:off x="3747476" y="2930056"/>
            <a:ext cx="17312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C00000"/>
                </a:solidFill>
                <a:cs typeface="Arial" panose="020B0604020202020204" pitchFamily="34" charset="0"/>
              </a:rPr>
              <a:t>1493</a:t>
            </a:r>
            <a:endParaRPr lang="fr-FR" altLang="fr-FR" sz="1800">
              <a:solidFill>
                <a:srgbClr val="C00000"/>
              </a:solidFill>
              <a:cs typeface="Arial" panose="020B0604020202020204" pitchFamily="34" charset="0"/>
            </a:endParaRPr>
          </a:p>
        </p:txBody>
      </p:sp>
      <p:sp>
        <p:nvSpPr>
          <p:cNvPr id="467" name="Rectangle 504">
            <a:extLst>
              <a:ext uri="{FF2B5EF4-FFF2-40B4-BE49-F238E27FC236}">
                <a16:creationId xmlns:a16="http://schemas.microsoft.com/office/drawing/2014/main" id="{391B6F55-09FF-4150-9394-1500C6DFBD12}"/>
              </a:ext>
            </a:extLst>
          </p:cNvPr>
          <p:cNvSpPr>
            <a:spLocks noChangeArrowheads="1"/>
          </p:cNvSpPr>
          <p:nvPr/>
        </p:nvSpPr>
        <p:spPr bwMode="auto">
          <a:xfrm>
            <a:off x="4198905" y="2930056"/>
            <a:ext cx="17312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C00000"/>
                </a:solidFill>
                <a:cs typeface="Arial" panose="020B0604020202020204" pitchFamily="34" charset="0"/>
              </a:rPr>
              <a:t>1029</a:t>
            </a:r>
            <a:endParaRPr lang="fr-FR" altLang="fr-FR" sz="1800">
              <a:solidFill>
                <a:srgbClr val="C00000"/>
              </a:solidFill>
              <a:cs typeface="Arial" panose="020B0604020202020204" pitchFamily="34" charset="0"/>
            </a:endParaRPr>
          </a:p>
        </p:txBody>
      </p:sp>
      <p:sp>
        <p:nvSpPr>
          <p:cNvPr id="468" name="Rectangle 505">
            <a:extLst>
              <a:ext uri="{FF2B5EF4-FFF2-40B4-BE49-F238E27FC236}">
                <a16:creationId xmlns:a16="http://schemas.microsoft.com/office/drawing/2014/main" id="{E7110218-2E5F-4BF8-B984-BEFC66F96D4E}"/>
              </a:ext>
            </a:extLst>
          </p:cNvPr>
          <p:cNvSpPr>
            <a:spLocks noChangeArrowheads="1"/>
          </p:cNvSpPr>
          <p:nvPr/>
        </p:nvSpPr>
        <p:spPr bwMode="auto">
          <a:xfrm>
            <a:off x="5124236" y="2889399"/>
            <a:ext cx="17312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dirty="0">
                <a:solidFill>
                  <a:schemeClr val="accent1"/>
                </a:solidFill>
                <a:cs typeface="Arial" panose="020B0604020202020204" pitchFamily="34" charset="0"/>
              </a:rPr>
              <a:t>1428</a:t>
            </a:r>
          </a:p>
        </p:txBody>
      </p:sp>
      <p:sp>
        <p:nvSpPr>
          <p:cNvPr id="469" name="Rectangle 506">
            <a:extLst>
              <a:ext uri="{FF2B5EF4-FFF2-40B4-BE49-F238E27FC236}">
                <a16:creationId xmlns:a16="http://schemas.microsoft.com/office/drawing/2014/main" id="{48A17B87-04FE-48C9-BB8F-4ADA26BD7EE1}"/>
              </a:ext>
            </a:extLst>
          </p:cNvPr>
          <p:cNvSpPr>
            <a:spLocks noChangeArrowheads="1"/>
          </p:cNvSpPr>
          <p:nvPr/>
        </p:nvSpPr>
        <p:spPr bwMode="auto">
          <a:xfrm>
            <a:off x="5590014" y="2889399"/>
            <a:ext cx="17312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chemeClr val="accent1"/>
                </a:solidFill>
                <a:cs typeface="Arial" panose="020B0604020202020204" pitchFamily="34" charset="0"/>
              </a:rPr>
              <a:t>1391</a:t>
            </a:r>
          </a:p>
        </p:txBody>
      </p:sp>
      <p:sp>
        <p:nvSpPr>
          <p:cNvPr id="470" name="Rectangle 507">
            <a:extLst>
              <a:ext uri="{FF2B5EF4-FFF2-40B4-BE49-F238E27FC236}">
                <a16:creationId xmlns:a16="http://schemas.microsoft.com/office/drawing/2014/main" id="{95A5C710-A297-4CC6-AD49-C42E66CB79DE}"/>
              </a:ext>
            </a:extLst>
          </p:cNvPr>
          <p:cNvSpPr>
            <a:spLocks noChangeArrowheads="1"/>
          </p:cNvSpPr>
          <p:nvPr/>
        </p:nvSpPr>
        <p:spPr bwMode="auto">
          <a:xfrm>
            <a:off x="6050272" y="2889399"/>
            <a:ext cx="17312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chemeClr val="accent1"/>
                </a:solidFill>
                <a:cs typeface="Arial" panose="020B0604020202020204" pitchFamily="34" charset="0"/>
              </a:rPr>
              <a:t>1358</a:t>
            </a:r>
          </a:p>
        </p:txBody>
      </p:sp>
      <p:sp>
        <p:nvSpPr>
          <p:cNvPr id="471" name="Rectangle 508">
            <a:extLst>
              <a:ext uri="{FF2B5EF4-FFF2-40B4-BE49-F238E27FC236}">
                <a16:creationId xmlns:a16="http://schemas.microsoft.com/office/drawing/2014/main" id="{4BB7019F-0D71-4139-A5B9-99D3478A0985}"/>
              </a:ext>
            </a:extLst>
          </p:cNvPr>
          <p:cNvSpPr>
            <a:spLocks noChangeArrowheads="1"/>
          </p:cNvSpPr>
          <p:nvPr/>
        </p:nvSpPr>
        <p:spPr bwMode="auto">
          <a:xfrm>
            <a:off x="6511634" y="2889399"/>
            <a:ext cx="17312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chemeClr val="accent1"/>
                </a:solidFill>
                <a:cs typeface="Arial" panose="020B0604020202020204" pitchFamily="34" charset="0"/>
              </a:rPr>
              <a:t>1265</a:t>
            </a:r>
          </a:p>
        </p:txBody>
      </p:sp>
      <p:sp>
        <p:nvSpPr>
          <p:cNvPr id="472" name="Rectangle 509">
            <a:extLst>
              <a:ext uri="{FF2B5EF4-FFF2-40B4-BE49-F238E27FC236}">
                <a16:creationId xmlns:a16="http://schemas.microsoft.com/office/drawing/2014/main" id="{0E34B743-686F-4AA9-BA03-A5AFF6BE0E97}"/>
              </a:ext>
            </a:extLst>
          </p:cNvPr>
          <p:cNvSpPr>
            <a:spLocks noChangeArrowheads="1"/>
          </p:cNvSpPr>
          <p:nvPr/>
        </p:nvSpPr>
        <p:spPr bwMode="auto">
          <a:xfrm>
            <a:off x="6976308" y="2889399"/>
            <a:ext cx="17312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chemeClr val="accent1"/>
                </a:solidFill>
                <a:cs typeface="Arial" panose="020B0604020202020204" pitchFamily="34" charset="0"/>
              </a:rPr>
              <a:t>1153</a:t>
            </a:r>
          </a:p>
        </p:txBody>
      </p:sp>
      <p:sp>
        <p:nvSpPr>
          <p:cNvPr id="473" name="Rectangle 510">
            <a:extLst>
              <a:ext uri="{FF2B5EF4-FFF2-40B4-BE49-F238E27FC236}">
                <a16:creationId xmlns:a16="http://schemas.microsoft.com/office/drawing/2014/main" id="{EB7A3FD4-240C-43F9-BF06-5E4C436A2064}"/>
              </a:ext>
            </a:extLst>
          </p:cNvPr>
          <p:cNvSpPr>
            <a:spLocks noChangeArrowheads="1"/>
          </p:cNvSpPr>
          <p:nvPr/>
        </p:nvSpPr>
        <p:spPr bwMode="auto">
          <a:xfrm>
            <a:off x="7458839" y="2889399"/>
            <a:ext cx="12984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chemeClr val="accent1"/>
                </a:solidFill>
                <a:cs typeface="Arial" panose="020B0604020202020204" pitchFamily="34" charset="0"/>
              </a:rPr>
              <a:t>990</a:t>
            </a:r>
          </a:p>
        </p:txBody>
      </p:sp>
      <p:sp>
        <p:nvSpPr>
          <p:cNvPr id="474" name="Rectangle 511">
            <a:extLst>
              <a:ext uri="{FF2B5EF4-FFF2-40B4-BE49-F238E27FC236}">
                <a16:creationId xmlns:a16="http://schemas.microsoft.com/office/drawing/2014/main" id="{D4B1DE4F-86C7-4EA4-B24F-82255F841838}"/>
              </a:ext>
            </a:extLst>
          </p:cNvPr>
          <p:cNvSpPr>
            <a:spLocks noChangeArrowheads="1"/>
          </p:cNvSpPr>
          <p:nvPr/>
        </p:nvSpPr>
        <p:spPr bwMode="auto">
          <a:xfrm>
            <a:off x="7920200" y="2889399"/>
            <a:ext cx="12984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chemeClr val="accent1"/>
                </a:solidFill>
                <a:cs typeface="Arial" panose="020B0604020202020204" pitchFamily="34" charset="0"/>
              </a:rPr>
              <a:t>640</a:t>
            </a:r>
          </a:p>
        </p:txBody>
      </p:sp>
      <p:sp>
        <p:nvSpPr>
          <p:cNvPr id="475" name="Rectangle 512">
            <a:extLst>
              <a:ext uri="{FF2B5EF4-FFF2-40B4-BE49-F238E27FC236}">
                <a16:creationId xmlns:a16="http://schemas.microsoft.com/office/drawing/2014/main" id="{CDFCD55F-6999-4CF2-8337-46E8CE4076D4}"/>
              </a:ext>
            </a:extLst>
          </p:cNvPr>
          <p:cNvSpPr>
            <a:spLocks noChangeArrowheads="1"/>
          </p:cNvSpPr>
          <p:nvPr/>
        </p:nvSpPr>
        <p:spPr bwMode="auto">
          <a:xfrm>
            <a:off x="5124236" y="2952582"/>
            <a:ext cx="17312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C00000"/>
                </a:solidFill>
                <a:cs typeface="Arial" panose="020B0604020202020204" pitchFamily="34" charset="0"/>
              </a:rPr>
              <a:t>1417</a:t>
            </a:r>
          </a:p>
        </p:txBody>
      </p:sp>
      <p:sp>
        <p:nvSpPr>
          <p:cNvPr id="476" name="Rectangle 513">
            <a:extLst>
              <a:ext uri="{FF2B5EF4-FFF2-40B4-BE49-F238E27FC236}">
                <a16:creationId xmlns:a16="http://schemas.microsoft.com/office/drawing/2014/main" id="{235203B7-2C72-4587-8E84-75127822540D}"/>
              </a:ext>
            </a:extLst>
          </p:cNvPr>
          <p:cNvSpPr>
            <a:spLocks noChangeArrowheads="1"/>
          </p:cNvSpPr>
          <p:nvPr/>
        </p:nvSpPr>
        <p:spPr bwMode="auto">
          <a:xfrm>
            <a:off x="5590014" y="2952582"/>
            <a:ext cx="17312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C00000"/>
                </a:solidFill>
                <a:cs typeface="Arial" panose="020B0604020202020204" pitchFamily="34" charset="0"/>
              </a:rPr>
              <a:t>1377</a:t>
            </a:r>
          </a:p>
        </p:txBody>
      </p:sp>
      <p:sp>
        <p:nvSpPr>
          <p:cNvPr id="477" name="Rectangle 514">
            <a:extLst>
              <a:ext uri="{FF2B5EF4-FFF2-40B4-BE49-F238E27FC236}">
                <a16:creationId xmlns:a16="http://schemas.microsoft.com/office/drawing/2014/main" id="{E4B3812E-3F32-446F-9F9E-8B5C5EB41DF5}"/>
              </a:ext>
            </a:extLst>
          </p:cNvPr>
          <p:cNvSpPr>
            <a:spLocks noChangeArrowheads="1"/>
          </p:cNvSpPr>
          <p:nvPr/>
        </p:nvSpPr>
        <p:spPr bwMode="auto">
          <a:xfrm>
            <a:off x="6050272" y="2952582"/>
            <a:ext cx="17312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C00000"/>
                </a:solidFill>
                <a:cs typeface="Arial" panose="020B0604020202020204" pitchFamily="34" charset="0"/>
              </a:rPr>
              <a:t>1328</a:t>
            </a:r>
          </a:p>
        </p:txBody>
      </p:sp>
      <p:sp>
        <p:nvSpPr>
          <p:cNvPr id="478" name="Rectangle 515">
            <a:extLst>
              <a:ext uri="{FF2B5EF4-FFF2-40B4-BE49-F238E27FC236}">
                <a16:creationId xmlns:a16="http://schemas.microsoft.com/office/drawing/2014/main" id="{69299333-BF6B-4705-84BA-A2083A53EEF2}"/>
              </a:ext>
            </a:extLst>
          </p:cNvPr>
          <p:cNvSpPr>
            <a:spLocks noChangeArrowheads="1"/>
          </p:cNvSpPr>
          <p:nvPr/>
        </p:nvSpPr>
        <p:spPr bwMode="auto">
          <a:xfrm>
            <a:off x="6511634" y="2952582"/>
            <a:ext cx="17312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C00000"/>
                </a:solidFill>
                <a:cs typeface="Arial" panose="020B0604020202020204" pitchFamily="34" charset="0"/>
              </a:rPr>
              <a:t>1222</a:t>
            </a:r>
          </a:p>
        </p:txBody>
      </p:sp>
      <p:sp>
        <p:nvSpPr>
          <p:cNvPr id="479" name="Rectangle 516">
            <a:extLst>
              <a:ext uri="{FF2B5EF4-FFF2-40B4-BE49-F238E27FC236}">
                <a16:creationId xmlns:a16="http://schemas.microsoft.com/office/drawing/2014/main" id="{E00D388D-D9EB-44F2-B0F0-23D3E391DD61}"/>
              </a:ext>
            </a:extLst>
          </p:cNvPr>
          <p:cNvSpPr>
            <a:spLocks noChangeArrowheads="1"/>
          </p:cNvSpPr>
          <p:nvPr/>
        </p:nvSpPr>
        <p:spPr bwMode="auto">
          <a:xfrm>
            <a:off x="6976308" y="2952582"/>
            <a:ext cx="17312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C00000"/>
                </a:solidFill>
                <a:cs typeface="Arial" panose="020B0604020202020204" pitchFamily="34" charset="0"/>
              </a:rPr>
              <a:t>1101</a:t>
            </a:r>
          </a:p>
        </p:txBody>
      </p:sp>
      <p:sp>
        <p:nvSpPr>
          <p:cNvPr id="480" name="Rectangle 517">
            <a:extLst>
              <a:ext uri="{FF2B5EF4-FFF2-40B4-BE49-F238E27FC236}">
                <a16:creationId xmlns:a16="http://schemas.microsoft.com/office/drawing/2014/main" id="{5ACC5EA4-FF25-4A6C-8174-F101A702AAA9}"/>
              </a:ext>
            </a:extLst>
          </p:cNvPr>
          <p:cNvSpPr>
            <a:spLocks noChangeArrowheads="1"/>
          </p:cNvSpPr>
          <p:nvPr/>
        </p:nvSpPr>
        <p:spPr bwMode="auto">
          <a:xfrm>
            <a:off x="7458839" y="2952582"/>
            <a:ext cx="12984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C00000"/>
                </a:solidFill>
                <a:cs typeface="Arial" panose="020B0604020202020204" pitchFamily="34" charset="0"/>
              </a:rPr>
              <a:t>959</a:t>
            </a:r>
          </a:p>
        </p:txBody>
      </p:sp>
      <p:sp>
        <p:nvSpPr>
          <p:cNvPr id="481" name="Rectangle 518">
            <a:extLst>
              <a:ext uri="{FF2B5EF4-FFF2-40B4-BE49-F238E27FC236}">
                <a16:creationId xmlns:a16="http://schemas.microsoft.com/office/drawing/2014/main" id="{5D5241C6-8FD7-4CB1-B870-D930E2990963}"/>
              </a:ext>
            </a:extLst>
          </p:cNvPr>
          <p:cNvSpPr>
            <a:spLocks noChangeArrowheads="1"/>
          </p:cNvSpPr>
          <p:nvPr/>
        </p:nvSpPr>
        <p:spPr bwMode="auto">
          <a:xfrm>
            <a:off x="7920200" y="2952582"/>
            <a:ext cx="12984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C00000"/>
                </a:solidFill>
                <a:cs typeface="Arial" panose="020B0604020202020204" pitchFamily="34" charset="0"/>
              </a:rPr>
              <a:t>636</a:t>
            </a:r>
          </a:p>
        </p:txBody>
      </p:sp>
      <p:sp>
        <p:nvSpPr>
          <p:cNvPr id="482" name="Rectangle 519">
            <a:extLst>
              <a:ext uri="{FF2B5EF4-FFF2-40B4-BE49-F238E27FC236}">
                <a16:creationId xmlns:a16="http://schemas.microsoft.com/office/drawing/2014/main" id="{4AD1F31C-881C-4A1F-8DD2-7EA6C86E5711}"/>
              </a:ext>
            </a:extLst>
          </p:cNvPr>
          <p:cNvSpPr>
            <a:spLocks noChangeArrowheads="1"/>
          </p:cNvSpPr>
          <p:nvPr/>
        </p:nvSpPr>
        <p:spPr bwMode="auto">
          <a:xfrm>
            <a:off x="1531571" y="4576711"/>
            <a:ext cx="17312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dirty="0">
                <a:solidFill>
                  <a:schemeClr val="accent1"/>
                </a:solidFill>
                <a:cs typeface="Arial" panose="020B0604020202020204" pitchFamily="34" charset="0"/>
              </a:rPr>
              <a:t>1534</a:t>
            </a:r>
            <a:endParaRPr lang="fr-FR" altLang="fr-FR" sz="1800" dirty="0">
              <a:solidFill>
                <a:schemeClr val="accent1"/>
              </a:solidFill>
              <a:cs typeface="Arial" panose="020B0604020202020204" pitchFamily="34" charset="0"/>
            </a:endParaRPr>
          </a:p>
        </p:txBody>
      </p:sp>
      <p:sp>
        <p:nvSpPr>
          <p:cNvPr id="483" name="Rectangle 520">
            <a:extLst>
              <a:ext uri="{FF2B5EF4-FFF2-40B4-BE49-F238E27FC236}">
                <a16:creationId xmlns:a16="http://schemas.microsoft.com/office/drawing/2014/main" id="{42478F0D-A5F5-4F80-8D47-7DF1AA2B2360}"/>
              </a:ext>
            </a:extLst>
          </p:cNvPr>
          <p:cNvSpPr>
            <a:spLocks noChangeArrowheads="1"/>
          </p:cNvSpPr>
          <p:nvPr/>
        </p:nvSpPr>
        <p:spPr bwMode="auto">
          <a:xfrm>
            <a:off x="1981896" y="4576711"/>
            <a:ext cx="17312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chemeClr val="accent1"/>
                </a:solidFill>
                <a:cs typeface="Arial" panose="020B0604020202020204" pitchFamily="34" charset="0"/>
              </a:rPr>
              <a:t>1449</a:t>
            </a:r>
            <a:endParaRPr lang="fr-FR" altLang="fr-FR" sz="1800">
              <a:solidFill>
                <a:schemeClr val="accent1"/>
              </a:solidFill>
              <a:cs typeface="Arial" panose="020B0604020202020204" pitchFamily="34" charset="0"/>
            </a:endParaRPr>
          </a:p>
        </p:txBody>
      </p:sp>
      <p:sp>
        <p:nvSpPr>
          <p:cNvPr id="484" name="Rectangle 521">
            <a:extLst>
              <a:ext uri="{FF2B5EF4-FFF2-40B4-BE49-F238E27FC236}">
                <a16:creationId xmlns:a16="http://schemas.microsoft.com/office/drawing/2014/main" id="{45EE74A2-4C36-4865-8176-791BBB859D48}"/>
              </a:ext>
            </a:extLst>
          </p:cNvPr>
          <p:cNvSpPr>
            <a:spLocks noChangeArrowheads="1"/>
          </p:cNvSpPr>
          <p:nvPr/>
        </p:nvSpPr>
        <p:spPr bwMode="auto">
          <a:xfrm>
            <a:off x="2428909" y="4576711"/>
            <a:ext cx="17312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chemeClr val="accent1"/>
                </a:solidFill>
                <a:cs typeface="Arial" panose="020B0604020202020204" pitchFamily="34" charset="0"/>
              </a:rPr>
              <a:t>1337</a:t>
            </a:r>
            <a:endParaRPr lang="fr-FR" altLang="fr-FR" sz="1800">
              <a:solidFill>
                <a:schemeClr val="accent1"/>
              </a:solidFill>
              <a:cs typeface="Arial" panose="020B0604020202020204" pitchFamily="34" charset="0"/>
            </a:endParaRPr>
          </a:p>
        </p:txBody>
      </p:sp>
      <p:sp>
        <p:nvSpPr>
          <p:cNvPr id="485" name="Rectangle 522">
            <a:extLst>
              <a:ext uri="{FF2B5EF4-FFF2-40B4-BE49-F238E27FC236}">
                <a16:creationId xmlns:a16="http://schemas.microsoft.com/office/drawing/2014/main" id="{ECBE7721-2A44-40AC-84CD-50203D794AE7}"/>
              </a:ext>
            </a:extLst>
          </p:cNvPr>
          <p:cNvSpPr>
            <a:spLocks noChangeArrowheads="1"/>
          </p:cNvSpPr>
          <p:nvPr/>
        </p:nvSpPr>
        <p:spPr bwMode="auto">
          <a:xfrm>
            <a:off x="2874819" y="4576711"/>
            <a:ext cx="17312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chemeClr val="accent1"/>
                </a:solidFill>
                <a:cs typeface="Arial" panose="020B0604020202020204" pitchFamily="34" charset="0"/>
              </a:rPr>
              <a:t>1207</a:t>
            </a:r>
            <a:endParaRPr lang="fr-FR" altLang="fr-FR" sz="1800">
              <a:solidFill>
                <a:schemeClr val="accent1"/>
              </a:solidFill>
              <a:cs typeface="Arial" panose="020B0604020202020204" pitchFamily="34" charset="0"/>
            </a:endParaRPr>
          </a:p>
        </p:txBody>
      </p:sp>
      <p:sp>
        <p:nvSpPr>
          <p:cNvPr id="486" name="Rectangle 523">
            <a:extLst>
              <a:ext uri="{FF2B5EF4-FFF2-40B4-BE49-F238E27FC236}">
                <a16:creationId xmlns:a16="http://schemas.microsoft.com/office/drawing/2014/main" id="{5C6076B8-C517-4105-89AA-C37C7B7E41F9}"/>
              </a:ext>
            </a:extLst>
          </p:cNvPr>
          <p:cNvSpPr>
            <a:spLocks noChangeArrowheads="1"/>
          </p:cNvSpPr>
          <p:nvPr/>
        </p:nvSpPr>
        <p:spPr bwMode="auto">
          <a:xfrm>
            <a:off x="3320729" y="4576711"/>
            <a:ext cx="17312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chemeClr val="accent1"/>
                </a:solidFill>
                <a:cs typeface="Arial" panose="020B0604020202020204" pitchFamily="34" charset="0"/>
              </a:rPr>
              <a:t>1039</a:t>
            </a:r>
            <a:endParaRPr lang="fr-FR" altLang="fr-FR" sz="1800">
              <a:solidFill>
                <a:schemeClr val="accent1"/>
              </a:solidFill>
              <a:cs typeface="Arial" panose="020B0604020202020204" pitchFamily="34" charset="0"/>
            </a:endParaRPr>
          </a:p>
        </p:txBody>
      </p:sp>
      <p:sp>
        <p:nvSpPr>
          <p:cNvPr id="487" name="Rectangle 524">
            <a:extLst>
              <a:ext uri="{FF2B5EF4-FFF2-40B4-BE49-F238E27FC236}">
                <a16:creationId xmlns:a16="http://schemas.microsoft.com/office/drawing/2014/main" id="{675BAC2A-D705-49AF-967A-DBCBE878E03A}"/>
              </a:ext>
            </a:extLst>
          </p:cNvPr>
          <p:cNvSpPr>
            <a:spLocks noChangeArrowheads="1"/>
          </p:cNvSpPr>
          <p:nvPr/>
        </p:nvSpPr>
        <p:spPr bwMode="auto">
          <a:xfrm>
            <a:off x="3788911" y="4576711"/>
            <a:ext cx="12984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chemeClr val="accent1"/>
                </a:solidFill>
                <a:cs typeface="Arial" panose="020B0604020202020204" pitchFamily="34" charset="0"/>
              </a:rPr>
              <a:t>840</a:t>
            </a:r>
            <a:endParaRPr lang="fr-FR" altLang="fr-FR" sz="1800">
              <a:solidFill>
                <a:schemeClr val="accent1"/>
              </a:solidFill>
              <a:cs typeface="Arial" panose="020B0604020202020204" pitchFamily="34" charset="0"/>
            </a:endParaRPr>
          </a:p>
        </p:txBody>
      </p:sp>
      <p:sp>
        <p:nvSpPr>
          <p:cNvPr id="488" name="Rectangle 525">
            <a:extLst>
              <a:ext uri="{FF2B5EF4-FFF2-40B4-BE49-F238E27FC236}">
                <a16:creationId xmlns:a16="http://schemas.microsoft.com/office/drawing/2014/main" id="{8B5A4D7A-DEBE-4A4B-B5D2-B6B0F053E18A}"/>
              </a:ext>
            </a:extLst>
          </p:cNvPr>
          <p:cNvSpPr>
            <a:spLocks noChangeArrowheads="1"/>
          </p:cNvSpPr>
          <p:nvPr/>
        </p:nvSpPr>
        <p:spPr bwMode="auto">
          <a:xfrm>
            <a:off x="4234821" y="4576711"/>
            <a:ext cx="12984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chemeClr val="accent1"/>
                </a:solidFill>
                <a:cs typeface="Arial" panose="020B0604020202020204" pitchFamily="34" charset="0"/>
              </a:rPr>
              <a:t>555</a:t>
            </a:r>
            <a:endParaRPr lang="fr-FR" altLang="fr-FR" sz="1800">
              <a:solidFill>
                <a:schemeClr val="accent1"/>
              </a:solidFill>
              <a:cs typeface="Arial" panose="020B0604020202020204" pitchFamily="34" charset="0"/>
            </a:endParaRPr>
          </a:p>
        </p:txBody>
      </p:sp>
      <p:sp>
        <p:nvSpPr>
          <p:cNvPr id="489" name="Rectangle 526">
            <a:extLst>
              <a:ext uri="{FF2B5EF4-FFF2-40B4-BE49-F238E27FC236}">
                <a16:creationId xmlns:a16="http://schemas.microsoft.com/office/drawing/2014/main" id="{4CBA18AF-4FB6-47DB-82B4-FA8D25083DF0}"/>
              </a:ext>
            </a:extLst>
          </p:cNvPr>
          <p:cNvSpPr>
            <a:spLocks noChangeArrowheads="1"/>
          </p:cNvSpPr>
          <p:nvPr/>
        </p:nvSpPr>
        <p:spPr bwMode="auto">
          <a:xfrm>
            <a:off x="1531571" y="4638922"/>
            <a:ext cx="17312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C00000"/>
                </a:solidFill>
                <a:cs typeface="Arial" panose="020B0604020202020204" pitchFamily="34" charset="0"/>
              </a:rPr>
              <a:t>1536</a:t>
            </a:r>
            <a:endParaRPr lang="fr-FR" altLang="fr-FR" sz="1800">
              <a:solidFill>
                <a:srgbClr val="C00000"/>
              </a:solidFill>
              <a:cs typeface="Arial" panose="020B0604020202020204" pitchFamily="34" charset="0"/>
            </a:endParaRPr>
          </a:p>
        </p:txBody>
      </p:sp>
      <p:sp>
        <p:nvSpPr>
          <p:cNvPr id="490" name="Rectangle 527">
            <a:extLst>
              <a:ext uri="{FF2B5EF4-FFF2-40B4-BE49-F238E27FC236}">
                <a16:creationId xmlns:a16="http://schemas.microsoft.com/office/drawing/2014/main" id="{FAB253E2-42A2-4C66-A1E8-B10C3C8682C1}"/>
              </a:ext>
            </a:extLst>
          </p:cNvPr>
          <p:cNvSpPr>
            <a:spLocks noChangeArrowheads="1"/>
          </p:cNvSpPr>
          <p:nvPr/>
        </p:nvSpPr>
        <p:spPr bwMode="auto">
          <a:xfrm>
            <a:off x="1981896" y="4638922"/>
            <a:ext cx="17312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C00000"/>
                </a:solidFill>
                <a:cs typeface="Arial" panose="020B0604020202020204" pitchFamily="34" charset="0"/>
              </a:rPr>
              <a:t>1446</a:t>
            </a:r>
            <a:endParaRPr lang="fr-FR" altLang="fr-FR" sz="1800">
              <a:solidFill>
                <a:srgbClr val="C00000"/>
              </a:solidFill>
              <a:cs typeface="Arial" panose="020B0604020202020204" pitchFamily="34" charset="0"/>
            </a:endParaRPr>
          </a:p>
        </p:txBody>
      </p:sp>
      <p:sp>
        <p:nvSpPr>
          <p:cNvPr id="491" name="Rectangle 528">
            <a:extLst>
              <a:ext uri="{FF2B5EF4-FFF2-40B4-BE49-F238E27FC236}">
                <a16:creationId xmlns:a16="http://schemas.microsoft.com/office/drawing/2014/main" id="{09EC68C3-C475-4D98-B25D-5FEDE0FE70CA}"/>
              </a:ext>
            </a:extLst>
          </p:cNvPr>
          <p:cNvSpPr>
            <a:spLocks noChangeArrowheads="1"/>
          </p:cNvSpPr>
          <p:nvPr/>
        </p:nvSpPr>
        <p:spPr bwMode="auto">
          <a:xfrm>
            <a:off x="2428909" y="4638922"/>
            <a:ext cx="17312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C00000"/>
                </a:solidFill>
                <a:cs typeface="Arial" panose="020B0604020202020204" pitchFamily="34" charset="0"/>
              </a:rPr>
              <a:t>1330</a:t>
            </a:r>
            <a:endParaRPr lang="fr-FR" altLang="fr-FR" sz="1800">
              <a:solidFill>
                <a:srgbClr val="C00000"/>
              </a:solidFill>
              <a:cs typeface="Arial" panose="020B0604020202020204" pitchFamily="34" charset="0"/>
            </a:endParaRPr>
          </a:p>
        </p:txBody>
      </p:sp>
      <p:sp>
        <p:nvSpPr>
          <p:cNvPr id="492" name="Rectangle 529">
            <a:extLst>
              <a:ext uri="{FF2B5EF4-FFF2-40B4-BE49-F238E27FC236}">
                <a16:creationId xmlns:a16="http://schemas.microsoft.com/office/drawing/2014/main" id="{4F147470-FF08-473D-9AF4-CD52CFDFDEF5}"/>
              </a:ext>
            </a:extLst>
          </p:cNvPr>
          <p:cNvSpPr>
            <a:spLocks noChangeArrowheads="1"/>
          </p:cNvSpPr>
          <p:nvPr/>
        </p:nvSpPr>
        <p:spPr bwMode="auto">
          <a:xfrm>
            <a:off x="2874819" y="4638922"/>
            <a:ext cx="17312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C00000"/>
                </a:solidFill>
                <a:cs typeface="Arial" panose="020B0604020202020204" pitchFamily="34" charset="0"/>
              </a:rPr>
              <a:t>1194</a:t>
            </a:r>
            <a:endParaRPr lang="fr-FR" altLang="fr-FR" sz="1800">
              <a:solidFill>
                <a:srgbClr val="C00000"/>
              </a:solidFill>
              <a:cs typeface="Arial" panose="020B0604020202020204" pitchFamily="34" charset="0"/>
            </a:endParaRPr>
          </a:p>
        </p:txBody>
      </p:sp>
      <p:sp>
        <p:nvSpPr>
          <p:cNvPr id="493" name="Rectangle 530">
            <a:extLst>
              <a:ext uri="{FF2B5EF4-FFF2-40B4-BE49-F238E27FC236}">
                <a16:creationId xmlns:a16="http://schemas.microsoft.com/office/drawing/2014/main" id="{54872E67-20C6-4B7A-8570-988ABD7CBDD9}"/>
              </a:ext>
            </a:extLst>
          </p:cNvPr>
          <p:cNvSpPr>
            <a:spLocks noChangeArrowheads="1"/>
          </p:cNvSpPr>
          <p:nvPr/>
        </p:nvSpPr>
        <p:spPr bwMode="auto">
          <a:xfrm>
            <a:off x="3320729" y="4638922"/>
            <a:ext cx="17312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C00000"/>
                </a:solidFill>
                <a:cs typeface="Arial" panose="020B0604020202020204" pitchFamily="34" charset="0"/>
              </a:rPr>
              <a:t>1057</a:t>
            </a:r>
            <a:endParaRPr lang="fr-FR" altLang="fr-FR" sz="1800">
              <a:solidFill>
                <a:srgbClr val="C00000"/>
              </a:solidFill>
              <a:cs typeface="Arial" panose="020B0604020202020204" pitchFamily="34" charset="0"/>
            </a:endParaRPr>
          </a:p>
        </p:txBody>
      </p:sp>
      <p:sp>
        <p:nvSpPr>
          <p:cNvPr id="494" name="Rectangle 531">
            <a:extLst>
              <a:ext uri="{FF2B5EF4-FFF2-40B4-BE49-F238E27FC236}">
                <a16:creationId xmlns:a16="http://schemas.microsoft.com/office/drawing/2014/main" id="{1899C265-B80E-43D8-8D1B-2E40C3323B26}"/>
              </a:ext>
            </a:extLst>
          </p:cNvPr>
          <p:cNvSpPr>
            <a:spLocks noChangeArrowheads="1"/>
          </p:cNvSpPr>
          <p:nvPr/>
        </p:nvSpPr>
        <p:spPr bwMode="auto">
          <a:xfrm>
            <a:off x="3788911" y="4638922"/>
            <a:ext cx="12984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C00000"/>
                </a:solidFill>
                <a:cs typeface="Arial" panose="020B0604020202020204" pitchFamily="34" charset="0"/>
              </a:rPr>
              <a:t>873</a:t>
            </a:r>
            <a:endParaRPr lang="fr-FR" altLang="fr-FR" sz="1800">
              <a:solidFill>
                <a:srgbClr val="C00000"/>
              </a:solidFill>
              <a:cs typeface="Arial" panose="020B0604020202020204" pitchFamily="34" charset="0"/>
            </a:endParaRPr>
          </a:p>
        </p:txBody>
      </p:sp>
      <p:sp>
        <p:nvSpPr>
          <p:cNvPr id="495" name="Rectangle 532">
            <a:extLst>
              <a:ext uri="{FF2B5EF4-FFF2-40B4-BE49-F238E27FC236}">
                <a16:creationId xmlns:a16="http://schemas.microsoft.com/office/drawing/2014/main" id="{358BD5F4-CB6F-4E58-93B5-408D94A22702}"/>
              </a:ext>
            </a:extLst>
          </p:cNvPr>
          <p:cNvSpPr>
            <a:spLocks noChangeArrowheads="1"/>
          </p:cNvSpPr>
          <p:nvPr/>
        </p:nvSpPr>
        <p:spPr bwMode="auto">
          <a:xfrm>
            <a:off x="4234821" y="4638922"/>
            <a:ext cx="12984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C00000"/>
                </a:solidFill>
                <a:cs typeface="Arial" panose="020B0604020202020204" pitchFamily="34" charset="0"/>
              </a:rPr>
              <a:t>619</a:t>
            </a:r>
            <a:endParaRPr lang="fr-FR" altLang="fr-FR" sz="1800">
              <a:solidFill>
                <a:srgbClr val="C00000"/>
              </a:solidFill>
              <a:cs typeface="Arial" panose="020B0604020202020204" pitchFamily="34" charset="0"/>
            </a:endParaRPr>
          </a:p>
        </p:txBody>
      </p:sp>
      <p:sp>
        <p:nvSpPr>
          <p:cNvPr id="496" name="Rectangle 533">
            <a:extLst>
              <a:ext uri="{FF2B5EF4-FFF2-40B4-BE49-F238E27FC236}">
                <a16:creationId xmlns:a16="http://schemas.microsoft.com/office/drawing/2014/main" id="{B72FF6A7-95D5-41A3-BEDF-9ED41430DF12}"/>
              </a:ext>
            </a:extLst>
          </p:cNvPr>
          <p:cNvSpPr>
            <a:spLocks noChangeArrowheads="1"/>
          </p:cNvSpPr>
          <p:nvPr/>
        </p:nvSpPr>
        <p:spPr bwMode="auto">
          <a:xfrm>
            <a:off x="5124236" y="4577705"/>
            <a:ext cx="17312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dirty="0">
                <a:solidFill>
                  <a:schemeClr val="accent1"/>
                </a:solidFill>
                <a:cs typeface="Arial" panose="020B0604020202020204" pitchFamily="34" charset="0"/>
              </a:rPr>
              <a:t>1112</a:t>
            </a:r>
          </a:p>
        </p:txBody>
      </p:sp>
      <p:sp>
        <p:nvSpPr>
          <p:cNvPr id="497" name="Rectangle 534">
            <a:extLst>
              <a:ext uri="{FF2B5EF4-FFF2-40B4-BE49-F238E27FC236}">
                <a16:creationId xmlns:a16="http://schemas.microsoft.com/office/drawing/2014/main" id="{C5774E17-AA13-485F-A64B-389649C46ADE}"/>
              </a:ext>
            </a:extLst>
          </p:cNvPr>
          <p:cNvSpPr>
            <a:spLocks noChangeArrowheads="1"/>
          </p:cNvSpPr>
          <p:nvPr/>
        </p:nvSpPr>
        <p:spPr bwMode="auto">
          <a:xfrm>
            <a:off x="5590014" y="4577705"/>
            <a:ext cx="17312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chemeClr val="accent1"/>
                </a:solidFill>
                <a:cs typeface="Arial" panose="020B0604020202020204" pitchFamily="34" charset="0"/>
              </a:rPr>
              <a:t>1065</a:t>
            </a:r>
          </a:p>
        </p:txBody>
      </p:sp>
      <p:sp>
        <p:nvSpPr>
          <p:cNvPr id="498" name="Rectangle 535">
            <a:extLst>
              <a:ext uri="{FF2B5EF4-FFF2-40B4-BE49-F238E27FC236}">
                <a16:creationId xmlns:a16="http://schemas.microsoft.com/office/drawing/2014/main" id="{1089C587-E66E-4E2B-A113-833F2B3B62C7}"/>
              </a:ext>
            </a:extLst>
          </p:cNvPr>
          <p:cNvSpPr>
            <a:spLocks noChangeArrowheads="1"/>
          </p:cNvSpPr>
          <p:nvPr/>
        </p:nvSpPr>
        <p:spPr bwMode="auto">
          <a:xfrm>
            <a:off x="6072544" y="4577705"/>
            <a:ext cx="12984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chemeClr val="accent1"/>
                </a:solidFill>
                <a:cs typeface="Arial" panose="020B0604020202020204" pitchFamily="34" charset="0"/>
              </a:rPr>
              <a:t>986</a:t>
            </a:r>
          </a:p>
        </p:txBody>
      </p:sp>
      <p:sp>
        <p:nvSpPr>
          <p:cNvPr id="499" name="Rectangle 536">
            <a:extLst>
              <a:ext uri="{FF2B5EF4-FFF2-40B4-BE49-F238E27FC236}">
                <a16:creationId xmlns:a16="http://schemas.microsoft.com/office/drawing/2014/main" id="{66F49425-77FE-4B8B-B5AC-A6465F2A1BA8}"/>
              </a:ext>
            </a:extLst>
          </p:cNvPr>
          <p:cNvSpPr>
            <a:spLocks noChangeArrowheads="1"/>
          </p:cNvSpPr>
          <p:nvPr/>
        </p:nvSpPr>
        <p:spPr bwMode="auto">
          <a:xfrm>
            <a:off x="6532802" y="4577705"/>
            <a:ext cx="12984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chemeClr val="accent1"/>
                </a:solidFill>
                <a:cs typeface="Arial" panose="020B0604020202020204" pitchFamily="34" charset="0"/>
              </a:rPr>
              <a:t>878</a:t>
            </a:r>
          </a:p>
        </p:txBody>
      </p:sp>
      <p:sp>
        <p:nvSpPr>
          <p:cNvPr id="500" name="Rectangle 537">
            <a:extLst>
              <a:ext uri="{FF2B5EF4-FFF2-40B4-BE49-F238E27FC236}">
                <a16:creationId xmlns:a16="http://schemas.microsoft.com/office/drawing/2014/main" id="{2769FDF9-B171-4DB6-AABC-AE828B26F271}"/>
              </a:ext>
            </a:extLst>
          </p:cNvPr>
          <p:cNvSpPr>
            <a:spLocks noChangeArrowheads="1"/>
          </p:cNvSpPr>
          <p:nvPr/>
        </p:nvSpPr>
        <p:spPr bwMode="auto">
          <a:xfrm>
            <a:off x="6994165" y="4577705"/>
            <a:ext cx="12984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chemeClr val="accent1"/>
                </a:solidFill>
                <a:cs typeface="Arial" panose="020B0604020202020204" pitchFamily="34" charset="0"/>
              </a:rPr>
              <a:t>775</a:t>
            </a:r>
          </a:p>
        </p:txBody>
      </p:sp>
      <p:sp>
        <p:nvSpPr>
          <p:cNvPr id="501" name="Rectangle 538">
            <a:extLst>
              <a:ext uri="{FF2B5EF4-FFF2-40B4-BE49-F238E27FC236}">
                <a16:creationId xmlns:a16="http://schemas.microsoft.com/office/drawing/2014/main" id="{9BC2744E-6C3B-498A-BD09-FB570939982A}"/>
              </a:ext>
            </a:extLst>
          </p:cNvPr>
          <p:cNvSpPr>
            <a:spLocks noChangeArrowheads="1"/>
          </p:cNvSpPr>
          <p:nvPr/>
        </p:nvSpPr>
        <p:spPr bwMode="auto">
          <a:xfrm>
            <a:off x="7458839" y="4577705"/>
            <a:ext cx="12984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chemeClr val="accent1"/>
                </a:solidFill>
                <a:cs typeface="Arial" panose="020B0604020202020204" pitchFamily="34" charset="0"/>
              </a:rPr>
              <a:t>633</a:t>
            </a:r>
          </a:p>
        </p:txBody>
      </p:sp>
      <p:sp>
        <p:nvSpPr>
          <p:cNvPr id="502" name="Rectangle 539">
            <a:extLst>
              <a:ext uri="{FF2B5EF4-FFF2-40B4-BE49-F238E27FC236}">
                <a16:creationId xmlns:a16="http://schemas.microsoft.com/office/drawing/2014/main" id="{39042D1C-2DED-467D-B700-E7DDE4A476ED}"/>
              </a:ext>
            </a:extLst>
          </p:cNvPr>
          <p:cNvSpPr>
            <a:spLocks noChangeArrowheads="1"/>
          </p:cNvSpPr>
          <p:nvPr/>
        </p:nvSpPr>
        <p:spPr bwMode="auto">
          <a:xfrm>
            <a:off x="7920200" y="4577705"/>
            <a:ext cx="12984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chemeClr val="accent1"/>
                </a:solidFill>
                <a:cs typeface="Arial" panose="020B0604020202020204" pitchFamily="34" charset="0"/>
              </a:rPr>
              <a:t>380</a:t>
            </a:r>
          </a:p>
        </p:txBody>
      </p:sp>
      <p:sp>
        <p:nvSpPr>
          <p:cNvPr id="503" name="Rectangle 540">
            <a:extLst>
              <a:ext uri="{FF2B5EF4-FFF2-40B4-BE49-F238E27FC236}">
                <a16:creationId xmlns:a16="http://schemas.microsoft.com/office/drawing/2014/main" id="{E35BEFD3-9655-4E0D-B616-39D0874AB4C9}"/>
              </a:ext>
            </a:extLst>
          </p:cNvPr>
          <p:cNvSpPr>
            <a:spLocks noChangeArrowheads="1"/>
          </p:cNvSpPr>
          <p:nvPr/>
        </p:nvSpPr>
        <p:spPr bwMode="auto">
          <a:xfrm>
            <a:off x="5124236" y="4639915"/>
            <a:ext cx="17312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C00000"/>
                </a:solidFill>
                <a:cs typeface="Arial" panose="020B0604020202020204" pitchFamily="34" charset="0"/>
              </a:rPr>
              <a:t>1091</a:t>
            </a:r>
          </a:p>
        </p:txBody>
      </p:sp>
      <p:sp>
        <p:nvSpPr>
          <p:cNvPr id="504" name="Rectangle 541">
            <a:extLst>
              <a:ext uri="{FF2B5EF4-FFF2-40B4-BE49-F238E27FC236}">
                <a16:creationId xmlns:a16="http://schemas.microsoft.com/office/drawing/2014/main" id="{911555E4-CBDB-486C-BD7A-24143951C209}"/>
              </a:ext>
            </a:extLst>
          </p:cNvPr>
          <p:cNvSpPr>
            <a:spLocks noChangeArrowheads="1"/>
          </p:cNvSpPr>
          <p:nvPr/>
        </p:nvSpPr>
        <p:spPr bwMode="auto">
          <a:xfrm>
            <a:off x="5590014" y="4639915"/>
            <a:ext cx="17312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dirty="0">
                <a:solidFill>
                  <a:srgbClr val="C00000"/>
                </a:solidFill>
                <a:cs typeface="Arial" panose="020B0604020202020204" pitchFamily="34" charset="0"/>
              </a:rPr>
              <a:t>1038</a:t>
            </a:r>
          </a:p>
        </p:txBody>
      </p:sp>
      <p:sp>
        <p:nvSpPr>
          <p:cNvPr id="505" name="Rectangle 542">
            <a:extLst>
              <a:ext uri="{FF2B5EF4-FFF2-40B4-BE49-F238E27FC236}">
                <a16:creationId xmlns:a16="http://schemas.microsoft.com/office/drawing/2014/main" id="{617A4A4D-AC80-40E6-A9F6-39AC3BE259A8}"/>
              </a:ext>
            </a:extLst>
          </p:cNvPr>
          <p:cNvSpPr>
            <a:spLocks noChangeArrowheads="1"/>
          </p:cNvSpPr>
          <p:nvPr/>
        </p:nvSpPr>
        <p:spPr bwMode="auto">
          <a:xfrm>
            <a:off x="6072544" y="4639915"/>
            <a:ext cx="12984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dirty="0">
                <a:solidFill>
                  <a:srgbClr val="C00000"/>
                </a:solidFill>
                <a:cs typeface="Arial" panose="020B0604020202020204" pitchFamily="34" charset="0"/>
              </a:rPr>
              <a:t>960</a:t>
            </a:r>
          </a:p>
        </p:txBody>
      </p:sp>
      <p:sp>
        <p:nvSpPr>
          <p:cNvPr id="506" name="Rectangle 543">
            <a:extLst>
              <a:ext uri="{FF2B5EF4-FFF2-40B4-BE49-F238E27FC236}">
                <a16:creationId xmlns:a16="http://schemas.microsoft.com/office/drawing/2014/main" id="{7D76F59F-9BAF-45F6-8EBF-0C0DE1AE708E}"/>
              </a:ext>
            </a:extLst>
          </p:cNvPr>
          <p:cNvSpPr>
            <a:spLocks noChangeArrowheads="1"/>
          </p:cNvSpPr>
          <p:nvPr/>
        </p:nvSpPr>
        <p:spPr bwMode="auto">
          <a:xfrm>
            <a:off x="6532802" y="4639915"/>
            <a:ext cx="12984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C00000"/>
                </a:solidFill>
                <a:cs typeface="Arial" panose="020B0604020202020204" pitchFamily="34" charset="0"/>
              </a:rPr>
              <a:t>842</a:t>
            </a:r>
          </a:p>
        </p:txBody>
      </p:sp>
      <p:sp>
        <p:nvSpPr>
          <p:cNvPr id="507" name="Rectangle 544">
            <a:extLst>
              <a:ext uri="{FF2B5EF4-FFF2-40B4-BE49-F238E27FC236}">
                <a16:creationId xmlns:a16="http://schemas.microsoft.com/office/drawing/2014/main" id="{C5B3DF24-B8AA-4BB0-9FC8-AB485F402F14}"/>
              </a:ext>
            </a:extLst>
          </p:cNvPr>
          <p:cNvSpPr>
            <a:spLocks noChangeArrowheads="1"/>
          </p:cNvSpPr>
          <p:nvPr/>
        </p:nvSpPr>
        <p:spPr bwMode="auto">
          <a:xfrm>
            <a:off x="6994165" y="4639915"/>
            <a:ext cx="12984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C00000"/>
                </a:solidFill>
                <a:cs typeface="Arial" panose="020B0604020202020204" pitchFamily="34" charset="0"/>
              </a:rPr>
              <a:t>738</a:t>
            </a:r>
          </a:p>
        </p:txBody>
      </p:sp>
      <p:sp>
        <p:nvSpPr>
          <p:cNvPr id="508" name="Rectangle 545">
            <a:extLst>
              <a:ext uri="{FF2B5EF4-FFF2-40B4-BE49-F238E27FC236}">
                <a16:creationId xmlns:a16="http://schemas.microsoft.com/office/drawing/2014/main" id="{52EFC014-4B59-472B-B56A-161EB5F9DA7E}"/>
              </a:ext>
            </a:extLst>
          </p:cNvPr>
          <p:cNvSpPr>
            <a:spLocks noChangeArrowheads="1"/>
          </p:cNvSpPr>
          <p:nvPr/>
        </p:nvSpPr>
        <p:spPr bwMode="auto">
          <a:xfrm>
            <a:off x="7458839" y="4639915"/>
            <a:ext cx="12984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C00000"/>
                </a:solidFill>
                <a:cs typeface="Arial" panose="020B0604020202020204" pitchFamily="34" charset="0"/>
              </a:rPr>
              <a:t>629</a:t>
            </a:r>
          </a:p>
        </p:txBody>
      </p:sp>
      <p:sp>
        <p:nvSpPr>
          <p:cNvPr id="509" name="Rectangle 546">
            <a:extLst>
              <a:ext uri="{FF2B5EF4-FFF2-40B4-BE49-F238E27FC236}">
                <a16:creationId xmlns:a16="http://schemas.microsoft.com/office/drawing/2014/main" id="{235459DA-FD12-4932-A4E2-B42C1B32689A}"/>
              </a:ext>
            </a:extLst>
          </p:cNvPr>
          <p:cNvSpPr>
            <a:spLocks noChangeArrowheads="1"/>
          </p:cNvSpPr>
          <p:nvPr/>
        </p:nvSpPr>
        <p:spPr bwMode="auto">
          <a:xfrm>
            <a:off x="7920200" y="4639915"/>
            <a:ext cx="12984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600">
                <a:solidFill>
                  <a:srgbClr val="C00000"/>
                </a:solidFill>
                <a:cs typeface="Arial" panose="020B0604020202020204" pitchFamily="34" charset="0"/>
              </a:rPr>
              <a:t>393</a:t>
            </a:r>
          </a:p>
        </p:txBody>
      </p:sp>
      <p:sp>
        <p:nvSpPr>
          <p:cNvPr id="510" name="Rectangle 370">
            <a:extLst>
              <a:ext uri="{FF2B5EF4-FFF2-40B4-BE49-F238E27FC236}">
                <a16:creationId xmlns:a16="http://schemas.microsoft.com/office/drawing/2014/main" id="{E86E7C81-D2F9-4537-A34C-77A3AEB3BD5C}"/>
              </a:ext>
            </a:extLst>
          </p:cNvPr>
          <p:cNvSpPr>
            <a:spLocks noChangeArrowheads="1"/>
          </p:cNvSpPr>
          <p:nvPr/>
        </p:nvSpPr>
        <p:spPr bwMode="auto">
          <a:xfrm rot="16200000">
            <a:off x="840735" y="3746649"/>
            <a:ext cx="81432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750" dirty="0">
                <a:solidFill>
                  <a:prstClr val="black">
                    <a:lumMod val="65000"/>
                    <a:lumOff val="35000"/>
                  </a:prstClr>
                </a:solidFill>
                <a:cs typeface="Arial" panose="020B0604020202020204" pitchFamily="34" charset="0"/>
              </a:rPr>
              <a:t>Haut risque</a:t>
            </a:r>
          </a:p>
          <a:p>
            <a:pPr algn="ctr">
              <a:defRPr/>
            </a:pPr>
            <a:r>
              <a:rPr lang="fr-FR" altLang="fr-FR" sz="750" dirty="0">
                <a:solidFill>
                  <a:prstClr val="black">
                    <a:lumMod val="65000"/>
                    <a:lumOff val="35000"/>
                  </a:prstClr>
                </a:solidFill>
                <a:cs typeface="Arial" panose="020B0604020202020204" pitchFamily="34" charset="0"/>
              </a:rPr>
              <a:t>% sans événement</a:t>
            </a:r>
          </a:p>
        </p:txBody>
      </p:sp>
      <p:sp>
        <p:nvSpPr>
          <p:cNvPr id="511" name="Freeform 145">
            <a:extLst>
              <a:ext uri="{FF2B5EF4-FFF2-40B4-BE49-F238E27FC236}">
                <a16:creationId xmlns:a16="http://schemas.microsoft.com/office/drawing/2014/main" id="{923A8FA6-F171-4872-B0A1-A1E888D713D3}"/>
              </a:ext>
            </a:extLst>
          </p:cNvPr>
          <p:cNvSpPr>
            <a:spLocks/>
          </p:cNvSpPr>
          <p:nvPr/>
        </p:nvSpPr>
        <p:spPr bwMode="auto">
          <a:xfrm>
            <a:off x="1612932" y="3126972"/>
            <a:ext cx="2683186" cy="348962"/>
          </a:xfrm>
          <a:custGeom>
            <a:avLst/>
            <a:gdLst>
              <a:gd name="T0" fmla="*/ 8 w 553"/>
              <a:gd name="T1" fmla="*/ 1 h 89"/>
              <a:gd name="T2" fmla="*/ 22 w 553"/>
              <a:gd name="T3" fmla="*/ 2 h 89"/>
              <a:gd name="T4" fmla="*/ 40 w 553"/>
              <a:gd name="T5" fmla="*/ 3 h 89"/>
              <a:gd name="T6" fmla="*/ 53 w 553"/>
              <a:gd name="T7" fmla="*/ 5 h 89"/>
              <a:gd name="T8" fmla="*/ 71 w 553"/>
              <a:gd name="T9" fmla="*/ 6 h 89"/>
              <a:gd name="T10" fmla="*/ 88 w 553"/>
              <a:gd name="T11" fmla="*/ 8 h 89"/>
              <a:gd name="T12" fmla="*/ 104 w 553"/>
              <a:gd name="T13" fmla="*/ 10 h 89"/>
              <a:gd name="T14" fmla="*/ 122 w 553"/>
              <a:gd name="T15" fmla="*/ 13 h 89"/>
              <a:gd name="T16" fmla="*/ 133 w 553"/>
              <a:gd name="T17" fmla="*/ 16 h 89"/>
              <a:gd name="T18" fmla="*/ 143 w 553"/>
              <a:gd name="T19" fmla="*/ 18 h 89"/>
              <a:gd name="T20" fmla="*/ 153 w 553"/>
              <a:gd name="T21" fmla="*/ 21 h 89"/>
              <a:gd name="T22" fmla="*/ 165 w 553"/>
              <a:gd name="T23" fmla="*/ 23 h 89"/>
              <a:gd name="T24" fmla="*/ 175 w 553"/>
              <a:gd name="T25" fmla="*/ 26 h 89"/>
              <a:gd name="T26" fmla="*/ 187 w 553"/>
              <a:gd name="T27" fmla="*/ 28 h 89"/>
              <a:gd name="T28" fmla="*/ 194 w 553"/>
              <a:gd name="T29" fmla="*/ 30 h 89"/>
              <a:gd name="T30" fmla="*/ 203 w 553"/>
              <a:gd name="T31" fmla="*/ 32 h 89"/>
              <a:gd name="T32" fmla="*/ 210 w 553"/>
              <a:gd name="T33" fmla="*/ 35 h 89"/>
              <a:gd name="T34" fmla="*/ 219 w 553"/>
              <a:gd name="T35" fmla="*/ 37 h 89"/>
              <a:gd name="T36" fmla="*/ 235 w 553"/>
              <a:gd name="T37" fmla="*/ 40 h 89"/>
              <a:gd name="T38" fmla="*/ 246 w 553"/>
              <a:gd name="T39" fmla="*/ 42 h 89"/>
              <a:gd name="T40" fmla="*/ 262 w 553"/>
              <a:gd name="T41" fmla="*/ 45 h 89"/>
              <a:gd name="T42" fmla="*/ 271 w 553"/>
              <a:gd name="T43" fmla="*/ 48 h 89"/>
              <a:gd name="T44" fmla="*/ 276 w 553"/>
              <a:gd name="T45" fmla="*/ 49 h 89"/>
              <a:gd name="T46" fmla="*/ 281 w 553"/>
              <a:gd name="T47" fmla="*/ 50 h 89"/>
              <a:gd name="T48" fmla="*/ 288 w 553"/>
              <a:gd name="T49" fmla="*/ 52 h 89"/>
              <a:gd name="T50" fmla="*/ 295 w 553"/>
              <a:gd name="T51" fmla="*/ 53 h 89"/>
              <a:gd name="T52" fmla="*/ 308 w 553"/>
              <a:gd name="T53" fmla="*/ 55 h 89"/>
              <a:gd name="T54" fmla="*/ 316 w 553"/>
              <a:gd name="T55" fmla="*/ 57 h 89"/>
              <a:gd name="T56" fmla="*/ 326 w 553"/>
              <a:gd name="T57" fmla="*/ 59 h 89"/>
              <a:gd name="T58" fmla="*/ 337 w 553"/>
              <a:gd name="T59" fmla="*/ 61 h 89"/>
              <a:gd name="T60" fmla="*/ 352 w 553"/>
              <a:gd name="T61" fmla="*/ 64 h 89"/>
              <a:gd name="T62" fmla="*/ 367 w 553"/>
              <a:gd name="T63" fmla="*/ 65 h 89"/>
              <a:gd name="T64" fmla="*/ 373 w 553"/>
              <a:gd name="T65" fmla="*/ 66 h 89"/>
              <a:gd name="T66" fmla="*/ 378 w 553"/>
              <a:gd name="T67" fmla="*/ 66 h 89"/>
              <a:gd name="T68" fmla="*/ 387 w 553"/>
              <a:gd name="T69" fmla="*/ 67 h 89"/>
              <a:gd name="T70" fmla="*/ 403 w 553"/>
              <a:gd name="T71" fmla="*/ 68 h 89"/>
              <a:gd name="T72" fmla="*/ 413 w 553"/>
              <a:gd name="T73" fmla="*/ 69 h 89"/>
              <a:gd name="T74" fmla="*/ 419 w 553"/>
              <a:gd name="T75" fmla="*/ 71 h 89"/>
              <a:gd name="T76" fmla="*/ 423 w 553"/>
              <a:gd name="T77" fmla="*/ 71 h 89"/>
              <a:gd name="T78" fmla="*/ 434 w 553"/>
              <a:gd name="T79" fmla="*/ 73 h 89"/>
              <a:gd name="T80" fmla="*/ 442 w 553"/>
              <a:gd name="T81" fmla="*/ 75 h 89"/>
              <a:gd name="T82" fmla="*/ 449 w 553"/>
              <a:gd name="T83" fmla="*/ 76 h 89"/>
              <a:gd name="T84" fmla="*/ 454 w 553"/>
              <a:gd name="T85" fmla="*/ 77 h 89"/>
              <a:gd name="T86" fmla="*/ 458 w 553"/>
              <a:gd name="T87" fmla="*/ 78 h 89"/>
              <a:gd name="T88" fmla="*/ 460 w 553"/>
              <a:gd name="T89" fmla="*/ 78 h 89"/>
              <a:gd name="T90" fmla="*/ 462 w 553"/>
              <a:gd name="T91" fmla="*/ 78 h 89"/>
              <a:gd name="T92" fmla="*/ 465 w 553"/>
              <a:gd name="T93" fmla="*/ 78 h 89"/>
              <a:gd name="T94" fmla="*/ 469 w 553"/>
              <a:gd name="T95" fmla="*/ 79 h 89"/>
              <a:gd name="T96" fmla="*/ 474 w 553"/>
              <a:gd name="T97" fmla="*/ 79 h 89"/>
              <a:gd name="T98" fmla="*/ 480 w 553"/>
              <a:gd name="T99" fmla="*/ 80 h 89"/>
              <a:gd name="T100" fmla="*/ 484 w 553"/>
              <a:gd name="T101" fmla="*/ 81 h 89"/>
              <a:gd name="T102" fmla="*/ 489 w 553"/>
              <a:gd name="T103" fmla="*/ 82 h 89"/>
              <a:gd name="T104" fmla="*/ 497 w 553"/>
              <a:gd name="T105" fmla="*/ 82 h 89"/>
              <a:gd name="T106" fmla="*/ 506 w 553"/>
              <a:gd name="T107" fmla="*/ 84 h 89"/>
              <a:gd name="T108" fmla="*/ 510 w 553"/>
              <a:gd name="T109" fmla="*/ 84 h 89"/>
              <a:gd name="T110" fmla="*/ 515 w 553"/>
              <a:gd name="T111" fmla="*/ 85 h 89"/>
              <a:gd name="T112" fmla="*/ 522 w 553"/>
              <a:gd name="T113" fmla="*/ 86 h 89"/>
              <a:gd name="T114" fmla="*/ 529 w 553"/>
              <a:gd name="T115" fmla="*/ 87 h 89"/>
              <a:gd name="T116" fmla="*/ 536 w 553"/>
              <a:gd name="T117" fmla="*/ 87 h 89"/>
              <a:gd name="T118" fmla="*/ 542 w 553"/>
              <a:gd name="T119" fmla="*/ 88 h 89"/>
              <a:gd name="T120" fmla="*/ 548 w 553"/>
              <a:gd name="T121" fmla="*/ 88 h 89"/>
              <a:gd name="T122" fmla="*/ 551 w 553"/>
              <a:gd name="T123" fmla="*/ 88 h 89"/>
              <a:gd name="T124" fmla="*/ 553 w 553"/>
              <a:gd name="T125"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3" h="89">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6" y="0"/>
                </a:lnTo>
                <a:lnTo>
                  <a:pt x="6" y="0"/>
                </a:lnTo>
                <a:lnTo>
                  <a:pt x="6" y="0"/>
                </a:lnTo>
                <a:lnTo>
                  <a:pt x="7" y="0"/>
                </a:lnTo>
                <a:lnTo>
                  <a:pt x="7" y="0"/>
                </a:lnTo>
                <a:lnTo>
                  <a:pt x="7" y="0"/>
                </a:lnTo>
                <a:lnTo>
                  <a:pt x="7" y="0"/>
                </a:lnTo>
                <a:lnTo>
                  <a:pt x="7" y="0"/>
                </a:lnTo>
                <a:lnTo>
                  <a:pt x="7" y="0"/>
                </a:lnTo>
                <a:lnTo>
                  <a:pt x="7" y="0"/>
                </a:lnTo>
                <a:lnTo>
                  <a:pt x="7" y="1"/>
                </a:lnTo>
                <a:lnTo>
                  <a:pt x="7" y="1"/>
                </a:lnTo>
                <a:lnTo>
                  <a:pt x="8" y="1"/>
                </a:lnTo>
                <a:lnTo>
                  <a:pt x="8" y="1"/>
                </a:lnTo>
                <a:lnTo>
                  <a:pt x="8" y="1"/>
                </a:lnTo>
                <a:lnTo>
                  <a:pt x="8" y="1"/>
                </a:lnTo>
                <a:lnTo>
                  <a:pt x="8" y="1"/>
                </a:lnTo>
                <a:lnTo>
                  <a:pt x="8" y="1"/>
                </a:lnTo>
                <a:lnTo>
                  <a:pt x="8" y="1"/>
                </a:lnTo>
                <a:lnTo>
                  <a:pt x="8" y="1"/>
                </a:lnTo>
                <a:lnTo>
                  <a:pt x="8" y="1"/>
                </a:lnTo>
                <a:lnTo>
                  <a:pt x="8" y="1"/>
                </a:lnTo>
                <a:lnTo>
                  <a:pt x="8" y="1"/>
                </a:lnTo>
                <a:lnTo>
                  <a:pt x="8" y="1"/>
                </a:lnTo>
                <a:lnTo>
                  <a:pt x="9" y="1"/>
                </a:lnTo>
                <a:lnTo>
                  <a:pt x="9" y="1"/>
                </a:lnTo>
                <a:lnTo>
                  <a:pt x="9" y="1"/>
                </a:lnTo>
                <a:lnTo>
                  <a:pt x="11" y="1"/>
                </a:lnTo>
                <a:lnTo>
                  <a:pt x="11" y="1"/>
                </a:lnTo>
                <a:lnTo>
                  <a:pt x="11" y="1"/>
                </a:lnTo>
                <a:lnTo>
                  <a:pt x="11" y="1"/>
                </a:lnTo>
                <a:lnTo>
                  <a:pt x="11" y="1"/>
                </a:lnTo>
                <a:lnTo>
                  <a:pt x="11" y="1"/>
                </a:lnTo>
                <a:lnTo>
                  <a:pt x="14" y="1"/>
                </a:lnTo>
                <a:lnTo>
                  <a:pt x="14" y="1"/>
                </a:lnTo>
                <a:lnTo>
                  <a:pt x="14" y="1"/>
                </a:lnTo>
                <a:lnTo>
                  <a:pt x="14" y="1"/>
                </a:lnTo>
                <a:lnTo>
                  <a:pt x="14" y="1"/>
                </a:lnTo>
                <a:lnTo>
                  <a:pt x="14" y="1"/>
                </a:lnTo>
                <a:lnTo>
                  <a:pt x="15" y="1"/>
                </a:lnTo>
                <a:lnTo>
                  <a:pt x="15" y="1"/>
                </a:lnTo>
                <a:lnTo>
                  <a:pt x="15" y="1"/>
                </a:lnTo>
                <a:lnTo>
                  <a:pt x="15" y="1"/>
                </a:lnTo>
                <a:lnTo>
                  <a:pt x="15" y="1"/>
                </a:lnTo>
                <a:lnTo>
                  <a:pt x="15" y="1"/>
                </a:lnTo>
                <a:lnTo>
                  <a:pt x="16" y="1"/>
                </a:lnTo>
                <a:lnTo>
                  <a:pt x="16" y="1"/>
                </a:lnTo>
                <a:lnTo>
                  <a:pt x="16" y="1"/>
                </a:lnTo>
                <a:lnTo>
                  <a:pt x="17" y="1"/>
                </a:lnTo>
                <a:lnTo>
                  <a:pt x="17" y="1"/>
                </a:lnTo>
                <a:lnTo>
                  <a:pt x="17" y="1"/>
                </a:lnTo>
                <a:lnTo>
                  <a:pt x="18" y="1"/>
                </a:lnTo>
                <a:lnTo>
                  <a:pt x="18" y="2"/>
                </a:lnTo>
                <a:lnTo>
                  <a:pt x="18" y="2"/>
                </a:lnTo>
                <a:lnTo>
                  <a:pt x="19" y="2"/>
                </a:lnTo>
                <a:lnTo>
                  <a:pt x="19" y="2"/>
                </a:lnTo>
                <a:lnTo>
                  <a:pt x="19" y="2"/>
                </a:lnTo>
                <a:lnTo>
                  <a:pt x="22" y="2"/>
                </a:lnTo>
                <a:lnTo>
                  <a:pt x="22" y="2"/>
                </a:lnTo>
                <a:lnTo>
                  <a:pt x="22" y="2"/>
                </a:lnTo>
                <a:lnTo>
                  <a:pt x="22" y="2"/>
                </a:lnTo>
                <a:lnTo>
                  <a:pt x="22" y="2"/>
                </a:lnTo>
                <a:lnTo>
                  <a:pt x="22" y="2"/>
                </a:lnTo>
                <a:lnTo>
                  <a:pt x="22" y="2"/>
                </a:lnTo>
                <a:lnTo>
                  <a:pt x="22" y="2"/>
                </a:lnTo>
                <a:lnTo>
                  <a:pt x="22" y="2"/>
                </a:lnTo>
                <a:lnTo>
                  <a:pt x="22" y="2"/>
                </a:lnTo>
                <a:lnTo>
                  <a:pt x="22" y="2"/>
                </a:lnTo>
                <a:lnTo>
                  <a:pt x="22" y="2"/>
                </a:lnTo>
                <a:lnTo>
                  <a:pt x="23" y="2"/>
                </a:lnTo>
                <a:lnTo>
                  <a:pt x="23" y="2"/>
                </a:lnTo>
                <a:lnTo>
                  <a:pt x="23" y="2"/>
                </a:lnTo>
                <a:lnTo>
                  <a:pt x="26" y="2"/>
                </a:lnTo>
                <a:lnTo>
                  <a:pt x="26" y="2"/>
                </a:lnTo>
                <a:lnTo>
                  <a:pt x="26" y="2"/>
                </a:lnTo>
                <a:lnTo>
                  <a:pt x="26" y="2"/>
                </a:lnTo>
                <a:lnTo>
                  <a:pt x="26" y="2"/>
                </a:lnTo>
                <a:lnTo>
                  <a:pt x="26" y="2"/>
                </a:lnTo>
                <a:lnTo>
                  <a:pt x="28" y="2"/>
                </a:lnTo>
                <a:lnTo>
                  <a:pt x="28" y="2"/>
                </a:lnTo>
                <a:lnTo>
                  <a:pt x="28" y="2"/>
                </a:lnTo>
                <a:lnTo>
                  <a:pt x="28" y="2"/>
                </a:lnTo>
                <a:lnTo>
                  <a:pt x="28" y="2"/>
                </a:lnTo>
                <a:lnTo>
                  <a:pt x="28" y="2"/>
                </a:lnTo>
                <a:lnTo>
                  <a:pt x="30" y="2"/>
                </a:lnTo>
                <a:lnTo>
                  <a:pt x="30" y="2"/>
                </a:lnTo>
                <a:lnTo>
                  <a:pt x="30" y="2"/>
                </a:lnTo>
                <a:lnTo>
                  <a:pt x="33" y="2"/>
                </a:lnTo>
                <a:lnTo>
                  <a:pt x="33" y="2"/>
                </a:lnTo>
                <a:lnTo>
                  <a:pt x="33" y="2"/>
                </a:lnTo>
                <a:lnTo>
                  <a:pt x="33" y="2"/>
                </a:lnTo>
                <a:lnTo>
                  <a:pt x="33" y="2"/>
                </a:lnTo>
                <a:lnTo>
                  <a:pt x="33" y="2"/>
                </a:lnTo>
                <a:lnTo>
                  <a:pt x="35" y="2"/>
                </a:lnTo>
                <a:lnTo>
                  <a:pt x="35" y="3"/>
                </a:lnTo>
                <a:lnTo>
                  <a:pt x="35" y="3"/>
                </a:lnTo>
                <a:lnTo>
                  <a:pt x="39" y="3"/>
                </a:lnTo>
                <a:lnTo>
                  <a:pt x="39" y="3"/>
                </a:lnTo>
                <a:lnTo>
                  <a:pt x="39" y="3"/>
                </a:lnTo>
                <a:lnTo>
                  <a:pt x="40" y="3"/>
                </a:lnTo>
                <a:lnTo>
                  <a:pt x="40" y="3"/>
                </a:lnTo>
                <a:lnTo>
                  <a:pt x="40" y="3"/>
                </a:lnTo>
                <a:lnTo>
                  <a:pt x="40" y="3"/>
                </a:lnTo>
                <a:lnTo>
                  <a:pt x="40" y="3"/>
                </a:lnTo>
                <a:lnTo>
                  <a:pt x="40" y="3"/>
                </a:lnTo>
                <a:lnTo>
                  <a:pt x="41" y="3"/>
                </a:lnTo>
                <a:lnTo>
                  <a:pt x="41" y="3"/>
                </a:lnTo>
                <a:lnTo>
                  <a:pt x="41" y="3"/>
                </a:lnTo>
                <a:lnTo>
                  <a:pt x="42" y="3"/>
                </a:lnTo>
                <a:lnTo>
                  <a:pt x="42" y="4"/>
                </a:lnTo>
                <a:lnTo>
                  <a:pt x="42" y="4"/>
                </a:lnTo>
                <a:lnTo>
                  <a:pt x="42" y="4"/>
                </a:lnTo>
                <a:lnTo>
                  <a:pt x="42" y="4"/>
                </a:lnTo>
                <a:lnTo>
                  <a:pt x="42" y="4"/>
                </a:lnTo>
                <a:lnTo>
                  <a:pt x="42" y="4"/>
                </a:lnTo>
                <a:lnTo>
                  <a:pt x="42" y="4"/>
                </a:lnTo>
                <a:lnTo>
                  <a:pt x="42" y="4"/>
                </a:lnTo>
                <a:lnTo>
                  <a:pt x="42" y="4"/>
                </a:lnTo>
                <a:lnTo>
                  <a:pt x="42" y="4"/>
                </a:lnTo>
                <a:lnTo>
                  <a:pt x="42" y="4"/>
                </a:lnTo>
                <a:lnTo>
                  <a:pt x="45" y="4"/>
                </a:lnTo>
                <a:lnTo>
                  <a:pt x="45" y="4"/>
                </a:lnTo>
                <a:lnTo>
                  <a:pt x="45" y="4"/>
                </a:lnTo>
                <a:lnTo>
                  <a:pt x="47" y="4"/>
                </a:lnTo>
                <a:lnTo>
                  <a:pt x="47" y="4"/>
                </a:lnTo>
                <a:lnTo>
                  <a:pt x="47" y="4"/>
                </a:lnTo>
                <a:lnTo>
                  <a:pt x="47" y="4"/>
                </a:lnTo>
                <a:lnTo>
                  <a:pt x="47" y="4"/>
                </a:lnTo>
                <a:lnTo>
                  <a:pt x="47" y="4"/>
                </a:lnTo>
                <a:lnTo>
                  <a:pt x="48" y="4"/>
                </a:lnTo>
                <a:lnTo>
                  <a:pt x="48" y="4"/>
                </a:lnTo>
                <a:lnTo>
                  <a:pt x="48" y="4"/>
                </a:lnTo>
                <a:lnTo>
                  <a:pt x="49" y="4"/>
                </a:lnTo>
                <a:lnTo>
                  <a:pt x="49" y="4"/>
                </a:lnTo>
                <a:lnTo>
                  <a:pt x="49" y="4"/>
                </a:lnTo>
                <a:lnTo>
                  <a:pt x="49" y="4"/>
                </a:lnTo>
                <a:lnTo>
                  <a:pt x="49" y="4"/>
                </a:lnTo>
                <a:lnTo>
                  <a:pt x="49" y="4"/>
                </a:lnTo>
                <a:lnTo>
                  <a:pt x="49" y="4"/>
                </a:lnTo>
                <a:lnTo>
                  <a:pt x="49" y="4"/>
                </a:lnTo>
                <a:lnTo>
                  <a:pt x="49" y="4"/>
                </a:lnTo>
                <a:lnTo>
                  <a:pt x="52" y="4"/>
                </a:lnTo>
                <a:lnTo>
                  <a:pt x="52" y="4"/>
                </a:lnTo>
                <a:lnTo>
                  <a:pt x="52" y="4"/>
                </a:lnTo>
                <a:lnTo>
                  <a:pt x="53" y="4"/>
                </a:lnTo>
                <a:lnTo>
                  <a:pt x="53" y="5"/>
                </a:lnTo>
                <a:lnTo>
                  <a:pt x="53" y="5"/>
                </a:lnTo>
                <a:lnTo>
                  <a:pt x="53" y="5"/>
                </a:lnTo>
                <a:lnTo>
                  <a:pt x="53" y="5"/>
                </a:lnTo>
                <a:lnTo>
                  <a:pt x="53" y="5"/>
                </a:lnTo>
                <a:lnTo>
                  <a:pt x="54" y="5"/>
                </a:lnTo>
                <a:lnTo>
                  <a:pt x="54" y="5"/>
                </a:lnTo>
                <a:lnTo>
                  <a:pt x="54" y="5"/>
                </a:lnTo>
                <a:lnTo>
                  <a:pt x="55" y="5"/>
                </a:lnTo>
                <a:lnTo>
                  <a:pt x="55" y="5"/>
                </a:lnTo>
                <a:lnTo>
                  <a:pt x="55" y="5"/>
                </a:lnTo>
                <a:lnTo>
                  <a:pt x="56" y="5"/>
                </a:lnTo>
                <a:lnTo>
                  <a:pt x="56" y="5"/>
                </a:lnTo>
                <a:lnTo>
                  <a:pt x="56" y="5"/>
                </a:lnTo>
                <a:lnTo>
                  <a:pt x="56" y="5"/>
                </a:lnTo>
                <a:lnTo>
                  <a:pt x="56" y="5"/>
                </a:lnTo>
                <a:lnTo>
                  <a:pt x="56" y="5"/>
                </a:lnTo>
                <a:lnTo>
                  <a:pt x="58" y="5"/>
                </a:lnTo>
                <a:lnTo>
                  <a:pt x="58" y="5"/>
                </a:lnTo>
                <a:lnTo>
                  <a:pt x="58" y="5"/>
                </a:lnTo>
                <a:lnTo>
                  <a:pt x="58" y="5"/>
                </a:lnTo>
                <a:lnTo>
                  <a:pt x="58" y="5"/>
                </a:lnTo>
                <a:lnTo>
                  <a:pt x="58" y="5"/>
                </a:lnTo>
                <a:lnTo>
                  <a:pt x="64" y="5"/>
                </a:lnTo>
                <a:lnTo>
                  <a:pt x="64" y="5"/>
                </a:lnTo>
                <a:lnTo>
                  <a:pt x="64" y="5"/>
                </a:lnTo>
                <a:lnTo>
                  <a:pt x="65" y="5"/>
                </a:lnTo>
                <a:lnTo>
                  <a:pt x="65" y="5"/>
                </a:lnTo>
                <a:lnTo>
                  <a:pt x="65" y="5"/>
                </a:lnTo>
                <a:lnTo>
                  <a:pt x="66" y="5"/>
                </a:lnTo>
                <a:lnTo>
                  <a:pt x="66" y="5"/>
                </a:lnTo>
                <a:lnTo>
                  <a:pt x="66" y="5"/>
                </a:lnTo>
                <a:lnTo>
                  <a:pt x="68" y="5"/>
                </a:lnTo>
                <a:lnTo>
                  <a:pt x="68" y="5"/>
                </a:lnTo>
                <a:lnTo>
                  <a:pt x="68" y="5"/>
                </a:lnTo>
                <a:lnTo>
                  <a:pt x="69" y="5"/>
                </a:lnTo>
                <a:lnTo>
                  <a:pt x="69" y="5"/>
                </a:lnTo>
                <a:lnTo>
                  <a:pt x="69" y="5"/>
                </a:lnTo>
                <a:lnTo>
                  <a:pt x="71" y="5"/>
                </a:lnTo>
                <a:lnTo>
                  <a:pt x="71" y="5"/>
                </a:lnTo>
                <a:lnTo>
                  <a:pt x="71" y="5"/>
                </a:lnTo>
                <a:lnTo>
                  <a:pt x="71" y="5"/>
                </a:lnTo>
                <a:lnTo>
                  <a:pt x="71" y="6"/>
                </a:lnTo>
                <a:lnTo>
                  <a:pt x="71" y="6"/>
                </a:lnTo>
                <a:lnTo>
                  <a:pt x="72" y="6"/>
                </a:lnTo>
                <a:lnTo>
                  <a:pt x="72" y="6"/>
                </a:lnTo>
                <a:lnTo>
                  <a:pt x="72" y="6"/>
                </a:lnTo>
                <a:lnTo>
                  <a:pt x="73" y="6"/>
                </a:lnTo>
                <a:lnTo>
                  <a:pt x="73" y="6"/>
                </a:lnTo>
                <a:lnTo>
                  <a:pt x="73" y="6"/>
                </a:lnTo>
                <a:lnTo>
                  <a:pt x="75" y="6"/>
                </a:lnTo>
                <a:lnTo>
                  <a:pt x="75" y="6"/>
                </a:lnTo>
                <a:lnTo>
                  <a:pt x="75" y="6"/>
                </a:lnTo>
                <a:lnTo>
                  <a:pt x="75" y="6"/>
                </a:lnTo>
                <a:lnTo>
                  <a:pt x="75" y="6"/>
                </a:lnTo>
                <a:lnTo>
                  <a:pt x="75" y="6"/>
                </a:lnTo>
                <a:lnTo>
                  <a:pt x="77" y="6"/>
                </a:lnTo>
                <a:lnTo>
                  <a:pt x="77" y="6"/>
                </a:lnTo>
                <a:lnTo>
                  <a:pt x="77" y="6"/>
                </a:lnTo>
                <a:lnTo>
                  <a:pt x="78" y="6"/>
                </a:lnTo>
                <a:lnTo>
                  <a:pt x="78" y="6"/>
                </a:lnTo>
                <a:lnTo>
                  <a:pt x="78" y="6"/>
                </a:lnTo>
                <a:lnTo>
                  <a:pt x="79" y="6"/>
                </a:lnTo>
                <a:lnTo>
                  <a:pt x="79" y="7"/>
                </a:lnTo>
                <a:lnTo>
                  <a:pt x="79" y="7"/>
                </a:lnTo>
                <a:lnTo>
                  <a:pt x="81" y="7"/>
                </a:lnTo>
                <a:lnTo>
                  <a:pt x="81" y="7"/>
                </a:lnTo>
                <a:lnTo>
                  <a:pt x="81" y="7"/>
                </a:lnTo>
                <a:lnTo>
                  <a:pt x="81" y="7"/>
                </a:lnTo>
                <a:lnTo>
                  <a:pt x="81" y="7"/>
                </a:lnTo>
                <a:lnTo>
                  <a:pt x="81" y="7"/>
                </a:lnTo>
                <a:lnTo>
                  <a:pt x="82" y="7"/>
                </a:lnTo>
                <a:lnTo>
                  <a:pt x="82" y="8"/>
                </a:lnTo>
                <a:lnTo>
                  <a:pt x="82" y="8"/>
                </a:lnTo>
                <a:lnTo>
                  <a:pt x="83" y="8"/>
                </a:lnTo>
                <a:lnTo>
                  <a:pt x="83" y="8"/>
                </a:lnTo>
                <a:lnTo>
                  <a:pt x="83" y="8"/>
                </a:lnTo>
                <a:lnTo>
                  <a:pt x="85" y="8"/>
                </a:lnTo>
                <a:lnTo>
                  <a:pt x="85" y="8"/>
                </a:lnTo>
                <a:lnTo>
                  <a:pt x="85" y="8"/>
                </a:lnTo>
                <a:lnTo>
                  <a:pt x="88" y="8"/>
                </a:lnTo>
                <a:lnTo>
                  <a:pt x="88" y="8"/>
                </a:lnTo>
                <a:lnTo>
                  <a:pt x="88" y="8"/>
                </a:lnTo>
                <a:lnTo>
                  <a:pt x="88" y="8"/>
                </a:lnTo>
                <a:lnTo>
                  <a:pt x="88" y="8"/>
                </a:lnTo>
                <a:lnTo>
                  <a:pt x="88" y="8"/>
                </a:lnTo>
                <a:lnTo>
                  <a:pt x="89" y="8"/>
                </a:lnTo>
                <a:lnTo>
                  <a:pt x="89" y="8"/>
                </a:lnTo>
                <a:lnTo>
                  <a:pt x="89" y="8"/>
                </a:lnTo>
                <a:lnTo>
                  <a:pt x="89" y="8"/>
                </a:lnTo>
                <a:lnTo>
                  <a:pt x="89" y="8"/>
                </a:lnTo>
                <a:lnTo>
                  <a:pt x="89" y="8"/>
                </a:lnTo>
                <a:lnTo>
                  <a:pt x="90" y="8"/>
                </a:lnTo>
                <a:lnTo>
                  <a:pt x="90" y="8"/>
                </a:lnTo>
                <a:lnTo>
                  <a:pt x="90" y="8"/>
                </a:lnTo>
                <a:lnTo>
                  <a:pt x="91" y="8"/>
                </a:lnTo>
                <a:lnTo>
                  <a:pt x="91" y="9"/>
                </a:lnTo>
                <a:lnTo>
                  <a:pt x="91" y="9"/>
                </a:lnTo>
                <a:lnTo>
                  <a:pt x="92" y="9"/>
                </a:lnTo>
                <a:lnTo>
                  <a:pt x="92" y="9"/>
                </a:lnTo>
                <a:lnTo>
                  <a:pt x="92" y="9"/>
                </a:lnTo>
                <a:lnTo>
                  <a:pt x="95" y="9"/>
                </a:lnTo>
                <a:lnTo>
                  <a:pt x="95" y="9"/>
                </a:lnTo>
                <a:lnTo>
                  <a:pt x="95" y="9"/>
                </a:lnTo>
                <a:lnTo>
                  <a:pt x="100" y="9"/>
                </a:lnTo>
                <a:lnTo>
                  <a:pt x="100" y="9"/>
                </a:lnTo>
                <a:lnTo>
                  <a:pt x="100" y="9"/>
                </a:lnTo>
                <a:lnTo>
                  <a:pt x="100" y="9"/>
                </a:lnTo>
                <a:lnTo>
                  <a:pt x="100" y="9"/>
                </a:lnTo>
                <a:lnTo>
                  <a:pt x="100" y="9"/>
                </a:lnTo>
                <a:lnTo>
                  <a:pt x="101" y="9"/>
                </a:lnTo>
                <a:lnTo>
                  <a:pt x="101" y="9"/>
                </a:lnTo>
                <a:lnTo>
                  <a:pt x="101" y="9"/>
                </a:lnTo>
                <a:lnTo>
                  <a:pt x="101" y="9"/>
                </a:lnTo>
                <a:lnTo>
                  <a:pt x="101" y="9"/>
                </a:lnTo>
                <a:lnTo>
                  <a:pt x="101" y="9"/>
                </a:lnTo>
                <a:lnTo>
                  <a:pt x="103" y="9"/>
                </a:lnTo>
                <a:lnTo>
                  <a:pt x="103" y="10"/>
                </a:lnTo>
                <a:lnTo>
                  <a:pt x="103" y="10"/>
                </a:lnTo>
                <a:lnTo>
                  <a:pt x="103" y="10"/>
                </a:lnTo>
                <a:lnTo>
                  <a:pt x="103" y="10"/>
                </a:lnTo>
                <a:lnTo>
                  <a:pt x="103" y="10"/>
                </a:lnTo>
                <a:lnTo>
                  <a:pt x="103" y="10"/>
                </a:lnTo>
                <a:lnTo>
                  <a:pt x="103" y="10"/>
                </a:lnTo>
                <a:lnTo>
                  <a:pt x="103" y="10"/>
                </a:lnTo>
                <a:lnTo>
                  <a:pt x="104" y="10"/>
                </a:lnTo>
                <a:lnTo>
                  <a:pt x="104" y="10"/>
                </a:lnTo>
                <a:lnTo>
                  <a:pt x="104" y="10"/>
                </a:lnTo>
                <a:lnTo>
                  <a:pt x="106" y="10"/>
                </a:lnTo>
                <a:lnTo>
                  <a:pt x="106" y="10"/>
                </a:lnTo>
                <a:lnTo>
                  <a:pt x="106" y="10"/>
                </a:lnTo>
                <a:lnTo>
                  <a:pt x="107" y="10"/>
                </a:lnTo>
                <a:lnTo>
                  <a:pt x="107" y="11"/>
                </a:lnTo>
                <a:lnTo>
                  <a:pt x="107" y="11"/>
                </a:lnTo>
                <a:lnTo>
                  <a:pt x="108" y="11"/>
                </a:lnTo>
                <a:lnTo>
                  <a:pt x="108" y="11"/>
                </a:lnTo>
                <a:lnTo>
                  <a:pt x="108" y="11"/>
                </a:lnTo>
                <a:lnTo>
                  <a:pt x="109" y="11"/>
                </a:lnTo>
                <a:lnTo>
                  <a:pt x="109" y="11"/>
                </a:lnTo>
                <a:lnTo>
                  <a:pt x="109" y="11"/>
                </a:lnTo>
                <a:lnTo>
                  <a:pt x="110" y="11"/>
                </a:lnTo>
                <a:lnTo>
                  <a:pt x="110" y="11"/>
                </a:lnTo>
                <a:lnTo>
                  <a:pt x="110" y="11"/>
                </a:lnTo>
                <a:lnTo>
                  <a:pt x="114" y="11"/>
                </a:lnTo>
                <a:lnTo>
                  <a:pt x="114" y="11"/>
                </a:lnTo>
                <a:lnTo>
                  <a:pt x="114" y="11"/>
                </a:lnTo>
                <a:lnTo>
                  <a:pt x="115" y="11"/>
                </a:lnTo>
                <a:lnTo>
                  <a:pt x="115" y="12"/>
                </a:lnTo>
                <a:lnTo>
                  <a:pt x="115" y="12"/>
                </a:lnTo>
                <a:lnTo>
                  <a:pt x="115" y="12"/>
                </a:lnTo>
                <a:lnTo>
                  <a:pt x="115" y="12"/>
                </a:lnTo>
                <a:lnTo>
                  <a:pt x="115" y="12"/>
                </a:lnTo>
                <a:lnTo>
                  <a:pt x="116" y="12"/>
                </a:lnTo>
                <a:lnTo>
                  <a:pt x="116" y="12"/>
                </a:lnTo>
                <a:lnTo>
                  <a:pt x="116" y="12"/>
                </a:lnTo>
                <a:lnTo>
                  <a:pt x="118" y="12"/>
                </a:lnTo>
                <a:lnTo>
                  <a:pt x="118" y="12"/>
                </a:lnTo>
                <a:lnTo>
                  <a:pt x="118" y="12"/>
                </a:lnTo>
                <a:lnTo>
                  <a:pt x="120" y="12"/>
                </a:lnTo>
                <a:lnTo>
                  <a:pt x="120" y="12"/>
                </a:lnTo>
                <a:lnTo>
                  <a:pt x="120" y="12"/>
                </a:lnTo>
                <a:lnTo>
                  <a:pt x="121" y="12"/>
                </a:lnTo>
                <a:lnTo>
                  <a:pt x="121" y="12"/>
                </a:lnTo>
                <a:lnTo>
                  <a:pt x="121" y="12"/>
                </a:lnTo>
                <a:lnTo>
                  <a:pt x="122" y="12"/>
                </a:lnTo>
                <a:lnTo>
                  <a:pt x="122" y="13"/>
                </a:lnTo>
                <a:lnTo>
                  <a:pt x="122" y="13"/>
                </a:lnTo>
                <a:lnTo>
                  <a:pt x="122" y="13"/>
                </a:lnTo>
                <a:lnTo>
                  <a:pt x="122" y="13"/>
                </a:lnTo>
                <a:lnTo>
                  <a:pt x="122" y="13"/>
                </a:lnTo>
                <a:lnTo>
                  <a:pt x="123" y="13"/>
                </a:lnTo>
                <a:lnTo>
                  <a:pt x="123" y="13"/>
                </a:lnTo>
                <a:lnTo>
                  <a:pt x="123" y="13"/>
                </a:lnTo>
                <a:lnTo>
                  <a:pt x="123" y="13"/>
                </a:lnTo>
                <a:lnTo>
                  <a:pt x="123" y="13"/>
                </a:lnTo>
                <a:lnTo>
                  <a:pt x="123" y="13"/>
                </a:lnTo>
                <a:lnTo>
                  <a:pt x="124" y="13"/>
                </a:lnTo>
                <a:lnTo>
                  <a:pt x="124" y="13"/>
                </a:lnTo>
                <a:lnTo>
                  <a:pt x="124" y="13"/>
                </a:lnTo>
                <a:lnTo>
                  <a:pt x="125" y="13"/>
                </a:lnTo>
                <a:lnTo>
                  <a:pt x="125" y="14"/>
                </a:lnTo>
                <a:lnTo>
                  <a:pt x="125" y="14"/>
                </a:lnTo>
                <a:lnTo>
                  <a:pt x="125" y="14"/>
                </a:lnTo>
                <a:lnTo>
                  <a:pt x="125" y="14"/>
                </a:lnTo>
                <a:lnTo>
                  <a:pt x="125" y="14"/>
                </a:lnTo>
                <a:lnTo>
                  <a:pt x="126" y="14"/>
                </a:lnTo>
                <a:lnTo>
                  <a:pt x="126" y="14"/>
                </a:lnTo>
                <a:lnTo>
                  <a:pt x="126" y="14"/>
                </a:lnTo>
                <a:lnTo>
                  <a:pt x="127" y="14"/>
                </a:lnTo>
                <a:lnTo>
                  <a:pt x="127" y="14"/>
                </a:lnTo>
                <a:lnTo>
                  <a:pt x="127" y="14"/>
                </a:lnTo>
                <a:lnTo>
                  <a:pt x="128" y="14"/>
                </a:lnTo>
                <a:lnTo>
                  <a:pt x="128" y="14"/>
                </a:lnTo>
                <a:lnTo>
                  <a:pt x="128" y="14"/>
                </a:lnTo>
                <a:lnTo>
                  <a:pt x="128" y="14"/>
                </a:lnTo>
                <a:lnTo>
                  <a:pt x="128" y="15"/>
                </a:lnTo>
                <a:lnTo>
                  <a:pt x="128" y="15"/>
                </a:lnTo>
                <a:lnTo>
                  <a:pt x="129" y="15"/>
                </a:lnTo>
                <a:lnTo>
                  <a:pt x="129" y="15"/>
                </a:lnTo>
                <a:lnTo>
                  <a:pt x="129" y="15"/>
                </a:lnTo>
                <a:lnTo>
                  <a:pt x="129" y="15"/>
                </a:lnTo>
                <a:lnTo>
                  <a:pt x="129" y="15"/>
                </a:lnTo>
                <a:lnTo>
                  <a:pt x="129" y="15"/>
                </a:lnTo>
                <a:lnTo>
                  <a:pt x="131" y="15"/>
                </a:lnTo>
                <a:lnTo>
                  <a:pt x="131" y="15"/>
                </a:lnTo>
                <a:lnTo>
                  <a:pt x="131" y="15"/>
                </a:lnTo>
                <a:lnTo>
                  <a:pt x="131" y="15"/>
                </a:lnTo>
                <a:lnTo>
                  <a:pt x="131" y="15"/>
                </a:lnTo>
                <a:lnTo>
                  <a:pt x="131" y="15"/>
                </a:lnTo>
                <a:lnTo>
                  <a:pt x="133" y="15"/>
                </a:lnTo>
                <a:lnTo>
                  <a:pt x="133" y="16"/>
                </a:lnTo>
                <a:lnTo>
                  <a:pt x="133" y="16"/>
                </a:lnTo>
                <a:lnTo>
                  <a:pt x="135" y="16"/>
                </a:lnTo>
                <a:lnTo>
                  <a:pt x="135" y="16"/>
                </a:lnTo>
                <a:lnTo>
                  <a:pt x="135" y="16"/>
                </a:lnTo>
                <a:lnTo>
                  <a:pt x="136" y="16"/>
                </a:lnTo>
                <a:lnTo>
                  <a:pt x="136" y="16"/>
                </a:lnTo>
                <a:lnTo>
                  <a:pt x="136" y="16"/>
                </a:lnTo>
                <a:lnTo>
                  <a:pt x="137" y="16"/>
                </a:lnTo>
                <a:lnTo>
                  <a:pt x="137" y="16"/>
                </a:lnTo>
                <a:lnTo>
                  <a:pt x="137" y="16"/>
                </a:lnTo>
                <a:lnTo>
                  <a:pt x="137" y="16"/>
                </a:lnTo>
                <a:lnTo>
                  <a:pt x="137" y="16"/>
                </a:lnTo>
                <a:lnTo>
                  <a:pt x="137" y="16"/>
                </a:lnTo>
                <a:lnTo>
                  <a:pt x="138" y="16"/>
                </a:lnTo>
                <a:lnTo>
                  <a:pt x="138" y="16"/>
                </a:lnTo>
                <a:lnTo>
                  <a:pt x="138" y="16"/>
                </a:lnTo>
                <a:lnTo>
                  <a:pt x="138" y="16"/>
                </a:lnTo>
                <a:lnTo>
                  <a:pt x="138" y="16"/>
                </a:lnTo>
                <a:lnTo>
                  <a:pt x="138" y="16"/>
                </a:lnTo>
                <a:lnTo>
                  <a:pt x="139" y="16"/>
                </a:lnTo>
                <a:lnTo>
                  <a:pt x="139" y="17"/>
                </a:lnTo>
                <a:lnTo>
                  <a:pt x="139" y="17"/>
                </a:lnTo>
                <a:lnTo>
                  <a:pt x="139" y="17"/>
                </a:lnTo>
                <a:lnTo>
                  <a:pt x="139" y="17"/>
                </a:lnTo>
                <a:lnTo>
                  <a:pt x="139" y="17"/>
                </a:lnTo>
                <a:lnTo>
                  <a:pt x="139" y="17"/>
                </a:lnTo>
                <a:lnTo>
                  <a:pt x="139" y="17"/>
                </a:lnTo>
                <a:lnTo>
                  <a:pt x="139" y="17"/>
                </a:lnTo>
                <a:lnTo>
                  <a:pt x="139" y="17"/>
                </a:lnTo>
                <a:lnTo>
                  <a:pt x="139" y="17"/>
                </a:lnTo>
                <a:lnTo>
                  <a:pt x="139" y="17"/>
                </a:lnTo>
                <a:lnTo>
                  <a:pt x="141" y="17"/>
                </a:lnTo>
                <a:lnTo>
                  <a:pt x="141" y="17"/>
                </a:lnTo>
                <a:lnTo>
                  <a:pt x="141" y="17"/>
                </a:lnTo>
                <a:lnTo>
                  <a:pt x="142" y="17"/>
                </a:lnTo>
                <a:lnTo>
                  <a:pt x="142" y="18"/>
                </a:lnTo>
                <a:lnTo>
                  <a:pt x="142" y="18"/>
                </a:lnTo>
                <a:lnTo>
                  <a:pt x="142" y="18"/>
                </a:lnTo>
                <a:lnTo>
                  <a:pt x="142" y="18"/>
                </a:lnTo>
                <a:lnTo>
                  <a:pt x="142" y="18"/>
                </a:lnTo>
                <a:lnTo>
                  <a:pt x="143" y="18"/>
                </a:lnTo>
                <a:lnTo>
                  <a:pt x="143" y="18"/>
                </a:lnTo>
                <a:lnTo>
                  <a:pt x="143" y="18"/>
                </a:lnTo>
                <a:lnTo>
                  <a:pt x="143" y="18"/>
                </a:lnTo>
                <a:lnTo>
                  <a:pt x="143" y="19"/>
                </a:lnTo>
                <a:lnTo>
                  <a:pt x="143" y="19"/>
                </a:lnTo>
                <a:lnTo>
                  <a:pt x="143" y="19"/>
                </a:lnTo>
                <a:lnTo>
                  <a:pt x="143" y="19"/>
                </a:lnTo>
                <a:lnTo>
                  <a:pt x="143" y="19"/>
                </a:lnTo>
                <a:lnTo>
                  <a:pt x="144" y="19"/>
                </a:lnTo>
                <a:lnTo>
                  <a:pt x="144" y="19"/>
                </a:lnTo>
                <a:lnTo>
                  <a:pt x="144" y="19"/>
                </a:lnTo>
                <a:lnTo>
                  <a:pt x="144" y="19"/>
                </a:lnTo>
                <a:lnTo>
                  <a:pt x="144" y="19"/>
                </a:lnTo>
                <a:lnTo>
                  <a:pt x="144" y="19"/>
                </a:lnTo>
                <a:lnTo>
                  <a:pt x="145" y="19"/>
                </a:lnTo>
                <a:lnTo>
                  <a:pt x="145" y="19"/>
                </a:lnTo>
                <a:lnTo>
                  <a:pt x="145" y="19"/>
                </a:lnTo>
                <a:lnTo>
                  <a:pt x="146" y="19"/>
                </a:lnTo>
                <a:lnTo>
                  <a:pt x="146" y="20"/>
                </a:lnTo>
                <a:lnTo>
                  <a:pt x="146" y="20"/>
                </a:lnTo>
                <a:lnTo>
                  <a:pt x="146" y="20"/>
                </a:lnTo>
                <a:lnTo>
                  <a:pt x="146" y="20"/>
                </a:lnTo>
                <a:lnTo>
                  <a:pt x="146" y="20"/>
                </a:lnTo>
                <a:lnTo>
                  <a:pt x="147" y="20"/>
                </a:lnTo>
                <a:lnTo>
                  <a:pt x="147" y="20"/>
                </a:lnTo>
                <a:lnTo>
                  <a:pt x="147" y="20"/>
                </a:lnTo>
                <a:lnTo>
                  <a:pt x="148" y="20"/>
                </a:lnTo>
                <a:lnTo>
                  <a:pt x="148" y="20"/>
                </a:lnTo>
                <a:lnTo>
                  <a:pt x="148" y="20"/>
                </a:lnTo>
                <a:lnTo>
                  <a:pt x="149" y="20"/>
                </a:lnTo>
                <a:lnTo>
                  <a:pt x="149" y="20"/>
                </a:lnTo>
                <a:lnTo>
                  <a:pt x="149" y="20"/>
                </a:lnTo>
                <a:lnTo>
                  <a:pt x="149" y="20"/>
                </a:lnTo>
                <a:lnTo>
                  <a:pt x="149" y="20"/>
                </a:lnTo>
                <a:lnTo>
                  <a:pt x="149" y="20"/>
                </a:lnTo>
                <a:lnTo>
                  <a:pt x="151" y="20"/>
                </a:lnTo>
                <a:lnTo>
                  <a:pt x="151" y="21"/>
                </a:lnTo>
                <a:lnTo>
                  <a:pt x="151" y="21"/>
                </a:lnTo>
                <a:lnTo>
                  <a:pt x="153" y="21"/>
                </a:lnTo>
                <a:lnTo>
                  <a:pt x="153" y="21"/>
                </a:lnTo>
                <a:lnTo>
                  <a:pt x="153" y="21"/>
                </a:lnTo>
                <a:lnTo>
                  <a:pt x="153" y="21"/>
                </a:lnTo>
                <a:lnTo>
                  <a:pt x="153" y="21"/>
                </a:lnTo>
                <a:lnTo>
                  <a:pt x="153" y="21"/>
                </a:lnTo>
                <a:lnTo>
                  <a:pt x="154" y="21"/>
                </a:lnTo>
                <a:lnTo>
                  <a:pt x="154" y="21"/>
                </a:lnTo>
                <a:lnTo>
                  <a:pt x="154" y="21"/>
                </a:lnTo>
                <a:lnTo>
                  <a:pt x="154" y="21"/>
                </a:lnTo>
                <a:lnTo>
                  <a:pt x="154" y="21"/>
                </a:lnTo>
                <a:lnTo>
                  <a:pt x="154" y="21"/>
                </a:lnTo>
                <a:lnTo>
                  <a:pt x="155" y="21"/>
                </a:lnTo>
                <a:lnTo>
                  <a:pt x="155" y="21"/>
                </a:lnTo>
                <a:lnTo>
                  <a:pt x="155" y="21"/>
                </a:lnTo>
                <a:lnTo>
                  <a:pt x="156" y="21"/>
                </a:lnTo>
                <a:lnTo>
                  <a:pt x="156" y="22"/>
                </a:lnTo>
                <a:lnTo>
                  <a:pt x="156" y="22"/>
                </a:lnTo>
                <a:lnTo>
                  <a:pt x="156" y="22"/>
                </a:lnTo>
                <a:lnTo>
                  <a:pt x="156" y="22"/>
                </a:lnTo>
                <a:lnTo>
                  <a:pt x="156" y="22"/>
                </a:lnTo>
                <a:lnTo>
                  <a:pt x="158" y="22"/>
                </a:lnTo>
                <a:lnTo>
                  <a:pt x="158" y="22"/>
                </a:lnTo>
                <a:lnTo>
                  <a:pt x="158" y="22"/>
                </a:lnTo>
                <a:lnTo>
                  <a:pt x="158" y="22"/>
                </a:lnTo>
                <a:lnTo>
                  <a:pt x="158" y="22"/>
                </a:lnTo>
                <a:lnTo>
                  <a:pt x="158" y="22"/>
                </a:lnTo>
                <a:lnTo>
                  <a:pt x="159" y="22"/>
                </a:lnTo>
                <a:lnTo>
                  <a:pt x="159" y="22"/>
                </a:lnTo>
                <a:lnTo>
                  <a:pt x="159" y="22"/>
                </a:lnTo>
                <a:lnTo>
                  <a:pt x="160" y="22"/>
                </a:lnTo>
                <a:lnTo>
                  <a:pt x="160" y="23"/>
                </a:lnTo>
                <a:lnTo>
                  <a:pt x="160" y="23"/>
                </a:lnTo>
                <a:lnTo>
                  <a:pt x="160" y="23"/>
                </a:lnTo>
                <a:lnTo>
                  <a:pt x="160" y="23"/>
                </a:lnTo>
                <a:lnTo>
                  <a:pt x="160" y="23"/>
                </a:lnTo>
                <a:lnTo>
                  <a:pt x="161" y="23"/>
                </a:lnTo>
                <a:lnTo>
                  <a:pt x="161" y="23"/>
                </a:lnTo>
                <a:lnTo>
                  <a:pt x="161" y="23"/>
                </a:lnTo>
                <a:lnTo>
                  <a:pt x="163" y="23"/>
                </a:lnTo>
                <a:lnTo>
                  <a:pt x="163" y="23"/>
                </a:lnTo>
                <a:lnTo>
                  <a:pt x="163" y="23"/>
                </a:lnTo>
                <a:lnTo>
                  <a:pt x="164" y="23"/>
                </a:lnTo>
                <a:lnTo>
                  <a:pt x="164" y="23"/>
                </a:lnTo>
                <a:lnTo>
                  <a:pt x="164" y="23"/>
                </a:lnTo>
                <a:lnTo>
                  <a:pt x="165" y="23"/>
                </a:lnTo>
                <a:lnTo>
                  <a:pt x="165" y="23"/>
                </a:lnTo>
                <a:lnTo>
                  <a:pt x="165" y="23"/>
                </a:lnTo>
                <a:lnTo>
                  <a:pt x="165" y="23"/>
                </a:lnTo>
                <a:lnTo>
                  <a:pt x="165" y="24"/>
                </a:lnTo>
                <a:lnTo>
                  <a:pt x="165" y="24"/>
                </a:lnTo>
                <a:lnTo>
                  <a:pt x="166" y="24"/>
                </a:lnTo>
                <a:lnTo>
                  <a:pt x="166" y="24"/>
                </a:lnTo>
                <a:lnTo>
                  <a:pt x="166" y="24"/>
                </a:lnTo>
                <a:lnTo>
                  <a:pt x="167" y="24"/>
                </a:lnTo>
                <a:lnTo>
                  <a:pt x="167" y="24"/>
                </a:lnTo>
                <a:lnTo>
                  <a:pt x="167" y="24"/>
                </a:lnTo>
                <a:lnTo>
                  <a:pt x="169" y="24"/>
                </a:lnTo>
                <a:lnTo>
                  <a:pt x="169" y="24"/>
                </a:lnTo>
                <a:lnTo>
                  <a:pt x="169" y="24"/>
                </a:lnTo>
                <a:lnTo>
                  <a:pt x="170" y="24"/>
                </a:lnTo>
                <a:lnTo>
                  <a:pt x="170" y="25"/>
                </a:lnTo>
                <a:lnTo>
                  <a:pt x="170" y="25"/>
                </a:lnTo>
                <a:lnTo>
                  <a:pt x="171" y="25"/>
                </a:lnTo>
                <a:lnTo>
                  <a:pt x="171" y="25"/>
                </a:lnTo>
                <a:lnTo>
                  <a:pt x="171" y="25"/>
                </a:lnTo>
                <a:lnTo>
                  <a:pt x="171" y="25"/>
                </a:lnTo>
                <a:lnTo>
                  <a:pt x="171" y="25"/>
                </a:lnTo>
                <a:lnTo>
                  <a:pt x="171" y="25"/>
                </a:lnTo>
                <a:lnTo>
                  <a:pt x="172" y="25"/>
                </a:lnTo>
                <a:lnTo>
                  <a:pt x="172" y="25"/>
                </a:lnTo>
                <a:lnTo>
                  <a:pt x="172" y="25"/>
                </a:lnTo>
                <a:lnTo>
                  <a:pt x="172" y="25"/>
                </a:lnTo>
                <a:lnTo>
                  <a:pt x="172" y="25"/>
                </a:lnTo>
                <a:lnTo>
                  <a:pt x="172" y="25"/>
                </a:lnTo>
                <a:lnTo>
                  <a:pt x="173" y="25"/>
                </a:lnTo>
                <a:lnTo>
                  <a:pt x="173" y="25"/>
                </a:lnTo>
                <a:lnTo>
                  <a:pt x="173" y="25"/>
                </a:lnTo>
                <a:lnTo>
                  <a:pt x="173" y="25"/>
                </a:lnTo>
                <a:lnTo>
                  <a:pt x="173" y="26"/>
                </a:lnTo>
                <a:lnTo>
                  <a:pt x="173" y="26"/>
                </a:lnTo>
                <a:lnTo>
                  <a:pt x="174" y="26"/>
                </a:lnTo>
                <a:lnTo>
                  <a:pt x="174" y="26"/>
                </a:lnTo>
                <a:lnTo>
                  <a:pt x="174" y="26"/>
                </a:lnTo>
                <a:lnTo>
                  <a:pt x="175" y="26"/>
                </a:lnTo>
                <a:lnTo>
                  <a:pt x="175" y="26"/>
                </a:lnTo>
                <a:lnTo>
                  <a:pt x="175" y="26"/>
                </a:lnTo>
                <a:lnTo>
                  <a:pt x="175" y="26"/>
                </a:lnTo>
                <a:lnTo>
                  <a:pt x="175" y="26"/>
                </a:lnTo>
                <a:lnTo>
                  <a:pt x="175" y="26"/>
                </a:lnTo>
                <a:lnTo>
                  <a:pt x="175" y="26"/>
                </a:lnTo>
                <a:lnTo>
                  <a:pt x="175" y="26"/>
                </a:lnTo>
                <a:lnTo>
                  <a:pt x="175" y="26"/>
                </a:lnTo>
                <a:lnTo>
                  <a:pt x="176" y="26"/>
                </a:lnTo>
                <a:lnTo>
                  <a:pt x="176" y="26"/>
                </a:lnTo>
                <a:lnTo>
                  <a:pt x="176" y="26"/>
                </a:lnTo>
                <a:lnTo>
                  <a:pt x="177" y="26"/>
                </a:lnTo>
                <a:lnTo>
                  <a:pt x="177" y="26"/>
                </a:lnTo>
                <a:lnTo>
                  <a:pt x="177" y="26"/>
                </a:lnTo>
                <a:lnTo>
                  <a:pt x="179" y="26"/>
                </a:lnTo>
                <a:lnTo>
                  <a:pt x="179" y="26"/>
                </a:lnTo>
                <a:lnTo>
                  <a:pt x="179" y="26"/>
                </a:lnTo>
                <a:lnTo>
                  <a:pt x="179" y="26"/>
                </a:lnTo>
                <a:lnTo>
                  <a:pt x="179" y="27"/>
                </a:lnTo>
                <a:lnTo>
                  <a:pt x="179" y="27"/>
                </a:lnTo>
                <a:lnTo>
                  <a:pt x="180" y="27"/>
                </a:lnTo>
                <a:lnTo>
                  <a:pt x="180" y="27"/>
                </a:lnTo>
                <a:lnTo>
                  <a:pt x="180" y="27"/>
                </a:lnTo>
                <a:lnTo>
                  <a:pt x="180" y="27"/>
                </a:lnTo>
                <a:lnTo>
                  <a:pt x="180" y="27"/>
                </a:lnTo>
                <a:lnTo>
                  <a:pt x="180" y="27"/>
                </a:lnTo>
                <a:lnTo>
                  <a:pt x="181" y="27"/>
                </a:lnTo>
                <a:lnTo>
                  <a:pt x="181" y="27"/>
                </a:lnTo>
                <a:lnTo>
                  <a:pt x="181" y="27"/>
                </a:lnTo>
                <a:lnTo>
                  <a:pt x="181" y="27"/>
                </a:lnTo>
                <a:lnTo>
                  <a:pt x="181" y="27"/>
                </a:lnTo>
                <a:lnTo>
                  <a:pt x="181" y="27"/>
                </a:lnTo>
                <a:lnTo>
                  <a:pt x="181" y="27"/>
                </a:lnTo>
                <a:lnTo>
                  <a:pt x="181" y="27"/>
                </a:lnTo>
                <a:lnTo>
                  <a:pt x="181" y="27"/>
                </a:lnTo>
                <a:lnTo>
                  <a:pt x="182" y="27"/>
                </a:lnTo>
                <a:lnTo>
                  <a:pt x="182" y="27"/>
                </a:lnTo>
                <a:lnTo>
                  <a:pt x="182" y="27"/>
                </a:lnTo>
                <a:lnTo>
                  <a:pt x="183" y="27"/>
                </a:lnTo>
                <a:lnTo>
                  <a:pt x="183" y="28"/>
                </a:lnTo>
                <a:lnTo>
                  <a:pt x="183" y="28"/>
                </a:lnTo>
                <a:lnTo>
                  <a:pt x="184" y="28"/>
                </a:lnTo>
                <a:lnTo>
                  <a:pt x="184" y="28"/>
                </a:lnTo>
                <a:lnTo>
                  <a:pt x="184" y="28"/>
                </a:lnTo>
                <a:lnTo>
                  <a:pt x="187" y="28"/>
                </a:lnTo>
                <a:lnTo>
                  <a:pt x="187" y="28"/>
                </a:lnTo>
                <a:lnTo>
                  <a:pt x="187" y="28"/>
                </a:lnTo>
                <a:lnTo>
                  <a:pt x="187" y="28"/>
                </a:lnTo>
                <a:lnTo>
                  <a:pt x="187" y="28"/>
                </a:lnTo>
                <a:lnTo>
                  <a:pt x="187" y="28"/>
                </a:lnTo>
                <a:lnTo>
                  <a:pt x="188" y="28"/>
                </a:lnTo>
                <a:lnTo>
                  <a:pt x="188" y="28"/>
                </a:lnTo>
                <a:lnTo>
                  <a:pt x="188" y="28"/>
                </a:lnTo>
                <a:lnTo>
                  <a:pt x="189" y="28"/>
                </a:lnTo>
                <a:lnTo>
                  <a:pt x="189" y="28"/>
                </a:lnTo>
                <a:lnTo>
                  <a:pt x="189" y="28"/>
                </a:lnTo>
                <a:lnTo>
                  <a:pt x="190" y="28"/>
                </a:lnTo>
                <a:lnTo>
                  <a:pt x="190" y="29"/>
                </a:lnTo>
                <a:lnTo>
                  <a:pt x="190" y="29"/>
                </a:lnTo>
                <a:lnTo>
                  <a:pt x="190" y="29"/>
                </a:lnTo>
                <a:lnTo>
                  <a:pt x="190" y="29"/>
                </a:lnTo>
                <a:lnTo>
                  <a:pt x="190" y="29"/>
                </a:lnTo>
                <a:lnTo>
                  <a:pt x="190" y="29"/>
                </a:lnTo>
                <a:lnTo>
                  <a:pt x="190" y="29"/>
                </a:lnTo>
                <a:lnTo>
                  <a:pt x="190" y="29"/>
                </a:lnTo>
                <a:lnTo>
                  <a:pt x="191" y="29"/>
                </a:lnTo>
                <a:lnTo>
                  <a:pt x="191" y="29"/>
                </a:lnTo>
                <a:lnTo>
                  <a:pt x="191" y="29"/>
                </a:lnTo>
                <a:lnTo>
                  <a:pt x="192" y="29"/>
                </a:lnTo>
                <a:lnTo>
                  <a:pt x="192" y="29"/>
                </a:lnTo>
                <a:lnTo>
                  <a:pt x="192" y="29"/>
                </a:lnTo>
                <a:lnTo>
                  <a:pt x="192" y="29"/>
                </a:lnTo>
                <a:lnTo>
                  <a:pt x="192" y="29"/>
                </a:lnTo>
                <a:lnTo>
                  <a:pt x="192" y="29"/>
                </a:lnTo>
                <a:lnTo>
                  <a:pt x="193" y="29"/>
                </a:lnTo>
                <a:lnTo>
                  <a:pt x="193" y="30"/>
                </a:lnTo>
                <a:lnTo>
                  <a:pt x="193" y="30"/>
                </a:lnTo>
                <a:lnTo>
                  <a:pt x="193" y="30"/>
                </a:lnTo>
                <a:lnTo>
                  <a:pt x="193" y="30"/>
                </a:lnTo>
                <a:lnTo>
                  <a:pt x="193" y="30"/>
                </a:lnTo>
                <a:lnTo>
                  <a:pt x="193" y="30"/>
                </a:lnTo>
                <a:lnTo>
                  <a:pt x="193" y="30"/>
                </a:lnTo>
                <a:lnTo>
                  <a:pt x="193" y="30"/>
                </a:lnTo>
                <a:lnTo>
                  <a:pt x="194" y="30"/>
                </a:lnTo>
                <a:lnTo>
                  <a:pt x="194" y="30"/>
                </a:lnTo>
                <a:lnTo>
                  <a:pt x="194" y="30"/>
                </a:lnTo>
                <a:lnTo>
                  <a:pt x="194" y="30"/>
                </a:lnTo>
                <a:lnTo>
                  <a:pt x="194" y="30"/>
                </a:lnTo>
                <a:lnTo>
                  <a:pt x="194" y="30"/>
                </a:lnTo>
                <a:lnTo>
                  <a:pt x="195" y="30"/>
                </a:lnTo>
                <a:lnTo>
                  <a:pt x="195" y="30"/>
                </a:lnTo>
                <a:lnTo>
                  <a:pt x="195" y="30"/>
                </a:lnTo>
                <a:lnTo>
                  <a:pt x="197" y="30"/>
                </a:lnTo>
                <a:lnTo>
                  <a:pt x="197" y="30"/>
                </a:lnTo>
                <a:lnTo>
                  <a:pt x="197" y="30"/>
                </a:lnTo>
                <a:lnTo>
                  <a:pt x="197" y="30"/>
                </a:lnTo>
                <a:lnTo>
                  <a:pt x="197" y="30"/>
                </a:lnTo>
                <a:lnTo>
                  <a:pt x="197" y="30"/>
                </a:lnTo>
                <a:lnTo>
                  <a:pt x="198" y="30"/>
                </a:lnTo>
                <a:lnTo>
                  <a:pt x="198" y="30"/>
                </a:lnTo>
                <a:lnTo>
                  <a:pt x="198" y="30"/>
                </a:lnTo>
                <a:lnTo>
                  <a:pt x="198" y="30"/>
                </a:lnTo>
                <a:lnTo>
                  <a:pt x="198" y="31"/>
                </a:lnTo>
                <a:lnTo>
                  <a:pt x="198" y="31"/>
                </a:lnTo>
                <a:lnTo>
                  <a:pt x="199" y="31"/>
                </a:lnTo>
                <a:lnTo>
                  <a:pt x="199" y="31"/>
                </a:lnTo>
                <a:lnTo>
                  <a:pt x="199" y="31"/>
                </a:lnTo>
                <a:lnTo>
                  <a:pt x="199" y="31"/>
                </a:lnTo>
                <a:lnTo>
                  <a:pt x="199" y="31"/>
                </a:lnTo>
                <a:lnTo>
                  <a:pt x="199" y="31"/>
                </a:lnTo>
                <a:lnTo>
                  <a:pt x="199" y="31"/>
                </a:lnTo>
                <a:lnTo>
                  <a:pt x="199" y="31"/>
                </a:lnTo>
                <a:lnTo>
                  <a:pt x="199" y="31"/>
                </a:lnTo>
                <a:lnTo>
                  <a:pt x="200" y="31"/>
                </a:lnTo>
                <a:lnTo>
                  <a:pt x="200" y="31"/>
                </a:lnTo>
                <a:lnTo>
                  <a:pt x="200" y="31"/>
                </a:lnTo>
                <a:lnTo>
                  <a:pt x="201" y="31"/>
                </a:lnTo>
                <a:lnTo>
                  <a:pt x="201" y="31"/>
                </a:lnTo>
                <a:lnTo>
                  <a:pt x="201" y="31"/>
                </a:lnTo>
                <a:lnTo>
                  <a:pt x="201" y="31"/>
                </a:lnTo>
                <a:lnTo>
                  <a:pt x="201" y="32"/>
                </a:lnTo>
                <a:lnTo>
                  <a:pt x="201" y="32"/>
                </a:lnTo>
                <a:lnTo>
                  <a:pt x="202" y="32"/>
                </a:lnTo>
                <a:lnTo>
                  <a:pt x="202" y="32"/>
                </a:lnTo>
                <a:lnTo>
                  <a:pt x="202" y="32"/>
                </a:lnTo>
                <a:lnTo>
                  <a:pt x="203" y="32"/>
                </a:lnTo>
                <a:lnTo>
                  <a:pt x="203" y="32"/>
                </a:lnTo>
                <a:lnTo>
                  <a:pt x="203" y="32"/>
                </a:lnTo>
                <a:lnTo>
                  <a:pt x="203" y="32"/>
                </a:lnTo>
                <a:lnTo>
                  <a:pt x="203" y="32"/>
                </a:lnTo>
                <a:lnTo>
                  <a:pt x="203" y="32"/>
                </a:lnTo>
                <a:lnTo>
                  <a:pt x="203" y="32"/>
                </a:lnTo>
                <a:lnTo>
                  <a:pt x="203" y="32"/>
                </a:lnTo>
                <a:lnTo>
                  <a:pt x="203" y="32"/>
                </a:lnTo>
                <a:lnTo>
                  <a:pt x="203" y="32"/>
                </a:lnTo>
                <a:lnTo>
                  <a:pt x="203" y="32"/>
                </a:lnTo>
                <a:lnTo>
                  <a:pt x="203" y="32"/>
                </a:lnTo>
                <a:lnTo>
                  <a:pt x="204" y="32"/>
                </a:lnTo>
                <a:lnTo>
                  <a:pt x="204" y="33"/>
                </a:lnTo>
                <a:lnTo>
                  <a:pt x="204" y="33"/>
                </a:lnTo>
                <a:lnTo>
                  <a:pt x="204" y="33"/>
                </a:lnTo>
                <a:lnTo>
                  <a:pt x="204" y="33"/>
                </a:lnTo>
                <a:lnTo>
                  <a:pt x="204" y="33"/>
                </a:lnTo>
                <a:lnTo>
                  <a:pt x="205" y="33"/>
                </a:lnTo>
                <a:lnTo>
                  <a:pt x="205" y="33"/>
                </a:lnTo>
                <a:lnTo>
                  <a:pt x="205" y="33"/>
                </a:lnTo>
                <a:lnTo>
                  <a:pt x="206" y="33"/>
                </a:lnTo>
                <a:lnTo>
                  <a:pt x="206" y="33"/>
                </a:lnTo>
                <a:lnTo>
                  <a:pt x="206" y="33"/>
                </a:lnTo>
                <a:lnTo>
                  <a:pt x="206" y="33"/>
                </a:lnTo>
                <a:lnTo>
                  <a:pt x="206" y="33"/>
                </a:lnTo>
                <a:lnTo>
                  <a:pt x="206" y="33"/>
                </a:lnTo>
                <a:lnTo>
                  <a:pt x="208" y="33"/>
                </a:lnTo>
                <a:lnTo>
                  <a:pt x="208" y="34"/>
                </a:lnTo>
                <a:lnTo>
                  <a:pt x="208" y="34"/>
                </a:lnTo>
                <a:lnTo>
                  <a:pt x="208" y="34"/>
                </a:lnTo>
                <a:lnTo>
                  <a:pt x="208" y="34"/>
                </a:lnTo>
                <a:lnTo>
                  <a:pt x="208" y="34"/>
                </a:lnTo>
                <a:lnTo>
                  <a:pt x="208" y="34"/>
                </a:lnTo>
                <a:lnTo>
                  <a:pt x="208" y="34"/>
                </a:lnTo>
                <a:lnTo>
                  <a:pt x="208" y="34"/>
                </a:lnTo>
                <a:lnTo>
                  <a:pt x="209" y="34"/>
                </a:lnTo>
                <a:lnTo>
                  <a:pt x="209" y="34"/>
                </a:lnTo>
                <a:lnTo>
                  <a:pt x="209" y="34"/>
                </a:lnTo>
                <a:lnTo>
                  <a:pt x="209" y="34"/>
                </a:lnTo>
                <a:lnTo>
                  <a:pt x="209" y="35"/>
                </a:lnTo>
                <a:lnTo>
                  <a:pt x="209" y="35"/>
                </a:lnTo>
                <a:lnTo>
                  <a:pt x="210" y="35"/>
                </a:lnTo>
                <a:lnTo>
                  <a:pt x="210" y="35"/>
                </a:lnTo>
                <a:lnTo>
                  <a:pt x="210" y="35"/>
                </a:lnTo>
                <a:lnTo>
                  <a:pt x="210" y="35"/>
                </a:lnTo>
                <a:lnTo>
                  <a:pt x="210" y="35"/>
                </a:lnTo>
                <a:lnTo>
                  <a:pt x="210" y="35"/>
                </a:lnTo>
                <a:lnTo>
                  <a:pt x="210" y="35"/>
                </a:lnTo>
                <a:lnTo>
                  <a:pt x="210" y="35"/>
                </a:lnTo>
                <a:lnTo>
                  <a:pt x="210" y="35"/>
                </a:lnTo>
                <a:lnTo>
                  <a:pt x="211" y="35"/>
                </a:lnTo>
                <a:lnTo>
                  <a:pt x="211" y="35"/>
                </a:lnTo>
                <a:lnTo>
                  <a:pt x="211" y="35"/>
                </a:lnTo>
                <a:lnTo>
                  <a:pt x="212" y="35"/>
                </a:lnTo>
                <a:lnTo>
                  <a:pt x="212" y="36"/>
                </a:lnTo>
                <a:lnTo>
                  <a:pt x="212" y="36"/>
                </a:lnTo>
                <a:lnTo>
                  <a:pt x="212" y="36"/>
                </a:lnTo>
                <a:lnTo>
                  <a:pt x="212" y="36"/>
                </a:lnTo>
                <a:lnTo>
                  <a:pt x="212" y="36"/>
                </a:lnTo>
                <a:lnTo>
                  <a:pt x="215" y="36"/>
                </a:lnTo>
                <a:lnTo>
                  <a:pt x="215" y="36"/>
                </a:lnTo>
                <a:lnTo>
                  <a:pt x="215" y="36"/>
                </a:lnTo>
                <a:lnTo>
                  <a:pt x="215" y="36"/>
                </a:lnTo>
                <a:lnTo>
                  <a:pt x="215" y="36"/>
                </a:lnTo>
                <a:lnTo>
                  <a:pt x="215" y="36"/>
                </a:lnTo>
                <a:lnTo>
                  <a:pt x="216" y="36"/>
                </a:lnTo>
                <a:lnTo>
                  <a:pt x="216" y="36"/>
                </a:lnTo>
                <a:lnTo>
                  <a:pt x="216" y="36"/>
                </a:lnTo>
                <a:lnTo>
                  <a:pt x="216" y="36"/>
                </a:lnTo>
                <a:lnTo>
                  <a:pt x="216" y="36"/>
                </a:lnTo>
                <a:lnTo>
                  <a:pt x="216" y="36"/>
                </a:lnTo>
                <a:lnTo>
                  <a:pt x="217" y="36"/>
                </a:lnTo>
                <a:lnTo>
                  <a:pt x="217" y="37"/>
                </a:lnTo>
                <a:lnTo>
                  <a:pt x="217" y="37"/>
                </a:lnTo>
                <a:lnTo>
                  <a:pt x="217" y="37"/>
                </a:lnTo>
                <a:lnTo>
                  <a:pt x="217" y="37"/>
                </a:lnTo>
                <a:lnTo>
                  <a:pt x="217" y="37"/>
                </a:lnTo>
                <a:lnTo>
                  <a:pt x="218" y="37"/>
                </a:lnTo>
                <a:lnTo>
                  <a:pt x="218" y="37"/>
                </a:lnTo>
                <a:lnTo>
                  <a:pt x="218" y="37"/>
                </a:lnTo>
                <a:lnTo>
                  <a:pt x="218" y="37"/>
                </a:lnTo>
                <a:lnTo>
                  <a:pt x="218" y="37"/>
                </a:lnTo>
                <a:lnTo>
                  <a:pt x="218" y="37"/>
                </a:lnTo>
                <a:lnTo>
                  <a:pt x="219" y="37"/>
                </a:lnTo>
                <a:lnTo>
                  <a:pt x="219" y="37"/>
                </a:lnTo>
                <a:lnTo>
                  <a:pt x="219" y="37"/>
                </a:lnTo>
                <a:lnTo>
                  <a:pt x="219" y="37"/>
                </a:lnTo>
                <a:lnTo>
                  <a:pt x="219" y="37"/>
                </a:lnTo>
                <a:lnTo>
                  <a:pt x="219" y="37"/>
                </a:lnTo>
                <a:lnTo>
                  <a:pt x="221" y="37"/>
                </a:lnTo>
                <a:lnTo>
                  <a:pt x="221" y="38"/>
                </a:lnTo>
                <a:lnTo>
                  <a:pt x="221" y="38"/>
                </a:lnTo>
                <a:lnTo>
                  <a:pt x="222" y="38"/>
                </a:lnTo>
                <a:lnTo>
                  <a:pt x="222" y="38"/>
                </a:lnTo>
                <a:lnTo>
                  <a:pt x="222" y="38"/>
                </a:lnTo>
                <a:lnTo>
                  <a:pt x="226" y="38"/>
                </a:lnTo>
                <a:lnTo>
                  <a:pt x="226" y="38"/>
                </a:lnTo>
                <a:lnTo>
                  <a:pt x="226" y="38"/>
                </a:lnTo>
                <a:lnTo>
                  <a:pt x="227" y="38"/>
                </a:lnTo>
                <a:lnTo>
                  <a:pt x="227" y="38"/>
                </a:lnTo>
                <a:lnTo>
                  <a:pt x="227" y="38"/>
                </a:lnTo>
                <a:lnTo>
                  <a:pt x="228" y="38"/>
                </a:lnTo>
                <a:lnTo>
                  <a:pt x="228" y="38"/>
                </a:lnTo>
                <a:lnTo>
                  <a:pt x="228" y="38"/>
                </a:lnTo>
                <a:lnTo>
                  <a:pt x="228" y="38"/>
                </a:lnTo>
                <a:lnTo>
                  <a:pt x="228" y="38"/>
                </a:lnTo>
                <a:lnTo>
                  <a:pt x="228" y="38"/>
                </a:lnTo>
                <a:lnTo>
                  <a:pt x="228" y="38"/>
                </a:lnTo>
                <a:lnTo>
                  <a:pt x="228" y="39"/>
                </a:lnTo>
                <a:lnTo>
                  <a:pt x="228" y="39"/>
                </a:lnTo>
                <a:lnTo>
                  <a:pt x="230" y="39"/>
                </a:lnTo>
                <a:lnTo>
                  <a:pt x="230" y="39"/>
                </a:lnTo>
                <a:lnTo>
                  <a:pt x="230" y="39"/>
                </a:lnTo>
                <a:lnTo>
                  <a:pt x="230" y="39"/>
                </a:lnTo>
                <a:lnTo>
                  <a:pt x="230" y="39"/>
                </a:lnTo>
                <a:lnTo>
                  <a:pt x="230" y="39"/>
                </a:lnTo>
                <a:lnTo>
                  <a:pt x="231" y="39"/>
                </a:lnTo>
                <a:lnTo>
                  <a:pt x="231" y="39"/>
                </a:lnTo>
                <a:lnTo>
                  <a:pt x="231" y="39"/>
                </a:lnTo>
                <a:lnTo>
                  <a:pt x="231" y="39"/>
                </a:lnTo>
                <a:lnTo>
                  <a:pt x="231" y="39"/>
                </a:lnTo>
                <a:lnTo>
                  <a:pt x="231" y="39"/>
                </a:lnTo>
                <a:lnTo>
                  <a:pt x="232" y="39"/>
                </a:lnTo>
                <a:lnTo>
                  <a:pt x="232" y="40"/>
                </a:lnTo>
                <a:lnTo>
                  <a:pt x="232" y="40"/>
                </a:lnTo>
                <a:lnTo>
                  <a:pt x="234" y="40"/>
                </a:lnTo>
                <a:lnTo>
                  <a:pt x="234" y="40"/>
                </a:lnTo>
                <a:lnTo>
                  <a:pt x="234" y="40"/>
                </a:lnTo>
                <a:lnTo>
                  <a:pt x="235" y="40"/>
                </a:lnTo>
                <a:lnTo>
                  <a:pt x="235" y="40"/>
                </a:lnTo>
                <a:lnTo>
                  <a:pt x="235" y="40"/>
                </a:lnTo>
                <a:lnTo>
                  <a:pt x="237" y="40"/>
                </a:lnTo>
                <a:lnTo>
                  <a:pt x="237" y="40"/>
                </a:lnTo>
                <a:lnTo>
                  <a:pt x="237" y="40"/>
                </a:lnTo>
                <a:lnTo>
                  <a:pt x="238" y="40"/>
                </a:lnTo>
                <a:lnTo>
                  <a:pt x="238" y="40"/>
                </a:lnTo>
                <a:lnTo>
                  <a:pt x="238" y="40"/>
                </a:lnTo>
                <a:lnTo>
                  <a:pt x="239" y="40"/>
                </a:lnTo>
                <a:lnTo>
                  <a:pt x="239" y="40"/>
                </a:lnTo>
                <a:lnTo>
                  <a:pt x="239" y="40"/>
                </a:lnTo>
                <a:lnTo>
                  <a:pt x="239" y="40"/>
                </a:lnTo>
                <a:lnTo>
                  <a:pt x="239" y="41"/>
                </a:lnTo>
                <a:lnTo>
                  <a:pt x="239" y="41"/>
                </a:lnTo>
                <a:lnTo>
                  <a:pt x="240" y="41"/>
                </a:lnTo>
                <a:lnTo>
                  <a:pt x="240" y="41"/>
                </a:lnTo>
                <a:lnTo>
                  <a:pt x="240" y="41"/>
                </a:lnTo>
                <a:lnTo>
                  <a:pt x="240" y="41"/>
                </a:lnTo>
                <a:lnTo>
                  <a:pt x="240" y="41"/>
                </a:lnTo>
                <a:lnTo>
                  <a:pt x="240" y="41"/>
                </a:lnTo>
                <a:lnTo>
                  <a:pt x="241" y="41"/>
                </a:lnTo>
                <a:lnTo>
                  <a:pt x="241" y="41"/>
                </a:lnTo>
                <a:lnTo>
                  <a:pt x="241" y="41"/>
                </a:lnTo>
                <a:lnTo>
                  <a:pt x="241" y="41"/>
                </a:lnTo>
                <a:lnTo>
                  <a:pt x="241" y="42"/>
                </a:lnTo>
                <a:lnTo>
                  <a:pt x="241" y="42"/>
                </a:lnTo>
                <a:lnTo>
                  <a:pt x="242" y="42"/>
                </a:lnTo>
                <a:lnTo>
                  <a:pt x="242" y="42"/>
                </a:lnTo>
                <a:lnTo>
                  <a:pt x="242" y="42"/>
                </a:lnTo>
                <a:lnTo>
                  <a:pt x="244" y="42"/>
                </a:lnTo>
                <a:lnTo>
                  <a:pt x="244" y="42"/>
                </a:lnTo>
                <a:lnTo>
                  <a:pt x="244" y="42"/>
                </a:lnTo>
                <a:lnTo>
                  <a:pt x="245" y="42"/>
                </a:lnTo>
                <a:lnTo>
                  <a:pt x="245" y="42"/>
                </a:lnTo>
                <a:lnTo>
                  <a:pt x="245" y="42"/>
                </a:lnTo>
                <a:lnTo>
                  <a:pt x="245" y="42"/>
                </a:lnTo>
                <a:lnTo>
                  <a:pt x="245" y="42"/>
                </a:lnTo>
                <a:lnTo>
                  <a:pt x="245" y="42"/>
                </a:lnTo>
                <a:lnTo>
                  <a:pt x="245" y="42"/>
                </a:lnTo>
                <a:lnTo>
                  <a:pt x="245" y="42"/>
                </a:lnTo>
                <a:lnTo>
                  <a:pt x="245" y="42"/>
                </a:lnTo>
                <a:lnTo>
                  <a:pt x="246" y="42"/>
                </a:lnTo>
                <a:lnTo>
                  <a:pt x="246" y="42"/>
                </a:lnTo>
                <a:lnTo>
                  <a:pt x="246" y="42"/>
                </a:lnTo>
                <a:lnTo>
                  <a:pt x="246" y="42"/>
                </a:lnTo>
                <a:lnTo>
                  <a:pt x="246" y="42"/>
                </a:lnTo>
                <a:lnTo>
                  <a:pt x="246" y="42"/>
                </a:lnTo>
                <a:lnTo>
                  <a:pt x="246" y="42"/>
                </a:lnTo>
                <a:lnTo>
                  <a:pt x="246" y="43"/>
                </a:lnTo>
                <a:lnTo>
                  <a:pt x="246" y="43"/>
                </a:lnTo>
                <a:lnTo>
                  <a:pt x="246" y="43"/>
                </a:lnTo>
                <a:lnTo>
                  <a:pt x="246" y="43"/>
                </a:lnTo>
                <a:lnTo>
                  <a:pt x="246" y="43"/>
                </a:lnTo>
                <a:lnTo>
                  <a:pt x="246" y="43"/>
                </a:lnTo>
                <a:lnTo>
                  <a:pt x="246" y="43"/>
                </a:lnTo>
                <a:lnTo>
                  <a:pt x="246" y="43"/>
                </a:lnTo>
                <a:lnTo>
                  <a:pt x="247" y="43"/>
                </a:lnTo>
                <a:lnTo>
                  <a:pt x="247" y="43"/>
                </a:lnTo>
                <a:lnTo>
                  <a:pt x="247" y="43"/>
                </a:lnTo>
                <a:lnTo>
                  <a:pt x="254" y="43"/>
                </a:lnTo>
                <a:lnTo>
                  <a:pt x="254" y="43"/>
                </a:lnTo>
                <a:lnTo>
                  <a:pt x="254" y="43"/>
                </a:lnTo>
                <a:lnTo>
                  <a:pt x="255" y="43"/>
                </a:lnTo>
                <a:lnTo>
                  <a:pt x="255" y="44"/>
                </a:lnTo>
                <a:lnTo>
                  <a:pt x="255" y="44"/>
                </a:lnTo>
                <a:lnTo>
                  <a:pt x="255" y="44"/>
                </a:lnTo>
                <a:lnTo>
                  <a:pt x="255" y="44"/>
                </a:lnTo>
                <a:lnTo>
                  <a:pt x="255" y="44"/>
                </a:lnTo>
                <a:lnTo>
                  <a:pt x="257" y="44"/>
                </a:lnTo>
                <a:lnTo>
                  <a:pt x="257" y="44"/>
                </a:lnTo>
                <a:lnTo>
                  <a:pt x="257" y="44"/>
                </a:lnTo>
                <a:lnTo>
                  <a:pt x="258" y="44"/>
                </a:lnTo>
                <a:lnTo>
                  <a:pt x="258" y="44"/>
                </a:lnTo>
                <a:lnTo>
                  <a:pt x="258" y="44"/>
                </a:lnTo>
                <a:lnTo>
                  <a:pt x="260" y="44"/>
                </a:lnTo>
                <a:lnTo>
                  <a:pt x="260" y="44"/>
                </a:lnTo>
                <a:lnTo>
                  <a:pt x="260" y="44"/>
                </a:lnTo>
                <a:lnTo>
                  <a:pt x="261" y="44"/>
                </a:lnTo>
                <a:lnTo>
                  <a:pt x="261" y="44"/>
                </a:lnTo>
                <a:lnTo>
                  <a:pt x="261" y="44"/>
                </a:lnTo>
                <a:lnTo>
                  <a:pt x="261" y="44"/>
                </a:lnTo>
                <a:lnTo>
                  <a:pt x="261" y="45"/>
                </a:lnTo>
                <a:lnTo>
                  <a:pt x="261" y="45"/>
                </a:lnTo>
                <a:lnTo>
                  <a:pt x="262" y="45"/>
                </a:lnTo>
                <a:lnTo>
                  <a:pt x="262" y="45"/>
                </a:lnTo>
                <a:lnTo>
                  <a:pt x="262" y="45"/>
                </a:lnTo>
                <a:lnTo>
                  <a:pt x="262" y="45"/>
                </a:lnTo>
                <a:lnTo>
                  <a:pt x="262" y="45"/>
                </a:lnTo>
                <a:lnTo>
                  <a:pt x="262" y="45"/>
                </a:lnTo>
                <a:lnTo>
                  <a:pt x="263" y="45"/>
                </a:lnTo>
                <a:lnTo>
                  <a:pt x="263" y="45"/>
                </a:lnTo>
                <a:lnTo>
                  <a:pt x="263" y="45"/>
                </a:lnTo>
                <a:lnTo>
                  <a:pt x="264" y="45"/>
                </a:lnTo>
                <a:lnTo>
                  <a:pt x="264" y="46"/>
                </a:lnTo>
                <a:lnTo>
                  <a:pt x="264" y="46"/>
                </a:lnTo>
                <a:lnTo>
                  <a:pt x="264" y="46"/>
                </a:lnTo>
                <a:lnTo>
                  <a:pt x="264" y="46"/>
                </a:lnTo>
                <a:lnTo>
                  <a:pt x="264" y="46"/>
                </a:lnTo>
                <a:lnTo>
                  <a:pt x="265" y="46"/>
                </a:lnTo>
                <a:lnTo>
                  <a:pt x="265" y="46"/>
                </a:lnTo>
                <a:lnTo>
                  <a:pt x="265" y="46"/>
                </a:lnTo>
                <a:lnTo>
                  <a:pt x="265" y="46"/>
                </a:lnTo>
                <a:lnTo>
                  <a:pt x="265" y="46"/>
                </a:lnTo>
                <a:lnTo>
                  <a:pt x="265" y="46"/>
                </a:lnTo>
                <a:lnTo>
                  <a:pt x="266" y="46"/>
                </a:lnTo>
                <a:lnTo>
                  <a:pt x="266" y="46"/>
                </a:lnTo>
                <a:lnTo>
                  <a:pt x="266" y="46"/>
                </a:lnTo>
                <a:lnTo>
                  <a:pt x="266" y="46"/>
                </a:lnTo>
                <a:lnTo>
                  <a:pt x="266" y="46"/>
                </a:lnTo>
                <a:lnTo>
                  <a:pt x="266" y="46"/>
                </a:lnTo>
                <a:lnTo>
                  <a:pt x="267" y="46"/>
                </a:lnTo>
                <a:lnTo>
                  <a:pt x="267" y="46"/>
                </a:lnTo>
                <a:lnTo>
                  <a:pt x="267" y="46"/>
                </a:lnTo>
                <a:lnTo>
                  <a:pt x="268" y="46"/>
                </a:lnTo>
                <a:lnTo>
                  <a:pt x="268" y="47"/>
                </a:lnTo>
                <a:lnTo>
                  <a:pt x="268" y="47"/>
                </a:lnTo>
                <a:lnTo>
                  <a:pt x="269" y="47"/>
                </a:lnTo>
                <a:lnTo>
                  <a:pt x="269" y="47"/>
                </a:lnTo>
                <a:lnTo>
                  <a:pt x="269" y="47"/>
                </a:lnTo>
                <a:lnTo>
                  <a:pt x="270" y="47"/>
                </a:lnTo>
                <a:lnTo>
                  <a:pt x="270" y="47"/>
                </a:lnTo>
                <a:lnTo>
                  <a:pt x="270" y="47"/>
                </a:lnTo>
                <a:lnTo>
                  <a:pt x="270" y="47"/>
                </a:lnTo>
                <a:lnTo>
                  <a:pt x="270" y="48"/>
                </a:lnTo>
                <a:lnTo>
                  <a:pt x="270" y="48"/>
                </a:lnTo>
                <a:lnTo>
                  <a:pt x="271" y="48"/>
                </a:lnTo>
                <a:lnTo>
                  <a:pt x="271" y="48"/>
                </a:lnTo>
                <a:lnTo>
                  <a:pt x="271" y="48"/>
                </a:lnTo>
                <a:lnTo>
                  <a:pt x="271" y="48"/>
                </a:lnTo>
                <a:lnTo>
                  <a:pt x="271" y="48"/>
                </a:lnTo>
                <a:lnTo>
                  <a:pt x="271" y="48"/>
                </a:lnTo>
                <a:lnTo>
                  <a:pt x="271" y="48"/>
                </a:lnTo>
                <a:lnTo>
                  <a:pt x="271" y="48"/>
                </a:lnTo>
                <a:lnTo>
                  <a:pt x="271" y="48"/>
                </a:lnTo>
                <a:lnTo>
                  <a:pt x="271" y="48"/>
                </a:lnTo>
                <a:lnTo>
                  <a:pt x="271" y="48"/>
                </a:lnTo>
                <a:lnTo>
                  <a:pt x="271" y="48"/>
                </a:lnTo>
                <a:lnTo>
                  <a:pt x="272" y="48"/>
                </a:lnTo>
                <a:lnTo>
                  <a:pt x="272" y="48"/>
                </a:lnTo>
                <a:lnTo>
                  <a:pt x="272" y="48"/>
                </a:lnTo>
                <a:lnTo>
                  <a:pt x="272" y="48"/>
                </a:lnTo>
                <a:lnTo>
                  <a:pt x="272" y="48"/>
                </a:lnTo>
                <a:lnTo>
                  <a:pt x="272" y="48"/>
                </a:lnTo>
                <a:lnTo>
                  <a:pt x="272" y="48"/>
                </a:lnTo>
                <a:lnTo>
                  <a:pt x="272" y="48"/>
                </a:lnTo>
                <a:lnTo>
                  <a:pt x="272" y="48"/>
                </a:lnTo>
                <a:lnTo>
                  <a:pt x="273" y="48"/>
                </a:lnTo>
                <a:lnTo>
                  <a:pt x="273" y="48"/>
                </a:lnTo>
                <a:lnTo>
                  <a:pt x="273" y="48"/>
                </a:lnTo>
                <a:lnTo>
                  <a:pt x="274" y="48"/>
                </a:lnTo>
                <a:lnTo>
                  <a:pt x="274" y="49"/>
                </a:lnTo>
                <a:lnTo>
                  <a:pt x="274" y="49"/>
                </a:lnTo>
                <a:lnTo>
                  <a:pt x="274" y="49"/>
                </a:lnTo>
                <a:lnTo>
                  <a:pt x="274" y="49"/>
                </a:lnTo>
                <a:lnTo>
                  <a:pt x="274" y="49"/>
                </a:lnTo>
                <a:lnTo>
                  <a:pt x="275" y="49"/>
                </a:lnTo>
                <a:lnTo>
                  <a:pt x="275" y="49"/>
                </a:lnTo>
                <a:lnTo>
                  <a:pt x="275" y="49"/>
                </a:lnTo>
                <a:lnTo>
                  <a:pt x="275" y="49"/>
                </a:lnTo>
                <a:lnTo>
                  <a:pt x="275" y="49"/>
                </a:lnTo>
                <a:lnTo>
                  <a:pt x="275" y="49"/>
                </a:lnTo>
                <a:lnTo>
                  <a:pt x="275" y="49"/>
                </a:lnTo>
                <a:lnTo>
                  <a:pt x="275" y="49"/>
                </a:lnTo>
                <a:lnTo>
                  <a:pt x="275" y="49"/>
                </a:lnTo>
                <a:lnTo>
                  <a:pt x="275" y="49"/>
                </a:lnTo>
                <a:lnTo>
                  <a:pt x="275" y="49"/>
                </a:lnTo>
                <a:lnTo>
                  <a:pt x="275" y="49"/>
                </a:lnTo>
                <a:lnTo>
                  <a:pt x="276" y="49"/>
                </a:lnTo>
                <a:lnTo>
                  <a:pt x="276" y="49"/>
                </a:lnTo>
                <a:lnTo>
                  <a:pt x="276" y="49"/>
                </a:lnTo>
                <a:lnTo>
                  <a:pt x="276" y="49"/>
                </a:lnTo>
                <a:lnTo>
                  <a:pt x="276" y="49"/>
                </a:lnTo>
                <a:lnTo>
                  <a:pt x="276" y="49"/>
                </a:lnTo>
                <a:lnTo>
                  <a:pt x="277" y="49"/>
                </a:lnTo>
                <a:lnTo>
                  <a:pt x="277" y="49"/>
                </a:lnTo>
                <a:lnTo>
                  <a:pt x="277" y="49"/>
                </a:lnTo>
                <a:lnTo>
                  <a:pt x="277" y="49"/>
                </a:lnTo>
                <a:lnTo>
                  <a:pt x="277" y="49"/>
                </a:lnTo>
                <a:lnTo>
                  <a:pt x="277" y="49"/>
                </a:lnTo>
                <a:lnTo>
                  <a:pt x="277" y="49"/>
                </a:lnTo>
                <a:lnTo>
                  <a:pt x="277" y="50"/>
                </a:lnTo>
                <a:lnTo>
                  <a:pt x="277" y="50"/>
                </a:lnTo>
                <a:lnTo>
                  <a:pt x="277" y="50"/>
                </a:lnTo>
                <a:lnTo>
                  <a:pt x="277" y="50"/>
                </a:lnTo>
                <a:lnTo>
                  <a:pt x="277" y="50"/>
                </a:lnTo>
                <a:lnTo>
                  <a:pt x="277" y="50"/>
                </a:lnTo>
                <a:lnTo>
                  <a:pt x="277" y="50"/>
                </a:lnTo>
                <a:lnTo>
                  <a:pt x="277" y="50"/>
                </a:lnTo>
                <a:lnTo>
                  <a:pt x="277" y="50"/>
                </a:lnTo>
                <a:lnTo>
                  <a:pt x="277" y="50"/>
                </a:lnTo>
                <a:lnTo>
                  <a:pt x="277" y="50"/>
                </a:lnTo>
                <a:lnTo>
                  <a:pt x="278" y="50"/>
                </a:lnTo>
                <a:lnTo>
                  <a:pt x="278" y="50"/>
                </a:lnTo>
                <a:lnTo>
                  <a:pt x="278" y="50"/>
                </a:lnTo>
                <a:lnTo>
                  <a:pt x="278" y="50"/>
                </a:lnTo>
                <a:lnTo>
                  <a:pt x="278" y="50"/>
                </a:lnTo>
                <a:lnTo>
                  <a:pt x="278" y="50"/>
                </a:lnTo>
                <a:lnTo>
                  <a:pt x="279" y="50"/>
                </a:lnTo>
                <a:lnTo>
                  <a:pt x="279" y="50"/>
                </a:lnTo>
                <a:lnTo>
                  <a:pt x="279" y="50"/>
                </a:lnTo>
                <a:lnTo>
                  <a:pt x="279" y="50"/>
                </a:lnTo>
                <a:lnTo>
                  <a:pt x="279" y="50"/>
                </a:lnTo>
                <a:lnTo>
                  <a:pt x="279" y="50"/>
                </a:lnTo>
                <a:lnTo>
                  <a:pt x="280" y="50"/>
                </a:lnTo>
                <a:lnTo>
                  <a:pt x="280" y="50"/>
                </a:lnTo>
                <a:lnTo>
                  <a:pt x="280" y="50"/>
                </a:lnTo>
                <a:lnTo>
                  <a:pt x="280" y="50"/>
                </a:lnTo>
                <a:lnTo>
                  <a:pt x="280" y="50"/>
                </a:lnTo>
                <a:lnTo>
                  <a:pt x="280" y="50"/>
                </a:lnTo>
                <a:lnTo>
                  <a:pt x="281" y="50"/>
                </a:lnTo>
                <a:lnTo>
                  <a:pt x="281" y="50"/>
                </a:lnTo>
                <a:lnTo>
                  <a:pt x="281" y="50"/>
                </a:lnTo>
                <a:lnTo>
                  <a:pt x="282" y="50"/>
                </a:lnTo>
                <a:lnTo>
                  <a:pt x="282" y="50"/>
                </a:lnTo>
                <a:lnTo>
                  <a:pt x="282" y="50"/>
                </a:lnTo>
                <a:lnTo>
                  <a:pt x="283" y="50"/>
                </a:lnTo>
                <a:lnTo>
                  <a:pt x="283" y="50"/>
                </a:lnTo>
                <a:lnTo>
                  <a:pt x="283" y="50"/>
                </a:lnTo>
                <a:lnTo>
                  <a:pt x="284" y="50"/>
                </a:lnTo>
                <a:lnTo>
                  <a:pt x="284" y="50"/>
                </a:lnTo>
                <a:lnTo>
                  <a:pt x="284" y="50"/>
                </a:lnTo>
                <a:lnTo>
                  <a:pt x="284" y="50"/>
                </a:lnTo>
                <a:lnTo>
                  <a:pt x="284" y="50"/>
                </a:lnTo>
                <a:lnTo>
                  <a:pt x="284" y="50"/>
                </a:lnTo>
                <a:lnTo>
                  <a:pt x="285" y="50"/>
                </a:lnTo>
                <a:lnTo>
                  <a:pt x="285" y="51"/>
                </a:lnTo>
                <a:lnTo>
                  <a:pt x="285" y="51"/>
                </a:lnTo>
                <a:lnTo>
                  <a:pt x="285" y="51"/>
                </a:lnTo>
                <a:lnTo>
                  <a:pt x="285" y="51"/>
                </a:lnTo>
                <a:lnTo>
                  <a:pt x="285" y="51"/>
                </a:lnTo>
                <a:lnTo>
                  <a:pt x="285" y="51"/>
                </a:lnTo>
                <a:lnTo>
                  <a:pt x="285" y="51"/>
                </a:lnTo>
                <a:lnTo>
                  <a:pt x="285" y="51"/>
                </a:lnTo>
                <a:lnTo>
                  <a:pt x="285" y="51"/>
                </a:lnTo>
                <a:lnTo>
                  <a:pt x="285" y="51"/>
                </a:lnTo>
                <a:lnTo>
                  <a:pt x="285" y="51"/>
                </a:lnTo>
                <a:lnTo>
                  <a:pt x="285" y="51"/>
                </a:lnTo>
                <a:lnTo>
                  <a:pt x="285" y="51"/>
                </a:lnTo>
                <a:lnTo>
                  <a:pt x="285" y="51"/>
                </a:lnTo>
                <a:lnTo>
                  <a:pt x="286" y="51"/>
                </a:lnTo>
                <a:lnTo>
                  <a:pt x="286" y="51"/>
                </a:lnTo>
                <a:lnTo>
                  <a:pt x="286" y="51"/>
                </a:lnTo>
                <a:lnTo>
                  <a:pt x="286" y="51"/>
                </a:lnTo>
                <a:lnTo>
                  <a:pt x="286" y="52"/>
                </a:lnTo>
                <a:lnTo>
                  <a:pt x="286" y="52"/>
                </a:lnTo>
                <a:lnTo>
                  <a:pt x="286" y="52"/>
                </a:lnTo>
                <a:lnTo>
                  <a:pt x="286" y="52"/>
                </a:lnTo>
                <a:lnTo>
                  <a:pt x="286" y="52"/>
                </a:lnTo>
                <a:lnTo>
                  <a:pt x="287" y="52"/>
                </a:lnTo>
                <a:lnTo>
                  <a:pt x="287" y="52"/>
                </a:lnTo>
                <a:lnTo>
                  <a:pt x="287" y="52"/>
                </a:lnTo>
                <a:lnTo>
                  <a:pt x="288" y="52"/>
                </a:lnTo>
                <a:lnTo>
                  <a:pt x="288" y="52"/>
                </a:lnTo>
                <a:lnTo>
                  <a:pt x="288" y="52"/>
                </a:lnTo>
                <a:lnTo>
                  <a:pt x="288" y="52"/>
                </a:lnTo>
                <a:lnTo>
                  <a:pt x="288" y="52"/>
                </a:lnTo>
                <a:lnTo>
                  <a:pt x="288" y="52"/>
                </a:lnTo>
                <a:lnTo>
                  <a:pt x="289" y="52"/>
                </a:lnTo>
                <a:lnTo>
                  <a:pt x="289" y="52"/>
                </a:lnTo>
                <a:lnTo>
                  <a:pt x="289" y="52"/>
                </a:lnTo>
                <a:lnTo>
                  <a:pt x="289" y="52"/>
                </a:lnTo>
                <a:lnTo>
                  <a:pt x="289" y="52"/>
                </a:lnTo>
                <a:lnTo>
                  <a:pt x="289" y="52"/>
                </a:lnTo>
                <a:lnTo>
                  <a:pt x="290" y="52"/>
                </a:lnTo>
                <a:lnTo>
                  <a:pt x="290" y="52"/>
                </a:lnTo>
                <a:lnTo>
                  <a:pt x="290" y="52"/>
                </a:lnTo>
                <a:lnTo>
                  <a:pt x="290" y="52"/>
                </a:lnTo>
                <a:lnTo>
                  <a:pt x="290" y="52"/>
                </a:lnTo>
                <a:lnTo>
                  <a:pt x="290" y="52"/>
                </a:lnTo>
                <a:lnTo>
                  <a:pt x="290" y="52"/>
                </a:lnTo>
                <a:lnTo>
                  <a:pt x="290" y="52"/>
                </a:lnTo>
                <a:lnTo>
                  <a:pt x="290" y="52"/>
                </a:lnTo>
                <a:lnTo>
                  <a:pt x="291" y="52"/>
                </a:lnTo>
                <a:lnTo>
                  <a:pt x="291" y="52"/>
                </a:lnTo>
                <a:lnTo>
                  <a:pt x="291" y="52"/>
                </a:lnTo>
                <a:lnTo>
                  <a:pt x="291" y="52"/>
                </a:lnTo>
                <a:lnTo>
                  <a:pt x="291" y="52"/>
                </a:lnTo>
                <a:lnTo>
                  <a:pt x="291" y="52"/>
                </a:lnTo>
                <a:lnTo>
                  <a:pt x="292" y="52"/>
                </a:lnTo>
                <a:lnTo>
                  <a:pt x="292" y="52"/>
                </a:lnTo>
                <a:lnTo>
                  <a:pt x="292" y="52"/>
                </a:lnTo>
                <a:lnTo>
                  <a:pt x="293" y="52"/>
                </a:lnTo>
                <a:lnTo>
                  <a:pt x="293" y="52"/>
                </a:lnTo>
                <a:lnTo>
                  <a:pt x="293" y="52"/>
                </a:lnTo>
                <a:lnTo>
                  <a:pt x="294" y="52"/>
                </a:lnTo>
                <a:lnTo>
                  <a:pt x="294" y="53"/>
                </a:lnTo>
                <a:lnTo>
                  <a:pt x="294" y="53"/>
                </a:lnTo>
                <a:lnTo>
                  <a:pt x="294" y="53"/>
                </a:lnTo>
                <a:lnTo>
                  <a:pt x="294" y="53"/>
                </a:lnTo>
                <a:lnTo>
                  <a:pt x="294" y="53"/>
                </a:lnTo>
                <a:lnTo>
                  <a:pt x="295" y="53"/>
                </a:lnTo>
                <a:lnTo>
                  <a:pt x="295" y="53"/>
                </a:lnTo>
                <a:lnTo>
                  <a:pt x="295" y="53"/>
                </a:lnTo>
                <a:lnTo>
                  <a:pt x="295" y="53"/>
                </a:lnTo>
                <a:lnTo>
                  <a:pt x="295" y="53"/>
                </a:lnTo>
                <a:lnTo>
                  <a:pt x="295" y="53"/>
                </a:lnTo>
                <a:lnTo>
                  <a:pt x="296" y="53"/>
                </a:lnTo>
                <a:lnTo>
                  <a:pt x="296" y="53"/>
                </a:lnTo>
                <a:lnTo>
                  <a:pt x="296" y="53"/>
                </a:lnTo>
                <a:lnTo>
                  <a:pt x="297" y="53"/>
                </a:lnTo>
                <a:lnTo>
                  <a:pt x="297" y="54"/>
                </a:lnTo>
                <a:lnTo>
                  <a:pt x="297" y="54"/>
                </a:lnTo>
                <a:lnTo>
                  <a:pt x="299" y="54"/>
                </a:lnTo>
                <a:lnTo>
                  <a:pt x="299" y="54"/>
                </a:lnTo>
                <a:lnTo>
                  <a:pt x="299" y="54"/>
                </a:lnTo>
                <a:lnTo>
                  <a:pt x="299" y="54"/>
                </a:lnTo>
                <a:lnTo>
                  <a:pt x="299" y="54"/>
                </a:lnTo>
                <a:lnTo>
                  <a:pt x="299" y="54"/>
                </a:lnTo>
                <a:lnTo>
                  <a:pt x="299" y="54"/>
                </a:lnTo>
                <a:lnTo>
                  <a:pt x="299" y="54"/>
                </a:lnTo>
                <a:lnTo>
                  <a:pt x="299" y="54"/>
                </a:lnTo>
                <a:lnTo>
                  <a:pt x="300" y="54"/>
                </a:lnTo>
                <a:lnTo>
                  <a:pt x="300" y="54"/>
                </a:lnTo>
                <a:lnTo>
                  <a:pt x="300" y="54"/>
                </a:lnTo>
                <a:lnTo>
                  <a:pt x="301" y="54"/>
                </a:lnTo>
                <a:lnTo>
                  <a:pt x="301" y="54"/>
                </a:lnTo>
                <a:lnTo>
                  <a:pt x="301" y="54"/>
                </a:lnTo>
                <a:lnTo>
                  <a:pt x="301" y="54"/>
                </a:lnTo>
                <a:lnTo>
                  <a:pt x="301" y="54"/>
                </a:lnTo>
                <a:lnTo>
                  <a:pt x="301" y="54"/>
                </a:lnTo>
                <a:lnTo>
                  <a:pt x="303" y="54"/>
                </a:lnTo>
                <a:lnTo>
                  <a:pt x="303" y="54"/>
                </a:lnTo>
                <a:lnTo>
                  <a:pt x="303" y="54"/>
                </a:lnTo>
                <a:lnTo>
                  <a:pt x="305" y="54"/>
                </a:lnTo>
                <a:lnTo>
                  <a:pt x="305" y="54"/>
                </a:lnTo>
                <a:lnTo>
                  <a:pt x="305" y="54"/>
                </a:lnTo>
                <a:lnTo>
                  <a:pt x="306" y="54"/>
                </a:lnTo>
                <a:lnTo>
                  <a:pt x="306" y="55"/>
                </a:lnTo>
                <a:lnTo>
                  <a:pt x="306" y="55"/>
                </a:lnTo>
                <a:lnTo>
                  <a:pt x="307" y="55"/>
                </a:lnTo>
                <a:lnTo>
                  <a:pt x="307" y="55"/>
                </a:lnTo>
                <a:lnTo>
                  <a:pt x="307" y="55"/>
                </a:lnTo>
                <a:lnTo>
                  <a:pt x="307" y="55"/>
                </a:lnTo>
                <a:lnTo>
                  <a:pt x="307" y="55"/>
                </a:lnTo>
                <a:lnTo>
                  <a:pt x="307" y="55"/>
                </a:lnTo>
                <a:lnTo>
                  <a:pt x="308" y="55"/>
                </a:lnTo>
                <a:lnTo>
                  <a:pt x="308" y="55"/>
                </a:lnTo>
                <a:lnTo>
                  <a:pt x="308" y="55"/>
                </a:lnTo>
                <a:lnTo>
                  <a:pt x="309" y="55"/>
                </a:lnTo>
                <a:lnTo>
                  <a:pt x="309" y="55"/>
                </a:lnTo>
                <a:lnTo>
                  <a:pt x="309" y="55"/>
                </a:lnTo>
                <a:lnTo>
                  <a:pt x="309" y="55"/>
                </a:lnTo>
                <a:lnTo>
                  <a:pt x="309" y="55"/>
                </a:lnTo>
                <a:lnTo>
                  <a:pt x="309" y="55"/>
                </a:lnTo>
                <a:lnTo>
                  <a:pt x="309" y="55"/>
                </a:lnTo>
                <a:lnTo>
                  <a:pt x="309" y="56"/>
                </a:lnTo>
                <a:lnTo>
                  <a:pt x="309" y="56"/>
                </a:lnTo>
                <a:lnTo>
                  <a:pt x="310" y="56"/>
                </a:lnTo>
                <a:lnTo>
                  <a:pt x="310" y="56"/>
                </a:lnTo>
                <a:lnTo>
                  <a:pt x="310" y="56"/>
                </a:lnTo>
                <a:lnTo>
                  <a:pt x="311" y="56"/>
                </a:lnTo>
                <a:lnTo>
                  <a:pt x="311" y="56"/>
                </a:lnTo>
                <a:lnTo>
                  <a:pt x="311" y="56"/>
                </a:lnTo>
                <a:lnTo>
                  <a:pt x="311" y="56"/>
                </a:lnTo>
                <a:lnTo>
                  <a:pt x="311" y="56"/>
                </a:lnTo>
                <a:lnTo>
                  <a:pt x="311" y="56"/>
                </a:lnTo>
                <a:lnTo>
                  <a:pt x="311" y="56"/>
                </a:lnTo>
                <a:lnTo>
                  <a:pt x="311" y="56"/>
                </a:lnTo>
                <a:lnTo>
                  <a:pt x="311" y="56"/>
                </a:lnTo>
                <a:lnTo>
                  <a:pt x="312" y="56"/>
                </a:lnTo>
                <a:lnTo>
                  <a:pt x="312" y="57"/>
                </a:lnTo>
                <a:lnTo>
                  <a:pt x="312" y="57"/>
                </a:lnTo>
                <a:lnTo>
                  <a:pt x="312" y="57"/>
                </a:lnTo>
                <a:lnTo>
                  <a:pt x="312" y="57"/>
                </a:lnTo>
                <a:lnTo>
                  <a:pt x="312" y="57"/>
                </a:lnTo>
                <a:lnTo>
                  <a:pt x="313" y="57"/>
                </a:lnTo>
                <a:lnTo>
                  <a:pt x="313" y="57"/>
                </a:lnTo>
                <a:lnTo>
                  <a:pt x="313" y="57"/>
                </a:lnTo>
                <a:lnTo>
                  <a:pt x="314" y="57"/>
                </a:lnTo>
                <a:lnTo>
                  <a:pt x="314" y="57"/>
                </a:lnTo>
                <a:lnTo>
                  <a:pt x="314" y="57"/>
                </a:lnTo>
                <a:lnTo>
                  <a:pt x="314" y="57"/>
                </a:lnTo>
                <a:lnTo>
                  <a:pt x="314" y="57"/>
                </a:lnTo>
                <a:lnTo>
                  <a:pt x="314" y="57"/>
                </a:lnTo>
                <a:lnTo>
                  <a:pt x="315" y="57"/>
                </a:lnTo>
                <a:lnTo>
                  <a:pt x="315" y="57"/>
                </a:lnTo>
                <a:lnTo>
                  <a:pt x="315" y="57"/>
                </a:lnTo>
                <a:lnTo>
                  <a:pt x="316" y="57"/>
                </a:lnTo>
                <a:lnTo>
                  <a:pt x="316" y="57"/>
                </a:lnTo>
                <a:lnTo>
                  <a:pt x="316" y="57"/>
                </a:lnTo>
                <a:lnTo>
                  <a:pt x="316" y="57"/>
                </a:lnTo>
                <a:lnTo>
                  <a:pt x="316" y="57"/>
                </a:lnTo>
                <a:lnTo>
                  <a:pt x="316" y="57"/>
                </a:lnTo>
                <a:lnTo>
                  <a:pt x="317" y="57"/>
                </a:lnTo>
                <a:lnTo>
                  <a:pt x="317" y="57"/>
                </a:lnTo>
                <a:lnTo>
                  <a:pt x="317" y="57"/>
                </a:lnTo>
                <a:lnTo>
                  <a:pt x="320" y="57"/>
                </a:lnTo>
                <a:lnTo>
                  <a:pt x="320" y="57"/>
                </a:lnTo>
                <a:lnTo>
                  <a:pt x="320" y="57"/>
                </a:lnTo>
                <a:lnTo>
                  <a:pt x="321" y="57"/>
                </a:lnTo>
                <a:lnTo>
                  <a:pt x="321" y="57"/>
                </a:lnTo>
                <a:lnTo>
                  <a:pt x="321" y="57"/>
                </a:lnTo>
                <a:lnTo>
                  <a:pt x="321" y="57"/>
                </a:lnTo>
                <a:lnTo>
                  <a:pt x="321" y="57"/>
                </a:lnTo>
                <a:lnTo>
                  <a:pt x="321" y="57"/>
                </a:lnTo>
                <a:lnTo>
                  <a:pt x="321" y="57"/>
                </a:lnTo>
                <a:lnTo>
                  <a:pt x="321" y="58"/>
                </a:lnTo>
                <a:lnTo>
                  <a:pt x="321" y="58"/>
                </a:lnTo>
                <a:lnTo>
                  <a:pt x="322" y="58"/>
                </a:lnTo>
                <a:lnTo>
                  <a:pt x="322" y="58"/>
                </a:lnTo>
                <a:lnTo>
                  <a:pt x="322" y="58"/>
                </a:lnTo>
                <a:lnTo>
                  <a:pt x="322" y="58"/>
                </a:lnTo>
                <a:lnTo>
                  <a:pt x="322" y="58"/>
                </a:lnTo>
                <a:lnTo>
                  <a:pt x="322" y="58"/>
                </a:lnTo>
                <a:lnTo>
                  <a:pt x="323" y="58"/>
                </a:lnTo>
                <a:lnTo>
                  <a:pt x="323" y="58"/>
                </a:lnTo>
                <a:lnTo>
                  <a:pt x="323" y="58"/>
                </a:lnTo>
                <a:lnTo>
                  <a:pt x="323" y="58"/>
                </a:lnTo>
                <a:lnTo>
                  <a:pt x="323" y="58"/>
                </a:lnTo>
                <a:lnTo>
                  <a:pt x="323" y="58"/>
                </a:lnTo>
                <a:lnTo>
                  <a:pt x="324" y="58"/>
                </a:lnTo>
                <a:lnTo>
                  <a:pt x="324" y="59"/>
                </a:lnTo>
                <a:lnTo>
                  <a:pt x="324" y="59"/>
                </a:lnTo>
                <a:lnTo>
                  <a:pt x="325" y="59"/>
                </a:lnTo>
                <a:lnTo>
                  <a:pt x="325" y="59"/>
                </a:lnTo>
                <a:lnTo>
                  <a:pt x="325" y="59"/>
                </a:lnTo>
                <a:lnTo>
                  <a:pt x="325" y="59"/>
                </a:lnTo>
                <a:lnTo>
                  <a:pt x="325" y="59"/>
                </a:lnTo>
                <a:lnTo>
                  <a:pt x="325" y="59"/>
                </a:lnTo>
                <a:lnTo>
                  <a:pt x="326" y="59"/>
                </a:lnTo>
                <a:lnTo>
                  <a:pt x="326" y="59"/>
                </a:lnTo>
                <a:lnTo>
                  <a:pt x="326" y="59"/>
                </a:lnTo>
                <a:lnTo>
                  <a:pt x="326" y="59"/>
                </a:lnTo>
                <a:lnTo>
                  <a:pt x="326" y="59"/>
                </a:lnTo>
                <a:lnTo>
                  <a:pt x="326" y="59"/>
                </a:lnTo>
                <a:lnTo>
                  <a:pt x="330" y="59"/>
                </a:lnTo>
                <a:lnTo>
                  <a:pt x="330" y="60"/>
                </a:lnTo>
                <a:lnTo>
                  <a:pt x="330" y="60"/>
                </a:lnTo>
                <a:lnTo>
                  <a:pt x="330" y="60"/>
                </a:lnTo>
                <a:lnTo>
                  <a:pt x="330" y="60"/>
                </a:lnTo>
                <a:lnTo>
                  <a:pt x="330" y="60"/>
                </a:lnTo>
                <a:lnTo>
                  <a:pt x="332" y="60"/>
                </a:lnTo>
                <a:lnTo>
                  <a:pt x="332" y="60"/>
                </a:lnTo>
                <a:lnTo>
                  <a:pt x="332" y="60"/>
                </a:lnTo>
                <a:lnTo>
                  <a:pt x="332" y="60"/>
                </a:lnTo>
                <a:lnTo>
                  <a:pt x="332" y="60"/>
                </a:lnTo>
                <a:lnTo>
                  <a:pt x="332" y="60"/>
                </a:lnTo>
                <a:lnTo>
                  <a:pt x="332" y="60"/>
                </a:lnTo>
                <a:lnTo>
                  <a:pt x="332" y="60"/>
                </a:lnTo>
                <a:lnTo>
                  <a:pt x="332" y="60"/>
                </a:lnTo>
                <a:lnTo>
                  <a:pt x="332" y="60"/>
                </a:lnTo>
                <a:lnTo>
                  <a:pt x="332" y="60"/>
                </a:lnTo>
                <a:lnTo>
                  <a:pt x="332" y="60"/>
                </a:lnTo>
                <a:lnTo>
                  <a:pt x="332" y="60"/>
                </a:lnTo>
                <a:lnTo>
                  <a:pt x="332" y="60"/>
                </a:lnTo>
                <a:lnTo>
                  <a:pt x="332" y="60"/>
                </a:lnTo>
                <a:lnTo>
                  <a:pt x="333" y="60"/>
                </a:lnTo>
                <a:lnTo>
                  <a:pt x="333" y="60"/>
                </a:lnTo>
                <a:lnTo>
                  <a:pt x="333" y="60"/>
                </a:lnTo>
                <a:lnTo>
                  <a:pt x="334" y="60"/>
                </a:lnTo>
                <a:lnTo>
                  <a:pt x="334" y="61"/>
                </a:lnTo>
                <a:lnTo>
                  <a:pt x="334" y="61"/>
                </a:lnTo>
                <a:lnTo>
                  <a:pt x="334" y="61"/>
                </a:lnTo>
                <a:lnTo>
                  <a:pt x="334" y="61"/>
                </a:lnTo>
                <a:lnTo>
                  <a:pt x="334" y="61"/>
                </a:lnTo>
                <a:lnTo>
                  <a:pt x="335" y="61"/>
                </a:lnTo>
                <a:lnTo>
                  <a:pt x="335" y="61"/>
                </a:lnTo>
                <a:lnTo>
                  <a:pt x="335" y="61"/>
                </a:lnTo>
                <a:lnTo>
                  <a:pt x="336" y="61"/>
                </a:lnTo>
                <a:lnTo>
                  <a:pt x="336" y="61"/>
                </a:lnTo>
                <a:lnTo>
                  <a:pt x="336" y="61"/>
                </a:lnTo>
                <a:lnTo>
                  <a:pt x="337" y="61"/>
                </a:lnTo>
                <a:lnTo>
                  <a:pt x="337" y="61"/>
                </a:lnTo>
                <a:lnTo>
                  <a:pt x="337" y="61"/>
                </a:lnTo>
                <a:lnTo>
                  <a:pt x="337" y="61"/>
                </a:lnTo>
                <a:lnTo>
                  <a:pt x="337" y="61"/>
                </a:lnTo>
                <a:lnTo>
                  <a:pt x="337" y="61"/>
                </a:lnTo>
                <a:lnTo>
                  <a:pt x="341" y="61"/>
                </a:lnTo>
                <a:lnTo>
                  <a:pt x="341" y="61"/>
                </a:lnTo>
                <a:lnTo>
                  <a:pt x="341" y="61"/>
                </a:lnTo>
                <a:lnTo>
                  <a:pt x="341" y="61"/>
                </a:lnTo>
                <a:lnTo>
                  <a:pt x="341" y="61"/>
                </a:lnTo>
                <a:lnTo>
                  <a:pt x="341" y="61"/>
                </a:lnTo>
                <a:lnTo>
                  <a:pt x="341" y="61"/>
                </a:lnTo>
                <a:lnTo>
                  <a:pt x="341" y="61"/>
                </a:lnTo>
                <a:lnTo>
                  <a:pt x="341" y="61"/>
                </a:lnTo>
                <a:lnTo>
                  <a:pt x="342" y="61"/>
                </a:lnTo>
                <a:lnTo>
                  <a:pt x="342" y="62"/>
                </a:lnTo>
                <a:lnTo>
                  <a:pt x="342" y="62"/>
                </a:lnTo>
                <a:lnTo>
                  <a:pt x="344" y="62"/>
                </a:lnTo>
                <a:lnTo>
                  <a:pt x="344" y="62"/>
                </a:lnTo>
                <a:lnTo>
                  <a:pt x="344" y="62"/>
                </a:lnTo>
                <a:lnTo>
                  <a:pt x="345" y="62"/>
                </a:lnTo>
                <a:lnTo>
                  <a:pt x="345" y="62"/>
                </a:lnTo>
                <a:lnTo>
                  <a:pt x="345" y="62"/>
                </a:lnTo>
                <a:lnTo>
                  <a:pt x="346" y="62"/>
                </a:lnTo>
                <a:lnTo>
                  <a:pt x="346" y="63"/>
                </a:lnTo>
                <a:lnTo>
                  <a:pt x="346" y="63"/>
                </a:lnTo>
                <a:lnTo>
                  <a:pt x="347" y="63"/>
                </a:lnTo>
                <a:lnTo>
                  <a:pt x="347" y="63"/>
                </a:lnTo>
                <a:lnTo>
                  <a:pt x="347" y="63"/>
                </a:lnTo>
                <a:lnTo>
                  <a:pt x="348" y="63"/>
                </a:lnTo>
                <a:lnTo>
                  <a:pt x="348" y="63"/>
                </a:lnTo>
                <a:lnTo>
                  <a:pt x="348" y="63"/>
                </a:lnTo>
                <a:lnTo>
                  <a:pt x="349" y="63"/>
                </a:lnTo>
                <a:lnTo>
                  <a:pt x="349" y="63"/>
                </a:lnTo>
                <a:lnTo>
                  <a:pt x="349" y="63"/>
                </a:lnTo>
                <a:lnTo>
                  <a:pt x="350" y="63"/>
                </a:lnTo>
                <a:lnTo>
                  <a:pt x="350" y="63"/>
                </a:lnTo>
                <a:lnTo>
                  <a:pt x="350" y="63"/>
                </a:lnTo>
                <a:lnTo>
                  <a:pt x="350" y="63"/>
                </a:lnTo>
                <a:lnTo>
                  <a:pt x="350" y="63"/>
                </a:lnTo>
                <a:lnTo>
                  <a:pt x="350" y="63"/>
                </a:lnTo>
                <a:lnTo>
                  <a:pt x="352" y="63"/>
                </a:lnTo>
                <a:lnTo>
                  <a:pt x="352" y="64"/>
                </a:lnTo>
                <a:lnTo>
                  <a:pt x="352" y="64"/>
                </a:lnTo>
                <a:lnTo>
                  <a:pt x="354" y="64"/>
                </a:lnTo>
                <a:lnTo>
                  <a:pt x="354" y="64"/>
                </a:lnTo>
                <a:lnTo>
                  <a:pt x="354" y="64"/>
                </a:lnTo>
                <a:lnTo>
                  <a:pt x="355" y="64"/>
                </a:lnTo>
                <a:lnTo>
                  <a:pt x="355" y="64"/>
                </a:lnTo>
                <a:lnTo>
                  <a:pt x="355" y="64"/>
                </a:lnTo>
                <a:lnTo>
                  <a:pt x="355" y="64"/>
                </a:lnTo>
                <a:lnTo>
                  <a:pt x="355" y="64"/>
                </a:lnTo>
                <a:lnTo>
                  <a:pt x="355" y="64"/>
                </a:lnTo>
                <a:lnTo>
                  <a:pt x="355" y="64"/>
                </a:lnTo>
                <a:lnTo>
                  <a:pt x="355" y="65"/>
                </a:lnTo>
                <a:lnTo>
                  <a:pt x="355" y="65"/>
                </a:lnTo>
                <a:lnTo>
                  <a:pt x="356" y="65"/>
                </a:lnTo>
                <a:lnTo>
                  <a:pt x="356" y="65"/>
                </a:lnTo>
                <a:lnTo>
                  <a:pt x="356" y="65"/>
                </a:lnTo>
                <a:lnTo>
                  <a:pt x="359" y="65"/>
                </a:lnTo>
                <a:lnTo>
                  <a:pt x="359" y="65"/>
                </a:lnTo>
                <a:lnTo>
                  <a:pt x="359" y="65"/>
                </a:lnTo>
                <a:lnTo>
                  <a:pt x="359" y="65"/>
                </a:lnTo>
                <a:lnTo>
                  <a:pt x="359" y="65"/>
                </a:lnTo>
                <a:lnTo>
                  <a:pt x="359" y="65"/>
                </a:lnTo>
                <a:lnTo>
                  <a:pt x="360" y="65"/>
                </a:lnTo>
                <a:lnTo>
                  <a:pt x="360" y="65"/>
                </a:lnTo>
                <a:lnTo>
                  <a:pt x="360" y="65"/>
                </a:lnTo>
                <a:lnTo>
                  <a:pt x="360" y="65"/>
                </a:lnTo>
                <a:lnTo>
                  <a:pt x="360" y="65"/>
                </a:lnTo>
                <a:lnTo>
                  <a:pt x="360" y="65"/>
                </a:lnTo>
                <a:lnTo>
                  <a:pt x="363" y="65"/>
                </a:lnTo>
                <a:lnTo>
                  <a:pt x="363" y="65"/>
                </a:lnTo>
                <a:lnTo>
                  <a:pt x="363" y="65"/>
                </a:lnTo>
                <a:lnTo>
                  <a:pt x="363" y="65"/>
                </a:lnTo>
                <a:lnTo>
                  <a:pt x="363" y="65"/>
                </a:lnTo>
                <a:lnTo>
                  <a:pt x="363" y="65"/>
                </a:lnTo>
                <a:lnTo>
                  <a:pt x="365" y="65"/>
                </a:lnTo>
                <a:lnTo>
                  <a:pt x="365" y="65"/>
                </a:lnTo>
                <a:lnTo>
                  <a:pt x="365" y="65"/>
                </a:lnTo>
                <a:lnTo>
                  <a:pt x="367" y="65"/>
                </a:lnTo>
                <a:lnTo>
                  <a:pt x="367" y="65"/>
                </a:lnTo>
                <a:lnTo>
                  <a:pt x="367" y="65"/>
                </a:lnTo>
                <a:lnTo>
                  <a:pt x="367" y="65"/>
                </a:lnTo>
                <a:lnTo>
                  <a:pt x="367" y="65"/>
                </a:lnTo>
                <a:lnTo>
                  <a:pt x="367" y="65"/>
                </a:lnTo>
                <a:lnTo>
                  <a:pt x="367" y="65"/>
                </a:lnTo>
                <a:lnTo>
                  <a:pt x="367" y="65"/>
                </a:lnTo>
                <a:lnTo>
                  <a:pt x="367" y="65"/>
                </a:lnTo>
                <a:lnTo>
                  <a:pt x="367" y="65"/>
                </a:lnTo>
                <a:lnTo>
                  <a:pt x="367" y="65"/>
                </a:lnTo>
                <a:lnTo>
                  <a:pt x="367" y="65"/>
                </a:lnTo>
                <a:lnTo>
                  <a:pt x="368" y="65"/>
                </a:lnTo>
                <a:lnTo>
                  <a:pt x="368" y="65"/>
                </a:lnTo>
                <a:lnTo>
                  <a:pt x="368" y="65"/>
                </a:lnTo>
                <a:lnTo>
                  <a:pt x="368" y="65"/>
                </a:lnTo>
                <a:lnTo>
                  <a:pt x="368" y="65"/>
                </a:lnTo>
                <a:lnTo>
                  <a:pt x="368" y="65"/>
                </a:lnTo>
                <a:lnTo>
                  <a:pt x="369" y="65"/>
                </a:lnTo>
                <a:lnTo>
                  <a:pt x="369" y="66"/>
                </a:lnTo>
                <a:lnTo>
                  <a:pt x="369" y="66"/>
                </a:lnTo>
                <a:lnTo>
                  <a:pt x="369" y="66"/>
                </a:lnTo>
                <a:lnTo>
                  <a:pt x="369" y="66"/>
                </a:lnTo>
                <a:lnTo>
                  <a:pt x="369" y="66"/>
                </a:lnTo>
                <a:lnTo>
                  <a:pt x="370" y="66"/>
                </a:lnTo>
                <a:lnTo>
                  <a:pt x="370" y="66"/>
                </a:lnTo>
                <a:lnTo>
                  <a:pt x="370" y="66"/>
                </a:lnTo>
                <a:lnTo>
                  <a:pt x="371" y="66"/>
                </a:lnTo>
                <a:lnTo>
                  <a:pt x="371" y="66"/>
                </a:lnTo>
                <a:lnTo>
                  <a:pt x="371" y="66"/>
                </a:lnTo>
                <a:lnTo>
                  <a:pt x="371" y="66"/>
                </a:lnTo>
                <a:lnTo>
                  <a:pt x="371" y="66"/>
                </a:lnTo>
                <a:lnTo>
                  <a:pt x="371" y="66"/>
                </a:lnTo>
                <a:lnTo>
                  <a:pt x="372" y="66"/>
                </a:lnTo>
                <a:lnTo>
                  <a:pt x="372" y="66"/>
                </a:lnTo>
                <a:lnTo>
                  <a:pt x="372" y="66"/>
                </a:lnTo>
                <a:lnTo>
                  <a:pt x="372" y="66"/>
                </a:lnTo>
                <a:lnTo>
                  <a:pt x="372" y="66"/>
                </a:lnTo>
                <a:lnTo>
                  <a:pt x="372" y="66"/>
                </a:lnTo>
                <a:lnTo>
                  <a:pt x="373" y="66"/>
                </a:lnTo>
                <a:lnTo>
                  <a:pt x="373" y="66"/>
                </a:lnTo>
                <a:lnTo>
                  <a:pt x="373" y="66"/>
                </a:lnTo>
                <a:lnTo>
                  <a:pt x="373" y="66"/>
                </a:lnTo>
                <a:lnTo>
                  <a:pt x="373" y="66"/>
                </a:lnTo>
                <a:lnTo>
                  <a:pt x="373" y="66"/>
                </a:lnTo>
                <a:lnTo>
                  <a:pt x="373" y="66"/>
                </a:lnTo>
                <a:lnTo>
                  <a:pt x="373" y="66"/>
                </a:lnTo>
                <a:lnTo>
                  <a:pt x="373" y="66"/>
                </a:lnTo>
                <a:lnTo>
                  <a:pt x="373" y="66"/>
                </a:lnTo>
                <a:lnTo>
                  <a:pt x="373" y="66"/>
                </a:lnTo>
                <a:lnTo>
                  <a:pt x="373" y="66"/>
                </a:lnTo>
                <a:lnTo>
                  <a:pt x="374" y="66"/>
                </a:lnTo>
                <a:lnTo>
                  <a:pt x="374" y="66"/>
                </a:lnTo>
                <a:lnTo>
                  <a:pt x="374" y="66"/>
                </a:lnTo>
                <a:lnTo>
                  <a:pt x="374" y="66"/>
                </a:lnTo>
                <a:lnTo>
                  <a:pt x="374" y="66"/>
                </a:lnTo>
                <a:lnTo>
                  <a:pt x="374" y="66"/>
                </a:lnTo>
                <a:lnTo>
                  <a:pt x="374" y="66"/>
                </a:lnTo>
                <a:lnTo>
                  <a:pt x="374" y="66"/>
                </a:lnTo>
                <a:lnTo>
                  <a:pt x="374" y="66"/>
                </a:lnTo>
                <a:lnTo>
                  <a:pt x="375" y="66"/>
                </a:lnTo>
                <a:lnTo>
                  <a:pt x="375" y="66"/>
                </a:lnTo>
                <a:lnTo>
                  <a:pt x="375" y="66"/>
                </a:lnTo>
                <a:lnTo>
                  <a:pt x="375" y="66"/>
                </a:lnTo>
                <a:lnTo>
                  <a:pt x="375" y="66"/>
                </a:lnTo>
                <a:lnTo>
                  <a:pt x="375" y="66"/>
                </a:lnTo>
                <a:lnTo>
                  <a:pt x="376" y="66"/>
                </a:lnTo>
                <a:lnTo>
                  <a:pt x="376" y="66"/>
                </a:lnTo>
                <a:lnTo>
                  <a:pt x="376" y="66"/>
                </a:lnTo>
                <a:lnTo>
                  <a:pt x="376" y="66"/>
                </a:lnTo>
                <a:lnTo>
                  <a:pt x="376" y="66"/>
                </a:lnTo>
                <a:lnTo>
                  <a:pt x="376" y="66"/>
                </a:lnTo>
                <a:lnTo>
                  <a:pt x="376" y="66"/>
                </a:lnTo>
                <a:lnTo>
                  <a:pt x="376" y="66"/>
                </a:lnTo>
                <a:lnTo>
                  <a:pt x="376" y="66"/>
                </a:lnTo>
                <a:lnTo>
                  <a:pt x="376" y="66"/>
                </a:lnTo>
                <a:lnTo>
                  <a:pt x="376" y="66"/>
                </a:lnTo>
                <a:lnTo>
                  <a:pt x="376" y="66"/>
                </a:lnTo>
                <a:lnTo>
                  <a:pt x="377" y="66"/>
                </a:lnTo>
                <a:lnTo>
                  <a:pt x="377" y="66"/>
                </a:lnTo>
                <a:lnTo>
                  <a:pt x="377" y="66"/>
                </a:lnTo>
                <a:lnTo>
                  <a:pt x="378" y="66"/>
                </a:lnTo>
                <a:lnTo>
                  <a:pt x="378" y="66"/>
                </a:lnTo>
                <a:lnTo>
                  <a:pt x="378" y="66"/>
                </a:lnTo>
                <a:lnTo>
                  <a:pt x="378" y="66"/>
                </a:lnTo>
                <a:lnTo>
                  <a:pt x="378" y="66"/>
                </a:lnTo>
                <a:lnTo>
                  <a:pt x="378" y="66"/>
                </a:lnTo>
                <a:lnTo>
                  <a:pt x="378" y="66"/>
                </a:lnTo>
                <a:lnTo>
                  <a:pt x="378" y="66"/>
                </a:lnTo>
                <a:lnTo>
                  <a:pt x="378" y="66"/>
                </a:lnTo>
                <a:lnTo>
                  <a:pt x="379" y="66"/>
                </a:lnTo>
                <a:lnTo>
                  <a:pt x="379" y="66"/>
                </a:lnTo>
                <a:lnTo>
                  <a:pt x="379" y="66"/>
                </a:lnTo>
                <a:lnTo>
                  <a:pt x="379" y="66"/>
                </a:lnTo>
                <a:lnTo>
                  <a:pt x="379" y="66"/>
                </a:lnTo>
                <a:lnTo>
                  <a:pt x="379" y="66"/>
                </a:lnTo>
                <a:lnTo>
                  <a:pt x="379" y="66"/>
                </a:lnTo>
                <a:lnTo>
                  <a:pt x="379" y="66"/>
                </a:lnTo>
                <a:lnTo>
                  <a:pt x="379" y="66"/>
                </a:lnTo>
                <a:lnTo>
                  <a:pt x="380" y="66"/>
                </a:lnTo>
                <a:lnTo>
                  <a:pt x="380" y="66"/>
                </a:lnTo>
                <a:lnTo>
                  <a:pt x="380" y="66"/>
                </a:lnTo>
                <a:lnTo>
                  <a:pt x="381" y="66"/>
                </a:lnTo>
                <a:lnTo>
                  <a:pt x="381" y="66"/>
                </a:lnTo>
                <a:lnTo>
                  <a:pt x="381" y="66"/>
                </a:lnTo>
                <a:lnTo>
                  <a:pt x="382" y="66"/>
                </a:lnTo>
                <a:lnTo>
                  <a:pt x="382" y="66"/>
                </a:lnTo>
                <a:lnTo>
                  <a:pt x="382" y="66"/>
                </a:lnTo>
                <a:lnTo>
                  <a:pt x="382" y="66"/>
                </a:lnTo>
                <a:lnTo>
                  <a:pt x="382" y="66"/>
                </a:lnTo>
                <a:lnTo>
                  <a:pt x="382" y="66"/>
                </a:lnTo>
                <a:lnTo>
                  <a:pt x="383" y="66"/>
                </a:lnTo>
                <a:lnTo>
                  <a:pt x="383" y="66"/>
                </a:lnTo>
                <a:lnTo>
                  <a:pt x="383" y="66"/>
                </a:lnTo>
                <a:lnTo>
                  <a:pt x="383" y="66"/>
                </a:lnTo>
                <a:lnTo>
                  <a:pt x="383" y="66"/>
                </a:lnTo>
                <a:lnTo>
                  <a:pt x="383" y="66"/>
                </a:lnTo>
                <a:lnTo>
                  <a:pt x="384" y="66"/>
                </a:lnTo>
                <a:lnTo>
                  <a:pt x="384" y="67"/>
                </a:lnTo>
                <a:lnTo>
                  <a:pt x="384" y="67"/>
                </a:lnTo>
                <a:lnTo>
                  <a:pt x="386" y="67"/>
                </a:lnTo>
                <a:lnTo>
                  <a:pt x="386" y="67"/>
                </a:lnTo>
                <a:lnTo>
                  <a:pt x="386" y="67"/>
                </a:lnTo>
                <a:lnTo>
                  <a:pt x="387" y="67"/>
                </a:lnTo>
                <a:lnTo>
                  <a:pt x="387" y="67"/>
                </a:lnTo>
                <a:lnTo>
                  <a:pt x="387" y="67"/>
                </a:lnTo>
                <a:lnTo>
                  <a:pt x="387" y="67"/>
                </a:lnTo>
                <a:lnTo>
                  <a:pt x="387" y="67"/>
                </a:lnTo>
                <a:lnTo>
                  <a:pt x="387" y="67"/>
                </a:lnTo>
                <a:lnTo>
                  <a:pt x="387" y="67"/>
                </a:lnTo>
                <a:lnTo>
                  <a:pt x="387" y="67"/>
                </a:lnTo>
                <a:lnTo>
                  <a:pt x="387" y="67"/>
                </a:lnTo>
                <a:lnTo>
                  <a:pt x="387" y="67"/>
                </a:lnTo>
                <a:lnTo>
                  <a:pt x="387" y="67"/>
                </a:lnTo>
                <a:lnTo>
                  <a:pt x="387" y="67"/>
                </a:lnTo>
                <a:lnTo>
                  <a:pt x="389" y="67"/>
                </a:lnTo>
                <a:lnTo>
                  <a:pt x="389" y="67"/>
                </a:lnTo>
                <a:lnTo>
                  <a:pt x="389" y="67"/>
                </a:lnTo>
                <a:lnTo>
                  <a:pt x="390" y="67"/>
                </a:lnTo>
                <a:lnTo>
                  <a:pt x="390" y="68"/>
                </a:lnTo>
                <a:lnTo>
                  <a:pt x="390" y="68"/>
                </a:lnTo>
                <a:lnTo>
                  <a:pt x="390" y="68"/>
                </a:lnTo>
                <a:lnTo>
                  <a:pt x="390" y="68"/>
                </a:lnTo>
                <a:lnTo>
                  <a:pt x="390" y="68"/>
                </a:lnTo>
                <a:lnTo>
                  <a:pt x="390" y="68"/>
                </a:lnTo>
                <a:lnTo>
                  <a:pt x="390" y="68"/>
                </a:lnTo>
                <a:lnTo>
                  <a:pt x="390" y="68"/>
                </a:lnTo>
                <a:lnTo>
                  <a:pt x="390" y="68"/>
                </a:lnTo>
                <a:lnTo>
                  <a:pt x="390" y="68"/>
                </a:lnTo>
                <a:lnTo>
                  <a:pt x="390" y="68"/>
                </a:lnTo>
                <a:lnTo>
                  <a:pt x="392" y="68"/>
                </a:lnTo>
                <a:lnTo>
                  <a:pt x="392" y="68"/>
                </a:lnTo>
                <a:lnTo>
                  <a:pt x="392" y="68"/>
                </a:lnTo>
                <a:lnTo>
                  <a:pt x="394" y="68"/>
                </a:lnTo>
                <a:lnTo>
                  <a:pt x="394" y="68"/>
                </a:lnTo>
                <a:lnTo>
                  <a:pt x="394" y="68"/>
                </a:lnTo>
                <a:lnTo>
                  <a:pt x="395" y="68"/>
                </a:lnTo>
                <a:lnTo>
                  <a:pt x="395" y="68"/>
                </a:lnTo>
                <a:lnTo>
                  <a:pt x="395" y="68"/>
                </a:lnTo>
                <a:lnTo>
                  <a:pt x="398" y="68"/>
                </a:lnTo>
                <a:lnTo>
                  <a:pt x="398" y="68"/>
                </a:lnTo>
                <a:lnTo>
                  <a:pt x="398" y="68"/>
                </a:lnTo>
                <a:lnTo>
                  <a:pt x="398" y="68"/>
                </a:lnTo>
                <a:lnTo>
                  <a:pt x="398" y="68"/>
                </a:lnTo>
                <a:lnTo>
                  <a:pt x="398" y="68"/>
                </a:lnTo>
                <a:lnTo>
                  <a:pt x="398" y="68"/>
                </a:lnTo>
                <a:lnTo>
                  <a:pt x="398" y="68"/>
                </a:lnTo>
                <a:lnTo>
                  <a:pt x="398" y="68"/>
                </a:lnTo>
                <a:lnTo>
                  <a:pt x="401" y="68"/>
                </a:lnTo>
                <a:lnTo>
                  <a:pt x="401" y="68"/>
                </a:lnTo>
                <a:lnTo>
                  <a:pt x="401" y="68"/>
                </a:lnTo>
                <a:lnTo>
                  <a:pt x="403" y="68"/>
                </a:lnTo>
                <a:lnTo>
                  <a:pt x="403" y="68"/>
                </a:lnTo>
                <a:lnTo>
                  <a:pt x="403" y="68"/>
                </a:lnTo>
                <a:lnTo>
                  <a:pt x="403" y="68"/>
                </a:lnTo>
                <a:lnTo>
                  <a:pt x="403" y="69"/>
                </a:lnTo>
                <a:lnTo>
                  <a:pt x="403" y="69"/>
                </a:lnTo>
                <a:lnTo>
                  <a:pt x="405" y="69"/>
                </a:lnTo>
                <a:lnTo>
                  <a:pt x="405" y="69"/>
                </a:lnTo>
                <a:lnTo>
                  <a:pt x="405" y="69"/>
                </a:lnTo>
                <a:lnTo>
                  <a:pt x="405" y="69"/>
                </a:lnTo>
                <a:lnTo>
                  <a:pt x="405" y="69"/>
                </a:lnTo>
                <a:lnTo>
                  <a:pt x="405" y="69"/>
                </a:lnTo>
                <a:lnTo>
                  <a:pt x="405" y="69"/>
                </a:lnTo>
                <a:lnTo>
                  <a:pt x="405" y="69"/>
                </a:lnTo>
                <a:lnTo>
                  <a:pt x="405" y="69"/>
                </a:lnTo>
                <a:lnTo>
                  <a:pt x="406" y="69"/>
                </a:lnTo>
                <a:lnTo>
                  <a:pt x="406" y="69"/>
                </a:lnTo>
                <a:lnTo>
                  <a:pt x="406" y="69"/>
                </a:lnTo>
                <a:lnTo>
                  <a:pt x="409" y="69"/>
                </a:lnTo>
                <a:lnTo>
                  <a:pt x="409" y="69"/>
                </a:lnTo>
                <a:lnTo>
                  <a:pt x="409" y="69"/>
                </a:lnTo>
                <a:lnTo>
                  <a:pt x="409" y="69"/>
                </a:lnTo>
                <a:lnTo>
                  <a:pt x="409" y="69"/>
                </a:lnTo>
                <a:lnTo>
                  <a:pt x="409" y="69"/>
                </a:lnTo>
                <a:lnTo>
                  <a:pt x="410" y="69"/>
                </a:lnTo>
                <a:lnTo>
                  <a:pt x="410" y="69"/>
                </a:lnTo>
                <a:lnTo>
                  <a:pt x="410" y="69"/>
                </a:lnTo>
                <a:lnTo>
                  <a:pt x="410" y="69"/>
                </a:lnTo>
                <a:lnTo>
                  <a:pt x="410" y="69"/>
                </a:lnTo>
                <a:lnTo>
                  <a:pt x="410" y="69"/>
                </a:lnTo>
                <a:lnTo>
                  <a:pt x="412" y="69"/>
                </a:lnTo>
                <a:lnTo>
                  <a:pt x="412" y="69"/>
                </a:lnTo>
                <a:lnTo>
                  <a:pt x="412" y="69"/>
                </a:lnTo>
                <a:lnTo>
                  <a:pt x="412" y="69"/>
                </a:lnTo>
                <a:lnTo>
                  <a:pt x="412" y="69"/>
                </a:lnTo>
                <a:lnTo>
                  <a:pt x="412" y="69"/>
                </a:lnTo>
                <a:lnTo>
                  <a:pt x="412" y="69"/>
                </a:lnTo>
                <a:lnTo>
                  <a:pt x="412" y="69"/>
                </a:lnTo>
                <a:lnTo>
                  <a:pt x="412" y="69"/>
                </a:lnTo>
                <a:lnTo>
                  <a:pt x="413" y="69"/>
                </a:lnTo>
                <a:lnTo>
                  <a:pt x="413" y="69"/>
                </a:lnTo>
                <a:lnTo>
                  <a:pt x="413" y="69"/>
                </a:lnTo>
                <a:lnTo>
                  <a:pt x="413" y="69"/>
                </a:lnTo>
                <a:lnTo>
                  <a:pt x="413" y="69"/>
                </a:lnTo>
                <a:lnTo>
                  <a:pt x="413" y="69"/>
                </a:lnTo>
                <a:lnTo>
                  <a:pt x="413" y="69"/>
                </a:lnTo>
                <a:lnTo>
                  <a:pt x="413" y="70"/>
                </a:lnTo>
                <a:lnTo>
                  <a:pt x="413" y="70"/>
                </a:lnTo>
                <a:lnTo>
                  <a:pt x="413" y="70"/>
                </a:lnTo>
                <a:lnTo>
                  <a:pt x="413" y="70"/>
                </a:lnTo>
                <a:lnTo>
                  <a:pt x="413" y="70"/>
                </a:lnTo>
                <a:lnTo>
                  <a:pt x="414" y="70"/>
                </a:lnTo>
                <a:lnTo>
                  <a:pt x="414" y="70"/>
                </a:lnTo>
                <a:lnTo>
                  <a:pt x="414" y="70"/>
                </a:lnTo>
                <a:lnTo>
                  <a:pt x="414" y="70"/>
                </a:lnTo>
                <a:lnTo>
                  <a:pt x="414" y="70"/>
                </a:lnTo>
                <a:lnTo>
                  <a:pt x="414" y="70"/>
                </a:lnTo>
                <a:lnTo>
                  <a:pt x="415" y="70"/>
                </a:lnTo>
                <a:lnTo>
                  <a:pt x="415" y="70"/>
                </a:lnTo>
                <a:lnTo>
                  <a:pt x="415" y="70"/>
                </a:lnTo>
                <a:lnTo>
                  <a:pt x="415" y="70"/>
                </a:lnTo>
                <a:lnTo>
                  <a:pt x="415" y="70"/>
                </a:lnTo>
                <a:lnTo>
                  <a:pt x="415" y="70"/>
                </a:lnTo>
                <a:lnTo>
                  <a:pt x="416" y="70"/>
                </a:lnTo>
                <a:lnTo>
                  <a:pt x="416" y="70"/>
                </a:lnTo>
                <a:lnTo>
                  <a:pt x="416" y="70"/>
                </a:lnTo>
                <a:lnTo>
                  <a:pt x="416" y="70"/>
                </a:lnTo>
                <a:lnTo>
                  <a:pt x="416" y="70"/>
                </a:lnTo>
                <a:lnTo>
                  <a:pt x="416" y="70"/>
                </a:lnTo>
                <a:lnTo>
                  <a:pt x="417" y="70"/>
                </a:lnTo>
                <a:lnTo>
                  <a:pt x="417" y="70"/>
                </a:lnTo>
                <a:lnTo>
                  <a:pt x="417" y="70"/>
                </a:lnTo>
                <a:lnTo>
                  <a:pt x="417" y="70"/>
                </a:lnTo>
                <a:lnTo>
                  <a:pt x="417" y="71"/>
                </a:lnTo>
                <a:lnTo>
                  <a:pt x="417" y="71"/>
                </a:lnTo>
                <a:lnTo>
                  <a:pt x="417" y="71"/>
                </a:lnTo>
                <a:lnTo>
                  <a:pt x="417" y="71"/>
                </a:lnTo>
                <a:lnTo>
                  <a:pt x="417" y="71"/>
                </a:lnTo>
                <a:lnTo>
                  <a:pt x="418" y="71"/>
                </a:lnTo>
                <a:lnTo>
                  <a:pt x="418" y="71"/>
                </a:lnTo>
                <a:lnTo>
                  <a:pt x="418" y="71"/>
                </a:lnTo>
                <a:lnTo>
                  <a:pt x="418" y="71"/>
                </a:lnTo>
                <a:lnTo>
                  <a:pt x="418" y="71"/>
                </a:lnTo>
                <a:lnTo>
                  <a:pt x="418" y="71"/>
                </a:lnTo>
                <a:lnTo>
                  <a:pt x="419" y="71"/>
                </a:lnTo>
                <a:lnTo>
                  <a:pt x="419" y="71"/>
                </a:lnTo>
                <a:lnTo>
                  <a:pt x="419" y="71"/>
                </a:lnTo>
                <a:lnTo>
                  <a:pt x="419" y="71"/>
                </a:lnTo>
                <a:lnTo>
                  <a:pt x="419" y="71"/>
                </a:lnTo>
                <a:lnTo>
                  <a:pt x="419" y="71"/>
                </a:lnTo>
                <a:lnTo>
                  <a:pt x="419" y="71"/>
                </a:lnTo>
                <a:lnTo>
                  <a:pt x="419" y="71"/>
                </a:lnTo>
                <a:lnTo>
                  <a:pt x="419" y="71"/>
                </a:lnTo>
                <a:lnTo>
                  <a:pt x="419" y="71"/>
                </a:lnTo>
                <a:lnTo>
                  <a:pt x="419" y="71"/>
                </a:lnTo>
                <a:lnTo>
                  <a:pt x="419" y="71"/>
                </a:lnTo>
                <a:lnTo>
                  <a:pt x="419" y="71"/>
                </a:lnTo>
                <a:lnTo>
                  <a:pt x="419" y="71"/>
                </a:lnTo>
                <a:lnTo>
                  <a:pt x="419" y="71"/>
                </a:lnTo>
                <a:lnTo>
                  <a:pt x="420" y="71"/>
                </a:lnTo>
                <a:lnTo>
                  <a:pt x="420" y="71"/>
                </a:lnTo>
                <a:lnTo>
                  <a:pt x="420" y="71"/>
                </a:lnTo>
                <a:lnTo>
                  <a:pt x="420" y="71"/>
                </a:lnTo>
                <a:lnTo>
                  <a:pt x="420" y="71"/>
                </a:lnTo>
                <a:lnTo>
                  <a:pt x="420" y="71"/>
                </a:lnTo>
                <a:lnTo>
                  <a:pt x="421" y="71"/>
                </a:lnTo>
                <a:lnTo>
                  <a:pt x="421" y="71"/>
                </a:lnTo>
                <a:lnTo>
                  <a:pt x="421" y="71"/>
                </a:lnTo>
                <a:lnTo>
                  <a:pt x="421" y="71"/>
                </a:lnTo>
                <a:lnTo>
                  <a:pt x="421" y="71"/>
                </a:lnTo>
                <a:lnTo>
                  <a:pt x="421" y="71"/>
                </a:lnTo>
                <a:lnTo>
                  <a:pt x="422" y="71"/>
                </a:lnTo>
                <a:lnTo>
                  <a:pt x="422" y="71"/>
                </a:lnTo>
                <a:lnTo>
                  <a:pt x="422" y="71"/>
                </a:lnTo>
                <a:lnTo>
                  <a:pt x="422" y="71"/>
                </a:lnTo>
                <a:lnTo>
                  <a:pt x="422" y="71"/>
                </a:lnTo>
                <a:lnTo>
                  <a:pt x="422" y="71"/>
                </a:lnTo>
                <a:lnTo>
                  <a:pt x="422" y="71"/>
                </a:lnTo>
                <a:lnTo>
                  <a:pt x="422" y="71"/>
                </a:lnTo>
                <a:lnTo>
                  <a:pt x="422" y="71"/>
                </a:lnTo>
                <a:lnTo>
                  <a:pt x="423" y="71"/>
                </a:lnTo>
                <a:lnTo>
                  <a:pt x="423" y="71"/>
                </a:lnTo>
                <a:lnTo>
                  <a:pt x="423" y="71"/>
                </a:lnTo>
                <a:lnTo>
                  <a:pt x="423" y="71"/>
                </a:lnTo>
                <a:lnTo>
                  <a:pt x="423" y="71"/>
                </a:lnTo>
                <a:lnTo>
                  <a:pt x="423" y="71"/>
                </a:lnTo>
                <a:lnTo>
                  <a:pt x="423" y="71"/>
                </a:lnTo>
                <a:lnTo>
                  <a:pt x="423" y="71"/>
                </a:lnTo>
                <a:lnTo>
                  <a:pt x="423" y="71"/>
                </a:lnTo>
                <a:lnTo>
                  <a:pt x="424" y="71"/>
                </a:lnTo>
                <a:lnTo>
                  <a:pt x="424" y="71"/>
                </a:lnTo>
                <a:lnTo>
                  <a:pt x="424" y="71"/>
                </a:lnTo>
                <a:lnTo>
                  <a:pt x="425" y="71"/>
                </a:lnTo>
                <a:lnTo>
                  <a:pt x="425" y="71"/>
                </a:lnTo>
                <a:lnTo>
                  <a:pt x="425" y="71"/>
                </a:lnTo>
                <a:lnTo>
                  <a:pt x="425" y="71"/>
                </a:lnTo>
                <a:lnTo>
                  <a:pt x="425" y="71"/>
                </a:lnTo>
                <a:lnTo>
                  <a:pt x="425" y="71"/>
                </a:lnTo>
                <a:lnTo>
                  <a:pt x="426" y="71"/>
                </a:lnTo>
                <a:lnTo>
                  <a:pt x="426" y="72"/>
                </a:lnTo>
                <a:lnTo>
                  <a:pt x="426" y="72"/>
                </a:lnTo>
                <a:lnTo>
                  <a:pt x="429" y="72"/>
                </a:lnTo>
                <a:lnTo>
                  <a:pt x="429" y="72"/>
                </a:lnTo>
                <a:lnTo>
                  <a:pt x="429" y="72"/>
                </a:lnTo>
                <a:lnTo>
                  <a:pt x="429" y="72"/>
                </a:lnTo>
                <a:lnTo>
                  <a:pt x="429" y="72"/>
                </a:lnTo>
                <a:lnTo>
                  <a:pt x="429" y="72"/>
                </a:lnTo>
                <a:lnTo>
                  <a:pt x="430" y="72"/>
                </a:lnTo>
                <a:lnTo>
                  <a:pt x="430" y="72"/>
                </a:lnTo>
                <a:lnTo>
                  <a:pt x="430" y="72"/>
                </a:lnTo>
                <a:lnTo>
                  <a:pt x="431" y="72"/>
                </a:lnTo>
                <a:lnTo>
                  <a:pt x="431" y="72"/>
                </a:lnTo>
                <a:lnTo>
                  <a:pt x="431" y="72"/>
                </a:lnTo>
                <a:lnTo>
                  <a:pt x="432" y="72"/>
                </a:lnTo>
                <a:lnTo>
                  <a:pt x="432" y="73"/>
                </a:lnTo>
                <a:lnTo>
                  <a:pt x="432" y="73"/>
                </a:lnTo>
                <a:lnTo>
                  <a:pt x="432" y="73"/>
                </a:lnTo>
                <a:lnTo>
                  <a:pt x="432" y="73"/>
                </a:lnTo>
                <a:lnTo>
                  <a:pt x="432" y="73"/>
                </a:lnTo>
                <a:lnTo>
                  <a:pt x="433" y="73"/>
                </a:lnTo>
                <a:lnTo>
                  <a:pt x="433" y="73"/>
                </a:lnTo>
                <a:lnTo>
                  <a:pt x="433" y="73"/>
                </a:lnTo>
                <a:lnTo>
                  <a:pt x="433" y="73"/>
                </a:lnTo>
                <a:lnTo>
                  <a:pt x="433" y="73"/>
                </a:lnTo>
                <a:lnTo>
                  <a:pt x="433" y="73"/>
                </a:lnTo>
                <a:lnTo>
                  <a:pt x="434" y="73"/>
                </a:lnTo>
                <a:lnTo>
                  <a:pt x="434" y="73"/>
                </a:lnTo>
                <a:lnTo>
                  <a:pt x="434" y="73"/>
                </a:lnTo>
                <a:lnTo>
                  <a:pt x="434" y="73"/>
                </a:lnTo>
                <a:lnTo>
                  <a:pt x="434" y="73"/>
                </a:lnTo>
                <a:lnTo>
                  <a:pt x="434" y="73"/>
                </a:lnTo>
                <a:lnTo>
                  <a:pt x="434" y="73"/>
                </a:lnTo>
                <a:lnTo>
                  <a:pt x="434" y="73"/>
                </a:lnTo>
                <a:lnTo>
                  <a:pt x="434" y="73"/>
                </a:lnTo>
                <a:lnTo>
                  <a:pt x="435" y="73"/>
                </a:lnTo>
                <a:lnTo>
                  <a:pt x="435" y="73"/>
                </a:lnTo>
                <a:lnTo>
                  <a:pt x="435" y="73"/>
                </a:lnTo>
                <a:lnTo>
                  <a:pt x="436" y="73"/>
                </a:lnTo>
                <a:lnTo>
                  <a:pt x="436" y="74"/>
                </a:lnTo>
                <a:lnTo>
                  <a:pt x="436" y="74"/>
                </a:lnTo>
                <a:lnTo>
                  <a:pt x="436" y="74"/>
                </a:lnTo>
                <a:lnTo>
                  <a:pt x="436" y="74"/>
                </a:lnTo>
                <a:lnTo>
                  <a:pt x="436" y="74"/>
                </a:lnTo>
                <a:lnTo>
                  <a:pt x="437" y="74"/>
                </a:lnTo>
                <a:lnTo>
                  <a:pt x="437" y="74"/>
                </a:lnTo>
                <a:lnTo>
                  <a:pt x="437" y="74"/>
                </a:lnTo>
                <a:lnTo>
                  <a:pt x="437" y="74"/>
                </a:lnTo>
                <a:lnTo>
                  <a:pt x="437" y="74"/>
                </a:lnTo>
                <a:lnTo>
                  <a:pt x="437" y="74"/>
                </a:lnTo>
                <a:lnTo>
                  <a:pt x="438" y="74"/>
                </a:lnTo>
                <a:lnTo>
                  <a:pt x="438" y="74"/>
                </a:lnTo>
                <a:lnTo>
                  <a:pt x="438" y="74"/>
                </a:lnTo>
                <a:lnTo>
                  <a:pt x="439" y="74"/>
                </a:lnTo>
                <a:lnTo>
                  <a:pt x="439" y="74"/>
                </a:lnTo>
                <a:lnTo>
                  <a:pt x="439" y="74"/>
                </a:lnTo>
                <a:lnTo>
                  <a:pt x="439" y="74"/>
                </a:lnTo>
                <a:lnTo>
                  <a:pt x="439" y="74"/>
                </a:lnTo>
                <a:lnTo>
                  <a:pt x="439" y="74"/>
                </a:lnTo>
                <a:lnTo>
                  <a:pt x="440" y="74"/>
                </a:lnTo>
                <a:lnTo>
                  <a:pt x="440" y="74"/>
                </a:lnTo>
                <a:lnTo>
                  <a:pt x="440" y="74"/>
                </a:lnTo>
                <a:lnTo>
                  <a:pt x="440" y="74"/>
                </a:lnTo>
                <a:lnTo>
                  <a:pt x="440" y="74"/>
                </a:lnTo>
                <a:lnTo>
                  <a:pt x="440" y="74"/>
                </a:lnTo>
                <a:lnTo>
                  <a:pt x="440" y="74"/>
                </a:lnTo>
                <a:lnTo>
                  <a:pt x="440" y="74"/>
                </a:lnTo>
                <a:lnTo>
                  <a:pt x="440" y="74"/>
                </a:lnTo>
                <a:lnTo>
                  <a:pt x="442" y="74"/>
                </a:lnTo>
                <a:lnTo>
                  <a:pt x="442" y="75"/>
                </a:lnTo>
                <a:lnTo>
                  <a:pt x="442" y="75"/>
                </a:lnTo>
                <a:lnTo>
                  <a:pt x="442" y="75"/>
                </a:lnTo>
                <a:lnTo>
                  <a:pt x="442" y="75"/>
                </a:lnTo>
                <a:lnTo>
                  <a:pt x="442" y="75"/>
                </a:lnTo>
                <a:lnTo>
                  <a:pt x="442" y="75"/>
                </a:lnTo>
                <a:lnTo>
                  <a:pt x="442" y="75"/>
                </a:lnTo>
                <a:lnTo>
                  <a:pt x="442" y="75"/>
                </a:lnTo>
                <a:lnTo>
                  <a:pt x="442" y="75"/>
                </a:lnTo>
                <a:lnTo>
                  <a:pt x="442" y="75"/>
                </a:lnTo>
                <a:lnTo>
                  <a:pt x="442" y="75"/>
                </a:lnTo>
                <a:lnTo>
                  <a:pt x="443" y="75"/>
                </a:lnTo>
                <a:lnTo>
                  <a:pt x="443" y="75"/>
                </a:lnTo>
                <a:lnTo>
                  <a:pt x="443" y="75"/>
                </a:lnTo>
                <a:lnTo>
                  <a:pt x="444" y="75"/>
                </a:lnTo>
                <a:lnTo>
                  <a:pt x="444" y="75"/>
                </a:lnTo>
                <a:lnTo>
                  <a:pt x="444" y="75"/>
                </a:lnTo>
                <a:lnTo>
                  <a:pt x="444" y="75"/>
                </a:lnTo>
                <a:lnTo>
                  <a:pt x="444" y="75"/>
                </a:lnTo>
                <a:lnTo>
                  <a:pt x="444" y="75"/>
                </a:lnTo>
                <a:lnTo>
                  <a:pt x="444" y="75"/>
                </a:lnTo>
                <a:lnTo>
                  <a:pt x="444" y="75"/>
                </a:lnTo>
                <a:lnTo>
                  <a:pt x="444" y="75"/>
                </a:lnTo>
                <a:lnTo>
                  <a:pt x="445" y="75"/>
                </a:lnTo>
                <a:lnTo>
                  <a:pt x="445" y="76"/>
                </a:lnTo>
                <a:lnTo>
                  <a:pt x="445" y="76"/>
                </a:lnTo>
                <a:lnTo>
                  <a:pt x="445" y="76"/>
                </a:lnTo>
                <a:lnTo>
                  <a:pt x="445" y="76"/>
                </a:lnTo>
                <a:lnTo>
                  <a:pt x="445" y="76"/>
                </a:lnTo>
                <a:lnTo>
                  <a:pt x="446" y="76"/>
                </a:lnTo>
                <a:lnTo>
                  <a:pt x="446" y="76"/>
                </a:lnTo>
                <a:lnTo>
                  <a:pt x="446" y="76"/>
                </a:lnTo>
                <a:lnTo>
                  <a:pt x="447" y="76"/>
                </a:lnTo>
                <a:lnTo>
                  <a:pt x="447" y="76"/>
                </a:lnTo>
                <a:lnTo>
                  <a:pt x="447" y="76"/>
                </a:lnTo>
                <a:lnTo>
                  <a:pt x="447" y="76"/>
                </a:lnTo>
                <a:lnTo>
                  <a:pt x="447" y="76"/>
                </a:lnTo>
                <a:lnTo>
                  <a:pt x="447" y="76"/>
                </a:lnTo>
                <a:lnTo>
                  <a:pt x="448" y="76"/>
                </a:lnTo>
                <a:lnTo>
                  <a:pt x="448" y="76"/>
                </a:lnTo>
                <a:lnTo>
                  <a:pt x="448" y="76"/>
                </a:lnTo>
                <a:lnTo>
                  <a:pt x="448" y="76"/>
                </a:lnTo>
                <a:lnTo>
                  <a:pt x="448" y="76"/>
                </a:lnTo>
                <a:lnTo>
                  <a:pt x="448" y="76"/>
                </a:lnTo>
                <a:lnTo>
                  <a:pt x="449" y="76"/>
                </a:lnTo>
                <a:lnTo>
                  <a:pt x="449" y="76"/>
                </a:lnTo>
                <a:lnTo>
                  <a:pt x="449" y="76"/>
                </a:lnTo>
                <a:lnTo>
                  <a:pt x="450" y="76"/>
                </a:lnTo>
                <a:lnTo>
                  <a:pt x="450" y="77"/>
                </a:lnTo>
                <a:lnTo>
                  <a:pt x="450" y="77"/>
                </a:lnTo>
                <a:lnTo>
                  <a:pt x="450" y="77"/>
                </a:lnTo>
                <a:lnTo>
                  <a:pt x="450" y="77"/>
                </a:lnTo>
                <a:lnTo>
                  <a:pt x="450" y="77"/>
                </a:lnTo>
                <a:lnTo>
                  <a:pt x="450" y="77"/>
                </a:lnTo>
                <a:lnTo>
                  <a:pt x="450" y="77"/>
                </a:lnTo>
                <a:lnTo>
                  <a:pt x="450" y="77"/>
                </a:lnTo>
                <a:lnTo>
                  <a:pt x="450" y="77"/>
                </a:lnTo>
                <a:lnTo>
                  <a:pt x="450" y="77"/>
                </a:lnTo>
                <a:lnTo>
                  <a:pt x="450" y="77"/>
                </a:lnTo>
                <a:lnTo>
                  <a:pt x="451" y="77"/>
                </a:lnTo>
                <a:lnTo>
                  <a:pt x="451" y="77"/>
                </a:lnTo>
                <a:lnTo>
                  <a:pt x="451" y="77"/>
                </a:lnTo>
                <a:lnTo>
                  <a:pt x="451" y="77"/>
                </a:lnTo>
                <a:lnTo>
                  <a:pt x="451" y="77"/>
                </a:lnTo>
                <a:lnTo>
                  <a:pt x="451" y="77"/>
                </a:lnTo>
                <a:lnTo>
                  <a:pt x="452" y="77"/>
                </a:lnTo>
                <a:lnTo>
                  <a:pt x="452" y="77"/>
                </a:lnTo>
                <a:lnTo>
                  <a:pt x="452" y="77"/>
                </a:lnTo>
                <a:lnTo>
                  <a:pt x="452" y="77"/>
                </a:lnTo>
                <a:lnTo>
                  <a:pt x="452" y="77"/>
                </a:lnTo>
                <a:lnTo>
                  <a:pt x="452" y="77"/>
                </a:lnTo>
                <a:lnTo>
                  <a:pt x="453" y="77"/>
                </a:lnTo>
                <a:lnTo>
                  <a:pt x="453" y="77"/>
                </a:lnTo>
                <a:lnTo>
                  <a:pt x="453" y="77"/>
                </a:lnTo>
                <a:lnTo>
                  <a:pt x="453" y="77"/>
                </a:lnTo>
                <a:lnTo>
                  <a:pt x="453" y="77"/>
                </a:lnTo>
                <a:lnTo>
                  <a:pt x="453" y="77"/>
                </a:lnTo>
                <a:lnTo>
                  <a:pt x="454" y="77"/>
                </a:lnTo>
                <a:lnTo>
                  <a:pt x="454" y="77"/>
                </a:lnTo>
                <a:lnTo>
                  <a:pt x="454" y="77"/>
                </a:lnTo>
                <a:lnTo>
                  <a:pt x="454" y="77"/>
                </a:lnTo>
                <a:lnTo>
                  <a:pt x="454" y="77"/>
                </a:lnTo>
                <a:lnTo>
                  <a:pt x="454" y="77"/>
                </a:lnTo>
                <a:lnTo>
                  <a:pt x="454" y="77"/>
                </a:lnTo>
                <a:lnTo>
                  <a:pt x="454" y="77"/>
                </a:lnTo>
                <a:lnTo>
                  <a:pt x="454" y="77"/>
                </a:lnTo>
                <a:lnTo>
                  <a:pt x="454" y="77"/>
                </a:lnTo>
                <a:lnTo>
                  <a:pt x="454" y="77"/>
                </a:lnTo>
                <a:lnTo>
                  <a:pt x="454" y="77"/>
                </a:lnTo>
                <a:lnTo>
                  <a:pt x="454" y="77"/>
                </a:lnTo>
                <a:lnTo>
                  <a:pt x="454" y="77"/>
                </a:lnTo>
                <a:lnTo>
                  <a:pt x="454" y="77"/>
                </a:lnTo>
                <a:lnTo>
                  <a:pt x="454" y="77"/>
                </a:lnTo>
                <a:lnTo>
                  <a:pt x="454" y="77"/>
                </a:lnTo>
                <a:lnTo>
                  <a:pt x="454" y="77"/>
                </a:lnTo>
                <a:lnTo>
                  <a:pt x="454" y="77"/>
                </a:lnTo>
                <a:lnTo>
                  <a:pt x="454" y="77"/>
                </a:lnTo>
                <a:lnTo>
                  <a:pt x="454" y="77"/>
                </a:lnTo>
                <a:lnTo>
                  <a:pt x="454" y="77"/>
                </a:lnTo>
                <a:lnTo>
                  <a:pt x="454" y="77"/>
                </a:lnTo>
                <a:lnTo>
                  <a:pt x="454" y="77"/>
                </a:lnTo>
                <a:lnTo>
                  <a:pt x="455" y="77"/>
                </a:lnTo>
                <a:lnTo>
                  <a:pt x="455" y="77"/>
                </a:lnTo>
                <a:lnTo>
                  <a:pt x="455" y="77"/>
                </a:lnTo>
                <a:lnTo>
                  <a:pt x="456" y="77"/>
                </a:lnTo>
                <a:lnTo>
                  <a:pt x="456" y="77"/>
                </a:lnTo>
                <a:lnTo>
                  <a:pt x="456" y="77"/>
                </a:lnTo>
                <a:lnTo>
                  <a:pt x="456" y="77"/>
                </a:lnTo>
                <a:lnTo>
                  <a:pt x="456" y="77"/>
                </a:lnTo>
                <a:lnTo>
                  <a:pt x="456" y="77"/>
                </a:lnTo>
                <a:lnTo>
                  <a:pt x="456" y="77"/>
                </a:lnTo>
                <a:lnTo>
                  <a:pt x="456" y="77"/>
                </a:lnTo>
                <a:lnTo>
                  <a:pt x="456" y="77"/>
                </a:lnTo>
                <a:lnTo>
                  <a:pt x="456" y="77"/>
                </a:lnTo>
                <a:lnTo>
                  <a:pt x="456" y="77"/>
                </a:lnTo>
                <a:lnTo>
                  <a:pt x="456" y="77"/>
                </a:lnTo>
                <a:lnTo>
                  <a:pt x="457" y="77"/>
                </a:lnTo>
                <a:lnTo>
                  <a:pt x="457" y="78"/>
                </a:lnTo>
                <a:lnTo>
                  <a:pt x="457" y="78"/>
                </a:lnTo>
                <a:lnTo>
                  <a:pt x="457" y="78"/>
                </a:lnTo>
                <a:lnTo>
                  <a:pt x="457" y="78"/>
                </a:lnTo>
                <a:lnTo>
                  <a:pt x="457" y="78"/>
                </a:lnTo>
                <a:lnTo>
                  <a:pt x="457" y="78"/>
                </a:lnTo>
                <a:lnTo>
                  <a:pt x="457" y="78"/>
                </a:lnTo>
                <a:lnTo>
                  <a:pt x="457" y="78"/>
                </a:lnTo>
                <a:lnTo>
                  <a:pt x="457" y="78"/>
                </a:lnTo>
                <a:lnTo>
                  <a:pt x="457" y="78"/>
                </a:lnTo>
                <a:lnTo>
                  <a:pt x="457" y="78"/>
                </a:lnTo>
                <a:lnTo>
                  <a:pt x="458" y="78"/>
                </a:lnTo>
                <a:lnTo>
                  <a:pt x="458" y="78"/>
                </a:lnTo>
                <a:lnTo>
                  <a:pt x="458" y="78"/>
                </a:lnTo>
                <a:lnTo>
                  <a:pt x="458" y="78"/>
                </a:lnTo>
                <a:lnTo>
                  <a:pt x="458" y="78"/>
                </a:lnTo>
                <a:lnTo>
                  <a:pt x="458" y="78"/>
                </a:lnTo>
                <a:lnTo>
                  <a:pt x="458" y="78"/>
                </a:lnTo>
                <a:lnTo>
                  <a:pt x="458" y="78"/>
                </a:lnTo>
                <a:lnTo>
                  <a:pt x="458" y="78"/>
                </a:lnTo>
                <a:lnTo>
                  <a:pt x="458" y="78"/>
                </a:lnTo>
                <a:lnTo>
                  <a:pt x="458" y="78"/>
                </a:lnTo>
                <a:lnTo>
                  <a:pt x="458" y="78"/>
                </a:lnTo>
                <a:lnTo>
                  <a:pt x="458" y="78"/>
                </a:lnTo>
                <a:lnTo>
                  <a:pt x="458" y="78"/>
                </a:lnTo>
                <a:lnTo>
                  <a:pt x="458" y="78"/>
                </a:lnTo>
                <a:lnTo>
                  <a:pt x="458" y="78"/>
                </a:lnTo>
                <a:lnTo>
                  <a:pt x="458" y="78"/>
                </a:lnTo>
                <a:lnTo>
                  <a:pt x="458" y="78"/>
                </a:lnTo>
                <a:lnTo>
                  <a:pt x="458" y="78"/>
                </a:lnTo>
                <a:lnTo>
                  <a:pt x="458" y="78"/>
                </a:lnTo>
                <a:lnTo>
                  <a:pt x="458" y="78"/>
                </a:lnTo>
                <a:lnTo>
                  <a:pt x="459" y="78"/>
                </a:lnTo>
                <a:lnTo>
                  <a:pt x="459" y="78"/>
                </a:lnTo>
                <a:lnTo>
                  <a:pt x="459" y="78"/>
                </a:lnTo>
                <a:lnTo>
                  <a:pt x="459" y="78"/>
                </a:lnTo>
                <a:lnTo>
                  <a:pt x="459" y="78"/>
                </a:lnTo>
                <a:lnTo>
                  <a:pt x="459" y="78"/>
                </a:lnTo>
                <a:lnTo>
                  <a:pt x="459" y="78"/>
                </a:lnTo>
                <a:lnTo>
                  <a:pt x="459" y="78"/>
                </a:lnTo>
                <a:lnTo>
                  <a:pt x="459" y="78"/>
                </a:lnTo>
                <a:lnTo>
                  <a:pt x="459" y="78"/>
                </a:lnTo>
                <a:lnTo>
                  <a:pt x="459" y="78"/>
                </a:lnTo>
                <a:lnTo>
                  <a:pt x="459" y="78"/>
                </a:lnTo>
                <a:lnTo>
                  <a:pt x="459" y="78"/>
                </a:lnTo>
                <a:lnTo>
                  <a:pt x="459" y="78"/>
                </a:lnTo>
                <a:lnTo>
                  <a:pt x="459" y="78"/>
                </a:lnTo>
                <a:lnTo>
                  <a:pt x="460" y="78"/>
                </a:lnTo>
                <a:lnTo>
                  <a:pt x="460" y="78"/>
                </a:lnTo>
                <a:lnTo>
                  <a:pt x="460" y="78"/>
                </a:lnTo>
                <a:lnTo>
                  <a:pt x="460" y="78"/>
                </a:lnTo>
                <a:lnTo>
                  <a:pt x="460" y="78"/>
                </a:lnTo>
                <a:lnTo>
                  <a:pt x="460" y="78"/>
                </a:lnTo>
                <a:lnTo>
                  <a:pt x="460" y="78"/>
                </a:lnTo>
                <a:lnTo>
                  <a:pt x="460" y="78"/>
                </a:lnTo>
                <a:lnTo>
                  <a:pt x="460" y="78"/>
                </a:lnTo>
                <a:lnTo>
                  <a:pt x="460" y="78"/>
                </a:lnTo>
                <a:lnTo>
                  <a:pt x="460" y="78"/>
                </a:lnTo>
                <a:lnTo>
                  <a:pt x="460" y="78"/>
                </a:lnTo>
                <a:lnTo>
                  <a:pt x="461" y="78"/>
                </a:lnTo>
                <a:lnTo>
                  <a:pt x="461" y="78"/>
                </a:lnTo>
                <a:lnTo>
                  <a:pt x="461" y="78"/>
                </a:lnTo>
                <a:lnTo>
                  <a:pt x="461" y="78"/>
                </a:lnTo>
                <a:lnTo>
                  <a:pt x="461" y="78"/>
                </a:lnTo>
                <a:lnTo>
                  <a:pt x="461" y="78"/>
                </a:lnTo>
                <a:lnTo>
                  <a:pt x="461" y="78"/>
                </a:lnTo>
                <a:lnTo>
                  <a:pt x="461" y="78"/>
                </a:lnTo>
                <a:lnTo>
                  <a:pt x="461" y="78"/>
                </a:lnTo>
                <a:lnTo>
                  <a:pt x="461" y="78"/>
                </a:lnTo>
                <a:lnTo>
                  <a:pt x="461" y="78"/>
                </a:lnTo>
                <a:lnTo>
                  <a:pt x="461" y="78"/>
                </a:lnTo>
                <a:lnTo>
                  <a:pt x="461" y="78"/>
                </a:lnTo>
                <a:lnTo>
                  <a:pt x="461" y="78"/>
                </a:lnTo>
                <a:lnTo>
                  <a:pt x="461" y="78"/>
                </a:lnTo>
                <a:lnTo>
                  <a:pt x="461" y="78"/>
                </a:lnTo>
                <a:lnTo>
                  <a:pt x="461" y="78"/>
                </a:lnTo>
                <a:lnTo>
                  <a:pt x="461" y="78"/>
                </a:lnTo>
                <a:lnTo>
                  <a:pt x="461" y="78"/>
                </a:lnTo>
                <a:lnTo>
                  <a:pt x="461" y="78"/>
                </a:lnTo>
                <a:lnTo>
                  <a:pt x="461" y="78"/>
                </a:lnTo>
                <a:lnTo>
                  <a:pt x="462" y="78"/>
                </a:lnTo>
                <a:lnTo>
                  <a:pt x="462" y="78"/>
                </a:lnTo>
                <a:lnTo>
                  <a:pt x="462" y="78"/>
                </a:lnTo>
                <a:lnTo>
                  <a:pt x="462" y="78"/>
                </a:lnTo>
                <a:lnTo>
                  <a:pt x="462" y="78"/>
                </a:lnTo>
                <a:lnTo>
                  <a:pt x="462" y="78"/>
                </a:lnTo>
                <a:lnTo>
                  <a:pt x="462" y="78"/>
                </a:lnTo>
                <a:lnTo>
                  <a:pt x="462" y="78"/>
                </a:lnTo>
                <a:lnTo>
                  <a:pt x="462" y="78"/>
                </a:lnTo>
                <a:lnTo>
                  <a:pt x="462" y="78"/>
                </a:lnTo>
                <a:lnTo>
                  <a:pt x="462" y="78"/>
                </a:lnTo>
                <a:lnTo>
                  <a:pt x="462" y="78"/>
                </a:lnTo>
                <a:lnTo>
                  <a:pt x="462" y="78"/>
                </a:lnTo>
                <a:lnTo>
                  <a:pt x="462" y="78"/>
                </a:lnTo>
                <a:lnTo>
                  <a:pt x="462" y="78"/>
                </a:lnTo>
                <a:lnTo>
                  <a:pt x="462" y="78"/>
                </a:lnTo>
                <a:lnTo>
                  <a:pt x="462" y="78"/>
                </a:lnTo>
                <a:lnTo>
                  <a:pt x="462" y="78"/>
                </a:lnTo>
                <a:lnTo>
                  <a:pt x="462" y="78"/>
                </a:lnTo>
                <a:lnTo>
                  <a:pt x="462" y="78"/>
                </a:lnTo>
                <a:lnTo>
                  <a:pt x="462" y="78"/>
                </a:lnTo>
                <a:lnTo>
                  <a:pt x="462" y="78"/>
                </a:lnTo>
                <a:lnTo>
                  <a:pt x="462" y="78"/>
                </a:lnTo>
                <a:lnTo>
                  <a:pt x="462" y="78"/>
                </a:lnTo>
                <a:lnTo>
                  <a:pt x="463" y="78"/>
                </a:lnTo>
                <a:lnTo>
                  <a:pt x="463" y="78"/>
                </a:lnTo>
                <a:lnTo>
                  <a:pt x="463" y="78"/>
                </a:lnTo>
                <a:lnTo>
                  <a:pt x="463" y="78"/>
                </a:lnTo>
                <a:lnTo>
                  <a:pt x="463" y="78"/>
                </a:lnTo>
                <a:lnTo>
                  <a:pt x="463" y="78"/>
                </a:lnTo>
                <a:lnTo>
                  <a:pt x="463" y="78"/>
                </a:lnTo>
                <a:lnTo>
                  <a:pt x="463" y="78"/>
                </a:lnTo>
                <a:lnTo>
                  <a:pt x="463" y="78"/>
                </a:lnTo>
                <a:lnTo>
                  <a:pt x="463" y="78"/>
                </a:lnTo>
                <a:lnTo>
                  <a:pt x="463" y="78"/>
                </a:lnTo>
                <a:lnTo>
                  <a:pt x="463" y="78"/>
                </a:lnTo>
                <a:lnTo>
                  <a:pt x="463" y="78"/>
                </a:lnTo>
                <a:lnTo>
                  <a:pt x="463" y="78"/>
                </a:lnTo>
                <a:lnTo>
                  <a:pt x="463" y="78"/>
                </a:lnTo>
                <a:lnTo>
                  <a:pt x="463" y="78"/>
                </a:lnTo>
                <a:lnTo>
                  <a:pt x="463" y="78"/>
                </a:lnTo>
                <a:lnTo>
                  <a:pt x="463" y="78"/>
                </a:lnTo>
                <a:lnTo>
                  <a:pt x="464" y="78"/>
                </a:lnTo>
                <a:lnTo>
                  <a:pt x="464" y="78"/>
                </a:lnTo>
                <a:lnTo>
                  <a:pt x="464" y="78"/>
                </a:lnTo>
                <a:lnTo>
                  <a:pt x="464" y="78"/>
                </a:lnTo>
                <a:lnTo>
                  <a:pt x="464" y="78"/>
                </a:lnTo>
                <a:lnTo>
                  <a:pt x="464" y="78"/>
                </a:lnTo>
                <a:lnTo>
                  <a:pt x="464" y="78"/>
                </a:lnTo>
                <a:lnTo>
                  <a:pt x="464" y="78"/>
                </a:lnTo>
                <a:lnTo>
                  <a:pt x="464" y="78"/>
                </a:lnTo>
                <a:lnTo>
                  <a:pt x="465" y="78"/>
                </a:lnTo>
                <a:lnTo>
                  <a:pt x="465" y="78"/>
                </a:lnTo>
                <a:lnTo>
                  <a:pt x="465" y="78"/>
                </a:lnTo>
                <a:lnTo>
                  <a:pt x="465" y="78"/>
                </a:lnTo>
                <a:lnTo>
                  <a:pt x="465" y="78"/>
                </a:lnTo>
                <a:lnTo>
                  <a:pt x="465" y="78"/>
                </a:lnTo>
                <a:lnTo>
                  <a:pt x="465" y="78"/>
                </a:lnTo>
                <a:lnTo>
                  <a:pt x="465" y="78"/>
                </a:lnTo>
                <a:lnTo>
                  <a:pt x="465" y="78"/>
                </a:lnTo>
                <a:lnTo>
                  <a:pt x="465" y="78"/>
                </a:lnTo>
                <a:lnTo>
                  <a:pt x="465" y="78"/>
                </a:lnTo>
                <a:lnTo>
                  <a:pt x="465" y="78"/>
                </a:lnTo>
                <a:lnTo>
                  <a:pt x="466" y="78"/>
                </a:lnTo>
                <a:lnTo>
                  <a:pt x="466" y="78"/>
                </a:lnTo>
                <a:lnTo>
                  <a:pt x="466" y="78"/>
                </a:lnTo>
                <a:lnTo>
                  <a:pt x="467" y="78"/>
                </a:lnTo>
                <a:lnTo>
                  <a:pt x="467" y="78"/>
                </a:lnTo>
                <a:lnTo>
                  <a:pt x="467" y="78"/>
                </a:lnTo>
                <a:lnTo>
                  <a:pt x="467" y="78"/>
                </a:lnTo>
                <a:lnTo>
                  <a:pt x="467" y="78"/>
                </a:lnTo>
                <a:lnTo>
                  <a:pt x="467" y="78"/>
                </a:lnTo>
                <a:lnTo>
                  <a:pt x="467" y="78"/>
                </a:lnTo>
                <a:lnTo>
                  <a:pt x="467" y="78"/>
                </a:lnTo>
                <a:lnTo>
                  <a:pt x="467" y="78"/>
                </a:lnTo>
                <a:lnTo>
                  <a:pt x="468" y="78"/>
                </a:lnTo>
                <a:lnTo>
                  <a:pt x="468" y="78"/>
                </a:lnTo>
                <a:lnTo>
                  <a:pt x="468" y="78"/>
                </a:lnTo>
                <a:lnTo>
                  <a:pt x="468" y="78"/>
                </a:lnTo>
                <a:lnTo>
                  <a:pt x="468" y="78"/>
                </a:lnTo>
                <a:lnTo>
                  <a:pt x="468" y="78"/>
                </a:lnTo>
                <a:lnTo>
                  <a:pt x="468" y="78"/>
                </a:lnTo>
                <a:lnTo>
                  <a:pt x="468" y="78"/>
                </a:lnTo>
                <a:lnTo>
                  <a:pt x="468" y="78"/>
                </a:lnTo>
                <a:lnTo>
                  <a:pt x="468" y="78"/>
                </a:lnTo>
                <a:lnTo>
                  <a:pt x="468" y="78"/>
                </a:lnTo>
                <a:lnTo>
                  <a:pt x="468" y="78"/>
                </a:lnTo>
                <a:lnTo>
                  <a:pt x="468" y="78"/>
                </a:lnTo>
                <a:lnTo>
                  <a:pt x="468" y="78"/>
                </a:lnTo>
                <a:lnTo>
                  <a:pt x="468" y="78"/>
                </a:lnTo>
                <a:lnTo>
                  <a:pt x="468" y="78"/>
                </a:lnTo>
                <a:lnTo>
                  <a:pt x="468" y="78"/>
                </a:lnTo>
                <a:lnTo>
                  <a:pt x="468" y="78"/>
                </a:lnTo>
                <a:lnTo>
                  <a:pt x="468" y="78"/>
                </a:lnTo>
                <a:lnTo>
                  <a:pt x="468" y="78"/>
                </a:lnTo>
                <a:lnTo>
                  <a:pt x="468" y="78"/>
                </a:lnTo>
                <a:lnTo>
                  <a:pt x="469" y="78"/>
                </a:lnTo>
                <a:lnTo>
                  <a:pt x="469" y="78"/>
                </a:lnTo>
                <a:lnTo>
                  <a:pt x="469" y="78"/>
                </a:lnTo>
                <a:lnTo>
                  <a:pt x="469" y="78"/>
                </a:lnTo>
                <a:lnTo>
                  <a:pt x="469" y="79"/>
                </a:lnTo>
                <a:lnTo>
                  <a:pt x="469" y="79"/>
                </a:lnTo>
                <a:lnTo>
                  <a:pt x="469" y="79"/>
                </a:lnTo>
                <a:lnTo>
                  <a:pt x="469" y="79"/>
                </a:lnTo>
                <a:lnTo>
                  <a:pt x="469" y="79"/>
                </a:lnTo>
                <a:lnTo>
                  <a:pt x="470" y="79"/>
                </a:lnTo>
                <a:lnTo>
                  <a:pt x="470" y="79"/>
                </a:lnTo>
                <a:lnTo>
                  <a:pt x="470" y="79"/>
                </a:lnTo>
                <a:lnTo>
                  <a:pt x="470" y="79"/>
                </a:lnTo>
                <a:lnTo>
                  <a:pt x="470" y="79"/>
                </a:lnTo>
                <a:lnTo>
                  <a:pt x="470" y="79"/>
                </a:lnTo>
                <a:lnTo>
                  <a:pt x="470" y="79"/>
                </a:lnTo>
                <a:lnTo>
                  <a:pt x="470" y="79"/>
                </a:lnTo>
                <a:lnTo>
                  <a:pt x="470" y="79"/>
                </a:lnTo>
                <a:lnTo>
                  <a:pt x="471" y="79"/>
                </a:lnTo>
                <a:lnTo>
                  <a:pt x="471" y="79"/>
                </a:lnTo>
                <a:lnTo>
                  <a:pt x="471" y="79"/>
                </a:lnTo>
                <a:lnTo>
                  <a:pt x="471" y="79"/>
                </a:lnTo>
                <a:lnTo>
                  <a:pt x="471" y="79"/>
                </a:lnTo>
                <a:lnTo>
                  <a:pt x="471" y="79"/>
                </a:lnTo>
                <a:lnTo>
                  <a:pt x="471" y="79"/>
                </a:lnTo>
                <a:lnTo>
                  <a:pt x="471" y="79"/>
                </a:lnTo>
                <a:lnTo>
                  <a:pt x="471" y="79"/>
                </a:lnTo>
                <a:lnTo>
                  <a:pt x="472" y="79"/>
                </a:lnTo>
                <a:lnTo>
                  <a:pt x="472" y="79"/>
                </a:lnTo>
                <a:lnTo>
                  <a:pt x="472" y="79"/>
                </a:lnTo>
                <a:lnTo>
                  <a:pt x="472" y="79"/>
                </a:lnTo>
                <a:lnTo>
                  <a:pt x="472" y="79"/>
                </a:lnTo>
                <a:lnTo>
                  <a:pt x="472" y="79"/>
                </a:lnTo>
                <a:lnTo>
                  <a:pt x="473" y="79"/>
                </a:lnTo>
                <a:lnTo>
                  <a:pt x="473" y="79"/>
                </a:lnTo>
                <a:lnTo>
                  <a:pt x="473" y="79"/>
                </a:lnTo>
                <a:lnTo>
                  <a:pt x="473" y="79"/>
                </a:lnTo>
                <a:lnTo>
                  <a:pt x="473" y="79"/>
                </a:lnTo>
                <a:lnTo>
                  <a:pt x="473" y="79"/>
                </a:lnTo>
                <a:lnTo>
                  <a:pt x="473" y="79"/>
                </a:lnTo>
                <a:lnTo>
                  <a:pt x="473" y="79"/>
                </a:lnTo>
                <a:lnTo>
                  <a:pt x="473" y="79"/>
                </a:lnTo>
                <a:lnTo>
                  <a:pt x="473" y="79"/>
                </a:lnTo>
                <a:lnTo>
                  <a:pt x="473" y="79"/>
                </a:lnTo>
                <a:lnTo>
                  <a:pt x="473" y="79"/>
                </a:lnTo>
                <a:lnTo>
                  <a:pt x="474" y="79"/>
                </a:lnTo>
                <a:lnTo>
                  <a:pt x="474" y="79"/>
                </a:lnTo>
                <a:lnTo>
                  <a:pt x="474" y="79"/>
                </a:lnTo>
                <a:lnTo>
                  <a:pt x="475" y="79"/>
                </a:lnTo>
                <a:lnTo>
                  <a:pt x="475" y="79"/>
                </a:lnTo>
                <a:lnTo>
                  <a:pt x="475" y="79"/>
                </a:lnTo>
                <a:lnTo>
                  <a:pt x="475" y="79"/>
                </a:lnTo>
                <a:lnTo>
                  <a:pt x="475" y="79"/>
                </a:lnTo>
                <a:lnTo>
                  <a:pt x="475" y="79"/>
                </a:lnTo>
                <a:lnTo>
                  <a:pt x="475" y="79"/>
                </a:lnTo>
                <a:lnTo>
                  <a:pt x="475" y="79"/>
                </a:lnTo>
                <a:lnTo>
                  <a:pt x="475" y="79"/>
                </a:lnTo>
                <a:lnTo>
                  <a:pt x="476" y="79"/>
                </a:lnTo>
                <a:lnTo>
                  <a:pt x="476" y="79"/>
                </a:lnTo>
                <a:lnTo>
                  <a:pt x="476" y="79"/>
                </a:lnTo>
                <a:lnTo>
                  <a:pt x="477" y="79"/>
                </a:lnTo>
                <a:lnTo>
                  <a:pt x="477" y="80"/>
                </a:lnTo>
                <a:lnTo>
                  <a:pt x="477" y="80"/>
                </a:lnTo>
                <a:lnTo>
                  <a:pt x="478" y="80"/>
                </a:lnTo>
                <a:lnTo>
                  <a:pt x="478" y="80"/>
                </a:lnTo>
                <a:lnTo>
                  <a:pt x="478" y="80"/>
                </a:lnTo>
                <a:lnTo>
                  <a:pt x="478" y="80"/>
                </a:lnTo>
                <a:lnTo>
                  <a:pt x="478" y="80"/>
                </a:lnTo>
                <a:lnTo>
                  <a:pt x="478" y="80"/>
                </a:lnTo>
                <a:lnTo>
                  <a:pt x="478" y="80"/>
                </a:lnTo>
                <a:lnTo>
                  <a:pt x="478" y="80"/>
                </a:lnTo>
                <a:lnTo>
                  <a:pt x="478" y="80"/>
                </a:lnTo>
                <a:lnTo>
                  <a:pt x="478" y="80"/>
                </a:lnTo>
                <a:lnTo>
                  <a:pt x="478" y="80"/>
                </a:lnTo>
                <a:lnTo>
                  <a:pt x="478" y="80"/>
                </a:lnTo>
                <a:lnTo>
                  <a:pt x="479" y="80"/>
                </a:lnTo>
                <a:lnTo>
                  <a:pt x="479" y="80"/>
                </a:lnTo>
                <a:lnTo>
                  <a:pt x="479" y="80"/>
                </a:lnTo>
                <a:lnTo>
                  <a:pt x="479" y="80"/>
                </a:lnTo>
                <a:lnTo>
                  <a:pt x="479" y="80"/>
                </a:lnTo>
                <a:lnTo>
                  <a:pt x="479" y="80"/>
                </a:lnTo>
                <a:lnTo>
                  <a:pt x="479" y="80"/>
                </a:lnTo>
                <a:lnTo>
                  <a:pt x="479" y="80"/>
                </a:lnTo>
                <a:lnTo>
                  <a:pt x="479" y="80"/>
                </a:lnTo>
                <a:lnTo>
                  <a:pt x="480" y="80"/>
                </a:lnTo>
                <a:lnTo>
                  <a:pt x="480" y="80"/>
                </a:lnTo>
                <a:lnTo>
                  <a:pt x="480" y="80"/>
                </a:lnTo>
                <a:lnTo>
                  <a:pt x="480" y="80"/>
                </a:lnTo>
                <a:lnTo>
                  <a:pt x="480" y="80"/>
                </a:lnTo>
                <a:lnTo>
                  <a:pt x="480" y="80"/>
                </a:lnTo>
                <a:lnTo>
                  <a:pt x="480" y="80"/>
                </a:lnTo>
                <a:lnTo>
                  <a:pt x="480" y="80"/>
                </a:lnTo>
                <a:lnTo>
                  <a:pt x="480" y="80"/>
                </a:lnTo>
                <a:lnTo>
                  <a:pt x="480" y="80"/>
                </a:lnTo>
                <a:lnTo>
                  <a:pt x="480" y="80"/>
                </a:lnTo>
                <a:lnTo>
                  <a:pt x="480" y="80"/>
                </a:lnTo>
                <a:lnTo>
                  <a:pt x="480" y="80"/>
                </a:lnTo>
                <a:lnTo>
                  <a:pt x="480" y="80"/>
                </a:lnTo>
                <a:lnTo>
                  <a:pt x="480" y="80"/>
                </a:lnTo>
                <a:lnTo>
                  <a:pt x="481" y="80"/>
                </a:lnTo>
                <a:lnTo>
                  <a:pt x="481" y="81"/>
                </a:lnTo>
                <a:lnTo>
                  <a:pt x="481" y="81"/>
                </a:lnTo>
                <a:lnTo>
                  <a:pt x="482" y="81"/>
                </a:lnTo>
                <a:lnTo>
                  <a:pt x="482" y="81"/>
                </a:lnTo>
                <a:lnTo>
                  <a:pt x="482" y="81"/>
                </a:lnTo>
                <a:lnTo>
                  <a:pt x="482" y="81"/>
                </a:lnTo>
                <a:lnTo>
                  <a:pt x="482" y="81"/>
                </a:lnTo>
                <a:lnTo>
                  <a:pt x="482" y="81"/>
                </a:lnTo>
                <a:lnTo>
                  <a:pt x="483" y="81"/>
                </a:lnTo>
                <a:lnTo>
                  <a:pt x="483" y="81"/>
                </a:lnTo>
                <a:lnTo>
                  <a:pt x="483" y="81"/>
                </a:lnTo>
                <a:lnTo>
                  <a:pt x="483" y="81"/>
                </a:lnTo>
                <a:lnTo>
                  <a:pt x="483" y="81"/>
                </a:lnTo>
                <a:lnTo>
                  <a:pt x="483" y="81"/>
                </a:lnTo>
                <a:lnTo>
                  <a:pt x="483" y="81"/>
                </a:lnTo>
                <a:lnTo>
                  <a:pt x="483" y="81"/>
                </a:lnTo>
                <a:lnTo>
                  <a:pt x="483" y="81"/>
                </a:lnTo>
                <a:lnTo>
                  <a:pt x="483" y="81"/>
                </a:lnTo>
                <a:lnTo>
                  <a:pt x="483" y="81"/>
                </a:lnTo>
                <a:lnTo>
                  <a:pt x="483" y="81"/>
                </a:lnTo>
                <a:lnTo>
                  <a:pt x="483" y="81"/>
                </a:lnTo>
                <a:lnTo>
                  <a:pt x="483" y="81"/>
                </a:lnTo>
                <a:lnTo>
                  <a:pt x="483" y="81"/>
                </a:lnTo>
                <a:lnTo>
                  <a:pt x="483" y="81"/>
                </a:lnTo>
                <a:lnTo>
                  <a:pt x="483" y="81"/>
                </a:lnTo>
                <a:lnTo>
                  <a:pt x="483" y="81"/>
                </a:lnTo>
                <a:lnTo>
                  <a:pt x="484" y="81"/>
                </a:lnTo>
                <a:lnTo>
                  <a:pt x="484" y="81"/>
                </a:lnTo>
                <a:lnTo>
                  <a:pt x="484" y="81"/>
                </a:lnTo>
                <a:lnTo>
                  <a:pt x="484" y="81"/>
                </a:lnTo>
                <a:lnTo>
                  <a:pt x="484" y="81"/>
                </a:lnTo>
                <a:lnTo>
                  <a:pt x="484" y="81"/>
                </a:lnTo>
                <a:lnTo>
                  <a:pt x="485" y="81"/>
                </a:lnTo>
                <a:lnTo>
                  <a:pt x="485" y="81"/>
                </a:lnTo>
                <a:lnTo>
                  <a:pt x="485" y="81"/>
                </a:lnTo>
                <a:lnTo>
                  <a:pt x="485" y="81"/>
                </a:lnTo>
                <a:lnTo>
                  <a:pt x="485" y="81"/>
                </a:lnTo>
                <a:lnTo>
                  <a:pt x="485" y="81"/>
                </a:lnTo>
                <a:lnTo>
                  <a:pt x="486" y="81"/>
                </a:lnTo>
                <a:lnTo>
                  <a:pt x="486" y="81"/>
                </a:lnTo>
                <a:lnTo>
                  <a:pt x="486" y="81"/>
                </a:lnTo>
                <a:lnTo>
                  <a:pt x="486" y="81"/>
                </a:lnTo>
                <a:lnTo>
                  <a:pt x="486" y="81"/>
                </a:lnTo>
                <a:lnTo>
                  <a:pt x="486" y="81"/>
                </a:lnTo>
                <a:lnTo>
                  <a:pt x="487" y="81"/>
                </a:lnTo>
                <a:lnTo>
                  <a:pt x="487" y="82"/>
                </a:lnTo>
                <a:lnTo>
                  <a:pt x="487" y="82"/>
                </a:lnTo>
                <a:lnTo>
                  <a:pt x="487" y="82"/>
                </a:lnTo>
                <a:lnTo>
                  <a:pt x="487" y="82"/>
                </a:lnTo>
                <a:lnTo>
                  <a:pt x="487" y="82"/>
                </a:lnTo>
                <a:lnTo>
                  <a:pt x="487" y="82"/>
                </a:lnTo>
                <a:lnTo>
                  <a:pt x="487" y="82"/>
                </a:lnTo>
                <a:lnTo>
                  <a:pt x="487" y="82"/>
                </a:lnTo>
                <a:lnTo>
                  <a:pt x="487" y="82"/>
                </a:lnTo>
                <a:lnTo>
                  <a:pt x="487" y="82"/>
                </a:lnTo>
                <a:lnTo>
                  <a:pt x="487" y="82"/>
                </a:lnTo>
                <a:lnTo>
                  <a:pt x="488" y="82"/>
                </a:lnTo>
                <a:lnTo>
                  <a:pt x="488" y="82"/>
                </a:lnTo>
                <a:lnTo>
                  <a:pt x="488" y="82"/>
                </a:lnTo>
                <a:lnTo>
                  <a:pt x="488" y="82"/>
                </a:lnTo>
                <a:lnTo>
                  <a:pt x="488" y="82"/>
                </a:lnTo>
                <a:lnTo>
                  <a:pt x="488" y="82"/>
                </a:lnTo>
                <a:lnTo>
                  <a:pt x="489" y="82"/>
                </a:lnTo>
                <a:lnTo>
                  <a:pt x="489" y="82"/>
                </a:lnTo>
                <a:lnTo>
                  <a:pt x="489" y="82"/>
                </a:lnTo>
                <a:lnTo>
                  <a:pt x="489" y="82"/>
                </a:lnTo>
                <a:lnTo>
                  <a:pt x="489" y="82"/>
                </a:lnTo>
                <a:lnTo>
                  <a:pt x="489" y="82"/>
                </a:lnTo>
                <a:lnTo>
                  <a:pt x="489" y="82"/>
                </a:lnTo>
                <a:lnTo>
                  <a:pt x="489" y="82"/>
                </a:lnTo>
                <a:lnTo>
                  <a:pt x="489" y="82"/>
                </a:lnTo>
                <a:lnTo>
                  <a:pt x="489" y="82"/>
                </a:lnTo>
                <a:lnTo>
                  <a:pt x="489" y="82"/>
                </a:lnTo>
                <a:lnTo>
                  <a:pt x="489" y="82"/>
                </a:lnTo>
                <a:lnTo>
                  <a:pt x="492" y="82"/>
                </a:lnTo>
                <a:lnTo>
                  <a:pt x="492" y="82"/>
                </a:lnTo>
                <a:lnTo>
                  <a:pt x="492" y="82"/>
                </a:lnTo>
                <a:lnTo>
                  <a:pt x="492" y="82"/>
                </a:lnTo>
                <a:lnTo>
                  <a:pt x="492" y="82"/>
                </a:lnTo>
                <a:lnTo>
                  <a:pt x="492" y="82"/>
                </a:lnTo>
                <a:lnTo>
                  <a:pt x="493" y="82"/>
                </a:lnTo>
                <a:lnTo>
                  <a:pt x="493" y="82"/>
                </a:lnTo>
                <a:lnTo>
                  <a:pt x="493" y="82"/>
                </a:lnTo>
                <a:lnTo>
                  <a:pt x="493" y="82"/>
                </a:lnTo>
                <a:lnTo>
                  <a:pt x="493" y="82"/>
                </a:lnTo>
                <a:lnTo>
                  <a:pt x="493" y="82"/>
                </a:lnTo>
                <a:lnTo>
                  <a:pt x="493" y="82"/>
                </a:lnTo>
                <a:lnTo>
                  <a:pt x="493" y="82"/>
                </a:lnTo>
                <a:lnTo>
                  <a:pt x="493" y="82"/>
                </a:lnTo>
                <a:lnTo>
                  <a:pt x="494" y="82"/>
                </a:lnTo>
                <a:lnTo>
                  <a:pt x="494" y="82"/>
                </a:lnTo>
                <a:lnTo>
                  <a:pt x="494" y="82"/>
                </a:lnTo>
                <a:lnTo>
                  <a:pt x="494" y="82"/>
                </a:lnTo>
                <a:lnTo>
                  <a:pt x="494" y="82"/>
                </a:lnTo>
                <a:lnTo>
                  <a:pt x="494" y="82"/>
                </a:lnTo>
                <a:lnTo>
                  <a:pt x="494" y="82"/>
                </a:lnTo>
                <a:lnTo>
                  <a:pt x="494" y="82"/>
                </a:lnTo>
                <a:lnTo>
                  <a:pt x="494" y="82"/>
                </a:lnTo>
                <a:lnTo>
                  <a:pt x="495" y="82"/>
                </a:lnTo>
                <a:lnTo>
                  <a:pt x="495" y="82"/>
                </a:lnTo>
                <a:lnTo>
                  <a:pt x="495" y="82"/>
                </a:lnTo>
                <a:lnTo>
                  <a:pt x="496" y="82"/>
                </a:lnTo>
                <a:lnTo>
                  <a:pt x="496" y="82"/>
                </a:lnTo>
                <a:lnTo>
                  <a:pt x="496" y="82"/>
                </a:lnTo>
                <a:lnTo>
                  <a:pt x="496" y="82"/>
                </a:lnTo>
                <a:lnTo>
                  <a:pt x="496" y="82"/>
                </a:lnTo>
                <a:lnTo>
                  <a:pt x="496" y="82"/>
                </a:lnTo>
                <a:lnTo>
                  <a:pt x="496" y="82"/>
                </a:lnTo>
                <a:lnTo>
                  <a:pt x="496" y="82"/>
                </a:lnTo>
                <a:lnTo>
                  <a:pt x="496" y="82"/>
                </a:lnTo>
                <a:lnTo>
                  <a:pt x="497" y="82"/>
                </a:lnTo>
                <a:lnTo>
                  <a:pt x="497" y="82"/>
                </a:lnTo>
                <a:lnTo>
                  <a:pt x="497" y="82"/>
                </a:lnTo>
                <a:lnTo>
                  <a:pt x="497" y="82"/>
                </a:lnTo>
                <a:lnTo>
                  <a:pt x="497" y="82"/>
                </a:lnTo>
                <a:lnTo>
                  <a:pt x="497" y="82"/>
                </a:lnTo>
                <a:lnTo>
                  <a:pt x="498" y="82"/>
                </a:lnTo>
                <a:lnTo>
                  <a:pt x="498" y="82"/>
                </a:lnTo>
                <a:lnTo>
                  <a:pt x="498" y="82"/>
                </a:lnTo>
                <a:lnTo>
                  <a:pt x="498" y="82"/>
                </a:lnTo>
                <a:lnTo>
                  <a:pt x="498" y="83"/>
                </a:lnTo>
                <a:lnTo>
                  <a:pt x="498" y="83"/>
                </a:lnTo>
                <a:lnTo>
                  <a:pt x="500" y="83"/>
                </a:lnTo>
                <a:lnTo>
                  <a:pt x="500" y="83"/>
                </a:lnTo>
                <a:lnTo>
                  <a:pt x="500" y="83"/>
                </a:lnTo>
                <a:lnTo>
                  <a:pt x="501" y="83"/>
                </a:lnTo>
                <a:lnTo>
                  <a:pt x="501" y="83"/>
                </a:lnTo>
                <a:lnTo>
                  <a:pt x="501" y="83"/>
                </a:lnTo>
                <a:lnTo>
                  <a:pt x="501" y="83"/>
                </a:lnTo>
                <a:lnTo>
                  <a:pt x="501" y="83"/>
                </a:lnTo>
                <a:lnTo>
                  <a:pt x="501" y="83"/>
                </a:lnTo>
                <a:lnTo>
                  <a:pt x="502" y="83"/>
                </a:lnTo>
                <a:lnTo>
                  <a:pt x="502" y="83"/>
                </a:lnTo>
                <a:lnTo>
                  <a:pt x="502" y="83"/>
                </a:lnTo>
                <a:lnTo>
                  <a:pt x="502" y="83"/>
                </a:lnTo>
                <a:lnTo>
                  <a:pt x="502" y="83"/>
                </a:lnTo>
                <a:lnTo>
                  <a:pt x="502" y="83"/>
                </a:lnTo>
                <a:lnTo>
                  <a:pt x="503" y="83"/>
                </a:lnTo>
                <a:lnTo>
                  <a:pt x="503" y="84"/>
                </a:lnTo>
                <a:lnTo>
                  <a:pt x="503" y="84"/>
                </a:lnTo>
                <a:lnTo>
                  <a:pt x="504" y="84"/>
                </a:lnTo>
                <a:lnTo>
                  <a:pt x="504" y="84"/>
                </a:lnTo>
                <a:lnTo>
                  <a:pt x="504" y="84"/>
                </a:lnTo>
                <a:lnTo>
                  <a:pt x="504" y="84"/>
                </a:lnTo>
                <a:lnTo>
                  <a:pt x="504" y="84"/>
                </a:lnTo>
                <a:lnTo>
                  <a:pt x="504" y="84"/>
                </a:lnTo>
                <a:lnTo>
                  <a:pt x="505" y="84"/>
                </a:lnTo>
                <a:lnTo>
                  <a:pt x="505" y="84"/>
                </a:lnTo>
                <a:lnTo>
                  <a:pt x="505" y="84"/>
                </a:lnTo>
                <a:lnTo>
                  <a:pt x="505" y="84"/>
                </a:lnTo>
                <a:lnTo>
                  <a:pt x="505" y="84"/>
                </a:lnTo>
                <a:lnTo>
                  <a:pt x="505" y="84"/>
                </a:lnTo>
                <a:lnTo>
                  <a:pt x="505" y="84"/>
                </a:lnTo>
                <a:lnTo>
                  <a:pt x="505" y="84"/>
                </a:lnTo>
                <a:lnTo>
                  <a:pt x="505" y="84"/>
                </a:lnTo>
                <a:lnTo>
                  <a:pt x="506" y="84"/>
                </a:lnTo>
                <a:lnTo>
                  <a:pt x="506" y="84"/>
                </a:lnTo>
                <a:lnTo>
                  <a:pt x="506" y="84"/>
                </a:lnTo>
                <a:lnTo>
                  <a:pt x="506" y="84"/>
                </a:lnTo>
                <a:lnTo>
                  <a:pt x="506" y="84"/>
                </a:lnTo>
                <a:lnTo>
                  <a:pt x="506" y="84"/>
                </a:lnTo>
                <a:lnTo>
                  <a:pt x="507" y="84"/>
                </a:lnTo>
                <a:lnTo>
                  <a:pt x="507" y="84"/>
                </a:lnTo>
                <a:lnTo>
                  <a:pt x="507" y="84"/>
                </a:lnTo>
                <a:lnTo>
                  <a:pt x="507" y="84"/>
                </a:lnTo>
                <a:lnTo>
                  <a:pt x="507" y="84"/>
                </a:lnTo>
                <a:lnTo>
                  <a:pt x="507" y="84"/>
                </a:lnTo>
                <a:lnTo>
                  <a:pt x="507" y="84"/>
                </a:lnTo>
                <a:lnTo>
                  <a:pt x="507" y="84"/>
                </a:lnTo>
                <a:lnTo>
                  <a:pt x="507" y="84"/>
                </a:lnTo>
                <a:lnTo>
                  <a:pt x="507" y="84"/>
                </a:lnTo>
                <a:lnTo>
                  <a:pt x="507" y="84"/>
                </a:lnTo>
                <a:lnTo>
                  <a:pt x="507" y="84"/>
                </a:lnTo>
                <a:lnTo>
                  <a:pt x="508" y="84"/>
                </a:lnTo>
                <a:lnTo>
                  <a:pt x="508" y="84"/>
                </a:lnTo>
                <a:lnTo>
                  <a:pt x="508" y="84"/>
                </a:lnTo>
                <a:lnTo>
                  <a:pt x="508" y="84"/>
                </a:lnTo>
                <a:lnTo>
                  <a:pt x="508" y="84"/>
                </a:lnTo>
                <a:lnTo>
                  <a:pt x="508" y="84"/>
                </a:lnTo>
                <a:lnTo>
                  <a:pt x="508" y="84"/>
                </a:lnTo>
                <a:lnTo>
                  <a:pt x="508" y="84"/>
                </a:lnTo>
                <a:lnTo>
                  <a:pt x="508" y="84"/>
                </a:lnTo>
                <a:lnTo>
                  <a:pt x="509" y="84"/>
                </a:lnTo>
                <a:lnTo>
                  <a:pt x="509" y="84"/>
                </a:lnTo>
                <a:lnTo>
                  <a:pt x="509" y="84"/>
                </a:lnTo>
                <a:lnTo>
                  <a:pt x="510" y="84"/>
                </a:lnTo>
                <a:lnTo>
                  <a:pt x="510" y="84"/>
                </a:lnTo>
                <a:lnTo>
                  <a:pt x="510" y="84"/>
                </a:lnTo>
                <a:lnTo>
                  <a:pt x="510" y="84"/>
                </a:lnTo>
                <a:lnTo>
                  <a:pt x="510" y="84"/>
                </a:lnTo>
                <a:lnTo>
                  <a:pt x="510" y="84"/>
                </a:lnTo>
                <a:lnTo>
                  <a:pt x="510" y="84"/>
                </a:lnTo>
                <a:lnTo>
                  <a:pt x="510" y="84"/>
                </a:lnTo>
                <a:lnTo>
                  <a:pt x="510" y="84"/>
                </a:lnTo>
                <a:lnTo>
                  <a:pt x="510" y="84"/>
                </a:lnTo>
                <a:lnTo>
                  <a:pt x="510" y="84"/>
                </a:lnTo>
                <a:lnTo>
                  <a:pt x="510" y="84"/>
                </a:lnTo>
                <a:lnTo>
                  <a:pt x="510" y="84"/>
                </a:lnTo>
                <a:lnTo>
                  <a:pt x="510" y="84"/>
                </a:lnTo>
                <a:lnTo>
                  <a:pt x="510" y="84"/>
                </a:lnTo>
                <a:lnTo>
                  <a:pt x="510" y="84"/>
                </a:lnTo>
                <a:lnTo>
                  <a:pt x="510" y="84"/>
                </a:lnTo>
                <a:lnTo>
                  <a:pt x="510" y="84"/>
                </a:lnTo>
                <a:lnTo>
                  <a:pt x="510" y="84"/>
                </a:lnTo>
                <a:lnTo>
                  <a:pt x="510" y="84"/>
                </a:lnTo>
                <a:lnTo>
                  <a:pt x="510" y="84"/>
                </a:lnTo>
                <a:lnTo>
                  <a:pt x="511" y="84"/>
                </a:lnTo>
                <a:lnTo>
                  <a:pt x="511" y="84"/>
                </a:lnTo>
                <a:lnTo>
                  <a:pt x="511" y="84"/>
                </a:lnTo>
                <a:lnTo>
                  <a:pt x="511" y="84"/>
                </a:lnTo>
                <a:lnTo>
                  <a:pt x="511" y="84"/>
                </a:lnTo>
                <a:lnTo>
                  <a:pt x="511" y="84"/>
                </a:lnTo>
                <a:lnTo>
                  <a:pt x="512" y="84"/>
                </a:lnTo>
                <a:lnTo>
                  <a:pt x="512" y="84"/>
                </a:lnTo>
                <a:lnTo>
                  <a:pt x="512" y="84"/>
                </a:lnTo>
                <a:lnTo>
                  <a:pt x="512" y="84"/>
                </a:lnTo>
                <a:lnTo>
                  <a:pt x="512" y="84"/>
                </a:lnTo>
                <a:lnTo>
                  <a:pt x="512" y="84"/>
                </a:lnTo>
                <a:lnTo>
                  <a:pt x="512" y="84"/>
                </a:lnTo>
                <a:lnTo>
                  <a:pt x="512" y="84"/>
                </a:lnTo>
                <a:lnTo>
                  <a:pt x="512" y="84"/>
                </a:lnTo>
                <a:lnTo>
                  <a:pt x="513" y="84"/>
                </a:lnTo>
                <a:lnTo>
                  <a:pt x="513" y="85"/>
                </a:lnTo>
                <a:lnTo>
                  <a:pt x="513" y="85"/>
                </a:lnTo>
                <a:lnTo>
                  <a:pt x="514" y="85"/>
                </a:lnTo>
                <a:lnTo>
                  <a:pt x="514" y="85"/>
                </a:lnTo>
                <a:lnTo>
                  <a:pt x="514" y="85"/>
                </a:lnTo>
                <a:lnTo>
                  <a:pt x="514" y="85"/>
                </a:lnTo>
                <a:lnTo>
                  <a:pt x="514" y="85"/>
                </a:lnTo>
                <a:lnTo>
                  <a:pt x="514" y="85"/>
                </a:lnTo>
                <a:lnTo>
                  <a:pt x="515" y="85"/>
                </a:lnTo>
                <a:lnTo>
                  <a:pt x="515" y="85"/>
                </a:lnTo>
                <a:lnTo>
                  <a:pt x="515" y="85"/>
                </a:lnTo>
                <a:lnTo>
                  <a:pt x="515" y="85"/>
                </a:lnTo>
                <a:lnTo>
                  <a:pt x="515" y="85"/>
                </a:lnTo>
                <a:lnTo>
                  <a:pt x="515" y="85"/>
                </a:lnTo>
                <a:lnTo>
                  <a:pt x="515" y="85"/>
                </a:lnTo>
                <a:lnTo>
                  <a:pt x="515" y="85"/>
                </a:lnTo>
                <a:lnTo>
                  <a:pt x="515" y="85"/>
                </a:lnTo>
                <a:lnTo>
                  <a:pt x="515" y="85"/>
                </a:lnTo>
                <a:lnTo>
                  <a:pt x="515" y="85"/>
                </a:lnTo>
                <a:lnTo>
                  <a:pt x="515" y="85"/>
                </a:lnTo>
                <a:lnTo>
                  <a:pt x="515" y="85"/>
                </a:lnTo>
                <a:lnTo>
                  <a:pt x="515" y="85"/>
                </a:lnTo>
                <a:lnTo>
                  <a:pt x="515" y="85"/>
                </a:lnTo>
                <a:lnTo>
                  <a:pt x="516" y="85"/>
                </a:lnTo>
                <a:lnTo>
                  <a:pt x="516" y="85"/>
                </a:lnTo>
                <a:lnTo>
                  <a:pt x="516" y="85"/>
                </a:lnTo>
                <a:lnTo>
                  <a:pt x="517" y="85"/>
                </a:lnTo>
                <a:lnTo>
                  <a:pt x="517" y="85"/>
                </a:lnTo>
                <a:lnTo>
                  <a:pt x="517" y="85"/>
                </a:lnTo>
                <a:lnTo>
                  <a:pt x="517" y="85"/>
                </a:lnTo>
                <a:lnTo>
                  <a:pt x="517" y="85"/>
                </a:lnTo>
                <a:lnTo>
                  <a:pt x="517" y="85"/>
                </a:lnTo>
                <a:lnTo>
                  <a:pt x="517" y="85"/>
                </a:lnTo>
                <a:lnTo>
                  <a:pt x="517" y="85"/>
                </a:lnTo>
                <a:lnTo>
                  <a:pt x="517" y="85"/>
                </a:lnTo>
                <a:lnTo>
                  <a:pt x="518" y="85"/>
                </a:lnTo>
                <a:lnTo>
                  <a:pt x="518" y="86"/>
                </a:lnTo>
                <a:lnTo>
                  <a:pt x="518" y="86"/>
                </a:lnTo>
                <a:lnTo>
                  <a:pt x="518" y="86"/>
                </a:lnTo>
                <a:lnTo>
                  <a:pt x="518" y="86"/>
                </a:lnTo>
                <a:lnTo>
                  <a:pt x="518" y="86"/>
                </a:lnTo>
                <a:lnTo>
                  <a:pt x="518" y="86"/>
                </a:lnTo>
                <a:lnTo>
                  <a:pt x="518" y="86"/>
                </a:lnTo>
                <a:lnTo>
                  <a:pt x="518" y="86"/>
                </a:lnTo>
                <a:lnTo>
                  <a:pt x="518" y="86"/>
                </a:lnTo>
                <a:lnTo>
                  <a:pt x="518" y="86"/>
                </a:lnTo>
                <a:lnTo>
                  <a:pt x="518" y="86"/>
                </a:lnTo>
                <a:lnTo>
                  <a:pt x="519" y="86"/>
                </a:lnTo>
                <a:lnTo>
                  <a:pt x="519" y="86"/>
                </a:lnTo>
                <a:lnTo>
                  <a:pt x="519" y="86"/>
                </a:lnTo>
                <a:lnTo>
                  <a:pt x="521" y="86"/>
                </a:lnTo>
                <a:lnTo>
                  <a:pt x="521" y="86"/>
                </a:lnTo>
                <a:lnTo>
                  <a:pt x="521" y="86"/>
                </a:lnTo>
                <a:lnTo>
                  <a:pt x="521" y="86"/>
                </a:lnTo>
                <a:lnTo>
                  <a:pt x="521" y="86"/>
                </a:lnTo>
                <a:lnTo>
                  <a:pt x="521" y="86"/>
                </a:lnTo>
                <a:lnTo>
                  <a:pt x="521" y="86"/>
                </a:lnTo>
                <a:lnTo>
                  <a:pt x="521" y="86"/>
                </a:lnTo>
                <a:lnTo>
                  <a:pt x="521" y="86"/>
                </a:lnTo>
                <a:lnTo>
                  <a:pt x="522" y="86"/>
                </a:lnTo>
                <a:lnTo>
                  <a:pt x="522" y="86"/>
                </a:lnTo>
                <a:lnTo>
                  <a:pt x="522" y="86"/>
                </a:lnTo>
                <a:lnTo>
                  <a:pt x="523" y="86"/>
                </a:lnTo>
                <a:lnTo>
                  <a:pt x="523" y="86"/>
                </a:lnTo>
                <a:lnTo>
                  <a:pt x="523" y="86"/>
                </a:lnTo>
                <a:lnTo>
                  <a:pt x="523" y="86"/>
                </a:lnTo>
                <a:lnTo>
                  <a:pt x="523" y="86"/>
                </a:lnTo>
                <a:lnTo>
                  <a:pt x="523" y="86"/>
                </a:lnTo>
                <a:lnTo>
                  <a:pt x="523" y="86"/>
                </a:lnTo>
                <a:lnTo>
                  <a:pt x="523" y="86"/>
                </a:lnTo>
                <a:lnTo>
                  <a:pt x="523" y="86"/>
                </a:lnTo>
                <a:lnTo>
                  <a:pt x="524" y="86"/>
                </a:lnTo>
                <a:lnTo>
                  <a:pt x="524" y="86"/>
                </a:lnTo>
                <a:lnTo>
                  <a:pt x="524" y="86"/>
                </a:lnTo>
                <a:lnTo>
                  <a:pt x="525" y="86"/>
                </a:lnTo>
                <a:lnTo>
                  <a:pt x="525" y="86"/>
                </a:lnTo>
                <a:lnTo>
                  <a:pt x="525" y="86"/>
                </a:lnTo>
                <a:lnTo>
                  <a:pt x="525" y="86"/>
                </a:lnTo>
                <a:lnTo>
                  <a:pt x="525" y="86"/>
                </a:lnTo>
                <a:lnTo>
                  <a:pt x="525" y="86"/>
                </a:lnTo>
                <a:lnTo>
                  <a:pt x="525" y="86"/>
                </a:lnTo>
                <a:lnTo>
                  <a:pt x="525" y="86"/>
                </a:lnTo>
                <a:lnTo>
                  <a:pt x="525" y="86"/>
                </a:lnTo>
                <a:lnTo>
                  <a:pt x="526" y="86"/>
                </a:lnTo>
                <a:lnTo>
                  <a:pt x="526" y="86"/>
                </a:lnTo>
                <a:lnTo>
                  <a:pt x="526" y="86"/>
                </a:lnTo>
                <a:lnTo>
                  <a:pt x="526" y="86"/>
                </a:lnTo>
                <a:lnTo>
                  <a:pt x="526" y="86"/>
                </a:lnTo>
                <a:lnTo>
                  <a:pt x="526" y="86"/>
                </a:lnTo>
                <a:lnTo>
                  <a:pt x="527" y="86"/>
                </a:lnTo>
                <a:lnTo>
                  <a:pt x="527" y="86"/>
                </a:lnTo>
                <a:lnTo>
                  <a:pt x="527" y="86"/>
                </a:lnTo>
                <a:lnTo>
                  <a:pt x="527" y="86"/>
                </a:lnTo>
                <a:lnTo>
                  <a:pt x="527" y="86"/>
                </a:lnTo>
                <a:lnTo>
                  <a:pt x="527" y="86"/>
                </a:lnTo>
                <a:lnTo>
                  <a:pt x="528" y="86"/>
                </a:lnTo>
                <a:lnTo>
                  <a:pt x="528" y="86"/>
                </a:lnTo>
                <a:lnTo>
                  <a:pt x="528" y="86"/>
                </a:lnTo>
                <a:lnTo>
                  <a:pt x="529" y="86"/>
                </a:lnTo>
                <a:lnTo>
                  <a:pt x="529" y="87"/>
                </a:lnTo>
                <a:lnTo>
                  <a:pt x="529" y="87"/>
                </a:lnTo>
                <a:lnTo>
                  <a:pt x="529" y="87"/>
                </a:lnTo>
                <a:lnTo>
                  <a:pt x="529" y="87"/>
                </a:lnTo>
                <a:lnTo>
                  <a:pt x="529" y="87"/>
                </a:lnTo>
                <a:lnTo>
                  <a:pt x="530" y="87"/>
                </a:lnTo>
                <a:lnTo>
                  <a:pt x="530" y="87"/>
                </a:lnTo>
                <a:lnTo>
                  <a:pt x="530" y="87"/>
                </a:lnTo>
                <a:lnTo>
                  <a:pt x="531" y="87"/>
                </a:lnTo>
                <a:lnTo>
                  <a:pt x="531" y="87"/>
                </a:lnTo>
                <a:lnTo>
                  <a:pt x="531" y="87"/>
                </a:lnTo>
                <a:lnTo>
                  <a:pt x="532" y="87"/>
                </a:lnTo>
                <a:lnTo>
                  <a:pt x="532" y="87"/>
                </a:lnTo>
                <a:lnTo>
                  <a:pt x="532" y="87"/>
                </a:lnTo>
                <a:lnTo>
                  <a:pt x="532" y="87"/>
                </a:lnTo>
                <a:lnTo>
                  <a:pt x="532" y="87"/>
                </a:lnTo>
                <a:lnTo>
                  <a:pt x="532" y="87"/>
                </a:lnTo>
                <a:lnTo>
                  <a:pt x="532" y="87"/>
                </a:lnTo>
                <a:lnTo>
                  <a:pt x="532" y="87"/>
                </a:lnTo>
                <a:lnTo>
                  <a:pt x="532" y="87"/>
                </a:lnTo>
                <a:lnTo>
                  <a:pt x="532" y="87"/>
                </a:lnTo>
                <a:lnTo>
                  <a:pt x="532" y="87"/>
                </a:lnTo>
                <a:lnTo>
                  <a:pt x="532" y="87"/>
                </a:lnTo>
                <a:lnTo>
                  <a:pt x="533" y="87"/>
                </a:lnTo>
                <a:lnTo>
                  <a:pt x="533" y="87"/>
                </a:lnTo>
                <a:lnTo>
                  <a:pt x="533" y="87"/>
                </a:lnTo>
                <a:lnTo>
                  <a:pt x="533" y="87"/>
                </a:lnTo>
                <a:lnTo>
                  <a:pt x="533" y="87"/>
                </a:lnTo>
                <a:lnTo>
                  <a:pt x="533" y="87"/>
                </a:lnTo>
                <a:lnTo>
                  <a:pt x="533" y="87"/>
                </a:lnTo>
                <a:lnTo>
                  <a:pt x="533" y="87"/>
                </a:lnTo>
                <a:lnTo>
                  <a:pt x="533" y="87"/>
                </a:lnTo>
                <a:lnTo>
                  <a:pt x="533" y="87"/>
                </a:lnTo>
                <a:lnTo>
                  <a:pt x="533" y="87"/>
                </a:lnTo>
                <a:lnTo>
                  <a:pt x="533" y="87"/>
                </a:lnTo>
                <a:lnTo>
                  <a:pt x="533" y="87"/>
                </a:lnTo>
                <a:lnTo>
                  <a:pt x="533" y="87"/>
                </a:lnTo>
                <a:lnTo>
                  <a:pt x="533" y="87"/>
                </a:lnTo>
                <a:lnTo>
                  <a:pt x="534" y="87"/>
                </a:lnTo>
                <a:lnTo>
                  <a:pt x="534" y="87"/>
                </a:lnTo>
                <a:lnTo>
                  <a:pt x="534" y="87"/>
                </a:lnTo>
                <a:lnTo>
                  <a:pt x="535" y="87"/>
                </a:lnTo>
                <a:lnTo>
                  <a:pt x="535" y="87"/>
                </a:lnTo>
                <a:lnTo>
                  <a:pt x="535" y="87"/>
                </a:lnTo>
                <a:lnTo>
                  <a:pt x="536" y="87"/>
                </a:lnTo>
                <a:lnTo>
                  <a:pt x="536" y="87"/>
                </a:lnTo>
                <a:lnTo>
                  <a:pt x="536" y="87"/>
                </a:lnTo>
                <a:lnTo>
                  <a:pt x="536" y="87"/>
                </a:lnTo>
                <a:lnTo>
                  <a:pt x="536" y="87"/>
                </a:lnTo>
                <a:lnTo>
                  <a:pt x="536" y="87"/>
                </a:lnTo>
                <a:lnTo>
                  <a:pt x="537" y="87"/>
                </a:lnTo>
                <a:lnTo>
                  <a:pt x="537" y="87"/>
                </a:lnTo>
                <a:lnTo>
                  <a:pt x="537" y="87"/>
                </a:lnTo>
                <a:lnTo>
                  <a:pt x="537" y="87"/>
                </a:lnTo>
                <a:lnTo>
                  <a:pt x="537" y="87"/>
                </a:lnTo>
                <a:lnTo>
                  <a:pt x="537" y="87"/>
                </a:lnTo>
                <a:lnTo>
                  <a:pt x="538" y="87"/>
                </a:lnTo>
                <a:lnTo>
                  <a:pt x="538" y="87"/>
                </a:lnTo>
                <a:lnTo>
                  <a:pt x="538" y="87"/>
                </a:lnTo>
                <a:lnTo>
                  <a:pt x="538" y="87"/>
                </a:lnTo>
                <a:lnTo>
                  <a:pt x="538" y="87"/>
                </a:lnTo>
                <a:lnTo>
                  <a:pt x="538" y="87"/>
                </a:lnTo>
                <a:lnTo>
                  <a:pt x="539" y="87"/>
                </a:lnTo>
                <a:lnTo>
                  <a:pt x="539" y="87"/>
                </a:lnTo>
                <a:lnTo>
                  <a:pt x="539" y="87"/>
                </a:lnTo>
                <a:lnTo>
                  <a:pt x="539" y="87"/>
                </a:lnTo>
                <a:lnTo>
                  <a:pt x="539" y="87"/>
                </a:lnTo>
                <a:lnTo>
                  <a:pt x="539" y="87"/>
                </a:lnTo>
                <a:lnTo>
                  <a:pt x="539" y="87"/>
                </a:lnTo>
                <a:lnTo>
                  <a:pt x="539" y="87"/>
                </a:lnTo>
                <a:lnTo>
                  <a:pt x="539" y="87"/>
                </a:lnTo>
                <a:lnTo>
                  <a:pt x="540" y="87"/>
                </a:lnTo>
                <a:lnTo>
                  <a:pt x="540" y="87"/>
                </a:lnTo>
                <a:lnTo>
                  <a:pt x="540" y="87"/>
                </a:lnTo>
                <a:lnTo>
                  <a:pt x="541" y="87"/>
                </a:lnTo>
                <a:lnTo>
                  <a:pt x="541" y="88"/>
                </a:lnTo>
                <a:lnTo>
                  <a:pt x="541" y="88"/>
                </a:lnTo>
                <a:lnTo>
                  <a:pt x="541" y="88"/>
                </a:lnTo>
                <a:lnTo>
                  <a:pt x="541" y="88"/>
                </a:lnTo>
                <a:lnTo>
                  <a:pt x="541" y="88"/>
                </a:lnTo>
                <a:lnTo>
                  <a:pt x="542" y="88"/>
                </a:lnTo>
                <a:lnTo>
                  <a:pt x="542" y="88"/>
                </a:lnTo>
                <a:lnTo>
                  <a:pt x="542" y="88"/>
                </a:lnTo>
                <a:lnTo>
                  <a:pt x="542" y="88"/>
                </a:lnTo>
                <a:lnTo>
                  <a:pt x="542" y="88"/>
                </a:lnTo>
                <a:lnTo>
                  <a:pt x="542" y="88"/>
                </a:lnTo>
                <a:lnTo>
                  <a:pt x="542" y="88"/>
                </a:lnTo>
                <a:lnTo>
                  <a:pt x="542" y="88"/>
                </a:lnTo>
                <a:lnTo>
                  <a:pt x="542" y="88"/>
                </a:lnTo>
                <a:lnTo>
                  <a:pt x="543" y="88"/>
                </a:lnTo>
                <a:lnTo>
                  <a:pt x="543" y="88"/>
                </a:lnTo>
                <a:lnTo>
                  <a:pt x="543" y="88"/>
                </a:lnTo>
                <a:lnTo>
                  <a:pt x="543" y="88"/>
                </a:lnTo>
                <a:lnTo>
                  <a:pt x="543" y="88"/>
                </a:lnTo>
                <a:lnTo>
                  <a:pt x="543" y="88"/>
                </a:lnTo>
                <a:lnTo>
                  <a:pt x="543" y="88"/>
                </a:lnTo>
                <a:lnTo>
                  <a:pt x="543" y="88"/>
                </a:lnTo>
                <a:lnTo>
                  <a:pt x="543" y="88"/>
                </a:lnTo>
                <a:lnTo>
                  <a:pt x="543" y="88"/>
                </a:lnTo>
                <a:lnTo>
                  <a:pt x="543" y="88"/>
                </a:lnTo>
                <a:lnTo>
                  <a:pt x="543" y="88"/>
                </a:lnTo>
                <a:lnTo>
                  <a:pt x="544" y="88"/>
                </a:lnTo>
                <a:lnTo>
                  <a:pt x="544" y="88"/>
                </a:lnTo>
                <a:lnTo>
                  <a:pt x="544" y="88"/>
                </a:lnTo>
                <a:lnTo>
                  <a:pt x="544" y="88"/>
                </a:lnTo>
                <a:lnTo>
                  <a:pt x="544" y="88"/>
                </a:lnTo>
                <a:lnTo>
                  <a:pt x="544" y="88"/>
                </a:lnTo>
                <a:lnTo>
                  <a:pt x="544" y="88"/>
                </a:lnTo>
                <a:lnTo>
                  <a:pt x="544" y="88"/>
                </a:lnTo>
                <a:lnTo>
                  <a:pt x="544" y="88"/>
                </a:lnTo>
                <a:lnTo>
                  <a:pt x="544" y="88"/>
                </a:lnTo>
                <a:lnTo>
                  <a:pt x="544" y="88"/>
                </a:lnTo>
                <a:lnTo>
                  <a:pt x="544" y="88"/>
                </a:lnTo>
                <a:lnTo>
                  <a:pt x="545" y="88"/>
                </a:lnTo>
                <a:lnTo>
                  <a:pt x="545" y="88"/>
                </a:lnTo>
                <a:lnTo>
                  <a:pt x="545" y="88"/>
                </a:lnTo>
                <a:lnTo>
                  <a:pt x="547" y="88"/>
                </a:lnTo>
                <a:lnTo>
                  <a:pt x="547" y="88"/>
                </a:lnTo>
                <a:lnTo>
                  <a:pt x="547" y="88"/>
                </a:lnTo>
                <a:lnTo>
                  <a:pt x="547" y="88"/>
                </a:lnTo>
                <a:lnTo>
                  <a:pt x="547" y="88"/>
                </a:lnTo>
                <a:lnTo>
                  <a:pt x="547" y="88"/>
                </a:lnTo>
                <a:lnTo>
                  <a:pt x="548" y="88"/>
                </a:lnTo>
                <a:lnTo>
                  <a:pt x="548" y="88"/>
                </a:lnTo>
                <a:lnTo>
                  <a:pt x="548" y="88"/>
                </a:lnTo>
                <a:lnTo>
                  <a:pt x="548" y="88"/>
                </a:lnTo>
                <a:lnTo>
                  <a:pt x="548" y="88"/>
                </a:lnTo>
                <a:lnTo>
                  <a:pt x="548" y="88"/>
                </a:lnTo>
                <a:lnTo>
                  <a:pt x="548" y="88"/>
                </a:lnTo>
                <a:lnTo>
                  <a:pt x="548" y="88"/>
                </a:lnTo>
                <a:lnTo>
                  <a:pt x="548" y="88"/>
                </a:lnTo>
                <a:lnTo>
                  <a:pt x="549" y="88"/>
                </a:lnTo>
                <a:lnTo>
                  <a:pt x="549" y="88"/>
                </a:lnTo>
                <a:lnTo>
                  <a:pt x="549" y="88"/>
                </a:lnTo>
                <a:lnTo>
                  <a:pt x="549" y="88"/>
                </a:lnTo>
                <a:lnTo>
                  <a:pt x="549" y="88"/>
                </a:lnTo>
                <a:lnTo>
                  <a:pt x="549" y="88"/>
                </a:lnTo>
                <a:lnTo>
                  <a:pt x="549" y="88"/>
                </a:lnTo>
                <a:lnTo>
                  <a:pt x="549" y="88"/>
                </a:lnTo>
                <a:lnTo>
                  <a:pt x="549" y="88"/>
                </a:lnTo>
                <a:lnTo>
                  <a:pt x="550" y="88"/>
                </a:lnTo>
                <a:lnTo>
                  <a:pt x="550" y="88"/>
                </a:lnTo>
                <a:lnTo>
                  <a:pt x="550" y="88"/>
                </a:lnTo>
                <a:lnTo>
                  <a:pt x="550" y="88"/>
                </a:lnTo>
                <a:lnTo>
                  <a:pt x="550" y="88"/>
                </a:lnTo>
                <a:lnTo>
                  <a:pt x="550" y="88"/>
                </a:lnTo>
                <a:lnTo>
                  <a:pt x="551" y="88"/>
                </a:lnTo>
                <a:lnTo>
                  <a:pt x="551" y="88"/>
                </a:lnTo>
                <a:lnTo>
                  <a:pt x="551" y="88"/>
                </a:lnTo>
                <a:lnTo>
                  <a:pt x="551" y="88"/>
                </a:lnTo>
                <a:lnTo>
                  <a:pt x="551" y="88"/>
                </a:lnTo>
                <a:lnTo>
                  <a:pt x="551" y="88"/>
                </a:lnTo>
                <a:lnTo>
                  <a:pt x="551" y="88"/>
                </a:lnTo>
                <a:lnTo>
                  <a:pt x="551" y="88"/>
                </a:lnTo>
                <a:lnTo>
                  <a:pt x="551" y="88"/>
                </a:lnTo>
                <a:lnTo>
                  <a:pt x="551" y="88"/>
                </a:lnTo>
                <a:lnTo>
                  <a:pt x="551" y="88"/>
                </a:lnTo>
                <a:lnTo>
                  <a:pt x="551" y="88"/>
                </a:lnTo>
                <a:lnTo>
                  <a:pt x="551" y="88"/>
                </a:lnTo>
                <a:lnTo>
                  <a:pt x="551" y="88"/>
                </a:lnTo>
                <a:lnTo>
                  <a:pt x="551" y="88"/>
                </a:lnTo>
                <a:lnTo>
                  <a:pt x="551" y="88"/>
                </a:lnTo>
                <a:lnTo>
                  <a:pt x="551" y="88"/>
                </a:lnTo>
                <a:lnTo>
                  <a:pt x="551" y="88"/>
                </a:lnTo>
                <a:lnTo>
                  <a:pt x="551" y="88"/>
                </a:lnTo>
                <a:lnTo>
                  <a:pt x="551" y="88"/>
                </a:lnTo>
                <a:lnTo>
                  <a:pt x="551" y="88"/>
                </a:lnTo>
                <a:lnTo>
                  <a:pt x="551" y="88"/>
                </a:lnTo>
                <a:lnTo>
                  <a:pt x="551" y="88"/>
                </a:lnTo>
                <a:lnTo>
                  <a:pt x="551" y="88"/>
                </a:lnTo>
                <a:lnTo>
                  <a:pt x="551" y="88"/>
                </a:lnTo>
                <a:lnTo>
                  <a:pt x="551" y="88"/>
                </a:lnTo>
                <a:lnTo>
                  <a:pt x="551" y="88"/>
                </a:lnTo>
                <a:lnTo>
                  <a:pt x="552" y="88"/>
                </a:lnTo>
                <a:lnTo>
                  <a:pt x="552" y="88"/>
                </a:lnTo>
                <a:lnTo>
                  <a:pt x="552" y="88"/>
                </a:lnTo>
                <a:lnTo>
                  <a:pt x="552" y="88"/>
                </a:lnTo>
                <a:lnTo>
                  <a:pt x="552" y="88"/>
                </a:lnTo>
                <a:lnTo>
                  <a:pt x="552" y="88"/>
                </a:lnTo>
                <a:lnTo>
                  <a:pt x="552" y="88"/>
                </a:lnTo>
                <a:lnTo>
                  <a:pt x="552" y="88"/>
                </a:lnTo>
                <a:lnTo>
                  <a:pt x="552" y="88"/>
                </a:lnTo>
                <a:lnTo>
                  <a:pt x="552" y="88"/>
                </a:lnTo>
                <a:lnTo>
                  <a:pt x="552" y="88"/>
                </a:lnTo>
                <a:lnTo>
                  <a:pt x="552" y="88"/>
                </a:lnTo>
                <a:lnTo>
                  <a:pt x="552" y="88"/>
                </a:lnTo>
                <a:lnTo>
                  <a:pt x="552" y="88"/>
                </a:lnTo>
                <a:lnTo>
                  <a:pt x="552" y="88"/>
                </a:lnTo>
                <a:lnTo>
                  <a:pt x="552" y="88"/>
                </a:lnTo>
                <a:lnTo>
                  <a:pt x="552" y="88"/>
                </a:lnTo>
                <a:lnTo>
                  <a:pt x="552" y="88"/>
                </a:lnTo>
                <a:lnTo>
                  <a:pt x="552" y="88"/>
                </a:lnTo>
                <a:lnTo>
                  <a:pt x="552" y="88"/>
                </a:lnTo>
                <a:lnTo>
                  <a:pt x="552" y="88"/>
                </a:lnTo>
                <a:lnTo>
                  <a:pt x="553" y="88"/>
                </a:lnTo>
                <a:lnTo>
                  <a:pt x="553" y="88"/>
                </a:lnTo>
                <a:lnTo>
                  <a:pt x="553" y="88"/>
                </a:lnTo>
                <a:lnTo>
                  <a:pt x="553" y="88"/>
                </a:lnTo>
                <a:lnTo>
                  <a:pt x="553" y="88"/>
                </a:lnTo>
                <a:lnTo>
                  <a:pt x="553" y="88"/>
                </a:lnTo>
                <a:lnTo>
                  <a:pt x="553" y="88"/>
                </a:lnTo>
                <a:lnTo>
                  <a:pt x="553" y="88"/>
                </a:lnTo>
                <a:lnTo>
                  <a:pt x="553" y="88"/>
                </a:lnTo>
                <a:lnTo>
                  <a:pt x="553" y="88"/>
                </a:lnTo>
                <a:lnTo>
                  <a:pt x="553" y="88"/>
                </a:lnTo>
                <a:lnTo>
                  <a:pt x="553" y="88"/>
                </a:lnTo>
                <a:lnTo>
                  <a:pt x="553" y="88"/>
                </a:lnTo>
                <a:lnTo>
                  <a:pt x="553" y="89"/>
                </a:lnTo>
                <a:lnTo>
                  <a:pt x="553" y="89"/>
                </a:lnTo>
                <a:lnTo>
                  <a:pt x="553" y="89"/>
                </a:lnTo>
                <a:lnTo>
                  <a:pt x="553" y="89"/>
                </a:lnTo>
                <a:lnTo>
                  <a:pt x="553" y="89"/>
                </a:lnTo>
                <a:lnTo>
                  <a:pt x="553" y="89"/>
                </a:lnTo>
                <a:lnTo>
                  <a:pt x="553" y="89"/>
                </a:lnTo>
                <a:lnTo>
                  <a:pt x="553" y="89"/>
                </a:lnTo>
                <a:lnTo>
                  <a:pt x="553" y="89"/>
                </a:lnTo>
                <a:lnTo>
                  <a:pt x="553" y="89"/>
                </a:lnTo>
                <a:lnTo>
                  <a:pt x="553" y="89"/>
                </a:lnTo>
                <a:lnTo>
                  <a:pt x="553" y="89"/>
                </a:lnTo>
                <a:lnTo>
                  <a:pt x="553" y="89"/>
                </a:lnTo>
                <a:lnTo>
                  <a:pt x="553" y="89"/>
                </a:lnTo>
                <a:lnTo>
                  <a:pt x="553" y="89"/>
                </a:lnTo>
                <a:lnTo>
                  <a:pt x="553" y="89"/>
                </a:lnTo>
                <a:lnTo>
                  <a:pt x="553" y="89"/>
                </a:lnTo>
                <a:lnTo>
                  <a:pt x="553" y="89"/>
                </a:lnTo>
                <a:lnTo>
                  <a:pt x="553" y="89"/>
                </a:lnTo>
                <a:lnTo>
                  <a:pt x="553" y="89"/>
                </a:lnTo>
                <a:lnTo>
                  <a:pt x="553" y="89"/>
                </a:lnTo>
                <a:lnTo>
                  <a:pt x="553" y="89"/>
                </a:lnTo>
                <a:lnTo>
                  <a:pt x="553" y="89"/>
                </a:lnTo>
                <a:lnTo>
                  <a:pt x="553" y="89"/>
                </a:lnTo>
                <a:lnTo>
                  <a:pt x="553" y="89"/>
                </a:lnTo>
              </a:path>
            </a:pathLst>
          </a:custGeom>
          <a:noFill/>
          <a:ln w="28575" cap="flat">
            <a:solidFill>
              <a:srgbClr val="C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a:defRPr/>
            </a:pPr>
            <a:endParaRPr lang="fr-FR">
              <a:solidFill>
                <a:prstClr val="black"/>
              </a:solidFill>
              <a:latin typeface="Arial" panose="020B0604020202020204" pitchFamily="34" charset="0"/>
              <a:cs typeface="Arial" panose="020B0604020202020204" pitchFamily="34" charset="0"/>
            </a:endParaRPr>
          </a:p>
        </p:txBody>
      </p:sp>
      <p:sp>
        <p:nvSpPr>
          <p:cNvPr id="512" name="Rectangle 370">
            <a:extLst>
              <a:ext uri="{FF2B5EF4-FFF2-40B4-BE49-F238E27FC236}">
                <a16:creationId xmlns:a16="http://schemas.microsoft.com/office/drawing/2014/main" id="{583A6244-32A1-45D5-8AD6-B21936AD5A1B}"/>
              </a:ext>
            </a:extLst>
          </p:cNvPr>
          <p:cNvSpPr>
            <a:spLocks noChangeArrowheads="1"/>
          </p:cNvSpPr>
          <p:nvPr/>
        </p:nvSpPr>
        <p:spPr bwMode="auto">
          <a:xfrm rot="16200000">
            <a:off x="4484981" y="1950627"/>
            <a:ext cx="814326"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750" dirty="0">
                <a:solidFill>
                  <a:prstClr val="black">
                    <a:lumMod val="65000"/>
                    <a:lumOff val="35000"/>
                  </a:prstClr>
                </a:solidFill>
                <a:cs typeface="Arial" panose="020B0604020202020204" pitchFamily="34" charset="0"/>
              </a:rPr>
              <a:t>Bas risque</a:t>
            </a:r>
          </a:p>
          <a:p>
            <a:pPr algn="ctr">
              <a:defRPr/>
            </a:pPr>
            <a:r>
              <a:rPr lang="fr-FR" altLang="fr-FR" sz="750" dirty="0">
                <a:solidFill>
                  <a:prstClr val="black">
                    <a:lumMod val="65000"/>
                    <a:lumOff val="35000"/>
                  </a:prstClr>
                </a:solidFill>
                <a:cs typeface="Arial" panose="020B0604020202020204" pitchFamily="34" charset="0"/>
              </a:rPr>
              <a:t>% sans événement</a:t>
            </a:r>
          </a:p>
        </p:txBody>
      </p:sp>
      <p:sp>
        <p:nvSpPr>
          <p:cNvPr id="514" name="Rectangle 370">
            <a:extLst>
              <a:ext uri="{FF2B5EF4-FFF2-40B4-BE49-F238E27FC236}">
                <a16:creationId xmlns:a16="http://schemas.microsoft.com/office/drawing/2014/main" id="{FBA02760-42BF-42AB-A751-6DA51240882B}"/>
              </a:ext>
            </a:extLst>
          </p:cNvPr>
          <p:cNvSpPr>
            <a:spLocks noChangeArrowheads="1"/>
          </p:cNvSpPr>
          <p:nvPr/>
        </p:nvSpPr>
        <p:spPr bwMode="auto">
          <a:xfrm rot="16200000">
            <a:off x="4484984" y="3726061"/>
            <a:ext cx="814326"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750" dirty="0">
                <a:solidFill>
                  <a:prstClr val="black">
                    <a:lumMod val="65000"/>
                    <a:lumOff val="35000"/>
                  </a:prstClr>
                </a:solidFill>
                <a:cs typeface="Arial" panose="020B0604020202020204" pitchFamily="34" charset="0"/>
              </a:rPr>
              <a:t>Haut risque</a:t>
            </a:r>
          </a:p>
          <a:p>
            <a:pPr algn="ctr">
              <a:defRPr/>
            </a:pPr>
            <a:r>
              <a:rPr lang="fr-FR" altLang="fr-FR" sz="750" dirty="0">
                <a:solidFill>
                  <a:prstClr val="black">
                    <a:lumMod val="65000"/>
                    <a:lumOff val="35000"/>
                  </a:prstClr>
                </a:solidFill>
                <a:cs typeface="Arial" panose="020B0604020202020204" pitchFamily="34" charset="0"/>
              </a:rPr>
              <a:t>% sans événement</a:t>
            </a:r>
          </a:p>
        </p:txBody>
      </p:sp>
      <p:sp>
        <p:nvSpPr>
          <p:cNvPr id="515" name="Rectangle 249">
            <a:extLst>
              <a:ext uri="{FF2B5EF4-FFF2-40B4-BE49-F238E27FC236}">
                <a16:creationId xmlns:a16="http://schemas.microsoft.com/office/drawing/2014/main" id="{5D7949C5-EBA9-4DDA-8A21-694D425D2DA4}"/>
              </a:ext>
            </a:extLst>
          </p:cNvPr>
          <p:cNvSpPr>
            <a:spLocks noChangeArrowheads="1"/>
          </p:cNvSpPr>
          <p:nvPr/>
        </p:nvSpPr>
        <p:spPr bwMode="auto">
          <a:xfrm>
            <a:off x="4846913" y="1204814"/>
            <a:ext cx="720852" cy="184666"/>
          </a:xfrm>
          <a:prstGeom prst="rect">
            <a:avLst/>
          </a:prstGeom>
          <a:solidFill>
            <a:schemeClr val="bg1"/>
          </a:solidFill>
          <a:ln>
            <a:noFill/>
          </a:ln>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1200" b="1" dirty="0">
                <a:solidFill>
                  <a:prstClr val="black">
                    <a:lumMod val="65000"/>
                    <a:lumOff val="35000"/>
                  </a:prstClr>
                </a:solidFill>
                <a:cs typeface="Arial" panose="020B0604020202020204" pitchFamily="34" charset="0"/>
              </a:rPr>
              <a:t>CAPOX</a:t>
            </a:r>
          </a:p>
        </p:txBody>
      </p:sp>
      <p:sp>
        <p:nvSpPr>
          <p:cNvPr id="516" name="Rectangle 369">
            <a:extLst>
              <a:ext uri="{FF2B5EF4-FFF2-40B4-BE49-F238E27FC236}">
                <a16:creationId xmlns:a16="http://schemas.microsoft.com/office/drawing/2014/main" id="{CC9B4064-4EB8-41C9-B358-E2871FAA2EE3}"/>
              </a:ext>
            </a:extLst>
          </p:cNvPr>
          <p:cNvSpPr>
            <a:spLocks noChangeArrowheads="1"/>
          </p:cNvSpPr>
          <p:nvPr/>
        </p:nvSpPr>
        <p:spPr bwMode="auto">
          <a:xfrm>
            <a:off x="1123005" y="1217332"/>
            <a:ext cx="746618" cy="184666"/>
          </a:xfrm>
          <a:prstGeom prst="rect">
            <a:avLst/>
          </a:prstGeom>
          <a:solidFill>
            <a:schemeClr val="bg1"/>
          </a:solidFill>
          <a:ln>
            <a:noFill/>
          </a:ln>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defRPr/>
            </a:pPr>
            <a:r>
              <a:rPr lang="fr-FR" altLang="fr-FR" sz="1200" b="1" dirty="0">
                <a:solidFill>
                  <a:prstClr val="black">
                    <a:lumMod val="65000"/>
                    <a:lumOff val="35000"/>
                  </a:prstClr>
                </a:solidFill>
                <a:cs typeface="Arial" panose="020B0604020202020204" pitchFamily="34" charset="0"/>
              </a:rPr>
              <a:t>FOLFOX</a:t>
            </a:r>
            <a:endParaRPr lang="fr-FR" altLang="fr-FR" sz="4400" dirty="0">
              <a:solidFill>
                <a:prstClr val="black">
                  <a:lumMod val="65000"/>
                  <a:lumOff val="35000"/>
                </a:prstClr>
              </a:solidFill>
              <a:cs typeface="Arial" panose="020B0604020202020204" pitchFamily="34" charset="0"/>
            </a:endParaRPr>
          </a:p>
        </p:txBody>
      </p:sp>
      <p:sp>
        <p:nvSpPr>
          <p:cNvPr id="517" name="Titre 1"/>
          <p:cNvSpPr>
            <a:spLocks noGrp="1"/>
          </p:cNvSpPr>
          <p:nvPr>
            <p:ph type="title"/>
          </p:nvPr>
        </p:nvSpPr>
        <p:spPr>
          <a:xfrm>
            <a:off x="190500" y="0"/>
            <a:ext cx="7124700" cy="596560"/>
          </a:xfrm>
        </p:spPr>
        <p:txBody>
          <a:bodyPr>
            <a:noAutofit/>
          </a:bodyPr>
          <a:lstStyle/>
          <a:p>
            <a:r>
              <a:rPr lang="fr-FR" sz="2200" b="1" dirty="0"/>
              <a:t>Etude IDEA</a:t>
            </a:r>
            <a:br>
              <a:rPr lang="fr-FR" sz="2200" b="1" dirty="0"/>
            </a:br>
            <a:r>
              <a:rPr lang="fr-FR" sz="2200" dirty="0"/>
              <a:t>Données actualisées de SG et de SSR à 5 ans</a:t>
            </a:r>
          </a:p>
        </p:txBody>
      </p:sp>
    </p:spTree>
    <p:extLst>
      <p:ext uri="{BB962C8B-B14F-4D97-AF65-F5344CB8AC3E}">
        <p14:creationId xmlns:p14="http://schemas.microsoft.com/office/powerpoint/2010/main" val="1161446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sz="half" idx="1"/>
          </p:nvPr>
        </p:nvSpPr>
        <p:spPr>
          <a:xfrm>
            <a:off x="190500" y="596560"/>
            <a:ext cx="8056033" cy="3770309"/>
          </a:xfrm>
        </p:spPr>
        <p:txBody>
          <a:bodyPr/>
          <a:lstStyle/>
          <a:p>
            <a:endParaRPr lang="fr-FR" sz="1600" i="1" dirty="0"/>
          </a:p>
          <a:p>
            <a:r>
              <a:rPr lang="fr-FR" sz="1800" dirty="0"/>
              <a:t>Conclusion : </a:t>
            </a:r>
            <a:r>
              <a:rPr lang="fr-FR" sz="1600" dirty="0">
                <a:latin typeface="Arial Narrow" panose="020B0606020202030204" pitchFamily="34" charset="0"/>
              </a:rPr>
              <a:t>Non infériorité non formellement démontrée sur la SG du bras 3 versus 6 mois sur la population globale </a:t>
            </a:r>
          </a:p>
          <a:p>
            <a:pPr lvl="1"/>
            <a:r>
              <a:rPr lang="fr-FR" sz="1400" dirty="0">
                <a:latin typeface="Arial Narrow" panose="020B0606020202030204" pitchFamily="34" charset="0"/>
              </a:rPr>
              <a:t>Mais différence minime de SG à 5 ans de 0.4% sur l’ensemble de la population</a:t>
            </a:r>
          </a:p>
          <a:p>
            <a:pPr lvl="1"/>
            <a:r>
              <a:rPr lang="fr-FR" sz="1400" dirty="0">
                <a:latin typeface="Arial Narrow" panose="020B0606020202030204" pitchFamily="34" charset="0"/>
              </a:rPr>
              <a:t>Par ailleurs, 3 fois moins de toxicité ≥ Gr 2 (14 </a:t>
            </a:r>
            <a:r>
              <a:rPr lang="fr-FR" sz="1400" i="1" dirty="0">
                <a:latin typeface="Arial Narrow" panose="020B0606020202030204" pitchFamily="34" charset="0"/>
              </a:rPr>
              <a:t>vs 46%) </a:t>
            </a:r>
            <a:r>
              <a:rPr lang="fr-FR" sz="1400" dirty="0">
                <a:latin typeface="Arial Narrow" panose="020B0606020202030204" pitchFamily="34" charset="0"/>
              </a:rPr>
              <a:t>avec schéma 3 mois</a:t>
            </a:r>
          </a:p>
          <a:p>
            <a:r>
              <a:rPr lang="fr-FR" sz="1600" dirty="0">
                <a:latin typeface="Arial Narrow" panose="020B0606020202030204" pitchFamily="34" charset="0"/>
              </a:rPr>
              <a:t>Sur les analyses de sous groupes:</a:t>
            </a:r>
          </a:p>
          <a:p>
            <a:pPr lvl="1"/>
            <a:r>
              <a:rPr lang="fr-FR" sz="1400" dirty="0">
                <a:latin typeface="Arial Narrow" panose="020B0606020202030204" pitchFamily="34" charset="0"/>
              </a:rPr>
              <a:t>Non infériorité 3 versus 6 mois pour le CAPOX </a:t>
            </a:r>
          </a:p>
          <a:p>
            <a:pPr lvl="2"/>
            <a:r>
              <a:rPr lang="fr-FR" sz="1100" dirty="0">
                <a:latin typeface="Arial Narrow" panose="020B0606020202030204" pitchFamily="34" charset="0"/>
              </a:rPr>
              <a:t>En population globale +  les bas risque</a:t>
            </a:r>
          </a:p>
          <a:p>
            <a:pPr lvl="1"/>
            <a:r>
              <a:rPr lang="fr-FR" sz="1400" dirty="0">
                <a:latin typeface="Arial Narrow" panose="020B0606020202030204" pitchFamily="34" charset="0"/>
              </a:rPr>
              <a:t>Pour les autres situations et selon les auteurs:</a:t>
            </a:r>
          </a:p>
          <a:p>
            <a:pPr lvl="2">
              <a:spcBef>
                <a:spcPts val="0"/>
              </a:spcBef>
            </a:pPr>
            <a:r>
              <a:rPr lang="fr-FR" sz="1100" dirty="0">
                <a:latin typeface="Arial Narrow" panose="020B0606020202030204" pitchFamily="34" charset="0"/>
              </a:rPr>
              <a:t>Perte minimale (non pertinente?) avec le CAPOX 3 mois chez les Haut-risques et du FOLFOX 3 mois chez les bas-risques</a:t>
            </a:r>
          </a:p>
          <a:p>
            <a:pPr lvl="2">
              <a:spcBef>
                <a:spcPts val="0"/>
              </a:spcBef>
            </a:pPr>
            <a:r>
              <a:rPr lang="fr-FR" sz="1100" dirty="0">
                <a:latin typeface="Arial Narrow" panose="020B0606020202030204" pitchFamily="34" charset="0"/>
              </a:rPr>
              <a:t>Perte significative d’efficacité de 3 mois de FOLFOX chez les Haut-risques</a:t>
            </a:r>
          </a:p>
          <a:p>
            <a:pPr lvl="1"/>
            <a:endParaRPr lang="fr-FR" sz="1400" dirty="0">
              <a:latin typeface="Arial Narrow" panose="020B0606020202030204" pitchFamily="34" charset="0"/>
            </a:endParaRPr>
          </a:p>
        </p:txBody>
      </p:sp>
      <p:sp>
        <p:nvSpPr>
          <p:cNvPr id="6" name="ZoneTexte 5"/>
          <p:cNvSpPr txBox="1"/>
          <p:nvPr/>
        </p:nvSpPr>
        <p:spPr>
          <a:xfrm>
            <a:off x="4575347" y="4958834"/>
            <a:ext cx="2739853" cy="200055"/>
          </a:xfrm>
          <a:prstGeom prst="rect">
            <a:avLst/>
          </a:prstGeom>
          <a:noFill/>
        </p:spPr>
        <p:txBody>
          <a:bodyPr wrap="none" rtlCol="0">
            <a:spAutoFit/>
          </a:bodyPr>
          <a:lstStyle/>
          <a:p>
            <a:pPr algn="r"/>
            <a:r>
              <a:rPr lang="fr-FR" sz="700" dirty="0">
                <a:latin typeface="Arial Narrow" panose="020B0606020202030204" pitchFamily="34" charset="0"/>
              </a:rPr>
              <a:t>Lecomte T et al. Thésaurus National de Cancérologie Digestive, Janvier 2019</a:t>
            </a:r>
          </a:p>
        </p:txBody>
      </p:sp>
      <p:sp>
        <p:nvSpPr>
          <p:cNvPr id="8" name="ZoneTexte 7">
            <a:extLst>
              <a:ext uri="{FF2B5EF4-FFF2-40B4-BE49-F238E27FC236}">
                <a16:creationId xmlns:a16="http://schemas.microsoft.com/office/drawing/2014/main" id="{77E590FE-96DC-1C4E-8631-DD8B452E6CC6}"/>
              </a:ext>
            </a:extLst>
          </p:cNvPr>
          <p:cNvSpPr txBox="1"/>
          <p:nvPr/>
        </p:nvSpPr>
        <p:spPr>
          <a:xfrm>
            <a:off x="-3048" y="4912668"/>
            <a:ext cx="2608406" cy="230832"/>
          </a:xfrm>
          <a:prstGeom prst="rect">
            <a:avLst/>
          </a:prstGeom>
          <a:noFill/>
        </p:spPr>
        <p:txBody>
          <a:bodyPr wrap="none" rtlCol="0">
            <a:spAutoFit/>
          </a:bodyPr>
          <a:lstStyle/>
          <a:p>
            <a:r>
              <a:rPr lang="fr-FR" sz="900" i="1" dirty="0">
                <a:solidFill>
                  <a:schemeClr val="tx1">
                    <a:lumMod val="50000"/>
                    <a:lumOff val="50000"/>
                  </a:schemeClr>
                </a:solidFill>
                <a:latin typeface="Arial" panose="020B0604020202020204" pitchFamily="34" charset="0"/>
              </a:rPr>
              <a:t>Alberto F. </a:t>
            </a:r>
            <a:r>
              <a:rPr lang="fr-FR" sz="900" i="1" dirty="0" err="1">
                <a:solidFill>
                  <a:schemeClr val="tx1">
                    <a:lumMod val="50000"/>
                    <a:lumOff val="50000"/>
                  </a:schemeClr>
                </a:solidFill>
                <a:latin typeface="Arial" panose="020B0604020202020204" pitchFamily="34" charset="0"/>
              </a:rPr>
              <a:t>Sobrero</a:t>
            </a:r>
            <a:r>
              <a:rPr lang="fr-FR" sz="900" i="1" dirty="0">
                <a:solidFill>
                  <a:schemeClr val="tx1">
                    <a:lumMod val="50000"/>
                    <a:lumOff val="50000"/>
                  </a:schemeClr>
                </a:solidFill>
                <a:latin typeface="Arial" panose="020B0604020202020204" pitchFamily="34" charset="0"/>
              </a:rPr>
              <a:t> et al., ASCO2020, Abs 4004</a:t>
            </a:r>
          </a:p>
        </p:txBody>
      </p:sp>
      <p:graphicFrame>
        <p:nvGraphicFramePr>
          <p:cNvPr id="11" name="Table 9">
            <a:extLst>
              <a:ext uri="{FF2B5EF4-FFF2-40B4-BE49-F238E27FC236}">
                <a16:creationId xmlns:a16="http://schemas.microsoft.com/office/drawing/2014/main" id="{BBA0B1C1-445C-49D3-A23F-8DFFE6F0B4E4}"/>
              </a:ext>
            </a:extLst>
          </p:cNvPr>
          <p:cNvGraphicFramePr>
            <a:graphicFrameLocks noGrp="1"/>
          </p:cNvGraphicFramePr>
          <p:nvPr>
            <p:extLst>
              <p:ext uri="{D42A27DB-BD31-4B8C-83A1-F6EECF244321}">
                <p14:modId xmlns:p14="http://schemas.microsoft.com/office/powerpoint/2010/main" val="135539576"/>
              </p:ext>
            </p:extLst>
          </p:nvPr>
        </p:nvGraphicFramePr>
        <p:xfrm>
          <a:off x="580869" y="3465345"/>
          <a:ext cx="4389120" cy="1081595"/>
        </p:xfrm>
        <a:graphic>
          <a:graphicData uri="http://schemas.openxmlformats.org/drawingml/2006/table">
            <a:tbl>
              <a:tblPr firstRow="1" bandRow="1">
                <a:tableStyleId>{7DF18680-E054-41AD-8BC1-D1AEF772440D}</a:tableStyleId>
              </a:tblPr>
              <a:tblGrid>
                <a:gridCol w="1489934">
                  <a:extLst>
                    <a:ext uri="{9D8B030D-6E8A-4147-A177-3AD203B41FA5}">
                      <a16:colId xmlns:a16="http://schemas.microsoft.com/office/drawing/2014/main" val="20000"/>
                    </a:ext>
                  </a:extLst>
                </a:gridCol>
                <a:gridCol w="1398494">
                  <a:extLst>
                    <a:ext uri="{9D8B030D-6E8A-4147-A177-3AD203B41FA5}">
                      <a16:colId xmlns:a16="http://schemas.microsoft.com/office/drawing/2014/main" val="20001"/>
                    </a:ext>
                  </a:extLst>
                </a:gridCol>
                <a:gridCol w="1500692">
                  <a:extLst>
                    <a:ext uri="{9D8B030D-6E8A-4147-A177-3AD203B41FA5}">
                      <a16:colId xmlns:a16="http://schemas.microsoft.com/office/drawing/2014/main" val="20002"/>
                    </a:ext>
                  </a:extLst>
                </a:gridCol>
              </a:tblGrid>
              <a:tr h="230385">
                <a:tc>
                  <a:txBody>
                    <a:bodyPr/>
                    <a:lstStyle/>
                    <a:p>
                      <a:pPr marL="0" marR="0" algn="ctr">
                        <a:lnSpc>
                          <a:spcPct val="100000"/>
                        </a:lnSpc>
                        <a:spcBef>
                          <a:spcPts val="0"/>
                        </a:spcBef>
                        <a:spcAft>
                          <a:spcPts val="0"/>
                        </a:spcAft>
                      </a:pPr>
                      <a:r>
                        <a:rPr lang="en-US" sz="900" b="1" dirty="0">
                          <a:solidFill>
                            <a:schemeClr val="bg1"/>
                          </a:solidFill>
                          <a:effectLst/>
                          <a:latin typeface="Arial" panose="020B0604020202020204" pitchFamily="34" charset="0"/>
                          <a:cs typeface="Arial" panose="020B0604020202020204" pitchFamily="34" charset="0"/>
                        </a:rPr>
                        <a:t>Stade 3 </a:t>
                      </a:r>
                      <a:endParaRPr lang="en-US" sz="900" b="1" dirty="0">
                        <a:solidFill>
                          <a:schemeClr val="bg1"/>
                        </a:solidFill>
                        <a:effectLst/>
                        <a:latin typeface="Arial" panose="020B0604020202020204" pitchFamily="34" charset="0"/>
                        <a:ea typeface="Times New Roman"/>
                        <a:cs typeface="Arial" panose="020B0604020202020204" pitchFamily="34" charset="0"/>
                      </a:endParaRPr>
                    </a:p>
                  </a:txBody>
                  <a:tcPr marL="0" marR="0" marT="0" marB="0" anchor="ctr"/>
                </a:tc>
                <a:tc gridSpan="2">
                  <a:txBody>
                    <a:bodyPr/>
                    <a:lstStyle/>
                    <a:p>
                      <a:pPr marL="0" marR="0" algn="ctr">
                        <a:lnSpc>
                          <a:spcPct val="100000"/>
                        </a:lnSpc>
                        <a:spcBef>
                          <a:spcPts val="0"/>
                        </a:spcBef>
                        <a:spcAft>
                          <a:spcPts val="0"/>
                        </a:spcAft>
                      </a:pPr>
                      <a:r>
                        <a:rPr lang="en-US" sz="900" b="1" dirty="0" err="1">
                          <a:solidFill>
                            <a:schemeClr val="bg1"/>
                          </a:solidFill>
                          <a:effectLst/>
                          <a:latin typeface="Arial" panose="020B0604020202020204" pitchFamily="34" charset="0"/>
                          <a:cs typeface="Arial" panose="020B0604020202020204" pitchFamily="34" charset="0"/>
                        </a:rPr>
                        <a:t>Schéma</a:t>
                      </a:r>
                      <a:endParaRPr lang="en-US" sz="900" b="1" dirty="0">
                        <a:solidFill>
                          <a:schemeClr val="bg1"/>
                        </a:solidFill>
                        <a:effectLst/>
                        <a:latin typeface="Arial" panose="020B0604020202020204" pitchFamily="34" charset="0"/>
                        <a:ea typeface="Times New Roman"/>
                        <a:cs typeface="Arial" panose="020B0604020202020204" pitchFamily="34" charset="0"/>
                      </a:endParaRPr>
                    </a:p>
                  </a:txBody>
                  <a:tcPr marL="0" marR="0" marT="0" marB="0" anchor="ctr"/>
                </a:tc>
                <a:tc hMerge="1">
                  <a:txBody>
                    <a:bodyPr/>
                    <a:lstStyle/>
                    <a:p>
                      <a:endParaRPr lang="en-US"/>
                    </a:p>
                  </a:txBody>
                  <a:tcPr/>
                </a:tc>
                <a:extLst>
                  <a:ext uri="{0D108BD9-81ED-4DB2-BD59-A6C34878D82A}">
                    <a16:rowId xmlns:a16="http://schemas.microsoft.com/office/drawing/2014/main" val="10000"/>
                  </a:ext>
                </a:extLst>
              </a:tr>
              <a:tr h="248532">
                <a:tc>
                  <a:txBody>
                    <a:bodyPr/>
                    <a:lstStyle/>
                    <a:p>
                      <a:pPr marL="0" marR="0" indent="0">
                        <a:lnSpc>
                          <a:spcPct val="100000"/>
                        </a:lnSpc>
                        <a:spcBef>
                          <a:spcPts val="0"/>
                        </a:spcBef>
                        <a:spcAft>
                          <a:spcPts val="0"/>
                        </a:spcAft>
                      </a:pPr>
                      <a:endParaRPr lang="en-US" sz="800" b="1" dirty="0">
                        <a:solidFill>
                          <a:schemeClr val="tx1">
                            <a:lumMod val="65000"/>
                            <a:lumOff val="35000"/>
                          </a:schemeClr>
                        </a:solidFill>
                        <a:effectLst/>
                        <a:latin typeface="Arial" panose="020B0604020202020204" pitchFamily="34" charset="0"/>
                        <a:ea typeface="Times New Roman"/>
                        <a:cs typeface="Arial" panose="020B0604020202020204" pitchFamily="34" charset="0"/>
                      </a:endParaRPr>
                    </a:p>
                  </a:txBody>
                  <a:tcPr marL="36000" marR="0" marT="0" marB="0" anchor="ctr"/>
                </a:tc>
                <a:tc>
                  <a:txBody>
                    <a:bodyPr/>
                    <a:lstStyle/>
                    <a:p>
                      <a:pPr marL="0" marR="0" algn="ctr">
                        <a:lnSpc>
                          <a:spcPct val="100000"/>
                        </a:lnSpc>
                        <a:spcBef>
                          <a:spcPts val="0"/>
                        </a:spcBef>
                        <a:spcAft>
                          <a:spcPts val="0"/>
                        </a:spcAft>
                      </a:pPr>
                      <a:r>
                        <a:rPr lang="en-US" sz="900" b="1" dirty="0" err="1">
                          <a:solidFill>
                            <a:schemeClr val="tx1">
                              <a:lumMod val="75000"/>
                              <a:lumOff val="25000"/>
                            </a:schemeClr>
                          </a:solidFill>
                          <a:effectLst/>
                          <a:latin typeface="Arial" panose="020B0604020202020204" pitchFamily="34" charset="0"/>
                          <a:cs typeface="Arial" panose="020B0604020202020204" pitchFamily="34" charset="0"/>
                        </a:rPr>
                        <a:t>Xelox</a:t>
                      </a:r>
                      <a:endParaRPr lang="en-US" sz="900" b="1" dirty="0">
                        <a:solidFill>
                          <a:schemeClr val="tx1">
                            <a:lumMod val="75000"/>
                            <a:lumOff val="25000"/>
                          </a:schemeClr>
                        </a:solidFill>
                        <a:effectLst/>
                        <a:latin typeface="Arial" panose="020B0604020202020204" pitchFamily="34" charset="0"/>
                        <a:ea typeface="Times New Roman"/>
                        <a:cs typeface="Arial" panose="020B0604020202020204" pitchFamily="34" charset="0"/>
                      </a:endParaRPr>
                    </a:p>
                  </a:txBody>
                  <a:tcPr marL="0" marR="0" marT="0" marB="0" anchor="ctr"/>
                </a:tc>
                <a:tc>
                  <a:txBody>
                    <a:bodyPr/>
                    <a:lstStyle/>
                    <a:p>
                      <a:pPr marL="0" marR="0" algn="ctr">
                        <a:lnSpc>
                          <a:spcPct val="100000"/>
                        </a:lnSpc>
                        <a:spcBef>
                          <a:spcPts val="0"/>
                        </a:spcBef>
                        <a:spcAft>
                          <a:spcPts val="0"/>
                        </a:spcAft>
                      </a:pPr>
                      <a:r>
                        <a:rPr lang="en-US" sz="900" b="1" dirty="0" err="1">
                          <a:solidFill>
                            <a:schemeClr val="tx1">
                              <a:lumMod val="75000"/>
                              <a:lumOff val="25000"/>
                            </a:schemeClr>
                          </a:solidFill>
                          <a:effectLst/>
                          <a:latin typeface="Arial" panose="020B0604020202020204" pitchFamily="34" charset="0"/>
                          <a:cs typeface="Arial" panose="020B0604020202020204" pitchFamily="34" charset="0"/>
                        </a:rPr>
                        <a:t>Folfox</a:t>
                      </a:r>
                      <a:endParaRPr lang="en-US" sz="900" b="1" dirty="0">
                        <a:solidFill>
                          <a:schemeClr val="tx1">
                            <a:lumMod val="75000"/>
                            <a:lumOff val="25000"/>
                          </a:schemeClr>
                        </a:solidFill>
                        <a:effectLst/>
                        <a:latin typeface="Arial" panose="020B0604020202020204" pitchFamily="34" charset="0"/>
                        <a:ea typeface="Times New Roman"/>
                        <a:cs typeface="Arial" panose="020B0604020202020204" pitchFamily="34" charset="0"/>
                      </a:endParaRPr>
                    </a:p>
                  </a:txBody>
                  <a:tcPr marL="0" marR="0" marT="0" marB="0" anchor="ctr"/>
                </a:tc>
                <a:extLst>
                  <a:ext uri="{0D108BD9-81ED-4DB2-BD59-A6C34878D82A}">
                    <a16:rowId xmlns:a16="http://schemas.microsoft.com/office/drawing/2014/main" val="10001"/>
                  </a:ext>
                </a:extLst>
              </a:tr>
              <a:tr h="301339">
                <a:tc>
                  <a:txBody>
                    <a:bodyPr/>
                    <a:lstStyle/>
                    <a:p>
                      <a:pPr marL="0" marR="0" indent="0" algn="ctr">
                        <a:lnSpc>
                          <a:spcPct val="100000"/>
                        </a:lnSpc>
                        <a:spcBef>
                          <a:spcPts val="0"/>
                        </a:spcBef>
                        <a:spcAft>
                          <a:spcPts val="0"/>
                        </a:spcAft>
                      </a:pPr>
                      <a:r>
                        <a:rPr lang="en-US" sz="900" b="0" dirty="0" err="1">
                          <a:solidFill>
                            <a:schemeClr val="tx1">
                              <a:lumMod val="65000"/>
                              <a:lumOff val="35000"/>
                            </a:schemeClr>
                          </a:solidFill>
                          <a:effectLst/>
                          <a:latin typeface="Arial" panose="020B0604020202020204" pitchFamily="34" charset="0"/>
                          <a:cs typeface="Arial" panose="020B0604020202020204" pitchFamily="34" charset="0"/>
                        </a:rPr>
                        <a:t>Faible</a:t>
                      </a:r>
                      <a:r>
                        <a:rPr lang="en-US" sz="900" b="0" dirty="0">
                          <a:solidFill>
                            <a:schemeClr val="tx1">
                              <a:lumMod val="65000"/>
                              <a:lumOff val="35000"/>
                            </a:schemeClr>
                          </a:solidFill>
                          <a:effectLst/>
                          <a:latin typeface="Arial" panose="020B0604020202020204" pitchFamily="34" charset="0"/>
                          <a:cs typeface="Arial" panose="020B0604020202020204" pitchFamily="34" charset="0"/>
                        </a:rPr>
                        <a:t> </a:t>
                      </a:r>
                      <a:r>
                        <a:rPr lang="en-US" sz="900" b="0" dirty="0" err="1">
                          <a:solidFill>
                            <a:schemeClr val="tx1">
                              <a:lumMod val="65000"/>
                              <a:lumOff val="35000"/>
                            </a:schemeClr>
                          </a:solidFill>
                          <a:effectLst/>
                          <a:latin typeface="Arial" panose="020B0604020202020204" pitchFamily="34" charset="0"/>
                          <a:cs typeface="Arial" panose="020B0604020202020204" pitchFamily="34" charset="0"/>
                        </a:rPr>
                        <a:t>risque</a:t>
                      </a:r>
                      <a:r>
                        <a:rPr lang="en-US" sz="900" b="0" dirty="0">
                          <a:solidFill>
                            <a:schemeClr val="tx1">
                              <a:lumMod val="65000"/>
                              <a:lumOff val="35000"/>
                            </a:schemeClr>
                          </a:solidFill>
                          <a:effectLst/>
                          <a:latin typeface="Arial" panose="020B0604020202020204" pitchFamily="34" charset="0"/>
                          <a:cs typeface="Arial" panose="020B0604020202020204" pitchFamily="34" charset="0"/>
                        </a:rPr>
                        <a:t> (T1-3, N1)</a:t>
                      </a:r>
                      <a:endParaRPr lang="en-US" sz="900" b="0" dirty="0">
                        <a:solidFill>
                          <a:schemeClr val="tx1">
                            <a:lumMod val="65000"/>
                            <a:lumOff val="35000"/>
                          </a:schemeClr>
                        </a:solidFill>
                        <a:effectLst/>
                        <a:latin typeface="Arial" panose="020B0604020202020204" pitchFamily="34" charset="0"/>
                        <a:ea typeface="Times New Roman"/>
                        <a:cs typeface="Arial" panose="020B0604020202020204" pitchFamily="34" charset="0"/>
                      </a:endParaRPr>
                    </a:p>
                  </a:txBody>
                  <a:tcPr marL="36000" marR="0" marT="0" marB="0" anchor="ctr"/>
                </a:tc>
                <a:tc>
                  <a:txBody>
                    <a:bodyPr/>
                    <a:lstStyle/>
                    <a:p>
                      <a:pPr marL="0" marR="0" algn="ctr">
                        <a:lnSpc>
                          <a:spcPct val="100000"/>
                        </a:lnSpc>
                        <a:spcBef>
                          <a:spcPts val="0"/>
                        </a:spcBef>
                        <a:spcAft>
                          <a:spcPts val="0"/>
                        </a:spcAft>
                      </a:pPr>
                      <a:r>
                        <a:rPr lang="en-US" sz="1000" b="1" dirty="0">
                          <a:solidFill>
                            <a:schemeClr val="tx1">
                              <a:lumMod val="75000"/>
                              <a:lumOff val="25000"/>
                            </a:schemeClr>
                          </a:solidFill>
                          <a:effectLst/>
                          <a:latin typeface="Arial" panose="020B0604020202020204" pitchFamily="34" charset="0"/>
                          <a:cs typeface="Arial" panose="020B0604020202020204" pitchFamily="34" charset="0"/>
                        </a:rPr>
                        <a:t> </a:t>
                      </a:r>
                      <a:r>
                        <a:rPr lang="en-US" sz="1050" b="1" dirty="0">
                          <a:solidFill>
                            <a:schemeClr val="tx1">
                              <a:lumMod val="75000"/>
                              <a:lumOff val="25000"/>
                            </a:schemeClr>
                          </a:solidFill>
                          <a:effectLst/>
                          <a:latin typeface="Arial" panose="020B0604020202020204" pitchFamily="34" charset="0"/>
                          <a:cs typeface="Arial" panose="020B0604020202020204" pitchFamily="34" charset="0"/>
                        </a:rPr>
                        <a:t>3 </a:t>
                      </a:r>
                      <a:r>
                        <a:rPr lang="en-US" sz="1050" b="1" dirty="0" err="1">
                          <a:solidFill>
                            <a:schemeClr val="tx1">
                              <a:lumMod val="75000"/>
                              <a:lumOff val="25000"/>
                            </a:schemeClr>
                          </a:solidFill>
                          <a:effectLst/>
                          <a:latin typeface="Arial" panose="020B0604020202020204" pitchFamily="34" charset="0"/>
                          <a:cs typeface="Arial" panose="020B0604020202020204" pitchFamily="34" charset="0"/>
                        </a:rPr>
                        <a:t>mois</a:t>
                      </a:r>
                      <a:endParaRPr lang="en-US" sz="1050" b="1" dirty="0">
                        <a:solidFill>
                          <a:schemeClr val="tx1">
                            <a:lumMod val="75000"/>
                            <a:lumOff val="25000"/>
                          </a:schemeClr>
                        </a:solidFill>
                        <a:effectLst/>
                        <a:latin typeface="Arial" panose="020B0604020202020204" pitchFamily="34" charset="0"/>
                        <a:ea typeface="Times New Roman"/>
                        <a:cs typeface="Arial" panose="020B0604020202020204" pitchFamily="34" charset="0"/>
                      </a:endParaRPr>
                    </a:p>
                  </a:txBody>
                  <a:tcPr marL="0" marR="0" marT="0" marB="0" anchor="ctr"/>
                </a:tc>
                <a:tc>
                  <a:txBody>
                    <a:bodyPr/>
                    <a:lstStyle/>
                    <a:p>
                      <a:pPr marL="0" marR="0" algn="ctr">
                        <a:lnSpc>
                          <a:spcPct val="100000"/>
                        </a:lnSpc>
                        <a:spcBef>
                          <a:spcPts val="0"/>
                        </a:spcBef>
                        <a:spcAft>
                          <a:spcPts val="0"/>
                        </a:spcAft>
                      </a:pPr>
                      <a:r>
                        <a:rPr lang="en-US" sz="800" b="1" dirty="0">
                          <a:solidFill>
                            <a:schemeClr val="tx1">
                              <a:lumMod val="75000"/>
                              <a:lumOff val="25000"/>
                            </a:schemeClr>
                          </a:solidFill>
                          <a:effectLst/>
                          <a:latin typeface="Arial" panose="020B0604020202020204" pitchFamily="34" charset="0"/>
                          <a:cs typeface="Arial" panose="020B0604020202020204" pitchFamily="34" charset="0"/>
                        </a:rPr>
                        <a:t>6 </a:t>
                      </a:r>
                      <a:r>
                        <a:rPr lang="en-US" sz="800" b="1" dirty="0" err="1">
                          <a:solidFill>
                            <a:schemeClr val="tx1">
                              <a:lumMod val="75000"/>
                              <a:lumOff val="25000"/>
                            </a:schemeClr>
                          </a:solidFill>
                          <a:effectLst/>
                          <a:latin typeface="Arial" panose="020B0604020202020204" pitchFamily="34" charset="0"/>
                          <a:cs typeface="Arial" panose="020B0604020202020204" pitchFamily="34" charset="0"/>
                        </a:rPr>
                        <a:t>mois</a:t>
                      </a:r>
                      <a:r>
                        <a:rPr lang="en-US" sz="800" b="1" dirty="0">
                          <a:solidFill>
                            <a:schemeClr val="tx1">
                              <a:lumMod val="75000"/>
                              <a:lumOff val="25000"/>
                            </a:schemeClr>
                          </a:solidFill>
                          <a:effectLst/>
                          <a:latin typeface="Arial" panose="020B0604020202020204" pitchFamily="34" charset="0"/>
                          <a:cs typeface="Arial" panose="020B0604020202020204" pitchFamily="34" charset="0"/>
                        </a:rPr>
                        <a:t> </a:t>
                      </a:r>
                    </a:p>
                    <a:p>
                      <a:pPr marL="0" marR="0" algn="ctr">
                        <a:lnSpc>
                          <a:spcPct val="100000"/>
                        </a:lnSpc>
                        <a:spcBef>
                          <a:spcPts val="0"/>
                        </a:spcBef>
                        <a:spcAft>
                          <a:spcPts val="0"/>
                        </a:spcAft>
                      </a:pPr>
                      <a:r>
                        <a:rPr lang="en-US" sz="800" b="0" dirty="0">
                          <a:solidFill>
                            <a:schemeClr val="tx1">
                              <a:lumMod val="75000"/>
                              <a:lumOff val="25000"/>
                            </a:schemeClr>
                          </a:solidFill>
                          <a:effectLst/>
                          <a:latin typeface="Arial" panose="020B0604020202020204" pitchFamily="34" charset="0"/>
                          <a:cs typeface="Arial" panose="020B0604020202020204" pitchFamily="34" charset="0"/>
                        </a:rPr>
                        <a:t>(alternative 3 </a:t>
                      </a:r>
                      <a:r>
                        <a:rPr lang="en-US" sz="800" b="0" dirty="0" err="1">
                          <a:solidFill>
                            <a:schemeClr val="tx1">
                              <a:lumMod val="75000"/>
                              <a:lumOff val="25000"/>
                            </a:schemeClr>
                          </a:solidFill>
                          <a:effectLst/>
                          <a:latin typeface="Arial" panose="020B0604020202020204" pitchFamily="34" charset="0"/>
                          <a:cs typeface="Arial" panose="020B0604020202020204" pitchFamily="34" charset="0"/>
                        </a:rPr>
                        <a:t>mois</a:t>
                      </a:r>
                      <a:r>
                        <a:rPr lang="en-US" sz="800" b="0" dirty="0">
                          <a:solidFill>
                            <a:schemeClr val="tx1">
                              <a:lumMod val="75000"/>
                              <a:lumOff val="25000"/>
                            </a:schemeClr>
                          </a:solidFill>
                          <a:effectLst/>
                          <a:latin typeface="Arial" panose="020B0604020202020204" pitchFamily="34" charset="0"/>
                          <a:cs typeface="Arial" panose="020B0604020202020204" pitchFamily="34" charset="0"/>
                        </a:rPr>
                        <a:t>)</a:t>
                      </a:r>
                      <a:endParaRPr lang="en-US" sz="800" b="0" dirty="0">
                        <a:solidFill>
                          <a:schemeClr val="tx1">
                            <a:lumMod val="75000"/>
                            <a:lumOff val="25000"/>
                          </a:schemeClr>
                        </a:solidFill>
                        <a:effectLst/>
                        <a:latin typeface="Arial" panose="020B0604020202020204" pitchFamily="34" charset="0"/>
                        <a:ea typeface="Times New Roman"/>
                        <a:cs typeface="Arial" panose="020B0604020202020204" pitchFamily="34" charset="0"/>
                      </a:endParaRPr>
                    </a:p>
                  </a:txBody>
                  <a:tcPr marL="0" marR="0" marT="0" marB="0" anchor="ctr"/>
                </a:tc>
                <a:extLst>
                  <a:ext uri="{0D108BD9-81ED-4DB2-BD59-A6C34878D82A}">
                    <a16:rowId xmlns:a16="http://schemas.microsoft.com/office/drawing/2014/main" val="10002"/>
                  </a:ext>
                </a:extLst>
              </a:tr>
              <a:tr h="301339">
                <a:tc>
                  <a:txBody>
                    <a:bodyPr/>
                    <a:lstStyle/>
                    <a:p>
                      <a:pPr marL="0" marR="0" indent="0" algn="ctr">
                        <a:lnSpc>
                          <a:spcPct val="100000"/>
                        </a:lnSpc>
                        <a:spcBef>
                          <a:spcPts val="0"/>
                        </a:spcBef>
                        <a:spcAft>
                          <a:spcPts val="0"/>
                        </a:spcAft>
                      </a:pPr>
                      <a:r>
                        <a:rPr lang="en-US" sz="900" b="0" dirty="0">
                          <a:solidFill>
                            <a:schemeClr val="tx1">
                              <a:lumMod val="65000"/>
                              <a:lumOff val="35000"/>
                            </a:schemeClr>
                          </a:solidFill>
                          <a:effectLst/>
                          <a:latin typeface="Arial" panose="020B0604020202020204" pitchFamily="34" charset="0"/>
                          <a:cs typeface="Arial" panose="020B0604020202020204" pitchFamily="34" charset="0"/>
                        </a:rPr>
                        <a:t>Haut </a:t>
                      </a:r>
                      <a:r>
                        <a:rPr lang="en-US" sz="900" b="0" dirty="0" err="1">
                          <a:solidFill>
                            <a:schemeClr val="tx1">
                              <a:lumMod val="65000"/>
                              <a:lumOff val="35000"/>
                            </a:schemeClr>
                          </a:solidFill>
                          <a:effectLst/>
                          <a:latin typeface="Arial" panose="020B0604020202020204" pitchFamily="34" charset="0"/>
                          <a:cs typeface="Arial" panose="020B0604020202020204" pitchFamily="34" charset="0"/>
                        </a:rPr>
                        <a:t>risque</a:t>
                      </a:r>
                      <a:r>
                        <a:rPr lang="en-US" sz="900" b="0" dirty="0">
                          <a:solidFill>
                            <a:schemeClr val="tx1">
                              <a:lumMod val="65000"/>
                              <a:lumOff val="35000"/>
                            </a:schemeClr>
                          </a:solidFill>
                          <a:effectLst/>
                          <a:latin typeface="Arial" panose="020B0604020202020204" pitchFamily="34" charset="0"/>
                          <a:cs typeface="Arial" panose="020B0604020202020204" pitchFamily="34" charset="0"/>
                        </a:rPr>
                        <a:t> (T4 et/</a:t>
                      </a:r>
                      <a:r>
                        <a:rPr lang="en-US" sz="900" b="0" dirty="0" err="1">
                          <a:solidFill>
                            <a:schemeClr val="tx1">
                              <a:lumMod val="65000"/>
                              <a:lumOff val="35000"/>
                            </a:schemeClr>
                          </a:solidFill>
                          <a:effectLst/>
                          <a:latin typeface="Arial" panose="020B0604020202020204" pitchFamily="34" charset="0"/>
                          <a:cs typeface="Arial" panose="020B0604020202020204" pitchFamily="34" charset="0"/>
                        </a:rPr>
                        <a:t>ou</a:t>
                      </a:r>
                      <a:r>
                        <a:rPr lang="en-US" sz="900" b="0" dirty="0">
                          <a:solidFill>
                            <a:schemeClr val="tx1">
                              <a:lumMod val="65000"/>
                              <a:lumOff val="35000"/>
                            </a:schemeClr>
                          </a:solidFill>
                          <a:effectLst/>
                          <a:latin typeface="Arial" panose="020B0604020202020204" pitchFamily="34" charset="0"/>
                          <a:cs typeface="Arial" panose="020B0604020202020204" pitchFamily="34" charset="0"/>
                        </a:rPr>
                        <a:t> N2)</a:t>
                      </a:r>
                      <a:endParaRPr lang="en-US" sz="900" b="0" dirty="0">
                        <a:solidFill>
                          <a:schemeClr val="tx1">
                            <a:lumMod val="65000"/>
                            <a:lumOff val="35000"/>
                          </a:schemeClr>
                        </a:solidFill>
                        <a:effectLst/>
                        <a:latin typeface="Arial" panose="020B0604020202020204" pitchFamily="34" charset="0"/>
                        <a:ea typeface="Times New Roman"/>
                        <a:cs typeface="Arial" panose="020B0604020202020204" pitchFamily="34" charset="0"/>
                      </a:endParaRPr>
                    </a:p>
                  </a:txBody>
                  <a:tcPr marL="36000" marR="0" marT="0" marB="0" anchor="ctr"/>
                </a:tc>
                <a:tc>
                  <a:txBody>
                    <a:bodyPr/>
                    <a:lstStyle/>
                    <a:p>
                      <a:pPr marL="0" marR="0" algn="ctr">
                        <a:lnSpc>
                          <a:spcPct val="100000"/>
                        </a:lnSpc>
                        <a:spcBef>
                          <a:spcPts val="0"/>
                        </a:spcBef>
                        <a:spcAft>
                          <a:spcPts val="0"/>
                        </a:spcAft>
                      </a:pPr>
                      <a:r>
                        <a:rPr lang="en-US" sz="800" b="1" dirty="0">
                          <a:solidFill>
                            <a:schemeClr val="tx1">
                              <a:lumMod val="75000"/>
                              <a:lumOff val="25000"/>
                            </a:schemeClr>
                          </a:solidFill>
                          <a:effectLst/>
                          <a:latin typeface="Arial" panose="020B0604020202020204" pitchFamily="34" charset="0"/>
                          <a:cs typeface="Arial" panose="020B0604020202020204" pitchFamily="34" charset="0"/>
                        </a:rPr>
                        <a:t>6 </a:t>
                      </a:r>
                      <a:r>
                        <a:rPr lang="en-US" sz="800" b="1" dirty="0" err="1">
                          <a:solidFill>
                            <a:schemeClr val="tx1">
                              <a:lumMod val="75000"/>
                              <a:lumOff val="25000"/>
                            </a:schemeClr>
                          </a:solidFill>
                          <a:effectLst/>
                          <a:latin typeface="Arial" panose="020B0604020202020204" pitchFamily="34" charset="0"/>
                          <a:cs typeface="Arial" panose="020B0604020202020204" pitchFamily="34" charset="0"/>
                        </a:rPr>
                        <a:t>mois</a:t>
                      </a:r>
                      <a:r>
                        <a:rPr lang="en-US" sz="800" b="1" dirty="0">
                          <a:solidFill>
                            <a:schemeClr val="tx1">
                              <a:lumMod val="75000"/>
                              <a:lumOff val="25000"/>
                            </a:schemeClr>
                          </a:solidFill>
                          <a:effectLst/>
                          <a:latin typeface="Arial" panose="020B0604020202020204" pitchFamily="34" charset="0"/>
                          <a:cs typeface="Arial" panose="020B0604020202020204" pitchFamily="34" charset="0"/>
                        </a:rPr>
                        <a:t> </a:t>
                      </a:r>
                    </a:p>
                    <a:p>
                      <a:pPr marL="0" marR="0" algn="ctr">
                        <a:lnSpc>
                          <a:spcPct val="100000"/>
                        </a:lnSpc>
                        <a:spcBef>
                          <a:spcPts val="0"/>
                        </a:spcBef>
                        <a:spcAft>
                          <a:spcPts val="0"/>
                        </a:spcAft>
                      </a:pPr>
                      <a:r>
                        <a:rPr lang="en-US" sz="800" b="0" dirty="0">
                          <a:solidFill>
                            <a:schemeClr val="tx1">
                              <a:lumMod val="75000"/>
                              <a:lumOff val="25000"/>
                            </a:schemeClr>
                          </a:solidFill>
                          <a:effectLst/>
                          <a:latin typeface="Arial" panose="020B0604020202020204" pitchFamily="34" charset="0"/>
                          <a:cs typeface="Arial" panose="020B0604020202020204" pitchFamily="34" charset="0"/>
                        </a:rPr>
                        <a:t>(alternative 3 </a:t>
                      </a:r>
                      <a:r>
                        <a:rPr lang="en-US" sz="800" b="0" dirty="0" err="1">
                          <a:solidFill>
                            <a:schemeClr val="tx1">
                              <a:lumMod val="75000"/>
                              <a:lumOff val="25000"/>
                            </a:schemeClr>
                          </a:solidFill>
                          <a:effectLst/>
                          <a:latin typeface="Arial" panose="020B0604020202020204" pitchFamily="34" charset="0"/>
                          <a:cs typeface="Arial" panose="020B0604020202020204" pitchFamily="34" charset="0"/>
                        </a:rPr>
                        <a:t>mois</a:t>
                      </a:r>
                      <a:r>
                        <a:rPr lang="en-US" sz="800" b="0" dirty="0">
                          <a:solidFill>
                            <a:schemeClr val="tx1">
                              <a:lumMod val="75000"/>
                              <a:lumOff val="25000"/>
                            </a:schemeClr>
                          </a:solidFill>
                          <a:effectLst/>
                          <a:latin typeface="Arial" panose="020B0604020202020204" pitchFamily="34" charset="0"/>
                          <a:cs typeface="Arial" panose="020B0604020202020204" pitchFamily="34" charset="0"/>
                        </a:rPr>
                        <a:t>) </a:t>
                      </a:r>
                      <a:endParaRPr lang="en-US" sz="800" b="0" dirty="0">
                        <a:solidFill>
                          <a:schemeClr val="tx1">
                            <a:lumMod val="75000"/>
                            <a:lumOff val="25000"/>
                          </a:schemeClr>
                        </a:solidFill>
                        <a:effectLst/>
                        <a:latin typeface="Arial" panose="020B0604020202020204" pitchFamily="34" charset="0"/>
                        <a:ea typeface="Times New Roman"/>
                        <a:cs typeface="Arial" panose="020B0604020202020204" pitchFamily="34" charset="0"/>
                      </a:endParaRPr>
                    </a:p>
                  </a:txBody>
                  <a:tcPr marL="0" marR="0" marT="0" marB="0" anchor="ctr">
                    <a:lnR w="6350" cap="flat" cmpd="sng" algn="ctr">
                      <a:solidFill>
                        <a:schemeClr val="bg1"/>
                      </a:solidFill>
                      <a:prstDash val="solid"/>
                      <a:round/>
                      <a:headEnd type="none" w="med" len="med"/>
                      <a:tailEnd type="none" w="med" len="med"/>
                    </a:lnR>
                  </a:tcPr>
                </a:tc>
                <a:tc>
                  <a:txBody>
                    <a:bodyPr/>
                    <a:lstStyle/>
                    <a:p>
                      <a:pPr marL="0" marR="0" algn="ctr">
                        <a:lnSpc>
                          <a:spcPct val="100000"/>
                        </a:lnSpc>
                        <a:spcBef>
                          <a:spcPts val="0"/>
                        </a:spcBef>
                        <a:spcAft>
                          <a:spcPts val="0"/>
                        </a:spcAft>
                      </a:pPr>
                      <a:r>
                        <a:rPr lang="en-US" sz="1050" b="1" dirty="0">
                          <a:solidFill>
                            <a:schemeClr val="tx1">
                              <a:lumMod val="75000"/>
                              <a:lumOff val="25000"/>
                            </a:schemeClr>
                          </a:solidFill>
                          <a:effectLst/>
                          <a:latin typeface="Arial" panose="020B0604020202020204" pitchFamily="34" charset="0"/>
                          <a:cs typeface="Arial" panose="020B0604020202020204" pitchFamily="34" charset="0"/>
                        </a:rPr>
                        <a:t>6 </a:t>
                      </a:r>
                      <a:r>
                        <a:rPr lang="en-US" sz="1050" b="1" dirty="0" err="1">
                          <a:solidFill>
                            <a:schemeClr val="tx1">
                              <a:lumMod val="75000"/>
                              <a:lumOff val="25000"/>
                            </a:schemeClr>
                          </a:solidFill>
                          <a:effectLst/>
                          <a:latin typeface="Arial" panose="020B0604020202020204" pitchFamily="34" charset="0"/>
                          <a:cs typeface="Arial" panose="020B0604020202020204" pitchFamily="34" charset="0"/>
                        </a:rPr>
                        <a:t>mois</a:t>
                      </a:r>
                      <a:endParaRPr lang="en-US" sz="1050" b="1" dirty="0">
                        <a:solidFill>
                          <a:schemeClr val="tx1">
                            <a:lumMod val="75000"/>
                            <a:lumOff val="25000"/>
                          </a:schemeClr>
                        </a:solidFill>
                        <a:effectLst/>
                        <a:latin typeface="Arial" panose="020B0604020202020204" pitchFamily="34" charset="0"/>
                        <a:ea typeface="Times New Roman"/>
                        <a:cs typeface="Arial" panose="020B0604020202020204" pitchFamily="34" charset="0"/>
                      </a:endParaRPr>
                    </a:p>
                  </a:txBody>
                  <a:tcPr marL="0" marR="0" marT="0" marB="0" anchor="ctr">
                    <a:lnL w="6350"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10005"/>
                  </a:ext>
                </a:extLst>
              </a:tr>
            </a:tbl>
          </a:graphicData>
        </a:graphic>
      </p:graphicFrame>
      <p:sp>
        <p:nvSpPr>
          <p:cNvPr id="10" name="Titre 1"/>
          <p:cNvSpPr>
            <a:spLocks noGrp="1"/>
          </p:cNvSpPr>
          <p:nvPr>
            <p:ph type="title"/>
          </p:nvPr>
        </p:nvSpPr>
        <p:spPr>
          <a:xfrm>
            <a:off x="190500" y="0"/>
            <a:ext cx="7124700" cy="596560"/>
          </a:xfrm>
        </p:spPr>
        <p:txBody>
          <a:bodyPr>
            <a:noAutofit/>
          </a:bodyPr>
          <a:lstStyle/>
          <a:p>
            <a:r>
              <a:rPr lang="fr-FR" sz="2200" b="1" dirty="0"/>
              <a:t>Etude IDEA</a:t>
            </a:r>
            <a:br>
              <a:rPr lang="fr-FR" sz="2200" b="1" dirty="0"/>
            </a:br>
            <a:r>
              <a:rPr lang="fr-FR" sz="2200" dirty="0"/>
              <a:t>Données de SG et de SSR actualisées</a:t>
            </a:r>
          </a:p>
        </p:txBody>
      </p:sp>
      <p:sp>
        <p:nvSpPr>
          <p:cNvPr id="7" name="ZoneTexte 6">
            <a:extLst>
              <a:ext uri="{FF2B5EF4-FFF2-40B4-BE49-F238E27FC236}">
                <a16:creationId xmlns:a16="http://schemas.microsoft.com/office/drawing/2014/main" id="{7E730EF7-7454-4E7D-9AC9-36AE22486CAD}"/>
              </a:ext>
            </a:extLst>
          </p:cNvPr>
          <p:cNvSpPr txBox="1"/>
          <p:nvPr/>
        </p:nvSpPr>
        <p:spPr>
          <a:xfrm>
            <a:off x="5206753" y="3611855"/>
            <a:ext cx="3546629" cy="788573"/>
          </a:xfrm>
          <a:prstGeom prst="roundRect">
            <a:avLst>
              <a:gd name="adj" fmla="val 15578"/>
            </a:avLst>
          </a:prstGeom>
          <a:ln>
            <a:solidFill>
              <a:srgbClr val="EC8014"/>
            </a:solidFill>
          </a:ln>
        </p:spPr>
        <p:style>
          <a:lnRef idx="2">
            <a:schemeClr val="accent1"/>
          </a:lnRef>
          <a:fillRef idx="1">
            <a:schemeClr val="lt1"/>
          </a:fillRef>
          <a:effectRef idx="0">
            <a:schemeClr val="accent1"/>
          </a:effectRef>
          <a:fontRef idx="minor">
            <a:schemeClr val="dk1"/>
          </a:fontRef>
        </p:style>
        <p:txBody>
          <a:bodyPr wrap="square" lIns="36000" tIns="36000" rIns="36000" bIns="36000" rtlCol="0">
            <a:spAutoFit/>
          </a:bodyPr>
          <a:lstStyle/>
          <a:p>
            <a:pPr algn="ctr"/>
            <a:r>
              <a:rPr lang="fr-FR" sz="1400" b="1" dirty="0">
                <a:solidFill>
                  <a:srgbClr val="002060"/>
                </a:solidFill>
                <a:latin typeface="Arial" panose="020B0604020202020204" pitchFamily="34" charset="0"/>
              </a:rPr>
              <a:t>Au total, poursuivre </a:t>
            </a:r>
            <a:br>
              <a:rPr lang="fr-FR" sz="1400" b="1" dirty="0">
                <a:solidFill>
                  <a:srgbClr val="002060"/>
                </a:solidFill>
                <a:latin typeface="Arial" panose="020B0604020202020204" pitchFamily="34" charset="0"/>
              </a:rPr>
            </a:br>
            <a:r>
              <a:rPr lang="fr-FR" sz="1400" b="1" dirty="0">
                <a:solidFill>
                  <a:srgbClr val="002060"/>
                </a:solidFill>
                <a:latin typeface="Arial" panose="020B0604020202020204" pitchFamily="34" charset="0"/>
              </a:rPr>
              <a:t>les recommandations actuelles </a:t>
            </a:r>
            <a:br>
              <a:rPr lang="fr-FR" sz="1400" b="1" dirty="0">
                <a:solidFill>
                  <a:srgbClr val="002060"/>
                </a:solidFill>
                <a:latin typeface="Arial" panose="020B0604020202020204" pitchFamily="34" charset="0"/>
              </a:rPr>
            </a:br>
            <a:r>
              <a:rPr lang="fr-FR" sz="1400" b="1" dirty="0">
                <a:solidFill>
                  <a:srgbClr val="002060"/>
                </a:solidFill>
                <a:latin typeface="Arial" panose="020B0604020202020204" pitchFamily="34" charset="0"/>
              </a:rPr>
              <a:t>du TNCD</a:t>
            </a:r>
          </a:p>
        </p:txBody>
      </p:sp>
    </p:spTree>
    <p:extLst>
      <p:ext uri="{BB962C8B-B14F-4D97-AF65-F5344CB8AC3E}">
        <p14:creationId xmlns:p14="http://schemas.microsoft.com/office/powerpoint/2010/main" val="21272583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a:xfrm>
            <a:off x="439062" y="889354"/>
            <a:ext cx="7886700" cy="1031756"/>
          </a:xfrm>
        </p:spPr>
        <p:txBody>
          <a:bodyPr>
            <a:normAutofit/>
          </a:bodyPr>
          <a:lstStyle/>
          <a:p>
            <a:r>
              <a:rPr lang="fr-FR" sz="2800" dirty="0"/>
              <a:t>Cancer du côlon</a:t>
            </a:r>
            <a:endParaRPr lang="fr-FR" sz="2800" b="1" dirty="0"/>
          </a:p>
        </p:txBody>
      </p:sp>
      <p:sp>
        <p:nvSpPr>
          <p:cNvPr id="2" name="Espace réservé du texte 1"/>
          <p:cNvSpPr>
            <a:spLocks noGrp="1"/>
          </p:cNvSpPr>
          <p:nvPr>
            <p:ph type="body" idx="1"/>
          </p:nvPr>
        </p:nvSpPr>
        <p:spPr>
          <a:xfrm>
            <a:off x="439062" y="1994458"/>
            <a:ext cx="5771034" cy="1799460"/>
          </a:xfrm>
        </p:spPr>
        <p:txBody>
          <a:bodyPr/>
          <a:lstStyle/>
          <a:p>
            <a:r>
              <a:rPr lang="fr-FR" dirty="0"/>
              <a:t>A new </a:t>
            </a:r>
            <a:r>
              <a:rPr lang="fr-FR" dirty="0" err="1"/>
              <a:t>prognostic</a:t>
            </a:r>
            <a:r>
              <a:rPr lang="fr-FR" dirty="0"/>
              <a:t> and </a:t>
            </a:r>
            <a:r>
              <a:rPr lang="fr-FR" dirty="0" err="1"/>
              <a:t>predictive</a:t>
            </a:r>
            <a:r>
              <a:rPr lang="fr-FR" dirty="0"/>
              <a:t> </a:t>
            </a:r>
            <a:r>
              <a:rPr lang="fr-FR" dirty="0" err="1"/>
              <a:t>tool</a:t>
            </a:r>
            <a:r>
              <a:rPr lang="fr-FR" dirty="0"/>
              <a:t> to </a:t>
            </a:r>
            <a:r>
              <a:rPr lang="fr-FR" dirty="0" err="1"/>
              <a:t>enhance</a:t>
            </a:r>
            <a:r>
              <a:rPr lang="fr-FR" dirty="0"/>
              <a:t> </a:t>
            </a:r>
            <a:r>
              <a:rPr lang="fr-FR" dirty="0" err="1"/>
              <a:t>shared</a:t>
            </a:r>
            <a:r>
              <a:rPr lang="fr-FR" dirty="0"/>
              <a:t> </a:t>
            </a:r>
            <a:r>
              <a:rPr lang="fr-FR" dirty="0" err="1"/>
              <a:t>decision</a:t>
            </a:r>
            <a:r>
              <a:rPr lang="fr-FR" dirty="0"/>
              <a:t> </a:t>
            </a:r>
            <a:r>
              <a:rPr lang="fr-FR" dirty="0" err="1"/>
              <a:t>making</a:t>
            </a:r>
            <a:r>
              <a:rPr lang="fr-FR" dirty="0"/>
              <a:t> in stage III colon cancer. </a:t>
            </a:r>
          </a:p>
          <a:p>
            <a:r>
              <a:rPr lang="en-US" dirty="0"/>
              <a:t> </a:t>
            </a:r>
            <a:endParaRPr lang="fr-FR" sz="300" dirty="0"/>
          </a:p>
          <a:p>
            <a:r>
              <a:rPr lang="fr-FR" sz="1600" i="1" dirty="0"/>
              <a:t>Alberto F. </a:t>
            </a:r>
            <a:r>
              <a:rPr lang="fr-FR" sz="1600" i="1" dirty="0" err="1"/>
              <a:t>Sobrero</a:t>
            </a:r>
            <a:r>
              <a:rPr lang="fr-FR" sz="1600" i="1" dirty="0"/>
              <a:t> et </a:t>
            </a:r>
            <a:r>
              <a:rPr lang="fr-FR" sz="1600" b="0" i="1" dirty="0"/>
              <a:t>al., ASCO2020, Abs 4010</a:t>
            </a:r>
          </a:p>
        </p:txBody>
      </p:sp>
    </p:spTree>
    <p:extLst>
      <p:ext uri="{BB962C8B-B14F-4D97-AF65-F5344CB8AC3E}">
        <p14:creationId xmlns:p14="http://schemas.microsoft.com/office/powerpoint/2010/main" val="1538543563"/>
      </p:ext>
    </p:extLst>
  </p:cSld>
  <p:clrMapOvr>
    <a:masterClrMapping/>
  </p:clrMapOvr>
  <p:transition spd="slow">
    <p:wipe/>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normAutofit/>
          </a:bodyPr>
          <a:lstStyle/>
          <a:p>
            <a:r>
              <a:rPr lang="fr-FR" sz="2400" b="1"/>
              <a:t>Score pronostique du CCR stade III</a:t>
            </a:r>
            <a:endParaRPr lang="fr-FR" sz="2400" b="1" dirty="0"/>
          </a:p>
        </p:txBody>
      </p:sp>
      <p:sp>
        <p:nvSpPr>
          <p:cNvPr id="3" name="Espace réservé du contenu 2"/>
          <p:cNvSpPr>
            <a:spLocks noGrp="1"/>
          </p:cNvSpPr>
          <p:nvPr>
            <p:ph sz="half" idx="1"/>
          </p:nvPr>
        </p:nvSpPr>
        <p:spPr>
          <a:xfrm>
            <a:off x="190500" y="821933"/>
            <a:ext cx="8763000" cy="1627539"/>
          </a:xfrm>
        </p:spPr>
        <p:txBody>
          <a:bodyPr>
            <a:normAutofit/>
          </a:bodyPr>
          <a:lstStyle/>
          <a:p>
            <a:r>
              <a:rPr lang="fr-FR" sz="1400" dirty="0"/>
              <a:t>Objectifs: évaluer le gain de survie sans maladie à 5 ans de chacun des traitements (chirurgie, 5-FU, </a:t>
            </a:r>
            <a:r>
              <a:rPr lang="fr-FR" sz="1400" dirty="0" err="1"/>
              <a:t>oxali</a:t>
            </a:r>
            <a:r>
              <a:rPr lang="fr-FR" sz="1400" dirty="0"/>
              <a:t>) </a:t>
            </a:r>
            <a:br>
              <a:rPr lang="fr-FR" sz="1400" dirty="0"/>
            </a:br>
            <a:r>
              <a:rPr lang="fr-FR" sz="1400" dirty="0"/>
              <a:t>dans les sous-groupes de cancer du colon de stade III</a:t>
            </a:r>
          </a:p>
          <a:p>
            <a:r>
              <a:rPr lang="fr-FR" sz="1400" dirty="0"/>
              <a:t>Développement d’un modèle statistique pour évaluer la probabilité de récidive et validation du modèle </a:t>
            </a:r>
            <a:br>
              <a:rPr lang="fr-FR" sz="1400" dirty="0"/>
            </a:br>
            <a:r>
              <a:rPr lang="fr-FR" sz="1400" dirty="0"/>
              <a:t>avec les données d’IDEA</a:t>
            </a:r>
          </a:p>
        </p:txBody>
      </p:sp>
      <p:sp>
        <p:nvSpPr>
          <p:cNvPr id="5" name="ZoneTexte 4">
            <a:extLst>
              <a:ext uri="{FF2B5EF4-FFF2-40B4-BE49-F238E27FC236}">
                <a16:creationId xmlns:a16="http://schemas.microsoft.com/office/drawing/2014/main" id="{864833CE-7174-034F-8C83-5A6F582FD335}"/>
              </a:ext>
            </a:extLst>
          </p:cNvPr>
          <p:cNvSpPr txBox="1"/>
          <p:nvPr/>
        </p:nvSpPr>
        <p:spPr>
          <a:xfrm>
            <a:off x="-3048" y="4912668"/>
            <a:ext cx="2608406"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Alberto F.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Sobrero</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ASCO2020, Abs 4010</a:t>
            </a:r>
          </a:p>
        </p:txBody>
      </p:sp>
      <p:grpSp>
        <p:nvGrpSpPr>
          <p:cNvPr id="6" name="Groupe 5">
            <a:extLst>
              <a:ext uri="{FF2B5EF4-FFF2-40B4-BE49-F238E27FC236}">
                <a16:creationId xmlns:a16="http://schemas.microsoft.com/office/drawing/2014/main" id="{985A8C60-7CE1-41C5-B378-8302056A220C}"/>
              </a:ext>
            </a:extLst>
          </p:cNvPr>
          <p:cNvGrpSpPr/>
          <p:nvPr/>
        </p:nvGrpSpPr>
        <p:grpSpPr>
          <a:xfrm>
            <a:off x="1608274" y="1859507"/>
            <a:ext cx="5706926" cy="2982595"/>
            <a:chOff x="1617418" y="1689989"/>
            <a:chExt cx="5706926" cy="2982595"/>
          </a:xfrm>
        </p:grpSpPr>
        <p:sp>
          <p:nvSpPr>
            <p:cNvPr id="7" name="Rectangle à coins arrondis 4">
              <a:extLst>
                <a:ext uri="{FF2B5EF4-FFF2-40B4-BE49-F238E27FC236}">
                  <a16:creationId xmlns:a16="http://schemas.microsoft.com/office/drawing/2014/main" id="{4F50C3C2-3823-480F-BA29-2D2BF6D9D35E}"/>
                </a:ext>
              </a:extLst>
            </p:cNvPr>
            <p:cNvSpPr/>
            <p:nvPr/>
          </p:nvSpPr>
          <p:spPr>
            <a:xfrm>
              <a:off x="1828800" y="1691640"/>
              <a:ext cx="5495544" cy="2980944"/>
            </a:xfrm>
            <a:prstGeom prst="roundRect">
              <a:avLst>
                <a:gd name="adj" fmla="val 3498"/>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grpSp>
          <p:nvGrpSpPr>
            <p:cNvPr id="8" name="Groupe 7">
              <a:extLst>
                <a:ext uri="{FF2B5EF4-FFF2-40B4-BE49-F238E27FC236}">
                  <a16:creationId xmlns:a16="http://schemas.microsoft.com/office/drawing/2014/main" id="{213A841D-8008-483D-A2C1-E0AF7FF5038E}"/>
                </a:ext>
              </a:extLst>
            </p:cNvPr>
            <p:cNvGrpSpPr/>
            <p:nvPr/>
          </p:nvGrpSpPr>
          <p:grpSpPr>
            <a:xfrm>
              <a:off x="1617418" y="1689989"/>
              <a:ext cx="5577798" cy="2894229"/>
              <a:chOff x="2358082" y="1177925"/>
              <a:chExt cx="5577798" cy="2894229"/>
            </a:xfrm>
          </p:grpSpPr>
          <p:grpSp>
            <p:nvGrpSpPr>
              <p:cNvPr id="9" name="Groupe 8">
                <a:extLst>
                  <a:ext uri="{FF2B5EF4-FFF2-40B4-BE49-F238E27FC236}">
                    <a16:creationId xmlns:a16="http://schemas.microsoft.com/office/drawing/2014/main" id="{7D73F593-5E93-4828-B700-87E3CCA79BF2}"/>
                  </a:ext>
                </a:extLst>
              </p:cNvPr>
              <p:cNvGrpSpPr/>
              <p:nvPr/>
            </p:nvGrpSpPr>
            <p:grpSpPr>
              <a:xfrm>
                <a:off x="2358082" y="3437425"/>
                <a:ext cx="1141281" cy="498880"/>
                <a:chOff x="2358082" y="3437425"/>
                <a:chExt cx="1141281" cy="498880"/>
              </a:xfrm>
            </p:grpSpPr>
            <p:sp>
              <p:nvSpPr>
                <p:cNvPr id="96" name="ZoneTexte 95">
                  <a:extLst>
                    <a:ext uri="{FF2B5EF4-FFF2-40B4-BE49-F238E27FC236}">
                      <a16:creationId xmlns:a16="http://schemas.microsoft.com/office/drawing/2014/main" id="{5302AF3F-9708-4959-BB75-486C7B9E8340}"/>
                    </a:ext>
                  </a:extLst>
                </p:cNvPr>
                <p:cNvSpPr txBox="1"/>
                <p:nvPr/>
              </p:nvSpPr>
              <p:spPr>
                <a:xfrm rot="19259247">
                  <a:off x="2358082" y="3797806"/>
                  <a:ext cx="1141281" cy="138499"/>
                </a:xfrm>
                <a:prstGeom prst="rect">
                  <a:avLst/>
                </a:prstGeom>
                <a:noFill/>
              </p:spPr>
              <p:txBody>
                <a:bodyPr wrap="square" lIns="0" tIns="0" rIns="0" bIns="0"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sz="900" b="0" i="0" u="none" strike="noStrike" kern="1200" baseline="0">
                      <a:solidFill>
                        <a:prstClr val="black">
                          <a:lumMod val="65000"/>
                          <a:lumOff val="35000"/>
                        </a:prstClr>
                      </a:solidFill>
                      <a:latin typeface="Arial" panose="020B0604020202020204" pitchFamily="34" charset="0"/>
                      <a:ea typeface="+mn-ea"/>
                      <a:cs typeface="Arial" panose="020B0604020202020204" pitchFamily="34" charset="0"/>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T1N1a</a:t>
                  </a:r>
                </a:p>
              </p:txBody>
            </p:sp>
            <p:cxnSp>
              <p:nvCxnSpPr>
                <p:cNvPr id="97" name="Connecteur droit 96">
                  <a:extLst>
                    <a:ext uri="{FF2B5EF4-FFF2-40B4-BE49-F238E27FC236}">
                      <a16:creationId xmlns:a16="http://schemas.microsoft.com/office/drawing/2014/main" id="{57A4DDFC-A66A-49E9-B400-A060AA4CD3CE}"/>
                    </a:ext>
                  </a:extLst>
                </p:cNvPr>
                <p:cNvCxnSpPr>
                  <a:cxnSpLocks/>
                </p:cNvCxnSpPr>
                <p:nvPr/>
              </p:nvCxnSpPr>
              <p:spPr>
                <a:xfrm rot="5400000">
                  <a:off x="3339600" y="3464425"/>
                  <a:ext cx="54000"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0" name="Groupe 9">
                <a:extLst>
                  <a:ext uri="{FF2B5EF4-FFF2-40B4-BE49-F238E27FC236}">
                    <a16:creationId xmlns:a16="http://schemas.microsoft.com/office/drawing/2014/main" id="{6084C90F-B8E4-4DC2-A805-973ED1EDAC72}"/>
                  </a:ext>
                </a:extLst>
              </p:cNvPr>
              <p:cNvGrpSpPr/>
              <p:nvPr/>
            </p:nvGrpSpPr>
            <p:grpSpPr>
              <a:xfrm>
                <a:off x="2650778" y="1177925"/>
                <a:ext cx="5285102" cy="2894229"/>
                <a:chOff x="2650778" y="1177925"/>
                <a:chExt cx="5285102" cy="2894229"/>
              </a:xfrm>
            </p:grpSpPr>
            <p:graphicFrame>
              <p:nvGraphicFramePr>
                <p:cNvPr id="11" name="Chart 47">
                  <a:extLst>
                    <a:ext uri="{FF2B5EF4-FFF2-40B4-BE49-F238E27FC236}">
                      <a16:creationId xmlns:a16="http://schemas.microsoft.com/office/drawing/2014/main" id="{E9342977-DCDD-4076-A09F-9824FF76289F}"/>
                    </a:ext>
                  </a:extLst>
                </p:cNvPr>
                <p:cNvGraphicFramePr/>
                <p:nvPr/>
              </p:nvGraphicFramePr>
              <p:xfrm>
                <a:off x="2697674" y="1177925"/>
                <a:ext cx="1015977" cy="2333624"/>
              </p:xfrm>
              <a:graphic>
                <a:graphicData uri="http://schemas.openxmlformats.org/drawingml/2006/chart">
                  <c:chart xmlns:c="http://schemas.openxmlformats.org/drawingml/2006/chart" xmlns:r="http://schemas.openxmlformats.org/officeDocument/2006/relationships" r:id="rId2"/>
                </a:graphicData>
              </a:graphic>
            </p:graphicFrame>
            <p:cxnSp>
              <p:nvCxnSpPr>
                <p:cNvPr id="12" name="Connecteur droit 11">
                  <a:extLst>
                    <a:ext uri="{FF2B5EF4-FFF2-40B4-BE49-F238E27FC236}">
                      <a16:creationId xmlns:a16="http://schemas.microsoft.com/office/drawing/2014/main" id="{36BF5F76-D8EB-4F05-9819-BF258DBB851B}"/>
                    </a:ext>
                  </a:extLst>
                </p:cNvPr>
                <p:cNvCxnSpPr>
                  <a:cxnSpLocks/>
                </p:cNvCxnSpPr>
                <p:nvPr/>
              </p:nvCxnSpPr>
              <p:spPr>
                <a:xfrm>
                  <a:off x="3276600" y="3438525"/>
                  <a:ext cx="4619625"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 name="Connecteur droit 12">
                  <a:extLst>
                    <a:ext uri="{FF2B5EF4-FFF2-40B4-BE49-F238E27FC236}">
                      <a16:creationId xmlns:a16="http://schemas.microsoft.com/office/drawing/2014/main" id="{2BD787BF-BE05-44B0-97B9-01B5E356C7AC}"/>
                    </a:ext>
                  </a:extLst>
                </p:cNvPr>
                <p:cNvCxnSpPr>
                  <a:cxnSpLocks/>
                </p:cNvCxnSpPr>
                <p:nvPr/>
              </p:nvCxnSpPr>
              <p:spPr>
                <a:xfrm>
                  <a:off x="3284364" y="3343771"/>
                  <a:ext cx="0" cy="10080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14" name="Groupe 13">
                  <a:extLst>
                    <a:ext uri="{FF2B5EF4-FFF2-40B4-BE49-F238E27FC236}">
                      <a16:creationId xmlns:a16="http://schemas.microsoft.com/office/drawing/2014/main" id="{827A44B5-FDFB-49A2-BD87-33FCA73B66B0}"/>
                    </a:ext>
                  </a:extLst>
                </p:cNvPr>
                <p:cNvGrpSpPr/>
                <p:nvPr/>
              </p:nvGrpSpPr>
              <p:grpSpPr>
                <a:xfrm>
                  <a:off x="2650778" y="3437425"/>
                  <a:ext cx="1141281" cy="498880"/>
                  <a:chOff x="2358082" y="3437425"/>
                  <a:chExt cx="1141281" cy="498880"/>
                </a:xfrm>
              </p:grpSpPr>
              <p:sp>
                <p:nvSpPr>
                  <p:cNvPr id="94" name="ZoneTexte 93">
                    <a:extLst>
                      <a:ext uri="{FF2B5EF4-FFF2-40B4-BE49-F238E27FC236}">
                        <a16:creationId xmlns:a16="http://schemas.microsoft.com/office/drawing/2014/main" id="{85EB8B80-7163-4C2F-9DD3-5C747DB571E7}"/>
                      </a:ext>
                    </a:extLst>
                  </p:cNvPr>
                  <p:cNvSpPr txBox="1"/>
                  <p:nvPr/>
                </p:nvSpPr>
                <p:spPr>
                  <a:xfrm rot="19259247">
                    <a:off x="2358082" y="3797806"/>
                    <a:ext cx="1141281" cy="138499"/>
                  </a:xfrm>
                  <a:prstGeom prst="rect">
                    <a:avLst/>
                  </a:prstGeom>
                  <a:noFill/>
                </p:spPr>
                <p:txBody>
                  <a:bodyPr wrap="square" lIns="0" tIns="0" rIns="0" bIns="0"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sz="900" b="0" i="0" u="none" strike="noStrike" kern="1200" baseline="0">
                        <a:solidFill>
                          <a:prstClr val="black">
                            <a:lumMod val="65000"/>
                            <a:lumOff val="35000"/>
                          </a:prstClr>
                        </a:solidFill>
                        <a:latin typeface="Arial" panose="020B0604020202020204" pitchFamily="34" charset="0"/>
                        <a:ea typeface="+mn-ea"/>
                        <a:cs typeface="Arial" panose="020B0604020202020204" pitchFamily="34" charset="0"/>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T1N1b</a:t>
                    </a:r>
                  </a:p>
                </p:txBody>
              </p:sp>
              <p:cxnSp>
                <p:nvCxnSpPr>
                  <p:cNvPr id="95" name="Connecteur droit 94">
                    <a:extLst>
                      <a:ext uri="{FF2B5EF4-FFF2-40B4-BE49-F238E27FC236}">
                        <a16:creationId xmlns:a16="http://schemas.microsoft.com/office/drawing/2014/main" id="{F9ED5AF7-689B-4A68-9ACC-32ED25E409B8}"/>
                      </a:ext>
                    </a:extLst>
                  </p:cNvPr>
                  <p:cNvCxnSpPr>
                    <a:cxnSpLocks/>
                  </p:cNvCxnSpPr>
                  <p:nvPr/>
                </p:nvCxnSpPr>
                <p:spPr>
                  <a:xfrm rot="5400000">
                    <a:off x="3339600" y="3464425"/>
                    <a:ext cx="54000"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5" name="Groupe 14">
                  <a:extLst>
                    <a:ext uri="{FF2B5EF4-FFF2-40B4-BE49-F238E27FC236}">
                      <a16:creationId xmlns:a16="http://schemas.microsoft.com/office/drawing/2014/main" id="{E581EE17-04C5-4E69-BB92-54C2B116EF4B}"/>
                    </a:ext>
                  </a:extLst>
                </p:cNvPr>
                <p:cNvGrpSpPr/>
                <p:nvPr/>
              </p:nvGrpSpPr>
              <p:grpSpPr>
                <a:xfrm>
                  <a:off x="2947070" y="3437425"/>
                  <a:ext cx="1141281" cy="498880"/>
                  <a:chOff x="2358082" y="3437425"/>
                  <a:chExt cx="1141281" cy="498880"/>
                </a:xfrm>
              </p:grpSpPr>
              <p:sp>
                <p:nvSpPr>
                  <p:cNvPr id="92" name="ZoneTexte 91">
                    <a:extLst>
                      <a:ext uri="{FF2B5EF4-FFF2-40B4-BE49-F238E27FC236}">
                        <a16:creationId xmlns:a16="http://schemas.microsoft.com/office/drawing/2014/main" id="{45759B96-8204-43CD-A226-305A42B8DBC6}"/>
                      </a:ext>
                    </a:extLst>
                  </p:cNvPr>
                  <p:cNvSpPr txBox="1"/>
                  <p:nvPr/>
                </p:nvSpPr>
                <p:spPr>
                  <a:xfrm rot="19259247">
                    <a:off x="2358082" y="3797806"/>
                    <a:ext cx="1141281" cy="138499"/>
                  </a:xfrm>
                  <a:prstGeom prst="rect">
                    <a:avLst/>
                  </a:prstGeom>
                  <a:noFill/>
                </p:spPr>
                <p:txBody>
                  <a:bodyPr wrap="square" lIns="0" tIns="0" rIns="0" bIns="0"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sz="900" b="0" i="0" u="none" strike="noStrike" kern="1200" baseline="0">
                        <a:solidFill>
                          <a:prstClr val="black">
                            <a:lumMod val="65000"/>
                            <a:lumOff val="35000"/>
                          </a:prstClr>
                        </a:solidFill>
                        <a:latin typeface="Arial" panose="020B0604020202020204" pitchFamily="34" charset="0"/>
                        <a:ea typeface="+mn-ea"/>
                        <a:cs typeface="Arial" panose="020B0604020202020204" pitchFamily="34" charset="0"/>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T1N2a</a:t>
                    </a:r>
                  </a:p>
                </p:txBody>
              </p:sp>
              <p:cxnSp>
                <p:nvCxnSpPr>
                  <p:cNvPr id="93" name="Connecteur droit 92">
                    <a:extLst>
                      <a:ext uri="{FF2B5EF4-FFF2-40B4-BE49-F238E27FC236}">
                        <a16:creationId xmlns:a16="http://schemas.microsoft.com/office/drawing/2014/main" id="{3DAB7E76-385C-4808-A29D-01F48E334073}"/>
                      </a:ext>
                    </a:extLst>
                  </p:cNvPr>
                  <p:cNvCxnSpPr>
                    <a:cxnSpLocks/>
                  </p:cNvCxnSpPr>
                  <p:nvPr/>
                </p:nvCxnSpPr>
                <p:spPr>
                  <a:xfrm rot="5400000">
                    <a:off x="3339600" y="3464425"/>
                    <a:ext cx="54000"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6" name="Groupe 15">
                  <a:extLst>
                    <a:ext uri="{FF2B5EF4-FFF2-40B4-BE49-F238E27FC236}">
                      <a16:creationId xmlns:a16="http://schemas.microsoft.com/office/drawing/2014/main" id="{DFA27C8A-5071-4607-94EF-C7805A7C0C3B}"/>
                    </a:ext>
                  </a:extLst>
                </p:cNvPr>
                <p:cNvGrpSpPr/>
                <p:nvPr/>
              </p:nvGrpSpPr>
              <p:grpSpPr>
                <a:xfrm>
                  <a:off x="3242345" y="3437425"/>
                  <a:ext cx="1141281" cy="498880"/>
                  <a:chOff x="2358082" y="3437425"/>
                  <a:chExt cx="1141281" cy="498880"/>
                </a:xfrm>
              </p:grpSpPr>
              <p:sp>
                <p:nvSpPr>
                  <p:cNvPr id="90" name="ZoneTexte 89">
                    <a:extLst>
                      <a:ext uri="{FF2B5EF4-FFF2-40B4-BE49-F238E27FC236}">
                        <a16:creationId xmlns:a16="http://schemas.microsoft.com/office/drawing/2014/main" id="{90040D44-262C-465D-B226-2EFB7457B758}"/>
                      </a:ext>
                    </a:extLst>
                  </p:cNvPr>
                  <p:cNvSpPr txBox="1"/>
                  <p:nvPr/>
                </p:nvSpPr>
                <p:spPr>
                  <a:xfrm rot="19259247">
                    <a:off x="2358082" y="3797806"/>
                    <a:ext cx="1141281" cy="138499"/>
                  </a:xfrm>
                  <a:prstGeom prst="rect">
                    <a:avLst/>
                  </a:prstGeom>
                  <a:noFill/>
                </p:spPr>
                <p:txBody>
                  <a:bodyPr wrap="square" lIns="0" tIns="0" rIns="0" bIns="0"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sz="900" b="0" i="0" u="none" strike="noStrike" kern="1200" baseline="0">
                        <a:solidFill>
                          <a:prstClr val="black">
                            <a:lumMod val="65000"/>
                            <a:lumOff val="35000"/>
                          </a:prstClr>
                        </a:solidFill>
                        <a:latin typeface="Arial" panose="020B0604020202020204" pitchFamily="34" charset="0"/>
                        <a:ea typeface="+mn-ea"/>
                        <a:cs typeface="Arial" panose="020B0604020202020204" pitchFamily="34" charset="0"/>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T1N2b</a:t>
                    </a:r>
                  </a:p>
                </p:txBody>
              </p:sp>
              <p:cxnSp>
                <p:nvCxnSpPr>
                  <p:cNvPr id="91" name="Connecteur droit 90">
                    <a:extLst>
                      <a:ext uri="{FF2B5EF4-FFF2-40B4-BE49-F238E27FC236}">
                        <a16:creationId xmlns:a16="http://schemas.microsoft.com/office/drawing/2014/main" id="{AFE8A68F-4A42-49BA-AEE1-EDE9C8C70429}"/>
                      </a:ext>
                    </a:extLst>
                  </p:cNvPr>
                  <p:cNvCxnSpPr>
                    <a:cxnSpLocks/>
                  </p:cNvCxnSpPr>
                  <p:nvPr/>
                </p:nvCxnSpPr>
                <p:spPr>
                  <a:xfrm rot="5400000">
                    <a:off x="3339600" y="3464425"/>
                    <a:ext cx="54000"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7" name="Groupe 16">
                  <a:extLst>
                    <a:ext uri="{FF2B5EF4-FFF2-40B4-BE49-F238E27FC236}">
                      <a16:creationId xmlns:a16="http://schemas.microsoft.com/office/drawing/2014/main" id="{1C8FECE3-A441-46A5-81B5-171D7B49F865}"/>
                    </a:ext>
                  </a:extLst>
                </p:cNvPr>
                <p:cNvGrpSpPr/>
                <p:nvPr/>
              </p:nvGrpSpPr>
              <p:grpSpPr>
                <a:xfrm>
                  <a:off x="3541688" y="3437425"/>
                  <a:ext cx="1141281" cy="498880"/>
                  <a:chOff x="2358082" y="3437425"/>
                  <a:chExt cx="1141281" cy="498880"/>
                </a:xfrm>
              </p:grpSpPr>
              <p:sp>
                <p:nvSpPr>
                  <p:cNvPr id="88" name="ZoneTexte 87">
                    <a:extLst>
                      <a:ext uri="{FF2B5EF4-FFF2-40B4-BE49-F238E27FC236}">
                        <a16:creationId xmlns:a16="http://schemas.microsoft.com/office/drawing/2014/main" id="{DF8A9314-74B1-4E18-93E6-12F59E42FD10}"/>
                      </a:ext>
                    </a:extLst>
                  </p:cNvPr>
                  <p:cNvSpPr txBox="1"/>
                  <p:nvPr/>
                </p:nvSpPr>
                <p:spPr>
                  <a:xfrm rot="19259247">
                    <a:off x="2358082" y="3797806"/>
                    <a:ext cx="1141281" cy="138499"/>
                  </a:xfrm>
                  <a:prstGeom prst="rect">
                    <a:avLst/>
                  </a:prstGeom>
                  <a:noFill/>
                </p:spPr>
                <p:txBody>
                  <a:bodyPr wrap="square" lIns="0" tIns="0" rIns="0" bIns="0"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sz="900" b="0" i="0" u="none" strike="noStrike" kern="1200" baseline="0">
                        <a:solidFill>
                          <a:prstClr val="black">
                            <a:lumMod val="65000"/>
                            <a:lumOff val="35000"/>
                          </a:prstClr>
                        </a:solidFill>
                        <a:latin typeface="Arial" panose="020B0604020202020204" pitchFamily="34" charset="0"/>
                        <a:ea typeface="+mn-ea"/>
                        <a:cs typeface="Arial" panose="020B0604020202020204" pitchFamily="34" charset="0"/>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T2N1a</a:t>
                    </a:r>
                  </a:p>
                </p:txBody>
              </p:sp>
              <p:cxnSp>
                <p:nvCxnSpPr>
                  <p:cNvPr id="89" name="Connecteur droit 88">
                    <a:extLst>
                      <a:ext uri="{FF2B5EF4-FFF2-40B4-BE49-F238E27FC236}">
                        <a16:creationId xmlns:a16="http://schemas.microsoft.com/office/drawing/2014/main" id="{D4D2738C-FBAB-488B-B020-41EACF9819C8}"/>
                      </a:ext>
                    </a:extLst>
                  </p:cNvPr>
                  <p:cNvCxnSpPr>
                    <a:cxnSpLocks/>
                  </p:cNvCxnSpPr>
                  <p:nvPr/>
                </p:nvCxnSpPr>
                <p:spPr>
                  <a:xfrm rot="5400000">
                    <a:off x="3339600" y="3464425"/>
                    <a:ext cx="54000"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8" name="Groupe 17">
                  <a:extLst>
                    <a:ext uri="{FF2B5EF4-FFF2-40B4-BE49-F238E27FC236}">
                      <a16:creationId xmlns:a16="http://schemas.microsoft.com/office/drawing/2014/main" id="{B6D07B02-5E53-44EF-8B75-4A69CC915824}"/>
                    </a:ext>
                  </a:extLst>
                </p:cNvPr>
                <p:cNvGrpSpPr/>
                <p:nvPr/>
              </p:nvGrpSpPr>
              <p:grpSpPr>
                <a:xfrm>
                  <a:off x="3834384" y="3437425"/>
                  <a:ext cx="1141281" cy="498880"/>
                  <a:chOff x="2358082" y="3437425"/>
                  <a:chExt cx="1141281" cy="498880"/>
                </a:xfrm>
              </p:grpSpPr>
              <p:sp>
                <p:nvSpPr>
                  <p:cNvPr id="86" name="ZoneTexte 85">
                    <a:extLst>
                      <a:ext uri="{FF2B5EF4-FFF2-40B4-BE49-F238E27FC236}">
                        <a16:creationId xmlns:a16="http://schemas.microsoft.com/office/drawing/2014/main" id="{6AAD6539-CD7B-4C2D-BC78-8A41C9B3A8ED}"/>
                      </a:ext>
                    </a:extLst>
                  </p:cNvPr>
                  <p:cNvSpPr txBox="1"/>
                  <p:nvPr/>
                </p:nvSpPr>
                <p:spPr>
                  <a:xfrm rot="19259247">
                    <a:off x="2358082" y="3797806"/>
                    <a:ext cx="1141281" cy="138499"/>
                  </a:xfrm>
                  <a:prstGeom prst="rect">
                    <a:avLst/>
                  </a:prstGeom>
                  <a:noFill/>
                </p:spPr>
                <p:txBody>
                  <a:bodyPr wrap="square" lIns="0" tIns="0" rIns="0" bIns="0"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sz="900" b="0" i="0" u="none" strike="noStrike" kern="1200" baseline="0">
                        <a:solidFill>
                          <a:prstClr val="black">
                            <a:lumMod val="65000"/>
                            <a:lumOff val="35000"/>
                          </a:prstClr>
                        </a:solidFill>
                        <a:latin typeface="Arial" panose="020B0604020202020204" pitchFamily="34" charset="0"/>
                        <a:ea typeface="+mn-ea"/>
                        <a:cs typeface="Arial" panose="020B0604020202020204" pitchFamily="34" charset="0"/>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T2N1b</a:t>
                    </a:r>
                  </a:p>
                </p:txBody>
              </p:sp>
              <p:cxnSp>
                <p:nvCxnSpPr>
                  <p:cNvPr id="87" name="Connecteur droit 86">
                    <a:extLst>
                      <a:ext uri="{FF2B5EF4-FFF2-40B4-BE49-F238E27FC236}">
                        <a16:creationId xmlns:a16="http://schemas.microsoft.com/office/drawing/2014/main" id="{729D68CA-B752-4628-A0E7-27DD6B43669E}"/>
                      </a:ext>
                    </a:extLst>
                  </p:cNvPr>
                  <p:cNvCxnSpPr>
                    <a:cxnSpLocks/>
                  </p:cNvCxnSpPr>
                  <p:nvPr/>
                </p:nvCxnSpPr>
                <p:spPr>
                  <a:xfrm rot="5400000">
                    <a:off x="3339600" y="3464425"/>
                    <a:ext cx="54000"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9" name="Groupe 18">
                  <a:extLst>
                    <a:ext uri="{FF2B5EF4-FFF2-40B4-BE49-F238E27FC236}">
                      <a16:creationId xmlns:a16="http://schemas.microsoft.com/office/drawing/2014/main" id="{B41BDE54-34C7-42FD-873D-2339A0EC7342}"/>
                    </a:ext>
                  </a:extLst>
                </p:cNvPr>
                <p:cNvGrpSpPr/>
                <p:nvPr/>
              </p:nvGrpSpPr>
              <p:grpSpPr>
                <a:xfrm>
                  <a:off x="4131766" y="3437425"/>
                  <a:ext cx="1141281" cy="498880"/>
                  <a:chOff x="2358082" y="3437425"/>
                  <a:chExt cx="1141281" cy="498880"/>
                </a:xfrm>
              </p:grpSpPr>
              <p:sp>
                <p:nvSpPr>
                  <p:cNvPr id="84" name="ZoneTexte 83">
                    <a:extLst>
                      <a:ext uri="{FF2B5EF4-FFF2-40B4-BE49-F238E27FC236}">
                        <a16:creationId xmlns:a16="http://schemas.microsoft.com/office/drawing/2014/main" id="{8971F564-3403-4FDA-9880-E7BC4B5ACBF7}"/>
                      </a:ext>
                    </a:extLst>
                  </p:cNvPr>
                  <p:cNvSpPr txBox="1"/>
                  <p:nvPr/>
                </p:nvSpPr>
                <p:spPr>
                  <a:xfrm rot="19259247">
                    <a:off x="2358082" y="3797806"/>
                    <a:ext cx="1141281" cy="138499"/>
                  </a:xfrm>
                  <a:prstGeom prst="rect">
                    <a:avLst/>
                  </a:prstGeom>
                  <a:noFill/>
                </p:spPr>
                <p:txBody>
                  <a:bodyPr wrap="square" lIns="0" tIns="0" rIns="0" bIns="0"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sz="900" b="0" i="0" u="none" strike="noStrike" kern="1200" baseline="0">
                        <a:solidFill>
                          <a:prstClr val="black">
                            <a:lumMod val="65000"/>
                            <a:lumOff val="35000"/>
                          </a:prstClr>
                        </a:solidFill>
                        <a:latin typeface="Arial" panose="020B0604020202020204" pitchFamily="34" charset="0"/>
                        <a:ea typeface="+mn-ea"/>
                        <a:cs typeface="Arial" panose="020B0604020202020204" pitchFamily="34" charset="0"/>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T2N2a</a:t>
                    </a:r>
                  </a:p>
                </p:txBody>
              </p:sp>
              <p:cxnSp>
                <p:nvCxnSpPr>
                  <p:cNvPr id="85" name="Connecteur droit 84">
                    <a:extLst>
                      <a:ext uri="{FF2B5EF4-FFF2-40B4-BE49-F238E27FC236}">
                        <a16:creationId xmlns:a16="http://schemas.microsoft.com/office/drawing/2014/main" id="{81EED43E-1277-4D93-BC31-08200AAA9B7C}"/>
                      </a:ext>
                    </a:extLst>
                  </p:cNvPr>
                  <p:cNvCxnSpPr>
                    <a:cxnSpLocks/>
                  </p:cNvCxnSpPr>
                  <p:nvPr/>
                </p:nvCxnSpPr>
                <p:spPr>
                  <a:xfrm rot="5400000">
                    <a:off x="3339600" y="3464425"/>
                    <a:ext cx="54000"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20" name="Groupe 19">
                  <a:extLst>
                    <a:ext uri="{FF2B5EF4-FFF2-40B4-BE49-F238E27FC236}">
                      <a16:creationId xmlns:a16="http://schemas.microsoft.com/office/drawing/2014/main" id="{93CFD60C-2403-4EBF-AAAC-392885513B19}"/>
                    </a:ext>
                  </a:extLst>
                </p:cNvPr>
                <p:cNvGrpSpPr/>
                <p:nvPr/>
              </p:nvGrpSpPr>
              <p:grpSpPr>
                <a:xfrm>
                  <a:off x="4424462" y="3437425"/>
                  <a:ext cx="1141281" cy="498880"/>
                  <a:chOff x="2358082" y="3437425"/>
                  <a:chExt cx="1141281" cy="498880"/>
                </a:xfrm>
              </p:grpSpPr>
              <p:sp>
                <p:nvSpPr>
                  <p:cNvPr id="82" name="ZoneTexte 81">
                    <a:extLst>
                      <a:ext uri="{FF2B5EF4-FFF2-40B4-BE49-F238E27FC236}">
                        <a16:creationId xmlns:a16="http://schemas.microsoft.com/office/drawing/2014/main" id="{D61C2800-4301-4AEF-AF33-2E1531E538A0}"/>
                      </a:ext>
                    </a:extLst>
                  </p:cNvPr>
                  <p:cNvSpPr txBox="1"/>
                  <p:nvPr/>
                </p:nvSpPr>
                <p:spPr>
                  <a:xfrm rot="19259247">
                    <a:off x="2358082" y="3797806"/>
                    <a:ext cx="1141281" cy="138499"/>
                  </a:xfrm>
                  <a:prstGeom prst="rect">
                    <a:avLst/>
                  </a:prstGeom>
                  <a:noFill/>
                </p:spPr>
                <p:txBody>
                  <a:bodyPr wrap="square" lIns="0" tIns="0" rIns="0" bIns="0"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sz="900" b="0" i="0" u="none" strike="noStrike" kern="1200" baseline="0">
                        <a:solidFill>
                          <a:prstClr val="black">
                            <a:lumMod val="65000"/>
                            <a:lumOff val="35000"/>
                          </a:prstClr>
                        </a:solidFill>
                        <a:latin typeface="Arial" panose="020B0604020202020204" pitchFamily="34" charset="0"/>
                        <a:ea typeface="+mn-ea"/>
                        <a:cs typeface="Arial" panose="020B0604020202020204" pitchFamily="34" charset="0"/>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T2N2b</a:t>
                    </a:r>
                  </a:p>
                </p:txBody>
              </p:sp>
              <p:cxnSp>
                <p:nvCxnSpPr>
                  <p:cNvPr id="83" name="Connecteur droit 82">
                    <a:extLst>
                      <a:ext uri="{FF2B5EF4-FFF2-40B4-BE49-F238E27FC236}">
                        <a16:creationId xmlns:a16="http://schemas.microsoft.com/office/drawing/2014/main" id="{0B67F471-8F91-4BC7-A17C-4B0CBE0524CA}"/>
                      </a:ext>
                    </a:extLst>
                  </p:cNvPr>
                  <p:cNvCxnSpPr>
                    <a:cxnSpLocks/>
                  </p:cNvCxnSpPr>
                  <p:nvPr/>
                </p:nvCxnSpPr>
                <p:spPr>
                  <a:xfrm rot="5400000">
                    <a:off x="3339600" y="3464425"/>
                    <a:ext cx="54000"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21" name="Groupe 20">
                  <a:extLst>
                    <a:ext uri="{FF2B5EF4-FFF2-40B4-BE49-F238E27FC236}">
                      <a16:creationId xmlns:a16="http://schemas.microsoft.com/office/drawing/2014/main" id="{38C30CB4-2786-49E7-8584-7F67F5A9E6E0}"/>
                    </a:ext>
                  </a:extLst>
                </p:cNvPr>
                <p:cNvGrpSpPr/>
                <p:nvPr/>
              </p:nvGrpSpPr>
              <p:grpSpPr>
                <a:xfrm>
                  <a:off x="4725417" y="3437425"/>
                  <a:ext cx="1141281" cy="498880"/>
                  <a:chOff x="2358082" y="3437425"/>
                  <a:chExt cx="1141281" cy="498880"/>
                </a:xfrm>
              </p:grpSpPr>
              <p:sp>
                <p:nvSpPr>
                  <p:cNvPr id="80" name="ZoneTexte 79">
                    <a:extLst>
                      <a:ext uri="{FF2B5EF4-FFF2-40B4-BE49-F238E27FC236}">
                        <a16:creationId xmlns:a16="http://schemas.microsoft.com/office/drawing/2014/main" id="{E145E0F1-BF28-4901-B046-6DA29DDF4AF2}"/>
                      </a:ext>
                    </a:extLst>
                  </p:cNvPr>
                  <p:cNvSpPr txBox="1"/>
                  <p:nvPr/>
                </p:nvSpPr>
                <p:spPr>
                  <a:xfrm rot="19259247">
                    <a:off x="2358082" y="3797806"/>
                    <a:ext cx="1141281" cy="138499"/>
                  </a:xfrm>
                  <a:prstGeom prst="rect">
                    <a:avLst/>
                  </a:prstGeom>
                  <a:noFill/>
                </p:spPr>
                <p:txBody>
                  <a:bodyPr wrap="square" lIns="0" tIns="0" rIns="0" bIns="0"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sz="900" b="0" i="0" u="none" strike="noStrike" kern="1200" baseline="0">
                        <a:solidFill>
                          <a:prstClr val="black">
                            <a:lumMod val="65000"/>
                            <a:lumOff val="35000"/>
                          </a:prstClr>
                        </a:solidFill>
                        <a:latin typeface="Arial" panose="020B0604020202020204" pitchFamily="34" charset="0"/>
                        <a:ea typeface="+mn-ea"/>
                        <a:cs typeface="Arial" panose="020B0604020202020204" pitchFamily="34" charset="0"/>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T3N1a</a:t>
                    </a:r>
                  </a:p>
                </p:txBody>
              </p:sp>
              <p:cxnSp>
                <p:nvCxnSpPr>
                  <p:cNvPr id="81" name="Connecteur droit 80">
                    <a:extLst>
                      <a:ext uri="{FF2B5EF4-FFF2-40B4-BE49-F238E27FC236}">
                        <a16:creationId xmlns:a16="http://schemas.microsoft.com/office/drawing/2014/main" id="{76729C54-2F62-4FC4-9CD1-892BE44C1550}"/>
                      </a:ext>
                    </a:extLst>
                  </p:cNvPr>
                  <p:cNvCxnSpPr>
                    <a:cxnSpLocks/>
                  </p:cNvCxnSpPr>
                  <p:nvPr/>
                </p:nvCxnSpPr>
                <p:spPr>
                  <a:xfrm rot="5400000">
                    <a:off x="3339600" y="3464425"/>
                    <a:ext cx="54000"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22" name="Groupe 21">
                  <a:extLst>
                    <a:ext uri="{FF2B5EF4-FFF2-40B4-BE49-F238E27FC236}">
                      <a16:creationId xmlns:a16="http://schemas.microsoft.com/office/drawing/2014/main" id="{E5311AD9-B9E9-40EF-8D4D-869C2D368251}"/>
                    </a:ext>
                  </a:extLst>
                </p:cNvPr>
                <p:cNvGrpSpPr/>
                <p:nvPr/>
              </p:nvGrpSpPr>
              <p:grpSpPr>
                <a:xfrm>
                  <a:off x="5018113" y="3437425"/>
                  <a:ext cx="1141281" cy="498880"/>
                  <a:chOff x="2358082" y="3437425"/>
                  <a:chExt cx="1141281" cy="498880"/>
                </a:xfrm>
              </p:grpSpPr>
              <p:sp>
                <p:nvSpPr>
                  <p:cNvPr id="78" name="ZoneTexte 77">
                    <a:extLst>
                      <a:ext uri="{FF2B5EF4-FFF2-40B4-BE49-F238E27FC236}">
                        <a16:creationId xmlns:a16="http://schemas.microsoft.com/office/drawing/2014/main" id="{E77603C7-BD89-4339-8471-6C0D6F533D5D}"/>
                      </a:ext>
                    </a:extLst>
                  </p:cNvPr>
                  <p:cNvSpPr txBox="1"/>
                  <p:nvPr/>
                </p:nvSpPr>
                <p:spPr>
                  <a:xfrm rot="19259247">
                    <a:off x="2358082" y="3797806"/>
                    <a:ext cx="1141281" cy="138499"/>
                  </a:xfrm>
                  <a:prstGeom prst="rect">
                    <a:avLst/>
                  </a:prstGeom>
                  <a:noFill/>
                </p:spPr>
                <p:txBody>
                  <a:bodyPr wrap="square" lIns="0" tIns="0" rIns="0" bIns="0"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sz="900" b="0" i="0" u="none" strike="noStrike" kern="1200" baseline="0">
                        <a:solidFill>
                          <a:prstClr val="black">
                            <a:lumMod val="65000"/>
                            <a:lumOff val="35000"/>
                          </a:prstClr>
                        </a:solidFill>
                        <a:latin typeface="Arial" panose="020B0604020202020204" pitchFamily="34" charset="0"/>
                        <a:ea typeface="+mn-ea"/>
                        <a:cs typeface="Arial" panose="020B0604020202020204" pitchFamily="34" charset="0"/>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T3N1b</a:t>
                    </a:r>
                  </a:p>
                </p:txBody>
              </p:sp>
              <p:cxnSp>
                <p:nvCxnSpPr>
                  <p:cNvPr id="79" name="Connecteur droit 78">
                    <a:extLst>
                      <a:ext uri="{FF2B5EF4-FFF2-40B4-BE49-F238E27FC236}">
                        <a16:creationId xmlns:a16="http://schemas.microsoft.com/office/drawing/2014/main" id="{2476733D-CC0D-499B-84AA-74A5332D758F}"/>
                      </a:ext>
                    </a:extLst>
                  </p:cNvPr>
                  <p:cNvCxnSpPr>
                    <a:cxnSpLocks/>
                  </p:cNvCxnSpPr>
                  <p:nvPr/>
                </p:nvCxnSpPr>
                <p:spPr>
                  <a:xfrm rot="5400000">
                    <a:off x="3339600" y="3464425"/>
                    <a:ext cx="54000"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23" name="Groupe 22">
                  <a:extLst>
                    <a:ext uri="{FF2B5EF4-FFF2-40B4-BE49-F238E27FC236}">
                      <a16:creationId xmlns:a16="http://schemas.microsoft.com/office/drawing/2014/main" id="{F83BFA46-AB27-4C3E-9651-8137274457B0}"/>
                    </a:ext>
                  </a:extLst>
                </p:cNvPr>
                <p:cNvGrpSpPr/>
                <p:nvPr/>
              </p:nvGrpSpPr>
              <p:grpSpPr>
                <a:xfrm>
                  <a:off x="5315867" y="3437425"/>
                  <a:ext cx="1141281" cy="498880"/>
                  <a:chOff x="2358082" y="3437425"/>
                  <a:chExt cx="1141281" cy="498880"/>
                </a:xfrm>
              </p:grpSpPr>
              <p:sp>
                <p:nvSpPr>
                  <p:cNvPr id="76" name="ZoneTexte 75">
                    <a:extLst>
                      <a:ext uri="{FF2B5EF4-FFF2-40B4-BE49-F238E27FC236}">
                        <a16:creationId xmlns:a16="http://schemas.microsoft.com/office/drawing/2014/main" id="{D6EEA53E-B55F-474F-BF4A-D3C4AEF552B2}"/>
                      </a:ext>
                    </a:extLst>
                  </p:cNvPr>
                  <p:cNvSpPr txBox="1"/>
                  <p:nvPr/>
                </p:nvSpPr>
                <p:spPr>
                  <a:xfrm rot="19259247">
                    <a:off x="2358082" y="3797806"/>
                    <a:ext cx="1141281" cy="138499"/>
                  </a:xfrm>
                  <a:prstGeom prst="rect">
                    <a:avLst/>
                  </a:prstGeom>
                  <a:noFill/>
                </p:spPr>
                <p:txBody>
                  <a:bodyPr wrap="square" lIns="0" tIns="0" rIns="0" bIns="0"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sz="900" b="0" i="0" u="none" strike="noStrike" kern="1200" baseline="0">
                        <a:solidFill>
                          <a:prstClr val="black">
                            <a:lumMod val="65000"/>
                            <a:lumOff val="35000"/>
                          </a:prstClr>
                        </a:solidFill>
                        <a:latin typeface="Arial" panose="020B0604020202020204" pitchFamily="34" charset="0"/>
                        <a:ea typeface="+mn-ea"/>
                        <a:cs typeface="Arial" panose="020B0604020202020204" pitchFamily="34" charset="0"/>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T3N2a</a:t>
                    </a:r>
                  </a:p>
                </p:txBody>
              </p:sp>
              <p:cxnSp>
                <p:nvCxnSpPr>
                  <p:cNvPr id="77" name="Connecteur droit 76">
                    <a:extLst>
                      <a:ext uri="{FF2B5EF4-FFF2-40B4-BE49-F238E27FC236}">
                        <a16:creationId xmlns:a16="http://schemas.microsoft.com/office/drawing/2014/main" id="{0C64D24F-6B7A-4485-A20B-7F2B79150769}"/>
                      </a:ext>
                    </a:extLst>
                  </p:cNvPr>
                  <p:cNvCxnSpPr>
                    <a:cxnSpLocks/>
                  </p:cNvCxnSpPr>
                  <p:nvPr/>
                </p:nvCxnSpPr>
                <p:spPr>
                  <a:xfrm rot="5400000">
                    <a:off x="3339600" y="3464425"/>
                    <a:ext cx="54000"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24" name="Groupe 23">
                  <a:extLst>
                    <a:ext uri="{FF2B5EF4-FFF2-40B4-BE49-F238E27FC236}">
                      <a16:creationId xmlns:a16="http://schemas.microsoft.com/office/drawing/2014/main" id="{284B8198-7BBE-4993-AE73-033A52EACFA0}"/>
                    </a:ext>
                  </a:extLst>
                </p:cNvPr>
                <p:cNvGrpSpPr/>
                <p:nvPr/>
              </p:nvGrpSpPr>
              <p:grpSpPr>
                <a:xfrm>
                  <a:off x="5608563" y="3437425"/>
                  <a:ext cx="1141281" cy="498880"/>
                  <a:chOff x="2358082" y="3437425"/>
                  <a:chExt cx="1141281" cy="498880"/>
                </a:xfrm>
              </p:grpSpPr>
              <p:sp>
                <p:nvSpPr>
                  <p:cNvPr id="74" name="ZoneTexte 73">
                    <a:extLst>
                      <a:ext uri="{FF2B5EF4-FFF2-40B4-BE49-F238E27FC236}">
                        <a16:creationId xmlns:a16="http://schemas.microsoft.com/office/drawing/2014/main" id="{1E77F2D2-5AD0-4977-B732-AE383ED30A65}"/>
                      </a:ext>
                    </a:extLst>
                  </p:cNvPr>
                  <p:cNvSpPr txBox="1"/>
                  <p:nvPr/>
                </p:nvSpPr>
                <p:spPr>
                  <a:xfrm rot="19259247">
                    <a:off x="2358082" y="3797806"/>
                    <a:ext cx="1141281" cy="138499"/>
                  </a:xfrm>
                  <a:prstGeom prst="rect">
                    <a:avLst/>
                  </a:prstGeom>
                  <a:noFill/>
                </p:spPr>
                <p:txBody>
                  <a:bodyPr wrap="square" lIns="0" tIns="0" rIns="0" bIns="0"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sz="900" b="0" i="0" u="none" strike="noStrike" kern="1200" baseline="0">
                        <a:solidFill>
                          <a:prstClr val="black">
                            <a:lumMod val="65000"/>
                            <a:lumOff val="35000"/>
                          </a:prstClr>
                        </a:solidFill>
                        <a:latin typeface="Arial" panose="020B0604020202020204" pitchFamily="34" charset="0"/>
                        <a:ea typeface="+mn-ea"/>
                        <a:cs typeface="Arial" panose="020B0604020202020204" pitchFamily="34" charset="0"/>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T3N2b</a:t>
                    </a:r>
                  </a:p>
                </p:txBody>
              </p:sp>
              <p:cxnSp>
                <p:nvCxnSpPr>
                  <p:cNvPr id="75" name="Connecteur droit 74">
                    <a:extLst>
                      <a:ext uri="{FF2B5EF4-FFF2-40B4-BE49-F238E27FC236}">
                        <a16:creationId xmlns:a16="http://schemas.microsoft.com/office/drawing/2014/main" id="{347EAE3D-7F79-4C8B-960E-E2772E701FFA}"/>
                      </a:ext>
                    </a:extLst>
                  </p:cNvPr>
                  <p:cNvCxnSpPr>
                    <a:cxnSpLocks/>
                  </p:cNvCxnSpPr>
                  <p:nvPr/>
                </p:nvCxnSpPr>
                <p:spPr>
                  <a:xfrm rot="5400000">
                    <a:off x="3339600" y="3464425"/>
                    <a:ext cx="54000"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25" name="Groupe 24">
                  <a:extLst>
                    <a:ext uri="{FF2B5EF4-FFF2-40B4-BE49-F238E27FC236}">
                      <a16:creationId xmlns:a16="http://schemas.microsoft.com/office/drawing/2014/main" id="{941F3A24-A0C2-40EA-BA52-A7512E5E93BA}"/>
                    </a:ext>
                  </a:extLst>
                </p:cNvPr>
                <p:cNvGrpSpPr/>
                <p:nvPr/>
              </p:nvGrpSpPr>
              <p:grpSpPr>
                <a:xfrm>
                  <a:off x="5908278" y="3437425"/>
                  <a:ext cx="1141281" cy="498880"/>
                  <a:chOff x="2358082" y="3437425"/>
                  <a:chExt cx="1141281" cy="498880"/>
                </a:xfrm>
              </p:grpSpPr>
              <p:sp>
                <p:nvSpPr>
                  <p:cNvPr id="72" name="ZoneTexte 71">
                    <a:extLst>
                      <a:ext uri="{FF2B5EF4-FFF2-40B4-BE49-F238E27FC236}">
                        <a16:creationId xmlns:a16="http://schemas.microsoft.com/office/drawing/2014/main" id="{B3B1208F-1F88-4180-8DAC-220A7C00C31F}"/>
                      </a:ext>
                    </a:extLst>
                  </p:cNvPr>
                  <p:cNvSpPr txBox="1"/>
                  <p:nvPr/>
                </p:nvSpPr>
                <p:spPr>
                  <a:xfrm rot="19259247">
                    <a:off x="2358082" y="3797806"/>
                    <a:ext cx="1141281" cy="138499"/>
                  </a:xfrm>
                  <a:prstGeom prst="rect">
                    <a:avLst/>
                  </a:prstGeom>
                  <a:noFill/>
                </p:spPr>
                <p:txBody>
                  <a:bodyPr wrap="square" lIns="0" tIns="0" rIns="0" bIns="0"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sz="900" b="0" i="0" u="none" strike="noStrike" kern="1200" baseline="0">
                        <a:solidFill>
                          <a:prstClr val="black">
                            <a:lumMod val="65000"/>
                            <a:lumOff val="35000"/>
                          </a:prstClr>
                        </a:solidFill>
                        <a:latin typeface="Arial" panose="020B0604020202020204" pitchFamily="34" charset="0"/>
                        <a:ea typeface="+mn-ea"/>
                        <a:cs typeface="Arial" panose="020B0604020202020204" pitchFamily="34" charset="0"/>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T4N1a</a:t>
                    </a:r>
                  </a:p>
                </p:txBody>
              </p:sp>
              <p:cxnSp>
                <p:nvCxnSpPr>
                  <p:cNvPr id="73" name="Connecteur droit 72">
                    <a:extLst>
                      <a:ext uri="{FF2B5EF4-FFF2-40B4-BE49-F238E27FC236}">
                        <a16:creationId xmlns:a16="http://schemas.microsoft.com/office/drawing/2014/main" id="{3D68C248-D1A1-49D3-8791-CB47134F69EA}"/>
                      </a:ext>
                    </a:extLst>
                  </p:cNvPr>
                  <p:cNvCxnSpPr>
                    <a:cxnSpLocks/>
                  </p:cNvCxnSpPr>
                  <p:nvPr/>
                </p:nvCxnSpPr>
                <p:spPr>
                  <a:xfrm rot="5400000">
                    <a:off x="3339600" y="3464425"/>
                    <a:ext cx="54000"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26" name="Groupe 25">
                  <a:extLst>
                    <a:ext uri="{FF2B5EF4-FFF2-40B4-BE49-F238E27FC236}">
                      <a16:creationId xmlns:a16="http://schemas.microsoft.com/office/drawing/2014/main" id="{51219754-1F3B-439B-8425-1C7B4BD29185}"/>
                    </a:ext>
                  </a:extLst>
                </p:cNvPr>
                <p:cNvGrpSpPr/>
                <p:nvPr/>
              </p:nvGrpSpPr>
              <p:grpSpPr>
                <a:xfrm>
                  <a:off x="6200974" y="3437425"/>
                  <a:ext cx="1141281" cy="498880"/>
                  <a:chOff x="2358082" y="3437425"/>
                  <a:chExt cx="1141281" cy="498880"/>
                </a:xfrm>
              </p:grpSpPr>
              <p:sp>
                <p:nvSpPr>
                  <p:cNvPr id="70" name="ZoneTexte 69">
                    <a:extLst>
                      <a:ext uri="{FF2B5EF4-FFF2-40B4-BE49-F238E27FC236}">
                        <a16:creationId xmlns:a16="http://schemas.microsoft.com/office/drawing/2014/main" id="{58209BBF-0E48-4B7F-8C69-0D52966E8F71}"/>
                      </a:ext>
                    </a:extLst>
                  </p:cNvPr>
                  <p:cNvSpPr txBox="1"/>
                  <p:nvPr/>
                </p:nvSpPr>
                <p:spPr>
                  <a:xfrm rot="19259247">
                    <a:off x="2358082" y="3797806"/>
                    <a:ext cx="1141281" cy="138499"/>
                  </a:xfrm>
                  <a:prstGeom prst="rect">
                    <a:avLst/>
                  </a:prstGeom>
                  <a:noFill/>
                </p:spPr>
                <p:txBody>
                  <a:bodyPr wrap="square" lIns="0" tIns="0" rIns="0" bIns="0"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sz="900" b="0" i="0" u="none" strike="noStrike" kern="1200" baseline="0">
                        <a:solidFill>
                          <a:prstClr val="black">
                            <a:lumMod val="65000"/>
                            <a:lumOff val="35000"/>
                          </a:prstClr>
                        </a:solidFill>
                        <a:latin typeface="Arial" panose="020B0604020202020204" pitchFamily="34" charset="0"/>
                        <a:ea typeface="+mn-ea"/>
                        <a:cs typeface="Arial" panose="020B0604020202020204" pitchFamily="34" charset="0"/>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T4N1b</a:t>
                    </a:r>
                  </a:p>
                </p:txBody>
              </p:sp>
              <p:cxnSp>
                <p:nvCxnSpPr>
                  <p:cNvPr id="71" name="Connecteur droit 70">
                    <a:extLst>
                      <a:ext uri="{FF2B5EF4-FFF2-40B4-BE49-F238E27FC236}">
                        <a16:creationId xmlns:a16="http://schemas.microsoft.com/office/drawing/2014/main" id="{73FA4A13-E4CB-4C60-B913-3500BE4A1055}"/>
                      </a:ext>
                    </a:extLst>
                  </p:cNvPr>
                  <p:cNvCxnSpPr>
                    <a:cxnSpLocks/>
                  </p:cNvCxnSpPr>
                  <p:nvPr/>
                </p:nvCxnSpPr>
                <p:spPr>
                  <a:xfrm rot="5400000">
                    <a:off x="3339600" y="3464425"/>
                    <a:ext cx="54000"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27" name="Groupe 26">
                  <a:extLst>
                    <a:ext uri="{FF2B5EF4-FFF2-40B4-BE49-F238E27FC236}">
                      <a16:creationId xmlns:a16="http://schemas.microsoft.com/office/drawing/2014/main" id="{5208052D-9572-4BF6-8956-2F91FA7D0B9F}"/>
                    </a:ext>
                  </a:extLst>
                </p:cNvPr>
                <p:cNvGrpSpPr/>
                <p:nvPr/>
              </p:nvGrpSpPr>
              <p:grpSpPr>
                <a:xfrm>
                  <a:off x="6501903" y="3437425"/>
                  <a:ext cx="1141281" cy="498880"/>
                  <a:chOff x="2358082" y="3437425"/>
                  <a:chExt cx="1141281" cy="498880"/>
                </a:xfrm>
              </p:grpSpPr>
              <p:sp>
                <p:nvSpPr>
                  <p:cNvPr id="68" name="ZoneTexte 67">
                    <a:extLst>
                      <a:ext uri="{FF2B5EF4-FFF2-40B4-BE49-F238E27FC236}">
                        <a16:creationId xmlns:a16="http://schemas.microsoft.com/office/drawing/2014/main" id="{9BC9CBA3-5449-49DE-B8E1-94339F12B130}"/>
                      </a:ext>
                    </a:extLst>
                  </p:cNvPr>
                  <p:cNvSpPr txBox="1"/>
                  <p:nvPr/>
                </p:nvSpPr>
                <p:spPr>
                  <a:xfrm rot="19259247">
                    <a:off x="2358082" y="3797806"/>
                    <a:ext cx="1141281" cy="138499"/>
                  </a:xfrm>
                  <a:prstGeom prst="rect">
                    <a:avLst/>
                  </a:prstGeom>
                  <a:noFill/>
                </p:spPr>
                <p:txBody>
                  <a:bodyPr wrap="square" lIns="0" tIns="0" rIns="0" bIns="0"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sz="900" b="0" i="0" u="none" strike="noStrike" kern="1200" baseline="0">
                        <a:solidFill>
                          <a:prstClr val="black">
                            <a:lumMod val="65000"/>
                            <a:lumOff val="35000"/>
                          </a:prstClr>
                        </a:solidFill>
                        <a:latin typeface="Arial" panose="020B0604020202020204" pitchFamily="34" charset="0"/>
                        <a:ea typeface="+mn-ea"/>
                        <a:cs typeface="Arial" panose="020B0604020202020204" pitchFamily="34" charset="0"/>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T4N2a</a:t>
                    </a:r>
                  </a:p>
                </p:txBody>
              </p:sp>
              <p:cxnSp>
                <p:nvCxnSpPr>
                  <p:cNvPr id="69" name="Connecteur droit 68">
                    <a:extLst>
                      <a:ext uri="{FF2B5EF4-FFF2-40B4-BE49-F238E27FC236}">
                        <a16:creationId xmlns:a16="http://schemas.microsoft.com/office/drawing/2014/main" id="{9CD8CC45-F9C8-4339-80CC-17EC3FDFC267}"/>
                      </a:ext>
                    </a:extLst>
                  </p:cNvPr>
                  <p:cNvCxnSpPr>
                    <a:cxnSpLocks/>
                  </p:cNvCxnSpPr>
                  <p:nvPr/>
                </p:nvCxnSpPr>
                <p:spPr>
                  <a:xfrm rot="5400000">
                    <a:off x="3339600" y="3464425"/>
                    <a:ext cx="54000"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28" name="Groupe 27">
                  <a:extLst>
                    <a:ext uri="{FF2B5EF4-FFF2-40B4-BE49-F238E27FC236}">
                      <a16:creationId xmlns:a16="http://schemas.microsoft.com/office/drawing/2014/main" id="{EC870B76-18E9-4A85-AA22-5BD9E787C20B}"/>
                    </a:ext>
                  </a:extLst>
                </p:cNvPr>
                <p:cNvGrpSpPr/>
                <p:nvPr/>
              </p:nvGrpSpPr>
              <p:grpSpPr>
                <a:xfrm>
                  <a:off x="6794599" y="3437425"/>
                  <a:ext cx="1141281" cy="498880"/>
                  <a:chOff x="2358082" y="3437425"/>
                  <a:chExt cx="1141281" cy="498880"/>
                </a:xfrm>
              </p:grpSpPr>
              <p:sp>
                <p:nvSpPr>
                  <p:cNvPr id="66" name="ZoneTexte 65">
                    <a:extLst>
                      <a:ext uri="{FF2B5EF4-FFF2-40B4-BE49-F238E27FC236}">
                        <a16:creationId xmlns:a16="http://schemas.microsoft.com/office/drawing/2014/main" id="{5308B7E6-109E-4BBC-B188-129A08A0F3C5}"/>
                      </a:ext>
                    </a:extLst>
                  </p:cNvPr>
                  <p:cNvSpPr txBox="1"/>
                  <p:nvPr/>
                </p:nvSpPr>
                <p:spPr>
                  <a:xfrm rot="19259247">
                    <a:off x="2358082" y="3797806"/>
                    <a:ext cx="1141281" cy="138499"/>
                  </a:xfrm>
                  <a:prstGeom prst="rect">
                    <a:avLst/>
                  </a:prstGeom>
                  <a:noFill/>
                </p:spPr>
                <p:txBody>
                  <a:bodyPr wrap="square" lIns="0" tIns="0" rIns="0" bIns="0"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sz="900" b="0" i="0" u="none" strike="noStrike" kern="1200" baseline="0">
                        <a:solidFill>
                          <a:prstClr val="black">
                            <a:lumMod val="65000"/>
                            <a:lumOff val="35000"/>
                          </a:prstClr>
                        </a:solidFill>
                        <a:latin typeface="Arial" panose="020B0604020202020204" pitchFamily="34" charset="0"/>
                        <a:ea typeface="+mn-ea"/>
                        <a:cs typeface="Arial" panose="020B0604020202020204" pitchFamily="34" charset="0"/>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T4N2b</a:t>
                    </a:r>
                  </a:p>
                </p:txBody>
              </p:sp>
              <p:cxnSp>
                <p:nvCxnSpPr>
                  <p:cNvPr id="67" name="Connecteur droit 66">
                    <a:extLst>
                      <a:ext uri="{FF2B5EF4-FFF2-40B4-BE49-F238E27FC236}">
                        <a16:creationId xmlns:a16="http://schemas.microsoft.com/office/drawing/2014/main" id="{1BD07D7C-268C-41A8-8041-033EC38E45A4}"/>
                      </a:ext>
                    </a:extLst>
                  </p:cNvPr>
                  <p:cNvCxnSpPr>
                    <a:cxnSpLocks/>
                  </p:cNvCxnSpPr>
                  <p:nvPr/>
                </p:nvCxnSpPr>
                <p:spPr>
                  <a:xfrm rot="5400000">
                    <a:off x="3339600" y="3464425"/>
                    <a:ext cx="54000"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29" name="Ellipse 28">
                  <a:extLst>
                    <a:ext uri="{FF2B5EF4-FFF2-40B4-BE49-F238E27FC236}">
                      <a16:creationId xmlns:a16="http://schemas.microsoft.com/office/drawing/2014/main" id="{58843D8C-B1F7-49DE-8747-813153F70A27}"/>
                    </a:ext>
                  </a:extLst>
                </p:cNvPr>
                <p:cNvSpPr/>
                <p:nvPr/>
              </p:nvSpPr>
              <p:spPr>
                <a:xfrm>
                  <a:off x="5403849" y="2105025"/>
                  <a:ext cx="73025" cy="5715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 name="Triangle 63">
                  <a:extLst>
                    <a:ext uri="{FF2B5EF4-FFF2-40B4-BE49-F238E27FC236}">
                      <a16:creationId xmlns:a16="http://schemas.microsoft.com/office/drawing/2014/main" id="{5CD7F4F5-7769-450A-9B3C-CD688A1BA8EE}"/>
                    </a:ext>
                  </a:extLst>
                </p:cNvPr>
                <p:cNvSpPr/>
                <p:nvPr/>
              </p:nvSpPr>
              <p:spPr>
                <a:xfrm>
                  <a:off x="5394325" y="2209800"/>
                  <a:ext cx="92075" cy="60325"/>
                </a:xfrm>
                <a:prstGeom prst="triangl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Ellipse 30">
                  <a:extLst>
                    <a:ext uri="{FF2B5EF4-FFF2-40B4-BE49-F238E27FC236}">
                      <a16:creationId xmlns:a16="http://schemas.microsoft.com/office/drawing/2014/main" id="{B6504BF5-3ED4-4ED1-A192-F87C508FEB77}"/>
                    </a:ext>
                  </a:extLst>
                </p:cNvPr>
                <p:cNvSpPr/>
                <p:nvPr/>
              </p:nvSpPr>
              <p:spPr>
                <a:xfrm>
                  <a:off x="5102596" y="1818010"/>
                  <a:ext cx="73025" cy="5715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 name="Triangle 65">
                  <a:extLst>
                    <a:ext uri="{FF2B5EF4-FFF2-40B4-BE49-F238E27FC236}">
                      <a16:creationId xmlns:a16="http://schemas.microsoft.com/office/drawing/2014/main" id="{97D8DFAF-D6B9-4B82-98E7-681118CB0BAB}"/>
                    </a:ext>
                  </a:extLst>
                </p:cNvPr>
                <p:cNvSpPr/>
                <p:nvPr/>
              </p:nvSpPr>
              <p:spPr>
                <a:xfrm>
                  <a:off x="5093072" y="1881510"/>
                  <a:ext cx="92075" cy="60325"/>
                </a:xfrm>
                <a:prstGeom prst="triangl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Ellipse 32">
                  <a:extLst>
                    <a:ext uri="{FF2B5EF4-FFF2-40B4-BE49-F238E27FC236}">
                      <a16:creationId xmlns:a16="http://schemas.microsoft.com/office/drawing/2014/main" id="{76E2973A-7002-4B42-824E-E6BEDF22BB69}"/>
                    </a:ext>
                  </a:extLst>
                </p:cNvPr>
                <p:cNvSpPr/>
                <p:nvPr/>
              </p:nvSpPr>
              <p:spPr>
                <a:xfrm>
                  <a:off x="4814564" y="1685553"/>
                  <a:ext cx="73025" cy="5715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 name="Triangle 67">
                  <a:extLst>
                    <a:ext uri="{FF2B5EF4-FFF2-40B4-BE49-F238E27FC236}">
                      <a16:creationId xmlns:a16="http://schemas.microsoft.com/office/drawing/2014/main" id="{C5E26466-735E-44DB-885C-A3EFCCA1D793}"/>
                    </a:ext>
                  </a:extLst>
                </p:cNvPr>
                <p:cNvSpPr/>
                <p:nvPr/>
              </p:nvSpPr>
              <p:spPr>
                <a:xfrm>
                  <a:off x="4805040" y="1726828"/>
                  <a:ext cx="92075" cy="60325"/>
                </a:xfrm>
                <a:prstGeom prst="triangl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 name="Ellipse 34">
                  <a:extLst>
                    <a:ext uri="{FF2B5EF4-FFF2-40B4-BE49-F238E27FC236}">
                      <a16:creationId xmlns:a16="http://schemas.microsoft.com/office/drawing/2014/main" id="{3850AA3E-9B2C-49E8-A149-B74E85649DD5}"/>
                    </a:ext>
                  </a:extLst>
                </p:cNvPr>
                <p:cNvSpPr/>
                <p:nvPr/>
              </p:nvSpPr>
              <p:spPr>
                <a:xfrm>
                  <a:off x="4510657" y="1702445"/>
                  <a:ext cx="73025" cy="5715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 name="Triangle 69">
                  <a:extLst>
                    <a:ext uri="{FF2B5EF4-FFF2-40B4-BE49-F238E27FC236}">
                      <a16:creationId xmlns:a16="http://schemas.microsoft.com/office/drawing/2014/main" id="{45EA6ACC-7B8C-4AC9-8943-DF7C08C62945}"/>
                    </a:ext>
                  </a:extLst>
                </p:cNvPr>
                <p:cNvSpPr/>
                <p:nvPr/>
              </p:nvSpPr>
              <p:spPr>
                <a:xfrm>
                  <a:off x="4501133" y="1629420"/>
                  <a:ext cx="92075" cy="60325"/>
                </a:xfrm>
                <a:prstGeom prst="triangl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 name="Ellipse 36">
                  <a:extLst>
                    <a:ext uri="{FF2B5EF4-FFF2-40B4-BE49-F238E27FC236}">
                      <a16:creationId xmlns:a16="http://schemas.microsoft.com/office/drawing/2014/main" id="{42ADD182-BD93-4F68-9FA0-AA576583EC67}"/>
                    </a:ext>
                  </a:extLst>
                </p:cNvPr>
                <p:cNvSpPr/>
                <p:nvPr/>
              </p:nvSpPr>
              <p:spPr>
                <a:xfrm>
                  <a:off x="4218557" y="1936378"/>
                  <a:ext cx="73025" cy="5715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 name="Triangle 71">
                  <a:extLst>
                    <a:ext uri="{FF2B5EF4-FFF2-40B4-BE49-F238E27FC236}">
                      <a16:creationId xmlns:a16="http://schemas.microsoft.com/office/drawing/2014/main" id="{855EAD3B-32BA-4A98-9FA3-DAED467F3650}"/>
                    </a:ext>
                  </a:extLst>
                </p:cNvPr>
                <p:cNvSpPr/>
                <p:nvPr/>
              </p:nvSpPr>
              <p:spPr>
                <a:xfrm>
                  <a:off x="4209033" y="2120528"/>
                  <a:ext cx="92075" cy="60325"/>
                </a:xfrm>
                <a:prstGeom prst="triangl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 name="Ellipse 38">
                  <a:extLst>
                    <a:ext uri="{FF2B5EF4-FFF2-40B4-BE49-F238E27FC236}">
                      <a16:creationId xmlns:a16="http://schemas.microsoft.com/office/drawing/2014/main" id="{D4323144-AE01-4416-8B35-0168435082AF}"/>
                    </a:ext>
                  </a:extLst>
                </p:cNvPr>
                <p:cNvSpPr/>
                <p:nvPr/>
              </p:nvSpPr>
              <p:spPr>
                <a:xfrm>
                  <a:off x="3922265" y="1795661"/>
                  <a:ext cx="73025" cy="5715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 name="Triangle 73">
                  <a:extLst>
                    <a:ext uri="{FF2B5EF4-FFF2-40B4-BE49-F238E27FC236}">
                      <a16:creationId xmlns:a16="http://schemas.microsoft.com/office/drawing/2014/main" id="{BF010D83-CA59-4A2F-B5CA-620E13406923}"/>
                    </a:ext>
                  </a:extLst>
                </p:cNvPr>
                <p:cNvSpPr/>
                <p:nvPr/>
              </p:nvSpPr>
              <p:spPr>
                <a:xfrm>
                  <a:off x="3912741" y="1814711"/>
                  <a:ext cx="92075" cy="60325"/>
                </a:xfrm>
                <a:prstGeom prst="triangl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 name="Ellipse 40">
                  <a:extLst>
                    <a:ext uri="{FF2B5EF4-FFF2-40B4-BE49-F238E27FC236}">
                      <a16:creationId xmlns:a16="http://schemas.microsoft.com/office/drawing/2014/main" id="{E055947C-DAE5-4FBD-830E-B3CD77CB5124}"/>
                    </a:ext>
                  </a:extLst>
                </p:cNvPr>
                <p:cNvSpPr/>
                <p:nvPr/>
              </p:nvSpPr>
              <p:spPr>
                <a:xfrm>
                  <a:off x="3625477" y="1724794"/>
                  <a:ext cx="73025" cy="5715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 name="Triangle 75">
                  <a:extLst>
                    <a:ext uri="{FF2B5EF4-FFF2-40B4-BE49-F238E27FC236}">
                      <a16:creationId xmlns:a16="http://schemas.microsoft.com/office/drawing/2014/main" id="{B806A677-F596-422B-8513-A8D5C175CCF4}"/>
                    </a:ext>
                  </a:extLst>
                </p:cNvPr>
                <p:cNvSpPr/>
                <p:nvPr/>
              </p:nvSpPr>
              <p:spPr>
                <a:xfrm>
                  <a:off x="3615953" y="1670819"/>
                  <a:ext cx="92075" cy="60325"/>
                </a:xfrm>
                <a:prstGeom prst="triangl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 name="Ellipse 42">
                  <a:extLst>
                    <a:ext uri="{FF2B5EF4-FFF2-40B4-BE49-F238E27FC236}">
                      <a16:creationId xmlns:a16="http://schemas.microsoft.com/office/drawing/2014/main" id="{961BBF81-1ABD-4953-99A1-8774C01B350D}"/>
                    </a:ext>
                  </a:extLst>
                </p:cNvPr>
                <p:cNvSpPr/>
                <p:nvPr/>
              </p:nvSpPr>
              <p:spPr>
                <a:xfrm>
                  <a:off x="3329955" y="1576462"/>
                  <a:ext cx="73025" cy="5715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4" name="Triangle 77">
                  <a:extLst>
                    <a:ext uri="{FF2B5EF4-FFF2-40B4-BE49-F238E27FC236}">
                      <a16:creationId xmlns:a16="http://schemas.microsoft.com/office/drawing/2014/main" id="{92C5446E-0A0D-43AA-B715-2FF3C3979A07}"/>
                    </a:ext>
                  </a:extLst>
                </p:cNvPr>
                <p:cNvSpPr/>
                <p:nvPr/>
              </p:nvSpPr>
              <p:spPr>
                <a:xfrm>
                  <a:off x="3320431" y="1579637"/>
                  <a:ext cx="92075" cy="60325"/>
                </a:xfrm>
                <a:prstGeom prst="triangl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 name="Ellipse 44">
                  <a:extLst>
                    <a:ext uri="{FF2B5EF4-FFF2-40B4-BE49-F238E27FC236}">
                      <a16:creationId xmlns:a16="http://schemas.microsoft.com/office/drawing/2014/main" id="{C9126FA2-C801-4B10-9789-24C985CA625F}"/>
                    </a:ext>
                  </a:extLst>
                </p:cNvPr>
                <p:cNvSpPr/>
                <p:nvPr/>
              </p:nvSpPr>
              <p:spPr>
                <a:xfrm>
                  <a:off x="5695304" y="1777628"/>
                  <a:ext cx="73025" cy="5715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 name="Triangle 79">
                  <a:extLst>
                    <a:ext uri="{FF2B5EF4-FFF2-40B4-BE49-F238E27FC236}">
                      <a16:creationId xmlns:a16="http://schemas.microsoft.com/office/drawing/2014/main" id="{CEAE32A8-9703-4A0D-BA1F-F220FB2BBE2F}"/>
                    </a:ext>
                  </a:extLst>
                </p:cNvPr>
                <p:cNvSpPr/>
                <p:nvPr/>
              </p:nvSpPr>
              <p:spPr>
                <a:xfrm>
                  <a:off x="5685780" y="1815728"/>
                  <a:ext cx="92075" cy="60325"/>
                </a:xfrm>
                <a:prstGeom prst="triangl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 name="Ellipse 46">
                  <a:extLst>
                    <a:ext uri="{FF2B5EF4-FFF2-40B4-BE49-F238E27FC236}">
                      <a16:creationId xmlns:a16="http://schemas.microsoft.com/office/drawing/2014/main" id="{A369619A-0D00-4F38-9180-6947E03DC045}"/>
                    </a:ext>
                  </a:extLst>
                </p:cNvPr>
                <p:cNvSpPr/>
                <p:nvPr/>
              </p:nvSpPr>
              <p:spPr>
                <a:xfrm>
                  <a:off x="5994002" y="1990353"/>
                  <a:ext cx="73025" cy="5715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 name="Triangle 81">
                  <a:extLst>
                    <a:ext uri="{FF2B5EF4-FFF2-40B4-BE49-F238E27FC236}">
                      <a16:creationId xmlns:a16="http://schemas.microsoft.com/office/drawing/2014/main" id="{50B7A94C-0DD0-45AA-9B46-1BA31CDCDC52}"/>
                    </a:ext>
                  </a:extLst>
                </p:cNvPr>
                <p:cNvSpPr/>
                <p:nvPr/>
              </p:nvSpPr>
              <p:spPr>
                <a:xfrm>
                  <a:off x="5984478" y="1945903"/>
                  <a:ext cx="92075" cy="60325"/>
                </a:xfrm>
                <a:prstGeom prst="triangl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 name="Ellipse 48">
                  <a:extLst>
                    <a:ext uri="{FF2B5EF4-FFF2-40B4-BE49-F238E27FC236}">
                      <a16:creationId xmlns:a16="http://schemas.microsoft.com/office/drawing/2014/main" id="{5B6B8B23-9C1C-46D1-925E-661FF2AEDECC}"/>
                    </a:ext>
                  </a:extLst>
                </p:cNvPr>
                <p:cNvSpPr/>
                <p:nvPr/>
              </p:nvSpPr>
              <p:spPr>
                <a:xfrm>
                  <a:off x="6291560" y="2187327"/>
                  <a:ext cx="73025" cy="5715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0" name="Triangle 86">
                  <a:extLst>
                    <a:ext uri="{FF2B5EF4-FFF2-40B4-BE49-F238E27FC236}">
                      <a16:creationId xmlns:a16="http://schemas.microsoft.com/office/drawing/2014/main" id="{924D6081-8D43-408E-A824-8383D7F404CD}"/>
                    </a:ext>
                  </a:extLst>
                </p:cNvPr>
                <p:cNvSpPr/>
                <p:nvPr/>
              </p:nvSpPr>
              <p:spPr>
                <a:xfrm>
                  <a:off x="6282036" y="2155577"/>
                  <a:ext cx="92075" cy="60325"/>
                </a:xfrm>
                <a:prstGeom prst="triangl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 name="Ellipse 50">
                  <a:extLst>
                    <a:ext uri="{FF2B5EF4-FFF2-40B4-BE49-F238E27FC236}">
                      <a16:creationId xmlns:a16="http://schemas.microsoft.com/office/drawing/2014/main" id="{E95B9A3F-02CC-41B5-A6AE-EC4B14433DDD}"/>
                    </a:ext>
                  </a:extLst>
                </p:cNvPr>
                <p:cNvSpPr/>
                <p:nvPr/>
              </p:nvSpPr>
              <p:spPr>
                <a:xfrm>
                  <a:off x="6583660" y="2519809"/>
                  <a:ext cx="73025" cy="5715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 name="Triangle 88">
                  <a:extLst>
                    <a:ext uri="{FF2B5EF4-FFF2-40B4-BE49-F238E27FC236}">
                      <a16:creationId xmlns:a16="http://schemas.microsoft.com/office/drawing/2014/main" id="{2A251403-2D86-4115-9F6F-51415BAE6172}"/>
                    </a:ext>
                  </a:extLst>
                </p:cNvPr>
                <p:cNvSpPr/>
                <p:nvPr/>
              </p:nvSpPr>
              <p:spPr>
                <a:xfrm>
                  <a:off x="6574136" y="2529334"/>
                  <a:ext cx="92075" cy="60325"/>
                </a:xfrm>
                <a:prstGeom prst="triangl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 name="Ellipse 52">
                  <a:extLst>
                    <a:ext uri="{FF2B5EF4-FFF2-40B4-BE49-F238E27FC236}">
                      <a16:creationId xmlns:a16="http://schemas.microsoft.com/office/drawing/2014/main" id="{5F0B6E04-5939-4A98-B309-D3611B53542A}"/>
                    </a:ext>
                  </a:extLst>
                </p:cNvPr>
                <p:cNvSpPr/>
                <p:nvPr/>
              </p:nvSpPr>
              <p:spPr>
                <a:xfrm>
                  <a:off x="6882358" y="2205236"/>
                  <a:ext cx="73025" cy="5715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 name="Triangle 90">
                  <a:extLst>
                    <a:ext uri="{FF2B5EF4-FFF2-40B4-BE49-F238E27FC236}">
                      <a16:creationId xmlns:a16="http://schemas.microsoft.com/office/drawing/2014/main" id="{65AD2076-ED57-48AF-BC89-BD5D182AE23C}"/>
                    </a:ext>
                  </a:extLst>
                </p:cNvPr>
                <p:cNvSpPr/>
                <p:nvPr/>
              </p:nvSpPr>
              <p:spPr>
                <a:xfrm>
                  <a:off x="6872834" y="2163961"/>
                  <a:ext cx="92075" cy="60325"/>
                </a:xfrm>
                <a:prstGeom prst="triangl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 name="Ellipse 54">
                  <a:extLst>
                    <a:ext uri="{FF2B5EF4-FFF2-40B4-BE49-F238E27FC236}">
                      <a16:creationId xmlns:a16="http://schemas.microsoft.com/office/drawing/2014/main" id="{426CAEA0-6C3F-488E-B52B-88DDDB91FAB2}"/>
                    </a:ext>
                  </a:extLst>
                </p:cNvPr>
                <p:cNvSpPr/>
                <p:nvPr/>
              </p:nvSpPr>
              <p:spPr>
                <a:xfrm>
                  <a:off x="7176864" y="2310259"/>
                  <a:ext cx="73025" cy="5715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6" name="Triangle 92">
                  <a:extLst>
                    <a:ext uri="{FF2B5EF4-FFF2-40B4-BE49-F238E27FC236}">
                      <a16:creationId xmlns:a16="http://schemas.microsoft.com/office/drawing/2014/main" id="{CE8A8B7C-2F00-4EF8-9475-27DD89317401}"/>
                    </a:ext>
                  </a:extLst>
                </p:cNvPr>
                <p:cNvSpPr/>
                <p:nvPr/>
              </p:nvSpPr>
              <p:spPr>
                <a:xfrm>
                  <a:off x="7167340" y="2351534"/>
                  <a:ext cx="92075" cy="60325"/>
                </a:xfrm>
                <a:prstGeom prst="triangl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 name="Ellipse 56">
                  <a:extLst>
                    <a:ext uri="{FF2B5EF4-FFF2-40B4-BE49-F238E27FC236}">
                      <a16:creationId xmlns:a16="http://schemas.microsoft.com/office/drawing/2014/main" id="{53E1B92E-E13F-435B-AA19-74A31CB1CAEC}"/>
                    </a:ext>
                  </a:extLst>
                </p:cNvPr>
                <p:cNvSpPr/>
                <p:nvPr/>
              </p:nvSpPr>
              <p:spPr>
                <a:xfrm>
                  <a:off x="7472262" y="2599184"/>
                  <a:ext cx="73025" cy="5715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 name="Triangle 94">
                  <a:extLst>
                    <a:ext uri="{FF2B5EF4-FFF2-40B4-BE49-F238E27FC236}">
                      <a16:creationId xmlns:a16="http://schemas.microsoft.com/office/drawing/2014/main" id="{D2BD190E-4DF6-4EE9-9BEE-E64CB94B0922}"/>
                    </a:ext>
                  </a:extLst>
                </p:cNvPr>
                <p:cNvSpPr/>
                <p:nvPr/>
              </p:nvSpPr>
              <p:spPr>
                <a:xfrm>
                  <a:off x="7462738" y="2599184"/>
                  <a:ext cx="92075" cy="60325"/>
                </a:xfrm>
                <a:prstGeom prst="triangl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 name="Ellipse 58">
                  <a:extLst>
                    <a:ext uri="{FF2B5EF4-FFF2-40B4-BE49-F238E27FC236}">
                      <a16:creationId xmlns:a16="http://schemas.microsoft.com/office/drawing/2014/main" id="{529E47BD-8AA1-4F1E-B503-CAA70950EE0D}"/>
                    </a:ext>
                  </a:extLst>
                </p:cNvPr>
                <p:cNvSpPr/>
                <p:nvPr/>
              </p:nvSpPr>
              <p:spPr>
                <a:xfrm>
                  <a:off x="7765380" y="3052440"/>
                  <a:ext cx="73025" cy="5715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 name="Triangle 96">
                  <a:extLst>
                    <a:ext uri="{FF2B5EF4-FFF2-40B4-BE49-F238E27FC236}">
                      <a16:creationId xmlns:a16="http://schemas.microsoft.com/office/drawing/2014/main" id="{C0CC6EE7-45FB-490E-99F1-4B462FC59023}"/>
                    </a:ext>
                  </a:extLst>
                </p:cNvPr>
                <p:cNvSpPr/>
                <p:nvPr/>
              </p:nvSpPr>
              <p:spPr>
                <a:xfrm>
                  <a:off x="7755856" y="2973065"/>
                  <a:ext cx="92075" cy="60325"/>
                </a:xfrm>
                <a:prstGeom prst="triangl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 name="Ellipse 60">
                  <a:extLst>
                    <a:ext uri="{FF2B5EF4-FFF2-40B4-BE49-F238E27FC236}">
                      <a16:creationId xmlns:a16="http://schemas.microsoft.com/office/drawing/2014/main" id="{F85294BB-AEA6-494B-9BE3-B092B1A9EE7A}"/>
                    </a:ext>
                  </a:extLst>
                </p:cNvPr>
                <p:cNvSpPr/>
                <p:nvPr/>
              </p:nvSpPr>
              <p:spPr>
                <a:xfrm>
                  <a:off x="4516759" y="3976985"/>
                  <a:ext cx="73025" cy="5715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 name="Triangle 98">
                  <a:extLst>
                    <a:ext uri="{FF2B5EF4-FFF2-40B4-BE49-F238E27FC236}">
                      <a16:creationId xmlns:a16="http://schemas.microsoft.com/office/drawing/2014/main" id="{4786312F-811B-4F3B-9F65-6407F0489E0C}"/>
                    </a:ext>
                  </a:extLst>
                </p:cNvPr>
                <p:cNvSpPr/>
                <p:nvPr/>
              </p:nvSpPr>
              <p:spPr>
                <a:xfrm>
                  <a:off x="5666110" y="3967460"/>
                  <a:ext cx="92075" cy="60325"/>
                </a:xfrm>
                <a:prstGeom prst="triangl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 name="Rectangle 241">
                  <a:extLst>
                    <a:ext uri="{FF2B5EF4-FFF2-40B4-BE49-F238E27FC236}">
                      <a16:creationId xmlns:a16="http://schemas.microsoft.com/office/drawing/2014/main" id="{4FE4DB52-220D-4ECA-AA9D-4DD8FFF247AE}"/>
                    </a:ext>
                  </a:extLst>
                </p:cNvPr>
                <p:cNvSpPr>
                  <a:spLocks noChangeArrowheads="1"/>
                </p:cNvSpPr>
                <p:nvPr/>
              </p:nvSpPr>
              <p:spPr bwMode="auto">
                <a:xfrm>
                  <a:off x="4666401" y="3949043"/>
                  <a:ext cx="681277"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fr-FR" altLang="fr-FR" sz="8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Observed</a:t>
                  </a:r>
                  <a:r>
                    <a:rPr kumimoji="0" lang="fr-FR" altLang="fr-FR"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DFS</a:t>
                  </a:r>
                </a:p>
              </p:txBody>
            </p:sp>
            <p:sp>
              <p:nvSpPr>
                <p:cNvPr id="64" name="Rectangle 241">
                  <a:extLst>
                    <a:ext uri="{FF2B5EF4-FFF2-40B4-BE49-F238E27FC236}">
                      <a16:creationId xmlns:a16="http://schemas.microsoft.com/office/drawing/2014/main" id="{0CE2901F-5358-43D2-A46D-5C50E3EF95C5}"/>
                    </a:ext>
                  </a:extLst>
                </p:cNvPr>
                <p:cNvSpPr>
                  <a:spLocks noChangeArrowheads="1"/>
                </p:cNvSpPr>
                <p:nvPr/>
              </p:nvSpPr>
              <p:spPr bwMode="auto">
                <a:xfrm>
                  <a:off x="5841722" y="3949043"/>
                  <a:ext cx="670055"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fr-FR" altLang="fr-FR" sz="8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Predicted</a:t>
                  </a:r>
                  <a:r>
                    <a:rPr kumimoji="0" lang="fr-FR" altLang="fr-FR"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DFS</a:t>
                  </a:r>
                </a:p>
              </p:txBody>
            </p:sp>
            <p:sp>
              <p:nvSpPr>
                <p:cNvPr id="65" name="Rectangle 241">
                  <a:extLst>
                    <a:ext uri="{FF2B5EF4-FFF2-40B4-BE49-F238E27FC236}">
                      <a16:creationId xmlns:a16="http://schemas.microsoft.com/office/drawing/2014/main" id="{F1F5DAE2-ECA6-4C35-97BD-4BF1ECD1F443}"/>
                    </a:ext>
                  </a:extLst>
                </p:cNvPr>
                <p:cNvSpPr>
                  <a:spLocks noChangeArrowheads="1"/>
                </p:cNvSpPr>
                <p:nvPr/>
              </p:nvSpPr>
              <p:spPr bwMode="auto">
                <a:xfrm>
                  <a:off x="5285951" y="3762893"/>
                  <a:ext cx="628377"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fr-FR" altLang="fr-FR"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Stage group</a:t>
                  </a:r>
                </a:p>
              </p:txBody>
            </p:sp>
          </p:grpSp>
        </p:grpSp>
      </p:grpSp>
    </p:spTree>
    <p:extLst>
      <p:ext uri="{BB962C8B-B14F-4D97-AF65-F5344CB8AC3E}">
        <p14:creationId xmlns:p14="http://schemas.microsoft.com/office/powerpoint/2010/main" val="12296783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a:xfrm>
            <a:off x="232515" y="1247952"/>
            <a:ext cx="5379508" cy="1773666"/>
          </a:xfrm>
        </p:spPr>
        <p:txBody>
          <a:bodyPr anchor="ctr">
            <a:normAutofit/>
          </a:bodyPr>
          <a:lstStyle/>
          <a:p>
            <a:pPr algn="ctr"/>
            <a:r>
              <a:rPr lang="fr-FR" sz="4000" b="1" dirty="0"/>
              <a:t>Cancer du rectum et </a:t>
            </a:r>
            <a:br>
              <a:rPr lang="fr-FR" sz="4000" b="1" dirty="0"/>
            </a:br>
            <a:r>
              <a:rPr lang="fr-FR" dirty="0"/>
              <a:t>séquence périopératoire</a:t>
            </a:r>
            <a:endParaRPr lang="fr-FR" sz="4000" b="1" dirty="0"/>
          </a:p>
        </p:txBody>
      </p:sp>
      <p:sp>
        <p:nvSpPr>
          <p:cNvPr id="3" name="Rectangle : coins arrondis 2">
            <a:extLst>
              <a:ext uri="{FF2B5EF4-FFF2-40B4-BE49-F238E27FC236}">
                <a16:creationId xmlns:a16="http://schemas.microsoft.com/office/drawing/2014/main" id="{23E7BE03-C1C1-C549-9E99-BED75E9A4FAF}"/>
              </a:ext>
            </a:extLst>
          </p:cNvPr>
          <p:cNvSpPr/>
          <p:nvPr/>
        </p:nvSpPr>
        <p:spPr>
          <a:xfrm>
            <a:off x="232515" y="1247952"/>
            <a:ext cx="5379508" cy="1773666"/>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val="370615988"/>
      </p:ext>
    </p:extLst>
  </p:cSld>
  <p:clrMapOvr>
    <a:masterClrMapping/>
  </p:clrMapOvr>
  <p:transition spd="slow">
    <p:wipe/>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a:extLst>
              <a:ext uri="{FF2B5EF4-FFF2-40B4-BE49-F238E27FC236}">
                <a16:creationId xmlns:a16="http://schemas.microsoft.com/office/drawing/2014/main" id="{15B1C2B6-CE9F-8340-A293-3D5C2347E7A0}"/>
              </a:ext>
            </a:extLst>
          </p:cNvPr>
          <p:cNvSpPr>
            <a:spLocks noGrp="1"/>
          </p:cNvSpPr>
          <p:nvPr>
            <p:ph sz="half" idx="1"/>
          </p:nvPr>
        </p:nvSpPr>
        <p:spPr>
          <a:xfrm>
            <a:off x="190500" y="657341"/>
            <a:ext cx="8763000" cy="778267"/>
          </a:xfrm>
        </p:spPr>
        <p:txBody>
          <a:bodyPr/>
          <a:lstStyle/>
          <a:p>
            <a:r>
              <a:rPr lang="fr-FR" sz="1600" dirty="0"/>
              <a:t>Survie sans maladie à 5 ans de la chirurgie seule (</a:t>
            </a:r>
            <a:r>
              <a:rPr lang="fr-FR" sz="1600" dirty="0" err="1"/>
              <a:t>Sx</a:t>
            </a:r>
            <a:r>
              <a:rPr lang="fr-FR" sz="1600" dirty="0"/>
              <a:t>), 5FU adjuvant, doublet (</a:t>
            </a:r>
            <a:r>
              <a:rPr lang="fr-FR" sz="1600" dirty="0" err="1"/>
              <a:t>ox</a:t>
            </a:r>
            <a:r>
              <a:rPr lang="fr-FR" sz="1600" dirty="0"/>
              <a:t>) 3 mois, </a:t>
            </a:r>
            <a:br>
              <a:rPr lang="fr-FR" sz="1600" dirty="0"/>
            </a:br>
            <a:r>
              <a:rPr lang="fr-FR" sz="1600" dirty="0"/>
              <a:t>doublet (</a:t>
            </a:r>
            <a:r>
              <a:rPr lang="fr-FR" sz="1600" dirty="0" err="1"/>
              <a:t>ox</a:t>
            </a:r>
            <a:r>
              <a:rPr lang="fr-FR" sz="1600" dirty="0"/>
              <a:t>) 6 mois pour les sous-groupes de cancer du côlon de stade III</a:t>
            </a:r>
            <a:endParaRPr lang="fr-FR" sz="1400" dirty="0"/>
          </a:p>
        </p:txBody>
      </p:sp>
      <p:sp>
        <p:nvSpPr>
          <p:cNvPr id="9" name="ZoneTexte 8">
            <a:extLst>
              <a:ext uri="{FF2B5EF4-FFF2-40B4-BE49-F238E27FC236}">
                <a16:creationId xmlns:a16="http://schemas.microsoft.com/office/drawing/2014/main" id="{8291D881-A8B4-EA49-B8F8-AD1F342EBA93}"/>
              </a:ext>
            </a:extLst>
          </p:cNvPr>
          <p:cNvSpPr txBox="1"/>
          <p:nvPr/>
        </p:nvSpPr>
        <p:spPr>
          <a:xfrm>
            <a:off x="-3048" y="4912668"/>
            <a:ext cx="2608406"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Alberto F.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Sobrero</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ASCO2020, Abs 4010</a:t>
            </a:r>
          </a:p>
        </p:txBody>
      </p:sp>
      <p:sp>
        <p:nvSpPr>
          <p:cNvPr id="10" name="Espace réservé du contenu 2">
            <a:extLst>
              <a:ext uri="{FF2B5EF4-FFF2-40B4-BE49-F238E27FC236}">
                <a16:creationId xmlns:a16="http://schemas.microsoft.com/office/drawing/2014/main" id="{E5912086-E84D-A541-A8AB-2D158B60D211}"/>
              </a:ext>
            </a:extLst>
          </p:cNvPr>
          <p:cNvSpPr txBox="1">
            <a:spLocks/>
          </p:cNvSpPr>
          <p:nvPr/>
        </p:nvSpPr>
        <p:spPr>
          <a:xfrm>
            <a:off x="190500" y="4149079"/>
            <a:ext cx="8763000" cy="889266"/>
          </a:xfrm>
          <a:prstGeom prst="rect">
            <a:avLst/>
          </a:prstGeom>
        </p:spPr>
        <p:txBody>
          <a:bodyPr vert="horz" lIns="91440" tIns="45720" rIns="91440" bIns="45720" rtlCol="0">
            <a:noAutofit/>
          </a:bodyPr>
          <a:lstStyle>
            <a:lvl1pPr marL="171450" indent="-171450" algn="l" defTabSz="685800" rtl="0" eaLnBrk="1" latinLnBrk="0" hangingPunct="1">
              <a:lnSpc>
                <a:spcPct val="90000"/>
              </a:lnSpc>
              <a:spcBef>
                <a:spcPts val="750"/>
              </a:spcBef>
              <a:buFontTx/>
              <a:buBlip>
                <a:blip r:embed="rId2"/>
              </a:buBlip>
              <a:defRPr sz="2000" b="1" kern="1200">
                <a:solidFill>
                  <a:srgbClr val="EC8014"/>
                </a:solidFill>
                <a:latin typeface="Arial Narrow" panose="020B0606020202030204" pitchFamily="34"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b="0" i="0" kern="1200">
                <a:solidFill>
                  <a:srgbClr val="002060"/>
                </a:solidFill>
                <a:latin typeface="Arial" panose="020B0604020202020204" pitchFamily="34"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b="0" i="0" kern="1200">
                <a:solidFill>
                  <a:schemeClr val="bg1">
                    <a:lumMod val="50000"/>
                  </a:schemeClr>
                </a:solidFill>
                <a:latin typeface="Arial" panose="020B0604020202020204" pitchFamily="34"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400" b="0" i="0" kern="1200">
                <a:solidFill>
                  <a:schemeClr val="bg1">
                    <a:lumMod val="50000"/>
                  </a:schemeClr>
                </a:solidFill>
                <a:latin typeface="Arial" panose="020B0604020202020204" pitchFamily="34"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b="0" i="0" kern="1200">
                <a:solidFill>
                  <a:schemeClr val="bg1">
                    <a:lumMod val="50000"/>
                  </a:schemeClr>
                </a:solidFill>
                <a:latin typeface="Arial" panose="020B0604020202020204" pitchFamily="34"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514350" marR="0" lvl="1" indent="-171450" algn="l" defTabSz="685800" rtl="0" eaLnBrk="1" fontAlgn="auto" latinLnBrk="0" hangingPunct="1">
              <a:lnSpc>
                <a:spcPct val="90000"/>
              </a:lnSpc>
              <a:spcBef>
                <a:spcPts val="375"/>
              </a:spcBef>
              <a:spcAft>
                <a:spcPts val="0"/>
              </a:spcAft>
              <a:buClrTx/>
              <a:buSzTx/>
              <a:buFont typeface="Arial" panose="020B0604020202020204" pitchFamily="34" charset="0"/>
              <a:buChar char="•"/>
              <a:tabLst/>
              <a:defRPr/>
            </a:pPr>
            <a:r>
              <a:rPr kumimoji="0" lang="fr-FR" sz="1400" b="0"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Très forte différence de SSM à 5 ans selon le sous-groupe</a:t>
            </a:r>
          </a:p>
          <a:p>
            <a:pPr marL="514350" marR="0" lvl="1" indent="-171450" algn="l" defTabSz="685800" rtl="0" eaLnBrk="1" fontAlgn="auto" latinLnBrk="0" hangingPunct="1">
              <a:lnSpc>
                <a:spcPct val="90000"/>
              </a:lnSpc>
              <a:spcBef>
                <a:spcPts val="375"/>
              </a:spcBef>
              <a:spcAft>
                <a:spcPts val="0"/>
              </a:spcAft>
              <a:buClrTx/>
              <a:buSzTx/>
              <a:buFont typeface="Arial" panose="020B0604020202020204" pitchFamily="34" charset="0"/>
              <a:buChar char="•"/>
              <a:tabLst/>
              <a:defRPr/>
            </a:pPr>
            <a:r>
              <a:rPr kumimoji="0" lang="fr-FR" sz="1400" b="0"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L’apport de chaque traitement varie beaucoup selon le stade</a:t>
            </a:r>
          </a:p>
          <a:p>
            <a:pPr marL="514350" marR="0" lvl="1" indent="-171450" algn="l" defTabSz="685800" rtl="0" eaLnBrk="1" fontAlgn="auto" latinLnBrk="0" hangingPunct="1">
              <a:lnSpc>
                <a:spcPct val="90000"/>
              </a:lnSpc>
              <a:spcBef>
                <a:spcPts val="375"/>
              </a:spcBef>
              <a:spcAft>
                <a:spcPts val="0"/>
              </a:spcAft>
              <a:buClrTx/>
              <a:buSzTx/>
              <a:buFont typeface="Arial" panose="020B0604020202020204" pitchFamily="34" charset="0"/>
              <a:buChar char="•"/>
              <a:tabLst/>
              <a:defRPr/>
            </a:pPr>
            <a:r>
              <a:rPr kumimoji="0" lang="fr-FR" sz="1400" b="0"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Outil plus facile à comprendre pour les patients</a:t>
            </a:r>
          </a:p>
        </p:txBody>
      </p:sp>
      <p:grpSp>
        <p:nvGrpSpPr>
          <p:cNvPr id="191" name="Groupe 190">
            <a:extLst>
              <a:ext uri="{FF2B5EF4-FFF2-40B4-BE49-F238E27FC236}">
                <a16:creationId xmlns:a16="http://schemas.microsoft.com/office/drawing/2014/main" id="{937FAD28-40E1-A748-A640-85110D4ED602}"/>
              </a:ext>
            </a:extLst>
          </p:cNvPr>
          <p:cNvGrpSpPr/>
          <p:nvPr/>
        </p:nvGrpSpPr>
        <p:grpSpPr>
          <a:xfrm>
            <a:off x="1840187" y="1194840"/>
            <a:ext cx="5367922" cy="2899367"/>
            <a:chOff x="1782521" y="1120698"/>
            <a:chExt cx="5367922" cy="2899367"/>
          </a:xfrm>
        </p:grpSpPr>
        <p:sp>
          <p:nvSpPr>
            <p:cNvPr id="190" name="Rectangle à coins arrondis 4">
              <a:extLst>
                <a:ext uri="{FF2B5EF4-FFF2-40B4-BE49-F238E27FC236}">
                  <a16:creationId xmlns:a16="http://schemas.microsoft.com/office/drawing/2014/main" id="{5273116D-6C54-C74E-A441-5F30B01FBFA9}"/>
                </a:ext>
              </a:extLst>
            </p:cNvPr>
            <p:cNvSpPr/>
            <p:nvPr/>
          </p:nvSpPr>
          <p:spPr>
            <a:xfrm>
              <a:off x="1804086" y="1171585"/>
              <a:ext cx="5346357" cy="2848480"/>
            </a:xfrm>
            <a:prstGeom prst="roundRect">
              <a:avLst>
                <a:gd name="adj" fmla="val 3498"/>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grpSp>
          <p:nvGrpSpPr>
            <p:cNvPr id="112" name="Groupe 111">
              <a:extLst>
                <a:ext uri="{FF2B5EF4-FFF2-40B4-BE49-F238E27FC236}">
                  <a16:creationId xmlns:a16="http://schemas.microsoft.com/office/drawing/2014/main" id="{48D7BC5E-B9BE-524E-BC2D-010E7F6FF60C}"/>
                </a:ext>
              </a:extLst>
            </p:cNvPr>
            <p:cNvGrpSpPr/>
            <p:nvPr/>
          </p:nvGrpSpPr>
          <p:grpSpPr>
            <a:xfrm>
              <a:off x="2140068" y="1258714"/>
              <a:ext cx="4924307" cy="2159880"/>
              <a:chOff x="2140068" y="1258714"/>
              <a:chExt cx="4924307" cy="2159880"/>
            </a:xfrm>
          </p:grpSpPr>
          <p:cxnSp>
            <p:nvCxnSpPr>
              <p:cNvPr id="102" name="Connecteur droit 101">
                <a:extLst>
                  <a:ext uri="{FF2B5EF4-FFF2-40B4-BE49-F238E27FC236}">
                    <a16:creationId xmlns:a16="http://schemas.microsoft.com/office/drawing/2014/main" id="{ECE8BE4F-96C0-6D4B-8221-0E402ECE3A67}"/>
                  </a:ext>
                </a:extLst>
              </p:cNvPr>
              <p:cNvCxnSpPr>
                <a:cxnSpLocks/>
              </p:cNvCxnSpPr>
              <p:nvPr/>
            </p:nvCxnSpPr>
            <p:spPr>
              <a:xfrm>
                <a:off x="2140068" y="3418594"/>
                <a:ext cx="4924307"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3" name="Connecteur droit 102">
                <a:extLst>
                  <a:ext uri="{FF2B5EF4-FFF2-40B4-BE49-F238E27FC236}">
                    <a16:creationId xmlns:a16="http://schemas.microsoft.com/office/drawing/2014/main" id="{54A486AA-D97F-6E4A-8782-645AB29551EB}"/>
                  </a:ext>
                </a:extLst>
              </p:cNvPr>
              <p:cNvCxnSpPr>
                <a:cxnSpLocks/>
              </p:cNvCxnSpPr>
              <p:nvPr/>
            </p:nvCxnSpPr>
            <p:spPr>
              <a:xfrm>
                <a:off x="2140068" y="3176690"/>
                <a:ext cx="4924307"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4" name="Connecteur droit 103">
                <a:extLst>
                  <a:ext uri="{FF2B5EF4-FFF2-40B4-BE49-F238E27FC236}">
                    <a16:creationId xmlns:a16="http://schemas.microsoft.com/office/drawing/2014/main" id="{2A633044-1576-F147-9F08-4A644E139B86}"/>
                  </a:ext>
                </a:extLst>
              </p:cNvPr>
              <p:cNvCxnSpPr>
                <a:cxnSpLocks/>
              </p:cNvCxnSpPr>
              <p:nvPr/>
            </p:nvCxnSpPr>
            <p:spPr>
              <a:xfrm>
                <a:off x="2140068" y="2939281"/>
                <a:ext cx="4924307"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Connecteur droit 104">
                <a:extLst>
                  <a:ext uri="{FF2B5EF4-FFF2-40B4-BE49-F238E27FC236}">
                    <a16:creationId xmlns:a16="http://schemas.microsoft.com/office/drawing/2014/main" id="{6513542D-C9E2-1542-9207-4BCDBA225CB4}"/>
                  </a:ext>
                </a:extLst>
              </p:cNvPr>
              <p:cNvCxnSpPr>
                <a:cxnSpLocks/>
              </p:cNvCxnSpPr>
              <p:nvPr/>
            </p:nvCxnSpPr>
            <p:spPr>
              <a:xfrm>
                <a:off x="2140068" y="2702049"/>
                <a:ext cx="4924307"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Connecteur droit 105">
                <a:extLst>
                  <a:ext uri="{FF2B5EF4-FFF2-40B4-BE49-F238E27FC236}">
                    <a16:creationId xmlns:a16="http://schemas.microsoft.com/office/drawing/2014/main" id="{DB792849-2756-7643-A5BD-515A8DF305F2}"/>
                  </a:ext>
                </a:extLst>
              </p:cNvPr>
              <p:cNvCxnSpPr>
                <a:cxnSpLocks/>
              </p:cNvCxnSpPr>
              <p:nvPr/>
            </p:nvCxnSpPr>
            <p:spPr>
              <a:xfrm>
                <a:off x="2140068" y="2457450"/>
                <a:ext cx="4924307"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Connecteur droit 106">
                <a:extLst>
                  <a:ext uri="{FF2B5EF4-FFF2-40B4-BE49-F238E27FC236}">
                    <a16:creationId xmlns:a16="http://schemas.microsoft.com/office/drawing/2014/main" id="{AF94DD26-0289-D540-87FB-AA6FB3AF9B5D}"/>
                  </a:ext>
                </a:extLst>
              </p:cNvPr>
              <p:cNvCxnSpPr>
                <a:cxnSpLocks/>
              </p:cNvCxnSpPr>
              <p:nvPr/>
            </p:nvCxnSpPr>
            <p:spPr>
              <a:xfrm>
                <a:off x="2140068" y="2218060"/>
                <a:ext cx="4924307"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Connecteur droit 107">
                <a:extLst>
                  <a:ext uri="{FF2B5EF4-FFF2-40B4-BE49-F238E27FC236}">
                    <a16:creationId xmlns:a16="http://schemas.microsoft.com/office/drawing/2014/main" id="{27A3BEDC-AD7A-944E-A9BE-0F9C61D02AD1}"/>
                  </a:ext>
                </a:extLst>
              </p:cNvPr>
              <p:cNvCxnSpPr>
                <a:cxnSpLocks/>
              </p:cNvCxnSpPr>
              <p:nvPr/>
            </p:nvCxnSpPr>
            <p:spPr>
              <a:xfrm>
                <a:off x="2140068" y="1977777"/>
                <a:ext cx="4924307"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9" name="Connecteur droit 108">
                <a:extLst>
                  <a:ext uri="{FF2B5EF4-FFF2-40B4-BE49-F238E27FC236}">
                    <a16:creationId xmlns:a16="http://schemas.microsoft.com/office/drawing/2014/main" id="{75A40DD3-CC3A-EE40-A05C-64EFA16EF74F}"/>
                  </a:ext>
                </a:extLst>
              </p:cNvPr>
              <p:cNvCxnSpPr>
                <a:cxnSpLocks/>
              </p:cNvCxnSpPr>
              <p:nvPr/>
            </p:nvCxnSpPr>
            <p:spPr>
              <a:xfrm>
                <a:off x="2140068" y="1740545"/>
                <a:ext cx="4924307"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0" name="Connecteur droit 109">
                <a:extLst>
                  <a:ext uri="{FF2B5EF4-FFF2-40B4-BE49-F238E27FC236}">
                    <a16:creationId xmlns:a16="http://schemas.microsoft.com/office/drawing/2014/main" id="{AD35F0F9-9B70-2848-B973-3C95D04656D9}"/>
                  </a:ext>
                </a:extLst>
              </p:cNvPr>
              <p:cNvCxnSpPr>
                <a:cxnSpLocks/>
              </p:cNvCxnSpPr>
              <p:nvPr/>
            </p:nvCxnSpPr>
            <p:spPr>
              <a:xfrm>
                <a:off x="2140068" y="1500138"/>
                <a:ext cx="4924307"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1" name="Connecteur droit 110">
                <a:extLst>
                  <a:ext uri="{FF2B5EF4-FFF2-40B4-BE49-F238E27FC236}">
                    <a16:creationId xmlns:a16="http://schemas.microsoft.com/office/drawing/2014/main" id="{6767D683-2BAE-3A42-8219-8E36FA786D38}"/>
                  </a:ext>
                </a:extLst>
              </p:cNvPr>
              <p:cNvCxnSpPr>
                <a:cxnSpLocks/>
              </p:cNvCxnSpPr>
              <p:nvPr/>
            </p:nvCxnSpPr>
            <p:spPr>
              <a:xfrm>
                <a:off x="2140068" y="1258714"/>
                <a:ext cx="4924307"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aphicFrame>
          <p:nvGraphicFramePr>
            <p:cNvPr id="19" name="Chart 47">
              <a:extLst>
                <a:ext uri="{FF2B5EF4-FFF2-40B4-BE49-F238E27FC236}">
                  <a16:creationId xmlns:a16="http://schemas.microsoft.com/office/drawing/2014/main" id="{C41F8303-EB39-6B46-8351-8918DFF0CA93}"/>
                </a:ext>
              </a:extLst>
            </p:cNvPr>
            <p:cNvGraphicFramePr/>
            <p:nvPr/>
          </p:nvGraphicFramePr>
          <p:xfrm>
            <a:off x="1782521" y="1120698"/>
            <a:ext cx="1015977" cy="2679221"/>
          </p:xfrm>
          <a:graphic>
            <a:graphicData uri="http://schemas.openxmlformats.org/drawingml/2006/chart">
              <c:chart xmlns:c="http://schemas.openxmlformats.org/drawingml/2006/chart" xmlns:r="http://schemas.openxmlformats.org/officeDocument/2006/relationships" r:id="rId3"/>
            </a:graphicData>
          </a:graphic>
        </p:graphicFrame>
        <p:sp>
          <p:nvSpPr>
            <p:cNvPr id="23" name="Rectangle 241">
              <a:extLst>
                <a:ext uri="{FF2B5EF4-FFF2-40B4-BE49-F238E27FC236}">
                  <a16:creationId xmlns:a16="http://schemas.microsoft.com/office/drawing/2014/main" id="{1A49EEDD-3BBF-DD47-A194-79A2BA243ECE}"/>
                </a:ext>
              </a:extLst>
            </p:cNvPr>
            <p:cNvSpPr>
              <a:spLocks noChangeArrowheads="1"/>
            </p:cNvSpPr>
            <p:nvPr/>
          </p:nvSpPr>
          <p:spPr bwMode="auto">
            <a:xfrm>
              <a:off x="2145201" y="3724238"/>
              <a:ext cx="267701"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T1N1a</a:t>
              </a:r>
            </a:p>
          </p:txBody>
        </p:sp>
        <p:sp>
          <p:nvSpPr>
            <p:cNvPr id="5" name="Rectangle 4">
              <a:extLst>
                <a:ext uri="{FF2B5EF4-FFF2-40B4-BE49-F238E27FC236}">
                  <a16:creationId xmlns:a16="http://schemas.microsoft.com/office/drawing/2014/main" id="{DB553811-2F84-EA4D-A169-407358509EE7}"/>
                </a:ext>
              </a:extLst>
            </p:cNvPr>
            <p:cNvSpPr/>
            <p:nvPr/>
          </p:nvSpPr>
          <p:spPr>
            <a:xfrm>
              <a:off x="2193925" y="1755775"/>
              <a:ext cx="171450" cy="19018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Rectangle 23">
              <a:extLst>
                <a:ext uri="{FF2B5EF4-FFF2-40B4-BE49-F238E27FC236}">
                  <a16:creationId xmlns:a16="http://schemas.microsoft.com/office/drawing/2014/main" id="{702DBD7C-FF33-0C44-AE3F-22986C34131D}"/>
                </a:ext>
              </a:extLst>
            </p:cNvPr>
            <p:cNvSpPr/>
            <p:nvPr/>
          </p:nvSpPr>
          <p:spPr>
            <a:xfrm>
              <a:off x="2193925" y="1622946"/>
              <a:ext cx="171450" cy="132829"/>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Rectangle 24">
              <a:extLst>
                <a:ext uri="{FF2B5EF4-FFF2-40B4-BE49-F238E27FC236}">
                  <a16:creationId xmlns:a16="http://schemas.microsoft.com/office/drawing/2014/main" id="{BCED7B73-F8BC-644A-93EB-C84A62336A27}"/>
                </a:ext>
              </a:extLst>
            </p:cNvPr>
            <p:cNvSpPr/>
            <p:nvPr/>
          </p:nvSpPr>
          <p:spPr>
            <a:xfrm>
              <a:off x="2193925" y="1574799"/>
              <a:ext cx="171450" cy="50801"/>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Rectangle 25">
              <a:extLst>
                <a:ext uri="{FF2B5EF4-FFF2-40B4-BE49-F238E27FC236}">
                  <a16:creationId xmlns:a16="http://schemas.microsoft.com/office/drawing/2014/main" id="{A547447F-E0EE-9F42-A76A-1F4043BD1E70}"/>
                </a:ext>
              </a:extLst>
            </p:cNvPr>
            <p:cNvSpPr/>
            <p:nvPr/>
          </p:nvSpPr>
          <p:spPr>
            <a:xfrm>
              <a:off x="2193925" y="1548904"/>
              <a:ext cx="171450" cy="25200"/>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Rectangle 241">
              <a:extLst>
                <a:ext uri="{FF2B5EF4-FFF2-40B4-BE49-F238E27FC236}">
                  <a16:creationId xmlns:a16="http://schemas.microsoft.com/office/drawing/2014/main" id="{B157D3E7-0E14-1C4B-BA55-C6C459534228}"/>
                </a:ext>
              </a:extLst>
            </p:cNvPr>
            <p:cNvSpPr>
              <a:spLocks noChangeArrowheads="1"/>
            </p:cNvSpPr>
            <p:nvPr/>
          </p:nvSpPr>
          <p:spPr bwMode="auto">
            <a:xfrm>
              <a:off x="2455110" y="3724238"/>
              <a:ext cx="267702"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T2N1a</a:t>
              </a:r>
            </a:p>
          </p:txBody>
        </p:sp>
        <p:sp>
          <p:nvSpPr>
            <p:cNvPr id="28" name="Rectangle 27">
              <a:extLst>
                <a:ext uri="{FF2B5EF4-FFF2-40B4-BE49-F238E27FC236}">
                  <a16:creationId xmlns:a16="http://schemas.microsoft.com/office/drawing/2014/main" id="{B6E4252C-815E-ED40-844D-8FF69AB52229}"/>
                </a:ext>
              </a:extLst>
            </p:cNvPr>
            <p:cNvSpPr/>
            <p:nvPr/>
          </p:nvSpPr>
          <p:spPr>
            <a:xfrm>
              <a:off x="2503835" y="1828800"/>
              <a:ext cx="171450" cy="18288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Rectangle 28">
              <a:extLst>
                <a:ext uri="{FF2B5EF4-FFF2-40B4-BE49-F238E27FC236}">
                  <a16:creationId xmlns:a16="http://schemas.microsoft.com/office/drawing/2014/main" id="{AEA3C8C7-6B67-7647-AC10-692F0231A5EC}"/>
                </a:ext>
              </a:extLst>
            </p:cNvPr>
            <p:cNvSpPr/>
            <p:nvPr/>
          </p:nvSpPr>
          <p:spPr>
            <a:xfrm>
              <a:off x="2503835" y="1670051"/>
              <a:ext cx="171450" cy="161924"/>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Rectangle 29">
              <a:extLst>
                <a:ext uri="{FF2B5EF4-FFF2-40B4-BE49-F238E27FC236}">
                  <a16:creationId xmlns:a16="http://schemas.microsoft.com/office/drawing/2014/main" id="{05DD1528-3551-BE45-B410-289E973DAF57}"/>
                </a:ext>
              </a:extLst>
            </p:cNvPr>
            <p:cNvSpPr/>
            <p:nvPr/>
          </p:nvSpPr>
          <p:spPr>
            <a:xfrm>
              <a:off x="2503835" y="1611631"/>
              <a:ext cx="171450" cy="58419"/>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Rectangle 30">
              <a:extLst>
                <a:ext uri="{FF2B5EF4-FFF2-40B4-BE49-F238E27FC236}">
                  <a16:creationId xmlns:a16="http://schemas.microsoft.com/office/drawing/2014/main" id="{7E63DF82-5FD5-8944-9EA3-C2F3391ED7E5}"/>
                </a:ext>
              </a:extLst>
            </p:cNvPr>
            <p:cNvSpPr/>
            <p:nvPr/>
          </p:nvSpPr>
          <p:spPr>
            <a:xfrm>
              <a:off x="2503835" y="1590179"/>
              <a:ext cx="171450" cy="28800"/>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Rectangle 241">
              <a:extLst>
                <a:ext uri="{FF2B5EF4-FFF2-40B4-BE49-F238E27FC236}">
                  <a16:creationId xmlns:a16="http://schemas.microsoft.com/office/drawing/2014/main" id="{D8416209-9B2F-3743-9018-8206211446B9}"/>
                </a:ext>
              </a:extLst>
            </p:cNvPr>
            <p:cNvSpPr>
              <a:spLocks noChangeArrowheads="1"/>
            </p:cNvSpPr>
            <p:nvPr/>
          </p:nvSpPr>
          <p:spPr bwMode="auto">
            <a:xfrm>
              <a:off x="2760116" y="3724238"/>
              <a:ext cx="267702"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T1N1b</a:t>
              </a:r>
            </a:p>
          </p:txBody>
        </p:sp>
        <p:sp>
          <p:nvSpPr>
            <p:cNvPr id="33" name="Rectangle 32">
              <a:extLst>
                <a:ext uri="{FF2B5EF4-FFF2-40B4-BE49-F238E27FC236}">
                  <a16:creationId xmlns:a16="http://schemas.microsoft.com/office/drawing/2014/main" id="{4FDB452F-41A6-0B44-B163-76357CC5F5BE}"/>
                </a:ext>
              </a:extLst>
            </p:cNvPr>
            <p:cNvSpPr/>
            <p:nvPr/>
          </p:nvSpPr>
          <p:spPr>
            <a:xfrm>
              <a:off x="2808841" y="1892300"/>
              <a:ext cx="171450" cy="17653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 name="Rectangle 33">
              <a:extLst>
                <a:ext uri="{FF2B5EF4-FFF2-40B4-BE49-F238E27FC236}">
                  <a16:creationId xmlns:a16="http://schemas.microsoft.com/office/drawing/2014/main" id="{A6FED5D3-513D-D847-828B-8E5269AFA254}"/>
                </a:ext>
              </a:extLst>
            </p:cNvPr>
            <p:cNvSpPr/>
            <p:nvPr/>
          </p:nvSpPr>
          <p:spPr>
            <a:xfrm>
              <a:off x="2808841" y="1724025"/>
              <a:ext cx="171450" cy="17145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 name="Rectangle 34">
              <a:extLst>
                <a:ext uri="{FF2B5EF4-FFF2-40B4-BE49-F238E27FC236}">
                  <a16:creationId xmlns:a16="http://schemas.microsoft.com/office/drawing/2014/main" id="{7BC7A8C0-A778-EB48-9FB6-0B88925CFF66}"/>
                </a:ext>
              </a:extLst>
            </p:cNvPr>
            <p:cNvSpPr/>
            <p:nvPr/>
          </p:nvSpPr>
          <p:spPr>
            <a:xfrm>
              <a:off x="2808841" y="1651001"/>
              <a:ext cx="171450" cy="76200"/>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 name="Rectangle 35">
              <a:extLst>
                <a:ext uri="{FF2B5EF4-FFF2-40B4-BE49-F238E27FC236}">
                  <a16:creationId xmlns:a16="http://schemas.microsoft.com/office/drawing/2014/main" id="{577428C2-F59B-3342-88BB-04B5E4BA71A6}"/>
                </a:ext>
              </a:extLst>
            </p:cNvPr>
            <p:cNvSpPr/>
            <p:nvPr/>
          </p:nvSpPr>
          <p:spPr>
            <a:xfrm>
              <a:off x="2808841" y="1631454"/>
              <a:ext cx="171450" cy="32400"/>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 name="Rectangle 241">
              <a:extLst>
                <a:ext uri="{FF2B5EF4-FFF2-40B4-BE49-F238E27FC236}">
                  <a16:creationId xmlns:a16="http://schemas.microsoft.com/office/drawing/2014/main" id="{4176018F-97DD-FB46-8DB8-6546198DD5D9}"/>
                </a:ext>
              </a:extLst>
            </p:cNvPr>
            <p:cNvSpPr>
              <a:spLocks noChangeArrowheads="1"/>
            </p:cNvSpPr>
            <p:nvPr/>
          </p:nvSpPr>
          <p:spPr bwMode="auto">
            <a:xfrm>
              <a:off x="3072449" y="3724238"/>
              <a:ext cx="267702"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T2N1b</a:t>
              </a:r>
            </a:p>
          </p:txBody>
        </p:sp>
        <p:sp>
          <p:nvSpPr>
            <p:cNvPr id="38" name="Rectangle 37">
              <a:extLst>
                <a:ext uri="{FF2B5EF4-FFF2-40B4-BE49-F238E27FC236}">
                  <a16:creationId xmlns:a16="http://schemas.microsoft.com/office/drawing/2014/main" id="{F24A921F-50B9-004E-9C07-E9D8AB198109}"/>
                </a:ext>
              </a:extLst>
            </p:cNvPr>
            <p:cNvSpPr/>
            <p:nvPr/>
          </p:nvSpPr>
          <p:spPr>
            <a:xfrm>
              <a:off x="3121174" y="1968500"/>
              <a:ext cx="171450" cy="16891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 name="Rectangle 38">
              <a:extLst>
                <a:ext uri="{FF2B5EF4-FFF2-40B4-BE49-F238E27FC236}">
                  <a16:creationId xmlns:a16="http://schemas.microsoft.com/office/drawing/2014/main" id="{E4F1659D-6156-8B4D-9A79-791C3DF7552B}"/>
                </a:ext>
              </a:extLst>
            </p:cNvPr>
            <p:cNvSpPr/>
            <p:nvPr/>
          </p:nvSpPr>
          <p:spPr>
            <a:xfrm>
              <a:off x="3121174" y="1784350"/>
              <a:ext cx="171450" cy="184151"/>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 name="Rectangle 39">
              <a:extLst>
                <a:ext uri="{FF2B5EF4-FFF2-40B4-BE49-F238E27FC236}">
                  <a16:creationId xmlns:a16="http://schemas.microsoft.com/office/drawing/2014/main" id="{D2779326-1FB5-AC4A-9FE6-C1EF50B5BF1C}"/>
                </a:ext>
              </a:extLst>
            </p:cNvPr>
            <p:cNvSpPr/>
            <p:nvPr/>
          </p:nvSpPr>
          <p:spPr>
            <a:xfrm>
              <a:off x="3121174" y="1711325"/>
              <a:ext cx="171450" cy="76201"/>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 name="Rectangle 40">
              <a:extLst>
                <a:ext uri="{FF2B5EF4-FFF2-40B4-BE49-F238E27FC236}">
                  <a16:creationId xmlns:a16="http://schemas.microsoft.com/office/drawing/2014/main" id="{6C483008-D5BD-D443-9D06-CA10AC7237D5}"/>
                </a:ext>
              </a:extLst>
            </p:cNvPr>
            <p:cNvSpPr/>
            <p:nvPr/>
          </p:nvSpPr>
          <p:spPr>
            <a:xfrm>
              <a:off x="3121174" y="1682254"/>
              <a:ext cx="171450" cy="36000"/>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Rectangle 241">
              <a:extLst>
                <a:ext uri="{FF2B5EF4-FFF2-40B4-BE49-F238E27FC236}">
                  <a16:creationId xmlns:a16="http://schemas.microsoft.com/office/drawing/2014/main" id="{9A9FDC97-4C3C-1841-86F4-45E8E043BAA5}"/>
                </a:ext>
              </a:extLst>
            </p:cNvPr>
            <p:cNvSpPr>
              <a:spLocks noChangeArrowheads="1"/>
            </p:cNvSpPr>
            <p:nvPr/>
          </p:nvSpPr>
          <p:spPr bwMode="auto">
            <a:xfrm>
              <a:off x="3376356" y="3724238"/>
              <a:ext cx="267702"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T3N1a</a:t>
              </a:r>
            </a:p>
          </p:txBody>
        </p:sp>
        <p:sp>
          <p:nvSpPr>
            <p:cNvPr id="43" name="Rectangle 42">
              <a:extLst>
                <a:ext uri="{FF2B5EF4-FFF2-40B4-BE49-F238E27FC236}">
                  <a16:creationId xmlns:a16="http://schemas.microsoft.com/office/drawing/2014/main" id="{6CE59DD8-9AE7-1E47-BE59-17D14CABCD3D}"/>
                </a:ext>
              </a:extLst>
            </p:cNvPr>
            <p:cNvSpPr/>
            <p:nvPr/>
          </p:nvSpPr>
          <p:spPr>
            <a:xfrm>
              <a:off x="3425081" y="2101850"/>
              <a:ext cx="171450" cy="155575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 name="Rectangle 43">
              <a:extLst>
                <a:ext uri="{FF2B5EF4-FFF2-40B4-BE49-F238E27FC236}">
                  <a16:creationId xmlns:a16="http://schemas.microsoft.com/office/drawing/2014/main" id="{6F805DEE-6762-8944-A260-095F8538D56A}"/>
                </a:ext>
              </a:extLst>
            </p:cNvPr>
            <p:cNvSpPr/>
            <p:nvPr/>
          </p:nvSpPr>
          <p:spPr>
            <a:xfrm>
              <a:off x="3425081" y="1882775"/>
              <a:ext cx="171450" cy="222249"/>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 name="Rectangle 44">
              <a:extLst>
                <a:ext uri="{FF2B5EF4-FFF2-40B4-BE49-F238E27FC236}">
                  <a16:creationId xmlns:a16="http://schemas.microsoft.com/office/drawing/2014/main" id="{82407BA4-3DCC-8D4C-B0AD-7E9B0F9B6EBE}"/>
                </a:ext>
              </a:extLst>
            </p:cNvPr>
            <p:cNvSpPr/>
            <p:nvPr/>
          </p:nvSpPr>
          <p:spPr>
            <a:xfrm>
              <a:off x="3425081" y="1797050"/>
              <a:ext cx="171450" cy="88901"/>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 name="Rectangle 45">
              <a:extLst>
                <a:ext uri="{FF2B5EF4-FFF2-40B4-BE49-F238E27FC236}">
                  <a16:creationId xmlns:a16="http://schemas.microsoft.com/office/drawing/2014/main" id="{CBE9AAEC-6ECD-D74D-B962-7DE799307654}"/>
                </a:ext>
              </a:extLst>
            </p:cNvPr>
            <p:cNvSpPr/>
            <p:nvPr/>
          </p:nvSpPr>
          <p:spPr>
            <a:xfrm>
              <a:off x="3425081" y="1761629"/>
              <a:ext cx="171450" cy="39600"/>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 name="Rectangle 241">
              <a:extLst>
                <a:ext uri="{FF2B5EF4-FFF2-40B4-BE49-F238E27FC236}">
                  <a16:creationId xmlns:a16="http://schemas.microsoft.com/office/drawing/2014/main" id="{FC1B97A9-2A3D-5244-8F15-028334407D92}"/>
                </a:ext>
              </a:extLst>
            </p:cNvPr>
            <p:cNvSpPr>
              <a:spLocks noChangeArrowheads="1"/>
            </p:cNvSpPr>
            <p:nvPr/>
          </p:nvSpPr>
          <p:spPr bwMode="auto">
            <a:xfrm>
              <a:off x="3689788" y="3724238"/>
              <a:ext cx="267702"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T1N2a</a:t>
              </a:r>
            </a:p>
          </p:txBody>
        </p:sp>
        <p:sp>
          <p:nvSpPr>
            <p:cNvPr id="48" name="Rectangle 47">
              <a:extLst>
                <a:ext uri="{FF2B5EF4-FFF2-40B4-BE49-F238E27FC236}">
                  <a16:creationId xmlns:a16="http://schemas.microsoft.com/office/drawing/2014/main" id="{E01887DB-B156-364F-AC34-1D645B0BB9C9}"/>
                </a:ext>
              </a:extLst>
            </p:cNvPr>
            <p:cNvSpPr/>
            <p:nvPr/>
          </p:nvSpPr>
          <p:spPr>
            <a:xfrm>
              <a:off x="3738513" y="2098676"/>
              <a:ext cx="171450" cy="155892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 name="Rectangle 48">
              <a:extLst>
                <a:ext uri="{FF2B5EF4-FFF2-40B4-BE49-F238E27FC236}">
                  <a16:creationId xmlns:a16="http://schemas.microsoft.com/office/drawing/2014/main" id="{1BAEFE42-D472-0649-A85E-F846A4CE35C4}"/>
                </a:ext>
              </a:extLst>
            </p:cNvPr>
            <p:cNvSpPr/>
            <p:nvPr/>
          </p:nvSpPr>
          <p:spPr>
            <a:xfrm>
              <a:off x="3738513" y="1889125"/>
              <a:ext cx="171450" cy="215899"/>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Rectangle 49">
              <a:extLst>
                <a:ext uri="{FF2B5EF4-FFF2-40B4-BE49-F238E27FC236}">
                  <a16:creationId xmlns:a16="http://schemas.microsoft.com/office/drawing/2014/main" id="{FD621707-4CE3-4A42-AC5A-273C930E7786}"/>
                </a:ext>
              </a:extLst>
            </p:cNvPr>
            <p:cNvSpPr/>
            <p:nvPr/>
          </p:nvSpPr>
          <p:spPr>
            <a:xfrm>
              <a:off x="3738513" y="1803400"/>
              <a:ext cx="171450" cy="85726"/>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 name="Rectangle 50">
              <a:extLst>
                <a:ext uri="{FF2B5EF4-FFF2-40B4-BE49-F238E27FC236}">
                  <a16:creationId xmlns:a16="http://schemas.microsoft.com/office/drawing/2014/main" id="{FC540C41-C50C-C146-9C85-1323E6F01F61}"/>
                </a:ext>
              </a:extLst>
            </p:cNvPr>
            <p:cNvSpPr/>
            <p:nvPr/>
          </p:nvSpPr>
          <p:spPr>
            <a:xfrm>
              <a:off x="3738513" y="1764804"/>
              <a:ext cx="171450" cy="39600"/>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241">
              <a:extLst>
                <a:ext uri="{FF2B5EF4-FFF2-40B4-BE49-F238E27FC236}">
                  <a16:creationId xmlns:a16="http://schemas.microsoft.com/office/drawing/2014/main" id="{DC5F75D4-2E8B-5642-8BAE-D739525D6D7B}"/>
                </a:ext>
              </a:extLst>
            </p:cNvPr>
            <p:cNvSpPr>
              <a:spLocks noChangeArrowheads="1"/>
            </p:cNvSpPr>
            <p:nvPr/>
          </p:nvSpPr>
          <p:spPr bwMode="auto">
            <a:xfrm>
              <a:off x="3991661" y="3724238"/>
              <a:ext cx="267702"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T2N2a</a:t>
              </a:r>
            </a:p>
          </p:txBody>
        </p:sp>
        <p:sp>
          <p:nvSpPr>
            <p:cNvPr id="53" name="Rectangle 52">
              <a:extLst>
                <a:ext uri="{FF2B5EF4-FFF2-40B4-BE49-F238E27FC236}">
                  <a16:creationId xmlns:a16="http://schemas.microsoft.com/office/drawing/2014/main" id="{61AE7AC8-D415-D249-8ABD-28ADD91B8C3A}"/>
                </a:ext>
              </a:extLst>
            </p:cNvPr>
            <p:cNvSpPr/>
            <p:nvPr/>
          </p:nvSpPr>
          <p:spPr>
            <a:xfrm>
              <a:off x="4040386" y="2193924"/>
              <a:ext cx="171450" cy="14636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 name="Rectangle 53">
              <a:extLst>
                <a:ext uri="{FF2B5EF4-FFF2-40B4-BE49-F238E27FC236}">
                  <a16:creationId xmlns:a16="http://schemas.microsoft.com/office/drawing/2014/main" id="{8072376E-2EC9-6949-A307-DF1072A8CF18}"/>
                </a:ext>
              </a:extLst>
            </p:cNvPr>
            <p:cNvSpPr/>
            <p:nvPr/>
          </p:nvSpPr>
          <p:spPr>
            <a:xfrm>
              <a:off x="4040386" y="1965325"/>
              <a:ext cx="171450" cy="22860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 name="Rectangle 54">
              <a:extLst>
                <a:ext uri="{FF2B5EF4-FFF2-40B4-BE49-F238E27FC236}">
                  <a16:creationId xmlns:a16="http://schemas.microsoft.com/office/drawing/2014/main" id="{4EDC2618-BC05-A94F-94C2-390B15A9E1F7}"/>
                </a:ext>
              </a:extLst>
            </p:cNvPr>
            <p:cNvSpPr/>
            <p:nvPr/>
          </p:nvSpPr>
          <p:spPr>
            <a:xfrm>
              <a:off x="4040386" y="1866900"/>
              <a:ext cx="171450" cy="98426"/>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 name="Rectangle 55">
              <a:extLst>
                <a:ext uri="{FF2B5EF4-FFF2-40B4-BE49-F238E27FC236}">
                  <a16:creationId xmlns:a16="http://schemas.microsoft.com/office/drawing/2014/main" id="{1670F212-379A-7C40-B9AD-D46BEB5B6098}"/>
                </a:ext>
              </a:extLst>
            </p:cNvPr>
            <p:cNvSpPr/>
            <p:nvPr/>
          </p:nvSpPr>
          <p:spPr>
            <a:xfrm>
              <a:off x="4040386" y="1828304"/>
              <a:ext cx="171450" cy="43200"/>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 name="Rectangle 241">
              <a:extLst>
                <a:ext uri="{FF2B5EF4-FFF2-40B4-BE49-F238E27FC236}">
                  <a16:creationId xmlns:a16="http://schemas.microsoft.com/office/drawing/2014/main" id="{62CFFAF9-2FF0-2E40-B815-1EE489EA778F}"/>
                </a:ext>
              </a:extLst>
            </p:cNvPr>
            <p:cNvSpPr>
              <a:spLocks noChangeArrowheads="1"/>
            </p:cNvSpPr>
            <p:nvPr/>
          </p:nvSpPr>
          <p:spPr bwMode="auto">
            <a:xfrm>
              <a:off x="4309285" y="3724238"/>
              <a:ext cx="267702"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T3N1b</a:t>
              </a:r>
            </a:p>
          </p:txBody>
        </p:sp>
        <p:sp>
          <p:nvSpPr>
            <p:cNvPr id="58" name="Rectangle 57">
              <a:extLst>
                <a:ext uri="{FF2B5EF4-FFF2-40B4-BE49-F238E27FC236}">
                  <a16:creationId xmlns:a16="http://schemas.microsoft.com/office/drawing/2014/main" id="{59737FA6-1A4B-1648-8D3C-C65908B88AD5}"/>
                </a:ext>
              </a:extLst>
            </p:cNvPr>
            <p:cNvSpPr/>
            <p:nvPr/>
          </p:nvSpPr>
          <p:spPr>
            <a:xfrm>
              <a:off x="4358010" y="2282825"/>
              <a:ext cx="171450" cy="137477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 name="Rectangle 58">
              <a:extLst>
                <a:ext uri="{FF2B5EF4-FFF2-40B4-BE49-F238E27FC236}">
                  <a16:creationId xmlns:a16="http://schemas.microsoft.com/office/drawing/2014/main" id="{C8427E3C-3D72-F24D-BC5E-74E9CA748C50}"/>
                </a:ext>
              </a:extLst>
            </p:cNvPr>
            <p:cNvSpPr/>
            <p:nvPr/>
          </p:nvSpPr>
          <p:spPr>
            <a:xfrm>
              <a:off x="4358010" y="2032000"/>
              <a:ext cx="171450" cy="25082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 name="Rectangle 59">
              <a:extLst>
                <a:ext uri="{FF2B5EF4-FFF2-40B4-BE49-F238E27FC236}">
                  <a16:creationId xmlns:a16="http://schemas.microsoft.com/office/drawing/2014/main" id="{E6BAAF0F-86A5-104E-B8EE-E3B011F08A93}"/>
                </a:ext>
              </a:extLst>
            </p:cNvPr>
            <p:cNvSpPr/>
            <p:nvPr/>
          </p:nvSpPr>
          <p:spPr>
            <a:xfrm>
              <a:off x="4358010" y="1933575"/>
              <a:ext cx="171450" cy="98426"/>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 name="Rectangle 60">
              <a:extLst>
                <a:ext uri="{FF2B5EF4-FFF2-40B4-BE49-F238E27FC236}">
                  <a16:creationId xmlns:a16="http://schemas.microsoft.com/office/drawing/2014/main" id="{9695EF60-A607-8646-8D1C-E140BDC697A4}"/>
                </a:ext>
              </a:extLst>
            </p:cNvPr>
            <p:cNvSpPr/>
            <p:nvPr/>
          </p:nvSpPr>
          <p:spPr>
            <a:xfrm>
              <a:off x="4358010" y="1888629"/>
              <a:ext cx="171450" cy="46800"/>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 name="Rectangle 241">
              <a:extLst>
                <a:ext uri="{FF2B5EF4-FFF2-40B4-BE49-F238E27FC236}">
                  <a16:creationId xmlns:a16="http://schemas.microsoft.com/office/drawing/2014/main" id="{6234CD66-04EA-9241-A8CD-35FC89717F10}"/>
                </a:ext>
              </a:extLst>
            </p:cNvPr>
            <p:cNvSpPr>
              <a:spLocks noChangeArrowheads="1"/>
            </p:cNvSpPr>
            <p:nvPr/>
          </p:nvSpPr>
          <p:spPr bwMode="auto">
            <a:xfrm>
              <a:off x="4610017" y="3724238"/>
              <a:ext cx="267702"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T1N2b</a:t>
              </a:r>
            </a:p>
          </p:txBody>
        </p:sp>
        <p:sp>
          <p:nvSpPr>
            <p:cNvPr id="63" name="Rectangle 62">
              <a:extLst>
                <a:ext uri="{FF2B5EF4-FFF2-40B4-BE49-F238E27FC236}">
                  <a16:creationId xmlns:a16="http://schemas.microsoft.com/office/drawing/2014/main" id="{397FA542-FD30-294F-92FB-4B0647CFC145}"/>
                </a:ext>
              </a:extLst>
            </p:cNvPr>
            <p:cNvSpPr/>
            <p:nvPr/>
          </p:nvSpPr>
          <p:spPr>
            <a:xfrm>
              <a:off x="4658742" y="2498725"/>
              <a:ext cx="171450" cy="115887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 name="Rectangle 63">
              <a:extLst>
                <a:ext uri="{FF2B5EF4-FFF2-40B4-BE49-F238E27FC236}">
                  <a16:creationId xmlns:a16="http://schemas.microsoft.com/office/drawing/2014/main" id="{73499668-2310-4748-B4D9-D3DF7B1C892A}"/>
                </a:ext>
              </a:extLst>
            </p:cNvPr>
            <p:cNvSpPr/>
            <p:nvPr/>
          </p:nvSpPr>
          <p:spPr>
            <a:xfrm>
              <a:off x="4658742" y="2222501"/>
              <a:ext cx="171450" cy="276224"/>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ectangle 64">
              <a:extLst>
                <a:ext uri="{FF2B5EF4-FFF2-40B4-BE49-F238E27FC236}">
                  <a16:creationId xmlns:a16="http://schemas.microsoft.com/office/drawing/2014/main" id="{98D305FD-49FD-D244-B0BB-D2DAE78FDE3F}"/>
                </a:ext>
              </a:extLst>
            </p:cNvPr>
            <p:cNvSpPr/>
            <p:nvPr/>
          </p:nvSpPr>
          <p:spPr>
            <a:xfrm>
              <a:off x="4658742" y="2095500"/>
              <a:ext cx="171450" cy="123826"/>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 name="Rectangle 65">
              <a:extLst>
                <a:ext uri="{FF2B5EF4-FFF2-40B4-BE49-F238E27FC236}">
                  <a16:creationId xmlns:a16="http://schemas.microsoft.com/office/drawing/2014/main" id="{46820012-6283-A642-9D76-C95204289D61}"/>
                </a:ext>
              </a:extLst>
            </p:cNvPr>
            <p:cNvSpPr/>
            <p:nvPr/>
          </p:nvSpPr>
          <p:spPr>
            <a:xfrm>
              <a:off x="4658742" y="2047379"/>
              <a:ext cx="171450" cy="54000"/>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 name="Rectangle 241">
              <a:extLst>
                <a:ext uri="{FF2B5EF4-FFF2-40B4-BE49-F238E27FC236}">
                  <a16:creationId xmlns:a16="http://schemas.microsoft.com/office/drawing/2014/main" id="{C3C03395-1FD3-1A47-8416-1FCCB08A6A1A}"/>
                </a:ext>
              </a:extLst>
            </p:cNvPr>
            <p:cNvSpPr>
              <a:spLocks noChangeArrowheads="1"/>
            </p:cNvSpPr>
            <p:nvPr/>
          </p:nvSpPr>
          <p:spPr bwMode="auto">
            <a:xfrm>
              <a:off x="4915065" y="3724238"/>
              <a:ext cx="267702"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T3N2a</a:t>
              </a:r>
            </a:p>
          </p:txBody>
        </p:sp>
        <p:sp>
          <p:nvSpPr>
            <p:cNvPr id="68" name="Rectangle 67">
              <a:extLst>
                <a:ext uri="{FF2B5EF4-FFF2-40B4-BE49-F238E27FC236}">
                  <a16:creationId xmlns:a16="http://schemas.microsoft.com/office/drawing/2014/main" id="{BBBA5B5C-5010-9647-8D72-86E145F8E10F}"/>
                </a:ext>
              </a:extLst>
            </p:cNvPr>
            <p:cNvSpPr/>
            <p:nvPr/>
          </p:nvSpPr>
          <p:spPr>
            <a:xfrm>
              <a:off x="4963790" y="2546349"/>
              <a:ext cx="171450" cy="111124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 name="Rectangle 68">
              <a:extLst>
                <a:ext uri="{FF2B5EF4-FFF2-40B4-BE49-F238E27FC236}">
                  <a16:creationId xmlns:a16="http://schemas.microsoft.com/office/drawing/2014/main" id="{A42BED9A-1396-8844-B178-D3460032F8D7}"/>
                </a:ext>
              </a:extLst>
            </p:cNvPr>
            <p:cNvSpPr/>
            <p:nvPr/>
          </p:nvSpPr>
          <p:spPr>
            <a:xfrm>
              <a:off x="4963790" y="2260600"/>
              <a:ext cx="171450" cy="288925"/>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 name="Rectangle 69">
              <a:extLst>
                <a:ext uri="{FF2B5EF4-FFF2-40B4-BE49-F238E27FC236}">
                  <a16:creationId xmlns:a16="http://schemas.microsoft.com/office/drawing/2014/main" id="{20DBA80B-D9B0-D047-824C-026ABC1A1F80}"/>
                </a:ext>
              </a:extLst>
            </p:cNvPr>
            <p:cNvSpPr/>
            <p:nvPr/>
          </p:nvSpPr>
          <p:spPr>
            <a:xfrm>
              <a:off x="4963790" y="2130425"/>
              <a:ext cx="171450" cy="127001"/>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 name="Rectangle 70">
              <a:extLst>
                <a:ext uri="{FF2B5EF4-FFF2-40B4-BE49-F238E27FC236}">
                  <a16:creationId xmlns:a16="http://schemas.microsoft.com/office/drawing/2014/main" id="{24D6C3E8-BF89-DD45-AE56-A16E7E9CF19E}"/>
                </a:ext>
              </a:extLst>
            </p:cNvPr>
            <p:cNvSpPr/>
            <p:nvPr/>
          </p:nvSpPr>
          <p:spPr>
            <a:xfrm>
              <a:off x="4963790" y="2079129"/>
              <a:ext cx="171450" cy="54000"/>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 name="Rectangle 241">
              <a:extLst>
                <a:ext uri="{FF2B5EF4-FFF2-40B4-BE49-F238E27FC236}">
                  <a16:creationId xmlns:a16="http://schemas.microsoft.com/office/drawing/2014/main" id="{8F444A6F-AA69-F042-A671-8B8740BE6899}"/>
                </a:ext>
              </a:extLst>
            </p:cNvPr>
            <p:cNvSpPr>
              <a:spLocks noChangeArrowheads="1"/>
            </p:cNvSpPr>
            <p:nvPr/>
          </p:nvSpPr>
          <p:spPr bwMode="auto">
            <a:xfrm>
              <a:off x="5223164" y="3724238"/>
              <a:ext cx="267702"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T4N1a</a:t>
              </a:r>
            </a:p>
          </p:txBody>
        </p:sp>
        <p:sp>
          <p:nvSpPr>
            <p:cNvPr id="73" name="Rectangle 72">
              <a:extLst>
                <a:ext uri="{FF2B5EF4-FFF2-40B4-BE49-F238E27FC236}">
                  <a16:creationId xmlns:a16="http://schemas.microsoft.com/office/drawing/2014/main" id="{3C1B2E8C-7449-0045-8E82-2F57F8A2CF84}"/>
                </a:ext>
              </a:extLst>
            </p:cNvPr>
            <p:cNvSpPr/>
            <p:nvPr/>
          </p:nvSpPr>
          <p:spPr>
            <a:xfrm>
              <a:off x="5271889" y="2562225"/>
              <a:ext cx="171450" cy="109537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4" name="Rectangle 73">
              <a:extLst>
                <a:ext uri="{FF2B5EF4-FFF2-40B4-BE49-F238E27FC236}">
                  <a16:creationId xmlns:a16="http://schemas.microsoft.com/office/drawing/2014/main" id="{A893E1AC-362E-834D-8F1A-44D0CEF8EFB2}"/>
                </a:ext>
              </a:extLst>
            </p:cNvPr>
            <p:cNvSpPr/>
            <p:nvPr/>
          </p:nvSpPr>
          <p:spPr>
            <a:xfrm>
              <a:off x="5271889" y="2279650"/>
              <a:ext cx="171450" cy="28257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5" name="Rectangle 74">
              <a:extLst>
                <a:ext uri="{FF2B5EF4-FFF2-40B4-BE49-F238E27FC236}">
                  <a16:creationId xmlns:a16="http://schemas.microsoft.com/office/drawing/2014/main" id="{01620B41-A605-0A46-8D2A-804E6F793653}"/>
                </a:ext>
              </a:extLst>
            </p:cNvPr>
            <p:cNvSpPr/>
            <p:nvPr/>
          </p:nvSpPr>
          <p:spPr>
            <a:xfrm>
              <a:off x="5271889" y="2130425"/>
              <a:ext cx="171450" cy="146050"/>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6" name="Rectangle 75">
              <a:extLst>
                <a:ext uri="{FF2B5EF4-FFF2-40B4-BE49-F238E27FC236}">
                  <a16:creationId xmlns:a16="http://schemas.microsoft.com/office/drawing/2014/main" id="{462CF734-C13F-B74D-93BC-1035E4B6B20D}"/>
                </a:ext>
              </a:extLst>
            </p:cNvPr>
            <p:cNvSpPr/>
            <p:nvPr/>
          </p:nvSpPr>
          <p:spPr>
            <a:xfrm>
              <a:off x="5271889" y="2079129"/>
              <a:ext cx="171450" cy="54000"/>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7" name="Rectangle 241">
              <a:extLst>
                <a:ext uri="{FF2B5EF4-FFF2-40B4-BE49-F238E27FC236}">
                  <a16:creationId xmlns:a16="http://schemas.microsoft.com/office/drawing/2014/main" id="{747A0E19-FE74-B94F-8719-BFE118FFCC83}"/>
                </a:ext>
              </a:extLst>
            </p:cNvPr>
            <p:cNvSpPr>
              <a:spLocks noChangeArrowheads="1"/>
            </p:cNvSpPr>
            <p:nvPr/>
          </p:nvSpPr>
          <p:spPr bwMode="auto">
            <a:xfrm>
              <a:off x="5531388" y="3724238"/>
              <a:ext cx="267702"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T2N2n</a:t>
              </a:r>
            </a:p>
          </p:txBody>
        </p:sp>
        <p:sp>
          <p:nvSpPr>
            <p:cNvPr id="78" name="Rectangle 77">
              <a:extLst>
                <a:ext uri="{FF2B5EF4-FFF2-40B4-BE49-F238E27FC236}">
                  <a16:creationId xmlns:a16="http://schemas.microsoft.com/office/drawing/2014/main" id="{EF5AF003-DA52-1B47-969A-652F72949DFB}"/>
                </a:ext>
              </a:extLst>
            </p:cNvPr>
            <p:cNvSpPr/>
            <p:nvPr/>
          </p:nvSpPr>
          <p:spPr>
            <a:xfrm>
              <a:off x="5580112" y="2609850"/>
              <a:ext cx="171450" cy="10477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9" name="Rectangle 78">
              <a:extLst>
                <a:ext uri="{FF2B5EF4-FFF2-40B4-BE49-F238E27FC236}">
                  <a16:creationId xmlns:a16="http://schemas.microsoft.com/office/drawing/2014/main" id="{721694A3-A9D5-D243-B116-49B0538D6477}"/>
                </a:ext>
              </a:extLst>
            </p:cNvPr>
            <p:cNvSpPr/>
            <p:nvPr/>
          </p:nvSpPr>
          <p:spPr>
            <a:xfrm>
              <a:off x="5580112" y="2317750"/>
              <a:ext cx="171450" cy="29845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0" name="Rectangle 79">
              <a:extLst>
                <a:ext uri="{FF2B5EF4-FFF2-40B4-BE49-F238E27FC236}">
                  <a16:creationId xmlns:a16="http://schemas.microsoft.com/office/drawing/2014/main" id="{572990C6-664F-F641-B4C8-97FC0DA43194}"/>
                </a:ext>
              </a:extLst>
            </p:cNvPr>
            <p:cNvSpPr/>
            <p:nvPr/>
          </p:nvSpPr>
          <p:spPr>
            <a:xfrm>
              <a:off x="5580112" y="2181225"/>
              <a:ext cx="171450" cy="139700"/>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1" name="Rectangle 80">
              <a:extLst>
                <a:ext uri="{FF2B5EF4-FFF2-40B4-BE49-F238E27FC236}">
                  <a16:creationId xmlns:a16="http://schemas.microsoft.com/office/drawing/2014/main" id="{D879A303-6E4B-C94E-BA2D-47FAC93418C9}"/>
                </a:ext>
              </a:extLst>
            </p:cNvPr>
            <p:cNvSpPr/>
            <p:nvPr/>
          </p:nvSpPr>
          <p:spPr>
            <a:xfrm>
              <a:off x="5580112" y="2129929"/>
              <a:ext cx="171450" cy="54000"/>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2" name="Rectangle 241">
              <a:extLst>
                <a:ext uri="{FF2B5EF4-FFF2-40B4-BE49-F238E27FC236}">
                  <a16:creationId xmlns:a16="http://schemas.microsoft.com/office/drawing/2014/main" id="{A21A17D0-C4FB-9644-A78F-9E5E18B081A0}"/>
                </a:ext>
              </a:extLst>
            </p:cNvPr>
            <p:cNvSpPr>
              <a:spLocks noChangeArrowheads="1"/>
            </p:cNvSpPr>
            <p:nvPr/>
          </p:nvSpPr>
          <p:spPr bwMode="auto">
            <a:xfrm>
              <a:off x="5843678" y="3724238"/>
              <a:ext cx="267702"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T4N1b</a:t>
              </a:r>
            </a:p>
          </p:txBody>
        </p:sp>
        <p:sp>
          <p:nvSpPr>
            <p:cNvPr id="83" name="Rectangle 82">
              <a:extLst>
                <a:ext uri="{FF2B5EF4-FFF2-40B4-BE49-F238E27FC236}">
                  <a16:creationId xmlns:a16="http://schemas.microsoft.com/office/drawing/2014/main" id="{5519AB14-44DC-804C-94D5-5CB9E14C2AF6}"/>
                </a:ext>
              </a:extLst>
            </p:cNvPr>
            <p:cNvSpPr/>
            <p:nvPr/>
          </p:nvSpPr>
          <p:spPr>
            <a:xfrm>
              <a:off x="5892403" y="2768600"/>
              <a:ext cx="171450" cy="88899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4" name="Rectangle 83">
              <a:extLst>
                <a:ext uri="{FF2B5EF4-FFF2-40B4-BE49-F238E27FC236}">
                  <a16:creationId xmlns:a16="http://schemas.microsoft.com/office/drawing/2014/main" id="{16FD2A8D-A89E-A143-B9A2-025763D94A05}"/>
                </a:ext>
              </a:extLst>
            </p:cNvPr>
            <p:cNvSpPr/>
            <p:nvPr/>
          </p:nvSpPr>
          <p:spPr>
            <a:xfrm>
              <a:off x="5892403" y="2460626"/>
              <a:ext cx="171450" cy="30797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5" name="Rectangle 84">
              <a:extLst>
                <a:ext uri="{FF2B5EF4-FFF2-40B4-BE49-F238E27FC236}">
                  <a16:creationId xmlns:a16="http://schemas.microsoft.com/office/drawing/2014/main" id="{B4C4B30A-89A9-CE4D-9899-1BEBCD46F82C}"/>
                </a:ext>
              </a:extLst>
            </p:cNvPr>
            <p:cNvSpPr/>
            <p:nvPr/>
          </p:nvSpPr>
          <p:spPr>
            <a:xfrm>
              <a:off x="5892403" y="2320924"/>
              <a:ext cx="171450" cy="136525"/>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6" name="Rectangle 85">
              <a:extLst>
                <a:ext uri="{FF2B5EF4-FFF2-40B4-BE49-F238E27FC236}">
                  <a16:creationId xmlns:a16="http://schemas.microsoft.com/office/drawing/2014/main" id="{28ECD7B8-25C8-F74B-8833-E50DB154D0AB}"/>
                </a:ext>
              </a:extLst>
            </p:cNvPr>
            <p:cNvSpPr/>
            <p:nvPr/>
          </p:nvSpPr>
          <p:spPr>
            <a:xfrm>
              <a:off x="5892403" y="2263279"/>
              <a:ext cx="171450" cy="61200"/>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7" name="Rectangle 241">
              <a:extLst>
                <a:ext uri="{FF2B5EF4-FFF2-40B4-BE49-F238E27FC236}">
                  <a16:creationId xmlns:a16="http://schemas.microsoft.com/office/drawing/2014/main" id="{979E95D5-F3F8-2448-BA9C-2E256256BD3F}"/>
                </a:ext>
              </a:extLst>
            </p:cNvPr>
            <p:cNvSpPr>
              <a:spLocks noChangeArrowheads="1"/>
            </p:cNvSpPr>
            <p:nvPr/>
          </p:nvSpPr>
          <p:spPr bwMode="auto">
            <a:xfrm>
              <a:off x="6152919" y="3724238"/>
              <a:ext cx="267702"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T3N2b</a:t>
              </a:r>
            </a:p>
          </p:txBody>
        </p:sp>
        <p:sp>
          <p:nvSpPr>
            <p:cNvPr id="88" name="Rectangle 87">
              <a:extLst>
                <a:ext uri="{FF2B5EF4-FFF2-40B4-BE49-F238E27FC236}">
                  <a16:creationId xmlns:a16="http://schemas.microsoft.com/office/drawing/2014/main" id="{B676F08B-13B1-1B45-8B4E-D1D32B02C401}"/>
                </a:ext>
              </a:extLst>
            </p:cNvPr>
            <p:cNvSpPr/>
            <p:nvPr/>
          </p:nvSpPr>
          <p:spPr>
            <a:xfrm>
              <a:off x="6201643" y="2955924"/>
              <a:ext cx="171450" cy="70167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9" name="Rectangle 88">
              <a:extLst>
                <a:ext uri="{FF2B5EF4-FFF2-40B4-BE49-F238E27FC236}">
                  <a16:creationId xmlns:a16="http://schemas.microsoft.com/office/drawing/2014/main" id="{B5A59945-2832-E744-8E69-09E592DD5321}"/>
                </a:ext>
              </a:extLst>
            </p:cNvPr>
            <p:cNvSpPr/>
            <p:nvPr/>
          </p:nvSpPr>
          <p:spPr>
            <a:xfrm>
              <a:off x="6201643" y="2651124"/>
              <a:ext cx="171450" cy="304801"/>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0" name="Rectangle 89">
              <a:extLst>
                <a:ext uri="{FF2B5EF4-FFF2-40B4-BE49-F238E27FC236}">
                  <a16:creationId xmlns:a16="http://schemas.microsoft.com/office/drawing/2014/main" id="{F3F5E6EE-EFDC-A54B-BF76-B9452AE314FA}"/>
                </a:ext>
              </a:extLst>
            </p:cNvPr>
            <p:cNvSpPr/>
            <p:nvPr/>
          </p:nvSpPr>
          <p:spPr>
            <a:xfrm>
              <a:off x="6201643" y="2498725"/>
              <a:ext cx="171450" cy="152399"/>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1" name="Rectangle 90">
              <a:extLst>
                <a:ext uri="{FF2B5EF4-FFF2-40B4-BE49-F238E27FC236}">
                  <a16:creationId xmlns:a16="http://schemas.microsoft.com/office/drawing/2014/main" id="{5D31F922-9029-E04B-93FB-10605E6F7DA7}"/>
                </a:ext>
              </a:extLst>
            </p:cNvPr>
            <p:cNvSpPr/>
            <p:nvPr/>
          </p:nvSpPr>
          <p:spPr>
            <a:xfrm>
              <a:off x="6201643" y="2437904"/>
              <a:ext cx="171450" cy="61200"/>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2" name="Rectangle 241">
              <a:extLst>
                <a:ext uri="{FF2B5EF4-FFF2-40B4-BE49-F238E27FC236}">
                  <a16:creationId xmlns:a16="http://schemas.microsoft.com/office/drawing/2014/main" id="{5CADBBCB-00AC-1448-80D6-7809396C2729}"/>
                </a:ext>
              </a:extLst>
            </p:cNvPr>
            <p:cNvSpPr>
              <a:spLocks noChangeArrowheads="1"/>
            </p:cNvSpPr>
            <p:nvPr/>
          </p:nvSpPr>
          <p:spPr bwMode="auto">
            <a:xfrm>
              <a:off x="6460000" y="3724238"/>
              <a:ext cx="267702"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T4N2a</a:t>
              </a:r>
            </a:p>
          </p:txBody>
        </p:sp>
        <p:sp>
          <p:nvSpPr>
            <p:cNvPr id="93" name="Rectangle 92">
              <a:extLst>
                <a:ext uri="{FF2B5EF4-FFF2-40B4-BE49-F238E27FC236}">
                  <a16:creationId xmlns:a16="http://schemas.microsoft.com/office/drawing/2014/main" id="{692D7565-04D2-5C45-B93C-34E7703946C4}"/>
                </a:ext>
              </a:extLst>
            </p:cNvPr>
            <p:cNvSpPr/>
            <p:nvPr/>
          </p:nvSpPr>
          <p:spPr>
            <a:xfrm>
              <a:off x="6508725" y="3016250"/>
              <a:ext cx="171450" cy="64134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4" name="Rectangle 93">
              <a:extLst>
                <a:ext uri="{FF2B5EF4-FFF2-40B4-BE49-F238E27FC236}">
                  <a16:creationId xmlns:a16="http://schemas.microsoft.com/office/drawing/2014/main" id="{542C9D9B-1B6F-8F49-9421-08330AE30523}"/>
                </a:ext>
              </a:extLst>
            </p:cNvPr>
            <p:cNvSpPr/>
            <p:nvPr/>
          </p:nvSpPr>
          <p:spPr>
            <a:xfrm>
              <a:off x="6508725" y="2705100"/>
              <a:ext cx="171450" cy="311153"/>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5" name="Rectangle 94">
              <a:extLst>
                <a:ext uri="{FF2B5EF4-FFF2-40B4-BE49-F238E27FC236}">
                  <a16:creationId xmlns:a16="http://schemas.microsoft.com/office/drawing/2014/main" id="{F0648A02-1675-2B4D-AC59-4ADFDE5C2AFE}"/>
                </a:ext>
              </a:extLst>
            </p:cNvPr>
            <p:cNvSpPr/>
            <p:nvPr/>
          </p:nvSpPr>
          <p:spPr>
            <a:xfrm>
              <a:off x="6508725" y="2552700"/>
              <a:ext cx="171450" cy="146049"/>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6" name="Rectangle 95">
              <a:extLst>
                <a:ext uri="{FF2B5EF4-FFF2-40B4-BE49-F238E27FC236}">
                  <a16:creationId xmlns:a16="http://schemas.microsoft.com/office/drawing/2014/main" id="{697CDBB2-4987-954D-8530-CFAA51EB33B1}"/>
                </a:ext>
              </a:extLst>
            </p:cNvPr>
            <p:cNvSpPr/>
            <p:nvPr/>
          </p:nvSpPr>
          <p:spPr>
            <a:xfrm>
              <a:off x="6508725" y="2495054"/>
              <a:ext cx="171450" cy="64800"/>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7" name="Rectangle 241">
              <a:extLst>
                <a:ext uri="{FF2B5EF4-FFF2-40B4-BE49-F238E27FC236}">
                  <a16:creationId xmlns:a16="http://schemas.microsoft.com/office/drawing/2014/main" id="{729546C6-8528-2E49-9BC9-7B33C327C27E}"/>
                </a:ext>
              </a:extLst>
            </p:cNvPr>
            <p:cNvSpPr>
              <a:spLocks noChangeArrowheads="1"/>
            </p:cNvSpPr>
            <p:nvPr/>
          </p:nvSpPr>
          <p:spPr bwMode="auto">
            <a:xfrm>
              <a:off x="6767083" y="3724238"/>
              <a:ext cx="267702"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T4N2b</a:t>
              </a:r>
            </a:p>
          </p:txBody>
        </p:sp>
        <p:sp>
          <p:nvSpPr>
            <p:cNvPr id="98" name="Rectangle 97">
              <a:extLst>
                <a:ext uri="{FF2B5EF4-FFF2-40B4-BE49-F238E27FC236}">
                  <a16:creationId xmlns:a16="http://schemas.microsoft.com/office/drawing/2014/main" id="{CC1A1551-AD50-A749-92FF-5630B601C0A0}"/>
                </a:ext>
              </a:extLst>
            </p:cNvPr>
            <p:cNvSpPr/>
            <p:nvPr/>
          </p:nvSpPr>
          <p:spPr>
            <a:xfrm>
              <a:off x="6815807" y="3327400"/>
              <a:ext cx="171450" cy="33019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9" name="Rectangle 98">
              <a:extLst>
                <a:ext uri="{FF2B5EF4-FFF2-40B4-BE49-F238E27FC236}">
                  <a16:creationId xmlns:a16="http://schemas.microsoft.com/office/drawing/2014/main" id="{C0BCFD88-3401-594B-ABDD-24BAF2E76D76}"/>
                </a:ext>
              </a:extLst>
            </p:cNvPr>
            <p:cNvSpPr/>
            <p:nvPr/>
          </p:nvSpPr>
          <p:spPr>
            <a:xfrm>
              <a:off x="6815807" y="3060700"/>
              <a:ext cx="171450" cy="269875"/>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0" name="Rectangle 99">
              <a:extLst>
                <a:ext uri="{FF2B5EF4-FFF2-40B4-BE49-F238E27FC236}">
                  <a16:creationId xmlns:a16="http://schemas.microsoft.com/office/drawing/2014/main" id="{81FE097F-807C-C042-B31C-3C4830447D18}"/>
                </a:ext>
              </a:extLst>
            </p:cNvPr>
            <p:cNvSpPr/>
            <p:nvPr/>
          </p:nvSpPr>
          <p:spPr>
            <a:xfrm>
              <a:off x="6815807" y="2908301"/>
              <a:ext cx="171450" cy="155574"/>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1" name="Rectangle 100">
              <a:extLst>
                <a:ext uri="{FF2B5EF4-FFF2-40B4-BE49-F238E27FC236}">
                  <a16:creationId xmlns:a16="http://schemas.microsoft.com/office/drawing/2014/main" id="{603221FE-9AAA-D549-887A-D57E4E8B3550}"/>
                </a:ext>
              </a:extLst>
            </p:cNvPr>
            <p:cNvSpPr/>
            <p:nvPr/>
          </p:nvSpPr>
          <p:spPr>
            <a:xfrm>
              <a:off x="6815807" y="2850654"/>
              <a:ext cx="171450" cy="68400"/>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0" name="Connecteur droit 19">
              <a:extLst>
                <a:ext uri="{FF2B5EF4-FFF2-40B4-BE49-F238E27FC236}">
                  <a16:creationId xmlns:a16="http://schemas.microsoft.com/office/drawing/2014/main" id="{F8A9A5D1-33E7-1D4A-BAF3-50CE56A04EB0}"/>
                </a:ext>
              </a:extLst>
            </p:cNvPr>
            <p:cNvCxnSpPr>
              <a:cxnSpLocks/>
            </p:cNvCxnSpPr>
            <p:nvPr/>
          </p:nvCxnSpPr>
          <p:spPr>
            <a:xfrm>
              <a:off x="2140068" y="3656812"/>
              <a:ext cx="4924307"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Rectangle 241">
              <a:extLst>
                <a:ext uri="{FF2B5EF4-FFF2-40B4-BE49-F238E27FC236}">
                  <a16:creationId xmlns:a16="http://schemas.microsoft.com/office/drawing/2014/main" id="{9915A3D2-0BDA-7F45-AB73-CB60BE906CCF}"/>
                </a:ext>
              </a:extLst>
            </p:cNvPr>
            <p:cNvSpPr>
              <a:spLocks noChangeArrowheads="1"/>
            </p:cNvSpPr>
            <p:nvPr/>
          </p:nvSpPr>
          <p:spPr bwMode="auto">
            <a:xfrm>
              <a:off x="2191688" y="2646164"/>
              <a:ext cx="174728"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79,6</a:t>
              </a:r>
            </a:p>
          </p:txBody>
        </p:sp>
        <p:sp>
          <p:nvSpPr>
            <p:cNvPr id="114" name="Rectangle 241">
              <a:extLst>
                <a:ext uri="{FF2B5EF4-FFF2-40B4-BE49-F238E27FC236}">
                  <a16:creationId xmlns:a16="http://schemas.microsoft.com/office/drawing/2014/main" id="{7D7E52A7-1960-C847-954D-4BFCF098974E}"/>
                </a:ext>
              </a:extLst>
            </p:cNvPr>
            <p:cNvSpPr>
              <a:spLocks noChangeArrowheads="1"/>
            </p:cNvSpPr>
            <p:nvPr/>
          </p:nvSpPr>
          <p:spPr bwMode="auto">
            <a:xfrm>
              <a:off x="2216535" y="1635646"/>
              <a:ext cx="125035"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5,6</a:t>
              </a:r>
            </a:p>
          </p:txBody>
        </p:sp>
        <p:sp>
          <p:nvSpPr>
            <p:cNvPr id="115" name="Rectangle 241">
              <a:extLst>
                <a:ext uri="{FF2B5EF4-FFF2-40B4-BE49-F238E27FC236}">
                  <a16:creationId xmlns:a16="http://schemas.microsoft.com/office/drawing/2014/main" id="{0A78165B-9A38-0C43-8FDD-B8072A628DB7}"/>
                </a:ext>
              </a:extLst>
            </p:cNvPr>
            <p:cNvSpPr>
              <a:spLocks noChangeArrowheads="1"/>
            </p:cNvSpPr>
            <p:nvPr/>
          </p:nvSpPr>
          <p:spPr bwMode="auto">
            <a:xfrm>
              <a:off x="2216536" y="1544588"/>
              <a:ext cx="125035"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2,3</a:t>
              </a:r>
            </a:p>
          </p:txBody>
        </p:sp>
        <p:sp>
          <p:nvSpPr>
            <p:cNvPr id="116" name="Rectangle 241">
              <a:extLst>
                <a:ext uri="{FF2B5EF4-FFF2-40B4-BE49-F238E27FC236}">
                  <a16:creationId xmlns:a16="http://schemas.microsoft.com/office/drawing/2014/main" id="{BA50C131-F699-9F4B-9B6E-25996900BD4C}"/>
                </a:ext>
              </a:extLst>
            </p:cNvPr>
            <p:cNvSpPr>
              <a:spLocks noChangeArrowheads="1"/>
            </p:cNvSpPr>
            <p:nvPr/>
          </p:nvSpPr>
          <p:spPr bwMode="auto">
            <a:xfrm>
              <a:off x="2216537" y="1440830"/>
              <a:ext cx="125035"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1"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0,8</a:t>
              </a:r>
            </a:p>
          </p:txBody>
        </p:sp>
        <p:sp>
          <p:nvSpPr>
            <p:cNvPr id="117" name="Rectangle 241">
              <a:extLst>
                <a:ext uri="{FF2B5EF4-FFF2-40B4-BE49-F238E27FC236}">
                  <a16:creationId xmlns:a16="http://schemas.microsoft.com/office/drawing/2014/main" id="{C339DCF0-7EA6-F346-8EDA-9AC993CA7172}"/>
                </a:ext>
              </a:extLst>
            </p:cNvPr>
            <p:cNvSpPr>
              <a:spLocks noChangeArrowheads="1"/>
            </p:cNvSpPr>
            <p:nvPr/>
          </p:nvSpPr>
          <p:spPr bwMode="auto">
            <a:xfrm>
              <a:off x="2505406" y="2681089"/>
              <a:ext cx="174728"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76,8</a:t>
              </a:r>
            </a:p>
          </p:txBody>
        </p:sp>
        <p:sp>
          <p:nvSpPr>
            <p:cNvPr id="118" name="Rectangle 241">
              <a:extLst>
                <a:ext uri="{FF2B5EF4-FFF2-40B4-BE49-F238E27FC236}">
                  <a16:creationId xmlns:a16="http://schemas.microsoft.com/office/drawing/2014/main" id="{9A83FE71-EA2D-BD4D-9F26-E3701A4A9867}"/>
                </a:ext>
              </a:extLst>
            </p:cNvPr>
            <p:cNvSpPr>
              <a:spLocks noChangeArrowheads="1"/>
            </p:cNvSpPr>
            <p:nvPr/>
          </p:nvSpPr>
          <p:spPr bwMode="auto">
            <a:xfrm>
              <a:off x="2530254" y="1686446"/>
              <a:ext cx="125035"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6,3</a:t>
              </a:r>
            </a:p>
          </p:txBody>
        </p:sp>
        <p:sp>
          <p:nvSpPr>
            <p:cNvPr id="119" name="Rectangle 241">
              <a:extLst>
                <a:ext uri="{FF2B5EF4-FFF2-40B4-BE49-F238E27FC236}">
                  <a16:creationId xmlns:a16="http://schemas.microsoft.com/office/drawing/2014/main" id="{40A9E267-ACC8-304A-8FED-7397CFDE29E7}"/>
                </a:ext>
              </a:extLst>
            </p:cNvPr>
            <p:cNvSpPr>
              <a:spLocks noChangeArrowheads="1"/>
            </p:cNvSpPr>
            <p:nvPr/>
          </p:nvSpPr>
          <p:spPr bwMode="auto">
            <a:xfrm>
              <a:off x="2530254" y="1589038"/>
              <a:ext cx="125035"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2,6</a:t>
              </a:r>
            </a:p>
          </p:txBody>
        </p:sp>
        <p:sp>
          <p:nvSpPr>
            <p:cNvPr id="120" name="Rectangle 241">
              <a:extLst>
                <a:ext uri="{FF2B5EF4-FFF2-40B4-BE49-F238E27FC236}">
                  <a16:creationId xmlns:a16="http://schemas.microsoft.com/office/drawing/2014/main" id="{CFF5DA5D-44DF-374B-9203-C4372E3F11BA}"/>
                </a:ext>
              </a:extLst>
            </p:cNvPr>
            <p:cNvSpPr>
              <a:spLocks noChangeArrowheads="1"/>
            </p:cNvSpPr>
            <p:nvPr/>
          </p:nvSpPr>
          <p:spPr bwMode="auto">
            <a:xfrm>
              <a:off x="2530255" y="1485280"/>
              <a:ext cx="125035"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1"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0,9</a:t>
              </a:r>
            </a:p>
          </p:txBody>
        </p:sp>
        <p:sp>
          <p:nvSpPr>
            <p:cNvPr id="121" name="Rectangle 241">
              <a:extLst>
                <a:ext uri="{FF2B5EF4-FFF2-40B4-BE49-F238E27FC236}">
                  <a16:creationId xmlns:a16="http://schemas.microsoft.com/office/drawing/2014/main" id="{63FC6B0D-2409-3C40-A14F-329963B5E90D}"/>
                </a:ext>
              </a:extLst>
            </p:cNvPr>
            <p:cNvSpPr>
              <a:spLocks noChangeArrowheads="1"/>
            </p:cNvSpPr>
            <p:nvPr/>
          </p:nvSpPr>
          <p:spPr bwMode="auto">
            <a:xfrm>
              <a:off x="2810330" y="2716014"/>
              <a:ext cx="174728"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74,1</a:t>
              </a:r>
            </a:p>
          </p:txBody>
        </p:sp>
        <p:sp>
          <p:nvSpPr>
            <p:cNvPr id="122" name="Rectangle 241">
              <a:extLst>
                <a:ext uri="{FF2B5EF4-FFF2-40B4-BE49-F238E27FC236}">
                  <a16:creationId xmlns:a16="http://schemas.microsoft.com/office/drawing/2014/main" id="{571D0E28-BFD4-E949-A42B-D17CB568BE25}"/>
                </a:ext>
              </a:extLst>
            </p:cNvPr>
            <p:cNvSpPr>
              <a:spLocks noChangeArrowheads="1"/>
            </p:cNvSpPr>
            <p:nvPr/>
          </p:nvSpPr>
          <p:spPr bwMode="auto">
            <a:xfrm>
              <a:off x="2872849" y="1756296"/>
              <a:ext cx="49693"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7</a:t>
              </a:r>
            </a:p>
          </p:txBody>
        </p:sp>
        <p:sp>
          <p:nvSpPr>
            <p:cNvPr id="123" name="Rectangle 241">
              <a:extLst>
                <a:ext uri="{FF2B5EF4-FFF2-40B4-BE49-F238E27FC236}">
                  <a16:creationId xmlns:a16="http://schemas.microsoft.com/office/drawing/2014/main" id="{C7DF0263-7A91-9540-A78E-38A1D9E53E14}"/>
                </a:ext>
              </a:extLst>
            </p:cNvPr>
            <p:cNvSpPr>
              <a:spLocks noChangeArrowheads="1"/>
            </p:cNvSpPr>
            <p:nvPr/>
          </p:nvSpPr>
          <p:spPr bwMode="auto">
            <a:xfrm>
              <a:off x="2835178" y="1636663"/>
              <a:ext cx="125035"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2,9</a:t>
              </a:r>
            </a:p>
          </p:txBody>
        </p:sp>
        <p:sp>
          <p:nvSpPr>
            <p:cNvPr id="124" name="Rectangle 241">
              <a:extLst>
                <a:ext uri="{FF2B5EF4-FFF2-40B4-BE49-F238E27FC236}">
                  <a16:creationId xmlns:a16="http://schemas.microsoft.com/office/drawing/2014/main" id="{E2B8E50A-11E6-B848-A99E-5941EBA83DF1}"/>
                </a:ext>
              </a:extLst>
            </p:cNvPr>
            <p:cNvSpPr>
              <a:spLocks noChangeArrowheads="1"/>
            </p:cNvSpPr>
            <p:nvPr/>
          </p:nvSpPr>
          <p:spPr bwMode="auto">
            <a:xfrm>
              <a:off x="2872850" y="1532905"/>
              <a:ext cx="49693"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1"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1</a:t>
              </a:r>
            </a:p>
          </p:txBody>
        </p:sp>
        <p:sp>
          <p:nvSpPr>
            <p:cNvPr id="125" name="Rectangle 241">
              <a:extLst>
                <a:ext uri="{FF2B5EF4-FFF2-40B4-BE49-F238E27FC236}">
                  <a16:creationId xmlns:a16="http://schemas.microsoft.com/office/drawing/2014/main" id="{D654016F-554D-4947-8610-3F09B0BFA47A}"/>
                </a:ext>
              </a:extLst>
            </p:cNvPr>
            <p:cNvSpPr>
              <a:spLocks noChangeArrowheads="1"/>
            </p:cNvSpPr>
            <p:nvPr/>
          </p:nvSpPr>
          <p:spPr bwMode="auto">
            <a:xfrm>
              <a:off x="3119570" y="2760464"/>
              <a:ext cx="174728"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70,7</a:t>
              </a:r>
            </a:p>
          </p:txBody>
        </p:sp>
        <p:sp>
          <p:nvSpPr>
            <p:cNvPr id="126" name="Rectangle 241">
              <a:extLst>
                <a:ext uri="{FF2B5EF4-FFF2-40B4-BE49-F238E27FC236}">
                  <a16:creationId xmlns:a16="http://schemas.microsoft.com/office/drawing/2014/main" id="{A83902A9-6556-3347-8B2F-9C2368E071B9}"/>
                </a:ext>
              </a:extLst>
            </p:cNvPr>
            <p:cNvSpPr>
              <a:spLocks noChangeArrowheads="1"/>
            </p:cNvSpPr>
            <p:nvPr/>
          </p:nvSpPr>
          <p:spPr bwMode="auto">
            <a:xfrm>
              <a:off x="3144419" y="1822971"/>
              <a:ext cx="125035"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7,7</a:t>
              </a:r>
            </a:p>
          </p:txBody>
        </p:sp>
        <p:sp>
          <p:nvSpPr>
            <p:cNvPr id="127" name="Rectangle 241">
              <a:extLst>
                <a:ext uri="{FF2B5EF4-FFF2-40B4-BE49-F238E27FC236}">
                  <a16:creationId xmlns:a16="http://schemas.microsoft.com/office/drawing/2014/main" id="{8C6F5AD6-9C23-8644-B94D-7A9BE19C037B}"/>
                </a:ext>
              </a:extLst>
            </p:cNvPr>
            <p:cNvSpPr>
              <a:spLocks noChangeArrowheads="1"/>
            </p:cNvSpPr>
            <p:nvPr/>
          </p:nvSpPr>
          <p:spPr bwMode="auto">
            <a:xfrm>
              <a:off x="3144419" y="1693813"/>
              <a:ext cx="125035"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3,2</a:t>
              </a:r>
            </a:p>
          </p:txBody>
        </p:sp>
        <p:sp>
          <p:nvSpPr>
            <p:cNvPr id="128" name="Rectangle 241">
              <a:extLst>
                <a:ext uri="{FF2B5EF4-FFF2-40B4-BE49-F238E27FC236}">
                  <a16:creationId xmlns:a16="http://schemas.microsoft.com/office/drawing/2014/main" id="{59B76376-8A52-2D45-BD00-EAE79DA22572}"/>
                </a:ext>
              </a:extLst>
            </p:cNvPr>
            <p:cNvSpPr>
              <a:spLocks noChangeArrowheads="1"/>
            </p:cNvSpPr>
            <p:nvPr/>
          </p:nvSpPr>
          <p:spPr bwMode="auto">
            <a:xfrm>
              <a:off x="3144420" y="1571005"/>
              <a:ext cx="125035"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1"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1,1</a:t>
              </a:r>
            </a:p>
          </p:txBody>
        </p:sp>
        <p:sp>
          <p:nvSpPr>
            <p:cNvPr id="129" name="Rectangle 241">
              <a:extLst>
                <a:ext uri="{FF2B5EF4-FFF2-40B4-BE49-F238E27FC236}">
                  <a16:creationId xmlns:a16="http://schemas.microsoft.com/office/drawing/2014/main" id="{5DFF826E-DB15-5646-A905-342357D2E4FE}"/>
                </a:ext>
              </a:extLst>
            </p:cNvPr>
            <p:cNvSpPr>
              <a:spLocks noChangeArrowheads="1"/>
            </p:cNvSpPr>
            <p:nvPr/>
          </p:nvSpPr>
          <p:spPr bwMode="auto">
            <a:xfrm>
              <a:off x="3426652" y="2827139"/>
              <a:ext cx="174728"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65,4</a:t>
              </a:r>
            </a:p>
          </p:txBody>
        </p:sp>
        <p:sp>
          <p:nvSpPr>
            <p:cNvPr id="130" name="Rectangle 241">
              <a:extLst>
                <a:ext uri="{FF2B5EF4-FFF2-40B4-BE49-F238E27FC236}">
                  <a16:creationId xmlns:a16="http://schemas.microsoft.com/office/drawing/2014/main" id="{0B3C2E28-2B25-0D4C-88E7-85A8093FAC81}"/>
                </a:ext>
              </a:extLst>
            </p:cNvPr>
            <p:cNvSpPr>
              <a:spLocks noChangeArrowheads="1"/>
            </p:cNvSpPr>
            <p:nvPr/>
          </p:nvSpPr>
          <p:spPr bwMode="auto">
            <a:xfrm>
              <a:off x="3451502" y="1943621"/>
              <a:ext cx="125035"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8,9</a:t>
              </a:r>
            </a:p>
          </p:txBody>
        </p:sp>
        <p:sp>
          <p:nvSpPr>
            <p:cNvPr id="131" name="Rectangle 241">
              <a:extLst>
                <a:ext uri="{FF2B5EF4-FFF2-40B4-BE49-F238E27FC236}">
                  <a16:creationId xmlns:a16="http://schemas.microsoft.com/office/drawing/2014/main" id="{4D1CE3A0-3704-9941-900A-BDEA27D558D9}"/>
                </a:ext>
              </a:extLst>
            </p:cNvPr>
            <p:cNvSpPr>
              <a:spLocks noChangeArrowheads="1"/>
            </p:cNvSpPr>
            <p:nvPr/>
          </p:nvSpPr>
          <p:spPr bwMode="auto">
            <a:xfrm>
              <a:off x="3451501" y="1789063"/>
              <a:ext cx="125035"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3,7</a:t>
              </a:r>
            </a:p>
          </p:txBody>
        </p:sp>
        <p:sp>
          <p:nvSpPr>
            <p:cNvPr id="132" name="Rectangle 241">
              <a:extLst>
                <a:ext uri="{FF2B5EF4-FFF2-40B4-BE49-F238E27FC236}">
                  <a16:creationId xmlns:a16="http://schemas.microsoft.com/office/drawing/2014/main" id="{E4734E5E-79E4-2A41-AA6E-7572F70BE84A}"/>
                </a:ext>
              </a:extLst>
            </p:cNvPr>
            <p:cNvSpPr>
              <a:spLocks noChangeArrowheads="1"/>
            </p:cNvSpPr>
            <p:nvPr/>
          </p:nvSpPr>
          <p:spPr bwMode="auto">
            <a:xfrm>
              <a:off x="3451502" y="1647205"/>
              <a:ext cx="125035"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1"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1,3</a:t>
              </a:r>
            </a:p>
          </p:txBody>
        </p:sp>
        <p:sp>
          <p:nvSpPr>
            <p:cNvPr id="133" name="Rectangle 241">
              <a:extLst>
                <a:ext uri="{FF2B5EF4-FFF2-40B4-BE49-F238E27FC236}">
                  <a16:creationId xmlns:a16="http://schemas.microsoft.com/office/drawing/2014/main" id="{C9809EE8-FCDE-3844-9A8B-8F02A7E24846}"/>
                </a:ext>
              </a:extLst>
            </p:cNvPr>
            <p:cNvSpPr>
              <a:spLocks noChangeArrowheads="1"/>
            </p:cNvSpPr>
            <p:nvPr/>
          </p:nvSpPr>
          <p:spPr bwMode="auto">
            <a:xfrm>
              <a:off x="3735198" y="2822167"/>
              <a:ext cx="174728"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65,2</a:t>
              </a:r>
            </a:p>
          </p:txBody>
        </p:sp>
        <p:sp>
          <p:nvSpPr>
            <p:cNvPr id="134" name="Rectangle 241">
              <a:extLst>
                <a:ext uri="{FF2B5EF4-FFF2-40B4-BE49-F238E27FC236}">
                  <a16:creationId xmlns:a16="http://schemas.microsoft.com/office/drawing/2014/main" id="{7CB38558-673E-8342-98C8-EE9CE4623415}"/>
                </a:ext>
              </a:extLst>
            </p:cNvPr>
            <p:cNvSpPr>
              <a:spLocks noChangeArrowheads="1"/>
            </p:cNvSpPr>
            <p:nvPr/>
          </p:nvSpPr>
          <p:spPr bwMode="auto">
            <a:xfrm>
              <a:off x="3760048" y="1948174"/>
              <a:ext cx="125035"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8,9</a:t>
              </a:r>
            </a:p>
          </p:txBody>
        </p:sp>
        <p:sp>
          <p:nvSpPr>
            <p:cNvPr id="135" name="Rectangle 241">
              <a:extLst>
                <a:ext uri="{FF2B5EF4-FFF2-40B4-BE49-F238E27FC236}">
                  <a16:creationId xmlns:a16="http://schemas.microsoft.com/office/drawing/2014/main" id="{EDC81D10-86F7-964F-9B5A-11C452B879D2}"/>
                </a:ext>
              </a:extLst>
            </p:cNvPr>
            <p:cNvSpPr>
              <a:spLocks noChangeArrowheads="1"/>
            </p:cNvSpPr>
            <p:nvPr/>
          </p:nvSpPr>
          <p:spPr bwMode="auto">
            <a:xfrm>
              <a:off x="3760047" y="1790441"/>
              <a:ext cx="125035"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3,8</a:t>
              </a:r>
            </a:p>
          </p:txBody>
        </p:sp>
        <p:sp>
          <p:nvSpPr>
            <p:cNvPr id="136" name="Rectangle 241">
              <a:extLst>
                <a:ext uri="{FF2B5EF4-FFF2-40B4-BE49-F238E27FC236}">
                  <a16:creationId xmlns:a16="http://schemas.microsoft.com/office/drawing/2014/main" id="{DB3201F5-3A22-BB42-B1E5-DD4D3C204E2F}"/>
                </a:ext>
              </a:extLst>
            </p:cNvPr>
            <p:cNvSpPr>
              <a:spLocks noChangeArrowheads="1"/>
            </p:cNvSpPr>
            <p:nvPr/>
          </p:nvSpPr>
          <p:spPr bwMode="auto">
            <a:xfrm>
              <a:off x="3760048" y="1654933"/>
              <a:ext cx="125035"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1"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1,3</a:t>
              </a:r>
            </a:p>
          </p:txBody>
        </p:sp>
        <p:sp>
          <p:nvSpPr>
            <p:cNvPr id="137" name="Rectangle 241">
              <a:extLst>
                <a:ext uri="{FF2B5EF4-FFF2-40B4-BE49-F238E27FC236}">
                  <a16:creationId xmlns:a16="http://schemas.microsoft.com/office/drawing/2014/main" id="{739A184E-0443-1B42-893E-88E8C4581F49}"/>
                </a:ext>
              </a:extLst>
            </p:cNvPr>
            <p:cNvSpPr>
              <a:spLocks noChangeArrowheads="1"/>
            </p:cNvSpPr>
            <p:nvPr/>
          </p:nvSpPr>
          <p:spPr bwMode="auto">
            <a:xfrm>
              <a:off x="4041428" y="2870930"/>
              <a:ext cx="174728"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61,2</a:t>
              </a:r>
            </a:p>
          </p:txBody>
        </p:sp>
        <p:sp>
          <p:nvSpPr>
            <p:cNvPr id="138" name="Rectangle 241">
              <a:extLst>
                <a:ext uri="{FF2B5EF4-FFF2-40B4-BE49-F238E27FC236}">
                  <a16:creationId xmlns:a16="http://schemas.microsoft.com/office/drawing/2014/main" id="{FF6DB797-05AD-3044-A4B5-70AA09C13E9D}"/>
                </a:ext>
              </a:extLst>
            </p:cNvPr>
            <p:cNvSpPr>
              <a:spLocks noChangeArrowheads="1"/>
            </p:cNvSpPr>
            <p:nvPr/>
          </p:nvSpPr>
          <p:spPr bwMode="auto">
            <a:xfrm>
              <a:off x="4066279" y="2025512"/>
              <a:ext cx="125035"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9,7</a:t>
              </a:r>
            </a:p>
          </p:txBody>
        </p:sp>
        <p:sp>
          <p:nvSpPr>
            <p:cNvPr id="139" name="Rectangle 241">
              <a:extLst>
                <a:ext uri="{FF2B5EF4-FFF2-40B4-BE49-F238E27FC236}">
                  <a16:creationId xmlns:a16="http://schemas.microsoft.com/office/drawing/2014/main" id="{77A3FD75-BC55-B04F-B497-ADA0FCC33BE4}"/>
                </a:ext>
              </a:extLst>
            </p:cNvPr>
            <p:cNvSpPr>
              <a:spLocks noChangeArrowheads="1"/>
            </p:cNvSpPr>
            <p:nvPr/>
          </p:nvSpPr>
          <p:spPr bwMode="auto">
            <a:xfrm>
              <a:off x="4066278" y="1861429"/>
              <a:ext cx="125035"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4,1</a:t>
              </a:r>
            </a:p>
          </p:txBody>
        </p:sp>
        <p:sp>
          <p:nvSpPr>
            <p:cNvPr id="140" name="Rectangle 241">
              <a:extLst>
                <a:ext uri="{FF2B5EF4-FFF2-40B4-BE49-F238E27FC236}">
                  <a16:creationId xmlns:a16="http://schemas.microsoft.com/office/drawing/2014/main" id="{D9535023-2ED7-7546-8C2F-3905E23AF852}"/>
                </a:ext>
              </a:extLst>
            </p:cNvPr>
            <p:cNvSpPr>
              <a:spLocks noChangeArrowheads="1"/>
            </p:cNvSpPr>
            <p:nvPr/>
          </p:nvSpPr>
          <p:spPr bwMode="auto">
            <a:xfrm>
              <a:off x="4066278" y="1716396"/>
              <a:ext cx="125035"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1"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1,4</a:t>
              </a:r>
            </a:p>
          </p:txBody>
        </p:sp>
        <p:sp>
          <p:nvSpPr>
            <p:cNvPr id="141" name="Rectangle 241">
              <a:extLst>
                <a:ext uri="{FF2B5EF4-FFF2-40B4-BE49-F238E27FC236}">
                  <a16:creationId xmlns:a16="http://schemas.microsoft.com/office/drawing/2014/main" id="{68784706-D061-4847-8B1C-94C9B59F3C20}"/>
                </a:ext>
              </a:extLst>
            </p:cNvPr>
            <p:cNvSpPr>
              <a:spLocks noChangeArrowheads="1"/>
            </p:cNvSpPr>
            <p:nvPr/>
          </p:nvSpPr>
          <p:spPr bwMode="auto">
            <a:xfrm>
              <a:off x="4355976" y="2914714"/>
              <a:ext cx="174728"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57,6</a:t>
              </a:r>
            </a:p>
          </p:txBody>
        </p:sp>
        <p:sp>
          <p:nvSpPr>
            <p:cNvPr id="142" name="Rectangle 241">
              <a:extLst>
                <a:ext uri="{FF2B5EF4-FFF2-40B4-BE49-F238E27FC236}">
                  <a16:creationId xmlns:a16="http://schemas.microsoft.com/office/drawing/2014/main" id="{6D2C8698-B4C7-9542-93A8-B86A61BDA164}"/>
                </a:ext>
              </a:extLst>
            </p:cNvPr>
            <p:cNvSpPr>
              <a:spLocks noChangeArrowheads="1"/>
            </p:cNvSpPr>
            <p:nvPr/>
          </p:nvSpPr>
          <p:spPr bwMode="auto">
            <a:xfrm>
              <a:off x="4355981" y="2097871"/>
              <a:ext cx="174728"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10,4</a:t>
              </a:r>
            </a:p>
          </p:txBody>
        </p:sp>
        <p:sp>
          <p:nvSpPr>
            <p:cNvPr id="143" name="Rectangle 241">
              <a:extLst>
                <a:ext uri="{FF2B5EF4-FFF2-40B4-BE49-F238E27FC236}">
                  <a16:creationId xmlns:a16="http://schemas.microsoft.com/office/drawing/2014/main" id="{116E1B40-10A6-0D4E-A612-B80386DB7ACA}"/>
                </a:ext>
              </a:extLst>
            </p:cNvPr>
            <p:cNvSpPr>
              <a:spLocks noChangeArrowheads="1"/>
            </p:cNvSpPr>
            <p:nvPr/>
          </p:nvSpPr>
          <p:spPr bwMode="auto">
            <a:xfrm>
              <a:off x="4380826" y="1930613"/>
              <a:ext cx="125035"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4,5</a:t>
              </a:r>
            </a:p>
          </p:txBody>
        </p:sp>
        <p:sp>
          <p:nvSpPr>
            <p:cNvPr id="144" name="Rectangle 241">
              <a:extLst>
                <a:ext uri="{FF2B5EF4-FFF2-40B4-BE49-F238E27FC236}">
                  <a16:creationId xmlns:a16="http://schemas.microsoft.com/office/drawing/2014/main" id="{1420D320-515B-6947-9690-3E877511B3DC}"/>
                </a:ext>
              </a:extLst>
            </p:cNvPr>
            <p:cNvSpPr>
              <a:spLocks noChangeArrowheads="1"/>
            </p:cNvSpPr>
            <p:nvPr/>
          </p:nvSpPr>
          <p:spPr bwMode="auto">
            <a:xfrm>
              <a:off x="4380826" y="1779230"/>
              <a:ext cx="125035"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1"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1,5</a:t>
              </a:r>
            </a:p>
          </p:txBody>
        </p:sp>
        <p:sp>
          <p:nvSpPr>
            <p:cNvPr id="145" name="Rectangle 241">
              <a:extLst>
                <a:ext uri="{FF2B5EF4-FFF2-40B4-BE49-F238E27FC236}">
                  <a16:creationId xmlns:a16="http://schemas.microsoft.com/office/drawing/2014/main" id="{8750D83F-F2BB-D745-8D75-E3BA478F8E8A}"/>
                </a:ext>
              </a:extLst>
            </p:cNvPr>
            <p:cNvSpPr>
              <a:spLocks noChangeArrowheads="1"/>
            </p:cNvSpPr>
            <p:nvPr/>
          </p:nvSpPr>
          <p:spPr bwMode="auto">
            <a:xfrm>
              <a:off x="4657655" y="3016452"/>
              <a:ext cx="174728"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48,6</a:t>
              </a:r>
            </a:p>
          </p:txBody>
        </p:sp>
        <p:sp>
          <p:nvSpPr>
            <p:cNvPr id="146" name="Rectangle 241">
              <a:extLst>
                <a:ext uri="{FF2B5EF4-FFF2-40B4-BE49-F238E27FC236}">
                  <a16:creationId xmlns:a16="http://schemas.microsoft.com/office/drawing/2014/main" id="{62F1F5E7-FC42-F149-A71C-06CB95D8948F}"/>
                </a:ext>
              </a:extLst>
            </p:cNvPr>
            <p:cNvSpPr>
              <a:spLocks noChangeArrowheads="1"/>
            </p:cNvSpPr>
            <p:nvPr/>
          </p:nvSpPr>
          <p:spPr bwMode="auto">
            <a:xfrm>
              <a:off x="4657660" y="2304384"/>
              <a:ext cx="174728"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11,7</a:t>
              </a:r>
            </a:p>
          </p:txBody>
        </p:sp>
        <p:sp>
          <p:nvSpPr>
            <p:cNvPr id="147" name="Rectangle 241">
              <a:extLst>
                <a:ext uri="{FF2B5EF4-FFF2-40B4-BE49-F238E27FC236}">
                  <a16:creationId xmlns:a16="http://schemas.microsoft.com/office/drawing/2014/main" id="{FEEE758E-8982-CB42-A7B9-DEE39C73D339}"/>
                </a:ext>
              </a:extLst>
            </p:cNvPr>
            <p:cNvSpPr>
              <a:spLocks noChangeArrowheads="1"/>
            </p:cNvSpPr>
            <p:nvPr/>
          </p:nvSpPr>
          <p:spPr bwMode="auto">
            <a:xfrm>
              <a:off x="4682506" y="2111726"/>
              <a:ext cx="125035"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5,3</a:t>
              </a:r>
            </a:p>
          </p:txBody>
        </p:sp>
        <p:sp>
          <p:nvSpPr>
            <p:cNvPr id="148" name="Rectangle 241">
              <a:extLst>
                <a:ext uri="{FF2B5EF4-FFF2-40B4-BE49-F238E27FC236}">
                  <a16:creationId xmlns:a16="http://schemas.microsoft.com/office/drawing/2014/main" id="{9F165F92-496C-9141-AA61-AB6DD28A6E95}"/>
                </a:ext>
              </a:extLst>
            </p:cNvPr>
            <p:cNvSpPr>
              <a:spLocks noChangeArrowheads="1"/>
            </p:cNvSpPr>
            <p:nvPr/>
          </p:nvSpPr>
          <p:spPr bwMode="auto">
            <a:xfrm>
              <a:off x="4682505" y="1938118"/>
              <a:ext cx="125035"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1"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1,8</a:t>
              </a:r>
            </a:p>
          </p:txBody>
        </p:sp>
        <p:sp>
          <p:nvSpPr>
            <p:cNvPr id="149" name="Rectangle 241">
              <a:extLst>
                <a:ext uri="{FF2B5EF4-FFF2-40B4-BE49-F238E27FC236}">
                  <a16:creationId xmlns:a16="http://schemas.microsoft.com/office/drawing/2014/main" id="{96EE88EC-2188-3F49-8FE7-D53EBD23DE4E}"/>
                </a:ext>
              </a:extLst>
            </p:cNvPr>
            <p:cNvSpPr>
              <a:spLocks noChangeArrowheads="1"/>
            </p:cNvSpPr>
            <p:nvPr/>
          </p:nvSpPr>
          <p:spPr bwMode="auto">
            <a:xfrm>
              <a:off x="4963884" y="3041094"/>
              <a:ext cx="174728"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46,6</a:t>
              </a:r>
            </a:p>
          </p:txBody>
        </p:sp>
        <p:sp>
          <p:nvSpPr>
            <p:cNvPr id="150" name="Rectangle 241">
              <a:extLst>
                <a:ext uri="{FF2B5EF4-FFF2-40B4-BE49-F238E27FC236}">
                  <a16:creationId xmlns:a16="http://schemas.microsoft.com/office/drawing/2014/main" id="{6A21F8ED-8294-0340-B810-0F993765D2FD}"/>
                </a:ext>
              </a:extLst>
            </p:cNvPr>
            <p:cNvSpPr>
              <a:spLocks noChangeArrowheads="1"/>
            </p:cNvSpPr>
            <p:nvPr/>
          </p:nvSpPr>
          <p:spPr bwMode="auto">
            <a:xfrm>
              <a:off x="5001559" y="2351251"/>
              <a:ext cx="99387"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12</a:t>
              </a:r>
            </a:p>
          </p:txBody>
        </p:sp>
        <p:sp>
          <p:nvSpPr>
            <p:cNvPr id="151" name="Rectangle 241">
              <a:extLst>
                <a:ext uri="{FF2B5EF4-FFF2-40B4-BE49-F238E27FC236}">
                  <a16:creationId xmlns:a16="http://schemas.microsoft.com/office/drawing/2014/main" id="{1EBC2A3E-1969-FC40-9DA3-46DCBB0CEECB}"/>
                </a:ext>
              </a:extLst>
            </p:cNvPr>
            <p:cNvSpPr>
              <a:spLocks noChangeArrowheads="1"/>
            </p:cNvSpPr>
            <p:nvPr/>
          </p:nvSpPr>
          <p:spPr bwMode="auto">
            <a:xfrm>
              <a:off x="4988735" y="2142718"/>
              <a:ext cx="125035"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5,4</a:t>
              </a:r>
            </a:p>
          </p:txBody>
        </p:sp>
        <p:sp>
          <p:nvSpPr>
            <p:cNvPr id="152" name="Rectangle 241">
              <a:extLst>
                <a:ext uri="{FF2B5EF4-FFF2-40B4-BE49-F238E27FC236}">
                  <a16:creationId xmlns:a16="http://schemas.microsoft.com/office/drawing/2014/main" id="{0CC5CD91-D4E3-6B42-BB54-EC1835CA12AD}"/>
                </a:ext>
              </a:extLst>
            </p:cNvPr>
            <p:cNvSpPr>
              <a:spLocks noChangeArrowheads="1"/>
            </p:cNvSpPr>
            <p:nvPr/>
          </p:nvSpPr>
          <p:spPr bwMode="auto">
            <a:xfrm>
              <a:off x="4988734" y="1969110"/>
              <a:ext cx="125035"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1"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1,9</a:t>
              </a:r>
            </a:p>
          </p:txBody>
        </p:sp>
        <p:sp>
          <p:nvSpPr>
            <p:cNvPr id="153" name="Rectangle 241">
              <a:extLst>
                <a:ext uri="{FF2B5EF4-FFF2-40B4-BE49-F238E27FC236}">
                  <a16:creationId xmlns:a16="http://schemas.microsoft.com/office/drawing/2014/main" id="{6A5C9554-6072-054B-8A23-197218F4D0C3}"/>
                </a:ext>
              </a:extLst>
            </p:cNvPr>
            <p:cNvSpPr>
              <a:spLocks noChangeArrowheads="1"/>
            </p:cNvSpPr>
            <p:nvPr/>
          </p:nvSpPr>
          <p:spPr bwMode="auto">
            <a:xfrm>
              <a:off x="5273884" y="3062039"/>
              <a:ext cx="174728"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45,8</a:t>
              </a:r>
            </a:p>
          </p:txBody>
        </p:sp>
        <p:sp>
          <p:nvSpPr>
            <p:cNvPr id="154" name="Rectangle 241">
              <a:extLst>
                <a:ext uri="{FF2B5EF4-FFF2-40B4-BE49-F238E27FC236}">
                  <a16:creationId xmlns:a16="http://schemas.microsoft.com/office/drawing/2014/main" id="{97800827-2D9E-074A-A07F-C71E713F3129}"/>
                </a:ext>
              </a:extLst>
            </p:cNvPr>
            <p:cNvSpPr>
              <a:spLocks noChangeArrowheads="1"/>
            </p:cNvSpPr>
            <p:nvPr/>
          </p:nvSpPr>
          <p:spPr bwMode="auto">
            <a:xfrm>
              <a:off x="5273889" y="2365846"/>
              <a:ext cx="174728"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12,1</a:t>
              </a:r>
            </a:p>
          </p:txBody>
        </p:sp>
        <p:sp>
          <p:nvSpPr>
            <p:cNvPr id="155" name="Rectangle 241">
              <a:extLst>
                <a:ext uri="{FF2B5EF4-FFF2-40B4-BE49-F238E27FC236}">
                  <a16:creationId xmlns:a16="http://schemas.microsoft.com/office/drawing/2014/main" id="{6A095ECD-AFC6-144B-93C0-DCCB25E32858}"/>
                </a:ext>
              </a:extLst>
            </p:cNvPr>
            <p:cNvSpPr>
              <a:spLocks noChangeArrowheads="1"/>
            </p:cNvSpPr>
            <p:nvPr/>
          </p:nvSpPr>
          <p:spPr bwMode="auto">
            <a:xfrm>
              <a:off x="5298735" y="2154138"/>
              <a:ext cx="125035"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5,5</a:t>
              </a:r>
            </a:p>
          </p:txBody>
        </p:sp>
        <p:sp>
          <p:nvSpPr>
            <p:cNvPr id="156" name="Rectangle 241">
              <a:extLst>
                <a:ext uri="{FF2B5EF4-FFF2-40B4-BE49-F238E27FC236}">
                  <a16:creationId xmlns:a16="http://schemas.microsoft.com/office/drawing/2014/main" id="{4AA024E0-4A23-CA46-B7BB-1859112F33ED}"/>
                </a:ext>
              </a:extLst>
            </p:cNvPr>
            <p:cNvSpPr>
              <a:spLocks noChangeArrowheads="1"/>
            </p:cNvSpPr>
            <p:nvPr/>
          </p:nvSpPr>
          <p:spPr bwMode="auto">
            <a:xfrm>
              <a:off x="5298734" y="1967830"/>
              <a:ext cx="125035"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1"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1,9</a:t>
              </a:r>
            </a:p>
          </p:txBody>
        </p:sp>
        <p:sp>
          <p:nvSpPr>
            <p:cNvPr id="157" name="Rectangle 241">
              <a:extLst>
                <a:ext uri="{FF2B5EF4-FFF2-40B4-BE49-F238E27FC236}">
                  <a16:creationId xmlns:a16="http://schemas.microsoft.com/office/drawing/2014/main" id="{00F2A135-2ADD-2E4E-9327-B94BDECD0B91}"/>
                </a:ext>
              </a:extLst>
            </p:cNvPr>
            <p:cNvSpPr>
              <a:spLocks noChangeArrowheads="1"/>
            </p:cNvSpPr>
            <p:nvPr/>
          </p:nvSpPr>
          <p:spPr bwMode="auto">
            <a:xfrm>
              <a:off x="5617782" y="3083837"/>
              <a:ext cx="99387"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44</a:t>
              </a:r>
            </a:p>
          </p:txBody>
        </p:sp>
        <p:sp>
          <p:nvSpPr>
            <p:cNvPr id="158" name="Rectangle 241">
              <a:extLst>
                <a:ext uri="{FF2B5EF4-FFF2-40B4-BE49-F238E27FC236}">
                  <a16:creationId xmlns:a16="http://schemas.microsoft.com/office/drawing/2014/main" id="{0C2F101C-DA0E-1040-A76F-89065AD54BC6}"/>
                </a:ext>
              </a:extLst>
            </p:cNvPr>
            <p:cNvSpPr>
              <a:spLocks noChangeArrowheads="1"/>
            </p:cNvSpPr>
            <p:nvPr/>
          </p:nvSpPr>
          <p:spPr bwMode="auto">
            <a:xfrm>
              <a:off x="5580117" y="2393994"/>
              <a:ext cx="174728"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12,3</a:t>
              </a:r>
            </a:p>
          </p:txBody>
        </p:sp>
        <p:sp>
          <p:nvSpPr>
            <p:cNvPr id="159" name="Rectangle 241">
              <a:extLst>
                <a:ext uri="{FF2B5EF4-FFF2-40B4-BE49-F238E27FC236}">
                  <a16:creationId xmlns:a16="http://schemas.microsoft.com/office/drawing/2014/main" id="{56A270BD-DBC5-1F49-BBEA-3A871989BCDA}"/>
                </a:ext>
              </a:extLst>
            </p:cNvPr>
            <p:cNvSpPr>
              <a:spLocks noChangeArrowheads="1"/>
            </p:cNvSpPr>
            <p:nvPr/>
          </p:nvSpPr>
          <p:spPr bwMode="auto">
            <a:xfrm>
              <a:off x="5604963" y="2201336"/>
              <a:ext cx="125035"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5,6</a:t>
              </a:r>
            </a:p>
          </p:txBody>
        </p:sp>
        <p:sp>
          <p:nvSpPr>
            <p:cNvPr id="160" name="Rectangle 241">
              <a:extLst>
                <a:ext uri="{FF2B5EF4-FFF2-40B4-BE49-F238E27FC236}">
                  <a16:creationId xmlns:a16="http://schemas.microsoft.com/office/drawing/2014/main" id="{E5DE654E-FA8B-3E42-9D44-037E5363820C}"/>
                </a:ext>
              </a:extLst>
            </p:cNvPr>
            <p:cNvSpPr>
              <a:spLocks noChangeArrowheads="1"/>
            </p:cNvSpPr>
            <p:nvPr/>
          </p:nvSpPr>
          <p:spPr bwMode="auto">
            <a:xfrm>
              <a:off x="5642633" y="2021378"/>
              <a:ext cx="49693"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1"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2</a:t>
              </a:r>
            </a:p>
          </p:txBody>
        </p:sp>
        <p:sp>
          <p:nvSpPr>
            <p:cNvPr id="161" name="Rectangle 241">
              <a:extLst>
                <a:ext uri="{FF2B5EF4-FFF2-40B4-BE49-F238E27FC236}">
                  <a16:creationId xmlns:a16="http://schemas.microsoft.com/office/drawing/2014/main" id="{D669A3CD-8B49-6942-BD1D-70708BF55231}"/>
                </a:ext>
              </a:extLst>
            </p:cNvPr>
            <p:cNvSpPr>
              <a:spLocks noChangeArrowheads="1"/>
            </p:cNvSpPr>
            <p:nvPr/>
          </p:nvSpPr>
          <p:spPr bwMode="auto">
            <a:xfrm>
              <a:off x="5888835" y="3169325"/>
              <a:ext cx="174728"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37,3</a:t>
              </a:r>
            </a:p>
          </p:txBody>
        </p:sp>
        <p:sp>
          <p:nvSpPr>
            <p:cNvPr id="162" name="Rectangle 241">
              <a:extLst>
                <a:ext uri="{FF2B5EF4-FFF2-40B4-BE49-F238E27FC236}">
                  <a16:creationId xmlns:a16="http://schemas.microsoft.com/office/drawing/2014/main" id="{4FB42500-67CA-E743-A562-0F7CAC1011E3}"/>
                </a:ext>
              </a:extLst>
            </p:cNvPr>
            <p:cNvSpPr>
              <a:spLocks noChangeArrowheads="1"/>
            </p:cNvSpPr>
            <p:nvPr/>
          </p:nvSpPr>
          <p:spPr bwMode="auto">
            <a:xfrm>
              <a:off x="5888840" y="2552507"/>
              <a:ext cx="174728"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12,8</a:t>
              </a:r>
            </a:p>
          </p:txBody>
        </p:sp>
        <p:sp>
          <p:nvSpPr>
            <p:cNvPr id="163" name="Rectangle 241">
              <a:extLst>
                <a:ext uri="{FF2B5EF4-FFF2-40B4-BE49-F238E27FC236}">
                  <a16:creationId xmlns:a16="http://schemas.microsoft.com/office/drawing/2014/main" id="{ECB6C818-D869-5548-870A-BF8019758A3A}"/>
                </a:ext>
              </a:extLst>
            </p:cNvPr>
            <p:cNvSpPr>
              <a:spLocks noChangeArrowheads="1"/>
            </p:cNvSpPr>
            <p:nvPr/>
          </p:nvSpPr>
          <p:spPr bwMode="auto">
            <a:xfrm>
              <a:off x="5913687" y="2337624"/>
              <a:ext cx="125035"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6,1</a:t>
              </a:r>
            </a:p>
          </p:txBody>
        </p:sp>
        <p:sp>
          <p:nvSpPr>
            <p:cNvPr id="164" name="Rectangle 241">
              <a:extLst>
                <a:ext uri="{FF2B5EF4-FFF2-40B4-BE49-F238E27FC236}">
                  <a16:creationId xmlns:a16="http://schemas.microsoft.com/office/drawing/2014/main" id="{DC5D79DA-FADC-894F-A8F6-D02DEC66ABA6}"/>
                </a:ext>
              </a:extLst>
            </p:cNvPr>
            <p:cNvSpPr>
              <a:spLocks noChangeArrowheads="1"/>
            </p:cNvSpPr>
            <p:nvPr/>
          </p:nvSpPr>
          <p:spPr bwMode="auto">
            <a:xfrm>
              <a:off x="5913686" y="2151316"/>
              <a:ext cx="125035"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1"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2,2</a:t>
              </a:r>
            </a:p>
          </p:txBody>
        </p:sp>
        <p:sp>
          <p:nvSpPr>
            <p:cNvPr id="165" name="Rectangle 241">
              <a:extLst>
                <a:ext uri="{FF2B5EF4-FFF2-40B4-BE49-F238E27FC236}">
                  <a16:creationId xmlns:a16="http://schemas.microsoft.com/office/drawing/2014/main" id="{7A187FFB-4054-8845-B318-10D310C9E9D7}"/>
                </a:ext>
              </a:extLst>
            </p:cNvPr>
            <p:cNvSpPr>
              <a:spLocks noChangeArrowheads="1"/>
            </p:cNvSpPr>
            <p:nvPr/>
          </p:nvSpPr>
          <p:spPr bwMode="auto">
            <a:xfrm>
              <a:off x="6200889" y="3238321"/>
              <a:ext cx="174728"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29,4</a:t>
              </a:r>
            </a:p>
          </p:txBody>
        </p:sp>
        <p:sp>
          <p:nvSpPr>
            <p:cNvPr id="166" name="Rectangle 241">
              <a:extLst>
                <a:ext uri="{FF2B5EF4-FFF2-40B4-BE49-F238E27FC236}">
                  <a16:creationId xmlns:a16="http://schemas.microsoft.com/office/drawing/2014/main" id="{AE82478C-DF23-D74A-B1DF-8F33FAC1FBF3}"/>
                </a:ext>
              </a:extLst>
            </p:cNvPr>
            <p:cNvSpPr>
              <a:spLocks noChangeArrowheads="1"/>
            </p:cNvSpPr>
            <p:nvPr/>
          </p:nvSpPr>
          <p:spPr bwMode="auto">
            <a:xfrm>
              <a:off x="6238564" y="2740827"/>
              <a:ext cx="99387"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13</a:t>
              </a:r>
            </a:p>
          </p:txBody>
        </p:sp>
        <p:sp>
          <p:nvSpPr>
            <p:cNvPr id="167" name="Rectangle 241">
              <a:extLst>
                <a:ext uri="{FF2B5EF4-FFF2-40B4-BE49-F238E27FC236}">
                  <a16:creationId xmlns:a16="http://schemas.microsoft.com/office/drawing/2014/main" id="{607C2A06-5288-824F-8463-A71E6351C0FB}"/>
                </a:ext>
              </a:extLst>
            </p:cNvPr>
            <p:cNvSpPr>
              <a:spLocks noChangeArrowheads="1"/>
            </p:cNvSpPr>
            <p:nvPr/>
          </p:nvSpPr>
          <p:spPr bwMode="auto">
            <a:xfrm>
              <a:off x="6225741" y="2519594"/>
              <a:ext cx="125035"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6,5</a:t>
              </a:r>
            </a:p>
          </p:txBody>
        </p:sp>
        <p:sp>
          <p:nvSpPr>
            <p:cNvPr id="168" name="Rectangle 241">
              <a:extLst>
                <a:ext uri="{FF2B5EF4-FFF2-40B4-BE49-F238E27FC236}">
                  <a16:creationId xmlns:a16="http://schemas.microsoft.com/office/drawing/2014/main" id="{86435C3D-9055-7E4B-964A-32E79EC43F04}"/>
                </a:ext>
              </a:extLst>
            </p:cNvPr>
            <p:cNvSpPr>
              <a:spLocks noChangeArrowheads="1"/>
            </p:cNvSpPr>
            <p:nvPr/>
          </p:nvSpPr>
          <p:spPr bwMode="auto">
            <a:xfrm>
              <a:off x="6225740" y="2326936"/>
              <a:ext cx="125035"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1"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2,3</a:t>
              </a:r>
            </a:p>
          </p:txBody>
        </p:sp>
        <p:sp>
          <p:nvSpPr>
            <p:cNvPr id="169" name="Rectangle 241">
              <a:extLst>
                <a:ext uri="{FF2B5EF4-FFF2-40B4-BE49-F238E27FC236}">
                  <a16:creationId xmlns:a16="http://schemas.microsoft.com/office/drawing/2014/main" id="{5C964F47-8979-5B45-98AA-CE9FBC4874A6}"/>
                </a:ext>
              </a:extLst>
            </p:cNvPr>
            <p:cNvSpPr>
              <a:spLocks noChangeArrowheads="1"/>
            </p:cNvSpPr>
            <p:nvPr/>
          </p:nvSpPr>
          <p:spPr bwMode="auto">
            <a:xfrm>
              <a:off x="6507118" y="3301821"/>
              <a:ext cx="174728"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26,8</a:t>
              </a:r>
            </a:p>
          </p:txBody>
        </p:sp>
        <p:sp>
          <p:nvSpPr>
            <p:cNvPr id="170" name="Rectangle 241">
              <a:extLst>
                <a:ext uri="{FF2B5EF4-FFF2-40B4-BE49-F238E27FC236}">
                  <a16:creationId xmlns:a16="http://schemas.microsoft.com/office/drawing/2014/main" id="{DB9F0E5D-5400-9B46-B1CB-9EB8DF1AD12C}"/>
                </a:ext>
              </a:extLst>
            </p:cNvPr>
            <p:cNvSpPr>
              <a:spLocks noChangeArrowheads="1"/>
            </p:cNvSpPr>
            <p:nvPr/>
          </p:nvSpPr>
          <p:spPr bwMode="auto">
            <a:xfrm>
              <a:off x="6544793" y="2801152"/>
              <a:ext cx="99387"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13</a:t>
              </a:r>
            </a:p>
          </p:txBody>
        </p:sp>
        <p:sp>
          <p:nvSpPr>
            <p:cNvPr id="171" name="Rectangle 241">
              <a:extLst>
                <a:ext uri="{FF2B5EF4-FFF2-40B4-BE49-F238E27FC236}">
                  <a16:creationId xmlns:a16="http://schemas.microsoft.com/office/drawing/2014/main" id="{B1A90928-A9FA-0940-92D0-0B89213A56F8}"/>
                </a:ext>
              </a:extLst>
            </p:cNvPr>
            <p:cNvSpPr>
              <a:spLocks noChangeArrowheads="1"/>
            </p:cNvSpPr>
            <p:nvPr/>
          </p:nvSpPr>
          <p:spPr bwMode="auto">
            <a:xfrm>
              <a:off x="6531970" y="2579919"/>
              <a:ext cx="125035"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6,6</a:t>
              </a:r>
            </a:p>
          </p:txBody>
        </p:sp>
        <p:sp>
          <p:nvSpPr>
            <p:cNvPr id="172" name="Rectangle 241">
              <a:extLst>
                <a:ext uri="{FF2B5EF4-FFF2-40B4-BE49-F238E27FC236}">
                  <a16:creationId xmlns:a16="http://schemas.microsoft.com/office/drawing/2014/main" id="{7D27EF7C-8BE4-1542-9BFE-146FEC31DB2F}"/>
                </a:ext>
              </a:extLst>
            </p:cNvPr>
            <p:cNvSpPr>
              <a:spLocks noChangeArrowheads="1"/>
            </p:cNvSpPr>
            <p:nvPr/>
          </p:nvSpPr>
          <p:spPr bwMode="auto">
            <a:xfrm>
              <a:off x="6531969" y="2384086"/>
              <a:ext cx="125035"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1"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2,4</a:t>
              </a:r>
            </a:p>
          </p:txBody>
        </p:sp>
        <p:sp>
          <p:nvSpPr>
            <p:cNvPr id="173" name="Rectangle 241">
              <a:extLst>
                <a:ext uri="{FF2B5EF4-FFF2-40B4-BE49-F238E27FC236}">
                  <a16:creationId xmlns:a16="http://schemas.microsoft.com/office/drawing/2014/main" id="{05DC132A-1595-2848-85ED-585419E83D60}"/>
                </a:ext>
              </a:extLst>
            </p:cNvPr>
            <p:cNvSpPr>
              <a:spLocks noChangeArrowheads="1"/>
            </p:cNvSpPr>
            <p:nvPr/>
          </p:nvSpPr>
          <p:spPr bwMode="auto">
            <a:xfrm>
              <a:off x="6813346" y="3444696"/>
              <a:ext cx="174728"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13,9</a:t>
              </a:r>
            </a:p>
          </p:txBody>
        </p:sp>
        <p:sp>
          <p:nvSpPr>
            <p:cNvPr id="174" name="Rectangle 241">
              <a:extLst>
                <a:ext uri="{FF2B5EF4-FFF2-40B4-BE49-F238E27FC236}">
                  <a16:creationId xmlns:a16="http://schemas.microsoft.com/office/drawing/2014/main" id="{7F37B31F-A1A8-A149-9311-91EE0CCB94D4}"/>
                </a:ext>
              </a:extLst>
            </p:cNvPr>
            <p:cNvSpPr>
              <a:spLocks noChangeArrowheads="1"/>
            </p:cNvSpPr>
            <p:nvPr/>
          </p:nvSpPr>
          <p:spPr bwMode="auto">
            <a:xfrm>
              <a:off x="6813351" y="3137702"/>
              <a:ext cx="174728"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11,2</a:t>
              </a:r>
            </a:p>
          </p:txBody>
        </p:sp>
        <p:sp>
          <p:nvSpPr>
            <p:cNvPr id="175" name="Rectangle 241">
              <a:extLst>
                <a:ext uri="{FF2B5EF4-FFF2-40B4-BE49-F238E27FC236}">
                  <a16:creationId xmlns:a16="http://schemas.microsoft.com/office/drawing/2014/main" id="{49C1C76C-5B30-C24C-B711-4ACB976981F2}"/>
                </a:ext>
              </a:extLst>
            </p:cNvPr>
            <p:cNvSpPr>
              <a:spLocks noChangeArrowheads="1"/>
            </p:cNvSpPr>
            <p:nvPr/>
          </p:nvSpPr>
          <p:spPr bwMode="auto">
            <a:xfrm>
              <a:off x="6838199" y="2932344"/>
              <a:ext cx="125035"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6,4</a:t>
              </a:r>
            </a:p>
          </p:txBody>
        </p:sp>
        <p:sp>
          <p:nvSpPr>
            <p:cNvPr id="176" name="Rectangle 241">
              <a:extLst>
                <a:ext uri="{FF2B5EF4-FFF2-40B4-BE49-F238E27FC236}">
                  <a16:creationId xmlns:a16="http://schemas.microsoft.com/office/drawing/2014/main" id="{C9D1A8D3-3A13-7844-9152-D603E95563BE}"/>
                </a:ext>
              </a:extLst>
            </p:cNvPr>
            <p:cNvSpPr>
              <a:spLocks noChangeArrowheads="1"/>
            </p:cNvSpPr>
            <p:nvPr/>
          </p:nvSpPr>
          <p:spPr bwMode="auto">
            <a:xfrm>
              <a:off x="6838197" y="2742861"/>
              <a:ext cx="125035"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700" b="1"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2,5</a:t>
              </a:r>
            </a:p>
          </p:txBody>
        </p:sp>
        <p:grpSp>
          <p:nvGrpSpPr>
            <p:cNvPr id="180" name="Groupe 179">
              <a:extLst>
                <a:ext uri="{FF2B5EF4-FFF2-40B4-BE49-F238E27FC236}">
                  <a16:creationId xmlns:a16="http://schemas.microsoft.com/office/drawing/2014/main" id="{2212381B-3A67-0742-854A-572DE378A84A}"/>
                </a:ext>
              </a:extLst>
            </p:cNvPr>
            <p:cNvGrpSpPr/>
            <p:nvPr/>
          </p:nvGrpSpPr>
          <p:grpSpPr>
            <a:xfrm>
              <a:off x="3434862" y="3867047"/>
              <a:ext cx="380011" cy="92333"/>
              <a:chOff x="3434862" y="3867047"/>
              <a:chExt cx="380011" cy="92333"/>
            </a:xfrm>
          </p:grpSpPr>
          <p:sp>
            <p:nvSpPr>
              <p:cNvPr id="178" name="Rectangle 241">
                <a:extLst>
                  <a:ext uri="{FF2B5EF4-FFF2-40B4-BE49-F238E27FC236}">
                    <a16:creationId xmlns:a16="http://schemas.microsoft.com/office/drawing/2014/main" id="{0CF8DA25-DD5D-A949-82EB-483B72E990F5}"/>
                  </a:ext>
                </a:extLst>
              </p:cNvPr>
              <p:cNvSpPr>
                <a:spLocks noChangeArrowheads="1"/>
              </p:cNvSpPr>
              <p:nvPr/>
            </p:nvSpPr>
            <p:spPr bwMode="auto">
              <a:xfrm>
                <a:off x="3513508" y="3867047"/>
                <a:ext cx="301365"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fr-FR" altLang="fr-FR" sz="6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Sx</a:t>
                </a:r>
                <a:r>
                  <a:rPr kumimoji="0" lang="fr-FR" altLang="fr-FR" sz="6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a:t>
                </a:r>
                <a:r>
                  <a:rPr kumimoji="0" lang="fr-FR" altLang="fr-FR" sz="6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alone</a:t>
                </a:r>
                <a:endParaRPr kumimoji="0" lang="fr-FR" altLang="fr-FR" sz="6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79" name="Rectangle 178">
                <a:extLst>
                  <a:ext uri="{FF2B5EF4-FFF2-40B4-BE49-F238E27FC236}">
                    <a16:creationId xmlns:a16="http://schemas.microsoft.com/office/drawing/2014/main" id="{838B0A92-AF4E-694C-B65E-A0C41A671313}"/>
                  </a:ext>
                </a:extLst>
              </p:cNvPr>
              <p:cNvSpPr/>
              <p:nvPr/>
            </p:nvSpPr>
            <p:spPr>
              <a:xfrm>
                <a:off x="3434862" y="3884246"/>
                <a:ext cx="54708" cy="547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81" name="Groupe 180">
              <a:extLst>
                <a:ext uri="{FF2B5EF4-FFF2-40B4-BE49-F238E27FC236}">
                  <a16:creationId xmlns:a16="http://schemas.microsoft.com/office/drawing/2014/main" id="{77AF945C-A176-064E-BC00-10BC940CB8D9}"/>
                </a:ext>
              </a:extLst>
            </p:cNvPr>
            <p:cNvGrpSpPr/>
            <p:nvPr/>
          </p:nvGrpSpPr>
          <p:grpSpPr>
            <a:xfrm>
              <a:off x="3923928" y="3867047"/>
              <a:ext cx="388026" cy="92333"/>
              <a:chOff x="3434862" y="3867047"/>
              <a:chExt cx="388026" cy="92333"/>
            </a:xfrm>
          </p:grpSpPr>
          <p:sp>
            <p:nvSpPr>
              <p:cNvPr id="182" name="Rectangle 241">
                <a:extLst>
                  <a:ext uri="{FF2B5EF4-FFF2-40B4-BE49-F238E27FC236}">
                    <a16:creationId xmlns:a16="http://schemas.microsoft.com/office/drawing/2014/main" id="{A0BC1C71-4628-F043-804A-2207D803BE7D}"/>
                  </a:ext>
                </a:extLst>
              </p:cNvPr>
              <p:cNvSpPr>
                <a:spLocks noChangeArrowheads="1"/>
              </p:cNvSpPr>
              <p:nvPr/>
            </p:nvSpPr>
            <p:spPr bwMode="auto">
              <a:xfrm>
                <a:off x="3513508" y="3867047"/>
                <a:ext cx="309380"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fr-FR" altLang="fr-FR" sz="6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FP </a:t>
                </a:r>
                <a:r>
                  <a:rPr kumimoji="0" lang="fr-FR" altLang="fr-FR" sz="6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alone</a:t>
                </a:r>
                <a:endParaRPr kumimoji="0" lang="fr-FR" altLang="fr-FR" sz="6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83" name="Rectangle 182">
                <a:extLst>
                  <a:ext uri="{FF2B5EF4-FFF2-40B4-BE49-F238E27FC236}">
                    <a16:creationId xmlns:a16="http://schemas.microsoft.com/office/drawing/2014/main" id="{0C15CF9B-DDB6-2447-B0ED-6EBD92A21FD8}"/>
                  </a:ext>
                </a:extLst>
              </p:cNvPr>
              <p:cNvSpPr/>
              <p:nvPr/>
            </p:nvSpPr>
            <p:spPr>
              <a:xfrm>
                <a:off x="3434862" y="3884246"/>
                <a:ext cx="54708" cy="5470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84" name="Groupe 183">
              <a:extLst>
                <a:ext uri="{FF2B5EF4-FFF2-40B4-BE49-F238E27FC236}">
                  <a16:creationId xmlns:a16="http://schemas.microsoft.com/office/drawing/2014/main" id="{7CF7F36B-A96B-984A-ABC0-3210B7787201}"/>
                </a:ext>
              </a:extLst>
            </p:cNvPr>
            <p:cNvGrpSpPr/>
            <p:nvPr/>
          </p:nvGrpSpPr>
          <p:grpSpPr>
            <a:xfrm>
              <a:off x="4395055" y="3867047"/>
              <a:ext cx="472985" cy="92333"/>
              <a:chOff x="3434862" y="3867047"/>
              <a:chExt cx="472985" cy="92333"/>
            </a:xfrm>
          </p:grpSpPr>
          <p:sp>
            <p:nvSpPr>
              <p:cNvPr id="185" name="Rectangle 241">
                <a:extLst>
                  <a:ext uri="{FF2B5EF4-FFF2-40B4-BE49-F238E27FC236}">
                    <a16:creationId xmlns:a16="http://schemas.microsoft.com/office/drawing/2014/main" id="{83EFAF53-67E0-8945-97B2-7982BFF25206}"/>
                  </a:ext>
                </a:extLst>
              </p:cNvPr>
              <p:cNvSpPr>
                <a:spLocks noChangeArrowheads="1"/>
              </p:cNvSpPr>
              <p:nvPr/>
            </p:nvSpPr>
            <p:spPr bwMode="auto">
              <a:xfrm>
                <a:off x="3513508" y="3867047"/>
                <a:ext cx="394339"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fr-FR" altLang="fr-FR" sz="6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FU + </a:t>
                </a:r>
                <a:r>
                  <a:rPr kumimoji="0" lang="fr-FR" altLang="fr-FR" sz="6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Oxa</a:t>
                </a:r>
                <a:r>
                  <a:rPr kumimoji="0" lang="fr-FR" altLang="fr-FR" sz="6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3</a:t>
                </a:r>
              </a:p>
            </p:txBody>
          </p:sp>
          <p:sp>
            <p:nvSpPr>
              <p:cNvPr id="186" name="Rectangle 185">
                <a:extLst>
                  <a:ext uri="{FF2B5EF4-FFF2-40B4-BE49-F238E27FC236}">
                    <a16:creationId xmlns:a16="http://schemas.microsoft.com/office/drawing/2014/main" id="{7794A85E-D93E-0346-B7DB-DAEF393686D4}"/>
                  </a:ext>
                </a:extLst>
              </p:cNvPr>
              <p:cNvSpPr/>
              <p:nvPr/>
            </p:nvSpPr>
            <p:spPr>
              <a:xfrm>
                <a:off x="3434862" y="3884246"/>
                <a:ext cx="54708" cy="54708"/>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87" name="Groupe 186">
              <a:extLst>
                <a:ext uri="{FF2B5EF4-FFF2-40B4-BE49-F238E27FC236}">
                  <a16:creationId xmlns:a16="http://schemas.microsoft.com/office/drawing/2014/main" id="{C440C489-3298-6A41-9FC3-5EF1359DBD33}"/>
                </a:ext>
              </a:extLst>
            </p:cNvPr>
            <p:cNvGrpSpPr/>
            <p:nvPr/>
          </p:nvGrpSpPr>
          <p:grpSpPr>
            <a:xfrm>
              <a:off x="4949911" y="3867047"/>
              <a:ext cx="472985" cy="92333"/>
              <a:chOff x="3434862" y="3867047"/>
              <a:chExt cx="472985" cy="92333"/>
            </a:xfrm>
          </p:grpSpPr>
          <p:sp>
            <p:nvSpPr>
              <p:cNvPr id="188" name="Rectangle 241">
                <a:extLst>
                  <a:ext uri="{FF2B5EF4-FFF2-40B4-BE49-F238E27FC236}">
                    <a16:creationId xmlns:a16="http://schemas.microsoft.com/office/drawing/2014/main" id="{FF4513E6-7EC6-2F48-9F43-1B1741DA3039}"/>
                  </a:ext>
                </a:extLst>
              </p:cNvPr>
              <p:cNvSpPr>
                <a:spLocks noChangeArrowheads="1"/>
              </p:cNvSpPr>
              <p:nvPr/>
            </p:nvSpPr>
            <p:spPr bwMode="auto">
              <a:xfrm>
                <a:off x="3513508" y="3867047"/>
                <a:ext cx="394339"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fr-FR" altLang="fr-FR" sz="6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FU + </a:t>
                </a:r>
                <a:r>
                  <a:rPr kumimoji="0" lang="fr-FR" altLang="fr-FR" sz="6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Oxa</a:t>
                </a:r>
                <a:r>
                  <a:rPr kumimoji="0" lang="fr-FR" altLang="fr-FR" sz="6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6</a:t>
                </a:r>
              </a:p>
            </p:txBody>
          </p:sp>
          <p:sp>
            <p:nvSpPr>
              <p:cNvPr id="189" name="Rectangle 188">
                <a:extLst>
                  <a:ext uri="{FF2B5EF4-FFF2-40B4-BE49-F238E27FC236}">
                    <a16:creationId xmlns:a16="http://schemas.microsoft.com/office/drawing/2014/main" id="{0CA6FD40-6DBC-D74F-89CF-3A53DA122B5E}"/>
                  </a:ext>
                </a:extLst>
              </p:cNvPr>
              <p:cNvSpPr/>
              <p:nvPr/>
            </p:nvSpPr>
            <p:spPr>
              <a:xfrm>
                <a:off x="3434862" y="3884246"/>
                <a:ext cx="54708" cy="54708"/>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192" name="Titre 1"/>
          <p:cNvSpPr>
            <a:spLocks noGrp="1"/>
          </p:cNvSpPr>
          <p:nvPr>
            <p:ph type="title"/>
          </p:nvPr>
        </p:nvSpPr>
        <p:spPr>
          <a:xfrm>
            <a:off x="190500" y="0"/>
            <a:ext cx="7124700" cy="596560"/>
          </a:xfrm>
        </p:spPr>
        <p:txBody>
          <a:bodyPr>
            <a:normAutofit/>
          </a:bodyPr>
          <a:lstStyle/>
          <a:p>
            <a:r>
              <a:rPr lang="fr-FR" sz="2400" b="1"/>
              <a:t>Score pronostique du CCR stade III</a:t>
            </a:r>
            <a:endParaRPr lang="fr-FR" sz="2400" b="1" dirty="0"/>
          </a:p>
        </p:txBody>
      </p:sp>
    </p:spTree>
    <p:extLst>
      <p:ext uri="{BB962C8B-B14F-4D97-AF65-F5344CB8AC3E}">
        <p14:creationId xmlns:p14="http://schemas.microsoft.com/office/powerpoint/2010/main" val="7815914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a:xfrm>
            <a:off x="439062" y="787754"/>
            <a:ext cx="7886700" cy="1031756"/>
          </a:xfrm>
        </p:spPr>
        <p:txBody>
          <a:bodyPr>
            <a:normAutofit/>
          </a:bodyPr>
          <a:lstStyle/>
          <a:p>
            <a:r>
              <a:rPr lang="fr-FR" sz="2800" dirty="0"/>
              <a:t>Cancer du côlon adjuvant</a:t>
            </a:r>
            <a:endParaRPr lang="fr-FR" sz="2800" b="1" dirty="0"/>
          </a:p>
        </p:txBody>
      </p:sp>
      <p:sp>
        <p:nvSpPr>
          <p:cNvPr id="2" name="Espace réservé du texte 1"/>
          <p:cNvSpPr>
            <a:spLocks noGrp="1"/>
          </p:cNvSpPr>
          <p:nvPr>
            <p:ph type="body" idx="1"/>
          </p:nvPr>
        </p:nvSpPr>
        <p:spPr>
          <a:xfrm>
            <a:off x="439062" y="1892858"/>
            <a:ext cx="5771034" cy="1799460"/>
          </a:xfrm>
        </p:spPr>
        <p:txBody>
          <a:bodyPr/>
          <a:lstStyle/>
          <a:p>
            <a:r>
              <a:rPr lang="fr-FR" dirty="0" err="1"/>
              <a:t>FOxTROT</a:t>
            </a:r>
            <a:r>
              <a:rPr lang="fr-FR" dirty="0"/>
              <a:t>: </a:t>
            </a:r>
            <a:r>
              <a:rPr lang="fr-FR" dirty="0" err="1"/>
              <a:t>neoadjuvant</a:t>
            </a:r>
            <a:r>
              <a:rPr lang="fr-FR" dirty="0"/>
              <a:t> FOLFOX </a:t>
            </a:r>
            <a:r>
              <a:rPr lang="fr-FR" dirty="0" err="1"/>
              <a:t>chemotherapy</a:t>
            </a:r>
            <a:r>
              <a:rPr lang="fr-FR" dirty="0"/>
              <a:t> </a:t>
            </a:r>
            <a:r>
              <a:rPr lang="fr-FR" dirty="0" err="1"/>
              <a:t>with</a:t>
            </a:r>
            <a:r>
              <a:rPr lang="fr-FR" dirty="0"/>
              <a:t> or </a:t>
            </a:r>
            <a:r>
              <a:rPr lang="fr-FR" dirty="0" err="1"/>
              <a:t>without</a:t>
            </a:r>
            <a:r>
              <a:rPr lang="fr-FR" dirty="0"/>
              <a:t> </a:t>
            </a:r>
            <a:r>
              <a:rPr lang="fr-FR" dirty="0" err="1"/>
              <a:t>panitumumab</a:t>
            </a:r>
            <a:r>
              <a:rPr lang="fr-FR" dirty="0"/>
              <a:t> (Pan) for patients (pts) </a:t>
            </a:r>
            <a:r>
              <a:rPr lang="fr-FR" dirty="0" err="1"/>
              <a:t>with</a:t>
            </a:r>
            <a:r>
              <a:rPr lang="fr-FR" dirty="0"/>
              <a:t> </a:t>
            </a:r>
            <a:r>
              <a:rPr lang="fr-FR" dirty="0" err="1"/>
              <a:t>locally</a:t>
            </a:r>
            <a:r>
              <a:rPr lang="fr-FR" dirty="0"/>
              <a:t> </a:t>
            </a:r>
            <a:r>
              <a:rPr lang="fr-FR" dirty="0" err="1"/>
              <a:t>advanced</a:t>
            </a:r>
            <a:r>
              <a:rPr lang="fr-FR" dirty="0"/>
              <a:t> colon cancer (CC).</a:t>
            </a:r>
          </a:p>
          <a:p>
            <a:r>
              <a:rPr lang="fr-FR" dirty="0"/>
              <a:t> </a:t>
            </a:r>
            <a:endParaRPr lang="fr-FR" sz="300" dirty="0"/>
          </a:p>
          <a:p>
            <a:r>
              <a:rPr lang="fr-FR" sz="1600" i="1" dirty="0"/>
              <a:t>Jenny F. </a:t>
            </a:r>
            <a:r>
              <a:rPr lang="fr-FR" sz="1600" i="1" dirty="0" err="1"/>
              <a:t>Seligmann</a:t>
            </a:r>
            <a:r>
              <a:rPr lang="fr-FR" sz="1600" i="1" dirty="0"/>
              <a:t> et </a:t>
            </a:r>
            <a:r>
              <a:rPr lang="fr-FR" sz="1600" b="0" i="1" dirty="0"/>
              <a:t>al., ASCO2020, Abs 4013</a:t>
            </a:r>
          </a:p>
        </p:txBody>
      </p:sp>
    </p:spTree>
    <p:extLst>
      <p:ext uri="{BB962C8B-B14F-4D97-AF65-F5344CB8AC3E}">
        <p14:creationId xmlns:p14="http://schemas.microsoft.com/office/powerpoint/2010/main" val="1491217104"/>
      </p:ext>
    </p:extLst>
  </p:cSld>
  <p:clrMapOvr>
    <a:masterClrMapping/>
  </p:clrMapOvr>
  <p:transition spd="slow">
    <p:wipe/>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e 10">
            <a:extLst>
              <a:ext uri="{FF2B5EF4-FFF2-40B4-BE49-F238E27FC236}">
                <a16:creationId xmlns:a16="http://schemas.microsoft.com/office/drawing/2014/main" id="{0A0F5142-0DFB-48E1-8FA0-1996EE72FE23}"/>
              </a:ext>
            </a:extLst>
          </p:cNvPr>
          <p:cNvGrpSpPr/>
          <p:nvPr/>
        </p:nvGrpSpPr>
        <p:grpSpPr>
          <a:xfrm>
            <a:off x="242748" y="1749045"/>
            <a:ext cx="8639442" cy="2988684"/>
            <a:chOff x="-4795637" y="899323"/>
            <a:chExt cx="12906903" cy="5068178"/>
          </a:xfrm>
        </p:grpSpPr>
        <p:sp>
          <p:nvSpPr>
            <p:cNvPr id="12" name="Rectangle à coins arrondis 4">
              <a:extLst>
                <a:ext uri="{FF2B5EF4-FFF2-40B4-BE49-F238E27FC236}">
                  <a16:creationId xmlns:a16="http://schemas.microsoft.com/office/drawing/2014/main" id="{833A7077-1B05-4333-8912-DD7115CEDD2D}"/>
                </a:ext>
              </a:extLst>
            </p:cNvPr>
            <p:cNvSpPr/>
            <p:nvPr/>
          </p:nvSpPr>
          <p:spPr>
            <a:xfrm>
              <a:off x="509359" y="899323"/>
              <a:ext cx="7601907" cy="3468282"/>
            </a:xfrm>
            <a:prstGeom prst="roundRect">
              <a:avLst>
                <a:gd name="adj" fmla="val 5779"/>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3" name="Forme libre : forme 12">
              <a:extLst>
                <a:ext uri="{FF2B5EF4-FFF2-40B4-BE49-F238E27FC236}">
                  <a16:creationId xmlns:a16="http://schemas.microsoft.com/office/drawing/2014/main" id="{6F9B7A0A-E7FB-47A2-82C8-C60BE584EE5E}"/>
                </a:ext>
              </a:extLst>
            </p:cNvPr>
            <p:cNvSpPr/>
            <p:nvPr/>
          </p:nvSpPr>
          <p:spPr>
            <a:xfrm>
              <a:off x="2065283" y="1494308"/>
              <a:ext cx="5431221" cy="1734207"/>
            </a:xfrm>
            <a:custGeom>
              <a:avLst/>
              <a:gdLst>
                <a:gd name="connsiteX0" fmla="*/ 0 w 7241628"/>
                <a:gd name="connsiteY0" fmla="*/ 0 h 2312276"/>
                <a:gd name="connsiteX1" fmla="*/ 0 w 7241628"/>
                <a:gd name="connsiteY1" fmla="*/ 2312276 h 2312276"/>
                <a:gd name="connsiteX2" fmla="*/ 7241628 w 7241628"/>
                <a:gd name="connsiteY2" fmla="*/ 2312276 h 2312276"/>
              </a:gdLst>
              <a:ahLst/>
              <a:cxnLst>
                <a:cxn ang="0">
                  <a:pos x="connsiteX0" y="connsiteY0"/>
                </a:cxn>
                <a:cxn ang="0">
                  <a:pos x="connsiteX1" y="connsiteY1"/>
                </a:cxn>
                <a:cxn ang="0">
                  <a:pos x="connsiteX2" y="connsiteY2"/>
                </a:cxn>
              </a:cxnLst>
              <a:rect l="l" t="t" r="r" b="b"/>
              <a:pathLst>
                <a:path w="7241628" h="2312276">
                  <a:moveTo>
                    <a:pt x="0" y="0"/>
                  </a:moveTo>
                  <a:lnTo>
                    <a:pt x="0" y="2312276"/>
                  </a:lnTo>
                  <a:lnTo>
                    <a:pt x="7241628" y="2312276"/>
                  </a:lnTo>
                </a:path>
              </a:pathLst>
            </a:custGeom>
            <a:no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4" name="Forme libre : forme 13">
              <a:extLst>
                <a:ext uri="{FF2B5EF4-FFF2-40B4-BE49-F238E27FC236}">
                  <a16:creationId xmlns:a16="http://schemas.microsoft.com/office/drawing/2014/main" id="{9F101BB5-400F-4A89-8F71-244A2B7626E0}"/>
                </a:ext>
              </a:extLst>
            </p:cNvPr>
            <p:cNvSpPr/>
            <p:nvPr/>
          </p:nvSpPr>
          <p:spPr>
            <a:xfrm>
              <a:off x="2057400" y="2322337"/>
              <a:ext cx="5377009" cy="845680"/>
            </a:xfrm>
            <a:custGeom>
              <a:avLst/>
              <a:gdLst>
                <a:gd name="connsiteX0" fmla="*/ 0 w 7169345"/>
                <a:gd name="connsiteY0" fmla="*/ 1127573 h 1127573"/>
                <a:gd name="connsiteX1" fmla="*/ 123416 w 7169345"/>
                <a:gd name="connsiteY1" fmla="*/ 1082694 h 1127573"/>
                <a:gd name="connsiteX2" fmla="*/ 510493 w 7169345"/>
                <a:gd name="connsiteY2" fmla="*/ 1015376 h 1127573"/>
                <a:gd name="connsiteX3" fmla="*/ 768545 w 7169345"/>
                <a:gd name="connsiteY3" fmla="*/ 959278 h 1127573"/>
                <a:gd name="connsiteX4" fmla="*/ 835863 w 7169345"/>
                <a:gd name="connsiteY4" fmla="*/ 936839 h 1127573"/>
                <a:gd name="connsiteX5" fmla="*/ 948059 w 7169345"/>
                <a:gd name="connsiteY5" fmla="*/ 908790 h 1127573"/>
                <a:gd name="connsiteX6" fmla="*/ 1032206 w 7169345"/>
                <a:gd name="connsiteY6" fmla="*/ 880741 h 1127573"/>
                <a:gd name="connsiteX7" fmla="*/ 1088304 w 7169345"/>
                <a:gd name="connsiteY7" fmla="*/ 880741 h 1127573"/>
                <a:gd name="connsiteX8" fmla="*/ 1200501 w 7169345"/>
                <a:gd name="connsiteY8" fmla="*/ 779764 h 1127573"/>
                <a:gd name="connsiteX9" fmla="*/ 1267818 w 7169345"/>
                <a:gd name="connsiteY9" fmla="*/ 779764 h 1127573"/>
                <a:gd name="connsiteX10" fmla="*/ 1323917 w 7169345"/>
                <a:gd name="connsiteY10" fmla="*/ 718056 h 1127573"/>
                <a:gd name="connsiteX11" fmla="*/ 1464162 w 7169345"/>
                <a:gd name="connsiteY11" fmla="*/ 729276 h 1127573"/>
                <a:gd name="connsiteX12" fmla="*/ 1598798 w 7169345"/>
                <a:gd name="connsiteY12" fmla="*/ 639519 h 1127573"/>
                <a:gd name="connsiteX13" fmla="*/ 1694164 w 7169345"/>
                <a:gd name="connsiteY13" fmla="*/ 594640 h 1127573"/>
                <a:gd name="connsiteX14" fmla="*/ 1778312 w 7169345"/>
                <a:gd name="connsiteY14" fmla="*/ 577811 h 1127573"/>
                <a:gd name="connsiteX15" fmla="*/ 1929777 w 7169345"/>
                <a:gd name="connsiteY15" fmla="*/ 538542 h 1127573"/>
                <a:gd name="connsiteX16" fmla="*/ 2098071 w 7169345"/>
                <a:gd name="connsiteY16" fmla="*/ 527322 h 1127573"/>
                <a:gd name="connsiteX17" fmla="*/ 2305634 w 7169345"/>
                <a:gd name="connsiteY17" fmla="*/ 482444 h 1127573"/>
                <a:gd name="connsiteX18" fmla="*/ 2372952 w 7169345"/>
                <a:gd name="connsiteY18" fmla="*/ 454395 h 1127573"/>
                <a:gd name="connsiteX19" fmla="*/ 2451490 w 7169345"/>
                <a:gd name="connsiteY19" fmla="*/ 409516 h 1127573"/>
                <a:gd name="connsiteX20" fmla="*/ 2720761 w 7169345"/>
                <a:gd name="connsiteY20" fmla="*/ 403906 h 1127573"/>
                <a:gd name="connsiteX21" fmla="*/ 2894665 w 7169345"/>
                <a:gd name="connsiteY21" fmla="*/ 336589 h 1127573"/>
                <a:gd name="connsiteX22" fmla="*/ 2894665 w 7169345"/>
                <a:gd name="connsiteY22" fmla="*/ 235612 h 1127573"/>
                <a:gd name="connsiteX23" fmla="*/ 3685649 w 7169345"/>
                <a:gd name="connsiteY23" fmla="*/ 252441 h 1127573"/>
                <a:gd name="connsiteX24" fmla="*/ 4089556 w 7169345"/>
                <a:gd name="connsiteY24" fmla="*/ 190733 h 1127573"/>
                <a:gd name="connsiteX25" fmla="*/ 4549561 w 7169345"/>
                <a:gd name="connsiteY25" fmla="*/ 157075 h 1127573"/>
                <a:gd name="connsiteX26" fmla="*/ 5525669 w 7169345"/>
                <a:gd name="connsiteY26" fmla="*/ 151465 h 1127573"/>
                <a:gd name="connsiteX27" fmla="*/ 5592987 w 7169345"/>
                <a:gd name="connsiteY27" fmla="*/ 100976 h 1127573"/>
                <a:gd name="connsiteX28" fmla="*/ 5828599 w 7169345"/>
                <a:gd name="connsiteY28" fmla="*/ 84147 h 1127573"/>
                <a:gd name="connsiteX29" fmla="*/ 6311043 w 7169345"/>
                <a:gd name="connsiteY29" fmla="*/ 84147 h 1127573"/>
                <a:gd name="connsiteX30" fmla="*/ 6350312 w 7169345"/>
                <a:gd name="connsiteY30" fmla="*/ 39268 h 1127573"/>
                <a:gd name="connsiteX31" fmla="*/ 6675681 w 7169345"/>
                <a:gd name="connsiteY31" fmla="*/ 50488 h 1127573"/>
                <a:gd name="connsiteX32" fmla="*/ 6714950 w 7169345"/>
                <a:gd name="connsiteY32" fmla="*/ 0 h 1127573"/>
                <a:gd name="connsiteX33" fmla="*/ 7169345 w 7169345"/>
                <a:gd name="connsiteY33" fmla="*/ 0 h 1127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169345" h="1127573">
                  <a:moveTo>
                    <a:pt x="0" y="1127573"/>
                  </a:moveTo>
                  <a:lnTo>
                    <a:pt x="123416" y="1082694"/>
                  </a:lnTo>
                  <a:lnTo>
                    <a:pt x="510493" y="1015376"/>
                  </a:lnTo>
                  <a:lnTo>
                    <a:pt x="768545" y="959278"/>
                  </a:lnTo>
                  <a:lnTo>
                    <a:pt x="835863" y="936839"/>
                  </a:lnTo>
                  <a:lnTo>
                    <a:pt x="948059" y="908790"/>
                  </a:lnTo>
                  <a:lnTo>
                    <a:pt x="1032206" y="880741"/>
                  </a:lnTo>
                  <a:lnTo>
                    <a:pt x="1088304" y="880741"/>
                  </a:lnTo>
                  <a:lnTo>
                    <a:pt x="1200501" y="779764"/>
                  </a:lnTo>
                  <a:lnTo>
                    <a:pt x="1267818" y="779764"/>
                  </a:lnTo>
                  <a:lnTo>
                    <a:pt x="1323917" y="718056"/>
                  </a:lnTo>
                  <a:lnTo>
                    <a:pt x="1464162" y="729276"/>
                  </a:lnTo>
                  <a:lnTo>
                    <a:pt x="1598798" y="639519"/>
                  </a:lnTo>
                  <a:lnTo>
                    <a:pt x="1694164" y="594640"/>
                  </a:lnTo>
                  <a:lnTo>
                    <a:pt x="1778312" y="577811"/>
                  </a:lnTo>
                  <a:lnTo>
                    <a:pt x="1929777" y="538542"/>
                  </a:lnTo>
                  <a:lnTo>
                    <a:pt x="2098071" y="527322"/>
                  </a:lnTo>
                  <a:lnTo>
                    <a:pt x="2305634" y="482444"/>
                  </a:lnTo>
                  <a:lnTo>
                    <a:pt x="2372952" y="454395"/>
                  </a:lnTo>
                  <a:lnTo>
                    <a:pt x="2451490" y="409516"/>
                  </a:lnTo>
                  <a:lnTo>
                    <a:pt x="2720761" y="403906"/>
                  </a:lnTo>
                  <a:lnTo>
                    <a:pt x="2894665" y="336589"/>
                  </a:lnTo>
                  <a:lnTo>
                    <a:pt x="2894665" y="235612"/>
                  </a:lnTo>
                  <a:lnTo>
                    <a:pt x="3685649" y="252441"/>
                  </a:lnTo>
                  <a:lnTo>
                    <a:pt x="4089556" y="190733"/>
                  </a:lnTo>
                  <a:lnTo>
                    <a:pt x="4549561" y="157075"/>
                  </a:lnTo>
                  <a:lnTo>
                    <a:pt x="5525669" y="151465"/>
                  </a:lnTo>
                  <a:lnTo>
                    <a:pt x="5592987" y="100976"/>
                  </a:lnTo>
                  <a:lnTo>
                    <a:pt x="5828599" y="84147"/>
                  </a:lnTo>
                  <a:lnTo>
                    <a:pt x="6311043" y="84147"/>
                  </a:lnTo>
                  <a:lnTo>
                    <a:pt x="6350312" y="39268"/>
                  </a:lnTo>
                  <a:lnTo>
                    <a:pt x="6675681" y="50488"/>
                  </a:lnTo>
                  <a:lnTo>
                    <a:pt x="6714950" y="0"/>
                  </a:lnTo>
                  <a:lnTo>
                    <a:pt x="7169345" y="0"/>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5" name="Forme libre : forme 14">
              <a:extLst>
                <a:ext uri="{FF2B5EF4-FFF2-40B4-BE49-F238E27FC236}">
                  <a16:creationId xmlns:a16="http://schemas.microsoft.com/office/drawing/2014/main" id="{3A6B2E56-EDC8-4F5A-8063-19D4B00A4612}"/>
                </a:ext>
              </a:extLst>
            </p:cNvPr>
            <p:cNvSpPr/>
            <p:nvPr/>
          </p:nvSpPr>
          <p:spPr>
            <a:xfrm>
              <a:off x="2074229" y="2490631"/>
              <a:ext cx="5389631" cy="694215"/>
            </a:xfrm>
            <a:custGeom>
              <a:avLst/>
              <a:gdLst>
                <a:gd name="connsiteX0" fmla="*/ 0 w 7186174"/>
                <a:gd name="connsiteY0" fmla="*/ 925620 h 925620"/>
                <a:gd name="connsiteX1" fmla="*/ 443176 w 7186174"/>
                <a:gd name="connsiteY1" fmla="*/ 863912 h 925620"/>
                <a:gd name="connsiteX2" fmla="*/ 656349 w 7186174"/>
                <a:gd name="connsiteY2" fmla="*/ 830253 h 925620"/>
                <a:gd name="connsiteX3" fmla="*/ 942449 w 7186174"/>
                <a:gd name="connsiteY3" fmla="*/ 790984 h 925620"/>
                <a:gd name="connsiteX4" fmla="*/ 1256599 w 7186174"/>
                <a:gd name="connsiteY4" fmla="*/ 718057 h 925620"/>
                <a:gd name="connsiteX5" fmla="*/ 1351966 w 7186174"/>
                <a:gd name="connsiteY5" fmla="*/ 661959 h 925620"/>
                <a:gd name="connsiteX6" fmla="*/ 1514651 w 7186174"/>
                <a:gd name="connsiteY6" fmla="*/ 560982 h 925620"/>
                <a:gd name="connsiteX7" fmla="*/ 1727824 w 7186174"/>
                <a:gd name="connsiteY7" fmla="*/ 532933 h 925620"/>
                <a:gd name="connsiteX8" fmla="*/ 1879289 w 7186174"/>
                <a:gd name="connsiteY8" fmla="*/ 471225 h 925620"/>
                <a:gd name="connsiteX9" fmla="*/ 2182219 w 7186174"/>
                <a:gd name="connsiteY9" fmla="*/ 460005 h 925620"/>
                <a:gd name="connsiteX10" fmla="*/ 2417831 w 7186174"/>
                <a:gd name="connsiteY10" fmla="*/ 398297 h 925620"/>
                <a:gd name="connsiteX11" fmla="*/ 2569296 w 7186174"/>
                <a:gd name="connsiteY11" fmla="*/ 370248 h 925620"/>
                <a:gd name="connsiteX12" fmla="*/ 2861006 w 7186174"/>
                <a:gd name="connsiteY12" fmla="*/ 353419 h 925620"/>
                <a:gd name="connsiteX13" fmla="*/ 2872226 w 7186174"/>
                <a:gd name="connsiteY13" fmla="*/ 314150 h 925620"/>
                <a:gd name="connsiteX14" fmla="*/ 2883446 w 7186174"/>
                <a:gd name="connsiteY14" fmla="*/ 201954 h 925620"/>
                <a:gd name="connsiteX15" fmla="*/ 3180766 w 7186174"/>
                <a:gd name="connsiteY15" fmla="*/ 190734 h 925620"/>
                <a:gd name="connsiteX16" fmla="*/ 3405159 w 7186174"/>
                <a:gd name="connsiteY16" fmla="*/ 179514 h 925620"/>
                <a:gd name="connsiteX17" fmla="*/ 3949311 w 7186174"/>
                <a:gd name="connsiteY17" fmla="*/ 145856 h 925620"/>
                <a:gd name="connsiteX18" fmla="*/ 4078336 w 7186174"/>
                <a:gd name="connsiteY18" fmla="*/ 117806 h 925620"/>
                <a:gd name="connsiteX19" fmla="*/ 4487853 w 7186174"/>
                <a:gd name="connsiteY19" fmla="*/ 112197 h 925620"/>
                <a:gd name="connsiteX20" fmla="*/ 4538341 w 7186174"/>
                <a:gd name="connsiteY20" fmla="*/ 95367 h 925620"/>
                <a:gd name="connsiteX21" fmla="*/ 4594440 w 7186174"/>
                <a:gd name="connsiteY21" fmla="*/ 95367 h 925620"/>
                <a:gd name="connsiteX22" fmla="*/ 4639318 w 7186174"/>
                <a:gd name="connsiteY22" fmla="*/ 61708 h 925620"/>
                <a:gd name="connsiteX23" fmla="*/ 5278837 w 7186174"/>
                <a:gd name="connsiteY23" fmla="*/ 72928 h 925620"/>
                <a:gd name="connsiteX24" fmla="*/ 5828599 w 7186174"/>
                <a:gd name="connsiteY24" fmla="*/ 56098 h 925620"/>
                <a:gd name="connsiteX25" fmla="*/ 6215676 w 7186174"/>
                <a:gd name="connsiteY25" fmla="*/ 28049 h 925620"/>
                <a:gd name="connsiteX26" fmla="*/ 6440069 w 7186174"/>
                <a:gd name="connsiteY26" fmla="*/ 5610 h 925620"/>
                <a:gd name="connsiteX27" fmla="*/ 7186174 w 7186174"/>
                <a:gd name="connsiteY27" fmla="*/ 0 h 92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186174" h="925620">
                  <a:moveTo>
                    <a:pt x="0" y="925620"/>
                  </a:moveTo>
                  <a:lnTo>
                    <a:pt x="443176" y="863912"/>
                  </a:lnTo>
                  <a:lnTo>
                    <a:pt x="656349" y="830253"/>
                  </a:lnTo>
                  <a:lnTo>
                    <a:pt x="942449" y="790984"/>
                  </a:lnTo>
                  <a:lnTo>
                    <a:pt x="1256599" y="718057"/>
                  </a:lnTo>
                  <a:lnTo>
                    <a:pt x="1351966" y="661959"/>
                  </a:lnTo>
                  <a:lnTo>
                    <a:pt x="1514651" y="560982"/>
                  </a:lnTo>
                  <a:lnTo>
                    <a:pt x="1727824" y="532933"/>
                  </a:lnTo>
                  <a:lnTo>
                    <a:pt x="1879289" y="471225"/>
                  </a:lnTo>
                  <a:lnTo>
                    <a:pt x="2182219" y="460005"/>
                  </a:lnTo>
                  <a:lnTo>
                    <a:pt x="2417831" y="398297"/>
                  </a:lnTo>
                  <a:lnTo>
                    <a:pt x="2569296" y="370248"/>
                  </a:lnTo>
                  <a:lnTo>
                    <a:pt x="2861006" y="353419"/>
                  </a:lnTo>
                  <a:lnTo>
                    <a:pt x="2872226" y="314150"/>
                  </a:lnTo>
                  <a:lnTo>
                    <a:pt x="2883446" y="201954"/>
                  </a:lnTo>
                  <a:lnTo>
                    <a:pt x="3180766" y="190734"/>
                  </a:lnTo>
                  <a:lnTo>
                    <a:pt x="3405159" y="179514"/>
                  </a:lnTo>
                  <a:lnTo>
                    <a:pt x="3949311" y="145856"/>
                  </a:lnTo>
                  <a:lnTo>
                    <a:pt x="4078336" y="117806"/>
                  </a:lnTo>
                  <a:lnTo>
                    <a:pt x="4487853" y="112197"/>
                  </a:lnTo>
                  <a:lnTo>
                    <a:pt x="4538341" y="95367"/>
                  </a:lnTo>
                  <a:lnTo>
                    <a:pt x="4594440" y="95367"/>
                  </a:lnTo>
                  <a:lnTo>
                    <a:pt x="4639318" y="61708"/>
                  </a:lnTo>
                  <a:lnTo>
                    <a:pt x="5278837" y="72928"/>
                  </a:lnTo>
                  <a:lnTo>
                    <a:pt x="5828599" y="56098"/>
                  </a:lnTo>
                  <a:lnTo>
                    <a:pt x="6215676" y="28049"/>
                  </a:lnTo>
                  <a:lnTo>
                    <a:pt x="6440069" y="5610"/>
                  </a:lnTo>
                  <a:lnTo>
                    <a:pt x="7186174" y="0"/>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6" name="ZoneTexte 15">
              <a:extLst>
                <a:ext uri="{FF2B5EF4-FFF2-40B4-BE49-F238E27FC236}">
                  <a16:creationId xmlns:a16="http://schemas.microsoft.com/office/drawing/2014/main" id="{41778C08-7310-43F6-8ADC-9E5F3DBBD9BF}"/>
                </a:ext>
              </a:extLst>
            </p:cNvPr>
            <p:cNvSpPr txBox="1"/>
            <p:nvPr/>
          </p:nvSpPr>
          <p:spPr>
            <a:xfrm>
              <a:off x="1536217" y="1413937"/>
              <a:ext cx="584813" cy="365348"/>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50%</a:t>
              </a:r>
            </a:p>
          </p:txBody>
        </p:sp>
        <p:sp>
          <p:nvSpPr>
            <p:cNvPr id="17" name="ZoneTexte 16">
              <a:extLst>
                <a:ext uri="{FF2B5EF4-FFF2-40B4-BE49-F238E27FC236}">
                  <a16:creationId xmlns:a16="http://schemas.microsoft.com/office/drawing/2014/main" id="{36A8FC47-F81B-48C1-AF11-1D825866D765}"/>
                </a:ext>
              </a:extLst>
            </p:cNvPr>
            <p:cNvSpPr txBox="1"/>
            <p:nvPr/>
          </p:nvSpPr>
          <p:spPr>
            <a:xfrm>
              <a:off x="1536217" y="2251976"/>
              <a:ext cx="584813" cy="365348"/>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25%</a:t>
              </a:r>
            </a:p>
          </p:txBody>
        </p:sp>
        <p:sp>
          <p:nvSpPr>
            <p:cNvPr id="18" name="ZoneTexte 17">
              <a:extLst>
                <a:ext uri="{FF2B5EF4-FFF2-40B4-BE49-F238E27FC236}">
                  <a16:creationId xmlns:a16="http://schemas.microsoft.com/office/drawing/2014/main" id="{DE568F13-6707-47A5-B3BE-612463803DBB}"/>
                </a:ext>
              </a:extLst>
            </p:cNvPr>
            <p:cNvSpPr txBox="1"/>
            <p:nvPr/>
          </p:nvSpPr>
          <p:spPr>
            <a:xfrm>
              <a:off x="1622429" y="3090015"/>
              <a:ext cx="498600" cy="365348"/>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0%</a:t>
              </a:r>
            </a:p>
          </p:txBody>
        </p:sp>
        <p:sp>
          <p:nvSpPr>
            <p:cNvPr id="19" name="ZoneTexte 18">
              <a:extLst>
                <a:ext uri="{FF2B5EF4-FFF2-40B4-BE49-F238E27FC236}">
                  <a16:creationId xmlns:a16="http://schemas.microsoft.com/office/drawing/2014/main" id="{956C6579-377E-4EAA-A1A8-9F33498E34CE}"/>
                </a:ext>
              </a:extLst>
            </p:cNvPr>
            <p:cNvSpPr txBox="1"/>
            <p:nvPr/>
          </p:nvSpPr>
          <p:spPr>
            <a:xfrm>
              <a:off x="1893182" y="3263865"/>
              <a:ext cx="362096" cy="365348"/>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0</a:t>
              </a:r>
            </a:p>
          </p:txBody>
        </p:sp>
        <p:sp>
          <p:nvSpPr>
            <p:cNvPr id="20" name="ZoneTexte 19">
              <a:extLst>
                <a:ext uri="{FF2B5EF4-FFF2-40B4-BE49-F238E27FC236}">
                  <a16:creationId xmlns:a16="http://schemas.microsoft.com/office/drawing/2014/main" id="{5C9D6A01-E3F9-45D9-9B0A-8B63F20615CC}"/>
                </a:ext>
              </a:extLst>
            </p:cNvPr>
            <p:cNvSpPr txBox="1"/>
            <p:nvPr/>
          </p:nvSpPr>
          <p:spPr>
            <a:xfrm>
              <a:off x="2770802" y="3263865"/>
              <a:ext cx="534522" cy="365348"/>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365</a:t>
              </a:r>
            </a:p>
          </p:txBody>
        </p:sp>
        <p:sp>
          <p:nvSpPr>
            <p:cNvPr id="21" name="ZoneTexte 20">
              <a:extLst>
                <a:ext uri="{FF2B5EF4-FFF2-40B4-BE49-F238E27FC236}">
                  <a16:creationId xmlns:a16="http://schemas.microsoft.com/office/drawing/2014/main" id="{938A248C-07AE-49FB-A319-34109F69E2DC}"/>
                </a:ext>
              </a:extLst>
            </p:cNvPr>
            <p:cNvSpPr txBox="1"/>
            <p:nvPr/>
          </p:nvSpPr>
          <p:spPr>
            <a:xfrm>
              <a:off x="3822399" y="3263865"/>
              <a:ext cx="534522" cy="365348"/>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730</a:t>
              </a:r>
            </a:p>
          </p:txBody>
        </p:sp>
        <p:sp>
          <p:nvSpPr>
            <p:cNvPr id="22" name="ZoneTexte 21">
              <a:extLst>
                <a:ext uri="{FF2B5EF4-FFF2-40B4-BE49-F238E27FC236}">
                  <a16:creationId xmlns:a16="http://schemas.microsoft.com/office/drawing/2014/main" id="{F116DEC3-EA4D-47E6-8C07-0CE789C8A54B}"/>
                </a:ext>
              </a:extLst>
            </p:cNvPr>
            <p:cNvSpPr txBox="1"/>
            <p:nvPr/>
          </p:nvSpPr>
          <p:spPr>
            <a:xfrm>
              <a:off x="4874772" y="3263865"/>
              <a:ext cx="620735" cy="365348"/>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1095</a:t>
              </a:r>
            </a:p>
          </p:txBody>
        </p:sp>
        <p:sp>
          <p:nvSpPr>
            <p:cNvPr id="23" name="ZoneTexte 22">
              <a:extLst>
                <a:ext uri="{FF2B5EF4-FFF2-40B4-BE49-F238E27FC236}">
                  <a16:creationId xmlns:a16="http://schemas.microsoft.com/office/drawing/2014/main" id="{99EE7737-55E6-48DF-89DA-00F22FB40906}"/>
                </a:ext>
              </a:extLst>
            </p:cNvPr>
            <p:cNvSpPr txBox="1"/>
            <p:nvPr/>
          </p:nvSpPr>
          <p:spPr>
            <a:xfrm>
              <a:off x="6014134" y="3263865"/>
              <a:ext cx="620735" cy="365348"/>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1460</a:t>
              </a:r>
            </a:p>
          </p:txBody>
        </p:sp>
        <p:sp>
          <p:nvSpPr>
            <p:cNvPr id="24" name="ZoneTexte 23">
              <a:extLst>
                <a:ext uri="{FF2B5EF4-FFF2-40B4-BE49-F238E27FC236}">
                  <a16:creationId xmlns:a16="http://schemas.microsoft.com/office/drawing/2014/main" id="{8F45189F-E5F1-4A55-B655-4EAD411A1229}"/>
                </a:ext>
              </a:extLst>
            </p:cNvPr>
            <p:cNvSpPr txBox="1"/>
            <p:nvPr/>
          </p:nvSpPr>
          <p:spPr>
            <a:xfrm>
              <a:off x="7153494" y="3263865"/>
              <a:ext cx="620735" cy="365348"/>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1825</a:t>
              </a:r>
            </a:p>
          </p:txBody>
        </p:sp>
        <p:sp>
          <p:nvSpPr>
            <p:cNvPr id="25" name="ZoneTexte 24">
              <a:extLst>
                <a:ext uri="{FF2B5EF4-FFF2-40B4-BE49-F238E27FC236}">
                  <a16:creationId xmlns:a16="http://schemas.microsoft.com/office/drawing/2014/main" id="{A78D89DB-2190-4750-8B87-5325301541CE}"/>
                </a:ext>
              </a:extLst>
            </p:cNvPr>
            <p:cNvSpPr txBox="1"/>
            <p:nvPr/>
          </p:nvSpPr>
          <p:spPr>
            <a:xfrm>
              <a:off x="1806969" y="3817166"/>
              <a:ext cx="534522" cy="574116"/>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1789A5"/>
                  </a:solidFill>
                  <a:effectLst/>
                  <a:uLnTx/>
                  <a:uFillTx/>
                  <a:latin typeface="Arial" panose="020B0604020202020204" pitchFamily="34" charset="0"/>
                  <a:ea typeface="+mn-ea"/>
                  <a:cs typeface="Arial" panose="020B0604020202020204" pitchFamily="34" charset="0"/>
                </a:rPr>
                <a:t>354</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rPr>
                <a:t>698</a:t>
              </a:r>
            </a:p>
          </p:txBody>
        </p:sp>
        <p:sp>
          <p:nvSpPr>
            <p:cNvPr id="26" name="ZoneTexte 25">
              <a:extLst>
                <a:ext uri="{FF2B5EF4-FFF2-40B4-BE49-F238E27FC236}">
                  <a16:creationId xmlns:a16="http://schemas.microsoft.com/office/drawing/2014/main" id="{E8B18403-2AAF-4EB0-AB48-233FBC28BCE3}"/>
                </a:ext>
              </a:extLst>
            </p:cNvPr>
            <p:cNvSpPr txBox="1"/>
            <p:nvPr/>
          </p:nvSpPr>
          <p:spPr>
            <a:xfrm>
              <a:off x="2770800" y="3817166"/>
              <a:ext cx="534522" cy="574116"/>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1789A5"/>
                  </a:solidFill>
                  <a:effectLst/>
                  <a:uLnTx/>
                  <a:uFillTx/>
                  <a:latin typeface="Arial" panose="020B0604020202020204" pitchFamily="34" charset="0"/>
                  <a:ea typeface="+mn-ea"/>
                  <a:cs typeface="Arial" panose="020B0604020202020204" pitchFamily="34" charset="0"/>
                </a:rPr>
                <a:t>303</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rPr>
                <a:t>618</a:t>
              </a:r>
            </a:p>
          </p:txBody>
        </p:sp>
        <p:sp>
          <p:nvSpPr>
            <p:cNvPr id="27" name="ZoneTexte 26">
              <a:extLst>
                <a:ext uri="{FF2B5EF4-FFF2-40B4-BE49-F238E27FC236}">
                  <a16:creationId xmlns:a16="http://schemas.microsoft.com/office/drawing/2014/main" id="{F2658999-149D-46F4-99EC-76AF9E44C130}"/>
                </a:ext>
              </a:extLst>
            </p:cNvPr>
            <p:cNvSpPr txBox="1"/>
            <p:nvPr/>
          </p:nvSpPr>
          <p:spPr>
            <a:xfrm>
              <a:off x="3822397" y="3817166"/>
              <a:ext cx="534522" cy="574116"/>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1789A5"/>
                  </a:solidFill>
                  <a:effectLst/>
                  <a:uLnTx/>
                  <a:uFillTx/>
                  <a:latin typeface="Arial" panose="020B0604020202020204" pitchFamily="34" charset="0"/>
                  <a:ea typeface="+mn-ea"/>
                  <a:cs typeface="Arial" panose="020B0604020202020204" pitchFamily="34" charset="0"/>
                </a:rPr>
                <a:t>237</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rPr>
                <a:t>527</a:t>
              </a:r>
            </a:p>
          </p:txBody>
        </p:sp>
        <p:sp>
          <p:nvSpPr>
            <p:cNvPr id="28" name="ZoneTexte 27">
              <a:extLst>
                <a:ext uri="{FF2B5EF4-FFF2-40B4-BE49-F238E27FC236}">
                  <a16:creationId xmlns:a16="http://schemas.microsoft.com/office/drawing/2014/main" id="{F1635ECB-B12C-40A6-9223-EACCE9C95BE2}"/>
                </a:ext>
              </a:extLst>
            </p:cNvPr>
            <p:cNvSpPr txBox="1"/>
            <p:nvPr/>
          </p:nvSpPr>
          <p:spPr>
            <a:xfrm>
              <a:off x="4917877" y="3817166"/>
              <a:ext cx="534522" cy="574116"/>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1789A5"/>
                  </a:solidFill>
                  <a:effectLst/>
                  <a:uLnTx/>
                  <a:uFillTx/>
                  <a:latin typeface="Arial" panose="020B0604020202020204" pitchFamily="34" charset="0"/>
                  <a:ea typeface="+mn-ea"/>
                  <a:cs typeface="Arial" panose="020B0604020202020204" pitchFamily="34" charset="0"/>
                </a:rPr>
                <a:t>180</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rPr>
                <a:t>375</a:t>
              </a:r>
            </a:p>
          </p:txBody>
        </p:sp>
        <p:sp>
          <p:nvSpPr>
            <p:cNvPr id="29" name="ZoneTexte 28">
              <a:extLst>
                <a:ext uri="{FF2B5EF4-FFF2-40B4-BE49-F238E27FC236}">
                  <a16:creationId xmlns:a16="http://schemas.microsoft.com/office/drawing/2014/main" id="{0C9A2109-364E-4939-A18D-A8E5A64BE19D}"/>
                </a:ext>
              </a:extLst>
            </p:cNvPr>
            <p:cNvSpPr txBox="1"/>
            <p:nvPr/>
          </p:nvSpPr>
          <p:spPr>
            <a:xfrm>
              <a:off x="6057239" y="3817166"/>
              <a:ext cx="534522" cy="574116"/>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1789A5"/>
                  </a:solidFill>
                  <a:effectLst/>
                  <a:uLnTx/>
                  <a:uFillTx/>
                  <a:latin typeface="Arial" panose="020B0604020202020204" pitchFamily="34" charset="0"/>
                  <a:ea typeface="+mn-ea"/>
                  <a:cs typeface="Arial" panose="020B0604020202020204" pitchFamily="34" charset="0"/>
                </a:rPr>
                <a:t>107</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rPr>
                <a:t>224</a:t>
              </a:r>
            </a:p>
          </p:txBody>
        </p:sp>
        <p:sp>
          <p:nvSpPr>
            <p:cNvPr id="30" name="ZoneTexte 29">
              <a:extLst>
                <a:ext uri="{FF2B5EF4-FFF2-40B4-BE49-F238E27FC236}">
                  <a16:creationId xmlns:a16="http://schemas.microsoft.com/office/drawing/2014/main" id="{F0FFD03F-F265-451E-9664-90C05E215AB7}"/>
                </a:ext>
              </a:extLst>
            </p:cNvPr>
            <p:cNvSpPr txBox="1"/>
            <p:nvPr/>
          </p:nvSpPr>
          <p:spPr>
            <a:xfrm>
              <a:off x="7196600" y="3817166"/>
              <a:ext cx="534522" cy="574116"/>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1789A5"/>
                  </a:solidFill>
                  <a:effectLst/>
                  <a:uLnTx/>
                  <a:uFillTx/>
                  <a:latin typeface="Arial" panose="020B0604020202020204" pitchFamily="34" charset="0"/>
                  <a:ea typeface="+mn-ea"/>
                  <a:cs typeface="Arial" panose="020B0604020202020204" pitchFamily="34" charset="0"/>
                </a:rPr>
                <a:t>64</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rPr>
                <a:t>144</a:t>
              </a:r>
            </a:p>
          </p:txBody>
        </p:sp>
        <p:sp>
          <p:nvSpPr>
            <p:cNvPr id="31" name="ZoneTexte 30">
              <a:extLst>
                <a:ext uri="{FF2B5EF4-FFF2-40B4-BE49-F238E27FC236}">
                  <a16:creationId xmlns:a16="http://schemas.microsoft.com/office/drawing/2014/main" id="{FFC7EDB6-9BBC-469A-97FF-DF87F9AFA4D2}"/>
                </a:ext>
              </a:extLst>
            </p:cNvPr>
            <p:cNvSpPr txBox="1"/>
            <p:nvPr/>
          </p:nvSpPr>
          <p:spPr>
            <a:xfrm>
              <a:off x="3528516" y="3516925"/>
              <a:ext cx="2311468" cy="365348"/>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Temps jusqu’à rechute (jours)</a:t>
              </a:r>
            </a:p>
          </p:txBody>
        </p:sp>
        <p:sp>
          <p:nvSpPr>
            <p:cNvPr id="32" name="ZoneTexte 31">
              <a:extLst>
                <a:ext uri="{FF2B5EF4-FFF2-40B4-BE49-F238E27FC236}">
                  <a16:creationId xmlns:a16="http://schemas.microsoft.com/office/drawing/2014/main" id="{3E679350-655B-4B75-9B9D-14379CFA14CE}"/>
                </a:ext>
              </a:extLst>
            </p:cNvPr>
            <p:cNvSpPr txBox="1"/>
            <p:nvPr/>
          </p:nvSpPr>
          <p:spPr>
            <a:xfrm>
              <a:off x="462334" y="3817166"/>
              <a:ext cx="1434970" cy="574116"/>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1789A5"/>
                  </a:solidFill>
                  <a:effectLst/>
                  <a:uLnTx/>
                  <a:uFillTx/>
                  <a:latin typeface="Arial" panose="020B0604020202020204" pitchFamily="34" charset="0"/>
                  <a:ea typeface="+mn-ea"/>
                  <a:cs typeface="Arial" panose="020B0604020202020204" pitchFamily="34" charset="0"/>
                </a:rPr>
                <a:t>Post uniquement</a:t>
              </a:r>
            </a:p>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rPr>
                <a:t>Pré et post</a:t>
              </a:r>
            </a:p>
          </p:txBody>
        </p:sp>
        <p:sp>
          <p:nvSpPr>
            <p:cNvPr id="33" name="ZoneTexte 32">
              <a:extLst>
                <a:ext uri="{FF2B5EF4-FFF2-40B4-BE49-F238E27FC236}">
                  <a16:creationId xmlns:a16="http://schemas.microsoft.com/office/drawing/2014/main" id="{513104C6-09E9-4310-B742-699A5C76A453}"/>
                </a:ext>
              </a:extLst>
            </p:cNvPr>
            <p:cNvSpPr txBox="1"/>
            <p:nvPr/>
          </p:nvSpPr>
          <p:spPr>
            <a:xfrm rot="16200000">
              <a:off x="731921" y="2293775"/>
              <a:ext cx="1362439" cy="321863"/>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de récidive</a:t>
              </a:r>
            </a:p>
          </p:txBody>
        </p:sp>
        <p:sp>
          <p:nvSpPr>
            <p:cNvPr id="34" name="ZoneTexte 33">
              <a:extLst>
                <a:ext uri="{FF2B5EF4-FFF2-40B4-BE49-F238E27FC236}">
                  <a16:creationId xmlns:a16="http://schemas.microsoft.com/office/drawing/2014/main" id="{C7700BDF-F295-44AB-824D-9C1C09739C38}"/>
                </a:ext>
              </a:extLst>
            </p:cNvPr>
            <p:cNvSpPr txBox="1"/>
            <p:nvPr/>
          </p:nvSpPr>
          <p:spPr>
            <a:xfrm>
              <a:off x="7467052" y="2131499"/>
              <a:ext cx="584813" cy="574116"/>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1" i="0" u="none" strike="noStrike" kern="1200" cap="none" spc="0" normalizeH="0" baseline="0" noProof="0" dirty="0">
                  <a:ln>
                    <a:noFill/>
                  </a:ln>
                  <a:solidFill>
                    <a:srgbClr val="1789A5"/>
                  </a:solidFill>
                  <a:effectLst/>
                  <a:uLnTx/>
                  <a:uFillTx/>
                  <a:latin typeface="Arial" panose="020B0604020202020204" pitchFamily="34" charset="0"/>
                  <a:ea typeface="+mn-ea"/>
                  <a:cs typeface="Arial" panose="020B0604020202020204" pitchFamily="34" charset="0"/>
                </a:rPr>
                <a:t>27%</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00" b="1" i="0" u="none" strike="noStrike" kern="120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rPr>
                <a:t>21%</a:t>
              </a:r>
            </a:p>
          </p:txBody>
        </p:sp>
        <p:sp>
          <p:nvSpPr>
            <p:cNvPr id="35" name="ZoneTexte 34">
              <a:extLst>
                <a:ext uri="{FF2B5EF4-FFF2-40B4-BE49-F238E27FC236}">
                  <a16:creationId xmlns:a16="http://schemas.microsoft.com/office/drawing/2014/main" id="{BBF39D3E-79D1-4CA0-ACCE-3274A11847C3}"/>
                </a:ext>
              </a:extLst>
            </p:cNvPr>
            <p:cNvSpPr txBox="1"/>
            <p:nvPr/>
          </p:nvSpPr>
          <p:spPr>
            <a:xfrm>
              <a:off x="4489989" y="2771988"/>
              <a:ext cx="3053858" cy="365348"/>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RR = 0,76 (IC 95% : 0,56-1,02), p = 0,07</a:t>
              </a:r>
            </a:p>
          </p:txBody>
        </p:sp>
        <p:sp>
          <p:nvSpPr>
            <p:cNvPr id="91" name="Rectangle à coins arrondis 4">
              <a:extLst>
                <a:ext uri="{FF2B5EF4-FFF2-40B4-BE49-F238E27FC236}">
                  <a16:creationId xmlns:a16="http://schemas.microsoft.com/office/drawing/2014/main" id="{41897218-3F8A-4C92-B693-209163EE5AD9}"/>
                </a:ext>
              </a:extLst>
            </p:cNvPr>
            <p:cNvSpPr/>
            <p:nvPr/>
          </p:nvSpPr>
          <p:spPr>
            <a:xfrm>
              <a:off x="-4795637" y="899323"/>
              <a:ext cx="5117073" cy="5068178"/>
            </a:xfrm>
            <a:prstGeom prst="roundRect">
              <a:avLst>
                <a:gd name="adj" fmla="val 3259"/>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grpSp>
      <p:sp>
        <p:nvSpPr>
          <p:cNvPr id="7" name="Titre 11"/>
          <p:cNvSpPr>
            <a:spLocks noGrp="1"/>
          </p:cNvSpPr>
          <p:nvPr>
            <p:ph type="title"/>
          </p:nvPr>
        </p:nvSpPr>
        <p:spPr/>
        <p:txBody>
          <a:bodyPr>
            <a:normAutofit fontScale="90000"/>
          </a:bodyPr>
          <a:lstStyle/>
          <a:p>
            <a:r>
              <a:rPr lang="fr-FR" sz="2300" dirty="0"/>
              <a:t>Chimiothérapie </a:t>
            </a:r>
            <a:r>
              <a:rPr lang="fr-FR" sz="2300" dirty="0" err="1"/>
              <a:t>néo-adjuvante</a:t>
            </a:r>
            <a:r>
              <a:rPr lang="fr-FR" sz="2300" dirty="0"/>
              <a:t> dans le cancers colique </a:t>
            </a:r>
            <a:br>
              <a:rPr lang="fr-FR" sz="2300" dirty="0"/>
            </a:br>
            <a:r>
              <a:rPr lang="fr-FR" sz="2300" b="1" dirty="0"/>
              <a:t>Etude </a:t>
            </a:r>
            <a:r>
              <a:rPr lang="fr-FR" sz="2300" b="1" dirty="0" err="1"/>
              <a:t>FoxTROT</a:t>
            </a:r>
            <a:endParaRPr lang="fr-FR" sz="2300" b="1" dirty="0"/>
          </a:p>
        </p:txBody>
      </p:sp>
      <p:sp>
        <p:nvSpPr>
          <p:cNvPr id="2" name="Espace réservé du contenu 1">
            <a:extLst>
              <a:ext uri="{FF2B5EF4-FFF2-40B4-BE49-F238E27FC236}">
                <a16:creationId xmlns:a16="http://schemas.microsoft.com/office/drawing/2014/main" id="{161F593B-EEAD-4FC1-8231-440435E0229B}"/>
              </a:ext>
            </a:extLst>
          </p:cNvPr>
          <p:cNvSpPr>
            <a:spLocks noGrp="1"/>
          </p:cNvSpPr>
          <p:nvPr>
            <p:ph sz="half" idx="1"/>
          </p:nvPr>
        </p:nvSpPr>
        <p:spPr>
          <a:xfrm>
            <a:off x="190500" y="821933"/>
            <a:ext cx="8763000" cy="860373"/>
          </a:xfrm>
        </p:spPr>
        <p:txBody>
          <a:bodyPr/>
          <a:lstStyle/>
          <a:p>
            <a:r>
              <a:rPr lang="fr-FR" sz="1800" dirty="0"/>
              <a:t>Contexte</a:t>
            </a:r>
          </a:p>
          <a:p>
            <a:pPr lvl="1"/>
            <a:r>
              <a:rPr lang="fr-FR" sz="1600" dirty="0"/>
              <a:t>Phase III évaluant la chimiothérapie </a:t>
            </a:r>
            <a:r>
              <a:rPr lang="fr-FR" sz="1600" dirty="0" err="1"/>
              <a:t>néo-adjuvante</a:t>
            </a:r>
            <a:r>
              <a:rPr lang="fr-FR" sz="1600" dirty="0"/>
              <a:t> dans le cancer colique</a:t>
            </a:r>
          </a:p>
          <a:p>
            <a:pPr lvl="1"/>
            <a:r>
              <a:rPr lang="fr-FR" sz="1600" dirty="0"/>
              <a:t>Etude négative sur son critère principal</a:t>
            </a:r>
          </a:p>
        </p:txBody>
      </p:sp>
      <p:sp>
        <p:nvSpPr>
          <p:cNvPr id="8" name="ZoneTexte 7">
            <a:extLst>
              <a:ext uri="{FF2B5EF4-FFF2-40B4-BE49-F238E27FC236}">
                <a16:creationId xmlns:a16="http://schemas.microsoft.com/office/drawing/2014/main" id="{D39F84B1-B649-224A-8C20-67CFD464ECA6}"/>
              </a:ext>
            </a:extLst>
          </p:cNvPr>
          <p:cNvSpPr txBox="1"/>
          <p:nvPr/>
        </p:nvSpPr>
        <p:spPr>
          <a:xfrm>
            <a:off x="0" y="4937090"/>
            <a:ext cx="2685351"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Jenny F.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Seligmann</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ASCO2020, Abs 4013</a:t>
            </a:r>
          </a:p>
        </p:txBody>
      </p:sp>
      <p:sp>
        <p:nvSpPr>
          <p:cNvPr id="9" name="ZoneTexte 8">
            <a:extLst>
              <a:ext uri="{FF2B5EF4-FFF2-40B4-BE49-F238E27FC236}">
                <a16:creationId xmlns:a16="http://schemas.microsoft.com/office/drawing/2014/main" id="{DA07D02B-1143-4867-AF4A-D0E1275A6301}"/>
              </a:ext>
            </a:extLst>
          </p:cNvPr>
          <p:cNvSpPr txBox="1"/>
          <p:nvPr/>
        </p:nvSpPr>
        <p:spPr>
          <a:xfrm>
            <a:off x="3793732" y="3879281"/>
            <a:ext cx="5088458" cy="858448"/>
          </a:xfrm>
          <a:prstGeom prst="roundRect">
            <a:avLst>
              <a:gd name="adj" fmla="val 15070"/>
            </a:avLst>
          </a:prstGeom>
          <a:ln>
            <a:solidFill>
              <a:srgbClr val="EC8014"/>
            </a:solidFill>
          </a:ln>
        </p:spPr>
        <p:style>
          <a:lnRef idx="2">
            <a:schemeClr val="accent1"/>
          </a:lnRef>
          <a:fillRef idx="1">
            <a:schemeClr val="lt1"/>
          </a:fillRef>
          <a:effectRef idx="0">
            <a:schemeClr val="accent1"/>
          </a:effectRef>
          <a:fontRef idx="minor">
            <a:schemeClr val="dk1"/>
          </a:fontRef>
        </p:style>
        <p:txBody>
          <a:bodyPr wrap="square" lIns="36000" tIns="36000" rIns="36000" bIns="3600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6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Taux de rechute ou de maladie résiduelle à 2 ans : </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6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15,6% dans le groupe « néoadjuvant » versus 19,5% dans le groupe standard chirurgie d’emblée</a:t>
            </a:r>
          </a:p>
        </p:txBody>
      </p:sp>
      <p:graphicFrame>
        <p:nvGraphicFramePr>
          <p:cNvPr id="10" name="Tableau 9">
            <a:extLst>
              <a:ext uri="{FF2B5EF4-FFF2-40B4-BE49-F238E27FC236}">
                <a16:creationId xmlns:a16="http://schemas.microsoft.com/office/drawing/2014/main" id="{138EC346-1960-4E0F-B9C8-A8B312FCB8D1}"/>
              </a:ext>
            </a:extLst>
          </p:cNvPr>
          <p:cNvGraphicFramePr>
            <a:graphicFrameLocks noGrp="1"/>
          </p:cNvGraphicFramePr>
          <p:nvPr/>
        </p:nvGraphicFramePr>
        <p:xfrm>
          <a:off x="5997030" y="1839554"/>
          <a:ext cx="2770092" cy="649055"/>
        </p:xfrm>
        <a:graphic>
          <a:graphicData uri="http://schemas.openxmlformats.org/drawingml/2006/table">
            <a:tbl>
              <a:tblPr firstRow="1" bandRow="1">
                <a:tableStyleId>{7DF18680-E054-41AD-8BC1-D1AEF772440D}</a:tableStyleId>
              </a:tblPr>
              <a:tblGrid>
                <a:gridCol w="1645281">
                  <a:extLst>
                    <a:ext uri="{9D8B030D-6E8A-4147-A177-3AD203B41FA5}">
                      <a16:colId xmlns:a16="http://schemas.microsoft.com/office/drawing/2014/main" val="20000"/>
                    </a:ext>
                  </a:extLst>
                </a:gridCol>
                <a:gridCol w="572664">
                  <a:extLst>
                    <a:ext uri="{9D8B030D-6E8A-4147-A177-3AD203B41FA5}">
                      <a16:colId xmlns:a16="http://schemas.microsoft.com/office/drawing/2014/main" val="20001"/>
                    </a:ext>
                  </a:extLst>
                </a:gridCol>
                <a:gridCol w="552147">
                  <a:extLst>
                    <a:ext uri="{9D8B030D-6E8A-4147-A177-3AD203B41FA5}">
                      <a16:colId xmlns:a16="http://schemas.microsoft.com/office/drawing/2014/main" val="20002"/>
                    </a:ext>
                  </a:extLst>
                </a:gridCol>
              </a:tblGrid>
              <a:tr h="221332">
                <a:tc>
                  <a:txBody>
                    <a:bodyPr/>
                    <a:lstStyle/>
                    <a:p>
                      <a:r>
                        <a:rPr lang="fr-FR" sz="1000" b="0" dirty="0">
                          <a:solidFill>
                            <a:schemeClr val="bg1"/>
                          </a:solidFill>
                        </a:rPr>
                        <a:t>Survie Sans Rechute</a:t>
                      </a:r>
                    </a:p>
                  </a:txBody>
                  <a:tcPr marL="68576" marR="68576" marT="34283" marB="34283" anchor="ctr"/>
                </a:tc>
                <a:tc>
                  <a:txBody>
                    <a:bodyPr/>
                    <a:lstStyle/>
                    <a:p>
                      <a:pPr marL="0" marR="0" algn="ctr">
                        <a:lnSpc>
                          <a:spcPct val="115000"/>
                        </a:lnSpc>
                        <a:spcBef>
                          <a:spcPts val="0"/>
                        </a:spcBef>
                        <a:spcAft>
                          <a:spcPts val="0"/>
                        </a:spcAft>
                      </a:pPr>
                      <a:r>
                        <a:rPr lang="en-US" sz="1000" b="1">
                          <a:solidFill>
                            <a:schemeClr val="bg1">
                              <a:lumMod val="95000"/>
                            </a:schemeClr>
                          </a:solidFill>
                          <a:effectLst/>
                        </a:rPr>
                        <a:t>Patients</a:t>
                      </a:r>
                      <a:endParaRPr lang="en-US" sz="1000" b="1" dirty="0">
                        <a:solidFill>
                          <a:schemeClr val="bg1">
                            <a:lumMod val="95000"/>
                          </a:schemeClr>
                        </a:solidFill>
                        <a:effectLst/>
                        <a:latin typeface="Calibri" panose="020F0502020204030204" pitchFamily="34" charset="0"/>
                        <a:ea typeface="Times New Roman"/>
                        <a:cs typeface="Calibri" panose="020F0502020204030204" pitchFamily="34" charset="0"/>
                      </a:endParaRPr>
                    </a:p>
                  </a:txBody>
                  <a:tcPr marL="68576" marR="68576" marT="34283" marB="34283" anchor="ctr"/>
                </a:tc>
                <a:tc>
                  <a:txBody>
                    <a:bodyPr/>
                    <a:lstStyle/>
                    <a:p>
                      <a:pPr marL="0" marR="0" algn="ctr">
                        <a:lnSpc>
                          <a:spcPct val="115000"/>
                        </a:lnSpc>
                        <a:spcBef>
                          <a:spcPts val="0"/>
                        </a:spcBef>
                        <a:spcAft>
                          <a:spcPts val="0"/>
                        </a:spcAft>
                      </a:pPr>
                      <a:r>
                        <a:rPr lang="en-US" sz="1000" b="1" dirty="0" err="1">
                          <a:solidFill>
                            <a:schemeClr val="bg1">
                              <a:lumMod val="95000"/>
                            </a:schemeClr>
                          </a:solidFill>
                          <a:effectLst/>
                        </a:rPr>
                        <a:t>Evnts</a:t>
                      </a:r>
                      <a:endParaRPr lang="en-US" sz="1000" b="1" dirty="0">
                        <a:solidFill>
                          <a:schemeClr val="bg1">
                            <a:lumMod val="95000"/>
                          </a:schemeClr>
                        </a:solidFill>
                        <a:effectLst/>
                        <a:latin typeface="Calibri" panose="020F0502020204030204" pitchFamily="34" charset="0"/>
                        <a:ea typeface="Times New Roman"/>
                        <a:cs typeface="Calibri" panose="020F0502020204030204" pitchFamily="34" charset="0"/>
                      </a:endParaRPr>
                    </a:p>
                  </a:txBody>
                  <a:tcPr marL="68576" marR="68576" marT="34283" marB="34283" anchor="ctr"/>
                </a:tc>
                <a:extLst>
                  <a:ext uri="{0D108BD9-81ED-4DB2-BD59-A6C34878D82A}">
                    <a16:rowId xmlns:a16="http://schemas.microsoft.com/office/drawing/2014/main" val="10000"/>
                  </a:ext>
                </a:extLst>
              </a:tr>
              <a:tr h="20844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900" b="1" dirty="0">
                          <a:solidFill>
                            <a:schemeClr val="bg1"/>
                          </a:solidFill>
                        </a:rPr>
                        <a:t>Chimiothérapie post-opératoire</a:t>
                      </a:r>
                    </a:p>
                  </a:txBody>
                  <a:tcPr marL="36000" marR="68576" marT="34283" marB="34283" anchor="ctr">
                    <a:solidFill>
                      <a:schemeClr val="accent1"/>
                    </a:solidFill>
                  </a:tcPr>
                </a:tc>
                <a:tc>
                  <a:txBody>
                    <a:bodyPr/>
                    <a:lstStyle/>
                    <a:p>
                      <a:pPr marL="0" marR="0" indent="0" algn="ctr" defTabSz="914400" rtl="0" eaLnBrk="1" fontAlgn="auto" latinLnBrk="0" hangingPunct="1">
                        <a:lnSpc>
                          <a:spcPct val="100000"/>
                        </a:lnSpc>
                        <a:spcBef>
                          <a:spcPts val="0"/>
                        </a:spcBef>
                        <a:spcAft>
                          <a:spcPts val="0"/>
                        </a:spcAft>
                        <a:buClr>
                          <a:schemeClr val="accent2"/>
                        </a:buClr>
                        <a:buSzTx/>
                        <a:buFont typeface="Calibri" panose="020F0502020204030204" pitchFamily="34" charset="0"/>
                        <a:buNone/>
                        <a:tabLst/>
                        <a:defRPr/>
                      </a:pPr>
                      <a:r>
                        <a:rPr lang="fr-FR" sz="900" b="0" dirty="0">
                          <a:solidFill>
                            <a:schemeClr val="tx1">
                              <a:lumMod val="75000"/>
                              <a:lumOff val="25000"/>
                            </a:schemeClr>
                          </a:solidFill>
                        </a:rPr>
                        <a:t>354</a:t>
                      </a:r>
                    </a:p>
                  </a:txBody>
                  <a:tcPr marL="68576" marR="68576" marT="34283" marB="34283" anchor="ctr"/>
                </a:tc>
                <a:tc>
                  <a:txBody>
                    <a:bodyPr/>
                    <a:lstStyle/>
                    <a:p>
                      <a:pPr marL="0" marR="0" indent="0" algn="ctr" defTabSz="914400" rtl="0" eaLnBrk="1" fontAlgn="auto" latinLnBrk="0" hangingPunct="1">
                        <a:lnSpc>
                          <a:spcPct val="100000"/>
                        </a:lnSpc>
                        <a:spcBef>
                          <a:spcPts val="0"/>
                        </a:spcBef>
                        <a:spcAft>
                          <a:spcPts val="0"/>
                        </a:spcAft>
                        <a:buClr>
                          <a:schemeClr val="accent2"/>
                        </a:buClr>
                        <a:buSzTx/>
                        <a:buFont typeface="Calibri" panose="020F0502020204030204" pitchFamily="34" charset="0"/>
                        <a:buNone/>
                        <a:tabLst/>
                        <a:defRPr/>
                      </a:pPr>
                      <a:r>
                        <a:rPr lang="fr-FR" sz="900" b="0">
                          <a:solidFill>
                            <a:schemeClr val="tx1">
                              <a:lumMod val="75000"/>
                              <a:lumOff val="25000"/>
                            </a:schemeClr>
                          </a:solidFill>
                        </a:rPr>
                        <a:t>69</a:t>
                      </a:r>
                      <a:endParaRPr lang="fr-FR" sz="900" b="0" dirty="0">
                        <a:solidFill>
                          <a:schemeClr val="tx1">
                            <a:lumMod val="75000"/>
                            <a:lumOff val="25000"/>
                          </a:schemeClr>
                        </a:solidFill>
                      </a:endParaRPr>
                    </a:p>
                  </a:txBody>
                  <a:tcPr marL="68576" marR="68576" marT="34283" marB="34283" anchor="ctr"/>
                </a:tc>
                <a:extLst>
                  <a:ext uri="{0D108BD9-81ED-4DB2-BD59-A6C34878D82A}">
                    <a16:rowId xmlns:a16="http://schemas.microsoft.com/office/drawing/2014/main" val="10001"/>
                  </a:ext>
                </a:extLst>
              </a:tr>
              <a:tr h="207067">
                <a:tc>
                  <a:txBody>
                    <a:bodyPr/>
                    <a:lstStyle/>
                    <a:p>
                      <a:pPr marL="0" marR="0" indent="0" algn="l">
                        <a:lnSpc>
                          <a:spcPct val="100000"/>
                        </a:lnSpc>
                        <a:spcBef>
                          <a:spcPts val="0"/>
                        </a:spcBef>
                        <a:spcAft>
                          <a:spcPts val="0"/>
                        </a:spcAft>
                      </a:pPr>
                      <a:r>
                        <a:rPr lang="en-US" sz="900" b="1" dirty="0" err="1">
                          <a:solidFill>
                            <a:schemeClr val="bg1"/>
                          </a:solidFill>
                          <a:effectLst/>
                        </a:rPr>
                        <a:t>Chimiothérapie</a:t>
                      </a:r>
                      <a:r>
                        <a:rPr lang="en-US" sz="900" b="1" dirty="0">
                          <a:solidFill>
                            <a:schemeClr val="bg1"/>
                          </a:solidFill>
                          <a:effectLst/>
                        </a:rPr>
                        <a:t> </a:t>
                      </a:r>
                      <a:r>
                        <a:rPr lang="en-US" sz="900" b="1" dirty="0" err="1">
                          <a:solidFill>
                            <a:schemeClr val="bg1"/>
                          </a:solidFill>
                          <a:effectLst/>
                        </a:rPr>
                        <a:t>péri-opératoire</a:t>
                      </a:r>
                      <a:endParaRPr lang="en-US" sz="900" b="1" dirty="0">
                        <a:solidFill>
                          <a:schemeClr val="bg1"/>
                        </a:solidFill>
                        <a:effectLst/>
                        <a:latin typeface="Calibri" panose="020F0502020204030204" pitchFamily="34" charset="0"/>
                        <a:ea typeface="Times New Roman"/>
                        <a:cs typeface="Calibri" panose="020F0502020204030204" pitchFamily="34" charset="0"/>
                      </a:endParaRPr>
                    </a:p>
                  </a:txBody>
                  <a:tcPr marL="36000" marR="0" marT="0" marB="0" anchor="ctr">
                    <a:solidFill>
                      <a:srgbClr val="C00000"/>
                    </a:solidFill>
                  </a:tcPr>
                </a:tc>
                <a:tc>
                  <a:txBody>
                    <a:bodyPr/>
                    <a:lstStyle/>
                    <a:p>
                      <a:pPr marL="0" marR="0" algn="ctr">
                        <a:lnSpc>
                          <a:spcPct val="100000"/>
                        </a:lnSpc>
                        <a:spcBef>
                          <a:spcPts val="0"/>
                        </a:spcBef>
                        <a:spcAft>
                          <a:spcPts val="0"/>
                        </a:spcAft>
                      </a:pPr>
                      <a:r>
                        <a:rPr lang="en-US" sz="900" b="0" dirty="0">
                          <a:solidFill>
                            <a:schemeClr val="tx1">
                              <a:lumMod val="75000"/>
                              <a:lumOff val="25000"/>
                            </a:schemeClr>
                          </a:solidFill>
                          <a:effectLst/>
                        </a:rPr>
                        <a:t>698</a:t>
                      </a:r>
                      <a:endParaRPr lang="en-US" sz="900" b="0" dirty="0">
                        <a:solidFill>
                          <a:schemeClr val="tx1">
                            <a:lumMod val="75000"/>
                            <a:lumOff val="25000"/>
                          </a:schemeClr>
                        </a:solidFill>
                        <a:effectLst/>
                        <a:latin typeface="Calibri" panose="020F0502020204030204" pitchFamily="34" charset="0"/>
                        <a:ea typeface="Times New Roman"/>
                        <a:cs typeface="Calibri" panose="020F0502020204030204" pitchFamily="34" charset="0"/>
                      </a:endParaRPr>
                    </a:p>
                  </a:txBody>
                  <a:tcPr marL="0" marR="0" marT="0" marB="0" anchor="ctr"/>
                </a:tc>
                <a:tc>
                  <a:txBody>
                    <a:bodyPr/>
                    <a:lstStyle/>
                    <a:p>
                      <a:pPr marL="0" marR="0" algn="ctr">
                        <a:lnSpc>
                          <a:spcPct val="100000"/>
                        </a:lnSpc>
                        <a:spcBef>
                          <a:spcPts val="0"/>
                        </a:spcBef>
                        <a:spcAft>
                          <a:spcPts val="0"/>
                        </a:spcAft>
                      </a:pPr>
                      <a:r>
                        <a:rPr lang="en-US" sz="900" b="0" dirty="0">
                          <a:solidFill>
                            <a:schemeClr val="tx1">
                              <a:lumMod val="75000"/>
                              <a:lumOff val="25000"/>
                            </a:schemeClr>
                          </a:solidFill>
                          <a:effectLst/>
                        </a:rPr>
                        <a:t>109</a:t>
                      </a:r>
                      <a:endParaRPr lang="en-US" sz="900" b="0" dirty="0">
                        <a:solidFill>
                          <a:schemeClr val="tx1">
                            <a:lumMod val="75000"/>
                            <a:lumOff val="25000"/>
                          </a:schemeClr>
                        </a:solidFill>
                        <a:effectLst/>
                        <a:latin typeface="Calibri" panose="020F0502020204030204" pitchFamily="34" charset="0"/>
                        <a:ea typeface="Times New Roman"/>
                        <a:cs typeface="Calibri" panose="020F0502020204030204" pitchFamily="34" charset="0"/>
                      </a:endParaRPr>
                    </a:p>
                  </a:txBody>
                  <a:tcPr marL="0" marR="0" marT="0" marB="0" anchor="ctr"/>
                </a:tc>
                <a:extLst>
                  <a:ext uri="{0D108BD9-81ED-4DB2-BD59-A6C34878D82A}">
                    <a16:rowId xmlns:a16="http://schemas.microsoft.com/office/drawing/2014/main" val="10002"/>
                  </a:ext>
                </a:extLst>
              </a:tr>
            </a:tbl>
          </a:graphicData>
        </a:graphic>
      </p:graphicFrame>
      <p:sp>
        <p:nvSpPr>
          <p:cNvPr id="36" name="Rectangle 249">
            <a:extLst>
              <a:ext uri="{FF2B5EF4-FFF2-40B4-BE49-F238E27FC236}">
                <a16:creationId xmlns:a16="http://schemas.microsoft.com/office/drawing/2014/main" id="{2E00EEBD-4651-4148-A867-15AFEE9CB693}"/>
              </a:ext>
            </a:extLst>
          </p:cNvPr>
          <p:cNvSpPr>
            <a:spLocks noChangeArrowheads="1"/>
          </p:cNvSpPr>
          <p:nvPr/>
        </p:nvSpPr>
        <p:spPr bwMode="auto">
          <a:xfrm>
            <a:off x="3922398" y="1639989"/>
            <a:ext cx="1627509" cy="184666"/>
          </a:xfrm>
          <a:prstGeom prst="rect">
            <a:avLst/>
          </a:prstGeom>
          <a:solidFill>
            <a:schemeClr val="bg1"/>
          </a:solidFill>
          <a:ln>
            <a:noFill/>
          </a:ln>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12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Survie sans rechute</a:t>
            </a:r>
          </a:p>
        </p:txBody>
      </p:sp>
      <p:sp>
        <p:nvSpPr>
          <p:cNvPr id="37" name="Rectangle : coins arrondis 36">
            <a:extLst>
              <a:ext uri="{FF2B5EF4-FFF2-40B4-BE49-F238E27FC236}">
                <a16:creationId xmlns:a16="http://schemas.microsoft.com/office/drawing/2014/main" id="{7B55C100-D1FF-4734-B9F9-B1E5D2109A2B}"/>
              </a:ext>
            </a:extLst>
          </p:cNvPr>
          <p:cNvSpPr/>
          <p:nvPr/>
        </p:nvSpPr>
        <p:spPr>
          <a:xfrm>
            <a:off x="1105254" y="1827542"/>
            <a:ext cx="1624358" cy="656439"/>
          </a:xfrm>
          <a:prstGeom prst="roundRect">
            <a:avLst/>
          </a:prstGeom>
          <a:solidFill>
            <a:schemeClr val="bg1"/>
          </a:solidFill>
          <a:ln w="12700">
            <a:solidFill>
              <a:schemeClr val="tx1">
                <a:lumMod val="75000"/>
                <a:lumOff val="25000"/>
              </a:schemeClr>
            </a:solidFill>
          </a:ln>
        </p:spPr>
        <p:txBody>
          <a:bodyPr wrap="square" lIns="36000" tIns="36000" rIns="36000" bIns="3600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Colon cancer</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CT predicted T3-4, N0-2, M0</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Fit for surgery and chemo</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Not obstructed</a:t>
            </a:r>
            <a:endParaRPr kumimoji="0" lang="fr-FR"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39" name="Rectangle : coins arrondis 38">
            <a:extLst>
              <a:ext uri="{FF2B5EF4-FFF2-40B4-BE49-F238E27FC236}">
                <a16:creationId xmlns:a16="http://schemas.microsoft.com/office/drawing/2014/main" id="{6B196FC0-C9C0-4242-A69B-ABEF5C358D5D}"/>
              </a:ext>
            </a:extLst>
          </p:cNvPr>
          <p:cNvSpPr/>
          <p:nvPr/>
        </p:nvSpPr>
        <p:spPr>
          <a:xfrm>
            <a:off x="332464" y="2791988"/>
            <a:ext cx="936241" cy="255389"/>
          </a:xfrm>
          <a:prstGeom prst="roundRect">
            <a:avLst/>
          </a:prstGeom>
          <a:solidFill>
            <a:schemeClr val="accent1"/>
          </a:solidFill>
          <a:ln>
            <a:noFill/>
          </a:ln>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Postop</a:t>
            </a:r>
            <a:endParaRPr kumimoji="0" lang="fr-FR" sz="9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40" name="Rectangle : coins arrondis 39">
            <a:extLst>
              <a:ext uri="{FF2B5EF4-FFF2-40B4-BE49-F238E27FC236}">
                <a16:creationId xmlns:a16="http://schemas.microsoft.com/office/drawing/2014/main" id="{4AC7F05C-E16B-410E-B69D-5E22BB37E1E1}"/>
              </a:ext>
            </a:extLst>
          </p:cNvPr>
          <p:cNvSpPr/>
          <p:nvPr/>
        </p:nvSpPr>
        <p:spPr>
          <a:xfrm>
            <a:off x="1332644" y="2795546"/>
            <a:ext cx="933617" cy="255389"/>
          </a:xfrm>
          <a:prstGeom prst="roundRect">
            <a:avLst/>
          </a:prstGeom>
          <a:solidFill>
            <a:srgbClr val="C00000"/>
          </a:solidFill>
          <a:ln>
            <a:noFill/>
          </a:ln>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Pre &amp; Postop</a:t>
            </a:r>
            <a:endParaRPr kumimoji="0" lang="fr-FR" sz="9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cxnSp>
        <p:nvCxnSpPr>
          <p:cNvPr id="41" name="Connecteur : en angle 40">
            <a:extLst>
              <a:ext uri="{FF2B5EF4-FFF2-40B4-BE49-F238E27FC236}">
                <a16:creationId xmlns:a16="http://schemas.microsoft.com/office/drawing/2014/main" id="{E20308CE-9476-4962-93BE-60A2A9D1E807}"/>
              </a:ext>
            </a:extLst>
          </p:cNvPr>
          <p:cNvCxnSpPr>
            <a:cxnSpLocks/>
            <a:stCxn id="37" idx="2"/>
            <a:endCxn id="39" idx="0"/>
          </p:cNvCxnSpPr>
          <p:nvPr/>
        </p:nvCxnSpPr>
        <p:spPr>
          <a:xfrm rot="5400000">
            <a:off x="1205006" y="2079560"/>
            <a:ext cx="308007" cy="1116848"/>
          </a:xfrm>
          <a:prstGeom prst="bentConnector3">
            <a:avLst>
              <a:gd name="adj1" fmla="val 50000"/>
            </a:avLst>
          </a:prstGeom>
          <a:ln w="1905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2" name="Rectangle : coins arrondis 41">
            <a:extLst>
              <a:ext uri="{FF2B5EF4-FFF2-40B4-BE49-F238E27FC236}">
                <a16:creationId xmlns:a16="http://schemas.microsoft.com/office/drawing/2014/main" id="{F30FA953-8153-4854-A8D1-D17E969709BB}"/>
              </a:ext>
            </a:extLst>
          </p:cNvPr>
          <p:cNvSpPr/>
          <p:nvPr/>
        </p:nvSpPr>
        <p:spPr>
          <a:xfrm>
            <a:off x="336427" y="3922355"/>
            <a:ext cx="932278" cy="255389"/>
          </a:xfrm>
          <a:prstGeom prst="roundRect">
            <a:avLst/>
          </a:prstGeom>
          <a:solidFill>
            <a:schemeClr val="tx1">
              <a:lumMod val="75000"/>
              <a:lumOff val="25000"/>
            </a:schemeClr>
          </a:solidFill>
          <a:ln>
            <a:noFill/>
          </a:ln>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Surgery</a:t>
            </a:r>
            <a:endParaRPr kumimoji="0" lang="fr-FR" sz="9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43" name="Rectangle : coins arrondis 42">
            <a:extLst>
              <a:ext uri="{FF2B5EF4-FFF2-40B4-BE49-F238E27FC236}">
                <a16:creationId xmlns:a16="http://schemas.microsoft.com/office/drawing/2014/main" id="{E615A40B-6007-4FDE-9BEF-BB6CFAE9E23E}"/>
              </a:ext>
            </a:extLst>
          </p:cNvPr>
          <p:cNvSpPr/>
          <p:nvPr/>
        </p:nvSpPr>
        <p:spPr>
          <a:xfrm>
            <a:off x="332464" y="4247680"/>
            <a:ext cx="932278" cy="390763"/>
          </a:xfrm>
          <a:prstGeom prst="roundRect">
            <a:avLst>
              <a:gd name="adj" fmla="val 10592"/>
            </a:avLst>
          </a:prstGeom>
          <a:solidFill>
            <a:schemeClr val="accent2">
              <a:lumMod val="20000"/>
              <a:lumOff val="80000"/>
            </a:schemeClr>
          </a:solidFill>
          <a:ln w="12700">
            <a:noFill/>
          </a:ln>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24 weeks</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OxFP</a:t>
            </a:r>
            <a:endParaRPr kumimoji="0" lang="fr-FR"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45" name="Rectangle : coins arrondis 44">
            <a:extLst>
              <a:ext uri="{FF2B5EF4-FFF2-40B4-BE49-F238E27FC236}">
                <a16:creationId xmlns:a16="http://schemas.microsoft.com/office/drawing/2014/main" id="{1322A1B4-616C-46FB-9CCA-797149F37A36}"/>
              </a:ext>
            </a:extLst>
          </p:cNvPr>
          <p:cNvSpPr/>
          <p:nvPr/>
        </p:nvSpPr>
        <p:spPr>
          <a:xfrm>
            <a:off x="2027750" y="3932613"/>
            <a:ext cx="984131" cy="255389"/>
          </a:xfrm>
          <a:prstGeom prst="roundRect">
            <a:avLst/>
          </a:prstGeom>
          <a:solidFill>
            <a:schemeClr val="tx1">
              <a:lumMod val="75000"/>
              <a:lumOff val="25000"/>
            </a:schemeClr>
          </a:solidFill>
          <a:ln>
            <a:noFill/>
          </a:ln>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Surgery</a:t>
            </a:r>
            <a:endParaRPr kumimoji="0" lang="fr-FR" sz="9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46" name="Rectangle : coins arrondis 45">
            <a:extLst>
              <a:ext uri="{FF2B5EF4-FFF2-40B4-BE49-F238E27FC236}">
                <a16:creationId xmlns:a16="http://schemas.microsoft.com/office/drawing/2014/main" id="{87701A11-AB2A-4D53-A301-0D2EF685739B}"/>
              </a:ext>
            </a:extLst>
          </p:cNvPr>
          <p:cNvSpPr/>
          <p:nvPr/>
        </p:nvSpPr>
        <p:spPr>
          <a:xfrm>
            <a:off x="2023787" y="4257938"/>
            <a:ext cx="984131" cy="390763"/>
          </a:xfrm>
          <a:prstGeom prst="roundRect">
            <a:avLst>
              <a:gd name="adj" fmla="val 10592"/>
            </a:avLst>
          </a:prstGeom>
          <a:solidFill>
            <a:schemeClr val="accent2">
              <a:lumMod val="20000"/>
              <a:lumOff val="80000"/>
            </a:schemeClr>
          </a:solidFill>
          <a:ln w="12700">
            <a:noFill/>
          </a:ln>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18 weeks</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OxFP</a:t>
            </a:r>
            <a:endParaRPr kumimoji="0" lang="fr-FR"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cxnSp>
        <p:nvCxnSpPr>
          <p:cNvPr id="48" name="Connecteur : en angle 47">
            <a:extLst>
              <a:ext uri="{FF2B5EF4-FFF2-40B4-BE49-F238E27FC236}">
                <a16:creationId xmlns:a16="http://schemas.microsoft.com/office/drawing/2014/main" id="{2BE699F6-4F20-4417-8E36-F5A430578847}"/>
              </a:ext>
            </a:extLst>
          </p:cNvPr>
          <p:cNvCxnSpPr>
            <a:cxnSpLocks/>
            <a:stCxn id="37" idx="2"/>
            <a:endCxn id="40" idx="0"/>
          </p:cNvCxnSpPr>
          <p:nvPr/>
        </p:nvCxnSpPr>
        <p:spPr>
          <a:xfrm rot="5400000">
            <a:off x="1702661" y="2580773"/>
            <a:ext cx="311565" cy="117980"/>
          </a:xfrm>
          <a:prstGeom prst="bentConnector3">
            <a:avLst>
              <a:gd name="adj1" fmla="val 50000"/>
            </a:avLst>
          </a:prstGeom>
          <a:ln w="1905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2" name="Rectangle : coins arrondis 51">
            <a:extLst>
              <a:ext uri="{FF2B5EF4-FFF2-40B4-BE49-F238E27FC236}">
                <a16:creationId xmlns:a16="http://schemas.microsoft.com/office/drawing/2014/main" id="{59F9119E-6832-4010-A48C-A8F88DB97CA8}"/>
              </a:ext>
            </a:extLst>
          </p:cNvPr>
          <p:cNvSpPr/>
          <p:nvPr/>
        </p:nvSpPr>
        <p:spPr>
          <a:xfrm>
            <a:off x="2465599" y="2721081"/>
            <a:ext cx="1128795" cy="401479"/>
          </a:xfrm>
          <a:prstGeom prst="roundRect">
            <a:avLst>
              <a:gd name="adj" fmla="val 14750"/>
            </a:avLst>
          </a:prstGeom>
          <a:solidFill>
            <a:schemeClr val="bg2">
              <a:lumMod val="75000"/>
            </a:schemeClr>
          </a:solidFill>
          <a:ln>
            <a:noFill/>
          </a:ln>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Optional panitumumab </a:t>
            </a:r>
            <a:r>
              <a:rPr kumimoji="0" lang="en-US" sz="6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substudy</a:t>
            </a:r>
            <a:r>
              <a:rPr kumimoji="0" lang="en-US" sz="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if KRAS-</a:t>
            </a:r>
            <a:r>
              <a:rPr kumimoji="0" lang="en-US" sz="6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wt</a:t>
            </a:r>
            <a:r>
              <a:rPr kumimoji="0" lang="en-US" sz="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br>
              <a:rPr kumimoji="0" lang="en-US" sz="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br>
            <a:r>
              <a:rPr kumimoji="0" lang="en-US" sz="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(c12-13, 61)</a:t>
            </a:r>
            <a:endParaRPr kumimoji="0" lang="fr-FR" sz="600" b="0"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63" name="Rectangle : coins arrondis 62">
            <a:extLst>
              <a:ext uri="{FF2B5EF4-FFF2-40B4-BE49-F238E27FC236}">
                <a16:creationId xmlns:a16="http://schemas.microsoft.com/office/drawing/2014/main" id="{A565B6D6-9C55-4C3F-939C-1DCD0493B77A}"/>
              </a:ext>
            </a:extLst>
          </p:cNvPr>
          <p:cNvSpPr/>
          <p:nvPr/>
        </p:nvSpPr>
        <p:spPr>
          <a:xfrm>
            <a:off x="1479901" y="3469512"/>
            <a:ext cx="984131" cy="390763"/>
          </a:xfrm>
          <a:prstGeom prst="roundRect">
            <a:avLst>
              <a:gd name="adj" fmla="val 10592"/>
            </a:avLst>
          </a:prstGeom>
          <a:solidFill>
            <a:schemeClr val="accent2">
              <a:lumMod val="20000"/>
              <a:lumOff val="80000"/>
            </a:schemeClr>
          </a:solidFill>
          <a:ln w="12700">
            <a:noFill/>
          </a:ln>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6 weeks</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OxFP</a:t>
            </a:r>
            <a:endParaRPr kumimoji="0" lang="fr-FR"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64" name="Rectangle : coins arrondis 63">
            <a:extLst>
              <a:ext uri="{FF2B5EF4-FFF2-40B4-BE49-F238E27FC236}">
                <a16:creationId xmlns:a16="http://schemas.microsoft.com/office/drawing/2014/main" id="{348462C4-6C6B-4C36-A7AE-887900F88AF6}"/>
              </a:ext>
            </a:extLst>
          </p:cNvPr>
          <p:cNvSpPr/>
          <p:nvPr/>
        </p:nvSpPr>
        <p:spPr>
          <a:xfrm>
            <a:off x="2537931" y="3469511"/>
            <a:ext cx="984131" cy="390763"/>
          </a:xfrm>
          <a:prstGeom prst="roundRect">
            <a:avLst>
              <a:gd name="adj" fmla="val 10592"/>
            </a:avLst>
          </a:prstGeom>
          <a:solidFill>
            <a:schemeClr val="accent2">
              <a:lumMod val="60000"/>
              <a:lumOff val="40000"/>
            </a:schemeClr>
          </a:solidFill>
          <a:ln w="12700">
            <a:noFill/>
          </a:ln>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6 weeks</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OxFP</a:t>
            </a:r>
            <a:r>
              <a:rPr kumimoji="0" lang="en-US" sz="9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 </a:t>
            </a:r>
            <a:r>
              <a:rPr kumimoji="0" lang="en-US" sz="900" b="1"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p’mab</a:t>
            </a:r>
            <a:endParaRPr kumimoji="0" lang="fr-FR"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cxnSp>
        <p:nvCxnSpPr>
          <p:cNvPr id="68" name="Connecteur : en angle 67">
            <a:extLst>
              <a:ext uri="{FF2B5EF4-FFF2-40B4-BE49-F238E27FC236}">
                <a16:creationId xmlns:a16="http://schemas.microsoft.com/office/drawing/2014/main" id="{5673BD89-7CD6-49A1-A6A7-54DB2F00D04B}"/>
              </a:ext>
            </a:extLst>
          </p:cNvPr>
          <p:cNvCxnSpPr>
            <a:cxnSpLocks/>
            <a:stCxn id="40" idx="2"/>
            <a:endCxn id="63" idx="0"/>
          </p:cNvCxnSpPr>
          <p:nvPr/>
        </p:nvCxnSpPr>
        <p:spPr>
          <a:xfrm rot="16200000" flipH="1">
            <a:off x="1676422" y="3173966"/>
            <a:ext cx="418577" cy="172514"/>
          </a:xfrm>
          <a:prstGeom prst="bentConnector3">
            <a:avLst>
              <a:gd name="adj1" fmla="val 50000"/>
            </a:avLst>
          </a:prstGeom>
          <a:ln w="1905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71" name="Connecteur : en angle 70">
            <a:extLst>
              <a:ext uri="{FF2B5EF4-FFF2-40B4-BE49-F238E27FC236}">
                <a16:creationId xmlns:a16="http://schemas.microsoft.com/office/drawing/2014/main" id="{D0A744F2-5AC4-482D-9CC7-6D9D02F15140}"/>
              </a:ext>
            </a:extLst>
          </p:cNvPr>
          <p:cNvCxnSpPr>
            <a:cxnSpLocks/>
            <a:stCxn id="39" idx="2"/>
            <a:endCxn id="42" idx="0"/>
          </p:cNvCxnSpPr>
          <p:nvPr/>
        </p:nvCxnSpPr>
        <p:spPr>
          <a:xfrm rot="16200000" flipH="1">
            <a:off x="364086" y="3483875"/>
            <a:ext cx="874978" cy="1981"/>
          </a:xfrm>
          <a:prstGeom prst="bentConnector3">
            <a:avLst>
              <a:gd name="adj1" fmla="val 50000"/>
            </a:avLst>
          </a:prstGeom>
          <a:ln w="1905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77" name="Connecteur : en angle 76">
            <a:extLst>
              <a:ext uri="{FF2B5EF4-FFF2-40B4-BE49-F238E27FC236}">
                <a16:creationId xmlns:a16="http://schemas.microsoft.com/office/drawing/2014/main" id="{C5153034-5440-4CF2-948E-B1283F00FE7A}"/>
              </a:ext>
            </a:extLst>
          </p:cNvPr>
          <p:cNvCxnSpPr>
            <a:cxnSpLocks/>
            <a:stCxn id="52" idx="2"/>
            <a:endCxn id="63" idx="0"/>
          </p:cNvCxnSpPr>
          <p:nvPr/>
        </p:nvCxnSpPr>
        <p:spPr>
          <a:xfrm rot="5400000">
            <a:off x="2327506" y="2767021"/>
            <a:ext cx="346952" cy="1058030"/>
          </a:xfrm>
          <a:prstGeom prst="bentConnector3">
            <a:avLst>
              <a:gd name="adj1" fmla="val 50000"/>
            </a:avLst>
          </a:prstGeom>
          <a:ln w="19050">
            <a:solidFill>
              <a:schemeClr val="tx1">
                <a:lumMod val="75000"/>
                <a:lumOff val="25000"/>
              </a:schemeClr>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85" name="Connecteur droit avec flèche 84">
            <a:extLst>
              <a:ext uri="{FF2B5EF4-FFF2-40B4-BE49-F238E27FC236}">
                <a16:creationId xmlns:a16="http://schemas.microsoft.com/office/drawing/2014/main" id="{8923B09E-FB38-4347-B84A-B6D9D9DEDFFD}"/>
              </a:ext>
            </a:extLst>
          </p:cNvPr>
          <p:cNvCxnSpPr>
            <a:cxnSpLocks/>
            <a:stCxn id="40" idx="3"/>
            <a:endCxn id="52" idx="1"/>
          </p:cNvCxnSpPr>
          <p:nvPr/>
        </p:nvCxnSpPr>
        <p:spPr>
          <a:xfrm flipV="1">
            <a:off x="2266261" y="2921821"/>
            <a:ext cx="199338" cy="1420"/>
          </a:xfrm>
          <a:prstGeom prst="straightConnector1">
            <a:avLst/>
          </a:prstGeom>
          <a:ln w="19050">
            <a:solidFill>
              <a:schemeClr val="tx1">
                <a:lumMod val="75000"/>
                <a:lumOff val="25000"/>
              </a:schemeClr>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88" name="Connecteur droit avec flèche 87">
            <a:extLst>
              <a:ext uri="{FF2B5EF4-FFF2-40B4-BE49-F238E27FC236}">
                <a16:creationId xmlns:a16="http://schemas.microsoft.com/office/drawing/2014/main" id="{027EA952-B71E-415A-B716-89D2CE572F0A}"/>
              </a:ext>
            </a:extLst>
          </p:cNvPr>
          <p:cNvCxnSpPr>
            <a:cxnSpLocks/>
            <a:stCxn id="52" idx="2"/>
            <a:endCxn id="64" idx="0"/>
          </p:cNvCxnSpPr>
          <p:nvPr/>
        </p:nvCxnSpPr>
        <p:spPr>
          <a:xfrm>
            <a:off x="3029997" y="3122560"/>
            <a:ext cx="0" cy="346951"/>
          </a:xfrm>
          <a:prstGeom prst="straightConnector1">
            <a:avLst/>
          </a:prstGeom>
          <a:ln w="19050">
            <a:solidFill>
              <a:schemeClr val="tx1">
                <a:lumMod val="75000"/>
                <a:lumOff val="25000"/>
              </a:schemeClr>
            </a:solidFill>
            <a:prstDash val="sysDash"/>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592972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contenu 1">
            <a:extLst>
              <a:ext uri="{FF2B5EF4-FFF2-40B4-BE49-F238E27FC236}">
                <a16:creationId xmlns:a16="http://schemas.microsoft.com/office/drawing/2014/main" id="{E3CA5BB8-11F7-405D-A377-C76E398CBC6B}"/>
              </a:ext>
            </a:extLst>
          </p:cNvPr>
          <p:cNvSpPr>
            <a:spLocks noGrp="1"/>
          </p:cNvSpPr>
          <p:nvPr>
            <p:ph sz="half" idx="1"/>
          </p:nvPr>
        </p:nvSpPr>
        <p:spPr>
          <a:xfrm>
            <a:off x="190500" y="821933"/>
            <a:ext cx="8763000" cy="1321953"/>
          </a:xfrm>
        </p:spPr>
        <p:txBody>
          <a:bodyPr/>
          <a:lstStyle/>
          <a:p>
            <a:r>
              <a:rPr lang="fr-FR" sz="1800" dirty="0"/>
              <a:t>Bénéfice d’une approche néoadjuvante pour les tumeurs coliques gauches</a:t>
            </a:r>
          </a:p>
          <a:p>
            <a:endParaRPr lang="fr-FR" sz="1800" dirty="0"/>
          </a:p>
          <a:p>
            <a:endParaRPr lang="fr-FR" sz="1800" dirty="0"/>
          </a:p>
          <a:p>
            <a:endParaRPr lang="fr-FR" sz="1800" dirty="0"/>
          </a:p>
          <a:p>
            <a:endParaRPr lang="fr-FR" sz="1800" dirty="0"/>
          </a:p>
          <a:p>
            <a:r>
              <a:rPr lang="fr-FR" sz="1800" dirty="0"/>
              <a:t>Bénéfice d’une approche néoadjuvante pour les tumeurs T4</a:t>
            </a:r>
            <a:endParaRPr lang="fr-FR" sz="1400" dirty="0"/>
          </a:p>
        </p:txBody>
      </p:sp>
      <p:sp>
        <p:nvSpPr>
          <p:cNvPr id="7" name="ZoneTexte 6">
            <a:extLst>
              <a:ext uri="{FF2B5EF4-FFF2-40B4-BE49-F238E27FC236}">
                <a16:creationId xmlns:a16="http://schemas.microsoft.com/office/drawing/2014/main" id="{F61E6A99-85DF-344B-8754-C5D5F3E0E8F8}"/>
              </a:ext>
            </a:extLst>
          </p:cNvPr>
          <p:cNvSpPr txBox="1"/>
          <p:nvPr/>
        </p:nvSpPr>
        <p:spPr>
          <a:xfrm>
            <a:off x="0" y="4937090"/>
            <a:ext cx="2685351"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Jenny F.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Seligmann</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ASCO2020, Abs 4013</a:t>
            </a:r>
          </a:p>
        </p:txBody>
      </p:sp>
      <p:grpSp>
        <p:nvGrpSpPr>
          <p:cNvPr id="5" name="Groupe 4">
            <a:extLst>
              <a:ext uri="{FF2B5EF4-FFF2-40B4-BE49-F238E27FC236}">
                <a16:creationId xmlns:a16="http://schemas.microsoft.com/office/drawing/2014/main" id="{37697CD9-939D-4DB1-9053-C0731B477395}"/>
              </a:ext>
            </a:extLst>
          </p:cNvPr>
          <p:cNvGrpSpPr/>
          <p:nvPr/>
        </p:nvGrpSpPr>
        <p:grpSpPr>
          <a:xfrm>
            <a:off x="588523" y="1250525"/>
            <a:ext cx="7966953" cy="1252467"/>
            <a:chOff x="588523" y="1250525"/>
            <a:chExt cx="7966953" cy="1252467"/>
          </a:xfrm>
        </p:grpSpPr>
        <p:sp>
          <p:nvSpPr>
            <p:cNvPr id="10" name="Rectangle à coins arrondis 4">
              <a:extLst>
                <a:ext uri="{FF2B5EF4-FFF2-40B4-BE49-F238E27FC236}">
                  <a16:creationId xmlns:a16="http://schemas.microsoft.com/office/drawing/2014/main" id="{340BED36-3C12-4521-AD2D-8BB3A138F4CD}"/>
                </a:ext>
              </a:extLst>
            </p:cNvPr>
            <p:cNvSpPr/>
            <p:nvPr/>
          </p:nvSpPr>
          <p:spPr>
            <a:xfrm>
              <a:off x="588523" y="1265117"/>
              <a:ext cx="7966953" cy="1237875"/>
            </a:xfrm>
            <a:prstGeom prst="roundRect">
              <a:avLst>
                <a:gd name="adj" fmla="val 6831"/>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7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BB0B0AE4-523F-4148-8CC9-A6137E21B74B}"/>
                </a:ext>
              </a:extLst>
            </p:cNvPr>
            <p:cNvSpPr/>
            <p:nvPr/>
          </p:nvSpPr>
          <p:spPr>
            <a:xfrm>
              <a:off x="718670" y="1911351"/>
              <a:ext cx="7663591" cy="136784"/>
            </a:xfrm>
            <a:prstGeom prst="rect">
              <a:avLst/>
            </a:prstGeom>
            <a:solidFill>
              <a:srgbClr val="C00000">
                <a:alpha val="15000"/>
              </a:srgb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7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3" name="ZoneTexte 12">
              <a:extLst>
                <a:ext uri="{FF2B5EF4-FFF2-40B4-BE49-F238E27FC236}">
                  <a16:creationId xmlns:a16="http://schemas.microsoft.com/office/drawing/2014/main" id="{5283C2A1-BCED-4E72-9EA5-8BACD6D5EAF4}"/>
                </a:ext>
              </a:extLst>
            </p:cNvPr>
            <p:cNvSpPr txBox="1"/>
            <p:nvPr/>
          </p:nvSpPr>
          <p:spPr>
            <a:xfrm>
              <a:off x="2807232" y="1250525"/>
              <a:ext cx="957313" cy="200055"/>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Rechutes/patients</a:t>
              </a:r>
            </a:p>
          </p:txBody>
        </p:sp>
        <p:sp>
          <p:nvSpPr>
            <p:cNvPr id="14" name="ZoneTexte 13">
              <a:extLst>
                <a:ext uri="{FF2B5EF4-FFF2-40B4-BE49-F238E27FC236}">
                  <a16:creationId xmlns:a16="http://schemas.microsoft.com/office/drawing/2014/main" id="{C59D3BC6-36DD-48F4-8E29-B3DF51DB472A}"/>
                </a:ext>
              </a:extLst>
            </p:cNvPr>
            <p:cNvSpPr txBox="1"/>
            <p:nvPr/>
          </p:nvSpPr>
          <p:spPr>
            <a:xfrm>
              <a:off x="718669" y="1657886"/>
              <a:ext cx="1247457" cy="415498"/>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Localisation </a:t>
              </a:r>
              <a:r>
                <a:rPr kumimoji="0" lang="fr-FR" sz="700" b="1"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T</a:t>
              </a:r>
              <a:r>
                <a:rPr kumimoji="0" lang="fr-FR" sz="7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primitive :</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Droite</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Gauche</a:t>
              </a:r>
            </a:p>
          </p:txBody>
        </p:sp>
        <p:sp>
          <p:nvSpPr>
            <p:cNvPr id="15" name="ZoneTexte 14">
              <a:extLst>
                <a:ext uri="{FF2B5EF4-FFF2-40B4-BE49-F238E27FC236}">
                  <a16:creationId xmlns:a16="http://schemas.microsoft.com/office/drawing/2014/main" id="{C62898E3-8CF0-41EF-9E00-358C1B5544EC}"/>
                </a:ext>
              </a:extLst>
            </p:cNvPr>
            <p:cNvSpPr txBox="1"/>
            <p:nvPr/>
          </p:nvSpPr>
          <p:spPr>
            <a:xfrm>
              <a:off x="2171375" y="1759318"/>
              <a:ext cx="800219" cy="307777"/>
            </a:xfrm>
            <a:prstGeom prst="rect">
              <a:avLst/>
            </a:prstGeom>
            <a:noFill/>
          </p:spPr>
          <p:txBody>
            <a:bodyPr wrap="none" rtlCol="0" anchor="b">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56/340 (16,5%)</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53/358 (14,8%)</a:t>
              </a:r>
            </a:p>
          </p:txBody>
        </p:sp>
        <p:sp>
          <p:nvSpPr>
            <p:cNvPr id="16" name="ZoneTexte 15">
              <a:extLst>
                <a:ext uri="{FF2B5EF4-FFF2-40B4-BE49-F238E27FC236}">
                  <a16:creationId xmlns:a16="http://schemas.microsoft.com/office/drawing/2014/main" id="{895A5769-7DC4-4375-A2CB-B5C3404C6755}"/>
                </a:ext>
              </a:extLst>
            </p:cNvPr>
            <p:cNvSpPr txBox="1"/>
            <p:nvPr/>
          </p:nvSpPr>
          <p:spPr>
            <a:xfrm>
              <a:off x="3284395" y="1759318"/>
              <a:ext cx="800219" cy="307777"/>
            </a:xfrm>
            <a:prstGeom prst="rect">
              <a:avLst/>
            </a:prstGeom>
            <a:noFill/>
          </p:spPr>
          <p:txBody>
            <a:bodyPr wrap="none" rtlCol="0" anchor="b">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29/174 (16,7%)</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40/180 (22,2%)</a:t>
              </a:r>
            </a:p>
          </p:txBody>
        </p:sp>
        <p:sp>
          <p:nvSpPr>
            <p:cNvPr id="17" name="ZoneTexte 16">
              <a:extLst>
                <a:ext uri="{FF2B5EF4-FFF2-40B4-BE49-F238E27FC236}">
                  <a16:creationId xmlns:a16="http://schemas.microsoft.com/office/drawing/2014/main" id="{61E1282F-BD35-418F-9858-DB04BEB61084}"/>
                </a:ext>
              </a:extLst>
            </p:cNvPr>
            <p:cNvSpPr txBox="1"/>
            <p:nvPr/>
          </p:nvSpPr>
          <p:spPr>
            <a:xfrm>
              <a:off x="4419900" y="1759318"/>
              <a:ext cx="439544" cy="307777"/>
            </a:xfrm>
            <a:prstGeom prst="rect">
              <a:avLst/>
            </a:prstGeom>
            <a:noFill/>
          </p:spPr>
          <p:txBody>
            <a:bodyPr wrap="none" rtlCol="0" anchor="b">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-0,59</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-10,69</a:t>
              </a:r>
            </a:p>
          </p:txBody>
        </p:sp>
        <p:sp>
          <p:nvSpPr>
            <p:cNvPr id="18" name="ZoneTexte 17">
              <a:extLst>
                <a:ext uri="{FF2B5EF4-FFF2-40B4-BE49-F238E27FC236}">
                  <a16:creationId xmlns:a16="http://schemas.microsoft.com/office/drawing/2014/main" id="{BFE5BAFF-1751-4D3D-A6D2-219B0F092009}"/>
                </a:ext>
              </a:extLst>
            </p:cNvPr>
            <p:cNvSpPr txBox="1"/>
            <p:nvPr/>
          </p:nvSpPr>
          <p:spPr>
            <a:xfrm>
              <a:off x="5027001" y="1759318"/>
              <a:ext cx="409086" cy="307777"/>
            </a:xfrm>
            <a:prstGeom prst="rect">
              <a:avLst/>
            </a:prstGeom>
            <a:noFill/>
          </p:spPr>
          <p:txBody>
            <a:bodyPr wrap="none" rtlCol="0" anchor="b">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18,85</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19,94</a:t>
              </a:r>
            </a:p>
          </p:txBody>
        </p:sp>
        <p:sp>
          <p:nvSpPr>
            <p:cNvPr id="19" name="ZoneTexte 18">
              <a:extLst>
                <a:ext uri="{FF2B5EF4-FFF2-40B4-BE49-F238E27FC236}">
                  <a16:creationId xmlns:a16="http://schemas.microsoft.com/office/drawing/2014/main" id="{200F4A47-187F-4918-BDFC-1DFE9919AA4C}"/>
                </a:ext>
              </a:extLst>
            </p:cNvPr>
            <p:cNvSpPr txBox="1"/>
            <p:nvPr/>
          </p:nvSpPr>
          <p:spPr>
            <a:xfrm>
              <a:off x="7286768" y="1767383"/>
              <a:ext cx="896399" cy="307777"/>
            </a:xfrm>
            <a:prstGeom prst="rect">
              <a:avLst/>
            </a:prstGeom>
            <a:noFill/>
          </p:spPr>
          <p:txBody>
            <a:bodyPr wrap="none" rtlCol="0" anchor="b">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0,97 (0,62 – 1,52)</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0,58 (0,38 – 0,91)</a:t>
              </a:r>
            </a:p>
          </p:txBody>
        </p:sp>
        <p:sp>
          <p:nvSpPr>
            <p:cNvPr id="20" name="ZoneTexte 19">
              <a:extLst>
                <a:ext uri="{FF2B5EF4-FFF2-40B4-BE49-F238E27FC236}">
                  <a16:creationId xmlns:a16="http://schemas.microsoft.com/office/drawing/2014/main" id="{FF810113-7EC3-4F7A-A474-279EE5BF1DF1}"/>
                </a:ext>
              </a:extLst>
            </p:cNvPr>
            <p:cNvSpPr txBox="1"/>
            <p:nvPr/>
          </p:nvSpPr>
          <p:spPr>
            <a:xfrm>
              <a:off x="2171375" y="1442885"/>
              <a:ext cx="607859" cy="200055"/>
            </a:xfrm>
            <a:prstGeom prst="rect">
              <a:avLst/>
            </a:prstGeom>
            <a:noFill/>
          </p:spPr>
          <p:txBody>
            <a:bodyPr wrap="none" rtlCol="0" anchor="b">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Pré + Post</a:t>
              </a:r>
            </a:p>
          </p:txBody>
        </p:sp>
        <p:sp>
          <p:nvSpPr>
            <p:cNvPr id="21" name="ZoneTexte 20">
              <a:extLst>
                <a:ext uri="{FF2B5EF4-FFF2-40B4-BE49-F238E27FC236}">
                  <a16:creationId xmlns:a16="http://schemas.microsoft.com/office/drawing/2014/main" id="{FB5351EA-4E9F-481C-A7D0-990F30272D74}"/>
                </a:ext>
              </a:extLst>
            </p:cNvPr>
            <p:cNvSpPr txBox="1"/>
            <p:nvPr/>
          </p:nvSpPr>
          <p:spPr>
            <a:xfrm>
              <a:off x="3284395" y="1442885"/>
              <a:ext cx="857927" cy="200055"/>
            </a:xfrm>
            <a:prstGeom prst="rect">
              <a:avLst/>
            </a:prstGeom>
            <a:noFill/>
          </p:spPr>
          <p:txBody>
            <a:bodyPr wrap="none" rtlCol="0" anchor="b">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Post uniquement</a:t>
              </a:r>
            </a:p>
          </p:txBody>
        </p:sp>
        <p:sp>
          <p:nvSpPr>
            <p:cNvPr id="22" name="ZoneTexte 21">
              <a:extLst>
                <a:ext uri="{FF2B5EF4-FFF2-40B4-BE49-F238E27FC236}">
                  <a16:creationId xmlns:a16="http://schemas.microsoft.com/office/drawing/2014/main" id="{53866EB9-0305-4AE4-9810-5514DD9FAAC7}"/>
                </a:ext>
              </a:extLst>
            </p:cNvPr>
            <p:cNvSpPr txBox="1"/>
            <p:nvPr/>
          </p:nvSpPr>
          <p:spPr>
            <a:xfrm>
              <a:off x="4419900" y="1442885"/>
              <a:ext cx="431528" cy="200055"/>
            </a:xfrm>
            <a:prstGeom prst="rect">
              <a:avLst/>
            </a:prstGeom>
            <a:noFill/>
          </p:spPr>
          <p:txBody>
            <a:bodyPr wrap="none" rtlCol="0" anchor="b">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(O-E).</a:t>
              </a:r>
            </a:p>
          </p:txBody>
        </p:sp>
        <p:sp>
          <p:nvSpPr>
            <p:cNvPr id="23" name="ZoneTexte 22">
              <a:extLst>
                <a:ext uri="{FF2B5EF4-FFF2-40B4-BE49-F238E27FC236}">
                  <a16:creationId xmlns:a16="http://schemas.microsoft.com/office/drawing/2014/main" id="{0D177298-C8E3-4D4D-A9FC-7F934779A04D}"/>
                </a:ext>
              </a:extLst>
            </p:cNvPr>
            <p:cNvSpPr txBox="1"/>
            <p:nvPr/>
          </p:nvSpPr>
          <p:spPr>
            <a:xfrm>
              <a:off x="5027001" y="1442885"/>
              <a:ext cx="324128" cy="200055"/>
            </a:xfrm>
            <a:prstGeom prst="rect">
              <a:avLst/>
            </a:prstGeom>
            <a:noFill/>
          </p:spPr>
          <p:txBody>
            <a:bodyPr wrap="none" rtlCol="0" anchor="b">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Var</a:t>
              </a:r>
            </a:p>
          </p:txBody>
        </p:sp>
        <p:sp>
          <p:nvSpPr>
            <p:cNvPr id="24" name="ZoneTexte 23">
              <a:extLst>
                <a:ext uri="{FF2B5EF4-FFF2-40B4-BE49-F238E27FC236}">
                  <a16:creationId xmlns:a16="http://schemas.microsoft.com/office/drawing/2014/main" id="{D8209983-56B8-485A-B3C2-D71D9CE96095}"/>
                </a:ext>
              </a:extLst>
            </p:cNvPr>
            <p:cNvSpPr txBox="1"/>
            <p:nvPr/>
          </p:nvSpPr>
          <p:spPr>
            <a:xfrm>
              <a:off x="6039558" y="1281302"/>
              <a:ext cx="780983" cy="200055"/>
            </a:xfrm>
            <a:prstGeom prst="rect">
              <a:avLst/>
            </a:prstGeom>
            <a:noFill/>
          </p:spPr>
          <p:txBody>
            <a:bodyPr wrap="none" rtlCol="0" anchor="b">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O.R &amp; IC 95% </a:t>
              </a:r>
            </a:p>
          </p:txBody>
        </p:sp>
        <p:sp>
          <p:nvSpPr>
            <p:cNvPr id="25" name="ZoneTexte 24">
              <a:extLst>
                <a:ext uri="{FF2B5EF4-FFF2-40B4-BE49-F238E27FC236}">
                  <a16:creationId xmlns:a16="http://schemas.microsoft.com/office/drawing/2014/main" id="{9DA36364-0949-43CC-AD96-6F119E1A5099}"/>
                </a:ext>
              </a:extLst>
            </p:cNvPr>
            <p:cNvSpPr txBox="1"/>
            <p:nvPr/>
          </p:nvSpPr>
          <p:spPr>
            <a:xfrm>
              <a:off x="5782322" y="1442885"/>
              <a:ext cx="607859" cy="200055"/>
            </a:xfrm>
            <a:prstGeom prst="rect">
              <a:avLst/>
            </a:prstGeom>
            <a:noFill/>
          </p:spPr>
          <p:txBody>
            <a:bodyPr wrap="none" rtlCol="0" anchor="b">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Pré + Post</a:t>
              </a:r>
            </a:p>
          </p:txBody>
        </p:sp>
        <p:sp>
          <p:nvSpPr>
            <p:cNvPr id="26" name="ZoneTexte 25">
              <a:extLst>
                <a:ext uri="{FF2B5EF4-FFF2-40B4-BE49-F238E27FC236}">
                  <a16:creationId xmlns:a16="http://schemas.microsoft.com/office/drawing/2014/main" id="{3F20ABD5-7A0D-4E98-9593-560DF8620B31}"/>
                </a:ext>
              </a:extLst>
            </p:cNvPr>
            <p:cNvSpPr txBox="1"/>
            <p:nvPr/>
          </p:nvSpPr>
          <p:spPr>
            <a:xfrm>
              <a:off x="6532143" y="1442885"/>
              <a:ext cx="857927" cy="200055"/>
            </a:xfrm>
            <a:prstGeom prst="rect">
              <a:avLst/>
            </a:prstGeom>
            <a:noFill/>
          </p:spPr>
          <p:txBody>
            <a:bodyPr wrap="none" rtlCol="0" anchor="b">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Post uniquement</a:t>
              </a:r>
            </a:p>
          </p:txBody>
        </p:sp>
        <p:sp>
          <p:nvSpPr>
            <p:cNvPr id="27" name="ZoneTexte 26">
              <a:extLst>
                <a:ext uri="{FF2B5EF4-FFF2-40B4-BE49-F238E27FC236}">
                  <a16:creationId xmlns:a16="http://schemas.microsoft.com/office/drawing/2014/main" id="{EFA59BB9-E9D5-43F0-B989-E04E79930F9F}"/>
                </a:ext>
              </a:extLst>
            </p:cNvPr>
            <p:cNvSpPr txBox="1"/>
            <p:nvPr/>
          </p:nvSpPr>
          <p:spPr>
            <a:xfrm>
              <a:off x="2171375" y="2108447"/>
              <a:ext cx="508473" cy="200055"/>
            </a:xfrm>
            <a:prstGeom prst="rect">
              <a:avLst/>
            </a:prstGeom>
            <a:noFill/>
          </p:spPr>
          <p:txBody>
            <a:bodyPr wrap="none" rtlCol="0" anchor="b">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109/698</a:t>
              </a:r>
            </a:p>
          </p:txBody>
        </p:sp>
        <p:sp>
          <p:nvSpPr>
            <p:cNvPr id="28" name="ZoneTexte 27">
              <a:extLst>
                <a:ext uri="{FF2B5EF4-FFF2-40B4-BE49-F238E27FC236}">
                  <a16:creationId xmlns:a16="http://schemas.microsoft.com/office/drawing/2014/main" id="{4E3DEC5E-9361-4CBA-8217-6AAA979F3B9A}"/>
                </a:ext>
              </a:extLst>
            </p:cNvPr>
            <p:cNvSpPr txBox="1"/>
            <p:nvPr/>
          </p:nvSpPr>
          <p:spPr>
            <a:xfrm>
              <a:off x="3284395" y="2108447"/>
              <a:ext cx="458780" cy="200055"/>
            </a:xfrm>
            <a:prstGeom prst="rect">
              <a:avLst/>
            </a:prstGeom>
            <a:noFill/>
          </p:spPr>
          <p:txBody>
            <a:bodyPr wrap="none" rtlCol="0" anchor="b">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69/354</a:t>
              </a:r>
            </a:p>
          </p:txBody>
        </p:sp>
        <p:sp>
          <p:nvSpPr>
            <p:cNvPr id="29" name="ZoneTexte 28">
              <a:extLst>
                <a:ext uri="{FF2B5EF4-FFF2-40B4-BE49-F238E27FC236}">
                  <a16:creationId xmlns:a16="http://schemas.microsoft.com/office/drawing/2014/main" id="{BEF2410B-3202-4E70-A9A5-E4EA0CC4B8F4}"/>
                </a:ext>
              </a:extLst>
            </p:cNvPr>
            <p:cNvSpPr txBox="1"/>
            <p:nvPr/>
          </p:nvSpPr>
          <p:spPr>
            <a:xfrm>
              <a:off x="4419900" y="2108447"/>
              <a:ext cx="439544" cy="200055"/>
            </a:xfrm>
            <a:prstGeom prst="rect">
              <a:avLst/>
            </a:prstGeom>
            <a:noFill/>
          </p:spPr>
          <p:txBody>
            <a:bodyPr wrap="none" rtlCol="0" anchor="b">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-11,28</a:t>
              </a:r>
            </a:p>
          </p:txBody>
        </p:sp>
        <p:sp>
          <p:nvSpPr>
            <p:cNvPr id="30" name="ZoneTexte 29">
              <a:extLst>
                <a:ext uri="{FF2B5EF4-FFF2-40B4-BE49-F238E27FC236}">
                  <a16:creationId xmlns:a16="http://schemas.microsoft.com/office/drawing/2014/main" id="{8F6A627C-F1EB-43E8-9A92-88DCC2DDEAFC}"/>
                </a:ext>
              </a:extLst>
            </p:cNvPr>
            <p:cNvSpPr txBox="1"/>
            <p:nvPr/>
          </p:nvSpPr>
          <p:spPr>
            <a:xfrm>
              <a:off x="5027001" y="2108447"/>
              <a:ext cx="409086" cy="200055"/>
            </a:xfrm>
            <a:prstGeom prst="rect">
              <a:avLst/>
            </a:prstGeom>
            <a:noFill/>
          </p:spPr>
          <p:txBody>
            <a:bodyPr wrap="none" rtlCol="0" anchor="b">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38,79</a:t>
              </a:r>
            </a:p>
          </p:txBody>
        </p:sp>
        <p:sp>
          <p:nvSpPr>
            <p:cNvPr id="31" name="ZoneTexte 30">
              <a:extLst>
                <a:ext uri="{FF2B5EF4-FFF2-40B4-BE49-F238E27FC236}">
                  <a16:creationId xmlns:a16="http://schemas.microsoft.com/office/drawing/2014/main" id="{3CDA8619-5B06-4C6C-83A2-A439CD727FEE}"/>
                </a:ext>
              </a:extLst>
            </p:cNvPr>
            <p:cNvSpPr txBox="1"/>
            <p:nvPr/>
          </p:nvSpPr>
          <p:spPr>
            <a:xfrm>
              <a:off x="7286768" y="2086611"/>
              <a:ext cx="896399" cy="307777"/>
            </a:xfrm>
            <a:prstGeom prst="rect">
              <a:avLst/>
            </a:prstGeom>
            <a:noFill/>
          </p:spPr>
          <p:txBody>
            <a:bodyPr wrap="none" rtlCol="0" anchor="b">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0,75 (0,55 – 1,02)</a:t>
              </a:r>
              <a:b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b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2p = 0,07</a:t>
              </a:r>
            </a:p>
          </p:txBody>
        </p:sp>
        <p:sp>
          <p:nvSpPr>
            <p:cNvPr id="32" name="ZoneTexte 31">
              <a:extLst>
                <a:ext uri="{FF2B5EF4-FFF2-40B4-BE49-F238E27FC236}">
                  <a16:creationId xmlns:a16="http://schemas.microsoft.com/office/drawing/2014/main" id="{FFC1BE5B-0486-4055-99D2-9ABA35436FE7}"/>
                </a:ext>
              </a:extLst>
            </p:cNvPr>
            <p:cNvSpPr txBox="1"/>
            <p:nvPr/>
          </p:nvSpPr>
          <p:spPr>
            <a:xfrm>
              <a:off x="1446226" y="2108447"/>
              <a:ext cx="543739" cy="200055"/>
            </a:xfrm>
            <a:prstGeom prst="rect">
              <a:avLst/>
            </a:prstGeom>
            <a:noFill/>
          </p:spPr>
          <p:txBody>
            <a:bodyPr wrap="none" rtlCol="0" anchor="b">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Subtotal</a:t>
              </a:r>
            </a:p>
          </p:txBody>
        </p:sp>
        <p:cxnSp>
          <p:nvCxnSpPr>
            <p:cNvPr id="33" name="Connecteur droit 32">
              <a:extLst>
                <a:ext uri="{FF2B5EF4-FFF2-40B4-BE49-F238E27FC236}">
                  <a16:creationId xmlns:a16="http://schemas.microsoft.com/office/drawing/2014/main" id="{4155BE52-B3EE-4458-9FF3-BA8CC4FB7D0D}"/>
                </a:ext>
              </a:extLst>
            </p:cNvPr>
            <p:cNvCxnSpPr>
              <a:cxnSpLocks/>
            </p:cNvCxnSpPr>
            <p:nvPr/>
          </p:nvCxnSpPr>
          <p:spPr>
            <a:xfrm>
              <a:off x="6290327" y="1741493"/>
              <a:ext cx="0" cy="653289"/>
            </a:xfrm>
            <a:prstGeom prst="line">
              <a:avLst/>
            </a:prstGeom>
            <a:ln w="28575">
              <a:solidFill>
                <a:schemeClr val="tx1">
                  <a:lumMod val="65000"/>
                  <a:lumOff val="3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4" name="Connecteur droit 33">
              <a:extLst>
                <a:ext uri="{FF2B5EF4-FFF2-40B4-BE49-F238E27FC236}">
                  <a16:creationId xmlns:a16="http://schemas.microsoft.com/office/drawing/2014/main" id="{082C1007-88D7-4812-ABFF-1044883E4BEB}"/>
                </a:ext>
              </a:extLst>
            </p:cNvPr>
            <p:cNvCxnSpPr>
              <a:cxnSpLocks/>
            </p:cNvCxnSpPr>
            <p:nvPr/>
          </p:nvCxnSpPr>
          <p:spPr>
            <a:xfrm>
              <a:off x="6796245" y="1741493"/>
              <a:ext cx="0" cy="653289"/>
            </a:xfrm>
            <a:prstGeom prst="line">
              <a:avLst/>
            </a:prstGeom>
            <a:ln w="285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5" name="Connecteur droit 34">
              <a:extLst>
                <a:ext uri="{FF2B5EF4-FFF2-40B4-BE49-F238E27FC236}">
                  <a16:creationId xmlns:a16="http://schemas.microsoft.com/office/drawing/2014/main" id="{ADB8840D-3EF8-407D-8CA7-8D20A28ECC97}"/>
                </a:ext>
              </a:extLst>
            </p:cNvPr>
            <p:cNvCxnSpPr>
              <a:cxnSpLocks/>
            </p:cNvCxnSpPr>
            <p:nvPr/>
          </p:nvCxnSpPr>
          <p:spPr>
            <a:xfrm flipV="1">
              <a:off x="5996300" y="1849476"/>
              <a:ext cx="1290469"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36" name="Rectangle 35">
              <a:extLst>
                <a:ext uri="{FF2B5EF4-FFF2-40B4-BE49-F238E27FC236}">
                  <a16:creationId xmlns:a16="http://schemas.microsoft.com/office/drawing/2014/main" id="{A53F48DA-C09F-4B8C-8475-2AF1EADBE065}"/>
                </a:ext>
              </a:extLst>
            </p:cNvPr>
            <p:cNvSpPr/>
            <p:nvPr/>
          </p:nvSpPr>
          <p:spPr>
            <a:xfrm>
              <a:off x="6700683" y="1799279"/>
              <a:ext cx="95562" cy="9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7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cxnSp>
          <p:nvCxnSpPr>
            <p:cNvPr id="37" name="Connecteur droit 36">
              <a:extLst>
                <a:ext uri="{FF2B5EF4-FFF2-40B4-BE49-F238E27FC236}">
                  <a16:creationId xmlns:a16="http://schemas.microsoft.com/office/drawing/2014/main" id="{2E70F012-674C-4922-B4B4-A75F4F1EF4C0}"/>
                </a:ext>
              </a:extLst>
            </p:cNvPr>
            <p:cNvCxnSpPr>
              <a:cxnSpLocks/>
            </p:cNvCxnSpPr>
            <p:nvPr/>
          </p:nvCxnSpPr>
          <p:spPr>
            <a:xfrm>
              <a:off x="5950961" y="1990885"/>
              <a:ext cx="749722"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38" name="Rectangle 37">
              <a:extLst>
                <a:ext uri="{FF2B5EF4-FFF2-40B4-BE49-F238E27FC236}">
                  <a16:creationId xmlns:a16="http://schemas.microsoft.com/office/drawing/2014/main" id="{CA2C06B4-9D78-4EAE-BDFB-83BDEFF69CD6}"/>
                </a:ext>
              </a:extLst>
            </p:cNvPr>
            <p:cNvSpPr/>
            <p:nvPr/>
          </p:nvSpPr>
          <p:spPr>
            <a:xfrm>
              <a:off x="6194765" y="1940688"/>
              <a:ext cx="95562" cy="9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7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9" name="Forme libre : forme 38">
              <a:extLst>
                <a:ext uri="{FF2B5EF4-FFF2-40B4-BE49-F238E27FC236}">
                  <a16:creationId xmlns:a16="http://schemas.microsoft.com/office/drawing/2014/main" id="{BC033E1E-FDE4-4D68-8245-73B3D78978A4}"/>
                </a:ext>
              </a:extLst>
            </p:cNvPr>
            <p:cNvSpPr/>
            <p:nvPr/>
          </p:nvSpPr>
          <p:spPr>
            <a:xfrm>
              <a:off x="6093581" y="2129453"/>
              <a:ext cx="730771" cy="185504"/>
            </a:xfrm>
            <a:custGeom>
              <a:avLst/>
              <a:gdLst>
                <a:gd name="connsiteX0" fmla="*/ 284813 w 1049311"/>
                <a:gd name="connsiteY0" fmla="*/ 247338 h 247338"/>
                <a:gd name="connsiteX1" fmla="*/ 0 w 1049311"/>
                <a:gd name="connsiteY1" fmla="*/ 112427 h 247338"/>
                <a:gd name="connsiteX2" fmla="*/ 262328 w 1049311"/>
                <a:gd name="connsiteY2" fmla="*/ 0 h 247338"/>
                <a:gd name="connsiteX3" fmla="*/ 1049311 w 1049311"/>
                <a:gd name="connsiteY3" fmla="*/ 127417 h 247338"/>
                <a:gd name="connsiteX4" fmla="*/ 284813 w 1049311"/>
                <a:gd name="connsiteY4" fmla="*/ 247338 h 2473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9311" h="247338">
                  <a:moveTo>
                    <a:pt x="284813" y="247338"/>
                  </a:moveTo>
                  <a:lnTo>
                    <a:pt x="0" y="112427"/>
                  </a:lnTo>
                  <a:lnTo>
                    <a:pt x="262328" y="0"/>
                  </a:lnTo>
                  <a:lnTo>
                    <a:pt x="1049311" y="127417"/>
                  </a:lnTo>
                  <a:lnTo>
                    <a:pt x="284813" y="247338"/>
                  </a:lnTo>
                  <a:close/>
                </a:path>
              </a:pathLst>
            </a:cu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7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cxnSp>
          <p:nvCxnSpPr>
            <p:cNvPr id="40" name="Connecteur droit 39">
              <a:extLst>
                <a:ext uri="{FF2B5EF4-FFF2-40B4-BE49-F238E27FC236}">
                  <a16:creationId xmlns:a16="http://schemas.microsoft.com/office/drawing/2014/main" id="{9E0B351D-A3CB-4CF1-9D0C-AC6DEBD94F42}"/>
                </a:ext>
              </a:extLst>
            </p:cNvPr>
            <p:cNvCxnSpPr>
              <a:cxnSpLocks/>
            </p:cNvCxnSpPr>
            <p:nvPr/>
          </p:nvCxnSpPr>
          <p:spPr>
            <a:xfrm flipH="1">
              <a:off x="6290327" y="2125957"/>
              <a:ext cx="0" cy="189000"/>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1" name="Connecteur droit 40">
              <a:extLst>
                <a:ext uri="{FF2B5EF4-FFF2-40B4-BE49-F238E27FC236}">
                  <a16:creationId xmlns:a16="http://schemas.microsoft.com/office/drawing/2014/main" id="{337A1C3E-E232-422B-88B6-575922613268}"/>
                </a:ext>
              </a:extLst>
            </p:cNvPr>
            <p:cNvCxnSpPr>
              <a:cxnSpLocks/>
            </p:cNvCxnSpPr>
            <p:nvPr/>
          </p:nvCxnSpPr>
          <p:spPr>
            <a:xfrm>
              <a:off x="2171375" y="1616430"/>
              <a:ext cx="6154459"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2" name="ZoneTexte 41">
              <a:extLst>
                <a:ext uri="{FF2B5EF4-FFF2-40B4-BE49-F238E27FC236}">
                  <a16:creationId xmlns:a16="http://schemas.microsoft.com/office/drawing/2014/main" id="{5754624D-59B8-4771-B399-8335F9005A7F}"/>
                </a:ext>
              </a:extLst>
            </p:cNvPr>
            <p:cNvSpPr txBox="1"/>
            <p:nvPr/>
          </p:nvSpPr>
          <p:spPr>
            <a:xfrm>
              <a:off x="718669" y="2294755"/>
              <a:ext cx="2779928" cy="200055"/>
            </a:xfrm>
            <a:prstGeom prst="rect">
              <a:avLst/>
            </a:prstGeom>
            <a:noFill/>
          </p:spPr>
          <p:txBody>
            <a:bodyPr wrap="none" rtlCol="0" anchor="b">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Test d’hétérogénéité entre les sous-groupes  : X</a:t>
              </a:r>
              <a:r>
                <a:rPr kumimoji="0" lang="fr-FR" sz="700" b="0" i="0" u="none" strike="noStrike" kern="1200" cap="none" spc="0" normalizeH="0" baseline="3000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2</a:t>
              </a:r>
              <a:r>
                <a:rPr kumimoji="0" lang="fr-FR" sz="700" b="0" i="0" u="none" strike="noStrike" kern="1200" cap="none" spc="0" normalizeH="0" baseline="-2500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1</a:t>
              </a: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 2,47; p = 0,1</a:t>
              </a:r>
            </a:p>
          </p:txBody>
        </p:sp>
      </p:grpSp>
      <p:grpSp>
        <p:nvGrpSpPr>
          <p:cNvPr id="6" name="Groupe 5">
            <a:extLst>
              <a:ext uri="{FF2B5EF4-FFF2-40B4-BE49-F238E27FC236}">
                <a16:creationId xmlns:a16="http://schemas.microsoft.com/office/drawing/2014/main" id="{DB2C5FB9-6CF7-4B95-85D7-CC8430B0325D}"/>
              </a:ext>
            </a:extLst>
          </p:cNvPr>
          <p:cNvGrpSpPr/>
          <p:nvPr/>
        </p:nvGrpSpPr>
        <p:grpSpPr>
          <a:xfrm>
            <a:off x="588523" y="3244241"/>
            <a:ext cx="7966953" cy="1342427"/>
            <a:chOff x="588523" y="3475188"/>
            <a:chExt cx="7966953" cy="1342427"/>
          </a:xfrm>
        </p:grpSpPr>
        <p:sp>
          <p:nvSpPr>
            <p:cNvPr id="9" name="Rectangle à coins arrondis 4">
              <a:extLst>
                <a:ext uri="{FF2B5EF4-FFF2-40B4-BE49-F238E27FC236}">
                  <a16:creationId xmlns:a16="http://schemas.microsoft.com/office/drawing/2014/main" id="{2824D1EB-E499-4702-B8BF-AAF2B7A65C93}"/>
                </a:ext>
              </a:extLst>
            </p:cNvPr>
            <p:cNvSpPr/>
            <p:nvPr/>
          </p:nvSpPr>
          <p:spPr>
            <a:xfrm>
              <a:off x="588523" y="3475188"/>
              <a:ext cx="7966953" cy="1342427"/>
            </a:xfrm>
            <a:prstGeom prst="roundRect">
              <a:avLst>
                <a:gd name="adj" fmla="val 6831"/>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7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2" name="Rectangle 11">
              <a:extLst>
                <a:ext uri="{FF2B5EF4-FFF2-40B4-BE49-F238E27FC236}">
                  <a16:creationId xmlns:a16="http://schemas.microsoft.com/office/drawing/2014/main" id="{BFF6C7D2-A182-4CD4-955F-3FE839CBD2A8}"/>
                </a:ext>
              </a:extLst>
            </p:cNvPr>
            <p:cNvSpPr/>
            <p:nvPr/>
          </p:nvSpPr>
          <p:spPr>
            <a:xfrm>
              <a:off x="718670" y="4153943"/>
              <a:ext cx="7663591" cy="130411"/>
            </a:xfrm>
            <a:prstGeom prst="rect">
              <a:avLst/>
            </a:prstGeom>
            <a:solidFill>
              <a:srgbClr val="C00000">
                <a:alpha val="15000"/>
              </a:srgb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7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3" name="ZoneTexte 42">
              <a:extLst>
                <a:ext uri="{FF2B5EF4-FFF2-40B4-BE49-F238E27FC236}">
                  <a16:creationId xmlns:a16="http://schemas.microsoft.com/office/drawing/2014/main" id="{A128E451-FD8A-4A39-B745-0CF71E986ED8}"/>
                </a:ext>
              </a:extLst>
            </p:cNvPr>
            <p:cNvSpPr txBox="1"/>
            <p:nvPr/>
          </p:nvSpPr>
          <p:spPr>
            <a:xfrm>
              <a:off x="2807232" y="3478867"/>
              <a:ext cx="957313" cy="200055"/>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Rechutes/patients</a:t>
              </a:r>
            </a:p>
          </p:txBody>
        </p:sp>
        <p:sp>
          <p:nvSpPr>
            <p:cNvPr id="44" name="ZoneTexte 43">
              <a:extLst>
                <a:ext uri="{FF2B5EF4-FFF2-40B4-BE49-F238E27FC236}">
                  <a16:creationId xmlns:a16="http://schemas.microsoft.com/office/drawing/2014/main" id="{980F0525-52C3-4353-93FC-09E64E31D73A}"/>
                </a:ext>
              </a:extLst>
            </p:cNvPr>
            <p:cNvSpPr txBox="1"/>
            <p:nvPr/>
          </p:nvSpPr>
          <p:spPr>
            <a:xfrm>
              <a:off x="718670" y="3790492"/>
              <a:ext cx="1048685" cy="523220"/>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Stade radiologique :</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T3, &lt; 5 mm</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T3, &gt; = 5 mm</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T4</a:t>
              </a:r>
            </a:p>
          </p:txBody>
        </p:sp>
        <p:sp>
          <p:nvSpPr>
            <p:cNvPr id="45" name="ZoneTexte 44">
              <a:extLst>
                <a:ext uri="{FF2B5EF4-FFF2-40B4-BE49-F238E27FC236}">
                  <a16:creationId xmlns:a16="http://schemas.microsoft.com/office/drawing/2014/main" id="{C4BB8C92-F51C-4BD8-9069-FF52CE328EE0}"/>
                </a:ext>
              </a:extLst>
            </p:cNvPr>
            <p:cNvSpPr txBox="1"/>
            <p:nvPr/>
          </p:nvSpPr>
          <p:spPr>
            <a:xfrm>
              <a:off x="2171375" y="3903046"/>
              <a:ext cx="800219" cy="415498"/>
            </a:xfrm>
            <a:prstGeom prst="rect">
              <a:avLst/>
            </a:prstGeom>
            <a:noFill/>
          </p:spPr>
          <p:txBody>
            <a:bodyPr wrap="none" rtlCol="0" anchor="b">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25/177 (14,1%)</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50/344 (14,5%)</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34/177 (19,2%)</a:t>
              </a:r>
            </a:p>
          </p:txBody>
        </p:sp>
        <p:sp>
          <p:nvSpPr>
            <p:cNvPr id="46" name="ZoneTexte 45">
              <a:extLst>
                <a:ext uri="{FF2B5EF4-FFF2-40B4-BE49-F238E27FC236}">
                  <a16:creationId xmlns:a16="http://schemas.microsoft.com/office/drawing/2014/main" id="{16ED93D2-933E-4719-A588-DAE78A8B881D}"/>
                </a:ext>
              </a:extLst>
            </p:cNvPr>
            <p:cNvSpPr txBox="1"/>
            <p:nvPr/>
          </p:nvSpPr>
          <p:spPr>
            <a:xfrm>
              <a:off x="3284395" y="3903046"/>
              <a:ext cx="800219" cy="415498"/>
            </a:xfrm>
            <a:prstGeom prst="rect">
              <a:avLst/>
            </a:prstGeom>
            <a:noFill/>
          </p:spPr>
          <p:txBody>
            <a:bodyPr wrap="none" rtlCol="0" anchor="b">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11/88 (12,5%)</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30/175 (17,1%)</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28/91 (30,8%)</a:t>
              </a:r>
            </a:p>
          </p:txBody>
        </p:sp>
        <p:sp>
          <p:nvSpPr>
            <p:cNvPr id="47" name="ZoneTexte 46">
              <a:extLst>
                <a:ext uri="{FF2B5EF4-FFF2-40B4-BE49-F238E27FC236}">
                  <a16:creationId xmlns:a16="http://schemas.microsoft.com/office/drawing/2014/main" id="{69C02FC0-504A-4C12-87F3-5EE3DAB5E574}"/>
                </a:ext>
              </a:extLst>
            </p:cNvPr>
            <p:cNvSpPr txBox="1"/>
            <p:nvPr/>
          </p:nvSpPr>
          <p:spPr>
            <a:xfrm>
              <a:off x="4419900" y="3903046"/>
              <a:ext cx="389850" cy="415498"/>
            </a:xfrm>
            <a:prstGeom prst="rect">
              <a:avLst/>
            </a:prstGeom>
            <a:noFill/>
          </p:spPr>
          <p:txBody>
            <a:bodyPr wrap="none" rtlCol="0" anchor="b">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0,54</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-4,36</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-7,30</a:t>
              </a:r>
            </a:p>
          </p:txBody>
        </p:sp>
        <p:sp>
          <p:nvSpPr>
            <p:cNvPr id="48" name="ZoneTexte 47">
              <a:extLst>
                <a:ext uri="{FF2B5EF4-FFF2-40B4-BE49-F238E27FC236}">
                  <a16:creationId xmlns:a16="http://schemas.microsoft.com/office/drawing/2014/main" id="{407DEE0C-81AD-4149-8C1A-464CB0C70789}"/>
                </a:ext>
              </a:extLst>
            </p:cNvPr>
            <p:cNvSpPr txBox="1"/>
            <p:nvPr/>
          </p:nvSpPr>
          <p:spPr>
            <a:xfrm>
              <a:off x="5027001" y="3903046"/>
              <a:ext cx="409086" cy="415498"/>
            </a:xfrm>
            <a:prstGeom prst="rect">
              <a:avLst/>
            </a:prstGeom>
            <a:noFill/>
          </p:spPr>
          <p:txBody>
            <a:bodyPr wrap="none" rtlCol="0" anchor="b">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7,77</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17,35</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13,70</a:t>
              </a:r>
            </a:p>
          </p:txBody>
        </p:sp>
        <p:sp>
          <p:nvSpPr>
            <p:cNvPr id="49" name="ZoneTexte 48">
              <a:extLst>
                <a:ext uri="{FF2B5EF4-FFF2-40B4-BE49-F238E27FC236}">
                  <a16:creationId xmlns:a16="http://schemas.microsoft.com/office/drawing/2014/main" id="{02D1E646-2C2E-41AA-8184-C0BFB2714FC1}"/>
                </a:ext>
              </a:extLst>
            </p:cNvPr>
            <p:cNvSpPr txBox="1"/>
            <p:nvPr/>
          </p:nvSpPr>
          <p:spPr>
            <a:xfrm>
              <a:off x="7286768" y="3897693"/>
              <a:ext cx="896399" cy="415498"/>
            </a:xfrm>
            <a:prstGeom prst="rect">
              <a:avLst/>
            </a:prstGeom>
            <a:noFill/>
          </p:spPr>
          <p:txBody>
            <a:bodyPr wrap="none" rtlCol="0" anchor="b">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1,07 (0,53 – 2,17)</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0,78 (0,49 – 1,25)</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0,59 (0,35 – 1,00)</a:t>
              </a:r>
            </a:p>
          </p:txBody>
        </p:sp>
        <p:sp>
          <p:nvSpPr>
            <p:cNvPr id="50" name="ZoneTexte 49">
              <a:extLst>
                <a:ext uri="{FF2B5EF4-FFF2-40B4-BE49-F238E27FC236}">
                  <a16:creationId xmlns:a16="http://schemas.microsoft.com/office/drawing/2014/main" id="{FC40FCC4-FC09-4C44-B505-1CD3FBFA34E4}"/>
                </a:ext>
              </a:extLst>
            </p:cNvPr>
            <p:cNvSpPr txBox="1"/>
            <p:nvPr/>
          </p:nvSpPr>
          <p:spPr>
            <a:xfrm>
              <a:off x="2171375" y="3671228"/>
              <a:ext cx="607859" cy="200055"/>
            </a:xfrm>
            <a:prstGeom prst="rect">
              <a:avLst/>
            </a:prstGeom>
            <a:noFill/>
          </p:spPr>
          <p:txBody>
            <a:bodyPr wrap="none" rtlCol="0" anchor="b">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Pré + Post</a:t>
              </a:r>
            </a:p>
          </p:txBody>
        </p:sp>
        <p:sp>
          <p:nvSpPr>
            <p:cNvPr id="51" name="ZoneTexte 50">
              <a:extLst>
                <a:ext uri="{FF2B5EF4-FFF2-40B4-BE49-F238E27FC236}">
                  <a16:creationId xmlns:a16="http://schemas.microsoft.com/office/drawing/2014/main" id="{D6BDFC17-E37A-4D70-87A2-5B506DFF4AFB}"/>
                </a:ext>
              </a:extLst>
            </p:cNvPr>
            <p:cNvSpPr txBox="1"/>
            <p:nvPr/>
          </p:nvSpPr>
          <p:spPr>
            <a:xfrm>
              <a:off x="3284395" y="3671228"/>
              <a:ext cx="862737" cy="200055"/>
            </a:xfrm>
            <a:prstGeom prst="rect">
              <a:avLst/>
            </a:prstGeom>
            <a:noFill/>
          </p:spPr>
          <p:txBody>
            <a:bodyPr wrap="none" rtlCol="0" anchor="b">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Post-uniquement</a:t>
              </a:r>
            </a:p>
          </p:txBody>
        </p:sp>
        <p:sp>
          <p:nvSpPr>
            <p:cNvPr id="52" name="ZoneTexte 51">
              <a:extLst>
                <a:ext uri="{FF2B5EF4-FFF2-40B4-BE49-F238E27FC236}">
                  <a16:creationId xmlns:a16="http://schemas.microsoft.com/office/drawing/2014/main" id="{D50FF67A-DCBC-41F3-882B-B2202D3A422C}"/>
                </a:ext>
              </a:extLst>
            </p:cNvPr>
            <p:cNvSpPr txBox="1"/>
            <p:nvPr/>
          </p:nvSpPr>
          <p:spPr>
            <a:xfrm>
              <a:off x="4419900" y="3671228"/>
              <a:ext cx="431528" cy="200055"/>
            </a:xfrm>
            <a:prstGeom prst="rect">
              <a:avLst/>
            </a:prstGeom>
            <a:noFill/>
          </p:spPr>
          <p:txBody>
            <a:bodyPr wrap="none" rtlCol="0" anchor="b">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(O-E).</a:t>
              </a:r>
            </a:p>
          </p:txBody>
        </p:sp>
        <p:sp>
          <p:nvSpPr>
            <p:cNvPr id="53" name="ZoneTexte 52">
              <a:extLst>
                <a:ext uri="{FF2B5EF4-FFF2-40B4-BE49-F238E27FC236}">
                  <a16:creationId xmlns:a16="http://schemas.microsoft.com/office/drawing/2014/main" id="{73EBA5B0-9416-4764-8BDC-C8E450AF954D}"/>
                </a:ext>
              </a:extLst>
            </p:cNvPr>
            <p:cNvSpPr txBox="1"/>
            <p:nvPr/>
          </p:nvSpPr>
          <p:spPr>
            <a:xfrm>
              <a:off x="5027001" y="3671228"/>
              <a:ext cx="324128" cy="200055"/>
            </a:xfrm>
            <a:prstGeom prst="rect">
              <a:avLst/>
            </a:prstGeom>
            <a:noFill/>
          </p:spPr>
          <p:txBody>
            <a:bodyPr wrap="none" rtlCol="0" anchor="b">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Var</a:t>
              </a:r>
            </a:p>
          </p:txBody>
        </p:sp>
        <p:sp>
          <p:nvSpPr>
            <p:cNvPr id="54" name="ZoneTexte 53">
              <a:extLst>
                <a:ext uri="{FF2B5EF4-FFF2-40B4-BE49-F238E27FC236}">
                  <a16:creationId xmlns:a16="http://schemas.microsoft.com/office/drawing/2014/main" id="{4107B321-638B-46C8-BF71-A531265F6559}"/>
                </a:ext>
              </a:extLst>
            </p:cNvPr>
            <p:cNvSpPr txBox="1"/>
            <p:nvPr/>
          </p:nvSpPr>
          <p:spPr>
            <a:xfrm>
              <a:off x="6052381" y="3509645"/>
              <a:ext cx="755335" cy="200055"/>
            </a:xfrm>
            <a:prstGeom prst="rect">
              <a:avLst/>
            </a:prstGeom>
            <a:noFill/>
          </p:spPr>
          <p:txBody>
            <a:bodyPr wrap="none" rtlCol="0" anchor="b">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O.R &amp; IC 95%</a:t>
              </a:r>
            </a:p>
          </p:txBody>
        </p:sp>
        <p:sp>
          <p:nvSpPr>
            <p:cNvPr id="55" name="ZoneTexte 54">
              <a:extLst>
                <a:ext uri="{FF2B5EF4-FFF2-40B4-BE49-F238E27FC236}">
                  <a16:creationId xmlns:a16="http://schemas.microsoft.com/office/drawing/2014/main" id="{CA9318A8-4D74-45DB-88FA-DF8E39883768}"/>
                </a:ext>
              </a:extLst>
            </p:cNvPr>
            <p:cNvSpPr txBox="1"/>
            <p:nvPr/>
          </p:nvSpPr>
          <p:spPr>
            <a:xfrm>
              <a:off x="5800805" y="3671228"/>
              <a:ext cx="607859" cy="200055"/>
            </a:xfrm>
            <a:prstGeom prst="rect">
              <a:avLst/>
            </a:prstGeom>
            <a:noFill/>
          </p:spPr>
          <p:txBody>
            <a:bodyPr wrap="none" rtlCol="0" anchor="b">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Pré + Post</a:t>
              </a:r>
            </a:p>
          </p:txBody>
        </p:sp>
        <p:sp>
          <p:nvSpPr>
            <p:cNvPr id="56" name="ZoneTexte 55">
              <a:extLst>
                <a:ext uri="{FF2B5EF4-FFF2-40B4-BE49-F238E27FC236}">
                  <a16:creationId xmlns:a16="http://schemas.microsoft.com/office/drawing/2014/main" id="{171A133A-01F0-480F-8B4B-FE3ACC453AE8}"/>
                </a:ext>
              </a:extLst>
            </p:cNvPr>
            <p:cNvSpPr txBox="1"/>
            <p:nvPr/>
          </p:nvSpPr>
          <p:spPr>
            <a:xfrm>
              <a:off x="6532143" y="3671228"/>
              <a:ext cx="862737" cy="200055"/>
            </a:xfrm>
            <a:prstGeom prst="rect">
              <a:avLst/>
            </a:prstGeom>
            <a:noFill/>
          </p:spPr>
          <p:txBody>
            <a:bodyPr wrap="none" rtlCol="0" anchor="b">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Post-uniquement</a:t>
              </a:r>
            </a:p>
          </p:txBody>
        </p:sp>
        <p:sp>
          <p:nvSpPr>
            <p:cNvPr id="57" name="ZoneTexte 56">
              <a:extLst>
                <a:ext uri="{FF2B5EF4-FFF2-40B4-BE49-F238E27FC236}">
                  <a16:creationId xmlns:a16="http://schemas.microsoft.com/office/drawing/2014/main" id="{61B72CD0-13D9-4634-82FE-C3754039AE1D}"/>
                </a:ext>
              </a:extLst>
            </p:cNvPr>
            <p:cNvSpPr txBox="1"/>
            <p:nvPr/>
          </p:nvSpPr>
          <p:spPr>
            <a:xfrm>
              <a:off x="2171375" y="4308399"/>
              <a:ext cx="508473" cy="200055"/>
            </a:xfrm>
            <a:prstGeom prst="rect">
              <a:avLst/>
            </a:prstGeom>
            <a:noFill/>
          </p:spPr>
          <p:txBody>
            <a:bodyPr wrap="none" rtlCol="0" anchor="b">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109/698</a:t>
              </a:r>
            </a:p>
          </p:txBody>
        </p:sp>
        <p:sp>
          <p:nvSpPr>
            <p:cNvPr id="58" name="ZoneTexte 57">
              <a:extLst>
                <a:ext uri="{FF2B5EF4-FFF2-40B4-BE49-F238E27FC236}">
                  <a16:creationId xmlns:a16="http://schemas.microsoft.com/office/drawing/2014/main" id="{AA4A6D2A-3484-4EE0-9276-BAFC720BBE8E}"/>
                </a:ext>
              </a:extLst>
            </p:cNvPr>
            <p:cNvSpPr txBox="1"/>
            <p:nvPr/>
          </p:nvSpPr>
          <p:spPr>
            <a:xfrm>
              <a:off x="3284395" y="4308399"/>
              <a:ext cx="458780" cy="200055"/>
            </a:xfrm>
            <a:prstGeom prst="rect">
              <a:avLst/>
            </a:prstGeom>
            <a:noFill/>
          </p:spPr>
          <p:txBody>
            <a:bodyPr wrap="none" rtlCol="0" anchor="b">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69/354</a:t>
              </a:r>
            </a:p>
          </p:txBody>
        </p:sp>
        <p:sp>
          <p:nvSpPr>
            <p:cNvPr id="59" name="ZoneTexte 58">
              <a:extLst>
                <a:ext uri="{FF2B5EF4-FFF2-40B4-BE49-F238E27FC236}">
                  <a16:creationId xmlns:a16="http://schemas.microsoft.com/office/drawing/2014/main" id="{88F3BB4A-DE99-4BA0-855D-AF1FAB1FED06}"/>
                </a:ext>
              </a:extLst>
            </p:cNvPr>
            <p:cNvSpPr txBox="1"/>
            <p:nvPr/>
          </p:nvSpPr>
          <p:spPr>
            <a:xfrm>
              <a:off x="4419900" y="4308399"/>
              <a:ext cx="439544" cy="200055"/>
            </a:xfrm>
            <a:prstGeom prst="rect">
              <a:avLst/>
            </a:prstGeom>
            <a:noFill/>
          </p:spPr>
          <p:txBody>
            <a:bodyPr wrap="none" rtlCol="0" anchor="b">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-11,12</a:t>
              </a:r>
            </a:p>
          </p:txBody>
        </p:sp>
        <p:sp>
          <p:nvSpPr>
            <p:cNvPr id="60" name="ZoneTexte 59">
              <a:extLst>
                <a:ext uri="{FF2B5EF4-FFF2-40B4-BE49-F238E27FC236}">
                  <a16:creationId xmlns:a16="http://schemas.microsoft.com/office/drawing/2014/main" id="{CDB3BD23-BC59-47E3-90F2-0C6E062A41AB}"/>
                </a:ext>
              </a:extLst>
            </p:cNvPr>
            <p:cNvSpPr txBox="1"/>
            <p:nvPr/>
          </p:nvSpPr>
          <p:spPr>
            <a:xfrm>
              <a:off x="5027001" y="4308399"/>
              <a:ext cx="409086" cy="200055"/>
            </a:xfrm>
            <a:prstGeom prst="rect">
              <a:avLst/>
            </a:prstGeom>
            <a:noFill/>
          </p:spPr>
          <p:txBody>
            <a:bodyPr wrap="none" rtlCol="0" anchor="b">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38,83</a:t>
              </a:r>
            </a:p>
          </p:txBody>
        </p:sp>
        <p:sp>
          <p:nvSpPr>
            <p:cNvPr id="61" name="ZoneTexte 60">
              <a:extLst>
                <a:ext uri="{FF2B5EF4-FFF2-40B4-BE49-F238E27FC236}">
                  <a16:creationId xmlns:a16="http://schemas.microsoft.com/office/drawing/2014/main" id="{DACDE1DD-A5A0-4E11-AFB2-43BCF0B558A2}"/>
                </a:ext>
              </a:extLst>
            </p:cNvPr>
            <p:cNvSpPr txBox="1"/>
            <p:nvPr/>
          </p:nvSpPr>
          <p:spPr>
            <a:xfrm>
              <a:off x="7286768" y="4299591"/>
              <a:ext cx="896399" cy="307777"/>
            </a:xfrm>
            <a:prstGeom prst="rect">
              <a:avLst/>
            </a:prstGeom>
            <a:noFill/>
          </p:spPr>
          <p:txBody>
            <a:bodyPr wrap="none" rtlCol="0" anchor="b">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0,75 (0,55 – 1,03)</a:t>
              </a:r>
              <a:b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b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2p = 0,07</a:t>
              </a:r>
            </a:p>
          </p:txBody>
        </p:sp>
        <p:sp>
          <p:nvSpPr>
            <p:cNvPr id="62" name="ZoneTexte 61">
              <a:extLst>
                <a:ext uri="{FF2B5EF4-FFF2-40B4-BE49-F238E27FC236}">
                  <a16:creationId xmlns:a16="http://schemas.microsoft.com/office/drawing/2014/main" id="{CF148909-419B-40BA-8834-D91F753BCC12}"/>
                </a:ext>
              </a:extLst>
            </p:cNvPr>
            <p:cNvSpPr txBox="1"/>
            <p:nvPr/>
          </p:nvSpPr>
          <p:spPr>
            <a:xfrm>
              <a:off x="1446226" y="4308399"/>
              <a:ext cx="543739" cy="200055"/>
            </a:xfrm>
            <a:prstGeom prst="rect">
              <a:avLst/>
            </a:prstGeom>
            <a:noFill/>
          </p:spPr>
          <p:txBody>
            <a:bodyPr wrap="none" rtlCol="0" anchor="b">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Subtotal</a:t>
              </a:r>
            </a:p>
          </p:txBody>
        </p:sp>
        <p:cxnSp>
          <p:nvCxnSpPr>
            <p:cNvPr id="63" name="Connecteur droit 62">
              <a:extLst>
                <a:ext uri="{FF2B5EF4-FFF2-40B4-BE49-F238E27FC236}">
                  <a16:creationId xmlns:a16="http://schemas.microsoft.com/office/drawing/2014/main" id="{89780BC0-FF1E-4B8A-BD4A-44565F5ADB5B}"/>
                </a:ext>
              </a:extLst>
            </p:cNvPr>
            <p:cNvCxnSpPr>
              <a:cxnSpLocks/>
            </p:cNvCxnSpPr>
            <p:nvPr/>
          </p:nvCxnSpPr>
          <p:spPr>
            <a:xfrm>
              <a:off x="6093581" y="3969836"/>
              <a:ext cx="11153" cy="670525"/>
            </a:xfrm>
            <a:prstGeom prst="line">
              <a:avLst/>
            </a:prstGeom>
            <a:ln w="28575">
              <a:solidFill>
                <a:schemeClr val="tx1">
                  <a:lumMod val="65000"/>
                  <a:lumOff val="3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64" name="Connecteur droit 63">
              <a:extLst>
                <a:ext uri="{FF2B5EF4-FFF2-40B4-BE49-F238E27FC236}">
                  <a16:creationId xmlns:a16="http://schemas.microsoft.com/office/drawing/2014/main" id="{22C6BE01-A39D-42F8-892B-F95ADFF692CC}"/>
                </a:ext>
              </a:extLst>
            </p:cNvPr>
            <p:cNvCxnSpPr>
              <a:cxnSpLocks/>
            </p:cNvCxnSpPr>
            <p:nvPr/>
          </p:nvCxnSpPr>
          <p:spPr>
            <a:xfrm>
              <a:off x="6796245" y="3969836"/>
              <a:ext cx="0" cy="670525"/>
            </a:xfrm>
            <a:prstGeom prst="line">
              <a:avLst/>
            </a:prstGeom>
            <a:ln w="285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65" name="Connecteur droit 64">
              <a:extLst>
                <a:ext uri="{FF2B5EF4-FFF2-40B4-BE49-F238E27FC236}">
                  <a16:creationId xmlns:a16="http://schemas.microsoft.com/office/drawing/2014/main" id="{0B551445-34EE-40BB-90A3-060FB050A259}"/>
                </a:ext>
              </a:extLst>
            </p:cNvPr>
            <p:cNvCxnSpPr>
              <a:cxnSpLocks/>
            </p:cNvCxnSpPr>
            <p:nvPr/>
          </p:nvCxnSpPr>
          <p:spPr>
            <a:xfrm>
              <a:off x="5817015" y="3991754"/>
              <a:ext cx="1469753" cy="0"/>
            </a:xfrm>
            <a:prstGeom prst="line">
              <a:avLst/>
            </a:prstGeom>
            <a:ln w="28575">
              <a:solidFill>
                <a:schemeClr val="tx2"/>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66" name="Rectangle 65">
              <a:extLst>
                <a:ext uri="{FF2B5EF4-FFF2-40B4-BE49-F238E27FC236}">
                  <a16:creationId xmlns:a16="http://schemas.microsoft.com/office/drawing/2014/main" id="{A5FB6636-6BC1-4B41-A976-A91821380EB8}"/>
                </a:ext>
              </a:extLst>
            </p:cNvPr>
            <p:cNvSpPr/>
            <p:nvPr/>
          </p:nvSpPr>
          <p:spPr>
            <a:xfrm>
              <a:off x="6831767" y="3969901"/>
              <a:ext cx="50197" cy="50197"/>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7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cxnSp>
          <p:nvCxnSpPr>
            <p:cNvPr id="67" name="Connecteur droit 66">
              <a:extLst>
                <a:ext uri="{FF2B5EF4-FFF2-40B4-BE49-F238E27FC236}">
                  <a16:creationId xmlns:a16="http://schemas.microsoft.com/office/drawing/2014/main" id="{3D826D8F-011E-4D7A-9129-EAF75EBAE45E}"/>
                </a:ext>
              </a:extLst>
            </p:cNvPr>
            <p:cNvCxnSpPr>
              <a:cxnSpLocks/>
            </p:cNvCxnSpPr>
            <p:nvPr/>
          </p:nvCxnSpPr>
          <p:spPr>
            <a:xfrm>
              <a:off x="5701380" y="4107332"/>
              <a:ext cx="1322490"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68" name="Rectangle 67">
              <a:extLst>
                <a:ext uri="{FF2B5EF4-FFF2-40B4-BE49-F238E27FC236}">
                  <a16:creationId xmlns:a16="http://schemas.microsoft.com/office/drawing/2014/main" id="{F6AE7760-E199-45BF-8AC9-FDB69B76875F}"/>
                </a:ext>
              </a:extLst>
            </p:cNvPr>
            <p:cNvSpPr/>
            <p:nvPr/>
          </p:nvSpPr>
          <p:spPr>
            <a:xfrm>
              <a:off x="6119378" y="4057135"/>
              <a:ext cx="95562" cy="9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7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69" name="Forme libre : forme 68">
              <a:extLst>
                <a:ext uri="{FF2B5EF4-FFF2-40B4-BE49-F238E27FC236}">
                  <a16:creationId xmlns:a16="http://schemas.microsoft.com/office/drawing/2014/main" id="{EBC418ED-626F-4E3C-8F6E-2152B212A2EB}"/>
                </a:ext>
              </a:extLst>
            </p:cNvPr>
            <p:cNvSpPr/>
            <p:nvPr/>
          </p:nvSpPr>
          <p:spPr>
            <a:xfrm>
              <a:off x="6093581" y="4346405"/>
              <a:ext cx="730771" cy="185504"/>
            </a:xfrm>
            <a:custGeom>
              <a:avLst/>
              <a:gdLst>
                <a:gd name="connsiteX0" fmla="*/ 284813 w 1049311"/>
                <a:gd name="connsiteY0" fmla="*/ 247338 h 247338"/>
                <a:gd name="connsiteX1" fmla="*/ 0 w 1049311"/>
                <a:gd name="connsiteY1" fmla="*/ 112427 h 247338"/>
                <a:gd name="connsiteX2" fmla="*/ 262328 w 1049311"/>
                <a:gd name="connsiteY2" fmla="*/ 0 h 247338"/>
                <a:gd name="connsiteX3" fmla="*/ 1049311 w 1049311"/>
                <a:gd name="connsiteY3" fmla="*/ 127417 h 247338"/>
                <a:gd name="connsiteX4" fmla="*/ 284813 w 1049311"/>
                <a:gd name="connsiteY4" fmla="*/ 247338 h 2473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9311" h="247338">
                  <a:moveTo>
                    <a:pt x="284813" y="247338"/>
                  </a:moveTo>
                  <a:lnTo>
                    <a:pt x="0" y="112427"/>
                  </a:lnTo>
                  <a:lnTo>
                    <a:pt x="262328" y="0"/>
                  </a:lnTo>
                  <a:lnTo>
                    <a:pt x="1049311" y="127417"/>
                  </a:lnTo>
                  <a:lnTo>
                    <a:pt x="284813" y="247338"/>
                  </a:lnTo>
                  <a:close/>
                </a:path>
              </a:pathLst>
            </a:cu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7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cxnSp>
          <p:nvCxnSpPr>
            <p:cNvPr id="70" name="Connecteur droit 69">
              <a:extLst>
                <a:ext uri="{FF2B5EF4-FFF2-40B4-BE49-F238E27FC236}">
                  <a16:creationId xmlns:a16="http://schemas.microsoft.com/office/drawing/2014/main" id="{A1E8E419-0315-4437-97FC-F89D5CF694BA}"/>
                </a:ext>
              </a:extLst>
            </p:cNvPr>
            <p:cNvCxnSpPr>
              <a:cxnSpLocks/>
            </p:cNvCxnSpPr>
            <p:nvPr/>
          </p:nvCxnSpPr>
          <p:spPr>
            <a:xfrm flipH="1">
              <a:off x="6290327" y="4342500"/>
              <a:ext cx="0" cy="189000"/>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1" name="Connecteur droit 70">
              <a:extLst>
                <a:ext uri="{FF2B5EF4-FFF2-40B4-BE49-F238E27FC236}">
                  <a16:creationId xmlns:a16="http://schemas.microsoft.com/office/drawing/2014/main" id="{21B90407-DD62-49F0-97FE-696643C733C8}"/>
                </a:ext>
              </a:extLst>
            </p:cNvPr>
            <p:cNvCxnSpPr>
              <a:cxnSpLocks/>
            </p:cNvCxnSpPr>
            <p:nvPr/>
          </p:nvCxnSpPr>
          <p:spPr>
            <a:xfrm>
              <a:off x="2171375" y="3844772"/>
              <a:ext cx="6154459"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72" name="ZoneTexte 71">
              <a:extLst>
                <a:ext uri="{FF2B5EF4-FFF2-40B4-BE49-F238E27FC236}">
                  <a16:creationId xmlns:a16="http://schemas.microsoft.com/office/drawing/2014/main" id="{74727759-7FB1-4468-84A1-FF286C494F4B}"/>
                </a:ext>
              </a:extLst>
            </p:cNvPr>
            <p:cNvSpPr txBox="1"/>
            <p:nvPr/>
          </p:nvSpPr>
          <p:spPr>
            <a:xfrm>
              <a:off x="718669" y="4486473"/>
              <a:ext cx="2779928" cy="307777"/>
            </a:xfrm>
            <a:prstGeom prst="rect">
              <a:avLst/>
            </a:prstGeom>
            <a:noFill/>
          </p:spPr>
          <p:txBody>
            <a:bodyPr wrap="none" rtlCol="0" anchor="b">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Test d’hétérogénéité entre les sous-groupes  : X</a:t>
              </a:r>
              <a:r>
                <a:rPr kumimoji="0" lang="fr-FR" sz="700" b="0" i="0" u="none" strike="noStrike" kern="1200" cap="none" spc="0" normalizeH="0" baseline="3000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2</a:t>
              </a:r>
              <a:r>
                <a:rPr kumimoji="0" lang="fr-FR" sz="700" b="0" i="0" u="none" strike="noStrike" kern="1200" cap="none" spc="0" normalizeH="0" baseline="-2500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2</a:t>
              </a: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 1,84; p = 0,4</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Test de tendance entre les sous-groupes : X</a:t>
              </a:r>
              <a:r>
                <a:rPr kumimoji="0" lang="fr-FR" sz="700" b="0" i="0" u="none" strike="noStrike" kern="1200" cap="none" spc="0" normalizeH="0" baseline="3000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2</a:t>
              </a:r>
              <a:r>
                <a:rPr kumimoji="0" lang="fr-FR" sz="700" b="0" i="0" u="none" strike="noStrike" kern="1200" cap="none" spc="0" normalizeH="0" baseline="-2500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1</a:t>
              </a: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 1,83; p = 0,2</a:t>
              </a:r>
            </a:p>
          </p:txBody>
        </p:sp>
        <p:cxnSp>
          <p:nvCxnSpPr>
            <p:cNvPr id="73" name="Connecteur droit 72">
              <a:extLst>
                <a:ext uri="{FF2B5EF4-FFF2-40B4-BE49-F238E27FC236}">
                  <a16:creationId xmlns:a16="http://schemas.microsoft.com/office/drawing/2014/main" id="{A61C5C84-B08B-437B-ACF3-A7C74DA2C612}"/>
                </a:ext>
              </a:extLst>
            </p:cNvPr>
            <p:cNvCxnSpPr>
              <a:cxnSpLocks/>
            </p:cNvCxnSpPr>
            <p:nvPr/>
          </p:nvCxnSpPr>
          <p:spPr>
            <a:xfrm>
              <a:off x="5701380" y="4221654"/>
              <a:ext cx="1094865"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74" name="Rectangle 73">
              <a:extLst>
                <a:ext uri="{FF2B5EF4-FFF2-40B4-BE49-F238E27FC236}">
                  <a16:creationId xmlns:a16="http://schemas.microsoft.com/office/drawing/2014/main" id="{5395615D-60AE-46AA-8714-387D8A057BD7}"/>
                </a:ext>
              </a:extLst>
            </p:cNvPr>
            <p:cNvSpPr/>
            <p:nvPr/>
          </p:nvSpPr>
          <p:spPr>
            <a:xfrm>
              <a:off x="5855399" y="4173873"/>
              <a:ext cx="95562" cy="9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7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sp>
        <p:nvSpPr>
          <p:cNvPr id="75" name="Titre 11"/>
          <p:cNvSpPr>
            <a:spLocks noGrp="1"/>
          </p:cNvSpPr>
          <p:nvPr>
            <p:ph type="title"/>
          </p:nvPr>
        </p:nvSpPr>
        <p:spPr>
          <a:xfrm>
            <a:off x="190500" y="0"/>
            <a:ext cx="7124700" cy="596560"/>
          </a:xfrm>
        </p:spPr>
        <p:txBody>
          <a:bodyPr>
            <a:normAutofit fontScale="90000"/>
          </a:bodyPr>
          <a:lstStyle/>
          <a:p>
            <a:r>
              <a:rPr lang="fr-FR" sz="2300" dirty="0"/>
              <a:t>Chimiothérapie </a:t>
            </a:r>
            <a:r>
              <a:rPr lang="fr-FR" sz="2300" dirty="0" err="1"/>
              <a:t>néo-adjuvante</a:t>
            </a:r>
            <a:r>
              <a:rPr lang="fr-FR" sz="2300" dirty="0"/>
              <a:t> </a:t>
            </a:r>
            <a:r>
              <a:rPr lang="fr-FR" sz="2300"/>
              <a:t>dans le cancers colique </a:t>
            </a:r>
            <a:br>
              <a:rPr lang="fr-FR" sz="2300" dirty="0"/>
            </a:br>
            <a:r>
              <a:rPr lang="fr-FR" sz="2300" b="1" dirty="0"/>
              <a:t>Etude </a:t>
            </a:r>
            <a:r>
              <a:rPr lang="fr-FR" sz="2300" b="1" dirty="0" err="1"/>
              <a:t>FoxTROT</a:t>
            </a:r>
            <a:endParaRPr lang="fr-FR" sz="2300" b="1" dirty="0"/>
          </a:p>
        </p:txBody>
      </p:sp>
    </p:spTree>
    <p:extLst>
      <p:ext uri="{BB962C8B-B14F-4D97-AF65-F5344CB8AC3E}">
        <p14:creationId xmlns:p14="http://schemas.microsoft.com/office/powerpoint/2010/main" val="29254518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a:extLst>
              <a:ext uri="{FF2B5EF4-FFF2-40B4-BE49-F238E27FC236}">
                <a16:creationId xmlns:a16="http://schemas.microsoft.com/office/drawing/2014/main" id="{D9B734B7-C18E-4BD4-833C-E9DB3162B1D3}"/>
              </a:ext>
            </a:extLst>
          </p:cNvPr>
          <p:cNvSpPr>
            <a:spLocks noGrp="1"/>
          </p:cNvSpPr>
          <p:nvPr>
            <p:ph sz="half" idx="1"/>
          </p:nvPr>
        </p:nvSpPr>
        <p:spPr>
          <a:xfrm>
            <a:off x="190500" y="821934"/>
            <a:ext cx="8763000" cy="1675222"/>
          </a:xfrm>
        </p:spPr>
        <p:txBody>
          <a:bodyPr/>
          <a:lstStyle/>
          <a:p>
            <a:r>
              <a:rPr lang="fr-FR" sz="1800" dirty="0"/>
              <a:t>Analyse de sous groupes</a:t>
            </a:r>
          </a:p>
          <a:p>
            <a:pPr lvl="1"/>
            <a:r>
              <a:rPr lang="fr-FR" sz="1600" dirty="0"/>
              <a:t>La chimiothérapie </a:t>
            </a:r>
            <a:r>
              <a:rPr lang="fr-FR" sz="1600" dirty="0" err="1"/>
              <a:t>néo-adjuvante</a:t>
            </a:r>
            <a:r>
              <a:rPr lang="fr-FR" sz="1600" dirty="0"/>
              <a:t> permet de réduire le taux de rechute dans les sous-groupes de patients avec</a:t>
            </a:r>
          </a:p>
          <a:p>
            <a:pPr lvl="2"/>
            <a:r>
              <a:rPr lang="fr-FR" sz="1400" dirty="0"/>
              <a:t>tumeur du </a:t>
            </a:r>
            <a:r>
              <a:rPr lang="fr-FR" sz="1400" b="1" dirty="0">
                <a:solidFill>
                  <a:schemeClr val="accent2"/>
                </a:solidFill>
              </a:rPr>
              <a:t>colon gauche </a:t>
            </a:r>
            <a:r>
              <a:rPr lang="fr-FR" sz="1400" dirty="0"/>
              <a:t>(14.8% de rechute versus 22.2%)</a:t>
            </a:r>
          </a:p>
          <a:p>
            <a:pPr lvl="2"/>
            <a:r>
              <a:rPr lang="fr-FR" sz="1400" b="1" dirty="0">
                <a:solidFill>
                  <a:schemeClr val="accent2"/>
                </a:solidFill>
              </a:rPr>
              <a:t>T4</a:t>
            </a:r>
            <a:r>
              <a:rPr lang="fr-FR" sz="1400" dirty="0"/>
              <a:t> (19,2% de rechute versus 30,8%)</a:t>
            </a:r>
          </a:p>
          <a:p>
            <a:pPr lvl="2"/>
            <a:r>
              <a:rPr lang="fr-FR" sz="1400" dirty="0"/>
              <a:t>Tumeurs </a:t>
            </a:r>
            <a:r>
              <a:rPr lang="fr-FR" sz="1400" b="1" dirty="0" err="1">
                <a:solidFill>
                  <a:schemeClr val="accent2"/>
                </a:solidFill>
              </a:rPr>
              <a:t>pMMR</a:t>
            </a:r>
            <a:r>
              <a:rPr lang="fr-FR" sz="1400" dirty="0"/>
              <a:t> (22 vs 29%)</a:t>
            </a:r>
            <a:endParaRPr lang="fr-FR" sz="1400" dirty="0">
              <a:solidFill>
                <a:schemeClr val="tx1"/>
              </a:solidFill>
            </a:endParaRPr>
          </a:p>
        </p:txBody>
      </p:sp>
      <p:sp>
        <p:nvSpPr>
          <p:cNvPr id="4" name="ZoneTexte 3">
            <a:extLst>
              <a:ext uri="{FF2B5EF4-FFF2-40B4-BE49-F238E27FC236}">
                <a16:creationId xmlns:a16="http://schemas.microsoft.com/office/drawing/2014/main" id="{D30DF4F6-BA9F-4BBC-A0CF-9D0DC089F585}"/>
              </a:ext>
            </a:extLst>
          </p:cNvPr>
          <p:cNvSpPr txBox="1"/>
          <p:nvPr/>
        </p:nvSpPr>
        <p:spPr>
          <a:xfrm>
            <a:off x="187283" y="4230659"/>
            <a:ext cx="8748457" cy="493335"/>
          </a:xfrm>
          <a:prstGeom prst="roundRect">
            <a:avLst>
              <a:gd name="adj" fmla="val 18034"/>
            </a:avLst>
          </a:prstGeom>
          <a:ln>
            <a:solidFill>
              <a:srgbClr val="EC8014"/>
            </a:solidFill>
          </a:ln>
        </p:spPr>
        <p:style>
          <a:lnRef idx="2">
            <a:schemeClr val="accent1"/>
          </a:lnRef>
          <a:fillRef idx="1">
            <a:schemeClr val="lt1"/>
          </a:fillRef>
          <a:effectRef idx="0">
            <a:schemeClr val="accent1"/>
          </a:effectRef>
          <a:fontRef idx="minor">
            <a:schemeClr val="dk1"/>
          </a:fontRef>
        </p:style>
        <p:txBody>
          <a:bodyPr wrap="square" lIns="36000" tIns="36000" rIns="36000" bIns="3600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fr-FR" sz="1200" b="1" dirty="0">
                <a:solidFill>
                  <a:srgbClr val="002060"/>
                </a:solidFill>
                <a:latin typeface="Arial" panose="020B0604020202020204" pitchFamily="34" charset="0"/>
              </a:rPr>
              <a:t>Ces résultats </a:t>
            </a: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suggèrent que la CT néoadjuvante pourrait se discuter pour certains patients </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Limites : risque de </a:t>
            </a:r>
            <a:r>
              <a:rPr kumimoji="0" lang="fr-FR" sz="1200" b="1" i="0" u="none" strike="noStrike" kern="1200" cap="none" spc="0" normalizeH="0" baseline="0" noProof="0" dirty="0" err="1">
                <a:ln>
                  <a:noFill/>
                </a:ln>
                <a:solidFill>
                  <a:srgbClr val="002060"/>
                </a:solidFill>
                <a:effectLst/>
                <a:uLnTx/>
                <a:uFillTx/>
                <a:latin typeface="Arial" panose="020B0604020202020204" pitchFamily="34" charset="0"/>
                <a:ea typeface="+mn-ea"/>
                <a:cs typeface="+mn-cs"/>
              </a:rPr>
              <a:t>sur-traitement</a:t>
            </a: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 des stades II T3N0 et stade déterminé sur le scanner.</a:t>
            </a:r>
          </a:p>
        </p:txBody>
      </p:sp>
      <p:sp>
        <p:nvSpPr>
          <p:cNvPr id="5" name="ZoneTexte 4">
            <a:extLst>
              <a:ext uri="{FF2B5EF4-FFF2-40B4-BE49-F238E27FC236}">
                <a16:creationId xmlns:a16="http://schemas.microsoft.com/office/drawing/2014/main" id="{7C51C095-A95A-46DC-85BE-40CB0B78E742}"/>
              </a:ext>
            </a:extLst>
          </p:cNvPr>
          <p:cNvSpPr txBox="1"/>
          <p:nvPr/>
        </p:nvSpPr>
        <p:spPr>
          <a:xfrm>
            <a:off x="0" y="4937090"/>
            <a:ext cx="2685351"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Jenny F.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Seligmann</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ASCO2020, Abs 4013</a:t>
            </a:r>
          </a:p>
        </p:txBody>
      </p:sp>
      <p:sp>
        <p:nvSpPr>
          <p:cNvPr id="9" name="Rectangle à coins arrondis 4">
            <a:extLst>
              <a:ext uri="{FF2B5EF4-FFF2-40B4-BE49-F238E27FC236}">
                <a16:creationId xmlns:a16="http://schemas.microsoft.com/office/drawing/2014/main" id="{CD2A6700-58F5-41E0-8BB7-04BDD7EB8D22}"/>
              </a:ext>
            </a:extLst>
          </p:cNvPr>
          <p:cNvSpPr/>
          <p:nvPr/>
        </p:nvSpPr>
        <p:spPr>
          <a:xfrm>
            <a:off x="4366079" y="2376250"/>
            <a:ext cx="4569661" cy="1677546"/>
          </a:xfrm>
          <a:prstGeom prst="roundRect">
            <a:avLst>
              <a:gd name="adj" fmla="val 3259"/>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0" name="Rectangle à coins arrondis 4">
            <a:extLst>
              <a:ext uri="{FF2B5EF4-FFF2-40B4-BE49-F238E27FC236}">
                <a16:creationId xmlns:a16="http://schemas.microsoft.com/office/drawing/2014/main" id="{0236E644-1808-4A45-92BA-81599F1451DD}"/>
              </a:ext>
            </a:extLst>
          </p:cNvPr>
          <p:cNvSpPr/>
          <p:nvPr/>
        </p:nvSpPr>
        <p:spPr>
          <a:xfrm>
            <a:off x="203937" y="2376250"/>
            <a:ext cx="4064056" cy="1677546"/>
          </a:xfrm>
          <a:prstGeom prst="roundRect">
            <a:avLst>
              <a:gd name="adj" fmla="val 3259"/>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graphicFrame>
        <p:nvGraphicFramePr>
          <p:cNvPr id="11" name="Chart 47">
            <a:extLst>
              <a:ext uri="{FF2B5EF4-FFF2-40B4-BE49-F238E27FC236}">
                <a16:creationId xmlns:a16="http://schemas.microsoft.com/office/drawing/2014/main" id="{BE77BD9C-A918-4E2C-8767-EA24AB379B92}"/>
              </a:ext>
            </a:extLst>
          </p:cNvPr>
          <p:cNvGraphicFramePr/>
          <p:nvPr/>
        </p:nvGraphicFramePr>
        <p:xfrm>
          <a:off x="187282" y="2622530"/>
          <a:ext cx="4116773" cy="1354468"/>
        </p:xfrm>
        <a:graphic>
          <a:graphicData uri="http://schemas.openxmlformats.org/drawingml/2006/chart">
            <c:chart xmlns:c="http://schemas.openxmlformats.org/drawingml/2006/chart" xmlns:r="http://schemas.openxmlformats.org/officeDocument/2006/relationships" r:id="rId2"/>
          </a:graphicData>
        </a:graphic>
      </p:graphicFrame>
      <p:sp>
        <p:nvSpPr>
          <p:cNvPr id="12" name="Text Box 2">
            <a:extLst>
              <a:ext uri="{FF2B5EF4-FFF2-40B4-BE49-F238E27FC236}">
                <a16:creationId xmlns:a16="http://schemas.microsoft.com/office/drawing/2014/main" id="{24C1B147-B26A-4729-A856-FE0FB9C11010}"/>
              </a:ext>
            </a:extLst>
          </p:cNvPr>
          <p:cNvSpPr txBox="1">
            <a:spLocks noChangeArrowheads="1"/>
          </p:cNvSpPr>
          <p:nvPr/>
        </p:nvSpPr>
        <p:spPr bwMode="auto">
          <a:xfrm>
            <a:off x="4053544" y="3142117"/>
            <a:ext cx="280641" cy="141756"/>
          </a:xfrm>
          <a:prstGeom prst="rect">
            <a:avLst/>
          </a:prstGeom>
          <a:noFill/>
          <a:ln>
            <a:noFill/>
          </a:ln>
        </p:spPr>
        <p:txBody>
          <a:bodyPr vert="horz" wrap="square" lIns="0" tIns="0" rIns="0" bIns="0" numCol="1" anchor="ctr" anchorCtr="0" compatLnSpc="1">
            <a:prstTxWarp prst="textNoShape">
              <a:avLst/>
            </a:prstTxWarp>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34000"/>
              </a:lnSpc>
              <a:spcBef>
                <a:spcPct val="0"/>
              </a:spcBef>
              <a:spcAft>
                <a:spcPts val="800"/>
              </a:spcAft>
              <a:buClrTx/>
              <a:buSzTx/>
              <a:buFontTx/>
              <a:buNone/>
              <a:tabLst/>
              <a:defRPr/>
            </a:pPr>
            <a:r>
              <a:rPr kumimoji="0" lang="en-US" altLang="fr-FR" sz="600" b="1" i="0" u="none" strike="noStrike" kern="120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rPr>
              <a:t>22%</a:t>
            </a:r>
            <a:endParaRPr kumimoji="0" lang="fr-FR" altLang="fr-FR" sz="600" b="1" i="0" u="none" strike="noStrike" kern="120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endParaRPr>
          </a:p>
        </p:txBody>
      </p:sp>
      <p:sp>
        <p:nvSpPr>
          <p:cNvPr id="13" name="Forme libre 10">
            <a:extLst>
              <a:ext uri="{FF2B5EF4-FFF2-40B4-BE49-F238E27FC236}">
                <a16:creationId xmlns:a16="http://schemas.microsoft.com/office/drawing/2014/main" id="{0E5BB5E2-C783-4EFC-8E9D-4D48243273A6}"/>
              </a:ext>
            </a:extLst>
          </p:cNvPr>
          <p:cNvSpPr/>
          <p:nvPr/>
        </p:nvSpPr>
        <p:spPr>
          <a:xfrm>
            <a:off x="785474" y="3105119"/>
            <a:ext cx="3258169" cy="422539"/>
          </a:xfrm>
          <a:custGeom>
            <a:avLst/>
            <a:gdLst>
              <a:gd name="connsiteX0" fmla="*/ 3258169 w 3258169"/>
              <a:gd name="connsiteY0" fmla="*/ 0 h 422539"/>
              <a:gd name="connsiteX1" fmla="*/ 3003985 w 3258169"/>
              <a:gd name="connsiteY1" fmla="*/ 0 h 422539"/>
              <a:gd name="connsiteX2" fmla="*/ 3003985 w 3258169"/>
              <a:gd name="connsiteY2" fmla="*/ 23108 h 422539"/>
              <a:gd name="connsiteX3" fmla="*/ 2865340 w 3258169"/>
              <a:gd name="connsiteY3" fmla="*/ 23108 h 422539"/>
              <a:gd name="connsiteX4" fmla="*/ 2842232 w 3258169"/>
              <a:gd name="connsiteY4" fmla="*/ 39613 h 422539"/>
              <a:gd name="connsiteX5" fmla="*/ 2706888 w 3258169"/>
              <a:gd name="connsiteY5" fmla="*/ 36312 h 422539"/>
              <a:gd name="connsiteX6" fmla="*/ 2564941 w 3258169"/>
              <a:gd name="connsiteY6" fmla="*/ 36312 h 422539"/>
              <a:gd name="connsiteX7" fmla="*/ 2528629 w 3258169"/>
              <a:gd name="connsiteY7" fmla="*/ 49517 h 422539"/>
              <a:gd name="connsiteX8" fmla="*/ 2489016 w 3258169"/>
              <a:gd name="connsiteY8" fmla="*/ 46215 h 422539"/>
              <a:gd name="connsiteX9" fmla="*/ 2475812 w 3258169"/>
              <a:gd name="connsiteY9" fmla="*/ 66022 h 422539"/>
              <a:gd name="connsiteX10" fmla="*/ 1974047 w 3258169"/>
              <a:gd name="connsiteY10" fmla="*/ 66022 h 422539"/>
              <a:gd name="connsiteX11" fmla="*/ 1974047 w 3258169"/>
              <a:gd name="connsiteY11" fmla="*/ 66022 h 422539"/>
              <a:gd name="connsiteX12" fmla="*/ 1888219 w 3258169"/>
              <a:gd name="connsiteY12" fmla="*/ 75925 h 422539"/>
              <a:gd name="connsiteX13" fmla="*/ 1838703 w 3258169"/>
              <a:gd name="connsiteY13" fmla="*/ 75925 h 422539"/>
              <a:gd name="connsiteX14" fmla="*/ 1785886 w 3258169"/>
              <a:gd name="connsiteY14" fmla="*/ 89130 h 422539"/>
              <a:gd name="connsiteX15" fmla="*/ 1752875 w 3258169"/>
              <a:gd name="connsiteY15" fmla="*/ 92431 h 422539"/>
              <a:gd name="connsiteX16" fmla="*/ 1719864 w 3258169"/>
              <a:gd name="connsiteY16" fmla="*/ 102334 h 422539"/>
              <a:gd name="connsiteX17" fmla="*/ 1313831 w 3258169"/>
              <a:gd name="connsiteY17" fmla="*/ 102334 h 422539"/>
              <a:gd name="connsiteX18" fmla="*/ 1303928 w 3258169"/>
              <a:gd name="connsiteY18" fmla="*/ 151850 h 422539"/>
              <a:gd name="connsiteX19" fmla="*/ 1303928 w 3258169"/>
              <a:gd name="connsiteY19" fmla="*/ 151850 h 422539"/>
              <a:gd name="connsiteX20" fmla="*/ 1251110 w 3258169"/>
              <a:gd name="connsiteY20" fmla="*/ 171657 h 422539"/>
              <a:gd name="connsiteX21" fmla="*/ 1211497 w 3258169"/>
              <a:gd name="connsiteY21" fmla="*/ 171657 h 422539"/>
              <a:gd name="connsiteX22" fmla="*/ 1148777 w 3258169"/>
              <a:gd name="connsiteY22" fmla="*/ 178259 h 422539"/>
              <a:gd name="connsiteX23" fmla="*/ 1102562 w 3258169"/>
              <a:gd name="connsiteY23" fmla="*/ 174958 h 422539"/>
              <a:gd name="connsiteX24" fmla="*/ 1076153 w 3258169"/>
              <a:gd name="connsiteY24" fmla="*/ 191463 h 422539"/>
              <a:gd name="connsiteX25" fmla="*/ 1016733 w 3258169"/>
              <a:gd name="connsiteY25" fmla="*/ 191463 h 422539"/>
              <a:gd name="connsiteX26" fmla="*/ 954013 w 3258169"/>
              <a:gd name="connsiteY26" fmla="*/ 201366 h 422539"/>
              <a:gd name="connsiteX27" fmla="*/ 868185 w 3258169"/>
              <a:gd name="connsiteY27" fmla="*/ 201366 h 422539"/>
              <a:gd name="connsiteX28" fmla="*/ 808765 w 3258169"/>
              <a:gd name="connsiteY28" fmla="*/ 234377 h 422539"/>
              <a:gd name="connsiteX29" fmla="*/ 736141 w 3258169"/>
              <a:gd name="connsiteY29" fmla="*/ 234377 h 422539"/>
              <a:gd name="connsiteX30" fmla="*/ 703130 w 3258169"/>
              <a:gd name="connsiteY30" fmla="*/ 257485 h 422539"/>
              <a:gd name="connsiteX31" fmla="*/ 673421 w 3258169"/>
              <a:gd name="connsiteY31" fmla="*/ 277291 h 422539"/>
              <a:gd name="connsiteX32" fmla="*/ 640410 w 3258169"/>
              <a:gd name="connsiteY32" fmla="*/ 283893 h 422539"/>
              <a:gd name="connsiteX33" fmla="*/ 594195 w 3258169"/>
              <a:gd name="connsiteY33" fmla="*/ 283893 h 422539"/>
              <a:gd name="connsiteX34" fmla="*/ 577689 w 3258169"/>
              <a:gd name="connsiteY34" fmla="*/ 300399 h 422539"/>
              <a:gd name="connsiteX35" fmla="*/ 521571 w 3258169"/>
              <a:gd name="connsiteY35" fmla="*/ 300399 h 422539"/>
              <a:gd name="connsiteX36" fmla="*/ 508367 w 3258169"/>
              <a:gd name="connsiteY36" fmla="*/ 320205 h 422539"/>
              <a:gd name="connsiteX37" fmla="*/ 478657 w 3258169"/>
              <a:gd name="connsiteY37" fmla="*/ 320205 h 422539"/>
              <a:gd name="connsiteX38" fmla="*/ 429141 w 3258169"/>
              <a:gd name="connsiteY38" fmla="*/ 340012 h 422539"/>
              <a:gd name="connsiteX39" fmla="*/ 369721 w 3258169"/>
              <a:gd name="connsiteY39" fmla="*/ 343313 h 422539"/>
              <a:gd name="connsiteX40" fmla="*/ 323506 w 3258169"/>
              <a:gd name="connsiteY40" fmla="*/ 356517 h 422539"/>
              <a:gd name="connsiteX41" fmla="*/ 267388 w 3258169"/>
              <a:gd name="connsiteY41" fmla="*/ 356517 h 422539"/>
              <a:gd name="connsiteX42" fmla="*/ 171656 w 3258169"/>
              <a:gd name="connsiteY42" fmla="*/ 363119 h 422539"/>
              <a:gd name="connsiteX43" fmla="*/ 171656 w 3258169"/>
              <a:gd name="connsiteY43" fmla="*/ 363119 h 422539"/>
              <a:gd name="connsiteX44" fmla="*/ 102333 w 3258169"/>
              <a:gd name="connsiteY44" fmla="*/ 382926 h 422539"/>
              <a:gd name="connsiteX45" fmla="*/ 52817 w 3258169"/>
              <a:gd name="connsiteY45" fmla="*/ 386227 h 422539"/>
              <a:gd name="connsiteX46" fmla="*/ 0 w 3258169"/>
              <a:gd name="connsiteY46" fmla="*/ 422539 h 42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258169" h="422539">
                <a:moveTo>
                  <a:pt x="3258169" y="0"/>
                </a:moveTo>
                <a:lnTo>
                  <a:pt x="3003985" y="0"/>
                </a:lnTo>
                <a:lnTo>
                  <a:pt x="3003985" y="23108"/>
                </a:lnTo>
                <a:lnTo>
                  <a:pt x="2865340" y="23108"/>
                </a:lnTo>
                <a:lnTo>
                  <a:pt x="2842232" y="39613"/>
                </a:lnTo>
                <a:lnTo>
                  <a:pt x="2706888" y="36312"/>
                </a:lnTo>
                <a:lnTo>
                  <a:pt x="2564941" y="36312"/>
                </a:lnTo>
                <a:lnTo>
                  <a:pt x="2528629" y="49517"/>
                </a:lnTo>
                <a:lnTo>
                  <a:pt x="2489016" y="46215"/>
                </a:lnTo>
                <a:lnTo>
                  <a:pt x="2475812" y="66022"/>
                </a:lnTo>
                <a:lnTo>
                  <a:pt x="1974047" y="66022"/>
                </a:lnTo>
                <a:lnTo>
                  <a:pt x="1974047" y="66022"/>
                </a:lnTo>
                <a:lnTo>
                  <a:pt x="1888219" y="75925"/>
                </a:lnTo>
                <a:lnTo>
                  <a:pt x="1838703" y="75925"/>
                </a:lnTo>
                <a:lnTo>
                  <a:pt x="1785886" y="89130"/>
                </a:lnTo>
                <a:lnTo>
                  <a:pt x="1752875" y="92431"/>
                </a:lnTo>
                <a:lnTo>
                  <a:pt x="1719864" y="102334"/>
                </a:lnTo>
                <a:lnTo>
                  <a:pt x="1313831" y="102334"/>
                </a:lnTo>
                <a:lnTo>
                  <a:pt x="1303928" y="151850"/>
                </a:lnTo>
                <a:lnTo>
                  <a:pt x="1303928" y="151850"/>
                </a:lnTo>
                <a:lnTo>
                  <a:pt x="1251110" y="171657"/>
                </a:lnTo>
                <a:lnTo>
                  <a:pt x="1211497" y="171657"/>
                </a:lnTo>
                <a:lnTo>
                  <a:pt x="1148777" y="178259"/>
                </a:lnTo>
                <a:lnTo>
                  <a:pt x="1102562" y="174958"/>
                </a:lnTo>
                <a:lnTo>
                  <a:pt x="1076153" y="191463"/>
                </a:lnTo>
                <a:lnTo>
                  <a:pt x="1016733" y="191463"/>
                </a:lnTo>
                <a:lnTo>
                  <a:pt x="954013" y="201366"/>
                </a:lnTo>
                <a:lnTo>
                  <a:pt x="868185" y="201366"/>
                </a:lnTo>
                <a:lnTo>
                  <a:pt x="808765" y="234377"/>
                </a:lnTo>
                <a:lnTo>
                  <a:pt x="736141" y="234377"/>
                </a:lnTo>
                <a:lnTo>
                  <a:pt x="703130" y="257485"/>
                </a:lnTo>
                <a:lnTo>
                  <a:pt x="673421" y="277291"/>
                </a:lnTo>
                <a:lnTo>
                  <a:pt x="640410" y="283893"/>
                </a:lnTo>
                <a:lnTo>
                  <a:pt x="594195" y="283893"/>
                </a:lnTo>
                <a:lnTo>
                  <a:pt x="577689" y="300399"/>
                </a:lnTo>
                <a:lnTo>
                  <a:pt x="521571" y="300399"/>
                </a:lnTo>
                <a:lnTo>
                  <a:pt x="508367" y="320205"/>
                </a:lnTo>
                <a:lnTo>
                  <a:pt x="478657" y="320205"/>
                </a:lnTo>
                <a:lnTo>
                  <a:pt x="429141" y="340012"/>
                </a:lnTo>
                <a:lnTo>
                  <a:pt x="369721" y="343313"/>
                </a:lnTo>
                <a:lnTo>
                  <a:pt x="323506" y="356517"/>
                </a:lnTo>
                <a:lnTo>
                  <a:pt x="267388" y="356517"/>
                </a:lnTo>
                <a:lnTo>
                  <a:pt x="171656" y="363119"/>
                </a:lnTo>
                <a:lnTo>
                  <a:pt x="171656" y="363119"/>
                </a:lnTo>
                <a:lnTo>
                  <a:pt x="102333" y="382926"/>
                </a:lnTo>
                <a:lnTo>
                  <a:pt x="52817" y="386227"/>
                </a:lnTo>
                <a:lnTo>
                  <a:pt x="0" y="422539"/>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Forme libre 11">
            <a:extLst>
              <a:ext uri="{FF2B5EF4-FFF2-40B4-BE49-F238E27FC236}">
                <a16:creationId xmlns:a16="http://schemas.microsoft.com/office/drawing/2014/main" id="{FA340013-D324-426A-A71D-113305319B75}"/>
              </a:ext>
            </a:extLst>
          </p:cNvPr>
          <p:cNvSpPr/>
          <p:nvPr/>
        </p:nvSpPr>
        <p:spPr>
          <a:xfrm>
            <a:off x="795377" y="3217356"/>
            <a:ext cx="3251567" cy="323506"/>
          </a:xfrm>
          <a:custGeom>
            <a:avLst/>
            <a:gdLst>
              <a:gd name="connsiteX0" fmla="*/ 3251567 w 3251567"/>
              <a:gd name="connsiteY0" fmla="*/ 0 h 323506"/>
              <a:gd name="connsiteX1" fmla="*/ 3132728 w 3251567"/>
              <a:gd name="connsiteY1" fmla="*/ 3301 h 323506"/>
              <a:gd name="connsiteX2" fmla="*/ 3017190 w 3251567"/>
              <a:gd name="connsiteY2" fmla="*/ 0 h 323506"/>
              <a:gd name="connsiteX3" fmla="*/ 2862039 w 3251567"/>
              <a:gd name="connsiteY3" fmla="*/ 0 h 323506"/>
              <a:gd name="connsiteX4" fmla="*/ 2805921 w 3251567"/>
              <a:gd name="connsiteY4" fmla="*/ 13204 h 323506"/>
              <a:gd name="connsiteX5" fmla="*/ 2716791 w 3251567"/>
              <a:gd name="connsiteY5" fmla="*/ 6602 h 323506"/>
              <a:gd name="connsiteX6" fmla="*/ 2683781 w 3251567"/>
              <a:gd name="connsiteY6" fmla="*/ 19807 h 323506"/>
              <a:gd name="connsiteX7" fmla="*/ 2634264 w 3251567"/>
              <a:gd name="connsiteY7" fmla="*/ 19807 h 323506"/>
              <a:gd name="connsiteX8" fmla="*/ 2601253 w 3251567"/>
              <a:gd name="connsiteY8" fmla="*/ 26409 h 323506"/>
              <a:gd name="connsiteX9" fmla="*/ 2389984 w 3251567"/>
              <a:gd name="connsiteY9" fmla="*/ 26409 h 323506"/>
              <a:gd name="connsiteX10" fmla="*/ 2360274 w 3251567"/>
              <a:gd name="connsiteY10" fmla="*/ 29710 h 323506"/>
              <a:gd name="connsiteX11" fmla="*/ 2089586 w 3251567"/>
              <a:gd name="connsiteY11" fmla="*/ 29710 h 323506"/>
              <a:gd name="connsiteX12" fmla="*/ 2073080 w 3251567"/>
              <a:gd name="connsiteY12" fmla="*/ 39613 h 323506"/>
              <a:gd name="connsiteX13" fmla="*/ 2020263 w 3251567"/>
              <a:gd name="connsiteY13" fmla="*/ 39613 h 323506"/>
              <a:gd name="connsiteX14" fmla="*/ 2007059 w 3251567"/>
              <a:gd name="connsiteY14" fmla="*/ 52817 h 323506"/>
              <a:gd name="connsiteX15" fmla="*/ 1792488 w 3251567"/>
              <a:gd name="connsiteY15" fmla="*/ 52817 h 323506"/>
              <a:gd name="connsiteX16" fmla="*/ 1759477 w 3251567"/>
              <a:gd name="connsiteY16" fmla="*/ 56119 h 323506"/>
              <a:gd name="connsiteX17" fmla="*/ 1693456 w 3251567"/>
              <a:gd name="connsiteY17" fmla="*/ 56119 h 323506"/>
              <a:gd name="connsiteX18" fmla="*/ 1482186 w 3251567"/>
              <a:gd name="connsiteY18" fmla="*/ 56119 h 323506"/>
              <a:gd name="connsiteX19" fmla="*/ 1422767 w 3251567"/>
              <a:gd name="connsiteY19" fmla="*/ 69323 h 323506"/>
              <a:gd name="connsiteX20" fmla="*/ 1297326 w 3251567"/>
              <a:gd name="connsiteY20" fmla="*/ 69323 h 323506"/>
              <a:gd name="connsiteX21" fmla="*/ 1297326 w 3251567"/>
              <a:gd name="connsiteY21" fmla="*/ 105635 h 323506"/>
              <a:gd name="connsiteX22" fmla="*/ 1267616 w 3251567"/>
              <a:gd name="connsiteY22" fmla="*/ 118839 h 323506"/>
              <a:gd name="connsiteX23" fmla="*/ 1267616 w 3251567"/>
              <a:gd name="connsiteY23" fmla="*/ 118839 h 323506"/>
              <a:gd name="connsiteX24" fmla="*/ 1135573 w 3251567"/>
              <a:gd name="connsiteY24" fmla="*/ 118839 h 323506"/>
              <a:gd name="connsiteX25" fmla="*/ 1049744 w 3251567"/>
              <a:gd name="connsiteY25" fmla="*/ 158452 h 323506"/>
              <a:gd name="connsiteX26" fmla="*/ 1010131 w 3251567"/>
              <a:gd name="connsiteY26" fmla="*/ 158452 h 323506"/>
              <a:gd name="connsiteX27" fmla="*/ 967217 w 3251567"/>
              <a:gd name="connsiteY27" fmla="*/ 165054 h 323506"/>
              <a:gd name="connsiteX28" fmla="*/ 907798 w 3251567"/>
              <a:gd name="connsiteY28" fmla="*/ 165054 h 323506"/>
              <a:gd name="connsiteX29" fmla="*/ 845077 w 3251567"/>
              <a:gd name="connsiteY29" fmla="*/ 171656 h 323506"/>
              <a:gd name="connsiteX30" fmla="*/ 785658 w 3251567"/>
              <a:gd name="connsiteY30" fmla="*/ 174958 h 323506"/>
              <a:gd name="connsiteX31" fmla="*/ 752647 w 3251567"/>
              <a:gd name="connsiteY31" fmla="*/ 194764 h 323506"/>
              <a:gd name="connsiteX32" fmla="*/ 716335 w 3251567"/>
              <a:gd name="connsiteY32" fmla="*/ 204667 h 323506"/>
              <a:gd name="connsiteX33" fmla="*/ 680023 w 3251567"/>
              <a:gd name="connsiteY33" fmla="*/ 201366 h 323506"/>
              <a:gd name="connsiteX34" fmla="*/ 627206 w 3251567"/>
              <a:gd name="connsiteY34" fmla="*/ 227775 h 323506"/>
              <a:gd name="connsiteX35" fmla="*/ 597496 w 3251567"/>
              <a:gd name="connsiteY35" fmla="*/ 231076 h 323506"/>
              <a:gd name="connsiteX36" fmla="*/ 567786 w 3251567"/>
              <a:gd name="connsiteY36" fmla="*/ 244280 h 323506"/>
              <a:gd name="connsiteX37" fmla="*/ 567786 w 3251567"/>
              <a:gd name="connsiteY37" fmla="*/ 244280 h 323506"/>
              <a:gd name="connsiteX38" fmla="*/ 491861 w 3251567"/>
              <a:gd name="connsiteY38" fmla="*/ 254184 h 323506"/>
              <a:gd name="connsiteX39" fmla="*/ 458851 w 3251567"/>
              <a:gd name="connsiteY39" fmla="*/ 254184 h 323506"/>
              <a:gd name="connsiteX40" fmla="*/ 439044 w 3251567"/>
              <a:gd name="connsiteY40" fmla="*/ 264087 h 323506"/>
              <a:gd name="connsiteX41" fmla="*/ 359818 w 3251567"/>
              <a:gd name="connsiteY41" fmla="*/ 264087 h 323506"/>
              <a:gd name="connsiteX42" fmla="*/ 326807 w 3251567"/>
              <a:gd name="connsiteY42" fmla="*/ 273990 h 323506"/>
              <a:gd name="connsiteX43" fmla="*/ 277291 w 3251567"/>
              <a:gd name="connsiteY43" fmla="*/ 277291 h 323506"/>
              <a:gd name="connsiteX44" fmla="*/ 234377 w 3251567"/>
              <a:gd name="connsiteY44" fmla="*/ 293797 h 323506"/>
              <a:gd name="connsiteX45" fmla="*/ 19807 w 3251567"/>
              <a:gd name="connsiteY45" fmla="*/ 293797 h 323506"/>
              <a:gd name="connsiteX46" fmla="*/ 0 w 3251567"/>
              <a:gd name="connsiteY46" fmla="*/ 323506 h 323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251567" h="323506">
                <a:moveTo>
                  <a:pt x="3251567" y="0"/>
                </a:moveTo>
                <a:lnTo>
                  <a:pt x="3132728" y="3301"/>
                </a:lnTo>
                <a:lnTo>
                  <a:pt x="3017190" y="0"/>
                </a:lnTo>
                <a:lnTo>
                  <a:pt x="2862039" y="0"/>
                </a:lnTo>
                <a:lnTo>
                  <a:pt x="2805921" y="13204"/>
                </a:lnTo>
                <a:lnTo>
                  <a:pt x="2716791" y="6602"/>
                </a:lnTo>
                <a:lnTo>
                  <a:pt x="2683781" y="19807"/>
                </a:lnTo>
                <a:lnTo>
                  <a:pt x="2634264" y="19807"/>
                </a:lnTo>
                <a:lnTo>
                  <a:pt x="2601253" y="26409"/>
                </a:lnTo>
                <a:lnTo>
                  <a:pt x="2389984" y="26409"/>
                </a:lnTo>
                <a:lnTo>
                  <a:pt x="2360274" y="29710"/>
                </a:lnTo>
                <a:lnTo>
                  <a:pt x="2089586" y="29710"/>
                </a:lnTo>
                <a:lnTo>
                  <a:pt x="2073080" y="39613"/>
                </a:lnTo>
                <a:lnTo>
                  <a:pt x="2020263" y="39613"/>
                </a:lnTo>
                <a:lnTo>
                  <a:pt x="2007059" y="52817"/>
                </a:lnTo>
                <a:lnTo>
                  <a:pt x="1792488" y="52817"/>
                </a:lnTo>
                <a:lnTo>
                  <a:pt x="1759477" y="56119"/>
                </a:lnTo>
                <a:lnTo>
                  <a:pt x="1693456" y="56119"/>
                </a:lnTo>
                <a:lnTo>
                  <a:pt x="1482186" y="56119"/>
                </a:lnTo>
                <a:lnTo>
                  <a:pt x="1422767" y="69323"/>
                </a:lnTo>
                <a:lnTo>
                  <a:pt x="1297326" y="69323"/>
                </a:lnTo>
                <a:lnTo>
                  <a:pt x="1297326" y="105635"/>
                </a:lnTo>
                <a:lnTo>
                  <a:pt x="1267616" y="118839"/>
                </a:lnTo>
                <a:lnTo>
                  <a:pt x="1267616" y="118839"/>
                </a:lnTo>
                <a:lnTo>
                  <a:pt x="1135573" y="118839"/>
                </a:lnTo>
                <a:lnTo>
                  <a:pt x="1049744" y="158452"/>
                </a:lnTo>
                <a:lnTo>
                  <a:pt x="1010131" y="158452"/>
                </a:lnTo>
                <a:lnTo>
                  <a:pt x="967217" y="165054"/>
                </a:lnTo>
                <a:lnTo>
                  <a:pt x="907798" y="165054"/>
                </a:lnTo>
                <a:lnTo>
                  <a:pt x="845077" y="171656"/>
                </a:lnTo>
                <a:lnTo>
                  <a:pt x="785658" y="174958"/>
                </a:lnTo>
                <a:lnTo>
                  <a:pt x="752647" y="194764"/>
                </a:lnTo>
                <a:lnTo>
                  <a:pt x="716335" y="204667"/>
                </a:lnTo>
                <a:lnTo>
                  <a:pt x="680023" y="201366"/>
                </a:lnTo>
                <a:lnTo>
                  <a:pt x="627206" y="227775"/>
                </a:lnTo>
                <a:lnTo>
                  <a:pt x="597496" y="231076"/>
                </a:lnTo>
                <a:lnTo>
                  <a:pt x="567786" y="244280"/>
                </a:lnTo>
                <a:lnTo>
                  <a:pt x="567786" y="244280"/>
                </a:lnTo>
                <a:lnTo>
                  <a:pt x="491861" y="254184"/>
                </a:lnTo>
                <a:lnTo>
                  <a:pt x="458851" y="254184"/>
                </a:lnTo>
                <a:lnTo>
                  <a:pt x="439044" y="264087"/>
                </a:lnTo>
                <a:lnTo>
                  <a:pt x="359818" y="264087"/>
                </a:lnTo>
                <a:lnTo>
                  <a:pt x="326807" y="273990"/>
                </a:lnTo>
                <a:lnTo>
                  <a:pt x="277291" y="277291"/>
                </a:lnTo>
                <a:lnTo>
                  <a:pt x="234377" y="293797"/>
                </a:lnTo>
                <a:lnTo>
                  <a:pt x="19807" y="293797"/>
                </a:lnTo>
                <a:lnTo>
                  <a:pt x="0" y="323506"/>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Text Box 2">
            <a:extLst>
              <a:ext uri="{FF2B5EF4-FFF2-40B4-BE49-F238E27FC236}">
                <a16:creationId xmlns:a16="http://schemas.microsoft.com/office/drawing/2014/main" id="{3D59CF0A-8B65-4053-8A81-9C549E0AF5E7}"/>
              </a:ext>
            </a:extLst>
          </p:cNvPr>
          <p:cNvSpPr txBox="1">
            <a:spLocks noChangeArrowheads="1"/>
          </p:cNvSpPr>
          <p:nvPr/>
        </p:nvSpPr>
        <p:spPr bwMode="auto">
          <a:xfrm>
            <a:off x="4053544" y="3025706"/>
            <a:ext cx="280641" cy="141756"/>
          </a:xfrm>
          <a:prstGeom prst="rect">
            <a:avLst/>
          </a:prstGeom>
          <a:noFill/>
          <a:ln>
            <a:noFill/>
          </a:ln>
        </p:spPr>
        <p:txBody>
          <a:bodyPr vert="horz" wrap="square" lIns="0" tIns="0" rIns="0" bIns="0" numCol="1" anchor="ctr" anchorCtr="0" compatLnSpc="1">
            <a:prstTxWarp prst="textNoShape">
              <a:avLst/>
            </a:prstTxWarp>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34000"/>
              </a:lnSpc>
              <a:spcBef>
                <a:spcPct val="0"/>
              </a:spcBef>
              <a:spcAft>
                <a:spcPts val="800"/>
              </a:spcAft>
              <a:buClrTx/>
              <a:buSzTx/>
              <a:buFontTx/>
              <a:buNone/>
              <a:tabLst/>
              <a:defRPr/>
            </a:pPr>
            <a:r>
              <a:rPr kumimoji="0" lang="en-US" altLang="fr-FR" sz="600" b="1" i="0" u="none" strike="noStrike" kern="1200" cap="none" spc="0" normalizeH="0" baseline="0" noProof="0" dirty="0">
                <a:ln>
                  <a:noFill/>
                </a:ln>
                <a:solidFill>
                  <a:srgbClr val="5B9BD5"/>
                </a:solidFill>
                <a:effectLst/>
                <a:uLnTx/>
                <a:uFillTx/>
                <a:latin typeface="Arial" panose="020B0604020202020204" pitchFamily="34" charset="0"/>
                <a:ea typeface="+mn-ea"/>
                <a:cs typeface="Arial" panose="020B0604020202020204" pitchFamily="34" charset="0"/>
              </a:rPr>
              <a:t>29%</a:t>
            </a:r>
            <a:endParaRPr kumimoji="0" lang="fr-FR" altLang="fr-FR" sz="600" b="1" i="0" u="none" strike="noStrike" kern="1200" cap="none" spc="0" normalizeH="0" baseline="0" noProof="0" dirty="0">
              <a:ln>
                <a:noFill/>
              </a:ln>
              <a:solidFill>
                <a:srgbClr val="5B9BD5"/>
              </a:solidFill>
              <a:effectLst/>
              <a:uLnTx/>
              <a:uFillTx/>
              <a:latin typeface="Arial" panose="020B0604020202020204" pitchFamily="34" charset="0"/>
              <a:ea typeface="+mn-ea"/>
              <a:cs typeface="Arial" panose="020B0604020202020204" pitchFamily="34" charset="0"/>
            </a:endParaRPr>
          </a:p>
        </p:txBody>
      </p:sp>
      <p:graphicFrame>
        <p:nvGraphicFramePr>
          <p:cNvPr id="16" name="Tableau 22">
            <a:extLst>
              <a:ext uri="{FF2B5EF4-FFF2-40B4-BE49-F238E27FC236}">
                <a16:creationId xmlns:a16="http://schemas.microsoft.com/office/drawing/2014/main" id="{6394F367-150B-4D74-9DF8-9C14C8538F91}"/>
              </a:ext>
            </a:extLst>
          </p:cNvPr>
          <p:cNvGraphicFramePr>
            <a:graphicFrameLocks noGrp="1"/>
          </p:cNvGraphicFramePr>
          <p:nvPr/>
        </p:nvGraphicFramePr>
        <p:xfrm>
          <a:off x="215179" y="3745718"/>
          <a:ext cx="4126357" cy="274569"/>
        </p:xfrm>
        <a:graphic>
          <a:graphicData uri="http://schemas.openxmlformats.org/drawingml/2006/table">
            <a:tbl>
              <a:tblPr>
                <a:tableStyleId>{5C22544A-7EE6-4342-B048-85BDC9FD1C3A}</a:tableStyleId>
              </a:tblPr>
              <a:tblGrid>
                <a:gridCol w="481632">
                  <a:extLst>
                    <a:ext uri="{9D8B030D-6E8A-4147-A177-3AD203B41FA5}">
                      <a16:colId xmlns:a16="http://schemas.microsoft.com/office/drawing/2014/main" val="4225521860"/>
                    </a:ext>
                  </a:extLst>
                </a:gridCol>
                <a:gridCol w="260696">
                  <a:extLst>
                    <a:ext uri="{9D8B030D-6E8A-4147-A177-3AD203B41FA5}">
                      <a16:colId xmlns:a16="http://schemas.microsoft.com/office/drawing/2014/main" val="2535973660"/>
                    </a:ext>
                  </a:extLst>
                </a:gridCol>
                <a:gridCol w="914817">
                  <a:extLst>
                    <a:ext uri="{9D8B030D-6E8A-4147-A177-3AD203B41FA5}">
                      <a16:colId xmlns:a16="http://schemas.microsoft.com/office/drawing/2014/main" val="1586410453"/>
                    </a:ext>
                  </a:extLst>
                </a:gridCol>
                <a:gridCol w="415937">
                  <a:extLst>
                    <a:ext uri="{9D8B030D-6E8A-4147-A177-3AD203B41FA5}">
                      <a16:colId xmlns:a16="http://schemas.microsoft.com/office/drawing/2014/main" val="2719468515"/>
                    </a:ext>
                  </a:extLst>
                </a:gridCol>
                <a:gridCol w="838367">
                  <a:extLst>
                    <a:ext uri="{9D8B030D-6E8A-4147-A177-3AD203B41FA5}">
                      <a16:colId xmlns:a16="http://schemas.microsoft.com/office/drawing/2014/main" val="212599950"/>
                    </a:ext>
                  </a:extLst>
                </a:gridCol>
                <a:gridCol w="524980">
                  <a:extLst>
                    <a:ext uri="{9D8B030D-6E8A-4147-A177-3AD203B41FA5}">
                      <a16:colId xmlns:a16="http://schemas.microsoft.com/office/drawing/2014/main" val="1928263361"/>
                    </a:ext>
                  </a:extLst>
                </a:gridCol>
                <a:gridCol w="689928">
                  <a:extLst>
                    <a:ext uri="{9D8B030D-6E8A-4147-A177-3AD203B41FA5}">
                      <a16:colId xmlns:a16="http://schemas.microsoft.com/office/drawing/2014/main" val="1427875987"/>
                    </a:ext>
                  </a:extLst>
                </a:gridCol>
              </a:tblGrid>
              <a:tr h="90199">
                <a:tc gridSpan="5">
                  <a:txBody>
                    <a:bodyPr/>
                    <a:lstStyle/>
                    <a:p>
                      <a:pPr marL="0" indent="0" algn="l">
                        <a:spcAft>
                          <a:spcPts val="0"/>
                        </a:spcAft>
                      </a:pPr>
                      <a:r>
                        <a:rPr lang="fr-FR" sz="600" b="1" spc="0" dirty="0">
                          <a:solidFill>
                            <a:schemeClr val="tx1">
                              <a:lumMod val="65000"/>
                              <a:lumOff val="35000"/>
                            </a:schemeClr>
                          </a:solidFill>
                          <a:effectLst/>
                          <a:latin typeface="Arial" panose="020B0604020202020204" pitchFamily="34" charset="0"/>
                          <a:ea typeface="Calibri" panose="020F0502020204030204" pitchFamily="34" charset="0"/>
                          <a:cs typeface="Arial" panose="020B0604020202020204" pitchFamily="34" charset="0"/>
                        </a:rPr>
                        <a:t>       At </a:t>
                      </a:r>
                      <a:r>
                        <a:rPr lang="fr-FR" sz="600" b="1" spc="0" dirty="0" err="1">
                          <a:solidFill>
                            <a:schemeClr val="tx1">
                              <a:lumMod val="65000"/>
                              <a:lumOff val="35000"/>
                            </a:schemeClr>
                          </a:solidFill>
                          <a:effectLst/>
                          <a:latin typeface="Arial" panose="020B0604020202020204" pitchFamily="34" charset="0"/>
                          <a:ea typeface="Calibri" panose="020F0502020204030204" pitchFamily="34" charset="0"/>
                          <a:cs typeface="Arial" panose="020B0604020202020204" pitchFamily="34" charset="0"/>
                        </a:rPr>
                        <a:t>risk</a:t>
                      </a:r>
                      <a:endParaRPr lang="fr-FR" sz="600" b="1" spc="0" dirty="0">
                        <a:solidFill>
                          <a:schemeClr val="tx1">
                            <a:lumMod val="65000"/>
                            <a:lumOff val="35000"/>
                          </a:schemeClr>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marL="0" indent="0" algn="ctr">
                        <a:spcAft>
                          <a:spcPts val="0"/>
                        </a:spcAft>
                      </a:pPr>
                      <a:endParaRPr lang="fr-FR" sz="1100" b="1" dirty="0">
                        <a:solidFill>
                          <a:schemeClr val="tx2"/>
                        </a:solidFill>
                        <a:effectLst/>
                        <a:latin typeface="+mn-lt"/>
                        <a:ea typeface="Calibri" panose="020F0502020204030204" pitchFamily="34" charset="0"/>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spcAft>
                          <a:spcPts val="0"/>
                        </a:spcAft>
                      </a:pPr>
                      <a:endParaRPr lang="fr-FR" sz="1100" b="1" dirty="0">
                        <a:solidFill>
                          <a:schemeClr val="tx2"/>
                        </a:solidFill>
                        <a:effectLst/>
                        <a:latin typeface="+mn-lt"/>
                        <a:ea typeface="Calibri" panose="020F0502020204030204" pitchFamily="34" charset="0"/>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spcAft>
                          <a:spcPts val="0"/>
                        </a:spcAft>
                      </a:pPr>
                      <a:endParaRPr lang="fr-FR" sz="1100" b="1" dirty="0">
                        <a:solidFill>
                          <a:schemeClr val="tx2"/>
                        </a:solidFill>
                        <a:effectLst/>
                        <a:latin typeface="+mn-lt"/>
                        <a:ea typeface="Calibri" panose="020F0502020204030204" pitchFamily="34" charset="0"/>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spcAft>
                          <a:spcPts val="0"/>
                        </a:spcAft>
                      </a:pPr>
                      <a:endParaRPr lang="fr-FR" sz="1100" b="1" dirty="0">
                        <a:solidFill>
                          <a:schemeClr val="tx2"/>
                        </a:solidFill>
                        <a:effectLst/>
                        <a:latin typeface="+mn-lt"/>
                        <a:ea typeface="Calibri" panose="020F0502020204030204" pitchFamily="34" charset="0"/>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endParaRPr lang="fr-FR" sz="600" b="1" dirty="0">
                        <a:solidFill>
                          <a:schemeClr val="tx2"/>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endParaRPr lang="fr-FR" sz="600" b="1" dirty="0">
                        <a:solidFill>
                          <a:schemeClr val="tx2"/>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499947213"/>
                  </a:ext>
                </a:extLst>
              </a:tr>
              <a:tr h="90199">
                <a:tc>
                  <a:txBody>
                    <a:bodyPr/>
                    <a:lstStyle/>
                    <a:p>
                      <a:pPr marL="0" indent="0" algn="r">
                        <a:spcAft>
                          <a:spcPts val="0"/>
                        </a:spcAft>
                      </a:pPr>
                      <a:r>
                        <a:rPr lang="en-US" sz="600" b="1" spc="0" dirty="0">
                          <a:solidFill>
                            <a:schemeClr val="accent1"/>
                          </a:solidFill>
                          <a:effectLst/>
                          <a:latin typeface="Arial" panose="020B0604020202020204" pitchFamily="34" charset="0"/>
                          <a:cs typeface="Arial" panose="020B0604020202020204" pitchFamily="34" charset="0"/>
                        </a:rPr>
                        <a:t>Post only</a:t>
                      </a:r>
                      <a:endParaRPr lang="fr-FR" sz="600" b="1" spc="0" dirty="0">
                        <a:solidFill>
                          <a:schemeClr val="accent1"/>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indent="0" algn="ctr">
                        <a:spcAft>
                          <a:spcPts val="0"/>
                        </a:spcAft>
                      </a:pPr>
                      <a:r>
                        <a:rPr lang="fr-FR" sz="600" b="0" dirty="0">
                          <a:solidFill>
                            <a:schemeClr val="accent1"/>
                          </a:solidFill>
                          <a:effectLst/>
                          <a:latin typeface="Arial" panose="020B0604020202020204" pitchFamily="34" charset="0"/>
                          <a:ea typeface="Calibri" panose="020F0502020204030204" pitchFamily="34" charset="0"/>
                          <a:cs typeface="Arial" panose="020B0604020202020204" pitchFamily="34" charset="0"/>
                        </a:rPr>
                        <a:t>286</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en-US" sz="600" b="0" spc="50" dirty="0">
                          <a:solidFill>
                            <a:schemeClr val="accent1"/>
                          </a:solidFill>
                          <a:effectLst/>
                          <a:latin typeface="Arial" panose="020B0604020202020204" pitchFamily="34" charset="0"/>
                          <a:cs typeface="Arial" panose="020B0604020202020204" pitchFamily="34" charset="0"/>
                        </a:rPr>
                        <a:t>243</a:t>
                      </a:r>
                      <a:endParaRPr lang="fr-FR" sz="600" b="0" dirty="0">
                        <a:solidFill>
                          <a:schemeClr val="accent1"/>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600" b="0" dirty="0">
                          <a:solidFill>
                            <a:schemeClr val="accent1"/>
                          </a:solidFill>
                          <a:effectLst/>
                          <a:latin typeface="Arial" panose="020B0604020202020204" pitchFamily="34" charset="0"/>
                          <a:ea typeface="Calibri" panose="020F0502020204030204" pitchFamily="34" charset="0"/>
                          <a:cs typeface="Arial" panose="020B0604020202020204" pitchFamily="34" charset="0"/>
                        </a:rPr>
                        <a:t>185</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600" b="0" dirty="0">
                          <a:solidFill>
                            <a:schemeClr val="accent1"/>
                          </a:solidFill>
                          <a:effectLst/>
                          <a:latin typeface="Arial" panose="020B0604020202020204" pitchFamily="34" charset="0"/>
                          <a:ea typeface="Calibri" panose="020F0502020204030204" pitchFamily="34" charset="0"/>
                          <a:cs typeface="Arial" panose="020B0604020202020204" pitchFamily="34" charset="0"/>
                        </a:rPr>
                        <a:t>138</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600" b="0" dirty="0">
                          <a:solidFill>
                            <a:schemeClr val="accent1"/>
                          </a:solidFill>
                          <a:effectLst/>
                          <a:latin typeface="Arial" panose="020B0604020202020204" pitchFamily="34" charset="0"/>
                          <a:ea typeface="Calibri" panose="020F0502020204030204" pitchFamily="34" charset="0"/>
                          <a:cs typeface="Arial" panose="020B0604020202020204" pitchFamily="34" charset="0"/>
                        </a:rPr>
                        <a:t>81</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600" b="0" dirty="0">
                          <a:solidFill>
                            <a:schemeClr val="accent1"/>
                          </a:solidFill>
                          <a:effectLst/>
                          <a:latin typeface="Arial" panose="020B0604020202020204" pitchFamily="34" charset="0"/>
                          <a:ea typeface="Calibri" panose="020F0502020204030204" pitchFamily="34" charset="0"/>
                          <a:cs typeface="Arial" panose="020B0604020202020204" pitchFamily="34" charset="0"/>
                        </a:rPr>
                        <a:t>49</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691856168"/>
                  </a:ext>
                </a:extLst>
              </a:tr>
              <a:tr h="91689">
                <a:tc>
                  <a:txBody>
                    <a:bodyPr/>
                    <a:lstStyle/>
                    <a:p>
                      <a:pPr marL="0" indent="0" algn="r">
                        <a:spcAft>
                          <a:spcPts val="0"/>
                        </a:spcAft>
                      </a:pPr>
                      <a:r>
                        <a:rPr lang="en-US" sz="600" b="1" spc="0" dirty="0">
                          <a:solidFill>
                            <a:srgbClr val="C00000"/>
                          </a:solidFill>
                          <a:effectLst/>
                          <a:latin typeface="Arial" panose="020B0604020202020204" pitchFamily="34" charset="0"/>
                          <a:cs typeface="Arial" panose="020B0604020202020204" pitchFamily="34" charset="0"/>
                        </a:rPr>
                        <a:t>Pre and post</a:t>
                      </a:r>
                      <a:endParaRPr lang="fr-FR" sz="600" b="1" spc="0" dirty="0">
                        <a:solidFill>
                          <a:srgbClr val="C00000"/>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indent="0" algn="ctr">
                        <a:spcAft>
                          <a:spcPts val="0"/>
                        </a:spcAft>
                      </a:pPr>
                      <a:r>
                        <a:rPr lang="fr-FR" sz="600" b="0" dirty="0">
                          <a:solidFill>
                            <a:srgbClr val="C00000"/>
                          </a:solidFill>
                          <a:effectLst/>
                          <a:latin typeface="Arial" panose="020B0604020202020204" pitchFamily="34" charset="0"/>
                          <a:ea typeface="Calibri" panose="020F0502020204030204" pitchFamily="34" charset="0"/>
                          <a:cs typeface="Arial" panose="020B0604020202020204" pitchFamily="34" charset="0"/>
                        </a:rPr>
                        <a:t>581</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en-US" sz="600" b="0" dirty="0">
                          <a:solidFill>
                            <a:srgbClr val="C00000"/>
                          </a:solidFill>
                          <a:effectLst/>
                          <a:latin typeface="Arial" panose="020B0604020202020204" pitchFamily="34" charset="0"/>
                          <a:cs typeface="Arial" panose="020B0604020202020204" pitchFamily="34" charset="0"/>
                        </a:rPr>
                        <a:t>516</a:t>
                      </a:r>
                      <a:endParaRPr lang="fr-FR" sz="600" b="0" dirty="0">
                        <a:solidFill>
                          <a:srgbClr val="C00000"/>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600" b="0" dirty="0">
                          <a:solidFill>
                            <a:srgbClr val="C00000"/>
                          </a:solidFill>
                          <a:effectLst/>
                          <a:latin typeface="Arial" panose="020B0604020202020204" pitchFamily="34" charset="0"/>
                          <a:ea typeface="Calibri" panose="020F0502020204030204" pitchFamily="34" charset="0"/>
                          <a:cs typeface="Arial" panose="020B0604020202020204" pitchFamily="34" charset="0"/>
                        </a:rPr>
                        <a:t>439</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600" b="0" dirty="0">
                          <a:solidFill>
                            <a:srgbClr val="C00000"/>
                          </a:solidFill>
                          <a:effectLst/>
                          <a:latin typeface="Arial" panose="020B0604020202020204" pitchFamily="34" charset="0"/>
                          <a:ea typeface="Calibri" panose="020F0502020204030204" pitchFamily="34" charset="0"/>
                          <a:cs typeface="Arial" panose="020B0604020202020204" pitchFamily="34" charset="0"/>
                        </a:rPr>
                        <a:t>313</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600" b="0" dirty="0">
                          <a:solidFill>
                            <a:srgbClr val="C00000"/>
                          </a:solidFill>
                          <a:effectLst/>
                          <a:latin typeface="Arial" panose="020B0604020202020204" pitchFamily="34" charset="0"/>
                          <a:ea typeface="Calibri" panose="020F0502020204030204" pitchFamily="34" charset="0"/>
                          <a:cs typeface="Arial" panose="020B0604020202020204" pitchFamily="34" charset="0"/>
                        </a:rPr>
                        <a:t>188</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600" b="0" dirty="0">
                          <a:solidFill>
                            <a:srgbClr val="C00000"/>
                          </a:solidFill>
                          <a:effectLst/>
                          <a:latin typeface="Arial" panose="020B0604020202020204" pitchFamily="34" charset="0"/>
                          <a:ea typeface="Calibri" panose="020F0502020204030204" pitchFamily="34" charset="0"/>
                          <a:cs typeface="Arial" panose="020B0604020202020204" pitchFamily="34" charset="0"/>
                        </a:rPr>
                        <a:t>120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956963684"/>
                  </a:ext>
                </a:extLst>
              </a:tr>
            </a:tbl>
          </a:graphicData>
        </a:graphic>
      </p:graphicFrame>
      <p:graphicFrame>
        <p:nvGraphicFramePr>
          <p:cNvPr id="17" name="Tableau 16">
            <a:extLst>
              <a:ext uri="{FF2B5EF4-FFF2-40B4-BE49-F238E27FC236}">
                <a16:creationId xmlns:a16="http://schemas.microsoft.com/office/drawing/2014/main" id="{2624ABDF-5CAE-48AB-8AB2-0F7E7DEDC2C0}"/>
              </a:ext>
            </a:extLst>
          </p:cNvPr>
          <p:cNvGraphicFramePr>
            <a:graphicFrameLocks noGrp="1"/>
          </p:cNvGraphicFramePr>
          <p:nvPr/>
        </p:nvGraphicFramePr>
        <p:xfrm>
          <a:off x="1302062" y="2399164"/>
          <a:ext cx="2825151" cy="453646"/>
        </p:xfrm>
        <a:graphic>
          <a:graphicData uri="http://schemas.openxmlformats.org/drawingml/2006/table">
            <a:tbl>
              <a:tblPr firstRow="1" bandRow="1">
                <a:tableStyleId>{7DF18680-E054-41AD-8BC1-D1AEF772440D}</a:tableStyleId>
              </a:tblPr>
              <a:tblGrid>
                <a:gridCol w="1792090">
                  <a:extLst>
                    <a:ext uri="{9D8B030D-6E8A-4147-A177-3AD203B41FA5}">
                      <a16:colId xmlns:a16="http://schemas.microsoft.com/office/drawing/2014/main" val="20000"/>
                    </a:ext>
                  </a:extLst>
                </a:gridCol>
                <a:gridCol w="580174">
                  <a:extLst>
                    <a:ext uri="{9D8B030D-6E8A-4147-A177-3AD203B41FA5}">
                      <a16:colId xmlns:a16="http://schemas.microsoft.com/office/drawing/2014/main" val="20001"/>
                    </a:ext>
                  </a:extLst>
                </a:gridCol>
                <a:gridCol w="452887">
                  <a:extLst>
                    <a:ext uri="{9D8B030D-6E8A-4147-A177-3AD203B41FA5}">
                      <a16:colId xmlns:a16="http://schemas.microsoft.com/office/drawing/2014/main" val="20002"/>
                    </a:ext>
                  </a:extLst>
                </a:gridCol>
              </a:tblGrid>
              <a:tr h="174029">
                <a:tc>
                  <a:txBody>
                    <a:bodyPr/>
                    <a:lstStyle/>
                    <a:p>
                      <a:r>
                        <a:rPr lang="fr-FR" sz="800" b="1" dirty="0" err="1">
                          <a:solidFill>
                            <a:schemeClr val="bg1"/>
                          </a:solidFill>
                        </a:rPr>
                        <a:t>Recurrence</a:t>
                      </a:r>
                      <a:r>
                        <a:rPr lang="fr-FR" sz="800" b="1" dirty="0">
                          <a:solidFill>
                            <a:schemeClr val="bg1"/>
                          </a:solidFill>
                        </a:rPr>
                        <a:t>: </a:t>
                      </a:r>
                      <a:r>
                        <a:rPr lang="fr-FR" sz="800" b="1" dirty="0" err="1">
                          <a:solidFill>
                            <a:schemeClr val="bg1"/>
                          </a:solidFill>
                        </a:rPr>
                        <a:t>pMMR</a:t>
                      </a:r>
                      <a:r>
                        <a:rPr lang="fr-FR" sz="800" b="1" dirty="0">
                          <a:solidFill>
                            <a:schemeClr val="bg1"/>
                          </a:solidFill>
                        </a:rPr>
                        <a:t> </a:t>
                      </a:r>
                      <a:r>
                        <a:rPr lang="fr-FR" sz="800" b="1" dirty="0" err="1">
                          <a:solidFill>
                            <a:schemeClr val="bg1"/>
                          </a:solidFill>
                        </a:rPr>
                        <a:t>tumors</a:t>
                      </a:r>
                      <a:endParaRPr lang="fr-FR" sz="800" b="1" dirty="0">
                        <a:solidFill>
                          <a:schemeClr val="bg1"/>
                        </a:solidFill>
                      </a:endParaRPr>
                    </a:p>
                  </a:txBody>
                  <a:tcPr marL="36000" marR="36000" marT="0" marB="0" anchor="ctr">
                    <a:lnB w="12700" cap="flat" cmpd="sng" algn="ctr">
                      <a:solidFill>
                        <a:schemeClr val="bg1"/>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800" b="1" dirty="0">
                          <a:solidFill>
                            <a:schemeClr val="bg1">
                              <a:lumMod val="95000"/>
                            </a:schemeClr>
                          </a:solidFill>
                          <a:effectLst/>
                        </a:rPr>
                        <a:t>Patients</a:t>
                      </a:r>
                      <a:endParaRPr lang="en-US" sz="800" b="1" dirty="0">
                        <a:solidFill>
                          <a:schemeClr val="bg1">
                            <a:lumMod val="95000"/>
                          </a:schemeClr>
                        </a:solidFill>
                        <a:effectLst/>
                        <a:latin typeface="Calibri" panose="020F0502020204030204" pitchFamily="34" charset="0"/>
                        <a:ea typeface="Times New Roman"/>
                        <a:cs typeface="Calibri" panose="020F0502020204030204" pitchFamily="34" charset="0"/>
                      </a:endParaRPr>
                    </a:p>
                  </a:txBody>
                  <a:tcPr marL="36000" marR="36000" marT="0" marB="0" anchor="ctr">
                    <a:lnB w="12700" cap="flat" cmpd="sng" algn="ctr">
                      <a:solidFill>
                        <a:schemeClr val="bg1"/>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800" b="1" dirty="0">
                          <a:solidFill>
                            <a:schemeClr val="bg1">
                              <a:lumMod val="95000"/>
                            </a:schemeClr>
                          </a:solidFill>
                          <a:effectLst/>
                        </a:rPr>
                        <a:t>Events</a:t>
                      </a:r>
                      <a:endParaRPr lang="en-US" sz="800" b="1" dirty="0">
                        <a:solidFill>
                          <a:schemeClr val="bg1">
                            <a:lumMod val="95000"/>
                          </a:schemeClr>
                        </a:solidFill>
                        <a:effectLst/>
                        <a:latin typeface="Calibri" panose="020F0502020204030204" pitchFamily="34" charset="0"/>
                        <a:ea typeface="Times New Roman"/>
                        <a:cs typeface="Calibri" panose="020F0502020204030204" pitchFamily="34" charset="0"/>
                      </a:endParaRPr>
                    </a:p>
                  </a:txBody>
                  <a:tcPr marL="36000" marR="36000" marT="0" marB="0" anchor="ctr">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0000"/>
                  </a:ext>
                </a:extLst>
              </a:tr>
              <a:tr h="13705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800" b="1" dirty="0">
                          <a:solidFill>
                            <a:schemeClr val="bg1"/>
                          </a:solidFill>
                        </a:rPr>
                        <a:t>Post-</a:t>
                      </a:r>
                      <a:r>
                        <a:rPr lang="fr-FR" sz="800" b="1" dirty="0" err="1">
                          <a:solidFill>
                            <a:schemeClr val="bg1"/>
                          </a:solidFill>
                        </a:rPr>
                        <a:t>operative</a:t>
                      </a:r>
                      <a:r>
                        <a:rPr lang="fr-FR" sz="800" b="1" dirty="0">
                          <a:solidFill>
                            <a:schemeClr val="bg1"/>
                          </a:solidFill>
                        </a:rPr>
                        <a:t> </a:t>
                      </a:r>
                      <a:r>
                        <a:rPr lang="fr-FR" sz="800" b="1" dirty="0" err="1">
                          <a:solidFill>
                            <a:schemeClr val="bg1"/>
                          </a:solidFill>
                        </a:rPr>
                        <a:t>chemotherapy</a:t>
                      </a:r>
                      <a:endParaRPr lang="fr-FR" sz="800" b="1" dirty="0">
                        <a:solidFill>
                          <a:schemeClr val="bg1"/>
                        </a:solidFill>
                      </a:endParaRPr>
                    </a:p>
                  </a:txBody>
                  <a:tcPr marL="36000" marR="36000" marT="0" marB="0" anchor="ctr">
                    <a:lnT w="12700" cap="flat" cmpd="sng" algn="ctr">
                      <a:solidFill>
                        <a:schemeClr val="bg1"/>
                      </a:solidFill>
                      <a:prstDash val="solid"/>
                      <a:round/>
                      <a:headEnd type="none" w="med" len="med"/>
                      <a:tailEnd type="none" w="med" len="med"/>
                    </a:lnT>
                    <a:solidFill>
                      <a:schemeClr val="accent1"/>
                    </a:solidFill>
                  </a:tcPr>
                </a:tc>
                <a:tc>
                  <a:txBody>
                    <a:bodyPr/>
                    <a:lstStyle/>
                    <a:p>
                      <a:pPr marL="0" marR="0" indent="0" algn="ctr" defTabSz="914400" rtl="0" eaLnBrk="1" fontAlgn="auto" latinLnBrk="0" hangingPunct="1">
                        <a:lnSpc>
                          <a:spcPct val="100000"/>
                        </a:lnSpc>
                        <a:spcBef>
                          <a:spcPts val="0"/>
                        </a:spcBef>
                        <a:spcAft>
                          <a:spcPts val="0"/>
                        </a:spcAft>
                        <a:buClr>
                          <a:schemeClr val="accent2"/>
                        </a:buClr>
                        <a:buSzTx/>
                        <a:buFont typeface="Calibri" panose="020F0502020204030204" pitchFamily="34" charset="0"/>
                        <a:buNone/>
                        <a:tabLst/>
                        <a:defRPr/>
                      </a:pPr>
                      <a:r>
                        <a:rPr lang="fr-FR" sz="800" b="0" dirty="0">
                          <a:solidFill>
                            <a:schemeClr val="tx1">
                              <a:lumMod val="75000"/>
                              <a:lumOff val="25000"/>
                            </a:schemeClr>
                          </a:solidFill>
                        </a:rPr>
                        <a:t>286</a:t>
                      </a:r>
                    </a:p>
                  </a:txBody>
                  <a:tcPr marL="36000" marR="36000" marT="0" marB="0" anchor="ctr">
                    <a:lnT w="12700" cap="flat" cmpd="sng" algn="ctr">
                      <a:solidFill>
                        <a:schemeClr val="bg1"/>
                      </a:solidFill>
                      <a:prstDash val="solid"/>
                      <a:round/>
                      <a:headEnd type="none" w="med" len="med"/>
                      <a:tailEnd type="none" w="med" len="med"/>
                    </a:lnT>
                  </a:tcPr>
                </a:tc>
                <a:tc>
                  <a:txBody>
                    <a:bodyPr/>
                    <a:lstStyle/>
                    <a:p>
                      <a:pPr marL="0" marR="0" indent="0" algn="ctr" defTabSz="914400" rtl="0" eaLnBrk="1" fontAlgn="auto" latinLnBrk="0" hangingPunct="1">
                        <a:lnSpc>
                          <a:spcPct val="100000"/>
                        </a:lnSpc>
                        <a:spcBef>
                          <a:spcPts val="0"/>
                        </a:spcBef>
                        <a:spcAft>
                          <a:spcPts val="0"/>
                        </a:spcAft>
                        <a:buClr>
                          <a:schemeClr val="accent2"/>
                        </a:buClr>
                        <a:buSzTx/>
                        <a:buFont typeface="Calibri" panose="020F0502020204030204" pitchFamily="34" charset="0"/>
                        <a:buNone/>
                        <a:tabLst/>
                        <a:defRPr/>
                      </a:pPr>
                      <a:r>
                        <a:rPr lang="fr-FR" sz="800" b="0" dirty="0">
                          <a:solidFill>
                            <a:schemeClr val="tx1">
                              <a:lumMod val="75000"/>
                              <a:lumOff val="25000"/>
                            </a:schemeClr>
                          </a:solidFill>
                        </a:rPr>
                        <a:t>59</a:t>
                      </a:r>
                    </a:p>
                  </a:txBody>
                  <a:tcPr marL="36000" marR="36000" marT="0" marB="0" anchor="ctr">
                    <a:lnT w="12700"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10001"/>
                  </a:ext>
                </a:extLst>
              </a:tr>
              <a:tr h="142561">
                <a:tc>
                  <a:txBody>
                    <a:bodyPr/>
                    <a:lstStyle/>
                    <a:p>
                      <a:pPr marL="0" marR="0" indent="0" algn="l">
                        <a:lnSpc>
                          <a:spcPct val="100000"/>
                        </a:lnSpc>
                        <a:spcBef>
                          <a:spcPts val="0"/>
                        </a:spcBef>
                        <a:spcAft>
                          <a:spcPts val="0"/>
                        </a:spcAft>
                      </a:pPr>
                      <a:r>
                        <a:rPr lang="en-US" sz="800" b="1" dirty="0">
                          <a:solidFill>
                            <a:schemeClr val="bg1"/>
                          </a:solidFill>
                          <a:effectLst/>
                        </a:rPr>
                        <a:t>Pre and post-operative chemotherapy</a:t>
                      </a:r>
                      <a:endParaRPr lang="en-US" sz="800" b="1" dirty="0">
                        <a:solidFill>
                          <a:schemeClr val="bg1"/>
                        </a:solidFill>
                        <a:effectLst/>
                        <a:latin typeface="Calibri" panose="020F0502020204030204" pitchFamily="34" charset="0"/>
                        <a:ea typeface="Times New Roman"/>
                        <a:cs typeface="Calibri" panose="020F0502020204030204" pitchFamily="34" charset="0"/>
                      </a:endParaRPr>
                    </a:p>
                  </a:txBody>
                  <a:tcPr marL="36000" marR="36000" marT="0" marB="0" anchor="ctr">
                    <a:solidFill>
                      <a:srgbClr val="C00000"/>
                    </a:solidFill>
                  </a:tcPr>
                </a:tc>
                <a:tc>
                  <a:txBody>
                    <a:bodyPr/>
                    <a:lstStyle/>
                    <a:p>
                      <a:pPr marL="0" marR="0" algn="ctr">
                        <a:lnSpc>
                          <a:spcPct val="100000"/>
                        </a:lnSpc>
                        <a:spcBef>
                          <a:spcPts val="0"/>
                        </a:spcBef>
                        <a:spcAft>
                          <a:spcPts val="0"/>
                        </a:spcAft>
                      </a:pPr>
                      <a:r>
                        <a:rPr lang="en-US" sz="800" b="0" dirty="0">
                          <a:solidFill>
                            <a:schemeClr val="tx1">
                              <a:lumMod val="75000"/>
                              <a:lumOff val="25000"/>
                            </a:schemeClr>
                          </a:solidFill>
                          <a:effectLst/>
                        </a:rPr>
                        <a:t>581</a:t>
                      </a:r>
                      <a:endParaRPr lang="en-US" sz="800" b="0" dirty="0">
                        <a:solidFill>
                          <a:schemeClr val="tx1">
                            <a:lumMod val="75000"/>
                            <a:lumOff val="25000"/>
                          </a:schemeClr>
                        </a:solidFill>
                        <a:effectLst/>
                        <a:latin typeface="Calibri" panose="020F0502020204030204" pitchFamily="34" charset="0"/>
                        <a:ea typeface="Times New Roman"/>
                        <a:cs typeface="Calibri" panose="020F0502020204030204" pitchFamily="34" charset="0"/>
                      </a:endParaRPr>
                    </a:p>
                  </a:txBody>
                  <a:tcPr marL="36000" marR="36000" marT="0" marB="0" anchor="ctr"/>
                </a:tc>
                <a:tc>
                  <a:txBody>
                    <a:bodyPr/>
                    <a:lstStyle/>
                    <a:p>
                      <a:pPr marL="0" marR="0" algn="ctr">
                        <a:lnSpc>
                          <a:spcPct val="100000"/>
                        </a:lnSpc>
                        <a:spcBef>
                          <a:spcPts val="0"/>
                        </a:spcBef>
                        <a:spcAft>
                          <a:spcPts val="0"/>
                        </a:spcAft>
                      </a:pPr>
                      <a:r>
                        <a:rPr lang="en-US" sz="800" b="0" dirty="0">
                          <a:solidFill>
                            <a:schemeClr val="tx1">
                              <a:lumMod val="75000"/>
                              <a:lumOff val="25000"/>
                            </a:schemeClr>
                          </a:solidFill>
                          <a:effectLst/>
                        </a:rPr>
                        <a:t>93</a:t>
                      </a:r>
                      <a:endParaRPr lang="en-US" sz="800" b="0" dirty="0">
                        <a:solidFill>
                          <a:schemeClr val="tx1">
                            <a:lumMod val="75000"/>
                            <a:lumOff val="25000"/>
                          </a:schemeClr>
                        </a:solidFill>
                        <a:effectLst/>
                        <a:latin typeface="Calibri" panose="020F0502020204030204" pitchFamily="34" charset="0"/>
                        <a:ea typeface="Times New Roman"/>
                        <a:cs typeface="Calibri" panose="020F0502020204030204" pitchFamily="34" charset="0"/>
                      </a:endParaRPr>
                    </a:p>
                  </a:txBody>
                  <a:tcPr marL="36000" marR="36000" marT="0" marB="0" anchor="ctr"/>
                </a:tc>
                <a:extLst>
                  <a:ext uri="{0D108BD9-81ED-4DB2-BD59-A6C34878D82A}">
                    <a16:rowId xmlns:a16="http://schemas.microsoft.com/office/drawing/2014/main" val="10002"/>
                  </a:ext>
                </a:extLst>
              </a:tr>
            </a:tbl>
          </a:graphicData>
        </a:graphic>
      </p:graphicFrame>
      <p:sp>
        <p:nvSpPr>
          <p:cNvPr id="18" name="ZoneTexte 17">
            <a:extLst>
              <a:ext uri="{FF2B5EF4-FFF2-40B4-BE49-F238E27FC236}">
                <a16:creationId xmlns:a16="http://schemas.microsoft.com/office/drawing/2014/main" id="{D0721A6C-511C-4651-87AE-48E522A2BCFA}"/>
              </a:ext>
            </a:extLst>
          </p:cNvPr>
          <p:cNvSpPr txBox="1"/>
          <p:nvPr/>
        </p:nvSpPr>
        <p:spPr>
          <a:xfrm>
            <a:off x="1859335" y="2868028"/>
            <a:ext cx="2044149" cy="215444"/>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RR = 0,72 (IC 95% : 0,52-1,00), p = 0,05</a:t>
            </a:r>
          </a:p>
        </p:txBody>
      </p:sp>
      <p:graphicFrame>
        <p:nvGraphicFramePr>
          <p:cNvPr id="21" name="Chart 47">
            <a:extLst>
              <a:ext uri="{FF2B5EF4-FFF2-40B4-BE49-F238E27FC236}">
                <a16:creationId xmlns:a16="http://schemas.microsoft.com/office/drawing/2014/main" id="{92D6F987-B6C9-4423-B768-83B904262A63}"/>
              </a:ext>
            </a:extLst>
          </p:cNvPr>
          <p:cNvGraphicFramePr/>
          <p:nvPr/>
        </p:nvGraphicFramePr>
        <p:xfrm>
          <a:off x="4432271" y="2613566"/>
          <a:ext cx="4537029" cy="135446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2" name="Tableau 22">
            <a:extLst>
              <a:ext uri="{FF2B5EF4-FFF2-40B4-BE49-F238E27FC236}">
                <a16:creationId xmlns:a16="http://schemas.microsoft.com/office/drawing/2014/main" id="{04B9462E-48CE-4185-BCA7-EE3B1FCE74CE}"/>
              </a:ext>
            </a:extLst>
          </p:cNvPr>
          <p:cNvGraphicFramePr>
            <a:graphicFrameLocks noGrp="1"/>
          </p:cNvGraphicFramePr>
          <p:nvPr/>
        </p:nvGraphicFramePr>
        <p:xfrm>
          <a:off x="4379754" y="3704468"/>
          <a:ext cx="4812682" cy="274569"/>
        </p:xfrm>
        <a:graphic>
          <a:graphicData uri="http://schemas.openxmlformats.org/drawingml/2006/table">
            <a:tbl>
              <a:tblPr>
                <a:tableStyleId>{5C22544A-7EE6-4342-B048-85BDC9FD1C3A}</a:tableStyleId>
              </a:tblPr>
              <a:tblGrid>
                <a:gridCol w="549930">
                  <a:extLst>
                    <a:ext uri="{9D8B030D-6E8A-4147-A177-3AD203B41FA5}">
                      <a16:colId xmlns:a16="http://schemas.microsoft.com/office/drawing/2014/main" val="4225521860"/>
                    </a:ext>
                  </a:extLst>
                </a:gridCol>
                <a:gridCol w="297664">
                  <a:extLst>
                    <a:ext uri="{9D8B030D-6E8A-4147-A177-3AD203B41FA5}">
                      <a16:colId xmlns:a16="http://schemas.microsoft.com/office/drawing/2014/main" val="2535973660"/>
                    </a:ext>
                  </a:extLst>
                </a:gridCol>
                <a:gridCol w="1184412">
                  <a:extLst>
                    <a:ext uri="{9D8B030D-6E8A-4147-A177-3AD203B41FA5}">
                      <a16:colId xmlns:a16="http://schemas.microsoft.com/office/drawing/2014/main" val="1586410453"/>
                    </a:ext>
                  </a:extLst>
                </a:gridCol>
                <a:gridCol w="335050">
                  <a:extLst>
                    <a:ext uri="{9D8B030D-6E8A-4147-A177-3AD203B41FA5}">
                      <a16:colId xmlns:a16="http://schemas.microsoft.com/office/drawing/2014/main" val="2719468515"/>
                    </a:ext>
                  </a:extLst>
                </a:gridCol>
                <a:gridCol w="1055288">
                  <a:extLst>
                    <a:ext uri="{9D8B030D-6E8A-4147-A177-3AD203B41FA5}">
                      <a16:colId xmlns:a16="http://schemas.microsoft.com/office/drawing/2014/main" val="212599950"/>
                    </a:ext>
                  </a:extLst>
                </a:gridCol>
                <a:gridCol w="501389">
                  <a:extLst>
                    <a:ext uri="{9D8B030D-6E8A-4147-A177-3AD203B41FA5}">
                      <a16:colId xmlns:a16="http://schemas.microsoft.com/office/drawing/2014/main" val="1928263361"/>
                    </a:ext>
                  </a:extLst>
                </a:gridCol>
                <a:gridCol w="888949">
                  <a:extLst>
                    <a:ext uri="{9D8B030D-6E8A-4147-A177-3AD203B41FA5}">
                      <a16:colId xmlns:a16="http://schemas.microsoft.com/office/drawing/2014/main" val="1427875987"/>
                    </a:ext>
                  </a:extLst>
                </a:gridCol>
              </a:tblGrid>
              <a:tr h="90199">
                <a:tc gridSpan="5">
                  <a:txBody>
                    <a:bodyPr/>
                    <a:lstStyle/>
                    <a:p>
                      <a:pPr marL="0" indent="0" algn="l">
                        <a:spcAft>
                          <a:spcPts val="0"/>
                        </a:spcAft>
                      </a:pPr>
                      <a:r>
                        <a:rPr lang="fr-FR" sz="600" b="1" spc="0" dirty="0">
                          <a:solidFill>
                            <a:schemeClr val="tx1">
                              <a:lumMod val="65000"/>
                              <a:lumOff val="35000"/>
                            </a:schemeClr>
                          </a:solidFill>
                          <a:effectLst/>
                          <a:latin typeface="Arial" panose="020B0604020202020204" pitchFamily="34" charset="0"/>
                          <a:ea typeface="Calibri" panose="020F0502020204030204" pitchFamily="34" charset="0"/>
                          <a:cs typeface="Arial" panose="020B0604020202020204" pitchFamily="34" charset="0"/>
                        </a:rPr>
                        <a:t>       At </a:t>
                      </a:r>
                      <a:r>
                        <a:rPr lang="fr-FR" sz="600" b="1" spc="0" dirty="0" err="1">
                          <a:solidFill>
                            <a:schemeClr val="tx1">
                              <a:lumMod val="65000"/>
                              <a:lumOff val="35000"/>
                            </a:schemeClr>
                          </a:solidFill>
                          <a:effectLst/>
                          <a:latin typeface="Arial" panose="020B0604020202020204" pitchFamily="34" charset="0"/>
                          <a:ea typeface="Calibri" panose="020F0502020204030204" pitchFamily="34" charset="0"/>
                          <a:cs typeface="Arial" panose="020B0604020202020204" pitchFamily="34" charset="0"/>
                        </a:rPr>
                        <a:t>risk</a:t>
                      </a:r>
                      <a:endParaRPr lang="fr-FR" sz="600" b="1" spc="0" dirty="0">
                        <a:solidFill>
                          <a:schemeClr val="tx1">
                            <a:lumMod val="65000"/>
                            <a:lumOff val="35000"/>
                          </a:schemeClr>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marL="0" indent="0" algn="ctr">
                        <a:spcAft>
                          <a:spcPts val="0"/>
                        </a:spcAft>
                      </a:pPr>
                      <a:endParaRPr lang="fr-FR" sz="1100" b="1" dirty="0">
                        <a:solidFill>
                          <a:schemeClr val="tx2"/>
                        </a:solidFill>
                        <a:effectLst/>
                        <a:latin typeface="+mn-lt"/>
                        <a:ea typeface="Calibri" panose="020F0502020204030204" pitchFamily="34" charset="0"/>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spcAft>
                          <a:spcPts val="0"/>
                        </a:spcAft>
                      </a:pPr>
                      <a:endParaRPr lang="fr-FR" sz="1100" b="1" dirty="0">
                        <a:solidFill>
                          <a:schemeClr val="tx2"/>
                        </a:solidFill>
                        <a:effectLst/>
                        <a:latin typeface="+mn-lt"/>
                        <a:ea typeface="Calibri" panose="020F0502020204030204" pitchFamily="34" charset="0"/>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spcAft>
                          <a:spcPts val="0"/>
                        </a:spcAft>
                      </a:pPr>
                      <a:endParaRPr lang="fr-FR" sz="1100" b="1" dirty="0">
                        <a:solidFill>
                          <a:schemeClr val="tx2"/>
                        </a:solidFill>
                        <a:effectLst/>
                        <a:latin typeface="+mn-lt"/>
                        <a:ea typeface="Calibri" panose="020F0502020204030204" pitchFamily="34" charset="0"/>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spcAft>
                          <a:spcPts val="0"/>
                        </a:spcAft>
                      </a:pPr>
                      <a:endParaRPr lang="fr-FR" sz="1100" b="1" dirty="0">
                        <a:solidFill>
                          <a:schemeClr val="tx2"/>
                        </a:solidFill>
                        <a:effectLst/>
                        <a:latin typeface="+mn-lt"/>
                        <a:ea typeface="Calibri" panose="020F0502020204030204" pitchFamily="34" charset="0"/>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endParaRPr lang="fr-FR" sz="600" b="1" dirty="0">
                        <a:solidFill>
                          <a:schemeClr val="tx2"/>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endParaRPr lang="fr-FR" sz="600" b="1" dirty="0">
                        <a:solidFill>
                          <a:schemeClr val="tx2"/>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499947213"/>
                  </a:ext>
                </a:extLst>
              </a:tr>
              <a:tr h="90199">
                <a:tc>
                  <a:txBody>
                    <a:bodyPr/>
                    <a:lstStyle/>
                    <a:p>
                      <a:pPr marL="0" indent="0" algn="r">
                        <a:spcAft>
                          <a:spcPts val="0"/>
                        </a:spcAft>
                      </a:pPr>
                      <a:r>
                        <a:rPr lang="en-US" sz="600" b="1" spc="0" dirty="0">
                          <a:solidFill>
                            <a:schemeClr val="accent1"/>
                          </a:solidFill>
                          <a:effectLst/>
                          <a:latin typeface="Arial" panose="020B0604020202020204" pitchFamily="34" charset="0"/>
                          <a:cs typeface="Arial" panose="020B0604020202020204" pitchFamily="34" charset="0"/>
                        </a:rPr>
                        <a:t>Post only</a:t>
                      </a:r>
                      <a:endParaRPr lang="fr-FR" sz="600" b="1" spc="0" dirty="0">
                        <a:solidFill>
                          <a:schemeClr val="accent1"/>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indent="0" algn="ctr">
                        <a:spcAft>
                          <a:spcPts val="0"/>
                        </a:spcAft>
                      </a:pPr>
                      <a:r>
                        <a:rPr lang="fr-FR" sz="600" b="0" dirty="0">
                          <a:solidFill>
                            <a:schemeClr val="accent1"/>
                          </a:solidFill>
                          <a:effectLst/>
                          <a:latin typeface="Arial" panose="020B0604020202020204" pitchFamily="34" charset="0"/>
                          <a:ea typeface="Calibri" panose="020F0502020204030204" pitchFamily="34" charset="0"/>
                          <a:cs typeface="Arial" panose="020B0604020202020204" pitchFamily="34" charset="0"/>
                        </a:rPr>
                        <a:t>68</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en-US" sz="600" b="0" spc="50" dirty="0">
                          <a:solidFill>
                            <a:schemeClr val="accent1"/>
                          </a:solidFill>
                          <a:effectLst/>
                          <a:latin typeface="Arial" panose="020B0604020202020204" pitchFamily="34" charset="0"/>
                          <a:cs typeface="Arial" panose="020B0604020202020204" pitchFamily="34" charset="0"/>
                        </a:rPr>
                        <a:t>60</a:t>
                      </a:r>
                      <a:endParaRPr lang="fr-FR" sz="600" b="0" dirty="0">
                        <a:solidFill>
                          <a:schemeClr val="accent1"/>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600" b="0" dirty="0">
                          <a:solidFill>
                            <a:schemeClr val="accent1"/>
                          </a:solidFill>
                          <a:effectLst/>
                          <a:latin typeface="Arial" panose="020B0604020202020204" pitchFamily="34" charset="0"/>
                          <a:ea typeface="Calibri" panose="020F0502020204030204" pitchFamily="34" charset="0"/>
                          <a:cs typeface="Arial" panose="020B0604020202020204" pitchFamily="34" charset="0"/>
                        </a:rPr>
                        <a:t>52</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600" b="0" dirty="0">
                          <a:solidFill>
                            <a:schemeClr val="accent1"/>
                          </a:solidFill>
                          <a:effectLst/>
                          <a:latin typeface="Arial" panose="020B0604020202020204" pitchFamily="34" charset="0"/>
                          <a:ea typeface="Calibri" panose="020F0502020204030204" pitchFamily="34" charset="0"/>
                          <a:cs typeface="Arial" panose="020B0604020202020204" pitchFamily="34" charset="0"/>
                        </a:rPr>
                        <a:t>42</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600" b="0" dirty="0">
                          <a:solidFill>
                            <a:schemeClr val="accent1"/>
                          </a:solidFill>
                          <a:effectLst/>
                          <a:latin typeface="Arial" panose="020B0604020202020204" pitchFamily="34" charset="0"/>
                          <a:ea typeface="Calibri" panose="020F0502020204030204" pitchFamily="34" charset="0"/>
                          <a:cs typeface="Arial" panose="020B0604020202020204" pitchFamily="34" charset="0"/>
                        </a:rPr>
                        <a:t>26</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600" b="0" dirty="0">
                          <a:solidFill>
                            <a:schemeClr val="accent1"/>
                          </a:solidFill>
                          <a:effectLst/>
                          <a:latin typeface="Arial" panose="020B0604020202020204" pitchFamily="34" charset="0"/>
                          <a:ea typeface="Calibri" panose="020F0502020204030204" pitchFamily="34" charset="0"/>
                          <a:cs typeface="Arial" panose="020B0604020202020204" pitchFamily="34" charset="0"/>
                        </a:rPr>
                        <a:t>15</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691856168"/>
                  </a:ext>
                </a:extLst>
              </a:tr>
              <a:tr h="91689">
                <a:tc>
                  <a:txBody>
                    <a:bodyPr/>
                    <a:lstStyle/>
                    <a:p>
                      <a:pPr marL="0" indent="0" algn="r">
                        <a:spcAft>
                          <a:spcPts val="0"/>
                        </a:spcAft>
                      </a:pPr>
                      <a:r>
                        <a:rPr lang="en-US" sz="600" b="1" spc="0" dirty="0">
                          <a:solidFill>
                            <a:srgbClr val="C00000"/>
                          </a:solidFill>
                          <a:effectLst/>
                          <a:latin typeface="Arial" panose="020B0604020202020204" pitchFamily="34" charset="0"/>
                          <a:cs typeface="Arial" panose="020B0604020202020204" pitchFamily="34" charset="0"/>
                        </a:rPr>
                        <a:t>Pre and post</a:t>
                      </a:r>
                      <a:endParaRPr lang="fr-FR" sz="600" b="1" spc="0" dirty="0">
                        <a:solidFill>
                          <a:srgbClr val="C00000"/>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indent="0" algn="ctr">
                        <a:spcAft>
                          <a:spcPts val="0"/>
                        </a:spcAft>
                      </a:pPr>
                      <a:r>
                        <a:rPr lang="fr-FR" sz="600" b="0" dirty="0">
                          <a:solidFill>
                            <a:srgbClr val="C00000"/>
                          </a:solidFill>
                          <a:effectLst/>
                          <a:latin typeface="Arial" panose="020B0604020202020204" pitchFamily="34" charset="0"/>
                          <a:ea typeface="Calibri" panose="020F0502020204030204" pitchFamily="34" charset="0"/>
                          <a:cs typeface="Arial" panose="020B0604020202020204" pitchFamily="34" charset="0"/>
                        </a:rPr>
                        <a:t>117</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en-US" sz="600" b="0" dirty="0">
                          <a:solidFill>
                            <a:srgbClr val="C00000"/>
                          </a:solidFill>
                          <a:effectLst/>
                          <a:latin typeface="Arial" panose="020B0604020202020204" pitchFamily="34" charset="0"/>
                          <a:cs typeface="Arial" panose="020B0604020202020204" pitchFamily="34" charset="0"/>
                        </a:rPr>
                        <a:t>102</a:t>
                      </a:r>
                      <a:endParaRPr lang="fr-FR" sz="600" b="0" dirty="0">
                        <a:solidFill>
                          <a:srgbClr val="C00000"/>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600" b="0" dirty="0">
                          <a:solidFill>
                            <a:srgbClr val="C00000"/>
                          </a:solidFill>
                          <a:effectLst/>
                          <a:latin typeface="Arial" panose="020B0604020202020204" pitchFamily="34" charset="0"/>
                          <a:ea typeface="Calibri" panose="020F0502020204030204" pitchFamily="34" charset="0"/>
                          <a:cs typeface="Arial" panose="020B0604020202020204" pitchFamily="34" charset="0"/>
                        </a:rPr>
                        <a:t>88</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600" b="0" dirty="0">
                          <a:solidFill>
                            <a:srgbClr val="C00000"/>
                          </a:solidFill>
                          <a:effectLst/>
                          <a:latin typeface="Arial" panose="020B0604020202020204" pitchFamily="34" charset="0"/>
                          <a:ea typeface="Calibri" panose="020F0502020204030204" pitchFamily="34" charset="0"/>
                          <a:cs typeface="Arial" panose="020B0604020202020204" pitchFamily="34" charset="0"/>
                        </a:rPr>
                        <a:t>62</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600" b="0" dirty="0">
                          <a:solidFill>
                            <a:srgbClr val="C00000"/>
                          </a:solidFill>
                          <a:effectLst/>
                          <a:latin typeface="Arial" panose="020B0604020202020204" pitchFamily="34" charset="0"/>
                          <a:ea typeface="Calibri" panose="020F0502020204030204" pitchFamily="34" charset="0"/>
                          <a:cs typeface="Arial" panose="020B0604020202020204" pitchFamily="34" charset="0"/>
                        </a:rPr>
                        <a:t>36</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600" b="0" dirty="0">
                          <a:solidFill>
                            <a:srgbClr val="C00000"/>
                          </a:solidFill>
                          <a:effectLst/>
                          <a:latin typeface="Arial" panose="020B0604020202020204" pitchFamily="34" charset="0"/>
                          <a:ea typeface="Calibri" panose="020F0502020204030204" pitchFamily="34" charset="0"/>
                          <a:cs typeface="Arial" panose="020B0604020202020204" pitchFamily="34" charset="0"/>
                        </a:rPr>
                        <a:t>24</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956963684"/>
                  </a:ext>
                </a:extLst>
              </a:tr>
            </a:tbl>
          </a:graphicData>
        </a:graphic>
      </p:graphicFrame>
      <p:graphicFrame>
        <p:nvGraphicFramePr>
          <p:cNvPr id="23" name="Tableau 22">
            <a:extLst>
              <a:ext uri="{FF2B5EF4-FFF2-40B4-BE49-F238E27FC236}">
                <a16:creationId xmlns:a16="http://schemas.microsoft.com/office/drawing/2014/main" id="{B6A43A6F-A6AA-443E-A847-ABEA61332F63}"/>
              </a:ext>
            </a:extLst>
          </p:cNvPr>
          <p:cNvGraphicFramePr>
            <a:graphicFrameLocks noGrp="1"/>
          </p:cNvGraphicFramePr>
          <p:nvPr/>
        </p:nvGraphicFramePr>
        <p:xfrm>
          <a:off x="5547052" y="2399164"/>
          <a:ext cx="2825151" cy="453646"/>
        </p:xfrm>
        <a:graphic>
          <a:graphicData uri="http://schemas.openxmlformats.org/drawingml/2006/table">
            <a:tbl>
              <a:tblPr firstRow="1" bandRow="1">
                <a:tableStyleId>{7DF18680-E054-41AD-8BC1-D1AEF772440D}</a:tableStyleId>
              </a:tblPr>
              <a:tblGrid>
                <a:gridCol w="1792090">
                  <a:extLst>
                    <a:ext uri="{9D8B030D-6E8A-4147-A177-3AD203B41FA5}">
                      <a16:colId xmlns:a16="http://schemas.microsoft.com/office/drawing/2014/main" val="20000"/>
                    </a:ext>
                  </a:extLst>
                </a:gridCol>
                <a:gridCol w="580174">
                  <a:extLst>
                    <a:ext uri="{9D8B030D-6E8A-4147-A177-3AD203B41FA5}">
                      <a16:colId xmlns:a16="http://schemas.microsoft.com/office/drawing/2014/main" val="20001"/>
                    </a:ext>
                  </a:extLst>
                </a:gridCol>
                <a:gridCol w="452887">
                  <a:extLst>
                    <a:ext uri="{9D8B030D-6E8A-4147-A177-3AD203B41FA5}">
                      <a16:colId xmlns:a16="http://schemas.microsoft.com/office/drawing/2014/main" val="20002"/>
                    </a:ext>
                  </a:extLst>
                </a:gridCol>
              </a:tblGrid>
              <a:tr h="174029">
                <a:tc>
                  <a:txBody>
                    <a:bodyPr/>
                    <a:lstStyle/>
                    <a:p>
                      <a:r>
                        <a:rPr lang="fr-FR" sz="800" b="1" dirty="0" err="1">
                          <a:solidFill>
                            <a:schemeClr val="bg1"/>
                          </a:solidFill>
                        </a:rPr>
                        <a:t>Recurrence</a:t>
                      </a:r>
                      <a:r>
                        <a:rPr lang="fr-FR" sz="800" b="1" dirty="0">
                          <a:solidFill>
                            <a:schemeClr val="bg1"/>
                          </a:solidFill>
                        </a:rPr>
                        <a:t>: </a:t>
                      </a:r>
                      <a:r>
                        <a:rPr lang="fr-FR" sz="800" b="1" dirty="0" err="1">
                          <a:solidFill>
                            <a:schemeClr val="bg1"/>
                          </a:solidFill>
                        </a:rPr>
                        <a:t>dMMR</a:t>
                      </a:r>
                      <a:r>
                        <a:rPr lang="fr-FR" sz="800" b="1" dirty="0">
                          <a:solidFill>
                            <a:schemeClr val="bg1"/>
                          </a:solidFill>
                        </a:rPr>
                        <a:t> </a:t>
                      </a:r>
                      <a:r>
                        <a:rPr lang="fr-FR" sz="800" b="1" dirty="0" err="1">
                          <a:solidFill>
                            <a:schemeClr val="bg1"/>
                          </a:solidFill>
                        </a:rPr>
                        <a:t>tumors</a:t>
                      </a:r>
                      <a:endParaRPr lang="fr-FR" sz="800" b="1" dirty="0">
                        <a:solidFill>
                          <a:schemeClr val="bg1"/>
                        </a:solidFill>
                      </a:endParaRPr>
                    </a:p>
                  </a:txBody>
                  <a:tcPr marL="36000" marR="36000" marT="0" marB="0" anchor="ctr">
                    <a:lnB w="12700" cap="flat" cmpd="sng" algn="ctr">
                      <a:solidFill>
                        <a:schemeClr val="bg1"/>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800" b="1" dirty="0">
                          <a:solidFill>
                            <a:schemeClr val="bg1">
                              <a:lumMod val="95000"/>
                            </a:schemeClr>
                          </a:solidFill>
                          <a:effectLst/>
                        </a:rPr>
                        <a:t>Patients</a:t>
                      </a:r>
                      <a:endParaRPr lang="en-US" sz="800" b="1" dirty="0">
                        <a:solidFill>
                          <a:schemeClr val="bg1">
                            <a:lumMod val="95000"/>
                          </a:schemeClr>
                        </a:solidFill>
                        <a:effectLst/>
                        <a:latin typeface="Calibri" panose="020F0502020204030204" pitchFamily="34" charset="0"/>
                        <a:ea typeface="Times New Roman"/>
                        <a:cs typeface="Calibri" panose="020F0502020204030204" pitchFamily="34" charset="0"/>
                      </a:endParaRPr>
                    </a:p>
                  </a:txBody>
                  <a:tcPr marL="36000" marR="36000" marT="0" marB="0" anchor="ctr">
                    <a:lnB w="12700" cap="flat" cmpd="sng" algn="ctr">
                      <a:solidFill>
                        <a:schemeClr val="bg1"/>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800" b="1" dirty="0">
                          <a:solidFill>
                            <a:schemeClr val="bg1">
                              <a:lumMod val="95000"/>
                            </a:schemeClr>
                          </a:solidFill>
                          <a:effectLst/>
                        </a:rPr>
                        <a:t>Events</a:t>
                      </a:r>
                      <a:endParaRPr lang="en-US" sz="800" b="1" dirty="0">
                        <a:solidFill>
                          <a:schemeClr val="bg1">
                            <a:lumMod val="95000"/>
                          </a:schemeClr>
                        </a:solidFill>
                        <a:effectLst/>
                        <a:latin typeface="Calibri" panose="020F0502020204030204" pitchFamily="34" charset="0"/>
                        <a:ea typeface="Times New Roman"/>
                        <a:cs typeface="Calibri" panose="020F0502020204030204" pitchFamily="34" charset="0"/>
                      </a:endParaRPr>
                    </a:p>
                  </a:txBody>
                  <a:tcPr marL="36000" marR="36000" marT="0" marB="0" anchor="ctr">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0000"/>
                  </a:ext>
                </a:extLst>
              </a:tr>
              <a:tr h="13705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800" b="1" dirty="0">
                          <a:solidFill>
                            <a:schemeClr val="bg1"/>
                          </a:solidFill>
                        </a:rPr>
                        <a:t>Post-</a:t>
                      </a:r>
                      <a:r>
                        <a:rPr lang="fr-FR" sz="800" b="1" dirty="0" err="1">
                          <a:solidFill>
                            <a:schemeClr val="bg1"/>
                          </a:solidFill>
                        </a:rPr>
                        <a:t>operative</a:t>
                      </a:r>
                      <a:r>
                        <a:rPr lang="fr-FR" sz="800" b="1" dirty="0">
                          <a:solidFill>
                            <a:schemeClr val="bg1"/>
                          </a:solidFill>
                        </a:rPr>
                        <a:t> </a:t>
                      </a:r>
                      <a:r>
                        <a:rPr lang="fr-FR" sz="800" b="1" dirty="0" err="1">
                          <a:solidFill>
                            <a:schemeClr val="bg1"/>
                          </a:solidFill>
                        </a:rPr>
                        <a:t>chemotherapy</a:t>
                      </a:r>
                      <a:endParaRPr lang="fr-FR" sz="800" b="1" dirty="0">
                        <a:solidFill>
                          <a:schemeClr val="bg1"/>
                        </a:solidFill>
                      </a:endParaRPr>
                    </a:p>
                  </a:txBody>
                  <a:tcPr marL="36000" marR="36000" marT="0" marB="0" anchor="ctr">
                    <a:lnT w="12700" cap="flat" cmpd="sng" algn="ctr">
                      <a:solidFill>
                        <a:schemeClr val="bg1"/>
                      </a:solidFill>
                      <a:prstDash val="solid"/>
                      <a:round/>
                      <a:headEnd type="none" w="med" len="med"/>
                      <a:tailEnd type="none" w="med" len="med"/>
                    </a:lnT>
                    <a:solidFill>
                      <a:schemeClr val="accent1"/>
                    </a:solidFill>
                  </a:tcPr>
                </a:tc>
                <a:tc>
                  <a:txBody>
                    <a:bodyPr/>
                    <a:lstStyle/>
                    <a:p>
                      <a:pPr marL="0" marR="0" indent="0" algn="ctr" defTabSz="914400" rtl="0" eaLnBrk="1" fontAlgn="auto" latinLnBrk="0" hangingPunct="1">
                        <a:lnSpc>
                          <a:spcPct val="100000"/>
                        </a:lnSpc>
                        <a:spcBef>
                          <a:spcPts val="0"/>
                        </a:spcBef>
                        <a:spcAft>
                          <a:spcPts val="0"/>
                        </a:spcAft>
                        <a:buClr>
                          <a:schemeClr val="accent2"/>
                        </a:buClr>
                        <a:buSzTx/>
                        <a:buFont typeface="Calibri" panose="020F0502020204030204" pitchFamily="34" charset="0"/>
                        <a:buNone/>
                        <a:tabLst/>
                        <a:defRPr/>
                      </a:pPr>
                      <a:r>
                        <a:rPr lang="fr-FR" sz="800" b="0" dirty="0">
                          <a:solidFill>
                            <a:schemeClr val="tx1">
                              <a:lumMod val="75000"/>
                              <a:lumOff val="25000"/>
                            </a:schemeClr>
                          </a:solidFill>
                        </a:rPr>
                        <a:t>68</a:t>
                      </a:r>
                    </a:p>
                  </a:txBody>
                  <a:tcPr marL="36000" marR="36000" marT="0" marB="0" anchor="ctr">
                    <a:lnT w="12700" cap="flat" cmpd="sng" algn="ctr">
                      <a:solidFill>
                        <a:schemeClr val="bg1"/>
                      </a:solidFill>
                      <a:prstDash val="solid"/>
                      <a:round/>
                      <a:headEnd type="none" w="med" len="med"/>
                      <a:tailEnd type="none" w="med" len="med"/>
                    </a:lnT>
                  </a:tcPr>
                </a:tc>
                <a:tc>
                  <a:txBody>
                    <a:bodyPr/>
                    <a:lstStyle/>
                    <a:p>
                      <a:pPr marL="0" marR="0" indent="0" algn="ctr" defTabSz="914400" rtl="0" eaLnBrk="1" fontAlgn="auto" latinLnBrk="0" hangingPunct="1">
                        <a:lnSpc>
                          <a:spcPct val="100000"/>
                        </a:lnSpc>
                        <a:spcBef>
                          <a:spcPts val="0"/>
                        </a:spcBef>
                        <a:spcAft>
                          <a:spcPts val="0"/>
                        </a:spcAft>
                        <a:buClr>
                          <a:schemeClr val="accent2"/>
                        </a:buClr>
                        <a:buSzTx/>
                        <a:buFont typeface="Calibri" panose="020F0502020204030204" pitchFamily="34" charset="0"/>
                        <a:buNone/>
                        <a:tabLst/>
                        <a:defRPr/>
                      </a:pPr>
                      <a:r>
                        <a:rPr lang="fr-FR" sz="800" b="0" dirty="0">
                          <a:solidFill>
                            <a:schemeClr val="tx1">
                              <a:lumMod val="75000"/>
                              <a:lumOff val="25000"/>
                            </a:schemeClr>
                          </a:solidFill>
                        </a:rPr>
                        <a:t>10</a:t>
                      </a:r>
                    </a:p>
                  </a:txBody>
                  <a:tcPr marL="36000" marR="36000" marT="0" marB="0" anchor="ctr">
                    <a:lnT w="12700"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10001"/>
                  </a:ext>
                </a:extLst>
              </a:tr>
              <a:tr h="142561">
                <a:tc>
                  <a:txBody>
                    <a:bodyPr/>
                    <a:lstStyle/>
                    <a:p>
                      <a:pPr marL="0" marR="0" indent="0" algn="l">
                        <a:lnSpc>
                          <a:spcPct val="100000"/>
                        </a:lnSpc>
                        <a:spcBef>
                          <a:spcPts val="0"/>
                        </a:spcBef>
                        <a:spcAft>
                          <a:spcPts val="0"/>
                        </a:spcAft>
                      </a:pPr>
                      <a:r>
                        <a:rPr lang="en-US" sz="800" b="1" dirty="0">
                          <a:solidFill>
                            <a:schemeClr val="bg1"/>
                          </a:solidFill>
                          <a:effectLst/>
                        </a:rPr>
                        <a:t>Pre and post-operative chemotherapy</a:t>
                      </a:r>
                      <a:endParaRPr lang="en-US" sz="800" b="1" dirty="0">
                        <a:solidFill>
                          <a:schemeClr val="bg1"/>
                        </a:solidFill>
                        <a:effectLst/>
                        <a:latin typeface="Calibri" panose="020F0502020204030204" pitchFamily="34" charset="0"/>
                        <a:ea typeface="Times New Roman"/>
                        <a:cs typeface="Calibri" panose="020F0502020204030204" pitchFamily="34" charset="0"/>
                      </a:endParaRPr>
                    </a:p>
                  </a:txBody>
                  <a:tcPr marL="36000" marR="36000" marT="0" marB="0" anchor="ctr">
                    <a:solidFill>
                      <a:srgbClr val="C00000"/>
                    </a:solidFill>
                  </a:tcPr>
                </a:tc>
                <a:tc>
                  <a:txBody>
                    <a:bodyPr/>
                    <a:lstStyle/>
                    <a:p>
                      <a:pPr marL="0" marR="0" algn="ctr">
                        <a:lnSpc>
                          <a:spcPct val="100000"/>
                        </a:lnSpc>
                        <a:spcBef>
                          <a:spcPts val="0"/>
                        </a:spcBef>
                        <a:spcAft>
                          <a:spcPts val="0"/>
                        </a:spcAft>
                      </a:pPr>
                      <a:r>
                        <a:rPr lang="en-US" sz="800" b="0" dirty="0">
                          <a:solidFill>
                            <a:schemeClr val="tx1">
                              <a:lumMod val="75000"/>
                              <a:lumOff val="25000"/>
                            </a:schemeClr>
                          </a:solidFill>
                          <a:effectLst/>
                        </a:rPr>
                        <a:t>117</a:t>
                      </a:r>
                      <a:endParaRPr lang="en-US" sz="800" b="0" dirty="0">
                        <a:solidFill>
                          <a:schemeClr val="tx1">
                            <a:lumMod val="75000"/>
                            <a:lumOff val="25000"/>
                          </a:schemeClr>
                        </a:solidFill>
                        <a:effectLst/>
                        <a:latin typeface="Calibri" panose="020F0502020204030204" pitchFamily="34" charset="0"/>
                        <a:ea typeface="Times New Roman"/>
                        <a:cs typeface="Calibri" panose="020F0502020204030204" pitchFamily="34" charset="0"/>
                      </a:endParaRPr>
                    </a:p>
                  </a:txBody>
                  <a:tcPr marL="36000" marR="36000" marT="0" marB="0" anchor="ctr"/>
                </a:tc>
                <a:tc>
                  <a:txBody>
                    <a:bodyPr/>
                    <a:lstStyle/>
                    <a:p>
                      <a:pPr marL="0" marR="0" algn="ctr">
                        <a:lnSpc>
                          <a:spcPct val="100000"/>
                        </a:lnSpc>
                        <a:spcBef>
                          <a:spcPts val="0"/>
                        </a:spcBef>
                        <a:spcAft>
                          <a:spcPts val="0"/>
                        </a:spcAft>
                      </a:pPr>
                      <a:r>
                        <a:rPr lang="en-US" sz="800" b="0" dirty="0">
                          <a:solidFill>
                            <a:schemeClr val="tx1">
                              <a:lumMod val="75000"/>
                              <a:lumOff val="25000"/>
                            </a:schemeClr>
                          </a:solidFill>
                          <a:effectLst/>
                        </a:rPr>
                        <a:t>16</a:t>
                      </a:r>
                      <a:endParaRPr lang="en-US" sz="800" b="0" dirty="0">
                        <a:solidFill>
                          <a:schemeClr val="tx1">
                            <a:lumMod val="75000"/>
                            <a:lumOff val="25000"/>
                          </a:schemeClr>
                        </a:solidFill>
                        <a:effectLst/>
                        <a:latin typeface="Calibri" panose="020F0502020204030204" pitchFamily="34" charset="0"/>
                        <a:ea typeface="Times New Roman"/>
                        <a:cs typeface="Calibri" panose="020F0502020204030204" pitchFamily="34" charset="0"/>
                      </a:endParaRPr>
                    </a:p>
                  </a:txBody>
                  <a:tcPr marL="36000" marR="36000" marT="0" marB="0" anchor="ctr"/>
                </a:tc>
                <a:extLst>
                  <a:ext uri="{0D108BD9-81ED-4DB2-BD59-A6C34878D82A}">
                    <a16:rowId xmlns:a16="http://schemas.microsoft.com/office/drawing/2014/main" val="10002"/>
                  </a:ext>
                </a:extLst>
              </a:tr>
            </a:tbl>
          </a:graphicData>
        </a:graphic>
      </p:graphicFrame>
      <p:sp>
        <p:nvSpPr>
          <p:cNvPr id="24" name="ZoneTexte 23">
            <a:extLst>
              <a:ext uri="{FF2B5EF4-FFF2-40B4-BE49-F238E27FC236}">
                <a16:creationId xmlns:a16="http://schemas.microsoft.com/office/drawing/2014/main" id="{E9E12466-F339-4703-919E-02247BB6DC52}"/>
              </a:ext>
            </a:extLst>
          </p:cNvPr>
          <p:cNvSpPr txBox="1"/>
          <p:nvPr/>
        </p:nvSpPr>
        <p:spPr>
          <a:xfrm>
            <a:off x="6104325" y="2868028"/>
            <a:ext cx="2044149" cy="215444"/>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RR = 0,94 (IC 95% : 0,43-2,07), p = 0,88</a:t>
            </a:r>
          </a:p>
        </p:txBody>
      </p:sp>
      <p:sp>
        <p:nvSpPr>
          <p:cNvPr id="27" name="Forme libre 24">
            <a:extLst>
              <a:ext uri="{FF2B5EF4-FFF2-40B4-BE49-F238E27FC236}">
                <a16:creationId xmlns:a16="http://schemas.microsoft.com/office/drawing/2014/main" id="{B37DC2A8-74B3-4BD2-A08D-DDE4A9266731}"/>
              </a:ext>
            </a:extLst>
          </p:cNvPr>
          <p:cNvSpPr/>
          <p:nvPr/>
        </p:nvSpPr>
        <p:spPr>
          <a:xfrm>
            <a:off x="5435368" y="3247201"/>
            <a:ext cx="3282846" cy="269823"/>
          </a:xfrm>
          <a:custGeom>
            <a:avLst/>
            <a:gdLst>
              <a:gd name="connsiteX0" fmla="*/ 3282846 w 3282846"/>
              <a:gd name="connsiteY0" fmla="*/ 0 h 269823"/>
              <a:gd name="connsiteX1" fmla="*/ 3215391 w 3282846"/>
              <a:gd name="connsiteY1" fmla="*/ 0 h 269823"/>
              <a:gd name="connsiteX2" fmla="*/ 3215391 w 3282846"/>
              <a:gd name="connsiteY2" fmla="*/ 67456 h 269823"/>
              <a:gd name="connsiteX3" fmla="*/ 955623 w 3282846"/>
              <a:gd name="connsiteY3" fmla="*/ 67456 h 269823"/>
              <a:gd name="connsiteX4" fmla="*/ 955623 w 3282846"/>
              <a:gd name="connsiteY4" fmla="*/ 67456 h 269823"/>
              <a:gd name="connsiteX5" fmla="*/ 929391 w 3282846"/>
              <a:gd name="connsiteY5" fmla="*/ 97436 h 269823"/>
              <a:gd name="connsiteX6" fmla="*/ 798227 w 3282846"/>
              <a:gd name="connsiteY6" fmla="*/ 97436 h 269823"/>
              <a:gd name="connsiteX7" fmla="*/ 775741 w 3282846"/>
              <a:gd name="connsiteY7" fmla="*/ 138659 h 269823"/>
              <a:gd name="connsiteX8" fmla="*/ 356017 w 3282846"/>
              <a:gd name="connsiteY8" fmla="*/ 138659 h 269823"/>
              <a:gd name="connsiteX9" fmla="*/ 329784 w 3282846"/>
              <a:gd name="connsiteY9" fmla="*/ 161144 h 269823"/>
              <a:gd name="connsiteX10" fmla="*/ 251086 w 3282846"/>
              <a:gd name="connsiteY10" fmla="*/ 161144 h 269823"/>
              <a:gd name="connsiteX11" fmla="*/ 251086 w 3282846"/>
              <a:gd name="connsiteY11" fmla="*/ 161144 h 269823"/>
              <a:gd name="connsiteX12" fmla="*/ 251086 w 3282846"/>
              <a:gd name="connsiteY12" fmla="*/ 161144 h 269823"/>
              <a:gd name="connsiteX13" fmla="*/ 202368 w 3282846"/>
              <a:gd name="connsiteY13" fmla="*/ 183630 h 269823"/>
              <a:gd name="connsiteX14" fmla="*/ 202368 w 3282846"/>
              <a:gd name="connsiteY14" fmla="*/ 183630 h 269823"/>
              <a:gd name="connsiteX15" fmla="*/ 142407 w 3282846"/>
              <a:gd name="connsiteY15" fmla="*/ 251085 h 269823"/>
              <a:gd name="connsiteX16" fmla="*/ 71204 w 3282846"/>
              <a:gd name="connsiteY16" fmla="*/ 251085 h 269823"/>
              <a:gd name="connsiteX17" fmla="*/ 59961 w 3282846"/>
              <a:gd name="connsiteY17" fmla="*/ 269823 h 269823"/>
              <a:gd name="connsiteX18" fmla="*/ 0 w 3282846"/>
              <a:gd name="connsiteY18" fmla="*/ 269823 h 269823"/>
              <a:gd name="connsiteX19" fmla="*/ 0 w 3282846"/>
              <a:gd name="connsiteY19" fmla="*/ 269823 h 269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82846" h="269823">
                <a:moveTo>
                  <a:pt x="3282846" y="0"/>
                </a:moveTo>
                <a:lnTo>
                  <a:pt x="3215391" y="0"/>
                </a:lnTo>
                <a:lnTo>
                  <a:pt x="3215391" y="67456"/>
                </a:lnTo>
                <a:lnTo>
                  <a:pt x="955623" y="67456"/>
                </a:lnTo>
                <a:lnTo>
                  <a:pt x="955623" y="67456"/>
                </a:lnTo>
                <a:lnTo>
                  <a:pt x="929391" y="97436"/>
                </a:lnTo>
                <a:lnTo>
                  <a:pt x="798227" y="97436"/>
                </a:lnTo>
                <a:lnTo>
                  <a:pt x="775741" y="138659"/>
                </a:lnTo>
                <a:lnTo>
                  <a:pt x="356017" y="138659"/>
                </a:lnTo>
                <a:lnTo>
                  <a:pt x="329784" y="161144"/>
                </a:lnTo>
                <a:lnTo>
                  <a:pt x="251086" y="161144"/>
                </a:lnTo>
                <a:lnTo>
                  <a:pt x="251086" y="161144"/>
                </a:lnTo>
                <a:lnTo>
                  <a:pt x="251086" y="161144"/>
                </a:lnTo>
                <a:lnTo>
                  <a:pt x="202368" y="183630"/>
                </a:lnTo>
                <a:lnTo>
                  <a:pt x="202368" y="183630"/>
                </a:lnTo>
                <a:lnTo>
                  <a:pt x="142407" y="251085"/>
                </a:lnTo>
                <a:lnTo>
                  <a:pt x="71204" y="251085"/>
                </a:lnTo>
                <a:lnTo>
                  <a:pt x="59961" y="269823"/>
                </a:lnTo>
                <a:lnTo>
                  <a:pt x="0" y="269823"/>
                </a:lnTo>
                <a:lnTo>
                  <a:pt x="0" y="269823"/>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Forme libre 25">
            <a:extLst>
              <a:ext uri="{FF2B5EF4-FFF2-40B4-BE49-F238E27FC236}">
                <a16:creationId xmlns:a16="http://schemas.microsoft.com/office/drawing/2014/main" id="{9FB08C0A-5699-46FB-953F-E0EC8A643B02}"/>
              </a:ext>
            </a:extLst>
          </p:cNvPr>
          <p:cNvSpPr/>
          <p:nvPr/>
        </p:nvSpPr>
        <p:spPr>
          <a:xfrm>
            <a:off x="5034382" y="3269686"/>
            <a:ext cx="3695075" cy="239843"/>
          </a:xfrm>
          <a:custGeom>
            <a:avLst/>
            <a:gdLst>
              <a:gd name="connsiteX0" fmla="*/ 3695075 w 3695075"/>
              <a:gd name="connsiteY0" fmla="*/ 0 h 239843"/>
              <a:gd name="connsiteX1" fmla="*/ 2031167 w 3695075"/>
              <a:gd name="connsiteY1" fmla="*/ 0 h 239843"/>
              <a:gd name="connsiteX2" fmla="*/ 2031167 w 3695075"/>
              <a:gd name="connsiteY2" fmla="*/ 0 h 239843"/>
              <a:gd name="connsiteX3" fmla="*/ 2012429 w 3695075"/>
              <a:gd name="connsiteY3" fmla="*/ 29981 h 239843"/>
              <a:gd name="connsiteX4" fmla="*/ 1911245 w 3695075"/>
              <a:gd name="connsiteY4" fmla="*/ 29981 h 239843"/>
              <a:gd name="connsiteX5" fmla="*/ 1873770 w 3695075"/>
              <a:gd name="connsiteY5" fmla="*/ 44971 h 239843"/>
              <a:gd name="connsiteX6" fmla="*/ 1476531 w 3695075"/>
              <a:gd name="connsiteY6" fmla="*/ 44971 h 239843"/>
              <a:gd name="connsiteX7" fmla="*/ 1461541 w 3695075"/>
              <a:gd name="connsiteY7" fmla="*/ 82446 h 239843"/>
              <a:gd name="connsiteX8" fmla="*/ 1116767 w 3695075"/>
              <a:gd name="connsiteY8" fmla="*/ 82446 h 239843"/>
              <a:gd name="connsiteX9" fmla="*/ 1079291 w 3695075"/>
              <a:gd name="connsiteY9" fmla="*/ 82446 h 239843"/>
              <a:gd name="connsiteX10" fmla="*/ 951875 w 3695075"/>
              <a:gd name="connsiteY10" fmla="*/ 82446 h 239843"/>
              <a:gd name="connsiteX11" fmla="*/ 929390 w 3695075"/>
              <a:gd name="connsiteY11" fmla="*/ 104932 h 239843"/>
              <a:gd name="connsiteX12" fmla="*/ 835701 w 3695075"/>
              <a:gd name="connsiteY12" fmla="*/ 104932 h 239843"/>
              <a:gd name="connsiteX13" fmla="*/ 805721 w 3695075"/>
              <a:gd name="connsiteY13" fmla="*/ 116174 h 239843"/>
              <a:gd name="connsiteX14" fmla="*/ 760750 w 3695075"/>
              <a:gd name="connsiteY14" fmla="*/ 116174 h 239843"/>
              <a:gd name="connsiteX15" fmla="*/ 723275 w 3695075"/>
              <a:gd name="connsiteY15" fmla="*/ 157397 h 239843"/>
              <a:gd name="connsiteX16" fmla="*/ 678304 w 3695075"/>
              <a:gd name="connsiteY16" fmla="*/ 157397 h 239843"/>
              <a:gd name="connsiteX17" fmla="*/ 659567 w 3695075"/>
              <a:gd name="connsiteY17" fmla="*/ 183630 h 239843"/>
              <a:gd name="connsiteX18" fmla="*/ 520908 w 3695075"/>
              <a:gd name="connsiteY18" fmla="*/ 183630 h 239843"/>
              <a:gd name="connsiteX19" fmla="*/ 483432 w 3695075"/>
              <a:gd name="connsiteY19" fmla="*/ 202368 h 239843"/>
              <a:gd name="connsiteX20" fmla="*/ 430967 w 3695075"/>
              <a:gd name="connsiteY20" fmla="*/ 202368 h 239843"/>
              <a:gd name="connsiteX21" fmla="*/ 408482 w 3695075"/>
              <a:gd name="connsiteY21" fmla="*/ 213610 h 239843"/>
              <a:gd name="connsiteX22" fmla="*/ 187377 w 3695075"/>
              <a:gd name="connsiteY22" fmla="*/ 213610 h 239843"/>
              <a:gd name="connsiteX23" fmla="*/ 161144 w 3695075"/>
              <a:gd name="connsiteY23" fmla="*/ 232348 h 239843"/>
              <a:gd name="connsiteX24" fmla="*/ 123668 w 3695075"/>
              <a:gd name="connsiteY24" fmla="*/ 228600 h 239843"/>
              <a:gd name="connsiteX25" fmla="*/ 108678 w 3695075"/>
              <a:gd name="connsiteY25" fmla="*/ 239843 h 239843"/>
              <a:gd name="connsiteX26" fmla="*/ 0 w 3695075"/>
              <a:gd name="connsiteY26" fmla="*/ 239843 h 239843"/>
              <a:gd name="connsiteX27" fmla="*/ 0 w 3695075"/>
              <a:gd name="connsiteY27" fmla="*/ 239843 h 23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695075" h="239843">
                <a:moveTo>
                  <a:pt x="3695075" y="0"/>
                </a:moveTo>
                <a:lnTo>
                  <a:pt x="2031167" y="0"/>
                </a:lnTo>
                <a:lnTo>
                  <a:pt x="2031167" y="0"/>
                </a:lnTo>
                <a:lnTo>
                  <a:pt x="2012429" y="29981"/>
                </a:lnTo>
                <a:lnTo>
                  <a:pt x="1911245" y="29981"/>
                </a:lnTo>
                <a:lnTo>
                  <a:pt x="1873770" y="44971"/>
                </a:lnTo>
                <a:lnTo>
                  <a:pt x="1476531" y="44971"/>
                </a:lnTo>
                <a:lnTo>
                  <a:pt x="1461541" y="82446"/>
                </a:lnTo>
                <a:lnTo>
                  <a:pt x="1116767" y="82446"/>
                </a:lnTo>
                <a:lnTo>
                  <a:pt x="1079291" y="82446"/>
                </a:lnTo>
                <a:lnTo>
                  <a:pt x="951875" y="82446"/>
                </a:lnTo>
                <a:lnTo>
                  <a:pt x="929390" y="104932"/>
                </a:lnTo>
                <a:lnTo>
                  <a:pt x="835701" y="104932"/>
                </a:lnTo>
                <a:lnTo>
                  <a:pt x="805721" y="116174"/>
                </a:lnTo>
                <a:lnTo>
                  <a:pt x="760750" y="116174"/>
                </a:lnTo>
                <a:lnTo>
                  <a:pt x="723275" y="157397"/>
                </a:lnTo>
                <a:lnTo>
                  <a:pt x="678304" y="157397"/>
                </a:lnTo>
                <a:lnTo>
                  <a:pt x="659567" y="183630"/>
                </a:lnTo>
                <a:lnTo>
                  <a:pt x="520908" y="183630"/>
                </a:lnTo>
                <a:lnTo>
                  <a:pt x="483432" y="202368"/>
                </a:lnTo>
                <a:lnTo>
                  <a:pt x="430967" y="202368"/>
                </a:lnTo>
                <a:lnTo>
                  <a:pt x="408482" y="213610"/>
                </a:lnTo>
                <a:lnTo>
                  <a:pt x="187377" y="213610"/>
                </a:lnTo>
                <a:lnTo>
                  <a:pt x="161144" y="232348"/>
                </a:lnTo>
                <a:lnTo>
                  <a:pt x="123668" y="228600"/>
                </a:lnTo>
                <a:lnTo>
                  <a:pt x="108678" y="239843"/>
                </a:lnTo>
                <a:lnTo>
                  <a:pt x="0" y="239843"/>
                </a:lnTo>
                <a:lnTo>
                  <a:pt x="0" y="239843"/>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Text Box 2">
            <a:extLst>
              <a:ext uri="{FF2B5EF4-FFF2-40B4-BE49-F238E27FC236}">
                <a16:creationId xmlns:a16="http://schemas.microsoft.com/office/drawing/2014/main" id="{6F04EF94-AE2B-4A76-A335-6562156A2F27}"/>
              </a:ext>
            </a:extLst>
          </p:cNvPr>
          <p:cNvSpPr txBox="1">
            <a:spLocks noChangeArrowheads="1"/>
          </p:cNvSpPr>
          <p:nvPr/>
        </p:nvSpPr>
        <p:spPr bwMode="auto">
          <a:xfrm>
            <a:off x="8740274" y="3207059"/>
            <a:ext cx="280641" cy="141756"/>
          </a:xfrm>
          <a:prstGeom prst="rect">
            <a:avLst/>
          </a:prstGeom>
          <a:noFill/>
          <a:ln>
            <a:noFill/>
          </a:ln>
        </p:spPr>
        <p:txBody>
          <a:bodyPr vert="horz" wrap="square" lIns="0" tIns="0" rIns="0" bIns="0" numCol="1" anchor="ctr" anchorCtr="0" compatLnSpc="1">
            <a:prstTxWarp prst="textNoShape">
              <a:avLst/>
            </a:prstTxWarp>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34000"/>
              </a:lnSpc>
              <a:spcBef>
                <a:spcPct val="0"/>
              </a:spcBef>
              <a:spcAft>
                <a:spcPts val="800"/>
              </a:spcAft>
              <a:buClrTx/>
              <a:buSzTx/>
              <a:buFontTx/>
              <a:buNone/>
              <a:tabLst/>
              <a:defRPr/>
            </a:pPr>
            <a:r>
              <a:rPr kumimoji="0" lang="en-US" altLang="fr-FR" sz="600" b="1" i="0" u="none" strike="noStrike" kern="120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rPr>
              <a:t>19%</a:t>
            </a:r>
            <a:endParaRPr kumimoji="0" lang="fr-FR" altLang="fr-FR" sz="600" b="1" i="0" u="none" strike="noStrike" kern="120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endParaRPr>
          </a:p>
        </p:txBody>
      </p:sp>
      <p:sp>
        <p:nvSpPr>
          <p:cNvPr id="30" name="Text Box 2">
            <a:extLst>
              <a:ext uri="{FF2B5EF4-FFF2-40B4-BE49-F238E27FC236}">
                <a16:creationId xmlns:a16="http://schemas.microsoft.com/office/drawing/2014/main" id="{1ED9B084-1EFD-492E-882E-533E502CE5CD}"/>
              </a:ext>
            </a:extLst>
          </p:cNvPr>
          <p:cNvSpPr txBox="1">
            <a:spLocks noChangeArrowheads="1"/>
          </p:cNvSpPr>
          <p:nvPr/>
        </p:nvSpPr>
        <p:spPr bwMode="auto">
          <a:xfrm>
            <a:off x="8740274" y="3138273"/>
            <a:ext cx="280641" cy="141756"/>
          </a:xfrm>
          <a:prstGeom prst="rect">
            <a:avLst/>
          </a:prstGeom>
          <a:noFill/>
          <a:ln>
            <a:noFill/>
          </a:ln>
        </p:spPr>
        <p:txBody>
          <a:bodyPr vert="horz" wrap="square" lIns="0" tIns="0" rIns="0" bIns="0" numCol="1" anchor="ctr" anchorCtr="0" compatLnSpc="1">
            <a:prstTxWarp prst="textNoShape">
              <a:avLst/>
            </a:prstTxWarp>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34000"/>
              </a:lnSpc>
              <a:spcBef>
                <a:spcPct val="0"/>
              </a:spcBef>
              <a:spcAft>
                <a:spcPts val="800"/>
              </a:spcAft>
              <a:buClrTx/>
              <a:buSzTx/>
              <a:buFontTx/>
              <a:buNone/>
              <a:tabLst/>
              <a:defRPr/>
            </a:pPr>
            <a:r>
              <a:rPr kumimoji="0" lang="en-US" altLang="fr-FR" sz="600" b="1" i="0" u="none" strike="noStrike" kern="1200" cap="none" spc="0" normalizeH="0" baseline="0" noProof="0" dirty="0">
                <a:ln>
                  <a:noFill/>
                </a:ln>
                <a:solidFill>
                  <a:srgbClr val="5B9BD5"/>
                </a:solidFill>
                <a:effectLst/>
                <a:uLnTx/>
                <a:uFillTx/>
                <a:latin typeface="Arial" panose="020B0604020202020204" pitchFamily="34" charset="0"/>
                <a:ea typeface="+mn-ea"/>
                <a:cs typeface="Arial" panose="020B0604020202020204" pitchFamily="34" charset="0"/>
              </a:rPr>
              <a:t>20%</a:t>
            </a:r>
            <a:endParaRPr kumimoji="0" lang="fr-FR" altLang="fr-FR" sz="600" b="1" i="0" u="none" strike="noStrike" kern="1200" cap="none" spc="0" normalizeH="0" baseline="0" noProof="0" dirty="0">
              <a:ln>
                <a:noFill/>
              </a:ln>
              <a:solidFill>
                <a:srgbClr val="5B9BD5"/>
              </a:solidFill>
              <a:effectLst/>
              <a:uLnTx/>
              <a:uFillTx/>
              <a:latin typeface="Arial" panose="020B0604020202020204" pitchFamily="34" charset="0"/>
              <a:ea typeface="+mn-ea"/>
              <a:cs typeface="Arial" panose="020B0604020202020204" pitchFamily="34" charset="0"/>
            </a:endParaRPr>
          </a:p>
        </p:txBody>
      </p:sp>
      <p:sp>
        <p:nvSpPr>
          <p:cNvPr id="25" name="Titre 11"/>
          <p:cNvSpPr>
            <a:spLocks noGrp="1"/>
          </p:cNvSpPr>
          <p:nvPr>
            <p:ph type="title"/>
          </p:nvPr>
        </p:nvSpPr>
        <p:spPr>
          <a:xfrm>
            <a:off x="190500" y="0"/>
            <a:ext cx="7124700" cy="596560"/>
          </a:xfrm>
        </p:spPr>
        <p:txBody>
          <a:bodyPr>
            <a:normAutofit fontScale="90000"/>
          </a:bodyPr>
          <a:lstStyle/>
          <a:p>
            <a:r>
              <a:rPr lang="fr-FR" sz="2300" dirty="0"/>
              <a:t>Chimiothérapie </a:t>
            </a:r>
            <a:r>
              <a:rPr lang="fr-FR" sz="2300" dirty="0" err="1"/>
              <a:t>néo-adjuvante</a:t>
            </a:r>
            <a:r>
              <a:rPr lang="fr-FR" sz="2300" dirty="0"/>
              <a:t> </a:t>
            </a:r>
            <a:r>
              <a:rPr lang="fr-FR" sz="2300"/>
              <a:t>dans le cancers colique </a:t>
            </a:r>
            <a:br>
              <a:rPr lang="fr-FR" sz="2300" dirty="0"/>
            </a:br>
            <a:r>
              <a:rPr lang="fr-FR" sz="2300" b="1" dirty="0"/>
              <a:t>Etude </a:t>
            </a:r>
            <a:r>
              <a:rPr lang="fr-FR" sz="2300" b="1" dirty="0" err="1"/>
              <a:t>FoxTROT</a:t>
            </a:r>
            <a:endParaRPr lang="fr-FR" sz="2300" b="1" dirty="0"/>
          </a:p>
        </p:txBody>
      </p:sp>
    </p:spTree>
    <p:extLst>
      <p:ext uri="{BB962C8B-B14F-4D97-AF65-F5344CB8AC3E}">
        <p14:creationId xmlns:p14="http://schemas.microsoft.com/office/powerpoint/2010/main" val="9796420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à coins arrondis 4">
            <a:extLst>
              <a:ext uri="{FF2B5EF4-FFF2-40B4-BE49-F238E27FC236}">
                <a16:creationId xmlns:a16="http://schemas.microsoft.com/office/drawing/2014/main" id="{C98CA4B0-F27E-47C9-9453-7D9D6707ABE4}"/>
              </a:ext>
            </a:extLst>
          </p:cNvPr>
          <p:cNvSpPr/>
          <p:nvPr/>
        </p:nvSpPr>
        <p:spPr>
          <a:xfrm>
            <a:off x="835950" y="1795439"/>
            <a:ext cx="7560394" cy="2796803"/>
          </a:xfrm>
          <a:prstGeom prst="roundRect">
            <a:avLst>
              <a:gd name="adj" fmla="val 4715"/>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7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2" name="Titre 11"/>
          <p:cNvSpPr>
            <a:spLocks noGrp="1"/>
          </p:cNvSpPr>
          <p:nvPr>
            <p:ph type="title"/>
          </p:nvPr>
        </p:nvSpPr>
        <p:spPr/>
        <p:txBody>
          <a:bodyPr>
            <a:normAutofit/>
          </a:bodyPr>
          <a:lstStyle/>
          <a:p>
            <a:r>
              <a:rPr lang="fr-FR" sz="2300" dirty="0"/>
              <a:t>Inhibiteurs de COX-2 et CCR localisé</a:t>
            </a:r>
          </a:p>
        </p:txBody>
      </p:sp>
      <p:sp>
        <p:nvSpPr>
          <p:cNvPr id="2" name="Espace réservé du contenu 1">
            <a:extLst>
              <a:ext uri="{FF2B5EF4-FFF2-40B4-BE49-F238E27FC236}">
                <a16:creationId xmlns:a16="http://schemas.microsoft.com/office/drawing/2014/main" id="{589710F8-BE14-44FD-98A4-5BF10CEB87D4}"/>
              </a:ext>
            </a:extLst>
          </p:cNvPr>
          <p:cNvSpPr>
            <a:spLocks noGrp="1"/>
          </p:cNvSpPr>
          <p:nvPr>
            <p:ph sz="half" idx="1"/>
          </p:nvPr>
        </p:nvSpPr>
        <p:spPr/>
        <p:txBody>
          <a:bodyPr/>
          <a:lstStyle/>
          <a:p>
            <a:r>
              <a:rPr lang="fr-FR" dirty="0"/>
              <a:t>Plusieurs cohortes prospectives suggèrent que l’aspirine et les inhibiteurs de COX-2 améliorent la survie des patients avec un cancer colorectal. </a:t>
            </a:r>
          </a:p>
        </p:txBody>
      </p:sp>
      <p:sp>
        <p:nvSpPr>
          <p:cNvPr id="22" name="Rectangle : coins arrondis 21"/>
          <p:cNvSpPr/>
          <p:nvPr/>
        </p:nvSpPr>
        <p:spPr>
          <a:xfrm>
            <a:off x="1035607" y="3183957"/>
            <a:ext cx="3402803" cy="984111"/>
          </a:xfrm>
          <a:prstGeom prst="roundRect">
            <a:avLst>
              <a:gd name="adj" fmla="val 8566"/>
            </a:avLst>
          </a:prstGeom>
          <a:ln w="12700">
            <a:solidFill>
              <a:schemeClr val="tx1">
                <a:lumMod val="75000"/>
                <a:lumOff val="25000"/>
              </a:schemeClr>
            </a:solidFill>
          </a:ln>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1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N = 2526 cancers coliques de stade III</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Etude couplée à l’étude IDEA US (CALGB/SWOG) </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2 études en 1</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Pas de prise régulière d’aspirine &gt; 100 mg</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100" b="0"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Celecoxib</a:t>
            </a:r>
            <a:r>
              <a:rPr kumimoji="0" lang="fr-FR"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pendant 3 ans.</a:t>
            </a:r>
          </a:p>
        </p:txBody>
      </p:sp>
      <p:sp>
        <p:nvSpPr>
          <p:cNvPr id="24" name="Text Box 26">
            <a:extLst>
              <a:ext uri="{FF2B5EF4-FFF2-40B4-BE49-F238E27FC236}">
                <a16:creationId xmlns:a16="http://schemas.microsoft.com/office/drawing/2014/main" id="{44F49E53-CF46-514A-A121-30554D3405F5}"/>
              </a:ext>
            </a:extLst>
          </p:cNvPr>
          <p:cNvSpPr txBox="1">
            <a:spLocks noChangeArrowheads="1"/>
          </p:cNvSpPr>
          <p:nvPr/>
        </p:nvSpPr>
        <p:spPr bwMode="auto">
          <a:xfrm>
            <a:off x="4610274" y="3258644"/>
            <a:ext cx="1175396" cy="791706"/>
          </a:xfrm>
          <a:prstGeom prst="roundRect">
            <a:avLst/>
          </a:prstGeom>
          <a:solidFill>
            <a:schemeClr val="tx1">
              <a:lumMod val="75000"/>
              <a:lumOff val="25000"/>
            </a:schemeClr>
          </a:solidFill>
          <a:ln w="9525">
            <a:noFill/>
            <a:miter lim="800000"/>
            <a:headEnd/>
            <a:tailEnd/>
          </a:ln>
          <a:effectLst/>
        </p:spPr>
        <p:txBody>
          <a:bodyPr wrap="none" anchor="ctr">
            <a:noAutofit/>
          </a:body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US" sz="1350" b="0" i="0" u="none" strike="noStrike" kern="1200" cap="none" spc="0" normalizeH="0" baseline="0" noProof="0" dirty="0">
                <a:ln>
                  <a:noFill/>
                </a:ln>
                <a:solidFill>
                  <a:prstClr val="white"/>
                </a:solidFill>
                <a:effectLst/>
                <a:uLnTx/>
                <a:uFillTx/>
                <a:latin typeface="Calibri" panose="020F0502020204030204" pitchFamily="34" charset="0"/>
                <a:ea typeface="ＭＳ Ｐゴシック" charset="0"/>
                <a:cs typeface="Calibri" panose="020F0502020204030204" pitchFamily="34" charset="0"/>
              </a:rPr>
              <a:t>6 versus 12 </a:t>
            </a:r>
          </a:p>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US" sz="1350" b="0" i="0" u="none" strike="noStrike" kern="1200" cap="none" spc="0" normalizeH="0" baseline="0" noProof="0" dirty="0">
                <a:ln>
                  <a:noFill/>
                </a:ln>
                <a:solidFill>
                  <a:prstClr val="white"/>
                </a:solidFill>
                <a:effectLst/>
                <a:uLnTx/>
                <a:uFillTx/>
                <a:latin typeface="Calibri" panose="020F0502020204030204" pitchFamily="34" charset="0"/>
                <a:ea typeface="ＭＳ Ｐゴシック" charset="0"/>
                <a:cs typeface="Calibri" panose="020F0502020204030204" pitchFamily="34" charset="0"/>
              </a:rPr>
              <a:t>treatments </a:t>
            </a:r>
          </a:p>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US" sz="1350" b="0" i="0" u="none" strike="noStrike" kern="1200" cap="none" spc="0" normalizeH="0" baseline="0" noProof="0" dirty="0">
                <a:ln>
                  <a:noFill/>
                </a:ln>
                <a:solidFill>
                  <a:prstClr val="white"/>
                </a:solidFill>
                <a:effectLst/>
                <a:uLnTx/>
                <a:uFillTx/>
                <a:latin typeface="Calibri" panose="020F0502020204030204" pitchFamily="34" charset="0"/>
                <a:ea typeface="ＭＳ Ｐゴシック" charset="0"/>
                <a:cs typeface="Calibri" panose="020F0502020204030204" pitchFamily="34" charset="0"/>
              </a:rPr>
              <a:t>FOLFOX</a:t>
            </a:r>
          </a:p>
        </p:txBody>
      </p:sp>
      <p:sp>
        <p:nvSpPr>
          <p:cNvPr id="27" name="Text Box 31">
            <a:extLst>
              <a:ext uri="{FF2B5EF4-FFF2-40B4-BE49-F238E27FC236}">
                <a16:creationId xmlns:a16="http://schemas.microsoft.com/office/drawing/2014/main" id="{5288BFAA-665F-0245-ADE1-BA31D7AAF80D}"/>
              </a:ext>
            </a:extLst>
          </p:cNvPr>
          <p:cNvSpPr txBox="1">
            <a:spLocks noChangeArrowheads="1"/>
          </p:cNvSpPr>
          <p:nvPr/>
        </p:nvSpPr>
        <p:spPr bwMode="auto">
          <a:xfrm>
            <a:off x="5884811" y="2781744"/>
            <a:ext cx="1168910" cy="830997"/>
          </a:xfrm>
          <a:prstGeom prst="roundRect">
            <a:avLst/>
          </a:prstGeom>
          <a:solidFill>
            <a:schemeClr val="accent1"/>
          </a:solidFill>
          <a:ln w="9525">
            <a:noFill/>
            <a:miter lim="800000"/>
            <a:headEnd/>
            <a:tailEnd/>
          </a:ln>
          <a:effectLst/>
        </p:spPr>
        <p:txBody>
          <a:bodyPr wrap="none" lIns="36000" tIns="36000" rIns="36000" bIns="36000" anchor="ctr">
            <a:noAutofit/>
          </a:body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Arm A</a:t>
            </a:r>
          </a:p>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12 FOLFOX +</a:t>
            </a:r>
          </a:p>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Placebo daily</a:t>
            </a:r>
          </a:p>
        </p:txBody>
      </p:sp>
      <p:sp>
        <p:nvSpPr>
          <p:cNvPr id="28" name="Text Box 32">
            <a:extLst>
              <a:ext uri="{FF2B5EF4-FFF2-40B4-BE49-F238E27FC236}">
                <a16:creationId xmlns:a16="http://schemas.microsoft.com/office/drawing/2014/main" id="{33B9902A-E72B-DF40-B113-E5D9D221CF09}"/>
              </a:ext>
            </a:extLst>
          </p:cNvPr>
          <p:cNvSpPr txBox="1">
            <a:spLocks noChangeArrowheads="1"/>
          </p:cNvSpPr>
          <p:nvPr/>
        </p:nvSpPr>
        <p:spPr bwMode="auto">
          <a:xfrm>
            <a:off x="6469266" y="1876476"/>
            <a:ext cx="1168910" cy="830996"/>
          </a:xfrm>
          <a:prstGeom prst="roundRect">
            <a:avLst/>
          </a:prstGeom>
          <a:solidFill>
            <a:schemeClr val="tx1">
              <a:lumMod val="75000"/>
              <a:lumOff val="25000"/>
            </a:schemeClr>
          </a:solidFill>
          <a:ln w="9525">
            <a:noFill/>
            <a:miter lim="800000"/>
            <a:headEnd/>
            <a:tailEnd/>
          </a:ln>
          <a:effectLst/>
        </p:spPr>
        <p:txBody>
          <a:bodyPr wrap="none" anchor="ctr">
            <a:noAutofit/>
          </a:body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US" sz="1350" b="0" i="0" u="none" strike="noStrike" kern="1200" cap="none" spc="0" normalizeH="0" baseline="0" noProof="0" dirty="0">
                <a:ln>
                  <a:noFill/>
                </a:ln>
                <a:solidFill>
                  <a:prstClr val="white"/>
                </a:solidFill>
                <a:effectLst/>
                <a:uLnTx/>
                <a:uFillTx/>
                <a:latin typeface="Calibri" panose="020F0502020204030204" pitchFamily="34" charset="0"/>
                <a:ea typeface="ＭＳ Ｐゴシック" charset="0"/>
                <a:cs typeface="Calibri" panose="020F0502020204030204" pitchFamily="34" charset="0"/>
              </a:rPr>
              <a:t>Celecoxib </a:t>
            </a:r>
          </a:p>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US" sz="1350" b="0" i="0" u="none" strike="noStrike" kern="1200" cap="none" spc="0" normalizeH="0" baseline="0" noProof="0" dirty="0">
                <a:ln>
                  <a:noFill/>
                </a:ln>
                <a:solidFill>
                  <a:prstClr val="white"/>
                </a:solidFill>
                <a:effectLst/>
                <a:uLnTx/>
                <a:uFillTx/>
                <a:latin typeface="Calibri" panose="020F0502020204030204" pitchFamily="34" charset="0"/>
                <a:ea typeface="ＭＳ Ｐゴシック" charset="0"/>
                <a:cs typeface="Calibri" panose="020F0502020204030204" pitchFamily="34" charset="0"/>
              </a:rPr>
              <a:t>versus </a:t>
            </a:r>
          </a:p>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US" sz="1350" b="0" i="0" u="none" strike="noStrike" kern="1200" cap="none" spc="0" normalizeH="0" baseline="0" noProof="0" dirty="0">
                <a:ln>
                  <a:noFill/>
                </a:ln>
                <a:solidFill>
                  <a:prstClr val="white"/>
                </a:solidFill>
                <a:effectLst/>
                <a:uLnTx/>
                <a:uFillTx/>
                <a:latin typeface="Calibri" panose="020F0502020204030204" pitchFamily="34" charset="0"/>
                <a:ea typeface="ＭＳ Ｐゴシック" charset="0"/>
                <a:cs typeface="Calibri" panose="020F0502020204030204" pitchFamily="34" charset="0"/>
              </a:rPr>
              <a:t>Placebo</a:t>
            </a:r>
          </a:p>
        </p:txBody>
      </p:sp>
      <p:sp>
        <p:nvSpPr>
          <p:cNvPr id="33" name="Text Box 37">
            <a:extLst>
              <a:ext uri="{FF2B5EF4-FFF2-40B4-BE49-F238E27FC236}">
                <a16:creationId xmlns:a16="http://schemas.microsoft.com/office/drawing/2014/main" id="{26EE63AE-B584-6C45-B46A-19BE048F0D2A}"/>
              </a:ext>
            </a:extLst>
          </p:cNvPr>
          <p:cNvSpPr txBox="1">
            <a:spLocks noChangeArrowheads="1"/>
          </p:cNvSpPr>
          <p:nvPr/>
        </p:nvSpPr>
        <p:spPr bwMode="auto">
          <a:xfrm>
            <a:off x="7123491" y="2781744"/>
            <a:ext cx="1157689" cy="830997"/>
          </a:xfrm>
          <a:prstGeom prst="roundRect">
            <a:avLst/>
          </a:prstGeom>
          <a:solidFill>
            <a:srgbClr val="C00000"/>
          </a:solidFill>
          <a:ln w="9525">
            <a:noFill/>
            <a:miter lim="800000"/>
            <a:headEnd/>
            <a:tailEnd/>
          </a:ln>
          <a:effectLst/>
        </p:spPr>
        <p:txBody>
          <a:bodyPr wrap="none" lIns="36000" tIns="36000" rIns="36000" bIns="36000" anchor="ctr">
            <a:noAutofit/>
          </a:body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Arm B</a:t>
            </a:r>
          </a:p>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12 FOLFOX +</a:t>
            </a:r>
          </a:p>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Celecoxib </a:t>
            </a:r>
          </a:p>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400 mg daily</a:t>
            </a:r>
          </a:p>
        </p:txBody>
      </p:sp>
      <p:sp>
        <p:nvSpPr>
          <p:cNvPr id="34" name="Text Box 38">
            <a:extLst>
              <a:ext uri="{FF2B5EF4-FFF2-40B4-BE49-F238E27FC236}">
                <a16:creationId xmlns:a16="http://schemas.microsoft.com/office/drawing/2014/main" id="{309608B8-30A2-2D48-A845-3A92E99C3743}"/>
              </a:ext>
            </a:extLst>
          </p:cNvPr>
          <p:cNvSpPr txBox="1">
            <a:spLocks noChangeArrowheads="1"/>
          </p:cNvSpPr>
          <p:nvPr/>
        </p:nvSpPr>
        <p:spPr bwMode="auto">
          <a:xfrm>
            <a:off x="5885394" y="3682054"/>
            <a:ext cx="1168910" cy="830997"/>
          </a:xfrm>
          <a:prstGeom prst="roundRect">
            <a:avLst/>
          </a:prstGeom>
          <a:solidFill>
            <a:schemeClr val="accent1">
              <a:lumMod val="75000"/>
            </a:schemeClr>
          </a:solidFill>
          <a:ln w="9525">
            <a:noFill/>
            <a:miter lim="800000"/>
            <a:headEnd/>
            <a:tailEnd/>
          </a:ln>
          <a:effectLst/>
        </p:spPr>
        <p:txBody>
          <a:bodyPr wrap="none" lIns="36000" tIns="36000" rIns="36000" bIns="36000" anchor="ctr">
            <a:noAutofit/>
          </a:body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Arm C</a:t>
            </a:r>
          </a:p>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6 FOLFOX +</a:t>
            </a:r>
          </a:p>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Placebo daily</a:t>
            </a:r>
          </a:p>
        </p:txBody>
      </p:sp>
      <p:sp>
        <p:nvSpPr>
          <p:cNvPr id="35" name="Text Box 39">
            <a:extLst>
              <a:ext uri="{FF2B5EF4-FFF2-40B4-BE49-F238E27FC236}">
                <a16:creationId xmlns:a16="http://schemas.microsoft.com/office/drawing/2014/main" id="{4CD195EF-575F-B847-BF0A-CF9B1CE564C1}"/>
              </a:ext>
            </a:extLst>
          </p:cNvPr>
          <p:cNvSpPr txBox="1">
            <a:spLocks noChangeArrowheads="1"/>
          </p:cNvSpPr>
          <p:nvPr/>
        </p:nvSpPr>
        <p:spPr bwMode="auto">
          <a:xfrm>
            <a:off x="7123490" y="3682054"/>
            <a:ext cx="1168909" cy="830997"/>
          </a:xfrm>
          <a:prstGeom prst="roundRect">
            <a:avLst/>
          </a:prstGeom>
          <a:solidFill>
            <a:schemeClr val="accent2">
              <a:lumMod val="75000"/>
            </a:schemeClr>
          </a:solidFill>
          <a:ln w="9525">
            <a:noFill/>
            <a:miter lim="800000"/>
            <a:headEnd/>
            <a:tailEnd/>
          </a:ln>
          <a:effectLst/>
        </p:spPr>
        <p:txBody>
          <a:bodyPr wrap="none" lIns="36000" tIns="36000" rIns="36000" bIns="36000" anchor="ctr">
            <a:noAutofit/>
          </a:body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Arm D</a:t>
            </a:r>
          </a:p>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6 FOLFOX +</a:t>
            </a:r>
          </a:p>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Celecoxib </a:t>
            </a:r>
          </a:p>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400 mg daily</a:t>
            </a:r>
          </a:p>
        </p:txBody>
      </p:sp>
      <p:sp>
        <p:nvSpPr>
          <p:cNvPr id="18" name="ZoneTexte 17">
            <a:extLst>
              <a:ext uri="{FF2B5EF4-FFF2-40B4-BE49-F238E27FC236}">
                <a16:creationId xmlns:a16="http://schemas.microsoft.com/office/drawing/2014/main" id="{78C5AFE3-5046-F645-A259-06434F9DA661}"/>
              </a:ext>
            </a:extLst>
          </p:cNvPr>
          <p:cNvSpPr txBox="1"/>
          <p:nvPr/>
        </p:nvSpPr>
        <p:spPr>
          <a:xfrm>
            <a:off x="0" y="4937090"/>
            <a:ext cx="2685351"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Jenny F.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Seligmann</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ASCO2020, Abs 4013</a:t>
            </a:r>
          </a:p>
        </p:txBody>
      </p:sp>
      <p:sp>
        <p:nvSpPr>
          <p:cNvPr id="19" name="ZoneTexte 18">
            <a:extLst>
              <a:ext uri="{FF2B5EF4-FFF2-40B4-BE49-F238E27FC236}">
                <a16:creationId xmlns:a16="http://schemas.microsoft.com/office/drawing/2014/main" id="{98E8045E-51EC-4E64-8AA6-A8BD62CB9B42}"/>
              </a:ext>
            </a:extLst>
          </p:cNvPr>
          <p:cNvSpPr txBox="1"/>
          <p:nvPr/>
        </p:nvSpPr>
        <p:spPr>
          <a:xfrm>
            <a:off x="266052" y="2114910"/>
            <a:ext cx="2993138" cy="636199"/>
          </a:xfrm>
          <a:prstGeom prst="roundRect">
            <a:avLst>
              <a:gd name="adj" fmla="val 15165"/>
            </a:avLst>
          </a:prstGeom>
          <a:ln>
            <a:solidFill>
              <a:srgbClr val="EC8014"/>
            </a:solidFill>
          </a:ln>
        </p:spPr>
        <p:style>
          <a:lnRef idx="2">
            <a:schemeClr val="accent1"/>
          </a:lnRef>
          <a:fillRef idx="1">
            <a:schemeClr val="lt1"/>
          </a:fillRef>
          <a:effectRef idx="0">
            <a:schemeClr val="accent1"/>
          </a:effectRef>
          <a:fontRef idx="minor">
            <a:schemeClr val="dk1"/>
          </a:fontRef>
        </p:style>
        <p:txBody>
          <a:bodyPr wrap="square" lIns="36000" tIns="36000" rIns="36000" bIns="3600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6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Critère principal = </a:t>
            </a:r>
            <a:br>
              <a:rPr kumimoji="0" lang="fr-FR" sz="16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br>
            <a:r>
              <a:rPr kumimoji="0" lang="fr-FR" sz="16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survie sans maladie </a:t>
            </a:r>
            <a:r>
              <a:rPr kumimoji="0" lang="fr-FR" sz="1600" b="0"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(SSM)</a:t>
            </a:r>
          </a:p>
        </p:txBody>
      </p:sp>
      <p:cxnSp>
        <p:nvCxnSpPr>
          <p:cNvPr id="36" name="Connecteur : en angle 35">
            <a:extLst>
              <a:ext uri="{FF2B5EF4-FFF2-40B4-BE49-F238E27FC236}">
                <a16:creationId xmlns:a16="http://schemas.microsoft.com/office/drawing/2014/main" id="{F6BA5740-6438-40CA-847B-62AD7110C2AE}"/>
              </a:ext>
            </a:extLst>
          </p:cNvPr>
          <p:cNvCxnSpPr>
            <a:cxnSpLocks/>
            <a:stCxn id="24" idx="0"/>
          </p:cNvCxnSpPr>
          <p:nvPr/>
        </p:nvCxnSpPr>
        <p:spPr>
          <a:xfrm rot="5400000" flipH="1" flipV="1">
            <a:off x="5439747" y="2813581"/>
            <a:ext cx="203289" cy="686839"/>
          </a:xfrm>
          <a:prstGeom prst="bentConnector2">
            <a:avLst/>
          </a:prstGeom>
          <a:ln w="1905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7" name="Connecteur : en angle 36">
            <a:extLst>
              <a:ext uri="{FF2B5EF4-FFF2-40B4-BE49-F238E27FC236}">
                <a16:creationId xmlns:a16="http://schemas.microsoft.com/office/drawing/2014/main" id="{8E5B3C21-F3CC-423B-8071-8CCF7B7ABAE7}"/>
              </a:ext>
            </a:extLst>
          </p:cNvPr>
          <p:cNvCxnSpPr>
            <a:cxnSpLocks/>
            <a:stCxn id="24" idx="2"/>
          </p:cNvCxnSpPr>
          <p:nvPr/>
        </p:nvCxnSpPr>
        <p:spPr>
          <a:xfrm rot="16200000" flipH="1">
            <a:off x="5441839" y="3806482"/>
            <a:ext cx="199107" cy="686841"/>
          </a:xfrm>
          <a:prstGeom prst="bentConnector2">
            <a:avLst/>
          </a:prstGeom>
          <a:ln w="1905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8" name="Connecteur : en angle 37">
            <a:extLst>
              <a:ext uri="{FF2B5EF4-FFF2-40B4-BE49-F238E27FC236}">
                <a16:creationId xmlns:a16="http://schemas.microsoft.com/office/drawing/2014/main" id="{2EE919C5-F507-421B-A412-155229DAAA45}"/>
              </a:ext>
            </a:extLst>
          </p:cNvPr>
          <p:cNvCxnSpPr>
            <a:cxnSpLocks/>
            <a:stCxn id="28" idx="1"/>
          </p:cNvCxnSpPr>
          <p:nvPr/>
        </p:nvCxnSpPr>
        <p:spPr>
          <a:xfrm rot="10800000" flipV="1">
            <a:off x="6277088" y="2291974"/>
            <a:ext cx="192179" cy="489770"/>
          </a:xfrm>
          <a:prstGeom prst="bentConnector2">
            <a:avLst/>
          </a:prstGeom>
          <a:ln w="1905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9" name="Connecteur : en angle 38">
            <a:extLst>
              <a:ext uri="{FF2B5EF4-FFF2-40B4-BE49-F238E27FC236}">
                <a16:creationId xmlns:a16="http://schemas.microsoft.com/office/drawing/2014/main" id="{13096584-6368-4A7D-BAEE-4391AD13EA2C}"/>
              </a:ext>
            </a:extLst>
          </p:cNvPr>
          <p:cNvCxnSpPr>
            <a:cxnSpLocks/>
            <a:stCxn id="28" idx="3"/>
          </p:cNvCxnSpPr>
          <p:nvPr/>
        </p:nvCxnSpPr>
        <p:spPr>
          <a:xfrm>
            <a:off x="7638176" y="2291974"/>
            <a:ext cx="247179" cy="489770"/>
          </a:xfrm>
          <a:prstGeom prst="bentConnector2">
            <a:avLst/>
          </a:prstGeom>
          <a:ln w="1905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011813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re 11"/>
          <p:cNvSpPr>
            <a:spLocks noGrp="1"/>
          </p:cNvSpPr>
          <p:nvPr>
            <p:ph type="title"/>
          </p:nvPr>
        </p:nvSpPr>
        <p:spPr/>
        <p:txBody>
          <a:bodyPr>
            <a:normAutofit/>
          </a:bodyPr>
          <a:lstStyle/>
          <a:p>
            <a:r>
              <a:rPr lang="fr-FR" sz="2300" dirty="0"/>
              <a:t>Inhibiteurs de COX-2 et CCR localisé </a:t>
            </a:r>
          </a:p>
        </p:txBody>
      </p:sp>
      <p:sp>
        <p:nvSpPr>
          <p:cNvPr id="2" name="Espace réservé du contenu 1">
            <a:extLst>
              <a:ext uri="{FF2B5EF4-FFF2-40B4-BE49-F238E27FC236}">
                <a16:creationId xmlns:a16="http://schemas.microsoft.com/office/drawing/2014/main" id="{3CA5F780-A432-407C-A9F2-23E5B9CED410}"/>
              </a:ext>
            </a:extLst>
          </p:cNvPr>
          <p:cNvSpPr>
            <a:spLocks noGrp="1"/>
          </p:cNvSpPr>
          <p:nvPr>
            <p:ph sz="half" idx="1"/>
          </p:nvPr>
        </p:nvSpPr>
        <p:spPr/>
        <p:txBody>
          <a:bodyPr/>
          <a:lstStyle/>
          <a:p>
            <a:r>
              <a:rPr lang="fr-FR" sz="1800" dirty="0"/>
              <a:t>Résultat </a:t>
            </a:r>
          </a:p>
          <a:p>
            <a:pPr lvl="1"/>
            <a:r>
              <a:rPr lang="fr-FR" sz="1600" dirty="0"/>
              <a:t>Etude négative : </a:t>
            </a:r>
            <a:r>
              <a:rPr lang="fr-FR" sz="1600" b="1" dirty="0">
                <a:solidFill>
                  <a:schemeClr val="accent2"/>
                </a:solidFill>
              </a:rPr>
              <a:t>Pas de gain en survie</a:t>
            </a:r>
          </a:p>
        </p:txBody>
      </p:sp>
      <p:sp>
        <p:nvSpPr>
          <p:cNvPr id="9" name="ZoneTexte 8">
            <a:extLst>
              <a:ext uri="{FF2B5EF4-FFF2-40B4-BE49-F238E27FC236}">
                <a16:creationId xmlns:a16="http://schemas.microsoft.com/office/drawing/2014/main" id="{D72591B7-232D-7642-BB15-BF1BCBF352EF}"/>
              </a:ext>
            </a:extLst>
          </p:cNvPr>
          <p:cNvSpPr txBox="1"/>
          <p:nvPr/>
        </p:nvSpPr>
        <p:spPr>
          <a:xfrm>
            <a:off x="0" y="4937090"/>
            <a:ext cx="2685351"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Jenny F.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Seligmann</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ASCO2020, Abs 4013</a:t>
            </a:r>
          </a:p>
        </p:txBody>
      </p:sp>
      <p:sp>
        <p:nvSpPr>
          <p:cNvPr id="11" name="ZoneTexte 10">
            <a:extLst>
              <a:ext uri="{FF2B5EF4-FFF2-40B4-BE49-F238E27FC236}">
                <a16:creationId xmlns:a16="http://schemas.microsoft.com/office/drawing/2014/main" id="{FF120C6F-1C90-4F2E-A2F6-51D813A9442A}"/>
              </a:ext>
            </a:extLst>
          </p:cNvPr>
          <p:cNvSpPr txBox="1"/>
          <p:nvPr/>
        </p:nvSpPr>
        <p:spPr>
          <a:xfrm>
            <a:off x="463177" y="4148981"/>
            <a:ext cx="8217646" cy="669128"/>
          </a:xfrm>
          <a:prstGeom prst="roundRect">
            <a:avLst>
              <a:gd name="adj" fmla="val 11450"/>
            </a:avLst>
          </a:prstGeom>
          <a:ln>
            <a:solidFill>
              <a:srgbClr val="EC8014"/>
            </a:solidFill>
          </a:ln>
        </p:spPr>
        <p:style>
          <a:lnRef idx="2">
            <a:schemeClr val="accent1"/>
          </a:lnRef>
          <a:fillRef idx="1">
            <a:schemeClr val="lt1"/>
          </a:fillRef>
          <a:effectRef idx="0">
            <a:schemeClr val="accent1"/>
          </a:effectRef>
          <a:fontRef idx="minor">
            <a:schemeClr val="dk1"/>
          </a:fontRef>
        </p:style>
        <p:txBody>
          <a:bodyPr wrap="square" lIns="36000" tIns="36000" rIns="36000" bIns="3600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err="1">
                <a:ln>
                  <a:noFill/>
                </a:ln>
                <a:solidFill>
                  <a:srgbClr val="002060"/>
                </a:solidFill>
                <a:effectLst/>
                <a:uLnTx/>
                <a:uFillTx/>
                <a:latin typeface="Arial" panose="020B0604020202020204" pitchFamily="34" charset="0"/>
                <a:ea typeface="+mn-ea"/>
                <a:cs typeface="+mn-cs"/>
              </a:rPr>
              <a:t>CCl</a:t>
            </a: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 : Les inhibiteurs de COX-2 n’améliore pas la survie du CCR localisé.</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Il faut attendre les résultats de l’étude ASPIK française en cours dans le sous-groupe de CCR PI3KCA muté pour trancher définitivement sur l’intérêt de l’aspirine.</a:t>
            </a:r>
          </a:p>
        </p:txBody>
      </p:sp>
      <p:sp>
        <p:nvSpPr>
          <p:cNvPr id="12" name="Rectangle à coins arrondis 4">
            <a:extLst>
              <a:ext uri="{FF2B5EF4-FFF2-40B4-BE49-F238E27FC236}">
                <a16:creationId xmlns:a16="http://schemas.microsoft.com/office/drawing/2014/main" id="{8E12BA5A-695A-460A-91D4-08700A0D2840}"/>
              </a:ext>
            </a:extLst>
          </p:cNvPr>
          <p:cNvSpPr/>
          <p:nvPr/>
        </p:nvSpPr>
        <p:spPr>
          <a:xfrm>
            <a:off x="4765262" y="1523802"/>
            <a:ext cx="3730198" cy="2506198"/>
          </a:xfrm>
          <a:prstGeom prst="roundRect">
            <a:avLst>
              <a:gd name="adj" fmla="val 4104"/>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9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3" name="CasellaDiTesto 2">
            <a:extLst>
              <a:ext uri="{FF2B5EF4-FFF2-40B4-BE49-F238E27FC236}">
                <a16:creationId xmlns:a16="http://schemas.microsoft.com/office/drawing/2014/main" id="{39D84D40-9995-4C81-8E3D-CFA0B0F67799}"/>
              </a:ext>
            </a:extLst>
          </p:cNvPr>
          <p:cNvSpPr txBox="1"/>
          <p:nvPr/>
        </p:nvSpPr>
        <p:spPr>
          <a:xfrm>
            <a:off x="4900321" y="1386090"/>
            <a:ext cx="1343082" cy="276999"/>
          </a:xfrm>
          <a:prstGeom prst="rect">
            <a:avLst/>
          </a:prstGeom>
          <a:solidFill>
            <a:schemeClr val="bg1"/>
          </a:solid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it-IT" sz="1200" b="1"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Survie</a:t>
            </a:r>
            <a:r>
              <a:rPr kumimoji="0" lang="it-IT" sz="12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globale</a:t>
            </a:r>
          </a:p>
        </p:txBody>
      </p:sp>
      <p:sp>
        <p:nvSpPr>
          <p:cNvPr id="14" name="Rectangle à coins arrondis 4">
            <a:extLst>
              <a:ext uri="{FF2B5EF4-FFF2-40B4-BE49-F238E27FC236}">
                <a16:creationId xmlns:a16="http://schemas.microsoft.com/office/drawing/2014/main" id="{BE4F0C3C-4C47-4EE6-9B9D-E5FC1FCB4E42}"/>
              </a:ext>
            </a:extLst>
          </p:cNvPr>
          <p:cNvSpPr/>
          <p:nvPr/>
        </p:nvSpPr>
        <p:spPr>
          <a:xfrm>
            <a:off x="706891" y="1523802"/>
            <a:ext cx="3730198" cy="2506198"/>
          </a:xfrm>
          <a:prstGeom prst="roundRect">
            <a:avLst>
              <a:gd name="adj" fmla="val 4104"/>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9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5" name="CasellaDiTesto 2">
            <a:extLst>
              <a:ext uri="{FF2B5EF4-FFF2-40B4-BE49-F238E27FC236}">
                <a16:creationId xmlns:a16="http://schemas.microsoft.com/office/drawing/2014/main" id="{881DFF9E-D447-4B56-88ED-B9B2285BFC7D}"/>
              </a:ext>
            </a:extLst>
          </p:cNvPr>
          <p:cNvSpPr txBox="1"/>
          <p:nvPr/>
        </p:nvSpPr>
        <p:spPr>
          <a:xfrm>
            <a:off x="841950" y="1386090"/>
            <a:ext cx="1736358" cy="276999"/>
          </a:xfrm>
          <a:prstGeom prst="rect">
            <a:avLst/>
          </a:prstGeom>
          <a:solidFill>
            <a:schemeClr val="bg1"/>
          </a:solid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it-IT" sz="1200" b="1"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Survie</a:t>
            </a:r>
            <a:r>
              <a:rPr kumimoji="0" lang="it-IT" sz="12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sans </a:t>
            </a:r>
            <a:r>
              <a:rPr kumimoji="0" lang="it-IT" sz="1200" b="1"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maladie</a:t>
            </a:r>
            <a:r>
              <a:rPr kumimoji="0" lang="it-IT" sz="12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a:t>
            </a:r>
          </a:p>
        </p:txBody>
      </p:sp>
      <p:graphicFrame>
        <p:nvGraphicFramePr>
          <p:cNvPr id="16" name="Tableau 22">
            <a:extLst>
              <a:ext uri="{FF2B5EF4-FFF2-40B4-BE49-F238E27FC236}">
                <a16:creationId xmlns:a16="http://schemas.microsoft.com/office/drawing/2014/main" id="{D1ED9930-B472-4E70-BEC7-4B9326EBE65A}"/>
              </a:ext>
            </a:extLst>
          </p:cNvPr>
          <p:cNvGraphicFramePr>
            <a:graphicFrameLocks noGrp="1"/>
          </p:cNvGraphicFramePr>
          <p:nvPr/>
        </p:nvGraphicFramePr>
        <p:xfrm>
          <a:off x="1024404" y="3614348"/>
          <a:ext cx="3424498" cy="381000"/>
        </p:xfrm>
        <a:graphic>
          <a:graphicData uri="http://schemas.openxmlformats.org/drawingml/2006/table">
            <a:tbl>
              <a:tblPr>
                <a:tableStyleId>{5C22544A-7EE6-4342-B048-85BDC9FD1C3A}</a:tableStyleId>
              </a:tblPr>
              <a:tblGrid>
                <a:gridCol w="489214">
                  <a:extLst>
                    <a:ext uri="{9D8B030D-6E8A-4147-A177-3AD203B41FA5}">
                      <a16:colId xmlns:a16="http://schemas.microsoft.com/office/drawing/2014/main" val="2535973660"/>
                    </a:ext>
                  </a:extLst>
                </a:gridCol>
                <a:gridCol w="489214">
                  <a:extLst>
                    <a:ext uri="{9D8B030D-6E8A-4147-A177-3AD203B41FA5}">
                      <a16:colId xmlns:a16="http://schemas.microsoft.com/office/drawing/2014/main" val="1586410453"/>
                    </a:ext>
                  </a:extLst>
                </a:gridCol>
                <a:gridCol w="489214">
                  <a:extLst>
                    <a:ext uri="{9D8B030D-6E8A-4147-A177-3AD203B41FA5}">
                      <a16:colId xmlns:a16="http://schemas.microsoft.com/office/drawing/2014/main" val="2719468515"/>
                    </a:ext>
                  </a:extLst>
                </a:gridCol>
                <a:gridCol w="489214">
                  <a:extLst>
                    <a:ext uri="{9D8B030D-6E8A-4147-A177-3AD203B41FA5}">
                      <a16:colId xmlns:a16="http://schemas.microsoft.com/office/drawing/2014/main" val="212599950"/>
                    </a:ext>
                  </a:extLst>
                </a:gridCol>
                <a:gridCol w="489214">
                  <a:extLst>
                    <a:ext uri="{9D8B030D-6E8A-4147-A177-3AD203B41FA5}">
                      <a16:colId xmlns:a16="http://schemas.microsoft.com/office/drawing/2014/main" val="1928263361"/>
                    </a:ext>
                  </a:extLst>
                </a:gridCol>
                <a:gridCol w="489214">
                  <a:extLst>
                    <a:ext uri="{9D8B030D-6E8A-4147-A177-3AD203B41FA5}">
                      <a16:colId xmlns:a16="http://schemas.microsoft.com/office/drawing/2014/main" val="1427875987"/>
                    </a:ext>
                  </a:extLst>
                </a:gridCol>
                <a:gridCol w="489214">
                  <a:extLst>
                    <a:ext uri="{9D8B030D-6E8A-4147-A177-3AD203B41FA5}">
                      <a16:colId xmlns:a16="http://schemas.microsoft.com/office/drawing/2014/main" val="3977078446"/>
                    </a:ext>
                  </a:extLst>
                </a:gridCol>
              </a:tblGrid>
              <a:tr h="121441">
                <a:tc gridSpan="4">
                  <a:txBody>
                    <a:bodyPr/>
                    <a:lstStyle/>
                    <a:p>
                      <a:pPr marL="0" indent="0" algn="ctr">
                        <a:spcAft>
                          <a:spcPts val="0"/>
                        </a:spcAft>
                      </a:pPr>
                      <a:endParaRPr lang="fr-FR" sz="1100" b="1" dirty="0">
                        <a:solidFill>
                          <a:schemeClr val="tx2"/>
                        </a:solidFill>
                        <a:effectLst/>
                        <a:latin typeface="+mn-lt"/>
                        <a:ea typeface="Calibri" panose="020F0502020204030204" pitchFamily="34" charset="0"/>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spcAft>
                          <a:spcPts val="0"/>
                        </a:spcAft>
                      </a:pPr>
                      <a:endParaRPr lang="fr-FR" sz="1100" b="1" dirty="0">
                        <a:solidFill>
                          <a:schemeClr val="tx2"/>
                        </a:solidFill>
                        <a:effectLst/>
                        <a:latin typeface="+mn-lt"/>
                        <a:ea typeface="Calibri" panose="020F0502020204030204" pitchFamily="34" charset="0"/>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spcAft>
                          <a:spcPts val="0"/>
                        </a:spcAft>
                      </a:pPr>
                      <a:endParaRPr lang="fr-FR" sz="1100" b="1" dirty="0">
                        <a:solidFill>
                          <a:schemeClr val="tx2"/>
                        </a:solidFill>
                        <a:effectLst/>
                        <a:latin typeface="+mn-lt"/>
                        <a:ea typeface="Calibri" panose="020F0502020204030204" pitchFamily="34" charset="0"/>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spcAft>
                          <a:spcPts val="0"/>
                        </a:spcAft>
                      </a:pPr>
                      <a:endParaRPr lang="fr-FR" sz="1100" b="1" dirty="0">
                        <a:solidFill>
                          <a:schemeClr val="tx2"/>
                        </a:solidFill>
                        <a:effectLst/>
                        <a:latin typeface="+mn-lt"/>
                        <a:ea typeface="Calibri" panose="020F0502020204030204" pitchFamily="34" charset="0"/>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endParaRPr lang="fr-FR" sz="700" b="1" dirty="0">
                        <a:solidFill>
                          <a:schemeClr val="tx2"/>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endParaRPr lang="fr-FR" sz="700" b="1" dirty="0">
                        <a:solidFill>
                          <a:schemeClr val="tx2"/>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endParaRPr lang="fr-FR" sz="700" b="1" dirty="0">
                        <a:solidFill>
                          <a:schemeClr val="tx2"/>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499947213"/>
                  </a:ext>
                </a:extLst>
              </a:tr>
              <a:tr h="91081">
                <a:tc>
                  <a:txBody>
                    <a:bodyPr/>
                    <a:lstStyle/>
                    <a:p>
                      <a:pPr marL="0" indent="0" algn="ctr">
                        <a:spcAft>
                          <a:spcPts val="0"/>
                        </a:spcAft>
                      </a:pPr>
                      <a:r>
                        <a:rPr lang="fr-FR" sz="700" b="0" dirty="0">
                          <a:solidFill>
                            <a:schemeClr val="accent1"/>
                          </a:solidFill>
                          <a:effectLst/>
                          <a:latin typeface="Arial" panose="020B0604020202020204" pitchFamily="34" charset="0"/>
                          <a:ea typeface="Calibri" panose="020F0502020204030204" pitchFamily="34" charset="0"/>
                          <a:cs typeface="Arial" panose="020B0604020202020204" pitchFamily="34" charset="0"/>
                        </a:rPr>
                        <a:t>1265</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en-US" sz="700" b="0" spc="50" dirty="0">
                          <a:solidFill>
                            <a:schemeClr val="accent1"/>
                          </a:solidFill>
                          <a:effectLst/>
                          <a:latin typeface="Arial" panose="020B0604020202020204" pitchFamily="34" charset="0"/>
                          <a:cs typeface="Arial" panose="020B0604020202020204" pitchFamily="34" charset="0"/>
                        </a:rPr>
                        <a:t>1049</a:t>
                      </a:r>
                      <a:endParaRPr lang="fr-FR" sz="700" b="0" dirty="0">
                        <a:solidFill>
                          <a:schemeClr val="accent1"/>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700" b="0" dirty="0">
                          <a:solidFill>
                            <a:schemeClr val="accent1"/>
                          </a:solidFill>
                          <a:effectLst/>
                          <a:latin typeface="Arial" panose="020B0604020202020204" pitchFamily="34" charset="0"/>
                          <a:ea typeface="Calibri" panose="020F0502020204030204" pitchFamily="34" charset="0"/>
                          <a:cs typeface="Arial" panose="020B0604020202020204" pitchFamily="34" charset="0"/>
                        </a:rPr>
                        <a:t>894</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700" b="0" dirty="0">
                          <a:solidFill>
                            <a:schemeClr val="accent1"/>
                          </a:solidFill>
                          <a:effectLst/>
                          <a:latin typeface="Arial" panose="020B0604020202020204" pitchFamily="34" charset="0"/>
                          <a:ea typeface="Calibri" panose="020F0502020204030204" pitchFamily="34" charset="0"/>
                          <a:cs typeface="Arial" panose="020B0604020202020204" pitchFamily="34" charset="0"/>
                        </a:rPr>
                        <a:t>768</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700" b="0" dirty="0">
                          <a:solidFill>
                            <a:schemeClr val="accent1"/>
                          </a:solidFill>
                          <a:effectLst/>
                          <a:latin typeface="Arial" panose="020B0604020202020204" pitchFamily="34" charset="0"/>
                          <a:ea typeface="Calibri" panose="020F0502020204030204" pitchFamily="34" charset="0"/>
                          <a:cs typeface="Arial" panose="020B0604020202020204" pitchFamily="34" charset="0"/>
                        </a:rPr>
                        <a:t>633</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700" b="0" dirty="0">
                          <a:solidFill>
                            <a:schemeClr val="accent1"/>
                          </a:solidFill>
                          <a:effectLst/>
                          <a:latin typeface="Arial" panose="020B0604020202020204" pitchFamily="34" charset="0"/>
                          <a:ea typeface="Calibri" panose="020F0502020204030204" pitchFamily="34" charset="0"/>
                          <a:cs typeface="Arial" panose="020B0604020202020204" pitchFamily="34" charset="0"/>
                        </a:rPr>
                        <a:t>384</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700" b="0" dirty="0">
                          <a:solidFill>
                            <a:schemeClr val="accent1"/>
                          </a:solidFill>
                          <a:effectLst/>
                          <a:latin typeface="Arial" panose="020B0604020202020204" pitchFamily="34" charset="0"/>
                          <a:ea typeface="Calibri" panose="020F0502020204030204" pitchFamily="34" charset="0"/>
                          <a:cs typeface="Arial" panose="020B0604020202020204" pitchFamily="34" charset="0"/>
                        </a:rPr>
                        <a:t>109</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691856168"/>
                  </a:ext>
                </a:extLst>
              </a:tr>
              <a:tr h="91081">
                <a:tc>
                  <a:txBody>
                    <a:bodyPr/>
                    <a:lstStyle/>
                    <a:p>
                      <a:pPr marL="0" indent="0" algn="ctr">
                        <a:spcAft>
                          <a:spcPts val="0"/>
                        </a:spcAft>
                      </a:pPr>
                      <a:r>
                        <a:rPr lang="fr-FR" sz="700" b="0" dirty="0">
                          <a:solidFill>
                            <a:srgbClr val="C00000"/>
                          </a:solidFill>
                          <a:effectLst/>
                          <a:latin typeface="Arial" panose="020B0604020202020204" pitchFamily="34" charset="0"/>
                          <a:ea typeface="Calibri" panose="020F0502020204030204" pitchFamily="34" charset="0"/>
                          <a:cs typeface="Arial" panose="020B0604020202020204" pitchFamily="34" charset="0"/>
                        </a:rPr>
                        <a:t>1261</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en-US" sz="700" b="0" dirty="0">
                          <a:solidFill>
                            <a:srgbClr val="C00000"/>
                          </a:solidFill>
                          <a:effectLst/>
                          <a:latin typeface="Arial" panose="020B0604020202020204" pitchFamily="34" charset="0"/>
                          <a:cs typeface="Arial" panose="020B0604020202020204" pitchFamily="34" charset="0"/>
                        </a:rPr>
                        <a:t>1041</a:t>
                      </a:r>
                      <a:endParaRPr lang="fr-FR" sz="700" b="0" dirty="0">
                        <a:solidFill>
                          <a:srgbClr val="C00000"/>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700" b="0" dirty="0">
                          <a:solidFill>
                            <a:srgbClr val="C00000"/>
                          </a:solidFill>
                          <a:effectLst/>
                          <a:latin typeface="Arial" panose="020B0604020202020204" pitchFamily="34" charset="0"/>
                          <a:ea typeface="Calibri" panose="020F0502020204030204" pitchFamily="34" charset="0"/>
                          <a:cs typeface="Arial" panose="020B0604020202020204" pitchFamily="34" charset="0"/>
                        </a:rPr>
                        <a:t>846</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700" b="0" dirty="0">
                          <a:solidFill>
                            <a:srgbClr val="C00000"/>
                          </a:solidFill>
                          <a:effectLst/>
                          <a:latin typeface="Arial" panose="020B0604020202020204" pitchFamily="34" charset="0"/>
                          <a:ea typeface="Calibri" panose="020F0502020204030204" pitchFamily="34" charset="0"/>
                          <a:cs typeface="Arial" panose="020B0604020202020204" pitchFamily="34" charset="0"/>
                        </a:rPr>
                        <a:t>738</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700" b="0" dirty="0">
                          <a:solidFill>
                            <a:srgbClr val="C00000"/>
                          </a:solidFill>
                          <a:effectLst/>
                          <a:latin typeface="Arial" panose="020B0604020202020204" pitchFamily="34" charset="0"/>
                          <a:ea typeface="Calibri" panose="020F0502020204030204" pitchFamily="34" charset="0"/>
                          <a:cs typeface="Arial" panose="020B0604020202020204" pitchFamily="34" charset="0"/>
                        </a:rPr>
                        <a:t>608</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700" b="0" dirty="0">
                          <a:solidFill>
                            <a:srgbClr val="C00000"/>
                          </a:solidFill>
                          <a:effectLst/>
                          <a:latin typeface="Arial" panose="020B0604020202020204" pitchFamily="34" charset="0"/>
                          <a:ea typeface="Calibri" panose="020F0502020204030204" pitchFamily="34" charset="0"/>
                          <a:cs typeface="Arial" panose="020B0604020202020204" pitchFamily="34" charset="0"/>
                        </a:rPr>
                        <a:t>370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700" b="0" dirty="0">
                          <a:solidFill>
                            <a:srgbClr val="C00000"/>
                          </a:solidFill>
                          <a:effectLst/>
                          <a:latin typeface="Arial" panose="020B0604020202020204" pitchFamily="34" charset="0"/>
                          <a:ea typeface="Calibri" panose="020F0502020204030204" pitchFamily="34" charset="0"/>
                          <a:cs typeface="Arial" panose="020B0604020202020204" pitchFamily="34" charset="0"/>
                        </a:rPr>
                        <a:t>102</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956963684"/>
                  </a:ext>
                </a:extLst>
              </a:tr>
            </a:tbl>
          </a:graphicData>
        </a:graphic>
      </p:graphicFrame>
      <p:graphicFrame>
        <p:nvGraphicFramePr>
          <p:cNvPr id="17" name="Chart 47">
            <a:extLst>
              <a:ext uri="{FF2B5EF4-FFF2-40B4-BE49-F238E27FC236}">
                <a16:creationId xmlns:a16="http://schemas.microsoft.com/office/drawing/2014/main" id="{AAF5C795-7F44-4E52-8F28-F269A8A77A1B}"/>
              </a:ext>
            </a:extLst>
          </p:cNvPr>
          <p:cNvGraphicFramePr/>
          <p:nvPr/>
        </p:nvGraphicFramePr>
        <p:xfrm>
          <a:off x="649632" y="1605886"/>
          <a:ext cx="3709186" cy="2296917"/>
        </p:xfrm>
        <a:graphic>
          <a:graphicData uri="http://schemas.openxmlformats.org/drawingml/2006/chart">
            <c:chart xmlns:c="http://schemas.openxmlformats.org/drawingml/2006/chart" xmlns:r="http://schemas.openxmlformats.org/officeDocument/2006/relationships" r:id="rId2"/>
          </a:graphicData>
        </a:graphic>
      </p:graphicFrame>
      <p:sp>
        <p:nvSpPr>
          <p:cNvPr id="18" name="Forme libre 2">
            <a:extLst>
              <a:ext uri="{FF2B5EF4-FFF2-40B4-BE49-F238E27FC236}">
                <a16:creationId xmlns:a16="http://schemas.microsoft.com/office/drawing/2014/main" id="{2723C121-E37E-4D0F-B6F2-3F9FD4C2B17E}"/>
              </a:ext>
            </a:extLst>
          </p:cNvPr>
          <p:cNvSpPr/>
          <p:nvPr/>
        </p:nvSpPr>
        <p:spPr>
          <a:xfrm>
            <a:off x="1261203" y="1749425"/>
            <a:ext cx="2911475" cy="533400"/>
          </a:xfrm>
          <a:custGeom>
            <a:avLst/>
            <a:gdLst>
              <a:gd name="connsiteX0" fmla="*/ 2911475 w 2911475"/>
              <a:gd name="connsiteY0" fmla="*/ 533400 h 533400"/>
              <a:gd name="connsiteX1" fmla="*/ 2879725 w 2911475"/>
              <a:gd name="connsiteY1" fmla="*/ 530225 h 533400"/>
              <a:gd name="connsiteX2" fmla="*/ 2879725 w 2911475"/>
              <a:gd name="connsiteY2" fmla="*/ 530225 h 533400"/>
              <a:gd name="connsiteX3" fmla="*/ 2787650 w 2911475"/>
              <a:gd name="connsiteY3" fmla="*/ 530225 h 533400"/>
              <a:gd name="connsiteX4" fmla="*/ 2765425 w 2911475"/>
              <a:gd name="connsiteY4" fmla="*/ 504825 h 533400"/>
              <a:gd name="connsiteX5" fmla="*/ 2733675 w 2911475"/>
              <a:gd name="connsiteY5" fmla="*/ 498475 h 533400"/>
              <a:gd name="connsiteX6" fmla="*/ 2698750 w 2911475"/>
              <a:gd name="connsiteY6" fmla="*/ 498475 h 533400"/>
              <a:gd name="connsiteX7" fmla="*/ 2578100 w 2911475"/>
              <a:gd name="connsiteY7" fmla="*/ 498475 h 533400"/>
              <a:gd name="connsiteX8" fmla="*/ 2527300 w 2911475"/>
              <a:gd name="connsiteY8" fmla="*/ 485775 h 533400"/>
              <a:gd name="connsiteX9" fmla="*/ 2444750 w 2911475"/>
              <a:gd name="connsiteY9" fmla="*/ 485775 h 533400"/>
              <a:gd name="connsiteX10" fmla="*/ 2416175 w 2911475"/>
              <a:gd name="connsiteY10" fmla="*/ 479425 h 533400"/>
              <a:gd name="connsiteX11" fmla="*/ 2365375 w 2911475"/>
              <a:gd name="connsiteY11" fmla="*/ 479425 h 533400"/>
              <a:gd name="connsiteX12" fmla="*/ 2333625 w 2911475"/>
              <a:gd name="connsiteY12" fmla="*/ 469900 h 533400"/>
              <a:gd name="connsiteX13" fmla="*/ 2235200 w 2911475"/>
              <a:gd name="connsiteY13" fmla="*/ 469900 h 533400"/>
              <a:gd name="connsiteX14" fmla="*/ 2187575 w 2911475"/>
              <a:gd name="connsiteY14" fmla="*/ 457200 h 533400"/>
              <a:gd name="connsiteX15" fmla="*/ 2133600 w 2911475"/>
              <a:gd name="connsiteY15" fmla="*/ 450850 h 533400"/>
              <a:gd name="connsiteX16" fmla="*/ 2085975 w 2911475"/>
              <a:gd name="connsiteY16" fmla="*/ 450850 h 533400"/>
              <a:gd name="connsiteX17" fmla="*/ 2085975 w 2911475"/>
              <a:gd name="connsiteY17" fmla="*/ 450850 h 533400"/>
              <a:gd name="connsiteX18" fmla="*/ 2022475 w 2911475"/>
              <a:gd name="connsiteY18" fmla="*/ 441325 h 533400"/>
              <a:gd name="connsiteX19" fmla="*/ 1974850 w 2911475"/>
              <a:gd name="connsiteY19" fmla="*/ 434975 h 533400"/>
              <a:gd name="connsiteX20" fmla="*/ 1930400 w 2911475"/>
              <a:gd name="connsiteY20" fmla="*/ 431800 h 533400"/>
              <a:gd name="connsiteX21" fmla="*/ 1857375 w 2911475"/>
              <a:gd name="connsiteY21" fmla="*/ 431800 h 533400"/>
              <a:gd name="connsiteX22" fmla="*/ 1803400 w 2911475"/>
              <a:gd name="connsiteY22" fmla="*/ 422275 h 533400"/>
              <a:gd name="connsiteX23" fmla="*/ 1762125 w 2911475"/>
              <a:gd name="connsiteY23" fmla="*/ 422275 h 533400"/>
              <a:gd name="connsiteX24" fmla="*/ 1720850 w 2911475"/>
              <a:gd name="connsiteY24" fmla="*/ 415925 h 533400"/>
              <a:gd name="connsiteX25" fmla="*/ 1660525 w 2911475"/>
              <a:gd name="connsiteY25" fmla="*/ 409575 h 533400"/>
              <a:gd name="connsiteX26" fmla="*/ 1584325 w 2911475"/>
              <a:gd name="connsiteY26" fmla="*/ 400050 h 533400"/>
              <a:gd name="connsiteX27" fmla="*/ 1524000 w 2911475"/>
              <a:gd name="connsiteY27" fmla="*/ 393700 h 533400"/>
              <a:gd name="connsiteX28" fmla="*/ 1495425 w 2911475"/>
              <a:gd name="connsiteY28" fmla="*/ 387350 h 533400"/>
              <a:gd name="connsiteX29" fmla="*/ 1457325 w 2911475"/>
              <a:gd name="connsiteY29" fmla="*/ 387350 h 533400"/>
              <a:gd name="connsiteX30" fmla="*/ 1425575 w 2911475"/>
              <a:gd name="connsiteY30" fmla="*/ 384175 h 533400"/>
              <a:gd name="connsiteX31" fmla="*/ 1397000 w 2911475"/>
              <a:gd name="connsiteY31" fmla="*/ 374650 h 533400"/>
              <a:gd name="connsiteX32" fmla="*/ 1355725 w 2911475"/>
              <a:gd name="connsiteY32" fmla="*/ 374650 h 533400"/>
              <a:gd name="connsiteX33" fmla="*/ 1320800 w 2911475"/>
              <a:gd name="connsiteY33" fmla="*/ 361950 h 533400"/>
              <a:gd name="connsiteX34" fmla="*/ 1279525 w 2911475"/>
              <a:gd name="connsiteY34" fmla="*/ 361950 h 533400"/>
              <a:gd name="connsiteX35" fmla="*/ 1228725 w 2911475"/>
              <a:gd name="connsiteY35" fmla="*/ 355600 h 533400"/>
              <a:gd name="connsiteX36" fmla="*/ 1171575 w 2911475"/>
              <a:gd name="connsiteY36" fmla="*/ 336550 h 533400"/>
              <a:gd name="connsiteX37" fmla="*/ 1114425 w 2911475"/>
              <a:gd name="connsiteY37" fmla="*/ 336550 h 533400"/>
              <a:gd name="connsiteX38" fmla="*/ 1054100 w 2911475"/>
              <a:gd name="connsiteY38" fmla="*/ 320675 h 533400"/>
              <a:gd name="connsiteX39" fmla="*/ 987425 w 2911475"/>
              <a:gd name="connsiteY39" fmla="*/ 298450 h 533400"/>
              <a:gd name="connsiteX40" fmla="*/ 949325 w 2911475"/>
              <a:gd name="connsiteY40" fmla="*/ 288925 h 533400"/>
              <a:gd name="connsiteX41" fmla="*/ 914400 w 2911475"/>
              <a:gd name="connsiteY41" fmla="*/ 285750 h 533400"/>
              <a:gd name="connsiteX42" fmla="*/ 819150 w 2911475"/>
              <a:gd name="connsiteY42" fmla="*/ 254000 h 533400"/>
              <a:gd name="connsiteX43" fmla="*/ 768350 w 2911475"/>
              <a:gd name="connsiteY43" fmla="*/ 247650 h 533400"/>
              <a:gd name="connsiteX44" fmla="*/ 701675 w 2911475"/>
              <a:gd name="connsiteY44" fmla="*/ 215900 h 533400"/>
              <a:gd name="connsiteX45" fmla="*/ 641350 w 2911475"/>
              <a:gd name="connsiteY45" fmla="*/ 196850 h 533400"/>
              <a:gd name="connsiteX46" fmla="*/ 612775 w 2911475"/>
              <a:gd name="connsiteY46" fmla="*/ 190500 h 533400"/>
              <a:gd name="connsiteX47" fmla="*/ 565150 w 2911475"/>
              <a:gd name="connsiteY47" fmla="*/ 171450 h 533400"/>
              <a:gd name="connsiteX48" fmla="*/ 536575 w 2911475"/>
              <a:gd name="connsiteY48" fmla="*/ 177800 h 533400"/>
              <a:gd name="connsiteX49" fmla="*/ 511175 w 2911475"/>
              <a:gd name="connsiteY49" fmla="*/ 155575 h 533400"/>
              <a:gd name="connsiteX50" fmla="*/ 476250 w 2911475"/>
              <a:gd name="connsiteY50" fmla="*/ 142875 h 533400"/>
              <a:gd name="connsiteX51" fmla="*/ 450850 w 2911475"/>
              <a:gd name="connsiteY51" fmla="*/ 123825 h 533400"/>
              <a:gd name="connsiteX52" fmla="*/ 361950 w 2911475"/>
              <a:gd name="connsiteY52" fmla="*/ 82550 h 533400"/>
              <a:gd name="connsiteX53" fmla="*/ 304800 w 2911475"/>
              <a:gd name="connsiteY53" fmla="*/ 60325 h 533400"/>
              <a:gd name="connsiteX54" fmla="*/ 266700 w 2911475"/>
              <a:gd name="connsiteY54" fmla="*/ 44450 h 533400"/>
              <a:gd name="connsiteX55" fmla="*/ 212725 w 2911475"/>
              <a:gd name="connsiteY55" fmla="*/ 22225 h 533400"/>
              <a:gd name="connsiteX56" fmla="*/ 152400 w 2911475"/>
              <a:gd name="connsiteY56" fmla="*/ 19050 h 533400"/>
              <a:gd name="connsiteX57" fmla="*/ 76200 w 2911475"/>
              <a:gd name="connsiteY57" fmla="*/ 6350 h 533400"/>
              <a:gd name="connsiteX58" fmla="*/ 0 w 2911475"/>
              <a:gd name="connsiteY58" fmla="*/ 0 h 53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911475" h="533400">
                <a:moveTo>
                  <a:pt x="2911475" y="533400"/>
                </a:moveTo>
                <a:lnTo>
                  <a:pt x="2879725" y="530225"/>
                </a:lnTo>
                <a:lnTo>
                  <a:pt x="2879725" y="530225"/>
                </a:lnTo>
                <a:lnTo>
                  <a:pt x="2787650" y="530225"/>
                </a:lnTo>
                <a:lnTo>
                  <a:pt x="2765425" y="504825"/>
                </a:lnTo>
                <a:lnTo>
                  <a:pt x="2733675" y="498475"/>
                </a:lnTo>
                <a:lnTo>
                  <a:pt x="2698750" y="498475"/>
                </a:lnTo>
                <a:lnTo>
                  <a:pt x="2578100" y="498475"/>
                </a:lnTo>
                <a:lnTo>
                  <a:pt x="2527300" y="485775"/>
                </a:lnTo>
                <a:lnTo>
                  <a:pt x="2444750" y="485775"/>
                </a:lnTo>
                <a:lnTo>
                  <a:pt x="2416175" y="479425"/>
                </a:lnTo>
                <a:lnTo>
                  <a:pt x="2365375" y="479425"/>
                </a:lnTo>
                <a:lnTo>
                  <a:pt x="2333625" y="469900"/>
                </a:lnTo>
                <a:lnTo>
                  <a:pt x="2235200" y="469900"/>
                </a:lnTo>
                <a:lnTo>
                  <a:pt x="2187575" y="457200"/>
                </a:lnTo>
                <a:lnTo>
                  <a:pt x="2133600" y="450850"/>
                </a:lnTo>
                <a:lnTo>
                  <a:pt x="2085975" y="450850"/>
                </a:lnTo>
                <a:lnTo>
                  <a:pt x="2085975" y="450850"/>
                </a:lnTo>
                <a:lnTo>
                  <a:pt x="2022475" y="441325"/>
                </a:lnTo>
                <a:lnTo>
                  <a:pt x="1974850" y="434975"/>
                </a:lnTo>
                <a:lnTo>
                  <a:pt x="1930400" y="431800"/>
                </a:lnTo>
                <a:lnTo>
                  <a:pt x="1857375" y="431800"/>
                </a:lnTo>
                <a:lnTo>
                  <a:pt x="1803400" y="422275"/>
                </a:lnTo>
                <a:lnTo>
                  <a:pt x="1762125" y="422275"/>
                </a:lnTo>
                <a:lnTo>
                  <a:pt x="1720850" y="415925"/>
                </a:lnTo>
                <a:lnTo>
                  <a:pt x="1660525" y="409575"/>
                </a:lnTo>
                <a:lnTo>
                  <a:pt x="1584325" y="400050"/>
                </a:lnTo>
                <a:lnTo>
                  <a:pt x="1524000" y="393700"/>
                </a:lnTo>
                <a:lnTo>
                  <a:pt x="1495425" y="387350"/>
                </a:lnTo>
                <a:lnTo>
                  <a:pt x="1457325" y="387350"/>
                </a:lnTo>
                <a:lnTo>
                  <a:pt x="1425575" y="384175"/>
                </a:lnTo>
                <a:lnTo>
                  <a:pt x="1397000" y="374650"/>
                </a:lnTo>
                <a:lnTo>
                  <a:pt x="1355725" y="374650"/>
                </a:lnTo>
                <a:lnTo>
                  <a:pt x="1320800" y="361950"/>
                </a:lnTo>
                <a:lnTo>
                  <a:pt x="1279525" y="361950"/>
                </a:lnTo>
                <a:lnTo>
                  <a:pt x="1228725" y="355600"/>
                </a:lnTo>
                <a:lnTo>
                  <a:pt x="1171575" y="336550"/>
                </a:lnTo>
                <a:lnTo>
                  <a:pt x="1114425" y="336550"/>
                </a:lnTo>
                <a:lnTo>
                  <a:pt x="1054100" y="320675"/>
                </a:lnTo>
                <a:lnTo>
                  <a:pt x="987425" y="298450"/>
                </a:lnTo>
                <a:lnTo>
                  <a:pt x="949325" y="288925"/>
                </a:lnTo>
                <a:lnTo>
                  <a:pt x="914400" y="285750"/>
                </a:lnTo>
                <a:lnTo>
                  <a:pt x="819150" y="254000"/>
                </a:lnTo>
                <a:lnTo>
                  <a:pt x="768350" y="247650"/>
                </a:lnTo>
                <a:lnTo>
                  <a:pt x="701675" y="215900"/>
                </a:lnTo>
                <a:lnTo>
                  <a:pt x="641350" y="196850"/>
                </a:lnTo>
                <a:lnTo>
                  <a:pt x="612775" y="190500"/>
                </a:lnTo>
                <a:lnTo>
                  <a:pt x="565150" y="171450"/>
                </a:lnTo>
                <a:lnTo>
                  <a:pt x="536575" y="177800"/>
                </a:lnTo>
                <a:lnTo>
                  <a:pt x="511175" y="155575"/>
                </a:lnTo>
                <a:lnTo>
                  <a:pt x="476250" y="142875"/>
                </a:lnTo>
                <a:lnTo>
                  <a:pt x="450850" y="123825"/>
                </a:lnTo>
                <a:lnTo>
                  <a:pt x="361950" y="82550"/>
                </a:lnTo>
                <a:lnTo>
                  <a:pt x="304800" y="60325"/>
                </a:lnTo>
                <a:lnTo>
                  <a:pt x="266700" y="44450"/>
                </a:lnTo>
                <a:lnTo>
                  <a:pt x="212725" y="22225"/>
                </a:lnTo>
                <a:lnTo>
                  <a:pt x="152400" y="19050"/>
                </a:lnTo>
                <a:lnTo>
                  <a:pt x="76200" y="6350"/>
                </a:lnTo>
                <a:lnTo>
                  <a:pt x="0" y="0"/>
                </a:lnTo>
              </a:path>
            </a:pathLst>
          </a:cu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Forme libre 3">
            <a:extLst>
              <a:ext uri="{FF2B5EF4-FFF2-40B4-BE49-F238E27FC236}">
                <a16:creationId xmlns:a16="http://schemas.microsoft.com/office/drawing/2014/main" id="{E94E9C15-4D4F-4C93-966F-94ACA12BBD41}"/>
              </a:ext>
            </a:extLst>
          </p:cNvPr>
          <p:cNvSpPr/>
          <p:nvPr/>
        </p:nvSpPr>
        <p:spPr>
          <a:xfrm>
            <a:off x="1258028" y="1749425"/>
            <a:ext cx="2911475" cy="565150"/>
          </a:xfrm>
          <a:custGeom>
            <a:avLst/>
            <a:gdLst>
              <a:gd name="connsiteX0" fmla="*/ 2911475 w 2911475"/>
              <a:gd name="connsiteY0" fmla="*/ 565150 h 565150"/>
              <a:gd name="connsiteX1" fmla="*/ 2841625 w 2911475"/>
              <a:gd name="connsiteY1" fmla="*/ 565150 h 565150"/>
              <a:gd name="connsiteX2" fmla="*/ 2806700 w 2911475"/>
              <a:gd name="connsiteY2" fmla="*/ 558800 h 565150"/>
              <a:gd name="connsiteX3" fmla="*/ 2774950 w 2911475"/>
              <a:gd name="connsiteY3" fmla="*/ 549275 h 565150"/>
              <a:gd name="connsiteX4" fmla="*/ 2740025 w 2911475"/>
              <a:gd name="connsiteY4" fmla="*/ 539750 h 565150"/>
              <a:gd name="connsiteX5" fmla="*/ 2695575 w 2911475"/>
              <a:gd name="connsiteY5" fmla="*/ 539750 h 565150"/>
              <a:gd name="connsiteX6" fmla="*/ 2641600 w 2911475"/>
              <a:gd name="connsiteY6" fmla="*/ 533400 h 565150"/>
              <a:gd name="connsiteX7" fmla="*/ 2603500 w 2911475"/>
              <a:gd name="connsiteY7" fmla="*/ 533400 h 565150"/>
              <a:gd name="connsiteX8" fmla="*/ 2565400 w 2911475"/>
              <a:gd name="connsiteY8" fmla="*/ 527050 h 565150"/>
              <a:gd name="connsiteX9" fmla="*/ 2428875 w 2911475"/>
              <a:gd name="connsiteY9" fmla="*/ 527050 h 565150"/>
              <a:gd name="connsiteX10" fmla="*/ 2384425 w 2911475"/>
              <a:gd name="connsiteY10" fmla="*/ 527050 h 565150"/>
              <a:gd name="connsiteX11" fmla="*/ 2286000 w 2911475"/>
              <a:gd name="connsiteY11" fmla="*/ 527050 h 565150"/>
              <a:gd name="connsiteX12" fmla="*/ 2266950 w 2911475"/>
              <a:gd name="connsiteY12" fmla="*/ 514350 h 565150"/>
              <a:gd name="connsiteX13" fmla="*/ 2235200 w 2911475"/>
              <a:gd name="connsiteY13" fmla="*/ 508000 h 565150"/>
              <a:gd name="connsiteX14" fmla="*/ 2174875 w 2911475"/>
              <a:gd name="connsiteY14" fmla="*/ 492125 h 565150"/>
              <a:gd name="connsiteX15" fmla="*/ 2060575 w 2911475"/>
              <a:gd name="connsiteY15" fmla="*/ 492125 h 565150"/>
              <a:gd name="connsiteX16" fmla="*/ 2019300 w 2911475"/>
              <a:gd name="connsiteY16" fmla="*/ 488950 h 565150"/>
              <a:gd name="connsiteX17" fmla="*/ 1974850 w 2911475"/>
              <a:gd name="connsiteY17" fmla="*/ 473075 h 565150"/>
              <a:gd name="connsiteX18" fmla="*/ 1851025 w 2911475"/>
              <a:gd name="connsiteY18" fmla="*/ 473075 h 565150"/>
              <a:gd name="connsiteX19" fmla="*/ 1800225 w 2911475"/>
              <a:gd name="connsiteY19" fmla="*/ 463550 h 565150"/>
              <a:gd name="connsiteX20" fmla="*/ 1758950 w 2911475"/>
              <a:gd name="connsiteY20" fmla="*/ 457200 h 565150"/>
              <a:gd name="connsiteX21" fmla="*/ 1635125 w 2911475"/>
              <a:gd name="connsiteY21" fmla="*/ 457200 h 565150"/>
              <a:gd name="connsiteX22" fmla="*/ 1616075 w 2911475"/>
              <a:gd name="connsiteY22" fmla="*/ 450850 h 565150"/>
              <a:gd name="connsiteX23" fmla="*/ 1524000 w 2911475"/>
              <a:gd name="connsiteY23" fmla="*/ 450850 h 565150"/>
              <a:gd name="connsiteX24" fmla="*/ 1470025 w 2911475"/>
              <a:gd name="connsiteY24" fmla="*/ 434975 h 565150"/>
              <a:gd name="connsiteX25" fmla="*/ 1377950 w 2911475"/>
              <a:gd name="connsiteY25" fmla="*/ 425450 h 565150"/>
              <a:gd name="connsiteX26" fmla="*/ 1327150 w 2911475"/>
              <a:gd name="connsiteY26" fmla="*/ 415925 h 565150"/>
              <a:gd name="connsiteX27" fmla="*/ 1285875 w 2911475"/>
              <a:gd name="connsiteY27" fmla="*/ 415925 h 565150"/>
              <a:gd name="connsiteX28" fmla="*/ 1203325 w 2911475"/>
              <a:gd name="connsiteY28" fmla="*/ 400050 h 565150"/>
              <a:gd name="connsiteX29" fmla="*/ 1143000 w 2911475"/>
              <a:gd name="connsiteY29" fmla="*/ 384175 h 565150"/>
              <a:gd name="connsiteX30" fmla="*/ 1047750 w 2911475"/>
              <a:gd name="connsiteY30" fmla="*/ 368300 h 565150"/>
              <a:gd name="connsiteX31" fmla="*/ 952500 w 2911475"/>
              <a:gd name="connsiteY31" fmla="*/ 330200 h 565150"/>
              <a:gd name="connsiteX32" fmla="*/ 920750 w 2911475"/>
              <a:gd name="connsiteY32" fmla="*/ 330200 h 565150"/>
              <a:gd name="connsiteX33" fmla="*/ 860425 w 2911475"/>
              <a:gd name="connsiteY33" fmla="*/ 314325 h 565150"/>
              <a:gd name="connsiteX34" fmla="*/ 806450 w 2911475"/>
              <a:gd name="connsiteY34" fmla="*/ 292100 h 565150"/>
              <a:gd name="connsiteX35" fmla="*/ 774700 w 2911475"/>
              <a:gd name="connsiteY35" fmla="*/ 288925 h 565150"/>
              <a:gd name="connsiteX36" fmla="*/ 742950 w 2911475"/>
              <a:gd name="connsiteY36" fmla="*/ 263525 h 565150"/>
              <a:gd name="connsiteX37" fmla="*/ 682625 w 2911475"/>
              <a:gd name="connsiteY37" fmla="*/ 250825 h 565150"/>
              <a:gd name="connsiteX38" fmla="*/ 622300 w 2911475"/>
              <a:gd name="connsiteY38" fmla="*/ 212725 h 565150"/>
              <a:gd name="connsiteX39" fmla="*/ 546100 w 2911475"/>
              <a:gd name="connsiteY39" fmla="*/ 174625 h 565150"/>
              <a:gd name="connsiteX40" fmla="*/ 498475 w 2911475"/>
              <a:gd name="connsiteY40" fmla="*/ 155575 h 565150"/>
              <a:gd name="connsiteX41" fmla="*/ 466725 w 2911475"/>
              <a:gd name="connsiteY41" fmla="*/ 127000 h 565150"/>
              <a:gd name="connsiteX42" fmla="*/ 396875 w 2911475"/>
              <a:gd name="connsiteY42" fmla="*/ 101600 h 565150"/>
              <a:gd name="connsiteX43" fmla="*/ 333375 w 2911475"/>
              <a:gd name="connsiteY43" fmla="*/ 85725 h 565150"/>
              <a:gd name="connsiteX44" fmla="*/ 285750 w 2911475"/>
              <a:gd name="connsiteY44" fmla="*/ 76200 h 565150"/>
              <a:gd name="connsiteX45" fmla="*/ 196850 w 2911475"/>
              <a:gd name="connsiteY45" fmla="*/ 25400 h 565150"/>
              <a:gd name="connsiteX46" fmla="*/ 127000 w 2911475"/>
              <a:gd name="connsiteY46" fmla="*/ 12700 h 565150"/>
              <a:gd name="connsiteX47" fmla="*/ 66675 w 2911475"/>
              <a:gd name="connsiteY47" fmla="*/ 12700 h 565150"/>
              <a:gd name="connsiteX48" fmla="*/ 0 w 2911475"/>
              <a:gd name="connsiteY48" fmla="*/ 0 h 565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911475" h="565150">
                <a:moveTo>
                  <a:pt x="2911475" y="565150"/>
                </a:moveTo>
                <a:lnTo>
                  <a:pt x="2841625" y="565150"/>
                </a:lnTo>
                <a:lnTo>
                  <a:pt x="2806700" y="558800"/>
                </a:lnTo>
                <a:lnTo>
                  <a:pt x="2774950" y="549275"/>
                </a:lnTo>
                <a:lnTo>
                  <a:pt x="2740025" y="539750"/>
                </a:lnTo>
                <a:lnTo>
                  <a:pt x="2695575" y="539750"/>
                </a:lnTo>
                <a:lnTo>
                  <a:pt x="2641600" y="533400"/>
                </a:lnTo>
                <a:lnTo>
                  <a:pt x="2603500" y="533400"/>
                </a:lnTo>
                <a:lnTo>
                  <a:pt x="2565400" y="527050"/>
                </a:lnTo>
                <a:lnTo>
                  <a:pt x="2428875" y="527050"/>
                </a:lnTo>
                <a:lnTo>
                  <a:pt x="2384425" y="527050"/>
                </a:lnTo>
                <a:lnTo>
                  <a:pt x="2286000" y="527050"/>
                </a:lnTo>
                <a:lnTo>
                  <a:pt x="2266950" y="514350"/>
                </a:lnTo>
                <a:lnTo>
                  <a:pt x="2235200" y="508000"/>
                </a:lnTo>
                <a:lnTo>
                  <a:pt x="2174875" y="492125"/>
                </a:lnTo>
                <a:lnTo>
                  <a:pt x="2060575" y="492125"/>
                </a:lnTo>
                <a:lnTo>
                  <a:pt x="2019300" y="488950"/>
                </a:lnTo>
                <a:lnTo>
                  <a:pt x="1974850" y="473075"/>
                </a:lnTo>
                <a:lnTo>
                  <a:pt x="1851025" y="473075"/>
                </a:lnTo>
                <a:lnTo>
                  <a:pt x="1800225" y="463550"/>
                </a:lnTo>
                <a:lnTo>
                  <a:pt x="1758950" y="457200"/>
                </a:lnTo>
                <a:lnTo>
                  <a:pt x="1635125" y="457200"/>
                </a:lnTo>
                <a:lnTo>
                  <a:pt x="1616075" y="450850"/>
                </a:lnTo>
                <a:lnTo>
                  <a:pt x="1524000" y="450850"/>
                </a:lnTo>
                <a:lnTo>
                  <a:pt x="1470025" y="434975"/>
                </a:lnTo>
                <a:lnTo>
                  <a:pt x="1377950" y="425450"/>
                </a:lnTo>
                <a:lnTo>
                  <a:pt x="1327150" y="415925"/>
                </a:lnTo>
                <a:lnTo>
                  <a:pt x="1285875" y="415925"/>
                </a:lnTo>
                <a:lnTo>
                  <a:pt x="1203325" y="400050"/>
                </a:lnTo>
                <a:lnTo>
                  <a:pt x="1143000" y="384175"/>
                </a:lnTo>
                <a:lnTo>
                  <a:pt x="1047750" y="368300"/>
                </a:lnTo>
                <a:lnTo>
                  <a:pt x="952500" y="330200"/>
                </a:lnTo>
                <a:lnTo>
                  <a:pt x="920750" y="330200"/>
                </a:lnTo>
                <a:lnTo>
                  <a:pt x="860425" y="314325"/>
                </a:lnTo>
                <a:lnTo>
                  <a:pt x="806450" y="292100"/>
                </a:lnTo>
                <a:lnTo>
                  <a:pt x="774700" y="288925"/>
                </a:lnTo>
                <a:lnTo>
                  <a:pt x="742950" y="263525"/>
                </a:lnTo>
                <a:lnTo>
                  <a:pt x="682625" y="250825"/>
                </a:lnTo>
                <a:lnTo>
                  <a:pt x="622300" y="212725"/>
                </a:lnTo>
                <a:lnTo>
                  <a:pt x="546100" y="174625"/>
                </a:lnTo>
                <a:lnTo>
                  <a:pt x="498475" y="155575"/>
                </a:lnTo>
                <a:lnTo>
                  <a:pt x="466725" y="127000"/>
                </a:lnTo>
                <a:lnTo>
                  <a:pt x="396875" y="101600"/>
                </a:lnTo>
                <a:lnTo>
                  <a:pt x="333375" y="85725"/>
                </a:lnTo>
                <a:lnTo>
                  <a:pt x="285750" y="76200"/>
                </a:lnTo>
                <a:lnTo>
                  <a:pt x="196850" y="25400"/>
                </a:lnTo>
                <a:lnTo>
                  <a:pt x="127000" y="12700"/>
                </a:lnTo>
                <a:lnTo>
                  <a:pt x="66675" y="12700"/>
                </a:lnTo>
                <a:lnTo>
                  <a:pt x="0" y="0"/>
                </a:lnTo>
              </a:path>
            </a:pathLst>
          </a:cu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0" name="Tableau 19">
            <a:extLst>
              <a:ext uri="{FF2B5EF4-FFF2-40B4-BE49-F238E27FC236}">
                <a16:creationId xmlns:a16="http://schemas.microsoft.com/office/drawing/2014/main" id="{460584A2-C36C-4078-BA1C-DE4A10E72EFC}"/>
              </a:ext>
            </a:extLst>
          </p:cNvPr>
          <p:cNvGraphicFramePr>
            <a:graphicFrameLocks noGrp="1"/>
          </p:cNvGraphicFramePr>
          <p:nvPr/>
        </p:nvGraphicFramePr>
        <p:xfrm>
          <a:off x="1342105" y="2671450"/>
          <a:ext cx="2731818" cy="539109"/>
        </p:xfrm>
        <a:graphic>
          <a:graphicData uri="http://schemas.openxmlformats.org/drawingml/2006/table">
            <a:tbl>
              <a:tblPr firstRow="1" bandRow="1">
                <a:tableStyleId>{7DF18680-E054-41AD-8BC1-D1AEF772440D}</a:tableStyleId>
              </a:tblPr>
              <a:tblGrid>
                <a:gridCol w="537894">
                  <a:extLst>
                    <a:ext uri="{9D8B030D-6E8A-4147-A177-3AD203B41FA5}">
                      <a16:colId xmlns:a16="http://schemas.microsoft.com/office/drawing/2014/main" val="20000"/>
                    </a:ext>
                  </a:extLst>
                </a:gridCol>
                <a:gridCol w="603250">
                  <a:extLst>
                    <a:ext uri="{9D8B030D-6E8A-4147-A177-3AD203B41FA5}">
                      <a16:colId xmlns:a16="http://schemas.microsoft.com/office/drawing/2014/main" val="890811275"/>
                    </a:ext>
                  </a:extLst>
                </a:gridCol>
                <a:gridCol w="774700">
                  <a:extLst>
                    <a:ext uri="{9D8B030D-6E8A-4147-A177-3AD203B41FA5}">
                      <a16:colId xmlns:a16="http://schemas.microsoft.com/office/drawing/2014/main" val="402181230"/>
                    </a:ext>
                  </a:extLst>
                </a:gridCol>
                <a:gridCol w="815974">
                  <a:extLst>
                    <a:ext uri="{9D8B030D-6E8A-4147-A177-3AD203B41FA5}">
                      <a16:colId xmlns:a16="http://schemas.microsoft.com/office/drawing/2014/main" val="20001"/>
                    </a:ext>
                  </a:extLst>
                </a:gridCol>
              </a:tblGrid>
              <a:tr h="0">
                <a:tc>
                  <a:txBody>
                    <a:bodyPr/>
                    <a:lstStyle/>
                    <a:p>
                      <a:r>
                        <a:rPr lang="fr-FR" sz="800" b="1" dirty="0">
                          <a:solidFill>
                            <a:schemeClr val="bg1"/>
                          </a:solidFill>
                        </a:rPr>
                        <a:t>Oral agent</a:t>
                      </a:r>
                    </a:p>
                  </a:txBody>
                  <a:tcPr marL="36000" marR="36000" marT="36000" marB="36000" anchor="ctr"/>
                </a:tc>
                <a:tc>
                  <a:txBody>
                    <a:bodyPr/>
                    <a:lstStyle/>
                    <a:p>
                      <a:r>
                        <a:rPr lang="fr-FR" sz="800" b="1" dirty="0">
                          <a:solidFill>
                            <a:schemeClr val="bg1"/>
                          </a:solidFill>
                        </a:rPr>
                        <a:t>Events/total </a:t>
                      </a:r>
                    </a:p>
                  </a:txBody>
                  <a:tcPr marL="36000" marR="36000" marT="36000" marB="36000" anchor="ctr"/>
                </a:tc>
                <a:tc>
                  <a:txBody>
                    <a:bodyPr/>
                    <a:lstStyle/>
                    <a:p>
                      <a:r>
                        <a:rPr lang="fr-FR" sz="800" b="1" dirty="0">
                          <a:solidFill>
                            <a:schemeClr val="bg1"/>
                          </a:solidFill>
                        </a:rPr>
                        <a:t>HR (95% CI)</a:t>
                      </a:r>
                    </a:p>
                  </a:txBody>
                  <a:tcPr marL="36000" marR="36000" marT="36000" marB="36000" anchor="ctr"/>
                </a:tc>
                <a:tc>
                  <a:txBody>
                    <a:bodyPr/>
                    <a:lstStyle/>
                    <a:p>
                      <a:pPr marL="0" marR="0" algn="ctr">
                        <a:lnSpc>
                          <a:spcPts val="660"/>
                        </a:lnSpc>
                        <a:spcBef>
                          <a:spcPts val="0"/>
                        </a:spcBef>
                        <a:spcAft>
                          <a:spcPts val="0"/>
                        </a:spcAft>
                      </a:pPr>
                      <a:r>
                        <a:rPr lang="en-US" sz="800" b="1" dirty="0">
                          <a:solidFill>
                            <a:schemeClr val="bg1">
                              <a:lumMod val="95000"/>
                            </a:schemeClr>
                          </a:solidFill>
                          <a:effectLst/>
                        </a:rPr>
                        <a:t>3 year</a:t>
                      </a:r>
                    </a:p>
                    <a:p>
                      <a:pPr marL="0" marR="0" algn="ctr">
                        <a:lnSpc>
                          <a:spcPts val="660"/>
                        </a:lnSpc>
                        <a:spcBef>
                          <a:spcPts val="0"/>
                        </a:spcBef>
                        <a:spcAft>
                          <a:spcPts val="0"/>
                        </a:spcAft>
                      </a:pPr>
                      <a:r>
                        <a:rPr lang="en-US" sz="800" b="1" dirty="0">
                          <a:solidFill>
                            <a:schemeClr val="bg1">
                              <a:lumMod val="95000"/>
                            </a:schemeClr>
                          </a:solidFill>
                          <a:effectLst/>
                        </a:rPr>
                        <a:t>DFS (95% CI)</a:t>
                      </a:r>
                      <a:endParaRPr lang="en-US" sz="800" b="1" dirty="0">
                        <a:solidFill>
                          <a:schemeClr val="bg1">
                            <a:lumMod val="95000"/>
                          </a:schemeClr>
                        </a:solidFill>
                        <a:effectLst/>
                        <a:latin typeface="Calibri" panose="020F0502020204030204" pitchFamily="34" charset="0"/>
                        <a:ea typeface="Times New Roman"/>
                        <a:cs typeface="Calibri" panose="020F0502020204030204" pitchFamily="34" charset="0"/>
                      </a:endParaRPr>
                    </a:p>
                  </a:txBody>
                  <a:tcPr marL="36000" marR="36000" marT="36000" marB="36000" anchor="ctr"/>
                </a:tc>
                <a:extLst>
                  <a:ext uri="{0D108BD9-81ED-4DB2-BD59-A6C34878D82A}">
                    <a16:rowId xmlns:a16="http://schemas.microsoft.com/office/drawing/2014/main" val="10000"/>
                  </a:ext>
                </a:extLst>
              </a:tr>
              <a:tr h="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800" b="1" dirty="0" err="1">
                          <a:solidFill>
                            <a:schemeClr val="bg1"/>
                          </a:solidFill>
                        </a:rPr>
                        <a:t>Celecoxib</a:t>
                      </a:r>
                      <a:endParaRPr lang="fr-FR" sz="800" b="1" dirty="0">
                        <a:solidFill>
                          <a:schemeClr val="bg1"/>
                        </a:solidFill>
                      </a:endParaRPr>
                    </a:p>
                  </a:txBody>
                  <a:tcPr marL="18000" marR="18000" marT="18000" marB="18000" anchor="ctr">
                    <a:solidFill>
                      <a:srgbClr val="C00000"/>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800" b="0" dirty="0">
                          <a:solidFill>
                            <a:schemeClr val="tx1">
                              <a:lumMod val="75000"/>
                              <a:lumOff val="25000"/>
                            </a:schemeClr>
                          </a:solidFill>
                        </a:rPr>
                        <a:t>326/1265</a:t>
                      </a:r>
                    </a:p>
                  </a:txBody>
                  <a:tcPr marL="18000" marR="18000" marT="18000" marB="18000"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800" b="0" dirty="0">
                          <a:solidFill>
                            <a:schemeClr val="tx1">
                              <a:lumMod val="75000"/>
                              <a:lumOff val="25000"/>
                            </a:schemeClr>
                          </a:solidFill>
                        </a:rPr>
                        <a:t>0,90 (0,77-1,04)</a:t>
                      </a:r>
                    </a:p>
                  </a:txBody>
                  <a:tcPr marL="18000" marR="18000" marT="18000" marB="18000" anchor="ctr"/>
                </a:tc>
                <a:tc>
                  <a:txBody>
                    <a:bodyPr/>
                    <a:lstStyle/>
                    <a:p>
                      <a:pPr marL="0" marR="0" indent="0" algn="ctr" defTabSz="914400" rtl="0" eaLnBrk="1" fontAlgn="auto" latinLnBrk="0" hangingPunct="1">
                        <a:lnSpc>
                          <a:spcPct val="100000"/>
                        </a:lnSpc>
                        <a:spcBef>
                          <a:spcPts val="0"/>
                        </a:spcBef>
                        <a:spcAft>
                          <a:spcPts val="0"/>
                        </a:spcAft>
                        <a:buClr>
                          <a:schemeClr val="accent2"/>
                        </a:buClr>
                        <a:buSzTx/>
                        <a:buFont typeface="Calibri" panose="020F0502020204030204" pitchFamily="34" charset="0"/>
                        <a:buNone/>
                        <a:tabLst/>
                        <a:defRPr/>
                      </a:pPr>
                      <a:r>
                        <a:rPr lang="fr-FR" sz="800" b="0" dirty="0">
                          <a:solidFill>
                            <a:schemeClr val="tx1">
                              <a:lumMod val="75000"/>
                              <a:lumOff val="25000"/>
                            </a:schemeClr>
                          </a:solidFill>
                        </a:rPr>
                        <a:t>76,3 (73,8-78,8%)</a:t>
                      </a:r>
                    </a:p>
                  </a:txBody>
                  <a:tcPr marL="18000" marR="18000" marT="18000" marB="18000" anchor="ctr"/>
                </a:tc>
                <a:extLst>
                  <a:ext uri="{0D108BD9-81ED-4DB2-BD59-A6C34878D82A}">
                    <a16:rowId xmlns:a16="http://schemas.microsoft.com/office/drawing/2014/main" val="10001"/>
                  </a:ext>
                </a:extLst>
              </a:tr>
              <a:tr h="126817">
                <a:tc>
                  <a:txBody>
                    <a:bodyPr/>
                    <a:lstStyle/>
                    <a:p>
                      <a:pPr marL="0" marR="0" indent="0" algn="l">
                        <a:lnSpc>
                          <a:spcPct val="100000"/>
                        </a:lnSpc>
                        <a:spcBef>
                          <a:spcPts val="0"/>
                        </a:spcBef>
                        <a:spcAft>
                          <a:spcPts val="0"/>
                        </a:spcAft>
                      </a:pPr>
                      <a:r>
                        <a:rPr lang="en-US" sz="800" b="1" dirty="0">
                          <a:solidFill>
                            <a:schemeClr val="bg1"/>
                          </a:solidFill>
                          <a:effectLst/>
                        </a:rPr>
                        <a:t>Placebo</a:t>
                      </a:r>
                      <a:endParaRPr lang="en-US" sz="800" b="1" dirty="0">
                        <a:solidFill>
                          <a:schemeClr val="bg1"/>
                        </a:solidFill>
                        <a:effectLst/>
                        <a:latin typeface="Calibri" panose="020F0502020204030204" pitchFamily="34" charset="0"/>
                        <a:ea typeface="Times New Roman"/>
                        <a:cs typeface="Calibri" panose="020F0502020204030204" pitchFamily="34" charset="0"/>
                      </a:endParaRPr>
                    </a:p>
                  </a:txBody>
                  <a:tcPr marL="36000" marR="0" marT="0" marB="0" anchor="ctr">
                    <a:solidFill>
                      <a:schemeClr val="accent1"/>
                    </a:solidFill>
                  </a:tcPr>
                </a:tc>
                <a:tc>
                  <a:txBody>
                    <a:bodyPr/>
                    <a:lstStyle/>
                    <a:p>
                      <a:pPr marL="0" marR="0" indent="0" algn="l">
                        <a:lnSpc>
                          <a:spcPct val="100000"/>
                        </a:lnSpc>
                        <a:spcBef>
                          <a:spcPts val="0"/>
                        </a:spcBef>
                        <a:spcAft>
                          <a:spcPts val="0"/>
                        </a:spcAft>
                      </a:pPr>
                      <a:r>
                        <a:rPr lang="en-US" sz="800" b="0" dirty="0">
                          <a:solidFill>
                            <a:schemeClr val="tx1">
                              <a:lumMod val="75000"/>
                              <a:lumOff val="25000"/>
                            </a:schemeClr>
                          </a:solidFill>
                          <a:effectLst/>
                        </a:rPr>
                        <a:t>352/1261</a:t>
                      </a:r>
                      <a:endParaRPr lang="en-US" sz="800" b="0" dirty="0">
                        <a:solidFill>
                          <a:schemeClr val="tx1">
                            <a:lumMod val="75000"/>
                            <a:lumOff val="25000"/>
                          </a:schemeClr>
                        </a:solidFill>
                        <a:effectLst/>
                        <a:latin typeface="Calibri" panose="020F0502020204030204" pitchFamily="34" charset="0"/>
                        <a:ea typeface="Times New Roman"/>
                        <a:cs typeface="Calibri" panose="020F0502020204030204" pitchFamily="34" charset="0"/>
                      </a:endParaRPr>
                    </a:p>
                  </a:txBody>
                  <a:tcPr marL="36000" marR="0" marT="0" marB="0" anchor="ctr"/>
                </a:tc>
                <a:tc>
                  <a:txBody>
                    <a:bodyPr/>
                    <a:lstStyle/>
                    <a:p>
                      <a:pPr marL="0" marR="0" indent="0" algn="l">
                        <a:lnSpc>
                          <a:spcPct val="100000"/>
                        </a:lnSpc>
                        <a:spcBef>
                          <a:spcPts val="0"/>
                        </a:spcBef>
                        <a:spcAft>
                          <a:spcPts val="0"/>
                        </a:spcAft>
                      </a:pPr>
                      <a:r>
                        <a:rPr lang="en-US" sz="800" b="0" dirty="0">
                          <a:solidFill>
                            <a:schemeClr val="tx1">
                              <a:lumMod val="75000"/>
                              <a:lumOff val="25000"/>
                            </a:schemeClr>
                          </a:solidFill>
                          <a:effectLst/>
                        </a:rPr>
                        <a:t>Reference</a:t>
                      </a:r>
                      <a:endParaRPr lang="en-US" sz="800" b="0" dirty="0">
                        <a:solidFill>
                          <a:schemeClr val="tx1">
                            <a:lumMod val="75000"/>
                            <a:lumOff val="25000"/>
                          </a:schemeClr>
                        </a:solidFill>
                        <a:effectLst/>
                        <a:latin typeface="Calibri" panose="020F0502020204030204" pitchFamily="34" charset="0"/>
                        <a:ea typeface="Times New Roman"/>
                        <a:cs typeface="Calibri" panose="020F0502020204030204" pitchFamily="34" charset="0"/>
                      </a:endParaRPr>
                    </a:p>
                  </a:txBody>
                  <a:tcPr marL="36000" marR="0" marT="0" marB="0" anchor="ctr"/>
                </a:tc>
                <a:tc>
                  <a:txBody>
                    <a:bodyPr/>
                    <a:lstStyle/>
                    <a:p>
                      <a:pPr marL="0" marR="0" algn="ctr">
                        <a:lnSpc>
                          <a:spcPct val="100000"/>
                        </a:lnSpc>
                        <a:spcBef>
                          <a:spcPts val="0"/>
                        </a:spcBef>
                        <a:spcAft>
                          <a:spcPts val="0"/>
                        </a:spcAft>
                      </a:pPr>
                      <a:r>
                        <a:rPr lang="en-US" sz="800" b="0" dirty="0">
                          <a:solidFill>
                            <a:schemeClr val="tx1">
                              <a:lumMod val="75000"/>
                              <a:lumOff val="25000"/>
                            </a:schemeClr>
                          </a:solidFill>
                          <a:effectLst/>
                        </a:rPr>
                        <a:t>73,4 (70,8-76,0%)</a:t>
                      </a:r>
                      <a:endParaRPr lang="en-US" sz="800" b="0" dirty="0">
                        <a:solidFill>
                          <a:schemeClr val="tx1">
                            <a:lumMod val="75000"/>
                            <a:lumOff val="25000"/>
                          </a:schemeClr>
                        </a:solidFill>
                        <a:effectLst/>
                        <a:latin typeface="Calibri" panose="020F0502020204030204" pitchFamily="34" charset="0"/>
                        <a:ea typeface="Times New Roman"/>
                        <a:cs typeface="Calibri" panose="020F0502020204030204" pitchFamily="34" charset="0"/>
                      </a:endParaRPr>
                    </a:p>
                  </a:txBody>
                  <a:tcPr marL="0" marR="0" marT="0" marB="0" anchor="ctr"/>
                </a:tc>
                <a:extLst>
                  <a:ext uri="{0D108BD9-81ED-4DB2-BD59-A6C34878D82A}">
                    <a16:rowId xmlns:a16="http://schemas.microsoft.com/office/drawing/2014/main" val="10002"/>
                  </a:ext>
                </a:extLst>
              </a:tr>
            </a:tbl>
          </a:graphicData>
        </a:graphic>
      </p:graphicFrame>
      <p:sp>
        <p:nvSpPr>
          <p:cNvPr id="21" name="ZoneTexte 20">
            <a:extLst>
              <a:ext uri="{FF2B5EF4-FFF2-40B4-BE49-F238E27FC236}">
                <a16:creationId xmlns:a16="http://schemas.microsoft.com/office/drawing/2014/main" id="{C60C878A-5D46-468C-9C3B-B3E7D2D3B3F3}"/>
              </a:ext>
            </a:extLst>
          </p:cNvPr>
          <p:cNvSpPr txBox="1"/>
          <p:nvPr/>
        </p:nvSpPr>
        <p:spPr>
          <a:xfrm>
            <a:off x="1258028" y="3180192"/>
            <a:ext cx="1701107" cy="215444"/>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Stratified</a:t>
            </a:r>
            <a:r>
              <a:rPr kumimoji="0" lang="fr-FR"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a:t>
            </a:r>
            <a:r>
              <a:rPr kumimoji="0" lang="fr-FR" sz="8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logrank</a:t>
            </a:r>
            <a:r>
              <a:rPr kumimoji="0" lang="fr-FR"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p-value: 0,1587</a:t>
            </a:r>
          </a:p>
        </p:txBody>
      </p:sp>
      <p:graphicFrame>
        <p:nvGraphicFramePr>
          <p:cNvPr id="24" name="Tableau 22">
            <a:extLst>
              <a:ext uri="{FF2B5EF4-FFF2-40B4-BE49-F238E27FC236}">
                <a16:creationId xmlns:a16="http://schemas.microsoft.com/office/drawing/2014/main" id="{1228AD16-565B-46C4-B190-B4E455F169AB}"/>
              </a:ext>
            </a:extLst>
          </p:cNvPr>
          <p:cNvGraphicFramePr>
            <a:graphicFrameLocks noGrp="1"/>
          </p:cNvGraphicFramePr>
          <p:nvPr/>
        </p:nvGraphicFramePr>
        <p:xfrm>
          <a:off x="5092054" y="3614348"/>
          <a:ext cx="3424498" cy="381000"/>
        </p:xfrm>
        <a:graphic>
          <a:graphicData uri="http://schemas.openxmlformats.org/drawingml/2006/table">
            <a:tbl>
              <a:tblPr>
                <a:tableStyleId>{5C22544A-7EE6-4342-B048-85BDC9FD1C3A}</a:tableStyleId>
              </a:tblPr>
              <a:tblGrid>
                <a:gridCol w="489214">
                  <a:extLst>
                    <a:ext uri="{9D8B030D-6E8A-4147-A177-3AD203B41FA5}">
                      <a16:colId xmlns:a16="http://schemas.microsoft.com/office/drawing/2014/main" val="2535973660"/>
                    </a:ext>
                  </a:extLst>
                </a:gridCol>
                <a:gridCol w="489214">
                  <a:extLst>
                    <a:ext uri="{9D8B030D-6E8A-4147-A177-3AD203B41FA5}">
                      <a16:colId xmlns:a16="http://schemas.microsoft.com/office/drawing/2014/main" val="1586410453"/>
                    </a:ext>
                  </a:extLst>
                </a:gridCol>
                <a:gridCol w="489214">
                  <a:extLst>
                    <a:ext uri="{9D8B030D-6E8A-4147-A177-3AD203B41FA5}">
                      <a16:colId xmlns:a16="http://schemas.microsoft.com/office/drawing/2014/main" val="2719468515"/>
                    </a:ext>
                  </a:extLst>
                </a:gridCol>
                <a:gridCol w="489214">
                  <a:extLst>
                    <a:ext uri="{9D8B030D-6E8A-4147-A177-3AD203B41FA5}">
                      <a16:colId xmlns:a16="http://schemas.microsoft.com/office/drawing/2014/main" val="212599950"/>
                    </a:ext>
                  </a:extLst>
                </a:gridCol>
                <a:gridCol w="489214">
                  <a:extLst>
                    <a:ext uri="{9D8B030D-6E8A-4147-A177-3AD203B41FA5}">
                      <a16:colId xmlns:a16="http://schemas.microsoft.com/office/drawing/2014/main" val="1928263361"/>
                    </a:ext>
                  </a:extLst>
                </a:gridCol>
                <a:gridCol w="489214">
                  <a:extLst>
                    <a:ext uri="{9D8B030D-6E8A-4147-A177-3AD203B41FA5}">
                      <a16:colId xmlns:a16="http://schemas.microsoft.com/office/drawing/2014/main" val="1427875987"/>
                    </a:ext>
                  </a:extLst>
                </a:gridCol>
                <a:gridCol w="489214">
                  <a:extLst>
                    <a:ext uri="{9D8B030D-6E8A-4147-A177-3AD203B41FA5}">
                      <a16:colId xmlns:a16="http://schemas.microsoft.com/office/drawing/2014/main" val="3977078446"/>
                    </a:ext>
                  </a:extLst>
                </a:gridCol>
              </a:tblGrid>
              <a:tr h="121441">
                <a:tc gridSpan="4">
                  <a:txBody>
                    <a:bodyPr/>
                    <a:lstStyle/>
                    <a:p>
                      <a:pPr marL="0" indent="0" algn="ctr">
                        <a:spcAft>
                          <a:spcPts val="0"/>
                        </a:spcAft>
                      </a:pPr>
                      <a:endParaRPr lang="fr-FR" sz="1100" b="1" dirty="0">
                        <a:solidFill>
                          <a:schemeClr val="tx2"/>
                        </a:solidFill>
                        <a:effectLst/>
                        <a:latin typeface="+mn-lt"/>
                        <a:ea typeface="Calibri" panose="020F0502020204030204" pitchFamily="34" charset="0"/>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spcAft>
                          <a:spcPts val="0"/>
                        </a:spcAft>
                      </a:pPr>
                      <a:endParaRPr lang="fr-FR" sz="1100" b="1" dirty="0">
                        <a:solidFill>
                          <a:schemeClr val="tx2"/>
                        </a:solidFill>
                        <a:effectLst/>
                        <a:latin typeface="+mn-lt"/>
                        <a:ea typeface="Calibri" panose="020F0502020204030204" pitchFamily="34" charset="0"/>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spcAft>
                          <a:spcPts val="0"/>
                        </a:spcAft>
                      </a:pPr>
                      <a:endParaRPr lang="fr-FR" sz="1100" b="1" dirty="0">
                        <a:solidFill>
                          <a:schemeClr val="tx2"/>
                        </a:solidFill>
                        <a:effectLst/>
                        <a:latin typeface="+mn-lt"/>
                        <a:ea typeface="Calibri" panose="020F0502020204030204" pitchFamily="34" charset="0"/>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spcAft>
                          <a:spcPts val="0"/>
                        </a:spcAft>
                      </a:pPr>
                      <a:endParaRPr lang="fr-FR" sz="1100" b="1" dirty="0">
                        <a:solidFill>
                          <a:schemeClr val="tx2"/>
                        </a:solidFill>
                        <a:effectLst/>
                        <a:latin typeface="+mn-lt"/>
                        <a:ea typeface="Calibri" panose="020F0502020204030204" pitchFamily="34" charset="0"/>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endParaRPr lang="fr-FR" sz="700" b="1" dirty="0">
                        <a:solidFill>
                          <a:schemeClr val="tx2"/>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endParaRPr lang="fr-FR" sz="700" b="1" dirty="0">
                        <a:solidFill>
                          <a:schemeClr val="tx2"/>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endParaRPr lang="fr-FR" sz="700" b="1" dirty="0">
                        <a:solidFill>
                          <a:schemeClr val="tx2"/>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499947213"/>
                  </a:ext>
                </a:extLst>
              </a:tr>
              <a:tr h="91081">
                <a:tc>
                  <a:txBody>
                    <a:bodyPr/>
                    <a:lstStyle/>
                    <a:p>
                      <a:pPr marL="0" indent="0" algn="ctr">
                        <a:spcAft>
                          <a:spcPts val="0"/>
                        </a:spcAft>
                      </a:pPr>
                      <a:r>
                        <a:rPr lang="fr-FR" sz="700" b="0" dirty="0">
                          <a:solidFill>
                            <a:schemeClr val="accent1"/>
                          </a:solidFill>
                          <a:effectLst/>
                          <a:latin typeface="Arial" panose="020B0604020202020204" pitchFamily="34" charset="0"/>
                          <a:ea typeface="Calibri" panose="020F0502020204030204" pitchFamily="34" charset="0"/>
                          <a:cs typeface="Arial" panose="020B0604020202020204" pitchFamily="34" charset="0"/>
                        </a:rPr>
                        <a:t>1265</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en-US" sz="700" b="0" spc="50" dirty="0">
                          <a:solidFill>
                            <a:schemeClr val="accent1"/>
                          </a:solidFill>
                          <a:effectLst/>
                          <a:latin typeface="Arial" panose="020B0604020202020204" pitchFamily="34" charset="0"/>
                          <a:cs typeface="Arial" panose="020B0604020202020204" pitchFamily="34" charset="0"/>
                        </a:rPr>
                        <a:t>1153</a:t>
                      </a:r>
                      <a:endParaRPr lang="fr-FR" sz="700" b="0" dirty="0">
                        <a:solidFill>
                          <a:schemeClr val="accent1"/>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700" b="0" dirty="0">
                          <a:solidFill>
                            <a:schemeClr val="accent1"/>
                          </a:solidFill>
                          <a:effectLst/>
                          <a:latin typeface="Arial" panose="020B0604020202020204" pitchFamily="34" charset="0"/>
                          <a:ea typeface="Calibri" panose="020F0502020204030204" pitchFamily="34" charset="0"/>
                          <a:cs typeface="Arial" panose="020B0604020202020204" pitchFamily="34" charset="0"/>
                        </a:rPr>
                        <a:t>1080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700" b="0" dirty="0">
                          <a:solidFill>
                            <a:schemeClr val="accent1"/>
                          </a:solidFill>
                          <a:effectLst/>
                          <a:latin typeface="Arial" panose="020B0604020202020204" pitchFamily="34" charset="0"/>
                          <a:ea typeface="Calibri" panose="020F0502020204030204" pitchFamily="34" charset="0"/>
                          <a:cs typeface="Arial" panose="020B0604020202020204" pitchFamily="34" charset="0"/>
                        </a:rPr>
                        <a:t>1009</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700" b="0" dirty="0">
                          <a:solidFill>
                            <a:schemeClr val="accent1"/>
                          </a:solidFill>
                          <a:effectLst/>
                          <a:latin typeface="Arial" panose="020B0604020202020204" pitchFamily="34" charset="0"/>
                          <a:ea typeface="Calibri" panose="020F0502020204030204" pitchFamily="34" charset="0"/>
                          <a:cs typeface="Arial" panose="020B0604020202020204" pitchFamily="34" charset="0"/>
                        </a:rPr>
                        <a:t>929</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700" b="0" dirty="0">
                          <a:solidFill>
                            <a:schemeClr val="accent1"/>
                          </a:solidFill>
                          <a:effectLst/>
                          <a:latin typeface="Arial" panose="020B0604020202020204" pitchFamily="34" charset="0"/>
                          <a:ea typeface="Calibri" panose="020F0502020204030204" pitchFamily="34" charset="0"/>
                          <a:cs typeface="Arial" panose="020B0604020202020204" pitchFamily="34" charset="0"/>
                        </a:rPr>
                        <a:t>697</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700" b="0" dirty="0">
                          <a:solidFill>
                            <a:schemeClr val="accent1"/>
                          </a:solidFill>
                          <a:effectLst/>
                          <a:latin typeface="Arial" panose="020B0604020202020204" pitchFamily="34" charset="0"/>
                          <a:ea typeface="Calibri" panose="020F0502020204030204" pitchFamily="34" charset="0"/>
                          <a:cs typeface="Arial" panose="020B0604020202020204" pitchFamily="34" charset="0"/>
                        </a:rPr>
                        <a:t>414</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691856168"/>
                  </a:ext>
                </a:extLst>
              </a:tr>
              <a:tr h="91081">
                <a:tc>
                  <a:txBody>
                    <a:bodyPr/>
                    <a:lstStyle/>
                    <a:p>
                      <a:pPr marL="0" indent="0" algn="ctr">
                        <a:spcAft>
                          <a:spcPts val="0"/>
                        </a:spcAft>
                      </a:pPr>
                      <a:r>
                        <a:rPr lang="fr-FR" sz="700" b="0" dirty="0">
                          <a:solidFill>
                            <a:srgbClr val="C00000"/>
                          </a:solidFill>
                          <a:effectLst/>
                          <a:latin typeface="Arial" panose="020B0604020202020204" pitchFamily="34" charset="0"/>
                          <a:ea typeface="Calibri" panose="020F0502020204030204" pitchFamily="34" charset="0"/>
                          <a:cs typeface="Arial" panose="020B0604020202020204" pitchFamily="34" charset="0"/>
                        </a:rPr>
                        <a:t>1261</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en-US" sz="700" b="0" dirty="0">
                          <a:solidFill>
                            <a:srgbClr val="C00000"/>
                          </a:solidFill>
                          <a:effectLst/>
                          <a:latin typeface="Arial" panose="020B0604020202020204" pitchFamily="34" charset="0"/>
                          <a:cs typeface="Arial" panose="020B0604020202020204" pitchFamily="34" charset="0"/>
                        </a:rPr>
                        <a:t>1147</a:t>
                      </a:r>
                      <a:endParaRPr lang="fr-FR" sz="700" b="0" dirty="0">
                        <a:solidFill>
                          <a:srgbClr val="C00000"/>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700" b="0" dirty="0">
                          <a:solidFill>
                            <a:srgbClr val="C00000"/>
                          </a:solidFill>
                          <a:effectLst/>
                          <a:latin typeface="Arial" panose="020B0604020202020204" pitchFamily="34" charset="0"/>
                          <a:ea typeface="Calibri" panose="020F0502020204030204" pitchFamily="34" charset="0"/>
                          <a:cs typeface="Arial" panose="020B0604020202020204" pitchFamily="34" charset="0"/>
                        </a:rPr>
                        <a:t>1068</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700" b="0" dirty="0">
                          <a:solidFill>
                            <a:srgbClr val="C00000"/>
                          </a:solidFill>
                          <a:effectLst/>
                          <a:latin typeface="Arial" panose="020B0604020202020204" pitchFamily="34" charset="0"/>
                          <a:ea typeface="Calibri" panose="020F0502020204030204" pitchFamily="34" charset="0"/>
                          <a:cs typeface="Arial" panose="020B0604020202020204" pitchFamily="34" charset="0"/>
                        </a:rPr>
                        <a:t>989</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700" b="0" dirty="0">
                          <a:solidFill>
                            <a:srgbClr val="C00000"/>
                          </a:solidFill>
                          <a:effectLst/>
                          <a:latin typeface="Arial" panose="020B0604020202020204" pitchFamily="34" charset="0"/>
                          <a:ea typeface="Calibri" panose="020F0502020204030204" pitchFamily="34" charset="0"/>
                          <a:cs typeface="Arial" panose="020B0604020202020204" pitchFamily="34" charset="0"/>
                        </a:rPr>
                        <a:t>911</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700" b="0" dirty="0">
                          <a:solidFill>
                            <a:srgbClr val="C00000"/>
                          </a:solidFill>
                          <a:effectLst/>
                          <a:latin typeface="Arial" panose="020B0604020202020204" pitchFamily="34" charset="0"/>
                          <a:ea typeface="Calibri" panose="020F0502020204030204" pitchFamily="34" charset="0"/>
                          <a:cs typeface="Arial" panose="020B0604020202020204" pitchFamily="34" charset="0"/>
                        </a:rPr>
                        <a:t>669</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700" b="0" dirty="0">
                          <a:solidFill>
                            <a:srgbClr val="C00000"/>
                          </a:solidFill>
                          <a:effectLst/>
                          <a:latin typeface="Arial" panose="020B0604020202020204" pitchFamily="34" charset="0"/>
                          <a:ea typeface="Calibri" panose="020F0502020204030204" pitchFamily="34" charset="0"/>
                          <a:cs typeface="Arial" panose="020B0604020202020204" pitchFamily="34" charset="0"/>
                        </a:rPr>
                        <a:t>393</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956963684"/>
                  </a:ext>
                </a:extLst>
              </a:tr>
            </a:tbl>
          </a:graphicData>
        </a:graphic>
      </p:graphicFrame>
      <p:graphicFrame>
        <p:nvGraphicFramePr>
          <p:cNvPr id="29" name="Chart 47">
            <a:extLst>
              <a:ext uri="{FF2B5EF4-FFF2-40B4-BE49-F238E27FC236}">
                <a16:creationId xmlns:a16="http://schemas.microsoft.com/office/drawing/2014/main" id="{6DC72040-3170-409E-92C1-5E77876214CB}"/>
              </a:ext>
            </a:extLst>
          </p:cNvPr>
          <p:cNvGraphicFramePr/>
          <p:nvPr/>
        </p:nvGraphicFramePr>
        <p:xfrm>
          <a:off x="4717282" y="1605886"/>
          <a:ext cx="3709186" cy="2296917"/>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0" name="Tableau 29">
            <a:extLst>
              <a:ext uri="{FF2B5EF4-FFF2-40B4-BE49-F238E27FC236}">
                <a16:creationId xmlns:a16="http://schemas.microsoft.com/office/drawing/2014/main" id="{5318B399-28E8-4672-8A83-DC22D26C8D89}"/>
              </a:ext>
            </a:extLst>
          </p:cNvPr>
          <p:cNvGraphicFramePr>
            <a:graphicFrameLocks noGrp="1"/>
          </p:cNvGraphicFramePr>
          <p:nvPr/>
        </p:nvGraphicFramePr>
        <p:xfrm>
          <a:off x="5409755" y="2671450"/>
          <a:ext cx="2731818" cy="539109"/>
        </p:xfrm>
        <a:graphic>
          <a:graphicData uri="http://schemas.openxmlformats.org/drawingml/2006/table">
            <a:tbl>
              <a:tblPr firstRow="1" bandRow="1">
                <a:tableStyleId>{7DF18680-E054-41AD-8BC1-D1AEF772440D}</a:tableStyleId>
              </a:tblPr>
              <a:tblGrid>
                <a:gridCol w="537894">
                  <a:extLst>
                    <a:ext uri="{9D8B030D-6E8A-4147-A177-3AD203B41FA5}">
                      <a16:colId xmlns:a16="http://schemas.microsoft.com/office/drawing/2014/main" val="20000"/>
                    </a:ext>
                  </a:extLst>
                </a:gridCol>
                <a:gridCol w="603250">
                  <a:extLst>
                    <a:ext uri="{9D8B030D-6E8A-4147-A177-3AD203B41FA5}">
                      <a16:colId xmlns:a16="http://schemas.microsoft.com/office/drawing/2014/main" val="890811275"/>
                    </a:ext>
                  </a:extLst>
                </a:gridCol>
                <a:gridCol w="774700">
                  <a:extLst>
                    <a:ext uri="{9D8B030D-6E8A-4147-A177-3AD203B41FA5}">
                      <a16:colId xmlns:a16="http://schemas.microsoft.com/office/drawing/2014/main" val="402181230"/>
                    </a:ext>
                  </a:extLst>
                </a:gridCol>
                <a:gridCol w="815974">
                  <a:extLst>
                    <a:ext uri="{9D8B030D-6E8A-4147-A177-3AD203B41FA5}">
                      <a16:colId xmlns:a16="http://schemas.microsoft.com/office/drawing/2014/main" val="20001"/>
                    </a:ext>
                  </a:extLst>
                </a:gridCol>
              </a:tblGrid>
              <a:tr h="0">
                <a:tc>
                  <a:txBody>
                    <a:bodyPr/>
                    <a:lstStyle/>
                    <a:p>
                      <a:r>
                        <a:rPr lang="fr-FR" sz="800" b="1" dirty="0">
                          <a:solidFill>
                            <a:schemeClr val="bg1"/>
                          </a:solidFill>
                        </a:rPr>
                        <a:t>Oral agent</a:t>
                      </a:r>
                    </a:p>
                  </a:txBody>
                  <a:tcPr marL="36000" marR="36000" marT="36000" marB="36000" anchor="ctr"/>
                </a:tc>
                <a:tc>
                  <a:txBody>
                    <a:bodyPr/>
                    <a:lstStyle/>
                    <a:p>
                      <a:r>
                        <a:rPr lang="fr-FR" sz="800" b="1" dirty="0">
                          <a:solidFill>
                            <a:schemeClr val="bg1"/>
                          </a:solidFill>
                        </a:rPr>
                        <a:t>Events/total </a:t>
                      </a:r>
                    </a:p>
                  </a:txBody>
                  <a:tcPr marL="36000" marR="36000" marT="36000" marB="36000" anchor="ctr"/>
                </a:tc>
                <a:tc>
                  <a:txBody>
                    <a:bodyPr/>
                    <a:lstStyle/>
                    <a:p>
                      <a:r>
                        <a:rPr lang="fr-FR" sz="800" b="1" dirty="0">
                          <a:solidFill>
                            <a:schemeClr val="bg1"/>
                          </a:solidFill>
                        </a:rPr>
                        <a:t>HR (95% CI)</a:t>
                      </a:r>
                    </a:p>
                  </a:txBody>
                  <a:tcPr marL="36000" marR="36000" marT="36000" marB="36000" anchor="ctr"/>
                </a:tc>
                <a:tc>
                  <a:txBody>
                    <a:bodyPr/>
                    <a:lstStyle/>
                    <a:p>
                      <a:pPr marL="0" marR="0" algn="ctr">
                        <a:lnSpc>
                          <a:spcPts val="660"/>
                        </a:lnSpc>
                        <a:spcBef>
                          <a:spcPts val="0"/>
                        </a:spcBef>
                        <a:spcAft>
                          <a:spcPts val="0"/>
                        </a:spcAft>
                      </a:pPr>
                      <a:r>
                        <a:rPr lang="en-US" sz="800" b="1" dirty="0">
                          <a:solidFill>
                            <a:schemeClr val="bg1">
                              <a:lumMod val="95000"/>
                            </a:schemeClr>
                          </a:solidFill>
                          <a:effectLst/>
                        </a:rPr>
                        <a:t>5 year</a:t>
                      </a:r>
                    </a:p>
                    <a:p>
                      <a:pPr marL="0" marR="0" algn="ctr">
                        <a:lnSpc>
                          <a:spcPts val="660"/>
                        </a:lnSpc>
                        <a:spcBef>
                          <a:spcPts val="0"/>
                        </a:spcBef>
                        <a:spcAft>
                          <a:spcPts val="0"/>
                        </a:spcAft>
                      </a:pPr>
                      <a:r>
                        <a:rPr lang="en-US" sz="800" b="1" dirty="0">
                          <a:solidFill>
                            <a:schemeClr val="bg1">
                              <a:lumMod val="95000"/>
                            </a:schemeClr>
                          </a:solidFill>
                          <a:effectLst/>
                        </a:rPr>
                        <a:t>OS (95% CI)</a:t>
                      </a:r>
                      <a:endParaRPr lang="en-US" sz="800" b="1" dirty="0">
                        <a:solidFill>
                          <a:schemeClr val="bg1">
                            <a:lumMod val="95000"/>
                          </a:schemeClr>
                        </a:solidFill>
                        <a:effectLst/>
                        <a:latin typeface="Calibri" panose="020F0502020204030204" pitchFamily="34" charset="0"/>
                        <a:ea typeface="Times New Roman"/>
                        <a:cs typeface="Calibri" panose="020F0502020204030204" pitchFamily="34" charset="0"/>
                      </a:endParaRPr>
                    </a:p>
                  </a:txBody>
                  <a:tcPr marL="36000" marR="36000" marT="36000" marB="36000" anchor="ctr"/>
                </a:tc>
                <a:extLst>
                  <a:ext uri="{0D108BD9-81ED-4DB2-BD59-A6C34878D82A}">
                    <a16:rowId xmlns:a16="http://schemas.microsoft.com/office/drawing/2014/main" val="10000"/>
                  </a:ext>
                </a:extLst>
              </a:tr>
              <a:tr h="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800" b="1" dirty="0" err="1">
                          <a:solidFill>
                            <a:schemeClr val="bg1"/>
                          </a:solidFill>
                        </a:rPr>
                        <a:t>Celecoxib</a:t>
                      </a:r>
                      <a:endParaRPr lang="fr-FR" sz="800" b="1" dirty="0">
                        <a:solidFill>
                          <a:schemeClr val="bg1"/>
                        </a:solidFill>
                      </a:endParaRPr>
                    </a:p>
                  </a:txBody>
                  <a:tcPr marL="18000" marR="18000" marT="18000" marB="18000" anchor="ctr">
                    <a:solidFill>
                      <a:srgbClr val="C00000"/>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800" b="0" dirty="0">
                          <a:solidFill>
                            <a:schemeClr val="tx1">
                              <a:lumMod val="75000"/>
                              <a:lumOff val="25000"/>
                            </a:schemeClr>
                          </a:solidFill>
                        </a:rPr>
                        <a:t>198/1265</a:t>
                      </a:r>
                    </a:p>
                  </a:txBody>
                  <a:tcPr marL="18000" marR="18000" marT="18000" marB="18000"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800" b="0" dirty="0">
                          <a:solidFill>
                            <a:schemeClr val="tx1">
                              <a:lumMod val="75000"/>
                              <a:lumOff val="25000"/>
                            </a:schemeClr>
                          </a:solidFill>
                        </a:rPr>
                        <a:t>0,89 (0,73-1,07)</a:t>
                      </a:r>
                    </a:p>
                  </a:txBody>
                  <a:tcPr marL="18000" marR="18000" marT="18000" marB="18000" anchor="ctr"/>
                </a:tc>
                <a:tc>
                  <a:txBody>
                    <a:bodyPr/>
                    <a:lstStyle/>
                    <a:p>
                      <a:pPr marL="0" marR="0" indent="0" algn="ctr" defTabSz="914400" rtl="0" eaLnBrk="1" fontAlgn="auto" latinLnBrk="0" hangingPunct="1">
                        <a:lnSpc>
                          <a:spcPct val="100000"/>
                        </a:lnSpc>
                        <a:spcBef>
                          <a:spcPts val="0"/>
                        </a:spcBef>
                        <a:spcAft>
                          <a:spcPts val="0"/>
                        </a:spcAft>
                        <a:buClr>
                          <a:schemeClr val="accent2"/>
                        </a:buClr>
                        <a:buSzTx/>
                        <a:buFont typeface="Calibri" panose="020F0502020204030204" pitchFamily="34" charset="0"/>
                        <a:buNone/>
                        <a:tabLst/>
                        <a:defRPr/>
                      </a:pPr>
                      <a:r>
                        <a:rPr lang="fr-FR" sz="800" b="0" dirty="0">
                          <a:solidFill>
                            <a:schemeClr val="tx1">
                              <a:lumMod val="75000"/>
                              <a:lumOff val="25000"/>
                            </a:schemeClr>
                          </a:solidFill>
                        </a:rPr>
                        <a:t>84,0 (81,9-86,2%)</a:t>
                      </a:r>
                    </a:p>
                  </a:txBody>
                  <a:tcPr marL="18000" marR="18000" marT="18000" marB="18000" anchor="ctr"/>
                </a:tc>
                <a:extLst>
                  <a:ext uri="{0D108BD9-81ED-4DB2-BD59-A6C34878D82A}">
                    <a16:rowId xmlns:a16="http://schemas.microsoft.com/office/drawing/2014/main" val="10001"/>
                  </a:ext>
                </a:extLst>
              </a:tr>
              <a:tr h="126817">
                <a:tc>
                  <a:txBody>
                    <a:bodyPr/>
                    <a:lstStyle/>
                    <a:p>
                      <a:pPr marL="0" marR="0" indent="0" algn="l">
                        <a:lnSpc>
                          <a:spcPct val="100000"/>
                        </a:lnSpc>
                        <a:spcBef>
                          <a:spcPts val="0"/>
                        </a:spcBef>
                        <a:spcAft>
                          <a:spcPts val="0"/>
                        </a:spcAft>
                      </a:pPr>
                      <a:r>
                        <a:rPr lang="en-US" sz="800" b="1" dirty="0">
                          <a:solidFill>
                            <a:schemeClr val="bg1"/>
                          </a:solidFill>
                          <a:effectLst/>
                        </a:rPr>
                        <a:t>Placebo</a:t>
                      </a:r>
                      <a:endParaRPr lang="en-US" sz="800" b="1" dirty="0">
                        <a:solidFill>
                          <a:schemeClr val="bg1"/>
                        </a:solidFill>
                        <a:effectLst/>
                        <a:latin typeface="Calibri" panose="020F0502020204030204" pitchFamily="34" charset="0"/>
                        <a:ea typeface="Times New Roman"/>
                        <a:cs typeface="Calibri" panose="020F0502020204030204" pitchFamily="34" charset="0"/>
                      </a:endParaRPr>
                    </a:p>
                  </a:txBody>
                  <a:tcPr marL="36000" marR="0" marT="0" marB="0" anchor="ctr">
                    <a:solidFill>
                      <a:schemeClr val="accent1"/>
                    </a:solidFill>
                  </a:tcPr>
                </a:tc>
                <a:tc>
                  <a:txBody>
                    <a:bodyPr/>
                    <a:lstStyle/>
                    <a:p>
                      <a:pPr marL="0" marR="0" indent="0" algn="l">
                        <a:lnSpc>
                          <a:spcPct val="100000"/>
                        </a:lnSpc>
                        <a:spcBef>
                          <a:spcPts val="0"/>
                        </a:spcBef>
                        <a:spcAft>
                          <a:spcPts val="0"/>
                        </a:spcAft>
                      </a:pPr>
                      <a:r>
                        <a:rPr lang="en-US" sz="800" b="0" dirty="0">
                          <a:solidFill>
                            <a:schemeClr val="tx1">
                              <a:lumMod val="75000"/>
                              <a:lumOff val="25000"/>
                            </a:schemeClr>
                          </a:solidFill>
                          <a:effectLst/>
                        </a:rPr>
                        <a:t>219/1261</a:t>
                      </a:r>
                      <a:endParaRPr lang="en-US" sz="800" b="0" dirty="0">
                        <a:solidFill>
                          <a:schemeClr val="tx1">
                            <a:lumMod val="75000"/>
                            <a:lumOff val="25000"/>
                          </a:schemeClr>
                        </a:solidFill>
                        <a:effectLst/>
                        <a:latin typeface="Calibri" panose="020F0502020204030204" pitchFamily="34" charset="0"/>
                        <a:ea typeface="Times New Roman"/>
                        <a:cs typeface="Calibri" panose="020F0502020204030204" pitchFamily="34" charset="0"/>
                      </a:endParaRPr>
                    </a:p>
                  </a:txBody>
                  <a:tcPr marL="36000" marR="0" marT="0" marB="0" anchor="ctr"/>
                </a:tc>
                <a:tc>
                  <a:txBody>
                    <a:bodyPr/>
                    <a:lstStyle/>
                    <a:p>
                      <a:pPr marL="0" marR="0" indent="0" algn="l">
                        <a:lnSpc>
                          <a:spcPct val="100000"/>
                        </a:lnSpc>
                        <a:spcBef>
                          <a:spcPts val="0"/>
                        </a:spcBef>
                        <a:spcAft>
                          <a:spcPts val="0"/>
                        </a:spcAft>
                      </a:pPr>
                      <a:r>
                        <a:rPr lang="en-US" sz="800" b="0" dirty="0">
                          <a:solidFill>
                            <a:schemeClr val="tx1">
                              <a:lumMod val="75000"/>
                              <a:lumOff val="25000"/>
                            </a:schemeClr>
                          </a:solidFill>
                          <a:effectLst/>
                        </a:rPr>
                        <a:t>Reference</a:t>
                      </a:r>
                      <a:endParaRPr lang="en-US" sz="800" b="0" dirty="0">
                        <a:solidFill>
                          <a:schemeClr val="tx1">
                            <a:lumMod val="75000"/>
                            <a:lumOff val="25000"/>
                          </a:schemeClr>
                        </a:solidFill>
                        <a:effectLst/>
                        <a:latin typeface="Calibri" panose="020F0502020204030204" pitchFamily="34" charset="0"/>
                        <a:ea typeface="Times New Roman"/>
                        <a:cs typeface="Calibri" panose="020F0502020204030204" pitchFamily="34" charset="0"/>
                      </a:endParaRPr>
                    </a:p>
                  </a:txBody>
                  <a:tcPr marL="36000" marR="0" marT="0" marB="0" anchor="ctr"/>
                </a:tc>
                <a:tc>
                  <a:txBody>
                    <a:bodyPr/>
                    <a:lstStyle/>
                    <a:p>
                      <a:pPr marL="0" marR="0" algn="ctr">
                        <a:lnSpc>
                          <a:spcPct val="100000"/>
                        </a:lnSpc>
                        <a:spcBef>
                          <a:spcPts val="0"/>
                        </a:spcBef>
                        <a:spcAft>
                          <a:spcPts val="0"/>
                        </a:spcAft>
                      </a:pPr>
                      <a:r>
                        <a:rPr lang="en-US" sz="800" b="0" dirty="0">
                          <a:solidFill>
                            <a:schemeClr val="tx1">
                              <a:lumMod val="75000"/>
                              <a:lumOff val="25000"/>
                            </a:schemeClr>
                          </a:solidFill>
                          <a:effectLst/>
                        </a:rPr>
                        <a:t>81,8 (79,6-84,1%)</a:t>
                      </a:r>
                      <a:endParaRPr lang="en-US" sz="800" b="0" dirty="0">
                        <a:solidFill>
                          <a:schemeClr val="tx1">
                            <a:lumMod val="75000"/>
                            <a:lumOff val="25000"/>
                          </a:schemeClr>
                        </a:solidFill>
                        <a:effectLst/>
                        <a:latin typeface="Calibri" panose="020F0502020204030204" pitchFamily="34" charset="0"/>
                        <a:ea typeface="Times New Roman"/>
                        <a:cs typeface="Calibri" panose="020F0502020204030204" pitchFamily="34" charset="0"/>
                      </a:endParaRPr>
                    </a:p>
                  </a:txBody>
                  <a:tcPr marL="0" marR="0" marT="0" marB="0" anchor="ctr"/>
                </a:tc>
                <a:extLst>
                  <a:ext uri="{0D108BD9-81ED-4DB2-BD59-A6C34878D82A}">
                    <a16:rowId xmlns:a16="http://schemas.microsoft.com/office/drawing/2014/main" val="10002"/>
                  </a:ext>
                </a:extLst>
              </a:tr>
            </a:tbl>
          </a:graphicData>
        </a:graphic>
      </p:graphicFrame>
      <p:sp>
        <p:nvSpPr>
          <p:cNvPr id="31" name="ZoneTexte 30">
            <a:extLst>
              <a:ext uri="{FF2B5EF4-FFF2-40B4-BE49-F238E27FC236}">
                <a16:creationId xmlns:a16="http://schemas.microsoft.com/office/drawing/2014/main" id="{3CE21991-BE10-4621-B6B6-DEFA5D40F444}"/>
              </a:ext>
            </a:extLst>
          </p:cNvPr>
          <p:cNvSpPr txBox="1"/>
          <p:nvPr/>
        </p:nvSpPr>
        <p:spPr>
          <a:xfrm>
            <a:off x="5325678" y="3180192"/>
            <a:ext cx="1701107" cy="215444"/>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Stratified</a:t>
            </a:r>
            <a:r>
              <a:rPr kumimoji="0" lang="fr-FR"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a:t>
            </a:r>
            <a:r>
              <a:rPr kumimoji="0" lang="fr-FR" sz="8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logrank</a:t>
            </a:r>
            <a:r>
              <a:rPr kumimoji="0" lang="fr-FR"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p-value: 0,2204</a:t>
            </a:r>
          </a:p>
        </p:txBody>
      </p:sp>
      <p:sp>
        <p:nvSpPr>
          <p:cNvPr id="34" name="Forme libre 4">
            <a:extLst>
              <a:ext uri="{FF2B5EF4-FFF2-40B4-BE49-F238E27FC236}">
                <a16:creationId xmlns:a16="http://schemas.microsoft.com/office/drawing/2014/main" id="{6D4B092B-0985-49FE-A5C5-C36C0623F43B}"/>
              </a:ext>
            </a:extLst>
          </p:cNvPr>
          <p:cNvSpPr/>
          <p:nvPr/>
        </p:nvSpPr>
        <p:spPr>
          <a:xfrm>
            <a:off x="5331553" y="1743075"/>
            <a:ext cx="2901950" cy="307975"/>
          </a:xfrm>
          <a:custGeom>
            <a:avLst/>
            <a:gdLst>
              <a:gd name="connsiteX0" fmla="*/ 2901950 w 2901950"/>
              <a:gd name="connsiteY0" fmla="*/ 307975 h 307975"/>
              <a:gd name="connsiteX1" fmla="*/ 2851150 w 2901950"/>
              <a:gd name="connsiteY1" fmla="*/ 304800 h 307975"/>
              <a:gd name="connsiteX2" fmla="*/ 2822575 w 2901950"/>
              <a:gd name="connsiteY2" fmla="*/ 301625 h 307975"/>
              <a:gd name="connsiteX3" fmla="*/ 2746375 w 2901950"/>
              <a:gd name="connsiteY3" fmla="*/ 304800 h 307975"/>
              <a:gd name="connsiteX4" fmla="*/ 2701925 w 2901950"/>
              <a:gd name="connsiteY4" fmla="*/ 295275 h 307975"/>
              <a:gd name="connsiteX5" fmla="*/ 2619375 w 2901950"/>
              <a:gd name="connsiteY5" fmla="*/ 285750 h 307975"/>
              <a:gd name="connsiteX6" fmla="*/ 2549525 w 2901950"/>
              <a:gd name="connsiteY6" fmla="*/ 285750 h 307975"/>
              <a:gd name="connsiteX7" fmla="*/ 2527300 w 2901950"/>
              <a:gd name="connsiteY7" fmla="*/ 269875 h 307975"/>
              <a:gd name="connsiteX8" fmla="*/ 2476500 w 2901950"/>
              <a:gd name="connsiteY8" fmla="*/ 269875 h 307975"/>
              <a:gd name="connsiteX9" fmla="*/ 2451100 w 2901950"/>
              <a:gd name="connsiteY9" fmla="*/ 260350 h 307975"/>
              <a:gd name="connsiteX10" fmla="*/ 2362200 w 2901950"/>
              <a:gd name="connsiteY10" fmla="*/ 260350 h 307975"/>
              <a:gd name="connsiteX11" fmla="*/ 2324100 w 2901950"/>
              <a:gd name="connsiteY11" fmla="*/ 254000 h 307975"/>
              <a:gd name="connsiteX12" fmla="*/ 2260600 w 2901950"/>
              <a:gd name="connsiteY12" fmla="*/ 247650 h 307975"/>
              <a:gd name="connsiteX13" fmla="*/ 2171700 w 2901950"/>
              <a:gd name="connsiteY13" fmla="*/ 228600 h 307975"/>
              <a:gd name="connsiteX14" fmla="*/ 2127250 w 2901950"/>
              <a:gd name="connsiteY14" fmla="*/ 219075 h 307975"/>
              <a:gd name="connsiteX15" fmla="*/ 2038350 w 2901950"/>
              <a:gd name="connsiteY15" fmla="*/ 219075 h 307975"/>
              <a:gd name="connsiteX16" fmla="*/ 2003425 w 2901950"/>
              <a:gd name="connsiteY16" fmla="*/ 215900 h 307975"/>
              <a:gd name="connsiteX17" fmla="*/ 1968500 w 2901950"/>
              <a:gd name="connsiteY17" fmla="*/ 212725 h 307975"/>
              <a:gd name="connsiteX18" fmla="*/ 1936750 w 2901950"/>
              <a:gd name="connsiteY18" fmla="*/ 203200 h 307975"/>
              <a:gd name="connsiteX19" fmla="*/ 1870075 w 2901950"/>
              <a:gd name="connsiteY19" fmla="*/ 203200 h 307975"/>
              <a:gd name="connsiteX20" fmla="*/ 1812925 w 2901950"/>
              <a:gd name="connsiteY20" fmla="*/ 193675 h 307975"/>
              <a:gd name="connsiteX21" fmla="*/ 1752600 w 2901950"/>
              <a:gd name="connsiteY21" fmla="*/ 180975 h 307975"/>
              <a:gd name="connsiteX22" fmla="*/ 1704975 w 2901950"/>
              <a:gd name="connsiteY22" fmla="*/ 177800 h 307975"/>
              <a:gd name="connsiteX23" fmla="*/ 1631950 w 2901950"/>
              <a:gd name="connsiteY23" fmla="*/ 171450 h 307975"/>
              <a:gd name="connsiteX24" fmla="*/ 1581150 w 2901950"/>
              <a:gd name="connsiteY24" fmla="*/ 158750 h 307975"/>
              <a:gd name="connsiteX25" fmla="*/ 1517650 w 2901950"/>
              <a:gd name="connsiteY25" fmla="*/ 146050 h 307975"/>
              <a:gd name="connsiteX26" fmla="*/ 1419225 w 2901950"/>
              <a:gd name="connsiteY26" fmla="*/ 139700 h 307975"/>
              <a:gd name="connsiteX27" fmla="*/ 1368425 w 2901950"/>
              <a:gd name="connsiteY27" fmla="*/ 130175 h 307975"/>
              <a:gd name="connsiteX28" fmla="*/ 1285875 w 2901950"/>
              <a:gd name="connsiteY28" fmla="*/ 123825 h 307975"/>
              <a:gd name="connsiteX29" fmla="*/ 1193800 w 2901950"/>
              <a:gd name="connsiteY29" fmla="*/ 111125 h 307975"/>
              <a:gd name="connsiteX30" fmla="*/ 1127125 w 2901950"/>
              <a:gd name="connsiteY30" fmla="*/ 104775 h 307975"/>
              <a:gd name="connsiteX31" fmla="*/ 1063625 w 2901950"/>
              <a:gd name="connsiteY31" fmla="*/ 88900 h 307975"/>
              <a:gd name="connsiteX32" fmla="*/ 971550 w 2901950"/>
              <a:gd name="connsiteY32" fmla="*/ 82550 h 307975"/>
              <a:gd name="connsiteX33" fmla="*/ 914400 w 2901950"/>
              <a:gd name="connsiteY33" fmla="*/ 82550 h 307975"/>
              <a:gd name="connsiteX34" fmla="*/ 885825 w 2901950"/>
              <a:gd name="connsiteY34" fmla="*/ 69850 h 307975"/>
              <a:gd name="connsiteX35" fmla="*/ 815975 w 2901950"/>
              <a:gd name="connsiteY35" fmla="*/ 69850 h 307975"/>
              <a:gd name="connsiteX36" fmla="*/ 762000 w 2901950"/>
              <a:gd name="connsiteY36" fmla="*/ 66675 h 307975"/>
              <a:gd name="connsiteX37" fmla="*/ 688975 w 2901950"/>
              <a:gd name="connsiteY37" fmla="*/ 53975 h 307975"/>
              <a:gd name="connsiteX38" fmla="*/ 638175 w 2901950"/>
              <a:gd name="connsiteY38" fmla="*/ 41275 h 307975"/>
              <a:gd name="connsiteX39" fmla="*/ 542925 w 2901950"/>
              <a:gd name="connsiteY39" fmla="*/ 34925 h 307975"/>
              <a:gd name="connsiteX40" fmla="*/ 463550 w 2901950"/>
              <a:gd name="connsiteY40" fmla="*/ 28575 h 307975"/>
              <a:gd name="connsiteX41" fmla="*/ 419100 w 2901950"/>
              <a:gd name="connsiteY41" fmla="*/ 25400 h 307975"/>
              <a:gd name="connsiteX42" fmla="*/ 333375 w 2901950"/>
              <a:gd name="connsiteY42" fmla="*/ 25400 h 307975"/>
              <a:gd name="connsiteX43" fmla="*/ 266700 w 2901950"/>
              <a:gd name="connsiteY43" fmla="*/ 12700 h 307975"/>
              <a:gd name="connsiteX44" fmla="*/ 225425 w 2901950"/>
              <a:gd name="connsiteY44" fmla="*/ 9525 h 307975"/>
              <a:gd name="connsiteX45" fmla="*/ 165100 w 2901950"/>
              <a:gd name="connsiteY45" fmla="*/ 6350 h 307975"/>
              <a:gd name="connsiteX46" fmla="*/ 101600 w 2901950"/>
              <a:gd name="connsiteY46" fmla="*/ 6350 h 307975"/>
              <a:gd name="connsiteX47" fmla="*/ 66675 w 2901950"/>
              <a:gd name="connsiteY47" fmla="*/ 0 h 307975"/>
              <a:gd name="connsiteX48" fmla="*/ 0 w 2901950"/>
              <a:gd name="connsiteY48" fmla="*/ 0 h 307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901950" h="307975">
                <a:moveTo>
                  <a:pt x="2901950" y="307975"/>
                </a:moveTo>
                <a:lnTo>
                  <a:pt x="2851150" y="304800"/>
                </a:lnTo>
                <a:lnTo>
                  <a:pt x="2822575" y="301625"/>
                </a:lnTo>
                <a:lnTo>
                  <a:pt x="2746375" y="304800"/>
                </a:lnTo>
                <a:lnTo>
                  <a:pt x="2701925" y="295275"/>
                </a:lnTo>
                <a:lnTo>
                  <a:pt x="2619375" y="285750"/>
                </a:lnTo>
                <a:lnTo>
                  <a:pt x="2549525" y="285750"/>
                </a:lnTo>
                <a:lnTo>
                  <a:pt x="2527300" y="269875"/>
                </a:lnTo>
                <a:lnTo>
                  <a:pt x="2476500" y="269875"/>
                </a:lnTo>
                <a:lnTo>
                  <a:pt x="2451100" y="260350"/>
                </a:lnTo>
                <a:lnTo>
                  <a:pt x="2362200" y="260350"/>
                </a:lnTo>
                <a:lnTo>
                  <a:pt x="2324100" y="254000"/>
                </a:lnTo>
                <a:lnTo>
                  <a:pt x="2260600" y="247650"/>
                </a:lnTo>
                <a:lnTo>
                  <a:pt x="2171700" y="228600"/>
                </a:lnTo>
                <a:lnTo>
                  <a:pt x="2127250" y="219075"/>
                </a:lnTo>
                <a:lnTo>
                  <a:pt x="2038350" y="219075"/>
                </a:lnTo>
                <a:lnTo>
                  <a:pt x="2003425" y="215900"/>
                </a:lnTo>
                <a:lnTo>
                  <a:pt x="1968500" y="212725"/>
                </a:lnTo>
                <a:lnTo>
                  <a:pt x="1936750" y="203200"/>
                </a:lnTo>
                <a:lnTo>
                  <a:pt x="1870075" y="203200"/>
                </a:lnTo>
                <a:lnTo>
                  <a:pt x="1812925" y="193675"/>
                </a:lnTo>
                <a:lnTo>
                  <a:pt x="1752600" y="180975"/>
                </a:lnTo>
                <a:lnTo>
                  <a:pt x="1704975" y="177800"/>
                </a:lnTo>
                <a:lnTo>
                  <a:pt x="1631950" y="171450"/>
                </a:lnTo>
                <a:lnTo>
                  <a:pt x="1581150" y="158750"/>
                </a:lnTo>
                <a:lnTo>
                  <a:pt x="1517650" y="146050"/>
                </a:lnTo>
                <a:lnTo>
                  <a:pt x="1419225" y="139700"/>
                </a:lnTo>
                <a:lnTo>
                  <a:pt x="1368425" y="130175"/>
                </a:lnTo>
                <a:lnTo>
                  <a:pt x="1285875" y="123825"/>
                </a:lnTo>
                <a:lnTo>
                  <a:pt x="1193800" y="111125"/>
                </a:lnTo>
                <a:lnTo>
                  <a:pt x="1127125" y="104775"/>
                </a:lnTo>
                <a:lnTo>
                  <a:pt x="1063625" y="88900"/>
                </a:lnTo>
                <a:lnTo>
                  <a:pt x="971550" y="82550"/>
                </a:lnTo>
                <a:lnTo>
                  <a:pt x="914400" y="82550"/>
                </a:lnTo>
                <a:lnTo>
                  <a:pt x="885825" y="69850"/>
                </a:lnTo>
                <a:lnTo>
                  <a:pt x="815975" y="69850"/>
                </a:lnTo>
                <a:lnTo>
                  <a:pt x="762000" y="66675"/>
                </a:lnTo>
                <a:lnTo>
                  <a:pt x="688975" y="53975"/>
                </a:lnTo>
                <a:lnTo>
                  <a:pt x="638175" y="41275"/>
                </a:lnTo>
                <a:lnTo>
                  <a:pt x="542925" y="34925"/>
                </a:lnTo>
                <a:lnTo>
                  <a:pt x="463550" y="28575"/>
                </a:lnTo>
                <a:lnTo>
                  <a:pt x="419100" y="25400"/>
                </a:lnTo>
                <a:lnTo>
                  <a:pt x="333375" y="25400"/>
                </a:lnTo>
                <a:lnTo>
                  <a:pt x="266700" y="12700"/>
                </a:lnTo>
                <a:lnTo>
                  <a:pt x="225425" y="9525"/>
                </a:lnTo>
                <a:lnTo>
                  <a:pt x="165100" y="6350"/>
                </a:lnTo>
                <a:lnTo>
                  <a:pt x="101600" y="6350"/>
                </a:lnTo>
                <a:lnTo>
                  <a:pt x="66675" y="0"/>
                </a:lnTo>
                <a:lnTo>
                  <a:pt x="0" y="0"/>
                </a:lnTo>
              </a:path>
            </a:pathLst>
          </a:cu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 name="Forme libre 5">
            <a:extLst>
              <a:ext uri="{FF2B5EF4-FFF2-40B4-BE49-F238E27FC236}">
                <a16:creationId xmlns:a16="http://schemas.microsoft.com/office/drawing/2014/main" id="{6119DCA3-6FCF-4E72-8450-F337B62B19A0}"/>
              </a:ext>
            </a:extLst>
          </p:cNvPr>
          <p:cNvSpPr/>
          <p:nvPr/>
        </p:nvSpPr>
        <p:spPr>
          <a:xfrm>
            <a:off x="5337903" y="1743075"/>
            <a:ext cx="2905125" cy="349250"/>
          </a:xfrm>
          <a:custGeom>
            <a:avLst/>
            <a:gdLst>
              <a:gd name="connsiteX0" fmla="*/ 2905125 w 2905125"/>
              <a:gd name="connsiteY0" fmla="*/ 349250 h 349250"/>
              <a:gd name="connsiteX1" fmla="*/ 2867025 w 2905125"/>
              <a:gd name="connsiteY1" fmla="*/ 339725 h 349250"/>
              <a:gd name="connsiteX2" fmla="*/ 2825750 w 2905125"/>
              <a:gd name="connsiteY2" fmla="*/ 333375 h 349250"/>
              <a:gd name="connsiteX3" fmla="*/ 2765425 w 2905125"/>
              <a:gd name="connsiteY3" fmla="*/ 320675 h 349250"/>
              <a:gd name="connsiteX4" fmla="*/ 2717800 w 2905125"/>
              <a:gd name="connsiteY4" fmla="*/ 314325 h 349250"/>
              <a:gd name="connsiteX5" fmla="*/ 2597150 w 2905125"/>
              <a:gd name="connsiteY5" fmla="*/ 314325 h 349250"/>
              <a:gd name="connsiteX6" fmla="*/ 2546350 w 2905125"/>
              <a:gd name="connsiteY6" fmla="*/ 298450 h 349250"/>
              <a:gd name="connsiteX7" fmla="*/ 2406650 w 2905125"/>
              <a:gd name="connsiteY7" fmla="*/ 298450 h 349250"/>
              <a:gd name="connsiteX8" fmla="*/ 2368550 w 2905125"/>
              <a:gd name="connsiteY8" fmla="*/ 288925 h 349250"/>
              <a:gd name="connsiteX9" fmla="*/ 2317750 w 2905125"/>
              <a:gd name="connsiteY9" fmla="*/ 288925 h 349250"/>
              <a:gd name="connsiteX10" fmla="*/ 2251075 w 2905125"/>
              <a:gd name="connsiteY10" fmla="*/ 276225 h 349250"/>
              <a:gd name="connsiteX11" fmla="*/ 2184400 w 2905125"/>
              <a:gd name="connsiteY11" fmla="*/ 279400 h 349250"/>
              <a:gd name="connsiteX12" fmla="*/ 2146300 w 2905125"/>
              <a:gd name="connsiteY12" fmla="*/ 266700 h 349250"/>
              <a:gd name="connsiteX13" fmla="*/ 2085975 w 2905125"/>
              <a:gd name="connsiteY13" fmla="*/ 260350 h 349250"/>
              <a:gd name="connsiteX14" fmla="*/ 2003425 w 2905125"/>
              <a:gd name="connsiteY14" fmla="*/ 247650 h 349250"/>
              <a:gd name="connsiteX15" fmla="*/ 1917700 w 2905125"/>
              <a:gd name="connsiteY15" fmla="*/ 238125 h 349250"/>
              <a:gd name="connsiteX16" fmla="*/ 1866900 w 2905125"/>
              <a:gd name="connsiteY16" fmla="*/ 228600 h 349250"/>
              <a:gd name="connsiteX17" fmla="*/ 1790700 w 2905125"/>
              <a:gd name="connsiteY17" fmla="*/ 212725 h 349250"/>
              <a:gd name="connsiteX18" fmla="*/ 1743075 w 2905125"/>
              <a:gd name="connsiteY18" fmla="*/ 209550 h 349250"/>
              <a:gd name="connsiteX19" fmla="*/ 1654175 w 2905125"/>
              <a:gd name="connsiteY19" fmla="*/ 200025 h 349250"/>
              <a:gd name="connsiteX20" fmla="*/ 1577975 w 2905125"/>
              <a:gd name="connsiteY20" fmla="*/ 184150 h 349250"/>
              <a:gd name="connsiteX21" fmla="*/ 1485900 w 2905125"/>
              <a:gd name="connsiteY21" fmla="*/ 177800 h 349250"/>
              <a:gd name="connsiteX22" fmla="*/ 1428750 w 2905125"/>
              <a:gd name="connsiteY22" fmla="*/ 171450 h 349250"/>
              <a:gd name="connsiteX23" fmla="*/ 1358900 w 2905125"/>
              <a:gd name="connsiteY23" fmla="*/ 152400 h 349250"/>
              <a:gd name="connsiteX24" fmla="*/ 1295400 w 2905125"/>
              <a:gd name="connsiteY24" fmla="*/ 142875 h 349250"/>
              <a:gd name="connsiteX25" fmla="*/ 1257300 w 2905125"/>
              <a:gd name="connsiteY25" fmla="*/ 133350 h 349250"/>
              <a:gd name="connsiteX26" fmla="*/ 1165225 w 2905125"/>
              <a:gd name="connsiteY26" fmla="*/ 133350 h 349250"/>
              <a:gd name="connsiteX27" fmla="*/ 1114425 w 2905125"/>
              <a:gd name="connsiteY27" fmla="*/ 117475 h 349250"/>
              <a:gd name="connsiteX28" fmla="*/ 1054100 w 2905125"/>
              <a:gd name="connsiteY28" fmla="*/ 104775 h 349250"/>
              <a:gd name="connsiteX29" fmla="*/ 971550 w 2905125"/>
              <a:gd name="connsiteY29" fmla="*/ 95250 h 349250"/>
              <a:gd name="connsiteX30" fmla="*/ 889000 w 2905125"/>
              <a:gd name="connsiteY30" fmla="*/ 69850 h 349250"/>
              <a:gd name="connsiteX31" fmla="*/ 819150 w 2905125"/>
              <a:gd name="connsiteY31" fmla="*/ 73025 h 349250"/>
              <a:gd name="connsiteX32" fmla="*/ 742950 w 2905125"/>
              <a:gd name="connsiteY32" fmla="*/ 66675 h 349250"/>
              <a:gd name="connsiteX33" fmla="*/ 647700 w 2905125"/>
              <a:gd name="connsiteY33" fmla="*/ 50800 h 349250"/>
              <a:gd name="connsiteX34" fmla="*/ 581025 w 2905125"/>
              <a:gd name="connsiteY34" fmla="*/ 47625 h 349250"/>
              <a:gd name="connsiteX35" fmla="*/ 447675 w 2905125"/>
              <a:gd name="connsiteY35" fmla="*/ 41275 h 349250"/>
              <a:gd name="connsiteX36" fmla="*/ 387350 w 2905125"/>
              <a:gd name="connsiteY36" fmla="*/ 31750 h 349250"/>
              <a:gd name="connsiteX37" fmla="*/ 307975 w 2905125"/>
              <a:gd name="connsiteY37" fmla="*/ 25400 h 349250"/>
              <a:gd name="connsiteX38" fmla="*/ 215900 w 2905125"/>
              <a:gd name="connsiteY38" fmla="*/ 19050 h 349250"/>
              <a:gd name="connsiteX39" fmla="*/ 180975 w 2905125"/>
              <a:gd name="connsiteY39" fmla="*/ 12700 h 349250"/>
              <a:gd name="connsiteX40" fmla="*/ 136525 w 2905125"/>
              <a:gd name="connsiteY40" fmla="*/ 12700 h 349250"/>
              <a:gd name="connsiteX41" fmla="*/ 44450 w 2905125"/>
              <a:gd name="connsiteY41" fmla="*/ 3175 h 349250"/>
              <a:gd name="connsiteX42" fmla="*/ 0 w 2905125"/>
              <a:gd name="connsiteY42" fmla="*/ 0 h 349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905125" h="349250">
                <a:moveTo>
                  <a:pt x="2905125" y="349250"/>
                </a:moveTo>
                <a:lnTo>
                  <a:pt x="2867025" y="339725"/>
                </a:lnTo>
                <a:lnTo>
                  <a:pt x="2825750" y="333375"/>
                </a:lnTo>
                <a:lnTo>
                  <a:pt x="2765425" y="320675"/>
                </a:lnTo>
                <a:lnTo>
                  <a:pt x="2717800" y="314325"/>
                </a:lnTo>
                <a:lnTo>
                  <a:pt x="2597150" y="314325"/>
                </a:lnTo>
                <a:lnTo>
                  <a:pt x="2546350" y="298450"/>
                </a:lnTo>
                <a:lnTo>
                  <a:pt x="2406650" y="298450"/>
                </a:lnTo>
                <a:lnTo>
                  <a:pt x="2368550" y="288925"/>
                </a:lnTo>
                <a:lnTo>
                  <a:pt x="2317750" y="288925"/>
                </a:lnTo>
                <a:lnTo>
                  <a:pt x="2251075" y="276225"/>
                </a:lnTo>
                <a:lnTo>
                  <a:pt x="2184400" y="279400"/>
                </a:lnTo>
                <a:lnTo>
                  <a:pt x="2146300" y="266700"/>
                </a:lnTo>
                <a:lnTo>
                  <a:pt x="2085975" y="260350"/>
                </a:lnTo>
                <a:lnTo>
                  <a:pt x="2003425" y="247650"/>
                </a:lnTo>
                <a:lnTo>
                  <a:pt x="1917700" y="238125"/>
                </a:lnTo>
                <a:lnTo>
                  <a:pt x="1866900" y="228600"/>
                </a:lnTo>
                <a:lnTo>
                  <a:pt x="1790700" y="212725"/>
                </a:lnTo>
                <a:lnTo>
                  <a:pt x="1743075" y="209550"/>
                </a:lnTo>
                <a:lnTo>
                  <a:pt x="1654175" y="200025"/>
                </a:lnTo>
                <a:lnTo>
                  <a:pt x="1577975" y="184150"/>
                </a:lnTo>
                <a:lnTo>
                  <a:pt x="1485900" y="177800"/>
                </a:lnTo>
                <a:lnTo>
                  <a:pt x="1428750" y="171450"/>
                </a:lnTo>
                <a:lnTo>
                  <a:pt x="1358900" y="152400"/>
                </a:lnTo>
                <a:lnTo>
                  <a:pt x="1295400" y="142875"/>
                </a:lnTo>
                <a:lnTo>
                  <a:pt x="1257300" y="133350"/>
                </a:lnTo>
                <a:lnTo>
                  <a:pt x="1165225" y="133350"/>
                </a:lnTo>
                <a:lnTo>
                  <a:pt x="1114425" y="117475"/>
                </a:lnTo>
                <a:lnTo>
                  <a:pt x="1054100" y="104775"/>
                </a:lnTo>
                <a:lnTo>
                  <a:pt x="971550" y="95250"/>
                </a:lnTo>
                <a:lnTo>
                  <a:pt x="889000" y="69850"/>
                </a:lnTo>
                <a:lnTo>
                  <a:pt x="819150" y="73025"/>
                </a:lnTo>
                <a:lnTo>
                  <a:pt x="742950" y="66675"/>
                </a:lnTo>
                <a:lnTo>
                  <a:pt x="647700" y="50800"/>
                </a:lnTo>
                <a:lnTo>
                  <a:pt x="581025" y="47625"/>
                </a:lnTo>
                <a:lnTo>
                  <a:pt x="447675" y="41275"/>
                </a:lnTo>
                <a:lnTo>
                  <a:pt x="387350" y="31750"/>
                </a:lnTo>
                <a:lnTo>
                  <a:pt x="307975" y="25400"/>
                </a:lnTo>
                <a:lnTo>
                  <a:pt x="215900" y="19050"/>
                </a:lnTo>
                <a:lnTo>
                  <a:pt x="180975" y="12700"/>
                </a:lnTo>
                <a:lnTo>
                  <a:pt x="136525" y="12700"/>
                </a:lnTo>
                <a:lnTo>
                  <a:pt x="44450" y="3175"/>
                </a:lnTo>
                <a:lnTo>
                  <a:pt x="0" y="0"/>
                </a:lnTo>
              </a:path>
            </a:pathLst>
          </a:cu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382262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a:xfrm>
            <a:off x="439062" y="843636"/>
            <a:ext cx="7886700" cy="1031756"/>
          </a:xfrm>
        </p:spPr>
        <p:txBody>
          <a:bodyPr>
            <a:noAutofit/>
          </a:bodyPr>
          <a:lstStyle/>
          <a:p>
            <a:r>
              <a:rPr lang="fr-FR" sz="2800" b="1" dirty="0"/>
              <a:t>Cancer du côlon et CT périopératoire des MH</a:t>
            </a:r>
          </a:p>
        </p:txBody>
      </p:sp>
      <p:sp>
        <p:nvSpPr>
          <p:cNvPr id="2" name="Espace réservé du texte 1"/>
          <p:cNvSpPr>
            <a:spLocks noGrp="1"/>
          </p:cNvSpPr>
          <p:nvPr>
            <p:ph type="body" idx="1"/>
          </p:nvPr>
        </p:nvSpPr>
        <p:spPr>
          <a:xfrm>
            <a:off x="439062" y="1948740"/>
            <a:ext cx="5771034" cy="1799460"/>
          </a:xfrm>
        </p:spPr>
        <p:txBody>
          <a:bodyPr/>
          <a:lstStyle/>
          <a:p>
            <a:r>
              <a:rPr lang="fr-FR" dirty="0"/>
              <a:t>A </a:t>
            </a:r>
            <a:r>
              <a:rPr lang="fr-FR" dirty="0" err="1"/>
              <a:t>randomized</a:t>
            </a:r>
            <a:r>
              <a:rPr lang="fr-FR" dirty="0"/>
              <a:t> phase II/III trial </a:t>
            </a:r>
            <a:r>
              <a:rPr lang="fr-FR" dirty="0" err="1"/>
              <a:t>comparing</a:t>
            </a:r>
            <a:r>
              <a:rPr lang="fr-FR" dirty="0"/>
              <a:t> </a:t>
            </a:r>
            <a:r>
              <a:rPr lang="fr-FR" dirty="0" err="1"/>
              <a:t>hepatectomy</a:t>
            </a:r>
            <a:r>
              <a:rPr lang="fr-FR" dirty="0"/>
              <a:t> </a:t>
            </a:r>
            <a:r>
              <a:rPr lang="fr-FR" dirty="0" err="1"/>
              <a:t>followed</a:t>
            </a:r>
            <a:r>
              <a:rPr lang="fr-FR" dirty="0"/>
              <a:t> by mFOLFOX6 </a:t>
            </a:r>
            <a:r>
              <a:rPr lang="fr-FR" dirty="0" err="1"/>
              <a:t>with</a:t>
            </a:r>
            <a:r>
              <a:rPr lang="fr-FR" dirty="0"/>
              <a:t> </a:t>
            </a:r>
            <a:r>
              <a:rPr lang="fr-FR" dirty="0" err="1"/>
              <a:t>hepatectomy</a:t>
            </a:r>
            <a:r>
              <a:rPr lang="fr-FR" dirty="0"/>
              <a:t> </a:t>
            </a:r>
            <a:r>
              <a:rPr lang="fr-FR" dirty="0" err="1"/>
              <a:t>alone</a:t>
            </a:r>
            <a:r>
              <a:rPr lang="fr-FR" dirty="0"/>
              <a:t> for </a:t>
            </a:r>
            <a:r>
              <a:rPr lang="fr-FR" dirty="0" err="1"/>
              <a:t>liver</a:t>
            </a:r>
            <a:r>
              <a:rPr lang="fr-FR" dirty="0"/>
              <a:t> </a:t>
            </a:r>
            <a:r>
              <a:rPr lang="fr-FR" dirty="0" err="1"/>
              <a:t>metastasis</a:t>
            </a:r>
            <a:r>
              <a:rPr lang="fr-FR" dirty="0"/>
              <a:t> </a:t>
            </a:r>
            <a:r>
              <a:rPr lang="fr-FR" dirty="0" err="1"/>
              <a:t>from</a:t>
            </a:r>
            <a:r>
              <a:rPr lang="fr-FR" dirty="0"/>
              <a:t> colorectal cancer: JCOG0603 </a:t>
            </a:r>
            <a:r>
              <a:rPr lang="fr-FR" dirty="0" err="1"/>
              <a:t>study</a:t>
            </a:r>
            <a:r>
              <a:rPr lang="fr-FR" dirty="0"/>
              <a:t>.</a:t>
            </a:r>
          </a:p>
          <a:p>
            <a:endParaRPr lang="fr-FR" i="1" dirty="0"/>
          </a:p>
          <a:p>
            <a:r>
              <a:rPr lang="fr-FR" i="1" dirty="0" err="1"/>
              <a:t>Yukihide</a:t>
            </a:r>
            <a:r>
              <a:rPr lang="fr-FR" i="1" dirty="0"/>
              <a:t> </a:t>
            </a:r>
            <a:r>
              <a:rPr lang="fr-FR" i="1" dirty="0" err="1"/>
              <a:t>Kanemitsu</a:t>
            </a:r>
            <a:r>
              <a:rPr lang="fr-FR" i="1" dirty="0"/>
              <a:t> et al., ASCO2020, Abs 4005</a:t>
            </a:r>
          </a:p>
        </p:txBody>
      </p:sp>
    </p:spTree>
    <p:extLst>
      <p:ext uri="{BB962C8B-B14F-4D97-AF65-F5344CB8AC3E}">
        <p14:creationId xmlns:p14="http://schemas.microsoft.com/office/powerpoint/2010/main" val="152371975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à coins arrondis 4">
            <a:extLst>
              <a:ext uri="{FF2B5EF4-FFF2-40B4-BE49-F238E27FC236}">
                <a16:creationId xmlns:a16="http://schemas.microsoft.com/office/drawing/2014/main" id="{E2489048-3B27-44AB-B76B-86FA6F38AE58}"/>
              </a:ext>
            </a:extLst>
          </p:cNvPr>
          <p:cNvSpPr/>
          <p:nvPr/>
        </p:nvSpPr>
        <p:spPr>
          <a:xfrm>
            <a:off x="286871" y="2684468"/>
            <a:ext cx="5803153" cy="2031999"/>
          </a:xfrm>
          <a:prstGeom prst="roundRect">
            <a:avLst>
              <a:gd name="adj" fmla="val 5505"/>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fr-FR" dirty="0">
              <a:solidFill>
                <a:prstClr val="white"/>
              </a:solidFill>
              <a:latin typeface="Calibri"/>
            </a:endParaRPr>
          </a:p>
        </p:txBody>
      </p:sp>
      <p:sp>
        <p:nvSpPr>
          <p:cNvPr id="4" name="Titre 11"/>
          <p:cNvSpPr>
            <a:spLocks noGrp="1"/>
          </p:cNvSpPr>
          <p:nvPr>
            <p:ph type="title"/>
          </p:nvPr>
        </p:nvSpPr>
        <p:spPr/>
        <p:txBody>
          <a:bodyPr>
            <a:noAutofit/>
          </a:bodyPr>
          <a:lstStyle/>
          <a:p>
            <a:r>
              <a:rPr lang="fr-FR" sz="2200" dirty="0"/>
              <a:t>CT postopératoire dans les MH de cancers colorectaux</a:t>
            </a:r>
            <a:br>
              <a:rPr lang="fr-FR" sz="2200" b="1" dirty="0"/>
            </a:br>
            <a:r>
              <a:rPr lang="fr-FR" sz="2200" b="1" dirty="0"/>
              <a:t>Etude JCOG0603</a:t>
            </a:r>
          </a:p>
        </p:txBody>
      </p:sp>
      <p:sp>
        <p:nvSpPr>
          <p:cNvPr id="3" name="Espace réservé du contenu 2"/>
          <p:cNvSpPr>
            <a:spLocks noGrp="1"/>
          </p:cNvSpPr>
          <p:nvPr>
            <p:ph sz="half" idx="1"/>
          </p:nvPr>
        </p:nvSpPr>
        <p:spPr/>
        <p:txBody>
          <a:bodyPr/>
          <a:lstStyle/>
          <a:p>
            <a:r>
              <a:rPr lang="fr-FR" sz="1600" dirty="0"/>
              <a:t>Contexte</a:t>
            </a:r>
          </a:p>
          <a:p>
            <a:pPr lvl="1"/>
            <a:r>
              <a:rPr lang="fr-FR" sz="1400" dirty="0"/>
              <a:t>La CT périopératoire par folfox est proposée dans le CCRm avec MH résécables </a:t>
            </a:r>
            <a:br>
              <a:rPr lang="fr-FR" sz="1400" dirty="0"/>
            </a:br>
            <a:r>
              <a:rPr lang="fr-FR" sz="1400" dirty="0"/>
              <a:t>(Etude EORTC 40983)</a:t>
            </a:r>
          </a:p>
          <a:p>
            <a:pPr lvl="2"/>
            <a:r>
              <a:rPr lang="fr-FR" sz="1200" dirty="0"/>
              <a:t>Amélioration de la SSR en analyse per-protocole (Lancet </a:t>
            </a:r>
            <a:r>
              <a:rPr lang="fr-FR" sz="1200" dirty="0" err="1"/>
              <a:t>Oncol</a:t>
            </a:r>
            <a:r>
              <a:rPr lang="fr-FR" sz="1200" dirty="0"/>
              <a:t> 2008; 371:1007-17)</a:t>
            </a:r>
          </a:p>
          <a:p>
            <a:pPr lvl="2"/>
            <a:r>
              <a:rPr lang="fr-FR" sz="1200" dirty="0"/>
              <a:t>Pas d’amélioration de la SG (Lancet </a:t>
            </a:r>
            <a:r>
              <a:rPr lang="fr-FR" sz="1200" dirty="0" err="1"/>
              <a:t>Oncol</a:t>
            </a:r>
            <a:r>
              <a:rPr lang="fr-FR" sz="1200" dirty="0"/>
              <a:t> 2013; 14:1208-15)</a:t>
            </a:r>
          </a:p>
          <a:p>
            <a:r>
              <a:rPr lang="fr-FR" sz="1600" dirty="0"/>
              <a:t> Etude JCOG0603 :</a:t>
            </a:r>
          </a:p>
          <a:p>
            <a:pPr lvl="1"/>
            <a:r>
              <a:rPr lang="fr-FR" sz="1400" dirty="0"/>
              <a:t>phase III japonaise comparant le mFOLFOX6 adjuvant à la chirurgie seule</a:t>
            </a:r>
            <a:endParaRPr lang="fr-FR" sz="1100" dirty="0">
              <a:solidFill>
                <a:schemeClr val="tx1"/>
              </a:solidFill>
              <a:latin typeface="+mn-lt"/>
            </a:endParaRPr>
          </a:p>
        </p:txBody>
      </p:sp>
      <p:sp>
        <p:nvSpPr>
          <p:cNvPr id="5" name="ZoneTexte 4"/>
          <p:cNvSpPr txBox="1"/>
          <p:nvPr/>
        </p:nvSpPr>
        <p:spPr>
          <a:xfrm>
            <a:off x="478781" y="2835918"/>
            <a:ext cx="2520278" cy="1726287"/>
          </a:xfrm>
          <a:prstGeom prst="roundRect">
            <a:avLst>
              <a:gd name="adj" fmla="val 7891"/>
            </a:avLst>
          </a:prstGeom>
          <a:noFill/>
          <a:ln>
            <a:solidFill>
              <a:schemeClr val="tx1">
                <a:lumMod val="75000"/>
                <a:lumOff val="25000"/>
              </a:schemeClr>
            </a:solidFill>
          </a:ln>
        </p:spPr>
        <p:txBody>
          <a:bodyPr wrap="square" rtlCol="0">
            <a:spAutoFit/>
          </a:bodyPr>
          <a:lstStyle/>
          <a:p>
            <a:r>
              <a:rPr lang="fr-FR" sz="1100" b="1" dirty="0">
                <a:latin typeface="Arial" panose="020B0604020202020204" pitchFamily="34" charset="0"/>
                <a:cs typeface="Arial" panose="020B0604020202020204" pitchFamily="34" charset="0"/>
              </a:rPr>
              <a:t>CCRm avec MH opérées</a:t>
            </a:r>
          </a:p>
          <a:p>
            <a:pPr marL="171450" indent="-171450">
              <a:buFont typeface="Arial" charset="0"/>
              <a:buChar char="•"/>
            </a:pPr>
            <a:r>
              <a:rPr lang="fr-FR" sz="1000" dirty="0">
                <a:latin typeface="Arial" panose="020B0604020202020204" pitchFamily="34" charset="0"/>
                <a:cs typeface="Arial" panose="020B0604020202020204" pitchFamily="34" charset="0"/>
              </a:rPr>
              <a:t>Résection R0</a:t>
            </a:r>
          </a:p>
          <a:p>
            <a:pPr marL="171450" indent="-171450">
              <a:buFont typeface="Arial" charset="0"/>
              <a:buChar char="•"/>
            </a:pPr>
            <a:r>
              <a:rPr lang="fr-FR" sz="1000" dirty="0">
                <a:latin typeface="Arial" panose="020B0604020202020204" pitchFamily="34" charset="0"/>
                <a:cs typeface="Arial" panose="020B0604020202020204" pitchFamily="34" charset="0"/>
              </a:rPr>
              <a:t>Âge 25-75 ans</a:t>
            </a:r>
          </a:p>
          <a:p>
            <a:pPr marL="171450" indent="-171450">
              <a:buFont typeface="Arial" charset="0"/>
              <a:buChar char="•"/>
            </a:pPr>
            <a:r>
              <a:rPr lang="fr-FR" sz="1000" dirty="0">
                <a:latin typeface="Arial" panose="020B0604020202020204" pitchFamily="34" charset="0"/>
                <a:cs typeface="Arial" panose="020B0604020202020204" pitchFamily="34" charset="0"/>
              </a:rPr>
              <a:t>PS 0-1</a:t>
            </a:r>
          </a:p>
          <a:p>
            <a:pPr marL="171450" indent="-171450">
              <a:buFont typeface="Arial" charset="0"/>
              <a:buChar char="•"/>
            </a:pPr>
            <a:r>
              <a:rPr lang="fr-FR" sz="1000" dirty="0">
                <a:latin typeface="Arial" panose="020B0604020202020204" pitchFamily="34" charset="0"/>
                <a:cs typeface="Arial" panose="020B0604020202020204" pitchFamily="34" charset="0"/>
              </a:rPr>
              <a:t>Non prétraités par </a:t>
            </a:r>
            <a:r>
              <a:rPr lang="fr-FR" sz="1000" dirty="0" err="1">
                <a:latin typeface="Arial" panose="020B0604020202020204" pitchFamily="34" charset="0"/>
                <a:cs typeface="Arial" panose="020B0604020202020204" pitchFamily="34" charset="0"/>
              </a:rPr>
              <a:t>oxali</a:t>
            </a:r>
            <a:r>
              <a:rPr lang="fr-FR" sz="1000" dirty="0">
                <a:latin typeface="Arial" panose="020B0604020202020204" pitchFamily="34" charset="0"/>
                <a:cs typeface="Arial" panose="020B0604020202020204" pitchFamily="34" charset="0"/>
              </a:rPr>
              <a:t>  et RF</a:t>
            </a:r>
          </a:p>
          <a:p>
            <a:r>
              <a:rPr lang="fr-FR" sz="1100" b="1" dirty="0" err="1">
                <a:latin typeface="Arial" panose="020B0604020202020204" pitchFamily="34" charset="0"/>
                <a:cs typeface="Arial" panose="020B0604020202020204" pitchFamily="34" charset="0"/>
              </a:rPr>
              <a:t>Statification</a:t>
            </a:r>
            <a:endParaRPr lang="fr-FR" sz="1100" b="1" dirty="0">
              <a:latin typeface="Arial" panose="020B0604020202020204" pitchFamily="34" charset="0"/>
              <a:cs typeface="Arial" panose="020B0604020202020204" pitchFamily="34" charset="0"/>
            </a:endParaRPr>
          </a:p>
          <a:p>
            <a:pPr marL="171450" indent="-171450">
              <a:buFont typeface="Arial" charset="0"/>
              <a:buChar char="•"/>
            </a:pPr>
            <a:r>
              <a:rPr lang="fr-FR" sz="1000" dirty="0">
                <a:latin typeface="Arial" panose="020B0604020202020204" pitchFamily="34" charset="0"/>
                <a:cs typeface="Arial" panose="020B0604020202020204" pitchFamily="34" charset="0"/>
              </a:rPr>
              <a:t>Synchrone/</a:t>
            </a:r>
            <a:r>
              <a:rPr lang="fr-FR" sz="1000" dirty="0" err="1">
                <a:latin typeface="Arial" panose="020B0604020202020204" pitchFamily="34" charset="0"/>
                <a:cs typeface="Arial" panose="020B0604020202020204" pitchFamily="34" charset="0"/>
              </a:rPr>
              <a:t>métachrone</a:t>
            </a:r>
            <a:endParaRPr lang="fr-FR" sz="1000" dirty="0">
              <a:latin typeface="Arial" panose="020B0604020202020204" pitchFamily="34" charset="0"/>
              <a:cs typeface="Arial" panose="020B0604020202020204" pitchFamily="34" charset="0"/>
            </a:endParaRPr>
          </a:p>
          <a:p>
            <a:pPr marL="171450" indent="-171450">
              <a:buFont typeface="Arial" charset="0"/>
              <a:buChar char="•"/>
            </a:pPr>
            <a:r>
              <a:rPr lang="fr-FR" sz="1000" dirty="0">
                <a:latin typeface="Arial" panose="020B0604020202020204" pitchFamily="34" charset="0"/>
                <a:cs typeface="Arial" panose="020B0604020202020204" pitchFamily="34" charset="0"/>
              </a:rPr>
              <a:t>Nb métastases (1-3/4 et +)</a:t>
            </a:r>
          </a:p>
          <a:p>
            <a:pPr marL="171450" indent="-171450">
              <a:buFont typeface="Arial" charset="0"/>
              <a:buChar char="•"/>
            </a:pPr>
            <a:r>
              <a:rPr lang="fr-FR" sz="1000" dirty="0" err="1">
                <a:latin typeface="Arial" panose="020B0604020202020204" pitchFamily="34" charset="0"/>
                <a:cs typeface="Arial" panose="020B0604020202020204" pitchFamily="34" charset="0"/>
              </a:rPr>
              <a:t>Diamaètre</a:t>
            </a:r>
            <a:r>
              <a:rPr lang="fr-FR" sz="1000" dirty="0">
                <a:latin typeface="Arial" panose="020B0604020202020204" pitchFamily="34" charset="0"/>
                <a:cs typeface="Arial" panose="020B0604020202020204" pitchFamily="34" charset="0"/>
              </a:rPr>
              <a:t> max (&lt;5 cm / ≥ 5 cm)</a:t>
            </a:r>
          </a:p>
          <a:p>
            <a:pPr marL="171450" indent="-171450">
              <a:buFont typeface="Arial" charset="0"/>
              <a:buChar char="•"/>
            </a:pPr>
            <a:r>
              <a:rPr lang="fr-FR" sz="1000" dirty="0">
                <a:latin typeface="Arial" panose="020B0604020202020204" pitchFamily="34" charset="0"/>
                <a:cs typeface="Arial" panose="020B0604020202020204" pitchFamily="34" charset="0"/>
              </a:rPr>
              <a:t>Statut N sur la tumeur primitive</a:t>
            </a:r>
          </a:p>
        </p:txBody>
      </p:sp>
      <p:sp>
        <p:nvSpPr>
          <p:cNvPr id="6" name="Rectangle à coins arrondis 5"/>
          <p:cNvSpPr/>
          <p:nvPr/>
        </p:nvSpPr>
        <p:spPr>
          <a:xfrm>
            <a:off x="3669684" y="2926526"/>
            <a:ext cx="1870504" cy="584084"/>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200" b="1">
                <a:latin typeface="Arial" panose="020B0604020202020204" pitchFamily="34" charset="0"/>
                <a:cs typeface="Arial" panose="020B0604020202020204" pitchFamily="34" charset="0"/>
              </a:rPr>
              <a:t>Surveillance</a:t>
            </a:r>
            <a:endParaRPr lang="fr-FR" sz="1200" b="1" dirty="0">
              <a:latin typeface="Arial" panose="020B0604020202020204" pitchFamily="34" charset="0"/>
              <a:cs typeface="Arial" panose="020B0604020202020204" pitchFamily="34" charset="0"/>
            </a:endParaRPr>
          </a:p>
        </p:txBody>
      </p:sp>
      <p:sp>
        <p:nvSpPr>
          <p:cNvPr id="7" name="Rectangle à coins arrondis 6"/>
          <p:cNvSpPr/>
          <p:nvPr/>
        </p:nvSpPr>
        <p:spPr>
          <a:xfrm>
            <a:off x="3673441" y="3797066"/>
            <a:ext cx="1870504" cy="584084"/>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200" b="1" dirty="0">
                <a:latin typeface="Arial" panose="020B0604020202020204" pitchFamily="34" charset="0"/>
                <a:cs typeface="Arial" panose="020B0604020202020204" pitchFamily="34" charset="0"/>
              </a:rPr>
              <a:t>CT postopératoire</a:t>
            </a:r>
          </a:p>
          <a:p>
            <a:pPr algn="ctr"/>
            <a:r>
              <a:rPr lang="fr-FR" sz="1200" b="1" dirty="0" err="1">
                <a:latin typeface="Arial" panose="020B0604020202020204" pitchFamily="34" charset="0"/>
                <a:cs typeface="Arial" panose="020B0604020202020204" pitchFamily="34" charset="0"/>
              </a:rPr>
              <a:t>mFOLFOX</a:t>
            </a:r>
            <a:r>
              <a:rPr lang="fr-FR" sz="1200" b="1" dirty="0">
                <a:latin typeface="Arial" panose="020B0604020202020204" pitchFamily="34" charset="0"/>
                <a:cs typeface="Arial" panose="020B0604020202020204" pitchFamily="34" charset="0"/>
              </a:rPr>
              <a:t> 12 cycles</a:t>
            </a:r>
          </a:p>
        </p:txBody>
      </p:sp>
      <p:sp>
        <p:nvSpPr>
          <p:cNvPr id="14" name="ZoneTexte 13"/>
          <p:cNvSpPr txBox="1"/>
          <p:nvPr/>
        </p:nvSpPr>
        <p:spPr>
          <a:xfrm>
            <a:off x="5003605" y="5259743"/>
            <a:ext cx="2973827" cy="300082"/>
          </a:xfrm>
          <a:prstGeom prst="rect">
            <a:avLst/>
          </a:prstGeom>
          <a:noFill/>
        </p:spPr>
        <p:txBody>
          <a:bodyPr wrap="none" rtlCol="0">
            <a:spAutoFit/>
          </a:bodyPr>
          <a:lstStyle/>
          <a:p>
            <a:r>
              <a:rPr lang="fr-FR" dirty="0"/>
              <a:t>Objectif principal : Survie sans maladie</a:t>
            </a:r>
          </a:p>
        </p:txBody>
      </p:sp>
      <p:sp>
        <p:nvSpPr>
          <p:cNvPr id="12" name="ZoneTexte 11">
            <a:extLst>
              <a:ext uri="{FF2B5EF4-FFF2-40B4-BE49-F238E27FC236}">
                <a16:creationId xmlns:a16="http://schemas.microsoft.com/office/drawing/2014/main" id="{AE6198D1-BDA8-7545-A015-8B51EFDA1740}"/>
              </a:ext>
            </a:extLst>
          </p:cNvPr>
          <p:cNvSpPr txBox="1"/>
          <p:nvPr/>
        </p:nvSpPr>
        <p:spPr>
          <a:xfrm>
            <a:off x="0" y="4937090"/>
            <a:ext cx="2685351" cy="230832"/>
          </a:xfrm>
          <a:prstGeom prst="rect">
            <a:avLst/>
          </a:prstGeom>
          <a:noFill/>
        </p:spPr>
        <p:txBody>
          <a:bodyPr wrap="none" rtlCol="0">
            <a:spAutoFit/>
          </a:bodyPr>
          <a:lstStyle/>
          <a:p>
            <a:r>
              <a:rPr lang="fr-FR" sz="900" i="1" dirty="0" err="1">
                <a:solidFill>
                  <a:schemeClr val="tx1">
                    <a:lumMod val="50000"/>
                    <a:lumOff val="50000"/>
                  </a:schemeClr>
                </a:solidFill>
                <a:latin typeface="Arial" panose="020B0604020202020204" pitchFamily="34" charset="0"/>
              </a:rPr>
              <a:t>Yukihide</a:t>
            </a:r>
            <a:r>
              <a:rPr lang="fr-FR" sz="900" i="1" dirty="0">
                <a:solidFill>
                  <a:schemeClr val="tx1">
                    <a:lumMod val="50000"/>
                    <a:lumOff val="50000"/>
                  </a:schemeClr>
                </a:solidFill>
                <a:latin typeface="Arial" panose="020B0604020202020204" pitchFamily="34" charset="0"/>
              </a:rPr>
              <a:t> </a:t>
            </a:r>
            <a:r>
              <a:rPr lang="fr-FR" sz="900" i="1" dirty="0" err="1">
                <a:solidFill>
                  <a:schemeClr val="tx1">
                    <a:lumMod val="50000"/>
                    <a:lumOff val="50000"/>
                  </a:schemeClr>
                </a:solidFill>
                <a:latin typeface="Arial" panose="020B0604020202020204" pitchFamily="34" charset="0"/>
              </a:rPr>
              <a:t>Kanemitsu</a:t>
            </a:r>
            <a:r>
              <a:rPr lang="fr-FR" sz="900" i="1" dirty="0">
                <a:solidFill>
                  <a:schemeClr val="tx1">
                    <a:lumMod val="50000"/>
                    <a:lumOff val="50000"/>
                  </a:schemeClr>
                </a:solidFill>
                <a:latin typeface="Arial" panose="020B0604020202020204" pitchFamily="34" charset="0"/>
              </a:rPr>
              <a:t> et al., ASCO2020, Abs 4005</a:t>
            </a:r>
          </a:p>
        </p:txBody>
      </p:sp>
      <p:sp>
        <p:nvSpPr>
          <p:cNvPr id="13" name="Ellipse 12">
            <a:extLst>
              <a:ext uri="{FF2B5EF4-FFF2-40B4-BE49-F238E27FC236}">
                <a16:creationId xmlns:a16="http://schemas.microsoft.com/office/drawing/2014/main" id="{84B895F3-1C75-4D8C-A323-740B713CCD75}"/>
              </a:ext>
            </a:extLst>
          </p:cNvPr>
          <p:cNvSpPr/>
          <p:nvPr/>
        </p:nvSpPr>
        <p:spPr>
          <a:xfrm>
            <a:off x="3156424" y="3441756"/>
            <a:ext cx="377686" cy="368276"/>
          </a:xfrm>
          <a:prstGeom prst="ellipse">
            <a:avLst/>
          </a:prstGeom>
          <a:solidFill>
            <a:srgbClr val="4D4D4D"/>
          </a:solidFill>
          <a:ln>
            <a:headEnd/>
            <a:tailEnd/>
          </a:ln>
          <a:effectLst/>
        </p:spPr>
        <p:style>
          <a:lnRef idx="0">
            <a:schemeClr val="dk1"/>
          </a:lnRef>
          <a:fillRef idx="3">
            <a:schemeClr val="dk1"/>
          </a:fillRef>
          <a:effectRef idx="3">
            <a:schemeClr val="dk1"/>
          </a:effectRef>
          <a:fontRef idx="minor">
            <a:schemeClr val="lt1"/>
          </a:fontRef>
        </p:style>
        <p:txBody>
          <a:bodyPr wrap="none" anchor="ctr"/>
          <a:lstStyle/>
          <a:p>
            <a:pPr algn="ctr" defTabSz="685783">
              <a:buClr>
                <a:srgbClr val="FFCC00"/>
              </a:buClr>
              <a:defRPr/>
            </a:pPr>
            <a:r>
              <a:rPr lang="fr-FR" sz="1000" b="1" dirty="0">
                <a:solidFill>
                  <a:prstClr val="white"/>
                </a:solidFill>
                <a:latin typeface="Arial" panose="020B0604020202020204" pitchFamily="34" charset="0"/>
                <a:cs typeface="Arial" panose="020B0604020202020204" pitchFamily="34" charset="0"/>
              </a:rPr>
              <a:t>R</a:t>
            </a:r>
          </a:p>
        </p:txBody>
      </p:sp>
      <p:cxnSp>
        <p:nvCxnSpPr>
          <p:cNvPr id="15" name="Connecteur : en angle 14">
            <a:extLst>
              <a:ext uri="{FF2B5EF4-FFF2-40B4-BE49-F238E27FC236}">
                <a16:creationId xmlns:a16="http://schemas.microsoft.com/office/drawing/2014/main" id="{3548174B-7613-44B7-A0C1-B8A4A2210F7E}"/>
              </a:ext>
            </a:extLst>
          </p:cNvPr>
          <p:cNvCxnSpPr>
            <a:cxnSpLocks/>
            <a:stCxn id="13" idx="0"/>
          </p:cNvCxnSpPr>
          <p:nvPr/>
        </p:nvCxnSpPr>
        <p:spPr>
          <a:xfrm rot="5400000" flipH="1" flipV="1">
            <a:off x="3397759" y="3166076"/>
            <a:ext cx="223189" cy="328173"/>
          </a:xfrm>
          <a:prstGeom prst="bentConnector2">
            <a:avLst/>
          </a:prstGeom>
          <a:ln w="1905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6" name="Connecteur : en angle 15">
            <a:extLst>
              <a:ext uri="{FF2B5EF4-FFF2-40B4-BE49-F238E27FC236}">
                <a16:creationId xmlns:a16="http://schemas.microsoft.com/office/drawing/2014/main" id="{C5F84117-F612-4DB0-8FE7-0A4C481F4B8D}"/>
              </a:ext>
            </a:extLst>
          </p:cNvPr>
          <p:cNvCxnSpPr>
            <a:cxnSpLocks/>
            <a:stCxn id="13" idx="4"/>
          </p:cNvCxnSpPr>
          <p:nvPr/>
        </p:nvCxnSpPr>
        <p:spPr>
          <a:xfrm rot="16200000" flipH="1">
            <a:off x="3369815" y="3785483"/>
            <a:ext cx="279076" cy="328173"/>
          </a:xfrm>
          <a:prstGeom prst="bentConnector2">
            <a:avLst/>
          </a:prstGeom>
          <a:ln w="1905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8" name="ZoneTexte 17">
            <a:extLst>
              <a:ext uri="{FF2B5EF4-FFF2-40B4-BE49-F238E27FC236}">
                <a16:creationId xmlns:a16="http://schemas.microsoft.com/office/drawing/2014/main" id="{11C330E9-3AEC-4146-B1F6-1AE2F738ED0B}"/>
              </a:ext>
            </a:extLst>
          </p:cNvPr>
          <p:cNvSpPr txBox="1"/>
          <p:nvPr/>
        </p:nvSpPr>
        <p:spPr>
          <a:xfrm>
            <a:off x="6144943" y="2671911"/>
            <a:ext cx="2802287" cy="2046714"/>
          </a:xfrm>
          <a:prstGeom prst="rect">
            <a:avLst/>
          </a:prstGeom>
          <a:noFill/>
        </p:spPr>
        <p:txBody>
          <a:bodyPr wrap="square" rtlCol="0">
            <a:spAutoFit/>
          </a:bodyPr>
          <a:lstStyle/>
          <a:p>
            <a:pPr marL="108000" indent="-108000">
              <a:buFont typeface="Arial" panose="020B0604020202020204" pitchFamily="34" charset="0"/>
              <a:buChar char="•"/>
            </a:pPr>
            <a:r>
              <a:rPr lang="fr-FR" sz="1000" b="1" dirty="0">
                <a:solidFill>
                  <a:srgbClr val="002060"/>
                </a:solidFill>
                <a:latin typeface="Arial" panose="020B0604020202020204" pitchFamily="34" charset="0"/>
                <a:cs typeface="Arial" panose="020B0604020202020204" pitchFamily="34" charset="0"/>
              </a:rPr>
              <a:t>Critères d’inclusion</a:t>
            </a:r>
          </a:p>
          <a:p>
            <a:pPr marL="171450" indent="-171450">
              <a:buFont typeface="Arial" panose="020B0604020202020204" pitchFamily="34" charset="0"/>
              <a:buChar char="–"/>
            </a:pPr>
            <a:r>
              <a:rPr lang="fr-FR" sz="900" dirty="0">
                <a:solidFill>
                  <a:srgbClr val="002060"/>
                </a:solidFill>
                <a:latin typeface="Arial" panose="020B0604020202020204" pitchFamily="34" charset="0"/>
                <a:cs typeface="Arial" panose="020B0604020202020204" pitchFamily="34" charset="0"/>
              </a:rPr>
              <a:t>MH de CCRM confirmées histologiquement</a:t>
            </a:r>
          </a:p>
          <a:p>
            <a:pPr marL="171450" indent="-171450">
              <a:buFont typeface="Arial" panose="020B0604020202020204" pitchFamily="34" charset="0"/>
              <a:buChar char="–"/>
            </a:pPr>
            <a:r>
              <a:rPr lang="fr-FR" sz="900" dirty="0">
                <a:solidFill>
                  <a:srgbClr val="002060"/>
                </a:solidFill>
                <a:latin typeface="Arial" panose="020B0604020202020204" pitchFamily="34" charset="0"/>
                <a:cs typeface="Arial" panose="020B0604020202020204" pitchFamily="34" charset="0"/>
              </a:rPr>
              <a:t>Résection R0 obtenues T primitive et MH </a:t>
            </a:r>
          </a:p>
          <a:p>
            <a:pPr marL="171450" indent="-171450">
              <a:buFont typeface="Arial" panose="020B0604020202020204" pitchFamily="34" charset="0"/>
              <a:buChar char="–"/>
            </a:pPr>
            <a:r>
              <a:rPr lang="fr-FR" sz="900" dirty="0">
                <a:solidFill>
                  <a:srgbClr val="002060"/>
                </a:solidFill>
                <a:latin typeface="Arial" panose="020B0604020202020204" pitchFamily="34" charset="0"/>
                <a:cs typeface="Arial" panose="020B0604020202020204" pitchFamily="34" charset="0"/>
              </a:rPr>
              <a:t>Si métastases </a:t>
            </a:r>
            <a:r>
              <a:rPr lang="fr-FR" sz="900" dirty="0" err="1">
                <a:solidFill>
                  <a:srgbClr val="002060"/>
                </a:solidFill>
                <a:latin typeface="Arial" panose="020B0604020202020204" pitchFamily="34" charset="0"/>
                <a:cs typeface="Arial" panose="020B0604020202020204" pitchFamily="34" charset="0"/>
              </a:rPr>
              <a:t>métachrones</a:t>
            </a:r>
            <a:r>
              <a:rPr lang="fr-FR" sz="900" dirty="0">
                <a:solidFill>
                  <a:srgbClr val="002060"/>
                </a:solidFill>
                <a:latin typeface="Arial" panose="020B0604020202020204" pitchFamily="34" charset="0"/>
                <a:cs typeface="Arial" panose="020B0604020202020204" pitchFamily="34" charset="0"/>
              </a:rPr>
              <a:t>, foie = seul site métastatique.</a:t>
            </a:r>
          </a:p>
          <a:p>
            <a:pPr marL="171450" indent="-171450">
              <a:buFont typeface="Arial" panose="020B0604020202020204" pitchFamily="34" charset="0"/>
              <a:buChar char="–"/>
            </a:pPr>
            <a:r>
              <a:rPr lang="fr-FR" sz="900" dirty="0">
                <a:solidFill>
                  <a:srgbClr val="002060"/>
                </a:solidFill>
                <a:latin typeface="Arial" panose="020B0604020202020204" pitchFamily="34" charset="0"/>
                <a:cs typeface="Arial" panose="020B0604020202020204" pitchFamily="34" charset="0"/>
              </a:rPr>
              <a:t>Age 20-75 ans</a:t>
            </a:r>
          </a:p>
          <a:p>
            <a:pPr marL="171450" indent="-171450">
              <a:buFont typeface="Arial" panose="020B0604020202020204" pitchFamily="34" charset="0"/>
              <a:buChar char="–"/>
            </a:pPr>
            <a:r>
              <a:rPr lang="fr-FR" sz="900" dirty="0">
                <a:solidFill>
                  <a:srgbClr val="002060"/>
                </a:solidFill>
                <a:latin typeface="Arial" panose="020B0604020202020204" pitchFamily="34" charset="0"/>
                <a:cs typeface="Arial" panose="020B0604020202020204" pitchFamily="34" charset="0"/>
              </a:rPr>
              <a:t>ECOG PS: 0, 1</a:t>
            </a:r>
          </a:p>
          <a:p>
            <a:pPr marL="171450" indent="-171450">
              <a:buFont typeface="Arial" panose="020B0604020202020204" pitchFamily="34" charset="0"/>
              <a:buChar char="–"/>
            </a:pPr>
            <a:r>
              <a:rPr lang="fr-FR" sz="900" dirty="0">
                <a:solidFill>
                  <a:srgbClr val="002060"/>
                </a:solidFill>
                <a:latin typeface="Arial" panose="020B0604020202020204" pitchFamily="34" charset="0"/>
                <a:cs typeface="Arial" panose="020B0604020202020204" pitchFamily="34" charset="0"/>
              </a:rPr>
              <a:t>Pas de maladie </a:t>
            </a:r>
            <a:r>
              <a:rPr lang="fr-FR" sz="900" dirty="0" err="1">
                <a:solidFill>
                  <a:srgbClr val="002060"/>
                </a:solidFill>
                <a:latin typeface="Arial" panose="020B0604020202020204" pitchFamily="34" charset="0"/>
                <a:cs typeface="Arial" panose="020B0604020202020204" pitchFamily="34" charset="0"/>
              </a:rPr>
              <a:t>extrahépatique</a:t>
            </a:r>
            <a:r>
              <a:rPr lang="fr-FR" sz="900" dirty="0">
                <a:solidFill>
                  <a:srgbClr val="002060"/>
                </a:solidFill>
                <a:latin typeface="Arial" panose="020B0604020202020204" pitchFamily="34" charset="0"/>
                <a:cs typeface="Arial" panose="020B0604020202020204" pitchFamily="34" charset="0"/>
              </a:rPr>
              <a:t> sur TDM et IRM</a:t>
            </a:r>
          </a:p>
          <a:p>
            <a:pPr marL="171450" indent="-171450">
              <a:buFont typeface="Arial" panose="020B0604020202020204" pitchFamily="34" charset="0"/>
              <a:buChar char="–"/>
            </a:pPr>
            <a:r>
              <a:rPr lang="fr-FR" sz="900" dirty="0">
                <a:solidFill>
                  <a:srgbClr val="002060"/>
                </a:solidFill>
                <a:latin typeface="Arial" panose="020B0604020202020204" pitchFamily="34" charset="0"/>
                <a:cs typeface="Arial" panose="020B0604020202020204" pitchFamily="34" charset="0"/>
              </a:rPr>
              <a:t>Pas de CT avec </a:t>
            </a:r>
            <a:r>
              <a:rPr lang="fr-FR" sz="900" dirty="0" err="1">
                <a:solidFill>
                  <a:srgbClr val="002060"/>
                </a:solidFill>
                <a:latin typeface="Arial" panose="020B0604020202020204" pitchFamily="34" charset="0"/>
                <a:cs typeface="Arial" panose="020B0604020202020204" pitchFamily="34" charset="0"/>
              </a:rPr>
              <a:t>oxaliplatine</a:t>
            </a:r>
            <a:r>
              <a:rPr lang="fr-FR" sz="900" dirty="0">
                <a:solidFill>
                  <a:srgbClr val="002060"/>
                </a:solidFill>
                <a:latin typeface="Arial" panose="020B0604020202020204" pitchFamily="34" charset="0"/>
                <a:cs typeface="Arial" panose="020B0604020202020204" pitchFamily="34" charset="0"/>
              </a:rPr>
              <a:t>, pas de radiothérapie</a:t>
            </a:r>
          </a:p>
          <a:p>
            <a:pPr marL="171450" indent="-171450">
              <a:buFont typeface="Arial" panose="020B0604020202020204" pitchFamily="34" charset="0"/>
              <a:buChar char="–"/>
            </a:pPr>
            <a:r>
              <a:rPr lang="fr-FR" sz="900" dirty="0">
                <a:solidFill>
                  <a:srgbClr val="002060"/>
                </a:solidFill>
                <a:latin typeface="Arial" panose="020B0604020202020204" pitchFamily="34" charset="0"/>
                <a:cs typeface="Arial" panose="020B0604020202020204" pitchFamily="34" charset="0"/>
              </a:rPr>
              <a:t>Pas de RF ou cryothérapie préalable pour MH</a:t>
            </a:r>
          </a:p>
          <a:p>
            <a:pPr marL="171450" indent="-171450">
              <a:buFont typeface="Arial" panose="020B0604020202020204" pitchFamily="34" charset="0"/>
              <a:buChar char="–"/>
            </a:pPr>
            <a:r>
              <a:rPr lang="fr-FR" sz="900" dirty="0">
                <a:solidFill>
                  <a:srgbClr val="002060"/>
                </a:solidFill>
                <a:latin typeface="Arial" panose="020B0604020202020204" pitchFamily="34" charset="0"/>
                <a:cs typeface="Arial" panose="020B0604020202020204" pitchFamily="34" charset="0"/>
              </a:rPr>
              <a:t>Délai depuis hépatectomie entre 42 et 70 jours</a:t>
            </a:r>
          </a:p>
          <a:p>
            <a:pPr marL="171450" indent="-171450">
              <a:buFont typeface="Arial" panose="020B0604020202020204" pitchFamily="34" charset="0"/>
              <a:buChar char="–"/>
            </a:pPr>
            <a:r>
              <a:rPr lang="fr-FR" sz="900" dirty="0">
                <a:solidFill>
                  <a:srgbClr val="002060"/>
                </a:solidFill>
                <a:latin typeface="Arial" panose="020B0604020202020204" pitchFamily="34" charset="0"/>
                <a:cs typeface="Arial" panose="020B0604020202020204" pitchFamily="34" charset="0"/>
              </a:rPr>
              <a:t>Fonctions </a:t>
            </a:r>
            <a:r>
              <a:rPr lang="fr-FR" sz="900" dirty="0" err="1">
                <a:solidFill>
                  <a:srgbClr val="002060"/>
                </a:solidFill>
                <a:latin typeface="Arial" panose="020B0604020202020204" pitchFamily="34" charset="0"/>
                <a:cs typeface="Arial" panose="020B0604020202020204" pitchFamily="34" charset="0"/>
              </a:rPr>
              <a:t>hepatique</a:t>
            </a:r>
            <a:r>
              <a:rPr lang="fr-FR" sz="900" dirty="0">
                <a:solidFill>
                  <a:srgbClr val="002060"/>
                </a:solidFill>
                <a:latin typeface="Arial" panose="020B0604020202020204" pitchFamily="34" charset="0"/>
                <a:cs typeface="Arial" panose="020B0604020202020204" pitchFamily="34" charset="0"/>
              </a:rPr>
              <a:t>, rénale et hématologique=normales</a:t>
            </a:r>
          </a:p>
        </p:txBody>
      </p:sp>
    </p:spTree>
    <p:extLst>
      <p:ext uri="{BB962C8B-B14F-4D97-AF65-F5344CB8AC3E}">
        <p14:creationId xmlns:p14="http://schemas.microsoft.com/office/powerpoint/2010/main" val="4154318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sz="half" idx="1"/>
          </p:nvPr>
        </p:nvSpPr>
        <p:spPr>
          <a:xfrm>
            <a:off x="190500" y="821933"/>
            <a:ext cx="8763000" cy="468985"/>
          </a:xfrm>
        </p:spPr>
        <p:txBody>
          <a:bodyPr/>
          <a:lstStyle/>
          <a:p>
            <a:r>
              <a:rPr lang="fr-FR" dirty="0"/>
              <a:t>Caractéristiques principales de la population</a:t>
            </a:r>
          </a:p>
          <a:p>
            <a:endParaRPr lang="fr-FR" dirty="0"/>
          </a:p>
          <a:p>
            <a:endParaRPr lang="fr-FR" dirty="0"/>
          </a:p>
          <a:p>
            <a:endParaRPr lang="fr-FR" dirty="0"/>
          </a:p>
          <a:p>
            <a:endParaRPr lang="fr-FR" dirty="0"/>
          </a:p>
          <a:p>
            <a:endParaRPr lang="fr-FR" dirty="0"/>
          </a:p>
          <a:p>
            <a:pPr marL="0" indent="0">
              <a:buNone/>
            </a:pPr>
            <a:endParaRPr lang="fr-FR" dirty="0"/>
          </a:p>
          <a:p>
            <a:r>
              <a:rPr lang="fr-FR" dirty="0"/>
              <a:t>Tolérance</a:t>
            </a:r>
          </a:p>
          <a:p>
            <a:pPr lvl="1"/>
            <a:r>
              <a:rPr lang="fr-FR" sz="1600" dirty="0"/>
              <a:t>Effets secondaires grade ¾ groupe CT : neutropénie (50%), neuropathie (10%)</a:t>
            </a:r>
          </a:p>
        </p:txBody>
      </p:sp>
      <p:graphicFrame>
        <p:nvGraphicFramePr>
          <p:cNvPr id="7" name="Tableau 6"/>
          <p:cNvGraphicFramePr>
            <a:graphicFrameLocks noGrp="1"/>
          </p:cNvGraphicFramePr>
          <p:nvPr/>
        </p:nvGraphicFramePr>
        <p:xfrm>
          <a:off x="1371209" y="1335666"/>
          <a:ext cx="6096000" cy="2286000"/>
        </p:xfrm>
        <a:graphic>
          <a:graphicData uri="http://schemas.openxmlformats.org/drawingml/2006/table">
            <a:tbl>
              <a:tblPr firstRow="1" bandRow="1">
                <a:tableStyleId>{7DF18680-E054-41AD-8BC1-D1AEF772440D}</a:tableStyleId>
              </a:tblPr>
              <a:tblGrid>
                <a:gridCol w="2032000">
                  <a:extLst>
                    <a:ext uri="{9D8B030D-6E8A-4147-A177-3AD203B41FA5}">
                      <a16:colId xmlns:a16="http://schemas.microsoft.com/office/drawing/2014/main" val="20000"/>
                    </a:ext>
                  </a:extLst>
                </a:gridCol>
                <a:gridCol w="2032000">
                  <a:extLst>
                    <a:ext uri="{9D8B030D-6E8A-4147-A177-3AD203B41FA5}">
                      <a16:colId xmlns:a16="http://schemas.microsoft.com/office/drawing/2014/main" val="20001"/>
                    </a:ext>
                  </a:extLst>
                </a:gridCol>
                <a:gridCol w="2032000">
                  <a:extLst>
                    <a:ext uri="{9D8B030D-6E8A-4147-A177-3AD203B41FA5}">
                      <a16:colId xmlns:a16="http://schemas.microsoft.com/office/drawing/2014/main" val="20002"/>
                    </a:ext>
                  </a:extLst>
                </a:gridCol>
              </a:tblGrid>
              <a:tr h="368124">
                <a:tc>
                  <a:txBody>
                    <a:bodyPr/>
                    <a:lstStyle/>
                    <a:p>
                      <a:endParaRPr lang="fr-FR" sz="1200" dirty="0">
                        <a:latin typeface="Arial" panose="020B0604020202020204" pitchFamily="34" charset="0"/>
                        <a:cs typeface="Arial" panose="020B0604020202020204" pitchFamily="34" charset="0"/>
                      </a:endParaRPr>
                    </a:p>
                  </a:txBody>
                  <a:tcPr/>
                </a:tc>
                <a:tc>
                  <a:txBody>
                    <a:bodyPr/>
                    <a:lstStyle/>
                    <a:p>
                      <a:pPr algn="ctr"/>
                      <a:r>
                        <a:rPr lang="fr-FR" sz="1200" dirty="0">
                          <a:latin typeface="Arial" panose="020B0604020202020204" pitchFamily="34" charset="0"/>
                          <a:cs typeface="Arial" panose="020B0604020202020204" pitchFamily="34" charset="0"/>
                        </a:rPr>
                        <a:t>Chirurgie seule</a:t>
                      </a:r>
                    </a:p>
                    <a:p>
                      <a:pPr algn="ctr"/>
                      <a:r>
                        <a:rPr lang="fr-FR" sz="1200" b="0" dirty="0">
                          <a:latin typeface="Arial" panose="020B0604020202020204" pitchFamily="34" charset="0"/>
                          <a:cs typeface="Arial" panose="020B0604020202020204" pitchFamily="34" charset="0"/>
                        </a:rPr>
                        <a:t>(n = 149) (%)</a:t>
                      </a:r>
                    </a:p>
                  </a:txBody>
                  <a:tcPr anchor="ctr">
                    <a:solidFill>
                      <a:schemeClr val="accent1"/>
                    </a:solidFill>
                  </a:tcPr>
                </a:tc>
                <a:tc>
                  <a:txBody>
                    <a:bodyPr/>
                    <a:lstStyle/>
                    <a:p>
                      <a:pPr algn="ctr"/>
                      <a:r>
                        <a:rPr lang="fr-FR" sz="1200" dirty="0">
                          <a:latin typeface="Arial" panose="020B0604020202020204" pitchFamily="34" charset="0"/>
                          <a:cs typeface="Arial" panose="020B0604020202020204" pitchFamily="34" charset="0"/>
                        </a:rPr>
                        <a:t>Chirurgie + CT</a:t>
                      </a:r>
                    </a:p>
                    <a:p>
                      <a:pPr algn="ctr"/>
                      <a:r>
                        <a:rPr lang="fr-FR" sz="1200" b="0" dirty="0">
                          <a:latin typeface="Arial" panose="020B0604020202020204" pitchFamily="34" charset="0"/>
                          <a:cs typeface="Arial" panose="020B0604020202020204" pitchFamily="34" charset="0"/>
                        </a:rPr>
                        <a:t>(n = 151) (%)</a:t>
                      </a:r>
                    </a:p>
                  </a:txBody>
                  <a:tcPr anchor="ctr">
                    <a:solidFill>
                      <a:srgbClr val="C00000"/>
                    </a:solidFill>
                  </a:tcPr>
                </a:tc>
                <a:extLst>
                  <a:ext uri="{0D108BD9-81ED-4DB2-BD59-A6C34878D82A}">
                    <a16:rowId xmlns:a16="http://schemas.microsoft.com/office/drawing/2014/main" val="10000"/>
                  </a:ext>
                </a:extLst>
              </a:tr>
              <a:tr h="260907">
                <a:tc>
                  <a:txBody>
                    <a:bodyPr/>
                    <a:lstStyle/>
                    <a:p>
                      <a:r>
                        <a:rPr lang="fr-FR" sz="1200" b="1" dirty="0">
                          <a:solidFill>
                            <a:schemeClr val="tx1">
                              <a:lumMod val="75000"/>
                              <a:lumOff val="25000"/>
                            </a:schemeClr>
                          </a:solidFill>
                          <a:latin typeface="Arial" panose="020B0604020202020204" pitchFamily="34" charset="0"/>
                          <a:cs typeface="Arial" panose="020B0604020202020204" pitchFamily="34" charset="0"/>
                        </a:rPr>
                        <a:t>ECOG 0/1</a:t>
                      </a:r>
                    </a:p>
                  </a:txBody>
                  <a:tcPr/>
                </a:tc>
                <a:tc>
                  <a:txBody>
                    <a:bodyPr/>
                    <a:lstStyle/>
                    <a:p>
                      <a:pPr algn="ctr"/>
                      <a:r>
                        <a:rPr lang="fr-FR" sz="1200">
                          <a:solidFill>
                            <a:schemeClr val="tx1">
                              <a:lumMod val="75000"/>
                              <a:lumOff val="25000"/>
                            </a:schemeClr>
                          </a:solidFill>
                          <a:latin typeface="Arial" panose="020B0604020202020204" pitchFamily="34" charset="0"/>
                          <a:cs typeface="Arial" panose="020B0604020202020204" pitchFamily="34" charset="0"/>
                        </a:rPr>
                        <a:t>146/3 (98/2)</a:t>
                      </a:r>
                      <a:endParaRPr lang="fr-FR" sz="1200" dirty="0">
                        <a:solidFill>
                          <a:schemeClr val="tx1">
                            <a:lumMod val="75000"/>
                            <a:lumOff val="25000"/>
                          </a:schemeClr>
                        </a:solidFill>
                        <a:latin typeface="Arial" panose="020B0604020202020204" pitchFamily="34" charset="0"/>
                        <a:cs typeface="Arial" panose="020B0604020202020204" pitchFamily="34" charset="0"/>
                      </a:endParaRPr>
                    </a:p>
                  </a:txBody>
                  <a:tcPr anchor="ctr"/>
                </a:tc>
                <a:tc>
                  <a:txBody>
                    <a:bodyPr/>
                    <a:lstStyle/>
                    <a:p>
                      <a:pPr algn="ctr"/>
                      <a:r>
                        <a:rPr lang="fr-FR" sz="1200">
                          <a:solidFill>
                            <a:schemeClr val="tx1">
                              <a:lumMod val="75000"/>
                              <a:lumOff val="25000"/>
                            </a:schemeClr>
                          </a:solidFill>
                          <a:latin typeface="Arial" panose="020B0604020202020204" pitchFamily="34" charset="0"/>
                          <a:cs typeface="Arial" panose="020B0604020202020204" pitchFamily="34" charset="0"/>
                        </a:rPr>
                        <a:t>146/5</a:t>
                      </a:r>
                      <a:r>
                        <a:rPr lang="fr-FR" sz="1200" baseline="0">
                          <a:solidFill>
                            <a:schemeClr val="tx1">
                              <a:lumMod val="75000"/>
                              <a:lumOff val="25000"/>
                            </a:schemeClr>
                          </a:solidFill>
                          <a:latin typeface="Arial" panose="020B0604020202020204" pitchFamily="34" charset="0"/>
                          <a:cs typeface="Arial" panose="020B0604020202020204" pitchFamily="34" charset="0"/>
                        </a:rPr>
                        <a:t> (97/3)</a:t>
                      </a:r>
                      <a:endParaRPr lang="fr-FR" sz="1200" dirty="0">
                        <a:solidFill>
                          <a:schemeClr val="tx1">
                            <a:lumMod val="75000"/>
                            <a:lumOff val="25000"/>
                          </a:schemeClr>
                        </a:solidFill>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1"/>
                  </a:ext>
                </a:extLst>
              </a:tr>
              <a:tr h="245416">
                <a:tc>
                  <a:txBody>
                    <a:bodyPr/>
                    <a:lstStyle/>
                    <a:p>
                      <a:r>
                        <a:rPr lang="fr-FR" sz="1200" b="1" dirty="0">
                          <a:solidFill>
                            <a:schemeClr val="tx1">
                              <a:lumMod val="75000"/>
                              <a:lumOff val="25000"/>
                            </a:schemeClr>
                          </a:solidFill>
                          <a:latin typeface="Arial" panose="020B0604020202020204" pitchFamily="34" charset="0"/>
                          <a:cs typeface="Arial" panose="020B0604020202020204" pitchFamily="34" charset="0"/>
                        </a:rPr>
                        <a:t>Métastases synchrones</a:t>
                      </a:r>
                    </a:p>
                  </a:txBody>
                  <a:tcPr/>
                </a:tc>
                <a:tc>
                  <a:txBody>
                    <a:bodyPr/>
                    <a:lstStyle/>
                    <a:p>
                      <a:pPr algn="ctr"/>
                      <a:r>
                        <a:rPr lang="fr-FR" sz="1200" dirty="0">
                          <a:solidFill>
                            <a:schemeClr val="tx1">
                              <a:lumMod val="75000"/>
                              <a:lumOff val="25000"/>
                            </a:schemeClr>
                          </a:solidFill>
                          <a:latin typeface="Arial" panose="020B0604020202020204" pitchFamily="34" charset="0"/>
                          <a:cs typeface="Arial" panose="020B0604020202020204" pitchFamily="34" charset="0"/>
                        </a:rPr>
                        <a:t>84 (56)</a:t>
                      </a:r>
                    </a:p>
                  </a:txBody>
                  <a:tcPr anchor="ctr"/>
                </a:tc>
                <a:tc>
                  <a:txBody>
                    <a:bodyPr/>
                    <a:lstStyle/>
                    <a:p>
                      <a:pPr algn="ctr"/>
                      <a:r>
                        <a:rPr lang="fr-FR" sz="1200">
                          <a:solidFill>
                            <a:schemeClr val="tx1">
                              <a:lumMod val="75000"/>
                              <a:lumOff val="25000"/>
                            </a:schemeClr>
                          </a:solidFill>
                          <a:latin typeface="Arial" panose="020B0604020202020204" pitchFamily="34" charset="0"/>
                          <a:cs typeface="Arial" panose="020B0604020202020204" pitchFamily="34" charset="0"/>
                        </a:rPr>
                        <a:t>85</a:t>
                      </a:r>
                      <a:r>
                        <a:rPr lang="fr-FR" sz="1200" baseline="0">
                          <a:solidFill>
                            <a:schemeClr val="tx1">
                              <a:lumMod val="75000"/>
                              <a:lumOff val="25000"/>
                            </a:schemeClr>
                          </a:solidFill>
                          <a:latin typeface="Arial" panose="020B0604020202020204" pitchFamily="34" charset="0"/>
                          <a:cs typeface="Arial" panose="020B0604020202020204" pitchFamily="34" charset="0"/>
                        </a:rPr>
                        <a:t> (56)</a:t>
                      </a:r>
                      <a:endParaRPr lang="fr-FR" sz="1200" dirty="0">
                        <a:solidFill>
                          <a:schemeClr val="tx1">
                            <a:lumMod val="75000"/>
                            <a:lumOff val="25000"/>
                          </a:schemeClr>
                        </a:solidFill>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2"/>
                  </a:ext>
                </a:extLst>
              </a:tr>
              <a:tr h="515374">
                <a:tc>
                  <a:txBody>
                    <a:bodyPr/>
                    <a:lstStyle/>
                    <a:p>
                      <a:r>
                        <a:rPr lang="fr-FR" sz="1200" b="1" dirty="0">
                          <a:solidFill>
                            <a:schemeClr val="tx1">
                              <a:lumMod val="75000"/>
                              <a:lumOff val="25000"/>
                            </a:schemeClr>
                          </a:solidFill>
                          <a:latin typeface="Arial" panose="020B0604020202020204" pitchFamily="34" charset="0"/>
                          <a:cs typeface="Arial" panose="020B0604020202020204" pitchFamily="34" charset="0"/>
                        </a:rPr>
                        <a:t>Nb de MH</a:t>
                      </a:r>
                    </a:p>
                    <a:p>
                      <a:r>
                        <a:rPr lang="fr-FR" sz="1200" b="0" dirty="0">
                          <a:solidFill>
                            <a:schemeClr val="tx1">
                              <a:lumMod val="75000"/>
                              <a:lumOff val="25000"/>
                            </a:schemeClr>
                          </a:solidFill>
                          <a:latin typeface="Arial" panose="020B0604020202020204" pitchFamily="34" charset="0"/>
                          <a:cs typeface="Arial" panose="020B0604020202020204" pitchFamily="34" charset="0"/>
                        </a:rPr>
                        <a:t>1-3</a:t>
                      </a:r>
                    </a:p>
                    <a:p>
                      <a:r>
                        <a:rPr lang="fr-FR" sz="1200" b="0" dirty="0">
                          <a:solidFill>
                            <a:schemeClr val="tx1">
                              <a:lumMod val="75000"/>
                              <a:lumOff val="25000"/>
                            </a:schemeClr>
                          </a:solidFill>
                          <a:latin typeface="Arial" panose="020B0604020202020204" pitchFamily="34" charset="0"/>
                          <a:cs typeface="Arial" panose="020B0604020202020204" pitchFamily="34" charset="0"/>
                        </a:rPr>
                        <a:t>4 et +</a:t>
                      </a:r>
                    </a:p>
                  </a:txBody>
                  <a:tcPr/>
                </a:tc>
                <a:tc>
                  <a:txBody>
                    <a:bodyPr/>
                    <a:lstStyle/>
                    <a:p>
                      <a:pPr algn="ctr"/>
                      <a:endParaRPr lang="fr-FR" sz="1200" dirty="0">
                        <a:solidFill>
                          <a:schemeClr val="tx1">
                            <a:lumMod val="75000"/>
                            <a:lumOff val="25000"/>
                          </a:schemeClr>
                        </a:solidFill>
                        <a:latin typeface="Arial" panose="020B0604020202020204" pitchFamily="34" charset="0"/>
                        <a:cs typeface="Arial" panose="020B0604020202020204" pitchFamily="34" charset="0"/>
                      </a:endParaRPr>
                    </a:p>
                    <a:p>
                      <a:pPr algn="ctr"/>
                      <a:r>
                        <a:rPr lang="fr-FR" sz="1200" dirty="0">
                          <a:solidFill>
                            <a:schemeClr val="tx1">
                              <a:lumMod val="75000"/>
                              <a:lumOff val="25000"/>
                            </a:schemeClr>
                          </a:solidFill>
                          <a:latin typeface="Arial" panose="020B0604020202020204" pitchFamily="34" charset="0"/>
                          <a:cs typeface="Arial" panose="020B0604020202020204" pitchFamily="34" charset="0"/>
                        </a:rPr>
                        <a:t>136 (91)</a:t>
                      </a:r>
                    </a:p>
                    <a:p>
                      <a:pPr algn="ctr"/>
                      <a:r>
                        <a:rPr lang="fr-FR" sz="1200" dirty="0">
                          <a:solidFill>
                            <a:schemeClr val="tx1">
                              <a:lumMod val="75000"/>
                              <a:lumOff val="25000"/>
                            </a:schemeClr>
                          </a:solidFill>
                          <a:latin typeface="Arial" panose="020B0604020202020204" pitchFamily="34" charset="0"/>
                          <a:cs typeface="Arial" panose="020B0604020202020204" pitchFamily="34" charset="0"/>
                        </a:rPr>
                        <a:t>13 (9)</a:t>
                      </a:r>
                    </a:p>
                  </a:txBody>
                  <a:tcPr anchor="ctr"/>
                </a:tc>
                <a:tc>
                  <a:txBody>
                    <a:bodyPr/>
                    <a:lstStyle/>
                    <a:p>
                      <a:pPr algn="ctr"/>
                      <a:endParaRPr lang="fr-FR" sz="1200">
                        <a:solidFill>
                          <a:schemeClr val="tx1">
                            <a:lumMod val="75000"/>
                            <a:lumOff val="25000"/>
                          </a:schemeClr>
                        </a:solidFill>
                        <a:latin typeface="Arial" panose="020B0604020202020204" pitchFamily="34" charset="0"/>
                        <a:cs typeface="Arial" panose="020B0604020202020204" pitchFamily="34" charset="0"/>
                      </a:endParaRPr>
                    </a:p>
                    <a:p>
                      <a:pPr algn="ctr"/>
                      <a:r>
                        <a:rPr lang="fr-FR" sz="1200">
                          <a:solidFill>
                            <a:schemeClr val="tx1">
                              <a:lumMod val="75000"/>
                              <a:lumOff val="25000"/>
                            </a:schemeClr>
                          </a:solidFill>
                          <a:latin typeface="Arial" panose="020B0604020202020204" pitchFamily="34" charset="0"/>
                          <a:cs typeface="Arial" panose="020B0604020202020204" pitchFamily="34" charset="0"/>
                        </a:rPr>
                        <a:t>136 (90)</a:t>
                      </a:r>
                    </a:p>
                    <a:p>
                      <a:pPr algn="ctr"/>
                      <a:r>
                        <a:rPr lang="fr-FR" sz="1200">
                          <a:solidFill>
                            <a:schemeClr val="tx1">
                              <a:lumMod val="75000"/>
                              <a:lumOff val="25000"/>
                            </a:schemeClr>
                          </a:solidFill>
                          <a:latin typeface="Arial" panose="020B0604020202020204" pitchFamily="34" charset="0"/>
                          <a:cs typeface="Arial" panose="020B0604020202020204" pitchFamily="34" charset="0"/>
                        </a:rPr>
                        <a:t>15 (10)</a:t>
                      </a:r>
                      <a:endParaRPr lang="fr-FR" sz="1200" dirty="0">
                        <a:solidFill>
                          <a:schemeClr val="tx1">
                            <a:lumMod val="75000"/>
                            <a:lumOff val="25000"/>
                          </a:schemeClr>
                        </a:solidFill>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3"/>
                  </a:ext>
                </a:extLst>
              </a:tr>
              <a:tr h="515374">
                <a:tc>
                  <a:txBody>
                    <a:bodyPr/>
                    <a:lstStyle/>
                    <a:p>
                      <a:r>
                        <a:rPr lang="fr-FR" sz="1200" b="1" dirty="0">
                          <a:solidFill>
                            <a:schemeClr val="tx1">
                              <a:lumMod val="75000"/>
                              <a:lumOff val="25000"/>
                            </a:schemeClr>
                          </a:solidFill>
                          <a:latin typeface="Arial" panose="020B0604020202020204" pitchFamily="34" charset="0"/>
                          <a:cs typeface="Arial" panose="020B0604020202020204" pitchFamily="34" charset="0"/>
                        </a:rPr>
                        <a:t>Diamètre max</a:t>
                      </a:r>
                      <a:r>
                        <a:rPr lang="fr-FR" sz="1200" b="1" baseline="0" dirty="0">
                          <a:solidFill>
                            <a:schemeClr val="tx1">
                              <a:lumMod val="75000"/>
                              <a:lumOff val="25000"/>
                            </a:schemeClr>
                          </a:solidFill>
                          <a:latin typeface="Arial" panose="020B0604020202020204" pitchFamily="34" charset="0"/>
                          <a:cs typeface="Arial" panose="020B0604020202020204" pitchFamily="34" charset="0"/>
                        </a:rPr>
                        <a:t> des MH</a:t>
                      </a:r>
                    </a:p>
                    <a:p>
                      <a:r>
                        <a:rPr lang="fr-FR" sz="1200" b="0" baseline="0" dirty="0">
                          <a:solidFill>
                            <a:schemeClr val="tx1">
                              <a:lumMod val="75000"/>
                              <a:lumOff val="25000"/>
                            </a:schemeClr>
                          </a:solidFill>
                          <a:latin typeface="Arial" panose="020B0604020202020204" pitchFamily="34" charset="0"/>
                          <a:cs typeface="Arial" panose="020B0604020202020204" pitchFamily="34" charset="0"/>
                        </a:rPr>
                        <a:t>&lt; 5 cm</a:t>
                      </a:r>
                    </a:p>
                    <a:p>
                      <a:r>
                        <a:rPr lang="fr-FR" sz="1200" b="0" baseline="0" dirty="0">
                          <a:solidFill>
                            <a:schemeClr val="tx1">
                              <a:lumMod val="75000"/>
                              <a:lumOff val="25000"/>
                            </a:schemeClr>
                          </a:solidFill>
                          <a:latin typeface="Arial" panose="020B0604020202020204" pitchFamily="34" charset="0"/>
                          <a:cs typeface="Arial" panose="020B0604020202020204" pitchFamily="34" charset="0"/>
                        </a:rPr>
                        <a:t>≥ 5 cm</a:t>
                      </a:r>
                      <a:endParaRPr lang="fr-FR" sz="1200" b="0" dirty="0">
                        <a:solidFill>
                          <a:schemeClr val="tx1">
                            <a:lumMod val="75000"/>
                            <a:lumOff val="25000"/>
                          </a:schemeClr>
                        </a:solidFill>
                        <a:latin typeface="Arial" panose="020B0604020202020204" pitchFamily="34" charset="0"/>
                        <a:cs typeface="Arial" panose="020B0604020202020204" pitchFamily="34" charset="0"/>
                      </a:endParaRPr>
                    </a:p>
                  </a:txBody>
                  <a:tcPr/>
                </a:tc>
                <a:tc>
                  <a:txBody>
                    <a:bodyPr/>
                    <a:lstStyle/>
                    <a:p>
                      <a:pPr algn="ctr"/>
                      <a:endParaRPr lang="fr-FR" sz="1200" dirty="0">
                        <a:solidFill>
                          <a:schemeClr val="tx1">
                            <a:lumMod val="75000"/>
                            <a:lumOff val="25000"/>
                          </a:schemeClr>
                        </a:solidFill>
                        <a:latin typeface="Arial" panose="020B0604020202020204" pitchFamily="34" charset="0"/>
                        <a:cs typeface="Arial" panose="020B0604020202020204" pitchFamily="34" charset="0"/>
                      </a:endParaRPr>
                    </a:p>
                    <a:p>
                      <a:pPr algn="ctr"/>
                      <a:r>
                        <a:rPr lang="fr-FR" sz="1200" dirty="0">
                          <a:solidFill>
                            <a:schemeClr val="tx1">
                              <a:lumMod val="75000"/>
                              <a:lumOff val="25000"/>
                            </a:schemeClr>
                          </a:solidFill>
                          <a:latin typeface="Arial" panose="020B0604020202020204" pitchFamily="34" charset="0"/>
                          <a:cs typeface="Arial" panose="020B0604020202020204" pitchFamily="34" charset="0"/>
                        </a:rPr>
                        <a:t>129 (87)</a:t>
                      </a:r>
                    </a:p>
                    <a:p>
                      <a:pPr algn="ctr"/>
                      <a:r>
                        <a:rPr lang="fr-FR" sz="1200" dirty="0">
                          <a:solidFill>
                            <a:schemeClr val="tx1">
                              <a:lumMod val="75000"/>
                              <a:lumOff val="25000"/>
                            </a:schemeClr>
                          </a:solidFill>
                          <a:latin typeface="Arial" panose="020B0604020202020204" pitchFamily="34" charset="0"/>
                          <a:cs typeface="Arial" panose="020B0604020202020204" pitchFamily="34" charset="0"/>
                        </a:rPr>
                        <a:t>20 (13)</a:t>
                      </a:r>
                    </a:p>
                  </a:txBody>
                  <a:tcPr anchor="ctr"/>
                </a:tc>
                <a:tc>
                  <a:txBody>
                    <a:bodyPr/>
                    <a:lstStyle/>
                    <a:p>
                      <a:pPr algn="ctr"/>
                      <a:endParaRPr lang="fr-FR" sz="1200" dirty="0">
                        <a:solidFill>
                          <a:schemeClr val="tx1">
                            <a:lumMod val="75000"/>
                            <a:lumOff val="25000"/>
                          </a:schemeClr>
                        </a:solidFill>
                        <a:latin typeface="Arial" panose="020B0604020202020204" pitchFamily="34" charset="0"/>
                        <a:cs typeface="Arial" panose="020B0604020202020204" pitchFamily="34" charset="0"/>
                      </a:endParaRPr>
                    </a:p>
                    <a:p>
                      <a:pPr algn="ctr"/>
                      <a:r>
                        <a:rPr lang="fr-FR" sz="1200" dirty="0">
                          <a:solidFill>
                            <a:schemeClr val="tx1">
                              <a:lumMod val="75000"/>
                              <a:lumOff val="25000"/>
                            </a:schemeClr>
                          </a:solidFill>
                          <a:latin typeface="Arial" panose="020B0604020202020204" pitchFamily="34" charset="0"/>
                          <a:cs typeface="Arial" panose="020B0604020202020204" pitchFamily="34" charset="0"/>
                        </a:rPr>
                        <a:t>128 (85)</a:t>
                      </a:r>
                    </a:p>
                    <a:p>
                      <a:pPr algn="ctr"/>
                      <a:r>
                        <a:rPr lang="fr-FR" sz="1200" dirty="0">
                          <a:solidFill>
                            <a:schemeClr val="tx1">
                              <a:lumMod val="75000"/>
                              <a:lumOff val="25000"/>
                            </a:schemeClr>
                          </a:solidFill>
                          <a:latin typeface="Arial" panose="020B0604020202020204" pitchFamily="34" charset="0"/>
                          <a:cs typeface="Arial" panose="020B0604020202020204" pitchFamily="34" charset="0"/>
                        </a:rPr>
                        <a:t>23 (15)</a:t>
                      </a:r>
                    </a:p>
                  </a:txBody>
                  <a:tcPr anchor="ctr"/>
                </a:tc>
                <a:extLst>
                  <a:ext uri="{0D108BD9-81ED-4DB2-BD59-A6C34878D82A}">
                    <a16:rowId xmlns:a16="http://schemas.microsoft.com/office/drawing/2014/main" val="10004"/>
                  </a:ext>
                </a:extLst>
              </a:tr>
            </a:tbl>
          </a:graphicData>
        </a:graphic>
      </p:graphicFrame>
      <p:sp>
        <p:nvSpPr>
          <p:cNvPr id="5" name="ZoneTexte 4">
            <a:extLst>
              <a:ext uri="{FF2B5EF4-FFF2-40B4-BE49-F238E27FC236}">
                <a16:creationId xmlns:a16="http://schemas.microsoft.com/office/drawing/2014/main" id="{6E745AB6-3D36-CB4F-BB5C-FDE27F723F55}"/>
              </a:ext>
            </a:extLst>
          </p:cNvPr>
          <p:cNvSpPr txBox="1"/>
          <p:nvPr/>
        </p:nvSpPr>
        <p:spPr>
          <a:xfrm>
            <a:off x="0" y="4937090"/>
            <a:ext cx="2685351" cy="230832"/>
          </a:xfrm>
          <a:prstGeom prst="rect">
            <a:avLst/>
          </a:prstGeom>
          <a:noFill/>
        </p:spPr>
        <p:txBody>
          <a:bodyPr wrap="none" rtlCol="0">
            <a:spAutoFit/>
          </a:bodyPr>
          <a:lstStyle/>
          <a:p>
            <a:r>
              <a:rPr lang="fr-FR" sz="900" i="1" dirty="0" err="1">
                <a:solidFill>
                  <a:schemeClr val="tx1">
                    <a:lumMod val="50000"/>
                    <a:lumOff val="50000"/>
                  </a:schemeClr>
                </a:solidFill>
                <a:latin typeface="Arial" panose="020B0604020202020204" pitchFamily="34" charset="0"/>
              </a:rPr>
              <a:t>Yukihide</a:t>
            </a:r>
            <a:r>
              <a:rPr lang="fr-FR" sz="900" i="1" dirty="0">
                <a:solidFill>
                  <a:schemeClr val="tx1">
                    <a:lumMod val="50000"/>
                    <a:lumOff val="50000"/>
                  </a:schemeClr>
                </a:solidFill>
                <a:latin typeface="Arial" panose="020B0604020202020204" pitchFamily="34" charset="0"/>
              </a:rPr>
              <a:t> </a:t>
            </a:r>
            <a:r>
              <a:rPr lang="fr-FR" sz="900" i="1" dirty="0" err="1">
                <a:solidFill>
                  <a:schemeClr val="tx1">
                    <a:lumMod val="50000"/>
                    <a:lumOff val="50000"/>
                  </a:schemeClr>
                </a:solidFill>
                <a:latin typeface="Arial" panose="020B0604020202020204" pitchFamily="34" charset="0"/>
              </a:rPr>
              <a:t>Kanemitsu</a:t>
            </a:r>
            <a:r>
              <a:rPr lang="fr-FR" sz="900" i="1" dirty="0">
                <a:solidFill>
                  <a:schemeClr val="tx1">
                    <a:lumMod val="50000"/>
                    <a:lumOff val="50000"/>
                  </a:schemeClr>
                </a:solidFill>
                <a:latin typeface="Arial" panose="020B0604020202020204" pitchFamily="34" charset="0"/>
              </a:rPr>
              <a:t> et al., ASCO2020, Abs 4005</a:t>
            </a:r>
          </a:p>
        </p:txBody>
      </p:sp>
      <p:sp>
        <p:nvSpPr>
          <p:cNvPr id="8" name="Titre 11"/>
          <p:cNvSpPr>
            <a:spLocks noGrp="1"/>
          </p:cNvSpPr>
          <p:nvPr>
            <p:ph type="title"/>
          </p:nvPr>
        </p:nvSpPr>
        <p:spPr>
          <a:xfrm>
            <a:off x="190500" y="0"/>
            <a:ext cx="7124700" cy="596560"/>
          </a:xfrm>
        </p:spPr>
        <p:txBody>
          <a:bodyPr>
            <a:noAutofit/>
          </a:bodyPr>
          <a:lstStyle/>
          <a:p>
            <a:r>
              <a:rPr lang="fr-FR" sz="2200" dirty="0"/>
              <a:t>CT postopératoire dans les MH de cancers colorectaux</a:t>
            </a:r>
            <a:br>
              <a:rPr lang="fr-FR" sz="2200" b="1" dirty="0"/>
            </a:br>
            <a:r>
              <a:rPr lang="fr-FR" sz="2200" b="1" dirty="0"/>
              <a:t>Etude JCOG0603</a:t>
            </a:r>
          </a:p>
        </p:txBody>
      </p:sp>
    </p:spTree>
    <p:extLst>
      <p:ext uri="{BB962C8B-B14F-4D97-AF65-F5344CB8AC3E}">
        <p14:creationId xmlns:p14="http://schemas.microsoft.com/office/powerpoint/2010/main" val="6930942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re 11"/>
          <p:cNvSpPr>
            <a:spLocks noGrp="1"/>
          </p:cNvSpPr>
          <p:nvPr>
            <p:ph type="title"/>
          </p:nvPr>
        </p:nvSpPr>
        <p:spPr/>
        <p:txBody>
          <a:bodyPr>
            <a:normAutofit/>
          </a:bodyPr>
          <a:lstStyle/>
          <a:p>
            <a:r>
              <a:rPr lang="fr-FR" sz="2800" dirty="0"/>
              <a:t>Cancer du rectum et séquence périopératoire</a:t>
            </a:r>
            <a:endParaRPr lang="fr-FR" sz="2800" dirty="0">
              <a:solidFill>
                <a:schemeClr val="bg1"/>
              </a:solidFill>
            </a:endParaRPr>
          </a:p>
        </p:txBody>
      </p:sp>
      <p:sp>
        <p:nvSpPr>
          <p:cNvPr id="13" name="Espace réservé du contenu 12"/>
          <p:cNvSpPr>
            <a:spLocks noGrp="1"/>
          </p:cNvSpPr>
          <p:nvPr>
            <p:ph sz="half" idx="1"/>
          </p:nvPr>
        </p:nvSpPr>
        <p:spPr>
          <a:xfrm>
            <a:off x="190500" y="821933"/>
            <a:ext cx="8763000" cy="4014472"/>
          </a:xfrm>
          <a:ln w="12700">
            <a:noFill/>
          </a:ln>
        </p:spPr>
        <p:txBody>
          <a:bodyPr/>
          <a:lstStyle/>
          <a:p>
            <a:pPr>
              <a:buBlip>
                <a:blip r:embed="rId2"/>
              </a:buBlip>
            </a:pPr>
            <a:r>
              <a:rPr lang="fr-FR" sz="1800" dirty="0">
                <a:solidFill>
                  <a:srgbClr val="EC8014"/>
                </a:solidFill>
              </a:rPr>
              <a:t> Cancer du rectum localisé : traitement multimodal</a:t>
            </a:r>
          </a:p>
          <a:p>
            <a:pPr lvl="1"/>
            <a:r>
              <a:rPr lang="fr-FR" sz="1600" dirty="0"/>
              <a:t>RCT </a:t>
            </a:r>
            <a:r>
              <a:rPr lang="fr-FR" sz="1600" dirty="0" err="1"/>
              <a:t>preop</a:t>
            </a:r>
            <a:r>
              <a:rPr lang="fr-FR" sz="1600" dirty="0"/>
              <a:t> CAP50 suivi d’ETM : traitement de référence depuis 2004</a:t>
            </a:r>
          </a:p>
          <a:p>
            <a:pPr lvl="1"/>
            <a:r>
              <a:rPr lang="fr-FR" sz="1600" dirty="0"/>
              <a:t>Des optimisations à l’étude</a:t>
            </a:r>
          </a:p>
          <a:p>
            <a:pPr lvl="2"/>
            <a:r>
              <a:rPr lang="fr-FR" sz="1300" dirty="0"/>
              <a:t>25-30% des patients développent des métastases et &lt;5% récidivent localement</a:t>
            </a:r>
          </a:p>
          <a:p>
            <a:pPr lvl="2"/>
            <a:r>
              <a:rPr lang="fr-FR" sz="1300" dirty="0"/>
              <a:t>Intérêt d’un traitement adapté à la réponse ?</a:t>
            </a:r>
          </a:p>
          <a:p>
            <a:pPr lvl="2"/>
            <a:r>
              <a:rPr lang="fr-FR" sz="1300" dirty="0"/>
              <a:t>Intérêt de la CT adjuvante ?</a:t>
            </a:r>
          </a:p>
          <a:p>
            <a:pPr lvl="3"/>
            <a:r>
              <a:rPr lang="fr-FR" sz="1100" dirty="0"/>
              <a:t>Utilisation fréquente en dépit d’un rôle toujours controversé (sauf pour les </a:t>
            </a:r>
            <a:r>
              <a:rPr lang="fr-FR" sz="1100" dirty="0" err="1"/>
              <a:t>ypN</a:t>
            </a:r>
            <a:r>
              <a:rPr lang="fr-FR" sz="1100" dirty="0"/>
              <a:t>+) après RCT </a:t>
            </a:r>
            <a:r>
              <a:rPr lang="fr-FR" sz="1100" dirty="0" err="1"/>
              <a:t>preop</a:t>
            </a:r>
            <a:r>
              <a:rPr lang="fr-FR" sz="1100" dirty="0"/>
              <a:t> suivie d’ETM</a:t>
            </a:r>
          </a:p>
          <a:p>
            <a:pPr lvl="3"/>
            <a:r>
              <a:rPr lang="fr-FR" sz="1100" dirty="0"/>
              <a:t>Compliance médiocre au traitement (43-70%)</a:t>
            </a:r>
          </a:p>
          <a:p>
            <a:pPr lvl="3"/>
            <a:endParaRPr lang="fr-FR" sz="1600" b="0" dirty="0"/>
          </a:p>
          <a:p>
            <a:pPr>
              <a:buBlip>
                <a:blip r:embed="rId2"/>
              </a:buBlip>
            </a:pPr>
            <a:r>
              <a:rPr lang="fr-FR" sz="1800" dirty="0"/>
              <a:t>3 Etudes présentées</a:t>
            </a:r>
          </a:p>
          <a:p>
            <a:pPr lvl="1">
              <a:buBlip>
                <a:blip r:embed="rId2"/>
              </a:buBlip>
            </a:pPr>
            <a:r>
              <a:rPr lang="fr-FR" sz="1600" dirty="0"/>
              <a:t>Etude </a:t>
            </a:r>
            <a:r>
              <a:rPr lang="fr-FR" sz="1600" b="1" dirty="0"/>
              <a:t>RAPIDO</a:t>
            </a:r>
            <a:r>
              <a:rPr lang="fr-FR" sz="1600" dirty="0"/>
              <a:t> : RT courte 5x5Gy suivie d’une CT XELOX/FOLFOX vs CAP50? </a:t>
            </a:r>
          </a:p>
          <a:p>
            <a:pPr lvl="2">
              <a:buFont typeface="Arial" charset="0"/>
              <a:buChar char="•"/>
            </a:pPr>
            <a:r>
              <a:rPr lang="fr-FR" sz="1300" dirty="0"/>
              <a:t>ASCO 2020, Abs 4006</a:t>
            </a:r>
          </a:p>
          <a:p>
            <a:pPr lvl="1">
              <a:buBlip>
                <a:blip r:embed="rId2"/>
              </a:buBlip>
            </a:pPr>
            <a:r>
              <a:rPr lang="fr-FR" sz="1600" dirty="0"/>
              <a:t>Etude </a:t>
            </a:r>
            <a:r>
              <a:rPr lang="fr-FR" sz="1600" b="1" dirty="0"/>
              <a:t>PRODIGE 23 </a:t>
            </a:r>
            <a:r>
              <a:rPr lang="fr-FR" sz="1600" dirty="0"/>
              <a:t>: </a:t>
            </a:r>
            <a:r>
              <a:rPr lang="fr-FR" sz="1600" dirty="0" err="1"/>
              <a:t>mfolfirinox</a:t>
            </a:r>
            <a:r>
              <a:rPr lang="fr-FR" sz="1600" dirty="0"/>
              <a:t> en induction avant la RCT CAP50 vs CAP50 ?</a:t>
            </a:r>
          </a:p>
          <a:p>
            <a:pPr lvl="2">
              <a:buFont typeface="Arial" charset="0"/>
              <a:buChar char="•"/>
            </a:pPr>
            <a:r>
              <a:rPr lang="fr-FR" sz="1300" dirty="0"/>
              <a:t>ASCO 2020, Abs 4007</a:t>
            </a:r>
          </a:p>
          <a:p>
            <a:pPr lvl="1">
              <a:buBlip>
                <a:blip r:embed="rId2"/>
              </a:buBlip>
            </a:pPr>
            <a:r>
              <a:rPr lang="fr-FR" sz="1600" dirty="0"/>
              <a:t>Etude </a:t>
            </a:r>
            <a:r>
              <a:rPr lang="fr-FR" sz="1600" b="1" dirty="0"/>
              <a:t>OPRA </a:t>
            </a:r>
            <a:r>
              <a:rPr lang="fr-FR" sz="1600" dirty="0"/>
              <a:t>: « Watch and </a:t>
            </a:r>
            <a:r>
              <a:rPr lang="fr-FR" sz="1600" dirty="0" err="1"/>
              <a:t>Wait</a:t>
            </a:r>
            <a:r>
              <a:rPr lang="fr-FR" sz="1600" dirty="0"/>
              <a:t> » en cas de réponse clinique complète après la RCT?</a:t>
            </a:r>
          </a:p>
          <a:p>
            <a:pPr lvl="2">
              <a:buFont typeface="Arial" charset="0"/>
              <a:buChar char="•"/>
            </a:pPr>
            <a:r>
              <a:rPr lang="fr-FR" sz="1300" dirty="0"/>
              <a:t>ASCO 2020, Abs 4008</a:t>
            </a:r>
          </a:p>
          <a:p>
            <a:endParaRPr lang="fr-FR" sz="1800" dirty="0"/>
          </a:p>
        </p:txBody>
      </p:sp>
    </p:spTree>
    <p:extLst>
      <p:ext uri="{BB962C8B-B14F-4D97-AF65-F5344CB8AC3E}">
        <p14:creationId xmlns:p14="http://schemas.microsoft.com/office/powerpoint/2010/main" val="1551147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sz="half" idx="1"/>
          </p:nvPr>
        </p:nvSpPr>
        <p:spPr>
          <a:xfrm>
            <a:off x="190500" y="821933"/>
            <a:ext cx="8763000" cy="545155"/>
          </a:xfrm>
        </p:spPr>
        <p:txBody>
          <a:bodyPr/>
          <a:lstStyle/>
          <a:p>
            <a:r>
              <a:rPr lang="fr-FR" dirty="0"/>
              <a:t>Résultats : SSM et sites de récidive</a:t>
            </a:r>
          </a:p>
        </p:txBody>
      </p:sp>
      <p:graphicFrame>
        <p:nvGraphicFramePr>
          <p:cNvPr id="7" name="Tableau 6"/>
          <p:cNvGraphicFramePr>
            <a:graphicFrameLocks noGrp="1"/>
          </p:cNvGraphicFramePr>
          <p:nvPr/>
        </p:nvGraphicFramePr>
        <p:xfrm>
          <a:off x="5721670" y="1778072"/>
          <a:ext cx="3115245" cy="1854200"/>
        </p:xfrm>
        <a:graphic>
          <a:graphicData uri="http://schemas.openxmlformats.org/drawingml/2006/table">
            <a:tbl>
              <a:tblPr firstRow="1" bandRow="1">
                <a:tableStyleId>{7DF18680-E054-41AD-8BC1-D1AEF772440D}</a:tableStyleId>
              </a:tblPr>
              <a:tblGrid>
                <a:gridCol w="1085403">
                  <a:extLst>
                    <a:ext uri="{9D8B030D-6E8A-4147-A177-3AD203B41FA5}">
                      <a16:colId xmlns:a16="http://schemas.microsoft.com/office/drawing/2014/main" val="20000"/>
                    </a:ext>
                  </a:extLst>
                </a:gridCol>
                <a:gridCol w="991427">
                  <a:extLst>
                    <a:ext uri="{9D8B030D-6E8A-4147-A177-3AD203B41FA5}">
                      <a16:colId xmlns:a16="http://schemas.microsoft.com/office/drawing/2014/main" val="20001"/>
                    </a:ext>
                  </a:extLst>
                </a:gridCol>
                <a:gridCol w="1038415">
                  <a:extLst>
                    <a:ext uri="{9D8B030D-6E8A-4147-A177-3AD203B41FA5}">
                      <a16:colId xmlns:a16="http://schemas.microsoft.com/office/drawing/2014/main" val="20002"/>
                    </a:ext>
                  </a:extLst>
                </a:gridCol>
              </a:tblGrid>
              <a:tr h="370840">
                <a:tc>
                  <a:txBody>
                    <a:bodyPr/>
                    <a:lstStyle/>
                    <a:p>
                      <a:pPr algn="ctr"/>
                      <a:r>
                        <a:rPr lang="fr-FR" sz="900" dirty="0">
                          <a:latin typeface="Arial" panose="020B0604020202020204" pitchFamily="34" charset="0"/>
                          <a:cs typeface="Arial" panose="020B0604020202020204" pitchFamily="34" charset="0"/>
                        </a:rPr>
                        <a:t>Site récidive</a:t>
                      </a:r>
                    </a:p>
                  </a:txBody>
                  <a:tcPr marL="36000" marR="36000" marT="36000" marB="36000" anchor="ctr"/>
                </a:tc>
                <a:tc>
                  <a:txBody>
                    <a:bodyPr/>
                    <a:lstStyle/>
                    <a:p>
                      <a:pPr algn="ctr"/>
                      <a:r>
                        <a:rPr lang="fr-FR" sz="900" dirty="0">
                          <a:latin typeface="Arial" panose="020B0604020202020204" pitchFamily="34" charset="0"/>
                          <a:cs typeface="Arial" panose="020B0604020202020204" pitchFamily="34" charset="0"/>
                        </a:rPr>
                        <a:t>Chirurgie seule</a:t>
                      </a:r>
                    </a:p>
                    <a:p>
                      <a:pPr algn="ctr"/>
                      <a:r>
                        <a:rPr lang="fr-FR" sz="900" b="0" dirty="0">
                          <a:latin typeface="Arial" panose="020B0604020202020204" pitchFamily="34" charset="0"/>
                          <a:cs typeface="Arial" panose="020B0604020202020204" pitchFamily="34" charset="0"/>
                        </a:rPr>
                        <a:t>(n, %)</a:t>
                      </a:r>
                    </a:p>
                  </a:txBody>
                  <a:tcPr marL="36000" marR="36000" marT="36000" marB="36000" anchor="ctr">
                    <a:solidFill>
                      <a:schemeClr val="accent1"/>
                    </a:solidFill>
                  </a:tcPr>
                </a:tc>
                <a:tc>
                  <a:txBody>
                    <a:bodyPr/>
                    <a:lstStyle/>
                    <a:p>
                      <a:pPr algn="ctr"/>
                      <a:r>
                        <a:rPr lang="fr-FR" sz="900" dirty="0">
                          <a:latin typeface="Arial" panose="020B0604020202020204" pitchFamily="34" charset="0"/>
                          <a:cs typeface="Arial" panose="020B0604020202020204" pitchFamily="34" charset="0"/>
                        </a:rPr>
                        <a:t>Chirurgie + CT </a:t>
                      </a:r>
                    </a:p>
                    <a:p>
                      <a:pPr algn="ctr"/>
                      <a:r>
                        <a:rPr lang="fr-FR" sz="900" b="0" dirty="0">
                          <a:latin typeface="Arial" panose="020B0604020202020204" pitchFamily="34" charset="0"/>
                          <a:cs typeface="Arial" panose="020B0604020202020204" pitchFamily="34" charset="0"/>
                        </a:rPr>
                        <a:t>(n, %)</a:t>
                      </a:r>
                    </a:p>
                  </a:txBody>
                  <a:tcPr marL="36000" marR="36000" marT="36000" marB="36000" anchor="ctr">
                    <a:solidFill>
                      <a:srgbClr val="C00000"/>
                    </a:solidFill>
                  </a:tcPr>
                </a:tc>
                <a:extLst>
                  <a:ext uri="{0D108BD9-81ED-4DB2-BD59-A6C34878D82A}">
                    <a16:rowId xmlns:a16="http://schemas.microsoft.com/office/drawing/2014/main" val="10000"/>
                  </a:ext>
                </a:extLst>
              </a:tr>
              <a:tr h="370840">
                <a:tc>
                  <a:txBody>
                    <a:bodyPr/>
                    <a:lstStyle/>
                    <a:p>
                      <a:pPr algn="ctr"/>
                      <a:r>
                        <a:rPr lang="fr-FR" sz="900" b="1" dirty="0">
                          <a:solidFill>
                            <a:schemeClr val="tx1">
                              <a:lumMod val="75000"/>
                              <a:lumOff val="25000"/>
                            </a:schemeClr>
                          </a:solidFill>
                          <a:latin typeface="Arial" panose="020B0604020202020204" pitchFamily="34" charset="0"/>
                          <a:cs typeface="Arial" panose="020B0604020202020204" pitchFamily="34" charset="0"/>
                        </a:rPr>
                        <a:t>hépatique</a:t>
                      </a:r>
                    </a:p>
                  </a:txBody>
                  <a:tcPr marL="36000" marR="36000" marT="36000" marB="36000" anchor="ctr"/>
                </a:tc>
                <a:tc>
                  <a:txBody>
                    <a:bodyPr/>
                    <a:lstStyle/>
                    <a:p>
                      <a:pPr algn="ctr"/>
                      <a:r>
                        <a:rPr lang="fr-FR" sz="900" dirty="0">
                          <a:solidFill>
                            <a:schemeClr val="tx1">
                              <a:lumMod val="75000"/>
                              <a:lumOff val="25000"/>
                            </a:schemeClr>
                          </a:solidFill>
                          <a:latin typeface="Arial" panose="020B0604020202020204" pitchFamily="34" charset="0"/>
                          <a:cs typeface="Arial" panose="020B0604020202020204" pitchFamily="34" charset="0"/>
                        </a:rPr>
                        <a:t>36 (43)</a:t>
                      </a:r>
                    </a:p>
                  </a:txBody>
                  <a:tcPr marL="36000" marR="36000" marT="36000" marB="36000" anchor="ctr"/>
                </a:tc>
                <a:tc>
                  <a:txBody>
                    <a:bodyPr/>
                    <a:lstStyle/>
                    <a:p>
                      <a:pPr algn="ctr"/>
                      <a:r>
                        <a:rPr lang="fr-FR" sz="900" dirty="0">
                          <a:solidFill>
                            <a:schemeClr val="tx1">
                              <a:lumMod val="75000"/>
                              <a:lumOff val="25000"/>
                            </a:schemeClr>
                          </a:solidFill>
                          <a:latin typeface="Arial" panose="020B0604020202020204" pitchFamily="34" charset="0"/>
                          <a:cs typeface="Arial" panose="020B0604020202020204" pitchFamily="34" charset="0"/>
                        </a:rPr>
                        <a:t>23 (34)</a:t>
                      </a:r>
                    </a:p>
                  </a:txBody>
                  <a:tcPr marL="36000" marR="36000" marT="36000" marB="36000" anchor="ctr"/>
                </a:tc>
                <a:extLst>
                  <a:ext uri="{0D108BD9-81ED-4DB2-BD59-A6C34878D82A}">
                    <a16:rowId xmlns:a16="http://schemas.microsoft.com/office/drawing/2014/main" val="10001"/>
                  </a:ext>
                </a:extLst>
              </a:tr>
              <a:tr h="370840">
                <a:tc>
                  <a:txBody>
                    <a:bodyPr/>
                    <a:lstStyle/>
                    <a:p>
                      <a:pPr algn="ctr"/>
                      <a:r>
                        <a:rPr lang="fr-FR" sz="900" b="1" dirty="0">
                          <a:solidFill>
                            <a:schemeClr val="tx1">
                              <a:lumMod val="75000"/>
                              <a:lumOff val="25000"/>
                            </a:schemeClr>
                          </a:solidFill>
                          <a:latin typeface="Arial" panose="020B0604020202020204" pitchFamily="34" charset="0"/>
                          <a:cs typeface="Arial" panose="020B0604020202020204" pitchFamily="34" charset="0"/>
                        </a:rPr>
                        <a:t>pulmonaire</a:t>
                      </a:r>
                    </a:p>
                  </a:txBody>
                  <a:tcPr marL="36000" marR="36000" marT="36000" marB="36000" anchor="ctr"/>
                </a:tc>
                <a:tc>
                  <a:txBody>
                    <a:bodyPr/>
                    <a:lstStyle/>
                    <a:p>
                      <a:pPr algn="ctr"/>
                      <a:r>
                        <a:rPr lang="fr-FR" sz="900" dirty="0">
                          <a:solidFill>
                            <a:schemeClr val="tx1">
                              <a:lumMod val="75000"/>
                              <a:lumOff val="25000"/>
                            </a:schemeClr>
                          </a:solidFill>
                          <a:latin typeface="Arial" panose="020B0604020202020204" pitchFamily="34" charset="0"/>
                          <a:cs typeface="Arial" panose="020B0604020202020204" pitchFamily="34" charset="0"/>
                        </a:rPr>
                        <a:t>16 (19)</a:t>
                      </a:r>
                    </a:p>
                  </a:txBody>
                  <a:tcPr marL="36000" marR="36000" marT="36000" marB="36000" anchor="ctr"/>
                </a:tc>
                <a:tc>
                  <a:txBody>
                    <a:bodyPr/>
                    <a:lstStyle/>
                    <a:p>
                      <a:pPr algn="ctr"/>
                      <a:r>
                        <a:rPr lang="fr-FR" sz="900" dirty="0">
                          <a:solidFill>
                            <a:schemeClr val="tx1">
                              <a:lumMod val="75000"/>
                              <a:lumOff val="25000"/>
                            </a:schemeClr>
                          </a:solidFill>
                          <a:latin typeface="Arial" panose="020B0604020202020204" pitchFamily="34" charset="0"/>
                          <a:cs typeface="Arial" panose="020B0604020202020204" pitchFamily="34" charset="0"/>
                        </a:rPr>
                        <a:t>18 (26)</a:t>
                      </a:r>
                    </a:p>
                  </a:txBody>
                  <a:tcPr marL="36000" marR="36000" marT="36000" marB="36000" anchor="ctr"/>
                </a:tc>
                <a:extLst>
                  <a:ext uri="{0D108BD9-81ED-4DB2-BD59-A6C34878D82A}">
                    <a16:rowId xmlns:a16="http://schemas.microsoft.com/office/drawing/2014/main" val="10002"/>
                  </a:ext>
                </a:extLst>
              </a:tr>
              <a:tr h="370840">
                <a:tc>
                  <a:txBody>
                    <a:bodyPr/>
                    <a:lstStyle/>
                    <a:p>
                      <a:pPr algn="ctr"/>
                      <a:r>
                        <a:rPr lang="fr-FR" sz="900" b="1" dirty="0" err="1">
                          <a:solidFill>
                            <a:schemeClr val="tx1">
                              <a:lumMod val="75000"/>
                              <a:lumOff val="25000"/>
                            </a:schemeClr>
                          </a:solidFill>
                          <a:latin typeface="Arial" panose="020B0604020202020204" pitchFamily="34" charset="0"/>
                          <a:cs typeface="Arial" panose="020B0604020202020204" pitchFamily="34" charset="0"/>
                        </a:rPr>
                        <a:t>Hép</a:t>
                      </a:r>
                      <a:r>
                        <a:rPr lang="fr-FR" sz="900" b="1" dirty="0">
                          <a:solidFill>
                            <a:schemeClr val="tx1">
                              <a:lumMod val="75000"/>
                              <a:lumOff val="25000"/>
                            </a:schemeClr>
                          </a:solidFill>
                          <a:latin typeface="Arial" panose="020B0604020202020204" pitchFamily="34" charset="0"/>
                          <a:cs typeface="Arial" panose="020B0604020202020204" pitchFamily="34" charset="0"/>
                        </a:rPr>
                        <a:t> et </a:t>
                      </a:r>
                      <a:r>
                        <a:rPr lang="fr-FR" sz="900" b="1" dirty="0" err="1">
                          <a:solidFill>
                            <a:schemeClr val="tx1">
                              <a:lumMod val="75000"/>
                              <a:lumOff val="25000"/>
                            </a:schemeClr>
                          </a:solidFill>
                          <a:latin typeface="Arial" panose="020B0604020202020204" pitchFamily="34" charset="0"/>
                          <a:cs typeface="Arial" panose="020B0604020202020204" pitchFamily="34" charset="0"/>
                        </a:rPr>
                        <a:t>pulm</a:t>
                      </a:r>
                      <a:endParaRPr lang="fr-FR" sz="900" b="1"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36000" marB="36000" anchor="ctr"/>
                </a:tc>
                <a:tc>
                  <a:txBody>
                    <a:bodyPr/>
                    <a:lstStyle/>
                    <a:p>
                      <a:pPr algn="ctr"/>
                      <a:r>
                        <a:rPr lang="fr-FR" sz="900" dirty="0">
                          <a:solidFill>
                            <a:schemeClr val="tx1">
                              <a:lumMod val="75000"/>
                              <a:lumOff val="25000"/>
                            </a:schemeClr>
                          </a:solidFill>
                          <a:latin typeface="Arial" panose="020B0604020202020204" pitchFamily="34" charset="0"/>
                          <a:cs typeface="Arial" panose="020B0604020202020204" pitchFamily="34" charset="0"/>
                        </a:rPr>
                        <a:t>7 (8)</a:t>
                      </a:r>
                    </a:p>
                  </a:txBody>
                  <a:tcPr marL="36000" marR="36000" marT="36000" marB="36000" anchor="ctr"/>
                </a:tc>
                <a:tc>
                  <a:txBody>
                    <a:bodyPr/>
                    <a:lstStyle/>
                    <a:p>
                      <a:pPr algn="ctr"/>
                      <a:r>
                        <a:rPr lang="fr-FR" sz="900" dirty="0">
                          <a:solidFill>
                            <a:schemeClr val="tx1">
                              <a:lumMod val="75000"/>
                              <a:lumOff val="25000"/>
                            </a:schemeClr>
                          </a:solidFill>
                          <a:latin typeface="Arial" panose="020B0604020202020204" pitchFamily="34" charset="0"/>
                          <a:cs typeface="Arial" panose="020B0604020202020204" pitchFamily="34" charset="0"/>
                        </a:rPr>
                        <a:t>2 (3)</a:t>
                      </a:r>
                    </a:p>
                  </a:txBody>
                  <a:tcPr marL="36000" marR="36000" marT="36000" marB="36000" anchor="ctr"/>
                </a:tc>
                <a:extLst>
                  <a:ext uri="{0D108BD9-81ED-4DB2-BD59-A6C34878D82A}">
                    <a16:rowId xmlns:a16="http://schemas.microsoft.com/office/drawing/2014/main" val="10003"/>
                  </a:ext>
                </a:extLst>
              </a:tr>
              <a:tr h="370840">
                <a:tc>
                  <a:txBody>
                    <a:bodyPr/>
                    <a:lstStyle/>
                    <a:p>
                      <a:pPr algn="ctr"/>
                      <a:r>
                        <a:rPr lang="fr-FR" sz="900" b="1" dirty="0">
                          <a:solidFill>
                            <a:schemeClr val="tx1">
                              <a:lumMod val="75000"/>
                              <a:lumOff val="25000"/>
                            </a:schemeClr>
                          </a:solidFill>
                          <a:latin typeface="Arial" panose="020B0604020202020204" pitchFamily="34" charset="0"/>
                          <a:cs typeface="Arial" panose="020B0604020202020204" pitchFamily="34" charset="0"/>
                        </a:rPr>
                        <a:t>Extra Hep et </a:t>
                      </a:r>
                      <a:r>
                        <a:rPr lang="fr-FR" sz="900" b="1" dirty="0" err="1">
                          <a:solidFill>
                            <a:schemeClr val="tx1">
                              <a:lumMod val="75000"/>
                              <a:lumOff val="25000"/>
                            </a:schemeClr>
                          </a:solidFill>
                          <a:latin typeface="Arial" panose="020B0604020202020204" pitchFamily="34" charset="0"/>
                          <a:cs typeface="Arial" panose="020B0604020202020204" pitchFamily="34" charset="0"/>
                        </a:rPr>
                        <a:t>pulm</a:t>
                      </a:r>
                      <a:endParaRPr lang="fr-FR" sz="900" b="1"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36000" marB="36000" anchor="ctr"/>
                </a:tc>
                <a:tc>
                  <a:txBody>
                    <a:bodyPr/>
                    <a:lstStyle/>
                    <a:p>
                      <a:pPr algn="ctr"/>
                      <a:r>
                        <a:rPr lang="fr-FR" sz="900" dirty="0">
                          <a:solidFill>
                            <a:schemeClr val="tx1">
                              <a:lumMod val="75000"/>
                              <a:lumOff val="25000"/>
                            </a:schemeClr>
                          </a:solidFill>
                          <a:latin typeface="Arial" panose="020B0604020202020204" pitchFamily="34" charset="0"/>
                          <a:cs typeface="Arial" panose="020B0604020202020204" pitchFamily="34" charset="0"/>
                        </a:rPr>
                        <a:t>24 (29)</a:t>
                      </a:r>
                    </a:p>
                  </a:txBody>
                  <a:tcPr marL="36000" marR="36000" marT="36000" marB="36000" anchor="ctr"/>
                </a:tc>
                <a:tc>
                  <a:txBody>
                    <a:bodyPr/>
                    <a:lstStyle/>
                    <a:p>
                      <a:pPr algn="ctr"/>
                      <a:r>
                        <a:rPr lang="fr-FR" sz="900" dirty="0">
                          <a:solidFill>
                            <a:schemeClr val="tx1">
                              <a:lumMod val="75000"/>
                              <a:lumOff val="25000"/>
                            </a:schemeClr>
                          </a:solidFill>
                          <a:latin typeface="Arial" panose="020B0604020202020204" pitchFamily="34" charset="0"/>
                          <a:cs typeface="Arial" panose="020B0604020202020204" pitchFamily="34" charset="0"/>
                        </a:rPr>
                        <a:t>25 (37)</a:t>
                      </a:r>
                    </a:p>
                  </a:txBody>
                  <a:tcPr marL="36000" marR="36000" marT="36000" marB="36000" anchor="ctr"/>
                </a:tc>
                <a:extLst>
                  <a:ext uri="{0D108BD9-81ED-4DB2-BD59-A6C34878D82A}">
                    <a16:rowId xmlns:a16="http://schemas.microsoft.com/office/drawing/2014/main" val="10004"/>
                  </a:ext>
                </a:extLst>
              </a:tr>
            </a:tbl>
          </a:graphicData>
        </a:graphic>
      </p:graphicFrame>
      <p:sp>
        <p:nvSpPr>
          <p:cNvPr id="8" name="ZoneTexte 7">
            <a:extLst>
              <a:ext uri="{FF2B5EF4-FFF2-40B4-BE49-F238E27FC236}">
                <a16:creationId xmlns:a16="http://schemas.microsoft.com/office/drawing/2014/main" id="{92C5A239-0B14-5746-A1FD-92D6CE3EC11D}"/>
              </a:ext>
            </a:extLst>
          </p:cNvPr>
          <p:cNvSpPr txBox="1"/>
          <p:nvPr/>
        </p:nvSpPr>
        <p:spPr>
          <a:xfrm>
            <a:off x="0" y="4937090"/>
            <a:ext cx="2685351" cy="230832"/>
          </a:xfrm>
          <a:prstGeom prst="rect">
            <a:avLst/>
          </a:prstGeom>
          <a:noFill/>
        </p:spPr>
        <p:txBody>
          <a:bodyPr wrap="none" rtlCol="0">
            <a:spAutoFit/>
          </a:bodyPr>
          <a:lstStyle/>
          <a:p>
            <a:r>
              <a:rPr lang="fr-FR" sz="900" i="1" dirty="0" err="1">
                <a:solidFill>
                  <a:schemeClr val="tx1">
                    <a:lumMod val="50000"/>
                    <a:lumOff val="50000"/>
                  </a:schemeClr>
                </a:solidFill>
                <a:latin typeface="Arial" panose="020B0604020202020204" pitchFamily="34" charset="0"/>
              </a:rPr>
              <a:t>Yukihide</a:t>
            </a:r>
            <a:r>
              <a:rPr lang="fr-FR" sz="900" i="1" dirty="0">
                <a:solidFill>
                  <a:schemeClr val="tx1">
                    <a:lumMod val="50000"/>
                    <a:lumOff val="50000"/>
                  </a:schemeClr>
                </a:solidFill>
                <a:latin typeface="Arial" panose="020B0604020202020204" pitchFamily="34" charset="0"/>
              </a:rPr>
              <a:t> </a:t>
            </a:r>
            <a:r>
              <a:rPr lang="fr-FR" sz="900" i="1" dirty="0" err="1">
                <a:solidFill>
                  <a:schemeClr val="tx1">
                    <a:lumMod val="50000"/>
                    <a:lumOff val="50000"/>
                  </a:schemeClr>
                </a:solidFill>
                <a:latin typeface="Arial" panose="020B0604020202020204" pitchFamily="34" charset="0"/>
              </a:rPr>
              <a:t>Kanemitsu</a:t>
            </a:r>
            <a:r>
              <a:rPr lang="fr-FR" sz="900" i="1" dirty="0">
                <a:solidFill>
                  <a:schemeClr val="tx1">
                    <a:lumMod val="50000"/>
                    <a:lumOff val="50000"/>
                  </a:schemeClr>
                </a:solidFill>
                <a:latin typeface="Arial" panose="020B0604020202020204" pitchFamily="34" charset="0"/>
              </a:rPr>
              <a:t> et al., ASCO2020, Abs 4005</a:t>
            </a:r>
          </a:p>
        </p:txBody>
      </p:sp>
      <p:sp>
        <p:nvSpPr>
          <p:cNvPr id="11" name="Rectangle à coins arrondis 4">
            <a:extLst>
              <a:ext uri="{FF2B5EF4-FFF2-40B4-BE49-F238E27FC236}">
                <a16:creationId xmlns:a16="http://schemas.microsoft.com/office/drawing/2014/main" id="{AC4D7C35-1EB7-4AF0-A4AB-4C3B1D0D8B14}"/>
              </a:ext>
            </a:extLst>
          </p:cNvPr>
          <p:cNvSpPr/>
          <p:nvPr/>
        </p:nvSpPr>
        <p:spPr>
          <a:xfrm>
            <a:off x="271178" y="1320117"/>
            <a:ext cx="5254581" cy="2791746"/>
          </a:xfrm>
          <a:prstGeom prst="roundRect">
            <a:avLst>
              <a:gd name="adj" fmla="val 3740"/>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fr-FR" sz="800" dirty="0">
              <a:solidFill>
                <a:prstClr val="white"/>
              </a:solidFill>
              <a:latin typeface="Arial" panose="020B0604020202020204" pitchFamily="34" charset="0"/>
              <a:cs typeface="Arial" panose="020B0604020202020204" pitchFamily="34" charset="0"/>
            </a:endParaRPr>
          </a:p>
        </p:txBody>
      </p:sp>
      <p:sp>
        <p:nvSpPr>
          <p:cNvPr id="12" name="Forme libre : forme 11">
            <a:extLst>
              <a:ext uri="{FF2B5EF4-FFF2-40B4-BE49-F238E27FC236}">
                <a16:creationId xmlns:a16="http://schemas.microsoft.com/office/drawing/2014/main" id="{653083BD-1790-4F5D-A332-9739B0E141D5}"/>
              </a:ext>
            </a:extLst>
          </p:cNvPr>
          <p:cNvSpPr/>
          <p:nvPr/>
        </p:nvSpPr>
        <p:spPr>
          <a:xfrm>
            <a:off x="1222634" y="1674440"/>
            <a:ext cx="4153064" cy="1775508"/>
          </a:xfrm>
          <a:custGeom>
            <a:avLst/>
            <a:gdLst>
              <a:gd name="connsiteX0" fmla="*/ 0 w 7147034"/>
              <a:gd name="connsiteY0" fmla="*/ 0 h 2932387"/>
              <a:gd name="connsiteX1" fmla="*/ 0 w 7147034"/>
              <a:gd name="connsiteY1" fmla="*/ 2932387 h 2932387"/>
              <a:gd name="connsiteX2" fmla="*/ 7147034 w 7147034"/>
              <a:gd name="connsiteY2" fmla="*/ 2932387 h 2932387"/>
            </a:gdLst>
            <a:ahLst/>
            <a:cxnLst>
              <a:cxn ang="0">
                <a:pos x="connsiteX0" y="connsiteY0"/>
              </a:cxn>
              <a:cxn ang="0">
                <a:pos x="connsiteX1" y="connsiteY1"/>
              </a:cxn>
              <a:cxn ang="0">
                <a:pos x="connsiteX2" y="connsiteY2"/>
              </a:cxn>
            </a:cxnLst>
            <a:rect l="l" t="t" r="r" b="b"/>
            <a:pathLst>
              <a:path w="7147034" h="2932387">
                <a:moveTo>
                  <a:pt x="0" y="0"/>
                </a:moveTo>
                <a:lnTo>
                  <a:pt x="0" y="2932387"/>
                </a:lnTo>
                <a:lnTo>
                  <a:pt x="7147034" y="2932387"/>
                </a:ln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fr-FR" sz="800">
              <a:solidFill>
                <a:prstClr val="white"/>
              </a:solidFill>
              <a:latin typeface="Arial" panose="020B0604020202020204" pitchFamily="34" charset="0"/>
              <a:cs typeface="Arial" panose="020B0604020202020204" pitchFamily="34" charset="0"/>
            </a:endParaRPr>
          </a:p>
        </p:txBody>
      </p:sp>
      <p:sp>
        <p:nvSpPr>
          <p:cNvPr id="13" name="Forme libre : forme 12">
            <a:extLst>
              <a:ext uri="{FF2B5EF4-FFF2-40B4-BE49-F238E27FC236}">
                <a16:creationId xmlns:a16="http://schemas.microsoft.com/office/drawing/2014/main" id="{1655F786-1C2C-4DB6-AE0C-457D68170108}"/>
              </a:ext>
            </a:extLst>
          </p:cNvPr>
          <p:cNvSpPr/>
          <p:nvPr/>
        </p:nvSpPr>
        <p:spPr>
          <a:xfrm>
            <a:off x="1230593" y="1730728"/>
            <a:ext cx="3904602" cy="1168823"/>
          </a:xfrm>
          <a:custGeom>
            <a:avLst/>
            <a:gdLst>
              <a:gd name="connsiteX0" fmla="*/ 0 w 6719455"/>
              <a:gd name="connsiteY0" fmla="*/ 0 h 1930400"/>
              <a:gd name="connsiteX1" fmla="*/ 115455 w 6719455"/>
              <a:gd name="connsiteY1" fmla="*/ 27709 h 1930400"/>
              <a:gd name="connsiteX2" fmla="*/ 124691 w 6719455"/>
              <a:gd name="connsiteY2" fmla="*/ 92364 h 1930400"/>
              <a:gd name="connsiteX3" fmla="*/ 152400 w 6719455"/>
              <a:gd name="connsiteY3" fmla="*/ 120073 h 1930400"/>
              <a:gd name="connsiteX4" fmla="*/ 180109 w 6719455"/>
              <a:gd name="connsiteY4" fmla="*/ 235528 h 1930400"/>
              <a:gd name="connsiteX5" fmla="*/ 272473 w 6719455"/>
              <a:gd name="connsiteY5" fmla="*/ 226291 h 1930400"/>
              <a:gd name="connsiteX6" fmla="*/ 318655 w 6719455"/>
              <a:gd name="connsiteY6" fmla="*/ 267855 h 1930400"/>
              <a:gd name="connsiteX7" fmla="*/ 401782 w 6719455"/>
              <a:gd name="connsiteY7" fmla="*/ 383309 h 1930400"/>
              <a:gd name="connsiteX8" fmla="*/ 471055 w 6719455"/>
              <a:gd name="connsiteY8" fmla="*/ 494146 h 1930400"/>
              <a:gd name="connsiteX9" fmla="*/ 549564 w 6719455"/>
              <a:gd name="connsiteY9" fmla="*/ 535709 h 1930400"/>
              <a:gd name="connsiteX10" fmla="*/ 572655 w 6719455"/>
              <a:gd name="connsiteY10" fmla="*/ 646546 h 1930400"/>
              <a:gd name="connsiteX11" fmla="*/ 665018 w 6719455"/>
              <a:gd name="connsiteY11" fmla="*/ 775855 h 1930400"/>
              <a:gd name="connsiteX12" fmla="*/ 835891 w 6719455"/>
              <a:gd name="connsiteY12" fmla="*/ 955964 h 1930400"/>
              <a:gd name="connsiteX13" fmla="*/ 955964 w 6719455"/>
              <a:gd name="connsiteY13" fmla="*/ 1039091 h 1930400"/>
              <a:gd name="connsiteX14" fmla="*/ 979055 w 6719455"/>
              <a:gd name="connsiteY14" fmla="*/ 1071419 h 1930400"/>
              <a:gd name="connsiteX15" fmla="*/ 1052946 w 6719455"/>
              <a:gd name="connsiteY15" fmla="*/ 1085273 h 1930400"/>
              <a:gd name="connsiteX16" fmla="*/ 1126836 w 6719455"/>
              <a:gd name="connsiteY16" fmla="*/ 1149928 h 1930400"/>
              <a:gd name="connsiteX17" fmla="*/ 1205346 w 6719455"/>
              <a:gd name="connsiteY17" fmla="*/ 1186873 h 1930400"/>
              <a:gd name="connsiteX18" fmla="*/ 1274618 w 6719455"/>
              <a:gd name="connsiteY18" fmla="*/ 1242291 h 1930400"/>
              <a:gd name="connsiteX19" fmla="*/ 1316182 w 6719455"/>
              <a:gd name="connsiteY19" fmla="*/ 1260764 h 1930400"/>
              <a:gd name="connsiteX20" fmla="*/ 1431636 w 6719455"/>
              <a:gd name="connsiteY20" fmla="*/ 1279237 h 1930400"/>
              <a:gd name="connsiteX21" fmla="*/ 1431636 w 6719455"/>
              <a:gd name="connsiteY21" fmla="*/ 1302328 h 1930400"/>
              <a:gd name="connsiteX22" fmla="*/ 1611746 w 6719455"/>
              <a:gd name="connsiteY22" fmla="*/ 1302328 h 1930400"/>
              <a:gd name="connsiteX23" fmla="*/ 1611746 w 6719455"/>
              <a:gd name="connsiteY23" fmla="*/ 1320800 h 1930400"/>
              <a:gd name="connsiteX24" fmla="*/ 1824182 w 6719455"/>
              <a:gd name="connsiteY24" fmla="*/ 1320800 h 1930400"/>
              <a:gd name="connsiteX25" fmla="*/ 1824182 w 6719455"/>
              <a:gd name="connsiteY25" fmla="*/ 1357746 h 1930400"/>
              <a:gd name="connsiteX26" fmla="*/ 1958109 w 6719455"/>
              <a:gd name="connsiteY26" fmla="*/ 1357746 h 1930400"/>
              <a:gd name="connsiteX27" fmla="*/ 1958109 w 6719455"/>
              <a:gd name="connsiteY27" fmla="*/ 1376219 h 1930400"/>
              <a:gd name="connsiteX28" fmla="*/ 2336800 w 6719455"/>
              <a:gd name="connsiteY28" fmla="*/ 1376219 h 1930400"/>
              <a:gd name="connsiteX29" fmla="*/ 2336800 w 6719455"/>
              <a:gd name="connsiteY29" fmla="*/ 1417782 h 1930400"/>
              <a:gd name="connsiteX30" fmla="*/ 2780146 w 6719455"/>
              <a:gd name="connsiteY30" fmla="*/ 1417782 h 1930400"/>
              <a:gd name="connsiteX31" fmla="*/ 2780146 w 6719455"/>
              <a:gd name="connsiteY31" fmla="*/ 1445491 h 1930400"/>
              <a:gd name="connsiteX32" fmla="*/ 3071091 w 6719455"/>
              <a:gd name="connsiteY32" fmla="*/ 1445491 h 1930400"/>
              <a:gd name="connsiteX33" fmla="*/ 3071091 w 6719455"/>
              <a:gd name="connsiteY33" fmla="*/ 1487055 h 1930400"/>
              <a:gd name="connsiteX34" fmla="*/ 3833091 w 6719455"/>
              <a:gd name="connsiteY34" fmla="*/ 1487055 h 1930400"/>
              <a:gd name="connsiteX35" fmla="*/ 3833091 w 6719455"/>
              <a:gd name="connsiteY35" fmla="*/ 1519382 h 1930400"/>
              <a:gd name="connsiteX36" fmla="*/ 4003964 w 6719455"/>
              <a:gd name="connsiteY36" fmla="*/ 1519382 h 1930400"/>
              <a:gd name="connsiteX37" fmla="*/ 4003964 w 6719455"/>
              <a:gd name="connsiteY37" fmla="*/ 1584037 h 1930400"/>
              <a:gd name="connsiteX38" fmla="*/ 4613564 w 6719455"/>
              <a:gd name="connsiteY38" fmla="*/ 1584037 h 1930400"/>
              <a:gd name="connsiteX39" fmla="*/ 4613564 w 6719455"/>
              <a:gd name="connsiteY39" fmla="*/ 1667164 h 1930400"/>
              <a:gd name="connsiteX40" fmla="*/ 4872182 w 6719455"/>
              <a:gd name="connsiteY40" fmla="*/ 1667164 h 1930400"/>
              <a:gd name="connsiteX41" fmla="*/ 4872182 w 6719455"/>
              <a:gd name="connsiteY41" fmla="*/ 1759528 h 1930400"/>
              <a:gd name="connsiteX42" fmla="*/ 5800436 w 6719455"/>
              <a:gd name="connsiteY42" fmla="*/ 1759528 h 1930400"/>
              <a:gd name="connsiteX43" fmla="*/ 5800436 w 6719455"/>
              <a:gd name="connsiteY43" fmla="*/ 1930400 h 1930400"/>
              <a:gd name="connsiteX44" fmla="*/ 6719455 w 6719455"/>
              <a:gd name="connsiteY44" fmla="*/ 1930400 h 193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719455" h="1930400">
                <a:moveTo>
                  <a:pt x="0" y="0"/>
                </a:moveTo>
                <a:lnTo>
                  <a:pt x="115455" y="27709"/>
                </a:lnTo>
                <a:lnTo>
                  <a:pt x="124691" y="92364"/>
                </a:lnTo>
                <a:lnTo>
                  <a:pt x="152400" y="120073"/>
                </a:lnTo>
                <a:lnTo>
                  <a:pt x="180109" y="235528"/>
                </a:lnTo>
                <a:lnTo>
                  <a:pt x="272473" y="226291"/>
                </a:lnTo>
                <a:lnTo>
                  <a:pt x="318655" y="267855"/>
                </a:lnTo>
                <a:lnTo>
                  <a:pt x="401782" y="383309"/>
                </a:lnTo>
                <a:lnTo>
                  <a:pt x="471055" y="494146"/>
                </a:lnTo>
                <a:lnTo>
                  <a:pt x="549564" y="535709"/>
                </a:lnTo>
                <a:lnTo>
                  <a:pt x="572655" y="646546"/>
                </a:lnTo>
                <a:lnTo>
                  <a:pt x="665018" y="775855"/>
                </a:lnTo>
                <a:lnTo>
                  <a:pt x="835891" y="955964"/>
                </a:lnTo>
                <a:lnTo>
                  <a:pt x="955964" y="1039091"/>
                </a:lnTo>
                <a:lnTo>
                  <a:pt x="979055" y="1071419"/>
                </a:lnTo>
                <a:lnTo>
                  <a:pt x="1052946" y="1085273"/>
                </a:lnTo>
                <a:lnTo>
                  <a:pt x="1126836" y="1149928"/>
                </a:lnTo>
                <a:lnTo>
                  <a:pt x="1205346" y="1186873"/>
                </a:lnTo>
                <a:lnTo>
                  <a:pt x="1274618" y="1242291"/>
                </a:lnTo>
                <a:lnTo>
                  <a:pt x="1316182" y="1260764"/>
                </a:lnTo>
                <a:lnTo>
                  <a:pt x="1431636" y="1279237"/>
                </a:lnTo>
                <a:lnTo>
                  <a:pt x="1431636" y="1302328"/>
                </a:lnTo>
                <a:lnTo>
                  <a:pt x="1611746" y="1302328"/>
                </a:lnTo>
                <a:lnTo>
                  <a:pt x="1611746" y="1320800"/>
                </a:lnTo>
                <a:lnTo>
                  <a:pt x="1824182" y="1320800"/>
                </a:lnTo>
                <a:lnTo>
                  <a:pt x="1824182" y="1357746"/>
                </a:lnTo>
                <a:lnTo>
                  <a:pt x="1958109" y="1357746"/>
                </a:lnTo>
                <a:lnTo>
                  <a:pt x="1958109" y="1376219"/>
                </a:lnTo>
                <a:lnTo>
                  <a:pt x="2336800" y="1376219"/>
                </a:lnTo>
                <a:lnTo>
                  <a:pt x="2336800" y="1417782"/>
                </a:lnTo>
                <a:lnTo>
                  <a:pt x="2780146" y="1417782"/>
                </a:lnTo>
                <a:lnTo>
                  <a:pt x="2780146" y="1445491"/>
                </a:lnTo>
                <a:lnTo>
                  <a:pt x="3071091" y="1445491"/>
                </a:lnTo>
                <a:lnTo>
                  <a:pt x="3071091" y="1487055"/>
                </a:lnTo>
                <a:lnTo>
                  <a:pt x="3833091" y="1487055"/>
                </a:lnTo>
                <a:lnTo>
                  <a:pt x="3833091" y="1519382"/>
                </a:lnTo>
                <a:lnTo>
                  <a:pt x="4003964" y="1519382"/>
                </a:lnTo>
                <a:lnTo>
                  <a:pt x="4003964" y="1584037"/>
                </a:lnTo>
                <a:lnTo>
                  <a:pt x="4613564" y="1584037"/>
                </a:lnTo>
                <a:lnTo>
                  <a:pt x="4613564" y="1667164"/>
                </a:lnTo>
                <a:lnTo>
                  <a:pt x="4872182" y="1667164"/>
                </a:lnTo>
                <a:lnTo>
                  <a:pt x="4872182" y="1759528"/>
                </a:lnTo>
                <a:lnTo>
                  <a:pt x="5800436" y="1759528"/>
                </a:lnTo>
                <a:lnTo>
                  <a:pt x="5800436" y="1930400"/>
                </a:lnTo>
                <a:lnTo>
                  <a:pt x="6719455" y="1930400"/>
                </a:lnTo>
              </a:path>
            </a:pathLst>
          </a:custGeom>
          <a:noFill/>
          <a:ln w="28575" cmpd="sng">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fr-FR" sz="800">
              <a:solidFill>
                <a:prstClr val="white"/>
              </a:solidFill>
              <a:latin typeface="Arial" panose="020B0604020202020204" pitchFamily="34" charset="0"/>
              <a:cs typeface="Arial" panose="020B0604020202020204" pitchFamily="34" charset="0"/>
            </a:endParaRPr>
          </a:p>
        </p:txBody>
      </p:sp>
      <p:sp>
        <p:nvSpPr>
          <p:cNvPr id="14" name="Forme libre : forme 13">
            <a:extLst>
              <a:ext uri="{FF2B5EF4-FFF2-40B4-BE49-F238E27FC236}">
                <a16:creationId xmlns:a16="http://schemas.microsoft.com/office/drawing/2014/main" id="{5880EFD6-BBAB-43A9-A6BD-FA4274924F10}"/>
              </a:ext>
            </a:extLst>
          </p:cNvPr>
          <p:cNvSpPr/>
          <p:nvPr/>
        </p:nvSpPr>
        <p:spPr>
          <a:xfrm>
            <a:off x="1246694" y="1736321"/>
            <a:ext cx="3858982" cy="1076547"/>
          </a:xfrm>
          <a:custGeom>
            <a:avLst/>
            <a:gdLst>
              <a:gd name="connsiteX0" fmla="*/ 0 w 6640946"/>
              <a:gd name="connsiteY0" fmla="*/ 0 h 1778000"/>
              <a:gd name="connsiteX1" fmla="*/ 60037 w 6640946"/>
              <a:gd name="connsiteY1" fmla="*/ 129309 h 1778000"/>
              <a:gd name="connsiteX2" fmla="*/ 138546 w 6640946"/>
              <a:gd name="connsiteY2" fmla="*/ 517236 h 1778000"/>
              <a:gd name="connsiteX3" fmla="*/ 166255 w 6640946"/>
              <a:gd name="connsiteY3" fmla="*/ 720436 h 1778000"/>
              <a:gd name="connsiteX4" fmla="*/ 230909 w 6640946"/>
              <a:gd name="connsiteY4" fmla="*/ 720436 h 1778000"/>
              <a:gd name="connsiteX5" fmla="*/ 267855 w 6640946"/>
              <a:gd name="connsiteY5" fmla="*/ 849745 h 1778000"/>
              <a:gd name="connsiteX6" fmla="*/ 309418 w 6640946"/>
              <a:gd name="connsiteY6" fmla="*/ 868218 h 1778000"/>
              <a:gd name="connsiteX7" fmla="*/ 332509 w 6640946"/>
              <a:gd name="connsiteY7" fmla="*/ 965200 h 1778000"/>
              <a:gd name="connsiteX8" fmla="*/ 392546 w 6640946"/>
              <a:gd name="connsiteY8" fmla="*/ 965200 h 1778000"/>
              <a:gd name="connsiteX9" fmla="*/ 443346 w 6640946"/>
              <a:gd name="connsiteY9" fmla="*/ 1080654 h 1778000"/>
              <a:gd name="connsiteX10" fmla="*/ 540327 w 6640946"/>
              <a:gd name="connsiteY10" fmla="*/ 1163782 h 1778000"/>
              <a:gd name="connsiteX11" fmla="*/ 669637 w 6640946"/>
              <a:gd name="connsiteY11" fmla="*/ 1274618 h 1778000"/>
              <a:gd name="connsiteX12" fmla="*/ 762000 w 6640946"/>
              <a:gd name="connsiteY12" fmla="*/ 1376218 h 1778000"/>
              <a:gd name="connsiteX13" fmla="*/ 895927 w 6640946"/>
              <a:gd name="connsiteY13" fmla="*/ 1413163 h 1778000"/>
              <a:gd name="connsiteX14" fmla="*/ 983673 w 6640946"/>
              <a:gd name="connsiteY14" fmla="*/ 1413163 h 1778000"/>
              <a:gd name="connsiteX15" fmla="*/ 1020618 w 6640946"/>
              <a:gd name="connsiteY15" fmla="*/ 1473200 h 1778000"/>
              <a:gd name="connsiteX16" fmla="*/ 1246909 w 6640946"/>
              <a:gd name="connsiteY16" fmla="*/ 1473200 h 1778000"/>
              <a:gd name="connsiteX17" fmla="*/ 1316182 w 6640946"/>
              <a:gd name="connsiteY17" fmla="*/ 1560945 h 1778000"/>
              <a:gd name="connsiteX18" fmla="*/ 1427018 w 6640946"/>
              <a:gd name="connsiteY18" fmla="*/ 1560945 h 1778000"/>
              <a:gd name="connsiteX19" fmla="*/ 1445491 w 6640946"/>
              <a:gd name="connsiteY19" fmla="*/ 1579418 h 1778000"/>
              <a:gd name="connsiteX20" fmla="*/ 1514764 w 6640946"/>
              <a:gd name="connsiteY20" fmla="*/ 1579418 h 1778000"/>
              <a:gd name="connsiteX21" fmla="*/ 1514764 w 6640946"/>
              <a:gd name="connsiteY21" fmla="*/ 1602509 h 1778000"/>
              <a:gd name="connsiteX22" fmla="*/ 1694873 w 6640946"/>
              <a:gd name="connsiteY22" fmla="*/ 1602509 h 1778000"/>
              <a:gd name="connsiteX23" fmla="*/ 1694873 w 6640946"/>
              <a:gd name="connsiteY23" fmla="*/ 1625600 h 1778000"/>
              <a:gd name="connsiteX24" fmla="*/ 1879600 w 6640946"/>
              <a:gd name="connsiteY24" fmla="*/ 1625600 h 1778000"/>
              <a:gd name="connsiteX25" fmla="*/ 1879600 w 6640946"/>
              <a:gd name="connsiteY25" fmla="*/ 1662545 h 1778000"/>
              <a:gd name="connsiteX26" fmla="*/ 2050473 w 6640946"/>
              <a:gd name="connsiteY26" fmla="*/ 1662545 h 1778000"/>
              <a:gd name="connsiteX27" fmla="*/ 2050473 w 6640946"/>
              <a:gd name="connsiteY27" fmla="*/ 1685636 h 1778000"/>
              <a:gd name="connsiteX28" fmla="*/ 2456873 w 6640946"/>
              <a:gd name="connsiteY28" fmla="*/ 1685636 h 1778000"/>
              <a:gd name="connsiteX29" fmla="*/ 2456873 w 6640946"/>
              <a:gd name="connsiteY29" fmla="*/ 1713345 h 1778000"/>
              <a:gd name="connsiteX30" fmla="*/ 3828473 w 6640946"/>
              <a:gd name="connsiteY30" fmla="*/ 1713345 h 1778000"/>
              <a:gd name="connsiteX31" fmla="*/ 3828473 w 6640946"/>
              <a:gd name="connsiteY31" fmla="*/ 1778000 h 1778000"/>
              <a:gd name="connsiteX32" fmla="*/ 6640946 w 6640946"/>
              <a:gd name="connsiteY32" fmla="*/ 1778000 h 177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640946" h="1778000">
                <a:moveTo>
                  <a:pt x="0" y="0"/>
                </a:moveTo>
                <a:lnTo>
                  <a:pt x="60037" y="129309"/>
                </a:lnTo>
                <a:lnTo>
                  <a:pt x="138546" y="517236"/>
                </a:lnTo>
                <a:lnTo>
                  <a:pt x="166255" y="720436"/>
                </a:lnTo>
                <a:lnTo>
                  <a:pt x="230909" y="720436"/>
                </a:lnTo>
                <a:lnTo>
                  <a:pt x="267855" y="849745"/>
                </a:lnTo>
                <a:lnTo>
                  <a:pt x="309418" y="868218"/>
                </a:lnTo>
                <a:lnTo>
                  <a:pt x="332509" y="965200"/>
                </a:lnTo>
                <a:lnTo>
                  <a:pt x="392546" y="965200"/>
                </a:lnTo>
                <a:lnTo>
                  <a:pt x="443346" y="1080654"/>
                </a:lnTo>
                <a:lnTo>
                  <a:pt x="540327" y="1163782"/>
                </a:lnTo>
                <a:lnTo>
                  <a:pt x="669637" y="1274618"/>
                </a:lnTo>
                <a:lnTo>
                  <a:pt x="762000" y="1376218"/>
                </a:lnTo>
                <a:lnTo>
                  <a:pt x="895927" y="1413163"/>
                </a:lnTo>
                <a:lnTo>
                  <a:pt x="983673" y="1413163"/>
                </a:lnTo>
                <a:lnTo>
                  <a:pt x="1020618" y="1473200"/>
                </a:lnTo>
                <a:lnTo>
                  <a:pt x="1246909" y="1473200"/>
                </a:lnTo>
                <a:lnTo>
                  <a:pt x="1316182" y="1560945"/>
                </a:lnTo>
                <a:lnTo>
                  <a:pt x="1427018" y="1560945"/>
                </a:lnTo>
                <a:lnTo>
                  <a:pt x="1445491" y="1579418"/>
                </a:lnTo>
                <a:lnTo>
                  <a:pt x="1514764" y="1579418"/>
                </a:lnTo>
                <a:lnTo>
                  <a:pt x="1514764" y="1602509"/>
                </a:lnTo>
                <a:lnTo>
                  <a:pt x="1694873" y="1602509"/>
                </a:lnTo>
                <a:lnTo>
                  <a:pt x="1694873" y="1625600"/>
                </a:lnTo>
                <a:lnTo>
                  <a:pt x="1879600" y="1625600"/>
                </a:lnTo>
                <a:lnTo>
                  <a:pt x="1879600" y="1662545"/>
                </a:lnTo>
                <a:lnTo>
                  <a:pt x="2050473" y="1662545"/>
                </a:lnTo>
                <a:lnTo>
                  <a:pt x="2050473" y="1685636"/>
                </a:lnTo>
                <a:lnTo>
                  <a:pt x="2456873" y="1685636"/>
                </a:lnTo>
                <a:lnTo>
                  <a:pt x="2456873" y="1713345"/>
                </a:lnTo>
                <a:lnTo>
                  <a:pt x="3828473" y="1713345"/>
                </a:lnTo>
                <a:lnTo>
                  <a:pt x="3828473" y="1778000"/>
                </a:lnTo>
                <a:lnTo>
                  <a:pt x="6640946" y="1778000"/>
                </a:lnTo>
              </a:path>
            </a:pathLst>
          </a:custGeom>
          <a:noFill/>
          <a:ln w="28575"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fr-FR" sz="800">
              <a:solidFill>
                <a:prstClr val="white"/>
              </a:solidFill>
              <a:latin typeface="Arial" panose="020B0604020202020204" pitchFamily="34" charset="0"/>
              <a:cs typeface="Arial" panose="020B0604020202020204" pitchFamily="34" charset="0"/>
            </a:endParaRPr>
          </a:p>
        </p:txBody>
      </p:sp>
      <p:sp>
        <p:nvSpPr>
          <p:cNvPr id="15" name="ZoneTexte 14">
            <a:extLst>
              <a:ext uri="{FF2B5EF4-FFF2-40B4-BE49-F238E27FC236}">
                <a16:creationId xmlns:a16="http://schemas.microsoft.com/office/drawing/2014/main" id="{684E992E-10D9-4094-BF13-AB33378EEB05}"/>
              </a:ext>
            </a:extLst>
          </p:cNvPr>
          <p:cNvSpPr txBox="1"/>
          <p:nvPr/>
        </p:nvSpPr>
        <p:spPr>
          <a:xfrm>
            <a:off x="983056" y="1616635"/>
            <a:ext cx="309700" cy="200055"/>
          </a:xfrm>
          <a:prstGeom prst="rect">
            <a:avLst/>
          </a:prstGeom>
          <a:noFill/>
        </p:spPr>
        <p:txBody>
          <a:bodyPr wrap="none" rtlCol="0">
            <a:spAutoFit/>
          </a:bodyPr>
          <a:lstStyle/>
          <a:p>
            <a:pPr>
              <a:defRPr/>
            </a:pPr>
            <a:r>
              <a:rPr lang="fr-FR" sz="700">
                <a:solidFill>
                  <a:prstClr val="black">
                    <a:lumMod val="65000"/>
                    <a:lumOff val="35000"/>
                  </a:prstClr>
                </a:solidFill>
                <a:latin typeface="Arial" panose="020B0604020202020204" pitchFamily="34" charset="0"/>
                <a:cs typeface="Arial" panose="020B0604020202020204" pitchFamily="34" charset="0"/>
              </a:rPr>
              <a:t>1,0</a:t>
            </a:r>
          </a:p>
        </p:txBody>
      </p:sp>
      <p:sp>
        <p:nvSpPr>
          <p:cNvPr id="16" name="ZoneTexte 15">
            <a:extLst>
              <a:ext uri="{FF2B5EF4-FFF2-40B4-BE49-F238E27FC236}">
                <a16:creationId xmlns:a16="http://schemas.microsoft.com/office/drawing/2014/main" id="{B2146D2F-38D5-4CC3-9776-4713E7D4ECB5}"/>
              </a:ext>
            </a:extLst>
          </p:cNvPr>
          <p:cNvSpPr txBox="1"/>
          <p:nvPr/>
        </p:nvSpPr>
        <p:spPr>
          <a:xfrm>
            <a:off x="983056" y="1790649"/>
            <a:ext cx="309700" cy="200055"/>
          </a:xfrm>
          <a:prstGeom prst="rect">
            <a:avLst/>
          </a:prstGeom>
          <a:noFill/>
        </p:spPr>
        <p:txBody>
          <a:bodyPr wrap="none" rtlCol="0">
            <a:spAutoFit/>
          </a:bodyPr>
          <a:lstStyle/>
          <a:p>
            <a:pPr>
              <a:defRPr/>
            </a:pPr>
            <a:r>
              <a:rPr lang="fr-FR" sz="700">
                <a:solidFill>
                  <a:prstClr val="black">
                    <a:lumMod val="65000"/>
                    <a:lumOff val="35000"/>
                  </a:prstClr>
                </a:solidFill>
                <a:latin typeface="Arial" panose="020B0604020202020204" pitchFamily="34" charset="0"/>
                <a:cs typeface="Arial" panose="020B0604020202020204" pitchFamily="34" charset="0"/>
              </a:rPr>
              <a:t>0,9</a:t>
            </a:r>
          </a:p>
        </p:txBody>
      </p:sp>
      <p:sp>
        <p:nvSpPr>
          <p:cNvPr id="17" name="ZoneTexte 16">
            <a:extLst>
              <a:ext uri="{FF2B5EF4-FFF2-40B4-BE49-F238E27FC236}">
                <a16:creationId xmlns:a16="http://schemas.microsoft.com/office/drawing/2014/main" id="{3718F14C-8D58-4F5A-B00F-437DE6D76F24}"/>
              </a:ext>
            </a:extLst>
          </p:cNvPr>
          <p:cNvSpPr txBox="1"/>
          <p:nvPr/>
        </p:nvSpPr>
        <p:spPr>
          <a:xfrm>
            <a:off x="983056" y="1964663"/>
            <a:ext cx="309700" cy="200055"/>
          </a:xfrm>
          <a:prstGeom prst="rect">
            <a:avLst/>
          </a:prstGeom>
          <a:noFill/>
        </p:spPr>
        <p:txBody>
          <a:bodyPr wrap="none" rtlCol="0">
            <a:spAutoFit/>
          </a:bodyPr>
          <a:lstStyle/>
          <a:p>
            <a:pPr>
              <a:defRPr/>
            </a:pPr>
            <a:r>
              <a:rPr lang="fr-FR" sz="700">
                <a:solidFill>
                  <a:prstClr val="black">
                    <a:lumMod val="65000"/>
                    <a:lumOff val="35000"/>
                  </a:prstClr>
                </a:solidFill>
                <a:latin typeface="Arial" panose="020B0604020202020204" pitchFamily="34" charset="0"/>
                <a:cs typeface="Arial" panose="020B0604020202020204" pitchFamily="34" charset="0"/>
              </a:rPr>
              <a:t>0,8</a:t>
            </a:r>
          </a:p>
        </p:txBody>
      </p:sp>
      <p:sp>
        <p:nvSpPr>
          <p:cNvPr id="18" name="ZoneTexte 17">
            <a:extLst>
              <a:ext uri="{FF2B5EF4-FFF2-40B4-BE49-F238E27FC236}">
                <a16:creationId xmlns:a16="http://schemas.microsoft.com/office/drawing/2014/main" id="{5F1E7DB8-D058-4332-9D68-92D1FE191E95}"/>
              </a:ext>
            </a:extLst>
          </p:cNvPr>
          <p:cNvSpPr txBox="1"/>
          <p:nvPr/>
        </p:nvSpPr>
        <p:spPr>
          <a:xfrm>
            <a:off x="983056" y="2138677"/>
            <a:ext cx="309700" cy="200055"/>
          </a:xfrm>
          <a:prstGeom prst="rect">
            <a:avLst/>
          </a:prstGeom>
          <a:noFill/>
        </p:spPr>
        <p:txBody>
          <a:bodyPr wrap="none" rtlCol="0">
            <a:spAutoFit/>
          </a:bodyPr>
          <a:lstStyle/>
          <a:p>
            <a:pPr>
              <a:defRPr/>
            </a:pPr>
            <a:r>
              <a:rPr lang="fr-FR" sz="700">
                <a:solidFill>
                  <a:prstClr val="black">
                    <a:lumMod val="65000"/>
                    <a:lumOff val="35000"/>
                  </a:prstClr>
                </a:solidFill>
                <a:latin typeface="Arial" panose="020B0604020202020204" pitchFamily="34" charset="0"/>
                <a:cs typeface="Arial" panose="020B0604020202020204" pitchFamily="34" charset="0"/>
              </a:rPr>
              <a:t>0,7</a:t>
            </a:r>
          </a:p>
        </p:txBody>
      </p:sp>
      <p:sp>
        <p:nvSpPr>
          <p:cNvPr id="19" name="ZoneTexte 18">
            <a:extLst>
              <a:ext uri="{FF2B5EF4-FFF2-40B4-BE49-F238E27FC236}">
                <a16:creationId xmlns:a16="http://schemas.microsoft.com/office/drawing/2014/main" id="{8D9740D0-5955-4C8C-A226-41854DF206D3}"/>
              </a:ext>
            </a:extLst>
          </p:cNvPr>
          <p:cNvSpPr txBox="1"/>
          <p:nvPr/>
        </p:nvSpPr>
        <p:spPr>
          <a:xfrm>
            <a:off x="983056" y="2312690"/>
            <a:ext cx="309700" cy="200055"/>
          </a:xfrm>
          <a:prstGeom prst="rect">
            <a:avLst/>
          </a:prstGeom>
          <a:noFill/>
        </p:spPr>
        <p:txBody>
          <a:bodyPr wrap="none" rtlCol="0">
            <a:spAutoFit/>
          </a:bodyPr>
          <a:lstStyle/>
          <a:p>
            <a:pPr>
              <a:defRPr/>
            </a:pPr>
            <a:r>
              <a:rPr lang="fr-FR" sz="700">
                <a:solidFill>
                  <a:prstClr val="black">
                    <a:lumMod val="65000"/>
                    <a:lumOff val="35000"/>
                  </a:prstClr>
                </a:solidFill>
                <a:latin typeface="Arial" panose="020B0604020202020204" pitchFamily="34" charset="0"/>
                <a:cs typeface="Arial" panose="020B0604020202020204" pitchFamily="34" charset="0"/>
              </a:rPr>
              <a:t>0,6</a:t>
            </a:r>
          </a:p>
        </p:txBody>
      </p:sp>
      <p:sp>
        <p:nvSpPr>
          <p:cNvPr id="20" name="ZoneTexte 19">
            <a:extLst>
              <a:ext uri="{FF2B5EF4-FFF2-40B4-BE49-F238E27FC236}">
                <a16:creationId xmlns:a16="http://schemas.microsoft.com/office/drawing/2014/main" id="{6C46543D-E5F8-429C-B330-4955A427C0FB}"/>
              </a:ext>
            </a:extLst>
          </p:cNvPr>
          <p:cNvSpPr txBox="1"/>
          <p:nvPr/>
        </p:nvSpPr>
        <p:spPr>
          <a:xfrm>
            <a:off x="983056" y="2486704"/>
            <a:ext cx="309700" cy="200055"/>
          </a:xfrm>
          <a:prstGeom prst="rect">
            <a:avLst/>
          </a:prstGeom>
          <a:noFill/>
        </p:spPr>
        <p:txBody>
          <a:bodyPr wrap="none" rtlCol="0">
            <a:spAutoFit/>
          </a:bodyPr>
          <a:lstStyle/>
          <a:p>
            <a:pPr>
              <a:defRPr/>
            </a:pPr>
            <a:r>
              <a:rPr lang="fr-FR" sz="700">
                <a:solidFill>
                  <a:prstClr val="black">
                    <a:lumMod val="65000"/>
                    <a:lumOff val="35000"/>
                  </a:prstClr>
                </a:solidFill>
                <a:latin typeface="Arial" panose="020B0604020202020204" pitchFamily="34" charset="0"/>
                <a:cs typeface="Arial" panose="020B0604020202020204" pitchFamily="34" charset="0"/>
              </a:rPr>
              <a:t>0,5</a:t>
            </a:r>
          </a:p>
        </p:txBody>
      </p:sp>
      <p:sp>
        <p:nvSpPr>
          <p:cNvPr id="21" name="ZoneTexte 20">
            <a:extLst>
              <a:ext uri="{FF2B5EF4-FFF2-40B4-BE49-F238E27FC236}">
                <a16:creationId xmlns:a16="http://schemas.microsoft.com/office/drawing/2014/main" id="{120CA5C6-DD6B-4BB7-88AB-1CCE78A9B421}"/>
              </a:ext>
            </a:extLst>
          </p:cNvPr>
          <p:cNvSpPr txBox="1"/>
          <p:nvPr/>
        </p:nvSpPr>
        <p:spPr>
          <a:xfrm>
            <a:off x="983056" y="2660718"/>
            <a:ext cx="309700" cy="200055"/>
          </a:xfrm>
          <a:prstGeom prst="rect">
            <a:avLst/>
          </a:prstGeom>
          <a:noFill/>
        </p:spPr>
        <p:txBody>
          <a:bodyPr wrap="none" rtlCol="0">
            <a:spAutoFit/>
          </a:bodyPr>
          <a:lstStyle/>
          <a:p>
            <a:pPr>
              <a:defRPr/>
            </a:pPr>
            <a:r>
              <a:rPr lang="fr-FR" sz="700">
                <a:solidFill>
                  <a:prstClr val="black">
                    <a:lumMod val="65000"/>
                    <a:lumOff val="35000"/>
                  </a:prstClr>
                </a:solidFill>
                <a:latin typeface="Arial" panose="020B0604020202020204" pitchFamily="34" charset="0"/>
                <a:cs typeface="Arial" panose="020B0604020202020204" pitchFamily="34" charset="0"/>
              </a:rPr>
              <a:t>0,4</a:t>
            </a:r>
          </a:p>
        </p:txBody>
      </p:sp>
      <p:sp>
        <p:nvSpPr>
          <p:cNvPr id="22" name="ZoneTexte 21">
            <a:extLst>
              <a:ext uri="{FF2B5EF4-FFF2-40B4-BE49-F238E27FC236}">
                <a16:creationId xmlns:a16="http://schemas.microsoft.com/office/drawing/2014/main" id="{8FC83AAC-E2E4-45E8-A071-A940C2BCC9A1}"/>
              </a:ext>
            </a:extLst>
          </p:cNvPr>
          <p:cNvSpPr txBox="1"/>
          <p:nvPr/>
        </p:nvSpPr>
        <p:spPr>
          <a:xfrm>
            <a:off x="983056" y="2834731"/>
            <a:ext cx="309700" cy="200055"/>
          </a:xfrm>
          <a:prstGeom prst="rect">
            <a:avLst/>
          </a:prstGeom>
          <a:noFill/>
        </p:spPr>
        <p:txBody>
          <a:bodyPr wrap="none" rtlCol="0">
            <a:spAutoFit/>
          </a:bodyPr>
          <a:lstStyle/>
          <a:p>
            <a:pPr>
              <a:defRPr/>
            </a:pPr>
            <a:r>
              <a:rPr lang="fr-FR" sz="700" dirty="0">
                <a:solidFill>
                  <a:prstClr val="black">
                    <a:lumMod val="65000"/>
                    <a:lumOff val="35000"/>
                  </a:prstClr>
                </a:solidFill>
                <a:latin typeface="Arial" panose="020B0604020202020204" pitchFamily="34" charset="0"/>
                <a:cs typeface="Arial" panose="020B0604020202020204" pitchFamily="34" charset="0"/>
              </a:rPr>
              <a:t>0,3</a:t>
            </a:r>
          </a:p>
        </p:txBody>
      </p:sp>
      <p:sp>
        <p:nvSpPr>
          <p:cNvPr id="23" name="ZoneTexte 22">
            <a:extLst>
              <a:ext uri="{FF2B5EF4-FFF2-40B4-BE49-F238E27FC236}">
                <a16:creationId xmlns:a16="http://schemas.microsoft.com/office/drawing/2014/main" id="{BFF126C2-93A5-47D4-9308-249A69D49F22}"/>
              </a:ext>
            </a:extLst>
          </p:cNvPr>
          <p:cNvSpPr txBox="1"/>
          <p:nvPr/>
        </p:nvSpPr>
        <p:spPr>
          <a:xfrm>
            <a:off x="983056" y="3008745"/>
            <a:ext cx="309700" cy="200055"/>
          </a:xfrm>
          <a:prstGeom prst="rect">
            <a:avLst/>
          </a:prstGeom>
          <a:noFill/>
        </p:spPr>
        <p:txBody>
          <a:bodyPr wrap="none" rtlCol="0">
            <a:spAutoFit/>
          </a:bodyPr>
          <a:lstStyle/>
          <a:p>
            <a:pPr>
              <a:defRPr/>
            </a:pPr>
            <a:r>
              <a:rPr lang="fr-FR" sz="700">
                <a:solidFill>
                  <a:prstClr val="black">
                    <a:lumMod val="65000"/>
                    <a:lumOff val="35000"/>
                  </a:prstClr>
                </a:solidFill>
                <a:latin typeface="Arial" panose="020B0604020202020204" pitchFamily="34" charset="0"/>
                <a:cs typeface="Arial" panose="020B0604020202020204" pitchFamily="34" charset="0"/>
              </a:rPr>
              <a:t>0,2</a:t>
            </a:r>
          </a:p>
        </p:txBody>
      </p:sp>
      <p:sp>
        <p:nvSpPr>
          <p:cNvPr id="24" name="ZoneTexte 23">
            <a:extLst>
              <a:ext uri="{FF2B5EF4-FFF2-40B4-BE49-F238E27FC236}">
                <a16:creationId xmlns:a16="http://schemas.microsoft.com/office/drawing/2014/main" id="{23A12874-1409-45D0-B52E-91D41C3B1061}"/>
              </a:ext>
            </a:extLst>
          </p:cNvPr>
          <p:cNvSpPr txBox="1"/>
          <p:nvPr/>
        </p:nvSpPr>
        <p:spPr>
          <a:xfrm>
            <a:off x="983056" y="3182759"/>
            <a:ext cx="309700" cy="200055"/>
          </a:xfrm>
          <a:prstGeom prst="rect">
            <a:avLst/>
          </a:prstGeom>
          <a:noFill/>
        </p:spPr>
        <p:txBody>
          <a:bodyPr wrap="none" rtlCol="0">
            <a:spAutoFit/>
          </a:bodyPr>
          <a:lstStyle/>
          <a:p>
            <a:pPr>
              <a:defRPr/>
            </a:pPr>
            <a:r>
              <a:rPr lang="fr-FR" sz="700" dirty="0">
                <a:solidFill>
                  <a:prstClr val="black">
                    <a:lumMod val="65000"/>
                    <a:lumOff val="35000"/>
                  </a:prstClr>
                </a:solidFill>
                <a:latin typeface="Arial" panose="020B0604020202020204" pitchFamily="34" charset="0"/>
                <a:cs typeface="Arial" panose="020B0604020202020204" pitchFamily="34" charset="0"/>
              </a:rPr>
              <a:t>0,1</a:t>
            </a:r>
          </a:p>
        </p:txBody>
      </p:sp>
      <p:sp>
        <p:nvSpPr>
          <p:cNvPr id="25" name="ZoneTexte 24">
            <a:extLst>
              <a:ext uri="{FF2B5EF4-FFF2-40B4-BE49-F238E27FC236}">
                <a16:creationId xmlns:a16="http://schemas.microsoft.com/office/drawing/2014/main" id="{19D1166B-46A9-4BBA-9BEE-E2812EC3F8D7}"/>
              </a:ext>
            </a:extLst>
          </p:cNvPr>
          <p:cNvSpPr txBox="1"/>
          <p:nvPr/>
        </p:nvSpPr>
        <p:spPr>
          <a:xfrm>
            <a:off x="983056" y="3356770"/>
            <a:ext cx="309700" cy="200055"/>
          </a:xfrm>
          <a:prstGeom prst="rect">
            <a:avLst/>
          </a:prstGeom>
          <a:noFill/>
        </p:spPr>
        <p:txBody>
          <a:bodyPr wrap="none" rtlCol="0">
            <a:spAutoFit/>
          </a:bodyPr>
          <a:lstStyle/>
          <a:p>
            <a:pPr>
              <a:defRPr/>
            </a:pPr>
            <a:r>
              <a:rPr lang="fr-FR" sz="700">
                <a:solidFill>
                  <a:prstClr val="black">
                    <a:lumMod val="65000"/>
                    <a:lumOff val="35000"/>
                  </a:prstClr>
                </a:solidFill>
                <a:latin typeface="Arial" panose="020B0604020202020204" pitchFamily="34" charset="0"/>
                <a:cs typeface="Arial" panose="020B0604020202020204" pitchFamily="34" charset="0"/>
              </a:rPr>
              <a:t>0,0</a:t>
            </a:r>
          </a:p>
        </p:txBody>
      </p:sp>
      <p:sp>
        <p:nvSpPr>
          <p:cNvPr id="26" name="ZoneTexte 25">
            <a:extLst>
              <a:ext uri="{FF2B5EF4-FFF2-40B4-BE49-F238E27FC236}">
                <a16:creationId xmlns:a16="http://schemas.microsoft.com/office/drawing/2014/main" id="{1CD3F226-1C74-40DF-95D5-6F96CE45D124}"/>
              </a:ext>
            </a:extLst>
          </p:cNvPr>
          <p:cNvSpPr txBox="1"/>
          <p:nvPr/>
        </p:nvSpPr>
        <p:spPr>
          <a:xfrm>
            <a:off x="1125506" y="3450361"/>
            <a:ext cx="242374" cy="215444"/>
          </a:xfrm>
          <a:prstGeom prst="rect">
            <a:avLst/>
          </a:prstGeom>
          <a:noFill/>
        </p:spPr>
        <p:txBody>
          <a:bodyPr wrap="none" rtlCol="0">
            <a:spAutoFit/>
          </a:bodyPr>
          <a:lstStyle/>
          <a:p>
            <a:pPr algn="ctr">
              <a:defRPr/>
            </a:pPr>
            <a:r>
              <a:rPr lang="fr-FR" sz="800">
                <a:solidFill>
                  <a:prstClr val="black">
                    <a:lumMod val="65000"/>
                    <a:lumOff val="35000"/>
                  </a:prstClr>
                </a:solidFill>
                <a:latin typeface="Arial" panose="020B0604020202020204" pitchFamily="34" charset="0"/>
                <a:cs typeface="Arial" panose="020B0604020202020204" pitchFamily="34" charset="0"/>
              </a:rPr>
              <a:t>0</a:t>
            </a:r>
          </a:p>
        </p:txBody>
      </p:sp>
      <p:sp>
        <p:nvSpPr>
          <p:cNvPr id="27" name="ZoneTexte 26">
            <a:extLst>
              <a:ext uri="{FF2B5EF4-FFF2-40B4-BE49-F238E27FC236}">
                <a16:creationId xmlns:a16="http://schemas.microsoft.com/office/drawing/2014/main" id="{86C71D28-1D92-42D3-84DB-464383548DBD}"/>
              </a:ext>
            </a:extLst>
          </p:cNvPr>
          <p:cNvSpPr txBox="1"/>
          <p:nvPr/>
        </p:nvSpPr>
        <p:spPr>
          <a:xfrm>
            <a:off x="1432835" y="3450361"/>
            <a:ext cx="234359" cy="200055"/>
          </a:xfrm>
          <a:prstGeom prst="rect">
            <a:avLst/>
          </a:prstGeom>
          <a:noFill/>
        </p:spPr>
        <p:txBody>
          <a:bodyPr wrap="none" rtlCol="0">
            <a:spAutoFit/>
          </a:bodyPr>
          <a:lstStyle/>
          <a:p>
            <a:pPr algn="ctr">
              <a:defRPr/>
            </a:pPr>
            <a:r>
              <a:rPr lang="fr-FR" sz="700">
                <a:solidFill>
                  <a:prstClr val="black">
                    <a:lumMod val="65000"/>
                    <a:lumOff val="35000"/>
                  </a:prstClr>
                </a:solidFill>
                <a:latin typeface="Arial" panose="020B0604020202020204" pitchFamily="34" charset="0"/>
                <a:cs typeface="Arial" panose="020B0604020202020204" pitchFamily="34" charset="0"/>
              </a:rPr>
              <a:t>1</a:t>
            </a:r>
          </a:p>
        </p:txBody>
      </p:sp>
      <p:sp>
        <p:nvSpPr>
          <p:cNvPr id="28" name="ZoneTexte 27">
            <a:extLst>
              <a:ext uri="{FF2B5EF4-FFF2-40B4-BE49-F238E27FC236}">
                <a16:creationId xmlns:a16="http://schemas.microsoft.com/office/drawing/2014/main" id="{9CA2470F-6DBA-464C-8A5C-431067AEFD4C}"/>
              </a:ext>
            </a:extLst>
          </p:cNvPr>
          <p:cNvSpPr txBox="1"/>
          <p:nvPr/>
        </p:nvSpPr>
        <p:spPr>
          <a:xfrm>
            <a:off x="1736156" y="3450361"/>
            <a:ext cx="234359" cy="200055"/>
          </a:xfrm>
          <a:prstGeom prst="rect">
            <a:avLst/>
          </a:prstGeom>
          <a:noFill/>
        </p:spPr>
        <p:txBody>
          <a:bodyPr wrap="none" rtlCol="0">
            <a:spAutoFit/>
          </a:bodyPr>
          <a:lstStyle/>
          <a:p>
            <a:pPr algn="ctr">
              <a:defRPr/>
            </a:pPr>
            <a:r>
              <a:rPr lang="fr-FR" sz="700">
                <a:solidFill>
                  <a:prstClr val="black">
                    <a:lumMod val="65000"/>
                    <a:lumOff val="35000"/>
                  </a:prstClr>
                </a:solidFill>
                <a:latin typeface="Arial" panose="020B0604020202020204" pitchFamily="34" charset="0"/>
                <a:cs typeface="Arial" panose="020B0604020202020204" pitchFamily="34" charset="0"/>
              </a:rPr>
              <a:t>2</a:t>
            </a:r>
          </a:p>
        </p:txBody>
      </p:sp>
      <p:sp>
        <p:nvSpPr>
          <p:cNvPr id="29" name="ZoneTexte 28">
            <a:extLst>
              <a:ext uri="{FF2B5EF4-FFF2-40B4-BE49-F238E27FC236}">
                <a16:creationId xmlns:a16="http://schemas.microsoft.com/office/drawing/2014/main" id="{2AF6B96E-B727-4B32-AF66-4FC7EF55BF09}"/>
              </a:ext>
            </a:extLst>
          </p:cNvPr>
          <p:cNvSpPr txBox="1"/>
          <p:nvPr/>
        </p:nvSpPr>
        <p:spPr>
          <a:xfrm>
            <a:off x="2039476" y="3450361"/>
            <a:ext cx="234359" cy="200055"/>
          </a:xfrm>
          <a:prstGeom prst="rect">
            <a:avLst/>
          </a:prstGeom>
          <a:noFill/>
        </p:spPr>
        <p:txBody>
          <a:bodyPr wrap="none" rtlCol="0">
            <a:spAutoFit/>
          </a:bodyPr>
          <a:lstStyle/>
          <a:p>
            <a:pPr algn="ctr">
              <a:defRPr/>
            </a:pPr>
            <a:r>
              <a:rPr lang="fr-FR" sz="700">
                <a:solidFill>
                  <a:prstClr val="black">
                    <a:lumMod val="65000"/>
                    <a:lumOff val="35000"/>
                  </a:prstClr>
                </a:solidFill>
                <a:latin typeface="Arial" panose="020B0604020202020204" pitchFamily="34" charset="0"/>
                <a:cs typeface="Arial" panose="020B0604020202020204" pitchFamily="34" charset="0"/>
              </a:rPr>
              <a:t>3</a:t>
            </a:r>
          </a:p>
        </p:txBody>
      </p:sp>
      <p:sp>
        <p:nvSpPr>
          <p:cNvPr id="30" name="ZoneTexte 29">
            <a:extLst>
              <a:ext uri="{FF2B5EF4-FFF2-40B4-BE49-F238E27FC236}">
                <a16:creationId xmlns:a16="http://schemas.microsoft.com/office/drawing/2014/main" id="{F7E0923E-9643-40C0-A1C5-5803CCD18B54}"/>
              </a:ext>
            </a:extLst>
          </p:cNvPr>
          <p:cNvSpPr txBox="1"/>
          <p:nvPr/>
        </p:nvSpPr>
        <p:spPr>
          <a:xfrm>
            <a:off x="2342798" y="3450361"/>
            <a:ext cx="234359" cy="200055"/>
          </a:xfrm>
          <a:prstGeom prst="rect">
            <a:avLst/>
          </a:prstGeom>
          <a:noFill/>
        </p:spPr>
        <p:txBody>
          <a:bodyPr wrap="none" rtlCol="0">
            <a:spAutoFit/>
          </a:bodyPr>
          <a:lstStyle/>
          <a:p>
            <a:pPr algn="ctr">
              <a:defRPr/>
            </a:pPr>
            <a:r>
              <a:rPr lang="fr-FR" sz="700">
                <a:solidFill>
                  <a:prstClr val="black">
                    <a:lumMod val="65000"/>
                    <a:lumOff val="35000"/>
                  </a:prstClr>
                </a:solidFill>
                <a:latin typeface="Arial" panose="020B0604020202020204" pitchFamily="34" charset="0"/>
                <a:cs typeface="Arial" panose="020B0604020202020204" pitchFamily="34" charset="0"/>
              </a:rPr>
              <a:t>4</a:t>
            </a:r>
          </a:p>
        </p:txBody>
      </p:sp>
      <p:sp>
        <p:nvSpPr>
          <p:cNvPr id="31" name="ZoneTexte 30">
            <a:extLst>
              <a:ext uri="{FF2B5EF4-FFF2-40B4-BE49-F238E27FC236}">
                <a16:creationId xmlns:a16="http://schemas.microsoft.com/office/drawing/2014/main" id="{8028DBE1-1D51-4992-AB58-0C5E1B672022}"/>
              </a:ext>
            </a:extLst>
          </p:cNvPr>
          <p:cNvSpPr txBox="1"/>
          <p:nvPr/>
        </p:nvSpPr>
        <p:spPr>
          <a:xfrm>
            <a:off x="2646119" y="3450361"/>
            <a:ext cx="234359" cy="200055"/>
          </a:xfrm>
          <a:prstGeom prst="rect">
            <a:avLst/>
          </a:prstGeom>
          <a:noFill/>
        </p:spPr>
        <p:txBody>
          <a:bodyPr wrap="none" rtlCol="0">
            <a:spAutoFit/>
          </a:bodyPr>
          <a:lstStyle/>
          <a:p>
            <a:pPr algn="ctr">
              <a:defRPr/>
            </a:pPr>
            <a:r>
              <a:rPr lang="fr-FR" sz="700">
                <a:solidFill>
                  <a:prstClr val="black">
                    <a:lumMod val="65000"/>
                    <a:lumOff val="35000"/>
                  </a:prstClr>
                </a:solidFill>
                <a:latin typeface="Arial" panose="020B0604020202020204" pitchFamily="34" charset="0"/>
                <a:cs typeface="Arial" panose="020B0604020202020204" pitchFamily="34" charset="0"/>
              </a:rPr>
              <a:t>5</a:t>
            </a:r>
          </a:p>
        </p:txBody>
      </p:sp>
      <p:sp>
        <p:nvSpPr>
          <p:cNvPr id="32" name="ZoneTexte 31">
            <a:extLst>
              <a:ext uri="{FF2B5EF4-FFF2-40B4-BE49-F238E27FC236}">
                <a16:creationId xmlns:a16="http://schemas.microsoft.com/office/drawing/2014/main" id="{38C91605-2062-4E5E-AC49-51374145CB2F}"/>
              </a:ext>
            </a:extLst>
          </p:cNvPr>
          <p:cNvSpPr txBox="1"/>
          <p:nvPr/>
        </p:nvSpPr>
        <p:spPr>
          <a:xfrm>
            <a:off x="2949439" y="3450361"/>
            <a:ext cx="234359" cy="200055"/>
          </a:xfrm>
          <a:prstGeom prst="rect">
            <a:avLst/>
          </a:prstGeom>
          <a:noFill/>
        </p:spPr>
        <p:txBody>
          <a:bodyPr wrap="none" rtlCol="0">
            <a:spAutoFit/>
          </a:bodyPr>
          <a:lstStyle/>
          <a:p>
            <a:pPr algn="ctr">
              <a:defRPr/>
            </a:pPr>
            <a:r>
              <a:rPr lang="fr-FR" sz="700">
                <a:solidFill>
                  <a:prstClr val="black">
                    <a:lumMod val="65000"/>
                    <a:lumOff val="35000"/>
                  </a:prstClr>
                </a:solidFill>
                <a:latin typeface="Arial" panose="020B0604020202020204" pitchFamily="34" charset="0"/>
                <a:cs typeface="Arial" panose="020B0604020202020204" pitchFamily="34" charset="0"/>
              </a:rPr>
              <a:t>6</a:t>
            </a:r>
          </a:p>
        </p:txBody>
      </p:sp>
      <p:sp>
        <p:nvSpPr>
          <p:cNvPr id="33" name="ZoneTexte 32">
            <a:extLst>
              <a:ext uri="{FF2B5EF4-FFF2-40B4-BE49-F238E27FC236}">
                <a16:creationId xmlns:a16="http://schemas.microsoft.com/office/drawing/2014/main" id="{B4AE7A0C-C0C6-4CF5-81FA-0EFE16ECCB69}"/>
              </a:ext>
            </a:extLst>
          </p:cNvPr>
          <p:cNvSpPr txBox="1"/>
          <p:nvPr/>
        </p:nvSpPr>
        <p:spPr>
          <a:xfrm>
            <a:off x="3252761" y="3450361"/>
            <a:ext cx="234359" cy="200055"/>
          </a:xfrm>
          <a:prstGeom prst="rect">
            <a:avLst/>
          </a:prstGeom>
          <a:noFill/>
        </p:spPr>
        <p:txBody>
          <a:bodyPr wrap="none" rtlCol="0">
            <a:spAutoFit/>
          </a:bodyPr>
          <a:lstStyle/>
          <a:p>
            <a:pPr algn="ctr">
              <a:defRPr/>
            </a:pPr>
            <a:r>
              <a:rPr lang="fr-FR" sz="700">
                <a:solidFill>
                  <a:prstClr val="black">
                    <a:lumMod val="65000"/>
                    <a:lumOff val="35000"/>
                  </a:prstClr>
                </a:solidFill>
                <a:latin typeface="Arial" panose="020B0604020202020204" pitchFamily="34" charset="0"/>
                <a:cs typeface="Arial" panose="020B0604020202020204" pitchFamily="34" charset="0"/>
              </a:rPr>
              <a:t>7</a:t>
            </a:r>
          </a:p>
        </p:txBody>
      </p:sp>
      <p:sp>
        <p:nvSpPr>
          <p:cNvPr id="34" name="ZoneTexte 33">
            <a:extLst>
              <a:ext uri="{FF2B5EF4-FFF2-40B4-BE49-F238E27FC236}">
                <a16:creationId xmlns:a16="http://schemas.microsoft.com/office/drawing/2014/main" id="{1901273C-428E-42DC-B576-E6363DA11DF3}"/>
              </a:ext>
            </a:extLst>
          </p:cNvPr>
          <p:cNvSpPr txBox="1"/>
          <p:nvPr/>
        </p:nvSpPr>
        <p:spPr>
          <a:xfrm>
            <a:off x="3556082" y="3450361"/>
            <a:ext cx="234359" cy="200055"/>
          </a:xfrm>
          <a:prstGeom prst="rect">
            <a:avLst/>
          </a:prstGeom>
          <a:noFill/>
        </p:spPr>
        <p:txBody>
          <a:bodyPr wrap="none" rtlCol="0">
            <a:spAutoFit/>
          </a:bodyPr>
          <a:lstStyle/>
          <a:p>
            <a:pPr algn="ctr">
              <a:defRPr/>
            </a:pPr>
            <a:r>
              <a:rPr lang="fr-FR" sz="700">
                <a:solidFill>
                  <a:prstClr val="black">
                    <a:lumMod val="65000"/>
                    <a:lumOff val="35000"/>
                  </a:prstClr>
                </a:solidFill>
                <a:latin typeface="Arial" panose="020B0604020202020204" pitchFamily="34" charset="0"/>
                <a:cs typeface="Arial" panose="020B0604020202020204" pitchFamily="34" charset="0"/>
              </a:rPr>
              <a:t>8</a:t>
            </a:r>
          </a:p>
        </p:txBody>
      </p:sp>
      <p:sp>
        <p:nvSpPr>
          <p:cNvPr id="35" name="ZoneTexte 34">
            <a:extLst>
              <a:ext uri="{FF2B5EF4-FFF2-40B4-BE49-F238E27FC236}">
                <a16:creationId xmlns:a16="http://schemas.microsoft.com/office/drawing/2014/main" id="{19756DC1-DBC7-46F6-9937-3463B5A27D1A}"/>
              </a:ext>
            </a:extLst>
          </p:cNvPr>
          <p:cNvSpPr txBox="1"/>
          <p:nvPr/>
        </p:nvSpPr>
        <p:spPr>
          <a:xfrm>
            <a:off x="3859402" y="3450361"/>
            <a:ext cx="234359" cy="200055"/>
          </a:xfrm>
          <a:prstGeom prst="rect">
            <a:avLst/>
          </a:prstGeom>
          <a:noFill/>
        </p:spPr>
        <p:txBody>
          <a:bodyPr wrap="none" rtlCol="0">
            <a:spAutoFit/>
          </a:bodyPr>
          <a:lstStyle/>
          <a:p>
            <a:pPr algn="ctr">
              <a:defRPr/>
            </a:pPr>
            <a:r>
              <a:rPr lang="fr-FR" sz="700">
                <a:solidFill>
                  <a:prstClr val="black">
                    <a:lumMod val="65000"/>
                    <a:lumOff val="35000"/>
                  </a:prstClr>
                </a:solidFill>
                <a:latin typeface="Arial" panose="020B0604020202020204" pitchFamily="34" charset="0"/>
                <a:cs typeface="Arial" panose="020B0604020202020204" pitchFamily="34" charset="0"/>
              </a:rPr>
              <a:t>9</a:t>
            </a:r>
          </a:p>
        </p:txBody>
      </p:sp>
      <p:sp>
        <p:nvSpPr>
          <p:cNvPr id="36" name="ZoneTexte 35">
            <a:extLst>
              <a:ext uri="{FF2B5EF4-FFF2-40B4-BE49-F238E27FC236}">
                <a16:creationId xmlns:a16="http://schemas.microsoft.com/office/drawing/2014/main" id="{A7309242-7EB6-48F4-8A25-5A798A7760C2}"/>
              </a:ext>
            </a:extLst>
          </p:cNvPr>
          <p:cNvSpPr txBox="1"/>
          <p:nvPr/>
        </p:nvSpPr>
        <p:spPr>
          <a:xfrm>
            <a:off x="4164425" y="3450361"/>
            <a:ext cx="284052" cy="200055"/>
          </a:xfrm>
          <a:prstGeom prst="rect">
            <a:avLst/>
          </a:prstGeom>
          <a:noFill/>
        </p:spPr>
        <p:txBody>
          <a:bodyPr wrap="none" rtlCol="0">
            <a:spAutoFit/>
          </a:bodyPr>
          <a:lstStyle/>
          <a:p>
            <a:pPr algn="ctr">
              <a:defRPr/>
            </a:pPr>
            <a:r>
              <a:rPr lang="fr-FR" sz="700">
                <a:solidFill>
                  <a:prstClr val="black">
                    <a:lumMod val="65000"/>
                    <a:lumOff val="35000"/>
                  </a:prstClr>
                </a:solidFill>
                <a:latin typeface="Arial" panose="020B0604020202020204" pitchFamily="34" charset="0"/>
                <a:cs typeface="Arial" panose="020B0604020202020204" pitchFamily="34" charset="0"/>
              </a:rPr>
              <a:t>10</a:t>
            </a:r>
          </a:p>
        </p:txBody>
      </p:sp>
      <p:sp>
        <p:nvSpPr>
          <p:cNvPr id="37" name="ZoneTexte 36">
            <a:extLst>
              <a:ext uri="{FF2B5EF4-FFF2-40B4-BE49-F238E27FC236}">
                <a16:creationId xmlns:a16="http://schemas.microsoft.com/office/drawing/2014/main" id="{25904F73-8FBE-4580-B13D-1E642617EB98}"/>
              </a:ext>
            </a:extLst>
          </p:cNvPr>
          <p:cNvSpPr txBox="1"/>
          <p:nvPr/>
        </p:nvSpPr>
        <p:spPr>
          <a:xfrm>
            <a:off x="4520841" y="3450361"/>
            <a:ext cx="284052" cy="200055"/>
          </a:xfrm>
          <a:prstGeom prst="rect">
            <a:avLst/>
          </a:prstGeom>
          <a:noFill/>
        </p:spPr>
        <p:txBody>
          <a:bodyPr wrap="none" rtlCol="0">
            <a:spAutoFit/>
          </a:bodyPr>
          <a:lstStyle/>
          <a:p>
            <a:pPr algn="ctr">
              <a:defRPr/>
            </a:pPr>
            <a:r>
              <a:rPr lang="fr-FR" sz="700">
                <a:solidFill>
                  <a:prstClr val="black">
                    <a:lumMod val="65000"/>
                    <a:lumOff val="35000"/>
                  </a:prstClr>
                </a:solidFill>
                <a:latin typeface="Arial" panose="020B0604020202020204" pitchFamily="34" charset="0"/>
                <a:cs typeface="Arial" panose="020B0604020202020204" pitchFamily="34" charset="0"/>
              </a:rPr>
              <a:t>11</a:t>
            </a:r>
          </a:p>
        </p:txBody>
      </p:sp>
      <p:sp>
        <p:nvSpPr>
          <p:cNvPr id="38" name="ZoneTexte 37">
            <a:extLst>
              <a:ext uri="{FF2B5EF4-FFF2-40B4-BE49-F238E27FC236}">
                <a16:creationId xmlns:a16="http://schemas.microsoft.com/office/drawing/2014/main" id="{9667AD65-0CB1-4E31-8171-F2682FF70254}"/>
              </a:ext>
            </a:extLst>
          </p:cNvPr>
          <p:cNvSpPr txBox="1"/>
          <p:nvPr/>
        </p:nvSpPr>
        <p:spPr>
          <a:xfrm>
            <a:off x="4877257" y="3450361"/>
            <a:ext cx="284052" cy="200055"/>
          </a:xfrm>
          <a:prstGeom prst="rect">
            <a:avLst/>
          </a:prstGeom>
          <a:noFill/>
        </p:spPr>
        <p:txBody>
          <a:bodyPr wrap="none" rtlCol="0">
            <a:spAutoFit/>
          </a:bodyPr>
          <a:lstStyle/>
          <a:p>
            <a:pPr algn="ctr">
              <a:defRPr/>
            </a:pPr>
            <a:r>
              <a:rPr lang="fr-FR" sz="700">
                <a:solidFill>
                  <a:prstClr val="black">
                    <a:lumMod val="65000"/>
                    <a:lumOff val="35000"/>
                  </a:prstClr>
                </a:solidFill>
                <a:latin typeface="Arial" panose="020B0604020202020204" pitchFamily="34" charset="0"/>
                <a:cs typeface="Arial" panose="020B0604020202020204" pitchFamily="34" charset="0"/>
              </a:rPr>
              <a:t>12</a:t>
            </a:r>
          </a:p>
        </p:txBody>
      </p:sp>
      <p:sp>
        <p:nvSpPr>
          <p:cNvPr id="39" name="ZoneTexte 38">
            <a:extLst>
              <a:ext uri="{FF2B5EF4-FFF2-40B4-BE49-F238E27FC236}">
                <a16:creationId xmlns:a16="http://schemas.microsoft.com/office/drawing/2014/main" id="{EE6E37FE-B4CC-41B8-956E-E91C5795A2E6}"/>
              </a:ext>
            </a:extLst>
          </p:cNvPr>
          <p:cNvSpPr txBox="1"/>
          <p:nvPr/>
        </p:nvSpPr>
        <p:spPr>
          <a:xfrm>
            <a:off x="5233673" y="3450361"/>
            <a:ext cx="284052" cy="200055"/>
          </a:xfrm>
          <a:prstGeom prst="rect">
            <a:avLst/>
          </a:prstGeom>
          <a:noFill/>
        </p:spPr>
        <p:txBody>
          <a:bodyPr wrap="none" rtlCol="0">
            <a:spAutoFit/>
          </a:bodyPr>
          <a:lstStyle/>
          <a:p>
            <a:pPr algn="ctr">
              <a:defRPr/>
            </a:pPr>
            <a:r>
              <a:rPr lang="fr-FR" sz="700">
                <a:solidFill>
                  <a:prstClr val="black">
                    <a:lumMod val="65000"/>
                    <a:lumOff val="35000"/>
                  </a:prstClr>
                </a:solidFill>
                <a:latin typeface="Arial" panose="020B0604020202020204" pitchFamily="34" charset="0"/>
                <a:cs typeface="Arial" panose="020B0604020202020204" pitchFamily="34" charset="0"/>
              </a:rPr>
              <a:t>13</a:t>
            </a:r>
          </a:p>
        </p:txBody>
      </p:sp>
      <p:sp>
        <p:nvSpPr>
          <p:cNvPr id="40" name="ZoneTexte 39">
            <a:extLst>
              <a:ext uri="{FF2B5EF4-FFF2-40B4-BE49-F238E27FC236}">
                <a16:creationId xmlns:a16="http://schemas.microsoft.com/office/drawing/2014/main" id="{EBB0AEBD-C2BC-4350-867D-DE8950AD1CAE}"/>
              </a:ext>
            </a:extLst>
          </p:cNvPr>
          <p:cNvSpPr txBox="1"/>
          <p:nvPr/>
        </p:nvSpPr>
        <p:spPr>
          <a:xfrm>
            <a:off x="1011695" y="3757300"/>
            <a:ext cx="470000" cy="307777"/>
          </a:xfrm>
          <a:prstGeom prst="rect">
            <a:avLst/>
          </a:prstGeom>
          <a:noFill/>
        </p:spPr>
        <p:txBody>
          <a:bodyPr wrap="none" rtlCol="0">
            <a:spAutoFit/>
          </a:bodyPr>
          <a:lstStyle/>
          <a:p>
            <a:pPr algn="ctr">
              <a:defRPr/>
            </a:pPr>
            <a:r>
              <a:rPr lang="fr-FR" sz="700" dirty="0">
                <a:solidFill>
                  <a:schemeClr val="accent1"/>
                </a:solidFill>
                <a:latin typeface="Arial" panose="020B0604020202020204" pitchFamily="34" charset="0"/>
                <a:cs typeface="Arial" panose="020B0604020202020204" pitchFamily="34" charset="0"/>
              </a:rPr>
              <a:t>149 (0)</a:t>
            </a:r>
          </a:p>
          <a:p>
            <a:pPr algn="ctr">
              <a:defRPr/>
            </a:pPr>
            <a:r>
              <a:rPr lang="fr-FR" sz="700" dirty="0">
                <a:solidFill>
                  <a:srgbClr val="C00000"/>
                </a:solidFill>
                <a:latin typeface="Arial" panose="020B0604020202020204" pitchFamily="34" charset="0"/>
                <a:cs typeface="Arial" panose="020B0604020202020204" pitchFamily="34" charset="0"/>
              </a:rPr>
              <a:t>151 (0)</a:t>
            </a:r>
          </a:p>
        </p:txBody>
      </p:sp>
      <p:sp>
        <p:nvSpPr>
          <p:cNvPr id="41" name="ZoneTexte 40">
            <a:extLst>
              <a:ext uri="{FF2B5EF4-FFF2-40B4-BE49-F238E27FC236}">
                <a16:creationId xmlns:a16="http://schemas.microsoft.com/office/drawing/2014/main" id="{6B56002B-3B44-402A-B622-10995722F947}"/>
              </a:ext>
            </a:extLst>
          </p:cNvPr>
          <p:cNvSpPr txBox="1"/>
          <p:nvPr/>
        </p:nvSpPr>
        <p:spPr>
          <a:xfrm>
            <a:off x="1315016" y="3757300"/>
            <a:ext cx="470000" cy="307777"/>
          </a:xfrm>
          <a:prstGeom prst="rect">
            <a:avLst/>
          </a:prstGeom>
          <a:noFill/>
        </p:spPr>
        <p:txBody>
          <a:bodyPr wrap="none" rtlCol="0">
            <a:spAutoFit/>
          </a:bodyPr>
          <a:lstStyle/>
          <a:p>
            <a:pPr algn="ctr">
              <a:defRPr/>
            </a:pPr>
            <a:r>
              <a:rPr lang="fr-FR" sz="700" dirty="0">
                <a:solidFill>
                  <a:schemeClr val="accent1"/>
                </a:solidFill>
                <a:latin typeface="Arial" panose="020B0604020202020204" pitchFamily="34" charset="0"/>
                <a:cs typeface="Arial" panose="020B0604020202020204" pitchFamily="34" charset="0"/>
              </a:rPr>
              <a:t>86 (2)</a:t>
            </a:r>
          </a:p>
          <a:p>
            <a:pPr algn="ctr">
              <a:defRPr/>
            </a:pPr>
            <a:r>
              <a:rPr lang="fr-FR" sz="700" dirty="0">
                <a:solidFill>
                  <a:srgbClr val="C00000"/>
                </a:solidFill>
                <a:latin typeface="Arial" panose="020B0604020202020204" pitchFamily="34" charset="0"/>
                <a:cs typeface="Arial" panose="020B0604020202020204" pitchFamily="34" charset="0"/>
              </a:rPr>
              <a:t>121 (1)</a:t>
            </a:r>
          </a:p>
        </p:txBody>
      </p:sp>
      <p:sp>
        <p:nvSpPr>
          <p:cNvPr id="42" name="ZoneTexte 41">
            <a:extLst>
              <a:ext uri="{FF2B5EF4-FFF2-40B4-BE49-F238E27FC236}">
                <a16:creationId xmlns:a16="http://schemas.microsoft.com/office/drawing/2014/main" id="{FC12AB95-56BF-45AF-9E01-2743C6BCF287}"/>
              </a:ext>
            </a:extLst>
          </p:cNvPr>
          <p:cNvSpPr txBox="1"/>
          <p:nvPr/>
        </p:nvSpPr>
        <p:spPr>
          <a:xfrm>
            <a:off x="1618336" y="3757300"/>
            <a:ext cx="470000" cy="307777"/>
          </a:xfrm>
          <a:prstGeom prst="rect">
            <a:avLst/>
          </a:prstGeom>
          <a:noFill/>
        </p:spPr>
        <p:txBody>
          <a:bodyPr wrap="none" rtlCol="0">
            <a:spAutoFit/>
          </a:bodyPr>
          <a:lstStyle/>
          <a:p>
            <a:pPr algn="ctr">
              <a:defRPr/>
            </a:pPr>
            <a:r>
              <a:rPr lang="fr-FR" sz="700" dirty="0">
                <a:solidFill>
                  <a:schemeClr val="accent1"/>
                </a:solidFill>
                <a:latin typeface="Arial" panose="020B0604020202020204" pitchFamily="34" charset="0"/>
                <a:cs typeface="Arial" panose="020B0604020202020204" pitchFamily="34" charset="0"/>
              </a:rPr>
              <a:t>61 (9)</a:t>
            </a:r>
          </a:p>
          <a:p>
            <a:pPr algn="ctr">
              <a:defRPr/>
            </a:pPr>
            <a:r>
              <a:rPr lang="fr-FR" sz="700" dirty="0">
                <a:solidFill>
                  <a:srgbClr val="C00000"/>
                </a:solidFill>
                <a:latin typeface="Arial" panose="020B0604020202020204" pitchFamily="34" charset="0"/>
                <a:cs typeface="Arial" panose="020B0604020202020204" pitchFamily="34" charset="0"/>
              </a:rPr>
              <a:t>75 (16)</a:t>
            </a:r>
          </a:p>
        </p:txBody>
      </p:sp>
      <p:sp>
        <p:nvSpPr>
          <p:cNvPr id="43" name="ZoneTexte 42">
            <a:extLst>
              <a:ext uri="{FF2B5EF4-FFF2-40B4-BE49-F238E27FC236}">
                <a16:creationId xmlns:a16="http://schemas.microsoft.com/office/drawing/2014/main" id="{F67AF1F2-5C77-44D6-8AFF-DCFA7807E5B9}"/>
              </a:ext>
            </a:extLst>
          </p:cNvPr>
          <p:cNvSpPr txBox="1"/>
          <p:nvPr/>
        </p:nvSpPr>
        <p:spPr>
          <a:xfrm>
            <a:off x="1946504" y="3757300"/>
            <a:ext cx="420307" cy="307777"/>
          </a:xfrm>
          <a:prstGeom prst="rect">
            <a:avLst/>
          </a:prstGeom>
          <a:noFill/>
        </p:spPr>
        <p:txBody>
          <a:bodyPr wrap="none" rtlCol="0">
            <a:spAutoFit/>
          </a:bodyPr>
          <a:lstStyle/>
          <a:p>
            <a:pPr algn="ctr">
              <a:defRPr/>
            </a:pPr>
            <a:r>
              <a:rPr lang="fr-FR" sz="700" dirty="0">
                <a:solidFill>
                  <a:schemeClr val="accent1"/>
                </a:solidFill>
                <a:latin typeface="Arial" panose="020B0604020202020204" pitchFamily="34" charset="0"/>
                <a:cs typeface="Arial" panose="020B0604020202020204" pitchFamily="34" charset="0"/>
              </a:rPr>
              <a:t>49 (6)</a:t>
            </a:r>
          </a:p>
          <a:p>
            <a:pPr algn="ctr">
              <a:defRPr/>
            </a:pPr>
            <a:r>
              <a:rPr lang="fr-FR" sz="700" dirty="0">
                <a:solidFill>
                  <a:srgbClr val="C00000"/>
                </a:solidFill>
                <a:latin typeface="Arial" panose="020B0604020202020204" pitchFamily="34" charset="0"/>
                <a:cs typeface="Arial" panose="020B0604020202020204" pitchFamily="34" charset="0"/>
              </a:rPr>
              <a:t>59 (8)</a:t>
            </a:r>
          </a:p>
        </p:txBody>
      </p:sp>
      <p:sp>
        <p:nvSpPr>
          <p:cNvPr id="44" name="ZoneTexte 43">
            <a:extLst>
              <a:ext uri="{FF2B5EF4-FFF2-40B4-BE49-F238E27FC236}">
                <a16:creationId xmlns:a16="http://schemas.microsoft.com/office/drawing/2014/main" id="{24086831-B9B5-4C82-B8F6-1BD018207CAD}"/>
              </a:ext>
            </a:extLst>
          </p:cNvPr>
          <p:cNvSpPr txBox="1"/>
          <p:nvPr/>
        </p:nvSpPr>
        <p:spPr>
          <a:xfrm>
            <a:off x="2249824" y="3757300"/>
            <a:ext cx="420307" cy="307777"/>
          </a:xfrm>
          <a:prstGeom prst="rect">
            <a:avLst/>
          </a:prstGeom>
          <a:noFill/>
        </p:spPr>
        <p:txBody>
          <a:bodyPr wrap="none" rtlCol="0">
            <a:spAutoFit/>
          </a:bodyPr>
          <a:lstStyle/>
          <a:p>
            <a:pPr algn="ctr">
              <a:defRPr/>
            </a:pPr>
            <a:r>
              <a:rPr lang="fr-FR" sz="700" dirty="0">
                <a:solidFill>
                  <a:schemeClr val="accent1"/>
                </a:solidFill>
                <a:latin typeface="Arial" panose="020B0604020202020204" pitchFamily="34" charset="0"/>
                <a:cs typeface="Arial" panose="020B0604020202020204" pitchFamily="34" charset="0"/>
              </a:rPr>
              <a:t>39 (7)</a:t>
            </a:r>
          </a:p>
          <a:p>
            <a:pPr algn="ctr">
              <a:defRPr/>
            </a:pPr>
            <a:r>
              <a:rPr lang="fr-FR" sz="700" dirty="0">
                <a:solidFill>
                  <a:srgbClr val="C00000"/>
                </a:solidFill>
                <a:latin typeface="Arial" panose="020B0604020202020204" pitchFamily="34" charset="0"/>
                <a:cs typeface="Arial" panose="020B0604020202020204" pitchFamily="34" charset="0"/>
              </a:rPr>
              <a:t>51 (6)</a:t>
            </a:r>
          </a:p>
        </p:txBody>
      </p:sp>
      <p:sp>
        <p:nvSpPr>
          <p:cNvPr id="45" name="ZoneTexte 44">
            <a:extLst>
              <a:ext uri="{FF2B5EF4-FFF2-40B4-BE49-F238E27FC236}">
                <a16:creationId xmlns:a16="http://schemas.microsoft.com/office/drawing/2014/main" id="{4DECA731-18DC-4347-89E5-1EE650D022B2}"/>
              </a:ext>
            </a:extLst>
          </p:cNvPr>
          <p:cNvSpPr txBox="1"/>
          <p:nvPr/>
        </p:nvSpPr>
        <p:spPr>
          <a:xfrm>
            <a:off x="2553144" y="3757300"/>
            <a:ext cx="420307" cy="307777"/>
          </a:xfrm>
          <a:prstGeom prst="rect">
            <a:avLst/>
          </a:prstGeom>
          <a:noFill/>
        </p:spPr>
        <p:txBody>
          <a:bodyPr wrap="none" rtlCol="0">
            <a:spAutoFit/>
          </a:bodyPr>
          <a:lstStyle/>
          <a:p>
            <a:pPr algn="ctr">
              <a:defRPr/>
            </a:pPr>
            <a:r>
              <a:rPr lang="fr-FR" sz="700" dirty="0">
                <a:solidFill>
                  <a:schemeClr val="accent1"/>
                </a:solidFill>
                <a:latin typeface="Arial" panose="020B0604020202020204" pitchFamily="34" charset="0"/>
                <a:cs typeface="Arial" panose="020B0604020202020204" pitchFamily="34" charset="0"/>
              </a:rPr>
              <a:t>30 (8)</a:t>
            </a:r>
          </a:p>
          <a:p>
            <a:pPr algn="ctr">
              <a:defRPr/>
            </a:pPr>
            <a:r>
              <a:rPr lang="fr-FR" sz="700" dirty="0">
                <a:solidFill>
                  <a:srgbClr val="C00000"/>
                </a:solidFill>
                <a:latin typeface="Arial" panose="020B0604020202020204" pitchFamily="34" charset="0"/>
                <a:cs typeface="Arial" panose="020B0604020202020204" pitchFamily="34" charset="0"/>
              </a:rPr>
              <a:t>42 (8)</a:t>
            </a:r>
          </a:p>
        </p:txBody>
      </p:sp>
      <p:sp>
        <p:nvSpPr>
          <p:cNvPr id="46" name="ZoneTexte 45">
            <a:extLst>
              <a:ext uri="{FF2B5EF4-FFF2-40B4-BE49-F238E27FC236}">
                <a16:creationId xmlns:a16="http://schemas.microsoft.com/office/drawing/2014/main" id="{9FB1F0F6-D13C-43B5-B86F-FF7911A555BA}"/>
              </a:ext>
            </a:extLst>
          </p:cNvPr>
          <p:cNvSpPr txBox="1"/>
          <p:nvPr/>
        </p:nvSpPr>
        <p:spPr>
          <a:xfrm>
            <a:off x="2856467" y="3757300"/>
            <a:ext cx="420307" cy="307777"/>
          </a:xfrm>
          <a:prstGeom prst="rect">
            <a:avLst/>
          </a:prstGeom>
          <a:noFill/>
        </p:spPr>
        <p:txBody>
          <a:bodyPr wrap="none" rtlCol="0">
            <a:spAutoFit/>
          </a:bodyPr>
          <a:lstStyle/>
          <a:p>
            <a:pPr algn="ctr">
              <a:defRPr/>
            </a:pPr>
            <a:r>
              <a:rPr lang="fr-FR" sz="700" dirty="0">
                <a:solidFill>
                  <a:schemeClr val="accent1"/>
                </a:solidFill>
                <a:latin typeface="Arial" panose="020B0604020202020204" pitchFamily="34" charset="0"/>
                <a:cs typeface="Arial" panose="020B0604020202020204" pitchFamily="34" charset="0"/>
              </a:rPr>
              <a:t>28 (2)</a:t>
            </a:r>
          </a:p>
          <a:p>
            <a:pPr algn="ctr">
              <a:defRPr/>
            </a:pPr>
            <a:r>
              <a:rPr lang="fr-FR" sz="700" dirty="0">
                <a:solidFill>
                  <a:srgbClr val="C00000"/>
                </a:solidFill>
                <a:latin typeface="Arial" panose="020B0604020202020204" pitchFamily="34" charset="0"/>
                <a:cs typeface="Arial" panose="020B0604020202020204" pitchFamily="34" charset="0"/>
              </a:rPr>
              <a:t>33 (7)</a:t>
            </a:r>
          </a:p>
        </p:txBody>
      </p:sp>
      <p:sp>
        <p:nvSpPr>
          <p:cNvPr id="47" name="ZoneTexte 46">
            <a:extLst>
              <a:ext uri="{FF2B5EF4-FFF2-40B4-BE49-F238E27FC236}">
                <a16:creationId xmlns:a16="http://schemas.microsoft.com/office/drawing/2014/main" id="{115B4B61-F78A-42EA-9C95-400BA49F5490}"/>
              </a:ext>
            </a:extLst>
          </p:cNvPr>
          <p:cNvSpPr txBox="1"/>
          <p:nvPr/>
        </p:nvSpPr>
        <p:spPr>
          <a:xfrm>
            <a:off x="3159787" y="3757300"/>
            <a:ext cx="420307" cy="307777"/>
          </a:xfrm>
          <a:prstGeom prst="rect">
            <a:avLst/>
          </a:prstGeom>
          <a:noFill/>
        </p:spPr>
        <p:txBody>
          <a:bodyPr wrap="none" rtlCol="0">
            <a:spAutoFit/>
          </a:bodyPr>
          <a:lstStyle/>
          <a:p>
            <a:pPr algn="ctr">
              <a:defRPr/>
            </a:pPr>
            <a:r>
              <a:rPr lang="fr-FR" sz="700" dirty="0">
                <a:solidFill>
                  <a:schemeClr val="accent1"/>
                </a:solidFill>
                <a:latin typeface="Arial" panose="020B0604020202020204" pitchFamily="34" charset="0"/>
                <a:cs typeface="Arial" panose="020B0604020202020204" pitchFamily="34" charset="0"/>
              </a:rPr>
              <a:t>21 (7)</a:t>
            </a:r>
          </a:p>
          <a:p>
            <a:pPr algn="ctr">
              <a:defRPr/>
            </a:pPr>
            <a:r>
              <a:rPr lang="fr-FR" sz="700" dirty="0">
                <a:solidFill>
                  <a:srgbClr val="C00000"/>
                </a:solidFill>
                <a:latin typeface="Arial" panose="020B0604020202020204" pitchFamily="34" charset="0"/>
                <a:cs typeface="Arial" panose="020B0604020202020204" pitchFamily="34" charset="0"/>
              </a:rPr>
              <a:t>29 (4)</a:t>
            </a:r>
          </a:p>
        </p:txBody>
      </p:sp>
      <p:sp>
        <p:nvSpPr>
          <p:cNvPr id="48" name="ZoneTexte 47">
            <a:extLst>
              <a:ext uri="{FF2B5EF4-FFF2-40B4-BE49-F238E27FC236}">
                <a16:creationId xmlns:a16="http://schemas.microsoft.com/office/drawing/2014/main" id="{E70BEDEF-6E3C-4272-AFBF-ACAEEE2DA0C7}"/>
              </a:ext>
            </a:extLst>
          </p:cNvPr>
          <p:cNvSpPr txBox="1"/>
          <p:nvPr/>
        </p:nvSpPr>
        <p:spPr>
          <a:xfrm>
            <a:off x="3463107" y="3757300"/>
            <a:ext cx="420307" cy="307777"/>
          </a:xfrm>
          <a:prstGeom prst="rect">
            <a:avLst/>
          </a:prstGeom>
          <a:noFill/>
        </p:spPr>
        <p:txBody>
          <a:bodyPr wrap="none" rtlCol="0">
            <a:spAutoFit/>
          </a:bodyPr>
          <a:lstStyle/>
          <a:p>
            <a:pPr algn="ctr">
              <a:defRPr/>
            </a:pPr>
            <a:r>
              <a:rPr lang="fr-FR" sz="700" dirty="0">
                <a:solidFill>
                  <a:schemeClr val="accent1"/>
                </a:solidFill>
                <a:latin typeface="Arial" panose="020B0604020202020204" pitchFamily="34" charset="0"/>
                <a:cs typeface="Arial" panose="020B0604020202020204" pitchFamily="34" charset="0"/>
              </a:rPr>
              <a:t>16 (4)</a:t>
            </a:r>
          </a:p>
          <a:p>
            <a:pPr algn="ctr">
              <a:defRPr/>
            </a:pPr>
            <a:r>
              <a:rPr lang="fr-FR" sz="700" dirty="0">
                <a:solidFill>
                  <a:srgbClr val="C00000"/>
                </a:solidFill>
                <a:latin typeface="Arial" panose="020B0604020202020204" pitchFamily="34" charset="0"/>
                <a:cs typeface="Arial" panose="020B0604020202020204" pitchFamily="34" charset="0"/>
              </a:rPr>
              <a:t>19 (8)</a:t>
            </a:r>
          </a:p>
        </p:txBody>
      </p:sp>
      <p:sp>
        <p:nvSpPr>
          <p:cNvPr id="49" name="ZoneTexte 48">
            <a:extLst>
              <a:ext uri="{FF2B5EF4-FFF2-40B4-BE49-F238E27FC236}">
                <a16:creationId xmlns:a16="http://schemas.microsoft.com/office/drawing/2014/main" id="{1809211D-B389-4901-AADB-4720A123DF72}"/>
              </a:ext>
            </a:extLst>
          </p:cNvPr>
          <p:cNvSpPr txBox="1"/>
          <p:nvPr/>
        </p:nvSpPr>
        <p:spPr>
          <a:xfrm>
            <a:off x="3766430" y="3757300"/>
            <a:ext cx="420307" cy="307777"/>
          </a:xfrm>
          <a:prstGeom prst="rect">
            <a:avLst/>
          </a:prstGeom>
          <a:noFill/>
        </p:spPr>
        <p:txBody>
          <a:bodyPr wrap="none" rtlCol="0">
            <a:spAutoFit/>
          </a:bodyPr>
          <a:lstStyle/>
          <a:p>
            <a:pPr algn="ctr">
              <a:defRPr/>
            </a:pPr>
            <a:r>
              <a:rPr lang="fr-FR" sz="700" dirty="0">
                <a:solidFill>
                  <a:schemeClr val="accent1"/>
                </a:solidFill>
                <a:latin typeface="Arial" panose="020B0604020202020204" pitchFamily="34" charset="0"/>
                <a:cs typeface="Arial" panose="020B0604020202020204" pitchFamily="34" charset="0"/>
              </a:rPr>
              <a:t>12 (4)</a:t>
            </a:r>
          </a:p>
          <a:p>
            <a:pPr algn="ctr">
              <a:defRPr/>
            </a:pPr>
            <a:r>
              <a:rPr lang="fr-FR" sz="700" dirty="0">
                <a:solidFill>
                  <a:srgbClr val="C00000"/>
                </a:solidFill>
                <a:latin typeface="Arial" panose="020B0604020202020204" pitchFamily="34" charset="0"/>
                <a:cs typeface="Arial" panose="020B0604020202020204" pitchFamily="34" charset="0"/>
              </a:rPr>
              <a:t>10 (7)</a:t>
            </a:r>
          </a:p>
        </p:txBody>
      </p:sp>
      <p:sp>
        <p:nvSpPr>
          <p:cNvPr id="50" name="ZoneTexte 49">
            <a:extLst>
              <a:ext uri="{FF2B5EF4-FFF2-40B4-BE49-F238E27FC236}">
                <a16:creationId xmlns:a16="http://schemas.microsoft.com/office/drawing/2014/main" id="{C2009AA3-D5D0-469C-8BDF-B4F03177FF34}"/>
              </a:ext>
            </a:extLst>
          </p:cNvPr>
          <p:cNvSpPr txBox="1"/>
          <p:nvPr/>
        </p:nvSpPr>
        <p:spPr>
          <a:xfrm>
            <a:off x="4096298" y="3757300"/>
            <a:ext cx="420307" cy="307777"/>
          </a:xfrm>
          <a:prstGeom prst="rect">
            <a:avLst/>
          </a:prstGeom>
          <a:noFill/>
        </p:spPr>
        <p:txBody>
          <a:bodyPr wrap="none" rtlCol="0">
            <a:spAutoFit/>
          </a:bodyPr>
          <a:lstStyle/>
          <a:p>
            <a:pPr algn="ctr">
              <a:defRPr/>
            </a:pPr>
            <a:r>
              <a:rPr lang="fr-FR" sz="700" dirty="0">
                <a:solidFill>
                  <a:schemeClr val="accent1"/>
                </a:solidFill>
                <a:latin typeface="Arial" panose="020B0604020202020204" pitchFamily="34" charset="0"/>
                <a:cs typeface="Arial" panose="020B0604020202020204" pitchFamily="34" charset="0"/>
              </a:rPr>
              <a:t>10 (2)</a:t>
            </a:r>
          </a:p>
          <a:p>
            <a:pPr algn="ctr">
              <a:defRPr/>
            </a:pPr>
            <a:r>
              <a:rPr lang="fr-FR" sz="700" dirty="0">
                <a:solidFill>
                  <a:srgbClr val="C00000"/>
                </a:solidFill>
                <a:latin typeface="Arial" panose="020B0604020202020204" pitchFamily="34" charset="0"/>
                <a:cs typeface="Arial" panose="020B0604020202020204" pitchFamily="34" charset="0"/>
              </a:rPr>
              <a:t>7 (3)</a:t>
            </a:r>
          </a:p>
        </p:txBody>
      </p:sp>
      <p:sp>
        <p:nvSpPr>
          <p:cNvPr id="51" name="ZoneTexte 50">
            <a:extLst>
              <a:ext uri="{FF2B5EF4-FFF2-40B4-BE49-F238E27FC236}">
                <a16:creationId xmlns:a16="http://schemas.microsoft.com/office/drawing/2014/main" id="{65D5B0D8-DF71-476C-95BF-55FA67E7EE11}"/>
              </a:ext>
            </a:extLst>
          </p:cNvPr>
          <p:cNvSpPr txBox="1"/>
          <p:nvPr/>
        </p:nvSpPr>
        <p:spPr>
          <a:xfrm>
            <a:off x="4477559" y="3757300"/>
            <a:ext cx="370614" cy="307777"/>
          </a:xfrm>
          <a:prstGeom prst="rect">
            <a:avLst/>
          </a:prstGeom>
          <a:noFill/>
        </p:spPr>
        <p:txBody>
          <a:bodyPr wrap="none" rtlCol="0">
            <a:spAutoFit/>
          </a:bodyPr>
          <a:lstStyle/>
          <a:p>
            <a:pPr algn="ctr">
              <a:defRPr/>
            </a:pPr>
            <a:r>
              <a:rPr lang="fr-FR" sz="700" dirty="0">
                <a:solidFill>
                  <a:schemeClr val="accent1"/>
                </a:solidFill>
                <a:latin typeface="Arial" panose="020B0604020202020204" pitchFamily="34" charset="0"/>
                <a:cs typeface="Arial" panose="020B0604020202020204" pitchFamily="34" charset="0"/>
              </a:rPr>
              <a:t>7 (3)</a:t>
            </a:r>
          </a:p>
          <a:p>
            <a:pPr algn="ctr">
              <a:defRPr/>
            </a:pPr>
            <a:r>
              <a:rPr lang="fr-FR" sz="700" dirty="0">
                <a:solidFill>
                  <a:srgbClr val="C00000"/>
                </a:solidFill>
                <a:latin typeface="Arial" panose="020B0604020202020204" pitchFamily="34" charset="0"/>
                <a:cs typeface="Arial" panose="020B0604020202020204" pitchFamily="34" charset="0"/>
              </a:rPr>
              <a:t>3 (3)</a:t>
            </a:r>
          </a:p>
        </p:txBody>
      </p:sp>
      <p:sp>
        <p:nvSpPr>
          <p:cNvPr id="52" name="ZoneTexte 51">
            <a:extLst>
              <a:ext uri="{FF2B5EF4-FFF2-40B4-BE49-F238E27FC236}">
                <a16:creationId xmlns:a16="http://schemas.microsoft.com/office/drawing/2014/main" id="{6D55EB82-C004-4A28-894E-763A44BC4D45}"/>
              </a:ext>
            </a:extLst>
          </p:cNvPr>
          <p:cNvSpPr txBox="1"/>
          <p:nvPr/>
        </p:nvSpPr>
        <p:spPr>
          <a:xfrm>
            <a:off x="4833974" y="3757300"/>
            <a:ext cx="370614" cy="307777"/>
          </a:xfrm>
          <a:prstGeom prst="rect">
            <a:avLst/>
          </a:prstGeom>
          <a:noFill/>
        </p:spPr>
        <p:txBody>
          <a:bodyPr wrap="none" rtlCol="0">
            <a:spAutoFit/>
          </a:bodyPr>
          <a:lstStyle/>
          <a:p>
            <a:pPr algn="ctr">
              <a:defRPr/>
            </a:pPr>
            <a:r>
              <a:rPr lang="fr-FR" sz="700" dirty="0">
                <a:solidFill>
                  <a:schemeClr val="accent1"/>
                </a:solidFill>
                <a:latin typeface="Arial" panose="020B0604020202020204" pitchFamily="34" charset="0"/>
                <a:cs typeface="Arial" panose="020B0604020202020204" pitchFamily="34" charset="0"/>
              </a:rPr>
              <a:t>1 (6)</a:t>
            </a:r>
          </a:p>
          <a:p>
            <a:pPr algn="ctr">
              <a:defRPr/>
            </a:pPr>
            <a:r>
              <a:rPr lang="fr-FR" sz="700" dirty="0">
                <a:solidFill>
                  <a:srgbClr val="C00000"/>
                </a:solidFill>
                <a:latin typeface="Arial" panose="020B0604020202020204" pitchFamily="34" charset="0"/>
                <a:cs typeface="Arial" panose="020B0604020202020204" pitchFamily="34" charset="0"/>
              </a:rPr>
              <a:t>1 (2)</a:t>
            </a:r>
          </a:p>
        </p:txBody>
      </p:sp>
      <p:sp>
        <p:nvSpPr>
          <p:cNvPr id="53" name="ZoneTexte 52">
            <a:extLst>
              <a:ext uri="{FF2B5EF4-FFF2-40B4-BE49-F238E27FC236}">
                <a16:creationId xmlns:a16="http://schemas.microsoft.com/office/drawing/2014/main" id="{E820FEEF-1596-4B7A-97E0-3C32F393CB5D}"/>
              </a:ext>
            </a:extLst>
          </p:cNvPr>
          <p:cNvSpPr txBox="1"/>
          <p:nvPr/>
        </p:nvSpPr>
        <p:spPr>
          <a:xfrm>
            <a:off x="5190391" y="3757300"/>
            <a:ext cx="370614" cy="307777"/>
          </a:xfrm>
          <a:prstGeom prst="rect">
            <a:avLst/>
          </a:prstGeom>
          <a:noFill/>
        </p:spPr>
        <p:txBody>
          <a:bodyPr wrap="none" rtlCol="0">
            <a:spAutoFit/>
          </a:bodyPr>
          <a:lstStyle/>
          <a:p>
            <a:pPr algn="ctr">
              <a:defRPr/>
            </a:pPr>
            <a:r>
              <a:rPr lang="fr-FR" sz="700" dirty="0">
                <a:solidFill>
                  <a:schemeClr val="accent1"/>
                </a:solidFill>
                <a:latin typeface="Arial" panose="020B0604020202020204" pitchFamily="34" charset="0"/>
                <a:cs typeface="Arial" panose="020B0604020202020204" pitchFamily="34" charset="0"/>
              </a:rPr>
              <a:t>0 (1)</a:t>
            </a:r>
          </a:p>
          <a:p>
            <a:pPr algn="ctr">
              <a:defRPr/>
            </a:pPr>
            <a:r>
              <a:rPr lang="fr-FR" sz="700" dirty="0">
                <a:solidFill>
                  <a:srgbClr val="C00000"/>
                </a:solidFill>
                <a:latin typeface="Arial" panose="020B0604020202020204" pitchFamily="34" charset="0"/>
                <a:cs typeface="Arial" panose="020B0604020202020204" pitchFamily="34" charset="0"/>
              </a:rPr>
              <a:t>0 (1)</a:t>
            </a:r>
          </a:p>
        </p:txBody>
      </p:sp>
      <p:sp>
        <p:nvSpPr>
          <p:cNvPr id="54" name="ZoneTexte 53">
            <a:extLst>
              <a:ext uri="{FF2B5EF4-FFF2-40B4-BE49-F238E27FC236}">
                <a16:creationId xmlns:a16="http://schemas.microsoft.com/office/drawing/2014/main" id="{4784FAD7-78AB-4E58-89E3-E40AF50C2A8B}"/>
              </a:ext>
            </a:extLst>
          </p:cNvPr>
          <p:cNvSpPr txBox="1"/>
          <p:nvPr/>
        </p:nvSpPr>
        <p:spPr>
          <a:xfrm rot="16200000">
            <a:off x="292715" y="2468643"/>
            <a:ext cx="1282722" cy="200055"/>
          </a:xfrm>
          <a:prstGeom prst="rect">
            <a:avLst/>
          </a:prstGeom>
          <a:noFill/>
        </p:spPr>
        <p:txBody>
          <a:bodyPr wrap="none" rtlCol="0">
            <a:spAutoFit/>
          </a:bodyPr>
          <a:lstStyle/>
          <a:p>
            <a:pPr algn="ctr">
              <a:defRPr/>
            </a:pPr>
            <a:r>
              <a:rPr lang="fr-FR" sz="700" dirty="0">
                <a:solidFill>
                  <a:prstClr val="black">
                    <a:lumMod val="65000"/>
                    <a:lumOff val="35000"/>
                  </a:prstClr>
                </a:solidFill>
                <a:latin typeface="Arial" panose="020B0604020202020204" pitchFamily="34" charset="0"/>
                <a:cs typeface="Arial" panose="020B0604020202020204" pitchFamily="34" charset="0"/>
              </a:rPr>
              <a:t>Proportion de patients SSM</a:t>
            </a:r>
          </a:p>
        </p:txBody>
      </p:sp>
      <p:sp>
        <p:nvSpPr>
          <p:cNvPr id="55" name="ZoneTexte 54">
            <a:extLst>
              <a:ext uri="{FF2B5EF4-FFF2-40B4-BE49-F238E27FC236}">
                <a16:creationId xmlns:a16="http://schemas.microsoft.com/office/drawing/2014/main" id="{6A9EC694-26F1-4FA5-A553-025B1E651468}"/>
              </a:ext>
            </a:extLst>
          </p:cNvPr>
          <p:cNvSpPr txBox="1"/>
          <p:nvPr/>
        </p:nvSpPr>
        <p:spPr>
          <a:xfrm>
            <a:off x="2675691" y="3570832"/>
            <a:ext cx="1326004" cy="200055"/>
          </a:xfrm>
          <a:prstGeom prst="rect">
            <a:avLst/>
          </a:prstGeom>
          <a:noFill/>
        </p:spPr>
        <p:txBody>
          <a:bodyPr wrap="none" rtlCol="0">
            <a:spAutoFit/>
          </a:bodyPr>
          <a:lstStyle/>
          <a:p>
            <a:pPr algn="ctr">
              <a:defRPr/>
            </a:pPr>
            <a:r>
              <a:rPr lang="fr-FR" sz="700" dirty="0">
                <a:solidFill>
                  <a:prstClr val="black">
                    <a:lumMod val="65000"/>
                    <a:lumOff val="35000"/>
                  </a:prstClr>
                </a:solidFill>
                <a:latin typeface="Arial" panose="020B0604020202020204" pitchFamily="34" charset="0"/>
                <a:cs typeface="Arial" panose="020B0604020202020204" pitchFamily="34" charset="0"/>
              </a:rPr>
              <a:t>Années après randomisation</a:t>
            </a:r>
          </a:p>
        </p:txBody>
      </p:sp>
      <p:sp>
        <p:nvSpPr>
          <p:cNvPr id="56" name="ZoneTexte 55">
            <a:extLst>
              <a:ext uri="{FF2B5EF4-FFF2-40B4-BE49-F238E27FC236}">
                <a16:creationId xmlns:a16="http://schemas.microsoft.com/office/drawing/2014/main" id="{D729159F-CC59-45C2-B1FC-6D7D9B3A2E38}"/>
              </a:ext>
            </a:extLst>
          </p:cNvPr>
          <p:cNvSpPr txBox="1"/>
          <p:nvPr/>
        </p:nvSpPr>
        <p:spPr>
          <a:xfrm>
            <a:off x="271178" y="3743051"/>
            <a:ext cx="838691" cy="307777"/>
          </a:xfrm>
          <a:prstGeom prst="rect">
            <a:avLst/>
          </a:prstGeom>
          <a:noFill/>
        </p:spPr>
        <p:txBody>
          <a:bodyPr wrap="none" rtlCol="0" anchor="b">
            <a:spAutoFit/>
          </a:bodyPr>
          <a:lstStyle/>
          <a:p>
            <a:pPr algn="r">
              <a:defRPr/>
            </a:pPr>
            <a:r>
              <a:rPr lang="fr-FR" sz="700" b="1" dirty="0">
                <a:solidFill>
                  <a:schemeClr val="accent1"/>
                </a:solidFill>
                <a:latin typeface="Arial" panose="020B0604020202020204" pitchFamily="34" charset="0"/>
                <a:cs typeface="Arial" panose="020B0604020202020204" pitchFamily="34" charset="0"/>
              </a:rPr>
              <a:t>Chirurgie seule</a:t>
            </a:r>
          </a:p>
          <a:p>
            <a:pPr algn="r">
              <a:defRPr/>
            </a:pPr>
            <a:r>
              <a:rPr lang="fr-FR" sz="700" b="1" dirty="0">
                <a:solidFill>
                  <a:srgbClr val="C00000"/>
                </a:solidFill>
                <a:latin typeface="Arial" panose="020B0604020202020204" pitchFamily="34" charset="0"/>
                <a:cs typeface="Arial" panose="020B0604020202020204" pitchFamily="34" charset="0"/>
              </a:rPr>
              <a:t>Chimiothérapie</a:t>
            </a:r>
          </a:p>
        </p:txBody>
      </p:sp>
      <p:sp>
        <p:nvSpPr>
          <p:cNvPr id="57" name="ZoneTexte 56">
            <a:extLst>
              <a:ext uri="{FF2B5EF4-FFF2-40B4-BE49-F238E27FC236}">
                <a16:creationId xmlns:a16="http://schemas.microsoft.com/office/drawing/2014/main" id="{53E29892-2933-4FD3-B77F-8FD67CBBFF46}"/>
              </a:ext>
            </a:extLst>
          </p:cNvPr>
          <p:cNvSpPr txBox="1"/>
          <p:nvPr/>
        </p:nvSpPr>
        <p:spPr>
          <a:xfrm>
            <a:off x="4267003" y="2899551"/>
            <a:ext cx="1162498" cy="200055"/>
          </a:xfrm>
          <a:prstGeom prst="rect">
            <a:avLst/>
          </a:prstGeom>
          <a:noFill/>
        </p:spPr>
        <p:txBody>
          <a:bodyPr wrap="none" rtlCol="0">
            <a:spAutoFit/>
          </a:bodyPr>
          <a:lstStyle/>
          <a:p>
            <a:pPr algn="ctr">
              <a:defRPr/>
            </a:pPr>
            <a:r>
              <a:rPr lang="fr-FR" sz="700" dirty="0">
                <a:solidFill>
                  <a:prstClr val="black">
                    <a:lumMod val="65000"/>
                    <a:lumOff val="35000"/>
                  </a:prstClr>
                </a:solidFill>
                <a:latin typeface="Arial" panose="020B0604020202020204" pitchFamily="34" charset="0"/>
                <a:cs typeface="Arial" panose="020B0604020202020204" pitchFamily="34" charset="0"/>
              </a:rPr>
              <a:t>Suivi médian : 59,2 mois</a:t>
            </a:r>
          </a:p>
        </p:txBody>
      </p:sp>
      <p:sp>
        <p:nvSpPr>
          <p:cNvPr id="60" name="ZoneTexte 59">
            <a:extLst>
              <a:ext uri="{FF2B5EF4-FFF2-40B4-BE49-F238E27FC236}">
                <a16:creationId xmlns:a16="http://schemas.microsoft.com/office/drawing/2014/main" id="{99B76456-0C84-4E74-A59E-7554EA49374A}"/>
              </a:ext>
            </a:extLst>
          </p:cNvPr>
          <p:cNvSpPr txBox="1"/>
          <p:nvPr/>
        </p:nvSpPr>
        <p:spPr>
          <a:xfrm>
            <a:off x="1231975" y="3095710"/>
            <a:ext cx="1713438" cy="307777"/>
          </a:xfrm>
          <a:prstGeom prst="rect">
            <a:avLst/>
          </a:prstGeom>
          <a:noFill/>
        </p:spPr>
        <p:txBody>
          <a:bodyPr wrap="square" rtlCol="0">
            <a:spAutoFit/>
          </a:bodyPr>
          <a:lstStyle/>
          <a:p>
            <a:pPr algn="ctr">
              <a:defRPr/>
            </a:pPr>
            <a:r>
              <a:rPr lang="fr-FR" sz="700" dirty="0">
                <a:solidFill>
                  <a:prstClr val="black">
                    <a:lumMod val="65000"/>
                    <a:lumOff val="35000"/>
                  </a:prstClr>
                </a:solidFill>
                <a:latin typeface="Arial" panose="020B0604020202020204" pitchFamily="34" charset="0"/>
                <a:cs typeface="Arial" panose="020B0604020202020204" pitchFamily="34" charset="0"/>
              </a:rPr>
              <a:t>HR (IC 95%) = 0,67 (0,50-0,92)</a:t>
            </a:r>
          </a:p>
          <a:p>
            <a:pPr algn="ctr">
              <a:defRPr/>
            </a:pPr>
            <a:r>
              <a:rPr lang="fr-FR" sz="700" dirty="0">
                <a:solidFill>
                  <a:prstClr val="black">
                    <a:lumMod val="65000"/>
                    <a:lumOff val="35000"/>
                  </a:prstClr>
                </a:solidFill>
                <a:latin typeface="Arial" panose="020B0604020202020204" pitchFamily="34" charset="0"/>
                <a:cs typeface="Arial" panose="020B0604020202020204" pitchFamily="34" charset="0"/>
              </a:rPr>
              <a:t>p one-</a:t>
            </a:r>
            <a:r>
              <a:rPr lang="fr-FR" sz="700" dirty="0" err="1">
                <a:solidFill>
                  <a:prstClr val="black">
                    <a:lumMod val="65000"/>
                    <a:lumOff val="35000"/>
                  </a:prstClr>
                </a:solidFill>
                <a:latin typeface="Arial" panose="020B0604020202020204" pitchFamily="34" charset="0"/>
                <a:cs typeface="Arial" panose="020B0604020202020204" pitchFamily="34" charset="0"/>
              </a:rPr>
              <a:t>sided</a:t>
            </a:r>
            <a:r>
              <a:rPr lang="fr-FR" sz="700" dirty="0">
                <a:solidFill>
                  <a:prstClr val="black">
                    <a:lumMod val="65000"/>
                    <a:lumOff val="35000"/>
                  </a:prstClr>
                </a:solidFill>
                <a:latin typeface="Arial" panose="020B0604020202020204" pitchFamily="34" charset="0"/>
                <a:cs typeface="Arial" panose="020B0604020202020204" pitchFamily="34" charset="0"/>
              </a:rPr>
              <a:t> = 0,006</a:t>
            </a:r>
          </a:p>
        </p:txBody>
      </p:sp>
      <p:graphicFrame>
        <p:nvGraphicFramePr>
          <p:cNvPr id="9" name="Tableau 8">
            <a:extLst>
              <a:ext uri="{FF2B5EF4-FFF2-40B4-BE49-F238E27FC236}">
                <a16:creationId xmlns:a16="http://schemas.microsoft.com/office/drawing/2014/main" id="{0EA04F92-E088-4460-BBDB-644573BABC38}"/>
              </a:ext>
            </a:extLst>
          </p:cNvPr>
          <p:cNvGraphicFramePr>
            <a:graphicFrameLocks noGrp="1"/>
          </p:cNvGraphicFramePr>
          <p:nvPr/>
        </p:nvGraphicFramePr>
        <p:xfrm>
          <a:off x="1842181" y="1370788"/>
          <a:ext cx="3630645" cy="1001405"/>
        </p:xfrm>
        <a:graphic>
          <a:graphicData uri="http://schemas.openxmlformats.org/drawingml/2006/table">
            <a:tbl>
              <a:tblPr firstRow="1" bandRow="1">
                <a:tableStyleId>{7DF18680-E054-41AD-8BC1-D1AEF772440D}</a:tableStyleId>
              </a:tblPr>
              <a:tblGrid>
                <a:gridCol w="1249504">
                  <a:extLst>
                    <a:ext uri="{9D8B030D-6E8A-4147-A177-3AD203B41FA5}">
                      <a16:colId xmlns:a16="http://schemas.microsoft.com/office/drawing/2014/main" val="20000"/>
                    </a:ext>
                  </a:extLst>
                </a:gridCol>
                <a:gridCol w="1279089">
                  <a:extLst>
                    <a:ext uri="{9D8B030D-6E8A-4147-A177-3AD203B41FA5}">
                      <a16:colId xmlns:a16="http://schemas.microsoft.com/office/drawing/2014/main" val="20001"/>
                    </a:ext>
                  </a:extLst>
                </a:gridCol>
                <a:gridCol w="1102052">
                  <a:extLst>
                    <a:ext uri="{9D8B030D-6E8A-4147-A177-3AD203B41FA5}">
                      <a16:colId xmlns:a16="http://schemas.microsoft.com/office/drawing/2014/main" val="20002"/>
                    </a:ext>
                  </a:extLst>
                </a:gridCol>
              </a:tblGrid>
              <a:tr h="126717">
                <a:tc>
                  <a:txBody>
                    <a:bodyPr/>
                    <a:lstStyle/>
                    <a:p>
                      <a:endParaRPr lang="fr-FR" sz="700" b="0" dirty="0">
                        <a:solidFill>
                          <a:schemeClr val="bg1"/>
                        </a:solidFill>
                        <a:latin typeface="Arial" panose="020B0604020202020204" pitchFamily="34" charset="0"/>
                        <a:cs typeface="Arial" panose="020B0604020202020204" pitchFamily="34" charset="0"/>
                      </a:endParaRPr>
                    </a:p>
                  </a:txBody>
                  <a:tcPr marL="36000" marR="36000" marT="36000" marB="36000" anchor="ctr"/>
                </a:tc>
                <a:tc>
                  <a:txBody>
                    <a:bodyPr/>
                    <a:lstStyle/>
                    <a:p>
                      <a:pPr marL="0" marR="0" algn="ctr">
                        <a:lnSpc>
                          <a:spcPct val="115000"/>
                        </a:lnSpc>
                        <a:spcBef>
                          <a:spcPts val="0"/>
                        </a:spcBef>
                        <a:spcAft>
                          <a:spcPts val="0"/>
                        </a:spcAft>
                      </a:pPr>
                      <a:r>
                        <a:rPr lang="en-US" sz="700" b="1" dirty="0" err="1">
                          <a:solidFill>
                            <a:schemeClr val="bg1">
                              <a:lumMod val="95000"/>
                            </a:schemeClr>
                          </a:solidFill>
                          <a:effectLst/>
                          <a:latin typeface="Arial" panose="020B0604020202020204" pitchFamily="34" charset="0"/>
                          <a:cs typeface="Arial" panose="020B0604020202020204" pitchFamily="34" charset="0"/>
                        </a:rPr>
                        <a:t>Chirurgie</a:t>
                      </a:r>
                      <a:r>
                        <a:rPr lang="en-US" sz="700" b="1" baseline="0" dirty="0">
                          <a:solidFill>
                            <a:schemeClr val="bg1">
                              <a:lumMod val="95000"/>
                            </a:schemeClr>
                          </a:solidFill>
                          <a:effectLst/>
                          <a:latin typeface="Arial" panose="020B0604020202020204" pitchFamily="34" charset="0"/>
                          <a:cs typeface="Arial" panose="020B0604020202020204" pitchFamily="34" charset="0"/>
                        </a:rPr>
                        <a:t> </a:t>
                      </a:r>
                      <a:r>
                        <a:rPr lang="en-US" sz="700" b="1" baseline="0" dirty="0" err="1">
                          <a:solidFill>
                            <a:schemeClr val="bg1">
                              <a:lumMod val="95000"/>
                            </a:schemeClr>
                          </a:solidFill>
                          <a:effectLst/>
                          <a:latin typeface="Arial" panose="020B0604020202020204" pitchFamily="34" charset="0"/>
                          <a:cs typeface="Arial" panose="020B0604020202020204" pitchFamily="34" charset="0"/>
                        </a:rPr>
                        <a:t>seule</a:t>
                      </a:r>
                      <a:r>
                        <a:rPr lang="en-US" sz="700" b="1" dirty="0">
                          <a:solidFill>
                            <a:schemeClr val="bg1">
                              <a:lumMod val="95000"/>
                            </a:schemeClr>
                          </a:solidFill>
                          <a:effectLst/>
                          <a:latin typeface="Arial" panose="020B0604020202020204" pitchFamily="34" charset="0"/>
                          <a:cs typeface="Arial" panose="020B0604020202020204" pitchFamily="34" charset="0"/>
                        </a:rPr>
                        <a:t> </a:t>
                      </a:r>
                      <a:r>
                        <a:rPr lang="en-US" sz="700" b="0" dirty="0">
                          <a:solidFill>
                            <a:schemeClr val="bg1">
                              <a:lumMod val="95000"/>
                            </a:schemeClr>
                          </a:solidFill>
                          <a:effectLst/>
                          <a:latin typeface="Arial" panose="020B0604020202020204" pitchFamily="34" charset="0"/>
                          <a:cs typeface="Arial" panose="020B0604020202020204" pitchFamily="34" charset="0"/>
                        </a:rPr>
                        <a:t>(n=149)</a:t>
                      </a:r>
                      <a:endParaRPr lang="en-US" sz="700" b="0" dirty="0">
                        <a:solidFill>
                          <a:schemeClr val="bg1">
                            <a:lumMod val="95000"/>
                          </a:schemeClr>
                        </a:solidFill>
                        <a:effectLst/>
                        <a:latin typeface="Arial" panose="020B0604020202020204" pitchFamily="34" charset="0"/>
                        <a:ea typeface="Times New Roman"/>
                        <a:cs typeface="Arial" panose="020B0604020202020204" pitchFamily="34" charset="0"/>
                      </a:endParaRPr>
                    </a:p>
                  </a:txBody>
                  <a:tcPr marL="36000" marR="36000" marT="36000" marB="36000" anchor="ctr">
                    <a:solidFill>
                      <a:schemeClr val="accent1"/>
                    </a:solidFill>
                  </a:tcPr>
                </a:tc>
                <a:tc>
                  <a:txBody>
                    <a:bodyPr/>
                    <a:lstStyle/>
                    <a:p>
                      <a:pPr marL="0" marR="0" algn="ctr">
                        <a:lnSpc>
                          <a:spcPct val="115000"/>
                        </a:lnSpc>
                        <a:spcBef>
                          <a:spcPts val="0"/>
                        </a:spcBef>
                        <a:spcAft>
                          <a:spcPts val="0"/>
                        </a:spcAft>
                      </a:pPr>
                      <a:r>
                        <a:rPr lang="en-US" sz="700" b="1" dirty="0" err="1">
                          <a:solidFill>
                            <a:schemeClr val="bg1">
                              <a:lumMod val="95000"/>
                            </a:schemeClr>
                          </a:solidFill>
                          <a:effectLst/>
                          <a:latin typeface="Arial" panose="020B0604020202020204" pitchFamily="34" charset="0"/>
                          <a:cs typeface="Arial" panose="020B0604020202020204" pitchFamily="34" charset="0"/>
                        </a:rPr>
                        <a:t>Chimiothérapie</a:t>
                      </a:r>
                      <a:r>
                        <a:rPr lang="en-US" sz="700" b="1" dirty="0">
                          <a:solidFill>
                            <a:schemeClr val="bg1">
                              <a:lumMod val="95000"/>
                            </a:schemeClr>
                          </a:solidFill>
                          <a:effectLst/>
                          <a:latin typeface="Arial" panose="020B0604020202020204" pitchFamily="34" charset="0"/>
                          <a:cs typeface="Arial" panose="020B0604020202020204" pitchFamily="34" charset="0"/>
                        </a:rPr>
                        <a:t> </a:t>
                      </a:r>
                      <a:r>
                        <a:rPr lang="en-US" sz="700" b="0" dirty="0">
                          <a:solidFill>
                            <a:schemeClr val="bg1">
                              <a:lumMod val="95000"/>
                            </a:schemeClr>
                          </a:solidFill>
                          <a:effectLst/>
                          <a:latin typeface="Arial" panose="020B0604020202020204" pitchFamily="34" charset="0"/>
                          <a:cs typeface="Arial" panose="020B0604020202020204" pitchFamily="34" charset="0"/>
                        </a:rPr>
                        <a:t>(n=151)</a:t>
                      </a:r>
                      <a:endParaRPr lang="en-US" sz="700" b="0" dirty="0">
                        <a:solidFill>
                          <a:schemeClr val="bg1">
                            <a:lumMod val="95000"/>
                          </a:schemeClr>
                        </a:solidFill>
                        <a:effectLst/>
                        <a:latin typeface="Arial" panose="020B0604020202020204" pitchFamily="34" charset="0"/>
                        <a:ea typeface="Times New Roman"/>
                        <a:cs typeface="Arial" panose="020B0604020202020204" pitchFamily="34" charset="0"/>
                      </a:endParaRPr>
                    </a:p>
                  </a:txBody>
                  <a:tcPr marL="36000" marR="36000" marT="36000" marB="36000" anchor="ctr">
                    <a:solidFill>
                      <a:srgbClr val="C00000"/>
                    </a:solidFill>
                  </a:tcPr>
                </a:tc>
                <a:extLst>
                  <a:ext uri="{0D108BD9-81ED-4DB2-BD59-A6C34878D82A}">
                    <a16:rowId xmlns:a16="http://schemas.microsoft.com/office/drawing/2014/main" val="10000"/>
                  </a:ext>
                </a:extLst>
              </a:tr>
              <a:tr h="11239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600" b="1" dirty="0">
                          <a:solidFill>
                            <a:schemeClr val="tx1">
                              <a:lumMod val="75000"/>
                              <a:lumOff val="25000"/>
                            </a:schemeClr>
                          </a:solidFill>
                          <a:latin typeface="Arial" panose="020B0604020202020204" pitchFamily="34" charset="0"/>
                          <a:cs typeface="Arial" panose="020B0604020202020204" pitchFamily="34" charset="0"/>
                        </a:rPr>
                        <a:t>Nb</a:t>
                      </a:r>
                      <a:r>
                        <a:rPr lang="fr-FR" sz="600" b="1" baseline="0" dirty="0">
                          <a:solidFill>
                            <a:schemeClr val="tx1">
                              <a:lumMod val="75000"/>
                              <a:lumOff val="25000"/>
                            </a:schemeClr>
                          </a:solidFill>
                          <a:latin typeface="Arial" panose="020B0604020202020204" pitchFamily="34" charset="0"/>
                          <a:cs typeface="Arial" panose="020B0604020202020204" pitchFamily="34" charset="0"/>
                        </a:rPr>
                        <a:t> d’</a:t>
                      </a:r>
                      <a:r>
                        <a:rPr lang="fr-FR" sz="600" b="1" baseline="0" dirty="0" err="1">
                          <a:solidFill>
                            <a:schemeClr val="tx1">
                              <a:lumMod val="75000"/>
                              <a:lumOff val="25000"/>
                            </a:schemeClr>
                          </a:solidFill>
                          <a:latin typeface="Arial" panose="020B0604020202020204" pitchFamily="34" charset="0"/>
                          <a:cs typeface="Arial" panose="020B0604020202020204" pitchFamily="34" charset="0"/>
                        </a:rPr>
                        <a:t>évmts</a:t>
                      </a:r>
                      <a:endParaRPr lang="fr-FR" sz="600" b="1"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36000" marB="36000" anchor="ctr"/>
                </a:tc>
                <a:tc>
                  <a:txBody>
                    <a:bodyPr/>
                    <a:lstStyle/>
                    <a:p>
                      <a:pPr marL="0" marR="0" indent="0" algn="ctr" defTabSz="914400" rtl="0" eaLnBrk="1" fontAlgn="auto" latinLnBrk="0" hangingPunct="1">
                        <a:lnSpc>
                          <a:spcPct val="100000"/>
                        </a:lnSpc>
                        <a:spcBef>
                          <a:spcPts val="0"/>
                        </a:spcBef>
                        <a:spcAft>
                          <a:spcPts val="0"/>
                        </a:spcAft>
                        <a:buClr>
                          <a:schemeClr val="accent2"/>
                        </a:buClr>
                        <a:buSzTx/>
                        <a:buFont typeface="Calibri" panose="020F0502020204030204" pitchFamily="34" charset="0"/>
                        <a:buNone/>
                        <a:tabLst/>
                        <a:defRPr/>
                      </a:pPr>
                      <a:r>
                        <a:rPr lang="fr-FR" sz="600" b="0" dirty="0">
                          <a:solidFill>
                            <a:schemeClr val="tx1">
                              <a:lumMod val="75000"/>
                              <a:lumOff val="25000"/>
                            </a:schemeClr>
                          </a:solidFill>
                          <a:latin typeface="Arial" panose="020B0604020202020204" pitchFamily="34" charset="0"/>
                          <a:cs typeface="Arial" panose="020B0604020202020204" pitchFamily="34" charset="0"/>
                        </a:rPr>
                        <a:t>88</a:t>
                      </a:r>
                    </a:p>
                  </a:txBody>
                  <a:tcPr marL="36000" marR="36000" marT="36000" marB="36000" anchor="ctr"/>
                </a:tc>
                <a:tc>
                  <a:txBody>
                    <a:bodyPr/>
                    <a:lstStyle/>
                    <a:p>
                      <a:pPr marL="0" marR="0" indent="0" algn="ctr" defTabSz="914400" rtl="0" eaLnBrk="1" fontAlgn="auto" latinLnBrk="0" hangingPunct="1">
                        <a:lnSpc>
                          <a:spcPct val="100000"/>
                        </a:lnSpc>
                        <a:spcBef>
                          <a:spcPts val="0"/>
                        </a:spcBef>
                        <a:spcAft>
                          <a:spcPts val="0"/>
                        </a:spcAft>
                        <a:buClr>
                          <a:schemeClr val="accent2"/>
                        </a:buClr>
                        <a:buSzTx/>
                        <a:buFont typeface="Calibri" panose="020F0502020204030204" pitchFamily="34" charset="0"/>
                        <a:buNone/>
                        <a:tabLst/>
                        <a:defRPr/>
                      </a:pPr>
                      <a:r>
                        <a:rPr lang="fr-FR" sz="600" b="0">
                          <a:solidFill>
                            <a:schemeClr val="tx1">
                              <a:lumMod val="75000"/>
                              <a:lumOff val="25000"/>
                            </a:schemeClr>
                          </a:solidFill>
                          <a:latin typeface="Arial" panose="020B0604020202020204" pitchFamily="34" charset="0"/>
                          <a:cs typeface="Arial" panose="020B0604020202020204" pitchFamily="34" charset="0"/>
                        </a:rPr>
                        <a:t>77</a:t>
                      </a:r>
                      <a:endParaRPr lang="fr-FR" sz="600" b="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36000" marB="36000" anchor="ctr"/>
                </a:tc>
                <a:extLst>
                  <a:ext uri="{0D108BD9-81ED-4DB2-BD59-A6C34878D82A}">
                    <a16:rowId xmlns:a16="http://schemas.microsoft.com/office/drawing/2014/main" val="10001"/>
                  </a:ext>
                </a:extLst>
              </a:tr>
              <a:tr h="112394">
                <a:tc>
                  <a:txBody>
                    <a:bodyPr/>
                    <a:lstStyle/>
                    <a:p>
                      <a:pPr marL="0" marR="0" indent="0" algn="l">
                        <a:lnSpc>
                          <a:spcPct val="100000"/>
                        </a:lnSpc>
                        <a:spcBef>
                          <a:spcPts val="0"/>
                        </a:spcBef>
                        <a:spcAft>
                          <a:spcPts val="0"/>
                        </a:spcAft>
                      </a:pPr>
                      <a:r>
                        <a:rPr lang="en-US" sz="600" b="1" baseline="0" dirty="0">
                          <a:solidFill>
                            <a:schemeClr val="tx1">
                              <a:lumMod val="75000"/>
                              <a:lumOff val="25000"/>
                            </a:schemeClr>
                          </a:solidFill>
                          <a:effectLst/>
                          <a:latin typeface="Arial" panose="020B0604020202020204" pitchFamily="34" charset="0"/>
                          <a:cs typeface="Arial" panose="020B0604020202020204" pitchFamily="34" charset="0"/>
                        </a:rPr>
                        <a:t>SSM </a:t>
                      </a:r>
                      <a:r>
                        <a:rPr lang="en-US" sz="600" b="1" baseline="0" dirty="0" err="1">
                          <a:solidFill>
                            <a:schemeClr val="tx1">
                              <a:lumMod val="75000"/>
                              <a:lumOff val="25000"/>
                            </a:schemeClr>
                          </a:solidFill>
                          <a:effectLst/>
                          <a:latin typeface="Arial" panose="020B0604020202020204" pitchFamily="34" charset="0"/>
                          <a:cs typeface="Arial" panose="020B0604020202020204" pitchFamily="34" charset="0"/>
                        </a:rPr>
                        <a:t>médiane</a:t>
                      </a:r>
                      <a:r>
                        <a:rPr lang="en-US" sz="600" b="1" dirty="0">
                          <a:solidFill>
                            <a:schemeClr val="tx1">
                              <a:lumMod val="75000"/>
                              <a:lumOff val="25000"/>
                            </a:schemeClr>
                          </a:solidFill>
                          <a:effectLst/>
                          <a:latin typeface="Arial" panose="020B0604020202020204" pitchFamily="34" charset="0"/>
                          <a:cs typeface="Arial" panose="020B0604020202020204" pitchFamily="34" charset="0"/>
                        </a:rPr>
                        <a:t> (IC 95%)</a:t>
                      </a:r>
                      <a:endParaRPr lang="en-US" sz="600" b="1" dirty="0">
                        <a:solidFill>
                          <a:schemeClr val="tx1">
                            <a:lumMod val="75000"/>
                            <a:lumOff val="25000"/>
                          </a:schemeClr>
                        </a:solidFill>
                        <a:effectLst/>
                        <a:latin typeface="Arial" panose="020B0604020202020204" pitchFamily="34" charset="0"/>
                        <a:ea typeface="Times New Roman"/>
                        <a:cs typeface="Arial" panose="020B0604020202020204" pitchFamily="34" charset="0"/>
                      </a:endParaRPr>
                    </a:p>
                  </a:txBody>
                  <a:tcPr marL="36000" marR="36000" marT="36000" marB="36000" anchor="ctr"/>
                </a:tc>
                <a:tc>
                  <a:txBody>
                    <a:bodyPr/>
                    <a:lstStyle/>
                    <a:p>
                      <a:pPr marL="0" marR="0" algn="ctr">
                        <a:lnSpc>
                          <a:spcPct val="100000"/>
                        </a:lnSpc>
                        <a:spcBef>
                          <a:spcPts val="0"/>
                        </a:spcBef>
                        <a:spcAft>
                          <a:spcPts val="0"/>
                        </a:spcAft>
                      </a:pPr>
                      <a:r>
                        <a:rPr lang="en-US" sz="600" b="0" dirty="0">
                          <a:solidFill>
                            <a:schemeClr val="tx1">
                              <a:lumMod val="75000"/>
                              <a:lumOff val="25000"/>
                            </a:schemeClr>
                          </a:solidFill>
                          <a:effectLst/>
                          <a:latin typeface="Arial" panose="020B0604020202020204" pitchFamily="34" charset="0"/>
                          <a:cs typeface="Arial" panose="020B0604020202020204" pitchFamily="34" charset="0"/>
                        </a:rPr>
                        <a:t>1,7</a:t>
                      </a:r>
                      <a:r>
                        <a:rPr lang="en-US" sz="600" b="0" baseline="0" dirty="0">
                          <a:solidFill>
                            <a:schemeClr val="tx1">
                              <a:lumMod val="75000"/>
                              <a:lumOff val="25000"/>
                            </a:schemeClr>
                          </a:solidFill>
                          <a:effectLst/>
                          <a:latin typeface="Arial" panose="020B0604020202020204" pitchFamily="34" charset="0"/>
                          <a:cs typeface="Arial" panose="020B0604020202020204" pitchFamily="34" charset="0"/>
                        </a:rPr>
                        <a:t> </a:t>
                      </a:r>
                      <a:r>
                        <a:rPr lang="en-US" sz="600" b="0" baseline="0" dirty="0" err="1">
                          <a:solidFill>
                            <a:schemeClr val="tx1">
                              <a:lumMod val="75000"/>
                              <a:lumOff val="25000"/>
                            </a:schemeClr>
                          </a:solidFill>
                          <a:effectLst/>
                          <a:latin typeface="Arial" panose="020B0604020202020204" pitchFamily="34" charset="0"/>
                          <a:cs typeface="Arial" panose="020B0604020202020204" pitchFamily="34" charset="0"/>
                        </a:rPr>
                        <a:t>ans</a:t>
                      </a:r>
                      <a:r>
                        <a:rPr lang="en-US" sz="600" b="0" dirty="0">
                          <a:solidFill>
                            <a:schemeClr val="tx1">
                              <a:lumMod val="75000"/>
                              <a:lumOff val="25000"/>
                            </a:schemeClr>
                          </a:solidFill>
                          <a:effectLst/>
                          <a:latin typeface="Arial" panose="020B0604020202020204" pitchFamily="34" charset="0"/>
                          <a:cs typeface="Arial" panose="020B0604020202020204" pitchFamily="34" charset="0"/>
                        </a:rPr>
                        <a:t> (1,0 – 3,2)</a:t>
                      </a:r>
                      <a:endParaRPr lang="en-US" sz="600" b="0" dirty="0">
                        <a:solidFill>
                          <a:schemeClr val="tx1">
                            <a:lumMod val="75000"/>
                            <a:lumOff val="25000"/>
                          </a:schemeClr>
                        </a:solidFill>
                        <a:effectLst/>
                        <a:latin typeface="Arial" panose="020B0604020202020204" pitchFamily="34" charset="0"/>
                        <a:ea typeface="Times New Roman"/>
                        <a:cs typeface="Arial" panose="020B0604020202020204" pitchFamily="34" charset="0"/>
                      </a:endParaRPr>
                    </a:p>
                  </a:txBody>
                  <a:tcPr marL="36000" marR="36000" marT="36000" marB="36000" anchor="ctr"/>
                </a:tc>
                <a:tc>
                  <a:txBody>
                    <a:bodyPr/>
                    <a:lstStyle/>
                    <a:p>
                      <a:pPr marL="0" marR="0" algn="ctr">
                        <a:lnSpc>
                          <a:spcPct val="100000"/>
                        </a:lnSpc>
                        <a:spcBef>
                          <a:spcPts val="0"/>
                        </a:spcBef>
                        <a:spcAft>
                          <a:spcPts val="0"/>
                        </a:spcAft>
                      </a:pPr>
                      <a:r>
                        <a:rPr lang="en-US" sz="600" b="0" dirty="0">
                          <a:solidFill>
                            <a:schemeClr val="tx1">
                              <a:lumMod val="75000"/>
                              <a:lumOff val="25000"/>
                            </a:schemeClr>
                          </a:solidFill>
                          <a:effectLst/>
                          <a:latin typeface="Arial" panose="020B0604020202020204" pitchFamily="34" charset="0"/>
                          <a:cs typeface="Arial" panose="020B0604020202020204" pitchFamily="34" charset="0"/>
                        </a:rPr>
                        <a:t>4,3</a:t>
                      </a:r>
                      <a:r>
                        <a:rPr lang="en-US" sz="600" b="0" baseline="0" dirty="0">
                          <a:solidFill>
                            <a:schemeClr val="tx1">
                              <a:lumMod val="75000"/>
                              <a:lumOff val="25000"/>
                            </a:schemeClr>
                          </a:solidFill>
                          <a:effectLst/>
                          <a:latin typeface="Arial" panose="020B0604020202020204" pitchFamily="34" charset="0"/>
                          <a:cs typeface="Arial" panose="020B0604020202020204" pitchFamily="34" charset="0"/>
                        </a:rPr>
                        <a:t> </a:t>
                      </a:r>
                      <a:r>
                        <a:rPr lang="en-US" sz="600" b="0" baseline="0" dirty="0" err="1">
                          <a:solidFill>
                            <a:schemeClr val="tx1">
                              <a:lumMod val="75000"/>
                              <a:lumOff val="25000"/>
                            </a:schemeClr>
                          </a:solidFill>
                          <a:effectLst/>
                          <a:latin typeface="Arial" panose="020B0604020202020204" pitchFamily="34" charset="0"/>
                          <a:cs typeface="Arial" panose="020B0604020202020204" pitchFamily="34" charset="0"/>
                        </a:rPr>
                        <a:t>ans</a:t>
                      </a:r>
                      <a:r>
                        <a:rPr lang="en-US" sz="600" b="0" dirty="0">
                          <a:solidFill>
                            <a:schemeClr val="tx1">
                              <a:lumMod val="75000"/>
                              <a:lumOff val="25000"/>
                            </a:schemeClr>
                          </a:solidFill>
                          <a:effectLst/>
                          <a:latin typeface="Arial" panose="020B0604020202020204" pitchFamily="34" charset="0"/>
                          <a:cs typeface="Arial" panose="020B0604020202020204" pitchFamily="34" charset="0"/>
                        </a:rPr>
                        <a:t>(2,1 – 8,9)</a:t>
                      </a:r>
                      <a:endParaRPr lang="en-US" sz="600" b="0" dirty="0">
                        <a:solidFill>
                          <a:schemeClr val="tx1">
                            <a:lumMod val="75000"/>
                            <a:lumOff val="25000"/>
                          </a:schemeClr>
                        </a:solidFill>
                        <a:effectLst/>
                        <a:latin typeface="Arial" panose="020B0604020202020204" pitchFamily="34" charset="0"/>
                        <a:ea typeface="Times New Roman"/>
                        <a:cs typeface="Arial" panose="020B0604020202020204" pitchFamily="34" charset="0"/>
                      </a:endParaRPr>
                    </a:p>
                  </a:txBody>
                  <a:tcPr marL="36000" marR="36000" marT="36000" marB="36000" anchor="ctr"/>
                </a:tc>
                <a:extLst>
                  <a:ext uri="{0D108BD9-81ED-4DB2-BD59-A6C34878D82A}">
                    <a16:rowId xmlns:a16="http://schemas.microsoft.com/office/drawing/2014/main" val="10002"/>
                  </a:ext>
                </a:extLst>
              </a:tr>
              <a:tr h="112394">
                <a:tc>
                  <a:txBody>
                    <a:bodyPr/>
                    <a:lstStyle/>
                    <a:p>
                      <a:pPr marL="0" marR="0" indent="0" algn="l">
                        <a:lnSpc>
                          <a:spcPct val="100000"/>
                        </a:lnSpc>
                        <a:spcBef>
                          <a:spcPts val="0"/>
                        </a:spcBef>
                        <a:spcAft>
                          <a:spcPts val="0"/>
                        </a:spcAft>
                      </a:pPr>
                      <a:r>
                        <a:rPr lang="en-US" sz="600" b="1" dirty="0" err="1">
                          <a:solidFill>
                            <a:schemeClr val="tx1">
                              <a:lumMod val="75000"/>
                              <a:lumOff val="25000"/>
                            </a:schemeClr>
                          </a:solidFill>
                          <a:effectLst/>
                          <a:latin typeface="Arial" panose="020B0604020202020204" pitchFamily="34" charset="0"/>
                          <a:cs typeface="Arial" panose="020B0604020202020204" pitchFamily="34" charset="0"/>
                        </a:rPr>
                        <a:t>Taux</a:t>
                      </a:r>
                      <a:r>
                        <a:rPr lang="en-US" sz="600" b="1" dirty="0">
                          <a:solidFill>
                            <a:schemeClr val="tx1">
                              <a:lumMod val="75000"/>
                              <a:lumOff val="25000"/>
                            </a:schemeClr>
                          </a:solidFill>
                          <a:effectLst/>
                          <a:latin typeface="Arial" panose="020B0604020202020204" pitchFamily="34" charset="0"/>
                          <a:cs typeface="Arial" panose="020B0604020202020204" pitchFamily="34" charset="0"/>
                        </a:rPr>
                        <a:t> de SSM à 1 an (IC 95%)</a:t>
                      </a:r>
                      <a:endParaRPr lang="en-US" sz="600" b="1" dirty="0">
                        <a:solidFill>
                          <a:schemeClr val="tx1">
                            <a:lumMod val="75000"/>
                            <a:lumOff val="25000"/>
                          </a:schemeClr>
                        </a:solidFill>
                        <a:effectLst/>
                        <a:latin typeface="Arial" panose="020B0604020202020204" pitchFamily="34" charset="0"/>
                        <a:ea typeface="Times New Roman"/>
                        <a:cs typeface="Arial" panose="020B0604020202020204" pitchFamily="34" charset="0"/>
                      </a:endParaRPr>
                    </a:p>
                  </a:txBody>
                  <a:tcPr marL="36000" marR="36000" marT="36000" marB="36000" anchor="ctr"/>
                </a:tc>
                <a:tc>
                  <a:txBody>
                    <a:bodyPr/>
                    <a:lstStyle/>
                    <a:p>
                      <a:pPr marL="0" marR="0" algn="ctr">
                        <a:lnSpc>
                          <a:spcPct val="100000"/>
                        </a:lnSpc>
                        <a:spcBef>
                          <a:spcPts val="0"/>
                        </a:spcBef>
                        <a:spcAft>
                          <a:spcPts val="0"/>
                        </a:spcAft>
                      </a:pPr>
                      <a:r>
                        <a:rPr lang="en-US" sz="600" b="0" dirty="0">
                          <a:solidFill>
                            <a:schemeClr val="tx1">
                              <a:lumMod val="75000"/>
                              <a:lumOff val="25000"/>
                            </a:schemeClr>
                          </a:solidFill>
                          <a:effectLst/>
                          <a:latin typeface="Arial" panose="020B0604020202020204" pitchFamily="34" charset="0"/>
                          <a:cs typeface="Arial" panose="020B0604020202020204" pitchFamily="34" charset="0"/>
                        </a:rPr>
                        <a:t>58,9% (50,6-66,3)</a:t>
                      </a:r>
                      <a:endParaRPr lang="en-US" sz="600" b="0" dirty="0">
                        <a:solidFill>
                          <a:schemeClr val="tx1">
                            <a:lumMod val="75000"/>
                            <a:lumOff val="25000"/>
                          </a:schemeClr>
                        </a:solidFill>
                        <a:effectLst/>
                        <a:latin typeface="Arial" panose="020B0604020202020204" pitchFamily="34" charset="0"/>
                        <a:ea typeface="Times New Roman"/>
                        <a:cs typeface="Arial" panose="020B0604020202020204" pitchFamily="34" charset="0"/>
                      </a:endParaRPr>
                    </a:p>
                  </a:txBody>
                  <a:tcPr marL="36000" marR="36000" marT="36000" marB="36000" anchor="ctr"/>
                </a:tc>
                <a:tc>
                  <a:txBody>
                    <a:bodyPr/>
                    <a:lstStyle/>
                    <a:p>
                      <a:pPr marL="0" marR="0" algn="ctr">
                        <a:lnSpc>
                          <a:spcPct val="100000"/>
                        </a:lnSpc>
                        <a:spcBef>
                          <a:spcPts val="0"/>
                        </a:spcBef>
                        <a:spcAft>
                          <a:spcPts val="0"/>
                        </a:spcAft>
                      </a:pPr>
                      <a:r>
                        <a:rPr lang="en-US" sz="600" b="0" dirty="0">
                          <a:solidFill>
                            <a:schemeClr val="tx1">
                              <a:lumMod val="75000"/>
                              <a:lumOff val="25000"/>
                            </a:schemeClr>
                          </a:solidFill>
                          <a:effectLst/>
                          <a:latin typeface="Arial" panose="020B0604020202020204" pitchFamily="34" charset="0"/>
                          <a:cs typeface="Arial" panose="020B0604020202020204" pitchFamily="34" charset="0"/>
                        </a:rPr>
                        <a:t>80,8% (73,6 -86,2)</a:t>
                      </a:r>
                      <a:endParaRPr lang="en-US" sz="600" b="0" dirty="0">
                        <a:solidFill>
                          <a:schemeClr val="tx1">
                            <a:lumMod val="75000"/>
                            <a:lumOff val="25000"/>
                          </a:schemeClr>
                        </a:solidFill>
                        <a:effectLst/>
                        <a:latin typeface="Arial" panose="020B0604020202020204" pitchFamily="34" charset="0"/>
                        <a:ea typeface="Times New Roman"/>
                        <a:cs typeface="Arial" panose="020B0604020202020204" pitchFamily="34" charset="0"/>
                      </a:endParaRPr>
                    </a:p>
                  </a:txBody>
                  <a:tcPr marL="36000" marR="36000" marT="36000" marB="36000" anchor="ctr"/>
                </a:tc>
                <a:extLst>
                  <a:ext uri="{0D108BD9-81ED-4DB2-BD59-A6C34878D82A}">
                    <a16:rowId xmlns:a16="http://schemas.microsoft.com/office/drawing/2014/main" val="10003"/>
                  </a:ext>
                </a:extLst>
              </a:tr>
              <a:tr h="112394">
                <a:tc>
                  <a:txBody>
                    <a:bodyPr/>
                    <a:lstStyle/>
                    <a:p>
                      <a:pPr marL="0" marR="0" indent="0" algn="l">
                        <a:lnSpc>
                          <a:spcPct val="100000"/>
                        </a:lnSpc>
                        <a:spcBef>
                          <a:spcPts val="0"/>
                        </a:spcBef>
                        <a:spcAft>
                          <a:spcPts val="0"/>
                        </a:spcAft>
                      </a:pPr>
                      <a:r>
                        <a:rPr lang="en-US" sz="600" b="1" dirty="0" err="1">
                          <a:solidFill>
                            <a:schemeClr val="tx1">
                              <a:lumMod val="75000"/>
                              <a:lumOff val="25000"/>
                            </a:schemeClr>
                          </a:solidFill>
                          <a:effectLst/>
                          <a:latin typeface="Arial" panose="020B0604020202020204" pitchFamily="34" charset="0"/>
                          <a:cs typeface="Arial" panose="020B0604020202020204" pitchFamily="34" charset="0"/>
                        </a:rPr>
                        <a:t>Taux</a:t>
                      </a:r>
                      <a:r>
                        <a:rPr lang="en-US" sz="600" b="1" dirty="0">
                          <a:solidFill>
                            <a:schemeClr val="tx1">
                              <a:lumMod val="75000"/>
                              <a:lumOff val="25000"/>
                            </a:schemeClr>
                          </a:solidFill>
                          <a:effectLst/>
                          <a:latin typeface="Arial" panose="020B0604020202020204" pitchFamily="34" charset="0"/>
                          <a:cs typeface="Arial" panose="020B0604020202020204" pitchFamily="34" charset="0"/>
                        </a:rPr>
                        <a:t> de SSM à 3 </a:t>
                      </a:r>
                      <a:r>
                        <a:rPr lang="en-US" sz="600" b="1" dirty="0" err="1">
                          <a:solidFill>
                            <a:schemeClr val="tx1">
                              <a:lumMod val="75000"/>
                              <a:lumOff val="25000"/>
                            </a:schemeClr>
                          </a:solidFill>
                          <a:effectLst/>
                          <a:latin typeface="Arial" panose="020B0604020202020204" pitchFamily="34" charset="0"/>
                          <a:cs typeface="Arial" panose="020B0604020202020204" pitchFamily="34" charset="0"/>
                        </a:rPr>
                        <a:t>ans</a:t>
                      </a:r>
                      <a:r>
                        <a:rPr lang="en-US" sz="600" b="1" dirty="0">
                          <a:solidFill>
                            <a:schemeClr val="tx1">
                              <a:lumMod val="75000"/>
                              <a:lumOff val="25000"/>
                            </a:schemeClr>
                          </a:solidFill>
                          <a:effectLst/>
                          <a:latin typeface="Arial" panose="020B0604020202020204" pitchFamily="34" charset="0"/>
                          <a:cs typeface="Arial" panose="020B0604020202020204" pitchFamily="34" charset="0"/>
                        </a:rPr>
                        <a:t> (IC 95%)</a:t>
                      </a:r>
                      <a:endParaRPr lang="en-US" sz="600" b="1" dirty="0">
                        <a:solidFill>
                          <a:schemeClr val="tx1">
                            <a:lumMod val="75000"/>
                            <a:lumOff val="25000"/>
                          </a:schemeClr>
                        </a:solidFill>
                        <a:effectLst/>
                        <a:latin typeface="Arial" panose="020B0604020202020204" pitchFamily="34" charset="0"/>
                        <a:ea typeface="Times New Roman"/>
                        <a:cs typeface="Arial" panose="020B0604020202020204" pitchFamily="34" charset="0"/>
                      </a:endParaRPr>
                    </a:p>
                  </a:txBody>
                  <a:tcPr marL="36000" marR="36000" marT="36000" marB="36000" anchor="ctr"/>
                </a:tc>
                <a:tc>
                  <a:txBody>
                    <a:bodyPr/>
                    <a:lstStyle/>
                    <a:p>
                      <a:pPr marL="0" marR="0" algn="ctr">
                        <a:lnSpc>
                          <a:spcPct val="100000"/>
                        </a:lnSpc>
                        <a:spcBef>
                          <a:spcPts val="0"/>
                        </a:spcBef>
                        <a:spcAft>
                          <a:spcPts val="0"/>
                        </a:spcAft>
                      </a:pPr>
                      <a:r>
                        <a:rPr lang="en-US" sz="600" b="0" dirty="0">
                          <a:solidFill>
                            <a:schemeClr val="tx1">
                              <a:lumMod val="75000"/>
                              <a:lumOff val="25000"/>
                            </a:schemeClr>
                          </a:solidFill>
                          <a:effectLst/>
                          <a:latin typeface="Arial" panose="020B0604020202020204" pitchFamily="34" charset="0"/>
                          <a:cs typeface="Arial" panose="020B0604020202020204" pitchFamily="34" charset="0"/>
                        </a:rPr>
                        <a:t>   42,6% (34,3-50,6)</a:t>
                      </a:r>
                      <a:endParaRPr lang="en-US" sz="600" b="0" dirty="0">
                        <a:solidFill>
                          <a:schemeClr val="tx1">
                            <a:lumMod val="75000"/>
                            <a:lumOff val="25000"/>
                          </a:schemeClr>
                        </a:solidFill>
                        <a:effectLst/>
                        <a:latin typeface="Arial" panose="020B0604020202020204" pitchFamily="34" charset="0"/>
                        <a:ea typeface="Times New Roman"/>
                        <a:cs typeface="Arial" panose="020B0604020202020204" pitchFamily="34" charset="0"/>
                      </a:endParaRPr>
                    </a:p>
                  </a:txBody>
                  <a:tcPr marL="36000" marR="36000" marT="36000" marB="36000" anchor="ctr"/>
                </a:tc>
                <a:tc>
                  <a:txBody>
                    <a:bodyPr/>
                    <a:lstStyle/>
                    <a:p>
                      <a:pPr marL="0" marR="0" algn="ctr">
                        <a:lnSpc>
                          <a:spcPct val="100000"/>
                        </a:lnSpc>
                        <a:spcBef>
                          <a:spcPts val="0"/>
                        </a:spcBef>
                        <a:spcAft>
                          <a:spcPts val="0"/>
                        </a:spcAft>
                      </a:pPr>
                      <a:r>
                        <a:rPr lang="en-US" sz="600" b="0" dirty="0">
                          <a:solidFill>
                            <a:schemeClr val="tx1">
                              <a:lumMod val="75000"/>
                              <a:lumOff val="25000"/>
                            </a:schemeClr>
                          </a:solidFill>
                          <a:effectLst/>
                          <a:latin typeface="Arial" panose="020B0604020202020204" pitchFamily="34" charset="0"/>
                          <a:cs typeface="Arial" panose="020B0604020202020204" pitchFamily="34" charset="0"/>
                        </a:rPr>
                        <a:t>52,7% (44,0- 60,7)</a:t>
                      </a:r>
                      <a:endParaRPr lang="en-US" sz="600" b="0" dirty="0">
                        <a:solidFill>
                          <a:schemeClr val="tx1">
                            <a:lumMod val="75000"/>
                            <a:lumOff val="25000"/>
                          </a:schemeClr>
                        </a:solidFill>
                        <a:effectLst/>
                        <a:latin typeface="Arial" panose="020B0604020202020204" pitchFamily="34" charset="0"/>
                        <a:ea typeface="Times New Roman"/>
                        <a:cs typeface="Arial" panose="020B0604020202020204" pitchFamily="34" charset="0"/>
                      </a:endParaRPr>
                    </a:p>
                  </a:txBody>
                  <a:tcPr marL="36000" marR="36000" marT="36000" marB="36000" anchor="ctr"/>
                </a:tc>
                <a:extLst>
                  <a:ext uri="{0D108BD9-81ED-4DB2-BD59-A6C34878D82A}">
                    <a16:rowId xmlns:a16="http://schemas.microsoft.com/office/drawing/2014/main" val="10004"/>
                  </a:ext>
                </a:extLst>
              </a:tr>
              <a:tr h="112394">
                <a:tc>
                  <a:txBody>
                    <a:bodyPr/>
                    <a:lstStyle/>
                    <a:p>
                      <a:pPr marL="0" marR="0" indent="0" algn="l">
                        <a:lnSpc>
                          <a:spcPct val="100000"/>
                        </a:lnSpc>
                        <a:spcBef>
                          <a:spcPts val="0"/>
                        </a:spcBef>
                        <a:spcAft>
                          <a:spcPts val="0"/>
                        </a:spcAft>
                      </a:pPr>
                      <a:r>
                        <a:rPr lang="en-US" sz="600" b="1" dirty="0" err="1">
                          <a:solidFill>
                            <a:schemeClr val="tx1">
                              <a:lumMod val="75000"/>
                              <a:lumOff val="25000"/>
                            </a:schemeClr>
                          </a:solidFill>
                          <a:effectLst/>
                          <a:latin typeface="Arial" panose="020B0604020202020204" pitchFamily="34" charset="0"/>
                          <a:cs typeface="Arial" panose="020B0604020202020204" pitchFamily="34" charset="0"/>
                        </a:rPr>
                        <a:t>Taux</a:t>
                      </a:r>
                      <a:r>
                        <a:rPr lang="en-US" sz="600" b="1" dirty="0">
                          <a:solidFill>
                            <a:schemeClr val="tx1">
                              <a:lumMod val="75000"/>
                              <a:lumOff val="25000"/>
                            </a:schemeClr>
                          </a:solidFill>
                          <a:effectLst/>
                          <a:latin typeface="Arial" panose="020B0604020202020204" pitchFamily="34" charset="0"/>
                          <a:cs typeface="Arial" panose="020B0604020202020204" pitchFamily="34" charset="0"/>
                        </a:rPr>
                        <a:t> de SSM à 5 </a:t>
                      </a:r>
                      <a:r>
                        <a:rPr lang="en-US" sz="600" b="1" dirty="0" err="1">
                          <a:solidFill>
                            <a:schemeClr val="tx1">
                              <a:lumMod val="75000"/>
                              <a:lumOff val="25000"/>
                            </a:schemeClr>
                          </a:solidFill>
                          <a:effectLst/>
                          <a:latin typeface="Arial" panose="020B0604020202020204" pitchFamily="34" charset="0"/>
                          <a:cs typeface="Arial" panose="020B0604020202020204" pitchFamily="34" charset="0"/>
                        </a:rPr>
                        <a:t>ans</a:t>
                      </a:r>
                      <a:r>
                        <a:rPr lang="en-US" sz="600" b="1" dirty="0">
                          <a:solidFill>
                            <a:schemeClr val="tx1">
                              <a:lumMod val="75000"/>
                              <a:lumOff val="25000"/>
                            </a:schemeClr>
                          </a:solidFill>
                          <a:effectLst/>
                          <a:latin typeface="Arial" panose="020B0604020202020204" pitchFamily="34" charset="0"/>
                          <a:cs typeface="Arial" panose="020B0604020202020204" pitchFamily="34" charset="0"/>
                        </a:rPr>
                        <a:t> (IC 95%)</a:t>
                      </a:r>
                      <a:endParaRPr lang="en-US" sz="600" b="1" dirty="0">
                        <a:solidFill>
                          <a:schemeClr val="tx1">
                            <a:lumMod val="75000"/>
                            <a:lumOff val="25000"/>
                          </a:schemeClr>
                        </a:solidFill>
                        <a:effectLst/>
                        <a:latin typeface="Arial" panose="020B0604020202020204" pitchFamily="34" charset="0"/>
                        <a:ea typeface="Times New Roman"/>
                        <a:cs typeface="Arial" panose="020B0604020202020204" pitchFamily="34" charset="0"/>
                      </a:endParaRPr>
                    </a:p>
                  </a:txBody>
                  <a:tcPr marL="36000" marR="36000" marT="36000" marB="36000" anchor="ctr"/>
                </a:tc>
                <a:tc>
                  <a:txBody>
                    <a:bodyPr/>
                    <a:lstStyle/>
                    <a:p>
                      <a:pPr marL="0" marR="0" algn="ctr">
                        <a:lnSpc>
                          <a:spcPct val="100000"/>
                        </a:lnSpc>
                        <a:spcBef>
                          <a:spcPts val="0"/>
                        </a:spcBef>
                        <a:spcAft>
                          <a:spcPts val="0"/>
                        </a:spcAft>
                      </a:pPr>
                      <a:r>
                        <a:rPr lang="en-US" sz="600" b="0" dirty="0">
                          <a:solidFill>
                            <a:schemeClr val="tx1">
                              <a:lumMod val="75000"/>
                              <a:lumOff val="25000"/>
                            </a:schemeClr>
                          </a:solidFill>
                          <a:effectLst/>
                          <a:latin typeface="Arial" panose="020B0604020202020204" pitchFamily="34" charset="0"/>
                          <a:cs typeface="Arial" panose="020B0604020202020204" pitchFamily="34" charset="0"/>
                        </a:rPr>
                        <a:t>38,7% (30,4 -46,8)</a:t>
                      </a:r>
                      <a:endParaRPr lang="en-US" sz="600" b="0" dirty="0">
                        <a:solidFill>
                          <a:schemeClr val="tx1">
                            <a:lumMod val="75000"/>
                            <a:lumOff val="25000"/>
                          </a:schemeClr>
                        </a:solidFill>
                        <a:effectLst/>
                        <a:latin typeface="Arial" panose="020B0604020202020204" pitchFamily="34" charset="0"/>
                        <a:ea typeface="Times New Roman"/>
                        <a:cs typeface="Arial" panose="020B0604020202020204" pitchFamily="34" charset="0"/>
                      </a:endParaRPr>
                    </a:p>
                  </a:txBody>
                  <a:tcPr marL="36000" marR="36000" marT="36000" marB="36000" anchor="ctr"/>
                </a:tc>
                <a:tc>
                  <a:txBody>
                    <a:bodyPr/>
                    <a:lstStyle/>
                    <a:p>
                      <a:pPr marL="0" marR="0" algn="ctr">
                        <a:lnSpc>
                          <a:spcPct val="100000"/>
                        </a:lnSpc>
                        <a:spcBef>
                          <a:spcPts val="0"/>
                        </a:spcBef>
                        <a:spcAft>
                          <a:spcPts val="0"/>
                        </a:spcAft>
                      </a:pPr>
                      <a:r>
                        <a:rPr lang="en-US" sz="600" b="0" dirty="0">
                          <a:solidFill>
                            <a:schemeClr val="tx1">
                              <a:lumMod val="75000"/>
                              <a:lumOff val="25000"/>
                            </a:schemeClr>
                          </a:solidFill>
                          <a:effectLst/>
                          <a:latin typeface="Arial" panose="020B0604020202020204" pitchFamily="34" charset="0"/>
                          <a:cs typeface="Arial" panose="020B0604020202020204" pitchFamily="34" charset="0"/>
                        </a:rPr>
                        <a:t>49,8% (41,0 -58,0)</a:t>
                      </a:r>
                      <a:endParaRPr lang="en-US" sz="600" b="0" dirty="0">
                        <a:solidFill>
                          <a:schemeClr val="tx1">
                            <a:lumMod val="75000"/>
                            <a:lumOff val="25000"/>
                          </a:schemeClr>
                        </a:solidFill>
                        <a:effectLst/>
                        <a:latin typeface="Arial" panose="020B0604020202020204" pitchFamily="34" charset="0"/>
                        <a:ea typeface="Times New Roman"/>
                        <a:cs typeface="Arial" panose="020B0604020202020204" pitchFamily="34" charset="0"/>
                      </a:endParaRPr>
                    </a:p>
                  </a:txBody>
                  <a:tcPr marL="36000" marR="36000" marT="36000" marB="36000" anchor="ctr"/>
                </a:tc>
                <a:extLst>
                  <a:ext uri="{0D108BD9-81ED-4DB2-BD59-A6C34878D82A}">
                    <a16:rowId xmlns:a16="http://schemas.microsoft.com/office/drawing/2014/main" val="3220150573"/>
                  </a:ext>
                </a:extLst>
              </a:tr>
            </a:tbl>
          </a:graphicData>
        </a:graphic>
      </p:graphicFrame>
      <p:sp>
        <p:nvSpPr>
          <p:cNvPr id="61" name="ZoneTexte 60">
            <a:extLst>
              <a:ext uri="{FF2B5EF4-FFF2-40B4-BE49-F238E27FC236}">
                <a16:creationId xmlns:a16="http://schemas.microsoft.com/office/drawing/2014/main" id="{E912FE79-DE46-42DE-8ABD-F62D176D51AC}"/>
              </a:ext>
            </a:extLst>
          </p:cNvPr>
          <p:cNvSpPr txBox="1"/>
          <p:nvPr/>
        </p:nvSpPr>
        <p:spPr>
          <a:xfrm>
            <a:off x="1278472" y="4251545"/>
            <a:ext cx="6587055" cy="537683"/>
          </a:xfrm>
          <a:prstGeom prst="roundRect">
            <a:avLst>
              <a:gd name="adj" fmla="val 15578"/>
            </a:avLst>
          </a:prstGeom>
          <a:ln>
            <a:solidFill>
              <a:srgbClr val="EC8014"/>
            </a:solidFill>
          </a:ln>
        </p:spPr>
        <p:style>
          <a:lnRef idx="2">
            <a:schemeClr val="accent1"/>
          </a:lnRef>
          <a:fillRef idx="1">
            <a:schemeClr val="lt1"/>
          </a:fillRef>
          <a:effectRef idx="0">
            <a:schemeClr val="accent1"/>
          </a:effectRef>
          <a:fontRef idx="minor">
            <a:schemeClr val="dk1"/>
          </a:fontRef>
        </p:style>
        <p:txBody>
          <a:bodyPr wrap="square" lIns="36000" tIns="36000" rIns="36000" bIns="36000" rtlCol="0">
            <a:spAutoFit/>
          </a:bodyPr>
          <a:lstStyle/>
          <a:p>
            <a:pPr algn="ctr"/>
            <a:r>
              <a:rPr lang="fr-FR" sz="1400" b="1" dirty="0">
                <a:solidFill>
                  <a:srgbClr val="002060"/>
                </a:solidFill>
                <a:latin typeface="Arial" panose="020B0604020202020204" pitchFamily="34" charset="0"/>
              </a:rPr>
              <a:t>Etude positive sur son critère principal de jugement (survie sans maladie)</a:t>
            </a:r>
          </a:p>
          <a:p>
            <a:pPr algn="ctr"/>
            <a:r>
              <a:rPr lang="fr-FR" sz="1400" b="1" dirty="0">
                <a:solidFill>
                  <a:srgbClr val="002060"/>
                </a:solidFill>
                <a:latin typeface="Arial" panose="020B0604020202020204" pitchFamily="34" charset="0"/>
              </a:rPr>
              <a:t>Caractéristiques différentes des sites de récidives</a:t>
            </a:r>
          </a:p>
        </p:txBody>
      </p:sp>
      <p:sp>
        <p:nvSpPr>
          <p:cNvPr id="58" name="Titre 11"/>
          <p:cNvSpPr>
            <a:spLocks noGrp="1"/>
          </p:cNvSpPr>
          <p:nvPr>
            <p:ph type="title"/>
          </p:nvPr>
        </p:nvSpPr>
        <p:spPr>
          <a:xfrm>
            <a:off x="190500" y="0"/>
            <a:ext cx="7124700" cy="596560"/>
          </a:xfrm>
        </p:spPr>
        <p:txBody>
          <a:bodyPr>
            <a:noAutofit/>
          </a:bodyPr>
          <a:lstStyle/>
          <a:p>
            <a:r>
              <a:rPr lang="fr-FR" sz="2200" dirty="0"/>
              <a:t>CT postopératoire dans les MH de cancers colorectaux</a:t>
            </a:r>
            <a:br>
              <a:rPr lang="fr-FR" sz="2200" b="1" dirty="0"/>
            </a:br>
            <a:r>
              <a:rPr lang="fr-FR" sz="2200" b="1" dirty="0"/>
              <a:t>Etude JCOG0603</a:t>
            </a:r>
          </a:p>
        </p:txBody>
      </p:sp>
    </p:spTree>
    <p:extLst>
      <p:ext uri="{BB962C8B-B14F-4D97-AF65-F5344CB8AC3E}">
        <p14:creationId xmlns:p14="http://schemas.microsoft.com/office/powerpoint/2010/main" val="8841449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sz="half" idx="1"/>
          </p:nvPr>
        </p:nvSpPr>
        <p:spPr/>
        <p:txBody>
          <a:bodyPr/>
          <a:lstStyle/>
          <a:p>
            <a:r>
              <a:rPr lang="fr-FR" sz="1800" dirty="0"/>
              <a:t>Résultats : SG</a:t>
            </a:r>
          </a:p>
          <a:p>
            <a:endParaRPr lang="fr-FR" sz="1700" dirty="0"/>
          </a:p>
          <a:p>
            <a:endParaRPr lang="fr-FR" sz="1700" dirty="0"/>
          </a:p>
          <a:p>
            <a:endParaRPr lang="fr-FR" sz="1700" dirty="0"/>
          </a:p>
          <a:p>
            <a:endParaRPr lang="fr-FR" sz="1700" dirty="0"/>
          </a:p>
          <a:p>
            <a:endParaRPr lang="fr-FR" sz="1700" dirty="0"/>
          </a:p>
          <a:p>
            <a:endParaRPr lang="fr-FR" sz="1700" dirty="0"/>
          </a:p>
          <a:p>
            <a:pPr marL="0" indent="0">
              <a:buNone/>
            </a:pPr>
            <a:endParaRPr lang="fr-FR" sz="1700" dirty="0"/>
          </a:p>
          <a:p>
            <a:r>
              <a:rPr lang="fr-FR" sz="1700" dirty="0" err="1"/>
              <a:t>CCl</a:t>
            </a:r>
            <a:r>
              <a:rPr lang="fr-FR" sz="1700" dirty="0"/>
              <a:t> </a:t>
            </a:r>
            <a:r>
              <a:rPr lang="fr-FR" sz="1800" dirty="0"/>
              <a:t>:</a:t>
            </a:r>
          </a:p>
          <a:p>
            <a:pPr lvl="1"/>
            <a:r>
              <a:rPr lang="fr-FR" sz="1400" dirty="0"/>
              <a:t>La chimiothérapie </a:t>
            </a:r>
            <a:r>
              <a:rPr lang="fr-FR" sz="1400" dirty="0" err="1"/>
              <a:t>péri-opératoire</a:t>
            </a:r>
            <a:r>
              <a:rPr lang="fr-FR" sz="1400" dirty="0"/>
              <a:t>/adjuvante par FOLFOX dans les MH de CCR ne doit pas être systématique mais discuté au cas par cas compte tenu de 2 études démontrant l’absence de gain en survie globale (essais JCOG0603 et EORTC 40983). </a:t>
            </a:r>
          </a:p>
        </p:txBody>
      </p:sp>
      <p:sp>
        <p:nvSpPr>
          <p:cNvPr id="11" name="ZoneTexte 10">
            <a:extLst>
              <a:ext uri="{FF2B5EF4-FFF2-40B4-BE49-F238E27FC236}">
                <a16:creationId xmlns:a16="http://schemas.microsoft.com/office/drawing/2014/main" id="{D46EDB69-55BE-D244-94CC-132DECEE4AD1}"/>
              </a:ext>
            </a:extLst>
          </p:cNvPr>
          <p:cNvSpPr txBox="1"/>
          <p:nvPr/>
        </p:nvSpPr>
        <p:spPr>
          <a:xfrm>
            <a:off x="0" y="4937090"/>
            <a:ext cx="2685351" cy="230832"/>
          </a:xfrm>
          <a:prstGeom prst="rect">
            <a:avLst/>
          </a:prstGeom>
          <a:noFill/>
        </p:spPr>
        <p:txBody>
          <a:bodyPr wrap="none" rtlCol="0">
            <a:spAutoFit/>
          </a:bodyPr>
          <a:lstStyle/>
          <a:p>
            <a:r>
              <a:rPr lang="fr-FR" sz="900" i="1" dirty="0" err="1">
                <a:solidFill>
                  <a:schemeClr val="tx1">
                    <a:lumMod val="50000"/>
                    <a:lumOff val="50000"/>
                  </a:schemeClr>
                </a:solidFill>
                <a:latin typeface="Arial" panose="020B0604020202020204" pitchFamily="34" charset="0"/>
              </a:rPr>
              <a:t>Yukihide</a:t>
            </a:r>
            <a:r>
              <a:rPr lang="fr-FR" sz="900" i="1" dirty="0">
                <a:solidFill>
                  <a:schemeClr val="tx1">
                    <a:lumMod val="50000"/>
                    <a:lumOff val="50000"/>
                  </a:schemeClr>
                </a:solidFill>
                <a:latin typeface="Arial" panose="020B0604020202020204" pitchFamily="34" charset="0"/>
              </a:rPr>
              <a:t> </a:t>
            </a:r>
            <a:r>
              <a:rPr lang="fr-FR" sz="900" i="1" dirty="0" err="1">
                <a:solidFill>
                  <a:schemeClr val="tx1">
                    <a:lumMod val="50000"/>
                    <a:lumOff val="50000"/>
                  </a:schemeClr>
                </a:solidFill>
                <a:latin typeface="Arial" panose="020B0604020202020204" pitchFamily="34" charset="0"/>
              </a:rPr>
              <a:t>Kanemitsu</a:t>
            </a:r>
            <a:r>
              <a:rPr lang="fr-FR" sz="900" i="1" dirty="0">
                <a:solidFill>
                  <a:schemeClr val="tx1">
                    <a:lumMod val="50000"/>
                    <a:lumOff val="50000"/>
                  </a:schemeClr>
                </a:solidFill>
                <a:latin typeface="Arial" panose="020B0604020202020204" pitchFamily="34" charset="0"/>
              </a:rPr>
              <a:t> et al., ASCO2020, Abs 4005</a:t>
            </a:r>
          </a:p>
        </p:txBody>
      </p:sp>
      <p:grpSp>
        <p:nvGrpSpPr>
          <p:cNvPr id="2" name="Groupe 1">
            <a:extLst>
              <a:ext uri="{FF2B5EF4-FFF2-40B4-BE49-F238E27FC236}">
                <a16:creationId xmlns:a16="http://schemas.microsoft.com/office/drawing/2014/main" id="{BCD1F1BA-757F-4EBA-AFCD-D58F685262A1}"/>
              </a:ext>
            </a:extLst>
          </p:cNvPr>
          <p:cNvGrpSpPr/>
          <p:nvPr/>
        </p:nvGrpSpPr>
        <p:grpSpPr>
          <a:xfrm>
            <a:off x="410446" y="1241805"/>
            <a:ext cx="4074851" cy="2234532"/>
            <a:chOff x="2567393" y="1182570"/>
            <a:chExt cx="6302269" cy="2879442"/>
          </a:xfrm>
        </p:grpSpPr>
        <p:sp>
          <p:nvSpPr>
            <p:cNvPr id="15" name="Rectangle à coins arrondis 4">
              <a:extLst>
                <a:ext uri="{FF2B5EF4-FFF2-40B4-BE49-F238E27FC236}">
                  <a16:creationId xmlns:a16="http://schemas.microsoft.com/office/drawing/2014/main" id="{ED5EB936-86AB-40FF-A7E9-4A73F2ED11EE}"/>
                </a:ext>
              </a:extLst>
            </p:cNvPr>
            <p:cNvSpPr/>
            <p:nvPr/>
          </p:nvSpPr>
          <p:spPr>
            <a:xfrm>
              <a:off x="2567393" y="1182570"/>
              <a:ext cx="6274320" cy="2879442"/>
            </a:xfrm>
            <a:prstGeom prst="roundRect">
              <a:avLst>
                <a:gd name="adj" fmla="val 3820"/>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fr-FR" sz="700" dirty="0">
                <a:solidFill>
                  <a:prstClr val="white"/>
                </a:solidFill>
                <a:latin typeface="Arial" panose="020B0604020202020204" pitchFamily="34" charset="0"/>
                <a:cs typeface="Arial" panose="020B0604020202020204" pitchFamily="34" charset="0"/>
              </a:endParaRPr>
            </a:p>
          </p:txBody>
        </p:sp>
        <p:sp>
          <p:nvSpPr>
            <p:cNvPr id="16" name="Forme libre : forme 15">
              <a:extLst>
                <a:ext uri="{FF2B5EF4-FFF2-40B4-BE49-F238E27FC236}">
                  <a16:creationId xmlns:a16="http://schemas.microsoft.com/office/drawing/2014/main" id="{3CDA77C4-37C9-4B9E-B310-C3A11524CBF9}"/>
                </a:ext>
              </a:extLst>
            </p:cNvPr>
            <p:cNvSpPr/>
            <p:nvPr/>
          </p:nvSpPr>
          <p:spPr>
            <a:xfrm>
              <a:off x="3289726" y="1380807"/>
              <a:ext cx="5360276" cy="2199290"/>
            </a:xfrm>
            <a:custGeom>
              <a:avLst/>
              <a:gdLst>
                <a:gd name="connsiteX0" fmla="*/ 0 w 7147034"/>
                <a:gd name="connsiteY0" fmla="*/ 0 h 2932387"/>
                <a:gd name="connsiteX1" fmla="*/ 0 w 7147034"/>
                <a:gd name="connsiteY1" fmla="*/ 2932387 h 2932387"/>
                <a:gd name="connsiteX2" fmla="*/ 7147034 w 7147034"/>
                <a:gd name="connsiteY2" fmla="*/ 2932387 h 2932387"/>
              </a:gdLst>
              <a:ahLst/>
              <a:cxnLst>
                <a:cxn ang="0">
                  <a:pos x="connsiteX0" y="connsiteY0"/>
                </a:cxn>
                <a:cxn ang="0">
                  <a:pos x="connsiteX1" y="connsiteY1"/>
                </a:cxn>
                <a:cxn ang="0">
                  <a:pos x="connsiteX2" y="connsiteY2"/>
                </a:cxn>
              </a:cxnLst>
              <a:rect l="l" t="t" r="r" b="b"/>
              <a:pathLst>
                <a:path w="7147034" h="2932387">
                  <a:moveTo>
                    <a:pt x="0" y="0"/>
                  </a:moveTo>
                  <a:lnTo>
                    <a:pt x="0" y="2932387"/>
                  </a:lnTo>
                  <a:lnTo>
                    <a:pt x="7147034" y="2932387"/>
                  </a:ln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fr-FR" sz="700">
                <a:solidFill>
                  <a:prstClr val="white"/>
                </a:solidFill>
                <a:latin typeface="Arial" panose="020B0604020202020204" pitchFamily="34" charset="0"/>
                <a:cs typeface="Arial" panose="020B0604020202020204" pitchFamily="34" charset="0"/>
              </a:endParaRPr>
            </a:p>
          </p:txBody>
        </p:sp>
        <p:sp>
          <p:nvSpPr>
            <p:cNvPr id="17" name="ZoneTexte 16">
              <a:extLst>
                <a:ext uri="{FF2B5EF4-FFF2-40B4-BE49-F238E27FC236}">
                  <a16:creationId xmlns:a16="http://schemas.microsoft.com/office/drawing/2014/main" id="{711FBC81-F5D7-4D37-9612-8A6291270B19}"/>
                </a:ext>
              </a:extLst>
            </p:cNvPr>
            <p:cNvSpPr txBox="1"/>
            <p:nvPr/>
          </p:nvSpPr>
          <p:spPr>
            <a:xfrm>
              <a:off x="2876048" y="1309205"/>
              <a:ext cx="478990" cy="229081"/>
            </a:xfrm>
            <a:prstGeom prst="rect">
              <a:avLst/>
            </a:prstGeom>
            <a:noFill/>
          </p:spPr>
          <p:txBody>
            <a:bodyPr wrap="none" rtlCol="0">
              <a:spAutoFit/>
            </a:bodyPr>
            <a:lstStyle/>
            <a:p>
              <a:pPr>
                <a:defRPr/>
              </a:pPr>
              <a:r>
                <a:rPr lang="fr-FR" sz="700">
                  <a:solidFill>
                    <a:prstClr val="black">
                      <a:lumMod val="65000"/>
                      <a:lumOff val="35000"/>
                    </a:prstClr>
                  </a:solidFill>
                  <a:latin typeface="Arial" panose="020B0604020202020204" pitchFamily="34" charset="0"/>
                  <a:cs typeface="Arial" panose="020B0604020202020204" pitchFamily="34" charset="0"/>
                </a:rPr>
                <a:t>1,0</a:t>
              </a:r>
            </a:p>
          </p:txBody>
        </p:sp>
        <p:sp>
          <p:nvSpPr>
            <p:cNvPr id="18" name="ZoneTexte 17">
              <a:extLst>
                <a:ext uri="{FF2B5EF4-FFF2-40B4-BE49-F238E27FC236}">
                  <a16:creationId xmlns:a16="http://schemas.microsoft.com/office/drawing/2014/main" id="{DD7E3C20-6DF7-4B5C-93FE-416CBD316A64}"/>
                </a:ext>
              </a:extLst>
            </p:cNvPr>
            <p:cNvSpPr txBox="1"/>
            <p:nvPr/>
          </p:nvSpPr>
          <p:spPr>
            <a:xfrm>
              <a:off x="2876048" y="1524753"/>
              <a:ext cx="478990" cy="229081"/>
            </a:xfrm>
            <a:prstGeom prst="rect">
              <a:avLst/>
            </a:prstGeom>
            <a:noFill/>
          </p:spPr>
          <p:txBody>
            <a:bodyPr wrap="none" rtlCol="0">
              <a:spAutoFit/>
            </a:bodyPr>
            <a:lstStyle/>
            <a:p>
              <a:pPr>
                <a:defRPr/>
              </a:pPr>
              <a:r>
                <a:rPr lang="fr-FR" sz="700" dirty="0">
                  <a:solidFill>
                    <a:prstClr val="black">
                      <a:lumMod val="65000"/>
                      <a:lumOff val="35000"/>
                    </a:prstClr>
                  </a:solidFill>
                  <a:latin typeface="Arial" panose="020B0604020202020204" pitchFamily="34" charset="0"/>
                  <a:cs typeface="Arial" panose="020B0604020202020204" pitchFamily="34" charset="0"/>
                </a:rPr>
                <a:t>0,9</a:t>
              </a:r>
            </a:p>
          </p:txBody>
        </p:sp>
        <p:sp>
          <p:nvSpPr>
            <p:cNvPr id="19" name="ZoneTexte 18">
              <a:extLst>
                <a:ext uri="{FF2B5EF4-FFF2-40B4-BE49-F238E27FC236}">
                  <a16:creationId xmlns:a16="http://schemas.microsoft.com/office/drawing/2014/main" id="{CC4EC072-50CA-4C2F-9D62-4AD4043245EB}"/>
                </a:ext>
              </a:extLst>
            </p:cNvPr>
            <p:cNvSpPr txBox="1"/>
            <p:nvPr/>
          </p:nvSpPr>
          <p:spPr>
            <a:xfrm>
              <a:off x="2876048" y="1740302"/>
              <a:ext cx="478990" cy="229081"/>
            </a:xfrm>
            <a:prstGeom prst="rect">
              <a:avLst/>
            </a:prstGeom>
            <a:noFill/>
          </p:spPr>
          <p:txBody>
            <a:bodyPr wrap="none" rtlCol="0">
              <a:spAutoFit/>
            </a:bodyPr>
            <a:lstStyle/>
            <a:p>
              <a:pPr>
                <a:defRPr/>
              </a:pPr>
              <a:r>
                <a:rPr lang="fr-FR" sz="700">
                  <a:solidFill>
                    <a:prstClr val="black">
                      <a:lumMod val="65000"/>
                      <a:lumOff val="35000"/>
                    </a:prstClr>
                  </a:solidFill>
                  <a:latin typeface="Arial" panose="020B0604020202020204" pitchFamily="34" charset="0"/>
                  <a:cs typeface="Arial" panose="020B0604020202020204" pitchFamily="34" charset="0"/>
                </a:rPr>
                <a:t>0,8</a:t>
              </a:r>
            </a:p>
          </p:txBody>
        </p:sp>
        <p:sp>
          <p:nvSpPr>
            <p:cNvPr id="20" name="ZoneTexte 19">
              <a:extLst>
                <a:ext uri="{FF2B5EF4-FFF2-40B4-BE49-F238E27FC236}">
                  <a16:creationId xmlns:a16="http://schemas.microsoft.com/office/drawing/2014/main" id="{3F03249D-F9E1-459F-9F7F-8E4BF6522FCB}"/>
                </a:ext>
              </a:extLst>
            </p:cNvPr>
            <p:cNvSpPr txBox="1"/>
            <p:nvPr/>
          </p:nvSpPr>
          <p:spPr>
            <a:xfrm>
              <a:off x="2876048" y="1955849"/>
              <a:ext cx="478990" cy="229081"/>
            </a:xfrm>
            <a:prstGeom prst="rect">
              <a:avLst/>
            </a:prstGeom>
            <a:noFill/>
          </p:spPr>
          <p:txBody>
            <a:bodyPr wrap="none" rtlCol="0">
              <a:spAutoFit/>
            </a:bodyPr>
            <a:lstStyle/>
            <a:p>
              <a:pPr>
                <a:defRPr/>
              </a:pPr>
              <a:r>
                <a:rPr lang="fr-FR" sz="700">
                  <a:solidFill>
                    <a:prstClr val="black">
                      <a:lumMod val="65000"/>
                      <a:lumOff val="35000"/>
                    </a:prstClr>
                  </a:solidFill>
                  <a:latin typeface="Arial" panose="020B0604020202020204" pitchFamily="34" charset="0"/>
                  <a:cs typeface="Arial" panose="020B0604020202020204" pitchFamily="34" charset="0"/>
                </a:rPr>
                <a:t>0,7</a:t>
              </a:r>
            </a:p>
          </p:txBody>
        </p:sp>
        <p:sp>
          <p:nvSpPr>
            <p:cNvPr id="21" name="ZoneTexte 20">
              <a:extLst>
                <a:ext uri="{FF2B5EF4-FFF2-40B4-BE49-F238E27FC236}">
                  <a16:creationId xmlns:a16="http://schemas.microsoft.com/office/drawing/2014/main" id="{3D57191A-52D9-48D9-A6C5-8458DF119A89}"/>
                </a:ext>
              </a:extLst>
            </p:cNvPr>
            <p:cNvSpPr txBox="1"/>
            <p:nvPr/>
          </p:nvSpPr>
          <p:spPr>
            <a:xfrm>
              <a:off x="2876048" y="2171396"/>
              <a:ext cx="478990" cy="229081"/>
            </a:xfrm>
            <a:prstGeom prst="rect">
              <a:avLst/>
            </a:prstGeom>
            <a:noFill/>
          </p:spPr>
          <p:txBody>
            <a:bodyPr wrap="none" rtlCol="0">
              <a:spAutoFit/>
            </a:bodyPr>
            <a:lstStyle/>
            <a:p>
              <a:pPr>
                <a:defRPr/>
              </a:pPr>
              <a:r>
                <a:rPr lang="fr-FR" sz="700">
                  <a:solidFill>
                    <a:prstClr val="black">
                      <a:lumMod val="65000"/>
                      <a:lumOff val="35000"/>
                    </a:prstClr>
                  </a:solidFill>
                  <a:latin typeface="Arial" panose="020B0604020202020204" pitchFamily="34" charset="0"/>
                  <a:cs typeface="Arial" panose="020B0604020202020204" pitchFamily="34" charset="0"/>
                </a:rPr>
                <a:t>0,6</a:t>
              </a:r>
            </a:p>
          </p:txBody>
        </p:sp>
        <p:sp>
          <p:nvSpPr>
            <p:cNvPr id="22" name="ZoneTexte 21">
              <a:extLst>
                <a:ext uri="{FF2B5EF4-FFF2-40B4-BE49-F238E27FC236}">
                  <a16:creationId xmlns:a16="http://schemas.microsoft.com/office/drawing/2014/main" id="{2823025F-B1A6-4D1E-9393-A89C5C5F967D}"/>
                </a:ext>
              </a:extLst>
            </p:cNvPr>
            <p:cNvSpPr txBox="1"/>
            <p:nvPr/>
          </p:nvSpPr>
          <p:spPr>
            <a:xfrm>
              <a:off x="2876048" y="2386944"/>
              <a:ext cx="478990" cy="229081"/>
            </a:xfrm>
            <a:prstGeom prst="rect">
              <a:avLst/>
            </a:prstGeom>
            <a:noFill/>
          </p:spPr>
          <p:txBody>
            <a:bodyPr wrap="none" rtlCol="0">
              <a:spAutoFit/>
            </a:bodyPr>
            <a:lstStyle/>
            <a:p>
              <a:pPr>
                <a:defRPr/>
              </a:pPr>
              <a:r>
                <a:rPr lang="fr-FR" sz="700">
                  <a:solidFill>
                    <a:prstClr val="black">
                      <a:lumMod val="65000"/>
                      <a:lumOff val="35000"/>
                    </a:prstClr>
                  </a:solidFill>
                  <a:latin typeface="Arial" panose="020B0604020202020204" pitchFamily="34" charset="0"/>
                  <a:cs typeface="Arial" panose="020B0604020202020204" pitchFamily="34" charset="0"/>
                </a:rPr>
                <a:t>0,5</a:t>
              </a:r>
            </a:p>
          </p:txBody>
        </p:sp>
        <p:sp>
          <p:nvSpPr>
            <p:cNvPr id="23" name="ZoneTexte 22">
              <a:extLst>
                <a:ext uri="{FF2B5EF4-FFF2-40B4-BE49-F238E27FC236}">
                  <a16:creationId xmlns:a16="http://schemas.microsoft.com/office/drawing/2014/main" id="{BC4D05F4-0811-4E51-9BDC-E6E6EFCBF152}"/>
                </a:ext>
              </a:extLst>
            </p:cNvPr>
            <p:cNvSpPr txBox="1"/>
            <p:nvPr/>
          </p:nvSpPr>
          <p:spPr>
            <a:xfrm>
              <a:off x="2876048" y="2602492"/>
              <a:ext cx="478990" cy="229081"/>
            </a:xfrm>
            <a:prstGeom prst="rect">
              <a:avLst/>
            </a:prstGeom>
            <a:noFill/>
          </p:spPr>
          <p:txBody>
            <a:bodyPr wrap="none" rtlCol="0">
              <a:spAutoFit/>
            </a:bodyPr>
            <a:lstStyle/>
            <a:p>
              <a:pPr>
                <a:defRPr/>
              </a:pPr>
              <a:r>
                <a:rPr lang="fr-FR" sz="700">
                  <a:solidFill>
                    <a:prstClr val="black">
                      <a:lumMod val="65000"/>
                      <a:lumOff val="35000"/>
                    </a:prstClr>
                  </a:solidFill>
                  <a:latin typeface="Arial" panose="020B0604020202020204" pitchFamily="34" charset="0"/>
                  <a:cs typeface="Arial" panose="020B0604020202020204" pitchFamily="34" charset="0"/>
                </a:rPr>
                <a:t>0,4</a:t>
              </a:r>
            </a:p>
          </p:txBody>
        </p:sp>
        <p:sp>
          <p:nvSpPr>
            <p:cNvPr id="24" name="ZoneTexte 23">
              <a:extLst>
                <a:ext uri="{FF2B5EF4-FFF2-40B4-BE49-F238E27FC236}">
                  <a16:creationId xmlns:a16="http://schemas.microsoft.com/office/drawing/2014/main" id="{359AA8D0-0E95-4882-BB38-A2E739EE2D96}"/>
                </a:ext>
              </a:extLst>
            </p:cNvPr>
            <p:cNvSpPr txBox="1"/>
            <p:nvPr/>
          </p:nvSpPr>
          <p:spPr>
            <a:xfrm>
              <a:off x="2876048" y="2818040"/>
              <a:ext cx="478990" cy="229081"/>
            </a:xfrm>
            <a:prstGeom prst="rect">
              <a:avLst/>
            </a:prstGeom>
            <a:noFill/>
          </p:spPr>
          <p:txBody>
            <a:bodyPr wrap="none" rtlCol="0">
              <a:spAutoFit/>
            </a:bodyPr>
            <a:lstStyle/>
            <a:p>
              <a:pPr>
                <a:defRPr/>
              </a:pPr>
              <a:r>
                <a:rPr lang="fr-FR" sz="700">
                  <a:solidFill>
                    <a:prstClr val="black">
                      <a:lumMod val="65000"/>
                      <a:lumOff val="35000"/>
                    </a:prstClr>
                  </a:solidFill>
                  <a:latin typeface="Arial" panose="020B0604020202020204" pitchFamily="34" charset="0"/>
                  <a:cs typeface="Arial" panose="020B0604020202020204" pitchFamily="34" charset="0"/>
                </a:rPr>
                <a:t>0,3</a:t>
              </a:r>
            </a:p>
          </p:txBody>
        </p:sp>
        <p:sp>
          <p:nvSpPr>
            <p:cNvPr id="25" name="ZoneTexte 24">
              <a:extLst>
                <a:ext uri="{FF2B5EF4-FFF2-40B4-BE49-F238E27FC236}">
                  <a16:creationId xmlns:a16="http://schemas.microsoft.com/office/drawing/2014/main" id="{EA135DD8-4478-47B3-800C-BCC25F848CE1}"/>
                </a:ext>
              </a:extLst>
            </p:cNvPr>
            <p:cNvSpPr txBox="1"/>
            <p:nvPr/>
          </p:nvSpPr>
          <p:spPr>
            <a:xfrm>
              <a:off x="2876048" y="3033587"/>
              <a:ext cx="478990" cy="229081"/>
            </a:xfrm>
            <a:prstGeom prst="rect">
              <a:avLst/>
            </a:prstGeom>
            <a:noFill/>
          </p:spPr>
          <p:txBody>
            <a:bodyPr wrap="none" rtlCol="0">
              <a:spAutoFit/>
            </a:bodyPr>
            <a:lstStyle/>
            <a:p>
              <a:pPr>
                <a:defRPr/>
              </a:pPr>
              <a:r>
                <a:rPr lang="fr-FR" sz="700">
                  <a:solidFill>
                    <a:prstClr val="black">
                      <a:lumMod val="65000"/>
                      <a:lumOff val="35000"/>
                    </a:prstClr>
                  </a:solidFill>
                  <a:latin typeface="Arial" panose="020B0604020202020204" pitchFamily="34" charset="0"/>
                  <a:cs typeface="Arial" panose="020B0604020202020204" pitchFamily="34" charset="0"/>
                </a:rPr>
                <a:t>0,2</a:t>
              </a:r>
            </a:p>
          </p:txBody>
        </p:sp>
        <p:sp>
          <p:nvSpPr>
            <p:cNvPr id="26" name="ZoneTexte 25">
              <a:extLst>
                <a:ext uri="{FF2B5EF4-FFF2-40B4-BE49-F238E27FC236}">
                  <a16:creationId xmlns:a16="http://schemas.microsoft.com/office/drawing/2014/main" id="{4EF7E14E-EE0E-42E1-9276-B589F4717E83}"/>
                </a:ext>
              </a:extLst>
            </p:cNvPr>
            <p:cNvSpPr txBox="1"/>
            <p:nvPr/>
          </p:nvSpPr>
          <p:spPr>
            <a:xfrm>
              <a:off x="2876048" y="3249136"/>
              <a:ext cx="478990" cy="229081"/>
            </a:xfrm>
            <a:prstGeom prst="rect">
              <a:avLst/>
            </a:prstGeom>
            <a:noFill/>
          </p:spPr>
          <p:txBody>
            <a:bodyPr wrap="none" rtlCol="0">
              <a:spAutoFit/>
            </a:bodyPr>
            <a:lstStyle/>
            <a:p>
              <a:pPr>
                <a:defRPr/>
              </a:pPr>
              <a:r>
                <a:rPr lang="fr-FR" sz="700">
                  <a:solidFill>
                    <a:prstClr val="black">
                      <a:lumMod val="65000"/>
                      <a:lumOff val="35000"/>
                    </a:prstClr>
                  </a:solidFill>
                  <a:latin typeface="Arial" panose="020B0604020202020204" pitchFamily="34" charset="0"/>
                  <a:cs typeface="Arial" panose="020B0604020202020204" pitchFamily="34" charset="0"/>
                </a:rPr>
                <a:t>0,1</a:t>
              </a:r>
            </a:p>
          </p:txBody>
        </p:sp>
        <p:sp>
          <p:nvSpPr>
            <p:cNvPr id="27" name="ZoneTexte 26">
              <a:extLst>
                <a:ext uri="{FF2B5EF4-FFF2-40B4-BE49-F238E27FC236}">
                  <a16:creationId xmlns:a16="http://schemas.microsoft.com/office/drawing/2014/main" id="{340AB596-BBFE-4543-9A63-B4E6D2D301B8}"/>
                </a:ext>
              </a:extLst>
            </p:cNvPr>
            <p:cNvSpPr txBox="1"/>
            <p:nvPr/>
          </p:nvSpPr>
          <p:spPr>
            <a:xfrm>
              <a:off x="2876048" y="3464680"/>
              <a:ext cx="478990" cy="229081"/>
            </a:xfrm>
            <a:prstGeom prst="rect">
              <a:avLst/>
            </a:prstGeom>
            <a:noFill/>
          </p:spPr>
          <p:txBody>
            <a:bodyPr wrap="none" rtlCol="0">
              <a:spAutoFit/>
            </a:bodyPr>
            <a:lstStyle/>
            <a:p>
              <a:pPr>
                <a:defRPr/>
              </a:pPr>
              <a:r>
                <a:rPr lang="fr-FR" sz="700">
                  <a:solidFill>
                    <a:prstClr val="black">
                      <a:lumMod val="65000"/>
                      <a:lumOff val="35000"/>
                    </a:prstClr>
                  </a:solidFill>
                  <a:latin typeface="Arial" panose="020B0604020202020204" pitchFamily="34" charset="0"/>
                  <a:cs typeface="Arial" panose="020B0604020202020204" pitchFamily="34" charset="0"/>
                </a:rPr>
                <a:t>0,0</a:t>
              </a:r>
            </a:p>
          </p:txBody>
        </p:sp>
        <p:sp>
          <p:nvSpPr>
            <p:cNvPr id="28" name="ZoneTexte 27">
              <a:extLst>
                <a:ext uri="{FF2B5EF4-FFF2-40B4-BE49-F238E27FC236}">
                  <a16:creationId xmlns:a16="http://schemas.microsoft.com/office/drawing/2014/main" id="{653BCECF-67FD-44CC-865F-B0ACD603DFA9}"/>
                </a:ext>
              </a:extLst>
            </p:cNvPr>
            <p:cNvSpPr txBox="1"/>
            <p:nvPr/>
          </p:nvSpPr>
          <p:spPr>
            <a:xfrm>
              <a:off x="3139547" y="3580610"/>
              <a:ext cx="362467" cy="229081"/>
            </a:xfrm>
            <a:prstGeom prst="rect">
              <a:avLst/>
            </a:prstGeom>
            <a:noFill/>
          </p:spPr>
          <p:txBody>
            <a:bodyPr wrap="none" rtlCol="0">
              <a:spAutoFit/>
            </a:bodyPr>
            <a:lstStyle/>
            <a:p>
              <a:pPr algn="ctr">
                <a:defRPr/>
              </a:pPr>
              <a:r>
                <a:rPr lang="fr-FR" sz="700">
                  <a:solidFill>
                    <a:prstClr val="black">
                      <a:lumMod val="65000"/>
                      <a:lumOff val="35000"/>
                    </a:prstClr>
                  </a:solidFill>
                  <a:latin typeface="Arial" panose="020B0604020202020204" pitchFamily="34" charset="0"/>
                  <a:cs typeface="Arial" panose="020B0604020202020204" pitchFamily="34" charset="0"/>
                </a:rPr>
                <a:t>0</a:t>
              </a:r>
            </a:p>
          </p:txBody>
        </p:sp>
        <p:sp>
          <p:nvSpPr>
            <p:cNvPr id="29" name="ZoneTexte 28">
              <a:extLst>
                <a:ext uri="{FF2B5EF4-FFF2-40B4-BE49-F238E27FC236}">
                  <a16:creationId xmlns:a16="http://schemas.microsoft.com/office/drawing/2014/main" id="{377559ED-9ED4-42E7-8573-35141562E0AC}"/>
                </a:ext>
              </a:extLst>
            </p:cNvPr>
            <p:cNvSpPr txBox="1"/>
            <p:nvPr/>
          </p:nvSpPr>
          <p:spPr>
            <a:xfrm>
              <a:off x="3531036" y="3580610"/>
              <a:ext cx="362467" cy="229081"/>
            </a:xfrm>
            <a:prstGeom prst="rect">
              <a:avLst/>
            </a:prstGeom>
            <a:noFill/>
          </p:spPr>
          <p:txBody>
            <a:bodyPr wrap="none" rtlCol="0">
              <a:spAutoFit/>
            </a:bodyPr>
            <a:lstStyle/>
            <a:p>
              <a:pPr algn="ctr">
                <a:defRPr/>
              </a:pPr>
              <a:r>
                <a:rPr lang="fr-FR" sz="700">
                  <a:solidFill>
                    <a:prstClr val="black">
                      <a:lumMod val="65000"/>
                      <a:lumOff val="35000"/>
                    </a:prstClr>
                  </a:solidFill>
                  <a:latin typeface="Arial" panose="020B0604020202020204" pitchFamily="34" charset="0"/>
                  <a:cs typeface="Arial" panose="020B0604020202020204" pitchFamily="34" charset="0"/>
                </a:rPr>
                <a:t>1</a:t>
              </a:r>
            </a:p>
          </p:txBody>
        </p:sp>
        <p:sp>
          <p:nvSpPr>
            <p:cNvPr id="30" name="ZoneTexte 29">
              <a:extLst>
                <a:ext uri="{FF2B5EF4-FFF2-40B4-BE49-F238E27FC236}">
                  <a16:creationId xmlns:a16="http://schemas.microsoft.com/office/drawing/2014/main" id="{0A07A9B1-A0DD-4713-8529-30E71D766E67}"/>
                </a:ext>
              </a:extLst>
            </p:cNvPr>
            <p:cNvSpPr txBox="1"/>
            <p:nvPr/>
          </p:nvSpPr>
          <p:spPr>
            <a:xfrm>
              <a:off x="3922526" y="3580610"/>
              <a:ext cx="362467" cy="229081"/>
            </a:xfrm>
            <a:prstGeom prst="rect">
              <a:avLst/>
            </a:prstGeom>
            <a:noFill/>
          </p:spPr>
          <p:txBody>
            <a:bodyPr wrap="none" rtlCol="0">
              <a:spAutoFit/>
            </a:bodyPr>
            <a:lstStyle/>
            <a:p>
              <a:pPr algn="ctr">
                <a:defRPr/>
              </a:pPr>
              <a:r>
                <a:rPr lang="fr-FR" sz="700">
                  <a:solidFill>
                    <a:prstClr val="black">
                      <a:lumMod val="65000"/>
                      <a:lumOff val="35000"/>
                    </a:prstClr>
                  </a:solidFill>
                  <a:latin typeface="Arial" panose="020B0604020202020204" pitchFamily="34" charset="0"/>
                  <a:cs typeface="Arial" panose="020B0604020202020204" pitchFamily="34" charset="0"/>
                </a:rPr>
                <a:t>2</a:t>
              </a:r>
            </a:p>
          </p:txBody>
        </p:sp>
        <p:sp>
          <p:nvSpPr>
            <p:cNvPr id="31" name="ZoneTexte 30">
              <a:extLst>
                <a:ext uri="{FF2B5EF4-FFF2-40B4-BE49-F238E27FC236}">
                  <a16:creationId xmlns:a16="http://schemas.microsoft.com/office/drawing/2014/main" id="{3FCCACC7-AE8C-43CA-B8B7-35E943E3E7B9}"/>
                </a:ext>
              </a:extLst>
            </p:cNvPr>
            <p:cNvSpPr txBox="1"/>
            <p:nvPr/>
          </p:nvSpPr>
          <p:spPr>
            <a:xfrm>
              <a:off x="4314017" y="3580610"/>
              <a:ext cx="362467" cy="229081"/>
            </a:xfrm>
            <a:prstGeom prst="rect">
              <a:avLst/>
            </a:prstGeom>
            <a:noFill/>
          </p:spPr>
          <p:txBody>
            <a:bodyPr wrap="none" rtlCol="0">
              <a:spAutoFit/>
            </a:bodyPr>
            <a:lstStyle/>
            <a:p>
              <a:pPr algn="ctr">
                <a:defRPr/>
              </a:pPr>
              <a:r>
                <a:rPr lang="fr-FR" sz="700">
                  <a:solidFill>
                    <a:prstClr val="black">
                      <a:lumMod val="65000"/>
                      <a:lumOff val="35000"/>
                    </a:prstClr>
                  </a:solidFill>
                  <a:latin typeface="Arial" panose="020B0604020202020204" pitchFamily="34" charset="0"/>
                  <a:cs typeface="Arial" panose="020B0604020202020204" pitchFamily="34" charset="0"/>
                </a:rPr>
                <a:t>3</a:t>
              </a:r>
            </a:p>
          </p:txBody>
        </p:sp>
        <p:sp>
          <p:nvSpPr>
            <p:cNvPr id="32" name="ZoneTexte 31">
              <a:extLst>
                <a:ext uri="{FF2B5EF4-FFF2-40B4-BE49-F238E27FC236}">
                  <a16:creationId xmlns:a16="http://schemas.microsoft.com/office/drawing/2014/main" id="{034119A8-A880-410A-8506-20D5A3C5E39B}"/>
                </a:ext>
              </a:extLst>
            </p:cNvPr>
            <p:cNvSpPr txBox="1"/>
            <p:nvPr/>
          </p:nvSpPr>
          <p:spPr>
            <a:xfrm>
              <a:off x="4705507" y="3580610"/>
              <a:ext cx="362467" cy="229081"/>
            </a:xfrm>
            <a:prstGeom prst="rect">
              <a:avLst/>
            </a:prstGeom>
            <a:noFill/>
          </p:spPr>
          <p:txBody>
            <a:bodyPr wrap="none" rtlCol="0">
              <a:spAutoFit/>
            </a:bodyPr>
            <a:lstStyle/>
            <a:p>
              <a:pPr algn="ctr">
                <a:defRPr/>
              </a:pPr>
              <a:r>
                <a:rPr lang="fr-FR" sz="700" dirty="0">
                  <a:solidFill>
                    <a:prstClr val="black">
                      <a:lumMod val="65000"/>
                      <a:lumOff val="35000"/>
                    </a:prstClr>
                  </a:solidFill>
                  <a:latin typeface="Arial" panose="020B0604020202020204" pitchFamily="34" charset="0"/>
                  <a:cs typeface="Arial" panose="020B0604020202020204" pitchFamily="34" charset="0"/>
                </a:rPr>
                <a:t>4</a:t>
              </a:r>
            </a:p>
          </p:txBody>
        </p:sp>
        <p:sp>
          <p:nvSpPr>
            <p:cNvPr id="33" name="ZoneTexte 32">
              <a:extLst>
                <a:ext uri="{FF2B5EF4-FFF2-40B4-BE49-F238E27FC236}">
                  <a16:creationId xmlns:a16="http://schemas.microsoft.com/office/drawing/2014/main" id="{B7D1FE43-EF11-4E37-9187-D9AB04A04D32}"/>
                </a:ext>
              </a:extLst>
            </p:cNvPr>
            <p:cNvSpPr txBox="1"/>
            <p:nvPr/>
          </p:nvSpPr>
          <p:spPr>
            <a:xfrm>
              <a:off x="5096998" y="3580610"/>
              <a:ext cx="362467" cy="229081"/>
            </a:xfrm>
            <a:prstGeom prst="rect">
              <a:avLst/>
            </a:prstGeom>
            <a:noFill/>
          </p:spPr>
          <p:txBody>
            <a:bodyPr wrap="none" rtlCol="0">
              <a:spAutoFit/>
            </a:bodyPr>
            <a:lstStyle/>
            <a:p>
              <a:pPr algn="ctr">
                <a:defRPr/>
              </a:pPr>
              <a:r>
                <a:rPr lang="fr-FR" sz="700">
                  <a:solidFill>
                    <a:prstClr val="black">
                      <a:lumMod val="65000"/>
                      <a:lumOff val="35000"/>
                    </a:prstClr>
                  </a:solidFill>
                  <a:latin typeface="Arial" panose="020B0604020202020204" pitchFamily="34" charset="0"/>
                  <a:cs typeface="Arial" panose="020B0604020202020204" pitchFamily="34" charset="0"/>
                </a:rPr>
                <a:t>5</a:t>
              </a:r>
            </a:p>
          </p:txBody>
        </p:sp>
        <p:sp>
          <p:nvSpPr>
            <p:cNvPr id="34" name="ZoneTexte 33">
              <a:extLst>
                <a:ext uri="{FF2B5EF4-FFF2-40B4-BE49-F238E27FC236}">
                  <a16:creationId xmlns:a16="http://schemas.microsoft.com/office/drawing/2014/main" id="{FE535ACC-62AD-4DCC-94C2-BB64CDD29814}"/>
                </a:ext>
              </a:extLst>
            </p:cNvPr>
            <p:cNvSpPr txBox="1"/>
            <p:nvPr/>
          </p:nvSpPr>
          <p:spPr>
            <a:xfrm>
              <a:off x="5488487" y="3580610"/>
              <a:ext cx="362467" cy="229081"/>
            </a:xfrm>
            <a:prstGeom prst="rect">
              <a:avLst/>
            </a:prstGeom>
            <a:noFill/>
          </p:spPr>
          <p:txBody>
            <a:bodyPr wrap="none" rtlCol="0">
              <a:spAutoFit/>
            </a:bodyPr>
            <a:lstStyle/>
            <a:p>
              <a:pPr algn="ctr">
                <a:defRPr/>
              </a:pPr>
              <a:r>
                <a:rPr lang="fr-FR" sz="700">
                  <a:solidFill>
                    <a:prstClr val="black">
                      <a:lumMod val="65000"/>
                      <a:lumOff val="35000"/>
                    </a:prstClr>
                  </a:solidFill>
                  <a:latin typeface="Arial" panose="020B0604020202020204" pitchFamily="34" charset="0"/>
                  <a:cs typeface="Arial" panose="020B0604020202020204" pitchFamily="34" charset="0"/>
                </a:rPr>
                <a:t>6</a:t>
              </a:r>
            </a:p>
          </p:txBody>
        </p:sp>
        <p:sp>
          <p:nvSpPr>
            <p:cNvPr id="35" name="ZoneTexte 34">
              <a:extLst>
                <a:ext uri="{FF2B5EF4-FFF2-40B4-BE49-F238E27FC236}">
                  <a16:creationId xmlns:a16="http://schemas.microsoft.com/office/drawing/2014/main" id="{7641E6A9-8B64-4B7B-BF34-2441C7B908B5}"/>
                </a:ext>
              </a:extLst>
            </p:cNvPr>
            <p:cNvSpPr txBox="1"/>
            <p:nvPr/>
          </p:nvSpPr>
          <p:spPr>
            <a:xfrm>
              <a:off x="5879978" y="3580610"/>
              <a:ext cx="362467" cy="229081"/>
            </a:xfrm>
            <a:prstGeom prst="rect">
              <a:avLst/>
            </a:prstGeom>
            <a:noFill/>
          </p:spPr>
          <p:txBody>
            <a:bodyPr wrap="none" rtlCol="0">
              <a:spAutoFit/>
            </a:bodyPr>
            <a:lstStyle/>
            <a:p>
              <a:pPr algn="ctr">
                <a:defRPr/>
              </a:pPr>
              <a:r>
                <a:rPr lang="fr-FR" sz="700">
                  <a:solidFill>
                    <a:prstClr val="black">
                      <a:lumMod val="65000"/>
                      <a:lumOff val="35000"/>
                    </a:prstClr>
                  </a:solidFill>
                  <a:latin typeface="Arial" panose="020B0604020202020204" pitchFamily="34" charset="0"/>
                  <a:cs typeface="Arial" panose="020B0604020202020204" pitchFamily="34" charset="0"/>
                </a:rPr>
                <a:t>7</a:t>
              </a:r>
            </a:p>
          </p:txBody>
        </p:sp>
        <p:sp>
          <p:nvSpPr>
            <p:cNvPr id="36" name="ZoneTexte 35">
              <a:extLst>
                <a:ext uri="{FF2B5EF4-FFF2-40B4-BE49-F238E27FC236}">
                  <a16:creationId xmlns:a16="http://schemas.microsoft.com/office/drawing/2014/main" id="{11286686-1FA3-4448-903A-5303DF527DAF}"/>
                </a:ext>
              </a:extLst>
            </p:cNvPr>
            <p:cNvSpPr txBox="1"/>
            <p:nvPr/>
          </p:nvSpPr>
          <p:spPr>
            <a:xfrm>
              <a:off x="6271468" y="3580610"/>
              <a:ext cx="362467" cy="229081"/>
            </a:xfrm>
            <a:prstGeom prst="rect">
              <a:avLst/>
            </a:prstGeom>
            <a:noFill/>
          </p:spPr>
          <p:txBody>
            <a:bodyPr wrap="none" rtlCol="0">
              <a:spAutoFit/>
            </a:bodyPr>
            <a:lstStyle/>
            <a:p>
              <a:pPr algn="ctr">
                <a:defRPr/>
              </a:pPr>
              <a:r>
                <a:rPr lang="fr-FR" sz="700">
                  <a:solidFill>
                    <a:prstClr val="black">
                      <a:lumMod val="65000"/>
                      <a:lumOff val="35000"/>
                    </a:prstClr>
                  </a:solidFill>
                  <a:latin typeface="Arial" panose="020B0604020202020204" pitchFamily="34" charset="0"/>
                  <a:cs typeface="Arial" panose="020B0604020202020204" pitchFamily="34" charset="0"/>
                </a:rPr>
                <a:t>8</a:t>
              </a:r>
            </a:p>
          </p:txBody>
        </p:sp>
        <p:sp>
          <p:nvSpPr>
            <p:cNvPr id="37" name="ZoneTexte 36">
              <a:extLst>
                <a:ext uri="{FF2B5EF4-FFF2-40B4-BE49-F238E27FC236}">
                  <a16:creationId xmlns:a16="http://schemas.microsoft.com/office/drawing/2014/main" id="{5EB5A54C-AFA9-4155-9D1E-9FF34B46D8AB}"/>
                </a:ext>
              </a:extLst>
            </p:cNvPr>
            <p:cNvSpPr txBox="1"/>
            <p:nvPr/>
          </p:nvSpPr>
          <p:spPr>
            <a:xfrm>
              <a:off x="6662957" y="3580610"/>
              <a:ext cx="362467" cy="229081"/>
            </a:xfrm>
            <a:prstGeom prst="rect">
              <a:avLst/>
            </a:prstGeom>
            <a:noFill/>
          </p:spPr>
          <p:txBody>
            <a:bodyPr wrap="none" rtlCol="0">
              <a:spAutoFit/>
            </a:bodyPr>
            <a:lstStyle/>
            <a:p>
              <a:pPr algn="ctr">
                <a:defRPr/>
              </a:pPr>
              <a:r>
                <a:rPr lang="fr-FR" sz="700">
                  <a:solidFill>
                    <a:prstClr val="black">
                      <a:lumMod val="65000"/>
                      <a:lumOff val="35000"/>
                    </a:prstClr>
                  </a:solidFill>
                  <a:latin typeface="Arial" panose="020B0604020202020204" pitchFamily="34" charset="0"/>
                  <a:cs typeface="Arial" panose="020B0604020202020204" pitchFamily="34" charset="0"/>
                </a:rPr>
                <a:t>9</a:t>
              </a:r>
            </a:p>
          </p:txBody>
        </p:sp>
        <p:sp>
          <p:nvSpPr>
            <p:cNvPr id="38" name="ZoneTexte 37">
              <a:extLst>
                <a:ext uri="{FF2B5EF4-FFF2-40B4-BE49-F238E27FC236}">
                  <a16:creationId xmlns:a16="http://schemas.microsoft.com/office/drawing/2014/main" id="{82CEAB51-77D1-4B5F-8A4E-8F810490BC05}"/>
                </a:ext>
              </a:extLst>
            </p:cNvPr>
            <p:cNvSpPr txBox="1"/>
            <p:nvPr/>
          </p:nvSpPr>
          <p:spPr>
            <a:xfrm>
              <a:off x="7050285" y="3580610"/>
              <a:ext cx="439322" cy="229081"/>
            </a:xfrm>
            <a:prstGeom prst="rect">
              <a:avLst/>
            </a:prstGeom>
            <a:noFill/>
          </p:spPr>
          <p:txBody>
            <a:bodyPr wrap="none" rtlCol="0">
              <a:spAutoFit/>
            </a:bodyPr>
            <a:lstStyle/>
            <a:p>
              <a:pPr algn="ctr">
                <a:defRPr/>
              </a:pPr>
              <a:r>
                <a:rPr lang="fr-FR" sz="700">
                  <a:solidFill>
                    <a:prstClr val="black">
                      <a:lumMod val="65000"/>
                      <a:lumOff val="35000"/>
                    </a:prstClr>
                  </a:solidFill>
                  <a:latin typeface="Arial" panose="020B0604020202020204" pitchFamily="34" charset="0"/>
                  <a:cs typeface="Arial" panose="020B0604020202020204" pitchFamily="34" charset="0"/>
                </a:rPr>
                <a:t>10</a:t>
              </a:r>
            </a:p>
          </p:txBody>
        </p:sp>
        <p:sp>
          <p:nvSpPr>
            <p:cNvPr id="39" name="ZoneTexte 38">
              <a:extLst>
                <a:ext uri="{FF2B5EF4-FFF2-40B4-BE49-F238E27FC236}">
                  <a16:creationId xmlns:a16="http://schemas.microsoft.com/office/drawing/2014/main" id="{58D98E94-85A3-40D3-B441-14C631BAA7F3}"/>
                </a:ext>
              </a:extLst>
            </p:cNvPr>
            <p:cNvSpPr txBox="1"/>
            <p:nvPr/>
          </p:nvSpPr>
          <p:spPr>
            <a:xfrm>
              <a:off x="7510302" y="3580610"/>
              <a:ext cx="439322" cy="229081"/>
            </a:xfrm>
            <a:prstGeom prst="rect">
              <a:avLst/>
            </a:prstGeom>
            <a:noFill/>
          </p:spPr>
          <p:txBody>
            <a:bodyPr wrap="none" rtlCol="0">
              <a:spAutoFit/>
            </a:bodyPr>
            <a:lstStyle/>
            <a:p>
              <a:pPr algn="ctr">
                <a:defRPr/>
              </a:pPr>
              <a:r>
                <a:rPr lang="fr-FR" sz="700">
                  <a:solidFill>
                    <a:prstClr val="black">
                      <a:lumMod val="65000"/>
                      <a:lumOff val="35000"/>
                    </a:prstClr>
                  </a:solidFill>
                  <a:latin typeface="Arial" panose="020B0604020202020204" pitchFamily="34" charset="0"/>
                  <a:cs typeface="Arial" panose="020B0604020202020204" pitchFamily="34" charset="0"/>
                </a:rPr>
                <a:t>11</a:t>
              </a:r>
            </a:p>
          </p:txBody>
        </p:sp>
        <p:sp>
          <p:nvSpPr>
            <p:cNvPr id="40" name="ZoneTexte 39">
              <a:extLst>
                <a:ext uri="{FF2B5EF4-FFF2-40B4-BE49-F238E27FC236}">
                  <a16:creationId xmlns:a16="http://schemas.microsoft.com/office/drawing/2014/main" id="{B1437E21-D4F6-48B0-88F9-2E4F7122A71D}"/>
                </a:ext>
              </a:extLst>
            </p:cNvPr>
            <p:cNvSpPr txBox="1"/>
            <p:nvPr/>
          </p:nvSpPr>
          <p:spPr>
            <a:xfrm>
              <a:off x="7970321" y="3580610"/>
              <a:ext cx="439322" cy="229081"/>
            </a:xfrm>
            <a:prstGeom prst="rect">
              <a:avLst/>
            </a:prstGeom>
            <a:noFill/>
          </p:spPr>
          <p:txBody>
            <a:bodyPr wrap="none" rtlCol="0">
              <a:spAutoFit/>
            </a:bodyPr>
            <a:lstStyle/>
            <a:p>
              <a:pPr algn="ctr">
                <a:defRPr/>
              </a:pPr>
              <a:r>
                <a:rPr lang="fr-FR" sz="700">
                  <a:solidFill>
                    <a:prstClr val="black">
                      <a:lumMod val="65000"/>
                      <a:lumOff val="35000"/>
                    </a:prstClr>
                  </a:solidFill>
                  <a:latin typeface="Arial" panose="020B0604020202020204" pitchFamily="34" charset="0"/>
                  <a:cs typeface="Arial" panose="020B0604020202020204" pitchFamily="34" charset="0"/>
                </a:rPr>
                <a:t>12</a:t>
              </a:r>
            </a:p>
          </p:txBody>
        </p:sp>
        <p:sp>
          <p:nvSpPr>
            <p:cNvPr id="41" name="ZoneTexte 40">
              <a:extLst>
                <a:ext uri="{FF2B5EF4-FFF2-40B4-BE49-F238E27FC236}">
                  <a16:creationId xmlns:a16="http://schemas.microsoft.com/office/drawing/2014/main" id="{F5ABD006-5512-4320-845A-98C8F13E3893}"/>
                </a:ext>
              </a:extLst>
            </p:cNvPr>
            <p:cNvSpPr txBox="1"/>
            <p:nvPr/>
          </p:nvSpPr>
          <p:spPr>
            <a:xfrm>
              <a:off x="8430340" y="3580610"/>
              <a:ext cx="439322" cy="229081"/>
            </a:xfrm>
            <a:prstGeom prst="rect">
              <a:avLst/>
            </a:prstGeom>
            <a:noFill/>
          </p:spPr>
          <p:txBody>
            <a:bodyPr wrap="none" rtlCol="0">
              <a:spAutoFit/>
            </a:bodyPr>
            <a:lstStyle/>
            <a:p>
              <a:pPr algn="ctr">
                <a:defRPr/>
              </a:pPr>
              <a:r>
                <a:rPr lang="fr-FR" sz="700">
                  <a:solidFill>
                    <a:prstClr val="black">
                      <a:lumMod val="65000"/>
                      <a:lumOff val="35000"/>
                    </a:prstClr>
                  </a:solidFill>
                  <a:latin typeface="Arial" panose="020B0604020202020204" pitchFamily="34" charset="0"/>
                  <a:cs typeface="Arial" panose="020B0604020202020204" pitchFamily="34" charset="0"/>
                </a:rPr>
                <a:t>13</a:t>
              </a:r>
            </a:p>
          </p:txBody>
        </p:sp>
        <p:sp>
          <p:nvSpPr>
            <p:cNvPr id="42" name="ZoneTexte 41">
              <a:extLst>
                <a:ext uri="{FF2B5EF4-FFF2-40B4-BE49-F238E27FC236}">
                  <a16:creationId xmlns:a16="http://schemas.microsoft.com/office/drawing/2014/main" id="{5381A1F1-8401-486F-8A5B-DB66F1C50D7F}"/>
                </a:ext>
              </a:extLst>
            </p:cNvPr>
            <p:cNvSpPr txBox="1"/>
            <p:nvPr/>
          </p:nvSpPr>
          <p:spPr>
            <a:xfrm rot="16200000">
              <a:off x="2233190" y="2333770"/>
              <a:ext cx="1131085" cy="309410"/>
            </a:xfrm>
            <a:prstGeom prst="rect">
              <a:avLst/>
            </a:prstGeom>
            <a:noFill/>
          </p:spPr>
          <p:txBody>
            <a:bodyPr wrap="none" rtlCol="0">
              <a:spAutoFit/>
            </a:bodyPr>
            <a:lstStyle/>
            <a:p>
              <a:pPr algn="ctr">
                <a:defRPr/>
              </a:pPr>
              <a:r>
                <a:rPr lang="fr-FR" sz="700" dirty="0">
                  <a:solidFill>
                    <a:prstClr val="black">
                      <a:lumMod val="65000"/>
                      <a:lumOff val="35000"/>
                    </a:prstClr>
                  </a:solidFill>
                  <a:latin typeface="Arial" panose="020B0604020202020204" pitchFamily="34" charset="0"/>
                  <a:cs typeface="Arial" panose="020B0604020202020204" pitchFamily="34" charset="0"/>
                </a:rPr>
                <a:t>Proportion de survie</a:t>
              </a:r>
            </a:p>
          </p:txBody>
        </p:sp>
        <p:sp>
          <p:nvSpPr>
            <p:cNvPr id="43" name="ZoneTexte 42">
              <a:extLst>
                <a:ext uri="{FF2B5EF4-FFF2-40B4-BE49-F238E27FC236}">
                  <a16:creationId xmlns:a16="http://schemas.microsoft.com/office/drawing/2014/main" id="{8175BE1B-0BC6-4F22-AF39-3EE7F8CF7A09}"/>
                </a:ext>
              </a:extLst>
            </p:cNvPr>
            <p:cNvSpPr txBox="1"/>
            <p:nvPr/>
          </p:nvSpPr>
          <p:spPr>
            <a:xfrm>
              <a:off x="6376851" y="2171397"/>
              <a:ext cx="1297141" cy="229081"/>
            </a:xfrm>
            <a:prstGeom prst="rect">
              <a:avLst/>
            </a:prstGeom>
            <a:noFill/>
          </p:spPr>
          <p:txBody>
            <a:bodyPr wrap="none" rtlCol="0">
              <a:spAutoFit/>
            </a:bodyPr>
            <a:lstStyle/>
            <a:p>
              <a:pPr algn="ctr">
                <a:defRPr/>
              </a:pPr>
              <a:r>
                <a:rPr lang="fr-FR" sz="700" b="1" dirty="0">
                  <a:solidFill>
                    <a:srgbClr val="C00000"/>
                  </a:solidFill>
                  <a:latin typeface="Arial" panose="020B0604020202020204" pitchFamily="34" charset="0"/>
                  <a:cs typeface="Arial" panose="020B0604020202020204" pitchFamily="34" charset="0"/>
                </a:rPr>
                <a:t>Chimiothérapie</a:t>
              </a:r>
            </a:p>
          </p:txBody>
        </p:sp>
        <p:sp>
          <p:nvSpPr>
            <p:cNvPr id="44" name="ZoneTexte 43">
              <a:extLst>
                <a:ext uri="{FF2B5EF4-FFF2-40B4-BE49-F238E27FC236}">
                  <a16:creationId xmlns:a16="http://schemas.microsoft.com/office/drawing/2014/main" id="{C0BC477C-571D-4B3F-AEDF-523328934670}"/>
                </a:ext>
              </a:extLst>
            </p:cNvPr>
            <p:cNvSpPr txBox="1"/>
            <p:nvPr/>
          </p:nvSpPr>
          <p:spPr>
            <a:xfrm>
              <a:off x="6357019" y="1867873"/>
              <a:ext cx="1336809" cy="229081"/>
            </a:xfrm>
            <a:prstGeom prst="rect">
              <a:avLst/>
            </a:prstGeom>
            <a:noFill/>
          </p:spPr>
          <p:txBody>
            <a:bodyPr wrap="none" rtlCol="0">
              <a:spAutoFit/>
            </a:bodyPr>
            <a:lstStyle/>
            <a:p>
              <a:pPr algn="ctr">
                <a:defRPr/>
              </a:pPr>
              <a:r>
                <a:rPr lang="fr-FR" sz="700" b="1" dirty="0">
                  <a:solidFill>
                    <a:schemeClr val="accent1"/>
                  </a:solidFill>
                  <a:latin typeface="Arial" panose="020B0604020202020204" pitchFamily="34" charset="0"/>
                  <a:cs typeface="Arial" panose="020B0604020202020204" pitchFamily="34" charset="0"/>
                </a:rPr>
                <a:t>Chirurgie seule </a:t>
              </a:r>
            </a:p>
          </p:txBody>
        </p:sp>
        <p:sp>
          <p:nvSpPr>
            <p:cNvPr id="45" name="ZoneTexte 44">
              <a:extLst>
                <a:ext uri="{FF2B5EF4-FFF2-40B4-BE49-F238E27FC236}">
                  <a16:creationId xmlns:a16="http://schemas.microsoft.com/office/drawing/2014/main" id="{28D35E26-A8EA-4757-944D-546778D959D8}"/>
                </a:ext>
              </a:extLst>
            </p:cNvPr>
            <p:cNvSpPr txBox="1"/>
            <p:nvPr/>
          </p:nvSpPr>
          <p:spPr>
            <a:xfrm>
              <a:off x="6229584" y="1425275"/>
              <a:ext cx="2226859" cy="229081"/>
            </a:xfrm>
            <a:prstGeom prst="rect">
              <a:avLst/>
            </a:prstGeom>
            <a:noFill/>
          </p:spPr>
          <p:txBody>
            <a:bodyPr wrap="none" rtlCol="0">
              <a:spAutoFit/>
            </a:bodyPr>
            <a:lstStyle/>
            <a:p>
              <a:pPr>
                <a:defRPr/>
              </a:pPr>
              <a:r>
                <a:rPr lang="fr-FR" sz="700" dirty="0">
                  <a:solidFill>
                    <a:prstClr val="black">
                      <a:lumMod val="65000"/>
                      <a:lumOff val="35000"/>
                    </a:prstClr>
                  </a:solidFill>
                  <a:latin typeface="Arial" panose="020B0604020202020204" pitchFamily="34" charset="0"/>
                  <a:cs typeface="Arial" panose="020B0604020202020204" pitchFamily="34" charset="0"/>
                </a:rPr>
                <a:t>HR (IC 95%) = 1,25 (0,78-2,00)</a:t>
              </a:r>
            </a:p>
          </p:txBody>
        </p:sp>
        <p:sp>
          <p:nvSpPr>
            <p:cNvPr id="46" name="Forme libre : forme 45">
              <a:extLst>
                <a:ext uri="{FF2B5EF4-FFF2-40B4-BE49-F238E27FC236}">
                  <a16:creationId xmlns:a16="http://schemas.microsoft.com/office/drawing/2014/main" id="{64B43B94-4CA1-4D10-8CA4-FBEC3A702453}"/>
                </a:ext>
              </a:extLst>
            </p:cNvPr>
            <p:cNvSpPr/>
            <p:nvPr/>
          </p:nvSpPr>
          <p:spPr>
            <a:xfrm>
              <a:off x="3327796" y="1433616"/>
              <a:ext cx="5086701" cy="870924"/>
            </a:xfrm>
            <a:custGeom>
              <a:avLst/>
              <a:gdLst>
                <a:gd name="connsiteX0" fmla="*/ 0 w 6782268"/>
                <a:gd name="connsiteY0" fmla="*/ 0 h 1161232"/>
                <a:gd name="connsiteX1" fmla="*/ 420736 w 6782268"/>
                <a:gd name="connsiteY1" fmla="*/ 28049 h 1161232"/>
                <a:gd name="connsiteX2" fmla="*/ 695617 w 6782268"/>
                <a:gd name="connsiteY2" fmla="*/ 72928 h 1161232"/>
                <a:gd name="connsiteX3" fmla="*/ 886351 w 6782268"/>
                <a:gd name="connsiteY3" fmla="*/ 106587 h 1161232"/>
                <a:gd name="connsiteX4" fmla="*/ 1093914 w 6782268"/>
                <a:gd name="connsiteY4" fmla="*/ 106587 h 1161232"/>
                <a:gd name="connsiteX5" fmla="*/ 1222940 w 6782268"/>
                <a:gd name="connsiteY5" fmla="*/ 185124 h 1161232"/>
                <a:gd name="connsiteX6" fmla="*/ 1497821 w 6782268"/>
                <a:gd name="connsiteY6" fmla="*/ 207563 h 1161232"/>
                <a:gd name="connsiteX7" fmla="*/ 1643676 w 6782268"/>
                <a:gd name="connsiteY7" fmla="*/ 241222 h 1161232"/>
                <a:gd name="connsiteX8" fmla="*/ 1722214 w 6782268"/>
                <a:gd name="connsiteY8" fmla="*/ 274881 h 1161232"/>
                <a:gd name="connsiteX9" fmla="*/ 1912947 w 6782268"/>
                <a:gd name="connsiteY9" fmla="*/ 274881 h 1161232"/>
                <a:gd name="connsiteX10" fmla="*/ 1912947 w 6782268"/>
                <a:gd name="connsiteY10" fmla="*/ 325370 h 1161232"/>
                <a:gd name="connsiteX11" fmla="*/ 2081242 w 6782268"/>
                <a:gd name="connsiteY11" fmla="*/ 325370 h 1161232"/>
                <a:gd name="connsiteX12" fmla="*/ 2081242 w 6782268"/>
                <a:gd name="connsiteY12" fmla="*/ 364638 h 1161232"/>
                <a:gd name="connsiteX13" fmla="*/ 2120510 w 6782268"/>
                <a:gd name="connsiteY13" fmla="*/ 364638 h 1161232"/>
                <a:gd name="connsiteX14" fmla="*/ 2120510 w 6782268"/>
                <a:gd name="connsiteY14" fmla="*/ 398297 h 1161232"/>
                <a:gd name="connsiteX15" fmla="*/ 2434660 w 6782268"/>
                <a:gd name="connsiteY15" fmla="*/ 398297 h 1161232"/>
                <a:gd name="connsiteX16" fmla="*/ 2462709 w 6782268"/>
                <a:gd name="connsiteY16" fmla="*/ 426346 h 1161232"/>
                <a:gd name="connsiteX17" fmla="*/ 2619784 w 6782268"/>
                <a:gd name="connsiteY17" fmla="*/ 426346 h 1161232"/>
                <a:gd name="connsiteX18" fmla="*/ 2619784 w 6782268"/>
                <a:gd name="connsiteY18" fmla="*/ 476835 h 1161232"/>
                <a:gd name="connsiteX19" fmla="*/ 2771249 w 6782268"/>
                <a:gd name="connsiteY19" fmla="*/ 476835 h 1161232"/>
                <a:gd name="connsiteX20" fmla="*/ 2771249 w 6782268"/>
                <a:gd name="connsiteY20" fmla="*/ 516103 h 1161232"/>
                <a:gd name="connsiteX21" fmla="*/ 2956373 w 6782268"/>
                <a:gd name="connsiteY21" fmla="*/ 516103 h 1161232"/>
                <a:gd name="connsiteX22" fmla="*/ 2956373 w 6782268"/>
                <a:gd name="connsiteY22" fmla="*/ 516103 h 1161232"/>
                <a:gd name="connsiteX23" fmla="*/ 2956373 w 6782268"/>
                <a:gd name="connsiteY23" fmla="*/ 549762 h 1161232"/>
                <a:gd name="connsiteX24" fmla="*/ 3029301 w 6782268"/>
                <a:gd name="connsiteY24" fmla="*/ 549762 h 1161232"/>
                <a:gd name="connsiteX25" fmla="*/ 3029301 w 6782268"/>
                <a:gd name="connsiteY25" fmla="*/ 600251 h 1161232"/>
                <a:gd name="connsiteX26" fmla="*/ 3074179 w 6782268"/>
                <a:gd name="connsiteY26" fmla="*/ 600251 h 1161232"/>
                <a:gd name="connsiteX27" fmla="*/ 3074179 w 6782268"/>
                <a:gd name="connsiteY27" fmla="*/ 622690 h 1161232"/>
                <a:gd name="connsiteX28" fmla="*/ 3231254 w 6782268"/>
                <a:gd name="connsiteY28" fmla="*/ 622690 h 1161232"/>
                <a:gd name="connsiteX29" fmla="*/ 3231254 w 6782268"/>
                <a:gd name="connsiteY29" fmla="*/ 667568 h 1161232"/>
                <a:gd name="connsiteX30" fmla="*/ 3820285 w 6782268"/>
                <a:gd name="connsiteY30" fmla="*/ 667568 h 1161232"/>
                <a:gd name="connsiteX31" fmla="*/ 3820285 w 6782268"/>
                <a:gd name="connsiteY31" fmla="*/ 802204 h 1161232"/>
                <a:gd name="connsiteX32" fmla="*/ 3977360 w 6782268"/>
                <a:gd name="connsiteY32" fmla="*/ 802204 h 1161232"/>
                <a:gd name="connsiteX33" fmla="*/ 3977360 w 6782268"/>
                <a:gd name="connsiteY33" fmla="*/ 847082 h 1161232"/>
                <a:gd name="connsiteX34" fmla="*/ 4089556 w 6782268"/>
                <a:gd name="connsiteY34" fmla="*/ 847082 h 1161232"/>
                <a:gd name="connsiteX35" fmla="*/ 4089556 w 6782268"/>
                <a:gd name="connsiteY35" fmla="*/ 953669 h 1161232"/>
                <a:gd name="connsiteX36" fmla="*/ 6204456 w 6782268"/>
                <a:gd name="connsiteY36" fmla="*/ 953669 h 1161232"/>
                <a:gd name="connsiteX37" fmla="*/ 6204456 w 6782268"/>
                <a:gd name="connsiteY37" fmla="*/ 1161232 h 1161232"/>
                <a:gd name="connsiteX38" fmla="*/ 6782268 w 6782268"/>
                <a:gd name="connsiteY38" fmla="*/ 1161232 h 1161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782268" h="1161232">
                  <a:moveTo>
                    <a:pt x="0" y="0"/>
                  </a:moveTo>
                  <a:lnTo>
                    <a:pt x="420736" y="28049"/>
                  </a:lnTo>
                  <a:lnTo>
                    <a:pt x="695617" y="72928"/>
                  </a:lnTo>
                  <a:lnTo>
                    <a:pt x="886351" y="106587"/>
                  </a:lnTo>
                  <a:lnTo>
                    <a:pt x="1093914" y="106587"/>
                  </a:lnTo>
                  <a:lnTo>
                    <a:pt x="1222940" y="185124"/>
                  </a:lnTo>
                  <a:lnTo>
                    <a:pt x="1497821" y="207563"/>
                  </a:lnTo>
                  <a:lnTo>
                    <a:pt x="1643676" y="241222"/>
                  </a:lnTo>
                  <a:lnTo>
                    <a:pt x="1722214" y="274881"/>
                  </a:lnTo>
                  <a:lnTo>
                    <a:pt x="1912947" y="274881"/>
                  </a:lnTo>
                  <a:lnTo>
                    <a:pt x="1912947" y="325370"/>
                  </a:lnTo>
                  <a:lnTo>
                    <a:pt x="2081242" y="325370"/>
                  </a:lnTo>
                  <a:lnTo>
                    <a:pt x="2081242" y="364638"/>
                  </a:lnTo>
                  <a:lnTo>
                    <a:pt x="2120510" y="364638"/>
                  </a:lnTo>
                  <a:lnTo>
                    <a:pt x="2120510" y="398297"/>
                  </a:lnTo>
                  <a:lnTo>
                    <a:pt x="2434660" y="398297"/>
                  </a:lnTo>
                  <a:lnTo>
                    <a:pt x="2462709" y="426346"/>
                  </a:lnTo>
                  <a:lnTo>
                    <a:pt x="2619784" y="426346"/>
                  </a:lnTo>
                  <a:lnTo>
                    <a:pt x="2619784" y="476835"/>
                  </a:lnTo>
                  <a:lnTo>
                    <a:pt x="2771249" y="476835"/>
                  </a:lnTo>
                  <a:lnTo>
                    <a:pt x="2771249" y="516103"/>
                  </a:lnTo>
                  <a:lnTo>
                    <a:pt x="2956373" y="516103"/>
                  </a:lnTo>
                  <a:lnTo>
                    <a:pt x="2956373" y="516103"/>
                  </a:lnTo>
                  <a:lnTo>
                    <a:pt x="2956373" y="549762"/>
                  </a:lnTo>
                  <a:lnTo>
                    <a:pt x="3029301" y="549762"/>
                  </a:lnTo>
                  <a:lnTo>
                    <a:pt x="3029301" y="600251"/>
                  </a:lnTo>
                  <a:lnTo>
                    <a:pt x="3074179" y="600251"/>
                  </a:lnTo>
                  <a:lnTo>
                    <a:pt x="3074179" y="622690"/>
                  </a:lnTo>
                  <a:lnTo>
                    <a:pt x="3231254" y="622690"/>
                  </a:lnTo>
                  <a:lnTo>
                    <a:pt x="3231254" y="667568"/>
                  </a:lnTo>
                  <a:lnTo>
                    <a:pt x="3820285" y="667568"/>
                  </a:lnTo>
                  <a:lnTo>
                    <a:pt x="3820285" y="802204"/>
                  </a:lnTo>
                  <a:lnTo>
                    <a:pt x="3977360" y="802204"/>
                  </a:lnTo>
                  <a:lnTo>
                    <a:pt x="3977360" y="847082"/>
                  </a:lnTo>
                  <a:lnTo>
                    <a:pt x="4089556" y="847082"/>
                  </a:lnTo>
                  <a:lnTo>
                    <a:pt x="4089556" y="953669"/>
                  </a:lnTo>
                  <a:lnTo>
                    <a:pt x="6204456" y="953669"/>
                  </a:lnTo>
                  <a:lnTo>
                    <a:pt x="6204456" y="1161232"/>
                  </a:lnTo>
                  <a:lnTo>
                    <a:pt x="6782268" y="1161232"/>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fr-FR" sz="700">
                <a:solidFill>
                  <a:prstClr val="white"/>
                </a:solidFill>
                <a:latin typeface="Arial" panose="020B0604020202020204" pitchFamily="34" charset="0"/>
                <a:cs typeface="Arial" panose="020B0604020202020204" pitchFamily="34" charset="0"/>
              </a:endParaRPr>
            </a:p>
          </p:txBody>
        </p:sp>
        <p:sp>
          <p:nvSpPr>
            <p:cNvPr id="47" name="Forme libre : forme 46">
              <a:extLst>
                <a:ext uri="{FF2B5EF4-FFF2-40B4-BE49-F238E27FC236}">
                  <a16:creationId xmlns:a16="http://schemas.microsoft.com/office/drawing/2014/main" id="{A3F81DAE-68D6-433A-B620-072ED12BAB9E}"/>
                </a:ext>
              </a:extLst>
            </p:cNvPr>
            <p:cNvSpPr/>
            <p:nvPr/>
          </p:nvSpPr>
          <p:spPr>
            <a:xfrm>
              <a:off x="3310967" y="1425202"/>
              <a:ext cx="5048834" cy="820436"/>
            </a:xfrm>
            <a:custGeom>
              <a:avLst/>
              <a:gdLst>
                <a:gd name="connsiteX0" fmla="*/ 0 w 6731779"/>
                <a:gd name="connsiteY0" fmla="*/ 0 h 1093914"/>
                <a:gd name="connsiteX1" fmla="*/ 67318 w 6731779"/>
                <a:gd name="connsiteY1" fmla="*/ 22439 h 1093914"/>
                <a:gd name="connsiteX2" fmla="*/ 471224 w 6731779"/>
                <a:gd name="connsiteY2" fmla="*/ 22439 h 1093914"/>
                <a:gd name="connsiteX3" fmla="*/ 656348 w 6731779"/>
                <a:gd name="connsiteY3" fmla="*/ 56098 h 1093914"/>
                <a:gd name="connsiteX4" fmla="*/ 908790 w 6731779"/>
                <a:gd name="connsiteY4" fmla="*/ 72927 h 1093914"/>
                <a:gd name="connsiteX5" fmla="*/ 1004157 w 6731779"/>
                <a:gd name="connsiteY5" fmla="*/ 162684 h 1093914"/>
                <a:gd name="connsiteX6" fmla="*/ 1127573 w 6731779"/>
                <a:gd name="connsiteY6" fmla="*/ 241222 h 1093914"/>
                <a:gd name="connsiteX7" fmla="*/ 1385624 w 6731779"/>
                <a:gd name="connsiteY7" fmla="*/ 258051 h 1093914"/>
                <a:gd name="connsiteX8" fmla="*/ 1492211 w 6731779"/>
                <a:gd name="connsiteY8" fmla="*/ 319759 h 1093914"/>
                <a:gd name="connsiteX9" fmla="*/ 1576358 w 6731779"/>
                <a:gd name="connsiteY9" fmla="*/ 319759 h 1093914"/>
                <a:gd name="connsiteX10" fmla="*/ 1581968 w 6731779"/>
                <a:gd name="connsiteY10" fmla="*/ 375857 h 1093914"/>
                <a:gd name="connsiteX11" fmla="*/ 1727823 w 6731779"/>
                <a:gd name="connsiteY11" fmla="*/ 375857 h 1093914"/>
                <a:gd name="connsiteX12" fmla="*/ 1873678 w 6731779"/>
                <a:gd name="connsiteY12" fmla="*/ 398297 h 1093914"/>
                <a:gd name="connsiteX13" fmla="*/ 1952216 w 6731779"/>
                <a:gd name="connsiteY13" fmla="*/ 431955 h 1093914"/>
                <a:gd name="connsiteX14" fmla="*/ 2092461 w 6731779"/>
                <a:gd name="connsiteY14" fmla="*/ 443175 h 1093914"/>
                <a:gd name="connsiteX15" fmla="*/ 2142949 w 6731779"/>
                <a:gd name="connsiteY15" fmla="*/ 504883 h 1093914"/>
                <a:gd name="connsiteX16" fmla="*/ 2187828 w 6731779"/>
                <a:gd name="connsiteY16" fmla="*/ 516103 h 1093914"/>
                <a:gd name="connsiteX17" fmla="*/ 2249536 w 6731779"/>
                <a:gd name="connsiteY17" fmla="*/ 617079 h 1093914"/>
                <a:gd name="connsiteX18" fmla="*/ 2350513 w 6731779"/>
                <a:gd name="connsiteY18" fmla="*/ 661958 h 1093914"/>
                <a:gd name="connsiteX19" fmla="*/ 2440270 w 6731779"/>
                <a:gd name="connsiteY19" fmla="*/ 690007 h 1093914"/>
                <a:gd name="connsiteX20" fmla="*/ 2513197 w 6731779"/>
                <a:gd name="connsiteY20" fmla="*/ 762935 h 1093914"/>
                <a:gd name="connsiteX21" fmla="*/ 2625394 w 6731779"/>
                <a:gd name="connsiteY21" fmla="*/ 762935 h 1093914"/>
                <a:gd name="connsiteX22" fmla="*/ 2631003 w 6731779"/>
                <a:gd name="connsiteY22" fmla="*/ 819033 h 1093914"/>
                <a:gd name="connsiteX23" fmla="*/ 3287352 w 6731779"/>
                <a:gd name="connsiteY23" fmla="*/ 819033 h 1093914"/>
                <a:gd name="connsiteX24" fmla="*/ 3287352 w 6731779"/>
                <a:gd name="connsiteY24" fmla="*/ 908790 h 1093914"/>
                <a:gd name="connsiteX25" fmla="*/ 3349060 w 6731779"/>
                <a:gd name="connsiteY25" fmla="*/ 908790 h 1093914"/>
                <a:gd name="connsiteX26" fmla="*/ 3349060 w 6731779"/>
                <a:gd name="connsiteY26" fmla="*/ 948059 h 1093914"/>
                <a:gd name="connsiteX27" fmla="*/ 3736137 w 6731779"/>
                <a:gd name="connsiteY27" fmla="*/ 948059 h 1093914"/>
                <a:gd name="connsiteX28" fmla="*/ 3736137 w 6731779"/>
                <a:gd name="connsiteY28" fmla="*/ 976108 h 1093914"/>
                <a:gd name="connsiteX29" fmla="*/ 5851038 w 6731779"/>
                <a:gd name="connsiteY29" fmla="*/ 976108 h 1093914"/>
                <a:gd name="connsiteX30" fmla="*/ 5851038 w 6731779"/>
                <a:gd name="connsiteY30" fmla="*/ 1093914 h 1093914"/>
                <a:gd name="connsiteX31" fmla="*/ 6731779 w 6731779"/>
                <a:gd name="connsiteY31" fmla="*/ 1093914 h 1093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731779" h="1093914">
                  <a:moveTo>
                    <a:pt x="0" y="0"/>
                  </a:moveTo>
                  <a:lnTo>
                    <a:pt x="67318" y="22439"/>
                  </a:lnTo>
                  <a:lnTo>
                    <a:pt x="471224" y="22439"/>
                  </a:lnTo>
                  <a:lnTo>
                    <a:pt x="656348" y="56098"/>
                  </a:lnTo>
                  <a:lnTo>
                    <a:pt x="908790" y="72927"/>
                  </a:lnTo>
                  <a:lnTo>
                    <a:pt x="1004157" y="162684"/>
                  </a:lnTo>
                  <a:lnTo>
                    <a:pt x="1127573" y="241222"/>
                  </a:lnTo>
                  <a:lnTo>
                    <a:pt x="1385624" y="258051"/>
                  </a:lnTo>
                  <a:lnTo>
                    <a:pt x="1492211" y="319759"/>
                  </a:lnTo>
                  <a:lnTo>
                    <a:pt x="1576358" y="319759"/>
                  </a:lnTo>
                  <a:lnTo>
                    <a:pt x="1581968" y="375857"/>
                  </a:lnTo>
                  <a:lnTo>
                    <a:pt x="1727823" y="375857"/>
                  </a:lnTo>
                  <a:lnTo>
                    <a:pt x="1873678" y="398297"/>
                  </a:lnTo>
                  <a:lnTo>
                    <a:pt x="1952216" y="431955"/>
                  </a:lnTo>
                  <a:lnTo>
                    <a:pt x="2092461" y="443175"/>
                  </a:lnTo>
                  <a:lnTo>
                    <a:pt x="2142949" y="504883"/>
                  </a:lnTo>
                  <a:lnTo>
                    <a:pt x="2187828" y="516103"/>
                  </a:lnTo>
                  <a:lnTo>
                    <a:pt x="2249536" y="617079"/>
                  </a:lnTo>
                  <a:lnTo>
                    <a:pt x="2350513" y="661958"/>
                  </a:lnTo>
                  <a:lnTo>
                    <a:pt x="2440270" y="690007"/>
                  </a:lnTo>
                  <a:lnTo>
                    <a:pt x="2513197" y="762935"/>
                  </a:lnTo>
                  <a:lnTo>
                    <a:pt x="2625394" y="762935"/>
                  </a:lnTo>
                  <a:lnTo>
                    <a:pt x="2631003" y="819033"/>
                  </a:lnTo>
                  <a:lnTo>
                    <a:pt x="3287352" y="819033"/>
                  </a:lnTo>
                  <a:lnTo>
                    <a:pt x="3287352" y="908790"/>
                  </a:lnTo>
                  <a:lnTo>
                    <a:pt x="3349060" y="908790"/>
                  </a:lnTo>
                  <a:lnTo>
                    <a:pt x="3349060" y="948059"/>
                  </a:lnTo>
                  <a:lnTo>
                    <a:pt x="3736137" y="948059"/>
                  </a:lnTo>
                  <a:lnTo>
                    <a:pt x="3736137" y="976108"/>
                  </a:lnTo>
                  <a:lnTo>
                    <a:pt x="5851038" y="976108"/>
                  </a:lnTo>
                  <a:lnTo>
                    <a:pt x="5851038" y="1093914"/>
                  </a:lnTo>
                  <a:lnTo>
                    <a:pt x="6731779" y="1093914"/>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fr-FR" sz="700">
                <a:solidFill>
                  <a:prstClr val="white"/>
                </a:solidFill>
                <a:latin typeface="Arial" panose="020B0604020202020204" pitchFamily="34" charset="0"/>
                <a:cs typeface="Arial" panose="020B0604020202020204" pitchFamily="34" charset="0"/>
              </a:endParaRPr>
            </a:p>
          </p:txBody>
        </p:sp>
        <p:sp>
          <p:nvSpPr>
            <p:cNvPr id="48" name="ZoneTexte 47">
              <a:extLst>
                <a:ext uri="{FF2B5EF4-FFF2-40B4-BE49-F238E27FC236}">
                  <a16:creationId xmlns:a16="http://schemas.microsoft.com/office/drawing/2014/main" id="{40B358E9-8A9E-446B-82F6-E640963FE52C}"/>
                </a:ext>
              </a:extLst>
            </p:cNvPr>
            <p:cNvSpPr txBox="1"/>
            <p:nvPr/>
          </p:nvSpPr>
          <p:spPr>
            <a:xfrm>
              <a:off x="4644304" y="3778050"/>
              <a:ext cx="2050830" cy="229081"/>
            </a:xfrm>
            <a:prstGeom prst="rect">
              <a:avLst/>
            </a:prstGeom>
            <a:noFill/>
          </p:spPr>
          <p:txBody>
            <a:bodyPr wrap="none" rtlCol="0">
              <a:spAutoFit/>
            </a:bodyPr>
            <a:lstStyle/>
            <a:p>
              <a:pPr algn="ctr">
                <a:defRPr/>
              </a:pPr>
              <a:r>
                <a:rPr lang="fr-FR" sz="700" dirty="0">
                  <a:solidFill>
                    <a:prstClr val="black">
                      <a:lumMod val="65000"/>
                      <a:lumOff val="35000"/>
                    </a:prstClr>
                  </a:solidFill>
                  <a:latin typeface="Arial" panose="020B0604020202020204" pitchFamily="34" charset="0"/>
                  <a:cs typeface="Arial" panose="020B0604020202020204" pitchFamily="34" charset="0"/>
                </a:rPr>
                <a:t>Années après randomisation</a:t>
              </a:r>
            </a:p>
          </p:txBody>
        </p:sp>
      </p:grpSp>
      <p:grpSp>
        <p:nvGrpSpPr>
          <p:cNvPr id="49" name="Groupe 48">
            <a:extLst>
              <a:ext uri="{FF2B5EF4-FFF2-40B4-BE49-F238E27FC236}">
                <a16:creationId xmlns:a16="http://schemas.microsoft.com/office/drawing/2014/main" id="{2E9239AF-F009-4E84-915E-74E90C740A7B}"/>
              </a:ext>
            </a:extLst>
          </p:cNvPr>
          <p:cNvGrpSpPr/>
          <p:nvPr/>
        </p:nvGrpSpPr>
        <p:grpSpPr>
          <a:xfrm>
            <a:off x="4615153" y="1246423"/>
            <a:ext cx="4074851" cy="2234532"/>
            <a:chOff x="2567393" y="1188520"/>
            <a:chExt cx="6302269" cy="2879442"/>
          </a:xfrm>
        </p:grpSpPr>
        <p:sp>
          <p:nvSpPr>
            <p:cNvPr id="50" name="Rectangle à coins arrondis 4">
              <a:extLst>
                <a:ext uri="{FF2B5EF4-FFF2-40B4-BE49-F238E27FC236}">
                  <a16:creationId xmlns:a16="http://schemas.microsoft.com/office/drawing/2014/main" id="{77718732-D560-493A-AB7B-264066CAC0AD}"/>
                </a:ext>
              </a:extLst>
            </p:cNvPr>
            <p:cNvSpPr/>
            <p:nvPr/>
          </p:nvSpPr>
          <p:spPr>
            <a:xfrm>
              <a:off x="2567393" y="1188520"/>
              <a:ext cx="6274320" cy="2879442"/>
            </a:xfrm>
            <a:prstGeom prst="roundRect">
              <a:avLst>
                <a:gd name="adj" fmla="val 3820"/>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fr-FR" sz="700" dirty="0">
                <a:solidFill>
                  <a:prstClr val="white"/>
                </a:solidFill>
                <a:latin typeface="Arial" panose="020B0604020202020204" pitchFamily="34" charset="0"/>
                <a:cs typeface="Arial" panose="020B0604020202020204" pitchFamily="34" charset="0"/>
              </a:endParaRPr>
            </a:p>
          </p:txBody>
        </p:sp>
        <p:sp>
          <p:nvSpPr>
            <p:cNvPr id="51" name="Forme libre : forme 50">
              <a:extLst>
                <a:ext uri="{FF2B5EF4-FFF2-40B4-BE49-F238E27FC236}">
                  <a16:creationId xmlns:a16="http://schemas.microsoft.com/office/drawing/2014/main" id="{2E414BAC-5415-4EE5-842C-AD9A74CE0A4B}"/>
                </a:ext>
              </a:extLst>
            </p:cNvPr>
            <p:cNvSpPr/>
            <p:nvPr/>
          </p:nvSpPr>
          <p:spPr>
            <a:xfrm>
              <a:off x="3289726" y="1380807"/>
              <a:ext cx="5360276" cy="2199290"/>
            </a:xfrm>
            <a:custGeom>
              <a:avLst/>
              <a:gdLst>
                <a:gd name="connsiteX0" fmla="*/ 0 w 7147034"/>
                <a:gd name="connsiteY0" fmla="*/ 0 h 2932387"/>
                <a:gd name="connsiteX1" fmla="*/ 0 w 7147034"/>
                <a:gd name="connsiteY1" fmla="*/ 2932387 h 2932387"/>
                <a:gd name="connsiteX2" fmla="*/ 7147034 w 7147034"/>
                <a:gd name="connsiteY2" fmla="*/ 2932387 h 2932387"/>
              </a:gdLst>
              <a:ahLst/>
              <a:cxnLst>
                <a:cxn ang="0">
                  <a:pos x="connsiteX0" y="connsiteY0"/>
                </a:cxn>
                <a:cxn ang="0">
                  <a:pos x="connsiteX1" y="connsiteY1"/>
                </a:cxn>
                <a:cxn ang="0">
                  <a:pos x="connsiteX2" y="connsiteY2"/>
                </a:cxn>
              </a:cxnLst>
              <a:rect l="l" t="t" r="r" b="b"/>
              <a:pathLst>
                <a:path w="7147034" h="2932387">
                  <a:moveTo>
                    <a:pt x="0" y="0"/>
                  </a:moveTo>
                  <a:lnTo>
                    <a:pt x="0" y="2932387"/>
                  </a:lnTo>
                  <a:lnTo>
                    <a:pt x="7147034" y="2932387"/>
                  </a:ln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fr-FR" sz="700">
                <a:solidFill>
                  <a:prstClr val="white"/>
                </a:solidFill>
                <a:latin typeface="Arial" panose="020B0604020202020204" pitchFamily="34" charset="0"/>
                <a:cs typeface="Arial" panose="020B0604020202020204" pitchFamily="34" charset="0"/>
              </a:endParaRPr>
            </a:p>
          </p:txBody>
        </p:sp>
        <p:sp>
          <p:nvSpPr>
            <p:cNvPr id="52" name="ZoneTexte 51">
              <a:extLst>
                <a:ext uri="{FF2B5EF4-FFF2-40B4-BE49-F238E27FC236}">
                  <a16:creationId xmlns:a16="http://schemas.microsoft.com/office/drawing/2014/main" id="{DEEB5A1E-736B-4B82-B0E1-1969D9EA2301}"/>
                </a:ext>
              </a:extLst>
            </p:cNvPr>
            <p:cNvSpPr txBox="1"/>
            <p:nvPr/>
          </p:nvSpPr>
          <p:spPr>
            <a:xfrm>
              <a:off x="2876048" y="1309205"/>
              <a:ext cx="478990" cy="229081"/>
            </a:xfrm>
            <a:prstGeom prst="rect">
              <a:avLst/>
            </a:prstGeom>
            <a:noFill/>
          </p:spPr>
          <p:txBody>
            <a:bodyPr wrap="none" rtlCol="0">
              <a:spAutoFit/>
            </a:bodyPr>
            <a:lstStyle/>
            <a:p>
              <a:pPr>
                <a:defRPr/>
              </a:pPr>
              <a:r>
                <a:rPr lang="fr-FR" sz="700">
                  <a:solidFill>
                    <a:prstClr val="black">
                      <a:lumMod val="65000"/>
                      <a:lumOff val="35000"/>
                    </a:prstClr>
                  </a:solidFill>
                  <a:latin typeface="Arial" panose="020B0604020202020204" pitchFamily="34" charset="0"/>
                  <a:cs typeface="Arial" panose="020B0604020202020204" pitchFamily="34" charset="0"/>
                </a:rPr>
                <a:t>1,0</a:t>
              </a:r>
            </a:p>
          </p:txBody>
        </p:sp>
        <p:sp>
          <p:nvSpPr>
            <p:cNvPr id="53" name="ZoneTexte 52">
              <a:extLst>
                <a:ext uri="{FF2B5EF4-FFF2-40B4-BE49-F238E27FC236}">
                  <a16:creationId xmlns:a16="http://schemas.microsoft.com/office/drawing/2014/main" id="{28D6C09E-9FD0-4265-9E28-CD0D260D4B46}"/>
                </a:ext>
              </a:extLst>
            </p:cNvPr>
            <p:cNvSpPr txBox="1"/>
            <p:nvPr/>
          </p:nvSpPr>
          <p:spPr>
            <a:xfrm>
              <a:off x="2876048" y="1524753"/>
              <a:ext cx="478990" cy="229081"/>
            </a:xfrm>
            <a:prstGeom prst="rect">
              <a:avLst/>
            </a:prstGeom>
            <a:noFill/>
          </p:spPr>
          <p:txBody>
            <a:bodyPr wrap="none" rtlCol="0">
              <a:spAutoFit/>
            </a:bodyPr>
            <a:lstStyle/>
            <a:p>
              <a:pPr>
                <a:defRPr/>
              </a:pPr>
              <a:r>
                <a:rPr lang="fr-FR" sz="700" dirty="0">
                  <a:solidFill>
                    <a:prstClr val="black">
                      <a:lumMod val="65000"/>
                      <a:lumOff val="35000"/>
                    </a:prstClr>
                  </a:solidFill>
                  <a:latin typeface="Arial" panose="020B0604020202020204" pitchFamily="34" charset="0"/>
                  <a:cs typeface="Arial" panose="020B0604020202020204" pitchFamily="34" charset="0"/>
                </a:rPr>
                <a:t>0,9</a:t>
              </a:r>
            </a:p>
          </p:txBody>
        </p:sp>
        <p:sp>
          <p:nvSpPr>
            <p:cNvPr id="54" name="ZoneTexte 53">
              <a:extLst>
                <a:ext uri="{FF2B5EF4-FFF2-40B4-BE49-F238E27FC236}">
                  <a16:creationId xmlns:a16="http://schemas.microsoft.com/office/drawing/2014/main" id="{55D39A98-D47B-4C34-A7F9-D42D69E7D8FC}"/>
                </a:ext>
              </a:extLst>
            </p:cNvPr>
            <p:cNvSpPr txBox="1"/>
            <p:nvPr/>
          </p:nvSpPr>
          <p:spPr>
            <a:xfrm>
              <a:off x="2876048" y="1740302"/>
              <a:ext cx="478990" cy="229081"/>
            </a:xfrm>
            <a:prstGeom prst="rect">
              <a:avLst/>
            </a:prstGeom>
            <a:noFill/>
          </p:spPr>
          <p:txBody>
            <a:bodyPr wrap="none" rtlCol="0">
              <a:spAutoFit/>
            </a:bodyPr>
            <a:lstStyle/>
            <a:p>
              <a:pPr>
                <a:defRPr/>
              </a:pPr>
              <a:r>
                <a:rPr lang="fr-FR" sz="700">
                  <a:solidFill>
                    <a:prstClr val="black">
                      <a:lumMod val="65000"/>
                      <a:lumOff val="35000"/>
                    </a:prstClr>
                  </a:solidFill>
                  <a:latin typeface="Arial" panose="020B0604020202020204" pitchFamily="34" charset="0"/>
                  <a:cs typeface="Arial" panose="020B0604020202020204" pitchFamily="34" charset="0"/>
                </a:rPr>
                <a:t>0,8</a:t>
              </a:r>
            </a:p>
          </p:txBody>
        </p:sp>
        <p:sp>
          <p:nvSpPr>
            <p:cNvPr id="55" name="ZoneTexte 54">
              <a:extLst>
                <a:ext uri="{FF2B5EF4-FFF2-40B4-BE49-F238E27FC236}">
                  <a16:creationId xmlns:a16="http://schemas.microsoft.com/office/drawing/2014/main" id="{FBEE544A-D40A-4F79-BB52-DE507C0D2FD9}"/>
                </a:ext>
              </a:extLst>
            </p:cNvPr>
            <p:cNvSpPr txBox="1"/>
            <p:nvPr/>
          </p:nvSpPr>
          <p:spPr>
            <a:xfrm>
              <a:off x="2876048" y="1955849"/>
              <a:ext cx="478990" cy="229081"/>
            </a:xfrm>
            <a:prstGeom prst="rect">
              <a:avLst/>
            </a:prstGeom>
            <a:noFill/>
          </p:spPr>
          <p:txBody>
            <a:bodyPr wrap="none" rtlCol="0">
              <a:spAutoFit/>
            </a:bodyPr>
            <a:lstStyle/>
            <a:p>
              <a:pPr>
                <a:defRPr/>
              </a:pPr>
              <a:r>
                <a:rPr lang="fr-FR" sz="700">
                  <a:solidFill>
                    <a:prstClr val="black">
                      <a:lumMod val="65000"/>
                      <a:lumOff val="35000"/>
                    </a:prstClr>
                  </a:solidFill>
                  <a:latin typeface="Arial" panose="020B0604020202020204" pitchFamily="34" charset="0"/>
                  <a:cs typeface="Arial" panose="020B0604020202020204" pitchFamily="34" charset="0"/>
                </a:rPr>
                <a:t>0,7</a:t>
              </a:r>
            </a:p>
          </p:txBody>
        </p:sp>
        <p:sp>
          <p:nvSpPr>
            <p:cNvPr id="56" name="ZoneTexte 55">
              <a:extLst>
                <a:ext uri="{FF2B5EF4-FFF2-40B4-BE49-F238E27FC236}">
                  <a16:creationId xmlns:a16="http://schemas.microsoft.com/office/drawing/2014/main" id="{EB9F26CD-7837-41D4-AEE6-FFDDB7C956DA}"/>
                </a:ext>
              </a:extLst>
            </p:cNvPr>
            <p:cNvSpPr txBox="1"/>
            <p:nvPr/>
          </p:nvSpPr>
          <p:spPr>
            <a:xfrm>
              <a:off x="2876048" y="2171396"/>
              <a:ext cx="478990" cy="229081"/>
            </a:xfrm>
            <a:prstGeom prst="rect">
              <a:avLst/>
            </a:prstGeom>
            <a:noFill/>
          </p:spPr>
          <p:txBody>
            <a:bodyPr wrap="none" rtlCol="0">
              <a:spAutoFit/>
            </a:bodyPr>
            <a:lstStyle/>
            <a:p>
              <a:pPr>
                <a:defRPr/>
              </a:pPr>
              <a:r>
                <a:rPr lang="fr-FR" sz="700">
                  <a:solidFill>
                    <a:prstClr val="black">
                      <a:lumMod val="65000"/>
                      <a:lumOff val="35000"/>
                    </a:prstClr>
                  </a:solidFill>
                  <a:latin typeface="Arial" panose="020B0604020202020204" pitchFamily="34" charset="0"/>
                  <a:cs typeface="Arial" panose="020B0604020202020204" pitchFamily="34" charset="0"/>
                </a:rPr>
                <a:t>0,6</a:t>
              </a:r>
            </a:p>
          </p:txBody>
        </p:sp>
        <p:sp>
          <p:nvSpPr>
            <p:cNvPr id="57" name="ZoneTexte 56">
              <a:extLst>
                <a:ext uri="{FF2B5EF4-FFF2-40B4-BE49-F238E27FC236}">
                  <a16:creationId xmlns:a16="http://schemas.microsoft.com/office/drawing/2014/main" id="{A7C5C648-E142-42CF-879D-7EE411AD3CA1}"/>
                </a:ext>
              </a:extLst>
            </p:cNvPr>
            <p:cNvSpPr txBox="1"/>
            <p:nvPr/>
          </p:nvSpPr>
          <p:spPr>
            <a:xfrm>
              <a:off x="2876048" y="2386944"/>
              <a:ext cx="478990" cy="229081"/>
            </a:xfrm>
            <a:prstGeom prst="rect">
              <a:avLst/>
            </a:prstGeom>
            <a:noFill/>
          </p:spPr>
          <p:txBody>
            <a:bodyPr wrap="none" rtlCol="0">
              <a:spAutoFit/>
            </a:bodyPr>
            <a:lstStyle/>
            <a:p>
              <a:pPr>
                <a:defRPr/>
              </a:pPr>
              <a:r>
                <a:rPr lang="fr-FR" sz="700">
                  <a:solidFill>
                    <a:prstClr val="black">
                      <a:lumMod val="65000"/>
                      <a:lumOff val="35000"/>
                    </a:prstClr>
                  </a:solidFill>
                  <a:latin typeface="Arial" panose="020B0604020202020204" pitchFamily="34" charset="0"/>
                  <a:cs typeface="Arial" panose="020B0604020202020204" pitchFamily="34" charset="0"/>
                </a:rPr>
                <a:t>0,5</a:t>
              </a:r>
            </a:p>
          </p:txBody>
        </p:sp>
        <p:sp>
          <p:nvSpPr>
            <p:cNvPr id="58" name="ZoneTexte 57">
              <a:extLst>
                <a:ext uri="{FF2B5EF4-FFF2-40B4-BE49-F238E27FC236}">
                  <a16:creationId xmlns:a16="http://schemas.microsoft.com/office/drawing/2014/main" id="{C9328E5F-9CEC-4F79-AC5D-4616211F508A}"/>
                </a:ext>
              </a:extLst>
            </p:cNvPr>
            <p:cNvSpPr txBox="1"/>
            <p:nvPr/>
          </p:nvSpPr>
          <p:spPr>
            <a:xfrm>
              <a:off x="2876048" y="2602492"/>
              <a:ext cx="478990" cy="229081"/>
            </a:xfrm>
            <a:prstGeom prst="rect">
              <a:avLst/>
            </a:prstGeom>
            <a:noFill/>
          </p:spPr>
          <p:txBody>
            <a:bodyPr wrap="none" rtlCol="0">
              <a:spAutoFit/>
            </a:bodyPr>
            <a:lstStyle/>
            <a:p>
              <a:pPr>
                <a:defRPr/>
              </a:pPr>
              <a:r>
                <a:rPr lang="fr-FR" sz="700">
                  <a:solidFill>
                    <a:prstClr val="black">
                      <a:lumMod val="65000"/>
                      <a:lumOff val="35000"/>
                    </a:prstClr>
                  </a:solidFill>
                  <a:latin typeface="Arial" panose="020B0604020202020204" pitchFamily="34" charset="0"/>
                  <a:cs typeface="Arial" panose="020B0604020202020204" pitchFamily="34" charset="0"/>
                </a:rPr>
                <a:t>0,4</a:t>
              </a:r>
            </a:p>
          </p:txBody>
        </p:sp>
        <p:sp>
          <p:nvSpPr>
            <p:cNvPr id="59" name="ZoneTexte 58">
              <a:extLst>
                <a:ext uri="{FF2B5EF4-FFF2-40B4-BE49-F238E27FC236}">
                  <a16:creationId xmlns:a16="http://schemas.microsoft.com/office/drawing/2014/main" id="{A4779406-304C-41C2-A544-EA06CE3944FB}"/>
                </a:ext>
              </a:extLst>
            </p:cNvPr>
            <p:cNvSpPr txBox="1"/>
            <p:nvPr/>
          </p:nvSpPr>
          <p:spPr>
            <a:xfrm>
              <a:off x="2876048" y="2818040"/>
              <a:ext cx="478990" cy="229081"/>
            </a:xfrm>
            <a:prstGeom prst="rect">
              <a:avLst/>
            </a:prstGeom>
            <a:noFill/>
          </p:spPr>
          <p:txBody>
            <a:bodyPr wrap="none" rtlCol="0">
              <a:spAutoFit/>
            </a:bodyPr>
            <a:lstStyle/>
            <a:p>
              <a:pPr>
                <a:defRPr/>
              </a:pPr>
              <a:r>
                <a:rPr lang="fr-FR" sz="700">
                  <a:solidFill>
                    <a:prstClr val="black">
                      <a:lumMod val="65000"/>
                      <a:lumOff val="35000"/>
                    </a:prstClr>
                  </a:solidFill>
                  <a:latin typeface="Arial" panose="020B0604020202020204" pitchFamily="34" charset="0"/>
                  <a:cs typeface="Arial" panose="020B0604020202020204" pitchFamily="34" charset="0"/>
                </a:rPr>
                <a:t>0,3</a:t>
              </a:r>
            </a:p>
          </p:txBody>
        </p:sp>
        <p:sp>
          <p:nvSpPr>
            <p:cNvPr id="60" name="ZoneTexte 59">
              <a:extLst>
                <a:ext uri="{FF2B5EF4-FFF2-40B4-BE49-F238E27FC236}">
                  <a16:creationId xmlns:a16="http://schemas.microsoft.com/office/drawing/2014/main" id="{D7230F60-9E58-4AE4-AE80-9C71ADC13419}"/>
                </a:ext>
              </a:extLst>
            </p:cNvPr>
            <p:cNvSpPr txBox="1"/>
            <p:nvPr/>
          </p:nvSpPr>
          <p:spPr>
            <a:xfrm>
              <a:off x="2876048" y="3033587"/>
              <a:ext cx="478990" cy="229081"/>
            </a:xfrm>
            <a:prstGeom prst="rect">
              <a:avLst/>
            </a:prstGeom>
            <a:noFill/>
          </p:spPr>
          <p:txBody>
            <a:bodyPr wrap="none" rtlCol="0">
              <a:spAutoFit/>
            </a:bodyPr>
            <a:lstStyle/>
            <a:p>
              <a:pPr>
                <a:defRPr/>
              </a:pPr>
              <a:r>
                <a:rPr lang="fr-FR" sz="700">
                  <a:solidFill>
                    <a:prstClr val="black">
                      <a:lumMod val="65000"/>
                      <a:lumOff val="35000"/>
                    </a:prstClr>
                  </a:solidFill>
                  <a:latin typeface="Arial" panose="020B0604020202020204" pitchFamily="34" charset="0"/>
                  <a:cs typeface="Arial" panose="020B0604020202020204" pitchFamily="34" charset="0"/>
                </a:rPr>
                <a:t>0,2</a:t>
              </a:r>
            </a:p>
          </p:txBody>
        </p:sp>
        <p:sp>
          <p:nvSpPr>
            <p:cNvPr id="61" name="ZoneTexte 60">
              <a:extLst>
                <a:ext uri="{FF2B5EF4-FFF2-40B4-BE49-F238E27FC236}">
                  <a16:creationId xmlns:a16="http://schemas.microsoft.com/office/drawing/2014/main" id="{B1C983C1-A613-4472-813E-E832AE6F9B5E}"/>
                </a:ext>
              </a:extLst>
            </p:cNvPr>
            <p:cNvSpPr txBox="1"/>
            <p:nvPr/>
          </p:nvSpPr>
          <p:spPr>
            <a:xfrm>
              <a:off x="2876048" y="3249136"/>
              <a:ext cx="478990" cy="229081"/>
            </a:xfrm>
            <a:prstGeom prst="rect">
              <a:avLst/>
            </a:prstGeom>
            <a:noFill/>
          </p:spPr>
          <p:txBody>
            <a:bodyPr wrap="none" rtlCol="0">
              <a:spAutoFit/>
            </a:bodyPr>
            <a:lstStyle/>
            <a:p>
              <a:pPr>
                <a:defRPr/>
              </a:pPr>
              <a:r>
                <a:rPr lang="fr-FR" sz="700">
                  <a:solidFill>
                    <a:prstClr val="black">
                      <a:lumMod val="65000"/>
                      <a:lumOff val="35000"/>
                    </a:prstClr>
                  </a:solidFill>
                  <a:latin typeface="Arial" panose="020B0604020202020204" pitchFamily="34" charset="0"/>
                  <a:cs typeface="Arial" panose="020B0604020202020204" pitchFamily="34" charset="0"/>
                </a:rPr>
                <a:t>0,1</a:t>
              </a:r>
            </a:p>
          </p:txBody>
        </p:sp>
        <p:sp>
          <p:nvSpPr>
            <p:cNvPr id="62" name="ZoneTexte 61">
              <a:extLst>
                <a:ext uri="{FF2B5EF4-FFF2-40B4-BE49-F238E27FC236}">
                  <a16:creationId xmlns:a16="http://schemas.microsoft.com/office/drawing/2014/main" id="{3A6C65FF-59A7-4EDF-BC42-C129721037C4}"/>
                </a:ext>
              </a:extLst>
            </p:cNvPr>
            <p:cNvSpPr txBox="1"/>
            <p:nvPr/>
          </p:nvSpPr>
          <p:spPr>
            <a:xfrm>
              <a:off x="2876048" y="3464680"/>
              <a:ext cx="478990" cy="229081"/>
            </a:xfrm>
            <a:prstGeom prst="rect">
              <a:avLst/>
            </a:prstGeom>
            <a:noFill/>
          </p:spPr>
          <p:txBody>
            <a:bodyPr wrap="none" rtlCol="0">
              <a:spAutoFit/>
            </a:bodyPr>
            <a:lstStyle/>
            <a:p>
              <a:pPr>
                <a:defRPr/>
              </a:pPr>
              <a:r>
                <a:rPr lang="fr-FR" sz="700">
                  <a:solidFill>
                    <a:prstClr val="black">
                      <a:lumMod val="65000"/>
                      <a:lumOff val="35000"/>
                    </a:prstClr>
                  </a:solidFill>
                  <a:latin typeface="Arial" panose="020B0604020202020204" pitchFamily="34" charset="0"/>
                  <a:cs typeface="Arial" panose="020B0604020202020204" pitchFamily="34" charset="0"/>
                </a:rPr>
                <a:t>0,0</a:t>
              </a:r>
            </a:p>
          </p:txBody>
        </p:sp>
        <p:sp>
          <p:nvSpPr>
            <p:cNvPr id="63" name="ZoneTexte 62">
              <a:extLst>
                <a:ext uri="{FF2B5EF4-FFF2-40B4-BE49-F238E27FC236}">
                  <a16:creationId xmlns:a16="http://schemas.microsoft.com/office/drawing/2014/main" id="{6758E8DF-FEC1-4E73-B5ED-54BAB62398CE}"/>
                </a:ext>
              </a:extLst>
            </p:cNvPr>
            <p:cNvSpPr txBox="1"/>
            <p:nvPr/>
          </p:nvSpPr>
          <p:spPr>
            <a:xfrm>
              <a:off x="3139547" y="3580610"/>
              <a:ext cx="362467" cy="229081"/>
            </a:xfrm>
            <a:prstGeom prst="rect">
              <a:avLst/>
            </a:prstGeom>
            <a:noFill/>
          </p:spPr>
          <p:txBody>
            <a:bodyPr wrap="none" rtlCol="0">
              <a:spAutoFit/>
            </a:bodyPr>
            <a:lstStyle/>
            <a:p>
              <a:pPr algn="ctr">
                <a:defRPr/>
              </a:pPr>
              <a:r>
                <a:rPr lang="fr-FR" sz="700">
                  <a:solidFill>
                    <a:prstClr val="black">
                      <a:lumMod val="65000"/>
                      <a:lumOff val="35000"/>
                    </a:prstClr>
                  </a:solidFill>
                  <a:latin typeface="Arial" panose="020B0604020202020204" pitchFamily="34" charset="0"/>
                  <a:cs typeface="Arial" panose="020B0604020202020204" pitchFamily="34" charset="0"/>
                </a:rPr>
                <a:t>0</a:t>
              </a:r>
            </a:p>
          </p:txBody>
        </p:sp>
        <p:sp>
          <p:nvSpPr>
            <p:cNvPr id="64" name="ZoneTexte 63">
              <a:extLst>
                <a:ext uri="{FF2B5EF4-FFF2-40B4-BE49-F238E27FC236}">
                  <a16:creationId xmlns:a16="http://schemas.microsoft.com/office/drawing/2014/main" id="{AC49DD4A-38F1-41FE-AC72-97471D4D441C}"/>
                </a:ext>
              </a:extLst>
            </p:cNvPr>
            <p:cNvSpPr txBox="1"/>
            <p:nvPr/>
          </p:nvSpPr>
          <p:spPr>
            <a:xfrm>
              <a:off x="3531036" y="3580610"/>
              <a:ext cx="362467" cy="229081"/>
            </a:xfrm>
            <a:prstGeom prst="rect">
              <a:avLst/>
            </a:prstGeom>
            <a:noFill/>
          </p:spPr>
          <p:txBody>
            <a:bodyPr wrap="none" rtlCol="0">
              <a:spAutoFit/>
            </a:bodyPr>
            <a:lstStyle/>
            <a:p>
              <a:pPr algn="ctr">
                <a:defRPr/>
              </a:pPr>
              <a:r>
                <a:rPr lang="fr-FR" sz="700">
                  <a:solidFill>
                    <a:prstClr val="black">
                      <a:lumMod val="65000"/>
                      <a:lumOff val="35000"/>
                    </a:prstClr>
                  </a:solidFill>
                  <a:latin typeface="Arial" panose="020B0604020202020204" pitchFamily="34" charset="0"/>
                  <a:cs typeface="Arial" panose="020B0604020202020204" pitchFamily="34" charset="0"/>
                </a:rPr>
                <a:t>1</a:t>
              </a:r>
            </a:p>
          </p:txBody>
        </p:sp>
        <p:sp>
          <p:nvSpPr>
            <p:cNvPr id="65" name="ZoneTexte 64">
              <a:extLst>
                <a:ext uri="{FF2B5EF4-FFF2-40B4-BE49-F238E27FC236}">
                  <a16:creationId xmlns:a16="http://schemas.microsoft.com/office/drawing/2014/main" id="{BDA191E3-A783-460E-A70D-0DC9B8E5AF6C}"/>
                </a:ext>
              </a:extLst>
            </p:cNvPr>
            <p:cNvSpPr txBox="1"/>
            <p:nvPr/>
          </p:nvSpPr>
          <p:spPr>
            <a:xfrm>
              <a:off x="3922526" y="3580610"/>
              <a:ext cx="362467" cy="229081"/>
            </a:xfrm>
            <a:prstGeom prst="rect">
              <a:avLst/>
            </a:prstGeom>
            <a:noFill/>
          </p:spPr>
          <p:txBody>
            <a:bodyPr wrap="none" rtlCol="0">
              <a:spAutoFit/>
            </a:bodyPr>
            <a:lstStyle/>
            <a:p>
              <a:pPr algn="ctr">
                <a:defRPr/>
              </a:pPr>
              <a:r>
                <a:rPr lang="fr-FR" sz="700">
                  <a:solidFill>
                    <a:prstClr val="black">
                      <a:lumMod val="65000"/>
                      <a:lumOff val="35000"/>
                    </a:prstClr>
                  </a:solidFill>
                  <a:latin typeface="Arial" panose="020B0604020202020204" pitchFamily="34" charset="0"/>
                  <a:cs typeface="Arial" panose="020B0604020202020204" pitchFamily="34" charset="0"/>
                </a:rPr>
                <a:t>2</a:t>
              </a:r>
            </a:p>
          </p:txBody>
        </p:sp>
        <p:sp>
          <p:nvSpPr>
            <p:cNvPr id="66" name="ZoneTexte 65">
              <a:extLst>
                <a:ext uri="{FF2B5EF4-FFF2-40B4-BE49-F238E27FC236}">
                  <a16:creationId xmlns:a16="http://schemas.microsoft.com/office/drawing/2014/main" id="{ED2EB0F5-CE8E-41B5-B1A1-651C539FED3F}"/>
                </a:ext>
              </a:extLst>
            </p:cNvPr>
            <p:cNvSpPr txBox="1"/>
            <p:nvPr/>
          </p:nvSpPr>
          <p:spPr>
            <a:xfrm>
              <a:off x="4314017" y="3580610"/>
              <a:ext cx="362467" cy="229081"/>
            </a:xfrm>
            <a:prstGeom prst="rect">
              <a:avLst/>
            </a:prstGeom>
            <a:noFill/>
          </p:spPr>
          <p:txBody>
            <a:bodyPr wrap="none" rtlCol="0">
              <a:spAutoFit/>
            </a:bodyPr>
            <a:lstStyle/>
            <a:p>
              <a:pPr algn="ctr">
                <a:defRPr/>
              </a:pPr>
              <a:r>
                <a:rPr lang="fr-FR" sz="700">
                  <a:solidFill>
                    <a:prstClr val="black">
                      <a:lumMod val="65000"/>
                      <a:lumOff val="35000"/>
                    </a:prstClr>
                  </a:solidFill>
                  <a:latin typeface="Arial" panose="020B0604020202020204" pitchFamily="34" charset="0"/>
                  <a:cs typeface="Arial" panose="020B0604020202020204" pitchFamily="34" charset="0"/>
                </a:rPr>
                <a:t>3</a:t>
              </a:r>
            </a:p>
          </p:txBody>
        </p:sp>
        <p:sp>
          <p:nvSpPr>
            <p:cNvPr id="67" name="ZoneTexte 66">
              <a:extLst>
                <a:ext uri="{FF2B5EF4-FFF2-40B4-BE49-F238E27FC236}">
                  <a16:creationId xmlns:a16="http://schemas.microsoft.com/office/drawing/2014/main" id="{7DC4E82C-C649-41D0-9171-25983769139E}"/>
                </a:ext>
              </a:extLst>
            </p:cNvPr>
            <p:cNvSpPr txBox="1"/>
            <p:nvPr/>
          </p:nvSpPr>
          <p:spPr>
            <a:xfrm>
              <a:off x="4705507" y="3580610"/>
              <a:ext cx="362467" cy="229081"/>
            </a:xfrm>
            <a:prstGeom prst="rect">
              <a:avLst/>
            </a:prstGeom>
            <a:noFill/>
          </p:spPr>
          <p:txBody>
            <a:bodyPr wrap="none" rtlCol="0">
              <a:spAutoFit/>
            </a:bodyPr>
            <a:lstStyle/>
            <a:p>
              <a:pPr algn="ctr">
                <a:defRPr/>
              </a:pPr>
              <a:r>
                <a:rPr lang="fr-FR" sz="700">
                  <a:solidFill>
                    <a:prstClr val="black">
                      <a:lumMod val="65000"/>
                      <a:lumOff val="35000"/>
                    </a:prstClr>
                  </a:solidFill>
                  <a:latin typeface="Arial" panose="020B0604020202020204" pitchFamily="34" charset="0"/>
                  <a:cs typeface="Arial" panose="020B0604020202020204" pitchFamily="34" charset="0"/>
                </a:rPr>
                <a:t>4</a:t>
              </a:r>
            </a:p>
          </p:txBody>
        </p:sp>
        <p:sp>
          <p:nvSpPr>
            <p:cNvPr id="68" name="ZoneTexte 67">
              <a:extLst>
                <a:ext uri="{FF2B5EF4-FFF2-40B4-BE49-F238E27FC236}">
                  <a16:creationId xmlns:a16="http://schemas.microsoft.com/office/drawing/2014/main" id="{A6CFD115-69C1-491B-AB68-46B1AEE6120F}"/>
                </a:ext>
              </a:extLst>
            </p:cNvPr>
            <p:cNvSpPr txBox="1"/>
            <p:nvPr/>
          </p:nvSpPr>
          <p:spPr>
            <a:xfrm>
              <a:off x="5096998" y="3580610"/>
              <a:ext cx="362467" cy="229081"/>
            </a:xfrm>
            <a:prstGeom prst="rect">
              <a:avLst/>
            </a:prstGeom>
            <a:noFill/>
          </p:spPr>
          <p:txBody>
            <a:bodyPr wrap="none" rtlCol="0">
              <a:spAutoFit/>
            </a:bodyPr>
            <a:lstStyle/>
            <a:p>
              <a:pPr algn="ctr">
                <a:defRPr/>
              </a:pPr>
              <a:r>
                <a:rPr lang="fr-FR" sz="700">
                  <a:solidFill>
                    <a:prstClr val="black">
                      <a:lumMod val="65000"/>
                      <a:lumOff val="35000"/>
                    </a:prstClr>
                  </a:solidFill>
                  <a:latin typeface="Arial" panose="020B0604020202020204" pitchFamily="34" charset="0"/>
                  <a:cs typeface="Arial" panose="020B0604020202020204" pitchFamily="34" charset="0"/>
                </a:rPr>
                <a:t>5</a:t>
              </a:r>
            </a:p>
          </p:txBody>
        </p:sp>
        <p:sp>
          <p:nvSpPr>
            <p:cNvPr id="69" name="ZoneTexte 68">
              <a:extLst>
                <a:ext uri="{FF2B5EF4-FFF2-40B4-BE49-F238E27FC236}">
                  <a16:creationId xmlns:a16="http://schemas.microsoft.com/office/drawing/2014/main" id="{FF978517-A32A-48E6-9B3F-F0A40DE7E8B4}"/>
                </a:ext>
              </a:extLst>
            </p:cNvPr>
            <p:cNvSpPr txBox="1"/>
            <p:nvPr/>
          </p:nvSpPr>
          <p:spPr>
            <a:xfrm>
              <a:off x="5488487" y="3580610"/>
              <a:ext cx="362467" cy="229081"/>
            </a:xfrm>
            <a:prstGeom prst="rect">
              <a:avLst/>
            </a:prstGeom>
            <a:noFill/>
          </p:spPr>
          <p:txBody>
            <a:bodyPr wrap="none" rtlCol="0">
              <a:spAutoFit/>
            </a:bodyPr>
            <a:lstStyle/>
            <a:p>
              <a:pPr algn="ctr">
                <a:defRPr/>
              </a:pPr>
              <a:r>
                <a:rPr lang="fr-FR" sz="700">
                  <a:solidFill>
                    <a:prstClr val="black">
                      <a:lumMod val="65000"/>
                      <a:lumOff val="35000"/>
                    </a:prstClr>
                  </a:solidFill>
                  <a:latin typeface="Arial" panose="020B0604020202020204" pitchFamily="34" charset="0"/>
                  <a:cs typeface="Arial" panose="020B0604020202020204" pitchFamily="34" charset="0"/>
                </a:rPr>
                <a:t>6</a:t>
              </a:r>
            </a:p>
          </p:txBody>
        </p:sp>
        <p:sp>
          <p:nvSpPr>
            <p:cNvPr id="70" name="ZoneTexte 69">
              <a:extLst>
                <a:ext uri="{FF2B5EF4-FFF2-40B4-BE49-F238E27FC236}">
                  <a16:creationId xmlns:a16="http://schemas.microsoft.com/office/drawing/2014/main" id="{4A471556-80D2-49DE-9415-1B6349BCBC63}"/>
                </a:ext>
              </a:extLst>
            </p:cNvPr>
            <p:cNvSpPr txBox="1"/>
            <p:nvPr/>
          </p:nvSpPr>
          <p:spPr>
            <a:xfrm>
              <a:off x="5879978" y="3580610"/>
              <a:ext cx="362467" cy="229081"/>
            </a:xfrm>
            <a:prstGeom prst="rect">
              <a:avLst/>
            </a:prstGeom>
            <a:noFill/>
          </p:spPr>
          <p:txBody>
            <a:bodyPr wrap="none" rtlCol="0">
              <a:spAutoFit/>
            </a:bodyPr>
            <a:lstStyle/>
            <a:p>
              <a:pPr algn="ctr">
                <a:defRPr/>
              </a:pPr>
              <a:r>
                <a:rPr lang="fr-FR" sz="700">
                  <a:solidFill>
                    <a:prstClr val="black">
                      <a:lumMod val="65000"/>
                      <a:lumOff val="35000"/>
                    </a:prstClr>
                  </a:solidFill>
                  <a:latin typeface="Arial" panose="020B0604020202020204" pitchFamily="34" charset="0"/>
                  <a:cs typeface="Arial" panose="020B0604020202020204" pitchFamily="34" charset="0"/>
                </a:rPr>
                <a:t>7</a:t>
              </a:r>
            </a:p>
          </p:txBody>
        </p:sp>
        <p:sp>
          <p:nvSpPr>
            <p:cNvPr id="71" name="ZoneTexte 70">
              <a:extLst>
                <a:ext uri="{FF2B5EF4-FFF2-40B4-BE49-F238E27FC236}">
                  <a16:creationId xmlns:a16="http://schemas.microsoft.com/office/drawing/2014/main" id="{BDA5A42C-8C40-45DF-8A71-EE128DE0C448}"/>
                </a:ext>
              </a:extLst>
            </p:cNvPr>
            <p:cNvSpPr txBox="1"/>
            <p:nvPr/>
          </p:nvSpPr>
          <p:spPr>
            <a:xfrm>
              <a:off x="6271468" y="3580610"/>
              <a:ext cx="362467" cy="229081"/>
            </a:xfrm>
            <a:prstGeom prst="rect">
              <a:avLst/>
            </a:prstGeom>
            <a:noFill/>
          </p:spPr>
          <p:txBody>
            <a:bodyPr wrap="none" rtlCol="0">
              <a:spAutoFit/>
            </a:bodyPr>
            <a:lstStyle/>
            <a:p>
              <a:pPr algn="ctr">
                <a:defRPr/>
              </a:pPr>
              <a:r>
                <a:rPr lang="fr-FR" sz="700">
                  <a:solidFill>
                    <a:prstClr val="black">
                      <a:lumMod val="65000"/>
                      <a:lumOff val="35000"/>
                    </a:prstClr>
                  </a:solidFill>
                  <a:latin typeface="Arial" panose="020B0604020202020204" pitchFamily="34" charset="0"/>
                  <a:cs typeface="Arial" panose="020B0604020202020204" pitchFamily="34" charset="0"/>
                </a:rPr>
                <a:t>8</a:t>
              </a:r>
            </a:p>
          </p:txBody>
        </p:sp>
        <p:sp>
          <p:nvSpPr>
            <p:cNvPr id="72" name="ZoneTexte 71">
              <a:extLst>
                <a:ext uri="{FF2B5EF4-FFF2-40B4-BE49-F238E27FC236}">
                  <a16:creationId xmlns:a16="http://schemas.microsoft.com/office/drawing/2014/main" id="{65687896-4185-427E-AEB3-3341930D6F60}"/>
                </a:ext>
              </a:extLst>
            </p:cNvPr>
            <p:cNvSpPr txBox="1"/>
            <p:nvPr/>
          </p:nvSpPr>
          <p:spPr>
            <a:xfrm>
              <a:off x="6662957" y="3580610"/>
              <a:ext cx="362467" cy="229081"/>
            </a:xfrm>
            <a:prstGeom prst="rect">
              <a:avLst/>
            </a:prstGeom>
            <a:noFill/>
          </p:spPr>
          <p:txBody>
            <a:bodyPr wrap="none" rtlCol="0">
              <a:spAutoFit/>
            </a:bodyPr>
            <a:lstStyle/>
            <a:p>
              <a:pPr algn="ctr">
                <a:defRPr/>
              </a:pPr>
              <a:r>
                <a:rPr lang="fr-FR" sz="700">
                  <a:solidFill>
                    <a:prstClr val="black">
                      <a:lumMod val="65000"/>
                      <a:lumOff val="35000"/>
                    </a:prstClr>
                  </a:solidFill>
                  <a:latin typeface="Arial" panose="020B0604020202020204" pitchFamily="34" charset="0"/>
                  <a:cs typeface="Arial" panose="020B0604020202020204" pitchFamily="34" charset="0"/>
                </a:rPr>
                <a:t>9</a:t>
              </a:r>
            </a:p>
          </p:txBody>
        </p:sp>
        <p:sp>
          <p:nvSpPr>
            <p:cNvPr id="73" name="ZoneTexte 72">
              <a:extLst>
                <a:ext uri="{FF2B5EF4-FFF2-40B4-BE49-F238E27FC236}">
                  <a16:creationId xmlns:a16="http://schemas.microsoft.com/office/drawing/2014/main" id="{BE614A2F-E6FE-4A8C-B45D-196DBB01053D}"/>
                </a:ext>
              </a:extLst>
            </p:cNvPr>
            <p:cNvSpPr txBox="1"/>
            <p:nvPr/>
          </p:nvSpPr>
          <p:spPr>
            <a:xfrm>
              <a:off x="7050285" y="3580610"/>
              <a:ext cx="439322" cy="229081"/>
            </a:xfrm>
            <a:prstGeom prst="rect">
              <a:avLst/>
            </a:prstGeom>
            <a:noFill/>
          </p:spPr>
          <p:txBody>
            <a:bodyPr wrap="none" rtlCol="0">
              <a:spAutoFit/>
            </a:bodyPr>
            <a:lstStyle/>
            <a:p>
              <a:pPr algn="ctr">
                <a:defRPr/>
              </a:pPr>
              <a:r>
                <a:rPr lang="fr-FR" sz="700">
                  <a:solidFill>
                    <a:prstClr val="black">
                      <a:lumMod val="65000"/>
                      <a:lumOff val="35000"/>
                    </a:prstClr>
                  </a:solidFill>
                  <a:latin typeface="Arial" panose="020B0604020202020204" pitchFamily="34" charset="0"/>
                  <a:cs typeface="Arial" panose="020B0604020202020204" pitchFamily="34" charset="0"/>
                </a:rPr>
                <a:t>10</a:t>
              </a:r>
            </a:p>
          </p:txBody>
        </p:sp>
        <p:sp>
          <p:nvSpPr>
            <p:cNvPr id="74" name="ZoneTexte 73">
              <a:extLst>
                <a:ext uri="{FF2B5EF4-FFF2-40B4-BE49-F238E27FC236}">
                  <a16:creationId xmlns:a16="http://schemas.microsoft.com/office/drawing/2014/main" id="{23E5074E-7012-4A7C-91F0-B70959F81B3A}"/>
                </a:ext>
              </a:extLst>
            </p:cNvPr>
            <p:cNvSpPr txBox="1"/>
            <p:nvPr/>
          </p:nvSpPr>
          <p:spPr>
            <a:xfrm>
              <a:off x="7510302" y="3580610"/>
              <a:ext cx="439322" cy="229081"/>
            </a:xfrm>
            <a:prstGeom prst="rect">
              <a:avLst/>
            </a:prstGeom>
            <a:noFill/>
          </p:spPr>
          <p:txBody>
            <a:bodyPr wrap="none" rtlCol="0">
              <a:spAutoFit/>
            </a:bodyPr>
            <a:lstStyle/>
            <a:p>
              <a:pPr algn="ctr">
                <a:defRPr/>
              </a:pPr>
              <a:r>
                <a:rPr lang="fr-FR" sz="700">
                  <a:solidFill>
                    <a:prstClr val="black">
                      <a:lumMod val="65000"/>
                      <a:lumOff val="35000"/>
                    </a:prstClr>
                  </a:solidFill>
                  <a:latin typeface="Arial" panose="020B0604020202020204" pitchFamily="34" charset="0"/>
                  <a:cs typeface="Arial" panose="020B0604020202020204" pitchFamily="34" charset="0"/>
                </a:rPr>
                <a:t>11</a:t>
              </a:r>
            </a:p>
          </p:txBody>
        </p:sp>
        <p:sp>
          <p:nvSpPr>
            <p:cNvPr id="75" name="ZoneTexte 74">
              <a:extLst>
                <a:ext uri="{FF2B5EF4-FFF2-40B4-BE49-F238E27FC236}">
                  <a16:creationId xmlns:a16="http://schemas.microsoft.com/office/drawing/2014/main" id="{D6DD189A-0372-432A-9157-3E6FFF04261F}"/>
                </a:ext>
              </a:extLst>
            </p:cNvPr>
            <p:cNvSpPr txBox="1"/>
            <p:nvPr/>
          </p:nvSpPr>
          <p:spPr>
            <a:xfrm>
              <a:off x="7970321" y="3580610"/>
              <a:ext cx="439322" cy="229081"/>
            </a:xfrm>
            <a:prstGeom prst="rect">
              <a:avLst/>
            </a:prstGeom>
            <a:noFill/>
          </p:spPr>
          <p:txBody>
            <a:bodyPr wrap="none" rtlCol="0">
              <a:spAutoFit/>
            </a:bodyPr>
            <a:lstStyle/>
            <a:p>
              <a:pPr algn="ctr">
                <a:defRPr/>
              </a:pPr>
              <a:r>
                <a:rPr lang="fr-FR" sz="700">
                  <a:solidFill>
                    <a:prstClr val="black">
                      <a:lumMod val="65000"/>
                      <a:lumOff val="35000"/>
                    </a:prstClr>
                  </a:solidFill>
                  <a:latin typeface="Arial" panose="020B0604020202020204" pitchFamily="34" charset="0"/>
                  <a:cs typeface="Arial" panose="020B0604020202020204" pitchFamily="34" charset="0"/>
                </a:rPr>
                <a:t>12</a:t>
              </a:r>
            </a:p>
          </p:txBody>
        </p:sp>
        <p:sp>
          <p:nvSpPr>
            <p:cNvPr id="76" name="ZoneTexte 75">
              <a:extLst>
                <a:ext uri="{FF2B5EF4-FFF2-40B4-BE49-F238E27FC236}">
                  <a16:creationId xmlns:a16="http://schemas.microsoft.com/office/drawing/2014/main" id="{C39548EE-18D6-4E3E-A0FB-BC481B7519BB}"/>
                </a:ext>
              </a:extLst>
            </p:cNvPr>
            <p:cNvSpPr txBox="1"/>
            <p:nvPr/>
          </p:nvSpPr>
          <p:spPr>
            <a:xfrm>
              <a:off x="8430340" y="3580610"/>
              <a:ext cx="439322" cy="229081"/>
            </a:xfrm>
            <a:prstGeom prst="rect">
              <a:avLst/>
            </a:prstGeom>
            <a:noFill/>
          </p:spPr>
          <p:txBody>
            <a:bodyPr wrap="none" rtlCol="0">
              <a:spAutoFit/>
            </a:bodyPr>
            <a:lstStyle/>
            <a:p>
              <a:pPr algn="ctr">
                <a:defRPr/>
              </a:pPr>
              <a:r>
                <a:rPr lang="fr-FR" sz="700">
                  <a:solidFill>
                    <a:prstClr val="black">
                      <a:lumMod val="65000"/>
                      <a:lumOff val="35000"/>
                    </a:prstClr>
                  </a:solidFill>
                  <a:latin typeface="Arial" panose="020B0604020202020204" pitchFamily="34" charset="0"/>
                  <a:cs typeface="Arial" panose="020B0604020202020204" pitchFamily="34" charset="0"/>
                </a:rPr>
                <a:t>13</a:t>
              </a:r>
            </a:p>
          </p:txBody>
        </p:sp>
        <p:sp>
          <p:nvSpPr>
            <p:cNvPr id="77" name="ZoneTexte 76">
              <a:extLst>
                <a:ext uri="{FF2B5EF4-FFF2-40B4-BE49-F238E27FC236}">
                  <a16:creationId xmlns:a16="http://schemas.microsoft.com/office/drawing/2014/main" id="{E4394534-B48D-4745-8BBE-DE9D13705494}"/>
                </a:ext>
              </a:extLst>
            </p:cNvPr>
            <p:cNvSpPr txBox="1"/>
            <p:nvPr/>
          </p:nvSpPr>
          <p:spPr>
            <a:xfrm rot="16200000">
              <a:off x="2233190" y="2333770"/>
              <a:ext cx="1131085" cy="309410"/>
            </a:xfrm>
            <a:prstGeom prst="rect">
              <a:avLst/>
            </a:prstGeom>
            <a:noFill/>
          </p:spPr>
          <p:txBody>
            <a:bodyPr wrap="none" rtlCol="0">
              <a:spAutoFit/>
            </a:bodyPr>
            <a:lstStyle/>
            <a:p>
              <a:pPr algn="ctr">
                <a:defRPr/>
              </a:pPr>
              <a:r>
                <a:rPr lang="fr-FR" sz="700" dirty="0">
                  <a:solidFill>
                    <a:prstClr val="black">
                      <a:lumMod val="65000"/>
                      <a:lumOff val="35000"/>
                    </a:prstClr>
                  </a:solidFill>
                  <a:latin typeface="Arial" panose="020B0604020202020204" pitchFamily="34" charset="0"/>
                  <a:cs typeface="Arial" panose="020B0604020202020204" pitchFamily="34" charset="0"/>
                </a:rPr>
                <a:t>Proportion de survie</a:t>
              </a:r>
            </a:p>
          </p:txBody>
        </p:sp>
        <p:sp>
          <p:nvSpPr>
            <p:cNvPr id="78" name="ZoneTexte 77">
              <a:extLst>
                <a:ext uri="{FF2B5EF4-FFF2-40B4-BE49-F238E27FC236}">
                  <a16:creationId xmlns:a16="http://schemas.microsoft.com/office/drawing/2014/main" id="{15B1ED09-0DD7-44EE-97CE-31089BF87E5E}"/>
                </a:ext>
              </a:extLst>
            </p:cNvPr>
            <p:cNvSpPr txBox="1"/>
            <p:nvPr/>
          </p:nvSpPr>
          <p:spPr>
            <a:xfrm>
              <a:off x="6612861" y="2678267"/>
              <a:ext cx="1750844" cy="229081"/>
            </a:xfrm>
            <a:prstGeom prst="rect">
              <a:avLst/>
            </a:prstGeom>
            <a:noFill/>
          </p:spPr>
          <p:txBody>
            <a:bodyPr wrap="none" rtlCol="0">
              <a:spAutoFit/>
            </a:bodyPr>
            <a:lstStyle/>
            <a:p>
              <a:pPr algn="ctr">
                <a:defRPr/>
              </a:pPr>
              <a:r>
                <a:rPr lang="fr-FR" sz="700" b="1" dirty="0">
                  <a:solidFill>
                    <a:srgbClr val="C00000"/>
                  </a:solidFill>
                  <a:latin typeface="Arial" panose="020B0604020202020204" pitchFamily="34" charset="0"/>
                  <a:cs typeface="Arial" panose="020B0604020202020204" pitchFamily="34" charset="0"/>
                </a:rPr>
                <a:t>Chimiothérapie</a:t>
              </a:r>
              <a:r>
                <a:rPr lang="fr-FR" sz="700" dirty="0">
                  <a:solidFill>
                    <a:srgbClr val="C00000"/>
                  </a:solidFill>
                  <a:latin typeface="Arial" panose="020B0604020202020204" pitchFamily="34" charset="0"/>
                  <a:cs typeface="Arial" panose="020B0604020202020204" pitchFamily="34" charset="0"/>
                </a:rPr>
                <a:t> (n=44)</a:t>
              </a:r>
            </a:p>
          </p:txBody>
        </p:sp>
        <p:sp>
          <p:nvSpPr>
            <p:cNvPr id="79" name="ZoneTexte 78">
              <a:extLst>
                <a:ext uri="{FF2B5EF4-FFF2-40B4-BE49-F238E27FC236}">
                  <a16:creationId xmlns:a16="http://schemas.microsoft.com/office/drawing/2014/main" id="{57912669-AE8E-466A-BC35-35327C82F8BD}"/>
                </a:ext>
              </a:extLst>
            </p:cNvPr>
            <p:cNvSpPr txBox="1"/>
            <p:nvPr/>
          </p:nvSpPr>
          <p:spPr>
            <a:xfrm>
              <a:off x="6633936" y="2272403"/>
              <a:ext cx="1708697" cy="229081"/>
            </a:xfrm>
            <a:prstGeom prst="rect">
              <a:avLst/>
            </a:prstGeom>
            <a:noFill/>
          </p:spPr>
          <p:txBody>
            <a:bodyPr wrap="none" rtlCol="0">
              <a:spAutoFit/>
            </a:bodyPr>
            <a:lstStyle/>
            <a:p>
              <a:pPr algn="ctr">
                <a:defRPr/>
              </a:pPr>
              <a:r>
                <a:rPr lang="fr-FR" sz="700" b="1" dirty="0">
                  <a:solidFill>
                    <a:schemeClr val="accent1"/>
                  </a:solidFill>
                  <a:latin typeface="Arial" panose="020B0604020202020204" pitchFamily="34" charset="0"/>
                  <a:cs typeface="Arial" panose="020B0604020202020204" pitchFamily="34" charset="0"/>
                </a:rPr>
                <a:t>Chirurgie seule</a:t>
              </a:r>
              <a:r>
                <a:rPr lang="fr-FR" sz="700" dirty="0">
                  <a:solidFill>
                    <a:schemeClr val="accent1"/>
                  </a:solidFill>
                  <a:latin typeface="Arial" panose="020B0604020202020204" pitchFamily="34" charset="0"/>
                  <a:cs typeface="Arial" panose="020B0604020202020204" pitchFamily="34" charset="0"/>
                </a:rPr>
                <a:t> (n57)</a:t>
              </a:r>
              <a:r>
                <a:rPr lang="fr-FR" sz="700" b="1" dirty="0">
                  <a:solidFill>
                    <a:schemeClr val="accent1"/>
                  </a:solidFill>
                  <a:latin typeface="Arial" panose="020B0604020202020204" pitchFamily="34" charset="0"/>
                  <a:cs typeface="Arial" panose="020B0604020202020204" pitchFamily="34" charset="0"/>
                </a:rPr>
                <a:t> </a:t>
              </a:r>
            </a:p>
          </p:txBody>
        </p:sp>
        <p:sp>
          <p:nvSpPr>
            <p:cNvPr id="83" name="ZoneTexte 82">
              <a:extLst>
                <a:ext uri="{FF2B5EF4-FFF2-40B4-BE49-F238E27FC236}">
                  <a16:creationId xmlns:a16="http://schemas.microsoft.com/office/drawing/2014/main" id="{5E3F1747-8CC6-4938-A934-01680D664FF7}"/>
                </a:ext>
              </a:extLst>
            </p:cNvPr>
            <p:cNvSpPr txBox="1"/>
            <p:nvPr/>
          </p:nvSpPr>
          <p:spPr>
            <a:xfrm>
              <a:off x="4644304" y="3778050"/>
              <a:ext cx="2050830" cy="229081"/>
            </a:xfrm>
            <a:prstGeom prst="rect">
              <a:avLst/>
            </a:prstGeom>
            <a:noFill/>
          </p:spPr>
          <p:txBody>
            <a:bodyPr wrap="none" rtlCol="0">
              <a:spAutoFit/>
            </a:bodyPr>
            <a:lstStyle/>
            <a:p>
              <a:pPr algn="ctr">
                <a:defRPr/>
              </a:pPr>
              <a:r>
                <a:rPr lang="fr-FR" sz="700" dirty="0">
                  <a:solidFill>
                    <a:prstClr val="black">
                      <a:lumMod val="65000"/>
                      <a:lumOff val="35000"/>
                    </a:prstClr>
                  </a:solidFill>
                  <a:latin typeface="Arial" panose="020B0604020202020204" pitchFamily="34" charset="0"/>
                  <a:cs typeface="Arial" panose="020B0604020202020204" pitchFamily="34" charset="0"/>
                </a:rPr>
                <a:t>Années après randomisation</a:t>
              </a:r>
            </a:p>
          </p:txBody>
        </p:sp>
      </p:grpSp>
      <p:sp>
        <p:nvSpPr>
          <p:cNvPr id="85" name="CasellaDiTesto 2">
            <a:extLst>
              <a:ext uri="{FF2B5EF4-FFF2-40B4-BE49-F238E27FC236}">
                <a16:creationId xmlns:a16="http://schemas.microsoft.com/office/drawing/2014/main" id="{526EB130-5B8B-4E25-9399-395105FB3276}"/>
              </a:ext>
            </a:extLst>
          </p:cNvPr>
          <p:cNvSpPr txBox="1"/>
          <p:nvPr/>
        </p:nvSpPr>
        <p:spPr>
          <a:xfrm>
            <a:off x="4701436" y="1118158"/>
            <a:ext cx="1475959" cy="232473"/>
          </a:xfrm>
          <a:prstGeom prst="rect">
            <a:avLst/>
          </a:prstGeom>
          <a:solidFill>
            <a:schemeClr val="bg1"/>
          </a:solidFill>
        </p:spPr>
        <p:txBody>
          <a:bodyPr wrap="square" rtlCol="0">
            <a:spAutoFit/>
          </a:bodyPr>
          <a:lstStyle/>
          <a:p>
            <a:pPr algn="ctr">
              <a:defRPr/>
            </a:pPr>
            <a:r>
              <a:rPr lang="fr-FR" sz="1050" b="1" dirty="0">
                <a:solidFill>
                  <a:schemeClr val="tx1">
                    <a:lumMod val="75000"/>
                    <a:lumOff val="25000"/>
                  </a:schemeClr>
                </a:solidFill>
                <a:latin typeface="Arial" panose="020B0604020202020204" pitchFamily="34" charset="0"/>
                <a:cs typeface="Arial" panose="020B0604020202020204" pitchFamily="34" charset="0"/>
              </a:rPr>
              <a:t>Survie post-récidive</a:t>
            </a:r>
          </a:p>
        </p:txBody>
      </p:sp>
      <p:sp>
        <p:nvSpPr>
          <p:cNvPr id="86" name="CasellaDiTesto 2">
            <a:extLst>
              <a:ext uri="{FF2B5EF4-FFF2-40B4-BE49-F238E27FC236}">
                <a16:creationId xmlns:a16="http://schemas.microsoft.com/office/drawing/2014/main" id="{44CFCD87-0FF3-4FFD-9A7C-31633A412944}"/>
              </a:ext>
            </a:extLst>
          </p:cNvPr>
          <p:cNvSpPr txBox="1"/>
          <p:nvPr/>
        </p:nvSpPr>
        <p:spPr>
          <a:xfrm>
            <a:off x="475699" y="1118159"/>
            <a:ext cx="1134892" cy="232473"/>
          </a:xfrm>
          <a:prstGeom prst="rect">
            <a:avLst/>
          </a:prstGeom>
          <a:solidFill>
            <a:schemeClr val="bg1"/>
          </a:solidFill>
        </p:spPr>
        <p:txBody>
          <a:bodyPr wrap="square" rtlCol="0">
            <a:spAutoFit/>
          </a:bodyPr>
          <a:lstStyle/>
          <a:p>
            <a:pPr algn="ctr">
              <a:defRPr/>
            </a:pPr>
            <a:r>
              <a:rPr lang="fr-FR" sz="1050" b="1" dirty="0">
                <a:solidFill>
                  <a:schemeClr val="tx1">
                    <a:lumMod val="75000"/>
                    <a:lumOff val="25000"/>
                  </a:schemeClr>
                </a:solidFill>
                <a:latin typeface="Arial" panose="020B0604020202020204" pitchFamily="34" charset="0"/>
                <a:cs typeface="Arial" panose="020B0604020202020204" pitchFamily="34" charset="0"/>
              </a:rPr>
              <a:t>Survie Globale</a:t>
            </a:r>
          </a:p>
        </p:txBody>
      </p:sp>
      <p:grpSp>
        <p:nvGrpSpPr>
          <p:cNvPr id="87" name="Groupe 86">
            <a:extLst>
              <a:ext uri="{FF2B5EF4-FFF2-40B4-BE49-F238E27FC236}">
                <a16:creationId xmlns:a16="http://schemas.microsoft.com/office/drawing/2014/main" id="{73FC55E7-3108-4906-947D-FAEA6C3F0EDC}"/>
              </a:ext>
            </a:extLst>
          </p:cNvPr>
          <p:cNvGrpSpPr/>
          <p:nvPr/>
        </p:nvGrpSpPr>
        <p:grpSpPr>
          <a:xfrm>
            <a:off x="5080558" y="1430605"/>
            <a:ext cx="2163895" cy="1075020"/>
            <a:chOff x="1122218" y="1366405"/>
            <a:chExt cx="3221182" cy="1740477"/>
          </a:xfrm>
        </p:grpSpPr>
        <p:sp>
          <p:nvSpPr>
            <p:cNvPr id="5" name="Forme libre : forme 4">
              <a:extLst>
                <a:ext uri="{FF2B5EF4-FFF2-40B4-BE49-F238E27FC236}">
                  <a16:creationId xmlns:a16="http://schemas.microsoft.com/office/drawing/2014/main" id="{3E4A39ED-CC11-442C-B19B-258A0938D895}"/>
                </a:ext>
              </a:extLst>
            </p:cNvPr>
            <p:cNvSpPr/>
            <p:nvPr/>
          </p:nvSpPr>
          <p:spPr>
            <a:xfrm>
              <a:off x="1127414" y="1371600"/>
              <a:ext cx="3215986" cy="1220932"/>
            </a:xfrm>
            <a:custGeom>
              <a:avLst/>
              <a:gdLst>
                <a:gd name="connsiteX0" fmla="*/ 0 w 3215986"/>
                <a:gd name="connsiteY0" fmla="*/ 0 h 1220932"/>
                <a:gd name="connsiteX1" fmla="*/ 0 w 3215986"/>
                <a:gd name="connsiteY1" fmla="*/ 57150 h 1220932"/>
                <a:gd name="connsiteX2" fmla="*/ 264968 w 3215986"/>
                <a:gd name="connsiteY2" fmla="*/ 57150 h 1220932"/>
                <a:gd name="connsiteX3" fmla="*/ 264968 w 3215986"/>
                <a:gd name="connsiteY3" fmla="*/ 109105 h 1220932"/>
                <a:gd name="connsiteX4" fmla="*/ 322118 w 3215986"/>
                <a:gd name="connsiteY4" fmla="*/ 109105 h 1220932"/>
                <a:gd name="connsiteX5" fmla="*/ 322118 w 3215986"/>
                <a:gd name="connsiteY5" fmla="*/ 150668 h 1220932"/>
                <a:gd name="connsiteX6" fmla="*/ 498763 w 3215986"/>
                <a:gd name="connsiteY6" fmla="*/ 150668 h 1220932"/>
                <a:gd name="connsiteX7" fmla="*/ 498763 w 3215986"/>
                <a:gd name="connsiteY7" fmla="*/ 207818 h 1220932"/>
                <a:gd name="connsiteX8" fmla="*/ 545522 w 3215986"/>
                <a:gd name="connsiteY8" fmla="*/ 207818 h 1220932"/>
                <a:gd name="connsiteX9" fmla="*/ 545522 w 3215986"/>
                <a:gd name="connsiteY9" fmla="*/ 280555 h 1220932"/>
                <a:gd name="connsiteX10" fmla="*/ 680604 w 3215986"/>
                <a:gd name="connsiteY10" fmla="*/ 280555 h 1220932"/>
                <a:gd name="connsiteX11" fmla="*/ 680604 w 3215986"/>
                <a:gd name="connsiteY11" fmla="*/ 332509 h 1220932"/>
                <a:gd name="connsiteX12" fmla="*/ 732559 w 3215986"/>
                <a:gd name="connsiteY12" fmla="*/ 332509 h 1220932"/>
                <a:gd name="connsiteX13" fmla="*/ 732559 w 3215986"/>
                <a:gd name="connsiteY13" fmla="*/ 400050 h 1220932"/>
                <a:gd name="connsiteX14" fmla="*/ 774122 w 3215986"/>
                <a:gd name="connsiteY14" fmla="*/ 400050 h 1220932"/>
                <a:gd name="connsiteX15" fmla="*/ 774122 w 3215986"/>
                <a:gd name="connsiteY15" fmla="*/ 514350 h 1220932"/>
                <a:gd name="connsiteX16" fmla="*/ 820881 w 3215986"/>
                <a:gd name="connsiteY16" fmla="*/ 514350 h 1220932"/>
                <a:gd name="connsiteX17" fmla="*/ 820881 w 3215986"/>
                <a:gd name="connsiteY17" fmla="*/ 576695 h 1220932"/>
                <a:gd name="connsiteX18" fmla="*/ 976745 w 3215986"/>
                <a:gd name="connsiteY18" fmla="*/ 576695 h 1220932"/>
                <a:gd name="connsiteX19" fmla="*/ 976745 w 3215986"/>
                <a:gd name="connsiteY19" fmla="*/ 654627 h 1220932"/>
                <a:gd name="connsiteX20" fmla="*/ 1075459 w 3215986"/>
                <a:gd name="connsiteY20" fmla="*/ 654627 h 1220932"/>
                <a:gd name="connsiteX21" fmla="*/ 1075459 w 3215986"/>
                <a:gd name="connsiteY21" fmla="*/ 727364 h 1220932"/>
                <a:gd name="connsiteX22" fmla="*/ 1293668 w 3215986"/>
                <a:gd name="connsiteY22" fmla="*/ 727364 h 1220932"/>
                <a:gd name="connsiteX23" fmla="*/ 1293668 w 3215986"/>
                <a:gd name="connsiteY23" fmla="*/ 800100 h 1220932"/>
                <a:gd name="connsiteX24" fmla="*/ 1350818 w 3215986"/>
                <a:gd name="connsiteY24" fmla="*/ 800100 h 1220932"/>
                <a:gd name="connsiteX25" fmla="*/ 1350818 w 3215986"/>
                <a:gd name="connsiteY25" fmla="*/ 888423 h 1220932"/>
                <a:gd name="connsiteX26" fmla="*/ 1620981 w 3215986"/>
                <a:gd name="connsiteY26" fmla="*/ 888423 h 1220932"/>
                <a:gd name="connsiteX27" fmla="*/ 1620981 w 3215986"/>
                <a:gd name="connsiteY27" fmla="*/ 1002723 h 1220932"/>
                <a:gd name="connsiteX28" fmla="*/ 2550968 w 3215986"/>
                <a:gd name="connsiteY28" fmla="*/ 1002723 h 1220932"/>
                <a:gd name="connsiteX29" fmla="*/ 2550968 w 3215986"/>
                <a:gd name="connsiteY29" fmla="*/ 1220932 h 1220932"/>
                <a:gd name="connsiteX30" fmla="*/ 3215986 w 3215986"/>
                <a:gd name="connsiteY30" fmla="*/ 1220932 h 122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215986" h="1220932">
                  <a:moveTo>
                    <a:pt x="0" y="0"/>
                  </a:moveTo>
                  <a:lnTo>
                    <a:pt x="0" y="57150"/>
                  </a:lnTo>
                  <a:lnTo>
                    <a:pt x="264968" y="57150"/>
                  </a:lnTo>
                  <a:lnTo>
                    <a:pt x="264968" y="109105"/>
                  </a:lnTo>
                  <a:lnTo>
                    <a:pt x="322118" y="109105"/>
                  </a:lnTo>
                  <a:lnTo>
                    <a:pt x="322118" y="150668"/>
                  </a:lnTo>
                  <a:lnTo>
                    <a:pt x="498763" y="150668"/>
                  </a:lnTo>
                  <a:lnTo>
                    <a:pt x="498763" y="207818"/>
                  </a:lnTo>
                  <a:lnTo>
                    <a:pt x="545522" y="207818"/>
                  </a:lnTo>
                  <a:lnTo>
                    <a:pt x="545522" y="280555"/>
                  </a:lnTo>
                  <a:lnTo>
                    <a:pt x="680604" y="280555"/>
                  </a:lnTo>
                  <a:lnTo>
                    <a:pt x="680604" y="332509"/>
                  </a:lnTo>
                  <a:lnTo>
                    <a:pt x="732559" y="332509"/>
                  </a:lnTo>
                  <a:lnTo>
                    <a:pt x="732559" y="400050"/>
                  </a:lnTo>
                  <a:lnTo>
                    <a:pt x="774122" y="400050"/>
                  </a:lnTo>
                  <a:lnTo>
                    <a:pt x="774122" y="514350"/>
                  </a:lnTo>
                  <a:lnTo>
                    <a:pt x="820881" y="514350"/>
                  </a:lnTo>
                  <a:lnTo>
                    <a:pt x="820881" y="576695"/>
                  </a:lnTo>
                  <a:lnTo>
                    <a:pt x="976745" y="576695"/>
                  </a:lnTo>
                  <a:lnTo>
                    <a:pt x="976745" y="654627"/>
                  </a:lnTo>
                  <a:lnTo>
                    <a:pt x="1075459" y="654627"/>
                  </a:lnTo>
                  <a:lnTo>
                    <a:pt x="1075459" y="727364"/>
                  </a:lnTo>
                  <a:lnTo>
                    <a:pt x="1293668" y="727364"/>
                  </a:lnTo>
                  <a:lnTo>
                    <a:pt x="1293668" y="800100"/>
                  </a:lnTo>
                  <a:lnTo>
                    <a:pt x="1350818" y="800100"/>
                  </a:lnTo>
                  <a:lnTo>
                    <a:pt x="1350818" y="888423"/>
                  </a:lnTo>
                  <a:lnTo>
                    <a:pt x="1620981" y="888423"/>
                  </a:lnTo>
                  <a:lnTo>
                    <a:pt x="1620981" y="1002723"/>
                  </a:lnTo>
                  <a:lnTo>
                    <a:pt x="2550968" y="1002723"/>
                  </a:lnTo>
                  <a:lnTo>
                    <a:pt x="2550968" y="1220932"/>
                  </a:lnTo>
                  <a:lnTo>
                    <a:pt x="3215986" y="1220932"/>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 name="Forme libre : forme 5">
              <a:extLst>
                <a:ext uri="{FF2B5EF4-FFF2-40B4-BE49-F238E27FC236}">
                  <a16:creationId xmlns:a16="http://schemas.microsoft.com/office/drawing/2014/main" id="{433DBA27-3D67-45F1-9CB6-DF5A7F9DB0CF}"/>
                </a:ext>
              </a:extLst>
            </p:cNvPr>
            <p:cNvSpPr/>
            <p:nvPr/>
          </p:nvSpPr>
          <p:spPr>
            <a:xfrm>
              <a:off x="1122218" y="1366405"/>
              <a:ext cx="3106882" cy="1740477"/>
            </a:xfrm>
            <a:custGeom>
              <a:avLst/>
              <a:gdLst>
                <a:gd name="connsiteX0" fmla="*/ 0 w 3106882"/>
                <a:gd name="connsiteY0" fmla="*/ 0 h 1740477"/>
                <a:gd name="connsiteX1" fmla="*/ 114300 w 3106882"/>
                <a:gd name="connsiteY1" fmla="*/ 0 h 1740477"/>
                <a:gd name="connsiteX2" fmla="*/ 114300 w 3106882"/>
                <a:gd name="connsiteY2" fmla="*/ 77931 h 1740477"/>
                <a:gd name="connsiteX3" fmla="*/ 244187 w 3106882"/>
                <a:gd name="connsiteY3" fmla="*/ 77931 h 1740477"/>
                <a:gd name="connsiteX4" fmla="*/ 244187 w 3106882"/>
                <a:gd name="connsiteY4" fmla="*/ 155863 h 1740477"/>
                <a:gd name="connsiteX5" fmla="*/ 358487 w 3106882"/>
                <a:gd name="connsiteY5" fmla="*/ 155863 h 1740477"/>
                <a:gd name="connsiteX6" fmla="*/ 358487 w 3106882"/>
                <a:gd name="connsiteY6" fmla="*/ 218209 h 1740477"/>
                <a:gd name="connsiteX7" fmla="*/ 405246 w 3106882"/>
                <a:gd name="connsiteY7" fmla="*/ 218209 h 1740477"/>
                <a:gd name="connsiteX8" fmla="*/ 405246 w 3106882"/>
                <a:gd name="connsiteY8" fmla="*/ 301336 h 1740477"/>
                <a:gd name="connsiteX9" fmla="*/ 441614 w 3106882"/>
                <a:gd name="connsiteY9" fmla="*/ 301336 h 1740477"/>
                <a:gd name="connsiteX10" fmla="*/ 441614 w 3106882"/>
                <a:gd name="connsiteY10" fmla="*/ 368877 h 1740477"/>
                <a:gd name="connsiteX11" fmla="*/ 514350 w 3106882"/>
                <a:gd name="connsiteY11" fmla="*/ 368877 h 1740477"/>
                <a:gd name="connsiteX12" fmla="*/ 514350 w 3106882"/>
                <a:gd name="connsiteY12" fmla="*/ 452004 h 1740477"/>
                <a:gd name="connsiteX13" fmla="*/ 633846 w 3106882"/>
                <a:gd name="connsiteY13" fmla="*/ 452004 h 1740477"/>
                <a:gd name="connsiteX14" fmla="*/ 633846 w 3106882"/>
                <a:gd name="connsiteY14" fmla="*/ 550718 h 1740477"/>
                <a:gd name="connsiteX15" fmla="*/ 711777 w 3106882"/>
                <a:gd name="connsiteY15" fmla="*/ 550718 h 1740477"/>
                <a:gd name="connsiteX16" fmla="*/ 711777 w 3106882"/>
                <a:gd name="connsiteY16" fmla="*/ 727363 h 1740477"/>
                <a:gd name="connsiteX17" fmla="*/ 836468 w 3106882"/>
                <a:gd name="connsiteY17" fmla="*/ 727363 h 1740477"/>
                <a:gd name="connsiteX18" fmla="*/ 836468 w 3106882"/>
                <a:gd name="connsiteY18" fmla="*/ 826077 h 1740477"/>
                <a:gd name="connsiteX19" fmla="*/ 883227 w 3106882"/>
                <a:gd name="connsiteY19" fmla="*/ 826077 h 1740477"/>
                <a:gd name="connsiteX20" fmla="*/ 883227 w 3106882"/>
                <a:gd name="connsiteY20" fmla="*/ 919595 h 1740477"/>
                <a:gd name="connsiteX21" fmla="*/ 929987 w 3106882"/>
                <a:gd name="connsiteY21" fmla="*/ 919595 h 1740477"/>
                <a:gd name="connsiteX22" fmla="*/ 929987 w 3106882"/>
                <a:gd name="connsiteY22" fmla="*/ 1013113 h 1740477"/>
                <a:gd name="connsiteX23" fmla="*/ 1013114 w 3106882"/>
                <a:gd name="connsiteY23" fmla="*/ 1013113 h 1740477"/>
                <a:gd name="connsiteX24" fmla="*/ 1013114 w 3106882"/>
                <a:gd name="connsiteY24" fmla="*/ 1220931 h 1740477"/>
                <a:gd name="connsiteX25" fmla="*/ 1387187 w 3106882"/>
                <a:gd name="connsiteY25" fmla="*/ 1220931 h 1740477"/>
                <a:gd name="connsiteX26" fmla="*/ 1387187 w 3106882"/>
                <a:gd name="connsiteY26" fmla="*/ 1356013 h 1740477"/>
                <a:gd name="connsiteX27" fmla="*/ 1418359 w 3106882"/>
                <a:gd name="connsiteY27" fmla="*/ 1356013 h 1740477"/>
                <a:gd name="connsiteX28" fmla="*/ 1418359 w 3106882"/>
                <a:gd name="connsiteY28" fmla="*/ 1480704 h 1740477"/>
                <a:gd name="connsiteX29" fmla="*/ 1511877 w 3106882"/>
                <a:gd name="connsiteY29" fmla="*/ 1480704 h 1740477"/>
                <a:gd name="connsiteX30" fmla="*/ 1511877 w 3106882"/>
                <a:gd name="connsiteY30" fmla="*/ 1605395 h 1740477"/>
                <a:gd name="connsiteX31" fmla="*/ 1714500 w 3106882"/>
                <a:gd name="connsiteY31" fmla="*/ 1605395 h 1740477"/>
                <a:gd name="connsiteX32" fmla="*/ 1714500 w 3106882"/>
                <a:gd name="connsiteY32" fmla="*/ 1740477 h 1740477"/>
                <a:gd name="connsiteX33" fmla="*/ 3106882 w 3106882"/>
                <a:gd name="connsiteY33" fmla="*/ 1740477 h 1740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106882" h="1740477">
                  <a:moveTo>
                    <a:pt x="0" y="0"/>
                  </a:moveTo>
                  <a:lnTo>
                    <a:pt x="114300" y="0"/>
                  </a:lnTo>
                  <a:lnTo>
                    <a:pt x="114300" y="77931"/>
                  </a:lnTo>
                  <a:lnTo>
                    <a:pt x="244187" y="77931"/>
                  </a:lnTo>
                  <a:lnTo>
                    <a:pt x="244187" y="155863"/>
                  </a:lnTo>
                  <a:lnTo>
                    <a:pt x="358487" y="155863"/>
                  </a:lnTo>
                  <a:lnTo>
                    <a:pt x="358487" y="218209"/>
                  </a:lnTo>
                  <a:lnTo>
                    <a:pt x="405246" y="218209"/>
                  </a:lnTo>
                  <a:lnTo>
                    <a:pt x="405246" y="301336"/>
                  </a:lnTo>
                  <a:lnTo>
                    <a:pt x="441614" y="301336"/>
                  </a:lnTo>
                  <a:lnTo>
                    <a:pt x="441614" y="368877"/>
                  </a:lnTo>
                  <a:lnTo>
                    <a:pt x="514350" y="368877"/>
                  </a:lnTo>
                  <a:lnTo>
                    <a:pt x="514350" y="452004"/>
                  </a:lnTo>
                  <a:lnTo>
                    <a:pt x="633846" y="452004"/>
                  </a:lnTo>
                  <a:lnTo>
                    <a:pt x="633846" y="550718"/>
                  </a:lnTo>
                  <a:lnTo>
                    <a:pt x="711777" y="550718"/>
                  </a:lnTo>
                  <a:lnTo>
                    <a:pt x="711777" y="727363"/>
                  </a:lnTo>
                  <a:lnTo>
                    <a:pt x="836468" y="727363"/>
                  </a:lnTo>
                  <a:lnTo>
                    <a:pt x="836468" y="826077"/>
                  </a:lnTo>
                  <a:lnTo>
                    <a:pt x="883227" y="826077"/>
                  </a:lnTo>
                  <a:lnTo>
                    <a:pt x="883227" y="919595"/>
                  </a:lnTo>
                  <a:lnTo>
                    <a:pt x="929987" y="919595"/>
                  </a:lnTo>
                  <a:lnTo>
                    <a:pt x="929987" y="1013113"/>
                  </a:lnTo>
                  <a:lnTo>
                    <a:pt x="1013114" y="1013113"/>
                  </a:lnTo>
                  <a:lnTo>
                    <a:pt x="1013114" y="1220931"/>
                  </a:lnTo>
                  <a:lnTo>
                    <a:pt x="1387187" y="1220931"/>
                  </a:lnTo>
                  <a:lnTo>
                    <a:pt x="1387187" y="1356013"/>
                  </a:lnTo>
                  <a:lnTo>
                    <a:pt x="1418359" y="1356013"/>
                  </a:lnTo>
                  <a:lnTo>
                    <a:pt x="1418359" y="1480704"/>
                  </a:lnTo>
                  <a:lnTo>
                    <a:pt x="1511877" y="1480704"/>
                  </a:lnTo>
                  <a:lnTo>
                    <a:pt x="1511877" y="1605395"/>
                  </a:lnTo>
                  <a:lnTo>
                    <a:pt x="1714500" y="1605395"/>
                  </a:lnTo>
                  <a:lnTo>
                    <a:pt x="1714500" y="1740477"/>
                  </a:lnTo>
                  <a:lnTo>
                    <a:pt x="3106882" y="1740477"/>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12" name="ZoneTexte 11">
            <a:extLst>
              <a:ext uri="{FF2B5EF4-FFF2-40B4-BE49-F238E27FC236}">
                <a16:creationId xmlns:a16="http://schemas.microsoft.com/office/drawing/2014/main" id="{7AF86396-5B47-4005-964F-202EBC5BC110}"/>
              </a:ext>
            </a:extLst>
          </p:cNvPr>
          <p:cNvSpPr txBox="1"/>
          <p:nvPr/>
        </p:nvSpPr>
        <p:spPr>
          <a:xfrm>
            <a:off x="2186326" y="3602064"/>
            <a:ext cx="4628759" cy="471960"/>
          </a:xfrm>
          <a:prstGeom prst="roundRect">
            <a:avLst>
              <a:gd name="adj" fmla="val 16153"/>
            </a:avLst>
          </a:prstGeom>
          <a:ln>
            <a:solidFill>
              <a:srgbClr val="EC8014"/>
            </a:solidFill>
          </a:ln>
        </p:spPr>
        <p:style>
          <a:lnRef idx="2">
            <a:schemeClr val="accent1"/>
          </a:lnRef>
          <a:fillRef idx="1">
            <a:schemeClr val="lt1"/>
          </a:fillRef>
          <a:effectRef idx="0">
            <a:schemeClr val="accent1"/>
          </a:effectRef>
          <a:fontRef idx="minor">
            <a:schemeClr val="dk1"/>
          </a:fontRef>
        </p:style>
        <p:txBody>
          <a:bodyPr wrap="square" lIns="36000" tIns="36000" rIns="36000" bIns="36000" rtlCol="0">
            <a:spAutoFit/>
          </a:bodyPr>
          <a:lstStyle/>
          <a:p>
            <a:pPr algn="ctr"/>
            <a:r>
              <a:rPr lang="fr-FR" sz="1200" b="1" dirty="0">
                <a:solidFill>
                  <a:srgbClr val="002060"/>
                </a:solidFill>
                <a:latin typeface="Arial" panose="020B0604020202020204" pitchFamily="34" charset="0"/>
              </a:rPr>
              <a:t>Pas de différence en SG et survie post-récidive plus courte dans le bras CT (38,4 versus 87,6 mois).</a:t>
            </a:r>
          </a:p>
        </p:txBody>
      </p:sp>
      <p:graphicFrame>
        <p:nvGraphicFramePr>
          <p:cNvPr id="13" name="Tableau 12">
            <a:extLst>
              <a:ext uri="{FF2B5EF4-FFF2-40B4-BE49-F238E27FC236}">
                <a16:creationId xmlns:a16="http://schemas.microsoft.com/office/drawing/2014/main" id="{02C7812E-EC99-4024-B816-69D400392C33}"/>
              </a:ext>
            </a:extLst>
          </p:cNvPr>
          <p:cNvGraphicFramePr>
            <a:graphicFrameLocks noGrp="1"/>
          </p:cNvGraphicFramePr>
          <p:nvPr/>
        </p:nvGraphicFramePr>
        <p:xfrm>
          <a:off x="961230" y="2190158"/>
          <a:ext cx="3241963" cy="833122"/>
        </p:xfrm>
        <a:graphic>
          <a:graphicData uri="http://schemas.openxmlformats.org/drawingml/2006/table">
            <a:tbl>
              <a:tblPr firstRow="1" bandRow="1">
                <a:tableStyleId>{7DF18680-E054-41AD-8BC1-D1AEF772440D}</a:tableStyleId>
              </a:tblPr>
              <a:tblGrid>
                <a:gridCol w="1163782">
                  <a:extLst>
                    <a:ext uri="{9D8B030D-6E8A-4147-A177-3AD203B41FA5}">
                      <a16:colId xmlns:a16="http://schemas.microsoft.com/office/drawing/2014/main" val="20000"/>
                    </a:ext>
                  </a:extLst>
                </a:gridCol>
                <a:gridCol w="1033895">
                  <a:extLst>
                    <a:ext uri="{9D8B030D-6E8A-4147-A177-3AD203B41FA5}">
                      <a16:colId xmlns:a16="http://schemas.microsoft.com/office/drawing/2014/main" val="20001"/>
                    </a:ext>
                  </a:extLst>
                </a:gridCol>
                <a:gridCol w="1044286">
                  <a:extLst>
                    <a:ext uri="{9D8B030D-6E8A-4147-A177-3AD203B41FA5}">
                      <a16:colId xmlns:a16="http://schemas.microsoft.com/office/drawing/2014/main" val="20002"/>
                    </a:ext>
                  </a:extLst>
                </a:gridCol>
              </a:tblGrid>
              <a:tr h="277728">
                <a:tc>
                  <a:txBody>
                    <a:bodyPr/>
                    <a:lstStyle/>
                    <a:p>
                      <a:endParaRPr lang="fr-FR" sz="600" b="0" dirty="0">
                        <a:solidFill>
                          <a:schemeClr val="bg1"/>
                        </a:solidFill>
                        <a:latin typeface="Arial" panose="020B0604020202020204" pitchFamily="34" charset="0"/>
                        <a:cs typeface="Arial" panose="020B0604020202020204" pitchFamily="34" charset="0"/>
                      </a:endParaRPr>
                    </a:p>
                  </a:txBody>
                  <a:tcPr marL="68576" marR="68576" marT="34283" marB="34283" anchor="ctr"/>
                </a:tc>
                <a:tc>
                  <a:txBody>
                    <a:bodyPr/>
                    <a:lstStyle/>
                    <a:p>
                      <a:pPr marL="0" marR="0" algn="ctr">
                        <a:lnSpc>
                          <a:spcPct val="115000"/>
                        </a:lnSpc>
                        <a:spcBef>
                          <a:spcPts val="0"/>
                        </a:spcBef>
                        <a:spcAft>
                          <a:spcPts val="0"/>
                        </a:spcAft>
                      </a:pPr>
                      <a:r>
                        <a:rPr lang="en-US" sz="600" b="1" dirty="0" err="1">
                          <a:solidFill>
                            <a:schemeClr val="bg1">
                              <a:lumMod val="95000"/>
                            </a:schemeClr>
                          </a:solidFill>
                          <a:effectLst/>
                          <a:latin typeface="Arial" panose="020B0604020202020204" pitchFamily="34" charset="0"/>
                          <a:cs typeface="Arial" panose="020B0604020202020204" pitchFamily="34" charset="0"/>
                        </a:rPr>
                        <a:t>Chirurgie</a:t>
                      </a:r>
                      <a:r>
                        <a:rPr lang="en-US" sz="600" b="1" baseline="0" dirty="0">
                          <a:solidFill>
                            <a:schemeClr val="bg1">
                              <a:lumMod val="95000"/>
                            </a:schemeClr>
                          </a:solidFill>
                          <a:effectLst/>
                          <a:latin typeface="Arial" panose="020B0604020202020204" pitchFamily="34" charset="0"/>
                          <a:cs typeface="Arial" panose="020B0604020202020204" pitchFamily="34" charset="0"/>
                        </a:rPr>
                        <a:t> </a:t>
                      </a:r>
                      <a:r>
                        <a:rPr lang="en-US" sz="600" b="1" baseline="0" dirty="0" err="1">
                          <a:solidFill>
                            <a:schemeClr val="bg1">
                              <a:lumMod val="95000"/>
                            </a:schemeClr>
                          </a:solidFill>
                          <a:effectLst/>
                          <a:latin typeface="Arial" panose="020B0604020202020204" pitchFamily="34" charset="0"/>
                          <a:cs typeface="Arial" panose="020B0604020202020204" pitchFamily="34" charset="0"/>
                        </a:rPr>
                        <a:t>seule</a:t>
                      </a:r>
                      <a:r>
                        <a:rPr lang="en-US" sz="600" b="1" baseline="0" dirty="0">
                          <a:solidFill>
                            <a:schemeClr val="bg1">
                              <a:lumMod val="95000"/>
                            </a:schemeClr>
                          </a:solidFill>
                          <a:effectLst/>
                          <a:latin typeface="Arial" panose="020B0604020202020204" pitchFamily="34" charset="0"/>
                          <a:cs typeface="Arial" panose="020B0604020202020204" pitchFamily="34" charset="0"/>
                        </a:rPr>
                        <a:t> </a:t>
                      </a:r>
                      <a:r>
                        <a:rPr lang="en-US" sz="600" b="0" dirty="0">
                          <a:solidFill>
                            <a:schemeClr val="bg1">
                              <a:lumMod val="95000"/>
                            </a:schemeClr>
                          </a:solidFill>
                          <a:effectLst/>
                          <a:latin typeface="Arial" panose="020B0604020202020204" pitchFamily="34" charset="0"/>
                          <a:cs typeface="Arial" panose="020B0604020202020204" pitchFamily="34" charset="0"/>
                        </a:rPr>
                        <a:t>(n=149)</a:t>
                      </a:r>
                      <a:endParaRPr lang="en-US" sz="600" b="0" dirty="0">
                        <a:solidFill>
                          <a:schemeClr val="bg1">
                            <a:lumMod val="95000"/>
                          </a:schemeClr>
                        </a:solidFill>
                        <a:effectLst/>
                        <a:latin typeface="Arial" panose="020B0604020202020204" pitchFamily="34" charset="0"/>
                        <a:ea typeface="Times New Roman"/>
                        <a:cs typeface="Arial" panose="020B0604020202020204" pitchFamily="34" charset="0"/>
                      </a:endParaRPr>
                    </a:p>
                  </a:txBody>
                  <a:tcPr marL="68576" marR="68576" marT="34283" marB="34283" anchor="ctr">
                    <a:solidFill>
                      <a:schemeClr val="accent1"/>
                    </a:solidFill>
                  </a:tcPr>
                </a:tc>
                <a:tc>
                  <a:txBody>
                    <a:bodyPr/>
                    <a:lstStyle/>
                    <a:p>
                      <a:pPr marL="0" marR="0" algn="ctr">
                        <a:lnSpc>
                          <a:spcPct val="115000"/>
                        </a:lnSpc>
                        <a:spcBef>
                          <a:spcPts val="0"/>
                        </a:spcBef>
                        <a:spcAft>
                          <a:spcPts val="0"/>
                        </a:spcAft>
                      </a:pPr>
                      <a:r>
                        <a:rPr lang="en-US" sz="600" b="1" dirty="0" err="1">
                          <a:solidFill>
                            <a:schemeClr val="bg1">
                              <a:lumMod val="95000"/>
                            </a:schemeClr>
                          </a:solidFill>
                          <a:effectLst/>
                          <a:latin typeface="Arial" panose="020B0604020202020204" pitchFamily="34" charset="0"/>
                          <a:cs typeface="Arial" panose="020B0604020202020204" pitchFamily="34" charset="0"/>
                        </a:rPr>
                        <a:t>Chimiothérapie</a:t>
                      </a:r>
                      <a:r>
                        <a:rPr lang="en-US" sz="600" b="1" baseline="0" dirty="0">
                          <a:solidFill>
                            <a:schemeClr val="bg1">
                              <a:lumMod val="95000"/>
                            </a:schemeClr>
                          </a:solidFill>
                          <a:effectLst/>
                          <a:latin typeface="Arial" panose="020B0604020202020204" pitchFamily="34" charset="0"/>
                          <a:cs typeface="Arial" panose="020B0604020202020204" pitchFamily="34" charset="0"/>
                        </a:rPr>
                        <a:t> </a:t>
                      </a:r>
                      <a:r>
                        <a:rPr lang="en-US" sz="600" b="1" dirty="0">
                          <a:solidFill>
                            <a:schemeClr val="bg1">
                              <a:lumMod val="95000"/>
                            </a:schemeClr>
                          </a:solidFill>
                          <a:effectLst/>
                          <a:latin typeface="Arial" panose="020B0604020202020204" pitchFamily="34" charset="0"/>
                          <a:cs typeface="Arial" panose="020B0604020202020204" pitchFamily="34" charset="0"/>
                        </a:rPr>
                        <a:t> </a:t>
                      </a:r>
                      <a:r>
                        <a:rPr lang="en-US" sz="600" b="0" dirty="0">
                          <a:solidFill>
                            <a:schemeClr val="bg1">
                              <a:lumMod val="95000"/>
                            </a:schemeClr>
                          </a:solidFill>
                          <a:effectLst/>
                          <a:latin typeface="Arial" panose="020B0604020202020204" pitchFamily="34" charset="0"/>
                          <a:cs typeface="Arial" panose="020B0604020202020204" pitchFamily="34" charset="0"/>
                        </a:rPr>
                        <a:t>(n=151)</a:t>
                      </a:r>
                      <a:endParaRPr lang="en-US" sz="600" b="0" dirty="0">
                        <a:solidFill>
                          <a:schemeClr val="bg1">
                            <a:lumMod val="95000"/>
                          </a:schemeClr>
                        </a:solidFill>
                        <a:effectLst/>
                        <a:latin typeface="Arial" panose="020B0604020202020204" pitchFamily="34" charset="0"/>
                        <a:ea typeface="Times New Roman"/>
                        <a:cs typeface="Arial" panose="020B0604020202020204" pitchFamily="34" charset="0"/>
                      </a:endParaRPr>
                    </a:p>
                  </a:txBody>
                  <a:tcPr marL="68576" marR="68576" marT="34283" marB="34283" anchor="ctr">
                    <a:solidFill>
                      <a:srgbClr val="C00000"/>
                    </a:solidFill>
                  </a:tcPr>
                </a:tc>
                <a:extLst>
                  <a:ext uri="{0D108BD9-81ED-4DB2-BD59-A6C34878D82A}">
                    <a16:rowId xmlns:a16="http://schemas.microsoft.com/office/drawing/2014/main" val="10000"/>
                  </a:ext>
                </a:extLst>
              </a:tr>
              <a:tr h="16920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600" b="1" dirty="0">
                          <a:solidFill>
                            <a:schemeClr val="tx1">
                              <a:lumMod val="75000"/>
                              <a:lumOff val="25000"/>
                            </a:schemeClr>
                          </a:solidFill>
                          <a:latin typeface="Arial" panose="020B0604020202020204" pitchFamily="34" charset="0"/>
                          <a:cs typeface="Arial" panose="020B0604020202020204" pitchFamily="34" charset="0"/>
                        </a:rPr>
                        <a:t>Nb</a:t>
                      </a:r>
                      <a:r>
                        <a:rPr lang="fr-FR" sz="600" b="1" baseline="0" dirty="0">
                          <a:solidFill>
                            <a:schemeClr val="tx1">
                              <a:lumMod val="75000"/>
                              <a:lumOff val="25000"/>
                            </a:schemeClr>
                          </a:solidFill>
                          <a:latin typeface="Arial" panose="020B0604020202020204" pitchFamily="34" charset="0"/>
                          <a:cs typeface="Arial" panose="020B0604020202020204" pitchFamily="34" charset="0"/>
                        </a:rPr>
                        <a:t> d’</a:t>
                      </a:r>
                      <a:r>
                        <a:rPr lang="fr-FR" sz="600" b="1" baseline="0" dirty="0" err="1">
                          <a:solidFill>
                            <a:schemeClr val="tx1">
                              <a:lumMod val="75000"/>
                              <a:lumOff val="25000"/>
                            </a:schemeClr>
                          </a:solidFill>
                          <a:latin typeface="Arial" panose="020B0604020202020204" pitchFamily="34" charset="0"/>
                          <a:cs typeface="Arial" panose="020B0604020202020204" pitchFamily="34" charset="0"/>
                        </a:rPr>
                        <a:t>évènmts</a:t>
                      </a:r>
                      <a:endParaRPr lang="fr-FR" sz="600" b="1" dirty="0">
                        <a:solidFill>
                          <a:schemeClr val="tx1">
                            <a:lumMod val="75000"/>
                            <a:lumOff val="25000"/>
                          </a:schemeClr>
                        </a:solidFill>
                        <a:latin typeface="Arial" panose="020B0604020202020204" pitchFamily="34" charset="0"/>
                        <a:cs typeface="Arial" panose="020B0604020202020204" pitchFamily="34" charset="0"/>
                      </a:endParaRPr>
                    </a:p>
                  </a:txBody>
                  <a:tcPr marL="68576" marR="68576" marT="34283" marB="34283" anchor="ctr"/>
                </a:tc>
                <a:tc>
                  <a:txBody>
                    <a:bodyPr/>
                    <a:lstStyle/>
                    <a:p>
                      <a:pPr marL="0" marR="0" indent="0" algn="ctr" defTabSz="914400" rtl="0" eaLnBrk="1" fontAlgn="auto" latinLnBrk="0" hangingPunct="1">
                        <a:lnSpc>
                          <a:spcPct val="100000"/>
                        </a:lnSpc>
                        <a:spcBef>
                          <a:spcPts val="0"/>
                        </a:spcBef>
                        <a:spcAft>
                          <a:spcPts val="0"/>
                        </a:spcAft>
                        <a:buClr>
                          <a:schemeClr val="accent2"/>
                        </a:buClr>
                        <a:buSzTx/>
                        <a:buFont typeface="Calibri" panose="020F0502020204030204" pitchFamily="34" charset="0"/>
                        <a:buNone/>
                        <a:tabLst/>
                        <a:defRPr/>
                      </a:pPr>
                      <a:r>
                        <a:rPr lang="fr-FR" sz="600" b="0" dirty="0">
                          <a:solidFill>
                            <a:schemeClr val="tx1">
                              <a:lumMod val="75000"/>
                              <a:lumOff val="25000"/>
                            </a:schemeClr>
                          </a:solidFill>
                          <a:latin typeface="Arial" panose="020B0604020202020204" pitchFamily="34" charset="0"/>
                          <a:cs typeface="Arial" panose="020B0604020202020204" pitchFamily="34" charset="0"/>
                        </a:rPr>
                        <a:t>32</a:t>
                      </a:r>
                    </a:p>
                  </a:txBody>
                  <a:tcPr marL="68576" marR="68576" marT="34283" marB="34283" anchor="ctr"/>
                </a:tc>
                <a:tc>
                  <a:txBody>
                    <a:bodyPr/>
                    <a:lstStyle/>
                    <a:p>
                      <a:pPr marL="0" marR="0" indent="0" algn="ctr" defTabSz="914400" rtl="0" eaLnBrk="1" fontAlgn="auto" latinLnBrk="0" hangingPunct="1">
                        <a:lnSpc>
                          <a:spcPct val="100000"/>
                        </a:lnSpc>
                        <a:spcBef>
                          <a:spcPts val="0"/>
                        </a:spcBef>
                        <a:spcAft>
                          <a:spcPts val="0"/>
                        </a:spcAft>
                        <a:buClr>
                          <a:schemeClr val="accent2"/>
                        </a:buClr>
                        <a:buSzTx/>
                        <a:buFont typeface="Calibri" panose="020F0502020204030204" pitchFamily="34" charset="0"/>
                        <a:buNone/>
                        <a:tabLst/>
                        <a:defRPr/>
                      </a:pPr>
                      <a:r>
                        <a:rPr lang="fr-FR" sz="600" b="0" dirty="0">
                          <a:solidFill>
                            <a:schemeClr val="tx1">
                              <a:lumMod val="75000"/>
                              <a:lumOff val="25000"/>
                            </a:schemeClr>
                          </a:solidFill>
                          <a:latin typeface="Arial" panose="020B0604020202020204" pitchFamily="34" charset="0"/>
                          <a:cs typeface="Arial" panose="020B0604020202020204" pitchFamily="34" charset="0"/>
                        </a:rPr>
                        <a:t>38</a:t>
                      </a:r>
                    </a:p>
                  </a:txBody>
                  <a:tcPr marL="68576" marR="68576" marT="34283" marB="34283" anchor="ctr"/>
                </a:tc>
                <a:extLst>
                  <a:ext uri="{0D108BD9-81ED-4DB2-BD59-A6C34878D82A}">
                    <a16:rowId xmlns:a16="http://schemas.microsoft.com/office/drawing/2014/main" val="10001"/>
                  </a:ext>
                </a:extLst>
              </a:tr>
              <a:tr h="193093">
                <a:tc>
                  <a:txBody>
                    <a:bodyPr/>
                    <a:lstStyle/>
                    <a:p>
                      <a:pPr marL="0" marR="0" indent="0" algn="l">
                        <a:lnSpc>
                          <a:spcPct val="100000"/>
                        </a:lnSpc>
                        <a:spcBef>
                          <a:spcPts val="0"/>
                        </a:spcBef>
                        <a:spcAft>
                          <a:spcPts val="0"/>
                        </a:spcAft>
                      </a:pPr>
                      <a:r>
                        <a:rPr lang="en-US" sz="600" b="1" dirty="0" err="1">
                          <a:solidFill>
                            <a:schemeClr val="tx1">
                              <a:lumMod val="75000"/>
                              <a:lumOff val="25000"/>
                            </a:schemeClr>
                          </a:solidFill>
                          <a:effectLst/>
                          <a:latin typeface="Arial" panose="020B0604020202020204" pitchFamily="34" charset="0"/>
                          <a:cs typeface="Arial" panose="020B0604020202020204" pitchFamily="34" charset="0"/>
                        </a:rPr>
                        <a:t>Taux</a:t>
                      </a:r>
                      <a:r>
                        <a:rPr lang="en-US" sz="600" b="1" dirty="0">
                          <a:solidFill>
                            <a:schemeClr val="tx1">
                              <a:lumMod val="75000"/>
                              <a:lumOff val="25000"/>
                            </a:schemeClr>
                          </a:solidFill>
                          <a:effectLst/>
                          <a:latin typeface="Arial" panose="020B0604020202020204" pitchFamily="34" charset="0"/>
                          <a:cs typeface="Arial" panose="020B0604020202020204" pitchFamily="34" charset="0"/>
                        </a:rPr>
                        <a:t> de SG à</a:t>
                      </a:r>
                      <a:r>
                        <a:rPr lang="en-US" sz="600" b="1" baseline="0" dirty="0">
                          <a:solidFill>
                            <a:schemeClr val="tx1">
                              <a:lumMod val="75000"/>
                              <a:lumOff val="25000"/>
                            </a:schemeClr>
                          </a:solidFill>
                          <a:effectLst/>
                          <a:latin typeface="Arial" panose="020B0604020202020204" pitchFamily="34" charset="0"/>
                          <a:cs typeface="Arial" panose="020B0604020202020204" pitchFamily="34" charset="0"/>
                        </a:rPr>
                        <a:t> 3 </a:t>
                      </a:r>
                      <a:r>
                        <a:rPr lang="en-US" sz="600" b="1" baseline="0" dirty="0" err="1">
                          <a:solidFill>
                            <a:schemeClr val="tx1">
                              <a:lumMod val="75000"/>
                              <a:lumOff val="25000"/>
                            </a:schemeClr>
                          </a:solidFill>
                          <a:effectLst/>
                          <a:latin typeface="Arial" panose="020B0604020202020204" pitchFamily="34" charset="0"/>
                          <a:cs typeface="Arial" panose="020B0604020202020204" pitchFamily="34" charset="0"/>
                        </a:rPr>
                        <a:t>ans</a:t>
                      </a:r>
                      <a:r>
                        <a:rPr lang="en-US" sz="600" b="1" baseline="0" dirty="0">
                          <a:solidFill>
                            <a:schemeClr val="tx1">
                              <a:lumMod val="75000"/>
                              <a:lumOff val="25000"/>
                            </a:schemeClr>
                          </a:solidFill>
                          <a:effectLst/>
                          <a:latin typeface="Arial" panose="020B0604020202020204" pitchFamily="34" charset="0"/>
                          <a:cs typeface="Arial" panose="020B0604020202020204" pitchFamily="34" charset="0"/>
                        </a:rPr>
                        <a:t> (IC 95%)</a:t>
                      </a:r>
                      <a:endParaRPr lang="en-US" sz="600" b="1" dirty="0">
                        <a:solidFill>
                          <a:schemeClr val="tx1">
                            <a:lumMod val="75000"/>
                            <a:lumOff val="25000"/>
                          </a:schemeClr>
                        </a:solidFill>
                        <a:effectLst/>
                        <a:latin typeface="Arial" panose="020B0604020202020204" pitchFamily="34" charset="0"/>
                        <a:ea typeface="Times New Roman"/>
                        <a:cs typeface="Arial" panose="020B0604020202020204" pitchFamily="34" charset="0"/>
                      </a:endParaRPr>
                    </a:p>
                  </a:txBody>
                  <a:tcPr marL="54000" marR="0" marT="0" marB="0" anchor="ctr"/>
                </a:tc>
                <a:tc>
                  <a:txBody>
                    <a:bodyPr/>
                    <a:lstStyle/>
                    <a:p>
                      <a:pPr marL="0" marR="0" algn="ctr">
                        <a:lnSpc>
                          <a:spcPct val="100000"/>
                        </a:lnSpc>
                        <a:spcBef>
                          <a:spcPts val="0"/>
                        </a:spcBef>
                        <a:spcAft>
                          <a:spcPts val="0"/>
                        </a:spcAft>
                      </a:pPr>
                      <a:r>
                        <a:rPr lang="en-US" sz="600" b="0" dirty="0">
                          <a:solidFill>
                            <a:schemeClr val="tx1">
                              <a:lumMod val="75000"/>
                              <a:lumOff val="25000"/>
                            </a:schemeClr>
                          </a:solidFill>
                          <a:effectLst/>
                          <a:latin typeface="Arial" panose="020B0604020202020204" pitchFamily="34" charset="0"/>
                          <a:cs typeface="Arial" panose="020B0604020202020204" pitchFamily="34" charset="0"/>
                        </a:rPr>
                        <a:t>91,8% (85,7-95,4)</a:t>
                      </a:r>
                      <a:endParaRPr lang="en-US" sz="600" b="0" dirty="0">
                        <a:solidFill>
                          <a:schemeClr val="tx1">
                            <a:lumMod val="75000"/>
                            <a:lumOff val="25000"/>
                          </a:schemeClr>
                        </a:solidFill>
                        <a:effectLst/>
                        <a:latin typeface="Arial" panose="020B0604020202020204" pitchFamily="34" charset="0"/>
                        <a:ea typeface="Times New Roman"/>
                        <a:cs typeface="Arial" panose="020B0604020202020204" pitchFamily="34" charset="0"/>
                      </a:endParaRPr>
                    </a:p>
                  </a:txBody>
                  <a:tcPr marL="0" marR="0" marT="0" marB="0" anchor="ctr"/>
                </a:tc>
                <a:tc>
                  <a:txBody>
                    <a:bodyPr/>
                    <a:lstStyle/>
                    <a:p>
                      <a:pPr marL="0" marR="0" algn="ctr">
                        <a:lnSpc>
                          <a:spcPct val="100000"/>
                        </a:lnSpc>
                        <a:spcBef>
                          <a:spcPts val="0"/>
                        </a:spcBef>
                        <a:spcAft>
                          <a:spcPts val="0"/>
                        </a:spcAft>
                      </a:pPr>
                      <a:r>
                        <a:rPr lang="en-US" sz="600" b="0" dirty="0">
                          <a:solidFill>
                            <a:schemeClr val="tx1">
                              <a:lumMod val="75000"/>
                              <a:lumOff val="25000"/>
                            </a:schemeClr>
                          </a:solidFill>
                          <a:effectLst/>
                          <a:latin typeface="Arial" panose="020B0604020202020204" pitchFamily="34" charset="0"/>
                          <a:cs typeface="Arial" panose="020B0604020202020204" pitchFamily="34" charset="0"/>
                        </a:rPr>
                        <a:t>87,2% (80,2-91,9)</a:t>
                      </a:r>
                      <a:endParaRPr lang="en-US" sz="600" b="0" dirty="0">
                        <a:solidFill>
                          <a:schemeClr val="tx1">
                            <a:lumMod val="75000"/>
                            <a:lumOff val="25000"/>
                          </a:schemeClr>
                        </a:solidFill>
                        <a:effectLst/>
                        <a:latin typeface="Arial" panose="020B0604020202020204" pitchFamily="34" charset="0"/>
                        <a:ea typeface="Times New Roman"/>
                        <a:cs typeface="Arial" panose="020B0604020202020204" pitchFamily="34" charset="0"/>
                      </a:endParaRPr>
                    </a:p>
                  </a:txBody>
                  <a:tcPr marL="0" marR="0" marT="0" marB="0" anchor="ctr"/>
                </a:tc>
                <a:extLst>
                  <a:ext uri="{0D108BD9-81ED-4DB2-BD59-A6C34878D82A}">
                    <a16:rowId xmlns:a16="http://schemas.microsoft.com/office/drawing/2014/main" val="10004"/>
                  </a:ext>
                </a:extLst>
              </a:tr>
              <a:tr h="193093">
                <a:tc>
                  <a:txBody>
                    <a:bodyPr/>
                    <a:lstStyle/>
                    <a:p>
                      <a:pPr marL="0" marR="0" indent="0" algn="l">
                        <a:lnSpc>
                          <a:spcPct val="100000"/>
                        </a:lnSpc>
                        <a:spcBef>
                          <a:spcPts val="0"/>
                        </a:spcBef>
                        <a:spcAft>
                          <a:spcPts val="0"/>
                        </a:spcAft>
                      </a:pPr>
                      <a:r>
                        <a:rPr lang="en-US" sz="600" b="1" dirty="0" err="1">
                          <a:solidFill>
                            <a:schemeClr val="tx1">
                              <a:lumMod val="75000"/>
                              <a:lumOff val="25000"/>
                            </a:schemeClr>
                          </a:solidFill>
                          <a:effectLst/>
                          <a:latin typeface="Arial" panose="020B0604020202020204" pitchFamily="34" charset="0"/>
                          <a:cs typeface="Arial" panose="020B0604020202020204" pitchFamily="34" charset="0"/>
                        </a:rPr>
                        <a:t>Taux</a:t>
                      </a:r>
                      <a:r>
                        <a:rPr lang="en-US" sz="600" b="1" dirty="0">
                          <a:solidFill>
                            <a:schemeClr val="tx1">
                              <a:lumMod val="75000"/>
                              <a:lumOff val="25000"/>
                            </a:schemeClr>
                          </a:solidFill>
                          <a:effectLst/>
                          <a:latin typeface="Arial" panose="020B0604020202020204" pitchFamily="34" charset="0"/>
                          <a:cs typeface="Arial" panose="020B0604020202020204" pitchFamily="34" charset="0"/>
                        </a:rPr>
                        <a:t> de SG à</a:t>
                      </a:r>
                      <a:r>
                        <a:rPr lang="en-US" sz="600" b="1" baseline="0" dirty="0">
                          <a:solidFill>
                            <a:schemeClr val="tx1">
                              <a:lumMod val="75000"/>
                              <a:lumOff val="25000"/>
                            </a:schemeClr>
                          </a:solidFill>
                          <a:effectLst/>
                          <a:latin typeface="Arial" panose="020B0604020202020204" pitchFamily="34" charset="0"/>
                          <a:cs typeface="Arial" panose="020B0604020202020204" pitchFamily="34" charset="0"/>
                        </a:rPr>
                        <a:t> 5 </a:t>
                      </a:r>
                      <a:r>
                        <a:rPr lang="en-US" sz="600" b="1" baseline="0" dirty="0" err="1">
                          <a:solidFill>
                            <a:schemeClr val="tx1">
                              <a:lumMod val="75000"/>
                              <a:lumOff val="25000"/>
                            </a:schemeClr>
                          </a:solidFill>
                          <a:effectLst/>
                          <a:latin typeface="Arial" panose="020B0604020202020204" pitchFamily="34" charset="0"/>
                          <a:cs typeface="Arial" panose="020B0604020202020204" pitchFamily="34" charset="0"/>
                        </a:rPr>
                        <a:t>ans</a:t>
                      </a:r>
                      <a:r>
                        <a:rPr lang="en-US" sz="600" b="1" baseline="0" dirty="0">
                          <a:solidFill>
                            <a:schemeClr val="tx1">
                              <a:lumMod val="75000"/>
                              <a:lumOff val="25000"/>
                            </a:schemeClr>
                          </a:solidFill>
                          <a:effectLst/>
                          <a:latin typeface="Arial" panose="020B0604020202020204" pitchFamily="34" charset="0"/>
                          <a:cs typeface="Arial" panose="020B0604020202020204" pitchFamily="34" charset="0"/>
                        </a:rPr>
                        <a:t> (IC 95%)</a:t>
                      </a:r>
                      <a:r>
                        <a:rPr lang="en-US" sz="600" b="1" dirty="0">
                          <a:solidFill>
                            <a:schemeClr val="tx1">
                              <a:lumMod val="75000"/>
                              <a:lumOff val="25000"/>
                            </a:schemeClr>
                          </a:solidFill>
                          <a:effectLst/>
                          <a:latin typeface="Arial" panose="020B0604020202020204" pitchFamily="34" charset="0"/>
                          <a:cs typeface="Arial" panose="020B0604020202020204" pitchFamily="34" charset="0"/>
                        </a:rPr>
                        <a:t> </a:t>
                      </a:r>
                      <a:endParaRPr lang="en-US" sz="600" b="1" dirty="0">
                        <a:solidFill>
                          <a:schemeClr val="tx1">
                            <a:lumMod val="75000"/>
                            <a:lumOff val="25000"/>
                          </a:schemeClr>
                        </a:solidFill>
                        <a:effectLst/>
                        <a:latin typeface="Arial" panose="020B0604020202020204" pitchFamily="34" charset="0"/>
                        <a:ea typeface="Times New Roman"/>
                        <a:cs typeface="Arial" panose="020B0604020202020204" pitchFamily="34" charset="0"/>
                      </a:endParaRPr>
                    </a:p>
                  </a:txBody>
                  <a:tcPr marL="54000" marR="0" marT="0" marB="0" anchor="ctr"/>
                </a:tc>
                <a:tc>
                  <a:txBody>
                    <a:bodyPr/>
                    <a:lstStyle/>
                    <a:p>
                      <a:pPr marL="0" marR="0" algn="ctr">
                        <a:lnSpc>
                          <a:spcPct val="100000"/>
                        </a:lnSpc>
                        <a:spcBef>
                          <a:spcPts val="0"/>
                        </a:spcBef>
                        <a:spcAft>
                          <a:spcPts val="0"/>
                        </a:spcAft>
                      </a:pPr>
                      <a:r>
                        <a:rPr lang="en-US" sz="600" b="0" dirty="0">
                          <a:solidFill>
                            <a:schemeClr val="tx1">
                              <a:lumMod val="75000"/>
                              <a:lumOff val="25000"/>
                            </a:schemeClr>
                          </a:solidFill>
                          <a:effectLst/>
                          <a:latin typeface="Arial" panose="020B0604020202020204" pitchFamily="34" charset="0"/>
                          <a:cs typeface="Arial" panose="020B0604020202020204" pitchFamily="34" charset="0"/>
                        </a:rPr>
                        <a:t>83,1% (74,9-88,9)</a:t>
                      </a:r>
                      <a:endParaRPr lang="en-US" sz="600" b="0" dirty="0">
                        <a:solidFill>
                          <a:schemeClr val="tx1">
                            <a:lumMod val="75000"/>
                            <a:lumOff val="25000"/>
                          </a:schemeClr>
                        </a:solidFill>
                        <a:effectLst/>
                        <a:latin typeface="Arial" panose="020B0604020202020204" pitchFamily="34" charset="0"/>
                        <a:ea typeface="Times New Roman"/>
                        <a:cs typeface="Arial" panose="020B0604020202020204" pitchFamily="34" charset="0"/>
                      </a:endParaRPr>
                    </a:p>
                  </a:txBody>
                  <a:tcPr marL="0" marR="0" marT="0" marB="0" anchor="ctr"/>
                </a:tc>
                <a:tc>
                  <a:txBody>
                    <a:bodyPr/>
                    <a:lstStyle/>
                    <a:p>
                      <a:pPr marL="0" marR="0" algn="ctr">
                        <a:lnSpc>
                          <a:spcPct val="100000"/>
                        </a:lnSpc>
                        <a:spcBef>
                          <a:spcPts val="0"/>
                        </a:spcBef>
                        <a:spcAft>
                          <a:spcPts val="0"/>
                        </a:spcAft>
                      </a:pPr>
                      <a:r>
                        <a:rPr lang="en-US" sz="600" b="0" dirty="0">
                          <a:solidFill>
                            <a:schemeClr val="tx1">
                              <a:lumMod val="75000"/>
                              <a:lumOff val="25000"/>
                            </a:schemeClr>
                          </a:solidFill>
                          <a:effectLst/>
                          <a:latin typeface="Arial" panose="020B0604020202020204" pitchFamily="34" charset="0"/>
                          <a:cs typeface="Arial" panose="020B0604020202020204" pitchFamily="34" charset="0"/>
                        </a:rPr>
                        <a:t>71,2% (61,7-78,8)</a:t>
                      </a:r>
                      <a:endParaRPr lang="en-US" sz="600" b="0" dirty="0">
                        <a:solidFill>
                          <a:schemeClr val="tx1">
                            <a:lumMod val="75000"/>
                            <a:lumOff val="25000"/>
                          </a:schemeClr>
                        </a:solidFill>
                        <a:effectLst/>
                        <a:latin typeface="Arial" panose="020B0604020202020204" pitchFamily="34" charset="0"/>
                        <a:ea typeface="Times New Roman"/>
                        <a:cs typeface="Arial" panose="020B0604020202020204" pitchFamily="34" charset="0"/>
                      </a:endParaRPr>
                    </a:p>
                  </a:txBody>
                  <a:tcPr marL="0" marR="0" marT="0" marB="0" anchor="ctr"/>
                </a:tc>
                <a:extLst>
                  <a:ext uri="{0D108BD9-81ED-4DB2-BD59-A6C34878D82A}">
                    <a16:rowId xmlns:a16="http://schemas.microsoft.com/office/drawing/2014/main" val="3220150573"/>
                  </a:ext>
                </a:extLst>
              </a:tr>
            </a:tbl>
          </a:graphicData>
        </a:graphic>
      </p:graphicFrame>
      <p:sp>
        <p:nvSpPr>
          <p:cNvPr id="80" name="Titre 11"/>
          <p:cNvSpPr>
            <a:spLocks noGrp="1"/>
          </p:cNvSpPr>
          <p:nvPr>
            <p:ph type="title"/>
          </p:nvPr>
        </p:nvSpPr>
        <p:spPr>
          <a:xfrm>
            <a:off x="190500" y="0"/>
            <a:ext cx="7124700" cy="596560"/>
          </a:xfrm>
        </p:spPr>
        <p:txBody>
          <a:bodyPr>
            <a:noAutofit/>
          </a:bodyPr>
          <a:lstStyle/>
          <a:p>
            <a:r>
              <a:rPr lang="fr-FR" sz="2200" dirty="0"/>
              <a:t>CT postopératoire dans les MH de cancers colorectaux</a:t>
            </a:r>
            <a:br>
              <a:rPr lang="fr-FR" sz="2200" b="1" dirty="0"/>
            </a:br>
            <a:r>
              <a:rPr lang="fr-FR" sz="2200" b="1" dirty="0"/>
              <a:t>Etude JCOG0603</a:t>
            </a:r>
          </a:p>
        </p:txBody>
      </p:sp>
    </p:spTree>
    <p:extLst>
      <p:ext uri="{BB962C8B-B14F-4D97-AF65-F5344CB8AC3E}">
        <p14:creationId xmlns:p14="http://schemas.microsoft.com/office/powerpoint/2010/main" val="13853756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a:xfrm>
            <a:off x="439062" y="747114"/>
            <a:ext cx="7886700" cy="1031756"/>
          </a:xfrm>
        </p:spPr>
        <p:txBody>
          <a:bodyPr>
            <a:noAutofit/>
          </a:bodyPr>
          <a:lstStyle/>
          <a:p>
            <a:r>
              <a:rPr lang="fr-FR" sz="2800" b="1" dirty="0"/>
              <a:t>Cancer du colon </a:t>
            </a:r>
            <a:br>
              <a:rPr lang="fr-FR" sz="2800" b="1" dirty="0"/>
            </a:br>
            <a:r>
              <a:rPr lang="fr-FR" sz="2800" b="1" dirty="0"/>
              <a:t>et CT périopératoire de la carcinose péritonéale</a:t>
            </a:r>
          </a:p>
        </p:txBody>
      </p:sp>
      <p:sp>
        <p:nvSpPr>
          <p:cNvPr id="2" name="Espace réservé du texte 1"/>
          <p:cNvSpPr>
            <a:spLocks noGrp="1"/>
          </p:cNvSpPr>
          <p:nvPr>
            <p:ph type="body" idx="1"/>
          </p:nvPr>
        </p:nvSpPr>
        <p:spPr>
          <a:xfrm>
            <a:off x="439062" y="1933498"/>
            <a:ext cx="5771034" cy="1799460"/>
          </a:xfrm>
        </p:spPr>
        <p:txBody>
          <a:bodyPr/>
          <a:lstStyle/>
          <a:p>
            <a:r>
              <a:rPr lang="fr-FR" dirty="0" err="1"/>
              <a:t>Safety</a:t>
            </a:r>
            <a:r>
              <a:rPr lang="fr-FR" dirty="0"/>
              <a:t>, </a:t>
            </a:r>
            <a:r>
              <a:rPr lang="fr-FR" dirty="0" err="1"/>
              <a:t>feasibility</a:t>
            </a:r>
            <a:r>
              <a:rPr lang="fr-FR" dirty="0"/>
              <a:t>, </a:t>
            </a:r>
            <a:r>
              <a:rPr lang="fr-FR" dirty="0" err="1"/>
              <a:t>tolerability</a:t>
            </a:r>
            <a:r>
              <a:rPr lang="fr-FR" dirty="0"/>
              <a:t>, and </a:t>
            </a:r>
            <a:r>
              <a:rPr lang="fr-FR" dirty="0" err="1"/>
              <a:t>preliminary</a:t>
            </a:r>
            <a:r>
              <a:rPr lang="fr-FR" dirty="0"/>
              <a:t> </a:t>
            </a:r>
            <a:r>
              <a:rPr lang="fr-FR" dirty="0" err="1"/>
              <a:t>efficacy</a:t>
            </a:r>
            <a:r>
              <a:rPr lang="fr-FR" dirty="0"/>
              <a:t> of </a:t>
            </a:r>
            <a:r>
              <a:rPr lang="fr-FR" dirty="0" err="1"/>
              <a:t>perioperative</a:t>
            </a:r>
            <a:r>
              <a:rPr lang="fr-FR" dirty="0"/>
              <a:t> </a:t>
            </a:r>
            <a:r>
              <a:rPr lang="fr-FR" dirty="0" err="1"/>
              <a:t>systemic</a:t>
            </a:r>
            <a:r>
              <a:rPr lang="fr-FR" dirty="0"/>
              <a:t> </a:t>
            </a:r>
            <a:r>
              <a:rPr lang="fr-FR" dirty="0" err="1"/>
              <a:t>therapy</a:t>
            </a:r>
            <a:r>
              <a:rPr lang="fr-FR" dirty="0"/>
              <a:t> for </a:t>
            </a:r>
            <a:r>
              <a:rPr lang="fr-FR" dirty="0" err="1"/>
              <a:t>resectable</a:t>
            </a:r>
            <a:r>
              <a:rPr lang="fr-FR" dirty="0"/>
              <a:t> colorectal </a:t>
            </a:r>
            <a:r>
              <a:rPr lang="fr-FR" dirty="0" err="1"/>
              <a:t>peritoneal</a:t>
            </a:r>
            <a:r>
              <a:rPr lang="fr-FR" dirty="0"/>
              <a:t> </a:t>
            </a:r>
            <a:r>
              <a:rPr lang="fr-FR" dirty="0" err="1"/>
              <a:t>metastases</a:t>
            </a:r>
            <a:r>
              <a:rPr lang="fr-FR" dirty="0"/>
              <a:t>: pilot phase of a </a:t>
            </a:r>
            <a:r>
              <a:rPr lang="fr-FR" dirty="0" err="1"/>
              <a:t>randomised</a:t>
            </a:r>
            <a:r>
              <a:rPr lang="fr-FR" dirty="0"/>
              <a:t> trial </a:t>
            </a:r>
          </a:p>
          <a:p>
            <a:endParaRPr lang="fr-FR" i="1" dirty="0"/>
          </a:p>
          <a:p>
            <a:r>
              <a:rPr lang="fr-FR" i="1" dirty="0"/>
              <a:t>Koen </a:t>
            </a:r>
            <a:r>
              <a:rPr lang="fr-FR" i="1" dirty="0" err="1"/>
              <a:t>Rovers</a:t>
            </a:r>
            <a:r>
              <a:rPr lang="fr-FR" i="1" dirty="0"/>
              <a:t> et al., WCGI 2020, LBA6</a:t>
            </a:r>
          </a:p>
        </p:txBody>
      </p:sp>
    </p:spTree>
    <p:extLst>
      <p:ext uri="{BB962C8B-B14F-4D97-AF65-F5344CB8AC3E}">
        <p14:creationId xmlns:p14="http://schemas.microsoft.com/office/powerpoint/2010/main" val="6851524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noAutofit/>
          </a:bodyPr>
          <a:lstStyle/>
          <a:p>
            <a:r>
              <a:rPr lang="fr-FR" sz="2400" dirty="0"/>
              <a:t>CCRm et carcinose : </a:t>
            </a:r>
            <a:br>
              <a:rPr lang="fr-FR" sz="2400" dirty="0"/>
            </a:br>
            <a:r>
              <a:rPr lang="fr-FR" sz="2400" b="1" dirty="0"/>
              <a:t>CT périopératoire</a:t>
            </a:r>
          </a:p>
        </p:txBody>
      </p:sp>
      <p:sp>
        <p:nvSpPr>
          <p:cNvPr id="3" name="Espace réservé du contenu 2"/>
          <p:cNvSpPr>
            <a:spLocks noGrp="1"/>
          </p:cNvSpPr>
          <p:nvPr>
            <p:ph sz="half" idx="1"/>
          </p:nvPr>
        </p:nvSpPr>
        <p:spPr/>
        <p:txBody>
          <a:bodyPr/>
          <a:lstStyle/>
          <a:p>
            <a:r>
              <a:rPr lang="fr-FR" dirty="0"/>
              <a:t>Phase II randomisée</a:t>
            </a:r>
          </a:p>
          <a:p>
            <a:endParaRPr lang="fr-FR" dirty="0"/>
          </a:p>
          <a:p>
            <a:endParaRPr lang="fr-FR" dirty="0"/>
          </a:p>
          <a:p>
            <a:endParaRPr lang="fr-FR" dirty="0"/>
          </a:p>
          <a:p>
            <a:endParaRPr lang="fr-FR" dirty="0"/>
          </a:p>
          <a:p>
            <a:endParaRPr lang="fr-FR" dirty="0"/>
          </a:p>
          <a:p>
            <a:endParaRPr lang="fr-FR" dirty="0"/>
          </a:p>
          <a:p>
            <a:r>
              <a:rPr lang="fr-FR" dirty="0"/>
              <a:t>Objectifs du bras expérimental</a:t>
            </a:r>
          </a:p>
          <a:p>
            <a:pPr lvl="1"/>
            <a:r>
              <a:rPr lang="fr-FR" dirty="0"/>
              <a:t>Faisabilité de la Chirurgie de </a:t>
            </a:r>
            <a:r>
              <a:rPr lang="fr-FR" dirty="0" err="1"/>
              <a:t>cytoréduction</a:t>
            </a:r>
            <a:r>
              <a:rPr lang="fr-FR" dirty="0"/>
              <a:t> avec CHIP &gt; 50%</a:t>
            </a:r>
          </a:p>
          <a:p>
            <a:pPr lvl="1"/>
            <a:r>
              <a:rPr lang="fr-FR" dirty="0"/>
              <a:t>Différence &lt; 20% de morbidité postopératoire </a:t>
            </a:r>
          </a:p>
        </p:txBody>
      </p:sp>
      <p:sp>
        <p:nvSpPr>
          <p:cNvPr id="4" name="Rectangle à coins arrondis 4">
            <a:extLst>
              <a:ext uri="{FF2B5EF4-FFF2-40B4-BE49-F238E27FC236}">
                <a16:creationId xmlns:a16="http://schemas.microsoft.com/office/drawing/2014/main" id="{A54085F1-22BF-4C46-9258-D54F307623CF}"/>
              </a:ext>
            </a:extLst>
          </p:cNvPr>
          <p:cNvSpPr/>
          <p:nvPr/>
        </p:nvSpPr>
        <p:spPr>
          <a:xfrm>
            <a:off x="532289" y="1439898"/>
            <a:ext cx="7642493" cy="1978011"/>
          </a:xfrm>
          <a:prstGeom prst="roundRect">
            <a:avLst>
              <a:gd name="adj" fmla="val 6831"/>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cxnSp>
        <p:nvCxnSpPr>
          <p:cNvPr id="7" name="Connecteur droit avec flèche 6">
            <a:extLst>
              <a:ext uri="{FF2B5EF4-FFF2-40B4-BE49-F238E27FC236}">
                <a16:creationId xmlns:a16="http://schemas.microsoft.com/office/drawing/2014/main" id="{704404D1-4497-4058-8159-36DE3C3CEB6D}"/>
              </a:ext>
            </a:extLst>
          </p:cNvPr>
          <p:cNvCxnSpPr>
            <a:cxnSpLocks/>
          </p:cNvCxnSpPr>
          <p:nvPr/>
        </p:nvCxnSpPr>
        <p:spPr>
          <a:xfrm>
            <a:off x="2371964" y="2335672"/>
            <a:ext cx="317082" cy="0"/>
          </a:xfrm>
          <a:prstGeom prst="straightConnector1">
            <a:avLst/>
          </a:prstGeom>
          <a:noFill/>
          <a:ln w="19050">
            <a:solidFill>
              <a:srgbClr val="4D4D4D"/>
            </a:solidFill>
            <a:round/>
            <a:headEnd type="none" w="med" len="med"/>
            <a:tailEnd type="triangle" w="med" len="med"/>
          </a:ln>
        </p:spPr>
      </p:cxnSp>
      <p:sp>
        <p:nvSpPr>
          <p:cNvPr id="9" name="Rectangle : coins arrondis 43">
            <a:extLst>
              <a:ext uri="{FF2B5EF4-FFF2-40B4-BE49-F238E27FC236}">
                <a16:creationId xmlns:a16="http://schemas.microsoft.com/office/drawing/2014/main" id="{1C52D6A0-76E2-493E-BFED-B3470A721B2A}"/>
              </a:ext>
            </a:extLst>
          </p:cNvPr>
          <p:cNvSpPr/>
          <p:nvPr/>
        </p:nvSpPr>
        <p:spPr>
          <a:xfrm>
            <a:off x="840707" y="1953382"/>
            <a:ext cx="1523194" cy="783193"/>
          </a:xfrm>
          <a:prstGeom prst="roundRect">
            <a:avLst/>
          </a:prstGeom>
          <a:solidFill>
            <a:schemeClr val="bg1"/>
          </a:solidFill>
          <a:ln w="12700">
            <a:solidFill>
              <a:schemeClr val="tx1">
                <a:lumMod val="75000"/>
                <a:lumOff val="25000"/>
              </a:schemeClr>
            </a:solidFill>
          </a:ln>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CCRm </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avec </a:t>
            </a:r>
            <a:r>
              <a:rPr kumimoji="0" lang="en-US" sz="1000" b="1"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carinose</a:t>
            </a:r>
            <a:r>
              <a:rPr kumimoji="0" lang="en-US" sz="10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a:t>
            </a:r>
            <a:r>
              <a:rPr kumimoji="0" lang="en-US" sz="1000" b="1"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isolée</a:t>
            </a:r>
            <a:r>
              <a:rPr kumimoji="0" lang="en-US" sz="10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résécable</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N = 80</a:t>
            </a:r>
            <a:endParaRPr kumimoji="0" lang="fr-FR" sz="10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0" name="Ellipse 9">
            <a:extLst>
              <a:ext uri="{FF2B5EF4-FFF2-40B4-BE49-F238E27FC236}">
                <a16:creationId xmlns:a16="http://schemas.microsoft.com/office/drawing/2014/main" id="{C3466539-7553-4499-AAFC-4ACA30FD80C7}"/>
              </a:ext>
            </a:extLst>
          </p:cNvPr>
          <p:cNvSpPr/>
          <p:nvPr/>
        </p:nvSpPr>
        <p:spPr>
          <a:xfrm>
            <a:off x="2689046" y="2151534"/>
            <a:ext cx="377686" cy="368276"/>
          </a:xfrm>
          <a:prstGeom prst="ellipse">
            <a:avLst/>
          </a:prstGeom>
          <a:solidFill>
            <a:srgbClr val="4D4D4D"/>
          </a:solidFill>
          <a:ln>
            <a:headEnd/>
            <a:tailEnd/>
          </a:ln>
          <a:effectLst/>
        </p:spPr>
        <p:style>
          <a:lnRef idx="0">
            <a:schemeClr val="dk1"/>
          </a:lnRef>
          <a:fillRef idx="3">
            <a:schemeClr val="dk1"/>
          </a:fillRef>
          <a:effectRef idx="3">
            <a:schemeClr val="dk1"/>
          </a:effectRef>
          <a:fontRef idx="minor">
            <a:schemeClr val="lt1"/>
          </a:fontRef>
        </p:style>
        <p:txBody>
          <a:bodyPr wrap="none" anchor="ctr"/>
          <a:lstStyle/>
          <a:p>
            <a:pPr marL="0" marR="0" lvl="0" indent="0" algn="ctr" defTabSz="685783" rtl="0" eaLnBrk="1" fontAlgn="auto" latinLnBrk="0" hangingPunct="1">
              <a:lnSpc>
                <a:spcPct val="100000"/>
              </a:lnSpc>
              <a:spcBef>
                <a:spcPts val="0"/>
              </a:spcBef>
              <a:spcAft>
                <a:spcPts val="0"/>
              </a:spcAft>
              <a:buClr>
                <a:srgbClr val="FFCC00"/>
              </a:buClr>
              <a:buSzTx/>
              <a:buFontTx/>
              <a:buNone/>
              <a:tabLst/>
              <a:defRPr/>
            </a:pPr>
            <a:r>
              <a:rPr kumimoji="0" lang="fr-FR" sz="10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R</a:t>
            </a:r>
          </a:p>
        </p:txBody>
      </p:sp>
      <p:sp>
        <p:nvSpPr>
          <p:cNvPr id="11" name="Rectangle : coins arrondis 45">
            <a:extLst>
              <a:ext uri="{FF2B5EF4-FFF2-40B4-BE49-F238E27FC236}">
                <a16:creationId xmlns:a16="http://schemas.microsoft.com/office/drawing/2014/main" id="{59EC4D72-36F5-450E-B209-335F2A781293}"/>
              </a:ext>
            </a:extLst>
          </p:cNvPr>
          <p:cNvSpPr/>
          <p:nvPr/>
        </p:nvSpPr>
        <p:spPr>
          <a:xfrm>
            <a:off x="3261125" y="1720747"/>
            <a:ext cx="1631895" cy="442674"/>
          </a:xfrm>
          <a:prstGeom prst="roundRect">
            <a:avLst/>
          </a:prstGeom>
          <a:solidFill>
            <a:schemeClr val="accent1"/>
          </a:solidFill>
          <a:ln>
            <a:noFill/>
          </a:ln>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Chirurgie</a:t>
            </a:r>
            <a:r>
              <a:rPr kumimoji="0" lang="en-US" sz="10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US" sz="10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cytoréduction</a:t>
            </a:r>
            <a:r>
              <a:rPr kumimoji="0" lang="en-US" sz="10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 CHIP</a:t>
            </a:r>
            <a:endParaRPr kumimoji="0" lang="fr-FR" sz="10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2" name="Rectangle : coins arrondis 46">
            <a:extLst>
              <a:ext uri="{FF2B5EF4-FFF2-40B4-BE49-F238E27FC236}">
                <a16:creationId xmlns:a16="http://schemas.microsoft.com/office/drawing/2014/main" id="{AB4BD8DE-63B8-46BA-A23D-09F53584BC94}"/>
              </a:ext>
            </a:extLst>
          </p:cNvPr>
          <p:cNvSpPr/>
          <p:nvPr/>
        </p:nvSpPr>
        <p:spPr>
          <a:xfrm>
            <a:off x="3222189" y="2553317"/>
            <a:ext cx="1409172" cy="442674"/>
          </a:xfrm>
          <a:prstGeom prst="roundRect">
            <a:avLst/>
          </a:prstGeom>
          <a:solidFill>
            <a:srgbClr val="C00000"/>
          </a:solidFill>
          <a:ln>
            <a:noFill/>
          </a:ln>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CT </a:t>
            </a:r>
            <a:r>
              <a:rPr kumimoji="0" lang="fr-FR" sz="10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 </a:t>
            </a:r>
            <a:r>
              <a:rPr kumimoji="0" lang="fr-FR" sz="1000" b="1" i="0" u="none" strike="noStrike" kern="1200" cap="none" spc="0" normalizeH="0" baseline="0" noProof="0" dirty="0" err="1">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périop</a:t>
            </a:r>
            <a:r>
              <a:rPr kumimoji="0" lang="fr-FR" sz="10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 </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3 mois</a:t>
            </a:r>
          </a:p>
        </p:txBody>
      </p:sp>
      <p:cxnSp>
        <p:nvCxnSpPr>
          <p:cNvPr id="21" name="Connecteur : en angle 57">
            <a:extLst>
              <a:ext uri="{FF2B5EF4-FFF2-40B4-BE49-F238E27FC236}">
                <a16:creationId xmlns:a16="http://schemas.microsoft.com/office/drawing/2014/main" id="{49943BD0-392A-4350-A183-0A310CE770A6}"/>
              </a:ext>
            </a:extLst>
          </p:cNvPr>
          <p:cNvCxnSpPr>
            <a:cxnSpLocks/>
          </p:cNvCxnSpPr>
          <p:nvPr/>
        </p:nvCxnSpPr>
        <p:spPr>
          <a:xfrm rot="5400000" flipH="1" flipV="1">
            <a:off x="2930381" y="1875854"/>
            <a:ext cx="223189" cy="328173"/>
          </a:xfrm>
          <a:prstGeom prst="bentConnector2">
            <a:avLst/>
          </a:prstGeom>
          <a:ln w="1905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2" name="Connecteur : en angle 60">
            <a:extLst>
              <a:ext uri="{FF2B5EF4-FFF2-40B4-BE49-F238E27FC236}">
                <a16:creationId xmlns:a16="http://schemas.microsoft.com/office/drawing/2014/main" id="{04646138-79DC-4269-9FEC-A7B454176561}"/>
              </a:ext>
            </a:extLst>
          </p:cNvPr>
          <p:cNvCxnSpPr>
            <a:cxnSpLocks/>
          </p:cNvCxnSpPr>
          <p:nvPr/>
        </p:nvCxnSpPr>
        <p:spPr>
          <a:xfrm rot="16200000" flipH="1">
            <a:off x="2902437" y="2495261"/>
            <a:ext cx="279076" cy="328173"/>
          </a:xfrm>
          <a:prstGeom prst="bentConnector2">
            <a:avLst/>
          </a:prstGeom>
          <a:ln w="1905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25" name="Rectangle : coins arrondis 45">
            <a:extLst>
              <a:ext uri="{FF2B5EF4-FFF2-40B4-BE49-F238E27FC236}">
                <a16:creationId xmlns:a16="http://schemas.microsoft.com/office/drawing/2014/main" id="{59EC4D72-36F5-450E-B209-335F2A781293}"/>
              </a:ext>
            </a:extLst>
          </p:cNvPr>
          <p:cNvSpPr/>
          <p:nvPr/>
        </p:nvSpPr>
        <p:spPr>
          <a:xfrm>
            <a:off x="4777870" y="2570608"/>
            <a:ext cx="1631895" cy="442674"/>
          </a:xfrm>
          <a:prstGeom prst="roundRect">
            <a:avLst/>
          </a:prstGeom>
          <a:solidFill>
            <a:schemeClr val="accent1"/>
          </a:solidFill>
          <a:ln>
            <a:noFill/>
          </a:ln>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Chirurgie</a:t>
            </a:r>
            <a:r>
              <a:rPr kumimoji="0" lang="en-US" sz="10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US" sz="10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cytoréduction</a:t>
            </a:r>
            <a:r>
              <a:rPr kumimoji="0" lang="en-US" sz="10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 CHIP</a:t>
            </a:r>
            <a:endParaRPr kumimoji="0" lang="fr-FR" sz="10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26" name="ZoneTexte 25"/>
          <p:cNvSpPr txBox="1"/>
          <p:nvPr/>
        </p:nvSpPr>
        <p:spPr>
          <a:xfrm>
            <a:off x="2583387" y="3079355"/>
            <a:ext cx="2383030" cy="33855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Folfox ou folfiri BV 6 cures </a:t>
            </a:r>
            <a:r>
              <a:rPr kumimoji="0" lang="fr-FR" sz="800" b="0" i="0" u="none" strike="noStrike" kern="1200" cap="none" spc="0" normalizeH="0" baseline="0" noProof="0" dirty="0" err="1">
                <a:ln>
                  <a:noFill/>
                </a:ln>
                <a:solidFill>
                  <a:prstClr val="black">
                    <a:lumMod val="75000"/>
                    <a:lumOff val="25000"/>
                  </a:prstClr>
                </a:solidFill>
                <a:effectLst/>
                <a:uLnTx/>
                <a:uFillTx/>
                <a:latin typeface="Calibri" panose="020F0502020204030204"/>
                <a:ea typeface="+mn-ea"/>
                <a:cs typeface="+mn-cs"/>
              </a:rPr>
              <a:t>néoadj</a:t>
            </a:r>
            <a:r>
              <a:rPr kumimoji="0" lang="fr-FR" sz="8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 (BV jusqu’à C4) </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CAPOX ou CAPIRI BV 4 cures </a:t>
            </a:r>
            <a:r>
              <a:rPr kumimoji="0" lang="fr-FR" sz="800" b="0" i="0" u="none" strike="noStrike" kern="1200" cap="none" spc="0" normalizeH="0" baseline="0" noProof="0" dirty="0" err="1">
                <a:ln>
                  <a:noFill/>
                </a:ln>
                <a:solidFill>
                  <a:prstClr val="black">
                    <a:lumMod val="75000"/>
                    <a:lumOff val="25000"/>
                  </a:prstClr>
                </a:solidFill>
                <a:effectLst/>
                <a:uLnTx/>
                <a:uFillTx/>
                <a:latin typeface="Calibri" panose="020F0502020204030204"/>
                <a:ea typeface="+mn-ea"/>
                <a:cs typeface="+mn-cs"/>
              </a:rPr>
              <a:t>néoadj</a:t>
            </a:r>
            <a:r>
              <a:rPr kumimoji="0" lang="fr-FR" sz="8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 (BV jusqu’à C3)</a:t>
            </a:r>
          </a:p>
        </p:txBody>
      </p:sp>
      <p:sp>
        <p:nvSpPr>
          <p:cNvPr id="27" name="Rectangle : coins arrondis 46">
            <a:extLst>
              <a:ext uri="{FF2B5EF4-FFF2-40B4-BE49-F238E27FC236}">
                <a16:creationId xmlns:a16="http://schemas.microsoft.com/office/drawing/2014/main" id="{AB4BD8DE-63B8-46BA-A23D-09F53584BC94}"/>
              </a:ext>
            </a:extLst>
          </p:cNvPr>
          <p:cNvSpPr/>
          <p:nvPr/>
        </p:nvSpPr>
        <p:spPr>
          <a:xfrm>
            <a:off x="6556274" y="2570608"/>
            <a:ext cx="1409172" cy="442674"/>
          </a:xfrm>
          <a:prstGeom prst="roundRect">
            <a:avLst/>
          </a:prstGeom>
          <a:solidFill>
            <a:srgbClr val="C00000"/>
          </a:solidFill>
          <a:ln>
            <a:noFill/>
          </a:ln>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CT </a:t>
            </a:r>
            <a:r>
              <a:rPr kumimoji="0" lang="fr-FR" sz="10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 </a:t>
            </a:r>
            <a:r>
              <a:rPr kumimoji="0" lang="fr-FR" sz="1000" b="1" i="0" u="none" strike="noStrike" kern="1200" cap="none" spc="0" normalizeH="0" baseline="0" noProof="0" dirty="0" err="1">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périop</a:t>
            </a:r>
            <a:r>
              <a:rPr kumimoji="0" lang="fr-FR" sz="10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 </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3 mois</a:t>
            </a:r>
          </a:p>
        </p:txBody>
      </p:sp>
      <p:sp>
        <p:nvSpPr>
          <p:cNvPr id="28" name="ZoneTexte 27"/>
          <p:cNvSpPr txBox="1"/>
          <p:nvPr/>
        </p:nvSpPr>
        <p:spPr>
          <a:xfrm>
            <a:off x="6556274" y="3069378"/>
            <a:ext cx="1704357" cy="33855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Folfox ou folfiri BV 6 cures </a:t>
            </a:r>
            <a:r>
              <a:rPr kumimoji="0" lang="fr-FR" sz="800" b="0" i="0" u="none" strike="noStrike" kern="1200" cap="none" spc="0" normalizeH="0" baseline="0" noProof="0" dirty="0" err="1">
                <a:ln>
                  <a:noFill/>
                </a:ln>
                <a:solidFill>
                  <a:prstClr val="black">
                    <a:lumMod val="75000"/>
                    <a:lumOff val="25000"/>
                  </a:prstClr>
                </a:solidFill>
                <a:effectLst/>
                <a:uLnTx/>
                <a:uFillTx/>
                <a:latin typeface="Calibri" panose="020F0502020204030204"/>
                <a:ea typeface="+mn-ea"/>
                <a:cs typeface="+mn-cs"/>
              </a:rPr>
              <a:t>adj</a:t>
            </a:r>
            <a:endParaRPr kumimoji="0" lang="fr-FR" sz="8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endParaRP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CAPOX ou CAPIRI BV 4 cures </a:t>
            </a:r>
            <a:r>
              <a:rPr kumimoji="0" lang="fr-FR" sz="800" b="0" i="0" u="none" strike="noStrike" kern="1200" cap="none" spc="0" normalizeH="0" baseline="0" noProof="0" dirty="0" err="1">
                <a:ln>
                  <a:noFill/>
                </a:ln>
                <a:solidFill>
                  <a:prstClr val="black">
                    <a:lumMod val="75000"/>
                    <a:lumOff val="25000"/>
                  </a:prstClr>
                </a:solidFill>
                <a:effectLst/>
                <a:uLnTx/>
                <a:uFillTx/>
                <a:latin typeface="Calibri" panose="020F0502020204030204"/>
                <a:ea typeface="+mn-ea"/>
                <a:cs typeface="+mn-cs"/>
              </a:rPr>
              <a:t>adj</a:t>
            </a:r>
            <a:endParaRPr kumimoji="0" lang="fr-FR" sz="8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endParaRPr>
          </a:p>
        </p:txBody>
      </p:sp>
      <p:sp>
        <p:nvSpPr>
          <p:cNvPr id="29" name="ZoneTexte 28">
            <a:extLst>
              <a:ext uri="{FF2B5EF4-FFF2-40B4-BE49-F238E27FC236}">
                <a16:creationId xmlns:a16="http://schemas.microsoft.com/office/drawing/2014/main" id="{D46EDB69-55BE-D244-94CC-132DECEE4AD1}"/>
              </a:ext>
            </a:extLst>
          </p:cNvPr>
          <p:cNvSpPr txBox="1"/>
          <p:nvPr/>
        </p:nvSpPr>
        <p:spPr>
          <a:xfrm>
            <a:off x="0" y="4937090"/>
            <a:ext cx="2114681"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Ken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Rovers</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WCGI2020, LBA 6</a:t>
            </a:r>
          </a:p>
        </p:txBody>
      </p:sp>
    </p:spTree>
    <p:extLst>
      <p:ext uri="{BB962C8B-B14F-4D97-AF65-F5344CB8AC3E}">
        <p14:creationId xmlns:p14="http://schemas.microsoft.com/office/powerpoint/2010/main" val="25105173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sz="half" idx="1"/>
          </p:nvPr>
        </p:nvSpPr>
        <p:spPr/>
        <p:txBody>
          <a:bodyPr/>
          <a:lstStyle/>
          <a:p>
            <a:r>
              <a:rPr lang="fr-FR" dirty="0"/>
              <a:t>Résultats :</a:t>
            </a:r>
          </a:p>
        </p:txBody>
      </p:sp>
      <p:sp>
        <p:nvSpPr>
          <p:cNvPr id="5" name="ZoneTexte 4">
            <a:extLst>
              <a:ext uri="{FF2B5EF4-FFF2-40B4-BE49-F238E27FC236}">
                <a16:creationId xmlns:a16="http://schemas.microsoft.com/office/drawing/2014/main" id="{D46EDB69-55BE-D244-94CC-132DECEE4AD1}"/>
              </a:ext>
            </a:extLst>
          </p:cNvPr>
          <p:cNvSpPr txBox="1"/>
          <p:nvPr/>
        </p:nvSpPr>
        <p:spPr>
          <a:xfrm>
            <a:off x="0" y="4937090"/>
            <a:ext cx="2114681"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Ken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Rovers</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WCGI2020, LBA 6</a:t>
            </a:r>
          </a:p>
        </p:txBody>
      </p:sp>
      <p:graphicFrame>
        <p:nvGraphicFramePr>
          <p:cNvPr id="6" name="Tableau 5"/>
          <p:cNvGraphicFramePr>
            <a:graphicFrameLocks noGrp="1"/>
          </p:cNvGraphicFramePr>
          <p:nvPr>
            <p:extLst>
              <p:ext uri="{D42A27DB-BD31-4B8C-83A1-F6EECF244321}">
                <p14:modId xmlns:p14="http://schemas.microsoft.com/office/powerpoint/2010/main" val="360187925"/>
              </p:ext>
            </p:extLst>
          </p:nvPr>
        </p:nvGraphicFramePr>
        <p:xfrm>
          <a:off x="1057340" y="1195835"/>
          <a:ext cx="6654801" cy="2823540"/>
        </p:xfrm>
        <a:graphic>
          <a:graphicData uri="http://schemas.openxmlformats.org/drawingml/2006/table">
            <a:tbl>
              <a:tblPr firstRow="1" bandRow="1">
                <a:tableStyleId>{7DF18680-E054-41AD-8BC1-D1AEF772440D}</a:tableStyleId>
              </a:tblPr>
              <a:tblGrid>
                <a:gridCol w="3163992">
                  <a:extLst>
                    <a:ext uri="{9D8B030D-6E8A-4147-A177-3AD203B41FA5}">
                      <a16:colId xmlns:a16="http://schemas.microsoft.com/office/drawing/2014/main" val="20000"/>
                    </a:ext>
                  </a:extLst>
                </a:gridCol>
                <a:gridCol w="1256190">
                  <a:extLst>
                    <a:ext uri="{9D8B030D-6E8A-4147-A177-3AD203B41FA5}">
                      <a16:colId xmlns:a16="http://schemas.microsoft.com/office/drawing/2014/main" val="20001"/>
                    </a:ext>
                  </a:extLst>
                </a:gridCol>
                <a:gridCol w="1145220">
                  <a:extLst>
                    <a:ext uri="{9D8B030D-6E8A-4147-A177-3AD203B41FA5}">
                      <a16:colId xmlns:a16="http://schemas.microsoft.com/office/drawing/2014/main" val="20002"/>
                    </a:ext>
                  </a:extLst>
                </a:gridCol>
                <a:gridCol w="1089399">
                  <a:extLst>
                    <a:ext uri="{9D8B030D-6E8A-4147-A177-3AD203B41FA5}">
                      <a16:colId xmlns:a16="http://schemas.microsoft.com/office/drawing/2014/main" val="20003"/>
                    </a:ext>
                  </a:extLst>
                </a:gridCol>
              </a:tblGrid>
              <a:tr h="595914">
                <a:tc>
                  <a:txBody>
                    <a:bodyPr/>
                    <a:lstStyle/>
                    <a:p>
                      <a:endParaRPr lang="fr-FR" sz="1200" dirty="0">
                        <a:latin typeface="Arial" panose="020B0604020202020204" pitchFamily="34" charset="0"/>
                        <a:cs typeface="Arial" panose="020B0604020202020204" pitchFamily="34" charset="0"/>
                      </a:endParaRPr>
                    </a:p>
                  </a:txBody>
                  <a:tcPr anchor="ctr"/>
                </a:tc>
                <a:tc>
                  <a:txBody>
                    <a:bodyPr/>
                    <a:lstStyle/>
                    <a:p>
                      <a:pPr algn="ctr"/>
                      <a:r>
                        <a:rPr lang="fr-FR" sz="1200" dirty="0">
                          <a:latin typeface="Arial" panose="020B0604020202020204" pitchFamily="34" charset="0"/>
                          <a:cs typeface="Arial" panose="020B0604020202020204" pitchFamily="34" charset="0"/>
                        </a:rPr>
                        <a:t>Groupe </a:t>
                      </a:r>
                    </a:p>
                    <a:p>
                      <a:pPr algn="ctr"/>
                      <a:r>
                        <a:rPr lang="fr-FR" sz="1200" dirty="0">
                          <a:latin typeface="Arial" panose="020B0604020202020204" pitchFamily="34" charset="0"/>
                          <a:cs typeface="Arial" panose="020B0604020202020204" pitchFamily="34" charset="0"/>
                        </a:rPr>
                        <a:t>CT </a:t>
                      </a:r>
                      <a:r>
                        <a:rPr lang="fr-FR" sz="1200" dirty="0" err="1">
                          <a:latin typeface="Arial" panose="020B0604020202020204" pitchFamily="34" charset="0"/>
                          <a:cs typeface="Arial" panose="020B0604020202020204" pitchFamily="34" charset="0"/>
                        </a:rPr>
                        <a:t>périop</a:t>
                      </a:r>
                      <a:r>
                        <a:rPr lang="fr-FR" sz="1200" dirty="0">
                          <a:latin typeface="Arial" panose="020B0604020202020204" pitchFamily="34" charset="0"/>
                          <a:cs typeface="Arial" panose="020B0604020202020204" pitchFamily="34" charset="0"/>
                        </a:rPr>
                        <a:t> </a:t>
                      </a:r>
                    </a:p>
                    <a:p>
                      <a:pPr algn="ctr"/>
                      <a:r>
                        <a:rPr lang="fr-FR" sz="1200" dirty="0">
                          <a:latin typeface="Arial" panose="020B0604020202020204" pitchFamily="34" charset="0"/>
                          <a:cs typeface="Arial" panose="020B0604020202020204" pitchFamily="34" charset="0"/>
                        </a:rPr>
                        <a:t>N = 37*</a:t>
                      </a:r>
                    </a:p>
                  </a:txBody>
                  <a:tcPr anchor="ctr">
                    <a:solidFill>
                      <a:srgbClr val="C00000"/>
                    </a:solidFill>
                  </a:tcPr>
                </a:tc>
                <a:tc>
                  <a:txBody>
                    <a:bodyPr/>
                    <a:lstStyle/>
                    <a:p>
                      <a:pPr algn="ctr"/>
                      <a:r>
                        <a:rPr lang="fr-FR" sz="1200" dirty="0">
                          <a:latin typeface="Arial" panose="020B0604020202020204" pitchFamily="34" charset="0"/>
                          <a:cs typeface="Arial" panose="020B0604020202020204" pitchFamily="34" charset="0"/>
                        </a:rPr>
                        <a:t>Groupe </a:t>
                      </a:r>
                    </a:p>
                    <a:p>
                      <a:pPr algn="ctr"/>
                      <a:r>
                        <a:rPr lang="fr-FR" sz="1200" dirty="0" err="1">
                          <a:latin typeface="Arial" panose="020B0604020202020204" pitchFamily="34" charset="0"/>
                          <a:cs typeface="Arial" panose="020B0604020202020204" pitchFamily="34" charset="0"/>
                        </a:rPr>
                        <a:t>Chirg</a:t>
                      </a:r>
                      <a:endParaRPr lang="fr-FR" sz="1200" dirty="0">
                        <a:latin typeface="Arial" panose="020B0604020202020204" pitchFamily="34" charset="0"/>
                        <a:cs typeface="Arial" panose="020B0604020202020204" pitchFamily="34" charset="0"/>
                      </a:endParaRPr>
                    </a:p>
                    <a:p>
                      <a:pPr algn="ctr"/>
                      <a:r>
                        <a:rPr lang="fr-FR" sz="1200" dirty="0">
                          <a:latin typeface="Arial" panose="020B0604020202020204" pitchFamily="34" charset="0"/>
                          <a:cs typeface="Arial" panose="020B0604020202020204" pitchFamily="34" charset="0"/>
                        </a:rPr>
                        <a:t>N = 42*</a:t>
                      </a:r>
                    </a:p>
                  </a:txBody>
                  <a:tcPr anchor="ctr">
                    <a:solidFill>
                      <a:schemeClr val="accent1"/>
                    </a:solidFill>
                  </a:tcPr>
                </a:tc>
                <a:tc>
                  <a:txBody>
                    <a:bodyPr/>
                    <a:lstStyle/>
                    <a:p>
                      <a:pPr algn="ctr"/>
                      <a:r>
                        <a:rPr lang="fr-FR" sz="1200" dirty="0">
                          <a:latin typeface="Arial" panose="020B0604020202020204" pitchFamily="34" charset="0"/>
                          <a:cs typeface="Arial" panose="020B0604020202020204" pitchFamily="34" charset="0"/>
                        </a:rPr>
                        <a:t>p</a:t>
                      </a:r>
                    </a:p>
                  </a:txBody>
                  <a:tcPr anchor="ctr"/>
                </a:tc>
                <a:extLst>
                  <a:ext uri="{0D108BD9-81ED-4DB2-BD59-A6C34878D82A}">
                    <a16:rowId xmlns:a16="http://schemas.microsoft.com/office/drawing/2014/main" val="10000"/>
                  </a:ext>
                </a:extLst>
              </a:tr>
              <a:tr h="345252">
                <a:tc>
                  <a:txBody>
                    <a:bodyPr/>
                    <a:lstStyle/>
                    <a:p>
                      <a:r>
                        <a:rPr lang="fr-FR" sz="1200" b="1" dirty="0">
                          <a:solidFill>
                            <a:schemeClr val="tx1">
                              <a:lumMod val="75000"/>
                              <a:lumOff val="25000"/>
                            </a:schemeClr>
                          </a:solidFill>
                          <a:latin typeface="Arial" panose="020B0604020202020204" pitchFamily="34" charset="0"/>
                          <a:cs typeface="Arial" panose="020B0604020202020204" pitchFamily="34" charset="0"/>
                        </a:rPr>
                        <a:t>Séquence CT </a:t>
                      </a:r>
                      <a:r>
                        <a:rPr lang="fr-FR" sz="1200" b="1" dirty="0" err="1">
                          <a:solidFill>
                            <a:schemeClr val="tx1">
                              <a:lumMod val="75000"/>
                              <a:lumOff val="25000"/>
                            </a:schemeClr>
                          </a:solidFill>
                          <a:latin typeface="Arial" panose="020B0604020202020204" pitchFamily="34" charset="0"/>
                          <a:cs typeface="Arial" panose="020B0604020202020204" pitchFamily="34" charset="0"/>
                        </a:rPr>
                        <a:t>préop</a:t>
                      </a:r>
                      <a:r>
                        <a:rPr lang="fr-FR" sz="1200" b="1" dirty="0">
                          <a:solidFill>
                            <a:schemeClr val="tx1">
                              <a:lumMod val="75000"/>
                              <a:lumOff val="25000"/>
                            </a:schemeClr>
                          </a:solidFill>
                          <a:latin typeface="Arial" panose="020B0604020202020204" pitchFamily="34" charset="0"/>
                          <a:cs typeface="Arial" panose="020B0604020202020204" pitchFamily="34" charset="0"/>
                        </a:rPr>
                        <a:t> complète</a:t>
                      </a:r>
                    </a:p>
                  </a:txBody>
                  <a:tcPr anchor="ctr"/>
                </a:tc>
                <a:tc>
                  <a:txBody>
                    <a:bodyPr/>
                    <a:lstStyle/>
                    <a:p>
                      <a:pPr algn="ctr"/>
                      <a:r>
                        <a:rPr lang="fr-FR" sz="1200" dirty="0">
                          <a:solidFill>
                            <a:schemeClr val="tx1">
                              <a:lumMod val="75000"/>
                              <a:lumOff val="25000"/>
                            </a:schemeClr>
                          </a:solidFill>
                          <a:latin typeface="Arial" panose="020B0604020202020204" pitchFamily="34" charset="0"/>
                          <a:cs typeface="Arial" panose="020B0604020202020204" pitchFamily="34" charset="0"/>
                        </a:rPr>
                        <a:t> 28 (76)</a:t>
                      </a:r>
                    </a:p>
                  </a:txBody>
                  <a:tcPr anchor="ctr"/>
                </a:tc>
                <a:tc>
                  <a:txBody>
                    <a:bodyPr/>
                    <a:lstStyle/>
                    <a:p>
                      <a:pPr algn="ctr"/>
                      <a:r>
                        <a:rPr lang="fr-FR" sz="1200" dirty="0">
                          <a:solidFill>
                            <a:schemeClr val="tx1">
                              <a:lumMod val="75000"/>
                              <a:lumOff val="25000"/>
                            </a:schemeClr>
                          </a:solidFill>
                          <a:latin typeface="Arial" panose="020B0604020202020204" pitchFamily="34" charset="0"/>
                          <a:cs typeface="Arial" panose="020B0604020202020204" pitchFamily="34" charset="0"/>
                        </a:rPr>
                        <a:t>-</a:t>
                      </a:r>
                    </a:p>
                  </a:txBody>
                  <a:tcPr anchor="ctr"/>
                </a:tc>
                <a:tc>
                  <a:txBody>
                    <a:bodyPr/>
                    <a:lstStyle/>
                    <a:p>
                      <a:pPr algn="ctr"/>
                      <a:endParaRPr lang="fr-FR" sz="1200" dirty="0">
                        <a:solidFill>
                          <a:schemeClr val="tx1">
                            <a:lumMod val="75000"/>
                            <a:lumOff val="25000"/>
                          </a:schemeClr>
                        </a:solidFill>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1"/>
                  </a:ext>
                </a:extLst>
              </a:tr>
              <a:tr h="345252">
                <a:tc>
                  <a:txBody>
                    <a:bodyPr/>
                    <a:lstStyle/>
                    <a:p>
                      <a:r>
                        <a:rPr lang="fr-FR" sz="1200" b="1" dirty="0">
                          <a:solidFill>
                            <a:schemeClr val="tx1">
                              <a:lumMod val="75000"/>
                              <a:lumOff val="25000"/>
                            </a:schemeClr>
                          </a:solidFill>
                          <a:latin typeface="Arial" panose="020B0604020202020204" pitchFamily="34" charset="0"/>
                          <a:cs typeface="Arial" panose="020B0604020202020204" pitchFamily="34" charset="0"/>
                        </a:rPr>
                        <a:t>Patient</a:t>
                      </a:r>
                      <a:r>
                        <a:rPr lang="fr-FR" sz="1200" b="1" baseline="0" dirty="0">
                          <a:solidFill>
                            <a:schemeClr val="tx1">
                              <a:lumMod val="75000"/>
                              <a:lumOff val="25000"/>
                            </a:schemeClr>
                          </a:solidFill>
                          <a:latin typeface="Arial" panose="020B0604020202020204" pitchFamily="34" charset="0"/>
                          <a:cs typeface="Arial" panose="020B0604020202020204" pitchFamily="34" charset="0"/>
                        </a:rPr>
                        <a:t> opérés</a:t>
                      </a:r>
                      <a:endParaRPr lang="fr-FR" sz="1200" b="1" dirty="0">
                        <a:solidFill>
                          <a:schemeClr val="tx1">
                            <a:lumMod val="75000"/>
                            <a:lumOff val="25000"/>
                          </a:schemeClr>
                        </a:solidFill>
                        <a:latin typeface="Arial" panose="020B0604020202020204" pitchFamily="34" charset="0"/>
                        <a:cs typeface="Arial" panose="020B0604020202020204" pitchFamily="34" charset="0"/>
                      </a:endParaRPr>
                    </a:p>
                  </a:txBody>
                  <a:tcPr anchor="ctr"/>
                </a:tc>
                <a:tc>
                  <a:txBody>
                    <a:bodyPr/>
                    <a:lstStyle/>
                    <a:p>
                      <a:pPr algn="ctr"/>
                      <a:r>
                        <a:rPr lang="fr-FR" sz="1200" dirty="0">
                          <a:solidFill>
                            <a:schemeClr val="tx1">
                              <a:lumMod val="75000"/>
                              <a:lumOff val="25000"/>
                            </a:schemeClr>
                          </a:solidFill>
                          <a:latin typeface="Arial" panose="020B0604020202020204" pitchFamily="34" charset="0"/>
                          <a:cs typeface="Arial" panose="020B0604020202020204" pitchFamily="34" charset="0"/>
                        </a:rPr>
                        <a:t>33 (89)</a:t>
                      </a:r>
                    </a:p>
                  </a:txBody>
                  <a:tcPr anchor="ctr"/>
                </a:tc>
                <a:tc>
                  <a:txBody>
                    <a:bodyPr/>
                    <a:lstStyle/>
                    <a:p>
                      <a:pPr algn="ctr"/>
                      <a:r>
                        <a:rPr lang="fr-FR" sz="1200" dirty="0">
                          <a:solidFill>
                            <a:schemeClr val="tx1">
                              <a:lumMod val="75000"/>
                              <a:lumOff val="25000"/>
                            </a:schemeClr>
                          </a:solidFill>
                          <a:latin typeface="Arial" panose="020B0604020202020204" pitchFamily="34" charset="0"/>
                          <a:cs typeface="Arial" panose="020B0604020202020204" pitchFamily="34" charset="0"/>
                        </a:rPr>
                        <a:t>42 </a:t>
                      </a:r>
                    </a:p>
                  </a:txBody>
                  <a:tcPr anchor="ctr"/>
                </a:tc>
                <a:tc>
                  <a:txBody>
                    <a:bodyPr/>
                    <a:lstStyle/>
                    <a:p>
                      <a:pPr algn="ctr"/>
                      <a:r>
                        <a:rPr lang="fr-FR" sz="1200" dirty="0">
                          <a:solidFill>
                            <a:schemeClr val="tx1">
                              <a:lumMod val="75000"/>
                              <a:lumOff val="25000"/>
                            </a:schemeClr>
                          </a:solidFill>
                          <a:latin typeface="Arial" panose="020B0604020202020204" pitchFamily="34" charset="0"/>
                          <a:cs typeface="Arial" panose="020B0604020202020204" pitchFamily="34" charset="0"/>
                        </a:rPr>
                        <a:t>ns</a:t>
                      </a:r>
                    </a:p>
                  </a:txBody>
                  <a:tcPr anchor="ctr"/>
                </a:tc>
                <a:extLst>
                  <a:ext uri="{0D108BD9-81ED-4DB2-BD59-A6C34878D82A}">
                    <a16:rowId xmlns:a16="http://schemas.microsoft.com/office/drawing/2014/main" val="10002"/>
                  </a:ext>
                </a:extLst>
              </a:tr>
              <a:tr h="345252">
                <a:tc>
                  <a:txBody>
                    <a:bodyPr/>
                    <a:lstStyle/>
                    <a:p>
                      <a:r>
                        <a:rPr lang="fr-FR" sz="1200" b="1" dirty="0">
                          <a:solidFill>
                            <a:schemeClr val="tx1">
                              <a:lumMod val="75000"/>
                              <a:lumOff val="25000"/>
                            </a:schemeClr>
                          </a:solidFill>
                          <a:latin typeface="Arial" panose="020B0604020202020204" pitchFamily="34" charset="0"/>
                          <a:cs typeface="Arial" panose="020B0604020202020204" pitchFamily="34" charset="0"/>
                        </a:rPr>
                        <a:t>Patients avec chirurgie complète</a:t>
                      </a:r>
                    </a:p>
                  </a:txBody>
                  <a:tcPr anchor="ctr"/>
                </a:tc>
                <a:tc>
                  <a:txBody>
                    <a:bodyPr/>
                    <a:lstStyle/>
                    <a:p>
                      <a:pPr algn="ctr"/>
                      <a:r>
                        <a:rPr lang="fr-FR" sz="1200" dirty="0">
                          <a:solidFill>
                            <a:schemeClr val="tx1">
                              <a:lumMod val="75000"/>
                              <a:lumOff val="25000"/>
                            </a:schemeClr>
                          </a:solidFill>
                          <a:latin typeface="Arial" panose="020B0604020202020204" pitchFamily="34" charset="0"/>
                          <a:cs typeface="Arial" panose="020B0604020202020204" pitchFamily="34" charset="0"/>
                        </a:rPr>
                        <a:t>33 (89)</a:t>
                      </a:r>
                    </a:p>
                  </a:txBody>
                  <a:tcPr anchor="ctr"/>
                </a:tc>
                <a:tc>
                  <a:txBody>
                    <a:bodyPr/>
                    <a:lstStyle/>
                    <a:p>
                      <a:pPr algn="ctr"/>
                      <a:r>
                        <a:rPr lang="fr-FR" sz="1200" dirty="0">
                          <a:solidFill>
                            <a:schemeClr val="tx1">
                              <a:lumMod val="75000"/>
                              <a:lumOff val="25000"/>
                            </a:schemeClr>
                          </a:solidFill>
                          <a:latin typeface="Arial" panose="020B0604020202020204" pitchFamily="34" charset="0"/>
                          <a:cs typeface="Arial" panose="020B0604020202020204" pitchFamily="34" charset="0"/>
                        </a:rPr>
                        <a:t>36 (86)</a:t>
                      </a:r>
                    </a:p>
                  </a:txBody>
                  <a:tcPr anchor="ctr"/>
                </a:tc>
                <a:tc>
                  <a:txBody>
                    <a:bodyPr/>
                    <a:lstStyle/>
                    <a:p>
                      <a:pPr algn="ctr"/>
                      <a:r>
                        <a:rPr lang="fr-FR" sz="1200" dirty="0">
                          <a:solidFill>
                            <a:schemeClr val="tx1">
                              <a:lumMod val="75000"/>
                              <a:lumOff val="25000"/>
                            </a:schemeClr>
                          </a:solidFill>
                          <a:latin typeface="Arial" panose="020B0604020202020204" pitchFamily="34" charset="0"/>
                          <a:cs typeface="Arial" panose="020B0604020202020204" pitchFamily="34" charset="0"/>
                        </a:rPr>
                        <a:t>ns</a:t>
                      </a:r>
                    </a:p>
                  </a:txBody>
                  <a:tcPr anchor="ctr"/>
                </a:tc>
                <a:extLst>
                  <a:ext uri="{0D108BD9-81ED-4DB2-BD59-A6C34878D82A}">
                    <a16:rowId xmlns:a16="http://schemas.microsoft.com/office/drawing/2014/main" val="10003"/>
                  </a:ext>
                </a:extLst>
              </a:tr>
              <a:tr h="425653">
                <a:tc>
                  <a:txBody>
                    <a:bodyPr/>
                    <a:lstStyle/>
                    <a:p>
                      <a:r>
                        <a:rPr lang="fr-FR" sz="1200" b="1" dirty="0">
                          <a:solidFill>
                            <a:schemeClr val="tx1">
                              <a:lumMod val="75000"/>
                              <a:lumOff val="25000"/>
                            </a:schemeClr>
                          </a:solidFill>
                          <a:latin typeface="Arial" panose="020B0604020202020204" pitchFamily="34" charset="0"/>
                          <a:cs typeface="Arial" panose="020B0604020202020204" pitchFamily="34" charset="0"/>
                        </a:rPr>
                        <a:t>Complications majeures</a:t>
                      </a:r>
                      <a:r>
                        <a:rPr lang="fr-FR" sz="1200" b="1" baseline="0" dirty="0">
                          <a:solidFill>
                            <a:schemeClr val="tx1">
                              <a:lumMod val="75000"/>
                              <a:lumOff val="25000"/>
                            </a:schemeClr>
                          </a:solidFill>
                          <a:latin typeface="Arial" panose="020B0604020202020204" pitchFamily="34" charset="0"/>
                          <a:cs typeface="Arial" panose="020B0604020202020204" pitchFamily="34" charset="0"/>
                        </a:rPr>
                        <a:t> </a:t>
                      </a:r>
                      <a:r>
                        <a:rPr lang="fr-FR" sz="1200" b="1" dirty="0" err="1">
                          <a:solidFill>
                            <a:schemeClr val="tx1">
                              <a:lumMod val="75000"/>
                              <a:lumOff val="25000"/>
                            </a:schemeClr>
                          </a:solidFill>
                          <a:latin typeface="Arial" panose="020B0604020202020204" pitchFamily="34" charset="0"/>
                          <a:cs typeface="Arial" panose="020B0604020202020204" pitchFamily="34" charset="0"/>
                        </a:rPr>
                        <a:t>postop</a:t>
                      </a:r>
                      <a:endParaRPr lang="fr-FR" sz="1200" b="1" dirty="0">
                        <a:solidFill>
                          <a:schemeClr val="tx1">
                            <a:lumMod val="75000"/>
                            <a:lumOff val="25000"/>
                          </a:schemeClr>
                        </a:solidFill>
                        <a:latin typeface="Arial" panose="020B0604020202020204" pitchFamily="34" charset="0"/>
                        <a:cs typeface="Arial" panose="020B0604020202020204" pitchFamily="34" charset="0"/>
                      </a:endParaRPr>
                    </a:p>
                    <a:p>
                      <a:r>
                        <a:rPr lang="fr-FR" sz="1200" b="1" dirty="0">
                          <a:solidFill>
                            <a:schemeClr val="tx1">
                              <a:lumMod val="75000"/>
                              <a:lumOff val="25000"/>
                            </a:schemeClr>
                          </a:solidFill>
                          <a:latin typeface="Arial" panose="020B0604020202020204" pitchFamily="34" charset="0"/>
                          <a:cs typeface="Arial" panose="020B0604020202020204" pitchFamily="34" charset="0"/>
                        </a:rPr>
                        <a:t>Décès </a:t>
                      </a:r>
                      <a:r>
                        <a:rPr lang="fr-FR" sz="1200" b="1" dirty="0" err="1">
                          <a:solidFill>
                            <a:schemeClr val="tx1">
                              <a:lumMod val="75000"/>
                              <a:lumOff val="25000"/>
                            </a:schemeClr>
                          </a:solidFill>
                          <a:latin typeface="Arial" panose="020B0604020202020204" pitchFamily="34" charset="0"/>
                          <a:cs typeface="Arial" panose="020B0604020202020204" pitchFamily="34" charset="0"/>
                        </a:rPr>
                        <a:t>postop</a:t>
                      </a:r>
                      <a:endParaRPr lang="fr-FR" sz="1200" b="1" dirty="0">
                        <a:solidFill>
                          <a:schemeClr val="tx1">
                            <a:lumMod val="75000"/>
                            <a:lumOff val="25000"/>
                          </a:schemeClr>
                        </a:solidFill>
                        <a:latin typeface="Arial" panose="020B0604020202020204" pitchFamily="34" charset="0"/>
                        <a:cs typeface="Arial" panose="020B0604020202020204" pitchFamily="34" charset="0"/>
                      </a:endParaRPr>
                    </a:p>
                  </a:txBody>
                  <a:tcPr anchor="ctr"/>
                </a:tc>
                <a:tc>
                  <a:txBody>
                    <a:bodyPr/>
                    <a:lstStyle/>
                    <a:p>
                      <a:pPr algn="ctr"/>
                      <a:r>
                        <a:rPr lang="fr-FR" sz="1200" dirty="0">
                          <a:solidFill>
                            <a:schemeClr val="tx1">
                              <a:lumMod val="75000"/>
                              <a:lumOff val="25000"/>
                            </a:schemeClr>
                          </a:solidFill>
                          <a:latin typeface="Arial" panose="020B0604020202020204" pitchFamily="34" charset="0"/>
                          <a:cs typeface="Arial" panose="020B0604020202020204" pitchFamily="34" charset="0"/>
                        </a:rPr>
                        <a:t>8 (22)</a:t>
                      </a:r>
                    </a:p>
                    <a:p>
                      <a:pPr algn="ctr"/>
                      <a:r>
                        <a:rPr lang="fr-FR" sz="1200" dirty="0">
                          <a:solidFill>
                            <a:schemeClr val="tx1">
                              <a:lumMod val="75000"/>
                              <a:lumOff val="25000"/>
                            </a:schemeClr>
                          </a:solidFill>
                          <a:latin typeface="Arial" panose="020B0604020202020204" pitchFamily="34" charset="0"/>
                          <a:cs typeface="Arial" panose="020B0604020202020204" pitchFamily="34" charset="0"/>
                        </a:rPr>
                        <a:t>0</a:t>
                      </a:r>
                    </a:p>
                  </a:txBody>
                  <a:tcPr anchor="ctr"/>
                </a:tc>
                <a:tc>
                  <a:txBody>
                    <a:bodyPr/>
                    <a:lstStyle/>
                    <a:p>
                      <a:pPr algn="ctr"/>
                      <a:r>
                        <a:rPr lang="fr-FR" sz="1200" dirty="0">
                          <a:solidFill>
                            <a:schemeClr val="tx1">
                              <a:lumMod val="75000"/>
                              <a:lumOff val="25000"/>
                            </a:schemeClr>
                          </a:solidFill>
                          <a:latin typeface="Arial" panose="020B0604020202020204" pitchFamily="34" charset="0"/>
                          <a:cs typeface="Arial" panose="020B0604020202020204" pitchFamily="34" charset="0"/>
                        </a:rPr>
                        <a:t>14 (33)</a:t>
                      </a:r>
                    </a:p>
                    <a:p>
                      <a:pPr algn="ctr"/>
                      <a:r>
                        <a:rPr lang="fr-FR" sz="1200" dirty="0">
                          <a:solidFill>
                            <a:schemeClr val="tx1">
                              <a:lumMod val="75000"/>
                              <a:lumOff val="25000"/>
                            </a:schemeClr>
                          </a:solidFill>
                          <a:latin typeface="Arial" panose="020B0604020202020204" pitchFamily="34" charset="0"/>
                          <a:cs typeface="Arial" panose="020B0604020202020204" pitchFamily="34" charset="0"/>
                        </a:rPr>
                        <a:t>0</a:t>
                      </a:r>
                    </a:p>
                  </a:txBody>
                  <a:tcPr anchor="ctr"/>
                </a:tc>
                <a:tc>
                  <a:txBody>
                    <a:bodyPr/>
                    <a:lstStyle/>
                    <a:p>
                      <a:pPr algn="ctr"/>
                      <a:r>
                        <a:rPr lang="fr-FR" sz="1200" dirty="0">
                          <a:solidFill>
                            <a:schemeClr val="tx1">
                              <a:lumMod val="75000"/>
                              <a:lumOff val="25000"/>
                            </a:schemeClr>
                          </a:solidFill>
                          <a:latin typeface="Arial" panose="020B0604020202020204" pitchFamily="34" charset="0"/>
                          <a:cs typeface="Arial" panose="020B0604020202020204" pitchFamily="34" charset="0"/>
                        </a:rPr>
                        <a:t>ns</a:t>
                      </a:r>
                    </a:p>
                  </a:txBody>
                  <a:tcPr anchor="ctr"/>
                </a:tc>
                <a:extLst>
                  <a:ext uri="{0D108BD9-81ED-4DB2-BD59-A6C34878D82A}">
                    <a16:rowId xmlns:a16="http://schemas.microsoft.com/office/drawing/2014/main" val="10004"/>
                  </a:ext>
                </a:extLst>
              </a:tr>
              <a:tr h="345252">
                <a:tc>
                  <a:txBody>
                    <a:bodyPr/>
                    <a:lstStyle/>
                    <a:p>
                      <a:r>
                        <a:rPr lang="fr-FR" sz="1200" b="1" dirty="0">
                          <a:solidFill>
                            <a:schemeClr val="tx1">
                              <a:lumMod val="75000"/>
                              <a:lumOff val="25000"/>
                            </a:schemeClr>
                          </a:solidFill>
                          <a:latin typeface="Arial" panose="020B0604020202020204" pitchFamily="34" charset="0"/>
                          <a:cs typeface="Arial" panose="020B0604020202020204" pitchFamily="34" charset="0"/>
                        </a:rPr>
                        <a:t>Début de la CT </a:t>
                      </a:r>
                      <a:r>
                        <a:rPr lang="fr-FR" sz="1200" b="1" dirty="0" err="1">
                          <a:solidFill>
                            <a:schemeClr val="tx1">
                              <a:lumMod val="75000"/>
                              <a:lumOff val="25000"/>
                            </a:schemeClr>
                          </a:solidFill>
                          <a:latin typeface="Arial" panose="020B0604020202020204" pitchFamily="34" charset="0"/>
                          <a:cs typeface="Arial" panose="020B0604020202020204" pitchFamily="34" charset="0"/>
                        </a:rPr>
                        <a:t>adj</a:t>
                      </a:r>
                      <a:endParaRPr lang="fr-FR" sz="1200" b="1" dirty="0">
                        <a:solidFill>
                          <a:schemeClr val="tx1">
                            <a:lumMod val="75000"/>
                            <a:lumOff val="25000"/>
                          </a:schemeClr>
                        </a:solidFill>
                        <a:latin typeface="Arial" panose="020B0604020202020204" pitchFamily="34" charset="0"/>
                        <a:cs typeface="Arial" panose="020B0604020202020204" pitchFamily="34" charset="0"/>
                      </a:endParaRPr>
                    </a:p>
                  </a:txBody>
                  <a:tcPr anchor="ctr"/>
                </a:tc>
                <a:tc>
                  <a:txBody>
                    <a:bodyPr/>
                    <a:lstStyle/>
                    <a:p>
                      <a:pPr algn="ctr"/>
                      <a:r>
                        <a:rPr lang="fr-FR" sz="1200" dirty="0">
                          <a:solidFill>
                            <a:schemeClr val="tx1">
                              <a:lumMod val="75000"/>
                              <a:lumOff val="25000"/>
                            </a:schemeClr>
                          </a:solidFill>
                          <a:latin typeface="Arial" panose="020B0604020202020204" pitchFamily="34" charset="0"/>
                          <a:cs typeface="Arial" panose="020B0604020202020204" pitchFamily="34" charset="0"/>
                        </a:rPr>
                        <a:t>22 (59)</a:t>
                      </a:r>
                    </a:p>
                  </a:txBody>
                  <a:tcPr anchor="ctr"/>
                </a:tc>
                <a:tc>
                  <a:txBody>
                    <a:bodyPr/>
                    <a:lstStyle/>
                    <a:p>
                      <a:pPr algn="ctr"/>
                      <a:r>
                        <a:rPr lang="fr-FR" sz="1200" dirty="0">
                          <a:solidFill>
                            <a:schemeClr val="tx1">
                              <a:lumMod val="75000"/>
                              <a:lumOff val="25000"/>
                            </a:schemeClr>
                          </a:solidFill>
                          <a:latin typeface="Arial" panose="020B0604020202020204" pitchFamily="34" charset="0"/>
                          <a:cs typeface="Arial" panose="020B0604020202020204" pitchFamily="34" charset="0"/>
                        </a:rPr>
                        <a:t>-</a:t>
                      </a:r>
                    </a:p>
                  </a:txBody>
                  <a:tcPr anchor="ctr"/>
                </a:tc>
                <a:tc>
                  <a:txBody>
                    <a:bodyPr/>
                    <a:lstStyle/>
                    <a:p>
                      <a:pPr algn="ctr"/>
                      <a:endParaRPr lang="fr-FR" sz="1200" dirty="0">
                        <a:solidFill>
                          <a:schemeClr val="tx1">
                            <a:lumMod val="75000"/>
                            <a:lumOff val="25000"/>
                          </a:schemeClr>
                        </a:solidFill>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5"/>
                  </a:ext>
                </a:extLst>
              </a:tr>
              <a:tr h="345252">
                <a:tc>
                  <a:txBody>
                    <a:bodyPr/>
                    <a:lstStyle/>
                    <a:p>
                      <a:r>
                        <a:rPr lang="fr-FR" sz="1200" b="1" dirty="0">
                          <a:solidFill>
                            <a:schemeClr val="tx1">
                              <a:lumMod val="75000"/>
                              <a:lumOff val="25000"/>
                            </a:schemeClr>
                          </a:solidFill>
                          <a:latin typeface="Arial" panose="020B0604020202020204" pitchFamily="34" charset="0"/>
                          <a:cs typeface="Arial" panose="020B0604020202020204" pitchFamily="34" charset="0"/>
                        </a:rPr>
                        <a:t>CT</a:t>
                      </a:r>
                      <a:r>
                        <a:rPr lang="fr-FR" sz="1200" b="1" baseline="0" dirty="0">
                          <a:solidFill>
                            <a:schemeClr val="tx1">
                              <a:lumMod val="75000"/>
                              <a:lumOff val="25000"/>
                            </a:schemeClr>
                          </a:solidFill>
                          <a:latin typeface="Arial" panose="020B0604020202020204" pitchFamily="34" charset="0"/>
                          <a:cs typeface="Arial" panose="020B0604020202020204" pitchFamily="34" charset="0"/>
                        </a:rPr>
                        <a:t> </a:t>
                      </a:r>
                      <a:r>
                        <a:rPr lang="fr-FR" sz="1200" b="1" baseline="0" dirty="0" err="1">
                          <a:solidFill>
                            <a:schemeClr val="tx1">
                              <a:lumMod val="75000"/>
                              <a:lumOff val="25000"/>
                            </a:schemeClr>
                          </a:solidFill>
                          <a:latin typeface="Arial" panose="020B0604020202020204" pitchFamily="34" charset="0"/>
                          <a:cs typeface="Arial" panose="020B0604020202020204" pitchFamily="34" charset="0"/>
                        </a:rPr>
                        <a:t>adj</a:t>
                      </a:r>
                      <a:r>
                        <a:rPr lang="fr-FR" sz="1200" b="1" baseline="0" dirty="0">
                          <a:solidFill>
                            <a:schemeClr val="tx1">
                              <a:lumMod val="75000"/>
                              <a:lumOff val="25000"/>
                            </a:schemeClr>
                          </a:solidFill>
                          <a:latin typeface="Arial" panose="020B0604020202020204" pitchFamily="34" charset="0"/>
                          <a:cs typeface="Arial" panose="020B0604020202020204" pitchFamily="34" charset="0"/>
                        </a:rPr>
                        <a:t> complète</a:t>
                      </a:r>
                      <a:endParaRPr lang="fr-FR" sz="1200" b="1" dirty="0">
                        <a:solidFill>
                          <a:schemeClr val="tx1">
                            <a:lumMod val="75000"/>
                            <a:lumOff val="25000"/>
                          </a:schemeClr>
                        </a:solidFill>
                        <a:latin typeface="Arial" panose="020B0604020202020204" pitchFamily="34" charset="0"/>
                        <a:cs typeface="Arial" panose="020B0604020202020204" pitchFamily="34" charset="0"/>
                      </a:endParaRPr>
                    </a:p>
                  </a:txBody>
                  <a:tcPr anchor="ctr"/>
                </a:tc>
                <a:tc>
                  <a:txBody>
                    <a:bodyPr/>
                    <a:lstStyle/>
                    <a:p>
                      <a:pPr algn="ctr"/>
                      <a:r>
                        <a:rPr lang="fr-FR" sz="1200" dirty="0">
                          <a:solidFill>
                            <a:schemeClr val="tx1">
                              <a:lumMod val="75000"/>
                              <a:lumOff val="25000"/>
                            </a:schemeClr>
                          </a:solidFill>
                          <a:latin typeface="Arial" panose="020B0604020202020204" pitchFamily="34" charset="0"/>
                          <a:cs typeface="Arial" panose="020B0604020202020204" pitchFamily="34" charset="0"/>
                        </a:rPr>
                        <a:t>12 (32)</a:t>
                      </a:r>
                    </a:p>
                  </a:txBody>
                  <a:tcPr anchor="ctr"/>
                </a:tc>
                <a:tc>
                  <a:txBody>
                    <a:bodyPr/>
                    <a:lstStyle/>
                    <a:p>
                      <a:pPr algn="ctr"/>
                      <a:r>
                        <a:rPr lang="fr-FR" sz="1200" dirty="0">
                          <a:solidFill>
                            <a:schemeClr val="tx1">
                              <a:lumMod val="75000"/>
                              <a:lumOff val="25000"/>
                            </a:schemeClr>
                          </a:solidFill>
                          <a:latin typeface="Arial" panose="020B0604020202020204" pitchFamily="34" charset="0"/>
                          <a:cs typeface="Arial" panose="020B0604020202020204" pitchFamily="34" charset="0"/>
                        </a:rPr>
                        <a:t>-</a:t>
                      </a:r>
                    </a:p>
                  </a:txBody>
                  <a:tcPr anchor="ctr"/>
                </a:tc>
                <a:tc>
                  <a:txBody>
                    <a:bodyPr/>
                    <a:lstStyle/>
                    <a:p>
                      <a:pPr algn="ctr"/>
                      <a:endParaRPr lang="fr-FR" sz="1200" dirty="0">
                        <a:solidFill>
                          <a:schemeClr val="tx1">
                            <a:lumMod val="75000"/>
                            <a:lumOff val="25000"/>
                          </a:schemeClr>
                        </a:solidFill>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6"/>
                  </a:ext>
                </a:extLst>
              </a:tr>
            </a:tbl>
          </a:graphicData>
        </a:graphic>
      </p:graphicFrame>
      <p:sp>
        <p:nvSpPr>
          <p:cNvPr id="7" name="ZoneTexte 6"/>
          <p:cNvSpPr txBox="1"/>
          <p:nvPr/>
        </p:nvSpPr>
        <p:spPr>
          <a:xfrm>
            <a:off x="1068385" y="4019375"/>
            <a:ext cx="1468672" cy="307777"/>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1" u="none" strike="noStrike" kern="1200" cap="none" spc="0" normalizeH="0" baseline="0" noProof="0" dirty="0">
                <a:ln>
                  <a:noFill/>
                </a:ln>
                <a:solidFill>
                  <a:prstClr val="white">
                    <a:lumMod val="65000"/>
                  </a:prstClr>
                </a:solidFill>
                <a:effectLst/>
                <a:uLnTx/>
                <a:uFillTx/>
                <a:latin typeface="Arial" panose="020B0604020202020204" pitchFamily="34" charset="0"/>
                <a:ea typeface="+mn-ea"/>
                <a:cs typeface="Arial" panose="020B0604020202020204" pitchFamily="34" charset="0"/>
              </a:rPr>
              <a:t>*1 pts ne débutant pas la CT</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1" u="none" strike="noStrike" kern="1200" cap="none" spc="0" normalizeH="0" baseline="0" noProof="0" dirty="0">
                <a:ln>
                  <a:noFill/>
                </a:ln>
                <a:solidFill>
                  <a:prstClr val="white">
                    <a:lumMod val="65000"/>
                  </a:prstClr>
                </a:solidFill>
                <a:effectLst/>
                <a:uLnTx/>
                <a:uFillTx/>
                <a:latin typeface="Arial" panose="020B0604020202020204" pitchFamily="34" charset="0"/>
                <a:ea typeface="+mn-ea"/>
                <a:cs typeface="Arial" panose="020B0604020202020204" pitchFamily="34" charset="0"/>
              </a:rPr>
              <a:t>2 pts préférant la </a:t>
            </a:r>
            <a:r>
              <a:rPr kumimoji="0" lang="fr-FR" sz="700" b="0" i="1" u="none" strike="noStrike" kern="1200" cap="none" spc="0" normalizeH="0" baseline="0" noProof="0" dirty="0" err="1">
                <a:ln>
                  <a:noFill/>
                </a:ln>
                <a:solidFill>
                  <a:prstClr val="white">
                    <a:lumMod val="65000"/>
                  </a:prstClr>
                </a:solidFill>
                <a:effectLst/>
                <a:uLnTx/>
                <a:uFillTx/>
                <a:latin typeface="Arial" panose="020B0604020202020204" pitchFamily="34" charset="0"/>
                <a:ea typeface="+mn-ea"/>
                <a:cs typeface="Arial" panose="020B0604020202020204" pitchFamily="34" charset="0"/>
              </a:rPr>
              <a:t>chirg</a:t>
            </a:r>
            <a:r>
              <a:rPr kumimoji="0" lang="fr-FR" sz="700" b="0" i="1" u="none" strike="noStrike" kern="1200" cap="none" spc="0" normalizeH="0" baseline="0" noProof="0" dirty="0">
                <a:ln>
                  <a:noFill/>
                </a:ln>
                <a:solidFill>
                  <a:prstClr val="white">
                    <a:lumMod val="65000"/>
                  </a:prstClr>
                </a:solidFill>
                <a:effectLst/>
                <a:uLnTx/>
                <a:uFillTx/>
                <a:latin typeface="Arial" panose="020B0604020202020204" pitchFamily="34" charset="0"/>
                <a:ea typeface="+mn-ea"/>
                <a:cs typeface="Arial" panose="020B0604020202020204" pitchFamily="34" charset="0"/>
              </a:rPr>
              <a:t> d’emblée</a:t>
            </a:r>
          </a:p>
        </p:txBody>
      </p:sp>
      <p:sp>
        <p:nvSpPr>
          <p:cNvPr id="9" name="ZoneTexte 8">
            <a:extLst>
              <a:ext uri="{FF2B5EF4-FFF2-40B4-BE49-F238E27FC236}">
                <a16:creationId xmlns:a16="http://schemas.microsoft.com/office/drawing/2014/main" id="{7CEB0F82-81E9-4265-ADC0-3FDD76A11EB8}"/>
              </a:ext>
            </a:extLst>
          </p:cNvPr>
          <p:cNvSpPr txBox="1"/>
          <p:nvPr/>
        </p:nvSpPr>
        <p:spPr>
          <a:xfrm>
            <a:off x="3724813" y="4124435"/>
            <a:ext cx="3321890" cy="537683"/>
          </a:xfrm>
          <a:prstGeom prst="roundRect">
            <a:avLst>
              <a:gd name="adj" fmla="val 11450"/>
            </a:avLst>
          </a:prstGeom>
          <a:ln>
            <a:solidFill>
              <a:srgbClr val="EC8014"/>
            </a:solidFill>
          </a:ln>
        </p:spPr>
        <p:style>
          <a:lnRef idx="2">
            <a:schemeClr val="accent1"/>
          </a:lnRef>
          <a:fillRef idx="1">
            <a:schemeClr val="lt1"/>
          </a:fillRef>
          <a:effectRef idx="0">
            <a:schemeClr val="accent1"/>
          </a:effectRef>
          <a:fontRef idx="minor">
            <a:schemeClr val="dk1"/>
          </a:fontRef>
        </p:style>
        <p:txBody>
          <a:bodyPr wrap="square" lIns="36000" tIns="36000" rIns="36000" bIns="3600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Résultats intéressants</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Étude phase III en cours (CAIRO6)</a:t>
            </a:r>
          </a:p>
        </p:txBody>
      </p:sp>
      <p:sp>
        <p:nvSpPr>
          <p:cNvPr id="10" name="Titre 1"/>
          <p:cNvSpPr>
            <a:spLocks noGrp="1"/>
          </p:cNvSpPr>
          <p:nvPr>
            <p:ph type="title"/>
          </p:nvPr>
        </p:nvSpPr>
        <p:spPr>
          <a:xfrm>
            <a:off x="190500" y="0"/>
            <a:ext cx="7124700" cy="596560"/>
          </a:xfrm>
        </p:spPr>
        <p:txBody>
          <a:bodyPr>
            <a:noAutofit/>
          </a:bodyPr>
          <a:lstStyle/>
          <a:p>
            <a:r>
              <a:rPr lang="fr-FR" sz="2400" dirty="0"/>
              <a:t>CCRm et carcinose : </a:t>
            </a:r>
            <a:br>
              <a:rPr lang="fr-FR" sz="2400" dirty="0"/>
            </a:br>
            <a:r>
              <a:rPr lang="fr-FR" sz="2400" b="1" dirty="0"/>
              <a:t>CT périopératoire</a:t>
            </a:r>
          </a:p>
        </p:txBody>
      </p:sp>
    </p:spTree>
    <p:extLst>
      <p:ext uri="{BB962C8B-B14F-4D97-AF65-F5344CB8AC3E}">
        <p14:creationId xmlns:p14="http://schemas.microsoft.com/office/powerpoint/2010/main" val="393731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a:xfrm>
            <a:off x="439062" y="787754"/>
            <a:ext cx="7886700" cy="1031756"/>
          </a:xfrm>
        </p:spPr>
        <p:txBody>
          <a:bodyPr>
            <a:noAutofit/>
          </a:bodyPr>
          <a:lstStyle/>
          <a:p>
            <a:r>
              <a:rPr lang="fr-FR" sz="2800" b="1" dirty="0"/>
              <a:t>Cancer du colon et </a:t>
            </a:r>
            <a:br>
              <a:rPr lang="fr-FR" sz="2800" b="1" dirty="0"/>
            </a:br>
            <a:r>
              <a:rPr lang="fr-FR" sz="2800" b="1" dirty="0"/>
              <a:t>CT périopératoire de la carcinose péritonéale</a:t>
            </a:r>
          </a:p>
        </p:txBody>
      </p:sp>
      <p:sp>
        <p:nvSpPr>
          <p:cNvPr id="2" name="Espace réservé du texte 1"/>
          <p:cNvSpPr>
            <a:spLocks noGrp="1"/>
          </p:cNvSpPr>
          <p:nvPr>
            <p:ph type="body" idx="1"/>
          </p:nvPr>
        </p:nvSpPr>
        <p:spPr>
          <a:xfrm>
            <a:off x="439062" y="1892858"/>
            <a:ext cx="5771034" cy="1799460"/>
          </a:xfrm>
        </p:spPr>
        <p:txBody>
          <a:bodyPr/>
          <a:lstStyle/>
          <a:p>
            <a:r>
              <a:rPr lang="fr-FR" dirty="0"/>
              <a:t>Long-</a:t>
            </a:r>
            <a:r>
              <a:rPr lang="fr-FR" dirty="0" err="1"/>
              <a:t>term</a:t>
            </a:r>
            <a:r>
              <a:rPr lang="fr-FR" dirty="0"/>
              <a:t> </a:t>
            </a:r>
            <a:r>
              <a:rPr lang="fr-FR" dirty="0" err="1"/>
              <a:t>survival</a:t>
            </a:r>
            <a:r>
              <a:rPr lang="fr-FR" dirty="0"/>
              <a:t> </a:t>
            </a:r>
            <a:r>
              <a:rPr lang="fr-FR" dirty="0" err="1"/>
              <a:t>after</a:t>
            </a:r>
            <a:r>
              <a:rPr lang="fr-FR" dirty="0"/>
              <a:t> </a:t>
            </a:r>
            <a:r>
              <a:rPr lang="fr-FR" dirty="0" err="1"/>
              <a:t>hyperthermic</a:t>
            </a:r>
            <a:r>
              <a:rPr lang="fr-FR" dirty="0"/>
              <a:t> </a:t>
            </a:r>
            <a:r>
              <a:rPr lang="fr-FR" dirty="0" err="1"/>
              <a:t>intraperitoneal</a:t>
            </a:r>
            <a:r>
              <a:rPr lang="fr-FR" dirty="0"/>
              <a:t> </a:t>
            </a:r>
            <a:r>
              <a:rPr lang="fr-FR" dirty="0" err="1"/>
              <a:t>chemotherapy</a:t>
            </a:r>
            <a:r>
              <a:rPr lang="fr-FR" dirty="0"/>
              <a:t> </a:t>
            </a:r>
            <a:r>
              <a:rPr lang="fr-FR" dirty="0" err="1"/>
              <a:t>using</a:t>
            </a:r>
            <a:r>
              <a:rPr lang="fr-FR" dirty="0"/>
              <a:t> </a:t>
            </a:r>
            <a:r>
              <a:rPr lang="fr-FR" dirty="0" err="1"/>
              <a:t>mitomycin</a:t>
            </a:r>
            <a:r>
              <a:rPr lang="fr-FR" dirty="0"/>
              <a:t> C or </a:t>
            </a:r>
            <a:r>
              <a:rPr lang="fr-FR" dirty="0" err="1"/>
              <a:t>oxaliplatin</a:t>
            </a:r>
            <a:r>
              <a:rPr lang="fr-FR" dirty="0"/>
              <a:t> in colorectal cancer patients </a:t>
            </a:r>
            <a:r>
              <a:rPr lang="fr-FR" dirty="0" err="1"/>
              <a:t>with</a:t>
            </a:r>
            <a:r>
              <a:rPr lang="fr-FR" dirty="0"/>
              <a:t> </a:t>
            </a:r>
            <a:r>
              <a:rPr lang="fr-FR" dirty="0" err="1"/>
              <a:t>synchronous</a:t>
            </a:r>
            <a:r>
              <a:rPr lang="fr-FR" dirty="0"/>
              <a:t> </a:t>
            </a:r>
            <a:r>
              <a:rPr lang="fr-FR" dirty="0" err="1"/>
              <a:t>peritoneal</a:t>
            </a:r>
            <a:r>
              <a:rPr lang="fr-FR" dirty="0"/>
              <a:t> </a:t>
            </a:r>
            <a:r>
              <a:rPr lang="fr-FR" dirty="0" err="1"/>
              <a:t>metastases</a:t>
            </a:r>
            <a:r>
              <a:rPr lang="fr-FR" dirty="0"/>
              <a:t>: a </a:t>
            </a:r>
          </a:p>
          <a:p>
            <a:endParaRPr lang="fr-FR" i="1" dirty="0"/>
          </a:p>
          <a:p>
            <a:r>
              <a:rPr lang="fr-FR" i="1" dirty="0" err="1"/>
              <a:t>Checca</a:t>
            </a:r>
            <a:r>
              <a:rPr lang="fr-FR" i="1" dirty="0"/>
              <a:t> </a:t>
            </a:r>
            <a:r>
              <a:rPr lang="fr-FR" i="1" dirty="0" err="1"/>
              <a:t>Bakkers</a:t>
            </a:r>
            <a:r>
              <a:rPr lang="fr-FR" i="1" dirty="0"/>
              <a:t> et al., WCGI 2020, O-29</a:t>
            </a:r>
          </a:p>
        </p:txBody>
      </p:sp>
    </p:spTree>
    <p:extLst>
      <p:ext uri="{BB962C8B-B14F-4D97-AF65-F5344CB8AC3E}">
        <p14:creationId xmlns:p14="http://schemas.microsoft.com/office/powerpoint/2010/main" val="68536421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à coins arrondis 4">
            <a:extLst>
              <a:ext uri="{FF2B5EF4-FFF2-40B4-BE49-F238E27FC236}">
                <a16:creationId xmlns:a16="http://schemas.microsoft.com/office/drawing/2014/main" id="{2CBF6859-174A-4E07-8D17-E568FA6CDA84}"/>
              </a:ext>
            </a:extLst>
          </p:cNvPr>
          <p:cNvSpPr/>
          <p:nvPr/>
        </p:nvSpPr>
        <p:spPr>
          <a:xfrm>
            <a:off x="1362174" y="1659118"/>
            <a:ext cx="6052008" cy="2912881"/>
          </a:xfrm>
          <a:prstGeom prst="roundRect">
            <a:avLst>
              <a:gd name="adj" fmla="val 6831"/>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 name="Titre 1"/>
          <p:cNvSpPr>
            <a:spLocks noGrp="1"/>
          </p:cNvSpPr>
          <p:nvPr>
            <p:ph type="title"/>
          </p:nvPr>
        </p:nvSpPr>
        <p:spPr/>
        <p:txBody>
          <a:bodyPr>
            <a:noAutofit/>
          </a:bodyPr>
          <a:lstStyle/>
          <a:p>
            <a:r>
              <a:rPr lang="fr-FR" dirty="0"/>
              <a:t>CCRm et </a:t>
            </a:r>
            <a:r>
              <a:rPr lang="fr-FR" dirty="0" err="1"/>
              <a:t>cytoréduction</a:t>
            </a:r>
            <a:r>
              <a:rPr lang="fr-FR" dirty="0"/>
              <a:t> de la carcinose : </a:t>
            </a:r>
            <a:br>
              <a:rPr lang="fr-FR" dirty="0"/>
            </a:br>
            <a:r>
              <a:rPr lang="fr-FR" b="1" dirty="0"/>
              <a:t>Oxaliplatine vs </a:t>
            </a:r>
            <a:r>
              <a:rPr lang="fr-FR" b="1" dirty="0" err="1"/>
              <a:t>mitomycine</a:t>
            </a:r>
            <a:r>
              <a:rPr lang="fr-FR" b="1" dirty="0"/>
              <a:t> pour la CHIP</a:t>
            </a:r>
          </a:p>
        </p:txBody>
      </p:sp>
      <p:sp>
        <p:nvSpPr>
          <p:cNvPr id="3" name="Espace réservé du contenu 2"/>
          <p:cNvSpPr>
            <a:spLocks noGrp="1"/>
          </p:cNvSpPr>
          <p:nvPr>
            <p:ph sz="half" idx="1"/>
          </p:nvPr>
        </p:nvSpPr>
        <p:spPr>
          <a:xfrm>
            <a:off x="190500" y="821933"/>
            <a:ext cx="8763000" cy="766295"/>
          </a:xfrm>
        </p:spPr>
        <p:txBody>
          <a:bodyPr/>
          <a:lstStyle/>
          <a:p>
            <a:r>
              <a:rPr lang="fr-FR" dirty="0"/>
              <a:t>Etude sur registre national Néerlandais 2005-2017</a:t>
            </a:r>
          </a:p>
          <a:p>
            <a:pPr lvl="1"/>
            <a:r>
              <a:rPr lang="fr-FR" dirty="0"/>
              <a:t>Uniquement carcinose péritonéale </a:t>
            </a:r>
            <a:r>
              <a:rPr lang="fr-FR" dirty="0" err="1"/>
              <a:t>syncrhone</a:t>
            </a:r>
            <a:endParaRPr lang="fr-FR" dirty="0"/>
          </a:p>
        </p:txBody>
      </p:sp>
      <p:sp>
        <p:nvSpPr>
          <p:cNvPr id="29" name="ZoneTexte 28">
            <a:extLst>
              <a:ext uri="{FF2B5EF4-FFF2-40B4-BE49-F238E27FC236}">
                <a16:creationId xmlns:a16="http://schemas.microsoft.com/office/drawing/2014/main" id="{D46EDB69-55BE-D244-94CC-132DECEE4AD1}"/>
              </a:ext>
            </a:extLst>
          </p:cNvPr>
          <p:cNvSpPr txBox="1"/>
          <p:nvPr/>
        </p:nvSpPr>
        <p:spPr>
          <a:xfrm>
            <a:off x="0" y="4937090"/>
            <a:ext cx="2198038"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Checca</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Bakkers</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WCGI2020, 029</a:t>
            </a:r>
          </a:p>
        </p:txBody>
      </p:sp>
      <p:sp>
        <p:nvSpPr>
          <p:cNvPr id="8" name="Rectangle : coins arrondis 45">
            <a:extLst>
              <a:ext uri="{FF2B5EF4-FFF2-40B4-BE49-F238E27FC236}">
                <a16:creationId xmlns:a16="http://schemas.microsoft.com/office/drawing/2014/main" id="{7AE16329-9A31-46FB-A873-5B9A903F998E}"/>
              </a:ext>
            </a:extLst>
          </p:cNvPr>
          <p:cNvSpPr/>
          <p:nvPr/>
        </p:nvSpPr>
        <p:spPr>
          <a:xfrm>
            <a:off x="3909482" y="1774278"/>
            <a:ext cx="3332374" cy="676987"/>
          </a:xfrm>
          <a:prstGeom prst="roundRect">
            <a:avLst>
              <a:gd name="adj" fmla="val 11793"/>
            </a:avLst>
          </a:prstGeom>
          <a:solidFill>
            <a:schemeClr val="tx1">
              <a:lumMod val="75000"/>
              <a:lumOff val="25000"/>
            </a:schemeClr>
          </a:solidFill>
          <a:ln>
            <a:noFill/>
          </a:ln>
        </p:spPr>
        <p:txBody>
          <a:bodyPr wrap="square">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Initially identified </a:t>
            </a:r>
            <a:r>
              <a:rPr kumimoji="0" lang="en-US" sz="9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(n=888)</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All </a:t>
            </a:r>
            <a:r>
              <a:rPr kumimoji="0" lang="en-US" sz="800" b="0" i="0" u="none" strike="noStrike" kern="1200" cap="none" spc="0" normalizeH="0" baseline="0" noProof="0" dirty="0" err="1">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dutch</a:t>
            </a:r>
            <a:r>
              <a:rPr kumimoji="0" lang="en-US" sz="800" b="0"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 patients undergoing</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CRS-HIPEC for peritoneal metastases of colorectal origin</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Between 2005-2017</a:t>
            </a:r>
            <a:endParaRPr kumimoji="0" lang="fr-FR" sz="800" b="0"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9" name="Rectangle : coins arrondis 45">
            <a:extLst>
              <a:ext uri="{FF2B5EF4-FFF2-40B4-BE49-F238E27FC236}">
                <a16:creationId xmlns:a16="http://schemas.microsoft.com/office/drawing/2014/main" id="{B79191BD-7072-4D63-B649-15CAC4029ECB}"/>
              </a:ext>
            </a:extLst>
          </p:cNvPr>
          <p:cNvSpPr/>
          <p:nvPr/>
        </p:nvSpPr>
        <p:spPr>
          <a:xfrm>
            <a:off x="3918805" y="2684390"/>
            <a:ext cx="1381804" cy="520262"/>
          </a:xfrm>
          <a:prstGeom prst="roundRect">
            <a:avLst>
              <a:gd name="adj" fmla="val 11793"/>
            </a:avLst>
          </a:prstGeom>
          <a:solidFill>
            <a:schemeClr val="tx1">
              <a:lumMod val="75000"/>
              <a:lumOff val="25000"/>
            </a:schemeClr>
          </a:solidFill>
          <a:ln>
            <a:noFill/>
          </a:ln>
        </p:spPr>
        <p:txBody>
          <a:bodyPr wrap="square">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Included in study population</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(n=579)</a:t>
            </a:r>
            <a:endParaRPr kumimoji="0" lang="fr-FR" sz="800" b="0"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0" name="Rectangle : coins arrondis 45">
            <a:extLst>
              <a:ext uri="{FF2B5EF4-FFF2-40B4-BE49-F238E27FC236}">
                <a16:creationId xmlns:a16="http://schemas.microsoft.com/office/drawing/2014/main" id="{6D163687-C88E-4207-B041-C15BF8D80C57}"/>
              </a:ext>
            </a:extLst>
          </p:cNvPr>
          <p:cNvSpPr/>
          <p:nvPr/>
        </p:nvSpPr>
        <p:spPr>
          <a:xfrm>
            <a:off x="3918805" y="3348047"/>
            <a:ext cx="1381804" cy="520262"/>
          </a:xfrm>
          <a:prstGeom prst="roundRect">
            <a:avLst>
              <a:gd name="adj" fmla="val 11793"/>
            </a:avLst>
          </a:prstGeom>
          <a:solidFill>
            <a:schemeClr val="tx1">
              <a:lumMod val="75000"/>
              <a:lumOff val="25000"/>
            </a:schemeClr>
          </a:solidFill>
          <a:ln>
            <a:noFill/>
          </a:ln>
        </p:spPr>
        <p:txBody>
          <a:bodyPr wrap="square">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Included for analyses</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(n=297)</a:t>
            </a:r>
            <a:endParaRPr kumimoji="0" lang="fr-FR" sz="800" b="0"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1" name="Rectangle : coins arrondis 45">
            <a:extLst>
              <a:ext uri="{FF2B5EF4-FFF2-40B4-BE49-F238E27FC236}">
                <a16:creationId xmlns:a16="http://schemas.microsoft.com/office/drawing/2014/main" id="{D858F62A-717D-4909-B3DB-6F0AB8A05D45}"/>
              </a:ext>
            </a:extLst>
          </p:cNvPr>
          <p:cNvSpPr/>
          <p:nvPr/>
        </p:nvSpPr>
        <p:spPr>
          <a:xfrm>
            <a:off x="5488368" y="3016218"/>
            <a:ext cx="1753488" cy="520262"/>
          </a:xfrm>
          <a:prstGeom prst="roundRect">
            <a:avLst>
              <a:gd name="adj" fmla="val 11793"/>
            </a:avLst>
          </a:prstGeom>
          <a:solidFill>
            <a:schemeClr val="bg1">
              <a:lumMod val="65000"/>
            </a:schemeClr>
          </a:solidFill>
          <a:ln>
            <a:noFill/>
          </a:ln>
        </p:spPr>
        <p:txBody>
          <a:bodyPr wrap="square">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Patients treated before 2014</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excluded for further analyses</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(n=282)</a:t>
            </a:r>
            <a:endParaRPr kumimoji="0" lang="fr-FR" sz="800" b="0"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2" name="Rectangle : coins arrondis 45">
            <a:extLst>
              <a:ext uri="{FF2B5EF4-FFF2-40B4-BE49-F238E27FC236}">
                <a16:creationId xmlns:a16="http://schemas.microsoft.com/office/drawing/2014/main" id="{C07E3754-5BC0-467A-A4BA-4FCE4B017518}"/>
              </a:ext>
            </a:extLst>
          </p:cNvPr>
          <p:cNvSpPr/>
          <p:nvPr/>
        </p:nvSpPr>
        <p:spPr>
          <a:xfrm>
            <a:off x="1535482" y="2000015"/>
            <a:ext cx="2255076" cy="1127180"/>
          </a:xfrm>
          <a:prstGeom prst="roundRect">
            <a:avLst>
              <a:gd name="adj" fmla="val 7330"/>
            </a:avLst>
          </a:prstGeom>
          <a:noFill/>
          <a:ln w="12700">
            <a:solidFill>
              <a:schemeClr val="tx1">
                <a:lumMod val="75000"/>
                <a:lumOff val="25000"/>
              </a:schemeClr>
            </a:solidFill>
          </a:ln>
        </p:spPr>
        <p:txBody>
          <a:bodyPr wrap="square">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Exclusion </a:t>
            </a:r>
            <a:r>
              <a:rPr kumimoji="0" lang="en-US"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(n=309)</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Calibri" panose="020F0502020204030204" pitchFamily="34" charset="0"/>
                <a:cs typeface="Arial" panose="020B0604020202020204" pitchFamily="34" charset="0"/>
              </a:rPr>
              <a:t>Tumor of appendiceal origin (n=191)</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Calibri" panose="020F0502020204030204" pitchFamily="34" charset="0"/>
                <a:cs typeface="Arial" panose="020B0604020202020204" pitchFamily="34" charset="0"/>
              </a:rPr>
              <a:t>Signet ring cell tumor (n=62)</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Calibri" panose="020F0502020204030204" pitchFamily="34" charset="0"/>
                <a:cs typeface="Arial" panose="020B0604020202020204" pitchFamily="34" charset="0"/>
              </a:rPr>
              <a:t>Primary tumor not specified (n=12)</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Calibri" panose="020F0502020204030204" pitchFamily="34" charset="0"/>
                <a:cs typeface="Arial" panose="020B0604020202020204" pitchFamily="34" charset="0"/>
              </a:rPr>
              <a:t>Histology other than adenocarcinoma (n=2)</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Calibri" panose="020F0502020204030204" pitchFamily="34" charset="0"/>
                <a:cs typeface="Arial" panose="020B0604020202020204" pitchFamily="34" charset="0"/>
              </a:rPr>
              <a:t>Unknown date of HIPEC (n=25)</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Calibri" panose="020F0502020204030204" pitchFamily="34" charset="0"/>
                <a:cs typeface="Arial" panose="020B0604020202020204" pitchFamily="34" charset="0"/>
              </a:rPr>
              <a:t>Unknown HIPEC </a:t>
            </a:r>
            <a:r>
              <a:rPr kumimoji="0" lang="en-US" sz="800" b="0"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Calibri" panose="020F0502020204030204" pitchFamily="34" charset="0"/>
                <a:cs typeface="Arial" panose="020B0604020202020204" pitchFamily="34" charset="0"/>
              </a:rPr>
              <a:t>regiman</a:t>
            </a:r>
            <a:r>
              <a:rPr kumimoji="0" lang="en-US"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Calibri" panose="020F0502020204030204" pitchFamily="34" charset="0"/>
                <a:cs typeface="Arial" panose="020B0604020202020204" pitchFamily="34" charset="0"/>
              </a:rPr>
              <a:t> (n=2)</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Calibri" panose="020F0502020204030204" pitchFamily="34" charset="0"/>
                <a:cs typeface="Arial" panose="020B0604020202020204" pitchFamily="34" charset="0"/>
              </a:rPr>
              <a:t>HIPEC abroad (n=15)</a:t>
            </a:r>
            <a:endParaRPr kumimoji="0" lang="fr-FR"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5" name="Rectangle : coins arrondis 45">
            <a:extLst>
              <a:ext uri="{FF2B5EF4-FFF2-40B4-BE49-F238E27FC236}">
                <a16:creationId xmlns:a16="http://schemas.microsoft.com/office/drawing/2014/main" id="{8807E334-4195-43DE-9D09-C6663BA29A26}"/>
              </a:ext>
            </a:extLst>
          </p:cNvPr>
          <p:cNvSpPr/>
          <p:nvPr/>
        </p:nvSpPr>
        <p:spPr>
          <a:xfrm>
            <a:off x="3190196" y="3986467"/>
            <a:ext cx="1381804" cy="520262"/>
          </a:xfrm>
          <a:prstGeom prst="roundRect">
            <a:avLst>
              <a:gd name="adj" fmla="val 11793"/>
            </a:avLst>
          </a:prstGeom>
          <a:solidFill>
            <a:schemeClr val="accent1"/>
          </a:solidFill>
          <a:ln>
            <a:noFill/>
          </a:ln>
        </p:spPr>
        <p:txBody>
          <a:bodyPr wrap="square">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Mitomycin C </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60%</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(n=177)</a:t>
            </a:r>
            <a:endParaRPr kumimoji="0" lang="fr-FR" sz="800" b="0"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6" name="Rectangle : coins arrondis 45">
            <a:extLst>
              <a:ext uri="{FF2B5EF4-FFF2-40B4-BE49-F238E27FC236}">
                <a16:creationId xmlns:a16="http://schemas.microsoft.com/office/drawing/2014/main" id="{2FB34409-D116-4968-A79D-EDCEC39B7B16}"/>
              </a:ext>
            </a:extLst>
          </p:cNvPr>
          <p:cNvSpPr/>
          <p:nvPr/>
        </p:nvSpPr>
        <p:spPr>
          <a:xfrm>
            <a:off x="4682273" y="3984521"/>
            <a:ext cx="1381804" cy="520262"/>
          </a:xfrm>
          <a:prstGeom prst="roundRect">
            <a:avLst>
              <a:gd name="adj" fmla="val 11793"/>
            </a:avLst>
          </a:prstGeom>
          <a:solidFill>
            <a:srgbClr val="C00000"/>
          </a:solidFill>
          <a:ln>
            <a:noFill/>
          </a:ln>
        </p:spPr>
        <p:txBody>
          <a:bodyPr wrap="square">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Oxaliplatin</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40%</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(n=120)</a:t>
            </a:r>
            <a:endParaRPr kumimoji="0" lang="fr-FR" sz="800" b="0"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cxnSp>
        <p:nvCxnSpPr>
          <p:cNvPr id="17" name="Connecteur droit 16">
            <a:extLst>
              <a:ext uri="{FF2B5EF4-FFF2-40B4-BE49-F238E27FC236}">
                <a16:creationId xmlns:a16="http://schemas.microsoft.com/office/drawing/2014/main" id="{C6CAF3E9-5586-4DA2-9AD4-C06C99D4BC30}"/>
              </a:ext>
            </a:extLst>
          </p:cNvPr>
          <p:cNvCxnSpPr>
            <a:stCxn id="9" idx="0"/>
          </p:cNvCxnSpPr>
          <p:nvPr/>
        </p:nvCxnSpPr>
        <p:spPr>
          <a:xfrm flipV="1">
            <a:off x="4609707" y="2451265"/>
            <a:ext cx="0" cy="233125"/>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19" name="Connecteur droit 18">
            <a:extLst>
              <a:ext uri="{FF2B5EF4-FFF2-40B4-BE49-F238E27FC236}">
                <a16:creationId xmlns:a16="http://schemas.microsoft.com/office/drawing/2014/main" id="{5E056908-80AF-4C0D-BE9F-71849D550416}"/>
              </a:ext>
            </a:extLst>
          </p:cNvPr>
          <p:cNvCxnSpPr>
            <a:cxnSpLocks/>
            <a:stCxn id="10" idx="0"/>
            <a:endCxn id="9" idx="2"/>
          </p:cNvCxnSpPr>
          <p:nvPr/>
        </p:nvCxnSpPr>
        <p:spPr>
          <a:xfrm flipV="1">
            <a:off x="4609707" y="3204652"/>
            <a:ext cx="0" cy="143395"/>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22" name="Connecteur droit 21">
            <a:extLst>
              <a:ext uri="{FF2B5EF4-FFF2-40B4-BE49-F238E27FC236}">
                <a16:creationId xmlns:a16="http://schemas.microsoft.com/office/drawing/2014/main" id="{419C2B16-8EDA-4807-9CE6-8908DE81213E}"/>
              </a:ext>
            </a:extLst>
          </p:cNvPr>
          <p:cNvCxnSpPr>
            <a:cxnSpLocks/>
          </p:cNvCxnSpPr>
          <p:nvPr/>
        </p:nvCxnSpPr>
        <p:spPr>
          <a:xfrm flipH="1">
            <a:off x="3790559" y="2563605"/>
            <a:ext cx="819148" cy="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25" name="Connecteur droit 24">
            <a:extLst>
              <a:ext uri="{FF2B5EF4-FFF2-40B4-BE49-F238E27FC236}">
                <a16:creationId xmlns:a16="http://schemas.microsoft.com/office/drawing/2014/main" id="{3AD96000-D8C8-4572-B759-6DADFB4C0163}"/>
              </a:ext>
            </a:extLst>
          </p:cNvPr>
          <p:cNvCxnSpPr>
            <a:cxnSpLocks/>
          </p:cNvCxnSpPr>
          <p:nvPr/>
        </p:nvCxnSpPr>
        <p:spPr>
          <a:xfrm flipH="1">
            <a:off x="4609707" y="3276349"/>
            <a:ext cx="878661" cy="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27" name="Connecteur : en angle 26">
            <a:extLst>
              <a:ext uri="{FF2B5EF4-FFF2-40B4-BE49-F238E27FC236}">
                <a16:creationId xmlns:a16="http://schemas.microsoft.com/office/drawing/2014/main" id="{185B7FE6-FEF7-418C-9E54-E78461E749A3}"/>
              </a:ext>
            </a:extLst>
          </p:cNvPr>
          <p:cNvCxnSpPr>
            <a:stCxn id="10" idx="2"/>
            <a:endCxn id="16" idx="0"/>
          </p:cNvCxnSpPr>
          <p:nvPr/>
        </p:nvCxnSpPr>
        <p:spPr>
          <a:xfrm rot="16200000" flipH="1">
            <a:off x="4933335" y="3544681"/>
            <a:ext cx="116212" cy="763468"/>
          </a:xfrm>
          <a:prstGeom prst="bentConnector3">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30" name="Connecteur : en angle 29">
            <a:extLst>
              <a:ext uri="{FF2B5EF4-FFF2-40B4-BE49-F238E27FC236}">
                <a16:creationId xmlns:a16="http://schemas.microsoft.com/office/drawing/2014/main" id="{4D94F83F-81BF-4F30-926A-EB4AB4091FFE}"/>
              </a:ext>
            </a:extLst>
          </p:cNvPr>
          <p:cNvCxnSpPr>
            <a:cxnSpLocks/>
            <a:stCxn id="10" idx="2"/>
            <a:endCxn id="15" idx="0"/>
          </p:cNvCxnSpPr>
          <p:nvPr/>
        </p:nvCxnSpPr>
        <p:spPr>
          <a:xfrm rot="5400000">
            <a:off x="4186324" y="3563084"/>
            <a:ext cx="118158" cy="728609"/>
          </a:xfrm>
          <a:prstGeom prst="bentConnector3">
            <a:avLst>
              <a:gd name="adj1" fmla="val 50000"/>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405826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sz="half" idx="1"/>
          </p:nvPr>
        </p:nvSpPr>
        <p:spPr>
          <a:xfrm>
            <a:off x="190500" y="821933"/>
            <a:ext cx="8763000" cy="752867"/>
          </a:xfrm>
        </p:spPr>
        <p:txBody>
          <a:bodyPr/>
          <a:lstStyle/>
          <a:p>
            <a:r>
              <a:rPr lang="fr-FR" dirty="0"/>
              <a:t>Population </a:t>
            </a:r>
          </a:p>
        </p:txBody>
      </p:sp>
      <p:sp>
        <p:nvSpPr>
          <p:cNvPr id="6" name="ZoneTexte 5">
            <a:extLst>
              <a:ext uri="{FF2B5EF4-FFF2-40B4-BE49-F238E27FC236}">
                <a16:creationId xmlns:a16="http://schemas.microsoft.com/office/drawing/2014/main" id="{D46EDB69-55BE-D244-94CC-132DECEE4AD1}"/>
              </a:ext>
            </a:extLst>
          </p:cNvPr>
          <p:cNvSpPr txBox="1"/>
          <p:nvPr/>
        </p:nvSpPr>
        <p:spPr>
          <a:xfrm>
            <a:off x="0" y="4937090"/>
            <a:ext cx="2198038"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Checca</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Bakkers</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WCGI2020, 029</a:t>
            </a:r>
          </a:p>
        </p:txBody>
      </p:sp>
      <p:graphicFrame>
        <p:nvGraphicFramePr>
          <p:cNvPr id="2" name="Tableau 7">
            <a:extLst>
              <a:ext uri="{FF2B5EF4-FFF2-40B4-BE49-F238E27FC236}">
                <a16:creationId xmlns:a16="http://schemas.microsoft.com/office/drawing/2014/main" id="{7250D4EA-8D33-48E5-8D25-E9ACA4D0E6CB}"/>
              </a:ext>
            </a:extLst>
          </p:cNvPr>
          <p:cNvGraphicFramePr>
            <a:graphicFrameLocks noGrp="1"/>
          </p:cNvGraphicFramePr>
          <p:nvPr/>
        </p:nvGraphicFramePr>
        <p:xfrm>
          <a:off x="1827019" y="679857"/>
          <a:ext cx="6096000" cy="4192385"/>
        </p:xfrm>
        <a:graphic>
          <a:graphicData uri="http://schemas.openxmlformats.org/drawingml/2006/table">
            <a:tbl>
              <a:tblPr firstRow="1" bandRow="1">
                <a:tableStyleId>{7DF18680-E054-41AD-8BC1-D1AEF772440D}</a:tableStyleId>
              </a:tblPr>
              <a:tblGrid>
                <a:gridCol w="1524000">
                  <a:extLst>
                    <a:ext uri="{9D8B030D-6E8A-4147-A177-3AD203B41FA5}">
                      <a16:colId xmlns:a16="http://schemas.microsoft.com/office/drawing/2014/main" val="733901801"/>
                    </a:ext>
                  </a:extLst>
                </a:gridCol>
                <a:gridCol w="1524000">
                  <a:extLst>
                    <a:ext uri="{9D8B030D-6E8A-4147-A177-3AD203B41FA5}">
                      <a16:colId xmlns:a16="http://schemas.microsoft.com/office/drawing/2014/main" val="4117227699"/>
                    </a:ext>
                  </a:extLst>
                </a:gridCol>
                <a:gridCol w="1524000">
                  <a:extLst>
                    <a:ext uri="{9D8B030D-6E8A-4147-A177-3AD203B41FA5}">
                      <a16:colId xmlns:a16="http://schemas.microsoft.com/office/drawing/2014/main" val="1561386884"/>
                    </a:ext>
                  </a:extLst>
                </a:gridCol>
                <a:gridCol w="1524000">
                  <a:extLst>
                    <a:ext uri="{9D8B030D-6E8A-4147-A177-3AD203B41FA5}">
                      <a16:colId xmlns:a16="http://schemas.microsoft.com/office/drawing/2014/main" val="2412324107"/>
                    </a:ext>
                  </a:extLst>
                </a:gridCol>
              </a:tblGrid>
              <a:tr h="144565">
                <a:tc>
                  <a:txBody>
                    <a:bodyPr/>
                    <a:lstStyle/>
                    <a:p>
                      <a:pPr algn="ctr"/>
                      <a:endParaRPr lang="fr-FR" sz="900" dirty="0">
                        <a:latin typeface="Arial" panose="020B0604020202020204" pitchFamily="34" charset="0"/>
                        <a:cs typeface="Arial" panose="020B0604020202020204" pitchFamily="34" charset="0"/>
                      </a:endParaRPr>
                    </a:p>
                  </a:txBody>
                  <a:tcPr marL="36000" marR="36000" marT="0" marB="0" anchor="ctr"/>
                </a:tc>
                <a:tc>
                  <a:txBody>
                    <a:bodyPr/>
                    <a:lstStyle/>
                    <a:p>
                      <a:pPr algn="ctr"/>
                      <a:r>
                        <a:rPr lang="fr-FR" sz="900" dirty="0" err="1">
                          <a:latin typeface="Arial" panose="020B0604020202020204" pitchFamily="34" charset="0"/>
                          <a:cs typeface="Arial" panose="020B0604020202020204" pitchFamily="34" charset="0"/>
                        </a:rPr>
                        <a:t>Mitomycin</a:t>
                      </a:r>
                      <a:r>
                        <a:rPr lang="fr-FR" sz="900" dirty="0">
                          <a:latin typeface="Arial" panose="020B0604020202020204" pitchFamily="34" charset="0"/>
                          <a:cs typeface="Arial" panose="020B0604020202020204" pitchFamily="34" charset="0"/>
                        </a:rPr>
                        <a:t> C </a:t>
                      </a:r>
                      <a:r>
                        <a:rPr lang="fr-FR" sz="900" b="0" dirty="0">
                          <a:latin typeface="Arial" panose="020B0604020202020204" pitchFamily="34" charset="0"/>
                          <a:cs typeface="Arial" panose="020B0604020202020204" pitchFamily="34" charset="0"/>
                        </a:rPr>
                        <a:t>(n=177)</a:t>
                      </a:r>
                    </a:p>
                  </a:txBody>
                  <a:tcPr marL="36000" marR="36000" marT="0" marB="0" anchor="ctr"/>
                </a:tc>
                <a:tc>
                  <a:txBody>
                    <a:bodyPr/>
                    <a:lstStyle/>
                    <a:p>
                      <a:pPr algn="ctr"/>
                      <a:r>
                        <a:rPr lang="fr-FR" sz="900" dirty="0" err="1">
                          <a:latin typeface="Arial" panose="020B0604020202020204" pitchFamily="34" charset="0"/>
                          <a:cs typeface="Arial" panose="020B0604020202020204" pitchFamily="34" charset="0"/>
                        </a:rPr>
                        <a:t>Oxaliplatin</a:t>
                      </a:r>
                      <a:r>
                        <a:rPr lang="fr-FR" sz="900" b="0" dirty="0">
                          <a:latin typeface="Arial" panose="020B0604020202020204" pitchFamily="34" charset="0"/>
                          <a:cs typeface="Arial" panose="020B0604020202020204" pitchFamily="34" charset="0"/>
                        </a:rPr>
                        <a:t> (n=120)</a:t>
                      </a:r>
                    </a:p>
                  </a:txBody>
                  <a:tcPr marL="36000" marR="36000" marT="0" marB="0" anchor="ctr"/>
                </a:tc>
                <a:tc>
                  <a:txBody>
                    <a:bodyPr/>
                    <a:lstStyle/>
                    <a:p>
                      <a:pPr algn="ctr"/>
                      <a:endParaRPr lang="fr-FR" sz="900">
                        <a:latin typeface="Arial" panose="020B0604020202020204" pitchFamily="34" charset="0"/>
                        <a:cs typeface="Arial" panose="020B0604020202020204" pitchFamily="34" charset="0"/>
                      </a:endParaRPr>
                    </a:p>
                  </a:txBody>
                  <a:tcPr marL="36000" marR="36000" marT="0" marB="0" anchor="ctr"/>
                </a:tc>
                <a:extLst>
                  <a:ext uri="{0D108BD9-81ED-4DB2-BD59-A6C34878D82A}">
                    <a16:rowId xmlns:a16="http://schemas.microsoft.com/office/drawing/2014/main" val="1205082861"/>
                  </a:ext>
                </a:extLst>
              </a:tr>
              <a:tr h="144565">
                <a:tc gridSpan="4">
                  <a:txBody>
                    <a:bodyPr/>
                    <a:lstStyle/>
                    <a:p>
                      <a:pPr algn="l"/>
                      <a:r>
                        <a:rPr lang="fr-FR" sz="900" b="1" dirty="0" err="1">
                          <a:latin typeface="Arial" panose="020B0604020202020204" pitchFamily="34" charset="0"/>
                          <a:cs typeface="Arial" panose="020B0604020202020204" pitchFamily="34" charset="0"/>
                        </a:rPr>
                        <a:t>Gender</a:t>
                      </a:r>
                      <a:r>
                        <a:rPr lang="fr-FR" sz="900" b="0" dirty="0">
                          <a:latin typeface="Arial" panose="020B0604020202020204" pitchFamily="34" charset="0"/>
                          <a:cs typeface="Arial" panose="020B0604020202020204" pitchFamily="34" charset="0"/>
                        </a:rPr>
                        <a:t>, n (%)</a:t>
                      </a:r>
                    </a:p>
                  </a:txBody>
                  <a:tcPr marL="36000" marR="36000" marT="0" marB="0" anchor="ctr"/>
                </a:tc>
                <a:tc hMerge="1">
                  <a:txBody>
                    <a:bodyPr/>
                    <a:lstStyle/>
                    <a:p>
                      <a:pPr algn="ctr"/>
                      <a:endParaRPr lang="fr-FR" sz="900" dirty="0">
                        <a:latin typeface="Arial" panose="020B0604020202020204" pitchFamily="34" charset="0"/>
                        <a:cs typeface="Arial" panose="020B0604020202020204" pitchFamily="34" charset="0"/>
                      </a:endParaRPr>
                    </a:p>
                  </a:txBody>
                  <a:tcPr marL="36000" marR="36000" marT="0" marB="0" anchor="ctr"/>
                </a:tc>
                <a:tc hMerge="1">
                  <a:txBody>
                    <a:bodyPr/>
                    <a:lstStyle/>
                    <a:p>
                      <a:pPr algn="ctr"/>
                      <a:endParaRPr lang="fr-FR" sz="900" dirty="0">
                        <a:latin typeface="Arial" panose="020B0604020202020204" pitchFamily="34" charset="0"/>
                        <a:cs typeface="Arial" panose="020B0604020202020204" pitchFamily="34" charset="0"/>
                      </a:endParaRPr>
                    </a:p>
                  </a:txBody>
                  <a:tcPr marL="36000" marR="36000" marT="0" marB="0" anchor="ctr"/>
                </a:tc>
                <a:tc hMerge="1">
                  <a:txBody>
                    <a:bodyPr/>
                    <a:lstStyle/>
                    <a:p>
                      <a:pPr algn="ctr"/>
                      <a:endParaRPr lang="fr-FR" sz="900" dirty="0">
                        <a:latin typeface="Arial" panose="020B0604020202020204" pitchFamily="34" charset="0"/>
                        <a:cs typeface="Arial" panose="020B0604020202020204" pitchFamily="34" charset="0"/>
                      </a:endParaRPr>
                    </a:p>
                  </a:txBody>
                  <a:tcPr marL="36000" marR="36000" marT="0" marB="0" anchor="ctr"/>
                </a:tc>
                <a:extLst>
                  <a:ext uri="{0D108BD9-81ED-4DB2-BD59-A6C34878D82A}">
                    <a16:rowId xmlns:a16="http://schemas.microsoft.com/office/drawing/2014/main" val="2434700260"/>
                  </a:ext>
                </a:extLst>
              </a:tr>
              <a:tr h="144565">
                <a:tc>
                  <a:txBody>
                    <a:bodyPr/>
                    <a:lstStyle/>
                    <a:p>
                      <a:pPr algn="l"/>
                      <a:r>
                        <a:rPr lang="fr-FR" sz="900" b="0" dirty="0">
                          <a:latin typeface="Arial" panose="020B0604020202020204" pitchFamily="34" charset="0"/>
                          <a:cs typeface="Arial" panose="020B0604020202020204" pitchFamily="34" charset="0"/>
                        </a:rPr>
                        <a:t>Male</a:t>
                      </a:r>
                    </a:p>
                  </a:txBody>
                  <a:tcPr marL="108000" marR="36000" marT="0" marB="0" anchor="ctr"/>
                </a:tc>
                <a:tc>
                  <a:txBody>
                    <a:bodyPr/>
                    <a:lstStyle/>
                    <a:p>
                      <a:pPr algn="ctr"/>
                      <a:r>
                        <a:rPr lang="fr-FR" sz="900" dirty="0">
                          <a:latin typeface="Arial" panose="020B0604020202020204" pitchFamily="34" charset="0"/>
                          <a:cs typeface="Arial" panose="020B0604020202020204" pitchFamily="34" charset="0"/>
                        </a:rPr>
                        <a:t>76 (42,9)</a:t>
                      </a:r>
                    </a:p>
                  </a:txBody>
                  <a:tcPr marL="36000" marR="36000" marT="0" marB="0" anchor="ctr"/>
                </a:tc>
                <a:tc>
                  <a:txBody>
                    <a:bodyPr/>
                    <a:lstStyle/>
                    <a:p>
                      <a:pPr algn="ctr"/>
                      <a:r>
                        <a:rPr lang="fr-FR" sz="900" dirty="0">
                          <a:latin typeface="Arial" panose="020B0604020202020204" pitchFamily="34" charset="0"/>
                          <a:cs typeface="Arial" panose="020B0604020202020204" pitchFamily="34" charset="0"/>
                        </a:rPr>
                        <a:t>45 (37,5)</a:t>
                      </a:r>
                    </a:p>
                  </a:txBody>
                  <a:tcPr marL="36000" marR="36000" marT="0" marB="0" anchor="ctr"/>
                </a:tc>
                <a:tc rowSpan="2">
                  <a:txBody>
                    <a:bodyPr/>
                    <a:lstStyle/>
                    <a:p>
                      <a:pPr algn="ctr"/>
                      <a:r>
                        <a:rPr lang="fr-FR" sz="900" dirty="0">
                          <a:latin typeface="Arial" panose="020B0604020202020204" pitchFamily="34" charset="0"/>
                          <a:cs typeface="Arial" panose="020B0604020202020204" pitchFamily="34" charset="0"/>
                        </a:rPr>
                        <a:t>0,349</a:t>
                      </a:r>
                    </a:p>
                  </a:txBody>
                  <a:tcPr marL="36000" marR="36000" marT="0" marB="0" anchor="ctr"/>
                </a:tc>
                <a:extLst>
                  <a:ext uri="{0D108BD9-81ED-4DB2-BD59-A6C34878D82A}">
                    <a16:rowId xmlns:a16="http://schemas.microsoft.com/office/drawing/2014/main" val="881392501"/>
                  </a:ext>
                </a:extLst>
              </a:tr>
              <a:tr h="144565">
                <a:tc>
                  <a:txBody>
                    <a:bodyPr/>
                    <a:lstStyle/>
                    <a:p>
                      <a:pPr algn="l"/>
                      <a:r>
                        <a:rPr lang="fr-FR" sz="900" b="0" dirty="0" err="1">
                          <a:latin typeface="Arial" panose="020B0604020202020204" pitchFamily="34" charset="0"/>
                          <a:cs typeface="Arial" panose="020B0604020202020204" pitchFamily="34" charset="0"/>
                        </a:rPr>
                        <a:t>Female</a:t>
                      </a:r>
                      <a:endParaRPr lang="fr-FR" sz="900" b="0" dirty="0">
                        <a:latin typeface="Arial" panose="020B0604020202020204" pitchFamily="34" charset="0"/>
                        <a:cs typeface="Arial" panose="020B0604020202020204" pitchFamily="34" charset="0"/>
                      </a:endParaRPr>
                    </a:p>
                  </a:txBody>
                  <a:tcPr marL="108000" marR="36000" marT="0" marB="0" anchor="ctr"/>
                </a:tc>
                <a:tc>
                  <a:txBody>
                    <a:bodyPr/>
                    <a:lstStyle/>
                    <a:p>
                      <a:pPr algn="ctr"/>
                      <a:r>
                        <a:rPr lang="fr-FR" sz="900" dirty="0">
                          <a:latin typeface="Arial" panose="020B0604020202020204" pitchFamily="34" charset="0"/>
                          <a:cs typeface="Arial" panose="020B0604020202020204" pitchFamily="34" charset="0"/>
                        </a:rPr>
                        <a:t>101 (57,1)</a:t>
                      </a:r>
                    </a:p>
                  </a:txBody>
                  <a:tcPr marL="36000" marR="36000" marT="0" marB="0" anchor="ctr"/>
                </a:tc>
                <a:tc>
                  <a:txBody>
                    <a:bodyPr/>
                    <a:lstStyle/>
                    <a:p>
                      <a:pPr algn="ctr"/>
                      <a:r>
                        <a:rPr lang="fr-FR" sz="900" dirty="0">
                          <a:latin typeface="Arial" panose="020B0604020202020204" pitchFamily="34" charset="0"/>
                          <a:cs typeface="Arial" panose="020B0604020202020204" pitchFamily="34" charset="0"/>
                        </a:rPr>
                        <a:t>75 (62,5)</a:t>
                      </a:r>
                    </a:p>
                  </a:txBody>
                  <a:tcPr marL="36000" marR="36000" marT="0" marB="0" anchor="ctr"/>
                </a:tc>
                <a:tc vMerge="1">
                  <a:txBody>
                    <a:bodyPr/>
                    <a:lstStyle/>
                    <a:p>
                      <a:pPr algn="ctr"/>
                      <a:endParaRPr lang="fr-FR" sz="900" dirty="0">
                        <a:latin typeface="Arial" panose="020B0604020202020204" pitchFamily="34" charset="0"/>
                        <a:cs typeface="Arial" panose="020B0604020202020204" pitchFamily="34" charset="0"/>
                      </a:endParaRPr>
                    </a:p>
                  </a:txBody>
                  <a:tcPr marL="36000" marR="36000" marT="0" marB="0" anchor="ctr"/>
                </a:tc>
                <a:extLst>
                  <a:ext uri="{0D108BD9-81ED-4DB2-BD59-A6C34878D82A}">
                    <a16:rowId xmlns:a16="http://schemas.microsoft.com/office/drawing/2014/main" val="1660621459"/>
                  </a:ext>
                </a:extLst>
              </a:tr>
              <a:tr h="144565">
                <a:tc>
                  <a:txBody>
                    <a:bodyPr/>
                    <a:lstStyle/>
                    <a:p>
                      <a:pPr algn="l"/>
                      <a:r>
                        <a:rPr lang="fr-FR" sz="900" b="1" dirty="0">
                          <a:latin typeface="Arial" panose="020B0604020202020204" pitchFamily="34" charset="0"/>
                          <a:cs typeface="Arial" panose="020B0604020202020204" pitchFamily="34" charset="0"/>
                        </a:rPr>
                        <a:t>Age</a:t>
                      </a:r>
                      <a:r>
                        <a:rPr lang="fr-FR" sz="900" b="0" dirty="0">
                          <a:latin typeface="Arial" panose="020B0604020202020204" pitchFamily="34" charset="0"/>
                          <a:cs typeface="Arial" panose="020B0604020202020204" pitchFamily="34" charset="0"/>
                        </a:rPr>
                        <a:t>,</a:t>
                      </a:r>
                      <a:r>
                        <a:rPr lang="fr-FR" sz="900" b="1" dirty="0">
                          <a:latin typeface="Arial" panose="020B0604020202020204" pitchFamily="34" charset="0"/>
                          <a:cs typeface="Arial" panose="020B0604020202020204" pitchFamily="34" charset="0"/>
                        </a:rPr>
                        <a:t> </a:t>
                      </a:r>
                      <a:r>
                        <a:rPr lang="fr-FR" sz="900" b="0" dirty="0" err="1">
                          <a:latin typeface="Arial" panose="020B0604020202020204" pitchFamily="34" charset="0"/>
                          <a:cs typeface="Arial" panose="020B0604020202020204" pitchFamily="34" charset="0"/>
                        </a:rPr>
                        <a:t>years</a:t>
                      </a:r>
                      <a:r>
                        <a:rPr lang="fr-FR" sz="900" b="0" dirty="0">
                          <a:latin typeface="Arial" panose="020B0604020202020204" pitchFamily="34" charset="0"/>
                          <a:cs typeface="Arial" panose="020B0604020202020204" pitchFamily="34" charset="0"/>
                        </a:rPr>
                        <a:t>, </a:t>
                      </a:r>
                      <a:r>
                        <a:rPr lang="fr-FR" sz="900" b="0" dirty="0" err="1">
                          <a:latin typeface="Arial" panose="020B0604020202020204" pitchFamily="34" charset="0"/>
                          <a:cs typeface="Arial" panose="020B0604020202020204" pitchFamily="34" charset="0"/>
                        </a:rPr>
                        <a:t>median</a:t>
                      </a:r>
                      <a:r>
                        <a:rPr lang="fr-FR" sz="900" b="0" dirty="0">
                          <a:latin typeface="Arial" panose="020B0604020202020204" pitchFamily="34" charset="0"/>
                          <a:cs typeface="Arial" panose="020B0604020202020204" pitchFamily="34" charset="0"/>
                        </a:rPr>
                        <a:t> (IQR)</a:t>
                      </a:r>
                    </a:p>
                  </a:txBody>
                  <a:tcPr marL="36000" marR="36000" marT="0" marB="0" anchor="ctr"/>
                </a:tc>
                <a:tc>
                  <a:txBody>
                    <a:bodyPr/>
                    <a:lstStyle/>
                    <a:p>
                      <a:pPr algn="ctr"/>
                      <a:r>
                        <a:rPr lang="fr-FR" sz="900" dirty="0">
                          <a:latin typeface="Arial" panose="020B0604020202020204" pitchFamily="34" charset="0"/>
                          <a:cs typeface="Arial" panose="020B0604020202020204" pitchFamily="34" charset="0"/>
                        </a:rPr>
                        <a:t>64,0 (14)</a:t>
                      </a:r>
                    </a:p>
                  </a:txBody>
                  <a:tcPr marL="36000" marR="36000" marT="0" marB="0" anchor="ctr"/>
                </a:tc>
                <a:tc>
                  <a:txBody>
                    <a:bodyPr/>
                    <a:lstStyle/>
                    <a:p>
                      <a:pPr algn="ctr"/>
                      <a:r>
                        <a:rPr lang="fr-FR" sz="900" dirty="0">
                          <a:latin typeface="Arial" panose="020B0604020202020204" pitchFamily="34" charset="0"/>
                          <a:cs typeface="Arial" panose="020B0604020202020204" pitchFamily="34" charset="0"/>
                        </a:rPr>
                        <a:t>62,5 (11,5)</a:t>
                      </a:r>
                    </a:p>
                  </a:txBody>
                  <a:tcPr marL="36000" marR="36000" marT="0" marB="0" anchor="ctr"/>
                </a:tc>
                <a:tc>
                  <a:txBody>
                    <a:bodyPr/>
                    <a:lstStyle/>
                    <a:p>
                      <a:pPr algn="ctr"/>
                      <a:r>
                        <a:rPr lang="fr-FR" sz="900" dirty="0">
                          <a:latin typeface="Arial" panose="020B0604020202020204" pitchFamily="34" charset="0"/>
                          <a:cs typeface="Arial" panose="020B0604020202020204" pitchFamily="34" charset="0"/>
                        </a:rPr>
                        <a:t>0,509</a:t>
                      </a:r>
                    </a:p>
                  </a:txBody>
                  <a:tcPr marL="36000" marR="36000" marT="0" marB="0" anchor="ctr"/>
                </a:tc>
                <a:extLst>
                  <a:ext uri="{0D108BD9-81ED-4DB2-BD59-A6C34878D82A}">
                    <a16:rowId xmlns:a16="http://schemas.microsoft.com/office/drawing/2014/main" val="1886110688"/>
                  </a:ext>
                </a:extLst>
              </a:tr>
              <a:tr h="144565">
                <a:tc gridSpan="4">
                  <a:txBody>
                    <a:bodyPr/>
                    <a:lstStyle/>
                    <a:p>
                      <a:pPr algn="l"/>
                      <a:r>
                        <a:rPr lang="fr-FR" sz="900" b="1" dirty="0" err="1">
                          <a:latin typeface="Arial" panose="020B0604020202020204" pitchFamily="34" charset="0"/>
                          <a:cs typeface="Arial" panose="020B0604020202020204" pitchFamily="34" charset="0"/>
                        </a:rPr>
                        <a:t>Tumor</a:t>
                      </a:r>
                      <a:r>
                        <a:rPr lang="fr-FR" sz="900" b="1" dirty="0">
                          <a:latin typeface="Arial" panose="020B0604020202020204" pitchFamily="34" charset="0"/>
                          <a:cs typeface="Arial" panose="020B0604020202020204" pitchFamily="34" charset="0"/>
                        </a:rPr>
                        <a:t> location</a:t>
                      </a:r>
                      <a:r>
                        <a:rPr lang="fr-FR" sz="900" b="0" dirty="0">
                          <a:latin typeface="Arial" panose="020B0604020202020204" pitchFamily="34" charset="0"/>
                          <a:cs typeface="Arial" panose="020B0604020202020204" pitchFamily="34" charset="0"/>
                        </a:rPr>
                        <a:t>, n (%)</a:t>
                      </a:r>
                    </a:p>
                  </a:txBody>
                  <a:tcPr marL="36000" marR="36000" marT="0" marB="0" anchor="ctr"/>
                </a:tc>
                <a:tc hMerge="1">
                  <a:txBody>
                    <a:bodyPr/>
                    <a:lstStyle/>
                    <a:p>
                      <a:pPr algn="ctr"/>
                      <a:endParaRPr lang="fr-FR" sz="900" dirty="0">
                        <a:latin typeface="Arial" panose="020B0604020202020204" pitchFamily="34" charset="0"/>
                        <a:cs typeface="Arial" panose="020B0604020202020204" pitchFamily="34" charset="0"/>
                      </a:endParaRPr>
                    </a:p>
                  </a:txBody>
                  <a:tcPr marL="36000" marR="36000" marT="0" marB="0" anchor="ctr"/>
                </a:tc>
                <a:tc hMerge="1">
                  <a:txBody>
                    <a:bodyPr/>
                    <a:lstStyle/>
                    <a:p>
                      <a:pPr algn="ctr"/>
                      <a:endParaRPr lang="fr-FR" sz="900" dirty="0">
                        <a:latin typeface="Arial" panose="020B0604020202020204" pitchFamily="34" charset="0"/>
                        <a:cs typeface="Arial" panose="020B0604020202020204" pitchFamily="34" charset="0"/>
                      </a:endParaRPr>
                    </a:p>
                  </a:txBody>
                  <a:tcPr marL="36000" marR="36000" marT="0" marB="0" anchor="ctr"/>
                </a:tc>
                <a:tc hMerge="1">
                  <a:txBody>
                    <a:bodyPr/>
                    <a:lstStyle/>
                    <a:p>
                      <a:pPr algn="ctr"/>
                      <a:endParaRPr lang="fr-FR" sz="900" dirty="0">
                        <a:latin typeface="Arial" panose="020B0604020202020204" pitchFamily="34" charset="0"/>
                        <a:cs typeface="Arial" panose="020B0604020202020204" pitchFamily="34" charset="0"/>
                      </a:endParaRPr>
                    </a:p>
                  </a:txBody>
                  <a:tcPr marL="36000" marR="36000" marT="0" marB="0" anchor="ctr"/>
                </a:tc>
                <a:extLst>
                  <a:ext uri="{0D108BD9-81ED-4DB2-BD59-A6C34878D82A}">
                    <a16:rowId xmlns:a16="http://schemas.microsoft.com/office/drawing/2014/main" val="1554103245"/>
                  </a:ext>
                </a:extLst>
              </a:tr>
              <a:tr h="144565">
                <a:tc>
                  <a:txBody>
                    <a:bodyPr/>
                    <a:lstStyle/>
                    <a:p>
                      <a:pPr algn="l"/>
                      <a:r>
                        <a:rPr lang="fr-FR" sz="900" b="0" dirty="0">
                          <a:latin typeface="Arial" panose="020B0604020202020204" pitchFamily="34" charset="0"/>
                          <a:cs typeface="Arial" panose="020B0604020202020204" pitchFamily="34" charset="0"/>
                        </a:rPr>
                        <a:t>Right </a:t>
                      </a:r>
                      <a:r>
                        <a:rPr lang="fr-FR" sz="900" b="0" dirty="0" err="1">
                          <a:latin typeface="Arial" panose="020B0604020202020204" pitchFamily="34" charset="0"/>
                          <a:cs typeface="Arial" panose="020B0604020202020204" pitchFamily="34" charset="0"/>
                        </a:rPr>
                        <a:t>sided</a:t>
                      </a:r>
                      <a:r>
                        <a:rPr lang="fr-FR" sz="900" b="0" dirty="0">
                          <a:latin typeface="Arial" panose="020B0604020202020204" pitchFamily="34" charset="0"/>
                          <a:cs typeface="Arial" panose="020B0604020202020204" pitchFamily="34" charset="0"/>
                        </a:rPr>
                        <a:t> colon</a:t>
                      </a:r>
                    </a:p>
                  </a:txBody>
                  <a:tcPr marL="108000" marR="36000" marT="0" marB="0" anchor="ctr"/>
                </a:tc>
                <a:tc>
                  <a:txBody>
                    <a:bodyPr/>
                    <a:lstStyle/>
                    <a:p>
                      <a:pPr algn="ctr"/>
                      <a:r>
                        <a:rPr lang="fr-FR" sz="900" dirty="0">
                          <a:latin typeface="Arial" panose="020B0604020202020204" pitchFamily="34" charset="0"/>
                          <a:cs typeface="Arial" panose="020B0604020202020204" pitchFamily="34" charset="0"/>
                        </a:rPr>
                        <a:t>92 (52,0)</a:t>
                      </a:r>
                    </a:p>
                  </a:txBody>
                  <a:tcPr marL="36000" marR="36000" marT="0" marB="0" anchor="ctr"/>
                </a:tc>
                <a:tc>
                  <a:txBody>
                    <a:bodyPr/>
                    <a:lstStyle/>
                    <a:p>
                      <a:pPr algn="ctr"/>
                      <a:r>
                        <a:rPr lang="fr-FR" sz="900" dirty="0">
                          <a:latin typeface="Arial" panose="020B0604020202020204" pitchFamily="34" charset="0"/>
                          <a:cs typeface="Arial" panose="020B0604020202020204" pitchFamily="34" charset="0"/>
                        </a:rPr>
                        <a:t>50 (41,7)</a:t>
                      </a:r>
                    </a:p>
                  </a:txBody>
                  <a:tcPr marL="36000" marR="36000" marT="0" marB="0" anchor="ctr"/>
                </a:tc>
                <a:tc rowSpan="3">
                  <a:txBody>
                    <a:bodyPr/>
                    <a:lstStyle/>
                    <a:p>
                      <a:pPr algn="ctr"/>
                      <a:r>
                        <a:rPr lang="fr-FR" sz="900" dirty="0">
                          <a:latin typeface="Arial" panose="020B0604020202020204" pitchFamily="34" charset="0"/>
                          <a:cs typeface="Arial" panose="020B0604020202020204" pitchFamily="34" charset="0"/>
                        </a:rPr>
                        <a:t>0,048</a:t>
                      </a:r>
                    </a:p>
                  </a:txBody>
                  <a:tcPr marL="36000" marR="36000" marT="0" marB="0" anchor="ctr"/>
                </a:tc>
                <a:extLst>
                  <a:ext uri="{0D108BD9-81ED-4DB2-BD59-A6C34878D82A}">
                    <a16:rowId xmlns:a16="http://schemas.microsoft.com/office/drawing/2014/main" val="1779790547"/>
                  </a:ext>
                </a:extLst>
              </a:tr>
              <a:tr h="144565">
                <a:tc>
                  <a:txBody>
                    <a:bodyPr/>
                    <a:lstStyle/>
                    <a:p>
                      <a:pPr algn="l"/>
                      <a:r>
                        <a:rPr lang="fr-FR" sz="900" b="0" dirty="0" err="1">
                          <a:latin typeface="Arial" panose="020B0604020202020204" pitchFamily="34" charset="0"/>
                          <a:cs typeface="Arial" panose="020B0604020202020204" pitchFamily="34" charset="0"/>
                        </a:rPr>
                        <a:t>Left</a:t>
                      </a:r>
                      <a:r>
                        <a:rPr lang="fr-FR" sz="900" b="0" dirty="0">
                          <a:latin typeface="Arial" panose="020B0604020202020204" pitchFamily="34" charset="0"/>
                          <a:cs typeface="Arial" panose="020B0604020202020204" pitchFamily="34" charset="0"/>
                        </a:rPr>
                        <a:t> </a:t>
                      </a:r>
                      <a:r>
                        <a:rPr lang="fr-FR" sz="900" b="0" dirty="0" err="1">
                          <a:latin typeface="Arial" panose="020B0604020202020204" pitchFamily="34" charset="0"/>
                          <a:cs typeface="Arial" panose="020B0604020202020204" pitchFamily="34" charset="0"/>
                        </a:rPr>
                        <a:t>sided</a:t>
                      </a:r>
                      <a:r>
                        <a:rPr lang="fr-FR" sz="900" b="0" dirty="0">
                          <a:latin typeface="Arial" panose="020B0604020202020204" pitchFamily="34" charset="0"/>
                          <a:cs typeface="Arial" panose="020B0604020202020204" pitchFamily="34" charset="0"/>
                        </a:rPr>
                        <a:t> colon</a:t>
                      </a:r>
                    </a:p>
                  </a:txBody>
                  <a:tcPr marL="108000" marR="36000" marT="0" marB="0" anchor="ctr"/>
                </a:tc>
                <a:tc>
                  <a:txBody>
                    <a:bodyPr/>
                    <a:lstStyle/>
                    <a:p>
                      <a:pPr algn="ctr"/>
                      <a:r>
                        <a:rPr lang="fr-FR" sz="900" dirty="0">
                          <a:latin typeface="Arial" panose="020B0604020202020204" pitchFamily="34" charset="0"/>
                          <a:cs typeface="Arial" panose="020B0604020202020204" pitchFamily="34" charset="0"/>
                        </a:rPr>
                        <a:t>59 (33,3)</a:t>
                      </a:r>
                    </a:p>
                  </a:txBody>
                  <a:tcPr marL="36000" marR="36000" marT="0" marB="0" anchor="ctr"/>
                </a:tc>
                <a:tc>
                  <a:txBody>
                    <a:bodyPr/>
                    <a:lstStyle/>
                    <a:p>
                      <a:pPr algn="ctr"/>
                      <a:r>
                        <a:rPr lang="fr-FR" sz="900" dirty="0">
                          <a:latin typeface="Arial" panose="020B0604020202020204" pitchFamily="34" charset="0"/>
                          <a:cs typeface="Arial" panose="020B0604020202020204" pitchFamily="34" charset="0"/>
                        </a:rPr>
                        <a:t>57 (47,5)</a:t>
                      </a:r>
                    </a:p>
                  </a:txBody>
                  <a:tcPr marL="36000" marR="36000" marT="0" marB="0" anchor="ctr"/>
                </a:tc>
                <a:tc vMerge="1">
                  <a:txBody>
                    <a:bodyPr/>
                    <a:lstStyle/>
                    <a:p>
                      <a:pPr algn="ctr"/>
                      <a:endParaRPr lang="fr-FR" sz="900" dirty="0">
                        <a:latin typeface="Arial" panose="020B0604020202020204" pitchFamily="34" charset="0"/>
                        <a:cs typeface="Arial" panose="020B0604020202020204" pitchFamily="34" charset="0"/>
                      </a:endParaRPr>
                    </a:p>
                  </a:txBody>
                  <a:tcPr marL="36000" marR="36000" marT="0" marB="0" anchor="ctr"/>
                </a:tc>
                <a:extLst>
                  <a:ext uri="{0D108BD9-81ED-4DB2-BD59-A6C34878D82A}">
                    <a16:rowId xmlns:a16="http://schemas.microsoft.com/office/drawing/2014/main" val="2652671821"/>
                  </a:ext>
                </a:extLst>
              </a:tr>
              <a:tr h="144565">
                <a:tc>
                  <a:txBody>
                    <a:bodyPr/>
                    <a:lstStyle/>
                    <a:p>
                      <a:pPr algn="l"/>
                      <a:r>
                        <a:rPr lang="fr-FR" sz="900" b="0" dirty="0">
                          <a:latin typeface="Arial" panose="020B0604020202020204" pitchFamily="34" charset="0"/>
                          <a:cs typeface="Arial" panose="020B0604020202020204" pitchFamily="34" charset="0"/>
                        </a:rPr>
                        <a:t>Rectum</a:t>
                      </a:r>
                    </a:p>
                  </a:txBody>
                  <a:tcPr marL="108000" marR="36000" marT="0" marB="0" anchor="ctr"/>
                </a:tc>
                <a:tc>
                  <a:txBody>
                    <a:bodyPr/>
                    <a:lstStyle/>
                    <a:p>
                      <a:pPr algn="ctr"/>
                      <a:r>
                        <a:rPr lang="fr-FR" sz="900" dirty="0">
                          <a:latin typeface="Arial" panose="020B0604020202020204" pitchFamily="34" charset="0"/>
                          <a:cs typeface="Arial" panose="020B0604020202020204" pitchFamily="34" charset="0"/>
                        </a:rPr>
                        <a:t>26 (14,7)</a:t>
                      </a:r>
                    </a:p>
                  </a:txBody>
                  <a:tcPr marL="36000" marR="36000" marT="0" marB="0" anchor="ctr"/>
                </a:tc>
                <a:tc>
                  <a:txBody>
                    <a:bodyPr/>
                    <a:lstStyle/>
                    <a:p>
                      <a:pPr algn="ctr"/>
                      <a:r>
                        <a:rPr lang="fr-FR" sz="900" dirty="0">
                          <a:latin typeface="Arial" panose="020B0604020202020204" pitchFamily="34" charset="0"/>
                          <a:cs typeface="Arial" panose="020B0604020202020204" pitchFamily="34" charset="0"/>
                        </a:rPr>
                        <a:t>13 (10,8)</a:t>
                      </a:r>
                    </a:p>
                  </a:txBody>
                  <a:tcPr marL="36000" marR="36000" marT="0" marB="0" anchor="ctr"/>
                </a:tc>
                <a:tc vMerge="1">
                  <a:txBody>
                    <a:bodyPr/>
                    <a:lstStyle/>
                    <a:p>
                      <a:pPr algn="ctr"/>
                      <a:endParaRPr lang="fr-FR" sz="900" dirty="0">
                        <a:latin typeface="Arial" panose="020B0604020202020204" pitchFamily="34" charset="0"/>
                        <a:cs typeface="Arial" panose="020B0604020202020204" pitchFamily="34" charset="0"/>
                      </a:endParaRPr>
                    </a:p>
                  </a:txBody>
                  <a:tcPr marL="36000" marR="36000" marT="0" marB="0" anchor="ctr"/>
                </a:tc>
                <a:extLst>
                  <a:ext uri="{0D108BD9-81ED-4DB2-BD59-A6C34878D82A}">
                    <a16:rowId xmlns:a16="http://schemas.microsoft.com/office/drawing/2014/main" val="1086768708"/>
                  </a:ext>
                </a:extLst>
              </a:tr>
              <a:tr h="144565">
                <a:tc gridSpan="4">
                  <a:txBody>
                    <a:bodyPr/>
                    <a:lstStyle/>
                    <a:p>
                      <a:pPr algn="l"/>
                      <a:r>
                        <a:rPr lang="fr-FR" sz="900" b="1" dirty="0">
                          <a:latin typeface="Arial" panose="020B0604020202020204" pitchFamily="34" charset="0"/>
                          <a:cs typeface="Arial" panose="020B0604020202020204" pitchFamily="34" charset="0"/>
                        </a:rPr>
                        <a:t>T-stage</a:t>
                      </a:r>
                      <a:r>
                        <a:rPr lang="fr-FR" sz="900" b="0" dirty="0">
                          <a:latin typeface="Arial" panose="020B0604020202020204" pitchFamily="34" charset="0"/>
                          <a:cs typeface="Arial" panose="020B0604020202020204" pitchFamily="34" charset="0"/>
                        </a:rPr>
                        <a:t>, n (%)</a:t>
                      </a:r>
                    </a:p>
                  </a:txBody>
                  <a:tcPr marL="36000" marR="36000" marT="0" marB="0" anchor="ctr"/>
                </a:tc>
                <a:tc hMerge="1">
                  <a:txBody>
                    <a:bodyPr/>
                    <a:lstStyle/>
                    <a:p>
                      <a:pPr algn="ctr"/>
                      <a:endParaRPr lang="fr-FR" sz="900" dirty="0">
                        <a:latin typeface="Arial" panose="020B0604020202020204" pitchFamily="34" charset="0"/>
                        <a:cs typeface="Arial" panose="020B0604020202020204" pitchFamily="34" charset="0"/>
                      </a:endParaRPr>
                    </a:p>
                  </a:txBody>
                  <a:tcPr marL="36000" marR="36000" marT="0" marB="0" anchor="ctr"/>
                </a:tc>
                <a:tc hMerge="1">
                  <a:txBody>
                    <a:bodyPr/>
                    <a:lstStyle/>
                    <a:p>
                      <a:pPr algn="ctr"/>
                      <a:endParaRPr lang="fr-FR" sz="900" dirty="0">
                        <a:latin typeface="Arial" panose="020B0604020202020204" pitchFamily="34" charset="0"/>
                        <a:cs typeface="Arial" panose="020B0604020202020204" pitchFamily="34" charset="0"/>
                      </a:endParaRPr>
                    </a:p>
                  </a:txBody>
                  <a:tcPr marL="36000" marR="36000" marT="0" marB="0" anchor="ctr"/>
                </a:tc>
                <a:tc hMerge="1">
                  <a:txBody>
                    <a:bodyPr/>
                    <a:lstStyle/>
                    <a:p>
                      <a:pPr algn="ctr"/>
                      <a:endParaRPr lang="fr-FR" sz="900" dirty="0">
                        <a:latin typeface="Arial" panose="020B0604020202020204" pitchFamily="34" charset="0"/>
                        <a:cs typeface="Arial" panose="020B0604020202020204" pitchFamily="34" charset="0"/>
                      </a:endParaRPr>
                    </a:p>
                  </a:txBody>
                  <a:tcPr marL="36000" marR="36000" marT="0" marB="0" anchor="ctr"/>
                </a:tc>
                <a:extLst>
                  <a:ext uri="{0D108BD9-81ED-4DB2-BD59-A6C34878D82A}">
                    <a16:rowId xmlns:a16="http://schemas.microsoft.com/office/drawing/2014/main" val="1518175109"/>
                  </a:ext>
                </a:extLst>
              </a:tr>
              <a:tr h="144565">
                <a:tc>
                  <a:txBody>
                    <a:bodyPr/>
                    <a:lstStyle/>
                    <a:p>
                      <a:pPr algn="l"/>
                      <a:r>
                        <a:rPr lang="fr-FR" sz="900" b="0" dirty="0">
                          <a:latin typeface="Arial" panose="020B0604020202020204" pitchFamily="34" charset="0"/>
                          <a:cs typeface="Arial" panose="020B0604020202020204" pitchFamily="34" charset="0"/>
                        </a:rPr>
                        <a:t>0-3</a:t>
                      </a:r>
                    </a:p>
                  </a:txBody>
                  <a:tcPr marL="108000" marR="36000" marT="0" marB="0" anchor="ctr"/>
                </a:tc>
                <a:tc>
                  <a:txBody>
                    <a:bodyPr/>
                    <a:lstStyle/>
                    <a:p>
                      <a:pPr algn="ctr"/>
                      <a:r>
                        <a:rPr lang="fr-FR" sz="900" dirty="0">
                          <a:latin typeface="Arial" panose="020B0604020202020204" pitchFamily="34" charset="0"/>
                          <a:cs typeface="Arial" panose="020B0604020202020204" pitchFamily="34" charset="0"/>
                        </a:rPr>
                        <a:t>51 (28,8)</a:t>
                      </a:r>
                    </a:p>
                  </a:txBody>
                  <a:tcPr marL="36000" marR="36000" marT="0" marB="0" anchor="ctr"/>
                </a:tc>
                <a:tc>
                  <a:txBody>
                    <a:bodyPr/>
                    <a:lstStyle/>
                    <a:p>
                      <a:pPr algn="ctr"/>
                      <a:r>
                        <a:rPr lang="fr-FR" sz="900" dirty="0">
                          <a:latin typeface="Arial" panose="020B0604020202020204" pitchFamily="34" charset="0"/>
                          <a:cs typeface="Arial" panose="020B0604020202020204" pitchFamily="34" charset="0"/>
                        </a:rPr>
                        <a:t>39 (32,5)</a:t>
                      </a:r>
                    </a:p>
                  </a:txBody>
                  <a:tcPr marL="36000" marR="36000" marT="0" marB="0" anchor="ctr"/>
                </a:tc>
                <a:tc rowSpan="3">
                  <a:txBody>
                    <a:bodyPr/>
                    <a:lstStyle/>
                    <a:p>
                      <a:pPr algn="ctr"/>
                      <a:r>
                        <a:rPr lang="fr-FR" sz="900" dirty="0">
                          <a:latin typeface="Arial" panose="020B0604020202020204" pitchFamily="34" charset="0"/>
                          <a:cs typeface="Arial" panose="020B0604020202020204" pitchFamily="34" charset="0"/>
                        </a:rPr>
                        <a:t>0,756</a:t>
                      </a:r>
                    </a:p>
                  </a:txBody>
                  <a:tcPr marL="36000" marR="36000" marT="0" marB="0" anchor="ctr"/>
                </a:tc>
                <a:extLst>
                  <a:ext uri="{0D108BD9-81ED-4DB2-BD59-A6C34878D82A}">
                    <a16:rowId xmlns:a16="http://schemas.microsoft.com/office/drawing/2014/main" val="712328262"/>
                  </a:ext>
                </a:extLst>
              </a:tr>
              <a:tr h="144565">
                <a:tc>
                  <a:txBody>
                    <a:bodyPr/>
                    <a:lstStyle/>
                    <a:p>
                      <a:pPr algn="l"/>
                      <a:r>
                        <a:rPr lang="fr-FR" sz="900" b="0" dirty="0">
                          <a:latin typeface="Arial" panose="020B0604020202020204" pitchFamily="34" charset="0"/>
                          <a:cs typeface="Arial" panose="020B0604020202020204" pitchFamily="34" charset="0"/>
                        </a:rPr>
                        <a:t>4</a:t>
                      </a:r>
                    </a:p>
                  </a:txBody>
                  <a:tcPr marL="108000" marR="36000" marT="0" marB="0" anchor="ctr"/>
                </a:tc>
                <a:tc>
                  <a:txBody>
                    <a:bodyPr/>
                    <a:lstStyle/>
                    <a:p>
                      <a:pPr algn="ctr"/>
                      <a:r>
                        <a:rPr lang="fr-FR" sz="900" dirty="0">
                          <a:latin typeface="Arial" panose="020B0604020202020204" pitchFamily="34" charset="0"/>
                          <a:cs typeface="Arial" panose="020B0604020202020204" pitchFamily="34" charset="0"/>
                        </a:rPr>
                        <a:t>125 (70,6)</a:t>
                      </a:r>
                    </a:p>
                  </a:txBody>
                  <a:tcPr marL="36000" marR="36000" marT="0" marB="0" anchor="ctr"/>
                </a:tc>
                <a:tc>
                  <a:txBody>
                    <a:bodyPr/>
                    <a:lstStyle/>
                    <a:p>
                      <a:pPr algn="ctr"/>
                      <a:r>
                        <a:rPr lang="fr-FR" sz="900" dirty="0">
                          <a:latin typeface="Arial" panose="020B0604020202020204" pitchFamily="34" charset="0"/>
                          <a:cs typeface="Arial" panose="020B0604020202020204" pitchFamily="34" charset="0"/>
                        </a:rPr>
                        <a:t>80 (66,7)</a:t>
                      </a:r>
                    </a:p>
                  </a:txBody>
                  <a:tcPr marL="36000" marR="36000" marT="0" marB="0" anchor="ctr"/>
                </a:tc>
                <a:tc vMerge="1">
                  <a:txBody>
                    <a:bodyPr/>
                    <a:lstStyle/>
                    <a:p>
                      <a:pPr algn="ctr"/>
                      <a:endParaRPr lang="fr-FR" sz="900" dirty="0">
                        <a:latin typeface="Arial" panose="020B0604020202020204" pitchFamily="34" charset="0"/>
                        <a:cs typeface="Arial" panose="020B0604020202020204" pitchFamily="34" charset="0"/>
                      </a:endParaRPr>
                    </a:p>
                  </a:txBody>
                  <a:tcPr marL="36000" marR="36000" marT="0" marB="0" anchor="ctr"/>
                </a:tc>
                <a:extLst>
                  <a:ext uri="{0D108BD9-81ED-4DB2-BD59-A6C34878D82A}">
                    <a16:rowId xmlns:a16="http://schemas.microsoft.com/office/drawing/2014/main" val="2118734229"/>
                  </a:ext>
                </a:extLst>
              </a:tr>
              <a:tr h="144565">
                <a:tc>
                  <a:txBody>
                    <a:bodyPr/>
                    <a:lstStyle/>
                    <a:p>
                      <a:pPr algn="l"/>
                      <a:r>
                        <a:rPr lang="fr-FR" sz="900" b="0" dirty="0" err="1">
                          <a:latin typeface="Arial" panose="020B0604020202020204" pitchFamily="34" charset="0"/>
                          <a:cs typeface="Arial" panose="020B0604020202020204" pitchFamily="34" charset="0"/>
                        </a:rPr>
                        <a:t>Unknown</a:t>
                      </a:r>
                      <a:endParaRPr lang="fr-FR" sz="900" b="0" dirty="0">
                        <a:latin typeface="Arial" panose="020B0604020202020204" pitchFamily="34" charset="0"/>
                        <a:cs typeface="Arial" panose="020B0604020202020204" pitchFamily="34" charset="0"/>
                      </a:endParaRPr>
                    </a:p>
                  </a:txBody>
                  <a:tcPr marL="108000" marR="36000" marT="0" marB="0" anchor="ctr"/>
                </a:tc>
                <a:tc>
                  <a:txBody>
                    <a:bodyPr/>
                    <a:lstStyle/>
                    <a:p>
                      <a:pPr algn="ctr"/>
                      <a:r>
                        <a:rPr lang="fr-FR" sz="900" dirty="0">
                          <a:latin typeface="Arial" panose="020B0604020202020204" pitchFamily="34" charset="0"/>
                          <a:cs typeface="Arial" panose="020B0604020202020204" pitchFamily="34" charset="0"/>
                        </a:rPr>
                        <a:t>1 (0,6)</a:t>
                      </a:r>
                    </a:p>
                  </a:txBody>
                  <a:tcPr marL="36000" marR="36000" marT="0" marB="0" anchor="ctr"/>
                </a:tc>
                <a:tc>
                  <a:txBody>
                    <a:bodyPr/>
                    <a:lstStyle/>
                    <a:p>
                      <a:pPr algn="ctr"/>
                      <a:r>
                        <a:rPr lang="fr-FR" sz="900" dirty="0">
                          <a:latin typeface="Arial" panose="020B0604020202020204" pitchFamily="34" charset="0"/>
                          <a:cs typeface="Arial" panose="020B0604020202020204" pitchFamily="34" charset="0"/>
                        </a:rPr>
                        <a:t>1 (0,8)</a:t>
                      </a:r>
                    </a:p>
                  </a:txBody>
                  <a:tcPr marL="36000" marR="36000" marT="0" marB="0" anchor="ctr"/>
                </a:tc>
                <a:tc vMerge="1">
                  <a:txBody>
                    <a:bodyPr/>
                    <a:lstStyle/>
                    <a:p>
                      <a:pPr algn="ctr"/>
                      <a:endParaRPr lang="fr-FR" sz="900" dirty="0">
                        <a:latin typeface="Arial" panose="020B0604020202020204" pitchFamily="34" charset="0"/>
                        <a:cs typeface="Arial" panose="020B0604020202020204" pitchFamily="34" charset="0"/>
                      </a:endParaRPr>
                    </a:p>
                  </a:txBody>
                  <a:tcPr marL="36000" marR="36000" marT="0" marB="0" anchor="ctr"/>
                </a:tc>
                <a:extLst>
                  <a:ext uri="{0D108BD9-81ED-4DB2-BD59-A6C34878D82A}">
                    <a16:rowId xmlns:a16="http://schemas.microsoft.com/office/drawing/2014/main" val="424845178"/>
                  </a:ext>
                </a:extLst>
              </a:tr>
              <a:tr h="144565">
                <a:tc gridSpan="4">
                  <a:txBody>
                    <a:bodyPr/>
                    <a:lstStyle/>
                    <a:p>
                      <a:pPr algn="l"/>
                      <a:r>
                        <a:rPr lang="fr-FR" sz="900" b="1" dirty="0">
                          <a:latin typeface="Arial" panose="020B0604020202020204" pitchFamily="34" charset="0"/>
                          <a:cs typeface="Arial" panose="020B0604020202020204" pitchFamily="34" charset="0"/>
                        </a:rPr>
                        <a:t>N Stage</a:t>
                      </a:r>
                      <a:r>
                        <a:rPr lang="fr-FR" sz="900" b="0" dirty="0">
                          <a:latin typeface="Arial" panose="020B0604020202020204" pitchFamily="34" charset="0"/>
                          <a:cs typeface="Arial" panose="020B0604020202020204" pitchFamily="34" charset="0"/>
                        </a:rPr>
                        <a:t>, n (%)</a:t>
                      </a:r>
                    </a:p>
                  </a:txBody>
                  <a:tcPr marL="36000" marR="36000" marT="0" marB="0" anchor="ctr"/>
                </a:tc>
                <a:tc hMerge="1">
                  <a:txBody>
                    <a:bodyPr/>
                    <a:lstStyle/>
                    <a:p>
                      <a:pPr algn="ctr"/>
                      <a:endParaRPr lang="fr-FR" sz="900" dirty="0">
                        <a:latin typeface="Arial" panose="020B0604020202020204" pitchFamily="34" charset="0"/>
                        <a:cs typeface="Arial" panose="020B0604020202020204" pitchFamily="34" charset="0"/>
                      </a:endParaRPr>
                    </a:p>
                  </a:txBody>
                  <a:tcPr marL="36000" marR="36000" marT="0" marB="0" anchor="ctr"/>
                </a:tc>
                <a:tc hMerge="1">
                  <a:txBody>
                    <a:bodyPr/>
                    <a:lstStyle/>
                    <a:p>
                      <a:pPr algn="ctr"/>
                      <a:endParaRPr lang="fr-FR" sz="900" dirty="0">
                        <a:latin typeface="Arial" panose="020B0604020202020204" pitchFamily="34" charset="0"/>
                        <a:cs typeface="Arial" panose="020B0604020202020204" pitchFamily="34" charset="0"/>
                      </a:endParaRPr>
                    </a:p>
                  </a:txBody>
                  <a:tcPr marL="36000" marR="36000" marT="0" marB="0" anchor="ctr"/>
                </a:tc>
                <a:tc hMerge="1">
                  <a:txBody>
                    <a:bodyPr/>
                    <a:lstStyle/>
                    <a:p>
                      <a:pPr algn="ctr"/>
                      <a:endParaRPr lang="fr-FR" sz="900" dirty="0">
                        <a:latin typeface="Arial" panose="020B0604020202020204" pitchFamily="34" charset="0"/>
                        <a:cs typeface="Arial" panose="020B0604020202020204" pitchFamily="34" charset="0"/>
                      </a:endParaRPr>
                    </a:p>
                  </a:txBody>
                  <a:tcPr marL="36000" marR="36000" marT="0" marB="0" anchor="ctr"/>
                </a:tc>
                <a:extLst>
                  <a:ext uri="{0D108BD9-81ED-4DB2-BD59-A6C34878D82A}">
                    <a16:rowId xmlns:a16="http://schemas.microsoft.com/office/drawing/2014/main" val="4236496679"/>
                  </a:ext>
                </a:extLst>
              </a:tr>
              <a:tr h="144565">
                <a:tc>
                  <a:txBody>
                    <a:bodyPr/>
                    <a:lstStyle/>
                    <a:p>
                      <a:pPr algn="l"/>
                      <a:r>
                        <a:rPr lang="fr-FR" sz="900" b="0" dirty="0">
                          <a:latin typeface="Arial" panose="020B0604020202020204" pitchFamily="34" charset="0"/>
                          <a:cs typeface="Arial" panose="020B0604020202020204" pitchFamily="34" charset="0"/>
                        </a:rPr>
                        <a:t>0</a:t>
                      </a:r>
                    </a:p>
                  </a:txBody>
                  <a:tcPr marL="108000" marR="36000" marT="0" marB="0" anchor="ctr"/>
                </a:tc>
                <a:tc>
                  <a:txBody>
                    <a:bodyPr/>
                    <a:lstStyle/>
                    <a:p>
                      <a:pPr algn="ctr"/>
                      <a:r>
                        <a:rPr lang="fr-FR" sz="900" dirty="0">
                          <a:latin typeface="Arial" panose="020B0604020202020204" pitchFamily="34" charset="0"/>
                          <a:cs typeface="Arial" panose="020B0604020202020204" pitchFamily="34" charset="0"/>
                        </a:rPr>
                        <a:t>37 (20,9)</a:t>
                      </a:r>
                    </a:p>
                  </a:txBody>
                  <a:tcPr marL="36000" marR="36000" marT="0" marB="0" anchor="ctr"/>
                </a:tc>
                <a:tc>
                  <a:txBody>
                    <a:bodyPr/>
                    <a:lstStyle/>
                    <a:p>
                      <a:pPr algn="ctr"/>
                      <a:r>
                        <a:rPr lang="fr-FR" sz="900" dirty="0">
                          <a:latin typeface="Arial" panose="020B0604020202020204" pitchFamily="34" charset="0"/>
                          <a:cs typeface="Arial" panose="020B0604020202020204" pitchFamily="34" charset="0"/>
                        </a:rPr>
                        <a:t>22 (18,3)</a:t>
                      </a:r>
                    </a:p>
                  </a:txBody>
                  <a:tcPr marL="36000" marR="36000" marT="0" marB="0" anchor="ctr"/>
                </a:tc>
                <a:tc rowSpan="3">
                  <a:txBody>
                    <a:bodyPr/>
                    <a:lstStyle/>
                    <a:p>
                      <a:pPr algn="ctr"/>
                      <a:r>
                        <a:rPr lang="fr-FR" sz="900" dirty="0">
                          <a:latin typeface="Arial" panose="020B0604020202020204" pitchFamily="34" charset="0"/>
                          <a:cs typeface="Arial" panose="020B0604020202020204" pitchFamily="34" charset="0"/>
                        </a:rPr>
                        <a:t>0,419</a:t>
                      </a:r>
                    </a:p>
                  </a:txBody>
                  <a:tcPr marL="36000" marR="36000" marT="0" marB="0" anchor="ctr"/>
                </a:tc>
                <a:extLst>
                  <a:ext uri="{0D108BD9-81ED-4DB2-BD59-A6C34878D82A}">
                    <a16:rowId xmlns:a16="http://schemas.microsoft.com/office/drawing/2014/main" val="1350069469"/>
                  </a:ext>
                </a:extLst>
              </a:tr>
              <a:tr h="144565">
                <a:tc>
                  <a:txBody>
                    <a:bodyPr/>
                    <a:lstStyle/>
                    <a:p>
                      <a:pPr algn="l"/>
                      <a:r>
                        <a:rPr lang="fr-FR" sz="900" b="0" dirty="0">
                          <a:latin typeface="Arial" panose="020B0604020202020204" pitchFamily="34" charset="0"/>
                          <a:cs typeface="Arial" panose="020B0604020202020204" pitchFamily="34" charset="0"/>
                        </a:rPr>
                        <a:t>1-2</a:t>
                      </a:r>
                    </a:p>
                  </a:txBody>
                  <a:tcPr marL="108000" marR="36000" marT="0" marB="0" anchor="ctr"/>
                </a:tc>
                <a:tc>
                  <a:txBody>
                    <a:bodyPr/>
                    <a:lstStyle/>
                    <a:p>
                      <a:pPr algn="ctr"/>
                      <a:r>
                        <a:rPr lang="fr-FR" sz="900" dirty="0">
                          <a:latin typeface="Arial" panose="020B0604020202020204" pitchFamily="34" charset="0"/>
                          <a:cs typeface="Arial" panose="020B0604020202020204" pitchFamily="34" charset="0"/>
                        </a:rPr>
                        <a:t>140 (79,1)</a:t>
                      </a:r>
                    </a:p>
                  </a:txBody>
                  <a:tcPr marL="36000" marR="36000" marT="0" marB="0" anchor="ctr"/>
                </a:tc>
                <a:tc>
                  <a:txBody>
                    <a:bodyPr/>
                    <a:lstStyle/>
                    <a:p>
                      <a:pPr algn="ctr"/>
                      <a:r>
                        <a:rPr lang="fr-FR" sz="900" dirty="0">
                          <a:latin typeface="Arial" panose="020B0604020202020204" pitchFamily="34" charset="0"/>
                          <a:cs typeface="Arial" panose="020B0604020202020204" pitchFamily="34" charset="0"/>
                        </a:rPr>
                        <a:t>97 (80,8)</a:t>
                      </a:r>
                    </a:p>
                  </a:txBody>
                  <a:tcPr marL="36000" marR="36000" marT="0" marB="0" anchor="ctr"/>
                </a:tc>
                <a:tc vMerge="1">
                  <a:txBody>
                    <a:bodyPr/>
                    <a:lstStyle/>
                    <a:p>
                      <a:pPr algn="ctr"/>
                      <a:endParaRPr lang="fr-FR" sz="900" dirty="0">
                        <a:latin typeface="Arial" panose="020B0604020202020204" pitchFamily="34" charset="0"/>
                        <a:cs typeface="Arial" panose="020B0604020202020204" pitchFamily="34" charset="0"/>
                      </a:endParaRPr>
                    </a:p>
                  </a:txBody>
                  <a:tcPr marL="36000" marR="36000" marT="0" marB="0" anchor="ctr"/>
                </a:tc>
                <a:extLst>
                  <a:ext uri="{0D108BD9-81ED-4DB2-BD59-A6C34878D82A}">
                    <a16:rowId xmlns:a16="http://schemas.microsoft.com/office/drawing/2014/main" val="2009943233"/>
                  </a:ext>
                </a:extLst>
              </a:tr>
              <a:tr h="144565">
                <a:tc>
                  <a:txBody>
                    <a:bodyPr/>
                    <a:lstStyle/>
                    <a:p>
                      <a:pPr algn="l"/>
                      <a:r>
                        <a:rPr lang="fr-FR" sz="900" b="0" dirty="0" err="1">
                          <a:latin typeface="Arial" panose="020B0604020202020204" pitchFamily="34" charset="0"/>
                          <a:cs typeface="Arial" panose="020B0604020202020204" pitchFamily="34" charset="0"/>
                        </a:rPr>
                        <a:t>Unknown</a:t>
                      </a:r>
                      <a:endParaRPr lang="fr-FR" sz="900" b="0" dirty="0">
                        <a:latin typeface="Arial" panose="020B0604020202020204" pitchFamily="34" charset="0"/>
                        <a:cs typeface="Arial" panose="020B0604020202020204" pitchFamily="34" charset="0"/>
                      </a:endParaRPr>
                    </a:p>
                  </a:txBody>
                  <a:tcPr marL="108000" marR="36000" marT="0" marB="0" anchor="ctr"/>
                </a:tc>
                <a:tc>
                  <a:txBody>
                    <a:bodyPr/>
                    <a:lstStyle/>
                    <a:p>
                      <a:pPr algn="ctr"/>
                      <a:r>
                        <a:rPr lang="fr-FR" sz="900" dirty="0">
                          <a:latin typeface="Arial" panose="020B0604020202020204" pitchFamily="34" charset="0"/>
                          <a:cs typeface="Arial" panose="020B0604020202020204" pitchFamily="34" charset="0"/>
                        </a:rPr>
                        <a:t>0 (0,0)</a:t>
                      </a:r>
                    </a:p>
                  </a:txBody>
                  <a:tcPr marL="36000" marR="36000" marT="0" marB="0" anchor="ctr"/>
                </a:tc>
                <a:tc>
                  <a:txBody>
                    <a:bodyPr/>
                    <a:lstStyle/>
                    <a:p>
                      <a:pPr algn="ctr"/>
                      <a:r>
                        <a:rPr lang="fr-FR" sz="900" dirty="0">
                          <a:latin typeface="Arial" panose="020B0604020202020204" pitchFamily="34" charset="0"/>
                          <a:cs typeface="Arial" panose="020B0604020202020204" pitchFamily="34" charset="0"/>
                        </a:rPr>
                        <a:t>1 (0,8)</a:t>
                      </a:r>
                    </a:p>
                  </a:txBody>
                  <a:tcPr marL="36000" marR="36000" marT="0" marB="0" anchor="ctr"/>
                </a:tc>
                <a:tc vMerge="1">
                  <a:txBody>
                    <a:bodyPr/>
                    <a:lstStyle/>
                    <a:p>
                      <a:pPr algn="ctr"/>
                      <a:endParaRPr lang="fr-FR" sz="900" dirty="0">
                        <a:latin typeface="Arial" panose="020B0604020202020204" pitchFamily="34" charset="0"/>
                        <a:cs typeface="Arial" panose="020B0604020202020204" pitchFamily="34" charset="0"/>
                      </a:endParaRPr>
                    </a:p>
                  </a:txBody>
                  <a:tcPr marL="36000" marR="36000" marT="0" marB="0" anchor="ctr"/>
                </a:tc>
                <a:extLst>
                  <a:ext uri="{0D108BD9-81ED-4DB2-BD59-A6C34878D82A}">
                    <a16:rowId xmlns:a16="http://schemas.microsoft.com/office/drawing/2014/main" val="4163673568"/>
                  </a:ext>
                </a:extLst>
              </a:tr>
              <a:tr h="144565">
                <a:tc gridSpan="4">
                  <a:txBody>
                    <a:bodyPr/>
                    <a:lstStyle/>
                    <a:p>
                      <a:pPr algn="l"/>
                      <a:r>
                        <a:rPr lang="fr-FR" sz="900" b="1" dirty="0" err="1">
                          <a:latin typeface="Arial" panose="020B0604020202020204" pitchFamily="34" charset="0"/>
                          <a:cs typeface="Arial" panose="020B0604020202020204" pitchFamily="34" charset="0"/>
                        </a:rPr>
                        <a:t>Histology</a:t>
                      </a:r>
                      <a:r>
                        <a:rPr lang="fr-FR" sz="900" b="0" dirty="0">
                          <a:latin typeface="Arial" panose="020B0604020202020204" pitchFamily="34" charset="0"/>
                          <a:cs typeface="Arial" panose="020B0604020202020204" pitchFamily="34" charset="0"/>
                        </a:rPr>
                        <a:t>, n (%)</a:t>
                      </a:r>
                    </a:p>
                  </a:txBody>
                  <a:tcPr marL="36000" marR="36000" marT="0" marB="0" anchor="ctr"/>
                </a:tc>
                <a:tc hMerge="1">
                  <a:txBody>
                    <a:bodyPr/>
                    <a:lstStyle/>
                    <a:p>
                      <a:pPr algn="ctr"/>
                      <a:endParaRPr lang="fr-FR" sz="900" dirty="0">
                        <a:latin typeface="Arial" panose="020B0604020202020204" pitchFamily="34" charset="0"/>
                        <a:cs typeface="Arial" panose="020B0604020202020204" pitchFamily="34" charset="0"/>
                      </a:endParaRPr>
                    </a:p>
                  </a:txBody>
                  <a:tcPr marL="36000" marR="36000" marT="0" marB="0" anchor="ctr"/>
                </a:tc>
                <a:tc hMerge="1">
                  <a:txBody>
                    <a:bodyPr/>
                    <a:lstStyle/>
                    <a:p>
                      <a:pPr algn="ctr"/>
                      <a:endParaRPr lang="fr-FR" sz="900" dirty="0">
                        <a:latin typeface="Arial" panose="020B0604020202020204" pitchFamily="34" charset="0"/>
                        <a:cs typeface="Arial" panose="020B0604020202020204" pitchFamily="34" charset="0"/>
                      </a:endParaRPr>
                    </a:p>
                  </a:txBody>
                  <a:tcPr marL="36000" marR="36000" marT="0" marB="0" anchor="ctr"/>
                </a:tc>
                <a:tc hMerge="1">
                  <a:txBody>
                    <a:bodyPr/>
                    <a:lstStyle/>
                    <a:p>
                      <a:pPr algn="ctr"/>
                      <a:endParaRPr lang="fr-FR" sz="900" dirty="0">
                        <a:latin typeface="Arial" panose="020B0604020202020204" pitchFamily="34" charset="0"/>
                        <a:cs typeface="Arial" panose="020B0604020202020204" pitchFamily="34" charset="0"/>
                      </a:endParaRPr>
                    </a:p>
                  </a:txBody>
                  <a:tcPr marL="36000" marR="36000" marT="0" marB="0" anchor="ctr"/>
                </a:tc>
                <a:extLst>
                  <a:ext uri="{0D108BD9-81ED-4DB2-BD59-A6C34878D82A}">
                    <a16:rowId xmlns:a16="http://schemas.microsoft.com/office/drawing/2014/main" val="3307518085"/>
                  </a:ext>
                </a:extLst>
              </a:tr>
              <a:tr h="144565">
                <a:tc>
                  <a:txBody>
                    <a:bodyPr/>
                    <a:lstStyle/>
                    <a:p>
                      <a:pPr algn="l"/>
                      <a:r>
                        <a:rPr lang="fr-FR" sz="900" b="0" dirty="0" err="1">
                          <a:latin typeface="Arial" panose="020B0604020202020204" pitchFamily="34" charset="0"/>
                          <a:cs typeface="Arial" panose="020B0604020202020204" pitchFamily="34" charset="0"/>
                        </a:rPr>
                        <a:t>Adenocarcinoma</a:t>
                      </a:r>
                      <a:endParaRPr lang="fr-FR" sz="900" b="0" dirty="0">
                        <a:latin typeface="Arial" panose="020B0604020202020204" pitchFamily="34" charset="0"/>
                        <a:cs typeface="Arial" panose="020B0604020202020204" pitchFamily="34" charset="0"/>
                      </a:endParaRPr>
                    </a:p>
                  </a:txBody>
                  <a:tcPr marL="108000" marR="36000" marT="0" marB="0" anchor="ctr"/>
                </a:tc>
                <a:tc>
                  <a:txBody>
                    <a:bodyPr/>
                    <a:lstStyle/>
                    <a:p>
                      <a:pPr algn="ctr"/>
                      <a:r>
                        <a:rPr lang="fr-FR" sz="900" dirty="0">
                          <a:latin typeface="Arial" panose="020B0604020202020204" pitchFamily="34" charset="0"/>
                          <a:cs typeface="Arial" panose="020B0604020202020204" pitchFamily="34" charset="0"/>
                        </a:rPr>
                        <a:t>117 (66,1)</a:t>
                      </a:r>
                    </a:p>
                  </a:txBody>
                  <a:tcPr marL="36000" marR="36000" marT="0" marB="0" anchor="ctr"/>
                </a:tc>
                <a:tc>
                  <a:txBody>
                    <a:bodyPr/>
                    <a:lstStyle/>
                    <a:p>
                      <a:pPr algn="ctr"/>
                      <a:r>
                        <a:rPr lang="fr-FR" sz="900" dirty="0">
                          <a:latin typeface="Arial" panose="020B0604020202020204" pitchFamily="34" charset="0"/>
                          <a:cs typeface="Arial" panose="020B0604020202020204" pitchFamily="34" charset="0"/>
                        </a:rPr>
                        <a:t>91 (75,8)</a:t>
                      </a:r>
                    </a:p>
                  </a:txBody>
                  <a:tcPr marL="36000" marR="36000" marT="0" marB="0" anchor="ctr"/>
                </a:tc>
                <a:tc rowSpan="2">
                  <a:txBody>
                    <a:bodyPr/>
                    <a:lstStyle/>
                    <a:p>
                      <a:pPr algn="ctr"/>
                      <a:r>
                        <a:rPr lang="fr-FR" sz="900" dirty="0">
                          <a:latin typeface="Arial" panose="020B0604020202020204" pitchFamily="34" charset="0"/>
                          <a:cs typeface="Arial" panose="020B0604020202020204" pitchFamily="34" charset="0"/>
                        </a:rPr>
                        <a:t>0,072</a:t>
                      </a:r>
                    </a:p>
                  </a:txBody>
                  <a:tcPr marL="36000" marR="36000" marT="0" marB="0" anchor="ctr"/>
                </a:tc>
                <a:extLst>
                  <a:ext uri="{0D108BD9-81ED-4DB2-BD59-A6C34878D82A}">
                    <a16:rowId xmlns:a16="http://schemas.microsoft.com/office/drawing/2014/main" val="2635369737"/>
                  </a:ext>
                </a:extLst>
              </a:tr>
              <a:tr h="144565">
                <a:tc>
                  <a:txBody>
                    <a:bodyPr/>
                    <a:lstStyle/>
                    <a:p>
                      <a:pPr algn="l"/>
                      <a:r>
                        <a:rPr lang="fr-FR" sz="900" b="0" dirty="0" err="1">
                          <a:latin typeface="Arial" panose="020B0604020202020204" pitchFamily="34" charset="0"/>
                          <a:cs typeface="Arial" panose="020B0604020202020204" pitchFamily="34" charset="0"/>
                        </a:rPr>
                        <a:t>Mucinous</a:t>
                      </a:r>
                      <a:endParaRPr lang="fr-FR" sz="900" b="0" dirty="0">
                        <a:latin typeface="Arial" panose="020B0604020202020204" pitchFamily="34" charset="0"/>
                        <a:cs typeface="Arial" panose="020B0604020202020204" pitchFamily="34" charset="0"/>
                      </a:endParaRPr>
                    </a:p>
                  </a:txBody>
                  <a:tcPr marL="108000" marR="36000" marT="0" marB="0" anchor="ctr"/>
                </a:tc>
                <a:tc>
                  <a:txBody>
                    <a:bodyPr/>
                    <a:lstStyle/>
                    <a:p>
                      <a:pPr algn="ctr"/>
                      <a:r>
                        <a:rPr lang="fr-FR" sz="900" dirty="0">
                          <a:latin typeface="Arial" panose="020B0604020202020204" pitchFamily="34" charset="0"/>
                          <a:cs typeface="Arial" panose="020B0604020202020204" pitchFamily="34" charset="0"/>
                        </a:rPr>
                        <a:t>60 (33,9)</a:t>
                      </a:r>
                    </a:p>
                  </a:txBody>
                  <a:tcPr marL="36000" marR="36000" marT="0" marB="0" anchor="ctr"/>
                </a:tc>
                <a:tc>
                  <a:txBody>
                    <a:bodyPr/>
                    <a:lstStyle/>
                    <a:p>
                      <a:pPr algn="ctr"/>
                      <a:r>
                        <a:rPr lang="fr-FR" sz="900" dirty="0">
                          <a:latin typeface="Arial" panose="020B0604020202020204" pitchFamily="34" charset="0"/>
                          <a:cs typeface="Arial" panose="020B0604020202020204" pitchFamily="34" charset="0"/>
                        </a:rPr>
                        <a:t>29 (24,2)</a:t>
                      </a:r>
                    </a:p>
                  </a:txBody>
                  <a:tcPr marL="36000" marR="36000" marT="0" marB="0" anchor="ctr"/>
                </a:tc>
                <a:tc vMerge="1">
                  <a:txBody>
                    <a:bodyPr/>
                    <a:lstStyle/>
                    <a:p>
                      <a:pPr algn="ctr"/>
                      <a:endParaRPr lang="fr-FR" sz="900" dirty="0">
                        <a:latin typeface="Arial" panose="020B0604020202020204" pitchFamily="34" charset="0"/>
                        <a:cs typeface="Arial" panose="020B0604020202020204" pitchFamily="34" charset="0"/>
                      </a:endParaRPr>
                    </a:p>
                  </a:txBody>
                  <a:tcPr marL="36000" marR="36000" marT="0" marB="0" anchor="ctr"/>
                </a:tc>
                <a:extLst>
                  <a:ext uri="{0D108BD9-81ED-4DB2-BD59-A6C34878D82A}">
                    <a16:rowId xmlns:a16="http://schemas.microsoft.com/office/drawing/2014/main" val="562156269"/>
                  </a:ext>
                </a:extLst>
              </a:tr>
              <a:tr h="144565">
                <a:tc gridSpan="4">
                  <a:txBody>
                    <a:bodyPr/>
                    <a:lstStyle/>
                    <a:p>
                      <a:pPr algn="l"/>
                      <a:r>
                        <a:rPr lang="fr-FR" sz="900" b="1" dirty="0" err="1">
                          <a:latin typeface="Arial" panose="020B0604020202020204" pitchFamily="34" charset="0"/>
                          <a:cs typeface="Arial" panose="020B0604020202020204" pitchFamily="34" charset="0"/>
                        </a:rPr>
                        <a:t>Extraperitonal</a:t>
                      </a:r>
                      <a:r>
                        <a:rPr lang="fr-FR" sz="900" b="1" dirty="0">
                          <a:latin typeface="Arial" panose="020B0604020202020204" pitchFamily="34" charset="0"/>
                          <a:cs typeface="Arial" panose="020B0604020202020204" pitchFamily="34" charset="0"/>
                        </a:rPr>
                        <a:t> </a:t>
                      </a:r>
                      <a:r>
                        <a:rPr lang="fr-FR" sz="900" b="1" dirty="0" err="1">
                          <a:latin typeface="Arial" panose="020B0604020202020204" pitchFamily="34" charset="0"/>
                          <a:cs typeface="Arial" panose="020B0604020202020204" pitchFamily="34" charset="0"/>
                        </a:rPr>
                        <a:t>metastases</a:t>
                      </a:r>
                      <a:r>
                        <a:rPr lang="fr-FR" sz="900" b="0" dirty="0">
                          <a:latin typeface="Arial" panose="020B0604020202020204" pitchFamily="34" charset="0"/>
                          <a:cs typeface="Arial" panose="020B0604020202020204" pitchFamily="34" charset="0"/>
                        </a:rPr>
                        <a:t>, n(%)</a:t>
                      </a:r>
                    </a:p>
                  </a:txBody>
                  <a:tcPr marL="36000" marR="36000" marT="0" marB="0" anchor="ctr"/>
                </a:tc>
                <a:tc hMerge="1">
                  <a:txBody>
                    <a:bodyPr/>
                    <a:lstStyle/>
                    <a:p>
                      <a:pPr algn="ctr"/>
                      <a:endParaRPr lang="fr-FR" sz="900" dirty="0">
                        <a:latin typeface="Arial" panose="020B0604020202020204" pitchFamily="34" charset="0"/>
                        <a:cs typeface="Arial" panose="020B0604020202020204" pitchFamily="34" charset="0"/>
                      </a:endParaRPr>
                    </a:p>
                  </a:txBody>
                  <a:tcPr marL="36000" marR="36000" marT="0" marB="0" anchor="ctr"/>
                </a:tc>
                <a:tc hMerge="1">
                  <a:txBody>
                    <a:bodyPr/>
                    <a:lstStyle/>
                    <a:p>
                      <a:pPr algn="ctr"/>
                      <a:endParaRPr lang="fr-FR" sz="900" dirty="0">
                        <a:latin typeface="Arial" panose="020B0604020202020204" pitchFamily="34" charset="0"/>
                        <a:cs typeface="Arial" panose="020B0604020202020204" pitchFamily="34" charset="0"/>
                      </a:endParaRPr>
                    </a:p>
                  </a:txBody>
                  <a:tcPr marL="36000" marR="36000" marT="0" marB="0" anchor="ctr"/>
                </a:tc>
                <a:tc hMerge="1">
                  <a:txBody>
                    <a:bodyPr/>
                    <a:lstStyle/>
                    <a:p>
                      <a:pPr algn="ctr"/>
                      <a:endParaRPr lang="fr-FR" sz="900" dirty="0">
                        <a:latin typeface="Arial" panose="020B0604020202020204" pitchFamily="34" charset="0"/>
                        <a:cs typeface="Arial" panose="020B0604020202020204" pitchFamily="34" charset="0"/>
                      </a:endParaRPr>
                    </a:p>
                  </a:txBody>
                  <a:tcPr marL="36000" marR="36000" marT="0" marB="0" anchor="ctr"/>
                </a:tc>
                <a:extLst>
                  <a:ext uri="{0D108BD9-81ED-4DB2-BD59-A6C34878D82A}">
                    <a16:rowId xmlns:a16="http://schemas.microsoft.com/office/drawing/2014/main" val="213016035"/>
                  </a:ext>
                </a:extLst>
              </a:tr>
              <a:tr h="144565">
                <a:tc>
                  <a:txBody>
                    <a:bodyPr/>
                    <a:lstStyle/>
                    <a:p>
                      <a:pPr algn="l"/>
                      <a:r>
                        <a:rPr lang="fr-FR" sz="900" b="0" dirty="0">
                          <a:latin typeface="Arial" panose="020B0604020202020204" pitchFamily="34" charset="0"/>
                          <a:cs typeface="Arial" panose="020B0604020202020204" pitchFamily="34" charset="0"/>
                        </a:rPr>
                        <a:t>Yes</a:t>
                      </a:r>
                    </a:p>
                  </a:txBody>
                  <a:tcPr marL="108000" marR="36000" marT="0" marB="0" anchor="ctr"/>
                </a:tc>
                <a:tc>
                  <a:txBody>
                    <a:bodyPr/>
                    <a:lstStyle/>
                    <a:p>
                      <a:pPr algn="ctr"/>
                      <a:r>
                        <a:rPr lang="fr-FR" sz="900" dirty="0">
                          <a:latin typeface="Arial" panose="020B0604020202020204" pitchFamily="34" charset="0"/>
                          <a:cs typeface="Arial" panose="020B0604020202020204" pitchFamily="34" charset="0"/>
                        </a:rPr>
                        <a:t>30 (16,9)</a:t>
                      </a:r>
                    </a:p>
                  </a:txBody>
                  <a:tcPr marL="36000" marR="36000" marT="0" marB="0" anchor="ctr"/>
                </a:tc>
                <a:tc>
                  <a:txBody>
                    <a:bodyPr/>
                    <a:lstStyle/>
                    <a:p>
                      <a:pPr algn="ctr"/>
                      <a:r>
                        <a:rPr lang="fr-FR" sz="900" dirty="0">
                          <a:latin typeface="Arial" panose="020B0604020202020204" pitchFamily="34" charset="0"/>
                          <a:cs typeface="Arial" panose="020B0604020202020204" pitchFamily="34" charset="0"/>
                        </a:rPr>
                        <a:t>25 (20,3)</a:t>
                      </a:r>
                    </a:p>
                  </a:txBody>
                  <a:tcPr marL="36000" marR="36000" marT="0" marB="0" anchor="ctr"/>
                </a:tc>
                <a:tc rowSpan="2">
                  <a:txBody>
                    <a:bodyPr/>
                    <a:lstStyle/>
                    <a:p>
                      <a:pPr algn="ctr"/>
                      <a:r>
                        <a:rPr lang="fr-FR" sz="900" dirty="0">
                          <a:latin typeface="Arial" panose="020B0604020202020204" pitchFamily="34" charset="0"/>
                          <a:cs typeface="Arial" panose="020B0604020202020204" pitchFamily="34" charset="0"/>
                        </a:rPr>
                        <a:t>0,398</a:t>
                      </a:r>
                    </a:p>
                  </a:txBody>
                  <a:tcPr marL="36000" marR="36000" marT="0" marB="0" anchor="ctr"/>
                </a:tc>
                <a:extLst>
                  <a:ext uri="{0D108BD9-81ED-4DB2-BD59-A6C34878D82A}">
                    <a16:rowId xmlns:a16="http://schemas.microsoft.com/office/drawing/2014/main" val="2445470116"/>
                  </a:ext>
                </a:extLst>
              </a:tr>
              <a:tr h="144565">
                <a:tc>
                  <a:txBody>
                    <a:bodyPr/>
                    <a:lstStyle/>
                    <a:p>
                      <a:pPr algn="l"/>
                      <a:r>
                        <a:rPr lang="fr-FR" sz="900" b="0" dirty="0">
                          <a:latin typeface="Arial" panose="020B0604020202020204" pitchFamily="34" charset="0"/>
                          <a:cs typeface="Arial" panose="020B0604020202020204" pitchFamily="34" charset="0"/>
                        </a:rPr>
                        <a:t>No</a:t>
                      </a:r>
                    </a:p>
                  </a:txBody>
                  <a:tcPr marL="108000" marR="36000" marT="0" marB="0" anchor="ctr"/>
                </a:tc>
                <a:tc>
                  <a:txBody>
                    <a:bodyPr/>
                    <a:lstStyle/>
                    <a:p>
                      <a:pPr algn="ctr"/>
                      <a:r>
                        <a:rPr lang="fr-FR" sz="900" dirty="0">
                          <a:latin typeface="Arial" panose="020B0604020202020204" pitchFamily="34" charset="0"/>
                          <a:cs typeface="Arial" panose="020B0604020202020204" pitchFamily="34" charset="0"/>
                        </a:rPr>
                        <a:t>147 (83,1)</a:t>
                      </a:r>
                    </a:p>
                  </a:txBody>
                  <a:tcPr marL="36000" marR="36000" marT="0" marB="0" anchor="ctr"/>
                </a:tc>
                <a:tc>
                  <a:txBody>
                    <a:bodyPr/>
                    <a:lstStyle/>
                    <a:p>
                      <a:pPr algn="ctr"/>
                      <a:r>
                        <a:rPr lang="fr-FR" sz="900" dirty="0">
                          <a:latin typeface="Arial" panose="020B0604020202020204" pitchFamily="34" charset="0"/>
                          <a:cs typeface="Arial" panose="020B0604020202020204" pitchFamily="34" charset="0"/>
                        </a:rPr>
                        <a:t>95 (79,2)</a:t>
                      </a:r>
                    </a:p>
                  </a:txBody>
                  <a:tcPr marL="36000" marR="36000" marT="0" marB="0" anchor="ctr"/>
                </a:tc>
                <a:tc vMerge="1">
                  <a:txBody>
                    <a:bodyPr/>
                    <a:lstStyle/>
                    <a:p>
                      <a:pPr algn="ctr"/>
                      <a:endParaRPr lang="fr-FR" sz="900" dirty="0">
                        <a:latin typeface="Arial" panose="020B0604020202020204" pitchFamily="34" charset="0"/>
                        <a:cs typeface="Arial" panose="020B0604020202020204" pitchFamily="34" charset="0"/>
                      </a:endParaRPr>
                    </a:p>
                  </a:txBody>
                  <a:tcPr marL="36000" marR="36000" marT="0" marB="0" anchor="ctr"/>
                </a:tc>
                <a:extLst>
                  <a:ext uri="{0D108BD9-81ED-4DB2-BD59-A6C34878D82A}">
                    <a16:rowId xmlns:a16="http://schemas.microsoft.com/office/drawing/2014/main" val="3629457882"/>
                  </a:ext>
                </a:extLst>
              </a:tr>
              <a:tr h="144565">
                <a:tc gridSpan="4">
                  <a:txBody>
                    <a:bodyPr/>
                    <a:lstStyle/>
                    <a:p>
                      <a:pPr algn="l"/>
                      <a:r>
                        <a:rPr lang="fr-FR" sz="900" b="1" dirty="0" err="1">
                          <a:latin typeface="Arial" panose="020B0604020202020204" pitchFamily="34" charset="0"/>
                          <a:cs typeface="Arial" panose="020B0604020202020204" pitchFamily="34" charset="0"/>
                        </a:rPr>
                        <a:t>Neoadjuvant</a:t>
                      </a:r>
                      <a:r>
                        <a:rPr lang="fr-FR" sz="900" b="1" dirty="0">
                          <a:latin typeface="Arial" panose="020B0604020202020204" pitchFamily="34" charset="0"/>
                          <a:cs typeface="Arial" panose="020B0604020202020204" pitchFamily="34" charset="0"/>
                        </a:rPr>
                        <a:t> </a:t>
                      </a:r>
                      <a:r>
                        <a:rPr lang="fr-FR" sz="900" b="1" dirty="0" err="1">
                          <a:latin typeface="Arial" panose="020B0604020202020204" pitchFamily="34" charset="0"/>
                          <a:cs typeface="Arial" panose="020B0604020202020204" pitchFamily="34" charset="0"/>
                        </a:rPr>
                        <a:t>treatment</a:t>
                      </a:r>
                      <a:r>
                        <a:rPr lang="fr-FR" sz="900" b="0" dirty="0">
                          <a:latin typeface="Arial" panose="020B0604020202020204" pitchFamily="34" charset="0"/>
                          <a:cs typeface="Arial" panose="020B0604020202020204" pitchFamily="34" charset="0"/>
                        </a:rPr>
                        <a:t>, n (%)</a:t>
                      </a:r>
                    </a:p>
                  </a:txBody>
                  <a:tcPr marL="36000" marR="36000" marT="0" marB="0" anchor="ctr"/>
                </a:tc>
                <a:tc hMerge="1">
                  <a:txBody>
                    <a:bodyPr/>
                    <a:lstStyle/>
                    <a:p>
                      <a:pPr algn="ctr"/>
                      <a:endParaRPr lang="fr-FR" sz="900" dirty="0">
                        <a:latin typeface="Arial" panose="020B0604020202020204" pitchFamily="34" charset="0"/>
                        <a:cs typeface="Arial" panose="020B0604020202020204" pitchFamily="34" charset="0"/>
                      </a:endParaRPr>
                    </a:p>
                  </a:txBody>
                  <a:tcPr marL="36000" marR="36000" marT="0" marB="0" anchor="ctr"/>
                </a:tc>
                <a:tc hMerge="1">
                  <a:txBody>
                    <a:bodyPr/>
                    <a:lstStyle/>
                    <a:p>
                      <a:pPr algn="ctr"/>
                      <a:endParaRPr lang="fr-FR" sz="900" dirty="0">
                        <a:latin typeface="Arial" panose="020B0604020202020204" pitchFamily="34" charset="0"/>
                        <a:cs typeface="Arial" panose="020B0604020202020204" pitchFamily="34" charset="0"/>
                      </a:endParaRPr>
                    </a:p>
                  </a:txBody>
                  <a:tcPr marL="36000" marR="36000" marT="0" marB="0" anchor="ctr"/>
                </a:tc>
                <a:tc hMerge="1">
                  <a:txBody>
                    <a:bodyPr/>
                    <a:lstStyle/>
                    <a:p>
                      <a:pPr algn="ctr"/>
                      <a:endParaRPr lang="fr-FR" sz="900" dirty="0">
                        <a:latin typeface="Arial" panose="020B0604020202020204" pitchFamily="34" charset="0"/>
                        <a:cs typeface="Arial" panose="020B0604020202020204" pitchFamily="34" charset="0"/>
                      </a:endParaRPr>
                    </a:p>
                  </a:txBody>
                  <a:tcPr marL="36000" marR="36000" marT="0" marB="0" anchor="ctr"/>
                </a:tc>
                <a:extLst>
                  <a:ext uri="{0D108BD9-81ED-4DB2-BD59-A6C34878D82A}">
                    <a16:rowId xmlns:a16="http://schemas.microsoft.com/office/drawing/2014/main" val="3363847039"/>
                  </a:ext>
                </a:extLst>
              </a:tr>
              <a:tr h="144565">
                <a:tc>
                  <a:txBody>
                    <a:bodyPr/>
                    <a:lstStyle/>
                    <a:p>
                      <a:pPr algn="l"/>
                      <a:r>
                        <a:rPr lang="fr-FR" sz="900" b="0" dirty="0">
                          <a:latin typeface="Arial" panose="020B0604020202020204" pitchFamily="34" charset="0"/>
                          <a:cs typeface="Arial" panose="020B0604020202020204" pitchFamily="34" charset="0"/>
                        </a:rPr>
                        <a:t>Yes</a:t>
                      </a:r>
                    </a:p>
                  </a:txBody>
                  <a:tcPr marL="108000" marR="36000" marT="0" marB="0" anchor="ctr"/>
                </a:tc>
                <a:tc>
                  <a:txBody>
                    <a:bodyPr/>
                    <a:lstStyle/>
                    <a:p>
                      <a:pPr algn="ctr"/>
                      <a:r>
                        <a:rPr lang="fr-FR" sz="900" dirty="0">
                          <a:latin typeface="Arial" panose="020B0604020202020204" pitchFamily="34" charset="0"/>
                          <a:cs typeface="Arial" panose="020B0604020202020204" pitchFamily="34" charset="0"/>
                        </a:rPr>
                        <a:t>45 (25,4)</a:t>
                      </a:r>
                    </a:p>
                  </a:txBody>
                  <a:tcPr marL="36000" marR="36000" marT="0" marB="0" anchor="ctr"/>
                </a:tc>
                <a:tc>
                  <a:txBody>
                    <a:bodyPr/>
                    <a:lstStyle/>
                    <a:p>
                      <a:pPr algn="ctr"/>
                      <a:r>
                        <a:rPr lang="fr-FR" sz="900" dirty="0">
                          <a:latin typeface="Arial" panose="020B0604020202020204" pitchFamily="34" charset="0"/>
                          <a:cs typeface="Arial" panose="020B0604020202020204" pitchFamily="34" charset="0"/>
                        </a:rPr>
                        <a:t>33 (27,5)</a:t>
                      </a:r>
                    </a:p>
                  </a:txBody>
                  <a:tcPr marL="36000" marR="36000" marT="0" marB="0" anchor="ctr"/>
                </a:tc>
                <a:tc rowSpan="2">
                  <a:txBody>
                    <a:bodyPr/>
                    <a:lstStyle/>
                    <a:p>
                      <a:pPr algn="ctr"/>
                      <a:r>
                        <a:rPr lang="fr-FR" sz="900" dirty="0">
                          <a:latin typeface="Arial" panose="020B0604020202020204" pitchFamily="34" charset="0"/>
                          <a:cs typeface="Arial" panose="020B0604020202020204" pitchFamily="34" charset="0"/>
                        </a:rPr>
                        <a:t>0,700</a:t>
                      </a:r>
                    </a:p>
                  </a:txBody>
                  <a:tcPr marL="36000" marR="36000" marT="0" marB="0" anchor="ctr"/>
                </a:tc>
                <a:extLst>
                  <a:ext uri="{0D108BD9-81ED-4DB2-BD59-A6C34878D82A}">
                    <a16:rowId xmlns:a16="http://schemas.microsoft.com/office/drawing/2014/main" val="1659395440"/>
                  </a:ext>
                </a:extLst>
              </a:tr>
              <a:tr h="144565">
                <a:tc>
                  <a:txBody>
                    <a:bodyPr/>
                    <a:lstStyle/>
                    <a:p>
                      <a:pPr algn="l"/>
                      <a:r>
                        <a:rPr lang="fr-FR" sz="900" b="0" dirty="0">
                          <a:latin typeface="Arial" panose="020B0604020202020204" pitchFamily="34" charset="0"/>
                          <a:cs typeface="Arial" panose="020B0604020202020204" pitchFamily="34" charset="0"/>
                        </a:rPr>
                        <a:t>No</a:t>
                      </a:r>
                    </a:p>
                  </a:txBody>
                  <a:tcPr marL="108000" marR="36000" marT="0" marB="0" anchor="ctr"/>
                </a:tc>
                <a:tc>
                  <a:txBody>
                    <a:bodyPr/>
                    <a:lstStyle/>
                    <a:p>
                      <a:pPr algn="ctr"/>
                      <a:r>
                        <a:rPr lang="fr-FR" sz="900" dirty="0">
                          <a:latin typeface="Arial" panose="020B0604020202020204" pitchFamily="34" charset="0"/>
                          <a:cs typeface="Arial" panose="020B0604020202020204" pitchFamily="34" charset="0"/>
                        </a:rPr>
                        <a:t>132 (74,6)</a:t>
                      </a:r>
                    </a:p>
                  </a:txBody>
                  <a:tcPr marL="36000" marR="36000" marT="0" marB="0" anchor="ctr"/>
                </a:tc>
                <a:tc>
                  <a:txBody>
                    <a:bodyPr/>
                    <a:lstStyle/>
                    <a:p>
                      <a:pPr algn="ctr"/>
                      <a:r>
                        <a:rPr lang="fr-FR" sz="900" dirty="0">
                          <a:latin typeface="Arial" panose="020B0604020202020204" pitchFamily="34" charset="0"/>
                          <a:cs typeface="Arial" panose="020B0604020202020204" pitchFamily="34" charset="0"/>
                        </a:rPr>
                        <a:t>87 (72,5)</a:t>
                      </a:r>
                    </a:p>
                  </a:txBody>
                  <a:tcPr marL="36000" marR="36000" marT="0" marB="0" anchor="ctr"/>
                </a:tc>
                <a:tc vMerge="1">
                  <a:txBody>
                    <a:bodyPr/>
                    <a:lstStyle/>
                    <a:p>
                      <a:pPr algn="ctr"/>
                      <a:endParaRPr lang="fr-FR" sz="900" dirty="0">
                        <a:latin typeface="Arial" panose="020B0604020202020204" pitchFamily="34" charset="0"/>
                        <a:cs typeface="Arial" panose="020B0604020202020204" pitchFamily="34" charset="0"/>
                      </a:endParaRPr>
                    </a:p>
                  </a:txBody>
                  <a:tcPr marL="36000" marR="36000" marT="0" marB="0" anchor="ctr"/>
                </a:tc>
                <a:extLst>
                  <a:ext uri="{0D108BD9-81ED-4DB2-BD59-A6C34878D82A}">
                    <a16:rowId xmlns:a16="http://schemas.microsoft.com/office/drawing/2014/main" val="3752695403"/>
                  </a:ext>
                </a:extLst>
              </a:tr>
              <a:tr h="144565">
                <a:tc gridSpan="4">
                  <a:txBody>
                    <a:bodyPr/>
                    <a:lstStyle/>
                    <a:p>
                      <a:pPr algn="l"/>
                      <a:r>
                        <a:rPr lang="fr-FR" sz="900" b="1" dirty="0">
                          <a:latin typeface="Arial" panose="020B0604020202020204" pitchFamily="34" charset="0"/>
                          <a:cs typeface="Arial" panose="020B0604020202020204" pitchFamily="34" charset="0"/>
                        </a:rPr>
                        <a:t>Adjuvant </a:t>
                      </a:r>
                      <a:r>
                        <a:rPr lang="fr-FR" sz="900" b="1" dirty="0" err="1">
                          <a:latin typeface="Arial" panose="020B0604020202020204" pitchFamily="34" charset="0"/>
                          <a:cs typeface="Arial" panose="020B0604020202020204" pitchFamily="34" charset="0"/>
                        </a:rPr>
                        <a:t>treatment</a:t>
                      </a:r>
                      <a:r>
                        <a:rPr lang="fr-FR" sz="900" b="0" dirty="0">
                          <a:latin typeface="Arial" panose="020B0604020202020204" pitchFamily="34" charset="0"/>
                          <a:cs typeface="Arial" panose="020B0604020202020204" pitchFamily="34" charset="0"/>
                        </a:rPr>
                        <a:t>, n (%)</a:t>
                      </a:r>
                    </a:p>
                  </a:txBody>
                  <a:tcPr marL="36000" marR="36000" marT="0" marB="0" anchor="ctr"/>
                </a:tc>
                <a:tc hMerge="1">
                  <a:txBody>
                    <a:bodyPr/>
                    <a:lstStyle/>
                    <a:p>
                      <a:pPr algn="ctr"/>
                      <a:endParaRPr lang="fr-FR" sz="900" dirty="0">
                        <a:latin typeface="Arial" panose="020B0604020202020204" pitchFamily="34" charset="0"/>
                        <a:cs typeface="Arial" panose="020B0604020202020204" pitchFamily="34" charset="0"/>
                      </a:endParaRPr>
                    </a:p>
                  </a:txBody>
                  <a:tcPr marL="36000" marR="36000" marT="0" marB="0" anchor="ctr"/>
                </a:tc>
                <a:tc hMerge="1">
                  <a:txBody>
                    <a:bodyPr/>
                    <a:lstStyle/>
                    <a:p>
                      <a:pPr algn="ctr"/>
                      <a:endParaRPr lang="fr-FR" sz="900" dirty="0">
                        <a:latin typeface="Arial" panose="020B0604020202020204" pitchFamily="34" charset="0"/>
                        <a:cs typeface="Arial" panose="020B0604020202020204" pitchFamily="34" charset="0"/>
                      </a:endParaRPr>
                    </a:p>
                  </a:txBody>
                  <a:tcPr marL="36000" marR="36000" marT="0" marB="0" anchor="ctr"/>
                </a:tc>
                <a:tc hMerge="1">
                  <a:txBody>
                    <a:bodyPr/>
                    <a:lstStyle/>
                    <a:p>
                      <a:pPr algn="ctr"/>
                      <a:endParaRPr lang="fr-FR" sz="900" dirty="0">
                        <a:latin typeface="Arial" panose="020B0604020202020204" pitchFamily="34" charset="0"/>
                        <a:cs typeface="Arial" panose="020B0604020202020204" pitchFamily="34" charset="0"/>
                      </a:endParaRPr>
                    </a:p>
                  </a:txBody>
                  <a:tcPr marL="36000" marR="36000" marT="0" marB="0" anchor="ctr"/>
                </a:tc>
                <a:extLst>
                  <a:ext uri="{0D108BD9-81ED-4DB2-BD59-A6C34878D82A}">
                    <a16:rowId xmlns:a16="http://schemas.microsoft.com/office/drawing/2014/main" val="3278147729"/>
                  </a:ext>
                </a:extLst>
              </a:tr>
              <a:tr h="144565">
                <a:tc>
                  <a:txBody>
                    <a:bodyPr/>
                    <a:lstStyle/>
                    <a:p>
                      <a:pPr algn="l"/>
                      <a:r>
                        <a:rPr lang="fr-FR" sz="900" b="0" dirty="0">
                          <a:latin typeface="Arial" panose="020B0604020202020204" pitchFamily="34" charset="0"/>
                          <a:cs typeface="Arial" panose="020B0604020202020204" pitchFamily="34" charset="0"/>
                        </a:rPr>
                        <a:t>Yes</a:t>
                      </a:r>
                    </a:p>
                  </a:txBody>
                  <a:tcPr marL="108000" marR="36000" marT="0" marB="0" anchor="ctr"/>
                </a:tc>
                <a:tc>
                  <a:txBody>
                    <a:bodyPr/>
                    <a:lstStyle/>
                    <a:p>
                      <a:pPr algn="ctr"/>
                      <a:r>
                        <a:rPr lang="fr-FR" sz="900" dirty="0">
                          <a:latin typeface="Arial" panose="020B0604020202020204" pitchFamily="34" charset="0"/>
                          <a:cs typeface="Arial" panose="020B0604020202020204" pitchFamily="34" charset="0"/>
                        </a:rPr>
                        <a:t>42 (23,7)</a:t>
                      </a:r>
                    </a:p>
                  </a:txBody>
                  <a:tcPr marL="36000" marR="36000" marT="0" marB="0" anchor="ctr"/>
                </a:tc>
                <a:tc>
                  <a:txBody>
                    <a:bodyPr/>
                    <a:lstStyle/>
                    <a:p>
                      <a:pPr algn="ctr"/>
                      <a:r>
                        <a:rPr lang="fr-FR" sz="900" dirty="0">
                          <a:latin typeface="Arial" panose="020B0604020202020204" pitchFamily="34" charset="0"/>
                          <a:cs typeface="Arial" panose="020B0604020202020204" pitchFamily="34" charset="0"/>
                        </a:rPr>
                        <a:t>33 (27,5)</a:t>
                      </a:r>
                    </a:p>
                  </a:txBody>
                  <a:tcPr marL="36000" marR="36000" marT="0" marB="0" anchor="ctr"/>
                </a:tc>
                <a:tc rowSpan="2">
                  <a:txBody>
                    <a:bodyPr/>
                    <a:lstStyle/>
                    <a:p>
                      <a:pPr algn="ctr"/>
                      <a:r>
                        <a:rPr lang="fr-FR" sz="900" dirty="0">
                          <a:latin typeface="Arial" panose="020B0604020202020204" pitchFamily="34" charset="0"/>
                          <a:cs typeface="Arial" panose="020B0604020202020204" pitchFamily="34" charset="0"/>
                        </a:rPr>
                        <a:t>0,463</a:t>
                      </a:r>
                    </a:p>
                  </a:txBody>
                  <a:tcPr marL="36000" marR="36000" marT="0" marB="0" anchor="ctr"/>
                </a:tc>
                <a:extLst>
                  <a:ext uri="{0D108BD9-81ED-4DB2-BD59-A6C34878D82A}">
                    <a16:rowId xmlns:a16="http://schemas.microsoft.com/office/drawing/2014/main" val="3174352550"/>
                  </a:ext>
                </a:extLst>
              </a:tr>
              <a:tr h="144565">
                <a:tc>
                  <a:txBody>
                    <a:bodyPr/>
                    <a:lstStyle/>
                    <a:p>
                      <a:pPr algn="l"/>
                      <a:r>
                        <a:rPr lang="fr-FR" sz="900" b="0" dirty="0">
                          <a:latin typeface="Arial" panose="020B0604020202020204" pitchFamily="34" charset="0"/>
                          <a:cs typeface="Arial" panose="020B0604020202020204" pitchFamily="34" charset="0"/>
                        </a:rPr>
                        <a:t>No</a:t>
                      </a:r>
                    </a:p>
                  </a:txBody>
                  <a:tcPr marL="108000" marR="36000" marT="0" marB="0" anchor="ctr"/>
                </a:tc>
                <a:tc>
                  <a:txBody>
                    <a:bodyPr/>
                    <a:lstStyle/>
                    <a:p>
                      <a:pPr algn="ctr"/>
                      <a:r>
                        <a:rPr lang="fr-FR" sz="900" dirty="0">
                          <a:latin typeface="Arial" panose="020B0604020202020204" pitchFamily="34" charset="0"/>
                          <a:cs typeface="Arial" panose="020B0604020202020204" pitchFamily="34" charset="0"/>
                        </a:rPr>
                        <a:t>135 (76,3)</a:t>
                      </a:r>
                    </a:p>
                  </a:txBody>
                  <a:tcPr marL="36000" marR="36000" marT="0" marB="0" anchor="ctr"/>
                </a:tc>
                <a:tc>
                  <a:txBody>
                    <a:bodyPr/>
                    <a:lstStyle/>
                    <a:p>
                      <a:pPr algn="ctr"/>
                      <a:r>
                        <a:rPr lang="fr-FR" sz="900" dirty="0">
                          <a:latin typeface="Arial" panose="020B0604020202020204" pitchFamily="34" charset="0"/>
                          <a:cs typeface="Arial" panose="020B0604020202020204" pitchFamily="34" charset="0"/>
                        </a:rPr>
                        <a:t>87 (72,5)</a:t>
                      </a:r>
                    </a:p>
                  </a:txBody>
                  <a:tcPr marL="36000" marR="36000" marT="0" marB="0" anchor="ctr"/>
                </a:tc>
                <a:tc vMerge="1">
                  <a:txBody>
                    <a:bodyPr/>
                    <a:lstStyle/>
                    <a:p>
                      <a:pPr algn="ctr"/>
                      <a:endParaRPr lang="fr-FR" sz="900" dirty="0">
                        <a:latin typeface="Arial" panose="020B0604020202020204" pitchFamily="34" charset="0"/>
                        <a:cs typeface="Arial" panose="020B0604020202020204" pitchFamily="34" charset="0"/>
                      </a:endParaRPr>
                    </a:p>
                  </a:txBody>
                  <a:tcPr marL="36000" marR="36000" marT="0" marB="0" anchor="ctr"/>
                </a:tc>
                <a:extLst>
                  <a:ext uri="{0D108BD9-81ED-4DB2-BD59-A6C34878D82A}">
                    <a16:rowId xmlns:a16="http://schemas.microsoft.com/office/drawing/2014/main" val="1497402096"/>
                  </a:ext>
                </a:extLst>
              </a:tr>
            </a:tbl>
          </a:graphicData>
        </a:graphic>
      </p:graphicFrame>
      <p:sp>
        <p:nvSpPr>
          <p:cNvPr id="7" name="Titre 1"/>
          <p:cNvSpPr>
            <a:spLocks noGrp="1"/>
          </p:cNvSpPr>
          <p:nvPr>
            <p:ph type="title"/>
          </p:nvPr>
        </p:nvSpPr>
        <p:spPr>
          <a:xfrm>
            <a:off x="190500" y="0"/>
            <a:ext cx="7124700" cy="596560"/>
          </a:xfrm>
        </p:spPr>
        <p:txBody>
          <a:bodyPr>
            <a:noAutofit/>
          </a:bodyPr>
          <a:lstStyle/>
          <a:p>
            <a:r>
              <a:rPr lang="fr-FR" dirty="0"/>
              <a:t>CCRm et </a:t>
            </a:r>
            <a:r>
              <a:rPr lang="fr-FR" dirty="0" err="1"/>
              <a:t>cytoréduction</a:t>
            </a:r>
            <a:r>
              <a:rPr lang="fr-FR" dirty="0"/>
              <a:t> de la carcinose : </a:t>
            </a:r>
            <a:br>
              <a:rPr lang="fr-FR" dirty="0"/>
            </a:br>
            <a:r>
              <a:rPr lang="fr-FR" b="1" dirty="0"/>
              <a:t>Oxaliplatine vs </a:t>
            </a:r>
            <a:r>
              <a:rPr lang="fr-FR" b="1" dirty="0" err="1"/>
              <a:t>mitomycine</a:t>
            </a:r>
            <a:r>
              <a:rPr lang="fr-FR" b="1" dirty="0"/>
              <a:t> pour la CHIP</a:t>
            </a:r>
          </a:p>
        </p:txBody>
      </p:sp>
    </p:spTree>
    <p:extLst>
      <p:ext uri="{BB962C8B-B14F-4D97-AF65-F5344CB8AC3E}">
        <p14:creationId xmlns:p14="http://schemas.microsoft.com/office/powerpoint/2010/main" val="18505889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sz="half" idx="1"/>
          </p:nvPr>
        </p:nvSpPr>
        <p:spPr>
          <a:xfrm>
            <a:off x="190500" y="821933"/>
            <a:ext cx="8763000" cy="752867"/>
          </a:xfrm>
        </p:spPr>
        <p:txBody>
          <a:bodyPr/>
          <a:lstStyle/>
          <a:p>
            <a:r>
              <a:rPr lang="fr-FR" dirty="0"/>
              <a:t>Résultats : pas de différence en survie</a:t>
            </a:r>
          </a:p>
        </p:txBody>
      </p:sp>
      <p:sp>
        <p:nvSpPr>
          <p:cNvPr id="6" name="ZoneTexte 5">
            <a:extLst>
              <a:ext uri="{FF2B5EF4-FFF2-40B4-BE49-F238E27FC236}">
                <a16:creationId xmlns:a16="http://schemas.microsoft.com/office/drawing/2014/main" id="{D46EDB69-55BE-D244-94CC-132DECEE4AD1}"/>
              </a:ext>
            </a:extLst>
          </p:cNvPr>
          <p:cNvSpPr txBox="1"/>
          <p:nvPr/>
        </p:nvSpPr>
        <p:spPr>
          <a:xfrm>
            <a:off x="0" y="4937090"/>
            <a:ext cx="2198038"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Checca</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Bakkers</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WCGI2020, 029</a:t>
            </a:r>
          </a:p>
        </p:txBody>
      </p:sp>
      <p:sp>
        <p:nvSpPr>
          <p:cNvPr id="12" name="ZoneTexte 11">
            <a:extLst>
              <a:ext uri="{FF2B5EF4-FFF2-40B4-BE49-F238E27FC236}">
                <a16:creationId xmlns:a16="http://schemas.microsoft.com/office/drawing/2014/main" id="{FFE41F57-3531-4494-8E03-07F2625306C7}"/>
              </a:ext>
            </a:extLst>
          </p:cNvPr>
          <p:cNvSpPr txBox="1"/>
          <p:nvPr/>
        </p:nvSpPr>
        <p:spPr>
          <a:xfrm>
            <a:off x="239882" y="4178299"/>
            <a:ext cx="8664236" cy="537683"/>
          </a:xfrm>
          <a:prstGeom prst="roundRect">
            <a:avLst>
              <a:gd name="adj" fmla="val 18055"/>
            </a:avLst>
          </a:prstGeom>
          <a:ln>
            <a:solidFill>
              <a:srgbClr val="EC8014"/>
            </a:solidFill>
          </a:ln>
        </p:spPr>
        <p:style>
          <a:lnRef idx="2">
            <a:schemeClr val="accent1"/>
          </a:lnRef>
          <a:fillRef idx="1">
            <a:schemeClr val="lt1"/>
          </a:fillRef>
          <a:effectRef idx="0">
            <a:schemeClr val="accent1"/>
          </a:effectRef>
          <a:fontRef idx="minor">
            <a:schemeClr val="dk1"/>
          </a:fontRef>
        </p:style>
        <p:txBody>
          <a:bodyPr wrap="square" lIns="36000" tIns="36000" rIns="36000" bIns="3600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Pas de différence en SG sur ces données, confirme l’</a:t>
            </a:r>
            <a:r>
              <a:rPr kumimoji="0" lang="fr-FR" sz="1400" b="1" i="0" u="none" strike="noStrike" kern="1200" cap="none" spc="0" normalizeH="0" baseline="0" noProof="0" dirty="0" err="1">
                <a:ln>
                  <a:noFill/>
                </a:ln>
                <a:solidFill>
                  <a:srgbClr val="002060"/>
                </a:solidFill>
                <a:effectLst/>
                <a:uLnTx/>
                <a:uFillTx/>
                <a:latin typeface="Arial" panose="020B0604020202020204" pitchFamily="34" charset="0"/>
                <a:ea typeface="+mn-ea"/>
                <a:cs typeface="+mn-cs"/>
              </a:rPr>
              <a:t>intérpet</a:t>
            </a:r>
            <a:r>
              <a:rPr kumimoji="0" lang="fr-FR" sz="14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 de la </a:t>
            </a:r>
            <a:r>
              <a:rPr kumimoji="0" lang="fr-FR" sz="1400" b="1" i="0" u="none" strike="noStrike" kern="1200" cap="none" spc="0" normalizeH="0" baseline="0" noProof="0" dirty="0" err="1">
                <a:ln>
                  <a:noFill/>
                </a:ln>
                <a:solidFill>
                  <a:srgbClr val="002060"/>
                </a:solidFill>
                <a:effectLst/>
                <a:uLnTx/>
                <a:uFillTx/>
                <a:latin typeface="Arial" panose="020B0604020202020204" pitchFamily="34" charset="0"/>
                <a:ea typeface="+mn-ea"/>
                <a:cs typeface="+mn-cs"/>
              </a:rPr>
              <a:t>mitomycin</a:t>
            </a:r>
            <a:r>
              <a:rPr kumimoji="0" lang="fr-FR" sz="14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 dans cette indication</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Limites : carcinose synchrone uniquement, pas d’information sur PCI, morbidité postop, CT</a:t>
            </a:r>
          </a:p>
        </p:txBody>
      </p:sp>
      <p:graphicFrame>
        <p:nvGraphicFramePr>
          <p:cNvPr id="2" name="Tableau 3">
            <a:extLst>
              <a:ext uri="{FF2B5EF4-FFF2-40B4-BE49-F238E27FC236}">
                <a16:creationId xmlns:a16="http://schemas.microsoft.com/office/drawing/2014/main" id="{B5961F3B-186B-4DBF-A06B-11D50E026334}"/>
              </a:ext>
            </a:extLst>
          </p:cNvPr>
          <p:cNvGraphicFramePr>
            <a:graphicFrameLocks noGrp="1"/>
          </p:cNvGraphicFramePr>
          <p:nvPr/>
        </p:nvGraphicFramePr>
        <p:xfrm>
          <a:off x="4400070" y="1751019"/>
          <a:ext cx="4504048" cy="937314"/>
        </p:xfrm>
        <a:graphic>
          <a:graphicData uri="http://schemas.openxmlformats.org/drawingml/2006/table">
            <a:tbl>
              <a:tblPr firstRow="1" bandRow="1">
                <a:tableStyleId>{7DF18680-E054-41AD-8BC1-D1AEF772440D}</a:tableStyleId>
              </a:tblPr>
              <a:tblGrid>
                <a:gridCol w="722147">
                  <a:extLst>
                    <a:ext uri="{9D8B030D-6E8A-4147-A177-3AD203B41FA5}">
                      <a16:colId xmlns:a16="http://schemas.microsoft.com/office/drawing/2014/main" val="418386723"/>
                    </a:ext>
                  </a:extLst>
                </a:gridCol>
                <a:gridCol w="403865">
                  <a:extLst>
                    <a:ext uri="{9D8B030D-6E8A-4147-A177-3AD203B41FA5}">
                      <a16:colId xmlns:a16="http://schemas.microsoft.com/office/drawing/2014/main" val="906805778"/>
                    </a:ext>
                  </a:extLst>
                </a:gridCol>
                <a:gridCol w="563006">
                  <a:extLst>
                    <a:ext uri="{9D8B030D-6E8A-4147-A177-3AD203B41FA5}">
                      <a16:colId xmlns:a16="http://schemas.microsoft.com/office/drawing/2014/main" val="707670831"/>
                    </a:ext>
                  </a:extLst>
                </a:gridCol>
                <a:gridCol w="563006">
                  <a:extLst>
                    <a:ext uri="{9D8B030D-6E8A-4147-A177-3AD203B41FA5}">
                      <a16:colId xmlns:a16="http://schemas.microsoft.com/office/drawing/2014/main" val="588247572"/>
                    </a:ext>
                  </a:extLst>
                </a:gridCol>
                <a:gridCol w="563006">
                  <a:extLst>
                    <a:ext uri="{9D8B030D-6E8A-4147-A177-3AD203B41FA5}">
                      <a16:colId xmlns:a16="http://schemas.microsoft.com/office/drawing/2014/main" val="207875276"/>
                    </a:ext>
                  </a:extLst>
                </a:gridCol>
                <a:gridCol w="563006">
                  <a:extLst>
                    <a:ext uri="{9D8B030D-6E8A-4147-A177-3AD203B41FA5}">
                      <a16:colId xmlns:a16="http://schemas.microsoft.com/office/drawing/2014/main" val="4049413291"/>
                    </a:ext>
                  </a:extLst>
                </a:gridCol>
                <a:gridCol w="563006">
                  <a:extLst>
                    <a:ext uri="{9D8B030D-6E8A-4147-A177-3AD203B41FA5}">
                      <a16:colId xmlns:a16="http://schemas.microsoft.com/office/drawing/2014/main" val="2813455971"/>
                    </a:ext>
                  </a:extLst>
                </a:gridCol>
                <a:gridCol w="563006">
                  <a:extLst>
                    <a:ext uri="{9D8B030D-6E8A-4147-A177-3AD203B41FA5}">
                      <a16:colId xmlns:a16="http://schemas.microsoft.com/office/drawing/2014/main" val="255957672"/>
                    </a:ext>
                  </a:extLst>
                </a:gridCol>
              </a:tblGrid>
              <a:tr h="220998">
                <a:tc>
                  <a:txBody>
                    <a:bodyPr/>
                    <a:lstStyle/>
                    <a:p>
                      <a:pPr algn="ctr"/>
                      <a:endParaRPr lang="fr-FR" sz="900" dirty="0">
                        <a:latin typeface="Arial" panose="020B0604020202020204" pitchFamily="34" charset="0"/>
                        <a:cs typeface="Arial" panose="020B0604020202020204" pitchFamily="34" charset="0"/>
                      </a:endParaRPr>
                    </a:p>
                  </a:txBody>
                  <a:tcPr marL="36000" marR="36000" marT="0" marB="0" anchor="ctr"/>
                </a:tc>
                <a:tc>
                  <a:txBody>
                    <a:bodyPr/>
                    <a:lstStyle/>
                    <a:p>
                      <a:pPr algn="ctr"/>
                      <a:r>
                        <a:rPr lang="fr-FR" sz="900" dirty="0">
                          <a:latin typeface="Arial" panose="020B0604020202020204" pitchFamily="34" charset="0"/>
                          <a:cs typeface="Arial" panose="020B0604020202020204" pitchFamily="34" charset="0"/>
                        </a:rPr>
                        <a:t>N</a:t>
                      </a:r>
                    </a:p>
                  </a:txBody>
                  <a:tcPr marL="36000" marR="36000" marT="0" marB="0" anchor="ctr"/>
                </a:tc>
                <a:tc gridSpan="4">
                  <a:txBody>
                    <a:bodyPr/>
                    <a:lstStyle/>
                    <a:p>
                      <a:pPr algn="ctr"/>
                      <a:r>
                        <a:rPr lang="fr-FR" sz="900" dirty="0" err="1">
                          <a:latin typeface="Arial" panose="020B0604020202020204" pitchFamily="34" charset="0"/>
                          <a:cs typeface="Arial" panose="020B0604020202020204" pitchFamily="34" charset="0"/>
                        </a:rPr>
                        <a:t>Overall</a:t>
                      </a:r>
                      <a:r>
                        <a:rPr lang="fr-FR" sz="900" dirty="0">
                          <a:latin typeface="Arial" panose="020B0604020202020204" pitchFamily="34" charset="0"/>
                          <a:cs typeface="Arial" panose="020B0604020202020204" pitchFamily="34" charset="0"/>
                        </a:rPr>
                        <a:t> </a:t>
                      </a:r>
                      <a:r>
                        <a:rPr lang="fr-FR" sz="900" dirty="0" err="1">
                          <a:latin typeface="Arial" panose="020B0604020202020204" pitchFamily="34" charset="0"/>
                          <a:cs typeface="Arial" panose="020B0604020202020204" pitchFamily="34" charset="0"/>
                        </a:rPr>
                        <a:t>survival</a:t>
                      </a:r>
                      <a:endParaRPr lang="fr-FR" sz="900" dirty="0">
                        <a:latin typeface="Arial" panose="020B0604020202020204" pitchFamily="34" charset="0"/>
                        <a:cs typeface="Arial" panose="020B0604020202020204" pitchFamily="34" charset="0"/>
                      </a:endParaRPr>
                    </a:p>
                  </a:txBody>
                  <a:tcPr marL="36000" marR="36000" marT="0" marB="0" anchor="ctr"/>
                </a:tc>
                <a:tc hMerge="1">
                  <a:txBody>
                    <a:bodyPr/>
                    <a:lstStyle/>
                    <a:p>
                      <a:pPr algn="ctr"/>
                      <a:endParaRPr lang="fr-FR" sz="1100" dirty="0">
                        <a:latin typeface="Arial" panose="020B0604020202020204" pitchFamily="34" charset="0"/>
                        <a:cs typeface="Arial" panose="020B0604020202020204" pitchFamily="34" charset="0"/>
                      </a:endParaRPr>
                    </a:p>
                  </a:txBody>
                  <a:tcPr marL="36000" marR="36000" marT="0" marB="0" anchor="ctr"/>
                </a:tc>
                <a:tc hMerge="1">
                  <a:txBody>
                    <a:bodyPr/>
                    <a:lstStyle/>
                    <a:p>
                      <a:pPr algn="ctr"/>
                      <a:endParaRPr lang="fr-FR" sz="1100" dirty="0">
                        <a:latin typeface="Arial" panose="020B0604020202020204" pitchFamily="34" charset="0"/>
                        <a:cs typeface="Arial" panose="020B0604020202020204" pitchFamily="34" charset="0"/>
                      </a:endParaRPr>
                    </a:p>
                  </a:txBody>
                  <a:tcPr marL="36000" marR="36000" marT="0" marB="0" anchor="ctr"/>
                </a:tc>
                <a:tc hMerge="1">
                  <a:txBody>
                    <a:bodyPr/>
                    <a:lstStyle/>
                    <a:p>
                      <a:pPr algn="ctr"/>
                      <a:endParaRPr lang="fr-FR" sz="1100" dirty="0">
                        <a:latin typeface="Arial" panose="020B0604020202020204" pitchFamily="34" charset="0"/>
                        <a:cs typeface="Arial" panose="020B0604020202020204" pitchFamily="34" charset="0"/>
                      </a:endParaRPr>
                    </a:p>
                  </a:txBody>
                  <a:tcPr marL="36000" marR="36000" marT="0" marB="0" anchor="ctr"/>
                </a:tc>
                <a:tc>
                  <a:txBody>
                    <a:bodyPr/>
                    <a:lstStyle/>
                    <a:p>
                      <a:pPr algn="ctr"/>
                      <a:r>
                        <a:rPr lang="fr-FR" sz="900" dirty="0" err="1">
                          <a:latin typeface="Arial" panose="020B0604020202020204" pitchFamily="34" charset="0"/>
                          <a:cs typeface="Arial" panose="020B0604020202020204" pitchFamily="34" charset="0"/>
                        </a:rPr>
                        <a:t>Adjusted</a:t>
                      </a:r>
                      <a:r>
                        <a:rPr lang="fr-FR" sz="900" dirty="0">
                          <a:latin typeface="Arial" panose="020B0604020202020204" pitchFamily="34" charset="0"/>
                          <a:cs typeface="Arial" panose="020B0604020202020204" pitchFamily="34" charset="0"/>
                        </a:rPr>
                        <a:t> HR</a:t>
                      </a:r>
                    </a:p>
                  </a:txBody>
                  <a:tcPr marL="36000" marR="36000" marT="0" marB="0" anchor="ctr"/>
                </a:tc>
                <a:tc>
                  <a:txBody>
                    <a:bodyPr/>
                    <a:lstStyle/>
                    <a:p>
                      <a:pPr algn="ctr"/>
                      <a:r>
                        <a:rPr lang="fr-FR" sz="900" dirty="0">
                          <a:latin typeface="Arial" panose="020B0604020202020204" pitchFamily="34" charset="0"/>
                          <a:cs typeface="Arial" panose="020B0604020202020204" pitchFamily="34" charset="0"/>
                        </a:rPr>
                        <a:t>95% CI</a:t>
                      </a:r>
                    </a:p>
                  </a:txBody>
                  <a:tcPr marL="36000" marR="36000" marT="0" marB="0" anchor="ctr"/>
                </a:tc>
                <a:extLst>
                  <a:ext uri="{0D108BD9-81ED-4DB2-BD59-A6C34878D82A}">
                    <a16:rowId xmlns:a16="http://schemas.microsoft.com/office/drawing/2014/main" val="3470669264"/>
                  </a:ext>
                </a:extLst>
              </a:tr>
              <a:tr h="220998">
                <a:tc>
                  <a:txBody>
                    <a:bodyPr/>
                    <a:lstStyle/>
                    <a:p>
                      <a:pPr algn="ctr"/>
                      <a:endParaRPr lang="fr-FR" sz="900" dirty="0">
                        <a:latin typeface="Arial" panose="020B0604020202020204" pitchFamily="34" charset="0"/>
                        <a:cs typeface="Arial" panose="020B0604020202020204" pitchFamily="34" charset="0"/>
                      </a:endParaRPr>
                    </a:p>
                  </a:txBody>
                  <a:tcPr marL="36000" marR="36000" marT="0" marB="0" anchor="ctr"/>
                </a:tc>
                <a:tc>
                  <a:txBody>
                    <a:bodyPr/>
                    <a:lstStyle/>
                    <a:p>
                      <a:pPr algn="ctr"/>
                      <a:endParaRPr lang="fr-FR" sz="900" dirty="0">
                        <a:latin typeface="Arial" panose="020B0604020202020204" pitchFamily="34" charset="0"/>
                        <a:cs typeface="Arial" panose="020B0604020202020204" pitchFamily="34" charset="0"/>
                      </a:endParaRPr>
                    </a:p>
                  </a:txBody>
                  <a:tcPr marL="36000" marR="36000" marT="0" marB="0" anchor="ctr"/>
                </a:tc>
                <a:tc>
                  <a:txBody>
                    <a:bodyPr/>
                    <a:lstStyle/>
                    <a:p>
                      <a:pPr algn="ctr"/>
                      <a:r>
                        <a:rPr lang="fr-FR" sz="900" b="1" dirty="0">
                          <a:latin typeface="Arial" panose="020B0604020202020204" pitchFamily="34" charset="0"/>
                          <a:cs typeface="Arial" panose="020B0604020202020204" pitchFamily="34" charset="0"/>
                        </a:rPr>
                        <a:t>1year</a:t>
                      </a:r>
                    </a:p>
                  </a:txBody>
                  <a:tcPr marL="36000" marR="36000" marT="0" marB="0" anchor="ctr"/>
                </a:tc>
                <a:tc>
                  <a:txBody>
                    <a:bodyPr/>
                    <a:lstStyle/>
                    <a:p>
                      <a:pPr algn="ctr"/>
                      <a:r>
                        <a:rPr lang="fr-FR" sz="900" b="1" dirty="0">
                          <a:latin typeface="Arial" panose="020B0604020202020204" pitchFamily="34" charset="0"/>
                          <a:cs typeface="Arial" panose="020B0604020202020204" pitchFamily="34" charset="0"/>
                        </a:rPr>
                        <a:t>2year</a:t>
                      </a:r>
                    </a:p>
                  </a:txBody>
                  <a:tcPr marL="36000" marR="36000" marT="0" marB="0" anchor="ctr"/>
                </a:tc>
                <a:tc>
                  <a:txBody>
                    <a:bodyPr/>
                    <a:lstStyle/>
                    <a:p>
                      <a:pPr algn="ctr"/>
                      <a:r>
                        <a:rPr lang="fr-FR" sz="900" b="1" dirty="0">
                          <a:latin typeface="Arial" panose="020B0604020202020204" pitchFamily="34" charset="0"/>
                          <a:cs typeface="Arial" panose="020B0604020202020204" pitchFamily="34" charset="0"/>
                        </a:rPr>
                        <a:t>3year</a:t>
                      </a:r>
                    </a:p>
                  </a:txBody>
                  <a:tcPr marL="36000" marR="36000" marT="0" marB="0" anchor="ctr"/>
                </a:tc>
                <a:tc>
                  <a:txBody>
                    <a:bodyPr/>
                    <a:lstStyle/>
                    <a:p>
                      <a:pPr algn="ctr"/>
                      <a:r>
                        <a:rPr lang="fr-FR" sz="900" b="1" dirty="0" err="1">
                          <a:latin typeface="Arial" panose="020B0604020202020204" pitchFamily="34" charset="0"/>
                          <a:cs typeface="Arial" panose="020B0604020202020204" pitchFamily="34" charset="0"/>
                        </a:rPr>
                        <a:t>Median</a:t>
                      </a:r>
                      <a:endParaRPr lang="fr-FR" sz="900" b="1" dirty="0">
                        <a:latin typeface="Arial" panose="020B0604020202020204" pitchFamily="34" charset="0"/>
                        <a:cs typeface="Arial" panose="020B0604020202020204" pitchFamily="34" charset="0"/>
                      </a:endParaRPr>
                    </a:p>
                  </a:txBody>
                  <a:tcPr marL="36000" marR="36000" marT="0" marB="0" anchor="ctr"/>
                </a:tc>
                <a:tc>
                  <a:txBody>
                    <a:bodyPr/>
                    <a:lstStyle/>
                    <a:p>
                      <a:pPr algn="ctr"/>
                      <a:endParaRPr lang="fr-FR" sz="900" dirty="0">
                        <a:latin typeface="Arial" panose="020B0604020202020204" pitchFamily="34" charset="0"/>
                        <a:cs typeface="Arial" panose="020B0604020202020204" pitchFamily="34" charset="0"/>
                      </a:endParaRPr>
                    </a:p>
                  </a:txBody>
                  <a:tcPr marL="36000" marR="36000" marT="0" marB="0" anchor="ctr"/>
                </a:tc>
                <a:tc>
                  <a:txBody>
                    <a:bodyPr/>
                    <a:lstStyle/>
                    <a:p>
                      <a:pPr algn="ctr"/>
                      <a:endParaRPr lang="fr-FR" sz="900" dirty="0">
                        <a:latin typeface="Arial" panose="020B0604020202020204" pitchFamily="34" charset="0"/>
                        <a:cs typeface="Arial" panose="020B0604020202020204" pitchFamily="34" charset="0"/>
                      </a:endParaRPr>
                    </a:p>
                  </a:txBody>
                  <a:tcPr marL="36000" marR="36000" marT="0" marB="0" anchor="ctr"/>
                </a:tc>
                <a:extLst>
                  <a:ext uri="{0D108BD9-81ED-4DB2-BD59-A6C34878D82A}">
                    <a16:rowId xmlns:a16="http://schemas.microsoft.com/office/drawing/2014/main" val="3563001868"/>
                  </a:ext>
                </a:extLst>
              </a:tr>
              <a:tr h="220998">
                <a:tc>
                  <a:txBody>
                    <a:bodyPr/>
                    <a:lstStyle/>
                    <a:p>
                      <a:pPr algn="ctr"/>
                      <a:r>
                        <a:rPr lang="fr-FR" sz="900" b="1" dirty="0">
                          <a:latin typeface="Arial" panose="020B0604020202020204" pitchFamily="34" charset="0"/>
                          <a:cs typeface="Arial" panose="020B0604020202020204" pitchFamily="34" charset="0"/>
                        </a:rPr>
                        <a:t>MMC</a:t>
                      </a:r>
                    </a:p>
                  </a:txBody>
                  <a:tcPr marL="36000" marR="36000" marT="0" marB="0" anchor="ctr"/>
                </a:tc>
                <a:tc>
                  <a:txBody>
                    <a:bodyPr/>
                    <a:lstStyle/>
                    <a:p>
                      <a:pPr algn="ctr"/>
                      <a:r>
                        <a:rPr lang="fr-FR" sz="900" dirty="0">
                          <a:latin typeface="Arial" panose="020B0604020202020204" pitchFamily="34" charset="0"/>
                          <a:cs typeface="Arial" panose="020B0604020202020204" pitchFamily="34" charset="0"/>
                        </a:rPr>
                        <a:t>177</a:t>
                      </a:r>
                    </a:p>
                  </a:txBody>
                  <a:tcPr marL="36000" marR="36000" marT="0" marB="0" anchor="ctr"/>
                </a:tc>
                <a:tc>
                  <a:txBody>
                    <a:bodyPr/>
                    <a:lstStyle/>
                    <a:p>
                      <a:pPr algn="ctr"/>
                      <a:r>
                        <a:rPr lang="fr-FR" sz="900" dirty="0">
                          <a:latin typeface="Arial" panose="020B0604020202020204" pitchFamily="34" charset="0"/>
                          <a:cs typeface="Arial" panose="020B0604020202020204" pitchFamily="34" charset="0"/>
                        </a:rPr>
                        <a:t>84,6%</a:t>
                      </a:r>
                    </a:p>
                  </a:txBody>
                  <a:tcPr marL="36000" marR="36000" marT="0" marB="0" anchor="ctr"/>
                </a:tc>
                <a:tc>
                  <a:txBody>
                    <a:bodyPr/>
                    <a:lstStyle/>
                    <a:p>
                      <a:pPr algn="ctr"/>
                      <a:r>
                        <a:rPr lang="fr-FR" sz="900" dirty="0">
                          <a:latin typeface="Arial" panose="020B0604020202020204" pitchFamily="34" charset="0"/>
                          <a:cs typeface="Arial" panose="020B0604020202020204" pitchFamily="34" charset="0"/>
                        </a:rPr>
                        <a:t>61,6%</a:t>
                      </a:r>
                    </a:p>
                  </a:txBody>
                  <a:tcPr marL="36000" marR="36000" marT="0" marB="0" anchor="ctr"/>
                </a:tc>
                <a:tc>
                  <a:txBody>
                    <a:bodyPr/>
                    <a:lstStyle/>
                    <a:p>
                      <a:pPr algn="ctr"/>
                      <a:r>
                        <a:rPr lang="fr-FR" sz="900" dirty="0">
                          <a:latin typeface="Arial" panose="020B0604020202020204" pitchFamily="34" charset="0"/>
                          <a:cs typeface="Arial" panose="020B0604020202020204" pitchFamily="34" charset="0"/>
                        </a:rPr>
                        <a:t>44,7%</a:t>
                      </a:r>
                    </a:p>
                  </a:txBody>
                  <a:tcPr marL="36000" marR="36000" marT="0" marB="0" anchor="ctr"/>
                </a:tc>
                <a:tc>
                  <a:txBody>
                    <a:bodyPr/>
                    <a:lstStyle/>
                    <a:p>
                      <a:pPr algn="ctr"/>
                      <a:r>
                        <a:rPr lang="fr-FR" sz="900" dirty="0">
                          <a:latin typeface="Arial" panose="020B0604020202020204" pitchFamily="34" charset="0"/>
                          <a:cs typeface="Arial" panose="020B0604020202020204" pitchFamily="34" charset="0"/>
                        </a:rPr>
                        <a:t>30,7</a:t>
                      </a:r>
                    </a:p>
                  </a:txBody>
                  <a:tcPr marL="36000" marR="36000" marT="0" marB="0" anchor="ctr"/>
                </a:tc>
                <a:tc>
                  <a:txBody>
                    <a:bodyPr/>
                    <a:lstStyle/>
                    <a:p>
                      <a:pPr algn="ctr"/>
                      <a:r>
                        <a:rPr lang="fr-FR" sz="900" dirty="0" err="1">
                          <a:latin typeface="Arial" panose="020B0604020202020204" pitchFamily="34" charset="0"/>
                          <a:cs typeface="Arial" panose="020B0604020202020204" pitchFamily="34" charset="0"/>
                        </a:rPr>
                        <a:t>Ref</a:t>
                      </a:r>
                      <a:r>
                        <a:rPr lang="fr-FR" sz="900" dirty="0">
                          <a:latin typeface="Arial" panose="020B0604020202020204" pitchFamily="34" charset="0"/>
                          <a:cs typeface="Arial" panose="020B0604020202020204" pitchFamily="34" charset="0"/>
                        </a:rPr>
                        <a:t>.</a:t>
                      </a:r>
                    </a:p>
                  </a:txBody>
                  <a:tcPr marL="36000" marR="36000" marT="0" marB="0" anchor="ctr"/>
                </a:tc>
                <a:tc>
                  <a:txBody>
                    <a:bodyPr/>
                    <a:lstStyle/>
                    <a:p>
                      <a:pPr algn="ctr"/>
                      <a:endParaRPr lang="fr-FR" sz="900" dirty="0">
                        <a:latin typeface="Arial" panose="020B0604020202020204" pitchFamily="34" charset="0"/>
                        <a:cs typeface="Arial" panose="020B0604020202020204" pitchFamily="34" charset="0"/>
                      </a:endParaRPr>
                    </a:p>
                  </a:txBody>
                  <a:tcPr marL="36000" marR="36000" marT="0" marB="0" anchor="ctr"/>
                </a:tc>
                <a:extLst>
                  <a:ext uri="{0D108BD9-81ED-4DB2-BD59-A6C34878D82A}">
                    <a16:rowId xmlns:a16="http://schemas.microsoft.com/office/drawing/2014/main" val="1056133810"/>
                  </a:ext>
                </a:extLst>
              </a:tr>
              <a:tr h="220998">
                <a:tc>
                  <a:txBody>
                    <a:bodyPr/>
                    <a:lstStyle/>
                    <a:p>
                      <a:pPr algn="ctr"/>
                      <a:r>
                        <a:rPr lang="fr-FR" sz="900" b="1" dirty="0" err="1">
                          <a:latin typeface="Arial" panose="020B0604020202020204" pitchFamily="34" charset="0"/>
                          <a:cs typeface="Arial" panose="020B0604020202020204" pitchFamily="34" charset="0"/>
                        </a:rPr>
                        <a:t>Oxaliplatin</a:t>
                      </a:r>
                      <a:endParaRPr lang="fr-FR" sz="900" b="1" dirty="0">
                        <a:latin typeface="Arial" panose="020B0604020202020204" pitchFamily="34" charset="0"/>
                        <a:cs typeface="Arial" panose="020B0604020202020204" pitchFamily="34" charset="0"/>
                      </a:endParaRPr>
                    </a:p>
                  </a:txBody>
                  <a:tcPr marL="36000" marR="36000" marT="0" marB="0" anchor="ctr"/>
                </a:tc>
                <a:tc>
                  <a:txBody>
                    <a:bodyPr/>
                    <a:lstStyle/>
                    <a:p>
                      <a:pPr algn="ctr"/>
                      <a:r>
                        <a:rPr lang="fr-FR" sz="900" dirty="0">
                          <a:latin typeface="Arial" panose="020B0604020202020204" pitchFamily="34" charset="0"/>
                          <a:cs typeface="Arial" panose="020B0604020202020204" pitchFamily="34" charset="0"/>
                        </a:rPr>
                        <a:t>120</a:t>
                      </a:r>
                    </a:p>
                  </a:txBody>
                  <a:tcPr marL="36000" marR="36000" marT="0" marB="0" anchor="ctr"/>
                </a:tc>
                <a:tc>
                  <a:txBody>
                    <a:bodyPr/>
                    <a:lstStyle/>
                    <a:p>
                      <a:pPr algn="ctr"/>
                      <a:r>
                        <a:rPr lang="fr-FR" sz="900" dirty="0">
                          <a:latin typeface="Arial" panose="020B0604020202020204" pitchFamily="34" charset="0"/>
                          <a:cs typeface="Arial" panose="020B0604020202020204" pitchFamily="34" charset="0"/>
                        </a:rPr>
                        <a:t>85,8%</a:t>
                      </a:r>
                    </a:p>
                  </a:txBody>
                  <a:tcPr marL="36000" marR="36000" marT="0" marB="0" anchor="ctr"/>
                </a:tc>
                <a:tc>
                  <a:txBody>
                    <a:bodyPr/>
                    <a:lstStyle/>
                    <a:p>
                      <a:pPr algn="ctr"/>
                      <a:r>
                        <a:rPr lang="fr-FR" sz="900" dirty="0">
                          <a:latin typeface="Arial" panose="020B0604020202020204" pitchFamily="34" charset="0"/>
                          <a:cs typeface="Arial" panose="020B0604020202020204" pitchFamily="34" charset="0"/>
                        </a:rPr>
                        <a:t>63,9%</a:t>
                      </a:r>
                    </a:p>
                  </a:txBody>
                  <a:tcPr marL="36000" marR="36000" marT="0" marB="0" anchor="ctr"/>
                </a:tc>
                <a:tc>
                  <a:txBody>
                    <a:bodyPr/>
                    <a:lstStyle/>
                    <a:p>
                      <a:pPr algn="ctr"/>
                      <a:r>
                        <a:rPr lang="fr-FR" sz="900" dirty="0">
                          <a:latin typeface="Arial" panose="020B0604020202020204" pitchFamily="34" charset="0"/>
                          <a:cs typeface="Arial" panose="020B0604020202020204" pitchFamily="34" charset="0"/>
                        </a:rPr>
                        <a:t>53,5%</a:t>
                      </a:r>
                    </a:p>
                  </a:txBody>
                  <a:tcPr marL="36000" marR="36000" marT="0" marB="0" anchor="ctr"/>
                </a:tc>
                <a:tc>
                  <a:txBody>
                    <a:bodyPr/>
                    <a:lstStyle/>
                    <a:p>
                      <a:pPr algn="ctr"/>
                      <a:r>
                        <a:rPr lang="fr-FR" sz="900" dirty="0">
                          <a:latin typeface="Arial" panose="020B0604020202020204" pitchFamily="34" charset="0"/>
                          <a:cs typeface="Arial" panose="020B0604020202020204" pitchFamily="34" charset="0"/>
                        </a:rPr>
                        <a:t>46,6</a:t>
                      </a:r>
                    </a:p>
                  </a:txBody>
                  <a:tcPr marL="36000" marR="36000" marT="0" marB="0" anchor="ctr"/>
                </a:tc>
                <a:tc>
                  <a:txBody>
                    <a:bodyPr/>
                    <a:lstStyle/>
                    <a:p>
                      <a:pPr algn="ctr"/>
                      <a:r>
                        <a:rPr lang="fr-FR" sz="900" dirty="0">
                          <a:latin typeface="Arial" panose="020B0604020202020204" pitchFamily="34" charset="0"/>
                          <a:cs typeface="Arial" panose="020B0604020202020204" pitchFamily="34" charset="0"/>
                        </a:rPr>
                        <a:t>0,77</a:t>
                      </a:r>
                    </a:p>
                  </a:txBody>
                  <a:tcPr marL="36000" marR="36000" marT="0" marB="0" anchor="ctr"/>
                </a:tc>
                <a:tc>
                  <a:txBody>
                    <a:bodyPr/>
                    <a:lstStyle/>
                    <a:p>
                      <a:pPr algn="ctr"/>
                      <a:r>
                        <a:rPr lang="fr-FR" sz="900" dirty="0">
                          <a:latin typeface="Arial" panose="020B0604020202020204" pitchFamily="34" charset="0"/>
                          <a:cs typeface="Arial" panose="020B0604020202020204" pitchFamily="34" charset="0"/>
                        </a:rPr>
                        <a:t>0,53-1,13</a:t>
                      </a:r>
                    </a:p>
                  </a:txBody>
                  <a:tcPr marL="36000" marR="36000" marT="0" marB="0" anchor="ctr"/>
                </a:tc>
                <a:extLst>
                  <a:ext uri="{0D108BD9-81ED-4DB2-BD59-A6C34878D82A}">
                    <a16:rowId xmlns:a16="http://schemas.microsoft.com/office/drawing/2014/main" val="1169337066"/>
                  </a:ext>
                </a:extLst>
              </a:tr>
            </a:tbl>
          </a:graphicData>
        </a:graphic>
      </p:graphicFrame>
      <p:sp>
        <p:nvSpPr>
          <p:cNvPr id="13" name="Rectangle à coins arrondis 4">
            <a:extLst>
              <a:ext uri="{FF2B5EF4-FFF2-40B4-BE49-F238E27FC236}">
                <a16:creationId xmlns:a16="http://schemas.microsoft.com/office/drawing/2014/main" id="{85FC2E79-F790-4158-ACF9-528378135A02}"/>
              </a:ext>
            </a:extLst>
          </p:cNvPr>
          <p:cNvSpPr/>
          <p:nvPr/>
        </p:nvSpPr>
        <p:spPr>
          <a:xfrm>
            <a:off x="262470" y="1350844"/>
            <a:ext cx="4064056" cy="2441812"/>
          </a:xfrm>
          <a:prstGeom prst="roundRect">
            <a:avLst>
              <a:gd name="adj" fmla="val 3259"/>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graphicFrame>
        <p:nvGraphicFramePr>
          <p:cNvPr id="14" name="Chart 47">
            <a:extLst>
              <a:ext uri="{FF2B5EF4-FFF2-40B4-BE49-F238E27FC236}">
                <a16:creationId xmlns:a16="http://schemas.microsoft.com/office/drawing/2014/main" id="{DA7D734D-73B6-4BDC-BACA-25F9CF857CBB}"/>
              </a:ext>
            </a:extLst>
          </p:cNvPr>
          <p:cNvGraphicFramePr/>
          <p:nvPr/>
        </p:nvGraphicFramePr>
        <p:xfrm>
          <a:off x="245815" y="1438164"/>
          <a:ext cx="4116773" cy="2151546"/>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9" name="Tableau 22">
            <a:extLst>
              <a:ext uri="{FF2B5EF4-FFF2-40B4-BE49-F238E27FC236}">
                <a16:creationId xmlns:a16="http://schemas.microsoft.com/office/drawing/2014/main" id="{7E5C4D74-C09A-4756-84B3-3B8C23C8E673}"/>
              </a:ext>
            </a:extLst>
          </p:cNvPr>
          <p:cNvGraphicFramePr>
            <a:graphicFrameLocks noGrp="1"/>
          </p:cNvGraphicFramePr>
          <p:nvPr/>
        </p:nvGraphicFramePr>
        <p:xfrm>
          <a:off x="273712" y="3484578"/>
          <a:ext cx="4126358" cy="274569"/>
        </p:xfrm>
        <a:graphic>
          <a:graphicData uri="http://schemas.openxmlformats.org/drawingml/2006/table">
            <a:tbl>
              <a:tblPr>
                <a:tableStyleId>{5C22544A-7EE6-4342-B048-85BDC9FD1C3A}</a:tableStyleId>
              </a:tblPr>
              <a:tblGrid>
                <a:gridCol w="412639">
                  <a:extLst>
                    <a:ext uri="{9D8B030D-6E8A-4147-A177-3AD203B41FA5}">
                      <a16:colId xmlns:a16="http://schemas.microsoft.com/office/drawing/2014/main" val="4225521860"/>
                    </a:ext>
                  </a:extLst>
                </a:gridCol>
                <a:gridCol w="223352">
                  <a:extLst>
                    <a:ext uri="{9D8B030D-6E8A-4147-A177-3AD203B41FA5}">
                      <a16:colId xmlns:a16="http://schemas.microsoft.com/office/drawing/2014/main" val="2535973660"/>
                    </a:ext>
                  </a:extLst>
                </a:gridCol>
                <a:gridCol w="783770">
                  <a:extLst>
                    <a:ext uri="{9D8B030D-6E8A-4147-A177-3AD203B41FA5}">
                      <a16:colId xmlns:a16="http://schemas.microsoft.com/office/drawing/2014/main" val="1586410453"/>
                    </a:ext>
                  </a:extLst>
                </a:gridCol>
                <a:gridCol w="356354">
                  <a:extLst>
                    <a:ext uri="{9D8B030D-6E8A-4147-A177-3AD203B41FA5}">
                      <a16:colId xmlns:a16="http://schemas.microsoft.com/office/drawing/2014/main" val="2719468515"/>
                    </a:ext>
                  </a:extLst>
                </a:gridCol>
                <a:gridCol w="718272">
                  <a:extLst>
                    <a:ext uri="{9D8B030D-6E8A-4147-A177-3AD203B41FA5}">
                      <a16:colId xmlns:a16="http://schemas.microsoft.com/office/drawing/2014/main" val="212599950"/>
                    </a:ext>
                  </a:extLst>
                </a:gridCol>
                <a:gridCol w="449777">
                  <a:extLst>
                    <a:ext uri="{9D8B030D-6E8A-4147-A177-3AD203B41FA5}">
                      <a16:colId xmlns:a16="http://schemas.microsoft.com/office/drawing/2014/main" val="1928263361"/>
                    </a:ext>
                  </a:extLst>
                </a:gridCol>
                <a:gridCol w="591097">
                  <a:extLst>
                    <a:ext uri="{9D8B030D-6E8A-4147-A177-3AD203B41FA5}">
                      <a16:colId xmlns:a16="http://schemas.microsoft.com/office/drawing/2014/main" val="1427875987"/>
                    </a:ext>
                  </a:extLst>
                </a:gridCol>
                <a:gridCol w="591097">
                  <a:extLst>
                    <a:ext uri="{9D8B030D-6E8A-4147-A177-3AD203B41FA5}">
                      <a16:colId xmlns:a16="http://schemas.microsoft.com/office/drawing/2014/main" val="2175823714"/>
                    </a:ext>
                  </a:extLst>
                </a:gridCol>
              </a:tblGrid>
              <a:tr h="90199">
                <a:tc gridSpan="5">
                  <a:txBody>
                    <a:bodyPr/>
                    <a:lstStyle/>
                    <a:p>
                      <a:pPr marL="0" indent="0" algn="l">
                        <a:spcAft>
                          <a:spcPts val="0"/>
                        </a:spcAft>
                      </a:pPr>
                      <a:r>
                        <a:rPr lang="fr-FR" sz="600" b="1" spc="0" dirty="0">
                          <a:solidFill>
                            <a:schemeClr val="tx1">
                              <a:lumMod val="65000"/>
                              <a:lumOff val="35000"/>
                            </a:schemeClr>
                          </a:solidFill>
                          <a:effectLst/>
                          <a:latin typeface="Arial" panose="020B0604020202020204" pitchFamily="34" charset="0"/>
                          <a:ea typeface="Calibri" panose="020F0502020204030204" pitchFamily="34" charset="0"/>
                          <a:cs typeface="Arial" panose="020B0604020202020204" pitchFamily="34" charset="0"/>
                        </a:rPr>
                        <a:t>       At </a:t>
                      </a:r>
                      <a:r>
                        <a:rPr lang="fr-FR" sz="600" b="1" spc="0" dirty="0" err="1">
                          <a:solidFill>
                            <a:schemeClr val="tx1">
                              <a:lumMod val="65000"/>
                              <a:lumOff val="35000"/>
                            </a:schemeClr>
                          </a:solidFill>
                          <a:effectLst/>
                          <a:latin typeface="Arial" panose="020B0604020202020204" pitchFamily="34" charset="0"/>
                          <a:ea typeface="Calibri" panose="020F0502020204030204" pitchFamily="34" charset="0"/>
                          <a:cs typeface="Arial" panose="020B0604020202020204" pitchFamily="34" charset="0"/>
                        </a:rPr>
                        <a:t>risk</a:t>
                      </a:r>
                      <a:endParaRPr lang="fr-FR" sz="600" b="1" spc="0" dirty="0">
                        <a:solidFill>
                          <a:schemeClr val="tx1">
                            <a:lumMod val="65000"/>
                            <a:lumOff val="35000"/>
                          </a:schemeClr>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marL="0" indent="0" algn="ctr">
                        <a:spcAft>
                          <a:spcPts val="0"/>
                        </a:spcAft>
                      </a:pPr>
                      <a:endParaRPr lang="fr-FR" sz="1100" b="1" dirty="0">
                        <a:solidFill>
                          <a:schemeClr val="tx2"/>
                        </a:solidFill>
                        <a:effectLst/>
                        <a:latin typeface="+mn-lt"/>
                        <a:ea typeface="Calibri" panose="020F0502020204030204" pitchFamily="34" charset="0"/>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spcAft>
                          <a:spcPts val="0"/>
                        </a:spcAft>
                      </a:pPr>
                      <a:endParaRPr lang="fr-FR" sz="1100" b="1" dirty="0">
                        <a:solidFill>
                          <a:schemeClr val="tx2"/>
                        </a:solidFill>
                        <a:effectLst/>
                        <a:latin typeface="+mn-lt"/>
                        <a:ea typeface="Calibri" panose="020F0502020204030204" pitchFamily="34" charset="0"/>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spcAft>
                          <a:spcPts val="0"/>
                        </a:spcAft>
                      </a:pPr>
                      <a:endParaRPr lang="fr-FR" sz="1100" b="1" dirty="0">
                        <a:solidFill>
                          <a:schemeClr val="tx2"/>
                        </a:solidFill>
                        <a:effectLst/>
                        <a:latin typeface="+mn-lt"/>
                        <a:ea typeface="Calibri" panose="020F0502020204030204" pitchFamily="34" charset="0"/>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spcAft>
                          <a:spcPts val="0"/>
                        </a:spcAft>
                      </a:pPr>
                      <a:endParaRPr lang="fr-FR" sz="1100" b="1" dirty="0">
                        <a:solidFill>
                          <a:schemeClr val="tx2"/>
                        </a:solidFill>
                        <a:effectLst/>
                        <a:latin typeface="+mn-lt"/>
                        <a:ea typeface="Calibri" panose="020F0502020204030204" pitchFamily="34" charset="0"/>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endParaRPr lang="fr-FR" sz="600" b="1" dirty="0">
                        <a:solidFill>
                          <a:schemeClr val="tx2"/>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endParaRPr lang="fr-FR" sz="600" b="1" dirty="0">
                        <a:solidFill>
                          <a:schemeClr val="tx2"/>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endParaRPr lang="fr-FR" sz="600" b="1" dirty="0">
                        <a:solidFill>
                          <a:schemeClr val="tx2"/>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499947213"/>
                  </a:ext>
                </a:extLst>
              </a:tr>
              <a:tr h="90199">
                <a:tc>
                  <a:txBody>
                    <a:bodyPr/>
                    <a:lstStyle/>
                    <a:p>
                      <a:pPr marL="0" indent="0" algn="r">
                        <a:spcAft>
                          <a:spcPts val="0"/>
                        </a:spcAft>
                      </a:pPr>
                      <a:r>
                        <a:rPr lang="en-US" sz="600" b="1" spc="0" dirty="0">
                          <a:solidFill>
                            <a:schemeClr val="accent1"/>
                          </a:solidFill>
                          <a:effectLst/>
                          <a:latin typeface="Arial" panose="020B0604020202020204" pitchFamily="34" charset="0"/>
                          <a:cs typeface="Arial" panose="020B0604020202020204" pitchFamily="34" charset="0"/>
                        </a:rPr>
                        <a:t>MMC</a:t>
                      </a:r>
                      <a:endParaRPr lang="fr-FR" sz="600" b="1" spc="0" dirty="0">
                        <a:solidFill>
                          <a:schemeClr val="accent1"/>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indent="0" algn="ctr">
                        <a:spcAft>
                          <a:spcPts val="0"/>
                        </a:spcAft>
                      </a:pPr>
                      <a:r>
                        <a:rPr lang="fr-FR" sz="600" b="0" dirty="0">
                          <a:solidFill>
                            <a:schemeClr val="accent1"/>
                          </a:solidFill>
                          <a:effectLst/>
                          <a:latin typeface="Arial" panose="020B0604020202020204" pitchFamily="34" charset="0"/>
                          <a:ea typeface="Calibri" panose="020F0502020204030204" pitchFamily="34" charset="0"/>
                          <a:cs typeface="Arial" panose="020B0604020202020204" pitchFamily="34" charset="0"/>
                        </a:rPr>
                        <a:t>177</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en-US" sz="600" b="0" spc="50" dirty="0">
                          <a:solidFill>
                            <a:schemeClr val="accent1"/>
                          </a:solidFill>
                          <a:effectLst/>
                          <a:latin typeface="Arial" panose="020B0604020202020204" pitchFamily="34" charset="0"/>
                          <a:cs typeface="Arial" panose="020B0604020202020204" pitchFamily="34" charset="0"/>
                        </a:rPr>
                        <a:t>167</a:t>
                      </a:r>
                      <a:endParaRPr lang="fr-FR" sz="600" b="0" dirty="0">
                        <a:solidFill>
                          <a:schemeClr val="accent1"/>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600" b="0" dirty="0">
                          <a:solidFill>
                            <a:schemeClr val="accent1"/>
                          </a:solidFill>
                          <a:effectLst/>
                          <a:latin typeface="Arial" panose="020B0604020202020204" pitchFamily="34" charset="0"/>
                          <a:ea typeface="Calibri" panose="020F0502020204030204" pitchFamily="34" charset="0"/>
                          <a:cs typeface="Arial" panose="020B0604020202020204" pitchFamily="34" charset="0"/>
                        </a:rPr>
                        <a:t>133</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600" b="0" dirty="0">
                          <a:solidFill>
                            <a:schemeClr val="accent1"/>
                          </a:solidFill>
                          <a:effectLst/>
                          <a:latin typeface="Arial" panose="020B0604020202020204" pitchFamily="34" charset="0"/>
                          <a:ea typeface="Calibri" panose="020F0502020204030204" pitchFamily="34" charset="0"/>
                          <a:cs typeface="Arial" panose="020B0604020202020204" pitchFamily="34" charset="0"/>
                        </a:rPr>
                        <a:t>102</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600" b="0" dirty="0">
                          <a:solidFill>
                            <a:schemeClr val="accent1"/>
                          </a:solidFill>
                          <a:effectLst/>
                          <a:latin typeface="Arial" panose="020B0604020202020204" pitchFamily="34" charset="0"/>
                          <a:ea typeface="Calibri" panose="020F0502020204030204" pitchFamily="34" charset="0"/>
                          <a:cs typeface="Arial" panose="020B0604020202020204" pitchFamily="34" charset="0"/>
                        </a:rPr>
                        <a:t>77</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600" b="0" dirty="0">
                          <a:solidFill>
                            <a:schemeClr val="accent1"/>
                          </a:solidFill>
                          <a:effectLst/>
                          <a:latin typeface="Arial" panose="020B0604020202020204" pitchFamily="34" charset="0"/>
                          <a:ea typeface="Calibri" panose="020F0502020204030204" pitchFamily="34" charset="0"/>
                          <a:cs typeface="Arial" panose="020B0604020202020204" pitchFamily="34" charset="0"/>
                        </a:rPr>
                        <a:t>57</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600" b="0" dirty="0">
                          <a:solidFill>
                            <a:schemeClr val="accent1"/>
                          </a:solidFill>
                          <a:effectLst/>
                          <a:latin typeface="Arial" panose="020B0604020202020204" pitchFamily="34" charset="0"/>
                          <a:ea typeface="Calibri" panose="020F0502020204030204" pitchFamily="34" charset="0"/>
                          <a:cs typeface="Arial" panose="020B0604020202020204" pitchFamily="34" charset="0"/>
                        </a:rPr>
                        <a:t>24</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691856168"/>
                  </a:ext>
                </a:extLst>
              </a:tr>
              <a:tr h="91689">
                <a:tc>
                  <a:txBody>
                    <a:bodyPr/>
                    <a:lstStyle/>
                    <a:p>
                      <a:pPr marL="0" indent="0" algn="r">
                        <a:spcAft>
                          <a:spcPts val="0"/>
                        </a:spcAft>
                      </a:pPr>
                      <a:r>
                        <a:rPr lang="en-US" sz="600" b="1" spc="0" dirty="0">
                          <a:solidFill>
                            <a:srgbClr val="C00000"/>
                          </a:solidFill>
                          <a:effectLst/>
                          <a:latin typeface="Arial" panose="020B0604020202020204" pitchFamily="34" charset="0"/>
                          <a:cs typeface="Arial" panose="020B0604020202020204" pitchFamily="34" charset="0"/>
                        </a:rPr>
                        <a:t>Oxaliplatin</a:t>
                      </a:r>
                      <a:endParaRPr lang="fr-FR" sz="600" b="1" spc="0" dirty="0">
                        <a:solidFill>
                          <a:srgbClr val="C00000"/>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indent="0" algn="ctr">
                        <a:spcAft>
                          <a:spcPts val="0"/>
                        </a:spcAft>
                      </a:pPr>
                      <a:r>
                        <a:rPr lang="fr-FR" sz="600" b="0" dirty="0">
                          <a:solidFill>
                            <a:srgbClr val="C00000"/>
                          </a:solidFill>
                          <a:effectLst/>
                          <a:latin typeface="Arial" panose="020B0604020202020204" pitchFamily="34" charset="0"/>
                          <a:ea typeface="Calibri" panose="020F0502020204030204" pitchFamily="34" charset="0"/>
                          <a:cs typeface="Arial" panose="020B0604020202020204" pitchFamily="34" charset="0"/>
                        </a:rPr>
                        <a:t>120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en-US" sz="600" b="0" dirty="0">
                          <a:solidFill>
                            <a:srgbClr val="C00000"/>
                          </a:solidFill>
                          <a:effectLst/>
                          <a:latin typeface="Arial" panose="020B0604020202020204" pitchFamily="34" charset="0"/>
                          <a:cs typeface="Arial" panose="020B0604020202020204" pitchFamily="34" charset="0"/>
                        </a:rPr>
                        <a:t>112</a:t>
                      </a:r>
                      <a:endParaRPr lang="fr-FR" sz="600" b="0" dirty="0">
                        <a:solidFill>
                          <a:srgbClr val="C00000"/>
                        </a:solidFill>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600" b="0" dirty="0">
                          <a:solidFill>
                            <a:srgbClr val="C00000"/>
                          </a:solidFill>
                          <a:effectLst/>
                          <a:latin typeface="Arial" panose="020B0604020202020204" pitchFamily="34" charset="0"/>
                          <a:ea typeface="Calibri" panose="020F0502020204030204" pitchFamily="34" charset="0"/>
                          <a:cs typeface="Arial" panose="020B0604020202020204" pitchFamily="34" charset="0"/>
                        </a:rPr>
                        <a:t>98</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600" b="0" dirty="0">
                          <a:solidFill>
                            <a:srgbClr val="C00000"/>
                          </a:solidFill>
                          <a:effectLst/>
                          <a:latin typeface="Arial" panose="020B0604020202020204" pitchFamily="34" charset="0"/>
                          <a:ea typeface="Calibri" panose="020F0502020204030204" pitchFamily="34" charset="0"/>
                          <a:cs typeface="Arial" panose="020B0604020202020204" pitchFamily="34" charset="0"/>
                        </a:rPr>
                        <a:t>77</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600" b="0" dirty="0">
                          <a:solidFill>
                            <a:srgbClr val="C00000"/>
                          </a:solidFill>
                          <a:effectLst/>
                          <a:latin typeface="Arial" panose="020B0604020202020204" pitchFamily="34" charset="0"/>
                          <a:ea typeface="Calibri" panose="020F0502020204030204" pitchFamily="34" charset="0"/>
                          <a:cs typeface="Arial" panose="020B0604020202020204" pitchFamily="34" charset="0"/>
                        </a:rPr>
                        <a:t>57</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600" b="0" dirty="0">
                          <a:solidFill>
                            <a:srgbClr val="C00000"/>
                          </a:solidFill>
                          <a:effectLst/>
                          <a:latin typeface="Arial" panose="020B0604020202020204" pitchFamily="34" charset="0"/>
                          <a:ea typeface="Calibri" panose="020F0502020204030204" pitchFamily="34" charset="0"/>
                          <a:cs typeface="Arial" panose="020B0604020202020204" pitchFamily="34" charset="0"/>
                        </a:rPr>
                        <a:t>39</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600" b="0" dirty="0">
                          <a:solidFill>
                            <a:srgbClr val="C00000"/>
                          </a:solidFill>
                          <a:effectLst/>
                          <a:latin typeface="Arial" panose="020B0604020202020204" pitchFamily="34" charset="0"/>
                          <a:ea typeface="Calibri" panose="020F0502020204030204" pitchFamily="34" charset="0"/>
                          <a:cs typeface="Arial" panose="020B0604020202020204" pitchFamily="34" charset="0"/>
                        </a:rPr>
                        <a:t>15</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956963684"/>
                  </a:ext>
                </a:extLst>
              </a:tr>
            </a:tbl>
          </a:graphicData>
        </a:graphic>
      </p:graphicFrame>
      <p:grpSp>
        <p:nvGrpSpPr>
          <p:cNvPr id="22" name="Groupe 21">
            <a:extLst>
              <a:ext uri="{FF2B5EF4-FFF2-40B4-BE49-F238E27FC236}">
                <a16:creationId xmlns:a16="http://schemas.microsoft.com/office/drawing/2014/main" id="{5DBCA73B-B739-4759-B9F9-07074C90C26A}"/>
              </a:ext>
            </a:extLst>
          </p:cNvPr>
          <p:cNvGrpSpPr/>
          <p:nvPr/>
        </p:nvGrpSpPr>
        <p:grpSpPr>
          <a:xfrm>
            <a:off x="796565" y="1579234"/>
            <a:ext cx="3412503" cy="927104"/>
            <a:chOff x="1140643" y="287518"/>
            <a:chExt cx="5561815" cy="2121030"/>
          </a:xfrm>
        </p:grpSpPr>
        <p:sp>
          <p:nvSpPr>
            <p:cNvPr id="7" name="Forme libre : forme 6">
              <a:extLst>
                <a:ext uri="{FF2B5EF4-FFF2-40B4-BE49-F238E27FC236}">
                  <a16:creationId xmlns:a16="http://schemas.microsoft.com/office/drawing/2014/main" id="{350F2633-FDC0-4E34-889D-716EAD694160}"/>
                </a:ext>
              </a:extLst>
            </p:cNvPr>
            <p:cNvSpPr/>
            <p:nvPr/>
          </p:nvSpPr>
          <p:spPr>
            <a:xfrm>
              <a:off x="1150070" y="292231"/>
              <a:ext cx="5538248" cy="1701538"/>
            </a:xfrm>
            <a:custGeom>
              <a:avLst/>
              <a:gdLst>
                <a:gd name="connsiteX0" fmla="*/ 0 w 5538248"/>
                <a:gd name="connsiteY0" fmla="*/ 0 h 1701538"/>
                <a:gd name="connsiteX1" fmla="*/ 70701 w 5538248"/>
                <a:gd name="connsiteY1" fmla="*/ 0 h 1701538"/>
                <a:gd name="connsiteX2" fmla="*/ 70701 w 5538248"/>
                <a:gd name="connsiteY2" fmla="*/ 47134 h 1701538"/>
                <a:gd name="connsiteX3" fmla="*/ 263951 w 5538248"/>
                <a:gd name="connsiteY3" fmla="*/ 47134 h 1701538"/>
                <a:gd name="connsiteX4" fmla="*/ 263951 w 5538248"/>
                <a:gd name="connsiteY4" fmla="*/ 89555 h 1701538"/>
                <a:gd name="connsiteX5" fmla="*/ 461914 w 5538248"/>
                <a:gd name="connsiteY5" fmla="*/ 89555 h 1701538"/>
                <a:gd name="connsiteX6" fmla="*/ 461914 w 5538248"/>
                <a:gd name="connsiteY6" fmla="*/ 117835 h 1701538"/>
                <a:gd name="connsiteX7" fmla="*/ 589175 w 5538248"/>
                <a:gd name="connsiteY7" fmla="*/ 117835 h 1701538"/>
                <a:gd name="connsiteX8" fmla="*/ 589175 w 5538248"/>
                <a:gd name="connsiteY8" fmla="*/ 155542 h 1701538"/>
                <a:gd name="connsiteX9" fmla="*/ 777711 w 5538248"/>
                <a:gd name="connsiteY9" fmla="*/ 155542 h 1701538"/>
                <a:gd name="connsiteX10" fmla="*/ 777711 w 5538248"/>
                <a:gd name="connsiteY10" fmla="*/ 202676 h 1701538"/>
                <a:gd name="connsiteX11" fmla="*/ 871979 w 5538248"/>
                <a:gd name="connsiteY11" fmla="*/ 202676 h 1701538"/>
                <a:gd name="connsiteX12" fmla="*/ 871979 w 5538248"/>
                <a:gd name="connsiteY12" fmla="*/ 254524 h 1701538"/>
                <a:gd name="connsiteX13" fmla="*/ 985101 w 5538248"/>
                <a:gd name="connsiteY13" fmla="*/ 254524 h 1701538"/>
                <a:gd name="connsiteX14" fmla="*/ 985101 w 5538248"/>
                <a:gd name="connsiteY14" fmla="*/ 301658 h 1701538"/>
                <a:gd name="connsiteX15" fmla="*/ 1102936 w 5538248"/>
                <a:gd name="connsiteY15" fmla="*/ 301658 h 1701538"/>
                <a:gd name="connsiteX16" fmla="*/ 1102936 w 5538248"/>
                <a:gd name="connsiteY16" fmla="*/ 325225 h 1701538"/>
                <a:gd name="connsiteX17" fmla="*/ 1296186 w 5538248"/>
                <a:gd name="connsiteY17" fmla="*/ 325225 h 1701538"/>
                <a:gd name="connsiteX18" fmla="*/ 1296186 w 5538248"/>
                <a:gd name="connsiteY18" fmla="*/ 344078 h 1701538"/>
                <a:gd name="connsiteX19" fmla="*/ 1432874 w 5538248"/>
                <a:gd name="connsiteY19" fmla="*/ 344078 h 1701538"/>
                <a:gd name="connsiteX20" fmla="*/ 1432874 w 5538248"/>
                <a:gd name="connsiteY20" fmla="*/ 381785 h 1701538"/>
                <a:gd name="connsiteX21" fmla="*/ 1498862 w 5538248"/>
                <a:gd name="connsiteY21" fmla="*/ 381785 h 1701538"/>
                <a:gd name="connsiteX22" fmla="*/ 1498862 w 5538248"/>
                <a:gd name="connsiteY22" fmla="*/ 414779 h 1701538"/>
                <a:gd name="connsiteX23" fmla="*/ 1569563 w 5538248"/>
                <a:gd name="connsiteY23" fmla="*/ 414779 h 1701538"/>
                <a:gd name="connsiteX24" fmla="*/ 1607270 w 5538248"/>
                <a:gd name="connsiteY24" fmla="*/ 494907 h 1701538"/>
                <a:gd name="connsiteX25" fmla="*/ 1668544 w 5538248"/>
                <a:gd name="connsiteY25" fmla="*/ 494907 h 1701538"/>
                <a:gd name="connsiteX26" fmla="*/ 1668544 w 5538248"/>
                <a:gd name="connsiteY26" fmla="*/ 527901 h 1701538"/>
                <a:gd name="connsiteX27" fmla="*/ 1748672 w 5538248"/>
                <a:gd name="connsiteY27" fmla="*/ 527901 h 1701538"/>
                <a:gd name="connsiteX28" fmla="*/ 1946635 w 5538248"/>
                <a:gd name="connsiteY28" fmla="*/ 744717 h 1701538"/>
                <a:gd name="connsiteX29" fmla="*/ 2130458 w 5538248"/>
                <a:gd name="connsiteY29" fmla="*/ 744717 h 1701538"/>
                <a:gd name="connsiteX30" fmla="*/ 2163452 w 5538248"/>
                <a:gd name="connsiteY30" fmla="*/ 801278 h 1701538"/>
                <a:gd name="connsiteX31" fmla="*/ 2224726 w 5538248"/>
                <a:gd name="connsiteY31" fmla="*/ 801278 h 1701538"/>
                <a:gd name="connsiteX32" fmla="*/ 2224726 w 5538248"/>
                <a:gd name="connsiteY32" fmla="*/ 848412 h 1701538"/>
                <a:gd name="connsiteX33" fmla="*/ 2304854 w 5538248"/>
                <a:gd name="connsiteY33" fmla="*/ 848412 h 1701538"/>
                <a:gd name="connsiteX34" fmla="*/ 2304854 w 5538248"/>
                <a:gd name="connsiteY34" fmla="*/ 876693 h 1701538"/>
                <a:gd name="connsiteX35" fmla="*/ 2502817 w 5538248"/>
                <a:gd name="connsiteY35" fmla="*/ 876693 h 1701538"/>
                <a:gd name="connsiteX36" fmla="*/ 2502817 w 5538248"/>
                <a:gd name="connsiteY36" fmla="*/ 904973 h 1701538"/>
                <a:gd name="connsiteX37" fmla="*/ 2615938 w 5538248"/>
                <a:gd name="connsiteY37" fmla="*/ 904973 h 1701538"/>
                <a:gd name="connsiteX38" fmla="*/ 2615938 w 5538248"/>
                <a:gd name="connsiteY38" fmla="*/ 937967 h 1701538"/>
                <a:gd name="connsiteX39" fmla="*/ 2677212 w 5538248"/>
                <a:gd name="connsiteY39" fmla="*/ 937967 h 1701538"/>
                <a:gd name="connsiteX40" fmla="*/ 2705493 w 5538248"/>
                <a:gd name="connsiteY40" fmla="*/ 1032235 h 1701538"/>
                <a:gd name="connsiteX41" fmla="*/ 2879889 w 5538248"/>
                <a:gd name="connsiteY41" fmla="*/ 1032235 h 1701538"/>
                <a:gd name="connsiteX42" fmla="*/ 2879889 w 5538248"/>
                <a:gd name="connsiteY42" fmla="*/ 1060515 h 1701538"/>
                <a:gd name="connsiteX43" fmla="*/ 3044858 w 5538248"/>
                <a:gd name="connsiteY43" fmla="*/ 1060515 h 1701538"/>
                <a:gd name="connsiteX44" fmla="*/ 3044858 w 5538248"/>
                <a:gd name="connsiteY44" fmla="*/ 1102936 h 1701538"/>
                <a:gd name="connsiteX45" fmla="*/ 3256961 w 5538248"/>
                <a:gd name="connsiteY45" fmla="*/ 1102936 h 1701538"/>
                <a:gd name="connsiteX46" fmla="*/ 3256961 w 5538248"/>
                <a:gd name="connsiteY46" fmla="*/ 1131216 h 1701538"/>
                <a:gd name="connsiteX47" fmla="*/ 3313522 w 5538248"/>
                <a:gd name="connsiteY47" fmla="*/ 1131216 h 1701538"/>
                <a:gd name="connsiteX48" fmla="*/ 3313522 w 5538248"/>
                <a:gd name="connsiteY48" fmla="*/ 1192491 h 1701538"/>
                <a:gd name="connsiteX49" fmla="*/ 3351229 w 5538248"/>
                <a:gd name="connsiteY49" fmla="*/ 1192491 h 1701538"/>
                <a:gd name="connsiteX50" fmla="*/ 3351229 w 5538248"/>
                <a:gd name="connsiteY50" fmla="*/ 1249051 h 1701538"/>
                <a:gd name="connsiteX51" fmla="*/ 3492631 w 5538248"/>
                <a:gd name="connsiteY51" fmla="*/ 1249051 h 1701538"/>
                <a:gd name="connsiteX52" fmla="*/ 3530338 w 5538248"/>
                <a:gd name="connsiteY52" fmla="*/ 1319753 h 1701538"/>
                <a:gd name="connsiteX53" fmla="*/ 4209068 w 5538248"/>
                <a:gd name="connsiteY53" fmla="*/ 1319753 h 1701538"/>
                <a:gd name="connsiteX54" fmla="*/ 4209068 w 5538248"/>
                <a:gd name="connsiteY54" fmla="*/ 1362173 h 1701538"/>
                <a:gd name="connsiteX55" fmla="*/ 4534293 w 5538248"/>
                <a:gd name="connsiteY55" fmla="*/ 1362173 h 1701538"/>
                <a:gd name="connsiteX56" fmla="*/ 4562573 w 5538248"/>
                <a:gd name="connsiteY56" fmla="*/ 1465868 h 1701538"/>
                <a:gd name="connsiteX57" fmla="*/ 4604994 w 5538248"/>
                <a:gd name="connsiteY57" fmla="*/ 1465868 h 1701538"/>
                <a:gd name="connsiteX58" fmla="*/ 4604994 w 5538248"/>
                <a:gd name="connsiteY58" fmla="*/ 1517715 h 1701538"/>
                <a:gd name="connsiteX59" fmla="*/ 4675695 w 5538248"/>
                <a:gd name="connsiteY59" fmla="*/ 1517715 h 1701538"/>
                <a:gd name="connsiteX60" fmla="*/ 4675695 w 5538248"/>
                <a:gd name="connsiteY60" fmla="*/ 1621410 h 1701538"/>
                <a:gd name="connsiteX61" fmla="*/ 5316718 w 5538248"/>
                <a:gd name="connsiteY61" fmla="*/ 1621410 h 1701538"/>
                <a:gd name="connsiteX62" fmla="*/ 5316718 w 5538248"/>
                <a:gd name="connsiteY62" fmla="*/ 1701538 h 1701538"/>
                <a:gd name="connsiteX63" fmla="*/ 5538248 w 5538248"/>
                <a:gd name="connsiteY63" fmla="*/ 1701538 h 1701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538248" h="1701538">
                  <a:moveTo>
                    <a:pt x="0" y="0"/>
                  </a:moveTo>
                  <a:lnTo>
                    <a:pt x="70701" y="0"/>
                  </a:lnTo>
                  <a:lnTo>
                    <a:pt x="70701" y="47134"/>
                  </a:lnTo>
                  <a:lnTo>
                    <a:pt x="263951" y="47134"/>
                  </a:lnTo>
                  <a:lnTo>
                    <a:pt x="263951" y="89555"/>
                  </a:lnTo>
                  <a:lnTo>
                    <a:pt x="461914" y="89555"/>
                  </a:lnTo>
                  <a:lnTo>
                    <a:pt x="461914" y="117835"/>
                  </a:lnTo>
                  <a:lnTo>
                    <a:pt x="589175" y="117835"/>
                  </a:lnTo>
                  <a:lnTo>
                    <a:pt x="589175" y="155542"/>
                  </a:lnTo>
                  <a:lnTo>
                    <a:pt x="777711" y="155542"/>
                  </a:lnTo>
                  <a:lnTo>
                    <a:pt x="777711" y="202676"/>
                  </a:lnTo>
                  <a:lnTo>
                    <a:pt x="871979" y="202676"/>
                  </a:lnTo>
                  <a:lnTo>
                    <a:pt x="871979" y="254524"/>
                  </a:lnTo>
                  <a:lnTo>
                    <a:pt x="985101" y="254524"/>
                  </a:lnTo>
                  <a:lnTo>
                    <a:pt x="985101" y="301658"/>
                  </a:lnTo>
                  <a:lnTo>
                    <a:pt x="1102936" y="301658"/>
                  </a:lnTo>
                  <a:lnTo>
                    <a:pt x="1102936" y="325225"/>
                  </a:lnTo>
                  <a:lnTo>
                    <a:pt x="1296186" y="325225"/>
                  </a:lnTo>
                  <a:lnTo>
                    <a:pt x="1296186" y="344078"/>
                  </a:lnTo>
                  <a:lnTo>
                    <a:pt x="1432874" y="344078"/>
                  </a:lnTo>
                  <a:lnTo>
                    <a:pt x="1432874" y="381785"/>
                  </a:lnTo>
                  <a:lnTo>
                    <a:pt x="1498862" y="381785"/>
                  </a:lnTo>
                  <a:lnTo>
                    <a:pt x="1498862" y="414779"/>
                  </a:lnTo>
                  <a:lnTo>
                    <a:pt x="1569563" y="414779"/>
                  </a:lnTo>
                  <a:lnTo>
                    <a:pt x="1607270" y="494907"/>
                  </a:lnTo>
                  <a:lnTo>
                    <a:pt x="1668544" y="494907"/>
                  </a:lnTo>
                  <a:lnTo>
                    <a:pt x="1668544" y="527901"/>
                  </a:lnTo>
                  <a:lnTo>
                    <a:pt x="1748672" y="527901"/>
                  </a:lnTo>
                  <a:lnTo>
                    <a:pt x="1946635" y="744717"/>
                  </a:lnTo>
                  <a:lnTo>
                    <a:pt x="2130458" y="744717"/>
                  </a:lnTo>
                  <a:lnTo>
                    <a:pt x="2163452" y="801278"/>
                  </a:lnTo>
                  <a:lnTo>
                    <a:pt x="2224726" y="801278"/>
                  </a:lnTo>
                  <a:lnTo>
                    <a:pt x="2224726" y="848412"/>
                  </a:lnTo>
                  <a:lnTo>
                    <a:pt x="2304854" y="848412"/>
                  </a:lnTo>
                  <a:lnTo>
                    <a:pt x="2304854" y="876693"/>
                  </a:lnTo>
                  <a:lnTo>
                    <a:pt x="2502817" y="876693"/>
                  </a:lnTo>
                  <a:lnTo>
                    <a:pt x="2502817" y="904973"/>
                  </a:lnTo>
                  <a:lnTo>
                    <a:pt x="2615938" y="904973"/>
                  </a:lnTo>
                  <a:lnTo>
                    <a:pt x="2615938" y="937967"/>
                  </a:lnTo>
                  <a:lnTo>
                    <a:pt x="2677212" y="937967"/>
                  </a:lnTo>
                  <a:lnTo>
                    <a:pt x="2705493" y="1032235"/>
                  </a:lnTo>
                  <a:lnTo>
                    <a:pt x="2879889" y="1032235"/>
                  </a:lnTo>
                  <a:lnTo>
                    <a:pt x="2879889" y="1060515"/>
                  </a:lnTo>
                  <a:lnTo>
                    <a:pt x="3044858" y="1060515"/>
                  </a:lnTo>
                  <a:lnTo>
                    <a:pt x="3044858" y="1102936"/>
                  </a:lnTo>
                  <a:lnTo>
                    <a:pt x="3256961" y="1102936"/>
                  </a:lnTo>
                  <a:lnTo>
                    <a:pt x="3256961" y="1131216"/>
                  </a:lnTo>
                  <a:lnTo>
                    <a:pt x="3313522" y="1131216"/>
                  </a:lnTo>
                  <a:lnTo>
                    <a:pt x="3313522" y="1192491"/>
                  </a:lnTo>
                  <a:lnTo>
                    <a:pt x="3351229" y="1192491"/>
                  </a:lnTo>
                  <a:lnTo>
                    <a:pt x="3351229" y="1249051"/>
                  </a:lnTo>
                  <a:lnTo>
                    <a:pt x="3492631" y="1249051"/>
                  </a:lnTo>
                  <a:lnTo>
                    <a:pt x="3530338" y="1319753"/>
                  </a:lnTo>
                  <a:lnTo>
                    <a:pt x="4209068" y="1319753"/>
                  </a:lnTo>
                  <a:lnTo>
                    <a:pt x="4209068" y="1362173"/>
                  </a:lnTo>
                  <a:lnTo>
                    <a:pt x="4534293" y="1362173"/>
                  </a:lnTo>
                  <a:lnTo>
                    <a:pt x="4562573" y="1465868"/>
                  </a:lnTo>
                  <a:lnTo>
                    <a:pt x="4604994" y="1465868"/>
                  </a:lnTo>
                  <a:lnTo>
                    <a:pt x="4604994" y="1517715"/>
                  </a:lnTo>
                  <a:lnTo>
                    <a:pt x="4675695" y="1517715"/>
                  </a:lnTo>
                  <a:lnTo>
                    <a:pt x="4675695" y="1621410"/>
                  </a:lnTo>
                  <a:lnTo>
                    <a:pt x="5316718" y="1621410"/>
                  </a:lnTo>
                  <a:lnTo>
                    <a:pt x="5316718" y="1701538"/>
                  </a:lnTo>
                  <a:lnTo>
                    <a:pt x="5538248" y="1701538"/>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Forme libre : forme 7">
              <a:extLst>
                <a:ext uri="{FF2B5EF4-FFF2-40B4-BE49-F238E27FC236}">
                  <a16:creationId xmlns:a16="http://schemas.microsoft.com/office/drawing/2014/main" id="{02A5DC31-8566-469C-B656-2B00FCC57F83}"/>
                </a:ext>
              </a:extLst>
            </p:cNvPr>
            <p:cNvSpPr/>
            <p:nvPr/>
          </p:nvSpPr>
          <p:spPr>
            <a:xfrm>
              <a:off x="1140643" y="287518"/>
              <a:ext cx="5561815" cy="2121030"/>
            </a:xfrm>
            <a:custGeom>
              <a:avLst/>
              <a:gdLst>
                <a:gd name="connsiteX0" fmla="*/ 0 w 5561815"/>
                <a:gd name="connsiteY0" fmla="*/ 0 h 2121030"/>
                <a:gd name="connsiteX1" fmla="*/ 42420 w 5561815"/>
                <a:gd name="connsiteY1" fmla="*/ 42420 h 2121030"/>
                <a:gd name="connsiteX2" fmla="*/ 278091 w 5561815"/>
                <a:gd name="connsiteY2" fmla="*/ 42420 h 2121030"/>
                <a:gd name="connsiteX3" fmla="*/ 278091 w 5561815"/>
                <a:gd name="connsiteY3" fmla="*/ 80127 h 2121030"/>
                <a:gd name="connsiteX4" fmla="*/ 518475 w 5561815"/>
                <a:gd name="connsiteY4" fmla="*/ 80127 h 2121030"/>
                <a:gd name="connsiteX5" fmla="*/ 518475 w 5561815"/>
                <a:gd name="connsiteY5" fmla="*/ 98981 h 2121030"/>
                <a:gd name="connsiteX6" fmla="*/ 754145 w 5561815"/>
                <a:gd name="connsiteY6" fmla="*/ 98981 h 2121030"/>
                <a:gd name="connsiteX7" fmla="*/ 754145 w 5561815"/>
                <a:gd name="connsiteY7" fmla="*/ 150828 h 2121030"/>
                <a:gd name="connsiteX8" fmla="*/ 820132 w 5561815"/>
                <a:gd name="connsiteY8" fmla="*/ 150828 h 2121030"/>
                <a:gd name="connsiteX9" fmla="*/ 820132 w 5561815"/>
                <a:gd name="connsiteY9" fmla="*/ 188536 h 2121030"/>
                <a:gd name="connsiteX10" fmla="*/ 923827 w 5561815"/>
                <a:gd name="connsiteY10" fmla="*/ 188536 h 2121030"/>
                <a:gd name="connsiteX11" fmla="*/ 970961 w 5561815"/>
                <a:gd name="connsiteY11" fmla="*/ 249810 h 2121030"/>
                <a:gd name="connsiteX12" fmla="*/ 1079369 w 5561815"/>
                <a:gd name="connsiteY12" fmla="*/ 292230 h 2121030"/>
                <a:gd name="connsiteX13" fmla="*/ 1168924 w 5561815"/>
                <a:gd name="connsiteY13" fmla="*/ 339364 h 2121030"/>
                <a:gd name="connsiteX14" fmla="*/ 1244338 w 5561815"/>
                <a:gd name="connsiteY14" fmla="*/ 367645 h 2121030"/>
                <a:gd name="connsiteX15" fmla="*/ 1310326 w 5561815"/>
                <a:gd name="connsiteY15" fmla="*/ 386498 h 2121030"/>
                <a:gd name="connsiteX16" fmla="*/ 1404594 w 5561815"/>
                <a:gd name="connsiteY16" fmla="*/ 386498 h 2121030"/>
                <a:gd name="connsiteX17" fmla="*/ 1404594 w 5561815"/>
                <a:gd name="connsiteY17" fmla="*/ 386498 h 2121030"/>
                <a:gd name="connsiteX18" fmla="*/ 1432875 w 5561815"/>
                <a:gd name="connsiteY18" fmla="*/ 414779 h 2121030"/>
                <a:gd name="connsiteX19" fmla="*/ 1527143 w 5561815"/>
                <a:gd name="connsiteY19" fmla="*/ 443059 h 2121030"/>
                <a:gd name="connsiteX20" fmla="*/ 1588417 w 5561815"/>
                <a:gd name="connsiteY20" fmla="*/ 476053 h 2121030"/>
                <a:gd name="connsiteX21" fmla="*/ 1626124 w 5561815"/>
                <a:gd name="connsiteY21" fmla="*/ 527901 h 2121030"/>
                <a:gd name="connsiteX22" fmla="*/ 1692112 w 5561815"/>
                <a:gd name="connsiteY22" fmla="*/ 570321 h 2121030"/>
                <a:gd name="connsiteX23" fmla="*/ 1809947 w 5561815"/>
                <a:gd name="connsiteY23" fmla="*/ 570321 h 2121030"/>
                <a:gd name="connsiteX24" fmla="*/ 1937209 w 5561815"/>
                <a:gd name="connsiteY24" fmla="*/ 702296 h 2121030"/>
                <a:gd name="connsiteX25" fmla="*/ 2078611 w 5561815"/>
                <a:gd name="connsiteY25" fmla="*/ 702296 h 2121030"/>
                <a:gd name="connsiteX26" fmla="*/ 2102178 w 5561815"/>
                <a:gd name="connsiteY26" fmla="*/ 740004 h 2121030"/>
                <a:gd name="connsiteX27" fmla="*/ 2201159 w 5561815"/>
                <a:gd name="connsiteY27" fmla="*/ 740004 h 2121030"/>
                <a:gd name="connsiteX28" fmla="*/ 2234153 w 5561815"/>
                <a:gd name="connsiteY28" fmla="*/ 768284 h 2121030"/>
                <a:gd name="connsiteX29" fmla="*/ 2314281 w 5561815"/>
                <a:gd name="connsiteY29" fmla="*/ 768284 h 2121030"/>
                <a:gd name="connsiteX30" fmla="*/ 2474536 w 5561815"/>
                <a:gd name="connsiteY30" fmla="*/ 853125 h 2121030"/>
                <a:gd name="connsiteX31" fmla="*/ 2592371 w 5561815"/>
                <a:gd name="connsiteY31" fmla="*/ 853125 h 2121030"/>
                <a:gd name="connsiteX32" fmla="*/ 2592371 w 5561815"/>
                <a:gd name="connsiteY32" fmla="*/ 890833 h 2121030"/>
                <a:gd name="connsiteX33" fmla="*/ 2672499 w 5561815"/>
                <a:gd name="connsiteY33" fmla="*/ 890833 h 2121030"/>
                <a:gd name="connsiteX34" fmla="*/ 2672499 w 5561815"/>
                <a:gd name="connsiteY34" fmla="*/ 937967 h 2121030"/>
                <a:gd name="connsiteX35" fmla="*/ 2738487 w 5561815"/>
                <a:gd name="connsiteY35" fmla="*/ 937967 h 2121030"/>
                <a:gd name="connsiteX36" fmla="*/ 2861035 w 5561815"/>
                <a:gd name="connsiteY36" fmla="*/ 1098222 h 2121030"/>
                <a:gd name="connsiteX37" fmla="*/ 2908169 w 5561815"/>
                <a:gd name="connsiteY37" fmla="*/ 1098222 h 2121030"/>
                <a:gd name="connsiteX38" fmla="*/ 2908169 w 5561815"/>
                <a:gd name="connsiteY38" fmla="*/ 1145356 h 2121030"/>
                <a:gd name="connsiteX39" fmla="*/ 2969444 w 5561815"/>
                <a:gd name="connsiteY39" fmla="*/ 1145356 h 2121030"/>
                <a:gd name="connsiteX40" fmla="*/ 2969444 w 5561815"/>
                <a:gd name="connsiteY40" fmla="*/ 1192490 h 2121030"/>
                <a:gd name="connsiteX41" fmla="*/ 3030718 w 5561815"/>
                <a:gd name="connsiteY41" fmla="*/ 1192490 h 2121030"/>
                <a:gd name="connsiteX42" fmla="*/ 3030718 w 5561815"/>
                <a:gd name="connsiteY42" fmla="*/ 1225484 h 2121030"/>
                <a:gd name="connsiteX43" fmla="*/ 3186260 w 5561815"/>
                <a:gd name="connsiteY43" fmla="*/ 1225484 h 2121030"/>
                <a:gd name="connsiteX44" fmla="*/ 3209827 w 5561815"/>
                <a:gd name="connsiteY44" fmla="*/ 1267905 h 2121030"/>
                <a:gd name="connsiteX45" fmla="*/ 3308809 w 5561815"/>
                <a:gd name="connsiteY45" fmla="*/ 1267905 h 2121030"/>
                <a:gd name="connsiteX46" fmla="*/ 3308809 w 5561815"/>
                <a:gd name="connsiteY46" fmla="*/ 1305612 h 2121030"/>
                <a:gd name="connsiteX47" fmla="*/ 3355943 w 5561815"/>
                <a:gd name="connsiteY47" fmla="*/ 1305612 h 2121030"/>
                <a:gd name="connsiteX48" fmla="*/ 3355943 w 5561815"/>
                <a:gd name="connsiteY48" fmla="*/ 1333892 h 2121030"/>
                <a:gd name="connsiteX49" fmla="*/ 3431357 w 5561815"/>
                <a:gd name="connsiteY49" fmla="*/ 1333892 h 2121030"/>
                <a:gd name="connsiteX50" fmla="*/ 3431357 w 5561815"/>
                <a:gd name="connsiteY50" fmla="*/ 1352746 h 2121030"/>
                <a:gd name="connsiteX51" fmla="*/ 3506771 w 5561815"/>
                <a:gd name="connsiteY51" fmla="*/ 1352746 h 2121030"/>
                <a:gd name="connsiteX52" fmla="*/ 3615180 w 5561815"/>
                <a:gd name="connsiteY52" fmla="*/ 1437587 h 2121030"/>
                <a:gd name="connsiteX53" fmla="*/ 3695308 w 5561815"/>
                <a:gd name="connsiteY53" fmla="*/ 1437587 h 2121030"/>
                <a:gd name="connsiteX54" fmla="*/ 3695308 w 5561815"/>
                <a:gd name="connsiteY54" fmla="*/ 1470581 h 2121030"/>
                <a:gd name="connsiteX55" fmla="*/ 3794289 w 5561815"/>
                <a:gd name="connsiteY55" fmla="*/ 1470581 h 2121030"/>
                <a:gd name="connsiteX56" fmla="*/ 3794289 w 5561815"/>
                <a:gd name="connsiteY56" fmla="*/ 1522428 h 2121030"/>
                <a:gd name="connsiteX57" fmla="*/ 3978112 w 5561815"/>
                <a:gd name="connsiteY57" fmla="*/ 1522428 h 2121030"/>
                <a:gd name="connsiteX58" fmla="*/ 3978112 w 5561815"/>
                <a:gd name="connsiteY58" fmla="*/ 1555422 h 2121030"/>
                <a:gd name="connsiteX59" fmla="*/ 4091233 w 5561815"/>
                <a:gd name="connsiteY59" fmla="*/ 1555422 h 2121030"/>
                <a:gd name="connsiteX60" fmla="*/ 4091233 w 5561815"/>
                <a:gd name="connsiteY60" fmla="*/ 1578989 h 2121030"/>
                <a:gd name="connsiteX61" fmla="*/ 4402318 w 5561815"/>
                <a:gd name="connsiteY61" fmla="*/ 1578989 h 2121030"/>
                <a:gd name="connsiteX62" fmla="*/ 4402318 w 5561815"/>
                <a:gd name="connsiteY62" fmla="*/ 1649690 h 2121030"/>
                <a:gd name="connsiteX63" fmla="*/ 4468305 w 5561815"/>
                <a:gd name="connsiteY63" fmla="*/ 1649690 h 2121030"/>
                <a:gd name="connsiteX64" fmla="*/ 4590854 w 5561815"/>
                <a:gd name="connsiteY64" fmla="*/ 1772239 h 2121030"/>
                <a:gd name="connsiteX65" fmla="*/ 4675695 w 5561815"/>
                <a:gd name="connsiteY65" fmla="*/ 1772239 h 2121030"/>
                <a:gd name="connsiteX66" fmla="*/ 4675695 w 5561815"/>
                <a:gd name="connsiteY66" fmla="*/ 1805233 h 2121030"/>
                <a:gd name="connsiteX67" fmla="*/ 4746396 w 5561815"/>
                <a:gd name="connsiteY67" fmla="*/ 1805233 h 2121030"/>
                <a:gd name="connsiteX68" fmla="*/ 4746396 w 5561815"/>
                <a:gd name="connsiteY68" fmla="*/ 1833513 h 2121030"/>
                <a:gd name="connsiteX69" fmla="*/ 4807670 w 5561815"/>
                <a:gd name="connsiteY69" fmla="*/ 1833513 h 2121030"/>
                <a:gd name="connsiteX70" fmla="*/ 4807670 w 5561815"/>
                <a:gd name="connsiteY70" fmla="*/ 1871220 h 2121030"/>
                <a:gd name="connsiteX71" fmla="*/ 4996206 w 5561815"/>
                <a:gd name="connsiteY71" fmla="*/ 1871220 h 2121030"/>
                <a:gd name="connsiteX72" fmla="*/ 4996206 w 5561815"/>
                <a:gd name="connsiteY72" fmla="*/ 1908927 h 2121030"/>
                <a:gd name="connsiteX73" fmla="*/ 5057481 w 5561815"/>
                <a:gd name="connsiteY73" fmla="*/ 1908927 h 2121030"/>
                <a:gd name="connsiteX74" fmla="*/ 5057481 w 5561815"/>
                <a:gd name="connsiteY74" fmla="*/ 1951348 h 2121030"/>
                <a:gd name="connsiteX75" fmla="*/ 5123468 w 5561815"/>
                <a:gd name="connsiteY75" fmla="*/ 1951348 h 2121030"/>
                <a:gd name="connsiteX76" fmla="*/ 5123468 w 5561815"/>
                <a:gd name="connsiteY76" fmla="*/ 1989055 h 2121030"/>
                <a:gd name="connsiteX77" fmla="*/ 5344998 w 5561815"/>
                <a:gd name="connsiteY77" fmla="*/ 1989055 h 2121030"/>
                <a:gd name="connsiteX78" fmla="*/ 5344998 w 5561815"/>
                <a:gd name="connsiteY78" fmla="*/ 2026762 h 2121030"/>
                <a:gd name="connsiteX79" fmla="*/ 5462833 w 5561815"/>
                <a:gd name="connsiteY79" fmla="*/ 2026762 h 2121030"/>
                <a:gd name="connsiteX80" fmla="*/ 5462833 w 5561815"/>
                <a:gd name="connsiteY80" fmla="*/ 2069183 h 2121030"/>
                <a:gd name="connsiteX81" fmla="*/ 5561815 w 5561815"/>
                <a:gd name="connsiteY81" fmla="*/ 2069183 h 2121030"/>
                <a:gd name="connsiteX82" fmla="*/ 5561815 w 5561815"/>
                <a:gd name="connsiteY82" fmla="*/ 2121030 h 2121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5561815" h="2121030">
                  <a:moveTo>
                    <a:pt x="0" y="0"/>
                  </a:moveTo>
                  <a:lnTo>
                    <a:pt x="42420" y="42420"/>
                  </a:lnTo>
                  <a:lnTo>
                    <a:pt x="278091" y="42420"/>
                  </a:lnTo>
                  <a:lnTo>
                    <a:pt x="278091" y="80127"/>
                  </a:lnTo>
                  <a:lnTo>
                    <a:pt x="518475" y="80127"/>
                  </a:lnTo>
                  <a:lnTo>
                    <a:pt x="518475" y="98981"/>
                  </a:lnTo>
                  <a:lnTo>
                    <a:pt x="754145" y="98981"/>
                  </a:lnTo>
                  <a:lnTo>
                    <a:pt x="754145" y="150828"/>
                  </a:lnTo>
                  <a:lnTo>
                    <a:pt x="820132" y="150828"/>
                  </a:lnTo>
                  <a:lnTo>
                    <a:pt x="820132" y="188536"/>
                  </a:lnTo>
                  <a:lnTo>
                    <a:pt x="923827" y="188536"/>
                  </a:lnTo>
                  <a:lnTo>
                    <a:pt x="970961" y="249810"/>
                  </a:lnTo>
                  <a:lnTo>
                    <a:pt x="1079369" y="292230"/>
                  </a:lnTo>
                  <a:lnTo>
                    <a:pt x="1168924" y="339364"/>
                  </a:lnTo>
                  <a:lnTo>
                    <a:pt x="1244338" y="367645"/>
                  </a:lnTo>
                  <a:lnTo>
                    <a:pt x="1310326" y="386498"/>
                  </a:lnTo>
                  <a:lnTo>
                    <a:pt x="1404594" y="386498"/>
                  </a:lnTo>
                  <a:lnTo>
                    <a:pt x="1404594" y="386498"/>
                  </a:lnTo>
                  <a:lnTo>
                    <a:pt x="1432875" y="414779"/>
                  </a:lnTo>
                  <a:lnTo>
                    <a:pt x="1527143" y="443059"/>
                  </a:lnTo>
                  <a:lnTo>
                    <a:pt x="1588417" y="476053"/>
                  </a:lnTo>
                  <a:lnTo>
                    <a:pt x="1626124" y="527901"/>
                  </a:lnTo>
                  <a:lnTo>
                    <a:pt x="1692112" y="570321"/>
                  </a:lnTo>
                  <a:lnTo>
                    <a:pt x="1809947" y="570321"/>
                  </a:lnTo>
                  <a:lnTo>
                    <a:pt x="1937209" y="702296"/>
                  </a:lnTo>
                  <a:lnTo>
                    <a:pt x="2078611" y="702296"/>
                  </a:lnTo>
                  <a:lnTo>
                    <a:pt x="2102178" y="740004"/>
                  </a:lnTo>
                  <a:lnTo>
                    <a:pt x="2201159" y="740004"/>
                  </a:lnTo>
                  <a:lnTo>
                    <a:pt x="2234153" y="768284"/>
                  </a:lnTo>
                  <a:lnTo>
                    <a:pt x="2314281" y="768284"/>
                  </a:lnTo>
                  <a:lnTo>
                    <a:pt x="2474536" y="853125"/>
                  </a:lnTo>
                  <a:lnTo>
                    <a:pt x="2592371" y="853125"/>
                  </a:lnTo>
                  <a:lnTo>
                    <a:pt x="2592371" y="890833"/>
                  </a:lnTo>
                  <a:lnTo>
                    <a:pt x="2672499" y="890833"/>
                  </a:lnTo>
                  <a:lnTo>
                    <a:pt x="2672499" y="937967"/>
                  </a:lnTo>
                  <a:lnTo>
                    <a:pt x="2738487" y="937967"/>
                  </a:lnTo>
                  <a:lnTo>
                    <a:pt x="2861035" y="1098222"/>
                  </a:lnTo>
                  <a:lnTo>
                    <a:pt x="2908169" y="1098222"/>
                  </a:lnTo>
                  <a:lnTo>
                    <a:pt x="2908169" y="1145356"/>
                  </a:lnTo>
                  <a:lnTo>
                    <a:pt x="2969444" y="1145356"/>
                  </a:lnTo>
                  <a:lnTo>
                    <a:pt x="2969444" y="1192490"/>
                  </a:lnTo>
                  <a:lnTo>
                    <a:pt x="3030718" y="1192490"/>
                  </a:lnTo>
                  <a:lnTo>
                    <a:pt x="3030718" y="1225484"/>
                  </a:lnTo>
                  <a:lnTo>
                    <a:pt x="3186260" y="1225484"/>
                  </a:lnTo>
                  <a:lnTo>
                    <a:pt x="3209827" y="1267905"/>
                  </a:lnTo>
                  <a:lnTo>
                    <a:pt x="3308809" y="1267905"/>
                  </a:lnTo>
                  <a:lnTo>
                    <a:pt x="3308809" y="1305612"/>
                  </a:lnTo>
                  <a:lnTo>
                    <a:pt x="3355943" y="1305612"/>
                  </a:lnTo>
                  <a:lnTo>
                    <a:pt x="3355943" y="1333892"/>
                  </a:lnTo>
                  <a:lnTo>
                    <a:pt x="3431357" y="1333892"/>
                  </a:lnTo>
                  <a:lnTo>
                    <a:pt x="3431357" y="1352746"/>
                  </a:lnTo>
                  <a:lnTo>
                    <a:pt x="3506771" y="1352746"/>
                  </a:lnTo>
                  <a:lnTo>
                    <a:pt x="3615180" y="1437587"/>
                  </a:lnTo>
                  <a:lnTo>
                    <a:pt x="3695308" y="1437587"/>
                  </a:lnTo>
                  <a:lnTo>
                    <a:pt x="3695308" y="1470581"/>
                  </a:lnTo>
                  <a:lnTo>
                    <a:pt x="3794289" y="1470581"/>
                  </a:lnTo>
                  <a:lnTo>
                    <a:pt x="3794289" y="1522428"/>
                  </a:lnTo>
                  <a:lnTo>
                    <a:pt x="3978112" y="1522428"/>
                  </a:lnTo>
                  <a:lnTo>
                    <a:pt x="3978112" y="1555422"/>
                  </a:lnTo>
                  <a:lnTo>
                    <a:pt x="4091233" y="1555422"/>
                  </a:lnTo>
                  <a:lnTo>
                    <a:pt x="4091233" y="1578989"/>
                  </a:lnTo>
                  <a:lnTo>
                    <a:pt x="4402318" y="1578989"/>
                  </a:lnTo>
                  <a:lnTo>
                    <a:pt x="4402318" y="1649690"/>
                  </a:lnTo>
                  <a:lnTo>
                    <a:pt x="4468305" y="1649690"/>
                  </a:lnTo>
                  <a:lnTo>
                    <a:pt x="4590854" y="1772239"/>
                  </a:lnTo>
                  <a:lnTo>
                    <a:pt x="4675695" y="1772239"/>
                  </a:lnTo>
                  <a:lnTo>
                    <a:pt x="4675695" y="1805233"/>
                  </a:lnTo>
                  <a:lnTo>
                    <a:pt x="4746396" y="1805233"/>
                  </a:lnTo>
                  <a:lnTo>
                    <a:pt x="4746396" y="1833513"/>
                  </a:lnTo>
                  <a:lnTo>
                    <a:pt x="4807670" y="1833513"/>
                  </a:lnTo>
                  <a:lnTo>
                    <a:pt x="4807670" y="1871220"/>
                  </a:lnTo>
                  <a:lnTo>
                    <a:pt x="4996206" y="1871220"/>
                  </a:lnTo>
                  <a:lnTo>
                    <a:pt x="4996206" y="1908927"/>
                  </a:lnTo>
                  <a:lnTo>
                    <a:pt x="5057481" y="1908927"/>
                  </a:lnTo>
                  <a:lnTo>
                    <a:pt x="5057481" y="1951348"/>
                  </a:lnTo>
                  <a:lnTo>
                    <a:pt x="5123468" y="1951348"/>
                  </a:lnTo>
                  <a:lnTo>
                    <a:pt x="5123468" y="1989055"/>
                  </a:lnTo>
                  <a:lnTo>
                    <a:pt x="5344998" y="1989055"/>
                  </a:lnTo>
                  <a:lnTo>
                    <a:pt x="5344998" y="2026762"/>
                  </a:lnTo>
                  <a:lnTo>
                    <a:pt x="5462833" y="2026762"/>
                  </a:lnTo>
                  <a:lnTo>
                    <a:pt x="5462833" y="2069183"/>
                  </a:lnTo>
                  <a:lnTo>
                    <a:pt x="5561815" y="2069183"/>
                  </a:lnTo>
                  <a:lnTo>
                    <a:pt x="5561815" y="2121030"/>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5" name="Titre 1"/>
          <p:cNvSpPr>
            <a:spLocks noGrp="1"/>
          </p:cNvSpPr>
          <p:nvPr>
            <p:ph type="title"/>
          </p:nvPr>
        </p:nvSpPr>
        <p:spPr>
          <a:xfrm>
            <a:off x="190500" y="0"/>
            <a:ext cx="7124700" cy="596560"/>
          </a:xfrm>
        </p:spPr>
        <p:txBody>
          <a:bodyPr>
            <a:noAutofit/>
          </a:bodyPr>
          <a:lstStyle/>
          <a:p>
            <a:r>
              <a:rPr lang="fr-FR" dirty="0"/>
              <a:t>CCRm et </a:t>
            </a:r>
            <a:r>
              <a:rPr lang="fr-FR" dirty="0" err="1"/>
              <a:t>cytoréduction</a:t>
            </a:r>
            <a:r>
              <a:rPr lang="fr-FR" dirty="0"/>
              <a:t> de la carcinose : </a:t>
            </a:r>
            <a:br>
              <a:rPr lang="fr-FR" dirty="0"/>
            </a:br>
            <a:r>
              <a:rPr lang="fr-FR" b="1" dirty="0"/>
              <a:t>Oxaliplatine vs </a:t>
            </a:r>
            <a:r>
              <a:rPr lang="fr-FR" b="1" dirty="0" err="1"/>
              <a:t>mitomycine</a:t>
            </a:r>
            <a:r>
              <a:rPr lang="fr-FR" b="1" dirty="0"/>
              <a:t> pour la CHIP</a:t>
            </a:r>
          </a:p>
        </p:txBody>
      </p:sp>
    </p:spTree>
    <p:extLst>
      <p:ext uri="{BB962C8B-B14F-4D97-AF65-F5344CB8AC3E}">
        <p14:creationId xmlns:p14="http://schemas.microsoft.com/office/powerpoint/2010/main" val="27525687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a:xfrm>
            <a:off x="232515" y="1247952"/>
            <a:ext cx="5379508" cy="1773666"/>
          </a:xfrm>
        </p:spPr>
        <p:txBody>
          <a:bodyPr anchor="ctr">
            <a:normAutofit/>
          </a:bodyPr>
          <a:lstStyle/>
          <a:p>
            <a:pPr algn="ctr"/>
            <a:r>
              <a:rPr lang="fr-FR" sz="4000" dirty="0"/>
              <a:t>Cancer du colon localisé</a:t>
            </a:r>
            <a:br>
              <a:rPr lang="fr-FR" sz="4000" dirty="0"/>
            </a:br>
            <a:r>
              <a:rPr lang="fr-FR" sz="3200" b="0" dirty="0">
                <a:solidFill>
                  <a:srgbClr val="002060"/>
                </a:solidFill>
              </a:rPr>
              <a:t>Biomarqueurs</a:t>
            </a:r>
            <a:endParaRPr lang="fr-FR" sz="4000" b="0" dirty="0">
              <a:solidFill>
                <a:srgbClr val="002060"/>
              </a:solidFill>
            </a:endParaRPr>
          </a:p>
        </p:txBody>
      </p:sp>
      <p:sp>
        <p:nvSpPr>
          <p:cNvPr id="3" name="Rectangle : coins arrondis 2">
            <a:extLst>
              <a:ext uri="{FF2B5EF4-FFF2-40B4-BE49-F238E27FC236}">
                <a16:creationId xmlns:a16="http://schemas.microsoft.com/office/drawing/2014/main" id="{23E7BE03-C1C1-C549-9E99-BED75E9A4FAF}"/>
              </a:ext>
            </a:extLst>
          </p:cNvPr>
          <p:cNvSpPr/>
          <p:nvPr/>
        </p:nvSpPr>
        <p:spPr>
          <a:xfrm>
            <a:off x="232515" y="1247952"/>
            <a:ext cx="5379508" cy="1773666"/>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val="956379964"/>
      </p:ext>
    </p:extLst>
  </p:cSld>
  <p:clrMapOvr>
    <a:masterClrMapping/>
  </p:clrMapOvr>
  <p:transition spd="slow">
    <p:wipe/>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p:cNvSpPr>
            <a:spLocks noGrp="1"/>
          </p:cNvSpPr>
          <p:nvPr>
            <p:ph type="body" idx="1"/>
          </p:nvPr>
        </p:nvSpPr>
        <p:spPr>
          <a:xfrm>
            <a:off x="439062" y="2055418"/>
            <a:ext cx="5771034" cy="1799460"/>
          </a:xfrm>
        </p:spPr>
        <p:txBody>
          <a:bodyPr/>
          <a:lstStyle/>
          <a:p>
            <a:r>
              <a:rPr lang="fr-FR" dirty="0"/>
              <a:t>Short-course </a:t>
            </a:r>
            <a:r>
              <a:rPr lang="fr-FR" dirty="0" err="1"/>
              <a:t>radiotherapy</a:t>
            </a:r>
            <a:r>
              <a:rPr lang="fr-FR" dirty="0"/>
              <a:t> </a:t>
            </a:r>
            <a:r>
              <a:rPr lang="fr-FR" dirty="0" err="1"/>
              <a:t>followed</a:t>
            </a:r>
            <a:r>
              <a:rPr lang="fr-FR" dirty="0"/>
              <a:t> by </a:t>
            </a:r>
            <a:r>
              <a:rPr lang="fr-FR" dirty="0" err="1"/>
              <a:t>chemotherapy</a:t>
            </a:r>
            <a:r>
              <a:rPr lang="fr-FR" dirty="0"/>
              <a:t> </a:t>
            </a:r>
            <a:r>
              <a:rPr lang="fr-FR" dirty="0" err="1"/>
              <a:t>before</a:t>
            </a:r>
            <a:r>
              <a:rPr lang="fr-FR" dirty="0"/>
              <a:t> TME in </a:t>
            </a:r>
            <a:r>
              <a:rPr lang="fr-FR" dirty="0" err="1"/>
              <a:t>locally</a:t>
            </a:r>
            <a:r>
              <a:rPr lang="fr-FR" dirty="0"/>
              <a:t> </a:t>
            </a:r>
            <a:r>
              <a:rPr lang="fr-FR" dirty="0" err="1"/>
              <a:t>advanced</a:t>
            </a:r>
            <a:r>
              <a:rPr lang="fr-FR" dirty="0"/>
              <a:t> rectal cancer: The </a:t>
            </a:r>
            <a:r>
              <a:rPr lang="fr-FR" dirty="0" err="1"/>
              <a:t>randomized</a:t>
            </a:r>
            <a:r>
              <a:rPr lang="fr-FR" dirty="0"/>
              <a:t> RAPIDO trial. </a:t>
            </a:r>
          </a:p>
          <a:p>
            <a:endParaRPr lang="fr-FR" sz="1050" dirty="0"/>
          </a:p>
          <a:p>
            <a:r>
              <a:rPr lang="fr-FR" sz="1600" i="1" dirty="0" err="1"/>
              <a:t>Geke</a:t>
            </a:r>
            <a:r>
              <a:rPr lang="fr-FR" sz="1600" i="1" dirty="0"/>
              <a:t> </a:t>
            </a:r>
            <a:r>
              <a:rPr lang="fr-FR" sz="1600" i="1" dirty="0" err="1"/>
              <a:t>Hospers</a:t>
            </a:r>
            <a:r>
              <a:rPr lang="fr-FR" sz="1600" i="1" dirty="0"/>
              <a:t> et </a:t>
            </a:r>
            <a:r>
              <a:rPr lang="fr-FR" sz="1600" b="0" i="1" dirty="0"/>
              <a:t>al., ASCO2020, Abs 4006</a:t>
            </a:r>
          </a:p>
        </p:txBody>
      </p:sp>
      <p:sp>
        <p:nvSpPr>
          <p:cNvPr id="5" name="Titre 3"/>
          <p:cNvSpPr>
            <a:spLocks noGrp="1"/>
          </p:cNvSpPr>
          <p:nvPr>
            <p:ph type="title"/>
          </p:nvPr>
        </p:nvSpPr>
        <p:spPr>
          <a:xfrm>
            <a:off x="439062" y="881422"/>
            <a:ext cx="7886700" cy="1031756"/>
          </a:xfrm>
        </p:spPr>
        <p:txBody>
          <a:bodyPr>
            <a:noAutofit/>
          </a:bodyPr>
          <a:lstStyle/>
          <a:p>
            <a:r>
              <a:rPr lang="fr-FR" sz="2800" b="1" dirty="0"/>
              <a:t>Cancer du rectum et </a:t>
            </a:r>
            <a:r>
              <a:rPr lang="fr-FR" sz="2800" dirty="0"/>
              <a:t>séquence périopératoire</a:t>
            </a:r>
            <a:endParaRPr lang="fr-FR" sz="2800" b="1" dirty="0"/>
          </a:p>
        </p:txBody>
      </p:sp>
    </p:spTree>
    <p:extLst>
      <p:ext uri="{BB962C8B-B14F-4D97-AF65-F5344CB8AC3E}">
        <p14:creationId xmlns:p14="http://schemas.microsoft.com/office/powerpoint/2010/main" val="942104052"/>
      </p:ext>
    </p:extLst>
  </p:cSld>
  <p:clrMapOvr>
    <a:masterClrMapping/>
  </p:clrMapOvr>
  <p:transition spd="slow">
    <p:wipe/>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11"/>
          <p:cNvSpPr>
            <a:spLocks noGrp="1"/>
          </p:cNvSpPr>
          <p:nvPr>
            <p:ph type="title"/>
          </p:nvPr>
        </p:nvSpPr>
        <p:spPr/>
        <p:txBody>
          <a:bodyPr>
            <a:noAutofit/>
          </a:bodyPr>
          <a:lstStyle/>
          <a:p>
            <a:r>
              <a:rPr lang="fr-FR" dirty="0"/>
              <a:t>CCR localisé</a:t>
            </a:r>
            <a:br>
              <a:rPr lang="fr-FR" dirty="0"/>
            </a:br>
            <a:r>
              <a:rPr lang="fr-FR" b="1" dirty="0"/>
              <a:t>Impact pronostique des dépôts tumoraux</a:t>
            </a:r>
          </a:p>
        </p:txBody>
      </p:sp>
      <p:sp>
        <p:nvSpPr>
          <p:cNvPr id="3" name="Espace réservé du contenu 2"/>
          <p:cNvSpPr>
            <a:spLocks noGrp="1"/>
          </p:cNvSpPr>
          <p:nvPr>
            <p:ph sz="half" idx="1"/>
          </p:nvPr>
        </p:nvSpPr>
        <p:spPr/>
        <p:txBody>
          <a:bodyPr/>
          <a:lstStyle/>
          <a:p>
            <a:r>
              <a:rPr lang="fr-FR" dirty="0"/>
              <a:t>Contexte</a:t>
            </a:r>
          </a:p>
          <a:p>
            <a:pPr lvl="1"/>
            <a:r>
              <a:rPr lang="fr-FR" dirty="0"/>
              <a:t>Les dépôts tumoraux correspondent à des nodules tumoraux, à distance du </a:t>
            </a:r>
            <a:r>
              <a:rPr lang="fr-FR" dirty="0">
                <a:solidFill>
                  <a:schemeClr val="accent2"/>
                </a:solidFill>
              </a:rPr>
              <a:t>front d’invasion tumoral, sans argument histologique en faveur d’une structure ganglionnaire résiduelle</a:t>
            </a:r>
            <a:r>
              <a:rPr lang="fr-FR" dirty="0"/>
              <a:t>.</a:t>
            </a:r>
          </a:p>
          <a:p>
            <a:pPr lvl="1"/>
            <a:r>
              <a:rPr lang="fr-FR" dirty="0"/>
              <a:t>En l’absence de ganglions lymphatiques métastatiques, ils sont classés N1c. En présence de ganglions lymphatiques métastatiques, les dépôts tumoraux sont signalés mais ne sont pas additionnés aux ganglions métastatiques. </a:t>
            </a:r>
          </a:p>
          <a:p>
            <a:r>
              <a:rPr lang="fr-FR" dirty="0"/>
              <a:t>Travail réalisé</a:t>
            </a:r>
          </a:p>
          <a:p>
            <a:pPr lvl="1"/>
            <a:r>
              <a:rPr lang="fr-FR" dirty="0"/>
              <a:t>N = 75.051 CCR stades I à III</a:t>
            </a:r>
          </a:p>
          <a:p>
            <a:pPr lvl="2"/>
            <a:r>
              <a:rPr lang="fr-FR" dirty="0">
                <a:solidFill>
                  <a:schemeClr val="accent2"/>
                </a:solidFill>
              </a:rPr>
              <a:t>6,0% avaient des dépôts tumoraux.</a:t>
            </a:r>
          </a:p>
          <a:p>
            <a:pPr lvl="2"/>
            <a:r>
              <a:rPr lang="fr-FR" dirty="0">
                <a:solidFill>
                  <a:schemeClr val="accent2"/>
                </a:solidFill>
              </a:rPr>
              <a:t>facteur pronostic indépendant </a:t>
            </a:r>
            <a:r>
              <a:rPr lang="fr-FR" dirty="0"/>
              <a:t>de la survie cancer spécifique</a:t>
            </a:r>
          </a:p>
          <a:p>
            <a:pPr lvl="3"/>
            <a:r>
              <a:rPr lang="fr-FR" dirty="0"/>
              <a:t>HR=1,35 IC95% 1,26-1,45, p&lt;0,001</a:t>
            </a:r>
          </a:p>
          <a:p>
            <a:pPr lvl="3"/>
            <a:r>
              <a:rPr lang="fr-FR" dirty="0"/>
              <a:t>Résultats concordants avec  d’autres études (Iris D </a:t>
            </a:r>
            <a:r>
              <a:rPr lang="fr-FR" dirty="0" err="1"/>
              <a:t>Nagtegaal</a:t>
            </a:r>
            <a:r>
              <a:rPr lang="fr-FR" dirty="0"/>
              <a:t> et al., J Clin </a:t>
            </a:r>
            <a:r>
              <a:rPr lang="fr-FR" dirty="0" err="1"/>
              <a:t>Oncol</a:t>
            </a:r>
            <a:r>
              <a:rPr lang="fr-FR" dirty="0"/>
              <a:t>. 2017 </a:t>
            </a:r>
            <a:r>
              <a:rPr lang="fr-FR" dirty="0" err="1"/>
              <a:t>Apr</a:t>
            </a:r>
            <a:r>
              <a:rPr lang="fr-FR" dirty="0"/>
              <a:t> 1;35(10):1119-1127).</a:t>
            </a:r>
          </a:p>
        </p:txBody>
      </p:sp>
      <p:sp>
        <p:nvSpPr>
          <p:cNvPr id="5" name="ZoneTexte 4">
            <a:extLst>
              <a:ext uri="{FF2B5EF4-FFF2-40B4-BE49-F238E27FC236}">
                <a16:creationId xmlns:a16="http://schemas.microsoft.com/office/drawing/2014/main" id="{80E06A7C-2755-2F45-A13E-EE6737529827}"/>
              </a:ext>
            </a:extLst>
          </p:cNvPr>
          <p:cNvSpPr txBox="1"/>
          <p:nvPr/>
        </p:nvSpPr>
        <p:spPr>
          <a:xfrm>
            <a:off x="0" y="4937090"/>
            <a:ext cx="2441694" cy="230832"/>
          </a:xfrm>
          <a:prstGeom prst="rect">
            <a:avLst/>
          </a:prstGeom>
          <a:noFill/>
        </p:spPr>
        <p:txBody>
          <a:bodyPr wrap="none" rtlCol="0">
            <a:spAutoFit/>
          </a:bodyPr>
          <a:lstStyle/>
          <a:p>
            <a:pPr lvl="0"/>
            <a:r>
              <a:rPr lang="fr-FR" sz="900" i="1" dirty="0">
                <a:solidFill>
                  <a:prstClr val="black">
                    <a:lumMod val="50000"/>
                    <a:lumOff val="50000"/>
                  </a:prstClr>
                </a:solidFill>
                <a:latin typeface="Arial" panose="020B0604020202020204" pitchFamily="34" charset="0"/>
              </a:rPr>
              <a:t>Oliver </a:t>
            </a:r>
            <a:r>
              <a:rPr lang="fr-FR" sz="900" i="1" dirty="0" err="1">
                <a:solidFill>
                  <a:prstClr val="black">
                    <a:lumMod val="50000"/>
                    <a:lumOff val="50000"/>
                  </a:prstClr>
                </a:solidFill>
                <a:latin typeface="Arial" panose="020B0604020202020204" pitchFamily="34" charset="0"/>
              </a:rPr>
              <a:t>Peacock</a:t>
            </a:r>
            <a:r>
              <a:rPr lang="fr-FR" sz="900" i="1" dirty="0">
                <a:solidFill>
                  <a:prstClr val="black">
                    <a:lumMod val="50000"/>
                    <a:lumOff val="50000"/>
                  </a:prstClr>
                </a:solidFill>
                <a:latin typeface="Arial" panose="020B0604020202020204" pitchFamily="34" charset="0"/>
              </a:rPr>
              <a:t> et </a:t>
            </a:r>
            <a:r>
              <a:rPr kumimoji="0" lang="fr-FR" sz="900" b="0" i="1" u="none" strike="noStrike" kern="1200" cap="none" spc="0" normalizeH="0" baseline="0" dirty="0">
                <a:ln>
                  <a:noFill/>
                </a:ln>
                <a:solidFill>
                  <a:prstClr val="black">
                    <a:lumMod val="50000"/>
                    <a:lumOff val="50000"/>
                  </a:prstClr>
                </a:solidFill>
                <a:effectLst/>
                <a:uLnTx/>
                <a:uFillTx/>
                <a:latin typeface="Arial" panose="020B0604020202020204" pitchFamily="34" charset="0"/>
                <a:ea typeface="+mn-ea"/>
                <a:cs typeface="+mn-cs"/>
              </a:rPr>
              <a:t>al., ASCO2020, </a:t>
            </a:r>
            <a:r>
              <a:rPr lang="fr-FR" sz="900" i="1" dirty="0">
                <a:solidFill>
                  <a:prstClr val="black">
                    <a:lumMod val="50000"/>
                    <a:lumOff val="50000"/>
                  </a:prstClr>
                </a:solidFill>
                <a:latin typeface="Arial" panose="020B0604020202020204" pitchFamily="34" charset="0"/>
              </a:rPr>
              <a:t>Abs 4012</a:t>
            </a:r>
            <a:endParaRPr kumimoji="0" lang="fr-FR" sz="900" b="0" i="1" u="none" strike="noStrike" kern="1200" cap="none" spc="0" normalizeH="0" baseline="0" dirty="0">
              <a:ln>
                <a:noFill/>
              </a:ln>
              <a:solidFill>
                <a:prstClr val="black">
                  <a:lumMod val="50000"/>
                  <a:lumOff val="50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8839774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sz="half" idx="1"/>
          </p:nvPr>
        </p:nvSpPr>
        <p:spPr/>
        <p:txBody>
          <a:bodyPr/>
          <a:lstStyle/>
          <a:p>
            <a:r>
              <a:rPr lang="fr-FR" sz="1800" dirty="0"/>
              <a:t> Proposition d’une </a:t>
            </a:r>
            <a:r>
              <a:rPr lang="fr-FR" sz="1800" u="sng" dirty="0"/>
              <a:t>nouvelle classification TNM</a:t>
            </a:r>
          </a:p>
          <a:p>
            <a:pPr lvl="1"/>
            <a:r>
              <a:rPr lang="fr-FR" sz="1400" dirty="0"/>
              <a:t>Suppression du N1C</a:t>
            </a:r>
          </a:p>
          <a:p>
            <a:pPr lvl="1"/>
            <a:r>
              <a:rPr lang="fr-FR" sz="1400" dirty="0"/>
              <a:t>Création d’un stade N3 (et d’un stade IIID)</a:t>
            </a:r>
          </a:p>
        </p:txBody>
      </p:sp>
      <p:sp>
        <p:nvSpPr>
          <p:cNvPr id="7" name="ZoneTexte 6">
            <a:extLst>
              <a:ext uri="{FF2B5EF4-FFF2-40B4-BE49-F238E27FC236}">
                <a16:creationId xmlns:a16="http://schemas.microsoft.com/office/drawing/2014/main" id="{DCC6595E-6059-4332-811E-E9ED8650AB87}"/>
              </a:ext>
            </a:extLst>
          </p:cNvPr>
          <p:cNvSpPr txBox="1"/>
          <p:nvPr/>
        </p:nvSpPr>
        <p:spPr>
          <a:xfrm>
            <a:off x="706893" y="4130722"/>
            <a:ext cx="7802407" cy="669128"/>
          </a:xfrm>
          <a:prstGeom prst="roundRect">
            <a:avLst>
              <a:gd name="adj" fmla="val 11450"/>
            </a:avLst>
          </a:prstGeom>
          <a:ln>
            <a:solidFill>
              <a:srgbClr val="EC8014"/>
            </a:solidFill>
          </a:ln>
        </p:spPr>
        <p:style>
          <a:lnRef idx="2">
            <a:schemeClr val="accent1"/>
          </a:lnRef>
          <a:fillRef idx="1">
            <a:schemeClr val="lt1"/>
          </a:fillRef>
          <a:effectRef idx="0">
            <a:schemeClr val="accent1"/>
          </a:effectRef>
          <a:fontRef idx="minor">
            <a:schemeClr val="dk1"/>
          </a:fontRef>
        </p:style>
        <p:txBody>
          <a:bodyPr wrap="square" lIns="36000" tIns="36000" rIns="36000" bIns="3600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les dépôts tumoraux sont un facteur pronostic indépendant du stade N et devraient être pris en compte </a:t>
            </a:r>
            <a:b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b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dans les décisions de chimiothérapie adjuvante des cancers coliques stades III (bas versus haut risque) </a:t>
            </a:r>
            <a:b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b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et donc peut être modifier la durée de la chimiothérapie adjuvante.</a:t>
            </a:r>
          </a:p>
        </p:txBody>
      </p:sp>
      <p:grpSp>
        <p:nvGrpSpPr>
          <p:cNvPr id="9" name="Groupe 8">
            <a:extLst>
              <a:ext uri="{FF2B5EF4-FFF2-40B4-BE49-F238E27FC236}">
                <a16:creationId xmlns:a16="http://schemas.microsoft.com/office/drawing/2014/main" id="{FFD58796-C235-46BA-87B1-E213D00101FC}"/>
              </a:ext>
            </a:extLst>
          </p:cNvPr>
          <p:cNvGrpSpPr/>
          <p:nvPr/>
        </p:nvGrpSpPr>
        <p:grpSpPr>
          <a:xfrm>
            <a:off x="4608096" y="1719190"/>
            <a:ext cx="4056780" cy="2234532"/>
            <a:chOff x="2567393" y="1188520"/>
            <a:chExt cx="6274320" cy="2879442"/>
          </a:xfrm>
        </p:grpSpPr>
        <p:sp>
          <p:nvSpPr>
            <p:cNvPr id="10" name="Rectangle à coins arrondis 4">
              <a:extLst>
                <a:ext uri="{FF2B5EF4-FFF2-40B4-BE49-F238E27FC236}">
                  <a16:creationId xmlns:a16="http://schemas.microsoft.com/office/drawing/2014/main" id="{D4BAD206-DBFA-45D4-895D-C77DE5BEAEC7}"/>
                </a:ext>
              </a:extLst>
            </p:cNvPr>
            <p:cNvSpPr/>
            <p:nvPr/>
          </p:nvSpPr>
          <p:spPr>
            <a:xfrm>
              <a:off x="2567393" y="1188520"/>
              <a:ext cx="6274320" cy="2879442"/>
            </a:xfrm>
            <a:prstGeom prst="roundRect">
              <a:avLst>
                <a:gd name="adj" fmla="val 3820"/>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7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4" name="Forme libre : forme 13">
              <a:extLst>
                <a:ext uri="{FF2B5EF4-FFF2-40B4-BE49-F238E27FC236}">
                  <a16:creationId xmlns:a16="http://schemas.microsoft.com/office/drawing/2014/main" id="{67F122C4-FC7E-49E2-BABE-DFF478F47A78}"/>
                </a:ext>
              </a:extLst>
            </p:cNvPr>
            <p:cNvSpPr/>
            <p:nvPr/>
          </p:nvSpPr>
          <p:spPr>
            <a:xfrm>
              <a:off x="3289726" y="1380807"/>
              <a:ext cx="5360276" cy="2199290"/>
            </a:xfrm>
            <a:custGeom>
              <a:avLst/>
              <a:gdLst>
                <a:gd name="connsiteX0" fmla="*/ 0 w 7147034"/>
                <a:gd name="connsiteY0" fmla="*/ 0 h 2932387"/>
                <a:gd name="connsiteX1" fmla="*/ 0 w 7147034"/>
                <a:gd name="connsiteY1" fmla="*/ 2932387 h 2932387"/>
                <a:gd name="connsiteX2" fmla="*/ 7147034 w 7147034"/>
                <a:gd name="connsiteY2" fmla="*/ 2932387 h 2932387"/>
              </a:gdLst>
              <a:ahLst/>
              <a:cxnLst>
                <a:cxn ang="0">
                  <a:pos x="connsiteX0" y="connsiteY0"/>
                </a:cxn>
                <a:cxn ang="0">
                  <a:pos x="connsiteX1" y="connsiteY1"/>
                </a:cxn>
                <a:cxn ang="0">
                  <a:pos x="connsiteX2" y="connsiteY2"/>
                </a:cxn>
              </a:cxnLst>
              <a:rect l="l" t="t" r="r" b="b"/>
              <a:pathLst>
                <a:path w="7147034" h="2932387">
                  <a:moveTo>
                    <a:pt x="0" y="0"/>
                  </a:moveTo>
                  <a:lnTo>
                    <a:pt x="0" y="2932387"/>
                  </a:lnTo>
                  <a:lnTo>
                    <a:pt x="7147034" y="2932387"/>
                  </a:ln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7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5" name="ZoneTexte 14">
              <a:extLst>
                <a:ext uri="{FF2B5EF4-FFF2-40B4-BE49-F238E27FC236}">
                  <a16:creationId xmlns:a16="http://schemas.microsoft.com/office/drawing/2014/main" id="{1C5851A9-4821-423E-91AE-E56AD134A922}"/>
                </a:ext>
              </a:extLst>
            </p:cNvPr>
            <p:cNvSpPr txBox="1"/>
            <p:nvPr/>
          </p:nvSpPr>
          <p:spPr>
            <a:xfrm>
              <a:off x="2876048" y="1309205"/>
              <a:ext cx="478990" cy="229081"/>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1,0</a:t>
              </a:r>
            </a:p>
          </p:txBody>
        </p:sp>
        <p:sp>
          <p:nvSpPr>
            <p:cNvPr id="17" name="ZoneTexte 16">
              <a:extLst>
                <a:ext uri="{FF2B5EF4-FFF2-40B4-BE49-F238E27FC236}">
                  <a16:creationId xmlns:a16="http://schemas.microsoft.com/office/drawing/2014/main" id="{453327B6-64DE-4F9D-810D-3CA24C4226E8}"/>
                </a:ext>
              </a:extLst>
            </p:cNvPr>
            <p:cNvSpPr txBox="1"/>
            <p:nvPr/>
          </p:nvSpPr>
          <p:spPr>
            <a:xfrm>
              <a:off x="2876048" y="1740302"/>
              <a:ext cx="478990" cy="229081"/>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0,8</a:t>
              </a:r>
            </a:p>
          </p:txBody>
        </p:sp>
        <p:sp>
          <p:nvSpPr>
            <p:cNvPr id="19" name="ZoneTexte 18">
              <a:extLst>
                <a:ext uri="{FF2B5EF4-FFF2-40B4-BE49-F238E27FC236}">
                  <a16:creationId xmlns:a16="http://schemas.microsoft.com/office/drawing/2014/main" id="{058ACF80-A2FB-4E55-B417-249C94823590}"/>
                </a:ext>
              </a:extLst>
            </p:cNvPr>
            <p:cNvSpPr txBox="1"/>
            <p:nvPr/>
          </p:nvSpPr>
          <p:spPr>
            <a:xfrm>
              <a:off x="2876048" y="2171396"/>
              <a:ext cx="478990" cy="229081"/>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0,6</a:t>
              </a:r>
            </a:p>
          </p:txBody>
        </p:sp>
        <p:sp>
          <p:nvSpPr>
            <p:cNvPr id="21" name="ZoneTexte 20">
              <a:extLst>
                <a:ext uri="{FF2B5EF4-FFF2-40B4-BE49-F238E27FC236}">
                  <a16:creationId xmlns:a16="http://schemas.microsoft.com/office/drawing/2014/main" id="{F03019B5-2A91-4C56-A92F-807C66A0ACB9}"/>
                </a:ext>
              </a:extLst>
            </p:cNvPr>
            <p:cNvSpPr txBox="1"/>
            <p:nvPr/>
          </p:nvSpPr>
          <p:spPr>
            <a:xfrm>
              <a:off x="2876048" y="2602492"/>
              <a:ext cx="478990" cy="229081"/>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0,4</a:t>
              </a:r>
            </a:p>
          </p:txBody>
        </p:sp>
        <p:sp>
          <p:nvSpPr>
            <p:cNvPr id="23" name="ZoneTexte 22">
              <a:extLst>
                <a:ext uri="{FF2B5EF4-FFF2-40B4-BE49-F238E27FC236}">
                  <a16:creationId xmlns:a16="http://schemas.microsoft.com/office/drawing/2014/main" id="{2A617FFB-37D2-45D6-9E44-C47C1AA60AC5}"/>
                </a:ext>
              </a:extLst>
            </p:cNvPr>
            <p:cNvSpPr txBox="1"/>
            <p:nvPr/>
          </p:nvSpPr>
          <p:spPr>
            <a:xfrm>
              <a:off x="2876048" y="3033587"/>
              <a:ext cx="478990" cy="229081"/>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0,2</a:t>
              </a:r>
            </a:p>
          </p:txBody>
        </p:sp>
        <p:sp>
          <p:nvSpPr>
            <p:cNvPr id="25" name="ZoneTexte 24">
              <a:extLst>
                <a:ext uri="{FF2B5EF4-FFF2-40B4-BE49-F238E27FC236}">
                  <a16:creationId xmlns:a16="http://schemas.microsoft.com/office/drawing/2014/main" id="{5FB68FE9-3500-4163-8136-78D3D37ACE91}"/>
                </a:ext>
              </a:extLst>
            </p:cNvPr>
            <p:cNvSpPr txBox="1"/>
            <p:nvPr/>
          </p:nvSpPr>
          <p:spPr>
            <a:xfrm>
              <a:off x="2876048" y="3464680"/>
              <a:ext cx="478990" cy="229081"/>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0,0</a:t>
              </a:r>
            </a:p>
          </p:txBody>
        </p:sp>
        <p:sp>
          <p:nvSpPr>
            <p:cNvPr id="26" name="ZoneTexte 25">
              <a:extLst>
                <a:ext uri="{FF2B5EF4-FFF2-40B4-BE49-F238E27FC236}">
                  <a16:creationId xmlns:a16="http://schemas.microsoft.com/office/drawing/2014/main" id="{BBE0B5C5-50D6-4B78-8223-D1DDD0802072}"/>
                </a:ext>
              </a:extLst>
            </p:cNvPr>
            <p:cNvSpPr txBox="1"/>
            <p:nvPr/>
          </p:nvSpPr>
          <p:spPr>
            <a:xfrm>
              <a:off x="3139547" y="3580610"/>
              <a:ext cx="362467" cy="229081"/>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0</a:t>
              </a:r>
            </a:p>
          </p:txBody>
        </p:sp>
        <p:sp>
          <p:nvSpPr>
            <p:cNvPr id="30" name="ZoneTexte 29">
              <a:extLst>
                <a:ext uri="{FF2B5EF4-FFF2-40B4-BE49-F238E27FC236}">
                  <a16:creationId xmlns:a16="http://schemas.microsoft.com/office/drawing/2014/main" id="{2E522680-E227-4111-9149-90CB2C1771B3}"/>
                </a:ext>
              </a:extLst>
            </p:cNvPr>
            <p:cNvSpPr txBox="1"/>
            <p:nvPr/>
          </p:nvSpPr>
          <p:spPr>
            <a:xfrm>
              <a:off x="4667080" y="3580609"/>
              <a:ext cx="439324" cy="257793"/>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20</a:t>
              </a:r>
            </a:p>
          </p:txBody>
        </p:sp>
        <p:sp>
          <p:nvSpPr>
            <p:cNvPr id="34" name="ZoneTexte 33">
              <a:extLst>
                <a:ext uri="{FF2B5EF4-FFF2-40B4-BE49-F238E27FC236}">
                  <a16:creationId xmlns:a16="http://schemas.microsoft.com/office/drawing/2014/main" id="{2CBD6E81-7C01-4004-B69F-15532C1799CB}"/>
                </a:ext>
              </a:extLst>
            </p:cNvPr>
            <p:cNvSpPr txBox="1"/>
            <p:nvPr/>
          </p:nvSpPr>
          <p:spPr>
            <a:xfrm>
              <a:off x="6233041" y="3580609"/>
              <a:ext cx="439324" cy="257793"/>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40</a:t>
              </a:r>
            </a:p>
          </p:txBody>
        </p:sp>
        <p:sp>
          <p:nvSpPr>
            <p:cNvPr id="38" name="ZoneTexte 37">
              <a:extLst>
                <a:ext uri="{FF2B5EF4-FFF2-40B4-BE49-F238E27FC236}">
                  <a16:creationId xmlns:a16="http://schemas.microsoft.com/office/drawing/2014/main" id="{A937E4DB-ADF5-40C5-9E96-F734F64BF1D8}"/>
                </a:ext>
              </a:extLst>
            </p:cNvPr>
            <p:cNvSpPr txBox="1"/>
            <p:nvPr/>
          </p:nvSpPr>
          <p:spPr>
            <a:xfrm>
              <a:off x="7970321" y="3580609"/>
              <a:ext cx="439324" cy="257793"/>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60</a:t>
              </a:r>
            </a:p>
          </p:txBody>
        </p:sp>
        <p:sp>
          <p:nvSpPr>
            <p:cNvPr id="40" name="ZoneTexte 39">
              <a:extLst>
                <a:ext uri="{FF2B5EF4-FFF2-40B4-BE49-F238E27FC236}">
                  <a16:creationId xmlns:a16="http://schemas.microsoft.com/office/drawing/2014/main" id="{3D503B09-FAF9-4D00-9135-4D05CE4E4E71}"/>
                </a:ext>
              </a:extLst>
            </p:cNvPr>
            <p:cNvSpPr txBox="1"/>
            <p:nvPr/>
          </p:nvSpPr>
          <p:spPr>
            <a:xfrm rot="16200000">
              <a:off x="1759515" y="2333770"/>
              <a:ext cx="2078454" cy="309410"/>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Cancer-</a:t>
              </a:r>
              <a:r>
                <a:rPr kumimoji="0" lang="fr-FR" sz="7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specific</a:t>
              </a: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a:t>
              </a:r>
              <a:r>
                <a:rPr kumimoji="0" lang="fr-FR" sz="7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survival</a:t>
              </a: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a:t>
              </a:r>
              <a:r>
                <a:rPr kumimoji="0" lang="fr-FR" sz="7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probability</a:t>
              </a:r>
              <a:endPar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42" name="ZoneTexte 41">
              <a:extLst>
                <a:ext uri="{FF2B5EF4-FFF2-40B4-BE49-F238E27FC236}">
                  <a16:creationId xmlns:a16="http://schemas.microsoft.com/office/drawing/2014/main" id="{7AFCF957-FD3F-4607-BB9B-7B2FDD0A61ED}"/>
                </a:ext>
              </a:extLst>
            </p:cNvPr>
            <p:cNvSpPr txBox="1"/>
            <p:nvPr/>
          </p:nvSpPr>
          <p:spPr>
            <a:xfrm>
              <a:off x="3334570" y="2696544"/>
              <a:ext cx="457060" cy="832869"/>
            </a:xfrm>
            <a:prstGeom prst="rect">
              <a:avLst/>
            </a:prstGeom>
            <a:noFill/>
          </p:spPr>
          <p:txBody>
            <a:bodyPr wrap="none" lIns="36000" tIns="0" rIns="36000" bIns="0"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1" i="0" u="none" strike="noStrike" kern="1200" cap="none" spc="0" normalizeH="0" baseline="0" noProof="0" dirty="0">
                  <a:ln>
                    <a:noFill/>
                  </a:ln>
                  <a:solidFill>
                    <a:srgbClr val="5B9BD5"/>
                  </a:solidFill>
                  <a:effectLst/>
                  <a:uLnTx/>
                  <a:uFillTx/>
                  <a:latin typeface="Arial" panose="020B0604020202020204" pitchFamily="34" charset="0"/>
                  <a:ea typeface="+mn-ea"/>
                  <a:cs typeface="Arial" panose="020B0604020202020204" pitchFamily="34" charset="0"/>
                </a:rPr>
                <a:t>pN0</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1" i="0" u="none" strike="noStrike" kern="1200" cap="none" spc="0" normalizeH="0" baseline="0" noProof="0" dirty="0">
                  <a:ln>
                    <a:noFill/>
                  </a:ln>
                  <a:solidFill>
                    <a:srgbClr val="7030A0"/>
                  </a:solidFill>
                  <a:effectLst/>
                  <a:uLnTx/>
                  <a:uFillTx/>
                  <a:latin typeface="Arial" panose="020B0604020202020204" pitchFamily="34" charset="0"/>
                  <a:ea typeface="+mn-ea"/>
                  <a:cs typeface="Arial" panose="020B0604020202020204" pitchFamily="34" charset="0"/>
                </a:rPr>
                <a:t>pN1a</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1" i="0" u="none" strike="noStrike" kern="1200" cap="none" spc="0" normalizeH="0" baseline="0" noProof="0" dirty="0">
                  <a:ln>
                    <a:noFill/>
                  </a:ln>
                  <a:solidFill>
                    <a:srgbClr val="70AD47"/>
                  </a:solidFill>
                  <a:effectLst/>
                  <a:uLnTx/>
                  <a:uFillTx/>
                  <a:latin typeface="Arial" panose="020B0604020202020204" pitchFamily="34" charset="0"/>
                  <a:ea typeface="+mn-ea"/>
                  <a:cs typeface="Arial" panose="020B0604020202020204" pitchFamily="34" charset="0"/>
                </a:rPr>
                <a:t>pN1b</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1" i="0" u="none" strike="noStrike" kern="1200" cap="none" spc="0" normalizeH="0" baseline="0" noProof="0" dirty="0">
                  <a:ln>
                    <a:noFill/>
                  </a:ln>
                  <a:solidFill>
                    <a:srgbClr val="ED7D31"/>
                  </a:solidFill>
                  <a:effectLst/>
                  <a:uLnTx/>
                  <a:uFillTx/>
                  <a:latin typeface="Arial" panose="020B0604020202020204" pitchFamily="34" charset="0"/>
                  <a:ea typeface="+mn-ea"/>
                  <a:cs typeface="Arial" panose="020B0604020202020204" pitchFamily="34" charset="0"/>
                </a:rPr>
                <a:t>pN2a</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1" i="0" u="none" strike="noStrike" kern="1200" cap="none" spc="0" normalizeH="0" baseline="0" noProof="0" dirty="0">
                  <a:ln>
                    <a:noFill/>
                  </a:ln>
                  <a:solidFill>
                    <a:srgbClr val="E7E6E6">
                      <a:lumMod val="50000"/>
                    </a:srgbClr>
                  </a:solidFill>
                  <a:effectLst/>
                  <a:uLnTx/>
                  <a:uFillTx/>
                  <a:latin typeface="Arial" panose="020B0604020202020204" pitchFamily="34" charset="0"/>
                  <a:ea typeface="+mn-ea"/>
                  <a:cs typeface="Arial" panose="020B0604020202020204" pitchFamily="34" charset="0"/>
                </a:rPr>
                <a:t>pN2b</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1" i="0" u="none" strike="noStrike" kern="120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rPr>
                <a:t>pN3</a:t>
              </a:r>
            </a:p>
          </p:txBody>
        </p:sp>
        <p:sp>
          <p:nvSpPr>
            <p:cNvPr id="43" name="ZoneTexte 42">
              <a:extLst>
                <a:ext uri="{FF2B5EF4-FFF2-40B4-BE49-F238E27FC236}">
                  <a16:creationId xmlns:a16="http://schemas.microsoft.com/office/drawing/2014/main" id="{6DD224F2-6449-439A-8FBD-C350DE639C82}"/>
                </a:ext>
              </a:extLst>
            </p:cNvPr>
            <p:cNvSpPr txBox="1"/>
            <p:nvPr/>
          </p:nvSpPr>
          <p:spPr>
            <a:xfrm>
              <a:off x="4841409" y="3778050"/>
              <a:ext cx="1656632" cy="257793"/>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Mois après diagnostic</a:t>
              </a:r>
            </a:p>
          </p:txBody>
        </p:sp>
      </p:grpSp>
      <p:grpSp>
        <p:nvGrpSpPr>
          <p:cNvPr id="51" name="Groupe 50">
            <a:extLst>
              <a:ext uri="{FF2B5EF4-FFF2-40B4-BE49-F238E27FC236}">
                <a16:creationId xmlns:a16="http://schemas.microsoft.com/office/drawing/2014/main" id="{095DCA60-D9A9-48F3-8AED-94E15C1373A5}"/>
              </a:ext>
            </a:extLst>
          </p:cNvPr>
          <p:cNvGrpSpPr/>
          <p:nvPr/>
        </p:nvGrpSpPr>
        <p:grpSpPr>
          <a:xfrm>
            <a:off x="5075134" y="1883629"/>
            <a:ext cx="3132020" cy="907920"/>
            <a:chOff x="1422792" y="-35305"/>
            <a:chExt cx="6241928" cy="2326601"/>
          </a:xfrm>
        </p:grpSpPr>
        <p:sp>
          <p:nvSpPr>
            <p:cNvPr id="4" name="Forme libre : forme 3">
              <a:extLst>
                <a:ext uri="{FF2B5EF4-FFF2-40B4-BE49-F238E27FC236}">
                  <a16:creationId xmlns:a16="http://schemas.microsoft.com/office/drawing/2014/main" id="{F02B7993-FF47-40F0-8141-A662CDA3AB71}"/>
                </a:ext>
              </a:extLst>
            </p:cNvPr>
            <p:cNvSpPr/>
            <p:nvPr/>
          </p:nvSpPr>
          <p:spPr>
            <a:xfrm>
              <a:off x="1527464" y="5195"/>
              <a:ext cx="6130636" cy="374073"/>
            </a:xfrm>
            <a:custGeom>
              <a:avLst/>
              <a:gdLst>
                <a:gd name="connsiteX0" fmla="*/ 0 w 6130636"/>
                <a:gd name="connsiteY0" fmla="*/ 0 h 374073"/>
                <a:gd name="connsiteX1" fmla="*/ 296141 w 6130636"/>
                <a:gd name="connsiteY1" fmla="*/ 0 h 374073"/>
                <a:gd name="connsiteX2" fmla="*/ 327313 w 6130636"/>
                <a:gd name="connsiteY2" fmla="*/ 20782 h 374073"/>
                <a:gd name="connsiteX3" fmla="*/ 519545 w 6130636"/>
                <a:gd name="connsiteY3" fmla="*/ 20782 h 374073"/>
                <a:gd name="connsiteX4" fmla="*/ 581891 w 6130636"/>
                <a:gd name="connsiteY4" fmla="*/ 31173 h 374073"/>
                <a:gd name="connsiteX5" fmla="*/ 820881 w 6130636"/>
                <a:gd name="connsiteY5" fmla="*/ 31173 h 374073"/>
                <a:gd name="connsiteX6" fmla="*/ 862445 w 6130636"/>
                <a:gd name="connsiteY6" fmla="*/ 51955 h 374073"/>
                <a:gd name="connsiteX7" fmla="*/ 1033895 w 6130636"/>
                <a:gd name="connsiteY7" fmla="*/ 51955 h 374073"/>
                <a:gd name="connsiteX8" fmla="*/ 1085850 w 6130636"/>
                <a:gd name="connsiteY8" fmla="*/ 62346 h 374073"/>
                <a:gd name="connsiteX9" fmla="*/ 1330036 w 6130636"/>
                <a:gd name="connsiteY9" fmla="*/ 62346 h 374073"/>
                <a:gd name="connsiteX10" fmla="*/ 1392381 w 6130636"/>
                <a:gd name="connsiteY10" fmla="*/ 72737 h 374073"/>
                <a:gd name="connsiteX11" fmla="*/ 1543050 w 6130636"/>
                <a:gd name="connsiteY11" fmla="*/ 72737 h 374073"/>
                <a:gd name="connsiteX12" fmla="*/ 1584613 w 6130636"/>
                <a:gd name="connsiteY12" fmla="*/ 88323 h 374073"/>
                <a:gd name="connsiteX13" fmla="*/ 1756063 w 6130636"/>
                <a:gd name="connsiteY13" fmla="*/ 88323 h 374073"/>
                <a:gd name="connsiteX14" fmla="*/ 1808018 w 6130636"/>
                <a:gd name="connsiteY14" fmla="*/ 103910 h 374073"/>
                <a:gd name="connsiteX15" fmla="*/ 1943100 w 6130636"/>
                <a:gd name="connsiteY15" fmla="*/ 103910 h 374073"/>
                <a:gd name="connsiteX16" fmla="*/ 2000250 w 6130636"/>
                <a:gd name="connsiteY16" fmla="*/ 114300 h 374073"/>
                <a:gd name="connsiteX17" fmla="*/ 2171700 w 6130636"/>
                <a:gd name="connsiteY17" fmla="*/ 114300 h 374073"/>
                <a:gd name="connsiteX18" fmla="*/ 2213263 w 6130636"/>
                <a:gd name="connsiteY18" fmla="*/ 135082 h 374073"/>
                <a:gd name="connsiteX19" fmla="*/ 2374322 w 6130636"/>
                <a:gd name="connsiteY19" fmla="*/ 135082 h 374073"/>
                <a:gd name="connsiteX20" fmla="*/ 2410691 w 6130636"/>
                <a:gd name="connsiteY20" fmla="*/ 140278 h 374073"/>
                <a:gd name="connsiteX21" fmla="*/ 2478231 w 6130636"/>
                <a:gd name="connsiteY21" fmla="*/ 140278 h 374073"/>
                <a:gd name="connsiteX22" fmla="*/ 2524991 w 6130636"/>
                <a:gd name="connsiteY22" fmla="*/ 150669 h 374073"/>
                <a:gd name="connsiteX23" fmla="*/ 2784763 w 6130636"/>
                <a:gd name="connsiteY23" fmla="*/ 150669 h 374073"/>
                <a:gd name="connsiteX24" fmla="*/ 2826327 w 6130636"/>
                <a:gd name="connsiteY24" fmla="*/ 176646 h 374073"/>
                <a:gd name="connsiteX25" fmla="*/ 2987386 w 6130636"/>
                <a:gd name="connsiteY25" fmla="*/ 176646 h 374073"/>
                <a:gd name="connsiteX26" fmla="*/ 3028950 w 6130636"/>
                <a:gd name="connsiteY26" fmla="*/ 187037 h 374073"/>
                <a:gd name="connsiteX27" fmla="*/ 3200400 w 6130636"/>
                <a:gd name="connsiteY27" fmla="*/ 187037 h 374073"/>
                <a:gd name="connsiteX28" fmla="*/ 3231572 w 6130636"/>
                <a:gd name="connsiteY28" fmla="*/ 197428 h 374073"/>
                <a:gd name="connsiteX29" fmla="*/ 3423804 w 6130636"/>
                <a:gd name="connsiteY29" fmla="*/ 197428 h 374073"/>
                <a:gd name="connsiteX30" fmla="*/ 3460172 w 6130636"/>
                <a:gd name="connsiteY30" fmla="*/ 218210 h 374073"/>
                <a:gd name="connsiteX31" fmla="*/ 3616036 w 6130636"/>
                <a:gd name="connsiteY31" fmla="*/ 218210 h 374073"/>
                <a:gd name="connsiteX32" fmla="*/ 3616036 w 6130636"/>
                <a:gd name="connsiteY32" fmla="*/ 218210 h 374073"/>
                <a:gd name="connsiteX33" fmla="*/ 3844636 w 6130636"/>
                <a:gd name="connsiteY33" fmla="*/ 218210 h 374073"/>
                <a:gd name="connsiteX34" fmla="*/ 3881004 w 6130636"/>
                <a:gd name="connsiteY34" fmla="*/ 238991 h 374073"/>
                <a:gd name="connsiteX35" fmla="*/ 4042063 w 6130636"/>
                <a:gd name="connsiteY35" fmla="*/ 238991 h 374073"/>
                <a:gd name="connsiteX36" fmla="*/ 4083627 w 6130636"/>
                <a:gd name="connsiteY36" fmla="*/ 254578 h 374073"/>
                <a:gd name="connsiteX37" fmla="*/ 4348595 w 6130636"/>
                <a:gd name="connsiteY37" fmla="*/ 254578 h 374073"/>
                <a:gd name="connsiteX38" fmla="*/ 4384963 w 6130636"/>
                <a:gd name="connsiteY38" fmla="*/ 270164 h 374073"/>
                <a:gd name="connsiteX39" fmla="*/ 4561609 w 6130636"/>
                <a:gd name="connsiteY39" fmla="*/ 270164 h 374073"/>
                <a:gd name="connsiteX40" fmla="*/ 4603172 w 6130636"/>
                <a:gd name="connsiteY40" fmla="*/ 280555 h 374073"/>
                <a:gd name="connsiteX41" fmla="*/ 4769427 w 6130636"/>
                <a:gd name="connsiteY41" fmla="*/ 280555 h 374073"/>
                <a:gd name="connsiteX42" fmla="*/ 4800600 w 6130636"/>
                <a:gd name="connsiteY42" fmla="*/ 301337 h 374073"/>
                <a:gd name="connsiteX43" fmla="*/ 4987636 w 6130636"/>
                <a:gd name="connsiteY43" fmla="*/ 301337 h 374073"/>
                <a:gd name="connsiteX44" fmla="*/ 5018809 w 6130636"/>
                <a:gd name="connsiteY44" fmla="*/ 316923 h 374073"/>
                <a:gd name="connsiteX45" fmla="*/ 5179868 w 6130636"/>
                <a:gd name="connsiteY45" fmla="*/ 316923 h 374073"/>
                <a:gd name="connsiteX46" fmla="*/ 5231822 w 6130636"/>
                <a:gd name="connsiteY46" fmla="*/ 332510 h 374073"/>
                <a:gd name="connsiteX47" fmla="*/ 5392881 w 6130636"/>
                <a:gd name="connsiteY47" fmla="*/ 332510 h 374073"/>
                <a:gd name="connsiteX48" fmla="*/ 5434445 w 6130636"/>
                <a:gd name="connsiteY48" fmla="*/ 342900 h 374073"/>
                <a:gd name="connsiteX49" fmla="*/ 5683827 w 6130636"/>
                <a:gd name="connsiteY49" fmla="*/ 342900 h 374073"/>
                <a:gd name="connsiteX50" fmla="*/ 5740977 w 6130636"/>
                <a:gd name="connsiteY50" fmla="*/ 353291 h 374073"/>
                <a:gd name="connsiteX51" fmla="*/ 5891645 w 6130636"/>
                <a:gd name="connsiteY51" fmla="*/ 353291 h 374073"/>
                <a:gd name="connsiteX52" fmla="*/ 5938404 w 6130636"/>
                <a:gd name="connsiteY52" fmla="*/ 374073 h 374073"/>
                <a:gd name="connsiteX53" fmla="*/ 6130636 w 6130636"/>
                <a:gd name="connsiteY53" fmla="*/ 374073 h 37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6130636" h="374073">
                  <a:moveTo>
                    <a:pt x="0" y="0"/>
                  </a:moveTo>
                  <a:lnTo>
                    <a:pt x="296141" y="0"/>
                  </a:lnTo>
                  <a:lnTo>
                    <a:pt x="327313" y="20782"/>
                  </a:lnTo>
                  <a:lnTo>
                    <a:pt x="519545" y="20782"/>
                  </a:lnTo>
                  <a:lnTo>
                    <a:pt x="581891" y="31173"/>
                  </a:lnTo>
                  <a:lnTo>
                    <a:pt x="820881" y="31173"/>
                  </a:lnTo>
                  <a:lnTo>
                    <a:pt x="862445" y="51955"/>
                  </a:lnTo>
                  <a:lnTo>
                    <a:pt x="1033895" y="51955"/>
                  </a:lnTo>
                  <a:lnTo>
                    <a:pt x="1085850" y="62346"/>
                  </a:lnTo>
                  <a:lnTo>
                    <a:pt x="1330036" y="62346"/>
                  </a:lnTo>
                  <a:lnTo>
                    <a:pt x="1392381" y="72737"/>
                  </a:lnTo>
                  <a:lnTo>
                    <a:pt x="1543050" y="72737"/>
                  </a:lnTo>
                  <a:lnTo>
                    <a:pt x="1584613" y="88323"/>
                  </a:lnTo>
                  <a:lnTo>
                    <a:pt x="1756063" y="88323"/>
                  </a:lnTo>
                  <a:lnTo>
                    <a:pt x="1808018" y="103910"/>
                  </a:lnTo>
                  <a:lnTo>
                    <a:pt x="1943100" y="103910"/>
                  </a:lnTo>
                  <a:lnTo>
                    <a:pt x="2000250" y="114300"/>
                  </a:lnTo>
                  <a:lnTo>
                    <a:pt x="2171700" y="114300"/>
                  </a:lnTo>
                  <a:lnTo>
                    <a:pt x="2213263" y="135082"/>
                  </a:lnTo>
                  <a:lnTo>
                    <a:pt x="2374322" y="135082"/>
                  </a:lnTo>
                  <a:lnTo>
                    <a:pt x="2410691" y="140278"/>
                  </a:lnTo>
                  <a:lnTo>
                    <a:pt x="2478231" y="140278"/>
                  </a:lnTo>
                  <a:lnTo>
                    <a:pt x="2524991" y="150669"/>
                  </a:lnTo>
                  <a:lnTo>
                    <a:pt x="2784763" y="150669"/>
                  </a:lnTo>
                  <a:lnTo>
                    <a:pt x="2826327" y="176646"/>
                  </a:lnTo>
                  <a:lnTo>
                    <a:pt x="2987386" y="176646"/>
                  </a:lnTo>
                  <a:lnTo>
                    <a:pt x="3028950" y="187037"/>
                  </a:lnTo>
                  <a:lnTo>
                    <a:pt x="3200400" y="187037"/>
                  </a:lnTo>
                  <a:lnTo>
                    <a:pt x="3231572" y="197428"/>
                  </a:lnTo>
                  <a:lnTo>
                    <a:pt x="3423804" y="197428"/>
                  </a:lnTo>
                  <a:lnTo>
                    <a:pt x="3460172" y="218210"/>
                  </a:lnTo>
                  <a:lnTo>
                    <a:pt x="3616036" y="218210"/>
                  </a:lnTo>
                  <a:lnTo>
                    <a:pt x="3616036" y="218210"/>
                  </a:lnTo>
                  <a:lnTo>
                    <a:pt x="3844636" y="218210"/>
                  </a:lnTo>
                  <a:lnTo>
                    <a:pt x="3881004" y="238991"/>
                  </a:lnTo>
                  <a:lnTo>
                    <a:pt x="4042063" y="238991"/>
                  </a:lnTo>
                  <a:lnTo>
                    <a:pt x="4083627" y="254578"/>
                  </a:lnTo>
                  <a:lnTo>
                    <a:pt x="4348595" y="254578"/>
                  </a:lnTo>
                  <a:lnTo>
                    <a:pt x="4384963" y="270164"/>
                  </a:lnTo>
                  <a:lnTo>
                    <a:pt x="4561609" y="270164"/>
                  </a:lnTo>
                  <a:lnTo>
                    <a:pt x="4603172" y="280555"/>
                  </a:lnTo>
                  <a:lnTo>
                    <a:pt x="4769427" y="280555"/>
                  </a:lnTo>
                  <a:lnTo>
                    <a:pt x="4800600" y="301337"/>
                  </a:lnTo>
                  <a:lnTo>
                    <a:pt x="4987636" y="301337"/>
                  </a:lnTo>
                  <a:lnTo>
                    <a:pt x="5018809" y="316923"/>
                  </a:lnTo>
                  <a:lnTo>
                    <a:pt x="5179868" y="316923"/>
                  </a:lnTo>
                  <a:lnTo>
                    <a:pt x="5231822" y="332510"/>
                  </a:lnTo>
                  <a:lnTo>
                    <a:pt x="5392881" y="332510"/>
                  </a:lnTo>
                  <a:lnTo>
                    <a:pt x="5434445" y="342900"/>
                  </a:lnTo>
                  <a:lnTo>
                    <a:pt x="5683827" y="342900"/>
                  </a:lnTo>
                  <a:lnTo>
                    <a:pt x="5740977" y="353291"/>
                  </a:lnTo>
                  <a:lnTo>
                    <a:pt x="5891645" y="353291"/>
                  </a:lnTo>
                  <a:lnTo>
                    <a:pt x="5938404" y="374073"/>
                  </a:lnTo>
                  <a:lnTo>
                    <a:pt x="6130636" y="374073"/>
                  </a:lnTo>
                </a:path>
              </a:pathLst>
            </a:cu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Forme libre : forme 4">
              <a:extLst>
                <a:ext uri="{FF2B5EF4-FFF2-40B4-BE49-F238E27FC236}">
                  <a16:creationId xmlns:a16="http://schemas.microsoft.com/office/drawing/2014/main" id="{8B18ECEB-4D77-4D12-B626-8D2C1DDD6DE2}"/>
                </a:ext>
              </a:extLst>
            </p:cNvPr>
            <p:cNvSpPr/>
            <p:nvPr/>
          </p:nvSpPr>
          <p:spPr>
            <a:xfrm>
              <a:off x="2245057" y="92122"/>
              <a:ext cx="5414749" cy="620974"/>
            </a:xfrm>
            <a:custGeom>
              <a:avLst/>
              <a:gdLst>
                <a:gd name="connsiteX0" fmla="*/ 0 w 5414749"/>
                <a:gd name="connsiteY0" fmla="*/ 0 h 620974"/>
                <a:gd name="connsiteX1" fmla="*/ 98946 w 5414749"/>
                <a:gd name="connsiteY1" fmla="*/ 0 h 620974"/>
                <a:gd name="connsiteX2" fmla="*/ 133065 w 5414749"/>
                <a:gd name="connsiteY2" fmla="*/ 13648 h 620974"/>
                <a:gd name="connsiteX3" fmla="*/ 204716 w 5414749"/>
                <a:gd name="connsiteY3" fmla="*/ 13648 h 620974"/>
                <a:gd name="connsiteX4" fmla="*/ 232012 w 5414749"/>
                <a:gd name="connsiteY4" fmla="*/ 30708 h 620974"/>
                <a:gd name="connsiteX5" fmla="*/ 310486 w 5414749"/>
                <a:gd name="connsiteY5" fmla="*/ 30708 h 620974"/>
                <a:gd name="connsiteX6" fmla="*/ 330958 w 5414749"/>
                <a:gd name="connsiteY6" fmla="*/ 44356 h 620974"/>
                <a:gd name="connsiteX7" fmla="*/ 416256 w 5414749"/>
                <a:gd name="connsiteY7" fmla="*/ 44356 h 620974"/>
                <a:gd name="connsiteX8" fmla="*/ 443552 w 5414749"/>
                <a:gd name="connsiteY8" fmla="*/ 58003 h 620974"/>
                <a:gd name="connsiteX9" fmla="*/ 522027 w 5414749"/>
                <a:gd name="connsiteY9" fmla="*/ 58003 h 620974"/>
                <a:gd name="connsiteX10" fmla="*/ 545910 w 5414749"/>
                <a:gd name="connsiteY10" fmla="*/ 75063 h 620974"/>
                <a:gd name="connsiteX11" fmla="*/ 624385 w 5414749"/>
                <a:gd name="connsiteY11" fmla="*/ 75063 h 620974"/>
                <a:gd name="connsiteX12" fmla="*/ 648268 w 5414749"/>
                <a:gd name="connsiteY12" fmla="*/ 85299 h 620974"/>
                <a:gd name="connsiteX13" fmla="*/ 733567 w 5414749"/>
                <a:gd name="connsiteY13" fmla="*/ 85299 h 620974"/>
                <a:gd name="connsiteX14" fmla="*/ 754039 w 5414749"/>
                <a:gd name="connsiteY14" fmla="*/ 98947 h 620974"/>
                <a:gd name="connsiteX15" fmla="*/ 822277 w 5414749"/>
                <a:gd name="connsiteY15" fmla="*/ 98947 h 620974"/>
                <a:gd name="connsiteX16" fmla="*/ 842749 w 5414749"/>
                <a:gd name="connsiteY16" fmla="*/ 119418 h 620974"/>
                <a:gd name="connsiteX17" fmla="*/ 934871 w 5414749"/>
                <a:gd name="connsiteY17" fmla="*/ 119418 h 620974"/>
                <a:gd name="connsiteX18" fmla="*/ 962167 w 5414749"/>
                <a:gd name="connsiteY18" fmla="*/ 126242 h 620974"/>
                <a:gd name="connsiteX19" fmla="*/ 1132764 w 5414749"/>
                <a:gd name="connsiteY19" fmla="*/ 126242 h 620974"/>
                <a:gd name="connsiteX20" fmla="*/ 1160059 w 5414749"/>
                <a:gd name="connsiteY20" fmla="*/ 143302 h 620974"/>
                <a:gd name="connsiteX21" fmla="*/ 1255594 w 5414749"/>
                <a:gd name="connsiteY21" fmla="*/ 143302 h 620974"/>
                <a:gd name="connsiteX22" fmla="*/ 1276065 w 5414749"/>
                <a:gd name="connsiteY22" fmla="*/ 163774 h 620974"/>
                <a:gd name="connsiteX23" fmla="*/ 1357952 w 5414749"/>
                <a:gd name="connsiteY23" fmla="*/ 163774 h 620974"/>
                <a:gd name="connsiteX24" fmla="*/ 1385247 w 5414749"/>
                <a:gd name="connsiteY24" fmla="*/ 174009 h 620974"/>
                <a:gd name="connsiteX25" fmla="*/ 1549021 w 5414749"/>
                <a:gd name="connsiteY25" fmla="*/ 174009 h 620974"/>
                <a:gd name="connsiteX26" fmla="*/ 1572904 w 5414749"/>
                <a:gd name="connsiteY26" fmla="*/ 191069 h 620974"/>
                <a:gd name="connsiteX27" fmla="*/ 1665027 w 5414749"/>
                <a:gd name="connsiteY27" fmla="*/ 191069 h 620974"/>
                <a:gd name="connsiteX28" fmla="*/ 1678674 w 5414749"/>
                <a:gd name="connsiteY28" fmla="*/ 201305 h 620974"/>
                <a:gd name="connsiteX29" fmla="*/ 1760561 w 5414749"/>
                <a:gd name="connsiteY29" fmla="*/ 201305 h 620974"/>
                <a:gd name="connsiteX30" fmla="*/ 1787856 w 5414749"/>
                <a:gd name="connsiteY30" fmla="*/ 214953 h 620974"/>
                <a:gd name="connsiteX31" fmla="*/ 1862919 w 5414749"/>
                <a:gd name="connsiteY31" fmla="*/ 214953 h 620974"/>
                <a:gd name="connsiteX32" fmla="*/ 1893627 w 5414749"/>
                <a:gd name="connsiteY32" fmla="*/ 232012 h 620974"/>
                <a:gd name="connsiteX33" fmla="*/ 1975513 w 5414749"/>
                <a:gd name="connsiteY33" fmla="*/ 232012 h 620974"/>
                <a:gd name="connsiteX34" fmla="*/ 2006221 w 5414749"/>
                <a:gd name="connsiteY34" fmla="*/ 249072 h 620974"/>
                <a:gd name="connsiteX35" fmla="*/ 2071047 w 5414749"/>
                <a:gd name="connsiteY35" fmla="*/ 249072 h 620974"/>
                <a:gd name="connsiteX36" fmla="*/ 2101755 w 5414749"/>
                <a:gd name="connsiteY36" fmla="*/ 255896 h 620974"/>
                <a:gd name="connsiteX37" fmla="*/ 2176818 w 5414749"/>
                <a:gd name="connsiteY37" fmla="*/ 255896 h 620974"/>
                <a:gd name="connsiteX38" fmla="*/ 2214349 w 5414749"/>
                <a:gd name="connsiteY38" fmla="*/ 269544 h 620974"/>
                <a:gd name="connsiteX39" fmla="*/ 2286000 w 5414749"/>
                <a:gd name="connsiteY39" fmla="*/ 269544 h 620974"/>
                <a:gd name="connsiteX40" fmla="*/ 2313295 w 5414749"/>
                <a:gd name="connsiteY40" fmla="*/ 286603 h 620974"/>
                <a:gd name="connsiteX41" fmla="*/ 2388358 w 5414749"/>
                <a:gd name="connsiteY41" fmla="*/ 286603 h 620974"/>
                <a:gd name="connsiteX42" fmla="*/ 2419065 w 5414749"/>
                <a:gd name="connsiteY42" fmla="*/ 303663 h 620974"/>
                <a:gd name="connsiteX43" fmla="*/ 2490716 w 5414749"/>
                <a:gd name="connsiteY43" fmla="*/ 303663 h 620974"/>
                <a:gd name="connsiteX44" fmla="*/ 2524836 w 5414749"/>
                <a:gd name="connsiteY44" fmla="*/ 317311 h 620974"/>
                <a:gd name="connsiteX45" fmla="*/ 2593074 w 5414749"/>
                <a:gd name="connsiteY45" fmla="*/ 317311 h 620974"/>
                <a:gd name="connsiteX46" fmla="*/ 2620370 w 5414749"/>
                <a:gd name="connsiteY46" fmla="*/ 334371 h 620974"/>
                <a:gd name="connsiteX47" fmla="*/ 2695433 w 5414749"/>
                <a:gd name="connsiteY47" fmla="*/ 334371 h 620974"/>
                <a:gd name="connsiteX48" fmla="*/ 2732964 w 5414749"/>
                <a:gd name="connsiteY48" fmla="*/ 337782 h 620974"/>
                <a:gd name="connsiteX49" fmla="*/ 2811439 w 5414749"/>
                <a:gd name="connsiteY49" fmla="*/ 337782 h 620974"/>
                <a:gd name="connsiteX50" fmla="*/ 2828498 w 5414749"/>
                <a:gd name="connsiteY50" fmla="*/ 354842 h 620974"/>
                <a:gd name="connsiteX51" fmla="*/ 3005919 w 5414749"/>
                <a:gd name="connsiteY51" fmla="*/ 354842 h 620974"/>
                <a:gd name="connsiteX52" fmla="*/ 3026391 w 5414749"/>
                <a:gd name="connsiteY52" fmla="*/ 368490 h 620974"/>
                <a:gd name="connsiteX53" fmla="*/ 3111689 w 5414749"/>
                <a:gd name="connsiteY53" fmla="*/ 368490 h 620974"/>
                <a:gd name="connsiteX54" fmla="*/ 3132161 w 5414749"/>
                <a:gd name="connsiteY54" fmla="*/ 382138 h 620974"/>
                <a:gd name="connsiteX55" fmla="*/ 3214047 w 5414749"/>
                <a:gd name="connsiteY55" fmla="*/ 382138 h 620974"/>
                <a:gd name="connsiteX56" fmla="*/ 3231107 w 5414749"/>
                <a:gd name="connsiteY56" fmla="*/ 399197 h 620974"/>
                <a:gd name="connsiteX57" fmla="*/ 3319818 w 5414749"/>
                <a:gd name="connsiteY57" fmla="*/ 399197 h 620974"/>
                <a:gd name="connsiteX58" fmla="*/ 3343701 w 5414749"/>
                <a:gd name="connsiteY58" fmla="*/ 409433 h 620974"/>
                <a:gd name="connsiteX59" fmla="*/ 3415352 w 5414749"/>
                <a:gd name="connsiteY59" fmla="*/ 409433 h 620974"/>
                <a:gd name="connsiteX60" fmla="*/ 3442647 w 5414749"/>
                <a:gd name="connsiteY60" fmla="*/ 429905 h 620974"/>
                <a:gd name="connsiteX61" fmla="*/ 3541594 w 5414749"/>
                <a:gd name="connsiteY61" fmla="*/ 429905 h 620974"/>
                <a:gd name="connsiteX62" fmla="*/ 3555242 w 5414749"/>
                <a:gd name="connsiteY62" fmla="*/ 446965 h 620974"/>
                <a:gd name="connsiteX63" fmla="*/ 3841844 w 5414749"/>
                <a:gd name="connsiteY63" fmla="*/ 446965 h 620974"/>
                <a:gd name="connsiteX64" fmla="*/ 3858904 w 5414749"/>
                <a:gd name="connsiteY64" fmla="*/ 457200 h 620974"/>
                <a:gd name="connsiteX65" fmla="*/ 3954439 w 5414749"/>
                <a:gd name="connsiteY65" fmla="*/ 457200 h 620974"/>
                <a:gd name="connsiteX66" fmla="*/ 3968086 w 5414749"/>
                <a:gd name="connsiteY66" fmla="*/ 477672 h 620974"/>
                <a:gd name="connsiteX67" fmla="*/ 4053385 w 5414749"/>
                <a:gd name="connsiteY67" fmla="*/ 477672 h 620974"/>
                <a:gd name="connsiteX68" fmla="*/ 4073856 w 5414749"/>
                <a:gd name="connsiteY68" fmla="*/ 484496 h 620974"/>
                <a:gd name="connsiteX69" fmla="*/ 4159155 w 5414749"/>
                <a:gd name="connsiteY69" fmla="*/ 484496 h 620974"/>
                <a:gd name="connsiteX70" fmla="*/ 4176215 w 5414749"/>
                <a:gd name="connsiteY70" fmla="*/ 494732 h 620974"/>
                <a:gd name="connsiteX71" fmla="*/ 4353636 w 5414749"/>
                <a:gd name="connsiteY71" fmla="*/ 494732 h 620974"/>
                <a:gd name="connsiteX72" fmla="*/ 4377519 w 5414749"/>
                <a:gd name="connsiteY72" fmla="*/ 508379 h 620974"/>
                <a:gd name="connsiteX73" fmla="*/ 4466230 w 5414749"/>
                <a:gd name="connsiteY73" fmla="*/ 508379 h 620974"/>
                <a:gd name="connsiteX74" fmla="*/ 4490113 w 5414749"/>
                <a:gd name="connsiteY74" fmla="*/ 525439 h 620974"/>
                <a:gd name="connsiteX75" fmla="*/ 4568588 w 5414749"/>
                <a:gd name="connsiteY75" fmla="*/ 525439 h 620974"/>
                <a:gd name="connsiteX76" fmla="*/ 4585647 w 5414749"/>
                <a:gd name="connsiteY76" fmla="*/ 542499 h 620974"/>
                <a:gd name="connsiteX77" fmla="*/ 4783540 w 5414749"/>
                <a:gd name="connsiteY77" fmla="*/ 542499 h 620974"/>
                <a:gd name="connsiteX78" fmla="*/ 4807424 w 5414749"/>
                <a:gd name="connsiteY78" fmla="*/ 569794 h 620974"/>
                <a:gd name="connsiteX79" fmla="*/ 4984844 w 5414749"/>
                <a:gd name="connsiteY79" fmla="*/ 569794 h 620974"/>
                <a:gd name="connsiteX80" fmla="*/ 5015552 w 5414749"/>
                <a:gd name="connsiteY80" fmla="*/ 583442 h 620974"/>
                <a:gd name="connsiteX81" fmla="*/ 5186149 w 5414749"/>
                <a:gd name="connsiteY81" fmla="*/ 583442 h 620974"/>
                <a:gd name="connsiteX82" fmla="*/ 5203209 w 5414749"/>
                <a:gd name="connsiteY82" fmla="*/ 600502 h 620974"/>
                <a:gd name="connsiteX83" fmla="*/ 5390865 w 5414749"/>
                <a:gd name="connsiteY83" fmla="*/ 600502 h 620974"/>
                <a:gd name="connsiteX84" fmla="*/ 5414749 w 5414749"/>
                <a:gd name="connsiteY84" fmla="*/ 620974 h 620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5414749" h="620974">
                  <a:moveTo>
                    <a:pt x="0" y="0"/>
                  </a:moveTo>
                  <a:lnTo>
                    <a:pt x="98946" y="0"/>
                  </a:lnTo>
                  <a:lnTo>
                    <a:pt x="133065" y="13648"/>
                  </a:lnTo>
                  <a:lnTo>
                    <a:pt x="204716" y="13648"/>
                  </a:lnTo>
                  <a:lnTo>
                    <a:pt x="232012" y="30708"/>
                  </a:lnTo>
                  <a:lnTo>
                    <a:pt x="310486" y="30708"/>
                  </a:lnTo>
                  <a:lnTo>
                    <a:pt x="330958" y="44356"/>
                  </a:lnTo>
                  <a:lnTo>
                    <a:pt x="416256" y="44356"/>
                  </a:lnTo>
                  <a:lnTo>
                    <a:pt x="443552" y="58003"/>
                  </a:lnTo>
                  <a:lnTo>
                    <a:pt x="522027" y="58003"/>
                  </a:lnTo>
                  <a:lnTo>
                    <a:pt x="545910" y="75063"/>
                  </a:lnTo>
                  <a:lnTo>
                    <a:pt x="624385" y="75063"/>
                  </a:lnTo>
                  <a:lnTo>
                    <a:pt x="648268" y="85299"/>
                  </a:lnTo>
                  <a:lnTo>
                    <a:pt x="733567" y="85299"/>
                  </a:lnTo>
                  <a:lnTo>
                    <a:pt x="754039" y="98947"/>
                  </a:lnTo>
                  <a:lnTo>
                    <a:pt x="822277" y="98947"/>
                  </a:lnTo>
                  <a:lnTo>
                    <a:pt x="842749" y="119418"/>
                  </a:lnTo>
                  <a:lnTo>
                    <a:pt x="934871" y="119418"/>
                  </a:lnTo>
                  <a:lnTo>
                    <a:pt x="962167" y="126242"/>
                  </a:lnTo>
                  <a:lnTo>
                    <a:pt x="1132764" y="126242"/>
                  </a:lnTo>
                  <a:lnTo>
                    <a:pt x="1160059" y="143302"/>
                  </a:lnTo>
                  <a:lnTo>
                    <a:pt x="1255594" y="143302"/>
                  </a:lnTo>
                  <a:lnTo>
                    <a:pt x="1276065" y="163774"/>
                  </a:lnTo>
                  <a:lnTo>
                    <a:pt x="1357952" y="163774"/>
                  </a:lnTo>
                  <a:lnTo>
                    <a:pt x="1385247" y="174009"/>
                  </a:lnTo>
                  <a:lnTo>
                    <a:pt x="1549021" y="174009"/>
                  </a:lnTo>
                  <a:lnTo>
                    <a:pt x="1572904" y="191069"/>
                  </a:lnTo>
                  <a:lnTo>
                    <a:pt x="1665027" y="191069"/>
                  </a:lnTo>
                  <a:lnTo>
                    <a:pt x="1678674" y="201305"/>
                  </a:lnTo>
                  <a:lnTo>
                    <a:pt x="1760561" y="201305"/>
                  </a:lnTo>
                  <a:lnTo>
                    <a:pt x="1787856" y="214953"/>
                  </a:lnTo>
                  <a:lnTo>
                    <a:pt x="1862919" y="214953"/>
                  </a:lnTo>
                  <a:lnTo>
                    <a:pt x="1893627" y="232012"/>
                  </a:lnTo>
                  <a:lnTo>
                    <a:pt x="1975513" y="232012"/>
                  </a:lnTo>
                  <a:lnTo>
                    <a:pt x="2006221" y="249072"/>
                  </a:lnTo>
                  <a:lnTo>
                    <a:pt x="2071047" y="249072"/>
                  </a:lnTo>
                  <a:lnTo>
                    <a:pt x="2101755" y="255896"/>
                  </a:lnTo>
                  <a:lnTo>
                    <a:pt x="2176818" y="255896"/>
                  </a:lnTo>
                  <a:lnTo>
                    <a:pt x="2214349" y="269544"/>
                  </a:lnTo>
                  <a:lnTo>
                    <a:pt x="2286000" y="269544"/>
                  </a:lnTo>
                  <a:lnTo>
                    <a:pt x="2313295" y="286603"/>
                  </a:lnTo>
                  <a:lnTo>
                    <a:pt x="2388358" y="286603"/>
                  </a:lnTo>
                  <a:lnTo>
                    <a:pt x="2419065" y="303663"/>
                  </a:lnTo>
                  <a:lnTo>
                    <a:pt x="2490716" y="303663"/>
                  </a:lnTo>
                  <a:lnTo>
                    <a:pt x="2524836" y="317311"/>
                  </a:lnTo>
                  <a:lnTo>
                    <a:pt x="2593074" y="317311"/>
                  </a:lnTo>
                  <a:lnTo>
                    <a:pt x="2620370" y="334371"/>
                  </a:lnTo>
                  <a:lnTo>
                    <a:pt x="2695433" y="334371"/>
                  </a:lnTo>
                  <a:lnTo>
                    <a:pt x="2732964" y="337782"/>
                  </a:lnTo>
                  <a:lnTo>
                    <a:pt x="2811439" y="337782"/>
                  </a:lnTo>
                  <a:lnTo>
                    <a:pt x="2828498" y="354842"/>
                  </a:lnTo>
                  <a:lnTo>
                    <a:pt x="3005919" y="354842"/>
                  </a:lnTo>
                  <a:lnTo>
                    <a:pt x="3026391" y="368490"/>
                  </a:lnTo>
                  <a:lnTo>
                    <a:pt x="3111689" y="368490"/>
                  </a:lnTo>
                  <a:lnTo>
                    <a:pt x="3132161" y="382138"/>
                  </a:lnTo>
                  <a:lnTo>
                    <a:pt x="3214047" y="382138"/>
                  </a:lnTo>
                  <a:lnTo>
                    <a:pt x="3231107" y="399197"/>
                  </a:lnTo>
                  <a:lnTo>
                    <a:pt x="3319818" y="399197"/>
                  </a:lnTo>
                  <a:lnTo>
                    <a:pt x="3343701" y="409433"/>
                  </a:lnTo>
                  <a:lnTo>
                    <a:pt x="3415352" y="409433"/>
                  </a:lnTo>
                  <a:lnTo>
                    <a:pt x="3442647" y="429905"/>
                  </a:lnTo>
                  <a:lnTo>
                    <a:pt x="3541594" y="429905"/>
                  </a:lnTo>
                  <a:lnTo>
                    <a:pt x="3555242" y="446965"/>
                  </a:lnTo>
                  <a:lnTo>
                    <a:pt x="3841844" y="446965"/>
                  </a:lnTo>
                  <a:lnTo>
                    <a:pt x="3858904" y="457200"/>
                  </a:lnTo>
                  <a:lnTo>
                    <a:pt x="3954439" y="457200"/>
                  </a:lnTo>
                  <a:lnTo>
                    <a:pt x="3968086" y="477672"/>
                  </a:lnTo>
                  <a:lnTo>
                    <a:pt x="4053385" y="477672"/>
                  </a:lnTo>
                  <a:lnTo>
                    <a:pt x="4073856" y="484496"/>
                  </a:lnTo>
                  <a:lnTo>
                    <a:pt x="4159155" y="484496"/>
                  </a:lnTo>
                  <a:lnTo>
                    <a:pt x="4176215" y="494732"/>
                  </a:lnTo>
                  <a:lnTo>
                    <a:pt x="4353636" y="494732"/>
                  </a:lnTo>
                  <a:lnTo>
                    <a:pt x="4377519" y="508379"/>
                  </a:lnTo>
                  <a:lnTo>
                    <a:pt x="4466230" y="508379"/>
                  </a:lnTo>
                  <a:lnTo>
                    <a:pt x="4490113" y="525439"/>
                  </a:lnTo>
                  <a:lnTo>
                    <a:pt x="4568588" y="525439"/>
                  </a:lnTo>
                  <a:lnTo>
                    <a:pt x="4585647" y="542499"/>
                  </a:lnTo>
                  <a:lnTo>
                    <a:pt x="4783540" y="542499"/>
                  </a:lnTo>
                  <a:lnTo>
                    <a:pt x="4807424" y="569794"/>
                  </a:lnTo>
                  <a:lnTo>
                    <a:pt x="4984844" y="569794"/>
                  </a:lnTo>
                  <a:lnTo>
                    <a:pt x="5015552" y="583442"/>
                  </a:lnTo>
                  <a:lnTo>
                    <a:pt x="5186149" y="583442"/>
                  </a:lnTo>
                  <a:lnTo>
                    <a:pt x="5203209" y="600502"/>
                  </a:lnTo>
                  <a:lnTo>
                    <a:pt x="5390865" y="600502"/>
                  </a:lnTo>
                  <a:lnTo>
                    <a:pt x="5414749" y="620974"/>
                  </a:lnTo>
                </a:path>
              </a:pathLst>
            </a:custGeom>
            <a:noFill/>
            <a:ln w="28575">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Forme libre : forme 5">
              <a:extLst>
                <a:ext uri="{FF2B5EF4-FFF2-40B4-BE49-F238E27FC236}">
                  <a16:creationId xmlns:a16="http://schemas.microsoft.com/office/drawing/2014/main" id="{67C5CD51-4CA6-4DC8-8402-AE8730FE2546}"/>
                </a:ext>
              </a:extLst>
            </p:cNvPr>
            <p:cNvSpPr/>
            <p:nvPr/>
          </p:nvSpPr>
          <p:spPr>
            <a:xfrm>
              <a:off x="1712794" y="17060"/>
              <a:ext cx="5943600" cy="941695"/>
            </a:xfrm>
            <a:custGeom>
              <a:avLst/>
              <a:gdLst>
                <a:gd name="connsiteX0" fmla="*/ 0 w 5943600"/>
                <a:gd name="connsiteY0" fmla="*/ 0 h 941695"/>
                <a:gd name="connsiteX1" fmla="*/ 116006 w 5943600"/>
                <a:gd name="connsiteY1" fmla="*/ 0 h 941695"/>
                <a:gd name="connsiteX2" fmla="*/ 139890 w 5943600"/>
                <a:gd name="connsiteY2" fmla="*/ 23884 h 941695"/>
                <a:gd name="connsiteX3" fmla="*/ 214952 w 5943600"/>
                <a:gd name="connsiteY3" fmla="*/ 23884 h 941695"/>
                <a:gd name="connsiteX4" fmla="*/ 238835 w 5943600"/>
                <a:gd name="connsiteY4" fmla="*/ 47767 h 941695"/>
                <a:gd name="connsiteX5" fmla="*/ 317310 w 5943600"/>
                <a:gd name="connsiteY5" fmla="*/ 47767 h 941695"/>
                <a:gd name="connsiteX6" fmla="*/ 334370 w 5943600"/>
                <a:gd name="connsiteY6" fmla="*/ 64827 h 941695"/>
                <a:gd name="connsiteX7" fmla="*/ 423081 w 5943600"/>
                <a:gd name="connsiteY7" fmla="*/ 64827 h 941695"/>
                <a:gd name="connsiteX8" fmla="*/ 450376 w 5943600"/>
                <a:gd name="connsiteY8" fmla="*/ 64827 h 941695"/>
                <a:gd name="connsiteX9" fmla="*/ 528851 w 5943600"/>
                <a:gd name="connsiteY9" fmla="*/ 64827 h 941695"/>
                <a:gd name="connsiteX10" fmla="*/ 552734 w 5943600"/>
                <a:gd name="connsiteY10" fmla="*/ 88710 h 941695"/>
                <a:gd name="connsiteX11" fmla="*/ 627797 w 5943600"/>
                <a:gd name="connsiteY11" fmla="*/ 88710 h 941695"/>
                <a:gd name="connsiteX12" fmla="*/ 648269 w 5943600"/>
                <a:gd name="connsiteY12" fmla="*/ 109182 h 941695"/>
                <a:gd name="connsiteX13" fmla="*/ 736979 w 5943600"/>
                <a:gd name="connsiteY13" fmla="*/ 109182 h 941695"/>
                <a:gd name="connsiteX14" fmla="*/ 754039 w 5943600"/>
                <a:gd name="connsiteY14" fmla="*/ 126242 h 941695"/>
                <a:gd name="connsiteX15" fmla="*/ 832513 w 5943600"/>
                <a:gd name="connsiteY15" fmla="*/ 126242 h 941695"/>
                <a:gd name="connsiteX16" fmla="*/ 859808 w 5943600"/>
                <a:gd name="connsiteY16" fmla="*/ 153537 h 941695"/>
                <a:gd name="connsiteX17" fmla="*/ 951931 w 5943600"/>
                <a:gd name="connsiteY17" fmla="*/ 153537 h 941695"/>
                <a:gd name="connsiteX18" fmla="*/ 965579 w 5943600"/>
                <a:gd name="connsiteY18" fmla="*/ 167185 h 941695"/>
                <a:gd name="connsiteX19" fmla="*/ 1061113 w 5943600"/>
                <a:gd name="connsiteY19" fmla="*/ 167185 h 941695"/>
                <a:gd name="connsiteX20" fmla="*/ 1084996 w 5943600"/>
                <a:gd name="connsiteY20" fmla="*/ 191068 h 941695"/>
                <a:gd name="connsiteX21" fmla="*/ 1160060 w 5943600"/>
                <a:gd name="connsiteY21" fmla="*/ 191068 h 941695"/>
                <a:gd name="connsiteX22" fmla="*/ 1180532 w 5943600"/>
                <a:gd name="connsiteY22" fmla="*/ 211540 h 941695"/>
                <a:gd name="connsiteX23" fmla="*/ 1262418 w 5943600"/>
                <a:gd name="connsiteY23" fmla="*/ 211540 h 941695"/>
                <a:gd name="connsiteX24" fmla="*/ 1282890 w 5943600"/>
                <a:gd name="connsiteY24" fmla="*/ 232012 h 941695"/>
                <a:gd name="connsiteX25" fmla="*/ 1361364 w 5943600"/>
                <a:gd name="connsiteY25" fmla="*/ 232012 h 941695"/>
                <a:gd name="connsiteX26" fmla="*/ 1371600 w 5943600"/>
                <a:gd name="connsiteY26" fmla="*/ 242248 h 941695"/>
                <a:gd name="connsiteX27" fmla="*/ 1473958 w 5943600"/>
                <a:gd name="connsiteY27" fmla="*/ 242248 h 941695"/>
                <a:gd name="connsiteX28" fmla="*/ 1494430 w 5943600"/>
                <a:gd name="connsiteY28" fmla="*/ 262720 h 941695"/>
                <a:gd name="connsiteX29" fmla="*/ 1579728 w 5943600"/>
                <a:gd name="connsiteY29" fmla="*/ 262720 h 941695"/>
                <a:gd name="connsiteX30" fmla="*/ 1600200 w 5943600"/>
                <a:gd name="connsiteY30" fmla="*/ 283192 h 941695"/>
                <a:gd name="connsiteX31" fmla="*/ 1678675 w 5943600"/>
                <a:gd name="connsiteY31" fmla="*/ 283192 h 941695"/>
                <a:gd name="connsiteX32" fmla="*/ 1699146 w 5943600"/>
                <a:gd name="connsiteY32" fmla="*/ 303663 h 941695"/>
                <a:gd name="connsiteX33" fmla="*/ 1784445 w 5943600"/>
                <a:gd name="connsiteY33" fmla="*/ 303663 h 941695"/>
                <a:gd name="connsiteX34" fmla="*/ 1804916 w 5943600"/>
                <a:gd name="connsiteY34" fmla="*/ 324134 h 941695"/>
                <a:gd name="connsiteX35" fmla="*/ 1879979 w 5943600"/>
                <a:gd name="connsiteY35" fmla="*/ 324134 h 941695"/>
                <a:gd name="connsiteX36" fmla="*/ 1897039 w 5943600"/>
                <a:gd name="connsiteY36" fmla="*/ 341194 h 941695"/>
                <a:gd name="connsiteX37" fmla="*/ 1989161 w 5943600"/>
                <a:gd name="connsiteY37" fmla="*/ 341194 h 941695"/>
                <a:gd name="connsiteX38" fmla="*/ 2006220 w 5943600"/>
                <a:gd name="connsiteY38" fmla="*/ 358253 h 941695"/>
                <a:gd name="connsiteX39" fmla="*/ 2094931 w 5943600"/>
                <a:gd name="connsiteY39" fmla="*/ 358253 h 941695"/>
                <a:gd name="connsiteX40" fmla="*/ 2115403 w 5943600"/>
                <a:gd name="connsiteY40" fmla="*/ 378725 h 941695"/>
                <a:gd name="connsiteX41" fmla="*/ 2200702 w 5943600"/>
                <a:gd name="connsiteY41" fmla="*/ 378725 h 941695"/>
                <a:gd name="connsiteX42" fmla="*/ 2214349 w 5943600"/>
                <a:gd name="connsiteY42" fmla="*/ 392372 h 941695"/>
                <a:gd name="connsiteX43" fmla="*/ 2289412 w 5943600"/>
                <a:gd name="connsiteY43" fmla="*/ 392372 h 941695"/>
                <a:gd name="connsiteX44" fmla="*/ 2303061 w 5943600"/>
                <a:gd name="connsiteY44" fmla="*/ 406021 h 941695"/>
                <a:gd name="connsiteX45" fmla="*/ 2384946 w 5943600"/>
                <a:gd name="connsiteY45" fmla="*/ 406021 h 941695"/>
                <a:gd name="connsiteX46" fmla="*/ 2408830 w 5943600"/>
                <a:gd name="connsiteY46" fmla="*/ 429905 h 941695"/>
                <a:gd name="connsiteX47" fmla="*/ 2504364 w 5943600"/>
                <a:gd name="connsiteY47" fmla="*/ 429905 h 941695"/>
                <a:gd name="connsiteX48" fmla="*/ 2504364 w 5943600"/>
                <a:gd name="connsiteY48" fmla="*/ 457200 h 941695"/>
                <a:gd name="connsiteX49" fmla="*/ 2613546 w 5943600"/>
                <a:gd name="connsiteY49" fmla="*/ 457200 h 941695"/>
                <a:gd name="connsiteX50" fmla="*/ 2630606 w 5943600"/>
                <a:gd name="connsiteY50" fmla="*/ 474260 h 941695"/>
                <a:gd name="connsiteX51" fmla="*/ 2709081 w 5943600"/>
                <a:gd name="connsiteY51" fmla="*/ 474260 h 941695"/>
                <a:gd name="connsiteX52" fmla="*/ 2729552 w 5943600"/>
                <a:gd name="connsiteY52" fmla="*/ 494731 h 941695"/>
                <a:gd name="connsiteX53" fmla="*/ 2821675 w 5943600"/>
                <a:gd name="connsiteY53" fmla="*/ 494731 h 941695"/>
                <a:gd name="connsiteX54" fmla="*/ 2842146 w 5943600"/>
                <a:gd name="connsiteY54" fmla="*/ 515202 h 941695"/>
                <a:gd name="connsiteX55" fmla="*/ 2913797 w 5943600"/>
                <a:gd name="connsiteY55" fmla="*/ 515202 h 941695"/>
                <a:gd name="connsiteX56" fmla="*/ 2934269 w 5943600"/>
                <a:gd name="connsiteY56" fmla="*/ 535674 h 941695"/>
                <a:gd name="connsiteX57" fmla="*/ 3036627 w 5943600"/>
                <a:gd name="connsiteY57" fmla="*/ 535674 h 941695"/>
                <a:gd name="connsiteX58" fmla="*/ 3057099 w 5943600"/>
                <a:gd name="connsiteY58" fmla="*/ 556146 h 941695"/>
                <a:gd name="connsiteX59" fmla="*/ 3121925 w 5943600"/>
                <a:gd name="connsiteY59" fmla="*/ 556146 h 941695"/>
                <a:gd name="connsiteX60" fmla="*/ 3142397 w 5943600"/>
                <a:gd name="connsiteY60" fmla="*/ 576618 h 941695"/>
                <a:gd name="connsiteX61" fmla="*/ 3231107 w 5943600"/>
                <a:gd name="connsiteY61" fmla="*/ 576618 h 941695"/>
                <a:gd name="connsiteX62" fmla="*/ 3251578 w 5943600"/>
                <a:gd name="connsiteY62" fmla="*/ 597089 h 941695"/>
                <a:gd name="connsiteX63" fmla="*/ 3340290 w 5943600"/>
                <a:gd name="connsiteY63" fmla="*/ 597089 h 941695"/>
                <a:gd name="connsiteX64" fmla="*/ 3360761 w 5943600"/>
                <a:gd name="connsiteY64" fmla="*/ 617560 h 941695"/>
                <a:gd name="connsiteX65" fmla="*/ 3449472 w 5943600"/>
                <a:gd name="connsiteY65" fmla="*/ 617560 h 941695"/>
                <a:gd name="connsiteX66" fmla="*/ 3459707 w 5943600"/>
                <a:gd name="connsiteY66" fmla="*/ 627795 h 941695"/>
                <a:gd name="connsiteX67" fmla="*/ 3531358 w 5943600"/>
                <a:gd name="connsiteY67" fmla="*/ 627795 h 941695"/>
                <a:gd name="connsiteX68" fmla="*/ 3551830 w 5943600"/>
                <a:gd name="connsiteY68" fmla="*/ 648267 h 941695"/>
                <a:gd name="connsiteX69" fmla="*/ 3650776 w 5943600"/>
                <a:gd name="connsiteY69" fmla="*/ 648267 h 941695"/>
                <a:gd name="connsiteX70" fmla="*/ 3671248 w 5943600"/>
                <a:gd name="connsiteY70" fmla="*/ 668739 h 941695"/>
                <a:gd name="connsiteX71" fmla="*/ 3753134 w 5943600"/>
                <a:gd name="connsiteY71" fmla="*/ 668739 h 941695"/>
                <a:gd name="connsiteX72" fmla="*/ 3770194 w 5943600"/>
                <a:gd name="connsiteY72" fmla="*/ 668739 h 941695"/>
                <a:gd name="connsiteX73" fmla="*/ 3848669 w 5943600"/>
                <a:gd name="connsiteY73" fmla="*/ 668739 h 941695"/>
                <a:gd name="connsiteX74" fmla="*/ 3879376 w 5943600"/>
                <a:gd name="connsiteY74" fmla="*/ 699446 h 941695"/>
                <a:gd name="connsiteX75" fmla="*/ 3964675 w 5943600"/>
                <a:gd name="connsiteY75" fmla="*/ 699446 h 941695"/>
                <a:gd name="connsiteX76" fmla="*/ 3978324 w 5943600"/>
                <a:gd name="connsiteY76" fmla="*/ 713095 h 941695"/>
                <a:gd name="connsiteX77" fmla="*/ 4073857 w 5943600"/>
                <a:gd name="connsiteY77" fmla="*/ 713095 h 941695"/>
                <a:gd name="connsiteX78" fmla="*/ 4087505 w 5943600"/>
                <a:gd name="connsiteY78" fmla="*/ 726743 h 941695"/>
                <a:gd name="connsiteX79" fmla="*/ 4169391 w 5943600"/>
                <a:gd name="connsiteY79" fmla="*/ 726743 h 941695"/>
                <a:gd name="connsiteX80" fmla="*/ 4189863 w 5943600"/>
                <a:gd name="connsiteY80" fmla="*/ 747215 h 941695"/>
                <a:gd name="connsiteX81" fmla="*/ 4261513 w 5943600"/>
                <a:gd name="connsiteY81" fmla="*/ 747215 h 941695"/>
                <a:gd name="connsiteX82" fmla="*/ 4281985 w 5943600"/>
                <a:gd name="connsiteY82" fmla="*/ 747215 h 941695"/>
                <a:gd name="connsiteX83" fmla="*/ 4374107 w 5943600"/>
                <a:gd name="connsiteY83" fmla="*/ 747215 h 941695"/>
                <a:gd name="connsiteX84" fmla="*/ 4394579 w 5943600"/>
                <a:gd name="connsiteY84" fmla="*/ 767687 h 941695"/>
                <a:gd name="connsiteX85" fmla="*/ 4479878 w 5943600"/>
                <a:gd name="connsiteY85" fmla="*/ 767687 h 941695"/>
                <a:gd name="connsiteX86" fmla="*/ 4500349 w 5943600"/>
                <a:gd name="connsiteY86" fmla="*/ 788158 h 941695"/>
                <a:gd name="connsiteX87" fmla="*/ 4578824 w 5943600"/>
                <a:gd name="connsiteY87" fmla="*/ 788158 h 941695"/>
                <a:gd name="connsiteX88" fmla="*/ 4592472 w 5943600"/>
                <a:gd name="connsiteY88" fmla="*/ 801806 h 941695"/>
                <a:gd name="connsiteX89" fmla="*/ 4670946 w 5943600"/>
                <a:gd name="connsiteY89" fmla="*/ 801806 h 941695"/>
                <a:gd name="connsiteX90" fmla="*/ 4684593 w 5943600"/>
                <a:gd name="connsiteY90" fmla="*/ 815453 h 941695"/>
                <a:gd name="connsiteX91" fmla="*/ 4783540 w 5943600"/>
                <a:gd name="connsiteY91" fmla="*/ 815453 h 941695"/>
                <a:gd name="connsiteX92" fmla="*/ 4804012 w 5943600"/>
                <a:gd name="connsiteY92" fmla="*/ 835925 h 941695"/>
                <a:gd name="connsiteX93" fmla="*/ 4906370 w 5943600"/>
                <a:gd name="connsiteY93" fmla="*/ 835925 h 941695"/>
                <a:gd name="connsiteX94" fmla="*/ 4920018 w 5943600"/>
                <a:gd name="connsiteY94" fmla="*/ 849573 h 941695"/>
                <a:gd name="connsiteX95" fmla="*/ 4995081 w 5943600"/>
                <a:gd name="connsiteY95" fmla="*/ 849573 h 941695"/>
                <a:gd name="connsiteX96" fmla="*/ 5025788 w 5943600"/>
                <a:gd name="connsiteY96" fmla="*/ 880280 h 941695"/>
                <a:gd name="connsiteX97" fmla="*/ 5114499 w 5943600"/>
                <a:gd name="connsiteY97" fmla="*/ 880280 h 941695"/>
                <a:gd name="connsiteX98" fmla="*/ 5128147 w 5943600"/>
                <a:gd name="connsiteY98" fmla="*/ 893928 h 941695"/>
                <a:gd name="connsiteX99" fmla="*/ 5312391 w 5943600"/>
                <a:gd name="connsiteY99" fmla="*/ 893928 h 941695"/>
                <a:gd name="connsiteX100" fmla="*/ 5326039 w 5943600"/>
                <a:gd name="connsiteY100" fmla="*/ 893928 h 941695"/>
                <a:gd name="connsiteX101" fmla="*/ 5418161 w 5943600"/>
                <a:gd name="connsiteY101" fmla="*/ 893928 h 941695"/>
                <a:gd name="connsiteX102" fmla="*/ 5431809 w 5943600"/>
                <a:gd name="connsiteY102" fmla="*/ 907576 h 941695"/>
                <a:gd name="connsiteX103" fmla="*/ 5517107 w 5943600"/>
                <a:gd name="connsiteY103" fmla="*/ 907576 h 941695"/>
                <a:gd name="connsiteX104" fmla="*/ 5537578 w 5943600"/>
                <a:gd name="connsiteY104" fmla="*/ 928047 h 941695"/>
                <a:gd name="connsiteX105" fmla="*/ 5725236 w 5943600"/>
                <a:gd name="connsiteY105" fmla="*/ 928047 h 941695"/>
                <a:gd name="connsiteX106" fmla="*/ 5769591 w 5943600"/>
                <a:gd name="connsiteY106" fmla="*/ 928047 h 941695"/>
                <a:gd name="connsiteX107" fmla="*/ 5837830 w 5943600"/>
                <a:gd name="connsiteY107" fmla="*/ 928047 h 941695"/>
                <a:gd name="connsiteX108" fmla="*/ 5851478 w 5943600"/>
                <a:gd name="connsiteY108" fmla="*/ 941695 h 941695"/>
                <a:gd name="connsiteX109" fmla="*/ 5943600 w 5943600"/>
                <a:gd name="connsiteY109" fmla="*/ 941695 h 9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5943600" h="941695">
                  <a:moveTo>
                    <a:pt x="0" y="0"/>
                  </a:moveTo>
                  <a:lnTo>
                    <a:pt x="116006" y="0"/>
                  </a:lnTo>
                  <a:lnTo>
                    <a:pt x="139890" y="23884"/>
                  </a:lnTo>
                  <a:lnTo>
                    <a:pt x="214952" y="23884"/>
                  </a:lnTo>
                  <a:lnTo>
                    <a:pt x="238835" y="47767"/>
                  </a:lnTo>
                  <a:lnTo>
                    <a:pt x="317310" y="47767"/>
                  </a:lnTo>
                  <a:lnTo>
                    <a:pt x="334370" y="64827"/>
                  </a:lnTo>
                  <a:lnTo>
                    <a:pt x="423081" y="64827"/>
                  </a:lnTo>
                  <a:lnTo>
                    <a:pt x="450376" y="64827"/>
                  </a:lnTo>
                  <a:lnTo>
                    <a:pt x="528851" y="64827"/>
                  </a:lnTo>
                  <a:lnTo>
                    <a:pt x="552734" y="88710"/>
                  </a:lnTo>
                  <a:lnTo>
                    <a:pt x="627797" y="88710"/>
                  </a:lnTo>
                  <a:lnTo>
                    <a:pt x="648269" y="109182"/>
                  </a:lnTo>
                  <a:lnTo>
                    <a:pt x="736979" y="109182"/>
                  </a:lnTo>
                  <a:lnTo>
                    <a:pt x="754039" y="126242"/>
                  </a:lnTo>
                  <a:lnTo>
                    <a:pt x="832513" y="126242"/>
                  </a:lnTo>
                  <a:lnTo>
                    <a:pt x="859808" y="153537"/>
                  </a:lnTo>
                  <a:lnTo>
                    <a:pt x="951931" y="153537"/>
                  </a:lnTo>
                  <a:lnTo>
                    <a:pt x="965579" y="167185"/>
                  </a:lnTo>
                  <a:lnTo>
                    <a:pt x="1061113" y="167185"/>
                  </a:lnTo>
                  <a:lnTo>
                    <a:pt x="1084996" y="191068"/>
                  </a:lnTo>
                  <a:lnTo>
                    <a:pt x="1160060" y="191068"/>
                  </a:lnTo>
                  <a:lnTo>
                    <a:pt x="1180532" y="211540"/>
                  </a:lnTo>
                  <a:lnTo>
                    <a:pt x="1262418" y="211540"/>
                  </a:lnTo>
                  <a:lnTo>
                    <a:pt x="1282890" y="232012"/>
                  </a:lnTo>
                  <a:lnTo>
                    <a:pt x="1361364" y="232012"/>
                  </a:lnTo>
                  <a:lnTo>
                    <a:pt x="1371600" y="242248"/>
                  </a:lnTo>
                  <a:lnTo>
                    <a:pt x="1473958" y="242248"/>
                  </a:lnTo>
                  <a:lnTo>
                    <a:pt x="1494430" y="262720"/>
                  </a:lnTo>
                  <a:lnTo>
                    <a:pt x="1579728" y="262720"/>
                  </a:lnTo>
                  <a:lnTo>
                    <a:pt x="1600200" y="283192"/>
                  </a:lnTo>
                  <a:lnTo>
                    <a:pt x="1678675" y="283192"/>
                  </a:lnTo>
                  <a:lnTo>
                    <a:pt x="1699146" y="303663"/>
                  </a:lnTo>
                  <a:lnTo>
                    <a:pt x="1784445" y="303663"/>
                  </a:lnTo>
                  <a:lnTo>
                    <a:pt x="1804916" y="324134"/>
                  </a:lnTo>
                  <a:lnTo>
                    <a:pt x="1879979" y="324134"/>
                  </a:lnTo>
                  <a:lnTo>
                    <a:pt x="1897039" y="341194"/>
                  </a:lnTo>
                  <a:lnTo>
                    <a:pt x="1989161" y="341194"/>
                  </a:lnTo>
                  <a:lnTo>
                    <a:pt x="2006220" y="358253"/>
                  </a:lnTo>
                  <a:lnTo>
                    <a:pt x="2094931" y="358253"/>
                  </a:lnTo>
                  <a:lnTo>
                    <a:pt x="2115403" y="378725"/>
                  </a:lnTo>
                  <a:lnTo>
                    <a:pt x="2200702" y="378725"/>
                  </a:lnTo>
                  <a:lnTo>
                    <a:pt x="2214349" y="392372"/>
                  </a:lnTo>
                  <a:lnTo>
                    <a:pt x="2289412" y="392372"/>
                  </a:lnTo>
                  <a:lnTo>
                    <a:pt x="2303061" y="406021"/>
                  </a:lnTo>
                  <a:lnTo>
                    <a:pt x="2384946" y="406021"/>
                  </a:lnTo>
                  <a:lnTo>
                    <a:pt x="2408830" y="429905"/>
                  </a:lnTo>
                  <a:lnTo>
                    <a:pt x="2504364" y="429905"/>
                  </a:lnTo>
                  <a:lnTo>
                    <a:pt x="2504364" y="457200"/>
                  </a:lnTo>
                  <a:lnTo>
                    <a:pt x="2613546" y="457200"/>
                  </a:lnTo>
                  <a:lnTo>
                    <a:pt x="2630606" y="474260"/>
                  </a:lnTo>
                  <a:lnTo>
                    <a:pt x="2709081" y="474260"/>
                  </a:lnTo>
                  <a:lnTo>
                    <a:pt x="2729552" y="494731"/>
                  </a:lnTo>
                  <a:lnTo>
                    <a:pt x="2821675" y="494731"/>
                  </a:lnTo>
                  <a:lnTo>
                    <a:pt x="2842146" y="515202"/>
                  </a:lnTo>
                  <a:lnTo>
                    <a:pt x="2913797" y="515202"/>
                  </a:lnTo>
                  <a:lnTo>
                    <a:pt x="2934269" y="535674"/>
                  </a:lnTo>
                  <a:lnTo>
                    <a:pt x="3036627" y="535674"/>
                  </a:lnTo>
                  <a:lnTo>
                    <a:pt x="3057099" y="556146"/>
                  </a:lnTo>
                  <a:lnTo>
                    <a:pt x="3121925" y="556146"/>
                  </a:lnTo>
                  <a:lnTo>
                    <a:pt x="3142397" y="576618"/>
                  </a:lnTo>
                  <a:lnTo>
                    <a:pt x="3231107" y="576618"/>
                  </a:lnTo>
                  <a:lnTo>
                    <a:pt x="3251578" y="597089"/>
                  </a:lnTo>
                  <a:lnTo>
                    <a:pt x="3340290" y="597089"/>
                  </a:lnTo>
                  <a:lnTo>
                    <a:pt x="3360761" y="617560"/>
                  </a:lnTo>
                  <a:lnTo>
                    <a:pt x="3449472" y="617560"/>
                  </a:lnTo>
                  <a:lnTo>
                    <a:pt x="3459707" y="627795"/>
                  </a:lnTo>
                  <a:lnTo>
                    <a:pt x="3531358" y="627795"/>
                  </a:lnTo>
                  <a:lnTo>
                    <a:pt x="3551830" y="648267"/>
                  </a:lnTo>
                  <a:lnTo>
                    <a:pt x="3650776" y="648267"/>
                  </a:lnTo>
                  <a:lnTo>
                    <a:pt x="3671248" y="668739"/>
                  </a:lnTo>
                  <a:lnTo>
                    <a:pt x="3753134" y="668739"/>
                  </a:lnTo>
                  <a:lnTo>
                    <a:pt x="3770194" y="668739"/>
                  </a:lnTo>
                  <a:lnTo>
                    <a:pt x="3848669" y="668739"/>
                  </a:lnTo>
                  <a:lnTo>
                    <a:pt x="3879376" y="699446"/>
                  </a:lnTo>
                  <a:lnTo>
                    <a:pt x="3964675" y="699446"/>
                  </a:lnTo>
                  <a:lnTo>
                    <a:pt x="3978324" y="713095"/>
                  </a:lnTo>
                  <a:lnTo>
                    <a:pt x="4073857" y="713095"/>
                  </a:lnTo>
                  <a:lnTo>
                    <a:pt x="4087505" y="726743"/>
                  </a:lnTo>
                  <a:lnTo>
                    <a:pt x="4169391" y="726743"/>
                  </a:lnTo>
                  <a:lnTo>
                    <a:pt x="4189863" y="747215"/>
                  </a:lnTo>
                  <a:lnTo>
                    <a:pt x="4261513" y="747215"/>
                  </a:lnTo>
                  <a:lnTo>
                    <a:pt x="4281985" y="747215"/>
                  </a:lnTo>
                  <a:lnTo>
                    <a:pt x="4374107" y="747215"/>
                  </a:lnTo>
                  <a:lnTo>
                    <a:pt x="4394579" y="767687"/>
                  </a:lnTo>
                  <a:lnTo>
                    <a:pt x="4479878" y="767687"/>
                  </a:lnTo>
                  <a:lnTo>
                    <a:pt x="4500349" y="788158"/>
                  </a:lnTo>
                  <a:lnTo>
                    <a:pt x="4578824" y="788158"/>
                  </a:lnTo>
                  <a:lnTo>
                    <a:pt x="4592472" y="801806"/>
                  </a:lnTo>
                  <a:lnTo>
                    <a:pt x="4670946" y="801806"/>
                  </a:lnTo>
                  <a:lnTo>
                    <a:pt x="4684593" y="815453"/>
                  </a:lnTo>
                  <a:lnTo>
                    <a:pt x="4783540" y="815453"/>
                  </a:lnTo>
                  <a:lnTo>
                    <a:pt x="4804012" y="835925"/>
                  </a:lnTo>
                  <a:lnTo>
                    <a:pt x="4906370" y="835925"/>
                  </a:lnTo>
                  <a:lnTo>
                    <a:pt x="4920018" y="849573"/>
                  </a:lnTo>
                  <a:lnTo>
                    <a:pt x="4995081" y="849573"/>
                  </a:lnTo>
                  <a:lnTo>
                    <a:pt x="5025788" y="880280"/>
                  </a:lnTo>
                  <a:lnTo>
                    <a:pt x="5114499" y="880280"/>
                  </a:lnTo>
                  <a:lnTo>
                    <a:pt x="5128147" y="893928"/>
                  </a:lnTo>
                  <a:lnTo>
                    <a:pt x="5312391" y="893928"/>
                  </a:lnTo>
                  <a:lnTo>
                    <a:pt x="5326039" y="893928"/>
                  </a:lnTo>
                  <a:lnTo>
                    <a:pt x="5418161" y="893928"/>
                  </a:lnTo>
                  <a:lnTo>
                    <a:pt x="5431809" y="907576"/>
                  </a:lnTo>
                  <a:lnTo>
                    <a:pt x="5517107" y="907576"/>
                  </a:lnTo>
                  <a:lnTo>
                    <a:pt x="5537578" y="928047"/>
                  </a:lnTo>
                  <a:lnTo>
                    <a:pt x="5725236" y="928047"/>
                  </a:lnTo>
                  <a:lnTo>
                    <a:pt x="5769591" y="928047"/>
                  </a:lnTo>
                  <a:lnTo>
                    <a:pt x="5837830" y="928047"/>
                  </a:lnTo>
                  <a:lnTo>
                    <a:pt x="5851478" y="941695"/>
                  </a:lnTo>
                  <a:lnTo>
                    <a:pt x="5943600" y="941695"/>
                  </a:lnTo>
                </a:path>
              </a:pathLst>
            </a:custGeom>
            <a:no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 name="Forme libre : forme 47">
              <a:extLst>
                <a:ext uri="{FF2B5EF4-FFF2-40B4-BE49-F238E27FC236}">
                  <a16:creationId xmlns:a16="http://schemas.microsoft.com/office/drawing/2014/main" id="{FBED4811-B3EE-4AFD-8323-C839C5863794}"/>
                </a:ext>
              </a:extLst>
            </p:cNvPr>
            <p:cNvSpPr/>
            <p:nvPr/>
          </p:nvSpPr>
          <p:spPr>
            <a:xfrm>
              <a:off x="1620672" y="13648"/>
              <a:ext cx="6025486" cy="1296537"/>
            </a:xfrm>
            <a:custGeom>
              <a:avLst/>
              <a:gdLst>
                <a:gd name="connsiteX0" fmla="*/ 0 w 6025486"/>
                <a:gd name="connsiteY0" fmla="*/ 0 h 1296537"/>
                <a:gd name="connsiteX1" fmla="*/ 126241 w 6025486"/>
                <a:gd name="connsiteY1" fmla="*/ 27295 h 1296537"/>
                <a:gd name="connsiteX2" fmla="*/ 208128 w 6025486"/>
                <a:gd name="connsiteY2" fmla="*/ 27295 h 1296537"/>
                <a:gd name="connsiteX3" fmla="*/ 235424 w 6025486"/>
                <a:gd name="connsiteY3" fmla="*/ 44355 h 1296537"/>
                <a:gd name="connsiteX4" fmla="*/ 307074 w 6025486"/>
                <a:gd name="connsiteY4" fmla="*/ 44355 h 1296537"/>
                <a:gd name="connsiteX5" fmla="*/ 341194 w 6025486"/>
                <a:gd name="connsiteY5" fmla="*/ 81886 h 1296537"/>
                <a:gd name="connsiteX6" fmla="*/ 416256 w 6025486"/>
                <a:gd name="connsiteY6" fmla="*/ 81886 h 1296537"/>
                <a:gd name="connsiteX7" fmla="*/ 440140 w 6025486"/>
                <a:gd name="connsiteY7" fmla="*/ 98946 h 1296537"/>
                <a:gd name="connsiteX8" fmla="*/ 511791 w 6025486"/>
                <a:gd name="connsiteY8" fmla="*/ 98946 h 1296537"/>
                <a:gd name="connsiteX9" fmla="*/ 552734 w 6025486"/>
                <a:gd name="connsiteY9" fmla="*/ 122830 h 1296537"/>
                <a:gd name="connsiteX10" fmla="*/ 620973 w 6025486"/>
                <a:gd name="connsiteY10" fmla="*/ 122830 h 1296537"/>
                <a:gd name="connsiteX11" fmla="*/ 651680 w 6025486"/>
                <a:gd name="connsiteY11" fmla="*/ 146713 h 1296537"/>
                <a:gd name="connsiteX12" fmla="*/ 723331 w 6025486"/>
                <a:gd name="connsiteY12" fmla="*/ 146713 h 1296537"/>
                <a:gd name="connsiteX13" fmla="*/ 733567 w 6025486"/>
                <a:gd name="connsiteY13" fmla="*/ 170597 h 1296537"/>
                <a:gd name="connsiteX14" fmla="*/ 832513 w 6025486"/>
                <a:gd name="connsiteY14" fmla="*/ 170597 h 1296537"/>
                <a:gd name="connsiteX15" fmla="*/ 856397 w 6025486"/>
                <a:gd name="connsiteY15" fmla="*/ 197892 h 1296537"/>
                <a:gd name="connsiteX16" fmla="*/ 917812 w 6025486"/>
                <a:gd name="connsiteY16" fmla="*/ 197892 h 1296537"/>
                <a:gd name="connsiteX17" fmla="*/ 958755 w 6025486"/>
                <a:gd name="connsiteY17" fmla="*/ 228600 h 1296537"/>
                <a:gd name="connsiteX18" fmla="*/ 1057701 w 6025486"/>
                <a:gd name="connsiteY18" fmla="*/ 228600 h 1296537"/>
                <a:gd name="connsiteX19" fmla="*/ 1074761 w 6025486"/>
                <a:gd name="connsiteY19" fmla="*/ 249071 h 1296537"/>
                <a:gd name="connsiteX20" fmla="*/ 1153235 w 6025486"/>
                <a:gd name="connsiteY20" fmla="*/ 249071 h 1296537"/>
                <a:gd name="connsiteX21" fmla="*/ 1170295 w 6025486"/>
                <a:gd name="connsiteY21" fmla="*/ 279779 h 1296537"/>
                <a:gd name="connsiteX22" fmla="*/ 1259006 w 6025486"/>
                <a:gd name="connsiteY22" fmla="*/ 279779 h 1296537"/>
                <a:gd name="connsiteX23" fmla="*/ 1279477 w 6025486"/>
                <a:gd name="connsiteY23" fmla="*/ 307074 h 1296537"/>
                <a:gd name="connsiteX24" fmla="*/ 1354540 w 6025486"/>
                <a:gd name="connsiteY24" fmla="*/ 307074 h 1296537"/>
                <a:gd name="connsiteX25" fmla="*/ 1385247 w 6025486"/>
                <a:gd name="connsiteY25" fmla="*/ 341194 h 1296537"/>
                <a:gd name="connsiteX26" fmla="*/ 1460310 w 6025486"/>
                <a:gd name="connsiteY26" fmla="*/ 341194 h 1296537"/>
                <a:gd name="connsiteX27" fmla="*/ 1480782 w 6025486"/>
                <a:gd name="connsiteY27" fmla="*/ 358253 h 1296537"/>
                <a:gd name="connsiteX28" fmla="*/ 1572904 w 6025486"/>
                <a:gd name="connsiteY28" fmla="*/ 358253 h 1296537"/>
                <a:gd name="connsiteX29" fmla="*/ 1589964 w 6025486"/>
                <a:gd name="connsiteY29" fmla="*/ 375313 h 1296537"/>
                <a:gd name="connsiteX30" fmla="*/ 1668438 w 6025486"/>
                <a:gd name="connsiteY30" fmla="*/ 375313 h 1296537"/>
                <a:gd name="connsiteX31" fmla="*/ 1699146 w 6025486"/>
                <a:gd name="connsiteY31" fmla="*/ 419668 h 1296537"/>
                <a:gd name="connsiteX32" fmla="*/ 1777621 w 6025486"/>
                <a:gd name="connsiteY32" fmla="*/ 419668 h 1296537"/>
                <a:gd name="connsiteX33" fmla="*/ 1798092 w 6025486"/>
                <a:gd name="connsiteY33" fmla="*/ 443552 h 1296537"/>
                <a:gd name="connsiteX34" fmla="*/ 1873155 w 6025486"/>
                <a:gd name="connsiteY34" fmla="*/ 443552 h 1296537"/>
                <a:gd name="connsiteX35" fmla="*/ 1910686 w 6025486"/>
                <a:gd name="connsiteY35" fmla="*/ 477671 h 1296537"/>
                <a:gd name="connsiteX36" fmla="*/ 1978925 w 6025486"/>
                <a:gd name="connsiteY36" fmla="*/ 477671 h 1296537"/>
                <a:gd name="connsiteX37" fmla="*/ 1999397 w 6025486"/>
                <a:gd name="connsiteY37" fmla="*/ 491319 h 1296537"/>
                <a:gd name="connsiteX38" fmla="*/ 2084695 w 6025486"/>
                <a:gd name="connsiteY38" fmla="*/ 491319 h 1296537"/>
                <a:gd name="connsiteX39" fmla="*/ 2101755 w 6025486"/>
                <a:gd name="connsiteY39" fmla="*/ 508379 h 1296537"/>
                <a:gd name="connsiteX40" fmla="*/ 2180229 w 6025486"/>
                <a:gd name="connsiteY40" fmla="*/ 508379 h 1296537"/>
                <a:gd name="connsiteX41" fmla="*/ 2210937 w 6025486"/>
                <a:gd name="connsiteY41" fmla="*/ 562970 h 1296537"/>
                <a:gd name="connsiteX42" fmla="*/ 2292824 w 6025486"/>
                <a:gd name="connsiteY42" fmla="*/ 562970 h 1296537"/>
                <a:gd name="connsiteX43" fmla="*/ 2320119 w 6025486"/>
                <a:gd name="connsiteY43" fmla="*/ 576618 h 1296537"/>
                <a:gd name="connsiteX44" fmla="*/ 2388358 w 6025486"/>
                <a:gd name="connsiteY44" fmla="*/ 576618 h 1296537"/>
                <a:gd name="connsiteX45" fmla="*/ 2422477 w 6025486"/>
                <a:gd name="connsiteY45" fmla="*/ 600501 h 1296537"/>
                <a:gd name="connsiteX46" fmla="*/ 2480480 w 6025486"/>
                <a:gd name="connsiteY46" fmla="*/ 600501 h 1296537"/>
                <a:gd name="connsiteX47" fmla="*/ 2504364 w 6025486"/>
                <a:gd name="connsiteY47" fmla="*/ 627797 h 1296537"/>
                <a:gd name="connsiteX48" fmla="*/ 2589662 w 6025486"/>
                <a:gd name="connsiteY48" fmla="*/ 627797 h 1296537"/>
                <a:gd name="connsiteX49" fmla="*/ 2620370 w 6025486"/>
                <a:gd name="connsiteY49" fmla="*/ 658504 h 1296537"/>
                <a:gd name="connsiteX50" fmla="*/ 2709080 w 6025486"/>
                <a:gd name="connsiteY50" fmla="*/ 658504 h 1296537"/>
                <a:gd name="connsiteX51" fmla="*/ 2726140 w 6025486"/>
                <a:gd name="connsiteY51" fmla="*/ 685800 h 1296537"/>
                <a:gd name="connsiteX52" fmla="*/ 2801203 w 6025486"/>
                <a:gd name="connsiteY52" fmla="*/ 685800 h 1296537"/>
                <a:gd name="connsiteX53" fmla="*/ 2825086 w 6025486"/>
                <a:gd name="connsiteY53" fmla="*/ 709683 h 1296537"/>
                <a:gd name="connsiteX54" fmla="*/ 2910385 w 6025486"/>
                <a:gd name="connsiteY54" fmla="*/ 709683 h 1296537"/>
                <a:gd name="connsiteX55" fmla="*/ 2910385 w 6025486"/>
                <a:gd name="connsiteY55" fmla="*/ 740391 h 1296537"/>
                <a:gd name="connsiteX56" fmla="*/ 3016155 w 6025486"/>
                <a:gd name="connsiteY56" fmla="*/ 740391 h 1296537"/>
                <a:gd name="connsiteX57" fmla="*/ 3036627 w 6025486"/>
                <a:gd name="connsiteY57" fmla="*/ 760862 h 1296537"/>
                <a:gd name="connsiteX58" fmla="*/ 3108277 w 6025486"/>
                <a:gd name="connsiteY58" fmla="*/ 760862 h 1296537"/>
                <a:gd name="connsiteX59" fmla="*/ 3138985 w 6025486"/>
                <a:gd name="connsiteY59" fmla="*/ 788158 h 1296537"/>
                <a:gd name="connsiteX60" fmla="*/ 3220871 w 6025486"/>
                <a:gd name="connsiteY60" fmla="*/ 788158 h 1296537"/>
                <a:gd name="connsiteX61" fmla="*/ 3237931 w 6025486"/>
                <a:gd name="connsiteY61" fmla="*/ 801806 h 1296537"/>
                <a:gd name="connsiteX62" fmla="*/ 3309582 w 6025486"/>
                <a:gd name="connsiteY62" fmla="*/ 801806 h 1296537"/>
                <a:gd name="connsiteX63" fmla="*/ 3353937 w 6025486"/>
                <a:gd name="connsiteY63" fmla="*/ 829101 h 1296537"/>
                <a:gd name="connsiteX64" fmla="*/ 3425588 w 6025486"/>
                <a:gd name="connsiteY64" fmla="*/ 829101 h 1296537"/>
                <a:gd name="connsiteX65" fmla="*/ 3446059 w 6025486"/>
                <a:gd name="connsiteY65" fmla="*/ 856397 h 1296537"/>
                <a:gd name="connsiteX66" fmla="*/ 3531358 w 6025486"/>
                <a:gd name="connsiteY66" fmla="*/ 856397 h 1296537"/>
                <a:gd name="connsiteX67" fmla="*/ 3541594 w 6025486"/>
                <a:gd name="connsiteY67" fmla="*/ 880280 h 1296537"/>
                <a:gd name="connsiteX68" fmla="*/ 3640540 w 6025486"/>
                <a:gd name="connsiteY68" fmla="*/ 880280 h 1296537"/>
                <a:gd name="connsiteX69" fmla="*/ 3650776 w 6025486"/>
                <a:gd name="connsiteY69" fmla="*/ 904164 h 1296537"/>
                <a:gd name="connsiteX70" fmla="*/ 3763370 w 6025486"/>
                <a:gd name="connsiteY70" fmla="*/ 904164 h 1296537"/>
                <a:gd name="connsiteX71" fmla="*/ 3780429 w 6025486"/>
                <a:gd name="connsiteY71" fmla="*/ 924636 h 1296537"/>
                <a:gd name="connsiteX72" fmla="*/ 3845256 w 6025486"/>
                <a:gd name="connsiteY72" fmla="*/ 924636 h 1296537"/>
                <a:gd name="connsiteX73" fmla="*/ 3869140 w 6025486"/>
                <a:gd name="connsiteY73" fmla="*/ 941695 h 1296537"/>
                <a:gd name="connsiteX74" fmla="*/ 3954438 w 6025486"/>
                <a:gd name="connsiteY74" fmla="*/ 941695 h 1296537"/>
                <a:gd name="connsiteX75" fmla="*/ 3968086 w 6025486"/>
                <a:gd name="connsiteY75" fmla="*/ 965579 h 1296537"/>
                <a:gd name="connsiteX76" fmla="*/ 4053385 w 6025486"/>
                <a:gd name="connsiteY76" fmla="*/ 965579 h 1296537"/>
                <a:gd name="connsiteX77" fmla="*/ 4077268 w 6025486"/>
                <a:gd name="connsiteY77" fmla="*/ 979227 h 1296537"/>
                <a:gd name="connsiteX78" fmla="*/ 4169391 w 6025486"/>
                <a:gd name="connsiteY78" fmla="*/ 979227 h 1296537"/>
                <a:gd name="connsiteX79" fmla="*/ 4203510 w 6025486"/>
                <a:gd name="connsiteY79" fmla="*/ 1009934 h 1296537"/>
                <a:gd name="connsiteX80" fmla="*/ 4268337 w 6025486"/>
                <a:gd name="connsiteY80" fmla="*/ 1009934 h 1296537"/>
                <a:gd name="connsiteX81" fmla="*/ 4292221 w 6025486"/>
                <a:gd name="connsiteY81" fmla="*/ 1040642 h 1296537"/>
                <a:gd name="connsiteX82" fmla="*/ 4360459 w 6025486"/>
                <a:gd name="connsiteY82" fmla="*/ 1040642 h 1296537"/>
                <a:gd name="connsiteX83" fmla="*/ 4391167 w 6025486"/>
                <a:gd name="connsiteY83" fmla="*/ 1050877 h 1296537"/>
                <a:gd name="connsiteX84" fmla="*/ 4466229 w 6025486"/>
                <a:gd name="connsiteY84" fmla="*/ 1050877 h 1296537"/>
                <a:gd name="connsiteX85" fmla="*/ 4483289 w 6025486"/>
                <a:gd name="connsiteY85" fmla="*/ 1067937 h 1296537"/>
                <a:gd name="connsiteX86" fmla="*/ 4664122 w 6025486"/>
                <a:gd name="connsiteY86" fmla="*/ 1067937 h 1296537"/>
                <a:gd name="connsiteX87" fmla="*/ 4684594 w 6025486"/>
                <a:gd name="connsiteY87" fmla="*/ 1084997 h 1296537"/>
                <a:gd name="connsiteX88" fmla="*/ 4769892 w 6025486"/>
                <a:gd name="connsiteY88" fmla="*/ 1084997 h 1296537"/>
                <a:gd name="connsiteX89" fmla="*/ 4800600 w 6025486"/>
                <a:gd name="connsiteY89" fmla="*/ 1098645 h 1296537"/>
                <a:gd name="connsiteX90" fmla="*/ 4974609 w 6025486"/>
                <a:gd name="connsiteY90" fmla="*/ 1098645 h 1296537"/>
                <a:gd name="connsiteX91" fmla="*/ 4995080 w 6025486"/>
                <a:gd name="connsiteY91" fmla="*/ 1129352 h 1296537"/>
                <a:gd name="connsiteX92" fmla="*/ 5090615 w 6025486"/>
                <a:gd name="connsiteY92" fmla="*/ 1129352 h 1296537"/>
                <a:gd name="connsiteX93" fmla="*/ 5124734 w 6025486"/>
                <a:gd name="connsiteY93" fmla="*/ 1163471 h 1296537"/>
                <a:gd name="connsiteX94" fmla="*/ 5196385 w 6025486"/>
                <a:gd name="connsiteY94" fmla="*/ 1163471 h 1296537"/>
                <a:gd name="connsiteX95" fmla="*/ 5223680 w 6025486"/>
                <a:gd name="connsiteY95" fmla="*/ 1177119 h 1296537"/>
                <a:gd name="connsiteX96" fmla="*/ 5295331 w 6025486"/>
                <a:gd name="connsiteY96" fmla="*/ 1177119 h 1296537"/>
                <a:gd name="connsiteX97" fmla="*/ 5319215 w 6025486"/>
                <a:gd name="connsiteY97" fmla="*/ 1190767 h 1296537"/>
                <a:gd name="connsiteX98" fmla="*/ 5397689 w 6025486"/>
                <a:gd name="connsiteY98" fmla="*/ 1190767 h 1296537"/>
                <a:gd name="connsiteX99" fmla="*/ 5421573 w 6025486"/>
                <a:gd name="connsiteY99" fmla="*/ 1211239 h 1296537"/>
                <a:gd name="connsiteX100" fmla="*/ 5503459 w 6025486"/>
                <a:gd name="connsiteY100" fmla="*/ 1211239 h 1296537"/>
                <a:gd name="connsiteX101" fmla="*/ 5547815 w 6025486"/>
                <a:gd name="connsiteY101" fmla="*/ 1228298 h 1296537"/>
                <a:gd name="connsiteX102" fmla="*/ 5598994 w 6025486"/>
                <a:gd name="connsiteY102" fmla="*/ 1228298 h 1296537"/>
                <a:gd name="connsiteX103" fmla="*/ 5636525 w 6025486"/>
                <a:gd name="connsiteY103" fmla="*/ 1252182 h 1296537"/>
                <a:gd name="connsiteX104" fmla="*/ 5725235 w 6025486"/>
                <a:gd name="connsiteY104" fmla="*/ 1252182 h 1296537"/>
                <a:gd name="connsiteX105" fmla="*/ 5749119 w 6025486"/>
                <a:gd name="connsiteY105" fmla="*/ 1265830 h 1296537"/>
                <a:gd name="connsiteX106" fmla="*/ 5817358 w 6025486"/>
                <a:gd name="connsiteY106" fmla="*/ 1265830 h 1296537"/>
                <a:gd name="connsiteX107" fmla="*/ 5837829 w 6025486"/>
                <a:gd name="connsiteY107" fmla="*/ 1282889 h 1296537"/>
                <a:gd name="connsiteX108" fmla="*/ 5936776 w 6025486"/>
                <a:gd name="connsiteY108" fmla="*/ 1282889 h 1296537"/>
                <a:gd name="connsiteX109" fmla="*/ 5950424 w 6025486"/>
                <a:gd name="connsiteY109" fmla="*/ 1296537 h 1296537"/>
                <a:gd name="connsiteX110" fmla="*/ 6025486 w 6025486"/>
                <a:gd name="connsiteY110" fmla="*/ 1296537 h 1296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6025486" h="1296537">
                  <a:moveTo>
                    <a:pt x="0" y="0"/>
                  </a:moveTo>
                  <a:lnTo>
                    <a:pt x="126241" y="27295"/>
                  </a:lnTo>
                  <a:lnTo>
                    <a:pt x="208128" y="27295"/>
                  </a:lnTo>
                  <a:lnTo>
                    <a:pt x="235424" y="44355"/>
                  </a:lnTo>
                  <a:lnTo>
                    <a:pt x="307074" y="44355"/>
                  </a:lnTo>
                  <a:lnTo>
                    <a:pt x="341194" y="81886"/>
                  </a:lnTo>
                  <a:lnTo>
                    <a:pt x="416256" y="81886"/>
                  </a:lnTo>
                  <a:lnTo>
                    <a:pt x="440140" y="98946"/>
                  </a:lnTo>
                  <a:lnTo>
                    <a:pt x="511791" y="98946"/>
                  </a:lnTo>
                  <a:lnTo>
                    <a:pt x="552734" y="122830"/>
                  </a:lnTo>
                  <a:lnTo>
                    <a:pt x="620973" y="122830"/>
                  </a:lnTo>
                  <a:lnTo>
                    <a:pt x="651680" y="146713"/>
                  </a:lnTo>
                  <a:lnTo>
                    <a:pt x="723331" y="146713"/>
                  </a:lnTo>
                  <a:lnTo>
                    <a:pt x="733567" y="170597"/>
                  </a:lnTo>
                  <a:lnTo>
                    <a:pt x="832513" y="170597"/>
                  </a:lnTo>
                  <a:lnTo>
                    <a:pt x="856397" y="197892"/>
                  </a:lnTo>
                  <a:lnTo>
                    <a:pt x="917812" y="197892"/>
                  </a:lnTo>
                  <a:lnTo>
                    <a:pt x="958755" y="228600"/>
                  </a:lnTo>
                  <a:lnTo>
                    <a:pt x="1057701" y="228600"/>
                  </a:lnTo>
                  <a:lnTo>
                    <a:pt x="1074761" y="249071"/>
                  </a:lnTo>
                  <a:lnTo>
                    <a:pt x="1153235" y="249071"/>
                  </a:lnTo>
                  <a:lnTo>
                    <a:pt x="1170295" y="279779"/>
                  </a:lnTo>
                  <a:lnTo>
                    <a:pt x="1259006" y="279779"/>
                  </a:lnTo>
                  <a:lnTo>
                    <a:pt x="1279477" y="307074"/>
                  </a:lnTo>
                  <a:lnTo>
                    <a:pt x="1354540" y="307074"/>
                  </a:lnTo>
                  <a:lnTo>
                    <a:pt x="1385247" y="341194"/>
                  </a:lnTo>
                  <a:lnTo>
                    <a:pt x="1460310" y="341194"/>
                  </a:lnTo>
                  <a:lnTo>
                    <a:pt x="1480782" y="358253"/>
                  </a:lnTo>
                  <a:lnTo>
                    <a:pt x="1572904" y="358253"/>
                  </a:lnTo>
                  <a:lnTo>
                    <a:pt x="1589964" y="375313"/>
                  </a:lnTo>
                  <a:lnTo>
                    <a:pt x="1668438" y="375313"/>
                  </a:lnTo>
                  <a:lnTo>
                    <a:pt x="1699146" y="419668"/>
                  </a:lnTo>
                  <a:lnTo>
                    <a:pt x="1777621" y="419668"/>
                  </a:lnTo>
                  <a:lnTo>
                    <a:pt x="1798092" y="443552"/>
                  </a:lnTo>
                  <a:lnTo>
                    <a:pt x="1873155" y="443552"/>
                  </a:lnTo>
                  <a:lnTo>
                    <a:pt x="1910686" y="477671"/>
                  </a:lnTo>
                  <a:lnTo>
                    <a:pt x="1978925" y="477671"/>
                  </a:lnTo>
                  <a:lnTo>
                    <a:pt x="1999397" y="491319"/>
                  </a:lnTo>
                  <a:lnTo>
                    <a:pt x="2084695" y="491319"/>
                  </a:lnTo>
                  <a:lnTo>
                    <a:pt x="2101755" y="508379"/>
                  </a:lnTo>
                  <a:lnTo>
                    <a:pt x="2180229" y="508379"/>
                  </a:lnTo>
                  <a:lnTo>
                    <a:pt x="2210937" y="562970"/>
                  </a:lnTo>
                  <a:lnTo>
                    <a:pt x="2292824" y="562970"/>
                  </a:lnTo>
                  <a:lnTo>
                    <a:pt x="2320119" y="576618"/>
                  </a:lnTo>
                  <a:lnTo>
                    <a:pt x="2388358" y="576618"/>
                  </a:lnTo>
                  <a:lnTo>
                    <a:pt x="2422477" y="600501"/>
                  </a:lnTo>
                  <a:lnTo>
                    <a:pt x="2480480" y="600501"/>
                  </a:lnTo>
                  <a:lnTo>
                    <a:pt x="2504364" y="627797"/>
                  </a:lnTo>
                  <a:lnTo>
                    <a:pt x="2589662" y="627797"/>
                  </a:lnTo>
                  <a:lnTo>
                    <a:pt x="2620370" y="658504"/>
                  </a:lnTo>
                  <a:lnTo>
                    <a:pt x="2709080" y="658504"/>
                  </a:lnTo>
                  <a:lnTo>
                    <a:pt x="2726140" y="685800"/>
                  </a:lnTo>
                  <a:lnTo>
                    <a:pt x="2801203" y="685800"/>
                  </a:lnTo>
                  <a:lnTo>
                    <a:pt x="2825086" y="709683"/>
                  </a:lnTo>
                  <a:lnTo>
                    <a:pt x="2910385" y="709683"/>
                  </a:lnTo>
                  <a:lnTo>
                    <a:pt x="2910385" y="740391"/>
                  </a:lnTo>
                  <a:lnTo>
                    <a:pt x="3016155" y="740391"/>
                  </a:lnTo>
                  <a:lnTo>
                    <a:pt x="3036627" y="760862"/>
                  </a:lnTo>
                  <a:lnTo>
                    <a:pt x="3108277" y="760862"/>
                  </a:lnTo>
                  <a:lnTo>
                    <a:pt x="3138985" y="788158"/>
                  </a:lnTo>
                  <a:lnTo>
                    <a:pt x="3220871" y="788158"/>
                  </a:lnTo>
                  <a:lnTo>
                    <a:pt x="3237931" y="801806"/>
                  </a:lnTo>
                  <a:lnTo>
                    <a:pt x="3309582" y="801806"/>
                  </a:lnTo>
                  <a:lnTo>
                    <a:pt x="3353937" y="829101"/>
                  </a:lnTo>
                  <a:lnTo>
                    <a:pt x="3425588" y="829101"/>
                  </a:lnTo>
                  <a:lnTo>
                    <a:pt x="3446059" y="856397"/>
                  </a:lnTo>
                  <a:lnTo>
                    <a:pt x="3531358" y="856397"/>
                  </a:lnTo>
                  <a:lnTo>
                    <a:pt x="3541594" y="880280"/>
                  </a:lnTo>
                  <a:lnTo>
                    <a:pt x="3640540" y="880280"/>
                  </a:lnTo>
                  <a:lnTo>
                    <a:pt x="3650776" y="904164"/>
                  </a:lnTo>
                  <a:lnTo>
                    <a:pt x="3763370" y="904164"/>
                  </a:lnTo>
                  <a:lnTo>
                    <a:pt x="3780429" y="924636"/>
                  </a:lnTo>
                  <a:lnTo>
                    <a:pt x="3845256" y="924636"/>
                  </a:lnTo>
                  <a:lnTo>
                    <a:pt x="3869140" y="941695"/>
                  </a:lnTo>
                  <a:lnTo>
                    <a:pt x="3954438" y="941695"/>
                  </a:lnTo>
                  <a:lnTo>
                    <a:pt x="3968086" y="965579"/>
                  </a:lnTo>
                  <a:lnTo>
                    <a:pt x="4053385" y="965579"/>
                  </a:lnTo>
                  <a:lnTo>
                    <a:pt x="4077268" y="979227"/>
                  </a:lnTo>
                  <a:lnTo>
                    <a:pt x="4169391" y="979227"/>
                  </a:lnTo>
                  <a:lnTo>
                    <a:pt x="4203510" y="1009934"/>
                  </a:lnTo>
                  <a:lnTo>
                    <a:pt x="4268337" y="1009934"/>
                  </a:lnTo>
                  <a:lnTo>
                    <a:pt x="4292221" y="1040642"/>
                  </a:lnTo>
                  <a:lnTo>
                    <a:pt x="4360459" y="1040642"/>
                  </a:lnTo>
                  <a:lnTo>
                    <a:pt x="4391167" y="1050877"/>
                  </a:lnTo>
                  <a:lnTo>
                    <a:pt x="4466229" y="1050877"/>
                  </a:lnTo>
                  <a:lnTo>
                    <a:pt x="4483289" y="1067937"/>
                  </a:lnTo>
                  <a:lnTo>
                    <a:pt x="4664122" y="1067937"/>
                  </a:lnTo>
                  <a:lnTo>
                    <a:pt x="4684594" y="1084997"/>
                  </a:lnTo>
                  <a:lnTo>
                    <a:pt x="4769892" y="1084997"/>
                  </a:lnTo>
                  <a:lnTo>
                    <a:pt x="4800600" y="1098645"/>
                  </a:lnTo>
                  <a:lnTo>
                    <a:pt x="4974609" y="1098645"/>
                  </a:lnTo>
                  <a:lnTo>
                    <a:pt x="4995080" y="1129352"/>
                  </a:lnTo>
                  <a:lnTo>
                    <a:pt x="5090615" y="1129352"/>
                  </a:lnTo>
                  <a:lnTo>
                    <a:pt x="5124734" y="1163471"/>
                  </a:lnTo>
                  <a:lnTo>
                    <a:pt x="5196385" y="1163471"/>
                  </a:lnTo>
                  <a:lnTo>
                    <a:pt x="5223680" y="1177119"/>
                  </a:lnTo>
                  <a:lnTo>
                    <a:pt x="5295331" y="1177119"/>
                  </a:lnTo>
                  <a:lnTo>
                    <a:pt x="5319215" y="1190767"/>
                  </a:lnTo>
                  <a:lnTo>
                    <a:pt x="5397689" y="1190767"/>
                  </a:lnTo>
                  <a:lnTo>
                    <a:pt x="5421573" y="1211239"/>
                  </a:lnTo>
                  <a:lnTo>
                    <a:pt x="5503459" y="1211239"/>
                  </a:lnTo>
                  <a:lnTo>
                    <a:pt x="5547815" y="1228298"/>
                  </a:lnTo>
                  <a:lnTo>
                    <a:pt x="5598994" y="1228298"/>
                  </a:lnTo>
                  <a:lnTo>
                    <a:pt x="5636525" y="1252182"/>
                  </a:lnTo>
                  <a:lnTo>
                    <a:pt x="5725235" y="1252182"/>
                  </a:lnTo>
                  <a:lnTo>
                    <a:pt x="5749119" y="1265830"/>
                  </a:lnTo>
                  <a:lnTo>
                    <a:pt x="5817358" y="1265830"/>
                  </a:lnTo>
                  <a:lnTo>
                    <a:pt x="5837829" y="1282889"/>
                  </a:lnTo>
                  <a:lnTo>
                    <a:pt x="5936776" y="1282889"/>
                  </a:lnTo>
                  <a:lnTo>
                    <a:pt x="5950424" y="1296537"/>
                  </a:lnTo>
                  <a:lnTo>
                    <a:pt x="6025486" y="1296537"/>
                  </a:lnTo>
                </a:path>
              </a:pathLst>
            </a:custGeom>
            <a:no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 name="Forme libre : forme 48">
              <a:extLst>
                <a:ext uri="{FF2B5EF4-FFF2-40B4-BE49-F238E27FC236}">
                  <a16:creationId xmlns:a16="http://schemas.microsoft.com/office/drawing/2014/main" id="{4BB2916C-18F6-4756-A85A-C3D2E3BFAAA0}"/>
                </a:ext>
              </a:extLst>
            </p:cNvPr>
            <p:cNvSpPr/>
            <p:nvPr/>
          </p:nvSpPr>
          <p:spPr>
            <a:xfrm>
              <a:off x="1535768" y="14122"/>
              <a:ext cx="6118360" cy="1849983"/>
            </a:xfrm>
            <a:custGeom>
              <a:avLst/>
              <a:gdLst>
                <a:gd name="connsiteX0" fmla="*/ 0 w 6118360"/>
                <a:gd name="connsiteY0" fmla="*/ 0 h 1849983"/>
                <a:gd name="connsiteX1" fmla="*/ 77671 w 6118360"/>
                <a:gd name="connsiteY1" fmla="*/ 0 h 1849983"/>
                <a:gd name="connsiteX2" fmla="*/ 109446 w 6118360"/>
                <a:gd name="connsiteY2" fmla="*/ 42366 h 1849983"/>
                <a:gd name="connsiteX3" fmla="*/ 204769 w 6118360"/>
                <a:gd name="connsiteY3" fmla="*/ 42366 h 1849983"/>
                <a:gd name="connsiteX4" fmla="*/ 204769 w 6118360"/>
                <a:gd name="connsiteY4" fmla="*/ 95324 h 1849983"/>
                <a:gd name="connsiteX5" fmla="*/ 300093 w 6118360"/>
                <a:gd name="connsiteY5" fmla="*/ 95324 h 1849983"/>
                <a:gd name="connsiteX6" fmla="*/ 300093 w 6118360"/>
                <a:gd name="connsiteY6" fmla="*/ 141220 h 1849983"/>
                <a:gd name="connsiteX7" fmla="*/ 409539 w 6118360"/>
                <a:gd name="connsiteY7" fmla="*/ 141220 h 1849983"/>
                <a:gd name="connsiteX8" fmla="*/ 409539 w 6118360"/>
                <a:gd name="connsiteY8" fmla="*/ 176525 h 1849983"/>
                <a:gd name="connsiteX9" fmla="*/ 518984 w 6118360"/>
                <a:gd name="connsiteY9" fmla="*/ 176525 h 1849983"/>
                <a:gd name="connsiteX10" fmla="*/ 518984 w 6118360"/>
                <a:gd name="connsiteY10" fmla="*/ 222422 h 1849983"/>
                <a:gd name="connsiteX11" fmla="*/ 624899 w 6118360"/>
                <a:gd name="connsiteY11" fmla="*/ 222422 h 1849983"/>
                <a:gd name="connsiteX12" fmla="*/ 624899 w 6118360"/>
                <a:gd name="connsiteY12" fmla="*/ 257727 h 1849983"/>
                <a:gd name="connsiteX13" fmla="*/ 720223 w 6118360"/>
                <a:gd name="connsiteY13" fmla="*/ 257727 h 1849983"/>
                <a:gd name="connsiteX14" fmla="*/ 720223 w 6118360"/>
                <a:gd name="connsiteY14" fmla="*/ 275379 h 1849983"/>
                <a:gd name="connsiteX15" fmla="*/ 808485 w 6118360"/>
                <a:gd name="connsiteY15" fmla="*/ 275379 h 1849983"/>
                <a:gd name="connsiteX16" fmla="*/ 808485 w 6118360"/>
                <a:gd name="connsiteY16" fmla="*/ 317745 h 1849983"/>
                <a:gd name="connsiteX17" fmla="*/ 932053 w 6118360"/>
                <a:gd name="connsiteY17" fmla="*/ 317745 h 1849983"/>
                <a:gd name="connsiteX18" fmla="*/ 932053 w 6118360"/>
                <a:gd name="connsiteY18" fmla="*/ 363642 h 1849983"/>
                <a:gd name="connsiteX19" fmla="*/ 1027376 w 6118360"/>
                <a:gd name="connsiteY19" fmla="*/ 363642 h 1849983"/>
                <a:gd name="connsiteX20" fmla="*/ 1027376 w 6118360"/>
                <a:gd name="connsiteY20" fmla="*/ 406008 h 1849983"/>
                <a:gd name="connsiteX21" fmla="*/ 1143883 w 6118360"/>
                <a:gd name="connsiteY21" fmla="*/ 406008 h 1849983"/>
                <a:gd name="connsiteX22" fmla="*/ 1143883 w 6118360"/>
                <a:gd name="connsiteY22" fmla="*/ 476618 h 1849983"/>
                <a:gd name="connsiteX23" fmla="*/ 1242737 w 6118360"/>
                <a:gd name="connsiteY23" fmla="*/ 476618 h 1849983"/>
                <a:gd name="connsiteX24" fmla="*/ 1242737 w 6118360"/>
                <a:gd name="connsiteY24" fmla="*/ 518984 h 1849983"/>
                <a:gd name="connsiteX25" fmla="*/ 1331000 w 6118360"/>
                <a:gd name="connsiteY25" fmla="*/ 518984 h 1849983"/>
                <a:gd name="connsiteX26" fmla="*/ 1331000 w 6118360"/>
                <a:gd name="connsiteY26" fmla="*/ 575472 h 1849983"/>
                <a:gd name="connsiteX27" fmla="*/ 1458098 w 6118360"/>
                <a:gd name="connsiteY27" fmla="*/ 575472 h 1849983"/>
                <a:gd name="connsiteX28" fmla="*/ 1458098 w 6118360"/>
                <a:gd name="connsiteY28" fmla="*/ 631960 h 1849983"/>
                <a:gd name="connsiteX29" fmla="*/ 1546360 w 6118360"/>
                <a:gd name="connsiteY29" fmla="*/ 631960 h 1849983"/>
                <a:gd name="connsiteX30" fmla="*/ 1546360 w 6118360"/>
                <a:gd name="connsiteY30" fmla="*/ 684917 h 1849983"/>
                <a:gd name="connsiteX31" fmla="*/ 1645214 w 6118360"/>
                <a:gd name="connsiteY31" fmla="*/ 684917 h 1849983"/>
                <a:gd name="connsiteX32" fmla="*/ 1669928 w 6118360"/>
                <a:gd name="connsiteY32" fmla="*/ 709631 h 1849983"/>
                <a:gd name="connsiteX33" fmla="*/ 1747599 w 6118360"/>
                <a:gd name="connsiteY33" fmla="*/ 709631 h 1849983"/>
                <a:gd name="connsiteX34" fmla="*/ 1747599 w 6118360"/>
                <a:gd name="connsiteY34" fmla="*/ 766119 h 1849983"/>
                <a:gd name="connsiteX35" fmla="*/ 1867636 w 6118360"/>
                <a:gd name="connsiteY35" fmla="*/ 766119 h 1849983"/>
                <a:gd name="connsiteX36" fmla="*/ 1867636 w 6118360"/>
                <a:gd name="connsiteY36" fmla="*/ 812015 h 1849983"/>
                <a:gd name="connsiteX37" fmla="*/ 1959429 w 6118360"/>
                <a:gd name="connsiteY37" fmla="*/ 812015 h 1849983"/>
                <a:gd name="connsiteX38" fmla="*/ 1959429 w 6118360"/>
                <a:gd name="connsiteY38" fmla="*/ 864973 h 1849983"/>
                <a:gd name="connsiteX39" fmla="*/ 2054752 w 6118360"/>
                <a:gd name="connsiteY39" fmla="*/ 864973 h 1849983"/>
                <a:gd name="connsiteX40" fmla="*/ 2082996 w 6118360"/>
                <a:gd name="connsiteY40" fmla="*/ 893217 h 1849983"/>
                <a:gd name="connsiteX41" fmla="*/ 2174790 w 6118360"/>
                <a:gd name="connsiteY41" fmla="*/ 893217 h 1849983"/>
                <a:gd name="connsiteX42" fmla="*/ 2174790 w 6118360"/>
                <a:gd name="connsiteY42" fmla="*/ 963827 h 1849983"/>
                <a:gd name="connsiteX43" fmla="*/ 2280705 w 6118360"/>
                <a:gd name="connsiteY43" fmla="*/ 963827 h 1849983"/>
                <a:gd name="connsiteX44" fmla="*/ 2280705 w 6118360"/>
                <a:gd name="connsiteY44" fmla="*/ 1013254 h 1849983"/>
                <a:gd name="connsiteX45" fmla="*/ 2386620 w 6118360"/>
                <a:gd name="connsiteY45" fmla="*/ 1013254 h 1849983"/>
                <a:gd name="connsiteX46" fmla="*/ 2386620 w 6118360"/>
                <a:gd name="connsiteY46" fmla="*/ 1045029 h 1849983"/>
                <a:gd name="connsiteX47" fmla="*/ 2489004 w 6118360"/>
                <a:gd name="connsiteY47" fmla="*/ 1045029 h 1849983"/>
                <a:gd name="connsiteX48" fmla="*/ 2489004 w 6118360"/>
                <a:gd name="connsiteY48" fmla="*/ 1090925 h 1849983"/>
                <a:gd name="connsiteX49" fmla="*/ 2591389 w 6118360"/>
                <a:gd name="connsiteY49" fmla="*/ 1090925 h 1849983"/>
                <a:gd name="connsiteX50" fmla="*/ 2591389 w 6118360"/>
                <a:gd name="connsiteY50" fmla="*/ 1115639 h 1849983"/>
                <a:gd name="connsiteX51" fmla="*/ 2711426 w 6118360"/>
                <a:gd name="connsiteY51" fmla="*/ 1115639 h 1849983"/>
                <a:gd name="connsiteX52" fmla="*/ 2711426 w 6118360"/>
                <a:gd name="connsiteY52" fmla="*/ 1150944 h 1849983"/>
                <a:gd name="connsiteX53" fmla="*/ 2803219 w 6118360"/>
                <a:gd name="connsiteY53" fmla="*/ 1150944 h 1849983"/>
                <a:gd name="connsiteX54" fmla="*/ 2803219 w 6118360"/>
                <a:gd name="connsiteY54" fmla="*/ 1200371 h 1849983"/>
                <a:gd name="connsiteX55" fmla="*/ 2919725 w 6118360"/>
                <a:gd name="connsiteY55" fmla="*/ 1200371 h 1849983"/>
                <a:gd name="connsiteX56" fmla="*/ 2919725 w 6118360"/>
                <a:gd name="connsiteY56" fmla="*/ 1228615 h 1849983"/>
                <a:gd name="connsiteX57" fmla="*/ 3007988 w 6118360"/>
                <a:gd name="connsiteY57" fmla="*/ 1228615 h 1849983"/>
                <a:gd name="connsiteX58" fmla="*/ 3025640 w 6118360"/>
                <a:gd name="connsiteY58" fmla="*/ 1246267 h 1849983"/>
                <a:gd name="connsiteX59" fmla="*/ 3096251 w 6118360"/>
                <a:gd name="connsiteY59" fmla="*/ 1246267 h 1849983"/>
                <a:gd name="connsiteX60" fmla="*/ 3096251 w 6118360"/>
                <a:gd name="connsiteY60" fmla="*/ 1278042 h 1849983"/>
                <a:gd name="connsiteX61" fmla="*/ 3212757 w 6118360"/>
                <a:gd name="connsiteY61" fmla="*/ 1278042 h 1849983"/>
                <a:gd name="connsiteX62" fmla="*/ 3212757 w 6118360"/>
                <a:gd name="connsiteY62" fmla="*/ 1309816 h 1849983"/>
                <a:gd name="connsiteX63" fmla="*/ 3308081 w 6118360"/>
                <a:gd name="connsiteY63" fmla="*/ 1309816 h 1849983"/>
                <a:gd name="connsiteX64" fmla="*/ 3325733 w 6118360"/>
                <a:gd name="connsiteY64" fmla="*/ 1327468 h 1849983"/>
                <a:gd name="connsiteX65" fmla="*/ 3424587 w 6118360"/>
                <a:gd name="connsiteY65" fmla="*/ 1327468 h 1849983"/>
                <a:gd name="connsiteX66" fmla="*/ 3445771 w 6118360"/>
                <a:gd name="connsiteY66" fmla="*/ 1348652 h 1849983"/>
                <a:gd name="connsiteX67" fmla="*/ 3523441 w 6118360"/>
                <a:gd name="connsiteY67" fmla="*/ 1348652 h 1849983"/>
                <a:gd name="connsiteX68" fmla="*/ 3551685 w 6118360"/>
                <a:gd name="connsiteY68" fmla="*/ 1348652 h 1849983"/>
                <a:gd name="connsiteX69" fmla="*/ 3611704 w 6118360"/>
                <a:gd name="connsiteY69" fmla="*/ 1348652 h 1849983"/>
                <a:gd name="connsiteX70" fmla="*/ 3636417 w 6118360"/>
                <a:gd name="connsiteY70" fmla="*/ 1373365 h 1849983"/>
                <a:gd name="connsiteX71" fmla="*/ 3721149 w 6118360"/>
                <a:gd name="connsiteY71" fmla="*/ 1373365 h 1849983"/>
                <a:gd name="connsiteX72" fmla="*/ 3738802 w 6118360"/>
                <a:gd name="connsiteY72" fmla="*/ 1391018 h 1849983"/>
                <a:gd name="connsiteX73" fmla="*/ 3830595 w 6118360"/>
                <a:gd name="connsiteY73" fmla="*/ 1391018 h 1849983"/>
                <a:gd name="connsiteX74" fmla="*/ 3830595 w 6118360"/>
                <a:gd name="connsiteY74" fmla="*/ 1454567 h 1849983"/>
                <a:gd name="connsiteX75" fmla="*/ 3943571 w 6118360"/>
                <a:gd name="connsiteY75" fmla="*/ 1454567 h 1849983"/>
                <a:gd name="connsiteX76" fmla="*/ 3943571 w 6118360"/>
                <a:gd name="connsiteY76" fmla="*/ 1486341 h 1849983"/>
                <a:gd name="connsiteX77" fmla="*/ 4045956 w 6118360"/>
                <a:gd name="connsiteY77" fmla="*/ 1486341 h 1849983"/>
                <a:gd name="connsiteX78" fmla="*/ 4045956 w 6118360"/>
                <a:gd name="connsiteY78" fmla="*/ 1514585 h 1849983"/>
                <a:gd name="connsiteX79" fmla="*/ 4141279 w 6118360"/>
                <a:gd name="connsiteY79" fmla="*/ 1514585 h 1849983"/>
                <a:gd name="connsiteX80" fmla="*/ 4141279 w 6118360"/>
                <a:gd name="connsiteY80" fmla="*/ 1535768 h 1849983"/>
                <a:gd name="connsiteX81" fmla="*/ 4254255 w 6118360"/>
                <a:gd name="connsiteY81" fmla="*/ 1535768 h 1849983"/>
                <a:gd name="connsiteX82" fmla="*/ 4254255 w 6118360"/>
                <a:gd name="connsiteY82" fmla="*/ 1571073 h 1849983"/>
                <a:gd name="connsiteX83" fmla="*/ 4338987 w 6118360"/>
                <a:gd name="connsiteY83" fmla="*/ 1571073 h 1849983"/>
                <a:gd name="connsiteX84" fmla="*/ 4367231 w 6118360"/>
                <a:gd name="connsiteY84" fmla="*/ 1592256 h 1849983"/>
                <a:gd name="connsiteX85" fmla="*/ 4441372 w 6118360"/>
                <a:gd name="connsiteY85" fmla="*/ 1592256 h 1849983"/>
                <a:gd name="connsiteX86" fmla="*/ 4469616 w 6118360"/>
                <a:gd name="connsiteY86" fmla="*/ 1602848 h 1849983"/>
                <a:gd name="connsiteX87" fmla="*/ 4554348 w 6118360"/>
                <a:gd name="connsiteY87" fmla="*/ 1602848 h 1849983"/>
                <a:gd name="connsiteX88" fmla="*/ 4554348 w 6118360"/>
                <a:gd name="connsiteY88" fmla="*/ 1645214 h 1849983"/>
                <a:gd name="connsiteX89" fmla="*/ 4663793 w 6118360"/>
                <a:gd name="connsiteY89" fmla="*/ 1645214 h 1849983"/>
                <a:gd name="connsiteX90" fmla="*/ 4663793 w 6118360"/>
                <a:gd name="connsiteY90" fmla="*/ 1669927 h 1849983"/>
                <a:gd name="connsiteX91" fmla="*/ 4872093 w 6118360"/>
                <a:gd name="connsiteY91" fmla="*/ 1669927 h 1849983"/>
                <a:gd name="connsiteX92" fmla="*/ 4882685 w 6118360"/>
                <a:gd name="connsiteY92" fmla="*/ 1680519 h 1849983"/>
                <a:gd name="connsiteX93" fmla="*/ 5179247 w 6118360"/>
                <a:gd name="connsiteY93" fmla="*/ 1680519 h 1849983"/>
                <a:gd name="connsiteX94" fmla="*/ 5179247 w 6118360"/>
                <a:gd name="connsiteY94" fmla="*/ 1729946 h 1849983"/>
                <a:gd name="connsiteX95" fmla="*/ 5274570 w 6118360"/>
                <a:gd name="connsiteY95" fmla="*/ 1729946 h 1849983"/>
                <a:gd name="connsiteX96" fmla="*/ 5299284 w 6118360"/>
                <a:gd name="connsiteY96" fmla="*/ 1747598 h 1849983"/>
                <a:gd name="connsiteX97" fmla="*/ 5391077 w 6118360"/>
                <a:gd name="connsiteY97" fmla="*/ 1747598 h 1849983"/>
                <a:gd name="connsiteX98" fmla="*/ 5391077 w 6118360"/>
                <a:gd name="connsiteY98" fmla="*/ 1782903 h 1849983"/>
                <a:gd name="connsiteX99" fmla="*/ 5475809 w 6118360"/>
                <a:gd name="connsiteY99" fmla="*/ 1782903 h 1849983"/>
                <a:gd name="connsiteX100" fmla="*/ 5489931 w 6118360"/>
                <a:gd name="connsiteY100" fmla="*/ 1797025 h 1849983"/>
                <a:gd name="connsiteX101" fmla="*/ 5581724 w 6118360"/>
                <a:gd name="connsiteY101" fmla="*/ 1797025 h 1849983"/>
                <a:gd name="connsiteX102" fmla="*/ 5613498 w 6118360"/>
                <a:gd name="connsiteY102" fmla="*/ 1811147 h 1849983"/>
                <a:gd name="connsiteX103" fmla="*/ 5691169 w 6118360"/>
                <a:gd name="connsiteY103" fmla="*/ 1811147 h 1849983"/>
                <a:gd name="connsiteX104" fmla="*/ 5712352 w 6118360"/>
                <a:gd name="connsiteY104" fmla="*/ 1821739 h 1849983"/>
                <a:gd name="connsiteX105" fmla="*/ 5797085 w 6118360"/>
                <a:gd name="connsiteY105" fmla="*/ 1821739 h 1849983"/>
                <a:gd name="connsiteX106" fmla="*/ 5814737 w 6118360"/>
                <a:gd name="connsiteY106" fmla="*/ 1839392 h 1849983"/>
                <a:gd name="connsiteX107" fmla="*/ 5910061 w 6118360"/>
                <a:gd name="connsiteY107" fmla="*/ 1839392 h 1849983"/>
                <a:gd name="connsiteX108" fmla="*/ 5927713 w 6118360"/>
                <a:gd name="connsiteY108" fmla="*/ 1849983 h 1849983"/>
                <a:gd name="connsiteX109" fmla="*/ 6118360 w 6118360"/>
                <a:gd name="connsiteY109" fmla="*/ 1849983 h 1849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6118360" h="1849983">
                  <a:moveTo>
                    <a:pt x="0" y="0"/>
                  </a:moveTo>
                  <a:lnTo>
                    <a:pt x="77671" y="0"/>
                  </a:lnTo>
                  <a:lnTo>
                    <a:pt x="109446" y="42366"/>
                  </a:lnTo>
                  <a:lnTo>
                    <a:pt x="204769" y="42366"/>
                  </a:lnTo>
                  <a:lnTo>
                    <a:pt x="204769" y="95324"/>
                  </a:lnTo>
                  <a:lnTo>
                    <a:pt x="300093" y="95324"/>
                  </a:lnTo>
                  <a:lnTo>
                    <a:pt x="300093" y="141220"/>
                  </a:lnTo>
                  <a:lnTo>
                    <a:pt x="409539" y="141220"/>
                  </a:lnTo>
                  <a:lnTo>
                    <a:pt x="409539" y="176525"/>
                  </a:lnTo>
                  <a:lnTo>
                    <a:pt x="518984" y="176525"/>
                  </a:lnTo>
                  <a:lnTo>
                    <a:pt x="518984" y="222422"/>
                  </a:lnTo>
                  <a:lnTo>
                    <a:pt x="624899" y="222422"/>
                  </a:lnTo>
                  <a:lnTo>
                    <a:pt x="624899" y="257727"/>
                  </a:lnTo>
                  <a:lnTo>
                    <a:pt x="720223" y="257727"/>
                  </a:lnTo>
                  <a:lnTo>
                    <a:pt x="720223" y="275379"/>
                  </a:lnTo>
                  <a:lnTo>
                    <a:pt x="808485" y="275379"/>
                  </a:lnTo>
                  <a:lnTo>
                    <a:pt x="808485" y="317745"/>
                  </a:lnTo>
                  <a:lnTo>
                    <a:pt x="932053" y="317745"/>
                  </a:lnTo>
                  <a:lnTo>
                    <a:pt x="932053" y="363642"/>
                  </a:lnTo>
                  <a:lnTo>
                    <a:pt x="1027376" y="363642"/>
                  </a:lnTo>
                  <a:lnTo>
                    <a:pt x="1027376" y="406008"/>
                  </a:lnTo>
                  <a:lnTo>
                    <a:pt x="1143883" y="406008"/>
                  </a:lnTo>
                  <a:lnTo>
                    <a:pt x="1143883" y="476618"/>
                  </a:lnTo>
                  <a:lnTo>
                    <a:pt x="1242737" y="476618"/>
                  </a:lnTo>
                  <a:lnTo>
                    <a:pt x="1242737" y="518984"/>
                  </a:lnTo>
                  <a:lnTo>
                    <a:pt x="1331000" y="518984"/>
                  </a:lnTo>
                  <a:lnTo>
                    <a:pt x="1331000" y="575472"/>
                  </a:lnTo>
                  <a:lnTo>
                    <a:pt x="1458098" y="575472"/>
                  </a:lnTo>
                  <a:lnTo>
                    <a:pt x="1458098" y="631960"/>
                  </a:lnTo>
                  <a:lnTo>
                    <a:pt x="1546360" y="631960"/>
                  </a:lnTo>
                  <a:lnTo>
                    <a:pt x="1546360" y="684917"/>
                  </a:lnTo>
                  <a:lnTo>
                    <a:pt x="1645214" y="684917"/>
                  </a:lnTo>
                  <a:lnTo>
                    <a:pt x="1669928" y="709631"/>
                  </a:lnTo>
                  <a:lnTo>
                    <a:pt x="1747599" y="709631"/>
                  </a:lnTo>
                  <a:lnTo>
                    <a:pt x="1747599" y="766119"/>
                  </a:lnTo>
                  <a:lnTo>
                    <a:pt x="1867636" y="766119"/>
                  </a:lnTo>
                  <a:lnTo>
                    <a:pt x="1867636" y="812015"/>
                  </a:lnTo>
                  <a:lnTo>
                    <a:pt x="1959429" y="812015"/>
                  </a:lnTo>
                  <a:lnTo>
                    <a:pt x="1959429" y="864973"/>
                  </a:lnTo>
                  <a:lnTo>
                    <a:pt x="2054752" y="864973"/>
                  </a:lnTo>
                  <a:lnTo>
                    <a:pt x="2082996" y="893217"/>
                  </a:lnTo>
                  <a:lnTo>
                    <a:pt x="2174790" y="893217"/>
                  </a:lnTo>
                  <a:lnTo>
                    <a:pt x="2174790" y="963827"/>
                  </a:lnTo>
                  <a:lnTo>
                    <a:pt x="2280705" y="963827"/>
                  </a:lnTo>
                  <a:lnTo>
                    <a:pt x="2280705" y="1013254"/>
                  </a:lnTo>
                  <a:lnTo>
                    <a:pt x="2386620" y="1013254"/>
                  </a:lnTo>
                  <a:lnTo>
                    <a:pt x="2386620" y="1045029"/>
                  </a:lnTo>
                  <a:lnTo>
                    <a:pt x="2489004" y="1045029"/>
                  </a:lnTo>
                  <a:lnTo>
                    <a:pt x="2489004" y="1090925"/>
                  </a:lnTo>
                  <a:lnTo>
                    <a:pt x="2591389" y="1090925"/>
                  </a:lnTo>
                  <a:lnTo>
                    <a:pt x="2591389" y="1115639"/>
                  </a:lnTo>
                  <a:lnTo>
                    <a:pt x="2711426" y="1115639"/>
                  </a:lnTo>
                  <a:lnTo>
                    <a:pt x="2711426" y="1150944"/>
                  </a:lnTo>
                  <a:lnTo>
                    <a:pt x="2803219" y="1150944"/>
                  </a:lnTo>
                  <a:lnTo>
                    <a:pt x="2803219" y="1200371"/>
                  </a:lnTo>
                  <a:lnTo>
                    <a:pt x="2919725" y="1200371"/>
                  </a:lnTo>
                  <a:lnTo>
                    <a:pt x="2919725" y="1228615"/>
                  </a:lnTo>
                  <a:lnTo>
                    <a:pt x="3007988" y="1228615"/>
                  </a:lnTo>
                  <a:lnTo>
                    <a:pt x="3025640" y="1246267"/>
                  </a:lnTo>
                  <a:lnTo>
                    <a:pt x="3096251" y="1246267"/>
                  </a:lnTo>
                  <a:lnTo>
                    <a:pt x="3096251" y="1278042"/>
                  </a:lnTo>
                  <a:lnTo>
                    <a:pt x="3212757" y="1278042"/>
                  </a:lnTo>
                  <a:lnTo>
                    <a:pt x="3212757" y="1309816"/>
                  </a:lnTo>
                  <a:lnTo>
                    <a:pt x="3308081" y="1309816"/>
                  </a:lnTo>
                  <a:lnTo>
                    <a:pt x="3325733" y="1327468"/>
                  </a:lnTo>
                  <a:lnTo>
                    <a:pt x="3424587" y="1327468"/>
                  </a:lnTo>
                  <a:lnTo>
                    <a:pt x="3445771" y="1348652"/>
                  </a:lnTo>
                  <a:lnTo>
                    <a:pt x="3523441" y="1348652"/>
                  </a:lnTo>
                  <a:lnTo>
                    <a:pt x="3551685" y="1348652"/>
                  </a:lnTo>
                  <a:lnTo>
                    <a:pt x="3611704" y="1348652"/>
                  </a:lnTo>
                  <a:lnTo>
                    <a:pt x="3636417" y="1373365"/>
                  </a:lnTo>
                  <a:lnTo>
                    <a:pt x="3721149" y="1373365"/>
                  </a:lnTo>
                  <a:lnTo>
                    <a:pt x="3738802" y="1391018"/>
                  </a:lnTo>
                  <a:lnTo>
                    <a:pt x="3830595" y="1391018"/>
                  </a:lnTo>
                  <a:lnTo>
                    <a:pt x="3830595" y="1454567"/>
                  </a:lnTo>
                  <a:lnTo>
                    <a:pt x="3943571" y="1454567"/>
                  </a:lnTo>
                  <a:lnTo>
                    <a:pt x="3943571" y="1486341"/>
                  </a:lnTo>
                  <a:lnTo>
                    <a:pt x="4045956" y="1486341"/>
                  </a:lnTo>
                  <a:lnTo>
                    <a:pt x="4045956" y="1514585"/>
                  </a:lnTo>
                  <a:lnTo>
                    <a:pt x="4141279" y="1514585"/>
                  </a:lnTo>
                  <a:lnTo>
                    <a:pt x="4141279" y="1535768"/>
                  </a:lnTo>
                  <a:lnTo>
                    <a:pt x="4254255" y="1535768"/>
                  </a:lnTo>
                  <a:lnTo>
                    <a:pt x="4254255" y="1571073"/>
                  </a:lnTo>
                  <a:lnTo>
                    <a:pt x="4338987" y="1571073"/>
                  </a:lnTo>
                  <a:lnTo>
                    <a:pt x="4367231" y="1592256"/>
                  </a:lnTo>
                  <a:lnTo>
                    <a:pt x="4441372" y="1592256"/>
                  </a:lnTo>
                  <a:lnTo>
                    <a:pt x="4469616" y="1602848"/>
                  </a:lnTo>
                  <a:lnTo>
                    <a:pt x="4554348" y="1602848"/>
                  </a:lnTo>
                  <a:lnTo>
                    <a:pt x="4554348" y="1645214"/>
                  </a:lnTo>
                  <a:lnTo>
                    <a:pt x="4663793" y="1645214"/>
                  </a:lnTo>
                  <a:lnTo>
                    <a:pt x="4663793" y="1669927"/>
                  </a:lnTo>
                  <a:lnTo>
                    <a:pt x="4872093" y="1669927"/>
                  </a:lnTo>
                  <a:lnTo>
                    <a:pt x="4882685" y="1680519"/>
                  </a:lnTo>
                  <a:lnTo>
                    <a:pt x="5179247" y="1680519"/>
                  </a:lnTo>
                  <a:lnTo>
                    <a:pt x="5179247" y="1729946"/>
                  </a:lnTo>
                  <a:lnTo>
                    <a:pt x="5274570" y="1729946"/>
                  </a:lnTo>
                  <a:lnTo>
                    <a:pt x="5299284" y="1747598"/>
                  </a:lnTo>
                  <a:lnTo>
                    <a:pt x="5391077" y="1747598"/>
                  </a:lnTo>
                  <a:lnTo>
                    <a:pt x="5391077" y="1782903"/>
                  </a:lnTo>
                  <a:lnTo>
                    <a:pt x="5475809" y="1782903"/>
                  </a:lnTo>
                  <a:lnTo>
                    <a:pt x="5489931" y="1797025"/>
                  </a:lnTo>
                  <a:lnTo>
                    <a:pt x="5581724" y="1797025"/>
                  </a:lnTo>
                  <a:lnTo>
                    <a:pt x="5613498" y="1811147"/>
                  </a:lnTo>
                  <a:lnTo>
                    <a:pt x="5691169" y="1811147"/>
                  </a:lnTo>
                  <a:lnTo>
                    <a:pt x="5712352" y="1821739"/>
                  </a:lnTo>
                  <a:lnTo>
                    <a:pt x="5797085" y="1821739"/>
                  </a:lnTo>
                  <a:lnTo>
                    <a:pt x="5814737" y="1839392"/>
                  </a:lnTo>
                  <a:lnTo>
                    <a:pt x="5910061" y="1839392"/>
                  </a:lnTo>
                  <a:lnTo>
                    <a:pt x="5927713" y="1849983"/>
                  </a:lnTo>
                  <a:lnTo>
                    <a:pt x="6118360" y="1849983"/>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orme libre : forme 49">
              <a:extLst>
                <a:ext uri="{FF2B5EF4-FFF2-40B4-BE49-F238E27FC236}">
                  <a16:creationId xmlns:a16="http://schemas.microsoft.com/office/drawing/2014/main" id="{D04967B3-A44F-4EF7-A7D9-7547588EAB26}"/>
                </a:ext>
              </a:extLst>
            </p:cNvPr>
            <p:cNvSpPr/>
            <p:nvPr/>
          </p:nvSpPr>
          <p:spPr>
            <a:xfrm>
              <a:off x="1422792" y="-35305"/>
              <a:ext cx="6241928" cy="2326601"/>
            </a:xfrm>
            <a:custGeom>
              <a:avLst/>
              <a:gdLst>
                <a:gd name="connsiteX0" fmla="*/ 0 w 6241928"/>
                <a:gd name="connsiteY0" fmla="*/ 0 h 2326601"/>
                <a:gd name="connsiteX1" fmla="*/ 95324 w 6241928"/>
                <a:gd name="connsiteY1" fmla="*/ 0 h 2326601"/>
                <a:gd name="connsiteX2" fmla="*/ 95324 w 6241928"/>
                <a:gd name="connsiteY2" fmla="*/ 49427 h 2326601"/>
                <a:gd name="connsiteX3" fmla="*/ 190647 w 6241928"/>
                <a:gd name="connsiteY3" fmla="*/ 49427 h 2326601"/>
                <a:gd name="connsiteX4" fmla="*/ 211830 w 6241928"/>
                <a:gd name="connsiteY4" fmla="*/ 95324 h 2326601"/>
                <a:gd name="connsiteX5" fmla="*/ 307154 w 6241928"/>
                <a:gd name="connsiteY5" fmla="*/ 95324 h 2326601"/>
                <a:gd name="connsiteX6" fmla="*/ 307154 w 6241928"/>
                <a:gd name="connsiteY6" fmla="*/ 130629 h 2326601"/>
                <a:gd name="connsiteX7" fmla="*/ 413069 w 6241928"/>
                <a:gd name="connsiteY7" fmla="*/ 130629 h 2326601"/>
                <a:gd name="connsiteX8" fmla="*/ 413069 w 6241928"/>
                <a:gd name="connsiteY8" fmla="*/ 180056 h 2326601"/>
                <a:gd name="connsiteX9" fmla="*/ 518984 w 6241928"/>
                <a:gd name="connsiteY9" fmla="*/ 180056 h 2326601"/>
                <a:gd name="connsiteX10" fmla="*/ 518984 w 6241928"/>
                <a:gd name="connsiteY10" fmla="*/ 211830 h 2326601"/>
                <a:gd name="connsiteX11" fmla="*/ 621369 w 6241928"/>
                <a:gd name="connsiteY11" fmla="*/ 211830 h 2326601"/>
                <a:gd name="connsiteX12" fmla="*/ 621369 w 6241928"/>
                <a:gd name="connsiteY12" fmla="*/ 257727 h 2326601"/>
                <a:gd name="connsiteX13" fmla="*/ 723753 w 6241928"/>
                <a:gd name="connsiteY13" fmla="*/ 257727 h 2326601"/>
                <a:gd name="connsiteX14" fmla="*/ 723753 w 6241928"/>
                <a:gd name="connsiteY14" fmla="*/ 303623 h 2326601"/>
                <a:gd name="connsiteX15" fmla="*/ 826138 w 6241928"/>
                <a:gd name="connsiteY15" fmla="*/ 303623 h 2326601"/>
                <a:gd name="connsiteX16" fmla="*/ 826138 w 6241928"/>
                <a:gd name="connsiteY16" fmla="*/ 374233 h 2326601"/>
                <a:gd name="connsiteX17" fmla="*/ 932053 w 6241928"/>
                <a:gd name="connsiteY17" fmla="*/ 374233 h 2326601"/>
                <a:gd name="connsiteX18" fmla="*/ 932053 w 6241928"/>
                <a:gd name="connsiteY18" fmla="*/ 462496 h 2326601"/>
                <a:gd name="connsiteX19" fmla="*/ 1027376 w 6241928"/>
                <a:gd name="connsiteY19" fmla="*/ 462496 h 2326601"/>
                <a:gd name="connsiteX20" fmla="*/ 1027376 w 6241928"/>
                <a:gd name="connsiteY20" fmla="*/ 497801 h 2326601"/>
                <a:gd name="connsiteX21" fmla="*/ 1143883 w 6241928"/>
                <a:gd name="connsiteY21" fmla="*/ 497801 h 2326601"/>
                <a:gd name="connsiteX22" fmla="*/ 1143883 w 6241928"/>
                <a:gd name="connsiteY22" fmla="*/ 554289 h 2326601"/>
                <a:gd name="connsiteX23" fmla="*/ 1256859 w 6241928"/>
                <a:gd name="connsiteY23" fmla="*/ 554289 h 2326601"/>
                <a:gd name="connsiteX24" fmla="*/ 1256859 w 6241928"/>
                <a:gd name="connsiteY24" fmla="*/ 674326 h 2326601"/>
                <a:gd name="connsiteX25" fmla="*/ 1359244 w 6241928"/>
                <a:gd name="connsiteY25" fmla="*/ 674326 h 2326601"/>
                <a:gd name="connsiteX26" fmla="*/ 1359244 w 6241928"/>
                <a:gd name="connsiteY26" fmla="*/ 769649 h 2326601"/>
                <a:gd name="connsiteX27" fmla="*/ 1465159 w 6241928"/>
                <a:gd name="connsiteY27" fmla="*/ 769649 h 2326601"/>
                <a:gd name="connsiteX28" fmla="*/ 1465159 w 6241928"/>
                <a:gd name="connsiteY28" fmla="*/ 812015 h 2326601"/>
                <a:gd name="connsiteX29" fmla="*/ 1567543 w 6241928"/>
                <a:gd name="connsiteY29" fmla="*/ 812015 h 2326601"/>
                <a:gd name="connsiteX30" fmla="*/ 1567543 w 6241928"/>
                <a:gd name="connsiteY30" fmla="*/ 893217 h 2326601"/>
                <a:gd name="connsiteX31" fmla="*/ 1652275 w 6241928"/>
                <a:gd name="connsiteY31" fmla="*/ 893217 h 2326601"/>
                <a:gd name="connsiteX32" fmla="*/ 1652275 w 6241928"/>
                <a:gd name="connsiteY32" fmla="*/ 946174 h 2326601"/>
                <a:gd name="connsiteX33" fmla="*/ 1772312 w 6241928"/>
                <a:gd name="connsiteY33" fmla="*/ 946174 h 2326601"/>
                <a:gd name="connsiteX34" fmla="*/ 1772312 w 6241928"/>
                <a:gd name="connsiteY34" fmla="*/ 988541 h 2326601"/>
                <a:gd name="connsiteX35" fmla="*/ 1874697 w 6241928"/>
                <a:gd name="connsiteY35" fmla="*/ 988541 h 2326601"/>
                <a:gd name="connsiteX36" fmla="*/ 1874697 w 6241928"/>
                <a:gd name="connsiteY36" fmla="*/ 1020315 h 2326601"/>
                <a:gd name="connsiteX37" fmla="*/ 1977081 w 6241928"/>
                <a:gd name="connsiteY37" fmla="*/ 1020315 h 2326601"/>
                <a:gd name="connsiteX38" fmla="*/ 1977081 w 6241928"/>
                <a:gd name="connsiteY38" fmla="*/ 1097986 h 2326601"/>
                <a:gd name="connsiteX39" fmla="*/ 2086527 w 6241928"/>
                <a:gd name="connsiteY39" fmla="*/ 1097986 h 2326601"/>
                <a:gd name="connsiteX40" fmla="*/ 2086527 w 6241928"/>
                <a:gd name="connsiteY40" fmla="*/ 1175657 h 2326601"/>
                <a:gd name="connsiteX41" fmla="*/ 2174789 w 6241928"/>
                <a:gd name="connsiteY41" fmla="*/ 1175657 h 2326601"/>
                <a:gd name="connsiteX42" fmla="*/ 2174789 w 6241928"/>
                <a:gd name="connsiteY42" fmla="*/ 1232145 h 2326601"/>
                <a:gd name="connsiteX43" fmla="*/ 2294827 w 6241928"/>
                <a:gd name="connsiteY43" fmla="*/ 1232145 h 2326601"/>
                <a:gd name="connsiteX44" fmla="*/ 2294827 w 6241928"/>
                <a:gd name="connsiteY44" fmla="*/ 1256859 h 2326601"/>
                <a:gd name="connsiteX45" fmla="*/ 2376028 w 6241928"/>
                <a:gd name="connsiteY45" fmla="*/ 1256859 h 2326601"/>
                <a:gd name="connsiteX46" fmla="*/ 2376028 w 6241928"/>
                <a:gd name="connsiteY46" fmla="*/ 1292164 h 2326601"/>
                <a:gd name="connsiteX47" fmla="*/ 2503126 w 6241928"/>
                <a:gd name="connsiteY47" fmla="*/ 1292164 h 2326601"/>
                <a:gd name="connsiteX48" fmla="*/ 2524309 w 6241928"/>
                <a:gd name="connsiteY48" fmla="*/ 1316877 h 2326601"/>
                <a:gd name="connsiteX49" fmla="*/ 2601980 w 6241928"/>
                <a:gd name="connsiteY49" fmla="*/ 1316877 h 2326601"/>
                <a:gd name="connsiteX50" fmla="*/ 2601980 w 6241928"/>
                <a:gd name="connsiteY50" fmla="*/ 1366304 h 2326601"/>
                <a:gd name="connsiteX51" fmla="*/ 2686712 w 6241928"/>
                <a:gd name="connsiteY51" fmla="*/ 1366304 h 2326601"/>
                <a:gd name="connsiteX52" fmla="*/ 2707895 w 6241928"/>
                <a:gd name="connsiteY52" fmla="*/ 1405140 h 2326601"/>
                <a:gd name="connsiteX53" fmla="*/ 2799688 w 6241928"/>
                <a:gd name="connsiteY53" fmla="*/ 1405140 h 2326601"/>
                <a:gd name="connsiteX54" fmla="*/ 2820871 w 6241928"/>
                <a:gd name="connsiteY54" fmla="*/ 1422792 h 2326601"/>
                <a:gd name="connsiteX55" fmla="*/ 2905603 w 6241928"/>
                <a:gd name="connsiteY55" fmla="*/ 1422792 h 2326601"/>
                <a:gd name="connsiteX56" fmla="*/ 2905603 w 6241928"/>
                <a:gd name="connsiteY56" fmla="*/ 1458097 h 2326601"/>
                <a:gd name="connsiteX57" fmla="*/ 3011518 w 6241928"/>
                <a:gd name="connsiteY57" fmla="*/ 1458097 h 2326601"/>
                <a:gd name="connsiteX58" fmla="*/ 3011518 w 6241928"/>
                <a:gd name="connsiteY58" fmla="*/ 1514585 h 2326601"/>
                <a:gd name="connsiteX59" fmla="*/ 3117433 w 6241928"/>
                <a:gd name="connsiteY59" fmla="*/ 1514585 h 2326601"/>
                <a:gd name="connsiteX60" fmla="*/ 3117433 w 6241928"/>
                <a:gd name="connsiteY60" fmla="*/ 1514585 h 2326601"/>
                <a:gd name="connsiteX61" fmla="*/ 3117433 w 6241928"/>
                <a:gd name="connsiteY61" fmla="*/ 1546360 h 2326601"/>
                <a:gd name="connsiteX62" fmla="*/ 3212757 w 6241928"/>
                <a:gd name="connsiteY62" fmla="*/ 1546360 h 2326601"/>
                <a:gd name="connsiteX63" fmla="*/ 3212757 w 6241928"/>
                <a:gd name="connsiteY63" fmla="*/ 1578134 h 2326601"/>
                <a:gd name="connsiteX64" fmla="*/ 3322203 w 6241928"/>
                <a:gd name="connsiteY64" fmla="*/ 1578134 h 2326601"/>
                <a:gd name="connsiteX65" fmla="*/ 3322203 w 6241928"/>
                <a:gd name="connsiteY65" fmla="*/ 1613439 h 2326601"/>
                <a:gd name="connsiteX66" fmla="*/ 3523441 w 6241928"/>
                <a:gd name="connsiteY66" fmla="*/ 1613439 h 2326601"/>
                <a:gd name="connsiteX67" fmla="*/ 3555216 w 6241928"/>
                <a:gd name="connsiteY67" fmla="*/ 1613439 h 2326601"/>
                <a:gd name="connsiteX68" fmla="*/ 3636417 w 6241928"/>
                <a:gd name="connsiteY68" fmla="*/ 1613439 h 2326601"/>
                <a:gd name="connsiteX69" fmla="*/ 3661131 w 6241928"/>
                <a:gd name="connsiteY69" fmla="*/ 1638153 h 2326601"/>
                <a:gd name="connsiteX70" fmla="*/ 3738802 w 6241928"/>
                <a:gd name="connsiteY70" fmla="*/ 1638153 h 2326601"/>
                <a:gd name="connsiteX71" fmla="*/ 3770576 w 6241928"/>
                <a:gd name="connsiteY71" fmla="*/ 1638153 h 2326601"/>
                <a:gd name="connsiteX72" fmla="*/ 3770576 w 6241928"/>
                <a:gd name="connsiteY72" fmla="*/ 1662866 h 2326601"/>
                <a:gd name="connsiteX73" fmla="*/ 3844717 w 6241928"/>
                <a:gd name="connsiteY73" fmla="*/ 1662866 h 2326601"/>
                <a:gd name="connsiteX74" fmla="*/ 3844717 w 6241928"/>
                <a:gd name="connsiteY74" fmla="*/ 1722885 h 2326601"/>
                <a:gd name="connsiteX75" fmla="*/ 3943571 w 6241928"/>
                <a:gd name="connsiteY75" fmla="*/ 1722885 h 2326601"/>
                <a:gd name="connsiteX76" fmla="*/ 3943571 w 6241928"/>
                <a:gd name="connsiteY76" fmla="*/ 1779373 h 2326601"/>
                <a:gd name="connsiteX77" fmla="*/ 4151871 w 6241928"/>
                <a:gd name="connsiteY77" fmla="*/ 1779373 h 2326601"/>
                <a:gd name="connsiteX78" fmla="*/ 4151871 w 6241928"/>
                <a:gd name="connsiteY78" fmla="*/ 1832330 h 2326601"/>
                <a:gd name="connsiteX79" fmla="*/ 4250725 w 6241928"/>
                <a:gd name="connsiteY79" fmla="*/ 1832330 h 2326601"/>
                <a:gd name="connsiteX80" fmla="*/ 4250725 w 6241928"/>
                <a:gd name="connsiteY80" fmla="*/ 1874697 h 2326601"/>
                <a:gd name="connsiteX81" fmla="*/ 4360170 w 6241928"/>
                <a:gd name="connsiteY81" fmla="*/ 1874697 h 2326601"/>
                <a:gd name="connsiteX82" fmla="*/ 4360170 w 6241928"/>
                <a:gd name="connsiteY82" fmla="*/ 1906471 h 2326601"/>
                <a:gd name="connsiteX83" fmla="*/ 4469616 w 6241928"/>
                <a:gd name="connsiteY83" fmla="*/ 1906471 h 2326601"/>
                <a:gd name="connsiteX84" fmla="*/ 4469616 w 6241928"/>
                <a:gd name="connsiteY84" fmla="*/ 1970020 h 2326601"/>
                <a:gd name="connsiteX85" fmla="*/ 4564939 w 6241928"/>
                <a:gd name="connsiteY85" fmla="*/ 1970020 h 2326601"/>
                <a:gd name="connsiteX86" fmla="*/ 4564939 w 6241928"/>
                <a:gd name="connsiteY86" fmla="*/ 2008856 h 2326601"/>
                <a:gd name="connsiteX87" fmla="*/ 4670854 w 6241928"/>
                <a:gd name="connsiteY87" fmla="*/ 2008856 h 2326601"/>
                <a:gd name="connsiteX88" fmla="*/ 4670854 w 6241928"/>
                <a:gd name="connsiteY88" fmla="*/ 2086527 h 2326601"/>
                <a:gd name="connsiteX89" fmla="*/ 5083923 w 6241928"/>
                <a:gd name="connsiteY89" fmla="*/ 2086527 h 2326601"/>
                <a:gd name="connsiteX90" fmla="*/ 5083923 w 6241928"/>
                <a:gd name="connsiteY90" fmla="*/ 2121832 h 2326601"/>
                <a:gd name="connsiteX91" fmla="*/ 5196899 w 6241928"/>
                <a:gd name="connsiteY91" fmla="*/ 2121832 h 2326601"/>
                <a:gd name="connsiteX92" fmla="*/ 5196899 w 6241928"/>
                <a:gd name="connsiteY92" fmla="*/ 2160667 h 2326601"/>
                <a:gd name="connsiteX93" fmla="*/ 5281631 w 6241928"/>
                <a:gd name="connsiteY93" fmla="*/ 2160667 h 2326601"/>
                <a:gd name="connsiteX94" fmla="*/ 5306345 w 6241928"/>
                <a:gd name="connsiteY94" fmla="*/ 2185381 h 2326601"/>
                <a:gd name="connsiteX95" fmla="*/ 5602907 w 6241928"/>
                <a:gd name="connsiteY95" fmla="*/ 2185381 h 2326601"/>
                <a:gd name="connsiteX96" fmla="*/ 5602907 w 6241928"/>
                <a:gd name="connsiteY96" fmla="*/ 2220686 h 2326601"/>
                <a:gd name="connsiteX97" fmla="*/ 5708822 w 6241928"/>
                <a:gd name="connsiteY97" fmla="*/ 2220686 h 2326601"/>
                <a:gd name="connsiteX98" fmla="*/ 5708822 w 6241928"/>
                <a:gd name="connsiteY98" fmla="*/ 2280704 h 2326601"/>
                <a:gd name="connsiteX99" fmla="*/ 6121891 w 6241928"/>
                <a:gd name="connsiteY99" fmla="*/ 2280704 h 2326601"/>
                <a:gd name="connsiteX100" fmla="*/ 6121891 w 6241928"/>
                <a:gd name="connsiteY100" fmla="*/ 2326601 h 2326601"/>
                <a:gd name="connsiteX101" fmla="*/ 6241928 w 6241928"/>
                <a:gd name="connsiteY101" fmla="*/ 2326601 h 232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6241928" h="2326601">
                  <a:moveTo>
                    <a:pt x="0" y="0"/>
                  </a:moveTo>
                  <a:lnTo>
                    <a:pt x="95324" y="0"/>
                  </a:lnTo>
                  <a:lnTo>
                    <a:pt x="95324" y="49427"/>
                  </a:lnTo>
                  <a:lnTo>
                    <a:pt x="190647" y="49427"/>
                  </a:lnTo>
                  <a:lnTo>
                    <a:pt x="211830" y="95324"/>
                  </a:lnTo>
                  <a:lnTo>
                    <a:pt x="307154" y="95324"/>
                  </a:lnTo>
                  <a:lnTo>
                    <a:pt x="307154" y="130629"/>
                  </a:lnTo>
                  <a:lnTo>
                    <a:pt x="413069" y="130629"/>
                  </a:lnTo>
                  <a:lnTo>
                    <a:pt x="413069" y="180056"/>
                  </a:lnTo>
                  <a:lnTo>
                    <a:pt x="518984" y="180056"/>
                  </a:lnTo>
                  <a:lnTo>
                    <a:pt x="518984" y="211830"/>
                  </a:lnTo>
                  <a:lnTo>
                    <a:pt x="621369" y="211830"/>
                  </a:lnTo>
                  <a:lnTo>
                    <a:pt x="621369" y="257727"/>
                  </a:lnTo>
                  <a:lnTo>
                    <a:pt x="723753" y="257727"/>
                  </a:lnTo>
                  <a:lnTo>
                    <a:pt x="723753" y="303623"/>
                  </a:lnTo>
                  <a:lnTo>
                    <a:pt x="826138" y="303623"/>
                  </a:lnTo>
                  <a:lnTo>
                    <a:pt x="826138" y="374233"/>
                  </a:lnTo>
                  <a:lnTo>
                    <a:pt x="932053" y="374233"/>
                  </a:lnTo>
                  <a:lnTo>
                    <a:pt x="932053" y="462496"/>
                  </a:lnTo>
                  <a:lnTo>
                    <a:pt x="1027376" y="462496"/>
                  </a:lnTo>
                  <a:lnTo>
                    <a:pt x="1027376" y="497801"/>
                  </a:lnTo>
                  <a:lnTo>
                    <a:pt x="1143883" y="497801"/>
                  </a:lnTo>
                  <a:lnTo>
                    <a:pt x="1143883" y="554289"/>
                  </a:lnTo>
                  <a:lnTo>
                    <a:pt x="1256859" y="554289"/>
                  </a:lnTo>
                  <a:lnTo>
                    <a:pt x="1256859" y="674326"/>
                  </a:lnTo>
                  <a:lnTo>
                    <a:pt x="1359244" y="674326"/>
                  </a:lnTo>
                  <a:lnTo>
                    <a:pt x="1359244" y="769649"/>
                  </a:lnTo>
                  <a:lnTo>
                    <a:pt x="1465159" y="769649"/>
                  </a:lnTo>
                  <a:lnTo>
                    <a:pt x="1465159" y="812015"/>
                  </a:lnTo>
                  <a:lnTo>
                    <a:pt x="1567543" y="812015"/>
                  </a:lnTo>
                  <a:lnTo>
                    <a:pt x="1567543" y="893217"/>
                  </a:lnTo>
                  <a:lnTo>
                    <a:pt x="1652275" y="893217"/>
                  </a:lnTo>
                  <a:lnTo>
                    <a:pt x="1652275" y="946174"/>
                  </a:lnTo>
                  <a:lnTo>
                    <a:pt x="1772312" y="946174"/>
                  </a:lnTo>
                  <a:lnTo>
                    <a:pt x="1772312" y="988541"/>
                  </a:lnTo>
                  <a:lnTo>
                    <a:pt x="1874697" y="988541"/>
                  </a:lnTo>
                  <a:lnTo>
                    <a:pt x="1874697" y="1020315"/>
                  </a:lnTo>
                  <a:lnTo>
                    <a:pt x="1977081" y="1020315"/>
                  </a:lnTo>
                  <a:lnTo>
                    <a:pt x="1977081" y="1097986"/>
                  </a:lnTo>
                  <a:lnTo>
                    <a:pt x="2086527" y="1097986"/>
                  </a:lnTo>
                  <a:lnTo>
                    <a:pt x="2086527" y="1175657"/>
                  </a:lnTo>
                  <a:lnTo>
                    <a:pt x="2174789" y="1175657"/>
                  </a:lnTo>
                  <a:lnTo>
                    <a:pt x="2174789" y="1232145"/>
                  </a:lnTo>
                  <a:lnTo>
                    <a:pt x="2294827" y="1232145"/>
                  </a:lnTo>
                  <a:lnTo>
                    <a:pt x="2294827" y="1256859"/>
                  </a:lnTo>
                  <a:lnTo>
                    <a:pt x="2376028" y="1256859"/>
                  </a:lnTo>
                  <a:lnTo>
                    <a:pt x="2376028" y="1292164"/>
                  </a:lnTo>
                  <a:lnTo>
                    <a:pt x="2503126" y="1292164"/>
                  </a:lnTo>
                  <a:lnTo>
                    <a:pt x="2524309" y="1316877"/>
                  </a:lnTo>
                  <a:lnTo>
                    <a:pt x="2601980" y="1316877"/>
                  </a:lnTo>
                  <a:lnTo>
                    <a:pt x="2601980" y="1366304"/>
                  </a:lnTo>
                  <a:lnTo>
                    <a:pt x="2686712" y="1366304"/>
                  </a:lnTo>
                  <a:lnTo>
                    <a:pt x="2707895" y="1405140"/>
                  </a:lnTo>
                  <a:lnTo>
                    <a:pt x="2799688" y="1405140"/>
                  </a:lnTo>
                  <a:lnTo>
                    <a:pt x="2820871" y="1422792"/>
                  </a:lnTo>
                  <a:lnTo>
                    <a:pt x="2905603" y="1422792"/>
                  </a:lnTo>
                  <a:lnTo>
                    <a:pt x="2905603" y="1458097"/>
                  </a:lnTo>
                  <a:lnTo>
                    <a:pt x="3011518" y="1458097"/>
                  </a:lnTo>
                  <a:lnTo>
                    <a:pt x="3011518" y="1514585"/>
                  </a:lnTo>
                  <a:lnTo>
                    <a:pt x="3117433" y="1514585"/>
                  </a:lnTo>
                  <a:lnTo>
                    <a:pt x="3117433" y="1514585"/>
                  </a:lnTo>
                  <a:lnTo>
                    <a:pt x="3117433" y="1546360"/>
                  </a:lnTo>
                  <a:lnTo>
                    <a:pt x="3212757" y="1546360"/>
                  </a:lnTo>
                  <a:lnTo>
                    <a:pt x="3212757" y="1578134"/>
                  </a:lnTo>
                  <a:lnTo>
                    <a:pt x="3322203" y="1578134"/>
                  </a:lnTo>
                  <a:lnTo>
                    <a:pt x="3322203" y="1613439"/>
                  </a:lnTo>
                  <a:lnTo>
                    <a:pt x="3523441" y="1613439"/>
                  </a:lnTo>
                  <a:lnTo>
                    <a:pt x="3555216" y="1613439"/>
                  </a:lnTo>
                  <a:lnTo>
                    <a:pt x="3636417" y="1613439"/>
                  </a:lnTo>
                  <a:lnTo>
                    <a:pt x="3661131" y="1638153"/>
                  </a:lnTo>
                  <a:lnTo>
                    <a:pt x="3738802" y="1638153"/>
                  </a:lnTo>
                  <a:lnTo>
                    <a:pt x="3770576" y="1638153"/>
                  </a:lnTo>
                  <a:lnTo>
                    <a:pt x="3770576" y="1662866"/>
                  </a:lnTo>
                  <a:lnTo>
                    <a:pt x="3844717" y="1662866"/>
                  </a:lnTo>
                  <a:lnTo>
                    <a:pt x="3844717" y="1722885"/>
                  </a:lnTo>
                  <a:lnTo>
                    <a:pt x="3943571" y="1722885"/>
                  </a:lnTo>
                  <a:lnTo>
                    <a:pt x="3943571" y="1779373"/>
                  </a:lnTo>
                  <a:lnTo>
                    <a:pt x="4151871" y="1779373"/>
                  </a:lnTo>
                  <a:lnTo>
                    <a:pt x="4151871" y="1832330"/>
                  </a:lnTo>
                  <a:lnTo>
                    <a:pt x="4250725" y="1832330"/>
                  </a:lnTo>
                  <a:lnTo>
                    <a:pt x="4250725" y="1874697"/>
                  </a:lnTo>
                  <a:lnTo>
                    <a:pt x="4360170" y="1874697"/>
                  </a:lnTo>
                  <a:lnTo>
                    <a:pt x="4360170" y="1906471"/>
                  </a:lnTo>
                  <a:lnTo>
                    <a:pt x="4469616" y="1906471"/>
                  </a:lnTo>
                  <a:lnTo>
                    <a:pt x="4469616" y="1970020"/>
                  </a:lnTo>
                  <a:lnTo>
                    <a:pt x="4564939" y="1970020"/>
                  </a:lnTo>
                  <a:lnTo>
                    <a:pt x="4564939" y="2008856"/>
                  </a:lnTo>
                  <a:lnTo>
                    <a:pt x="4670854" y="2008856"/>
                  </a:lnTo>
                  <a:lnTo>
                    <a:pt x="4670854" y="2086527"/>
                  </a:lnTo>
                  <a:lnTo>
                    <a:pt x="5083923" y="2086527"/>
                  </a:lnTo>
                  <a:lnTo>
                    <a:pt x="5083923" y="2121832"/>
                  </a:lnTo>
                  <a:lnTo>
                    <a:pt x="5196899" y="2121832"/>
                  </a:lnTo>
                  <a:lnTo>
                    <a:pt x="5196899" y="2160667"/>
                  </a:lnTo>
                  <a:lnTo>
                    <a:pt x="5281631" y="2160667"/>
                  </a:lnTo>
                  <a:lnTo>
                    <a:pt x="5306345" y="2185381"/>
                  </a:lnTo>
                  <a:lnTo>
                    <a:pt x="5602907" y="2185381"/>
                  </a:lnTo>
                  <a:lnTo>
                    <a:pt x="5602907" y="2220686"/>
                  </a:lnTo>
                  <a:lnTo>
                    <a:pt x="5708822" y="2220686"/>
                  </a:lnTo>
                  <a:lnTo>
                    <a:pt x="5708822" y="2280704"/>
                  </a:lnTo>
                  <a:lnTo>
                    <a:pt x="6121891" y="2280704"/>
                  </a:lnTo>
                  <a:lnTo>
                    <a:pt x="6121891" y="2326601"/>
                  </a:lnTo>
                  <a:lnTo>
                    <a:pt x="6241928" y="2326601"/>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aphicFrame>
        <p:nvGraphicFramePr>
          <p:cNvPr id="52" name="Tableau 51">
            <a:extLst>
              <a:ext uri="{FF2B5EF4-FFF2-40B4-BE49-F238E27FC236}">
                <a16:creationId xmlns:a16="http://schemas.microsoft.com/office/drawing/2014/main" id="{758F4A54-F592-4FE4-A4A4-DD34A2133C18}"/>
              </a:ext>
            </a:extLst>
          </p:cNvPr>
          <p:cNvGraphicFramePr>
            <a:graphicFrameLocks noGrp="1"/>
          </p:cNvGraphicFramePr>
          <p:nvPr/>
        </p:nvGraphicFramePr>
        <p:xfrm>
          <a:off x="554303" y="1719191"/>
          <a:ext cx="3754958" cy="2234534"/>
        </p:xfrm>
        <a:graphic>
          <a:graphicData uri="http://schemas.openxmlformats.org/drawingml/2006/table">
            <a:tbl>
              <a:tblPr firstRow="1" bandRow="1">
                <a:tableStyleId>{7DF18680-E054-41AD-8BC1-D1AEF772440D}</a:tableStyleId>
              </a:tblPr>
              <a:tblGrid>
                <a:gridCol w="1089226">
                  <a:extLst>
                    <a:ext uri="{9D8B030D-6E8A-4147-A177-3AD203B41FA5}">
                      <a16:colId xmlns:a16="http://schemas.microsoft.com/office/drawing/2014/main" val="20000"/>
                    </a:ext>
                  </a:extLst>
                </a:gridCol>
                <a:gridCol w="1456202">
                  <a:extLst>
                    <a:ext uri="{9D8B030D-6E8A-4147-A177-3AD203B41FA5}">
                      <a16:colId xmlns:a16="http://schemas.microsoft.com/office/drawing/2014/main" val="20001"/>
                    </a:ext>
                  </a:extLst>
                </a:gridCol>
                <a:gridCol w="1209530">
                  <a:extLst>
                    <a:ext uri="{9D8B030D-6E8A-4147-A177-3AD203B41FA5}">
                      <a16:colId xmlns:a16="http://schemas.microsoft.com/office/drawing/2014/main" val="20002"/>
                    </a:ext>
                  </a:extLst>
                </a:gridCol>
              </a:tblGrid>
              <a:tr h="439388">
                <a:tc>
                  <a:txBody>
                    <a:bodyPr/>
                    <a:lstStyle/>
                    <a:p>
                      <a:pPr algn="ctr"/>
                      <a:r>
                        <a:rPr lang="fr-FR" sz="900" b="1" dirty="0" err="1">
                          <a:solidFill>
                            <a:schemeClr val="bg1"/>
                          </a:solidFill>
                          <a:latin typeface="Arial" panose="020B0604020202020204" pitchFamily="34" charset="0"/>
                          <a:cs typeface="Arial" panose="020B0604020202020204" pitchFamily="34" charset="0"/>
                        </a:rPr>
                        <a:t>Proposed</a:t>
                      </a:r>
                      <a:r>
                        <a:rPr lang="fr-FR" sz="900" b="1" dirty="0">
                          <a:solidFill>
                            <a:schemeClr val="bg1"/>
                          </a:solidFill>
                          <a:latin typeface="Arial" panose="020B0604020202020204" pitchFamily="34" charset="0"/>
                          <a:cs typeface="Arial" panose="020B0604020202020204" pitchFamily="34" charset="0"/>
                        </a:rPr>
                        <a:t> AJCC reclassification</a:t>
                      </a:r>
                    </a:p>
                  </a:txBody>
                  <a:tcPr marL="68576" marR="68576" marT="34283" marB="34283" anchor="ctr"/>
                </a:tc>
                <a:tc>
                  <a:txBody>
                    <a:bodyPr/>
                    <a:lstStyle/>
                    <a:p>
                      <a:pPr marL="0" marR="0" algn="ctr">
                        <a:lnSpc>
                          <a:spcPct val="115000"/>
                        </a:lnSpc>
                        <a:spcBef>
                          <a:spcPts val="0"/>
                        </a:spcBef>
                        <a:spcAft>
                          <a:spcPts val="0"/>
                        </a:spcAft>
                      </a:pPr>
                      <a:r>
                        <a:rPr lang="en-US" sz="900" b="1" dirty="0">
                          <a:solidFill>
                            <a:schemeClr val="bg1">
                              <a:lumMod val="95000"/>
                            </a:schemeClr>
                          </a:solidFill>
                          <a:effectLst/>
                          <a:latin typeface="Arial" panose="020B0604020202020204" pitchFamily="34" charset="0"/>
                          <a:cs typeface="Arial" panose="020B0604020202020204" pitchFamily="34" charset="0"/>
                        </a:rPr>
                        <a:t>Definition on </a:t>
                      </a:r>
                      <a:br>
                        <a:rPr lang="en-US" sz="900" b="1" dirty="0">
                          <a:solidFill>
                            <a:schemeClr val="bg1">
                              <a:lumMod val="95000"/>
                            </a:schemeClr>
                          </a:solidFill>
                          <a:effectLst/>
                          <a:latin typeface="Arial" panose="020B0604020202020204" pitchFamily="34" charset="0"/>
                          <a:cs typeface="Arial" panose="020B0604020202020204" pitchFamily="34" charset="0"/>
                        </a:rPr>
                      </a:br>
                      <a:r>
                        <a:rPr lang="en-US" sz="900" b="1" dirty="0">
                          <a:solidFill>
                            <a:schemeClr val="bg1">
                              <a:lumMod val="95000"/>
                            </a:schemeClr>
                          </a:solidFill>
                          <a:effectLst/>
                          <a:latin typeface="Arial" panose="020B0604020202020204" pitchFamily="34" charset="0"/>
                          <a:cs typeface="Arial" panose="020B0604020202020204" pitchFamily="34" charset="0"/>
                        </a:rPr>
                        <a:t>AJCC 8</a:t>
                      </a:r>
                      <a:r>
                        <a:rPr lang="en-US" sz="900" b="1" baseline="30000" dirty="0">
                          <a:solidFill>
                            <a:schemeClr val="bg1">
                              <a:lumMod val="95000"/>
                            </a:schemeClr>
                          </a:solidFill>
                          <a:effectLst/>
                          <a:latin typeface="Arial" panose="020B0604020202020204" pitchFamily="34" charset="0"/>
                          <a:cs typeface="Arial" panose="020B0604020202020204" pitchFamily="34" charset="0"/>
                        </a:rPr>
                        <a:t>th</a:t>
                      </a:r>
                      <a:r>
                        <a:rPr lang="en-US" sz="900" b="1" dirty="0">
                          <a:solidFill>
                            <a:schemeClr val="bg1">
                              <a:lumMod val="95000"/>
                            </a:schemeClr>
                          </a:solidFill>
                          <a:effectLst/>
                          <a:latin typeface="Arial" panose="020B0604020202020204" pitchFamily="34" charset="0"/>
                          <a:cs typeface="Arial" panose="020B0604020202020204" pitchFamily="34" charset="0"/>
                        </a:rPr>
                        <a:t> edition</a:t>
                      </a:r>
                      <a:endParaRPr lang="en-US" sz="900" b="0" dirty="0">
                        <a:solidFill>
                          <a:schemeClr val="bg1">
                            <a:lumMod val="95000"/>
                          </a:schemeClr>
                        </a:solidFill>
                        <a:effectLst/>
                        <a:latin typeface="Arial" panose="020B0604020202020204" pitchFamily="34" charset="0"/>
                        <a:ea typeface="Times New Roman"/>
                        <a:cs typeface="Arial" panose="020B0604020202020204" pitchFamily="34" charset="0"/>
                      </a:endParaRPr>
                    </a:p>
                  </a:txBody>
                  <a:tcPr marL="68576" marR="68576" marT="34283" marB="34283" anchor="ctr">
                    <a:solidFill>
                      <a:schemeClr val="accent1"/>
                    </a:solidFill>
                  </a:tcPr>
                </a:tc>
                <a:tc>
                  <a:txBody>
                    <a:bodyPr/>
                    <a:lstStyle/>
                    <a:p>
                      <a:pPr marL="0" marR="0" algn="ctr">
                        <a:lnSpc>
                          <a:spcPct val="115000"/>
                        </a:lnSpc>
                        <a:spcBef>
                          <a:spcPts val="0"/>
                        </a:spcBef>
                        <a:spcAft>
                          <a:spcPts val="0"/>
                        </a:spcAft>
                      </a:pPr>
                      <a:r>
                        <a:rPr lang="en-US" sz="900" b="1" dirty="0">
                          <a:solidFill>
                            <a:schemeClr val="bg1">
                              <a:lumMod val="95000"/>
                            </a:schemeClr>
                          </a:solidFill>
                          <a:effectLst/>
                          <a:latin typeface="Arial" panose="020B0604020202020204" pitchFamily="34" charset="0"/>
                          <a:cs typeface="Arial" panose="020B0604020202020204" pitchFamily="34" charset="0"/>
                        </a:rPr>
                        <a:t>Univariate hazard ratio </a:t>
                      </a:r>
                      <a:r>
                        <a:rPr lang="en-US" sz="900" b="0" dirty="0">
                          <a:solidFill>
                            <a:schemeClr val="bg1">
                              <a:lumMod val="95000"/>
                            </a:schemeClr>
                          </a:solidFill>
                          <a:effectLst/>
                          <a:latin typeface="Arial" panose="020B0604020202020204" pitchFamily="34" charset="0"/>
                          <a:cs typeface="Arial" panose="020B0604020202020204" pitchFamily="34" charset="0"/>
                        </a:rPr>
                        <a:t>(95%CIs)</a:t>
                      </a:r>
                      <a:endParaRPr lang="en-US" sz="900" b="0" dirty="0">
                        <a:solidFill>
                          <a:schemeClr val="bg1">
                            <a:lumMod val="95000"/>
                          </a:schemeClr>
                        </a:solidFill>
                        <a:effectLst/>
                        <a:latin typeface="Arial" panose="020B0604020202020204" pitchFamily="34" charset="0"/>
                        <a:ea typeface="Times New Roman"/>
                        <a:cs typeface="Arial" panose="020B0604020202020204" pitchFamily="34" charset="0"/>
                      </a:endParaRPr>
                    </a:p>
                  </a:txBody>
                  <a:tcPr marL="68576" marR="68576" marT="34283" marB="34283" anchor="ctr">
                    <a:solidFill>
                      <a:srgbClr val="C00000"/>
                    </a:solidFill>
                  </a:tcPr>
                </a:tc>
                <a:extLst>
                  <a:ext uri="{0D108BD9-81ED-4DB2-BD59-A6C34878D82A}">
                    <a16:rowId xmlns:a16="http://schemas.microsoft.com/office/drawing/2014/main" val="10000"/>
                  </a:ext>
                </a:extLst>
              </a:tr>
              <a:tr h="267701">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900" b="1" dirty="0">
                          <a:solidFill>
                            <a:schemeClr val="bg1"/>
                          </a:solidFill>
                          <a:latin typeface="Arial" panose="020B0604020202020204" pitchFamily="34" charset="0"/>
                          <a:cs typeface="Arial" panose="020B0604020202020204" pitchFamily="34" charset="0"/>
                        </a:rPr>
                        <a:t>N0</a:t>
                      </a:r>
                    </a:p>
                  </a:txBody>
                  <a:tcPr marL="68576" marR="68576" marT="34283" marB="34283" anchor="ctr">
                    <a:solidFill>
                      <a:schemeClr val="accent1"/>
                    </a:solidFill>
                  </a:tcPr>
                </a:tc>
                <a:tc>
                  <a:txBody>
                    <a:bodyPr/>
                    <a:lstStyle/>
                    <a:p>
                      <a:pPr marL="0" marR="0" indent="0" algn="ctr" defTabSz="914400" rtl="0" eaLnBrk="1" fontAlgn="auto" latinLnBrk="0" hangingPunct="1">
                        <a:lnSpc>
                          <a:spcPct val="100000"/>
                        </a:lnSpc>
                        <a:spcBef>
                          <a:spcPts val="0"/>
                        </a:spcBef>
                        <a:spcAft>
                          <a:spcPts val="0"/>
                        </a:spcAft>
                        <a:buClr>
                          <a:schemeClr val="accent2"/>
                        </a:buClr>
                        <a:buSzTx/>
                        <a:buFont typeface="Calibri" panose="020F0502020204030204" pitchFamily="34" charset="0"/>
                        <a:buNone/>
                        <a:tabLst/>
                        <a:defRPr/>
                      </a:pPr>
                      <a:r>
                        <a:rPr lang="fr-FR" sz="900" b="0" dirty="0">
                          <a:solidFill>
                            <a:schemeClr val="tx1">
                              <a:lumMod val="75000"/>
                              <a:lumOff val="25000"/>
                            </a:schemeClr>
                          </a:solidFill>
                          <a:latin typeface="Arial" panose="020B0604020202020204" pitchFamily="34" charset="0"/>
                          <a:cs typeface="Arial" panose="020B0604020202020204" pitchFamily="34" charset="0"/>
                        </a:rPr>
                        <a:t>N0</a:t>
                      </a:r>
                    </a:p>
                  </a:txBody>
                  <a:tcPr marL="68576" marR="68576" marT="34283" marB="34283" anchor="ctr"/>
                </a:tc>
                <a:tc>
                  <a:txBody>
                    <a:bodyPr/>
                    <a:lstStyle/>
                    <a:p>
                      <a:pPr marL="0" marR="0" indent="0" algn="ctr" defTabSz="914400" rtl="0" eaLnBrk="1" fontAlgn="auto" latinLnBrk="0" hangingPunct="1">
                        <a:lnSpc>
                          <a:spcPct val="100000"/>
                        </a:lnSpc>
                        <a:spcBef>
                          <a:spcPts val="0"/>
                        </a:spcBef>
                        <a:spcAft>
                          <a:spcPts val="0"/>
                        </a:spcAft>
                        <a:buClr>
                          <a:schemeClr val="accent2"/>
                        </a:buClr>
                        <a:buSzTx/>
                        <a:buFont typeface="Calibri" panose="020F0502020204030204" pitchFamily="34" charset="0"/>
                        <a:buNone/>
                        <a:tabLst/>
                        <a:defRPr/>
                      </a:pPr>
                      <a:r>
                        <a:rPr lang="fr-FR" sz="900" b="0" dirty="0">
                          <a:solidFill>
                            <a:schemeClr val="tx1">
                              <a:lumMod val="75000"/>
                              <a:lumOff val="25000"/>
                            </a:schemeClr>
                          </a:solidFill>
                          <a:latin typeface="Arial" panose="020B0604020202020204" pitchFamily="34" charset="0"/>
                          <a:cs typeface="Arial" panose="020B0604020202020204" pitchFamily="34" charset="0"/>
                        </a:rPr>
                        <a:t>1,00</a:t>
                      </a:r>
                    </a:p>
                  </a:txBody>
                  <a:tcPr marL="68576" marR="68576" marT="34283" marB="34283" anchor="ctr"/>
                </a:tc>
                <a:extLst>
                  <a:ext uri="{0D108BD9-81ED-4DB2-BD59-A6C34878D82A}">
                    <a16:rowId xmlns:a16="http://schemas.microsoft.com/office/drawing/2014/main" val="10001"/>
                  </a:ext>
                </a:extLst>
              </a:tr>
              <a:tr h="305489">
                <a:tc>
                  <a:txBody>
                    <a:bodyPr/>
                    <a:lstStyle/>
                    <a:p>
                      <a:pPr marL="0" marR="0" indent="0" algn="ctr">
                        <a:lnSpc>
                          <a:spcPct val="100000"/>
                        </a:lnSpc>
                        <a:spcBef>
                          <a:spcPts val="0"/>
                        </a:spcBef>
                        <a:spcAft>
                          <a:spcPts val="0"/>
                        </a:spcAft>
                      </a:pPr>
                      <a:r>
                        <a:rPr lang="en-US" sz="900" b="1" dirty="0">
                          <a:solidFill>
                            <a:schemeClr val="bg1"/>
                          </a:solidFill>
                          <a:effectLst/>
                          <a:latin typeface="Arial" panose="020B0604020202020204" pitchFamily="34" charset="0"/>
                          <a:cs typeface="Arial" panose="020B0604020202020204" pitchFamily="34" charset="0"/>
                        </a:rPr>
                        <a:t>N1a</a:t>
                      </a:r>
                      <a:endParaRPr lang="en-US" sz="900" b="1" dirty="0">
                        <a:solidFill>
                          <a:schemeClr val="bg1"/>
                        </a:solidFill>
                        <a:effectLst/>
                        <a:latin typeface="Arial" panose="020B0604020202020204" pitchFamily="34" charset="0"/>
                        <a:ea typeface="Times New Roman"/>
                        <a:cs typeface="Arial" panose="020B0604020202020204" pitchFamily="34" charset="0"/>
                      </a:endParaRPr>
                    </a:p>
                  </a:txBody>
                  <a:tcPr marL="54000" marR="0" marT="0" marB="0" anchor="ctr">
                    <a:solidFill>
                      <a:srgbClr val="7030A0"/>
                    </a:solidFill>
                  </a:tcPr>
                </a:tc>
                <a:tc>
                  <a:txBody>
                    <a:bodyPr/>
                    <a:lstStyle/>
                    <a:p>
                      <a:pPr marL="0" marR="0" algn="ctr">
                        <a:lnSpc>
                          <a:spcPct val="100000"/>
                        </a:lnSpc>
                        <a:spcBef>
                          <a:spcPts val="0"/>
                        </a:spcBef>
                        <a:spcAft>
                          <a:spcPts val="0"/>
                        </a:spcAft>
                      </a:pPr>
                      <a:r>
                        <a:rPr lang="en-US" sz="900" b="0" dirty="0">
                          <a:solidFill>
                            <a:schemeClr val="tx1">
                              <a:lumMod val="75000"/>
                              <a:lumOff val="25000"/>
                            </a:schemeClr>
                          </a:solidFill>
                          <a:effectLst/>
                          <a:latin typeface="Arial" panose="020B0604020202020204" pitchFamily="34" charset="0"/>
                          <a:cs typeface="Arial" panose="020B0604020202020204" pitchFamily="34" charset="0"/>
                        </a:rPr>
                        <a:t>N1a TD(-)</a:t>
                      </a:r>
                      <a:endParaRPr lang="en-US" sz="900" b="0" dirty="0">
                        <a:solidFill>
                          <a:schemeClr val="tx1">
                            <a:lumMod val="75000"/>
                            <a:lumOff val="25000"/>
                          </a:schemeClr>
                        </a:solidFill>
                        <a:effectLst/>
                        <a:latin typeface="Arial" panose="020B0604020202020204" pitchFamily="34" charset="0"/>
                        <a:ea typeface="Times New Roman"/>
                        <a:cs typeface="Arial" panose="020B0604020202020204" pitchFamily="34" charset="0"/>
                      </a:endParaRPr>
                    </a:p>
                  </a:txBody>
                  <a:tcPr marL="0" marR="0" marT="0" marB="0" anchor="ctr"/>
                </a:tc>
                <a:tc>
                  <a:txBody>
                    <a:bodyPr/>
                    <a:lstStyle/>
                    <a:p>
                      <a:pPr marL="0" marR="0" algn="ctr">
                        <a:lnSpc>
                          <a:spcPct val="100000"/>
                        </a:lnSpc>
                        <a:spcBef>
                          <a:spcPts val="0"/>
                        </a:spcBef>
                        <a:spcAft>
                          <a:spcPts val="0"/>
                        </a:spcAft>
                      </a:pPr>
                      <a:r>
                        <a:rPr lang="en-US" sz="900" b="0" dirty="0">
                          <a:solidFill>
                            <a:schemeClr val="tx1">
                              <a:lumMod val="75000"/>
                              <a:lumOff val="25000"/>
                            </a:schemeClr>
                          </a:solidFill>
                          <a:effectLst/>
                          <a:latin typeface="Arial" panose="020B0604020202020204" pitchFamily="34" charset="0"/>
                          <a:cs typeface="Arial" panose="020B0604020202020204" pitchFamily="34" charset="0"/>
                        </a:rPr>
                        <a:t>1,90 (1,78-2,05)</a:t>
                      </a:r>
                      <a:endParaRPr lang="en-US" sz="900" b="0" dirty="0">
                        <a:solidFill>
                          <a:schemeClr val="tx1">
                            <a:lumMod val="75000"/>
                            <a:lumOff val="25000"/>
                          </a:schemeClr>
                        </a:solidFill>
                        <a:effectLst/>
                        <a:latin typeface="Arial" panose="020B0604020202020204" pitchFamily="34" charset="0"/>
                        <a:ea typeface="Times New Roman"/>
                        <a:cs typeface="Arial" panose="020B0604020202020204" pitchFamily="34" charset="0"/>
                      </a:endParaRPr>
                    </a:p>
                  </a:txBody>
                  <a:tcPr marL="0" marR="0" marT="0" marB="0" anchor="ctr"/>
                </a:tc>
                <a:extLst>
                  <a:ext uri="{0D108BD9-81ED-4DB2-BD59-A6C34878D82A}">
                    <a16:rowId xmlns:a16="http://schemas.microsoft.com/office/drawing/2014/main" val="10004"/>
                  </a:ext>
                </a:extLst>
              </a:tr>
              <a:tr h="305489">
                <a:tc>
                  <a:txBody>
                    <a:bodyPr/>
                    <a:lstStyle/>
                    <a:p>
                      <a:pPr marL="0" marR="0" indent="0" algn="ctr">
                        <a:lnSpc>
                          <a:spcPct val="100000"/>
                        </a:lnSpc>
                        <a:spcBef>
                          <a:spcPts val="0"/>
                        </a:spcBef>
                        <a:spcAft>
                          <a:spcPts val="0"/>
                        </a:spcAft>
                      </a:pPr>
                      <a:r>
                        <a:rPr lang="en-US" sz="900" b="1" dirty="0">
                          <a:solidFill>
                            <a:schemeClr val="bg1"/>
                          </a:solidFill>
                          <a:effectLst/>
                          <a:latin typeface="Arial" panose="020B0604020202020204" pitchFamily="34" charset="0"/>
                          <a:cs typeface="Arial" panose="020B0604020202020204" pitchFamily="34" charset="0"/>
                        </a:rPr>
                        <a:t>N1b</a:t>
                      </a:r>
                      <a:endParaRPr lang="en-US" sz="900" b="1" dirty="0">
                        <a:solidFill>
                          <a:schemeClr val="bg1"/>
                        </a:solidFill>
                        <a:effectLst/>
                        <a:latin typeface="Arial" panose="020B0604020202020204" pitchFamily="34" charset="0"/>
                        <a:ea typeface="Times New Roman"/>
                        <a:cs typeface="Arial" panose="020B0604020202020204" pitchFamily="34" charset="0"/>
                      </a:endParaRPr>
                    </a:p>
                  </a:txBody>
                  <a:tcPr marL="54000" marR="0" marT="0" marB="0" anchor="ctr">
                    <a:solidFill>
                      <a:schemeClr val="accent6"/>
                    </a:solidFill>
                  </a:tcPr>
                </a:tc>
                <a:tc>
                  <a:txBody>
                    <a:bodyPr/>
                    <a:lstStyle/>
                    <a:p>
                      <a:pPr marL="0" marR="0" algn="ctr">
                        <a:lnSpc>
                          <a:spcPct val="100000"/>
                        </a:lnSpc>
                        <a:spcBef>
                          <a:spcPts val="0"/>
                        </a:spcBef>
                        <a:spcAft>
                          <a:spcPts val="0"/>
                        </a:spcAft>
                      </a:pPr>
                      <a:r>
                        <a:rPr lang="en-US" sz="900" b="0" dirty="0">
                          <a:solidFill>
                            <a:schemeClr val="tx1">
                              <a:lumMod val="75000"/>
                              <a:lumOff val="25000"/>
                            </a:schemeClr>
                          </a:solidFill>
                          <a:effectLst/>
                          <a:latin typeface="Arial" panose="020B0604020202020204" pitchFamily="34" charset="0"/>
                          <a:cs typeface="Arial" panose="020B0604020202020204" pitchFamily="34" charset="0"/>
                        </a:rPr>
                        <a:t>N1b TD(-), N1c</a:t>
                      </a:r>
                      <a:endParaRPr lang="en-US" sz="900" b="0" dirty="0">
                        <a:solidFill>
                          <a:schemeClr val="tx1">
                            <a:lumMod val="75000"/>
                            <a:lumOff val="25000"/>
                          </a:schemeClr>
                        </a:solidFill>
                        <a:effectLst/>
                        <a:latin typeface="Arial" panose="020B0604020202020204" pitchFamily="34" charset="0"/>
                        <a:ea typeface="Times New Roman"/>
                        <a:cs typeface="Arial" panose="020B0604020202020204" pitchFamily="34" charset="0"/>
                      </a:endParaRPr>
                    </a:p>
                  </a:txBody>
                  <a:tcPr marL="0" marR="0" marT="0" marB="0" anchor="ctr"/>
                </a:tc>
                <a:tc>
                  <a:txBody>
                    <a:bodyPr/>
                    <a:lstStyle/>
                    <a:p>
                      <a:pPr marL="0" marR="0" algn="ctr">
                        <a:lnSpc>
                          <a:spcPct val="100000"/>
                        </a:lnSpc>
                        <a:spcBef>
                          <a:spcPts val="0"/>
                        </a:spcBef>
                        <a:spcAft>
                          <a:spcPts val="0"/>
                        </a:spcAft>
                      </a:pPr>
                      <a:r>
                        <a:rPr lang="en-US" sz="900" b="0" dirty="0">
                          <a:solidFill>
                            <a:schemeClr val="tx1">
                              <a:lumMod val="75000"/>
                              <a:lumOff val="25000"/>
                            </a:schemeClr>
                          </a:solidFill>
                          <a:effectLst/>
                          <a:latin typeface="Arial" panose="020B0604020202020204" pitchFamily="34" charset="0"/>
                          <a:cs typeface="Arial" panose="020B0604020202020204" pitchFamily="34" charset="0"/>
                        </a:rPr>
                        <a:t>2,63 (2,48-2,80)</a:t>
                      </a:r>
                      <a:endParaRPr lang="en-US" sz="900" b="0" dirty="0">
                        <a:solidFill>
                          <a:schemeClr val="tx1">
                            <a:lumMod val="75000"/>
                            <a:lumOff val="25000"/>
                          </a:schemeClr>
                        </a:solidFill>
                        <a:effectLst/>
                        <a:latin typeface="Arial" panose="020B0604020202020204" pitchFamily="34" charset="0"/>
                        <a:ea typeface="Times New Roman"/>
                        <a:cs typeface="Arial" panose="020B0604020202020204" pitchFamily="34" charset="0"/>
                      </a:endParaRPr>
                    </a:p>
                  </a:txBody>
                  <a:tcPr marL="0" marR="0" marT="0" marB="0" anchor="ctr"/>
                </a:tc>
                <a:extLst>
                  <a:ext uri="{0D108BD9-81ED-4DB2-BD59-A6C34878D82A}">
                    <a16:rowId xmlns:a16="http://schemas.microsoft.com/office/drawing/2014/main" val="3220150573"/>
                  </a:ext>
                </a:extLst>
              </a:tr>
              <a:tr h="305489">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en-US" sz="900" b="1" dirty="0">
                          <a:solidFill>
                            <a:schemeClr val="bg1"/>
                          </a:solidFill>
                          <a:effectLst/>
                          <a:latin typeface="Arial" panose="020B0604020202020204" pitchFamily="34" charset="0"/>
                          <a:cs typeface="Arial" panose="020B0604020202020204" pitchFamily="34" charset="0"/>
                        </a:rPr>
                        <a:t>N2a</a:t>
                      </a:r>
                      <a:endParaRPr lang="en-US" sz="900" b="1" dirty="0">
                        <a:solidFill>
                          <a:schemeClr val="bg1"/>
                        </a:solidFill>
                        <a:effectLst/>
                        <a:latin typeface="Arial" panose="020B0604020202020204" pitchFamily="34" charset="0"/>
                        <a:ea typeface="Times New Roman"/>
                        <a:cs typeface="Arial" panose="020B0604020202020204" pitchFamily="34" charset="0"/>
                      </a:endParaRPr>
                    </a:p>
                  </a:txBody>
                  <a:tcPr marL="54000" marR="0" marT="0" marB="0" anchor="ctr">
                    <a:solidFill>
                      <a:schemeClr val="accent2"/>
                    </a:solidFill>
                  </a:tcPr>
                </a:tc>
                <a:tc>
                  <a:txBody>
                    <a:bodyPr/>
                    <a:lstStyle/>
                    <a:p>
                      <a:pPr marL="0" marR="0" algn="ctr">
                        <a:lnSpc>
                          <a:spcPct val="100000"/>
                        </a:lnSpc>
                        <a:spcBef>
                          <a:spcPts val="0"/>
                        </a:spcBef>
                        <a:spcAft>
                          <a:spcPts val="0"/>
                        </a:spcAft>
                      </a:pPr>
                      <a:r>
                        <a:rPr lang="en-US" sz="900" b="0" dirty="0">
                          <a:solidFill>
                            <a:schemeClr val="tx1">
                              <a:lumMod val="75000"/>
                              <a:lumOff val="25000"/>
                            </a:schemeClr>
                          </a:solidFill>
                          <a:effectLst/>
                          <a:latin typeface="Arial" panose="020B0604020202020204" pitchFamily="34" charset="0"/>
                          <a:ea typeface="Times New Roman"/>
                          <a:cs typeface="Arial" panose="020B0604020202020204" pitchFamily="34" charset="0"/>
                        </a:rPr>
                        <a:t>N2a TD(-), N1a-b TD(+)</a:t>
                      </a:r>
                    </a:p>
                  </a:txBody>
                  <a:tcPr marL="0" marR="0" marT="0" marB="0" anchor="ctr"/>
                </a:tc>
                <a:tc>
                  <a:txBody>
                    <a:bodyPr/>
                    <a:lstStyle/>
                    <a:p>
                      <a:pPr marL="0" marR="0" algn="ctr">
                        <a:lnSpc>
                          <a:spcPct val="100000"/>
                        </a:lnSpc>
                        <a:spcBef>
                          <a:spcPts val="0"/>
                        </a:spcBef>
                        <a:spcAft>
                          <a:spcPts val="0"/>
                        </a:spcAft>
                      </a:pPr>
                      <a:r>
                        <a:rPr lang="en-US" sz="900" b="0" dirty="0">
                          <a:solidFill>
                            <a:schemeClr val="tx1">
                              <a:lumMod val="75000"/>
                              <a:lumOff val="25000"/>
                            </a:schemeClr>
                          </a:solidFill>
                          <a:effectLst/>
                          <a:latin typeface="Arial" panose="020B0604020202020204" pitchFamily="34" charset="0"/>
                          <a:ea typeface="Times New Roman"/>
                          <a:cs typeface="Arial" panose="020B0604020202020204" pitchFamily="34" charset="0"/>
                        </a:rPr>
                        <a:t>3,73 (3,50-3,98)</a:t>
                      </a:r>
                    </a:p>
                  </a:txBody>
                  <a:tcPr marL="0" marR="0" marT="0" marB="0" anchor="ctr"/>
                </a:tc>
                <a:extLst>
                  <a:ext uri="{0D108BD9-81ED-4DB2-BD59-A6C34878D82A}">
                    <a16:rowId xmlns:a16="http://schemas.microsoft.com/office/drawing/2014/main" val="2671803766"/>
                  </a:ext>
                </a:extLst>
              </a:tr>
              <a:tr h="305489">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en-US" sz="900" b="1" dirty="0">
                          <a:solidFill>
                            <a:schemeClr val="bg1"/>
                          </a:solidFill>
                          <a:effectLst/>
                          <a:latin typeface="Arial" panose="020B0604020202020204" pitchFamily="34" charset="0"/>
                          <a:ea typeface="Times New Roman"/>
                          <a:cs typeface="Arial" panose="020B0604020202020204" pitchFamily="34" charset="0"/>
                        </a:rPr>
                        <a:t>N2b</a:t>
                      </a:r>
                    </a:p>
                  </a:txBody>
                  <a:tcPr marL="54000" marR="0" marT="0" marB="0" anchor="ctr">
                    <a:solidFill>
                      <a:schemeClr val="tx1">
                        <a:lumMod val="50000"/>
                        <a:lumOff val="50000"/>
                      </a:schemeClr>
                    </a:solidFill>
                  </a:tcPr>
                </a:tc>
                <a:tc>
                  <a:txBody>
                    <a:bodyPr/>
                    <a:lstStyle/>
                    <a:p>
                      <a:pPr marL="0" marR="0" algn="ctr">
                        <a:lnSpc>
                          <a:spcPct val="100000"/>
                        </a:lnSpc>
                        <a:spcBef>
                          <a:spcPts val="0"/>
                        </a:spcBef>
                        <a:spcAft>
                          <a:spcPts val="0"/>
                        </a:spcAft>
                      </a:pPr>
                      <a:r>
                        <a:rPr lang="en-US" sz="900" b="0" dirty="0">
                          <a:solidFill>
                            <a:schemeClr val="tx1">
                              <a:lumMod val="75000"/>
                              <a:lumOff val="25000"/>
                            </a:schemeClr>
                          </a:solidFill>
                          <a:effectLst/>
                          <a:latin typeface="Arial" panose="020B0604020202020204" pitchFamily="34" charset="0"/>
                          <a:ea typeface="Times New Roman"/>
                          <a:cs typeface="Arial" panose="020B0604020202020204" pitchFamily="34" charset="0"/>
                        </a:rPr>
                        <a:t>N2a TD (+), N2b TD(-)</a:t>
                      </a:r>
                    </a:p>
                  </a:txBody>
                  <a:tcPr marL="0" marR="0" marT="0" marB="0" anchor="ctr"/>
                </a:tc>
                <a:tc>
                  <a:txBody>
                    <a:bodyPr/>
                    <a:lstStyle/>
                    <a:p>
                      <a:pPr marL="0" marR="0" algn="ctr">
                        <a:lnSpc>
                          <a:spcPct val="100000"/>
                        </a:lnSpc>
                        <a:spcBef>
                          <a:spcPts val="0"/>
                        </a:spcBef>
                        <a:spcAft>
                          <a:spcPts val="0"/>
                        </a:spcAft>
                      </a:pPr>
                      <a:r>
                        <a:rPr lang="en-US" sz="900" b="0" dirty="0">
                          <a:solidFill>
                            <a:schemeClr val="tx1">
                              <a:lumMod val="75000"/>
                              <a:lumOff val="25000"/>
                            </a:schemeClr>
                          </a:solidFill>
                          <a:effectLst/>
                          <a:latin typeface="Arial" panose="020B0604020202020204" pitchFamily="34" charset="0"/>
                          <a:ea typeface="Times New Roman"/>
                          <a:cs typeface="Arial" panose="020B0604020202020204" pitchFamily="34" charset="0"/>
                        </a:rPr>
                        <a:t>6,12 (5,73-6,54)</a:t>
                      </a:r>
                    </a:p>
                  </a:txBody>
                  <a:tcPr marL="0" marR="0" marT="0" marB="0" anchor="ctr"/>
                </a:tc>
                <a:extLst>
                  <a:ext uri="{0D108BD9-81ED-4DB2-BD59-A6C34878D82A}">
                    <a16:rowId xmlns:a16="http://schemas.microsoft.com/office/drawing/2014/main" val="1954675119"/>
                  </a:ext>
                </a:extLst>
              </a:tr>
              <a:tr h="305489">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en-US" sz="900" b="1" dirty="0">
                          <a:solidFill>
                            <a:schemeClr val="bg1"/>
                          </a:solidFill>
                          <a:effectLst/>
                          <a:latin typeface="Arial" panose="020B0604020202020204" pitchFamily="34" charset="0"/>
                          <a:ea typeface="Times New Roman"/>
                          <a:cs typeface="Arial" panose="020B0604020202020204" pitchFamily="34" charset="0"/>
                        </a:rPr>
                        <a:t>N3</a:t>
                      </a:r>
                    </a:p>
                  </a:txBody>
                  <a:tcPr marL="54000" marR="0" marT="0" marB="0" anchor="ctr">
                    <a:solidFill>
                      <a:srgbClr val="C00000"/>
                    </a:solidFill>
                  </a:tcPr>
                </a:tc>
                <a:tc>
                  <a:txBody>
                    <a:bodyPr/>
                    <a:lstStyle/>
                    <a:p>
                      <a:pPr marL="0" marR="0" algn="ctr">
                        <a:lnSpc>
                          <a:spcPct val="100000"/>
                        </a:lnSpc>
                        <a:spcBef>
                          <a:spcPts val="0"/>
                        </a:spcBef>
                        <a:spcAft>
                          <a:spcPts val="0"/>
                        </a:spcAft>
                      </a:pPr>
                      <a:r>
                        <a:rPr lang="en-US" sz="900" b="0" dirty="0">
                          <a:solidFill>
                            <a:schemeClr val="tx1">
                              <a:lumMod val="75000"/>
                              <a:lumOff val="25000"/>
                            </a:schemeClr>
                          </a:solidFill>
                          <a:effectLst/>
                          <a:latin typeface="Arial" panose="020B0604020202020204" pitchFamily="34" charset="0"/>
                          <a:ea typeface="Times New Roman"/>
                          <a:cs typeface="Arial" panose="020B0604020202020204" pitchFamily="34" charset="0"/>
                        </a:rPr>
                        <a:t>N2b TD(+)</a:t>
                      </a:r>
                    </a:p>
                  </a:txBody>
                  <a:tcPr marL="0" marR="0" marT="0" marB="0" anchor="ctr"/>
                </a:tc>
                <a:tc>
                  <a:txBody>
                    <a:bodyPr/>
                    <a:lstStyle/>
                    <a:p>
                      <a:pPr marL="0" marR="0" algn="ctr">
                        <a:lnSpc>
                          <a:spcPct val="100000"/>
                        </a:lnSpc>
                        <a:spcBef>
                          <a:spcPts val="0"/>
                        </a:spcBef>
                        <a:spcAft>
                          <a:spcPts val="0"/>
                        </a:spcAft>
                      </a:pPr>
                      <a:r>
                        <a:rPr lang="en-US" sz="900" b="0" dirty="0">
                          <a:solidFill>
                            <a:schemeClr val="tx1">
                              <a:lumMod val="75000"/>
                              <a:lumOff val="25000"/>
                            </a:schemeClr>
                          </a:solidFill>
                          <a:effectLst/>
                          <a:latin typeface="Arial" panose="020B0604020202020204" pitchFamily="34" charset="0"/>
                          <a:ea typeface="Times New Roman"/>
                          <a:cs typeface="Arial" panose="020B0604020202020204" pitchFamily="34" charset="0"/>
                        </a:rPr>
                        <a:t>7,91 (6,94-9,01)</a:t>
                      </a:r>
                    </a:p>
                  </a:txBody>
                  <a:tcPr marL="0" marR="0" marT="0" marB="0" anchor="ctr"/>
                </a:tc>
                <a:extLst>
                  <a:ext uri="{0D108BD9-81ED-4DB2-BD59-A6C34878D82A}">
                    <a16:rowId xmlns:a16="http://schemas.microsoft.com/office/drawing/2014/main" val="123011859"/>
                  </a:ext>
                </a:extLst>
              </a:tr>
            </a:tbl>
          </a:graphicData>
        </a:graphic>
      </p:graphicFrame>
      <p:sp>
        <p:nvSpPr>
          <p:cNvPr id="29" name="ZoneTexte 28">
            <a:extLst>
              <a:ext uri="{FF2B5EF4-FFF2-40B4-BE49-F238E27FC236}">
                <a16:creationId xmlns:a16="http://schemas.microsoft.com/office/drawing/2014/main" id="{A26C593A-8EAB-5241-ABA7-6B85AFC23AE4}"/>
              </a:ext>
            </a:extLst>
          </p:cNvPr>
          <p:cNvSpPr txBox="1"/>
          <p:nvPr/>
        </p:nvSpPr>
        <p:spPr>
          <a:xfrm>
            <a:off x="0" y="4937090"/>
            <a:ext cx="2441694" cy="230832"/>
          </a:xfrm>
          <a:prstGeom prst="rect">
            <a:avLst/>
          </a:prstGeom>
          <a:noFill/>
        </p:spPr>
        <p:txBody>
          <a:bodyPr wrap="none" rtlCol="0">
            <a:spAutoFit/>
          </a:bodyPr>
          <a:lstStyle/>
          <a:p>
            <a:pPr lvl="0"/>
            <a:r>
              <a:rPr lang="fr-FR" sz="900" i="1" dirty="0">
                <a:solidFill>
                  <a:prstClr val="black">
                    <a:lumMod val="50000"/>
                    <a:lumOff val="50000"/>
                  </a:prstClr>
                </a:solidFill>
                <a:latin typeface="Arial" panose="020B0604020202020204" pitchFamily="34" charset="0"/>
              </a:rPr>
              <a:t>Oliver </a:t>
            </a:r>
            <a:r>
              <a:rPr lang="fr-FR" sz="900" i="1" dirty="0" err="1">
                <a:solidFill>
                  <a:prstClr val="black">
                    <a:lumMod val="50000"/>
                    <a:lumOff val="50000"/>
                  </a:prstClr>
                </a:solidFill>
                <a:latin typeface="Arial" panose="020B0604020202020204" pitchFamily="34" charset="0"/>
              </a:rPr>
              <a:t>Peacock</a:t>
            </a:r>
            <a:r>
              <a:rPr lang="fr-FR" sz="900" i="1" dirty="0">
                <a:solidFill>
                  <a:prstClr val="black">
                    <a:lumMod val="50000"/>
                    <a:lumOff val="50000"/>
                  </a:prstClr>
                </a:solidFill>
                <a:latin typeface="Arial" panose="020B0604020202020204" pitchFamily="34" charset="0"/>
              </a:rPr>
              <a:t> et </a:t>
            </a:r>
            <a:r>
              <a:rPr kumimoji="0" lang="fr-FR" sz="900" b="0" i="1" u="none" strike="noStrike" kern="1200" cap="none" spc="0" normalizeH="0" baseline="0" dirty="0">
                <a:ln>
                  <a:noFill/>
                </a:ln>
                <a:solidFill>
                  <a:prstClr val="black">
                    <a:lumMod val="50000"/>
                    <a:lumOff val="50000"/>
                  </a:prstClr>
                </a:solidFill>
                <a:effectLst/>
                <a:uLnTx/>
                <a:uFillTx/>
                <a:latin typeface="Arial" panose="020B0604020202020204" pitchFamily="34" charset="0"/>
                <a:ea typeface="+mn-ea"/>
                <a:cs typeface="+mn-cs"/>
              </a:rPr>
              <a:t>al., ASCO2020, </a:t>
            </a:r>
            <a:r>
              <a:rPr lang="fr-FR" sz="900" i="1" dirty="0">
                <a:solidFill>
                  <a:prstClr val="black">
                    <a:lumMod val="50000"/>
                    <a:lumOff val="50000"/>
                  </a:prstClr>
                </a:solidFill>
                <a:latin typeface="Arial" panose="020B0604020202020204" pitchFamily="34" charset="0"/>
              </a:rPr>
              <a:t>Abs 4012</a:t>
            </a:r>
            <a:endParaRPr kumimoji="0" lang="fr-FR" sz="900" b="0" i="1" u="none" strike="noStrike" kern="1200" cap="none" spc="0" normalizeH="0" baseline="0" dirty="0">
              <a:ln>
                <a:noFill/>
              </a:ln>
              <a:solidFill>
                <a:prstClr val="black">
                  <a:lumMod val="50000"/>
                  <a:lumOff val="50000"/>
                </a:prstClr>
              </a:solidFill>
              <a:effectLst/>
              <a:uLnTx/>
              <a:uFillTx/>
              <a:latin typeface="Arial" panose="020B0604020202020204" pitchFamily="34" charset="0"/>
              <a:ea typeface="+mn-ea"/>
              <a:cs typeface="+mn-cs"/>
            </a:endParaRPr>
          </a:p>
        </p:txBody>
      </p:sp>
      <p:sp>
        <p:nvSpPr>
          <p:cNvPr id="31" name="Titre 11"/>
          <p:cNvSpPr>
            <a:spLocks noGrp="1"/>
          </p:cNvSpPr>
          <p:nvPr>
            <p:ph type="title"/>
          </p:nvPr>
        </p:nvSpPr>
        <p:spPr>
          <a:xfrm>
            <a:off x="190500" y="0"/>
            <a:ext cx="7124700" cy="596560"/>
          </a:xfrm>
        </p:spPr>
        <p:txBody>
          <a:bodyPr>
            <a:noAutofit/>
          </a:bodyPr>
          <a:lstStyle/>
          <a:p>
            <a:r>
              <a:rPr lang="fr-FR" dirty="0"/>
              <a:t>CCR localisé</a:t>
            </a:r>
            <a:br>
              <a:rPr lang="fr-FR" dirty="0"/>
            </a:br>
            <a:r>
              <a:rPr lang="fr-FR" b="1" dirty="0"/>
              <a:t>Impact pronostique des dépôts tumoraux</a:t>
            </a:r>
          </a:p>
        </p:txBody>
      </p:sp>
    </p:spTree>
    <p:extLst>
      <p:ext uri="{BB962C8B-B14F-4D97-AF65-F5344CB8AC3E}">
        <p14:creationId xmlns:p14="http://schemas.microsoft.com/office/powerpoint/2010/main" val="32020739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 name="Rectangle à coins arrondis 4">
            <a:extLst>
              <a:ext uri="{FF2B5EF4-FFF2-40B4-BE49-F238E27FC236}">
                <a16:creationId xmlns:a16="http://schemas.microsoft.com/office/drawing/2014/main" id="{96FD5C55-CE7E-435C-9982-9110CBA803CA}"/>
              </a:ext>
            </a:extLst>
          </p:cNvPr>
          <p:cNvSpPr/>
          <p:nvPr/>
        </p:nvSpPr>
        <p:spPr>
          <a:xfrm>
            <a:off x="286066" y="1888290"/>
            <a:ext cx="4382944" cy="2726371"/>
          </a:xfrm>
          <a:prstGeom prst="roundRect">
            <a:avLst>
              <a:gd name="adj" fmla="val 3820"/>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7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2" name="Titre 11"/>
          <p:cNvSpPr>
            <a:spLocks noGrp="1"/>
          </p:cNvSpPr>
          <p:nvPr>
            <p:ph type="title"/>
          </p:nvPr>
        </p:nvSpPr>
        <p:spPr/>
        <p:txBody>
          <a:bodyPr>
            <a:noAutofit/>
          </a:bodyPr>
          <a:lstStyle/>
          <a:p>
            <a:r>
              <a:rPr lang="fr-FR" sz="2400" dirty="0"/>
              <a:t>CCR localisé </a:t>
            </a:r>
            <a:br>
              <a:rPr lang="fr-FR" sz="2400" dirty="0"/>
            </a:br>
            <a:r>
              <a:rPr lang="fr-FR" sz="2400" b="1" dirty="0"/>
              <a:t>ADNtc et risque de récidive</a:t>
            </a:r>
          </a:p>
        </p:txBody>
      </p:sp>
      <p:sp>
        <p:nvSpPr>
          <p:cNvPr id="2" name="Espace réservé du contenu 1">
            <a:extLst>
              <a:ext uri="{FF2B5EF4-FFF2-40B4-BE49-F238E27FC236}">
                <a16:creationId xmlns:a16="http://schemas.microsoft.com/office/drawing/2014/main" id="{A75A0AF1-0005-44D2-96CD-BC0AD8F365ED}"/>
              </a:ext>
            </a:extLst>
          </p:cNvPr>
          <p:cNvSpPr>
            <a:spLocks noGrp="1"/>
          </p:cNvSpPr>
          <p:nvPr>
            <p:ph sz="half" idx="1"/>
          </p:nvPr>
        </p:nvSpPr>
        <p:spPr>
          <a:xfrm>
            <a:off x="190500" y="821934"/>
            <a:ext cx="4606277" cy="1129854"/>
          </a:xfrm>
        </p:spPr>
        <p:txBody>
          <a:bodyPr/>
          <a:lstStyle/>
          <a:p>
            <a:r>
              <a:rPr lang="fr-FR" sz="1800" dirty="0"/>
              <a:t>Objectif principal :</a:t>
            </a:r>
          </a:p>
          <a:p>
            <a:pPr lvl="1"/>
            <a:r>
              <a:rPr lang="fr-FR" sz="1400" dirty="0"/>
              <a:t>détecter une maladie résiduelle minimale grâce à l’ADN tumoral circulant (</a:t>
            </a:r>
            <a:r>
              <a:rPr lang="fr-FR" sz="1400" dirty="0" err="1"/>
              <a:t>ADNct</a:t>
            </a:r>
            <a:r>
              <a:rPr lang="fr-FR" sz="1400" dirty="0"/>
              <a:t>) en séquençage de nouvelle génération (</a:t>
            </a:r>
            <a:r>
              <a:rPr lang="fr-FR" sz="1400" dirty="0" err="1"/>
              <a:t>Signatera</a:t>
            </a:r>
            <a:r>
              <a:rPr lang="fr-FR" sz="1400" baseline="30000" dirty="0"/>
              <a:t>©</a:t>
            </a:r>
            <a:r>
              <a:rPr lang="fr-FR" sz="1400" dirty="0"/>
              <a:t>).</a:t>
            </a:r>
          </a:p>
        </p:txBody>
      </p:sp>
      <p:sp>
        <p:nvSpPr>
          <p:cNvPr id="3" name="ZoneTexte 2"/>
          <p:cNvSpPr txBox="1"/>
          <p:nvPr/>
        </p:nvSpPr>
        <p:spPr>
          <a:xfrm>
            <a:off x="959336" y="2010682"/>
            <a:ext cx="2024020" cy="774383"/>
          </a:xfrm>
          <a:prstGeom prst="roundRect">
            <a:avLst>
              <a:gd name="adj" fmla="val 9017"/>
            </a:avLst>
          </a:prstGeom>
          <a:noFill/>
          <a:ln w="12700">
            <a:solidFill>
              <a:schemeClr val="tx1">
                <a:lumMod val="75000"/>
                <a:lumOff val="25000"/>
              </a:schemeClr>
            </a:solidFill>
          </a:ln>
        </p:spPr>
        <p:txBody>
          <a:bodyPr wrap="square" rtlCol="0" anchor="ctr">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N=198, CCR stade I à III</a:t>
            </a:r>
          </a:p>
          <a:p>
            <a:pPr marL="171450" marR="0" lvl="0" indent="-17145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105 patients ont reçu de la chimiothérapie adjuvante</a:t>
            </a:r>
          </a:p>
          <a:p>
            <a:pPr marL="171450" marR="0" lvl="0" indent="-17145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1052 prélèvements analysés </a:t>
            </a:r>
          </a:p>
        </p:txBody>
      </p:sp>
      <p:sp>
        <p:nvSpPr>
          <p:cNvPr id="10" name="Rectangle à coins arrondis 6">
            <a:extLst>
              <a:ext uri="{FF2B5EF4-FFF2-40B4-BE49-F238E27FC236}">
                <a16:creationId xmlns:a16="http://schemas.microsoft.com/office/drawing/2014/main" id="{904996C9-A3CB-462C-A033-773634AC97E2}"/>
              </a:ext>
            </a:extLst>
          </p:cNvPr>
          <p:cNvSpPr/>
          <p:nvPr/>
        </p:nvSpPr>
        <p:spPr>
          <a:xfrm>
            <a:off x="511591" y="2926695"/>
            <a:ext cx="818387" cy="233536"/>
          </a:xfrm>
          <a:prstGeom prst="roundRect">
            <a:avLst>
              <a:gd name="adj" fmla="val 24344"/>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Surgery</a:t>
            </a:r>
            <a:endParaRPr kumimoji="0" lang="fr-FR" sz="7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1" name="Rectangle à coins arrondis 6">
            <a:extLst>
              <a:ext uri="{FF2B5EF4-FFF2-40B4-BE49-F238E27FC236}">
                <a16:creationId xmlns:a16="http://schemas.microsoft.com/office/drawing/2014/main" id="{D16C1322-EDE2-480D-AF18-699E46B399C0}"/>
              </a:ext>
            </a:extLst>
          </p:cNvPr>
          <p:cNvSpPr/>
          <p:nvPr/>
        </p:nvSpPr>
        <p:spPr>
          <a:xfrm>
            <a:off x="1573402" y="2926695"/>
            <a:ext cx="2819909" cy="233536"/>
          </a:xfrm>
          <a:prstGeom prst="roundRect">
            <a:avLst>
              <a:gd name="adj" fmla="val 2434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Follow-up </a:t>
            </a:r>
            <a:r>
              <a:rPr kumimoji="0" lang="fr-FR" sz="10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every</a:t>
            </a:r>
            <a:r>
              <a:rPr kumimoji="0" lang="fr-FR" sz="10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3 </a:t>
            </a:r>
            <a:r>
              <a:rPr kumimoji="0" lang="fr-FR" sz="10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months</a:t>
            </a:r>
            <a:r>
              <a:rPr kumimoji="0" lang="fr-FR" sz="10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for 3 </a:t>
            </a:r>
            <a:r>
              <a:rPr kumimoji="0" lang="fr-FR" sz="10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years</a:t>
            </a:r>
            <a:endParaRPr kumimoji="0" lang="fr-FR" sz="7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cxnSp>
        <p:nvCxnSpPr>
          <p:cNvPr id="5" name="Connecteur droit avec flèche 4">
            <a:extLst>
              <a:ext uri="{FF2B5EF4-FFF2-40B4-BE49-F238E27FC236}">
                <a16:creationId xmlns:a16="http://schemas.microsoft.com/office/drawing/2014/main" id="{378B39D7-B341-4BAD-B12E-A57CEE96783D}"/>
              </a:ext>
            </a:extLst>
          </p:cNvPr>
          <p:cNvCxnSpPr>
            <a:stCxn id="10" idx="3"/>
            <a:endCxn id="11" idx="1"/>
          </p:cNvCxnSpPr>
          <p:nvPr/>
        </p:nvCxnSpPr>
        <p:spPr>
          <a:xfrm>
            <a:off x="1329978" y="3043463"/>
            <a:ext cx="243424" cy="0"/>
          </a:xfrm>
          <a:prstGeom prst="straightConnector1">
            <a:avLst/>
          </a:prstGeom>
          <a:ln w="1905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4" name="Rectangle à coins arrondis 6">
            <a:extLst>
              <a:ext uri="{FF2B5EF4-FFF2-40B4-BE49-F238E27FC236}">
                <a16:creationId xmlns:a16="http://schemas.microsoft.com/office/drawing/2014/main" id="{FFABD5C1-835A-4538-9E1E-45B4AFBD4B7D}"/>
              </a:ext>
            </a:extLst>
          </p:cNvPr>
          <p:cNvSpPr/>
          <p:nvPr/>
        </p:nvSpPr>
        <p:spPr>
          <a:xfrm>
            <a:off x="3585926" y="2551529"/>
            <a:ext cx="818387" cy="233536"/>
          </a:xfrm>
          <a:prstGeom prst="roundRect">
            <a:avLst>
              <a:gd name="adj" fmla="val 24344"/>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CT Scan</a:t>
            </a:r>
            <a:endParaRPr kumimoji="0" lang="fr-FR" sz="7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cxnSp>
        <p:nvCxnSpPr>
          <p:cNvPr id="15" name="Connecteur droit avec flèche 14">
            <a:extLst>
              <a:ext uri="{FF2B5EF4-FFF2-40B4-BE49-F238E27FC236}">
                <a16:creationId xmlns:a16="http://schemas.microsoft.com/office/drawing/2014/main" id="{B5AB2704-E8CA-40F3-B8EE-112DD82D0F90}"/>
              </a:ext>
            </a:extLst>
          </p:cNvPr>
          <p:cNvCxnSpPr>
            <a:cxnSpLocks/>
            <a:stCxn id="14" idx="2"/>
          </p:cNvCxnSpPr>
          <p:nvPr/>
        </p:nvCxnSpPr>
        <p:spPr>
          <a:xfrm>
            <a:off x="3995120" y="2785065"/>
            <a:ext cx="0" cy="141630"/>
          </a:xfrm>
          <a:prstGeom prst="straightConnector1">
            <a:avLst/>
          </a:prstGeom>
          <a:ln w="1905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9" name="Connecteur droit avec flèche 18">
            <a:extLst>
              <a:ext uri="{FF2B5EF4-FFF2-40B4-BE49-F238E27FC236}">
                <a16:creationId xmlns:a16="http://schemas.microsoft.com/office/drawing/2014/main" id="{8854FA7F-6095-4F7D-8564-07F6F6518EB2}"/>
              </a:ext>
            </a:extLst>
          </p:cNvPr>
          <p:cNvCxnSpPr>
            <a:cxnSpLocks/>
          </p:cNvCxnSpPr>
          <p:nvPr/>
        </p:nvCxnSpPr>
        <p:spPr>
          <a:xfrm>
            <a:off x="511591" y="3285510"/>
            <a:ext cx="3881720" cy="0"/>
          </a:xfrm>
          <a:prstGeom prst="straightConnector1">
            <a:avLst/>
          </a:prstGeom>
          <a:ln w="1905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21" name="ZoneTexte 20">
            <a:extLst>
              <a:ext uri="{FF2B5EF4-FFF2-40B4-BE49-F238E27FC236}">
                <a16:creationId xmlns:a16="http://schemas.microsoft.com/office/drawing/2014/main" id="{68588D04-3B1E-42DE-B98C-C5D2F92FEF95}"/>
              </a:ext>
            </a:extLst>
          </p:cNvPr>
          <p:cNvSpPr txBox="1"/>
          <p:nvPr/>
        </p:nvSpPr>
        <p:spPr>
          <a:xfrm>
            <a:off x="1303938" y="3327113"/>
            <a:ext cx="163506" cy="107722"/>
          </a:xfrm>
          <a:prstGeom prst="rect">
            <a:avLst/>
          </a:prstGeom>
          <a:noFill/>
        </p:spPr>
        <p:txBody>
          <a:bodyPr wrap="non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D30</a:t>
            </a:r>
          </a:p>
        </p:txBody>
      </p:sp>
      <p:sp>
        <p:nvSpPr>
          <p:cNvPr id="22" name="ZoneTexte 21">
            <a:extLst>
              <a:ext uri="{FF2B5EF4-FFF2-40B4-BE49-F238E27FC236}">
                <a16:creationId xmlns:a16="http://schemas.microsoft.com/office/drawing/2014/main" id="{60AA55BF-C6AE-403B-999D-9D8AD9F79FB0}"/>
              </a:ext>
            </a:extLst>
          </p:cNvPr>
          <p:cNvSpPr txBox="1"/>
          <p:nvPr/>
        </p:nvSpPr>
        <p:spPr>
          <a:xfrm>
            <a:off x="1634630" y="3327112"/>
            <a:ext cx="234360" cy="107722"/>
          </a:xfrm>
          <a:prstGeom prst="rect">
            <a:avLst/>
          </a:prstGeom>
          <a:noFill/>
        </p:spPr>
        <p:txBody>
          <a:bodyPr wrap="squar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3</a:t>
            </a:r>
          </a:p>
        </p:txBody>
      </p:sp>
      <p:sp>
        <p:nvSpPr>
          <p:cNvPr id="24" name="ZoneTexte 23">
            <a:extLst>
              <a:ext uri="{FF2B5EF4-FFF2-40B4-BE49-F238E27FC236}">
                <a16:creationId xmlns:a16="http://schemas.microsoft.com/office/drawing/2014/main" id="{B3984CA7-2DA7-4795-8247-4AB3885FE5E9}"/>
              </a:ext>
            </a:extLst>
          </p:cNvPr>
          <p:cNvSpPr txBox="1"/>
          <p:nvPr/>
        </p:nvSpPr>
        <p:spPr>
          <a:xfrm>
            <a:off x="1981465" y="3327111"/>
            <a:ext cx="234360" cy="107722"/>
          </a:xfrm>
          <a:prstGeom prst="rect">
            <a:avLst/>
          </a:prstGeom>
          <a:noFill/>
        </p:spPr>
        <p:txBody>
          <a:bodyPr wrap="squar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6</a:t>
            </a:r>
          </a:p>
        </p:txBody>
      </p:sp>
      <p:sp>
        <p:nvSpPr>
          <p:cNvPr id="28" name="ZoneTexte 27">
            <a:extLst>
              <a:ext uri="{FF2B5EF4-FFF2-40B4-BE49-F238E27FC236}">
                <a16:creationId xmlns:a16="http://schemas.microsoft.com/office/drawing/2014/main" id="{45299165-2F09-4AC8-B59F-0F4186036364}"/>
              </a:ext>
            </a:extLst>
          </p:cNvPr>
          <p:cNvSpPr txBox="1"/>
          <p:nvPr/>
        </p:nvSpPr>
        <p:spPr>
          <a:xfrm>
            <a:off x="2328300" y="3327110"/>
            <a:ext cx="234360" cy="107722"/>
          </a:xfrm>
          <a:prstGeom prst="rect">
            <a:avLst/>
          </a:prstGeom>
          <a:noFill/>
        </p:spPr>
        <p:txBody>
          <a:bodyPr wrap="squar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9</a:t>
            </a:r>
          </a:p>
        </p:txBody>
      </p:sp>
      <p:sp>
        <p:nvSpPr>
          <p:cNvPr id="29" name="ZoneTexte 28">
            <a:extLst>
              <a:ext uri="{FF2B5EF4-FFF2-40B4-BE49-F238E27FC236}">
                <a16:creationId xmlns:a16="http://schemas.microsoft.com/office/drawing/2014/main" id="{6611DAB8-7A10-4E5A-8837-E7A692016954}"/>
              </a:ext>
            </a:extLst>
          </p:cNvPr>
          <p:cNvSpPr txBox="1"/>
          <p:nvPr/>
        </p:nvSpPr>
        <p:spPr>
          <a:xfrm>
            <a:off x="2675135" y="3327109"/>
            <a:ext cx="284053" cy="107722"/>
          </a:xfrm>
          <a:prstGeom prst="rect">
            <a:avLst/>
          </a:prstGeom>
          <a:noFill/>
        </p:spPr>
        <p:txBody>
          <a:bodyPr wrap="squar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12</a:t>
            </a:r>
          </a:p>
        </p:txBody>
      </p:sp>
      <p:sp>
        <p:nvSpPr>
          <p:cNvPr id="30" name="ZoneTexte 29">
            <a:extLst>
              <a:ext uri="{FF2B5EF4-FFF2-40B4-BE49-F238E27FC236}">
                <a16:creationId xmlns:a16="http://schemas.microsoft.com/office/drawing/2014/main" id="{69FFCB82-74F7-4FFF-8126-C24EB3463152}"/>
              </a:ext>
            </a:extLst>
          </p:cNvPr>
          <p:cNvSpPr txBox="1"/>
          <p:nvPr/>
        </p:nvSpPr>
        <p:spPr>
          <a:xfrm>
            <a:off x="3071663" y="3327108"/>
            <a:ext cx="284053" cy="107722"/>
          </a:xfrm>
          <a:prstGeom prst="rect">
            <a:avLst/>
          </a:prstGeom>
          <a:noFill/>
        </p:spPr>
        <p:txBody>
          <a:bodyPr wrap="squar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30</a:t>
            </a:r>
          </a:p>
        </p:txBody>
      </p:sp>
      <p:sp>
        <p:nvSpPr>
          <p:cNvPr id="31" name="ZoneTexte 30">
            <a:extLst>
              <a:ext uri="{FF2B5EF4-FFF2-40B4-BE49-F238E27FC236}">
                <a16:creationId xmlns:a16="http://schemas.microsoft.com/office/drawing/2014/main" id="{87FAFB4C-7F66-448A-AE31-AD65F07F9C4F}"/>
              </a:ext>
            </a:extLst>
          </p:cNvPr>
          <p:cNvSpPr txBox="1"/>
          <p:nvPr/>
        </p:nvSpPr>
        <p:spPr>
          <a:xfrm>
            <a:off x="3468191" y="3327107"/>
            <a:ext cx="284053" cy="107722"/>
          </a:xfrm>
          <a:prstGeom prst="rect">
            <a:avLst/>
          </a:prstGeom>
          <a:noFill/>
        </p:spPr>
        <p:txBody>
          <a:bodyPr wrap="squar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33</a:t>
            </a:r>
          </a:p>
        </p:txBody>
      </p:sp>
      <p:sp>
        <p:nvSpPr>
          <p:cNvPr id="32" name="ZoneTexte 31">
            <a:extLst>
              <a:ext uri="{FF2B5EF4-FFF2-40B4-BE49-F238E27FC236}">
                <a16:creationId xmlns:a16="http://schemas.microsoft.com/office/drawing/2014/main" id="{7BFF17A0-FA4F-4D55-98AD-5CAEDCEA7187}"/>
              </a:ext>
            </a:extLst>
          </p:cNvPr>
          <p:cNvSpPr txBox="1"/>
          <p:nvPr/>
        </p:nvSpPr>
        <p:spPr>
          <a:xfrm>
            <a:off x="3864720" y="3327106"/>
            <a:ext cx="284053" cy="107722"/>
          </a:xfrm>
          <a:prstGeom prst="rect">
            <a:avLst/>
          </a:prstGeom>
          <a:noFill/>
        </p:spPr>
        <p:txBody>
          <a:bodyPr wrap="squar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36</a:t>
            </a:r>
          </a:p>
        </p:txBody>
      </p:sp>
      <p:grpSp>
        <p:nvGrpSpPr>
          <p:cNvPr id="20" name="Groupe 19">
            <a:extLst>
              <a:ext uri="{FF2B5EF4-FFF2-40B4-BE49-F238E27FC236}">
                <a16:creationId xmlns:a16="http://schemas.microsoft.com/office/drawing/2014/main" id="{66CC22B5-03BB-486A-8473-5E2FCA47412F}"/>
              </a:ext>
            </a:extLst>
          </p:cNvPr>
          <p:cNvGrpSpPr/>
          <p:nvPr/>
        </p:nvGrpSpPr>
        <p:grpSpPr>
          <a:xfrm>
            <a:off x="1580516" y="3231649"/>
            <a:ext cx="95624" cy="107722"/>
            <a:chOff x="1894541" y="4255247"/>
            <a:chExt cx="95624" cy="107722"/>
          </a:xfrm>
        </p:grpSpPr>
        <p:cxnSp>
          <p:nvCxnSpPr>
            <p:cNvPr id="17" name="Connecteur droit 16">
              <a:extLst>
                <a:ext uri="{FF2B5EF4-FFF2-40B4-BE49-F238E27FC236}">
                  <a16:creationId xmlns:a16="http://schemas.microsoft.com/office/drawing/2014/main" id="{A518F55A-532F-4BD3-9349-AD1C38ABE7FA}"/>
                </a:ext>
              </a:extLst>
            </p:cNvPr>
            <p:cNvCxnSpPr>
              <a:cxnSpLocks/>
            </p:cNvCxnSpPr>
            <p:nvPr/>
          </p:nvCxnSpPr>
          <p:spPr>
            <a:xfrm flipH="1">
              <a:off x="1894541" y="4255247"/>
              <a:ext cx="47812" cy="107722"/>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33" name="Connecteur droit 32">
              <a:extLst>
                <a:ext uri="{FF2B5EF4-FFF2-40B4-BE49-F238E27FC236}">
                  <a16:creationId xmlns:a16="http://schemas.microsoft.com/office/drawing/2014/main" id="{AEEEE403-06DE-4FB2-B7E4-08F483C7B82A}"/>
                </a:ext>
              </a:extLst>
            </p:cNvPr>
            <p:cNvCxnSpPr>
              <a:cxnSpLocks/>
            </p:cNvCxnSpPr>
            <p:nvPr/>
          </p:nvCxnSpPr>
          <p:spPr>
            <a:xfrm flipH="1">
              <a:off x="1942353" y="4255247"/>
              <a:ext cx="47812" cy="107722"/>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nvGrpSpPr>
          <p:cNvPr id="34" name="Groupe 33">
            <a:extLst>
              <a:ext uri="{FF2B5EF4-FFF2-40B4-BE49-F238E27FC236}">
                <a16:creationId xmlns:a16="http://schemas.microsoft.com/office/drawing/2014/main" id="{AF1E5B4F-C82E-4124-AF7A-386773571CD8}"/>
              </a:ext>
            </a:extLst>
          </p:cNvPr>
          <p:cNvGrpSpPr/>
          <p:nvPr/>
        </p:nvGrpSpPr>
        <p:grpSpPr>
          <a:xfrm>
            <a:off x="2969025" y="3231649"/>
            <a:ext cx="95624" cy="107722"/>
            <a:chOff x="1894541" y="4255247"/>
            <a:chExt cx="95624" cy="107722"/>
          </a:xfrm>
        </p:grpSpPr>
        <p:cxnSp>
          <p:nvCxnSpPr>
            <p:cNvPr id="35" name="Connecteur droit 34">
              <a:extLst>
                <a:ext uri="{FF2B5EF4-FFF2-40B4-BE49-F238E27FC236}">
                  <a16:creationId xmlns:a16="http://schemas.microsoft.com/office/drawing/2014/main" id="{2C0E30C0-436F-4542-BAE4-5BF060A9B6A0}"/>
                </a:ext>
              </a:extLst>
            </p:cNvPr>
            <p:cNvCxnSpPr>
              <a:cxnSpLocks/>
            </p:cNvCxnSpPr>
            <p:nvPr/>
          </p:nvCxnSpPr>
          <p:spPr>
            <a:xfrm flipH="1">
              <a:off x="1894541" y="4255247"/>
              <a:ext cx="47812" cy="107722"/>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36" name="Connecteur droit 35">
              <a:extLst>
                <a:ext uri="{FF2B5EF4-FFF2-40B4-BE49-F238E27FC236}">
                  <a16:creationId xmlns:a16="http://schemas.microsoft.com/office/drawing/2014/main" id="{E31FF1E6-7C72-46B5-B505-E67E3DE989C4}"/>
                </a:ext>
              </a:extLst>
            </p:cNvPr>
            <p:cNvCxnSpPr>
              <a:cxnSpLocks/>
            </p:cNvCxnSpPr>
            <p:nvPr/>
          </p:nvCxnSpPr>
          <p:spPr>
            <a:xfrm flipH="1">
              <a:off x="1942353" y="4255247"/>
              <a:ext cx="47812" cy="107722"/>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sp>
        <p:nvSpPr>
          <p:cNvPr id="37" name="ZoneTexte 36">
            <a:extLst>
              <a:ext uri="{FF2B5EF4-FFF2-40B4-BE49-F238E27FC236}">
                <a16:creationId xmlns:a16="http://schemas.microsoft.com/office/drawing/2014/main" id="{060A0096-2493-4A71-A71A-20FDCBE0CF71}"/>
              </a:ext>
            </a:extLst>
          </p:cNvPr>
          <p:cNvSpPr txBox="1"/>
          <p:nvPr/>
        </p:nvSpPr>
        <p:spPr>
          <a:xfrm>
            <a:off x="4203707" y="3331743"/>
            <a:ext cx="371103" cy="107722"/>
          </a:xfrm>
          <a:prstGeom prst="rect">
            <a:avLst/>
          </a:prstGeom>
          <a:noFill/>
        </p:spPr>
        <p:txBody>
          <a:bodyPr wrap="squar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00" b="1"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months</a:t>
            </a:r>
            <a:endParaRPr kumimoji="0" lang="fr-FR" sz="7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38" name="ZoneTexte 37">
            <a:extLst>
              <a:ext uri="{FF2B5EF4-FFF2-40B4-BE49-F238E27FC236}">
                <a16:creationId xmlns:a16="http://schemas.microsoft.com/office/drawing/2014/main" id="{CA7D5A15-AA66-47BE-9145-C719A1F8BC34}"/>
              </a:ext>
            </a:extLst>
          </p:cNvPr>
          <p:cNvSpPr txBox="1"/>
          <p:nvPr/>
        </p:nvSpPr>
        <p:spPr>
          <a:xfrm>
            <a:off x="372995" y="3585393"/>
            <a:ext cx="506746" cy="215444"/>
          </a:xfrm>
          <a:prstGeom prst="rect">
            <a:avLst/>
          </a:prstGeom>
          <a:noFill/>
        </p:spPr>
        <p:txBody>
          <a:bodyPr wrap="squar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Tissue collection</a:t>
            </a:r>
          </a:p>
        </p:txBody>
      </p:sp>
      <p:pic>
        <p:nvPicPr>
          <p:cNvPr id="40" name="Picture 2">
            <a:extLst>
              <a:ext uri="{FF2B5EF4-FFF2-40B4-BE49-F238E27FC236}">
                <a16:creationId xmlns:a16="http://schemas.microsoft.com/office/drawing/2014/main" id="{4552EB5E-16BF-4C2C-8B9B-BD3D151DADD0}"/>
              </a:ext>
            </a:extLst>
          </p:cNvPr>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6012" t="64166" r="62676" b="23901"/>
          <a:stretch/>
        </p:blipFill>
        <p:spPr bwMode="auto">
          <a:xfrm>
            <a:off x="915248" y="3472071"/>
            <a:ext cx="2366793" cy="507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39" name="ZoneTexte 38">
            <a:extLst>
              <a:ext uri="{FF2B5EF4-FFF2-40B4-BE49-F238E27FC236}">
                <a16:creationId xmlns:a16="http://schemas.microsoft.com/office/drawing/2014/main" id="{18B8FBE8-42FA-4FB3-9800-1C98D6AE8238}"/>
              </a:ext>
            </a:extLst>
          </p:cNvPr>
          <p:cNvSpPr txBox="1"/>
          <p:nvPr/>
        </p:nvSpPr>
        <p:spPr>
          <a:xfrm>
            <a:off x="2429984" y="3768765"/>
            <a:ext cx="506746" cy="107722"/>
          </a:xfrm>
          <a:prstGeom prst="rect">
            <a:avLst/>
          </a:prstGeom>
          <a:solidFill>
            <a:schemeClr val="bg1"/>
          </a:solidFill>
        </p:spPr>
        <p:txBody>
          <a:bodyPr wrap="squar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00" b="1"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Metastasis</a:t>
            </a:r>
            <a:endParaRPr kumimoji="0" lang="fr-FR" sz="7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41" name="ZoneTexte 40">
            <a:extLst>
              <a:ext uri="{FF2B5EF4-FFF2-40B4-BE49-F238E27FC236}">
                <a16:creationId xmlns:a16="http://schemas.microsoft.com/office/drawing/2014/main" id="{070F4CB6-846B-4FEA-A964-5A06F9AF1CF2}"/>
              </a:ext>
            </a:extLst>
          </p:cNvPr>
          <p:cNvSpPr txBox="1"/>
          <p:nvPr/>
        </p:nvSpPr>
        <p:spPr>
          <a:xfrm>
            <a:off x="372995" y="4145511"/>
            <a:ext cx="506746" cy="215444"/>
          </a:xfrm>
          <a:prstGeom prst="rect">
            <a:avLst/>
          </a:prstGeom>
          <a:noFill/>
        </p:spPr>
        <p:txBody>
          <a:bodyPr wrap="squar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Plasma collection</a:t>
            </a:r>
          </a:p>
        </p:txBody>
      </p:sp>
      <p:grpSp>
        <p:nvGrpSpPr>
          <p:cNvPr id="46" name="Groupe 45">
            <a:extLst>
              <a:ext uri="{FF2B5EF4-FFF2-40B4-BE49-F238E27FC236}">
                <a16:creationId xmlns:a16="http://schemas.microsoft.com/office/drawing/2014/main" id="{4278EFBD-88CD-4F70-A539-3591A3145B1B}"/>
              </a:ext>
            </a:extLst>
          </p:cNvPr>
          <p:cNvGrpSpPr/>
          <p:nvPr/>
        </p:nvGrpSpPr>
        <p:grpSpPr>
          <a:xfrm>
            <a:off x="1309489" y="4059182"/>
            <a:ext cx="152404" cy="425692"/>
            <a:chOff x="1239499" y="4378147"/>
            <a:chExt cx="348795" cy="1040107"/>
          </a:xfrm>
        </p:grpSpPr>
        <p:sp>
          <p:nvSpPr>
            <p:cNvPr id="42" name="Rectangle : coins arrondis 41">
              <a:extLst>
                <a:ext uri="{FF2B5EF4-FFF2-40B4-BE49-F238E27FC236}">
                  <a16:creationId xmlns:a16="http://schemas.microsoft.com/office/drawing/2014/main" id="{4785AFDA-714B-4C64-B225-F9083849E614}"/>
                </a:ext>
              </a:extLst>
            </p:cNvPr>
            <p:cNvSpPr/>
            <p:nvPr/>
          </p:nvSpPr>
          <p:spPr>
            <a:xfrm>
              <a:off x="1263217" y="4817616"/>
              <a:ext cx="303885" cy="600638"/>
            </a:xfrm>
            <a:prstGeom prst="roundRect">
              <a:avLst>
                <a:gd name="adj" fmla="val 42234"/>
              </a:avLst>
            </a:prstGeom>
            <a:gradFill>
              <a:gsLst>
                <a:gs pos="0">
                  <a:schemeClr val="accent2">
                    <a:lumMod val="75000"/>
                  </a:schemeClr>
                </a:gs>
                <a:gs pos="15000">
                  <a:schemeClr val="accent2">
                    <a:lumMod val="50000"/>
                  </a:schemeClr>
                </a:gs>
                <a:gs pos="41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 name="Rectangle : coins arrondis 42">
              <a:extLst>
                <a:ext uri="{FF2B5EF4-FFF2-40B4-BE49-F238E27FC236}">
                  <a16:creationId xmlns:a16="http://schemas.microsoft.com/office/drawing/2014/main" id="{354B7FE3-50D9-449C-80EB-CE13CD3FBA5B}"/>
                </a:ext>
              </a:extLst>
            </p:cNvPr>
            <p:cNvSpPr/>
            <p:nvPr/>
          </p:nvSpPr>
          <p:spPr>
            <a:xfrm>
              <a:off x="1263217" y="4592242"/>
              <a:ext cx="303885" cy="565117"/>
            </a:xfrm>
            <a:prstGeom prst="roundRect">
              <a:avLst>
                <a:gd name="adj" fmla="val 42234"/>
              </a:avLst>
            </a:prstGeom>
            <a:gradFill>
              <a:gsLst>
                <a:gs pos="0">
                  <a:schemeClr val="accent4">
                    <a:lumMod val="75000"/>
                  </a:schemeClr>
                </a:gs>
                <a:gs pos="15000">
                  <a:schemeClr val="accent4">
                    <a:lumMod val="50000"/>
                  </a:schemeClr>
                </a:gs>
                <a:gs pos="41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 name="Rectangle : coins arrondis 43">
              <a:extLst>
                <a:ext uri="{FF2B5EF4-FFF2-40B4-BE49-F238E27FC236}">
                  <a16:creationId xmlns:a16="http://schemas.microsoft.com/office/drawing/2014/main" id="{C4FD035C-0AD5-4D45-8C2A-16DE4B832D4A}"/>
                </a:ext>
              </a:extLst>
            </p:cNvPr>
            <p:cNvSpPr/>
            <p:nvPr/>
          </p:nvSpPr>
          <p:spPr>
            <a:xfrm>
              <a:off x="1263216" y="4385056"/>
              <a:ext cx="303885" cy="565117"/>
            </a:xfrm>
            <a:prstGeom prst="roundRect">
              <a:avLst>
                <a:gd name="adj" fmla="val 42234"/>
              </a:avLst>
            </a:prstGeom>
            <a:gradFill>
              <a:gsLst>
                <a:gs pos="0">
                  <a:schemeClr val="accent3">
                    <a:lumMod val="75000"/>
                  </a:schemeClr>
                </a:gs>
                <a:gs pos="15000">
                  <a:schemeClr val="accent3">
                    <a:lumMod val="50000"/>
                  </a:schemeClr>
                </a:gs>
                <a:gs pos="41000">
                  <a:schemeClr val="accent3">
                    <a:lumMod val="20000"/>
                    <a:lumOff val="8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 name="Rectangle 44">
              <a:extLst>
                <a:ext uri="{FF2B5EF4-FFF2-40B4-BE49-F238E27FC236}">
                  <a16:creationId xmlns:a16="http://schemas.microsoft.com/office/drawing/2014/main" id="{5B84A5E3-AF1A-46CE-9146-FB86B6A1205E}"/>
                </a:ext>
              </a:extLst>
            </p:cNvPr>
            <p:cNvSpPr/>
            <p:nvPr/>
          </p:nvSpPr>
          <p:spPr>
            <a:xfrm>
              <a:off x="1239499" y="4378147"/>
              <a:ext cx="348795" cy="134322"/>
            </a:xfrm>
            <a:prstGeom prst="rect">
              <a:avLst/>
            </a:prstGeom>
            <a:gradFill>
              <a:gsLst>
                <a:gs pos="0">
                  <a:schemeClr val="tx1">
                    <a:lumMod val="50000"/>
                    <a:lumOff val="50000"/>
                  </a:schemeClr>
                </a:gs>
                <a:gs pos="15000">
                  <a:schemeClr val="bg2">
                    <a:lumMod val="10000"/>
                  </a:schemeClr>
                </a:gs>
                <a:gs pos="41000">
                  <a:schemeClr val="bg2">
                    <a:lumMod val="9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47" name="Groupe 46">
            <a:extLst>
              <a:ext uri="{FF2B5EF4-FFF2-40B4-BE49-F238E27FC236}">
                <a16:creationId xmlns:a16="http://schemas.microsoft.com/office/drawing/2014/main" id="{BE63438B-37EE-4242-85C9-3B874E741B30}"/>
              </a:ext>
            </a:extLst>
          </p:cNvPr>
          <p:cNvGrpSpPr/>
          <p:nvPr/>
        </p:nvGrpSpPr>
        <p:grpSpPr>
          <a:xfrm>
            <a:off x="1675608" y="4059182"/>
            <a:ext cx="152404" cy="425692"/>
            <a:chOff x="1239499" y="4378147"/>
            <a:chExt cx="348795" cy="1040107"/>
          </a:xfrm>
        </p:grpSpPr>
        <p:sp>
          <p:nvSpPr>
            <p:cNvPr id="48" name="Rectangle : coins arrondis 47">
              <a:extLst>
                <a:ext uri="{FF2B5EF4-FFF2-40B4-BE49-F238E27FC236}">
                  <a16:creationId xmlns:a16="http://schemas.microsoft.com/office/drawing/2014/main" id="{A1DBCFA8-D914-4F11-92DC-ECF1FA4FF36B}"/>
                </a:ext>
              </a:extLst>
            </p:cNvPr>
            <p:cNvSpPr/>
            <p:nvPr/>
          </p:nvSpPr>
          <p:spPr>
            <a:xfrm>
              <a:off x="1263217" y="4817616"/>
              <a:ext cx="303885" cy="600638"/>
            </a:xfrm>
            <a:prstGeom prst="roundRect">
              <a:avLst>
                <a:gd name="adj" fmla="val 42234"/>
              </a:avLst>
            </a:prstGeom>
            <a:gradFill>
              <a:gsLst>
                <a:gs pos="0">
                  <a:schemeClr val="accent2">
                    <a:lumMod val="75000"/>
                  </a:schemeClr>
                </a:gs>
                <a:gs pos="15000">
                  <a:schemeClr val="accent2">
                    <a:lumMod val="50000"/>
                  </a:schemeClr>
                </a:gs>
                <a:gs pos="41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 name="Rectangle : coins arrondis 48">
              <a:extLst>
                <a:ext uri="{FF2B5EF4-FFF2-40B4-BE49-F238E27FC236}">
                  <a16:creationId xmlns:a16="http://schemas.microsoft.com/office/drawing/2014/main" id="{60B703F7-20FD-4A1C-BAEE-05FD8112176F}"/>
                </a:ext>
              </a:extLst>
            </p:cNvPr>
            <p:cNvSpPr/>
            <p:nvPr/>
          </p:nvSpPr>
          <p:spPr>
            <a:xfrm>
              <a:off x="1263217" y="4592242"/>
              <a:ext cx="303885" cy="565117"/>
            </a:xfrm>
            <a:prstGeom prst="roundRect">
              <a:avLst>
                <a:gd name="adj" fmla="val 42234"/>
              </a:avLst>
            </a:prstGeom>
            <a:gradFill>
              <a:gsLst>
                <a:gs pos="0">
                  <a:schemeClr val="accent4">
                    <a:lumMod val="75000"/>
                  </a:schemeClr>
                </a:gs>
                <a:gs pos="15000">
                  <a:schemeClr val="accent4">
                    <a:lumMod val="50000"/>
                  </a:schemeClr>
                </a:gs>
                <a:gs pos="41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Rectangle : coins arrondis 49">
              <a:extLst>
                <a:ext uri="{FF2B5EF4-FFF2-40B4-BE49-F238E27FC236}">
                  <a16:creationId xmlns:a16="http://schemas.microsoft.com/office/drawing/2014/main" id="{D7767D0C-DCA0-4E47-B660-F1A666BC4F7D}"/>
                </a:ext>
              </a:extLst>
            </p:cNvPr>
            <p:cNvSpPr/>
            <p:nvPr/>
          </p:nvSpPr>
          <p:spPr>
            <a:xfrm>
              <a:off x="1263216" y="4385056"/>
              <a:ext cx="303885" cy="565117"/>
            </a:xfrm>
            <a:prstGeom prst="roundRect">
              <a:avLst>
                <a:gd name="adj" fmla="val 42234"/>
              </a:avLst>
            </a:prstGeom>
            <a:gradFill>
              <a:gsLst>
                <a:gs pos="0">
                  <a:schemeClr val="accent3">
                    <a:lumMod val="75000"/>
                  </a:schemeClr>
                </a:gs>
                <a:gs pos="15000">
                  <a:schemeClr val="accent3">
                    <a:lumMod val="50000"/>
                  </a:schemeClr>
                </a:gs>
                <a:gs pos="41000">
                  <a:schemeClr val="accent3">
                    <a:lumMod val="20000"/>
                    <a:lumOff val="8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 name="Rectangle 50">
              <a:extLst>
                <a:ext uri="{FF2B5EF4-FFF2-40B4-BE49-F238E27FC236}">
                  <a16:creationId xmlns:a16="http://schemas.microsoft.com/office/drawing/2014/main" id="{CFF08A5D-9DBE-44A0-BCCB-15FD192F4B3E}"/>
                </a:ext>
              </a:extLst>
            </p:cNvPr>
            <p:cNvSpPr/>
            <p:nvPr/>
          </p:nvSpPr>
          <p:spPr>
            <a:xfrm>
              <a:off x="1239499" y="4378147"/>
              <a:ext cx="348795" cy="134322"/>
            </a:xfrm>
            <a:prstGeom prst="rect">
              <a:avLst/>
            </a:prstGeom>
            <a:gradFill>
              <a:gsLst>
                <a:gs pos="0">
                  <a:schemeClr val="tx1">
                    <a:lumMod val="50000"/>
                    <a:lumOff val="50000"/>
                  </a:schemeClr>
                </a:gs>
                <a:gs pos="15000">
                  <a:schemeClr val="bg2">
                    <a:lumMod val="10000"/>
                  </a:schemeClr>
                </a:gs>
                <a:gs pos="41000">
                  <a:schemeClr val="bg2">
                    <a:lumMod val="9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52" name="Groupe 51">
            <a:extLst>
              <a:ext uri="{FF2B5EF4-FFF2-40B4-BE49-F238E27FC236}">
                <a16:creationId xmlns:a16="http://schemas.microsoft.com/office/drawing/2014/main" id="{F5333C5F-4DF4-4EDA-BC6A-355157754761}"/>
              </a:ext>
            </a:extLst>
          </p:cNvPr>
          <p:cNvGrpSpPr/>
          <p:nvPr/>
        </p:nvGrpSpPr>
        <p:grpSpPr>
          <a:xfrm>
            <a:off x="2053964" y="4059182"/>
            <a:ext cx="152404" cy="425692"/>
            <a:chOff x="1239499" y="4378147"/>
            <a:chExt cx="348795" cy="1040107"/>
          </a:xfrm>
        </p:grpSpPr>
        <p:sp>
          <p:nvSpPr>
            <p:cNvPr id="53" name="Rectangle : coins arrondis 52">
              <a:extLst>
                <a:ext uri="{FF2B5EF4-FFF2-40B4-BE49-F238E27FC236}">
                  <a16:creationId xmlns:a16="http://schemas.microsoft.com/office/drawing/2014/main" id="{1B68C67F-EA31-4168-88E5-7C7BE342A79C}"/>
                </a:ext>
              </a:extLst>
            </p:cNvPr>
            <p:cNvSpPr/>
            <p:nvPr/>
          </p:nvSpPr>
          <p:spPr>
            <a:xfrm>
              <a:off x="1263217" y="4817616"/>
              <a:ext cx="303885" cy="600638"/>
            </a:xfrm>
            <a:prstGeom prst="roundRect">
              <a:avLst>
                <a:gd name="adj" fmla="val 42234"/>
              </a:avLst>
            </a:prstGeom>
            <a:gradFill>
              <a:gsLst>
                <a:gs pos="0">
                  <a:schemeClr val="accent2">
                    <a:lumMod val="75000"/>
                  </a:schemeClr>
                </a:gs>
                <a:gs pos="15000">
                  <a:schemeClr val="accent2">
                    <a:lumMod val="50000"/>
                  </a:schemeClr>
                </a:gs>
                <a:gs pos="41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 name="Rectangle : coins arrondis 53">
              <a:extLst>
                <a:ext uri="{FF2B5EF4-FFF2-40B4-BE49-F238E27FC236}">
                  <a16:creationId xmlns:a16="http://schemas.microsoft.com/office/drawing/2014/main" id="{73B35A83-5C5F-4D58-933C-93126ED7DC2D}"/>
                </a:ext>
              </a:extLst>
            </p:cNvPr>
            <p:cNvSpPr/>
            <p:nvPr/>
          </p:nvSpPr>
          <p:spPr>
            <a:xfrm>
              <a:off x="1263217" y="4592242"/>
              <a:ext cx="303885" cy="565117"/>
            </a:xfrm>
            <a:prstGeom prst="roundRect">
              <a:avLst>
                <a:gd name="adj" fmla="val 42234"/>
              </a:avLst>
            </a:prstGeom>
            <a:gradFill>
              <a:gsLst>
                <a:gs pos="0">
                  <a:schemeClr val="accent4">
                    <a:lumMod val="75000"/>
                  </a:schemeClr>
                </a:gs>
                <a:gs pos="15000">
                  <a:schemeClr val="accent4">
                    <a:lumMod val="50000"/>
                  </a:schemeClr>
                </a:gs>
                <a:gs pos="41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 name="Rectangle : coins arrondis 54">
              <a:extLst>
                <a:ext uri="{FF2B5EF4-FFF2-40B4-BE49-F238E27FC236}">
                  <a16:creationId xmlns:a16="http://schemas.microsoft.com/office/drawing/2014/main" id="{CB12D3FE-0CA8-4257-86B9-082E8F53998C}"/>
                </a:ext>
              </a:extLst>
            </p:cNvPr>
            <p:cNvSpPr/>
            <p:nvPr/>
          </p:nvSpPr>
          <p:spPr>
            <a:xfrm>
              <a:off x="1263216" y="4385056"/>
              <a:ext cx="303885" cy="565117"/>
            </a:xfrm>
            <a:prstGeom prst="roundRect">
              <a:avLst>
                <a:gd name="adj" fmla="val 42234"/>
              </a:avLst>
            </a:prstGeom>
            <a:gradFill>
              <a:gsLst>
                <a:gs pos="0">
                  <a:schemeClr val="accent3">
                    <a:lumMod val="75000"/>
                  </a:schemeClr>
                </a:gs>
                <a:gs pos="15000">
                  <a:schemeClr val="accent3">
                    <a:lumMod val="50000"/>
                  </a:schemeClr>
                </a:gs>
                <a:gs pos="41000">
                  <a:schemeClr val="accent3">
                    <a:lumMod val="20000"/>
                    <a:lumOff val="8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 name="Rectangle 55">
              <a:extLst>
                <a:ext uri="{FF2B5EF4-FFF2-40B4-BE49-F238E27FC236}">
                  <a16:creationId xmlns:a16="http://schemas.microsoft.com/office/drawing/2014/main" id="{F8D51F83-605D-4311-BBEC-F576B6B34EE5}"/>
                </a:ext>
              </a:extLst>
            </p:cNvPr>
            <p:cNvSpPr/>
            <p:nvPr/>
          </p:nvSpPr>
          <p:spPr>
            <a:xfrm>
              <a:off x="1239499" y="4378147"/>
              <a:ext cx="348795" cy="134322"/>
            </a:xfrm>
            <a:prstGeom prst="rect">
              <a:avLst/>
            </a:prstGeom>
            <a:gradFill>
              <a:gsLst>
                <a:gs pos="0">
                  <a:schemeClr val="tx1">
                    <a:lumMod val="50000"/>
                    <a:lumOff val="50000"/>
                  </a:schemeClr>
                </a:gs>
                <a:gs pos="15000">
                  <a:schemeClr val="bg2">
                    <a:lumMod val="10000"/>
                  </a:schemeClr>
                </a:gs>
                <a:gs pos="41000">
                  <a:schemeClr val="bg2">
                    <a:lumMod val="9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57" name="Groupe 56">
            <a:extLst>
              <a:ext uri="{FF2B5EF4-FFF2-40B4-BE49-F238E27FC236}">
                <a16:creationId xmlns:a16="http://schemas.microsoft.com/office/drawing/2014/main" id="{2E66B715-DF7C-464E-8318-6DB72F02B771}"/>
              </a:ext>
            </a:extLst>
          </p:cNvPr>
          <p:cNvGrpSpPr/>
          <p:nvPr/>
        </p:nvGrpSpPr>
        <p:grpSpPr>
          <a:xfrm>
            <a:off x="2432320" y="4059182"/>
            <a:ext cx="152404" cy="425692"/>
            <a:chOff x="1239499" y="4378147"/>
            <a:chExt cx="348795" cy="1040107"/>
          </a:xfrm>
        </p:grpSpPr>
        <p:sp>
          <p:nvSpPr>
            <p:cNvPr id="58" name="Rectangle : coins arrondis 57">
              <a:extLst>
                <a:ext uri="{FF2B5EF4-FFF2-40B4-BE49-F238E27FC236}">
                  <a16:creationId xmlns:a16="http://schemas.microsoft.com/office/drawing/2014/main" id="{E8D8A1CF-A7CD-41DB-9155-CDB068EF87BC}"/>
                </a:ext>
              </a:extLst>
            </p:cNvPr>
            <p:cNvSpPr/>
            <p:nvPr/>
          </p:nvSpPr>
          <p:spPr>
            <a:xfrm>
              <a:off x="1263217" y="4817616"/>
              <a:ext cx="303885" cy="600638"/>
            </a:xfrm>
            <a:prstGeom prst="roundRect">
              <a:avLst>
                <a:gd name="adj" fmla="val 42234"/>
              </a:avLst>
            </a:prstGeom>
            <a:gradFill>
              <a:gsLst>
                <a:gs pos="0">
                  <a:schemeClr val="accent2">
                    <a:lumMod val="75000"/>
                  </a:schemeClr>
                </a:gs>
                <a:gs pos="15000">
                  <a:schemeClr val="accent2">
                    <a:lumMod val="50000"/>
                  </a:schemeClr>
                </a:gs>
                <a:gs pos="41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 name="Rectangle : coins arrondis 58">
              <a:extLst>
                <a:ext uri="{FF2B5EF4-FFF2-40B4-BE49-F238E27FC236}">
                  <a16:creationId xmlns:a16="http://schemas.microsoft.com/office/drawing/2014/main" id="{BD10D04F-F452-43E8-A4A5-F6AA605B09C6}"/>
                </a:ext>
              </a:extLst>
            </p:cNvPr>
            <p:cNvSpPr/>
            <p:nvPr/>
          </p:nvSpPr>
          <p:spPr>
            <a:xfrm>
              <a:off x="1263217" y="4592242"/>
              <a:ext cx="303885" cy="565117"/>
            </a:xfrm>
            <a:prstGeom prst="roundRect">
              <a:avLst>
                <a:gd name="adj" fmla="val 42234"/>
              </a:avLst>
            </a:prstGeom>
            <a:gradFill>
              <a:gsLst>
                <a:gs pos="0">
                  <a:schemeClr val="accent4">
                    <a:lumMod val="75000"/>
                  </a:schemeClr>
                </a:gs>
                <a:gs pos="15000">
                  <a:schemeClr val="accent4">
                    <a:lumMod val="50000"/>
                  </a:schemeClr>
                </a:gs>
                <a:gs pos="41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 name="Rectangle : coins arrondis 59">
              <a:extLst>
                <a:ext uri="{FF2B5EF4-FFF2-40B4-BE49-F238E27FC236}">
                  <a16:creationId xmlns:a16="http://schemas.microsoft.com/office/drawing/2014/main" id="{347DC46C-13CC-45FE-BFC9-8D88B0784BC3}"/>
                </a:ext>
              </a:extLst>
            </p:cNvPr>
            <p:cNvSpPr/>
            <p:nvPr/>
          </p:nvSpPr>
          <p:spPr>
            <a:xfrm>
              <a:off x="1263216" y="4385056"/>
              <a:ext cx="303885" cy="565117"/>
            </a:xfrm>
            <a:prstGeom prst="roundRect">
              <a:avLst>
                <a:gd name="adj" fmla="val 42234"/>
              </a:avLst>
            </a:prstGeom>
            <a:gradFill>
              <a:gsLst>
                <a:gs pos="0">
                  <a:schemeClr val="accent3">
                    <a:lumMod val="75000"/>
                  </a:schemeClr>
                </a:gs>
                <a:gs pos="15000">
                  <a:schemeClr val="accent3">
                    <a:lumMod val="50000"/>
                  </a:schemeClr>
                </a:gs>
                <a:gs pos="41000">
                  <a:schemeClr val="accent3">
                    <a:lumMod val="20000"/>
                    <a:lumOff val="8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 name="Rectangle 60">
              <a:extLst>
                <a:ext uri="{FF2B5EF4-FFF2-40B4-BE49-F238E27FC236}">
                  <a16:creationId xmlns:a16="http://schemas.microsoft.com/office/drawing/2014/main" id="{BD07452C-6333-4BBE-95D2-459E84E0764F}"/>
                </a:ext>
              </a:extLst>
            </p:cNvPr>
            <p:cNvSpPr/>
            <p:nvPr/>
          </p:nvSpPr>
          <p:spPr>
            <a:xfrm>
              <a:off x="1239499" y="4378147"/>
              <a:ext cx="348795" cy="134322"/>
            </a:xfrm>
            <a:prstGeom prst="rect">
              <a:avLst/>
            </a:prstGeom>
            <a:gradFill>
              <a:gsLst>
                <a:gs pos="0">
                  <a:schemeClr val="tx1">
                    <a:lumMod val="50000"/>
                    <a:lumOff val="50000"/>
                  </a:schemeClr>
                </a:gs>
                <a:gs pos="15000">
                  <a:schemeClr val="bg2">
                    <a:lumMod val="10000"/>
                  </a:schemeClr>
                </a:gs>
                <a:gs pos="41000">
                  <a:schemeClr val="bg2">
                    <a:lumMod val="9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62" name="Groupe 61">
            <a:extLst>
              <a:ext uri="{FF2B5EF4-FFF2-40B4-BE49-F238E27FC236}">
                <a16:creationId xmlns:a16="http://schemas.microsoft.com/office/drawing/2014/main" id="{9C5B6FBF-0385-46E2-9D39-903C43161FC0}"/>
              </a:ext>
            </a:extLst>
          </p:cNvPr>
          <p:cNvGrpSpPr/>
          <p:nvPr/>
        </p:nvGrpSpPr>
        <p:grpSpPr>
          <a:xfrm>
            <a:off x="2810676" y="4059182"/>
            <a:ext cx="152404" cy="425692"/>
            <a:chOff x="1239499" y="4378147"/>
            <a:chExt cx="348795" cy="1040107"/>
          </a:xfrm>
        </p:grpSpPr>
        <p:sp>
          <p:nvSpPr>
            <p:cNvPr id="63" name="Rectangle : coins arrondis 62">
              <a:extLst>
                <a:ext uri="{FF2B5EF4-FFF2-40B4-BE49-F238E27FC236}">
                  <a16:creationId xmlns:a16="http://schemas.microsoft.com/office/drawing/2014/main" id="{7E9A36F7-EC6F-4E23-999F-3BA739C2C5C3}"/>
                </a:ext>
              </a:extLst>
            </p:cNvPr>
            <p:cNvSpPr/>
            <p:nvPr/>
          </p:nvSpPr>
          <p:spPr>
            <a:xfrm>
              <a:off x="1263217" y="4817616"/>
              <a:ext cx="303885" cy="600638"/>
            </a:xfrm>
            <a:prstGeom prst="roundRect">
              <a:avLst>
                <a:gd name="adj" fmla="val 42234"/>
              </a:avLst>
            </a:prstGeom>
            <a:gradFill>
              <a:gsLst>
                <a:gs pos="0">
                  <a:schemeClr val="accent2">
                    <a:lumMod val="75000"/>
                  </a:schemeClr>
                </a:gs>
                <a:gs pos="15000">
                  <a:schemeClr val="accent2">
                    <a:lumMod val="50000"/>
                  </a:schemeClr>
                </a:gs>
                <a:gs pos="41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 name="Rectangle : coins arrondis 63">
              <a:extLst>
                <a:ext uri="{FF2B5EF4-FFF2-40B4-BE49-F238E27FC236}">
                  <a16:creationId xmlns:a16="http://schemas.microsoft.com/office/drawing/2014/main" id="{E6D0BAAE-B162-4A73-AB7F-FAC3B92B6F14}"/>
                </a:ext>
              </a:extLst>
            </p:cNvPr>
            <p:cNvSpPr/>
            <p:nvPr/>
          </p:nvSpPr>
          <p:spPr>
            <a:xfrm>
              <a:off x="1263217" y="4592242"/>
              <a:ext cx="303885" cy="565117"/>
            </a:xfrm>
            <a:prstGeom prst="roundRect">
              <a:avLst>
                <a:gd name="adj" fmla="val 42234"/>
              </a:avLst>
            </a:prstGeom>
            <a:gradFill>
              <a:gsLst>
                <a:gs pos="0">
                  <a:schemeClr val="accent4">
                    <a:lumMod val="75000"/>
                  </a:schemeClr>
                </a:gs>
                <a:gs pos="15000">
                  <a:schemeClr val="accent4">
                    <a:lumMod val="50000"/>
                  </a:schemeClr>
                </a:gs>
                <a:gs pos="41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ectangle : coins arrondis 64">
              <a:extLst>
                <a:ext uri="{FF2B5EF4-FFF2-40B4-BE49-F238E27FC236}">
                  <a16:creationId xmlns:a16="http://schemas.microsoft.com/office/drawing/2014/main" id="{22C8D5F0-A91B-42F5-9AB0-179003E04584}"/>
                </a:ext>
              </a:extLst>
            </p:cNvPr>
            <p:cNvSpPr/>
            <p:nvPr/>
          </p:nvSpPr>
          <p:spPr>
            <a:xfrm>
              <a:off x="1263216" y="4385056"/>
              <a:ext cx="303885" cy="565117"/>
            </a:xfrm>
            <a:prstGeom prst="roundRect">
              <a:avLst>
                <a:gd name="adj" fmla="val 42234"/>
              </a:avLst>
            </a:prstGeom>
            <a:gradFill>
              <a:gsLst>
                <a:gs pos="0">
                  <a:schemeClr val="accent3">
                    <a:lumMod val="75000"/>
                  </a:schemeClr>
                </a:gs>
                <a:gs pos="15000">
                  <a:schemeClr val="accent3">
                    <a:lumMod val="50000"/>
                  </a:schemeClr>
                </a:gs>
                <a:gs pos="41000">
                  <a:schemeClr val="accent3">
                    <a:lumMod val="20000"/>
                    <a:lumOff val="8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 name="Rectangle 65">
              <a:extLst>
                <a:ext uri="{FF2B5EF4-FFF2-40B4-BE49-F238E27FC236}">
                  <a16:creationId xmlns:a16="http://schemas.microsoft.com/office/drawing/2014/main" id="{C495F931-A1F4-4DCF-A380-A097293520D3}"/>
                </a:ext>
              </a:extLst>
            </p:cNvPr>
            <p:cNvSpPr/>
            <p:nvPr/>
          </p:nvSpPr>
          <p:spPr>
            <a:xfrm>
              <a:off x="1239499" y="4378147"/>
              <a:ext cx="348795" cy="134322"/>
            </a:xfrm>
            <a:prstGeom prst="rect">
              <a:avLst/>
            </a:prstGeom>
            <a:gradFill>
              <a:gsLst>
                <a:gs pos="0">
                  <a:schemeClr val="tx1">
                    <a:lumMod val="50000"/>
                    <a:lumOff val="50000"/>
                  </a:schemeClr>
                </a:gs>
                <a:gs pos="15000">
                  <a:schemeClr val="bg2">
                    <a:lumMod val="10000"/>
                  </a:schemeClr>
                </a:gs>
                <a:gs pos="41000">
                  <a:schemeClr val="bg2">
                    <a:lumMod val="9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67" name="Groupe 66">
            <a:extLst>
              <a:ext uri="{FF2B5EF4-FFF2-40B4-BE49-F238E27FC236}">
                <a16:creationId xmlns:a16="http://schemas.microsoft.com/office/drawing/2014/main" id="{C653DEEB-084F-4B95-B191-2A7B2FE85D78}"/>
              </a:ext>
            </a:extLst>
          </p:cNvPr>
          <p:cNvGrpSpPr/>
          <p:nvPr/>
        </p:nvGrpSpPr>
        <p:grpSpPr>
          <a:xfrm>
            <a:off x="3189032" y="4059182"/>
            <a:ext cx="152404" cy="425692"/>
            <a:chOff x="1239499" y="4378147"/>
            <a:chExt cx="348795" cy="1040107"/>
          </a:xfrm>
        </p:grpSpPr>
        <p:sp>
          <p:nvSpPr>
            <p:cNvPr id="68" name="Rectangle : coins arrondis 67">
              <a:extLst>
                <a:ext uri="{FF2B5EF4-FFF2-40B4-BE49-F238E27FC236}">
                  <a16:creationId xmlns:a16="http://schemas.microsoft.com/office/drawing/2014/main" id="{41D270BA-8FA2-494C-91E0-360C683A0C2D}"/>
                </a:ext>
              </a:extLst>
            </p:cNvPr>
            <p:cNvSpPr/>
            <p:nvPr/>
          </p:nvSpPr>
          <p:spPr>
            <a:xfrm>
              <a:off x="1263217" y="4817616"/>
              <a:ext cx="303885" cy="600638"/>
            </a:xfrm>
            <a:prstGeom prst="roundRect">
              <a:avLst>
                <a:gd name="adj" fmla="val 42234"/>
              </a:avLst>
            </a:prstGeom>
            <a:gradFill>
              <a:gsLst>
                <a:gs pos="0">
                  <a:schemeClr val="accent2">
                    <a:lumMod val="75000"/>
                  </a:schemeClr>
                </a:gs>
                <a:gs pos="15000">
                  <a:schemeClr val="accent2">
                    <a:lumMod val="50000"/>
                  </a:schemeClr>
                </a:gs>
                <a:gs pos="41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 name="Rectangle : coins arrondis 68">
              <a:extLst>
                <a:ext uri="{FF2B5EF4-FFF2-40B4-BE49-F238E27FC236}">
                  <a16:creationId xmlns:a16="http://schemas.microsoft.com/office/drawing/2014/main" id="{98F131EC-4B9E-41D8-A0D1-179C1E5D84B3}"/>
                </a:ext>
              </a:extLst>
            </p:cNvPr>
            <p:cNvSpPr/>
            <p:nvPr/>
          </p:nvSpPr>
          <p:spPr>
            <a:xfrm>
              <a:off x="1263217" y="4592242"/>
              <a:ext cx="303885" cy="565117"/>
            </a:xfrm>
            <a:prstGeom prst="roundRect">
              <a:avLst>
                <a:gd name="adj" fmla="val 42234"/>
              </a:avLst>
            </a:prstGeom>
            <a:gradFill>
              <a:gsLst>
                <a:gs pos="0">
                  <a:schemeClr val="accent4">
                    <a:lumMod val="75000"/>
                  </a:schemeClr>
                </a:gs>
                <a:gs pos="15000">
                  <a:schemeClr val="accent4">
                    <a:lumMod val="50000"/>
                  </a:schemeClr>
                </a:gs>
                <a:gs pos="41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 name="Rectangle : coins arrondis 69">
              <a:extLst>
                <a:ext uri="{FF2B5EF4-FFF2-40B4-BE49-F238E27FC236}">
                  <a16:creationId xmlns:a16="http://schemas.microsoft.com/office/drawing/2014/main" id="{E76518D5-EECB-4D26-80EC-99A5D37BBF36}"/>
                </a:ext>
              </a:extLst>
            </p:cNvPr>
            <p:cNvSpPr/>
            <p:nvPr/>
          </p:nvSpPr>
          <p:spPr>
            <a:xfrm>
              <a:off x="1263216" y="4385056"/>
              <a:ext cx="303885" cy="565117"/>
            </a:xfrm>
            <a:prstGeom prst="roundRect">
              <a:avLst>
                <a:gd name="adj" fmla="val 42234"/>
              </a:avLst>
            </a:prstGeom>
            <a:gradFill>
              <a:gsLst>
                <a:gs pos="0">
                  <a:schemeClr val="accent3">
                    <a:lumMod val="75000"/>
                  </a:schemeClr>
                </a:gs>
                <a:gs pos="15000">
                  <a:schemeClr val="accent3">
                    <a:lumMod val="50000"/>
                  </a:schemeClr>
                </a:gs>
                <a:gs pos="41000">
                  <a:schemeClr val="accent3">
                    <a:lumMod val="20000"/>
                    <a:lumOff val="8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 name="Rectangle 70">
              <a:extLst>
                <a:ext uri="{FF2B5EF4-FFF2-40B4-BE49-F238E27FC236}">
                  <a16:creationId xmlns:a16="http://schemas.microsoft.com/office/drawing/2014/main" id="{50ACDBB4-85A2-4C13-AB5E-46A57F8A6CFC}"/>
                </a:ext>
              </a:extLst>
            </p:cNvPr>
            <p:cNvSpPr/>
            <p:nvPr/>
          </p:nvSpPr>
          <p:spPr>
            <a:xfrm>
              <a:off x="1239499" y="4378147"/>
              <a:ext cx="348795" cy="134322"/>
            </a:xfrm>
            <a:prstGeom prst="rect">
              <a:avLst/>
            </a:prstGeom>
            <a:gradFill>
              <a:gsLst>
                <a:gs pos="0">
                  <a:schemeClr val="tx1">
                    <a:lumMod val="50000"/>
                    <a:lumOff val="50000"/>
                  </a:schemeClr>
                </a:gs>
                <a:gs pos="15000">
                  <a:schemeClr val="bg2">
                    <a:lumMod val="10000"/>
                  </a:schemeClr>
                </a:gs>
                <a:gs pos="41000">
                  <a:schemeClr val="bg2">
                    <a:lumMod val="9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72" name="Groupe 71">
            <a:extLst>
              <a:ext uri="{FF2B5EF4-FFF2-40B4-BE49-F238E27FC236}">
                <a16:creationId xmlns:a16="http://schemas.microsoft.com/office/drawing/2014/main" id="{18938A98-ECF7-48C4-B4E8-EF95E940FC31}"/>
              </a:ext>
            </a:extLst>
          </p:cNvPr>
          <p:cNvGrpSpPr/>
          <p:nvPr/>
        </p:nvGrpSpPr>
        <p:grpSpPr>
          <a:xfrm>
            <a:off x="3567388" y="4059182"/>
            <a:ext cx="152404" cy="425692"/>
            <a:chOff x="1239499" y="4378147"/>
            <a:chExt cx="348795" cy="1040107"/>
          </a:xfrm>
        </p:grpSpPr>
        <p:sp>
          <p:nvSpPr>
            <p:cNvPr id="73" name="Rectangle : coins arrondis 72">
              <a:extLst>
                <a:ext uri="{FF2B5EF4-FFF2-40B4-BE49-F238E27FC236}">
                  <a16:creationId xmlns:a16="http://schemas.microsoft.com/office/drawing/2014/main" id="{ACD1C2F8-1482-4F7F-A14C-B0349A2AF2BE}"/>
                </a:ext>
              </a:extLst>
            </p:cNvPr>
            <p:cNvSpPr/>
            <p:nvPr/>
          </p:nvSpPr>
          <p:spPr>
            <a:xfrm>
              <a:off x="1263217" y="4817616"/>
              <a:ext cx="303885" cy="600638"/>
            </a:xfrm>
            <a:prstGeom prst="roundRect">
              <a:avLst>
                <a:gd name="adj" fmla="val 42234"/>
              </a:avLst>
            </a:prstGeom>
            <a:gradFill>
              <a:gsLst>
                <a:gs pos="0">
                  <a:schemeClr val="accent2">
                    <a:lumMod val="75000"/>
                  </a:schemeClr>
                </a:gs>
                <a:gs pos="15000">
                  <a:schemeClr val="accent2">
                    <a:lumMod val="50000"/>
                  </a:schemeClr>
                </a:gs>
                <a:gs pos="41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4" name="Rectangle : coins arrondis 73">
              <a:extLst>
                <a:ext uri="{FF2B5EF4-FFF2-40B4-BE49-F238E27FC236}">
                  <a16:creationId xmlns:a16="http://schemas.microsoft.com/office/drawing/2014/main" id="{B27CE363-3D2A-4450-BC8C-36AF1AEA669F}"/>
                </a:ext>
              </a:extLst>
            </p:cNvPr>
            <p:cNvSpPr/>
            <p:nvPr/>
          </p:nvSpPr>
          <p:spPr>
            <a:xfrm>
              <a:off x="1263217" y="4592242"/>
              <a:ext cx="303885" cy="565117"/>
            </a:xfrm>
            <a:prstGeom prst="roundRect">
              <a:avLst>
                <a:gd name="adj" fmla="val 42234"/>
              </a:avLst>
            </a:prstGeom>
            <a:gradFill>
              <a:gsLst>
                <a:gs pos="0">
                  <a:schemeClr val="accent4">
                    <a:lumMod val="75000"/>
                  </a:schemeClr>
                </a:gs>
                <a:gs pos="15000">
                  <a:schemeClr val="accent4">
                    <a:lumMod val="50000"/>
                  </a:schemeClr>
                </a:gs>
                <a:gs pos="41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5" name="Rectangle : coins arrondis 74">
              <a:extLst>
                <a:ext uri="{FF2B5EF4-FFF2-40B4-BE49-F238E27FC236}">
                  <a16:creationId xmlns:a16="http://schemas.microsoft.com/office/drawing/2014/main" id="{BBEA9F4A-EA06-43F9-BF4A-7C749D1A8072}"/>
                </a:ext>
              </a:extLst>
            </p:cNvPr>
            <p:cNvSpPr/>
            <p:nvPr/>
          </p:nvSpPr>
          <p:spPr>
            <a:xfrm>
              <a:off x="1263216" y="4385056"/>
              <a:ext cx="303885" cy="565117"/>
            </a:xfrm>
            <a:prstGeom prst="roundRect">
              <a:avLst>
                <a:gd name="adj" fmla="val 42234"/>
              </a:avLst>
            </a:prstGeom>
            <a:gradFill>
              <a:gsLst>
                <a:gs pos="0">
                  <a:schemeClr val="accent3">
                    <a:lumMod val="75000"/>
                  </a:schemeClr>
                </a:gs>
                <a:gs pos="15000">
                  <a:schemeClr val="accent3">
                    <a:lumMod val="50000"/>
                  </a:schemeClr>
                </a:gs>
                <a:gs pos="41000">
                  <a:schemeClr val="accent3">
                    <a:lumMod val="20000"/>
                    <a:lumOff val="8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6" name="Rectangle 75">
              <a:extLst>
                <a:ext uri="{FF2B5EF4-FFF2-40B4-BE49-F238E27FC236}">
                  <a16:creationId xmlns:a16="http://schemas.microsoft.com/office/drawing/2014/main" id="{320BC4E6-B396-4A5B-A761-0D57BAD5E878}"/>
                </a:ext>
              </a:extLst>
            </p:cNvPr>
            <p:cNvSpPr/>
            <p:nvPr/>
          </p:nvSpPr>
          <p:spPr>
            <a:xfrm>
              <a:off x="1239499" y="4378147"/>
              <a:ext cx="348795" cy="134322"/>
            </a:xfrm>
            <a:prstGeom prst="rect">
              <a:avLst/>
            </a:prstGeom>
            <a:gradFill>
              <a:gsLst>
                <a:gs pos="0">
                  <a:schemeClr val="tx1">
                    <a:lumMod val="50000"/>
                    <a:lumOff val="50000"/>
                  </a:schemeClr>
                </a:gs>
                <a:gs pos="15000">
                  <a:schemeClr val="bg2">
                    <a:lumMod val="10000"/>
                  </a:schemeClr>
                </a:gs>
                <a:gs pos="41000">
                  <a:schemeClr val="bg2">
                    <a:lumMod val="9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77" name="Groupe 76">
            <a:extLst>
              <a:ext uri="{FF2B5EF4-FFF2-40B4-BE49-F238E27FC236}">
                <a16:creationId xmlns:a16="http://schemas.microsoft.com/office/drawing/2014/main" id="{790BE612-DC2C-428C-BEF4-A20C64980C59}"/>
              </a:ext>
            </a:extLst>
          </p:cNvPr>
          <p:cNvGrpSpPr/>
          <p:nvPr/>
        </p:nvGrpSpPr>
        <p:grpSpPr>
          <a:xfrm>
            <a:off x="3945742" y="4059182"/>
            <a:ext cx="152404" cy="425692"/>
            <a:chOff x="1239499" y="4378147"/>
            <a:chExt cx="348795" cy="1040107"/>
          </a:xfrm>
        </p:grpSpPr>
        <p:sp>
          <p:nvSpPr>
            <p:cNvPr id="78" name="Rectangle : coins arrondis 77">
              <a:extLst>
                <a:ext uri="{FF2B5EF4-FFF2-40B4-BE49-F238E27FC236}">
                  <a16:creationId xmlns:a16="http://schemas.microsoft.com/office/drawing/2014/main" id="{811217D4-E260-470A-8C9A-FDFF6A9404A3}"/>
                </a:ext>
              </a:extLst>
            </p:cNvPr>
            <p:cNvSpPr/>
            <p:nvPr/>
          </p:nvSpPr>
          <p:spPr>
            <a:xfrm>
              <a:off x="1263217" y="4817616"/>
              <a:ext cx="303885" cy="600638"/>
            </a:xfrm>
            <a:prstGeom prst="roundRect">
              <a:avLst>
                <a:gd name="adj" fmla="val 42234"/>
              </a:avLst>
            </a:prstGeom>
            <a:gradFill>
              <a:gsLst>
                <a:gs pos="0">
                  <a:schemeClr val="accent2">
                    <a:lumMod val="75000"/>
                  </a:schemeClr>
                </a:gs>
                <a:gs pos="15000">
                  <a:schemeClr val="accent2">
                    <a:lumMod val="50000"/>
                  </a:schemeClr>
                </a:gs>
                <a:gs pos="41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9" name="Rectangle : coins arrondis 78">
              <a:extLst>
                <a:ext uri="{FF2B5EF4-FFF2-40B4-BE49-F238E27FC236}">
                  <a16:creationId xmlns:a16="http://schemas.microsoft.com/office/drawing/2014/main" id="{9BB18FD6-68E6-43E3-9C6B-1F36B82D292B}"/>
                </a:ext>
              </a:extLst>
            </p:cNvPr>
            <p:cNvSpPr/>
            <p:nvPr/>
          </p:nvSpPr>
          <p:spPr>
            <a:xfrm>
              <a:off x="1263217" y="4592242"/>
              <a:ext cx="303885" cy="565117"/>
            </a:xfrm>
            <a:prstGeom prst="roundRect">
              <a:avLst>
                <a:gd name="adj" fmla="val 42234"/>
              </a:avLst>
            </a:prstGeom>
            <a:gradFill>
              <a:gsLst>
                <a:gs pos="0">
                  <a:schemeClr val="accent4">
                    <a:lumMod val="75000"/>
                  </a:schemeClr>
                </a:gs>
                <a:gs pos="15000">
                  <a:schemeClr val="accent4">
                    <a:lumMod val="50000"/>
                  </a:schemeClr>
                </a:gs>
                <a:gs pos="41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0" name="Rectangle : coins arrondis 79">
              <a:extLst>
                <a:ext uri="{FF2B5EF4-FFF2-40B4-BE49-F238E27FC236}">
                  <a16:creationId xmlns:a16="http://schemas.microsoft.com/office/drawing/2014/main" id="{D097C0A8-A64C-4F21-9944-AAD90B6A55E5}"/>
                </a:ext>
              </a:extLst>
            </p:cNvPr>
            <p:cNvSpPr/>
            <p:nvPr/>
          </p:nvSpPr>
          <p:spPr>
            <a:xfrm>
              <a:off x="1263216" y="4385056"/>
              <a:ext cx="303885" cy="565117"/>
            </a:xfrm>
            <a:prstGeom prst="roundRect">
              <a:avLst>
                <a:gd name="adj" fmla="val 42234"/>
              </a:avLst>
            </a:prstGeom>
            <a:gradFill>
              <a:gsLst>
                <a:gs pos="0">
                  <a:schemeClr val="accent3">
                    <a:lumMod val="75000"/>
                  </a:schemeClr>
                </a:gs>
                <a:gs pos="15000">
                  <a:schemeClr val="accent3">
                    <a:lumMod val="50000"/>
                  </a:schemeClr>
                </a:gs>
                <a:gs pos="41000">
                  <a:schemeClr val="accent3">
                    <a:lumMod val="20000"/>
                    <a:lumOff val="8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1" name="Rectangle 80">
              <a:extLst>
                <a:ext uri="{FF2B5EF4-FFF2-40B4-BE49-F238E27FC236}">
                  <a16:creationId xmlns:a16="http://schemas.microsoft.com/office/drawing/2014/main" id="{F06D5A7C-B527-41FC-8229-156FD4AB26BB}"/>
                </a:ext>
              </a:extLst>
            </p:cNvPr>
            <p:cNvSpPr/>
            <p:nvPr/>
          </p:nvSpPr>
          <p:spPr>
            <a:xfrm>
              <a:off x="1239499" y="4378147"/>
              <a:ext cx="348795" cy="134322"/>
            </a:xfrm>
            <a:prstGeom prst="rect">
              <a:avLst/>
            </a:prstGeom>
            <a:gradFill>
              <a:gsLst>
                <a:gs pos="0">
                  <a:schemeClr val="tx1">
                    <a:lumMod val="50000"/>
                    <a:lumOff val="50000"/>
                  </a:schemeClr>
                </a:gs>
                <a:gs pos="15000">
                  <a:schemeClr val="bg2">
                    <a:lumMod val="10000"/>
                  </a:schemeClr>
                </a:gs>
                <a:gs pos="41000">
                  <a:schemeClr val="bg2">
                    <a:lumMod val="9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83" name="Rectangle à coins arrondis 4">
            <a:extLst>
              <a:ext uri="{FF2B5EF4-FFF2-40B4-BE49-F238E27FC236}">
                <a16:creationId xmlns:a16="http://schemas.microsoft.com/office/drawing/2014/main" id="{6BCCDC32-F3EF-4A0F-B857-965F05B10D01}"/>
              </a:ext>
            </a:extLst>
          </p:cNvPr>
          <p:cNvSpPr/>
          <p:nvPr/>
        </p:nvSpPr>
        <p:spPr>
          <a:xfrm>
            <a:off x="4782082" y="1469971"/>
            <a:ext cx="2012524" cy="1949775"/>
          </a:xfrm>
          <a:prstGeom prst="roundRect">
            <a:avLst>
              <a:gd name="adj" fmla="val 3820"/>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7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84" name="CasellaDiTesto 2">
            <a:extLst>
              <a:ext uri="{FF2B5EF4-FFF2-40B4-BE49-F238E27FC236}">
                <a16:creationId xmlns:a16="http://schemas.microsoft.com/office/drawing/2014/main" id="{8B6065AF-BEB7-44D6-8D39-AE8BA563A159}"/>
              </a:ext>
            </a:extLst>
          </p:cNvPr>
          <p:cNvSpPr txBox="1"/>
          <p:nvPr/>
        </p:nvSpPr>
        <p:spPr>
          <a:xfrm>
            <a:off x="4866244" y="1343013"/>
            <a:ext cx="1800451" cy="215444"/>
          </a:xfrm>
          <a:prstGeom prst="rect">
            <a:avLst/>
          </a:prstGeom>
          <a:solidFill>
            <a:schemeClr val="bg1"/>
          </a:solid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Post-</a:t>
            </a:r>
            <a:r>
              <a:rPr kumimoji="0" lang="fr-FR" sz="800" b="1"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operative</a:t>
            </a:r>
            <a:r>
              <a:rPr kumimoji="0" lang="fr-FR" sz="8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(single </a:t>
            </a:r>
            <a:r>
              <a:rPr kumimoji="0" lang="fr-FR" sz="800" b="1"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timepoint</a:t>
            </a:r>
            <a:r>
              <a:rPr kumimoji="0" lang="fr-FR" sz="8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a:t>
            </a:r>
          </a:p>
        </p:txBody>
      </p:sp>
      <p:graphicFrame>
        <p:nvGraphicFramePr>
          <p:cNvPr id="85" name="Chart 7">
            <a:extLst>
              <a:ext uri="{FF2B5EF4-FFF2-40B4-BE49-F238E27FC236}">
                <a16:creationId xmlns:a16="http://schemas.microsoft.com/office/drawing/2014/main" id="{BE37B96B-2032-47F2-A962-92A2BB65C8C9}"/>
              </a:ext>
            </a:extLst>
          </p:cNvPr>
          <p:cNvGraphicFramePr/>
          <p:nvPr/>
        </p:nvGraphicFramePr>
        <p:xfrm>
          <a:off x="4702210" y="1514027"/>
          <a:ext cx="2092396" cy="173433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86" name="Table 16">
            <a:extLst>
              <a:ext uri="{FF2B5EF4-FFF2-40B4-BE49-F238E27FC236}">
                <a16:creationId xmlns:a16="http://schemas.microsoft.com/office/drawing/2014/main" id="{04A6C8BA-12B8-4DA7-B91C-AEB29609BE2C}"/>
              </a:ext>
            </a:extLst>
          </p:cNvPr>
          <p:cNvGraphicFramePr>
            <a:graphicFrameLocks noGrp="1"/>
          </p:cNvGraphicFramePr>
          <p:nvPr/>
        </p:nvGraphicFramePr>
        <p:xfrm>
          <a:off x="4804403" y="3067540"/>
          <a:ext cx="1918392" cy="307776"/>
        </p:xfrm>
        <a:graphic>
          <a:graphicData uri="http://schemas.openxmlformats.org/drawingml/2006/table">
            <a:tbl>
              <a:tblPr>
                <a:tableStyleId>{5C22544A-7EE6-4342-B048-85BDC9FD1C3A}</a:tableStyleId>
              </a:tblPr>
              <a:tblGrid>
                <a:gridCol w="351489">
                  <a:extLst>
                    <a:ext uri="{9D8B030D-6E8A-4147-A177-3AD203B41FA5}">
                      <a16:colId xmlns:a16="http://schemas.microsoft.com/office/drawing/2014/main" val="3255835658"/>
                    </a:ext>
                  </a:extLst>
                </a:gridCol>
                <a:gridCol w="285890">
                  <a:extLst>
                    <a:ext uri="{9D8B030D-6E8A-4147-A177-3AD203B41FA5}">
                      <a16:colId xmlns:a16="http://schemas.microsoft.com/office/drawing/2014/main" val="3913787848"/>
                    </a:ext>
                  </a:extLst>
                </a:gridCol>
                <a:gridCol w="335372">
                  <a:extLst>
                    <a:ext uri="{9D8B030D-6E8A-4147-A177-3AD203B41FA5}">
                      <a16:colId xmlns:a16="http://schemas.microsoft.com/office/drawing/2014/main" val="936674779"/>
                    </a:ext>
                  </a:extLst>
                </a:gridCol>
                <a:gridCol w="318878">
                  <a:extLst>
                    <a:ext uri="{9D8B030D-6E8A-4147-A177-3AD203B41FA5}">
                      <a16:colId xmlns:a16="http://schemas.microsoft.com/office/drawing/2014/main" val="3234271042"/>
                    </a:ext>
                  </a:extLst>
                </a:gridCol>
                <a:gridCol w="386387">
                  <a:extLst>
                    <a:ext uri="{9D8B030D-6E8A-4147-A177-3AD203B41FA5}">
                      <a16:colId xmlns:a16="http://schemas.microsoft.com/office/drawing/2014/main" val="4269536348"/>
                    </a:ext>
                  </a:extLst>
                </a:gridCol>
                <a:gridCol w="240376">
                  <a:extLst>
                    <a:ext uri="{9D8B030D-6E8A-4147-A177-3AD203B41FA5}">
                      <a16:colId xmlns:a16="http://schemas.microsoft.com/office/drawing/2014/main" val="218050319"/>
                    </a:ext>
                  </a:extLst>
                </a:gridCol>
              </a:tblGrid>
              <a:tr h="102592">
                <a:tc gridSpan="6">
                  <a:txBody>
                    <a:bodyPr/>
                    <a:lstStyle/>
                    <a:p>
                      <a:r>
                        <a:rPr lang="en-US" sz="600" b="1" dirty="0">
                          <a:solidFill>
                            <a:schemeClr val="tx1">
                              <a:lumMod val="65000"/>
                              <a:lumOff val="35000"/>
                            </a:schemeClr>
                          </a:solidFill>
                        </a:rPr>
                        <a:t>Nb. </a:t>
                      </a:r>
                      <a:r>
                        <a:rPr lang="en-US" sz="600" b="1" dirty="0" err="1">
                          <a:solidFill>
                            <a:schemeClr val="tx1">
                              <a:lumMod val="65000"/>
                              <a:lumOff val="35000"/>
                            </a:schemeClr>
                          </a:solidFill>
                        </a:rPr>
                        <a:t>À</a:t>
                      </a:r>
                      <a:r>
                        <a:rPr lang="en-US" sz="600" b="1" dirty="0">
                          <a:solidFill>
                            <a:schemeClr val="tx1">
                              <a:lumMod val="65000"/>
                              <a:lumOff val="35000"/>
                            </a:schemeClr>
                          </a:solidFill>
                        </a:rPr>
                        <a:t>  </a:t>
                      </a:r>
                      <a:r>
                        <a:rPr lang="en-US" sz="600" b="1" dirty="0" err="1">
                          <a:solidFill>
                            <a:schemeClr val="tx1">
                              <a:lumMod val="65000"/>
                              <a:lumOff val="35000"/>
                            </a:schemeClr>
                          </a:solidFill>
                        </a:rPr>
                        <a:t>risque</a:t>
                      </a:r>
                      <a:endParaRPr lang="en-US" sz="600" b="1" dirty="0">
                        <a:solidFill>
                          <a:schemeClr val="tx1">
                            <a:lumMod val="65000"/>
                            <a:lumOff val="35000"/>
                          </a:schemeClr>
                        </a:solidFill>
                      </a:endParaRPr>
                    </a:p>
                  </a:txBody>
                  <a:tcPr marL="0" marR="0" marT="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endParaRPr lang="en-US" sz="600" b="1" dirty="0">
                        <a:solidFill>
                          <a:schemeClr val="accent3"/>
                        </a:solidFill>
                      </a:endParaRP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endParaRPr lang="en-US" sz="600" b="1" dirty="0">
                        <a:solidFill>
                          <a:schemeClr val="accent3"/>
                        </a:solidFill>
                      </a:endParaRP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endParaRPr lang="en-US" sz="600" b="1" dirty="0">
                        <a:solidFill>
                          <a:schemeClr val="accent3"/>
                        </a:solidFill>
                      </a:endParaRP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endParaRPr lang="en-US" sz="600" b="1" dirty="0">
                        <a:solidFill>
                          <a:schemeClr val="accent3"/>
                        </a:solidFill>
                      </a:endParaRP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endParaRPr lang="en-US" sz="600" b="1" dirty="0">
                        <a:solidFill>
                          <a:schemeClr val="accent3"/>
                        </a:solidFill>
                      </a:endParaRP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595450998"/>
                  </a:ext>
                </a:extLst>
              </a:tr>
              <a:tr h="102592">
                <a:tc>
                  <a:txBody>
                    <a:bodyPr/>
                    <a:lstStyle/>
                    <a:p>
                      <a:pPr algn="ctr"/>
                      <a:r>
                        <a:rPr lang="en-US" sz="600" b="1" dirty="0" err="1">
                          <a:solidFill>
                            <a:schemeClr val="accent1"/>
                          </a:solidFill>
                        </a:rPr>
                        <a:t>ctDNA</a:t>
                      </a:r>
                      <a:r>
                        <a:rPr lang="en-US" sz="600" b="1" dirty="0">
                          <a:solidFill>
                            <a:schemeClr val="accent1"/>
                          </a:solidFill>
                        </a:rPr>
                        <a:t>=0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dirty="0">
                          <a:solidFill>
                            <a:schemeClr val="accent1"/>
                          </a:solidFill>
                        </a:rPr>
                        <a:t>138</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dirty="0">
                          <a:solidFill>
                            <a:schemeClr val="accent1"/>
                          </a:solidFill>
                        </a:rPr>
                        <a:t>132</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dirty="0">
                          <a:solidFill>
                            <a:schemeClr val="accent1"/>
                          </a:solidFill>
                        </a:rPr>
                        <a:t>48</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dirty="0">
                          <a:solidFill>
                            <a:schemeClr val="accent1"/>
                          </a:solidFill>
                        </a:rPr>
                        <a:t>18</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dirty="0">
                          <a:solidFill>
                            <a:schemeClr val="accent1"/>
                          </a:solidFill>
                        </a:rPr>
                        <a:t>1</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645460970"/>
                  </a:ext>
                </a:extLst>
              </a:tr>
              <a:tr h="102592">
                <a:tc>
                  <a:txBody>
                    <a:bodyPr/>
                    <a:lstStyle/>
                    <a:p>
                      <a:pPr algn="ctr"/>
                      <a:r>
                        <a:rPr lang="en-US" sz="600" b="1" dirty="0" err="1">
                          <a:solidFill>
                            <a:srgbClr val="C00000"/>
                          </a:solidFill>
                        </a:rPr>
                        <a:t>ctDNA</a:t>
                      </a:r>
                      <a:r>
                        <a:rPr lang="en-US" sz="600" b="1" dirty="0">
                          <a:solidFill>
                            <a:srgbClr val="C00000"/>
                          </a:solidFill>
                        </a:rPr>
                        <a:t>=1</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dirty="0">
                          <a:solidFill>
                            <a:srgbClr val="C00000"/>
                          </a:solidFill>
                        </a:rPr>
                        <a:t>14</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dirty="0">
                          <a:solidFill>
                            <a:srgbClr val="C00000"/>
                          </a:solidFill>
                        </a:rPr>
                        <a:t>10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dirty="0">
                          <a:solidFill>
                            <a:srgbClr val="C00000"/>
                          </a:solidFill>
                        </a:rPr>
                        <a:t>1</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dirty="0">
                          <a:solidFill>
                            <a:srgbClr val="C00000"/>
                          </a:solidFill>
                        </a:rPr>
                        <a:t>1</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dirty="0">
                          <a:solidFill>
                            <a:srgbClr val="C00000"/>
                          </a:solidFill>
                        </a:rPr>
                        <a:t>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25875789"/>
                  </a:ext>
                </a:extLst>
              </a:tr>
            </a:tbl>
          </a:graphicData>
        </a:graphic>
      </p:graphicFrame>
      <p:sp>
        <p:nvSpPr>
          <p:cNvPr id="88" name="Rectangle à coins arrondis 4">
            <a:extLst>
              <a:ext uri="{FF2B5EF4-FFF2-40B4-BE49-F238E27FC236}">
                <a16:creationId xmlns:a16="http://schemas.microsoft.com/office/drawing/2014/main" id="{75C6A5D7-9FD9-4D85-A22C-6986322BC5F0}"/>
              </a:ext>
            </a:extLst>
          </p:cNvPr>
          <p:cNvSpPr/>
          <p:nvPr/>
        </p:nvSpPr>
        <p:spPr>
          <a:xfrm>
            <a:off x="6874478" y="1469971"/>
            <a:ext cx="2012524" cy="1949775"/>
          </a:xfrm>
          <a:prstGeom prst="roundRect">
            <a:avLst>
              <a:gd name="adj" fmla="val 3820"/>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7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89" name="CasellaDiTesto 2">
            <a:extLst>
              <a:ext uri="{FF2B5EF4-FFF2-40B4-BE49-F238E27FC236}">
                <a16:creationId xmlns:a16="http://schemas.microsoft.com/office/drawing/2014/main" id="{C424C14F-50B9-4862-B8C8-40AD0715BC83}"/>
              </a:ext>
            </a:extLst>
          </p:cNvPr>
          <p:cNvSpPr txBox="1"/>
          <p:nvPr/>
        </p:nvSpPr>
        <p:spPr>
          <a:xfrm>
            <a:off x="6973653" y="1343013"/>
            <a:ext cx="1014787" cy="215444"/>
          </a:xfrm>
          <a:prstGeom prst="rect">
            <a:avLst/>
          </a:prstGeom>
          <a:solidFill>
            <a:schemeClr val="bg1"/>
          </a:solid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Post-ACT setting</a:t>
            </a:r>
          </a:p>
        </p:txBody>
      </p:sp>
      <p:graphicFrame>
        <p:nvGraphicFramePr>
          <p:cNvPr id="90" name="Chart 7">
            <a:extLst>
              <a:ext uri="{FF2B5EF4-FFF2-40B4-BE49-F238E27FC236}">
                <a16:creationId xmlns:a16="http://schemas.microsoft.com/office/drawing/2014/main" id="{E1F555D0-335C-4838-B1DA-E7367907DC74}"/>
              </a:ext>
            </a:extLst>
          </p:cNvPr>
          <p:cNvGraphicFramePr/>
          <p:nvPr/>
        </p:nvGraphicFramePr>
        <p:xfrm>
          <a:off x="6794606" y="1514027"/>
          <a:ext cx="2092396" cy="1734331"/>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91" name="Table 16">
            <a:extLst>
              <a:ext uri="{FF2B5EF4-FFF2-40B4-BE49-F238E27FC236}">
                <a16:creationId xmlns:a16="http://schemas.microsoft.com/office/drawing/2014/main" id="{EDF6AADC-4E65-47B8-8A7A-1E36868ADA5D}"/>
              </a:ext>
            </a:extLst>
          </p:cNvPr>
          <p:cNvGraphicFramePr>
            <a:graphicFrameLocks noGrp="1"/>
          </p:cNvGraphicFramePr>
          <p:nvPr/>
        </p:nvGraphicFramePr>
        <p:xfrm>
          <a:off x="6896799" y="3067540"/>
          <a:ext cx="1918392" cy="307776"/>
        </p:xfrm>
        <a:graphic>
          <a:graphicData uri="http://schemas.openxmlformats.org/drawingml/2006/table">
            <a:tbl>
              <a:tblPr>
                <a:tableStyleId>{5C22544A-7EE6-4342-B048-85BDC9FD1C3A}</a:tableStyleId>
              </a:tblPr>
              <a:tblGrid>
                <a:gridCol w="351489">
                  <a:extLst>
                    <a:ext uri="{9D8B030D-6E8A-4147-A177-3AD203B41FA5}">
                      <a16:colId xmlns:a16="http://schemas.microsoft.com/office/drawing/2014/main" val="3255835658"/>
                    </a:ext>
                  </a:extLst>
                </a:gridCol>
                <a:gridCol w="285890">
                  <a:extLst>
                    <a:ext uri="{9D8B030D-6E8A-4147-A177-3AD203B41FA5}">
                      <a16:colId xmlns:a16="http://schemas.microsoft.com/office/drawing/2014/main" val="3913787848"/>
                    </a:ext>
                  </a:extLst>
                </a:gridCol>
                <a:gridCol w="335372">
                  <a:extLst>
                    <a:ext uri="{9D8B030D-6E8A-4147-A177-3AD203B41FA5}">
                      <a16:colId xmlns:a16="http://schemas.microsoft.com/office/drawing/2014/main" val="936674779"/>
                    </a:ext>
                  </a:extLst>
                </a:gridCol>
                <a:gridCol w="318878">
                  <a:extLst>
                    <a:ext uri="{9D8B030D-6E8A-4147-A177-3AD203B41FA5}">
                      <a16:colId xmlns:a16="http://schemas.microsoft.com/office/drawing/2014/main" val="3234271042"/>
                    </a:ext>
                  </a:extLst>
                </a:gridCol>
                <a:gridCol w="386387">
                  <a:extLst>
                    <a:ext uri="{9D8B030D-6E8A-4147-A177-3AD203B41FA5}">
                      <a16:colId xmlns:a16="http://schemas.microsoft.com/office/drawing/2014/main" val="4269536348"/>
                    </a:ext>
                  </a:extLst>
                </a:gridCol>
                <a:gridCol w="240376">
                  <a:extLst>
                    <a:ext uri="{9D8B030D-6E8A-4147-A177-3AD203B41FA5}">
                      <a16:colId xmlns:a16="http://schemas.microsoft.com/office/drawing/2014/main" val="218050319"/>
                    </a:ext>
                  </a:extLst>
                </a:gridCol>
              </a:tblGrid>
              <a:tr h="102592">
                <a:tc gridSpan="6">
                  <a:txBody>
                    <a:bodyPr/>
                    <a:lstStyle/>
                    <a:p>
                      <a:r>
                        <a:rPr lang="en-US" sz="600" b="1" dirty="0">
                          <a:solidFill>
                            <a:schemeClr val="tx1">
                              <a:lumMod val="65000"/>
                              <a:lumOff val="35000"/>
                            </a:schemeClr>
                          </a:solidFill>
                        </a:rPr>
                        <a:t>Nb. </a:t>
                      </a:r>
                      <a:r>
                        <a:rPr lang="en-US" sz="600" b="1" dirty="0" err="1">
                          <a:solidFill>
                            <a:schemeClr val="tx1">
                              <a:lumMod val="65000"/>
                              <a:lumOff val="35000"/>
                            </a:schemeClr>
                          </a:solidFill>
                        </a:rPr>
                        <a:t>À</a:t>
                      </a:r>
                      <a:r>
                        <a:rPr lang="en-US" sz="600" b="1" dirty="0">
                          <a:solidFill>
                            <a:schemeClr val="tx1">
                              <a:lumMod val="65000"/>
                              <a:lumOff val="35000"/>
                            </a:schemeClr>
                          </a:solidFill>
                        </a:rPr>
                        <a:t>  </a:t>
                      </a:r>
                      <a:r>
                        <a:rPr lang="en-US" sz="600" b="1" dirty="0" err="1">
                          <a:solidFill>
                            <a:schemeClr val="tx1">
                              <a:lumMod val="65000"/>
                              <a:lumOff val="35000"/>
                            </a:schemeClr>
                          </a:solidFill>
                        </a:rPr>
                        <a:t>risque</a:t>
                      </a:r>
                      <a:endParaRPr lang="en-US" sz="600" b="1" dirty="0">
                        <a:solidFill>
                          <a:schemeClr val="tx1">
                            <a:lumMod val="65000"/>
                            <a:lumOff val="35000"/>
                          </a:schemeClr>
                        </a:solidFill>
                      </a:endParaRPr>
                    </a:p>
                  </a:txBody>
                  <a:tcPr marL="0" marR="0" marT="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endParaRPr lang="en-US" sz="600" b="1" dirty="0">
                        <a:solidFill>
                          <a:schemeClr val="accent3"/>
                        </a:solidFill>
                      </a:endParaRP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endParaRPr lang="en-US" sz="600" b="1" dirty="0">
                        <a:solidFill>
                          <a:schemeClr val="accent3"/>
                        </a:solidFill>
                      </a:endParaRP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endParaRPr lang="en-US" sz="600" b="1" dirty="0">
                        <a:solidFill>
                          <a:schemeClr val="accent3"/>
                        </a:solidFill>
                      </a:endParaRP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endParaRPr lang="en-US" sz="600" b="1" dirty="0">
                        <a:solidFill>
                          <a:schemeClr val="accent3"/>
                        </a:solidFill>
                      </a:endParaRP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endParaRPr lang="en-US" sz="600" b="1" dirty="0">
                        <a:solidFill>
                          <a:schemeClr val="accent3"/>
                        </a:solidFill>
                      </a:endParaRP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595450998"/>
                  </a:ext>
                </a:extLst>
              </a:tr>
              <a:tr h="102592">
                <a:tc>
                  <a:txBody>
                    <a:bodyPr/>
                    <a:lstStyle/>
                    <a:p>
                      <a:pPr algn="ctr"/>
                      <a:r>
                        <a:rPr lang="en-US" sz="600" b="1" dirty="0" err="1">
                          <a:solidFill>
                            <a:schemeClr val="accent1"/>
                          </a:solidFill>
                        </a:rPr>
                        <a:t>ctDNA</a:t>
                      </a:r>
                      <a:r>
                        <a:rPr lang="en-US" sz="600" b="1" dirty="0">
                          <a:solidFill>
                            <a:schemeClr val="accent1"/>
                          </a:solidFill>
                        </a:rPr>
                        <a:t>=0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dirty="0">
                          <a:solidFill>
                            <a:schemeClr val="accent1"/>
                          </a:solidFill>
                        </a:rPr>
                        <a:t>68</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dirty="0">
                          <a:solidFill>
                            <a:schemeClr val="accent1"/>
                          </a:solidFill>
                        </a:rPr>
                        <a:t>66</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dirty="0">
                          <a:solidFill>
                            <a:schemeClr val="accent1"/>
                          </a:solidFill>
                        </a:rPr>
                        <a:t>26</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dirty="0">
                          <a:solidFill>
                            <a:schemeClr val="accent1"/>
                          </a:solidFill>
                        </a:rPr>
                        <a:t>12</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dirty="0">
                          <a:solidFill>
                            <a:schemeClr val="accent1"/>
                          </a:solidFill>
                        </a:rPr>
                        <a:t>1</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645460970"/>
                  </a:ext>
                </a:extLst>
              </a:tr>
              <a:tr h="102592">
                <a:tc>
                  <a:txBody>
                    <a:bodyPr/>
                    <a:lstStyle/>
                    <a:p>
                      <a:pPr algn="ctr"/>
                      <a:r>
                        <a:rPr lang="en-US" sz="600" b="1" dirty="0" err="1">
                          <a:solidFill>
                            <a:srgbClr val="C00000"/>
                          </a:solidFill>
                        </a:rPr>
                        <a:t>ctDNA</a:t>
                      </a:r>
                      <a:r>
                        <a:rPr lang="en-US" sz="600" b="1" dirty="0">
                          <a:solidFill>
                            <a:srgbClr val="C00000"/>
                          </a:solidFill>
                        </a:rPr>
                        <a:t>=1</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dirty="0">
                          <a:solidFill>
                            <a:srgbClr val="C00000"/>
                          </a:solidFill>
                        </a:rPr>
                        <a:t>16</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dirty="0">
                          <a:solidFill>
                            <a:srgbClr val="C00000"/>
                          </a:solidFill>
                        </a:rPr>
                        <a:t>13</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dirty="0">
                          <a:solidFill>
                            <a:srgbClr val="C00000"/>
                          </a:solidFill>
                        </a:rPr>
                        <a:t>2</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dirty="0">
                          <a:solidFill>
                            <a:srgbClr val="C00000"/>
                          </a:solidFill>
                        </a:rPr>
                        <a:t>2</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dirty="0">
                          <a:solidFill>
                            <a:srgbClr val="C00000"/>
                          </a:solidFill>
                        </a:rPr>
                        <a:t>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25875789"/>
                  </a:ext>
                </a:extLst>
              </a:tr>
            </a:tbl>
          </a:graphicData>
        </a:graphic>
      </p:graphicFrame>
      <p:sp>
        <p:nvSpPr>
          <p:cNvPr id="93" name="Espace réservé du contenu 1">
            <a:extLst>
              <a:ext uri="{FF2B5EF4-FFF2-40B4-BE49-F238E27FC236}">
                <a16:creationId xmlns:a16="http://schemas.microsoft.com/office/drawing/2014/main" id="{68287E48-3611-4B3D-AEF5-81DBCD313576}"/>
              </a:ext>
            </a:extLst>
          </p:cNvPr>
          <p:cNvSpPr txBox="1">
            <a:spLocks/>
          </p:cNvSpPr>
          <p:nvPr/>
        </p:nvSpPr>
        <p:spPr>
          <a:xfrm>
            <a:off x="4491467" y="3483913"/>
            <a:ext cx="4538980" cy="1129854"/>
          </a:xfrm>
          <a:prstGeom prst="rect">
            <a:avLst/>
          </a:prstGeom>
        </p:spPr>
        <p:txBody>
          <a:bodyPr vert="horz" lIns="91440" tIns="45720" rIns="91440" bIns="45720" rtlCol="0">
            <a:noAutofit/>
          </a:bodyPr>
          <a:lstStyle>
            <a:lvl1pPr marL="171450" indent="-171450" algn="l" defTabSz="685800" rtl="0" eaLnBrk="1" latinLnBrk="0" hangingPunct="1">
              <a:lnSpc>
                <a:spcPct val="90000"/>
              </a:lnSpc>
              <a:spcBef>
                <a:spcPts val="1200"/>
              </a:spcBef>
              <a:buFontTx/>
              <a:buBlip>
                <a:blip r:embed="rId5"/>
              </a:buBlip>
              <a:defRPr sz="2000" b="1" kern="1200">
                <a:solidFill>
                  <a:srgbClr val="EC8014"/>
                </a:solidFill>
                <a:latin typeface="Arial Narrow" panose="020B0606020202030204" pitchFamily="34" charset="0"/>
                <a:ea typeface="+mn-ea"/>
                <a:cs typeface="+mn-cs"/>
              </a:defRPr>
            </a:lvl1pPr>
            <a:lvl2pPr marL="432000" indent="-144000" algn="l" defTabSz="685800" rtl="0" eaLnBrk="1" latinLnBrk="0" hangingPunct="1">
              <a:lnSpc>
                <a:spcPct val="100000"/>
              </a:lnSpc>
              <a:spcBef>
                <a:spcPts val="0"/>
              </a:spcBef>
              <a:buFont typeface="Arial" panose="020B0604020202020204" pitchFamily="34" charset="0"/>
              <a:buChar char="•"/>
              <a:defRPr sz="1800" b="0" i="0" kern="1200">
                <a:solidFill>
                  <a:srgbClr val="002060"/>
                </a:solidFill>
                <a:latin typeface="Arial" panose="020B0604020202020204" pitchFamily="34" charset="0"/>
                <a:ea typeface="+mn-ea"/>
                <a:cs typeface="+mn-cs"/>
              </a:defRPr>
            </a:lvl2pPr>
            <a:lvl3pPr marL="648000" indent="-144000" algn="l" defTabSz="685800" rtl="0" eaLnBrk="1" latinLnBrk="0" hangingPunct="1">
              <a:lnSpc>
                <a:spcPct val="100000"/>
              </a:lnSpc>
              <a:spcBef>
                <a:spcPts val="375"/>
              </a:spcBef>
              <a:buFont typeface="Arial" panose="020B0604020202020204" pitchFamily="34" charset="0"/>
              <a:buChar char="•"/>
              <a:defRPr sz="1500" b="0" i="0" kern="1200">
                <a:solidFill>
                  <a:schemeClr val="bg1">
                    <a:lumMod val="50000"/>
                  </a:schemeClr>
                </a:solidFill>
                <a:latin typeface="Arial" panose="020B0604020202020204" pitchFamily="34" charset="0"/>
                <a:ea typeface="+mn-ea"/>
                <a:cs typeface="+mn-cs"/>
              </a:defRPr>
            </a:lvl3pPr>
            <a:lvl4pPr marL="936000" indent="-144000" algn="l" defTabSz="685800" rtl="0" eaLnBrk="1" latinLnBrk="0" hangingPunct="1">
              <a:lnSpc>
                <a:spcPct val="100000"/>
              </a:lnSpc>
              <a:spcBef>
                <a:spcPts val="375"/>
              </a:spcBef>
              <a:buFont typeface="Arial" panose="020B0604020202020204" pitchFamily="34" charset="0"/>
              <a:buChar char="•"/>
              <a:defRPr sz="1400" b="0" i="0" kern="1200">
                <a:solidFill>
                  <a:schemeClr val="bg1">
                    <a:lumMod val="50000"/>
                  </a:schemeClr>
                </a:solidFill>
                <a:latin typeface="Arial" panose="020B0604020202020204" pitchFamily="34" charset="0"/>
                <a:ea typeface="+mn-ea"/>
                <a:cs typeface="+mn-cs"/>
              </a:defRPr>
            </a:lvl4pPr>
            <a:lvl5pPr marL="1224000" indent="-144000" algn="l" defTabSz="685800" rtl="0" eaLnBrk="1" latinLnBrk="0" hangingPunct="1">
              <a:lnSpc>
                <a:spcPct val="100000"/>
              </a:lnSpc>
              <a:spcBef>
                <a:spcPts val="375"/>
              </a:spcBef>
              <a:buFont typeface="Arial" panose="020B0604020202020204" pitchFamily="34" charset="0"/>
              <a:buChar char="•"/>
              <a:defRPr sz="1350" b="0" i="0" kern="1200">
                <a:solidFill>
                  <a:schemeClr val="bg1">
                    <a:lumMod val="50000"/>
                  </a:schemeClr>
                </a:solidFill>
                <a:latin typeface="Arial" panose="020B0604020202020204" pitchFamily="34"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432000" marR="0" lvl="1" indent="-14400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400" b="0"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En post-opératoire 14 </a:t>
            </a:r>
            <a:r>
              <a:rPr kumimoji="0" lang="fr-FR" sz="1400" b="0" i="0" u="none" strike="noStrike" kern="1200" cap="none" spc="0" normalizeH="0" baseline="0" noProof="0" dirty="0" err="1">
                <a:ln>
                  <a:noFill/>
                </a:ln>
                <a:solidFill>
                  <a:srgbClr val="002060"/>
                </a:solidFill>
                <a:effectLst/>
                <a:uLnTx/>
                <a:uFillTx/>
                <a:latin typeface="Arial" panose="020B0604020202020204" pitchFamily="34" charset="0"/>
                <a:ea typeface="+mn-ea"/>
                <a:cs typeface="+mn-cs"/>
              </a:rPr>
              <a:t>ADNct</a:t>
            </a:r>
            <a:r>
              <a:rPr kumimoji="0" lang="fr-FR" sz="1400" b="0"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 positif avec 79% de récidive (les 3 sans récidive ont eu de la CT adj).</a:t>
            </a:r>
          </a:p>
          <a:p>
            <a:pPr marL="432000" marR="0" lvl="1" indent="-14400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400" b="0"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En cas d’</a:t>
            </a:r>
            <a:r>
              <a:rPr kumimoji="0" lang="fr-FR" sz="1400" b="0" i="0" u="none" strike="noStrike" kern="1200" cap="none" spc="0" normalizeH="0" baseline="0" noProof="0" dirty="0" err="1">
                <a:ln>
                  <a:noFill/>
                </a:ln>
                <a:solidFill>
                  <a:srgbClr val="002060"/>
                </a:solidFill>
                <a:effectLst/>
                <a:uLnTx/>
                <a:uFillTx/>
                <a:latin typeface="Arial" panose="020B0604020202020204" pitchFamily="34" charset="0"/>
                <a:ea typeface="+mn-ea"/>
                <a:cs typeface="+mn-cs"/>
              </a:rPr>
              <a:t>ADNct</a:t>
            </a:r>
            <a:r>
              <a:rPr kumimoji="0" lang="fr-FR" sz="1400" b="0"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 négatif le risque de récidive est de 10%. </a:t>
            </a:r>
          </a:p>
          <a:p>
            <a:pPr marL="432000" marR="0" lvl="1" indent="-14400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400" b="0"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En cas d’</a:t>
            </a:r>
            <a:r>
              <a:rPr kumimoji="0" lang="fr-FR" sz="1400" b="0" i="0" u="none" strike="noStrike" kern="1200" cap="none" spc="0" normalizeH="0" baseline="0" noProof="0" dirty="0" err="1">
                <a:ln>
                  <a:noFill/>
                </a:ln>
                <a:solidFill>
                  <a:srgbClr val="002060"/>
                </a:solidFill>
                <a:effectLst/>
                <a:uLnTx/>
                <a:uFillTx/>
                <a:latin typeface="Arial" panose="020B0604020202020204" pitchFamily="34" charset="0"/>
                <a:ea typeface="+mn-ea"/>
                <a:cs typeface="+mn-cs"/>
              </a:rPr>
              <a:t>ADNct</a:t>
            </a:r>
            <a:r>
              <a:rPr kumimoji="0" lang="fr-FR" sz="1400" b="0"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 positif lors du suivi le risque de récidive est de 93%.</a:t>
            </a:r>
          </a:p>
        </p:txBody>
      </p:sp>
      <p:grpSp>
        <p:nvGrpSpPr>
          <p:cNvPr id="99" name="Groupe 98">
            <a:extLst>
              <a:ext uri="{FF2B5EF4-FFF2-40B4-BE49-F238E27FC236}">
                <a16:creationId xmlns:a16="http://schemas.microsoft.com/office/drawing/2014/main" id="{572CC0DF-C341-4F51-AB34-4726D8BCB880}"/>
              </a:ext>
            </a:extLst>
          </p:cNvPr>
          <p:cNvGrpSpPr/>
          <p:nvPr/>
        </p:nvGrpSpPr>
        <p:grpSpPr>
          <a:xfrm>
            <a:off x="5226183" y="1645159"/>
            <a:ext cx="1451305" cy="1129854"/>
            <a:chOff x="847725" y="1295400"/>
            <a:chExt cx="1590675" cy="1040606"/>
          </a:xfrm>
        </p:grpSpPr>
        <p:sp>
          <p:nvSpPr>
            <p:cNvPr id="95" name="Forme libre : forme 94">
              <a:extLst>
                <a:ext uri="{FF2B5EF4-FFF2-40B4-BE49-F238E27FC236}">
                  <a16:creationId xmlns:a16="http://schemas.microsoft.com/office/drawing/2014/main" id="{BC2CB536-672B-4DEC-BF03-65020B408D51}"/>
                </a:ext>
              </a:extLst>
            </p:cNvPr>
            <p:cNvSpPr/>
            <p:nvPr/>
          </p:nvSpPr>
          <p:spPr>
            <a:xfrm>
              <a:off x="883444" y="1297781"/>
              <a:ext cx="1550194" cy="326232"/>
            </a:xfrm>
            <a:custGeom>
              <a:avLst/>
              <a:gdLst>
                <a:gd name="connsiteX0" fmla="*/ 0 w 1550194"/>
                <a:gd name="connsiteY0" fmla="*/ 0 h 326232"/>
                <a:gd name="connsiteX1" fmla="*/ 433387 w 1550194"/>
                <a:gd name="connsiteY1" fmla="*/ 0 h 326232"/>
                <a:gd name="connsiteX2" fmla="*/ 500062 w 1550194"/>
                <a:gd name="connsiteY2" fmla="*/ 57150 h 326232"/>
                <a:gd name="connsiteX3" fmla="*/ 531019 w 1550194"/>
                <a:gd name="connsiteY3" fmla="*/ 71438 h 326232"/>
                <a:gd name="connsiteX4" fmla="*/ 626269 w 1550194"/>
                <a:gd name="connsiteY4" fmla="*/ 71438 h 326232"/>
                <a:gd name="connsiteX5" fmla="*/ 626269 w 1550194"/>
                <a:gd name="connsiteY5" fmla="*/ 78582 h 326232"/>
                <a:gd name="connsiteX6" fmla="*/ 1550194 w 1550194"/>
                <a:gd name="connsiteY6" fmla="*/ 78582 h 326232"/>
                <a:gd name="connsiteX7" fmla="*/ 1550194 w 1550194"/>
                <a:gd name="connsiteY7" fmla="*/ 326232 h 326232"/>
                <a:gd name="connsiteX8" fmla="*/ 1109662 w 1550194"/>
                <a:gd name="connsiteY8" fmla="*/ 326232 h 326232"/>
                <a:gd name="connsiteX9" fmla="*/ 1109662 w 1550194"/>
                <a:gd name="connsiteY9" fmla="*/ 238125 h 326232"/>
                <a:gd name="connsiteX10" fmla="*/ 619125 w 1550194"/>
                <a:gd name="connsiteY10" fmla="*/ 238125 h 326232"/>
                <a:gd name="connsiteX11" fmla="*/ 619125 w 1550194"/>
                <a:gd name="connsiteY11" fmla="*/ 209550 h 326232"/>
                <a:gd name="connsiteX12" fmla="*/ 521494 w 1550194"/>
                <a:gd name="connsiteY12" fmla="*/ 209550 h 326232"/>
                <a:gd name="connsiteX13" fmla="*/ 521494 w 1550194"/>
                <a:gd name="connsiteY13" fmla="*/ 185738 h 326232"/>
                <a:gd name="connsiteX14" fmla="*/ 500062 w 1550194"/>
                <a:gd name="connsiteY14" fmla="*/ 185738 h 326232"/>
                <a:gd name="connsiteX15" fmla="*/ 366712 w 1550194"/>
                <a:gd name="connsiteY15" fmla="*/ 7144 h 326232"/>
                <a:gd name="connsiteX16" fmla="*/ 0 w 1550194"/>
                <a:gd name="connsiteY16" fmla="*/ 0 h 326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50194" h="326232">
                  <a:moveTo>
                    <a:pt x="0" y="0"/>
                  </a:moveTo>
                  <a:lnTo>
                    <a:pt x="433387" y="0"/>
                  </a:lnTo>
                  <a:lnTo>
                    <a:pt x="500062" y="57150"/>
                  </a:lnTo>
                  <a:lnTo>
                    <a:pt x="531019" y="71438"/>
                  </a:lnTo>
                  <a:lnTo>
                    <a:pt x="626269" y="71438"/>
                  </a:lnTo>
                  <a:lnTo>
                    <a:pt x="626269" y="78582"/>
                  </a:lnTo>
                  <a:lnTo>
                    <a:pt x="1550194" y="78582"/>
                  </a:lnTo>
                  <a:lnTo>
                    <a:pt x="1550194" y="326232"/>
                  </a:lnTo>
                  <a:lnTo>
                    <a:pt x="1109662" y="326232"/>
                  </a:lnTo>
                  <a:lnTo>
                    <a:pt x="1109662" y="238125"/>
                  </a:lnTo>
                  <a:lnTo>
                    <a:pt x="619125" y="238125"/>
                  </a:lnTo>
                  <a:lnTo>
                    <a:pt x="619125" y="209550"/>
                  </a:lnTo>
                  <a:lnTo>
                    <a:pt x="521494" y="209550"/>
                  </a:lnTo>
                  <a:lnTo>
                    <a:pt x="521494" y="185738"/>
                  </a:lnTo>
                  <a:lnTo>
                    <a:pt x="500062" y="185738"/>
                  </a:lnTo>
                  <a:lnTo>
                    <a:pt x="366712" y="7144"/>
                  </a:lnTo>
                  <a:lnTo>
                    <a:pt x="0" y="0"/>
                  </a:lnTo>
                  <a:close/>
                </a:path>
              </a:pathLst>
            </a:custGeom>
            <a:solidFill>
              <a:schemeClr val="accent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6" name="Forme libre : forme 95">
              <a:extLst>
                <a:ext uri="{FF2B5EF4-FFF2-40B4-BE49-F238E27FC236}">
                  <a16:creationId xmlns:a16="http://schemas.microsoft.com/office/drawing/2014/main" id="{6930DDD0-9690-4EF7-B53F-D6DB8DC30378}"/>
                </a:ext>
              </a:extLst>
            </p:cNvPr>
            <p:cNvSpPr/>
            <p:nvPr/>
          </p:nvSpPr>
          <p:spPr>
            <a:xfrm>
              <a:off x="885825" y="1302544"/>
              <a:ext cx="1552575" cy="211931"/>
            </a:xfrm>
            <a:custGeom>
              <a:avLst/>
              <a:gdLst>
                <a:gd name="connsiteX0" fmla="*/ 0 w 1552575"/>
                <a:gd name="connsiteY0" fmla="*/ 0 h 211931"/>
                <a:gd name="connsiteX1" fmla="*/ 371475 w 1552575"/>
                <a:gd name="connsiteY1" fmla="*/ 0 h 211931"/>
                <a:gd name="connsiteX2" fmla="*/ 454819 w 1552575"/>
                <a:gd name="connsiteY2" fmla="*/ 71437 h 211931"/>
                <a:gd name="connsiteX3" fmla="*/ 481013 w 1552575"/>
                <a:gd name="connsiteY3" fmla="*/ 121444 h 211931"/>
                <a:gd name="connsiteX4" fmla="*/ 516731 w 1552575"/>
                <a:gd name="connsiteY4" fmla="*/ 121444 h 211931"/>
                <a:gd name="connsiteX5" fmla="*/ 516731 w 1552575"/>
                <a:gd name="connsiteY5" fmla="*/ 145256 h 211931"/>
                <a:gd name="connsiteX6" fmla="*/ 616744 w 1552575"/>
                <a:gd name="connsiteY6" fmla="*/ 145256 h 211931"/>
                <a:gd name="connsiteX7" fmla="*/ 616744 w 1552575"/>
                <a:gd name="connsiteY7" fmla="*/ 161925 h 211931"/>
                <a:gd name="connsiteX8" fmla="*/ 1107281 w 1552575"/>
                <a:gd name="connsiteY8" fmla="*/ 161925 h 211931"/>
                <a:gd name="connsiteX9" fmla="*/ 1107281 w 1552575"/>
                <a:gd name="connsiteY9" fmla="*/ 211931 h 211931"/>
                <a:gd name="connsiteX10" fmla="*/ 1552575 w 1552575"/>
                <a:gd name="connsiteY10" fmla="*/ 211931 h 21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2575" h="211931">
                  <a:moveTo>
                    <a:pt x="0" y="0"/>
                  </a:moveTo>
                  <a:lnTo>
                    <a:pt x="371475" y="0"/>
                  </a:lnTo>
                  <a:lnTo>
                    <a:pt x="454819" y="71437"/>
                  </a:lnTo>
                  <a:lnTo>
                    <a:pt x="481013" y="121444"/>
                  </a:lnTo>
                  <a:lnTo>
                    <a:pt x="516731" y="121444"/>
                  </a:lnTo>
                  <a:lnTo>
                    <a:pt x="516731" y="145256"/>
                  </a:lnTo>
                  <a:lnTo>
                    <a:pt x="616744" y="145256"/>
                  </a:lnTo>
                  <a:lnTo>
                    <a:pt x="616744" y="161925"/>
                  </a:lnTo>
                  <a:lnTo>
                    <a:pt x="1107281" y="161925"/>
                  </a:lnTo>
                  <a:lnTo>
                    <a:pt x="1107281" y="211931"/>
                  </a:lnTo>
                  <a:lnTo>
                    <a:pt x="1552575" y="211931"/>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7" name="Forme libre : forme 96">
              <a:extLst>
                <a:ext uri="{FF2B5EF4-FFF2-40B4-BE49-F238E27FC236}">
                  <a16:creationId xmlns:a16="http://schemas.microsoft.com/office/drawing/2014/main" id="{076E39EA-13A7-4576-BAF2-292B35C147BB}"/>
                </a:ext>
              </a:extLst>
            </p:cNvPr>
            <p:cNvSpPr/>
            <p:nvPr/>
          </p:nvSpPr>
          <p:spPr>
            <a:xfrm>
              <a:off x="885825" y="1295400"/>
              <a:ext cx="1371600" cy="1040606"/>
            </a:xfrm>
            <a:custGeom>
              <a:avLst/>
              <a:gdLst>
                <a:gd name="connsiteX0" fmla="*/ 2381 w 1371600"/>
                <a:gd name="connsiteY0" fmla="*/ 0 h 1040606"/>
                <a:gd name="connsiteX1" fmla="*/ 366713 w 1371600"/>
                <a:gd name="connsiteY1" fmla="*/ 0 h 1040606"/>
                <a:gd name="connsiteX2" fmla="*/ 366713 w 1371600"/>
                <a:gd name="connsiteY2" fmla="*/ 61913 h 1040606"/>
                <a:gd name="connsiteX3" fmla="*/ 390525 w 1371600"/>
                <a:gd name="connsiteY3" fmla="*/ 61913 h 1040606"/>
                <a:gd name="connsiteX4" fmla="*/ 390525 w 1371600"/>
                <a:gd name="connsiteY4" fmla="*/ 116681 h 1040606"/>
                <a:gd name="connsiteX5" fmla="*/ 411956 w 1371600"/>
                <a:gd name="connsiteY5" fmla="*/ 116681 h 1040606"/>
                <a:gd name="connsiteX6" fmla="*/ 411956 w 1371600"/>
                <a:gd name="connsiteY6" fmla="*/ 173831 h 1040606"/>
                <a:gd name="connsiteX7" fmla="*/ 426244 w 1371600"/>
                <a:gd name="connsiteY7" fmla="*/ 173831 h 1040606"/>
                <a:gd name="connsiteX8" fmla="*/ 426244 w 1371600"/>
                <a:gd name="connsiteY8" fmla="*/ 302419 h 1040606"/>
                <a:gd name="connsiteX9" fmla="*/ 547688 w 1371600"/>
                <a:gd name="connsiteY9" fmla="*/ 302419 h 1040606"/>
                <a:gd name="connsiteX10" fmla="*/ 547688 w 1371600"/>
                <a:gd name="connsiteY10" fmla="*/ 359569 h 1040606"/>
                <a:gd name="connsiteX11" fmla="*/ 621506 w 1371600"/>
                <a:gd name="connsiteY11" fmla="*/ 359569 h 1040606"/>
                <a:gd name="connsiteX12" fmla="*/ 621506 w 1371600"/>
                <a:gd name="connsiteY12" fmla="*/ 383381 h 1040606"/>
                <a:gd name="connsiteX13" fmla="*/ 1371600 w 1371600"/>
                <a:gd name="connsiteY13" fmla="*/ 383381 h 1040606"/>
                <a:gd name="connsiteX14" fmla="*/ 1371600 w 1371600"/>
                <a:gd name="connsiteY14" fmla="*/ 1040606 h 1040606"/>
                <a:gd name="connsiteX15" fmla="*/ 609600 w 1371600"/>
                <a:gd name="connsiteY15" fmla="*/ 1040606 h 1040606"/>
                <a:gd name="connsiteX16" fmla="*/ 609600 w 1371600"/>
                <a:gd name="connsiteY16" fmla="*/ 995363 h 1040606"/>
                <a:gd name="connsiteX17" fmla="*/ 547688 w 1371600"/>
                <a:gd name="connsiteY17" fmla="*/ 995363 h 1040606"/>
                <a:gd name="connsiteX18" fmla="*/ 547688 w 1371600"/>
                <a:gd name="connsiteY18" fmla="*/ 897731 h 1040606"/>
                <a:gd name="connsiteX19" fmla="*/ 438150 w 1371600"/>
                <a:gd name="connsiteY19" fmla="*/ 897731 h 1040606"/>
                <a:gd name="connsiteX20" fmla="*/ 438150 w 1371600"/>
                <a:gd name="connsiteY20" fmla="*/ 764381 h 1040606"/>
                <a:gd name="connsiteX21" fmla="*/ 404813 w 1371600"/>
                <a:gd name="connsiteY21" fmla="*/ 764381 h 1040606"/>
                <a:gd name="connsiteX22" fmla="*/ 404813 w 1371600"/>
                <a:gd name="connsiteY22" fmla="*/ 678656 h 1040606"/>
                <a:gd name="connsiteX23" fmla="*/ 385763 w 1371600"/>
                <a:gd name="connsiteY23" fmla="*/ 678656 h 1040606"/>
                <a:gd name="connsiteX24" fmla="*/ 385763 w 1371600"/>
                <a:gd name="connsiteY24" fmla="*/ 600075 h 1040606"/>
                <a:gd name="connsiteX25" fmla="*/ 369094 w 1371600"/>
                <a:gd name="connsiteY25" fmla="*/ 600075 h 1040606"/>
                <a:gd name="connsiteX26" fmla="*/ 369094 w 1371600"/>
                <a:gd name="connsiteY26" fmla="*/ 528638 h 1040606"/>
                <a:gd name="connsiteX27" fmla="*/ 323850 w 1371600"/>
                <a:gd name="connsiteY27" fmla="*/ 528638 h 1040606"/>
                <a:gd name="connsiteX28" fmla="*/ 323850 w 1371600"/>
                <a:gd name="connsiteY28" fmla="*/ 426244 h 1040606"/>
                <a:gd name="connsiteX29" fmla="*/ 102394 w 1371600"/>
                <a:gd name="connsiteY29" fmla="*/ 426244 h 1040606"/>
                <a:gd name="connsiteX30" fmla="*/ 102394 w 1371600"/>
                <a:gd name="connsiteY30" fmla="*/ 335756 h 1040606"/>
                <a:gd name="connsiteX31" fmla="*/ 42863 w 1371600"/>
                <a:gd name="connsiteY31" fmla="*/ 335756 h 1040606"/>
                <a:gd name="connsiteX32" fmla="*/ 42863 w 1371600"/>
                <a:gd name="connsiteY32" fmla="*/ 214313 h 1040606"/>
                <a:gd name="connsiteX33" fmla="*/ 0 w 1371600"/>
                <a:gd name="connsiteY33" fmla="*/ 214313 h 1040606"/>
                <a:gd name="connsiteX34" fmla="*/ 2381 w 1371600"/>
                <a:gd name="connsiteY34" fmla="*/ 0 h 104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371600" h="1040606">
                  <a:moveTo>
                    <a:pt x="2381" y="0"/>
                  </a:moveTo>
                  <a:lnTo>
                    <a:pt x="366713" y="0"/>
                  </a:lnTo>
                  <a:lnTo>
                    <a:pt x="366713" y="61913"/>
                  </a:lnTo>
                  <a:lnTo>
                    <a:pt x="390525" y="61913"/>
                  </a:lnTo>
                  <a:lnTo>
                    <a:pt x="390525" y="116681"/>
                  </a:lnTo>
                  <a:lnTo>
                    <a:pt x="411956" y="116681"/>
                  </a:lnTo>
                  <a:lnTo>
                    <a:pt x="411956" y="173831"/>
                  </a:lnTo>
                  <a:lnTo>
                    <a:pt x="426244" y="173831"/>
                  </a:lnTo>
                  <a:lnTo>
                    <a:pt x="426244" y="302419"/>
                  </a:lnTo>
                  <a:lnTo>
                    <a:pt x="547688" y="302419"/>
                  </a:lnTo>
                  <a:lnTo>
                    <a:pt x="547688" y="359569"/>
                  </a:lnTo>
                  <a:lnTo>
                    <a:pt x="621506" y="359569"/>
                  </a:lnTo>
                  <a:lnTo>
                    <a:pt x="621506" y="383381"/>
                  </a:lnTo>
                  <a:lnTo>
                    <a:pt x="1371600" y="383381"/>
                  </a:lnTo>
                  <a:lnTo>
                    <a:pt x="1371600" y="1040606"/>
                  </a:lnTo>
                  <a:lnTo>
                    <a:pt x="609600" y="1040606"/>
                  </a:lnTo>
                  <a:lnTo>
                    <a:pt x="609600" y="995363"/>
                  </a:lnTo>
                  <a:lnTo>
                    <a:pt x="547688" y="995363"/>
                  </a:lnTo>
                  <a:lnTo>
                    <a:pt x="547688" y="897731"/>
                  </a:lnTo>
                  <a:lnTo>
                    <a:pt x="438150" y="897731"/>
                  </a:lnTo>
                  <a:lnTo>
                    <a:pt x="438150" y="764381"/>
                  </a:lnTo>
                  <a:lnTo>
                    <a:pt x="404813" y="764381"/>
                  </a:lnTo>
                  <a:lnTo>
                    <a:pt x="404813" y="678656"/>
                  </a:lnTo>
                  <a:lnTo>
                    <a:pt x="385763" y="678656"/>
                  </a:lnTo>
                  <a:lnTo>
                    <a:pt x="385763" y="600075"/>
                  </a:lnTo>
                  <a:lnTo>
                    <a:pt x="369094" y="600075"/>
                  </a:lnTo>
                  <a:lnTo>
                    <a:pt x="369094" y="528638"/>
                  </a:lnTo>
                  <a:lnTo>
                    <a:pt x="323850" y="528638"/>
                  </a:lnTo>
                  <a:lnTo>
                    <a:pt x="323850" y="426244"/>
                  </a:lnTo>
                  <a:lnTo>
                    <a:pt x="102394" y="426244"/>
                  </a:lnTo>
                  <a:lnTo>
                    <a:pt x="102394" y="335756"/>
                  </a:lnTo>
                  <a:lnTo>
                    <a:pt x="42863" y="335756"/>
                  </a:lnTo>
                  <a:lnTo>
                    <a:pt x="42863" y="214313"/>
                  </a:lnTo>
                  <a:lnTo>
                    <a:pt x="0" y="214313"/>
                  </a:lnTo>
                  <a:cubicBezTo>
                    <a:pt x="794" y="142875"/>
                    <a:pt x="1587" y="71438"/>
                    <a:pt x="2381" y="0"/>
                  </a:cubicBezTo>
                  <a:close/>
                </a:path>
              </a:pathLst>
            </a:custGeom>
            <a:solidFill>
              <a:srgbClr val="C00000">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8" name="Forme libre : forme 97">
              <a:extLst>
                <a:ext uri="{FF2B5EF4-FFF2-40B4-BE49-F238E27FC236}">
                  <a16:creationId xmlns:a16="http://schemas.microsoft.com/office/drawing/2014/main" id="{708A4F0C-D883-4E37-8DBC-FBE100CA07B6}"/>
                </a:ext>
              </a:extLst>
            </p:cNvPr>
            <p:cNvSpPr/>
            <p:nvPr/>
          </p:nvSpPr>
          <p:spPr>
            <a:xfrm>
              <a:off x="847725" y="1300163"/>
              <a:ext cx="1409700" cy="945356"/>
            </a:xfrm>
            <a:custGeom>
              <a:avLst/>
              <a:gdLst>
                <a:gd name="connsiteX0" fmla="*/ 0 w 1409700"/>
                <a:gd name="connsiteY0" fmla="*/ 0 h 945356"/>
                <a:gd name="connsiteX1" fmla="*/ 40481 w 1409700"/>
                <a:gd name="connsiteY1" fmla="*/ 40481 h 945356"/>
                <a:gd name="connsiteX2" fmla="*/ 45244 w 1409700"/>
                <a:gd name="connsiteY2" fmla="*/ 78581 h 945356"/>
                <a:gd name="connsiteX3" fmla="*/ 76200 w 1409700"/>
                <a:gd name="connsiteY3" fmla="*/ 78581 h 945356"/>
                <a:gd name="connsiteX4" fmla="*/ 76200 w 1409700"/>
                <a:gd name="connsiteY4" fmla="*/ 152400 h 945356"/>
                <a:gd name="connsiteX5" fmla="*/ 138113 w 1409700"/>
                <a:gd name="connsiteY5" fmla="*/ 152400 h 945356"/>
                <a:gd name="connsiteX6" fmla="*/ 138113 w 1409700"/>
                <a:gd name="connsiteY6" fmla="*/ 230981 h 945356"/>
                <a:gd name="connsiteX7" fmla="*/ 352425 w 1409700"/>
                <a:gd name="connsiteY7" fmla="*/ 230981 h 945356"/>
                <a:gd name="connsiteX8" fmla="*/ 352425 w 1409700"/>
                <a:gd name="connsiteY8" fmla="*/ 302418 h 945356"/>
                <a:gd name="connsiteX9" fmla="*/ 407194 w 1409700"/>
                <a:gd name="connsiteY9" fmla="*/ 302418 h 945356"/>
                <a:gd name="connsiteX10" fmla="*/ 407194 w 1409700"/>
                <a:gd name="connsiteY10" fmla="*/ 383381 h 945356"/>
                <a:gd name="connsiteX11" fmla="*/ 433388 w 1409700"/>
                <a:gd name="connsiteY11" fmla="*/ 383381 h 945356"/>
                <a:gd name="connsiteX12" fmla="*/ 433388 w 1409700"/>
                <a:gd name="connsiteY12" fmla="*/ 450056 h 945356"/>
                <a:gd name="connsiteX13" fmla="*/ 457200 w 1409700"/>
                <a:gd name="connsiteY13" fmla="*/ 450056 h 945356"/>
                <a:gd name="connsiteX14" fmla="*/ 457200 w 1409700"/>
                <a:gd name="connsiteY14" fmla="*/ 538162 h 945356"/>
                <a:gd name="connsiteX15" fmla="*/ 471488 w 1409700"/>
                <a:gd name="connsiteY15" fmla="*/ 538162 h 945356"/>
                <a:gd name="connsiteX16" fmla="*/ 471488 w 1409700"/>
                <a:gd name="connsiteY16" fmla="*/ 716756 h 945356"/>
                <a:gd name="connsiteX17" fmla="*/ 583406 w 1409700"/>
                <a:gd name="connsiteY17" fmla="*/ 716756 h 945356"/>
                <a:gd name="connsiteX18" fmla="*/ 583406 w 1409700"/>
                <a:gd name="connsiteY18" fmla="*/ 828675 h 945356"/>
                <a:gd name="connsiteX19" fmla="*/ 642938 w 1409700"/>
                <a:gd name="connsiteY19" fmla="*/ 828675 h 945356"/>
                <a:gd name="connsiteX20" fmla="*/ 642938 w 1409700"/>
                <a:gd name="connsiteY20" fmla="*/ 945356 h 945356"/>
                <a:gd name="connsiteX21" fmla="*/ 1409700 w 1409700"/>
                <a:gd name="connsiteY21" fmla="*/ 945356 h 945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09700" h="945356">
                  <a:moveTo>
                    <a:pt x="0" y="0"/>
                  </a:moveTo>
                  <a:lnTo>
                    <a:pt x="40481" y="40481"/>
                  </a:lnTo>
                  <a:cubicBezTo>
                    <a:pt x="42913" y="79373"/>
                    <a:pt x="30138" y="78581"/>
                    <a:pt x="45244" y="78581"/>
                  </a:cubicBezTo>
                  <a:lnTo>
                    <a:pt x="76200" y="78581"/>
                  </a:lnTo>
                  <a:lnTo>
                    <a:pt x="76200" y="152400"/>
                  </a:lnTo>
                  <a:lnTo>
                    <a:pt x="138113" y="152400"/>
                  </a:lnTo>
                  <a:lnTo>
                    <a:pt x="138113" y="230981"/>
                  </a:lnTo>
                  <a:lnTo>
                    <a:pt x="352425" y="230981"/>
                  </a:lnTo>
                  <a:lnTo>
                    <a:pt x="352425" y="302418"/>
                  </a:lnTo>
                  <a:lnTo>
                    <a:pt x="407194" y="302418"/>
                  </a:lnTo>
                  <a:lnTo>
                    <a:pt x="407194" y="383381"/>
                  </a:lnTo>
                  <a:lnTo>
                    <a:pt x="433388" y="383381"/>
                  </a:lnTo>
                  <a:lnTo>
                    <a:pt x="433388" y="450056"/>
                  </a:lnTo>
                  <a:lnTo>
                    <a:pt x="457200" y="450056"/>
                  </a:lnTo>
                  <a:lnTo>
                    <a:pt x="457200" y="538162"/>
                  </a:lnTo>
                  <a:lnTo>
                    <a:pt x="471488" y="538162"/>
                  </a:lnTo>
                  <a:lnTo>
                    <a:pt x="471488" y="716756"/>
                  </a:lnTo>
                  <a:lnTo>
                    <a:pt x="583406" y="716756"/>
                  </a:lnTo>
                  <a:lnTo>
                    <a:pt x="583406" y="828675"/>
                  </a:lnTo>
                  <a:lnTo>
                    <a:pt x="642938" y="828675"/>
                  </a:lnTo>
                  <a:lnTo>
                    <a:pt x="642938" y="945356"/>
                  </a:lnTo>
                  <a:lnTo>
                    <a:pt x="1409700" y="945356"/>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04" name="Groupe 103">
            <a:extLst>
              <a:ext uri="{FF2B5EF4-FFF2-40B4-BE49-F238E27FC236}">
                <a16:creationId xmlns:a16="http://schemas.microsoft.com/office/drawing/2014/main" id="{B25D5499-1645-4EE9-9B92-34C7A4233339}"/>
              </a:ext>
            </a:extLst>
          </p:cNvPr>
          <p:cNvGrpSpPr/>
          <p:nvPr/>
        </p:nvGrpSpPr>
        <p:grpSpPr>
          <a:xfrm>
            <a:off x="7315200" y="1669891"/>
            <a:ext cx="1454684" cy="1122743"/>
            <a:chOff x="2986088" y="1293019"/>
            <a:chExt cx="1624012" cy="1083469"/>
          </a:xfrm>
        </p:grpSpPr>
        <p:sp>
          <p:nvSpPr>
            <p:cNvPr id="100" name="Forme libre : forme 99">
              <a:extLst>
                <a:ext uri="{FF2B5EF4-FFF2-40B4-BE49-F238E27FC236}">
                  <a16:creationId xmlns:a16="http://schemas.microsoft.com/office/drawing/2014/main" id="{E1ED3BEB-71DF-449E-8295-F3396B3F721F}"/>
                </a:ext>
              </a:extLst>
            </p:cNvPr>
            <p:cNvSpPr/>
            <p:nvPr/>
          </p:nvSpPr>
          <p:spPr>
            <a:xfrm>
              <a:off x="3440906" y="1297781"/>
              <a:ext cx="1169194" cy="314325"/>
            </a:xfrm>
            <a:custGeom>
              <a:avLst/>
              <a:gdLst>
                <a:gd name="connsiteX0" fmla="*/ 2382 w 1169194"/>
                <a:gd name="connsiteY0" fmla="*/ 0 h 314325"/>
                <a:gd name="connsiteX1" fmla="*/ 1169194 w 1169194"/>
                <a:gd name="connsiteY1" fmla="*/ 0 h 314325"/>
                <a:gd name="connsiteX2" fmla="*/ 1169194 w 1169194"/>
                <a:gd name="connsiteY2" fmla="*/ 314325 h 314325"/>
                <a:gd name="connsiteX3" fmla="*/ 711994 w 1169194"/>
                <a:gd name="connsiteY3" fmla="*/ 314325 h 314325"/>
                <a:gd name="connsiteX4" fmla="*/ 711994 w 1169194"/>
                <a:gd name="connsiteY4" fmla="*/ 152400 h 314325"/>
                <a:gd name="connsiteX5" fmla="*/ 66675 w 1169194"/>
                <a:gd name="connsiteY5" fmla="*/ 152400 h 314325"/>
                <a:gd name="connsiteX6" fmla="*/ 66675 w 1169194"/>
                <a:gd name="connsiteY6" fmla="*/ 95250 h 314325"/>
                <a:gd name="connsiteX7" fmla="*/ 35719 w 1169194"/>
                <a:gd name="connsiteY7" fmla="*/ 95250 h 314325"/>
                <a:gd name="connsiteX8" fmla="*/ 35719 w 1169194"/>
                <a:gd name="connsiteY8" fmla="*/ 54769 h 314325"/>
                <a:gd name="connsiteX9" fmla="*/ 0 w 1169194"/>
                <a:gd name="connsiteY9" fmla="*/ 54769 h 314325"/>
                <a:gd name="connsiteX10" fmla="*/ 2382 w 1169194"/>
                <a:gd name="connsiteY10" fmla="*/ 0 h 3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9194" h="314325">
                  <a:moveTo>
                    <a:pt x="2382" y="0"/>
                  </a:moveTo>
                  <a:lnTo>
                    <a:pt x="1169194" y="0"/>
                  </a:lnTo>
                  <a:lnTo>
                    <a:pt x="1169194" y="314325"/>
                  </a:lnTo>
                  <a:lnTo>
                    <a:pt x="711994" y="314325"/>
                  </a:lnTo>
                  <a:lnTo>
                    <a:pt x="711994" y="152400"/>
                  </a:lnTo>
                  <a:lnTo>
                    <a:pt x="66675" y="152400"/>
                  </a:lnTo>
                  <a:lnTo>
                    <a:pt x="66675" y="95250"/>
                  </a:lnTo>
                  <a:lnTo>
                    <a:pt x="35719" y="95250"/>
                  </a:lnTo>
                  <a:lnTo>
                    <a:pt x="35719" y="54769"/>
                  </a:lnTo>
                  <a:lnTo>
                    <a:pt x="0" y="54769"/>
                  </a:lnTo>
                  <a:lnTo>
                    <a:pt x="2382" y="0"/>
                  </a:lnTo>
                  <a:close/>
                </a:path>
              </a:pathLst>
            </a:custGeom>
            <a:solidFill>
              <a:schemeClr val="accent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1" name="Forme libre : forme 100">
              <a:extLst>
                <a:ext uri="{FF2B5EF4-FFF2-40B4-BE49-F238E27FC236}">
                  <a16:creationId xmlns:a16="http://schemas.microsoft.com/office/drawing/2014/main" id="{3BD6EDA2-64AE-49A3-846F-07538FD3FC95}"/>
                </a:ext>
              </a:extLst>
            </p:cNvPr>
            <p:cNvSpPr/>
            <p:nvPr/>
          </p:nvSpPr>
          <p:spPr>
            <a:xfrm>
              <a:off x="3050381" y="1295400"/>
              <a:ext cx="1138238" cy="1078706"/>
            </a:xfrm>
            <a:custGeom>
              <a:avLst/>
              <a:gdLst>
                <a:gd name="connsiteX0" fmla="*/ 0 w 1138238"/>
                <a:gd name="connsiteY0" fmla="*/ 0 h 1078706"/>
                <a:gd name="connsiteX1" fmla="*/ 357188 w 1138238"/>
                <a:gd name="connsiteY1" fmla="*/ 0 h 1078706"/>
                <a:gd name="connsiteX2" fmla="*/ 357188 w 1138238"/>
                <a:gd name="connsiteY2" fmla="*/ 54769 h 1078706"/>
                <a:gd name="connsiteX3" fmla="*/ 376238 w 1138238"/>
                <a:gd name="connsiteY3" fmla="*/ 54769 h 1078706"/>
                <a:gd name="connsiteX4" fmla="*/ 376238 w 1138238"/>
                <a:gd name="connsiteY4" fmla="*/ 152400 h 1078706"/>
                <a:gd name="connsiteX5" fmla="*/ 383382 w 1138238"/>
                <a:gd name="connsiteY5" fmla="*/ 159544 h 1078706"/>
                <a:gd name="connsiteX6" fmla="*/ 383382 w 1138238"/>
                <a:gd name="connsiteY6" fmla="*/ 323850 h 1078706"/>
                <a:gd name="connsiteX7" fmla="*/ 411957 w 1138238"/>
                <a:gd name="connsiteY7" fmla="*/ 323850 h 1078706"/>
                <a:gd name="connsiteX8" fmla="*/ 411957 w 1138238"/>
                <a:gd name="connsiteY8" fmla="*/ 445294 h 1078706"/>
                <a:gd name="connsiteX9" fmla="*/ 535782 w 1138238"/>
                <a:gd name="connsiteY9" fmla="*/ 445294 h 1078706"/>
                <a:gd name="connsiteX10" fmla="*/ 535782 w 1138238"/>
                <a:gd name="connsiteY10" fmla="*/ 516731 h 1078706"/>
                <a:gd name="connsiteX11" fmla="*/ 1116807 w 1138238"/>
                <a:gd name="connsiteY11" fmla="*/ 516731 h 1078706"/>
                <a:gd name="connsiteX12" fmla="*/ 1116807 w 1138238"/>
                <a:gd name="connsiteY12" fmla="*/ 557213 h 1078706"/>
                <a:gd name="connsiteX13" fmla="*/ 1138238 w 1138238"/>
                <a:gd name="connsiteY13" fmla="*/ 557213 h 1078706"/>
                <a:gd name="connsiteX14" fmla="*/ 1138238 w 1138238"/>
                <a:gd name="connsiteY14" fmla="*/ 1078706 h 1078706"/>
                <a:gd name="connsiteX15" fmla="*/ 1121569 w 1138238"/>
                <a:gd name="connsiteY15" fmla="*/ 1078706 h 1078706"/>
                <a:gd name="connsiteX16" fmla="*/ 1121569 w 1138238"/>
                <a:gd name="connsiteY16" fmla="*/ 1031081 h 1078706"/>
                <a:gd name="connsiteX17" fmla="*/ 542925 w 1138238"/>
                <a:gd name="connsiteY17" fmla="*/ 1031081 h 1078706"/>
                <a:gd name="connsiteX18" fmla="*/ 542925 w 1138238"/>
                <a:gd name="connsiteY18" fmla="*/ 988219 h 1078706"/>
                <a:gd name="connsiteX19" fmla="*/ 423863 w 1138238"/>
                <a:gd name="connsiteY19" fmla="*/ 988219 h 1078706"/>
                <a:gd name="connsiteX20" fmla="*/ 411957 w 1138238"/>
                <a:gd name="connsiteY20" fmla="*/ 862013 h 1078706"/>
                <a:gd name="connsiteX21" fmla="*/ 388144 w 1138238"/>
                <a:gd name="connsiteY21" fmla="*/ 862013 h 1078706"/>
                <a:gd name="connsiteX22" fmla="*/ 388144 w 1138238"/>
                <a:gd name="connsiteY22" fmla="*/ 688181 h 1078706"/>
                <a:gd name="connsiteX23" fmla="*/ 369094 w 1138238"/>
                <a:gd name="connsiteY23" fmla="*/ 688181 h 1078706"/>
                <a:gd name="connsiteX24" fmla="*/ 369094 w 1138238"/>
                <a:gd name="connsiteY24" fmla="*/ 545306 h 1078706"/>
                <a:gd name="connsiteX25" fmla="*/ 352425 w 1138238"/>
                <a:gd name="connsiteY25" fmla="*/ 545306 h 1078706"/>
                <a:gd name="connsiteX26" fmla="*/ 352425 w 1138238"/>
                <a:gd name="connsiteY26" fmla="*/ 392906 h 1078706"/>
                <a:gd name="connsiteX27" fmla="*/ 297657 w 1138238"/>
                <a:gd name="connsiteY27" fmla="*/ 392906 h 1078706"/>
                <a:gd name="connsiteX28" fmla="*/ 297657 w 1138238"/>
                <a:gd name="connsiteY28" fmla="*/ 300038 h 1078706"/>
                <a:gd name="connsiteX29" fmla="*/ 78582 w 1138238"/>
                <a:gd name="connsiteY29" fmla="*/ 300038 h 1078706"/>
                <a:gd name="connsiteX30" fmla="*/ 78582 w 1138238"/>
                <a:gd name="connsiteY30" fmla="*/ 192881 h 1078706"/>
                <a:gd name="connsiteX31" fmla="*/ 4763 w 1138238"/>
                <a:gd name="connsiteY31" fmla="*/ 192881 h 1078706"/>
                <a:gd name="connsiteX32" fmla="*/ 0 w 1138238"/>
                <a:gd name="connsiteY32" fmla="*/ 0 h 1078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38238" h="1078706">
                  <a:moveTo>
                    <a:pt x="0" y="0"/>
                  </a:moveTo>
                  <a:lnTo>
                    <a:pt x="357188" y="0"/>
                  </a:lnTo>
                  <a:lnTo>
                    <a:pt x="357188" y="54769"/>
                  </a:lnTo>
                  <a:lnTo>
                    <a:pt x="376238" y="54769"/>
                  </a:lnTo>
                  <a:lnTo>
                    <a:pt x="376238" y="152400"/>
                  </a:lnTo>
                  <a:lnTo>
                    <a:pt x="383382" y="159544"/>
                  </a:lnTo>
                  <a:lnTo>
                    <a:pt x="383382" y="323850"/>
                  </a:lnTo>
                  <a:lnTo>
                    <a:pt x="411957" y="323850"/>
                  </a:lnTo>
                  <a:lnTo>
                    <a:pt x="411957" y="445294"/>
                  </a:lnTo>
                  <a:lnTo>
                    <a:pt x="535782" y="445294"/>
                  </a:lnTo>
                  <a:lnTo>
                    <a:pt x="535782" y="516731"/>
                  </a:lnTo>
                  <a:lnTo>
                    <a:pt x="1116807" y="516731"/>
                  </a:lnTo>
                  <a:lnTo>
                    <a:pt x="1116807" y="557213"/>
                  </a:lnTo>
                  <a:lnTo>
                    <a:pt x="1138238" y="557213"/>
                  </a:lnTo>
                  <a:lnTo>
                    <a:pt x="1138238" y="1078706"/>
                  </a:lnTo>
                  <a:lnTo>
                    <a:pt x="1121569" y="1078706"/>
                  </a:lnTo>
                  <a:lnTo>
                    <a:pt x="1121569" y="1031081"/>
                  </a:lnTo>
                  <a:lnTo>
                    <a:pt x="542925" y="1031081"/>
                  </a:lnTo>
                  <a:lnTo>
                    <a:pt x="542925" y="988219"/>
                  </a:lnTo>
                  <a:lnTo>
                    <a:pt x="423863" y="988219"/>
                  </a:lnTo>
                  <a:lnTo>
                    <a:pt x="411957" y="862013"/>
                  </a:lnTo>
                  <a:lnTo>
                    <a:pt x="388144" y="862013"/>
                  </a:lnTo>
                  <a:lnTo>
                    <a:pt x="388144" y="688181"/>
                  </a:lnTo>
                  <a:lnTo>
                    <a:pt x="369094" y="688181"/>
                  </a:lnTo>
                  <a:lnTo>
                    <a:pt x="369094" y="545306"/>
                  </a:lnTo>
                  <a:lnTo>
                    <a:pt x="352425" y="545306"/>
                  </a:lnTo>
                  <a:lnTo>
                    <a:pt x="352425" y="392906"/>
                  </a:lnTo>
                  <a:lnTo>
                    <a:pt x="297657" y="392906"/>
                  </a:lnTo>
                  <a:lnTo>
                    <a:pt x="297657" y="300038"/>
                  </a:lnTo>
                  <a:lnTo>
                    <a:pt x="78582" y="300038"/>
                  </a:lnTo>
                  <a:lnTo>
                    <a:pt x="78582" y="192881"/>
                  </a:lnTo>
                  <a:lnTo>
                    <a:pt x="4763" y="192881"/>
                  </a:lnTo>
                  <a:lnTo>
                    <a:pt x="0" y="0"/>
                  </a:lnTo>
                  <a:close/>
                </a:path>
              </a:pathLst>
            </a:custGeom>
            <a:solidFill>
              <a:srgbClr val="C00000">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 name="Forme libre : forme 101">
              <a:extLst>
                <a:ext uri="{FF2B5EF4-FFF2-40B4-BE49-F238E27FC236}">
                  <a16:creationId xmlns:a16="http://schemas.microsoft.com/office/drawing/2014/main" id="{BBD0A26F-5CB9-4C02-ABE2-78C60137DB78}"/>
                </a:ext>
              </a:extLst>
            </p:cNvPr>
            <p:cNvSpPr/>
            <p:nvPr/>
          </p:nvSpPr>
          <p:spPr>
            <a:xfrm>
              <a:off x="3055144" y="1293019"/>
              <a:ext cx="1554956" cy="164306"/>
            </a:xfrm>
            <a:custGeom>
              <a:avLst/>
              <a:gdLst>
                <a:gd name="connsiteX0" fmla="*/ 0 w 1554956"/>
                <a:gd name="connsiteY0" fmla="*/ 0 h 164306"/>
                <a:gd name="connsiteX1" fmla="*/ 388144 w 1554956"/>
                <a:gd name="connsiteY1" fmla="*/ 0 h 164306"/>
                <a:gd name="connsiteX2" fmla="*/ 388144 w 1554956"/>
                <a:gd name="connsiteY2" fmla="*/ 33337 h 164306"/>
                <a:gd name="connsiteX3" fmla="*/ 426244 w 1554956"/>
                <a:gd name="connsiteY3" fmla="*/ 33337 h 164306"/>
                <a:gd name="connsiteX4" fmla="*/ 426244 w 1554956"/>
                <a:gd name="connsiteY4" fmla="*/ 50006 h 164306"/>
                <a:gd name="connsiteX5" fmla="*/ 457200 w 1554956"/>
                <a:gd name="connsiteY5" fmla="*/ 50006 h 164306"/>
                <a:gd name="connsiteX6" fmla="*/ 457200 w 1554956"/>
                <a:gd name="connsiteY6" fmla="*/ 80962 h 164306"/>
                <a:gd name="connsiteX7" fmla="*/ 1102519 w 1554956"/>
                <a:gd name="connsiteY7" fmla="*/ 80962 h 164306"/>
                <a:gd name="connsiteX8" fmla="*/ 1102519 w 1554956"/>
                <a:gd name="connsiteY8" fmla="*/ 164306 h 164306"/>
                <a:gd name="connsiteX9" fmla="*/ 1554956 w 1554956"/>
                <a:gd name="connsiteY9" fmla="*/ 164306 h 164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4956" h="164306">
                  <a:moveTo>
                    <a:pt x="0" y="0"/>
                  </a:moveTo>
                  <a:lnTo>
                    <a:pt x="388144" y="0"/>
                  </a:lnTo>
                  <a:lnTo>
                    <a:pt x="388144" y="33337"/>
                  </a:lnTo>
                  <a:lnTo>
                    <a:pt x="426244" y="33337"/>
                  </a:lnTo>
                  <a:lnTo>
                    <a:pt x="426244" y="50006"/>
                  </a:lnTo>
                  <a:lnTo>
                    <a:pt x="457200" y="50006"/>
                  </a:lnTo>
                  <a:lnTo>
                    <a:pt x="457200" y="80962"/>
                  </a:lnTo>
                  <a:lnTo>
                    <a:pt x="1102519" y="80962"/>
                  </a:lnTo>
                  <a:lnTo>
                    <a:pt x="1102519" y="164306"/>
                  </a:lnTo>
                  <a:lnTo>
                    <a:pt x="1554956" y="164306"/>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 name="Forme libre : forme 102">
              <a:extLst>
                <a:ext uri="{FF2B5EF4-FFF2-40B4-BE49-F238E27FC236}">
                  <a16:creationId xmlns:a16="http://schemas.microsoft.com/office/drawing/2014/main" id="{36BD5604-A7F3-4DE3-89BE-2F8C8933AEB9}"/>
                </a:ext>
              </a:extLst>
            </p:cNvPr>
            <p:cNvSpPr/>
            <p:nvPr/>
          </p:nvSpPr>
          <p:spPr>
            <a:xfrm>
              <a:off x="2986088" y="1297781"/>
              <a:ext cx="1204912" cy="1078707"/>
            </a:xfrm>
            <a:custGeom>
              <a:avLst/>
              <a:gdLst>
                <a:gd name="connsiteX0" fmla="*/ 0 w 1204912"/>
                <a:gd name="connsiteY0" fmla="*/ 0 h 1078707"/>
                <a:gd name="connsiteX1" fmla="*/ 71437 w 1204912"/>
                <a:gd name="connsiteY1" fmla="*/ 0 h 1078707"/>
                <a:gd name="connsiteX2" fmla="*/ 71437 w 1204912"/>
                <a:gd name="connsiteY2" fmla="*/ 69057 h 1078707"/>
                <a:gd name="connsiteX3" fmla="*/ 140493 w 1204912"/>
                <a:gd name="connsiteY3" fmla="*/ 69057 h 1078707"/>
                <a:gd name="connsiteX4" fmla="*/ 140493 w 1204912"/>
                <a:gd name="connsiteY4" fmla="*/ 135732 h 1078707"/>
                <a:gd name="connsiteX5" fmla="*/ 361950 w 1204912"/>
                <a:gd name="connsiteY5" fmla="*/ 135732 h 1078707"/>
                <a:gd name="connsiteX6" fmla="*/ 361950 w 1204912"/>
                <a:gd name="connsiteY6" fmla="*/ 204788 h 1078707"/>
                <a:gd name="connsiteX7" fmla="*/ 419100 w 1204912"/>
                <a:gd name="connsiteY7" fmla="*/ 204788 h 1078707"/>
                <a:gd name="connsiteX8" fmla="*/ 419100 w 1204912"/>
                <a:gd name="connsiteY8" fmla="*/ 335757 h 1078707"/>
                <a:gd name="connsiteX9" fmla="*/ 438150 w 1204912"/>
                <a:gd name="connsiteY9" fmla="*/ 335757 h 1078707"/>
                <a:gd name="connsiteX10" fmla="*/ 438150 w 1204912"/>
                <a:gd name="connsiteY10" fmla="*/ 471488 h 1078707"/>
                <a:gd name="connsiteX11" fmla="*/ 452437 w 1204912"/>
                <a:gd name="connsiteY11" fmla="*/ 471488 h 1078707"/>
                <a:gd name="connsiteX12" fmla="*/ 452437 w 1204912"/>
                <a:gd name="connsiteY12" fmla="*/ 538163 h 1078707"/>
                <a:gd name="connsiteX13" fmla="*/ 466725 w 1204912"/>
                <a:gd name="connsiteY13" fmla="*/ 538163 h 1078707"/>
                <a:gd name="connsiteX14" fmla="*/ 466725 w 1204912"/>
                <a:gd name="connsiteY14" fmla="*/ 676275 h 1078707"/>
                <a:gd name="connsiteX15" fmla="*/ 481012 w 1204912"/>
                <a:gd name="connsiteY15" fmla="*/ 676275 h 1078707"/>
                <a:gd name="connsiteX16" fmla="*/ 481012 w 1204912"/>
                <a:gd name="connsiteY16" fmla="*/ 826294 h 1078707"/>
                <a:gd name="connsiteX17" fmla="*/ 597693 w 1204912"/>
                <a:gd name="connsiteY17" fmla="*/ 826294 h 1078707"/>
                <a:gd name="connsiteX18" fmla="*/ 597693 w 1204912"/>
                <a:gd name="connsiteY18" fmla="*/ 909638 h 1078707"/>
                <a:gd name="connsiteX19" fmla="*/ 1185862 w 1204912"/>
                <a:gd name="connsiteY19" fmla="*/ 909638 h 1078707"/>
                <a:gd name="connsiteX20" fmla="*/ 1185862 w 1204912"/>
                <a:gd name="connsiteY20" fmla="*/ 1004888 h 1078707"/>
                <a:gd name="connsiteX21" fmla="*/ 1204912 w 1204912"/>
                <a:gd name="connsiteY21" fmla="*/ 1004888 h 1078707"/>
                <a:gd name="connsiteX22" fmla="*/ 1204912 w 1204912"/>
                <a:gd name="connsiteY22" fmla="*/ 1078707 h 107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04912" h="1078707">
                  <a:moveTo>
                    <a:pt x="0" y="0"/>
                  </a:moveTo>
                  <a:lnTo>
                    <a:pt x="71437" y="0"/>
                  </a:lnTo>
                  <a:lnTo>
                    <a:pt x="71437" y="69057"/>
                  </a:lnTo>
                  <a:lnTo>
                    <a:pt x="140493" y="69057"/>
                  </a:lnTo>
                  <a:lnTo>
                    <a:pt x="140493" y="135732"/>
                  </a:lnTo>
                  <a:lnTo>
                    <a:pt x="361950" y="135732"/>
                  </a:lnTo>
                  <a:lnTo>
                    <a:pt x="361950" y="204788"/>
                  </a:lnTo>
                  <a:lnTo>
                    <a:pt x="419100" y="204788"/>
                  </a:lnTo>
                  <a:lnTo>
                    <a:pt x="419100" y="335757"/>
                  </a:lnTo>
                  <a:lnTo>
                    <a:pt x="438150" y="335757"/>
                  </a:lnTo>
                  <a:lnTo>
                    <a:pt x="438150" y="471488"/>
                  </a:lnTo>
                  <a:lnTo>
                    <a:pt x="452437" y="471488"/>
                  </a:lnTo>
                  <a:lnTo>
                    <a:pt x="452437" y="538163"/>
                  </a:lnTo>
                  <a:lnTo>
                    <a:pt x="466725" y="538163"/>
                  </a:lnTo>
                  <a:lnTo>
                    <a:pt x="466725" y="676275"/>
                  </a:lnTo>
                  <a:lnTo>
                    <a:pt x="481012" y="676275"/>
                  </a:lnTo>
                  <a:lnTo>
                    <a:pt x="481012" y="826294"/>
                  </a:lnTo>
                  <a:lnTo>
                    <a:pt x="597693" y="826294"/>
                  </a:lnTo>
                  <a:lnTo>
                    <a:pt x="597693" y="909638"/>
                  </a:lnTo>
                  <a:lnTo>
                    <a:pt x="1185862" y="909638"/>
                  </a:lnTo>
                  <a:lnTo>
                    <a:pt x="1185862" y="1004888"/>
                  </a:lnTo>
                  <a:lnTo>
                    <a:pt x="1204912" y="1004888"/>
                  </a:lnTo>
                  <a:lnTo>
                    <a:pt x="1204912" y="1078707"/>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92" name="ZoneTexte 91">
            <a:extLst>
              <a:ext uri="{FF2B5EF4-FFF2-40B4-BE49-F238E27FC236}">
                <a16:creationId xmlns:a16="http://schemas.microsoft.com/office/drawing/2014/main" id="{B3B2529C-C5BB-4FE6-808B-6E46BAED265E}"/>
              </a:ext>
            </a:extLst>
          </p:cNvPr>
          <p:cNvSpPr txBox="1"/>
          <p:nvPr/>
        </p:nvSpPr>
        <p:spPr>
          <a:xfrm>
            <a:off x="7722597" y="2246863"/>
            <a:ext cx="1164406" cy="184666"/>
          </a:xfrm>
          <a:prstGeom prst="rect">
            <a:avLst/>
          </a:prstGeom>
          <a:noFill/>
        </p:spPr>
        <p:txBody>
          <a:bodyPr wrap="squar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HR (IC 95%) = 27,9 (9,2-85,1)</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p &lt; 0,001</a:t>
            </a:r>
          </a:p>
        </p:txBody>
      </p:sp>
      <p:sp>
        <p:nvSpPr>
          <p:cNvPr id="87" name="ZoneTexte 86">
            <a:extLst>
              <a:ext uri="{FF2B5EF4-FFF2-40B4-BE49-F238E27FC236}">
                <a16:creationId xmlns:a16="http://schemas.microsoft.com/office/drawing/2014/main" id="{E70AE0A4-805E-4B08-A365-063FD45E3BB8}"/>
              </a:ext>
            </a:extLst>
          </p:cNvPr>
          <p:cNvSpPr txBox="1"/>
          <p:nvPr/>
        </p:nvSpPr>
        <p:spPr>
          <a:xfrm>
            <a:off x="5697259" y="2240631"/>
            <a:ext cx="1057411" cy="184666"/>
          </a:xfrm>
          <a:prstGeom prst="rect">
            <a:avLst/>
          </a:prstGeom>
          <a:noFill/>
        </p:spPr>
        <p:txBody>
          <a:bodyPr wrap="squar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HR (IC 95%) = 14 (6,1-30)</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p &lt; 0,001</a:t>
            </a:r>
          </a:p>
        </p:txBody>
      </p:sp>
      <p:sp>
        <p:nvSpPr>
          <p:cNvPr id="105" name="ZoneTexte 104">
            <a:extLst>
              <a:ext uri="{FF2B5EF4-FFF2-40B4-BE49-F238E27FC236}">
                <a16:creationId xmlns:a16="http://schemas.microsoft.com/office/drawing/2014/main" id="{6E0CF477-4588-44A2-8240-77EBCCA98DE0}"/>
              </a:ext>
            </a:extLst>
          </p:cNvPr>
          <p:cNvSpPr txBox="1"/>
          <p:nvPr/>
        </p:nvSpPr>
        <p:spPr>
          <a:xfrm>
            <a:off x="7264763" y="2673234"/>
            <a:ext cx="516729" cy="92333"/>
          </a:xfrm>
          <a:prstGeom prst="rect">
            <a:avLst/>
          </a:prstGeom>
          <a:noFill/>
        </p:spPr>
        <p:txBody>
          <a:bodyPr wrap="squar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p &lt; 0,0001</a:t>
            </a:r>
          </a:p>
        </p:txBody>
      </p:sp>
      <p:sp>
        <p:nvSpPr>
          <p:cNvPr id="106" name="ZoneTexte 105">
            <a:extLst>
              <a:ext uri="{FF2B5EF4-FFF2-40B4-BE49-F238E27FC236}">
                <a16:creationId xmlns:a16="http://schemas.microsoft.com/office/drawing/2014/main" id="{E4A01ED8-F61C-4026-9877-9505145F0E3E}"/>
              </a:ext>
            </a:extLst>
          </p:cNvPr>
          <p:cNvSpPr txBox="1"/>
          <p:nvPr/>
        </p:nvSpPr>
        <p:spPr>
          <a:xfrm>
            <a:off x="5239426" y="2667002"/>
            <a:ext cx="469248" cy="92333"/>
          </a:xfrm>
          <a:prstGeom prst="rect">
            <a:avLst/>
          </a:prstGeom>
          <a:noFill/>
        </p:spPr>
        <p:txBody>
          <a:bodyPr wrap="squar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6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p &lt; 0,0001</a:t>
            </a:r>
          </a:p>
        </p:txBody>
      </p:sp>
      <p:sp>
        <p:nvSpPr>
          <p:cNvPr id="94" name="ZoneTexte 93">
            <a:extLst>
              <a:ext uri="{FF2B5EF4-FFF2-40B4-BE49-F238E27FC236}">
                <a16:creationId xmlns:a16="http://schemas.microsoft.com/office/drawing/2014/main" id="{7EA555C0-4564-ED4A-9B4B-1D14D71D013C}"/>
              </a:ext>
            </a:extLst>
          </p:cNvPr>
          <p:cNvSpPr txBox="1"/>
          <p:nvPr/>
        </p:nvSpPr>
        <p:spPr>
          <a:xfrm>
            <a:off x="0" y="4937090"/>
            <a:ext cx="2512226" cy="230832"/>
          </a:xfrm>
          <a:prstGeom prst="rect">
            <a:avLst/>
          </a:prstGeom>
          <a:noFill/>
        </p:spPr>
        <p:txBody>
          <a:bodyPr wrap="none" rtlCol="0">
            <a:spAutoFit/>
          </a:bodyPr>
          <a:lstStyle/>
          <a:p>
            <a:pPr lvl="0"/>
            <a:r>
              <a:rPr lang="fr-FR" sz="900" i="1" dirty="0">
                <a:solidFill>
                  <a:prstClr val="black">
                    <a:lumMod val="50000"/>
                    <a:lumOff val="50000"/>
                  </a:prstClr>
                </a:solidFill>
                <a:latin typeface="Arial" panose="020B0604020202020204" pitchFamily="34" charset="0"/>
              </a:rPr>
              <a:t>Noelia Tarazona et </a:t>
            </a:r>
            <a:r>
              <a:rPr kumimoji="0" lang="fr-FR" sz="900" b="0" i="1" u="none" strike="noStrike" kern="1200" cap="none" spc="0" normalizeH="0" baseline="0" dirty="0">
                <a:ln>
                  <a:noFill/>
                </a:ln>
                <a:solidFill>
                  <a:prstClr val="black">
                    <a:lumMod val="50000"/>
                    <a:lumOff val="50000"/>
                  </a:prstClr>
                </a:solidFill>
                <a:effectLst/>
                <a:uLnTx/>
                <a:uFillTx/>
                <a:latin typeface="Arial" panose="020B0604020202020204" pitchFamily="34" charset="0"/>
                <a:ea typeface="+mn-ea"/>
                <a:cs typeface="+mn-cs"/>
              </a:rPr>
              <a:t>al., ASCO2020, </a:t>
            </a:r>
            <a:r>
              <a:rPr lang="fr-FR" sz="900" i="1" dirty="0">
                <a:solidFill>
                  <a:prstClr val="black">
                    <a:lumMod val="50000"/>
                    <a:lumOff val="50000"/>
                  </a:prstClr>
                </a:solidFill>
                <a:latin typeface="Arial" panose="020B0604020202020204" pitchFamily="34" charset="0"/>
              </a:rPr>
              <a:t>Abs 4009</a:t>
            </a:r>
            <a:endParaRPr kumimoji="0" lang="fr-FR" sz="900" b="0" i="1" u="none" strike="noStrike" kern="1200" cap="none" spc="0" normalizeH="0" baseline="0" dirty="0">
              <a:ln>
                <a:noFill/>
              </a:ln>
              <a:solidFill>
                <a:prstClr val="black">
                  <a:lumMod val="50000"/>
                  <a:lumOff val="50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9435582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a:extLst>
              <a:ext uri="{FF2B5EF4-FFF2-40B4-BE49-F238E27FC236}">
                <a16:creationId xmlns:a16="http://schemas.microsoft.com/office/drawing/2014/main" id="{C164A2BD-2088-4A3D-8FE4-1249E4AD2E3C}"/>
              </a:ext>
            </a:extLst>
          </p:cNvPr>
          <p:cNvSpPr>
            <a:spLocks noGrp="1"/>
          </p:cNvSpPr>
          <p:nvPr>
            <p:ph sz="half" idx="1"/>
          </p:nvPr>
        </p:nvSpPr>
        <p:spPr>
          <a:xfrm>
            <a:off x="190500" y="821933"/>
            <a:ext cx="6194594" cy="3770309"/>
          </a:xfrm>
        </p:spPr>
        <p:txBody>
          <a:bodyPr/>
          <a:lstStyle/>
          <a:p>
            <a:pPr>
              <a:spcBef>
                <a:spcPts val="1200"/>
              </a:spcBef>
            </a:pPr>
            <a:r>
              <a:rPr lang="fr-FR" sz="1600" dirty="0"/>
              <a:t>Le délai médian entre la détection de l'</a:t>
            </a:r>
            <a:r>
              <a:rPr lang="fr-FR" sz="1600" dirty="0" err="1"/>
              <a:t>ADNct</a:t>
            </a:r>
            <a:r>
              <a:rPr lang="fr-FR" sz="1600" dirty="0"/>
              <a:t> et la détection des rechutes par TDM était de 8,2 mois. </a:t>
            </a:r>
          </a:p>
          <a:p>
            <a:pPr>
              <a:spcBef>
                <a:spcPts val="1200"/>
              </a:spcBef>
            </a:pPr>
            <a:r>
              <a:rPr lang="fr-FR" sz="1600" dirty="0"/>
              <a:t>En analyse multivariée, l'</a:t>
            </a:r>
            <a:r>
              <a:rPr lang="fr-FR" sz="1600" dirty="0" err="1"/>
              <a:t>ADNct</a:t>
            </a:r>
            <a:r>
              <a:rPr lang="fr-FR" sz="1600" dirty="0"/>
              <a:t> était le seul facteur de risque significatif </a:t>
            </a:r>
            <a:r>
              <a:rPr lang="fr-FR" sz="1600" b="0" dirty="0"/>
              <a:t>(HR=53,19 ; IC95% 18,87-149,90 ; p&lt;0.001).</a:t>
            </a:r>
          </a:p>
          <a:p>
            <a:pPr>
              <a:spcBef>
                <a:spcPts val="1200"/>
              </a:spcBef>
            </a:pPr>
            <a:r>
              <a:rPr lang="fr-FR" sz="1600" dirty="0"/>
              <a:t>Spécificité de 99% et sensibilité de 79%.</a:t>
            </a:r>
          </a:p>
          <a:p>
            <a:pPr>
              <a:spcBef>
                <a:spcPts val="1200"/>
              </a:spcBef>
            </a:pPr>
            <a:r>
              <a:rPr lang="fr-FR" sz="1600" dirty="0"/>
              <a:t>A quand une utilisation en pratique courante !</a:t>
            </a:r>
          </a:p>
          <a:p>
            <a:pPr lvl="1"/>
            <a:r>
              <a:rPr lang="fr-FR" sz="1400" dirty="0"/>
              <a:t>Si </a:t>
            </a:r>
            <a:r>
              <a:rPr lang="fr-FR" sz="1400" dirty="0" err="1"/>
              <a:t>ADNct</a:t>
            </a:r>
            <a:r>
              <a:rPr lang="fr-FR" sz="1400" dirty="0"/>
              <a:t> positif = chimiothérapie adjuvante ?</a:t>
            </a:r>
          </a:p>
          <a:p>
            <a:pPr lvl="1"/>
            <a:r>
              <a:rPr lang="fr-FR" sz="1400" dirty="0"/>
              <a:t>Si </a:t>
            </a:r>
            <a:r>
              <a:rPr lang="fr-FR" sz="1400" dirty="0" err="1"/>
              <a:t>ADNct</a:t>
            </a:r>
            <a:r>
              <a:rPr lang="fr-FR" sz="1400" dirty="0"/>
              <a:t> négatif et stade II = pas de chimiothérapie adjuvante ?</a:t>
            </a:r>
          </a:p>
          <a:p>
            <a:pPr lvl="1"/>
            <a:r>
              <a:rPr lang="fr-FR" sz="1400" dirty="0"/>
              <a:t>Si </a:t>
            </a:r>
            <a:r>
              <a:rPr lang="fr-FR" sz="1400" dirty="0" err="1"/>
              <a:t>ADNct</a:t>
            </a:r>
            <a:r>
              <a:rPr lang="fr-FR" sz="1400" dirty="0"/>
              <a:t> persiste ou apparaît sous chimiothérapie adjuvante changement de protocole ?</a:t>
            </a:r>
          </a:p>
        </p:txBody>
      </p:sp>
      <p:sp>
        <p:nvSpPr>
          <p:cNvPr id="7" name="ZoneTexte 6">
            <a:extLst>
              <a:ext uri="{FF2B5EF4-FFF2-40B4-BE49-F238E27FC236}">
                <a16:creationId xmlns:a16="http://schemas.microsoft.com/office/drawing/2014/main" id="{DD742FDC-82C4-4206-97CE-7B7184DF2C8F}"/>
              </a:ext>
            </a:extLst>
          </p:cNvPr>
          <p:cNvSpPr txBox="1"/>
          <p:nvPr/>
        </p:nvSpPr>
        <p:spPr>
          <a:xfrm>
            <a:off x="388472" y="3743050"/>
            <a:ext cx="5982445" cy="767711"/>
          </a:xfrm>
          <a:prstGeom prst="roundRect">
            <a:avLst>
              <a:gd name="adj" fmla="val 11450"/>
            </a:avLst>
          </a:prstGeom>
          <a:ln>
            <a:solidFill>
              <a:srgbClr val="EC8014"/>
            </a:solidFill>
          </a:ln>
        </p:spPr>
        <p:style>
          <a:lnRef idx="2">
            <a:schemeClr val="accent1"/>
          </a:lnRef>
          <a:fillRef idx="1">
            <a:schemeClr val="lt1"/>
          </a:fillRef>
          <a:effectRef idx="0">
            <a:schemeClr val="accent1"/>
          </a:effectRef>
          <a:fontRef idx="minor">
            <a:schemeClr val="dk1"/>
          </a:fontRef>
        </p:style>
        <p:txBody>
          <a:bodyPr wrap="square" lIns="36000" tIns="36000" rIns="36000" bIns="3600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Nécessité de validation prospective pour savoir si </a:t>
            </a:r>
            <a:br>
              <a:rPr kumimoji="0" lang="fr-FR" sz="14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br>
            <a:r>
              <a:rPr kumimoji="0" lang="fr-FR" sz="14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la chimiothérapie adjuvante permet de réduire le risque de récidive en cas d’</a:t>
            </a:r>
            <a:r>
              <a:rPr kumimoji="0" lang="fr-FR" sz="1400" b="1" i="0" u="none" strike="noStrike" kern="1200" cap="none" spc="0" normalizeH="0" baseline="0" noProof="0" dirty="0" err="1">
                <a:ln>
                  <a:noFill/>
                </a:ln>
                <a:solidFill>
                  <a:srgbClr val="002060"/>
                </a:solidFill>
                <a:effectLst/>
                <a:uLnTx/>
                <a:uFillTx/>
                <a:latin typeface="Arial" panose="020B0604020202020204" pitchFamily="34" charset="0"/>
                <a:ea typeface="+mn-ea"/>
                <a:cs typeface="+mn-cs"/>
              </a:rPr>
              <a:t>ADNct</a:t>
            </a:r>
            <a:r>
              <a:rPr kumimoji="0" lang="fr-FR" sz="14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 positif (essai CIRCULATE en cours).</a:t>
            </a:r>
          </a:p>
        </p:txBody>
      </p:sp>
      <p:sp>
        <p:nvSpPr>
          <p:cNvPr id="9" name="Rectangle à coins arrondis 4">
            <a:extLst>
              <a:ext uri="{FF2B5EF4-FFF2-40B4-BE49-F238E27FC236}">
                <a16:creationId xmlns:a16="http://schemas.microsoft.com/office/drawing/2014/main" id="{85F2382D-5EF3-4DB7-B96C-7B781A4EB11A}"/>
              </a:ext>
            </a:extLst>
          </p:cNvPr>
          <p:cNvSpPr/>
          <p:nvPr/>
        </p:nvSpPr>
        <p:spPr>
          <a:xfrm>
            <a:off x="6526304" y="1259925"/>
            <a:ext cx="2312894" cy="3012235"/>
          </a:xfrm>
          <a:prstGeom prst="roundRect">
            <a:avLst>
              <a:gd name="adj" fmla="val 3820"/>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7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0" name="CasellaDiTesto 2">
            <a:extLst>
              <a:ext uri="{FF2B5EF4-FFF2-40B4-BE49-F238E27FC236}">
                <a16:creationId xmlns:a16="http://schemas.microsoft.com/office/drawing/2014/main" id="{A1D685CD-1442-4E21-A7E3-3B7FCEC1C85E}"/>
              </a:ext>
            </a:extLst>
          </p:cNvPr>
          <p:cNvSpPr txBox="1"/>
          <p:nvPr/>
        </p:nvSpPr>
        <p:spPr>
          <a:xfrm>
            <a:off x="6999847" y="1134838"/>
            <a:ext cx="1365808" cy="415498"/>
          </a:xfrm>
          <a:prstGeom prst="rect">
            <a:avLst/>
          </a:prstGeom>
          <a:solidFill>
            <a:schemeClr val="bg1"/>
          </a:solid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05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Essai CIRCULATE</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05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CCR stade II</a:t>
            </a:r>
          </a:p>
        </p:txBody>
      </p:sp>
      <p:sp>
        <p:nvSpPr>
          <p:cNvPr id="11" name="Rectangle à coins arrondis 5">
            <a:extLst>
              <a:ext uri="{FF2B5EF4-FFF2-40B4-BE49-F238E27FC236}">
                <a16:creationId xmlns:a16="http://schemas.microsoft.com/office/drawing/2014/main" id="{529784BB-E246-4F16-AE4B-A89D6E426D32}"/>
              </a:ext>
            </a:extLst>
          </p:cNvPr>
          <p:cNvSpPr/>
          <p:nvPr/>
        </p:nvSpPr>
        <p:spPr>
          <a:xfrm>
            <a:off x="7318004" y="1772880"/>
            <a:ext cx="1365807" cy="584084"/>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Chemo</a:t>
            </a:r>
          </a:p>
        </p:txBody>
      </p:sp>
      <p:sp>
        <p:nvSpPr>
          <p:cNvPr id="12" name="Rectangle à coins arrondis 6">
            <a:extLst>
              <a:ext uri="{FF2B5EF4-FFF2-40B4-BE49-F238E27FC236}">
                <a16:creationId xmlns:a16="http://schemas.microsoft.com/office/drawing/2014/main" id="{1267FC1D-E875-4E68-83BD-168AB3AE78CC}"/>
              </a:ext>
            </a:extLst>
          </p:cNvPr>
          <p:cNvSpPr/>
          <p:nvPr/>
        </p:nvSpPr>
        <p:spPr>
          <a:xfrm>
            <a:off x="7321761" y="2662169"/>
            <a:ext cx="1365807" cy="584084"/>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Follow-up</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within</a:t>
            </a:r>
            <a:r>
              <a:rPr kumimoji="0" lang="fr-FR" sz="10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the </a:t>
            </a:r>
            <a:r>
              <a:rPr kumimoji="0" lang="fr-FR" sz="10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study</a:t>
            </a:r>
            <a:endParaRPr kumimoji="0" lang="fr-FR" sz="10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4" name="Ellipse 13">
            <a:extLst>
              <a:ext uri="{FF2B5EF4-FFF2-40B4-BE49-F238E27FC236}">
                <a16:creationId xmlns:a16="http://schemas.microsoft.com/office/drawing/2014/main" id="{22187029-8A41-4432-B2BF-EF47D79E232A}"/>
              </a:ext>
            </a:extLst>
          </p:cNvPr>
          <p:cNvSpPr/>
          <p:nvPr/>
        </p:nvSpPr>
        <p:spPr>
          <a:xfrm>
            <a:off x="6639859" y="2217768"/>
            <a:ext cx="542571" cy="529053"/>
          </a:xfrm>
          <a:prstGeom prst="ellipse">
            <a:avLst/>
          </a:prstGeom>
          <a:solidFill>
            <a:schemeClr val="bg1"/>
          </a:solidFill>
          <a:ln w="19050">
            <a:solidFill>
              <a:srgbClr val="C00000"/>
            </a:solidFill>
            <a:headEnd/>
            <a:tailEnd/>
          </a:ln>
          <a:effectLst/>
        </p:spPr>
        <p:style>
          <a:lnRef idx="0">
            <a:schemeClr val="dk1"/>
          </a:lnRef>
          <a:fillRef idx="3">
            <a:schemeClr val="dk1"/>
          </a:fillRef>
          <a:effectRef idx="3">
            <a:schemeClr val="dk1"/>
          </a:effectRef>
          <a:fontRef idx="minor">
            <a:schemeClr val="lt1"/>
          </a:fontRef>
        </p:style>
        <p:txBody>
          <a:bodyPr wrap="none" anchor="ctr"/>
          <a:lstStyle/>
          <a:p>
            <a:pPr marL="0" marR="0" lvl="0" indent="0" algn="ctr" defTabSz="685783" rtl="0" eaLnBrk="1" fontAlgn="auto" latinLnBrk="0" hangingPunct="1">
              <a:lnSpc>
                <a:spcPct val="100000"/>
              </a:lnSpc>
              <a:spcBef>
                <a:spcPts val="0"/>
              </a:spcBef>
              <a:spcAft>
                <a:spcPts val="0"/>
              </a:spcAft>
              <a:buClr>
                <a:srgbClr val="FFCC00"/>
              </a:buClr>
              <a:buSzTx/>
              <a:buFontTx/>
              <a:buNone/>
              <a:tabLst/>
              <a:defRPr/>
            </a:pPr>
            <a:r>
              <a:rPr kumimoji="0" lang="fr-FR"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2:1</a:t>
            </a:r>
            <a:endParaRPr kumimoji="0" lang="fr-FR"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a:p>
            <a:pPr marL="0" marR="0" lvl="0" indent="0" algn="ctr" defTabSz="685783" rtl="0" eaLnBrk="1" fontAlgn="auto" latinLnBrk="0" hangingPunct="1">
              <a:lnSpc>
                <a:spcPct val="100000"/>
              </a:lnSpc>
              <a:spcBef>
                <a:spcPts val="0"/>
              </a:spcBef>
              <a:spcAft>
                <a:spcPts val="0"/>
              </a:spcAft>
              <a:buClr>
                <a:srgbClr val="FFCC00"/>
              </a:buClr>
              <a:buSzTx/>
              <a:buFontTx/>
              <a:buNone/>
              <a:tabLst/>
              <a:defRPr/>
            </a:pPr>
            <a:r>
              <a:rPr kumimoji="0" lang="fr-FR" sz="1000" b="1"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ctDNA</a:t>
            </a:r>
            <a:endParaRPr kumimoji="0" lang="fr-FR" sz="10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a:p>
            <a:pPr marL="0" marR="0" lvl="0" indent="0" algn="ctr" defTabSz="685783" rtl="0" eaLnBrk="1" fontAlgn="auto" latinLnBrk="0" hangingPunct="1">
              <a:lnSpc>
                <a:spcPct val="100000"/>
              </a:lnSpc>
              <a:spcBef>
                <a:spcPts val="0"/>
              </a:spcBef>
              <a:spcAft>
                <a:spcPts val="0"/>
              </a:spcAft>
              <a:buClr>
                <a:srgbClr val="FFCC00"/>
              </a:buClr>
              <a:buSzTx/>
              <a:buFontTx/>
              <a:buNone/>
              <a:tabLst/>
              <a:defRPr/>
            </a:pPr>
            <a:r>
              <a:rPr kumimoji="0" lang="fr-FR" sz="10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pos</a:t>
            </a:r>
          </a:p>
        </p:txBody>
      </p:sp>
      <p:cxnSp>
        <p:nvCxnSpPr>
          <p:cNvPr id="15" name="Connecteur : en angle 14">
            <a:extLst>
              <a:ext uri="{FF2B5EF4-FFF2-40B4-BE49-F238E27FC236}">
                <a16:creationId xmlns:a16="http://schemas.microsoft.com/office/drawing/2014/main" id="{D779AD4A-94AA-4FAF-B895-A7E6F36507E0}"/>
              </a:ext>
            </a:extLst>
          </p:cNvPr>
          <p:cNvCxnSpPr>
            <a:cxnSpLocks/>
            <a:stCxn id="14" idx="0"/>
            <a:endCxn id="11" idx="1"/>
          </p:cNvCxnSpPr>
          <p:nvPr/>
        </p:nvCxnSpPr>
        <p:spPr>
          <a:xfrm rot="5400000" flipH="1" flipV="1">
            <a:off x="7038151" y="1937916"/>
            <a:ext cx="152846" cy="406859"/>
          </a:xfrm>
          <a:prstGeom prst="bentConnector2">
            <a:avLst/>
          </a:prstGeom>
          <a:ln w="1905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6" name="Connecteur : en angle 15">
            <a:extLst>
              <a:ext uri="{FF2B5EF4-FFF2-40B4-BE49-F238E27FC236}">
                <a16:creationId xmlns:a16="http://schemas.microsoft.com/office/drawing/2014/main" id="{2788DC16-E67F-437F-A16A-BF4667D8B2A4}"/>
              </a:ext>
            </a:extLst>
          </p:cNvPr>
          <p:cNvCxnSpPr>
            <a:cxnSpLocks/>
            <a:stCxn id="14" idx="4"/>
          </p:cNvCxnSpPr>
          <p:nvPr/>
        </p:nvCxnSpPr>
        <p:spPr>
          <a:xfrm rot="16200000" flipH="1">
            <a:off x="7039897" y="2618068"/>
            <a:ext cx="149355" cy="406859"/>
          </a:xfrm>
          <a:prstGeom prst="bentConnector2">
            <a:avLst/>
          </a:prstGeom>
          <a:ln w="1905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17" name="Rectangle à coins arrondis 6">
            <a:extLst>
              <a:ext uri="{FF2B5EF4-FFF2-40B4-BE49-F238E27FC236}">
                <a16:creationId xmlns:a16="http://schemas.microsoft.com/office/drawing/2014/main" id="{A00A3FA4-6571-4CBD-85A3-03EEE41A2CBF}"/>
              </a:ext>
            </a:extLst>
          </p:cNvPr>
          <p:cNvSpPr/>
          <p:nvPr/>
        </p:nvSpPr>
        <p:spPr>
          <a:xfrm>
            <a:off x="7318004" y="3525686"/>
            <a:ext cx="1365807" cy="584084"/>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Follow-up</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outside</a:t>
            </a:r>
            <a:r>
              <a:rPr kumimoji="0" lang="fr-FR" sz="10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the trial</a:t>
            </a:r>
          </a:p>
        </p:txBody>
      </p:sp>
      <p:sp>
        <p:nvSpPr>
          <p:cNvPr id="21" name="Ellipse 20">
            <a:extLst>
              <a:ext uri="{FF2B5EF4-FFF2-40B4-BE49-F238E27FC236}">
                <a16:creationId xmlns:a16="http://schemas.microsoft.com/office/drawing/2014/main" id="{EEAB2DDE-877E-4E38-9570-7DA7C51A60E1}"/>
              </a:ext>
            </a:extLst>
          </p:cNvPr>
          <p:cNvSpPr/>
          <p:nvPr/>
        </p:nvSpPr>
        <p:spPr>
          <a:xfrm>
            <a:off x="6637980" y="3139321"/>
            <a:ext cx="542571" cy="529053"/>
          </a:xfrm>
          <a:prstGeom prst="ellipse">
            <a:avLst/>
          </a:prstGeom>
          <a:solidFill>
            <a:schemeClr val="bg1"/>
          </a:solidFill>
          <a:ln w="19050">
            <a:solidFill>
              <a:schemeClr val="accent6"/>
            </a:solidFill>
            <a:headEnd/>
            <a:tailEnd/>
          </a:ln>
          <a:effectLst/>
        </p:spPr>
        <p:style>
          <a:lnRef idx="0">
            <a:schemeClr val="dk1"/>
          </a:lnRef>
          <a:fillRef idx="3">
            <a:schemeClr val="dk1"/>
          </a:fillRef>
          <a:effectRef idx="3">
            <a:schemeClr val="dk1"/>
          </a:effectRef>
          <a:fontRef idx="minor">
            <a:schemeClr val="lt1"/>
          </a:fontRef>
        </p:style>
        <p:txBody>
          <a:bodyPr wrap="none" anchor="ctr"/>
          <a:lstStyle/>
          <a:p>
            <a:pPr marL="0" marR="0" lvl="0" indent="0" algn="ctr" defTabSz="685783" rtl="0" eaLnBrk="1" fontAlgn="auto" latinLnBrk="0" hangingPunct="1">
              <a:lnSpc>
                <a:spcPct val="100000"/>
              </a:lnSpc>
              <a:spcBef>
                <a:spcPts val="0"/>
              </a:spcBef>
              <a:spcAft>
                <a:spcPts val="0"/>
              </a:spcAft>
              <a:buClr>
                <a:srgbClr val="FFCC00"/>
              </a:buClr>
              <a:buSzTx/>
              <a:buFontTx/>
              <a:buNone/>
              <a:tabLst/>
              <a:defRPr/>
            </a:pPr>
            <a:r>
              <a:rPr kumimoji="0" lang="fr-FR"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1:4</a:t>
            </a:r>
            <a:endParaRPr kumimoji="0" lang="fr-FR" sz="10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a:p>
            <a:pPr marL="0" marR="0" lvl="0" indent="0" algn="ctr" defTabSz="685783" rtl="0" eaLnBrk="1" fontAlgn="auto" latinLnBrk="0" hangingPunct="1">
              <a:lnSpc>
                <a:spcPct val="100000"/>
              </a:lnSpc>
              <a:spcBef>
                <a:spcPts val="0"/>
              </a:spcBef>
              <a:spcAft>
                <a:spcPts val="0"/>
              </a:spcAft>
              <a:buClr>
                <a:srgbClr val="FFCC00"/>
              </a:buClr>
              <a:buSzTx/>
              <a:buFontTx/>
              <a:buNone/>
              <a:tabLst/>
              <a:defRPr/>
            </a:pPr>
            <a:r>
              <a:rPr kumimoji="0" lang="fr-FR" sz="1000" b="1"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ctDNA</a:t>
            </a:r>
            <a:endParaRPr kumimoji="0" lang="fr-FR" sz="10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a:p>
            <a:pPr marL="0" marR="0" lvl="0" indent="0" algn="ctr" defTabSz="685783" rtl="0" eaLnBrk="1" fontAlgn="auto" latinLnBrk="0" hangingPunct="1">
              <a:lnSpc>
                <a:spcPct val="100000"/>
              </a:lnSpc>
              <a:spcBef>
                <a:spcPts val="0"/>
              </a:spcBef>
              <a:spcAft>
                <a:spcPts val="0"/>
              </a:spcAft>
              <a:buClr>
                <a:srgbClr val="FFCC00"/>
              </a:buClr>
              <a:buSzTx/>
              <a:buFontTx/>
              <a:buNone/>
              <a:tabLst/>
              <a:defRPr/>
            </a:pPr>
            <a:r>
              <a:rPr kumimoji="0" lang="fr-FR" sz="1000" b="1"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neg</a:t>
            </a:r>
            <a:endParaRPr kumimoji="0" lang="fr-FR" sz="10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cxnSp>
        <p:nvCxnSpPr>
          <p:cNvPr id="22" name="Connecteur : en angle 21">
            <a:extLst>
              <a:ext uri="{FF2B5EF4-FFF2-40B4-BE49-F238E27FC236}">
                <a16:creationId xmlns:a16="http://schemas.microsoft.com/office/drawing/2014/main" id="{08FD94D7-CD69-4B58-B550-CDD1E7A1AA00}"/>
              </a:ext>
            </a:extLst>
          </p:cNvPr>
          <p:cNvCxnSpPr>
            <a:cxnSpLocks/>
            <a:stCxn id="21" idx="0"/>
          </p:cNvCxnSpPr>
          <p:nvPr/>
        </p:nvCxnSpPr>
        <p:spPr>
          <a:xfrm rot="5400000" flipH="1" flipV="1">
            <a:off x="7045647" y="2868844"/>
            <a:ext cx="134097" cy="406859"/>
          </a:xfrm>
          <a:prstGeom prst="bentConnector2">
            <a:avLst/>
          </a:prstGeom>
          <a:ln w="19050">
            <a:solidFill>
              <a:schemeClr val="accent6"/>
            </a:solidFill>
            <a:tailEnd type="triangle"/>
          </a:ln>
        </p:spPr>
        <p:style>
          <a:lnRef idx="1">
            <a:schemeClr val="accent1"/>
          </a:lnRef>
          <a:fillRef idx="0">
            <a:schemeClr val="accent1"/>
          </a:fillRef>
          <a:effectRef idx="0">
            <a:schemeClr val="accent1"/>
          </a:effectRef>
          <a:fontRef idx="minor">
            <a:schemeClr val="tx1"/>
          </a:fontRef>
        </p:style>
      </p:cxnSp>
      <p:cxnSp>
        <p:nvCxnSpPr>
          <p:cNvPr id="24" name="Connecteur : en angle 23">
            <a:extLst>
              <a:ext uri="{FF2B5EF4-FFF2-40B4-BE49-F238E27FC236}">
                <a16:creationId xmlns:a16="http://schemas.microsoft.com/office/drawing/2014/main" id="{FAF66DAC-F3B3-441D-BEC2-072C5605CB5F}"/>
              </a:ext>
            </a:extLst>
          </p:cNvPr>
          <p:cNvCxnSpPr>
            <a:cxnSpLocks/>
            <a:stCxn id="21" idx="4"/>
          </p:cNvCxnSpPr>
          <p:nvPr/>
        </p:nvCxnSpPr>
        <p:spPr>
          <a:xfrm rot="16200000" flipH="1">
            <a:off x="7038018" y="3539621"/>
            <a:ext cx="149355" cy="406859"/>
          </a:xfrm>
          <a:prstGeom prst="bentConnector2">
            <a:avLst/>
          </a:prstGeom>
          <a:ln w="19050">
            <a:solidFill>
              <a:schemeClr val="accent6"/>
            </a:solidFill>
            <a:tailEnd type="triangle"/>
          </a:ln>
        </p:spPr>
        <p:style>
          <a:lnRef idx="1">
            <a:schemeClr val="accent1"/>
          </a:lnRef>
          <a:fillRef idx="0">
            <a:schemeClr val="accent1"/>
          </a:fillRef>
          <a:effectRef idx="0">
            <a:schemeClr val="accent1"/>
          </a:effectRef>
          <a:fontRef idx="minor">
            <a:schemeClr val="tx1"/>
          </a:fontRef>
        </p:style>
      </p:cxnSp>
      <p:sp>
        <p:nvSpPr>
          <p:cNvPr id="18" name="ZoneTexte 17">
            <a:extLst>
              <a:ext uri="{FF2B5EF4-FFF2-40B4-BE49-F238E27FC236}">
                <a16:creationId xmlns:a16="http://schemas.microsoft.com/office/drawing/2014/main" id="{D994CF04-18F1-3849-89DD-4E22267BAC1A}"/>
              </a:ext>
            </a:extLst>
          </p:cNvPr>
          <p:cNvSpPr txBox="1"/>
          <p:nvPr/>
        </p:nvSpPr>
        <p:spPr>
          <a:xfrm>
            <a:off x="0" y="4937090"/>
            <a:ext cx="2512226" cy="230832"/>
          </a:xfrm>
          <a:prstGeom prst="rect">
            <a:avLst/>
          </a:prstGeom>
          <a:noFill/>
        </p:spPr>
        <p:txBody>
          <a:bodyPr wrap="none" rtlCol="0">
            <a:spAutoFit/>
          </a:bodyPr>
          <a:lstStyle/>
          <a:p>
            <a:pPr lvl="0"/>
            <a:r>
              <a:rPr lang="fr-FR" sz="900" i="1" dirty="0">
                <a:solidFill>
                  <a:prstClr val="black">
                    <a:lumMod val="50000"/>
                    <a:lumOff val="50000"/>
                  </a:prstClr>
                </a:solidFill>
                <a:latin typeface="Arial" panose="020B0604020202020204" pitchFamily="34" charset="0"/>
              </a:rPr>
              <a:t>Noelia Tarazona et </a:t>
            </a:r>
            <a:r>
              <a:rPr kumimoji="0" lang="fr-FR" sz="900" b="0" i="1" u="none" strike="noStrike" kern="1200" cap="none" spc="0" normalizeH="0" baseline="0" dirty="0">
                <a:ln>
                  <a:noFill/>
                </a:ln>
                <a:solidFill>
                  <a:prstClr val="black">
                    <a:lumMod val="50000"/>
                    <a:lumOff val="50000"/>
                  </a:prstClr>
                </a:solidFill>
                <a:effectLst/>
                <a:uLnTx/>
                <a:uFillTx/>
                <a:latin typeface="Arial" panose="020B0604020202020204" pitchFamily="34" charset="0"/>
                <a:ea typeface="+mn-ea"/>
                <a:cs typeface="+mn-cs"/>
              </a:rPr>
              <a:t>al., ASCO2020, </a:t>
            </a:r>
            <a:r>
              <a:rPr lang="fr-FR" sz="900" i="1" dirty="0">
                <a:solidFill>
                  <a:prstClr val="black">
                    <a:lumMod val="50000"/>
                    <a:lumOff val="50000"/>
                  </a:prstClr>
                </a:solidFill>
                <a:latin typeface="Arial" panose="020B0604020202020204" pitchFamily="34" charset="0"/>
              </a:rPr>
              <a:t>Abs 4009</a:t>
            </a:r>
            <a:endParaRPr kumimoji="0" lang="fr-FR" sz="900" b="0" i="1" u="none" strike="noStrike" kern="1200" cap="none" spc="0" normalizeH="0" baseline="0" dirty="0">
              <a:ln>
                <a:noFill/>
              </a:ln>
              <a:solidFill>
                <a:prstClr val="black">
                  <a:lumMod val="50000"/>
                  <a:lumOff val="50000"/>
                </a:prstClr>
              </a:solidFill>
              <a:effectLst/>
              <a:uLnTx/>
              <a:uFillTx/>
              <a:latin typeface="Arial" panose="020B0604020202020204" pitchFamily="34" charset="0"/>
              <a:ea typeface="+mn-ea"/>
              <a:cs typeface="+mn-cs"/>
            </a:endParaRPr>
          </a:p>
        </p:txBody>
      </p:sp>
      <p:sp>
        <p:nvSpPr>
          <p:cNvPr id="19" name="Titre 11"/>
          <p:cNvSpPr>
            <a:spLocks noGrp="1"/>
          </p:cNvSpPr>
          <p:nvPr>
            <p:ph type="title"/>
          </p:nvPr>
        </p:nvSpPr>
        <p:spPr>
          <a:xfrm>
            <a:off x="190500" y="0"/>
            <a:ext cx="7124700" cy="596560"/>
          </a:xfrm>
        </p:spPr>
        <p:txBody>
          <a:bodyPr>
            <a:noAutofit/>
          </a:bodyPr>
          <a:lstStyle/>
          <a:p>
            <a:r>
              <a:rPr lang="fr-FR" sz="2400" dirty="0"/>
              <a:t>CCR localisé </a:t>
            </a:r>
            <a:br>
              <a:rPr lang="fr-FR" sz="2400" dirty="0"/>
            </a:br>
            <a:r>
              <a:rPr lang="fr-FR" sz="2400" b="1" dirty="0"/>
              <a:t>ADNtc et risque de récidive</a:t>
            </a:r>
          </a:p>
        </p:txBody>
      </p:sp>
    </p:spTree>
    <p:extLst>
      <p:ext uri="{BB962C8B-B14F-4D97-AF65-F5344CB8AC3E}">
        <p14:creationId xmlns:p14="http://schemas.microsoft.com/office/powerpoint/2010/main" val="15203467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Rectangle à coins arrondis 4">
            <a:extLst>
              <a:ext uri="{FF2B5EF4-FFF2-40B4-BE49-F238E27FC236}">
                <a16:creationId xmlns:a16="http://schemas.microsoft.com/office/drawing/2014/main" id="{D46B038C-4F78-4675-B475-112999333E66}"/>
              </a:ext>
            </a:extLst>
          </p:cNvPr>
          <p:cNvSpPr/>
          <p:nvPr/>
        </p:nvSpPr>
        <p:spPr>
          <a:xfrm>
            <a:off x="1890074" y="2336046"/>
            <a:ext cx="5208310" cy="2184108"/>
          </a:xfrm>
          <a:prstGeom prst="roundRect">
            <a:avLst>
              <a:gd name="adj" fmla="val 3820"/>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7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 name="Titre 1"/>
          <p:cNvSpPr>
            <a:spLocks noGrp="1"/>
          </p:cNvSpPr>
          <p:nvPr>
            <p:ph type="title"/>
          </p:nvPr>
        </p:nvSpPr>
        <p:spPr/>
        <p:txBody>
          <a:bodyPr/>
          <a:lstStyle/>
          <a:p>
            <a:r>
              <a:rPr lang="fr-FR" dirty="0"/>
              <a:t>Impact pronostique du MSI dans le CCR stade III et le CCRm</a:t>
            </a:r>
          </a:p>
        </p:txBody>
      </p:sp>
      <p:sp>
        <p:nvSpPr>
          <p:cNvPr id="3" name="Espace réservé du contenu 2"/>
          <p:cNvSpPr>
            <a:spLocks noGrp="1"/>
          </p:cNvSpPr>
          <p:nvPr>
            <p:ph sz="half" idx="1"/>
          </p:nvPr>
        </p:nvSpPr>
        <p:spPr>
          <a:xfrm>
            <a:off x="190500" y="821934"/>
            <a:ext cx="8763000" cy="1266104"/>
          </a:xfrm>
        </p:spPr>
        <p:txBody>
          <a:bodyPr/>
          <a:lstStyle/>
          <a:p>
            <a:r>
              <a:rPr lang="fr-FR" sz="1800" dirty="0"/>
              <a:t>L’impact pronostique du MSI dans le CCR stade III et dans le CCRm n’est pas clairement établi </a:t>
            </a:r>
            <a:r>
              <a:rPr lang="fr-FR" sz="1800" b="0" dirty="0"/>
              <a:t>(</a:t>
            </a:r>
            <a:r>
              <a:rPr lang="pt-BR" sz="1800" b="0" dirty="0" err="1"/>
              <a:t>Clin</a:t>
            </a:r>
            <a:r>
              <a:rPr lang="pt-BR" sz="1800" b="0" dirty="0"/>
              <a:t> </a:t>
            </a:r>
            <a:r>
              <a:rPr lang="pt-BR" sz="1800" b="0" dirty="0" err="1"/>
              <a:t>Cnacer</a:t>
            </a:r>
            <a:r>
              <a:rPr lang="pt-BR" sz="1800" b="0" dirty="0"/>
              <a:t> Res 2015; 21: 5294-5304; </a:t>
            </a:r>
            <a:r>
              <a:rPr lang="en-US" sz="1800" b="0" dirty="0"/>
              <a:t>J </a:t>
            </a:r>
            <a:r>
              <a:rPr lang="en-US" sz="1800" b="0" dirty="0" err="1"/>
              <a:t>Clin</a:t>
            </a:r>
            <a:r>
              <a:rPr lang="en-US" sz="1800" b="0" dirty="0"/>
              <a:t> </a:t>
            </a:r>
            <a:r>
              <a:rPr lang="en-US" sz="1800" b="0" dirty="0" err="1"/>
              <a:t>Oncol</a:t>
            </a:r>
            <a:r>
              <a:rPr lang="en-US" sz="1800" b="0" dirty="0"/>
              <a:t> 2019; 37(14): 1217–1227).</a:t>
            </a:r>
            <a:endParaRPr lang="fr-FR" sz="1800" b="0" dirty="0"/>
          </a:p>
          <a:p>
            <a:r>
              <a:rPr lang="fr-FR" sz="1800" dirty="0"/>
              <a:t>Objectif : évaluer l’impact pronostique du MSI dans le CCR stade III et stade IV sur une large cohorte de patient </a:t>
            </a:r>
          </a:p>
        </p:txBody>
      </p:sp>
      <p:sp>
        <p:nvSpPr>
          <p:cNvPr id="8" name="Rectangle : coins arrondis 45">
            <a:extLst>
              <a:ext uri="{FF2B5EF4-FFF2-40B4-BE49-F238E27FC236}">
                <a16:creationId xmlns:a16="http://schemas.microsoft.com/office/drawing/2014/main" id="{AD8D7728-8270-48D6-A420-8991CB1179F9}"/>
              </a:ext>
            </a:extLst>
          </p:cNvPr>
          <p:cNvSpPr/>
          <p:nvPr/>
        </p:nvSpPr>
        <p:spPr>
          <a:xfrm>
            <a:off x="1956061" y="3372596"/>
            <a:ext cx="1025558" cy="401038"/>
          </a:xfrm>
          <a:prstGeom prst="roundRect">
            <a:avLst>
              <a:gd name="adj" fmla="val 11793"/>
            </a:avLst>
          </a:prstGeom>
          <a:solidFill>
            <a:schemeClr val="accent2"/>
          </a:solidFill>
          <a:ln>
            <a:noFill/>
          </a:ln>
        </p:spPr>
        <p:txBody>
          <a:bodyPr wrap="square" lIns="36000" tIns="0" rIns="36000" bIns="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Stage I</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(n=15 899)</a:t>
            </a:r>
          </a:p>
        </p:txBody>
      </p:sp>
      <p:sp>
        <p:nvSpPr>
          <p:cNvPr id="9" name="Rectangle : coins arrondis 45">
            <a:extLst>
              <a:ext uri="{FF2B5EF4-FFF2-40B4-BE49-F238E27FC236}">
                <a16:creationId xmlns:a16="http://schemas.microsoft.com/office/drawing/2014/main" id="{FAC6B20A-5C51-4218-8E57-69AE108F37EC}"/>
              </a:ext>
            </a:extLst>
          </p:cNvPr>
          <p:cNvSpPr/>
          <p:nvPr/>
        </p:nvSpPr>
        <p:spPr>
          <a:xfrm>
            <a:off x="3159549" y="2440957"/>
            <a:ext cx="2229046" cy="676987"/>
          </a:xfrm>
          <a:prstGeom prst="roundRect">
            <a:avLst>
              <a:gd name="adj" fmla="val 12204"/>
            </a:avLst>
          </a:prstGeom>
          <a:solidFill>
            <a:schemeClr val="bg1"/>
          </a:solidFill>
          <a:ln w="12700">
            <a:solidFill>
              <a:schemeClr val="tx1">
                <a:lumMod val="75000"/>
                <a:lumOff val="25000"/>
              </a:schemeClr>
            </a:solidFill>
          </a:ln>
        </p:spPr>
        <p:txBody>
          <a:bodyPr wrap="square" lIns="36000" tIns="0" rIns="36000" bIns="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Colon cancer patients </a:t>
            </a:r>
            <a:br>
              <a:rPr kumimoji="0" lang="en-US" sz="9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br>
            <a:r>
              <a:rPr kumimoji="0" lang="en-US" sz="9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with known MSI status </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diagnoses between 2004 and 2016 (n=75 436)</a:t>
            </a:r>
          </a:p>
        </p:txBody>
      </p:sp>
      <p:sp>
        <p:nvSpPr>
          <p:cNvPr id="10" name="Rectangle : coins arrondis 45">
            <a:extLst>
              <a:ext uri="{FF2B5EF4-FFF2-40B4-BE49-F238E27FC236}">
                <a16:creationId xmlns:a16="http://schemas.microsoft.com/office/drawing/2014/main" id="{773D98C4-9ACA-4F02-8556-96AD21351EB8}"/>
              </a:ext>
            </a:extLst>
          </p:cNvPr>
          <p:cNvSpPr/>
          <p:nvPr/>
        </p:nvSpPr>
        <p:spPr>
          <a:xfrm>
            <a:off x="3159549" y="3372596"/>
            <a:ext cx="1025558" cy="401038"/>
          </a:xfrm>
          <a:prstGeom prst="roundRect">
            <a:avLst>
              <a:gd name="adj" fmla="val 11793"/>
            </a:avLst>
          </a:prstGeom>
          <a:solidFill>
            <a:schemeClr val="accent6"/>
          </a:solidFill>
          <a:ln>
            <a:noFill/>
          </a:ln>
        </p:spPr>
        <p:txBody>
          <a:bodyPr wrap="square" lIns="36000" tIns="0" rIns="36000" bIns="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Stage II</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(n=25 557)</a:t>
            </a:r>
          </a:p>
        </p:txBody>
      </p:sp>
      <p:sp>
        <p:nvSpPr>
          <p:cNvPr id="11" name="Rectangle : coins arrondis 45">
            <a:extLst>
              <a:ext uri="{FF2B5EF4-FFF2-40B4-BE49-F238E27FC236}">
                <a16:creationId xmlns:a16="http://schemas.microsoft.com/office/drawing/2014/main" id="{884D4EC6-6C25-422D-83BC-2A5BE4C87770}"/>
              </a:ext>
            </a:extLst>
          </p:cNvPr>
          <p:cNvSpPr/>
          <p:nvPr/>
        </p:nvSpPr>
        <p:spPr>
          <a:xfrm>
            <a:off x="4363037" y="3372596"/>
            <a:ext cx="1025558" cy="401038"/>
          </a:xfrm>
          <a:prstGeom prst="roundRect">
            <a:avLst>
              <a:gd name="adj" fmla="val 11793"/>
            </a:avLst>
          </a:prstGeom>
          <a:solidFill>
            <a:srgbClr val="7030A0"/>
          </a:solidFill>
          <a:ln>
            <a:noFill/>
          </a:ln>
        </p:spPr>
        <p:txBody>
          <a:bodyPr wrap="square" lIns="36000" tIns="0" rIns="36000" bIns="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Stage III</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(n=22 132)</a:t>
            </a:r>
          </a:p>
        </p:txBody>
      </p:sp>
      <p:sp>
        <p:nvSpPr>
          <p:cNvPr id="12" name="Rectangle : coins arrondis 45">
            <a:extLst>
              <a:ext uri="{FF2B5EF4-FFF2-40B4-BE49-F238E27FC236}">
                <a16:creationId xmlns:a16="http://schemas.microsoft.com/office/drawing/2014/main" id="{F486F326-0823-4B3C-A66F-36C58B160EE3}"/>
              </a:ext>
            </a:extLst>
          </p:cNvPr>
          <p:cNvSpPr/>
          <p:nvPr/>
        </p:nvSpPr>
        <p:spPr>
          <a:xfrm>
            <a:off x="5566525" y="3372596"/>
            <a:ext cx="1025558" cy="401038"/>
          </a:xfrm>
          <a:prstGeom prst="roundRect">
            <a:avLst>
              <a:gd name="adj" fmla="val 11793"/>
            </a:avLst>
          </a:prstGeom>
          <a:solidFill>
            <a:srgbClr val="C00000"/>
          </a:solidFill>
          <a:ln>
            <a:noFill/>
          </a:ln>
        </p:spPr>
        <p:txBody>
          <a:bodyPr wrap="square" lIns="36000" tIns="0" rIns="36000" bIns="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Stage IV</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(n=11 848)</a:t>
            </a:r>
          </a:p>
        </p:txBody>
      </p:sp>
      <p:sp>
        <p:nvSpPr>
          <p:cNvPr id="13" name="Rectangle : coins arrondis 45">
            <a:extLst>
              <a:ext uri="{FF2B5EF4-FFF2-40B4-BE49-F238E27FC236}">
                <a16:creationId xmlns:a16="http://schemas.microsoft.com/office/drawing/2014/main" id="{904047C5-4873-4B26-ADC2-B4A3A338ADCF}"/>
              </a:ext>
            </a:extLst>
          </p:cNvPr>
          <p:cNvSpPr/>
          <p:nvPr/>
        </p:nvSpPr>
        <p:spPr>
          <a:xfrm>
            <a:off x="3962687" y="4013048"/>
            <a:ext cx="674370" cy="401038"/>
          </a:xfrm>
          <a:prstGeom prst="roundRect">
            <a:avLst>
              <a:gd name="adj" fmla="val 11793"/>
            </a:avLst>
          </a:prstGeom>
          <a:solidFill>
            <a:srgbClr val="CBAFF3"/>
          </a:solidFill>
          <a:ln>
            <a:noFill/>
          </a:ln>
        </p:spPr>
        <p:txBody>
          <a:bodyPr wrap="square" lIns="36000" tIns="0" rIns="36000" bIns="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MSI-H</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(n=1 704)</a:t>
            </a:r>
          </a:p>
        </p:txBody>
      </p:sp>
      <p:sp>
        <p:nvSpPr>
          <p:cNvPr id="14" name="Rectangle : coins arrondis 45">
            <a:extLst>
              <a:ext uri="{FF2B5EF4-FFF2-40B4-BE49-F238E27FC236}">
                <a16:creationId xmlns:a16="http://schemas.microsoft.com/office/drawing/2014/main" id="{D3EFAFA6-D92D-4C37-8B59-D3EC0EE7BF4B}"/>
              </a:ext>
            </a:extLst>
          </p:cNvPr>
          <p:cNvSpPr/>
          <p:nvPr/>
        </p:nvSpPr>
        <p:spPr>
          <a:xfrm>
            <a:off x="4714225" y="4013048"/>
            <a:ext cx="674370" cy="401038"/>
          </a:xfrm>
          <a:prstGeom prst="roundRect">
            <a:avLst>
              <a:gd name="adj" fmla="val 11793"/>
            </a:avLst>
          </a:prstGeom>
          <a:solidFill>
            <a:srgbClr val="F50B86"/>
          </a:solidFill>
          <a:ln>
            <a:noFill/>
          </a:ln>
        </p:spPr>
        <p:txBody>
          <a:bodyPr wrap="square" lIns="36000" tIns="0" rIns="36000" bIns="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MSS</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(n=20 428)</a:t>
            </a:r>
          </a:p>
        </p:txBody>
      </p:sp>
      <p:sp>
        <p:nvSpPr>
          <p:cNvPr id="15" name="Rectangle : coins arrondis 45">
            <a:extLst>
              <a:ext uri="{FF2B5EF4-FFF2-40B4-BE49-F238E27FC236}">
                <a16:creationId xmlns:a16="http://schemas.microsoft.com/office/drawing/2014/main" id="{1EF47A27-1008-4321-8258-309CEA066C4E}"/>
              </a:ext>
            </a:extLst>
          </p:cNvPr>
          <p:cNvSpPr/>
          <p:nvPr/>
        </p:nvSpPr>
        <p:spPr>
          <a:xfrm>
            <a:off x="5566525" y="4013048"/>
            <a:ext cx="674370" cy="401038"/>
          </a:xfrm>
          <a:prstGeom prst="roundRect">
            <a:avLst>
              <a:gd name="adj" fmla="val 11793"/>
            </a:avLst>
          </a:prstGeom>
          <a:solidFill>
            <a:schemeClr val="accent2">
              <a:lumMod val="75000"/>
            </a:schemeClr>
          </a:solidFill>
          <a:ln>
            <a:noFill/>
          </a:ln>
        </p:spPr>
        <p:txBody>
          <a:bodyPr wrap="square" lIns="36000" tIns="0" rIns="36000" bIns="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MSI</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(n=357)</a:t>
            </a:r>
          </a:p>
        </p:txBody>
      </p:sp>
      <p:sp>
        <p:nvSpPr>
          <p:cNvPr id="16" name="Rectangle : coins arrondis 45">
            <a:extLst>
              <a:ext uri="{FF2B5EF4-FFF2-40B4-BE49-F238E27FC236}">
                <a16:creationId xmlns:a16="http://schemas.microsoft.com/office/drawing/2014/main" id="{1872A037-1411-4E81-BE79-E3BE6C034CBD}"/>
              </a:ext>
            </a:extLst>
          </p:cNvPr>
          <p:cNvSpPr/>
          <p:nvPr/>
        </p:nvSpPr>
        <p:spPr>
          <a:xfrm>
            <a:off x="6318063" y="4013048"/>
            <a:ext cx="674370" cy="401038"/>
          </a:xfrm>
          <a:prstGeom prst="roundRect">
            <a:avLst>
              <a:gd name="adj" fmla="val 11793"/>
            </a:avLst>
          </a:prstGeom>
          <a:solidFill>
            <a:schemeClr val="accent4">
              <a:lumMod val="75000"/>
            </a:schemeClr>
          </a:solidFill>
          <a:ln>
            <a:noFill/>
          </a:ln>
        </p:spPr>
        <p:txBody>
          <a:bodyPr wrap="square" lIns="36000" tIns="0" rIns="36000" bIns="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MSS</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(n=8 240)</a:t>
            </a:r>
          </a:p>
        </p:txBody>
      </p:sp>
      <p:cxnSp>
        <p:nvCxnSpPr>
          <p:cNvPr id="18" name="Connecteur : en angle 17">
            <a:extLst>
              <a:ext uri="{FF2B5EF4-FFF2-40B4-BE49-F238E27FC236}">
                <a16:creationId xmlns:a16="http://schemas.microsoft.com/office/drawing/2014/main" id="{CFD601F3-36DA-4039-A1BF-5808C279F9F4}"/>
              </a:ext>
            </a:extLst>
          </p:cNvPr>
          <p:cNvCxnSpPr>
            <a:stCxn id="9" idx="2"/>
            <a:endCxn id="8" idx="0"/>
          </p:cNvCxnSpPr>
          <p:nvPr/>
        </p:nvCxnSpPr>
        <p:spPr>
          <a:xfrm rot="5400000">
            <a:off x="3244130" y="2342654"/>
            <a:ext cx="254652" cy="1805232"/>
          </a:xfrm>
          <a:prstGeom prst="bentConnector3">
            <a:avLst/>
          </a:prstGeom>
          <a:ln w="127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9" name="Connecteur : en angle 18">
            <a:extLst>
              <a:ext uri="{FF2B5EF4-FFF2-40B4-BE49-F238E27FC236}">
                <a16:creationId xmlns:a16="http://schemas.microsoft.com/office/drawing/2014/main" id="{0DE9E2BA-4ECE-4CF2-A5D1-A3E34FEA39FA}"/>
              </a:ext>
            </a:extLst>
          </p:cNvPr>
          <p:cNvCxnSpPr>
            <a:cxnSpLocks/>
            <a:stCxn id="9" idx="2"/>
            <a:endCxn id="10" idx="0"/>
          </p:cNvCxnSpPr>
          <p:nvPr/>
        </p:nvCxnSpPr>
        <p:spPr>
          <a:xfrm rot="5400000">
            <a:off x="3845874" y="2944398"/>
            <a:ext cx="254652" cy="601744"/>
          </a:xfrm>
          <a:prstGeom prst="bentConnector3">
            <a:avLst>
              <a:gd name="adj1" fmla="val 50000"/>
            </a:avLst>
          </a:prstGeom>
          <a:ln w="127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2" name="Connecteur : en angle 21">
            <a:extLst>
              <a:ext uri="{FF2B5EF4-FFF2-40B4-BE49-F238E27FC236}">
                <a16:creationId xmlns:a16="http://schemas.microsoft.com/office/drawing/2014/main" id="{4E1A4DB4-3EE4-4BCE-8913-4B6EE9E393E4}"/>
              </a:ext>
            </a:extLst>
          </p:cNvPr>
          <p:cNvCxnSpPr>
            <a:cxnSpLocks/>
            <a:stCxn id="9" idx="2"/>
            <a:endCxn id="11" idx="0"/>
          </p:cNvCxnSpPr>
          <p:nvPr/>
        </p:nvCxnSpPr>
        <p:spPr>
          <a:xfrm rot="16200000" flipH="1">
            <a:off x="4447618" y="2944398"/>
            <a:ext cx="254652" cy="601744"/>
          </a:xfrm>
          <a:prstGeom prst="bentConnector3">
            <a:avLst>
              <a:gd name="adj1" fmla="val 50000"/>
            </a:avLst>
          </a:prstGeom>
          <a:ln w="127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5" name="Connecteur : en angle 24">
            <a:extLst>
              <a:ext uri="{FF2B5EF4-FFF2-40B4-BE49-F238E27FC236}">
                <a16:creationId xmlns:a16="http://schemas.microsoft.com/office/drawing/2014/main" id="{EDF0DE83-7888-4FF4-94F4-5DBDA4547B67}"/>
              </a:ext>
            </a:extLst>
          </p:cNvPr>
          <p:cNvCxnSpPr>
            <a:cxnSpLocks/>
            <a:stCxn id="9" idx="2"/>
            <a:endCxn id="12" idx="0"/>
          </p:cNvCxnSpPr>
          <p:nvPr/>
        </p:nvCxnSpPr>
        <p:spPr>
          <a:xfrm rot="16200000" flipH="1">
            <a:off x="5049362" y="2342654"/>
            <a:ext cx="254652" cy="1805232"/>
          </a:xfrm>
          <a:prstGeom prst="bentConnector3">
            <a:avLst>
              <a:gd name="adj1" fmla="val 50000"/>
            </a:avLst>
          </a:prstGeom>
          <a:ln w="127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Connecteur : en angle 27">
            <a:extLst>
              <a:ext uri="{FF2B5EF4-FFF2-40B4-BE49-F238E27FC236}">
                <a16:creationId xmlns:a16="http://schemas.microsoft.com/office/drawing/2014/main" id="{1FBAD83A-1902-4A96-ACAB-EE26768C640D}"/>
              </a:ext>
            </a:extLst>
          </p:cNvPr>
          <p:cNvCxnSpPr>
            <a:cxnSpLocks/>
            <a:stCxn id="12" idx="2"/>
            <a:endCxn id="16" idx="0"/>
          </p:cNvCxnSpPr>
          <p:nvPr/>
        </p:nvCxnSpPr>
        <p:spPr>
          <a:xfrm rot="16200000" flipH="1">
            <a:off x="6247569" y="3605369"/>
            <a:ext cx="239414" cy="575944"/>
          </a:xfrm>
          <a:prstGeom prst="bentConnector3">
            <a:avLst>
              <a:gd name="adj1" fmla="val 50000"/>
            </a:avLst>
          </a:prstGeom>
          <a:ln w="127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1" name="Connecteur : en angle 30">
            <a:extLst>
              <a:ext uri="{FF2B5EF4-FFF2-40B4-BE49-F238E27FC236}">
                <a16:creationId xmlns:a16="http://schemas.microsoft.com/office/drawing/2014/main" id="{08AD05D1-12AA-4812-A4A8-CBE2F9CB90B8}"/>
              </a:ext>
            </a:extLst>
          </p:cNvPr>
          <p:cNvCxnSpPr>
            <a:cxnSpLocks/>
            <a:stCxn id="12" idx="2"/>
            <a:endCxn id="15" idx="0"/>
          </p:cNvCxnSpPr>
          <p:nvPr/>
        </p:nvCxnSpPr>
        <p:spPr>
          <a:xfrm rot="5400000">
            <a:off x="5871800" y="3805544"/>
            <a:ext cx="239414" cy="175594"/>
          </a:xfrm>
          <a:prstGeom prst="bentConnector3">
            <a:avLst>
              <a:gd name="adj1" fmla="val 50000"/>
            </a:avLst>
          </a:prstGeom>
          <a:ln w="127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4" name="Connecteur : en angle 33">
            <a:extLst>
              <a:ext uri="{FF2B5EF4-FFF2-40B4-BE49-F238E27FC236}">
                <a16:creationId xmlns:a16="http://schemas.microsoft.com/office/drawing/2014/main" id="{3B858FAA-0B9A-4BC8-91EC-8E34D957CF82}"/>
              </a:ext>
            </a:extLst>
          </p:cNvPr>
          <p:cNvCxnSpPr>
            <a:cxnSpLocks/>
            <a:stCxn id="11" idx="2"/>
            <a:endCxn id="13" idx="0"/>
          </p:cNvCxnSpPr>
          <p:nvPr/>
        </p:nvCxnSpPr>
        <p:spPr>
          <a:xfrm rot="5400000">
            <a:off x="4468137" y="3605369"/>
            <a:ext cx="239414" cy="575944"/>
          </a:xfrm>
          <a:prstGeom prst="bentConnector3">
            <a:avLst>
              <a:gd name="adj1" fmla="val 50000"/>
            </a:avLst>
          </a:prstGeom>
          <a:ln w="127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7" name="Connecteur : en angle 36">
            <a:extLst>
              <a:ext uri="{FF2B5EF4-FFF2-40B4-BE49-F238E27FC236}">
                <a16:creationId xmlns:a16="http://schemas.microsoft.com/office/drawing/2014/main" id="{9E483F8E-7F66-4D3B-BE92-8883947CF9B0}"/>
              </a:ext>
            </a:extLst>
          </p:cNvPr>
          <p:cNvCxnSpPr>
            <a:cxnSpLocks/>
            <a:stCxn id="11" idx="2"/>
            <a:endCxn id="14" idx="0"/>
          </p:cNvCxnSpPr>
          <p:nvPr/>
        </p:nvCxnSpPr>
        <p:spPr>
          <a:xfrm rot="16200000" flipH="1">
            <a:off x="4843906" y="3805544"/>
            <a:ext cx="239414" cy="175594"/>
          </a:xfrm>
          <a:prstGeom prst="bentConnector3">
            <a:avLst>
              <a:gd name="adj1" fmla="val 50000"/>
            </a:avLst>
          </a:prstGeom>
          <a:ln w="127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23" name="ZoneTexte 22">
            <a:extLst>
              <a:ext uri="{FF2B5EF4-FFF2-40B4-BE49-F238E27FC236}">
                <a16:creationId xmlns:a16="http://schemas.microsoft.com/office/drawing/2014/main" id="{9C4D86CC-C6E7-C748-BD4B-7D6D3C8D2F3F}"/>
              </a:ext>
            </a:extLst>
          </p:cNvPr>
          <p:cNvSpPr txBox="1"/>
          <p:nvPr/>
        </p:nvSpPr>
        <p:spPr>
          <a:xfrm>
            <a:off x="0" y="4937090"/>
            <a:ext cx="2666114" cy="230832"/>
          </a:xfrm>
          <a:prstGeom prst="rect">
            <a:avLst/>
          </a:prstGeom>
          <a:noFill/>
        </p:spPr>
        <p:txBody>
          <a:bodyPr wrap="none" rtlCol="0">
            <a:spAutoFit/>
          </a:bodyPr>
          <a:lstStyle/>
          <a:p>
            <a:pPr lvl="0"/>
            <a:r>
              <a:rPr lang="fr-FR" sz="900" i="1" dirty="0">
                <a:solidFill>
                  <a:prstClr val="black">
                    <a:lumMod val="50000"/>
                    <a:lumOff val="50000"/>
                  </a:prstClr>
                </a:solidFill>
                <a:latin typeface="Arial" panose="020B0604020202020204" pitchFamily="34" charset="0"/>
              </a:rPr>
              <a:t>Mohammed Salem  et al</a:t>
            </a:r>
            <a:r>
              <a:rPr kumimoji="0" lang="fr-FR" sz="900" b="0" i="1" u="none" strike="noStrike" kern="1200" cap="none" spc="0" normalizeH="0" baseline="0" dirty="0">
                <a:ln>
                  <a:noFill/>
                </a:ln>
                <a:solidFill>
                  <a:prstClr val="black">
                    <a:lumMod val="50000"/>
                    <a:lumOff val="50000"/>
                  </a:prstClr>
                </a:solidFill>
                <a:effectLst/>
                <a:uLnTx/>
                <a:uFillTx/>
                <a:latin typeface="Arial" panose="020B0604020202020204" pitchFamily="34" charset="0"/>
                <a:ea typeface="+mn-ea"/>
                <a:cs typeface="+mn-cs"/>
              </a:rPr>
              <a:t>., ASCO2020, </a:t>
            </a:r>
            <a:r>
              <a:rPr lang="fr-FR" sz="900" i="1" dirty="0">
                <a:solidFill>
                  <a:prstClr val="black">
                    <a:lumMod val="50000"/>
                    <a:lumOff val="50000"/>
                  </a:prstClr>
                </a:solidFill>
                <a:latin typeface="Arial" panose="020B0604020202020204" pitchFamily="34" charset="0"/>
              </a:rPr>
              <a:t>Abs O-23</a:t>
            </a:r>
            <a:endParaRPr kumimoji="0" lang="fr-FR" sz="900" b="0" i="1" u="none" strike="noStrike" kern="1200" cap="none" spc="0" normalizeH="0" baseline="0" dirty="0">
              <a:ln>
                <a:noFill/>
              </a:ln>
              <a:solidFill>
                <a:prstClr val="black">
                  <a:lumMod val="50000"/>
                  <a:lumOff val="50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0258267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normAutofit/>
          </a:bodyPr>
          <a:lstStyle/>
          <a:p>
            <a:r>
              <a:rPr lang="fr-FR" dirty="0"/>
              <a:t>Résultats : SG MSS vs MSI</a:t>
            </a:r>
          </a:p>
        </p:txBody>
      </p:sp>
      <p:sp>
        <p:nvSpPr>
          <p:cNvPr id="3" name="Espace réservé du contenu 2"/>
          <p:cNvSpPr>
            <a:spLocks noGrp="1"/>
          </p:cNvSpPr>
          <p:nvPr>
            <p:ph sz="half" idx="1"/>
          </p:nvPr>
        </p:nvSpPr>
        <p:spPr>
          <a:xfrm>
            <a:off x="190500" y="835395"/>
            <a:ext cx="8763000" cy="3960892"/>
          </a:xfrm>
        </p:spPr>
        <p:txBody>
          <a:bodyPr/>
          <a:lstStyle/>
          <a:p>
            <a:pPr marL="0" indent="0">
              <a:buNone/>
            </a:pPr>
            <a:endParaRPr lang="fr-FR" sz="1800" dirty="0"/>
          </a:p>
          <a:p>
            <a:pPr marL="0" indent="0">
              <a:buNone/>
            </a:pPr>
            <a:endParaRPr lang="fr-FR" sz="1800" dirty="0"/>
          </a:p>
          <a:p>
            <a:endParaRPr lang="fr-FR" sz="1800" dirty="0"/>
          </a:p>
          <a:p>
            <a:endParaRPr lang="fr-FR" sz="1800" dirty="0"/>
          </a:p>
          <a:p>
            <a:endParaRPr lang="fr-FR" sz="1800" dirty="0"/>
          </a:p>
          <a:p>
            <a:endParaRPr lang="fr-FR" sz="1800" dirty="0"/>
          </a:p>
          <a:p>
            <a:endParaRPr lang="fr-FR" sz="1800" dirty="0"/>
          </a:p>
          <a:p>
            <a:endParaRPr lang="fr-FR" sz="1800" dirty="0"/>
          </a:p>
          <a:p>
            <a:pPr lvl="1"/>
            <a:r>
              <a:rPr lang="fr-FR" sz="1600" dirty="0"/>
              <a:t>Sur ces données, le statut MSI semble ne pas avoir d’impact pronostique dans le CCR stade III et stade IV</a:t>
            </a:r>
          </a:p>
          <a:p>
            <a:pPr lvl="1"/>
            <a:r>
              <a:rPr lang="fr-FR" sz="1600" dirty="0"/>
              <a:t>Limites : Pas de données sur le type de traitement et la durée, le statut BRAF </a:t>
            </a:r>
          </a:p>
        </p:txBody>
      </p:sp>
      <p:sp>
        <p:nvSpPr>
          <p:cNvPr id="11" name="Rectangle à coins arrondis 4">
            <a:extLst>
              <a:ext uri="{FF2B5EF4-FFF2-40B4-BE49-F238E27FC236}">
                <a16:creationId xmlns:a16="http://schemas.microsoft.com/office/drawing/2014/main" id="{DD4EA453-F7C5-41BC-994F-5E2A57673E0D}"/>
              </a:ext>
            </a:extLst>
          </p:cNvPr>
          <p:cNvSpPr/>
          <p:nvPr/>
        </p:nvSpPr>
        <p:spPr>
          <a:xfrm>
            <a:off x="418012" y="1392376"/>
            <a:ext cx="4064056" cy="2195126"/>
          </a:xfrm>
          <a:prstGeom prst="roundRect">
            <a:avLst>
              <a:gd name="adj" fmla="val 3259"/>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graphicFrame>
        <p:nvGraphicFramePr>
          <p:cNvPr id="12" name="Chart 47">
            <a:extLst>
              <a:ext uri="{FF2B5EF4-FFF2-40B4-BE49-F238E27FC236}">
                <a16:creationId xmlns:a16="http://schemas.microsoft.com/office/drawing/2014/main" id="{BAC09ABB-2C2A-4FE2-9A24-639E70F41D00}"/>
              </a:ext>
            </a:extLst>
          </p:cNvPr>
          <p:cNvGraphicFramePr/>
          <p:nvPr/>
        </p:nvGraphicFramePr>
        <p:xfrm>
          <a:off x="401357" y="1479696"/>
          <a:ext cx="4116773" cy="2151546"/>
        </p:xfrm>
        <a:graphic>
          <a:graphicData uri="http://schemas.openxmlformats.org/drawingml/2006/chart">
            <c:chart xmlns:c="http://schemas.openxmlformats.org/drawingml/2006/chart" xmlns:r="http://schemas.openxmlformats.org/officeDocument/2006/relationships" r:id="rId2"/>
          </a:graphicData>
        </a:graphic>
      </p:graphicFrame>
      <p:sp>
        <p:nvSpPr>
          <p:cNvPr id="17" name="Rectangle à coins arrondis 4">
            <a:extLst>
              <a:ext uri="{FF2B5EF4-FFF2-40B4-BE49-F238E27FC236}">
                <a16:creationId xmlns:a16="http://schemas.microsoft.com/office/drawing/2014/main" id="{ED165F6F-EF75-4862-8C15-21FC886D06E0}"/>
              </a:ext>
            </a:extLst>
          </p:cNvPr>
          <p:cNvSpPr/>
          <p:nvPr/>
        </p:nvSpPr>
        <p:spPr>
          <a:xfrm>
            <a:off x="4663979" y="1387389"/>
            <a:ext cx="4064056" cy="2195126"/>
          </a:xfrm>
          <a:prstGeom prst="roundRect">
            <a:avLst>
              <a:gd name="adj" fmla="val 3259"/>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graphicFrame>
        <p:nvGraphicFramePr>
          <p:cNvPr id="18" name="Chart 47">
            <a:extLst>
              <a:ext uri="{FF2B5EF4-FFF2-40B4-BE49-F238E27FC236}">
                <a16:creationId xmlns:a16="http://schemas.microsoft.com/office/drawing/2014/main" id="{F104C112-96C6-4C55-8BF8-08FED1F247A3}"/>
              </a:ext>
            </a:extLst>
          </p:cNvPr>
          <p:cNvGraphicFramePr/>
          <p:nvPr/>
        </p:nvGraphicFramePr>
        <p:xfrm>
          <a:off x="4647324" y="1474709"/>
          <a:ext cx="4116773" cy="2151546"/>
        </p:xfrm>
        <a:graphic>
          <a:graphicData uri="http://schemas.openxmlformats.org/drawingml/2006/chart">
            <c:chart xmlns:c="http://schemas.openxmlformats.org/drawingml/2006/chart" xmlns:r="http://schemas.openxmlformats.org/officeDocument/2006/relationships" r:id="rId3"/>
          </a:graphicData>
        </a:graphic>
      </p:graphicFrame>
      <p:sp>
        <p:nvSpPr>
          <p:cNvPr id="6" name="ZoneTexte 5"/>
          <p:cNvSpPr txBox="1"/>
          <p:nvPr/>
        </p:nvSpPr>
        <p:spPr>
          <a:xfrm>
            <a:off x="550957" y="1248889"/>
            <a:ext cx="3233751" cy="276999"/>
          </a:xfrm>
          <a:prstGeom prst="rect">
            <a:avLst/>
          </a:prstGeom>
          <a:solidFill>
            <a:schemeClr val="bg1"/>
          </a:solid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CCR stade III - Analyse ajustée</a:t>
            </a:r>
          </a:p>
        </p:txBody>
      </p:sp>
      <p:sp>
        <p:nvSpPr>
          <p:cNvPr id="8" name="ZoneTexte 7"/>
          <p:cNvSpPr txBox="1"/>
          <p:nvPr/>
        </p:nvSpPr>
        <p:spPr>
          <a:xfrm>
            <a:off x="4784258" y="1248889"/>
            <a:ext cx="2442400" cy="276999"/>
          </a:xfrm>
          <a:prstGeom prst="rect">
            <a:avLst/>
          </a:prstGeom>
          <a:solidFill>
            <a:schemeClr val="bg1"/>
          </a:solid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CCR stade IV - Analyse ajustée</a:t>
            </a:r>
          </a:p>
        </p:txBody>
      </p:sp>
      <p:grpSp>
        <p:nvGrpSpPr>
          <p:cNvPr id="22" name="Groupe 21">
            <a:extLst>
              <a:ext uri="{FF2B5EF4-FFF2-40B4-BE49-F238E27FC236}">
                <a16:creationId xmlns:a16="http://schemas.microsoft.com/office/drawing/2014/main" id="{CF73700B-6082-4D41-87E7-00C9F5011C6D}"/>
              </a:ext>
            </a:extLst>
          </p:cNvPr>
          <p:cNvGrpSpPr/>
          <p:nvPr/>
        </p:nvGrpSpPr>
        <p:grpSpPr>
          <a:xfrm>
            <a:off x="947773" y="1613208"/>
            <a:ext cx="3405769" cy="635084"/>
            <a:chOff x="556181" y="1055802"/>
            <a:chExt cx="3714161" cy="834053"/>
          </a:xfrm>
        </p:grpSpPr>
        <p:sp>
          <p:nvSpPr>
            <p:cNvPr id="4" name="Forme libre : forme 3">
              <a:extLst>
                <a:ext uri="{FF2B5EF4-FFF2-40B4-BE49-F238E27FC236}">
                  <a16:creationId xmlns:a16="http://schemas.microsoft.com/office/drawing/2014/main" id="{11492C12-ACE1-401F-AC17-0E17F328D3E0}"/>
                </a:ext>
              </a:extLst>
            </p:cNvPr>
            <p:cNvSpPr/>
            <p:nvPr/>
          </p:nvSpPr>
          <p:spPr>
            <a:xfrm>
              <a:off x="556181" y="1055802"/>
              <a:ext cx="3714161" cy="820132"/>
            </a:xfrm>
            <a:custGeom>
              <a:avLst/>
              <a:gdLst>
                <a:gd name="connsiteX0" fmla="*/ 0 w 3714161"/>
                <a:gd name="connsiteY0" fmla="*/ 0 h 820132"/>
                <a:gd name="connsiteX1" fmla="*/ 75415 w 3714161"/>
                <a:gd name="connsiteY1" fmla="*/ 56561 h 820132"/>
                <a:gd name="connsiteX2" fmla="*/ 240384 w 3714161"/>
                <a:gd name="connsiteY2" fmla="*/ 98982 h 820132"/>
                <a:gd name="connsiteX3" fmla="*/ 466627 w 3714161"/>
                <a:gd name="connsiteY3" fmla="*/ 150829 h 820132"/>
                <a:gd name="connsiteX4" fmla="*/ 664590 w 3714161"/>
                <a:gd name="connsiteY4" fmla="*/ 197963 h 820132"/>
                <a:gd name="connsiteX5" fmla="*/ 1051089 w 3714161"/>
                <a:gd name="connsiteY5" fmla="*/ 287518 h 820132"/>
                <a:gd name="connsiteX6" fmla="*/ 1480009 w 3714161"/>
                <a:gd name="connsiteY6" fmla="*/ 391212 h 820132"/>
                <a:gd name="connsiteX7" fmla="*/ 1875934 w 3714161"/>
                <a:gd name="connsiteY7" fmla="*/ 490194 h 820132"/>
                <a:gd name="connsiteX8" fmla="*/ 2366128 w 3714161"/>
                <a:gd name="connsiteY8" fmla="*/ 598602 h 820132"/>
                <a:gd name="connsiteX9" fmla="*/ 2700780 w 3714161"/>
                <a:gd name="connsiteY9" fmla="*/ 659876 h 820132"/>
                <a:gd name="connsiteX10" fmla="*/ 2978871 w 3714161"/>
                <a:gd name="connsiteY10" fmla="*/ 697584 h 820132"/>
                <a:gd name="connsiteX11" fmla="*/ 3355943 w 3714161"/>
                <a:gd name="connsiteY11" fmla="*/ 758858 h 820132"/>
                <a:gd name="connsiteX12" fmla="*/ 3714161 w 3714161"/>
                <a:gd name="connsiteY12" fmla="*/ 820132 h 82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14161" h="820132">
                  <a:moveTo>
                    <a:pt x="0" y="0"/>
                  </a:moveTo>
                  <a:cubicBezTo>
                    <a:pt x="17675" y="20032"/>
                    <a:pt x="35351" y="40064"/>
                    <a:pt x="75415" y="56561"/>
                  </a:cubicBezTo>
                  <a:cubicBezTo>
                    <a:pt x="115479" y="73058"/>
                    <a:pt x="175182" y="83271"/>
                    <a:pt x="240384" y="98982"/>
                  </a:cubicBezTo>
                  <a:cubicBezTo>
                    <a:pt x="305586" y="114693"/>
                    <a:pt x="466627" y="150829"/>
                    <a:pt x="466627" y="150829"/>
                  </a:cubicBezTo>
                  <a:lnTo>
                    <a:pt x="664590" y="197963"/>
                  </a:lnTo>
                  <a:lnTo>
                    <a:pt x="1051089" y="287518"/>
                  </a:lnTo>
                  <a:lnTo>
                    <a:pt x="1480009" y="391212"/>
                  </a:lnTo>
                  <a:lnTo>
                    <a:pt x="1875934" y="490194"/>
                  </a:lnTo>
                  <a:cubicBezTo>
                    <a:pt x="2023620" y="524759"/>
                    <a:pt x="2228654" y="570322"/>
                    <a:pt x="2366128" y="598602"/>
                  </a:cubicBezTo>
                  <a:cubicBezTo>
                    <a:pt x="2503602" y="626882"/>
                    <a:pt x="2598656" y="643379"/>
                    <a:pt x="2700780" y="659876"/>
                  </a:cubicBezTo>
                  <a:cubicBezTo>
                    <a:pt x="2802904" y="676373"/>
                    <a:pt x="2869677" y="681087"/>
                    <a:pt x="2978871" y="697584"/>
                  </a:cubicBezTo>
                  <a:cubicBezTo>
                    <a:pt x="3088065" y="714081"/>
                    <a:pt x="3355943" y="758858"/>
                    <a:pt x="3355943" y="758858"/>
                  </a:cubicBezTo>
                  <a:lnTo>
                    <a:pt x="3714161" y="820132"/>
                  </a:lnTo>
                </a:path>
              </a:pathLst>
            </a:custGeom>
            <a:noFill/>
            <a:ln w="28575">
              <a:solidFill>
                <a:srgbClr val="F50B8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Forme libre : forme 20">
              <a:extLst>
                <a:ext uri="{FF2B5EF4-FFF2-40B4-BE49-F238E27FC236}">
                  <a16:creationId xmlns:a16="http://schemas.microsoft.com/office/drawing/2014/main" id="{5165067B-ADCA-43F9-8E3E-45811DF5DB2E}"/>
                </a:ext>
              </a:extLst>
            </p:cNvPr>
            <p:cNvSpPr/>
            <p:nvPr/>
          </p:nvSpPr>
          <p:spPr>
            <a:xfrm>
              <a:off x="556181" y="1069723"/>
              <a:ext cx="3714161" cy="820132"/>
            </a:xfrm>
            <a:custGeom>
              <a:avLst/>
              <a:gdLst>
                <a:gd name="connsiteX0" fmla="*/ 0 w 3714161"/>
                <a:gd name="connsiteY0" fmla="*/ 0 h 820132"/>
                <a:gd name="connsiteX1" fmla="*/ 75415 w 3714161"/>
                <a:gd name="connsiteY1" fmla="*/ 56561 h 820132"/>
                <a:gd name="connsiteX2" fmla="*/ 240384 w 3714161"/>
                <a:gd name="connsiteY2" fmla="*/ 98982 h 820132"/>
                <a:gd name="connsiteX3" fmla="*/ 466627 w 3714161"/>
                <a:gd name="connsiteY3" fmla="*/ 150829 h 820132"/>
                <a:gd name="connsiteX4" fmla="*/ 664590 w 3714161"/>
                <a:gd name="connsiteY4" fmla="*/ 197963 h 820132"/>
                <a:gd name="connsiteX5" fmla="*/ 1051089 w 3714161"/>
                <a:gd name="connsiteY5" fmla="*/ 287518 h 820132"/>
                <a:gd name="connsiteX6" fmla="*/ 1480009 w 3714161"/>
                <a:gd name="connsiteY6" fmla="*/ 391212 h 820132"/>
                <a:gd name="connsiteX7" fmla="*/ 1875934 w 3714161"/>
                <a:gd name="connsiteY7" fmla="*/ 490194 h 820132"/>
                <a:gd name="connsiteX8" fmla="*/ 2366128 w 3714161"/>
                <a:gd name="connsiteY8" fmla="*/ 598602 h 820132"/>
                <a:gd name="connsiteX9" fmla="*/ 2700780 w 3714161"/>
                <a:gd name="connsiteY9" fmla="*/ 659876 h 820132"/>
                <a:gd name="connsiteX10" fmla="*/ 2978871 w 3714161"/>
                <a:gd name="connsiteY10" fmla="*/ 697584 h 820132"/>
                <a:gd name="connsiteX11" fmla="*/ 3355943 w 3714161"/>
                <a:gd name="connsiteY11" fmla="*/ 758858 h 820132"/>
                <a:gd name="connsiteX12" fmla="*/ 3714161 w 3714161"/>
                <a:gd name="connsiteY12" fmla="*/ 820132 h 82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14161" h="820132">
                  <a:moveTo>
                    <a:pt x="0" y="0"/>
                  </a:moveTo>
                  <a:cubicBezTo>
                    <a:pt x="17675" y="20032"/>
                    <a:pt x="35351" y="40064"/>
                    <a:pt x="75415" y="56561"/>
                  </a:cubicBezTo>
                  <a:cubicBezTo>
                    <a:pt x="115479" y="73058"/>
                    <a:pt x="175182" y="83271"/>
                    <a:pt x="240384" y="98982"/>
                  </a:cubicBezTo>
                  <a:cubicBezTo>
                    <a:pt x="305586" y="114693"/>
                    <a:pt x="466627" y="150829"/>
                    <a:pt x="466627" y="150829"/>
                  </a:cubicBezTo>
                  <a:lnTo>
                    <a:pt x="664590" y="197963"/>
                  </a:lnTo>
                  <a:lnTo>
                    <a:pt x="1051089" y="287518"/>
                  </a:lnTo>
                  <a:lnTo>
                    <a:pt x="1480009" y="391212"/>
                  </a:lnTo>
                  <a:lnTo>
                    <a:pt x="1875934" y="490194"/>
                  </a:lnTo>
                  <a:cubicBezTo>
                    <a:pt x="2023620" y="524759"/>
                    <a:pt x="2228654" y="570322"/>
                    <a:pt x="2366128" y="598602"/>
                  </a:cubicBezTo>
                  <a:cubicBezTo>
                    <a:pt x="2503602" y="626882"/>
                    <a:pt x="2598656" y="643379"/>
                    <a:pt x="2700780" y="659876"/>
                  </a:cubicBezTo>
                  <a:cubicBezTo>
                    <a:pt x="2802904" y="676373"/>
                    <a:pt x="2869677" y="681087"/>
                    <a:pt x="2978871" y="697584"/>
                  </a:cubicBezTo>
                  <a:cubicBezTo>
                    <a:pt x="3088065" y="714081"/>
                    <a:pt x="3355943" y="758858"/>
                    <a:pt x="3355943" y="758858"/>
                  </a:cubicBezTo>
                  <a:lnTo>
                    <a:pt x="3714161" y="820132"/>
                  </a:lnTo>
                </a:path>
              </a:pathLst>
            </a:custGeom>
            <a:noFill/>
            <a:ln w="28575">
              <a:solidFill>
                <a:srgbClr val="CBAFF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25" name="Groupe 24">
            <a:extLst>
              <a:ext uri="{FF2B5EF4-FFF2-40B4-BE49-F238E27FC236}">
                <a16:creationId xmlns:a16="http://schemas.microsoft.com/office/drawing/2014/main" id="{7799D623-70A5-4DFE-842B-9B7F7A1FF7DD}"/>
              </a:ext>
            </a:extLst>
          </p:cNvPr>
          <p:cNvGrpSpPr/>
          <p:nvPr/>
        </p:nvGrpSpPr>
        <p:grpSpPr>
          <a:xfrm>
            <a:off x="5184741" y="1613208"/>
            <a:ext cx="3407791" cy="1285534"/>
            <a:chOff x="3483898" y="1239625"/>
            <a:chExt cx="3996271" cy="1688711"/>
          </a:xfrm>
        </p:grpSpPr>
        <p:sp>
          <p:nvSpPr>
            <p:cNvPr id="23" name="Forme libre : forme 22">
              <a:extLst>
                <a:ext uri="{FF2B5EF4-FFF2-40B4-BE49-F238E27FC236}">
                  <a16:creationId xmlns:a16="http://schemas.microsoft.com/office/drawing/2014/main" id="{1D0EE23A-DCA7-4828-8C3D-4E8C99B95D32}"/>
                </a:ext>
              </a:extLst>
            </p:cNvPr>
            <p:cNvSpPr/>
            <p:nvPr/>
          </p:nvSpPr>
          <p:spPr>
            <a:xfrm>
              <a:off x="3497344" y="1239625"/>
              <a:ext cx="3982825" cy="1673257"/>
            </a:xfrm>
            <a:custGeom>
              <a:avLst/>
              <a:gdLst>
                <a:gd name="connsiteX0" fmla="*/ 0 w 3982825"/>
                <a:gd name="connsiteY0" fmla="*/ 0 h 1673257"/>
                <a:gd name="connsiteX1" fmla="*/ 70701 w 3982825"/>
                <a:gd name="connsiteY1" fmla="*/ 70701 h 1673257"/>
                <a:gd name="connsiteX2" fmla="*/ 160256 w 3982825"/>
                <a:gd name="connsiteY2" fmla="*/ 197963 h 1673257"/>
                <a:gd name="connsiteX3" fmla="*/ 367646 w 3982825"/>
                <a:gd name="connsiteY3" fmla="*/ 353505 h 1673257"/>
                <a:gd name="connsiteX4" fmla="*/ 636310 w 3982825"/>
                <a:gd name="connsiteY4" fmla="*/ 504334 h 1673257"/>
                <a:gd name="connsiteX5" fmla="*/ 900260 w 3982825"/>
                <a:gd name="connsiteY5" fmla="*/ 683443 h 1673257"/>
                <a:gd name="connsiteX6" fmla="*/ 1277332 w 3982825"/>
                <a:gd name="connsiteY6" fmla="*/ 904973 h 1673257"/>
                <a:gd name="connsiteX7" fmla="*/ 1593130 w 3982825"/>
                <a:gd name="connsiteY7" fmla="*/ 1074655 h 1673257"/>
                <a:gd name="connsiteX8" fmla="*/ 2017336 w 3982825"/>
                <a:gd name="connsiteY8" fmla="*/ 1253765 h 1673257"/>
                <a:gd name="connsiteX9" fmla="*/ 2474536 w 3982825"/>
                <a:gd name="connsiteY9" fmla="*/ 1395167 h 1673257"/>
                <a:gd name="connsiteX10" fmla="*/ 2894029 w 3982825"/>
                <a:gd name="connsiteY10" fmla="*/ 1503575 h 1673257"/>
                <a:gd name="connsiteX11" fmla="*/ 3143840 w 3982825"/>
                <a:gd name="connsiteY11" fmla="*/ 1555422 h 1673257"/>
                <a:gd name="connsiteX12" fmla="*/ 3506771 w 3982825"/>
                <a:gd name="connsiteY12" fmla="*/ 1626123 h 1673257"/>
                <a:gd name="connsiteX13" fmla="*/ 3718875 w 3982825"/>
                <a:gd name="connsiteY13" fmla="*/ 1640264 h 1673257"/>
                <a:gd name="connsiteX14" fmla="*/ 3982825 w 3982825"/>
                <a:gd name="connsiteY14" fmla="*/ 1673257 h 1673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82825" h="1673257">
                  <a:moveTo>
                    <a:pt x="0" y="0"/>
                  </a:moveTo>
                  <a:cubicBezTo>
                    <a:pt x="21996" y="18853"/>
                    <a:pt x="43992" y="37707"/>
                    <a:pt x="70701" y="70701"/>
                  </a:cubicBezTo>
                  <a:cubicBezTo>
                    <a:pt x="97410" y="103695"/>
                    <a:pt x="110765" y="150829"/>
                    <a:pt x="160256" y="197963"/>
                  </a:cubicBezTo>
                  <a:cubicBezTo>
                    <a:pt x="209747" y="245097"/>
                    <a:pt x="288304" y="302443"/>
                    <a:pt x="367646" y="353505"/>
                  </a:cubicBezTo>
                  <a:cubicBezTo>
                    <a:pt x="446988" y="404567"/>
                    <a:pt x="547541" y="449344"/>
                    <a:pt x="636310" y="504334"/>
                  </a:cubicBezTo>
                  <a:cubicBezTo>
                    <a:pt x="725079" y="559324"/>
                    <a:pt x="793423" y="616670"/>
                    <a:pt x="900260" y="683443"/>
                  </a:cubicBezTo>
                  <a:cubicBezTo>
                    <a:pt x="1007097" y="750216"/>
                    <a:pt x="1161854" y="839771"/>
                    <a:pt x="1277332" y="904973"/>
                  </a:cubicBezTo>
                  <a:cubicBezTo>
                    <a:pt x="1392810" y="970175"/>
                    <a:pt x="1469796" y="1016523"/>
                    <a:pt x="1593130" y="1074655"/>
                  </a:cubicBezTo>
                  <a:cubicBezTo>
                    <a:pt x="1716464" y="1132787"/>
                    <a:pt x="1870435" y="1200346"/>
                    <a:pt x="2017336" y="1253765"/>
                  </a:cubicBezTo>
                  <a:cubicBezTo>
                    <a:pt x="2164237" y="1307184"/>
                    <a:pt x="2328421" y="1353532"/>
                    <a:pt x="2474536" y="1395167"/>
                  </a:cubicBezTo>
                  <a:cubicBezTo>
                    <a:pt x="2620651" y="1436802"/>
                    <a:pt x="2782478" y="1476866"/>
                    <a:pt x="2894029" y="1503575"/>
                  </a:cubicBezTo>
                  <a:cubicBezTo>
                    <a:pt x="3005580" y="1530284"/>
                    <a:pt x="3143840" y="1555422"/>
                    <a:pt x="3143840" y="1555422"/>
                  </a:cubicBezTo>
                  <a:cubicBezTo>
                    <a:pt x="3245963" y="1575847"/>
                    <a:pt x="3410932" y="1611983"/>
                    <a:pt x="3506771" y="1626123"/>
                  </a:cubicBezTo>
                  <a:cubicBezTo>
                    <a:pt x="3602610" y="1640263"/>
                    <a:pt x="3639533" y="1632408"/>
                    <a:pt x="3718875" y="1640264"/>
                  </a:cubicBezTo>
                  <a:cubicBezTo>
                    <a:pt x="3798217" y="1648120"/>
                    <a:pt x="3890521" y="1660688"/>
                    <a:pt x="3982825" y="1673257"/>
                  </a:cubicBezTo>
                </a:path>
              </a:pathLst>
            </a:custGeom>
            <a:noFill/>
            <a:ln w="28575">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Forme libre : forme 23">
              <a:extLst>
                <a:ext uri="{FF2B5EF4-FFF2-40B4-BE49-F238E27FC236}">
                  <a16:creationId xmlns:a16="http://schemas.microsoft.com/office/drawing/2014/main" id="{B3D78C85-D329-4A3A-9B0B-D2371438A147}"/>
                </a:ext>
              </a:extLst>
            </p:cNvPr>
            <p:cNvSpPr/>
            <p:nvPr/>
          </p:nvSpPr>
          <p:spPr>
            <a:xfrm>
              <a:off x="3483898" y="1255079"/>
              <a:ext cx="3982825" cy="1673257"/>
            </a:xfrm>
            <a:custGeom>
              <a:avLst/>
              <a:gdLst>
                <a:gd name="connsiteX0" fmla="*/ 0 w 3982825"/>
                <a:gd name="connsiteY0" fmla="*/ 0 h 1673257"/>
                <a:gd name="connsiteX1" fmla="*/ 70701 w 3982825"/>
                <a:gd name="connsiteY1" fmla="*/ 70701 h 1673257"/>
                <a:gd name="connsiteX2" fmla="*/ 160256 w 3982825"/>
                <a:gd name="connsiteY2" fmla="*/ 197963 h 1673257"/>
                <a:gd name="connsiteX3" fmla="*/ 367646 w 3982825"/>
                <a:gd name="connsiteY3" fmla="*/ 353505 h 1673257"/>
                <a:gd name="connsiteX4" fmla="*/ 636310 w 3982825"/>
                <a:gd name="connsiteY4" fmla="*/ 504334 h 1673257"/>
                <a:gd name="connsiteX5" fmla="*/ 900260 w 3982825"/>
                <a:gd name="connsiteY5" fmla="*/ 683443 h 1673257"/>
                <a:gd name="connsiteX6" fmla="*/ 1277332 w 3982825"/>
                <a:gd name="connsiteY6" fmla="*/ 904973 h 1673257"/>
                <a:gd name="connsiteX7" fmla="*/ 1593130 w 3982825"/>
                <a:gd name="connsiteY7" fmla="*/ 1074655 h 1673257"/>
                <a:gd name="connsiteX8" fmla="*/ 2017336 w 3982825"/>
                <a:gd name="connsiteY8" fmla="*/ 1253765 h 1673257"/>
                <a:gd name="connsiteX9" fmla="*/ 2474536 w 3982825"/>
                <a:gd name="connsiteY9" fmla="*/ 1395167 h 1673257"/>
                <a:gd name="connsiteX10" fmla="*/ 2894029 w 3982825"/>
                <a:gd name="connsiteY10" fmla="*/ 1503575 h 1673257"/>
                <a:gd name="connsiteX11" fmla="*/ 3143840 w 3982825"/>
                <a:gd name="connsiteY11" fmla="*/ 1555422 h 1673257"/>
                <a:gd name="connsiteX12" fmla="*/ 3506771 w 3982825"/>
                <a:gd name="connsiteY12" fmla="*/ 1626123 h 1673257"/>
                <a:gd name="connsiteX13" fmla="*/ 3718875 w 3982825"/>
                <a:gd name="connsiteY13" fmla="*/ 1640264 h 1673257"/>
                <a:gd name="connsiteX14" fmla="*/ 3982825 w 3982825"/>
                <a:gd name="connsiteY14" fmla="*/ 1673257 h 1673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82825" h="1673257">
                  <a:moveTo>
                    <a:pt x="0" y="0"/>
                  </a:moveTo>
                  <a:cubicBezTo>
                    <a:pt x="21996" y="18853"/>
                    <a:pt x="43992" y="37707"/>
                    <a:pt x="70701" y="70701"/>
                  </a:cubicBezTo>
                  <a:cubicBezTo>
                    <a:pt x="97410" y="103695"/>
                    <a:pt x="110765" y="150829"/>
                    <a:pt x="160256" y="197963"/>
                  </a:cubicBezTo>
                  <a:cubicBezTo>
                    <a:pt x="209747" y="245097"/>
                    <a:pt x="288304" y="302443"/>
                    <a:pt x="367646" y="353505"/>
                  </a:cubicBezTo>
                  <a:cubicBezTo>
                    <a:pt x="446988" y="404567"/>
                    <a:pt x="547541" y="449344"/>
                    <a:pt x="636310" y="504334"/>
                  </a:cubicBezTo>
                  <a:cubicBezTo>
                    <a:pt x="725079" y="559324"/>
                    <a:pt x="793423" y="616670"/>
                    <a:pt x="900260" y="683443"/>
                  </a:cubicBezTo>
                  <a:cubicBezTo>
                    <a:pt x="1007097" y="750216"/>
                    <a:pt x="1161854" y="839771"/>
                    <a:pt x="1277332" y="904973"/>
                  </a:cubicBezTo>
                  <a:cubicBezTo>
                    <a:pt x="1392810" y="970175"/>
                    <a:pt x="1469796" y="1016523"/>
                    <a:pt x="1593130" y="1074655"/>
                  </a:cubicBezTo>
                  <a:cubicBezTo>
                    <a:pt x="1716464" y="1132787"/>
                    <a:pt x="1870435" y="1200346"/>
                    <a:pt x="2017336" y="1253765"/>
                  </a:cubicBezTo>
                  <a:cubicBezTo>
                    <a:pt x="2164237" y="1307184"/>
                    <a:pt x="2328421" y="1353532"/>
                    <a:pt x="2474536" y="1395167"/>
                  </a:cubicBezTo>
                  <a:cubicBezTo>
                    <a:pt x="2620651" y="1436802"/>
                    <a:pt x="2782478" y="1476866"/>
                    <a:pt x="2894029" y="1503575"/>
                  </a:cubicBezTo>
                  <a:cubicBezTo>
                    <a:pt x="3005580" y="1530284"/>
                    <a:pt x="3143840" y="1555422"/>
                    <a:pt x="3143840" y="1555422"/>
                  </a:cubicBezTo>
                  <a:cubicBezTo>
                    <a:pt x="3245963" y="1575847"/>
                    <a:pt x="3410932" y="1611983"/>
                    <a:pt x="3506771" y="1626123"/>
                  </a:cubicBezTo>
                  <a:cubicBezTo>
                    <a:pt x="3602610" y="1640263"/>
                    <a:pt x="3639533" y="1632408"/>
                    <a:pt x="3718875" y="1640264"/>
                  </a:cubicBezTo>
                  <a:cubicBezTo>
                    <a:pt x="3798217" y="1648120"/>
                    <a:pt x="3890521" y="1660688"/>
                    <a:pt x="3982825" y="1673257"/>
                  </a:cubicBezTo>
                </a:path>
              </a:pathLst>
            </a:custGeom>
            <a:noFill/>
            <a:ln w="285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6" name="ZoneTexte 25">
            <a:extLst>
              <a:ext uri="{FF2B5EF4-FFF2-40B4-BE49-F238E27FC236}">
                <a16:creationId xmlns:a16="http://schemas.microsoft.com/office/drawing/2014/main" id="{33ED4760-7ECE-4567-88B2-1DEE9895A9E9}"/>
              </a:ext>
            </a:extLst>
          </p:cNvPr>
          <p:cNvSpPr txBox="1"/>
          <p:nvPr/>
        </p:nvSpPr>
        <p:spPr>
          <a:xfrm>
            <a:off x="937219" y="2566522"/>
            <a:ext cx="1344068" cy="630942"/>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Median</a:t>
            </a: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OS :</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1" i="0" u="none" strike="noStrike" kern="1200" cap="none" spc="0" normalizeH="0" baseline="0" noProof="0" dirty="0">
                <a:ln>
                  <a:noFill/>
                </a:ln>
                <a:solidFill>
                  <a:srgbClr val="CBAFF3"/>
                </a:solidFill>
                <a:effectLst/>
                <a:uLnTx/>
                <a:uFillTx/>
                <a:latin typeface="Arial" panose="020B0604020202020204" pitchFamily="34" charset="0"/>
                <a:ea typeface="+mn-ea"/>
                <a:cs typeface="Arial" panose="020B0604020202020204" pitchFamily="34" charset="0"/>
              </a:rPr>
              <a:t>MSI-H </a:t>
            </a:r>
            <a:r>
              <a:rPr kumimoji="0" lang="fr-FR" sz="700" b="0" i="0" u="none" strike="noStrike" kern="1200" cap="none" spc="0" normalizeH="0" baseline="0" noProof="0" dirty="0">
                <a:ln>
                  <a:noFill/>
                </a:ln>
                <a:solidFill>
                  <a:srgbClr val="CBAFF3"/>
                </a:solidFill>
                <a:effectLst/>
                <a:uLnTx/>
                <a:uFillTx/>
                <a:latin typeface="Arial" panose="020B0604020202020204" pitchFamily="34" charset="0"/>
                <a:ea typeface="+mn-ea"/>
                <a:cs typeface="Arial" panose="020B0604020202020204" pitchFamily="34" charset="0"/>
              </a:rPr>
              <a:t>: 80,1 </a:t>
            </a:r>
            <a:r>
              <a:rPr kumimoji="0" lang="fr-FR" sz="700" b="0" i="0" u="none" strike="noStrike" kern="1200" cap="none" spc="0" normalizeH="0" baseline="0" noProof="0" dirty="0" err="1">
                <a:ln>
                  <a:noFill/>
                </a:ln>
                <a:solidFill>
                  <a:srgbClr val="CBAFF3"/>
                </a:solidFill>
                <a:effectLst/>
                <a:uLnTx/>
                <a:uFillTx/>
                <a:latin typeface="Arial" panose="020B0604020202020204" pitchFamily="34" charset="0"/>
                <a:ea typeface="+mn-ea"/>
                <a:cs typeface="Arial" panose="020B0604020202020204" pitchFamily="34" charset="0"/>
              </a:rPr>
              <a:t>months</a:t>
            </a:r>
            <a:endParaRPr kumimoji="0" lang="fr-FR" sz="700" b="0" i="0" u="none" strike="noStrike" kern="1200" cap="none" spc="0" normalizeH="0" baseline="0" noProof="0" dirty="0">
              <a:ln>
                <a:noFill/>
              </a:ln>
              <a:solidFill>
                <a:srgbClr val="CBAFF3"/>
              </a:solidFill>
              <a:effectLst/>
              <a:uLnTx/>
              <a:uFillTx/>
              <a:latin typeface="Arial" panose="020B0604020202020204" pitchFamily="34" charset="0"/>
              <a:ea typeface="+mn-ea"/>
              <a:cs typeface="Arial" panose="020B0604020202020204" pitchFamily="34" charset="0"/>
            </a:endParaRP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1" i="0"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MSS </a:t>
            </a:r>
            <a:r>
              <a:rPr kumimoji="0" lang="fr-FR" sz="700" b="0" i="0"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 80,0 </a:t>
            </a:r>
            <a:r>
              <a:rPr kumimoji="0" lang="fr-FR" sz="700" b="0" i="0" u="none" strike="noStrike" kern="1200" cap="none" spc="0" normalizeH="0" baseline="0" noProof="0" dirty="0" err="1">
                <a:ln>
                  <a:noFill/>
                </a:ln>
                <a:solidFill>
                  <a:srgbClr val="FF0000"/>
                </a:solidFill>
                <a:effectLst/>
                <a:uLnTx/>
                <a:uFillTx/>
                <a:latin typeface="Arial" panose="020B0604020202020204" pitchFamily="34" charset="0"/>
                <a:ea typeface="+mn-ea"/>
                <a:cs typeface="Arial" panose="020B0604020202020204" pitchFamily="34" charset="0"/>
              </a:rPr>
              <a:t>months</a:t>
            </a:r>
            <a:endParaRPr kumimoji="0" lang="fr-FR" sz="700" b="0" i="0"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endParaRP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HR : 1,00 (CI 0,91-1,10)</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P = 0,968</a:t>
            </a:r>
          </a:p>
        </p:txBody>
      </p:sp>
      <p:sp>
        <p:nvSpPr>
          <p:cNvPr id="27" name="ZoneTexte 26">
            <a:extLst>
              <a:ext uri="{FF2B5EF4-FFF2-40B4-BE49-F238E27FC236}">
                <a16:creationId xmlns:a16="http://schemas.microsoft.com/office/drawing/2014/main" id="{EAFF68F3-0346-4375-9E14-FE3C54DD4AAF}"/>
              </a:ext>
            </a:extLst>
          </p:cNvPr>
          <p:cNvSpPr txBox="1"/>
          <p:nvPr/>
        </p:nvSpPr>
        <p:spPr>
          <a:xfrm>
            <a:off x="5184740" y="2753454"/>
            <a:ext cx="1611985"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Median</a:t>
            </a: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OS : 22 </a:t>
            </a:r>
            <a:r>
              <a:rPr kumimoji="0" lang="fr-FR" sz="7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moinths</a:t>
            </a:r>
            <a:r>
              <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for </a:t>
            </a:r>
            <a:r>
              <a:rPr kumimoji="0" lang="fr-FR" sz="7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both</a:t>
            </a:r>
            <a:endParaRPr kumimoji="0" lang="fr-FR" sz="7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HR : 1,01 (CI 0,89-1,15)</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P = 0,852</a:t>
            </a:r>
          </a:p>
        </p:txBody>
      </p:sp>
      <p:sp>
        <p:nvSpPr>
          <p:cNvPr id="19" name="ZoneTexte 18">
            <a:extLst>
              <a:ext uri="{FF2B5EF4-FFF2-40B4-BE49-F238E27FC236}">
                <a16:creationId xmlns:a16="http://schemas.microsoft.com/office/drawing/2014/main" id="{DDC0421D-5A96-BB48-9E6D-1A2C2D758714}"/>
              </a:ext>
            </a:extLst>
          </p:cNvPr>
          <p:cNvSpPr txBox="1"/>
          <p:nvPr/>
        </p:nvSpPr>
        <p:spPr>
          <a:xfrm>
            <a:off x="0" y="4937090"/>
            <a:ext cx="2666114" cy="230832"/>
          </a:xfrm>
          <a:prstGeom prst="rect">
            <a:avLst/>
          </a:prstGeom>
          <a:noFill/>
        </p:spPr>
        <p:txBody>
          <a:bodyPr wrap="none" rtlCol="0">
            <a:spAutoFit/>
          </a:bodyPr>
          <a:lstStyle/>
          <a:p>
            <a:pPr lvl="0"/>
            <a:r>
              <a:rPr lang="fr-FR" sz="900" i="1" dirty="0">
                <a:solidFill>
                  <a:prstClr val="black">
                    <a:lumMod val="50000"/>
                    <a:lumOff val="50000"/>
                  </a:prstClr>
                </a:solidFill>
                <a:latin typeface="Arial" panose="020B0604020202020204" pitchFamily="34" charset="0"/>
              </a:rPr>
              <a:t>Mohammed Salem  et al</a:t>
            </a:r>
            <a:r>
              <a:rPr kumimoji="0" lang="fr-FR" sz="900" b="0" i="1" u="none" strike="noStrike" kern="1200" cap="none" spc="0" normalizeH="0" baseline="0" dirty="0">
                <a:ln>
                  <a:noFill/>
                </a:ln>
                <a:solidFill>
                  <a:prstClr val="black">
                    <a:lumMod val="50000"/>
                    <a:lumOff val="50000"/>
                  </a:prstClr>
                </a:solidFill>
                <a:effectLst/>
                <a:uLnTx/>
                <a:uFillTx/>
                <a:latin typeface="Arial" panose="020B0604020202020204" pitchFamily="34" charset="0"/>
                <a:ea typeface="+mn-ea"/>
                <a:cs typeface="+mn-cs"/>
              </a:rPr>
              <a:t>., ASCO2020, </a:t>
            </a:r>
            <a:r>
              <a:rPr lang="fr-FR" sz="900" i="1" dirty="0">
                <a:solidFill>
                  <a:prstClr val="black">
                    <a:lumMod val="50000"/>
                    <a:lumOff val="50000"/>
                  </a:prstClr>
                </a:solidFill>
                <a:latin typeface="Arial" panose="020B0604020202020204" pitchFamily="34" charset="0"/>
              </a:rPr>
              <a:t>Abs O-23</a:t>
            </a:r>
            <a:endParaRPr kumimoji="0" lang="fr-FR" sz="900" b="0" i="1" u="none" strike="noStrike" kern="1200" cap="none" spc="0" normalizeH="0" baseline="0" dirty="0">
              <a:ln>
                <a:noFill/>
              </a:ln>
              <a:solidFill>
                <a:prstClr val="black">
                  <a:lumMod val="50000"/>
                  <a:lumOff val="50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8649015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a:xfrm>
            <a:off x="232515" y="1247952"/>
            <a:ext cx="5379508" cy="1773666"/>
          </a:xfrm>
        </p:spPr>
        <p:txBody>
          <a:bodyPr anchor="ctr">
            <a:normAutofit/>
          </a:bodyPr>
          <a:lstStyle/>
          <a:p>
            <a:pPr algn="ctr"/>
            <a:r>
              <a:rPr lang="fr-FR" dirty="0"/>
              <a:t>Immunothérapie</a:t>
            </a:r>
            <a:endParaRPr lang="fr-FR" sz="4000" b="0" dirty="0">
              <a:solidFill>
                <a:srgbClr val="002060"/>
              </a:solidFill>
            </a:endParaRPr>
          </a:p>
        </p:txBody>
      </p:sp>
      <p:sp>
        <p:nvSpPr>
          <p:cNvPr id="3" name="Rectangle : coins arrondis 2">
            <a:extLst>
              <a:ext uri="{FF2B5EF4-FFF2-40B4-BE49-F238E27FC236}">
                <a16:creationId xmlns:a16="http://schemas.microsoft.com/office/drawing/2014/main" id="{23E7BE03-C1C1-C549-9E99-BED75E9A4FAF}"/>
              </a:ext>
            </a:extLst>
          </p:cNvPr>
          <p:cNvSpPr/>
          <p:nvPr/>
        </p:nvSpPr>
        <p:spPr>
          <a:xfrm>
            <a:off x="232515" y="1247952"/>
            <a:ext cx="5379508" cy="1773666"/>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val="4064105775"/>
      </p:ext>
    </p:extLst>
  </p:cSld>
  <p:clrMapOvr>
    <a:masterClrMapping/>
  </p:clrMapOvr>
  <p:transition spd="slow">
    <p:wipe/>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p:txBody>
          <a:bodyPr>
            <a:noAutofit/>
          </a:bodyPr>
          <a:lstStyle/>
          <a:p>
            <a:r>
              <a:rPr lang="fr-FR" sz="2400" dirty="0"/>
              <a:t>Immunothérapie CCRm : </a:t>
            </a:r>
            <a:br>
              <a:rPr lang="fr-FR" sz="2400" dirty="0"/>
            </a:br>
            <a:r>
              <a:rPr lang="fr-FR" sz="2400" b="1" dirty="0"/>
              <a:t>Principales études présentées</a:t>
            </a:r>
          </a:p>
        </p:txBody>
      </p:sp>
      <p:sp>
        <p:nvSpPr>
          <p:cNvPr id="5" name="Espace réservé du contenu 4"/>
          <p:cNvSpPr>
            <a:spLocks noGrp="1"/>
          </p:cNvSpPr>
          <p:nvPr>
            <p:ph sz="half" idx="1"/>
          </p:nvPr>
        </p:nvSpPr>
        <p:spPr/>
        <p:txBody>
          <a:bodyPr/>
          <a:lstStyle/>
          <a:p>
            <a:r>
              <a:rPr lang="fr-FR" sz="1800" dirty="0"/>
              <a:t>1</a:t>
            </a:r>
            <a:r>
              <a:rPr lang="fr-FR" sz="1800" baseline="30000" dirty="0"/>
              <a:t>ère</a:t>
            </a:r>
            <a:r>
              <a:rPr lang="fr-FR" sz="1800" dirty="0"/>
              <a:t> ligne métastatique :</a:t>
            </a:r>
          </a:p>
          <a:p>
            <a:pPr lvl="1"/>
            <a:r>
              <a:rPr lang="fr-FR" sz="1600" dirty="0"/>
              <a:t>Keynote-177 : </a:t>
            </a:r>
            <a:r>
              <a:rPr lang="fr-FR" sz="1600" dirty="0">
                <a:solidFill>
                  <a:schemeClr val="tx1"/>
                </a:solidFill>
              </a:rPr>
              <a:t>1</a:t>
            </a:r>
            <a:r>
              <a:rPr lang="fr-FR" sz="1600" baseline="30000" dirty="0">
                <a:solidFill>
                  <a:schemeClr val="tx1"/>
                </a:solidFill>
              </a:rPr>
              <a:t>ère</a:t>
            </a:r>
            <a:r>
              <a:rPr lang="fr-FR" sz="1600" dirty="0">
                <a:solidFill>
                  <a:schemeClr val="tx1"/>
                </a:solidFill>
              </a:rPr>
              <a:t> étude de phase III montrant un bénéfice significatif (en SSP) du pembrolizumab vs chimiothérapie dans les CCRm MSI (LBA4).</a:t>
            </a:r>
          </a:p>
          <a:p>
            <a:pPr lvl="1"/>
            <a:r>
              <a:rPr lang="fr-FR" sz="1600" dirty="0"/>
              <a:t>Checkmate 142 : </a:t>
            </a:r>
            <a:r>
              <a:rPr lang="fr-FR" sz="1600" dirty="0">
                <a:solidFill>
                  <a:schemeClr val="tx1"/>
                </a:solidFill>
              </a:rPr>
              <a:t>confirmation des résultats de la combinaison nivolumab/</a:t>
            </a:r>
            <a:r>
              <a:rPr lang="fr-FR" sz="1600" dirty="0" err="1">
                <a:solidFill>
                  <a:schemeClr val="tx1"/>
                </a:solidFill>
              </a:rPr>
              <a:t>ipi</a:t>
            </a:r>
            <a:r>
              <a:rPr lang="fr-FR" sz="1600" dirty="0">
                <a:solidFill>
                  <a:schemeClr val="tx1"/>
                </a:solidFill>
              </a:rPr>
              <a:t> </a:t>
            </a:r>
            <a:r>
              <a:rPr lang="fr-FR" sz="1600" dirty="0" err="1">
                <a:solidFill>
                  <a:schemeClr val="tx1"/>
                </a:solidFill>
              </a:rPr>
              <a:t>limumab</a:t>
            </a:r>
            <a:r>
              <a:rPr lang="fr-FR" sz="1600" dirty="0">
                <a:solidFill>
                  <a:schemeClr val="tx1"/>
                </a:solidFill>
              </a:rPr>
              <a:t> en 1</a:t>
            </a:r>
            <a:r>
              <a:rPr lang="fr-FR" sz="1600" baseline="30000" dirty="0">
                <a:solidFill>
                  <a:schemeClr val="tx1"/>
                </a:solidFill>
              </a:rPr>
              <a:t>ère</a:t>
            </a:r>
            <a:r>
              <a:rPr lang="fr-FR" sz="1600" dirty="0">
                <a:solidFill>
                  <a:schemeClr val="tx1"/>
                </a:solidFill>
              </a:rPr>
              <a:t> ligne dans les CCRm MSI (A4040).</a:t>
            </a:r>
          </a:p>
          <a:p>
            <a:pPr lvl="1"/>
            <a:r>
              <a:rPr lang="fr-FR" sz="1600" dirty="0"/>
              <a:t>Meditreme : </a:t>
            </a:r>
            <a:r>
              <a:rPr lang="fr-FR" sz="1600" dirty="0">
                <a:solidFill>
                  <a:schemeClr val="tx1"/>
                </a:solidFill>
              </a:rPr>
              <a:t>résultats préliminaires montrant une efficacité de la combinaison FOLFOX + ICPI chez des pts MSS, </a:t>
            </a:r>
            <a:r>
              <a:rPr lang="fr-FR" sz="1600" i="1" dirty="0">
                <a:solidFill>
                  <a:schemeClr val="tx1"/>
                </a:solidFill>
              </a:rPr>
              <a:t>RAS</a:t>
            </a:r>
            <a:r>
              <a:rPr lang="fr-FR" sz="1600" dirty="0">
                <a:solidFill>
                  <a:schemeClr val="tx1"/>
                </a:solidFill>
              </a:rPr>
              <a:t> mutés (A3006).</a:t>
            </a:r>
          </a:p>
          <a:p>
            <a:r>
              <a:rPr lang="fr-FR" sz="1800" dirty="0"/>
              <a:t> 2</a:t>
            </a:r>
            <a:r>
              <a:rPr lang="fr-FR" sz="1800" baseline="30000" dirty="0"/>
              <a:t>ème</a:t>
            </a:r>
            <a:r>
              <a:rPr lang="fr-FR" sz="1800" dirty="0"/>
              <a:t> ligne et au delà :</a:t>
            </a:r>
          </a:p>
          <a:p>
            <a:pPr lvl="1"/>
            <a:r>
              <a:rPr lang="fr-FR" sz="1600" dirty="0"/>
              <a:t>Keynote-164 : </a:t>
            </a:r>
            <a:r>
              <a:rPr lang="fr-FR" sz="1600" dirty="0">
                <a:solidFill>
                  <a:schemeClr val="tx1"/>
                </a:solidFill>
              </a:rPr>
              <a:t>confirmation avec un suivi de 3 ans du bénéfice du pembrolizumab chez des pts CCRm MSI prétraités (A4032).</a:t>
            </a:r>
          </a:p>
          <a:p>
            <a:pPr lvl="1"/>
            <a:r>
              <a:rPr lang="fr-FR" sz="1600" dirty="0"/>
              <a:t>Combinaisons ICPI + X intéressantes</a:t>
            </a:r>
          </a:p>
          <a:p>
            <a:pPr lvl="2"/>
            <a:r>
              <a:rPr lang="fr-FR" sz="1400" b="1" dirty="0"/>
              <a:t>A4019</a:t>
            </a:r>
            <a:r>
              <a:rPr lang="fr-FR" sz="1400" dirty="0"/>
              <a:t> (</a:t>
            </a:r>
            <a:r>
              <a:rPr lang="fr-FR" sz="1400" dirty="0" err="1"/>
              <a:t>regorafenib+avelumab</a:t>
            </a:r>
            <a:r>
              <a:rPr lang="fr-FR" sz="1400" dirty="0"/>
              <a:t>) </a:t>
            </a:r>
            <a:r>
              <a:rPr lang="fr-FR" sz="1400" dirty="0" err="1"/>
              <a:t>Regomune</a:t>
            </a:r>
            <a:r>
              <a:rPr lang="fr-FR" sz="1400" dirty="0"/>
              <a:t> </a:t>
            </a:r>
          </a:p>
          <a:p>
            <a:pPr lvl="2"/>
            <a:r>
              <a:rPr lang="fr-FR" sz="1400" b="1" dirty="0"/>
              <a:t>A4031</a:t>
            </a:r>
            <a:r>
              <a:rPr lang="fr-FR" sz="1400" dirty="0"/>
              <a:t> (</a:t>
            </a:r>
            <a:r>
              <a:rPr lang="fr-FR" sz="1400" dirty="0" err="1"/>
              <a:t>pembrolizumab+bevacizumab+binimetinib</a:t>
            </a:r>
            <a:r>
              <a:rPr lang="fr-FR" sz="1400" dirty="0"/>
              <a:t>)</a:t>
            </a:r>
          </a:p>
          <a:p>
            <a:pPr lvl="2"/>
            <a:r>
              <a:rPr lang="fr-FR" sz="1400" b="1" dirty="0"/>
              <a:t>A4028</a:t>
            </a:r>
            <a:r>
              <a:rPr lang="fr-FR" sz="1400" dirty="0"/>
              <a:t> (</a:t>
            </a:r>
            <a:r>
              <a:rPr lang="fr-FR" sz="1400" dirty="0" err="1"/>
              <a:t>fruquintinib</a:t>
            </a:r>
            <a:r>
              <a:rPr lang="fr-FR" sz="1400" dirty="0"/>
              <a:t> + </a:t>
            </a:r>
            <a:r>
              <a:rPr lang="fr-FR" sz="1400" dirty="0" err="1"/>
              <a:t>sintilimab</a:t>
            </a:r>
            <a:r>
              <a:rPr lang="fr-FR" sz="1400" dirty="0"/>
              <a:t>)</a:t>
            </a:r>
          </a:p>
        </p:txBody>
      </p:sp>
    </p:spTree>
    <p:extLst>
      <p:ext uri="{BB962C8B-B14F-4D97-AF65-F5344CB8AC3E}">
        <p14:creationId xmlns:p14="http://schemas.microsoft.com/office/powerpoint/2010/main" val="9770072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464462" y="589637"/>
            <a:ext cx="7886700" cy="1031756"/>
          </a:xfrm>
        </p:spPr>
        <p:txBody>
          <a:bodyPr>
            <a:normAutofit/>
          </a:bodyPr>
          <a:lstStyle/>
          <a:p>
            <a:r>
              <a:rPr lang="fr-FR" sz="2800" dirty="0"/>
              <a:t>CCRm MSI et immunothérapie</a:t>
            </a:r>
          </a:p>
        </p:txBody>
      </p:sp>
      <p:sp>
        <p:nvSpPr>
          <p:cNvPr id="3" name="Espace réservé du texte 1"/>
          <p:cNvSpPr>
            <a:spLocks noGrp="1"/>
          </p:cNvSpPr>
          <p:nvPr>
            <p:ph type="body" idx="1"/>
          </p:nvPr>
        </p:nvSpPr>
        <p:spPr>
          <a:xfrm>
            <a:off x="464462" y="1921486"/>
            <a:ext cx="4815844" cy="1731293"/>
          </a:xfrm>
        </p:spPr>
        <p:txBody>
          <a:bodyPr/>
          <a:lstStyle/>
          <a:p>
            <a:r>
              <a:rPr lang="fr-FR" dirty="0"/>
              <a:t>Pembrolizumab Versus </a:t>
            </a:r>
            <a:r>
              <a:rPr lang="fr-FR" dirty="0" err="1"/>
              <a:t>Chemotherapy</a:t>
            </a:r>
            <a:r>
              <a:rPr lang="fr-FR" dirty="0"/>
              <a:t> for Microsatellite </a:t>
            </a:r>
            <a:r>
              <a:rPr lang="fr-FR" dirty="0" err="1"/>
              <a:t>Instability</a:t>
            </a:r>
            <a:r>
              <a:rPr lang="fr-FR" dirty="0"/>
              <a:t>-High/</a:t>
            </a:r>
            <a:r>
              <a:rPr lang="fr-FR" dirty="0" err="1"/>
              <a:t>Mismatch</a:t>
            </a:r>
            <a:r>
              <a:rPr lang="fr-FR" dirty="0"/>
              <a:t> </a:t>
            </a:r>
            <a:r>
              <a:rPr lang="fr-FR" dirty="0" err="1"/>
              <a:t>Repair</a:t>
            </a:r>
            <a:r>
              <a:rPr lang="fr-FR" dirty="0"/>
              <a:t> </a:t>
            </a:r>
            <a:r>
              <a:rPr lang="fr-FR" dirty="0" err="1"/>
              <a:t>Deficient</a:t>
            </a:r>
            <a:r>
              <a:rPr lang="fr-FR" dirty="0"/>
              <a:t> </a:t>
            </a:r>
            <a:r>
              <a:rPr lang="fr-FR" dirty="0" err="1"/>
              <a:t>Metastatic</a:t>
            </a:r>
            <a:r>
              <a:rPr lang="fr-FR" dirty="0"/>
              <a:t> Colorectal Cancer: The Phase 3 KEYNOTE-177 </a:t>
            </a:r>
            <a:r>
              <a:rPr lang="fr-FR" dirty="0" err="1"/>
              <a:t>Study</a:t>
            </a:r>
            <a:endParaRPr lang="fr-FR" dirty="0"/>
          </a:p>
          <a:p>
            <a:endParaRPr lang="fr-FR" dirty="0"/>
          </a:p>
          <a:p>
            <a:r>
              <a:rPr lang="fr-FR" i="1" dirty="0"/>
              <a:t>Thierry </a:t>
            </a:r>
            <a:r>
              <a:rPr lang="fr-FR" i="1" dirty="0" err="1"/>
              <a:t>Andre</a:t>
            </a:r>
            <a:r>
              <a:rPr lang="fr-FR" i="1" dirty="0"/>
              <a:t> et al., ASCO2020, LBA 4, WCGI 2020</a:t>
            </a:r>
          </a:p>
        </p:txBody>
      </p:sp>
    </p:spTree>
    <p:extLst>
      <p:ext uri="{BB962C8B-B14F-4D97-AF65-F5344CB8AC3E}">
        <p14:creationId xmlns:p14="http://schemas.microsoft.com/office/powerpoint/2010/main" val="2491411951"/>
      </p:ext>
    </p:extLst>
  </p:cSld>
  <p:clrMapOvr>
    <a:masterClrMapping/>
  </p:clrMapOvr>
  <p:transition spd="slow">
    <p:wipe/>
  </p:transition>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re 4"/>
          <p:cNvSpPr>
            <a:spLocks noGrp="1"/>
          </p:cNvSpPr>
          <p:nvPr>
            <p:ph type="title"/>
          </p:nvPr>
        </p:nvSpPr>
        <p:spPr/>
        <p:txBody>
          <a:bodyPr>
            <a:noAutofit/>
          </a:bodyPr>
          <a:lstStyle/>
          <a:p>
            <a:r>
              <a:rPr lang="fr-FR" sz="2200" dirty="0"/>
              <a:t>Pembrolizumab </a:t>
            </a:r>
            <a:r>
              <a:rPr lang="fr-FR" sz="2200" i="1" dirty="0"/>
              <a:t>vs</a:t>
            </a:r>
            <a:r>
              <a:rPr lang="fr-FR" sz="2200" dirty="0"/>
              <a:t> CT en L1 du </a:t>
            </a:r>
            <a:r>
              <a:rPr lang="fr-FR" sz="2200" dirty="0" err="1"/>
              <a:t>CCRm</a:t>
            </a:r>
            <a:r>
              <a:rPr lang="fr-FR" sz="2200" dirty="0"/>
              <a:t> MSI</a:t>
            </a:r>
            <a:br>
              <a:rPr lang="fr-FR" sz="2200" b="1" dirty="0"/>
            </a:br>
            <a:r>
              <a:rPr lang="fr-FR" sz="2200" b="1" dirty="0"/>
              <a:t>Etude KEYNOTE 177</a:t>
            </a:r>
          </a:p>
        </p:txBody>
      </p:sp>
      <p:sp>
        <p:nvSpPr>
          <p:cNvPr id="3" name="Espace réservé du contenu 2"/>
          <p:cNvSpPr>
            <a:spLocks noGrp="1"/>
          </p:cNvSpPr>
          <p:nvPr>
            <p:ph sz="half" idx="1"/>
          </p:nvPr>
        </p:nvSpPr>
        <p:spPr/>
        <p:txBody>
          <a:bodyPr/>
          <a:lstStyle/>
          <a:p>
            <a:r>
              <a:rPr lang="fr-FR" dirty="0"/>
              <a:t>Contexte</a:t>
            </a:r>
          </a:p>
          <a:p>
            <a:pPr lvl="1"/>
            <a:r>
              <a:rPr lang="fr-FR" dirty="0"/>
              <a:t>Dans le CCR, l'instabilité des microsatellites (MSI) ou la déficience des protéines de réparation de l’ADN (dMMR) survient soit :</a:t>
            </a:r>
          </a:p>
          <a:p>
            <a:pPr lvl="2"/>
            <a:r>
              <a:rPr lang="fr-FR" dirty="0"/>
              <a:t>Dans un contexte de prédisposition héréditaire au (Syndrome de Lynch) caractérisé par une mutation germinale de l'un des gènes </a:t>
            </a:r>
            <a:r>
              <a:rPr lang="fr-FR" i="1" dirty="0"/>
              <a:t>MMR</a:t>
            </a:r>
            <a:r>
              <a:rPr lang="fr-FR" dirty="0"/>
              <a:t> (</a:t>
            </a:r>
            <a:r>
              <a:rPr lang="fr-FR" i="1" dirty="0"/>
              <a:t>MLH1</a:t>
            </a:r>
            <a:r>
              <a:rPr lang="fr-FR" dirty="0"/>
              <a:t>, </a:t>
            </a:r>
            <a:r>
              <a:rPr lang="fr-FR" i="1" dirty="0"/>
              <a:t>MSH2</a:t>
            </a:r>
            <a:r>
              <a:rPr lang="fr-FR" dirty="0"/>
              <a:t>, </a:t>
            </a:r>
            <a:r>
              <a:rPr lang="fr-FR" i="1" dirty="0"/>
              <a:t>MSH6</a:t>
            </a:r>
            <a:r>
              <a:rPr lang="fr-FR" dirty="0"/>
              <a:t> ou </a:t>
            </a:r>
            <a:r>
              <a:rPr lang="fr-FR" i="1" dirty="0"/>
              <a:t>PMS2</a:t>
            </a:r>
            <a:r>
              <a:rPr lang="fr-FR" dirty="0"/>
              <a:t>) </a:t>
            </a:r>
          </a:p>
          <a:p>
            <a:pPr lvl="2"/>
            <a:r>
              <a:rPr lang="fr-FR" dirty="0"/>
              <a:t>Dans un contexte sporadique généralement due à une inactivation épigénétique du gène MLH1 par hyperméthylation de son promoteur (avec mutation </a:t>
            </a:r>
            <a:r>
              <a:rPr lang="fr-FR" i="1" dirty="0"/>
              <a:t>BRAF</a:t>
            </a:r>
            <a:r>
              <a:rPr lang="fr-FR" dirty="0"/>
              <a:t>V600E).</a:t>
            </a:r>
          </a:p>
          <a:p>
            <a:pPr lvl="1"/>
            <a:endParaRPr lang="fr-FR" dirty="0"/>
          </a:p>
          <a:p>
            <a:pPr lvl="1"/>
            <a:r>
              <a:rPr lang="fr-FR" dirty="0"/>
              <a:t>MSI observé chez environ 5% des patients avec un CCRm</a:t>
            </a:r>
          </a:p>
        </p:txBody>
      </p:sp>
      <p:sp>
        <p:nvSpPr>
          <p:cNvPr id="6" name="ZoneTexte 5">
            <a:extLst>
              <a:ext uri="{FF2B5EF4-FFF2-40B4-BE49-F238E27FC236}">
                <a16:creationId xmlns:a16="http://schemas.microsoft.com/office/drawing/2014/main" id="{17BD9229-D9B3-164B-9B87-AE2233032FC1}"/>
              </a:ext>
            </a:extLst>
          </p:cNvPr>
          <p:cNvSpPr txBox="1"/>
          <p:nvPr/>
        </p:nvSpPr>
        <p:spPr>
          <a:xfrm>
            <a:off x="0" y="4889584"/>
            <a:ext cx="2858475"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Thierry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Andre</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ASCO2020, LBA 4; WCGI 2020</a:t>
            </a:r>
          </a:p>
        </p:txBody>
      </p:sp>
    </p:spTree>
    <p:extLst>
      <p:ext uri="{BB962C8B-B14F-4D97-AF65-F5344CB8AC3E}">
        <p14:creationId xmlns:p14="http://schemas.microsoft.com/office/powerpoint/2010/main" val="10290423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re 11"/>
          <p:cNvSpPr>
            <a:spLocks noGrp="1"/>
          </p:cNvSpPr>
          <p:nvPr>
            <p:ph type="title"/>
          </p:nvPr>
        </p:nvSpPr>
        <p:spPr/>
        <p:txBody>
          <a:bodyPr>
            <a:normAutofit fontScale="90000"/>
          </a:bodyPr>
          <a:lstStyle/>
          <a:p>
            <a:r>
              <a:rPr lang="fr-FR" sz="2400" dirty="0"/>
              <a:t>Intérêt de la RT « courte » néoadjuvante à la CT et chirurgie  : </a:t>
            </a:r>
            <a:br>
              <a:rPr lang="fr-FR" sz="2400" dirty="0"/>
            </a:br>
            <a:r>
              <a:rPr lang="fr-FR" sz="2400" b="1" dirty="0"/>
              <a:t>Etude RAPIDO</a:t>
            </a:r>
            <a:endParaRPr lang="fr-FR" sz="2400" b="1" dirty="0">
              <a:solidFill>
                <a:schemeClr val="bg1"/>
              </a:solidFill>
            </a:endParaRPr>
          </a:p>
        </p:txBody>
      </p:sp>
      <p:sp>
        <p:nvSpPr>
          <p:cNvPr id="13" name="Espace réservé du contenu 12"/>
          <p:cNvSpPr>
            <a:spLocks noGrp="1"/>
          </p:cNvSpPr>
          <p:nvPr>
            <p:ph sz="half" idx="1"/>
          </p:nvPr>
        </p:nvSpPr>
        <p:spPr>
          <a:ln w="12700">
            <a:noFill/>
          </a:ln>
        </p:spPr>
        <p:txBody>
          <a:bodyPr/>
          <a:lstStyle/>
          <a:p>
            <a:pPr>
              <a:buBlip>
                <a:blip r:embed="rId2"/>
              </a:buBlip>
            </a:pPr>
            <a:r>
              <a:rPr lang="fr-FR" dirty="0"/>
              <a:t>Question: RT courte 5x5Gy suivie d’une CT (CAPOX/FOLFOX) ?</a:t>
            </a:r>
          </a:p>
          <a:p>
            <a:pPr>
              <a:buBlip>
                <a:blip r:embed="rId2"/>
              </a:buBlip>
            </a:pPr>
            <a:r>
              <a:rPr lang="fr-FR" dirty="0"/>
              <a:t>Design : phase III</a:t>
            </a:r>
          </a:p>
          <a:p>
            <a:pPr>
              <a:buBlip>
                <a:blip r:embed="rId2"/>
              </a:buBlip>
            </a:pPr>
            <a:endParaRPr lang="fr-FR" sz="2400" dirty="0"/>
          </a:p>
          <a:p>
            <a:pPr>
              <a:buBlip>
                <a:blip r:embed="rId2"/>
              </a:buBlip>
            </a:pPr>
            <a:endParaRPr lang="fr-FR" sz="2400" dirty="0"/>
          </a:p>
          <a:p>
            <a:pPr>
              <a:buBlip>
                <a:blip r:embed="rId2"/>
              </a:buBlip>
            </a:pPr>
            <a:endParaRPr lang="fr-FR" sz="2400" dirty="0"/>
          </a:p>
          <a:p>
            <a:pPr>
              <a:buBlip>
                <a:blip r:embed="rId2"/>
              </a:buBlip>
            </a:pPr>
            <a:endParaRPr lang="fr-FR" sz="2400" dirty="0"/>
          </a:p>
          <a:p>
            <a:pPr>
              <a:buBlip>
                <a:blip r:embed="rId2"/>
              </a:buBlip>
            </a:pPr>
            <a:endParaRPr lang="fr-FR" sz="2400" dirty="0"/>
          </a:p>
          <a:p>
            <a:pPr>
              <a:buBlip>
                <a:blip r:embed="rId2"/>
              </a:buBlip>
            </a:pPr>
            <a:endParaRPr lang="fr-FR" sz="2400" dirty="0"/>
          </a:p>
          <a:p>
            <a:pPr>
              <a:buBlip>
                <a:blip r:embed="rId2"/>
              </a:buBlip>
            </a:pPr>
            <a:endParaRPr lang="fr-FR" sz="2400" dirty="0"/>
          </a:p>
          <a:p>
            <a:pPr>
              <a:buBlip>
                <a:blip r:embed="rId2"/>
              </a:buBlip>
            </a:pPr>
            <a:endParaRPr lang="fr-FR" sz="2400" dirty="0"/>
          </a:p>
          <a:p>
            <a:pPr>
              <a:buBlip>
                <a:blip r:embed="rId2"/>
              </a:buBlip>
            </a:pPr>
            <a:endParaRPr lang="fr-FR" sz="2400" dirty="0"/>
          </a:p>
          <a:p>
            <a:pPr>
              <a:buBlip>
                <a:blip r:embed="rId2"/>
              </a:buBlip>
            </a:pPr>
            <a:endParaRPr lang="fr-FR" sz="2400" dirty="0"/>
          </a:p>
          <a:p>
            <a:endParaRPr lang="fr-FR" sz="1200" dirty="0"/>
          </a:p>
        </p:txBody>
      </p:sp>
      <p:sp>
        <p:nvSpPr>
          <p:cNvPr id="15" name="ZoneTexte 14">
            <a:extLst>
              <a:ext uri="{FF2B5EF4-FFF2-40B4-BE49-F238E27FC236}">
                <a16:creationId xmlns:a16="http://schemas.microsoft.com/office/drawing/2014/main" id="{3BC4E5A6-0DEC-F446-8749-483B9328DF64}"/>
              </a:ext>
            </a:extLst>
          </p:cNvPr>
          <p:cNvSpPr txBox="1"/>
          <p:nvPr/>
        </p:nvSpPr>
        <p:spPr>
          <a:xfrm>
            <a:off x="-3048" y="4912668"/>
            <a:ext cx="2403222" cy="230832"/>
          </a:xfrm>
          <a:prstGeom prst="rect">
            <a:avLst/>
          </a:prstGeom>
          <a:noFill/>
        </p:spPr>
        <p:txBody>
          <a:bodyPr wrap="none" rtlCol="0">
            <a:spAutoFit/>
          </a:bodyPr>
          <a:lstStyle/>
          <a:p>
            <a:r>
              <a:rPr lang="fr-FR" sz="900" i="1" dirty="0" err="1">
                <a:solidFill>
                  <a:schemeClr val="tx1">
                    <a:lumMod val="50000"/>
                    <a:lumOff val="50000"/>
                  </a:schemeClr>
                </a:solidFill>
                <a:latin typeface="Arial" panose="020B0604020202020204" pitchFamily="34" charset="0"/>
              </a:rPr>
              <a:t>Geke</a:t>
            </a:r>
            <a:r>
              <a:rPr lang="fr-FR" sz="900" i="1" dirty="0">
                <a:solidFill>
                  <a:schemeClr val="tx1">
                    <a:lumMod val="50000"/>
                    <a:lumOff val="50000"/>
                  </a:schemeClr>
                </a:solidFill>
                <a:latin typeface="Arial" panose="020B0604020202020204" pitchFamily="34" charset="0"/>
              </a:rPr>
              <a:t> </a:t>
            </a:r>
            <a:r>
              <a:rPr lang="fr-FR" sz="900" i="1" dirty="0" err="1">
                <a:solidFill>
                  <a:schemeClr val="tx1">
                    <a:lumMod val="50000"/>
                    <a:lumOff val="50000"/>
                  </a:schemeClr>
                </a:solidFill>
                <a:latin typeface="Arial" panose="020B0604020202020204" pitchFamily="34" charset="0"/>
              </a:rPr>
              <a:t>Hospers</a:t>
            </a:r>
            <a:r>
              <a:rPr lang="fr-FR" sz="900" i="1" dirty="0">
                <a:solidFill>
                  <a:schemeClr val="tx1">
                    <a:lumMod val="50000"/>
                    <a:lumOff val="50000"/>
                  </a:schemeClr>
                </a:solidFill>
                <a:latin typeface="Arial" panose="020B0604020202020204" pitchFamily="34" charset="0"/>
              </a:rPr>
              <a:t> et al., ASCO2020, Abs 4006</a:t>
            </a:r>
          </a:p>
        </p:txBody>
      </p:sp>
      <p:sp>
        <p:nvSpPr>
          <p:cNvPr id="53" name="Rectangle à coins arrondis 4">
            <a:extLst>
              <a:ext uri="{FF2B5EF4-FFF2-40B4-BE49-F238E27FC236}">
                <a16:creationId xmlns:a16="http://schemas.microsoft.com/office/drawing/2014/main" id="{95B38478-DEB4-45BE-8C1B-4E0AEF455444}"/>
              </a:ext>
            </a:extLst>
          </p:cNvPr>
          <p:cNvSpPr/>
          <p:nvPr/>
        </p:nvSpPr>
        <p:spPr>
          <a:xfrm>
            <a:off x="340303" y="1676049"/>
            <a:ext cx="8463394" cy="2135609"/>
          </a:xfrm>
          <a:prstGeom prst="roundRect">
            <a:avLst>
              <a:gd name="adj" fmla="val 6831"/>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fr-FR" sz="1050" dirty="0">
              <a:solidFill>
                <a:prstClr val="white"/>
              </a:solidFill>
              <a:latin typeface="Arial" panose="020B0604020202020204" pitchFamily="34" charset="0"/>
              <a:cs typeface="Arial" panose="020B0604020202020204" pitchFamily="34" charset="0"/>
            </a:endParaRPr>
          </a:p>
        </p:txBody>
      </p:sp>
      <p:pic>
        <p:nvPicPr>
          <p:cNvPr id="18" name="Picture 2">
            <a:extLst>
              <a:ext uri="{FF2B5EF4-FFF2-40B4-BE49-F238E27FC236}">
                <a16:creationId xmlns:a16="http://schemas.microsoft.com/office/drawing/2014/main" id="{EFBC3095-4AAD-43A3-998E-BC742E4E0FC1}"/>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5809032" y="1910123"/>
            <a:ext cx="325714" cy="4454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9" name="Text Box 10">
            <a:extLst>
              <a:ext uri="{FF2B5EF4-FFF2-40B4-BE49-F238E27FC236}">
                <a16:creationId xmlns:a16="http://schemas.microsoft.com/office/drawing/2014/main" id="{E72831AA-577F-411B-B11C-27E1D6ACD319}"/>
              </a:ext>
            </a:extLst>
          </p:cNvPr>
          <p:cNvSpPr txBox="1">
            <a:spLocks noChangeArrowheads="1"/>
          </p:cNvSpPr>
          <p:nvPr/>
        </p:nvSpPr>
        <p:spPr bwMode="auto">
          <a:xfrm>
            <a:off x="7518704" y="2029546"/>
            <a:ext cx="1202224" cy="269444"/>
          </a:xfrm>
          <a:prstGeom prst="roundRect">
            <a:avLst/>
          </a:prstGeom>
          <a:solidFill>
            <a:srgbClr val="C00000"/>
          </a:solidFill>
          <a:ln>
            <a:noFill/>
          </a:ln>
        </p:spPr>
        <p:txBody>
          <a:bodyPr vert="horz" wrap="square" lIns="0" tIns="0" rIns="0" bIns="0" numCol="1" anchor="ctr" anchorCtr="0" compatLnSpc="1">
            <a:prstTxWarp prst="textNoShape">
              <a:avLst/>
            </a:prstTxWarp>
          </a:bodyPr>
          <a:lstStyle/>
          <a:p>
            <a:pPr algn="ctr" eaLnBrk="0" fontAlgn="base" hangingPunct="0">
              <a:spcBef>
                <a:spcPct val="0"/>
              </a:spcBef>
              <a:spcAft>
                <a:spcPct val="0"/>
              </a:spcAft>
              <a:defRPr/>
            </a:pPr>
            <a:r>
              <a:rPr lang="en-US" altLang="fr-FR" sz="900" b="1" i="1" dirty="0">
                <a:solidFill>
                  <a:prstClr val="white"/>
                </a:solidFill>
                <a:latin typeface="Arial" panose="020B0604020202020204" pitchFamily="34" charset="0"/>
                <a:ea typeface="Calibri" panose="020F0502020204030204" pitchFamily="34" charset="0"/>
                <a:cs typeface="Arial" panose="020B0604020202020204" pitchFamily="34" charset="0"/>
              </a:rPr>
              <a:t>CAPOX</a:t>
            </a:r>
            <a:r>
              <a:rPr lang="en-US" altLang="fr-FR" sz="500" b="1" i="1" dirty="0">
                <a:solidFill>
                  <a:prstClr val="white"/>
                </a:solidFill>
                <a:latin typeface="Arial" panose="020B0604020202020204" pitchFamily="34" charset="0"/>
                <a:ea typeface="Calibri" panose="020F0502020204030204" pitchFamily="34" charset="0"/>
                <a:cs typeface="Arial" panose="020B0604020202020204" pitchFamily="34" charset="0"/>
              </a:rPr>
              <a:t> (8x) / </a:t>
            </a:r>
            <a:br>
              <a:rPr lang="en-US" altLang="fr-FR" sz="500" b="1" i="1" dirty="0">
                <a:solidFill>
                  <a:prstClr val="white"/>
                </a:solidFill>
                <a:latin typeface="Arial" panose="020B0604020202020204" pitchFamily="34" charset="0"/>
                <a:ea typeface="Calibri" panose="020F0502020204030204" pitchFamily="34" charset="0"/>
                <a:cs typeface="Arial" panose="020B0604020202020204" pitchFamily="34" charset="0"/>
              </a:rPr>
            </a:br>
            <a:r>
              <a:rPr lang="en-US" altLang="fr-FR" sz="500" b="1" i="1" dirty="0">
                <a:solidFill>
                  <a:prstClr val="white"/>
                </a:solidFill>
                <a:latin typeface="Arial" panose="020B0604020202020204" pitchFamily="34" charset="0"/>
                <a:ea typeface="Calibri" panose="020F0502020204030204" pitchFamily="34" charset="0"/>
                <a:cs typeface="Arial" panose="020B0604020202020204" pitchFamily="34" charset="0"/>
              </a:rPr>
              <a:t>FOLFOX (12x)</a:t>
            </a:r>
            <a:endParaRPr lang="en-US" altLang="fr-FR" sz="1400" dirty="0">
              <a:solidFill>
                <a:prstClr val="white"/>
              </a:solidFill>
              <a:latin typeface="Arial" panose="020B0604020202020204" pitchFamily="34" charset="0"/>
              <a:cs typeface="Arial" panose="020B0604020202020204" pitchFamily="34" charset="0"/>
            </a:endParaRPr>
          </a:p>
        </p:txBody>
      </p:sp>
      <p:sp>
        <p:nvSpPr>
          <p:cNvPr id="20" name="Text Box 8">
            <a:extLst>
              <a:ext uri="{FF2B5EF4-FFF2-40B4-BE49-F238E27FC236}">
                <a16:creationId xmlns:a16="http://schemas.microsoft.com/office/drawing/2014/main" id="{00CF16B5-D6F5-44DE-8A29-06032A04CEBC}"/>
              </a:ext>
            </a:extLst>
          </p:cNvPr>
          <p:cNvSpPr txBox="1">
            <a:spLocks noChangeArrowheads="1"/>
          </p:cNvSpPr>
          <p:nvPr/>
        </p:nvSpPr>
        <p:spPr bwMode="auto">
          <a:xfrm>
            <a:off x="7467562" y="2353499"/>
            <a:ext cx="1137311" cy="16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algn="ctr" eaLnBrk="0" fontAlgn="base" hangingPunct="0">
              <a:spcBef>
                <a:spcPct val="0"/>
              </a:spcBef>
              <a:spcAft>
                <a:spcPct val="0"/>
              </a:spcAft>
              <a:defRPr/>
            </a:pPr>
            <a:r>
              <a:rPr lang="en-US" altLang="fr-FR" sz="800" b="1" dirty="0" err="1">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Chimiothérapie</a:t>
            </a:r>
            <a:r>
              <a:rPr lang="en-US" altLang="fr-FR" sz="800" b="1" dirty="0">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 </a:t>
            </a:r>
            <a:br>
              <a:rPr lang="en-US" altLang="fr-FR" sz="800" b="1" dirty="0">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br>
            <a:r>
              <a:rPr lang="en-US" altLang="fr-FR" sz="800" i="1" dirty="0">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(24 </a:t>
            </a:r>
            <a:r>
              <a:rPr lang="en-US" altLang="fr-FR" sz="800" i="1" dirty="0" err="1">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semaines</a:t>
            </a:r>
            <a:r>
              <a:rPr lang="en-US" altLang="fr-FR" sz="800" i="1" dirty="0">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 </a:t>
            </a:r>
            <a:r>
              <a:rPr lang="en-US" altLang="fr-FR" sz="800" i="1" dirty="0" err="1">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optionnelle</a:t>
            </a:r>
            <a:r>
              <a:rPr lang="en-US" altLang="fr-FR" sz="800" i="1" dirty="0">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a:t>
            </a:r>
            <a:endParaRPr lang="en-US" altLang="fr-FR" sz="800" dirty="0">
              <a:solidFill>
                <a:prstClr val="black">
                  <a:lumMod val="65000"/>
                  <a:lumOff val="35000"/>
                </a:prstClr>
              </a:solidFill>
              <a:latin typeface="Arial" panose="020B0604020202020204" pitchFamily="34" charset="0"/>
              <a:cs typeface="Arial" panose="020B0604020202020204" pitchFamily="34" charset="0"/>
            </a:endParaRPr>
          </a:p>
        </p:txBody>
      </p:sp>
      <p:sp>
        <p:nvSpPr>
          <p:cNvPr id="21" name="Text Box 7">
            <a:extLst>
              <a:ext uri="{FF2B5EF4-FFF2-40B4-BE49-F238E27FC236}">
                <a16:creationId xmlns:a16="http://schemas.microsoft.com/office/drawing/2014/main" id="{F702A8E4-E5AA-448E-976D-28B33B7F0084}"/>
              </a:ext>
            </a:extLst>
          </p:cNvPr>
          <p:cNvSpPr txBox="1">
            <a:spLocks noChangeArrowheads="1"/>
          </p:cNvSpPr>
          <p:nvPr/>
        </p:nvSpPr>
        <p:spPr bwMode="auto">
          <a:xfrm>
            <a:off x="4504030" y="2353499"/>
            <a:ext cx="825809" cy="189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algn="ctr" eaLnBrk="0" fontAlgn="base" hangingPunct="0">
              <a:spcBef>
                <a:spcPct val="0"/>
              </a:spcBef>
              <a:spcAft>
                <a:spcPct val="0"/>
              </a:spcAft>
              <a:defRPr/>
            </a:pPr>
            <a:r>
              <a:rPr lang="en-US" altLang="fr-FR" sz="800" b="1" dirty="0">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8 s </a:t>
            </a:r>
            <a:r>
              <a:rPr lang="en-US" altLang="fr-FR" sz="800" b="1" u="sng" dirty="0">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a:t>
            </a:r>
            <a:r>
              <a:rPr lang="en-US" altLang="fr-FR" sz="800" b="1" dirty="0">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 2 </a:t>
            </a:r>
            <a:endParaRPr lang="en-US" altLang="fr-FR" sz="800" dirty="0">
              <a:solidFill>
                <a:prstClr val="black">
                  <a:lumMod val="65000"/>
                  <a:lumOff val="35000"/>
                </a:prstClr>
              </a:solidFill>
              <a:latin typeface="Arial" panose="020B0604020202020204" pitchFamily="34" charset="0"/>
              <a:cs typeface="Arial" panose="020B0604020202020204" pitchFamily="34" charset="0"/>
            </a:endParaRPr>
          </a:p>
        </p:txBody>
      </p:sp>
      <p:sp>
        <p:nvSpPr>
          <p:cNvPr id="22" name="Text Box 6">
            <a:extLst>
              <a:ext uri="{FF2B5EF4-FFF2-40B4-BE49-F238E27FC236}">
                <a16:creationId xmlns:a16="http://schemas.microsoft.com/office/drawing/2014/main" id="{63D53718-DA1B-4112-850E-BEA593DFD081}"/>
              </a:ext>
            </a:extLst>
          </p:cNvPr>
          <p:cNvSpPr txBox="1">
            <a:spLocks noChangeArrowheads="1"/>
          </p:cNvSpPr>
          <p:nvPr/>
        </p:nvSpPr>
        <p:spPr bwMode="auto">
          <a:xfrm>
            <a:off x="6659038" y="2353499"/>
            <a:ext cx="497406" cy="189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algn="ctr" eaLnBrk="0" fontAlgn="base" hangingPunct="0">
              <a:spcBef>
                <a:spcPct val="0"/>
              </a:spcBef>
              <a:spcAft>
                <a:spcPct val="0"/>
              </a:spcAft>
              <a:defRPr/>
            </a:pPr>
            <a:r>
              <a:rPr lang="en-US" altLang="fr-FR" sz="800" b="1" dirty="0">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6-8 s</a:t>
            </a:r>
            <a:endParaRPr lang="en-US" altLang="fr-FR" sz="800" b="1" dirty="0">
              <a:solidFill>
                <a:prstClr val="black">
                  <a:lumMod val="65000"/>
                  <a:lumOff val="35000"/>
                </a:prstClr>
              </a:solidFill>
              <a:latin typeface="Arial" panose="020B0604020202020204" pitchFamily="34" charset="0"/>
              <a:cs typeface="Arial" panose="020B0604020202020204" pitchFamily="34" charset="0"/>
            </a:endParaRPr>
          </a:p>
        </p:txBody>
      </p:sp>
      <p:sp>
        <p:nvSpPr>
          <p:cNvPr id="23" name="Text Box 5">
            <a:extLst>
              <a:ext uri="{FF2B5EF4-FFF2-40B4-BE49-F238E27FC236}">
                <a16:creationId xmlns:a16="http://schemas.microsoft.com/office/drawing/2014/main" id="{5C125861-AD28-4671-8E73-E5DC5D190A8C}"/>
              </a:ext>
            </a:extLst>
          </p:cNvPr>
          <p:cNvSpPr txBox="1">
            <a:spLocks noChangeArrowheads="1"/>
          </p:cNvSpPr>
          <p:nvPr/>
        </p:nvSpPr>
        <p:spPr bwMode="auto">
          <a:xfrm>
            <a:off x="3141110" y="2340029"/>
            <a:ext cx="555020" cy="174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algn="ctr" eaLnBrk="0" fontAlgn="base" hangingPunct="0">
              <a:spcBef>
                <a:spcPct val="0"/>
              </a:spcBef>
              <a:spcAft>
                <a:spcPct val="0"/>
              </a:spcAft>
              <a:defRPr/>
            </a:pPr>
            <a:r>
              <a:rPr lang="en-US" altLang="fr-FR" sz="800" b="1" dirty="0">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CAP50</a:t>
            </a:r>
            <a:endParaRPr lang="en-US" altLang="fr-FR" sz="800" dirty="0">
              <a:solidFill>
                <a:prstClr val="black">
                  <a:lumMod val="65000"/>
                  <a:lumOff val="35000"/>
                </a:prstClr>
              </a:solidFill>
              <a:latin typeface="Arial" panose="020B0604020202020204" pitchFamily="34" charset="0"/>
              <a:cs typeface="Arial" panose="020B0604020202020204" pitchFamily="34" charset="0"/>
            </a:endParaRPr>
          </a:p>
        </p:txBody>
      </p:sp>
      <p:sp>
        <p:nvSpPr>
          <p:cNvPr id="24" name="Text Box 1">
            <a:extLst>
              <a:ext uri="{FF2B5EF4-FFF2-40B4-BE49-F238E27FC236}">
                <a16:creationId xmlns:a16="http://schemas.microsoft.com/office/drawing/2014/main" id="{5F7121E6-E555-4664-B3D7-2EF47F1A5AA8}"/>
              </a:ext>
            </a:extLst>
          </p:cNvPr>
          <p:cNvSpPr txBox="1">
            <a:spLocks noChangeArrowheads="1"/>
          </p:cNvSpPr>
          <p:nvPr/>
        </p:nvSpPr>
        <p:spPr bwMode="auto">
          <a:xfrm>
            <a:off x="4073251" y="2997523"/>
            <a:ext cx="3030637" cy="269444"/>
          </a:xfrm>
          <a:prstGeom prst="roundRect">
            <a:avLst/>
          </a:prstGeom>
          <a:solidFill>
            <a:srgbClr val="C00000"/>
          </a:solidFill>
          <a:ln>
            <a:noFill/>
          </a:ln>
        </p:spPr>
        <p:txBody>
          <a:bodyPr vert="horz" wrap="square" lIns="0" tIns="0" rIns="0" bIns="0" numCol="1" anchor="ctr" anchorCtr="0" compatLnSpc="1">
            <a:prstTxWarp prst="textNoShape">
              <a:avLst/>
            </a:prstTxWarp>
          </a:bodyPr>
          <a:lstStyle/>
          <a:p>
            <a:pPr algn="ctr" eaLnBrk="0" fontAlgn="base" hangingPunct="0">
              <a:spcBef>
                <a:spcPct val="0"/>
              </a:spcBef>
              <a:spcAft>
                <a:spcPct val="0"/>
              </a:spcAft>
              <a:defRPr/>
            </a:pPr>
            <a:r>
              <a:rPr lang="en-US" altLang="fr-FR" sz="1000" b="1" i="1" dirty="0">
                <a:solidFill>
                  <a:prstClr val="white"/>
                </a:solidFill>
                <a:latin typeface="Arial" panose="020B0604020202020204" pitchFamily="34" charset="0"/>
                <a:ea typeface="Calibri" panose="020F0502020204030204" pitchFamily="34" charset="0"/>
                <a:cs typeface="Arial" panose="020B0604020202020204" pitchFamily="34" charset="0"/>
              </a:rPr>
              <a:t>CAPOX 6x / FOLFOX 9x</a:t>
            </a:r>
            <a:endParaRPr lang="en-US" altLang="fr-FR" sz="1400" b="1" dirty="0">
              <a:solidFill>
                <a:prstClr val="white"/>
              </a:solidFill>
              <a:latin typeface="Arial" panose="020B0604020202020204" pitchFamily="34" charset="0"/>
              <a:cs typeface="Arial" panose="020B0604020202020204" pitchFamily="34" charset="0"/>
            </a:endParaRPr>
          </a:p>
        </p:txBody>
      </p:sp>
      <p:sp>
        <p:nvSpPr>
          <p:cNvPr id="25" name="Line 17">
            <a:extLst>
              <a:ext uri="{FF2B5EF4-FFF2-40B4-BE49-F238E27FC236}">
                <a16:creationId xmlns:a16="http://schemas.microsoft.com/office/drawing/2014/main" id="{771A0416-BF69-441D-B4D5-AB71A0AA8BC9}"/>
              </a:ext>
            </a:extLst>
          </p:cNvPr>
          <p:cNvSpPr>
            <a:spLocks noChangeShapeType="1"/>
          </p:cNvSpPr>
          <p:nvPr/>
        </p:nvSpPr>
        <p:spPr bwMode="auto">
          <a:xfrm>
            <a:off x="4137073" y="2189528"/>
            <a:ext cx="1530995" cy="0"/>
          </a:xfrm>
          <a:prstGeom prst="line">
            <a:avLst/>
          </a:prstGeom>
          <a:noFill/>
          <a:ln w="19050">
            <a:solidFill>
              <a:srgbClr val="4D4D4D"/>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defTabSz="685783">
              <a:defRPr/>
            </a:pPr>
            <a:endParaRPr lang="fr-FR" sz="1000" kern="0">
              <a:solidFill>
                <a:srgbClr val="FFFFFF"/>
              </a:solidFill>
              <a:latin typeface="Arial" panose="020B0604020202020204" pitchFamily="34" charset="0"/>
              <a:ea typeface="ＭＳ Ｐゴシック" pitchFamily="34" charset="-128"/>
              <a:cs typeface="Arial" panose="020B0604020202020204" pitchFamily="34" charset="0"/>
            </a:endParaRPr>
          </a:p>
        </p:txBody>
      </p:sp>
      <p:sp>
        <p:nvSpPr>
          <p:cNvPr id="26" name="Rectangle 23">
            <a:extLst>
              <a:ext uri="{FF2B5EF4-FFF2-40B4-BE49-F238E27FC236}">
                <a16:creationId xmlns:a16="http://schemas.microsoft.com/office/drawing/2014/main" id="{150287BA-A68E-4399-AF0F-1D47381FE065}"/>
              </a:ext>
            </a:extLst>
          </p:cNvPr>
          <p:cNvSpPr>
            <a:spLocks noChangeArrowheads="1"/>
          </p:cNvSpPr>
          <p:nvPr/>
        </p:nvSpPr>
        <p:spPr bwMode="auto">
          <a:xfrm>
            <a:off x="2360994" y="2182533"/>
            <a:ext cx="111752" cy="2385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68580" tIns="34290" rIns="68580" bIns="34290" numCol="1" anchor="ctr" anchorCtr="0" compatLnSpc="1">
            <a:prstTxWarp prst="textNoShape">
              <a:avLst/>
            </a:prstTxWarp>
            <a:spAutoFit/>
          </a:bodyPr>
          <a:lstStyle/>
          <a:p>
            <a:pPr>
              <a:defRPr/>
            </a:pPr>
            <a:endParaRPr lang="fr-FR" sz="1050">
              <a:solidFill>
                <a:prstClr val="black"/>
              </a:solidFill>
              <a:latin typeface="Arial" panose="020B0604020202020204" pitchFamily="34" charset="0"/>
              <a:cs typeface="Arial" panose="020B0604020202020204" pitchFamily="34" charset="0"/>
            </a:endParaRPr>
          </a:p>
        </p:txBody>
      </p:sp>
      <p:sp>
        <p:nvSpPr>
          <p:cNvPr id="27" name="Rectangle 25">
            <a:extLst>
              <a:ext uri="{FF2B5EF4-FFF2-40B4-BE49-F238E27FC236}">
                <a16:creationId xmlns:a16="http://schemas.microsoft.com/office/drawing/2014/main" id="{49CC9148-A26F-43D5-AB42-7AEE5E0CCE83}"/>
              </a:ext>
            </a:extLst>
          </p:cNvPr>
          <p:cNvSpPr>
            <a:spLocks noChangeArrowheads="1"/>
          </p:cNvSpPr>
          <p:nvPr/>
        </p:nvSpPr>
        <p:spPr bwMode="auto">
          <a:xfrm>
            <a:off x="2360994" y="2725164"/>
            <a:ext cx="111752" cy="2385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68580" tIns="34290" rIns="68580" bIns="34290" numCol="1" anchor="ctr" anchorCtr="0" compatLnSpc="1">
            <a:prstTxWarp prst="textNoShape">
              <a:avLst/>
            </a:prstTxWarp>
            <a:spAutoFit/>
          </a:bodyPr>
          <a:lstStyle/>
          <a:p>
            <a:pPr>
              <a:defRPr/>
            </a:pPr>
            <a:endParaRPr lang="fr-FR" sz="1050">
              <a:solidFill>
                <a:prstClr val="black"/>
              </a:solidFill>
              <a:latin typeface="Arial" panose="020B0604020202020204" pitchFamily="34" charset="0"/>
              <a:cs typeface="Arial" panose="020B0604020202020204" pitchFamily="34" charset="0"/>
            </a:endParaRPr>
          </a:p>
        </p:txBody>
      </p:sp>
      <p:cxnSp>
        <p:nvCxnSpPr>
          <p:cNvPr id="28" name="Connecteur droit 27">
            <a:extLst>
              <a:ext uri="{FF2B5EF4-FFF2-40B4-BE49-F238E27FC236}">
                <a16:creationId xmlns:a16="http://schemas.microsoft.com/office/drawing/2014/main" id="{3C5BE388-925E-48CB-8567-9E8111DBC0F3}"/>
              </a:ext>
            </a:extLst>
          </p:cNvPr>
          <p:cNvCxnSpPr>
            <a:cxnSpLocks/>
          </p:cNvCxnSpPr>
          <p:nvPr/>
        </p:nvCxnSpPr>
        <p:spPr>
          <a:xfrm>
            <a:off x="3111520" y="1949770"/>
            <a:ext cx="4966482" cy="0"/>
          </a:xfrm>
          <a:prstGeom prst="line">
            <a:avLst/>
          </a:prstGeom>
          <a:ln w="190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9" name="Connecteur droit 28">
            <a:extLst>
              <a:ext uri="{FF2B5EF4-FFF2-40B4-BE49-F238E27FC236}">
                <a16:creationId xmlns:a16="http://schemas.microsoft.com/office/drawing/2014/main" id="{B73CCE69-A6A1-46CF-9015-3B9C41134502}"/>
              </a:ext>
            </a:extLst>
          </p:cNvPr>
          <p:cNvCxnSpPr>
            <a:cxnSpLocks/>
          </p:cNvCxnSpPr>
          <p:nvPr/>
        </p:nvCxnSpPr>
        <p:spPr>
          <a:xfrm>
            <a:off x="8113331" y="1949770"/>
            <a:ext cx="556455" cy="0"/>
          </a:xfrm>
          <a:prstGeom prst="line">
            <a:avLst/>
          </a:prstGeom>
          <a:ln w="19050">
            <a:solidFill>
              <a:schemeClr val="tx1">
                <a:lumMod val="65000"/>
                <a:lumOff val="35000"/>
              </a:schemeClr>
            </a:solidFill>
            <a:prstDash val="sysDot"/>
            <a:tailEnd type="triangle"/>
          </a:ln>
        </p:spPr>
        <p:style>
          <a:lnRef idx="1">
            <a:schemeClr val="accent1"/>
          </a:lnRef>
          <a:fillRef idx="0">
            <a:schemeClr val="accent1"/>
          </a:fillRef>
          <a:effectRef idx="0">
            <a:schemeClr val="accent1"/>
          </a:effectRef>
          <a:fontRef idx="minor">
            <a:schemeClr val="tx1"/>
          </a:fontRef>
        </p:style>
      </p:cxnSp>
      <p:sp>
        <p:nvSpPr>
          <p:cNvPr id="30" name="ZoneTexte 29">
            <a:extLst>
              <a:ext uri="{FF2B5EF4-FFF2-40B4-BE49-F238E27FC236}">
                <a16:creationId xmlns:a16="http://schemas.microsoft.com/office/drawing/2014/main" id="{5633D7F0-21D2-4022-80AF-A1759862B402}"/>
              </a:ext>
            </a:extLst>
          </p:cNvPr>
          <p:cNvSpPr txBox="1"/>
          <p:nvPr/>
        </p:nvSpPr>
        <p:spPr>
          <a:xfrm>
            <a:off x="3022181" y="1742727"/>
            <a:ext cx="195475" cy="215444"/>
          </a:xfrm>
          <a:prstGeom prst="rect">
            <a:avLst/>
          </a:prstGeom>
          <a:noFill/>
        </p:spPr>
        <p:txBody>
          <a:bodyPr wrap="none" rtlCol="0">
            <a:spAutoFit/>
          </a:bodyPr>
          <a:lstStyle/>
          <a:p>
            <a:pPr algn="ctr">
              <a:defRPr/>
            </a:pPr>
            <a:r>
              <a:rPr lang="fr-FR" sz="800" b="1">
                <a:solidFill>
                  <a:prstClr val="black">
                    <a:lumMod val="65000"/>
                    <a:lumOff val="35000"/>
                  </a:prstClr>
                </a:solidFill>
                <a:latin typeface="Arial" panose="020B0604020202020204" pitchFamily="34" charset="0"/>
                <a:cs typeface="Arial" panose="020B0604020202020204" pitchFamily="34" charset="0"/>
              </a:rPr>
              <a:t>1</a:t>
            </a:r>
          </a:p>
        </p:txBody>
      </p:sp>
      <p:sp>
        <p:nvSpPr>
          <p:cNvPr id="31" name="ZoneTexte 30">
            <a:extLst>
              <a:ext uri="{FF2B5EF4-FFF2-40B4-BE49-F238E27FC236}">
                <a16:creationId xmlns:a16="http://schemas.microsoft.com/office/drawing/2014/main" id="{9319597F-2A0B-4D2E-9BD8-602F94EE51D6}"/>
              </a:ext>
            </a:extLst>
          </p:cNvPr>
          <p:cNvSpPr txBox="1"/>
          <p:nvPr/>
        </p:nvSpPr>
        <p:spPr>
          <a:xfrm>
            <a:off x="3955851" y="1742727"/>
            <a:ext cx="195475" cy="215444"/>
          </a:xfrm>
          <a:prstGeom prst="rect">
            <a:avLst/>
          </a:prstGeom>
          <a:noFill/>
        </p:spPr>
        <p:txBody>
          <a:bodyPr wrap="none" rtlCol="0">
            <a:spAutoFit/>
          </a:bodyPr>
          <a:lstStyle/>
          <a:p>
            <a:pPr algn="ctr">
              <a:defRPr/>
            </a:pPr>
            <a:r>
              <a:rPr lang="fr-FR" sz="800" b="1">
                <a:solidFill>
                  <a:prstClr val="black">
                    <a:lumMod val="65000"/>
                    <a:lumOff val="35000"/>
                  </a:prstClr>
                </a:solidFill>
                <a:latin typeface="Arial" panose="020B0604020202020204" pitchFamily="34" charset="0"/>
                <a:cs typeface="Arial" panose="020B0604020202020204" pitchFamily="34" charset="0"/>
              </a:rPr>
              <a:t>5</a:t>
            </a:r>
          </a:p>
        </p:txBody>
      </p:sp>
      <p:sp>
        <p:nvSpPr>
          <p:cNvPr id="32" name="ZoneTexte 31">
            <a:extLst>
              <a:ext uri="{FF2B5EF4-FFF2-40B4-BE49-F238E27FC236}">
                <a16:creationId xmlns:a16="http://schemas.microsoft.com/office/drawing/2014/main" id="{7B2E2B85-27C8-488E-9DDE-9FFE4E76F87E}"/>
              </a:ext>
            </a:extLst>
          </p:cNvPr>
          <p:cNvSpPr txBox="1"/>
          <p:nvPr/>
        </p:nvSpPr>
        <p:spPr>
          <a:xfrm>
            <a:off x="4893885" y="1742727"/>
            <a:ext cx="242017" cy="215444"/>
          </a:xfrm>
          <a:prstGeom prst="rect">
            <a:avLst/>
          </a:prstGeom>
          <a:noFill/>
        </p:spPr>
        <p:txBody>
          <a:bodyPr wrap="none" rtlCol="0">
            <a:spAutoFit/>
          </a:bodyPr>
          <a:lstStyle/>
          <a:p>
            <a:pPr algn="ctr">
              <a:defRPr/>
            </a:pPr>
            <a:r>
              <a:rPr lang="fr-FR" sz="800" b="1">
                <a:solidFill>
                  <a:prstClr val="black">
                    <a:lumMod val="65000"/>
                    <a:lumOff val="35000"/>
                  </a:prstClr>
                </a:solidFill>
                <a:latin typeface="Arial" panose="020B0604020202020204" pitchFamily="34" charset="0"/>
                <a:cs typeface="Arial" panose="020B0604020202020204" pitchFamily="34" charset="0"/>
              </a:rPr>
              <a:t>10</a:t>
            </a:r>
          </a:p>
        </p:txBody>
      </p:sp>
      <p:sp>
        <p:nvSpPr>
          <p:cNvPr id="33" name="ZoneTexte 32">
            <a:extLst>
              <a:ext uri="{FF2B5EF4-FFF2-40B4-BE49-F238E27FC236}">
                <a16:creationId xmlns:a16="http://schemas.microsoft.com/office/drawing/2014/main" id="{705A02C0-5E50-4A3D-9F4A-AEEAF68D8B52}"/>
              </a:ext>
            </a:extLst>
          </p:cNvPr>
          <p:cNvSpPr txBox="1"/>
          <p:nvPr/>
        </p:nvSpPr>
        <p:spPr>
          <a:xfrm>
            <a:off x="5882823" y="1742727"/>
            <a:ext cx="242017" cy="215444"/>
          </a:xfrm>
          <a:prstGeom prst="rect">
            <a:avLst/>
          </a:prstGeom>
          <a:noFill/>
        </p:spPr>
        <p:txBody>
          <a:bodyPr wrap="none" rtlCol="0">
            <a:spAutoFit/>
          </a:bodyPr>
          <a:lstStyle/>
          <a:p>
            <a:pPr algn="ctr">
              <a:defRPr/>
            </a:pPr>
            <a:r>
              <a:rPr lang="fr-FR" sz="800" b="1" dirty="0">
                <a:solidFill>
                  <a:prstClr val="black">
                    <a:lumMod val="65000"/>
                    <a:lumOff val="35000"/>
                  </a:prstClr>
                </a:solidFill>
                <a:latin typeface="Arial" panose="020B0604020202020204" pitchFamily="34" charset="0"/>
                <a:cs typeface="Arial" panose="020B0604020202020204" pitchFamily="34" charset="0"/>
              </a:rPr>
              <a:t>15</a:t>
            </a:r>
          </a:p>
        </p:txBody>
      </p:sp>
      <p:sp>
        <p:nvSpPr>
          <p:cNvPr id="34" name="ZoneTexte 33">
            <a:extLst>
              <a:ext uri="{FF2B5EF4-FFF2-40B4-BE49-F238E27FC236}">
                <a16:creationId xmlns:a16="http://schemas.microsoft.com/office/drawing/2014/main" id="{EDC6006A-58FE-436D-9737-73CBB0B373F7}"/>
              </a:ext>
            </a:extLst>
          </p:cNvPr>
          <p:cNvSpPr txBox="1"/>
          <p:nvPr/>
        </p:nvSpPr>
        <p:spPr>
          <a:xfrm>
            <a:off x="6871762" y="1742727"/>
            <a:ext cx="242017" cy="215444"/>
          </a:xfrm>
          <a:prstGeom prst="rect">
            <a:avLst/>
          </a:prstGeom>
          <a:noFill/>
        </p:spPr>
        <p:txBody>
          <a:bodyPr wrap="none" rtlCol="0">
            <a:spAutoFit/>
          </a:bodyPr>
          <a:lstStyle/>
          <a:p>
            <a:pPr algn="ctr">
              <a:defRPr/>
            </a:pPr>
            <a:r>
              <a:rPr lang="fr-FR" sz="800" b="1">
                <a:solidFill>
                  <a:prstClr val="black">
                    <a:lumMod val="65000"/>
                    <a:lumOff val="35000"/>
                  </a:prstClr>
                </a:solidFill>
                <a:latin typeface="Arial" panose="020B0604020202020204" pitchFamily="34" charset="0"/>
                <a:cs typeface="Arial" panose="020B0604020202020204" pitchFamily="34" charset="0"/>
              </a:rPr>
              <a:t>20</a:t>
            </a:r>
          </a:p>
        </p:txBody>
      </p:sp>
      <p:sp>
        <p:nvSpPr>
          <p:cNvPr id="35" name="ZoneTexte 34">
            <a:extLst>
              <a:ext uri="{FF2B5EF4-FFF2-40B4-BE49-F238E27FC236}">
                <a16:creationId xmlns:a16="http://schemas.microsoft.com/office/drawing/2014/main" id="{46D035F4-7D17-4DB3-9C28-E8777DEBC1E8}"/>
              </a:ext>
            </a:extLst>
          </p:cNvPr>
          <p:cNvSpPr txBox="1"/>
          <p:nvPr/>
        </p:nvSpPr>
        <p:spPr>
          <a:xfrm>
            <a:off x="7860700" y="1742727"/>
            <a:ext cx="242017" cy="215444"/>
          </a:xfrm>
          <a:prstGeom prst="rect">
            <a:avLst/>
          </a:prstGeom>
          <a:noFill/>
        </p:spPr>
        <p:txBody>
          <a:bodyPr wrap="none" rtlCol="0">
            <a:spAutoFit/>
          </a:bodyPr>
          <a:lstStyle/>
          <a:p>
            <a:pPr algn="ctr">
              <a:defRPr/>
            </a:pPr>
            <a:r>
              <a:rPr lang="fr-FR" sz="800" b="1">
                <a:solidFill>
                  <a:prstClr val="black">
                    <a:lumMod val="65000"/>
                    <a:lumOff val="35000"/>
                  </a:prstClr>
                </a:solidFill>
                <a:latin typeface="Arial" panose="020B0604020202020204" pitchFamily="34" charset="0"/>
                <a:cs typeface="Arial" panose="020B0604020202020204" pitchFamily="34" charset="0"/>
              </a:rPr>
              <a:t>25</a:t>
            </a:r>
          </a:p>
        </p:txBody>
      </p:sp>
      <p:sp>
        <p:nvSpPr>
          <p:cNvPr id="36" name="ZoneTexte 35">
            <a:extLst>
              <a:ext uri="{FF2B5EF4-FFF2-40B4-BE49-F238E27FC236}">
                <a16:creationId xmlns:a16="http://schemas.microsoft.com/office/drawing/2014/main" id="{3758217B-47FE-408F-B65B-7751EE9EB097}"/>
              </a:ext>
            </a:extLst>
          </p:cNvPr>
          <p:cNvSpPr txBox="1"/>
          <p:nvPr/>
        </p:nvSpPr>
        <p:spPr>
          <a:xfrm>
            <a:off x="8071145" y="1742727"/>
            <a:ext cx="362250" cy="215444"/>
          </a:xfrm>
          <a:prstGeom prst="rect">
            <a:avLst/>
          </a:prstGeom>
          <a:noFill/>
        </p:spPr>
        <p:txBody>
          <a:bodyPr wrap="none" rtlCol="0">
            <a:spAutoFit/>
          </a:bodyPr>
          <a:lstStyle/>
          <a:p>
            <a:pPr>
              <a:defRPr/>
            </a:pPr>
            <a:r>
              <a:rPr lang="fr-FR" sz="800" i="1">
                <a:solidFill>
                  <a:prstClr val="black">
                    <a:lumMod val="65000"/>
                    <a:lumOff val="35000"/>
                  </a:prstClr>
                </a:solidFill>
                <a:latin typeface="Arial" panose="020B0604020202020204" pitchFamily="34" charset="0"/>
                <a:cs typeface="Arial" panose="020B0604020202020204" pitchFamily="34" charset="0"/>
              </a:rPr>
              <a:t>26-40</a:t>
            </a:r>
          </a:p>
        </p:txBody>
      </p:sp>
      <p:sp>
        <p:nvSpPr>
          <p:cNvPr id="37" name="Rectangle : coins arrondis 36">
            <a:extLst>
              <a:ext uri="{FF2B5EF4-FFF2-40B4-BE49-F238E27FC236}">
                <a16:creationId xmlns:a16="http://schemas.microsoft.com/office/drawing/2014/main" id="{8CF02BBC-4635-471F-9205-759ABF7E2C6B}"/>
              </a:ext>
            </a:extLst>
          </p:cNvPr>
          <p:cNvSpPr/>
          <p:nvPr/>
        </p:nvSpPr>
        <p:spPr>
          <a:xfrm>
            <a:off x="3104605" y="2039837"/>
            <a:ext cx="174205" cy="254475"/>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fr-FR" sz="1050">
              <a:solidFill>
                <a:prstClr val="white"/>
              </a:solidFill>
              <a:latin typeface="Arial" panose="020B0604020202020204" pitchFamily="34" charset="0"/>
              <a:cs typeface="Arial" panose="020B0604020202020204" pitchFamily="34" charset="0"/>
            </a:endParaRPr>
          </a:p>
        </p:txBody>
      </p:sp>
      <p:sp>
        <p:nvSpPr>
          <p:cNvPr id="38" name="Rectangle : coins arrondis 37">
            <a:extLst>
              <a:ext uri="{FF2B5EF4-FFF2-40B4-BE49-F238E27FC236}">
                <a16:creationId xmlns:a16="http://schemas.microsoft.com/office/drawing/2014/main" id="{66EAE958-269A-4084-899A-5CA5BA9920E3}"/>
              </a:ext>
            </a:extLst>
          </p:cNvPr>
          <p:cNvSpPr/>
          <p:nvPr/>
        </p:nvSpPr>
        <p:spPr>
          <a:xfrm>
            <a:off x="3303216" y="2039837"/>
            <a:ext cx="174205" cy="254475"/>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fr-FR" sz="1050">
              <a:solidFill>
                <a:prstClr val="white"/>
              </a:solidFill>
              <a:latin typeface="Arial" panose="020B0604020202020204" pitchFamily="34" charset="0"/>
              <a:cs typeface="Arial" panose="020B0604020202020204" pitchFamily="34" charset="0"/>
            </a:endParaRPr>
          </a:p>
        </p:txBody>
      </p:sp>
      <p:sp>
        <p:nvSpPr>
          <p:cNvPr id="39" name="Rectangle : coins arrondis 38">
            <a:extLst>
              <a:ext uri="{FF2B5EF4-FFF2-40B4-BE49-F238E27FC236}">
                <a16:creationId xmlns:a16="http://schemas.microsoft.com/office/drawing/2014/main" id="{681BFD57-29B0-4A3C-8675-55164DD0A659}"/>
              </a:ext>
            </a:extLst>
          </p:cNvPr>
          <p:cNvSpPr/>
          <p:nvPr/>
        </p:nvSpPr>
        <p:spPr>
          <a:xfrm>
            <a:off x="3501826" y="2039837"/>
            <a:ext cx="174205" cy="254475"/>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fr-FR" sz="1050">
              <a:solidFill>
                <a:prstClr val="white"/>
              </a:solidFill>
              <a:latin typeface="Arial" panose="020B0604020202020204" pitchFamily="34" charset="0"/>
              <a:cs typeface="Arial" panose="020B0604020202020204" pitchFamily="34" charset="0"/>
            </a:endParaRPr>
          </a:p>
        </p:txBody>
      </p:sp>
      <p:sp>
        <p:nvSpPr>
          <p:cNvPr id="40" name="Rectangle : coins arrondis 39">
            <a:extLst>
              <a:ext uri="{FF2B5EF4-FFF2-40B4-BE49-F238E27FC236}">
                <a16:creationId xmlns:a16="http://schemas.microsoft.com/office/drawing/2014/main" id="{27F81701-2676-4B9D-BB08-4038FA52E057}"/>
              </a:ext>
            </a:extLst>
          </p:cNvPr>
          <p:cNvSpPr/>
          <p:nvPr/>
        </p:nvSpPr>
        <p:spPr>
          <a:xfrm>
            <a:off x="3700436" y="2039837"/>
            <a:ext cx="174205" cy="254475"/>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fr-FR" sz="1050">
              <a:solidFill>
                <a:prstClr val="white"/>
              </a:solidFill>
              <a:latin typeface="Arial" panose="020B0604020202020204" pitchFamily="34" charset="0"/>
              <a:cs typeface="Arial" panose="020B0604020202020204" pitchFamily="34" charset="0"/>
            </a:endParaRPr>
          </a:p>
        </p:txBody>
      </p:sp>
      <p:sp>
        <p:nvSpPr>
          <p:cNvPr id="41" name="Rectangle : coins arrondis 40">
            <a:extLst>
              <a:ext uri="{FF2B5EF4-FFF2-40B4-BE49-F238E27FC236}">
                <a16:creationId xmlns:a16="http://schemas.microsoft.com/office/drawing/2014/main" id="{986D74DC-B10F-44AE-9D3B-DA262DF5143E}"/>
              </a:ext>
            </a:extLst>
          </p:cNvPr>
          <p:cNvSpPr/>
          <p:nvPr/>
        </p:nvSpPr>
        <p:spPr>
          <a:xfrm>
            <a:off x="3899046" y="2039837"/>
            <a:ext cx="174205" cy="254475"/>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fr-FR" sz="1050">
              <a:solidFill>
                <a:prstClr val="white"/>
              </a:solidFill>
              <a:latin typeface="Arial" panose="020B0604020202020204" pitchFamily="34" charset="0"/>
              <a:cs typeface="Arial" panose="020B0604020202020204" pitchFamily="34" charset="0"/>
            </a:endParaRPr>
          </a:p>
        </p:txBody>
      </p:sp>
      <p:sp>
        <p:nvSpPr>
          <p:cNvPr id="42" name="Rectangle : coins arrondis 41">
            <a:extLst>
              <a:ext uri="{FF2B5EF4-FFF2-40B4-BE49-F238E27FC236}">
                <a16:creationId xmlns:a16="http://schemas.microsoft.com/office/drawing/2014/main" id="{346A9D6F-1ACB-4355-8485-4786FAB6034D}"/>
              </a:ext>
            </a:extLst>
          </p:cNvPr>
          <p:cNvSpPr/>
          <p:nvPr/>
        </p:nvSpPr>
        <p:spPr>
          <a:xfrm>
            <a:off x="3104605" y="3005007"/>
            <a:ext cx="174205" cy="254475"/>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fr-FR" sz="1050">
              <a:solidFill>
                <a:prstClr val="white"/>
              </a:solidFill>
              <a:latin typeface="Arial" panose="020B0604020202020204" pitchFamily="34" charset="0"/>
              <a:cs typeface="Arial" panose="020B0604020202020204" pitchFamily="34" charset="0"/>
            </a:endParaRPr>
          </a:p>
        </p:txBody>
      </p:sp>
      <p:sp>
        <p:nvSpPr>
          <p:cNvPr id="43" name="Forme libre : forme 42">
            <a:extLst>
              <a:ext uri="{FF2B5EF4-FFF2-40B4-BE49-F238E27FC236}">
                <a16:creationId xmlns:a16="http://schemas.microsoft.com/office/drawing/2014/main" id="{83E8FC71-3C07-4C1E-A150-9745B5D3CB04}"/>
              </a:ext>
            </a:extLst>
          </p:cNvPr>
          <p:cNvSpPr/>
          <p:nvPr/>
        </p:nvSpPr>
        <p:spPr>
          <a:xfrm>
            <a:off x="2601438" y="2155061"/>
            <a:ext cx="436334" cy="977184"/>
          </a:xfrm>
          <a:custGeom>
            <a:avLst/>
            <a:gdLst>
              <a:gd name="connsiteX0" fmla="*/ 650240 w 721360"/>
              <a:gd name="connsiteY0" fmla="*/ 0 h 2072640"/>
              <a:gd name="connsiteX1" fmla="*/ 0 w 721360"/>
              <a:gd name="connsiteY1" fmla="*/ 0 h 2072640"/>
              <a:gd name="connsiteX2" fmla="*/ 0 w 721360"/>
              <a:gd name="connsiteY2" fmla="*/ 2072640 h 2072640"/>
              <a:gd name="connsiteX3" fmla="*/ 721360 w 721360"/>
              <a:gd name="connsiteY3" fmla="*/ 2072640 h 2072640"/>
            </a:gdLst>
            <a:ahLst/>
            <a:cxnLst>
              <a:cxn ang="0">
                <a:pos x="connsiteX0" y="connsiteY0"/>
              </a:cxn>
              <a:cxn ang="0">
                <a:pos x="connsiteX1" y="connsiteY1"/>
              </a:cxn>
              <a:cxn ang="0">
                <a:pos x="connsiteX2" y="connsiteY2"/>
              </a:cxn>
              <a:cxn ang="0">
                <a:pos x="connsiteX3" y="connsiteY3"/>
              </a:cxn>
            </a:cxnLst>
            <a:rect l="l" t="t" r="r" b="b"/>
            <a:pathLst>
              <a:path w="721360" h="2072640">
                <a:moveTo>
                  <a:pt x="650240" y="0"/>
                </a:moveTo>
                <a:lnTo>
                  <a:pt x="0" y="0"/>
                </a:lnTo>
                <a:lnTo>
                  <a:pt x="0" y="2072640"/>
                </a:lnTo>
                <a:lnTo>
                  <a:pt x="721360" y="2072640"/>
                </a:lnTo>
              </a:path>
            </a:pathLst>
          </a:custGeom>
          <a:noFill/>
          <a:ln w="19050">
            <a:solidFill>
              <a:srgbClr val="4D4D4D"/>
            </a:solidFill>
            <a:round/>
            <a:headEnd type="triangle" w="med" len="med"/>
            <a:tailEnd type="triangle" w="med" len="med"/>
          </a:ln>
        </p:spPr>
        <p:txBody>
          <a:bodyPr/>
          <a:lstStyle/>
          <a:p>
            <a:pPr defTabSz="685783">
              <a:defRPr/>
            </a:pPr>
            <a:endParaRPr lang="fr-FR" sz="1000" kern="0">
              <a:solidFill>
                <a:srgbClr val="FFFFFF"/>
              </a:solidFill>
              <a:latin typeface="Arial" panose="020B0604020202020204" pitchFamily="34" charset="0"/>
              <a:ea typeface="ＭＳ Ｐゴシック" pitchFamily="34" charset="-128"/>
              <a:cs typeface="Arial" panose="020B0604020202020204" pitchFamily="34" charset="0"/>
            </a:endParaRPr>
          </a:p>
        </p:txBody>
      </p:sp>
      <p:sp>
        <p:nvSpPr>
          <p:cNvPr id="44" name="Text Box 9">
            <a:extLst>
              <a:ext uri="{FF2B5EF4-FFF2-40B4-BE49-F238E27FC236}">
                <a16:creationId xmlns:a16="http://schemas.microsoft.com/office/drawing/2014/main" id="{FA84500F-BF1F-488A-8491-BE0137011C08}"/>
              </a:ext>
            </a:extLst>
          </p:cNvPr>
          <p:cNvSpPr txBox="1">
            <a:spLocks noChangeArrowheads="1"/>
          </p:cNvSpPr>
          <p:nvPr/>
        </p:nvSpPr>
        <p:spPr bwMode="auto">
          <a:xfrm>
            <a:off x="1917928" y="2087715"/>
            <a:ext cx="705635" cy="153106"/>
          </a:xfrm>
          <a:prstGeom prst="rect">
            <a:avLst/>
          </a:prstGeom>
          <a:noFill/>
          <a:ln>
            <a:noFill/>
          </a:ln>
        </p:spPr>
        <p:txBody>
          <a:bodyPr vert="horz" wrap="square" lIns="0" tIns="0" rIns="0" bIns="0" numCol="1" anchor="ctr" anchorCtr="0" compatLnSpc="1">
            <a:prstTxWarp prst="textNoShape">
              <a:avLst/>
            </a:prstTxWarp>
          </a:bodyPr>
          <a:lstStyle/>
          <a:p>
            <a:pPr algn="ctr" eaLnBrk="0" fontAlgn="base" hangingPunct="0">
              <a:spcBef>
                <a:spcPct val="0"/>
              </a:spcBef>
              <a:spcAft>
                <a:spcPct val="0"/>
              </a:spcAft>
              <a:defRPr/>
            </a:pPr>
            <a:r>
              <a:rPr lang="en-US" altLang="fr-FR" sz="800" b="1" dirty="0">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Bras</a:t>
            </a:r>
          </a:p>
          <a:p>
            <a:pPr algn="ctr" eaLnBrk="0" fontAlgn="base" hangingPunct="0">
              <a:spcBef>
                <a:spcPct val="0"/>
              </a:spcBef>
              <a:spcAft>
                <a:spcPct val="0"/>
              </a:spcAft>
              <a:defRPr/>
            </a:pPr>
            <a:r>
              <a:rPr lang="en-US" altLang="fr-FR" sz="800" b="1" dirty="0">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standard</a:t>
            </a:r>
            <a:endParaRPr lang="en-US" altLang="fr-FR" sz="800" dirty="0">
              <a:solidFill>
                <a:prstClr val="black">
                  <a:lumMod val="65000"/>
                  <a:lumOff val="35000"/>
                </a:prstClr>
              </a:solidFill>
              <a:latin typeface="Arial" panose="020B0604020202020204" pitchFamily="34" charset="0"/>
              <a:cs typeface="Arial" panose="020B0604020202020204" pitchFamily="34" charset="0"/>
            </a:endParaRPr>
          </a:p>
        </p:txBody>
      </p:sp>
      <p:sp>
        <p:nvSpPr>
          <p:cNvPr id="45" name="Text Box 4">
            <a:extLst>
              <a:ext uri="{FF2B5EF4-FFF2-40B4-BE49-F238E27FC236}">
                <a16:creationId xmlns:a16="http://schemas.microsoft.com/office/drawing/2014/main" id="{5E81A112-D11D-4F69-96B4-105E951A66AB}"/>
              </a:ext>
            </a:extLst>
          </p:cNvPr>
          <p:cNvSpPr txBox="1">
            <a:spLocks noChangeArrowheads="1"/>
          </p:cNvSpPr>
          <p:nvPr/>
        </p:nvSpPr>
        <p:spPr bwMode="auto">
          <a:xfrm>
            <a:off x="1800224" y="3015809"/>
            <a:ext cx="887264" cy="183782"/>
          </a:xfrm>
          <a:prstGeom prst="rect">
            <a:avLst/>
          </a:prstGeom>
          <a:noFill/>
          <a:ln>
            <a:noFill/>
          </a:ln>
        </p:spPr>
        <p:txBody>
          <a:bodyPr vert="horz" wrap="square" lIns="0" tIns="0" rIns="0" bIns="0" numCol="1" anchor="ctr" anchorCtr="0" compatLnSpc="1">
            <a:prstTxWarp prst="textNoShape">
              <a:avLst/>
            </a:prstTxWarp>
          </a:bodyPr>
          <a:lstStyle/>
          <a:p>
            <a:pPr algn="ctr" eaLnBrk="0" fontAlgn="base" hangingPunct="0">
              <a:spcBef>
                <a:spcPct val="0"/>
              </a:spcBef>
              <a:spcAft>
                <a:spcPct val="0"/>
              </a:spcAft>
              <a:defRPr/>
            </a:pPr>
            <a:r>
              <a:rPr lang="en-US" altLang="fr-FR" sz="800" b="1" dirty="0">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Bras </a:t>
            </a:r>
          </a:p>
          <a:p>
            <a:pPr algn="ctr" eaLnBrk="0" fontAlgn="base" hangingPunct="0">
              <a:spcBef>
                <a:spcPct val="0"/>
              </a:spcBef>
              <a:spcAft>
                <a:spcPct val="0"/>
              </a:spcAft>
              <a:defRPr/>
            </a:pPr>
            <a:r>
              <a:rPr lang="en-US" altLang="fr-FR" sz="800" b="1" dirty="0">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e</a:t>
            </a:r>
            <a:r>
              <a:rPr lang="en-US" altLang="fr-FR" sz="800" b="1" dirty="0" err="1">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xpérimental</a:t>
            </a:r>
            <a:endParaRPr lang="en-US" altLang="fr-FR" sz="800" dirty="0">
              <a:solidFill>
                <a:prstClr val="black">
                  <a:lumMod val="65000"/>
                  <a:lumOff val="35000"/>
                </a:prstClr>
              </a:solidFill>
              <a:latin typeface="Arial" panose="020B0604020202020204" pitchFamily="34" charset="0"/>
              <a:cs typeface="Arial" panose="020B0604020202020204" pitchFamily="34" charset="0"/>
            </a:endParaRPr>
          </a:p>
        </p:txBody>
      </p:sp>
      <p:sp>
        <p:nvSpPr>
          <p:cNvPr id="46" name="Line 17">
            <a:extLst>
              <a:ext uri="{FF2B5EF4-FFF2-40B4-BE49-F238E27FC236}">
                <a16:creationId xmlns:a16="http://schemas.microsoft.com/office/drawing/2014/main" id="{D1A7334B-F2CE-4F81-89B0-E0FBAC7389C0}"/>
              </a:ext>
            </a:extLst>
          </p:cNvPr>
          <p:cNvSpPr>
            <a:spLocks noChangeShapeType="1"/>
          </p:cNvSpPr>
          <p:nvPr/>
        </p:nvSpPr>
        <p:spPr bwMode="auto">
          <a:xfrm>
            <a:off x="6182389" y="2189528"/>
            <a:ext cx="1285173" cy="0"/>
          </a:xfrm>
          <a:prstGeom prst="line">
            <a:avLst/>
          </a:prstGeom>
          <a:noFill/>
          <a:ln w="19050">
            <a:solidFill>
              <a:srgbClr val="4D4D4D"/>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defTabSz="685783">
              <a:defRPr/>
            </a:pPr>
            <a:endParaRPr lang="fr-FR" sz="1000" kern="0">
              <a:solidFill>
                <a:srgbClr val="FFFFFF"/>
              </a:solidFill>
              <a:latin typeface="Arial" panose="020B0604020202020204" pitchFamily="34" charset="0"/>
              <a:ea typeface="ＭＳ Ｐゴシック" pitchFamily="34" charset="-128"/>
              <a:cs typeface="Arial" panose="020B0604020202020204" pitchFamily="34" charset="0"/>
            </a:endParaRPr>
          </a:p>
        </p:txBody>
      </p:sp>
      <p:sp>
        <p:nvSpPr>
          <p:cNvPr id="47" name="Line 17">
            <a:extLst>
              <a:ext uri="{FF2B5EF4-FFF2-40B4-BE49-F238E27FC236}">
                <a16:creationId xmlns:a16="http://schemas.microsoft.com/office/drawing/2014/main" id="{8BF62870-921A-458F-8E14-E0420C1FA118}"/>
              </a:ext>
            </a:extLst>
          </p:cNvPr>
          <p:cNvSpPr>
            <a:spLocks noChangeShapeType="1"/>
          </p:cNvSpPr>
          <p:nvPr/>
        </p:nvSpPr>
        <p:spPr bwMode="auto">
          <a:xfrm>
            <a:off x="3385939" y="3132245"/>
            <a:ext cx="584165" cy="0"/>
          </a:xfrm>
          <a:prstGeom prst="line">
            <a:avLst/>
          </a:prstGeom>
          <a:noFill/>
          <a:ln w="19050">
            <a:solidFill>
              <a:srgbClr val="4D4D4D"/>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defTabSz="685783">
              <a:defRPr/>
            </a:pPr>
            <a:endParaRPr lang="fr-FR" sz="1000" kern="0">
              <a:solidFill>
                <a:srgbClr val="FFFFFF"/>
              </a:solidFill>
              <a:latin typeface="Arial" panose="020B0604020202020204" pitchFamily="34" charset="0"/>
              <a:ea typeface="ＭＳ Ｐゴシック" pitchFamily="34" charset="-128"/>
              <a:cs typeface="Arial" panose="020B0604020202020204" pitchFamily="34" charset="0"/>
            </a:endParaRPr>
          </a:p>
        </p:txBody>
      </p:sp>
      <p:sp>
        <p:nvSpPr>
          <p:cNvPr id="48" name="Line 17">
            <a:extLst>
              <a:ext uri="{FF2B5EF4-FFF2-40B4-BE49-F238E27FC236}">
                <a16:creationId xmlns:a16="http://schemas.microsoft.com/office/drawing/2014/main" id="{51D88DA6-651F-49E3-82D1-AA57A6C12293}"/>
              </a:ext>
            </a:extLst>
          </p:cNvPr>
          <p:cNvSpPr>
            <a:spLocks noChangeShapeType="1"/>
          </p:cNvSpPr>
          <p:nvPr/>
        </p:nvSpPr>
        <p:spPr bwMode="auto">
          <a:xfrm>
            <a:off x="7143599" y="3132245"/>
            <a:ext cx="584165" cy="0"/>
          </a:xfrm>
          <a:prstGeom prst="line">
            <a:avLst/>
          </a:prstGeom>
          <a:noFill/>
          <a:ln w="19050">
            <a:solidFill>
              <a:srgbClr val="4D4D4D"/>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defTabSz="685783">
              <a:defRPr/>
            </a:pPr>
            <a:endParaRPr lang="fr-FR" sz="1000" kern="0">
              <a:solidFill>
                <a:srgbClr val="FFFFFF"/>
              </a:solidFill>
              <a:latin typeface="Arial" panose="020B0604020202020204" pitchFamily="34" charset="0"/>
              <a:ea typeface="ＭＳ Ｐゴシック" pitchFamily="34" charset="-128"/>
              <a:cs typeface="Arial" panose="020B0604020202020204" pitchFamily="34" charset="0"/>
            </a:endParaRPr>
          </a:p>
        </p:txBody>
      </p:sp>
      <p:pic>
        <p:nvPicPr>
          <p:cNvPr id="49" name="Picture 2">
            <a:extLst>
              <a:ext uri="{FF2B5EF4-FFF2-40B4-BE49-F238E27FC236}">
                <a16:creationId xmlns:a16="http://schemas.microsoft.com/office/drawing/2014/main" id="{2B69C9DF-93CE-476D-8637-A5BB6C11307A}"/>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7745430" y="2914402"/>
            <a:ext cx="325714" cy="4454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0" name="Text Box 5">
            <a:extLst>
              <a:ext uri="{FF2B5EF4-FFF2-40B4-BE49-F238E27FC236}">
                <a16:creationId xmlns:a16="http://schemas.microsoft.com/office/drawing/2014/main" id="{14AEDC34-A6A3-4750-8A50-69450632E05D}"/>
              </a:ext>
            </a:extLst>
          </p:cNvPr>
          <p:cNvSpPr txBox="1">
            <a:spLocks noChangeArrowheads="1"/>
          </p:cNvSpPr>
          <p:nvPr/>
        </p:nvSpPr>
        <p:spPr bwMode="auto">
          <a:xfrm>
            <a:off x="3104605" y="3330735"/>
            <a:ext cx="555020" cy="174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algn="ctr" eaLnBrk="0" fontAlgn="base" hangingPunct="0">
              <a:spcBef>
                <a:spcPct val="0"/>
              </a:spcBef>
              <a:spcAft>
                <a:spcPct val="0"/>
              </a:spcAft>
              <a:defRPr/>
            </a:pPr>
            <a:r>
              <a:rPr lang="en-US" altLang="fr-FR" sz="800" b="1" dirty="0">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11-18 </a:t>
            </a:r>
            <a:r>
              <a:rPr lang="en-US" altLang="fr-FR" sz="800" b="1" dirty="0" err="1">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jours</a:t>
            </a:r>
            <a:endParaRPr lang="en-US" altLang="fr-FR" sz="800" dirty="0">
              <a:solidFill>
                <a:prstClr val="black">
                  <a:lumMod val="65000"/>
                  <a:lumOff val="35000"/>
                </a:prstClr>
              </a:solidFill>
              <a:latin typeface="Arial" panose="020B0604020202020204" pitchFamily="34" charset="0"/>
              <a:cs typeface="Arial" panose="020B0604020202020204" pitchFamily="34" charset="0"/>
            </a:endParaRPr>
          </a:p>
        </p:txBody>
      </p:sp>
      <p:sp>
        <p:nvSpPr>
          <p:cNvPr id="51" name="Text Box 5">
            <a:extLst>
              <a:ext uri="{FF2B5EF4-FFF2-40B4-BE49-F238E27FC236}">
                <a16:creationId xmlns:a16="http://schemas.microsoft.com/office/drawing/2014/main" id="{A3C3CD9A-7B42-4FA2-9E91-6600C790CB82}"/>
              </a:ext>
            </a:extLst>
          </p:cNvPr>
          <p:cNvSpPr txBox="1">
            <a:spLocks noChangeArrowheads="1"/>
          </p:cNvSpPr>
          <p:nvPr/>
        </p:nvSpPr>
        <p:spPr bwMode="auto">
          <a:xfrm>
            <a:off x="4855703" y="3330735"/>
            <a:ext cx="1676430" cy="174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algn="ctr" eaLnBrk="0" fontAlgn="base" hangingPunct="0">
              <a:spcBef>
                <a:spcPct val="0"/>
              </a:spcBef>
              <a:spcAft>
                <a:spcPct val="0"/>
              </a:spcAft>
              <a:defRPr/>
            </a:pPr>
            <a:r>
              <a:rPr lang="en-US" altLang="fr-FR" sz="800" b="1" dirty="0" err="1">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Chimiothérapie</a:t>
            </a:r>
            <a:r>
              <a:rPr lang="en-US" altLang="fr-FR" sz="800" b="1" dirty="0">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 (18 </a:t>
            </a:r>
            <a:r>
              <a:rPr lang="en-US" altLang="fr-FR" sz="800" b="1" dirty="0" err="1">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semaines</a:t>
            </a:r>
            <a:r>
              <a:rPr lang="en-US" altLang="fr-FR" sz="800" b="1" dirty="0">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a:t>
            </a:r>
            <a:endParaRPr lang="en-US" altLang="fr-FR" sz="800" dirty="0">
              <a:solidFill>
                <a:prstClr val="black">
                  <a:lumMod val="65000"/>
                  <a:lumOff val="35000"/>
                </a:prstClr>
              </a:solidFill>
              <a:latin typeface="Arial" panose="020B0604020202020204" pitchFamily="34" charset="0"/>
              <a:cs typeface="Arial" panose="020B0604020202020204" pitchFamily="34" charset="0"/>
            </a:endParaRPr>
          </a:p>
        </p:txBody>
      </p:sp>
      <p:sp>
        <p:nvSpPr>
          <p:cNvPr id="52" name="Text Box 5">
            <a:extLst>
              <a:ext uri="{FF2B5EF4-FFF2-40B4-BE49-F238E27FC236}">
                <a16:creationId xmlns:a16="http://schemas.microsoft.com/office/drawing/2014/main" id="{11503490-1C9D-4667-A53F-0091227A51CC}"/>
              </a:ext>
            </a:extLst>
          </p:cNvPr>
          <p:cNvSpPr txBox="1">
            <a:spLocks noChangeArrowheads="1"/>
          </p:cNvSpPr>
          <p:nvPr/>
        </p:nvSpPr>
        <p:spPr bwMode="auto">
          <a:xfrm>
            <a:off x="7172745" y="3330735"/>
            <a:ext cx="555020" cy="174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algn="ctr" eaLnBrk="0" fontAlgn="base" hangingPunct="0">
              <a:spcBef>
                <a:spcPct val="0"/>
              </a:spcBef>
              <a:spcAft>
                <a:spcPct val="0"/>
              </a:spcAft>
              <a:defRPr/>
            </a:pPr>
            <a:r>
              <a:rPr lang="en-US" altLang="fr-FR" sz="800" b="1" dirty="0">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2-4 s</a:t>
            </a:r>
            <a:endParaRPr lang="en-US" altLang="fr-FR" sz="800" dirty="0">
              <a:solidFill>
                <a:prstClr val="black">
                  <a:lumMod val="65000"/>
                  <a:lumOff val="35000"/>
                </a:prstClr>
              </a:solidFill>
              <a:latin typeface="Arial" panose="020B0604020202020204" pitchFamily="34" charset="0"/>
              <a:cs typeface="Arial" panose="020B0604020202020204" pitchFamily="34" charset="0"/>
            </a:endParaRPr>
          </a:p>
        </p:txBody>
      </p:sp>
      <p:sp>
        <p:nvSpPr>
          <p:cNvPr id="54" name="Rectangle 53">
            <a:extLst>
              <a:ext uri="{FF2B5EF4-FFF2-40B4-BE49-F238E27FC236}">
                <a16:creationId xmlns:a16="http://schemas.microsoft.com/office/drawing/2014/main" id="{29A98407-A517-4020-8D54-DC4E417D34D7}"/>
              </a:ext>
            </a:extLst>
          </p:cNvPr>
          <p:cNvSpPr/>
          <p:nvPr/>
        </p:nvSpPr>
        <p:spPr>
          <a:xfrm>
            <a:off x="2360563" y="1740487"/>
            <a:ext cx="753315" cy="215444"/>
          </a:xfrm>
          <a:prstGeom prst="rect">
            <a:avLst/>
          </a:prstGeom>
          <a:noFill/>
        </p:spPr>
        <p:txBody>
          <a:bodyPr wrap="square">
            <a:spAutoFit/>
          </a:bodyPr>
          <a:lstStyle/>
          <a:p>
            <a:pPr algn="ctr" eaLnBrk="0" fontAlgn="base" hangingPunct="0">
              <a:spcBef>
                <a:spcPct val="0"/>
              </a:spcBef>
              <a:spcAft>
                <a:spcPct val="0"/>
              </a:spcAft>
              <a:defRPr/>
            </a:pPr>
            <a:r>
              <a:rPr lang="en-US" altLang="fr-FR" sz="800" b="1" dirty="0" err="1">
                <a:solidFill>
                  <a:prstClr val="black">
                    <a:lumMod val="65000"/>
                    <a:lumOff val="35000"/>
                  </a:prstClr>
                </a:solidFill>
                <a:latin typeface="Arial" panose="020B0604020202020204" pitchFamily="34" charset="0"/>
                <a:ea typeface="Tahoma" panose="020B0604030504040204" pitchFamily="34" charset="0"/>
                <a:cs typeface="Arial" panose="020B0604020202020204" pitchFamily="34" charset="0"/>
              </a:rPr>
              <a:t>Semaines</a:t>
            </a:r>
            <a:endParaRPr lang="fr-FR" altLang="fr-FR" sz="500" dirty="0">
              <a:solidFill>
                <a:prstClr val="black">
                  <a:lumMod val="65000"/>
                  <a:lumOff val="35000"/>
                </a:prstClr>
              </a:solidFill>
              <a:latin typeface="Arial" panose="020B0604020202020204" pitchFamily="34" charset="0"/>
              <a:ea typeface="Tahoma" panose="020B0604030504040204" pitchFamily="34" charset="0"/>
              <a:cs typeface="Arial" panose="020B0604020202020204" pitchFamily="34" charset="0"/>
            </a:endParaRPr>
          </a:p>
        </p:txBody>
      </p:sp>
      <p:sp>
        <p:nvSpPr>
          <p:cNvPr id="56" name="Ellipse 55">
            <a:extLst>
              <a:ext uri="{FF2B5EF4-FFF2-40B4-BE49-F238E27FC236}">
                <a16:creationId xmlns:a16="http://schemas.microsoft.com/office/drawing/2014/main" id="{AF1A1043-93B9-4461-A46D-6C81E902E982}"/>
              </a:ext>
            </a:extLst>
          </p:cNvPr>
          <p:cNvSpPr/>
          <p:nvPr/>
        </p:nvSpPr>
        <p:spPr>
          <a:xfrm>
            <a:off x="2449136" y="2449684"/>
            <a:ext cx="304605" cy="339051"/>
          </a:xfrm>
          <a:prstGeom prst="ellipse">
            <a:avLst/>
          </a:prstGeom>
          <a:solidFill>
            <a:srgbClr val="4D4D4D"/>
          </a:solidFill>
          <a:ln>
            <a:headEnd/>
            <a:tailEnd/>
          </a:ln>
          <a:effectLst/>
        </p:spPr>
        <p:style>
          <a:lnRef idx="0">
            <a:schemeClr val="dk1"/>
          </a:lnRef>
          <a:fillRef idx="3">
            <a:schemeClr val="dk1"/>
          </a:fillRef>
          <a:effectRef idx="3">
            <a:schemeClr val="dk1"/>
          </a:effectRef>
          <a:fontRef idx="minor">
            <a:schemeClr val="lt1"/>
          </a:fontRef>
        </p:style>
        <p:txBody>
          <a:bodyPr wrap="none" anchor="ctr"/>
          <a:lstStyle/>
          <a:p>
            <a:pPr algn="ctr" defTabSz="685783">
              <a:buClr>
                <a:srgbClr val="FFCC00"/>
              </a:buClr>
              <a:defRPr/>
            </a:pPr>
            <a:r>
              <a:rPr lang="fr-FR" sz="1600" b="1" dirty="0">
                <a:solidFill>
                  <a:prstClr val="white"/>
                </a:solidFill>
                <a:latin typeface="Arial" panose="020B0604020202020204" pitchFamily="34" charset="0"/>
                <a:cs typeface="Arial" panose="020B0604020202020204" pitchFamily="34" charset="0"/>
              </a:rPr>
              <a:t>R</a:t>
            </a:r>
          </a:p>
        </p:txBody>
      </p:sp>
      <p:sp>
        <p:nvSpPr>
          <p:cNvPr id="16" name="Rectangle 15">
            <a:extLst>
              <a:ext uri="{FF2B5EF4-FFF2-40B4-BE49-F238E27FC236}">
                <a16:creationId xmlns:a16="http://schemas.microsoft.com/office/drawing/2014/main" id="{947F87DF-7B00-4E80-ADF0-4ECB7DBA9745}"/>
              </a:ext>
            </a:extLst>
          </p:cNvPr>
          <p:cNvSpPr/>
          <p:nvPr/>
        </p:nvSpPr>
        <p:spPr>
          <a:xfrm>
            <a:off x="1962742" y="3487429"/>
            <a:ext cx="6758186" cy="276999"/>
          </a:xfrm>
          <a:prstGeom prst="rect">
            <a:avLst/>
          </a:prstGeom>
        </p:spPr>
        <p:txBody>
          <a:bodyPr wrap="square">
            <a:spAutoFit/>
          </a:bodyPr>
          <a:lstStyle/>
          <a:p>
            <a:pPr eaLnBrk="0" fontAlgn="base" hangingPunct="0">
              <a:spcBef>
                <a:spcPct val="0"/>
              </a:spcBef>
              <a:spcAft>
                <a:spcPct val="0"/>
              </a:spcAft>
              <a:tabLst>
                <a:tab pos="3364706" algn="l"/>
                <a:tab pos="6569869" algn="r"/>
              </a:tabLst>
              <a:defRPr/>
            </a:pPr>
            <a:r>
              <a:rPr lang="en-US" altLang="fr-FR" sz="600" b="1" dirty="0">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Bras standard : </a:t>
            </a:r>
            <a:r>
              <a:rPr lang="en-US" altLang="fr-FR" sz="600" dirty="0" err="1">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semaines</a:t>
            </a:r>
            <a:r>
              <a:rPr lang="en-US" altLang="fr-FR" sz="600" dirty="0">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 1-6: 28x1.8 </a:t>
            </a:r>
            <a:r>
              <a:rPr lang="en-US" altLang="fr-FR" sz="600" dirty="0" err="1">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Gy</a:t>
            </a:r>
            <a:r>
              <a:rPr lang="en-US" altLang="fr-FR" sz="600" dirty="0">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 </a:t>
            </a:r>
            <a:r>
              <a:rPr lang="en-US" altLang="fr-FR" sz="600" dirty="0" err="1">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ou</a:t>
            </a:r>
            <a:r>
              <a:rPr lang="en-US" altLang="fr-FR" sz="600" dirty="0">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 25x2 </a:t>
            </a:r>
            <a:r>
              <a:rPr lang="en-US" altLang="fr-FR" sz="600" dirty="0" err="1">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Gy</a:t>
            </a:r>
            <a:r>
              <a:rPr lang="en-US" altLang="fr-FR" sz="600" dirty="0">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 5j sur 7 </a:t>
            </a:r>
            <a:r>
              <a:rPr lang="en-US" altLang="fr-FR" sz="600" dirty="0" err="1">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combinés</a:t>
            </a:r>
            <a:r>
              <a:rPr lang="en-US" altLang="fr-FR" sz="600" dirty="0">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 avec </a:t>
            </a:r>
            <a:r>
              <a:rPr lang="en-US" altLang="fr-FR" sz="600" dirty="0" err="1">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capécitabine</a:t>
            </a:r>
            <a:r>
              <a:rPr lang="en-US" altLang="fr-FR" sz="600" dirty="0">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 </a:t>
            </a:r>
            <a:r>
              <a:rPr lang="en-US" altLang="fr-FR" sz="600" b="1" dirty="0">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2X/j. 825 mg/m</a:t>
            </a:r>
            <a:r>
              <a:rPr lang="en-US" altLang="fr-FR" sz="600" b="1" baseline="30000" dirty="0">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2</a:t>
            </a:r>
            <a:r>
              <a:rPr lang="en-US" altLang="fr-FR" sz="600" b="1" dirty="0">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 J 1-33-38.</a:t>
            </a:r>
            <a:endParaRPr lang="fr-FR" altLang="fr-FR" sz="600" dirty="0">
              <a:solidFill>
                <a:prstClr val="black">
                  <a:lumMod val="65000"/>
                  <a:lumOff val="35000"/>
                </a:prstClr>
              </a:solidFill>
              <a:latin typeface="Arial" panose="020B0604020202020204" pitchFamily="34" charset="0"/>
              <a:cs typeface="Arial" panose="020B0604020202020204" pitchFamily="34" charset="0"/>
            </a:endParaRPr>
          </a:p>
          <a:p>
            <a:pPr eaLnBrk="0" fontAlgn="base" hangingPunct="0">
              <a:spcBef>
                <a:spcPct val="0"/>
              </a:spcBef>
              <a:spcAft>
                <a:spcPct val="0"/>
              </a:spcAft>
              <a:tabLst>
                <a:tab pos="3364706" algn="l"/>
                <a:tab pos="6569869" algn="r"/>
              </a:tabLst>
              <a:defRPr/>
            </a:pPr>
            <a:r>
              <a:rPr lang="en-US" altLang="fr-FR" sz="600" b="1" dirty="0">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Bras </a:t>
            </a:r>
            <a:r>
              <a:rPr lang="en-US" altLang="fr-FR" sz="600" b="1" dirty="0" err="1">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expérimental</a:t>
            </a:r>
            <a:r>
              <a:rPr lang="en-US" altLang="fr-FR" sz="600" b="1" dirty="0">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 :</a:t>
            </a:r>
            <a:r>
              <a:rPr lang="en-US" altLang="fr-FR" sz="600" dirty="0">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 </a:t>
            </a:r>
            <a:r>
              <a:rPr lang="en-US" altLang="fr-FR" sz="600" dirty="0" err="1">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semaine</a:t>
            </a:r>
            <a:r>
              <a:rPr lang="en-US" altLang="fr-FR" sz="600" dirty="0">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 </a:t>
            </a:r>
            <a:r>
              <a:rPr lang="en-US" altLang="fr-FR" sz="600" b="1" dirty="0">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1: </a:t>
            </a:r>
            <a:r>
              <a:rPr lang="en-US" altLang="fr-FR" sz="600" dirty="0">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5x5 </a:t>
            </a:r>
            <a:r>
              <a:rPr lang="en-US" altLang="fr-FR" sz="600" dirty="0" err="1">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Gy</a:t>
            </a:r>
            <a:r>
              <a:rPr lang="en-US" altLang="fr-FR" sz="600" dirty="0">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 </a:t>
            </a:r>
            <a:r>
              <a:rPr lang="en-US" altLang="fr-FR" sz="600" dirty="0" err="1">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sem</a:t>
            </a:r>
            <a:r>
              <a:rPr lang="en-US" altLang="fr-FR" sz="600" dirty="0">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 3-20: 6x CAPOX (</a:t>
            </a:r>
            <a:r>
              <a:rPr lang="en-US" altLang="fr-FR" sz="600" dirty="0" err="1">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capécitabine</a:t>
            </a:r>
            <a:r>
              <a:rPr lang="en-US" altLang="fr-FR" sz="600" dirty="0">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 2X/j.1000 mg/m</a:t>
            </a:r>
            <a:r>
              <a:rPr lang="en-US" altLang="fr-FR" sz="600" baseline="30000" dirty="0">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2</a:t>
            </a:r>
            <a:r>
              <a:rPr lang="en-US" altLang="fr-FR" sz="600" dirty="0">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 J1-14 2 </a:t>
            </a:r>
            <a:r>
              <a:rPr lang="en-US" altLang="fr-FR" sz="600" dirty="0" err="1">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semaines</a:t>
            </a:r>
            <a:r>
              <a:rPr lang="en-US" altLang="fr-FR" sz="600" dirty="0">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 sur 3, </a:t>
            </a:r>
            <a:r>
              <a:rPr lang="en-US" altLang="fr-FR" sz="600" dirty="0" err="1">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oxaliplatine</a:t>
            </a:r>
            <a:r>
              <a:rPr lang="en-US" altLang="fr-FR" sz="600" dirty="0">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 130 mg/m</a:t>
            </a:r>
            <a:r>
              <a:rPr lang="en-US" altLang="fr-FR" sz="600" baseline="30000" dirty="0">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2</a:t>
            </a:r>
            <a:r>
              <a:rPr lang="en-US" altLang="fr-FR" sz="600" dirty="0">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 J1  avec J1=J21, </a:t>
            </a:r>
            <a:r>
              <a:rPr lang="en-US" altLang="fr-FR" sz="600" dirty="0" err="1">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ou</a:t>
            </a:r>
            <a:r>
              <a:rPr lang="en-US" altLang="fr-FR" sz="600" dirty="0">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  9x FOLFOX4</a:t>
            </a:r>
            <a:endParaRPr lang="en-US" altLang="fr-FR" sz="600" dirty="0">
              <a:solidFill>
                <a:prstClr val="black">
                  <a:lumMod val="65000"/>
                  <a:lumOff val="35000"/>
                </a:prstClr>
              </a:solidFill>
              <a:latin typeface="Arial" panose="020B0604020202020204" pitchFamily="34" charset="0"/>
              <a:cs typeface="Arial" panose="020B0604020202020204" pitchFamily="34" charset="0"/>
            </a:endParaRPr>
          </a:p>
        </p:txBody>
      </p:sp>
      <p:sp>
        <p:nvSpPr>
          <p:cNvPr id="5" name="Espace réservé du contenu 21">
            <a:extLst>
              <a:ext uri="{FF2B5EF4-FFF2-40B4-BE49-F238E27FC236}">
                <a16:creationId xmlns:a16="http://schemas.microsoft.com/office/drawing/2014/main" id="{E08C2887-7427-6D44-9F25-C26A3C87F7EA}"/>
              </a:ext>
            </a:extLst>
          </p:cNvPr>
          <p:cNvSpPr txBox="1">
            <a:spLocks/>
          </p:cNvSpPr>
          <p:nvPr/>
        </p:nvSpPr>
        <p:spPr bwMode="auto">
          <a:xfrm>
            <a:off x="464771" y="2018338"/>
            <a:ext cx="1366452" cy="1413652"/>
          </a:xfrm>
          <a:prstGeom prst="roundRect">
            <a:avLst>
              <a:gd name="adj" fmla="val 6376"/>
            </a:avLst>
          </a:prstGeom>
          <a:solidFill>
            <a:schemeClr val="bg1"/>
          </a:solidFill>
          <a:ln w="12700">
            <a:solidFill>
              <a:schemeClr val="tx1">
                <a:lumMod val="75000"/>
                <a:lumOff val="25000"/>
              </a:schemeClr>
            </a:solidFill>
          </a:ln>
        </p:spPr>
        <p:style>
          <a:lnRef idx="1">
            <a:schemeClr val="accent2"/>
          </a:lnRef>
          <a:fillRef idx="2">
            <a:schemeClr val="accent2"/>
          </a:fillRef>
          <a:effectRef idx="1">
            <a:schemeClr val="accent2"/>
          </a:effectRef>
          <a:fontRef idx="minor">
            <a:schemeClr val="dk1"/>
          </a:fontRef>
        </p:style>
        <p:txBody>
          <a:bodyPr vert="horz" wrap="square" lIns="36000" tIns="36000" rIns="36000" bIns="36000" numCol="1" anchor="ctr" anchorCtr="0" compatLnSpc="1">
            <a:prstTxWarp prst="textNoShape">
              <a:avLst/>
            </a:prstTxWarp>
          </a:bodyPr>
          <a:lstStyle>
            <a:lvl1pPr marL="257175" indent="-257175" algn="l" defTabSz="342900" rtl="0" fontAlgn="base">
              <a:spcBef>
                <a:spcPct val="20000"/>
              </a:spcBef>
              <a:spcAft>
                <a:spcPct val="0"/>
              </a:spcAft>
              <a:buClr>
                <a:srgbClr val="E521B0"/>
              </a:buClr>
              <a:buSzPct val="80000"/>
              <a:buFont typeface="Wingdings" panose="05000000000000000000" pitchFamily="2" charset="2"/>
              <a:buChar char="l"/>
              <a:defRPr sz="1800" kern="1200">
                <a:solidFill>
                  <a:srgbClr val="660066"/>
                </a:solidFill>
                <a:latin typeface="+mn-lt"/>
                <a:ea typeface="+mn-ea"/>
                <a:cs typeface="+mn-cs"/>
              </a:defRPr>
            </a:lvl1pPr>
            <a:lvl2pPr marL="441325" indent="-168275" algn="l" defTabSz="342900" rtl="0" fontAlgn="base">
              <a:spcBef>
                <a:spcPct val="20000"/>
              </a:spcBef>
              <a:spcAft>
                <a:spcPct val="0"/>
              </a:spcAft>
              <a:buFont typeface="Arial" panose="020B0604020202020204" pitchFamily="34" charset="0"/>
              <a:buChar char="–"/>
              <a:defRPr sz="1600" kern="1200">
                <a:solidFill>
                  <a:srgbClr val="4D4D4D"/>
                </a:solidFill>
                <a:latin typeface="+mn-lt"/>
                <a:ea typeface="+mn-ea"/>
                <a:cs typeface="+mn-cs"/>
              </a:defRPr>
            </a:lvl2pPr>
            <a:lvl3pPr marL="641350" indent="-192088" algn="l" defTabSz="342900" rtl="0" fontAlgn="base">
              <a:spcBef>
                <a:spcPct val="20000"/>
              </a:spcBef>
              <a:spcAft>
                <a:spcPct val="0"/>
              </a:spcAft>
              <a:buClr>
                <a:schemeClr val="accent4"/>
              </a:buClr>
              <a:buSzPct val="75000"/>
              <a:buFont typeface="Wingdings" panose="05000000000000000000" pitchFamily="2" charset="2"/>
              <a:buChar char="à"/>
              <a:defRPr sz="1400" kern="1200">
                <a:solidFill>
                  <a:schemeClr val="accent4"/>
                </a:solidFill>
                <a:latin typeface="+mn-lt"/>
                <a:ea typeface="+mn-ea"/>
                <a:cs typeface="+mn-cs"/>
              </a:defRPr>
            </a:lvl3pPr>
            <a:lvl4pPr marL="1200150" indent="-171450" algn="l" defTabSz="342900" rtl="0" fontAlgn="base">
              <a:spcBef>
                <a:spcPct val="20000"/>
              </a:spcBef>
              <a:spcAft>
                <a:spcPct val="0"/>
              </a:spcAft>
              <a:buFont typeface="Arial" panose="020B0604020202020204" pitchFamily="34" charset="0"/>
              <a:buChar char="–"/>
              <a:defRPr sz="1200" kern="1200">
                <a:solidFill>
                  <a:srgbClr val="5F95C0"/>
                </a:solidFill>
                <a:latin typeface="+mn-lt"/>
                <a:ea typeface="+mn-ea"/>
                <a:cs typeface="+mn-cs"/>
              </a:defRPr>
            </a:lvl4pPr>
            <a:lvl5pPr marL="1543050" indent="-171450" algn="l" defTabSz="342900" rtl="0" fontAlgn="base">
              <a:spcBef>
                <a:spcPct val="20000"/>
              </a:spcBef>
              <a:spcAft>
                <a:spcPct val="0"/>
              </a:spcAft>
              <a:buFont typeface="Arial" panose="020B0604020202020204" pitchFamily="34" charset="0"/>
              <a:buChar char="»"/>
              <a:defRPr sz="1050" kern="1200">
                <a:solidFill>
                  <a:srgbClr val="7F7F7F"/>
                </a:solidFill>
                <a:latin typeface="+mn-lt"/>
                <a:ea typeface="+mn-ea"/>
                <a:cs typeface="+mn-cs"/>
              </a:defRPr>
            </a:lvl5pPr>
            <a:lvl6pPr marL="1885950" indent="-171450" algn="l" defTabSz="342900" rtl="0" eaLnBrk="1" latinLnBrk="0" hangingPunct="1">
              <a:spcBef>
                <a:spcPct val="20000"/>
              </a:spcBef>
              <a:buFont typeface="Arial"/>
              <a:buChar char="•"/>
              <a:defRPr sz="1500" kern="1200">
                <a:solidFill>
                  <a:schemeClr val="tx1"/>
                </a:solidFill>
                <a:latin typeface="+mn-lt"/>
                <a:ea typeface="+mn-ea"/>
                <a:cs typeface="+mn-cs"/>
              </a:defRPr>
            </a:lvl6pPr>
            <a:lvl7pPr marL="2228850" indent="-171450" algn="l" defTabSz="342900" rtl="0" eaLnBrk="1" latinLnBrk="0" hangingPunct="1">
              <a:spcBef>
                <a:spcPct val="20000"/>
              </a:spcBef>
              <a:buFont typeface="Arial"/>
              <a:buChar char="•"/>
              <a:defRPr sz="1500" kern="1200">
                <a:solidFill>
                  <a:schemeClr val="tx1"/>
                </a:solidFill>
                <a:latin typeface="+mn-lt"/>
                <a:ea typeface="+mn-ea"/>
                <a:cs typeface="+mn-cs"/>
              </a:defRPr>
            </a:lvl7pPr>
            <a:lvl8pPr marL="2571750" indent="-171450" algn="l" defTabSz="342900" rtl="0" eaLnBrk="1" latinLnBrk="0" hangingPunct="1">
              <a:spcBef>
                <a:spcPct val="20000"/>
              </a:spcBef>
              <a:buFont typeface="Arial"/>
              <a:buChar char="•"/>
              <a:defRPr sz="1500" kern="1200">
                <a:solidFill>
                  <a:schemeClr val="tx1"/>
                </a:solidFill>
                <a:latin typeface="+mn-lt"/>
                <a:ea typeface="+mn-ea"/>
                <a:cs typeface="+mn-cs"/>
              </a:defRPr>
            </a:lvl8pPr>
            <a:lvl9pPr marL="2914650" indent="-171450" algn="l" defTabSz="342900" rtl="0" eaLnBrk="1" latinLnBrk="0" hangingPunct="1">
              <a:spcBef>
                <a:spcPct val="20000"/>
              </a:spcBef>
              <a:buFont typeface="Arial"/>
              <a:buChar char="•"/>
              <a:defRPr sz="1500" kern="1200">
                <a:solidFill>
                  <a:schemeClr val="tx1"/>
                </a:solidFill>
                <a:latin typeface="+mn-lt"/>
                <a:ea typeface="+mn-ea"/>
                <a:cs typeface="+mn-cs"/>
              </a:defRPr>
            </a:lvl9pPr>
          </a:lstStyle>
          <a:p>
            <a:pPr marL="92075" lvl="1" indent="0">
              <a:spcBef>
                <a:spcPts val="0"/>
              </a:spcBef>
              <a:spcAft>
                <a:spcPts val="0"/>
              </a:spcAft>
              <a:buNone/>
              <a:defRPr/>
            </a:pPr>
            <a:r>
              <a:rPr kumimoji="0" lang="fr-FR" sz="1000" b="1" i="0" u="none" strike="noStrike" kern="1200" cap="none" spc="0" normalizeH="0" baseline="0" noProof="0" dirty="0">
                <a:ln>
                  <a:noFill/>
                </a:ln>
                <a:solidFill>
                  <a:schemeClr val="tx1">
                    <a:lumMod val="75000"/>
                    <a:lumOff val="25000"/>
                  </a:schemeClr>
                </a:solidFill>
                <a:effectLst/>
                <a:uLnTx/>
                <a:uFillTx/>
                <a:latin typeface="Arial" panose="020B0604020202020204" pitchFamily="34" charset="0"/>
                <a:cs typeface="Arial" panose="020B0604020202020204" pitchFamily="34" charset="0"/>
              </a:rPr>
              <a:t>N = 920 pts</a:t>
            </a:r>
            <a:r>
              <a:rPr kumimoji="0" lang="fr-FR" sz="1000" b="1" i="0" u="none" strike="noStrike" kern="1200" cap="none" spc="0" normalizeH="0" noProof="0" dirty="0">
                <a:ln>
                  <a:noFill/>
                </a:ln>
                <a:solidFill>
                  <a:schemeClr val="tx1">
                    <a:lumMod val="75000"/>
                    <a:lumOff val="25000"/>
                  </a:schemeClr>
                </a:solidFill>
                <a:effectLst/>
                <a:uLnTx/>
                <a:uFillTx/>
                <a:latin typeface="Arial" panose="020B0604020202020204" pitchFamily="34" charset="0"/>
                <a:cs typeface="Arial" panose="020B0604020202020204" pitchFamily="34" charset="0"/>
              </a:rPr>
              <a:t> </a:t>
            </a:r>
            <a:br>
              <a:rPr kumimoji="0" lang="fr-FR" sz="1000" b="1" i="0" u="none" strike="noStrike" kern="1200" cap="none" spc="0" normalizeH="0" noProof="0" dirty="0">
                <a:ln>
                  <a:noFill/>
                </a:ln>
                <a:solidFill>
                  <a:schemeClr val="tx1">
                    <a:lumMod val="75000"/>
                    <a:lumOff val="25000"/>
                  </a:schemeClr>
                </a:solidFill>
                <a:effectLst/>
                <a:uLnTx/>
                <a:uFillTx/>
                <a:latin typeface="Arial" panose="020B0604020202020204" pitchFamily="34" charset="0"/>
                <a:cs typeface="Arial" panose="020B0604020202020204" pitchFamily="34" charset="0"/>
              </a:rPr>
            </a:br>
            <a:r>
              <a:rPr kumimoji="0" lang="fr-FR" sz="1000" b="1" i="0" u="none" strike="noStrike" kern="1200" cap="none" spc="0" normalizeH="0" baseline="0" noProof="0" dirty="0">
                <a:ln>
                  <a:noFill/>
                </a:ln>
                <a:solidFill>
                  <a:schemeClr val="tx1">
                    <a:lumMod val="75000"/>
                    <a:lumOff val="25000"/>
                  </a:schemeClr>
                </a:solidFill>
                <a:effectLst/>
                <a:uLnTx/>
                <a:uFillTx/>
                <a:latin typeface="Arial" panose="020B0604020202020204" pitchFamily="34" charset="0"/>
                <a:cs typeface="Arial" panose="020B0604020202020204" pitchFamily="34" charset="0"/>
              </a:rPr>
              <a:t>Cancer</a:t>
            </a:r>
            <a:r>
              <a:rPr kumimoji="0" lang="fr-FR" sz="1000" b="1" i="0" u="none" strike="noStrike" kern="1200" cap="none" spc="0" normalizeH="0" noProof="0" dirty="0">
                <a:ln>
                  <a:noFill/>
                </a:ln>
                <a:solidFill>
                  <a:schemeClr val="tx1">
                    <a:lumMod val="75000"/>
                    <a:lumOff val="25000"/>
                  </a:schemeClr>
                </a:solidFill>
                <a:effectLst/>
                <a:uLnTx/>
                <a:uFillTx/>
                <a:latin typeface="Arial" panose="020B0604020202020204" pitchFamily="34" charset="0"/>
                <a:cs typeface="Arial" panose="020B0604020202020204" pitchFamily="34" charset="0"/>
              </a:rPr>
              <a:t> du rectum, M0</a:t>
            </a:r>
          </a:p>
          <a:p>
            <a:pPr marL="0" lvl="1" indent="0">
              <a:spcBef>
                <a:spcPts val="0"/>
              </a:spcBef>
              <a:spcAft>
                <a:spcPts val="0"/>
              </a:spcAft>
              <a:buNone/>
              <a:defRPr/>
            </a:pPr>
            <a:r>
              <a:rPr kumimoji="0" lang="fr-FR" sz="800" b="1" i="0" u="none" strike="noStrike" kern="1200" cap="none" spc="0" normalizeH="0" noProof="0" dirty="0">
                <a:ln>
                  <a:noFill/>
                </a:ln>
                <a:solidFill>
                  <a:schemeClr val="tx1">
                    <a:lumMod val="75000"/>
                    <a:lumOff val="25000"/>
                  </a:schemeClr>
                </a:solidFill>
                <a:effectLst/>
                <a:uLnTx/>
                <a:uFillTx/>
                <a:latin typeface="Arial" panose="020B0604020202020204" pitchFamily="34" charset="0"/>
                <a:cs typeface="Arial" panose="020B0604020202020204" pitchFamily="34" charset="0"/>
              </a:rPr>
              <a:t>IRM </a:t>
            </a:r>
            <a:r>
              <a:rPr kumimoji="0" lang="fr-FR" sz="600" b="1" i="0" u="none" strike="noStrike" kern="1200" cap="none" spc="0" normalizeH="0" noProof="0" dirty="0">
                <a:ln>
                  <a:noFill/>
                </a:ln>
                <a:solidFill>
                  <a:schemeClr val="tx1">
                    <a:lumMod val="75000"/>
                    <a:lumOff val="25000"/>
                  </a:schemeClr>
                </a:solidFill>
                <a:effectLst/>
                <a:uLnTx/>
                <a:uFillTx/>
                <a:latin typeface="Arial" panose="020B0604020202020204" pitchFamily="34" charset="0"/>
                <a:cs typeface="Arial" panose="020B0604020202020204" pitchFamily="34" charset="0"/>
              </a:rPr>
              <a:t>(≥ 1 caractéristique suivante)</a:t>
            </a:r>
            <a:endParaRPr kumimoji="0" lang="fr-FR" sz="900" b="1" i="0" u="none" strike="noStrike" kern="1200" cap="none" spc="0" normalizeH="0" noProof="0" dirty="0">
              <a:ln>
                <a:noFill/>
              </a:ln>
              <a:solidFill>
                <a:schemeClr val="tx1">
                  <a:lumMod val="75000"/>
                  <a:lumOff val="25000"/>
                </a:schemeClr>
              </a:solidFill>
              <a:effectLst/>
              <a:uLnTx/>
              <a:uFillTx/>
              <a:latin typeface="Arial" panose="020B0604020202020204" pitchFamily="34" charset="0"/>
              <a:cs typeface="Arial" panose="020B0604020202020204" pitchFamily="34" charset="0"/>
            </a:endParaRPr>
          </a:p>
          <a:p>
            <a:pPr marL="216000" lvl="2" indent="-108000">
              <a:spcBef>
                <a:spcPts val="0"/>
              </a:spcBef>
              <a:spcAft>
                <a:spcPts val="0"/>
              </a:spcAft>
              <a:buClrTx/>
              <a:buFont typeface="Arial" panose="020B0604020202020204" pitchFamily="34" charset="0"/>
              <a:buChar char="•"/>
              <a:defRPr/>
            </a:pPr>
            <a:r>
              <a:rPr lang="fr-FR" sz="700" b="1" dirty="0">
                <a:solidFill>
                  <a:schemeClr val="tx1">
                    <a:lumMod val="75000"/>
                    <a:lumOff val="25000"/>
                  </a:schemeClr>
                </a:solidFill>
                <a:latin typeface="Arial" panose="020B0604020202020204" pitchFamily="34" charset="0"/>
                <a:cs typeface="Arial" panose="020B0604020202020204" pitchFamily="34" charset="0"/>
              </a:rPr>
              <a:t>T4 a/b</a:t>
            </a:r>
          </a:p>
          <a:p>
            <a:pPr marL="216000" lvl="2" indent="-108000">
              <a:spcBef>
                <a:spcPts val="0"/>
              </a:spcBef>
              <a:spcAft>
                <a:spcPts val="0"/>
              </a:spcAft>
              <a:buClrTx/>
              <a:buFont typeface="Arial" panose="020B0604020202020204" pitchFamily="34" charset="0"/>
              <a:buChar char="•"/>
              <a:defRPr/>
            </a:pPr>
            <a:r>
              <a:rPr kumimoji="0" lang="fr-FR" sz="700" b="1" i="0" u="none" strike="noStrike" kern="1200" cap="none" spc="0" normalizeH="0" noProof="0" dirty="0">
                <a:ln>
                  <a:noFill/>
                </a:ln>
                <a:solidFill>
                  <a:schemeClr val="tx1">
                    <a:lumMod val="75000"/>
                    <a:lumOff val="25000"/>
                  </a:schemeClr>
                </a:solidFill>
                <a:effectLst/>
                <a:uLnTx/>
                <a:uFillTx/>
                <a:latin typeface="Arial" panose="020B0604020202020204" pitchFamily="34" charset="0"/>
                <a:cs typeface="Arial" panose="020B0604020202020204" pitchFamily="34" charset="0"/>
              </a:rPr>
              <a:t>Invasion vasculaire</a:t>
            </a:r>
          </a:p>
          <a:p>
            <a:pPr marL="216000" lvl="2" indent="-108000">
              <a:spcBef>
                <a:spcPts val="0"/>
              </a:spcBef>
              <a:spcAft>
                <a:spcPts val="0"/>
              </a:spcAft>
              <a:buClrTx/>
              <a:buFont typeface="Arial" panose="020B0604020202020204" pitchFamily="34" charset="0"/>
              <a:buChar char="•"/>
              <a:defRPr/>
            </a:pPr>
            <a:r>
              <a:rPr lang="fr-FR" sz="700" b="1" dirty="0">
                <a:solidFill>
                  <a:schemeClr val="tx1">
                    <a:lumMod val="75000"/>
                    <a:lumOff val="25000"/>
                  </a:schemeClr>
                </a:solidFill>
                <a:latin typeface="Arial" panose="020B0604020202020204" pitchFamily="34" charset="0"/>
                <a:cs typeface="Arial" panose="020B0604020202020204" pitchFamily="34" charset="0"/>
              </a:rPr>
              <a:t>N2</a:t>
            </a:r>
          </a:p>
          <a:p>
            <a:pPr marL="216000" lvl="2" indent="-108000">
              <a:spcBef>
                <a:spcPts val="0"/>
              </a:spcBef>
              <a:spcAft>
                <a:spcPts val="0"/>
              </a:spcAft>
              <a:buClrTx/>
              <a:buFont typeface="Arial" panose="020B0604020202020204" pitchFamily="34" charset="0"/>
              <a:buChar char="•"/>
              <a:defRPr/>
            </a:pPr>
            <a:r>
              <a:rPr kumimoji="0" lang="fr-FR" sz="700" b="1" i="0" u="none" strike="noStrike" kern="1200" cap="none" spc="0" normalizeH="0" noProof="0" dirty="0">
                <a:ln>
                  <a:noFill/>
                </a:ln>
                <a:solidFill>
                  <a:schemeClr val="tx1">
                    <a:lumMod val="75000"/>
                    <a:lumOff val="25000"/>
                  </a:schemeClr>
                </a:solidFill>
                <a:effectLst/>
                <a:uLnTx/>
                <a:uFillTx/>
                <a:latin typeface="Arial" panose="020B0604020202020204" pitchFamily="34" charset="0"/>
                <a:cs typeface="Arial" panose="020B0604020202020204" pitchFamily="34" charset="0"/>
              </a:rPr>
              <a:t>Atteinte du </a:t>
            </a:r>
            <a:r>
              <a:rPr kumimoji="0" lang="fr-FR" sz="600" b="1" i="0" u="none" strike="noStrike" kern="1200" cap="none" spc="0" normalizeH="0" noProof="0" dirty="0">
                <a:ln>
                  <a:noFill/>
                </a:ln>
                <a:solidFill>
                  <a:schemeClr val="tx1">
                    <a:lumMod val="75000"/>
                    <a:lumOff val="25000"/>
                  </a:schemeClr>
                </a:solidFill>
                <a:effectLst/>
                <a:uLnTx/>
                <a:uFillTx/>
                <a:latin typeface="Arial" panose="020B0604020202020204" pitchFamily="34" charset="0"/>
                <a:cs typeface="Arial" panose="020B0604020202020204" pitchFamily="34" charset="0"/>
              </a:rPr>
              <a:t>fascia</a:t>
            </a:r>
            <a:r>
              <a:rPr kumimoji="0" lang="fr-FR" sz="700" b="1" i="0" u="none" strike="noStrike" kern="1200" cap="none" spc="0" normalizeH="0" noProof="0" dirty="0">
                <a:ln>
                  <a:noFill/>
                </a:ln>
                <a:solidFill>
                  <a:schemeClr val="tx1">
                    <a:lumMod val="75000"/>
                    <a:lumOff val="25000"/>
                  </a:schemeClr>
                </a:solidFill>
                <a:effectLst/>
                <a:uLnTx/>
                <a:uFillTx/>
                <a:latin typeface="Arial" panose="020B0604020202020204" pitchFamily="34" charset="0"/>
                <a:cs typeface="Arial" panose="020B0604020202020204" pitchFamily="34" charset="0"/>
              </a:rPr>
              <a:t> du </a:t>
            </a:r>
            <a:r>
              <a:rPr kumimoji="0" lang="fr-FR" sz="700" b="1" i="0" u="none" strike="noStrike" kern="1200" cap="none" spc="0" normalizeH="0" noProof="0" dirty="0" err="1">
                <a:ln>
                  <a:noFill/>
                </a:ln>
                <a:solidFill>
                  <a:schemeClr val="tx1">
                    <a:lumMod val="75000"/>
                    <a:lumOff val="25000"/>
                  </a:schemeClr>
                </a:solidFill>
                <a:effectLst/>
                <a:uLnTx/>
                <a:uFillTx/>
                <a:latin typeface="Arial" panose="020B0604020202020204" pitchFamily="34" charset="0"/>
                <a:cs typeface="Arial" panose="020B0604020202020204" pitchFamily="34" charset="0"/>
              </a:rPr>
              <a:t>mésorectum</a:t>
            </a:r>
            <a:endParaRPr kumimoji="0" lang="fr-FR" sz="700" b="1" i="0" u="none" strike="noStrike" kern="1200" cap="none" spc="0" normalizeH="0" noProof="0" dirty="0">
              <a:ln>
                <a:noFill/>
              </a:ln>
              <a:solidFill>
                <a:schemeClr val="tx1">
                  <a:lumMod val="75000"/>
                  <a:lumOff val="25000"/>
                </a:schemeClr>
              </a:solidFill>
              <a:effectLst/>
              <a:uLnTx/>
              <a:uFillTx/>
              <a:latin typeface="Arial" panose="020B0604020202020204" pitchFamily="34" charset="0"/>
              <a:cs typeface="Arial" panose="020B0604020202020204" pitchFamily="34" charset="0"/>
            </a:endParaRPr>
          </a:p>
          <a:p>
            <a:pPr marL="216000" lvl="2" indent="-108000">
              <a:spcBef>
                <a:spcPts val="0"/>
              </a:spcBef>
              <a:spcAft>
                <a:spcPts val="0"/>
              </a:spcAft>
              <a:buClrTx/>
              <a:buFont typeface="Arial" panose="020B0604020202020204" pitchFamily="34" charset="0"/>
              <a:buChar char="•"/>
              <a:defRPr/>
            </a:pPr>
            <a:r>
              <a:rPr lang="fr-FR" sz="700" b="1" dirty="0" err="1">
                <a:solidFill>
                  <a:schemeClr val="tx1">
                    <a:lumMod val="75000"/>
                    <a:lumOff val="25000"/>
                  </a:schemeClr>
                </a:solidFill>
                <a:latin typeface="Arial" panose="020B0604020202020204" pitchFamily="34" charset="0"/>
                <a:cs typeface="Arial" panose="020B0604020202020204" pitchFamily="34" charset="0"/>
              </a:rPr>
              <a:t>Adp</a:t>
            </a:r>
            <a:r>
              <a:rPr lang="fr-FR" sz="700" b="1" dirty="0">
                <a:solidFill>
                  <a:schemeClr val="tx1">
                    <a:lumMod val="75000"/>
                    <a:lumOff val="25000"/>
                  </a:schemeClr>
                </a:solidFill>
                <a:latin typeface="Arial" panose="020B0604020202020204" pitchFamily="34" charset="0"/>
                <a:cs typeface="Arial" panose="020B0604020202020204" pitchFamily="34" charset="0"/>
              </a:rPr>
              <a:t> pathologique</a:t>
            </a:r>
            <a:endParaRPr lang="en-GB" sz="800"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7" name="Text Box 5">
            <a:extLst>
              <a:ext uri="{FF2B5EF4-FFF2-40B4-BE49-F238E27FC236}">
                <a16:creationId xmlns:a16="http://schemas.microsoft.com/office/drawing/2014/main" id="{5C125861-AD28-4671-8E73-E5DC5D190A8C}"/>
              </a:ext>
            </a:extLst>
          </p:cNvPr>
          <p:cNvSpPr txBox="1">
            <a:spLocks noChangeArrowheads="1"/>
          </p:cNvSpPr>
          <p:nvPr/>
        </p:nvSpPr>
        <p:spPr bwMode="auto">
          <a:xfrm>
            <a:off x="2892984" y="2802257"/>
            <a:ext cx="555020" cy="174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algn="ctr" eaLnBrk="0" fontAlgn="base" hangingPunct="0">
              <a:spcBef>
                <a:spcPct val="0"/>
              </a:spcBef>
              <a:spcAft>
                <a:spcPct val="0"/>
              </a:spcAft>
              <a:defRPr/>
            </a:pPr>
            <a:r>
              <a:rPr lang="en-US" altLang="fr-FR" sz="800" b="1" dirty="0">
                <a:solidFill>
                  <a:prstClr val="black">
                    <a:lumMod val="65000"/>
                    <a:lumOff val="35000"/>
                  </a:prstClr>
                </a:solidFill>
                <a:latin typeface="Arial" panose="020B0604020202020204" pitchFamily="34" charset="0"/>
                <a:ea typeface="Calibri" panose="020F0502020204030204" pitchFamily="34" charset="0"/>
                <a:cs typeface="Arial" panose="020B0604020202020204" pitchFamily="34" charset="0"/>
              </a:rPr>
              <a:t>5x5</a:t>
            </a:r>
            <a:endParaRPr lang="en-US" altLang="fr-FR" sz="800" dirty="0">
              <a:solidFill>
                <a:prstClr val="black">
                  <a:lumMod val="65000"/>
                  <a:lumOff val="35000"/>
                </a:prstClr>
              </a:solidFill>
              <a:latin typeface="Arial" panose="020B0604020202020204" pitchFamily="34" charset="0"/>
              <a:cs typeface="Arial" panose="020B0604020202020204" pitchFamily="34" charset="0"/>
            </a:endParaRPr>
          </a:p>
        </p:txBody>
      </p:sp>
      <p:sp>
        <p:nvSpPr>
          <p:cNvPr id="55" name="ZoneTexte 54">
            <a:extLst>
              <a:ext uri="{FF2B5EF4-FFF2-40B4-BE49-F238E27FC236}">
                <a16:creationId xmlns:a16="http://schemas.microsoft.com/office/drawing/2014/main" id="{D9DDD951-E50C-40E8-B435-A61D8DB558CA}"/>
              </a:ext>
            </a:extLst>
          </p:cNvPr>
          <p:cNvSpPr txBox="1"/>
          <p:nvPr/>
        </p:nvSpPr>
        <p:spPr>
          <a:xfrm>
            <a:off x="340303" y="3975774"/>
            <a:ext cx="8463394" cy="830997"/>
          </a:xfrm>
          <a:prstGeom prst="rect">
            <a:avLst/>
          </a:prstGeom>
          <a:noFill/>
        </p:spPr>
        <p:txBody>
          <a:bodyPr wrap="square" rtlCol="0">
            <a:spAutoFit/>
          </a:bodyPr>
          <a:lstStyle/>
          <a:p>
            <a:pPr marL="108000" indent="-108000">
              <a:buFont typeface="Arial" panose="020B0604020202020204" pitchFamily="34" charset="0"/>
              <a:buChar char="•"/>
            </a:pPr>
            <a:r>
              <a:rPr lang="fr-FR" sz="1200" b="1" dirty="0">
                <a:solidFill>
                  <a:srgbClr val="002060"/>
                </a:solidFill>
                <a:latin typeface="Arial" panose="020B0604020202020204" pitchFamily="34" charset="0"/>
                <a:cs typeface="Arial" panose="020B0604020202020204" pitchFamily="34" charset="0"/>
              </a:rPr>
              <a:t>Objectif principal </a:t>
            </a:r>
            <a:r>
              <a:rPr lang="fr-FR" sz="1200" dirty="0">
                <a:solidFill>
                  <a:srgbClr val="002060"/>
                </a:solidFill>
                <a:latin typeface="Arial" panose="020B0604020202020204" pitchFamily="34" charset="0"/>
                <a:cs typeface="Arial" panose="020B0604020202020204" pitchFamily="34" charset="0"/>
              </a:rPr>
              <a:t>: Survie sans Maladie (métastases, échec loco-régional, nouveau CRC, décès) (</a:t>
            </a:r>
            <a:r>
              <a:rPr lang="fr-FR" sz="1200" dirty="0" err="1">
                <a:solidFill>
                  <a:srgbClr val="002060"/>
                </a:solidFill>
                <a:latin typeface="Arial" panose="020B0604020202020204" pitchFamily="34" charset="0"/>
                <a:cs typeface="Arial" panose="020B0604020202020204" pitchFamily="34" charset="0"/>
              </a:rPr>
              <a:t>DrTF</a:t>
            </a:r>
            <a:r>
              <a:rPr lang="fr-FR" sz="1200" dirty="0">
                <a:solidFill>
                  <a:srgbClr val="002060"/>
                </a:solidFill>
                <a:latin typeface="Arial" panose="020B0604020202020204" pitchFamily="34" charset="0"/>
                <a:cs typeface="Arial" panose="020B0604020202020204" pitchFamily="34" charset="0"/>
              </a:rPr>
              <a:t>)</a:t>
            </a:r>
          </a:p>
          <a:p>
            <a:pPr marL="108000" indent="-108000">
              <a:buFont typeface="Arial" panose="020B0604020202020204" pitchFamily="34" charset="0"/>
              <a:buChar char="•"/>
            </a:pPr>
            <a:r>
              <a:rPr lang="fr-FR" sz="1200" b="1" dirty="0">
                <a:solidFill>
                  <a:srgbClr val="002060"/>
                </a:solidFill>
                <a:latin typeface="Arial" panose="020B0604020202020204" pitchFamily="34" charset="0"/>
                <a:cs typeface="Arial" panose="020B0604020202020204" pitchFamily="34" charset="0"/>
              </a:rPr>
              <a:t>Amélioration de la SSM à 3 ans de 30% → 22,5%</a:t>
            </a:r>
          </a:p>
          <a:p>
            <a:pPr marL="108000" indent="-108000">
              <a:buFont typeface="Arial" panose="020B0604020202020204" pitchFamily="34" charset="0"/>
              <a:buChar char="•"/>
            </a:pPr>
            <a:r>
              <a:rPr lang="fr-FR" sz="1200" b="1" dirty="0">
                <a:solidFill>
                  <a:srgbClr val="002060"/>
                </a:solidFill>
                <a:latin typeface="Arial" panose="020B0604020202020204" pitchFamily="34" charset="0"/>
                <a:cs typeface="Arial" panose="020B0604020202020204" pitchFamily="34" charset="0"/>
              </a:rPr>
              <a:t>Objectifs secondaires </a:t>
            </a:r>
            <a:r>
              <a:rPr lang="fr-FR" sz="1200" dirty="0">
                <a:solidFill>
                  <a:srgbClr val="002060"/>
                </a:solidFill>
                <a:latin typeface="Arial" panose="020B0604020202020204" pitchFamily="34" charset="0"/>
                <a:cs typeface="Arial" panose="020B0604020202020204" pitchFamily="34" charset="0"/>
              </a:rPr>
              <a:t>: SG, taux de R0 (&gt;1mm), taux de réponse pathologique complète, toxicité, complications chirurgicales, </a:t>
            </a:r>
            <a:r>
              <a:rPr lang="fr-FR" sz="1200" dirty="0" err="1">
                <a:solidFill>
                  <a:srgbClr val="002060"/>
                </a:solidFill>
                <a:latin typeface="Arial" panose="020B0604020202020204" pitchFamily="34" charset="0"/>
                <a:cs typeface="Arial" panose="020B0604020202020204" pitchFamily="34" charset="0"/>
              </a:rPr>
              <a:t>QoL</a:t>
            </a:r>
            <a:r>
              <a:rPr lang="fr-FR" sz="1200" dirty="0">
                <a:solidFill>
                  <a:srgbClr val="002060"/>
                </a:solidFill>
                <a:latin typeface="Arial" panose="020B0604020202020204" pitchFamily="34" charset="0"/>
                <a:cs typeface="Arial" panose="020B0604020202020204" pitchFamily="34" charset="0"/>
              </a:rPr>
              <a:t> 3ans</a:t>
            </a:r>
          </a:p>
        </p:txBody>
      </p:sp>
    </p:spTree>
    <p:extLst>
      <p:ext uri="{BB962C8B-B14F-4D97-AF65-F5344CB8AC3E}">
        <p14:creationId xmlns:p14="http://schemas.microsoft.com/office/powerpoint/2010/main" val="14649276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sz="half" idx="1"/>
          </p:nvPr>
        </p:nvSpPr>
        <p:spPr/>
        <p:txBody>
          <a:bodyPr/>
          <a:lstStyle/>
          <a:p>
            <a:r>
              <a:rPr lang="fr-FR" dirty="0"/>
              <a:t>Contexte </a:t>
            </a:r>
          </a:p>
          <a:p>
            <a:pPr lvl="1"/>
            <a:r>
              <a:rPr lang="fr-FR" dirty="0"/>
              <a:t>Le statut MSI prédit le bénéfice clinique des inhibiteurs des point de contrôle (checkpoint) immunitaires.</a:t>
            </a:r>
          </a:p>
          <a:p>
            <a:pPr lvl="1"/>
            <a:r>
              <a:rPr lang="fr-FR" dirty="0"/>
              <a:t>Le pembrolizumab a montré dans plusieurs études de phase II une activité antitumorale durable avec un profil de sécurité acceptable dans les tumeurs MSI précédemment traitées et a obtenu une approbation FDA dans cette indication.</a:t>
            </a:r>
          </a:p>
          <a:p>
            <a:pPr lvl="1"/>
            <a:endParaRPr lang="fr-FR" dirty="0"/>
          </a:p>
          <a:p>
            <a:pPr marL="216000" indent="0">
              <a:buNone/>
            </a:pPr>
            <a:r>
              <a:rPr lang="fr-FR" dirty="0"/>
              <a:t>KEYNOTE 177 = première étude de phase III évaluant un inhibiteur de checkpoint immunitaire </a:t>
            </a:r>
            <a:r>
              <a:rPr lang="fr-FR" b="0" dirty="0"/>
              <a:t>(pembrolizumab=anti PD-1) </a:t>
            </a:r>
            <a:r>
              <a:rPr lang="fr-FR" dirty="0"/>
              <a:t>en comparaison à la chimiothérapie dans les CCRm MSI/dMMR en 1</a:t>
            </a:r>
            <a:r>
              <a:rPr lang="fr-FR" baseline="30000" dirty="0"/>
              <a:t>ère</a:t>
            </a:r>
            <a:r>
              <a:rPr lang="fr-FR" dirty="0"/>
              <a:t> ligne métastatique.</a:t>
            </a:r>
          </a:p>
          <a:p>
            <a:pPr lvl="1"/>
            <a:endParaRPr lang="fr-FR" dirty="0"/>
          </a:p>
        </p:txBody>
      </p:sp>
      <p:sp>
        <p:nvSpPr>
          <p:cNvPr id="7" name="ZoneTexte 6">
            <a:extLst>
              <a:ext uri="{FF2B5EF4-FFF2-40B4-BE49-F238E27FC236}">
                <a16:creationId xmlns:a16="http://schemas.microsoft.com/office/drawing/2014/main" id="{17BD9229-D9B3-164B-9B87-AE2233032FC1}"/>
              </a:ext>
            </a:extLst>
          </p:cNvPr>
          <p:cNvSpPr txBox="1"/>
          <p:nvPr/>
        </p:nvSpPr>
        <p:spPr>
          <a:xfrm>
            <a:off x="0" y="4889584"/>
            <a:ext cx="2858475"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Thierry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Andre</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ASCO2020, LBA 4; WCGI 2020</a:t>
            </a:r>
          </a:p>
        </p:txBody>
      </p:sp>
      <p:sp>
        <p:nvSpPr>
          <p:cNvPr id="8" name="Titre 4"/>
          <p:cNvSpPr>
            <a:spLocks noGrp="1"/>
          </p:cNvSpPr>
          <p:nvPr>
            <p:ph type="title"/>
          </p:nvPr>
        </p:nvSpPr>
        <p:spPr>
          <a:xfrm>
            <a:off x="190500" y="0"/>
            <a:ext cx="7124700" cy="596560"/>
          </a:xfrm>
        </p:spPr>
        <p:txBody>
          <a:bodyPr>
            <a:noAutofit/>
          </a:bodyPr>
          <a:lstStyle/>
          <a:p>
            <a:r>
              <a:rPr lang="fr-FR" sz="2200" dirty="0"/>
              <a:t>Pembrolizumab </a:t>
            </a:r>
            <a:r>
              <a:rPr lang="fr-FR" sz="2200" i="1" dirty="0"/>
              <a:t>vs</a:t>
            </a:r>
            <a:r>
              <a:rPr lang="fr-FR" sz="2200" dirty="0"/>
              <a:t> CT en L1 du </a:t>
            </a:r>
            <a:r>
              <a:rPr lang="fr-FR" sz="2200" dirty="0" err="1"/>
              <a:t>CCRm</a:t>
            </a:r>
            <a:r>
              <a:rPr lang="fr-FR" sz="2200" dirty="0"/>
              <a:t> MSI</a:t>
            </a:r>
            <a:br>
              <a:rPr lang="fr-FR" sz="2200" b="1" dirty="0"/>
            </a:br>
            <a:r>
              <a:rPr lang="fr-FR" sz="2200" b="1" dirty="0"/>
              <a:t>Etude KEYNOTE 177</a:t>
            </a:r>
          </a:p>
        </p:txBody>
      </p:sp>
      <p:sp>
        <p:nvSpPr>
          <p:cNvPr id="5" name="Flèche : droite 4">
            <a:extLst>
              <a:ext uri="{FF2B5EF4-FFF2-40B4-BE49-F238E27FC236}">
                <a16:creationId xmlns:a16="http://schemas.microsoft.com/office/drawing/2014/main" id="{3DDC5F29-E391-4AE9-BC49-E3F1784792BA}"/>
              </a:ext>
            </a:extLst>
          </p:cNvPr>
          <p:cNvSpPr/>
          <p:nvPr/>
        </p:nvSpPr>
        <p:spPr>
          <a:xfrm>
            <a:off x="301154" y="2958493"/>
            <a:ext cx="169362" cy="216782"/>
          </a:xfrm>
          <a:prstGeom prst="rightArrow">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170000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contenu 4"/>
          <p:cNvSpPr>
            <a:spLocks noGrp="1"/>
          </p:cNvSpPr>
          <p:nvPr>
            <p:ph sz="half" idx="1"/>
          </p:nvPr>
        </p:nvSpPr>
        <p:spPr/>
        <p:txBody>
          <a:bodyPr/>
          <a:lstStyle/>
          <a:p>
            <a:r>
              <a:rPr lang="fr-FR" dirty="0"/>
              <a:t> Design : phase IIIR</a:t>
            </a:r>
          </a:p>
        </p:txBody>
      </p:sp>
      <p:sp>
        <p:nvSpPr>
          <p:cNvPr id="9" name="Rectangle à coins arrondis 4">
            <a:extLst>
              <a:ext uri="{FF2B5EF4-FFF2-40B4-BE49-F238E27FC236}">
                <a16:creationId xmlns:a16="http://schemas.microsoft.com/office/drawing/2014/main" id="{F525AE1A-D755-43E8-881C-542A79497982}"/>
              </a:ext>
            </a:extLst>
          </p:cNvPr>
          <p:cNvSpPr/>
          <p:nvPr/>
        </p:nvSpPr>
        <p:spPr>
          <a:xfrm>
            <a:off x="521127" y="1304200"/>
            <a:ext cx="8201532" cy="2278668"/>
          </a:xfrm>
          <a:prstGeom prst="roundRect">
            <a:avLst>
              <a:gd name="adj" fmla="val 5116"/>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2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0" name="Rounded Rectangle 5">
            <a:extLst>
              <a:ext uri="{FF2B5EF4-FFF2-40B4-BE49-F238E27FC236}">
                <a16:creationId xmlns:a16="http://schemas.microsoft.com/office/drawing/2014/main" id="{81A68959-508D-4E02-BB91-C7FB26A62FDE}"/>
              </a:ext>
            </a:extLst>
          </p:cNvPr>
          <p:cNvSpPr/>
          <p:nvPr/>
        </p:nvSpPr>
        <p:spPr>
          <a:xfrm>
            <a:off x="2668644" y="1376653"/>
            <a:ext cx="2097591" cy="456402"/>
          </a:xfrm>
          <a:prstGeom prst="roundRect">
            <a:avLst/>
          </a:prstGeom>
          <a:solidFill>
            <a:schemeClr val="tx2"/>
          </a:solidFill>
          <a:ln w="9525" cap="flat" cmpd="sng" algn="ctr">
            <a:noFill/>
            <a:prstDash val="solid"/>
          </a:ln>
          <a:effectLst/>
        </p:spPr>
        <p:txBody>
          <a:bodyPr lIns="45921" tIns="22961" rIns="45921" bIns="22961" rtlCol="0" anchor="ctr"/>
          <a:lstStyle/>
          <a:p>
            <a:pPr marL="0" marR="0" lvl="0" indent="0" algn="ctr" defTabSz="459210" rtl="0" eaLnBrk="1" fontAlgn="auto" latinLnBrk="0" hangingPunct="1">
              <a:lnSpc>
                <a:spcPct val="100000"/>
              </a:lnSpc>
              <a:spcBef>
                <a:spcPts val="338"/>
              </a:spcBef>
              <a:spcAft>
                <a:spcPts val="0"/>
              </a:spcAft>
              <a:buClrTx/>
              <a:buSzTx/>
              <a:buFontTx/>
              <a:buNone/>
              <a:tabLst/>
              <a:defRPr/>
            </a:pPr>
            <a:r>
              <a:rPr kumimoji="0" lang="en-US" altLang="en-US" sz="1000" b="1"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Pembrolizumab 200 mg /3 </a:t>
            </a:r>
            <a:r>
              <a:rPr kumimoji="0" lang="en-US" altLang="en-US" sz="1000" b="1" i="0" u="none" strike="noStrike" kern="0" cap="none" spc="0" normalizeH="0" baseline="0" noProof="0" dirty="0" err="1">
                <a:ln>
                  <a:noFill/>
                </a:ln>
                <a:solidFill>
                  <a:srgbClr val="FFFFFF"/>
                </a:solidFill>
                <a:effectLst/>
                <a:uLnTx/>
                <a:uFillTx/>
                <a:latin typeface="Arial" panose="020B0604020202020204" pitchFamily="34" charset="0"/>
                <a:ea typeface="+mn-ea"/>
                <a:cs typeface="Arial" panose="020B0604020202020204" pitchFamily="34" charset="0"/>
              </a:rPr>
              <a:t>sem</a:t>
            </a:r>
            <a:br>
              <a:rPr kumimoji="0" lang="en-US" altLang="en-US" sz="1000" b="1"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br>
            <a:r>
              <a:rPr kumimoji="0" lang="en-US" altLang="en-US" sz="1000" b="1"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pour 35 cycles max.</a:t>
            </a:r>
            <a:endParaRPr kumimoji="0" lang="en-US" altLang="en-US" sz="1000" b="0" i="0" u="none" strike="noStrike" kern="0" cap="none" spc="0" normalizeH="0" baseline="3000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extBox 34">
            <a:extLst>
              <a:ext uri="{FF2B5EF4-FFF2-40B4-BE49-F238E27FC236}">
                <a16:creationId xmlns:a16="http://schemas.microsoft.com/office/drawing/2014/main" id="{929FC530-0733-499A-A23B-9650FF11A2F3}"/>
              </a:ext>
            </a:extLst>
          </p:cNvPr>
          <p:cNvSpPr txBox="1"/>
          <p:nvPr/>
        </p:nvSpPr>
        <p:spPr>
          <a:xfrm>
            <a:off x="3534792" y="1834167"/>
            <a:ext cx="373307" cy="123111"/>
          </a:xfrm>
          <a:prstGeom prst="rect">
            <a:avLst/>
          </a:prstGeom>
          <a:noFill/>
        </p:spPr>
        <p:txBody>
          <a:bodyPr wrap="none" lIns="0" tIns="0" rIns="0" bIns="0" rtlCol="0" anchor="t" anchorCtr="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800" b="1" i="0" u="none" strike="noStrike" kern="600" cap="none" spc="23"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n = 153</a:t>
            </a:r>
          </a:p>
        </p:txBody>
      </p:sp>
      <p:sp>
        <p:nvSpPr>
          <p:cNvPr id="12" name="TextBox 35">
            <a:extLst>
              <a:ext uri="{FF2B5EF4-FFF2-40B4-BE49-F238E27FC236}">
                <a16:creationId xmlns:a16="http://schemas.microsoft.com/office/drawing/2014/main" id="{5E53DF02-DD08-4B4B-B9CE-88A1B55D1D51}"/>
              </a:ext>
            </a:extLst>
          </p:cNvPr>
          <p:cNvSpPr txBox="1"/>
          <p:nvPr/>
        </p:nvSpPr>
        <p:spPr>
          <a:xfrm>
            <a:off x="3536024" y="2099243"/>
            <a:ext cx="373307" cy="123111"/>
          </a:xfrm>
          <a:prstGeom prst="rect">
            <a:avLst/>
          </a:prstGeom>
          <a:noFill/>
        </p:spPr>
        <p:txBody>
          <a:bodyPr wrap="none" lIns="0" tIns="0" rIns="0" bIns="0" rtlCol="0" anchor="t" anchorCtr="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800" b="1" i="0" u="none" strike="noStrike" kern="600" cap="none" spc="23"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n = 154</a:t>
            </a:r>
          </a:p>
        </p:txBody>
      </p:sp>
      <p:sp>
        <p:nvSpPr>
          <p:cNvPr id="13" name="Rectangle: Rounded Corners 42">
            <a:extLst>
              <a:ext uri="{FF2B5EF4-FFF2-40B4-BE49-F238E27FC236}">
                <a16:creationId xmlns:a16="http://schemas.microsoft.com/office/drawing/2014/main" id="{A36700AA-7024-4579-ADB9-D4D3654CE645}"/>
              </a:ext>
            </a:extLst>
          </p:cNvPr>
          <p:cNvSpPr/>
          <p:nvPr/>
        </p:nvSpPr>
        <p:spPr>
          <a:xfrm>
            <a:off x="4910215" y="2244010"/>
            <a:ext cx="1409903" cy="1267436"/>
          </a:xfrm>
          <a:prstGeom prst="roundRect">
            <a:avLst>
              <a:gd name="adj" fmla="val 6552"/>
            </a:avLst>
          </a:prstGeom>
          <a:solidFill>
            <a:schemeClr val="bg1"/>
          </a:solidFill>
          <a:ln>
            <a:solidFill>
              <a:schemeClr val="tx1">
                <a:lumMod val="50000"/>
                <a:lumOff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Crossover </a:t>
            </a:r>
            <a:br>
              <a:rPr kumimoji="0" lang="en-US" sz="10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br>
            <a:r>
              <a:rPr kumimoji="0" lang="en-US" sz="10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pour </a:t>
            </a:r>
            <a:r>
              <a:rPr kumimoji="0" lang="en-US" sz="1000" b="1"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pembro</a:t>
            </a:r>
            <a:r>
              <a:rPr kumimoji="0" lang="en-US" sz="10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35 </a:t>
            </a:r>
            <a:r>
              <a:rPr kumimoji="0" lang="en-US" sz="1000" b="1"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sem</a:t>
            </a:r>
            <a:r>
              <a:rPr kumimoji="0" lang="en-US" sz="10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possible après progression </a:t>
            </a:r>
            <a:r>
              <a:rPr kumimoji="0" lang="en-US" sz="1000" b="1"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confirmée</a:t>
            </a:r>
            <a:r>
              <a:rPr kumimoji="0" lang="en-US" sz="10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en central</a:t>
            </a:r>
          </a:p>
        </p:txBody>
      </p:sp>
      <p:sp>
        <p:nvSpPr>
          <p:cNvPr id="14" name="Ellipse 13">
            <a:extLst>
              <a:ext uri="{FF2B5EF4-FFF2-40B4-BE49-F238E27FC236}">
                <a16:creationId xmlns:a16="http://schemas.microsoft.com/office/drawing/2014/main" id="{6D42EEFB-F66D-42CE-80E2-DBF00FA52906}"/>
              </a:ext>
            </a:extLst>
          </p:cNvPr>
          <p:cNvSpPr/>
          <p:nvPr/>
        </p:nvSpPr>
        <p:spPr>
          <a:xfrm>
            <a:off x="2018306" y="2019358"/>
            <a:ext cx="489950" cy="477743"/>
          </a:xfrm>
          <a:prstGeom prst="ellipse">
            <a:avLst/>
          </a:prstGeom>
          <a:solidFill>
            <a:srgbClr val="4D4D4D"/>
          </a:solidFill>
          <a:ln>
            <a:headEnd/>
            <a:tailEnd/>
          </a:ln>
          <a:effectLst/>
        </p:spPr>
        <p:style>
          <a:lnRef idx="0">
            <a:schemeClr val="dk1"/>
          </a:lnRef>
          <a:fillRef idx="3">
            <a:schemeClr val="dk1"/>
          </a:fillRef>
          <a:effectRef idx="3">
            <a:schemeClr val="dk1"/>
          </a:effectRef>
          <a:fontRef idx="minor">
            <a:schemeClr val="lt1"/>
          </a:fontRef>
        </p:style>
        <p:txBody>
          <a:bodyPr wrap="none" anchor="ctr"/>
          <a:lstStyle/>
          <a:p>
            <a:pPr marL="0" marR="0" lvl="0" indent="0" algn="ctr" defTabSz="685783" rtl="0" eaLnBrk="1" fontAlgn="auto" latinLnBrk="0" hangingPunct="1">
              <a:lnSpc>
                <a:spcPct val="100000"/>
              </a:lnSpc>
              <a:spcBef>
                <a:spcPts val="0"/>
              </a:spcBef>
              <a:spcAft>
                <a:spcPts val="0"/>
              </a:spcAft>
              <a:buClr>
                <a:srgbClr val="FFCC00"/>
              </a:buClr>
              <a:buSzTx/>
              <a:buFontTx/>
              <a:buNone/>
              <a:tabLst/>
              <a:defRPr/>
            </a:pPr>
            <a:r>
              <a:rPr kumimoji="0" lang="fr-FR" sz="14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R</a:t>
            </a:r>
          </a:p>
          <a:p>
            <a:pPr marL="0" marR="0" lvl="0" indent="0" algn="ctr" defTabSz="685783" rtl="0" eaLnBrk="1" fontAlgn="auto" latinLnBrk="0" hangingPunct="1">
              <a:lnSpc>
                <a:spcPct val="100000"/>
              </a:lnSpc>
              <a:spcBef>
                <a:spcPts val="0"/>
              </a:spcBef>
              <a:spcAft>
                <a:spcPts val="0"/>
              </a:spcAft>
              <a:buClr>
                <a:srgbClr val="FFCC00"/>
              </a:buClr>
              <a:buSzTx/>
              <a:buFontTx/>
              <a:buNone/>
              <a:tabLst/>
              <a:defRPr/>
            </a:pPr>
            <a:r>
              <a:rPr kumimoji="0" lang="fr-FR"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1:1</a:t>
            </a:r>
          </a:p>
        </p:txBody>
      </p:sp>
      <p:sp>
        <p:nvSpPr>
          <p:cNvPr id="15" name="TextBox 37">
            <a:extLst>
              <a:ext uri="{FF2B5EF4-FFF2-40B4-BE49-F238E27FC236}">
                <a16:creationId xmlns:a16="http://schemas.microsoft.com/office/drawing/2014/main" id="{37449CBF-CD72-439A-A80F-96F6C7F6C95C}"/>
              </a:ext>
            </a:extLst>
          </p:cNvPr>
          <p:cNvSpPr txBox="1"/>
          <p:nvPr/>
        </p:nvSpPr>
        <p:spPr>
          <a:xfrm>
            <a:off x="2295337" y="1878358"/>
            <a:ext cx="373307" cy="123111"/>
          </a:xfrm>
          <a:prstGeom prst="rect">
            <a:avLst/>
          </a:prstGeom>
          <a:solidFill>
            <a:schemeClr val="bg1"/>
          </a:solidFill>
        </p:spPr>
        <p:txBody>
          <a:bodyPr wrap="none" lIns="0" tIns="0" rIns="0" bIns="0" rtlCol="0" anchor="t" anchorCtr="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800" b="1" i="0" u="none" strike="noStrike" kern="600" cap="none" spc="23"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n = 307</a:t>
            </a:r>
          </a:p>
        </p:txBody>
      </p:sp>
      <p:sp>
        <p:nvSpPr>
          <p:cNvPr id="16" name="Rounded Rectangle 4">
            <a:extLst>
              <a:ext uri="{FF2B5EF4-FFF2-40B4-BE49-F238E27FC236}">
                <a16:creationId xmlns:a16="http://schemas.microsoft.com/office/drawing/2014/main" id="{C09F6BD9-58BC-458C-83CD-893C7A232F40}"/>
              </a:ext>
            </a:extLst>
          </p:cNvPr>
          <p:cNvSpPr/>
          <p:nvPr/>
        </p:nvSpPr>
        <p:spPr>
          <a:xfrm>
            <a:off x="662428" y="1611185"/>
            <a:ext cx="1257009" cy="1333119"/>
          </a:xfrm>
          <a:prstGeom prst="roundRect">
            <a:avLst>
              <a:gd name="adj" fmla="val 9388"/>
            </a:avLst>
          </a:prstGeom>
          <a:solidFill>
            <a:schemeClr val="bg1"/>
          </a:solidFill>
          <a:ln w="9525" cap="flat" cmpd="sng" algn="ctr">
            <a:solidFill>
              <a:schemeClr val="tx1">
                <a:lumMod val="75000"/>
                <a:lumOff val="25000"/>
              </a:schemeClr>
            </a:solidFill>
            <a:prstDash val="solid"/>
          </a:ln>
          <a:effectLst/>
        </p:spPr>
        <p:txBody>
          <a:bodyPr lIns="5144" tIns="5144" rIns="5144" bIns="5144" rtlCol="0" anchor="ctr"/>
          <a:lstStyle/>
          <a:p>
            <a:pPr marL="0" marR="0" lvl="0" indent="0" algn="l" defTabSz="192908" rtl="0" eaLnBrk="1" fontAlgn="auto" latinLnBrk="0" hangingPunct="1">
              <a:lnSpc>
                <a:spcPct val="95000"/>
              </a:lnSpc>
              <a:spcBef>
                <a:spcPts val="0"/>
              </a:spcBef>
              <a:spcAft>
                <a:spcPts val="0"/>
              </a:spcAft>
              <a:buClrTx/>
              <a:buSzTx/>
              <a:buFontTx/>
              <a:buNone/>
              <a:tabLst/>
              <a:defRPr/>
            </a:pPr>
            <a:r>
              <a:rPr kumimoji="0" lang="en-US" sz="800" b="1" i="0" u="none" strike="noStrike" kern="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Critères</a:t>
            </a:r>
            <a:r>
              <a:rPr kumimoji="0" lang="en-US" sz="800" b="1" i="0" u="none" strike="noStrike" kern="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a:t>
            </a:r>
            <a:r>
              <a:rPr kumimoji="0" lang="en-US" sz="800" b="1" i="0" u="none" strike="noStrike" kern="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d’inclusion</a:t>
            </a:r>
            <a:endParaRPr kumimoji="0" lang="en-US" sz="800" b="1" i="0" u="none" strike="noStrike" kern="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a:p>
            <a:pPr marL="108000" marR="0" lvl="0" indent="-108000" algn="l" defTabSz="514350" rtl="0" eaLnBrk="1" fontAlgn="auto" latinLnBrk="0" hangingPunct="1">
              <a:lnSpc>
                <a:spcPct val="95000"/>
              </a:lnSpc>
              <a:spcBef>
                <a:spcPts val="338"/>
              </a:spcBef>
              <a:spcAft>
                <a:spcPts val="0"/>
              </a:spcAft>
              <a:buClrTx/>
              <a:buSzPct val="100000"/>
              <a:buFont typeface="Arial" panose="020B0604020202020204" pitchFamily="34" charset="0"/>
              <a:buChar char="•"/>
              <a:tabLst/>
              <a:defRPr/>
            </a:pPr>
            <a:r>
              <a:rPr kumimoji="0" lang="en-US" sz="800" b="0" i="0" u="none" strike="noStrike" kern="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MSI-H (PCR)/</a:t>
            </a:r>
            <a:r>
              <a:rPr kumimoji="0" lang="en-US" sz="800" b="0" i="0" u="none" strike="noStrike" kern="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dMMR</a:t>
            </a:r>
            <a:r>
              <a:rPr kumimoji="0" lang="en-US" sz="800" b="0" i="0" u="none" strike="noStrike" kern="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(IHC) CCRm</a:t>
            </a:r>
          </a:p>
          <a:p>
            <a:pPr marL="108000" marR="0" lvl="0" indent="-108000" algn="l" defTabSz="514350" rtl="0" eaLnBrk="1" fontAlgn="auto" latinLnBrk="0" hangingPunct="1">
              <a:lnSpc>
                <a:spcPct val="95000"/>
              </a:lnSpc>
              <a:spcBef>
                <a:spcPts val="338"/>
              </a:spcBef>
              <a:spcAft>
                <a:spcPts val="0"/>
              </a:spcAft>
              <a:buClrTx/>
              <a:buSzPct val="100000"/>
              <a:buFont typeface="Arial" panose="020B0604020202020204" pitchFamily="34" charset="0"/>
              <a:buChar char="•"/>
              <a:tabLst/>
              <a:defRPr/>
            </a:pPr>
            <a:r>
              <a:rPr kumimoji="0" lang="en-US" sz="800" b="0" i="0" u="none" strike="noStrike" kern="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Pas de </a:t>
            </a:r>
            <a:r>
              <a:rPr kumimoji="0" lang="en-US" sz="800" b="0" i="0" u="none" strike="noStrike" kern="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Traitement</a:t>
            </a:r>
            <a:r>
              <a:rPr kumimoji="0" lang="en-US" sz="800" b="0" i="0" u="none" strike="noStrike" kern="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a:t>
            </a:r>
            <a:r>
              <a:rPr kumimoji="0" lang="en-US" sz="800" b="0" i="0" u="none" strike="noStrike" kern="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antérieur</a:t>
            </a:r>
            <a:endParaRPr kumimoji="0" lang="en-US" sz="800" b="0" i="0" u="none" strike="noStrike" kern="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a:p>
            <a:pPr marL="108000" marR="0" lvl="0" indent="-108000" algn="l" defTabSz="514350" rtl="0" eaLnBrk="1" fontAlgn="auto" latinLnBrk="0" hangingPunct="1">
              <a:lnSpc>
                <a:spcPct val="95000"/>
              </a:lnSpc>
              <a:spcBef>
                <a:spcPts val="338"/>
              </a:spcBef>
              <a:spcAft>
                <a:spcPts val="0"/>
              </a:spcAft>
              <a:buClrTx/>
              <a:buSzPct val="100000"/>
              <a:buFont typeface="Arial" panose="020B0604020202020204" pitchFamily="34" charset="0"/>
              <a:buChar char="•"/>
              <a:tabLst/>
              <a:defRPr/>
            </a:pPr>
            <a:r>
              <a:rPr kumimoji="0" lang="en-US" sz="800" b="0" i="0" u="none" strike="noStrike" kern="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ECOG PS 0 </a:t>
            </a:r>
            <a:r>
              <a:rPr kumimoji="0" lang="en-US" sz="800" b="0" i="0" u="none" strike="noStrike" kern="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ou</a:t>
            </a:r>
            <a:r>
              <a:rPr kumimoji="0" lang="en-US" sz="800" b="0" i="0" u="none" strike="noStrike" kern="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1</a:t>
            </a:r>
          </a:p>
          <a:p>
            <a:pPr marL="108000" marR="0" lvl="0" indent="-108000" algn="l" defTabSz="514350" rtl="0" eaLnBrk="1" fontAlgn="auto" latinLnBrk="0" hangingPunct="1">
              <a:lnSpc>
                <a:spcPct val="95000"/>
              </a:lnSpc>
              <a:spcBef>
                <a:spcPts val="338"/>
              </a:spcBef>
              <a:spcAft>
                <a:spcPts val="0"/>
              </a:spcAft>
              <a:buClrTx/>
              <a:buSzPct val="100000"/>
              <a:buFont typeface="Arial" panose="020B0604020202020204" pitchFamily="34" charset="0"/>
              <a:buChar char="•"/>
              <a:tabLst/>
              <a:defRPr/>
            </a:pPr>
            <a:r>
              <a:rPr kumimoji="0" lang="en-US" sz="800" b="0" i="0" u="none" strike="noStrike" kern="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Maladie</a:t>
            </a:r>
            <a:r>
              <a:rPr kumimoji="0" lang="en-US" sz="800" b="0" i="0" u="none" strike="noStrike" kern="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a:t>
            </a:r>
            <a:r>
              <a:rPr kumimoji="0" lang="en-US" sz="800" b="0" i="0" u="none" strike="noStrike" kern="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mesurable</a:t>
            </a:r>
            <a:r>
              <a:rPr kumimoji="0" lang="en-US" sz="800" b="0" i="0" u="none" strike="noStrike" kern="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RECIST v1.1</a:t>
            </a:r>
          </a:p>
        </p:txBody>
      </p:sp>
      <p:sp>
        <p:nvSpPr>
          <p:cNvPr id="17" name="Rectangle: Rounded Corners 41">
            <a:extLst>
              <a:ext uri="{FF2B5EF4-FFF2-40B4-BE49-F238E27FC236}">
                <a16:creationId xmlns:a16="http://schemas.microsoft.com/office/drawing/2014/main" id="{925057E1-104E-4078-A3D7-800A7C8FB8AC}"/>
              </a:ext>
            </a:extLst>
          </p:cNvPr>
          <p:cNvSpPr/>
          <p:nvPr/>
        </p:nvSpPr>
        <p:spPr>
          <a:xfrm>
            <a:off x="6443419" y="1807604"/>
            <a:ext cx="1268651" cy="759636"/>
          </a:xfrm>
          <a:prstGeom prst="roundRect">
            <a:avLst>
              <a:gd name="adj" fmla="val 12049"/>
            </a:avLst>
          </a:prstGeom>
          <a:solidFill>
            <a:schemeClr val="bg1"/>
          </a:solidFill>
          <a:ln>
            <a:solidFill>
              <a:schemeClr val="tx1">
                <a:lumMod val="50000"/>
                <a:lumOff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Jusqu’à</a:t>
            </a:r>
            <a:r>
              <a:rPr kumimoji="0" lang="en-US" sz="8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Progression</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Toxicité</a:t>
            </a:r>
            <a:r>
              <a:rPr kumimoji="0" lang="en-US" sz="8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a:t>
            </a:r>
            <a:r>
              <a:rPr kumimoji="0" lang="en-US" sz="800" b="1"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limitante</a:t>
            </a:r>
            <a:endParaRPr kumimoji="0" lang="en-US" sz="8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Décision</a:t>
            </a:r>
            <a:r>
              <a:rPr kumimoji="0" lang="en-US" sz="8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patient </a:t>
            </a:r>
            <a:r>
              <a:rPr kumimoji="0" lang="en-US" sz="800" b="1"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ou</a:t>
            </a:r>
            <a:r>
              <a:rPr kumimoji="0" lang="en-US" sz="8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a:t>
            </a:r>
            <a:r>
              <a:rPr kumimoji="0" lang="en-US" sz="800" b="1"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investigateur</a:t>
            </a:r>
            <a:r>
              <a:rPr kumimoji="0" lang="en-US" sz="8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a:t>
            </a:r>
          </a:p>
        </p:txBody>
      </p:sp>
      <p:sp>
        <p:nvSpPr>
          <p:cNvPr id="18" name="Rectangle: Rounded Corners 44">
            <a:extLst>
              <a:ext uri="{FF2B5EF4-FFF2-40B4-BE49-F238E27FC236}">
                <a16:creationId xmlns:a16="http://schemas.microsoft.com/office/drawing/2014/main" id="{6A8B3831-161F-4362-9AB0-7662F8A48AB5}"/>
              </a:ext>
            </a:extLst>
          </p:cNvPr>
          <p:cNvSpPr/>
          <p:nvPr/>
        </p:nvSpPr>
        <p:spPr>
          <a:xfrm>
            <a:off x="7835248" y="1791540"/>
            <a:ext cx="787625" cy="759637"/>
          </a:xfrm>
          <a:prstGeom prst="roundRect">
            <a:avLst>
              <a:gd name="adj" fmla="val 10373"/>
            </a:avLst>
          </a:prstGeom>
          <a:solidFill>
            <a:schemeClr val="bg1"/>
          </a:solidFill>
          <a:ln>
            <a:solidFill>
              <a:schemeClr val="tx1">
                <a:lumMod val="50000"/>
                <a:lumOff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Suivi</a:t>
            </a:r>
            <a:r>
              <a:rPr kumimoji="0" lang="en-US" sz="8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Survie</a:t>
            </a:r>
            <a:endParaRPr kumimoji="0" lang="en-US" sz="8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tolérance</a:t>
            </a:r>
            <a:endParaRPr kumimoji="0" lang="en-US" sz="8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9" name="Rounded Rectangle 6">
            <a:extLst>
              <a:ext uri="{FF2B5EF4-FFF2-40B4-BE49-F238E27FC236}">
                <a16:creationId xmlns:a16="http://schemas.microsoft.com/office/drawing/2014/main" id="{55106ABE-C840-4543-9113-B26FD978A396}"/>
              </a:ext>
            </a:extLst>
          </p:cNvPr>
          <p:cNvSpPr/>
          <p:nvPr/>
        </p:nvSpPr>
        <p:spPr>
          <a:xfrm>
            <a:off x="2668644" y="2244010"/>
            <a:ext cx="2097591" cy="1267436"/>
          </a:xfrm>
          <a:prstGeom prst="roundRect">
            <a:avLst>
              <a:gd name="adj" fmla="val 10026"/>
            </a:avLst>
          </a:prstGeom>
          <a:solidFill>
            <a:srgbClr val="C00000"/>
          </a:solidFill>
          <a:ln w="9525" cap="flat" cmpd="sng" algn="ctr">
            <a:noFill/>
            <a:prstDash val="solid"/>
          </a:ln>
          <a:effectLst/>
        </p:spPr>
        <p:txBody>
          <a:bodyPr lIns="25718" tIns="22961" rIns="25718" bIns="22961" rtlCol="0" anchor="ctr"/>
          <a:lstStyle/>
          <a:p>
            <a:pPr marL="0" marR="0" lvl="0" indent="0" algn="ctr" defTabSz="459210" rtl="0" eaLnBrk="1" fontAlgn="auto" latinLnBrk="0" hangingPunct="1">
              <a:lnSpc>
                <a:spcPct val="100000"/>
              </a:lnSpc>
              <a:spcBef>
                <a:spcPts val="0"/>
              </a:spcBef>
              <a:spcAft>
                <a:spcPts val="0"/>
              </a:spcAft>
              <a:buClrTx/>
              <a:buSzTx/>
              <a:buFontTx/>
              <a:buNone/>
              <a:tabLst/>
              <a:defRPr/>
            </a:pPr>
            <a:r>
              <a:rPr kumimoji="0" lang="en-US" altLang="en-US" sz="1000" b="1" i="0" u="none" strike="noStrike" kern="0" cap="none" spc="0" normalizeH="0" baseline="0" noProof="0" dirty="0" err="1">
                <a:ln>
                  <a:noFill/>
                </a:ln>
                <a:solidFill>
                  <a:srgbClr val="FFFFFF"/>
                </a:solidFill>
                <a:effectLst/>
                <a:uLnTx/>
                <a:uFillTx/>
                <a:latin typeface="Arial" panose="020B0604020202020204" pitchFamily="34" charset="0"/>
                <a:ea typeface="+mn-ea"/>
                <a:cs typeface="Arial" panose="020B0604020202020204" pitchFamily="34" charset="0"/>
              </a:rPr>
              <a:t>Chimothérapie</a:t>
            </a:r>
            <a:r>
              <a:rPr kumimoji="0" lang="en-US" altLang="en-US" sz="1000" b="1"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/2 </a:t>
            </a:r>
            <a:r>
              <a:rPr kumimoji="0" lang="en-US" altLang="en-US" sz="1000" b="1" i="0" u="none" strike="noStrike" kern="0" cap="none" spc="0" normalizeH="0" baseline="0" noProof="0" dirty="0" err="1">
                <a:ln>
                  <a:noFill/>
                </a:ln>
                <a:solidFill>
                  <a:srgbClr val="FFFFFF"/>
                </a:solidFill>
                <a:effectLst/>
                <a:uLnTx/>
                <a:uFillTx/>
                <a:latin typeface="Arial" panose="020B0604020202020204" pitchFamily="34" charset="0"/>
                <a:ea typeface="+mn-ea"/>
                <a:cs typeface="Arial" panose="020B0604020202020204" pitchFamily="34" charset="0"/>
              </a:rPr>
              <a:t>sem</a:t>
            </a:r>
            <a:r>
              <a:rPr kumimoji="0" lang="en-US" altLang="en-US" sz="1000" b="1"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a:t>
            </a:r>
            <a:br>
              <a:rPr kumimoji="0" lang="en-US" altLang="en-US" sz="1000" b="1"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br>
            <a:r>
              <a:rPr kumimoji="0" lang="en-US" altLang="en-US" sz="1000" b="1"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au </a:t>
            </a:r>
            <a:r>
              <a:rPr kumimoji="0" lang="en-US" altLang="en-US" sz="1000" b="1" i="0" u="none" strike="noStrike" kern="0" cap="none" spc="0" normalizeH="0" baseline="0" noProof="0" dirty="0" err="1">
                <a:ln>
                  <a:noFill/>
                </a:ln>
                <a:solidFill>
                  <a:srgbClr val="FFFFFF"/>
                </a:solidFill>
                <a:effectLst/>
                <a:uLnTx/>
                <a:uFillTx/>
                <a:latin typeface="Arial" panose="020B0604020202020204" pitchFamily="34" charset="0"/>
                <a:ea typeface="+mn-ea"/>
                <a:cs typeface="Arial" panose="020B0604020202020204" pitchFamily="34" charset="0"/>
              </a:rPr>
              <a:t>choix</a:t>
            </a:r>
            <a:r>
              <a:rPr kumimoji="0" lang="en-US" altLang="en-US" sz="1000" b="1"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de </a:t>
            </a:r>
            <a:r>
              <a:rPr kumimoji="0" lang="en-US" altLang="en-US" sz="1000" b="1" i="0" u="none" strike="noStrike" kern="0" cap="none" spc="0" normalizeH="0" baseline="0" noProof="0" dirty="0" err="1">
                <a:ln>
                  <a:noFill/>
                </a:ln>
                <a:solidFill>
                  <a:srgbClr val="FFFFFF"/>
                </a:solidFill>
                <a:effectLst/>
                <a:uLnTx/>
                <a:uFillTx/>
                <a:latin typeface="Arial" panose="020B0604020202020204" pitchFamily="34" charset="0"/>
                <a:ea typeface="+mn-ea"/>
                <a:cs typeface="Arial" panose="020B0604020202020204" pitchFamily="34" charset="0"/>
              </a:rPr>
              <a:t>l’investigateur</a:t>
            </a:r>
            <a:r>
              <a:rPr kumimoji="0" lang="en-US" altLang="en-US" sz="1000" b="1" i="0" u="none" strike="noStrike" kern="0" cap="none" spc="0" normalizeH="0" baseline="30000" noProof="0" dirty="0" err="1">
                <a:ln>
                  <a:noFill/>
                </a:ln>
                <a:solidFill>
                  <a:srgbClr val="FFFFFF"/>
                </a:solidFill>
                <a:effectLst/>
                <a:uLnTx/>
                <a:uFillTx/>
                <a:latin typeface="Arial" panose="020B0604020202020204" pitchFamily="34" charset="0"/>
                <a:ea typeface="+mn-ea"/>
                <a:cs typeface="Arial" panose="020B0604020202020204" pitchFamily="34" charset="0"/>
              </a:rPr>
              <a:t>a</a:t>
            </a:r>
            <a:endParaRPr kumimoji="0" lang="en-US" altLang="en-US" sz="1000" b="1"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ctr" defTabSz="459210" rtl="0" eaLnBrk="1" fontAlgn="auto" latinLnBrk="0" hangingPunct="1">
              <a:lnSpc>
                <a:spcPct val="95000"/>
              </a:lnSpc>
              <a:spcBef>
                <a:spcPts val="450"/>
              </a:spcBef>
              <a:spcAft>
                <a:spcPts val="0"/>
              </a:spcAft>
              <a:buClrTx/>
              <a:buSzTx/>
              <a:buFontTx/>
              <a:buNone/>
              <a:tabLst/>
              <a:defRPr/>
            </a:pPr>
            <a:r>
              <a:rPr kumimoji="0" lang="en-US" altLang="en-US" sz="7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mFOLFOX6 IV </a:t>
            </a:r>
            <a:br>
              <a:rPr kumimoji="0" lang="en-US" altLang="en-US" sz="7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br>
            <a:r>
              <a:rPr kumimoji="0" lang="en-US" altLang="en-US" sz="7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mFOLFOX6 + </a:t>
            </a:r>
            <a:r>
              <a:rPr kumimoji="0" lang="en-US" altLang="en-US" sz="700" b="0" i="0" u="none" strike="noStrike" kern="0" cap="none" spc="0" normalizeH="0" baseline="0" noProof="0" dirty="0" err="1">
                <a:ln>
                  <a:noFill/>
                </a:ln>
                <a:solidFill>
                  <a:srgbClr val="FFFFFF"/>
                </a:solidFill>
                <a:effectLst/>
                <a:uLnTx/>
                <a:uFillTx/>
                <a:latin typeface="Arial" panose="020B0604020202020204" pitchFamily="34" charset="0"/>
                <a:ea typeface="+mn-ea"/>
                <a:cs typeface="Arial" panose="020B0604020202020204" pitchFamily="34" charset="0"/>
              </a:rPr>
              <a:t>Bevacizumab</a:t>
            </a:r>
            <a:r>
              <a:rPr kumimoji="0" lang="en-US" altLang="en-US" sz="700" b="0" i="0" u="none" strike="noStrike" kern="0" cap="none" spc="0" normalizeH="0" baseline="30000" noProof="0" dirty="0" err="1">
                <a:ln>
                  <a:noFill/>
                </a:ln>
                <a:solidFill>
                  <a:srgbClr val="FFFFFF"/>
                </a:solidFill>
                <a:effectLst/>
                <a:uLnTx/>
                <a:uFillTx/>
                <a:latin typeface="Arial" panose="020B0604020202020204" pitchFamily="34" charset="0"/>
                <a:ea typeface="+mn-ea"/>
                <a:cs typeface="Arial" panose="020B0604020202020204" pitchFamily="34" charset="0"/>
              </a:rPr>
              <a:t>b</a:t>
            </a:r>
            <a:r>
              <a:rPr kumimoji="0" lang="en-US" altLang="en-US" sz="7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IV</a:t>
            </a:r>
          </a:p>
          <a:p>
            <a:pPr marL="0" marR="0" lvl="0" indent="0" algn="ctr" defTabSz="459210" rtl="0" eaLnBrk="1" fontAlgn="auto" latinLnBrk="0" hangingPunct="1">
              <a:lnSpc>
                <a:spcPct val="95000"/>
              </a:lnSpc>
              <a:spcBef>
                <a:spcPts val="450"/>
              </a:spcBef>
              <a:spcAft>
                <a:spcPts val="0"/>
              </a:spcAft>
              <a:buClrTx/>
              <a:buSzTx/>
              <a:buFontTx/>
              <a:buNone/>
              <a:tabLst/>
              <a:defRPr/>
            </a:pPr>
            <a:r>
              <a:rPr kumimoji="0" lang="en-US" altLang="en-US" sz="7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mFOLFOX6 + </a:t>
            </a:r>
            <a:r>
              <a:rPr kumimoji="0" lang="en-US" altLang="en-US" sz="700" b="0" i="0" u="none" strike="noStrike" kern="0" cap="none" spc="0" normalizeH="0" baseline="0" noProof="0" dirty="0" err="1">
                <a:ln>
                  <a:noFill/>
                </a:ln>
                <a:solidFill>
                  <a:srgbClr val="FFFFFF"/>
                </a:solidFill>
                <a:effectLst/>
                <a:uLnTx/>
                <a:uFillTx/>
                <a:latin typeface="Arial" panose="020B0604020202020204" pitchFamily="34" charset="0"/>
                <a:ea typeface="+mn-ea"/>
                <a:cs typeface="Arial" panose="020B0604020202020204" pitchFamily="34" charset="0"/>
              </a:rPr>
              <a:t>Cetuximab</a:t>
            </a:r>
            <a:r>
              <a:rPr kumimoji="0" lang="en-US" altLang="en-US" sz="700" b="0" i="0" u="none" strike="noStrike" kern="0" cap="none" spc="0" normalizeH="0" baseline="30000" noProof="0" dirty="0" err="1">
                <a:ln>
                  <a:noFill/>
                </a:ln>
                <a:solidFill>
                  <a:srgbClr val="FFFFFF"/>
                </a:solidFill>
                <a:effectLst/>
                <a:uLnTx/>
                <a:uFillTx/>
                <a:latin typeface="Arial" panose="020B0604020202020204" pitchFamily="34" charset="0"/>
                <a:ea typeface="+mn-ea"/>
                <a:cs typeface="Arial" panose="020B0604020202020204" pitchFamily="34" charset="0"/>
              </a:rPr>
              <a:t>c</a:t>
            </a:r>
            <a:r>
              <a:rPr kumimoji="0" lang="en-US" altLang="en-US" sz="7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IV </a:t>
            </a:r>
            <a:br>
              <a:rPr kumimoji="0" lang="en-US" altLang="en-US" sz="7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br>
            <a:r>
              <a:rPr kumimoji="0" lang="en-US" altLang="en-US" sz="7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OU FOLFIRI IV </a:t>
            </a:r>
            <a:br>
              <a:rPr kumimoji="0" lang="en-US" altLang="en-US" sz="7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br>
            <a:r>
              <a:rPr kumimoji="0" lang="en-US" altLang="en-US" sz="7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OU FOLFIRI + Bevacizumab IV </a:t>
            </a:r>
            <a:br>
              <a:rPr kumimoji="0" lang="en-US" altLang="en-US" sz="7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br>
            <a:r>
              <a:rPr kumimoji="0" lang="en-US" altLang="en-US" sz="7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OU FOLFIRI + Cetuximab IV</a:t>
            </a:r>
          </a:p>
        </p:txBody>
      </p:sp>
      <p:cxnSp>
        <p:nvCxnSpPr>
          <p:cNvPr id="20" name="Connecteur : en angle 19">
            <a:extLst>
              <a:ext uri="{FF2B5EF4-FFF2-40B4-BE49-F238E27FC236}">
                <a16:creationId xmlns:a16="http://schemas.microsoft.com/office/drawing/2014/main" id="{50762BB1-B11F-4700-9D88-A6BE96C57D16}"/>
              </a:ext>
            </a:extLst>
          </p:cNvPr>
          <p:cNvCxnSpPr>
            <a:cxnSpLocks/>
            <a:stCxn id="14" idx="0"/>
            <a:endCxn id="10" idx="1"/>
          </p:cNvCxnSpPr>
          <p:nvPr/>
        </p:nvCxnSpPr>
        <p:spPr>
          <a:xfrm rot="5400000" flipH="1" flipV="1">
            <a:off x="2258710" y="1609425"/>
            <a:ext cx="414504" cy="405363"/>
          </a:xfrm>
          <a:prstGeom prst="bentConnector2">
            <a:avLst/>
          </a:prstGeom>
          <a:ln w="1905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Connecteur : en angle 20">
            <a:extLst>
              <a:ext uri="{FF2B5EF4-FFF2-40B4-BE49-F238E27FC236}">
                <a16:creationId xmlns:a16="http://schemas.microsoft.com/office/drawing/2014/main" id="{1F751A24-25C6-4DC5-95EB-5CDA6D1263E0}"/>
              </a:ext>
            </a:extLst>
          </p:cNvPr>
          <p:cNvCxnSpPr>
            <a:cxnSpLocks/>
            <a:stCxn id="14" idx="4"/>
            <a:endCxn id="19" idx="1"/>
          </p:cNvCxnSpPr>
          <p:nvPr/>
        </p:nvCxnSpPr>
        <p:spPr>
          <a:xfrm rot="16200000" flipH="1">
            <a:off x="2275649" y="2484732"/>
            <a:ext cx="380627" cy="405363"/>
          </a:xfrm>
          <a:prstGeom prst="bentConnector2">
            <a:avLst/>
          </a:prstGeom>
          <a:ln w="1905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2" name="Connecteur : en angle 21">
            <a:extLst>
              <a:ext uri="{FF2B5EF4-FFF2-40B4-BE49-F238E27FC236}">
                <a16:creationId xmlns:a16="http://schemas.microsoft.com/office/drawing/2014/main" id="{825FE41A-E8CD-464B-A069-22039F041261}"/>
              </a:ext>
            </a:extLst>
          </p:cNvPr>
          <p:cNvCxnSpPr>
            <a:cxnSpLocks/>
            <a:stCxn id="13" idx="3"/>
            <a:endCxn id="17" idx="2"/>
          </p:cNvCxnSpPr>
          <p:nvPr/>
        </p:nvCxnSpPr>
        <p:spPr>
          <a:xfrm flipV="1">
            <a:off x="6320118" y="2567240"/>
            <a:ext cx="757627" cy="310488"/>
          </a:xfrm>
          <a:prstGeom prst="bentConnector2">
            <a:avLst/>
          </a:prstGeom>
          <a:ln w="1905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3" name="Connecteur : en angle 22">
            <a:extLst>
              <a:ext uri="{FF2B5EF4-FFF2-40B4-BE49-F238E27FC236}">
                <a16:creationId xmlns:a16="http://schemas.microsoft.com/office/drawing/2014/main" id="{2E7EB686-1BEA-44C1-903B-37D04DB06F55}"/>
              </a:ext>
            </a:extLst>
          </p:cNvPr>
          <p:cNvCxnSpPr>
            <a:cxnSpLocks/>
            <a:stCxn id="10" idx="3"/>
            <a:endCxn id="17" idx="0"/>
          </p:cNvCxnSpPr>
          <p:nvPr/>
        </p:nvCxnSpPr>
        <p:spPr>
          <a:xfrm>
            <a:off x="4766235" y="1604854"/>
            <a:ext cx="2311510" cy="202750"/>
          </a:xfrm>
          <a:prstGeom prst="bentConnector2">
            <a:avLst/>
          </a:prstGeom>
          <a:ln w="1905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24" name="ZoneTexte 23">
            <a:extLst>
              <a:ext uri="{FF2B5EF4-FFF2-40B4-BE49-F238E27FC236}">
                <a16:creationId xmlns:a16="http://schemas.microsoft.com/office/drawing/2014/main" id="{0BD4EF4A-FCC2-47EF-937A-81E6FE233A35}"/>
              </a:ext>
            </a:extLst>
          </p:cNvPr>
          <p:cNvSpPr txBox="1"/>
          <p:nvPr/>
        </p:nvSpPr>
        <p:spPr>
          <a:xfrm>
            <a:off x="1725706" y="4324380"/>
            <a:ext cx="5692588" cy="307654"/>
          </a:xfrm>
          <a:prstGeom prst="roundRect">
            <a:avLst>
              <a:gd name="adj" fmla="val 11450"/>
            </a:avLst>
          </a:prstGeom>
          <a:ln>
            <a:noFill/>
          </a:ln>
        </p:spPr>
        <p:style>
          <a:lnRef idx="2">
            <a:schemeClr val="accent1"/>
          </a:lnRef>
          <a:fillRef idx="1">
            <a:schemeClr val="lt1"/>
          </a:fillRef>
          <a:effectRef idx="0">
            <a:schemeClr val="accent1"/>
          </a:effectRef>
          <a:fontRef idx="minor">
            <a:schemeClr val="dk1"/>
          </a:fontRef>
        </p:style>
        <p:txBody>
          <a:bodyPr wrap="square" lIns="36000" tIns="36000" rIns="36000" bIns="3600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4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endParaRPr>
          </a:p>
        </p:txBody>
      </p:sp>
      <p:sp>
        <p:nvSpPr>
          <p:cNvPr id="25" name="ZoneTexte 24">
            <a:extLst>
              <a:ext uri="{FF2B5EF4-FFF2-40B4-BE49-F238E27FC236}">
                <a16:creationId xmlns:a16="http://schemas.microsoft.com/office/drawing/2014/main" id="{56D742FE-5619-4C81-B6D6-AB47DFFD1D89}"/>
              </a:ext>
            </a:extLst>
          </p:cNvPr>
          <p:cNvSpPr txBox="1"/>
          <p:nvPr/>
        </p:nvSpPr>
        <p:spPr>
          <a:xfrm>
            <a:off x="521127" y="3653948"/>
            <a:ext cx="8532160" cy="1015663"/>
          </a:xfrm>
          <a:prstGeom prst="rect">
            <a:avLst/>
          </a:prstGeom>
          <a:noFill/>
        </p:spPr>
        <p:txBody>
          <a:bodyPr wrap="square" rtlCol="0">
            <a:spAutoFit/>
          </a:bodyPr>
          <a:lstStyle/>
          <a:p>
            <a:pPr marL="0" marR="0" lvl="1" indent="0" algn="l" defTabSz="6858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rPr>
              <a:t>Double objectif principal </a:t>
            </a:r>
            <a:r>
              <a:rPr kumimoji="0" lang="fr-FR" sz="12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rPr>
              <a:t>: PFS RECIST v1.1  en revue centralisée (en aveugle du </a:t>
            </a:r>
            <a:r>
              <a:rPr kumimoji="0" lang="fr-FR" sz="1200" b="0" i="0" u="none" strike="noStrike" kern="1200" cap="none" spc="0" normalizeH="0" baseline="0" noProof="0" dirty="0" err="1">
                <a:ln>
                  <a:noFill/>
                </a:ln>
                <a:solidFill>
                  <a:srgbClr val="002060"/>
                </a:solidFill>
                <a:effectLst/>
                <a:uLnTx/>
                <a:uFillTx/>
                <a:latin typeface="Arial" panose="020B0604020202020204" pitchFamily="34" charset="0"/>
                <a:ea typeface="+mn-ea"/>
                <a:cs typeface="Arial" panose="020B0604020202020204" pitchFamily="34" charset="0"/>
              </a:rPr>
              <a:t>Ttt</a:t>
            </a:r>
            <a:r>
              <a:rPr kumimoji="0" lang="fr-FR" sz="12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rPr>
              <a:t>) et SG</a:t>
            </a:r>
          </a:p>
          <a:p>
            <a:pPr marL="0" marR="0" lvl="1" indent="0" algn="l" defTabSz="6858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rPr>
              <a:t>	- objectif HR 0.55 pour la PFS</a:t>
            </a:r>
          </a:p>
          <a:p>
            <a:pPr marL="0" marR="0" lvl="1" indent="0" algn="l" defTabSz="6858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rPr>
              <a:t>Objectifs secondaires </a:t>
            </a:r>
            <a:r>
              <a:rPr kumimoji="0" lang="fr-FR" sz="12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rPr>
              <a:t>: ORR RECIST v1.1 par revue centralisée, tolérance</a:t>
            </a:r>
          </a:p>
          <a:p>
            <a:pPr marL="0" marR="0" lvl="1" indent="0" algn="l" defTabSz="6858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rPr>
              <a:t>La réponse tumorale était évaluée toutes les 9 semaines de manière indépendante selon RECIST v1.1</a:t>
            </a:r>
          </a:p>
          <a:p>
            <a:pPr marL="0" marR="0" lvl="1" indent="0" algn="l" defTabSz="6858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rPr>
              <a:t>NB:  </a:t>
            </a: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Les données portant sur la survie globale (</a:t>
            </a:r>
            <a:r>
              <a:rPr kumimoji="0" lang="fr-FR" sz="1200" b="1" i="0" u="none" strike="noStrike" kern="1200" cap="none" spc="0" normalizeH="0" baseline="0" noProof="0" dirty="0" err="1">
                <a:ln>
                  <a:noFill/>
                </a:ln>
                <a:solidFill>
                  <a:srgbClr val="002060"/>
                </a:solidFill>
                <a:effectLst/>
                <a:uLnTx/>
                <a:uFillTx/>
                <a:latin typeface="Arial" panose="020B0604020202020204" pitchFamily="34" charset="0"/>
                <a:ea typeface="+mn-ea"/>
                <a:cs typeface="+mn-cs"/>
              </a:rPr>
              <a:t>co</a:t>
            </a: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-objectif principal), encore immatures, n’ont pas été présentées.</a:t>
            </a:r>
          </a:p>
        </p:txBody>
      </p:sp>
      <p:sp>
        <p:nvSpPr>
          <p:cNvPr id="26" name="ZoneTexte 25">
            <a:extLst>
              <a:ext uri="{FF2B5EF4-FFF2-40B4-BE49-F238E27FC236}">
                <a16:creationId xmlns:a16="http://schemas.microsoft.com/office/drawing/2014/main" id="{17BD9229-D9B3-164B-9B87-AE2233032FC1}"/>
              </a:ext>
            </a:extLst>
          </p:cNvPr>
          <p:cNvSpPr txBox="1"/>
          <p:nvPr/>
        </p:nvSpPr>
        <p:spPr>
          <a:xfrm>
            <a:off x="0" y="4889584"/>
            <a:ext cx="2858475"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Thierry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Andre</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ASCO2020, LBA 4; WCGI 2020</a:t>
            </a:r>
          </a:p>
        </p:txBody>
      </p:sp>
      <p:sp>
        <p:nvSpPr>
          <p:cNvPr id="27" name="Titre 4"/>
          <p:cNvSpPr>
            <a:spLocks noGrp="1"/>
          </p:cNvSpPr>
          <p:nvPr>
            <p:ph type="title"/>
          </p:nvPr>
        </p:nvSpPr>
        <p:spPr>
          <a:xfrm>
            <a:off x="190500" y="0"/>
            <a:ext cx="7124700" cy="596560"/>
          </a:xfrm>
        </p:spPr>
        <p:txBody>
          <a:bodyPr>
            <a:noAutofit/>
          </a:bodyPr>
          <a:lstStyle/>
          <a:p>
            <a:r>
              <a:rPr lang="fr-FR" sz="2200" dirty="0"/>
              <a:t>Pembrolizumab </a:t>
            </a:r>
            <a:r>
              <a:rPr lang="fr-FR" sz="2200" i="1" dirty="0"/>
              <a:t>vs</a:t>
            </a:r>
            <a:r>
              <a:rPr lang="fr-FR" sz="2200" dirty="0"/>
              <a:t> CT en L1 du </a:t>
            </a:r>
            <a:r>
              <a:rPr lang="fr-FR" sz="2200" dirty="0" err="1"/>
              <a:t>CCRm</a:t>
            </a:r>
            <a:r>
              <a:rPr lang="fr-FR" sz="2200" dirty="0"/>
              <a:t> MSI</a:t>
            </a:r>
            <a:br>
              <a:rPr lang="fr-FR" sz="2200" b="1" dirty="0"/>
            </a:br>
            <a:r>
              <a:rPr lang="fr-FR" sz="2200" b="1" dirty="0"/>
              <a:t>Etude KEYNOTE 177</a:t>
            </a:r>
          </a:p>
        </p:txBody>
      </p:sp>
    </p:spTree>
    <p:extLst>
      <p:ext uri="{BB962C8B-B14F-4D97-AF65-F5344CB8AC3E}">
        <p14:creationId xmlns:p14="http://schemas.microsoft.com/office/powerpoint/2010/main" val="12775737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contenu 4"/>
          <p:cNvSpPr>
            <a:spLocks noGrp="1"/>
          </p:cNvSpPr>
          <p:nvPr>
            <p:ph sz="half" idx="1"/>
          </p:nvPr>
        </p:nvSpPr>
        <p:spPr/>
        <p:txBody>
          <a:bodyPr/>
          <a:lstStyle/>
          <a:p>
            <a:r>
              <a:rPr lang="fr-FR" dirty="0"/>
              <a:t> Caractéristiques de la population</a:t>
            </a:r>
          </a:p>
        </p:txBody>
      </p:sp>
      <p:graphicFrame>
        <p:nvGraphicFramePr>
          <p:cNvPr id="6" name="Content Placeholder 2">
            <a:extLst>
              <a:ext uri="{FF2B5EF4-FFF2-40B4-BE49-F238E27FC236}">
                <a16:creationId xmlns:a16="http://schemas.microsoft.com/office/drawing/2014/main" id="{A4C2731A-ECF9-4105-A501-073653C6A3FF}"/>
              </a:ext>
            </a:extLst>
          </p:cNvPr>
          <p:cNvGraphicFramePr>
            <a:graphicFrameLocks/>
          </p:cNvGraphicFramePr>
          <p:nvPr/>
        </p:nvGraphicFramePr>
        <p:xfrm>
          <a:off x="1134903" y="1284054"/>
          <a:ext cx="6874193" cy="3215640"/>
        </p:xfrm>
        <a:graphic>
          <a:graphicData uri="http://schemas.openxmlformats.org/drawingml/2006/table">
            <a:tbl>
              <a:tblPr firstRow="1" bandRow="1">
                <a:tableStyleId>{7DF18680-E054-41AD-8BC1-D1AEF772440D}</a:tableStyleId>
              </a:tblPr>
              <a:tblGrid>
                <a:gridCol w="3425138">
                  <a:extLst>
                    <a:ext uri="{9D8B030D-6E8A-4147-A177-3AD203B41FA5}">
                      <a16:colId xmlns:a16="http://schemas.microsoft.com/office/drawing/2014/main" val="384074881"/>
                    </a:ext>
                  </a:extLst>
                </a:gridCol>
                <a:gridCol w="1838458">
                  <a:extLst>
                    <a:ext uri="{9D8B030D-6E8A-4147-A177-3AD203B41FA5}">
                      <a16:colId xmlns:a16="http://schemas.microsoft.com/office/drawing/2014/main" val="485100817"/>
                    </a:ext>
                  </a:extLst>
                </a:gridCol>
                <a:gridCol w="1610597">
                  <a:extLst>
                    <a:ext uri="{9D8B030D-6E8A-4147-A177-3AD203B41FA5}">
                      <a16:colId xmlns:a16="http://schemas.microsoft.com/office/drawing/2014/main" val="4125072587"/>
                    </a:ext>
                  </a:extLst>
                </a:gridCol>
              </a:tblGrid>
              <a:tr h="156606">
                <a:tc>
                  <a:txBody>
                    <a:bodyPr/>
                    <a:lstStyle/>
                    <a:p>
                      <a:endParaRPr lang="fr-FR" sz="1100" b="1" noProof="0" dirty="0">
                        <a:solidFill>
                          <a:schemeClr val="bg1"/>
                        </a:solidFill>
                        <a:latin typeface="Arial" panose="020B0604020202020204" pitchFamily="34" charset="0"/>
                        <a:cs typeface="Arial" panose="020B0604020202020204" pitchFamily="34" charset="0"/>
                      </a:endParaRPr>
                    </a:p>
                  </a:txBody>
                  <a:tcPr anchor="ctr"/>
                </a:tc>
                <a:tc>
                  <a:txBody>
                    <a:bodyPr/>
                    <a:lstStyle/>
                    <a:p>
                      <a:pPr algn="ctr"/>
                      <a:r>
                        <a:rPr lang="fr-FR" sz="1100" noProof="0" dirty="0">
                          <a:solidFill>
                            <a:schemeClr val="bg1"/>
                          </a:solidFill>
                          <a:latin typeface="Arial" panose="020B0604020202020204" pitchFamily="34" charset="0"/>
                          <a:cs typeface="Arial" panose="020B0604020202020204" pitchFamily="34" charset="0"/>
                        </a:rPr>
                        <a:t>Pembrolizumab</a:t>
                      </a:r>
                    </a:p>
                    <a:p>
                      <a:pPr algn="ctr"/>
                      <a:r>
                        <a:rPr lang="fr-FR" sz="1100" b="0" noProof="0" dirty="0">
                          <a:solidFill>
                            <a:schemeClr val="bg1"/>
                          </a:solidFill>
                          <a:latin typeface="Arial" panose="020B0604020202020204" pitchFamily="34" charset="0"/>
                          <a:cs typeface="Arial" panose="020B0604020202020204" pitchFamily="34" charset="0"/>
                        </a:rPr>
                        <a:t>(n = 153)</a:t>
                      </a:r>
                    </a:p>
                  </a:txBody>
                  <a:tcPr anchor="ctr">
                    <a:solidFill>
                      <a:schemeClr val="accent1"/>
                    </a:solidFill>
                  </a:tcPr>
                </a:tc>
                <a:tc>
                  <a:txBody>
                    <a:bodyPr/>
                    <a:lstStyle/>
                    <a:p>
                      <a:pPr algn="ctr"/>
                      <a:r>
                        <a:rPr lang="fr-FR" sz="1100" noProof="0" dirty="0">
                          <a:solidFill>
                            <a:schemeClr val="bg1"/>
                          </a:solidFill>
                          <a:latin typeface="Arial" panose="020B0604020202020204" pitchFamily="34" charset="0"/>
                          <a:cs typeface="Arial" panose="020B0604020202020204" pitchFamily="34" charset="0"/>
                        </a:rPr>
                        <a:t>Chimiothérapie</a:t>
                      </a:r>
                    </a:p>
                    <a:p>
                      <a:pPr algn="ctr"/>
                      <a:r>
                        <a:rPr lang="fr-FR" sz="1100" b="0" noProof="0" dirty="0">
                          <a:solidFill>
                            <a:schemeClr val="bg1"/>
                          </a:solidFill>
                          <a:latin typeface="Arial" panose="020B0604020202020204" pitchFamily="34" charset="0"/>
                          <a:cs typeface="Arial" panose="020B0604020202020204" pitchFamily="34" charset="0"/>
                        </a:rPr>
                        <a:t>(n = 154)</a:t>
                      </a:r>
                    </a:p>
                  </a:txBody>
                  <a:tcPr anchor="ctr">
                    <a:solidFill>
                      <a:srgbClr val="C00000"/>
                    </a:solidFill>
                  </a:tcPr>
                </a:tc>
                <a:extLst>
                  <a:ext uri="{0D108BD9-81ED-4DB2-BD59-A6C34878D82A}">
                    <a16:rowId xmlns:a16="http://schemas.microsoft.com/office/drawing/2014/main" val="2519611163"/>
                  </a:ext>
                </a:extLst>
              </a:tr>
              <a:tr h="68907">
                <a:tc>
                  <a:txBody>
                    <a:bodyPr/>
                    <a:lstStyle/>
                    <a:p>
                      <a:r>
                        <a:rPr lang="fr-FR" sz="1100" b="1" noProof="0" dirty="0">
                          <a:solidFill>
                            <a:schemeClr val="tx1">
                              <a:lumMod val="75000"/>
                              <a:lumOff val="25000"/>
                            </a:schemeClr>
                          </a:solidFill>
                          <a:latin typeface="Arial" panose="020B0604020202020204" pitchFamily="34" charset="0"/>
                          <a:cs typeface="Arial" panose="020B0604020202020204" pitchFamily="34" charset="0"/>
                        </a:rPr>
                        <a:t>Age</a:t>
                      </a:r>
                      <a:r>
                        <a:rPr lang="fr-FR" sz="1100" b="1" baseline="0" noProof="0" dirty="0">
                          <a:solidFill>
                            <a:schemeClr val="tx1">
                              <a:lumMod val="75000"/>
                              <a:lumOff val="25000"/>
                            </a:schemeClr>
                          </a:solidFill>
                          <a:latin typeface="Arial" panose="020B0604020202020204" pitchFamily="34" charset="0"/>
                          <a:cs typeface="Arial" panose="020B0604020202020204" pitchFamily="34" charset="0"/>
                        </a:rPr>
                        <a:t> </a:t>
                      </a:r>
                      <a:r>
                        <a:rPr lang="fr-FR" sz="1100" b="1" noProof="0" dirty="0">
                          <a:solidFill>
                            <a:schemeClr val="tx1">
                              <a:lumMod val="75000"/>
                              <a:lumOff val="25000"/>
                            </a:schemeClr>
                          </a:solidFill>
                          <a:latin typeface="Arial" panose="020B0604020202020204" pitchFamily="34" charset="0"/>
                          <a:cs typeface="Arial" panose="020B0604020202020204" pitchFamily="34" charset="0"/>
                        </a:rPr>
                        <a:t>médian ( intervalle) (années)</a:t>
                      </a:r>
                    </a:p>
                  </a:txBody>
                  <a:tcPr marT="9144" marB="9144" anchor="ctr"/>
                </a:tc>
                <a:tc>
                  <a:txBody>
                    <a:bodyPr/>
                    <a:lstStyle/>
                    <a:p>
                      <a:pPr algn="ctr"/>
                      <a:r>
                        <a:rPr lang="fr-FR" sz="1100" noProof="0" dirty="0">
                          <a:solidFill>
                            <a:schemeClr val="tx1">
                              <a:lumMod val="75000"/>
                              <a:lumOff val="25000"/>
                            </a:schemeClr>
                          </a:solidFill>
                          <a:latin typeface="Arial" panose="020B0604020202020204" pitchFamily="34" charset="0"/>
                          <a:cs typeface="Arial" panose="020B0604020202020204" pitchFamily="34" charset="0"/>
                        </a:rPr>
                        <a:t>63.0 (24-93)</a:t>
                      </a:r>
                    </a:p>
                  </a:txBody>
                  <a:tcPr marT="9144" marB="9144" anchor="ctr"/>
                </a:tc>
                <a:tc>
                  <a:txBody>
                    <a:bodyPr/>
                    <a:lstStyle/>
                    <a:p>
                      <a:pPr algn="ctr"/>
                      <a:r>
                        <a:rPr lang="fr-FR" sz="1100" noProof="0" dirty="0">
                          <a:solidFill>
                            <a:schemeClr val="tx1">
                              <a:lumMod val="75000"/>
                              <a:lumOff val="25000"/>
                            </a:schemeClr>
                          </a:solidFill>
                          <a:latin typeface="Arial" panose="020B0604020202020204" pitchFamily="34" charset="0"/>
                          <a:cs typeface="Arial" panose="020B0604020202020204" pitchFamily="34" charset="0"/>
                        </a:rPr>
                        <a:t>62.5 (26-90)</a:t>
                      </a:r>
                    </a:p>
                  </a:txBody>
                  <a:tcPr marT="9144" marB="9144" anchor="ctr"/>
                </a:tc>
                <a:extLst>
                  <a:ext uri="{0D108BD9-81ED-4DB2-BD59-A6C34878D82A}">
                    <a16:rowId xmlns:a16="http://schemas.microsoft.com/office/drawing/2014/main" val="3254753081"/>
                  </a:ext>
                </a:extLst>
              </a:tr>
              <a:tr h="68907">
                <a:tc>
                  <a:txBody>
                    <a:bodyPr/>
                    <a:lstStyle/>
                    <a:p>
                      <a:r>
                        <a:rPr lang="fr-FR" sz="1100" b="1" noProof="0" dirty="0">
                          <a:solidFill>
                            <a:schemeClr val="tx1">
                              <a:lumMod val="75000"/>
                              <a:lumOff val="25000"/>
                            </a:schemeClr>
                          </a:solidFill>
                          <a:latin typeface="Arial" panose="020B0604020202020204" pitchFamily="34" charset="0"/>
                          <a:cs typeface="Arial" panose="020B0604020202020204" pitchFamily="34" charset="0"/>
                        </a:rPr>
                        <a:t>Genre</a:t>
                      </a:r>
                      <a:r>
                        <a:rPr lang="fr-FR" sz="1100" b="1" baseline="0" noProof="0" dirty="0">
                          <a:solidFill>
                            <a:schemeClr val="tx1">
                              <a:lumMod val="75000"/>
                              <a:lumOff val="25000"/>
                            </a:schemeClr>
                          </a:solidFill>
                          <a:latin typeface="Arial" panose="020B0604020202020204" pitchFamily="34" charset="0"/>
                          <a:cs typeface="Arial" panose="020B0604020202020204" pitchFamily="34" charset="0"/>
                        </a:rPr>
                        <a:t> masculin</a:t>
                      </a:r>
                      <a:endParaRPr lang="fr-FR" sz="1100" b="1" noProof="0" dirty="0">
                        <a:solidFill>
                          <a:schemeClr val="tx1">
                            <a:lumMod val="75000"/>
                            <a:lumOff val="25000"/>
                          </a:schemeClr>
                        </a:solidFill>
                        <a:latin typeface="Arial" panose="020B0604020202020204" pitchFamily="34" charset="0"/>
                        <a:cs typeface="Arial" panose="020B0604020202020204" pitchFamily="34" charset="0"/>
                      </a:endParaRPr>
                    </a:p>
                  </a:txBody>
                  <a:tcPr marT="9144" marB="9144" anchor="ctr"/>
                </a:tc>
                <a:tc>
                  <a:txBody>
                    <a:bodyPr/>
                    <a:lstStyle/>
                    <a:p>
                      <a:pPr algn="ctr"/>
                      <a:r>
                        <a:rPr lang="fr-FR" sz="1100" noProof="0" dirty="0">
                          <a:solidFill>
                            <a:schemeClr val="tx1">
                              <a:lumMod val="75000"/>
                              <a:lumOff val="25000"/>
                            </a:schemeClr>
                          </a:solidFill>
                          <a:latin typeface="Arial" panose="020B0604020202020204" pitchFamily="34" charset="0"/>
                          <a:cs typeface="Arial" panose="020B0604020202020204" pitchFamily="34" charset="0"/>
                        </a:rPr>
                        <a:t>71 (46)</a:t>
                      </a:r>
                    </a:p>
                  </a:txBody>
                  <a:tcPr marT="9144" marB="9144" anchor="ctr"/>
                </a:tc>
                <a:tc>
                  <a:txBody>
                    <a:bodyPr/>
                    <a:lstStyle/>
                    <a:p>
                      <a:pPr algn="ctr"/>
                      <a:r>
                        <a:rPr lang="fr-FR" sz="1100" noProof="0" dirty="0">
                          <a:solidFill>
                            <a:schemeClr val="tx1">
                              <a:lumMod val="75000"/>
                              <a:lumOff val="25000"/>
                            </a:schemeClr>
                          </a:solidFill>
                          <a:latin typeface="Arial" panose="020B0604020202020204" pitchFamily="34" charset="0"/>
                          <a:cs typeface="Arial" panose="020B0604020202020204" pitchFamily="34" charset="0"/>
                        </a:rPr>
                        <a:t>82 (53)</a:t>
                      </a:r>
                    </a:p>
                  </a:txBody>
                  <a:tcPr marT="9144" marB="9144" anchor="ctr"/>
                </a:tc>
                <a:extLst>
                  <a:ext uri="{0D108BD9-81ED-4DB2-BD59-A6C34878D82A}">
                    <a16:rowId xmlns:a16="http://schemas.microsoft.com/office/drawing/2014/main" val="4156626383"/>
                  </a:ext>
                </a:extLst>
              </a:tr>
              <a:tr h="68907">
                <a:tc>
                  <a:txBody>
                    <a:bodyPr/>
                    <a:lstStyle/>
                    <a:p>
                      <a:r>
                        <a:rPr lang="fr-FR" sz="1100" b="1" noProof="0" dirty="0">
                          <a:solidFill>
                            <a:schemeClr val="tx1">
                              <a:lumMod val="75000"/>
                              <a:lumOff val="25000"/>
                            </a:schemeClr>
                          </a:solidFill>
                          <a:latin typeface="Arial" panose="020B0604020202020204" pitchFamily="34" charset="0"/>
                          <a:cs typeface="Arial" panose="020B0604020202020204" pitchFamily="34" charset="0"/>
                        </a:rPr>
                        <a:t>ECOG PS 0</a:t>
                      </a:r>
                    </a:p>
                  </a:txBody>
                  <a:tcPr marT="9144" marB="9144" anchor="ctr"/>
                </a:tc>
                <a:tc>
                  <a:txBody>
                    <a:bodyPr/>
                    <a:lstStyle/>
                    <a:p>
                      <a:pPr algn="ctr"/>
                      <a:r>
                        <a:rPr lang="fr-FR" sz="1100" noProof="0" dirty="0">
                          <a:solidFill>
                            <a:schemeClr val="tx1">
                              <a:lumMod val="75000"/>
                              <a:lumOff val="25000"/>
                            </a:schemeClr>
                          </a:solidFill>
                          <a:latin typeface="Arial" panose="020B0604020202020204" pitchFamily="34" charset="0"/>
                          <a:cs typeface="Arial" panose="020B0604020202020204" pitchFamily="34" charset="0"/>
                        </a:rPr>
                        <a:t>75 (49)</a:t>
                      </a:r>
                    </a:p>
                  </a:txBody>
                  <a:tcPr marT="9144" marB="9144" anchor="ctr"/>
                </a:tc>
                <a:tc>
                  <a:txBody>
                    <a:bodyPr/>
                    <a:lstStyle/>
                    <a:p>
                      <a:pPr algn="ctr"/>
                      <a:r>
                        <a:rPr lang="fr-FR" sz="1100" noProof="0" dirty="0">
                          <a:solidFill>
                            <a:schemeClr val="tx1">
                              <a:lumMod val="75000"/>
                              <a:lumOff val="25000"/>
                            </a:schemeClr>
                          </a:solidFill>
                          <a:latin typeface="Arial" panose="020B0604020202020204" pitchFamily="34" charset="0"/>
                          <a:cs typeface="Arial" panose="020B0604020202020204" pitchFamily="34" charset="0"/>
                        </a:rPr>
                        <a:t>84 (55)</a:t>
                      </a:r>
                    </a:p>
                  </a:txBody>
                  <a:tcPr marT="9144" marB="9144" anchor="ctr"/>
                </a:tc>
                <a:extLst>
                  <a:ext uri="{0D108BD9-81ED-4DB2-BD59-A6C34878D82A}">
                    <a16:rowId xmlns:a16="http://schemas.microsoft.com/office/drawing/2014/main" val="2722571209"/>
                  </a:ext>
                </a:extLst>
              </a:tr>
              <a:tr h="68907">
                <a:tc>
                  <a:txBody>
                    <a:bodyPr/>
                    <a:lstStyle/>
                    <a:p>
                      <a:pPr marL="0" indent="0"/>
                      <a:r>
                        <a:rPr lang="fr-FR" sz="1100" b="1" u="none" strike="noStrike" noProof="0" dirty="0">
                          <a:solidFill>
                            <a:schemeClr val="tx1">
                              <a:lumMod val="75000"/>
                              <a:lumOff val="25000"/>
                            </a:schemeClr>
                          </a:solidFill>
                          <a:latin typeface="Arial" panose="020B0604020202020204" pitchFamily="34" charset="0"/>
                          <a:cs typeface="Arial" panose="020B0604020202020204" pitchFamily="34" charset="0"/>
                        </a:rPr>
                        <a:t>Métastases métachrones</a:t>
                      </a:r>
                    </a:p>
                  </a:txBody>
                  <a:tcPr marT="9144" marB="9144" anchor="ctr"/>
                </a:tc>
                <a:tc>
                  <a:txBody>
                    <a:bodyPr/>
                    <a:lstStyle/>
                    <a:p>
                      <a:pPr algn="ctr"/>
                      <a:r>
                        <a:rPr lang="fr-FR" sz="1100" noProof="0" dirty="0">
                          <a:solidFill>
                            <a:schemeClr val="tx1">
                              <a:lumMod val="75000"/>
                              <a:lumOff val="25000"/>
                            </a:schemeClr>
                          </a:solidFill>
                          <a:latin typeface="Arial" panose="020B0604020202020204" pitchFamily="34" charset="0"/>
                          <a:cs typeface="Arial" panose="020B0604020202020204" pitchFamily="34" charset="0"/>
                        </a:rPr>
                        <a:t>80 (52)</a:t>
                      </a:r>
                    </a:p>
                  </a:txBody>
                  <a:tcPr marT="9144" marB="9144" anchor="ctr"/>
                </a:tc>
                <a:tc>
                  <a:txBody>
                    <a:bodyPr/>
                    <a:lstStyle/>
                    <a:p>
                      <a:pPr algn="ctr"/>
                      <a:r>
                        <a:rPr lang="fr-FR" sz="1100" noProof="0" dirty="0">
                          <a:solidFill>
                            <a:schemeClr val="tx1">
                              <a:lumMod val="75000"/>
                              <a:lumOff val="25000"/>
                            </a:schemeClr>
                          </a:solidFill>
                          <a:latin typeface="Arial" panose="020B0604020202020204" pitchFamily="34" charset="0"/>
                          <a:cs typeface="Arial" panose="020B0604020202020204" pitchFamily="34" charset="0"/>
                        </a:rPr>
                        <a:t>74 (48)</a:t>
                      </a:r>
                    </a:p>
                  </a:txBody>
                  <a:tcPr marT="9144" marB="9144" anchor="ctr"/>
                </a:tc>
                <a:extLst>
                  <a:ext uri="{0D108BD9-81ED-4DB2-BD59-A6C34878D82A}">
                    <a16:rowId xmlns:a16="http://schemas.microsoft.com/office/drawing/2014/main" val="4150111147"/>
                  </a:ext>
                </a:extLst>
              </a:tr>
              <a:tr h="68907">
                <a:tc>
                  <a:txBody>
                    <a:bodyPr/>
                    <a:lstStyle/>
                    <a:p>
                      <a:pPr marL="0" indent="0"/>
                      <a:r>
                        <a:rPr lang="fr-FR" sz="1100" b="1" u="none" strike="noStrike" noProof="0" dirty="0">
                          <a:solidFill>
                            <a:schemeClr val="tx1">
                              <a:lumMod val="75000"/>
                              <a:lumOff val="25000"/>
                            </a:schemeClr>
                          </a:solidFill>
                          <a:latin typeface="Arial" panose="020B0604020202020204" pitchFamily="34" charset="0"/>
                          <a:cs typeface="Arial" panose="020B0604020202020204" pitchFamily="34" charset="0"/>
                        </a:rPr>
                        <a:t>Métastases hépatiques</a:t>
                      </a:r>
                    </a:p>
                  </a:txBody>
                  <a:tcPr marT="9144" marB="9144" anchor="ctr"/>
                </a:tc>
                <a:tc>
                  <a:txBody>
                    <a:bodyPr/>
                    <a:lstStyle/>
                    <a:p>
                      <a:pPr algn="ctr"/>
                      <a:r>
                        <a:rPr lang="fr-FR" sz="1100" noProof="0" dirty="0">
                          <a:solidFill>
                            <a:schemeClr val="tx1">
                              <a:lumMod val="75000"/>
                              <a:lumOff val="25000"/>
                            </a:schemeClr>
                          </a:solidFill>
                          <a:latin typeface="Arial" panose="020B0604020202020204" pitchFamily="34" charset="0"/>
                          <a:cs typeface="Arial" panose="020B0604020202020204" pitchFamily="34" charset="0"/>
                        </a:rPr>
                        <a:t>71 (46)</a:t>
                      </a:r>
                    </a:p>
                  </a:txBody>
                  <a:tcPr marT="9144" marB="9144" anchor="ctr"/>
                </a:tc>
                <a:tc>
                  <a:txBody>
                    <a:bodyPr/>
                    <a:lstStyle/>
                    <a:p>
                      <a:pPr algn="ctr"/>
                      <a:r>
                        <a:rPr lang="fr-FR" sz="1100" noProof="0" dirty="0">
                          <a:solidFill>
                            <a:schemeClr val="tx1">
                              <a:lumMod val="75000"/>
                              <a:lumOff val="25000"/>
                            </a:schemeClr>
                          </a:solidFill>
                          <a:latin typeface="Arial" panose="020B0604020202020204" pitchFamily="34" charset="0"/>
                          <a:cs typeface="Arial" panose="020B0604020202020204" pitchFamily="34" charset="0"/>
                        </a:rPr>
                        <a:t>54 (35)</a:t>
                      </a:r>
                    </a:p>
                  </a:txBody>
                  <a:tcPr marT="9144" marB="9144" anchor="ctr"/>
                </a:tc>
                <a:extLst>
                  <a:ext uri="{0D108BD9-81ED-4DB2-BD59-A6C34878D82A}">
                    <a16:rowId xmlns:a16="http://schemas.microsoft.com/office/drawing/2014/main" val="2389164121"/>
                  </a:ext>
                </a:extLst>
              </a:tr>
              <a:tr h="68907">
                <a:tc>
                  <a:txBody>
                    <a:bodyPr/>
                    <a:lstStyle/>
                    <a:p>
                      <a:pPr marL="0" indent="0"/>
                      <a:r>
                        <a:rPr lang="fr-FR" sz="1100" b="1" noProof="0" dirty="0">
                          <a:solidFill>
                            <a:schemeClr val="tx1">
                              <a:lumMod val="75000"/>
                              <a:lumOff val="25000"/>
                            </a:schemeClr>
                          </a:solidFill>
                          <a:latin typeface="Arial" panose="020B0604020202020204" pitchFamily="34" charset="0"/>
                          <a:cs typeface="Arial" panose="020B0604020202020204" pitchFamily="34" charset="0"/>
                        </a:rPr>
                        <a:t>Localisation colique droite</a:t>
                      </a:r>
                    </a:p>
                  </a:txBody>
                  <a:tcPr marT="9144" marB="9144" anchor="ctr"/>
                </a:tc>
                <a:tc>
                  <a:txBody>
                    <a:bodyPr/>
                    <a:lstStyle/>
                    <a:p>
                      <a:pPr algn="ctr"/>
                      <a:r>
                        <a:rPr lang="fr-FR" sz="1100" noProof="0" dirty="0">
                          <a:solidFill>
                            <a:schemeClr val="tx1">
                              <a:lumMod val="75000"/>
                              <a:lumOff val="25000"/>
                            </a:schemeClr>
                          </a:solidFill>
                          <a:latin typeface="Arial" panose="020B0604020202020204" pitchFamily="34" charset="0"/>
                          <a:cs typeface="Arial" panose="020B0604020202020204" pitchFamily="34" charset="0"/>
                        </a:rPr>
                        <a:t>102 (67)</a:t>
                      </a:r>
                    </a:p>
                  </a:txBody>
                  <a:tcPr marT="9144" marB="9144" anchor="ctr"/>
                </a:tc>
                <a:tc>
                  <a:txBody>
                    <a:bodyPr/>
                    <a:lstStyle/>
                    <a:p>
                      <a:pPr algn="ctr"/>
                      <a:r>
                        <a:rPr lang="fr-FR" sz="1100" noProof="0" dirty="0">
                          <a:solidFill>
                            <a:schemeClr val="tx1">
                              <a:lumMod val="75000"/>
                              <a:lumOff val="25000"/>
                            </a:schemeClr>
                          </a:solidFill>
                          <a:latin typeface="Arial" panose="020B0604020202020204" pitchFamily="34" charset="0"/>
                          <a:cs typeface="Arial" panose="020B0604020202020204" pitchFamily="34" charset="0"/>
                        </a:rPr>
                        <a:t>107 (70)</a:t>
                      </a:r>
                    </a:p>
                  </a:txBody>
                  <a:tcPr marT="9144" marB="9144" anchor="ctr"/>
                </a:tc>
                <a:extLst>
                  <a:ext uri="{0D108BD9-81ED-4DB2-BD59-A6C34878D82A}">
                    <a16:rowId xmlns:a16="http://schemas.microsoft.com/office/drawing/2014/main" val="28180006"/>
                  </a:ext>
                </a:extLst>
              </a:tr>
              <a:tr h="68907">
                <a:tc>
                  <a:txBody>
                    <a:bodyPr/>
                    <a:lstStyle/>
                    <a:p>
                      <a:pPr marL="0" indent="0"/>
                      <a:r>
                        <a:rPr lang="fr-FR" sz="1100" b="1" noProof="0" dirty="0">
                          <a:solidFill>
                            <a:schemeClr val="tx1">
                              <a:lumMod val="75000"/>
                              <a:lumOff val="25000"/>
                            </a:schemeClr>
                          </a:solidFill>
                          <a:latin typeface="Arial" panose="020B0604020202020204" pitchFamily="34" charset="0"/>
                          <a:cs typeface="Arial" panose="020B0604020202020204" pitchFamily="34" charset="0"/>
                        </a:rPr>
                        <a:t>Traitements antérieurs</a:t>
                      </a:r>
                    </a:p>
                  </a:txBody>
                  <a:tcPr marT="9144" marB="9144" anchor="ctr"/>
                </a:tc>
                <a:tc>
                  <a:txBody>
                    <a:bodyPr/>
                    <a:lstStyle/>
                    <a:p>
                      <a:pPr algn="ctr"/>
                      <a:endParaRPr lang="fr-FR" sz="1100" noProof="0" dirty="0">
                        <a:solidFill>
                          <a:schemeClr val="tx1">
                            <a:lumMod val="75000"/>
                            <a:lumOff val="25000"/>
                          </a:schemeClr>
                        </a:solidFill>
                        <a:latin typeface="Arial" panose="020B0604020202020204" pitchFamily="34" charset="0"/>
                        <a:cs typeface="Arial" panose="020B0604020202020204" pitchFamily="34" charset="0"/>
                      </a:endParaRPr>
                    </a:p>
                  </a:txBody>
                  <a:tcPr marT="9144" marB="9144" anchor="ctr"/>
                </a:tc>
                <a:tc>
                  <a:txBody>
                    <a:bodyPr/>
                    <a:lstStyle/>
                    <a:p>
                      <a:pPr algn="ctr"/>
                      <a:endParaRPr lang="fr-FR" sz="1100" noProof="0" dirty="0">
                        <a:solidFill>
                          <a:schemeClr val="tx1">
                            <a:lumMod val="75000"/>
                            <a:lumOff val="25000"/>
                          </a:schemeClr>
                        </a:solidFill>
                        <a:latin typeface="Arial" panose="020B0604020202020204" pitchFamily="34" charset="0"/>
                        <a:cs typeface="Arial" panose="020B0604020202020204" pitchFamily="34" charset="0"/>
                      </a:endParaRPr>
                    </a:p>
                  </a:txBody>
                  <a:tcPr marT="9144" marB="9144" anchor="ctr"/>
                </a:tc>
                <a:extLst>
                  <a:ext uri="{0D108BD9-81ED-4DB2-BD59-A6C34878D82A}">
                    <a16:rowId xmlns:a16="http://schemas.microsoft.com/office/drawing/2014/main" val="2454146353"/>
                  </a:ext>
                </a:extLst>
              </a:tr>
              <a:tr h="68907">
                <a:tc>
                  <a:txBody>
                    <a:bodyPr/>
                    <a:lstStyle/>
                    <a:p>
                      <a:pPr marL="0" indent="174625"/>
                      <a:r>
                        <a:rPr lang="fr-FR" sz="1100" noProof="0" dirty="0">
                          <a:solidFill>
                            <a:schemeClr val="tx1">
                              <a:lumMod val="75000"/>
                              <a:lumOff val="25000"/>
                            </a:schemeClr>
                          </a:solidFill>
                          <a:latin typeface="Arial" panose="020B0604020202020204" pitchFamily="34" charset="0"/>
                          <a:cs typeface="Arial" panose="020B0604020202020204" pitchFamily="34" charset="0"/>
                        </a:rPr>
                        <a:t>Adjuvant</a:t>
                      </a:r>
                    </a:p>
                  </a:txBody>
                  <a:tcPr marT="9144" marB="9144" anchor="ctr"/>
                </a:tc>
                <a:tc>
                  <a:txBody>
                    <a:bodyPr/>
                    <a:lstStyle/>
                    <a:p>
                      <a:pPr algn="ctr"/>
                      <a:r>
                        <a:rPr lang="fr-FR" sz="1100" noProof="0" dirty="0">
                          <a:solidFill>
                            <a:schemeClr val="tx1">
                              <a:lumMod val="75000"/>
                              <a:lumOff val="25000"/>
                            </a:schemeClr>
                          </a:solidFill>
                          <a:latin typeface="Arial" panose="020B0604020202020204" pitchFamily="34" charset="0"/>
                          <a:cs typeface="Arial" panose="020B0604020202020204" pitchFamily="34" charset="0"/>
                        </a:rPr>
                        <a:t>33 (22)</a:t>
                      </a:r>
                    </a:p>
                  </a:txBody>
                  <a:tcPr marT="9144" marB="9144" anchor="ctr"/>
                </a:tc>
                <a:tc>
                  <a:txBody>
                    <a:bodyPr/>
                    <a:lstStyle/>
                    <a:p>
                      <a:pPr algn="ctr"/>
                      <a:r>
                        <a:rPr lang="fr-FR" sz="1100" noProof="0" dirty="0">
                          <a:solidFill>
                            <a:schemeClr val="tx1">
                              <a:lumMod val="75000"/>
                              <a:lumOff val="25000"/>
                            </a:schemeClr>
                          </a:solidFill>
                          <a:latin typeface="Arial" panose="020B0604020202020204" pitchFamily="34" charset="0"/>
                          <a:cs typeface="Arial" panose="020B0604020202020204" pitchFamily="34" charset="0"/>
                        </a:rPr>
                        <a:t>37 (24)</a:t>
                      </a:r>
                    </a:p>
                  </a:txBody>
                  <a:tcPr marT="9144" marB="9144" anchor="ctr"/>
                </a:tc>
                <a:extLst>
                  <a:ext uri="{0D108BD9-81ED-4DB2-BD59-A6C34878D82A}">
                    <a16:rowId xmlns:a16="http://schemas.microsoft.com/office/drawing/2014/main" val="2433405398"/>
                  </a:ext>
                </a:extLst>
              </a:tr>
              <a:tr h="68907">
                <a:tc>
                  <a:txBody>
                    <a:bodyPr/>
                    <a:lstStyle/>
                    <a:p>
                      <a:pPr marL="0" indent="174625"/>
                      <a:r>
                        <a:rPr lang="fr-FR" sz="1100" noProof="0" dirty="0">
                          <a:solidFill>
                            <a:schemeClr val="tx1">
                              <a:lumMod val="75000"/>
                              <a:lumOff val="25000"/>
                            </a:schemeClr>
                          </a:solidFill>
                          <a:latin typeface="Arial" panose="020B0604020202020204" pitchFamily="34" charset="0"/>
                          <a:cs typeface="Arial" panose="020B0604020202020204" pitchFamily="34" charset="0"/>
                        </a:rPr>
                        <a:t>Neoadjuvant (péri-opératoire)</a:t>
                      </a:r>
                    </a:p>
                  </a:txBody>
                  <a:tcPr marT="9144" marB="9144" anchor="ctr"/>
                </a:tc>
                <a:tc>
                  <a:txBody>
                    <a:bodyPr/>
                    <a:lstStyle/>
                    <a:p>
                      <a:pPr algn="ctr"/>
                      <a:r>
                        <a:rPr lang="fr-FR" sz="1100" noProof="0" dirty="0">
                          <a:solidFill>
                            <a:schemeClr val="tx1">
                              <a:lumMod val="75000"/>
                              <a:lumOff val="25000"/>
                            </a:schemeClr>
                          </a:solidFill>
                          <a:latin typeface="Arial" panose="020B0604020202020204" pitchFamily="34" charset="0"/>
                          <a:cs typeface="Arial" panose="020B0604020202020204" pitchFamily="34" charset="0"/>
                        </a:rPr>
                        <a:t>5 (3)</a:t>
                      </a:r>
                    </a:p>
                  </a:txBody>
                  <a:tcPr marT="9144" marB="9144" anchor="ctr"/>
                </a:tc>
                <a:tc>
                  <a:txBody>
                    <a:bodyPr/>
                    <a:lstStyle/>
                    <a:p>
                      <a:pPr algn="ctr"/>
                      <a:r>
                        <a:rPr lang="fr-FR" sz="1100" noProof="0" dirty="0">
                          <a:solidFill>
                            <a:schemeClr val="tx1">
                              <a:lumMod val="75000"/>
                              <a:lumOff val="25000"/>
                            </a:schemeClr>
                          </a:solidFill>
                          <a:latin typeface="Arial" panose="020B0604020202020204" pitchFamily="34" charset="0"/>
                          <a:cs typeface="Arial" panose="020B0604020202020204" pitchFamily="34" charset="0"/>
                        </a:rPr>
                        <a:t>8 (5)</a:t>
                      </a:r>
                    </a:p>
                  </a:txBody>
                  <a:tcPr marT="9144" marB="9144" anchor="ctr"/>
                </a:tc>
                <a:extLst>
                  <a:ext uri="{0D108BD9-81ED-4DB2-BD59-A6C34878D82A}">
                    <a16:rowId xmlns:a16="http://schemas.microsoft.com/office/drawing/2014/main" val="368814345"/>
                  </a:ext>
                </a:extLst>
              </a:tr>
              <a:tr h="68907">
                <a:tc>
                  <a:txBody>
                    <a:bodyPr/>
                    <a:lstStyle/>
                    <a:p>
                      <a:pPr marL="0" indent="174625"/>
                      <a:r>
                        <a:rPr lang="fr-FR" sz="1100" noProof="0" dirty="0">
                          <a:solidFill>
                            <a:schemeClr val="tx1">
                              <a:lumMod val="75000"/>
                              <a:lumOff val="25000"/>
                            </a:schemeClr>
                          </a:solidFill>
                          <a:latin typeface="Arial" panose="020B0604020202020204" pitchFamily="34" charset="0"/>
                          <a:cs typeface="Arial" panose="020B0604020202020204" pitchFamily="34" charset="0"/>
                        </a:rPr>
                        <a:t>Aucun</a:t>
                      </a:r>
                    </a:p>
                  </a:txBody>
                  <a:tcPr marT="9144" marB="9144" anchor="ctr"/>
                </a:tc>
                <a:tc>
                  <a:txBody>
                    <a:bodyPr/>
                    <a:lstStyle/>
                    <a:p>
                      <a:pPr algn="ctr"/>
                      <a:r>
                        <a:rPr lang="fr-FR" sz="1100" noProof="0" dirty="0">
                          <a:solidFill>
                            <a:schemeClr val="tx1">
                              <a:lumMod val="75000"/>
                              <a:lumOff val="25000"/>
                            </a:schemeClr>
                          </a:solidFill>
                          <a:latin typeface="Arial" panose="020B0604020202020204" pitchFamily="34" charset="0"/>
                          <a:cs typeface="Arial" panose="020B0604020202020204" pitchFamily="34" charset="0"/>
                        </a:rPr>
                        <a:t>115 (75)</a:t>
                      </a:r>
                    </a:p>
                  </a:txBody>
                  <a:tcPr marT="9144" marB="9144" anchor="ctr"/>
                </a:tc>
                <a:tc>
                  <a:txBody>
                    <a:bodyPr/>
                    <a:lstStyle/>
                    <a:p>
                      <a:pPr algn="ctr"/>
                      <a:r>
                        <a:rPr lang="fr-FR" sz="1100" noProof="0" dirty="0">
                          <a:solidFill>
                            <a:schemeClr val="tx1">
                              <a:lumMod val="75000"/>
                              <a:lumOff val="25000"/>
                            </a:schemeClr>
                          </a:solidFill>
                          <a:latin typeface="Arial" panose="020B0604020202020204" pitchFamily="34" charset="0"/>
                          <a:cs typeface="Arial" panose="020B0604020202020204" pitchFamily="34" charset="0"/>
                        </a:rPr>
                        <a:t>109 (71)</a:t>
                      </a:r>
                    </a:p>
                  </a:txBody>
                  <a:tcPr marT="9144" marB="9144" anchor="ctr"/>
                </a:tc>
                <a:extLst>
                  <a:ext uri="{0D108BD9-81ED-4DB2-BD59-A6C34878D82A}">
                    <a16:rowId xmlns:a16="http://schemas.microsoft.com/office/drawing/2014/main" val="3161229340"/>
                  </a:ext>
                </a:extLst>
              </a:tr>
              <a:tr h="68907">
                <a:tc>
                  <a:txBody>
                    <a:bodyPr/>
                    <a:lstStyle/>
                    <a:p>
                      <a:pPr marL="0" indent="0"/>
                      <a:r>
                        <a:rPr lang="fr-FR" sz="1100" b="1" noProof="0" dirty="0">
                          <a:solidFill>
                            <a:schemeClr val="tx1">
                              <a:lumMod val="75000"/>
                              <a:lumOff val="25000"/>
                            </a:schemeClr>
                          </a:solidFill>
                          <a:latin typeface="Arial" panose="020B0604020202020204" pitchFamily="34" charset="0"/>
                          <a:cs typeface="Arial" panose="020B0604020202020204" pitchFamily="34" charset="0"/>
                        </a:rPr>
                        <a:t>Statut</a:t>
                      </a:r>
                      <a:r>
                        <a:rPr lang="fr-FR" sz="1100" b="1" baseline="0" noProof="0" dirty="0">
                          <a:solidFill>
                            <a:schemeClr val="tx1">
                              <a:lumMod val="75000"/>
                              <a:lumOff val="25000"/>
                            </a:schemeClr>
                          </a:solidFill>
                          <a:latin typeface="Arial" panose="020B0604020202020204" pitchFamily="34" charset="0"/>
                          <a:cs typeface="Arial" panose="020B0604020202020204" pitchFamily="34" charset="0"/>
                        </a:rPr>
                        <a:t> m</a:t>
                      </a:r>
                      <a:r>
                        <a:rPr lang="fr-FR" sz="1100" b="1" noProof="0" dirty="0">
                          <a:solidFill>
                            <a:schemeClr val="tx1">
                              <a:lumMod val="75000"/>
                              <a:lumOff val="25000"/>
                            </a:schemeClr>
                          </a:solidFill>
                          <a:latin typeface="Arial" panose="020B0604020202020204" pitchFamily="34" charset="0"/>
                          <a:cs typeface="Arial" panose="020B0604020202020204" pitchFamily="34" charset="0"/>
                        </a:rPr>
                        <a:t>utationnel</a:t>
                      </a:r>
                    </a:p>
                  </a:txBody>
                  <a:tcPr marT="9144" marB="9144" anchor="ctr"/>
                </a:tc>
                <a:tc>
                  <a:txBody>
                    <a:bodyPr/>
                    <a:lstStyle/>
                    <a:p>
                      <a:pPr algn="ctr"/>
                      <a:endParaRPr lang="fr-FR" sz="1100" noProof="0" dirty="0">
                        <a:solidFill>
                          <a:schemeClr val="tx1">
                            <a:lumMod val="75000"/>
                            <a:lumOff val="25000"/>
                          </a:schemeClr>
                        </a:solidFill>
                        <a:latin typeface="Arial" panose="020B0604020202020204" pitchFamily="34" charset="0"/>
                        <a:cs typeface="Arial" panose="020B0604020202020204" pitchFamily="34" charset="0"/>
                      </a:endParaRPr>
                    </a:p>
                  </a:txBody>
                  <a:tcPr marT="9144" marB="9144" anchor="ctr"/>
                </a:tc>
                <a:tc>
                  <a:txBody>
                    <a:bodyPr/>
                    <a:lstStyle/>
                    <a:p>
                      <a:pPr algn="ctr"/>
                      <a:endParaRPr lang="fr-FR" sz="1100" noProof="0" dirty="0">
                        <a:solidFill>
                          <a:schemeClr val="tx1">
                            <a:lumMod val="75000"/>
                            <a:lumOff val="25000"/>
                          </a:schemeClr>
                        </a:solidFill>
                        <a:latin typeface="Arial" panose="020B0604020202020204" pitchFamily="34" charset="0"/>
                        <a:cs typeface="Arial" panose="020B0604020202020204" pitchFamily="34" charset="0"/>
                      </a:endParaRPr>
                    </a:p>
                  </a:txBody>
                  <a:tcPr marT="9144" marB="9144" anchor="ctr"/>
                </a:tc>
                <a:extLst>
                  <a:ext uri="{0D108BD9-81ED-4DB2-BD59-A6C34878D82A}">
                    <a16:rowId xmlns:a16="http://schemas.microsoft.com/office/drawing/2014/main" val="218861112"/>
                  </a:ext>
                </a:extLst>
              </a:tr>
              <a:tr h="68907">
                <a:tc>
                  <a:txBody>
                    <a:bodyPr/>
                    <a:lstStyle/>
                    <a:p>
                      <a:pPr marL="0" indent="174625"/>
                      <a:r>
                        <a:rPr lang="fr-FR" sz="1100" noProof="0" dirty="0">
                          <a:solidFill>
                            <a:schemeClr val="tx1">
                              <a:lumMod val="75000"/>
                              <a:lumOff val="25000"/>
                            </a:schemeClr>
                          </a:solidFill>
                          <a:latin typeface="Arial" panose="020B0604020202020204" pitchFamily="34" charset="0"/>
                          <a:cs typeface="Arial" panose="020B0604020202020204" pitchFamily="34" charset="0"/>
                        </a:rPr>
                        <a:t>BRAF, KRAS, NRAS sauvages</a:t>
                      </a:r>
                      <a:endParaRPr lang="fr-FR" sz="1100" strike="sngStrike" noProof="0" dirty="0">
                        <a:solidFill>
                          <a:schemeClr val="tx1">
                            <a:lumMod val="75000"/>
                            <a:lumOff val="25000"/>
                          </a:schemeClr>
                        </a:solidFill>
                        <a:latin typeface="Arial" panose="020B0604020202020204" pitchFamily="34" charset="0"/>
                        <a:cs typeface="Arial" panose="020B0604020202020204" pitchFamily="34" charset="0"/>
                      </a:endParaRPr>
                    </a:p>
                  </a:txBody>
                  <a:tcPr marT="9144" marB="9144" anchor="ctr"/>
                </a:tc>
                <a:tc>
                  <a:txBody>
                    <a:bodyPr/>
                    <a:lstStyle/>
                    <a:p>
                      <a:pPr algn="ctr"/>
                      <a:r>
                        <a:rPr lang="fr-FR" sz="1100" noProof="0" dirty="0">
                          <a:solidFill>
                            <a:schemeClr val="tx1">
                              <a:lumMod val="75000"/>
                              <a:lumOff val="25000"/>
                            </a:schemeClr>
                          </a:solidFill>
                          <a:latin typeface="Arial" panose="020B0604020202020204" pitchFamily="34" charset="0"/>
                          <a:cs typeface="Arial" panose="020B0604020202020204" pitchFamily="34" charset="0"/>
                        </a:rPr>
                        <a:t>34 (22)</a:t>
                      </a:r>
                    </a:p>
                  </a:txBody>
                  <a:tcPr marT="9144" marB="9144" anchor="ctr"/>
                </a:tc>
                <a:tc>
                  <a:txBody>
                    <a:bodyPr/>
                    <a:lstStyle/>
                    <a:p>
                      <a:pPr algn="ctr"/>
                      <a:r>
                        <a:rPr lang="fr-FR" sz="1100" noProof="0" dirty="0">
                          <a:solidFill>
                            <a:schemeClr val="tx1">
                              <a:lumMod val="75000"/>
                              <a:lumOff val="25000"/>
                            </a:schemeClr>
                          </a:solidFill>
                          <a:latin typeface="Arial" panose="020B0604020202020204" pitchFamily="34" charset="0"/>
                          <a:cs typeface="Arial" panose="020B0604020202020204" pitchFamily="34" charset="0"/>
                        </a:rPr>
                        <a:t>35 (23)</a:t>
                      </a:r>
                    </a:p>
                  </a:txBody>
                  <a:tcPr marT="9144" marB="9144" anchor="ctr"/>
                </a:tc>
                <a:extLst>
                  <a:ext uri="{0D108BD9-81ED-4DB2-BD59-A6C34878D82A}">
                    <a16:rowId xmlns:a16="http://schemas.microsoft.com/office/drawing/2014/main" val="3831745418"/>
                  </a:ext>
                </a:extLst>
              </a:tr>
              <a:tr h="68907">
                <a:tc>
                  <a:txBody>
                    <a:bodyPr/>
                    <a:lstStyle/>
                    <a:p>
                      <a:pPr marL="171450" indent="3175"/>
                      <a:r>
                        <a:rPr lang="fr-FR" sz="1100" noProof="0" dirty="0">
                          <a:solidFill>
                            <a:schemeClr val="tx1">
                              <a:lumMod val="75000"/>
                              <a:lumOff val="25000"/>
                            </a:schemeClr>
                          </a:solidFill>
                          <a:effectLst/>
                          <a:latin typeface="Arial" panose="020B0604020202020204" pitchFamily="34" charset="0"/>
                          <a:cs typeface="Arial" panose="020B0604020202020204" pitchFamily="34" charset="0"/>
                        </a:rPr>
                        <a:t>BRAF</a:t>
                      </a:r>
                      <a:r>
                        <a:rPr lang="fr-FR" sz="1100" noProof="0" dirty="0">
                          <a:solidFill>
                            <a:schemeClr val="tx1">
                              <a:lumMod val="75000"/>
                              <a:lumOff val="25000"/>
                            </a:schemeClr>
                          </a:solidFill>
                          <a:latin typeface="Arial" panose="020B0604020202020204" pitchFamily="34" charset="0"/>
                          <a:cs typeface="Arial" panose="020B0604020202020204" pitchFamily="34" charset="0"/>
                        </a:rPr>
                        <a:t> V600E</a:t>
                      </a:r>
                      <a:endParaRPr lang="fr-FR" sz="1100" strike="sngStrike" noProof="0" dirty="0">
                        <a:solidFill>
                          <a:schemeClr val="tx1">
                            <a:lumMod val="75000"/>
                            <a:lumOff val="25000"/>
                          </a:schemeClr>
                        </a:solidFill>
                        <a:latin typeface="Arial" panose="020B0604020202020204" pitchFamily="34" charset="0"/>
                        <a:cs typeface="Arial" panose="020B0604020202020204" pitchFamily="34" charset="0"/>
                      </a:endParaRPr>
                    </a:p>
                  </a:txBody>
                  <a:tcPr marT="9144" marB="9144" anchor="ctr"/>
                </a:tc>
                <a:tc>
                  <a:txBody>
                    <a:bodyPr/>
                    <a:lstStyle/>
                    <a:p>
                      <a:pPr algn="ctr"/>
                      <a:r>
                        <a:rPr lang="fr-FR" sz="1100" noProof="0" dirty="0">
                          <a:solidFill>
                            <a:schemeClr val="tx1">
                              <a:lumMod val="75000"/>
                              <a:lumOff val="25000"/>
                            </a:schemeClr>
                          </a:solidFill>
                          <a:latin typeface="Arial" panose="020B0604020202020204" pitchFamily="34" charset="0"/>
                          <a:cs typeface="Arial" panose="020B0604020202020204" pitchFamily="34" charset="0"/>
                        </a:rPr>
                        <a:t>34 (22)</a:t>
                      </a:r>
                    </a:p>
                  </a:txBody>
                  <a:tcPr marT="9144" marB="9144" anchor="ctr"/>
                </a:tc>
                <a:tc>
                  <a:txBody>
                    <a:bodyPr/>
                    <a:lstStyle/>
                    <a:p>
                      <a:pPr algn="ctr"/>
                      <a:r>
                        <a:rPr lang="fr-FR" sz="1100" noProof="0" dirty="0">
                          <a:solidFill>
                            <a:schemeClr val="tx1">
                              <a:lumMod val="75000"/>
                              <a:lumOff val="25000"/>
                            </a:schemeClr>
                          </a:solidFill>
                          <a:latin typeface="Arial" panose="020B0604020202020204" pitchFamily="34" charset="0"/>
                          <a:cs typeface="Arial" panose="020B0604020202020204" pitchFamily="34" charset="0"/>
                        </a:rPr>
                        <a:t>43 (28)</a:t>
                      </a:r>
                    </a:p>
                  </a:txBody>
                  <a:tcPr marT="9144" marB="9144" anchor="ctr"/>
                </a:tc>
                <a:extLst>
                  <a:ext uri="{0D108BD9-81ED-4DB2-BD59-A6C34878D82A}">
                    <a16:rowId xmlns:a16="http://schemas.microsoft.com/office/drawing/2014/main" val="1273155263"/>
                  </a:ext>
                </a:extLst>
              </a:tr>
              <a:tr h="68907">
                <a:tc>
                  <a:txBody>
                    <a:bodyPr/>
                    <a:lstStyle/>
                    <a:p>
                      <a:pPr marL="171450" indent="3175"/>
                      <a:r>
                        <a:rPr lang="fr-FR" sz="1100" strike="noStrike" noProof="0" dirty="0">
                          <a:solidFill>
                            <a:schemeClr val="tx1">
                              <a:lumMod val="75000"/>
                              <a:lumOff val="25000"/>
                            </a:schemeClr>
                          </a:solidFill>
                          <a:latin typeface="Arial" panose="020B0604020202020204" pitchFamily="34" charset="0"/>
                          <a:cs typeface="Arial" panose="020B0604020202020204" pitchFamily="34" charset="0"/>
                        </a:rPr>
                        <a:t>KRAS or NRAS muté</a:t>
                      </a:r>
                    </a:p>
                  </a:txBody>
                  <a:tcPr marT="9144" marB="9144" anchor="ctr"/>
                </a:tc>
                <a:tc>
                  <a:txBody>
                    <a:bodyPr/>
                    <a:lstStyle/>
                    <a:p>
                      <a:pPr algn="ctr"/>
                      <a:r>
                        <a:rPr lang="fr-FR" sz="1100" noProof="0" dirty="0">
                          <a:solidFill>
                            <a:schemeClr val="tx1">
                              <a:lumMod val="75000"/>
                              <a:lumOff val="25000"/>
                            </a:schemeClr>
                          </a:solidFill>
                          <a:latin typeface="Arial" panose="020B0604020202020204" pitchFamily="34" charset="0"/>
                          <a:cs typeface="Arial" panose="020B0604020202020204" pitchFamily="34" charset="0"/>
                        </a:rPr>
                        <a:t>33 (22)</a:t>
                      </a:r>
                    </a:p>
                  </a:txBody>
                  <a:tcPr marT="9144" marB="9144" anchor="ctr"/>
                </a:tc>
                <a:tc>
                  <a:txBody>
                    <a:bodyPr/>
                    <a:lstStyle/>
                    <a:p>
                      <a:pPr algn="ctr"/>
                      <a:r>
                        <a:rPr lang="fr-FR" sz="1100" noProof="0" dirty="0">
                          <a:solidFill>
                            <a:schemeClr val="tx1">
                              <a:lumMod val="75000"/>
                              <a:lumOff val="25000"/>
                            </a:schemeClr>
                          </a:solidFill>
                          <a:latin typeface="Arial" panose="020B0604020202020204" pitchFamily="34" charset="0"/>
                          <a:cs typeface="Arial" panose="020B0604020202020204" pitchFamily="34" charset="0"/>
                        </a:rPr>
                        <a:t>41 (27)</a:t>
                      </a:r>
                    </a:p>
                  </a:txBody>
                  <a:tcPr marT="9144" marB="9144" anchor="ctr"/>
                </a:tc>
                <a:extLst>
                  <a:ext uri="{0D108BD9-81ED-4DB2-BD59-A6C34878D82A}">
                    <a16:rowId xmlns:a16="http://schemas.microsoft.com/office/drawing/2014/main" val="3293919785"/>
                  </a:ext>
                </a:extLst>
              </a:tr>
              <a:tr h="68907">
                <a:tc>
                  <a:txBody>
                    <a:bodyPr/>
                    <a:lstStyle/>
                    <a:p>
                      <a:pPr marL="171450" indent="3175"/>
                      <a:r>
                        <a:rPr lang="fr-FR" sz="1100" strike="noStrike" noProof="0" dirty="0">
                          <a:solidFill>
                            <a:schemeClr val="tx1">
                              <a:lumMod val="75000"/>
                              <a:lumOff val="25000"/>
                            </a:schemeClr>
                          </a:solidFill>
                          <a:latin typeface="Arial" panose="020B0604020202020204" pitchFamily="34" charset="0"/>
                          <a:cs typeface="Arial" panose="020B0604020202020204" pitchFamily="34" charset="0"/>
                        </a:rPr>
                        <a:t>Non évaluable</a:t>
                      </a:r>
                      <a:endParaRPr lang="fr-FR" sz="1100" strike="noStrike" baseline="30000" noProof="0" dirty="0">
                        <a:solidFill>
                          <a:schemeClr val="tx1">
                            <a:lumMod val="75000"/>
                            <a:lumOff val="25000"/>
                          </a:schemeClr>
                        </a:solidFill>
                        <a:latin typeface="Arial" panose="020B0604020202020204" pitchFamily="34" charset="0"/>
                        <a:cs typeface="Arial" panose="020B0604020202020204" pitchFamily="34" charset="0"/>
                      </a:endParaRPr>
                    </a:p>
                  </a:txBody>
                  <a:tcPr marT="9144" marB="9144" anchor="ctr"/>
                </a:tc>
                <a:tc>
                  <a:txBody>
                    <a:bodyPr/>
                    <a:lstStyle/>
                    <a:p>
                      <a:pPr algn="ctr"/>
                      <a:r>
                        <a:rPr lang="fr-FR" sz="1100" noProof="0" dirty="0">
                          <a:solidFill>
                            <a:schemeClr val="tx1">
                              <a:lumMod val="75000"/>
                              <a:lumOff val="25000"/>
                            </a:schemeClr>
                          </a:solidFill>
                          <a:latin typeface="Arial" panose="020B0604020202020204" pitchFamily="34" charset="0"/>
                          <a:cs typeface="Arial" panose="020B0604020202020204" pitchFamily="34" charset="0"/>
                        </a:rPr>
                        <a:t>52 (34)</a:t>
                      </a:r>
                    </a:p>
                  </a:txBody>
                  <a:tcPr marT="9144" marB="9144" anchor="ctr"/>
                </a:tc>
                <a:tc>
                  <a:txBody>
                    <a:bodyPr/>
                    <a:lstStyle/>
                    <a:p>
                      <a:pPr algn="ctr"/>
                      <a:r>
                        <a:rPr lang="fr-FR" sz="1100" noProof="0" dirty="0">
                          <a:solidFill>
                            <a:schemeClr val="tx1">
                              <a:lumMod val="75000"/>
                              <a:lumOff val="25000"/>
                            </a:schemeClr>
                          </a:solidFill>
                          <a:latin typeface="Arial" panose="020B0604020202020204" pitchFamily="34" charset="0"/>
                          <a:cs typeface="Arial" panose="020B0604020202020204" pitchFamily="34" charset="0"/>
                        </a:rPr>
                        <a:t>38 (25)</a:t>
                      </a:r>
                    </a:p>
                  </a:txBody>
                  <a:tcPr marT="9144" marB="9144" anchor="ctr"/>
                </a:tc>
                <a:extLst>
                  <a:ext uri="{0D108BD9-81ED-4DB2-BD59-A6C34878D82A}">
                    <a16:rowId xmlns:a16="http://schemas.microsoft.com/office/drawing/2014/main" val="4144752792"/>
                  </a:ext>
                </a:extLst>
              </a:tr>
            </a:tbl>
          </a:graphicData>
        </a:graphic>
      </p:graphicFrame>
      <p:sp>
        <p:nvSpPr>
          <p:cNvPr id="8" name="ZoneTexte 7">
            <a:extLst>
              <a:ext uri="{FF2B5EF4-FFF2-40B4-BE49-F238E27FC236}">
                <a16:creationId xmlns:a16="http://schemas.microsoft.com/office/drawing/2014/main" id="{17BD9229-D9B3-164B-9B87-AE2233032FC1}"/>
              </a:ext>
            </a:extLst>
          </p:cNvPr>
          <p:cNvSpPr txBox="1"/>
          <p:nvPr/>
        </p:nvSpPr>
        <p:spPr>
          <a:xfrm>
            <a:off x="0" y="4899523"/>
            <a:ext cx="2858475"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Thierry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Andre</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ASCO2020, LBA 4; WCGI 2020</a:t>
            </a:r>
          </a:p>
        </p:txBody>
      </p:sp>
      <p:sp>
        <p:nvSpPr>
          <p:cNvPr id="9" name="Titre 4"/>
          <p:cNvSpPr>
            <a:spLocks noGrp="1"/>
          </p:cNvSpPr>
          <p:nvPr>
            <p:ph type="title"/>
          </p:nvPr>
        </p:nvSpPr>
        <p:spPr>
          <a:xfrm>
            <a:off x="190500" y="0"/>
            <a:ext cx="7124700" cy="596560"/>
          </a:xfrm>
        </p:spPr>
        <p:txBody>
          <a:bodyPr>
            <a:noAutofit/>
          </a:bodyPr>
          <a:lstStyle/>
          <a:p>
            <a:r>
              <a:rPr lang="fr-FR" sz="2200" dirty="0"/>
              <a:t>Pembrolizumab </a:t>
            </a:r>
            <a:r>
              <a:rPr lang="fr-FR" sz="2200" i="1" dirty="0"/>
              <a:t>vs</a:t>
            </a:r>
            <a:r>
              <a:rPr lang="fr-FR" sz="2200" dirty="0"/>
              <a:t> CT en L1 du </a:t>
            </a:r>
            <a:r>
              <a:rPr lang="fr-FR" sz="2200" dirty="0" err="1"/>
              <a:t>CCRm</a:t>
            </a:r>
            <a:r>
              <a:rPr lang="fr-FR" sz="2200" dirty="0"/>
              <a:t> MSI</a:t>
            </a:r>
            <a:br>
              <a:rPr lang="fr-FR" sz="2200" b="1" dirty="0"/>
            </a:br>
            <a:r>
              <a:rPr lang="fr-FR" sz="2200" b="1" dirty="0"/>
              <a:t>Etude KEYNOTE 177</a:t>
            </a:r>
          </a:p>
        </p:txBody>
      </p:sp>
      <p:cxnSp>
        <p:nvCxnSpPr>
          <p:cNvPr id="4" name="Connecteur droit 3"/>
          <p:cNvCxnSpPr/>
          <p:nvPr/>
        </p:nvCxnSpPr>
        <p:spPr>
          <a:xfrm>
            <a:off x="1071322" y="3767667"/>
            <a:ext cx="0" cy="732027"/>
          </a:xfrm>
          <a:prstGeom prst="line">
            <a:avLst/>
          </a:prstGeom>
          <a:ln w="38100">
            <a:solidFill>
              <a:srgbClr val="D8284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570356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67" name="Connecteur droit 366">
            <a:extLst>
              <a:ext uri="{FF2B5EF4-FFF2-40B4-BE49-F238E27FC236}">
                <a16:creationId xmlns:a16="http://schemas.microsoft.com/office/drawing/2014/main" id="{35CE3232-CBC5-4430-9BFA-2E833E2D4E27}"/>
              </a:ext>
            </a:extLst>
          </p:cNvPr>
          <p:cNvCxnSpPr>
            <a:cxnSpLocks/>
          </p:cNvCxnSpPr>
          <p:nvPr/>
        </p:nvCxnSpPr>
        <p:spPr>
          <a:xfrm>
            <a:off x="1163001" y="2539155"/>
            <a:ext cx="5874396" cy="0"/>
          </a:xfrm>
          <a:prstGeom prst="line">
            <a:avLst/>
          </a:prstGeom>
          <a:ln w="635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68" name="Connecteur droit 367">
            <a:extLst>
              <a:ext uri="{FF2B5EF4-FFF2-40B4-BE49-F238E27FC236}">
                <a16:creationId xmlns:a16="http://schemas.microsoft.com/office/drawing/2014/main" id="{A5824347-88B0-4277-A30D-6E067EF4C738}"/>
              </a:ext>
            </a:extLst>
          </p:cNvPr>
          <p:cNvCxnSpPr>
            <a:cxnSpLocks/>
          </p:cNvCxnSpPr>
          <p:nvPr/>
        </p:nvCxnSpPr>
        <p:spPr>
          <a:xfrm>
            <a:off x="2697857" y="1962797"/>
            <a:ext cx="0" cy="1681787"/>
          </a:xfrm>
          <a:prstGeom prst="line">
            <a:avLst/>
          </a:prstGeom>
          <a:ln w="635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69" name="Connecteur droit 368">
            <a:extLst>
              <a:ext uri="{FF2B5EF4-FFF2-40B4-BE49-F238E27FC236}">
                <a16:creationId xmlns:a16="http://schemas.microsoft.com/office/drawing/2014/main" id="{FE26BBFF-D7A1-44AC-9F69-75D9C6DD490E}"/>
              </a:ext>
            </a:extLst>
          </p:cNvPr>
          <p:cNvCxnSpPr>
            <a:cxnSpLocks/>
          </p:cNvCxnSpPr>
          <p:nvPr/>
        </p:nvCxnSpPr>
        <p:spPr>
          <a:xfrm>
            <a:off x="4234910" y="1962797"/>
            <a:ext cx="0" cy="1681787"/>
          </a:xfrm>
          <a:prstGeom prst="line">
            <a:avLst/>
          </a:prstGeom>
          <a:ln w="635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370" name="Rectangle à coins arrondis 4">
            <a:extLst>
              <a:ext uri="{FF2B5EF4-FFF2-40B4-BE49-F238E27FC236}">
                <a16:creationId xmlns:a16="http://schemas.microsoft.com/office/drawing/2014/main" id="{7B7F4B7C-0CA4-4A49-B78E-B9A1D50FA837}"/>
              </a:ext>
            </a:extLst>
          </p:cNvPr>
          <p:cNvSpPr/>
          <p:nvPr/>
        </p:nvSpPr>
        <p:spPr>
          <a:xfrm>
            <a:off x="447411" y="1168127"/>
            <a:ext cx="8016766" cy="3188660"/>
          </a:xfrm>
          <a:prstGeom prst="roundRect">
            <a:avLst>
              <a:gd name="adj" fmla="val 3832"/>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Calibri"/>
              <a:ea typeface="+mn-ea"/>
              <a:cs typeface="+mn-cs"/>
            </a:endParaRPr>
          </a:p>
        </p:txBody>
      </p:sp>
      <p:sp>
        <p:nvSpPr>
          <p:cNvPr id="187" name="TextBox 186">
            <a:extLst>
              <a:ext uri="{FF2B5EF4-FFF2-40B4-BE49-F238E27FC236}">
                <a16:creationId xmlns:a16="http://schemas.microsoft.com/office/drawing/2014/main" id="{FB8A67BA-118E-448B-AF32-413F2F69B481}"/>
              </a:ext>
            </a:extLst>
          </p:cNvPr>
          <p:cNvSpPr txBox="1"/>
          <p:nvPr/>
        </p:nvSpPr>
        <p:spPr>
          <a:xfrm>
            <a:off x="4380247" y="4828288"/>
            <a:ext cx="1963403" cy="207749"/>
          </a:xfrm>
          <a:prstGeom prst="rect">
            <a:avLst/>
          </a:prstGeom>
          <a:noFill/>
        </p:spPr>
        <p:txBody>
          <a:bodyPr wrap="square" lIns="68580" tIns="34290" rIns="68580" bIns="34290"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7A9DD"/>
                </a:solidFill>
                <a:effectLst/>
                <a:uLnTx/>
                <a:uFillTx/>
                <a:latin typeface="Arial" panose="020B0604020202020204" pitchFamily="34" charset="0"/>
                <a:ea typeface="+mn-ea"/>
                <a:cs typeface="Arial" panose="020B0604020202020204" pitchFamily="34" charset="0"/>
              </a:rPr>
              <a:t>Thierry Andre, MD</a:t>
            </a:r>
          </a:p>
        </p:txBody>
      </p:sp>
      <p:sp>
        <p:nvSpPr>
          <p:cNvPr id="190" name="Espace réservé du contenu 4"/>
          <p:cNvSpPr>
            <a:spLocks noGrp="1"/>
          </p:cNvSpPr>
          <p:nvPr>
            <p:ph sz="half" idx="1"/>
          </p:nvPr>
        </p:nvSpPr>
        <p:spPr/>
        <p:txBody>
          <a:bodyPr/>
          <a:lstStyle/>
          <a:p>
            <a:r>
              <a:rPr lang="fr-FR" dirty="0"/>
              <a:t> Résultats SSP </a:t>
            </a:r>
            <a:r>
              <a:rPr lang="fr-FR" sz="1600" dirty="0"/>
              <a:t>(critère principal de jugement)</a:t>
            </a:r>
          </a:p>
        </p:txBody>
      </p:sp>
      <p:sp>
        <p:nvSpPr>
          <p:cNvPr id="2" name="Rectangle 1">
            <a:extLst>
              <a:ext uri="{FF2B5EF4-FFF2-40B4-BE49-F238E27FC236}">
                <a16:creationId xmlns:a16="http://schemas.microsoft.com/office/drawing/2014/main" id="{0CE95EC4-62EE-4D3C-BF76-BBC587C46788}"/>
              </a:ext>
            </a:extLst>
          </p:cNvPr>
          <p:cNvSpPr/>
          <p:nvPr/>
        </p:nvSpPr>
        <p:spPr>
          <a:xfrm>
            <a:off x="24083" y="4484046"/>
            <a:ext cx="8559573" cy="424732"/>
          </a:xfrm>
          <a:prstGeom prst="rect">
            <a:avLst/>
          </a:prstGeom>
        </p:spPr>
        <p:txBody>
          <a:bodyPr wrap="square">
            <a:spAutoFit/>
          </a:bodyPr>
          <a:lstStyle/>
          <a:p>
            <a:pPr marL="0" marR="0" lvl="0" indent="0" algn="l" defTabSz="685800" rtl="0" eaLnBrk="1" fontAlgn="auto" latinLnBrk="0" hangingPunct="1">
              <a:lnSpc>
                <a:spcPct val="90000"/>
              </a:lnSpc>
              <a:spcBef>
                <a:spcPts val="0"/>
              </a:spcBef>
              <a:spcAft>
                <a:spcPts val="0"/>
              </a:spcAft>
              <a:buClrTx/>
              <a:buSzTx/>
              <a:buFontTx/>
              <a:buNone/>
              <a:tabLst/>
              <a:defRPr/>
            </a:pPr>
            <a:r>
              <a:rPr kumimoji="0" lang="en-US" sz="800" b="0" i="1" u="none" strike="noStrike" kern="1200" cap="none" spc="0" normalizeH="0" baseline="0" noProof="0" dirty="0" err="1">
                <a:ln>
                  <a:noFill/>
                </a:ln>
                <a:solidFill>
                  <a:prstClr val="white">
                    <a:lumMod val="65000"/>
                  </a:prstClr>
                </a:solidFill>
                <a:effectLst/>
                <a:uLnTx/>
                <a:uFillTx/>
                <a:latin typeface="Arial" panose="020B0604020202020204" pitchFamily="34" charset="0"/>
                <a:ea typeface="+mn-ea"/>
                <a:cs typeface="Arial" panose="020B0604020202020204" pitchFamily="34" charset="0"/>
              </a:rPr>
              <a:t>Suivi</a:t>
            </a:r>
            <a:r>
              <a:rPr kumimoji="0" lang="en-US" sz="800" b="0" i="1" u="none" strike="noStrike" kern="1200" cap="none" spc="0" normalizeH="0" baseline="0" noProof="0" dirty="0">
                <a:ln>
                  <a:noFill/>
                </a:ln>
                <a:solidFill>
                  <a:prstClr val="white">
                    <a:lumMod val="65000"/>
                  </a:prstClr>
                </a:solidFill>
                <a:effectLst/>
                <a:uLnTx/>
                <a:uFillTx/>
                <a:latin typeface="Arial" panose="020B0604020202020204" pitchFamily="34" charset="0"/>
                <a:ea typeface="+mn-ea"/>
                <a:cs typeface="Arial" panose="020B0604020202020204" pitchFamily="34" charset="0"/>
              </a:rPr>
              <a:t> median : 32,4 </a:t>
            </a:r>
            <a:r>
              <a:rPr kumimoji="0" lang="en-US" sz="800" b="0" i="1" u="none" strike="noStrike" kern="1200" cap="none" spc="0" normalizeH="0" baseline="0" noProof="0" dirty="0" err="1">
                <a:ln>
                  <a:noFill/>
                </a:ln>
                <a:solidFill>
                  <a:prstClr val="white">
                    <a:lumMod val="65000"/>
                  </a:prstClr>
                </a:solidFill>
                <a:effectLst/>
                <a:uLnTx/>
                <a:uFillTx/>
                <a:latin typeface="Arial" panose="020B0604020202020204" pitchFamily="34" charset="0"/>
                <a:ea typeface="+mn-ea"/>
                <a:cs typeface="Arial" panose="020B0604020202020204" pitchFamily="34" charset="0"/>
              </a:rPr>
              <a:t>mois</a:t>
            </a:r>
            <a:r>
              <a:rPr kumimoji="0" lang="en-US" sz="800" b="0" i="1" u="none" strike="noStrike" kern="1200" cap="none" spc="0" normalizeH="0" baseline="0" noProof="0" dirty="0">
                <a:ln>
                  <a:noFill/>
                </a:ln>
                <a:solidFill>
                  <a:prstClr val="white">
                    <a:lumMod val="65000"/>
                  </a:prstClr>
                </a:solidFill>
                <a:effectLst/>
                <a:uLnTx/>
                <a:uFillTx/>
                <a:latin typeface="Arial" panose="020B0604020202020204" pitchFamily="34" charset="0"/>
                <a:ea typeface="+mn-ea"/>
                <a:cs typeface="Arial" panose="020B0604020202020204" pitchFamily="34" charset="0"/>
              </a:rPr>
              <a:t> (24,0 – 48,3); </a:t>
            </a:r>
          </a:p>
          <a:p>
            <a:pPr marL="0" marR="0" lvl="0" indent="0" algn="l" defTabSz="685800" rtl="0" eaLnBrk="1" fontAlgn="auto" latinLnBrk="0" hangingPunct="1">
              <a:lnSpc>
                <a:spcPct val="90000"/>
              </a:lnSpc>
              <a:spcBef>
                <a:spcPts val="0"/>
              </a:spcBef>
              <a:spcAft>
                <a:spcPts val="0"/>
              </a:spcAft>
              <a:buClrTx/>
              <a:buSzTx/>
              <a:buFontTx/>
              <a:buNone/>
              <a:tabLst/>
              <a:defRPr/>
            </a:pPr>
            <a:r>
              <a:rPr kumimoji="0" lang="en-US" sz="800" b="0" i="1" u="none" strike="noStrike" kern="1200" cap="none" spc="0" normalizeH="0" baseline="0" noProof="0" dirty="0">
                <a:ln>
                  <a:noFill/>
                </a:ln>
                <a:solidFill>
                  <a:prstClr val="white">
                    <a:lumMod val="65000"/>
                  </a:prstClr>
                </a:solidFill>
                <a:effectLst/>
                <a:uLnTx/>
                <a:uFillTx/>
                <a:latin typeface="Arial" panose="020B0604020202020204" pitchFamily="34" charset="0"/>
                <a:ea typeface="+mn-ea"/>
                <a:cs typeface="Arial" panose="020B0604020202020204" pitchFamily="34" charset="0"/>
              </a:rPr>
              <a:t>PFS (time from randomization to first documented disease progression or death) assessed per RECIST v1.1 by BICR. </a:t>
            </a:r>
            <a:br>
              <a:rPr kumimoji="0" lang="en-US" sz="800" b="0" i="1" u="none" strike="noStrike" kern="1200" cap="none" spc="0" normalizeH="0" baseline="0" noProof="0" dirty="0">
                <a:ln>
                  <a:noFill/>
                </a:ln>
                <a:solidFill>
                  <a:prstClr val="white">
                    <a:lumMod val="65000"/>
                  </a:prstClr>
                </a:solidFill>
                <a:effectLst/>
                <a:uLnTx/>
                <a:uFillTx/>
                <a:latin typeface="Arial" panose="020B0604020202020204" pitchFamily="34" charset="0"/>
                <a:ea typeface="+mn-ea"/>
                <a:cs typeface="Arial" panose="020B0604020202020204" pitchFamily="34" charset="0"/>
              </a:rPr>
            </a:br>
            <a:r>
              <a:rPr kumimoji="0" lang="en-US" sz="800" b="0" i="1" u="none" strike="noStrike" kern="1200" cap="none" spc="0" normalizeH="0" baseline="0" noProof="0" dirty="0">
                <a:ln>
                  <a:noFill/>
                </a:ln>
                <a:solidFill>
                  <a:prstClr val="white">
                    <a:lumMod val="65000"/>
                  </a:prstClr>
                </a:solidFill>
                <a:effectLst/>
                <a:uLnTx/>
                <a:uFillTx/>
                <a:latin typeface="Arial" panose="020B0604020202020204" pitchFamily="34" charset="0"/>
                <a:ea typeface="+mn-ea"/>
                <a:cs typeface="Arial" panose="020B0604020202020204" pitchFamily="34" charset="0"/>
              </a:rPr>
              <a:t>Superiority of pembrolizumab vs chemotherapy  for PFS was demonstrated at the pre-specified one-sided α = 0.0117; Data cut-off: 19Feb2020.</a:t>
            </a:r>
          </a:p>
        </p:txBody>
      </p:sp>
      <p:sp>
        <p:nvSpPr>
          <p:cNvPr id="193" name="Rectangle 165">
            <a:extLst>
              <a:ext uri="{FF2B5EF4-FFF2-40B4-BE49-F238E27FC236}">
                <a16:creationId xmlns:a16="http://schemas.microsoft.com/office/drawing/2014/main" id="{BED221C9-F210-46CF-922A-F9FFFD13855F}"/>
              </a:ext>
            </a:extLst>
          </p:cNvPr>
          <p:cNvSpPr>
            <a:spLocks noChangeArrowheads="1"/>
          </p:cNvSpPr>
          <p:nvPr/>
        </p:nvSpPr>
        <p:spPr bwMode="auto">
          <a:xfrm>
            <a:off x="4785175" y="1469415"/>
            <a:ext cx="50058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dirty="0">
                <a:ln>
                  <a:noFill/>
                </a:ln>
                <a:solidFill>
                  <a:srgbClr val="5B9BD5"/>
                </a:solidFill>
                <a:effectLst/>
                <a:uLnTx/>
                <a:uFillTx/>
                <a:latin typeface="Calibri" panose="020F0502020204030204"/>
                <a:ea typeface="+mn-ea"/>
                <a:cs typeface="Arial" panose="020B0604020202020204" pitchFamily="34" charset="0"/>
              </a:rPr>
              <a:t>Pembro</a:t>
            </a:r>
            <a:endParaRPr kumimoji="0" lang="en-US" altLang="en-US" sz="1200" b="0" i="0" u="none" strike="noStrike" kern="1200" cap="none" spc="0" normalizeH="0" baseline="0" noProof="0" dirty="0">
              <a:ln>
                <a:noFill/>
              </a:ln>
              <a:solidFill>
                <a:srgbClr val="5B9BD5"/>
              </a:solidFill>
              <a:effectLst/>
              <a:uLnTx/>
              <a:uFillTx/>
              <a:latin typeface="Calibri" panose="020F0502020204030204"/>
              <a:ea typeface="+mn-ea"/>
              <a:cs typeface="Arial" panose="020B0604020202020204" pitchFamily="34" charset="0"/>
            </a:endParaRPr>
          </a:p>
        </p:txBody>
      </p:sp>
      <p:sp>
        <p:nvSpPr>
          <p:cNvPr id="194" name="Rectangle 166">
            <a:extLst>
              <a:ext uri="{FF2B5EF4-FFF2-40B4-BE49-F238E27FC236}">
                <a16:creationId xmlns:a16="http://schemas.microsoft.com/office/drawing/2014/main" id="{5467BA36-F6BF-401F-A43C-7A2C03CF8401}"/>
              </a:ext>
            </a:extLst>
          </p:cNvPr>
          <p:cNvSpPr>
            <a:spLocks noChangeArrowheads="1"/>
          </p:cNvSpPr>
          <p:nvPr/>
        </p:nvSpPr>
        <p:spPr bwMode="auto">
          <a:xfrm>
            <a:off x="5509076" y="1225470"/>
            <a:ext cx="258084" cy="1596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dirty="0" err="1">
                <a:ln>
                  <a:noFill/>
                </a:ln>
                <a:solidFill>
                  <a:prstClr val="black">
                    <a:lumMod val="65000"/>
                    <a:lumOff val="35000"/>
                  </a:prstClr>
                </a:solidFill>
                <a:effectLst/>
                <a:uLnTx/>
                <a:uFillTx/>
                <a:latin typeface="Calibri" panose="020F0502020204030204"/>
                <a:ea typeface="+mn-ea"/>
                <a:cs typeface="Arial" panose="020B0604020202020204" pitchFamily="34" charset="0"/>
              </a:rPr>
              <a:t>Evts</a:t>
            </a:r>
            <a:endParaRPr kumimoji="0" lang="en-US" altLang="en-US" sz="1200" b="0" i="0" u="none" strike="noStrike" kern="1200" cap="none" spc="0" normalizeH="0" baseline="0" noProof="0" dirty="0">
              <a:ln>
                <a:noFill/>
              </a:ln>
              <a:solidFill>
                <a:prstClr val="black">
                  <a:lumMod val="65000"/>
                  <a:lumOff val="35000"/>
                </a:prstClr>
              </a:solidFill>
              <a:effectLst/>
              <a:uLnTx/>
              <a:uFillTx/>
              <a:latin typeface="Calibri" panose="020F0502020204030204"/>
              <a:ea typeface="+mn-ea"/>
              <a:cs typeface="Arial" panose="020B0604020202020204" pitchFamily="34" charset="0"/>
            </a:endParaRPr>
          </a:p>
        </p:txBody>
      </p:sp>
      <p:sp>
        <p:nvSpPr>
          <p:cNvPr id="197" name="Rectangle 167">
            <a:extLst>
              <a:ext uri="{FF2B5EF4-FFF2-40B4-BE49-F238E27FC236}">
                <a16:creationId xmlns:a16="http://schemas.microsoft.com/office/drawing/2014/main" id="{32DFA2FF-B695-4B8E-B46C-F96488DD6D81}"/>
              </a:ext>
            </a:extLst>
          </p:cNvPr>
          <p:cNvSpPr>
            <a:spLocks noChangeArrowheads="1"/>
          </p:cNvSpPr>
          <p:nvPr/>
        </p:nvSpPr>
        <p:spPr bwMode="auto">
          <a:xfrm>
            <a:off x="6166301" y="1225470"/>
            <a:ext cx="743793" cy="1596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dirty="0">
                <a:ln>
                  <a:noFill/>
                </a:ln>
                <a:solidFill>
                  <a:prstClr val="black">
                    <a:lumMod val="65000"/>
                    <a:lumOff val="35000"/>
                  </a:prstClr>
                </a:solidFill>
                <a:effectLst/>
                <a:uLnTx/>
                <a:uFillTx/>
                <a:latin typeface="Calibri" panose="020F0502020204030204"/>
                <a:ea typeface="+mn-ea"/>
                <a:cs typeface="Arial" panose="020B0604020202020204" pitchFamily="34" charset="0"/>
              </a:rPr>
              <a:t>HR (IC 95%)</a:t>
            </a:r>
            <a:endParaRPr kumimoji="0" lang="en-US" altLang="en-US" sz="1200" b="0" i="0" u="none" strike="noStrike" kern="1200" cap="none" spc="0" normalizeH="0" baseline="0" noProof="0" dirty="0">
              <a:ln>
                <a:noFill/>
              </a:ln>
              <a:solidFill>
                <a:prstClr val="black">
                  <a:lumMod val="65000"/>
                  <a:lumOff val="35000"/>
                </a:prstClr>
              </a:solidFill>
              <a:effectLst/>
              <a:uLnTx/>
              <a:uFillTx/>
              <a:latin typeface="Calibri" panose="020F0502020204030204"/>
              <a:ea typeface="+mn-ea"/>
              <a:cs typeface="Arial" panose="020B0604020202020204" pitchFamily="34" charset="0"/>
            </a:endParaRPr>
          </a:p>
        </p:txBody>
      </p:sp>
      <p:sp>
        <p:nvSpPr>
          <p:cNvPr id="198" name="Rectangle 168">
            <a:extLst>
              <a:ext uri="{FF2B5EF4-FFF2-40B4-BE49-F238E27FC236}">
                <a16:creationId xmlns:a16="http://schemas.microsoft.com/office/drawing/2014/main" id="{EC322CF0-ADBF-4EB4-82F1-FF297DC10424}"/>
              </a:ext>
            </a:extLst>
          </p:cNvPr>
          <p:cNvSpPr>
            <a:spLocks noChangeArrowheads="1"/>
          </p:cNvSpPr>
          <p:nvPr/>
        </p:nvSpPr>
        <p:spPr bwMode="auto">
          <a:xfrm>
            <a:off x="4785176" y="1614545"/>
            <a:ext cx="4504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dirty="0" err="1">
                <a:ln>
                  <a:noFill/>
                </a:ln>
                <a:solidFill>
                  <a:srgbClr val="C00000"/>
                </a:solidFill>
                <a:effectLst/>
                <a:uLnTx/>
                <a:uFillTx/>
                <a:latin typeface="Calibri" panose="020F0502020204030204"/>
                <a:ea typeface="+mn-ea"/>
                <a:cs typeface="Arial" panose="020B0604020202020204" pitchFamily="34" charset="0"/>
              </a:rPr>
              <a:t>Chimio</a:t>
            </a:r>
            <a:endParaRPr kumimoji="0" lang="en-US" altLang="en-US" sz="1200" b="0" i="0" u="none" strike="noStrike" kern="1200" cap="none" spc="0" normalizeH="0" baseline="0" noProof="0" dirty="0">
              <a:ln>
                <a:noFill/>
              </a:ln>
              <a:solidFill>
                <a:srgbClr val="C00000"/>
              </a:solidFill>
              <a:effectLst/>
              <a:uLnTx/>
              <a:uFillTx/>
              <a:latin typeface="Calibri" panose="020F0502020204030204"/>
              <a:ea typeface="+mn-ea"/>
              <a:cs typeface="Arial" panose="020B0604020202020204" pitchFamily="34" charset="0"/>
            </a:endParaRPr>
          </a:p>
        </p:txBody>
      </p:sp>
      <p:sp>
        <p:nvSpPr>
          <p:cNvPr id="199" name="Rectangle 169">
            <a:extLst>
              <a:ext uri="{FF2B5EF4-FFF2-40B4-BE49-F238E27FC236}">
                <a16:creationId xmlns:a16="http://schemas.microsoft.com/office/drawing/2014/main" id="{1135B48E-8058-497F-8C16-FA74035EEAF9}"/>
              </a:ext>
            </a:extLst>
          </p:cNvPr>
          <p:cNvSpPr>
            <a:spLocks noChangeArrowheads="1"/>
          </p:cNvSpPr>
          <p:nvPr/>
        </p:nvSpPr>
        <p:spPr bwMode="auto">
          <a:xfrm>
            <a:off x="5573369" y="1469415"/>
            <a:ext cx="26930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5B9BD5"/>
                </a:solidFill>
                <a:effectLst/>
                <a:uLnTx/>
                <a:uFillTx/>
                <a:latin typeface="Calibri" panose="020F0502020204030204"/>
                <a:ea typeface="+mn-ea"/>
                <a:cs typeface="Arial" panose="020B0604020202020204" pitchFamily="34" charset="0"/>
              </a:rPr>
              <a:t>54%</a:t>
            </a:r>
            <a:endParaRPr kumimoji="0" lang="en-US" altLang="en-US" sz="1200" b="0" i="0" u="none" strike="noStrike" kern="1200" cap="none" spc="0" normalizeH="0" baseline="0" noProof="0">
              <a:ln>
                <a:noFill/>
              </a:ln>
              <a:solidFill>
                <a:srgbClr val="5B9BD5"/>
              </a:solidFill>
              <a:effectLst/>
              <a:uLnTx/>
              <a:uFillTx/>
              <a:latin typeface="Calibri" panose="020F0502020204030204"/>
              <a:ea typeface="+mn-ea"/>
              <a:cs typeface="Arial" panose="020B0604020202020204" pitchFamily="34" charset="0"/>
            </a:endParaRPr>
          </a:p>
        </p:txBody>
      </p:sp>
      <p:sp>
        <p:nvSpPr>
          <p:cNvPr id="200" name="Rectangle 170">
            <a:extLst>
              <a:ext uri="{FF2B5EF4-FFF2-40B4-BE49-F238E27FC236}">
                <a16:creationId xmlns:a16="http://schemas.microsoft.com/office/drawing/2014/main" id="{89D66CF2-2DD2-4158-8D5A-12400109288D}"/>
              </a:ext>
            </a:extLst>
          </p:cNvPr>
          <p:cNvSpPr>
            <a:spLocks noChangeArrowheads="1"/>
          </p:cNvSpPr>
          <p:nvPr/>
        </p:nvSpPr>
        <p:spPr bwMode="auto">
          <a:xfrm>
            <a:off x="5573369" y="1614545"/>
            <a:ext cx="26930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C00000"/>
                </a:solidFill>
                <a:effectLst/>
                <a:uLnTx/>
                <a:uFillTx/>
                <a:latin typeface="Calibri" panose="020F0502020204030204"/>
                <a:ea typeface="+mn-ea"/>
                <a:cs typeface="Arial" panose="020B0604020202020204" pitchFamily="34" charset="0"/>
              </a:rPr>
              <a:t>73%</a:t>
            </a:r>
            <a:endParaRPr kumimoji="0" lang="en-US" altLang="en-US" sz="1200" b="0" i="0" u="none" strike="noStrike" kern="1200" cap="none" spc="0" normalizeH="0" baseline="0" noProof="0">
              <a:ln>
                <a:noFill/>
              </a:ln>
              <a:solidFill>
                <a:srgbClr val="C00000"/>
              </a:solidFill>
              <a:effectLst/>
              <a:uLnTx/>
              <a:uFillTx/>
              <a:latin typeface="Calibri" panose="020F0502020204030204"/>
              <a:ea typeface="+mn-ea"/>
              <a:cs typeface="Arial" panose="020B0604020202020204" pitchFamily="34" charset="0"/>
            </a:endParaRPr>
          </a:p>
        </p:txBody>
      </p:sp>
      <p:sp>
        <p:nvSpPr>
          <p:cNvPr id="201" name="Rectangle 171">
            <a:extLst>
              <a:ext uri="{FF2B5EF4-FFF2-40B4-BE49-F238E27FC236}">
                <a16:creationId xmlns:a16="http://schemas.microsoft.com/office/drawing/2014/main" id="{404A953B-9336-4EE2-B624-40FC2118B209}"/>
              </a:ext>
            </a:extLst>
          </p:cNvPr>
          <p:cNvSpPr>
            <a:spLocks noChangeArrowheads="1"/>
          </p:cNvSpPr>
          <p:nvPr/>
        </p:nvSpPr>
        <p:spPr bwMode="auto">
          <a:xfrm>
            <a:off x="6492532" y="1469415"/>
            <a:ext cx="27571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Arial" panose="020B0604020202020204" pitchFamily="34" charset="0"/>
              </a:rPr>
              <a:t>0,60</a:t>
            </a:r>
            <a:endParaRPr kumimoji="0" lang="en-US" altLang="en-US" sz="12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Arial" panose="020B0604020202020204" pitchFamily="34" charset="0"/>
            </a:endParaRPr>
          </a:p>
        </p:txBody>
      </p:sp>
      <p:sp>
        <p:nvSpPr>
          <p:cNvPr id="202" name="Rectangle 172">
            <a:extLst>
              <a:ext uri="{FF2B5EF4-FFF2-40B4-BE49-F238E27FC236}">
                <a16:creationId xmlns:a16="http://schemas.microsoft.com/office/drawing/2014/main" id="{A62D4771-51E1-4214-9B40-B788CD6F2015}"/>
              </a:ext>
            </a:extLst>
          </p:cNvPr>
          <p:cNvSpPr>
            <a:spLocks noChangeArrowheads="1"/>
          </p:cNvSpPr>
          <p:nvPr/>
        </p:nvSpPr>
        <p:spPr bwMode="auto">
          <a:xfrm>
            <a:off x="6282982" y="1607341"/>
            <a:ext cx="69410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Arial" panose="020B0604020202020204" pitchFamily="34" charset="0"/>
              </a:rPr>
              <a:t>(0,45-0,80)</a:t>
            </a:r>
            <a:endParaRPr kumimoji="0" lang="en-US" altLang="en-US" sz="12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Arial" panose="020B0604020202020204" pitchFamily="34" charset="0"/>
            </a:endParaRPr>
          </a:p>
        </p:txBody>
      </p:sp>
      <p:sp>
        <p:nvSpPr>
          <p:cNvPr id="203" name="Line 173">
            <a:extLst>
              <a:ext uri="{FF2B5EF4-FFF2-40B4-BE49-F238E27FC236}">
                <a16:creationId xmlns:a16="http://schemas.microsoft.com/office/drawing/2014/main" id="{8ED42C33-C784-49CD-BCAD-32E8DDB57FE6}"/>
              </a:ext>
            </a:extLst>
          </p:cNvPr>
          <p:cNvSpPr>
            <a:spLocks noChangeShapeType="1"/>
          </p:cNvSpPr>
          <p:nvPr/>
        </p:nvSpPr>
        <p:spPr bwMode="auto">
          <a:xfrm>
            <a:off x="4626822" y="1404569"/>
            <a:ext cx="3346847" cy="0"/>
          </a:xfrm>
          <a:prstGeom prst="line">
            <a:avLst/>
          </a:prstGeom>
          <a:noFill/>
          <a:ln w="12700" cap="flat">
            <a:solidFill>
              <a:schemeClr val="tx1">
                <a:lumMod val="50000"/>
                <a:lumOff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Arial" panose="020B0604020202020204" pitchFamily="34" charset="0"/>
            </a:endParaRPr>
          </a:p>
        </p:txBody>
      </p:sp>
      <p:sp>
        <p:nvSpPr>
          <p:cNvPr id="204" name="Rectangle 178">
            <a:extLst>
              <a:ext uri="{FF2B5EF4-FFF2-40B4-BE49-F238E27FC236}">
                <a16:creationId xmlns:a16="http://schemas.microsoft.com/office/drawing/2014/main" id="{01414564-61C7-4CC9-8345-BA367EA09244}"/>
              </a:ext>
            </a:extLst>
          </p:cNvPr>
          <p:cNvSpPr>
            <a:spLocks noChangeArrowheads="1"/>
          </p:cNvSpPr>
          <p:nvPr/>
        </p:nvSpPr>
        <p:spPr bwMode="auto">
          <a:xfrm>
            <a:off x="7330732" y="1226500"/>
            <a:ext cx="81754" cy="1596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1200" b="1" i="1" u="none" strike="noStrike" kern="1200" cap="none" spc="0" normalizeH="0" baseline="0" noProof="0">
                <a:ln>
                  <a:noFill/>
                </a:ln>
                <a:solidFill>
                  <a:prstClr val="black">
                    <a:lumMod val="65000"/>
                    <a:lumOff val="35000"/>
                  </a:prstClr>
                </a:solidFill>
                <a:effectLst/>
                <a:uLnTx/>
                <a:uFillTx/>
                <a:latin typeface="Calibri" panose="020F0502020204030204"/>
                <a:ea typeface="+mn-ea"/>
                <a:cs typeface="Arial" panose="020B0604020202020204" pitchFamily="34" charset="0"/>
              </a:rPr>
              <a:t>P</a:t>
            </a:r>
            <a:endParaRPr kumimoji="0" lang="en-US" altLang="en-US" sz="1200" b="0" i="0" u="none" strike="noStrike" kern="1200" cap="none" spc="0" normalizeH="0" baseline="0" noProof="0">
              <a:ln>
                <a:noFill/>
              </a:ln>
              <a:solidFill>
                <a:prstClr val="black">
                  <a:lumMod val="65000"/>
                  <a:lumOff val="35000"/>
                </a:prstClr>
              </a:solidFill>
              <a:effectLst/>
              <a:uLnTx/>
              <a:uFillTx/>
              <a:latin typeface="Calibri" panose="020F0502020204030204"/>
              <a:ea typeface="+mn-ea"/>
              <a:cs typeface="Arial" panose="020B0604020202020204" pitchFamily="34" charset="0"/>
            </a:endParaRPr>
          </a:p>
        </p:txBody>
      </p:sp>
      <p:sp>
        <p:nvSpPr>
          <p:cNvPr id="205" name="Rectangle 179">
            <a:extLst>
              <a:ext uri="{FF2B5EF4-FFF2-40B4-BE49-F238E27FC236}">
                <a16:creationId xmlns:a16="http://schemas.microsoft.com/office/drawing/2014/main" id="{F1B04597-D7BC-40D5-8B09-81A555C95583}"/>
              </a:ext>
            </a:extLst>
          </p:cNvPr>
          <p:cNvSpPr>
            <a:spLocks noChangeArrowheads="1"/>
          </p:cNvSpPr>
          <p:nvPr/>
        </p:nvSpPr>
        <p:spPr bwMode="auto">
          <a:xfrm>
            <a:off x="7172379" y="1469415"/>
            <a:ext cx="432811" cy="1596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dirty="0">
                <a:ln>
                  <a:noFill/>
                </a:ln>
                <a:solidFill>
                  <a:prstClr val="black">
                    <a:lumMod val="65000"/>
                    <a:lumOff val="35000"/>
                  </a:prstClr>
                </a:solidFill>
                <a:effectLst/>
                <a:uLnTx/>
                <a:uFillTx/>
                <a:latin typeface="Calibri" panose="020F0502020204030204"/>
                <a:ea typeface="+mn-ea"/>
                <a:cs typeface="Arial" panose="020B0604020202020204" pitchFamily="34" charset="0"/>
              </a:rPr>
              <a:t>0,0002</a:t>
            </a:r>
            <a:endParaRPr kumimoji="0" lang="en-US" altLang="en-US" sz="1200" b="0" i="0" u="none" strike="noStrike" kern="1200" cap="none" spc="0" normalizeH="0" baseline="0" noProof="0" dirty="0">
              <a:ln>
                <a:noFill/>
              </a:ln>
              <a:solidFill>
                <a:prstClr val="black">
                  <a:lumMod val="65000"/>
                  <a:lumOff val="35000"/>
                </a:prstClr>
              </a:solidFill>
              <a:effectLst/>
              <a:uLnTx/>
              <a:uFillTx/>
              <a:latin typeface="Calibri" panose="020F0502020204030204"/>
              <a:ea typeface="+mn-ea"/>
              <a:cs typeface="Arial" panose="020B0604020202020204" pitchFamily="34" charset="0"/>
            </a:endParaRPr>
          </a:p>
        </p:txBody>
      </p:sp>
      <p:sp>
        <p:nvSpPr>
          <p:cNvPr id="206" name="Rectangle 158">
            <a:extLst>
              <a:ext uri="{FF2B5EF4-FFF2-40B4-BE49-F238E27FC236}">
                <a16:creationId xmlns:a16="http://schemas.microsoft.com/office/drawing/2014/main" id="{891DC6B0-B5B8-4183-BF69-8B76B92D413F}"/>
              </a:ext>
            </a:extLst>
          </p:cNvPr>
          <p:cNvSpPr>
            <a:spLocks noChangeArrowheads="1"/>
          </p:cNvSpPr>
          <p:nvPr/>
        </p:nvSpPr>
        <p:spPr bwMode="auto">
          <a:xfrm>
            <a:off x="6961539" y="2293995"/>
            <a:ext cx="1380186" cy="1596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dirty="0">
                <a:ln>
                  <a:noFill/>
                </a:ln>
                <a:solidFill>
                  <a:prstClr val="black">
                    <a:lumMod val="65000"/>
                    <a:lumOff val="35000"/>
                  </a:prstClr>
                </a:solidFill>
                <a:effectLst/>
                <a:uLnTx/>
                <a:uFillTx/>
                <a:latin typeface="Calibri" panose="020F0502020204030204"/>
                <a:ea typeface="+mn-ea"/>
                <a:cs typeface="+mn-cs"/>
              </a:rPr>
              <a:t>SSP </a:t>
            </a:r>
            <a:r>
              <a:rPr kumimoji="0" lang="en-US" altLang="en-US" sz="1200" b="1" i="0" u="none" strike="noStrike" kern="1200" cap="none" spc="0" normalizeH="0" baseline="0" noProof="0" dirty="0" err="1">
                <a:ln>
                  <a:noFill/>
                </a:ln>
                <a:solidFill>
                  <a:prstClr val="black">
                    <a:lumMod val="65000"/>
                    <a:lumOff val="35000"/>
                  </a:prstClr>
                </a:solidFill>
                <a:effectLst/>
                <a:uLnTx/>
                <a:uFillTx/>
                <a:latin typeface="Calibri" panose="020F0502020204030204"/>
                <a:ea typeface="+mn-ea"/>
                <a:cs typeface="+mn-cs"/>
              </a:rPr>
              <a:t>médiane</a:t>
            </a:r>
            <a:r>
              <a:rPr kumimoji="0" lang="en-US" altLang="en-US" sz="1200" b="1" i="0" u="none" strike="noStrike" kern="1200" cap="none" spc="0" normalizeH="0" baseline="0" noProof="0" dirty="0">
                <a:ln>
                  <a:noFill/>
                </a:ln>
                <a:solidFill>
                  <a:prstClr val="black">
                    <a:lumMod val="65000"/>
                    <a:lumOff val="35000"/>
                  </a:prstClr>
                </a:solidFill>
                <a:effectLst/>
                <a:uLnTx/>
                <a:uFillTx/>
                <a:latin typeface="Calibri" panose="020F0502020204030204"/>
                <a:ea typeface="+mn-ea"/>
                <a:cs typeface="+mn-cs"/>
              </a:rPr>
              <a:t> (IC 95%)</a:t>
            </a:r>
            <a:endParaRPr kumimoji="0" lang="en-US" altLang="en-US" sz="1200" b="0" i="0" u="none" strike="noStrike" kern="1200" cap="none" spc="0" normalizeH="0" baseline="0" noProof="0" dirty="0">
              <a:ln>
                <a:noFill/>
              </a:ln>
              <a:solidFill>
                <a:prstClr val="black">
                  <a:lumMod val="65000"/>
                  <a:lumOff val="35000"/>
                </a:prstClr>
              </a:solidFill>
              <a:effectLst/>
              <a:uLnTx/>
              <a:uFillTx/>
              <a:latin typeface="Calibri" panose="020F0502020204030204"/>
              <a:ea typeface="+mn-ea"/>
              <a:cs typeface="+mn-cs"/>
            </a:endParaRPr>
          </a:p>
        </p:txBody>
      </p:sp>
      <p:sp>
        <p:nvSpPr>
          <p:cNvPr id="207" name="Rectangle 161">
            <a:extLst>
              <a:ext uri="{FF2B5EF4-FFF2-40B4-BE49-F238E27FC236}">
                <a16:creationId xmlns:a16="http://schemas.microsoft.com/office/drawing/2014/main" id="{629643DB-D61B-4905-A5AC-D78CCA8645BC}"/>
              </a:ext>
            </a:extLst>
          </p:cNvPr>
          <p:cNvSpPr>
            <a:spLocks noChangeArrowheads="1"/>
          </p:cNvSpPr>
          <p:nvPr/>
        </p:nvSpPr>
        <p:spPr bwMode="auto">
          <a:xfrm>
            <a:off x="7070944" y="2466256"/>
            <a:ext cx="126957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dirty="0">
                <a:ln>
                  <a:noFill/>
                </a:ln>
                <a:solidFill>
                  <a:srgbClr val="5B9BD5"/>
                </a:solidFill>
                <a:effectLst/>
                <a:uLnTx/>
                <a:uFillTx/>
                <a:latin typeface="Calibri" panose="020F0502020204030204"/>
                <a:ea typeface="+mn-ea"/>
                <a:cs typeface="+mn-cs"/>
              </a:rPr>
              <a:t>16,5 </a:t>
            </a:r>
            <a:r>
              <a:rPr kumimoji="0" lang="en-US" altLang="en-US" sz="1200" b="1" i="0" u="none" strike="noStrike" kern="1200" cap="none" spc="0" normalizeH="0" baseline="0" noProof="0" dirty="0" err="1">
                <a:ln>
                  <a:noFill/>
                </a:ln>
                <a:solidFill>
                  <a:srgbClr val="5B9BD5"/>
                </a:solidFill>
                <a:effectLst/>
                <a:uLnTx/>
                <a:uFillTx/>
                <a:latin typeface="Calibri" panose="020F0502020204030204"/>
                <a:ea typeface="+mn-ea"/>
                <a:cs typeface="+mn-cs"/>
              </a:rPr>
              <a:t>mois</a:t>
            </a:r>
            <a:r>
              <a:rPr kumimoji="0" lang="en-US" altLang="en-US" sz="1200" b="1" i="0" u="none" strike="noStrike" kern="1200" cap="none" spc="0" normalizeH="0" baseline="0" noProof="0" dirty="0">
                <a:ln>
                  <a:noFill/>
                </a:ln>
                <a:solidFill>
                  <a:srgbClr val="5B9BD5"/>
                </a:solidFill>
                <a:effectLst/>
                <a:uLnTx/>
                <a:uFillTx/>
                <a:latin typeface="Calibri" panose="020F0502020204030204"/>
                <a:ea typeface="+mn-ea"/>
                <a:cs typeface="+mn-cs"/>
              </a:rPr>
              <a:t> (5,4-32,4)</a:t>
            </a:r>
          </a:p>
        </p:txBody>
      </p:sp>
      <p:sp>
        <p:nvSpPr>
          <p:cNvPr id="208" name="Rectangle 162">
            <a:extLst>
              <a:ext uri="{FF2B5EF4-FFF2-40B4-BE49-F238E27FC236}">
                <a16:creationId xmlns:a16="http://schemas.microsoft.com/office/drawing/2014/main" id="{A7FCD5E6-6CB0-4ADD-8289-D64E21DD78BE}"/>
              </a:ext>
            </a:extLst>
          </p:cNvPr>
          <p:cNvSpPr>
            <a:spLocks noChangeArrowheads="1"/>
          </p:cNvSpPr>
          <p:nvPr/>
        </p:nvSpPr>
        <p:spPr bwMode="auto">
          <a:xfrm>
            <a:off x="7083096" y="2641569"/>
            <a:ext cx="1191032" cy="1596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dirty="0">
                <a:ln>
                  <a:noFill/>
                </a:ln>
                <a:solidFill>
                  <a:srgbClr val="FF6600"/>
                </a:solidFill>
                <a:effectLst/>
                <a:uLnTx/>
                <a:uFillTx/>
                <a:latin typeface="Calibri" panose="020F0502020204030204"/>
                <a:ea typeface="+mn-ea"/>
                <a:cs typeface="+mn-cs"/>
              </a:rPr>
              <a:t>8,2 </a:t>
            </a:r>
            <a:r>
              <a:rPr kumimoji="0" lang="en-US" altLang="en-US" sz="1200" b="1" i="0" u="none" strike="noStrike" kern="1200" cap="none" spc="0" normalizeH="0" baseline="0" noProof="0" dirty="0" err="1">
                <a:ln>
                  <a:noFill/>
                </a:ln>
                <a:solidFill>
                  <a:srgbClr val="FF6600"/>
                </a:solidFill>
                <a:effectLst/>
                <a:uLnTx/>
                <a:uFillTx/>
                <a:latin typeface="Calibri" panose="020F0502020204030204"/>
                <a:ea typeface="+mn-ea"/>
                <a:cs typeface="+mn-cs"/>
              </a:rPr>
              <a:t>mois</a:t>
            </a:r>
            <a:r>
              <a:rPr kumimoji="0" lang="en-US" altLang="en-US" sz="1200" b="1" i="0" u="none" strike="noStrike" kern="1200" cap="none" spc="0" normalizeH="0" baseline="0" noProof="0" dirty="0">
                <a:ln>
                  <a:noFill/>
                </a:ln>
                <a:solidFill>
                  <a:srgbClr val="FF6600"/>
                </a:solidFill>
                <a:effectLst/>
                <a:uLnTx/>
                <a:uFillTx/>
                <a:latin typeface="Calibri" panose="020F0502020204030204"/>
                <a:ea typeface="+mn-ea"/>
                <a:cs typeface="+mn-cs"/>
              </a:rPr>
              <a:t> (6,1-10,2)</a:t>
            </a:r>
          </a:p>
        </p:txBody>
      </p:sp>
      <p:sp>
        <p:nvSpPr>
          <p:cNvPr id="209" name="Rectangle 5">
            <a:extLst>
              <a:ext uri="{FF2B5EF4-FFF2-40B4-BE49-F238E27FC236}">
                <a16:creationId xmlns:a16="http://schemas.microsoft.com/office/drawing/2014/main" id="{473FA3B5-A9BC-4D17-9C3A-DC16FDCBFBC0}"/>
              </a:ext>
            </a:extLst>
          </p:cNvPr>
          <p:cNvSpPr>
            <a:spLocks noChangeArrowheads="1"/>
          </p:cNvSpPr>
          <p:nvPr/>
        </p:nvSpPr>
        <p:spPr bwMode="auto">
          <a:xfrm>
            <a:off x="1112020" y="3718731"/>
            <a:ext cx="73738" cy="149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1125" b="0" i="0" u="none" strike="noStrike" kern="1200" cap="none" spc="0" normalizeH="0" baseline="0" noProof="0">
                <a:ln>
                  <a:noFill/>
                </a:ln>
                <a:solidFill>
                  <a:prstClr val="black">
                    <a:lumMod val="65000"/>
                    <a:lumOff val="35000"/>
                  </a:prstClr>
                </a:solidFill>
                <a:effectLst/>
                <a:uLnTx/>
                <a:uFillTx/>
                <a:latin typeface="Calibri" panose="020F0502020204030204"/>
                <a:ea typeface="+mn-ea"/>
                <a:cs typeface="+mn-cs"/>
              </a:rPr>
              <a:t>0</a:t>
            </a:r>
            <a:endParaRPr kumimoji="0" lang="en-US" altLang="en-US" sz="1350" b="0" i="0" u="none" strike="noStrike" kern="1200" cap="none" spc="0" normalizeH="0" baseline="0" noProof="0">
              <a:ln>
                <a:noFill/>
              </a:ln>
              <a:solidFill>
                <a:prstClr val="black">
                  <a:lumMod val="65000"/>
                  <a:lumOff val="35000"/>
                </a:prstClr>
              </a:solidFill>
              <a:effectLst/>
              <a:uLnTx/>
              <a:uFillTx/>
              <a:latin typeface="Calibri" panose="020F0502020204030204"/>
              <a:ea typeface="+mn-ea"/>
              <a:cs typeface="+mn-cs"/>
            </a:endParaRPr>
          </a:p>
        </p:txBody>
      </p:sp>
      <p:sp>
        <p:nvSpPr>
          <p:cNvPr id="210" name="Rectangle 6">
            <a:extLst>
              <a:ext uri="{FF2B5EF4-FFF2-40B4-BE49-F238E27FC236}">
                <a16:creationId xmlns:a16="http://schemas.microsoft.com/office/drawing/2014/main" id="{88A43B09-FF6A-4D1A-9169-6A8F9A415808}"/>
              </a:ext>
            </a:extLst>
          </p:cNvPr>
          <p:cNvSpPr>
            <a:spLocks noChangeArrowheads="1"/>
          </p:cNvSpPr>
          <p:nvPr/>
        </p:nvSpPr>
        <p:spPr bwMode="auto">
          <a:xfrm>
            <a:off x="1623290" y="3718731"/>
            <a:ext cx="73738" cy="149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1125" b="0" i="0" u="none" strike="noStrike" kern="1200" cap="none" spc="0" normalizeH="0" baseline="0" noProof="0">
                <a:ln>
                  <a:noFill/>
                </a:ln>
                <a:solidFill>
                  <a:prstClr val="black">
                    <a:lumMod val="65000"/>
                    <a:lumOff val="35000"/>
                  </a:prstClr>
                </a:solidFill>
                <a:effectLst/>
                <a:uLnTx/>
                <a:uFillTx/>
                <a:latin typeface="Calibri" panose="020F0502020204030204"/>
                <a:ea typeface="+mn-ea"/>
                <a:cs typeface="+mn-cs"/>
              </a:rPr>
              <a:t>4</a:t>
            </a:r>
            <a:endParaRPr kumimoji="0" lang="en-US" altLang="en-US" sz="1350" b="0" i="0" u="none" strike="noStrike" kern="1200" cap="none" spc="0" normalizeH="0" baseline="0" noProof="0">
              <a:ln>
                <a:noFill/>
              </a:ln>
              <a:solidFill>
                <a:prstClr val="black">
                  <a:lumMod val="65000"/>
                  <a:lumOff val="35000"/>
                </a:prstClr>
              </a:solidFill>
              <a:effectLst/>
              <a:uLnTx/>
              <a:uFillTx/>
              <a:latin typeface="Calibri" panose="020F0502020204030204"/>
              <a:ea typeface="+mn-ea"/>
              <a:cs typeface="+mn-cs"/>
            </a:endParaRPr>
          </a:p>
        </p:txBody>
      </p:sp>
      <p:sp>
        <p:nvSpPr>
          <p:cNvPr id="211" name="Rectangle 7">
            <a:extLst>
              <a:ext uri="{FF2B5EF4-FFF2-40B4-BE49-F238E27FC236}">
                <a16:creationId xmlns:a16="http://schemas.microsoft.com/office/drawing/2014/main" id="{E5A4D0F3-EF3B-45EA-8FC2-C02680AC32DA}"/>
              </a:ext>
            </a:extLst>
          </p:cNvPr>
          <p:cNvSpPr>
            <a:spLocks noChangeArrowheads="1"/>
          </p:cNvSpPr>
          <p:nvPr/>
        </p:nvSpPr>
        <p:spPr bwMode="auto">
          <a:xfrm>
            <a:off x="2134561" y="3718731"/>
            <a:ext cx="73738" cy="149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1125" b="0" i="0" u="none" strike="noStrike" kern="1200" cap="none" spc="0" normalizeH="0" baseline="0" noProof="0">
                <a:ln>
                  <a:noFill/>
                </a:ln>
                <a:solidFill>
                  <a:prstClr val="black">
                    <a:lumMod val="65000"/>
                    <a:lumOff val="35000"/>
                  </a:prstClr>
                </a:solidFill>
                <a:effectLst/>
                <a:uLnTx/>
                <a:uFillTx/>
                <a:latin typeface="Calibri" panose="020F0502020204030204"/>
                <a:ea typeface="+mn-ea"/>
                <a:cs typeface="+mn-cs"/>
              </a:rPr>
              <a:t>8</a:t>
            </a:r>
            <a:endParaRPr kumimoji="0" lang="en-US" altLang="en-US" sz="1350" b="0" i="0" u="none" strike="noStrike" kern="1200" cap="none" spc="0" normalizeH="0" baseline="0" noProof="0">
              <a:ln>
                <a:noFill/>
              </a:ln>
              <a:solidFill>
                <a:prstClr val="black">
                  <a:lumMod val="65000"/>
                  <a:lumOff val="35000"/>
                </a:prstClr>
              </a:solidFill>
              <a:effectLst/>
              <a:uLnTx/>
              <a:uFillTx/>
              <a:latin typeface="Calibri" panose="020F0502020204030204"/>
              <a:ea typeface="+mn-ea"/>
              <a:cs typeface="+mn-cs"/>
            </a:endParaRPr>
          </a:p>
        </p:txBody>
      </p:sp>
      <p:sp>
        <p:nvSpPr>
          <p:cNvPr id="212" name="Rectangle 8">
            <a:extLst>
              <a:ext uri="{FF2B5EF4-FFF2-40B4-BE49-F238E27FC236}">
                <a16:creationId xmlns:a16="http://schemas.microsoft.com/office/drawing/2014/main" id="{6E443120-EC04-4DC6-8EC5-2F533F2492FE}"/>
              </a:ext>
            </a:extLst>
          </p:cNvPr>
          <p:cNvSpPr>
            <a:spLocks noChangeArrowheads="1"/>
          </p:cNvSpPr>
          <p:nvPr/>
        </p:nvSpPr>
        <p:spPr bwMode="auto">
          <a:xfrm>
            <a:off x="2597764" y="3718731"/>
            <a:ext cx="147476" cy="149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1125" b="0" i="0" u="none" strike="noStrike" kern="1200" cap="none" spc="0" normalizeH="0" baseline="0" noProof="0">
                <a:ln>
                  <a:noFill/>
                </a:ln>
                <a:solidFill>
                  <a:prstClr val="black">
                    <a:lumMod val="65000"/>
                    <a:lumOff val="35000"/>
                  </a:prstClr>
                </a:solidFill>
                <a:effectLst/>
                <a:uLnTx/>
                <a:uFillTx/>
                <a:latin typeface="Calibri" panose="020F0502020204030204"/>
                <a:ea typeface="+mn-ea"/>
                <a:cs typeface="+mn-cs"/>
              </a:rPr>
              <a:t>12</a:t>
            </a:r>
            <a:endParaRPr kumimoji="0" lang="en-US" altLang="en-US" sz="1350" b="0" i="0" u="none" strike="noStrike" kern="1200" cap="none" spc="0" normalizeH="0" baseline="0" noProof="0">
              <a:ln>
                <a:noFill/>
              </a:ln>
              <a:solidFill>
                <a:prstClr val="black">
                  <a:lumMod val="65000"/>
                  <a:lumOff val="35000"/>
                </a:prstClr>
              </a:solidFill>
              <a:effectLst/>
              <a:uLnTx/>
              <a:uFillTx/>
              <a:latin typeface="Calibri" panose="020F0502020204030204"/>
              <a:ea typeface="+mn-ea"/>
              <a:cs typeface="+mn-cs"/>
            </a:endParaRPr>
          </a:p>
        </p:txBody>
      </p:sp>
      <p:sp>
        <p:nvSpPr>
          <p:cNvPr id="213" name="Rectangle 9">
            <a:extLst>
              <a:ext uri="{FF2B5EF4-FFF2-40B4-BE49-F238E27FC236}">
                <a16:creationId xmlns:a16="http://schemas.microsoft.com/office/drawing/2014/main" id="{E907C3EB-F0A1-409A-97D4-3F3E26664B6A}"/>
              </a:ext>
            </a:extLst>
          </p:cNvPr>
          <p:cNvSpPr>
            <a:spLocks noChangeArrowheads="1"/>
          </p:cNvSpPr>
          <p:nvPr/>
        </p:nvSpPr>
        <p:spPr bwMode="auto">
          <a:xfrm>
            <a:off x="3109034" y="3718731"/>
            <a:ext cx="147476" cy="149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1125" b="0" i="0" u="none" strike="noStrike" kern="1200" cap="none" spc="0" normalizeH="0" baseline="0" noProof="0">
                <a:ln>
                  <a:noFill/>
                </a:ln>
                <a:solidFill>
                  <a:prstClr val="black">
                    <a:lumMod val="65000"/>
                    <a:lumOff val="35000"/>
                  </a:prstClr>
                </a:solidFill>
                <a:effectLst/>
                <a:uLnTx/>
                <a:uFillTx/>
                <a:latin typeface="Calibri" panose="020F0502020204030204"/>
                <a:ea typeface="+mn-ea"/>
                <a:cs typeface="+mn-cs"/>
              </a:rPr>
              <a:t>16</a:t>
            </a:r>
            <a:endParaRPr kumimoji="0" lang="en-US" altLang="en-US" sz="1350" b="0" i="0" u="none" strike="noStrike" kern="1200" cap="none" spc="0" normalizeH="0" baseline="0" noProof="0">
              <a:ln>
                <a:noFill/>
              </a:ln>
              <a:solidFill>
                <a:prstClr val="black">
                  <a:lumMod val="65000"/>
                  <a:lumOff val="35000"/>
                </a:prstClr>
              </a:solidFill>
              <a:effectLst/>
              <a:uLnTx/>
              <a:uFillTx/>
              <a:latin typeface="Calibri" panose="020F0502020204030204"/>
              <a:ea typeface="+mn-ea"/>
              <a:cs typeface="+mn-cs"/>
            </a:endParaRPr>
          </a:p>
        </p:txBody>
      </p:sp>
      <p:sp>
        <p:nvSpPr>
          <p:cNvPr id="214" name="Rectangle 10">
            <a:extLst>
              <a:ext uri="{FF2B5EF4-FFF2-40B4-BE49-F238E27FC236}">
                <a16:creationId xmlns:a16="http://schemas.microsoft.com/office/drawing/2014/main" id="{745695A6-4B2E-40F0-A65F-F596F73CA005}"/>
              </a:ext>
            </a:extLst>
          </p:cNvPr>
          <p:cNvSpPr>
            <a:spLocks noChangeArrowheads="1"/>
          </p:cNvSpPr>
          <p:nvPr/>
        </p:nvSpPr>
        <p:spPr bwMode="auto">
          <a:xfrm>
            <a:off x="3620305" y="3718731"/>
            <a:ext cx="147476" cy="149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1125" b="0" i="0" u="none" strike="noStrike" kern="1200" cap="none" spc="0" normalizeH="0" baseline="0" noProof="0">
                <a:ln>
                  <a:noFill/>
                </a:ln>
                <a:solidFill>
                  <a:prstClr val="black">
                    <a:lumMod val="65000"/>
                    <a:lumOff val="35000"/>
                  </a:prstClr>
                </a:solidFill>
                <a:effectLst/>
                <a:uLnTx/>
                <a:uFillTx/>
                <a:latin typeface="Calibri" panose="020F0502020204030204"/>
                <a:ea typeface="+mn-ea"/>
                <a:cs typeface="+mn-cs"/>
              </a:rPr>
              <a:t>20</a:t>
            </a:r>
            <a:endParaRPr kumimoji="0" lang="en-US" altLang="en-US" sz="1350" b="0" i="0" u="none" strike="noStrike" kern="1200" cap="none" spc="0" normalizeH="0" baseline="0" noProof="0">
              <a:ln>
                <a:noFill/>
              </a:ln>
              <a:solidFill>
                <a:prstClr val="black">
                  <a:lumMod val="65000"/>
                  <a:lumOff val="35000"/>
                </a:prstClr>
              </a:solidFill>
              <a:effectLst/>
              <a:uLnTx/>
              <a:uFillTx/>
              <a:latin typeface="Calibri" panose="020F0502020204030204"/>
              <a:ea typeface="+mn-ea"/>
              <a:cs typeface="+mn-cs"/>
            </a:endParaRPr>
          </a:p>
        </p:txBody>
      </p:sp>
      <p:sp>
        <p:nvSpPr>
          <p:cNvPr id="215" name="Rectangle 11">
            <a:extLst>
              <a:ext uri="{FF2B5EF4-FFF2-40B4-BE49-F238E27FC236}">
                <a16:creationId xmlns:a16="http://schemas.microsoft.com/office/drawing/2014/main" id="{46BCA384-05B0-4489-A3AF-0FC361FEA837}"/>
              </a:ext>
            </a:extLst>
          </p:cNvPr>
          <p:cNvSpPr>
            <a:spLocks noChangeArrowheads="1"/>
          </p:cNvSpPr>
          <p:nvPr/>
        </p:nvSpPr>
        <p:spPr bwMode="auto">
          <a:xfrm>
            <a:off x="4131575" y="3718731"/>
            <a:ext cx="147476" cy="149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1125" b="0" i="0" u="none" strike="noStrike" kern="1200" cap="none" spc="0" normalizeH="0" baseline="0" noProof="0">
                <a:ln>
                  <a:noFill/>
                </a:ln>
                <a:solidFill>
                  <a:prstClr val="black">
                    <a:lumMod val="65000"/>
                    <a:lumOff val="35000"/>
                  </a:prstClr>
                </a:solidFill>
                <a:effectLst/>
                <a:uLnTx/>
                <a:uFillTx/>
                <a:latin typeface="Calibri" panose="020F0502020204030204"/>
                <a:ea typeface="+mn-ea"/>
                <a:cs typeface="+mn-cs"/>
              </a:rPr>
              <a:t>24</a:t>
            </a:r>
            <a:endParaRPr kumimoji="0" lang="en-US" altLang="en-US" sz="1350" b="0" i="0" u="none" strike="noStrike" kern="1200" cap="none" spc="0" normalizeH="0" baseline="0" noProof="0">
              <a:ln>
                <a:noFill/>
              </a:ln>
              <a:solidFill>
                <a:prstClr val="black">
                  <a:lumMod val="65000"/>
                  <a:lumOff val="35000"/>
                </a:prstClr>
              </a:solidFill>
              <a:effectLst/>
              <a:uLnTx/>
              <a:uFillTx/>
              <a:latin typeface="Calibri" panose="020F0502020204030204"/>
              <a:ea typeface="+mn-ea"/>
              <a:cs typeface="+mn-cs"/>
            </a:endParaRPr>
          </a:p>
        </p:txBody>
      </p:sp>
      <p:sp>
        <p:nvSpPr>
          <p:cNvPr id="216" name="Rectangle 12">
            <a:extLst>
              <a:ext uri="{FF2B5EF4-FFF2-40B4-BE49-F238E27FC236}">
                <a16:creationId xmlns:a16="http://schemas.microsoft.com/office/drawing/2014/main" id="{B7377539-716F-4C85-9629-46DAE320B664}"/>
              </a:ext>
            </a:extLst>
          </p:cNvPr>
          <p:cNvSpPr>
            <a:spLocks noChangeArrowheads="1"/>
          </p:cNvSpPr>
          <p:nvPr/>
        </p:nvSpPr>
        <p:spPr bwMode="auto">
          <a:xfrm>
            <a:off x="4642846" y="3718731"/>
            <a:ext cx="147476" cy="149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1125" b="0" i="0" u="none" strike="noStrike" kern="1200" cap="none" spc="0" normalizeH="0" baseline="0" noProof="0">
                <a:ln>
                  <a:noFill/>
                </a:ln>
                <a:solidFill>
                  <a:prstClr val="black">
                    <a:lumMod val="65000"/>
                    <a:lumOff val="35000"/>
                  </a:prstClr>
                </a:solidFill>
                <a:effectLst/>
                <a:uLnTx/>
                <a:uFillTx/>
                <a:latin typeface="Calibri" panose="020F0502020204030204"/>
                <a:ea typeface="+mn-ea"/>
                <a:cs typeface="+mn-cs"/>
              </a:rPr>
              <a:t>28</a:t>
            </a:r>
            <a:endParaRPr kumimoji="0" lang="en-US" altLang="en-US" sz="1350" b="0" i="0" u="none" strike="noStrike" kern="1200" cap="none" spc="0" normalizeH="0" baseline="0" noProof="0">
              <a:ln>
                <a:noFill/>
              </a:ln>
              <a:solidFill>
                <a:prstClr val="black">
                  <a:lumMod val="65000"/>
                  <a:lumOff val="35000"/>
                </a:prstClr>
              </a:solidFill>
              <a:effectLst/>
              <a:uLnTx/>
              <a:uFillTx/>
              <a:latin typeface="Calibri" panose="020F0502020204030204"/>
              <a:ea typeface="+mn-ea"/>
              <a:cs typeface="+mn-cs"/>
            </a:endParaRPr>
          </a:p>
        </p:txBody>
      </p:sp>
      <p:sp>
        <p:nvSpPr>
          <p:cNvPr id="217" name="Rectangle 13">
            <a:extLst>
              <a:ext uri="{FF2B5EF4-FFF2-40B4-BE49-F238E27FC236}">
                <a16:creationId xmlns:a16="http://schemas.microsoft.com/office/drawing/2014/main" id="{DD5AE9B3-5A44-4FFF-8AF4-B1EA1D7147F0}"/>
              </a:ext>
            </a:extLst>
          </p:cNvPr>
          <p:cNvSpPr>
            <a:spLocks noChangeArrowheads="1"/>
          </p:cNvSpPr>
          <p:nvPr/>
        </p:nvSpPr>
        <p:spPr bwMode="auto">
          <a:xfrm>
            <a:off x="5154116" y="3718731"/>
            <a:ext cx="147476" cy="149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1125" b="0" i="0" u="none" strike="noStrike" kern="1200" cap="none" spc="0" normalizeH="0" baseline="0" noProof="0">
                <a:ln>
                  <a:noFill/>
                </a:ln>
                <a:solidFill>
                  <a:prstClr val="black">
                    <a:lumMod val="65000"/>
                    <a:lumOff val="35000"/>
                  </a:prstClr>
                </a:solidFill>
                <a:effectLst/>
                <a:uLnTx/>
                <a:uFillTx/>
                <a:latin typeface="Calibri" panose="020F0502020204030204"/>
                <a:ea typeface="+mn-ea"/>
                <a:cs typeface="+mn-cs"/>
              </a:rPr>
              <a:t>32</a:t>
            </a:r>
            <a:endParaRPr kumimoji="0" lang="en-US" altLang="en-US" sz="1350" b="0" i="0" u="none" strike="noStrike" kern="1200" cap="none" spc="0" normalizeH="0" baseline="0" noProof="0">
              <a:ln>
                <a:noFill/>
              </a:ln>
              <a:solidFill>
                <a:prstClr val="black">
                  <a:lumMod val="65000"/>
                  <a:lumOff val="35000"/>
                </a:prstClr>
              </a:solidFill>
              <a:effectLst/>
              <a:uLnTx/>
              <a:uFillTx/>
              <a:latin typeface="Calibri" panose="020F0502020204030204"/>
              <a:ea typeface="+mn-ea"/>
              <a:cs typeface="+mn-cs"/>
            </a:endParaRPr>
          </a:p>
        </p:txBody>
      </p:sp>
      <p:sp>
        <p:nvSpPr>
          <p:cNvPr id="218" name="Rectangle 14">
            <a:extLst>
              <a:ext uri="{FF2B5EF4-FFF2-40B4-BE49-F238E27FC236}">
                <a16:creationId xmlns:a16="http://schemas.microsoft.com/office/drawing/2014/main" id="{7858A597-9BD3-484F-8448-E847A88C2817}"/>
              </a:ext>
            </a:extLst>
          </p:cNvPr>
          <p:cNvSpPr>
            <a:spLocks noChangeArrowheads="1"/>
          </p:cNvSpPr>
          <p:nvPr/>
        </p:nvSpPr>
        <p:spPr bwMode="auto">
          <a:xfrm>
            <a:off x="5665386" y="3718731"/>
            <a:ext cx="147476" cy="149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1125" b="0" i="0" u="none" strike="noStrike" kern="1200" cap="none" spc="0" normalizeH="0" baseline="0" noProof="0">
                <a:ln>
                  <a:noFill/>
                </a:ln>
                <a:solidFill>
                  <a:prstClr val="black">
                    <a:lumMod val="65000"/>
                    <a:lumOff val="35000"/>
                  </a:prstClr>
                </a:solidFill>
                <a:effectLst/>
                <a:uLnTx/>
                <a:uFillTx/>
                <a:latin typeface="Calibri" panose="020F0502020204030204"/>
                <a:ea typeface="+mn-ea"/>
                <a:cs typeface="+mn-cs"/>
              </a:rPr>
              <a:t>36</a:t>
            </a:r>
            <a:endParaRPr kumimoji="0" lang="en-US" altLang="en-US" sz="1350" b="0" i="0" u="none" strike="noStrike" kern="1200" cap="none" spc="0" normalizeH="0" baseline="0" noProof="0">
              <a:ln>
                <a:noFill/>
              </a:ln>
              <a:solidFill>
                <a:prstClr val="black">
                  <a:lumMod val="65000"/>
                  <a:lumOff val="35000"/>
                </a:prstClr>
              </a:solidFill>
              <a:effectLst/>
              <a:uLnTx/>
              <a:uFillTx/>
              <a:latin typeface="Calibri" panose="020F0502020204030204"/>
              <a:ea typeface="+mn-ea"/>
              <a:cs typeface="+mn-cs"/>
            </a:endParaRPr>
          </a:p>
        </p:txBody>
      </p:sp>
      <p:sp>
        <p:nvSpPr>
          <p:cNvPr id="219" name="Rectangle 15">
            <a:extLst>
              <a:ext uri="{FF2B5EF4-FFF2-40B4-BE49-F238E27FC236}">
                <a16:creationId xmlns:a16="http://schemas.microsoft.com/office/drawing/2014/main" id="{B6554FDC-037F-4522-A4D9-7DFF10581FD5}"/>
              </a:ext>
            </a:extLst>
          </p:cNvPr>
          <p:cNvSpPr>
            <a:spLocks noChangeArrowheads="1"/>
          </p:cNvSpPr>
          <p:nvPr/>
        </p:nvSpPr>
        <p:spPr bwMode="auto">
          <a:xfrm>
            <a:off x="6175200" y="3718731"/>
            <a:ext cx="147476" cy="149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1125" b="0" i="0" u="none" strike="noStrike" kern="1200" cap="none" spc="0" normalizeH="0" baseline="0" noProof="0">
                <a:ln>
                  <a:noFill/>
                </a:ln>
                <a:solidFill>
                  <a:prstClr val="black">
                    <a:lumMod val="65000"/>
                    <a:lumOff val="35000"/>
                  </a:prstClr>
                </a:solidFill>
                <a:effectLst/>
                <a:uLnTx/>
                <a:uFillTx/>
                <a:latin typeface="Calibri" panose="020F0502020204030204"/>
                <a:ea typeface="+mn-ea"/>
                <a:cs typeface="+mn-cs"/>
              </a:rPr>
              <a:t>40</a:t>
            </a:r>
            <a:endParaRPr kumimoji="0" lang="en-US" altLang="en-US" sz="1350" b="0" i="0" u="none" strike="noStrike" kern="1200" cap="none" spc="0" normalizeH="0" baseline="0" noProof="0">
              <a:ln>
                <a:noFill/>
              </a:ln>
              <a:solidFill>
                <a:prstClr val="black">
                  <a:lumMod val="65000"/>
                  <a:lumOff val="35000"/>
                </a:prstClr>
              </a:solidFill>
              <a:effectLst/>
              <a:uLnTx/>
              <a:uFillTx/>
              <a:latin typeface="Calibri" panose="020F0502020204030204"/>
              <a:ea typeface="+mn-ea"/>
              <a:cs typeface="+mn-cs"/>
            </a:endParaRPr>
          </a:p>
        </p:txBody>
      </p:sp>
      <p:sp>
        <p:nvSpPr>
          <p:cNvPr id="220" name="Rectangle 16">
            <a:extLst>
              <a:ext uri="{FF2B5EF4-FFF2-40B4-BE49-F238E27FC236}">
                <a16:creationId xmlns:a16="http://schemas.microsoft.com/office/drawing/2014/main" id="{998839BA-B85D-4184-8760-8033903C66C6}"/>
              </a:ext>
            </a:extLst>
          </p:cNvPr>
          <p:cNvSpPr>
            <a:spLocks noChangeArrowheads="1"/>
          </p:cNvSpPr>
          <p:nvPr/>
        </p:nvSpPr>
        <p:spPr bwMode="auto">
          <a:xfrm>
            <a:off x="6686471" y="3718731"/>
            <a:ext cx="147476" cy="149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1125" b="0" i="0" u="none" strike="noStrike" kern="1200" cap="none" spc="0" normalizeH="0" baseline="0" noProof="0">
                <a:ln>
                  <a:noFill/>
                </a:ln>
                <a:solidFill>
                  <a:prstClr val="black">
                    <a:lumMod val="65000"/>
                    <a:lumOff val="35000"/>
                  </a:prstClr>
                </a:solidFill>
                <a:effectLst/>
                <a:uLnTx/>
                <a:uFillTx/>
                <a:latin typeface="Calibri" panose="020F0502020204030204"/>
                <a:ea typeface="+mn-ea"/>
                <a:cs typeface="+mn-cs"/>
              </a:rPr>
              <a:t>44</a:t>
            </a:r>
            <a:endParaRPr kumimoji="0" lang="en-US" altLang="en-US" sz="1350" b="0" i="0" u="none" strike="noStrike" kern="1200" cap="none" spc="0" normalizeH="0" baseline="0" noProof="0">
              <a:ln>
                <a:noFill/>
              </a:ln>
              <a:solidFill>
                <a:prstClr val="black">
                  <a:lumMod val="65000"/>
                  <a:lumOff val="35000"/>
                </a:prstClr>
              </a:solidFill>
              <a:effectLst/>
              <a:uLnTx/>
              <a:uFillTx/>
              <a:latin typeface="Calibri" panose="020F0502020204030204"/>
              <a:ea typeface="+mn-ea"/>
              <a:cs typeface="+mn-cs"/>
            </a:endParaRPr>
          </a:p>
        </p:txBody>
      </p:sp>
      <p:sp>
        <p:nvSpPr>
          <p:cNvPr id="221" name="Rectangle 17">
            <a:extLst>
              <a:ext uri="{FF2B5EF4-FFF2-40B4-BE49-F238E27FC236}">
                <a16:creationId xmlns:a16="http://schemas.microsoft.com/office/drawing/2014/main" id="{7B741818-54F0-4DE7-931C-799276E7127C}"/>
              </a:ext>
            </a:extLst>
          </p:cNvPr>
          <p:cNvSpPr>
            <a:spLocks noChangeArrowheads="1"/>
          </p:cNvSpPr>
          <p:nvPr/>
        </p:nvSpPr>
        <p:spPr bwMode="auto">
          <a:xfrm>
            <a:off x="7197741" y="3718731"/>
            <a:ext cx="147476" cy="149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1125" b="0" i="0" u="none" strike="noStrike" kern="1200" cap="none" spc="0" normalizeH="0" baseline="0" noProof="0">
                <a:ln>
                  <a:noFill/>
                </a:ln>
                <a:solidFill>
                  <a:prstClr val="black">
                    <a:lumMod val="65000"/>
                    <a:lumOff val="35000"/>
                  </a:prstClr>
                </a:solidFill>
                <a:effectLst/>
                <a:uLnTx/>
                <a:uFillTx/>
                <a:latin typeface="Calibri" panose="020F0502020204030204"/>
                <a:ea typeface="+mn-ea"/>
                <a:cs typeface="+mn-cs"/>
              </a:rPr>
              <a:t>48</a:t>
            </a:r>
            <a:endParaRPr kumimoji="0" lang="en-US" altLang="en-US" sz="1350" b="0" i="0" u="none" strike="noStrike" kern="1200" cap="none" spc="0" normalizeH="0" baseline="0" noProof="0">
              <a:ln>
                <a:noFill/>
              </a:ln>
              <a:solidFill>
                <a:prstClr val="black">
                  <a:lumMod val="65000"/>
                  <a:lumOff val="35000"/>
                </a:prstClr>
              </a:solidFill>
              <a:effectLst/>
              <a:uLnTx/>
              <a:uFillTx/>
              <a:latin typeface="Calibri" panose="020F0502020204030204"/>
              <a:ea typeface="+mn-ea"/>
              <a:cs typeface="+mn-cs"/>
            </a:endParaRPr>
          </a:p>
        </p:txBody>
      </p:sp>
      <p:sp>
        <p:nvSpPr>
          <p:cNvPr id="222" name="Freeform 18">
            <a:extLst>
              <a:ext uri="{FF2B5EF4-FFF2-40B4-BE49-F238E27FC236}">
                <a16:creationId xmlns:a16="http://schemas.microsoft.com/office/drawing/2014/main" id="{4FADFF58-2080-4B26-BA66-3EFCF31E29C8}"/>
              </a:ext>
            </a:extLst>
          </p:cNvPr>
          <p:cNvSpPr>
            <a:spLocks noEditPoints="1"/>
          </p:cNvSpPr>
          <p:nvPr/>
        </p:nvSpPr>
        <p:spPr bwMode="auto">
          <a:xfrm>
            <a:off x="1149893" y="3657995"/>
            <a:ext cx="6154181" cy="46106"/>
          </a:xfrm>
          <a:custGeom>
            <a:avLst/>
            <a:gdLst>
              <a:gd name="T0" fmla="*/ 0 w 4225"/>
              <a:gd name="T1" fmla="*/ 0 h 43"/>
              <a:gd name="T2" fmla="*/ 4225 w 4225"/>
              <a:gd name="T3" fmla="*/ 0 h 43"/>
              <a:gd name="T4" fmla="*/ 7 w 4225"/>
              <a:gd name="T5" fmla="*/ 0 h 43"/>
              <a:gd name="T6" fmla="*/ 7 w 4225"/>
              <a:gd name="T7" fmla="*/ 43 h 43"/>
              <a:gd name="T8" fmla="*/ 358 w 4225"/>
              <a:gd name="T9" fmla="*/ 0 h 43"/>
              <a:gd name="T10" fmla="*/ 358 w 4225"/>
              <a:gd name="T11" fmla="*/ 43 h 43"/>
              <a:gd name="T12" fmla="*/ 709 w 4225"/>
              <a:gd name="T13" fmla="*/ 0 h 43"/>
              <a:gd name="T14" fmla="*/ 709 w 4225"/>
              <a:gd name="T15" fmla="*/ 43 h 43"/>
              <a:gd name="T16" fmla="*/ 1060 w 4225"/>
              <a:gd name="T17" fmla="*/ 0 h 43"/>
              <a:gd name="T18" fmla="*/ 1060 w 4225"/>
              <a:gd name="T19" fmla="*/ 43 h 43"/>
              <a:gd name="T20" fmla="*/ 1410 w 4225"/>
              <a:gd name="T21" fmla="*/ 0 h 43"/>
              <a:gd name="T22" fmla="*/ 1410 w 4225"/>
              <a:gd name="T23" fmla="*/ 43 h 43"/>
              <a:gd name="T24" fmla="*/ 1761 w 4225"/>
              <a:gd name="T25" fmla="*/ 0 h 43"/>
              <a:gd name="T26" fmla="*/ 1761 w 4225"/>
              <a:gd name="T27" fmla="*/ 43 h 43"/>
              <a:gd name="T28" fmla="*/ 2112 w 4225"/>
              <a:gd name="T29" fmla="*/ 0 h 43"/>
              <a:gd name="T30" fmla="*/ 2112 w 4225"/>
              <a:gd name="T31" fmla="*/ 43 h 43"/>
              <a:gd name="T32" fmla="*/ 2463 w 4225"/>
              <a:gd name="T33" fmla="*/ 0 h 43"/>
              <a:gd name="T34" fmla="*/ 2463 w 4225"/>
              <a:gd name="T35" fmla="*/ 43 h 43"/>
              <a:gd name="T36" fmla="*/ 2814 w 4225"/>
              <a:gd name="T37" fmla="*/ 0 h 43"/>
              <a:gd name="T38" fmla="*/ 2814 w 4225"/>
              <a:gd name="T39" fmla="*/ 43 h 43"/>
              <a:gd name="T40" fmla="*/ 3165 w 4225"/>
              <a:gd name="T41" fmla="*/ 0 h 43"/>
              <a:gd name="T42" fmla="*/ 3165 w 4225"/>
              <a:gd name="T43" fmla="*/ 43 h 43"/>
              <a:gd name="T44" fmla="*/ 3516 w 4225"/>
              <a:gd name="T45" fmla="*/ 0 h 43"/>
              <a:gd name="T46" fmla="*/ 3516 w 4225"/>
              <a:gd name="T47" fmla="*/ 43 h 43"/>
              <a:gd name="T48" fmla="*/ 3867 w 4225"/>
              <a:gd name="T49" fmla="*/ 0 h 43"/>
              <a:gd name="T50" fmla="*/ 3867 w 4225"/>
              <a:gd name="T51" fmla="*/ 43 h 43"/>
              <a:gd name="T52" fmla="*/ 4218 w 4225"/>
              <a:gd name="T53" fmla="*/ 0 h 43"/>
              <a:gd name="T54" fmla="*/ 4218 w 4225"/>
              <a:gd name="T55"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25" h="43">
                <a:moveTo>
                  <a:pt x="0" y="0"/>
                </a:moveTo>
                <a:lnTo>
                  <a:pt x="4225" y="0"/>
                </a:lnTo>
                <a:moveTo>
                  <a:pt x="7" y="0"/>
                </a:moveTo>
                <a:lnTo>
                  <a:pt x="7" y="43"/>
                </a:lnTo>
                <a:moveTo>
                  <a:pt x="358" y="0"/>
                </a:moveTo>
                <a:lnTo>
                  <a:pt x="358" y="43"/>
                </a:lnTo>
                <a:moveTo>
                  <a:pt x="709" y="0"/>
                </a:moveTo>
                <a:lnTo>
                  <a:pt x="709" y="43"/>
                </a:lnTo>
                <a:moveTo>
                  <a:pt x="1060" y="0"/>
                </a:moveTo>
                <a:lnTo>
                  <a:pt x="1060" y="43"/>
                </a:lnTo>
                <a:moveTo>
                  <a:pt x="1410" y="0"/>
                </a:moveTo>
                <a:lnTo>
                  <a:pt x="1410" y="43"/>
                </a:lnTo>
                <a:moveTo>
                  <a:pt x="1761" y="0"/>
                </a:moveTo>
                <a:lnTo>
                  <a:pt x="1761" y="43"/>
                </a:lnTo>
                <a:moveTo>
                  <a:pt x="2112" y="0"/>
                </a:moveTo>
                <a:lnTo>
                  <a:pt x="2112" y="43"/>
                </a:lnTo>
                <a:moveTo>
                  <a:pt x="2463" y="0"/>
                </a:moveTo>
                <a:lnTo>
                  <a:pt x="2463" y="43"/>
                </a:lnTo>
                <a:moveTo>
                  <a:pt x="2814" y="0"/>
                </a:moveTo>
                <a:lnTo>
                  <a:pt x="2814" y="43"/>
                </a:lnTo>
                <a:moveTo>
                  <a:pt x="3165" y="0"/>
                </a:moveTo>
                <a:lnTo>
                  <a:pt x="3165" y="43"/>
                </a:lnTo>
                <a:moveTo>
                  <a:pt x="3516" y="0"/>
                </a:moveTo>
                <a:lnTo>
                  <a:pt x="3516" y="43"/>
                </a:lnTo>
                <a:moveTo>
                  <a:pt x="3867" y="0"/>
                </a:moveTo>
                <a:lnTo>
                  <a:pt x="3867" y="43"/>
                </a:lnTo>
                <a:moveTo>
                  <a:pt x="4218" y="0"/>
                </a:moveTo>
                <a:lnTo>
                  <a:pt x="4218" y="43"/>
                </a:lnTo>
              </a:path>
            </a:pathLst>
          </a:custGeom>
          <a:noFill/>
          <a:ln w="12700" cap="flat">
            <a:solidFill>
              <a:schemeClr val="tx1">
                <a:lumMod val="50000"/>
                <a:lumOff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lumMod val="65000"/>
                  <a:lumOff val="35000"/>
                </a:prstClr>
              </a:solidFill>
              <a:effectLst/>
              <a:uLnTx/>
              <a:uFillTx/>
              <a:latin typeface="Calibri"/>
              <a:ea typeface="+mn-ea"/>
              <a:cs typeface="+mn-cs"/>
            </a:endParaRPr>
          </a:p>
        </p:txBody>
      </p:sp>
      <p:sp>
        <p:nvSpPr>
          <p:cNvPr id="223" name="Rectangle 19">
            <a:extLst>
              <a:ext uri="{FF2B5EF4-FFF2-40B4-BE49-F238E27FC236}">
                <a16:creationId xmlns:a16="http://schemas.microsoft.com/office/drawing/2014/main" id="{1267F78B-F0C3-4280-9C81-3267F2F93AD7}"/>
              </a:ext>
            </a:extLst>
          </p:cNvPr>
          <p:cNvSpPr>
            <a:spLocks noChangeArrowheads="1"/>
          </p:cNvSpPr>
          <p:nvPr/>
        </p:nvSpPr>
        <p:spPr bwMode="auto">
          <a:xfrm>
            <a:off x="982381" y="3582559"/>
            <a:ext cx="73738" cy="149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1125" b="0" i="0" u="none" strike="noStrike" kern="1200" cap="none" spc="0" normalizeH="0" baseline="0" noProof="0">
                <a:ln>
                  <a:noFill/>
                </a:ln>
                <a:solidFill>
                  <a:prstClr val="black">
                    <a:lumMod val="65000"/>
                    <a:lumOff val="35000"/>
                  </a:prstClr>
                </a:solidFill>
                <a:effectLst/>
                <a:uLnTx/>
                <a:uFillTx/>
                <a:latin typeface="Calibri" panose="020F0502020204030204"/>
                <a:ea typeface="+mn-ea"/>
                <a:cs typeface="+mn-cs"/>
              </a:rPr>
              <a:t>0</a:t>
            </a:r>
            <a:endParaRPr kumimoji="0" lang="en-US" altLang="en-US" sz="1350" b="0" i="0" u="none" strike="noStrike" kern="1200" cap="none" spc="0" normalizeH="0" baseline="0" noProof="0">
              <a:ln>
                <a:noFill/>
              </a:ln>
              <a:solidFill>
                <a:prstClr val="black">
                  <a:lumMod val="65000"/>
                  <a:lumOff val="35000"/>
                </a:prstClr>
              </a:solidFill>
              <a:effectLst/>
              <a:uLnTx/>
              <a:uFillTx/>
              <a:latin typeface="Calibri" panose="020F0502020204030204"/>
              <a:ea typeface="+mn-ea"/>
              <a:cs typeface="+mn-cs"/>
            </a:endParaRPr>
          </a:p>
        </p:txBody>
      </p:sp>
      <p:sp>
        <p:nvSpPr>
          <p:cNvPr id="224" name="Rectangle 20">
            <a:extLst>
              <a:ext uri="{FF2B5EF4-FFF2-40B4-BE49-F238E27FC236}">
                <a16:creationId xmlns:a16="http://schemas.microsoft.com/office/drawing/2014/main" id="{DD86B503-63A7-499E-93B1-D6D9CB2229F6}"/>
              </a:ext>
            </a:extLst>
          </p:cNvPr>
          <p:cNvSpPr>
            <a:spLocks noChangeArrowheads="1"/>
          </p:cNvSpPr>
          <p:nvPr/>
        </p:nvSpPr>
        <p:spPr bwMode="auto">
          <a:xfrm>
            <a:off x="889158" y="3357390"/>
            <a:ext cx="147476" cy="149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1125" b="0" i="0" u="none" strike="noStrike" kern="1200" cap="none" spc="0" normalizeH="0" baseline="0" noProof="0">
                <a:ln>
                  <a:noFill/>
                </a:ln>
                <a:solidFill>
                  <a:prstClr val="black">
                    <a:lumMod val="65000"/>
                    <a:lumOff val="35000"/>
                  </a:prstClr>
                </a:solidFill>
                <a:effectLst/>
                <a:uLnTx/>
                <a:uFillTx/>
                <a:latin typeface="Calibri" panose="020F0502020204030204"/>
                <a:ea typeface="+mn-ea"/>
                <a:cs typeface="+mn-cs"/>
              </a:rPr>
              <a:t>10</a:t>
            </a:r>
            <a:endParaRPr kumimoji="0" lang="en-US" altLang="en-US" sz="1350" b="0" i="0" u="none" strike="noStrike" kern="1200" cap="none" spc="0" normalizeH="0" baseline="0" noProof="0">
              <a:ln>
                <a:noFill/>
              </a:ln>
              <a:solidFill>
                <a:prstClr val="black">
                  <a:lumMod val="65000"/>
                  <a:lumOff val="35000"/>
                </a:prstClr>
              </a:solidFill>
              <a:effectLst/>
              <a:uLnTx/>
              <a:uFillTx/>
              <a:latin typeface="Calibri" panose="020F0502020204030204"/>
              <a:ea typeface="+mn-ea"/>
              <a:cs typeface="+mn-cs"/>
            </a:endParaRPr>
          </a:p>
        </p:txBody>
      </p:sp>
      <p:sp>
        <p:nvSpPr>
          <p:cNvPr id="225" name="Rectangle 21">
            <a:extLst>
              <a:ext uri="{FF2B5EF4-FFF2-40B4-BE49-F238E27FC236}">
                <a16:creationId xmlns:a16="http://schemas.microsoft.com/office/drawing/2014/main" id="{D703ED37-EC29-4024-BD6C-5C1B253A8777}"/>
              </a:ext>
            </a:extLst>
          </p:cNvPr>
          <p:cNvSpPr>
            <a:spLocks noChangeArrowheads="1"/>
          </p:cNvSpPr>
          <p:nvPr/>
        </p:nvSpPr>
        <p:spPr bwMode="auto">
          <a:xfrm>
            <a:off x="889158" y="3133294"/>
            <a:ext cx="147476" cy="149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1125" b="0" i="0" u="none" strike="noStrike" kern="1200" cap="none" spc="0" normalizeH="0" baseline="0" noProof="0" dirty="0">
                <a:ln>
                  <a:noFill/>
                </a:ln>
                <a:solidFill>
                  <a:prstClr val="black">
                    <a:lumMod val="65000"/>
                    <a:lumOff val="35000"/>
                  </a:prstClr>
                </a:solidFill>
                <a:effectLst/>
                <a:uLnTx/>
                <a:uFillTx/>
                <a:latin typeface="Calibri" panose="020F0502020204030204"/>
                <a:ea typeface="+mn-ea"/>
                <a:cs typeface="+mn-cs"/>
              </a:rPr>
              <a:t>20</a:t>
            </a:r>
            <a:endParaRPr kumimoji="0" lang="en-US" altLang="en-US" sz="1350" b="0" i="0" u="none" strike="noStrike" kern="1200" cap="none" spc="0" normalizeH="0" baseline="0" noProof="0" dirty="0">
              <a:ln>
                <a:noFill/>
              </a:ln>
              <a:solidFill>
                <a:prstClr val="black">
                  <a:lumMod val="65000"/>
                  <a:lumOff val="35000"/>
                </a:prstClr>
              </a:solidFill>
              <a:effectLst/>
              <a:uLnTx/>
              <a:uFillTx/>
              <a:latin typeface="Calibri" panose="020F0502020204030204"/>
              <a:ea typeface="+mn-ea"/>
              <a:cs typeface="+mn-cs"/>
            </a:endParaRPr>
          </a:p>
        </p:txBody>
      </p:sp>
      <p:sp>
        <p:nvSpPr>
          <p:cNvPr id="226" name="Rectangle 22">
            <a:extLst>
              <a:ext uri="{FF2B5EF4-FFF2-40B4-BE49-F238E27FC236}">
                <a16:creationId xmlns:a16="http://schemas.microsoft.com/office/drawing/2014/main" id="{41A68FC5-F237-4CEF-9DEF-CAAD8776DB06}"/>
              </a:ext>
            </a:extLst>
          </p:cNvPr>
          <p:cNvSpPr>
            <a:spLocks noChangeArrowheads="1"/>
          </p:cNvSpPr>
          <p:nvPr/>
        </p:nvSpPr>
        <p:spPr bwMode="auto">
          <a:xfrm>
            <a:off x="889158" y="2908127"/>
            <a:ext cx="147476" cy="149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1125" b="0" i="0" u="none" strike="noStrike" kern="1200" cap="none" spc="0" normalizeH="0" baseline="0" noProof="0">
                <a:ln>
                  <a:noFill/>
                </a:ln>
                <a:solidFill>
                  <a:prstClr val="black">
                    <a:lumMod val="65000"/>
                    <a:lumOff val="35000"/>
                  </a:prstClr>
                </a:solidFill>
                <a:effectLst/>
                <a:uLnTx/>
                <a:uFillTx/>
                <a:latin typeface="Calibri" panose="020F0502020204030204"/>
                <a:ea typeface="+mn-ea"/>
                <a:cs typeface="+mn-cs"/>
              </a:rPr>
              <a:t>30</a:t>
            </a:r>
            <a:endParaRPr kumimoji="0" lang="en-US" altLang="en-US" sz="1350" b="0" i="0" u="none" strike="noStrike" kern="1200" cap="none" spc="0" normalizeH="0" baseline="0" noProof="0">
              <a:ln>
                <a:noFill/>
              </a:ln>
              <a:solidFill>
                <a:prstClr val="black">
                  <a:lumMod val="65000"/>
                  <a:lumOff val="35000"/>
                </a:prstClr>
              </a:solidFill>
              <a:effectLst/>
              <a:uLnTx/>
              <a:uFillTx/>
              <a:latin typeface="Calibri" panose="020F0502020204030204"/>
              <a:ea typeface="+mn-ea"/>
              <a:cs typeface="+mn-cs"/>
            </a:endParaRPr>
          </a:p>
        </p:txBody>
      </p:sp>
      <p:sp>
        <p:nvSpPr>
          <p:cNvPr id="227" name="Rectangle 23">
            <a:extLst>
              <a:ext uri="{FF2B5EF4-FFF2-40B4-BE49-F238E27FC236}">
                <a16:creationId xmlns:a16="http://schemas.microsoft.com/office/drawing/2014/main" id="{E472AE35-4083-4455-8FBF-3E771B523F54}"/>
              </a:ext>
            </a:extLst>
          </p:cNvPr>
          <p:cNvSpPr>
            <a:spLocks noChangeArrowheads="1"/>
          </p:cNvSpPr>
          <p:nvPr/>
        </p:nvSpPr>
        <p:spPr bwMode="auto">
          <a:xfrm>
            <a:off x="889158" y="2684030"/>
            <a:ext cx="147476" cy="149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1125" b="0" i="0" u="none" strike="noStrike" kern="1200" cap="none" spc="0" normalizeH="0" baseline="0" noProof="0">
                <a:ln>
                  <a:noFill/>
                </a:ln>
                <a:solidFill>
                  <a:prstClr val="black">
                    <a:lumMod val="65000"/>
                    <a:lumOff val="35000"/>
                  </a:prstClr>
                </a:solidFill>
                <a:effectLst/>
                <a:uLnTx/>
                <a:uFillTx/>
                <a:latin typeface="Calibri" panose="020F0502020204030204"/>
                <a:ea typeface="+mn-ea"/>
                <a:cs typeface="+mn-cs"/>
              </a:rPr>
              <a:t>40</a:t>
            </a:r>
            <a:endParaRPr kumimoji="0" lang="en-US" altLang="en-US" sz="1350" b="0" i="0" u="none" strike="noStrike" kern="1200" cap="none" spc="0" normalizeH="0" baseline="0" noProof="0">
              <a:ln>
                <a:noFill/>
              </a:ln>
              <a:solidFill>
                <a:prstClr val="black">
                  <a:lumMod val="65000"/>
                  <a:lumOff val="35000"/>
                </a:prstClr>
              </a:solidFill>
              <a:effectLst/>
              <a:uLnTx/>
              <a:uFillTx/>
              <a:latin typeface="Calibri" panose="020F0502020204030204"/>
              <a:ea typeface="+mn-ea"/>
              <a:cs typeface="+mn-cs"/>
            </a:endParaRPr>
          </a:p>
        </p:txBody>
      </p:sp>
      <p:sp>
        <p:nvSpPr>
          <p:cNvPr id="228" name="Rectangle 24">
            <a:extLst>
              <a:ext uri="{FF2B5EF4-FFF2-40B4-BE49-F238E27FC236}">
                <a16:creationId xmlns:a16="http://schemas.microsoft.com/office/drawing/2014/main" id="{D14F4617-6C48-4291-8678-7B84B40A9515}"/>
              </a:ext>
            </a:extLst>
          </p:cNvPr>
          <p:cNvSpPr>
            <a:spLocks noChangeArrowheads="1"/>
          </p:cNvSpPr>
          <p:nvPr/>
        </p:nvSpPr>
        <p:spPr bwMode="auto">
          <a:xfrm>
            <a:off x="889158" y="2458862"/>
            <a:ext cx="147476" cy="149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1125" b="0" i="0" u="none" strike="noStrike" kern="1200" cap="none" spc="0" normalizeH="0" baseline="0" noProof="0">
                <a:ln>
                  <a:noFill/>
                </a:ln>
                <a:solidFill>
                  <a:prstClr val="black">
                    <a:lumMod val="65000"/>
                    <a:lumOff val="35000"/>
                  </a:prstClr>
                </a:solidFill>
                <a:effectLst/>
                <a:uLnTx/>
                <a:uFillTx/>
                <a:latin typeface="Calibri" panose="020F0502020204030204"/>
                <a:ea typeface="+mn-ea"/>
                <a:cs typeface="+mn-cs"/>
              </a:rPr>
              <a:t>50</a:t>
            </a:r>
            <a:endParaRPr kumimoji="0" lang="en-US" altLang="en-US" sz="1350" b="0" i="0" u="none" strike="noStrike" kern="1200" cap="none" spc="0" normalizeH="0" baseline="0" noProof="0">
              <a:ln>
                <a:noFill/>
              </a:ln>
              <a:solidFill>
                <a:prstClr val="black">
                  <a:lumMod val="65000"/>
                  <a:lumOff val="35000"/>
                </a:prstClr>
              </a:solidFill>
              <a:effectLst/>
              <a:uLnTx/>
              <a:uFillTx/>
              <a:latin typeface="Calibri" panose="020F0502020204030204"/>
              <a:ea typeface="+mn-ea"/>
              <a:cs typeface="+mn-cs"/>
            </a:endParaRPr>
          </a:p>
        </p:txBody>
      </p:sp>
      <p:sp>
        <p:nvSpPr>
          <p:cNvPr id="229" name="Rectangle 25">
            <a:extLst>
              <a:ext uri="{FF2B5EF4-FFF2-40B4-BE49-F238E27FC236}">
                <a16:creationId xmlns:a16="http://schemas.microsoft.com/office/drawing/2014/main" id="{AD8ED869-C7A6-463C-B823-C74B6E87A07B}"/>
              </a:ext>
            </a:extLst>
          </p:cNvPr>
          <p:cNvSpPr>
            <a:spLocks noChangeArrowheads="1"/>
          </p:cNvSpPr>
          <p:nvPr/>
        </p:nvSpPr>
        <p:spPr bwMode="auto">
          <a:xfrm>
            <a:off x="889158" y="2234766"/>
            <a:ext cx="147476" cy="149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1125" b="0" i="0" u="none" strike="noStrike" kern="1200" cap="none" spc="0" normalizeH="0" baseline="0" noProof="0">
                <a:ln>
                  <a:noFill/>
                </a:ln>
                <a:solidFill>
                  <a:prstClr val="black">
                    <a:lumMod val="65000"/>
                    <a:lumOff val="35000"/>
                  </a:prstClr>
                </a:solidFill>
                <a:effectLst/>
                <a:uLnTx/>
                <a:uFillTx/>
                <a:latin typeface="Calibri" panose="020F0502020204030204"/>
                <a:ea typeface="+mn-ea"/>
                <a:cs typeface="+mn-cs"/>
              </a:rPr>
              <a:t>60</a:t>
            </a:r>
            <a:endParaRPr kumimoji="0" lang="en-US" altLang="en-US" sz="1350" b="0" i="0" u="none" strike="noStrike" kern="1200" cap="none" spc="0" normalizeH="0" baseline="0" noProof="0">
              <a:ln>
                <a:noFill/>
              </a:ln>
              <a:solidFill>
                <a:prstClr val="black">
                  <a:lumMod val="65000"/>
                  <a:lumOff val="35000"/>
                </a:prstClr>
              </a:solidFill>
              <a:effectLst/>
              <a:uLnTx/>
              <a:uFillTx/>
              <a:latin typeface="Calibri" panose="020F0502020204030204"/>
              <a:ea typeface="+mn-ea"/>
              <a:cs typeface="+mn-cs"/>
            </a:endParaRPr>
          </a:p>
        </p:txBody>
      </p:sp>
      <p:sp>
        <p:nvSpPr>
          <p:cNvPr id="230" name="Rectangle 26">
            <a:extLst>
              <a:ext uri="{FF2B5EF4-FFF2-40B4-BE49-F238E27FC236}">
                <a16:creationId xmlns:a16="http://schemas.microsoft.com/office/drawing/2014/main" id="{9AD09C5C-D2DF-4F49-AC5C-A119A4BA642E}"/>
              </a:ext>
            </a:extLst>
          </p:cNvPr>
          <p:cNvSpPr>
            <a:spLocks noChangeArrowheads="1"/>
          </p:cNvSpPr>
          <p:nvPr/>
        </p:nvSpPr>
        <p:spPr bwMode="auto">
          <a:xfrm>
            <a:off x="889158" y="2009597"/>
            <a:ext cx="147476" cy="149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1125" b="0" i="0" u="none" strike="noStrike" kern="1200" cap="none" spc="0" normalizeH="0" baseline="0" noProof="0">
                <a:ln>
                  <a:noFill/>
                </a:ln>
                <a:solidFill>
                  <a:prstClr val="black">
                    <a:lumMod val="65000"/>
                    <a:lumOff val="35000"/>
                  </a:prstClr>
                </a:solidFill>
                <a:effectLst/>
                <a:uLnTx/>
                <a:uFillTx/>
                <a:latin typeface="Calibri" panose="020F0502020204030204"/>
                <a:ea typeface="+mn-ea"/>
                <a:cs typeface="+mn-cs"/>
              </a:rPr>
              <a:t>70</a:t>
            </a:r>
            <a:endParaRPr kumimoji="0" lang="en-US" altLang="en-US" sz="1350" b="0" i="0" u="none" strike="noStrike" kern="1200" cap="none" spc="0" normalizeH="0" baseline="0" noProof="0">
              <a:ln>
                <a:noFill/>
              </a:ln>
              <a:solidFill>
                <a:prstClr val="black">
                  <a:lumMod val="65000"/>
                  <a:lumOff val="35000"/>
                </a:prstClr>
              </a:solidFill>
              <a:effectLst/>
              <a:uLnTx/>
              <a:uFillTx/>
              <a:latin typeface="Calibri" panose="020F0502020204030204"/>
              <a:ea typeface="+mn-ea"/>
              <a:cs typeface="+mn-cs"/>
            </a:endParaRPr>
          </a:p>
        </p:txBody>
      </p:sp>
      <p:sp>
        <p:nvSpPr>
          <p:cNvPr id="231" name="Rectangle 27">
            <a:extLst>
              <a:ext uri="{FF2B5EF4-FFF2-40B4-BE49-F238E27FC236}">
                <a16:creationId xmlns:a16="http://schemas.microsoft.com/office/drawing/2014/main" id="{BF2630DE-B2DD-485C-8820-3A4CE167EDE6}"/>
              </a:ext>
            </a:extLst>
          </p:cNvPr>
          <p:cNvSpPr>
            <a:spLocks noChangeArrowheads="1"/>
          </p:cNvSpPr>
          <p:nvPr/>
        </p:nvSpPr>
        <p:spPr bwMode="auto">
          <a:xfrm>
            <a:off x="889158" y="1785503"/>
            <a:ext cx="147476" cy="149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1125" b="0" i="0" u="none" strike="noStrike" kern="1200" cap="none" spc="0" normalizeH="0" baseline="0" noProof="0">
                <a:ln>
                  <a:noFill/>
                </a:ln>
                <a:solidFill>
                  <a:prstClr val="black">
                    <a:lumMod val="65000"/>
                    <a:lumOff val="35000"/>
                  </a:prstClr>
                </a:solidFill>
                <a:effectLst/>
                <a:uLnTx/>
                <a:uFillTx/>
                <a:latin typeface="Calibri" panose="020F0502020204030204"/>
                <a:ea typeface="+mn-ea"/>
                <a:cs typeface="+mn-cs"/>
              </a:rPr>
              <a:t>80</a:t>
            </a:r>
            <a:endParaRPr kumimoji="0" lang="en-US" altLang="en-US" sz="1350" b="0" i="0" u="none" strike="noStrike" kern="1200" cap="none" spc="0" normalizeH="0" baseline="0" noProof="0">
              <a:ln>
                <a:noFill/>
              </a:ln>
              <a:solidFill>
                <a:prstClr val="black">
                  <a:lumMod val="65000"/>
                  <a:lumOff val="35000"/>
                </a:prstClr>
              </a:solidFill>
              <a:effectLst/>
              <a:uLnTx/>
              <a:uFillTx/>
              <a:latin typeface="Calibri" panose="020F0502020204030204"/>
              <a:ea typeface="+mn-ea"/>
              <a:cs typeface="+mn-cs"/>
            </a:endParaRPr>
          </a:p>
        </p:txBody>
      </p:sp>
      <p:sp>
        <p:nvSpPr>
          <p:cNvPr id="232" name="Rectangle 28">
            <a:extLst>
              <a:ext uri="{FF2B5EF4-FFF2-40B4-BE49-F238E27FC236}">
                <a16:creationId xmlns:a16="http://schemas.microsoft.com/office/drawing/2014/main" id="{2EC2F9CE-D1CF-4218-8339-A79A5D19BE77}"/>
              </a:ext>
            </a:extLst>
          </p:cNvPr>
          <p:cNvSpPr>
            <a:spLocks noChangeArrowheads="1"/>
          </p:cNvSpPr>
          <p:nvPr/>
        </p:nvSpPr>
        <p:spPr bwMode="auto">
          <a:xfrm>
            <a:off x="890615" y="1560334"/>
            <a:ext cx="147476" cy="149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1125" b="0" i="0" u="none" strike="noStrike" kern="1200" cap="none" spc="0" normalizeH="0" baseline="0" noProof="0">
                <a:ln>
                  <a:noFill/>
                </a:ln>
                <a:solidFill>
                  <a:prstClr val="black">
                    <a:lumMod val="65000"/>
                    <a:lumOff val="35000"/>
                  </a:prstClr>
                </a:solidFill>
                <a:effectLst/>
                <a:uLnTx/>
                <a:uFillTx/>
                <a:latin typeface="Calibri" panose="020F0502020204030204"/>
                <a:ea typeface="+mn-ea"/>
                <a:cs typeface="+mn-cs"/>
              </a:rPr>
              <a:t>90</a:t>
            </a:r>
            <a:endParaRPr kumimoji="0" lang="en-US" altLang="en-US" sz="1350" b="0" i="0" u="none" strike="noStrike" kern="1200" cap="none" spc="0" normalizeH="0" baseline="0" noProof="0">
              <a:ln>
                <a:noFill/>
              </a:ln>
              <a:solidFill>
                <a:prstClr val="black">
                  <a:lumMod val="65000"/>
                  <a:lumOff val="35000"/>
                </a:prstClr>
              </a:solidFill>
              <a:effectLst/>
              <a:uLnTx/>
              <a:uFillTx/>
              <a:latin typeface="Calibri" panose="020F0502020204030204"/>
              <a:ea typeface="+mn-ea"/>
              <a:cs typeface="+mn-cs"/>
            </a:endParaRPr>
          </a:p>
        </p:txBody>
      </p:sp>
      <p:sp>
        <p:nvSpPr>
          <p:cNvPr id="233" name="Rectangle 29">
            <a:extLst>
              <a:ext uri="{FF2B5EF4-FFF2-40B4-BE49-F238E27FC236}">
                <a16:creationId xmlns:a16="http://schemas.microsoft.com/office/drawing/2014/main" id="{BFF20034-C9FE-4B39-A788-23F37CDBE3EE}"/>
              </a:ext>
            </a:extLst>
          </p:cNvPr>
          <p:cNvSpPr>
            <a:spLocks noChangeArrowheads="1"/>
          </p:cNvSpPr>
          <p:nvPr/>
        </p:nvSpPr>
        <p:spPr bwMode="auto">
          <a:xfrm>
            <a:off x="809351" y="1335165"/>
            <a:ext cx="221214" cy="149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1125" b="0" i="0" u="none" strike="noStrike" kern="1200" cap="none" spc="0" normalizeH="0" baseline="0" noProof="0">
                <a:ln>
                  <a:noFill/>
                </a:ln>
                <a:solidFill>
                  <a:prstClr val="black">
                    <a:lumMod val="65000"/>
                    <a:lumOff val="35000"/>
                  </a:prstClr>
                </a:solidFill>
                <a:effectLst/>
                <a:uLnTx/>
                <a:uFillTx/>
                <a:latin typeface="Calibri" panose="020F0502020204030204"/>
                <a:ea typeface="+mn-ea"/>
                <a:cs typeface="+mn-cs"/>
              </a:rPr>
              <a:t>100</a:t>
            </a:r>
            <a:endParaRPr kumimoji="0" lang="en-US" altLang="en-US" sz="1350" b="0" i="0" u="none" strike="noStrike" kern="1200" cap="none" spc="0" normalizeH="0" baseline="0" noProof="0">
              <a:ln>
                <a:noFill/>
              </a:ln>
              <a:solidFill>
                <a:prstClr val="black">
                  <a:lumMod val="65000"/>
                  <a:lumOff val="35000"/>
                </a:prstClr>
              </a:solidFill>
              <a:effectLst/>
              <a:uLnTx/>
              <a:uFillTx/>
              <a:latin typeface="Calibri" panose="020F0502020204030204"/>
              <a:ea typeface="+mn-ea"/>
              <a:cs typeface="+mn-cs"/>
            </a:endParaRPr>
          </a:p>
        </p:txBody>
      </p:sp>
      <p:sp>
        <p:nvSpPr>
          <p:cNvPr id="234" name="Freeform 30">
            <a:extLst>
              <a:ext uri="{FF2B5EF4-FFF2-40B4-BE49-F238E27FC236}">
                <a16:creationId xmlns:a16="http://schemas.microsoft.com/office/drawing/2014/main" id="{EDF860BF-EFF7-4025-B625-3B90E730089F}"/>
              </a:ext>
            </a:extLst>
          </p:cNvPr>
          <p:cNvSpPr>
            <a:spLocks noEditPoints="1"/>
          </p:cNvSpPr>
          <p:nvPr/>
        </p:nvSpPr>
        <p:spPr bwMode="auto">
          <a:xfrm>
            <a:off x="1097889" y="1385560"/>
            <a:ext cx="61178" cy="2274199"/>
          </a:xfrm>
          <a:custGeom>
            <a:avLst/>
            <a:gdLst>
              <a:gd name="T0" fmla="*/ 42 w 42"/>
              <a:gd name="T1" fmla="*/ 2121 h 2121"/>
              <a:gd name="T2" fmla="*/ 42 w 42"/>
              <a:gd name="T3" fmla="*/ 0 h 2121"/>
              <a:gd name="T4" fmla="*/ 42 w 42"/>
              <a:gd name="T5" fmla="*/ 2113 h 2121"/>
              <a:gd name="T6" fmla="*/ 0 w 42"/>
              <a:gd name="T7" fmla="*/ 2113 h 2121"/>
              <a:gd name="T8" fmla="*/ 42 w 42"/>
              <a:gd name="T9" fmla="*/ 1904 h 2121"/>
              <a:gd name="T10" fmla="*/ 0 w 42"/>
              <a:gd name="T11" fmla="*/ 1904 h 2121"/>
              <a:gd name="T12" fmla="*/ 42 w 42"/>
              <a:gd name="T13" fmla="*/ 1694 h 2121"/>
              <a:gd name="T14" fmla="*/ 0 w 42"/>
              <a:gd name="T15" fmla="*/ 1694 h 2121"/>
              <a:gd name="T16" fmla="*/ 42 w 42"/>
              <a:gd name="T17" fmla="*/ 1485 h 2121"/>
              <a:gd name="T18" fmla="*/ 0 w 42"/>
              <a:gd name="T19" fmla="*/ 1485 h 2121"/>
              <a:gd name="T20" fmla="*/ 42 w 42"/>
              <a:gd name="T21" fmla="*/ 1275 h 2121"/>
              <a:gd name="T22" fmla="*/ 0 w 42"/>
              <a:gd name="T23" fmla="*/ 1275 h 2121"/>
              <a:gd name="T24" fmla="*/ 42 w 42"/>
              <a:gd name="T25" fmla="*/ 1066 h 2121"/>
              <a:gd name="T26" fmla="*/ 0 w 42"/>
              <a:gd name="T27" fmla="*/ 1066 h 2121"/>
              <a:gd name="T28" fmla="*/ 42 w 42"/>
              <a:gd name="T29" fmla="*/ 856 h 2121"/>
              <a:gd name="T30" fmla="*/ 0 w 42"/>
              <a:gd name="T31" fmla="*/ 856 h 2121"/>
              <a:gd name="T32" fmla="*/ 42 w 42"/>
              <a:gd name="T33" fmla="*/ 647 h 2121"/>
              <a:gd name="T34" fmla="*/ 0 w 42"/>
              <a:gd name="T35" fmla="*/ 647 h 2121"/>
              <a:gd name="T36" fmla="*/ 42 w 42"/>
              <a:gd name="T37" fmla="*/ 437 h 2121"/>
              <a:gd name="T38" fmla="*/ 0 w 42"/>
              <a:gd name="T39" fmla="*/ 437 h 2121"/>
              <a:gd name="T40" fmla="*/ 42 w 42"/>
              <a:gd name="T41" fmla="*/ 228 h 2121"/>
              <a:gd name="T42" fmla="*/ 0 w 42"/>
              <a:gd name="T43" fmla="*/ 228 h 2121"/>
              <a:gd name="T44" fmla="*/ 42 w 42"/>
              <a:gd name="T45" fmla="*/ 17 h 2121"/>
              <a:gd name="T46" fmla="*/ 0 w 42"/>
              <a:gd name="T47" fmla="*/ 17 h 2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 h="2121">
                <a:moveTo>
                  <a:pt x="42" y="2121"/>
                </a:moveTo>
                <a:lnTo>
                  <a:pt x="42" y="0"/>
                </a:lnTo>
                <a:moveTo>
                  <a:pt x="42" y="2113"/>
                </a:moveTo>
                <a:lnTo>
                  <a:pt x="0" y="2113"/>
                </a:lnTo>
                <a:moveTo>
                  <a:pt x="42" y="1904"/>
                </a:moveTo>
                <a:lnTo>
                  <a:pt x="0" y="1904"/>
                </a:lnTo>
                <a:moveTo>
                  <a:pt x="42" y="1694"/>
                </a:moveTo>
                <a:lnTo>
                  <a:pt x="0" y="1694"/>
                </a:lnTo>
                <a:moveTo>
                  <a:pt x="42" y="1485"/>
                </a:moveTo>
                <a:lnTo>
                  <a:pt x="0" y="1485"/>
                </a:lnTo>
                <a:moveTo>
                  <a:pt x="42" y="1275"/>
                </a:moveTo>
                <a:lnTo>
                  <a:pt x="0" y="1275"/>
                </a:lnTo>
                <a:moveTo>
                  <a:pt x="42" y="1066"/>
                </a:moveTo>
                <a:lnTo>
                  <a:pt x="0" y="1066"/>
                </a:lnTo>
                <a:moveTo>
                  <a:pt x="42" y="856"/>
                </a:moveTo>
                <a:lnTo>
                  <a:pt x="0" y="856"/>
                </a:lnTo>
                <a:moveTo>
                  <a:pt x="42" y="647"/>
                </a:moveTo>
                <a:lnTo>
                  <a:pt x="0" y="647"/>
                </a:lnTo>
                <a:moveTo>
                  <a:pt x="42" y="437"/>
                </a:moveTo>
                <a:lnTo>
                  <a:pt x="0" y="437"/>
                </a:lnTo>
                <a:moveTo>
                  <a:pt x="42" y="228"/>
                </a:moveTo>
                <a:lnTo>
                  <a:pt x="0" y="228"/>
                </a:lnTo>
                <a:moveTo>
                  <a:pt x="42" y="17"/>
                </a:moveTo>
                <a:lnTo>
                  <a:pt x="0" y="17"/>
                </a:lnTo>
              </a:path>
            </a:pathLst>
          </a:custGeom>
          <a:noFill/>
          <a:ln w="12700" cap="flat">
            <a:solidFill>
              <a:schemeClr val="tx1">
                <a:lumMod val="50000"/>
                <a:lumOff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endParaRPr>
          </a:p>
        </p:txBody>
      </p:sp>
      <p:sp>
        <p:nvSpPr>
          <p:cNvPr id="235" name="Freeform 31">
            <a:extLst>
              <a:ext uri="{FF2B5EF4-FFF2-40B4-BE49-F238E27FC236}">
                <a16:creationId xmlns:a16="http://schemas.microsoft.com/office/drawing/2014/main" id="{1D65966A-65E0-4AC9-9BA2-2A48755EF3B3}"/>
              </a:ext>
            </a:extLst>
          </p:cNvPr>
          <p:cNvSpPr>
            <a:spLocks/>
          </p:cNvSpPr>
          <p:nvPr/>
        </p:nvSpPr>
        <p:spPr bwMode="auto">
          <a:xfrm>
            <a:off x="1160088" y="1403789"/>
            <a:ext cx="5036961" cy="2054391"/>
          </a:xfrm>
          <a:custGeom>
            <a:avLst/>
            <a:gdLst>
              <a:gd name="T0" fmla="*/ 71 w 3458"/>
              <a:gd name="T1" fmla="*/ 15 h 1916"/>
              <a:gd name="T2" fmla="*/ 85 w 3458"/>
              <a:gd name="T3" fmla="*/ 44 h 1916"/>
              <a:gd name="T4" fmla="*/ 123 w 3458"/>
              <a:gd name="T5" fmla="*/ 73 h 1916"/>
              <a:gd name="T6" fmla="*/ 152 w 3458"/>
              <a:gd name="T7" fmla="*/ 101 h 1916"/>
              <a:gd name="T8" fmla="*/ 160 w 3458"/>
              <a:gd name="T9" fmla="*/ 130 h 1916"/>
              <a:gd name="T10" fmla="*/ 166 w 3458"/>
              <a:gd name="T11" fmla="*/ 203 h 1916"/>
              <a:gd name="T12" fmla="*/ 181 w 3458"/>
              <a:gd name="T13" fmla="*/ 232 h 1916"/>
              <a:gd name="T14" fmla="*/ 187 w 3458"/>
              <a:gd name="T15" fmla="*/ 319 h 1916"/>
              <a:gd name="T16" fmla="*/ 203 w 3458"/>
              <a:gd name="T17" fmla="*/ 376 h 1916"/>
              <a:gd name="T18" fmla="*/ 238 w 3458"/>
              <a:gd name="T19" fmla="*/ 405 h 1916"/>
              <a:gd name="T20" fmla="*/ 262 w 3458"/>
              <a:gd name="T21" fmla="*/ 405 h 1916"/>
              <a:gd name="T22" fmla="*/ 282 w 3458"/>
              <a:gd name="T23" fmla="*/ 434 h 1916"/>
              <a:gd name="T24" fmla="*/ 290 w 3458"/>
              <a:gd name="T25" fmla="*/ 464 h 1916"/>
              <a:gd name="T26" fmla="*/ 311 w 3458"/>
              <a:gd name="T27" fmla="*/ 479 h 1916"/>
              <a:gd name="T28" fmla="*/ 321 w 3458"/>
              <a:gd name="T29" fmla="*/ 509 h 1916"/>
              <a:gd name="T30" fmla="*/ 342 w 3458"/>
              <a:gd name="T31" fmla="*/ 554 h 1916"/>
              <a:gd name="T32" fmla="*/ 351 w 3458"/>
              <a:gd name="T33" fmla="*/ 599 h 1916"/>
              <a:gd name="T34" fmla="*/ 357 w 3458"/>
              <a:gd name="T35" fmla="*/ 645 h 1916"/>
              <a:gd name="T36" fmla="*/ 368 w 3458"/>
              <a:gd name="T37" fmla="*/ 676 h 1916"/>
              <a:gd name="T38" fmla="*/ 386 w 3458"/>
              <a:gd name="T39" fmla="*/ 706 h 1916"/>
              <a:gd name="T40" fmla="*/ 406 w 3458"/>
              <a:gd name="T41" fmla="*/ 735 h 1916"/>
              <a:gd name="T42" fmla="*/ 411 w 3458"/>
              <a:gd name="T43" fmla="*/ 766 h 1916"/>
              <a:gd name="T44" fmla="*/ 457 w 3458"/>
              <a:gd name="T45" fmla="*/ 797 h 1916"/>
              <a:gd name="T46" fmla="*/ 469 w 3458"/>
              <a:gd name="T47" fmla="*/ 797 h 1916"/>
              <a:gd name="T48" fmla="*/ 492 w 3458"/>
              <a:gd name="T49" fmla="*/ 812 h 1916"/>
              <a:gd name="T50" fmla="*/ 524 w 3458"/>
              <a:gd name="T51" fmla="*/ 845 h 1916"/>
              <a:gd name="T52" fmla="*/ 538 w 3458"/>
              <a:gd name="T53" fmla="*/ 877 h 1916"/>
              <a:gd name="T54" fmla="*/ 550 w 3458"/>
              <a:gd name="T55" fmla="*/ 910 h 1916"/>
              <a:gd name="T56" fmla="*/ 555 w 3458"/>
              <a:gd name="T57" fmla="*/ 959 h 1916"/>
              <a:gd name="T58" fmla="*/ 659 w 3458"/>
              <a:gd name="T59" fmla="*/ 992 h 1916"/>
              <a:gd name="T60" fmla="*/ 709 w 3458"/>
              <a:gd name="T61" fmla="*/ 1008 h 1916"/>
              <a:gd name="T62" fmla="*/ 714 w 3458"/>
              <a:gd name="T63" fmla="*/ 1042 h 1916"/>
              <a:gd name="T64" fmla="*/ 723 w 3458"/>
              <a:gd name="T65" fmla="*/ 1075 h 1916"/>
              <a:gd name="T66" fmla="*/ 740 w 3458"/>
              <a:gd name="T67" fmla="*/ 1092 h 1916"/>
              <a:gd name="T68" fmla="*/ 772 w 3458"/>
              <a:gd name="T69" fmla="*/ 1143 h 1916"/>
              <a:gd name="T70" fmla="*/ 795 w 3458"/>
              <a:gd name="T71" fmla="*/ 1177 h 1916"/>
              <a:gd name="T72" fmla="*/ 892 w 3458"/>
              <a:gd name="T73" fmla="*/ 1229 h 1916"/>
              <a:gd name="T74" fmla="*/ 904 w 3458"/>
              <a:gd name="T75" fmla="*/ 1263 h 1916"/>
              <a:gd name="T76" fmla="*/ 933 w 3458"/>
              <a:gd name="T77" fmla="*/ 1298 h 1916"/>
              <a:gd name="T78" fmla="*/ 953 w 3458"/>
              <a:gd name="T79" fmla="*/ 1316 h 1916"/>
              <a:gd name="T80" fmla="*/ 1091 w 3458"/>
              <a:gd name="T81" fmla="*/ 1335 h 1916"/>
              <a:gd name="T82" fmla="*/ 1126 w 3458"/>
              <a:gd name="T83" fmla="*/ 1371 h 1916"/>
              <a:gd name="T84" fmla="*/ 1221 w 3458"/>
              <a:gd name="T85" fmla="*/ 1407 h 1916"/>
              <a:gd name="T86" fmla="*/ 1279 w 3458"/>
              <a:gd name="T87" fmla="*/ 1443 h 1916"/>
              <a:gd name="T88" fmla="*/ 1343 w 3458"/>
              <a:gd name="T89" fmla="*/ 1461 h 1916"/>
              <a:gd name="T90" fmla="*/ 1455 w 3458"/>
              <a:gd name="T91" fmla="*/ 1498 h 1916"/>
              <a:gd name="T92" fmla="*/ 1481 w 3458"/>
              <a:gd name="T93" fmla="*/ 1538 h 1916"/>
              <a:gd name="T94" fmla="*/ 1596 w 3458"/>
              <a:gd name="T95" fmla="*/ 1558 h 1916"/>
              <a:gd name="T96" fmla="*/ 1636 w 3458"/>
              <a:gd name="T97" fmla="*/ 1599 h 1916"/>
              <a:gd name="T98" fmla="*/ 1671 w 3458"/>
              <a:gd name="T99" fmla="*/ 1620 h 1916"/>
              <a:gd name="T100" fmla="*/ 1930 w 3458"/>
              <a:gd name="T101" fmla="*/ 1663 h 1916"/>
              <a:gd name="T102" fmla="*/ 2057 w 3458"/>
              <a:gd name="T103" fmla="*/ 1707 h 1916"/>
              <a:gd name="T104" fmla="*/ 2236 w 3458"/>
              <a:gd name="T105" fmla="*/ 1730 h 1916"/>
              <a:gd name="T106" fmla="*/ 2343 w 3458"/>
              <a:gd name="T107" fmla="*/ 1755 h 1916"/>
              <a:gd name="T108" fmla="*/ 2423 w 3458"/>
              <a:gd name="T109" fmla="*/ 1803 h 1916"/>
              <a:gd name="T110" fmla="*/ 2504 w 3458"/>
              <a:gd name="T111" fmla="*/ 1830 h 1916"/>
              <a:gd name="T112" fmla="*/ 2573 w 3458"/>
              <a:gd name="T113" fmla="*/ 1857 h 1916"/>
              <a:gd name="T114" fmla="*/ 2709 w 3458"/>
              <a:gd name="T115" fmla="*/ 1916 h 1916"/>
              <a:gd name="T116" fmla="*/ 2795 w 3458"/>
              <a:gd name="T117" fmla="*/ 1916 h 1916"/>
              <a:gd name="T118" fmla="*/ 3291 w 3458"/>
              <a:gd name="T119" fmla="*/ 1916 h 1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58" h="1916">
                <a:moveTo>
                  <a:pt x="0" y="0"/>
                </a:moveTo>
                <a:lnTo>
                  <a:pt x="0" y="0"/>
                </a:lnTo>
                <a:lnTo>
                  <a:pt x="0" y="0"/>
                </a:lnTo>
                <a:lnTo>
                  <a:pt x="2" y="0"/>
                </a:lnTo>
                <a:lnTo>
                  <a:pt x="71" y="0"/>
                </a:lnTo>
                <a:lnTo>
                  <a:pt x="71" y="15"/>
                </a:lnTo>
                <a:lnTo>
                  <a:pt x="71" y="15"/>
                </a:lnTo>
                <a:lnTo>
                  <a:pt x="79" y="15"/>
                </a:lnTo>
                <a:lnTo>
                  <a:pt x="79" y="29"/>
                </a:lnTo>
                <a:lnTo>
                  <a:pt x="79" y="29"/>
                </a:lnTo>
                <a:lnTo>
                  <a:pt x="85" y="29"/>
                </a:lnTo>
                <a:lnTo>
                  <a:pt x="85" y="44"/>
                </a:lnTo>
                <a:lnTo>
                  <a:pt x="85" y="44"/>
                </a:lnTo>
                <a:lnTo>
                  <a:pt x="103" y="44"/>
                </a:lnTo>
                <a:lnTo>
                  <a:pt x="103" y="59"/>
                </a:lnTo>
                <a:lnTo>
                  <a:pt x="103" y="59"/>
                </a:lnTo>
                <a:lnTo>
                  <a:pt x="123" y="59"/>
                </a:lnTo>
                <a:lnTo>
                  <a:pt x="123" y="73"/>
                </a:lnTo>
                <a:lnTo>
                  <a:pt x="123" y="73"/>
                </a:lnTo>
                <a:lnTo>
                  <a:pt x="149" y="73"/>
                </a:lnTo>
                <a:lnTo>
                  <a:pt x="149" y="87"/>
                </a:lnTo>
                <a:lnTo>
                  <a:pt x="149" y="87"/>
                </a:lnTo>
                <a:lnTo>
                  <a:pt x="152" y="87"/>
                </a:lnTo>
                <a:lnTo>
                  <a:pt x="152" y="101"/>
                </a:lnTo>
                <a:lnTo>
                  <a:pt x="152" y="101"/>
                </a:lnTo>
                <a:lnTo>
                  <a:pt x="155" y="101"/>
                </a:lnTo>
                <a:lnTo>
                  <a:pt x="155" y="116"/>
                </a:lnTo>
                <a:lnTo>
                  <a:pt x="155" y="116"/>
                </a:lnTo>
                <a:lnTo>
                  <a:pt x="160" y="116"/>
                </a:lnTo>
                <a:lnTo>
                  <a:pt x="160" y="130"/>
                </a:lnTo>
                <a:lnTo>
                  <a:pt x="160" y="130"/>
                </a:lnTo>
                <a:lnTo>
                  <a:pt x="163" y="130"/>
                </a:lnTo>
                <a:lnTo>
                  <a:pt x="163" y="173"/>
                </a:lnTo>
                <a:lnTo>
                  <a:pt x="163" y="173"/>
                </a:lnTo>
                <a:lnTo>
                  <a:pt x="166" y="173"/>
                </a:lnTo>
                <a:lnTo>
                  <a:pt x="166" y="203"/>
                </a:lnTo>
                <a:lnTo>
                  <a:pt x="166" y="203"/>
                </a:lnTo>
                <a:lnTo>
                  <a:pt x="172" y="203"/>
                </a:lnTo>
                <a:lnTo>
                  <a:pt x="172" y="217"/>
                </a:lnTo>
                <a:lnTo>
                  <a:pt x="172" y="217"/>
                </a:lnTo>
                <a:lnTo>
                  <a:pt x="181" y="217"/>
                </a:lnTo>
                <a:lnTo>
                  <a:pt x="181" y="232"/>
                </a:lnTo>
                <a:lnTo>
                  <a:pt x="181" y="232"/>
                </a:lnTo>
                <a:lnTo>
                  <a:pt x="183" y="232"/>
                </a:lnTo>
                <a:lnTo>
                  <a:pt x="183" y="289"/>
                </a:lnTo>
                <a:lnTo>
                  <a:pt x="183" y="289"/>
                </a:lnTo>
                <a:lnTo>
                  <a:pt x="187" y="289"/>
                </a:lnTo>
                <a:lnTo>
                  <a:pt x="187" y="319"/>
                </a:lnTo>
                <a:lnTo>
                  <a:pt x="187" y="319"/>
                </a:lnTo>
                <a:lnTo>
                  <a:pt x="195" y="319"/>
                </a:lnTo>
                <a:lnTo>
                  <a:pt x="195" y="362"/>
                </a:lnTo>
                <a:lnTo>
                  <a:pt x="195" y="362"/>
                </a:lnTo>
                <a:lnTo>
                  <a:pt x="203" y="362"/>
                </a:lnTo>
                <a:lnTo>
                  <a:pt x="203" y="376"/>
                </a:lnTo>
                <a:lnTo>
                  <a:pt x="203" y="376"/>
                </a:lnTo>
                <a:lnTo>
                  <a:pt x="207" y="376"/>
                </a:lnTo>
                <a:lnTo>
                  <a:pt x="207" y="390"/>
                </a:lnTo>
                <a:lnTo>
                  <a:pt x="207" y="390"/>
                </a:lnTo>
                <a:lnTo>
                  <a:pt x="238" y="390"/>
                </a:lnTo>
                <a:lnTo>
                  <a:pt x="238" y="405"/>
                </a:lnTo>
                <a:lnTo>
                  <a:pt x="238" y="405"/>
                </a:lnTo>
                <a:lnTo>
                  <a:pt x="252" y="405"/>
                </a:lnTo>
                <a:lnTo>
                  <a:pt x="252" y="405"/>
                </a:lnTo>
                <a:lnTo>
                  <a:pt x="252" y="405"/>
                </a:lnTo>
                <a:lnTo>
                  <a:pt x="262" y="405"/>
                </a:lnTo>
                <a:lnTo>
                  <a:pt x="262" y="405"/>
                </a:lnTo>
                <a:lnTo>
                  <a:pt x="262" y="405"/>
                </a:lnTo>
                <a:lnTo>
                  <a:pt x="264" y="405"/>
                </a:lnTo>
                <a:lnTo>
                  <a:pt x="264" y="419"/>
                </a:lnTo>
                <a:lnTo>
                  <a:pt x="264" y="419"/>
                </a:lnTo>
                <a:lnTo>
                  <a:pt x="282" y="419"/>
                </a:lnTo>
                <a:lnTo>
                  <a:pt x="282" y="434"/>
                </a:lnTo>
                <a:lnTo>
                  <a:pt x="282" y="434"/>
                </a:lnTo>
                <a:lnTo>
                  <a:pt x="284" y="434"/>
                </a:lnTo>
                <a:lnTo>
                  <a:pt x="284" y="464"/>
                </a:lnTo>
                <a:lnTo>
                  <a:pt x="284" y="464"/>
                </a:lnTo>
                <a:lnTo>
                  <a:pt x="290" y="464"/>
                </a:lnTo>
                <a:lnTo>
                  <a:pt x="290" y="464"/>
                </a:lnTo>
                <a:lnTo>
                  <a:pt x="290" y="464"/>
                </a:lnTo>
                <a:lnTo>
                  <a:pt x="305" y="464"/>
                </a:lnTo>
                <a:lnTo>
                  <a:pt x="305" y="464"/>
                </a:lnTo>
                <a:lnTo>
                  <a:pt x="305" y="464"/>
                </a:lnTo>
                <a:lnTo>
                  <a:pt x="311" y="464"/>
                </a:lnTo>
                <a:lnTo>
                  <a:pt x="311" y="479"/>
                </a:lnTo>
                <a:lnTo>
                  <a:pt x="311" y="479"/>
                </a:lnTo>
                <a:lnTo>
                  <a:pt x="319" y="479"/>
                </a:lnTo>
                <a:lnTo>
                  <a:pt x="319" y="494"/>
                </a:lnTo>
                <a:lnTo>
                  <a:pt x="319" y="494"/>
                </a:lnTo>
                <a:lnTo>
                  <a:pt x="321" y="494"/>
                </a:lnTo>
                <a:lnTo>
                  <a:pt x="321" y="509"/>
                </a:lnTo>
                <a:lnTo>
                  <a:pt x="321" y="509"/>
                </a:lnTo>
                <a:lnTo>
                  <a:pt x="339" y="509"/>
                </a:lnTo>
                <a:lnTo>
                  <a:pt x="339" y="509"/>
                </a:lnTo>
                <a:lnTo>
                  <a:pt x="339" y="509"/>
                </a:lnTo>
                <a:lnTo>
                  <a:pt x="342" y="509"/>
                </a:lnTo>
                <a:lnTo>
                  <a:pt x="342" y="554"/>
                </a:lnTo>
                <a:lnTo>
                  <a:pt x="342" y="554"/>
                </a:lnTo>
                <a:lnTo>
                  <a:pt x="348" y="554"/>
                </a:lnTo>
                <a:lnTo>
                  <a:pt x="348" y="584"/>
                </a:lnTo>
                <a:lnTo>
                  <a:pt x="348" y="584"/>
                </a:lnTo>
                <a:lnTo>
                  <a:pt x="351" y="584"/>
                </a:lnTo>
                <a:lnTo>
                  <a:pt x="351" y="599"/>
                </a:lnTo>
                <a:lnTo>
                  <a:pt x="351" y="599"/>
                </a:lnTo>
                <a:lnTo>
                  <a:pt x="354" y="599"/>
                </a:lnTo>
                <a:lnTo>
                  <a:pt x="354" y="615"/>
                </a:lnTo>
                <a:lnTo>
                  <a:pt x="354" y="615"/>
                </a:lnTo>
                <a:lnTo>
                  <a:pt x="357" y="615"/>
                </a:lnTo>
                <a:lnTo>
                  <a:pt x="357" y="645"/>
                </a:lnTo>
                <a:lnTo>
                  <a:pt x="357" y="645"/>
                </a:lnTo>
                <a:lnTo>
                  <a:pt x="365" y="645"/>
                </a:lnTo>
                <a:lnTo>
                  <a:pt x="365" y="660"/>
                </a:lnTo>
                <a:lnTo>
                  <a:pt x="365" y="660"/>
                </a:lnTo>
                <a:lnTo>
                  <a:pt x="368" y="660"/>
                </a:lnTo>
                <a:lnTo>
                  <a:pt x="368" y="676"/>
                </a:lnTo>
                <a:lnTo>
                  <a:pt x="368" y="676"/>
                </a:lnTo>
                <a:lnTo>
                  <a:pt x="374" y="676"/>
                </a:lnTo>
                <a:lnTo>
                  <a:pt x="374" y="691"/>
                </a:lnTo>
                <a:lnTo>
                  <a:pt x="374" y="691"/>
                </a:lnTo>
                <a:lnTo>
                  <a:pt x="386" y="691"/>
                </a:lnTo>
                <a:lnTo>
                  <a:pt x="386" y="706"/>
                </a:lnTo>
                <a:lnTo>
                  <a:pt x="386" y="706"/>
                </a:lnTo>
                <a:lnTo>
                  <a:pt x="388" y="706"/>
                </a:lnTo>
                <a:lnTo>
                  <a:pt x="388" y="720"/>
                </a:lnTo>
                <a:lnTo>
                  <a:pt x="388" y="720"/>
                </a:lnTo>
                <a:lnTo>
                  <a:pt x="406" y="720"/>
                </a:lnTo>
                <a:lnTo>
                  <a:pt x="406" y="735"/>
                </a:lnTo>
                <a:lnTo>
                  <a:pt x="406" y="735"/>
                </a:lnTo>
                <a:lnTo>
                  <a:pt x="408" y="735"/>
                </a:lnTo>
                <a:lnTo>
                  <a:pt x="408" y="750"/>
                </a:lnTo>
                <a:lnTo>
                  <a:pt x="408" y="750"/>
                </a:lnTo>
                <a:lnTo>
                  <a:pt x="411" y="750"/>
                </a:lnTo>
                <a:lnTo>
                  <a:pt x="411" y="766"/>
                </a:lnTo>
                <a:lnTo>
                  <a:pt x="414" y="766"/>
                </a:lnTo>
                <a:lnTo>
                  <a:pt x="417" y="766"/>
                </a:lnTo>
                <a:lnTo>
                  <a:pt x="417" y="781"/>
                </a:lnTo>
                <a:lnTo>
                  <a:pt x="417" y="781"/>
                </a:lnTo>
                <a:lnTo>
                  <a:pt x="457" y="781"/>
                </a:lnTo>
                <a:lnTo>
                  <a:pt x="457" y="797"/>
                </a:lnTo>
                <a:lnTo>
                  <a:pt x="457" y="797"/>
                </a:lnTo>
                <a:lnTo>
                  <a:pt x="466" y="797"/>
                </a:lnTo>
                <a:lnTo>
                  <a:pt x="466" y="797"/>
                </a:lnTo>
                <a:lnTo>
                  <a:pt x="466" y="797"/>
                </a:lnTo>
                <a:lnTo>
                  <a:pt x="469" y="797"/>
                </a:lnTo>
                <a:lnTo>
                  <a:pt x="469" y="797"/>
                </a:lnTo>
                <a:lnTo>
                  <a:pt x="469" y="797"/>
                </a:lnTo>
                <a:lnTo>
                  <a:pt x="486" y="797"/>
                </a:lnTo>
                <a:lnTo>
                  <a:pt x="486" y="812"/>
                </a:lnTo>
                <a:lnTo>
                  <a:pt x="486" y="812"/>
                </a:lnTo>
                <a:lnTo>
                  <a:pt x="492" y="812"/>
                </a:lnTo>
                <a:lnTo>
                  <a:pt x="492" y="812"/>
                </a:lnTo>
                <a:lnTo>
                  <a:pt x="492" y="812"/>
                </a:lnTo>
                <a:lnTo>
                  <a:pt x="521" y="812"/>
                </a:lnTo>
                <a:lnTo>
                  <a:pt x="521" y="829"/>
                </a:lnTo>
                <a:lnTo>
                  <a:pt x="521" y="829"/>
                </a:lnTo>
                <a:lnTo>
                  <a:pt x="524" y="829"/>
                </a:lnTo>
                <a:lnTo>
                  <a:pt x="524" y="845"/>
                </a:lnTo>
                <a:lnTo>
                  <a:pt x="530" y="845"/>
                </a:lnTo>
                <a:lnTo>
                  <a:pt x="532" y="845"/>
                </a:lnTo>
                <a:lnTo>
                  <a:pt x="532" y="862"/>
                </a:lnTo>
                <a:lnTo>
                  <a:pt x="532" y="862"/>
                </a:lnTo>
                <a:lnTo>
                  <a:pt x="538" y="862"/>
                </a:lnTo>
                <a:lnTo>
                  <a:pt x="538" y="877"/>
                </a:lnTo>
                <a:lnTo>
                  <a:pt x="538" y="877"/>
                </a:lnTo>
                <a:lnTo>
                  <a:pt x="544" y="877"/>
                </a:lnTo>
                <a:lnTo>
                  <a:pt x="544" y="893"/>
                </a:lnTo>
                <a:lnTo>
                  <a:pt x="544" y="893"/>
                </a:lnTo>
                <a:lnTo>
                  <a:pt x="550" y="893"/>
                </a:lnTo>
                <a:lnTo>
                  <a:pt x="550" y="910"/>
                </a:lnTo>
                <a:lnTo>
                  <a:pt x="550" y="910"/>
                </a:lnTo>
                <a:lnTo>
                  <a:pt x="553" y="910"/>
                </a:lnTo>
                <a:lnTo>
                  <a:pt x="553" y="942"/>
                </a:lnTo>
                <a:lnTo>
                  <a:pt x="553" y="942"/>
                </a:lnTo>
                <a:lnTo>
                  <a:pt x="555" y="942"/>
                </a:lnTo>
                <a:lnTo>
                  <a:pt x="555" y="959"/>
                </a:lnTo>
                <a:lnTo>
                  <a:pt x="555" y="959"/>
                </a:lnTo>
                <a:lnTo>
                  <a:pt x="616" y="959"/>
                </a:lnTo>
                <a:lnTo>
                  <a:pt x="616" y="975"/>
                </a:lnTo>
                <a:lnTo>
                  <a:pt x="616" y="975"/>
                </a:lnTo>
                <a:lnTo>
                  <a:pt x="659" y="975"/>
                </a:lnTo>
                <a:lnTo>
                  <a:pt x="659" y="992"/>
                </a:lnTo>
                <a:lnTo>
                  <a:pt x="659" y="992"/>
                </a:lnTo>
                <a:lnTo>
                  <a:pt x="703" y="992"/>
                </a:lnTo>
                <a:lnTo>
                  <a:pt x="703" y="992"/>
                </a:lnTo>
                <a:lnTo>
                  <a:pt x="705" y="992"/>
                </a:lnTo>
                <a:lnTo>
                  <a:pt x="709" y="992"/>
                </a:lnTo>
                <a:lnTo>
                  <a:pt x="709" y="1008"/>
                </a:lnTo>
                <a:lnTo>
                  <a:pt x="709" y="1008"/>
                </a:lnTo>
                <a:lnTo>
                  <a:pt x="711" y="1008"/>
                </a:lnTo>
                <a:lnTo>
                  <a:pt x="711" y="1024"/>
                </a:lnTo>
                <a:lnTo>
                  <a:pt x="711" y="1024"/>
                </a:lnTo>
                <a:lnTo>
                  <a:pt x="714" y="1024"/>
                </a:lnTo>
                <a:lnTo>
                  <a:pt x="714" y="1042"/>
                </a:lnTo>
                <a:lnTo>
                  <a:pt x="714" y="1042"/>
                </a:lnTo>
                <a:lnTo>
                  <a:pt x="720" y="1042"/>
                </a:lnTo>
                <a:lnTo>
                  <a:pt x="720" y="1058"/>
                </a:lnTo>
                <a:lnTo>
                  <a:pt x="720" y="1058"/>
                </a:lnTo>
                <a:lnTo>
                  <a:pt x="723" y="1058"/>
                </a:lnTo>
                <a:lnTo>
                  <a:pt x="723" y="1075"/>
                </a:lnTo>
                <a:lnTo>
                  <a:pt x="723" y="1075"/>
                </a:lnTo>
                <a:lnTo>
                  <a:pt x="731" y="1075"/>
                </a:lnTo>
                <a:lnTo>
                  <a:pt x="731" y="1092"/>
                </a:lnTo>
                <a:lnTo>
                  <a:pt x="731" y="1092"/>
                </a:lnTo>
                <a:lnTo>
                  <a:pt x="740" y="1092"/>
                </a:lnTo>
                <a:lnTo>
                  <a:pt x="740" y="1092"/>
                </a:lnTo>
                <a:lnTo>
                  <a:pt x="740" y="1092"/>
                </a:lnTo>
                <a:lnTo>
                  <a:pt x="752" y="1092"/>
                </a:lnTo>
                <a:lnTo>
                  <a:pt x="752" y="1126"/>
                </a:lnTo>
                <a:lnTo>
                  <a:pt x="752" y="1126"/>
                </a:lnTo>
                <a:lnTo>
                  <a:pt x="772" y="1126"/>
                </a:lnTo>
                <a:lnTo>
                  <a:pt x="772" y="1143"/>
                </a:lnTo>
                <a:lnTo>
                  <a:pt x="772" y="1143"/>
                </a:lnTo>
                <a:lnTo>
                  <a:pt x="792" y="1143"/>
                </a:lnTo>
                <a:lnTo>
                  <a:pt x="792" y="1160"/>
                </a:lnTo>
                <a:lnTo>
                  <a:pt x="792" y="1160"/>
                </a:lnTo>
                <a:lnTo>
                  <a:pt x="795" y="1160"/>
                </a:lnTo>
                <a:lnTo>
                  <a:pt x="795" y="1177"/>
                </a:lnTo>
                <a:lnTo>
                  <a:pt x="795" y="1177"/>
                </a:lnTo>
                <a:lnTo>
                  <a:pt x="890" y="1177"/>
                </a:lnTo>
                <a:lnTo>
                  <a:pt x="890" y="1194"/>
                </a:lnTo>
                <a:lnTo>
                  <a:pt x="890" y="1194"/>
                </a:lnTo>
                <a:lnTo>
                  <a:pt x="892" y="1194"/>
                </a:lnTo>
                <a:lnTo>
                  <a:pt x="892" y="1229"/>
                </a:lnTo>
                <a:lnTo>
                  <a:pt x="892" y="1229"/>
                </a:lnTo>
                <a:lnTo>
                  <a:pt x="896" y="1229"/>
                </a:lnTo>
                <a:lnTo>
                  <a:pt x="896" y="1246"/>
                </a:lnTo>
                <a:lnTo>
                  <a:pt x="896" y="1246"/>
                </a:lnTo>
                <a:lnTo>
                  <a:pt x="904" y="1246"/>
                </a:lnTo>
                <a:lnTo>
                  <a:pt x="904" y="1263"/>
                </a:lnTo>
                <a:lnTo>
                  <a:pt x="904" y="1263"/>
                </a:lnTo>
                <a:lnTo>
                  <a:pt x="916" y="1263"/>
                </a:lnTo>
                <a:lnTo>
                  <a:pt x="916" y="1281"/>
                </a:lnTo>
                <a:lnTo>
                  <a:pt x="916" y="1281"/>
                </a:lnTo>
                <a:lnTo>
                  <a:pt x="933" y="1281"/>
                </a:lnTo>
                <a:lnTo>
                  <a:pt x="933" y="1298"/>
                </a:lnTo>
                <a:lnTo>
                  <a:pt x="933" y="1298"/>
                </a:lnTo>
                <a:lnTo>
                  <a:pt x="941" y="1298"/>
                </a:lnTo>
                <a:lnTo>
                  <a:pt x="941" y="1298"/>
                </a:lnTo>
                <a:lnTo>
                  <a:pt x="941" y="1298"/>
                </a:lnTo>
                <a:lnTo>
                  <a:pt x="953" y="1298"/>
                </a:lnTo>
                <a:lnTo>
                  <a:pt x="953" y="1316"/>
                </a:lnTo>
                <a:lnTo>
                  <a:pt x="953" y="1316"/>
                </a:lnTo>
                <a:lnTo>
                  <a:pt x="1005" y="1316"/>
                </a:lnTo>
                <a:lnTo>
                  <a:pt x="1005" y="1316"/>
                </a:lnTo>
                <a:lnTo>
                  <a:pt x="1005" y="1316"/>
                </a:lnTo>
                <a:lnTo>
                  <a:pt x="1091" y="1316"/>
                </a:lnTo>
                <a:lnTo>
                  <a:pt x="1091" y="1335"/>
                </a:lnTo>
                <a:lnTo>
                  <a:pt x="1091" y="1335"/>
                </a:lnTo>
                <a:lnTo>
                  <a:pt x="1095" y="1335"/>
                </a:lnTo>
                <a:lnTo>
                  <a:pt x="1095" y="1352"/>
                </a:lnTo>
                <a:lnTo>
                  <a:pt x="1095" y="1352"/>
                </a:lnTo>
                <a:lnTo>
                  <a:pt x="1126" y="1352"/>
                </a:lnTo>
                <a:lnTo>
                  <a:pt x="1126" y="1371"/>
                </a:lnTo>
                <a:lnTo>
                  <a:pt x="1126" y="1371"/>
                </a:lnTo>
                <a:lnTo>
                  <a:pt x="1195" y="1371"/>
                </a:lnTo>
                <a:lnTo>
                  <a:pt x="1195" y="1388"/>
                </a:lnTo>
                <a:lnTo>
                  <a:pt x="1195" y="1388"/>
                </a:lnTo>
                <a:lnTo>
                  <a:pt x="1221" y="1388"/>
                </a:lnTo>
                <a:lnTo>
                  <a:pt x="1221" y="1407"/>
                </a:lnTo>
                <a:lnTo>
                  <a:pt x="1221" y="1407"/>
                </a:lnTo>
                <a:lnTo>
                  <a:pt x="1242" y="1407"/>
                </a:lnTo>
                <a:lnTo>
                  <a:pt x="1242" y="1425"/>
                </a:lnTo>
                <a:lnTo>
                  <a:pt x="1242" y="1425"/>
                </a:lnTo>
                <a:lnTo>
                  <a:pt x="1279" y="1425"/>
                </a:lnTo>
                <a:lnTo>
                  <a:pt x="1279" y="1443"/>
                </a:lnTo>
                <a:lnTo>
                  <a:pt x="1279" y="1443"/>
                </a:lnTo>
                <a:lnTo>
                  <a:pt x="1285" y="1443"/>
                </a:lnTo>
                <a:lnTo>
                  <a:pt x="1285" y="1461"/>
                </a:lnTo>
                <a:lnTo>
                  <a:pt x="1285" y="1461"/>
                </a:lnTo>
                <a:lnTo>
                  <a:pt x="1343" y="1461"/>
                </a:lnTo>
                <a:lnTo>
                  <a:pt x="1343" y="1461"/>
                </a:lnTo>
                <a:lnTo>
                  <a:pt x="1343" y="1461"/>
                </a:lnTo>
                <a:lnTo>
                  <a:pt x="1371" y="1461"/>
                </a:lnTo>
                <a:lnTo>
                  <a:pt x="1371" y="1480"/>
                </a:lnTo>
                <a:lnTo>
                  <a:pt x="1371" y="1480"/>
                </a:lnTo>
                <a:lnTo>
                  <a:pt x="1455" y="1480"/>
                </a:lnTo>
                <a:lnTo>
                  <a:pt x="1455" y="1498"/>
                </a:lnTo>
                <a:lnTo>
                  <a:pt x="1455" y="1498"/>
                </a:lnTo>
                <a:lnTo>
                  <a:pt x="1463" y="1498"/>
                </a:lnTo>
                <a:lnTo>
                  <a:pt x="1463" y="1518"/>
                </a:lnTo>
                <a:lnTo>
                  <a:pt x="1463" y="1518"/>
                </a:lnTo>
                <a:lnTo>
                  <a:pt x="1481" y="1518"/>
                </a:lnTo>
                <a:lnTo>
                  <a:pt x="1481" y="1538"/>
                </a:lnTo>
                <a:lnTo>
                  <a:pt x="1481" y="1538"/>
                </a:lnTo>
                <a:lnTo>
                  <a:pt x="1587" y="1538"/>
                </a:lnTo>
                <a:lnTo>
                  <a:pt x="1587" y="1558"/>
                </a:lnTo>
                <a:lnTo>
                  <a:pt x="1587" y="1558"/>
                </a:lnTo>
                <a:lnTo>
                  <a:pt x="1596" y="1558"/>
                </a:lnTo>
                <a:lnTo>
                  <a:pt x="1596" y="1558"/>
                </a:lnTo>
                <a:lnTo>
                  <a:pt x="1596" y="1558"/>
                </a:lnTo>
                <a:lnTo>
                  <a:pt x="1616" y="1558"/>
                </a:lnTo>
                <a:lnTo>
                  <a:pt x="1616" y="1579"/>
                </a:lnTo>
                <a:lnTo>
                  <a:pt x="1616" y="1579"/>
                </a:lnTo>
                <a:lnTo>
                  <a:pt x="1636" y="1579"/>
                </a:lnTo>
                <a:lnTo>
                  <a:pt x="1636" y="1599"/>
                </a:lnTo>
                <a:lnTo>
                  <a:pt x="1636" y="1599"/>
                </a:lnTo>
                <a:lnTo>
                  <a:pt x="1640" y="1599"/>
                </a:lnTo>
                <a:lnTo>
                  <a:pt x="1640" y="1620"/>
                </a:lnTo>
                <a:lnTo>
                  <a:pt x="1640" y="1620"/>
                </a:lnTo>
                <a:lnTo>
                  <a:pt x="1671" y="1620"/>
                </a:lnTo>
                <a:lnTo>
                  <a:pt x="1671" y="1620"/>
                </a:lnTo>
                <a:lnTo>
                  <a:pt x="1671" y="1620"/>
                </a:lnTo>
                <a:lnTo>
                  <a:pt x="1778" y="1620"/>
                </a:lnTo>
                <a:lnTo>
                  <a:pt x="1778" y="1642"/>
                </a:lnTo>
                <a:lnTo>
                  <a:pt x="1778" y="1642"/>
                </a:lnTo>
                <a:lnTo>
                  <a:pt x="1930" y="1642"/>
                </a:lnTo>
                <a:lnTo>
                  <a:pt x="1930" y="1663"/>
                </a:lnTo>
                <a:lnTo>
                  <a:pt x="1930" y="1663"/>
                </a:lnTo>
                <a:lnTo>
                  <a:pt x="2028" y="1663"/>
                </a:lnTo>
                <a:lnTo>
                  <a:pt x="2028" y="1686"/>
                </a:lnTo>
                <a:lnTo>
                  <a:pt x="2028" y="1686"/>
                </a:lnTo>
                <a:lnTo>
                  <a:pt x="2057" y="1686"/>
                </a:lnTo>
                <a:lnTo>
                  <a:pt x="2057" y="1707"/>
                </a:lnTo>
                <a:lnTo>
                  <a:pt x="2057" y="1707"/>
                </a:lnTo>
                <a:lnTo>
                  <a:pt x="2167" y="1707"/>
                </a:lnTo>
                <a:lnTo>
                  <a:pt x="2167" y="1707"/>
                </a:lnTo>
                <a:lnTo>
                  <a:pt x="2167" y="1707"/>
                </a:lnTo>
                <a:lnTo>
                  <a:pt x="2236" y="1707"/>
                </a:lnTo>
                <a:lnTo>
                  <a:pt x="2236" y="1730"/>
                </a:lnTo>
                <a:lnTo>
                  <a:pt x="2236" y="1730"/>
                </a:lnTo>
                <a:lnTo>
                  <a:pt x="2337" y="1730"/>
                </a:lnTo>
                <a:lnTo>
                  <a:pt x="2337" y="1730"/>
                </a:lnTo>
                <a:lnTo>
                  <a:pt x="2337" y="1730"/>
                </a:lnTo>
                <a:lnTo>
                  <a:pt x="2343" y="1730"/>
                </a:lnTo>
                <a:lnTo>
                  <a:pt x="2343" y="1755"/>
                </a:lnTo>
                <a:lnTo>
                  <a:pt x="2343" y="1755"/>
                </a:lnTo>
                <a:lnTo>
                  <a:pt x="2383" y="1755"/>
                </a:lnTo>
                <a:lnTo>
                  <a:pt x="2383" y="1779"/>
                </a:lnTo>
                <a:lnTo>
                  <a:pt x="2383" y="1779"/>
                </a:lnTo>
                <a:lnTo>
                  <a:pt x="2423" y="1779"/>
                </a:lnTo>
                <a:lnTo>
                  <a:pt x="2423" y="1803"/>
                </a:lnTo>
                <a:lnTo>
                  <a:pt x="2423" y="1803"/>
                </a:lnTo>
                <a:lnTo>
                  <a:pt x="2443" y="1803"/>
                </a:lnTo>
                <a:lnTo>
                  <a:pt x="2443" y="1803"/>
                </a:lnTo>
                <a:lnTo>
                  <a:pt x="2443" y="1803"/>
                </a:lnTo>
                <a:lnTo>
                  <a:pt x="2504" y="1803"/>
                </a:lnTo>
                <a:lnTo>
                  <a:pt x="2504" y="1830"/>
                </a:lnTo>
                <a:lnTo>
                  <a:pt x="2504" y="1830"/>
                </a:lnTo>
                <a:lnTo>
                  <a:pt x="2571" y="1830"/>
                </a:lnTo>
                <a:lnTo>
                  <a:pt x="2571" y="1857"/>
                </a:lnTo>
                <a:lnTo>
                  <a:pt x="2571" y="1857"/>
                </a:lnTo>
                <a:lnTo>
                  <a:pt x="2573" y="1857"/>
                </a:lnTo>
                <a:lnTo>
                  <a:pt x="2573" y="1857"/>
                </a:lnTo>
                <a:lnTo>
                  <a:pt x="2573" y="1857"/>
                </a:lnTo>
                <a:lnTo>
                  <a:pt x="2685" y="1857"/>
                </a:lnTo>
                <a:lnTo>
                  <a:pt x="2685" y="1887"/>
                </a:lnTo>
                <a:lnTo>
                  <a:pt x="2685" y="1887"/>
                </a:lnTo>
                <a:lnTo>
                  <a:pt x="2709" y="1887"/>
                </a:lnTo>
                <a:lnTo>
                  <a:pt x="2709" y="1916"/>
                </a:lnTo>
                <a:lnTo>
                  <a:pt x="2709" y="1916"/>
                </a:lnTo>
                <a:lnTo>
                  <a:pt x="2721" y="1916"/>
                </a:lnTo>
                <a:lnTo>
                  <a:pt x="2721" y="1916"/>
                </a:lnTo>
                <a:lnTo>
                  <a:pt x="2721" y="1916"/>
                </a:lnTo>
                <a:lnTo>
                  <a:pt x="2795" y="1916"/>
                </a:lnTo>
                <a:lnTo>
                  <a:pt x="2795" y="1916"/>
                </a:lnTo>
                <a:lnTo>
                  <a:pt x="2795" y="1916"/>
                </a:lnTo>
                <a:lnTo>
                  <a:pt x="2908" y="1916"/>
                </a:lnTo>
                <a:lnTo>
                  <a:pt x="2908" y="1916"/>
                </a:lnTo>
                <a:lnTo>
                  <a:pt x="2908" y="1916"/>
                </a:lnTo>
                <a:lnTo>
                  <a:pt x="3291" y="1916"/>
                </a:lnTo>
                <a:lnTo>
                  <a:pt x="3291" y="1916"/>
                </a:lnTo>
                <a:lnTo>
                  <a:pt x="3291" y="1916"/>
                </a:lnTo>
                <a:lnTo>
                  <a:pt x="3458" y="1916"/>
                </a:lnTo>
                <a:lnTo>
                  <a:pt x="3458" y="1916"/>
                </a:lnTo>
              </a:path>
            </a:pathLst>
          </a:custGeom>
          <a:noFill/>
          <a:ln w="38100" cap="flat">
            <a:solidFill>
              <a:srgbClr val="C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endParaRPr>
          </a:p>
        </p:txBody>
      </p:sp>
      <p:sp>
        <p:nvSpPr>
          <p:cNvPr id="236" name="Line 32">
            <a:extLst>
              <a:ext uri="{FF2B5EF4-FFF2-40B4-BE49-F238E27FC236}">
                <a16:creationId xmlns:a16="http://schemas.microsoft.com/office/drawing/2014/main" id="{765A19B3-48D5-4AD0-BDDA-C436536A4C9F}"/>
              </a:ext>
            </a:extLst>
          </p:cNvPr>
          <p:cNvSpPr>
            <a:spLocks noChangeShapeType="1"/>
          </p:cNvSpPr>
          <p:nvPr/>
        </p:nvSpPr>
        <p:spPr bwMode="auto">
          <a:xfrm>
            <a:off x="1163001" y="1351249"/>
            <a:ext cx="0" cy="52539"/>
          </a:xfrm>
          <a:prstGeom prst="line">
            <a:avLst/>
          </a:prstGeom>
          <a:noFill/>
          <a:ln w="12700" cap="flat">
            <a:solidFill>
              <a:schemeClr val="tx1">
                <a:lumMod val="50000"/>
                <a:lumOff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endParaRPr>
          </a:p>
        </p:txBody>
      </p:sp>
      <p:sp>
        <p:nvSpPr>
          <p:cNvPr id="249" name="Line 45">
            <a:extLst>
              <a:ext uri="{FF2B5EF4-FFF2-40B4-BE49-F238E27FC236}">
                <a16:creationId xmlns:a16="http://schemas.microsoft.com/office/drawing/2014/main" id="{421F7B76-8795-4DFE-8EE7-D449AF59162A}"/>
              </a:ext>
            </a:extLst>
          </p:cNvPr>
          <p:cNvSpPr>
            <a:spLocks noChangeShapeType="1"/>
          </p:cNvSpPr>
          <p:nvPr/>
        </p:nvSpPr>
        <p:spPr bwMode="auto">
          <a:xfrm>
            <a:off x="2237980" y="2522123"/>
            <a:ext cx="0" cy="52539"/>
          </a:xfrm>
          <a:prstGeom prst="line">
            <a:avLst/>
          </a:prstGeom>
          <a:noFill/>
          <a:ln w="22225" cap="flat">
            <a:solidFill>
              <a:schemeClr val="accent3"/>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endParaRPr>
          </a:p>
        </p:txBody>
      </p:sp>
      <p:sp>
        <p:nvSpPr>
          <p:cNvPr id="255" name="Line 51">
            <a:extLst>
              <a:ext uri="{FF2B5EF4-FFF2-40B4-BE49-F238E27FC236}">
                <a16:creationId xmlns:a16="http://schemas.microsoft.com/office/drawing/2014/main" id="{4C78ABDB-EF41-434D-A3EB-057E89B48CEE}"/>
              </a:ext>
            </a:extLst>
          </p:cNvPr>
          <p:cNvSpPr>
            <a:spLocks noChangeShapeType="1"/>
          </p:cNvSpPr>
          <p:nvPr/>
        </p:nvSpPr>
        <p:spPr bwMode="auto">
          <a:xfrm>
            <a:off x="3291110" y="2978893"/>
            <a:ext cx="0" cy="52539"/>
          </a:xfrm>
          <a:prstGeom prst="line">
            <a:avLst/>
          </a:prstGeom>
          <a:noFill/>
          <a:ln w="28575" cap="flat">
            <a:solidFill>
              <a:schemeClr val="accent3"/>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endParaRPr>
          </a:p>
        </p:txBody>
      </p:sp>
      <p:sp>
        <p:nvSpPr>
          <p:cNvPr id="266" name="Freeform 62">
            <a:extLst>
              <a:ext uri="{FF2B5EF4-FFF2-40B4-BE49-F238E27FC236}">
                <a16:creationId xmlns:a16="http://schemas.microsoft.com/office/drawing/2014/main" id="{2E7C3C0C-09CD-44B7-8277-A4AED85DFC05}"/>
              </a:ext>
            </a:extLst>
          </p:cNvPr>
          <p:cNvSpPr>
            <a:spLocks/>
          </p:cNvSpPr>
          <p:nvPr/>
        </p:nvSpPr>
        <p:spPr bwMode="auto">
          <a:xfrm>
            <a:off x="1160088" y="1403788"/>
            <a:ext cx="5583190" cy="1363876"/>
          </a:xfrm>
          <a:custGeom>
            <a:avLst/>
            <a:gdLst>
              <a:gd name="T0" fmla="*/ 14 w 3833"/>
              <a:gd name="T1" fmla="*/ 14 h 1272"/>
              <a:gd name="T2" fmla="*/ 28 w 3833"/>
              <a:gd name="T3" fmla="*/ 42 h 1272"/>
              <a:gd name="T4" fmla="*/ 37 w 3833"/>
              <a:gd name="T5" fmla="*/ 69 h 1272"/>
              <a:gd name="T6" fmla="*/ 65 w 3833"/>
              <a:gd name="T7" fmla="*/ 138 h 1272"/>
              <a:gd name="T8" fmla="*/ 79 w 3833"/>
              <a:gd name="T9" fmla="*/ 166 h 1272"/>
              <a:gd name="T10" fmla="*/ 91 w 3833"/>
              <a:gd name="T11" fmla="*/ 180 h 1272"/>
              <a:gd name="T12" fmla="*/ 109 w 3833"/>
              <a:gd name="T13" fmla="*/ 207 h 1272"/>
              <a:gd name="T14" fmla="*/ 140 w 3833"/>
              <a:gd name="T15" fmla="*/ 235 h 1272"/>
              <a:gd name="T16" fmla="*/ 155 w 3833"/>
              <a:gd name="T17" fmla="*/ 264 h 1272"/>
              <a:gd name="T18" fmla="*/ 163 w 3833"/>
              <a:gd name="T19" fmla="*/ 306 h 1272"/>
              <a:gd name="T20" fmla="*/ 169 w 3833"/>
              <a:gd name="T21" fmla="*/ 361 h 1272"/>
              <a:gd name="T22" fmla="*/ 175 w 3833"/>
              <a:gd name="T23" fmla="*/ 444 h 1272"/>
              <a:gd name="T24" fmla="*/ 183 w 3833"/>
              <a:gd name="T25" fmla="*/ 527 h 1272"/>
              <a:gd name="T26" fmla="*/ 189 w 3833"/>
              <a:gd name="T27" fmla="*/ 583 h 1272"/>
              <a:gd name="T28" fmla="*/ 195 w 3833"/>
              <a:gd name="T29" fmla="*/ 624 h 1272"/>
              <a:gd name="T30" fmla="*/ 209 w 3833"/>
              <a:gd name="T31" fmla="*/ 666 h 1272"/>
              <a:gd name="T32" fmla="*/ 224 w 3833"/>
              <a:gd name="T33" fmla="*/ 694 h 1272"/>
              <a:gd name="T34" fmla="*/ 273 w 3833"/>
              <a:gd name="T35" fmla="*/ 722 h 1272"/>
              <a:gd name="T36" fmla="*/ 345 w 3833"/>
              <a:gd name="T37" fmla="*/ 749 h 1272"/>
              <a:gd name="T38" fmla="*/ 351 w 3833"/>
              <a:gd name="T39" fmla="*/ 805 h 1272"/>
              <a:gd name="T40" fmla="*/ 365 w 3833"/>
              <a:gd name="T41" fmla="*/ 820 h 1272"/>
              <a:gd name="T42" fmla="*/ 376 w 3833"/>
              <a:gd name="T43" fmla="*/ 862 h 1272"/>
              <a:gd name="T44" fmla="*/ 397 w 3833"/>
              <a:gd name="T45" fmla="*/ 862 h 1272"/>
              <a:gd name="T46" fmla="*/ 506 w 3833"/>
              <a:gd name="T47" fmla="*/ 876 h 1272"/>
              <a:gd name="T48" fmla="*/ 524 w 3833"/>
              <a:gd name="T49" fmla="*/ 891 h 1272"/>
              <a:gd name="T50" fmla="*/ 553 w 3833"/>
              <a:gd name="T51" fmla="*/ 906 h 1272"/>
              <a:gd name="T52" fmla="*/ 728 w 3833"/>
              <a:gd name="T53" fmla="*/ 906 h 1272"/>
              <a:gd name="T54" fmla="*/ 801 w 3833"/>
              <a:gd name="T55" fmla="*/ 921 h 1272"/>
              <a:gd name="T56" fmla="*/ 1028 w 3833"/>
              <a:gd name="T57" fmla="*/ 938 h 1272"/>
              <a:gd name="T58" fmla="*/ 1085 w 3833"/>
              <a:gd name="T59" fmla="*/ 969 h 1272"/>
              <a:gd name="T60" fmla="*/ 1097 w 3833"/>
              <a:gd name="T61" fmla="*/ 1002 h 1272"/>
              <a:gd name="T62" fmla="*/ 1118 w 3833"/>
              <a:gd name="T63" fmla="*/ 1034 h 1272"/>
              <a:gd name="T64" fmla="*/ 1382 w 3833"/>
              <a:gd name="T65" fmla="*/ 1034 h 1272"/>
              <a:gd name="T66" fmla="*/ 1472 w 3833"/>
              <a:gd name="T67" fmla="*/ 1050 h 1272"/>
              <a:gd name="T68" fmla="*/ 1622 w 3833"/>
              <a:gd name="T69" fmla="*/ 1084 h 1272"/>
              <a:gd name="T70" fmla="*/ 1910 w 3833"/>
              <a:gd name="T71" fmla="*/ 1084 h 1272"/>
              <a:gd name="T72" fmla="*/ 2016 w 3833"/>
              <a:gd name="T73" fmla="*/ 1084 h 1272"/>
              <a:gd name="T74" fmla="*/ 2144 w 3833"/>
              <a:gd name="T75" fmla="*/ 1084 h 1272"/>
              <a:gd name="T76" fmla="*/ 2167 w 3833"/>
              <a:gd name="T77" fmla="*/ 1084 h 1272"/>
              <a:gd name="T78" fmla="*/ 2184 w 3833"/>
              <a:gd name="T79" fmla="*/ 1105 h 1272"/>
              <a:gd name="T80" fmla="*/ 2363 w 3833"/>
              <a:gd name="T81" fmla="*/ 1105 h 1272"/>
              <a:gd name="T82" fmla="*/ 2388 w 3833"/>
              <a:gd name="T83" fmla="*/ 1105 h 1272"/>
              <a:gd name="T84" fmla="*/ 2404 w 3833"/>
              <a:gd name="T85" fmla="*/ 1105 h 1272"/>
              <a:gd name="T86" fmla="*/ 2435 w 3833"/>
              <a:gd name="T87" fmla="*/ 1105 h 1272"/>
              <a:gd name="T88" fmla="*/ 2524 w 3833"/>
              <a:gd name="T89" fmla="*/ 1131 h 1272"/>
              <a:gd name="T90" fmla="*/ 2538 w 3833"/>
              <a:gd name="T91" fmla="*/ 1158 h 1272"/>
              <a:gd name="T92" fmla="*/ 2550 w 3833"/>
              <a:gd name="T93" fmla="*/ 1186 h 1272"/>
              <a:gd name="T94" fmla="*/ 2622 w 3833"/>
              <a:gd name="T95" fmla="*/ 1186 h 1272"/>
              <a:gd name="T96" fmla="*/ 2709 w 3833"/>
              <a:gd name="T97" fmla="*/ 1186 h 1272"/>
              <a:gd name="T98" fmla="*/ 2726 w 3833"/>
              <a:gd name="T99" fmla="*/ 1186 h 1272"/>
              <a:gd name="T100" fmla="*/ 2774 w 3833"/>
              <a:gd name="T101" fmla="*/ 1229 h 1272"/>
              <a:gd name="T102" fmla="*/ 2904 w 3833"/>
              <a:gd name="T103" fmla="*/ 1272 h 1272"/>
              <a:gd name="T104" fmla="*/ 2928 w 3833"/>
              <a:gd name="T105" fmla="*/ 1272 h 1272"/>
              <a:gd name="T106" fmla="*/ 2942 w 3833"/>
              <a:gd name="T107" fmla="*/ 1272 h 1272"/>
              <a:gd name="T108" fmla="*/ 3069 w 3833"/>
              <a:gd name="T109" fmla="*/ 1272 h 1272"/>
              <a:gd name="T110" fmla="*/ 3126 w 3833"/>
              <a:gd name="T111" fmla="*/ 1272 h 1272"/>
              <a:gd name="T112" fmla="*/ 3461 w 3833"/>
              <a:gd name="T113" fmla="*/ 1272 h 1272"/>
              <a:gd name="T114" fmla="*/ 3660 w 3833"/>
              <a:gd name="T115" fmla="*/ 1272 h 1272"/>
              <a:gd name="T116" fmla="*/ 3796 w 3833"/>
              <a:gd name="T117" fmla="*/ 1272 h 1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833" h="1272">
                <a:moveTo>
                  <a:pt x="0" y="0"/>
                </a:moveTo>
                <a:lnTo>
                  <a:pt x="0" y="0"/>
                </a:lnTo>
                <a:lnTo>
                  <a:pt x="0" y="0"/>
                </a:lnTo>
                <a:lnTo>
                  <a:pt x="2" y="0"/>
                </a:lnTo>
                <a:lnTo>
                  <a:pt x="14" y="0"/>
                </a:lnTo>
                <a:lnTo>
                  <a:pt x="14" y="14"/>
                </a:lnTo>
                <a:lnTo>
                  <a:pt x="14" y="14"/>
                </a:lnTo>
                <a:lnTo>
                  <a:pt x="16" y="14"/>
                </a:lnTo>
                <a:lnTo>
                  <a:pt x="16" y="28"/>
                </a:lnTo>
                <a:lnTo>
                  <a:pt x="16" y="28"/>
                </a:lnTo>
                <a:lnTo>
                  <a:pt x="28" y="28"/>
                </a:lnTo>
                <a:lnTo>
                  <a:pt x="28" y="42"/>
                </a:lnTo>
                <a:lnTo>
                  <a:pt x="28" y="42"/>
                </a:lnTo>
                <a:lnTo>
                  <a:pt x="31" y="42"/>
                </a:lnTo>
                <a:lnTo>
                  <a:pt x="31" y="56"/>
                </a:lnTo>
                <a:lnTo>
                  <a:pt x="31" y="56"/>
                </a:lnTo>
                <a:lnTo>
                  <a:pt x="37" y="56"/>
                </a:lnTo>
                <a:lnTo>
                  <a:pt x="37" y="69"/>
                </a:lnTo>
                <a:lnTo>
                  <a:pt x="37" y="69"/>
                </a:lnTo>
                <a:lnTo>
                  <a:pt x="42" y="69"/>
                </a:lnTo>
                <a:lnTo>
                  <a:pt x="42" y="97"/>
                </a:lnTo>
                <a:lnTo>
                  <a:pt x="42" y="97"/>
                </a:lnTo>
                <a:lnTo>
                  <a:pt x="65" y="97"/>
                </a:lnTo>
                <a:lnTo>
                  <a:pt x="65" y="138"/>
                </a:lnTo>
                <a:lnTo>
                  <a:pt x="65" y="138"/>
                </a:lnTo>
                <a:lnTo>
                  <a:pt x="71" y="138"/>
                </a:lnTo>
                <a:lnTo>
                  <a:pt x="71" y="152"/>
                </a:lnTo>
                <a:lnTo>
                  <a:pt x="71" y="152"/>
                </a:lnTo>
                <a:lnTo>
                  <a:pt x="79" y="152"/>
                </a:lnTo>
                <a:lnTo>
                  <a:pt x="79" y="166"/>
                </a:lnTo>
                <a:lnTo>
                  <a:pt x="79" y="166"/>
                </a:lnTo>
                <a:lnTo>
                  <a:pt x="85" y="166"/>
                </a:lnTo>
                <a:lnTo>
                  <a:pt x="85" y="166"/>
                </a:lnTo>
                <a:lnTo>
                  <a:pt x="85" y="166"/>
                </a:lnTo>
                <a:lnTo>
                  <a:pt x="91" y="166"/>
                </a:lnTo>
                <a:lnTo>
                  <a:pt x="91" y="180"/>
                </a:lnTo>
                <a:lnTo>
                  <a:pt x="91" y="180"/>
                </a:lnTo>
                <a:lnTo>
                  <a:pt x="103" y="180"/>
                </a:lnTo>
                <a:lnTo>
                  <a:pt x="103" y="194"/>
                </a:lnTo>
                <a:lnTo>
                  <a:pt x="103" y="194"/>
                </a:lnTo>
                <a:lnTo>
                  <a:pt x="109" y="194"/>
                </a:lnTo>
                <a:lnTo>
                  <a:pt x="109" y="207"/>
                </a:lnTo>
                <a:lnTo>
                  <a:pt x="109" y="207"/>
                </a:lnTo>
                <a:lnTo>
                  <a:pt x="126" y="207"/>
                </a:lnTo>
                <a:lnTo>
                  <a:pt x="126" y="221"/>
                </a:lnTo>
                <a:lnTo>
                  <a:pt x="126" y="221"/>
                </a:lnTo>
                <a:lnTo>
                  <a:pt x="140" y="221"/>
                </a:lnTo>
                <a:lnTo>
                  <a:pt x="140" y="235"/>
                </a:lnTo>
                <a:lnTo>
                  <a:pt x="140" y="235"/>
                </a:lnTo>
                <a:lnTo>
                  <a:pt x="152" y="235"/>
                </a:lnTo>
                <a:lnTo>
                  <a:pt x="152" y="250"/>
                </a:lnTo>
                <a:lnTo>
                  <a:pt x="152" y="250"/>
                </a:lnTo>
                <a:lnTo>
                  <a:pt x="155" y="250"/>
                </a:lnTo>
                <a:lnTo>
                  <a:pt x="155" y="264"/>
                </a:lnTo>
                <a:lnTo>
                  <a:pt x="155" y="264"/>
                </a:lnTo>
                <a:lnTo>
                  <a:pt x="160" y="264"/>
                </a:lnTo>
                <a:lnTo>
                  <a:pt x="160" y="292"/>
                </a:lnTo>
                <a:lnTo>
                  <a:pt x="160" y="292"/>
                </a:lnTo>
                <a:lnTo>
                  <a:pt x="163" y="292"/>
                </a:lnTo>
                <a:lnTo>
                  <a:pt x="163" y="306"/>
                </a:lnTo>
                <a:lnTo>
                  <a:pt x="163" y="306"/>
                </a:lnTo>
                <a:lnTo>
                  <a:pt x="166" y="306"/>
                </a:lnTo>
                <a:lnTo>
                  <a:pt x="166" y="347"/>
                </a:lnTo>
                <a:lnTo>
                  <a:pt x="166" y="347"/>
                </a:lnTo>
                <a:lnTo>
                  <a:pt x="169" y="347"/>
                </a:lnTo>
                <a:lnTo>
                  <a:pt x="169" y="361"/>
                </a:lnTo>
                <a:lnTo>
                  <a:pt x="169" y="361"/>
                </a:lnTo>
                <a:lnTo>
                  <a:pt x="172" y="361"/>
                </a:lnTo>
                <a:lnTo>
                  <a:pt x="172" y="389"/>
                </a:lnTo>
                <a:lnTo>
                  <a:pt x="172" y="389"/>
                </a:lnTo>
                <a:lnTo>
                  <a:pt x="175" y="389"/>
                </a:lnTo>
                <a:lnTo>
                  <a:pt x="175" y="444"/>
                </a:lnTo>
                <a:lnTo>
                  <a:pt x="175" y="444"/>
                </a:lnTo>
                <a:lnTo>
                  <a:pt x="181" y="444"/>
                </a:lnTo>
                <a:lnTo>
                  <a:pt x="181" y="472"/>
                </a:lnTo>
                <a:lnTo>
                  <a:pt x="181" y="472"/>
                </a:lnTo>
                <a:lnTo>
                  <a:pt x="183" y="472"/>
                </a:lnTo>
                <a:lnTo>
                  <a:pt x="183" y="527"/>
                </a:lnTo>
                <a:lnTo>
                  <a:pt x="183" y="527"/>
                </a:lnTo>
                <a:lnTo>
                  <a:pt x="187" y="527"/>
                </a:lnTo>
                <a:lnTo>
                  <a:pt x="187" y="569"/>
                </a:lnTo>
                <a:lnTo>
                  <a:pt x="187" y="569"/>
                </a:lnTo>
                <a:lnTo>
                  <a:pt x="189" y="569"/>
                </a:lnTo>
                <a:lnTo>
                  <a:pt x="189" y="583"/>
                </a:lnTo>
                <a:lnTo>
                  <a:pt x="189" y="583"/>
                </a:lnTo>
                <a:lnTo>
                  <a:pt x="193" y="583"/>
                </a:lnTo>
                <a:lnTo>
                  <a:pt x="193" y="597"/>
                </a:lnTo>
                <a:lnTo>
                  <a:pt x="193" y="597"/>
                </a:lnTo>
                <a:lnTo>
                  <a:pt x="195" y="597"/>
                </a:lnTo>
                <a:lnTo>
                  <a:pt x="195" y="624"/>
                </a:lnTo>
                <a:lnTo>
                  <a:pt x="195" y="624"/>
                </a:lnTo>
                <a:lnTo>
                  <a:pt x="199" y="624"/>
                </a:lnTo>
                <a:lnTo>
                  <a:pt x="199" y="652"/>
                </a:lnTo>
                <a:lnTo>
                  <a:pt x="199" y="652"/>
                </a:lnTo>
                <a:lnTo>
                  <a:pt x="209" y="652"/>
                </a:lnTo>
                <a:lnTo>
                  <a:pt x="209" y="666"/>
                </a:lnTo>
                <a:lnTo>
                  <a:pt x="209" y="666"/>
                </a:lnTo>
                <a:lnTo>
                  <a:pt x="213" y="666"/>
                </a:lnTo>
                <a:lnTo>
                  <a:pt x="213" y="680"/>
                </a:lnTo>
                <a:lnTo>
                  <a:pt x="213" y="680"/>
                </a:lnTo>
                <a:lnTo>
                  <a:pt x="224" y="680"/>
                </a:lnTo>
                <a:lnTo>
                  <a:pt x="224" y="694"/>
                </a:lnTo>
                <a:lnTo>
                  <a:pt x="224" y="694"/>
                </a:lnTo>
                <a:lnTo>
                  <a:pt x="268" y="694"/>
                </a:lnTo>
                <a:lnTo>
                  <a:pt x="268" y="708"/>
                </a:lnTo>
                <a:lnTo>
                  <a:pt x="268" y="708"/>
                </a:lnTo>
                <a:lnTo>
                  <a:pt x="273" y="708"/>
                </a:lnTo>
                <a:lnTo>
                  <a:pt x="273" y="722"/>
                </a:lnTo>
                <a:lnTo>
                  <a:pt x="273" y="722"/>
                </a:lnTo>
                <a:lnTo>
                  <a:pt x="331" y="722"/>
                </a:lnTo>
                <a:lnTo>
                  <a:pt x="331" y="735"/>
                </a:lnTo>
                <a:lnTo>
                  <a:pt x="331" y="735"/>
                </a:lnTo>
                <a:lnTo>
                  <a:pt x="345" y="735"/>
                </a:lnTo>
                <a:lnTo>
                  <a:pt x="345" y="749"/>
                </a:lnTo>
                <a:lnTo>
                  <a:pt x="345" y="749"/>
                </a:lnTo>
                <a:lnTo>
                  <a:pt x="348" y="749"/>
                </a:lnTo>
                <a:lnTo>
                  <a:pt x="348" y="763"/>
                </a:lnTo>
                <a:lnTo>
                  <a:pt x="348" y="763"/>
                </a:lnTo>
                <a:lnTo>
                  <a:pt x="351" y="763"/>
                </a:lnTo>
                <a:lnTo>
                  <a:pt x="351" y="805"/>
                </a:lnTo>
                <a:lnTo>
                  <a:pt x="351" y="805"/>
                </a:lnTo>
                <a:lnTo>
                  <a:pt x="354" y="805"/>
                </a:lnTo>
                <a:lnTo>
                  <a:pt x="354" y="820"/>
                </a:lnTo>
                <a:lnTo>
                  <a:pt x="354" y="820"/>
                </a:lnTo>
                <a:lnTo>
                  <a:pt x="365" y="820"/>
                </a:lnTo>
                <a:lnTo>
                  <a:pt x="365" y="820"/>
                </a:lnTo>
                <a:lnTo>
                  <a:pt x="365" y="820"/>
                </a:lnTo>
                <a:lnTo>
                  <a:pt x="368" y="820"/>
                </a:lnTo>
                <a:lnTo>
                  <a:pt x="368" y="848"/>
                </a:lnTo>
                <a:lnTo>
                  <a:pt x="368" y="848"/>
                </a:lnTo>
                <a:lnTo>
                  <a:pt x="376" y="848"/>
                </a:lnTo>
                <a:lnTo>
                  <a:pt x="376" y="862"/>
                </a:lnTo>
                <a:lnTo>
                  <a:pt x="376" y="862"/>
                </a:lnTo>
                <a:lnTo>
                  <a:pt x="386" y="862"/>
                </a:lnTo>
                <a:lnTo>
                  <a:pt x="386" y="862"/>
                </a:lnTo>
                <a:lnTo>
                  <a:pt x="386" y="862"/>
                </a:lnTo>
                <a:lnTo>
                  <a:pt x="397" y="862"/>
                </a:lnTo>
                <a:lnTo>
                  <a:pt x="397" y="862"/>
                </a:lnTo>
                <a:lnTo>
                  <a:pt x="397" y="862"/>
                </a:lnTo>
                <a:lnTo>
                  <a:pt x="469" y="862"/>
                </a:lnTo>
                <a:lnTo>
                  <a:pt x="469" y="876"/>
                </a:lnTo>
                <a:lnTo>
                  <a:pt x="469" y="876"/>
                </a:lnTo>
                <a:lnTo>
                  <a:pt x="506" y="876"/>
                </a:lnTo>
                <a:lnTo>
                  <a:pt x="506" y="876"/>
                </a:lnTo>
                <a:lnTo>
                  <a:pt x="506" y="876"/>
                </a:lnTo>
                <a:lnTo>
                  <a:pt x="516" y="876"/>
                </a:lnTo>
                <a:lnTo>
                  <a:pt x="516" y="876"/>
                </a:lnTo>
                <a:lnTo>
                  <a:pt x="516" y="876"/>
                </a:lnTo>
                <a:lnTo>
                  <a:pt x="524" y="876"/>
                </a:lnTo>
                <a:lnTo>
                  <a:pt x="524" y="891"/>
                </a:lnTo>
                <a:lnTo>
                  <a:pt x="526" y="891"/>
                </a:lnTo>
                <a:lnTo>
                  <a:pt x="538" y="891"/>
                </a:lnTo>
                <a:lnTo>
                  <a:pt x="538" y="906"/>
                </a:lnTo>
                <a:lnTo>
                  <a:pt x="538" y="906"/>
                </a:lnTo>
                <a:lnTo>
                  <a:pt x="553" y="906"/>
                </a:lnTo>
                <a:lnTo>
                  <a:pt x="553" y="906"/>
                </a:lnTo>
                <a:lnTo>
                  <a:pt x="553" y="906"/>
                </a:lnTo>
                <a:lnTo>
                  <a:pt x="628" y="906"/>
                </a:lnTo>
                <a:lnTo>
                  <a:pt x="628" y="906"/>
                </a:lnTo>
                <a:lnTo>
                  <a:pt x="628" y="906"/>
                </a:lnTo>
                <a:lnTo>
                  <a:pt x="728" y="906"/>
                </a:lnTo>
                <a:lnTo>
                  <a:pt x="728" y="906"/>
                </a:lnTo>
                <a:lnTo>
                  <a:pt x="728" y="906"/>
                </a:lnTo>
                <a:lnTo>
                  <a:pt x="754" y="906"/>
                </a:lnTo>
                <a:lnTo>
                  <a:pt x="754" y="906"/>
                </a:lnTo>
                <a:lnTo>
                  <a:pt x="754" y="906"/>
                </a:lnTo>
                <a:lnTo>
                  <a:pt x="801" y="906"/>
                </a:lnTo>
                <a:lnTo>
                  <a:pt x="801" y="921"/>
                </a:lnTo>
                <a:lnTo>
                  <a:pt x="801" y="921"/>
                </a:lnTo>
                <a:lnTo>
                  <a:pt x="835" y="921"/>
                </a:lnTo>
                <a:lnTo>
                  <a:pt x="835" y="938"/>
                </a:lnTo>
                <a:lnTo>
                  <a:pt x="835" y="938"/>
                </a:lnTo>
                <a:lnTo>
                  <a:pt x="1028" y="938"/>
                </a:lnTo>
                <a:lnTo>
                  <a:pt x="1028" y="938"/>
                </a:lnTo>
                <a:lnTo>
                  <a:pt x="1028" y="938"/>
                </a:lnTo>
                <a:lnTo>
                  <a:pt x="1071" y="938"/>
                </a:lnTo>
                <a:lnTo>
                  <a:pt x="1071" y="953"/>
                </a:lnTo>
                <a:lnTo>
                  <a:pt x="1071" y="953"/>
                </a:lnTo>
                <a:lnTo>
                  <a:pt x="1085" y="953"/>
                </a:lnTo>
                <a:lnTo>
                  <a:pt x="1085" y="969"/>
                </a:lnTo>
                <a:lnTo>
                  <a:pt x="1085" y="969"/>
                </a:lnTo>
                <a:lnTo>
                  <a:pt x="1089" y="969"/>
                </a:lnTo>
                <a:lnTo>
                  <a:pt x="1089" y="986"/>
                </a:lnTo>
                <a:lnTo>
                  <a:pt x="1089" y="986"/>
                </a:lnTo>
                <a:lnTo>
                  <a:pt x="1097" y="986"/>
                </a:lnTo>
                <a:lnTo>
                  <a:pt x="1097" y="1002"/>
                </a:lnTo>
                <a:lnTo>
                  <a:pt x="1097" y="1002"/>
                </a:lnTo>
                <a:lnTo>
                  <a:pt x="1112" y="1002"/>
                </a:lnTo>
                <a:lnTo>
                  <a:pt x="1112" y="1017"/>
                </a:lnTo>
                <a:lnTo>
                  <a:pt x="1112" y="1017"/>
                </a:lnTo>
                <a:lnTo>
                  <a:pt x="1118" y="1017"/>
                </a:lnTo>
                <a:lnTo>
                  <a:pt x="1118" y="1034"/>
                </a:lnTo>
                <a:lnTo>
                  <a:pt x="1118" y="1034"/>
                </a:lnTo>
                <a:lnTo>
                  <a:pt x="1178" y="1034"/>
                </a:lnTo>
                <a:lnTo>
                  <a:pt x="1178" y="1034"/>
                </a:lnTo>
                <a:lnTo>
                  <a:pt x="1178" y="1034"/>
                </a:lnTo>
                <a:lnTo>
                  <a:pt x="1382" y="1034"/>
                </a:lnTo>
                <a:lnTo>
                  <a:pt x="1382" y="1034"/>
                </a:lnTo>
                <a:lnTo>
                  <a:pt x="1382" y="1034"/>
                </a:lnTo>
                <a:lnTo>
                  <a:pt x="1446" y="1034"/>
                </a:lnTo>
                <a:lnTo>
                  <a:pt x="1446" y="1050"/>
                </a:lnTo>
                <a:lnTo>
                  <a:pt x="1446" y="1050"/>
                </a:lnTo>
                <a:lnTo>
                  <a:pt x="1472" y="1050"/>
                </a:lnTo>
                <a:lnTo>
                  <a:pt x="1472" y="1050"/>
                </a:lnTo>
                <a:lnTo>
                  <a:pt x="1472" y="1050"/>
                </a:lnTo>
                <a:lnTo>
                  <a:pt x="1516" y="1050"/>
                </a:lnTo>
                <a:lnTo>
                  <a:pt x="1516" y="1068"/>
                </a:lnTo>
                <a:lnTo>
                  <a:pt x="1516" y="1068"/>
                </a:lnTo>
                <a:lnTo>
                  <a:pt x="1622" y="1068"/>
                </a:lnTo>
                <a:lnTo>
                  <a:pt x="1622" y="1084"/>
                </a:lnTo>
                <a:lnTo>
                  <a:pt x="1622" y="1084"/>
                </a:lnTo>
                <a:lnTo>
                  <a:pt x="1815" y="1084"/>
                </a:lnTo>
                <a:lnTo>
                  <a:pt x="1815" y="1084"/>
                </a:lnTo>
                <a:lnTo>
                  <a:pt x="1815" y="1084"/>
                </a:lnTo>
                <a:lnTo>
                  <a:pt x="1910" y="1084"/>
                </a:lnTo>
                <a:lnTo>
                  <a:pt x="1910" y="1084"/>
                </a:lnTo>
                <a:lnTo>
                  <a:pt x="1910" y="1084"/>
                </a:lnTo>
                <a:lnTo>
                  <a:pt x="2011" y="1084"/>
                </a:lnTo>
                <a:lnTo>
                  <a:pt x="2011" y="1084"/>
                </a:lnTo>
                <a:lnTo>
                  <a:pt x="2011" y="1084"/>
                </a:lnTo>
                <a:lnTo>
                  <a:pt x="2016" y="1084"/>
                </a:lnTo>
                <a:lnTo>
                  <a:pt x="2016" y="1084"/>
                </a:lnTo>
                <a:lnTo>
                  <a:pt x="2016" y="1084"/>
                </a:lnTo>
                <a:lnTo>
                  <a:pt x="2022" y="1084"/>
                </a:lnTo>
                <a:lnTo>
                  <a:pt x="2022" y="1084"/>
                </a:lnTo>
                <a:lnTo>
                  <a:pt x="2022" y="1084"/>
                </a:lnTo>
                <a:lnTo>
                  <a:pt x="2144" y="1084"/>
                </a:lnTo>
                <a:lnTo>
                  <a:pt x="2144" y="1084"/>
                </a:lnTo>
                <a:lnTo>
                  <a:pt x="2144" y="1084"/>
                </a:lnTo>
                <a:lnTo>
                  <a:pt x="2161" y="1084"/>
                </a:lnTo>
                <a:lnTo>
                  <a:pt x="2161" y="1084"/>
                </a:lnTo>
                <a:lnTo>
                  <a:pt x="2161" y="1084"/>
                </a:lnTo>
                <a:lnTo>
                  <a:pt x="2167" y="1084"/>
                </a:lnTo>
                <a:lnTo>
                  <a:pt x="2167" y="1084"/>
                </a:lnTo>
                <a:lnTo>
                  <a:pt x="2167" y="1084"/>
                </a:lnTo>
                <a:lnTo>
                  <a:pt x="2181" y="1084"/>
                </a:lnTo>
                <a:lnTo>
                  <a:pt x="2181" y="1084"/>
                </a:lnTo>
                <a:lnTo>
                  <a:pt x="2181" y="1084"/>
                </a:lnTo>
                <a:lnTo>
                  <a:pt x="2184" y="1084"/>
                </a:lnTo>
                <a:lnTo>
                  <a:pt x="2184" y="1105"/>
                </a:lnTo>
                <a:lnTo>
                  <a:pt x="2184" y="1105"/>
                </a:lnTo>
                <a:lnTo>
                  <a:pt x="2250" y="1105"/>
                </a:lnTo>
                <a:lnTo>
                  <a:pt x="2250" y="1105"/>
                </a:lnTo>
                <a:lnTo>
                  <a:pt x="2250" y="1105"/>
                </a:lnTo>
                <a:lnTo>
                  <a:pt x="2363" y="1105"/>
                </a:lnTo>
                <a:lnTo>
                  <a:pt x="2363" y="1105"/>
                </a:lnTo>
                <a:lnTo>
                  <a:pt x="2366" y="1105"/>
                </a:lnTo>
                <a:lnTo>
                  <a:pt x="2380" y="1105"/>
                </a:lnTo>
                <a:lnTo>
                  <a:pt x="2380" y="1105"/>
                </a:lnTo>
                <a:lnTo>
                  <a:pt x="2380" y="1105"/>
                </a:lnTo>
                <a:lnTo>
                  <a:pt x="2388" y="1105"/>
                </a:lnTo>
                <a:lnTo>
                  <a:pt x="2388" y="1105"/>
                </a:lnTo>
                <a:lnTo>
                  <a:pt x="2388" y="1105"/>
                </a:lnTo>
                <a:lnTo>
                  <a:pt x="2394" y="1105"/>
                </a:lnTo>
                <a:lnTo>
                  <a:pt x="2394" y="1105"/>
                </a:lnTo>
                <a:lnTo>
                  <a:pt x="2394" y="1105"/>
                </a:lnTo>
                <a:lnTo>
                  <a:pt x="2404" y="1105"/>
                </a:lnTo>
                <a:lnTo>
                  <a:pt x="2404" y="1105"/>
                </a:lnTo>
                <a:lnTo>
                  <a:pt x="2404" y="1105"/>
                </a:lnTo>
                <a:lnTo>
                  <a:pt x="2423" y="1105"/>
                </a:lnTo>
                <a:lnTo>
                  <a:pt x="2423" y="1105"/>
                </a:lnTo>
                <a:lnTo>
                  <a:pt x="2423" y="1105"/>
                </a:lnTo>
                <a:lnTo>
                  <a:pt x="2435" y="1105"/>
                </a:lnTo>
                <a:lnTo>
                  <a:pt x="2435" y="1105"/>
                </a:lnTo>
                <a:lnTo>
                  <a:pt x="2435" y="1105"/>
                </a:lnTo>
                <a:lnTo>
                  <a:pt x="2443" y="1105"/>
                </a:lnTo>
                <a:lnTo>
                  <a:pt x="2443" y="1131"/>
                </a:lnTo>
                <a:lnTo>
                  <a:pt x="2443" y="1131"/>
                </a:lnTo>
                <a:lnTo>
                  <a:pt x="2524" y="1131"/>
                </a:lnTo>
                <a:lnTo>
                  <a:pt x="2524" y="1131"/>
                </a:lnTo>
                <a:lnTo>
                  <a:pt x="2524" y="1131"/>
                </a:lnTo>
                <a:lnTo>
                  <a:pt x="2528" y="1131"/>
                </a:lnTo>
                <a:lnTo>
                  <a:pt x="2528" y="1158"/>
                </a:lnTo>
                <a:lnTo>
                  <a:pt x="2528" y="1158"/>
                </a:lnTo>
                <a:lnTo>
                  <a:pt x="2538" y="1158"/>
                </a:lnTo>
                <a:lnTo>
                  <a:pt x="2538" y="1158"/>
                </a:lnTo>
                <a:lnTo>
                  <a:pt x="2538" y="1158"/>
                </a:lnTo>
                <a:lnTo>
                  <a:pt x="2542" y="1158"/>
                </a:lnTo>
                <a:lnTo>
                  <a:pt x="2542" y="1186"/>
                </a:lnTo>
                <a:lnTo>
                  <a:pt x="2542" y="1186"/>
                </a:lnTo>
                <a:lnTo>
                  <a:pt x="2550" y="1186"/>
                </a:lnTo>
                <a:lnTo>
                  <a:pt x="2550" y="1186"/>
                </a:lnTo>
                <a:lnTo>
                  <a:pt x="2550" y="1186"/>
                </a:lnTo>
                <a:lnTo>
                  <a:pt x="2559" y="1186"/>
                </a:lnTo>
                <a:lnTo>
                  <a:pt x="2559" y="1186"/>
                </a:lnTo>
                <a:lnTo>
                  <a:pt x="2561" y="1186"/>
                </a:lnTo>
                <a:lnTo>
                  <a:pt x="2622" y="1186"/>
                </a:lnTo>
                <a:lnTo>
                  <a:pt x="2622" y="1186"/>
                </a:lnTo>
                <a:lnTo>
                  <a:pt x="2622" y="1186"/>
                </a:lnTo>
                <a:lnTo>
                  <a:pt x="2677" y="1186"/>
                </a:lnTo>
                <a:lnTo>
                  <a:pt x="2677" y="1186"/>
                </a:lnTo>
                <a:lnTo>
                  <a:pt x="2677" y="1186"/>
                </a:lnTo>
                <a:lnTo>
                  <a:pt x="2709" y="1186"/>
                </a:lnTo>
                <a:lnTo>
                  <a:pt x="2709" y="1186"/>
                </a:lnTo>
                <a:lnTo>
                  <a:pt x="2709" y="1186"/>
                </a:lnTo>
                <a:lnTo>
                  <a:pt x="2715" y="1186"/>
                </a:lnTo>
                <a:lnTo>
                  <a:pt x="2715" y="1186"/>
                </a:lnTo>
                <a:lnTo>
                  <a:pt x="2717" y="1186"/>
                </a:lnTo>
                <a:lnTo>
                  <a:pt x="2726" y="1186"/>
                </a:lnTo>
                <a:lnTo>
                  <a:pt x="2726" y="1186"/>
                </a:lnTo>
                <a:lnTo>
                  <a:pt x="2726" y="1186"/>
                </a:lnTo>
                <a:lnTo>
                  <a:pt x="2740" y="1186"/>
                </a:lnTo>
                <a:lnTo>
                  <a:pt x="2740" y="1186"/>
                </a:lnTo>
                <a:lnTo>
                  <a:pt x="2740" y="1186"/>
                </a:lnTo>
                <a:lnTo>
                  <a:pt x="2774" y="1186"/>
                </a:lnTo>
                <a:lnTo>
                  <a:pt x="2774" y="1229"/>
                </a:lnTo>
                <a:lnTo>
                  <a:pt x="2774" y="1229"/>
                </a:lnTo>
                <a:lnTo>
                  <a:pt x="2841" y="1229"/>
                </a:lnTo>
                <a:lnTo>
                  <a:pt x="2841" y="1272"/>
                </a:lnTo>
                <a:lnTo>
                  <a:pt x="2841" y="1272"/>
                </a:lnTo>
                <a:lnTo>
                  <a:pt x="2904" y="1272"/>
                </a:lnTo>
                <a:lnTo>
                  <a:pt x="2904" y="1272"/>
                </a:lnTo>
                <a:lnTo>
                  <a:pt x="2908" y="1272"/>
                </a:lnTo>
                <a:lnTo>
                  <a:pt x="2914" y="1272"/>
                </a:lnTo>
                <a:lnTo>
                  <a:pt x="2914" y="1272"/>
                </a:lnTo>
                <a:lnTo>
                  <a:pt x="2916" y="1272"/>
                </a:lnTo>
                <a:lnTo>
                  <a:pt x="2928" y="1272"/>
                </a:lnTo>
                <a:lnTo>
                  <a:pt x="2928" y="1272"/>
                </a:lnTo>
                <a:lnTo>
                  <a:pt x="2928" y="1272"/>
                </a:lnTo>
                <a:lnTo>
                  <a:pt x="2931" y="1272"/>
                </a:lnTo>
                <a:lnTo>
                  <a:pt x="2931" y="1272"/>
                </a:lnTo>
                <a:lnTo>
                  <a:pt x="2931" y="1272"/>
                </a:lnTo>
                <a:lnTo>
                  <a:pt x="2942" y="1272"/>
                </a:lnTo>
                <a:lnTo>
                  <a:pt x="2942" y="1272"/>
                </a:lnTo>
                <a:lnTo>
                  <a:pt x="2942" y="1272"/>
                </a:lnTo>
                <a:lnTo>
                  <a:pt x="2965" y="1272"/>
                </a:lnTo>
                <a:lnTo>
                  <a:pt x="2965" y="1272"/>
                </a:lnTo>
                <a:lnTo>
                  <a:pt x="2965" y="1272"/>
                </a:lnTo>
                <a:lnTo>
                  <a:pt x="3069" y="1272"/>
                </a:lnTo>
                <a:lnTo>
                  <a:pt x="3069" y="1272"/>
                </a:lnTo>
                <a:lnTo>
                  <a:pt x="3069" y="1272"/>
                </a:lnTo>
                <a:lnTo>
                  <a:pt x="3087" y="1272"/>
                </a:lnTo>
                <a:lnTo>
                  <a:pt x="3087" y="1272"/>
                </a:lnTo>
                <a:lnTo>
                  <a:pt x="3089" y="1272"/>
                </a:lnTo>
                <a:lnTo>
                  <a:pt x="3126" y="1272"/>
                </a:lnTo>
                <a:lnTo>
                  <a:pt x="3126" y="1272"/>
                </a:lnTo>
                <a:lnTo>
                  <a:pt x="3126" y="1272"/>
                </a:lnTo>
                <a:lnTo>
                  <a:pt x="3286" y="1272"/>
                </a:lnTo>
                <a:lnTo>
                  <a:pt x="3286" y="1272"/>
                </a:lnTo>
                <a:lnTo>
                  <a:pt x="3286" y="1272"/>
                </a:lnTo>
                <a:lnTo>
                  <a:pt x="3461" y="1272"/>
                </a:lnTo>
                <a:lnTo>
                  <a:pt x="3461" y="1272"/>
                </a:lnTo>
                <a:lnTo>
                  <a:pt x="3461" y="1272"/>
                </a:lnTo>
                <a:lnTo>
                  <a:pt x="3576" y="1272"/>
                </a:lnTo>
                <a:lnTo>
                  <a:pt x="3576" y="1272"/>
                </a:lnTo>
                <a:lnTo>
                  <a:pt x="3576" y="1272"/>
                </a:lnTo>
                <a:lnTo>
                  <a:pt x="3660" y="1272"/>
                </a:lnTo>
                <a:lnTo>
                  <a:pt x="3660" y="1272"/>
                </a:lnTo>
                <a:lnTo>
                  <a:pt x="3660" y="1272"/>
                </a:lnTo>
                <a:lnTo>
                  <a:pt x="3790" y="1272"/>
                </a:lnTo>
                <a:lnTo>
                  <a:pt x="3790" y="1272"/>
                </a:lnTo>
                <a:lnTo>
                  <a:pt x="3790" y="1272"/>
                </a:lnTo>
                <a:lnTo>
                  <a:pt x="3796" y="1272"/>
                </a:lnTo>
                <a:lnTo>
                  <a:pt x="3796" y="1272"/>
                </a:lnTo>
                <a:lnTo>
                  <a:pt x="3796" y="1272"/>
                </a:lnTo>
                <a:lnTo>
                  <a:pt x="3833" y="1272"/>
                </a:lnTo>
                <a:lnTo>
                  <a:pt x="3833" y="1272"/>
                </a:lnTo>
              </a:path>
            </a:pathLst>
          </a:custGeom>
          <a:noFill/>
          <a:ln w="381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endParaRPr>
          </a:p>
        </p:txBody>
      </p:sp>
      <p:sp>
        <p:nvSpPr>
          <p:cNvPr id="267" name="Line 63">
            <a:extLst>
              <a:ext uri="{FF2B5EF4-FFF2-40B4-BE49-F238E27FC236}">
                <a16:creationId xmlns:a16="http://schemas.microsoft.com/office/drawing/2014/main" id="{34A39BA1-A994-43B2-A2A8-E0BCF4877E1B}"/>
              </a:ext>
            </a:extLst>
          </p:cNvPr>
          <p:cNvSpPr>
            <a:spLocks noChangeShapeType="1"/>
          </p:cNvSpPr>
          <p:nvPr/>
        </p:nvSpPr>
        <p:spPr bwMode="auto">
          <a:xfrm>
            <a:off x="1163001" y="1351249"/>
            <a:ext cx="0" cy="52539"/>
          </a:xfrm>
          <a:prstGeom prst="line">
            <a:avLst/>
          </a:prstGeom>
          <a:noFill/>
          <a:ln w="12700" cap="flat">
            <a:solidFill>
              <a:schemeClr val="tx1">
                <a:lumMod val="50000"/>
                <a:lumOff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endParaRPr>
          </a:p>
        </p:txBody>
      </p:sp>
      <p:sp>
        <p:nvSpPr>
          <p:cNvPr id="293" name="Line 89">
            <a:extLst>
              <a:ext uri="{FF2B5EF4-FFF2-40B4-BE49-F238E27FC236}">
                <a16:creationId xmlns:a16="http://schemas.microsoft.com/office/drawing/2014/main" id="{743425AE-3439-4376-8E8A-3F538E6AB603}"/>
              </a:ext>
            </a:extLst>
          </p:cNvPr>
          <p:cNvSpPr>
            <a:spLocks noChangeShapeType="1"/>
          </p:cNvSpPr>
          <p:nvPr/>
        </p:nvSpPr>
        <p:spPr bwMode="auto">
          <a:xfrm>
            <a:off x="4602060" y="2536062"/>
            <a:ext cx="0" cy="52539"/>
          </a:xfrm>
          <a:prstGeom prst="line">
            <a:avLst/>
          </a:prstGeom>
          <a:noFill/>
          <a:ln w="28575"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endParaRPr>
          </a:p>
        </p:txBody>
      </p:sp>
      <p:sp>
        <p:nvSpPr>
          <p:cNvPr id="313" name="Line 109">
            <a:extLst>
              <a:ext uri="{FF2B5EF4-FFF2-40B4-BE49-F238E27FC236}">
                <a16:creationId xmlns:a16="http://schemas.microsoft.com/office/drawing/2014/main" id="{91133693-CC15-4382-B183-F210DEFAA45B}"/>
              </a:ext>
            </a:extLst>
          </p:cNvPr>
          <p:cNvSpPr>
            <a:spLocks noChangeShapeType="1"/>
          </p:cNvSpPr>
          <p:nvPr/>
        </p:nvSpPr>
        <p:spPr bwMode="auto">
          <a:xfrm>
            <a:off x="5390087" y="2715125"/>
            <a:ext cx="0" cy="52539"/>
          </a:xfrm>
          <a:prstGeom prst="line">
            <a:avLst/>
          </a:prstGeom>
          <a:noFill/>
          <a:ln w="28575"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endParaRPr>
          </a:p>
        </p:txBody>
      </p:sp>
      <p:sp>
        <p:nvSpPr>
          <p:cNvPr id="332" name="Rectangle 128">
            <a:extLst>
              <a:ext uri="{FF2B5EF4-FFF2-40B4-BE49-F238E27FC236}">
                <a16:creationId xmlns:a16="http://schemas.microsoft.com/office/drawing/2014/main" id="{465B21CE-F3ED-4D8E-9CF1-C2A62058205E}"/>
              </a:ext>
            </a:extLst>
          </p:cNvPr>
          <p:cNvSpPr>
            <a:spLocks noChangeArrowheads="1"/>
          </p:cNvSpPr>
          <p:nvPr/>
        </p:nvSpPr>
        <p:spPr bwMode="auto">
          <a:xfrm>
            <a:off x="4071041" y="3878392"/>
            <a:ext cx="309380" cy="1596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err="1">
                <a:ln>
                  <a:noFill/>
                </a:ln>
                <a:solidFill>
                  <a:prstClr val="black">
                    <a:lumMod val="65000"/>
                    <a:lumOff val="35000"/>
                  </a:prstClr>
                </a:solidFill>
                <a:effectLst/>
                <a:uLnTx/>
                <a:uFillTx/>
                <a:latin typeface="Calibri" panose="020F0502020204030204"/>
                <a:ea typeface="+mn-ea"/>
                <a:cs typeface="+mn-cs"/>
              </a:rPr>
              <a:t>Mois</a:t>
            </a:r>
            <a:endParaRPr kumimoji="0" lang="en-US" altLang="en-US" sz="1200" b="0" i="0" u="none" strike="noStrike" kern="1200" cap="none" spc="0" normalizeH="0" baseline="0" noProof="0" dirty="0">
              <a:ln>
                <a:noFill/>
              </a:ln>
              <a:solidFill>
                <a:prstClr val="black">
                  <a:lumMod val="65000"/>
                  <a:lumOff val="35000"/>
                </a:prstClr>
              </a:solidFill>
              <a:effectLst/>
              <a:uLnTx/>
              <a:uFillTx/>
              <a:latin typeface="Calibri" panose="020F0502020204030204"/>
              <a:ea typeface="+mn-ea"/>
              <a:cs typeface="+mn-cs"/>
            </a:endParaRPr>
          </a:p>
        </p:txBody>
      </p:sp>
      <p:sp>
        <p:nvSpPr>
          <p:cNvPr id="333" name="Rectangle 129">
            <a:extLst>
              <a:ext uri="{FF2B5EF4-FFF2-40B4-BE49-F238E27FC236}">
                <a16:creationId xmlns:a16="http://schemas.microsoft.com/office/drawing/2014/main" id="{65EA522A-7C38-4547-82B9-60E431C562B1}"/>
              </a:ext>
            </a:extLst>
          </p:cNvPr>
          <p:cNvSpPr>
            <a:spLocks noChangeArrowheads="1"/>
          </p:cNvSpPr>
          <p:nvPr/>
        </p:nvSpPr>
        <p:spPr bwMode="auto">
          <a:xfrm rot="16200000">
            <a:off x="489023" y="2391726"/>
            <a:ext cx="34872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prstClr val="black">
                    <a:lumMod val="65000"/>
                    <a:lumOff val="35000"/>
                  </a:prstClr>
                </a:solidFill>
                <a:effectLst/>
                <a:uLnTx/>
                <a:uFillTx/>
                <a:latin typeface="Calibri" panose="020F0502020204030204"/>
                <a:ea typeface="+mn-ea"/>
                <a:cs typeface="Arial" panose="020B0604020202020204" pitchFamily="34" charset="0"/>
              </a:rPr>
              <a:t>PFS, %</a:t>
            </a:r>
          </a:p>
        </p:txBody>
      </p:sp>
      <p:sp>
        <p:nvSpPr>
          <p:cNvPr id="334" name="Rectangle 130">
            <a:extLst>
              <a:ext uri="{FF2B5EF4-FFF2-40B4-BE49-F238E27FC236}">
                <a16:creationId xmlns:a16="http://schemas.microsoft.com/office/drawing/2014/main" id="{098C19AB-B6E9-4128-8F0D-CE4AE9D4737F}"/>
              </a:ext>
            </a:extLst>
          </p:cNvPr>
          <p:cNvSpPr>
            <a:spLocks noChangeArrowheads="1"/>
          </p:cNvSpPr>
          <p:nvPr/>
        </p:nvSpPr>
        <p:spPr bwMode="auto">
          <a:xfrm>
            <a:off x="755151" y="3866574"/>
            <a:ext cx="76944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Nb. </a:t>
            </a:r>
            <a:r>
              <a:rPr kumimoji="0" lang="en-US" altLang="en-US" sz="1200" b="1" i="0" u="none" strike="noStrike" kern="1200" cap="none" spc="0" normalizeH="0" baseline="0" noProof="0" dirty="0" err="1">
                <a:ln>
                  <a:noFill/>
                </a:ln>
                <a:solidFill>
                  <a:prstClr val="black">
                    <a:lumMod val="75000"/>
                    <a:lumOff val="25000"/>
                  </a:prstClr>
                </a:solidFill>
                <a:effectLst/>
                <a:uLnTx/>
                <a:uFillTx/>
                <a:latin typeface="Calibri" panose="020F0502020204030204"/>
                <a:ea typeface="+mn-ea"/>
                <a:cs typeface="+mn-cs"/>
              </a:rPr>
              <a:t>à</a:t>
            </a:r>
            <a:r>
              <a:rPr kumimoji="0" lang="en-US" altLang="en-US" sz="1200" b="1"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 </a:t>
            </a:r>
            <a:r>
              <a:rPr kumimoji="0" lang="en-US" altLang="en-US" sz="1200" b="1" i="0" u="none" strike="noStrike" kern="1200" cap="none" spc="0" normalizeH="0" baseline="0" noProof="0" dirty="0" err="1">
                <a:ln>
                  <a:noFill/>
                </a:ln>
                <a:solidFill>
                  <a:prstClr val="black">
                    <a:lumMod val="75000"/>
                    <a:lumOff val="25000"/>
                  </a:prstClr>
                </a:solidFill>
                <a:effectLst/>
                <a:uLnTx/>
                <a:uFillTx/>
                <a:latin typeface="Calibri" panose="020F0502020204030204"/>
                <a:ea typeface="+mn-ea"/>
                <a:cs typeface="+mn-cs"/>
              </a:rPr>
              <a:t>risque</a:t>
            </a:r>
            <a:endParaRPr kumimoji="0" lang="en-US" altLang="en-US" sz="27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endParaRPr>
          </a:p>
        </p:txBody>
      </p:sp>
      <p:sp>
        <p:nvSpPr>
          <p:cNvPr id="335" name="Rectangle 131">
            <a:extLst>
              <a:ext uri="{FF2B5EF4-FFF2-40B4-BE49-F238E27FC236}">
                <a16:creationId xmlns:a16="http://schemas.microsoft.com/office/drawing/2014/main" id="{883C3EAF-C4FA-4C49-ACF7-AE8B2A24D67D}"/>
              </a:ext>
            </a:extLst>
          </p:cNvPr>
          <p:cNvSpPr>
            <a:spLocks noChangeArrowheads="1"/>
          </p:cNvSpPr>
          <p:nvPr/>
        </p:nvSpPr>
        <p:spPr bwMode="auto">
          <a:xfrm>
            <a:off x="1051507" y="4040229"/>
            <a:ext cx="23564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5B9BD5"/>
                </a:solidFill>
                <a:effectLst/>
                <a:uLnTx/>
                <a:uFillTx/>
                <a:latin typeface="Calibri" panose="020F0502020204030204"/>
                <a:ea typeface="+mn-ea"/>
                <a:cs typeface="+mn-cs"/>
              </a:rPr>
              <a:t>153</a:t>
            </a:r>
            <a:endParaRPr kumimoji="0" lang="en-US" altLang="en-US" sz="2700" b="0" i="0" u="none" strike="noStrike" kern="1200" cap="none" spc="0" normalizeH="0" baseline="0" noProof="0" dirty="0">
              <a:ln>
                <a:noFill/>
              </a:ln>
              <a:solidFill>
                <a:srgbClr val="5B9BD5"/>
              </a:solidFill>
              <a:effectLst/>
              <a:uLnTx/>
              <a:uFillTx/>
              <a:latin typeface="Calibri" panose="020F0502020204030204"/>
              <a:ea typeface="+mn-ea"/>
              <a:cs typeface="+mn-cs"/>
            </a:endParaRPr>
          </a:p>
        </p:txBody>
      </p:sp>
      <p:sp>
        <p:nvSpPr>
          <p:cNvPr id="336" name="Rectangle 132">
            <a:extLst>
              <a:ext uri="{FF2B5EF4-FFF2-40B4-BE49-F238E27FC236}">
                <a16:creationId xmlns:a16="http://schemas.microsoft.com/office/drawing/2014/main" id="{9BC4A037-EF14-4AB7-8E9D-8BBC4B16B63C}"/>
              </a:ext>
            </a:extLst>
          </p:cNvPr>
          <p:cNvSpPr>
            <a:spLocks noChangeArrowheads="1"/>
          </p:cNvSpPr>
          <p:nvPr/>
        </p:nvSpPr>
        <p:spPr bwMode="auto">
          <a:xfrm>
            <a:off x="1587093" y="4040229"/>
            <a:ext cx="15709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5B9BD5"/>
                </a:solidFill>
                <a:effectLst/>
                <a:uLnTx/>
                <a:uFillTx/>
                <a:latin typeface="Calibri" panose="020F0502020204030204"/>
                <a:ea typeface="+mn-ea"/>
                <a:cs typeface="+mn-cs"/>
              </a:rPr>
              <a:t>96</a:t>
            </a:r>
            <a:endParaRPr kumimoji="0" lang="en-US" altLang="en-US" sz="2700" b="0" i="0" u="none" strike="noStrike" kern="1200" cap="none" spc="0" normalizeH="0" baseline="0" noProof="0" dirty="0">
              <a:ln>
                <a:noFill/>
              </a:ln>
              <a:solidFill>
                <a:srgbClr val="5B9BD5"/>
              </a:solidFill>
              <a:effectLst/>
              <a:uLnTx/>
              <a:uFillTx/>
              <a:latin typeface="Calibri" panose="020F0502020204030204"/>
              <a:ea typeface="+mn-ea"/>
              <a:cs typeface="+mn-cs"/>
            </a:endParaRPr>
          </a:p>
        </p:txBody>
      </p:sp>
      <p:sp>
        <p:nvSpPr>
          <p:cNvPr id="337" name="Rectangle 133">
            <a:extLst>
              <a:ext uri="{FF2B5EF4-FFF2-40B4-BE49-F238E27FC236}">
                <a16:creationId xmlns:a16="http://schemas.microsoft.com/office/drawing/2014/main" id="{4CFFB9E6-F1B9-4693-A861-30DBB2B8A308}"/>
              </a:ext>
            </a:extLst>
          </p:cNvPr>
          <p:cNvSpPr>
            <a:spLocks noChangeArrowheads="1"/>
          </p:cNvSpPr>
          <p:nvPr/>
        </p:nvSpPr>
        <p:spPr bwMode="auto">
          <a:xfrm>
            <a:off x="2098642" y="4040229"/>
            <a:ext cx="15709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5B9BD5"/>
                </a:solidFill>
                <a:effectLst/>
                <a:uLnTx/>
                <a:uFillTx/>
                <a:latin typeface="Calibri" panose="020F0502020204030204"/>
                <a:ea typeface="+mn-ea"/>
                <a:cs typeface="+mn-cs"/>
              </a:rPr>
              <a:t>77</a:t>
            </a:r>
            <a:endParaRPr kumimoji="0" lang="en-US" altLang="en-US" sz="2700" b="0" i="0" u="none" strike="noStrike" kern="1200" cap="none" spc="0" normalizeH="0" baseline="0" noProof="0">
              <a:ln>
                <a:noFill/>
              </a:ln>
              <a:solidFill>
                <a:srgbClr val="5B9BD5"/>
              </a:solidFill>
              <a:effectLst/>
              <a:uLnTx/>
              <a:uFillTx/>
              <a:latin typeface="Calibri" panose="020F0502020204030204"/>
              <a:ea typeface="+mn-ea"/>
              <a:cs typeface="+mn-cs"/>
            </a:endParaRPr>
          </a:p>
        </p:txBody>
      </p:sp>
      <p:sp>
        <p:nvSpPr>
          <p:cNvPr id="338" name="Rectangle 134">
            <a:extLst>
              <a:ext uri="{FF2B5EF4-FFF2-40B4-BE49-F238E27FC236}">
                <a16:creationId xmlns:a16="http://schemas.microsoft.com/office/drawing/2014/main" id="{FB0CD8C8-9D85-4937-B4AA-2A2D8D33CBFB}"/>
              </a:ext>
            </a:extLst>
          </p:cNvPr>
          <p:cNvSpPr>
            <a:spLocks noChangeArrowheads="1"/>
          </p:cNvSpPr>
          <p:nvPr/>
        </p:nvSpPr>
        <p:spPr bwMode="auto">
          <a:xfrm>
            <a:off x="2614004" y="4040229"/>
            <a:ext cx="15709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5B9BD5"/>
                </a:solidFill>
                <a:effectLst/>
                <a:uLnTx/>
                <a:uFillTx/>
                <a:latin typeface="Calibri" panose="020F0502020204030204"/>
                <a:ea typeface="+mn-ea"/>
                <a:cs typeface="+mn-cs"/>
              </a:rPr>
              <a:t>72</a:t>
            </a:r>
            <a:endParaRPr kumimoji="0" lang="en-US" altLang="en-US" sz="2700" b="0" i="0" u="none" strike="noStrike" kern="1200" cap="none" spc="0" normalizeH="0" baseline="0" noProof="0">
              <a:ln>
                <a:noFill/>
              </a:ln>
              <a:solidFill>
                <a:srgbClr val="5B9BD5"/>
              </a:solidFill>
              <a:effectLst/>
              <a:uLnTx/>
              <a:uFillTx/>
              <a:latin typeface="Calibri" panose="020F0502020204030204"/>
              <a:ea typeface="+mn-ea"/>
              <a:cs typeface="+mn-cs"/>
            </a:endParaRPr>
          </a:p>
        </p:txBody>
      </p:sp>
      <p:sp>
        <p:nvSpPr>
          <p:cNvPr id="339" name="Rectangle 135">
            <a:extLst>
              <a:ext uri="{FF2B5EF4-FFF2-40B4-BE49-F238E27FC236}">
                <a16:creationId xmlns:a16="http://schemas.microsoft.com/office/drawing/2014/main" id="{DA478AC6-8880-4501-A58F-DFEEEECC711D}"/>
              </a:ext>
            </a:extLst>
          </p:cNvPr>
          <p:cNvSpPr>
            <a:spLocks noChangeArrowheads="1"/>
          </p:cNvSpPr>
          <p:nvPr/>
        </p:nvSpPr>
        <p:spPr bwMode="auto">
          <a:xfrm>
            <a:off x="3135864" y="4040229"/>
            <a:ext cx="15709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5B9BD5"/>
                </a:solidFill>
                <a:effectLst/>
                <a:uLnTx/>
                <a:uFillTx/>
                <a:latin typeface="Calibri" panose="020F0502020204030204"/>
                <a:ea typeface="+mn-ea"/>
                <a:cs typeface="+mn-cs"/>
              </a:rPr>
              <a:t>64</a:t>
            </a:r>
            <a:endParaRPr kumimoji="0" lang="en-US" altLang="en-US" sz="2700" b="0" i="0" u="none" strike="noStrike" kern="1200" cap="none" spc="0" normalizeH="0" baseline="0" noProof="0">
              <a:ln>
                <a:noFill/>
              </a:ln>
              <a:solidFill>
                <a:srgbClr val="5B9BD5"/>
              </a:solidFill>
              <a:effectLst/>
              <a:uLnTx/>
              <a:uFillTx/>
              <a:latin typeface="Calibri" panose="020F0502020204030204"/>
              <a:ea typeface="+mn-ea"/>
              <a:cs typeface="+mn-cs"/>
            </a:endParaRPr>
          </a:p>
        </p:txBody>
      </p:sp>
      <p:sp>
        <p:nvSpPr>
          <p:cNvPr id="340" name="Rectangle 136">
            <a:extLst>
              <a:ext uri="{FF2B5EF4-FFF2-40B4-BE49-F238E27FC236}">
                <a16:creationId xmlns:a16="http://schemas.microsoft.com/office/drawing/2014/main" id="{E74241E3-AA71-44B5-8BEC-EDA67C16881A}"/>
              </a:ext>
            </a:extLst>
          </p:cNvPr>
          <p:cNvSpPr>
            <a:spLocks noChangeArrowheads="1"/>
          </p:cNvSpPr>
          <p:nvPr/>
        </p:nvSpPr>
        <p:spPr bwMode="auto">
          <a:xfrm>
            <a:off x="3642371" y="4040229"/>
            <a:ext cx="15709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5B9BD5"/>
                </a:solidFill>
                <a:effectLst/>
                <a:uLnTx/>
                <a:uFillTx/>
                <a:latin typeface="Calibri" panose="020F0502020204030204"/>
                <a:ea typeface="+mn-ea"/>
                <a:cs typeface="+mn-cs"/>
              </a:rPr>
              <a:t>60</a:t>
            </a:r>
            <a:endParaRPr kumimoji="0" lang="en-US" altLang="en-US" sz="2700" b="0" i="0" u="none" strike="noStrike" kern="1200" cap="none" spc="0" normalizeH="0" baseline="0" noProof="0">
              <a:ln>
                <a:noFill/>
              </a:ln>
              <a:solidFill>
                <a:srgbClr val="5B9BD5"/>
              </a:solidFill>
              <a:effectLst/>
              <a:uLnTx/>
              <a:uFillTx/>
              <a:latin typeface="Calibri" panose="020F0502020204030204"/>
              <a:ea typeface="+mn-ea"/>
              <a:cs typeface="+mn-cs"/>
            </a:endParaRPr>
          </a:p>
        </p:txBody>
      </p:sp>
      <p:sp>
        <p:nvSpPr>
          <p:cNvPr id="341" name="Rectangle 137">
            <a:extLst>
              <a:ext uri="{FF2B5EF4-FFF2-40B4-BE49-F238E27FC236}">
                <a16:creationId xmlns:a16="http://schemas.microsoft.com/office/drawing/2014/main" id="{8DDFBCE8-19A7-439C-8E67-0B56B50DBF96}"/>
              </a:ext>
            </a:extLst>
          </p:cNvPr>
          <p:cNvSpPr>
            <a:spLocks noChangeArrowheads="1"/>
          </p:cNvSpPr>
          <p:nvPr/>
        </p:nvSpPr>
        <p:spPr bwMode="auto">
          <a:xfrm>
            <a:off x="4154985" y="4040229"/>
            <a:ext cx="15709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5B9BD5"/>
                </a:solidFill>
                <a:effectLst/>
                <a:uLnTx/>
                <a:uFillTx/>
                <a:latin typeface="Calibri" panose="020F0502020204030204"/>
                <a:ea typeface="+mn-ea"/>
                <a:cs typeface="+mn-cs"/>
              </a:rPr>
              <a:t>55</a:t>
            </a:r>
            <a:endParaRPr kumimoji="0" lang="en-US" altLang="en-US" sz="2700" b="0" i="0" u="none" strike="noStrike" kern="1200" cap="none" spc="0" normalizeH="0" baseline="0" noProof="0">
              <a:ln>
                <a:noFill/>
              </a:ln>
              <a:solidFill>
                <a:srgbClr val="5B9BD5"/>
              </a:solidFill>
              <a:effectLst/>
              <a:uLnTx/>
              <a:uFillTx/>
              <a:latin typeface="Calibri" panose="020F0502020204030204"/>
              <a:ea typeface="+mn-ea"/>
              <a:cs typeface="+mn-cs"/>
            </a:endParaRPr>
          </a:p>
        </p:txBody>
      </p:sp>
      <p:sp>
        <p:nvSpPr>
          <p:cNvPr id="342" name="Rectangle 138">
            <a:extLst>
              <a:ext uri="{FF2B5EF4-FFF2-40B4-BE49-F238E27FC236}">
                <a16:creationId xmlns:a16="http://schemas.microsoft.com/office/drawing/2014/main" id="{A98F8837-C187-466E-B256-279550E10210}"/>
              </a:ext>
            </a:extLst>
          </p:cNvPr>
          <p:cNvSpPr>
            <a:spLocks noChangeArrowheads="1"/>
          </p:cNvSpPr>
          <p:nvPr/>
        </p:nvSpPr>
        <p:spPr bwMode="auto">
          <a:xfrm>
            <a:off x="4662671" y="4040229"/>
            <a:ext cx="15709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5B9BD5"/>
                </a:solidFill>
                <a:effectLst/>
                <a:uLnTx/>
                <a:uFillTx/>
                <a:latin typeface="Calibri" panose="020F0502020204030204"/>
                <a:ea typeface="+mn-ea"/>
                <a:cs typeface="+mn-cs"/>
              </a:rPr>
              <a:t>37</a:t>
            </a:r>
            <a:endParaRPr kumimoji="0" lang="en-US" altLang="en-US" sz="2700" b="0" i="0" u="none" strike="noStrike" kern="1200" cap="none" spc="0" normalizeH="0" baseline="0" noProof="0">
              <a:ln>
                <a:noFill/>
              </a:ln>
              <a:solidFill>
                <a:srgbClr val="5B9BD5"/>
              </a:solidFill>
              <a:effectLst/>
              <a:uLnTx/>
              <a:uFillTx/>
              <a:latin typeface="Calibri" panose="020F0502020204030204"/>
              <a:ea typeface="+mn-ea"/>
              <a:cs typeface="+mn-cs"/>
            </a:endParaRPr>
          </a:p>
        </p:txBody>
      </p:sp>
      <p:sp>
        <p:nvSpPr>
          <p:cNvPr id="343" name="Rectangle 139">
            <a:extLst>
              <a:ext uri="{FF2B5EF4-FFF2-40B4-BE49-F238E27FC236}">
                <a16:creationId xmlns:a16="http://schemas.microsoft.com/office/drawing/2014/main" id="{BC9D38D7-12ED-4D1C-9AE4-5426E8E96BEF}"/>
              </a:ext>
            </a:extLst>
          </p:cNvPr>
          <p:cNvSpPr>
            <a:spLocks noChangeArrowheads="1"/>
          </p:cNvSpPr>
          <p:nvPr/>
        </p:nvSpPr>
        <p:spPr bwMode="auto">
          <a:xfrm>
            <a:off x="5172763" y="4040229"/>
            <a:ext cx="15709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5B9BD5"/>
                </a:solidFill>
                <a:effectLst/>
                <a:uLnTx/>
                <a:uFillTx/>
                <a:latin typeface="Calibri" panose="020F0502020204030204"/>
                <a:ea typeface="+mn-ea"/>
                <a:cs typeface="+mn-cs"/>
              </a:rPr>
              <a:t>20</a:t>
            </a:r>
            <a:endParaRPr kumimoji="0" lang="en-US" altLang="en-US" sz="2700" b="0" i="0" u="none" strike="noStrike" kern="1200" cap="none" spc="0" normalizeH="0" baseline="0" noProof="0">
              <a:ln>
                <a:noFill/>
              </a:ln>
              <a:solidFill>
                <a:srgbClr val="5B9BD5"/>
              </a:solidFill>
              <a:effectLst/>
              <a:uLnTx/>
              <a:uFillTx/>
              <a:latin typeface="Calibri" panose="020F0502020204030204"/>
              <a:ea typeface="+mn-ea"/>
              <a:cs typeface="+mn-cs"/>
            </a:endParaRPr>
          </a:p>
        </p:txBody>
      </p:sp>
      <p:sp>
        <p:nvSpPr>
          <p:cNvPr id="344" name="Rectangle 140">
            <a:extLst>
              <a:ext uri="{FF2B5EF4-FFF2-40B4-BE49-F238E27FC236}">
                <a16:creationId xmlns:a16="http://schemas.microsoft.com/office/drawing/2014/main" id="{42C50038-CB70-4B90-AE9F-F783D14D762C}"/>
              </a:ext>
            </a:extLst>
          </p:cNvPr>
          <p:cNvSpPr>
            <a:spLocks noChangeArrowheads="1"/>
          </p:cNvSpPr>
          <p:nvPr/>
        </p:nvSpPr>
        <p:spPr bwMode="auto">
          <a:xfrm>
            <a:off x="5724091" y="4040229"/>
            <a:ext cx="7854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5B9BD5"/>
                </a:solidFill>
                <a:effectLst/>
                <a:uLnTx/>
                <a:uFillTx/>
                <a:latin typeface="Calibri" panose="020F0502020204030204"/>
                <a:ea typeface="+mn-ea"/>
                <a:cs typeface="+mn-cs"/>
              </a:rPr>
              <a:t>7</a:t>
            </a:r>
            <a:endParaRPr kumimoji="0" lang="en-US" altLang="en-US" sz="2700" b="0" i="0" u="none" strike="noStrike" kern="1200" cap="none" spc="0" normalizeH="0" baseline="0" noProof="0">
              <a:ln>
                <a:noFill/>
              </a:ln>
              <a:solidFill>
                <a:srgbClr val="5B9BD5"/>
              </a:solidFill>
              <a:effectLst/>
              <a:uLnTx/>
              <a:uFillTx/>
              <a:latin typeface="Calibri" panose="020F0502020204030204"/>
              <a:ea typeface="+mn-ea"/>
              <a:cs typeface="+mn-cs"/>
            </a:endParaRPr>
          </a:p>
        </p:txBody>
      </p:sp>
      <p:sp>
        <p:nvSpPr>
          <p:cNvPr id="345" name="Rectangle 141">
            <a:extLst>
              <a:ext uri="{FF2B5EF4-FFF2-40B4-BE49-F238E27FC236}">
                <a16:creationId xmlns:a16="http://schemas.microsoft.com/office/drawing/2014/main" id="{EBE20150-9CA8-460D-9F33-B8EE6E0FC9ED}"/>
              </a:ext>
            </a:extLst>
          </p:cNvPr>
          <p:cNvSpPr>
            <a:spLocks noChangeArrowheads="1"/>
          </p:cNvSpPr>
          <p:nvPr/>
        </p:nvSpPr>
        <p:spPr bwMode="auto">
          <a:xfrm>
            <a:off x="6226407" y="4040229"/>
            <a:ext cx="7854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5B9BD5"/>
                </a:solidFill>
                <a:effectLst/>
                <a:uLnTx/>
                <a:uFillTx/>
                <a:latin typeface="Calibri" panose="020F0502020204030204"/>
                <a:ea typeface="+mn-ea"/>
                <a:cs typeface="+mn-cs"/>
              </a:rPr>
              <a:t>5</a:t>
            </a:r>
            <a:endParaRPr kumimoji="0" lang="en-US" altLang="en-US" sz="2700" b="0" i="0" u="none" strike="noStrike" kern="1200" cap="none" spc="0" normalizeH="0" baseline="0" noProof="0">
              <a:ln>
                <a:noFill/>
              </a:ln>
              <a:solidFill>
                <a:srgbClr val="5B9BD5"/>
              </a:solidFill>
              <a:effectLst/>
              <a:uLnTx/>
              <a:uFillTx/>
              <a:latin typeface="Calibri" panose="020F0502020204030204"/>
              <a:ea typeface="+mn-ea"/>
              <a:cs typeface="+mn-cs"/>
            </a:endParaRPr>
          </a:p>
        </p:txBody>
      </p:sp>
      <p:sp>
        <p:nvSpPr>
          <p:cNvPr id="346" name="Rectangle 142">
            <a:extLst>
              <a:ext uri="{FF2B5EF4-FFF2-40B4-BE49-F238E27FC236}">
                <a16:creationId xmlns:a16="http://schemas.microsoft.com/office/drawing/2014/main" id="{ECBD1E72-F57B-4A4B-982E-785D4CD055A5}"/>
              </a:ext>
            </a:extLst>
          </p:cNvPr>
          <p:cNvSpPr>
            <a:spLocks noChangeArrowheads="1"/>
          </p:cNvSpPr>
          <p:nvPr/>
        </p:nvSpPr>
        <p:spPr bwMode="auto">
          <a:xfrm>
            <a:off x="6742313" y="4040229"/>
            <a:ext cx="7854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5B9BD5"/>
                </a:solidFill>
                <a:effectLst/>
                <a:uLnTx/>
                <a:uFillTx/>
                <a:latin typeface="Calibri" panose="020F0502020204030204"/>
                <a:ea typeface="+mn-ea"/>
                <a:cs typeface="+mn-cs"/>
              </a:rPr>
              <a:t>0</a:t>
            </a:r>
            <a:endParaRPr kumimoji="0" lang="en-US" altLang="en-US" sz="2700" b="0" i="0" u="none" strike="noStrike" kern="1200" cap="none" spc="0" normalizeH="0" baseline="0" noProof="0">
              <a:ln>
                <a:noFill/>
              </a:ln>
              <a:solidFill>
                <a:srgbClr val="5B9BD5"/>
              </a:solidFill>
              <a:effectLst/>
              <a:uLnTx/>
              <a:uFillTx/>
              <a:latin typeface="Calibri" panose="020F0502020204030204"/>
              <a:ea typeface="+mn-ea"/>
              <a:cs typeface="+mn-cs"/>
            </a:endParaRPr>
          </a:p>
        </p:txBody>
      </p:sp>
      <p:sp>
        <p:nvSpPr>
          <p:cNvPr id="347" name="Rectangle 143">
            <a:extLst>
              <a:ext uri="{FF2B5EF4-FFF2-40B4-BE49-F238E27FC236}">
                <a16:creationId xmlns:a16="http://schemas.microsoft.com/office/drawing/2014/main" id="{654142E0-BB98-4697-961F-D2B4F16E49A2}"/>
              </a:ext>
            </a:extLst>
          </p:cNvPr>
          <p:cNvSpPr>
            <a:spLocks noChangeArrowheads="1"/>
          </p:cNvSpPr>
          <p:nvPr/>
        </p:nvSpPr>
        <p:spPr bwMode="auto">
          <a:xfrm>
            <a:off x="7259980" y="4040229"/>
            <a:ext cx="7854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5B9BD5"/>
                </a:solidFill>
                <a:effectLst/>
                <a:uLnTx/>
                <a:uFillTx/>
                <a:latin typeface="Calibri" panose="020F0502020204030204"/>
                <a:ea typeface="+mn-ea"/>
                <a:cs typeface="+mn-cs"/>
              </a:rPr>
              <a:t>0</a:t>
            </a:r>
            <a:endParaRPr kumimoji="0" lang="en-US" altLang="en-US" sz="2700" b="0" i="0" u="none" strike="noStrike" kern="1200" cap="none" spc="0" normalizeH="0" baseline="0" noProof="0">
              <a:ln>
                <a:noFill/>
              </a:ln>
              <a:solidFill>
                <a:srgbClr val="5B9BD5"/>
              </a:solidFill>
              <a:effectLst/>
              <a:uLnTx/>
              <a:uFillTx/>
              <a:latin typeface="Calibri" panose="020F0502020204030204"/>
              <a:ea typeface="+mn-ea"/>
              <a:cs typeface="+mn-cs"/>
            </a:endParaRPr>
          </a:p>
        </p:txBody>
      </p:sp>
      <p:sp>
        <p:nvSpPr>
          <p:cNvPr id="348" name="Rectangle 144">
            <a:extLst>
              <a:ext uri="{FF2B5EF4-FFF2-40B4-BE49-F238E27FC236}">
                <a16:creationId xmlns:a16="http://schemas.microsoft.com/office/drawing/2014/main" id="{23B3413D-F295-442C-81CC-37E82279BEEC}"/>
              </a:ext>
            </a:extLst>
          </p:cNvPr>
          <p:cNvSpPr>
            <a:spLocks noChangeArrowheads="1"/>
          </p:cNvSpPr>
          <p:nvPr/>
        </p:nvSpPr>
        <p:spPr bwMode="auto">
          <a:xfrm>
            <a:off x="1055877" y="4169884"/>
            <a:ext cx="23564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C00000"/>
                </a:solidFill>
                <a:effectLst/>
                <a:uLnTx/>
                <a:uFillTx/>
                <a:latin typeface="Calibri" panose="020F0502020204030204"/>
                <a:ea typeface="+mn-ea"/>
                <a:cs typeface="+mn-cs"/>
              </a:rPr>
              <a:t>154</a:t>
            </a:r>
            <a:endParaRPr kumimoji="0" lang="en-US" altLang="en-US" sz="2700" b="0" i="0" u="none" strike="noStrike" kern="1200" cap="none" spc="0" normalizeH="0" baseline="0" noProof="0">
              <a:ln>
                <a:noFill/>
              </a:ln>
              <a:solidFill>
                <a:srgbClr val="C00000"/>
              </a:solidFill>
              <a:effectLst/>
              <a:uLnTx/>
              <a:uFillTx/>
              <a:latin typeface="Calibri" panose="020F0502020204030204"/>
              <a:ea typeface="+mn-ea"/>
              <a:cs typeface="+mn-cs"/>
            </a:endParaRPr>
          </a:p>
        </p:txBody>
      </p:sp>
      <p:sp>
        <p:nvSpPr>
          <p:cNvPr id="349" name="Rectangle 145">
            <a:extLst>
              <a:ext uri="{FF2B5EF4-FFF2-40B4-BE49-F238E27FC236}">
                <a16:creationId xmlns:a16="http://schemas.microsoft.com/office/drawing/2014/main" id="{5F3C0276-CB06-43AF-BD60-3FF581305D86}"/>
              </a:ext>
            </a:extLst>
          </p:cNvPr>
          <p:cNvSpPr>
            <a:spLocks noChangeArrowheads="1"/>
          </p:cNvSpPr>
          <p:nvPr/>
        </p:nvSpPr>
        <p:spPr bwMode="auto">
          <a:xfrm>
            <a:off x="1547819" y="4169884"/>
            <a:ext cx="23564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C00000"/>
                </a:solidFill>
                <a:effectLst/>
                <a:uLnTx/>
                <a:uFillTx/>
                <a:latin typeface="Calibri" panose="020F0502020204030204"/>
                <a:ea typeface="+mn-ea"/>
                <a:cs typeface="+mn-cs"/>
              </a:rPr>
              <a:t>100</a:t>
            </a:r>
            <a:endParaRPr kumimoji="0" lang="en-US" altLang="en-US" sz="2700" b="0" i="0" u="none" strike="noStrike" kern="1200" cap="none" spc="0" normalizeH="0" baseline="0" noProof="0">
              <a:ln>
                <a:noFill/>
              </a:ln>
              <a:solidFill>
                <a:srgbClr val="C00000"/>
              </a:solidFill>
              <a:effectLst/>
              <a:uLnTx/>
              <a:uFillTx/>
              <a:latin typeface="Calibri" panose="020F0502020204030204"/>
              <a:ea typeface="+mn-ea"/>
              <a:cs typeface="+mn-cs"/>
            </a:endParaRPr>
          </a:p>
        </p:txBody>
      </p:sp>
      <p:sp>
        <p:nvSpPr>
          <p:cNvPr id="350" name="Rectangle 146">
            <a:extLst>
              <a:ext uri="{FF2B5EF4-FFF2-40B4-BE49-F238E27FC236}">
                <a16:creationId xmlns:a16="http://schemas.microsoft.com/office/drawing/2014/main" id="{15319EF5-5A24-4A20-B35A-DDB271B6D582}"/>
              </a:ext>
            </a:extLst>
          </p:cNvPr>
          <p:cNvSpPr>
            <a:spLocks noChangeArrowheads="1"/>
          </p:cNvSpPr>
          <p:nvPr/>
        </p:nvSpPr>
        <p:spPr bwMode="auto">
          <a:xfrm>
            <a:off x="2098642" y="4169884"/>
            <a:ext cx="15709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C00000"/>
                </a:solidFill>
                <a:effectLst/>
                <a:uLnTx/>
                <a:uFillTx/>
                <a:latin typeface="Calibri" panose="020F0502020204030204"/>
                <a:ea typeface="+mn-ea"/>
                <a:cs typeface="+mn-cs"/>
              </a:rPr>
              <a:t>68</a:t>
            </a:r>
            <a:endParaRPr kumimoji="0" lang="en-US" altLang="en-US" sz="2700" b="0" i="0" u="none" strike="noStrike" kern="1200" cap="none" spc="0" normalizeH="0" baseline="0" noProof="0">
              <a:ln>
                <a:noFill/>
              </a:ln>
              <a:solidFill>
                <a:srgbClr val="C00000"/>
              </a:solidFill>
              <a:effectLst/>
              <a:uLnTx/>
              <a:uFillTx/>
              <a:latin typeface="Calibri" panose="020F0502020204030204"/>
              <a:ea typeface="+mn-ea"/>
              <a:cs typeface="+mn-cs"/>
            </a:endParaRPr>
          </a:p>
        </p:txBody>
      </p:sp>
      <p:sp>
        <p:nvSpPr>
          <p:cNvPr id="351" name="Rectangle 147">
            <a:extLst>
              <a:ext uri="{FF2B5EF4-FFF2-40B4-BE49-F238E27FC236}">
                <a16:creationId xmlns:a16="http://schemas.microsoft.com/office/drawing/2014/main" id="{CF09A772-FD3D-4054-A915-421214A980E9}"/>
              </a:ext>
            </a:extLst>
          </p:cNvPr>
          <p:cNvSpPr>
            <a:spLocks noChangeArrowheads="1"/>
          </p:cNvSpPr>
          <p:nvPr/>
        </p:nvSpPr>
        <p:spPr bwMode="auto">
          <a:xfrm>
            <a:off x="2616917" y="4169884"/>
            <a:ext cx="15709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C00000"/>
                </a:solidFill>
                <a:effectLst/>
                <a:uLnTx/>
                <a:uFillTx/>
                <a:latin typeface="Calibri" panose="020F0502020204030204"/>
                <a:ea typeface="+mn-ea"/>
                <a:cs typeface="+mn-cs"/>
              </a:rPr>
              <a:t>43</a:t>
            </a:r>
            <a:endParaRPr kumimoji="0" lang="en-US" altLang="en-US" sz="2700" b="0" i="0" u="none" strike="noStrike" kern="1200" cap="none" spc="0" normalizeH="0" baseline="0" noProof="0">
              <a:ln>
                <a:noFill/>
              </a:ln>
              <a:solidFill>
                <a:srgbClr val="C00000"/>
              </a:solidFill>
              <a:effectLst/>
              <a:uLnTx/>
              <a:uFillTx/>
              <a:latin typeface="Calibri" panose="020F0502020204030204"/>
              <a:ea typeface="+mn-ea"/>
              <a:cs typeface="+mn-cs"/>
            </a:endParaRPr>
          </a:p>
        </p:txBody>
      </p:sp>
      <p:sp>
        <p:nvSpPr>
          <p:cNvPr id="352" name="Rectangle 148">
            <a:extLst>
              <a:ext uri="{FF2B5EF4-FFF2-40B4-BE49-F238E27FC236}">
                <a16:creationId xmlns:a16="http://schemas.microsoft.com/office/drawing/2014/main" id="{E1B1E793-E968-4ED9-9E22-4256FB6D59DF}"/>
              </a:ext>
            </a:extLst>
          </p:cNvPr>
          <p:cNvSpPr>
            <a:spLocks noChangeArrowheads="1"/>
          </p:cNvSpPr>
          <p:nvPr/>
        </p:nvSpPr>
        <p:spPr bwMode="auto">
          <a:xfrm>
            <a:off x="3130038" y="4169884"/>
            <a:ext cx="15709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C00000"/>
                </a:solidFill>
                <a:effectLst/>
                <a:uLnTx/>
                <a:uFillTx/>
                <a:latin typeface="Calibri" panose="020F0502020204030204"/>
                <a:ea typeface="+mn-ea"/>
                <a:cs typeface="+mn-cs"/>
              </a:rPr>
              <a:t>33</a:t>
            </a:r>
            <a:endParaRPr kumimoji="0" lang="en-US" altLang="en-US" sz="2700" b="0" i="0" u="none" strike="noStrike" kern="1200" cap="none" spc="0" normalizeH="0" baseline="0" noProof="0">
              <a:ln>
                <a:noFill/>
              </a:ln>
              <a:solidFill>
                <a:srgbClr val="C00000"/>
              </a:solidFill>
              <a:effectLst/>
              <a:uLnTx/>
              <a:uFillTx/>
              <a:latin typeface="Calibri" panose="020F0502020204030204"/>
              <a:ea typeface="+mn-ea"/>
              <a:cs typeface="+mn-cs"/>
            </a:endParaRPr>
          </a:p>
        </p:txBody>
      </p:sp>
      <p:sp>
        <p:nvSpPr>
          <p:cNvPr id="353" name="Rectangle 149">
            <a:extLst>
              <a:ext uri="{FF2B5EF4-FFF2-40B4-BE49-F238E27FC236}">
                <a16:creationId xmlns:a16="http://schemas.microsoft.com/office/drawing/2014/main" id="{1BA5C7DF-5FEF-44CE-911F-F8CC967A30B4}"/>
              </a:ext>
            </a:extLst>
          </p:cNvPr>
          <p:cNvSpPr>
            <a:spLocks noChangeArrowheads="1"/>
          </p:cNvSpPr>
          <p:nvPr/>
        </p:nvSpPr>
        <p:spPr bwMode="auto">
          <a:xfrm>
            <a:off x="3636545" y="4169884"/>
            <a:ext cx="15709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C00000"/>
                </a:solidFill>
                <a:effectLst/>
                <a:uLnTx/>
                <a:uFillTx/>
                <a:latin typeface="Calibri" panose="020F0502020204030204"/>
                <a:ea typeface="+mn-ea"/>
                <a:cs typeface="+mn-cs"/>
              </a:rPr>
              <a:t>22</a:t>
            </a:r>
            <a:endParaRPr kumimoji="0" lang="en-US" altLang="en-US" sz="2700" b="0" i="0" u="none" strike="noStrike" kern="1200" cap="none" spc="0" normalizeH="0" baseline="0" noProof="0">
              <a:ln>
                <a:noFill/>
              </a:ln>
              <a:solidFill>
                <a:srgbClr val="C00000"/>
              </a:solidFill>
              <a:effectLst/>
              <a:uLnTx/>
              <a:uFillTx/>
              <a:latin typeface="Calibri" panose="020F0502020204030204"/>
              <a:ea typeface="+mn-ea"/>
              <a:cs typeface="+mn-cs"/>
            </a:endParaRPr>
          </a:p>
        </p:txBody>
      </p:sp>
      <p:sp>
        <p:nvSpPr>
          <p:cNvPr id="354" name="Rectangle 150">
            <a:extLst>
              <a:ext uri="{FF2B5EF4-FFF2-40B4-BE49-F238E27FC236}">
                <a16:creationId xmlns:a16="http://schemas.microsoft.com/office/drawing/2014/main" id="{EDC68F2A-B851-450A-8E11-5FD4321728FF}"/>
              </a:ext>
            </a:extLst>
          </p:cNvPr>
          <p:cNvSpPr>
            <a:spLocks noChangeArrowheads="1"/>
          </p:cNvSpPr>
          <p:nvPr/>
        </p:nvSpPr>
        <p:spPr bwMode="auto">
          <a:xfrm>
            <a:off x="4149159" y="4169884"/>
            <a:ext cx="15709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C00000"/>
                </a:solidFill>
                <a:effectLst/>
                <a:uLnTx/>
                <a:uFillTx/>
                <a:latin typeface="Calibri" panose="020F0502020204030204"/>
                <a:ea typeface="+mn-ea"/>
                <a:cs typeface="+mn-cs"/>
              </a:rPr>
              <a:t>18</a:t>
            </a:r>
            <a:endParaRPr kumimoji="0" lang="en-US" altLang="en-US" sz="2700" b="0" i="0" u="none" strike="noStrike" kern="1200" cap="none" spc="0" normalizeH="0" baseline="0" noProof="0">
              <a:ln>
                <a:noFill/>
              </a:ln>
              <a:solidFill>
                <a:srgbClr val="C00000"/>
              </a:solidFill>
              <a:effectLst/>
              <a:uLnTx/>
              <a:uFillTx/>
              <a:latin typeface="Calibri" panose="020F0502020204030204"/>
              <a:ea typeface="+mn-ea"/>
              <a:cs typeface="+mn-cs"/>
            </a:endParaRPr>
          </a:p>
        </p:txBody>
      </p:sp>
      <p:sp>
        <p:nvSpPr>
          <p:cNvPr id="355" name="Rectangle 151">
            <a:extLst>
              <a:ext uri="{FF2B5EF4-FFF2-40B4-BE49-F238E27FC236}">
                <a16:creationId xmlns:a16="http://schemas.microsoft.com/office/drawing/2014/main" id="{32ADE73F-BFEB-4612-8EF9-BAB98C9552D7}"/>
              </a:ext>
            </a:extLst>
          </p:cNvPr>
          <p:cNvSpPr>
            <a:spLocks noChangeArrowheads="1"/>
          </p:cNvSpPr>
          <p:nvPr/>
        </p:nvSpPr>
        <p:spPr bwMode="auto">
          <a:xfrm>
            <a:off x="4665584" y="4169884"/>
            <a:ext cx="15709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C00000"/>
                </a:solidFill>
                <a:effectLst/>
                <a:uLnTx/>
                <a:uFillTx/>
                <a:latin typeface="Calibri" panose="020F0502020204030204"/>
                <a:ea typeface="+mn-ea"/>
                <a:cs typeface="+mn-cs"/>
              </a:rPr>
              <a:t>11</a:t>
            </a:r>
            <a:endParaRPr kumimoji="0" lang="en-US" altLang="en-US" sz="2700" b="0" i="0" u="none" strike="noStrike" kern="1200" cap="none" spc="0" normalizeH="0" baseline="0" noProof="0">
              <a:ln>
                <a:noFill/>
              </a:ln>
              <a:solidFill>
                <a:srgbClr val="C00000"/>
              </a:solidFill>
              <a:effectLst/>
              <a:uLnTx/>
              <a:uFillTx/>
              <a:latin typeface="Calibri" panose="020F0502020204030204"/>
              <a:ea typeface="+mn-ea"/>
              <a:cs typeface="+mn-cs"/>
            </a:endParaRPr>
          </a:p>
        </p:txBody>
      </p:sp>
      <p:sp>
        <p:nvSpPr>
          <p:cNvPr id="356" name="Rectangle 152">
            <a:extLst>
              <a:ext uri="{FF2B5EF4-FFF2-40B4-BE49-F238E27FC236}">
                <a16:creationId xmlns:a16="http://schemas.microsoft.com/office/drawing/2014/main" id="{C4CB5F21-E976-4705-A33B-47B41E0063AE}"/>
              </a:ext>
            </a:extLst>
          </p:cNvPr>
          <p:cNvSpPr>
            <a:spLocks noChangeArrowheads="1"/>
          </p:cNvSpPr>
          <p:nvPr/>
        </p:nvSpPr>
        <p:spPr bwMode="auto">
          <a:xfrm>
            <a:off x="5213492" y="4169884"/>
            <a:ext cx="7854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C00000"/>
                </a:solidFill>
                <a:effectLst/>
                <a:uLnTx/>
                <a:uFillTx/>
                <a:latin typeface="Calibri" panose="020F0502020204030204"/>
                <a:ea typeface="+mn-ea"/>
                <a:cs typeface="+mn-cs"/>
              </a:rPr>
              <a:t>4</a:t>
            </a:r>
            <a:endParaRPr kumimoji="0" lang="en-US" altLang="en-US" sz="27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sp>
        <p:nvSpPr>
          <p:cNvPr id="357" name="Rectangle 153">
            <a:extLst>
              <a:ext uri="{FF2B5EF4-FFF2-40B4-BE49-F238E27FC236}">
                <a16:creationId xmlns:a16="http://schemas.microsoft.com/office/drawing/2014/main" id="{8D0B6926-C8A5-4F9B-B7F1-ABC47B30D7D2}"/>
              </a:ext>
            </a:extLst>
          </p:cNvPr>
          <p:cNvSpPr>
            <a:spLocks noChangeArrowheads="1"/>
          </p:cNvSpPr>
          <p:nvPr/>
        </p:nvSpPr>
        <p:spPr bwMode="auto">
          <a:xfrm>
            <a:off x="5728461" y="4169884"/>
            <a:ext cx="7854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C00000"/>
                </a:solidFill>
                <a:effectLst/>
                <a:uLnTx/>
                <a:uFillTx/>
                <a:latin typeface="Calibri" panose="020F0502020204030204"/>
                <a:ea typeface="+mn-ea"/>
                <a:cs typeface="+mn-cs"/>
              </a:rPr>
              <a:t>3</a:t>
            </a:r>
            <a:endParaRPr kumimoji="0" lang="en-US" altLang="en-US" sz="2700" b="0" i="0" u="none" strike="noStrike" kern="1200" cap="none" spc="0" normalizeH="0" baseline="0" noProof="0">
              <a:ln>
                <a:noFill/>
              </a:ln>
              <a:solidFill>
                <a:srgbClr val="C00000"/>
              </a:solidFill>
              <a:effectLst/>
              <a:uLnTx/>
              <a:uFillTx/>
              <a:latin typeface="Calibri" panose="020F0502020204030204"/>
              <a:ea typeface="+mn-ea"/>
              <a:cs typeface="+mn-cs"/>
            </a:endParaRPr>
          </a:p>
        </p:txBody>
      </p:sp>
      <p:sp>
        <p:nvSpPr>
          <p:cNvPr id="358" name="Rectangle 154">
            <a:extLst>
              <a:ext uri="{FF2B5EF4-FFF2-40B4-BE49-F238E27FC236}">
                <a16:creationId xmlns:a16="http://schemas.microsoft.com/office/drawing/2014/main" id="{7C4D530C-69C5-4B65-A9A3-76D4F38D0CCE}"/>
              </a:ext>
            </a:extLst>
          </p:cNvPr>
          <p:cNvSpPr>
            <a:spLocks noChangeArrowheads="1"/>
          </p:cNvSpPr>
          <p:nvPr/>
        </p:nvSpPr>
        <p:spPr bwMode="auto">
          <a:xfrm>
            <a:off x="6229320" y="4169884"/>
            <a:ext cx="7854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C00000"/>
                </a:solidFill>
                <a:effectLst/>
                <a:uLnTx/>
                <a:uFillTx/>
                <a:latin typeface="Calibri" panose="020F0502020204030204"/>
                <a:ea typeface="+mn-ea"/>
                <a:cs typeface="+mn-cs"/>
              </a:rPr>
              <a:t>0</a:t>
            </a:r>
            <a:endParaRPr kumimoji="0" lang="en-US" altLang="en-US" sz="2700" b="0" i="0" u="none" strike="noStrike" kern="1200" cap="none" spc="0" normalizeH="0" baseline="0" noProof="0">
              <a:ln>
                <a:noFill/>
              </a:ln>
              <a:solidFill>
                <a:srgbClr val="C00000"/>
              </a:solidFill>
              <a:effectLst/>
              <a:uLnTx/>
              <a:uFillTx/>
              <a:latin typeface="Calibri" panose="020F0502020204030204"/>
              <a:ea typeface="+mn-ea"/>
              <a:cs typeface="+mn-cs"/>
            </a:endParaRPr>
          </a:p>
        </p:txBody>
      </p:sp>
      <p:sp>
        <p:nvSpPr>
          <p:cNvPr id="359" name="Rectangle 155">
            <a:extLst>
              <a:ext uri="{FF2B5EF4-FFF2-40B4-BE49-F238E27FC236}">
                <a16:creationId xmlns:a16="http://schemas.microsoft.com/office/drawing/2014/main" id="{5954C0CB-7A8A-493D-B0BB-463117F2B7CA}"/>
              </a:ext>
            </a:extLst>
          </p:cNvPr>
          <p:cNvSpPr>
            <a:spLocks noChangeArrowheads="1"/>
          </p:cNvSpPr>
          <p:nvPr/>
        </p:nvSpPr>
        <p:spPr bwMode="auto">
          <a:xfrm>
            <a:off x="6745226" y="4169884"/>
            <a:ext cx="7854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C00000"/>
                </a:solidFill>
                <a:effectLst/>
                <a:uLnTx/>
                <a:uFillTx/>
                <a:latin typeface="Calibri" panose="020F0502020204030204"/>
                <a:ea typeface="+mn-ea"/>
                <a:cs typeface="+mn-cs"/>
              </a:rPr>
              <a:t>0</a:t>
            </a:r>
            <a:endParaRPr kumimoji="0" lang="en-US" altLang="en-US" sz="2700" b="0" i="0" u="none" strike="noStrike" kern="1200" cap="none" spc="0" normalizeH="0" baseline="0" noProof="0">
              <a:ln>
                <a:noFill/>
              </a:ln>
              <a:solidFill>
                <a:srgbClr val="C00000"/>
              </a:solidFill>
              <a:effectLst/>
              <a:uLnTx/>
              <a:uFillTx/>
              <a:latin typeface="Calibri" panose="020F0502020204030204"/>
              <a:ea typeface="+mn-ea"/>
              <a:cs typeface="+mn-cs"/>
            </a:endParaRPr>
          </a:p>
        </p:txBody>
      </p:sp>
      <p:sp>
        <p:nvSpPr>
          <p:cNvPr id="360" name="Rectangle 156">
            <a:extLst>
              <a:ext uri="{FF2B5EF4-FFF2-40B4-BE49-F238E27FC236}">
                <a16:creationId xmlns:a16="http://schemas.microsoft.com/office/drawing/2014/main" id="{27588B12-DAAB-4ADA-9027-2FD44A965094}"/>
              </a:ext>
            </a:extLst>
          </p:cNvPr>
          <p:cNvSpPr>
            <a:spLocks noChangeArrowheads="1"/>
          </p:cNvSpPr>
          <p:nvPr/>
        </p:nvSpPr>
        <p:spPr bwMode="auto">
          <a:xfrm>
            <a:off x="7262893" y="4169884"/>
            <a:ext cx="7854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C00000"/>
                </a:solidFill>
                <a:effectLst/>
                <a:uLnTx/>
                <a:uFillTx/>
                <a:latin typeface="Calibri" panose="020F0502020204030204"/>
                <a:ea typeface="+mn-ea"/>
                <a:cs typeface="+mn-cs"/>
              </a:rPr>
              <a:t>0</a:t>
            </a:r>
            <a:endParaRPr kumimoji="0" lang="en-US" altLang="en-US" sz="2700" b="0" i="0" u="none" strike="noStrike" kern="1200" cap="none" spc="0" normalizeH="0" baseline="0" noProof="0">
              <a:ln>
                <a:noFill/>
              </a:ln>
              <a:solidFill>
                <a:srgbClr val="C00000"/>
              </a:solidFill>
              <a:effectLst/>
              <a:uLnTx/>
              <a:uFillTx/>
              <a:latin typeface="Calibri" panose="020F0502020204030204"/>
              <a:ea typeface="+mn-ea"/>
              <a:cs typeface="+mn-cs"/>
            </a:endParaRPr>
          </a:p>
        </p:txBody>
      </p:sp>
      <p:sp>
        <p:nvSpPr>
          <p:cNvPr id="361" name="Rectangle 160">
            <a:extLst>
              <a:ext uri="{FF2B5EF4-FFF2-40B4-BE49-F238E27FC236}">
                <a16:creationId xmlns:a16="http://schemas.microsoft.com/office/drawing/2014/main" id="{3602B9E1-7524-4F9C-8ECF-E823141EF8CB}"/>
              </a:ext>
            </a:extLst>
          </p:cNvPr>
          <p:cNvSpPr>
            <a:spLocks noChangeArrowheads="1"/>
          </p:cNvSpPr>
          <p:nvPr/>
        </p:nvSpPr>
        <p:spPr bwMode="auto">
          <a:xfrm>
            <a:off x="2730315" y="1898254"/>
            <a:ext cx="500137" cy="1596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dirty="0">
                <a:ln>
                  <a:noFill/>
                </a:ln>
                <a:solidFill>
                  <a:prstClr val="black">
                    <a:lumMod val="65000"/>
                    <a:lumOff val="35000"/>
                  </a:prstClr>
                </a:solidFill>
                <a:effectLst/>
                <a:uLnTx/>
                <a:uFillTx/>
                <a:latin typeface="Calibri" panose="020F0502020204030204"/>
                <a:ea typeface="+mn-ea"/>
                <a:cs typeface="+mn-cs"/>
              </a:rPr>
              <a:t>12 </a:t>
            </a:r>
            <a:r>
              <a:rPr kumimoji="0" lang="en-US" altLang="en-US" sz="1200" b="1" i="0" u="none" strike="noStrike" kern="1200" cap="none" spc="0" normalizeH="0" baseline="0" noProof="0" dirty="0" err="1">
                <a:ln>
                  <a:noFill/>
                </a:ln>
                <a:solidFill>
                  <a:prstClr val="black">
                    <a:lumMod val="65000"/>
                    <a:lumOff val="35000"/>
                  </a:prstClr>
                </a:solidFill>
                <a:effectLst/>
                <a:uLnTx/>
                <a:uFillTx/>
                <a:latin typeface="Calibri" panose="020F0502020204030204"/>
                <a:ea typeface="+mn-ea"/>
                <a:cs typeface="+mn-cs"/>
              </a:rPr>
              <a:t>mois</a:t>
            </a:r>
            <a:endParaRPr kumimoji="0" lang="en-US" altLang="en-US" sz="1800" b="0" i="0" u="none" strike="noStrike" kern="1200" cap="none" spc="0" normalizeH="0" baseline="0" noProof="0" dirty="0">
              <a:ln>
                <a:noFill/>
              </a:ln>
              <a:solidFill>
                <a:prstClr val="black">
                  <a:lumMod val="65000"/>
                  <a:lumOff val="35000"/>
                </a:prstClr>
              </a:solidFill>
              <a:effectLst/>
              <a:uLnTx/>
              <a:uFillTx/>
              <a:latin typeface="Calibri" panose="020F0502020204030204"/>
              <a:ea typeface="+mn-ea"/>
              <a:cs typeface="+mn-cs"/>
            </a:endParaRPr>
          </a:p>
        </p:txBody>
      </p:sp>
      <p:sp>
        <p:nvSpPr>
          <p:cNvPr id="362" name="Rectangle 163">
            <a:extLst>
              <a:ext uri="{FF2B5EF4-FFF2-40B4-BE49-F238E27FC236}">
                <a16:creationId xmlns:a16="http://schemas.microsoft.com/office/drawing/2014/main" id="{436A4BD9-9393-44BA-B2C0-31D898711FC5}"/>
              </a:ext>
            </a:extLst>
          </p:cNvPr>
          <p:cNvSpPr>
            <a:spLocks noChangeArrowheads="1"/>
          </p:cNvSpPr>
          <p:nvPr/>
        </p:nvSpPr>
        <p:spPr bwMode="auto">
          <a:xfrm>
            <a:off x="2730315" y="2077148"/>
            <a:ext cx="26930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dirty="0">
                <a:ln>
                  <a:noFill/>
                </a:ln>
                <a:solidFill>
                  <a:srgbClr val="5B9BD5"/>
                </a:solidFill>
                <a:effectLst/>
                <a:uLnTx/>
                <a:uFillTx/>
                <a:latin typeface="Calibri" panose="020F0502020204030204"/>
                <a:ea typeface="+mn-ea"/>
                <a:cs typeface="+mn-cs"/>
              </a:rPr>
              <a:t>55%</a:t>
            </a:r>
            <a:endParaRPr kumimoji="0" lang="en-US" altLang="en-US" sz="1800" b="1" i="0" u="none" strike="noStrike" kern="1200" cap="none" spc="0" normalizeH="0" baseline="0" noProof="0" dirty="0">
              <a:ln>
                <a:noFill/>
              </a:ln>
              <a:solidFill>
                <a:srgbClr val="5B9BD5"/>
              </a:solidFill>
              <a:effectLst/>
              <a:uLnTx/>
              <a:uFillTx/>
              <a:latin typeface="Calibri" panose="020F0502020204030204"/>
              <a:ea typeface="+mn-ea"/>
              <a:cs typeface="+mn-cs"/>
            </a:endParaRPr>
          </a:p>
        </p:txBody>
      </p:sp>
      <p:sp>
        <p:nvSpPr>
          <p:cNvPr id="363" name="Rectangle 164">
            <a:extLst>
              <a:ext uri="{FF2B5EF4-FFF2-40B4-BE49-F238E27FC236}">
                <a16:creationId xmlns:a16="http://schemas.microsoft.com/office/drawing/2014/main" id="{8E634E4E-707C-48F9-AC6C-871B6B2C1225}"/>
              </a:ext>
            </a:extLst>
          </p:cNvPr>
          <p:cNvSpPr>
            <a:spLocks noChangeArrowheads="1"/>
          </p:cNvSpPr>
          <p:nvPr/>
        </p:nvSpPr>
        <p:spPr bwMode="auto">
          <a:xfrm>
            <a:off x="2730315" y="2205125"/>
            <a:ext cx="26930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C00000"/>
                </a:solidFill>
                <a:effectLst/>
                <a:uLnTx/>
                <a:uFillTx/>
                <a:latin typeface="Calibri" panose="020F0502020204030204"/>
                <a:ea typeface="+mn-ea"/>
                <a:cs typeface="+mn-cs"/>
              </a:rPr>
              <a:t>37%</a:t>
            </a:r>
            <a:endParaRPr kumimoji="0" lang="en-US" altLang="en-US" sz="1800" b="1" i="0" u="none" strike="noStrike" kern="1200" cap="none" spc="0" normalizeH="0" baseline="0" noProof="0">
              <a:ln>
                <a:noFill/>
              </a:ln>
              <a:solidFill>
                <a:srgbClr val="C00000"/>
              </a:solidFill>
              <a:effectLst/>
              <a:uLnTx/>
              <a:uFillTx/>
              <a:latin typeface="Calibri" panose="020F0502020204030204"/>
              <a:ea typeface="+mn-ea"/>
              <a:cs typeface="+mn-cs"/>
            </a:endParaRPr>
          </a:p>
        </p:txBody>
      </p:sp>
      <p:sp>
        <p:nvSpPr>
          <p:cNvPr id="364" name="Rectangle 175">
            <a:extLst>
              <a:ext uri="{FF2B5EF4-FFF2-40B4-BE49-F238E27FC236}">
                <a16:creationId xmlns:a16="http://schemas.microsoft.com/office/drawing/2014/main" id="{A27A0D60-A94C-4392-9BB1-EE432DE66FFE}"/>
              </a:ext>
            </a:extLst>
          </p:cNvPr>
          <p:cNvSpPr>
            <a:spLocks noChangeArrowheads="1"/>
          </p:cNvSpPr>
          <p:nvPr/>
        </p:nvSpPr>
        <p:spPr bwMode="auto">
          <a:xfrm>
            <a:off x="4274322" y="1898254"/>
            <a:ext cx="500137" cy="1596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dirty="0">
                <a:ln>
                  <a:noFill/>
                </a:ln>
                <a:solidFill>
                  <a:prstClr val="black">
                    <a:lumMod val="65000"/>
                    <a:lumOff val="35000"/>
                  </a:prstClr>
                </a:solidFill>
                <a:effectLst/>
                <a:uLnTx/>
                <a:uFillTx/>
                <a:latin typeface="Calibri" panose="020F0502020204030204"/>
                <a:ea typeface="+mn-ea"/>
                <a:cs typeface="+mn-cs"/>
              </a:rPr>
              <a:t>24 </a:t>
            </a:r>
            <a:r>
              <a:rPr kumimoji="0" lang="en-US" altLang="en-US" sz="1200" b="1" i="0" u="none" strike="noStrike" kern="1200" cap="none" spc="0" normalizeH="0" baseline="0" noProof="0" dirty="0" err="1">
                <a:ln>
                  <a:noFill/>
                </a:ln>
                <a:solidFill>
                  <a:prstClr val="black">
                    <a:lumMod val="65000"/>
                    <a:lumOff val="35000"/>
                  </a:prstClr>
                </a:solidFill>
                <a:effectLst/>
                <a:uLnTx/>
                <a:uFillTx/>
                <a:latin typeface="Calibri" panose="020F0502020204030204"/>
                <a:ea typeface="+mn-ea"/>
                <a:cs typeface="+mn-cs"/>
              </a:rPr>
              <a:t>mois</a:t>
            </a:r>
            <a:endParaRPr kumimoji="0" lang="en-US" altLang="en-US" sz="1800" b="0" i="0" u="none" strike="noStrike" kern="1200" cap="none" spc="0" normalizeH="0" baseline="0" noProof="0" dirty="0">
              <a:ln>
                <a:noFill/>
              </a:ln>
              <a:solidFill>
                <a:prstClr val="black">
                  <a:lumMod val="65000"/>
                  <a:lumOff val="35000"/>
                </a:prstClr>
              </a:solidFill>
              <a:effectLst/>
              <a:uLnTx/>
              <a:uFillTx/>
              <a:latin typeface="Calibri" panose="020F0502020204030204"/>
              <a:ea typeface="+mn-ea"/>
              <a:cs typeface="+mn-cs"/>
            </a:endParaRPr>
          </a:p>
        </p:txBody>
      </p:sp>
      <p:sp>
        <p:nvSpPr>
          <p:cNvPr id="365" name="Rectangle 176">
            <a:extLst>
              <a:ext uri="{FF2B5EF4-FFF2-40B4-BE49-F238E27FC236}">
                <a16:creationId xmlns:a16="http://schemas.microsoft.com/office/drawing/2014/main" id="{C588DF3E-0812-4A74-818D-FC468F8D19C7}"/>
              </a:ext>
            </a:extLst>
          </p:cNvPr>
          <p:cNvSpPr>
            <a:spLocks noChangeArrowheads="1"/>
          </p:cNvSpPr>
          <p:nvPr/>
        </p:nvSpPr>
        <p:spPr bwMode="auto">
          <a:xfrm>
            <a:off x="4274322" y="2198311"/>
            <a:ext cx="26930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dirty="0">
                <a:ln>
                  <a:noFill/>
                </a:ln>
                <a:solidFill>
                  <a:srgbClr val="5B9BD5"/>
                </a:solidFill>
                <a:effectLst/>
                <a:uLnTx/>
                <a:uFillTx/>
                <a:latin typeface="Calibri" panose="020F0502020204030204"/>
                <a:ea typeface="+mn-ea"/>
                <a:cs typeface="+mn-cs"/>
              </a:rPr>
              <a:t>48%</a:t>
            </a:r>
            <a:endParaRPr kumimoji="0" lang="en-US" altLang="en-US" sz="1800" b="1" i="0" u="none" strike="noStrike" kern="1200" cap="none" spc="0" normalizeH="0" baseline="0" noProof="0" dirty="0">
              <a:ln>
                <a:noFill/>
              </a:ln>
              <a:solidFill>
                <a:srgbClr val="5B9BD5"/>
              </a:solidFill>
              <a:effectLst/>
              <a:uLnTx/>
              <a:uFillTx/>
              <a:latin typeface="Calibri" panose="020F0502020204030204"/>
              <a:ea typeface="+mn-ea"/>
              <a:cs typeface="+mn-cs"/>
            </a:endParaRPr>
          </a:p>
        </p:txBody>
      </p:sp>
      <p:sp>
        <p:nvSpPr>
          <p:cNvPr id="366" name="Rectangle 177">
            <a:extLst>
              <a:ext uri="{FF2B5EF4-FFF2-40B4-BE49-F238E27FC236}">
                <a16:creationId xmlns:a16="http://schemas.microsoft.com/office/drawing/2014/main" id="{53BE2EB3-1CDE-4166-A260-519825A7EBC2}"/>
              </a:ext>
            </a:extLst>
          </p:cNvPr>
          <p:cNvSpPr>
            <a:spLocks noChangeArrowheads="1"/>
          </p:cNvSpPr>
          <p:nvPr/>
        </p:nvSpPr>
        <p:spPr bwMode="auto">
          <a:xfrm>
            <a:off x="4274322" y="2325214"/>
            <a:ext cx="26930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dirty="0">
                <a:ln>
                  <a:noFill/>
                </a:ln>
                <a:solidFill>
                  <a:srgbClr val="C00000"/>
                </a:solidFill>
                <a:effectLst/>
                <a:uLnTx/>
                <a:uFillTx/>
                <a:latin typeface="Calibri" panose="020F0502020204030204"/>
                <a:ea typeface="+mn-ea"/>
                <a:cs typeface="+mn-cs"/>
              </a:rPr>
              <a:t>19%</a:t>
            </a:r>
            <a:endParaRPr kumimoji="0" lang="en-US" altLang="en-US" sz="1800" b="1"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sp>
        <p:nvSpPr>
          <p:cNvPr id="94" name="ZoneTexte 93">
            <a:extLst>
              <a:ext uri="{FF2B5EF4-FFF2-40B4-BE49-F238E27FC236}">
                <a16:creationId xmlns:a16="http://schemas.microsoft.com/office/drawing/2014/main" id="{17BD9229-D9B3-164B-9B87-AE2233032FC1}"/>
              </a:ext>
            </a:extLst>
          </p:cNvPr>
          <p:cNvSpPr txBox="1"/>
          <p:nvPr/>
        </p:nvSpPr>
        <p:spPr>
          <a:xfrm>
            <a:off x="0" y="4889584"/>
            <a:ext cx="2858475"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Thierry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Andre</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ASCO2020, LBA 4; WCGI 2020</a:t>
            </a:r>
          </a:p>
        </p:txBody>
      </p:sp>
      <p:sp>
        <p:nvSpPr>
          <p:cNvPr id="95" name="Titre 4"/>
          <p:cNvSpPr>
            <a:spLocks noGrp="1"/>
          </p:cNvSpPr>
          <p:nvPr>
            <p:ph type="title"/>
          </p:nvPr>
        </p:nvSpPr>
        <p:spPr>
          <a:xfrm>
            <a:off x="190500" y="0"/>
            <a:ext cx="7124700" cy="596560"/>
          </a:xfrm>
        </p:spPr>
        <p:txBody>
          <a:bodyPr>
            <a:noAutofit/>
          </a:bodyPr>
          <a:lstStyle/>
          <a:p>
            <a:r>
              <a:rPr lang="fr-FR" sz="2200" dirty="0"/>
              <a:t>Pembrolizumab </a:t>
            </a:r>
            <a:r>
              <a:rPr lang="fr-FR" sz="2200" i="1" dirty="0"/>
              <a:t>vs</a:t>
            </a:r>
            <a:r>
              <a:rPr lang="fr-FR" sz="2200" dirty="0"/>
              <a:t> CT en L1 du </a:t>
            </a:r>
            <a:r>
              <a:rPr lang="fr-FR" sz="2200" dirty="0" err="1"/>
              <a:t>CCRm</a:t>
            </a:r>
            <a:r>
              <a:rPr lang="fr-FR" sz="2200" dirty="0"/>
              <a:t> MSI</a:t>
            </a:r>
            <a:br>
              <a:rPr lang="fr-FR" sz="2200" b="1" dirty="0"/>
            </a:br>
            <a:r>
              <a:rPr lang="fr-FR" sz="2200" b="1" dirty="0"/>
              <a:t>Etude KEYNOTE 177</a:t>
            </a:r>
          </a:p>
        </p:txBody>
      </p:sp>
      <p:sp>
        <p:nvSpPr>
          <p:cNvPr id="96" name="ZoneTexte 95">
            <a:extLst>
              <a:ext uri="{FF2B5EF4-FFF2-40B4-BE49-F238E27FC236}">
                <a16:creationId xmlns:a16="http://schemas.microsoft.com/office/drawing/2014/main" id="{08ACD9D0-1A41-4EFC-93B2-3ECD347BCB2E}"/>
              </a:ext>
            </a:extLst>
          </p:cNvPr>
          <p:cNvSpPr txBox="1"/>
          <p:nvPr/>
        </p:nvSpPr>
        <p:spPr>
          <a:xfrm>
            <a:off x="7172379" y="3017143"/>
            <a:ext cx="1682043" cy="374571"/>
          </a:xfrm>
          <a:prstGeom prst="roundRect">
            <a:avLst/>
          </a:prstGeom>
          <a:ln>
            <a:solidFill>
              <a:srgbClr val="EC8014"/>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6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Etude positive</a:t>
            </a:r>
          </a:p>
        </p:txBody>
      </p:sp>
    </p:spTree>
    <p:extLst>
      <p:ext uri="{BB962C8B-B14F-4D97-AF65-F5344CB8AC3E}">
        <p14:creationId xmlns:p14="http://schemas.microsoft.com/office/powerpoint/2010/main" val="35376796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e 1">
            <a:extLst>
              <a:ext uri="{FF2B5EF4-FFF2-40B4-BE49-F238E27FC236}">
                <a16:creationId xmlns:a16="http://schemas.microsoft.com/office/drawing/2014/main" id="{74879196-C4D2-42D0-B053-D7435E36A8F5}"/>
              </a:ext>
            </a:extLst>
          </p:cNvPr>
          <p:cNvGrpSpPr/>
          <p:nvPr/>
        </p:nvGrpSpPr>
        <p:grpSpPr>
          <a:xfrm>
            <a:off x="1549619" y="754387"/>
            <a:ext cx="4241581" cy="4123666"/>
            <a:chOff x="1956931" y="561588"/>
            <a:chExt cx="4241581" cy="4399885"/>
          </a:xfrm>
        </p:grpSpPr>
        <p:sp>
          <p:nvSpPr>
            <p:cNvPr id="199" name="Rectangle à coins arrondis 4">
              <a:extLst>
                <a:ext uri="{FF2B5EF4-FFF2-40B4-BE49-F238E27FC236}">
                  <a16:creationId xmlns:a16="http://schemas.microsoft.com/office/drawing/2014/main" id="{91330A41-7470-41DF-A1EA-EF12AF1C32E9}"/>
                </a:ext>
              </a:extLst>
            </p:cNvPr>
            <p:cNvSpPr/>
            <p:nvPr/>
          </p:nvSpPr>
          <p:spPr>
            <a:xfrm>
              <a:off x="1956931" y="561588"/>
              <a:ext cx="4241581" cy="4399885"/>
            </a:xfrm>
            <a:prstGeom prst="roundRect">
              <a:avLst>
                <a:gd name="adj" fmla="val 2776"/>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6" name="Rectangle 99">
              <a:extLst>
                <a:ext uri="{FF2B5EF4-FFF2-40B4-BE49-F238E27FC236}">
                  <a16:creationId xmlns:a16="http://schemas.microsoft.com/office/drawing/2014/main" id="{1E2C0CBD-45E0-48C6-8E7E-4183DADA0FEA}"/>
                </a:ext>
              </a:extLst>
            </p:cNvPr>
            <p:cNvSpPr>
              <a:spLocks noChangeArrowheads="1"/>
            </p:cNvSpPr>
            <p:nvPr/>
          </p:nvSpPr>
          <p:spPr bwMode="auto">
            <a:xfrm>
              <a:off x="4429817" y="3834878"/>
              <a:ext cx="68580" cy="60920"/>
            </a:xfrm>
            <a:prstGeom prst="rect">
              <a:avLst/>
            </a:prstGeom>
            <a:solidFill>
              <a:schemeClr val="tx2"/>
            </a:solidFill>
            <a:ln w="1588" cap="flat">
              <a:solidFill>
                <a:schemeClr val="tx2"/>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8" name="Rectangle 51">
              <a:extLst>
                <a:ext uri="{FF2B5EF4-FFF2-40B4-BE49-F238E27FC236}">
                  <a16:creationId xmlns:a16="http://schemas.microsoft.com/office/drawing/2014/main" id="{1CEC1A65-943D-4DB0-9AAF-157E5B4BA18D}"/>
                </a:ext>
              </a:extLst>
            </p:cNvPr>
            <p:cNvSpPr>
              <a:spLocks noChangeArrowheads="1"/>
            </p:cNvSpPr>
            <p:nvPr/>
          </p:nvSpPr>
          <p:spPr bwMode="auto">
            <a:xfrm>
              <a:off x="4682229" y="2138443"/>
              <a:ext cx="68580" cy="60920"/>
            </a:xfrm>
            <a:prstGeom prst="rect">
              <a:avLst/>
            </a:prstGeom>
            <a:solidFill>
              <a:schemeClr val="tx2"/>
            </a:solidFill>
            <a:ln w="1588" cap="flat">
              <a:solidFill>
                <a:schemeClr val="tx2"/>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0" name="Rectangle 45">
              <a:extLst>
                <a:ext uri="{FF2B5EF4-FFF2-40B4-BE49-F238E27FC236}">
                  <a16:creationId xmlns:a16="http://schemas.microsoft.com/office/drawing/2014/main" id="{46F6E40A-2D63-44E0-9EDA-477D13572734}"/>
                </a:ext>
              </a:extLst>
            </p:cNvPr>
            <p:cNvSpPr>
              <a:spLocks noChangeArrowheads="1"/>
            </p:cNvSpPr>
            <p:nvPr/>
          </p:nvSpPr>
          <p:spPr bwMode="auto">
            <a:xfrm>
              <a:off x="4361951" y="1995662"/>
              <a:ext cx="68580" cy="60920"/>
            </a:xfrm>
            <a:prstGeom prst="rect">
              <a:avLst/>
            </a:prstGeom>
            <a:solidFill>
              <a:schemeClr val="tx2"/>
            </a:solidFill>
            <a:ln w="1588" cap="flat">
              <a:solidFill>
                <a:schemeClr val="tx2"/>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1" name="Rectangle 39">
              <a:extLst>
                <a:ext uri="{FF2B5EF4-FFF2-40B4-BE49-F238E27FC236}">
                  <a16:creationId xmlns:a16="http://schemas.microsoft.com/office/drawing/2014/main" id="{DBF2F312-6695-4992-AFB1-B8BAEF77903E}"/>
                </a:ext>
              </a:extLst>
            </p:cNvPr>
            <p:cNvSpPr>
              <a:spLocks noChangeArrowheads="1"/>
            </p:cNvSpPr>
            <p:nvPr/>
          </p:nvSpPr>
          <p:spPr bwMode="auto">
            <a:xfrm>
              <a:off x="4538164" y="1710103"/>
              <a:ext cx="68580" cy="60920"/>
            </a:xfrm>
            <a:prstGeom prst="rect">
              <a:avLst/>
            </a:prstGeom>
            <a:solidFill>
              <a:schemeClr val="tx2"/>
            </a:solidFill>
            <a:ln w="1588" cap="flat">
              <a:solidFill>
                <a:schemeClr val="tx2"/>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2" name="Rectangle 5">
              <a:extLst>
                <a:ext uri="{FF2B5EF4-FFF2-40B4-BE49-F238E27FC236}">
                  <a16:creationId xmlns:a16="http://schemas.microsoft.com/office/drawing/2014/main" id="{89CFA53F-7E34-408A-8087-9D5721CB8D7C}"/>
                </a:ext>
              </a:extLst>
            </p:cNvPr>
            <p:cNvSpPr>
              <a:spLocks noChangeArrowheads="1"/>
            </p:cNvSpPr>
            <p:nvPr/>
          </p:nvSpPr>
          <p:spPr bwMode="auto">
            <a:xfrm>
              <a:off x="3811883" y="4573102"/>
              <a:ext cx="147476"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0.1</a:t>
              </a:r>
              <a:endParaRPr kumimoji="0" lang="en-US" alt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3" name="Rectangle 6">
              <a:extLst>
                <a:ext uri="{FF2B5EF4-FFF2-40B4-BE49-F238E27FC236}">
                  <a16:creationId xmlns:a16="http://schemas.microsoft.com/office/drawing/2014/main" id="{A5DE802A-23F0-439B-8FD8-409B843E1BB8}"/>
                </a:ext>
              </a:extLst>
            </p:cNvPr>
            <p:cNvSpPr>
              <a:spLocks noChangeArrowheads="1"/>
            </p:cNvSpPr>
            <p:nvPr/>
          </p:nvSpPr>
          <p:spPr bwMode="auto">
            <a:xfrm>
              <a:off x="4750095" y="4573102"/>
              <a:ext cx="59312"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1</a:t>
              </a:r>
              <a:endParaRPr kumimoji="0" lang="en-US" alt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4" name="Rectangle 7">
              <a:extLst>
                <a:ext uri="{FF2B5EF4-FFF2-40B4-BE49-F238E27FC236}">
                  <a16:creationId xmlns:a16="http://schemas.microsoft.com/office/drawing/2014/main" id="{AE71FD52-D582-487C-A94C-7F5D244571CC}"/>
                </a:ext>
              </a:extLst>
            </p:cNvPr>
            <p:cNvSpPr>
              <a:spLocks noChangeArrowheads="1"/>
            </p:cNvSpPr>
            <p:nvPr/>
          </p:nvSpPr>
          <p:spPr bwMode="auto">
            <a:xfrm>
              <a:off x="5624014" y="4573102"/>
              <a:ext cx="118622"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10</a:t>
              </a:r>
              <a:endParaRPr kumimoji="0" lang="en-US" alt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5" name="Freeform 8">
              <a:extLst>
                <a:ext uri="{FF2B5EF4-FFF2-40B4-BE49-F238E27FC236}">
                  <a16:creationId xmlns:a16="http://schemas.microsoft.com/office/drawing/2014/main" id="{714B2338-329F-43C0-9A9F-3B1E7C11FC0D}"/>
                </a:ext>
              </a:extLst>
            </p:cNvPr>
            <p:cNvSpPr>
              <a:spLocks noEditPoints="1"/>
            </p:cNvSpPr>
            <p:nvPr/>
          </p:nvSpPr>
          <p:spPr bwMode="auto">
            <a:xfrm>
              <a:off x="3869033" y="4525509"/>
              <a:ext cx="1812131" cy="31729"/>
            </a:xfrm>
            <a:custGeom>
              <a:avLst/>
              <a:gdLst>
                <a:gd name="T0" fmla="*/ 0 w 1522"/>
                <a:gd name="T1" fmla="*/ 0 h 30"/>
                <a:gd name="T2" fmla="*/ 1522 w 1522"/>
                <a:gd name="T3" fmla="*/ 0 h 30"/>
                <a:gd name="T4" fmla="*/ 5 w 1522"/>
                <a:gd name="T5" fmla="*/ 0 h 30"/>
                <a:gd name="T6" fmla="*/ 5 w 1522"/>
                <a:gd name="T7" fmla="*/ 30 h 30"/>
                <a:gd name="T8" fmla="*/ 761 w 1522"/>
                <a:gd name="T9" fmla="*/ 0 h 30"/>
                <a:gd name="T10" fmla="*/ 761 w 1522"/>
                <a:gd name="T11" fmla="*/ 30 h 30"/>
                <a:gd name="T12" fmla="*/ 1517 w 1522"/>
                <a:gd name="T13" fmla="*/ 0 h 30"/>
                <a:gd name="T14" fmla="*/ 1517 w 1522"/>
                <a:gd name="T15" fmla="*/ 3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22" h="30">
                  <a:moveTo>
                    <a:pt x="0" y="0"/>
                  </a:moveTo>
                  <a:lnTo>
                    <a:pt x="1522" y="0"/>
                  </a:lnTo>
                  <a:moveTo>
                    <a:pt x="5" y="0"/>
                  </a:moveTo>
                  <a:lnTo>
                    <a:pt x="5" y="30"/>
                  </a:lnTo>
                  <a:moveTo>
                    <a:pt x="761" y="0"/>
                  </a:moveTo>
                  <a:lnTo>
                    <a:pt x="761" y="30"/>
                  </a:lnTo>
                  <a:moveTo>
                    <a:pt x="1517" y="0"/>
                  </a:moveTo>
                  <a:lnTo>
                    <a:pt x="1517" y="30"/>
                  </a:lnTo>
                </a:path>
              </a:pathLst>
            </a:custGeom>
            <a:noFill/>
            <a:ln w="9525" cap="flat">
              <a:solidFill>
                <a:schemeClr val="tx1">
                  <a:lumMod val="50000"/>
                  <a:lumOff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6" name="Line 9">
              <a:extLst>
                <a:ext uri="{FF2B5EF4-FFF2-40B4-BE49-F238E27FC236}">
                  <a16:creationId xmlns:a16="http://schemas.microsoft.com/office/drawing/2014/main" id="{5298E406-B4B8-4E09-A513-5F451975FDF5}"/>
                </a:ext>
              </a:extLst>
            </p:cNvPr>
            <p:cNvSpPr>
              <a:spLocks noChangeShapeType="1"/>
            </p:cNvSpPr>
            <p:nvPr/>
          </p:nvSpPr>
          <p:spPr bwMode="auto">
            <a:xfrm flipV="1">
              <a:off x="4775098" y="788909"/>
              <a:ext cx="0" cy="3741888"/>
            </a:xfrm>
            <a:prstGeom prst="line">
              <a:avLst/>
            </a:prstGeom>
            <a:noFill/>
            <a:ln w="9525" cap="flat">
              <a:solidFill>
                <a:schemeClr val="tx1">
                  <a:lumMod val="50000"/>
                  <a:lumOff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7" name="Line 10">
              <a:extLst>
                <a:ext uri="{FF2B5EF4-FFF2-40B4-BE49-F238E27FC236}">
                  <a16:creationId xmlns:a16="http://schemas.microsoft.com/office/drawing/2014/main" id="{44EE6EDA-31C3-4F95-9CBE-F65E15EF5D25}"/>
                </a:ext>
              </a:extLst>
            </p:cNvPr>
            <p:cNvSpPr>
              <a:spLocks noChangeShapeType="1"/>
            </p:cNvSpPr>
            <p:nvPr/>
          </p:nvSpPr>
          <p:spPr bwMode="auto">
            <a:xfrm flipH="1">
              <a:off x="4575073" y="889384"/>
              <a:ext cx="111919" cy="0"/>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8" name="Line 11">
              <a:extLst>
                <a:ext uri="{FF2B5EF4-FFF2-40B4-BE49-F238E27FC236}">
                  <a16:creationId xmlns:a16="http://schemas.microsoft.com/office/drawing/2014/main" id="{2F931564-29A6-407E-B322-EBF07F8C9931}"/>
                </a:ext>
              </a:extLst>
            </p:cNvPr>
            <p:cNvSpPr>
              <a:spLocks noChangeShapeType="1"/>
            </p:cNvSpPr>
            <p:nvPr/>
          </p:nvSpPr>
          <p:spPr bwMode="auto">
            <a:xfrm flipH="1">
              <a:off x="4461964" y="889384"/>
              <a:ext cx="113109" cy="0"/>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9" name="Line 12">
              <a:extLst>
                <a:ext uri="{FF2B5EF4-FFF2-40B4-BE49-F238E27FC236}">
                  <a16:creationId xmlns:a16="http://schemas.microsoft.com/office/drawing/2014/main" id="{2D1F89F2-8E36-4446-BFB2-485DD94C8D96}"/>
                </a:ext>
              </a:extLst>
            </p:cNvPr>
            <p:cNvSpPr>
              <a:spLocks noChangeShapeType="1"/>
            </p:cNvSpPr>
            <p:nvPr/>
          </p:nvSpPr>
          <p:spPr bwMode="auto">
            <a:xfrm>
              <a:off x="4686992" y="868231"/>
              <a:ext cx="0" cy="42305"/>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20" name="Line 13">
              <a:extLst>
                <a:ext uri="{FF2B5EF4-FFF2-40B4-BE49-F238E27FC236}">
                  <a16:creationId xmlns:a16="http://schemas.microsoft.com/office/drawing/2014/main" id="{EF95D34D-48DB-4687-AF70-53A7227726D9}"/>
                </a:ext>
              </a:extLst>
            </p:cNvPr>
            <p:cNvSpPr>
              <a:spLocks noChangeShapeType="1"/>
            </p:cNvSpPr>
            <p:nvPr/>
          </p:nvSpPr>
          <p:spPr bwMode="auto">
            <a:xfrm>
              <a:off x="4461964" y="868231"/>
              <a:ext cx="0" cy="42305"/>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grpSp>
          <p:nvGrpSpPr>
            <p:cNvPr id="21" name="Group 214">
              <a:extLst>
                <a:ext uri="{FF2B5EF4-FFF2-40B4-BE49-F238E27FC236}">
                  <a16:creationId xmlns:a16="http://schemas.microsoft.com/office/drawing/2014/main" id="{C92F9270-B76E-49AC-93AC-6175A54EA940}"/>
                </a:ext>
              </a:extLst>
            </p:cNvPr>
            <p:cNvGrpSpPr/>
            <p:nvPr/>
          </p:nvGrpSpPr>
          <p:grpSpPr>
            <a:xfrm>
              <a:off x="4551260" y="857655"/>
              <a:ext cx="68580" cy="60920"/>
              <a:chOff x="6029325" y="781050"/>
              <a:chExt cx="63500" cy="63500"/>
            </a:xfrm>
            <a:solidFill>
              <a:schemeClr val="tx2"/>
            </a:solidFill>
          </p:grpSpPr>
          <p:sp>
            <p:nvSpPr>
              <p:cNvPr id="22" name="Rectangle 14">
                <a:extLst>
                  <a:ext uri="{FF2B5EF4-FFF2-40B4-BE49-F238E27FC236}">
                    <a16:creationId xmlns:a16="http://schemas.microsoft.com/office/drawing/2014/main" id="{80019D41-601E-4CBB-A377-4D8CBC48CCD4}"/>
                  </a:ext>
                </a:extLst>
              </p:cNvPr>
              <p:cNvSpPr>
                <a:spLocks noChangeArrowheads="1"/>
              </p:cNvSpPr>
              <p:nvPr/>
            </p:nvSpPr>
            <p:spPr bwMode="auto">
              <a:xfrm>
                <a:off x="6029325" y="781050"/>
                <a:ext cx="63500" cy="63500"/>
              </a:xfrm>
              <a:prstGeom prst="rect">
                <a:avLst/>
              </a:prstGeom>
              <a:grpFill/>
              <a:ln w="9525">
                <a:solidFill>
                  <a:schemeClr val="tx2"/>
                </a:solidFill>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23" name="Rectangle 15">
                <a:extLst>
                  <a:ext uri="{FF2B5EF4-FFF2-40B4-BE49-F238E27FC236}">
                    <a16:creationId xmlns:a16="http://schemas.microsoft.com/office/drawing/2014/main" id="{2F7BC33E-909D-4E23-8DA6-7677E73D097E}"/>
                  </a:ext>
                </a:extLst>
              </p:cNvPr>
              <p:cNvSpPr>
                <a:spLocks noChangeArrowheads="1"/>
              </p:cNvSpPr>
              <p:nvPr/>
            </p:nvSpPr>
            <p:spPr bwMode="auto">
              <a:xfrm>
                <a:off x="6029325" y="781050"/>
                <a:ext cx="63500" cy="63500"/>
              </a:xfrm>
              <a:prstGeom prst="rect">
                <a:avLst/>
              </a:prstGeom>
              <a:grpFill/>
              <a:ln w="1588" cap="flat">
                <a:solidFill>
                  <a:schemeClr val="tx2"/>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grpSp>
        <p:sp>
          <p:nvSpPr>
            <p:cNvPr id="24" name="Line 16">
              <a:extLst>
                <a:ext uri="{FF2B5EF4-FFF2-40B4-BE49-F238E27FC236}">
                  <a16:creationId xmlns:a16="http://schemas.microsoft.com/office/drawing/2014/main" id="{7B39B37E-5737-4CB4-B14B-9701096A75AF}"/>
                </a:ext>
              </a:extLst>
            </p:cNvPr>
            <p:cNvSpPr>
              <a:spLocks noChangeShapeType="1"/>
            </p:cNvSpPr>
            <p:nvPr/>
          </p:nvSpPr>
          <p:spPr bwMode="auto">
            <a:xfrm flipH="1">
              <a:off x="4519114" y="1172828"/>
              <a:ext cx="142875" cy="0"/>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25" name="Line 17">
              <a:extLst>
                <a:ext uri="{FF2B5EF4-FFF2-40B4-BE49-F238E27FC236}">
                  <a16:creationId xmlns:a16="http://schemas.microsoft.com/office/drawing/2014/main" id="{FEDA6344-380B-4A06-B140-D3C8AE075B24}"/>
                </a:ext>
              </a:extLst>
            </p:cNvPr>
            <p:cNvSpPr>
              <a:spLocks noChangeShapeType="1"/>
            </p:cNvSpPr>
            <p:nvPr/>
          </p:nvSpPr>
          <p:spPr bwMode="auto">
            <a:xfrm flipH="1">
              <a:off x="4385764" y="1172828"/>
              <a:ext cx="133350" cy="0"/>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26" name="Line 18">
              <a:extLst>
                <a:ext uri="{FF2B5EF4-FFF2-40B4-BE49-F238E27FC236}">
                  <a16:creationId xmlns:a16="http://schemas.microsoft.com/office/drawing/2014/main" id="{613A6F31-5574-4C84-B806-A8815499812B}"/>
                </a:ext>
              </a:extLst>
            </p:cNvPr>
            <p:cNvSpPr>
              <a:spLocks noChangeShapeType="1"/>
            </p:cNvSpPr>
            <p:nvPr/>
          </p:nvSpPr>
          <p:spPr bwMode="auto">
            <a:xfrm>
              <a:off x="4661989" y="1151676"/>
              <a:ext cx="0" cy="42305"/>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27" name="Line 19">
              <a:extLst>
                <a:ext uri="{FF2B5EF4-FFF2-40B4-BE49-F238E27FC236}">
                  <a16:creationId xmlns:a16="http://schemas.microsoft.com/office/drawing/2014/main" id="{491CC77E-263A-487C-B3BE-CF4A4DB9BBED}"/>
                </a:ext>
              </a:extLst>
            </p:cNvPr>
            <p:cNvSpPr>
              <a:spLocks noChangeShapeType="1"/>
            </p:cNvSpPr>
            <p:nvPr/>
          </p:nvSpPr>
          <p:spPr bwMode="auto">
            <a:xfrm>
              <a:off x="4385764" y="1151676"/>
              <a:ext cx="0" cy="42305"/>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grpSp>
          <p:nvGrpSpPr>
            <p:cNvPr id="28" name="Group 219">
              <a:extLst>
                <a:ext uri="{FF2B5EF4-FFF2-40B4-BE49-F238E27FC236}">
                  <a16:creationId xmlns:a16="http://schemas.microsoft.com/office/drawing/2014/main" id="{A8E24083-AD3F-415C-9A4F-91A842B00A8B}"/>
                </a:ext>
              </a:extLst>
            </p:cNvPr>
            <p:cNvGrpSpPr/>
            <p:nvPr/>
          </p:nvGrpSpPr>
          <p:grpSpPr>
            <a:xfrm>
              <a:off x="4495301" y="1141099"/>
              <a:ext cx="68580" cy="60920"/>
              <a:chOff x="5954713" y="1206500"/>
              <a:chExt cx="63500" cy="63500"/>
            </a:xfrm>
            <a:solidFill>
              <a:schemeClr val="tx2"/>
            </a:solidFill>
          </p:grpSpPr>
          <p:sp>
            <p:nvSpPr>
              <p:cNvPr id="29" name="Rectangle 20">
                <a:extLst>
                  <a:ext uri="{FF2B5EF4-FFF2-40B4-BE49-F238E27FC236}">
                    <a16:creationId xmlns:a16="http://schemas.microsoft.com/office/drawing/2014/main" id="{8EA24C24-8C9C-4A87-B031-B43B193C7765}"/>
                  </a:ext>
                </a:extLst>
              </p:cNvPr>
              <p:cNvSpPr>
                <a:spLocks noChangeArrowheads="1"/>
              </p:cNvSpPr>
              <p:nvPr/>
            </p:nvSpPr>
            <p:spPr bwMode="auto">
              <a:xfrm>
                <a:off x="5954713" y="1206500"/>
                <a:ext cx="63500" cy="63500"/>
              </a:xfrm>
              <a:prstGeom prst="rect">
                <a:avLst/>
              </a:prstGeom>
              <a:grpFill/>
              <a:ln w="9525">
                <a:solidFill>
                  <a:schemeClr val="tx2"/>
                </a:solidFill>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30" name="Rectangle 21">
                <a:extLst>
                  <a:ext uri="{FF2B5EF4-FFF2-40B4-BE49-F238E27FC236}">
                    <a16:creationId xmlns:a16="http://schemas.microsoft.com/office/drawing/2014/main" id="{1A75CD95-C06E-408D-83B4-4FC62FB2E2FA}"/>
                  </a:ext>
                </a:extLst>
              </p:cNvPr>
              <p:cNvSpPr>
                <a:spLocks noChangeArrowheads="1"/>
              </p:cNvSpPr>
              <p:nvPr/>
            </p:nvSpPr>
            <p:spPr bwMode="auto">
              <a:xfrm>
                <a:off x="5954713" y="1206500"/>
                <a:ext cx="63500" cy="63500"/>
              </a:xfrm>
              <a:prstGeom prst="rect">
                <a:avLst/>
              </a:prstGeom>
              <a:grpFill/>
              <a:ln w="1588" cap="flat">
                <a:solidFill>
                  <a:schemeClr val="tx2"/>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grpSp>
        <p:sp>
          <p:nvSpPr>
            <p:cNvPr id="31" name="Line 22">
              <a:extLst>
                <a:ext uri="{FF2B5EF4-FFF2-40B4-BE49-F238E27FC236}">
                  <a16:creationId xmlns:a16="http://schemas.microsoft.com/office/drawing/2014/main" id="{A72E040A-BA13-4EDE-860A-C074E3C506C7}"/>
                </a:ext>
              </a:extLst>
            </p:cNvPr>
            <p:cNvSpPr>
              <a:spLocks noChangeShapeType="1"/>
            </p:cNvSpPr>
            <p:nvPr/>
          </p:nvSpPr>
          <p:spPr bwMode="auto">
            <a:xfrm flipH="1">
              <a:off x="4671514" y="1313493"/>
              <a:ext cx="196453" cy="0"/>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32" name="Line 23">
              <a:extLst>
                <a:ext uri="{FF2B5EF4-FFF2-40B4-BE49-F238E27FC236}">
                  <a16:creationId xmlns:a16="http://schemas.microsoft.com/office/drawing/2014/main" id="{5EECFE36-6B75-44DE-82F1-FF6E4683B475}"/>
                </a:ext>
              </a:extLst>
            </p:cNvPr>
            <p:cNvSpPr>
              <a:spLocks noChangeShapeType="1"/>
            </p:cNvSpPr>
            <p:nvPr/>
          </p:nvSpPr>
          <p:spPr bwMode="auto">
            <a:xfrm flipH="1">
              <a:off x="4471489" y="1313493"/>
              <a:ext cx="200025" cy="0"/>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33" name="Line 24">
              <a:extLst>
                <a:ext uri="{FF2B5EF4-FFF2-40B4-BE49-F238E27FC236}">
                  <a16:creationId xmlns:a16="http://schemas.microsoft.com/office/drawing/2014/main" id="{29249C33-90E0-41F5-9B04-0A90CB93EC5D}"/>
                </a:ext>
              </a:extLst>
            </p:cNvPr>
            <p:cNvSpPr>
              <a:spLocks noChangeShapeType="1"/>
            </p:cNvSpPr>
            <p:nvPr/>
          </p:nvSpPr>
          <p:spPr bwMode="auto">
            <a:xfrm>
              <a:off x="4867967" y="1292340"/>
              <a:ext cx="0" cy="43363"/>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34" name="Line 25">
              <a:extLst>
                <a:ext uri="{FF2B5EF4-FFF2-40B4-BE49-F238E27FC236}">
                  <a16:creationId xmlns:a16="http://schemas.microsoft.com/office/drawing/2014/main" id="{D4DB8228-52CF-4065-A984-A210B3390051}"/>
                </a:ext>
              </a:extLst>
            </p:cNvPr>
            <p:cNvSpPr>
              <a:spLocks noChangeShapeType="1"/>
            </p:cNvSpPr>
            <p:nvPr/>
          </p:nvSpPr>
          <p:spPr bwMode="auto">
            <a:xfrm>
              <a:off x="4471489" y="1292340"/>
              <a:ext cx="0" cy="43363"/>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grpSp>
          <p:nvGrpSpPr>
            <p:cNvPr id="35" name="Group 224">
              <a:extLst>
                <a:ext uri="{FF2B5EF4-FFF2-40B4-BE49-F238E27FC236}">
                  <a16:creationId xmlns:a16="http://schemas.microsoft.com/office/drawing/2014/main" id="{1B8B713F-2FB3-43BF-8583-62CA0100C2E2}"/>
                </a:ext>
              </a:extLst>
            </p:cNvPr>
            <p:cNvGrpSpPr/>
            <p:nvPr/>
          </p:nvGrpSpPr>
          <p:grpSpPr>
            <a:xfrm>
              <a:off x="4647701" y="1283879"/>
              <a:ext cx="68580" cy="60920"/>
              <a:chOff x="6157913" y="1417638"/>
              <a:chExt cx="65087" cy="65088"/>
            </a:xfrm>
            <a:solidFill>
              <a:schemeClr val="tx2"/>
            </a:solidFill>
          </p:grpSpPr>
          <p:sp>
            <p:nvSpPr>
              <p:cNvPr id="36" name="Rectangle 26">
                <a:extLst>
                  <a:ext uri="{FF2B5EF4-FFF2-40B4-BE49-F238E27FC236}">
                    <a16:creationId xmlns:a16="http://schemas.microsoft.com/office/drawing/2014/main" id="{492D0E7E-7C19-4BAC-90D4-2FDB66931913}"/>
                  </a:ext>
                </a:extLst>
              </p:cNvPr>
              <p:cNvSpPr>
                <a:spLocks noChangeArrowheads="1"/>
              </p:cNvSpPr>
              <p:nvPr/>
            </p:nvSpPr>
            <p:spPr bwMode="auto">
              <a:xfrm>
                <a:off x="6157913" y="1417638"/>
                <a:ext cx="65087" cy="65088"/>
              </a:xfrm>
              <a:prstGeom prst="rect">
                <a:avLst/>
              </a:prstGeom>
              <a:grpFill/>
              <a:ln w="9525">
                <a:solidFill>
                  <a:schemeClr val="tx2"/>
                </a:solidFill>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37" name="Rectangle 27">
                <a:extLst>
                  <a:ext uri="{FF2B5EF4-FFF2-40B4-BE49-F238E27FC236}">
                    <a16:creationId xmlns:a16="http://schemas.microsoft.com/office/drawing/2014/main" id="{E8286461-C518-4D01-95D0-2536EF261795}"/>
                  </a:ext>
                </a:extLst>
              </p:cNvPr>
              <p:cNvSpPr>
                <a:spLocks noChangeArrowheads="1"/>
              </p:cNvSpPr>
              <p:nvPr/>
            </p:nvSpPr>
            <p:spPr bwMode="auto">
              <a:xfrm>
                <a:off x="6157913" y="1417638"/>
                <a:ext cx="65087" cy="65088"/>
              </a:xfrm>
              <a:prstGeom prst="rect">
                <a:avLst/>
              </a:prstGeom>
              <a:grpFill/>
              <a:ln w="1588" cap="flat">
                <a:solidFill>
                  <a:schemeClr val="tx2"/>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grpSp>
        <p:sp>
          <p:nvSpPr>
            <p:cNvPr id="38" name="Line 28">
              <a:extLst>
                <a:ext uri="{FF2B5EF4-FFF2-40B4-BE49-F238E27FC236}">
                  <a16:creationId xmlns:a16="http://schemas.microsoft.com/office/drawing/2014/main" id="{C74EF2C6-23D9-4EB5-8760-710D41C96FE9}"/>
                </a:ext>
              </a:extLst>
            </p:cNvPr>
            <p:cNvSpPr>
              <a:spLocks noChangeShapeType="1"/>
            </p:cNvSpPr>
            <p:nvPr/>
          </p:nvSpPr>
          <p:spPr bwMode="auto">
            <a:xfrm flipH="1">
              <a:off x="4567929" y="1596938"/>
              <a:ext cx="165497" cy="0"/>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39" name="Line 29">
              <a:extLst>
                <a:ext uri="{FF2B5EF4-FFF2-40B4-BE49-F238E27FC236}">
                  <a16:creationId xmlns:a16="http://schemas.microsoft.com/office/drawing/2014/main" id="{4F5E2C38-5267-425F-A221-210506452F51}"/>
                </a:ext>
              </a:extLst>
            </p:cNvPr>
            <p:cNvSpPr>
              <a:spLocks noChangeShapeType="1"/>
            </p:cNvSpPr>
            <p:nvPr/>
          </p:nvSpPr>
          <p:spPr bwMode="auto">
            <a:xfrm flipH="1">
              <a:off x="4396479" y="1596938"/>
              <a:ext cx="171450" cy="0"/>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40" name="Line 30">
              <a:extLst>
                <a:ext uri="{FF2B5EF4-FFF2-40B4-BE49-F238E27FC236}">
                  <a16:creationId xmlns:a16="http://schemas.microsoft.com/office/drawing/2014/main" id="{12DABEDE-25E1-4583-916B-07A5B515C657}"/>
                </a:ext>
              </a:extLst>
            </p:cNvPr>
            <p:cNvSpPr>
              <a:spLocks noChangeShapeType="1"/>
            </p:cNvSpPr>
            <p:nvPr/>
          </p:nvSpPr>
          <p:spPr bwMode="auto">
            <a:xfrm>
              <a:off x="4733426" y="1575785"/>
              <a:ext cx="0" cy="43363"/>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41" name="Line 31">
              <a:extLst>
                <a:ext uri="{FF2B5EF4-FFF2-40B4-BE49-F238E27FC236}">
                  <a16:creationId xmlns:a16="http://schemas.microsoft.com/office/drawing/2014/main" id="{6656BD09-C9E0-4037-816E-B86144240E16}"/>
                </a:ext>
              </a:extLst>
            </p:cNvPr>
            <p:cNvSpPr>
              <a:spLocks noChangeShapeType="1"/>
            </p:cNvSpPr>
            <p:nvPr/>
          </p:nvSpPr>
          <p:spPr bwMode="auto">
            <a:xfrm>
              <a:off x="4396479" y="1575785"/>
              <a:ext cx="0" cy="43363"/>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grpSp>
          <p:nvGrpSpPr>
            <p:cNvPr id="42" name="Group 229">
              <a:extLst>
                <a:ext uri="{FF2B5EF4-FFF2-40B4-BE49-F238E27FC236}">
                  <a16:creationId xmlns:a16="http://schemas.microsoft.com/office/drawing/2014/main" id="{D29D41DE-06C1-4A00-A020-77E72D438BA3}"/>
                </a:ext>
              </a:extLst>
            </p:cNvPr>
            <p:cNvGrpSpPr/>
            <p:nvPr/>
          </p:nvGrpSpPr>
          <p:grpSpPr>
            <a:xfrm>
              <a:off x="4544117" y="1565208"/>
              <a:ext cx="68580" cy="60920"/>
              <a:chOff x="6019800" y="1843088"/>
              <a:chExt cx="63500" cy="65088"/>
            </a:xfrm>
            <a:solidFill>
              <a:schemeClr val="tx2"/>
            </a:solidFill>
          </p:grpSpPr>
          <p:sp>
            <p:nvSpPr>
              <p:cNvPr id="43" name="Rectangle 32">
                <a:extLst>
                  <a:ext uri="{FF2B5EF4-FFF2-40B4-BE49-F238E27FC236}">
                    <a16:creationId xmlns:a16="http://schemas.microsoft.com/office/drawing/2014/main" id="{2EC551D2-B28B-4E41-9C0A-39729D2EBEF9}"/>
                  </a:ext>
                </a:extLst>
              </p:cNvPr>
              <p:cNvSpPr>
                <a:spLocks noChangeArrowheads="1"/>
              </p:cNvSpPr>
              <p:nvPr/>
            </p:nvSpPr>
            <p:spPr bwMode="auto">
              <a:xfrm>
                <a:off x="6019800" y="1843088"/>
                <a:ext cx="63500" cy="65088"/>
              </a:xfrm>
              <a:prstGeom prst="rect">
                <a:avLst/>
              </a:prstGeom>
              <a:grpFill/>
              <a:ln w="9525">
                <a:solidFill>
                  <a:schemeClr val="tx2"/>
                </a:solidFill>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44" name="Rectangle 33">
                <a:extLst>
                  <a:ext uri="{FF2B5EF4-FFF2-40B4-BE49-F238E27FC236}">
                    <a16:creationId xmlns:a16="http://schemas.microsoft.com/office/drawing/2014/main" id="{B8106BAA-BE38-4E66-94EE-73A5FBDFB33F}"/>
                  </a:ext>
                </a:extLst>
              </p:cNvPr>
              <p:cNvSpPr>
                <a:spLocks noChangeArrowheads="1"/>
              </p:cNvSpPr>
              <p:nvPr/>
            </p:nvSpPr>
            <p:spPr bwMode="auto">
              <a:xfrm>
                <a:off x="6019800" y="1843088"/>
                <a:ext cx="63500" cy="65088"/>
              </a:xfrm>
              <a:prstGeom prst="rect">
                <a:avLst/>
              </a:prstGeom>
              <a:grpFill/>
              <a:ln w="1588" cap="flat">
                <a:solidFill>
                  <a:schemeClr val="tx2"/>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grpSp>
        <p:sp>
          <p:nvSpPr>
            <p:cNvPr id="45" name="Line 34">
              <a:extLst>
                <a:ext uri="{FF2B5EF4-FFF2-40B4-BE49-F238E27FC236}">
                  <a16:creationId xmlns:a16="http://schemas.microsoft.com/office/drawing/2014/main" id="{D45487AE-63EE-4ECC-B4A2-B5D304CED9F4}"/>
                </a:ext>
              </a:extLst>
            </p:cNvPr>
            <p:cNvSpPr>
              <a:spLocks noChangeShapeType="1"/>
            </p:cNvSpPr>
            <p:nvPr/>
          </p:nvSpPr>
          <p:spPr bwMode="auto">
            <a:xfrm flipH="1">
              <a:off x="4561977" y="1739717"/>
              <a:ext cx="158353" cy="0"/>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46" name="Line 35">
              <a:extLst>
                <a:ext uri="{FF2B5EF4-FFF2-40B4-BE49-F238E27FC236}">
                  <a16:creationId xmlns:a16="http://schemas.microsoft.com/office/drawing/2014/main" id="{A4E090E2-4206-4CB1-899B-95A3FEB844F3}"/>
                </a:ext>
              </a:extLst>
            </p:cNvPr>
            <p:cNvSpPr>
              <a:spLocks noChangeShapeType="1"/>
            </p:cNvSpPr>
            <p:nvPr/>
          </p:nvSpPr>
          <p:spPr bwMode="auto">
            <a:xfrm flipH="1">
              <a:off x="4406004" y="1739717"/>
              <a:ext cx="155972" cy="0"/>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47" name="Line 36">
              <a:extLst>
                <a:ext uri="{FF2B5EF4-FFF2-40B4-BE49-F238E27FC236}">
                  <a16:creationId xmlns:a16="http://schemas.microsoft.com/office/drawing/2014/main" id="{AC99B819-376F-4033-A1A6-8063208A969A}"/>
                </a:ext>
              </a:extLst>
            </p:cNvPr>
            <p:cNvSpPr>
              <a:spLocks noChangeShapeType="1"/>
            </p:cNvSpPr>
            <p:nvPr/>
          </p:nvSpPr>
          <p:spPr bwMode="auto">
            <a:xfrm>
              <a:off x="4720329" y="1718565"/>
              <a:ext cx="0" cy="42305"/>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48" name="Line 37">
              <a:extLst>
                <a:ext uri="{FF2B5EF4-FFF2-40B4-BE49-F238E27FC236}">
                  <a16:creationId xmlns:a16="http://schemas.microsoft.com/office/drawing/2014/main" id="{BE452DEF-666C-4005-B7DA-5F101E3C1F74}"/>
                </a:ext>
              </a:extLst>
            </p:cNvPr>
            <p:cNvSpPr>
              <a:spLocks noChangeShapeType="1"/>
            </p:cNvSpPr>
            <p:nvPr/>
          </p:nvSpPr>
          <p:spPr bwMode="auto">
            <a:xfrm>
              <a:off x="4406004" y="1718565"/>
              <a:ext cx="0" cy="42305"/>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49" name="Line 40">
              <a:extLst>
                <a:ext uri="{FF2B5EF4-FFF2-40B4-BE49-F238E27FC236}">
                  <a16:creationId xmlns:a16="http://schemas.microsoft.com/office/drawing/2014/main" id="{C5220018-061C-4DDB-A711-9D149BC7CD7D}"/>
                </a:ext>
              </a:extLst>
            </p:cNvPr>
            <p:cNvSpPr>
              <a:spLocks noChangeShapeType="1"/>
            </p:cNvSpPr>
            <p:nvPr/>
          </p:nvSpPr>
          <p:spPr bwMode="auto">
            <a:xfrm flipH="1">
              <a:off x="4385764" y="2023161"/>
              <a:ext cx="182165" cy="0"/>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50" name="Line 41">
              <a:extLst>
                <a:ext uri="{FF2B5EF4-FFF2-40B4-BE49-F238E27FC236}">
                  <a16:creationId xmlns:a16="http://schemas.microsoft.com/office/drawing/2014/main" id="{FCCB84E9-907E-4C76-853B-AFA098E47A8B}"/>
                </a:ext>
              </a:extLst>
            </p:cNvPr>
            <p:cNvSpPr>
              <a:spLocks noChangeShapeType="1"/>
            </p:cNvSpPr>
            <p:nvPr/>
          </p:nvSpPr>
          <p:spPr bwMode="auto">
            <a:xfrm flipH="1">
              <a:off x="4216695" y="2023161"/>
              <a:ext cx="169069" cy="0"/>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51" name="Line 42">
              <a:extLst>
                <a:ext uri="{FF2B5EF4-FFF2-40B4-BE49-F238E27FC236}">
                  <a16:creationId xmlns:a16="http://schemas.microsoft.com/office/drawing/2014/main" id="{54F605D4-19C9-41A4-BA98-45A10FFE1923}"/>
                </a:ext>
              </a:extLst>
            </p:cNvPr>
            <p:cNvSpPr>
              <a:spLocks noChangeShapeType="1"/>
            </p:cNvSpPr>
            <p:nvPr/>
          </p:nvSpPr>
          <p:spPr bwMode="auto">
            <a:xfrm>
              <a:off x="4567929" y="2002009"/>
              <a:ext cx="0" cy="42305"/>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52" name="Line 43">
              <a:extLst>
                <a:ext uri="{FF2B5EF4-FFF2-40B4-BE49-F238E27FC236}">
                  <a16:creationId xmlns:a16="http://schemas.microsoft.com/office/drawing/2014/main" id="{48C7B0C5-7654-4BC7-8734-242E04137719}"/>
                </a:ext>
              </a:extLst>
            </p:cNvPr>
            <p:cNvSpPr>
              <a:spLocks noChangeShapeType="1"/>
            </p:cNvSpPr>
            <p:nvPr/>
          </p:nvSpPr>
          <p:spPr bwMode="auto">
            <a:xfrm>
              <a:off x="4216695" y="2002009"/>
              <a:ext cx="0" cy="42305"/>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53" name="Line 46">
              <a:extLst>
                <a:ext uri="{FF2B5EF4-FFF2-40B4-BE49-F238E27FC236}">
                  <a16:creationId xmlns:a16="http://schemas.microsoft.com/office/drawing/2014/main" id="{4E6FAF19-29AF-4405-A35C-AF4A1C97CECB}"/>
                </a:ext>
              </a:extLst>
            </p:cNvPr>
            <p:cNvSpPr>
              <a:spLocks noChangeShapeType="1"/>
            </p:cNvSpPr>
            <p:nvPr/>
          </p:nvSpPr>
          <p:spPr bwMode="auto">
            <a:xfrm flipH="1">
              <a:off x="4706042" y="2163826"/>
              <a:ext cx="153590" cy="0"/>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54" name="Line 47">
              <a:extLst>
                <a:ext uri="{FF2B5EF4-FFF2-40B4-BE49-F238E27FC236}">
                  <a16:creationId xmlns:a16="http://schemas.microsoft.com/office/drawing/2014/main" id="{0C3B6D44-6C20-4450-B628-88E0668BE433}"/>
                </a:ext>
              </a:extLst>
            </p:cNvPr>
            <p:cNvSpPr>
              <a:spLocks noChangeShapeType="1"/>
            </p:cNvSpPr>
            <p:nvPr/>
          </p:nvSpPr>
          <p:spPr bwMode="auto">
            <a:xfrm flipH="1">
              <a:off x="4554833" y="2163826"/>
              <a:ext cx="151209" cy="0"/>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55" name="Line 48">
              <a:extLst>
                <a:ext uri="{FF2B5EF4-FFF2-40B4-BE49-F238E27FC236}">
                  <a16:creationId xmlns:a16="http://schemas.microsoft.com/office/drawing/2014/main" id="{0DA684EA-0479-40F2-8E64-B4D637873899}"/>
                </a:ext>
              </a:extLst>
            </p:cNvPr>
            <p:cNvSpPr>
              <a:spLocks noChangeShapeType="1"/>
            </p:cNvSpPr>
            <p:nvPr/>
          </p:nvSpPr>
          <p:spPr bwMode="auto">
            <a:xfrm>
              <a:off x="4859633" y="2142674"/>
              <a:ext cx="0" cy="42305"/>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56" name="Line 49">
              <a:extLst>
                <a:ext uri="{FF2B5EF4-FFF2-40B4-BE49-F238E27FC236}">
                  <a16:creationId xmlns:a16="http://schemas.microsoft.com/office/drawing/2014/main" id="{943B8769-678E-449F-9434-749550976D24}"/>
                </a:ext>
              </a:extLst>
            </p:cNvPr>
            <p:cNvSpPr>
              <a:spLocks noChangeShapeType="1"/>
            </p:cNvSpPr>
            <p:nvPr/>
          </p:nvSpPr>
          <p:spPr bwMode="auto">
            <a:xfrm>
              <a:off x="4554833" y="2142674"/>
              <a:ext cx="0" cy="42305"/>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57" name="Line 52">
              <a:extLst>
                <a:ext uri="{FF2B5EF4-FFF2-40B4-BE49-F238E27FC236}">
                  <a16:creationId xmlns:a16="http://schemas.microsoft.com/office/drawing/2014/main" id="{9EC0E834-90B8-4552-87E4-F8CFFBFD5DC6}"/>
                </a:ext>
              </a:extLst>
            </p:cNvPr>
            <p:cNvSpPr>
              <a:spLocks noChangeShapeType="1"/>
            </p:cNvSpPr>
            <p:nvPr/>
          </p:nvSpPr>
          <p:spPr bwMode="auto">
            <a:xfrm flipH="1">
              <a:off x="4606029" y="2447270"/>
              <a:ext cx="303609" cy="0"/>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58" name="Line 53">
              <a:extLst>
                <a:ext uri="{FF2B5EF4-FFF2-40B4-BE49-F238E27FC236}">
                  <a16:creationId xmlns:a16="http://schemas.microsoft.com/office/drawing/2014/main" id="{41934167-CDD4-4A73-A48F-27E98D0902F8}"/>
                </a:ext>
              </a:extLst>
            </p:cNvPr>
            <p:cNvSpPr>
              <a:spLocks noChangeShapeType="1"/>
            </p:cNvSpPr>
            <p:nvPr/>
          </p:nvSpPr>
          <p:spPr bwMode="auto">
            <a:xfrm flipH="1">
              <a:off x="4303611" y="2447270"/>
              <a:ext cx="302419" cy="0"/>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59" name="Line 54">
              <a:extLst>
                <a:ext uri="{FF2B5EF4-FFF2-40B4-BE49-F238E27FC236}">
                  <a16:creationId xmlns:a16="http://schemas.microsoft.com/office/drawing/2014/main" id="{08E49236-6A76-4F38-927C-5763F12CC194}"/>
                </a:ext>
              </a:extLst>
            </p:cNvPr>
            <p:cNvSpPr>
              <a:spLocks noChangeShapeType="1"/>
            </p:cNvSpPr>
            <p:nvPr/>
          </p:nvSpPr>
          <p:spPr bwMode="auto">
            <a:xfrm>
              <a:off x="4909639" y="2426118"/>
              <a:ext cx="0" cy="42305"/>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60" name="Line 55">
              <a:extLst>
                <a:ext uri="{FF2B5EF4-FFF2-40B4-BE49-F238E27FC236}">
                  <a16:creationId xmlns:a16="http://schemas.microsoft.com/office/drawing/2014/main" id="{5497D508-29EB-4029-A696-ECBFE009C9FF}"/>
                </a:ext>
              </a:extLst>
            </p:cNvPr>
            <p:cNvSpPr>
              <a:spLocks noChangeShapeType="1"/>
            </p:cNvSpPr>
            <p:nvPr/>
          </p:nvSpPr>
          <p:spPr bwMode="auto">
            <a:xfrm>
              <a:off x="4303610" y="2426118"/>
              <a:ext cx="0" cy="42305"/>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grpSp>
          <p:nvGrpSpPr>
            <p:cNvPr id="61" name="Group 452">
              <a:extLst>
                <a:ext uri="{FF2B5EF4-FFF2-40B4-BE49-F238E27FC236}">
                  <a16:creationId xmlns:a16="http://schemas.microsoft.com/office/drawing/2014/main" id="{549DD574-2C7F-4666-ADCA-2853813ABB9C}"/>
                </a:ext>
              </a:extLst>
            </p:cNvPr>
            <p:cNvGrpSpPr/>
            <p:nvPr/>
          </p:nvGrpSpPr>
          <p:grpSpPr>
            <a:xfrm>
              <a:off x="4582217" y="2417656"/>
              <a:ext cx="68580" cy="60920"/>
              <a:chOff x="6070600" y="3119438"/>
              <a:chExt cx="63500" cy="63500"/>
            </a:xfrm>
            <a:solidFill>
              <a:schemeClr val="tx2"/>
            </a:solidFill>
          </p:grpSpPr>
          <p:sp>
            <p:nvSpPr>
              <p:cNvPr id="62" name="Rectangle 56">
                <a:extLst>
                  <a:ext uri="{FF2B5EF4-FFF2-40B4-BE49-F238E27FC236}">
                    <a16:creationId xmlns:a16="http://schemas.microsoft.com/office/drawing/2014/main" id="{6D9B2523-0A74-4597-8D30-6DAC5A094A8C}"/>
                  </a:ext>
                </a:extLst>
              </p:cNvPr>
              <p:cNvSpPr>
                <a:spLocks noChangeArrowheads="1"/>
              </p:cNvSpPr>
              <p:nvPr/>
            </p:nvSpPr>
            <p:spPr bwMode="auto">
              <a:xfrm>
                <a:off x="6070600" y="3119438"/>
                <a:ext cx="63500" cy="63500"/>
              </a:xfrm>
              <a:prstGeom prst="rect">
                <a:avLst/>
              </a:prstGeom>
              <a:grpFill/>
              <a:ln w="9525">
                <a:solidFill>
                  <a:schemeClr val="tx2"/>
                </a:solidFill>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63" name="Rectangle 57">
                <a:extLst>
                  <a:ext uri="{FF2B5EF4-FFF2-40B4-BE49-F238E27FC236}">
                    <a16:creationId xmlns:a16="http://schemas.microsoft.com/office/drawing/2014/main" id="{E604497A-CA92-4625-A3B8-ADB1D0169E3A}"/>
                  </a:ext>
                </a:extLst>
              </p:cNvPr>
              <p:cNvSpPr>
                <a:spLocks noChangeArrowheads="1"/>
              </p:cNvSpPr>
              <p:nvPr/>
            </p:nvSpPr>
            <p:spPr bwMode="auto">
              <a:xfrm>
                <a:off x="6070600" y="3119438"/>
                <a:ext cx="63500" cy="63500"/>
              </a:xfrm>
              <a:prstGeom prst="rect">
                <a:avLst/>
              </a:prstGeom>
              <a:grpFill/>
              <a:ln w="1588" cap="flat">
                <a:solidFill>
                  <a:schemeClr val="tx2"/>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grpSp>
        <p:sp>
          <p:nvSpPr>
            <p:cNvPr id="64" name="Line 58">
              <a:extLst>
                <a:ext uri="{FF2B5EF4-FFF2-40B4-BE49-F238E27FC236}">
                  <a16:creationId xmlns:a16="http://schemas.microsoft.com/office/drawing/2014/main" id="{4338971A-1BF9-4378-A493-D13896A901BE}"/>
                </a:ext>
              </a:extLst>
            </p:cNvPr>
            <p:cNvSpPr>
              <a:spLocks noChangeShapeType="1"/>
            </p:cNvSpPr>
            <p:nvPr/>
          </p:nvSpPr>
          <p:spPr bwMode="auto">
            <a:xfrm flipH="1">
              <a:off x="4588170" y="2590049"/>
              <a:ext cx="132159" cy="0"/>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65" name="Line 59">
              <a:extLst>
                <a:ext uri="{FF2B5EF4-FFF2-40B4-BE49-F238E27FC236}">
                  <a16:creationId xmlns:a16="http://schemas.microsoft.com/office/drawing/2014/main" id="{20F23915-AA5E-4A41-8212-9FD71B17608A}"/>
                </a:ext>
              </a:extLst>
            </p:cNvPr>
            <p:cNvSpPr>
              <a:spLocks noChangeShapeType="1"/>
            </p:cNvSpPr>
            <p:nvPr/>
          </p:nvSpPr>
          <p:spPr bwMode="auto">
            <a:xfrm flipH="1">
              <a:off x="4453630" y="2590049"/>
              <a:ext cx="134540" cy="0"/>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66" name="Line 60">
              <a:extLst>
                <a:ext uri="{FF2B5EF4-FFF2-40B4-BE49-F238E27FC236}">
                  <a16:creationId xmlns:a16="http://schemas.microsoft.com/office/drawing/2014/main" id="{B283AE00-53E6-42C0-AC67-5FB248E33FB4}"/>
                </a:ext>
              </a:extLst>
            </p:cNvPr>
            <p:cNvSpPr>
              <a:spLocks noChangeShapeType="1"/>
            </p:cNvSpPr>
            <p:nvPr/>
          </p:nvSpPr>
          <p:spPr bwMode="auto">
            <a:xfrm>
              <a:off x="4720329" y="2567840"/>
              <a:ext cx="0" cy="43363"/>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67" name="Line 61">
              <a:extLst>
                <a:ext uri="{FF2B5EF4-FFF2-40B4-BE49-F238E27FC236}">
                  <a16:creationId xmlns:a16="http://schemas.microsoft.com/office/drawing/2014/main" id="{E13002AD-C203-4996-8749-6AB98EC331C5}"/>
                </a:ext>
              </a:extLst>
            </p:cNvPr>
            <p:cNvSpPr>
              <a:spLocks noChangeShapeType="1"/>
            </p:cNvSpPr>
            <p:nvPr/>
          </p:nvSpPr>
          <p:spPr bwMode="auto">
            <a:xfrm>
              <a:off x="4453629" y="2567840"/>
              <a:ext cx="0" cy="43363"/>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grpSp>
          <p:nvGrpSpPr>
            <p:cNvPr id="68" name="Group 457">
              <a:extLst>
                <a:ext uri="{FF2B5EF4-FFF2-40B4-BE49-F238E27FC236}">
                  <a16:creationId xmlns:a16="http://schemas.microsoft.com/office/drawing/2014/main" id="{31AAF412-5998-42E0-AF48-C375B9D77170}"/>
                </a:ext>
              </a:extLst>
            </p:cNvPr>
            <p:cNvGrpSpPr/>
            <p:nvPr/>
          </p:nvGrpSpPr>
          <p:grpSpPr>
            <a:xfrm>
              <a:off x="4564358" y="2561494"/>
              <a:ext cx="68580" cy="60920"/>
              <a:chOff x="6046788" y="3332163"/>
              <a:chExt cx="63500" cy="65088"/>
            </a:xfrm>
            <a:solidFill>
              <a:schemeClr val="tx2"/>
            </a:solidFill>
          </p:grpSpPr>
          <p:sp>
            <p:nvSpPr>
              <p:cNvPr id="69" name="Rectangle 62">
                <a:extLst>
                  <a:ext uri="{FF2B5EF4-FFF2-40B4-BE49-F238E27FC236}">
                    <a16:creationId xmlns:a16="http://schemas.microsoft.com/office/drawing/2014/main" id="{CCC5EF55-2DDB-470C-B17F-F7BABC0D5098}"/>
                  </a:ext>
                </a:extLst>
              </p:cNvPr>
              <p:cNvSpPr>
                <a:spLocks noChangeArrowheads="1"/>
              </p:cNvSpPr>
              <p:nvPr/>
            </p:nvSpPr>
            <p:spPr bwMode="auto">
              <a:xfrm>
                <a:off x="6046788" y="3332163"/>
                <a:ext cx="63500" cy="65088"/>
              </a:xfrm>
              <a:prstGeom prst="rect">
                <a:avLst/>
              </a:prstGeom>
              <a:grpFill/>
              <a:ln w="9525">
                <a:solidFill>
                  <a:schemeClr val="tx2"/>
                </a:solidFill>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70" name="Rectangle 63">
                <a:extLst>
                  <a:ext uri="{FF2B5EF4-FFF2-40B4-BE49-F238E27FC236}">
                    <a16:creationId xmlns:a16="http://schemas.microsoft.com/office/drawing/2014/main" id="{415724FE-ED12-435E-B320-F64B23F28333}"/>
                  </a:ext>
                </a:extLst>
              </p:cNvPr>
              <p:cNvSpPr>
                <a:spLocks noChangeArrowheads="1"/>
              </p:cNvSpPr>
              <p:nvPr/>
            </p:nvSpPr>
            <p:spPr bwMode="auto">
              <a:xfrm>
                <a:off x="6046788" y="3332163"/>
                <a:ext cx="63500" cy="65088"/>
              </a:xfrm>
              <a:prstGeom prst="rect">
                <a:avLst/>
              </a:prstGeom>
              <a:grpFill/>
              <a:ln w="1588" cap="flat">
                <a:solidFill>
                  <a:schemeClr val="tx2"/>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grpSp>
        <p:sp>
          <p:nvSpPr>
            <p:cNvPr id="71" name="Line 64">
              <a:extLst>
                <a:ext uri="{FF2B5EF4-FFF2-40B4-BE49-F238E27FC236}">
                  <a16:creationId xmlns:a16="http://schemas.microsoft.com/office/drawing/2014/main" id="{8C5AC0E2-8A04-4165-9773-2BFCDECD63AF}"/>
                </a:ext>
              </a:extLst>
            </p:cNvPr>
            <p:cNvSpPr>
              <a:spLocks noChangeShapeType="1"/>
            </p:cNvSpPr>
            <p:nvPr/>
          </p:nvSpPr>
          <p:spPr bwMode="auto">
            <a:xfrm flipH="1">
              <a:off x="4415529" y="2730715"/>
              <a:ext cx="351234" cy="0"/>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72" name="Line 65">
              <a:extLst>
                <a:ext uri="{FF2B5EF4-FFF2-40B4-BE49-F238E27FC236}">
                  <a16:creationId xmlns:a16="http://schemas.microsoft.com/office/drawing/2014/main" id="{3354B38F-C2B2-429E-8A85-DC8099DCC474}"/>
                </a:ext>
              </a:extLst>
            </p:cNvPr>
            <p:cNvSpPr>
              <a:spLocks noChangeShapeType="1"/>
            </p:cNvSpPr>
            <p:nvPr/>
          </p:nvSpPr>
          <p:spPr bwMode="auto">
            <a:xfrm flipH="1">
              <a:off x="4058341" y="2730715"/>
              <a:ext cx="357188" cy="0"/>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73" name="Line 66">
              <a:extLst>
                <a:ext uri="{FF2B5EF4-FFF2-40B4-BE49-F238E27FC236}">
                  <a16:creationId xmlns:a16="http://schemas.microsoft.com/office/drawing/2014/main" id="{6E5DBF5A-AAC1-484A-BFC3-C32D2197BD5D}"/>
                </a:ext>
              </a:extLst>
            </p:cNvPr>
            <p:cNvSpPr>
              <a:spLocks noChangeShapeType="1"/>
            </p:cNvSpPr>
            <p:nvPr/>
          </p:nvSpPr>
          <p:spPr bwMode="auto">
            <a:xfrm>
              <a:off x="4766764" y="2709562"/>
              <a:ext cx="0" cy="42305"/>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74" name="Line 67">
              <a:extLst>
                <a:ext uri="{FF2B5EF4-FFF2-40B4-BE49-F238E27FC236}">
                  <a16:creationId xmlns:a16="http://schemas.microsoft.com/office/drawing/2014/main" id="{327D977A-9F8B-4A9F-8E68-8B1BCC4B2AFD}"/>
                </a:ext>
              </a:extLst>
            </p:cNvPr>
            <p:cNvSpPr>
              <a:spLocks noChangeShapeType="1"/>
            </p:cNvSpPr>
            <p:nvPr/>
          </p:nvSpPr>
          <p:spPr bwMode="auto">
            <a:xfrm>
              <a:off x="4053802" y="2709562"/>
              <a:ext cx="0" cy="42305"/>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grpSp>
          <p:nvGrpSpPr>
            <p:cNvPr id="75" name="Group 462">
              <a:extLst>
                <a:ext uri="{FF2B5EF4-FFF2-40B4-BE49-F238E27FC236}">
                  <a16:creationId xmlns:a16="http://schemas.microsoft.com/office/drawing/2014/main" id="{BC9698E1-254A-4CE2-932A-717BE87FD199}"/>
                </a:ext>
              </a:extLst>
            </p:cNvPr>
            <p:cNvGrpSpPr/>
            <p:nvPr/>
          </p:nvGrpSpPr>
          <p:grpSpPr>
            <a:xfrm>
              <a:off x="4391716" y="2701101"/>
              <a:ext cx="68580" cy="60920"/>
              <a:chOff x="5816600" y="3544888"/>
              <a:chExt cx="65087" cy="63500"/>
            </a:xfrm>
            <a:solidFill>
              <a:schemeClr val="tx2"/>
            </a:solidFill>
          </p:grpSpPr>
          <p:sp>
            <p:nvSpPr>
              <p:cNvPr id="76" name="Rectangle 68">
                <a:extLst>
                  <a:ext uri="{FF2B5EF4-FFF2-40B4-BE49-F238E27FC236}">
                    <a16:creationId xmlns:a16="http://schemas.microsoft.com/office/drawing/2014/main" id="{E54E93BE-191F-44A2-86AE-401FC3B3E375}"/>
                  </a:ext>
                </a:extLst>
              </p:cNvPr>
              <p:cNvSpPr>
                <a:spLocks noChangeArrowheads="1"/>
              </p:cNvSpPr>
              <p:nvPr/>
            </p:nvSpPr>
            <p:spPr bwMode="auto">
              <a:xfrm>
                <a:off x="5816600" y="3544888"/>
                <a:ext cx="65087" cy="63500"/>
              </a:xfrm>
              <a:prstGeom prst="rect">
                <a:avLst/>
              </a:prstGeom>
              <a:grpFill/>
              <a:ln w="9525">
                <a:solidFill>
                  <a:schemeClr val="tx2"/>
                </a:solidFill>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77" name="Rectangle 69">
                <a:extLst>
                  <a:ext uri="{FF2B5EF4-FFF2-40B4-BE49-F238E27FC236}">
                    <a16:creationId xmlns:a16="http://schemas.microsoft.com/office/drawing/2014/main" id="{0E95631B-886A-47FA-8AB2-738D36F7C8A5}"/>
                  </a:ext>
                </a:extLst>
              </p:cNvPr>
              <p:cNvSpPr>
                <a:spLocks noChangeArrowheads="1"/>
              </p:cNvSpPr>
              <p:nvPr/>
            </p:nvSpPr>
            <p:spPr bwMode="auto">
              <a:xfrm>
                <a:off x="5816600" y="3544888"/>
                <a:ext cx="65087" cy="63500"/>
              </a:xfrm>
              <a:prstGeom prst="rect">
                <a:avLst/>
              </a:prstGeom>
              <a:grpFill/>
              <a:ln w="1588" cap="flat">
                <a:solidFill>
                  <a:schemeClr val="tx2"/>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grpSp>
        <p:sp>
          <p:nvSpPr>
            <p:cNvPr id="78" name="Line 70">
              <a:extLst>
                <a:ext uri="{FF2B5EF4-FFF2-40B4-BE49-F238E27FC236}">
                  <a16:creationId xmlns:a16="http://schemas.microsoft.com/office/drawing/2014/main" id="{A34E826C-32E4-416E-9F86-AFB56ABEAB04}"/>
                </a:ext>
              </a:extLst>
            </p:cNvPr>
            <p:cNvSpPr>
              <a:spLocks noChangeShapeType="1"/>
            </p:cNvSpPr>
            <p:nvPr/>
          </p:nvSpPr>
          <p:spPr bwMode="auto">
            <a:xfrm flipH="1">
              <a:off x="4526258" y="3014159"/>
              <a:ext cx="170259" cy="0"/>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79" name="Line 71">
              <a:extLst>
                <a:ext uri="{FF2B5EF4-FFF2-40B4-BE49-F238E27FC236}">
                  <a16:creationId xmlns:a16="http://schemas.microsoft.com/office/drawing/2014/main" id="{52DA6CAB-4744-4BBA-B00C-A13F8D2AD6A5}"/>
                </a:ext>
              </a:extLst>
            </p:cNvPr>
            <p:cNvSpPr>
              <a:spLocks noChangeShapeType="1"/>
            </p:cNvSpPr>
            <p:nvPr/>
          </p:nvSpPr>
          <p:spPr bwMode="auto">
            <a:xfrm flipH="1">
              <a:off x="4352427" y="3014159"/>
              <a:ext cx="173831" cy="0"/>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80" name="Line 72">
              <a:extLst>
                <a:ext uri="{FF2B5EF4-FFF2-40B4-BE49-F238E27FC236}">
                  <a16:creationId xmlns:a16="http://schemas.microsoft.com/office/drawing/2014/main" id="{6E807859-88A0-4EC0-BB99-46C972E7353C}"/>
                </a:ext>
              </a:extLst>
            </p:cNvPr>
            <p:cNvSpPr>
              <a:spLocks noChangeShapeType="1"/>
            </p:cNvSpPr>
            <p:nvPr/>
          </p:nvSpPr>
          <p:spPr bwMode="auto">
            <a:xfrm>
              <a:off x="4696517" y="2993007"/>
              <a:ext cx="0" cy="42305"/>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81" name="Line 73">
              <a:extLst>
                <a:ext uri="{FF2B5EF4-FFF2-40B4-BE49-F238E27FC236}">
                  <a16:creationId xmlns:a16="http://schemas.microsoft.com/office/drawing/2014/main" id="{66F0CFFB-8786-4FAD-BC1A-476D5751F8EF}"/>
                </a:ext>
              </a:extLst>
            </p:cNvPr>
            <p:cNvSpPr>
              <a:spLocks noChangeShapeType="1"/>
            </p:cNvSpPr>
            <p:nvPr/>
          </p:nvSpPr>
          <p:spPr bwMode="auto">
            <a:xfrm>
              <a:off x="4352426" y="2993007"/>
              <a:ext cx="0" cy="42305"/>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grpSp>
          <p:nvGrpSpPr>
            <p:cNvPr id="82" name="Group 467">
              <a:extLst>
                <a:ext uri="{FF2B5EF4-FFF2-40B4-BE49-F238E27FC236}">
                  <a16:creationId xmlns:a16="http://schemas.microsoft.com/office/drawing/2014/main" id="{21156E72-8C8E-4A0F-8750-79708858EB73}"/>
                </a:ext>
              </a:extLst>
            </p:cNvPr>
            <p:cNvGrpSpPr/>
            <p:nvPr/>
          </p:nvGrpSpPr>
          <p:grpSpPr>
            <a:xfrm>
              <a:off x="4502445" y="2982430"/>
              <a:ext cx="68580" cy="60920"/>
              <a:chOff x="5964238" y="3970338"/>
              <a:chExt cx="63500" cy="63500"/>
            </a:xfrm>
            <a:solidFill>
              <a:schemeClr val="tx2"/>
            </a:solidFill>
          </p:grpSpPr>
          <p:sp>
            <p:nvSpPr>
              <p:cNvPr id="83" name="Rectangle 74">
                <a:extLst>
                  <a:ext uri="{FF2B5EF4-FFF2-40B4-BE49-F238E27FC236}">
                    <a16:creationId xmlns:a16="http://schemas.microsoft.com/office/drawing/2014/main" id="{8735574E-E3C0-4E8B-AF6D-6CCF78530162}"/>
                  </a:ext>
                </a:extLst>
              </p:cNvPr>
              <p:cNvSpPr>
                <a:spLocks noChangeArrowheads="1"/>
              </p:cNvSpPr>
              <p:nvPr/>
            </p:nvSpPr>
            <p:spPr bwMode="auto">
              <a:xfrm>
                <a:off x="5964238" y="3970338"/>
                <a:ext cx="63500" cy="63500"/>
              </a:xfrm>
              <a:prstGeom prst="rect">
                <a:avLst/>
              </a:prstGeom>
              <a:grpFill/>
              <a:ln w="9525">
                <a:solidFill>
                  <a:schemeClr val="tx2"/>
                </a:solidFill>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84" name="Rectangle 75">
                <a:extLst>
                  <a:ext uri="{FF2B5EF4-FFF2-40B4-BE49-F238E27FC236}">
                    <a16:creationId xmlns:a16="http://schemas.microsoft.com/office/drawing/2014/main" id="{10DA04EA-3E25-4E58-856A-719AE4690334}"/>
                  </a:ext>
                </a:extLst>
              </p:cNvPr>
              <p:cNvSpPr>
                <a:spLocks noChangeArrowheads="1"/>
              </p:cNvSpPr>
              <p:nvPr/>
            </p:nvSpPr>
            <p:spPr bwMode="auto">
              <a:xfrm>
                <a:off x="5964238" y="3970338"/>
                <a:ext cx="63500" cy="63500"/>
              </a:xfrm>
              <a:prstGeom prst="rect">
                <a:avLst/>
              </a:prstGeom>
              <a:grpFill/>
              <a:ln w="1588" cap="flat">
                <a:solidFill>
                  <a:schemeClr val="tx2"/>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grpSp>
        <p:sp>
          <p:nvSpPr>
            <p:cNvPr id="85" name="Line 76">
              <a:extLst>
                <a:ext uri="{FF2B5EF4-FFF2-40B4-BE49-F238E27FC236}">
                  <a16:creationId xmlns:a16="http://schemas.microsoft.com/office/drawing/2014/main" id="{463EE9C2-0753-4173-8D66-93C133E24CDE}"/>
                </a:ext>
              </a:extLst>
            </p:cNvPr>
            <p:cNvSpPr>
              <a:spLocks noChangeShapeType="1"/>
            </p:cNvSpPr>
            <p:nvPr/>
          </p:nvSpPr>
          <p:spPr bwMode="auto">
            <a:xfrm flipH="1">
              <a:off x="4634604" y="3156938"/>
              <a:ext cx="155972" cy="0"/>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86" name="Line 77">
              <a:extLst>
                <a:ext uri="{FF2B5EF4-FFF2-40B4-BE49-F238E27FC236}">
                  <a16:creationId xmlns:a16="http://schemas.microsoft.com/office/drawing/2014/main" id="{0683C5AF-FD46-40A5-8530-ED1BF35FFF35}"/>
                </a:ext>
              </a:extLst>
            </p:cNvPr>
            <p:cNvSpPr>
              <a:spLocks noChangeShapeType="1"/>
            </p:cNvSpPr>
            <p:nvPr/>
          </p:nvSpPr>
          <p:spPr bwMode="auto">
            <a:xfrm flipH="1">
              <a:off x="4478632" y="3156938"/>
              <a:ext cx="155972" cy="0"/>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87" name="Line 78">
              <a:extLst>
                <a:ext uri="{FF2B5EF4-FFF2-40B4-BE49-F238E27FC236}">
                  <a16:creationId xmlns:a16="http://schemas.microsoft.com/office/drawing/2014/main" id="{97C3EFC8-F8F7-4C53-A957-5110FDC1C0C7}"/>
                </a:ext>
              </a:extLst>
            </p:cNvPr>
            <p:cNvSpPr>
              <a:spLocks noChangeShapeType="1"/>
            </p:cNvSpPr>
            <p:nvPr/>
          </p:nvSpPr>
          <p:spPr bwMode="auto">
            <a:xfrm>
              <a:off x="4790576" y="3134729"/>
              <a:ext cx="0" cy="43363"/>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88" name="Line 79">
              <a:extLst>
                <a:ext uri="{FF2B5EF4-FFF2-40B4-BE49-F238E27FC236}">
                  <a16:creationId xmlns:a16="http://schemas.microsoft.com/office/drawing/2014/main" id="{344691F7-0325-49CB-AB08-12EE6686C484}"/>
                </a:ext>
              </a:extLst>
            </p:cNvPr>
            <p:cNvSpPr>
              <a:spLocks noChangeShapeType="1"/>
            </p:cNvSpPr>
            <p:nvPr/>
          </p:nvSpPr>
          <p:spPr bwMode="auto">
            <a:xfrm>
              <a:off x="4478633" y="3134729"/>
              <a:ext cx="0" cy="43363"/>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grpSp>
          <p:nvGrpSpPr>
            <p:cNvPr id="89" name="Group 472">
              <a:extLst>
                <a:ext uri="{FF2B5EF4-FFF2-40B4-BE49-F238E27FC236}">
                  <a16:creationId xmlns:a16="http://schemas.microsoft.com/office/drawing/2014/main" id="{A1500DD5-FD56-40E7-8670-2C4F33D4E35D}"/>
                </a:ext>
              </a:extLst>
            </p:cNvPr>
            <p:cNvGrpSpPr/>
            <p:nvPr/>
          </p:nvGrpSpPr>
          <p:grpSpPr>
            <a:xfrm>
              <a:off x="4610791" y="3126267"/>
              <a:ext cx="68580" cy="60920"/>
              <a:chOff x="6108700" y="4183063"/>
              <a:chExt cx="65087" cy="65088"/>
            </a:xfrm>
            <a:solidFill>
              <a:schemeClr val="tx2"/>
            </a:solidFill>
          </p:grpSpPr>
          <p:sp>
            <p:nvSpPr>
              <p:cNvPr id="90" name="Rectangle 80">
                <a:extLst>
                  <a:ext uri="{FF2B5EF4-FFF2-40B4-BE49-F238E27FC236}">
                    <a16:creationId xmlns:a16="http://schemas.microsoft.com/office/drawing/2014/main" id="{157CC623-436C-4A70-853E-CF0DAD685890}"/>
                  </a:ext>
                </a:extLst>
              </p:cNvPr>
              <p:cNvSpPr>
                <a:spLocks noChangeArrowheads="1"/>
              </p:cNvSpPr>
              <p:nvPr/>
            </p:nvSpPr>
            <p:spPr bwMode="auto">
              <a:xfrm>
                <a:off x="6108700" y="4183063"/>
                <a:ext cx="65087" cy="65088"/>
              </a:xfrm>
              <a:prstGeom prst="rect">
                <a:avLst/>
              </a:prstGeom>
              <a:grpFill/>
              <a:ln w="9525">
                <a:solidFill>
                  <a:schemeClr val="tx2"/>
                </a:solidFill>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91" name="Rectangle 81">
                <a:extLst>
                  <a:ext uri="{FF2B5EF4-FFF2-40B4-BE49-F238E27FC236}">
                    <a16:creationId xmlns:a16="http://schemas.microsoft.com/office/drawing/2014/main" id="{77B8AE28-EA4D-4307-ABAC-7C841AB843B1}"/>
                  </a:ext>
                </a:extLst>
              </p:cNvPr>
              <p:cNvSpPr>
                <a:spLocks noChangeArrowheads="1"/>
              </p:cNvSpPr>
              <p:nvPr/>
            </p:nvSpPr>
            <p:spPr bwMode="auto">
              <a:xfrm>
                <a:off x="6108700" y="4183063"/>
                <a:ext cx="65087" cy="65088"/>
              </a:xfrm>
              <a:prstGeom prst="rect">
                <a:avLst/>
              </a:prstGeom>
              <a:grpFill/>
              <a:ln w="1588" cap="flat">
                <a:solidFill>
                  <a:schemeClr val="tx2"/>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grpSp>
        <p:sp>
          <p:nvSpPr>
            <p:cNvPr id="92" name="Line 82">
              <a:extLst>
                <a:ext uri="{FF2B5EF4-FFF2-40B4-BE49-F238E27FC236}">
                  <a16:creationId xmlns:a16="http://schemas.microsoft.com/office/drawing/2014/main" id="{FFD3F20C-8B5C-42EA-8C98-2B56ED3338E3}"/>
                </a:ext>
              </a:extLst>
            </p:cNvPr>
            <p:cNvSpPr>
              <a:spLocks noChangeShapeType="1"/>
            </p:cNvSpPr>
            <p:nvPr/>
          </p:nvSpPr>
          <p:spPr bwMode="auto">
            <a:xfrm flipH="1">
              <a:off x="4503636" y="3439325"/>
              <a:ext cx="183356" cy="0"/>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93" name="Line 83">
              <a:extLst>
                <a:ext uri="{FF2B5EF4-FFF2-40B4-BE49-F238E27FC236}">
                  <a16:creationId xmlns:a16="http://schemas.microsoft.com/office/drawing/2014/main" id="{69B0BA53-1A9C-4065-AE27-8E97C3BABDC0}"/>
                </a:ext>
              </a:extLst>
            </p:cNvPr>
            <p:cNvSpPr>
              <a:spLocks noChangeShapeType="1"/>
            </p:cNvSpPr>
            <p:nvPr/>
          </p:nvSpPr>
          <p:spPr bwMode="auto">
            <a:xfrm flipH="1">
              <a:off x="4316708" y="3439325"/>
              <a:ext cx="186928" cy="0"/>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94" name="Line 84">
              <a:extLst>
                <a:ext uri="{FF2B5EF4-FFF2-40B4-BE49-F238E27FC236}">
                  <a16:creationId xmlns:a16="http://schemas.microsoft.com/office/drawing/2014/main" id="{A18F36F9-6EED-4EDB-A725-6CCAC5A10CBD}"/>
                </a:ext>
              </a:extLst>
            </p:cNvPr>
            <p:cNvSpPr>
              <a:spLocks noChangeShapeType="1"/>
            </p:cNvSpPr>
            <p:nvPr/>
          </p:nvSpPr>
          <p:spPr bwMode="auto">
            <a:xfrm>
              <a:off x="4686992" y="3418173"/>
              <a:ext cx="0" cy="43363"/>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95" name="Line 85">
              <a:extLst>
                <a:ext uri="{FF2B5EF4-FFF2-40B4-BE49-F238E27FC236}">
                  <a16:creationId xmlns:a16="http://schemas.microsoft.com/office/drawing/2014/main" id="{53D24971-F7C0-43A1-907C-69340DC8F1B5}"/>
                </a:ext>
              </a:extLst>
            </p:cNvPr>
            <p:cNvSpPr>
              <a:spLocks noChangeShapeType="1"/>
            </p:cNvSpPr>
            <p:nvPr/>
          </p:nvSpPr>
          <p:spPr bwMode="auto">
            <a:xfrm>
              <a:off x="4316708" y="3418173"/>
              <a:ext cx="0" cy="43363"/>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grpSp>
          <p:nvGrpSpPr>
            <p:cNvPr id="96" name="Group 477">
              <a:extLst>
                <a:ext uri="{FF2B5EF4-FFF2-40B4-BE49-F238E27FC236}">
                  <a16:creationId xmlns:a16="http://schemas.microsoft.com/office/drawing/2014/main" id="{DA87FF58-5516-45AB-A235-DCED20C3335D}"/>
                </a:ext>
              </a:extLst>
            </p:cNvPr>
            <p:cNvGrpSpPr/>
            <p:nvPr/>
          </p:nvGrpSpPr>
          <p:grpSpPr>
            <a:xfrm>
              <a:off x="4479823" y="3409711"/>
              <a:ext cx="68580" cy="60920"/>
              <a:chOff x="5934075" y="4608513"/>
              <a:chExt cx="63500" cy="65088"/>
            </a:xfrm>
            <a:solidFill>
              <a:schemeClr val="tx2"/>
            </a:solidFill>
          </p:grpSpPr>
          <p:sp>
            <p:nvSpPr>
              <p:cNvPr id="97" name="Rectangle 86">
                <a:extLst>
                  <a:ext uri="{FF2B5EF4-FFF2-40B4-BE49-F238E27FC236}">
                    <a16:creationId xmlns:a16="http://schemas.microsoft.com/office/drawing/2014/main" id="{41000128-2876-4710-85E0-2447AE5A4160}"/>
                  </a:ext>
                </a:extLst>
              </p:cNvPr>
              <p:cNvSpPr>
                <a:spLocks noChangeArrowheads="1"/>
              </p:cNvSpPr>
              <p:nvPr/>
            </p:nvSpPr>
            <p:spPr bwMode="auto">
              <a:xfrm>
                <a:off x="5934075" y="4608513"/>
                <a:ext cx="63500" cy="65088"/>
              </a:xfrm>
              <a:prstGeom prst="rect">
                <a:avLst/>
              </a:prstGeom>
              <a:grpFill/>
              <a:ln w="9525">
                <a:solidFill>
                  <a:schemeClr val="tx2"/>
                </a:solidFill>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98" name="Rectangle 87">
                <a:extLst>
                  <a:ext uri="{FF2B5EF4-FFF2-40B4-BE49-F238E27FC236}">
                    <a16:creationId xmlns:a16="http://schemas.microsoft.com/office/drawing/2014/main" id="{10996CB4-2CD1-41E7-9F76-94E56B5A9F98}"/>
                  </a:ext>
                </a:extLst>
              </p:cNvPr>
              <p:cNvSpPr>
                <a:spLocks noChangeArrowheads="1"/>
              </p:cNvSpPr>
              <p:nvPr/>
            </p:nvSpPr>
            <p:spPr bwMode="auto">
              <a:xfrm>
                <a:off x="5934075" y="4608513"/>
                <a:ext cx="63500" cy="65088"/>
              </a:xfrm>
              <a:prstGeom prst="rect">
                <a:avLst/>
              </a:prstGeom>
              <a:grpFill/>
              <a:ln w="1588" cap="flat">
                <a:solidFill>
                  <a:schemeClr val="tx2"/>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grpSp>
        <p:sp>
          <p:nvSpPr>
            <p:cNvPr id="99" name="Line 88">
              <a:extLst>
                <a:ext uri="{FF2B5EF4-FFF2-40B4-BE49-F238E27FC236}">
                  <a16:creationId xmlns:a16="http://schemas.microsoft.com/office/drawing/2014/main" id="{82712E56-007B-47A6-81CB-34CAE9316C9C}"/>
                </a:ext>
              </a:extLst>
            </p:cNvPr>
            <p:cNvSpPr>
              <a:spLocks noChangeShapeType="1"/>
            </p:cNvSpPr>
            <p:nvPr/>
          </p:nvSpPr>
          <p:spPr bwMode="auto">
            <a:xfrm flipH="1">
              <a:off x="4488158" y="3581048"/>
              <a:ext cx="227409" cy="0"/>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00" name="Line 89">
              <a:extLst>
                <a:ext uri="{FF2B5EF4-FFF2-40B4-BE49-F238E27FC236}">
                  <a16:creationId xmlns:a16="http://schemas.microsoft.com/office/drawing/2014/main" id="{34635906-717D-4EB9-89F0-C7D34683E947}"/>
                </a:ext>
              </a:extLst>
            </p:cNvPr>
            <p:cNvSpPr>
              <a:spLocks noChangeShapeType="1"/>
            </p:cNvSpPr>
            <p:nvPr/>
          </p:nvSpPr>
          <p:spPr bwMode="auto">
            <a:xfrm flipH="1">
              <a:off x="4263129" y="3581048"/>
              <a:ext cx="225028" cy="0"/>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01" name="Line 90">
              <a:extLst>
                <a:ext uri="{FF2B5EF4-FFF2-40B4-BE49-F238E27FC236}">
                  <a16:creationId xmlns:a16="http://schemas.microsoft.com/office/drawing/2014/main" id="{E03B9783-B683-4FC2-ADBA-E0D08645554A}"/>
                </a:ext>
              </a:extLst>
            </p:cNvPr>
            <p:cNvSpPr>
              <a:spLocks noChangeShapeType="1"/>
            </p:cNvSpPr>
            <p:nvPr/>
          </p:nvSpPr>
          <p:spPr bwMode="auto">
            <a:xfrm>
              <a:off x="4715567" y="3559895"/>
              <a:ext cx="0" cy="42305"/>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02" name="Line 91">
              <a:extLst>
                <a:ext uri="{FF2B5EF4-FFF2-40B4-BE49-F238E27FC236}">
                  <a16:creationId xmlns:a16="http://schemas.microsoft.com/office/drawing/2014/main" id="{0721864B-1613-4C11-9A3F-80CE463E7253}"/>
                </a:ext>
              </a:extLst>
            </p:cNvPr>
            <p:cNvSpPr>
              <a:spLocks noChangeShapeType="1"/>
            </p:cNvSpPr>
            <p:nvPr/>
          </p:nvSpPr>
          <p:spPr bwMode="auto">
            <a:xfrm>
              <a:off x="4263129" y="3559895"/>
              <a:ext cx="0" cy="42305"/>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grpSp>
          <p:nvGrpSpPr>
            <p:cNvPr id="103" name="Group 482">
              <a:extLst>
                <a:ext uri="{FF2B5EF4-FFF2-40B4-BE49-F238E27FC236}">
                  <a16:creationId xmlns:a16="http://schemas.microsoft.com/office/drawing/2014/main" id="{71AE4F32-2CD8-4598-9D9C-1E20AA9B707F}"/>
                </a:ext>
              </a:extLst>
            </p:cNvPr>
            <p:cNvGrpSpPr/>
            <p:nvPr/>
          </p:nvGrpSpPr>
          <p:grpSpPr>
            <a:xfrm>
              <a:off x="4464345" y="3553549"/>
              <a:ext cx="68580" cy="60920"/>
              <a:chOff x="5913438" y="4821238"/>
              <a:chExt cx="63500" cy="63500"/>
            </a:xfrm>
            <a:solidFill>
              <a:schemeClr val="tx2"/>
            </a:solidFill>
          </p:grpSpPr>
          <p:sp>
            <p:nvSpPr>
              <p:cNvPr id="104" name="Rectangle 92">
                <a:extLst>
                  <a:ext uri="{FF2B5EF4-FFF2-40B4-BE49-F238E27FC236}">
                    <a16:creationId xmlns:a16="http://schemas.microsoft.com/office/drawing/2014/main" id="{573BCBCE-ECAD-4E8B-AF14-C4CCC16FEE33}"/>
                  </a:ext>
                </a:extLst>
              </p:cNvPr>
              <p:cNvSpPr>
                <a:spLocks noChangeArrowheads="1"/>
              </p:cNvSpPr>
              <p:nvPr/>
            </p:nvSpPr>
            <p:spPr bwMode="auto">
              <a:xfrm>
                <a:off x="5913438" y="4821238"/>
                <a:ext cx="63500" cy="63500"/>
              </a:xfrm>
              <a:prstGeom prst="rect">
                <a:avLst/>
              </a:prstGeom>
              <a:grpFill/>
              <a:ln w="9525">
                <a:solidFill>
                  <a:schemeClr val="tx2"/>
                </a:solidFill>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05" name="Rectangle 93">
                <a:extLst>
                  <a:ext uri="{FF2B5EF4-FFF2-40B4-BE49-F238E27FC236}">
                    <a16:creationId xmlns:a16="http://schemas.microsoft.com/office/drawing/2014/main" id="{2F04188B-2847-4099-AA96-047AD079A5DC}"/>
                  </a:ext>
                </a:extLst>
              </p:cNvPr>
              <p:cNvSpPr>
                <a:spLocks noChangeArrowheads="1"/>
              </p:cNvSpPr>
              <p:nvPr/>
            </p:nvSpPr>
            <p:spPr bwMode="auto">
              <a:xfrm>
                <a:off x="5913438" y="4821238"/>
                <a:ext cx="63500" cy="63500"/>
              </a:xfrm>
              <a:prstGeom prst="rect">
                <a:avLst/>
              </a:prstGeom>
              <a:grpFill/>
              <a:ln w="1588" cap="flat">
                <a:solidFill>
                  <a:schemeClr val="tx2"/>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grpSp>
        <p:sp>
          <p:nvSpPr>
            <p:cNvPr id="106" name="Line 94">
              <a:extLst>
                <a:ext uri="{FF2B5EF4-FFF2-40B4-BE49-F238E27FC236}">
                  <a16:creationId xmlns:a16="http://schemas.microsoft.com/office/drawing/2014/main" id="{95886E9D-1A7E-482E-BD2D-D855D41F123C}"/>
                </a:ext>
              </a:extLst>
            </p:cNvPr>
            <p:cNvSpPr>
              <a:spLocks noChangeShapeType="1"/>
            </p:cNvSpPr>
            <p:nvPr/>
          </p:nvSpPr>
          <p:spPr bwMode="auto">
            <a:xfrm flipH="1">
              <a:off x="4453630" y="3864492"/>
              <a:ext cx="164306" cy="0"/>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07" name="Line 95">
              <a:extLst>
                <a:ext uri="{FF2B5EF4-FFF2-40B4-BE49-F238E27FC236}">
                  <a16:creationId xmlns:a16="http://schemas.microsoft.com/office/drawing/2014/main" id="{D804A299-C9F8-4BA7-8A22-409079A2FA61}"/>
                </a:ext>
              </a:extLst>
            </p:cNvPr>
            <p:cNvSpPr>
              <a:spLocks noChangeShapeType="1"/>
            </p:cNvSpPr>
            <p:nvPr/>
          </p:nvSpPr>
          <p:spPr bwMode="auto">
            <a:xfrm flipH="1">
              <a:off x="4290514" y="3864492"/>
              <a:ext cx="163115" cy="0"/>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08" name="Line 96">
              <a:extLst>
                <a:ext uri="{FF2B5EF4-FFF2-40B4-BE49-F238E27FC236}">
                  <a16:creationId xmlns:a16="http://schemas.microsoft.com/office/drawing/2014/main" id="{CB36F7D4-0B0F-47F6-8DDE-E27EFA2E63D6}"/>
                </a:ext>
              </a:extLst>
            </p:cNvPr>
            <p:cNvSpPr>
              <a:spLocks noChangeShapeType="1"/>
            </p:cNvSpPr>
            <p:nvPr/>
          </p:nvSpPr>
          <p:spPr bwMode="auto">
            <a:xfrm>
              <a:off x="4617935" y="3843340"/>
              <a:ext cx="0" cy="42305"/>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09" name="Line 97">
              <a:extLst>
                <a:ext uri="{FF2B5EF4-FFF2-40B4-BE49-F238E27FC236}">
                  <a16:creationId xmlns:a16="http://schemas.microsoft.com/office/drawing/2014/main" id="{B992D57C-3897-4E65-AE65-FF70E72E48D2}"/>
                </a:ext>
              </a:extLst>
            </p:cNvPr>
            <p:cNvSpPr>
              <a:spLocks noChangeShapeType="1"/>
            </p:cNvSpPr>
            <p:nvPr/>
          </p:nvSpPr>
          <p:spPr bwMode="auto">
            <a:xfrm>
              <a:off x="4290514" y="3843340"/>
              <a:ext cx="0" cy="42305"/>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10" name="Line 100">
              <a:extLst>
                <a:ext uri="{FF2B5EF4-FFF2-40B4-BE49-F238E27FC236}">
                  <a16:creationId xmlns:a16="http://schemas.microsoft.com/office/drawing/2014/main" id="{38916763-F65B-4F0F-9284-3A0B23382AD2}"/>
                </a:ext>
              </a:extLst>
            </p:cNvPr>
            <p:cNvSpPr>
              <a:spLocks noChangeShapeType="1"/>
            </p:cNvSpPr>
            <p:nvPr/>
          </p:nvSpPr>
          <p:spPr bwMode="auto">
            <a:xfrm flipH="1">
              <a:off x="4841773" y="4006214"/>
              <a:ext cx="217884" cy="0"/>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11" name="Line 101">
              <a:extLst>
                <a:ext uri="{FF2B5EF4-FFF2-40B4-BE49-F238E27FC236}">
                  <a16:creationId xmlns:a16="http://schemas.microsoft.com/office/drawing/2014/main" id="{4149D1E3-4877-41B2-984D-5EE2B1E8B193}"/>
                </a:ext>
              </a:extLst>
            </p:cNvPr>
            <p:cNvSpPr>
              <a:spLocks noChangeShapeType="1"/>
            </p:cNvSpPr>
            <p:nvPr/>
          </p:nvSpPr>
          <p:spPr bwMode="auto">
            <a:xfrm flipH="1">
              <a:off x="4623889" y="4006214"/>
              <a:ext cx="217884" cy="0"/>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12" name="Line 102">
              <a:extLst>
                <a:ext uri="{FF2B5EF4-FFF2-40B4-BE49-F238E27FC236}">
                  <a16:creationId xmlns:a16="http://schemas.microsoft.com/office/drawing/2014/main" id="{62E319A9-FE8C-44BA-A90B-8E7F7843F920}"/>
                </a:ext>
              </a:extLst>
            </p:cNvPr>
            <p:cNvSpPr>
              <a:spLocks noChangeShapeType="1"/>
            </p:cNvSpPr>
            <p:nvPr/>
          </p:nvSpPr>
          <p:spPr bwMode="auto">
            <a:xfrm>
              <a:off x="5059658" y="3985062"/>
              <a:ext cx="0" cy="43363"/>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13" name="Line 103">
              <a:extLst>
                <a:ext uri="{FF2B5EF4-FFF2-40B4-BE49-F238E27FC236}">
                  <a16:creationId xmlns:a16="http://schemas.microsoft.com/office/drawing/2014/main" id="{9B4BC719-C945-4884-BB4E-43DD8F4B3AF3}"/>
                </a:ext>
              </a:extLst>
            </p:cNvPr>
            <p:cNvSpPr>
              <a:spLocks noChangeShapeType="1"/>
            </p:cNvSpPr>
            <p:nvPr/>
          </p:nvSpPr>
          <p:spPr bwMode="auto">
            <a:xfrm>
              <a:off x="4623889" y="3985062"/>
              <a:ext cx="0" cy="43363"/>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grpSp>
          <p:nvGrpSpPr>
            <p:cNvPr id="114" name="Group 493">
              <a:extLst>
                <a:ext uri="{FF2B5EF4-FFF2-40B4-BE49-F238E27FC236}">
                  <a16:creationId xmlns:a16="http://schemas.microsoft.com/office/drawing/2014/main" id="{A174E344-9F7C-44E4-9920-519521E5B989}"/>
                </a:ext>
              </a:extLst>
            </p:cNvPr>
            <p:cNvGrpSpPr/>
            <p:nvPr/>
          </p:nvGrpSpPr>
          <p:grpSpPr>
            <a:xfrm>
              <a:off x="4817960" y="3974485"/>
              <a:ext cx="68580" cy="60920"/>
              <a:chOff x="6384925" y="5459413"/>
              <a:chExt cx="63500" cy="65088"/>
            </a:xfrm>
            <a:solidFill>
              <a:schemeClr val="tx2"/>
            </a:solidFill>
          </p:grpSpPr>
          <p:sp>
            <p:nvSpPr>
              <p:cNvPr id="115" name="Rectangle 104">
                <a:extLst>
                  <a:ext uri="{FF2B5EF4-FFF2-40B4-BE49-F238E27FC236}">
                    <a16:creationId xmlns:a16="http://schemas.microsoft.com/office/drawing/2014/main" id="{648BA5CE-4097-4F95-A083-2EE36CA821AF}"/>
                  </a:ext>
                </a:extLst>
              </p:cNvPr>
              <p:cNvSpPr>
                <a:spLocks noChangeArrowheads="1"/>
              </p:cNvSpPr>
              <p:nvPr/>
            </p:nvSpPr>
            <p:spPr bwMode="auto">
              <a:xfrm>
                <a:off x="6384925" y="5459413"/>
                <a:ext cx="63500" cy="65088"/>
              </a:xfrm>
              <a:prstGeom prst="rect">
                <a:avLst/>
              </a:prstGeom>
              <a:grpFill/>
              <a:ln w="9525">
                <a:solidFill>
                  <a:schemeClr val="tx2"/>
                </a:solidFill>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16" name="Rectangle 105">
                <a:extLst>
                  <a:ext uri="{FF2B5EF4-FFF2-40B4-BE49-F238E27FC236}">
                    <a16:creationId xmlns:a16="http://schemas.microsoft.com/office/drawing/2014/main" id="{9C0D0512-0AB1-43EA-B0A2-A8AEFDE8FAF7}"/>
                  </a:ext>
                </a:extLst>
              </p:cNvPr>
              <p:cNvSpPr>
                <a:spLocks noChangeArrowheads="1"/>
              </p:cNvSpPr>
              <p:nvPr/>
            </p:nvSpPr>
            <p:spPr bwMode="auto">
              <a:xfrm>
                <a:off x="6384925" y="5459413"/>
                <a:ext cx="63500" cy="65088"/>
              </a:xfrm>
              <a:prstGeom prst="rect">
                <a:avLst/>
              </a:prstGeom>
              <a:grpFill/>
              <a:ln w="1588" cap="flat">
                <a:solidFill>
                  <a:schemeClr val="tx2"/>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grpSp>
        <p:sp>
          <p:nvSpPr>
            <p:cNvPr id="117" name="Line 106">
              <a:extLst>
                <a:ext uri="{FF2B5EF4-FFF2-40B4-BE49-F238E27FC236}">
                  <a16:creationId xmlns:a16="http://schemas.microsoft.com/office/drawing/2014/main" id="{9ED857F6-71E6-42B4-8774-726128AD07F9}"/>
                </a:ext>
              </a:extLst>
            </p:cNvPr>
            <p:cNvSpPr>
              <a:spLocks noChangeShapeType="1"/>
            </p:cNvSpPr>
            <p:nvPr/>
          </p:nvSpPr>
          <p:spPr bwMode="auto">
            <a:xfrm flipH="1">
              <a:off x="4533401" y="4289658"/>
              <a:ext cx="138113" cy="0"/>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18" name="Line 107">
              <a:extLst>
                <a:ext uri="{FF2B5EF4-FFF2-40B4-BE49-F238E27FC236}">
                  <a16:creationId xmlns:a16="http://schemas.microsoft.com/office/drawing/2014/main" id="{C43F7DE0-6E2B-45E9-A5AD-E8DDA1AF8044}"/>
                </a:ext>
              </a:extLst>
            </p:cNvPr>
            <p:cNvSpPr>
              <a:spLocks noChangeShapeType="1"/>
            </p:cNvSpPr>
            <p:nvPr/>
          </p:nvSpPr>
          <p:spPr bwMode="auto">
            <a:xfrm flipH="1">
              <a:off x="4396479" y="4289658"/>
              <a:ext cx="136922" cy="0"/>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19" name="Line 108">
              <a:extLst>
                <a:ext uri="{FF2B5EF4-FFF2-40B4-BE49-F238E27FC236}">
                  <a16:creationId xmlns:a16="http://schemas.microsoft.com/office/drawing/2014/main" id="{B39F9FBA-6781-4813-BDEC-09A30265B504}"/>
                </a:ext>
              </a:extLst>
            </p:cNvPr>
            <p:cNvSpPr>
              <a:spLocks noChangeShapeType="1"/>
            </p:cNvSpPr>
            <p:nvPr/>
          </p:nvSpPr>
          <p:spPr bwMode="auto">
            <a:xfrm>
              <a:off x="4671514" y="4268506"/>
              <a:ext cx="0" cy="43363"/>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20" name="Line 109">
              <a:extLst>
                <a:ext uri="{FF2B5EF4-FFF2-40B4-BE49-F238E27FC236}">
                  <a16:creationId xmlns:a16="http://schemas.microsoft.com/office/drawing/2014/main" id="{D638E1AD-4CD1-4231-842D-409CEF83C6F6}"/>
                </a:ext>
              </a:extLst>
            </p:cNvPr>
            <p:cNvSpPr>
              <a:spLocks noChangeShapeType="1"/>
            </p:cNvSpPr>
            <p:nvPr/>
          </p:nvSpPr>
          <p:spPr bwMode="auto">
            <a:xfrm>
              <a:off x="4396479" y="4268506"/>
              <a:ext cx="0" cy="43363"/>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grpSp>
          <p:nvGrpSpPr>
            <p:cNvPr id="121" name="Group 498">
              <a:extLst>
                <a:ext uri="{FF2B5EF4-FFF2-40B4-BE49-F238E27FC236}">
                  <a16:creationId xmlns:a16="http://schemas.microsoft.com/office/drawing/2014/main" id="{3072F579-8E4F-4806-ACBC-CF3FA917275B}"/>
                </a:ext>
              </a:extLst>
            </p:cNvPr>
            <p:cNvGrpSpPr/>
            <p:nvPr/>
          </p:nvGrpSpPr>
          <p:grpSpPr>
            <a:xfrm>
              <a:off x="4509588" y="4260044"/>
              <a:ext cx="68580" cy="60920"/>
              <a:chOff x="5973763" y="5884863"/>
              <a:chExt cx="65087" cy="65088"/>
            </a:xfrm>
            <a:solidFill>
              <a:schemeClr val="tx2"/>
            </a:solidFill>
          </p:grpSpPr>
          <p:sp>
            <p:nvSpPr>
              <p:cNvPr id="122" name="Rectangle 110">
                <a:extLst>
                  <a:ext uri="{FF2B5EF4-FFF2-40B4-BE49-F238E27FC236}">
                    <a16:creationId xmlns:a16="http://schemas.microsoft.com/office/drawing/2014/main" id="{D22017FD-BEB6-4F15-9DD5-C5E2F7BD5EE3}"/>
                  </a:ext>
                </a:extLst>
              </p:cNvPr>
              <p:cNvSpPr>
                <a:spLocks noChangeArrowheads="1"/>
              </p:cNvSpPr>
              <p:nvPr/>
            </p:nvSpPr>
            <p:spPr bwMode="auto">
              <a:xfrm>
                <a:off x="5973763" y="5884863"/>
                <a:ext cx="65087" cy="65088"/>
              </a:xfrm>
              <a:prstGeom prst="rect">
                <a:avLst/>
              </a:prstGeom>
              <a:grpFill/>
              <a:ln w="9525">
                <a:solidFill>
                  <a:schemeClr val="tx2"/>
                </a:solidFill>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23" name="Rectangle 111">
                <a:extLst>
                  <a:ext uri="{FF2B5EF4-FFF2-40B4-BE49-F238E27FC236}">
                    <a16:creationId xmlns:a16="http://schemas.microsoft.com/office/drawing/2014/main" id="{566418F1-7C9B-45D3-A8B4-9AE739440026}"/>
                  </a:ext>
                </a:extLst>
              </p:cNvPr>
              <p:cNvSpPr>
                <a:spLocks noChangeArrowheads="1"/>
              </p:cNvSpPr>
              <p:nvPr/>
            </p:nvSpPr>
            <p:spPr bwMode="auto">
              <a:xfrm>
                <a:off x="5973763" y="5884863"/>
                <a:ext cx="65087" cy="65088"/>
              </a:xfrm>
              <a:prstGeom prst="rect">
                <a:avLst/>
              </a:prstGeom>
              <a:grpFill/>
              <a:ln w="1588" cap="flat">
                <a:solidFill>
                  <a:schemeClr val="tx2"/>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grpSp>
        <p:sp>
          <p:nvSpPr>
            <p:cNvPr id="124" name="Line 112">
              <a:extLst>
                <a:ext uri="{FF2B5EF4-FFF2-40B4-BE49-F238E27FC236}">
                  <a16:creationId xmlns:a16="http://schemas.microsoft.com/office/drawing/2014/main" id="{84FB738D-0F70-400D-BF7F-D4587900ED91}"/>
                </a:ext>
              </a:extLst>
            </p:cNvPr>
            <p:cNvSpPr>
              <a:spLocks noChangeShapeType="1"/>
            </p:cNvSpPr>
            <p:nvPr/>
          </p:nvSpPr>
          <p:spPr bwMode="auto">
            <a:xfrm flipH="1">
              <a:off x="4691754" y="4431380"/>
              <a:ext cx="222647" cy="0"/>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25" name="Line 113">
              <a:extLst>
                <a:ext uri="{FF2B5EF4-FFF2-40B4-BE49-F238E27FC236}">
                  <a16:creationId xmlns:a16="http://schemas.microsoft.com/office/drawing/2014/main" id="{6A0492C0-4D20-4AAE-9AFF-315B77DCDD10}"/>
                </a:ext>
              </a:extLst>
            </p:cNvPr>
            <p:cNvSpPr>
              <a:spLocks noChangeShapeType="1"/>
            </p:cNvSpPr>
            <p:nvPr/>
          </p:nvSpPr>
          <p:spPr bwMode="auto">
            <a:xfrm flipH="1">
              <a:off x="4471489" y="4431380"/>
              <a:ext cx="220265" cy="0"/>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26" name="Line 114">
              <a:extLst>
                <a:ext uri="{FF2B5EF4-FFF2-40B4-BE49-F238E27FC236}">
                  <a16:creationId xmlns:a16="http://schemas.microsoft.com/office/drawing/2014/main" id="{F79BB6CD-2141-437F-87F3-B453FC77D29F}"/>
                </a:ext>
              </a:extLst>
            </p:cNvPr>
            <p:cNvSpPr>
              <a:spLocks noChangeShapeType="1"/>
            </p:cNvSpPr>
            <p:nvPr/>
          </p:nvSpPr>
          <p:spPr bwMode="auto">
            <a:xfrm>
              <a:off x="4914401" y="4410229"/>
              <a:ext cx="0" cy="42305"/>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27" name="Line 115">
              <a:extLst>
                <a:ext uri="{FF2B5EF4-FFF2-40B4-BE49-F238E27FC236}">
                  <a16:creationId xmlns:a16="http://schemas.microsoft.com/office/drawing/2014/main" id="{7FF81FEA-C090-48E1-993E-4253FA131CCB}"/>
                </a:ext>
              </a:extLst>
            </p:cNvPr>
            <p:cNvSpPr>
              <a:spLocks noChangeShapeType="1"/>
            </p:cNvSpPr>
            <p:nvPr/>
          </p:nvSpPr>
          <p:spPr bwMode="auto">
            <a:xfrm>
              <a:off x="4471489" y="4410229"/>
              <a:ext cx="0" cy="42305"/>
            </a:xfrm>
            <a:prstGeom prst="line">
              <a:avLst/>
            </a:prstGeom>
            <a:noFill/>
            <a:ln w="158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grpSp>
          <p:nvGrpSpPr>
            <p:cNvPr id="128" name="Group 503">
              <a:extLst>
                <a:ext uri="{FF2B5EF4-FFF2-40B4-BE49-F238E27FC236}">
                  <a16:creationId xmlns:a16="http://schemas.microsoft.com/office/drawing/2014/main" id="{7637BEB0-14B5-47C9-A02A-C95093879D78}"/>
                </a:ext>
              </a:extLst>
            </p:cNvPr>
            <p:cNvGrpSpPr/>
            <p:nvPr/>
          </p:nvGrpSpPr>
          <p:grpSpPr>
            <a:xfrm>
              <a:off x="4667942" y="4401766"/>
              <a:ext cx="68580" cy="60920"/>
              <a:chOff x="6184900" y="6097588"/>
              <a:chExt cx="63500" cy="63500"/>
            </a:xfrm>
            <a:solidFill>
              <a:schemeClr val="tx2"/>
            </a:solidFill>
          </p:grpSpPr>
          <p:sp>
            <p:nvSpPr>
              <p:cNvPr id="129" name="Rectangle 116">
                <a:extLst>
                  <a:ext uri="{FF2B5EF4-FFF2-40B4-BE49-F238E27FC236}">
                    <a16:creationId xmlns:a16="http://schemas.microsoft.com/office/drawing/2014/main" id="{360D624D-9F00-47B5-9AFB-38F6AFF686E7}"/>
                  </a:ext>
                </a:extLst>
              </p:cNvPr>
              <p:cNvSpPr>
                <a:spLocks noChangeArrowheads="1"/>
              </p:cNvSpPr>
              <p:nvPr/>
            </p:nvSpPr>
            <p:spPr bwMode="auto">
              <a:xfrm>
                <a:off x="6184900" y="6097588"/>
                <a:ext cx="63500" cy="63500"/>
              </a:xfrm>
              <a:prstGeom prst="rect">
                <a:avLst/>
              </a:prstGeom>
              <a:grpFill/>
              <a:ln w="9525">
                <a:solidFill>
                  <a:schemeClr val="tx2"/>
                </a:solidFill>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30" name="Rectangle 117">
                <a:extLst>
                  <a:ext uri="{FF2B5EF4-FFF2-40B4-BE49-F238E27FC236}">
                    <a16:creationId xmlns:a16="http://schemas.microsoft.com/office/drawing/2014/main" id="{546FAB83-0E8B-49F5-90BF-9B816BDFA43A}"/>
                  </a:ext>
                </a:extLst>
              </p:cNvPr>
              <p:cNvSpPr>
                <a:spLocks noChangeArrowheads="1"/>
              </p:cNvSpPr>
              <p:nvPr/>
            </p:nvSpPr>
            <p:spPr bwMode="auto">
              <a:xfrm>
                <a:off x="6184900" y="6097588"/>
                <a:ext cx="63500" cy="63500"/>
              </a:xfrm>
              <a:prstGeom prst="rect">
                <a:avLst/>
              </a:prstGeom>
              <a:grpFill/>
              <a:ln w="1588" cap="flat">
                <a:solidFill>
                  <a:schemeClr val="tx2"/>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grpSp>
        <p:sp>
          <p:nvSpPr>
            <p:cNvPr id="131" name="Rectangle 118">
              <a:extLst>
                <a:ext uri="{FF2B5EF4-FFF2-40B4-BE49-F238E27FC236}">
                  <a16:creationId xmlns:a16="http://schemas.microsoft.com/office/drawing/2014/main" id="{B61A145B-7934-4908-B703-5FC5A1516C6D}"/>
                </a:ext>
              </a:extLst>
            </p:cNvPr>
            <p:cNvSpPr>
              <a:spLocks noChangeArrowheads="1"/>
            </p:cNvSpPr>
            <p:nvPr/>
          </p:nvSpPr>
          <p:spPr bwMode="auto">
            <a:xfrm>
              <a:off x="2267332" y="4113034"/>
              <a:ext cx="1320874"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Site de la </a:t>
              </a:r>
              <a:r>
                <a:rPr kumimoji="0" lang="en-US" altLang="en-US" sz="800" b="1"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tumeur</a:t>
              </a:r>
              <a:r>
                <a:rPr kumimoji="0" lang="en-US" altLang="en-US" sz="8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primitive</a:t>
              </a:r>
              <a:endParaRPr kumimoji="0" lang="en-US" altLang="en-US"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32" name="Rectangle 119">
              <a:extLst>
                <a:ext uri="{FF2B5EF4-FFF2-40B4-BE49-F238E27FC236}">
                  <a16:creationId xmlns:a16="http://schemas.microsoft.com/office/drawing/2014/main" id="{F5FDA185-F678-4154-9BDA-070C3F99F51F}"/>
                </a:ext>
              </a:extLst>
            </p:cNvPr>
            <p:cNvSpPr>
              <a:spLocks noChangeArrowheads="1"/>
            </p:cNvSpPr>
            <p:nvPr/>
          </p:nvSpPr>
          <p:spPr bwMode="auto">
            <a:xfrm>
              <a:off x="2347104" y="4238892"/>
              <a:ext cx="514564"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Colon droit</a:t>
              </a:r>
            </a:p>
          </p:txBody>
        </p:sp>
        <p:sp>
          <p:nvSpPr>
            <p:cNvPr id="133" name="Rectangle 120">
              <a:extLst>
                <a:ext uri="{FF2B5EF4-FFF2-40B4-BE49-F238E27FC236}">
                  <a16:creationId xmlns:a16="http://schemas.microsoft.com/office/drawing/2014/main" id="{0F59DA67-45FE-4A49-A7AC-D87D58DF6BAC}"/>
                </a:ext>
              </a:extLst>
            </p:cNvPr>
            <p:cNvSpPr>
              <a:spLocks noChangeArrowheads="1"/>
            </p:cNvSpPr>
            <p:nvPr/>
          </p:nvSpPr>
          <p:spPr bwMode="auto">
            <a:xfrm>
              <a:off x="2347104" y="4384845"/>
              <a:ext cx="657231"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Colon gauche</a:t>
              </a:r>
            </a:p>
          </p:txBody>
        </p:sp>
        <p:sp>
          <p:nvSpPr>
            <p:cNvPr id="134" name="Rectangle 121">
              <a:extLst>
                <a:ext uri="{FF2B5EF4-FFF2-40B4-BE49-F238E27FC236}">
                  <a16:creationId xmlns:a16="http://schemas.microsoft.com/office/drawing/2014/main" id="{5F02CC89-55F7-41EC-AA0C-8B62958903E3}"/>
                </a:ext>
              </a:extLst>
            </p:cNvPr>
            <p:cNvSpPr>
              <a:spLocks noChangeArrowheads="1"/>
            </p:cNvSpPr>
            <p:nvPr/>
          </p:nvSpPr>
          <p:spPr bwMode="auto">
            <a:xfrm>
              <a:off x="2267332" y="3682579"/>
              <a:ext cx="631583"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KRAS/NRAS</a:t>
              </a:r>
              <a:endParaRPr kumimoji="0" lang="en-US" altLang="en-US"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35" name="Rectangle 122">
              <a:extLst>
                <a:ext uri="{FF2B5EF4-FFF2-40B4-BE49-F238E27FC236}">
                  <a16:creationId xmlns:a16="http://schemas.microsoft.com/office/drawing/2014/main" id="{7CCE2FBE-CC18-4B1A-9F59-DF07DEC4599B}"/>
                </a:ext>
              </a:extLst>
            </p:cNvPr>
            <p:cNvSpPr>
              <a:spLocks noChangeArrowheads="1"/>
            </p:cNvSpPr>
            <p:nvPr/>
          </p:nvSpPr>
          <p:spPr bwMode="auto">
            <a:xfrm>
              <a:off x="2347104" y="3811610"/>
              <a:ext cx="1033937"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0" i="1"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KRAS/NRAS </a:t>
              </a:r>
              <a:r>
                <a:rPr kumimoji="0" lang="en-US" altLang="en-US" sz="8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tous</a:t>
              </a:r>
              <a:r>
                <a:rPr kumimoji="0" lang="en-US" altLang="en-US"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WT</a:t>
              </a:r>
            </a:p>
          </p:txBody>
        </p:sp>
        <p:sp>
          <p:nvSpPr>
            <p:cNvPr id="136" name="Rectangle 123">
              <a:extLst>
                <a:ext uri="{FF2B5EF4-FFF2-40B4-BE49-F238E27FC236}">
                  <a16:creationId xmlns:a16="http://schemas.microsoft.com/office/drawing/2014/main" id="{776E0DEB-AA63-4998-A8E8-92BEF46D8750}"/>
                </a:ext>
              </a:extLst>
            </p:cNvPr>
            <p:cNvSpPr>
              <a:spLocks noChangeArrowheads="1"/>
            </p:cNvSpPr>
            <p:nvPr/>
          </p:nvSpPr>
          <p:spPr bwMode="auto">
            <a:xfrm>
              <a:off x="2347104" y="3952274"/>
              <a:ext cx="1000274"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0" i="1"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KRAS or NRAS </a:t>
              </a:r>
              <a:r>
                <a:rPr kumimoji="0" lang="en-US" altLang="en-US" sz="8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Muté</a:t>
              </a:r>
              <a:endParaRPr kumimoji="0" lang="en-US" altLang="en-US"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37" name="Rectangle 124">
              <a:extLst>
                <a:ext uri="{FF2B5EF4-FFF2-40B4-BE49-F238E27FC236}">
                  <a16:creationId xmlns:a16="http://schemas.microsoft.com/office/drawing/2014/main" id="{A8809CD8-DD2E-47A2-AE7F-C087D9B39CF5}"/>
                </a:ext>
              </a:extLst>
            </p:cNvPr>
            <p:cNvSpPr>
              <a:spLocks noChangeArrowheads="1"/>
            </p:cNvSpPr>
            <p:nvPr/>
          </p:nvSpPr>
          <p:spPr bwMode="auto">
            <a:xfrm>
              <a:off x="2267332" y="3261644"/>
              <a:ext cx="258908" cy="2709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BRAF</a:t>
              </a:r>
              <a:endParaRPr kumimoji="0" lang="en-US" altLang="en-US"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38" name="Rectangle 125">
              <a:extLst>
                <a:ext uri="{FF2B5EF4-FFF2-40B4-BE49-F238E27FC236}">
                  <a16:creationId xmlns:a16="http://schemas.microsoft.com/office/drawing/2014/main" id="{69B2EA47-F5C3-4D4D-BDE5-83A61F4D4A16}"/>
                </a:ext>
              </a:extLst>
            </p:cNvPr>
            <p:cNvSpPr>
              <a:spLocks noChangeArrowheads="1"/>
            </p:cNvSpPr>
            <p:nvPr/>
          </p:nvSpPr>
          <p:spPr bwMode="auto">
            <a:xfrm>
              <a:off x="2347105" y="3386442"/>
              <a:ext cx="474489"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0" i="1"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BRAF</a:t>
              </a:r>
              <a:r>
                <a:rPr kumimoji="0" lang="en-US" altLang="en-US"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WT</a:t>
              </a:r>
            </a:p>
          </p:txBody>
        </p:sp>
        <p:sp>
          <p:nvSpPr>
            <p:cNvPr id="139" name="Rectangle 126">
              <a:extLst>
                <a:ext uri="{FF2B5EF4-FFF2-40B4-BE49-F238E27FC236}">
                  <a16:creationId xmlns:a16="http://schemas.microsoft.com/office/drawing/2014/main" id="{5D39285F-E829-4268-93E1-7D909781B352}"/>
                </a:ext>
              </a:extLst>
            </p:cNvPr>
            <p:cNvSpPr>
              <a:spLocks noChangeArrowheads="1"/>
            </p:cNvSpPr>
            <p:nvPr/>
          </p:nvSpPr>
          <p:spPr bwMode="auto">
            <a:xfrm>
              <a:off x="2347104" y="3529223"/>
              <a:ext cx="629981"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0" i="1"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BRAF V600E</a:t>
              </a:r>
            </a:p>
          </p:txBody>
        </p:sp>
        <p:sp>
          <p:nvSpPr>
            <p:cNvPr id="140" name="Rectangle 127">
              <a:extLst>
                <a:ext uri="{FF2B5EF4-FFF2-40B4-BE49-F238E27FC236}">
                  <a16:creationId xmlns:a16="http://schemas.microsoft.com/office/drawing/2014/main" id="{A053FCED-3810-44A4-891D-721725426191}"/>
                </a:ext>
              </a:extLst>
            </p:cNvPr>
            <p:cNvSpPr>
              <a:spLocks noChangeArrowheads="1"/>
            </p:cNvSpPr>
            <p:nvPr/>
          </p:nvSpPr>
          <p:spPr bwMode="auto">
            <a:xfrm>
              <a:off x="2267332" y="2825901"/>
              <a:ext cx="288541"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Stade</a:t>
              </a:r>
              <a:endParaRPr kumimoji="0" lang="en-US" altLang="en-US"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41" name="Rectangle 128">
              <a:extLst>
                <a:ext uri="{FF2B5EF4-FFF2-40B4-BE49-F238E27FC236}">
                  <a16:creationId xmlns:a16="http://schemas.microsoft.com/office/drawing/2014/main" id="{07DB1D93-0DF9-45C4-91A0-FB8FCFF2A3AF}"/>
                </a:ext>
              </a:extLst>
            </p:cNvPr>
            <p:cNvSpPr>
              <a:spLocks noChangeArrowheads="1"/>
            </p:cNvSpPr>
            <p:nvPr/>
          </p:nvSpPr>
          <p:spPr bwMode="auto">
            <a:xfrm>
              <a:off x="2347104" y="2955988"/>
              <a:ext cx="1056379"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Récurrent</a:t>
              </a:r>
              <a:r>
                <a:rPr kumimoji="0" lang="en-US" altLang="en-US"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a:t>
              </a:r>
              <a:r>
                <a:rPr kumimoji="0" lang="en-US" altLang="en-US" sz="8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metachrone</a:t>
              </a:r>
              <a:endParaRPr kumimoji="0" lang="en-US" altLang="en-US"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42" name="Rectangle 129">
              <a:extLst>
                <a:ext uri="{FF2B5EF4-FFF2-40B4-BE49-F238E27FC236}">
                  <a16:creationId xmlns:a16="http://schemas.microsoft.com/office/drawing/2014/main" id="{C696A6CB-C635-4FEC-8F44-7151090C0C35}"/>
                </a:ext>
              </a:extLst>
            </p:cNvPr>
            <p:cNvSpPr>
              <a:spLocks noChangeArrowheads="1"/>
            </p:cNvSpPr>
            <p:nvPr/>
          </p:nvSpPr>
          <p:spPr bwMode="auto">
            <a:xfrm>
              <a:off x="2347104" y="3104056"/>
              <a:ext cx="1284006"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Nouvellement</a:t>
              </a:r>
              <a:r>
                <a:rPr kumimoji="0" lang="en-US" altLang="en-US"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a:t>
              </a:r>
              <a:r>
                <a:rPr kumimoji="0" lang="en-US" altLang="en-US" sz="8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diagnostiqué</a:t>
              </a:r>
              <a:endParaRPr kumimoji="0" lang="en-US" altLang="en-US"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43" name="Rectangle 130">
              <a:extLst>
                <a:ext uri="{FF2B5EF4-FFF2-40B4-BE49-F238E27FC236}">
                  <a16:creationId xmlns:a16="http://schemas.microsoft.com/office/drawing/2014/main" id="{7EBFCAC3-2561-4F64-A4BE-350B44C19DBA}"/>
                </a:ext>
              </a:extLst>
            </p:cNvPr>
            <p:cNvSpPr>
              <a:spLocks noChangeArrowheads="1"/>
            </p:cNvSpPr>
            <p:nvPr/>
          </p:nvSpPr>
          <p:spPr bwMode="auto">
            <a:xfrm>
              <a:off x="2347104" y="2683120"/>
              <a:ext cx="807913"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Reste</a:t>
              </a:r>
              <a:r>
                <a:rPr kumimoji="0" lang="en-US" altLang="en-US"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du  monde</a:t>
              </a:r>
            </a:p>
          </p:txBody>
        </p:sp>
        <p:sp>
          <p:nvSpPr>
            <p:cNvPr id="144" name="Rectangle 131">
              <a:extLst>
                <a:ext uri="{FF2B5EF4-FFF2-40B4-BE49-F238E27FC236}">
                  <a16:creationId xmlns:a16="http://schemas.microsoft.com/office/drawing/2014/main" id="{5DF7A70E-AA96-4A41-B0DD-525E2F037B1B}"/>
                </a:ext>
              </a:extLst>
            </p:cNvPr>
            <p:cNvSpPr>
              <a:spLocks noChangeArrowheads="1"/>
            </p:cNvSpPr>
            <p:nvPr/>
          </p:nvSpPr>
          <p:spPr bwMode="auto">
            <a:xfrm>
              <a:off x="2267332" y="2264300"/>
              <a:ext cx="977832"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Zone </a:t>
              </a:r>
              <a:r>
                <a:rPr kumimoji="0" lang="en-US" altLang="en-US" sz="800" b="1"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géographique</a:t>
              </a:r>
              <a:endParaRPr kumimoji="0" lang="en-US" altLang="en-US"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45" name="Rectangle 132">
              <a:extLst>
                <a:ext uri="{FF2B5EF4-FFF2-40B4-BE49-F238E27FC236}">
                  <a16:creationId xmlns:a16="http://schemas.microsoft.com/office/drawing/2014/main" id="{325239C2-5786-432A-B3B2-B923F3FC58EA}"/>
                </a:ext>
              </a:extLst>
            </p:cNvPr>
            <p:cNvSpPr>
              <a:spLocks noChangeArrowheads="1"/>
            </p:cNvSpPr>
            <p:nvPr/>
          </p:nvSpPr>
          <p:spPr bwMode="auto">
            <a:xfrm>
              <a:off x="2347104" y="2392273"/>
              <a:ext cx="206788"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Asie</a:t>
              </a:r>
              <a:endParaRPr kumimoji="0" lang="en-US" altLang="en-US"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46" name="Rectangle 133">
              <a:extLst>
                <a:ext uri="{FF2B5EF4-FFF2-40B4-BE49-F238E27FC236}">
                  <a16:creationId xmlns:a16="http://schemas.microsoft.com/office/drawing/2014/main" id="{3FB7AEBA-B249-4687-88F6-881AF375DB29}"/>
                </a:ext>
              </a:extLst>
            </p:cNvPr>
            <p:cNvSpPr>
              <a:spLocks noChangeArrowheads="1"/>
            </p:cNvSpPr>
            <p:nvPr/>
          </p:nvSpPr>
          <p:spPr bwMode="auto">
            <a:xfrm>
              <a:off x="2359120" y="2538733"/>
              <a:ext cx="1628781"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Europe </a:t>
              </a:r>
              <a:r>
                <a:rPr kumimoji="0" lang="en-US" altLang="en-US" sz="8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occidentale</a:t>
              </a:r>
              <a:r>
                <a:rPr kumimoji="0" lang="en-US" altLang="en-US"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/NA</a:t>
              </a:r>
            </a:p>
          </p:txBody>
        </p:sp>
        <p:sp>
          <p:nvSpPr>
            <p:cNvPr id="147" name="Rectangle 134">
              <a:extLst>
                <a:ext uri="{FF2B5EF4-FFF2-40B4-BE49-F238E27FC236}">
                  <a16:creationId xmlns:a16="http://schemas.microsoft.com/office/drawing/2014/main" id="{95C4AC8F-FFF1-430D-9C98-A428EF63B54F}"/>
                </a:ext>
              </a:extLst>
            </p:cNvPr>
            <p:cNvSpPr>
              <a:spLocks noChangeArrowheads="1"/>
            </p:cNvSpPr>
            <p:nvPr/>
          </p:nvSpPr>
          <p:spPr bwMode="auto">
            <a:xfrm>
              <a:off x="2267332" y="1420313"/>
              <a:ext cx="248466"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1"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Sexe</a:t>
              </a:r>
              <a:endParaRPr kumimoji="0" lang="en-US" altLang="en-US"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48" name="Rectangle 135">
              <a:extLst>
                <a:ext uri="{FF2B5EF4-FFF2-40B4-BE49-F238E27FC236}">
                  <a16:creationId xmlns:a16="http://schemas.microsoft.com/office/drawing/2014/main" id="{6E914E26-DE7B-4B8C-9C55-28CC54B977BD}"/>
                </a:ext>
              </a:extLst>
            </p:cNvPr>
            <p:cNvSpPr>
              <a:spLocks noChangeArrowheads="1"/>
            </p:cNvSpPr>
            <p:nvPr/>
          </p:nvSpPr>
          <p:spPr bwMode="auto">
            <a:xfrm>
              <a:off x="2347105" y="1541941"/>
              <a:ext cx="419987"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Masculin</a:t>
              </a:r>
              <a:endParaRPr kumimoji="0" lang="en-US" altLang="en-US"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49" name="Rectangle 136">
              <a:extLst>
                <a:ext uri="{FF2B5EF4-FFF2-40B4-BE49-F238E27FC236}">
                  <a16:creationId xmlns:a16="http://schemas.microsoft.com/office/drawing/2014/main" id="{18EE4838-B07C-4139-90E1-223CD6059E60}"/>
                </a:ext>
              </a:extLst>
            </p:cNvPr>
            <p:cNvSpPr>
              <a:spLocks noChangeArrowheads="1"/>
            </p:cNvSpPr>
            <p:nvPr/>
          </p:nvSpPr>
          <p:spPr bwMode="auto">
            <a:xfrm>
              <a:off x="2347104" y="1683663"/>
              <a:ext cx="378309"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Féminin</a:t>
              </a:r>
              <a:endParaRPr kumimoji="0" lang="en-US" altLang="en-US"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50" name="Rectangle 137">
              <a:extLst>
                <a:ext uri="{FF2B5EF4-FFF2-40B4-BE49-F238E27FC236}">
                  <a16:creationId xmlns:a16="http://schemas.microsoft.com/office/drawing/2014/main" id="{F8740C3B-453B-4565-A0FF-945777701C29}"/>
                </a:ext>
              </a:extLst>
            </p:cNvPr>
            <p:cNvSpPr>
              <a:spLocks noChangeArrowheads="1"/>
            </p:cNvSpPr>
            <p:nvPr/>
          </p:nvSpPr>
          <p:spPr bwMode="auto">
            <a:xfrm>
              <a:off x="2267332" y="990917"/>
              <a:ext cx="200376"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Age</a:t>
              </a:r>
              <a:endParaRPr kumimoji="0" lang="en-US" alt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51" name="Rectangle 138">
              <a:extLst>
                <a:ext uri="{FF2B5EF4-FFF2-40B4-BE49-F238E27FC236}">
                  <a16:creationId xmlns:a16="http://schemas.microsoft.com/office/drawing/2014/main" id="{58E011FE-E9EF-432F-974A-A9127B15958F}"/>
                </a:ext>
              </a:extLst>
            </p:cNvPr>
            <p:cNvSpPr>
              <a:spLocks noChangeArrowheads="1"/>
            </p:cNvSpPr>
            <p:nvPr/>
          </p:nvSpPr>
          <p:spPr bwMode="auto">
            <a:xfrm>
              <a:off x="2347104" y="1259554"/>
              <a:ext cx="381515"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&gt;70 </a:t>
              </a:r>
              <a:r>
                <a:rPr kumimoji="0" lang="en-US" altLang="en-US" sz="8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ans</a:t>
              </a:r>
              <a:endParaRPr kumimoji="0" lang="en-US" altLang="en-US"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52" name="Rectangle 140">
              <a:extLst>
                <a:ext uri="{FF2B5EF4-FFF2-40B4-BE49-F238E27FC236}">
                  <a16:creationId xmlns:a16="http://schemas.microsoft.com/office/drawing/2014/main" id="{263DEEAB-6023-4BF4-B7FE-440195AE9AF8}"/>
                </a:ext>
              </a:extLst>
            </p:cNvPr>
            <p:cNvSpPr>
              <a:spLocks noChangeArrowheads="1"/>
            </p:cNvSpPr>
            <p:nvPr/>
          </p:nvSpPr>
          <p:spPr bwMode="auto">
            <a:xfrm>
              <a:off x="2347104" y="1122061"/>
              <a:ext cx="376706"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≤70 </a:t>
              </a:r>
              <a:r>
                <a:rPr kumimoji="0" lang="en-US" altLang="en-US" sz="8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ans</a:t>
              </a:r>
              <a:endParaRPr kumimoji="0" lang="en-US" altLang="en-US"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53" name="Rectangle 141">
              <a:extLst>
                <a:ext uri="{FF2B5EF4-FFF2-40B4-BE49-F238E27FC236}">
                  <a16:creationId xmlns:a16="http://schemas.microsoft.com/office/drawing/2014/main" id="{D2567C3A-81E2-450C-8EF3-B600D740B18D}"/>
                </a:ext>
              </a:extLst>
            </p:cNvPr>
            <p:cNvSpPr>
              <a:spLocks noChangeArrowheads="1"/>
            </p:cNvSpPr>
            <p:nvPr/>
          </p:nvSpPr>
          <p:spPr bwMode="auto">
            <a:xfrm>
              <a:off x="2267332" y="838618"/>
              <a:ext cx="1146148"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Ensemble des patients</a:t>
              </a:r>
              <a:endParaRPr kumimoji="0" lang="en-US" altLang="en-US"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54" name="Rectangle 142">
              <a:extLst>
                <a:ext uri="{FF2B5EF4-FFF2-40B4-BE49-F238E27FC236}">
                  <a16:creationId xmlns:a16="http://schemas.microsoft.com/office/drawing/2014/main" id="{C7130A10-78E2-4305-97E9-78B3CD5723F6}"/>
                </a:ext>
              </a:extLst>
            </p:cNvPr>
            <p:cNvSpPr>
              <a:spLocks noChangeArrowheads="1"/>
            </p:cNvSpPr>
            <p:nvPr/>
          </p:nvSpPr>
          <p:spPr bwMode="auto">
            <a:xfrm>
              <a:off x="3350079" y="676801"/>
              <a:ext cx="923330"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Events/Patients, N</a:t>
              </a:r>
              <a:endParaRPr kumimoji="0" lang="en-US" altLang="en-US"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55" name="Rectangle 143">
              <a:extLst>
                <a:ext uri="{FF2B5EF4-FFF2-40B4-BE49-F238E27FC236}">
                  <a16:creationId xmlns:a16="http://schemas.microsoft.com/office/drawing/2014/main" id="{D69FCA3D-CBEF-46C5-B328-61BF7ABC3888}"/>
                </a:ext>
              </a:extLst>
            </p:cNvPr>
            <p:cNvSpPr>
              <a:spLocks noChangeArrowheads="1"/>
            </p:cNvSpPr>
            <p:nvPr/>
          </p:nvSpPr>
          <p:spPr bwMode="auto">
            <a:xfrm>
              <a:off x="3595939" y="838618"/>
              <a:ext cx="384721"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195/307</a:t>
              </a:r>
            </a:p>
          </p:txBody>
        </p:sp>
        <p:sp>
          <p:nvSpPr>
            <p:cNvPr id="156" name="Rectangle 144">
              <a:extLst>
                <a:ext uri="{FF2B5EF4-FFF2-40B4-BE49-F238E27FC236}">
                  <a16:creationId xmlns:a16="http://schemas.microsoft.com/office/drawing/2014/main" id="{AD15FCA3-6F0E-447A-8B6C-FCD370FFF915}"/>
                </a:ext>
              </a:extLst>
            </p:cNvPr>
            <p:cNvSpPr>
              <a:spLocks noChangeArrowheads="1"/>
            </p:cNvSpPr>
            <p:nvPr/>
          </p:nvSpPr>
          <p:spPr bwMode="auto">
            <a:xfrm>
              <a:off x="3595939" y="1122061"/>
              <a:ext cx="384721"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132/217</a:t>
              </a:r>
            </a:p>
          </p:txBody>
        </p:sp>
        <p:sp>
          <p:nvSpPr>
            <p:cNvPr id="157" name="Rectangle 145">
              <a:extLst>
                <a:ext uri="{FF2B5EF4-FFF2-40B4-BE49-F238E27FC236}">
                  <a16:creationId xmlns:a16="http://schemas.microsoft.com/office/drawing/2014/main" id="{02C28146-E0B3-49FA-8C7D-CA60ED2E7E4D}"/>
                </a:ext>
              </a:extLst>
            </p:cNvPr>
            <p:cNvSpPr>
              <a:spLocks noChangeArrowheads="1"/>
            </p:cNvSpPr>
            <p:nvPr/>
          </p:nvSpPr>
          <p:spPr bwMode="auto">
            <a:xfrm>
              <a:off x="3648839" y="1259554"/>
              <a:ext cx="266098"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63/90</a:t>
              </a:r>
            </a:p>
          </p:txBody>
        </p:sp>
        <p:sp>
          <p:nvSpPr>
            <p:cNvPr id="158" name="Rectangle 146">
              <a:extLst>
                <a:ext uri="{FF2B5EF4-FFF2-40B4-BE49-F238E27FC236}">
                  <a16:creationId xmlns:a16="http://schemas.microsoft.com/office/drawing/2014/main" id="{160753F1-14C3-4FBC-90BB-67D151ED80A8}"/>
                </a:ext>
              </a:extLst>
            </p:cNvPr>
            <p:cNvSpPr>
              <a:spLocks noChangeArrowheads="1"/>
            </p:cNvSpPr>
            <p:nvPr/>
          </p:nvSpPr>
          <p:spPr bwMode="auto">
            <a:xfrm>
              <a:off x="3622390" y="1541941"/>
              <a:ext cx="325410"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91/153</a:t>
              </a:r>
            </a:p>
          </p:txBody>
        </p:sp>
        <p:sp>
          <p:nvSpPr>
            <p:cNvPr id="159" name="Rectangle 147">
              <a:extLst>
                <a:ext uri="{FF2B5EF4-FFF2-40B4-BE49-F238E27FC236}">
                  <a16:creationId xmlns:a16="http://schemas.microsoft.com/office/drawing/2014/main" id="{41BD6C7F-7232-4536-925E-E7A20A3E661E}"/>
                </a:ext>
              </a:extLst>
            </p:cNvPr>
            <p:cNvSpPr>
              <a:spLocks noChangeArrowheads="1"/>
            </p:cNvSpPr>
            <p:nvPr/>
          </p:nvSpPr>
          <p:spPr bwMode="auto">
            <a:xfrm>
              <a:off x="3595939" y="1683663"/>
              <a:ext cx="384721"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104/154</a:t>
              </a:r>
            </a:p>
          </p:txBody>
        </p:sp>
        <p:sp>
          <p:nvSpPr>
            <p:cNvPr id="160" name="Rectangle 148">
              <a:extLst>
                <a:ext uri="{FF2B5EF4-FFF2-40B4-BE49-F238E27FC236}">
                  <a16:creationId xmlns:a16="http://schemas.microsoft.com/office/drawing/2014/main" id="{EB39674A-5FA7-4632-8E50-506C2A5167F6}"/>
                </a:ext>
              </a:extLst>
            </p:cNvPr>
            <p:cNvSpPr>
              <a:spLocks noChangeArrowheads="1"/>
            </p:cNvSpPr>
            <p:nvPr/>
          </p:nvSpPr>
          <p:spPr bwMode="auto">
            <a:xfrm>
              <a:off x="3622390" y="1979798"/>
              <a:ext cx="325410"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90/159</a:t>
              </a:r>
            </a:p>
          </p:txBody>
        </p:sp>
        <p:sp>
          <p:nvSpPr>
            <p:cNvPr id="161" name="Rectangle 149">
              <a:extLst>
                <a:ext uri="{FF2B5EF4-FFF2-40B4-BE49-F238E27FC236}">
                  <a16:creationId xmlns:a16="http://schemas.microsoft.com/office/drawing/2014/main" id="{C186382A-2D27-4269-92EF-1C16576D50E6}"/>
                </a:ext>
              </a:extLst>
            </p:cNvPr>
            <p:cNvSpPr>
              <a:spLocks noChangeArrowheads="1"/>
            </p:cNvSpPr>
            <p:nvPr/>
          </p:nvSpPr>
          <p:spPr bwMode="auto">
            <a:xfrm>
              <a:off x="3595939" y="2114117"/>
              <a:ext cx="384721"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105/148</a:t>
              </a:r>
            </a:p>
          </p:txBody>
        </p:sp>
        <p:sp>
          <p:nvSpPr>
            <p:cNvPr id="162" name="Rectangle 150">
              <a:extLst>
                <a:ext uri="{FF2B5EF4-FFF2-40B4-BE49-F238E27FC236}">
                  <a16:creationId xmlns:a16="http://schemas.microsoft.com/office/drawing/2014/main" id="{C0B460AD-DF48-43E9-B1D5-B0BF171AF9FE}"/>
                </a:ext>
              </a:extLst>
            </p:cNvPr>
            <p:cNvSpPr>
              <a:spLocks noChangeArrowheads="1"/>
            </p:cNvSpPr>
            <p:nvPr/>
          </p:nvSpPr>
          <p:spPr bwMode="auto">
            <a:xfrm>
              <a:off x="3648839" y="2392273"/>
              <a:ext cx="266098"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28/48</a:t>
              </a:r>
            </a:p>
          </p:txBody>
        </p:sp>
        <p:sp>
          <p:nvSpPr>
            <p:cNvPr id="163" name="Rectangle 151">
              <a:extLst>
                <a:ext uri="{FF2B5EF4-FFF2-40B4-BE49-F238E27FC236}">
                  <a16:creationId xmlns:a16="http://schemas.microsoft.com/office/drawing/2014/main" id="{EE31E90B-670A-45E8-A6C9-36C080289856}"/>
                </a:ext>
              </a:extLst>
            </p:cNvPr>
            <p:cNvSpPr>
              <a:spLocks noChangeArrowheads="1"/>
            </p:cNvSpPr>
            <p:nvPr/>
          </p:nvSpPr>
          <p:spPr bwMode="auto">
            <a:xfrm>
              <a:off x="3595939" y="2528707"/>
              <a:ext cx="384721"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146/222</a:t>
              </a:r>
            </a:p>
          </p:txBody>
        </p:sp>
        <p:sp>
          <p:nvSpPr>
            <p:cNvPr id="164" name="Rectangle 152">
              <a:extLst>
                <a:ext uri="{FF2B5EF4-FFF2-40B4-BE49-F238E27FC236}">
                  <a16:creationId xmlns:a16="http://schemas.microsoft.com/office/drawing/2014/main" id="{E34A4350-3022-40B7-A996-6DE2B71303C3}"/>
                </a:ext>
              </a:extLst>
            </p:cNvPr>
            <p:cNvSpPr>
              <a:spLocks noChangeArrowheads="1"/>
            </p:cNvSpPr>
            <p:nvPr/>
          </p:nvSpPr>
          <p:spPr bwMode="auto">
            <a:xfrm>
              <a:off x="3648839" y="2677765"/>
              <a:ext cx="266098"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21/37</a:t>
              </a:r>
            </a:p>
          </p:txBody>
        </p:sp>
        <p:sp>
          <p:nvSpPr>
            <p:cNvPr id="165" name="Rectangle 153">
              <a:extLst>
                <a:ext uri="{FF2B5EF4-FFF2-40B4-BE49-F238E27FC236}">
                  <a16:creationId xmlns:a16="http://schemas.microsoft.com/office/drawing/2014/main" id="{1EF84E2C-BD66-48D1-9310-CDE69CBD9FCD}"/>
                </a:ext>
              </a:extLst>
            </p:cNvPr>
            <p:cNvSpPr>
              <a:spLocks noChangeArrowheads="1"/>
            </p:cNvSpPr>
            <p:nvPr/>
          </p:nvSpPr>
          <p:spPr bwMode="auto">
            <a:xfrm>
              <a:off x="3622390" y="2961277"/>
              <a:ext cx="325410"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87/154</a:t>
              </a:r>
            </a:p>
          </p:txBody>
        </p:sp>
        <p:sp>
          <p:nvSpPr>
            <p:cNvPr id="166" name="Rectangle 154">
              <a:extLst>
                <a:ext uri="{FF2B5EF4-FFF2-40B4-BE49-F238E27FC236}">
                  <a16:creationId xmlns:a16="http://schemas.microsoft.com/office/drawing/2014/main" id="{4AEBD9D1-6F7A-42C8-AD77-BC1D9684D5EA}"/>
                </a:ext>
              </a:extLst>
            </p:cNvPr>
            <p:cNvSpPr>
              <a:spLocks noChangeArrowheads="1"/>
            </p:cNvSpPr>
            <p:nvPr/>
          </p:nvSpPr>
          <p:spPr bwMode="auto">
            <a:xfrm>
              <a:off x="3595939" y="3104056"/>
              <a:ext cx="384721"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108/153</a:t>
              </a:r>
            </a:p>
          </p:txBody>
        </p:sp>
        <p:sp>
          <p:nvSpPr>
            <p:cNvPr id="167" name="Rectangle 155">
              <a:extLst>
                <a:ext uri="{FF2B5EF4-FFF2-40B4-BE49-F238E27FC236}">
                  <a16:creationId xmlns:a16="http://schemas.microsoft.com/office/drawing/2014/main" id="{2B58857D-04E5-4DA1-9B4D-ADDF88863FFA}"/>
                </a:ext>
              </a:extLst>
            </p:cNvPr>
            <p:cNvSpPr>
              <a:spLocks noChangeArrowheads="1"/>
            </p:cNvSpPr>
            <p:nvPr/>
          </p:nvSpPr>
          <p:spPr bwMode="auto">
            <a:xfrm>
              <a:off x="3622390" y="3386442"/>
              <a:ext cx="325410"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78/131</a:t>
              </a:r>
            </a:p>
          </p:txBody>
        </p:sp>
        <p:sp>
          <p:nvSpPr>
            <p:cNvPr id="168" name="Rectangle 156">
              <a:extLst>
                <a:ext uri="{FF2B5EF4-FFF2-40B4-BE49-F238E27FC236}">
                  <a16:creationId xmlns:a16="http://schemas.microsoft.com/office/drawing/2014/main" id="{9BF97B8E-72A8-48EF-8004-69C42776C030}"/>
                </a:ext>
              </a:extLst>
            </p:cNvPr>
            <p:cNvSpPr>
              <a:spLocks noChangeArrowheads="1"/>
            </p:cNvSpPr>
            <p:nvPr/>
          </p:nvSpPr>
          <p:spPr bwMode="auto">
            <a:xfrm>
              <a:off x="3648839" y="3529223"/>
              <a:ext cx="266098"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51/77</a:t>
              </a:r>
            </a:p>
          </p:txBody>
        </p:sp>
        <p:sp>
          <p:nvSpPr>
            <p:cNvPr id="169" name="Rectangle 157">
              <a:extLst>
                <a:ext uri="{FF2B5EF4-FFF2-40B4-BE49-F238E27FC236}">
                  <a16:creationId xmlns:a16="http://schemas.microsoft.com/office/drawing/2014/main" id="{A306B996-EC28-492C-9345-F5F94AE56584}"/>
                </a:ext>
              </a:extLst>
            </p:cNvPr>
            <p:cNvSpPr>
              <a:spLocks noChangeArrowheads="1"/>
            </p:cNvSpPr>
            <p:nvPr/>
          </p:nvSpPr>
          <p:spPr bwMode="auto">
            <a:xfrm>
              <a:off x="3622390" y="3811610"/>
              <a:ext cx="325410"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95/151</a:t>
              </a:r>
            </a:p>
          </p:txBody>
        </p:sp>
        <p:sp>
          <p:nvSpPr>
            <p:cNvPr id="170" name="Rectangle 158">
              <a:extLst>
                <a:ext uri="{FF2B5EF4-FFF2-40B4-BE49-F238E27FC236}">
                  <a16:creationId xmlns:a16="http://schemas.microsoft.com/office/drawing/2014/main" id="{8B31CEB2-F703-4B8D-822C-1E69CB1244DF}"/>
                </a:ext>
              </a:extLst>
            </p:cNvPr>
            <p:cNvSpPr>
              <a:spLocks noChangeArrowheads="1"/>
            </p:cNvSpPr>
            <p:nvPr/>
          </p:nvSpPr>
          <p:spPr bwMode="auto">
            <a:xfrm>
              <a:off x="3648839" y="3952274"/>
              <a:ext cx="266098"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51/74</a:t>
              </a:r>
            </a:p>
          </p:txBody>
        </p:sp>
        <p:sp>
          <p:nvSpPr>
            <p:cNvPr id="171" name="Rectangle 159">
              <a:extLst>
                <a:ext uri="{FF2B5EF4-FFF2-40B4-BE49-F238E27FC236}">
                  <a16:creationId xmlns:a16="http://schemas.microsoft.com/office/drawing/2014/main" id="{80E18F21-084E-40F6-95FE-1685BFD1B862}"/>
                </a:ext>
              </a:extLst>
            </p:cNvPr>
            <p:cNvSpPr>
              <a:spLocks noChangeArrowheads="1"/>
            </p:cNvSpPr>
            <p:nvPr/>
          </p:nvSpPr>
          <p:spPr bwMode="auto">
            <a:xfrm>
              <a:off x="3595939" y="4238892"/>
              <a:ext cx="384721"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137/209</a:t>
              </a:r>
            </a:p>
          </p:txBody>
        </p:sp>
        <p:sp>
          <p:nvSpPr>
            <p:cNvPr id="172" name="Rectangle 160">
              <a:extLst>
                <a:ext uri="{FF2B5EF4-FFF2-40B4-BE49-F238E27FC236}">
                  <a16:creationId xmlns:a16="http://schemas.microsoft.com/office/drawing/2014/main" id="{8B4E9775-340E-4E6D-AF36-FF18F0C512F6}"/>
                </a:ext>
              </a:extLst>
            </p:cNvPr>
            <p:cNvSpPr>
              <a:spLocks noChangeArrowheads="1"/>
            </p:cNvSpPr>
            <p:nvPr/>
          </p:nvSpPr>
          <p:spPr bwMode="auto">
            <a:xfrm>
              <a:off x="3648839" y="4384845"/>
              <a:ext cx="266098"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50/88</a:t>
              </a:r>
            </a:p>
          </p:txBody>
        </p:sp>
        <p:sp>
          <p:nvSpPr>
            <p:cNvPr id="173" name="Rectangle 161">
              <a:extLst>
                <a:ext uri="{FF2B5EF4-FFF2-40B4-BE49-F238E27FC236}">
                  <a16:creationId xmlns:a16="http://schemas.microsoft.com/office/drawing/2014/main" id="{E9863163-2729-4ADF-B296-B5DF7FCD57AB}"/>
                </a:ext>
              </a:extLst>
            </p:cNvPr>
            <p:cNvSpPr>
              <a:spLocks noChangeArrowheads="1"/>
            </p:cNvSpPr>
            <p:nvPr/>
          </p:nvSpPr>
          <p:spPr bwMode="auto">
            <a:xfrm>
              <a:off x="5222773" y="676801"/>
              <a:ext cx="594715"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HR (IC 95% </a:t>
              </a:r>
              <a:endParaRPr kumimoji="0" lang="en-US" altLang="en-US"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74" name="Rectangle 162">
              <a:extLst>
                <a:ext uri="{FF2B5EF4-FFF2-40B4-BE49-F238E27FC236}">
                  <a16:creationId xmlns:a16="http://schemas.microsoft.com/office/drawing/2014/main" id="{EEEA725F-D405-46C7-A292-84FEB7DA8473}"/>
                </a:ext>
              </a:extLst>
            </p:cNvPr>
            <p:cNvSpPr>
              <a:spLocks noChangeArrowheads="1"/>
            </p:cNvSpPr>
            <p:nvPr/>
          </p:nvSpPr>
          <p:spPr bwMode="auto">
            <a:xfrm>
              <a:off x="5177530" y="838618"/>
              <a:ext cx="755015"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0.60 (0.45-0.80)</a:t>
              </a:r>
            </a:p>
          </p:txBody>
        </p:sp>
        <p:sp>
          <p:nvSpPr>
            <p:cNvPr id="175" name="Rectangle 163">
              <a:extLst>
                <a:ext uri="{FF2B5EF4-FFF2-40B4-BE49-F238E27FC236}">
                  <a16:creationId xmlns:a16="http://schemas.microsoft.com/office/drawing/2014/main" id="{8F918CC9-A7FA-40DC-8D01-E7000E0025E3}"/>
                </a:ext>
              </a:extLst>
            </p:cNvPr>
            <p:cNvSpPr>
              <a:spLocks noChangeArrowheads="1"/>
            </p:cNvSpPr>
            <p:nvPr/>
          </p:nvSpPr>
          <p:spPr bwMode="auto">
            <a:xfrm>
              <a:off x="5177530" y="1122061"/>
              <a:ext cx="755015"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0.52 (0.37-0.75)</a:t>
              </a:r>
            </a:p>
          </p:txBody>
        </p:sp>
        <p:sp>
          <p:nvSpPr>
            <p:cNvPr id="176" name="Rectangle 164">
              <a:extLst>
                <a:ext uri="{FF2B5EF4-FFF2-40B4-BE49-F238E27FC236}">
                  <a16:creationId xmlns:a16="http://schemas.microsoft.com/office/drawing/2014/main" id="{A967B115-C0F8-4A16-8550-B17D396F4060}"/>
                </a:ext>
              </a:extLst>
            </p:cNvPr>
            <p:cNvSpPr>
              <a:spLocks noChangeArrowheads="1"/>
            </p:cNvSpPr>
            <p:nvPr/>
          </p:nvSpPr>
          <p:spPr bwMode="auto">
            <a:xfrm>
              <a:off x="5177530" y="1259554"/>
              <a:ext cx="755015"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0.77 (0.46-1.27)</a:t>
              </a:r>
            </a:p>
          </p:txBody>
        </p:sp>
        <p:sp>
          <p:nvSpPr>
            <p:cNvPr id="177" name="Rectangle 165">
              <a:extLst>
                <a:ext uri="{FF2B5EF4-FFF2-40B4-BE49-F238E27FC236}">
                  <a16:creationId xmlns:a16="http://schemas.microsoft.com/office/drawing/2014/main" id="{EAA9ACEE-1C2F-464B-A37F-5BA4AB3A38C0}"/>
                </a:ext>
              </a:extLst>
            </p:cNvPr>
            <p:cNvSpPr>
              <a:spLocks noChangeArrowheads="1"/>
            </p:cNvSpPr>
            <p:nvPr/>
          </p:nvSpPr>
          <p:spPr bwMode="auto">
            <a:xfrm>
              <a:off x="5177530" y="1542997"/>
              <a:ext cx="755015"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0.59 (0.38-0.90)</a:t>
              </a:r>
            </a:p>
          </p:txBody>
        </p:sp>
        <p:sp>
          <p:nvSpPr>
            <p:cNvPr id="178" name="Rectangle 166">
              <a:extLst>
                <a:ext uri="{FF2B5EF4-FFF2-40B4-BE49-F238E27FC236}">
                  <a16:creationId xmlns:a16="http://schemas.microsoft.com/office/drawing/2014/main" id="{ADE98673-A5FE-4A1C-AE3B-A21AA7B8F6E4}"/>
                </a:ext>
              </a:extLst>
            </p:cNvPr>
            <p:cNvSpPr>
              <a:spLocks noChangeArrowheads="1"/>
            </p:cNvSpPr>
            <p:nvPr/>
          </p:nvSpPr>
          <p:spPr bwMode="auto">
            <a:xfrm>
              <a:off x="5177530" y="1683663"/>
              <a:ext cx="755015"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0.58 (0.39-0.87)</a:t>
              </a:r>
            </a:p>
          </p:txBody>
        </p:sp>
        <p:sp>
          <p:nvSpPr>
            <p:cNvPr id="179" name="Rectangle 167">
              <a:extLst>
                <a:ext uri="{FF2B5EF4-FFF2-40B4-BE49-F238E27FC236}">
                  <a16:creationId xmlns:a16="http://schemas.microsoft.com/office/drawing/2014/main" id="{EECC084A-88BA-4BD0-9B5A-F80A7FE878EC}"/>
                </a:ext>
              </a:extLst>
            </p:cNvPr>
            <p:cNvSpPr>
              <a:spLocks noChangeArrowheads="1"/>
            </p:cNvSpPr>
            <p:nvPr/>
          </p:nvSpPr>
          <p:spPr bwMode="auto">
            <a:xfrm>
              <a:off x="5177530" y="1979798"/>
              <a:ext cx="755015"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0.37 (0.24-0.59)</a:t>
              </a:r>
            </a:p>
          </p:txBody>
        </p:sp>
        <p:sp>
          <p:nvSpPr>
            <p:cNvPr id="180" name="Rectangle 168">
              <a:extLst>
                <a:ext uri="{FF2B5EF4-FFF2-40B4-BE49-F238E27FC236}">
                  <a16:creationId xmlns:a16="http://schemas.microsoft.com/office/drawing/2014/main" id="{F9C93AAE-B90C-4B8B-A9C9-B5F154E3F72B}"/>
                </a:ext>
              </a:extLst>
            </p:cNvPr>
            <p:cNvSpPr>
              <a:spLocks noChangeArrowheads="1"/>
            </p:cNvSpPr>
            <p:nvPr/>
          </p:nvSpPr>
          <p:spPr bwMode="auto">
            <a:xfrm>
              <a:off x="5177530" y="2114117"/>
              <a:ext cx="755015"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0.84 (0.57-1.24)</a:t>
              </a:r>
            </a:p>
          </p:txBody>
        </p:sp>
        <p:sp>
          <p:nvSpPr>
            <p:cNvPr id="181" name="Rectangle 169">
              <a:extLst>
                <a:ext uri="{FF2B5EF4-FFF2-40B4-BE49-F238E27FC236}">
                  <a16:creationId xmlns:a16="http://schemas.microsoft.com/office/drawing/2014/main" id="{29D15B1D-CC55-4E30-8BF0-DC4FD2383D00}"/>
                </a:ext>
              </a:extLst>
            </p:cNvPr>
            <p:cNvSpPr>
              <a:spLocks noChangeArrowheads="1"/>
            </p:cNvSpPr>
            <p:nvPr/>
          </p:nvSpPr>
          <p:spPr bwMode="auto">
            <a:xfrm>
              <a:off x="5177530" y="2392273"/>
              <a:ext cx="755015"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0.65 (0.30-1.41)</a:t>
              </a:r>
            </a:p>
          </p:txBody>
        </p:sp>
        <p:sp>
          <p:nvSpPr>
            <p:cNvPr id="182" name="Rectangle 170">
              <a:extLst>
                <a:ext uri="{FF2B5EF4-FFF2-40B4-BE49-F238E27FC236}">
                  <a16:creationId xmlns:a16="http://schemas.microsoft.com/office/drawing/2014/main" id="{CF687A0D-2711-459E-BBF1-C4AE98F85D99}"/>
                </a:ext>
              </a:extLst>
            </p:cNvPr>
            <p:cNvSpPr>
              <a:spLocks noChangeArrowheads="1"/>
            </p:cNvSpPr>
            <p:nvPr/>
          </p:nvSpPr>
          <p:spPr bwMode="auto">
            <a:xfrm>
              <a:off x="5177530" y="2528707"/>
              <a:ext cx="755015"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0.62 (0.44-0.87)</a:t>
              </a:r>
            </a:p>
          </p:txBody>
        </p:sp>
        <p:sp>
          <p:nvSpPr>
            <p:cNvPr id="183" name="Rectangle 171">
              <a:extLst>
                <a:ext uri="{FF2B5EF4-FFF2-40B4-BE49-F238E27FC236}">
                  <a16:creationId xmlns:a16="http://schemas.microsoft.com/office/drawing/2014/main" id="{41011E79-D3A4-4D49-953D-420970432F32}"/>
                </a:ext>
              </a:extLst>
            </p:cNvPr>
            <p:cNvSpPr>
              <a:spLocks noChangeArrowheads="1"/>
            </p:cNvSpPr>
            <p:nvPr/>
          </p:nvSpPr>
          <p:spPr bwMode="auto">
            <a:xfrm>
              <a:off x="5187055" y="2683120"/>
              <a:ext cx="755015"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0.40 (0.16-0.98)</a:t>
              </a:r>
            </a:p>
          </p:txBody>
        </p:sp>
        <p:sp>
          <p:nvSpPr>
            <p:cNvPr id="184" name="Rectangle 172">
              <a:extLst>
                <a:ext uri="{FF2B5EF4-FFF2-40B4-BE49-F238E27FC236}">
                  <a16:creationId xmlns:a16="http://schemas.microsoft.com/office/drawing/2014/main" id="{72D9A558-3F72-45F2-81B1-B8A20A8C33C8}"/>
                </a:ext>
              </a:extLst>
            </p:cNvPr>
            <p:cNvSpPr>
              <a:spLocks noChangeArrowheads="1"/>
            </p:cNvSpPr>
            <p:nvPr/>
          </p:nvSpPr>
          <p:spPr bwMode="auto">
            <a:xfrm>
              <a:off x="5177530" y="2961277"/>
              <a:ext cx="755015"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0.53 (0.34-0.82)</a:t>
              </a:r>
            </a:p>
          </p:txBody>
        </p:sp>
        <p:sp>
          <p:nvSpPr>
            <p:cNvPr id="185" name="Rectangle 173">
              <a:extLst>
                <a:ext uri="{FF2B5EF4-FFF2-40B4-BE49-F238E27FC236}">
                  <a16:creationId xmlns:a16="http://schemas.microsoft.com/office/drawing/2014/main" id="{79AB25C9-F5D5-419E-9627-0C044F6E4F2E}"/>
                </a:ext>
              </a:extLst>
            </p:cNvPr>
            <p:cNvSpPr>
              <a:spLocks noChangeArrowheads="1"/>
            </p:cNvSpPr>
            <p:nvPr/>
          </p:nvSpPr>
          <p:spPr bwMode="auto">
            <a:xfrm>
              <a:off x="5177530" y="3104056"/>
              <a:ext cx="755015"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0.70 (0.47-1.04)</a:t>
              </a:r>
            </a:p>
          </p:txBody>
        </p:sp>
        <p:sp>
          <p:nvSpPr>
            <p:cNvPr id="186" name="Rectangle 174">
              <a:extLst>
                <a:ext uri="{FF2B5EF4-FFF2-40B4-BE49-F238E27FC236}">
                  <a16:creationId xmlns:a16="http://schemas.microsoft.com/office/drawing/2014/main" id="{F2ED747E-5BE5-4E18-8E5C-C0B5E375AE55}"/>
                </a:ext>
              </a:extLst>
            </p:cNvPr>
            <p:cNvSpPr>
              <a:spLocks noChangeArrowheads="1"/>
            </p:cNvSpPr>
            <p:nvPr/>
          </p:nvSpPr>
          <p:spPr bwMode="auto">
            <a:xfrm>
              <a:off x="5177530" y="3386442"/>
              <a:ext cx="755015"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0.50 (0.31-0.80)</a:t>
              </a:r>
            </a:p>
          </p:txBody>
        </p:sp>
        <p:sp>
          <p:nvSpPr>
            <p:cNvPr id="187" name="Rectangle 175">
              <a:extLst>
                <a:ext uri="{FF2B5EF4-FFF2-40B4-BE49-F238E27FC236}">
                  <a16:creationId xmlns:a16="http://schemas.microsoft.com/office/drawing/2014/main" id="{5A7C452F-C49A-4118-89A3-2BB6A8E37EAE}"/>
                </a:ext>
              </a:extLst>
            </p:cNvPr>
            <p:cNvSpPr>
              <a:spLocks noChangeArrowheads="1"/>
            </p:cNvSpPr>
            <p:nvPr/>
          </p:nvSpPr>
          <p:spPr bwMode="auto">
            <a:xfrm>
              <a:off x="5177530" y="3529223"/>
              <a:ext cx="755015"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0.48 (0.27-0.86)</a:t>
              </a:r>
            </a:p>
          </p:txBody>
        </p:sp>
        <p:sp>
          <p:nvSpPr>
            <p:cNvPr id="188" name="Rectangle 176">
              <a:extLst>
                <a:ext uri="{FF2B5EF4-FFF2-40B4-BE49-F238E27FC236}">
                  <a16:creationId xmlns:a16="http://schemas.microsoft.com/office/drawing/2014/main" id="{7DBB9527-5B12-4ECC-A629-BBAA73D35622}"/>
                </a:ext>
              </a:extLst>
            </p:cNvPr>
            <p:cNvSpPr>
              <a:spLocks noChangeArrowheads="1"/>
            </p:cNvSpPr>
            <p:nvPr/>
          </p:nvSpPr>
          <p:spPr bwMode="auto">
            <a:xfrm>
              <a:off x="5177530" y="3811610"/>
              <a:ext cx="755015"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0.44 (0.29-0.67)</a:t>
              </a:r>
            </a:p>
          </p:txBody>
        </p:sp>
        <p:sp>
          <p:nvSpPr>
            <p:cNvPr id="189" name="Rectangle 177">
              <a:extLst>
                <a:ext uri="{FF2B5EF4-FFF2-40B4-BE49-F238E27FC236}">
                  <a16:creationId xmlns:a16="http://schemas.microsoft.com/office/drawing/2014/main" id="{26240E78-C1C9-458C-8501-D39BE2C9AE94}"/>
                </a:ext>
              </a:extLst>
            </p:cNvPr>
            <p:cNvSpPr>
              <a:spLocks noChangeArrowheads="1"/>
            </p:cNvSpPr>
            <p:nvPr/>
          </p:nvSpPr>
          <p:spPr bwMode="auto">
            <a:xfrm>
              <a:off x="5177530" y="3952274"/>
              <a:ext cx="755015"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1.19 (0.68-2.07)</a:t>
              </a:r>
            </a:p>
          </p:txBody>
        </p:sp>
        <p:sp>
          <p:nvSpPr>
            <p:cNvPr id="190" name="Rectangle 178">
              <a:extLst>
                <a:ext uri="{FF2B5EF4-FFF2-40B4-BE49-F238E27FC236}">
                  <a16:creationId xmlns:a16="http://schemas.microsoft.com/office/drawing/2014/main" id="{197BB66A-4AB1-407C-8CA4-87B2E6BA90FD}"/>
                </a:ext>
              </a:extLst>
            </p:cNvPr>
            <p:cNvSpPr>
              <a:spLocks noChangeArrowheads="1"/>
            </p:cNvSpPr>
            <p:nvPr/>
          </p:nvSpPr>
          <p:spPr bwMode="auto">
            <a:xfrm>
              <a:off x="5177530" y="4238892"/>
              <a:ext cx="755015"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0.54 (0.38-0.77)</a:t>
              </a:r>
            </a:p>
          </p:txBody>
        </p:sp>
        <p:sp>
          <p:nvSpPr>
            <p:cNvPr id="191" name="Rectangle 179">
              <a:extLst>
                <a:ext uri="{FF2B5EF4-FFF2-40B4-BE49-F238E27FC236}">
                  <a16:creationId xmlns:a16="http://schemas.microsoft.com/office/drawing/2014/main" id="{6E780A05-73CE-4BD7-9301-59A2F1150191}"/>
                </a:ext>
              </a:extLst>
            </p:cNvPr>
            <p:cNvSpPr>
              <a:spLocks noChangeArrowheads="1"/>
            </p:cNvSpPr>
            <p:nvPr/>
          </p:nvSpPr>
          <p:spPr bwMode="auto">
            <a:xfrm>
              <a:off x="5177530" y="4384845"/>
              <a:ext cx="755015"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0.81 (0.46-1.43)</a:t>
              </a:r>
            </a:p>
          </p:txBody>
        </p:sp>
        <p:sp>
          <p:nvSpPr>
            <p:cNvPr id="192" name="Rectangle 180">
              <a:extLst>
                <a:ext uri="{FF2B5EF4-FFF2-40B4-BE49-F238E27FC236}">
                  <a16:creationId xmlns:a16="http://schemas.microsoft.com/office/drawing/2014/main" id="{0F431F1C-CC9C-478B-81C3-A8B75AE1A85A}"/>
                </a:ext>
              </a:extLst>
            </p:cNvPr>
            <p:cNvSpPr>
              <a:spLocks noChangeArrowheads="1"/>
            </p:cNvSpPr>
            <p:nvPr/>
          </p:nvSpPr>
          <p:spPr bwMode="auto">
            <a:xfrm>
              <a:off x="4938871" y="4549834"/>
              <a:ext cx="668453" cy="2709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Bénéfice</a:t>
              </a:r>
              <a:br>
                <a:rPr kumimoji="0" lang="en-US" altLang="en-US"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br>
              <a:r>
                <a:rPr kumimoji="0" lang="en-US" altLang="en-US" sz="8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chimothérapie</a:t>
              </a:r>
              <a:endParaRPr kumimoji="0" lang="en-US" altLang="en-US"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93" name="Rectangle 181">
              <a:extLst>
                <a:ext uri="{FF2B5EF4-FFF2-40B4-BE49-F238E27FC236}">
                  <a16:creationId xmlns:a16="http://schemas.microsoft.com/office/drawing/2014/main" id="{BEE7CE57-E22C-4DF2-BC4A-497885426B14}"/>
                </a:ext>
              </a:extLst>
            </p:cNvPr>
            <p:cNvSpPr>
              <a:spLocks noChangeArrowheads="1"/>
            </p:cNvSpPr>
            <p:nvPr/>
          </p:nvSpPr>
          <p:spPr bwMode="auto">
            <a:xfrm>
              <a:off x="3960163" y="4549834"/>
              <a:ext cx="727763" cy="2709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Bénéfice</a:t>
              </a:r>
              <a:r>
                <a:rPr kumimoji="0" lang="en-US" altLang="en-US"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a:t>
              </a:r>
              <a:br>
                <a:rPr kumimoji="0" lang="en-US" altLang="en-US"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br>
              <a:r>
                <a:rPr kumimoji="0" lang="en-US" altLang="en-US"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pembrolizumab</a:t>
              </a:r>
            </a:p>
          </p:txBody>
        </p:sp>
        <p:sp>
          <p:nvSpPr>
            <p:cNvPr id="194" name="Rectangle 184">
              <a:extLst>
                <a:ext uri="{FF2B5EF4-FFF2-40B4-BE49-F238E27FC236}">
                  <a16:creationId xmlns:a16="http://schemas.microsoft.com/office/drawing/2014/main" id="{187917C4-DAAF-4181-BC30-7F0D3833709B}"/>
                </a:ext>
              </a:extLst>
            </p:cNvPr>
            <p:cNvSpPr>
              <a:spLocks noChangeArrowheads="1"/>
            </p:cNvSpPr>
            <p:nvPr/>
          </p:nvSpPr>
          <p:spPr bwMode="auto">
            <a:xfrm>
              <a:off x="2267332" y="1863460"/>
              <a:ext cx="639599"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1"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Statut</a:t>
              </a:r>
              <a:r>
                <a:rPr kumimoji="0" lang="en-US" altLang="en-US" sz="8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ECOG</a:t>
              </a:r>
              <a:endParaRPr kumimoji="0" lang="en-US" altLang="en-US"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95" name="Rectangle 185">
              <a:extLst>
                <a:ext uri="{FF2B5EF4-FFF2-40B4-BE49-F238E27FC236}">
                  <a16:creationId xmlns:a16="http://schemas.microsoft.com/office/drawing/2014/main" id="{5CE18486-3297-4CD8-8A10-B07BFCA7E048}"/>
                </a:ext>
              </a:extLst>
            </p:cNvPr>
            <p:cNvSpPr>
              <a:spLocks noChangeArrowheads="1"/>
            </p:cNvSpPr>
            <p:nvPr/>
          </p:nvSpPr>
          <p:spPr bwMode="auto">
            <a:xfrm>
              <a:off x="2347104" y="1979798"/>
              <a:ext cx="59312"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0</a:t>
              </a:r>
            </a:p>
          </p:txBody>
        </p:sp>
        <p:sp>
          <p:nvSpPr>
            <p:cNvPr id="196" name="Rectangle 186">
              <a:extLst>
                <a:ext uri="{FF2B5EF4-FFF2-40B4-BE49-F238E27FC236}">
                  <a16:creationId xmlns:a16="http://schemas.microsoft.com/office/drawing/2014/main" id="{66DE2C4E-E58B-4A8E-B8A8-D10ACA998956}"/>
                </a:ext>
              </a:extLst>
            </p:cNvPr>
            <p:cNvSpPr>
              <a:spLocks noChangeArrowheads="1"/>
            </p:cNvSpPr>
            <p:nvPr/>
          </p:nvSpPr>
          <p:spPr bwMode="auto">
            <a:xfrm>
              <a:off x="2347104" y="2114117"/>
              <a:ext cx="59312" cy="13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1</a:t>
              </a:r>
            </a:p>
          </p:txBody>
        </p:sp>
        <p:cxnSp>
          <p:nvCxnSpPr>
            <p:cNvPr id="197" name="Straight Arrow Connector 570">
              <a:extLst>
                <a:ext uri="{FF2B5EF4-FFF2-40B4-BE49-F238E27FC236}">
                  <a16:creationId xmlns:a16="http://schemas.microsoft.com/office/drawing/2014/main" id="{E5A4BCFB-F744-4EBE-8CDC-17680448D222}"/>
                </a:ext>
              </a:extLst>
            </p:cNvPr>
            <p:cNvCxnSpPr/>
            <p:nvPr/>
          </p:nvCxnSpPr>
          <p:spPr>
            <a:xfrm flipH="1">
              <a:off x="3869032" y="4866815"/>
              <a:ext cx="897569" cy="0"/>
            </a:xfrm>
            <a:prstGeom prst="straightConnector1">
              <a:avLst/>
            </a:prstGeom>
            <a:ln w="12700">
              <a:solidFill>
                <a:schemeClr val="tx1">
                  <a:lumMod val="50000"/>
                  <a:lumOff val="50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98" name="Straight Arrow Connector 571">
              <a:extLst>
                <a:ext uri="{FF2B5EF4-FFF2-40B4-BE49-F238E27FC236}">
                  <a16:creationId xmlns:a16="http://schemas.microsoft.com/office/drawing/2014/main" id="{5D0E9B1E-8E1F-4037-A380-27EC77DF48A8}"/>
                </a:ext>
              </a:extLst>
            </p:cNvPr>
            <p:cNvCxnSpPr/>
            <p:nvPr/>
          </p:nvCxnSpPr>
          <p:spPr>
            <a:xfrm>
              <a:off x="4841578" y="4866815"/>
              <a:ext cx="863036" cy="0"/>
            </a:xfrm>
            <a:prstGeom prst="straightConnector1">
              <a:avLst/>
            </a:prstGeom>
            <a:ln w="12700">
              <a:solidFill>
                <a:schemeClr val="tx1">
                  <a:lumMod val="50000"/>
                  <a:lumOff val="50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sp>
        <p:nvSpPr>
          <p:cNvPr id="200" name="ZoneTexte 199">
            <a:extLst>
              <a:ext uri="{FF2B5EF4-FFF2-40B4-BE49-F238E27FC236}">
                <a16:creationId xmlns:a16="http://schemas.microsoft.com/office/drawing/2014/main" id="{CA987D9C-CB0C-4A5E-AD70-93D8FBC53E76}"/>
              </a:ext>
            </a:extLst>
          </p:cNvPr>
          <p:cNvSpPr txBox="1"/>
          <p:nvPr/>
        </p:nvSpPr>
        <p:spPr>
          <a:xfrm>
            <a:off x="1642806" y="633831"/>
            <a:ext cx="2186817" cy="246221"/>
          </a:xfrm>
          <a:prstGeom prst="rect">
            <a:avLst/>
          </a:prstGeom>
          <a:solidFill>
            <a:schemeClr val="bg1"/>
          </a:solid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SSP : Analyse de sous-groupes</a:t>
            </a:r>
          </a:p>
        </p:txBody>
      </p:sp>
      <p:sp>
        <p:nvSpPr>
          <p:cNvPr id="201" name="ZoneTexte 200">
            <a:extLst>
              <a:ext uri="{FF2B5EF4-FFF2-40B4-BE49-F238E27FC236}">
                <a16:creationId xmlns:a16="http://schemas.microsoft.com/office/drawing/2014/main" id="{1A369E14-84FC-48B4-B5F3-1A6AF42C71B1}"/>
              </a:ext>
            </a:extLst>
          </p:cNvPr>
          <p:cNvSpPr txBox="1"/>
          <p:nvPr/>
        </p:nvSpPr>
        <p:spPr>
          <a:xfrm>
            <a:off x="5662671" y="2395101"/>
            <a:ext cx="2820894" cy="889836"/>
          </a:xfrm>
          <a:prstGeom prst="roundRect">
            <a:avLst>
              <a:gd name="adj" fmla="val 15451"/>
            </a:avLst>
          </a:prstGeom>
          <a:ln>
            <a:solidFill>
              <a:srgbClr val="EC8014"/>
            </a:solidFill>
          </a:ln>
        </p:spPr>
        <p:style>
          <a:lnRef idx="2">
            <a:schemeClr val="accent1"/>
          </a:lnRef>
          <a:fillRef idx="1">
            <a:schemeClr val="lt1"/>
          </a:fillRef>
          <a:effectRef idx="0">
            <a:schemeClr val="accent1"/>
          </a:effectRef>
          <a:fontRef idx="minor">
            <a:schemeClr val="dk1"/>
          </a:fontRef>
        </p:style>
        <p:txBody>
          <a:bodyPr wrap="square" lIns="36000" tIns="36000" rIns="36000" bIns="3600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6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Un résultat maintenu </a:t>
            </a:r>
            <a:br>
              <a:rPr kumimoji="0" lang="fr-FR" sz="16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br>
            <a:r>
              <a:rPr kumimoji="0" lang="fr-FR" sz="16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dans tous les sous-groupes d’intérêt.</a:t>
            </a:r>
          </a:p>
        </p:txBody>
      </p:sp>
      <p:sp>
        <p:nvSpPr>
          <p:cNvPr id="202" name="ZoneTexte 201">
            <a:extLst>
              <a:ext uri="{FF2B5EF4-FFF2-40B4-BE49-F238E27FC236}">
                <a16:creationId xmlns:a16="http://schemas.microsoft.com/office/drawing/2014/main" id="{17BD9229-D9B3-164B-9B87-AE2233032FC1}"/>
              </a:ext>
            </a:extLst>
          </p:cNvPr>
          <p:cNvSpPr txBox="1"/>
          <p:nvPr/>
        </p:nvSpPr>
        <p:spPr>
          <a:xfrm>
            <a:off x="0" y="4889584"/>
            <a:ext cx="2858475"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Thierry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Andre</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ASCO2020, LBA 4; WCGI 2020</a:t>
            </a:r>
          </a:p>
        </p:txBody>
      </p:sp>
      <p:sp>
        <p:nvSpPr>
          <p:cNvPr id="203" name="Titre 4"/>
          <p:cNvSpPr>
            <a:spLocks noGrp="1"/>
          </p:cNvSpPr>
          <p:nvPr>
            <p:ph type="title"/>
          </p:nvPr>
        </p:nvSpPr>
        <p:spPr>
          <a:xfrm>
            <a:off x="190500" y="0"/>
            <a:ext cx="7124700" cy="596560"/>
          </a:xfrm>
        </p:spPr>
        <p:txBody>
          <a:bodyPr>
            <a:noAutofit/>
          </a:bodyPr>
          <a:lstStyle/>
          <a:p>
            <a:r>
              <a:rPr lang="fr-FR" sz="2200" dirty="0"/>
              <a:t>Pembrolizumab </a:t>
            </a:r>
            <a:r>
              <a:rPr lang="fr-FR" sz="2200" i="1" dirty="0"/>
              <a:t>vs</a:t>
            </a:r>
            <a:r>
              <a:rPr lang="fr-FR" sz="2200" dirty="0"/>
              <a:t> CT en L1 du </a:t>
            </a:r>
            <a:r>
              <a:rPr lang="fr-FR" sz="2200" dirty="0" err="1"/>
              <a:t>CCRm</a:t>
            </a:r>
            <a:r>
              <a:rPr lang="fr-FR" sz="2200" dirty="0"/>
              <a:t> MSI</a:t>
            </a:r>
            <a:br>
              <a:rPr lang="fr-FR" sz="2200" b="1" dirty="0"/>
            </a:br>
            <a:r>
              <a:rPr lang="fr-FR" sz="2200" b="1" dirty="0"/>
              <a:t>Etude KEYNOTE 177</a:t>
            </a:r>
          </a:p>
        </p:txBody>
      </p:sp>
    </p:spTree>
    <p:extLst>
      <p:ext uri="{BB962C8B-B14F-4D97-AF65-F5344CB8AC3E}">
        <p14:creationId xmlns:p14="http://schemas.microsoft.com/office/powerpoint/2010/main" val="38157141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contenu 4"/>
          <p:cNvSpPr>
            <a:spLocks noGrp="1"/>
          </p:cNvSpPr>
          <p:nvPr>
            <p:ph sz="half" idx="1"/>
          </p:nvPr>
        </p:nvSpPr>
        <p:spPr>
          <a:xfrm>
            <a:off x="190500" y="821934"/>
            <a:ext cx="8763000" cy="424976"/>
          </a:xfrm>
        </p:spPr>
        <p:txBody>
          <a:bodyPr/>
          <a:lstStyle/>
          <a:p>
            <a:r>
              <a:rPr lang="fr-FR" dirty="0"/>
              <a:t> Résultats : taux de réponse </a:t>
            </a:r>
            <a:r>
              <a:rPr lang="fr-FR" b="0" dirty="0"/>
              <a:t>(critère secondaire)</a:t>
            </a:r>
          </a:p>
        </p:txBody>
      </p:sp>
      <p:graphicFrame>
        <p:nvGraphicFramePr>
          <p:cNvPr id="10" name="Table 4">
            <a:extLst>
              <a:ext uri="{FF2B5EF4-FFF2-40B4-BE49-F238E27FC236}">
                <a16:creationId xmlns:a16="http://schemas.microsoft.com/office/drawing/2014/main" id="{BF7F05BA-7649-473D-B47D-6501BED784FF}"/>
              </a:ext>
            </a:extLst>
          </p:cNvPr>
          <p:cNvGraphicFramePr>
            <a:graphicFrameLocks/>
          </p:cNvGraphicFramePr>
          <p:nvPr/>
        </p:nvGraphicFramePr>
        <p:xfrm>
          <a:off x="259534" y="1600897"/>
          <a:ext cx="4794941" cy="2519841"/>
        </p:xfrm>
        <a:graphic>
          <a:graphicData uri="http://schemas.openxmlformats.org/drawingml/2006/table">
            <a:tbl>
              <a:tblPr firstRow="1" bandRow="1">
                <a:tableStyleId>{7DF18680-E054-41AD-8BC1-D1AEF772440D}</a:tableStyleId>
              </a:tblPr>
              <a:tblGrid>
                <a:gridCol w="2270395">
                  <a:extLst>
                    <a:ext uri="{9D8B030D-6E8A-4147-A177-3AD203B41FA5}">
                      <a16:colId xmlns:a16="http://schemas.microsoft.com/office/drawing/2014/main" val="3299072119"/>
                    </a:ext>
                  </a:extLst>
                </a:gridCol>
                <a:gridCol w="1242866">
                  <a:extLst>
                    <a:ext uri="{9D8B030D-6E8A-4147-A177-3AD203B41FA5}">
                      <a16:colId xmlns:a16="http://schemas.microsoft.com/office/drawing/2014/main" val="1650638327"/>
                    </a:ext>
                  </a:extLst>
                </a:gridCol>
                <a:gridCol w="1281680">
                  <a:extLst>
                    <a:ext uri="{9D8B030D-6E8A-4147-A177-3AD203B41FA5}">
                      <a16:colId xmlns:a16="http://schemas.microsoft.com/office/drawing/2014/main" val="2794125410"/>
                    </a:ext>
                  </a:extLst>
                </a:gridCol>
              </a:tblGrid>
              <a:tr h="447449">
                <a:tc>
                  <a:txBody>
                    <a:bodyPr/>
                    <a:lstStyle/>
                    <a:p>
                      <a:endParaRPr lang="en-US" sz="1000" dirty="0">
                        <a:solidFill>
                          <a:schemeClr val="bg1"/>
                        </a:solidFill>
                        <a:latin typeface="Arial" panose="020B0604020202020204" pitchFamily="34" charset="0"/>
                        <a:cs typeface="Arial" panose="020B0604020202020204" pitchFamily="34" charset="0"/>
                      </a:endParaRPr>
                    </a:p>
                  </a:txBody>
                  <a:tcPr marL="36000" marR="36000" marT="34290" marB="34290" anchor="ctr"/>
                </a:tc>
                <a:tc>
                  <a:txBody>
                    <a:bodyPr/>
                    <a:lstStyle/>
                    <a:p>
                      <a:pPr algn="ctr"/>
                      <a:r>
                        <a:rPr lang="en-US" sz="1000" b="1" dirty="0">
                          <a:solidFill>
                            <a:schemeClr val="bg1"/>
                          </a:solidFill>
                          <a:latin typeface="Arial" panose="020B0604020202020204" pitchFamily="34" charset="0"/>
                          <a:cs typeface="Arial" panose="020B0604020202020204" pitchFamily="34" charset="0"/>
                        </a:rPr>
                        <a:t>Pembrolizumab</a:t>
                      </a:r>
                    </a:p>
                    <a:p>
                      <a:pPr algn="ctr"/>
                      <a:r>
                        <a:rPr lang="en-US" sz="1000" b="0" dirty="0">
                          <a:solidFill>
                            <a:schemeClr val="bg1"/>
                          </a:solidFill>
                          <a:latin typeface="Arial" panose="020B0604020202020204" pitchFamily="34" charset="0"/>
                          <a:cs typeface="Arial" panose="020B0604020202020204" pitchFamily="34" charset="0"/>
                        </a:rPr>
                        <a:t>(n= 153)</a:t>
                      </a:r>
                    </a:p>
                  </a:txBody>
                  <a:tcPr marL="36000" marR="36000" marT="34290" marB="34290" anchor="ctr">
                    <a:solidFill>
                      <a:schemeClr val="accent1"/>
                    </a:solidFill>
                  </a:tcPr>
                </a:tc>
                <a:tc>
                  <a:txBody>
                    <a:bodyPr/>
                    <a:lstStyle/>
                    <a:p>
                      <a:pPr algn="ctr"/>
                      <a:r>
                        <a:rPr lang="en-US" sz="1000" b="1" dirty="0" err="1">
                          <a:solidFill>
                            <a:schemeClr val="bg1"/>
                          </a:solidFill>
                          <a:latin typeface="Arial" panose="020B0604020202020204" pitchFamily="34" charset="0"/>
                          <a:cs typeface="Arial" panose="020B0604020202020204" pitchFamily="34" charset="0"/>
                        </a:rPr>
                        <a:t>chimiothérapie</a:t>
                      </a:r>
                      <a:endParaRPr lang="en-US" sz="1000" b="1" dirty="0">
                        <a:solidFill>
                          <a:schemeClr val="bg1"/>
                        </a:solidFill>
                        <a:latin typeface="Arial" panose="020B0604020202020204" pitchFamily="34" charset="0"/>
                        <a:cs typeface="Arial" panose="020B0604020202020204" pitchFamily="34" charset="0"/>
                      </a:endParaRPr>
                    </a:p>
                    <a:p>
                      <a:pPr algn="ctr"/>
                      <a:r>
                        <a:rPr lang="en-US" sz="1000" b="0" dirty="0">
                          <a:solidFill>
                            <a:schemeClr val="bg1"/>
                          </a:solidFill>
                          <a:latin typeface="Arial" panose="020B0604020202020204" pitchFamily="34" charset="0"/>
                          <a:cs typeface="Arial" panose="020B0604020202020204" pitchFamily="34" charset="0"/>
                        </a:rPr>
                        <a:t>(n = 154)</a:t>
                      </a:r>
                    </a:p>
                  </a:txBody>
                  <a:tcPr marL="36000" marR="36000" marT="34290" marB="34290" anchor="ctr">
                    <a:solidFill>
                      <a:srgbClr val="C00000"/>
                    </a:solidFill>
                  </a:tcPr>
                </a:tc>
                <a:extLst>
                  <a:ext uri="{0D108BD9-81ED-4DB2-BD59-A6C34878D82A}">
                    <a16:rowId xmlns:a16="http://schemas.microsoft.com/office/drawing/2014/main" val="2505303707"/>
                  </a:ext>
                </a:extLst>
              </a:tr>
              <a:tr h="259049">
                <a:tc>
                  <a:txBody>
                    <a:bodyPr/>
                    <a:lstStyle/>
                    <a:p>
                      <a:r>
                        <a:rPr lang="en-US" sz="800" b="1" dirty="0">
                          <a:solidFill>
                            <a:schemeClr val="tx2">
                              <a:lumMod val="75000"/>
                            </a:schemeClr>
                          </a:solidFill>
                          <a:latin typeface="Arial" panose="020B0604020202020204" pitchFamily="34" charset="0"/>
                          <a:cs typeface="Arial" panose="020B0604020202020204" pitchFamily="34" charset="0"/>
                        </a:rPr>
                        <a:t>ORR, n (%)</a:t>
                      </a:r>
                      <a:endParaRPr lang="en-US" sz="800" b="0" strike="sngStrike" dirty="0">
                        <a:solidFill>
                          <a:schemeClr val="tx2">
                            <a:lumMod val="75000"/>
                          </a:schemeClr>
                        </a:solidFill>
                        <a:latin typeface="Arial" panose="020B0604020202020204" pitchFamily="34" charset="0"/>
                        <a:cs typeface="Arial" panose="020B0604020202020204" pitchFamily="34" charset="0"/>
                      </a:endParaRPr>
                    </a:p>
                  </a:txBody>
                  <a:tcPr marL="36000" marR="36000" marT="34290" marB="34290" anchor="ctr"/>
                </a:tc>
                <a:tc>
                  <a:txBody>
                    <a:bodyPr/>
                    <a:lstStyle/>
                    <a:p>
                      <a:pPr algn="ctr"/>
                      <a:r>
                        <a:rPr lang="en-US" sz="800" b="1" dirty="0">
                          <a:solidFill>
                            <a:schemeClr val="tx2">
                              <a:lumMod val="75000"/>
                            </a:schemeClr>
                          </a:solidFill>
                          <a:latin typeface="Arial" panose="020B0604020202020204" pitchFamily="34" charset="0"/>
                          <a:cs typeface="Arial" panose="020B0604020202020204" pitchFamily="34" charset="0"/>
                        </a:rPr>
                        <a:t>67 (43,8)</a:t>
                      </a:r>
                      <a:endParaRPr lang="en-US" sz="800" b="1" strike="sngStrike" dirty="0">
                        <a:solidFill>
                          <a:schemeClr val="tx2">
                            <a:lumMod val="75000"/>
                          </a:schemeClr>
                        </a:solidFill>
                        <a:latin typeface="Arial" panose="020B0604020202020204" pitchFamily="34" charset="0"/>
                        <a:cs typeface="Arial" panose="020B0604020202020204" pitchFamily="34" charset="0"/>
                      </a:endParaRPr>
                    </a:p>
                  </a:txBody>
                  <a:tcPr marL="36000" marR="36000" marT="34290" marB="34290" anchor="ctr"/>
                </a:tc>
                <a:tc>
                  <a:txBody>
                    <a:bodyPr/>
                    <a:lstStyle/>
                    <a:p>
                      <a:pPr algn="ctr"/>
                      <a:r>
                        <a:rPr lang="en-US" sz="800" b="1" dirty="0">
                          <a:solidFill>
                            <a:schemeClr val="tx2">
                              <a:lumMod val="75000"/>
                            </a:schemeClr>
                          </a:solidFill>
                          <a:latin typeface="Arial" panose="020B0604020202020204" pitchFamily="34" charset="0"/>
                          <a:cs typeface="Arial" panose="020B0604020202020204" pitchFamily="34" charset="0"/>
                        </a:rPr>
                        <a:t>51 (33,1)</a:t>
                      </a:r>
                      <a:endParaRPr lang="en-US" sz="800" b="1" strike="sngStrike" dirty="0">
                        <a:solidFill>
                          <a:schemeClr val="tx2">
                            <a:lumMod val="75000"/>
                          </a:schemeClr>
                        </a:solidFill>
                        <a:latin typeface="Arial" panose="020B0604020202020204" pitchFamily="34" charset="0"/>
                        <a:cs typeface="Arial" panose="020B0604020202020204" pitchFamily="34" charset="0"/>
                      </a:endParaRPr>
                    </a:p>
                  </a:txBody>
                  <a:tcPr marL="36000" marR="36000" marT="34290" marB="34290" anchor="ctr"/>
                </a:tc>
                <a:extLst>
                  <a:ext uri="{0D108BD9-81ED-4DB2-BD59-A6C34878D82A}">
                    <a16:rowId xmlns:a16="http://schemas.microsoft.com/office/drawing/2014/main" val="1265717013"/>
                  </a:ext>
                </a:extLst>
              </a:tr>
              <a:tr h="259049">
                <a:tc gridSpan="3">
                  <a:txBody>
                    <a:bodyPr/>
                    <a:lstStyle/>
                    <a:p>
                      <a:r>
                        <a:rPr lang="en-US" sz="800" b="1" dirty="0" err="1">
                          <a:solidFill>
                            <a:schemeClr val="tx2">
                              <a:lumMod val="75000"/>
                            </a:schemeClr>
                          </a:solidFill>
                          <a:latin typeface="Arial" panose="020B0604020202020204" pitchFamily="34" charset="0"/>
                          <a:cs typeface="Arial" panose="020B0604020202020204" pitchFamily="34" charset="0"/>
                        </a:rPr>
                        <a:t>Meilleure</a:t>
                      </a:r>
                      <a:r>
                        <a:rPr lang="en-US" sz="800" b="1" dirty="0">
                          <a:solidFill>
                            <a:schemeClr val="tx2">
                              <a:lumMod val="75000"/>
                            </a:schemeClr>
                          </a:solidFill>
                          <a:latin typeface="Arial" panose="020B0604020202020204" pitchFamily="34" charset="0"/>
                          <a:cs typeface="Arial" panose="020B0604020202020204" pitchFamily="34" charset="0"/>
                        </a:rPr>
                        <a:t> </a:t>
                      </a:r>
                      <a:r>
                        <a:rPr lang="en-US" sz="800" b="1" dirty="0" err="1">
                          <a:solidFill>
                            <a:schemeClr val="tx2">
                              <a:lumMod val="75000"/>
                            </a:schemeClr>
                          </a:solidFill>
                          <a:latin typeface="Arial" panose="020B0604020202020204" pitchFamily="34" charset="0"/>
                          <a:cs typeface="Arial" panose="020B0604020202020204" pitchFamily="34" charset="0"/>
                        </a:rPr>
                        <a:t>Réponse</a:t>
                      </a:r>
                      <a:r>
                        <a:rPr lang="en-US" sz="800" b="1" dirty="0">
                          <a:solidFill>
                            <a:schemeClr val="tx2">
                              <a:lumMod val="75000"/>
                            </a:schemeClr>
                          </a:solidFill>
                          <a:latin typeface="Arial" panose="020B0604020202020204" pitchFamily="34" charset="0"/>
                          <a:cs typeface="Arial" panose="020B0604020202020204" pitchFamily="34" charset="0"/>
                        </a:rPr>
                        <a:t> </a:t>
                      </a:r>
                      <a:r>
                        <a:rPr lang="en-US" sz="800" b="1" dirty="0" err="1">
                          <a:solidFill>
                            <a:schemeClr val="tx2">
                              <a:lumMod val="75000"/>
                            </a:schemeClr>
                          </a:solidFill>
                          <a:latin typeface="Arial" panose="020B0604020202020204" pitchFamily="34" charset="0"/>
                          <a:cs typeface="Arial" panose="020B0604020202020204" pitchFamily="34" charset="0"/>
                        </a:rPr>
                        <a:t>Globale</a:t>
                      </a:r>
                      <a:r>
                        <a:rPr lang="en-US" sz="800" b="1" dirty="0">
                          <a:solidFill>
                            <a:schemeClr val="tx2">
                              <a:lumMod val="75000"/>
                            </a:schemeClr>
                          </a:solidFill>
                          <a:latin typeface="Arial" panose="020B0604020202020204" pitchFamily="34" charset="0"/>
                          <a:cs typeface="Arial" panose="020B0604020202020204" pitchFamily="34" charset="0"/>
                        </a:rPr>
                        <a:t>, n (%)</a:t>
                      </a:r>
                    </a:p>
                  </a:txBody>
                  <a:tcPr marL="36000" marR="36000" marT="34290" marB="34290" anchor="ctr"/>
                </a:tc>
                <a:tc hMerge="1">
                  <a:txBody>
                    <a:bodyPr/>
                    <a:lstStyle/>
                    <a:p>
                      <a:endParaRPr lang="fr-FR"/>
                    </a:p>
                  </a:txBody>
                  <a:tcPr>
                    <a:lnL>
                      <a:noFill/>
                    </a:lnL>
                    <a:lnT w="12700" cap="flat" cmpd="sng" algn="ctr">
                      <a:solidFill>
                        <a:schemeClr val="tx1">
                          <a:lumMod val="50000"/>
                          <a:lumOff val="50000"/>
                        </a:schemeClr>
                      </a:solidFill>
                      <a:prstDash val="solid"/>
                      <a:round/>
                      <a:headEnd type="none" w="med" len="med"/>
                      <a:tailEnd type="none" w="med" len="med"/>
                    </a:lnT>
                  </a:tcPr>
                </a:tc>
                <a:tc hMerge="1">
                  <a:txBody>
                    <a:bodyPr/>
                    <a:lstStyle/>
                    <a:p>
                      <a:endParaRPr lang="fr-FR"/>
                    </a:p>
                  </a:txBody>
                  <a:tcPr/>
                </a:tc>
                <a:extLst>
                  <a:ext uri="{0D108BD9-81ED-4DB2-BD59-A6C34878D82A}">
                    <a16:rowId xmlns:a16="http://schemas.microsoft.com/office/drawing/2014/main" val="4240450863"/>
                  </a:ext>
                </a:extLst>
              </a:tr>
              <a:tr h="259049">
                <a:tc>
                  <a:txBody>
                    <a:bodyPr/>
                    <a:lstStyle/>
                    <a:p>
                      <a:pPr marL="0" indent="0"/>
                      <a:r>
                        <a:rPr lang="en-US" sz="800" dirty="0" err="1">
                          <a:solidFill>
                            <a:schemeClr val="tx2">
                              <a:lumMod val="75000"/>
                            </a:schemeClr>
                          </a:solidFill>
                          <a:latin typeface="Arial" panose="020B0604020202020204" pitchFamily="34" charset="0"/>
                          <a:cs typeface="Arial" panose="020B0604020202020204" pitchFamily="34" charset="0"/>
                        </a:rPr>
                        <a:t>Réponse</a:t>
                      </a:r>
                      <a:r>
                        <a:rPr lang="en-US" sz="800" dirty="0">
                          <a:solidFill>
                            <a:schemeClr val="tx2">
                              <a:lumMod val="75000"/>
                            </a:schemeClr>
                          </a:solidFill>
                          <a:latin typeface="Arial" panose="020B0604020202020204" pitchFamily="34" charset="0"/>
                          <a:cs typeface="Arial" panose="020B0604020202020204" pitchFamily="34" charset="0"/>
                        </a:rPr>
                        <a:t> </a:t>
                      </a:r>
                      <a:r>
                        <a:rPr lang="en-US" sz="800" dirty="0" err="1">
                          <a:solidFill>
                            <a:schemeClr val="tx2">
                              <a:lumMod val="75000"/>
                            </a:schemeClr>
                          </a:solidFill>
                          <a:latin typeface="Arial" panose="020B0604020202020204" pitchFamily="34" charset="0"/>
                          <a:cs typeface="Arial" panose="020B0604020202020204" pitchFamily="34" charset="0"/>
                        </a:rPr>
                        <a:t>Complète</a:t>
                      </a:r>
                      <a:endParaRPr lang="en-US" sz="800" dirty="0">
                        <a:solidFill>
                          <a:schemeClr val="tx2">
                            <a:lumMod val="75000"/>
                          </a:schemeClr>
                        </a:solidFill>
                        <a:latin typeface="Arial" panose="020B0604020202020204" pitchFamily="34" charset="0"/>
                        <a:cs typeface="Arial" panose="020B0604020202020204" pitchFamily="34" charset="0"/>
                      </a:endParaRPr>
                    </a:p>
                  </a:txBody>
                  <a:tcPr marL="108000" marR="108000" marT="34290" marB="34290" anchor="ctr"/>
                </a:tc>
                <a:tc>
                  <a:txBody>
                    <a:bodyPr/>
                    <a:lstStyle/>
                    <a:p>
                      <a:pPr algn="ctr"/>
                      <a:r>
                        <a:rPr lang="en-US" sz="800" dirty="0">
                          <a:solidFill>
                            <a:schemeClr val="tx2">
                              <a:lumMod val="75000"/>
                            </a:schemeClr>
                          </a:solidFill>
                          <a:latin typeface="Arial" panose="020B0604020202020204" pitchFamily="34" charset="0"/>
                          <a:cs typeface="Arial" panose="020B0604020202020204" pitchFamily="34" charset="0"/>
                        </a:rPr>
                        <a:t>17 (11,1)</a:t>
                      </a:r>
                    </a:p>
                  </a:txBody>
                  <a:tcPr marL="36000" marR="36000" marT="34290" marB="34290" anchor="ctr"/>
                </a:tc>
                <a:tc>
                  <a:txBody>
                    <a:bodyPr/>
                    <a:lstStyle/>
                    <a:p>
                      <a:pPr algn="ctr"/>
                      <a:r>
                        <a:rPr lang="en-US" sz="800">
                          <a:solidFill>
                            <a:schemeClr val="tx2">
                              <a:lumMod val="75000"/>
                            </a:schemeClr>
                          </a:solidFill>
                          <a:latin typeface="Arial" panose="020B0604020202020204" pitchFamily="34" charset="0"/>
                          <a:cs typeface="Arial" panose="020B0604020202020204" pitchFamily="34" charset="0"/>
                        </a:rPr>
                        <a:t>6 (3,9)</a:t>
                      </a:r>
                      <a:endParaRPr lang="en-US" sz="800" dirty="0">
                        <a:solidFill>
                          <a:schemeClr val="tx2">
                            <a:lumMod val="75000"/>
                          </a:schemeClr>
                        </a:solidFill>
                        <a:latin typeface="Arial" panose="020B0604020202020204" pitchFamily="34" charset="0"/>
                        <a:cs typeface="Arial" panose="020B0604020202020204" pitchFamily="34" charset="0"/>
                      </a:endParaRPr>
                    </a:p>
                  </a:txBody>
                  <a:tcPr marL="36000" marR="36000" marT="34290" marB="34290" anchor="ctr"/>
                </a:tc>
                <a:extLst>
                  <a:ext uri="{0D108BD9-81ED-4DB2-BD59-A6C34878D82A}">
                    <a16:rowId xmlns:a16="http://schemas.microsoft.com/office/drawing/2014/main" val="3908456508"/>
                  </a:ext>
                </a:extLst>
              </a:tr>
              <a:tr h="259049">
                <a:tc>
                  <a:txBody>
                    <a:bodyPr/>
                    <a:lstStyle/>
                    <a:p>
                      <a:pPr marL="0" indent="0"/>
                      <a:r>
                        <a:rPr lang="en-US" sz="800" dirty="0" err="1">
                          <a:solidFill>
                            <a:schemeClr val="tx2">
                              <a:lumMod val="75000"/>
                            </a:schemeClr>
                          </a:solidFill>
                          <a:latin typeface="Arial" panose="020B0604020202020204" pitchFamily="34" charset="0"/>
                          <a:cs typeface="Arial" panose="020B0604020202020204" pitchFamily="34" charset="0"/>
                        </a:rPr>
                        <a:t>Réponse</a:t>
                      </a:r>
                      <a:r>
                        <a:rPr lang="en-US" sz="800" dirty="0">
                          <a:solidFill>
                            <a:schemeClr val="tx2">
                              <a:lumMod val="75000"/>
                            </a:schemeClr>
                          </a:solidFill>
                          <a:latin typeface="Arial" panose="020B0604020202020204" pitchFamily="34" charset="0"/>
                          <a:cs typeface="Arial" panose="020B0604020202020204" pitchFamily="34" charset="0"/>
                        </a:rPr>
                        <a:t> </a:t>
                      </a:r>
                      <a:r>
                        <a:rPr lang="en-US" sz="800" dirty="0" err="1">
                          <a:solidFill>
                            <a:schemeClr val="tx2">
                              <a:lumMod val="75000"/>
                            </a:schemeClr>
                          </a:solidFill>
                          <a:latin typeface="Arial" panose="020B0604020202020204" pitchFamily="34" charset="0"/>
                          <a:cs typeface="Arial" panose="020B0604020202020204" pitchFamily="34" charset="0"/>
                        </a:rPr>
                        <a:t>Partielle</a:t>
                      </a:r>
                      <a:endParaRPr lang="en-US" sz="800" dirty="0">
                        <a:solidFill>
                          <a:schemeClr val="tx2">
                            <a:lumMod val="75000"/>
                          </a:schemeClr>
                        </a:solidFill>
                        <a:latin typeface="Arial" panose="020B0604020202020204" pitchFamily="34" charset="0"/>
                        <a:cs typeface="Arial" panose="020B0604020202020204" pitchFamily="34" charset="0"/>
                      </a:endParaRPr>
                    </a:p>
                  </a:txBody>
                  <a:tcPr marL="108000" marR="108000" marT="34290" marB="34290" anchor="ctr"/>
                </a:tc>
                <a:tc>
                  <a:txBody>
                    <a:bodyPr/>
                    <a:lstStyle/>
                    <a:p>
                      <a:pPr algn="ctr"/>
                      <a:r>
                        <a:rPr lang="en-US" sz="800" dirty="0">
                          <a:solidFill>
                            <a:schemeClr val="tx2">
                              <a:lumMod val="75000"/>
                            </a:schemeClr>
                          </a:solidFill>
                          <a:latin typeface="Arial" panose="020B0604020202020204" pitchFamily="34" charset="0"/>
                          <a:cs typeface="Arial" panose="020B0604020202020204" pitchFamily="34" charset="0"/>
                        </a:rPr>
                        <a:t>50 (32,7)</a:t>
                      </a:r>
                    </a:p>
                  </a:txBody>
                  <a:tcPr marL="36000" marR="36000" marT="34290" marB="34290" anchor="ctr"/>
                </a:tc>
                <a:tc>
                  <a:txBody>
                    <a:bodyPr/>
                    <a:lstStyle/>
                    <a:p>
                      <a:pPr algn="ctr"/>
                      <a:r>
                        <a:rPr lang="en-US" sz="800">
                          <a:solidFill>
                            <a:schemeClr val="tx2">
                              <a:lumMod val="75000"/>
                            </a:schemeClr>
                          </a:solidFill>
                          <a:latin typeface="Arial" panose="020B0604020202020204" pitchFamily="34" charset="0"/>
                          <a:cs typeface="Arial" panose="020B0604020202020204" pitchFamily="34" charset="0"/>
                        </a:rPr>
                        <a:t>45 (29,2)</a:t>
                      </a:r>
                      <a:endParaRPr lang="en-US" sz="800" dirty="0">
                        <a:solidFill>
                          <a:schemeClr val="tx2">
                            <a:lumMod val="75000"/>
                          </a:schemeClr>
                        </a:solidFill>
                        <a:latin typeface="Arial" panose="020B0604020202020204" pitchFamily="34" charset="0"/>
                        <a:cs typeface="Arial" panose="020B0604020202020204" pitchFamily="34" charset="0"/>
                      </a:endParaRPr>
                    </a:p>
                  </a:txBody>
                  <a:tcPr marL="36000" marR="36000" marT="34290" marB="34290" anchor="ctr"/>
                </a:tc>
                <a:extLst>
                  <a:ext uri="{0D108BD9-81ED-4DB2-BD59-A6C34878D82A}">
                    <a16:rowId xmlns:a16="http://schemas.microsoft.com/office/drawing/2014/main" val="4176255240"/>
                  </a:ext>
                </a:extLst>
              </a:tr>
              <a:tr h="259049">
                <a:tc>
                  <a:txBody>
                    <a:bodyPr/>
                    <a:lstStyle/>
                    <a:p>
                      <a:pPr marL="0" indent="0"/>
                      <a:r>
                        <a:rPr lang="en-US" sz="800" dirty="0" err="1">
                          <a:solidFill>
                            <a:schemeClr val="tx2">
                              <a:lumMod val="75000"/>
                            </a:schemeClr>
                          </a:solidFill>
                          <a:latin typeface="Arial" panose="020B0604020202020204" pitchFamily="34" charset="0"/>
                          <a:cs typeface="Arial" panose="020B0604020202020204" pitchFamily="34" charset="0"/>
                        </a:rPr>
                        <a:t>Stabilisation</a:t>
                      </a:r>
                      <a:r>
                        <a:rPr lang="en-US" sz="800" dirty="0">
                          <a:solidFill>
                            <a:schemeClr val="tx2">
                              <a:lumMod val="75000"/>
                            </a:schemeClr>
                          </a:solidFill>
                          <a:latin typeface="Arial" panose="020B0604020202020204" pitchFamily="34" charset="0"/>
                          <a:cs typeface="Arial" panose="020B0604020202020204" pitchFamily="34" charset="0"/>
                        </a:rPr>
                        <a:t> de la </a:t>
                      </a:r>
                      <a:r>
                        <a:rPr lang="en-US" sz="800" dirty="0" err="1">
                          <a:solidFill>
                            <a:schemeClr val="tx2">
                              <a:lumMod val="75000"/>
                            </a:schemeClr>
                          </a:solidFill>
                          <a:latin typeface="Arial" panose="020B0604020202020204" pitchFamily="34" charset="0"/>
                          <a:cs typeface="Arial" panose="020B0604020202020204" pitchFamily="34" charset="0"/>
                        </a:rPr>
                        <a:t>maladie</a:t>
                      </a:r>
                      <a:endParaRPr lang="en-US" sz="800" dirty="0">
                        <a:solidFill>
                          <a:schemeClr val="tx2">
                            <a:lumMod val="75000"/>
                          </a:schemeClr>
                        </a:solidFill>
                        <a:latin typeface="Arial" panose="020B0604020202020204" pitchFamily="34" charset="0"/>
                        <a:cs typeface="Arial" panose="020B0604020202020204" pitchFamily="34" charset="0"/>
                      </a:endParaRPr>
                    </a:p>
                  </a:txBody>
                  <a:tcPr marL="108000" marR="108000" marT="34290" marB="34290" anchor="ctr"/>
                </a:tc>
                <a:tc>
                  <a:txBody>
                    <a:bodyPr/>
                    <a:lstStyle/>
                    <a:p>
                      <a:pPr algn="ctr"/>
                      <a:r>
                        <a:rPr lang="en-US" sz="800" dirty="0">
                          <a:solidFill>
                            <a:schemeClr val="tx2">
                              <a:lumMod val="75000"/>
                            </a:schemeClr>
                          </a:solidFill>
                          <a:latin typeface="Arial" panose="020B0604020202020204" pitchFamily="34" charset="0"/>
                          <a:cs typeface="Arial" panose="020B0604020202020204" pitchFamily="34" charset="0"/>
                        </a:rPr>
                        <a:t>32 (20,9)</a:t>
                      </a:r>
                    </a:p>
                  </a:txBody>
                  <a:tcPr marL="36000" marR="36000" marT="34290" marB="34290" anchor="ctr"/>
                </a:tc>
                <a:tc>
                  <a:txBody>
                    <a:bodyPr/>
                    <a:lstStyle/>
                    <a:p>
                      <a:pPr algn="ctr"/>
                      <a:r>
                        <a:rPr lang="en-US" sz="800">
                          <a:solidFill>
                            <a:schemeClr val="tx2">
                              <a:lumMod val="75000"/>
                            </a:schemeClr>
                          </a:solidFill>
                          <a:latin typeface="Arial" panose="020B0604020202020204" pitchFamily="34" charset="0"/>
                          <a:cs typeface="Arial" panose="020B0604020202020204" pitchFamily="34" charset="0"/>
                        </a:rPr>
                        <a:t>65 (42,2)</a:t>
                      </a:r>
                      <a:endParaRPr lang="en-US" sz="800" dirty="0">
                        <a:solidFill>
                          <a:schemeClr val="tx2">
                            <a:lumMod val="75000"/>
                          </a:schemeClr>
                        </a:solidFill>
                        <a:latin typeface="Arial" panose="020B0604020202020204" pitchFamily="34" charset="0"/>
                        <a:cs typeface="Arial" panose="020B0604020202020204" pitchFamily="34" charset="0"/>
                      </a:endParaRPr>
                    </a:p>
                  </a:txBody>
                  <a:tcPr marL="36000" marR="36000" marT="34290" marB="34290" anchor="ctr"/>
                </a:tc>
                <a:extLst>
                  <a:ext uri="{0D108BD9-81ED-4DB2-BD59-A6C34878D82A}">
                    <a16:rowId xmlns:a16="http://schemas.microsoft.com/office/drawing/2014/main" val="2539506642"/>
                  </a:ext>
                </a:extLst>
              </a:tr>
              <a:tr h="259049">
                <a:tc>
                  <a:txBody>
                    <a:bodyPr/>
                    <a:lstStyle/>
                    <a:p>
                      <a:pPr marL="0" indent="0"/>
                      <a:r>
                        <a:rPr lang="en-US" sz="800" dirty="0" err="1">
                          <a:solidFill>
                            <a:schemeClr val="tx2">
                              <a:lumMod val="75000"/>
                            </a:schemeClr>
                          </a:solidFill>
                          <a:latin typeface="Arial" panose="020B0604020202020204" pitchFamily="34" charset="0"/>
                          <a:cs typeface="Arial" panose="020B0604020202020204" pitchFamily="34" charset="0"/>
                        </a:rPr>
                        <a:t>Taux</a:t>
                      </a:r>
                      <a:r>
                        <a:rPr lang="en-US" sz="800" dirty="0">
                          <a:solidFill>
                            <a:schemeClr val="tx2">
                              <a:lumMod val="75000"/>
                            </a:schemeClr>
                          </a:solidFill>
                          <a:latin typeface="Arial" panose="020B0604020202020204" pitchFamily="34" charset="0"/>
                          <a:cs typeface="Arial" panose="020B0604020202020204" pitchFamily="34" charset="0"/>
                        </a:rPr>
                        <a:t> de </a:t>
                      </a:r>
                      <a:r>
                        <a:rPr lang="en-US" sz="800" dirty="0" err="1">
                          <a:solidFill>
                            <a:schemeClr val="tx2">
                              <a:lumMod val="75000"/>
                            </a:schemeClr>
                          </a:solidFill>
                          <a:latin typeface="Arial" panose="020B0604020202020204" pitchFamily="34" charset="0"/>
                          <a:cs typeface="Arial" panose="020B0604020202020204" pitchFamily="34" charset="0"/>
                        </a:rPr>
                        <a:t>contrôle</a:t>
                      </a:r>
                      <a:r>
                        <a:rPr lang="en-US" sz="800" dirty="0">
                          <a:solidFill>
                            <a:schemeClr val="tx2">
                              <a:lumMod val="75000"/>
                            </a:schemeClr>
                          </a:solidFill>
                          <a:latin typeface="Arial" panose="020B0604020202020204" pitchFamily="34" charset="0"/>
                          <a:cs typeface="Arial" panose="020B0604020202020204" pitchFamily="34" charset="0"/>
                        </a:rPr>
                        <a:t> de la </a:t>
                      </a:r>
                      <a:r>
                        <a:rPr lang="en-US" sz="800" dirty="0" err="1">
                          <a:solidFill>
                            <a:schemeClr val="tx2">
                              <a:lumMod val="75000"/>
                            </a:schemeClr>
                          </a:solidFill>
                          <a:latin typeface="Arial" panose="020B0604020202020204" pitchFamily="34" charset="0"/>
                          <a:cs typeface="Arial" panose="020B0604020202020204" pitchFamily="34" charset="0"/>
                        </a:rPr>
                        <a:t>maladie</a:t>
                      </a:r>
                      <a:r>
                        <a:rPr lang="en-US" sz="800" dirty="0">
                          <a:solidFill>
                            <a:schemeClr val="tx2">
                              <a:lumMod val="75000"/>
                            </a:schemeClr>
                          </a:solidFill>
                          <a:latin typeface="Arial" panose="020B0604020202020204" pitchFamily="34" charset="0"/>
                          <a:cs typeface="Arial" panose="020B0604020202020204" pitchFamily="34" charset="0"/>
                        </a:rPr>
                        <a:t> (RC+RP+SM)</a:t>
                      </a:r>
                    </a:p>
                  </a:txBody>
                  <a:tcPr marL="108000" marR="108000" marT="34290" marB="34290" anchor="ctr"/>
                </a:tc>
                <a:tc>
                  <a:txBody>
                    <a:bodyPr/>
                    <a:lstStyle/>
                    <a:p>
                      <a:pPr algn="ctr"/>
                      <a:r>
                        <a:rPr lang="en-US" sz="800" dirty="0">
                          <a:solidFill>
                            <a:schemeClr val="tx2">
                              <a:lumMod val="75000"/>
                            </a:schemeClr>
                          </a:solidFill>
                          <a:latin typeface="Arial" panose="020B0604020202020204" pitchFamily="34" charset="0"/>
                          <a:cs typeface="Arial" panose="020B0604020202020204" pitchFamily="34" charset="0"/>
                        </a:rPr>
                        <a:t>99 (64,7)</a:t>
                      </a:r>
                    </a:p>
                  </a:txBody>
                  <a:tcPr marL="36000" marR="36000" marT="34290" marB="34290" anchor="ctr"/>
                </a:tc>
                <a:tc>
                  <a:txBody>
                    <a:bodyPr/>
                    <a:lstStyle/>
                    <a:p>
                      <a:pPr algn="ctr"/>
                      <a:r>
                        <a:rPr lang="en-US" sz="800">
                          <a:solidFill>
                            <a:schemeClr val="tx2">
                              <a:lumMod val="75000"/>
                            </a:schemeClr>
                          </a:solidFill>
                          <a:latin typeface="Arial" panose="020B0604020202020204" pitchFamily="34" charset="0"/>
                          <a:cs typeface="Arial" panose="020B0604020202020204" pitchFamily="34" charset="0"/>
                        </a:rPr>
                        <a:t>116 (75,3)</a:t>
                      </a:r>
                      <a:endParaRPr lang="en-US" sz="800" dirty="0">
                        <a:solidFill>
                          <a:schemeClr val="tx2">
                            <a:lumMod val="75000"/>
                          </a:schemeClr>
                        </a:solidFill>
                        <a:latin typeface="Arial" panose="020B0604020202020204" pitchFamily="34" charset="0"/>
                        <a:cs typeface="Arial" panose="020B0604020202020204" pitchFamily="34" charset="0"/>
                      </a:endParaRPr>
                    </a:p>
                  </a:txBody>
                  <a:tcPr marL="36000" marR="36000" marT="34290" marB="34290" anchor="ctr"/>
                </a:tc>
                <a:extLst>
                  <a:ext uri="{0D108BD9-81ED-4DB2-BD59-A6C34878D82A}">
                    <a16:rowId xmlns:a16="http://schemas.microsoft.com/office/drawing/2014/main" val="3038586977"/>
                  </a:ext>
                </a:extLst>
              </a:tr>
              <a:tr h="259049">
                <a:tc>
                  <a:txBody>
                    <a:bodyPr/>
                    <a:lstStyle/>
                    <a:p>
                      <a:pPr marL="0" indent="0"/>
                      <a:r>
                        <a:rPr lang="en-US" sz="800" dirty="0">
                          <a:solidFill>
                            <a:schemeClr val="tx2">
                              <a:lumMod val="75000"/>
                            </a:schemeClr>
                          </a:solidFill>
                          <a:latin typeface="Arial" panose="020B0604020202020204" pitchFamily="34" charset="0"/>
                          <a:cs typeface="Arial" panose="020B0604020202020204" pitchFamily="34" charset="0"/>
                        </a:rPr>
                        <a:t>Progression</a:t>
                      </a:r>
                    </a:p>
                  </a:txBody>
                  <a:tcPr marL="108000" marR="108000" marT="34290" marB="34290" anchor="ctr"/>
                </a:tc>
                <a:tc>
                  <a:txBody>
                    <a:bodyPr/>
                    <a:lstStyle/>
                    <a:p>
                      <a:pPr algn="ctr"/>
                      <a:r>
                        <a:rPr lang="en-US" sz="800" dirty="0">
                          <a:solidFill>
                            <a:schemeClr val="tx2">
                              <a:lumMod val="75000"/>
                            </a:schemeClr>
                          </a:solidFill>
                          <a:latin typeface="Arial" panose="020B0604020202020204" pitchFamily="34" charset="0"/>
                          <a:cs typeface="Arial" panose="020B0604020202020204" pitchFamily="34" charset="0"/>
                        </a:rPr>
                        <a:t>45 (29,4)</a:t>
                      </a:r>
                    </a:p>
                  </a:txBody>
                  <a:tcPr marL="36000" marR="36000" marT="34290" marB="34290" anchor="ctr"/>
                </a:tc>
                <a:tc>
                  <a:txBody>
                    <a:bodyPr/>
                    <a:lstStyle/>
                    <a:p>
                      <a:pPr algn="ctr"/>
                      <a:r>
                        <a:rPr lang="en-US" sz="800" dirty="0">
                          <a:solidFill>
                            <a:schemeClr val="tx2">
                              <a:lumMod val="75000"/>
                            </a:schemeClr>
                          </a:solidFill>
                          <a:latin typeface="Arial" panose="020B0604020202020204" pitchFamily="34" charset="0"/>
                          <a:cs typeface="Arial" panose="020B0604020202020204" pitchFamily="34" charset="0"/>
                        </a:rPr>
                        <a:t>19 (12,3)</a:t>
                      </a:r>
                    </a:p>
                  </a:txBody>
                  <a:tcPr marL="36000" marR="36000" marT="34290" marB="34290" anchor="ctr"/>
                </a:tc>
                <a:extLst>
                  <a:ext uri="{0D108BD9-81ED-4DB2-BD59-A6C34878D82A}">
                    <a16:rowId xmlns:a16="http://schemas.microsoft.com/office/drawing/2014/main" val="685150809"/>
                  </a:ext>
                </a:extLst>
              </a:tr>
              <a:tr h="259049">
                <a:tc>
                  <a:txBody>
                    <a:bodyPr/>
                    <a:lstStyle/>
                    <a:p>
                      <a:pPr marL="0" indent="0"/>
                      <a:r>
                        <a:rPr lang="en-US" sz="800" b="1" dirty="0">
                          <a:solidFill>
                            <a:schemeClr val="tx2">
                              <a:lumMod val="75000"/>
                            </a:schemeClr>
                          </a:solidFill>
                          <a:latin typeface="Arial" panose="020B0604020202020204" pitchFamily="34" charset="0"/>
                          <a:cs typeface="Arial" panose="020B0604020202020204" pitchFamily="34" charset="0"/>
                        </a:rPr>
                        <a:t>Temps </a:t>
                      </a:r>
                      <a:r>
                        <a:rPr lang="en-US" sz="800" b="1" dirty="0" err="1">
                          <a:solidFill>
                            <a:schemeClr val="tx2">
                              <a:lumMod val="75000"/>
                            </a:schemeClr>
                          </a:solidFill>
                          <a:latin typeface="Arial" panose="020B0604020202020204" pitchFamily="34" charset="0"/>
                          <a:cs typeface="Arial" panose="020B0604020202020204" pitchFamily="34" charset="0"/>
                        </a:rPr>
                        <a:t>médian</a:t>
                      </a:r>
                      <a:r>
                        <a:rPr lang="en-US" sz="800" b="1" dirty="0">
                          <a:solidFill>
                            <a:schemeClr val="tx2">
                              <a:lumMod val="75000"/>
                            </a:schemeClr>
                          </a:solidFill>
                          <a:latin typeface="Arial" panose="020B0604020202020204" pitchFamily="34" charset="0"/>
                          <a:cs typeface="Arial" panose="020B0604020202020204" pitchFamily="34" charset="0"/>
                        </a:rPr>
                        <a:t> </a:t>
                      </a:r>
                      <a:r>
                        <a:rPr lang="en-US" sz="800" b="1" dirty="0" err="1">
                          <a:solidFill>
                            <a:schemeClr val="tx2">
                              <a:lumMod val="75000"/>
                            </a:schemeClr>
                          </a:solidFill>
                          <a:latin typeface="Arial" panose="020B0604020202020204" pitchFamily="34" charset="0"/>
                          <a:cs typeface="Arial" panose="020B0604020202020204" pitchFamily="34" charset="0"/>
                        </a:rPr>
                        <a:t>jusqu’à</a:t>
                      </a:r>
                      <a:r>
                        <a:rPr lang="en-US" sz="800" b="1" dirty="0">
                          <a:solidFill>
                            <a:schemeClr val="tx2">
                              <a:lumMod val="75000"/>
                            </a:schemeClr>
                          </a:solidFill>
                          <a:latin typeface="Arial" panose="020B0604020202020204" pitchFamily="34" charset="0"/>
                          <a:cs typeface="Arial" panose="020B0604020202020204" pitchFamily="34" charset="0"/>
                        </a:rPr>
                        <a:t> </a:t>
                      </a:r>
                      <a:r>
                        <a:rPr lang="en-US" sz="800" b="1" dirty="0" err="1">
                          <a:solidFill>
                            <a:schemeClr val="tx2">
                              <a:lumMod val="75000"/>
                            </a:schemeClr>
                          </a:solidFill>
                          <a:latin typeface="Arial" panose="020B0604020202020204" pitchFamily="34" charset="0"/>
                          <a:cs typeface="Arial" panose="020B0604020202020204" pitchFamily="34" charset="0"/>
                        </a:rPr>
                        <a:t>réponse</a:t>
                      </a:r>
                      <a:r>
                        <a:rPr lang="en-US" sz="800" b="1" dirty="0">
                          <a:solidFill>
                            <a:schemeClr val="tx2">
                              <a:lumMod val="75000"/>
                            </a:schemeClr>
                          </a:solidFill>
                          <a:latin typeface="Arial" panose="020B0604020202020204" pitchFamily="34" charset="0"/>
                          <a:cs typeface="Arial" panose="020B0604020202020204" pitchFamily="34" charset="0"/>
                        </a:rPr>
                        <a:t> (Min-Max)</a:t>
                      </a:r>
                    </a:p>
                  </a:txBody>
                  <a:tcPr marL="36000" marR="36000" marT="34290" marB="34290" anchor="ctr"/>
                </a:tc>
                <a:tc>
                  <a:txBody>
                    <a:bodyPr/>
                    <a:lstStyle/>
                    <a:p>
                      <a:pPr algn="ctr"/>
                      <a:r>
                        <a:rPr lang="en-US" sz="800" dirty="0">
                          <a:solidFill>
                            <a:schemeClr val="tx2">
                              <a:lumMod val="75000"/>
                            </a:schemeClr>
                          </a:solidFill>
                          <a:latin typeface="Arial" panose="020B0604020202020204" pitchFamily="34" charset="0"/>
                          <a:cs typeface="Arial" panose="020B0604020202020204" pitchFamily="34" charset="0"/>
                        </a:rPr>
                        <a:t>2,2 </a:t>
                      </a:r>
                      <a:r>
                        <a:rPr lang="en-US" sz="800" dirty="0" err="1">
                          <a:solidFill>
                            <a:schemeClr val="tx2">
                              <a:lumMod val="75000"/>
                            </a:schemeClr>
                          </a:solidFill>
                          <a:latin typeface="Arial" panose="020B0604020202020204" pitchFamily="34" charset="0"/>
                          <a:cs typeface="Arial" panose="020B0604020202020204" pitchFamily="34" charset="0"/>
                        </a:rPr>
                        <a:t>mois</a:t>
                      </a:r>
                      <a:r>
                        <a:rPr lang="en-US" sz="800" dirty="0">
                          <a:solidFill>
                            <a:schemeClr val="tx2">
                              <a:lumMod val="75000"/>
                            </a:schemeClr>
                          </a:solidFill>
                          <a:latin typeface="Arial" panose="020B0604020202020204" pitchFamily="34" charset="0"/>
                          <a:cs typeface="Arial" panose="020B0604020202020204" pitchFamily="34" charset="0"/>
                        </a:rPr>
                        <a:t> (1,8-18,8)</a:t>
                      </a:r>
                    </a:p>
                  </a:txBody>
                  <a:tcPr marL="36000" marR="36000" marT="34290" marB="34290" anchor="ctr"/>
                </a:tc>
                <a:tc>
                  <a:txBody>
                    <a:bodyPr/>
                    <a:lstStyle/>
                    <a:p>
                      <a:pPr algn="ctr"/>
                      <a:r>
                        <a:rPr lang="en-US" sz="800" dirty="0">
                          <a:solidFill>
                            <a:schemeClr val="tx2">
                              <a:lumMod val="75000"/>
                            </a:schemeClr>
                          </a:solidFill>
                          <a:latin typeface="Arial" panose="020B0604020202020204" pitchFamily="34" charset="0"/>
                          <a:cs typeface="Arial" panose="020B0604020202020204" pitchFamily="34" charset="0"/>
                        </a:rPr>
                        <a:t>2,1 </a:t>
                      </a:r>
                      <a:r>
                        <a:rPr lang="en-US" sz="800" dirty="0" err="1">
                          <a:solidFill>
                            <a:schemeClr val="tx2">
                              <a:lumMod val="75000"/>
                            </a:schemeClr>
                          </a:solidFill>
                          <a:latin typeface="Arial" panose="020B0604020202020204" pitchFamily="34" charset="0"/>
                          <a:cs typeface="Arial" panose="020B0604020202020204" pitchFamily="34" charset="0"/>
                        </a:rPr>
                        <a:t>mois</a:t>
                      </a:r>
                      <a:r>
                        <a:rPr lang="en-US" sz="800" dirty="0">
                          <a:solidFill>
                            <a:schemeClr val="tx2">
                              <a:lumMod val="75000"/>
                            </a:schemeClr>
                          </a:solidFill>
                          <a:latin typeface="Arial" panose="020B0604020202020204" pitchFamily="34" charset="0"/>
                          <a:cs typeface="Arial" panose="020B0604020202020204" pitchFamily="34" charset="0"/>
                        </a:rPr>
                        <a:t> (1,7-24,9)</a:t>
                      </a:r>
                    </a:p>
                  </a:txBody>
                  <a:tcPr marL="36000" marR="36000" marT="34290" marB="34290" anchor="ctr"/>
                </a:tc>
                <a:extLst>
                  <a:ext uri="{0D108BD9-81ED-4DB2-BD59-A6C34878D82A}">
                    <a16:rowId xmlns:a16="http://schemas.microsoft.com/office/drawing/2014/main" val="1236141022"/>
                  </a:ext>
                </a:extLst>
              </a:tr>
            </a:tbl>
          </a:graphicData>
        </a:graphic>
      </p:graphicFrame>
      <p:sp>
        <p:nvSpPr>
          <p:cNvPr id="13" name="Rectangle à coins arrondis 4">
            <a:extLst>
              <a:ext uri="{FF2B5EF4-FFF2-40B4-BE49-F238E27FC236}">
                <a16:creationId xmlns:a16="http://schemas.microsoft.com/office/drawing/2014/main" id="{810E78B3-B39E-41D2-9B26-28BEB08A6FEC}"/>
              </a:ext>
            </a:extLst>
          </p:cNvPr>
          <p:cNvSpPr/>
          <p:nvPr/>
        </p:nvSpPr>
        <p:spPr>
          <a:xfrm>
            <a:off x="5131776" y="2067858"/>
            <a:ext cx="3821724" cy="2046941"/>
          </a:xfrm>
          <a:prstGeom prst="roundRect">
            <a:avLst>
              <a:gd name="adj" fmla="val 5409"/>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Calibri"/>
              <a:ea typeface="+mn-ea"/>
              <a:cs typeface="+mn-cs"/>
            </a:endParaRPr>
          </a:p>
        </p:txBody>
      </p:sp>
      <p:sp>
        <p:nvSpPr>
          <p:cNvPr id="14" name="ZoneTexte 13">
            <a:extLst>
              <a:ext uri="{FF2B5EF4-FFF2-40B4-BE49-F238E27FC236}">
                <a16:creationId xmlns:a16="http://schemas.microsoft.com/office/drawing/2014/main" id="{354D6524-3318-453C-A19B-17B795C17AD9}"/>
              </a:ext>
            </a:extLst>
          </p:cNvPr>
          <p:cNvSpPr txBox="1"/>
          <p:nvPr/>
        </p:nvSpPr>
        <p:spPr>
          <a:xfrm>
            <a:off x="5239330" y="1934863"/>
            <a:ext cx="1442584" cy="267184"/>
          </a:xfrm>
          <a:prstGeom prst="rect">
            <a:avLst/>
          </a:prstGeom>
          <a:solidFill>
            <a:schemeClr val="bg1"/>
          </a:solidFill>
        </p:spPr>
        <p:txBody>
          <a:bodyPr wrap="square" lIns="36000" tIns="36000" rIns="36000" bIns="36000"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Durée de réponse </a:t>
            </a:r>
          </a:p>
        </p:txBody>
      </p:sp>
      <p:graphicFrame>
        <p:nvGraphicFramePr>
          <p:cNvPr id="15" name="Chart 47">
            <a:extLst>
              <a:ext uri="{FF2B5EF4-FFF2-40B4-BE49-F238E27FC236}">
                <a16:creationId xmlns:a16="http://schemas.microsoft.com/office/drawing/2014/main" id="{AC7FBB8D-0FD6-45A2-A1C0-DCDD519C0526}"/>
              </a:ext>
            </a:extLst>
          </p:cNvPr>
          <p:cNvGraphicFramePr/>
          <p:nvPr/>
        </p:nvGraphicFramePr>
        <p:xfrm>
          <a:off x="5046219" y="2212491"/>
          <a:ext cx="3723058" cy="1762972"/>
        </p:xfrm>
        <a:graphic>
          <a:graphicData uri="http://schemas.openxmlformats.org/drawingml/2006/chart">
            <c:chart xmlns:c="http://schemas.openxmlformats.org/drawingml/2006/chart" xmlns:r="http://schemas.openxmlformats.org/officeDocument/2006/relationships" r:id="rId2"/>
          </a:graphicData>
        </a:graphic>
      </p:graphicFrame>
      <p:sp>
        <p:nvSpPr>
          <p:cNvPr id="16" name="Forme libre 1">
            <a:extLst>
              <a:ext uri="{FF2B5EF4-FFF2-40B4-BE49-F238E27FC236}">
                <a16:creationId xmlns:a16="http://schemas.microsoft.com/office/drawing/2014/main" id="{E97DF6A7-9EFD-4FE2-85BE-8BDFE57FD29E}"/>
              </a:ext>
            </a:extLst>
          </p:cNvPr>
          <p:cNvSpPr/>
          <p:nvPr/>
        </p:nvSpPr>
        <p:spPr>
          <a:xfrm>
            <a:off x="5631816" y="2346325"/>
            <a:ext cx="2533650" cy="323850"/>
          </a:xfrm>
          <a:custGeom>
            <a:avLst/>
            <a:gdLst>
              <a:gd name="connsiteX0" fmla="*/ 2533650 w 2533650"/>
              <a:gd name="connsiteY0" fmla="*/ 323850 h 323850"/>
              <a:gd name="connsiteX1" fmla="*/ 1644650 w 2533650"/>
              <a:gd name="connsiteY1" fmla="*/ 323850 h 323850"/>
              <a:gd name="connsiteX2" fmla="*/ 1644650 w 2533650"/>
              <a:gd name="connsiteY2" fmla="*/ 279400 h 323850"/>
              <a:gd name="connsiteX3" fmla="*/ 1568450 w 2533650"/>
              <a:gd name="connsiteY3" fmla="*/ 279400 h 323850"/>
              <a:gd name="connsiteX4" fmla="*/ 1568450 w 2533650"/>
              <a:gd name="connsiteY4" fmla="*/ 234950 h 323850"/>
              <a:gd name="connsiteX5" fmla="*/ 1498600 w 2533650"/>
              <a:gd name="connsiteY5" fmla="*/ 234950 h 323850"/>
              <a:gd name="connsiteX6" fmla="*/ 1498600 w 2533650"/>
              <a:gd name="connsiteY6" fmla="*/ 196850 h 323850"/>
              <a:gd name="connsiteX7" fmla="*/ 1387475 w 2533650"/>
              <a:gd name="connsiteY7" fmla="*/ 196850 h 323850"/>
              <a:gd name="connsiteX8" fmla="*/ 1387475 w 2533650"/>
              <a:gd name="connsiteY8" fmla="*/ 196850 h 323850"/>
              <a:gd name="connsiteX9" fmla="*/ 1371600 w 2533650"/>
              <a:gd name="connsiteY9" fmla="*/ 171450 h 323850"/>
              <a:gd name="connsiteX10" fmla="*/ 657225 w 2533650"/>
              <a:gd name="connsiteY10" fmla="*/ 171450 h 323850"/>
              <a:gd name="connsiteX11" fmla="*/ 657225 w 2533650"/>
              <a:gd name="connsiteY11" fmla="*/ 171450 h 323850"/>
              <a:gd name="connsiteX12" fmla="*/ 615950 w 2533650"/>
              <a:gd name="connsiteY12" fmla="*/ 139700 h 323850"/>
              <a:gd name="connsiteX13" fmla="*/ 615950 w 2533650"/>
              <a:gd name="connsiteY13" fmla="*/ 95250 h 323850"/>
              <a:gd name="connsiteX14" fmla="*/ 539750 w 2533650"/>
              <a:gd name="connsiteY14" fmla="*/ 95250 h 323850"/>
              <a:gd name="connsiteX15" fmla="*/ 539750 w 2533650"/>
              <a:gd name="connsiteY15" fmla="*/ 95250 h 323850"/>
              <a:gd name="connsiteX16" fmla="*/ 517525 w 2533650"/>
              <a:gd name="connsiteY16" fmla="*/ 57150 h 323850"/>
              <a:gd name="connsiteX17" fmla="*/ 457200 w 2533650"/>
              <a:gd name="connsiteY17" fmla="*/ 57150 h 323850"/>
              <a:gd name="connsiteX18" fmla="*/ 434975 w 2533650"/>
              <a:gd name="connsiteY18" fmla="*/ 38100 h 323850"/>
              <a:gd name="connsiteX19" fmla="*/ 234950 w 2533650"/>
              <a:gd name="connsiteY19" fmla="*/ 38100 h 323850"/>
              <a:gd name="connsiteX20" fmla="*/ 219075 w 2533650"/>
              <a:gd name="connsiteY20" fmla="*/ 25400 h 323850"/>
              <a:gd name="connsiteX21" fmla="*/ 190500 w 2533650"/>
              <a:gd name="connsiteY21" fmla="*/ 15875 h 323850"/>
              <a:gd name="connsiteX22" fmla="*/ 180975 w 2533650"/>
              <a:gd name="connsiteY22" fmla="*/ 0 h 323850"/>
              <a:gd name="connsiteX23" fmla="*/ 0 w 2533650"/>
              <a:gd name="connsiteY23" fmla="*/ 3175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33650" h="323850">
                <a:moveTo>
                  <a:pt x="2533650" y="323850"/>
                </a:moveTo>
                <a:lnTo>
                  <a:pt x="1644650" y="323850"/>
                </a:lnTo>
                <a:lnTo>
                  <a:pt x="1644650" y="279400"/>
                </a:lnTo>
                <a:lnTo>
                  <a:pt x="1568450" y="279400"/>
                </a:lnTo>
                <a:lnTo>
                  <a:pt x="1568450" y="234950"/>
                </a:lnTo>
                <a:lnTo>
                  <a:pt x="1498600" y="234950"/>
                </a:lnTo>
                <a:lnTo>
                  <a:pt x="1498600" y="196850"/>
                </a:lnTo>
                <a:lnTo>
                  <a:pt x="1387475" y="196850"/>
                </a:lnTo>
                <a:lnTo>
                  <a:pt x="1387475" y="196850"/>
                </a:lnTo>
                <a:lnTo>
                  <a:pt x="1371600" y="171450"/>
                </a:lnTo>
                <a:lnTo>
                  <a:pt x="657225" y="171450"/>
                </a:lnTo>
                <a:lnTo>
                  <a:pt x="657225" y="171450"/>
                </a:lnTo>
                <a:lnTo>
                  <a:pt x="615950" y="139700"/>
                </a:lnTo>
                <a:lnTo>
                  <a:pt x="615950" y="95250"/>
                </a:lnTo>
                <a:lnTo>
                  <a:pt x="539750" y="95250"/>
                </a:lnTo>
                <a:lnTo>
                  <a:pt x="539750" y="95250"/>
                </a:lnTo>
                <a:lnTo>
                  <a:pt x="517525" y="57150"/>
                </a:lnTo>
                <a:lnTo>
                  <a:pt x="457200" y="57150"/>
                </a:lnTo>
                <a:lnTo>
                  <a:pt x="434975" y="38100"/>
                </a:lnTo>
                <a:lnTo>
                  <a:pt x="234950" y="38100"/>
                </a:lnTo>
                <a:lnTo>
                  <a:pt x="219075" y="25400"/>
                </a:lnTo>
                <a:lnTo>
                  <a:pt x="190500" y="15875"/>
                </a:lnTo>
                <a:lnTo>
                  <a:pt x="180975" y="0"/>
                </a:lnTo>
                <a:lnTo>
                  <a:pt x="0" y="3175"/>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Forme libre 3">
            <a:extLst>
              <a:ext uri="{FF2B5EF4-FFF2-40B4-BE49-F238E27FC236}">
                <a16:creationId xmlns:a16="http://schemas.microsoft.com/office/drawing/2014/main" id="{5597ED57-A17B-44B7-9EDE-99023BCF3759}"/>
              </a:ext>
            </a:extLst>
          </p:cNvPr>
          <p:cNvSpPr/>
          <p:nvPr/>
        </p:nvSpPr>
        <p:spPr>
          <a:xfrm>
            <a:off x="5609591" y="2349500"/>
            <a:ext cx="2317750" cy="898525"/>
          </a:xfrm>
          <a:custGeom>
            <a:avLst/>
            <a:gdLst>
              <a:gd name="connsiteX0" fmla="*/ 2317750 w 2317750"/>
              <a:gd name="connsiteY0" fmla="*/ 898525 h 898525"/>
              <a:gd name="connsiteX1" fmla="*/ 1774825 w 2317750"/>
              <a:gd name="connsiteY1" fmla="*/ 898525 h 898525"/>
              <a:gd name="connsiteX2" fmla="*/ 1774825 w 2317750"/>
              <a:gd name="connsiteY2" fmla="*/ 841375 h 898525"/>
              <a:gd name="connsiteX3" fmla="*/ 1631950 w 2317750"/>
              <a:gd name="connsiteY3" fmla="*/ 841375 h 898525"/>
              <a:gd name="connsiteX4" fmla="*/ 1631950 w 2317750"/>
              <a:gd name="connsiteY4" fmla="*/ 787400 h 898525"/>
              <a:gd name="connsiteX5" fmla="*/ 1527175 w 2317750"/>
              <a:gd name="connsiteY5" fmla="*/ 787400 h 898525"/>
              <a:gd name="connsiteX6" fmla="*/ 1527175 w 2317750"/>
              <a:gd name="connsiteY6" fmla="*/ 736600 h 898525"/>
              <a:gd name="connsiteX7" fmla="*/ 1016000 w 2317750"/>
              <a:gd name="connsiteY7" fmla="*/ 736600 h 898525"/>
              <a:gd name="connsiteX8" fmla="*/ 1016000 w 2317750"/>
              <a:gd name="connsiteY8" fmla="*/ 704850 h 898525"/>
              <a:gd name="connsiteX9" fmla="*/ 981075 w 2317750"/>
              <a:gd name="connsiteY9" fmla="*/ 704850 h 898525"/>
              <a:gd name="connsiteX10" fmla="*/ 981075 w 2317750"/>
              <a:gd name="connsiteY10" fmla="*/ 666750 h 898525"/>
              <a:gd name="connsiteX11" fmla="*/ 787400 w 2317750"/>
              <a:gd name="connsiteY11" fmla="*/ 666750 h 898525"/>
              <a:gd name="connsiteX12" fmla="*/ 787400 w 2317750"/>
              <a:gd name="connsiteY12" fmla="*/ 638175 h 898525"/>
              <a:gd name="connsiteX13" fmla="*/ 660400 w 2317750"/>
              <a:gd name="connsiteY13" fmla="*/ 638175 h 898525"/>
              <a:gd name="connsiteX14" fmla="*/ 657225 w 2317750"/>
              <a:gd name="connsiteY14" fmla="*/ 600075 h 898525"/>
              <a:gd name="connsiteX15" fmla="*/ 654050 w 2317750"/>
              <a:gd name="connsiteY15" fmla="*/ 546100 h 898525"/>
              <a:gd name="connsiteX16" fmla="*/ 641350 w 2317750"/>
              <a:gd name="connsiteY16" fmla="*/ 514350 h 898525"/>
              <a:gd name="connsiteX17" fmla="*/ 590550 w 2317750"/>
              <a:gd name="connsiteY17" fmla="*/ 514350 h 898525"/>
              <a:gd name="connsiteX18" fmla="*/ 584200 w 2317750"/>
              <a:gd name="connsiteY18" fmla="*/ 492125 h 898525"/>
              <a:gd name="connsiteX19" fmla="*/ 571500 w 2317750"/>
              <a:gd name="connsiteY19" fmla="*/ 460375 h 898525"/>
              <a:gd name="connsiteX20" fmla="*/ 571500 w 2317750"/>
              <a:gd name="connsiteY20" fmla="*/ 460375 h 898525"/>
              <a:gd name="connsiteX21" fmla="*/ 546100 w 2317750"/>
              <a:gd name="connsiteY21" fmla="*/ 438150 h 898525"/>
              <a:gd name="connsiteX22" fmla="*/ 520700 w 2317750"/>
              <a:gd name="connsiteY22" fmla="*/ 419100 h 898525"/>
              <a:gd name="connsiteX23" fmla="*/ 504825 w 2317750"/>
              <a:gd name="connsiteY23" fmla="*/ 352425 h 898525"/>
              <a:gd name="connsiteX24" fmla="*/ 504825 w 2317750"/>
              <a:gd name="connsiteY24" fmla="*/ 279400 h 898525"/>
              <a:gd name="connsiteX25" fmla="*/ 444500 w 2317750"/>
              <a:gd name="connsiteY25" fmla="*/ 279400 h 898525"/>
              <a:gd name="connsiteX26" fmla="*/ 412750 w 2317750"/>
              <a:gd name="connsiteY26" fmla="*/ 222250 h 898525"/>
              <a:gd name="connsiteX27" fmla="*/ 387350 w 2317750"/>
              <a:gd name="connsiteY27" fmla="*/ 171450 h 898525"/>
              <a:gd name="connsiteX28" fmla="*/ 371475 w 2317750"/>
              <a:gd name="connsiteY28" fmla="*/ 136525 h 898525"/>
              <a:gd name="connsiteX29" fmla="*/ 327025 w 2317750"/>
              <a:gd name="connsiteY29" fmla="*/ 136525 h 898525"/>
              <a:gd name="connsiteX30" fmla="*/ 317500 w 2317750"/>
              <a:gd name="connsiteY30" fmla="*/ 111125 h 898525"/>
              <a:gd name="connsiteX31" fmla="*/ 263525 w 2317750"/>
              <a:gd name="connsiteY31" fmla="*/ 111125 h 898525"/>
              <a:gd name="connsiteX32" fmla="*/ 254000 w 2317750"/>
              <a:gd name="connsiteY32" fmla="*/ 57150 h 898525"/>
              <a:gd name="connsiteX33" fmla="*/ 244475 w 2317750"/>
              <a:gd name="connsiteY33" fmla="*/ 22225 h 898525"/>
              <a:gd name="connsiteX34" fmla="*/ 180975 w 2317750"/>
              <a:gd name="connsiteY34" fmla="*/ 22225 h 898525"/>
              <a:gd name="connsiteX35" fmla="*/ 158750 w 2317750"/>
              <a:gd name="connsiteY35" fmla="*/ 0 h 898525"/>
              <a:gd name="connsiteX36" fmla="*/ 0 w 2317750"/>
              <a:gd name="connsiteY36" fmla="*/ 0 h 898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317750" h="898525">
                <a:moveTo>
                  <a:pt x="2317750" y="898525"/>
                </a:moveTo>
                <a:lnTo>
                  <a:pt x="1774825" y="898525"/>
                </a:lnTo>
                <a:lnTo>
                  <a:pt x="1774825" y="841375"/>
                </a:lnTo>
                <a:lnTo>
                  <a:pt x="1631950" y="841375"/>
                </a:lnTo>
                <a:lnTo>
                  <a:pt x="1631950" y="787400"/>
                </a:lnTo>
                <a:lnTo>
                  <a:pt x="1527175" y="787400"/>
                </a:lnTo>
                <a:lnTo>
                  <a:pt x="1527175" y="736600"/>
                </a:lnTo>
                <a:lnTo>
                  <a:pt x="1016000" y="736600"/>
                </a:lnTo>
                <a:lnTo>
                  <a:pt x="1016000" y="704850"/>
                </a:lnTo>
                <a:lnTo>
                  <a:pt x="981075" y="704850"/>
                </a:lnTo>
                <a:lnTo>
                  <a:pt x="981075" y="666750"/>
                </a:lnTo>
                <a:lnTo>
                  <a:pt x="787400" y="666750"/>
                </a:lnTo>
                <a:lnTo>
                  <a:pt x="787400" y="638175"/>
                </a:lnTo>
                <a:lnTo>
                  <a:pt x="660400" y="638175"/>
                </a:lnTo>
                <a:lnTo>
                  <a:pt x="657225" y="600075"/>
                </a:lnTo>
                <a:lnTo>
                  <a:pt x="654050" y="546100"/>
                </a:lnTo>
                <a:lnTo>
                  <a:pt x="641350" y="514350"/>
                </a:lnTo>
                <a:lnTo>
                  <a:pt x="590550" y="514350"/>
                </a:lnTo>
                <a:lnTo>
                  <a:pt x="584200" y="492125"/>
                </a:lnTo>
                <a:lnTo>
                  <a:pt x="571500" y="460375"/>
                </a:lnTo>
                <a:lnTo>
                  <a:pt x="571500" y="460375"/>
                </a:lnTo>
                <a:lnTo>
                  <a:pt x="546100" y="438150"/>
                </a:lnTo>
                <a:lnTo>
                  <a:pt x="520700" y="419100"/>
                </a:lnTo>
                <a:lnTo>
                  <a:pt x="504825" y="352425"/>
                </a:lnTo>
                <a:lnTo>
                  <a:pt x="504825" y="279400"/>
                </a:lnTo>
                <a:lnTo>
                  <a:pt x="444500" y="279400"/>
                </a:lnTo>
                <a:lnTo>
                  <a:pt x="412750" y="222250"/>
                </a:lnTo>
                <a:lnTo>
                  <a:pt x="387350" y="171450"/>
                </a:lnTo>
                <a:lnTo>
                  <a:pt x="371475" y="136525"/>
                </a:lnTo>
                <a:lnTo>
                  <a:pt x="327025" y="136525"/>
                </a:lnTo>
                <a:lnTo>
                  <a:pt x="317500" y="111125"/>
                </a:lnTo>
                <a:lnTo>
                  <a:pt x="263525" y="111125"/>
                </a:lnTo>
                <a:lnTo>
                  <a:pt x="254000" y="57150"/>
                </a:lnTo>
                <a:lnTo>
                  <a:pt x="244475" y="22225"/>
                </a:lnTo>
                <a:lnTo>
                  <a:pt x="180975" y="22225"/>
                </a:lnTo>
                <a:lnTo>
                  <a:pt x="158750" y="0"/>
                </a:lnTo>
                <a:lnTo>
                  <a:pt x="0" y="0"/>
                </a:ln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8" name="Connecteur droit 17">
            <a:extLst>
              <a:ext uri="{FF2B5EF4-FFF2-40B4-BE49-F238E27FC236}">
                <a16:creationId xmlns:a16="http://schemas.microsoft.com/office/drawing/2014/main" id="{3F1AE793-394C-4811-963B-EF13BC37D55E}"/>
              </a:ext>
            </a:extLst>
          </p:cNvPr>
          <p:cNvCxnSpPr/>
          <p:nvPr/>
        </p:nvCxnSpPr>
        <p:spPr>
          <a:xfrm>
            <a:off x="8162291" y="2628000"/>
            <a:ext cx="0" cy="3810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9" name="Connecteur droit 18">
            <a:extLst>
              <a:ext uri="{FF2B5EF4-FFF2-40B4-BE49-F238E27FC236}">
                <a16:creationId xmlns:a16="http://schemas.microsoft.com/office/drawing/2014/main" id="{7FD8B524-CAB8-473A-9B06-4D375BD2E71A}"/>
              </a:ext>
            </a:extLst>
          </p:cNvPr>
          <p:cNvCxnSpPr/>
          <p:nvPr/>
        </p:nvCxnSpPr>
        <p:spPr>
          <a:xfrm>
            <a:off x="8129350" y="2628000"/>
            <a:ext cx="0" cy="3810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0" name="Connecteur droit 19">
            <a:extLst>
              <a:ext uri="{FF2B5EF4-FFF2-40B4-BE49-F238E27FC236}">
                <a16:creationId xmlns:a16="http://schemas.microsoft.com/office/drawing/2014/main" id="{36F7B395-BF6F-4063-9ABD-8F6299019EDE}"/>
              </a:ext>
            </a:extLst>
          </p:cNvPr>
          <p:cNvCxnSpPr/>
          <p:nvPr/>
        </p:nvCxnSpPr>
        <p:spPr>
          <a:xfrm>
            <a:off x="8047817" y="2628000"/>
            <a:ext cx="0" cy="3810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1" name="Connecteur droit 20">
            <a:extLst>
              <a:ext uri="{FF2B5EF4-FFF2-40B4-BE49-F238E27FC236}">
                <a16:creationId xmlns:a16="http://schemas.microsoft.com/office/drawing/2014/main" id="{A0A6E0FD-2C1F-413F-8C32-E32FADDF01F3}"/>
              </a:ext>
            </a:extLst>
          </p:cNvPr>
          <p:cNvCxnSpPr/>
          <p:nvPr/>
        </p:nvCxnSpPr>
        <p:spPr>
          <a:xfrm>
            <a:off x="8001209" y="2628000"/>
            <a:ext cx="0" cy="3810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2" name="Connecteur droit 21">
            <a:extLst>
              <a:ext uri="{FF2B5EF4-FFF2-40B4-BE49-F238E27FC236}">
                <a16:creationId xmlns:a16="http://schemas.microsoft.com/office/drawing/2014/main" id="{4B745735-7A25-42D7-AE8B-15947D7ABA71}"/>
              </a:ext>
            </a:extLst>
          </p:cNvPr>
          <p:cNvCxnSpPr/>
          <p:nvPr/>
        </p:nvCxnSpPr>
        <p:spPr>
          <a:xfrm>
            <a:off x="7800043" y="2628000"/>
            <a:ext cx="0" cy="3810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3" name="Connecteur droit 22">
            <a:extLst>
              <a:ext uri="{FF2B5EF4-FFF2-40B4-BE49-F238E27FC236}">
                <a16:creationId xmlns:a16="http://schemas.microsoft.com/office/drawing/2014/main" id="{4DC64478-8436-4296-8CA0-082823BF2C95}"/>
              </a:ext>
            </a:extLst>
          </p:cNvPr>
          <p:cNvCxnSpPr/>
          <p:nvPr/>
        </p:nvCxnSpPr>
        <p:spPr>
          <a:xfrm>
            <a:off x="7649677" y="2628000"/>
            <a:ext cx="0" cy="3810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4" name="Connecteur droit 23">
            <a:extLst>
              <a:ext uri="{FF2B5EF4-FFF2-40B4-BE49-F238E27FC236}">
                <a16:creationId xmlns:a16="http://schemas.microsoft.com/office/drawing/2014/main" id="{FAFB2E45-796F-4130-88C0-17AD6D39D769}"/>
              </a:ext>
            </a:extLst>
          </p:cNvPr>
          <p:cNvCxnSpPr/>
          <p:nvPr/>
        </p:nvCxnSpPr>
        <p:spPr>
          <a:xfrm>
            <a:off x="7574494" y="2628000"/>
            <a:ext cx="0" cy="3810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5" name="Connecteur droit 24">
            <a:extLst>
              <a:ext uri="{FF2B5EF4-FFF2-40B4-BE49-F238E27FC236}">
                <a16:creationId xmlns:a16="http://schemas.microsoft.com/office/drawing/2014/main" id="{F9583112-B108-4045-A348-E89BDD355898}"/>
              </a:ext>
            </a:extLst>
          </p:cNvPr>
          <p:cNvCxnSpPr/>
          <p:nvPr/>
        </p:nvCxnSpPr>
        <p:spPr>
          <a:xfrm>
            <a:off x="7556461" y="2628000"/>
            <a:ext cx="0" cy="3810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6" name="Connecteur droit 25">
            <a:extLst>
              <a:ext uri="{FF2B5EF4-FFF2-40B4-BE49-F238E27FC236}">
                <a16:creationId xmlns:a16="http://schemas.microsoft.com/office/drawing/2014/main" id="{F39A0250-5F9D-4575-B4FF-D62BC03BC074}"/>
              </a:ext>
            </a:extLst>
          </p:cNvPr>
          <p:cNvCxnSpPr/>
          <p:nvPr/>
        </p:nvCxnSpPr>
        <p:spPr>
          <a:xfrm>
            <a:off x="7417778" y="2628000"/>
            <a:ext cx="0" cy="3810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7" name="Connecteur droit 26">
            <a:extLst>
              <a:ext uri="{FF2B5EF4-FFF2-40B4-BE49-F238E27FC236}">
                <a16:creationId xmlns:a16="http://schemas.microsoft.com/office/drawing/2014/main" id="{2356A81D-FEBE-463D-A22D-EDBF8C126080}"/>
              </a:ext>
            </a:extLst>
          </p:cNvPr>
          <p:cNvCxnSpPr/>
          <p:nvPr/>
        </p:nvCxnSpPr>
        <p:spPr>
          <a:xfrm>
            <a:off x="7399745" y="2628000"/>
            <a:ext cx="0" cy="3810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8" name="Connecteur droit 27">
            <a:extLst>
              <a:ext uri="{FF2B5EF4-FFF2-40B4-BE49-F238E27FC236}">
                <a16:creationId xmlns:a16="http://schemas.microsoft.com/office/drawing/2014/main" id="{C37BA3DD-52AD-4C80-A084-7D5D0765248D}"/>
              </a:ext>
            </a:extLst>
          </p:cNvPr>
          <p:cNvCxnSpPr/>
          <p:nvPr/>
        </p:nvCxnSpPr>
        <p:spPr>
          <a:xfrm>
            <a:off x="7375362" y="2628000"/>
            <a:ext cx="0" cy="3810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9" name="Connecteur droit 28">
            <a:extLst>
              <a:ext uri="{FF2B5EF4-FFF2-40B4-BE49-F238E27FC236}">
                <a16:creationId xmlns:a16="http://schemas.microsoft.com/office/drawing/2014/main" id="{E2AC3386-45FF-4BD2-B3FE-235974209EFA}"/>
              </a:ext>
            </a:extLst>
          </p:cNvPr>
          <p:cNvCxnSpPr/>
          <p:nvPr/>
        </p:nvCxnSpPr>
        <p:spPr>
          <a:xfrm>
            <a:off x="7327737" y="2628000"/>
            <a:ext cx="0" cy="3810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0" name="Connecteur droit 29">
            <a:extLst>
              <a:ext uri="{FF2B5EF4-FFF2-40B4-BE49-F238E27FC236}">
                <a16:creationId xmlns:a16="http://schemas.microsoft.com/office/drawing/2014/main" id="{EFF7924A-5F7A-40A8-B3CD-C2153626266C}"/>
              </a:ext>
            </a:extLst>
          </p:cNvPr>
          <p:cNvCxnSpPr/>
          <p:nvPr/>
        </p:nvCxnSpPr>
        <p:spPr>
          <a:xfrm>
            <a:off x="7289637" y="2628000"/>
            <a:ext cx="0" cy="3810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1" name="Connecteur droit 30">
            <a:extLst>
              <a:ext uri="{FF2B5EF4-FFF2-40B4-BE49-F238E27FC236}">
                <a16:creationId xmlns:a16="http://schemas.microsoft.com/office/drawing/2014/main" id="{E290AE24-BC6C-4702-85A8-C51033227335}"/>
              </a:ext>
            </a:extLst>
          </p:cNvPr>
          <p:cNvCxnSpPr/>
          <p:nvPr/>
        </p:nvCxnSpPr>
        <p:spPr>
          <a:xfrm>
            <a:off x="7177495" y="2543175"/>
            <a:ext cx="0" cy="3810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2" name="Connecteur droit 31">
            <a:extLst>
              <a:ext uri="{FF2B5EF4-FFF2-40B4-BE49-F238E27FC236}">
                <a16:creationId xmlns:a16="http://schemas.microsoft.com/office/drawing/2014/main" id="{3418DE73-4E08-4D98-BC44-4A477C1E4115}"/>
              </a:ext>
            </a:extLst>
          </p:cNvPr>
          <p:cNvCxnSpPr/>
          <p:nvPr/>
        </p:nvCxnSpPr>
        <p:spPr>
          <a:xfrm>
            <a:off x="7152988" y="2543175"/>
            <a:ext cx="0" cy="3810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3" name="Connecteur droit 32">
            <a:extLst>
              <a:ext uri="{FF2B5EF4-FFF2-40B4-BE49-F238E27FC236}">
                <a16:creationId xmlns:a16="http://schemas.microsoft.com/office/drawing/2014/main" id="{78652E56-7CAE-4E28-B08F-4F7E7102E487}"/>
              </a:ext>
            </a:extLst>
          </p:cNvPr>
          <p:cNvCxnSpPr/>
          <p:nvPr/>
        </p:nvCxnSpPr>
        <p:spPr>
          <a:xfrm>
            <a:off x="7073613" y="2506092"/>
            <a:ext cx="0" cy="3810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4" name="Connecteur droit 33">
            <a:extLst>
              <a:ext uri="{FF2B5EF4-FFF2-40B4-BE49-F238E27FC236}">
                <a16:creationId xmlns:a16="http://schemas.microsoft.com/office/drawing/2014/main" id="{C8974ECC-9AEF-47AD-867D-5B96D85CBD42}"/>
              </a:ext>
            </a:extLst>
          </p:cNvPr>
          <p:cNvCxnSpPr/>
          <p:nvPr/>
        </p:nvCxnSpPr>
        <p:spPr>
          <a:xfrm>
            <a:off x="7039705" y="2506092"/>
            <a:ext cx="0" cy="3810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5" name="Connecteur droit 34">
            <a:extLst>
              <a:ext uri="{FF2B5EF4-FFF2-40B4-BE49-F238E27FC236}">
                <a16:creationId xmlns:a16="http://schemas.microsoft.com/office/drawing/2014/main" id="{A9B6474C-E723-4191-A443-0BEBA404500F}"/>
              </a:ext>
            </a:extLst>
          </p:cNvPr>
          <p:cNvCxnSpPr/>
          <p:nvPr/>
        </p:nvCxnSpPr>
        <p:spPr>
          <a:xfrm>
            <a:off x="7015322" y="2496567"/>
            <a:ext cx="0" cy="3810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6" name="Connecteur droit 35">
            <a:extLst>
              <a:ext uri="{FF2B5EF4-FFF2-40B4-BE49-F238E27FC236}">
                <a16:creationId xmlns:a16="http://schemas.microsoft.com/office/drawing/2014/main" id="{0154E351-7628-41A8-B8EE-20A866C24797}"/>
              </a:ext>
            </a:extLst>
          </p:cNvPr>
          <p:cNvCxnSpPr>
            <a:cxnSpLocks/>
          </p:cNvCxnSpPr>
          <p:nvPr/>
        </p:nvCxnSpPr>
        <p:spPr>
          <a:xfrm>
            <a:off x="6996272" y="2480692"/>
            <a:ext cx="0" cy="3810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7" name="Connecteur droit 36">
            <a:extLst>
              <a:ext uri="{FF2B5EF4-FFF2-40B4-BE49-F238E27FC236}">
                <a16:creationId xmlns:a16="http://schemas.microsoft.com/office/drawing/2014/main" id="{94813BA4-0E84-477A-A39D-BE3C7D3D6C59}"/>
              </a:ext>
            </a:extLst>
          </p:cNvPr>
          <p:cNvCxnSpPr>
            <a:cxnSpLocks/>
          </p:cNvCxnSpPr>
          <p:nvPr/>
        </p:nvCxnSpPr>
        <p:spPr>
          <a:xfrm>
            <a:off x="6895689" y="2480692"/>
            <a:ext cx="0" cy="3810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8" name="Connecteur droit 37">
            <a:extLst>
              <a:ext uri="{FF2B5EF4-FFF2-40B4-BE49-F238E27FC236}">
                <a16:creationId xmlns:a16="http://schemas.microsoft.com/office/drawing/2014/main" id="{E7A94398-7C54-484F-B2CF-4BE87C6DD665}"/>
              </a:ext>
            </a:extLst>
          </p:cNvPr>
          <p:cNvCxnSpPr>
            <a:cxnSpLocks/>
          </p:cNvCxnSpPr>
          <p:nvPr/>
        </p:nvCxnSpPr>
        <p:spPr>
          <a:xfrm>
            <a:off x="6826856" y="2480692"/>
            <a:ext cx="0" cy="3810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9" name="Connecteur droit 38">
            <a:extLst>
              <a:ext uri="{FF2B5EF4-FFF2-40B4-BE49-F238E27FC236}">
                <a16:creationId xmlns:a16="http://schemas.microsoft.com/office/drawing/2014/main" id="{E6E11653-7312-4272-8F59-3B2A06F050BB}"/>
              </a:ext>
            </a:extLst>
          </p:cNvPr>
          <p:cNvCxnSpPr>
            <a:cxnSpLocks/>
          </p:cNvCxnSpPr>
          <p:nvPr/>
        </p:nvCxnSpPr>
        <p:spPr>
          <a:xfrm>
            <a:off x="6780248" y="2480692"/>
            <a:ext cx="0" cy="3810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0" name="Connecteur droit 39">
            <a:extLst>
              <a:ext uri="{FF2B5EF4-FFF2-40B4-BE49-F238E27FC236}">
                <a16:creationId xmlns:a16="http://schemas.microsoft.com/office/drawing/2014/main" id="{CD168714-1F44-4602-9125-EBC5B39DCFA1}"/>
              </a:ext>
            </a:extLst>
          </p:cNvPr>
          <p:cNvCxnSpPr>
            <a:cxnSpLocks/>
          </p:cNvCxnSpPr>
          <p:nvPr/>
        </p:nvCxnSpPr>
        <p:spPr>
          <a:xfrm>
            <a:off x="6761198" y="2480692"/>
            <a:ext cx="0" cy="3810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1" name="Connecteur droit 40">
            <a:extLst>
              <a:ext uri="{FF2B5EF4-FFF2-40B4-BE49-F238E27FC236}">
                <a16:creationId xmlns:a16="http://schemas.microsoft.com/office/drawing/2014/main" id="{53895B9B-B4D5-44FE-ADC9-B13E327A713F}"/>
              </a:ext>
            </a:extLst>
          </p:cNvPr>
          <p:cNvCxnSpPr>
            <a:cxnSpLocks/>
          </p:cNvCxnSpPr>
          <p:nvPr/>
        </p:nvCxnSpPr>
        <p:spPr>
          <a:xfrm>
            <a:off x="6679665" y="2480692"/>
            <a:ext cx="0" cy="3810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2" name="Connecteur droit 41">
            <a:extLst>
              <a:ext uri="{FF2B5EF4-FFF2-40B4-BE49-F238E27FC236}">
                <a16:creationId xmlns:a16="http://schemas.microsoft.com/office/drawing/2014/main" id="{B37A1D92-DF08-4B5C-AD39-939DB2E52FD7}"/>
              </a:ext>
            </a:extLst>
          </p:cNvPr>
          <p:cNvCxnSpPr>
            <a:cxnSpLocks/>
          </p:cNvCxnSpPr>
          <p:nvPr/>
        </p:nvCxnSpPr>
        <p:spPr>
          <a:xfrm>
            <a:off x="6655282" y="2480692"/>
            <a:ext cx="0" cy="3810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3" name="Connecteur droit 42">
            <a:extLst>
              <a:ext uri="{FF2B5EF4-FFF2-40B4-BE49-F238E27FC236}">
                <a16:creationId xmlns:a16="http://schemas.microsoft.com/office/drawing/2014/main" id="{87A08B04-BCB2-43A9-84AB-21811027C38F}"/>
              </a:ext>
            </a:extLst>
          </p:cNvPr>
          <p:cNvCxnSpPr>
            <a:cxnSpLocks/>
          </p:cNvCxnSpPr>
          <p:nvPr/>
        </p:nvCxnSpPr>
        <p:spPr>
          <a:xfrm>
            <a:off x="6636232" y="2480692"/>
            <a:ext cx="0" cy="3810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4" name="Connecteur droit 43">
            <a:extLst>
              <a:ext uri="{FF2B5EF4-FFF2-40B4-BE49-F238E27FC236}">
                <a16:creationId xmlns:a16="http://schemas.microsoft.com/office/drawing/2014/main" id="{E2312D5F-E545-4595-B53B-7CA9DB0E8481}"/>
              </a:ext>
            </a:extLst>
          </p:cNvPr>
          <p:cNvCxnSpPr>
            <a:cxnSpLocks/>
          </p:cNvCxnSpPr>
          <p:nvPr/>
        </p:nvCxnSpPr>
        <p:spPr>
          <a:xfrm>
            <a:off x="6579082" y="2480692"/>
            <a:ext cx="0" cy="3810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5" name="Connecteur droit 44">
            <a:extLst>
              <a:ext uri="{FF2B5EF4-FFF2-40B4-BE49-F238E27FC236}">
                <a16:creationId xmlns:a16="http://schemas.microsoft.com/office/drawing/2014/main" id="{99265977-4EEC-424E-B336-53C28444747C}"/>
              </a:ext>
            </a:extLst>
          </p:cNvPr>
          <p:cNvCxnSpPr>
            <a:cxnSpLocks/>
          </p:cNvCxnSpPr>
          <p:nvPr/>
        </p:nvCxnSpPr>
        <p:spPr>
          <a:xfrm>
            <a:off x="6403316" y="2480692"/>
            <a:ext cx="0" cy="3810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6" name="Connecteur droit 45">
            <a:extLst>
              <a:ext uri="{FF2B5EF4-FFF2-40B4-BE49-F238E27FC236}">
                <a16:creationId xmlns:a16="http://schemas.microsoft.com/office/drawing/2014/main" id="{32A62F5A-EAED-44F5-B524-5B939EBB32E9}"/>
              </a:ext>
            </a:extLst>
          </p:cNvPr>
          <p:cNvCxnSpPr>
            <a:cxnSpLocks/>
          </p:cNvCxnSpPr>
          <p:nvPr/>
        </p:nvCxnSpPr>
        <p:spPr>
          <a:xfrm>
            <a:off x="6198975" y="2402334"/>
            <a:ext cx="0" cy="3810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7" name="Connecteur droit 46">
            <a:extLst>
              <a:ext uri="{FF2B5EF4-FFF2-40B4-BE49-F238E27FC236}">
                <a16:creationId xmlns:a16="http://schemas.microsoft.com/office/drawing/2014/main" id="{CCB0F07F-3EDC-4B96-9192-CEA4318CC934}"/>
              </a:ext>
            </a:extLst>
          </p:cNvPr>
          <p:cNvCxnSpPr>
            <a:cxnSpLocks/>
          </p:cNvCxnSpPr>
          <p:nvPr/>
        </p:nvCxnSpPr>
        <p:spPr>
          <a:xfrm>
            <a:off x="6059151" y="2346201"/>
            <a:ext cx="0" cy="3810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8" name="Connecteur droit 47">
            <a:extLst>
              <a:ext uri="{FF2B5EF4-FFF2-40B4-BE49-F238E27FC236}">
                <a16:creationId xmlns:a16="http://schemas.microsoft.com/office/drawing/2014/main" id="{7AB97411-4E70-49AA-A908-7D352926C759}"/>
              </a:ext>
            </a:extLst>
          </p:cNvPr>
          <p:cNvCxnSpPr>
            <a:cxnSpLocks/>
          </p:cNvCxnSpPr>
          <p:nvPr/>
        </p:nvCxnSpPr>
        <p:spPr>
          <a:xfrm>
            <a:off x="6018893" y="2346201"/>
            <a:ext cx="0" cy="3810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9" name="Connecteur droit 48">
            <a:extLst>
              <a:ext uri="{FF2B5EF4-FFF2-40B4-BE49-F238E27FC236}">
                <a16:creationId xmlns:a16="http://schemas.microsoft.com/office/drawing/2014/main" id="{D231B052-1D63-4820-B7AB-A428D5B2F849}"/>
              </a:ext>
            </a:extLst>
          </p:cNvPr>
          <p:cNvCxnSpPr>
            <a:cxnSpLocks/>
          </p:cNvCxnSpPr>
          <p:nvPr/>
        </p:nvCxnSpPr>
        <p:spPr>
          <a:xfrm>
            <a:off x="5997685" y="2346201"/>
            <a:ext cx="0" cy="3810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0" name="Connecteur droit 49">
            <a:extLst>
              <a:ext uri="{FF2B5EF4-FFF2-40B4-BE49-F238E27FC236}">
                <a16:creationId xmlns:a16="http://schemas.microsoft.com/office/drawing/2014/main" id="{D3D3CE73-F8EB-4744-AD7F-0DE8A3200ED2}"/>
              </a:ext>
            </a:extLst>
          </p:cNvPr>
          <p:cNvCxnSpPr>
            <a:cxnSpLocks/>
          </p:cNvCxnSpPr>
          <p:nvPr/>
        </p:nvCxnSpPr>
        <p:spPr>
          <a:xfrm>
            <a:off x="5937360" y="2346201"/>
            <a:ext cx="0" cy="3810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1" name="Connecteur droit 50">
            <a:extLst>
              <a:ext uri="{FF2B5EF4-FFF2-40B4-BE49-F238E27FC236}">
                <a16:creationId xmlns:a16="http://schemas.microsoft.com/office/drawing/2014/main" id="{DE668585-5062-490F-B097-29EB254C210C}"/>
              </a:ext>
            </a:extLst>
          </p:cNvPr>
          <p:cNvCxnSpPr>
            <a:cxnSpLocks/>
          </p:cNvCxnSpPr>
          <p:nvPr/>
        </p:nvCxnSpPr>
        <p:spPr>
          <a:xfrm>
            <a:off x="5887577" y="2346201"/>
            <a:ext cx="0" cy="3810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2" name="Connecteur droit 51">
            <a:extLst>
              <a:ext uri="{FF2B5EF4-FFF2-40B4-BE49-F238E27FC236}">
                <a16:creationId xmlns:a16="http://schemas.microsoft.com/office/drawing/2014/main" id="{41DFEFA3-6E34-4C01-8E8C-B11C8E9814B6}"/>
              </a:ext>
            </a:extLst>
          </p:cNvPr>
          <p:cNvCxnSpPr>
            <a:cxnSpLocks/>
          </p:cNvCxnSpPr>
          <p:nvPr/>
        </p:nvCxnSpPr>
        <p:spPr>
          <a:xfrm>
            <a:off x="5754227" y="2307084"/>
            <a:ext cx="0" cy="38100"/>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53" name="Connecteur droit 52">
            <a:extLst>
              <a:ext uri="{FF2B5EF4-FFF2-40B4-BE49-F238E27FC236}">
                <a16:creationId xmlns:a16="http://schemas.microsoft.com/office/drawing/2014/main" id="{9C5B0B5F-2E1C-43D0-B647-03E20CC4DC21}"/>
              </a:ext>
            </a:extLst>
          </p:cNvPr>
          <p:cNvCxnSpPr>
            <a:cxnSpLocks/>
          </p:cNvCxnSpPr>
          <p:nvPr/>
        </p:nvCxnSpPr>
        <p:spPr>
          <a:xfrm>
            <a:off x="5832461" y="2333501"/>
            <a:ext cx="0" cy="38100"/>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54" name="Connecteur droit 53">
            <a:extLst>
              <a:ext uri="{FF2B5EF4-FFF2-40B4-BE49-F238E27FC236}">
                <a16:creationId xmlns:a16="http://schemas.microsoft.com/office/drawing/2014/main" id="{887125F4-F71B-4BE2-B8A7-FA5B94791E0B}"/>
              </a:ext>
            </a:extLst>
          </p:cNvPr>
          <p:cNvCxnSpPr>
            <a:cxnSpLocks/>
          </p:cNvCxnSpPr>
          <p:nvPr/>
        </p:nvCxnSpPr>
        <p:spPr>
          <a:xfrm>
            <a:off x="6425541" y="2976240"/>
            <a:ext cx="0" cy="38100"/>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55" name="Connecteur droit 54">
            <a:extLst>
              <a:ext uri="{FF2B5EF4-FFF2-40B4-BE49-F238E27FC236}">
                <a16:creationId xmlns:a16="http://schemas.microsoft.com/office/drawing/2014/main" id="{EE323CAB-0565-4ADB-A074-F608A593F9E1}"/>
              </a:ext>
            </a:extLst>
          </p:cNvPr>
          <p:cNvCxnSpPr>
            <a:cxnSpLocks/>
          </p:cNvCxnSpPr>
          <p:nvPr/>
        </p:nvCxnSpPr>
        <p:spPr>
          <a:xfrm>
            <a:off x="6523966" y="2976240"/>
            <a:ext cx="0" cy="38100"/>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56" name="Connecteur droit 55">
            <a:extLst>
              <a:ext uri="{FF2B5EF4-FFF2-40B4-BE49-F238E27FC236}">
                <a16:creationId xmlns:a16="http://schemas.microsoft.com/office/drawing/2014/main" id="{D6010412-E83C-435B-A600-01CF8124B3A0}"/>
              </a:ext>
            </a:extLst>
          </p:cNvPr>
          <p:cNvCxnSpPr>
            <a:cxnSpLocks/>
          </p:cNvCxnSpPr>
          <p:nvPr/>
        </p:nvCxnSpPr>
        <p:spPr>
          <a:xfrm>
            <a:off x="6547332" y="2976240"/>
            <a:ext cx="0" cy="38100"/>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57" name="Connecteur droit 56">
            <a:extLst>
              <a:ext uri="{FF2B5EF4-FFF2-40B4-BE49-F238E27FC236}">
                <a16:creationId xmlns:a16="http://schemas.microsoft.com/office/drawing/2014/main" id="{EDE93D2A-24F4-42FB-93A7-BE588A6DA2E6}"/>
              </a:ext>
            </a:extLst>
          </p:cNvPr>
          <p:cNvCxnSpPr>
            <a:cxnSpLocks/>
          </p:cNvCxnSpPr>
          <p:nvPr/>
        </p:nvCxnSpPr>
        <p:spPr>
          <a:xfrm>
            <a:off x="6575907" y="2976240"/>
            <a:ext cx="0" cy="38100"/>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58" name="Connecteur droit 57">
            <a:extLst>
              <a:ext uri="{FF2B5EF4-FFF2-40B4-BE49-F238E27FC236}">
                <a16:creationId xmlns:a16="http://schemas.microsoft.com/office/drawing/2014/main" id="{10868401-41DA-4F96-91E0-DD3F5D49871D}"/>
              </a:ext>
            </a:extLst>
          </p:cNvPr>
          <p:cNvCxnSpPr>
            <a:cxnSpLocks/>
          </p:cNvCxnSpPr>
          <p:nvPr/>
        </p:nvCxnSpPr>
        <p:spPr>
          <a:xfrm>
            <a:off x="6610832" y="3006973"/>
            <a:ext cx="0" cy="38100"/>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59" name="Connecteur droit 58">
            <a:extLst>
              <a:ext uri="{FF2B5EF4-FFF2-40B4-BE49-F238E27FC236}">
                <a16:creationId xmlns:a16="http://schemas.microsoft.com/office/drawing/2014/main" id="{BA5933CC-1F8C-40C3-B94C-20D050FDCBF6}"/>
              </a:ext>
            </a:extLst>
          </p:cNvPr>
          <p:cNvCxnSpPr>
            <a:cxnSpLocks/>
          </p:cNvCxnSpPr>
          <p:nvPr/>
        </p:nvCxnSpPr>
        <p:spPr>
          <a:xfrm>
            <a:off x="6853273" y="3045073"/>
            <a:ext cx="0" cy="38100"/>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0" name="Connecteur droit 59">
            <a:extLst>
              <a:ext uri="{FF2B5EF4-FFF2-40B4-BE49-F238E27FC236}">
                <a16:creationId xmlns:a16="http://schemas.microsoft.com/office/drawing/2014/main" id="{46013535-1C13-4F42-9547-2BA1F30B8804}"/>
              </a:ext>
            </a:extLst>
          </p:cNvPr>
          <p:cNvCxnSpPr>
            <a:cxnSpLocks/>
          </p:cNvCxnSpPr>
          <p:nvPr/>
        </p:nvCxnSpPr>
        <p:spPr>
          <a:xfrm>
            <a:off x="6905214" y="3045073"/>
            <a:ext cx="0" cy="38100"/>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1" name="Connecteur droit 60">
            <a:extLst>
              <a:ext uri="{FF2B5EF4-FFF2-40B4-BE49-F238E27FC236}">
                <a16:creationId xmlns:a16="http://schemas.microsoft.com/office/drawing/2014/main" id="{90351697-8ABB-40C0-858F-B2C7BAE5F206}"/>
              </a:ext>
            </a:extLst>
          </p:cNvPr>
          <p:cNvCxnSpPr>
            <a:cxnSpLocks/>
          </p:cNvCxnSpPr>
          <p:nvPr/>
        </p:nvCxnSpPr>
        <p:spPr>
          <a:xfrm>
            <a:off x="7186896" y="3091681"/>
            <a:ext cx="0" cy="38100"/>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2" name="Connecteur droit 61">
            <a:extLst>
              <a:ext uri="{FF2B5EF4-FFF2-40B4-BE49-F238E27FC236}">
                <a16:creationId xmlns:a16="http://schemas.microsoft.com/office/drawing/2014/main" id="{8C95C15C-DFCB-4809-88DD-CF6A89841D85}"/>
              </a:ext>
            </a:extLst>
          </p:cNvPr>
          <p:cNvCxnSpPr>
            <a:cxnSpLocks/>
          </p:cNvCxnSpPr>
          <p:nvPr/>
        </p:nvCxnSpPr>
        <p:spPr>
          <a:xfrm>
            <a:off x="7211279" y="3091681"/>
            <a:ext cx="0" cy="38100"/>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3" name="Connecteur droit 62">
            <a:extLst>
              <a:ext uri="{FF2B5EF4-FFF2-40B4-BE49-F238E27FC236}">
                <a16:creationId xmlns:a16="http://schemas.microsoft.com/office/drawing/2014/main" id="{0BCF4FA1-E2B6-4238-A1EF-2315AAE7D86E}"/>
              </a:ext>
            </a:extLst>
          </p:cNvPr>
          <p:cNvCxnSpPr>
            <a:cxnSpLocks/>
          </p:cNvCxnSpPr>
          <p:nvPr/>
        </p:nvCxnSpPr>
        <p:spPr>
          <a:xfrm>
            <a:off x="7442037" y="3202806"/>
            <a:ext cx="0" cy="38100"/>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4" name="Connecteur droit 63">
            <a:extLst>
              <a:ext uri="{FF2B5EF4-FFF2-40B4-BE49-F238E27FC236}">
                <a16:creationId xmlns:a16="http://schemas.microsoft.com/office/drawing/2014/main" id="{A4AA2341-57B2-4734-95F0-6F5054A40EC6}"/>
              </a:ext>
            </a:extLst>
          </p:cNvPr>
          <p:cNvCxnSpPr>
            <a:cxnSpLocks/>
          </p:cNvCxnSpPr>
          <p:nvPr/>
        </p:nvCxnSpPr>
        <p:spPr>
          <a:xfrm>
            <a:off x="7527886" y="3202806"/>
            <a:ext cx="0" cy="38100"/>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5" name="Connecteur droit 64">
            <a:extLst>
              <a:ext uri="{FF2B5EF4-FFF2-40B4-BE49-F238E27FC236}">
                <a16:creationId xmlns:a16="http://schemas.microsoft.com/office/drawing/2014/main" id="{594818FD-E657-47CD-A112-EBE986B14737}"/>
              </a:ext>
            </a:extLst>
          </p:cNvPr>
          <p:cNvCxnSpPr>
            <a:cxnSpLocks/>
          </p:cNvCxnSpPr>
          <p:nvPr/>
        </p:nvCxnSpPr>
        <p:spPr>
          <a:xfrm>
            <a:off x="7798902" y="3202806"/>
            <a:ext cx="0" cy="38100"/>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6" name="Connecteur droit 65">
            <a:extLst>
              <a:ext uri="{FF2B5EF4-FFF2-40B4-BE49-F238E27FC236}">
                <a16:creationId xmlns:a16="http://schemas.microsoft.com/office/drawing/2014/main" id="{AB7DCC45-DB56-4AB8-ABB2-6FDFC725FE07}"/>
              </a:ext>
            </a:extLst>
          </p:cNvPr>
          <p:cNvCxnSpPr>
            <a:cxnSpLocks/>
          </p:cNvCxnSpPr>
          <p:nvPr/>
        </p:nvCxnSpPr>
        <p:spPr>
          <a:xfrm>
            <a:off x="7923868" y="3202806"/>
            <a:ext cx="0" cy="38100"/>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aphicFrame>
        <p:nvGraphicFramePr>
          <p:cNvPr id="67" name="Table 16">
            <a:extLst>
              <a:ext uri="{FF2B5EF4-FFF2-40B4-BE49-F238E27FC236}">
                <a16:creationId xmlns:a16="http://schemas.microsoft.com/office/drawing/2014/main" id="{214E8445-38EB-4D1C-8069-1C048F1DFBF0}"/>
              </a:ext>
            </a:extLst>
          </p:cNvPr>
          <p:cNvGraphicFramePr>
            <a:graphicFrameLocks noGrp="1"/>
          </p:cNvGraphicFramePr>
          <p:nvPr/>
        </p:nvGraphicFramePr>
        <p:xfrm>
          <a:off x="5471275" y="3787024"/>
          <a:ext cx="3238209" cy="274320"/>
        </p:xfrm>
        <a:graphic>
          <a:graphicData uri="http://schemas.openxmlformats.org/drawingml/2006/table">
            <a:tbl>
              <a:tblPr>
                <a:tableStyleId>{5C22544A-7EE6-4342-B048-85BDC9FD1C3A}</a:tableStyleId>
              </a:tblPr>
              <a:tblGrid>
                <a:gridCol w="249093">
                  <a:extLst>
                    <a:ext uri="{9D8B030D-6E8A-4147-A177-3AD203B41FA5}">
                      <a16:colId xmlns:a16="http://schemas.microsoft.com/office/drawing/2014/main" val="3255835658"/>
                    </a:ext>
                  </a:extLst>
                </a:gridCol>
                <a:gridCol w="249093">
                  <a:extLst>
                    <a:ext uri="{9D8B030D-6E8A-4147-A177-3AD203B41FA5}">
                      <a16:colId xmlns:a16="http://schemas.microsoft.com/office/drawing/2014/main" val="3913787848"/>
                    </a:ext>
                  </a:extLst>
                </a:gridCol>
                <a:gridCol w="249093">
                  <a:extLst>
                    <a:ext uri="{9D8B030D-6E8A-4147-A177-3AD203B41FA5}">
                      <a16:colId xmlns:a16="http://schemas.microsoft.com/office/drawing/2014/main" val="936674779"/>
                    </a:ext>
                  </a:extLst>
                </a:gridCol>
                <a:gridCol w="249093">
                  <a:extLst>
                    <a:ext uri="{9D8B030D-6E8A-4147-A177-3AD203B41FA5}">
                      <a16:colId xmlns:a16="http://schemas.microsoft.com/office/drawing/2014/main" val="3234271042"/>
                    </a:ext>
                  </a:extLst>
                </a:gridCol>
                <a:gridCol w="249093">
                  <a:extLst>
                    <a:ext uri="{9D8B030D-6E8A-4147-A177-3AD203B41FA5}">
                      <a16:colId xmlns:a16="http://schemas.microsoft.com/office/drawing/2014/main" val="4269536348"/>
                    </a:ext>
                  </a:extLst>
                </a:gridCol>
                <a:gridCol w="249093">
                  <a:extLst>
                    <a:ext uri="{9D8B030D-6E8A-4147-A177-3AD203B41FA5}">
                      <a16:colId xmlns:a16="http://schemas.microsoft.com/office/drawing/2014/main" val="218050319"/>
                    </a:ext>
                  </a:extLst>
                </a:gridCol>
                <a:gridCol w="249093">
                  <a:extLst>
                    <a:ext uri="{9D8B030D-6E8A-4147-A177-3AD203B41FA5}">
                      <a16:colId xmlns:a16="http://schemas.microsoft.com/office/drawing/2014/main" val="2559397800"/>
                    </a:ext>
                  </a:extLst>
                </a:gridCol>
                <a:gridCol w="249093">
                  <a:extLst>
                    <a:ext uri="{9D8B030D-6E8A-4147-A177-3AD203B41FA5}">
                      <a16:colId xmlns:a16="http://schemas.microsoft.com/office/drawing/2014/main" val="332174144"/>
                    </a:ext>
                  </a:extLst>
                </a:gridCol>
                <a:gridCol w="249093">
                  <a:extLst>
                    <a:ext uri="{9D8B030D-6E8A-4147-A177-3AD203B41FA5}">
                      <a16:colId xmlns:a16="http://schemas.microsoft.com/office/drawing/2014/main" val="743427172"/>
                    </a:ext>
                  </a:extLst>
                </a:gridCol>
                <a:gridCol w="249093">
                  <a:extLst>
                    <a:ext uri="{9D8B030D-6E8A-4147-A177-3AD203B41FA5}">
                      <a16:colId xmlns:a16="http://schemas.microsoft.com/office/drawing/2014/main" val="3735781989"/>
                    </a:ext>
                  </a:extLst>
                </a:gridCol>
                <a:gridCol w="249093">
                  <a:extLst>
                    <a:ext uri="{9D8B030D-6E8A-4147-A177-3AD203B41FA5}">
                      <a16:colId xmlns:a16="http://schemas.microsoft.com/office/drawing/2014/main" val="2081409819"/>
                    </a:ext>
                  </a:extLst>
                </a:gridCol>
                <a:gridCol w="249093">
                  <a:extLst>
                    <a:ext uri="{9D8B030D-6E8A-4147-A177-3AD203B41FA5}">
                      <a16:colId xmlns:a16="http://schemas.microsoft.com/office/drawing/2014/main" val="2710071080"/>
                    </a:ext>
                  </a:extLst>
                </a:gridCol>
                <a:gridCol w="249093">
                  <a:extLst>
                    <a:ext uri="{9D8B030D-6E8A-4147-A177-3AD203B41FA5}">
                      <a16:colId xmlns:a16="http://schemas.microsoft.com/office/drawing/2014/main" val="142574532"/>
                    </a:ext>
                  </a:extLst>
                </a:gridCol>
              </a:tblGrid>
              <a:tr h="82675">
                <a:tc gridSpan="3">
                  <a:txBody>
                    <a:bodyPr/>
                    <a:lstStyle/>
                    <a:p>
                      <a:pPr algn="l"/>
                      <a:r>
                        <a:rPr lang="en-US" sz="600" b="1" dirty="0">
                          <a:solidFill>
                            <a:srgbClr val="595959"/>
                          </a:solidFill>
                          <a:latin typeface="Arial" panose="020B0604020202020204" pitchFamily="34" charset="0"/>
                          <a:cs typeface="Arial" panose="020B0604020202020204" pitchFamily="34" charset="0"/>
                        </a:rPr>
                        <a:t>No. at risk</a:t>
                      </a:r>
                    </a:p>
                  </a:txBody>
                  <a:tcPr marL="0" marR="0" marT="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US" sz="600" b="1" dirty="0">
                        <a:solidFill>
                          <a:schemeClr val="accent3"/>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US" sz="600" b="1" dirty="0">
                        <a:solidFill>
                          <a:schemeClr val="accent3"/>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US" sz="600" b="1" dirty="0">
                        <a:solidFill>
                          <a:schemeClr val="accent3"/>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US" sz="600" b="1" dirty="0">
                        <a:solidFill>
                          <a:schemeClr val="accent3"/>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US" sz="600" b="1" dirty="0">
                        <a:solidFill>
                          <a:schemeClr val="accent3"/>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US" sz="600" b="1" dirty="0">
                        <a:solidFill>
                          <a:schemeClr val="accent3"/>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US" sz="600" b="1" dirty="0">
                        <a:solidFill>
                          <a:schemeClr val="accent3"/>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US" sz="600" b="1" dirty="0">
                        <a:solidFill>
                          <a:schemeClr val="accent3"/>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US" sz="600" b="1" dirty="0">
                        <a:solidFill>
                          <a:schemeClr val="accent3"/>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US" sz="600" b="1" dirty="0">
                        <a:solidFill>
                          <a:schemeClr val="accent3"/>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US" sz="600" b="1" dirty="0">
                        <a:solidFill>
                          <a:schemeClr val="accent3"/>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US" sz="600" b="1" dirty="0">
                        <a:solidFill>
                          <a:schemeClr val="accent3"/>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595450998"/>
                  </a:ext>
                </a:extLst>
              </a:tr>
              <a:tr h="82675">
                <a:tc>
                  <a:txBody>
                    <a:bodyPr/>
                    <a:lstStyle/>
                    <a:p>
                      <a:pPr algn="ctr"/>
                      <a:r>
                        <a:rPr lang="en-US" sz="600" b="0" dirty="0">
                          <a:solidFill>
                            <a:srgbClr val="C00000"/>
                          </a:solidFill>
                          <a:latin typeface="Arial" panose="020B0604020202020204" pitchFamily="34" charset="0"/>
                          <a:cs typeface="Arial" panose="020B0604020202020204" pitchFamily="34" charset="0"/>
                        </a:rPr>
                        <a:t>67</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dirty="0">
                          <a:solidFill>
                            <a:srgbClr val="C00000"/>
                          </a:solidFill>
                          <a:latin typeface="Arial" panose="020B0604020202020204" pitchFamily="34" charset="0"/>
                          <a:cs typeface="Arial" panose="020B0604020202020204" pitchFamily="34" charset="0"/>
                        </a:rPr>
                        <a:t>64</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dirty="0">
                          <a:solidFill>
                            <a:srgbClr val="C00000"/>
                          </a:solidFill>
                          <a:latin typeface="Arial" panose="020B0604020202020204" pitchFamily="34" charset="0"/>
                          <a:cs typeface="Arial" panose="020B0604020202020204" pitchFamily="34" charset="0"/>
                        </a:rPr>
                        <a:t>57</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dirty="0">
                          <a:solidFill>
                            <a:srgbClr val="C00000"/>
                          </a:solidFill>
                          <a:latin typeface="Arial" panose="020B0604020202020204" pitchFamily="34" charset="0"/>
                          <a:cs typeface="Arial" panose="020B0604020202020204" pitchFamily="34" charset="0"/>
                        </a:rPr>
                        <a:t>50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dirty="0">
                          <a:solidFill>
                            <a:srgbClr val="C00000"/>
                          </a:solidFill>
                          <a:latin typeface="Arial" panose="020B0604020202020204" pitchFamily="34" charset="0"/>
                          <a:cs typeface="Arial" panose="020B0604020202020204" pitchFamily="34" charset="0"/>
                        </a:rPr>
                        <a:t>48</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dirty="0">
                          <a:solidFill>
                            <a:srgbClr val="C00000"/>
                          </a:solidFill>
                          <a:latin typeface="Arial" panose="020B0604020202020204" pitchFamily="34" charset="0"/>
                          <a:cs typeface="Arial" panose="020B0604020202020204" pitchFamily="34" charset="0"/>
                        </a:rPr>
                        <a:t>41</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dirty="0">
                          <a:solidFill>
                            <a:srgbClr val="C00000"/>
                          </a:solidFill>
                          <a:latin typeface="Arial" panose="020B0604020202020204" pitchFamily="34" charset="0"/>
                          <a:cs typeface="Arial" panose="020B0604020202020204" pitchFamily="34" charset="0"/>
                        </a:rPr>
                        <a:t>29</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dirty="0">
                          <a:solidFill>
                            <a:srgbClr val="C00000"/>
                          </a:solidFill>
                          <a:latin typeface="Arial" panose="020B0604020202020204" pitchFamily="34" charset="0"/>
                          <a:cs typeface="Arial" panose="020B0604020202020204" pitchFamily="34" charset="0"/>
                        </a:rPr>
                        <a:t>13</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dirty="0">
                          <a:solidFill>
                            <a:srgbClr val="C00000"/>
                          </a:solidFill>
                          <a:latin typeface="Arial" panose="020B0604020202020204" pitchFamily="34" charset="0"/>
                          <a:cs typeface="Arial" panose="020B0604020202020204" pitchFamily="34" charset="0"/>
                        </a:rPr>
                        <a:t>6</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dirty="0">
                          <a:solidFill>
                            <a:srgbClr val="C00000"/>
                          </a:solidFill>
                          <a:latin typeface="Arial" panose="020B0604020202020204" pitchFamily="34" charset="0"/>
                          <a:cs typeface="Arial" panose="020B0604020202020204" pitchFamily="34" charset="0"/>
                        </a:rPr>
                        <a:t>4</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dirty="0">
                          <a:solidFill>
                            <a:srgbClr val="C00000"/>
                          </a:solidFill>
                          <a:latin typeface="Arial" panose="020B0604020202020204" pitchFamily="34" charset="0"/>
                          <a:cs typeface="Arial" panose="020B0604020202020204" pitchFamily="34" charset="0"/>
                        </a:rPr>
                        <a:t>2</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dirty="0">
                          <a:solidFill>
                            <a:srgbClr val="C00000"/>
                          </a:solidFill>
                          <a:latin typeface="Arial" panose="020B0604020202020204" pitchFamily="34" charset="0"/>
                          <a:cs typeface="Arial" panose="020B0604020202020204" pitchFamily="34" charset="0"/>
                        </a:rPr>
                        <a:t>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dirty="0">
                          <a:solidFill>
                            <a:srgbClr val="C00000"/>
                          </a:solidFill>
                          <a:latin typeface="Arial" panose="020B0604020202020204" pitchFamily="34" charset="0"/>
                          <a:cs typeface="Arial" panose="020B0604020202020204" pitchFamily="34" charset="0"/>
                        </a:rPr>
                        <a:t>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645460970"/>
                  </a:ext>
                </a:extLst>
              </a:tr>
              <a:tr h="82675">
                <a:tc>
                  <a:txBody>
                    <a:bodyPr/>
                    <a:lstStyle/>
                    <a:p>
                      <a:pPr algn="ctr"/>
                      <a:r>
                        <a:rPr lang="en-US" sz="600" b="0" dirty="0">
                          <a:solidFill>
                            <a:schemeClr val="accent1"/>
                          </a:solidFill>
                          <a:latin typeface="Arial" panose="020B0604020202020204" pitchFamily="34" charset="0"/>
                          <a:cs typeface="Arial" panose="020B0604020202020204" pitchFamily="34" charset="0"/>
                        </a:rPr>
                        <a:t>51</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Arial" panose="020B0604020202020204" pitchFamily="34" charset="0"/>
                          <a:cs typeface="Arial" panose="020B0604020202020204" pitchFamily="34" charset="0"/>
                        </a:rPr>
                        <a:t>48</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Arial" panose="020B0604020202020204" pitchFamily="34" charset="0"/>
                          <a:cs typeface="Arial" panose="020B0604020202020204" pitchFamily="34" charset="0"/>
                        </a:rPr>
                        <a:t>35</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Arial" panose="020B0604020202020204" pitchFamily="34" charset="0"/>
                          <a:cs typeface="Arial" panose="020B0604020202020204" pitchFamily="34" charset="0"/>
                        </a:rPr>
                        <a:t>19</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Arial" panose="020B0604020202020204" pitchFamily="34" charset="0"/>
                          <a:cs typeface="Arial" panose="020B0604020202020204" pitchFamily="34" charset="0"/>
                        </a:rPr>
                        <a:t>13</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Arial" panose="020B0604020202020204" pitchFamily="34" charset="0"/>
                          <a:cs typeface="Arial" panose="020B0604020202020204" pitchFamily="34" charset="0"/>
                        </a:rPr>
                        <a:t>11</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Arial" panose="020B0604020202020204" pitchFamily="34" charset="0"/>
                          <a:cs typeface="Arial" panose="020B0604020202020204" pitchFamily="34" charset="0"/>
                        </a:rPr>
                        <a:t>9</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Arial" panose="020B0604020202020204" pitchFamily="34" charset="0"/>
                          <a:cs typeface="Arial" panose="020B0604020202020204" pitchFamily="34" charset="0"/>
                        </a:rPr>
                        <a:t>5</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Arial" panose="020B0604020202020204" pitchFamily="34" charset="0"/>
                          <a:cs typeface="Arial" panose="020B0604020202020204" pitchFamily="34" charset="0"/>
                        </a:rPr>
                        <a:t>2</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Arial" panose="020B0604020202020204" pitchFamily="34" charset="0"/>
                          <a:cs typeface="Arial" panose="020B0604020202020204" pitchFamily="34" charset="0"/>
                        </a:rPr>
                        <a:t>1</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Arial" panose="020B0604020202020204" pitchFamily="34" charset="0"/>
                          <a:cs typeface="Arial" panose="020B0604020202020204" pitchFamily="34" charset="0"/>
                        </a:rPr>
                        <a:t>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Arial" panose="020B0604020202020204" pitchFamily="34" charset="0"/>
                          <a:cs typeface="Arial" panose="020B0604020202020204" pitchFamily="34" charset="0"/>
                        </a:rPr>
                        <a:t>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Arial" panose="020B0604020202020204" pitchFamily="34" charset="0"/>
                          <a:cs typeface="Arial" panose="020B0604020202020204" pitchFamily="34" charset="0"/>
                        </a:rPr>
                        <a:t>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25875789"/>
                  </a:ext>
                </a:extLst>
              </a:tr>
            </a:tbl>
          </a:graphicData>
        </a:graphic>
      </p:graphicFrame>
      <p:cxnSp>
        <p:nvCxnSpPr>
          <p:cNvPr id="68" name="Connecteur droit 67">
            <a:extLst>
              <a:ext uri="{FF2B5EF4-FFF2-40B4-BE49-F238E27FC236}">
                <a16:creationId xmlns:a16="http://schemas.microsoft.com/office/drawing/2014/main" id="{9FCCFE45-6F29-4271-91F8-07C619A50B98}"/>
              </a:ext>
            </a:extLst>
          </p:cNvPr>
          <p:cNvCxnSpPr>
            <a:cxnSpLocks/>
          </p:cNvCxnSpPr>
          <p:nvPr/>
        </p:nvCxnSpPr>
        <p:spPr>
          <a:xfrm>
            <a:off x="5614235" y="2918682"/>
            <a:ext cx="2606487" cy="0"/>
          </a:xfrm>
          <a:prstGeom prst="line">
            <a:avLst/>
          </a:prstGeom>
          <a:ln w="9525">
            <a:solidFill>
              <a:schemeClr val="bg1">
                <a:lumMod val="7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Connecteur droit 68">
            <a:extLst>
              <a:ext uri="{FF2B5EF4-FFF2-40B4-BE49-F238E27FC236}">
                <a16:creationId xmlns:a16="http://schemas.microsoft.com/office/drawing/2014/main" id="{3E8E96A7-5CB4-4080-8F00-3DB643187B32}"/>
              </a:ext>
            </a:extLst>
          </p:cNvPr>
          <p:cNvCxnSpPr>
            <a:cxnSpLocks/>
          </p:cNvCxnSpPr>
          <p:nvPr/>
        </p:nvCxnSpPr>
        <p:spPr>
          <a:xfrm>
            <a:off x="7095205" y="2279125"/>
            <a:ext cx="0" cy="1210153"/>
          </a:xfrm>
          <a:prstGeom prst="line">
            <a:avLst/>
          </a:prstGeom>
          <a:ln w="9525">
            <a:solidFill>
              <a:schemeClr val="bg1">
                <a:lumMod val="75000"/>
              </a:schemeClr>
            </a:solidFill>
            <a:prstDash val="dash"/>
          </a:ln>
        </p:spPr>
        <p:style>
          <a:lnRef idx="1">
            <a:schemeClr val="accent1"/>
          </a:lnRef>
          <a:fillRef idx="0">
            <a:schemeClr val="accent1"/>
          </a:fillRef>
          <a:effectRef idx="0">
            <a:schemeClr val="accent1"/>
          </a:effectRef>
          <a:fontRef idx="minor">
            <a:schemeClr val="tx1"/>
          </a:fontRef>
        </p:style>
      </p:cxnSp>
      <p:sp>
        <p:nvSpPr>
          <p:cNvPr id="70" name="Rectangle 158">
            <a:extLst>
              <a:ext uri="{FF2B5EF4-FFF2-40B4-BE49-F238E27FC236}">
                <a16:creationId xmlns:a16="http://schemas.microsoft.com/office/drawing/2014/main" id="{06AD547A-23D7-4D48-A00C-36A8EF912A99}"/>
              </a:ext>
            </a:extLst>
          </p:cNvPr>
          <p:cNvSpPr>
            <a:spLocks noChangeArrowheads="1"/>
          </p:cNvSpPr>
          <p:nvPr/>
        </p:nvSpPr>
        <p:spPr bwMode="auto">
          <a:xfrm>
            <a:off x="7111050" y="2287121"/>
            <a:ext cx="865622" cy="1966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685800" rtl="0" eaLnBrk="0" fontAlgn="base" latinLnBrk="0" hangingPunct="0">
              <a:lnSpc>
                <a:spcPts val="520"/>
              </a:lnSpc>
              <a:spcBef>
                <a:spcPct val="0"/>
              </a:spcBef>
              <a:spcAft>
                <a:spcPct val="0"/>
              </a:spcAft>
              <a:buClrTx/>
              <a:buSzTx/>
              <a:buFontTx/>
              <a:buNone/>
              <a:tabLst/>
              <a:defRPr/>
            </a:pPr>
            <a:r>
              <a:rPr kumimoji="0" lang="en-US" altLang="en-US" sz="600" b="1" i="0" u="none" strike="noStrike" kern="1200" cap="none" spc="0" normalizeH="0" baseline="0" noProof="0" dirty="0">
                <a:ln>
                  <a:noFill/>
                </a:ln>
                <a:solidFill>
                  <a:prstClr val="black">
                    <a:lumMod val="65000"/>
                    <a:lumOff val="35000"/>
                  </a:prstClr>
                </a:solidFill>
                <a:effectLst/>
                <a:uLnTx/>
                <a:uFillTx/>
                <a:latin typeface="Calibri" panose="020F0502020204030204"/>
                <a:ea typeface="+mn-ea"/>
                <a:cs typeface="+mn-cs"/>
              </a:rPr>
              <a:t>≥ 24-mo response duration</a:t>
            </a:r>
          </a:p>
          <a:p>
            <a:pPr marL="0" marR="0" lvl="0" indent="0" algn="l" defTabSz="685800" rtl="0" eaLnBrk="0" fontAlgn="base" latinLnBrk="0" hangingPunct="0">
              <a:lnSpc>
                <a:spcPts val="520"/>
              </a:lnSpc>
              <a:spcBef>
                <a:spcPct val="0"/>
              </a:spcBef>
              <a:spcAft>
                <a:spcPct val="0"/>
              </a:spcAft>
              <a:buClrTx/>
              <a:buSzTx/>
              <a:buFontTx/>
              <a:buNone/>
              <a:tabLst/>
              <a:defRPr/>
            </a:pPr>
            <a:r>
              <a:rPr kumimoji="0" lang="en-US" altLang="en-US" sz="600" b="1" i="0" u="none" strike="noStrike" kern="1200" cap="none" spc="0" normalizeH="0" baseline="0" noProof="0" dirty="0">
                <a:ln>
                  <a:noFill/>
                </a:ln>
                <a:solidFill>
                  <a:srgbClr val="5B9BD5"/>
                </a:solidFill>
                <a:effectLst/>
                <a:uLnTx/>
                <a:uFillTx/>
                <a:latin typeface="Calibri" panose="020F0502020204030204"/>
                <a:ea typeface="+mn-ea"/>
                <a:cs typeface="+mn-cs"/>
              </a:rPr>
              <a:t>83%</a:t>
            </a:r>
          </a:p>
          <a:p>
            <a:pPr marL="0" marR="0" lvl="0" indent="0" algn="l" defTabSz="685800" rtl="0" eaLnBrk="0" fontAlgn="base" latinLnBrk="0" hangingPunct="0">
              <a:lnSpc>
                <a:spcPts val="520"/>
              </a:lnSpc>
              <a:spcBef>
                <a:spcPct val="0"/>
              </a:spcBef>
              <a:spcAft>
                <a:spcPct val="0"/>
              </a:spcAft>
              <a:buClrTx/>
              <a:buSzTx/>
              <a:buFontTx/>
              <a:buNone/>
              <a:tabLst/>
              <a:defRPr/>
            </a:pPr>
            <a:r>
              <a:rPr kumimoji="0" lang="en-US" altLang="en-US" sz="600" b="1" i="0" u="none" strike="noStrike" kern="1200" cap="none" spc="0" normalizeH="0" baseline="0" noProof="0" dirty="0">
                <a:ln>
                  <a:noFill/>
                </a:ln>
                <a:solidFill>
                  <a:srgbClr val="C00000"/>
                </a:solidFill>
                <a:effectLst/>
                <a:uLnTx/>
                <a:uFillTx/>
                <a:latin typeface="Calibri" panose="020F0502020204030204"/>
                <a:ea typeface="+mn-ea"/>
                <a:cs typeface="+mn-cs"/>
              </a:rPr>
              <a:t>35%</a:t>
            </a:r>
            <a:endParaRPr kumimoji="0" lang="en-US" altLang="en-US" sz="6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sp>
        <p:nvSpPr>
          <p:cNvPr id="71" name="Rectangle 158">
            <a:extLst>
              <a:ext uri="{FF2B5EF4-FFF2-40B4-BE49-F238E27FC236}">
                <a16:creationId xmlns:a16="http://schemas.microsoft.com/office/drawing/2014/main" id="{8327AB17-56CC-42E8-BD2D-AAFA945275D1}"/>
              </a:ext>
            </a:extLst>
          </p:cNvPr>
          <p:cNvSpPr>
            <a:spLocks noChangeArrowheads="1"/>
          </p:cNvSpPr>
          <p:nvPr/>
        </p:nvSpPr>
        <p:spPr bwMode="auto">
          <a:xfrm>
            <a:off x="8271834" y="2789226"/>
            <a:ext cx="573875" cy="2992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ts val="520"/>
              </a:lnSpc>
              <a:spcBef>
                <a:spcPct val="0"/>
              </a:spcBef>
              <a:spcAft>
                <a:spcPct val="0"/>
              </a:spcAft>
              <a:buClrTx/>
              <a:buSzTx/>
              <a:buFontTx/>
              <a:buNone/>
              <a:tabLst/>
              <a:defRPr/>
            </a:pPr>
            <a:r>
              <a:rPr kumimoji="0" lang="en-US" altLang="en-US" sz="600" b="1" i="0" u="none" strike="noStrike" kern="1200" cap="none" spc="0" normalizeH="0" baseline="0" noProof="0" dirty="0">
                <a:ln>
                  <a:noFill/>
                </a:ln>
                <a:solidFill>
                  <a:prstClr val="black">
                    <a:lumMod val="65000"/>
                    <a:lumOff val="35000"/>
                  </a:prstClr>
                </a:solidFill>
                <a:effectLst/>
                <a:uLnTx/>
                <a:uFillTx/>
                <a:latin typeface="Calibri" panose="020F0502020204030204"/>
                <a:ea typeface="+mn-ea"/>
                <a:cs typeface="+mn-cs"/>
              </a:rPr>
              <a:t>Median DOR,</a:t>
            </a:r>
          </a:p>
          <a:p>
            <a:pPr marL="0" marR="0" lvl="0" indent="0" algn="ctr" defTabSz="685800" rtl="0" eaLnBrk="0" fontAlgn="base" latinLnBrk="0" hangingPunct="0">
              <a:lnSpc>
                <a:spcPts val="520"/>
              </a:lnSpc>
              <a:spcBef>
                <a:spcPct val="0"/>
              </a:spcBef>
              <a:spcAft>
                <a:spcPct val="0"/>
              </a:spcAft>
              <a:buClrTx/>
              <a:buSzTx/>
              <a:buFontTx/>
              <a:buNone/>
              <a:tabLst/>
              <a:defRPr/>
            </a:pPr>
            <a:r>
              <a:rPr kumimoji="0" lang="en-US" altLang="en-US" sz="600" b="1" i="0" u="none" strike="noStrike" kern="1200" cap="none" spc="0" normalizeH="0" baseline="0" noProof="0" dirty="0" err="1">
                <a:ln>
                  <a:noFill/>
                </a:ln>
                <a:solidFill>
                  <a:prstClr val="black">
                    <a:lumMod val="65000"/>
                    <a:lumOff val="35000"/>
                  </a:prstClr>
                </a:solidFill>
                <a:effectLst/>
                <a:uLnTx/>
                <a:uFillTx/>
                <a:latin typeface="Calibri" panose="020F0502020204030204"/>
                <a:ea typeface="+mn-ea"/>
                <a:cs typeface="+mn-cs"/>
              </a:rPr>
              <a:t>mo</a:t>
            </a:r>
            <a:r>
              <a:rPr kumimoji="0" lang="en-US" altLang="en-US" sz="600" b="1" i="0" u="none" strike="noStrike" kern="1200" cap="none" spc="0" normalizeH="0" baseline="0" noProof="0" dirty="0">
                <a:ln>
                  <a:noFill/>
                </a:ln>
                <a:solidFill>
                  <a:prstClr val="black">
                    <a:lumMod val="65000"/>
                    <a:lumOff val="35000"/>
                  </a:prstClr>
                </a:solidFill>
                <a:effectLst/>
                <a:uLnTx/>
                <a:uFillTx/>
                <a:latin typeface="Calibri" panose="020F0502020204030204"/>
                <a:ea typeface="+mn-ea"/>
                <a:cs typeface="+mn-cs"/>
              </a:rPr>
              <a:t> (range)</a:t>
            </a:r>
          </a:p>
          <a:p>
            <a:pPr marL="0" marR="0" lvl="0" indent="0" algn="ctr" defTabSz="685800" rtl="0" eaLnBrk="0" fontAlgn="base" latinLnBrk="0" hangingPunct="0">
              <a:lnSpc>
                <a:spcPts val="520"/>
              </a:lnSpc>
              <a:spcBef>
                <a:spcPts val="300"/>
              </a:spcBef>
              <a:spcAft>
                <a:spcPct val="0"/>
              </a:spcAft>
              <a:buClrTx/>
              <a:buSzTx/>
              <a:buFontTx/>
              <a:buNone/>
              <a:tabLst/>
              <a:defRPr/>
            </a:pPr>
            <a:r>
              <a:rPr kumimoji="0" lang="en-US" altLang="en-US" sz="600" b="1" i="0" u="none" strike="noStrike" kern="1200" cap="none" spc="0" normalizeH="0" baseline="0" noProof="0" dirty="0">
                <a:ln>
                  <a:noFill/>
                </a:ln>
                <a:solidFill>
                  <a:srgbClr val="5B9BD5"/>
                </a:solidFill>
                <a:effectLst/>
                <a:uLnTx/>
                <a:uFillTx/>
                <a:latin typeface="Calibri" panose="020F0502020204030204"/>
                <a:ea typeface="+mn-ea"/>
                <a:cs typeface="+mn-cs"/>
              </a:rPr>
              <a:t>NR (2,3+ to 41,4+)</a:t>
            </a:r>
          </a:p>
          <a:p>
            <a:pPr marL="0" marR="0" lvl="0" indent="0" algn="ctr" defTabSz="685800" rtl="0" eaLnBrk="0" fontAlgn="base" latinLnBrk="0" hangingPunct="0">
              <a:lnSpc>
                <a:spcPts val="520"/>
              </a:lnSpc>
              <a:spcBef>
                <a:spcPct val="0"/>
              </a:spcBef>
              <a:spcAft>
                <a:spcPct val="0"/>
              </a:spcAft>
              <a:buClrTx/>
              <a:buSzTx/>
              <a:buFontTx/>
              <a:buNone/>
              <a:tabLst/>
              <a:defRPr/>
            </a:pPr>
            <a:r>
              <a:rPr kumimoji="0" lang="en-US" altLang="en-US" sz="600" b="1" i="0" u="none" strike="noStrike" kern="1200" cap="none" spc="0" normalizeH="0" baseline="0" noProof="0" dirty="0">
                <a:ln>
                  <a:noFill/>
                </a:ln>
                <a:solidFill>
                  <a:srgbClr val="C00000"/>
                </a:solidFill>
                <a:effectLst/>
                <a:uLnTx/>
                <a:uFillTx/>
                <a:latin typeface="Calibri" panose="020F0502020204030204"/>
                <a:ea typeface="+mn-ea"/>
                <a:cs typeface="+mn-cs"/>
              </a:rPr>
              <a:t>10,6 (2,8 to 37,5+)</a:t>
            </a:r>
            <a:endParaRPr kumimoji="0" lang="en-US" altLang="en-US" sz="6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sp>
        <p:nvSpPr>
          <p:cNvPr id="72" name="ZoneTexte 71">
            <a:extLst>
              <a:ext uri="{FF2B5EF4-FFF2-40B4-BE49-F238E27FC236}">
                <a16:creationId xmlns:a16="http://schemas.microsoft.com/office/drawing/2014/main" id="{17BD9229-D9B3-164B-9B87-AE2233032FC1}"/>
              </a:ext>
            </a:extLst>
          </p:cNvPr>
          <p:cNvSpPr txBox="1"/>
          <p:nvPr/>
        </p:nvSpPr>
        <p:spPr>
          <a:xfrm>
            <a:off x="0" y="4889584"/>
            <a:ext cx="2858475"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Thierry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Andre</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ASCO2020, LBA 4; WCGI 2020</a:t>
            </a:r>
          </a:p>
        </p:txBody>
      </p:sp>
      <p:sp>
        <p:nvSpPr>
          <p:cNvPr id="73" name="Titre 4"/>
          <p:cNvSpPr>
            <a:spLocks noGrp="1"/>
          </p:cNvSpPr>
          <p:nvPr>
            <p:ph type="title"/>
          </p:nvPr>
        </p:nvSpPr>
        <p:spPr>
          <a:xfrm>
            <a:off x="190500" y="0"/>
            <a:ext cx="7124700" cy="596560"/>
          </a:xfrm>
        </p:spPr>
        <p:txBody>
          <a:bodyPr>
            <a:noAutofit/>
          </a:bodyPr>
          <a:lstStyle/>
          <a:p>
            <a:r>
              <a:rPr lang="fr-FR" sz="2200" dirty="0"/>
              <a:t>Pembrolizumab </a:t>
            </a:r>
            <a:r>
              <a:rPr lang="fr-FR" sz="2200" i="1" dirty="0"/>
              <a:t>vs</a:t>
            </a:r>
            <a:r>
              <a:rPr lang="fr-FR" sz="2200" dirty="0"/>
              <a:t> CT en L1 du </a:t>
            </a:r>
            <a:r>
              <a:rPr lang="fr-FR" sz="2200" dirty="0" err="1"/>
              <a:t>CCRm</a:t>
            </a:r>
            <a:r>
              <a:rPr lang="fr-FR" sz="2200" dirty="0"/>
              <a:t> MSI</a:t>
            </a:r>
            <a:br>
              <a:rPr lang="fr-FR" sz="2200" b="1" dirty="0"/>
            </a:br>
            <a:r>
              <a:rPr lang="fr-FR" sz="2200" b="1" dirty="0"/>
              <a:t>Etude KEYNOTE 177</a:t>
            </a:r>
          </a:p>
        </p:txBody>
      </p:sp>
    </p:spTree>
    <p:extLst>
      <p:ext uri="{BB962C8B-B14F-4D97-AF65-F5344CB8AC3E}">
        <p14:creationId xmlns:p14="http://schemas.microsoft.com/office/powerpoint/2010/main" val="5079256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sz="half" idx="1"/>
          </p:nvPr>
        </p:nvSpPr>
        <p:spPr>
          <a:xfrm>
            <a:off x="190500" y="821933"/>
            <a:ext cx="8763000" cy="778267"/>
          </a:xfrm>
        </p:spPr>
        <p:txBody>
          <a:bodyPr/>
          <a:lstStyle/>
          <a:p>
            <a:r>
              <a:rPr lang="fr-FR" dirty="0"/>
              <a:t>Résultats : taux de réponse</a:t>
            </a:r>
          </a:p>
        </p:txBody>
      </p:sp>
      <p:sp>
        <p:nvSpPr>
          <p:cNvPr id="6" name="ZoneTexte 5">
            <a:extLst>
              <a:ext uri="{FF2B5EF4-FFF2-40B4-BE49-F238E27FC236}">
                <a16:creationId xmlns:a16="http://schemas.microsoft.com/office/drawing/2014/main" id="{17BD9229-D9B3-164B-9B87-AE2233032FC1}"/>
              </a:ext>
            </a:extLst>
          </p:cNvPr>
          <p:cNvSpPr txBox="1"/>
          <p:nvPr/>
        </p:nvSpPr>
        <p:spPr>
          <a:xfrm>
            <a:off x="0" y="4889584"/>
            <a:ext cx="2858475"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Thierry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Andre</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ASCO2020, LBA 4; WCGI 2020</a:t>
            </a:r>
          </a:p>
        </p:txBody>
      </p:sp>
      <p:grpSp>
        <p:nvGrpSpPr>
          <p:cNvPr id="7" name="Groupe 6">
            <a:extLst>
              <a:ext uri="{FF2B5EF4-FFF2-40B4-BE49-F238E27FC236}">
                <a16:creationId xmlns:a16="http://schemas.microsoft.com/office/drawing/2014/main" id="{DCA1E5B2-03A0-484B-AEA1-0FD9F51727E2}"/>
              </a:ext>
            </a:extLst>
          </p:cNvPr>
          <p:cNvGrpSpPr/>
          <p:nvPr/>
        </p:nvGrpSpPr>
        <p:grpSpPr>
          <a:xfrm>
            <a:off x="548001" y="1427003"/>
            <a:ext cx="8110096" cy="3072261"/>
            <a:chOff x="-1270137" y="638799"/>
            <a:chExt cx="11668136" cy="4008087"/>
          </a:xfrm>
        </p:grpSpPr>
        <p:sp>
          <p:nvSpPr>
            <p:cNvPr id="8" name="Rectangle à coins arrondis 4">
              <a:extLst>
                <a:ext uri="{FF2B5EF4-FFF2-40B4-BE49-F238E27FC236}">
                  <a16:creationId xmlns:a16="http://schemas.microsoft.com/office/drawing/2014/main" id="{8FA420B1-61B9-4D5B-A99C-CCB77579B6B8}"/>
                </a:ext>
              </a:extLst>
            </p:cNvPr>
            <p:cNvSpPr/>
            <p:nvPr/>
          </p:nvSpPr>
          <p:spPr>
            <a:xfrm>
              <a:off x="4662380" y="869117"/>
              <a:ext cx="5735619" cy="3777769"/>
            </a:xfrm>
            <a:prstGeom prst="roundRect">
              <a:avLst>
                <a:gd name="adj" fmla="val 3691"/>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fr-F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05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graphicFrame>
          <p:nvGraphicFramePr>
            <p:cNvPr id="9" name="Chart 16">
              <a:extLst>
                <a:ext uri="{FF2B5EF4-FFF2-40B4-BE49-F238E27FC236}">
                  <a16:creationId xmlns:a16="http://schemas.microsoft.com/office/drawing/2014/main" id="{74D99D8E-4ED8-4287-88C5-AFCF58E260BD}"/>
                </a:ext>
              </a:extLst>
            </p:cNvPr>
            <p:cNvGraphicFramePr/>
            <p:nvPr/>
          </p:nvGraphicFramePr>
          <p:xfrm>
            <a:off x="4678518" y="1113663"/>
            <a:ext cx="5640589" cy="3533223"/>
          </p:xfrm>
          <a:graphic>
            <a:graphicData uri="http://schemas.openxmlformats.org/drawingml/2006/chart">
              <c:chart xmlns:c="http://schemas.openxmlformats.org/drawingml/2006/chart" xmlns:r="http://schemas.openxmlformats.org/officeDocument/2006/relationships" r:id="rId2"/>
            </a:graphicData>
          </a:graphic>
        </p:graphicFrame>
        <p:sp>
          <p:nvSpPr>
            <p:cNvPr id="10" name="Rectangle à coins arrondis 4">
              <a:extLst>
                <a:ext uri="{FF2B5EF4-FFF2-40B4-BE49-F238E27FC236}">
                  <a16:creationId xmlns:a16="http://schemas.microsoft.com/office/drawing/2014/main" id="{3558C82A-179A-4EC2-8993-EA756F52779C}"/>
                </a:ext>
              </a:extLst>
            </p:cNvPr>
            <p:cNvSpPr/>
            <p:nvPr/>
          </p:nvSpPr>
          <p:spPr>
            <a:xfrm>
              <a:off x="-1270137" y="869117"/>
              <a:ext cx="5640589" cy="3777769"/>
            </a:xfrm>
            <a:prstGeom prst="roundRect">
              <a:avLst>
                <a:gd name="adj" fmla="val 4136"/>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fr-F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05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graphicFrame>
          <p:nvGraphicFramePr>
            <p:cNvPr id="11" name="Chart 21">
              <a:extLst>
                <a:ext uri="{FF2B5EF4-FFF2-40B4-BE49-F238E27FC236}">
                  <a16:creationId xmlns:a16="http://schemas.microsoft.com/office/drawing/2014/main" id="{12858C2B-B956-4994-8ED1-9738C463F8EF}"/>
                </a:ext>
              </a:extLst>
            </p:cNvPr>
            <p:cNvGraphicFramePr/>
            <p:nvPr/>
          </p:nvGraphicFramePr>
          <p:xfrm>
            <a:off x="-1270137" y="1115648"/>
            <a:ext cx="5548995" cy="3531238"/>
          </p:xfrm>
          <a:graphic>
            <a:graphicData uri="http://schemas.openxmlformats.org/drawingml/2006/chart">
              <c:chart xmlns:c="http://schemas.openxmlformats.org/drawingml/2006/chart" xmlns:r="http://schemas.openxmlformats.org/officeDocument/2006/relationships" r:id="rId3"/>
            </a:graphicData>
          </a:graphic>
        </p:graphicFrame>
        <p:sp>
          <p:nvSpPr>
            <p:cNvPr id="12" name="ZoneTexte 2">
              <a:extLst>
                <a:ext uri="{FF2B5EF4-FFF2-40B4-BE49-F238E27FC236}">
                  <a16:creationId xmlns:a16="http://schemas.microsoft.com/office/drawing/2014/main" id="{D20F23C6-FC68-4B79-8087-922F6DE966A3}"/>
                </a:ext>
              </a:extLst>
            </p:cNvPr>
            <p:cNvSpPr txBox="1"/>
            <p:nvPr/>
          </p:nvSpPr>
          <p:spPr>
            <a:xfrm>
              <a:off x="4842057" y="638799"/>
              <a:ext cx="2717247" cy="361374"/>
            </a:xfrm>
            <a:prstGeom prst="rect">
              <a:avLst/>
            </a:prstGeom>
            <a:solidFill>
              <a:schemeClr val="bg1"/>
            </a:solidFill>
          </p:spPr>
          <p:txBody>
            <a:bodyPr wrap="none" rtlCol="0">
              <a:spAutoFit/>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Chemotherapie</a:t>
              </a:r>
              <a:r>
                <a:rPr kumimoji="0" lang="fr-FR" sz="12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(n=154)</a:t>
              </a:r>
            </a:p>
          </p:txBody>
        </p:sp>
        <p:sp>
          <p:nvSpPr>
            <p:cNvPr id="13" name="ZoneTexte 20">
              <a:extLst>
                <a:ext uri="{FF2B5EF4-FFF2-40B4-BE49-F238E27FC236}">
                  <a16:creationId xmlns:a16="http://schemas.microsoft.com/office/drawing/2014/main" id="{B5B4AF6A-9757-4A40-8E94-171142889B40}"/>
                </a:ext>
              </a:extLst>
            </p:cNvPr>
            <p:cNvSpPr txBox="1"/>
            <p:nvPr/>
          </p:nvSpPr>
          <p:spPr>
            <a:xfrm>
              <a:off x="-1090461" y="638799"/>
              <a:ext cx="2756452" cy="511389"/>
            </a:xfrm>
            <a:prstGeom prst="rect">
              <a:avLst/>
            </a:prstGeom>
            <a:solidFill>
              <a:schemeClr val="bg1"/>
            </a:solidFill>
          </p:spPr>
          <p:txBody>
            <a:bodyPr wrap="none" rtlCol="0">
              <a:spAutoFit/>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Pembrolizumab (n=153)</a:t>
              </a:r>
            </a:p>
          </p:txBody>
        </p:sp>
      </p:grpSp>
      <p:sp>
        <p:nvSpPr>
          <p:cNvPr id="2" name="Forme libre : forme 1">
            <a:extLst>
              <a:ext uri="{FF2B5EF4-FFF2-40B4-BE49-F238E27FC236}">
                <a16:creationId xmlns:a16="http://schemas.microsoft.com/office/drawing/2014/main" id="{D2F30BF5-9512-45E4-AAB4-58D308391A46}"/>
              </a:ext>
            </a:extLst>
          </p:cNvPr>
          <p:cNvSpPr/>
          <p:nvPr/>
        </p:nvSpPr>
        <p:spPr>
          <a:xfrm>
            <a:off x="1150776" y="2360107"/>
            <a:ext cx="3212784" cy="2032599"/>
          </a:xfrm>
          <a:custGeom>
            <a:avLst/>
            <a:gdLst>
              <a:gd name="connsiteX0" fmla="*/ 0 w 3413928"/>
              <a:gd name="connsiteY0" fmla="*/ 0 h 2783393"/>
              <a:gd name="connsiteX1" fmla="*/ 30145 w 3413928"/>
              <a:gd name="connsiteY1" fmla="*/ 30145 h 2783393"/>
              <a:gd name="connsiteX2" fmla="*/ 50242 w 3413928"/>
              <a:gd name="connsiteY2" fmla="*/ 50242 h 2783393"/>
              <a:gd name="connsiteX3" fmla="*/ 50242 w 3413928"/>
              <a:gd name="connsiteY3" fmla="*/ 80387 h 2783393"/>
              <a:gd name="connsiteX4" fmla="*/ 77875 w 3413928"/>
              <a:gd name="connsiteY4" fmla="*/ 80387 h 2783393"/>
              <a:gd name="connsiteX5" fmla="*/ 77875 w 3413928"/>
              <a:gd name="connsiteY5" fmla="*/ 95459 h 2783393"/>
              <a:gd name="connsiteX6" fmla="*/ 123093 w 3413928"/>
              <a:gd name="connsiteY6" fmla="*/ 95459 h 2783393"/>
              <a:gd name="connsiteX7" fmla="*/ 123093 w 3413928"/>
              <a:gd name="connsiteY7" fmla="*/ 296426 h 2783393"/>
              <a:gd name="connsiteX8" fmla="*/ 148214 w 3413928"/>
              <a:gd name="connsiteY8" fmla="*/ 296426 h 2783393"/>
              <a:gd name="connsiteX9" fmla="*/ 148214 w 3413928"/>
              <a:gd name="connsiteY9" fmla="*/ 381837 h 2783393"/>
              <a:gd name="connsiteX10" fmla="*/ 173334 w 3413928"/>
              <a:gd name="connsiteY10" fmla="*/ 381837 h 2783393"/>
              <a:gd name="connsiteX11" fmla="*/ 173334 w 3413928"/>
              <a:gd name="connsiteY11" fmla="*/ 399422 h 2783393"/>
              <a:gd name="connsiteX12" fmla="*/ 200967 w 3413928"/>
              <a:gd name="connsiteY12" fmla="*/ 399422 h 2783393"/>
              <a:gd name="connsiteX13" fmla="*/ 200967 w 3413928"/>
              <a:gd name="connsiteY13" fmla="*/ 427055 h 2783393"/>
              <a:gd name="connsiteX14" fmla="*/ 228600 w 3413928"/>
              <a:gd name="connsiteY14" fmla="*/ 427055 h 2783393"/>
              <a:gd name="connsiteX15" fmla="*/ 228600 w 3413928"/>
              <a:gd name="connsiteY15" fmla="*/ 562707 h 2783393"/>
              <a:gd name="connsiteX16" fmla="*/ 258745 w 3413928"/>
              <a:gd name="connsiteY16" fmla="*/ 562707 h 2783393"/>
              <a:gd name="connsiteX17" fmla="*/ 258745 w 3413928"/>
              <a:gd name="connsiteY17" fmla="*/ 582804 h 2783393"/>
              <a:gd name="connsiteX18" fmla="*/ 278842 w 3413928"/>
              <a:gd name="connsiteY18" fmla="*/ 582804 h 2783393"/>
              <a:gd name="connsiteX19" fmla="*/ 278842 w 3413928"/>
              <a:gd name="connsiteY19" fmla="*/ 612949 h 2783393"/>
              <a:gd name="connsiteX20" fmla="*/ 326572 w 3413928"/>
              <a:gd name="connsiteY20" fmla="*/ 612949 h 2783393"/>
              <a:gd name="connsiteX21" fmla="*/ 326572 w 3413928"/>
              <a:gd name="connsiteY21" fmla="*/ 630534 h 2783393"/>
              <a:gd name="connsiteX22" fmla="*/ 354205 w 3413928"/>
              <a:gd name="connsiteY22" fmla="*/ 630534 h 2783393"/>
              <a:gd name="connsiteX23" fmla="*/ 354205 w 3413928"/>
              <a:gd name="connsiteY23" fmla="*/ 655655 h 2783393"/>
              <a:gd name="connsiteX24" fmla="*/ 371789 w 3413928"/>
              <a:gd name="connsiteY24" fmla="*/ 655655 h 2783393"/>
              <a:gd name="connsiteX25" fmla="*/ 371789 w 3413928"/>
              <a:gd name="connsiteY25" fmla="*/ 710921 h 2783393"/>
              <a:gd name="connsiteX26" fmla="*/ 394398 w 3413928"/>
              <a:gd name="connsiteY26" fmla="*/ 710921 h 2783393"/>
              <a:gd name="connsiteX27" fmla="*/ 394398 w 3413928"/>
              <a:gd name="connsiteY27" fmla="*/ 738554 h 2783393"/>
              <a:gd name="connsiteX28" fmla="*/ 411983 w 3413928"/>
              <a:gd name="connsiteY28" fmla="*/ 738554 h 2783393"/>
              <a:gd name="connsiteX29" fmla="*/ 411983 w 3413928"/>
              <a:gd name="connsiteY29" fmla="*/ 798844 h 2783393"/>
              <a:gd name="connsiteX30" fmla="*/ 447152 w 3413928"/>
              <a:gd name="connsiteY30" fmla="*/ 798844 h 2783393"/>
              <a:gd name="connsiteX31" fmla="*/ 447152 w 3413928"/>
              <a:gd name="connsiteY31" fmla="*/ 808892 h 2783393"/>
              <a:gd name="connsiteX32" fmla="*/ 502418 w 3413928"/>
              <a:gd name="connsiteY32" fmla="*/ 808892 h 2783393"/>
              <a:gd name="connsiteX33" fmla="*/ 502418 w 3413928"/>
              <a:gd name="connsiteY33" fmla="*/ 836525 h 2783393"/>
              <a:gd name="connsiteX34" fmla="*/ 570244 w 3413928"/>
              <a:gd name="connsiteY34" fmla="*/ 836525 h 2783393"/>
              <a:gd name="connsiteX35" fmla="*/ 570244 w 3413928"/>
              <a:gd name="connsiteY35" fmla="*/ 856622 h 2783393"/>
              <a:gd name="connsiteX36" fmla="*/ 665704 w 3413928"/>
              <a:gd name="connsiteY36" fmla="*/ 856622 h 2783393"/>
              <a:gd name="connsiteX37" fmla="*/ 665704 w 3413928"/>
              <a:gd name="connsiteY37" fmla="*/ 886767 h 2783393"/>
              <a:gd name="connsiteX38" fmla="*/ 690825 w 3413928"/>
              <a:gd name="connsiteY38" fmla="*/ 886767 h 2783393"/>
              <a:gd name="connsiteX39" fmla="*/ 690825 w 3413928"/>
              <a:gd name="connsiteY39" fmla="*/ 962129 h 2783393"/>
              <a:gd name="connsiteX40" fmla="*/ 723482 w 3413928"/>
              <a:gd name="connsiteY40" fmla="*/ 962129 h 2783393"/>
              <a:gd name="connsiteX41" fmla="*/ 723482 w 3413928"/>
              <a:gd name="connsiteY41" fmla="*/ 982226 h 2783393"/>
              <a:gd name="connsiteX42" fmla="*/ 771211 w 3413928"/>
              <a:gd name="connsiteY42" fmla="*/ 982226 h 2783393"/>
              <a:gd name="connsiteX43" fmla="*/ 771211 w 3413928"/>
              <a:gd name="connsiteY43" fmla="*/ 997299 h 2783393"/>
              <a:gd name="connsiteX44" fmla="*/ 798844 w 3413928"/>
              <a:gd name="connsiteY44" fmla="*/ 997299 h 2783393"/>
              <a:gd name="connsiteX45" fmla="*/ 798844 w 3413928"/>
              <a:gd name="connsiteY45" fmla="*/ 1057589 h 2783393"/>
              <a:gd name="connsiteX46" fmla="*/ 841550 w 3413928"/>
              <a:gd name="connsiteY46" fmla="*/ 1057589 h 2783393"/>
              <a:gd name="connsiteX47" fmla="*/ 841550 w 3413928"/>
              <a:gd name="connsiteY47" fmla="*/ 1122903 h 2783393"/>
              <a:gd name="connsiteX48" fmla="*/ 866671 w 3413928"/>
              <a:gd name="connsiteY48" fmla="*/ 1122903 h 2783393"/>
              <a:gd name="connsiteX49" fmla="*/ 866671 w 3413928"/>
              <a:gd name="connsiteY49" fmla="*/ 1143000 h 2783393"/>
              <a:gd name="connsiteX50" fmla="*/ 896816 w 3413928"/>
              <a:gd name="connsiteY50" fmla="*/ 1143000 h 2783393"/>
              <a:gd name="connsiteX51" fmla="*/ 896816 w 3413928"/>
              <a:gd name="connsiteY51" fmla="*/ 1163096 h 2783393"/>
              <a:gd name="connsiteX52" fmla="*/ 926961 w 3413928"/>
              <a:gd name="connsiteY52" fmla="*/ 1163096 h 2783393"/>
              <a:gd name="connsiteX53" fmla="*/ 926961 w 3413928"/>
              <a:gd name="connsiteY53" fmla="*/ 1178169 h 2783393"/>
              <a:gd name="connsiteX54" fmla="*/ 949570 w 3413928"/>
              <a:gd name="connsiteY54" fmla="*/ 1178169 h 2783393"/>
              <a:gd name="connsiteX55" fmla="*/ 949570 w 3413928"/>
              <a:gd name="connsiteY55" fmla="*/ 1228411 h 2783393"/>
              <a:gd name="connsiteX56" fmla="*/ 977203 w 3413928"/>
              <a:gd name="connsiteY56" fmla="*/ 1228411 h 2783393"/>
              <a:gd name="connsiteX57" fmla="*/ 977203 w 3413928"/>
              <a:gd name="connsiteY57" fmla="*/ 1256044 h 2783393"/>
              <a:gd name="connsiteX58" fmla="*/ 1002324 w 3413928"/>
              <a:gd name="connsiteY58" fmla="*/ 1256044 h 2783393"/>
              <a:gd name="connsiteX59" fmla="*/ 1002324 w 3413928"/>
              <a:gd name="connsiteY59" fmla="*/ 1288701 h 2783393"/>
              <a:gd name="connsiteX60" fmla="*/ 1047541 w 3413928"/>
              <a:gd name="connsiteY60" fmla="*/ 1288701 h 2783393"/>
              <a:gd name="connsiteX61" fmla="*/ 1060102 w 3413928"/>
              <a:gd name="connsiteY61" fmla="*/ 1301262 h 2783393"/>
              <a:gd name="connsiteX62" fmla="*/ 1070150 w 3413928"/>
              <a:gd name="connsiteY62" fmla="*/ 1311310 h 2783393"/>
              <a:gd name="connsiteX63" fmla="*/ 1070150 w 3413928"/>
              <a:gd name="connsiteY63" fmla="*/ 1351503 h 2783393"/>
              <a:gd name="connsiteX64" fmla="*/ 1100295 w 3413928"/>
              <a:gd name="connsiteY64" fmla="*/ 1351503 h 2783393"/>
              <a:gd name="connsiteX65" fmla="*/ 1100295 w 3413928"/>
              <a:gd name="connsiteY65" fmla="*/ 1369088 h 2783393"/>
              <a:gd name="connsiteX66" fmla="*/ 1125416 w 3413928"/>
              <a:gd name="connsiteY66" fmla="*/ 1369088 h 2783393"/>
              <a:gd name="connsiteX67" fmla="*/ 1125416 w 3413928"/>
              <a:gd name="connsiteY67" fmla="*/ 1396721 h 2783393"/>
              <a:gd name="connsiteX68" fmla="*/ 1153049 w 3413928"/>
              <a:gd name="connsiteY68" fmla="*/ 1396721 h 2783393"/>
              <a:gd name="connsiteX69" fmla="*/ 1153049 w 3413928"/>
              <a:gd name="connsiteY69" fmla="*/ 1416817 h 2783393"/>
              <a:gd name="connsiteX70" fmla="*/ 1198266 w 3413928"/>
              <a:gd name="connsiteY70" fmla="*/ 1416817 h 2783393"/>
              <a:gd name="connsiteX71" fmla="*/ 1198266 w 3413928"/>
              <a:gd name="connsiteY71" fmla="*/ 1436914 h 2783393"/>
              <a:gd name="connsiteX72" fmla="*/ 1223387 w 3413928"/>
              <a:gd name="connsiteY72" fmla="*/ 1436914 h 2783393"/>
              <a:gd name="connsiteX73" fmla="*/ 1223387 w 3413928"/>
              <a:gd name="connsiteY73" fmla="*/ 1449474 h 2783393"/>
              <a:gd name="connsiteX74" fmla="*/ 1223387 w 3413928"/>
              <a:gd name="connsiteY74" fmla="*/ 1449474 h 2783393"/>
              <a:gd name="connsiteX75" fmla="*/ 1240972 w 3413928"/>
              <a:gd name="connsiteY75" fmla="*/ 1467059 h 2783393"/>
              <a:gd name="connsiteX76" fmla="*/ 1268605 w 3413928"/>
              <a:gd name="connsiteY76" fmla="*/ 1467059 h 2783393"/>
              <a:gd name="connsiteX77" fmla="*/ 1268605 w 3413928"/>
              <a:gd name="connsiteY77" fmla="*/ 1492180 h 2783393"/>
              <a:gd name="connsiteX78" fmla="*/ 1316334 w 3413928"/>
              <a:gd name="connsiteY78" fmla="*/ 1519813 h 2783393"/>
              <a:gd name="connsiteX79" fmla="*/ 1361552 w 3413928"/>
              <a:gd name="connsiteY79" fmla="*/ 1519813 h 2783393"/>
              <a:gd name="connsiteX80" fmla="*/ 1361552 w 3413928"/>
              <a:gd name="connsiteY80" fmla="*/ 1554982 h 2783393"/>
              <a:gd name="connsiteX81" fmla="*/ 1386673 w 3413928"/>
              <a:gd name="connsiteY81" fmla="*/ 1554982 h 2783393"/>
              <a:gd name="connsiteX82" fmla="*/ 1386673 w 3413928"/>
              <a:gd name="connsiteY82" fmla="*/ 1572567 h 2783393"/>
              <a:gd name="connsiteX83" fmla="*/ 1416818 w 3413928"/>
              <a:gd name="connsiteY83" fmla="*/ 1572567 h 2783393"/>
              <a:gd name="connsiteX84" fmla="*/ 1416818 w 3413928"/>
              <a:gd name="connsiteY84" fmla="*/ 1597688 h 2783393"/>
              <a:gd name="connsiteX85" fmla="*/ 1474596 w 3413928"/>
              <a:gd name="connsiteY85" fmla="*/ 1597688 h 2783393"/>
              <a:gd name="connsiteX86" fmla="*/ 1474596 w 3413928"/>
              <a:gd name="connsiteY86" fmla="*/ 1668026 h 2783393"/>
              <a:gd name="connsiteX87" fmla="*/ 1494693 w 3413928"/>
              <a:gd name="connsiteY87" fmla="*/ 1668026 h 2783393"/>
              <a:gd name="connsiteX88" fmla="*/ 1494693 w 3413928"/>
              <a:gd name="connsiteY88" fmla="*/ 1723292 h 2783393"/>
              <a:gd name="connsiteX89" fmla="*/ 1542422 w 3413928"/>
              <a:gd name="connsiteY89" fmla="*/ 1723292 h 2783393"/>
              <a:gd name="connsiteX90" fmla="*/ 1542422 w 3413928"/>
              <a:gd name="connsiteY90" fmla="*/ 1758461 h 2783393"/>
              <a:gd name="connsiteX91" fmla="*/ 1587640 w 3413928"/>
              <a:gd name="connsiteY91" fmla="*/ 1758461 h 2783393"/>
              <a:gd name="connsiteX92" fmla="*/ 1587640 w 3413928"/>
              <a:gd name="connsiteY92" fmla="*/ 1776046 h 2783393"/>
              <a:gd name="connsiteX93" fmla="*/ 1610249 w 3413928"/>
              <a:gd name="connsiteY93" fmla="*/ 1776046 h 2783393"/>
              <a:gd name="connsiteX94" fmla="*/ 1610249 w 3413928"/>
              <a:gd name="connsiteY94" fmla="*/ 1796143 h 2783393"/>
              <a:gd name="connsiteX95" fmla="*/ 1642906 w 3413928"/>
              <a:gd name="connsiteY95" fmla="*/ 1796143 h 2783393"/>
              <a:gd name="connsiteX96" fmla="*/ 1642906 w 3413928"/>
              <a:gd name="connsiteY96" fmla="*/ 1823776 h 2783393"/>
              <a:gd name="connsiteX97" fmla="*/ 1680587 w 3413928"/>
              <a:gd name="connsiteY97" fmla="*/ 1823776 h 2783393"/>
              <a:gd name="connsiteX98" fmla="*/ 1680587 w 3413928"/>
              <a:gd name="connsiteY98" fmla="*/ 1863969 h 2783393"/>
              <a:gd name="connsiteX99" fmla="*/ 1715756 w 3413928"/>
              <a:gd name="connsiteY99" fmla="*/ 1863969 h 2783393"/>
              <a:gd name="connsiteX100" fmla="*/ 1715756 w 3413928"/>
              <a:gd name="connsiteY100" fmla="*/ 1894114 h 2783393"/>
              <a:gd name="connsiteX101" fmla="*/ 1728317 w 3413928"/>
              <a:gd name="connsiteY101" fmla="*/ 1894114 h 2783393"/>
              <a:gd name="connsiteX102" fmla="*/ 1728317 w 3413928"/>
              <a:gd name="connsiteY102" fmla="*/ 1909187 h 2783393"/>
              <a:gd name="connsiteX103" fmla="*/ 1763486 w 3413928"/>
              <a:gd name="connsiteY103" fmla="*/ 1909187 h 2783393"/>
              <a:gd name="connsiteX104" fmla="*/ 1763486 w 3413928"/>
              <a:gd name="connsiteY104" fmla="*/ 1954404 h 2783393"/>
              <a:gd name="connsiteX105" fmla="*/ 1783583 w 3413928"/>
              <a:gd name="connsiteY105" fmla="*/ 1954404 h 2783393"/>
              <a:gd name="connsiteX106" fmla="*/ 1783583 w 3413928"/>
              <a:gd name="connsiteY106" fmla="*/ 1987061 h 2783393"/>
              <a:gd name="connsiteX107" fmla="*/ 1811216 w 3413928"/>
              <a:gd name="connsiteY107" fmla="*/ 1987061 h 2783393"/>
              <a:gd name="connsiteX108" fmla="*/ 1811216 w 3413928"/>
              <a:gd name="connsiteY108" fmla="*/ 2007158 h 2783393"/>
              <a:gd name="connsiteX109" fmla="*/ 1911699 w 3413928"/>
              <a:gd name="connsiteY109" fmla="*/ 2007158 h 2783393"/>
              <a:gd name="connsiteX110" fmla="*/ 1989574 w 3413928"/>
              <a:gd name="connsiteY110" fmla="*/ 2024743 h 2783393"/>
              <a:gd name="connsiteX111" fmla="*/ 1989574 w 3413928"/>
              <a:gd name="connsiteY111" fmla="*/ 2069960 h 2783393"/>
              <a:gd name="connsiteX112" fmla="*/ 2012183 w 3413928"/>
              <a:gd name="connsiteY112" fmla="*/ 2069960 h 2783393"/>
              <a:gd name="connsiteX113" fmla="*/ 2012183 w 3413928"/>
              <a:gd name="connsiteY113" fmla="*/ 2102617 h 2783393"/>
              <a:gd name="connsiteX114" fmla="*/ 2044840 w 3413928"/>
              <a:gd name="connsiteY114" fmla="*/ 2102617 h 2783393"/>
              <a:gd name="connsiteX115" fmla="*/ 2044840 w 3413928"/>
              <a:gd name="connsiteY115" fmla="*/ 2115178 h 2783393"/>
              <a:gd name="connsiteX116" fmla="*/ 2095082 w 3413928"/>
              <a:gd name="connsiteY116" fmla="*/ 2115178 h 2783393"/>
              <a:gd name="connsiteX117" fmla="*/ 2095082 w 3413928"/>
              <a:gd name="connsiteY117" fmla="*/ 2142811 h 2783393"/>
              <a:gd name="connsiteX118" fmla="*/ 2127739 w 3413928"/>
              <a:gd name="connsiteY118" fmla="*/ 2142811 h 2783393"/>
              <a:gd name="connsiteX119" fmla="*/ 2127739 w 3413928"/>
              <a:gd name="connsiteY119" fmla="*/ 2172956 h 2783393"/>
              <a:gd name="connsiteX120" fmla="*/ 2157884 w 3413928"/>
              <a:gd name="connsiteY120" fmla="*/ 2172956 h 2783393"/>
              <a:gd name="connsiteX121" fmla="*/ 2157884 w 3413928"/>
              <a:gd name="connsiteY121" fmla="*/ 2195565 h 2783393"/>
              <a:gd name="connsiteX122" fmla="*/ 2260880 w 3413928"/>
              <a:gd name="connsiteY122" fmla="*/ 2195565 h 2783393"/>
              <a:gd name="connsiteX123" fmla="*/ 2260880 w 3413928"/>
              <a:gd name="connsiteY123" fmla="*/ 2223198 h 2783393"/>
              <a:gd name="connsiteX124" fmla="*/ 2321170 w 3413928"/>
              <a:gd name="connsiteY124" fmla="*/ 2223198 h 2783393"/>
              <a:gd name="connsiteX125" fmla="*/ 2321170 w 3413928"/>
              <a:gd name="connsiteY125" fmla="*/ 2248318 h 2783393"/>
              <a:gd name="connsiteX126" fmla="*/ 2406581 w 3413928"/>
              <a:gd name="connsiteY126" fmla="*/ 2270927 h 2783393"/>
              <a:gd name="connsiteX127" fmla="*/ 2406581 w 3413928"/>
              <a:gd name="connsiteY127" fmla="*/ 2288512 h 2783393"/>
              <a:gd name="connsiteX128" fmla="*/ 2444262 w 3413928"/>
              <a:gd name="connsiteY128" fmla="*/ 2288512 h 2783393"/>
              <a:gd name="connsiteX129" fmla="*/ 2527161 w 3413928"/>
              <a:gd name="connsiteY129" fmla="*/ 2328705 h 2783393"/>
              <a:gd name="connsiteX130" fmla="*/ 2572378 w 3413928"/>
              <a:gd name="connsiteY130" fmla="*/ 2328705 h 2783393"/>
              <a:gd name="connsiteX131" fmla="*/ 2572378 w 3413928"/>
              <a:gd name="connsiteY131" fmla="*/ 2366387 h 2783393"/>
              <a:gd name="connsiteX132" fmla="*/ 2617596 w 3413928"/>
              <a:gd name="connsiteY132" fmla="*/ 2366387 h 2783393"/>
              <a:gd name="connsiteX133" fmla="*/ 2703007 w 3413928"/>
              <a:gd name="connsiteY133" fmla="*/ 2386483 h 2783393"/>
              <a:gd name="connsiteX134" fmla="*/ 2703007 w 3413928"/>
              <a:gd name="connsiteY134" fmla="*/ 2421652 h 2783393"/>
              <a:gd name="connsiteX135" fmla="*/ 2750737 w 3413928"/>
              <a:gd name="connsiteY135" fmla="*/ 2431701 h 2783393"/>
              <a:gd name="connsiteX136" fmla="*/ 2793442 w 3413928"/>
              <a:gd name="connsiteY136" fmla="*/ 2431701 h 2783393"/>
              <a:gd name="connsiteX137" fmla="*/ 2846196 w 3413928"/>
              <a:gd name="connsiteY137" fmla="*/ 2454310 h 2783393"/>
              <a:gd name="connsiteX138" fmla="*/ 2846196 w 3413928"/>
              <a:gd name="connsiteY138" fmla="*/ 2489479 h 2783393"/>
              <a:gd name="connsiteX139" fmla="*/ 2871317 w 3413928"/>
              <a:gd name="connsiteY139" fmla="*/ 2489479 h 2783393"/>
              <a:gd name="connsiteX140" fmla="*/ 2871317 w 3413928"/>
              <a:gd name="connsiteY140" fmla="*/ 2512088 h 2783393"/>
              <a:gd name="connsiteX141" fmla="*/ 2901462 w 3413928"/>
              <a:gd name="connsiteY141" fmla="*/ 2512088 h 2783393"/>
              <a:gd name="connsiteX142" fmla="*/ 2901462 w 3413928"/>
              <a:gd name="connsiteY142" fmla="*/ 2542233 h 2783393"/>
              <a:gd name="connsiteX143" fmla="*/ 3067260 w 3413928"/>
              <a:gd name="connsiteY143" fmla="*/ 2589962 h 2783393"/>
              <a:gd name="connsiteX144" fmla="*/ 3067260 w 3413928"/>
              <a:gd name="connsiteY144" fmla="*/ 2617595 h 2783393"/>
              <a:gd name="connsiteX145" fmla="*/ 3120014 w 3413928"/>
              <a:gd name="connsiteY145" fmla="*/ 2617595 h 2783393"/>
              <a:gd name="connsiteX146" fmla="*/ 3120014 w 3413928"/>
              <a:gd name="connsiteY146" fmla="*/ 2670349 h 2783393"/>
              <a:gd name="connsiteX147" fmla="*/ 3142622 w 3413928"/>
              <a:gd name="connsiteY147" fmla="*/ 2670349 h 2783393"/>
              <a:gd name="connsiteX148" fmla="*/ 3142622 w 3413928"/>
              <a:gd name="connsiteY148" fmla="*/ 2705518 h 2783393"/>
              <a:gd name="connsiteX149" fmla="*/ 3177792 w 3413928"/>
              <a:gd name="connsiteY149" fmla="*/ 2705518 h 2783393"/>
              <a:gd name="connsiteX150" fmla="*/ 3177792 w 3413928"/>
              <a:gd name="connsiteY150" fmla="*/ 2783393 h 2783393"/>
              <a:gd name="connsiteX151" fmla="*/ 3413928 w 3413928"/>
              <a:gd name="connsiteY151" fmla="*/ 2783393 h 2783393"/>
              <a:gd name="connsiteX152" fmla="*/ 3413928 w 3413928"/>
              <a:gd name="connsiteY152" fmla="*/ 1077685 h 2783393"/>
              <a:gd name="connsiteX153" fmla="*/ 5025 w 3413928"/>
              <a:gd name="connsiteY153" fmla="*/ 1077685 h 2783393"/>
              <a:gd name="connsiteX154" fmla="*/ 0 w 3413928"/>
              <a:gd name="connsiteY154" fmla="*/ 0 h 2783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Lst>
            <a:rect l="l" t="t" r="r" b="b"/>
            <a:pathLst>
              <a:path w="3413928" h="2783393">
                <a:moveTo>
                  <a:pt x="0" y="0"/>
                </a:moveTo>
                <a:lnTo>
                  <a:pt x="30145" y="30145"/>
                </a:lnTo>
                <a:lnTo>
                  <a:pt x="50242" y="50242"/>
                </a:lnTo>
                <a:lnTo>
                  <a:pt x="50242" y="80387"/>
                </a:lnTo>
                <a:lnTo>
                  <a:pt x="77875" y="80387"/>
                </a:lnTo>
                <a:lnTo>
                  <a:pt x="77875" y="95459"/>
                </a:lnTo>
                <a:lnTo>
                  <a:pt x="123093" y="95459"/>
                </a:lnTo>
                <a:lnTo>
                  <a:pt x="123093" y="296426"/>
                </a:lnTo>
                <a:lnTo>
                  <a:pt x="148214" y="296426"/>
                </a:lnTo>
                <a:lnTo>
                  <a:pt x="148214" y="381837"/>
                </a:lnTo>
                <a:lnTo>
                  <a:pt x="173334" y="381837"/>
                </a:lnTo>
                <a:lnTo>
                  <a:pt x="173334" y="399422"/>
                </a:lnTo>
                <a:lnTo>
                  <a:pt x="200967" y="399422"/>
                </a:lnTo>
                <a:lnTo>
                  <a:pt x="200967" y="427055"/>
                </a:lnTo>
                <a:lnTo>
                  <a:pt x="228600" y="427055"/>
                </a:lnTo>
                <a:lnTo>
                  <a:pt x="228600" y="562707"/>
                </a:lnTo>
                <a:lnTo>
                  <a:pt x="258745" y="562707"/>
                </a:lnTo>
                <a:lnTo>
                  <a:pt x="258745" y="582804"/>
                </a:lnTo>
                <a:lnTo>
                  <a:pt x="278842" y="582804"/>
                </a:lnTo>
                <a:lnTo>
                  <a:pt x="278842" y="612949"/>
                </a:lnTo>
                <a:lnTo>
                  <a:pt x="326572" y="612949"/>
                </a:lnTo>
                <a:lnTo>
                  <a:pt x="326572" y="630534"/>
                </a:lnTo>
                <a:lnTo>
                  <a:pt x="354205" y="630534"/>
                </a:lnTo>
                <a:lnTo>
                  <a:pt x="354205" y="655655"/>
                </a:lnTo>
                <a:lnTo>
                  <a:pt x="371789" y="655655"/>
                </a:lnTo>
                <a:lnTo>
                  <a:pt x="371789" y="710921"/>
                </a:lnTo>
                <a:lnTo>
                  <a:pt x="394398" y="710921"/>
                </a:lnTo>
                <a:lnTo>
                  <a:pt x="394398" y="738554"/>
                </a:lnTo>
                <a:lnTo>
                  <a:pt x="411983" y="738554"/>
                </a:lnTo>
                <a:lnTo>
                  <a:pt x="411983" y="798844"/>
                </a:lnTo>
                <a:lnTo>
                  <a:pt x="447152" y="798844"/>
                </a:lnTo>
                <a:lnTo>
                  <a:pt x="447152" y="808892"/>
                </a:lnTo>
                <a:lnTo>
                  <a:pt x="502418" y="808892"/>
                </a:lnTo>
                <a:lnTo>
                  <a:pt x="502418" y="836525"/>
                </a:lnTo>
                <a:lnTo>
                  <a:pt x="570244" y="836525"/>
                </a:lnTo>
                <a:lnTo>
                  <a:pt x="570244" y="856622"/>
                </a:lnTo>
                <a:lnTo>
                  <a:pt x="665704" y="856622"/>
                </a:lnTo>
                <a:lnTo>
                  <a:pt x="665704" y="886767"/>
                </a:lnTo>
                <a:lnTo>
                  <a:pt x="690825" y="886767"/>
                </a:lnTo>
                <a:lnTo>
                  <a:pt x="690825" y="962129"/>
                </a:lnTo>
                <a:lnTo>
                  <a:pt x="723482" y="962129"/>
                </a:lnTo>
                <a:lnTo>
                  <a:pt x="723482" y="982226"/>
                </a:lnTo>
                <a:lnTo>
                  <a:pt x="771211" y="982226"/>
                </a:lnTo>
                <a:lnTo>
                  <a:pt x="771211" y="997299"/>
                </a:lnTo>
                <a:lnTo>
                  <a:pt x="798844" y="997299"/>
                </a:lnTo>
                <a:lnTo>
                  <a:pt x="798844" y="1057589"/>
                </a:lnTo>
                <a:lnTo>
                  <a:pt x="841550" y="1057589"/>
                </a:lnTo>
                <a:lnTo>
                  <a:pt x="841550" y="1122903"/>
                </a:lnTo>
                <a:lnTo>
                  <a:pt x="866671" y="1122903"/>
                </a:lnTo>
                <a:lnTo>
                  <a:pt x="866671" y="1143000"/>
                </a:lnTo>
                <a:lnTo>
                  <a:pt x="896816" y="1143000"/>
                </a:lnTo>
                <a:lnTo>
                  <a:pt x="896816" y="1163096"/>
                </a:lnTo>
                <a:lnTo>
                  <a:pt x="926961" y="1163096"/>
                </a:lnTo>
                <a:lnTo>
                  <a:pt x="926961" y="1178169"/>
                </a:lnTo>
                <a:lnTo>
                  <a:pt x="949570" y="1178169"/>
                </a:lnTo>
                <a:lnTo>
                  <a:pt x="949570" y="1228411"/>
                </a:lnTo>
                <a:lnTo>
                  <a:pt x="977203" y="1228411"/>
                </a:lnTo>
                <a:lnTo>
                  <a:pt x="977203" y="1256044"/>
                </a:lnTo>
                <a:lnTo>
                  <a:pt x="1002324" y="1256044"/>
                </a:lnTo>
                <a:lnTo>
                  <a:pt x="1002324" y="1288701"/>
                </a:lnTo>
                <a:lnTo>
                  <a:pt x="1047541" y="1288701"/>
                </a:lnTo>
                <a:lnTo>
                  <a:pt x="1060102" y="1301262"/>
                </a:lnTo>
                <a:lnTo>
                  <a:pt x="1070150" y="1311310"/>
                </a:lnTo>
                <a:lnTo>
                  <a:pt x="1070150" y="1351503"/>
                </a:lnTo>
                <a:lnTo>
                  <a:pt x="1100295" y="1351503"/>
                </a:lnTo>
                <a:lnTo>
                  <a:pt x="1100295" y="1369088"/>
                </a:lnTo>
                <a:lnTo>
                  <a:pt x="1125416" y="1369088"/>
                </a:lnTo>
                <a:lnTo>
                  <a:pt x="1125416" y="1396721"/>
                </a:lnTo>
                <a:lnTo>
                  <a:pt x="1153049" y="1396721"/>
                </a:lnTo>
                <a:lnTo>
                  <a:pt x="1153049" y="1416817"/>
                </a:lnTo>
                <a:lnTo>
                  <a:pt x="1198266" y="1416817"/>
                </a:lnTo>
                <a:lnTo>
                  <a:pt x="1198266" y="1436914"/>
                </a:lnTo>
                <a:lnTo>
                  <a:pt x="1223387" y="1436914"/>
                </a:lnTo>
                <a:lnTo>
                  <a:pt x="1223387" y="1449474"/>
                </a:lnTo>
                <a:lnTo>
                  <a:pt x="1223387" y="1449474"/>
                </a:lnTo>
                <a:lnTo>
                  <a:pt x="1240972" y="1467059"/>
                </a:lnTo>
                <a:lnTo>
                  <a:pt x="1268605" y="1467059"/>
                </a:lnTo>
                <a:lnTo>
                  <a:pt x="1268605" y="1492180"/>
                </a:lnTo>
                <a:lnTo>
                  <a:pt x="1316334" y="1519813"/>
                </a:lnTo>
                <a:lnTo>
                  <a:pt x="1361552" y="1519813"/>
                </a:lnTo>
                <a:lnTo>
                  <a:pt x="1361552" y="1554982"/>
                </a:lnTo>
                <a:lnTo>
                  <a:pt x="1386673" y="1554982"/>
                </a:lnTo>
                <a:lnTo>
                  <a:pt x="1386673" y="1572567"/>
                </a:lnTo>
                <a:lnTo>
                  <a:pt x="1416818" y="1572567"/>
                </a:lnTo>
                <a:lnTo>
                  <a:pt x="1416818" y="1597688"/>
                </a:lnTo>
                <a:lnTo>
                  <a:pt x="1474596" y="1597688"/>
                </a:lnTo>
                <a:lnTo>
                  <a:pt x="1474596" y="1668026"/>
                </a:lnTo>
                <a:lnTo>
                  <a:pt x="1494693" y="1668026"/>
                </a:lnTo>
                <a:lnTo>
                  <a:pt x="1494693" y="1723292"/>
                </a:lnTo>
                <a:lnTo>
                  <a:pt x="1542422" y="1723292"/>
                </a:lnTo>
                <a:lnTo>
                  <a:pt x="1542422" y="1758461"/>
                </a:lnTo>
                <a:lnTo>
                  <a:pt x="1587640" y="1758461"/>
                </a:lnTo>
                <a:lnTo>
                  <a:pt x="1587640" y="1776046"/>
                </a:lnTo>
                <a:lnTo>
                  <a:pt x="1610249" y="1776046"/>
                </a:lnTo>
                <a:lnTo>
                  <a:pt x="1610249" y="1796143"/>
                </a:lnTo>
                <a:lnTo>
                  <a:pt x="1642906" y="1796143"/>
                </a:lnTo>
                <a:lnTo>
                  <a:pt x="1642906" y="1823776"/>
                </a:lnTo>
                <a:lnTo>
                  <a:pt x="1680587" y="1823776"/>
                </a:lnTo>
                <a:lnTo>
                  <a:pt x="1680587" y="1863969"/>
                </a:lnTo>
                <a:lnTo>
                  <a:pt x="1715756" y="1863969"/>
                </a:lnTo>
                <a:lnTo>
                  <a:pt x="1715756" y="1894114"/>
                </a:lnTo>
                <a:lnTo>
                  <a:pt x="1728317" y="1894114"/>
                </a:lnTo>
                <a:lnTo>
                  <a:pt x="1728317" y="1909187"/>
                </a:lnTo>
                <a:lnTo>
                  <a:pt x="1763486" y="1909187"/>
                </a:lnTo>
                <a:lnTo>
                  <a:pt x="1763486" y="1954404"/>
                </a:lnTo>
                <a:lnTo>
                  <a:pt x="1783583" y="1954404"/>
                </a:lnTo>
                <a:lnTo>
                  <a:pt x="1783583" y="1987061"/>
                </a:lnTo>
                <a:lnTo>
                  <a:pt x="1811216" y="1987061"/>
                </a:lnTo>
                <a:lnTo>
                  <a:pt x="1811216" y="2007158"/>
                </a:lnTo>
                <a:lnTo>
                  <a:pt x="1911699" y="2007158"/>
                </a:lnTo>
                <a:lnTo>
                  <a:pt x="1989574" y="2024743"/>
                </a:lnTo>
                <a:lnTo>
                  <a:pt x="1989574" y="2069960"/>
                </a:lnTo>
                <a:lnTo>
                  <a:pt x="2012183" y="2069960"/>
                </a:lnTo>
                <a:lnTo>
                  <a:pt x="2012183" y="2102617"/>
                </a:lnTo>
                <a:lnTo>
                  <a:pt x="2044840" y="2102617"/>
                </a:lnTo>
                <a:lnTo>
                  <a:pt x="2044840" y="2115178"/>
                </a:lnTo>
                <a:lnTo>
                  <a:pt x="2095082" y="2115178"/>
                </a:lnTo>
                <a:lnTo>
                  <a:pt x="2095082" y="2142811"/>
                </a:lnTo>
                <a:lnTo>
                  <a:pt x="2127739" y="2142811"/>
                </a:lnTo>
                <a:lnTo>
                  <a:pt x="2127739" y="2172956"/>
                </a:lnTo>
                <a:lnTo>
                  <a:pt x="2157884" y="2172956"/>
                </a:lnTo>
                <a:lnTo>
                  <a:pt x="2157884" y="2195565"/>
                </a:lnTo>
                <a:lnTo>
                  <a:pt x="2260880" y="2195565"/>
                </a:lnTo>
                <a:lnTo>
                  <a:pt x="2260880" y="2223198"/>
                </a:lnTo>
                <a:lnTo>
                  <a:pt x="2321170" y="2223198"/>
                </a:lnTo>
                <a:lnTo>
                  <a:pt x="2321170" y="2248318"/>
                </a:lnTo>
                <a:lnTo>
                  <a:pt x="2406581" y="2270927"/>
                </a:lnTo>
                <a:lnTo>
                  <a:pt x="2406581" y="2288512"/>
                </a:lnTo>
                <a:lnTo>
                  <a:pt x="2444262" y="2288512"/>
                </a:lnTo>
                <a:lnTo>
                  <a:pt x="2527161" y="2328705"/>
                </a:lnTo>
                <a:lnTo>
                  <a:pt x="2572378" y="2328705"/>
                </a:lnTo>
                <a:lnTo>
                  <a:pt x="2572378" y="2366387"/>
                </a:lnTo>
                <a:lnTo>
                  <a:pt x="2617596" y="2366387"/>
                </a:lnTo>
                <a:lnTo>
                  <a:pt x="2703007" y="2386483"/>
                </a:lnTo>
                <a:lnTo>
                  <a:pt x="2703007" y="2421652"/>
                </a:lnTo>
                <a:lnTo>
                  <a:pt x="2750737" y="2431701"/>
                </a:lnTo>
                <a:lnTo>
                  <a:pt x="2793442" y="2431701"/>
                </a:lnTo>
                <a:lnTo>
                  <a:pt x="2846196" y="2454310"/>
                </a:lnTo>
                <a:lnTo>
                  <a:pt x="2846196" y="2489479"/>
                </a:lnTo>
                <a:lnTo>
                  <a:pt x="2871317" y="2489479"/>
                </a:lnTo>
                <a:lnTo>
                  <a:pt x="2871317" y="2512088"/>
                </a:lnTo>
                <a:lnTo>
                  <a:pt x="2901462" y="2512088"/>
                </a:lnTo>
                <a:lnTo>
                  <a:pt x="2901462" y="2542233"/>
                </a:lnTo>
                <a:lnTo>
                  <a:pt x="3067260" y="2589962"/>
                </a:lnTo>
                <a:lnTo>
                  <a:pt x="3067260" y="2617595"/>
                </a:lnTo>
                <a:lnTo>
                  <a:pt x="3120014" y="2617595"/>
                </a:lnTo>
                <a:lnTo>
                  <a:pt x="3120014" y="2670349"/>
                </a:lnTo>
                <a:lnTo>
                  <a:pt x="3142622" y="2670349"/>
                </a:lnTo>
                <a:lnTo>
                  <a:pt x="3142622" y="2705518"/>
                </a:lnTo>
                <a:lnTo>
                  <a:pt x="3177792" y="2705518"/>
                </a:lnTo>
                <a:lnTo>
                  <a:pt x="3177792" y="2783393"/>
                </a:lnTo>
                <a:lnTo>
                  <a:pt x="3413928" y="2783393"/>
                </a:lnTo>
                <a:lnTo>
                  <a:pt x="3413928" y="1077685"/>
                </a:lnTo>
                <a:lnTo>
                  <a:pt x="5025" y="1077685"/>
                </a:lnTo>
                <a:lnTo>
                  <a:pt x="0"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Forme libre : forme 25">
            <a:extLst>
              <a:ext uri="{FF2B5EF4-FFF2-40B4-BE49-F238E27FC236}">
                <a16:creationId xmlns:a16="http://schemas.microsoft.com/office/drawing/2014/main" id="{8CD12957-582E-40ED-85AD-0D5E1651C999}"/>
              </a:ext>
            </a:extLst>
          </p:cNvPr>
          <p:cNvSpPr/>
          <p:nvPr/>
        </p:nvSpPr>
        <p:spPr>
          <a:xfrm>
            <a:off x="5286781" y="2548394"/>
            <a:ext cx="3197831" cy="1816408"/>
          </a:xfrm>
          <a:custGeom>
            <a:avLst/>
            <a:gdLst>
              <a:gd name="connsiteX0" fmla="*/ 0 w 3496826"/>
              <a:gd name="connsiteY0" fmla="*/ 0 h 2539721"/>
              <a:gd name="connsiteX1" fmla="*/ 30145 w 3496826"/>
              <a:gd name="connsiteY1" fmla="*/ 30145 h 2539721"/>
              <a:gd name="connsiteX2" fmla="*/ 52754 w 3496826"/>
              <a:gd name="connsiteY2" fmla="*/ 52754 h 2539721"/>
              <a:gd name="connsiteX3" fmla="*/ 52754 w 3496826"/>
              <a:gd name="connsiteY3" fmla="*/ 246185 h 2539721"/>
              <a:gd name="connsiteX4" fmla="*/ 82899 w 3496826"/>
              <a:gd name="connsiteY4" fmla="*/ 246185 h 2539721"/>
              <a:gd name="connsiteX5" fmla="*/ 82899 w 3496826"/>
              <a:gd name="connsiteY5" fmla="*/ 401935 h 2539721"/>
              <a:gd name="connsiteX6" fmla="*/ 108020 w 3496826"/>
              <a:gd name="connsiteY6" fmla="*/ 401935 h 2539721"/>
              <a:gd name="connsiteX7" fmla="*/ 108020 w 3496826"/>
              <a:gd name="connsiteY7" fmla="*/ 452176 h 2539721"/>
              <a:gd name="connsiteX8" fmla="*/ 160773 w 3496826"/>
              <a:gd name="connsiteY8" fmla="*/ 452176 h 2539721"/>
              <a:gd name="connsiteX9" fmla="*/ 160773 w 3496826"/>
              <a:gd name="connsiteY9" fmla="*/ 492370 h 2539721"/>
              <a:gd name="connsiteX10" fmla="*/ 185894 w 3496826"/>
              <a:gd name="connsiteY10" fmla="*/ 492370 h 2539721"/>
              <a:gd name="connsiteX11" fmla="*/ 185894 w 3496826"/>
              <a:gd name="connsiteY11" fmla="*/ 502418 h 2539721"/>
              <a:gd name="connsiteX12" fmla="*/ 216039 w 3496826"/>
              <a:gd name="connsiteY12" fmla="*/ 502418 h 2539721"/>
              <a:gd name="connsiteX13" fmla="*/ 216039 w 3496826"/>
              <a:gd name="connsiteY13" fmla="*/ 592853 h 2539721"/>
              <a:gd name="connsiteX14" fmla="*/ 241160 w 3496826"/>
              <a:gd name="connsiteY14" fmla="*/ 592853 h 2539721"/>
              <a:gd name="connsiteX15" fmla="*/ 241160 w 3496826"/>
              <a:gd name="connsiteY15" fmla="*/ 610438 h 2539721"/>
              <a:gd name="connsiteX16" fmla="*/ 266281 w 3496826"/>
              <a:gd name="connsiteY16" fmla="*/ 610438 h 2539721"/>
              <a:gd name="connsiteX17" fmla="*/ 266281 w 3496826"/>
              <a:gd name="connsiteY17" fmla="*/ 630535 h 2539721"/>
              <a:gd name="connsiteX18" fmla="*/ 286378 w 3496826"/>
              <a:gd name="connsiteY18" fmla="*/ 630535 h 2539721"/>
              <a:gd name="connsiteX19" fmla="*/ 296426 w 3496826"/>
              <a:gd name="connsiteY19" fmla="*/ 640583 h 2539721"/>
              <a:gd name="connsiteX20" fmla="*/ 321547 w 3496826"/>
              <a:gd name="connsiteY20" fmla="*/ 640583 h 2539721"/>
              <a:gd name="connsiteX21" fmla="*/ 321547 w 3496826"/>
              <a:gd name="connsiteY21" fmla="*/ 668216 h 2539721"/>
              <a:gd name="connsiteX22" fmla="*/ 344156 w 3496826"/>
              <a:gd name="connsiteY22" fmla="*/ 668216 h 2539721"/>
              <a:gd name="connsiteX23" fmla="*/ 344156 w 3496826"/>
              <a:gd name="connsiteY23" fmla="*/ 725994 h 2539721"/>
              <a:gd name="connsiteX24" fmla="*/ 459712 w 3496826"/>
              <a:gd name="connsiteY24" fmla="*/ 766187 h 2539721"/>
              <a:gd name="connsiteX25" fmla="*/ 492369 w 3496826"/>
              <a:gd name="connsiteY25" fmla="*/ 766187 h 2539721"/>
              <a:gd name="connsiteX26" fmla="*/ 492369 w 3496826"/>
              <a:gd name="connsiteY26" fmla="*/ 776236 h 2539721"/>
              <a:gd name="connsiteX27" fmla="*/ 545123 w 3496826"/>
              <a:gd name="connsiteY27" fmla="*/ 783772 h 2539721"/>
              <a:gd name="connsiteX28" fmla="*/ 545123 w 3496826"/>
              <a:gd name="connsiteY28" fmla="*/ 811405 h 2539721"/>
              <a:gd name="connsiteX29" fmla="*/ 575268 w 3496826"/>
              <a:gd name="connsiteY29" fmla="*/ 811405 h 2539721"/>
              <a:gd name="connsiteX30" fmla="*/ 655655 w 3496826"/>
              <a:gd name="connsiteY30" fmla="*/ 839038 h 2539721"/>
              <a:gd name="connsiteX31" fmla="*/ 655655 w 3496826"/>
              <a:gd name="connsiteY31" fmla="*/ 876719 h 2539721"/>
              <a:gd name="connsiteX32" fmla="*/ 720969 w 3496826"/>
              <a:gd name="connsiteY32" fmla="*/ 889280 h 2539721"/>
              <a:gd name="connsiteX33" fmla="*/ 778747 w 3496826"/>
              <a:gd name="connsiteY33" fmla="*/ 889280 h 2539721"/>
              <a:gd name="connsiteX34" fmla="*/ 884255 w 3496826"/>
              <a:gd name="connsiteY34" fmla="*/ 954594 h 2539721"/>
              <a:gd name="connsiteX35" fmla="*/ 884255 w 3496826"/>
              <a:gd name="connsiteY35" fmla="*/ 987251 h 2539721"/>
              <a:gd name="connsiteX36" fmla="*/ 937009 w 3496826"/>
              <a:gd name="connsiteY36" fmla="*/ 987251 h 2539721"/>
              <a:gd name="connsiteX37" fmla="*/ 937009 w 3496826"/>
              <a:gd name="connsiteY37" fmla="*/ 997299 h 2539721"/>
              <a:gd name="connsiteX38" fmla="*/ 1007347 w 3496826"/>
              <a:gd name="connsiteY38" fmla="*/ 997299 h 2539721"/>
              <a:gd name="connsiteX39" fmla="*/ 1007347 w 3496826"/>
              <a:gd name="connsiteY39" fmla="*/ 1014884 h 2539721"/>
              <a:gd name="connsiteX40" fmla="*/ 1040004 w 3496826"/>
              <a:gd name="connsiteY40" fmla="*/ 1014884 h 2539721"/>
              <a:gd name="connsiteX41" fmla="*/ 1040004 w 3496826"/>
              <a:gd name="connsiteY41" fmla="*/ 1052565 h 2539721"/>
              <a:gd name="connsiteX42" fmla="*/ 1170633 w 3496826"/>
              <a:gd name="connsiteY42" fmla="*/ 1077686 h 2539721"/>
              <a:gd name="connsiteX43" fmla="*/ 1170633 w 3496826"/>
              <a:gd name="connsiteY43" fmla="*/ 1095271 h 2539721"/>
              <a:gd name="connsiteX44" fmla="*/ 1195754 w 3496826"/>
              <a:gd name="connsiteY44" fmla="*/ 1095271 h 2539721"/>
              <a:gd name="connsiteX45" fmla="*/ 1195754 w 3496826"/>
              <a:gd name="connsiteY45" fmla="*/ 1120392 h 2539721"/>
              <a:gd name="connsiteX46" fmla="*/ 1326382 w 3496826"/>
              <a:gd name="connsiteY46" fmla="*/ 1120392 h 2539721"/>
              <a:gd name="connsiteX47" fmla="*/ 1326382 w 3496826"/>
              <a:gd name="connsiteY47" fmla="*/ 1170633 h 2539721"/>
              <a:gd name="connsiteX48" fmla="*/ 1366576 w 3496826"/>
              <a:gd name="connsiteY48" fmla="*/ 1170633 h 2539721"/>
              <a:gd name="connsiteX49" fmla="*/ 1366576 w 3496826"/>
              <a:gd name="connsiteY49" fmla="*/ 1193242 h 2539721"/>
              <a:gd name="connsiteX50" fmla="*/ 1399233 w 3496826"/>
              <a:gd name="connsiteY50" fmla="*/ 1193242 h 2539721"/>
              <a:gd name="connsiteX51" fmla="*/ 1399233 w 3496826"/>
              <a:gd name="connsiteY51" fmla="*/ 1228411 h 2539721"/>
              <a:gd name="connsiteX52" fmla="*/ 1474595 w 3496826"/>
              <a:gd name="connsiteY52" fmla="*/ 1228411 h 2539721"/>
              <a:gd name="connsiteX53" fmla="*/ 1507253 w 3496826"/>
              <a:gd name="connsiteY53" fmla="*/ 1243484 h 2539721"/>
              <a:gd name="connsiteX54" fmla="*/ 1507253 w 3496826"/>
              <a:gd name="connsiteY54" fmla="*/ 1286189 h 2539721"/>
              <a:gd name="connsiteX55" fmla="*/ 1585127 w 3496826"/>
              <a:gd name="connsiteY55" fmla="*/ 1286189 h 2539721"/>
              <a:gd name="connsiteX56" fmla="*/ 1585127 w 3496826"/>
              <a:gd name="connsiteY56" fmla="*/ 1311310 h 2539721"/>
              <a:gd name="connsiteX57" fmla="*/ 1668026 w 3496826"/>
              <a:gd name="connsiteY57" fmla="*/ 1311310 h 2539721"/>
              <a:gd name="connsiteX58" fmla="*/ 1758461 w 3496826"/>
              <a:gd name="connsiteY58" fmla="*/ 1333919 h 2539721"/>
              <a:gd name="connsiteX59" fmla="*/ 1758461 w 3496826"/>
              <a:gd name="connsiteY59" fmla="*/ 1376625 h 2539721"/>
              <a:gd name="connsiteX60" fmla="*/ 1786094 w 3496826"/>
              <a:gd name="connsiteY60" fmla="*/ 1376625 h 2539721"/>
              <a:gd name="connsiteX61" fmla="*/ 1896626 w 3496826"/>
              <a:gd name="connsiteY61" fmla="*/ 1416818 h 2539721"/>
              <a:gd name="connsiteX62" fmla="*/ 1896626 w 3496826"/>
              <a:gd name="connsiteY62" fmla="*/ 1436915 h 2539721"/>
              <a:gd name="connsiteX63" fmla="*/ 1992086 w 3496826"/>
              <a:gd name="connsiteY63" fmla="*/ 1454499 h 2539721"/>
              <a:gd name="connsiteX64" fmla="*/ 2044839 w 3496826"/>
              <a:gd name="connsiteY64" fmla="*/ 1454499 h 2539721"/>
              <a:gd name="connsiteX65" fmla="*/ 2090057 w 3496826"/>
              <a:gd name="connsiteY65" fmla="*/ 1479620 h 2539721"/>
              <a:gd name="connsiteX66" fmla="*/ 2147835 w 3496826"/>
              <a:gd name="connsiteY66" fmla="*/ 1479620 h 2539721"/>
              <a:gd name="connsiteX67" fmla="*/ 2180492 w 3496826"/>
              <a:gd name="connsiteY67" fmla="*/ 1489669 h 2539721"/>
              <a:gd name="connsiteX68" fmla="*/ 2180492 w 3496826"/>
              <a:gd name="connsiteY68" fmla="*/ 1519814 h 2539721"/>
              <a:gd name="connsiteX69" fmla="*/ 2205613 w 3496826"/>
              <a:gd name="connsiteY69" fmla="*/ 1519814 h 2539721"/>
              <a:gd name="connsiteX70" fmla="*/ 2205613 w 3496826"/>
              <a:gd name="connsiteY70" fmla="*/ 1552471 h 2539721"/>
              <a:gd name="connsiteX71" fmla="*/ 2265903 w 3496826"/>
              <a:gd name="connsiteY71" fmla="*/ 1575080 h 2539721"/>
              <a:gd name="connsiteX72" fmla="*/ 2308609 w 3496826"/>
              <a:gd name="connsiteY72" fmla="*/ 1575080 h 2539721"/>
              <a:gd name="connsiteX73" fmla="*/ 2308609 w 3496826"/>
              <a:gd name="connsiteY73" fmla="*/ 1610249 h 2539721"/>
              <a:gd name="connsiteX74" fmla="*/ 2328705 w 3496826"/>
              <a:gd name="connsiteY74" fmla="*/ 1610249 h 2539721"/>
              <a:gd name="connsiteX75" fmla="*/ 2328705 w 3496826"/>
              <a:gd name="connsiteY75" fmla="*/ 1635370 h 2539721"/>
              <a:gd name="connsiteX76" fmla="*/ 2386483 w 3496826"/>
              <a:gd name="connsiteY76" fmla="*/ 1635370 h 2539721"/>
              <a:gd name="connsiteX77" fmla="*/ 2484455 w 3496826"/>
              <a:gd name="connsiteY77" fmla="*/ 1635370 h 2539721"/>
              <a:gd name="connsiteX78" fmla="*/ 2592475 w 3496826"/>
              <a:gd name="connsiteY78" fmla="*/ 1680587 h 2539721"/>
              <a:gd name="connsiteX79" fmla="*/ 2592475 w 3496826"/>
              <a:gd name="connsiteY79" fmla="*/ 1700684 h 2539721"/>
              <a:gd name="connsiteX80" fmla="*/ 2645228 w 3496826"/>
              <a:gd name="connsiteY80" fmla="*/ 1700684 h 2539721"/>
              <a:gd name="connsiteX81" fmla="*/ 2645228 w 3496826"/>
              <a:gd name="connsiteY81" fmla="*/ 1725805 h 2539721"/>
              <a:gd name="connsiteX82" fmla="*/ 2692958 w 3496826"/>
              <a:gd name="connsiteY82" fmla="*/ 1725805 h 2539721"/>
              <a:gd name="connsiteX83" fmla="*/ 2692958 w 3496826"/>
              <a:gd name="connsiteY83" fmla="*/ 1758462 h 2539721"/>
              <a:gd name="connsiteX84" fmla="*/ 2773345 w 3496826"/>
              <a:gd name="connsiteY84" fmla="*/ 1758462 h 2539721"/>
              <a:gd name="connsiteX85" fmla="*/ 2773345 w 3496826"/>
              <a:gd name="connsiteY85" fmla="*/ 1783583 h 2539721"/>
              <a:gd name="connsiteX86" fmla="*/ 2821075 w 3496826"/>
              <a:gd name="connsiteY86" fmla="*/ 1783583 h 2539721"/>
              <a:gd name="connsiteX87" fmla="*/ 2821075 w 3496826"/>
              <a:gd name="connsiteY87" fmla="*/ 1813728 h 2539721"/>
              <a:gd name="connsiteX88" fmla="*/ 2898949 w 3496826"/>
              <a:gd name="connsiteY88" fmla="*/ 1833825 h 2539721"/>
              <a:gd name="connsiteX89" fmla="*/ 2898949 w 3496826"/>
              <a:gd name="connsiteY89" fmla="*/ 1858945 h 2539721"/>
              <a:gd name="connsiteX90" fmla="*/ 2926582 w 3496826"/>
              <a:gd name="connsiteY90" fmla="*/ 1858945 h 2539721"/>
              <a:gd name="connsiteX91" fmla="*/ 2926582 w 3496826"/>
              <a:gd name="connsiteY91" fmla="*/ 1881554 h 2539721"/>
              <a:gd name="connsiteX92" fmla="*/ 2954215 w 3496826"/>
              <a:gd name="connsiteY92" fmla="*/ 1881554 h 2539721"/>
              <a:gd name="connsiteX93" fmla="*/ 2954215 w 3496826"/>
              <a:gd name="connsiteY93" fmla="*/ 1914211 h 2539721"/>
              <a:gd name="connsiteX94" fmla="*/ 3049675 w 3496826"/>
              <a:gd name="connsiteY94" fmla="*/ 1914211 h 2539721"/>
              <a:gd name="connsiteX95" fmla="*/ 3049675 w 3496826"/>
              <a:gd name="connsiteY95" fmla="*/ 1977014 h 2539721"/>
              <a:gd name="connsiteX96" fmla="*/ 3104941 w 3496826"/>
              <a:gd name="connsiteY96" fmla="*/ 1979526 h 2539721"/>
              <a:gd name="connsiteX97" fmla="*/ 3104941 w 3496826"/>
              <a:gd name="connsiteY97" fmla="*/ 2007159 h 2539721"/>
              <a:gd name="connsiteX98" fmla="*/ 3130061 w 3496826"/>
              <a:gd name="connsiteY98" fmla="*/ 2007159 h 2539721"/>
              <a:gd name="connsiteX99" fmla="*/ 3130061 w 3496826"/>
              <a:gd name="connsiteY99" fmla="*/ 2037304 h 2539721"/>
              <a:gd name="connsiteX100" fmla="*/ 3155182 w 3496826"/>
              <a:gd name="connsiteY100" fmla="*/ 2037304 h 2539721"/>
              <a:gd name="connsiteX101" fmla="*/ 3155182 w 3496826"/>
              <a:gd name="connsiteY101" fmla="*/ 2064937 h 2539721"/>
              <a:gd name="connsiteX102" fmla="*/ 3180303 w 3496826"/>
              <a:gd name="connsiteY102" fmla="*/ 2064937 h 2539721"/>
              <a:gd name="connsiteX103" fmla="*/ 3180303 w 3496826"/>
              <a:gd name="connsiteY103" fmla="*/ 2087545 h 2539721"/>
              <a:gd name="connsiteX104" fmla="*/ 3215472 w 3496826"/>
              <a:gd name="connsiteY104" fmla="*/ 2087545 h 2539721"/>
              <a:gd name="connsiteX105" fmla="*/ 3215472 w 3496826"/>
              <a:gd name="connsiteY105" fmla="*/ 2145324 h 2539721"/>
              <a:gd name="connsiteX106" fmla="*/ 3253154 w 3496826"/>
              <a:gd name="connsiteY106" fmla="*/ 2145324 h 2539721"/>
              <a:gd name="connsiteX107" fmla="*/ 3253154 w 3496826"/>
              <a:gd name="connsiteY107" fmla="*/ 2223198 h 2539721"/>
              <a:gd name="connsiteX108" fmla="*/ 3283299 w 3496826"/>
              <a:gd name="connsiteY108" fmla="*/ 2223198 h 2539721"/>
              <a:gd name="connsiteX109" fmla="*/ 3283299 w 3496826"/>
              <a:gd name="connsiteY109" fmla="*/ 2434214 h 2539721"/>
              <a:gd name="connsiteX110" fmla="*/ 3361173 w 3496826"/>
              <a:gd name="connsiteY110" fmla="*/ 2434214 h 2539721"/>
              <a:gd name="connsiteX111" fmla="*/ 3361173 w 3496826"/>
              <a:gd name="connsiteY111" fmla="*/ 2494504 h 2539721"/>
              <a:gd name="connsiteX112" fmla="*/ 3388806 w 3496826"/>
              <a:gd name="connsiteY112" fmla="*/ 2494504 h 2539721"/>
              <a:gd name="connsiteX113" fmla="*/ 3388806 w 3496826"/>
              <a:gd name="connsiteY113" fmla="*/ 2539721 h 2539721"/>
              <a:gd name="connsiteX114" fmla="*/ 3496826 w 3496826"/>
              <a:gd name="connsiteY114" fmla="*/ 2539721 h 2539721"/>
              <a:gd name="connsiteX115" fmla="*/ 3496826 w 3496826"/>
              <a:gd name="connsiteY115" fmla="*/ 834014 h 2539721"/>
              <a:gd name="connsiteX116" fmla="*/ 7536 w 3496826"/>
              <a:gd name="connsiteY116" fmla="*/ 834014 h 2539721"/>
              <a:gd name="connsiteX117" fmla="*/ 0 w 3496826"/>
              <a:gd name="connsiteY117" fmla="*/ 0 h 2539721"/>
              <a:gd name="connsiteX0" fmla="*/ 5491 w 3489290"/>
              <a:gd name="connsiteY0" fmla="*/ 0 h 2539721"/>
              <a:gd name="connsiteX1" fmla="*/ 22609 w 3489290"/>
              <a:gd name="connsiteY1" fmla="*/ 30145 h 2539721"/>
              <a:gd name="connsiteX2" fmla="*/ 45218 w 3489290"/>
              <a:gd name="connsiteY2" fmla="*/ 52754 h 2539721"/>
              <a:gd name="connsiteX3" fmla="*/ 45218 w 3489290"/>
              <a:gd name="connsiteY3" fmla="*/ 246185 h 2539721"/>
              <a:gd name="connsiteX4" fmla="*/ 75363 w 3489290"/>
              <a:gd name="connsiteY4" fmla="*/ 246185 h 2539721"/>
              <a:gd name="connsiteX5" fmla="*/ 75363 w 3489290"/>
              <a:gd name="connsiteY5" fmla="*/ 401935 h 2539721"/>
              <a:gd name="connsiteX6" fmla="*/ 100484 w 3489290"/>
              <a:gd name="connsiteY6" fmla="*/ 401935 h 2539721"/>
              <a:gd name="connsiteX7" fmla="*/ 100484 w 3489290"/>
              <a:gd name="connsiteY7" fmla="*/ 452176 h 2539721"/>
              <a:gd name="connsiteX8" fmla="*/ 153237 w 3489290"/>
              <a:gd name="connsiteY8" fmla="*/ 452176 h 2539721"/>
              <a:gd name="connsiteX9" fmla="*/ 153237 w 3489290"/>
              <a:gd name="connsiteY9" fmla="*/ 492370 h 2539721"/>
              <a:gd name="connsiteX10" fmla="*/ 178358 w 3489290"/>
              <a:gd name="connsiteY10" fmla="*/ 492370 h 2539721"/>
              <a:gd name="connsiteX11" fmla="*/ 178358 w 3489290"/>
              <a:gd name="connsiteY11" fmla="*/ 502418 h 2539721"/>
              <a:gd name="connsiteX12" fmla="*/ 208503 w 3489290"/>
              <a:gd name="connsiteY12" fmla="*/ 502418 h 2539721"/>
              <a:gd name="connsiteX13" fmla="*/ 208503 w 3489290"/>
              <a:gd name="connsiteY13" fmla="*/ 592853 h 2539721"/>
              <a:gd name="connsiteX14" fmla="*/ 233624 w 3489290"/>
              <a:gd name="connsiteY14" fmla="*/ 592853 h 2539721"/>
              <a:gd name="connsiteX15" fmla="*/ 233624 w 3489290"/>
              <a:gd name="connsiteY15" fmla="*/ 610438 h 2539721"/>
              <a:gd name="connsiteX16" fmla="*/ 258745 w 3489290"/>
              <a:gd name="connsiteY16" fmla="*/ 610438 h 2539721"/>
              <a:gd name="connsiteX17" fmla="*/ 258745 w 3489290"/>
              <a:gd name="connsiteY17" fmla="*/ 630535 h 2539721"/>
              <a:gd name="connsiteX18" fmla="*/ 278842 w 3489290"/>
              <a:gd name="connsiteY18" fmla="*/ 630535 h 2539721"/>
              <a:gd name="connsiteX19" fmla="*/ 288890 w 3489290"/>
              <a:gd name="connsiteY19" fmla="*/ 640583 h 2539721"/>
              <a:gd name="connsiteX20" fmla="*/ 314011 w 3489290"/>
              <a:gd name="connsiteY20" fmla="*/ 640583 h 2539721"/>
              <a:gd name="connsiteX21" fmla="*/ 314011 w 3489290"/>
              <a:gd name="connsiteY21" fmla="*/ 668216 h 2539721"/>
              <a:gd name="connsiteX22" fmla="*/ 336620 w 3489290"/>
              <a:gd name="connsiteY22" fmla="*/ 668216 h 2539721"/>
              <a:gd name="connsiteX23" fmla="*/ 336620 w 3489290"/>
              <a:gd name="connsiteY23" fmla="*/ 725994 h 2539721"/>
              <a:gd name="connsiteX24" fmla="*/ 452176 w 3489290"/>
              <a:gd name="connsiteY24" fmla="*/ 766187 h 2539721"/>
              <a:gd name="connsiteX25" fmla="*/ 484833 w 3489290"/>
              <a:gd name="connsiteY25" fmla="*/ 766187 h 2539721"/>
              <a:gd name="connsiteX26" fmla="*/ 484833 w 3489290"/>
              <a:gd name="connsiteY26" fmla="*/ 776236 h 2539721"/>
              <a:gd name="connsiteX27" fmla="*/ 537587 w 3489290"/>
              <a:gd name="connsiteY27" fmla="*/ 783772 h 2539721"/>
              <a:gd name="connsiteX28" fmla="*/ 537587 w 3489290"/>
              <a:gd name="connsiteY28" fmla="*/ 811405 h 2539721"/>
              <a:gd name="connsiteX29" fmla="*/ 567732 w 3489290"/>
              <a:gd name="connsiteY29" fmla="*/ 811405 h 2539721"/>
              <a:gd name="connsiteX30" fmla="*/ 648119 w 3489290"/>
              <a:gd name="connsiteY30" fmla="*/ 839038 h 2539721"/>
              <a:gd name="connsiteX31" fmla="*/ 648119 w 3489290"/>
              <a:gd name="connsiteY31" fmla="*/ 876719 h 2539721"/>
              <a:gd name="connsiteX32" fmla="*/ 713433 w 3489290"/>
              <a:gd name="connsiteY32" fmla="*/ 889280 h 2539721"/>
              <a:gd name="connsiteX33" fmla="*/ 771211 w 3489290"/>
              <a:gd name="connsiteY33" fmla="*/ 889280 h 2539721"/>
              <a:gd name="connsiteX34" fmla="*/ 876719 w 3489290"/>
              <a:gd name="connsiteY34" fmla="*/ 954594 h 2539721"/>
              <a:gd name="connsiteX35" fmla="*/ 876719 w 3489290"/>
              <a:gd name="connsiteY35" fmla="*/ 987251 h 2539721"/>
              <a:gd name="connsiteX36" fmla="*/ 929473 w 3489290"/>
              <a:gd name="connsiteY36" fmla="*/ 987251 h 2539721"/>
              <a:gd name="connsiteX37" fmla="*/ 929473 w 3489290"/>
              <a:gd name="connsiteY37" fmla="*/ 997299 h 2539721"/>
              <a:gd name="connsiteX38" fmla="*/ 999811 w 3489290"/>
              <a:gd name="connsiteY38" fmla="*/ 997299 h 2539721"/>
              <a:gd name="connsiteX39" fmla="*/ 999811 w 3489290"/>
              <a:gd name="connsiteY39" fmla="*/ 1014884 h 2539721"/>
              <a:gd name="connsiteX40" fmla="*/ 1032468 w 3489290"/>
              <a:gd name="connsiteY40" fmla="*/ 1014884 h 2539721"/>
              <a:gd name="connsiteX41" fmla="*/ 1032468 w 3489290"/>
              <a:gd name="connsiteY41" fmla="*/ 1052565 h 2539721"/>
              <a:gd name="connsiteX42" fmla="*/ 1163097 w 3489290"/>
              <a:gd name="connsiteY42" fmla="*/ 1077686 h 2539721"/>
              <a:gd name="connsiteX43" fmla="*/ 1163097 w 3489290"/>
              <a:gd name="connsiteY43" fmla="*/ 1095271 h 2539721"/>
              <a:gd name="connsiteX44" fmla="*/ 1188218 w 3489290"/>
              <a:gd name="connsiteY44" fmla="*/ 1095271 h 2539721"/>
              <a:gd name="connsiteX45" fmla="*/ 1188218 w 3489290"/>
              <a:gd name="connsiteY45" fmla="*/ 1120392 h 2539721"/>
              <a:gd name="connsiteX46" fmla="*/ 1318846 w 3489290"/>
              <a:gd name="connsiteY46" fmla="*/ 1120392 h 2539721"/>
              <a:gd name="connsiteX47" fmla="*/ 1318846 w 3489290"/>
              <a:gd name="connsiteY47" fmla="*/ 1170633 h 2539721"/>
              <a:gd name="connsiteX48" fmla="*/ 1359040 w 3489290"/>
              <a:gd name="connsiteY48" fmla="*/ 1170633 h 2539721"/>
              <a:gd name="connsiteX49" fmla="*/ 1359040 w 3489290"/>
              <a:gd name="connsiteY49" fmla="*/ 1193242 h 2539721"/>
              <a:gd name="connsiteX50" fmla="*/ 1391697 w 3489290"/>
              <a:gd name="connsiteY50" fmla="*/ 1193242 h 2539721"/>
              <a:gd name="connsiteX51" fmla="*/ 1391697 w 3489290"/>
              <a:gd name="connsiteY51" fmla="*/ 1228411 h 2539721"/>
              <a:gd name="connsiteX52" fmla="*/ 1467059 w 3489290"/>
              <a:gd name="connsiteY52" fmla="*/ 1228411 h 2539721"/>
              <a:gd name="connsiteX53" fmla="*/ 1499717 w 3489290"/>
              <a:gd name="connsiteY53" fmla="*/ 1243484 h 2539721"/>
              <a:gd name="connsiteX54" fmla="*/ 1499717 w 3489290"/>
              <a:gd name="connsiteY54" fmla="*/ 1286189 h 2539721"/>
              <a:gd name="connsiteX55" fmla="*/ 1577591 w 3489290"/>
              <a:gd name="connsiteY55" fmla="*/ 1286189 h 2539721"/>
              <a:gd name="connsiteX56" fmla="*/ 1577591 w 3489290"/>
              <a:gd name="connsiteY56" fmla="*/ 1311310 h 2539721"/>
              <a:gd name="connsiteX57" fmla="*/ 1660490 w 3489290"/>
              <a:gd name="connsiteY57" fmla="*/ 1311310 h 2539721"/>
              <a:gd name="connsiteX58" fmla="*/ 1750925 w 3489290"/>
              <a:gd name="connsiteY58" fmla="*/ 1333919 h 2539721"/>
              <a:gd name="connsiteX59" fmla="*/ 1750925 w 3489290"/>
              <a:gd name="connsiteY59" fmla="*/ 1376625 h 2539721"/>
              <a:gd name="connsiteX60" fmla="*/ 1778558 w 3489290"/>
              <a:gd name="connsiteY60" fmla="*/ 1376625 h 2539721"/>
              <a:gd name="connsiteX61" fmla="*/ 1889090 w 3489290"/>
              <a:gd name="connsiteY61" fmla="*/ 1416818 h 2539721"/>
              <a:gd name="connsiteX62" fmla="*/ 1889090 w 3489290"/>
              <a:gd name="connsiteY62" fmla="*/ 1436915 h 2539721"/>
              <a:gd name="connsiteX63" fmla="*/ 1984550 w 3489290"/>
              <a:gd name="connsiteY63" fmla="*/ 1454499 h 2539721"/>
              <a:gd name="connsiteX64" fmla="*/ 2037303 w 3489290"/>
              <a:gd name="connsiteY64" fmla="*/ 1454499 h 2539721"/>
              <a:gd name="connsiteX65" fmla="*/ 2082521 w 3489290"/>
              <a:gd name="connsiteY65" fmla="*/ 1479620 h 2539721"/>
              <a:gd name="connsiteX66" fmla="*/ 2140299 w 3489290"/>
              <a:gd name="connsiteY66" fmla="*/ 1479620 h 2539721"/>
              <a:gd name="connsiteX67" fmla="*/ 2172956 w 3489290"/>
              <a:gd name="connsiteY67" fmla="*/ 1489669 h 2539721"/>
              <a:gd name="connsiteX68" fmla="*/ 2172956 w 3489290"/>
              <a:gd name="connsiteY68" fmla="*/ 1519814 h 2539721"/>
              <a:gd name="connsiteX69" fmla="*/ 2198077 w 3489290"/>
              <a:gd name="connsiteY69" fmla="*/ 1519814 h 2539721"/>
              <a:gd name="connsiteX70" fmla="*/ 2198077 w 3489290"/>
              <a:gd name="connsiteY70" fmla="*/ 1552471 h 2539721"/>
              <a:gd name="connsiteX71" fmla="*/ 2258367 w 3489290"/>
              <a:gd name="connsiteY71" fmla="*/ 1575080 h 2539721"/>
              <a:gd name="connsiteX72" fmla="*/ 2301073 w 3489290"/>
              <a:gd name="connsiteY72" fmla="*/ 1575080 h 2539721"/>
              <a:gd name="connsiteX73" fmla="*/ 2301073 w 3489290"/>
              <a:gd name="connsiteY73" fmla="*/ 1610249 h 2539721"/>
              <a:gd name="connsiteX74" fmla="*/ 2321169 w 3489290"/>
              <a:gd name="connsiteY74" fmla="*/ 1610249 h 2539721"/>
              <a:gd name="connsiteX75" fmla="*/ 2321169 w 3489290"/>
              <a:gd name="connsiteY75" fmla="*/ 1635370 h 2539721"/>
              <a:gd name="connsiteX76" fmla="*/ 2378947 w 3489290"/>
              <a:gd name="connsiteY76" fmla="*/ 1635370 h 2539721"/>
              <a:gd name="connsiteX77" fmla="*/ 2476919 w 3489290"/>
              <a:gd name="connsiteY77" fmla="*/ 1635370 h 2539721"/>
              <a:gd name="connsiteX78" fmla="*/ 2584939 w 3489290"/>
              <a:gd name="connsiteY78" fmla="*/ 1680587 h 2539721"/>
              <a:gd name="connsiteX79" fmla="*/ 2584939 w 3489290"/>
              <a:gd name="connsiteY79" fmla="*/ 1700684 h 2539721"/>
              <a:gd name="connsiteX80" fmla="*/ 2637692 w 3489290"/>
              <a:gd name="connsiteY80" fmla="*/ 1700684 h 2539721"/>
              <a:gd name="connsiteX81" fmla="*/ 2637692 w 3489290"/>
              <a:gd name="connsiteY81" fmla="*/ 1725805 h 2539721"/>
              <a:gd name="connsiteX82" fmla="*/ 2685422 w 3489290"/>
              <a:gd name="connsiteY82" fmla="*/ 1725805 h 2539721"/>
              <a:gd name="connsiteX83" fmla="*/ 2685422 w 3489290"/>
              <a:gd name="connsiteY83" fmla="*/ 1758462 h 2539721"/>
              <a:gd name="connsiteX84" fmla="*/ 2765809 w 3489290"/>
              <a:gd name="connsiteY84" fmla="*/ 1758462 h 2539721"/>
              <a:gd name="connsiteX85" fmla="*/ 2765809 w 3489290"/>
              <a:gd name="connsiteY85" fmla="*/ 1783583 h 2539721"/>
              <a:gd name="connsiteX86" fmla="*/ 2813539 w 3489290"/>
              <a:gd name="connsiteY86" fmla="*/ 1783583 h 2539721"/>
              <a:gd name="connsiteX87" fmla="*/ 2813539 w 3489290"/>
              <a:gd name="connsiteY87" fmla="*/ 1813728 h 2539721"/>
              <a:gd name="connsiteX88" fmla="*/ 2891413 w 3489290"/>
              <a:gd name="connsiteY88" fmla="*/ 1833825 h 2539721"/>
              <a:gd name="connsiteX89" fmla="*/ 2891413 w 3489290"/>
              <a:gd name="connsiteY89" fmla="*/ 1858945 h 2539721"/>
              <a:gd name="connsiteX90" fmla="*/ 2919046 w 3489290"/>
              <a:gd name="connsiteY90" fmla="*/ 1858945 h 2539721"/>
              <a:gd name="connsiteX91" fmla="*/ 2919046 w 3489290"/>
              <a:gd name="connsiteY91" fmla="*/ 1881554 h 2539721"/>
              <a:gd name="connsiteX92" fmla="*/ 2946679 w 3489290"/>
              <a:gd name="connsiteY92" fmla="*/ 1881554 h 2539721"/>
              <a:gd name="connsiteX93" fmla="*/ 2946679 w 3489290"/>
              <a:gd name="connsiteY93" fmla="*/ 1914211 h 2539721"/>
              <a:gd name="connsiteX94" fmla="*/ 3042139 w 3489290"/>
              <a:gd name="connsiteY94" fmla="*/ 1914211 h 2539721"/>
              <a:gd name="connsiteX95" fmla="*/ 3042139 w 3489290"/>
              <a:gd name="connsiteY95" fmla="*/ 1977014 h 2539721"/>
              <a:gd name="connsiteX96" fmla="*/ 3097405 w 3489290"/>
              <a:gd name="connsiteY96" fmla="*/ 1979526 h 2539721"/>
              <a:gd name="connsiteX97" fmla="*/ 3097405 w 3489290"/>
              <a:gd name="connsiteY97" fmla="*/ 2007159 h 2539721"/>
              <a:gd name="connsiteX98" fmla="*/ 3122525 w 3489290"/>
              <a:gd name="connsiteY98" fmla="*/ 2007159 h 2539721"/>
              <a:gd name="connsiteX99" fmla="*/ 3122525 w 3489290"/>
              <a:gd name="connsiteY99" fmla="*/ 2037304 h 2539721"/>
              <a:gd name="connsiteX100" fmla="*/ 3147646 w 3489290"/>
              <a:gd name="connsiteY100" fmla="*/ 2037304 h 2539721"/>
              <a:gd name="connsiteX101" fmla="*/ 3147646 w 3489290"/>
              <a:gd name="connsiteY101" fmla="*/ 2064937 h 2539721"/>
              <a:gd name="connsiteX102" fmla="*/ 3172767 w 3489290"/>
              <a:gd name="connsiteY102" fmla="*/ 2064937 h 2539721"/>
              <a:gd name="connsiteX103" fmla="*/ 3172767 w 3489290"/>
              <a:gd name="connsiteY103" fmla="*/ 2087545 h 2539721"/>
              <a:gd name="connsiteX104" fmla="*/ 3207936 w 3489290"/>
              <a:gd name="connsiteY104" fmla="*/ 2087545 h 2539721"/>
              <a:gd name="connsiteX105" fmla="*/ 3207936 w 3489290"/>
              <a:gd name="connsiteY105" fmla="*/ 2145324 h 2539721"/>
              <a:gd name="connsiteX106" fmla="*/ 3245618 w 3489290"/>
              <a:gd name="connsiteY106" fmla="*/ 2145324 h 2539721"/>
              <a:gd name="connsiteX107" fmla="*/ 3245618 w 3489290"/>
              <a:gd name="connsiteY107" fmla="*/ 2223198 h 2539721"/>
              <a:gd name="connsiteX108" fmla="*/ 3275763 w 3489290"/>
              <a:gd name="connsiteY108" fmla="*/ 2223198 h 2539721"/>
              <a:gd name="connsiteX109" fmla="*/ 3275763 w 3489290"/>
              <a:gd name="connsiteY109" fmla="*/ 2434214 h 2539721"/>
              <a:gd name="connsiteX110" fmla="*/ 3353637 w 3489290"/>
              <a:gd name="connsiteY110" fmla="*/ 2434214 h 2539721"/>
              <a:gd name="connsiteX111" fmla="*/ 3353637 w 3489290"/>
              <a:gd name="connsiteY111" fmla="*/ 2494504 h 2539721"/>
              <a:gd name="connsiteX112" fmla="*/ 3381270 w 3489290"/>
              <a:gd name="connsiteY112" fmla="*/ 2494504 h 2539721"/>
              <a:gd name="connsiteX113" fmla="*/ 3381270 w 3489290"/>
              <a:gd name="connsiteY113" fmla="*/ 2539721 h 2539721"/>
              <a:gd name="connsiteX114" fmla="*/ 3489290 w 3489290"/>
              <a:gd name="connsiteY114" fmla="*/ 2539721 h 2539721"/>
              <a:gd name="connsiteX115" fmla="*/ 3489290 w 3489290"/>
              <a:gd name="connsiteY115" fmla="*/ 834014 h 2539721"/>
              <a:gd name="connsiteX116" fmla="*/ 0 w 3489290"/>
              <a:gd name="connsiteY116" fmla="*/ 834014 h 2539721"/>
              <a:gd name="connsiteX117" fmla="*/ 5491 w 3489290"/>
              <a:gd name="connsiteY117" fmla="*/ 0 h 2539721"/>
              <a:gd name="connsiteX0" fmla="*/ 313 w 3492797"/>
              <a:gd name="connsiteY0" fmla="*/ 0 h 2539721"/>
              <a:gd name="connsiteX1" fmla="*/ 26116 w 3492797"/>
              <a:gd name="connsiteY1" fmla="*/ 30145 h 2539721"/>
              <a:gd name="connsiteX2" fmla="*/ 48725 w 3492797"/>
              <a:gd name="connsiteY2" fmla="*/ 52754 h 2539721"/>
              <a:gd name="connsiteX3" fmla="*/ 48725 w 3492797"/>
              <a:gd name="connsiteY3" fmla="*/ 246185 h 2539721"/>
              <a:gd name="connsiteX4" fmla="*/ 78870 w 3492797"/>
              <a:gd name="connsiteY4" fmla="*/ 246185 h 2539721"/>
              <a:gd name="connsiteX5" fmla="*/ 78870 w 3492797"/>
              <a:gd name="connsiteY5" fmla="*/ 401935 h 2539721"/>
              <a:gd name="connsiteX6" fmla="*/ 103991 w 3492797"/>
              <a:gd name="connsiteY6" fmla="*/ 401935 h 2539721"/>
              <a:gd name="connsiteX7" fmla="*/ 103991 w 3492797"/>
              <a:gd name="connsiteY7" fmla="*/ 452176 h 2539721"/>
              <a:gd name="connsiteX8" fmla="*/ 156744 w 3492797"/>
              <a:gd name="connsiteY8" fmla="*/ 452176 h 2539721"/>
              <a:gd name="connsiteX9" fmla="*/ 156744 w 3492797"/>
              <a:gd name="connsiteY9" fmla="*/ 492370 h 2539721"/>
              <a:gd name="connsiteX10" fmla="*/ 181865 w 3492797"/>
              <a:gd name="connsiteY10" fmla="*/ 492370 h 2539721"/>
              <a:gd name="connsiteX11" fmla="*/ 181865 w 3492797"/>
              <a:gd name="connsiteY11" fmla="*/ 502418 h 2539721"/>
              <a:gd name="connsiteX12" fmla="*/ 212010 w 3492797"/>
              <a:gd name="connsiteY12" fmla="*/ 502418 h 2539721"/>
              <a:gd name="connsiteX13" fmla="*/ 212010 w 3492797"/>
              <a:gd name="connsiteY13" fmla="*/ 592853 h 2539721"/>
              <a:gd name="connsiteX14" fmla="*/ 237131 w 3492797"/>
              <a:gd name="connsiteY14" fmla="*/ 592853 h 2539721"/>
              <a:gd name="connsiteX15" fmla="*/ 237131 w 3492797"/>
              <a:gd name="connsiteY15" fmla="*/ 610438 h 2539721"/>
              <a:gd name="connsiteX16" fmla="*/ 262252 w 3492797"/>
              <a:gd name="connsiteY16" fmla="*/ 610438 h 2539721"/>
              <a:gd name="connsiteX17" fmla="*/ 262252 w 3492797"/>
              <a:gd name="connsiteY17" fmla="*/ 630535 h 2539721"/>
              <a:gd name="connsiteX18" fmla="*/ 282349 w 3492797"/>
              <a:gd name="connsiteY18" fmla="*/ 630535 h 2539721"/>
              <a:gd name="connsiteX19" fmla="*/ 292397 w 3492797"/>
              <a:gd name="connsiteY19" fmla="*/ 640583 h 2539721"/>
              <a:gd name="connsiteX20" fmla="*/ 317518 w 3492797"/>
              <a:gd name="connsiteY20" fmla="*/ 640583 h 2539721"/>
              <a:gd name="connsiteX21" fmla="*/ 317518 w 3492797"/>
              <a:gd name="connsiteY21" fmla="*/ 668216 h 2539721"/>
              <a:gd name="connsiteX22" fmla="*/ 340127 w 3492797"/>
              <a:gd name="connsiteY22" fmla="*/ 668216 h 2539721"/>
              <a:gd name="connsiteX23" fmla="*/ 340127 w 3492797"/>
              <a:gd name="connsiteY23" fmla="*/ 725994 h 2539721"/>
              <a:gd name="connsiteX24" fmla="*/ 455683 w 3492797"/>
              <a:gd name="connsiteY24" fmla="*/ 766187 h 2539721"/>
              <a:gd name="connsiteX25" fmla="*/ 488340 w 3492797"/>
              <a:gd name="connsiteY25" fmla="*/ 766187 h 2539721"/>
              <a:gd name="connsiteX26" fmla="*/ 488340 w 3492797"/>
              <a:gd name="connsiteY26" fmla="*/ 776236 h 2539721"/>
              <a:gd name="connsiteX27" fmla="*/ 541094 w 3492797"/>
              <a:gd name="connsiteY27" fmla="*/ 783772 h 2539721"/>
              <a:gd name="connsiteX28" fmla="*/ 541094 w 3492797"/>
              <a:gd name="connsiteY28" fmla="*/ 811405 h 2539721"/>
              <a:gd name="connsiteX29" fmla="*/ 571239 w 3492797"/>
              <a:gd name="connsiteY29" fmla="*/ 811405 h 2539721"/>
              <a:gd name="connsiteX30" fmla="*/ 651626 w 3492797"/>
              <a:gd name="connsiteY30" fmla="*/ 839038 h 2539721"/>
              <a:gd name="connsiteX31" fmla="*/ 651626 w 3492797"/>
              <a:gd name="connsiteY31" fmla="*/ 876719 h 2539721"/>
              <a:gd name="connsiteX32" fmla="*/ 716940 w 3492797"/>
              <a:gd name="connsiteY32" fmla="*/ 889280 h 2539721"/>
              <a:gd name="connsiteX33" fmla="*/ 774718 w 3492797"/>
              <a:gd name="connsiteY33" fmla="*/ 889280 h 2539721"/>
              <a:gd name="connsiteX34" fmla="*/ 880226 w 3492797"/>
              <a:gd name="connsiteY34" fmla="*/ 954594 h 2539721"/>
              <a:gd name="connsiteX35" fmla="*/ 880226 w 3492797"/>
              <a:gd name="connsiteY35" fmla="*/ 987251 h 2539721"/>
              <a:gd name="connsiteX36" fmla="*/ 932980 w 3492797"/>
              <a:gd name="connsiteY36" fmla="*/ 987251 h 2539721"/>
              <a:gd name="connsiteX37" fmla="*/ 932980 w 3492797"/>
              <a:gd name="connsiteY37" fmla="*/ 997299 h 2539721"/>
              <a:gd name="connsiteX38" fmla="*/ 1003318 w 3492797"/>
              <a:gd name="connsiteY38" fmla="*/ 997299 h 2539721"/>
              <a:gd name="connsiteX39" fmla="*/ 1003318 w 3492797"/>
              <a:gd name="connsiteY39" fmla="*/ 1014884 h 2539721"/>
              <a:gd name="connsiteX40" fmla="*/ 1035975 w 3492797"/>
              <a:gd name="connsiteY40" fmla="*/ 1014884 h 2539721"/>
              <a:gd name="connsiteX41" fmla="*/ 1035975 w 3492797"/>
              <a:gd name="connsiteY41" fmla="*/ 1052565 h 2539721"/>
              <a:gd name="connsiteX42" fmla="*/ 1166604 w 3492797"/>
              <a:gd name="connsiteY42" fmla="*/ 1077686 h 2539721"/>
              <a:gd name="connsiteX43" fmla="*/ 1166604 w 3492797"/>
              <a:gd name="connsiteY43" fmla="*/ 1095271 h 2539721"/>
              <a:gd name="connsiteX44" fmla="*/ 1191725 w 3492797"/>
              <a:gd name="connsiteY44" fmla="*/ 1095271 h 2539721"/>
              <a:gd name="connsiteX45" fmla="*/ 1191725 w 3492797"/>
              <a:gd name="connsiteY45" fmla="*/ 1120392 h 2539721"/>
              <a:gd name="connsiteX46" fmla="*/ 1322353 w 3492797"/>
              <a:gd name="connsiteY46" fmla="*/ 1120392 h 2539721"/>
              <a:gd name="connsiteX47" fmla="*/ 1322353 w 3492797"/>
              <a:gd name="connsiteY47" fmla="*/ 1170633 h 2539721"/>
              <a:gd name="connsiteX48" fmla="*/ 1362547 w 3492797"/>
              <a:gd name="connsiteY48" fmla="*/ 1170633 h 2539721"/>
              <a:gd name="connsiteX49" fmla="*/ 1362547 w 3492797"/>
              <a:gd name="connsiteY49" fmla="*/ 1193242 h 2539721"/>
              <a:gd name="connsiteX50" fmla="*/ 1395204 w 3492797"/>
              <a:gd name="connsiteY50" fmla="*/ 1193242 h 2539721"/>
              <a:gd name="connsiteX51" fmla="*/ 1395204 w 3492797"/>
              <a:gd name="connsiteY51" fmla="*/ 1228411 h 2539721"/>
              <a:gd name="connsiteX52" fmla="*/ 1470566 w 3492797"/>
              <a:gd name="connsiteY52" fmla="*/ 1228411 h 2539721"/>
              <a:gd name="connsiteX53" fmla="*/ 1503224 w 3492797"/>
              <a:gd name="connsiteY53" fmla="*/ 1243484 h 2539721"/>
              <a:gd name="connsiteX54" fmla="*/ 1503224 w 3492797"/>
              <a:gd name="connsiteY54" fmla="*/ 1286189 h 2539721"/>
              <a:gd name="connsiteX55" fmla="*/ 1581098 w 3492797"/>
              <a:gd name="connsiteY55" fmla="*/ 1286189 h 2539721"/>
              <a:gd name="connsiteX56" fmla="*/ 1581098 w 3492797"/>
              <a:gd name="connsiteY56" fmla="*/ 1311310 h 2539721"/>
              <a:gd name="connsiteX57" fmla="*/ 1663997 w 3492797"/>
              <a:gd name="connsiteY57" fmla="*/ 1311310 h 2539721"/>
              <a:gd name="connsiteX58" fmla="*/ 1754432 w 3492797"/>
              <a:gd name="connsiteY58" fmla="*/ 1333919 h 2539721"/>
              <a:gd name="connsiteX59" fmla="*/ 1754432 w 3492797"/>
              <a:gd name="connsiteY59" fmla="*/ 1376625 h 2539721"/>
              <a:gd name="connsiteX60" fmla="*/ 1782065 w 3492797"/>
              <a:gd name="connsiteY60" fmla="*/ 1376625 h 2539721"/>
              <a:gd name="connsiteX61" fmla="*/ 1892597 w 3492797"/>
              <a:gd name="connsiteY61" fmla="*/ 1416818 h 2539721"/>
              <a:gd name="connsiteX62" fmla="*/ 1892597 w 3492797"/>
              <a:gd name="connsiteY62" fmla="*/ 1436915 h 2539721"/>
              <a:gd name="connsiteX63" fmla="*/ 1988057 w 3492797"/>
              <a:gd name="connsiteY63" fmla="*/ 1454499 h 2539721"/>
              <a:gd name="connsiteX64" fmla="*/ 2040810 w 3492797"/>
              <a:gd name="connsiteY64" fmla="*/ 1454499 h 2539721"/>
              <a:gd name="connsiteX65" fmla="*/ 2086028 w 3492797"/>
              <a:gd name="connsiteY65" fmla="*/ 1479620 h 2539721"/>
              <a:gd name="connsiteX66" fmla="*/ 2143806 w 3492797"/>
              <a:gd name="connsiteY66" fmla="*/ 1479620 h 2539721"/>
              <a:gd name="connsiteX67" fmla="*/ 2176463 w 3492797"/>
              <a:gd name="connsiteY67" fmla="*/ 1489669 h 2539721"/>
              <a:gd name="connsiteX68" fmla="*/ 2176463 w 3492797"/>
              <a:gd name="connsiteY68" fmla="*/ 1519814 h 2539721"/>
              <a:gd name="connsiteX69" fmla="*/ 2201584 w 3492797"/>
              <a:gd name="connsiteY69" fmla="*/ 1519814 h 2539721"/>
              <a:gd name="connsiteX70" fmla="*/ 2201584 w 3492797"/>
              <a:gd name="connsiteY70" fmla="*/ 1552471 h 2539721"/>
              <a:gd name="connsiteX71" fmla="*/ 2261874 w 3492797"/>
              <a:gd name="connsiteY71" fmla="*/ 1575080 h 2539721"/>
              <a:gd name="connsiteX72" fmla="*/ 2304580 w 3492797"/>
              <a:gd name="connsiteY72" fmla="*/ 1575080 h 2539721"/>
              <a:gd name="connsiteX73" fmla="*/ 2304580 w 3492797"/>
              <a:gd name="connsiteY73" fmla="*/ 1610249 h 2539721"/>
              <a:gd name="connsiteX74" fmla="*/ 2324676 w 3492797"/>
              <a:gd name="connsiteY74" fmla="*/ 1610249 h 2539721"/>
              <a:gd name="connsiteX75" fmla="*/ 2324676 w 3492797"/>
              <a:gd name="connsiteY75" fmla="*/ 1635370 h 2539721"/>
              <a:gd name="connsiteX76" fmla="*/ 2382454 w 3492797"/>
              <a:gd name="connsiteY76" fmla="*/ 1635370 h 2539721"/>
              <a:gd name="connsiteX77" fmla="*/ 2480426 w 3492797"/>
              <a:gd name="connsiteY77" fmla="*/ 1635370 h 2539721"/>
              <a:gd name="connsiteX78" fmla="*/ 2588446 w 3492797"/>
              <a:gd name="connsiteY78" fmla="*/ 1680587 h 2539721"/>
              <a:gd name="connsiteX79" fmla="*/ 2588446 w 3492797"/>
              <a:gd name="connsiteY79" fmla="*/ 1700684 h 2539721"/>
              <a:gd name="connsiteX80" fmla="*/ 2641199 w 3492797"/>
              <a:gd name="connsiteY80" fmla="*/ 1700684 h 2539721"/>
              <a:gd name="connsiteX81" fmla="*/ 2641199 w 3492797"/>
              <a:gd name="connsiteY81" fmla="*/ 1725805 h 2539721"/>
              <a:gd name="connsiteX82" fmla="*/ 2688929 w 3492797"/>
              <a:gd name="connsiteY82" fmla="*/ 1725805 h 2539721"/>
              <a:gd name="connsiteX83" fmla="*/ 2688929 w 3492797"/>
              <a:gd name="connsiteY83" fmla="*/ 1758462 h 2539721"/>
              <a:gd name="connsiteX84" fmla="*/ 2769316 w 3492797"/>
              <a:gd name="connsiteY84" fmla="*/ 1758462 h 2539721"/>
              <a:gd name="connsiteX85" fmla="*/ 2769316 w 3492797"/>
              <a:gd name="connsiteY85" fmla="*/ 1783583 h 2539721"/>
              <a:gd name="connsiteX86" fmla="*/ 2817046 w 3492797"/>
              <a:gd name="connsiteY86" fmla="*/ 1783583 h 2539721"/>
              <a:gd name="connsiteX87" fmla="*/ 2817046 w 3492797"/>
              <a:gd name="connsiteY87" fmla="*/ 1813728 h 2539721"/>
              <a:gd name="connsiteX88" fmla="*/ 2894920 w 3492797"/>
              <a:gd name="connsiteY88" fmla="*/ 1833825 h 2539721"/>
              <a:gd name="connsiteX89" fmla="*/ 2894920 w 3492797"/>
              <a:gd name="connsiteY89" fmla="*/ 1858945 h 2539721"/>
              <a:gd name="connsiteX90" fmla="*/ 2922553 w 3492797"/>
              <a:gd name="connsiteY90" fmla="*/ 1858945 h 2539721"/>
              <a:gd name="connsiteX91" fmla="*/ 2922553 w 3492797"/>
              <a:gd name="connsiteY91" fmla="*/ 1881554 h 2539721"/>
              <a:gd name="connsiteX92" fmla="*/ 2950186 w 3492797"/>
              <a:gd name="connsiteY92" fmla="*/ 1881554 h 2539721"/>
              <a:gd name="connsiteX93" fmla="*/ 2950186 w 3492797"/>
              <a:gd name="connsiteY93" fmla="*/ 1914211 h 2539721"/>
              <a:gd name="connsiteX94" fmla="*/ 3045646 w 3492797"/>
              <a:gd name="connsiteY94" fmla="*/ 1914211 h 2539721"/>
              <a:gd name="connsiteX95" fmla="*/ 3045646 w 3492797"/>
              <a:gd name="connsiteY95" fmla="*/ 1977014 h 2539721"/>
              <a:gd name="connsiteX96" fmla="*/ 3100912 w 3492797"/>
              <a:gd name="connsiteY96" fmla="*/ 1979526 h 2539721"/>
              <a:gd name="connsiteX97" fmla="*/ 3100912 w 3492797"/>
              <a:gd name="connsiteY97" fmla="*/ 2007159 h 2539721"/>
              <a:gd name="connsiteX98" fmla="*/ 3126032 w 3492797"/>
              <a:gd name="connsiteY98" fmla="*/ 2007159 h 2539721"/>
              <a:gd name="connsiteX99" fmla="*/ 3126032 w 3492797"/>
              <a:gd name="connsiteY99" fmla="*/ 2037304 h 2539721"/>
              <a:gd name="connsiteX100" fmla="*/ 3151153 w 3492797"/>
              <a:gd name="connsiteY100" fmla="*/ 2037304 h 2539721"/>
              <a:gd name="connsiteX101" fmla="*/ 3151153 w 3492797"/>
              <a:gd name="connsiteY101" fmla="*/ 2064937 h 2539721"/>
              <a:gd name="connsiteX102" fmla="*/ 3176274 w 3492797"/>
              <a:gd name="connsiteY102" fmla="*/ 2064937 h 2539721"/>
              <a:gd name="connsiteX103" fmla="*/ 3176274 w 3492797"/>
              <a:gd name="connsiteY103" fmla="*/ 2087545 h 2539721"/>
              <a:gd name="connsiteX104" fmla="*/ 3211443 w 3492797"/>
              <a:gd name="connsiteY104" fmla="*/ 2087545 h 2539721"/>
              <a:gd name="connsiteX105" fmla="*/ 3211443 w 3492797"/>
              <a:gd name="connsiteY105" fmla="*/ 2145324 h 2539721"/>
              <a:gd name="connsiteX106" fmla="*/ 3249125 w 3492797"/>
              <a:gd name="connsiteY106" fmla="*/ 2145324 h 2539721"/>
              <a:gd name="connsiteX107" fmla="*/ 3249125 w 3492797"/>
              <a:gd name="connsiteY107" fmla="*/ 2223198 h 2539721"/>
              <a:gd name="connsiteX108" fmla="*/ 3279270 w 3492797"/>
              <a:gd name="connsiteY108" fmla="*/ 2223198 h 2539721"/>
              <a:gd name="connsiteX109" fmla="*/ 3279270 w 3492797"/>
              <a:gd name="connsiteY109" fmla="*/ 2434214 h 2539721"/>
              <a:gd name="connsiteX110" fmla="*/ 3357144 w 3492797"/>
              <a:gd name="connsiteY110" fmla="*/ 2434214 h 2539721"/>
              <a:gd name="connsiteX111" fmla="*/ 3357144 w 3492797"/>
              <a:gd name="connsiteY111" fmla="*/ 2494504 h 2539721"/>
              <a:gd name="connsiteX112" fmla="*/ 3384777 w 3492797"/>
              <a:gd name="connsiteY112" fmla="*/ 2494504 h 2539721"/>
              <a:gd name="connsiteX113" fmla="*/ 3384777 w 3492797"/>
              <a:gd name="connsiteY113" fmla="*/ 2539721 h 2539721"/>
              <a:gd name="connsiteX114" fmla="*/ 3492797 w 3492797"/>
              <a:gd name="connsiteY114" fmla="*/ 2539721 h 2539721"/>
              <a:gd name="connsiteX115" fmla="*/ 3492797 w 3492797"/>
              <a:gd name="connsiteY115" fmla="*/ 834014 h 2539721"/>
              <a:gd name="connsiteX116" fmla="*/ 3507 w 3492797"/>
              <a:gd name="connsiteY116" fmla="*/ 834014 h 2539721"/>
              <a:gd name="connsiteX117" fmla="*/ 313 w 3492797"/>
              <a:gd name="connsiteY117" fmla="*/ 0 h 2539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3492797" h="2539721">
                <a:moveTo>
                  <a:pt x="313" y="0"/>
                </a:moveTo>
                <a:lnTo>
                  <a:pt x="26116" y="30145"/>
                </a:lnTo>
                <a:lnTo>
                  <a:pt x="48725" y="52754"/>
                </a:lnTo>
                <a:lnTo>
                  <a:pt x="48725" y="246185"/>
                </a:lnTo>
                <a:lnTo>
                  <a:pt x="78870" y="246185"/>
                </a:lnTo>
                <a:lnTo>
                  <a:pt x="78870" y="401935"/>
                </a:lnTo>
                <a:lnTo>
                  <a:pt x="103991" y="401935"/>
                </a:lnTo>
                <a:lnTo>
                  <a:pt x="103991" y="452176"/>
                </a:lnTo>
                <a:lnTo>
                  <a:pt x="156744" y="452176"/>
                </a:lnTo>
                <a:lnTo>
                  <a:pt x="156744" y="492370"/>
                </a:lnTo>
                <a:lnTo>
                  <a:pt x="181865" y="492370"/>
                </a:lnTo>
                <a:lnTo>
                  <a:pt x="181865" y="502418"/>
                </a:lnTo>
                <a:lnTo>
                  <a:pt x="212010" y="502418"/>
                </a:lnTo>
                <a:lnTo>
                  <a:pt x="212010" y="592853"/>
                </a:lnTo>
                <a:lnTo>
                  <a:pt x="237131" y="592853"/>
                </a:lnTo>
                <a:lnTo>
                  <a:pt x="237131" y="610438"/>
                </a:lnTo>
                <a:lnTo>
                  <a:pt x="262252" y="610438"/>
                </a:lnTo>
                <a:lnTo>
                  <a:pt x="262252" y="630535"/>
                </a:lnTo>
                <a:lnTo>
                  <a:pt x="282349" y="630535"/>
                </a:lnTo>
                <a:lnTo>
                  <a:pt x="292397" y="640583"/>
                </a:lnTo>
                <a:lnTo>
                  <a:pt x="317518" y="640583"/>
                </a:lnTo>
                <a:lnTo>
                  <a:pt x="317518" y="668216"/>
                </a:lnTo>
                <a:lnTo>
                  <a:pt x="340127" y="668216"/>
                </a:lnTo>
                <a:lnTo>
                  <a:pt x="340127" y="725994"/>
                </a:lnTo>
                <a:lnTo>
                  <a:pt x="455683" y="766187"/>
                </a:lnTo>
                <a:lnTo>
                  <a:pt x="488340" y="766187"/>
                </a:lnTo>
                <a:lnTo>
                  <a:pt x="488340" y="776236"/>
                </a:lnTo>
                <a:lnTo>
                  <a:pt x="541094" y="783772"/>
                </a:lnTo>
                <a:lnTo>
                  <a:pt x="541094" y="811405"/>
                </a:lnTo>
                <a:lnTo>
                  <a:pt x="571239" y="811405"/>
                </a:lnTo>
                <a:lnTo>
                  <a:pt x="651626" y="839038"/>
                </a:lnTo>
                <a:lnTo>
                  <a:pt x="651626" y="876719"/>
                </a:lnTo>
                <a:lnTo>
                  <a:pt x="716940" y="889280"/>
                </a:lnTo>
                <a:lnTo>
                  <a:pt x="774718" y="889280"/>
                </a:lnTo>
                <a:lnTo>
                  <a:pt x="880226" y="954594"/>
                </a:lnTo>
                <a:lnTo>
                  <a:pt x="880226" y="987251"/>
                </a:lnTo>
                <a:lnTo>
                  <a:pt x="932980" y="987251"/>
                </a:lnTo>
                <a:lnTo>
                  <a:pt x="932980" y="997299"/>
                </a:lnTo>
                <a:lnTo>
                  <a:pt x="1003318" y="997299"/>
                </a:lnTo>
                <a:lnTo>
                  <a:pt x="1003318" y="1014884"/>
                </a:lnTo>
                <a:lnTo>
                  <a:pt x="1035975" y="1014884"/>
                </a:lnTo>
                <a:lnTo>
                  <a:pt x="1035975" y="1052565"/>
                </a:lnTo>
                <a:lnTo>
                  <a:pt x="1166604" y="1077686"/>
                </a:lnTo>
                <a:lnTo>
                  <a:pt x="1166604" y="1095271"/>
                </a:lnTo>
                <a:lnTo>
                  <a:pt x="1191725" y="1095271"/>
                </a:lnTo>
                <a:lnTo>
                  <a:pt x="1191725" y="1120392"/>
                </a:lnTo>
                <a:lnTo>
                  <a:pt x="1322353" y="1120392"/>
                </a:lnTo>
                <a:lnTo>
                  <a:pt x="1322353" y="1170633"/>
                </a:lnTo>
                <a:lnTo>
                  <a:pt x="1362547" y="1170633"/>
                </a:lnTo>
                <a:lnTo>
                  <a:pt x="1362547" y="1193242"/>
                </a:lnTo>
                <a:lnTo>
                  <a:pt x="1395204" y="1193242"/>
                </a:lnTo>
                <a:lnTo>
                  <a:pt x="1395204" y="1228411"/>
                </a:lnTo>
                <a:lnTo>
                  <a:pt x="1470566" y="1228411"/>
                </a:lnTo>
                <a:lnTo>
                  <a:pt x="1503224" y="1243484"/>
                </a:lnTo>
                <a:lnTo>
                  <a:pt x="1503224" y="1286189"/>
                </a:lnTo>
                <a:lnTo>
                  <a:pt x="1581098" y="1286189"/>
                </a:lnTo>
                <a:lnTo>
                  <a:pt x="1581098" y="1311310"/>
                </a:lnTo>
                <a:lnTo>
                  <a:pt x="1663997" y="1311310"/>
                </a:lnTo>
                <a:lnTo>
                  <a:pt x="1754432" y="1333919"/>
                </a:lnTo>
                <a:lnTo>
                  <a:pt x="1754432" y="1376625"/>
                </a:lnTo>
                <a:lnTo>
                  <a:pt x="1782065" y="1376625"/>
                </a:lnTo>
                <a:lnTo>
                  <a:pt x="1892597" y="1416818"/>
                </a:lnTo>
                <a:lnTo>
                  <a:pt x="1892597" y="1436915"/>
                </a:lnTo>
                <a:lnTo>
                  <a:pt x="1988057" y="1454499"/>
                </a:lnTo>
                <a:lnTo>
                  <a:pt x="2040810" y="1454499"/>
                </a:lnTo>
                <a:lnTo>
                  <a:pt x="2086028" y="1479620"/>
                </a:lnTo>
                <a:lnTo>
                  <a:pt x="2143806" y="1479620"/>
                </a:lnTo>
                <a:lnTo>
                  <a:pt x="2176463" y="1489669"/>
                </a:lnTo>
                <a:lnTo>
                  <a:pt x="2176463" y="1519814"/>
                </a:lnTo>
                <a:lnTo>
                  <a:pt x="2201584" y="1519814"/>
                </a:lnTo>
                <a:lnTo>
                  <a:pt x="2201584" y="1552471"/>
                </a:lnTo>
                <a:lnTo>
                  <a:pt x="2261874" y="1575080"/>
                </a:lnTo>
                <a:lnTo>
                  <a:pt x="2304580" y="1575080"/>
                </a:lnTo>
                <a:lnTo>
                  <a:pt x="2304580" y="1610249"/>
                </a:lnTo>
                <a:lnTo>
                  <a:pt x="2324676" y="1610249"/>
                </a:lnTo>
                <a:lnTo>
                  <a:pt x="2324676" y="1635370"/>
                </a:lnTo>
                <a:lnTo>
                  <a:pt x="2382454" y="1635370"/>
                </a:lnTo>
                <a:lnTo>
                  <a:pt x="2480426" y="1635370"/>
                </a:lnTo>
                <a:lnTo>
                  <a:pt x="2588446" y="1680587"/>
                </a:lnTo>
                <a:lnTo>
                  <a:pt x="2588446" y="1700684"/>
                </a:lnTo>
                <a:lnTo>
                  <a:pt x="2641199" y="1700684"/>
                </a:lnTo>
                <a:lnTo>
                  <a:pt x="2641199" y="1725805"/>
                </a:lnTo>
                <a:lnTo>
                  <a:pt x="2688929" y="1725805"/>
                </a:lnTo>
                <a:lnTo>
                  <a:pt x="2688929" y="1758462"/>
                </a:lnTo>
                <a:lnTo>
                  <a:pt x="2769316" y="1758462"/>
                </a:lnTo>
                <a:lnTo>
                  <a:pt x="2769316" y="1783583"/>
                </a:lnTo>
                <a:lnTo>
                  <a:pt x="2817046" y="1783583"/>
                </a:lnTo>
                <a:lnTo>
                  <a:pt x="2817046" y="1813728"/>
                </a:lnTo>
                <a:lnTo>
                  <a:pt x="2894920" y="1833825"/>
                </a:lnTo>
                <a:lnTo>
                  <a:pt x="2894920" y="1858945"/>
                </a:lnTo>
                <a:lnTo>
                  <a:pt x="2922553" y="1858945"/>
                </a:lnTo>
                <a:lnTo>
                  <a:pt x="2922553" y="1881554"/>
                </a:lnTo>
                <a:lnTo>
                  <a:pt x="2950186" y="1881554"/>
                </a:lnTo>
                <a:lnTo>
                  <a:pt x="2950186" y="1914211"/>
                </a:lnTo>
                <a:lnTo>
                  <a:pt x="3045646" y="1914211"/>
                </a:lnTo>
                <a:lnTo>
                  <a:pt x="3045646" y="1977014"/>
                </a:lnTo>
                <a:lnTo>
                  <a:pt x="3100912" y="1979526"/>
                </a:lnTo>
                <a:lnTo>
                  <a:pt x="3100912" y="2007159"/>
                </a:lnTo>
                <a:lnTo>
                  <a:pt x="3126032" y="2007159"/>
                </a:lnTo>
                <a:lnTo>
                  <a:pt x="3126032" y="2037304"/>
                </a:lnTo>
                <a:lnTo>
                  <a:pt x="3151153" y="2037304"/>
                </a:lnTo>
                <a:lnTo>
                  <a:pt x="3151153" y="2064937"/>
                </a:lnTo>
                <a:lnTo>
                  <a:pt x="3176274" y="2064937"/>
                </a:lnTo>
                <a:lnTo>
                  <a:pt x="3176274" y="2087545"/>
                </a:lnTo>
                <a:lnTo>
                  <a:pt x="3211443" y="2087545"/>
                </a:lnTo>
                <a:lnTo>
                  <a:pt x="3211443" y="2145324"/>
                </a:lnTo>
                <a:lnTo>
                  <a:pt x="3249125" y="2145324"/>
                </a:lnTo>
                <a:lnTo>
                  <a:pt x="3249125" y="2223198"/>
                </a:lnTo>
                <a:lnTo>
                  <a:pt x="3279270" y="2223198"/>
                </a:lnTo>
                <a:lnTo>
                  <a:pt x="3279270" y="2434214"/>
                </a:lnTo>
                <a:lnTo>
                  <a:pt x="3357144" y="2434214"/>
                </a:lnTo>
                <a:lnTo>
                  <a:pt x="3357144" y="2494504"/>
                </a:lnTo>
                <a:lnTo>
                  <a:pt x="3384777" y="2494504"/>
                </a:lnTo>
                <a:lnTo>
                  <a:pt x="3384777" y="2539721"/>
                </a:lnTo>
                <a:lnTo>
                  <a:pt x="3492797" y="2539721"/>
                </a:lnTo>
                <a:lnTo>
                  <a:pt x="3492797" y="834014"/>
                </a:lnTo>
                <a:lnTo>
                  <a:pt x="3507" y="834014"/>
                </a:lnTo>
                <a:cubicBezTo>
                  <a:pt x="5337" y="556009"/>
                  <a:pt x="-1517" y="278005"/>
                  <a:pt x="313" y="0"/>
                </a:cubicBez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8" name="Connecteur droit 27">
            <a:extLst>
              <a:ext uri="{FF2B5EF4-FFF2-40B4-BE49-F238E27FC236}">
                <a16:creationId xmlns:a16="http://schemas.microsoft.com/office/drawing/2014/main" id="{A87049EC-1EC5-441F-86FD-4CCCD286B04C}"/>
              </a:ext>
            </a:extLst>
          </p:cNvPr>
          <p:cNvCxnSpPr>
            <a:cxnSpLocks/>
          </p:cNvCxnSpPr>
          <p:nvPr/>
        </p:nvCxnSpPr>
        <p:spPr>
          <a:xfrm>
            <a:off x="1150776" y="2360107"/>
            <a:ext cx="3212784" cy="0"/>
          </a:xfrm>
          <a:prstGeom prst="line">
            <a:avLst/>
          </a:prstGeom>
          <a:ln>
            <a:solidFill>
              <a:schemeClr val="tx1">
                <a:lumMod val="50000"/>
                <a:lumOff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30" name="Connecteur droit 29">
            <a:extLst>
              <a:ext uri="{FF2B5EF4-FFF2-40B4-BE49-F238E27FC236}">
                <a16:creationId xmlns:a16="http://schemas.microsoft.com/office/drawing/2014/main" id="{189ECE82-B860-43C3-9477-B710315BD981}"/>
              </a:ext>
            </a:extLst>
          </p:cNvPr>
          <p:cNvCxnSpPr>
            <a:cxnSpLocks/>
          </p:cNvCxnSpPr>
          <p:nvPr/>
        </p:nvCxnSpPr>
        <p:spPr>
          <a:xfrm>
            <a:off x="5286781" y="2360107"/>
            <a:ext cx="3212784" cy="0"/>
          </a:xfrm>
          <a:prstGeom prst="line">
            <a:avLst/>
          </a:prstGeom>
          <a:ln>
            <a:solidFill>
              <a:schemeClr val="tx1">
                <a:lumMod val="50000"/>
                <a:lumOff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31" name="Connecteur droit 30">
            <a:extLst>
              <a:ext uri="{FF2B5EF4-FFF2-40B4-BE49-F238E27FC236}">
                <a16:creationId xmlns:a16="http://schemas.microsoft.com/office/drawing/2014/main" id="{FB751F78-E95F-4896-92F3-ED55E6C8529D}"/>
              </a:ext>
            </a:extLst>
          </p:cNvPr>
          <p:cNvCxnSpPr>
            <a:cxnSpLocks/>
          </p:cNvCxnSpPr>
          <p:nvPr/>
        </p:nvCxnSpPr>
        <p:spPr>
          <a:xfrm>
            <a:off x="1150776" y="3291679"/>
            <a:ext cx="3212784" cy="0"/>
          </a:xfrm>
          <a:prstGeom prst="line">
            <a:avLst/>
          </a:prstGeom>
          <a:ln>
            <a:solidFill>
              <a:schemeClr val="tx1">
                <a:lumMod val="50000"/>
                <a:lumOff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32" name="Connecteur droit 31">
            <a:extLst>
              <a:ext uri="{FF2B5EF4-FFF2-40B4-BE49-F238E27FC236}">
                <a16:creationId xmlns:a16="http://schemas.microsoft.com/office/drawing/2014/main" id="{11CF5456-1FDC-48C9-8FF7-9EAE9D49F73C}"/>
              </a:ext>
            </a:extLst>
          </p:cNvPr>
          <p:cNvCxnSpPr>
            <a:cxnSpLocks/>
          </p:cNvCxnSpPr>
          <p:nvPr/>
        </p:nvCxnSpPr>
        <p:spPr>
          <a:xfrm>
            <a:off x="5286781" y="3291679"/>
            <a:ext cx="3212784" cy="0"/>
          </a:xfrm>
          <a:prstGeom prst="line">
            <a:avLst/>
          </a:prstGeom>
          <a:ln>
            <a:solidFill>
              <a:schemeClr val="tx1">
                <a:lumMod val="50000"/>
                <a:lumOff val="5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9" name="Titre 4"/>
          <p:cNvSpPr>
            <a:spLocks noGrp="1"/>
          </p:cNvSpPr>
          <p:nvPr>
            <p:ph type="title"/>
          </p:nvPr>
        </p:nvSpPr>
        <p:spPr>
          <a:xfrm>
            <a:off x="190500" y="0"/>
            <a:ext cx="7124700" cy="596560"/>
          </a:xfrm>
        </p:spPr>
        <p:txBody>
          <a:bodyPr>
            <a:noAutofit/>
          </a:bodyPr>
          <a:lstStyle/>
          <a:p>
            <a:r>
              <a:rPr lang="fr-FR" sz="2200" dirty="0"/>
              <a:t>Pembrolizumab </a:t>
            </a:r>
            <a:r>
              <a:rPr lang="fr-FR" sz="2200" i="1" dirty="0"/>
              <a:t>vs</a:t>
            </a:r>
            <a:r>
              <a:rPr lang="fr-FR" sz="2200" dirty="0"/>
              <a:t> CT en L1 du </a:t>
            </a:r>
            <a:r>
              <a:rPr lang="fr-FR" sz="2200" dirty="0" err="1"/>
              <a:t>CCRm</a:t>
            </a:r>
            <a:r>
              <a:rPr lang="fr-FR" sz="2200" dirty="0"/>
              <a:t> MSI</a:t>
            </a:r>
            <a:br>
              <a:rPr lang="fr-FR" sz="2200" b="1" dirty="0"/>
            </a:br>
            <a:r>
              <a:rPr lang="fr-FR" sz="2200" b="1" dirty="0"/>
              <a:t>Etude KEYNOTE 177</a:t>
            </a:r>
          </a:p>
        </p:txBody>
      </p:sp>
    </p:spTree>
    <p:extLst>
      <p:ext uri="{BB962C8B-B14F-4D97-AF65-F5344CB8AC3E}">
        <p14:creationId xmlns:p14="http://schemas.microsoft.com/office/powerpoint/2010/main" val="34681402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contenu 4"/>
          <p:cNvSpPr>
            <a:spLocks noGrp="1"/>
          </p:cNvSpPr>
          <p:nvPr>
            <p:ph sz="half" idx="1"/>
          </p:nvPr>
        </p:nvSpPr>
        <p:spPr/>
        <p:txBody>
          <a:bodyPr/>
          <a:lstStyle/>
          <a:p>
            <a:r>
              <a:rPr lang="fr-FR" dirty="0"/>
              <a:t>Résultats (tolérance) : Le pembrolizumab a entrainé:</a:t>
            </a:r>
          </a:p>
          <a:p>
            <a:pPr lvl="1"/>
            <a:r>
              <a:rPr lang="fr-FR" dirty="0"/>
              <a:t>Moins d’effets indésirables (EI) de grade 3-4 que la CT : </a:t>
            </a:r>
            <a:r>
              <a:rPr lang="fr-FR" b="0" dirty="0"/>
              <a:t>22% vs 66%</a:t>
            </a:r>
          </a:p>
          <a:p>
            <a:pPr lvl="1"/>
            <a:r>
              <a:rPr lang="fr-FR" dirty="0"/>
              <a:t>Aucun décès toxique</a:t>
            </a:r>
          </a:p>
          <a:p>
            <a:pPr lvl="1"/>
            <a:r>
              <a:rPr lang="fr-FR" dirty="0"/>
              <a:t>Des effets secondaires de grade 3-4 à type de :</a:t>
            </a:r>
          </a:p>
          <a:p>
            <a:pPr lvl="2"/>
            <a:r>
              <a:rPr lang="fr-FR" dirty="0"/>
              <a:t>Diarrhées 2%</a:t>
            </a:r>
          </a:p>
          <a:p>
            <a:pPr lvl="2"/>
            <a:r>
              <a:rPr lang="fr-FR" dirty="0"/>
              <a:t>Fatigue 2%</a:t>
            </a:r>
          </a:p>
          <a:p>
            <a:pPr lvl="2"/>
            <a:r>
              <a:rPr lang="fr-FR" dirty="0"/>
              <a:t>Hépatite 3%</a:t>
            </a:r>
          </a:p>
          <a:p>
            <a:pPr lvl="2"/>
            <a:r>
              <a:rPr lang="fr-FR" dirty="0"/>
              <a:t>Pancréatite, éruption cutanée sévère, diabète type I, insuffisance surrénalienne (1% chacun) </a:t>
            </a:r>
          </a:p>
          <a:p>
            <a:pPr lvl="1"/>
            <a:r>
              <a:rPr lang="fr-FR" dirty="0"/>
              <a:t>Des dysthyroïdies (Hypo12%/hyper4%) de g1-2</a:t>
            </a:r>
          </a:p>
          <a:p>
            <a:pPr lvl="1"/>
            <a:endParaRPr lang="fr-FR" dirty="0"/>
          </a:p>
          <a:p>
            <a:pPr lvl="1"/>
            <a:endParaRPr lang="fr-FR" dirty="0"/>
          </a:p>
        </p:txBody>
      </p:sp>
      <p:sp>
        <p:nvSpPr>
          <p:cNvPr id="8" name="ZoneTexte 7">
            <a:extLst>
              <a:ext uri="{FF2B5EF4-FFF2-40B4-BE49-F238E27FC236}">
                <a16:creationId xmlns:a16="http://schemas.microsoft.com/office/drawing/2014/main" id="{445C96F3-C78C-5941-8DBC-5CAB0D85D30F}"/>
              </a:ext>
            </a:extLst>
          </p:cNvPr>
          <p:cNvSpPr txBox="1"/>
          <p:nvPr/>
        </p:nvSpPr>
        <p:spPr>
          <a:xfrm>
            <a:off x="0" y="4889584"/>
            <a:ext cx="3422732"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Thierry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Andre</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ASCO2020, LBA 4 ; J Clin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Oncol</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38: 2020 </a:t>
            </a:r>
          </a:p>
        </p:txBody>
      </p:sp>
      <p:sp>
        <p:nvSpPr>
          <p:cNvPr id="7" name="Titre 4"/>
          <p:cNvSpPr>
            <a:spLocks noGrp="1"/>
          </p:cNvSpPr>
          <p:nvPr>
            <p:ph type="title"/>
          </p:nvPr>
        </p:nvSpPr>
        <p:spPr>
          <a:xfrm>
            <a:off x="190500" y="0"/>
            <a:ext cx="7124700" cy="596560"/>
          </a:xfrm>
        </p:spPr>
        <p:txBody>
          <a:bodyPr>
            <a:noAutofit/>
          </a:bodyPr>
          <a:lstStyle/>
          <a:p>
            <a:r>
              <a:rPr lang="fr-FR" sz="2200" dirty="0"/>
              <a:t>Pembrolizumab </a:t>
            </a:r>
            <a:r>
              <a:rPr lang="fr-FR" sz="2200" i="1" dirty="0"/>
              <a:t>vs</a:t>
            </a:r>
            <a:r>
              <a:rPr lang="fr-FR" sz="2200" dirty="0"/>
              <a:t> CT en L1 du </a:t>
            </a:r>
            <a:r>
              <a:rPr lang="fr-FR" sz="2200" dirty="0" err="1"/>
              <a:t>CCRm</a:t>
            </a:r>
            <a:r>
              <a:rPr lang="fr-FR" sz="2200" dirty="0"/>
              <a:t> MSI</a:t>
            </a:r>
            <a:br>
              <a:rPr lang="fr-FR" sz="2200" b="1" dirty="0"/>
            </a:br>
            <a:r>
              <a:rPr lang="fr-FR" sz="2200" b="1" dirty="0"/>
              <a:t>Etude KEYNOTE 177</a:t>
            </a:r>
          </a:p>
        </p:txBody>
      </p:sp>
    </p:spTree>
    <p:extLst>
      <p:ext uri="{BB962C8B-B14F-4D97-AF65-F5344CB8AC3E}">
        <p14:creationId xmlns:p14="http://schemas.microsoft.com/office/powerpoint/2010/main" val="11580749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contenu 4"/>
          <p:cNvSpPr>
            <a:spLocks noGrp="1"/>
          </p:cNvSpPr>
          <p:nvPr>
            <p:ph sz="half" idx="1"/>
          </p:nvPr>
        </p:nvSpPr>
        <p:spPr/>
        <p:txBody>
          <a:bodyPr/>
          <a:lstStyle/>
          <a:p>
            <a:r>
              <a:rPr lang="fr-FR" dirty="0"/>
              <a:t>Conclusion</a:t>
            </a:r>
          </a:p>
          <a:p>
            <a:pPr lvl="1"/>
            <a:r>
              <a:rPr lang="fr-FR" dirty="0"/>
              <a:t>Le pembrolizumab devient le standard de 1</a:t>
            </a:r>
            <a:r>
              <a:rPr lang="fr-FR" baseline="30000" dirty="0"/>
              <a:t>ère</a:t>
            </a:r>
            <a:r>
              <a:rPr lang="fr-FR" dirty="0"/>
              <a:t> ligne dans les CCRm MSI/dMMR</a:t>
            </a:r>
          </a:p>
          <a:p>
            <a:pPr lvl="2"/>
            <a:r>
              <a:rPr lang="fr-FR" dirty="0"/>
              <a:t>Doublement de la SSP médiane : 16.5 vs 8.2 mois (HR 0.60, p=0.0002)</a:t>
            </a:r>
          </a:p>
          <a:p>
            <a:pPr lvl="2"/>
            <a:r>
              <a:rPr lang="fr-FR" dirty="0"/>
              <a:t>SSP à 2 ans : 48.3% vs 18.6 %</a:t>
            </a:r>
          </a:p>
          <a:p>
            <a:pPr lvl="2"/>
            <a:r>
              <a:rPr lang="fr-FR" dirty="0"/>
              <a:t>Taux de réponse 44% (dont 11% de RC) vs 33.1% </a:t>
            </a:r>
          </a:p>
          <a:p>
            <a:pPr lvl="2"/>
            <a:r>
              <a:rPr lang="fr-FR" dirty="0"/>
              <a:t>Profil de tolérance meilleure que la CT</a:t>
            </a:r>
          </a:p>
          <a:p>
            <a:pPr lvl="2"/>
            <a:r>
              <a:rPr lang="fr-FR" dirty="0"/>
              <a:t>Données de SG en attente</a:t>
            </a:r>
          </a:p>
          <a:p>
            <a:pPr lvl="2"/>
            <a:endParaRPr lang="fr-FR" dirty="0"/>
          </a:p>
          <a:p>
            <a:pPr lvl="1"/>
            <a:r>
              <a:rPr lang="fr-FR" dirty="0"/>
              <a:t> Encore des questions:</a:t>
            </a:r>
          </a:p>
          <a:p>
            <a:pPr lvl="2"/>
            <a:r>
              <a:rPr lang="fr-FR" dirty="0"/>
              <a:t>Effet négatif des mutations de RAS ?</a:t>
            </a:r>
          </a:p>
          <a:p>
            <a:pPr lvl="2"/>
            <a:r>
              <a:rPr lang="fr-FR" dirty="0"/>
              <a:t>Effet Lynch/sporadique ?</a:t>
            </a:r>
          </a:p>
          <a:p>
            <a:pPr lvl="2"/>
            <a:r>
              <a:rPr lang="fr-FR" dirty="0"/>
              <a:t>Quid de l’ajout d’un anti CTLA4 ? (cf étude BMS CA209-8HW en cours)</a:t>
            </a:r>
          </a:p>
        </p:txBody>
      </p:sp>
      <p:sp>
        <p:nvSpPr>
          <p:cNvPr id="9" name="ZoneTexte 8">
            <a:extLst>
              <a:ext uri="{FF2B5EF4-FFF2-40B4-BE49-F238E27FC236}">
                <a16:creationId xmlns:a16="http://schemas.microsoft.com/office/drawing/2014/main" id="{B25D188C-7454-6146-AFE5-7815FC484ABE}"/>
              </a:ext>
            </a:extLst>
          </p:cNvPr>
          <p:cNvSpPr txBox="1"/>
          <p:nvPr/>
        </p:nvSpPr>
        <p:spPr>
          <a:xfrm>
            <a:off x="0" y="4889584"/>
            <a:ext cx="3422732"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Thierry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Andre</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ASCO2020, LBA 4 ; J Clin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Oncol</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38: 2020 </a:t>
            </a:r>
          </a:p>
        </p:txBody>
      </p:sp>
      <p:sp>
        <p:nvSpPr>
          <p:cNvPr id="7" name="Titre 4"/>
          <p:cNvSpPr>
            <a:spLocks noGrp="1"/>
          </p:cNvSpPr>
          <p:nvPr>
            <p:ph type="title"/>
          </p:nvPr>
        </p:nvSpPr>
        <p:spPr>
          <a:xfrm>
            <a:off x="190500" y="0"/>
            <a:ext cx="7124700" cy="596560"/>
          </a:xfrm>
        </p:spPr>
        <p:txBody>
          <a:bodyPr>
            <a:noAutofit/>
          </a:bodyPr>
          <a:lstStyle/>
          <a:p>
            <a:r>
              <a:rPr lang="fr-FR" sz="2200" dirty="0"/>
              <a:t>Pembrolizumab </a:t>
            </a:r>
            <a:r>
              <a:rPr lang="fr-FR" sz="2200" i="1" dirty="0"/>
              <a:t>vs</a:t>
            </a:r>
            <a:r>
              <a:rPr lang="fr-FR" sz="2200" dirty="0"/>
              <a:t> CT en L1 du </a:t>
            </a:r>
            <a:r>
              <a:rPr lang="fr-FR" sz="2200" dirty="0" err="1"/>
              <a:t>CCRm</a:t>
            </a:r>
            <a:r>
              <a:rPr lang="fr-FR" sz="2200" dirty="0"/>
              <a:t> MSI</a:t>
            </a:r>
            <a:br>
              <a:rPr lang="fr-FR" sz="2200" b="1" dirty="0"/>
            </a:br>
            <a:r>
              <a:rPr lang="fr-FR" sz="2200" b="1" dirty="0"/>
              <a:t>Etude KEYNOTE 177</a:t>
            </a:r>
          </a:p>
        </p:txBody>
      </p:sp>
    </p:spTree>
    <p:extLst>
      <p:ext uri="{BB962C8B-B14F-4D97-AF65-F5344CB8AC3E}">
        <p14:creationId xmlns:p14="http://schemas.microsoft.com/office/powerpoint/2010/main" val="30071456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noAutofit/>
          </a:bodyPr>
          <a:lstStyle/>
          <a:p>
            <a:r>
              <a:rPr lang="fr-FR" sz="2400" dirty="0" err="1"/>
              <a:t>Nivolumab</a:t>
            </a:r>
            <a:r>
              <a:rPr lang="fr-FR" sz="2400" dirty="0"/>
              <a:t> + </a:t>
            </a:r>
            <a:r>
              <a:rPr lang="fr-FR" sz="2400" dirty="0" err="1"/>
              <a:t>ipilimumab</a:t>
            </a:r>
            <a:r>
              <a:rPr lang="fr-FR" sz="2400" dirty="0"/>
              <a:t> en 1</a:t>
            </a:r>
            <a:r>
              <a:rPr lang="fr-FR" sz="2400" baseline="30000" dirty="0"/>
              <a:t>ère</a:t>
            </a:r>
            <a:r>
              <a:rPr lang="fr-FR" sz="2400" dirty="0"/>
              <a:t> ligne du </a:t>
            </a:r>
            <a:r>
              <a:rPr lang="fr-FR" sz="2400" dirty="0" err="1"/>
              <a:t>CCRm</a:t>
            </a:r>
            <a:r>
              <a:rPr lang="fr-FR" sz="2400" dirty="0"/>
              <a:t> MSI</a:t>
            </a:r>
          </a:p>
        </p:txBody>
      </p:sp>
      <p:sp>
        <p:nvSpPr>
          <p:cNvPr id="3" name="Espace réservé du contenu 2"/>
          <p:cNvSpPr>
            <a:spLocks noGrp="1"/>
          </p:cNvSpPr>
          <p:nvPr>
            <p:ph sz="half" idx="1"/>
          </p:nvPr>
        </p:nvSpPr>
        <p:spPr/>
        <p:txBody>
          <a:bodyPr/>
          <a:lstStyle/>
          <a:p>
            <a:r>
              <a:rPr lang="fr-FR" sz="1800" dirty="0"/>
              <a:t>Suivi à 2ans de l’étude de phase II CheckMate 142 </a:t>
            </a:r>
            <a:r>
              <a:rPr lang="fr-FR" sz="1400" b="0" dirty="0"/>
              <a:t>(NIVO 3 mg/kg/2sem + IPI 1mg/kg/6 </a:t>
            </a:r>
            <a:r>
              <a:rPr lang="fr-FR" sz="1400" b="0" dirty="0" err="1"/>
              <a:t>sem</a:t>
            </a:r>
            <a:r>
              <a:rPr lang="fr-FR" sz="1400" b="0" dirty="0"/>
              <a:t>)</a:t>
            </a:r>
          </a:p>
          <a:p>
            <a:r>
              <a:rPr lang="fr-FR" sz="1800" dirty="0"/>
              <a:t>N= 45 pts avec CCRm MSI en L1</a:t>
            </a:r>
          </a:p>
          <a:p>
            <a:r>
              <a:rPr lang="fr-FR" sz="1800" dirty="0"/>
              <a:t>Suivi médian = 29,0 mois </a:t>
            </a:r>
          </a:p>
          <a:p>
            <a:r>
              <a:rPr lang="fr-FR" sz="1800" dirty="0"/>
              <a:t>Tolérance : </a:t>
            </a:r>
            <a:r>
              <a:rPr lang="fr-FR" sz="1800" b="0" dirty="0"/>
              <a:t>g3-4 : 10 pts (22%); 3 pts (7%) arrêt pour toxicité</a:t>
            </a:r>
          </a:p>
        </p:txBody>
      </p:sp>
      <p:graphicFrame>
        <p:nvGraphicFramePr>
          <p:cNvPr id="4" name="Tableau 3"/>
          <p:cNvGraphicFramePr>
            <a:graphicFrameLocks noGrp="1"/>
          </p:cNvGraphicFramePr>
          <p:nvPr/>
        </p:nvGraphicFramePr>
        <p:xfrm>
          <a:off x="496048" y="2432423"/>
          <a:ext cx="5110647" cy="2225040"/>
        </p:xfrm>
        <a:graphic>
          <a:graphicData uri="http://schemas.openxmlformats.org/drawingml/2006/table">
            <a:tbl>
              <a:tblPr firstRow="1" bandRow="1">
                <a:tableStyleId>{7DF18680-E054-41AD-8BC1-D1AEF772440D}</a:tableStyleId>
              </a:tblPr>
              <a:tblGrid>
                <a:gridCol w="2827433">
                  <a:extLst>
                    <a:ext uri="{9D8B030D-6E8A-4147-A177-3AD203B41FA5}">
                      <a16:colId xmlns:a16="http://schemas.microsoft.com/office/drawing/2014/main" val="20000"/>
                    </a:ext>
                  </a:extLst>
                </a:gridCol>
                <a:gridCol w="2283214">
                  <a:extLst>
                    <a:ext uri="{9D8B030D-6E8A-4147-A177-3AD203B41FA5}">
                      <a16:colId xmlns:a16="http://schemas.microsoft.com/office/drawing/2014/main" val="20001"/>
                    </a:ext>
                  </a:extLst>
                </a:gridCol>
              </a:tblGrid>
              <a:tr h="370840">
                <a:tc>
                  <a:txBody>
                    <a:bodyPr/>
                    <a:lstStyle/>
                    <a:p>
                      <a:pPr algn="ctr"/>
                      <a:r>
                        <a:rPr lang="fr-FR" sz="1200" b="1" dirty="0">
                          <a:latin typeface="Arial" panose="020B0604020202020204" pitchFamily="34" charset="0"/>
                          <a:cs typeface="Arial" panose="020B0604020202020204" pitchFamily="34" charset="0"/>
                        </a:rPr>
                        <a:t>Efficacité</a:t>
                      </a:r>
                    </a:p>
                  </a:txBody>
                  <a:tcPr anchor="ctr"/>
                </a:tc>
                <a:tc>
                  <a:txBody>
                    <a:bodyPr/>
                    <a:lstStyle/>
                    <a:p>
                      <a:pPr algn="ctr"/>
                      <a:r>
                        <a:rPr lang="pt-BR" sz="1200" dirty="0">
                          <a:latin typeface="Arial" panose="020B0604020202020204" pitchFamily="34" charset="0"/>
                          <a:cs typeface="Arial" panose="020B0604020202020204" pitchFamily="34" charset="0"/>
                        </a:rPr>
                        <a:t>NIVO  +  IPI (N = 45)</a:t>
                      </a:r>
                      <a:endParaRPr lang="fr-FR" sz="120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0"/>
                  </a:ext>
                </a:extLst>
              </a:tr>
              <a:tr h="370840">
                <a:tc>
                  <a:txBody>
                    <a:bodyPr/>
                    <a:lstStyle/>
                    <a:p>
                      <a:pPr algn="ctr" fontAlgn="b"/>
                      <a:r>
                        <a:rPr lang="fr-FR" sz="1200" b="1" dirty="0">
                          <a:solidFill>
                            <a:schemeClr val="tx1">
                              <a:lumMod val="75000"/>
                              <a:lumOff val="25000"/>
                            </a:schemeClr>
                          </a:solidFill>
                          <a:effectLst/>
                          <a:latin typeface="Arial" panose="020B0604020202020204" pitchFamily="34" charset="0"/>
                          <a:cs typeface="Arial" panose="020B0604020202020204" pitchFamily="34" charset="0"/>
                        </a:rPr>
                        <a:t>Taux</a:t>
                      </a:r>
                      <a:r>
                        <a:rPr lang="fr-FR" sz="1200" b="1" baseline="0" dirty="0">
                          <a:solidFill>
                            <a:schemeClr val="tx1">
                              <a:lumMod val="75000"/>
                              <a:lumOff val="25000"/>
                            </a:schemeClr>
                          </a:solidFill>
                          <a:effectLst/>
                          <a:latin typeface="Arial" panose="020B0604020202020204" pitchFamily="34" charset="0"/>
                          <a:cs typeface="Arial" panose="020B0604020202020204" pitchFamily="34" charset="0"/>
                        </a:rPr>
                        <a:t> de réponse </a:t>
                      </a:r>
                      <a:r>
                        <a:rPr lang="fr-FR" sz="1050" b="0" baseline="0" dirty="0">
                          <a:solidFill>
                            <a:schemeClr val="tx1">
                              <a:lumMod val="75000"/>
                              <a:lumOff val="25000"/>
                            </a:schemeClr>
                          </a:solidFill>
                          <a:effectLst/>
                          <a:latin typeface="Arial" panose="020B0604020202020204" pitchFamily="34" charset="0"/>
                          <a:cs typeface="Arial" panose="020B0604020202020204" pitchFamily="34" charset="0"/>
                        </a:rPr>
                        <a:t>objectif principal</a:t>
                      </a:r>
                      <a:endParaRPr lang="fr-FR" sz="1050" b="0" dirty="0">
                        <a:solidFill>
                          <a:schemeClr val="tx1">
                            <a:lumMod val="75000"/>
                            <a:lumOff val="25000"/>
                          </a:schemeClr>
                        </a:solidFill>
                        <a:effectLst/>
                        <a:latin typeface="Arial" panose="020B0604020202020204" pitchFamily="34" charset="0"/>
                        <a:cs typeface="Arial" panose="020B0604020202020204" pitchFamily="34" charset="0"/>
                      </a:endParaRPr>
                    </a:p>
                  </a:txBody>
                  <a:tcPr anchor="ctr"/>
                </a:tc>
                <a:tc>
                  <a:txBody>
                    <a:bodyPr/>
                    <a:lstStyle/>
                    <a:p>
                      <a:pPr algn="ctr" fontAlgn="b"/>
                      <a:r>
                        <a:rPr lang="fr-FR" sz="1200" dirty="0">
                          <a:solidFill>
                            <a:schemeClr val="tx1">
                              <a:lumMod val="75000"/>
                              <a:lumOff val="25000"/>
                            </a:schemeClr>
                          </a:solidFill>
                          <a:effectLst/>
                          <a:latin typeface="Arial" panose="020B0604020202020204" pitchFamily="34" charset="0"/>
                          <a:cs typeface="Arial" panose="020B0604020202020204" pitchFamily="34" charset="0"/>
                        </a:rPr>
                        <a:t>69% [53–82]</a:t>
                      </a:r>
                    </a:p>
                  </a:txBody>
                  <a:tcPr anchor="ctr"/>
                </a:tc>
                <a:extLst>
                  <a:ext uri="{0D108BD9-81ED-4DB2-BD59-A6C34878D82A}">
                    <a16:rowId xmlns:a16="http://schemas.microsoft.com/office/drawing/2014/main" val="10001"/>
                  </a:ext>
                </a:extLst>
              </a:tr>
              <a:tr h="370840">
                <a:tc>
                  <a:txBody>
                    <a:bodyPr/>
                    <a:lstStyle/>
                    <a:p>
                      <a:pPr algn="ctr"/>
                      <a:r>
                        <a:rPr lang="fr-FR" sz="1200" b="1" dirty="0">
                          <a:solidFill>
                            <a:schemeClr val="tx1">
                              <a:lumMod val="75000"/>
                              <a:lumOff val="25000"/>
                            </a:schemeClr>
                          </a:solidFill>
                          <a:latin typeface="Arial" panose="020B0604020202020204" pitchFamily="34" charset="0"/>
                          <a:cs typeface="Arial" panose="020B0604020202020204" pitchFamily="34" charset="0"/>
                        </a:rPr>
                        <a:t>Temps médian</a:t>
                      </a:r>
                      <a:r>
                        <a:rPr lang="fr-FR" sz="1200" b="1" baseline="0" dirty="0">
                          <a:solidFill>
                            <a:schemeClr val="tx1">
                              <a:lumMod val="75000"/>
                              <a:lumOff val="25000"/>
                            </a:schemeClr>
                          </a:solidFill>
                          <a:latin typeface="Arial" panose="020B0604020202020204" pitchFamily="34" charset="0"/>
                          <a:cs typeface="Arial" panose="020B0604020202020204" pitchFamily="34" charset="0"/>
                        </a:rPr>
                        <a:t> à la réponse (mois)</a:t>
                      </a:r>
                      <a:endParaRPr lang="fr-FR" sz="1200" b="1" dirty="0">
                        <a:solidFill>
                          <a:schemeClr val="tx1">
                            <a:lumMod val="75000"/>
                            <a:lumOff val="25000"/>
                          </a:schemeClr>
                        </a:solidFill>
                        <a:latin typeface="Arial" panose="020B0604020202020204" pitchFamily="34" charset="0"/>
                        <a:cs typeface="Arial" panose="020B0604020202020204" pitchFamily="34" charset="0"/>
                      </a:endParaRPr>
                    </a:p>
                  </a:txBody>
                  <a:tcPr anchor="ctr"/>
                </a:tc>
                <a:tc>
                  <a:txBody>
                    <a:bodyPr/>
                    <a:lstStyle/>
                    <a:p>
                      <a:pPr algn="ctr"/>
                      <a:r>
                        <a:rPr lang="fr-FR" sz="1200" dirty="0">
                          <a:solidFill>
                            <a:schemeClr val="tx1">
                              <a:lumMod val="75000"/>
                              <a:lumOff val="25000"/>
                            </a:schemeClr>
                          </a:solidFill>
                          <a:latin typeface="Arial" panose="020B0604020202020204" pitchFamily="34" charset="0"/>
                          <a:cs typeface="Arial" panose="020B0604020202020204" pitchFamily="34" charset="0"/>
                        </a:rPr>
                        <a:t>2.7 (1.2–27.7)</a:t>
                      </a:r>
                    </a:p>
                  </a:txBody>
                  <a:tcPr anchor="ctr"/>
                </a:tc>
                <a:extLst>
                  <a:ext uri="{0D108BD9-81ED-4DB2-BD59-A6C34878D82A}">
                    <a16:rowId xmlns:a16="http://schemas.microsoft.com/office/drawing/2014/main" val="10002"/>
                  </a:ext>
                </a:extLst>
              </a:tr>
              <a:tr h="370840">
                <a:tc>
                  <a:txBody>
                    <a:bodyPr/>
                    <a:lstStyle/>
                    <a:p>
                      <a:pPr algn="ctr"/>
                      <a:r>
                        <a:rPr lang="fr-FR" sz="1200" b="1" dirty="0">
                          <a:solidFill>
                            <a:schemeClr val="tx1">
                              <a:lumMod val="75000"/>
                              <a:lumOff val="25000"/>
                            </a:schemeClr>
                          </a:solidFill>
                          <a:latin typeface="Arial" panose="020B0604020202020204" pitchFamily="34" charset="0"/>
                          <a:cs typeface="Arial" panose="020B0604020202020204" pitchFamily="34" charset="0"/>
                        </a:rPr>
                        <a:t>Taux de contrôle de la maladie</a:t>
                      </a:r>
                    </a:p>
                  </a:txBody>
                  <a:tcPr anchor="ctr"/>
                </a:tc>
                <a:tc>
                  <a:txBody>
                    <a:bodyPr/>
                    <a:lstStyle/>
                    <a:p>
                      <a:pPr algn="ctr"/>
                      <a:r>
                        <a:rPr lang="fr-FR" sz="1200" dirty="0">
                          <a:solidFill>
                            <a:schemeClr val="tx1">
                              <a:lumMod val="75000"/>
                              <a:lumOff val="25000"/>
                            </a:schemeClr>
                          </a:solidFill>
                          <a:latin typeface="Arial" panose="020B0604020202020204" pitchFamily="34" charset="0"/>
                          <a:cs typeface="Arial" panose="020B0604020202020204" pitchFamily="34" charset="0"/>
                        </a:rPr>
                        <a:t>84% [70.5–93.5]</a:t>
                      </a:r>
                    </a:p>
                  </a:txBody>
                  <a:tcPr anchor="ctr"/>
                </a:tc>
                <a:extLst>
                  <a:ext uri="{0D108BD9-81ED-4DB2-BD59-A6C34878D82A}">
                    <a16:rowId xmlns:a16="http://schemas.microsoft.com/office/drawing/2014/main" val="10003"/>
                  </a:ext>
                </a:extLst>
              </a:tr>
              <a:tr h="370840">
                <a:tc>
                  <a:txBody>
                    <a:bodyPr/>
                    <a:lstStyle/>
                    <a:p>
                      <a:pPr algn="ctr"/>
                      <a:r>
                        <a:rPr lang="fr-FR" sz="1200" b="1" dirty="0">
                          <a:solidFill>
                            <a:schemeClr val="tx1">
                              <a:lumMod val="75000"/>
                              <a:lumOff val="25000"/>
                            </a:schemeClr>
                          </a:solidFill>
                          <a:latin typeface="Arial" panose="020B0604020202020204" pitchFamily="34" charset="0"/>
                          <a:cs typeface="Arial" panose="020B0604020202020204" pitchFamily="34" charset="0"/>
                        </a:rPr>
                        <a:t>Taux de non progression à 2 ans </a:t>
                      </a:r>
                    </a:p>
                  </a:txBody>
                  <a:tcPr anchor="ctr"/>
                </a:tc>
                <a:tc>
                  <a:txBody>
                    <a:bodyPr/>
                    <a:lstStyle/>
                    <a:p>
                      <a:pPr algn="ctr"/>
                      <a:r>
                        <a:rPr lang="fr-FR" sz="1200" dirty="0">
                          <a:solidFill>
                            <a:schemeClr val="tx1">
                              <a:lumMod val="75000"/>
                              <a:lumOff val="25000"/>
                            </a:schemeClr>
                          </a:solidFill>
                          <a:latin typeface="Arial" panose="020B0604020202020204" pitchFamily="34" charset="0"/>
                          <a:cs typeface="Arial" panose="020B0604020202020204" pitchFamily="34" charset="0"/>
                        </a:rPr>
                        <a:t>74% (57.2–84.5)</a:t>
                      </a:r>
                    </a:p>
                  </a:txBody>
                  <a:tcPr anchor="ctr"/>
                </a:tc>
                <a:extLst>
                  <a:ext uri="{0D108BD9-81ED-4DB2-BD59-A6C34878D82A}">
                    <a16:rowId xmlns:a16="http://schemas.microsoft.com/office/drawing/2014/main" val="10004"/>
                  </a:ext>
                </a:extLst>
              </a:tr>
              <a:tr h="370840">
                <a:tc>
                  <a:txBody>
                    <a:bodyPr/>
                    <a:lstStyle/>
                    <a:p>
                      <a:pPr algn="ctr"/>
                      <a:r>
                        <a:rPr lang="fr-FR" sz="1200" b="1" dirty="0">
                          <a:solidFill>
                            <a:schemeClr val="tx1">
                              <a:lumMod val="75000"/>
                              <a:lumOff val="25000"/>
                            </a:schemeClr>
                          </a:solidFill>
                          <a:latin typeface="Arial" panose="020B0604020202020204" pitchFamily="34" charset="0"/>
                          <a:cs typeface="Arial" panose="020B0604020202020204" pitchFamily="34" charset="0"/>
                        </a:rPr>
                        <a:t>Taux de survie à 2 ans </a:t>
                      </a:r>
                    </a:p>
                  </a:txBody>
                  <a:tcPr anchor="ctr"/>
                </a:tc>
                <a:tc>
                  <a:txBody>
                    <a:bodyPr/>
                    <a:lstStyle/>
                    <a:p>
                      <a:pPr algn="ctr"/>
                      <a:r>
                        <a:rPr lang="fr-FR" sz="1200" dirty="0">
                          <a:solidFill>
                            <a:schemeClr val="tx1">
                              <a:lumMod val="75000"/>
                              <a:lumOff val="25000"/>
                            </a:schemeClr>
                          </a:solidFill>
                          <a:latin typeface="Arial" panose="020B0604020202020204" pitchFamily="34" charset="0"/>
                          <a:cs typeface="Arial" panose="020B0604020202020204" pitchFamily="34" charset="0"/>
                        </a:rPr>
                        <a:t>79% (64–89)</a:t>
                      </a:r>
                    </a:p>
                  </a:txBody>
                  <a:tcPr anchor="ctr"/>
                </a:tc>
                <a:extLst>
                  <a:ext uri="{0D108BD9-81ED-4DB2-BD59-A6C34878D82A}">
                    <a16:rowId xmlns:a16="http://schemas.microsoft.com/office/drawing/2014/main" val="10005"/>
                  </a:ext>
                </a:extLst>
              </a:tr>
            </a:tbl>
          </a:graphicData>
        </a:graphic>
      </p:graphicFrame>
      <p:sp>
        <p:nvSpPr>
          <p:cNvPr id="6" name="ZoneTexte 5"/>
          <p:cNvSpPr txBox="1"/>
          <p:nvPr/>
        </p:nvSpPr>
        <p:spPr>
          <a:xfrm>
            <a:off x="117577" y="4881890"/>
            <a:ext cx="7915564" cy="261610"/>
          </a:xfrm>
          <a:prstGeom prst="rect">
            <a:avLst/>
          </a:prstGeom>
          <a:noFill/>
        </p:spPr>
        <p:txBody>
          <a:bodyPr wrap="none" rtlCol="0">
            <a:spAutoFit/>
          </a:bodyPr>
          <a:lstStyle>
            <a:defPPr>
              <a:defRPr lang="fr-FR"/>
            </a:defPPr>
            <a:lvl1pPr>
              <a:defRPr sz="900" i="1">
                <a:solidFill>
                  <a:schemeClr val="tx1">
                    <a:lumMod val="50000"/>
                    <a:lumOff val="50000"/>
                  </a:schemeClr>
                </a:solidFill>
                <a:latin typeface="Arial" panose="020B0604020202020204" pitchFamily="34" charset="0"/>
              </a:defRPr>
            </a:lvl1p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Lenz H-J et al, J Clin Oncol 38: 2020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suppl</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abstr</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4040)</a:t>
            </a:r>
          </a:p>
        </p:txBody>
      </p:sp>
      <p:sp>
        <p:nvSpPr>
          <p:cNvPr id="7" name="ZoneTexte 6">
            <a:extLst>
              <a:ext uri="{FF2B5EF4-FFF2-40B4-BE49-F238E27FC236}">
                <a16:creationId xmlns:a16="http://schemas.microsoft.com/office/drawing/2014/main" id="{EAF642AA-F938-4305-A431-34B427BBF369}"/>
              </a:ext>
            </a:extLst>
          </p:cNvPr>
          <p:cNvSpPr txBox="1"/>
          <p:nvPr/>
        </p:nvSpPr>
        <p:spPr>
          <a:xfrm>
            <a:off x="5904753" y="2899267"/>
            <a:ext cx="2820894" cy="1159869"/>
          </a:xfrm>
          <a:prstGeom prst="roundRect">
            <a:avLst>
              <a:gd name="adj" fmla="val 15451"/>
            </a:avLst>
          </a:prstGeom>
          <a:ln>
            <a:solidFill>
              <a:srgbClr val="EC8014"/>
            </a:solidFill>
          </a:ln>
        </p:spPr>
        <p:style>
          <a:lnRef idx="2">
            <a:schemeClr val="accent1"/>
          </a:lnRef>
          <a:fillRef idx="1">
            <a:schemeClr val="lt1"/>
          </a:fillRef>
          <a:effectRef idx="0">
            <a:schemeClr val="accent1"/>
          </a:effectRef>
          <a:fontRef idx="minor">
            <a:schemeClr val="dk1"/>
          </a:fontRef>
        </p:style>
        <p:txBody>
          <a:bodyPr wrap="square" lIns="36000" tIns="36000" rIns="36000" bIns="3600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6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Résultats impressionnants à 2 ans</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6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pour l’association Nivo/</a:t>
            </a:r>
            <a:r>
              <a:rPr kumimoji="0" lang="fr-FR" sz="1600" b="1" i="0" u="none" strike="noStrike" kern="1200" cap="none" spc="0" normalizeH="0" baseline="0" noProof="0" dirty="0" err="1">
                <a:ln>
                  <a:noFill/>
                </a:ln>
                <a:solidFill>
                  <a:srgbClr val="002060"/>
                </a:solidFill>
                <a:effectLst/>
                <a:uLnTx/>
                <a:uFillTx/>
                <a:latin typeface="Arial" panose="020B0604020202020204" pitchFamily="34" charset="0"/>
                <a:ea typeface="+mn-ea"/>
                <a:cs typeface="+mn-cs"/>
              </a:rPr>
              <a:t>Ipi</a:t>
            </a:r>
            <a:r>
              <a:rPr kumimoji="0" lang="fr-FR" sz="16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 dans les </a:t>
            </a:r>
            <a:r>
              <a:rPr kumimoji="0" lang="fr-FR" sz="1600" b="1" i="0" u="none" strike="noStrike" kern="1200" cap="none" spc="0" normalizeH="0" baseline="0" noProof="0" dirty="0" err="1">
                <a:ln>
                  <a:noFill/>
                </a:ln>
                <a:solidFill>
                  <a:srgbClr val="002060"/>
                </a:solidFill>
                <a:effectLst/>
                <a:uLnTx/>
                <a:uFillTx/>
                <a:latin typeface="Arial" panose="020B0604020202020204" pitchFamily="34" charset="0"/>
                <a:ea typeface="+mn-ea"/>
                <a:cs typeface="+mn-cs"/>
              </a:rPr>
              <a:t>CCRm</a:t>
            </a:r>
            <a:r>
              <a:rPr kumimoji="0" lang="fr-FR" sz="16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 MSI!</a:t>
            </a:r>
          </a:p>
        </p:txBody>
      </p:sp>
    </p:spTree>
    <p:extLst>
      <p:ext uri="{BB962C8B-B14F-4D97-AF65-F5344CB8AC3E}">
        <p14:creationId xmlns:p14="http://schemas.microsoft.com/office/powerpoint/2010/main" val="933446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sz="half" idx="1"/>
          </p:nvPr>
        </p:nvSpPr>
        <p:spPr/>
        <p:txBody>
          <a:bodyPr/>
          <a:lstStyle/>
          <a:p>
            <a:r>
              <a:rPr lang="fr-FR" dirty="0">
                <a:solidFill>
                  <a:srgbClr val="EC8014"/>
                </a:solidFill>
              </a:rPr>
              <a:t>Population</a:t>
            </a:r>
          </a:p>
          <a:p>
            <a:endParaRPr lang="fr-FR" sz="1800" dirty="0"/>
          </a:p>
          <a:p>
            <a:endParaRPr lang="fr-FR" sz="2400" dirty="0"/>
          </a:p>
        </p:txBody>
      </p:sp>
      <p:sp>
        <p:nvSpPr>
          <p:cNvPr id="9" name="ZoneTexte 8">
            <a:extLst>
              <a:ext uri="{FF2B5EF4-FFF2-40B4-BE49-F238E27FC236}">
                <a16:creationId xmlns:a16="http://schemas.microsoft.com/office/drawing/2014/main" id="{AD8A9C06-EEA4-4D4F-9C7A-9A54D65BF3C4}"/>
              </a:ext>
            </a:extLst>
          </p:cNvPr>
          <p:cNvSpPr txBox="1"/>
          <p:nvPr/>
        </p:nvSpPr>
        <p:spPr>
          <a:xfrm>
            <a:off x="-3048" y="4912668"/>
            <a:ext cx="2403222" cy="230832"/>
          </a:xfrm>
          <a:prstGeom prst="rect">
            <a:avLst/>
          </a:prstGeom>
          <a:noFill/>
        </p:spPr>
        <p:txBody>
          <a:bodyPr wrap="none" rtlCol="0">
            <a:spAutoFit/>
          </a:bodyPr>
          <a:lstStyle/>
          <a:p>
            <a:r>
              <a:rPr lang="fr-FR" sz="900" i="1" dirty="0" err="1">
                <a:solidFill>
                  <a:schemeClr val="tx1">
                    <a:lumMod val="50000"/>
                    <a:lumOff val="50000"/>
                  </a:schemeClr>
                </a:solidFill>
                <a:latin typeface="Arial" panose="020B0604020202020204" pitchFamily="34" charset="0"/>
              </a:rPr>
              <a:t>Geke</a:t>
            </a:r>
            <a:r>
              <a:rPr lang="fr-FR" sz="900" i="1" dirty="0">
                <a:solidFill>
                  <a:schemeClr val="tx1">
                    <a:lumMod val="50000"/>
                    <a:lumOff val="50000"/>
                  </a:schemeClr>
                </a:solidFill>
                <a:latin typeface="Arial" panose="020B0604020202020204" pitchFamily="34" charset="0"/>
              </a:rPr>
              <a:t> </a:t>
            </a:r>
            <a:r>
              <a:rPr lang="fr-FR" sz="900" i="1" dirty="0" err="1">
                <a:solidFill>
                  <a:schemeClr val="tx1">
                    <a:lumMod val="50000"/>
                    <a:lumOff val="50000"/>
                  </a:schemeClr>
                </a:solidFill>
                <a:latin typeface="Arial" panose="020B0604020202020204" pitchFamily="34" charset="0"/>
              </a:rPr>
              <a:t>Hospers</a:t>
            </a:r>
            <a:r>
              <a:rPr lang="fr-FR" sz="900" i="1" dirty="0">
                <a:solidFill>
                  <a:schemeClr val="tx1">
                    <a:lumMod val="50000"/>
                    <a:lumOff val="50000"/>
                  </a:schemeClr>
                </a:solidFill>
                <a:latin typeface="Arial" panose="020B0604020202020204" pitchFamily="34" charset="0"/>
              </a:rPr>
              <a:t> et al., ASCO2020, Abs 4006</a:t>
            </a:r>
          </a:p>
        </p:txBody>
      </p:sp>
      <p:graphicFrame>
        <p:nvGraphicFramePr>
          <p:cNvPr id="11" name="Tableau 10">
            <a:extLst>
              <a:ext uri="{FF2B5EF4-FFF2-40B4-BE49-F238E27FC236}">
                <a16:creationId xmlns:a16="http://schemas.microsoft.com/office/drawing/2014/main" id="{3CF4B78A-98C3-4652-8576-CE4AC5F022DD}"/>
              </a:ext>
            </a:extLst>
          </p:cNvPr>
          <p:cNvGraphicFramePr>
            <a:graphicFrameLocks noGrp="1"/>
          </p:cNvGraphicFramePr>
          <p:nvPr/>
        </p:nvGraphicFramePr>
        <p:xfrm>
          <a:off x="190500" y="1462461"/>
          <a:ext cx="3802319" cy="2584306"/>
        </p:xfrm>
        <a:graphic>
          <a:graphicData uri="http://schemas.openxmlformats.org/drawingml/2006/table">
            <a:tbl>
              <a:tblPr firstRow="1" bandRow="1">
                <a:tableStyleId>{7DF18680-E054-41AD-8BC1-D1AEF772440D}</a:tableStyleId>
              </a:tblPr>
              <a:tblGrid>
                <a:gridCol w="1901160">
                  <a:extLst>
                    <a:ext uri="{9D8B030D-6E8A-4147-A177-3AD203B41FA5}">
                      <a16:colId xmlns:a16="http://schemas.microsoft.com/office/drawing/2014/main" val="2059710206"/>
                    </a:ext>
                  </a:extLst>
                </a:gridCol>
                <a:gridCol w="959929">
                  <a:extLst>
                    <a:ext uri="{9D8B030D-6E8A-4147-A177-3AD203B41FA5}">
                      <a16:colId xmlns:a16="http://schemas.microsoft.com/office/drawing/2014/main" val="2614592228"/>
                    </a:ext>
                  </a:extLst>
                </a:gridCol>
                <a:gridCol w="941230">
                  <a:extLst>
                    <a:ext uri="{9D8B030D-6E8A-4147-A177-3AD203B41FA5}">
                      <a16:colId xmlns:a16="http://schemas.microsoft.com/office/drawing/2014/main" val="16663529"/>
                    </a:ext>
                  </a:extLst>
                </a:gridCol>
              </a:tblGrid>
              <a:tr h="311975">
                <a:tc>
                  <a:txBody>
                    <a:bodyPr/>
                    <a:lstStyle/>
                    <a:p>
                      <a:pPr algn="ctr" fontAlgn="t"/>
                      <a:endParaRPr lang="fr-FR" sz="900" b="1" i="0" u="none" strike="noStrike" dirty="0">
                        <a:solidFill>
                          <a:schemeClr val="bg1"/>
                        </a:solidFill>
                        <a:effectLst/>
                        <a:latin typeface="Arial" panose="020B0604020202020204" pitchFamily="34" charset="0"/>
                        <a:cs typeface="Arial" panose="020B0604020202020204" pitchFamily="34" charset="0"/>
                      </a:endParaRPr>
                    </a:p>
                  </a:txBody>
                  <a:tcPr marL="34290" marR="34290" marT="34290" marB="34290" anchor="ctr"/>
                </a:tc>
                <a:tc>
                  <a:txBody>
                    <a:bodyPr/>
                    <a:lstStyle/>
                    <a:p>
                      <a:pPr algn="ctr" fontAlgn="t"/>
                      <a:r>
                        <a:rPr lang="fr-FR" sz="900" b="1" u="none" strike="noStrike" dirty="0">
                          <a:solidFill>
                            <a:schemeClr val="bg1"/>
                          </a:solidFill>
                          <a:effectLst/>
                          <a:latin typeface="Arial" panose="020B0604020202020204" pitchFamily="34" charset="0"/>
                          <a:cs typeface="Arial" panose="020B0604020202020204" pitchFamily="34" charset="0"/>
                        </a:rPr>
                        <a:t>Standard</a:t>
                      </a:r>
                      <a:br>
                        <a:rPr lang="fr-FR" sz="900" b="1" u="none" strike="noStrike" dirty="0">
                          <a:solidFill>
                            <a:schemeClr val="bg1"/>
                          </a:solidFill>
                          <a:effectLst/>
                          <a:latin typeface="Arial" panose="020B0604020202020204" pitchFamily="34" charset="0"/>
                          <a:cs typeface="Arial" panose="020B0604020202020204" pitchFamily="34" charset="0"/>
                        </a:rPr>
                      </a:br>
                      <a:r>
                        <a:rPr lang="fr-FR" sz="900" b="1" u="none" strike="noStrike" dirty="0">
                          <a:solidFill>
                            <a:schemeClr val="bg1"/>
                          </a:solidFill>
                          <a:effectLst/>
                          <a:latin typeface="Arial" panose="020B0604020202020204" pitchFamily="34" charset="0"/>
                          <a:cs typeface="Arial" panose="020B0604020202020204" pitchFamily="34" charset="0"/>
                        </a:rPr>
                        <a:t>(n=450)</a:t>
                      </a:r>
                      <a:endParaRPr lang="fr-FR" sz="900" b="1" i="0" u="none" strike="noStrike" dirty="0">
                        <a:solidFill>
                          <a:schemeClr val="bg1"/>
                        </a:solidFill>
                        <a:effectLst/>
                        <a:latin typeface="Arial" panose="020B0604020202020204" pitchFamily="34" charset="0"/>
                        <a:cs typeface="Arial" panose="020B0604020202020204" pitchFamily="34" charset="0"/>
                      </a:endParaRPr>
                    </a:p>
                  </a:txBody>
                  <a:tcPr marL="34290" marR="34290" marT="34290" marB="34290" anchor="ctr">
                    <a:solidFill>
                      <a:schemeClr val="accent1"/>
                    </a:solidFill>
                  </a:tcPr>
                </a:tc>
                <a:tc>
                  <a:txBody>
                    <a:bodyPr/>
                    <a:lstStyle/>
                    <a:p>
                      <a:pPr algn="ctr" fontAlgn="t"/>
                      <a:r>
                        <a:rPr lang="fr-FR" sz="900" b="1" u="none" strike="noStrike" dirty="0" err="1">
                          <a:solidFill>
                            <a:schemeClr val="bg1"/>
                          </a:solidFill>
                          <a:effectLst/>
                          <a:latin typeface="Arial" panose="020B0604020202020204" pitchFamily="34" charset="0"/>
                          <a:cs typeface="Arial" panose="020B0604020202020204" pitchFamily="34" charset="0"/>
                        </a:rPr>
                        <a:t>Experimental</a:t>
                      </a:r>
                      <a:br>
                        <a:rPr lang="fr-FR" sz="900" b="1" u="none" strike="noStrike" dirty="0">
                          <a:solidFill>
                            <a:schemeClr val="bg1"/>
                          </a:solidFill>
                          <a:effectLst/>
                          <a:latin typeface="Arial" panose="020B0604020202020204" pitchFamily="34" charset="0"/>
                          <a:cs typeface="Arial" panose="020B0604020202020204" pitchFamily="34" charset="0"/>
                        </a:rPr>
                      </a:br>
                      <a:r>
                        <a:rPr lang="fr-FR" sz="900" b="1" u="none" strike="noStrike" dirty="0">
                          <a:solidFill>
                            <a:schemeClr val="bg1"/>
                          </a:solidFill>
                          <a:effectLst/>
                          <a:latin typeface="Arial" panose="020B0604020202020204" pitchFamily="34" charset="0"/>
                          <a:cs typeface="Arial" panose="020B0604020202020204" pitchFamily="34" charset="0"/>
                        </a:rPr>
                        <a:t>(n=462)</a:t>
                      </a:r>
                      <a:endParaRPr lang="fr-FR" sz="900" b="1" i="0" u="none" strike="noStrike" dirty="0">
                        <a:solidFill>
                          <a:schemeClr val="bg1"/>
                        </a:solidFill>
                        <a:effectLst/>
                        <a:latin typeface="Arial" panose="020B0604020202020204" pitchFamily="34" charset="0"/>
                        <a:cs typeface="Arial" panose="020B0604020202020204" pitchFamily="34" charset="0"/>
                      </a:endParaRPr>
                    </a:p>
                  </a:txBody>
                  <a:tcPr marL="34290" marR="34290" marT="34290" marB="34290" anchor="ctr">
                    <a:solidFill>
                      <a:srgbClr val="C00000"/>
                    </a:solidFill>
                  </a:tcPr>
                </a:tc>
                <a:extLst>
                  <a:ext uri="{0D108BD9-81ED-4DB2-BD59-A6C34878D82A}">
                    <a16:rowId xmlns:a16="http://schemas.microsoft.com/office/drawing/2014/main" val="2082953562"/>
                  </a:ext>
                </a:extLst>
              </a:tr>
              <a:tr h="184006">
                <a:tc gridSpan="3">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lang="fr-FR" sz="900" b="1" u="none" strike="noStrike" dirty="0">
                          <a:solidFill>
                            <a:schemeClr val="tx1">
                              <a:lumMod val="75000"/>
                              <a:lumOff val="25000"/>
                            </a:schemeClr>
                          </a:solidFill>
                          <a:effectLst/>
                          <a:latin typeface="Arial" panose="020B0604020202020204" pitchFamily="34" charset="0"/>
                          <a:cs typeface="Arial" panose="020B0604020202020204" pitchFamily="34" charset="0"/>
                        </a:rPr>
                        <a:t>Sexe, n(%)</a:t>
                      </a:r>
                      <a:endParaRPr lang="fr-FR" sz="900" b="1"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34290" marR="34290" marT="0" marB="0" anchor="ctr"/>
                </a:tc>
                <a:tc hMerge="1">
                  <a:txBody>
                    <a:bodyPr/>
                    <a:lstStyle/>
                    <a:p>
                      <a:pPr algn="l" fontAlgn="t"/>
                      <a:endParaRPr lang="fr-FR" sz="1600" b="0" i="0" u="none" strike="noStrike">
                        <a:solidFill>
                          <a:schemeClr val="tx1">
                            <a:lumMod val="65000"/>
                            <a:lumOff val="35000"/>
                          </a:schemeClr>
                        </a:solidFill>
                        <a:effectLst/>
                        <a:latin typeface="Calibri" panose="020F0502020204030204" pitchFamily="34" charset="0"/>
                      </a:endParaRPr>
                    </a:p>
                  </a:txBody>
                  <a:tcPr marL="45720" marR="4572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hMerge="1">
                  <a:txBody>
                    <a:bodyPr/>
                    <a:lstStyle/>
                    <a:p>
                      <a:pPr algn="l" fontAlgn="t"/>
                      <a:endParaRPr lang="fr-FR" sz="1600" b="0" i="0" u="none" strike="noStrike">
                        <a:solidFill>
                          <a:schemeClr val="tx1">
                            <a:lumMod val="65000"/>
                            <a:lumOff val="35000"/>
                          </a:schemeClr>
                        </a:solidFill>
                        <a:effectLst/>
                        <a:latin typeface="Times New Roman" panose="02020603050405020304" pitchFamily="18" charset="0"/>
                      </a:endParaRPr>
                    </a:p>
                  </a:txBody>
                  <a:tcPr marL="45720" marR="45720">
                    <a:lnL w="12700" cap="flat" cmpd="sng" algn="ctr">
                      <a:solidFill>
                        <a:schemeClr val="tx1">
                          <a:lumMod val="50000"/>
                          <a:lumOff val="50000"/>
                        </a:schemeClr>
                      </a:solidFill>
                      <a:prstDash val="solid"/>
                      <a:round/>
                      <a:headEnd type="none" w="med" len="med"/>
                      <a:tailEnd type="none" w="med" len="med"/>
                    </a:lnL>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23003996"/>
                  </a:ext>
                </a:extLst>
              </a:tr>
              <a:tr h="187185">
                <a:tc>
                  <a:txBody>
                    <a:bodyPr/>
                    <a:lstStyle/>
                    <a:p>
                      <a:pPr algn="l" fontAlgn="t"/>
                      <a:r>
                        <a:rPr lang="fr-FR" sz="900" u="none" strike="noStrike" dirty="0">
                          <a:solidFill>
                            <a:schemeClr val="tx1">
                              <a:lumMod val="75000"/>
                              <a:lumOff val="25000"/>
                            </a:schemeClr>
                          </a:solidFill>
                          <a:effectLst/>
                          <a:latin typeface="Arial" panose="020B0604020202020204" pitchFamily="34" charset="0"/>
                          <a:cs typeface="Arial" panose="020B0604020202020204" pitchFamily="34" charset="0"/>
                        </a:rPr>
                        <a:t>  M</a:t>
                      </a:r>
                      <a:endParaRPr lang="fr-FR" sz="900" b="0"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34290" marR="34290" marT="34290" marB="34290" anchor="ctr"/>
                </a:tc>
                <a:tc>
                  <a:txBody>
                    <a:bodyPr/>
                    <a:lstStyle/>
                    <a:p>
                      <a:pPr algn="ctr" fontAlgn="t"/>
                      <a:r>
                        <a:rPr lang="fr-FR" sz="900" u="none" strike="noStrike">
                          <a:solidFill>
                            <a:schemeClr val="tx1">
                              <a:lumMod val="75000"/>
                              <a:lumOff val="25000"/>
                            </a:schemeClr>
                          </a:solidFill>
                          <a:effectLst/>
                          <a:latin typeface="Arial" panose="020B0604020202020204" pitchFamily="34" charset="0"/>
                          <a:cs typeface="Arial" panose="020B0604020202020204" pitchFamily="34" charset="0"/>
                        </a:rPr>
                        <a:t>312</a:t>
                      </a:r>
                      <a:r>
                        <a:rPr lang="fr-FR" sz="900" b="0" u="none" strike="noStrike">
                          <a:solidFill>
                            <a:schemeClr val="tx1">
                              <a:lumMod val="75000"/>
                              <a:lumOff val="25000"/>
                            </a:schemeClr>
                          </a:solidFill>
                          <a:effectLst/>
                          <a:latin typeface="Arial" panose="020B0604020202020204" pitchFamily="34" charset="0"/>
                          <a:cs typeface="Arial" panose="020B0604020202020204" pitchFamily="34" charset="0"/>
                        </a:rPr>
                        <a:t> </a:t>
                      </a:r>
                      <a:r>
                        <a:rPr lang="fr-FR" sz="900" u="none" strike="noStrike">
                          <a:solidFill>
                            <a:schemeClr val="tx1">
                              <a:lumMod val="75000"/>
                              <a:lumOff val="25000"/>
                            </a:schemeClr>
                          </a:solidFill>
                          <a:effectLst/>
                          <a:latin typeface="Arial" panose="020B0604020202020204" pitchFamily="34" charset="0"/>
                          <a:cs typeface="Arial" panose="020B0604020202020204" pitchFamily="34" charset="0"/>
                        </a:rPr>
                        <a:t>(69,3)</a:t>
                      </a:r>
                      <a:endParaRPr lang="fr-FR" sz="900" b="0" i="0" u="none" strike="noStrike">
                        <a:solidFill>
                          <a:schemeClr val="tx1">
                            <a:lumMod val="75000"/>
                            <a:lumOff val="25000"/>
                          </a:schemeClr>
                        </a:solidFill>
                        <a:effectLst/>
                        <a:latin typeface="Arial" panose="020B0604020202020204" pitchFamily="34" charset="0"/>
                        <a:cs typeface="Arial" panose="020B0604020202020204" pitchFamily="34" charset="0"/>
                      </a:endParaRPr>
                    </a:p>
                  </a:txBody>
                  <a:tcPr marL="34290" marR="34290" marT="34290" marB="34290" anchor="ctr"/>
                </a:tc>
                <a:tc>
                  <a:txBody>
                    <a:bodyPr/>
                    <a:lstStyle/>
                    <a:p>
                      <a:pPr algn="ctr" fontAlgn="t"/>
                      <a:r>
                        <a:rPr lang="fr-FR" sz="900" u="none" strike="noStrike">
                          <a:solidFill>
                            <a:schemeClr val="tx1">
                              <a:lumMod val="75000"/>
                              <a:lumOff val="25000"/>
                            </a:schemeClr>
                          </a:solidFill>
                          <a:effectLst/>
                          <a:latin typeface="Arial" panose="020B0604020202020204" pitchFamily="34" charset="0"/>
                          <a:cs typeface="Arial" panose="020B0604020202020204" pitchFamily="34" charset="0"/>
                        </a:rPr>
                        <a:t>300</a:t>
                      </a:r>
                      <a:r>
                        <a:rPr lang="fr-FR" sz="900" b="0" u="none" strike="noStrike">
                          <a:solidFill>
                            <a:schemeClr val="tx1">
                              <a:lumMod val="75000"/>
                              <a:lumOff val="25000"/>
                            </a:schemeClr>
                          </a:solidFill>
                          <a:effectLst/>
                          <a:latin typeface="Arial" panose="020B0604020202020204" pitchFamily="34" charset="0"/>
                          <a:cs typeface="Arial" panose="020B0604020202020204" pitchFamily="34" charset="0"/>
                        </a:rPr>
                        <a:t> </a:t>
                      </a:r>
                      <a:r>
                        <a:rPr lang="fr-FR" sz="900" u="none" strike="noStrike">
                          <a:solidFill>
                            <a:schemeClr val="tx1">
                              <a:lumMod val="75000"/>
                              <a:lumOff val="25000"/>
                            </a:schemeClr>
                          </a:solidFill>
                          <a:effectLst/>
                          <a:latin typeface="Arial" panose="020B0604020202020204" pitchFamily="34" charset="0"/>
                          <a:cs typeface="Arial" panose="020B0604020202020204" pitchFamily="34" charset="0"/>
                        </a:rPr>
                        <a:t>(64,9)</a:t>
                      </a:r>
                      <a:endParaRPr lang="fr-FR" sz="900" b="0" i="0" u="none" strike="noStrike">
                        <a:solidFill>
                          <a:schemeClr val="tx1">
                            <a:lumMod val="75000"/>
                            <a:lumOff val="25000"/>
                          </a:schemeClr>
                        </a:solidFill>
                        <a:effectLst/>
                        <a:latin typeface="Arial" panose="020B0604020202020204" pitchFamily="34" charset="0"/>
                        <a:cs typeface="Arial" panose="020B0604020202020204" pitchFamily="34" charset="0"/>
                      </a:endParaRPr>
                    </a:p>
                  </a:txBody>
                  <a:tcPr marL="34290" marR="34290" marT="34290" marB="34290" anchor="ctr"/>
                </a:tc>
                <a:extLst>
                  <a:ext uri="{0D108BD9-81ED-4DB2-BD59-A6C34878D82A}">
                    <a16:rowId xmlns:a16="http://schemas.microsoft.com/office/drawing/2014/main" val="543637085"/>
                  </a:ext>
                </a:extLst>
              </a:tr>
              <a:tr h="187185">
                <a:tc>
                  <a:txBody>
                    <a:bodyPr/>
                    <a:lstStyle/>
                    <a:p>
                      <a:pPr algn="l" fontAlgn="t"/>
                      <a:r>
                        <a:rPr lang="fr-FR" sz="900" u="none" strike="noStrike" dirty="0">
                          <a:solidFill>
                            <a:schemeClr val="tx1">
                              <a:lumMod val="75000"/>
                              <a:lumOff val="25000"/>
                            </a:schemeClr>
                          </a:solidFill>
                          <a:effectLst/>
                          <a:latin typeface="Arial" panose="020B0604020202020204" pitchFamily="34" charset="0"/>
                          <a:cs typeface="Arial" panose="020B0604020202020204" pitchFamily="34" charset="0"/>
                        </a:rPr>
                        <a:t>  F</a:t>
                      </a:r>
                      <a:endParaRPr lang="fr-FR" sz="900" b="0"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34290" marR="34290" marT="34290" marB="34290" anchor="ctr"/>
                </a:tc>
                <a:tc>
                  <a:txBody>
                    <a:bodyPr/>
                    <a:lstStyle/>
                    <a:p>
                      <a:pPr algn="ctr" fontAlgn="t"/>
                      <a:r>
                        <a:rPr lang="fr-FR" sz="900" u="none" strike="noStrike">
                          <a:solidFill>
                            <a:schemeClr val="tx1">
                              <a:lumMod val="75000"/>
                              <a:lumOff val="25000"/>
                            </a:schemeClr>
                          </a:solidFill>
                          <a:effectLst/>
                          <a:latin typeface="Arial" panose="020B0604020202020204" pitchFamily="34" charset="0"/>
                          <a:cs typeface="Arial" panose="020B0604020202020204" pitchFamily="34" charset="0"/>
                        </a:rPr>
                        <a:t>138</a:t>
                      </a:r>
                      <a:r>
                        <a:rPr lang="fr-FR" sz="900" b="0" u="none" strike="noStrike">
                          <a:solidFill>
                            <a:schemeClr val="tx1">
                              <a:lumMod val="75000"/>
                              <a:lumOff val="25000"/>
                            </a:schemeClr>
                          </a:solidFill>
                          <a:effectLst/>
                          <a:latin typeface="Arial" panose="020B0604020202020204" pitchFamily="34" charset="0"/>
                          <a:cs typeface="Arial" panose="020B0604020202020204" pitchFamily="34" charset="0"/>
                        </a:rPr>
                        <a:t> </a:t>
                      </a:r>
                      <a:r>
                        <a:rPr lang="fr-FR" sz="900" u="none" strike="noStrike">
                          <a:solidFill>
                            <a:schemeClr val="tx1">
                              <a:lumMod val="75000"/>
                              <a:lumOff val="25000"/>
                            </a:schemeClr>
                          </a:solidFill>
                          <a:effectLst/>
                          <a:latin typeface="Arial" panose="020B0604020202020204" pitchFamily="34" charset="0"/>
                          <a:cs typeface="Arial" panose="020B0604020202020204" pitchFamily="34" charset="0"/>
                        </a:rPr>
                        <a:t>(30,7)</a:t>
                      </a:r>
                      <a:endParaRPr lang="fr-FR" sz="900" b="0" i="0" u="none" strike="noStrike">
                        <a:solidFill>
                          <a:schemeClr val="tx1">
                            <a:lumMod val="75000"/>
                            <a:lumOff val="25000"/>
                          </a:schemeClr>
                        </a:solidFill>
                        <a:effectLst/>
                        <a:latin typeface="Arial" panose="020B0604020202020204" pitchFamily="34" charset="0"/>
                        <a:cs typeface="Arial" panose="020B0604020202020204" pitchFamily="34" charset="0"/>
                      </a:endParaRPr>
                    </a:p>
                  </a:txBody>
                  <a:tcPr marL="34290" marR="34290" marT="34290" marB="34290" anchor="ctr"/>
                </a:tc>
                <a:tc>
                  <a:txBody>
                    <a:bodyPr/>
                    <a:lstStyle/>
                    <a:p>
                      <a:pPr algn="ctr" fontAlgn="t"/>
                      <a:r>
                        <a:rPr lang="fr-FR" sz="900" u="none" strike="noStrike">
                          <a:solidFill>
                            <a:schemeClr val="tx1">
                              <a:lumMod val="75000"/>
                              <a:lumOff val="25000"/>
                            </a:schemeClr>
                          </a:solidFill>
                          <a:effectLst/>
                          <a:latin typeface="Arial" panose="020B0604020202020204" pitchFamily="34" charset="0"/>
                          <a:cs typeface="Arial" panose="020B0604020202020204" pitchFamily="34" charset="0"/>
                        </a:rPr>
                        <a:t>162</a:t>
                      </a:r>
                      <a:r>
                        <a:rPr lang="fr-FR" sz="900" b="0" u="none" strike="noStrike">
                          <a:solidFill>
                            <a:schemeClr val="tx1">
                              <a:lumMod val="75000"/>
                              <a:lumOff val="25000"/>
                            </a:schemeClr>
                          </a:solidFill>
                          <a:effectLst/>
                          <a:latin typeface="Arial" panose="020B0604020202020204" pitchFamily="34" charset="0"/>
                          <a:cs typeface="Arial" panose="020B0604020202020204" pitchFamily="34" charset="0"/>
                        </a:rPr>
                        <a:t> </a:t>
                      </a:r>
                      <a:r>
                        <a:rPr lang="fr-FR" sz="900" u="none" strike="noStrike">
                          <a:solidFill>
                            <a:schemeClr val="tx1">
                              <a:lumMod val="75000"/>
                              <a:lumOff val="25000"/>
                            </a:schemeClr>
                          </a:solidFill>
                          <a:effectLst/>
                          <a:latin typeface="Arial" panose="020B0604020202020204" pitchFamily="34" charset="0"/>
                          <a:cs typeface="Arial" panose="020B0604020202020204" pitchFamily="34" charset="0"/>
                        </a:rPr>
                        <a:t>(35,1)</a:t>
                      </a:r>
                      <a:endParaRPr lang="fr-FR" sz="900" b="0" i="0" u="none" strike="noStrike">
                        <a:solidFill>
                          <a:schemeClr val="tx1">
                            <a:lumMod val="75000"/>
                            <a:lumOff val="25000"/>
                          </a:schemeClr>
                        </a:solidFill>
                        <a:effectLst/>
                        <a:latin typeface="Arial" panose="020B0604020202020204" pitchFamily="34" charset="0"/>
                        <a:cs typeface="Arial" panose="020B0604020202020204" pitchFamily="34" charset="0"/>
                      </a:endParaRPr>
                    </a:p>
                  </a:txBody>
                  <a:tcPr marL="34290" marR="34290" marT="34290" marB="34290" anchor="ctr"/>
                </a:tc>
                <a:extLst>
                  <a:ext uri="{0D108BD9-81ED-4DB2-BD59-A6C34878D82A}">
                    <a16:rowId xmlns:a16="http://schemas.microsoft.com/office/drawing/2014/main" val="683501401"/>
                  </a:ext>
                </a:extLst>
              </a:tr>
              <a:tr h="187185">
                <a:tc gridSpan="3">
                  <a:txBody>
                    <a:bodyPr/>
                    <a:lstStyle/>
                    <a:p>
                      <a:pPr algn="l" fontAlgn="t"/>
                      <a:r>
                        <a:rPr lang="en-US" sz="900" b="1" u="none" strike="noStrike" dirty="0">
                          <a:solidFill>
                            <a:schemeClr val="tx1">
                              <a:lumMod val="75000"/>
                              <a:lumOff val="25000"/>
                            </a:schemeClr>
                          </a:solidFill>
                          <a:effectLst/>
                          <a:latin typeface="Arial" panose="020B0604020202020204" pitchFamily="34" charset="0"/>
                          <a:cs typeface="Arial" panose="020B0604020202020204" pitchFamily="34" charset="0"/>
                        </a:rPr>
                        <a:t>Age à</a:t>
                      </a:r>
                      <a:r>
                        <a:rPr lang="en-US" sz="900" b="1" u="none" strike="noStrike" baseline="0" dirty="0">
                          <a:solidFill>
                            <a:schemeClr val="tx1">
                              <a:lumMod val="75000"/>
                              <a:lumOff val="25000"/>
                            </a:schemeClr>
                          </a:solidFill>
                          <a:effectLst/>
                          <a:latin typeface="Arial" panose="020B0604020202020204" pitchFamily="34" charset="0"/>
                          <a:cs typeface="Arial" panose="020B0604020202020204" pitchFamily="34" charset="0"/>
                        </a:rPr>
                        <a:t> la </a:t>
                      </a:r>
                      <a:r>
                        <a:rPr lang="en-US" sz="900" b="1" u="none" strike="noStrike" dirty="0">
                          <a:solidFill>
                            <a:schemeClr val="tx1">
                              <a:lumMod val="75000"/>
                              <a:lumOff val="25000"/>
                            </a:schemeClr>
                          </a:solidFill>
                          <a:effectLst/>
                          <a:latin typeface="Arial" panose="020B0604020202020204" pitchFamily="34" charset="0"/>
                          <a:cs typeface="Arial" panose="020B0604020202020204" pitchFamily="34" charset="0"/>
                        </a:rPr>
                        <a:t>randomization</a:t>
                      </a:r>
                      <a:endParaRPr lang="en-US" sz="900" b="1"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34290" marR="34290" marT="34290" marB="34290" anchor="ctr"/>
                </a:tc>
                <a:tc hMerge="1">
                  <a:txBody>
                    <a:bodyPr/>
                    <a:lstStyle/>
                    <a:p>
                      <a:pPr algn="l" fontAlgn="t"/>
                      <a:endParaRPr lang="fr-FR" sz="1800" b="0" i="0" u="none" strike="noStrike">
                        <a:solidFill>
                          <a:schemeClr val="tx1">
                            <a:lumMod val="65000"/>
                            <a:lumOff val="35000"/>
                          </a:schemeClr>
                        </a:solidFill>
                        <a:effectLst/>
                        <a:latin typeface="+mn-lt"/>
                      </a:endParaRPr>
                    </a:p>
                  </a:txBody>
                  <a:tcPr marL="45720" marR="4572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hMerge="1">
                  <a:txBody>
                    <a:bodyPr/>
                    <a:lstStyle/>
                    <a:p>
                      <a:pPr algn="l" fontAlgn="t"/>
                      <a:endParaRPr lang="fr-FR" sz="1800" b="0" i="0" u="none" strike="noStrike">
                        <a:solidFill>
                          <a:schemeClr val="tx1">
                            <a:lumMod val="65000"/>
                            <a:lumOff val="35000"/>
                          </a:schemeClr>
                        </a:solidFill>
                        <a:effectLst/>
                        <a:latin typeface="+mn-lt"/>
                      </a:endParaRPr>
                    </a:p>
                  </a:txBody>
                  <a:tcPr marL="45720" marR="45720">
                    <a:lnL w="12700" cap="flat" cmpd="sng" algn="ctr">
                      <a:solidFill>
                        <a:schemeClr val="tx1">
                          <a:lumMod val="50000"/>
                          <a:lumOff val="50000"/>
                        </a:schemeClr>
                      </a:solidFill>
                      <a:prstDash val="solid"/>
                      <a:round/>
                      <a:headEnd type="none" w="med" len="med"/>
                      <a:tailEnd type="none" w="med" len="med"/>
                    </a:lnL>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550642315"/>
                  </a:ext>
                </a:extLst>
              </a:tr>
              <a:tr h="187185">
                <a:tc>
                  <a:txBody>
                    <a:bodyPr/>
                    <a:lstStyle/>
                    <a:p>
                      <a:pPr algn="l" fontAlgn="t"/>
                      <a:r>
                        <a:rPr lang="en-US" sz="900" u="none" strike="noStrike" dirty="0">
                          <a:solidFill>
                            <a:schemeClr val="tx1">
                              <a:lumMod val="75000"/>
                              <a:lumOff val="25000"/>
                            </a:schemeClr>
                          </a:solidFill>
                          <a:effectLst/>
                          <a:latin typeface="Arial" panose="020B0604020202020204" pitchFamily="34" charset="0"/>
                          <a:cs typeface="Arial" panose="020B0604020202020204" pitchFamily="34" charset="0"/>
                        </a:rPr>
                        <a:t>  Age </a:t>
                      </a:r>
                      <a:r>
                        <a:rPr lang="en-US" sz="900" u="none" strike="noStrike" dirty="0" err="1">
                          <a:solidFill>
                            <a:schemeClr val="tx1">
                              <a:lumMod val="75000"/>
                              <a:lumOff val="25000"/>
                            </a:schemeClr>
                          </a:solidFill>
                          <a:effectLst/>
                          <a:latin typeface="Arial" panose="020B0604020202020204" pitchFamily="34" charset="0"/>
                          <a:cs typeface="Arial" panose="020B0604020202020204" pitchFamily="34" charset="0"/>
                        </a:rPr>
                        <a:t>médian</a:t>
                      </a:r>
                      <a:r>
                        <a:rPr lang="en-US" sz="900" u="none" strike="noStrike" dirty="0">
                          <a:solidFill>
                            <a:schemeClr val="tx1">
                              <a:lumMod val="75000"/>
                              <a:lumOff val="25000"/>
                            </a:schemeClr>
                          </a:solidFill>
                          <a:effectLst/>
                          <a:latin typeface="Arial" panose="020B0604020202020204" pitchFamily="34" charset="0"/>
                          <a:cs typeface="Arial" panose="020B0604020202020204" pitchFamily="34" charset="0"/>
                        </a:rPr>
                        <a:t> (Min-Max) </a:t>
                      </a:r>
                      <a:endParaRPr lang="en-US" sz="900" b="0"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34290" marR="34290" marT="34290" marB="34290" anchor="ctr"/>
                </a:tc>
                <a:tc>
                  <a:txBody>
                    <a:bodyPr/>
                    <a:lstStyle/>
                    <a:p>
                      <a:pPr algn="ctr" fontAlgn="t"/>
                      <a:r>
                        <a:rPr lang="fr-FR" sz="900" u="none" strike="noStrike" dirty="0">
                          <a:solidFill>
                            <a:schemeClr val="tx1">
                              <a:lumMod val="75000"/>
                              <a:lumOff val="25000"/>
                            </a:schemeClr>
                          </a:solidFill>
                          <a:effectLst/>
                          <a:latin typeface="Arial" panose="020B0604020202020204" pitchFamily="34" charset="0"/>
                          <a:cs typeface="Arial" panose="020B0604020202020204" pitchFamily="34" charset="0"/>
                        </a:rPr>
                        <a:t>62 ans</a:t>
                      </a:r>
                      <a:r>
                        <a:rPr lang="fr-FR" sz="900" b="0" u="none" strike="noStrike" dirty="0">
                          <a:solidFill>
                            <a:schemeClr val="tx1">
                              <a:lumMod val="75000"/>
                              <a:lumOff val="25000"/>
                            </a:schemeClr>
                          </a:solidFill>
                          <a:effectLst/>
                          <a:latin typeface="Arial" panose="020B0604020202020204" pitchFamily="34" charset="0"/>
                          <a:cs typeface="Arial" panose="020B0604020202020204" pitchFamily="34" charset="0"/>
                        </a:rPr>
                        <a:t> </a:t>
                      </a:r>
                      <a:r>
                        <a:rPr lang="fr-FR" sz="900" u="none" strike="noStrike" dirty="0">
                          <a:solidFill>
                            <a:schemeClr val="tx1">
                              <a:lumMod val="75000"/>
                              <a:lumOff val="25000"/>
                            </a:schemeClr>
                          </a:solidFill>
                          <a:effectLst/>
                          <a:latin typeface="Arial" panose="020B0604020202020204" pitchFamily="34" charset="0"/>
                          <a:cs typeface="Arial" panose="020B0604020202020204" pitchFamily="34" charset="0"/>
                        </a:rPr>
                        <a:t>[23-84]</a:t>
                      </a:r>
                      <a:endParaRPr lang="fr-FR" sz="900" b="0"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34290" marR="34290" marT="34290" marB="34290" anchor="ctr"/>
                </a:tc>
                <a:tc>
                  <a:txBody>
                    <a:bodyPr/>
                    <a:lstStyle/>
                    <a:p>
                      <a:pPr algn="ctr" fontAlgn="t"/>
                      <a:r>
                        <a:rPr lang="fr-FR" sz="900" u="none" strike="noStrike" dirty="0">
                          <a:solidFill>
                            <a:schemeClr val="tx1">
                              <a:lumMod val="75000"/>
                              <a:lumOff val="25000"/>
                            </a:schemeClr>
                          </a:solidFill>
                          <a:effectLst/>
                          <a:latin typeface="Arial" panose="020B0604020202020204" pitchFamily="34" charset="0"/>
                          <a:cs typeface="Arial" panose="020B0604020202020204" pitchFamily="34" charset="0"/>
                        </a:rPr>
                        <a:t>62 ans</a:t>
                      </a:r>
                      <a:r>
                        <a:rPr lang="fr-FR" sz="900" b="0" u="none" strike="noStrike" dirty="0">
                          <a:solidFill>
                            <a:schemeClr val="tx1">
                              <a:lumMod val="75000"/>
                              <a:lumOff val="25000"/>
                            </a:schemeClr>
                          </a:solidFill>
                          <a:effectLst/>
                          <a:latin typeface="Arial" panose="020B0604020202020204" pitchFamily="34" charset="0"/>
                          <a:cs typeface="Arial" panose="020B0604020202020204" pitchFamily="34" charset="0"/>
                        </a:rPr>
                        <a:t> </a:t>
                      </a:r>
                      <a:r>
                        <a:rPr lang="fr-FR" sz="900" u="none" strike="noStrike" dirty="0">
                          <a:solidFill>
                            <a:schemeClr val="tx1">
                              <a:lumMod val="75000"/>
                              <a:lumOff val="25000"/>
                            </a:schemeClr>
                          </a:solidFill>
                          <a:effectLst/>
                          <a:latin typeface="Arial" panose="020B0604020202020204" pitchFamily="34" charset="0"/>
                          <a:cs typeface="Arial" panose="020B0604020202020204" pitchFamily="34" charset="0"/>
                        </a:rPr>
                        <a:t>[31-83]</a:t>
                      </a:r>
                      <a:endParaRPr lang="fr-FR" sz="900" b="0"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34290" marR="34290" marT="34290" marB="34290" anchor="ctr"/>
                </a:tc>
                <a:extLst>
                  <a:ext uri="{0D108BD9-81ED-4DB2-BD59-A6C34878D82A}">
                    <a16:rowId xmlns:a16="http://schemas.microsoft.com/office/drawing/2014/main" val="1605450209"/>
                  </a:ext>
                </a:extLst>
              </a:tr>
              <a:tr h="187185">
                <a:tc gridSpan="3">
                  <a:txBody>
                    <a:bodyPr/>
                    <a:lstStyle/>
                    <a:p>
                      <a:pPr algn="l" fontAlgn="t"/>
                      <a:r>
                        <a:rPr lang="fr-FR" sz="900" b="1" u="none" strike="noStrike" dirty="0">
                          <a:solidFill>
                            <a:schemeClr val="tx1">
                              <a:lumMod val="75000"/>
                              <a:lumOff val="25000"/>
                            </a:schemeClr>
                          </a:solidFill>
                          <a:effectLst/>
                          <a:latin typeface="Arial" panose="020B0604020202020204" pitchFamily="34" charset="0"/>
                          <a:cs typeface="Arial" panose="020B0604020202020204" pitchFamily="34" charset="0"/>
                        </a:rPr>
                        <a:t>Statut de performance ECOG, n(%) </a:t>
                      </a:r>
                      <a:endParaRPr lang="fr-FR" sz="900" b="1"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34290" marR="34290" marT="34290" marB="34290" anchor="ctr"/>
                </a:tc>
                <a:tc hMerge="1">
                  <a:txBody>
                    <a:bodyPr/>
                    <a:lstStyle/>
                    <a:p>
                      <a:pPr algn="l" fontAlgn="t"/>
                      <a:endParaRPr lang="fr-FR" sz="1800" b="0" i="0" u="none" strike="noStrike">
                        <a:solidFill>
                          <a:schemeClr val="tx1">
                            <a:lumMod val="65000"/>
                            <a:lumOff val="35000"/>
                          </a:schemeClr>
                        </a:solidFill>
                        <a:effectLst/>
                        <a:latin typeface="+mn-lt"/>
                      </a:endParaRPr>
                    </a:p>
                  </a:txBody>
                  <a:tcPr marL="45720" marR="4572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lumMod val="95000"/>
                      </a:schemeClr>
                    </a:solidFill>
                  </a:tcPr>
                </a:tc>
                <a:tc hMerge="1">
                  <a:txBody>
                    <a:bodyPr/>
                    <a:lstStyle/>
                    <a:p>
                      <a:pPr algn="l" fontAlgn="t"/>
                      <a:endParaRPr lang="fr-FR" sz="1800" b="0" i="0" u="none" strike="noStrike">
                        <a:solidFill>
                          <a:schemeClr val="tx1">
                            <a:lumMod val="65000"/>
                            <a:lumOff val="35000"/>
                          </a:schemeClr>
                        </a:solidFill>
                        <a:effectLst/>
                        <a:latin typeface="+mn-lt"/>
                      </a:endParaRPr>
                    </a:p>
                  </a:txBody>
                  <a:tcPr marL="45720" marR="45720">
                    <a:lnL w="12700" cap="flat" cmpd="sng" algn="ctr">
                      <a:solidFill>
                        <a:schemeClr val="tx1">
                          <a:lumMod val="50000"/>
                          <a:lumOff val="50000"/>
                        </a:schemeClr>
                      </a:solidFill>
                      <a:prstDash val="solid"/>
                      <a:round/>
                      <a:headEnd type="none" w="med" len="med"/>
                      <a:tailEnd type="none" w="med" len="med"/>
                    </a:lnL>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3877376342"/>
                  </a:ext>
                </a:extLst>
              </a:tr>
              <a:tr h="187185">
                <a:tc>
                  <a:txBody>
                    <a:bodyPr/>
                    <a:lstStyle/>
                    <a:p>
                      <a:pPr algn="l" fontAlgn="t"/>
                      <a:r>
                        <a:rPr lang="fr-FR" sz="900" b="0" u="none" strike="noStrike" dirty="0">
                          <a:solidFill>
                            <a:schemeClr val="tx1">
                              <a:lumMod val="75000"/>
                              <a:lumOff val="25000"/>
                            </a:schemeClr>
                          </a:solidFill>
                          <a:effectLst/>
                          <a:latin typeface="Arial" panose="020B0604020202020204" pitchFamily="34" charset="0"/>
                          <a:cs typeface="Arial" panose="020B0604020202020204" pitchFamily="34" charset="0"/>
                        </a:rPr>
                        <a:t>  0</a:t>
                      </a:r>
                      <a:endParaRPr lang="fr-FR" sz="900" b="0"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34290" marR="34290" marT="34290" marB="34290" anchor="ctr"/>
                </a:tc>
                <a:tc>
                  <a:txBody>
                    <a:bodyPr/>
                    <a:lstStyle/>
                    <a:p>
                      <a:pPr algn="ctr" fontAlgn="t"/>
                      <a:r>
                        <a:rPr lang="fr-FR" sz="900" u="none" strike="noStrike" dirty="0">
                          <a:solidFill>
                            <a:schemeClr val="tx1">
                              <a:lumMod val="75000"/>
                              <a:lumOff val="25000"/>
                            </a:schemeClr>
                          </a:solidFill>
                          <a:effectLst/>
                          <a:latin typeface="Arial" panose="020B0604020202020204" pitchFamily="34" charset="0"/>
                          <a:cs typeface="Arial" panose="020B0604020202020204" pitchFamily="34" charset="0"/>
                        </a:rPr>
                        <a:t>365</a:t>
                      </a:r>
                      <a:r>
                        <a:rPr lang="fr-FR" sz="900" b="0" u="none" strike="noStrike" dirty="0">
                          <a:solidFill>
                            <a:schemeClr val="tx1">
                              <a:lumMod val="75000"/>
                              <a:lumOff val="25000"/>
                            </a:schemeClr>
                          </a:solidFill>
                          <a:effectLst/>
                          <a:latin typeface="Arial" panose="020B0604020202020204" pitchFamily="34" charset="0"/>
                          <a:cs typeface="Arial" panose="020B0604020202020204" pitchFamily="34" charset="0"/>
                        </a:rPr>
                        <a:t> </a:t>
                      </a:r>
                      <a:r>
                        <a:rPr lang="fr-FR" sz="900" u="none" strike="noStrike" dirty="0">
                          <a:solidFill>
                            <a:schemeClr val="tx1">
                              <a:lumMod val="75000"/>
                              <a:lumOff val="25000"/>
                            </a:schemeClr>
                          </a:solidFill>
                          <a:effectLst/>
                          <a:latin typeface="Arial" panose="020B0604020202020204" pitchFamily="34" charset="0"/>
                          <a:cs typeface="Arial" panose="020B0604020202020204" pitchFamily="34" charset="0"/>
                        </a:rPr>
                        <a:t>(81,1)</a:t>
                      </a:r>
                      <a:endParaRPr lang="fr-FR" sz="900" b="0"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34290" marR="34290" marT="34290" marB="34290" anchor="ctr"/>
                </a:tc>
                <a:tc>
                  <a:txBody>
                    <a:bodyPr/>
                    <a:lstStyle/>
                    <a:p>
                      <a:pPr algn="ctr" fontAlgn="t"/>
                      <a:r>
                        <a:rPr lang="fr-FR" sz="900" u="none" strike="noStrike">
                          <a:solidFill>
                            <a:schemeClr val="tx1">
                              <a:lumMod val="75000"/>
                              <a:lumOff val="25000"/>
                            </a:schemeClr>
                          </a:solidFill>
                          <a:effectLst/>
                          <a:latin typeface="Arial" panose="020B0604020202020204" pitchFamily="34" charset="0"/>
                          <a:cs typeface="Arial" panose="020B0604020202020204" pitchFamily="34" charset="0"/>
                        </a:rPr>
                        <a:t>369</a:t>
                      </a:r>
                      <a:r>
                        <a:rPr lang="fr-FR" sz="900" b="0" u="none" strike="noStrike">
                          <a:solidFill>
                            <a:schemeClr val="tx1">
                              <a:lumMod val="75000"/>
                              <a:lumOff val="25000"/>
                            </a:schemeClr>
                          </a:solidFill>
                          <a:effectLst/>
                          <a:latin typeface="Arial" panose="020B0604020202020204" pitchFamily="34" charset="0"/>
                          <a:cs typeface="Arial" panose="020B0604020202020204" pitchFamily="34" charset="0"/>
                        </a:rPr>
                        <a:t> </a:t>
                      </a:r>
                      <a:r>
                        <a:rPr lang="fr-FR" sz="900" u="none" strike="noStrike">
                          <a:solidFill>
                            <a:schemeClr val="tx1">
                              <a:lumMod val="75000"/>
                              <a:lumOff val="25000"/>
                            </a:schemeClr>
                          </a:solidFill>
                          <a:effectLst/>
                          <a:latin typeface="Arial" panose="020B0604020202020204" pitchFamily="34" charset="0"/>
                          <a:cs typeface="Arial" panose="020B0604020202020204" pitchFamily="34" charset="0"/>
                        </a:rPr>
                        <a:t>(79,9)</a:t>
                      </a:r>
                      <a:endParaRPr lang="fr-FR" sz="900" b="0" i="0" u="none" strike="noStrike">
                        <a:solidFill>
                          <a:schemeClr val="tx1">
                            <a:lumMod val="75000"/>
                            <a:lumOff val="25000"/>
                          </a:schemeClr>
                        </a:solidFill>
                        <a:effectLst/>
                        <a:latin typeface="Arial" panose="020B0604020202020204" pitchFamily="34" charset="0"/>
                        <a:cs typeface="Arial" panose="020B0604020202020204" pitchFamily="34" charset="0"/>
                      </a:endParaRPr>
                    </a:p>
                  </a:txBody>
                  <a:tcPr marL="34290" marR="34290" marT="34290" marB="34290" anchor="ctr"/>
                </a:tc>
                <a:extLst>
                  <a:ext uri="{0D108BD9-81ED-4DB2-BD59-A6C34878D82A}">
                    <a16:rowId xmlns:a16="http://schemas.microsoft.com/office/drawing/2014/main" val="2720098028"/>
                  </a:ext>
                </a:extLst>
              </a:tr>
              <a:tr h="187185">
                <a:tc>
                  <a:txBody>
                    <a:bodyPr/>
                    <a:lstStyle/>
                    <a:p>
                      <a:pPr algn="l" fontAlgn="t"/>
                      <a:r>
                        <a:rPr lang="fr-FR" sz="900" u="none" strike="noStrike" dirty="0">
                          <a:solidFill>
                            <a:schemeClr val="tx1">
                              <a:lumMod val="75000"/>
                              <a:lumOff val="25000"/>
                            </a:schemeClr>
                          </a:solidFill>
                          <a:effectLst/>
                          <a:latin typeface="Arial" panose="020B0604020202020204" pitchFamily="34" charset="0"/>
                          <a:cs typeface="Arial" panose="020B0604020202020204" pitchFamily="34" charset="0"/>
                        </a:rPr>
                        <a:t>  1</a:t>
                      </a:r>
                      <a:endParaRPr lang="fr-FR" sz="900" b="0"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34290" marR="34290" marT="34290" marB="34290" anchor="ctr"/>
                </a:tc>
                <a:tc>
                  <a:txBody>
                    <a:bodyPr/>
                    <a:lstStyle/>
                    <a:p>
                      <a:pPr algn="ctr" fontAlgn="t"/>
                      <a:r>
                        <a:rPr lang="fr-FR" sz="900" u="none" strike="noStrike" dirty="0">
                          <a:solidFill>
                            <a:schemeClr val="tx1">
                              <a:lumMod val="75000"/>
                              <a:lumOff val="25000"/>
                            </a:schemeClr>
                          </a:solidFill>
                          <a:effectLst/>
                          <a:latin typeface="Arial" panose="020B0604020202020204" pitchFamily="34" charset="0"/>
                          <a:cs typeface="Arial" panose="020B0604020202020204" pitchFamily="34" charset="0"/>
                        </a:rPr>
                        <a:t>85</a:t>
                      </a:r>
                      <a:r>
                        <a:rPr lang="fr-FR" sz="900" b="0" u="none" strike="noStrike" dirty="0">
                          <a:solidFill>
                            <a:schemeClr val="tx1">
                              <a:lumMod val="75000"/>
                              <a:lumOff val="25000"/>
                            </a:schemeClr>
                          </a:solidFill>
                          <a:effectLst/>
                          <a:latin typeface="Arial" panose="020B0604020202020204" pitchFamily="34" charset="0"/>
                          <a:cs typeface="Arial" panose="020B0604020202020204" pitchFamily="34" charset="0"/>
                        </a:rPr>
                        <a:t> </a:t>
                      </a:r>
                      <a:r>
                        <a:rPr lang="fr-FR" sz="900" u="none" strike="noStrike" dirty="0">
                          <a:solidFill>
                            <a:schemeClr val="tx1">
                              <a:lumMod val="75000"/>
                              <a:lumOff val="25000"/>
                            </a:schemeClr>
                          </a:solidFill>
                          <a:effectLst/>
                          <a:latin typeface="Arial" panose="020B0604020202020204" pitchFamily="34" charset="0"/>
                          <a:cs typeface="Arial" panose="020B0604020202020204" pitchFamily="34" charset="0"/>
                        </a:rPr>
                        <a:t>(18,9)</a:t>
                      </a:r>
                      <a:endParaRPr lang="fr-FR" sz="900" b="0"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34290" marR="34290" marT="34290" marB="34290" anchor="ctr"/>
                </a:tc>
                <a:tc>
                  <a:txBody>
                    <a:bodyPr/>
                    <a:lstStyle/>
                    <a:p>
                      <a:pPr algn="ctr" fontAlgn="t"/>
                      <a:r>
                        <a:rPr lang="fr-FR" sz="900" u="none" strike="noStrike" dirty="0">
                          <a:solidFill>
                            <a:schemeClr val="tx1">
                              <a:lumMod val="75000"/>
                              <a:lumOff val="25000"/>
                            </a:schemeClr>
                          </a:solidFill>
                          <a:effectLst/>
                          <a:latin typeface="Arial" panose="020B0604020202020204" pitchFamily="34" charset="0"/>
                          <a:cs typeface="Arial" panose="020B0604020202020204" pitchFamily="34" charset="0"/>
                        </a:rPr>
                        <a:t>93</a:t>
                      </a:r>
                      <a:r>
                        <a:rPr lang="fr-FR" sz="900" b="0" u="none" strike="noStrike" dirty="0">
                          <a:solidFill>
                            <a:schemeClr val="tx1">
                              <a:lumMod val="75000"/>
                              <a:lumOff val="25000"/>
                            </a:schemeClr>
                          </a:solidFill>
                          <a:effectLst/>
                          <a:latin typeface="Arial" panose="020B0604020202020204" pitchFamily="34" charset="0"/>
                          <a:cs typeface="Arial" panose="020B0604020202020204" pitchFamily="34" charset="0"/>
                        </a:rPr>
                        <a:t> </a:t>
                      </a:r>
                      <a:r>
                        <a:rPr lang="fr-FR" sz="900" u="none" strike="noStrike" dirty="0">
                          <a:solidFill>
                            <a:schemeClr val="tx1">
                              <a:lumMod val="75000"/>
                              <a:lumOff val="25000"/>
                            </a:schemeClr>
                          </a:solidFill>
                          <a:effectLst/>
                          <a:latin typeface="Arial" panose="020B0604020202020204" pitchFamily="34" charset="0"/>
                          <a:cs typeface="Arial" panose="020B0604020202020204" pitchFamily="34" charset="0"/>
                        </a:rPr>
                        <a:t>(20,1)</a:t>
                      </a:r>
                      <a:endParaRPr lang="fr-FR" sz="900" b="0"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34290" marR="34290" marT="34290" marB="34290" anchor="ctr"/>
                </a:tc>
                <a:extLst>
                  <a:ext uri="{0D108BD9-81ED-4DB2-BD59-A6C34878D82A}">
                    <a16:rowId xmlns:a16="http://schemas.microsoft.com/office/drawing/2014/main" val="3868993007"/>
                  </a:ext>
                </a:extLst>
              </a:tr>
              <a:tr h="187185">
                <a:tc gridSpan="3">
                  <a:txBody>
                    <a:bodyPr/>
                    <a:lstStyle/>
                    <a:p>
                      <a:pPr algn="l" fontAlgn="t"/>
                      <a:r>
                        <a:rPr lang="en-US" sz="900" b="1" u="none" strike="noStrike" dirty="0">
                          <a:solidFill>
                            <a:schemeClr val="tx1">
                              <a:lumMod val="75000"/>
                              <a:lumOff val="25000"/>
                            </a:schemeClr>
                          </a:solidFill>
                          <a:effectLst/>
                          <a:latin typeface="Arial" panose="020B0604020202020204" pitchFamily="34" charset="0"/>
                          <a:cs typeface="Arial" panose="020B0604020202020204" pitchFamily="34" charset="0"/>
                        </a:rPr>
                        <a:t>TT ds un </a:t>
                      </a:r>
                      <a:r>
                        <a:rPr lang="en-US" sz="900" b="1" u="none" strike="noStrike" dirty="0" err="1">
                          <a:solidFill>
                            <a:schemeClr val="tx1">
                              <a:lumMod val="75000"/>
                              <a:lumOff val="25000"/>
                            </a:schemeClr>
                          </a:solidFill>
                          <a:effectLst/>
                          <a:latin typeface="Arial" panose="020B0604020202020204" pitchFamily="34" charset="0"/>
                          <a:cs typeface="Arial" panose="020B0604020202020204" pitchFamily="34" charset="0"/>
                        </a:rPr>
                        <a:t>hôpital</a:t>
                      </a:r>
                      <a:r>
                        <a:rPr lang="en-US" sz="900" b="1" u="none" strike="noStrike" baseline="0" dirty="0">
                          <a:solidFill>
                            <a:schemeClr val="tx1">
                              <a:lumMod val="75000"/>
                              <a:lumOff val="25000"/>
                            </a:schemeClr>
                          </a:solidFill>
                          <a:effectLst/>
                          <a:latin typeface="Arial" panose="020B0604020202020204" pitchFamily="34" charset="0"/>
                          <a:cs typeface="Arial" panose="020B0604020202020204" pitchFamily="34" charset="0"/>
                        </a:rPr>
                        <a:t> avec CT </a:t>
                      </a:r>
                      <a:r>
                        <a:rPr lang="en-US" sz="900" b="1" u="none" strike="noStrike" baseline="0" dirty="0" err="1">
                          <a:solidFill>
                            <a:schemeClr val="tx1">
                              <a:lumMod val="75000"/>
                              <a:lumOff val="25000"/>
                            </a:schemeClr>
                          </a:solidFill>
                          <a:effectLst/>
                          <a:latin typeface="Arial" panose="020B0604020202020204" pitchFamily="34" charset="0"/>
                          <a:cs typeface="Arial" panose="020B0604020202020204" pitchFamily="34" charset="0"/>
                        </a:rPr>
                        <a:t>adjuvante</a:t>
                      </a:r>
                      <a:r>
                        <a:rPr lang="en-US" sz="900" b="1" u="none" strike="noStrike" baseline="0" dirty="0">
                          <a:solidFill>
                            <a:schemeClr val="tx1">
                              <a:lumMod val="75000"/>
                              <a:lumOff val="25000"/>
                            </a:schemeClr>
                          </a:solidFill>
                          <a:effectLst/>
                          <a:latin typeface="Arial" panose="020B0604020202020204" pitchFamily="34" charset="0"/>
                          <a:cs typeface="Arial" panose="020B0604020202020204" pitchFamily="34" charset="0"/>
                        </a:rPr>
                        <a:t>, n(%)</a:t>
                      </a:r>
                      <a:endParaRPr lang="en-US" sz="900" b="1"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34290" marR="34290" marT="34290" marB="34290" anchor="ctr"/>
                </a:tc>
                <a:tc hMerge="1">
                  <a:txBody>
                    <a:bodyPr/>
                    <a:lstStyle/>
                    <a:p>
                      <a:pPr algn="l" fontAlgn="t"/>
                      <a:endParaRPr lang="fr-FR" sz="1600" b="0" i="0" u="none" strike="noStrike">
                        <a:solidFill>
                          <a:schemeClr val="tx1">
                            <a:lumMod val="65000"/>
                            <a:lumOff val="35000"/>
                          </a:schemeClr>
                        </a:solidFill>
                        <a:effectLst/>
                        <a:latin typeface="Calibri" panose="020F0502020204030204" pitchFamily="34" charset="0"/>
                      </a:endParaRPr>
                    </a:p>
                  </a:txBody>
                  <a:tcPr marL="45720" marR="4572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hMerge="1">
                  <a:txBody>
                    <a:bodyPr/>
                    <a:lstStyle/>
                    <a:p>
                      <a:pPr algn="l" fontAlgn="t"/>
                      <a:endParaRPr lang="fr-FR" sz="1600" b="0" i="0" u="none" strike="noStrike">
                        <a:solidFill>
                          <a:schemeClr val="tx1">
                            <a:lumMod val="65000"/>
                            <a:lumOff val="35000"/>
                          </a:schemeClr>
                        </a:solidFill>
                        <a:effectLst/>
                        <a:latin typeface="Calibri" panose="020F0502020204030204" pitchFamily="34" charset="0"/>
                      </a:endParaRPr>
                    </a:p>
                  </a:txBody>
                  <a:tcPr marL="45720" marR="4572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53960415"/>
                  </a:ext>
                </a:extLst>
              </a:tr>
              <a:tr h="187185">
                <a:tc>
                  <a:txBody>
                    <a:bodyPr/>
                    <a:lstStyle/>
                    <a:p>
                      <a:pPr algn="l" fontAlgn="t"/>
                      <a:r>
                        <a:rPr lang="fr-FR" sz="900" b="0" u="none" strike="noStrike" dirty="0">
                          <a:solidFill>
                            <a:schemeClr val="tx1">
                              <a:lumMod val="75000"/>
                              <a:lumOff val="25000"/>
                            </a:schemeClr>
                          </a:solidFill>
                          <a:effectLst/>
                          <a:latin typeface="Arial" panose="020B0604020202020204" pitchFamily="34" charset="0"/>
                          <a:cs typeface="Arial" panose="020B0604020202020204" pitchFamily="34" charset="0"/>
                        </a:rPr>
                        <a:t>  Oui</a:t>
                      </a:r>
                      <a:endParaRPr lang="fr-FR" sz="900" b="0"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34290" marR="34290" marT="34290" marB="34290" anchor="ctr"/>
                </a:tc>
                <a:tc>
                  <a:txBody>
                    <a:bodyPr/>
                    <a:lstStyle/>
                    <a:p>
                      <a:pPr algn="ctr" fontAlgn="t"/>
                      <a:r>
                        <a:rPr lang="fr-FR" sz="900" u="none" strike="noStrike" dirty="0">
                          <a:solidFill>
                            <a:schemeClr val="tx1">
                              <a:lumMod val="75000"/>
                              <a:lumOff val="25000"/>
                            </a:schemeClr>
                          </a:solidFill>
                          <a:effectLst/>
                          <a:latin typeface="Arial" panose="020B0604020202020204" pitchFamily="34" charset="0"/>
                          <a:cs typeface="Arial" panose="020B0604020202020204" pitchFamily="34" charset="0"/>
                        </a:rPr>
                        <a:t>265</a:t>
                      </a:r>
                      <a:r>
                        <a:rPr lang="fr-FR" sz="900" b="0" u="none" strike="noStrike" dirty="0">
                          <a:solidFill>
                            <a:schemeClr val="tx1">
                              <a:lumMod val="75000"/>
                              <a:lumOff val="25000"/>
                            </a:schemeClr>
                          </a:solidFill>
                          <a:effectLst/>
                          <a:latin typeface="Arial" panose="020B0604020202020204" pitchFamily="34" charset="0"/>
                          <a:cs typeface="Arial" panose="020B0604020202020204" pitchFamily="34" charset="0"/>
                        </a:rPr>
                        <a:t> </a:t>
                      </a:r>
                      <a:r>
                        <a:rPr lang="fr-FR" sz="900" u="none" strike="noStrike" dirty="0">
                          <a:solidFill>
                            <a:schemeClr val="tx1">
                              <a:lumMod val="75000"/>
                              <a:lumOff val="25000"/>
                            </a:schemeClr>
                          </a:solidFill>
                          <a:effectLst/>
                          <a:latin typeface="Arial" panose="020B0604020202020204" pitchFamily="34" charset="0"/>
                          <a:cs typeface="Arial" panose="020B0604020202020204" pitchFamily="34" charset="0"/>
                        </a:rPr>
                        <a:t>(58,9)</a:t>
                      </a:r>
                      <a:endParaRPr lang="fr-FR" sz="900" b="0"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34290" marR="34290" marT="34290" marB="34290" anchor="ctr"/>
                </a:tc>
                <a:tc>
                  <a:txBody>
                    <a:bodyPr/>
                    <a:lstStyle/>
                    <a:p>
                      <a:pPr algn="ctr" fontAlgn="t"/>
                      <a:r>
                        <a:rPr lang="fr-FR" sz="900" u="none" strike="noStrike" dirty="0">
                          <a:solidFill>
                            <a:schemeClr val="tx1">
                              <a:lumMod val="75000"/>
                              <a:lumOff val="25000"/>
                            </a:schemeClr>
                          </a:solidFill>
                          <a:effectLst/>
                          <a:latin typeface="Arial" panose="020B0604020202020204" pitchFamily="34" charset="0"/>
                          <a:cs typeface="Arial" panose="020B0604020202020204" pitchFamily="34" charset="0"/>
                        </a:rPr>
                        <a:t>273</a:t>
                      </a:r>
                      <a:r>
                        <a:rPr lang="fr-FR" sz="900" b="0" u="none" strike="noStrike" dirty="0">
                          <a:solidFill>
                            <a:schemeClr val="tx1">
                              <a:lumMod val="75000"/>
                              <a:lumOff val="25000"/>
                            </a:schemeClr>
                          </a:solidFill>
                          <a:effectLst/>
                          <a:latin typeface="Arial" panose="020B0604020202020204" pitchFamily="34" charset="0"/>
                          <a:cs typeface="Arial" panose="020B0604020202020204" pitchFamily="34" charset="0"/>
                        </a:rPr>
                        <a:t> </a:t>
                      </a:r>
                      <a:r>
                        <a:rPr lang="fr-FR" sz="900" u="none" strike="noStrike" dirty="0">
                          <a:solidFill>
                            <a:schemeClr val="tx1">
                              <a:lumMod val="75000"/>
                              <a:lumOff val="25000"/>
                            </a:schemeClr>
                          </a:solidFill>
                          <a:effectLst/>
                          <a:latin typeface="Arial" panose="020B0604020202020204" pitchFamily="34" charset="0"/>
                          <a:cs typeface="Arial" panose="020B0604020202020204" pitchFamily="34" charset="0"/>
                        </a:rPr>
                        <a:t>(59,1)</a:t>
                      </a:r>
                      <a:endParaRPr lang="fr-FR" sz="900" b="0"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34290" marR="34290" marT="34290" marB="34290" anchor="ctr"/>
                </a:tc>
                <a:extLst>
                  <a:ext uri="{0D108BD9-81ED-4DB2-BD59-A6C34878D82A}">
                    <a16:rowId xmlns:a16="http://schemas.microsoft.com/office/drawing/2014/main" val="1535121665"/>
                  </a:ext>
                </a:extLst>
              </a:tr>
              <a:tr h="187185">
                <a:tc>
                  <a:txBody>
                    <a:bodyPr/>
                    <a:lstStyle/>
                    <a:p>
                      <a:pPr algn="l" fontAlgn="t"/>
                      <a:r>
                        <a:rPr lang="fr-FR" sz="900" u="none" strike="noStrike" dirty="0">
                          <a:solidFill>
                            <a:schemeClr val="tx1">
                              <a:lumMod val="75000"/>
                              <a:lumOff val="25000"/>
                            </a:schemeClr>
                          </a:solidFill>
                          <a:effectLst/>
                          <a:latin typeface="Arial" panose="020B0604020202020204" pitchFamily="34" charset="0"/>
                          <a:cs typeface="Arial" panose="020B0604020202020204" pitchFamily="34" charset="0"/>
                        </a:rPr>
                        <a:t>  Non</a:t>
                      </a:r>
                      <a:endParaRPr lang="fr-FR" sz="900" b="0"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34290" marR="34290" marT="34290" marB="34290" anchor="ctr"/>
                </a:tc>
                <a:tc>
                  <a:txBody>
                    <a:bodyPr/>
                    <a:lstStyle/>
                    <a:p>
                      <a:pPr algn="ctr" fontAlgn="t"/>
                      <a:r>
                        <a:rPr lang="fr-FR" sz="900" u="none" strike="noStrike">
                          <a:solidFill>
                            <a:schemeClr val="tx1">
                              <a:lumMod val="75000"/>
                              <a:lumOff val="25000"/>
                            </a:schemeClr>
                          </a:solidFill>
                          <a:effectLst/>
                          <a:latin typeface="Arial" panose="020B0604020202020204" pitchFamily="34" charset="0"/>
                          <a:cs typeface="Arial" panose="020B0604020202020204" pitchFamily="34" charset="0"/>
                        </a:rPr>
                        <a:t>185</a:t>
                      </a:r>
                      <a:r>
                        <a:rPr lang="fr-FR" sz="900" b="0" u="none" strike="noStrike">
                          <a:solidFill>
                            <a:schemeClr val="tx1">
                              <a:lumMod val="75000"/>
                              <a:lumOff val="25000"/>
                            </a:schemeClr>
                          </a:solidFill>
                          <a:effectLst/>
                          <a:latin typeface="Arial" panose="020B0604020202020204" pitchFamily="34" charset="0"/>
                          <a:cs typeface="Arial" panose="020B0604020202020204" pitchFamily="34" charset="0"/>
                        </a:rPr>
                        <a:t> </a:t>
                      </a:r>
                      <a:r>
                        <a:rPr lang="fr-FR" sz="900" u="none" strike="noStrike">
                          <a:solidFill>
                            <a:schemeClr val="tx1">
                              <a:lumMod val="75000"/>
                              <a:lumOff val="25000"/>
                            </a:schemeClr>
                          </a:solidFill>
                          <a:effectLst/>
                          <a:latin typeface="Arial" panose="020B0604020202020204" pitchFamily="34" charset="0"/>
                          <a:cs typeface="Arial" panose="020B0604020202020204" pitchFamily="34" charset="0"/>
                        </a:rPr>
                        <a:t>(41,1)</a:t>
                      </a:r>
                      <a:endParaRPr lang="fr-FR" sz="900" b="0" i="0" u="none" strike="noStrike">
                        <a:solidFill>
                          <a:schemeClr val="tx1">
                            <a:lumMod val="75000"/>
                            <a:lumOff val="25000"/>
                          </a:schemeClr>
                        </a:solidFill>
                        <a:effectLst/>
                        <a:latin typeface="Arial" panose="020B0604020202020204" pitchFamily="34" charset="0"/>
                        <a:cs typeface="Arial" panose="020B0604020202020204" pitchFamily="34" charset="0"/>
                      </a:endParaRPr>
                    </a:p>
                  </a:txBody>
                  <a:tcPr marL="34290" marR="34290" marT="34290" marB="34290" anchor="ctr"/>
                </a:tc>
                <a:tc>
                  <a:txBody>
                    <a:bodyPr/>
                    <a:lstStyle/>
                    <a:p>
                      <a:pPr algn="ctr" fontAlgn="t"/>
                      <a:r>
                        <a:rPr lang="fr-FR" sz="900" u="none" strike="noStrike" dirty="0">
                          <a:solidFill>
                            <a:schemeClr val="tx1">
                              <a:lumMod val="75000"/>
                              <a:lumOff val="25000"/>
                            </a:schemeClr>
                          </a:solidFill>
                          <a:effectLst/>
                          <a:latin typeface="Arial" panose="020B0604020202020204" pitchFamily="34" charset="0"/>
                          <a:cs typeface="Arial" panose="020B0604020202020204" pitchFamily="34" charset="0"/>
                        </a:rPr>
                        <a:t>189</a:t>
                      </a:r>
                      <a:r>
                        <a:rPr lang="fr-FR" sz="900" b="0" u="none" strike="noStrike" dirty="0">
                          <a:solidFill>
                            <a:schemeClr val="tx1">
                              <a:lumMod val="75000"/>
                              <a:lumOff val="25000"/>
                            </a:schemeClr>
                          </a:solidFill>
                          <a:effectLst/>
                          <a:latin typeface="Arial" panose="020B0604020202020204" pitchFamily="34" charset="0"/>
                          <a:cs typeface="Arial" panose="020B0604020202020204" pitchFamily="34" charset="0"/>
                        </a:rPr>
                        <a:t> </a:t>
                      </a:r>
                      <a:r>
                        <a:rPr lang="fr-FR" sz="900" u="none" strike="noStrike" dirty="0">
                          <a:solidFill>
                            <a:schemeClr val="tx1">
                              <a:lumMod val="75000"/>
                              <a:lumOff val="25000"/>
                            </a:schemeClr>
                          </a:solidFill>
                          <a:effectLst/>
                          <a:latin typeface="Arial" panose="020B0604020202020204" pitchFamily="34" charset="0"/>
                          <a:cs typeface="Arial" panose="020B0604020202020204" pitchFamily="34" charset="0"/>
                        </a:rPr>
                        <a:t>(40,9)</a:t>
                      </a:r>
                      <a:endParaRPr lang="fr-FR" sz="900" b="0"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34290" marR="34290" marT="34290" marB="34290" anchor="ctr"/>
                </a:tc>
                <a:extLst>
                  <a:ext uri="{0D108BD9-81ED-4DB2-BD59-A6C34878D82A}">
                    <a16:rowId xmlns:a16="http://schemas.microsoft.com/office/drawing/2014/main" val="1963554673"/>
                  </a:ext>
                </a:extLst>
              </a:tr>
            </a:tbl>
          </a:graphicData>
        </a:graphic>
      </p:graphicFrame>
      <p:graphicFrame>
        <p:nvGraphicFramePr>
          <p:cNvPr id="12" name="Tableau 11">
            <a:extLst>
              <a:ext uri="{FF2B5EF4-FFF2-40B4-BE49-F238E27FC236}">
                <a16:creationId xmlns:a16="http://schemas.microsoft.com/office/drawing/2014/main" id="{94AB5699-4BE4-49BC-AFEE-34FCB2415C2C}"/>
              </a:ext>
            </a:extLst>
          </p:cNvPr>
          <p:cNvGraphicFramePr>
            <a:graphicFrameLocks noGrp="1"/>
          </p:cNvGraphicFramePr>
          <p:nvPr/>
        </p:nvGraphicFramePr>
        <p:xfrm>
          <a:off x="4205833" y="1462461"/>
          <a:ext cx="4660322" cy="2584301"/>
        </p:xfrm>
        <a:graphic>
          <a:graphicData uri="http://schemas.openxmlformats.org/drawingml/2006/table">
            <a:tbl>
              <a:tblPr firstRow="1" bandRow="1">
                <a:tableStyleId>{7DF18680-E054-41AD-8BC1-D1AEF772440D}</a:tableStyleId>
              </a:tblPr>
              <a:tblGrid>
                <a:gridCol w="2330161">
                  <a:extLst>
                    <a:ext uri="{9D8B030D-6E8A-4147-A177-3AD203B41FA5}">
                      <a16:colId xmlns:a16="http://schemas.microsoft.com/office/drawing/2014/main" val="2059710206"/>
                    </a:ext>
                  </a:extLst>
                </a:gridCol>
                <a:gridCol w="1176540">
                  <a:extLst>
                    <a:ext uri="{9D8B030D-6E8A-4147-A177-3AD203B41FA5}">
                      <a16:colId xmlns:a16="http://schemas.microsoft.com/office/drawing/2014/main" val="2614592228"/>
                    </a:ext>
                  </a:extLst>
                </a:gridCol>
                <a:gridCol w="1153621">
                  <a:extLst>
                    <a:ext uri="{9D8B030D-6E8A-4147-A177-3AD203B41FA5}">
                      <a16:colId xmlns:a16="http://schemas.microsoft.com/office/drawing/2014/main" val="16663529"/>
                    </a:ext>
                  </a:extLst>
                </a:gridCol>
              </a:tblGrid>
              <a:tr h="369185">
                <a:tc>
                  <a:txBody>
                    <a:bodyPr/>
                    <a:lstStyle/>
                    <a:p>
                      <a:pPr algn="ctr" fontAlgn="t"/>
                      <a:endParaRPr lang="fr-FR" sz="900" b="1" i="0" u="none" strike="noStrike" dirty="0">
                        <a:solidFill>
                          <a:schemeClr val="bg1"/>
                        </a:solidFill>
                        <a:effectLst/>
                        <a:latin typeface="Arial" panose="020B0604020202020204" pitchFamily="34" charset="0"/>
                        <a:cs typeface="Arial" panose="020B0604020202020204" pitchFamily="34" charset="0"/>
                      </a:endParaRPr>
                    </a:p>
                  </a:txBody>
                  <a:tcPr marL="34290" marR="34290" marT="0" marB="0" anchor="ctr"/>
                </a:tc>
                <a:tc>
                  <a:txBody>
                    <a:bodyPr/>
                    <a:lstStyle/>
                    <a:p>
                      <a:pPr algn="ctr" fontAlgn="t"/>
                      <a:r>
                        <a:rPr lang="fr-FR" sz="900" b="1" u="none" strike="noStrike" dirty="0">
                          <a:solidFill>
                            <a:schemeClr val="bg1"/>
                          </a:solidFill>
                          <a:effectLst/>
                          <a:latin typeface="Arial" panose="020B0604020202020204" pitchFamily="34" charset="0"/>
                          <a:cs typeface="Arial" panose="020B0604020202020204" pitchFamily="34" charset="0"/>
                        </a:rPr>
                        <a:t>Standard </a:t>
                      </a:r>
                      <a:br>
                        <a:rPr lang="fr-FR" sz="900" b="1" u="none" strike="noStrike" dirty="0">
                          <a:solidFill>
                            <a:schemeClr val="bg1"/>
                          </a:solidFill>
                          <a:effectLst/>
                          <a:latin typeface="Arial" panose="020B0604020202020204" pitchFamily="34" charset="0"/>
                          <a:cs typeface="Arial" panose="020B0604020202020204" pitchFamily="34" charset="0"/>
                        </a:rPr>
                      </a:br>
                      <a:r>
                        <a:rPr lang="fr-FR" sz="900" b="1" u="none" strike="noStrike" dirty="0">
                          <a:solidFill>
                            <a:schemeClr val="bg1"/>
                          </a:solidFill>
                          <a:effectLst/>
                          <a:latin typeface="Arial" panose="020B0604020202020204" pitchFamily="34" charset="0"/>
                          <a:cs typeface="Arial" panose="020B0604020202020204" pitchFamily="34" charset="0"/>
                        </a:rPr>
                        <a:t>(n=450)</a:t>
                      </a:r>
                      <a:endParaRPr lang="fr-FR" sz="900" b="1" i="0" u="none" strike="noStrike" dirty="0">
                        <a:solidFill>
                          <a:schemeClr val="bg1"/>
                        </a:solidFill>
                        <a:effectLst/>
                        <a:latin typeface="Arial" panose="020B0604020202020204" pitchFamily="34" charset="0"/>
                        <a:cs typeface="Arial" panose="020B0604020202020204" pitchFamily="34" charset="0"/>
                      </a:endParaRPr>
                    </a:p>
                  </a:txBody>
                  <a:tcPr marL="34290" marR="34290" marT="0" marB="0" anchor="ctr">
                    <a:solidFill>
                      <a:schemeClr val="accent1"/>
                    </a:solidFill>
                  </a:tcPr>
                </a:tc>
                <a:tc>
                  <a:txBody>
                    <a:bodyPr/>
                    <a:lstStyle/>
                    <a:p>
                      <a:pPr algn="ctr" fontAlgn="t"/>
                      <a:r>
                        <a:rPr lang="fr-FR" sz="900" b="1" u="none" strike="noStrike" dirty="0" err="1">
                          <a:solidFill>
                            <a:schemeClr val="bg1"/>
                          </a:solidFill>
                          <a:effectLst/>
                          <a:latin typeface="Arial" panose="020B0604020202020204" pitchFamily="34" charset="0"/>
                          <a:cs typeface="Arial" panose="020B0604020202020204" pitchFamily="34" charset="0"/>
                        </a:rPr>
                        <a:t>Experimental</a:t>
                      </a:r>
                      <a:r>
                        <a:rPr lang="fr-FR" sz="900" b="1" u="none" strike="noStrike" dirty="0">
                          <a:solidFill>
                            <a:schemeClr val="bg1"/>
                          </a:solidFill>
                          <a:effectLst/>
                          <a:latin typeface="Arial" panose="020B0604020202020204" pitchFamily="34" charset="0"/>
                          <a:cs typeface="Arial" panose="020B0604020202020204" pitchFamily="34" charset="0"/>
                        </a:rPr>
                        <a:t> (n=462)</a:t>
                      </a:r>
                      <a:endParaRPr lang="fr-FR" sz="900" b="1" i="0" u="none" strike="noStrike" dirty="0">
                        <a:solidFill>
                          <a:schemeClr val="bg1"/>
                        </a:solidFill>
                        <a:effectLst/>
                        <a:latin typeface="Arial" panose="020B0604020202020204" pitchFamily="34" charset="0"/>
                        <a:cs typeface="Arial" panose="020B0604020202020204" pitchFamily="34" charset="0"/>
                      </a:endParaRPr>
                    </a:p>
                  </a:txBody>
                  <a:tcPr marL="34290" marR="34290" marT="0" marB="0" anchor="ctr">
                    <a:solidFill>
                      <a:srgbClr val="C00000"/>
                    </a:solidFill>
                  </a:tcPr>
                </a:tc>
                <a:extLst>
                  <a:ext uri="{0D108BD9-81ED-4DB2-BD59-A6C34878D82A}">
                    <a16:rowId xmlns:a16="http://schemas.microsoft.com/office/drawing/2014/main" val="2082953562"/>
                  </a:ext>
                </a:extLst>
              </a:tr>
              <a:tr h="184593">
                <a:tc gridSpan="3">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lang="fr-FR" sz="900" b="1" u="none" strike="noStrike" dirty="0">
                          <a:solidFill>
                            <a:schemeClr val="tx2">
                              <a:lumMod val="75000"/>
                            </a:schemeClr>
                          </a:solidFill>
                          <a:effectLst/>
                          <a:latin typeface="Arial" panose="020B0604020202020204" pitchFamily="34" charset="0"/>
                          <a:cs typeface="Arial" panose="020B0604020202020204" pitchFamily="34" charset="0"/>
                        </a:rPr>
                        <a:t>Critères de haut risque en IRM, n(%)</a:t>
                      </a:r>
                      <a:endParaRPr lang="fr-FR" sz="900" b="1" i="0" u="none" strike="noStrike" dirty="0">
                        <a:solidFill>
                          <a:schemeClr val="tx2">
                            <a:lumMod val="75000"/>
                          </a:schemeClr>
                        </a:solidFill>
                        <a:effectLst/>
                        <a:latin typeface="Arial" panose="020B0604020202020204" pitchFamily="34" charset="0"/>
                        <a:cs typeface="Arial" panose="020B0604020202020204" pitchFamily="34" charset="0"/>
                      </a:endParaRPr>
                    </a:p>
                  </a:txBody>
                  <a:tcPr marL="34290" marR="34290" marT="0" marB="0" anchor="ctr">
                    <a:lnB w="19050" cap="flat" cmpd="sng" algn="ctr">
                      <a:solidFill>
                        <a:srgbClr val="C00000"/>
                      </a:solidFill>
                      <a:prstDash val="solid"/>
                      <a:round/>
                      <a:headEnd type="none" w="med" len="med"/>
                      <a:tailEnd type="none" w="med" len="med"/>
                    </a:lnB>
                  </a:tcPr>
                </a:tc>
                <a:tc hMerge="1">
                  <a:txBody>
                    <a:bodyPr/>
                    <a:lstStyle/>
                    <a:p>
                      <a:pPr algn="l" fontAlgn="t"/>
                      <a:endParaRPr lang="fr-FR" sz="1600" b="0" i="0" u="none" strike="noStrike">
                        <a:solidFill>
                          <a:schemeClr val="tx1">
                            <a:lumMod val="65000"/>
                            <a:lumOff val="35000"/>
                          </a:schemeClr>
                        </a:solidFill>
                        <a:effectLst/>
                        <a:latin typeface="Calibri" panose="020F0502020204030204" pitchFamily="34" charset="0"/>
                      </a:endParaRPr>
                    </a:p>
                  </a:txBody>
                  <a:tcPr marL="45720" marR="4572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hMerge="1">
                  <a:txBody>
                    <a:bodyPr/>
                    <a:lstStyle/>
                    <a:p>
                      <a:pPr algn="l" fontAlgn="t"/>
                      <a:endParaRPr lang="fr-FR" sz="1600" b="0" i="0" u="none" strike="noStrike">
                        <a:solidFill>
                          <a:schemeClr val="tx1">
                            <a:lumMod val="65000"/>
                            <a:lumOff val="35000"/>
                          </a:schemeClr>
                        </a:solidFill>
                        <a:effectLst/>
                        <a:latin typeface="Times New Roman" panose="02020603050405020304" pitchFamily="18" charset="0"/>
                      </a:endParaRPr>
                    </a:p>
                  </a:txBody>
                  <a:tcPr marL="45720" marR="45720">
                    <a:lnL w="12700" cap="flat" cmpd="sng" algn="ctr">
                      <a:solidFill>
                        <a:schemeClr val="tx1">
                          <a:lumMod val="50000"/>
                          <a:lumOff val="50000"/>
                        </a:schemeClr>
                      </a:solidFill>
                      <a:prstDash val="solid"/>
                      <a:round/>
                      <a:headEnd type="none" w="med" len="med"/>
                      <a:tailEnd type="none" w="med" len="med"/>
                    </a:lnL>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23003996"/>
                  </a:ext>
                </a:extLst>
              </a:tr>
              <a:tr h="184593">
                <a:tc>
                  <a:txBody>
                    <a:bodyPr/>
                    <a:lstStyle/>
                    <a:p>
                      <a:pPr algn="l" fontAlgn="t"/>
                      <a:r>
                        <a:rPr lang="fr-FR" sz="900" u="none" strike="noStrike" dirty="0">
                          <a:solidFill>
                            <a:schemeClr val="tx2">
                              <a:lumMod val="75000"/>
                            </a:schemeClr>
                          </a:solidFill>
                          <a:effectLst/>
                          <a:latin typeface="Arial" panose="020B0604020202020204" pitchFamily="34" charset="0"/>
                          <a:cs typeface="Arial" panose="020B0604020202020204" pitchFamily="34" charset="0"/>
                        </a:rPr>
                        <a:t>  T4</a:t>
                      </a:r>
                      <a:endParaRPr lang="fr-FR" sz="900" b="0" i="0" u="none" strike="noStrike" dirty="0">
                        <a:solidFill>
                          <a:schemeClr val="tx2">
                            <a:lumMod val="75000"/>
                          </a:schemeClr>
                        </a:solidFill>
                        <a:effectLst/>
                        <a:latin typeface="Arial" panose="020B0604020202020204" pitchFamily="34" charset="0"/>
                        <a:cs typeface="Arial" panose="020B0604020202020204" pitchFamily="34" charset="0"/>
                      </a:endParaRPr>
                    </a:p>
                  </a:txBody>
                  <a:tcPr marL="34290" marR="34290" marT="0" marB="0" anchor="ctr">
                    <a:lnL w="19050" cap="flat" cmpd="sng" algn="ctr">
                      <a:solidFill>
                        <a:srgbClr val="C00000"/>
                      </a:solidFill>
                      <a:prstDash val="solid"/>
                      <a:round/>
                      <a:headEnd type="none" w="med" len="med"/>
                      <a:tailEnd type="none" w="med" len="med"/>
                    </a:lnL>
                    <a:lnT w="19050" cap="flat" cmpd="sng" algn="ctr">
                      <a:solidFill>
                        <a:srgbClr val="C00000"/>
                      </a:solidFill>
                      <a:prstDash val="solid"/>
                      <a:round/>
                      <a:headEnd type="none" w="med" len="med"/>
                      <a:tailEnd type="none" w="med" len="med"/>
                    </a:lnT>
                  </a:tcPr>
                </a:tc>
                <a:tc>
                  <a:txBody>
                    <a:bodyPr/>
                    <a:lstStyle/>
                    <a:p>
                      <a:pPr algn="ctr" fontAlgn="t"/>
                      <a:r>
                        <a:rPr lang="fr-FR" sz="900" u="none" strike="noStrike" dirty="0">
                          <a:solidFill>
                            <a:schemeClr val="tx2">
                              <a:lumMod val="75000"/>
                            </a:schemeClr>
                          </a:solidFill>
                          <a:effectLst/>
                          <a:latin typeface="Arial" panose="020B0604020202020204" pitchFamily="34" charset="0"/>
                          <a:cs typeface="Arial" panose="020B0604020202020204" pitchFamily="34" charset="0"/>
                        </a:rPr>
                        <a:t>137 (30,4)</a:t>
                      </a:r>
                      <a:endParaRPr lang="fr-FR" sz="900" b="0" i="0" u="none" strike="noStrike" dirty="0">
                        <a:solidFill>
                          <a:schemeClr val="tx2">
                            <a:lumMod val="75000"/>
                          </a:schemeClr>
                        </a:solidFill>
                        <a:effectLst/>
                        <a:latin typeface="Arial" panose="020B0604020202020204" pitchFamily="34" charset="0"/>
                        <a:cs typeface="Arial" panose="020B0604020202020204" pitchFamily="34" charset="0"/>
                      </a:endParaRPr>
                    </a:p>
                  </a:txBody>
                  <a:tcPr marL="34290" marR="34290" marT="0" marB="0" anchor="ctr">
                    <a:lnT w="19050" cap="flat" cmpd="sng" algn="ctr">
                      <a:solidFill>
                        <a:srgbClr val="C00000"/>
                      </a:solidFill>
                      <a:prstDash val="solid"/>
                      <a:round/>
                      <a:headEnd type="none" w="med" len="med"/>
                      <a:tailEnd type="none" w="med" len="med"/>
                    </a:lnT>
                  </a:tcPr>
                </a:tc>
                <a:tc>
                  <a:txBody>
                    <a:bodyPr/>
                    <a:lstStyle/>
                    <a:p>
                      <a:pPr algn="ctr" fontAlgn="t"/>
                      <a:r>
                        <a:rPr lang="fr-FR" sz="900" u="none" strike="noStrike">
                          <a:solidFill>
                            <a:schemeClr val="tx2">
                              <a:lumMod val="75000"/>
                            </a:schemeClr>
                          </a:solidFill>
                          <a:effectLst/>
                          <a:latin typeface="Arial" panose="020B0604020202020204" pitchFamily="34" charset="0"/>
                          <a:cs typeface="Arial" panose="020B0604020202020204" pitchFamily="34" charset="0"/>
                        </a:rPr>
                        <a:t>147 (31,8)</a:t>
                      </a:r>
                      <a:endParaRPr lang="fr-FR" sz="900" b="0" i="0" u="none" strike="noStrike">
                        <a:solidFill>
                          <a:schemeClr val="tx2">
                            <a:lumMod val="75000"/>
                          </a:schemeClr>
                        </a:solidFill>
                        <a:effectLst/>
                        <a:latin typeface="Arial" panose="020B0604020202020204" pitchFamily="34" charset="0"/>
                        <a:cs typeface="Arial" panose="020B0604020202020204" pitchFamily="34" charset="0"/>
                      </a:endParaRPr>
                    </a:p>
                  </a:txBody>
                  <a:tcPr marL="34290" marR="34290" marT="0" marB="0" anchor="ctr">
                    <a:lnR w="19050" cap="flat" cmpd="sng" algn="ctr">
                      <a:solidFill>
                        <a:srgbClr val="C00000"/>
                      </a:solidFill>
                      <a:prstDash val="solid"/>
                      <a:round/>
                      <a:headEnd type="none" w="med" len="med"/>
                      <a:tailEnd type="none" w="med" len="med"/>
                    </a:lnR>
                    <a:lnT w="19050" cap="flat" cmpd="sng" algn="ctr">
                      <a:solidFill>
                        <a:srgbClr val="C00000"/>
                      </a:solidFill>
                      <a:prstDash val="solid"/>
                      <a:round/>
                      <a:headEnd type="none" w="med" len="med"/>
                      <a:tailEnd type="none" w="med" len="med"/>
                    </a:lnT>
                  </a:tcPr>
                </a:tc>
                <a:extLst>
                  <a:ext uri="{0D108BD9-81ED-4DB2-BD59-A6C34878D82A}">
                    <a16:rowId xmlns:a16="http://schemas.microsoft.com/office/drawing/2014/main" val="543637085"/>
                  </a:ext>
                </a:extLst>
              </a:tr>
              <a:tr h="184593">
                <a:tc>
                  <a:txBody>
                    <a:bodyPr/>
                    <a:lstStyle/>
                    <a:p>
                      <a:pPr algn="l" fontAlgn="t"/>
                      <a:r>
                        <a:rPr lang="fr-FR" sz="900" u="none" strike="noStrike" dirty="0">
                          <a:solidFill>
                            <a:schemeClr val="tx2">
                              <a:lumMod val="75000"/>
                            </a:schemeClr>
                          </a:solidFill>
                          <a:effectLst/>
                          <a:latin typeface="Arial" panose="020B0604020202020204" pitchFamily="34" charset="0"/>
                          <a:cs typeface="Arial" panose="020B0604020202020204" pitchFamily="34" charset="0"/>
                        </a:rPr>
                        <a:t>  N2</a:t>
                      </a:r>
                      <a:endParaRPr lang="fr-FR" sz="900" b="0" i="0" u="none" strike="noStrike" dirty="0">
                        <a:solidFill>
                          <a:schemeClr val="tx2">
                            <a:lumMod val="75000"/>
                          </a:schemeClr>
                        </a:solidFill>
                        <a:effectLst/>
                        <a:latin typeface="Arial" panose="020B0604020202020204" pitchFamily="34" charset="0"/>
                        <a:cs typeface="Arial" panose="020B0604020202020204" pitchFamily="34" charset="0"/>
                      </a:endParaRPr>
                    </a:p>
                  </a:txBody>
                  <a:tcPr marL="34290" marR="34290" marT="0" marB="0" anchor="ctr">
                    <a:lnL w="19050" cap="flat" cmpd="sng" algn="ctr">
                      <a:solidFill>
                        <a:srgbClr val="C00000"/>
                      </a:solidFill>
                      <a:prstDash val="solid"/>
                      <a:round/>
                      <a:headEnd type="none" w="med" len="med"/>
                      <a:tailEnd type="none" w="med" len="med"/>
                    </a:lnL>
                    <a:lnB w="19050" cap="flat" cmpd="sng" algn="ctr">
                      <a:solidFill>
                        <a:srgbClr val="C00000"/>
                      </a:solidFill>
                      <a:prstDash val="solid"/>
                      <a:round/>
                      <a:headEnd type="none" w="med" len="med"/>
                      <a:tailEnd type="none" w="med" len="med"/>
                    </a:lnB>
                  </a:tcPr>
                </a:tc>
                <a:tc>
                  <a:txBody>
                    <a:bodyPr/>
                    <a:lstStyle/>
                    <a:p>
                      <a:pPr algn="ctr" fontAlgn="t"/>
                      <a:r>
                        <a:rPr lang="fr-FR" sz="900" u="none" strike="noStrike" dirty="0">
                          <a:solidFill>
                            <a:schemeClr val="tx2">
                              <a:lumMod val="75000"/>
                            </a:schemeClr>
                          </a:solidFill>
                          <a:effectLst/>
                          <a:latin typeface="Arial" panose="020B0604020202020204" pitchFamily="34" charset="0"/>
                          <a:cs typeface="Arial" panose="020B0604020202020204" pitchFamily="34" charset="0"/>
                        </a:rPr>
                        <a:t>295 (65,6)</a:t>
                      </a:r>
                      <a:endParaRPr lang="fr-FR" sz="900" b="0" i="0" u="none" strike="noStrike" dirty="0">
                        <a:solidFill>
                          <a:schemeClr val="tx2">
                            <a:lumMod val="75000"/>
                          </a:schemeClr>
                        </a:solidFill>
                        <a:effectLst/>
                        <a:latin typeface="Arial" panose="020B0604020202020204" pitchFamily="34" charset="0"/>
                        <a:cs typeface="Arial" panose="020B0604020202020204" pitchFamily="34" charset="0"/>
                      </a:endParaRPr>
                    </a:p>
                  </a:txBody>
                  <a:tcPr marL="34290" marR="34290" marT="0" marB="0" anchor="ctr">
                    <a:lnB w="19050" cap="flat" cmpd="sng" algn="ctr">
                      <a:solidFill>
                        <a:srgbClr val="C00000"/>
                      </a:solidFill>
                      <a:prstDash val="solid"/>
                      <a:round/>
                      <a:headEnd type="none" w="med" len="med"/>
                      <a:tailEnd type="none" w="med" len="med"/>
                    </a:lnB>
                  </a:tcPr>
                </a:tc>
                <a:tc>
                  <a:txBody>
                    <a:bodyPr/>
                    <a:lstStyle/>
                    <a:p>
                      <a:pPr algn="ctr" fontAlgn="t"/>
                      <a:r>
                        <a:rPr lang="fr-FR" sz="900" u="none" strike="noStrike" dirty="0">
                          <a:solidFill>
                            <a:schemeClr val="tx2">
                              <a:lumMod val="75000"/>
                            </a:schemeClr>
                          </a:solidFill>
                          <a:effectLst/>
                          <a:latin typeface="Arial" panose="020B0604020202020204" pitchFamily="34" charset="0"/>
                          <a:cs typeface="Arial" panose="020B0604020202020204" pitchFamily="34" charset="0"/>
                        </a:rPr>
                        <a:t>302 (65,4)</a:t>
                      </a:r>
                      <a:endParaRPr lang="fr-FR" sz="900" b="0" i="0" u="none" strike="noStrike" dirty="0">
                        <a:solidFill>
                          <a:schemeClr val="tx2">
                            <a:lumMod val="75000"/>
                          </a:schemeClr>
                        </a:solidFill>
                        <a:effectLst/>
                        <a:latin typeface="Arial" panose="020B0604020202020204" pitchFamily="34" charset="0"/>
                        <a:cs typeface="Arial" panose="020B0604020202020204" pitchFamily="34" charset="0"/>
                      </a:endParaRPr>
                    </a:p>
                  </a:txBody>
                  <a:tcPr marL="34290" marR="34290" marT="0" marB="0" anchor="ctr">
                    <a:lnR w="19050" cap="flat" cmpd="sng" algn="ctr">
                      <a:solidFill>
                        <a:srgbClr val="C00000"/>
                      </a:solidFill>
                      <a:prstDash val="solid"/>
                      <a:round/>
                      <a:headEnd type="none" w="med" len="med"/>
                      <a:tailEnd type="none" w="med" len="med"/>
                    </a:lnR>
                    <a:lnB w="19050" cap="flat" cmpd="sng" algn="ctr">
                      <a:solidFill>
                        <a:srgbClr val="C00000"/>
                      </a:solidFill>
                      <a:prstDash val="solid"/>
                      <a:round/>
                      <a:headEnd type="none" w="med" len="med"/>
                      <a:tailEnd type="none" w="med" len="med"/>
                    </a:lnB>
                  </a:tcPr>
                </a:tc>
                <a:extLst>
                  <a:ext uri="{0D108BD9-81ED-4DB2-BD59-A6C34878D82A}">
                    <a16:rowId xmlns:a16="http://schemas.microsoft.com/office/drawing/2014/main" val="683501401"/>
                  </a:ext>
                </a:extLst>
              </a:tr>
              <a:tr h="184593">
                <a:tc>
                  <a:txBody>
                    <a:bodyPr/>
                    <a:lstStyle/>
                    <a:p>
                      <a:pPr algn="l" fontAlgn="t"/>
                      <a:r>
                        <a:rPr lang="fr-FR" sz="900" b="0" u="none" strike="noStrike" dirty="0">
                          <a:solidFill>
                            <a:schemeClr val="tx2">
                              <a:lumMod val="75000"/>
                            </a:schemeClr>
                          </a:solidFill>
                          <a:effectLst/>
                          <a:latin typeface="Arial" panose="020B0604020202020204" pitchFamily="34" charset="0"/>
                          <a:cs typeface="Arial" panose="020B0604020202020204" pitchFamily="34" charset="0"/>
                        </a:rPr>
                        <a:t>  Adénopathies latérales élargies</a:t>
                      </a:r>
                      <a:endParaRPr lang="fr-FR" sz="900" b="0" i="0" u="none" strike="noStrike" dirty="0">
                        <a:solidFill>
                          <a:schemeClr val="tx2">
                            <a:lumMod val="75000"/>
                          </a:schemeClr>
                        </a:solidFill>
                        <a:effectLst/>
                        <a:latin typeface="Arial" panose="020B0604020202020204" pitchFamily="34" charset="0"/>
                        <a:cs typeface="Arial" panose="020B0604020202020204" pitchFamily="34" charset="0"/>
                      </a:endParaRPr>
                    </a:p>
                  </a:txBody>
                  <a:tcPr marL="34290" marR="34290" marT="0" marB="0" anchor="ctr">
                    <a:lnT w="19050" cap="flat" cmpd="sng" algn="ctr">
                      <a:solidFill>
                        <a:srgbClr val="C00000"/>
                      </a:solidFill>
                      <a:prstDash val="solid"/>
                      <a:round/>
                      <a:headEnd type="none" w="med" len="med"/>
                      <a:tailEnd type="none" w="med" len="med"/>
                    </a:lnT>
                  </a:tcPr>
                </a:tc>
                <a:tc>
                  <a:txBody>
                    <a:bodyPr/>
                    <a:lstStyle/>
                    <a:p>
                      <a:pPr algn="ctr" fontAlgn="t"/>
                      <a:r>
                        <a:rPr lang="fr-FR" sz="900" b="0" u="none" strike="noStrike">
                          <a:solidFill>
                            <a:schemeClr val="tx2">
                              <a:lumMod val="75000"/>
                            </a:schemeClr>
                          </a:solidFill>
                          <a:effectLst/>
                          <a:latin typeface="Arial" panose="020B0604020202020204" pitchFamily="34" charset="0"/>
                          <a:cs typeface="Arial" panose="020B0604020202020204" pitchFamily="34" charset="0"/>
                        </a:rPr>
                        <a:t>69 (15,3)</a:t>
                      </a:r>
                      <a:endParaRPr lang="fr-FR" sz="900" b="0" i="0" u="none" strike="noStrike">
                        <a:solidFill>
                          <a:schemeClr val="tx2">
                            <a:lumMod val="75000"/>
                          </a:schemeClr>
                        </a:solidFill>
                        <a:effectLst/>
                        <a:latin typeface="Arial" panose="020B0604020202020204" pitchFamily="34" charset="0"/>
                        <a:cs typeface="Arial" panose="020B0604020202020204" pitchFamily="34" charset="0"/>
                      </a:endParaRPr>
                    </a:p>
                  </a:txBody>
                  <a:tcPr marL="34290" marR="34290" marT="0" marB="0" anchor="ctr">
                    <a:lnT w="19050" cap="flat" cmpd="sng" algn="ctr">
                      <a:solidFill>
                        <a:srgbClr val="C00000"/>
                      </a:solidFill>
                      <a:prstDash val="solid"/>
                      <a:round/>
                      <a:headEnd type="none" w="med" len="med"/>
                      <a:tailEnd type="none" w="med" len="med"/>
                    </a:lnT>
                  </a:tcPr>
                </a:tc>
                <a:tc>
                  <a:txBody>
                    <a:bodyPr/>
                    <a:lstStyle/>
                    <a:p>
                      <a:pPr algn="ctr" fontAlgn="t"/>
                      <a:r>
                        <a:rPr lang="fr-FR" sz="900" b="0" u="none" strike="noStrike">
                          <a:solidFill>
                            <a:schemeClr val="tx2">
                              <a:lumMod val="75000"/>
                            </a:schemeClr>
                          </a:solidFill>
                          <a:effectLst/>
                          <a:latin typeface="Arial" panose="020B0604020202020204" pitchFamily="34" charset="0"/>
                          <a:cs typeface="Arial" panose="020B0604020202020204" pitchFamily="34" charset="0"/>
                        </a:rPr>
                        <a:t>66 (14,3)</a:t>
                      </a:r>
                      <a:endParaRPr lang="fr-FR" sz="900" b="0" i="0" u="none" strike="noStrike">
                        <a:solidFill>
                          <a:schemeClr val="tx2">
                            <a:lumMod val="75000"/>
                          </a:schemeClr>
                        </a:solidFill>
                        <a:effectLst/>
                        <a:latin typeface="Arial" panose="020B0604020202020204" pitchFamily="34" charset="0"/>
                        <a:cs typeface="Arial" panose="020B0604020202020204" pitchFamily="34" charset="0"/>
                      </a:endParaRPr>
                    </a:p>
                  </a:txBody>
                  <a:tcPr marL="34290" marR="34290" marT="0" marB="0" anchor="ctr">
                    <a:lnT w="19050" cap="flat" cmpd="sng" algn="ctr">
                      <a:solidFill>
                        <a:srgbClr val="C00000"/>
                      </a:solidFill>
                      <a:prstDash val="solid"/>
                      <a:round/>
                      <a:headEnd type="none" w="med" len="med"/>
                      <a:tailEnd type="none" w="med" len="med"/>
                    </a:lnT>
                  </a:tcPr>
                </a:tc>
                <a:extLst>
                  <a:ext uri="{0D108BD9-81ED-4DB2-BD59-A6C34878D82A}">
                    <a16:rowId xmlns:a16="http://schemas.microsoft.com/office/drawing/2014/main" val="2439914858"/>
                  </a:ext>
                </a:extLst>
              </a:tr>
              <a:tr h="184593">
                <a:tc>
                  <a:txBody>
                    <a:bodyPr/>
                    <a:lstStyle/>
                    <a:p>
                      <a:pPr algn="l" fontAlgn="t"/>
                      <a:r>
                        <a:rPr lang="fr-FR" sz="900" b="0" u="none" strike="noStrike" dirty="0">
                          <a:solidFill>
                            <a:schemeClr val="tx2">
                              <a:lumMod val="75000"/>
                            </a:schemeClr>
                          </a:solidFill>
                          <a:effectLst/>
                          <a:latin typeface="Arial" panose="020B0604020202020204" pitchFamily="34" charset="0"/>
                          <a:cs typeface="Arial" panose="020B0604020202020204" pitchFamily="34" charset="0"/>
                        </a:rPr>
                        <a:t>  Envahissement vasculaire extramural </a:t>
                      </a:r>
                      <a:endParaRPr lang="fr-FR" sz="900" b="0" i="0" u="none" strike="noStrike" dirty="0">
                        <a:solidFill>
                          <a:schemeClr val="tx2">
                            <a:lumMod val="75000"/>
                          </a:schemeClr>
                        </a:solidFill>
                        <a:effectLst/>
                        <a:latin typeface="Arial" panose="020B0604020202020204" pitchFamily="34" charset="0"/>
                        <a:cs typeface="Arial" panose="020B0604020202020204" pitchFamily="34" charset="0"/>
                      </a:endParaRPr>
                    </a:p>
                  </a:txBody>
                  <a:tcPr marL="34290" marR="34290" marT="0" marB="0" anchor="ctr"/>
                </a:tc>
                <a:tc>
                  <a:txBody>
                    <a:bodyPr/>
                    <a:lstStyle/>
                    <a:p>
                      <a:pPr algn="ctr" fontAlgn="t"/>
                      <a:r>
                        <a:rPr lang="fr-FR" sz="900" b="0" u="none" strike="noStrike">
                          <a:solidFill>
                            <a:schemeClr val="tx2">
                              <a:lumMod val="75000"/>
                            </a:schemeClr>
                          </a:solidFill>
                          <a:effectLst/>
                          <a:latin typeface="Arial" panose="020B0604020202020204" pitchFamily="34" charset="0"/>
                          <a:cs typeface="Arial" panose="020B0604020202020204" pitchFamily="34" charset="0"/>
                        </a:rPr>
                        <a:t>125 (27,8)</a:t>
                      </a:r>
                      <a:endParaRPr lang="fr-FR" sz="900" b="0" i="0" u="none" strike="noStrike">
                        <a:solidFill>
                          <a:schemeClr val="tx2">
                            <a:lumMod val="75000"/>
                          </a:schemeClr>
                        </a:solidFill>
                        <a:effectLst/>
                        <a:latin typeface="Arial" panose="020B0604020202020204" pitchFamily="34" charset="0"/>
                        <a:cs typeface="Arial" panose="020B0604020202020204" pitchFamily="34" charset="0"/>
                      </a:endParaRPr>
                    </a:p>
                  </a:txBody>
                  <a:tcPr marL="34290" marR="34290" marT="0" marB="0" anchor="ctr"/>
                </a:tc>
                <a:tc>
                  <a:txBody>
                    <a:bodyPr/>
                    <a:lstStyle/>
                    <a:p>
                      <a:pPr algn="ctr" fontAlgn="t"/>
                      <a:r>
                        <a:rPr lang="fr-FR" sz="900" b="0" u="none" strike="noStrike">
                          <a:solidFill>
                            <a:schemeClr val="tx2">
                              <a:lumMod val="75000"/>
                            </a:schemeClr>
                          </a:solidFill>
                          <a:effectLst/>
                          <a:latin typeface="Arial" panose="020B0604020202020204" pitchFamily="34" charset="0"/>
                          <a:cs typeface="Arial" panose="020B0604020202020204" pitchFamily="34" charset="0"/>
                        </a:rPr>
                        <a:t>148 (32,0)</a:t>
                      </a:r>
                      <a:endParaRPr lang="fr-FR" sz="900" b="0" i="0" u="none" strike="noStrike">
                        <a:solidFill>
                          <a:schemeClr val="tx2">
                            <a:lumMod val="75000"/>
                          </a:schemeClr>
                        </a:solidFill>
                        <a:effectLst/>
                        <a:latin typeface="Arial" panose="020B0604020202020204" pitchFamily="34" charset="0"/>
                        <a:cs typeface="Arial" panose="020B0604020202020204" pitchFamily="34" charset="0"/>
                      </a:endParaRPr>
                    </a:p>
                  </a:txBody>
                  <a:tcPr marL="34290" marR="34290" marT="0" marB="0" anchor="ctr"/>
                </a:tc>
                <a:extLst>
                  <a:ext uri="{0D108BD9-81ED-4DB2-BD59-A6C34878D82A}">
                    <a16:rowId xmlns:a16="http://schemas.microsoft.com/office/drawing/2014/main" val="247589745"/>
                  </a:ext>
                </a:extLst>
              </a:tr>
              <a:tr h="184593">
                <a:tc>
                  <a:txBody>
                    <a:bodyPr/>
                    <a:lstStyle/>
                    <a:p>
                      <a:pPr algn="l" fontAlgn="t"/>
                      <a:r>
                        <a:rPr lang="fr-FR" sz="900" b="0" u="none" strike="noStrike" dirty="0">
                          <a:solidFill>
                            <a:schemeClr val="tx2">
                              <a:lumMod val="75000"/>
                            </a:schemeClr>
                          </a:solidFill>
                          <a:effectLst/>
                          <a:latin typeface="Arial" panose="020B0604020202020204" pitchFamily="34" charset="0"/>
                          <a:cs typeface="Arial" panose="020B0604020202020204" pitchFamily="34" charset="0"/>
                        </a:rPr>
                        <a:t>  Envahissement du fascia </a:t>
                      </a:r>
                      <a:r>
                        <a:rPr lang="fr-FR" sz="900" b="0" u="none" strike="noStrike" dirty="0" err="1">
                          <a:solidFill>
                            <a:schemeClr val="tx2">
                              <a:lumMod val="75000"/>
                            </a:schemeClr>
                          </a:solidFill>
                          <a:effectLst/>
                          <a:latin typeface="Arial" panose="020B0604020202020204" pitchFamily="34" charset="0"/>
                          <a:cs typeface="Arial" panose="020B0604020202020204" pitchFamily="34" charset="0"/>
                        </a:rPr>
                        <a:t>mésorectal</a:t>
                      </a:r>
                      <a:r>
                        <a:rPr lang="fr-FR" sz="900" b="0" u="none" strike="noStrike" dirty="0">
                          <a:solidFill>
                            <a:schemeClr val="tx2">
                              <a:lumMod val="75000"/>
                            </a:schemeClr>
                          </a:solidFill>
                          <a:effectLst/>
                          <a:latin typeface="Arial" panose="020B0604020202020204" pitchFamily="34" charset="0"/>
                          <a:cs typeface="Arial" panose="020B0604020202020204" pitchFamily="34" charset="0"/>
                        </a:rPr>
                        <a:t> </a:t>
                      </a:r>
                      <a:endParaRPr lang="fr-FR" sz="900" b="0" i="0" u="none" strike="noStrike" dirty="0">
                        <a:solidFill>
                          <a:schemeClr val="tx2">
                            <a:lumMod val="75000"/>
                          </a:schemeClr>
                        </a:solidFill>
                        <a:effectLst/>
                        <a:latin typeface="Arial" panose="020B0604020202020204" pitchFamily="34" charset="0"/>
                        <a:cs typeface="Arial" panose="020B0604020202020204" pitchFamily="34" charset="0"/>
                      </a:endParaRPr>
                    </a:p>
                  </a:txBody>
                  <a:tcPr marL="34290" marR="34290" marT="0" marB="0" anchor="ctr"/>
                </a:tc>
                <a:tc>
                  <a:txBody>
                    <a:bodyPr/>
                    <a:lstStyle/>
                    <a:p>
                      <a:pPr algn="ctr" fontAlgn="t"/>
                      <a:r>
                        <a:rPr lang="fr-FR" sz="900" b="0" u="none" strike="noStrike" dirty="0">
                          <a:solidFill>
                            <a:schemeClr val="tx2">
                              <a:lumMod val="75000"/>
                            </a:schemeClr>
                          </a:solidFill>
                          <a:effectLst/>
                          <a:latin typeface="Arial" panose="020B0604020202020204" pitchFamily="34" charset="0"/>
                          <a:cs typeface="Arial" panose="020B0604020202020204" pitchFamily="34" charset="0"/>
                        </a:rPr>
                        <a:t>271 (60,2)</a:t>
                      </a:r>
                      <a:endParaRPr lang="fr-FR" sz="900" b="0" i="0" u="none" strike="noStrike" dirty="0">
                        <a:solidFill>
                          <a:schemeClr val="tx2">
                            <a:lumMod val="75000"/>
                          </a:schemeClr>
                        </a:solidFill>
                        <a:effectLst/>
                        <a:latin typeface="Arial" panose="020B0604020202020204" pitchFamily="34" charset="0"/>
                        <a:cs typeface="Arial" panose="020B0604020202020204" pitchFamily="34" charset="0"/>
                      </a:endParaRPr>
                    </a:p>
                  </a:txBody>
                  <a:tcPr marL="34290" marR="34290" marT="0" marB="0" anchor="ctr"/>
                </a:tc>
                <a:tc>
                  <a:txBody>
                    <a:bodyPr/>
                    <a:lstStyle/>
                    <a:p>
                      <a:pPr algn="ctr" fontAlgn="t"/>
                      <a:r>
                        <a:rPr lang="fr-FR" sz="900" b="0" u="none" strike="noStrike">
                          <a:solidFill>
                            <a:schemeClr val="tx2">
                              <a:lumMod val="75000"/>
                            </a:schemeClr>
                          </a:solidFill>
                          <a:effectLst/>
                          <a:latin typeface="Arial" panose="020B0604020202020204" pitchFamily="34" charset="0"/>
                          <a:cs typeface="Arial" panose="020B0604020202020204" pitchFamily="34" charset="0"/>
                        </a:rPr>
                        <a:t>285 (61,7)</a:t>
                      </a:r>
                      <a:endParaRPr lang="fr-FR" sz="900" b="0" i="0" u="none" strike="noStrike">
                        <a:solidFill>
                          <a:schemeClr val="tx2">
                            <a:lumMod val="75000"/>
                          </a:schemeClr>
                        </a:solidFill>
                        <a:effectLst/>
                        <a:latin typeface="Arial" panose="020B0604020202020204" pitchFamily="34" charset="0"/>
                        <a:cs typeface="Arial" panose="020B0604020202020204" pitchFamily="34" charset="0"/>
                      </a:endParaRPr>
                    </a:p>
                  </a:txBody>
                  <a:tcPr marL="34290" marR="34290" marT="0" marB="0" anchor="ctr"/>
                </a:tc>
                <a:extLst>
                  <a:ext uri="{0D108BD9-81ED-4DB2-BD59-A6C34878D82A}">
                    <a16:rowId xmlns:a16="http://schemas.microsoft.com/office/drawing/2014/main" val="754893418"/>
                  </a:ext>
                </a:extLst>
              </a:tr>
              <a:tr h="184593">
                <a:tc gridSpan="3">
                  <a:txBody>
                    <a:bodyPr/>
                    <a:lstStyle/>
                    <a:p>
                      <a:pPr algn="l" fontAlgn="t"/>
                      <a:r>
                        <a:rPr lang="fr-FR" sz="900" b="1" u="none" strike="noStrike" dirty="0">
                          <a:solidFill>
                            <a:schemeClr val="tx2">
                              <a:lumMod val="75000"/>
                            </a:schemeClr>
                          </a:solidFill>
                          <a:effectLst/>
                          <a:latin typeface="Arial" panose="020B0604020202020204" pitchFamily="34" charset="0"/>
                          <a:cs typeface="Arial" panose="020B0604020202020204" pitchFamily="34" charset="0"/>
                        </a:rPr>
                        <a:t>Nombre de critères de haut-risque par patient, n(%)</a:t>
                      </a:r>
                      <a:endParaRPr lang="fr-FR" sz="900" b="1" i="0" u="none" strike="noStrike" dirty="0">
                        <a:solidFill>
                          <a:schemeClr val="tx2">
                            <a:lumMod val="75000"/>
                          </a:schemeClr>
                        </a:solidFill>
                        <a:effectLst/>
                        <a:latin typeface="Arial" panose="020B0604020202020204" pitchFamily="34" charset="0"/>
                        <a:cs typeface="Arial" panose="020B0604020202020204" pitchFamily="34" charset="0"/>
                      </a:endParaRPr>
                    </a:p>
                  </a:txBody>
                  <a:tcPr marL="34290" marR="34290" marT="0" marB="0" anchor="ctr"/>
                </a:tc>
                <a:tc hMerge="1">
                  <a:txBody>
                    <a:bodyPr/>
                    <a:lstStyle/>
                    <a:p>
                      <a:pPr algn="ctr" fontAlgn="t"/>
                      <a:endParaRPr lang="fr-FR" sz="2000" b="0" i="0" u="none" strike="noStrike">
                        <a:solidFill>
                          <a:schemeClr val="tx1">
                            <a:lumMod val="65000"/>
                            <a:lumOff val="35000"/>
                          </a:schemeClr>
                        </a:solidFill>
                        <a:effectLst/>
                        <a:latin typeface="+mn-lt"/>
                      </a:endParaRPr>
                    </a:p>
                  </a:txBody>
                  <a:tcPr marL="45720" marR="4572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hMerge="1">
                  <a:txBody>
                    <a:bodyPr/>
                    <a:lstStyle/>
                    <a:p>
                      <a:pPr algn="ctr" fontAlgn="t"/>
                      <a:endParaRPr lang="fr-FR" sz="2000" b="0" i="0" u="none" strike="noStrike">
                        <a:solidFill>
                          <a:schemeClr val="tx1">
                            <a:lumMod val="65000"/>
                            <a:lumOff val="35000"/>
                          </a:schemeClr>
                        </a:solidFill>
                        <a:effectLst/>
                        <a:latin typeface="+mn-lt"/>
                      </a:endParaRPr>
                    </a:p>
                  </a:txBody>
                  <a:tcPr marL="45720" marR="45720">
                    <a:lnL w="12700" cap="flat" cmpd="sng" algn="ctr">
                      <a:solidFill>
                        <a:schemeClr val="tx1">
                          <a:lumMod val="50000"/>
                          <a:lumOff val="50000"/>
                        </a:schemeClr>
                      </a:solidFill>
                      <a:prstDash val="solid"/>
                      <a:round/>
                      <a:headEnd type="none" w="med" len="med"/>
                      <a:tailEnd type="none" w="med" len="med"/>
                    </a:lnL>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438984761"/>
                  </a:ext>
                </a:extLst>
              </a:tr>
              <a:tr h="184593">
                <a:tc>
                  <a:txBody>
                    <a:bodyPr/>
                    <a:lstStyle/>
                    <a:p>
                      <a:pPr algn="l" fontAlgn="t"/>
                      <a:r>
                        <a:rPr lang="fr-FR" sz="900" b="0" u="none" strike="noStrike" dirty="0">
                          <a:solidFill>
                            <a:schemeClr val="tx2">
                              <a:lumMod val="75000"/>
                            </a:schemeClr>
                          </a:solidFill>
                          <a:effectLst/>
                          <a:latin typeface="Arial" panose="020B0604020202020204" pitchFamily="34" charset="0"/>
                          <a:cs typeface="Arial" panose="020B0604020202020204" pitchFamily="34" charset="0"/>
                        </a:rPr>
                        <a:t>  1</a:t>
                      </a:r>
                      <a:endParaRPr lang="fr-FR" sz="900" b="0" i="0" u="none" strike="noStrike" dirty="0">
                        <a:solidFill>
                          <a:schemeClr val="tx2">
                            <a:lumMod val="75000"/>
                          </a:schemeClr>
                        </a:solidFill>
                        <a:effectLst/>
                        <a:latin typeface="Arial" panose="020B0604020202020204" pitchFamily="34" charset="0"/>
                        <a:cs typeface="Arial" panose="020B0604020202020204" pitchFamily="34" charset="0"/>
                      </a:endParaRPr>
                    </a:p>
                  </a:txBody>
                  <a:tcPr marL="34290" marR="34290" marT="0" marB="0" anchor="ctr">
                    <a:lnB w="19050" cap="flat" cmpd="sng" algn="ctr">
                      <a:solidFill>
                        <a:srgbClr val="C00000"/>
                      </a:solidFill>
                      <a:prstDash val="solid"/>
                      <a:round/>
                      <a:headEnd type="none" w="med" len="med"/>
                      <a:tailEnd type="none" w="med" len="med"/>
                    </a:lnB>
                  </a:tcPr>
                </a:tc>
                <a:tc>
                  <a:txBody>
                    <a:bodyPr/>
                    <a:lstStyle/>
                    <a:p>
                      <a:pPr algn="ctr" fontAlgn="t"/>
                      <a:r>
                        <a:rPr lang="fr-FR" sz="900" b="0" u="none" strike="noStrike" dirty="0">
                          <a:solidFill>
                            <a:schemeClr val="tx2">
                              <a:lumMod val="75000"/>
                            </a:schemeClr>
                          </a:solidFill>
                          <a:effectLst/>
                          <a:latin typeface="Arial" panose="020B0604020202020204" pitchFamily="34" charset="0"/>
                          <a:cs typeface="Arial" panose="020B0604020202020204" pitchFamily="34" charset="0"/>
                        </a:rPr>
                        <a:t>168 (37,3)</a:t>
                      </a:r>
                      <a:endParaRPr lang="fr-FR" sz="900" b="0" i="0" u="none" strike="noStrike" dirty="0">
                        <a:solidFill>
                          <a:schemeClr val="tx2">
                            <a:lumMod val="75000"/>
                          </a:schemeClr>
                        </a:solidFill>
                        <a:effectLst/>
                        <a:latin typeface="Arial" panose="020B0604020202020204" pitchFamily="34" charset="0"/>
                        <a:cs typeface="Arial" panose="020B0604020202020204" pitchFamily="34" charset="0"/>
                      </a:endParaRPr>
                    </a:p>
                  </a:txBody>
                  <a:tcPr marL="34290" marR="34290" marT="0" marB="0" anchor="ctr">
                    <a:lnB w="19050" cap="flat" cmpd="sng" algn="ctr">
                      <a:solidFill>
                        <a:srgbClr val="C00000"/>
                      </a:solidFill>
                      <a:prstDash val="solid"/>
                      <a:round/>
                      <a:headEnd type="none" w="med" len="med"/>
                      <a:tailEnd type="none" w="med" len="med"/>
                    </a:lnB>
                  </a:tcPr>
                </a:tc>
                <a:tc>
                  <a:txBody>
                    <a:bodyPr/>
                    <a:lstStyle/>
                    <a:p>
                      <a:pPr algn="ctr" fontAlgn="t"/>
                      <a:r>
                        <a:rPr lang="fr-FR" sz="900" b="0" u="none" strike="noStrike">
                          <a:solidFill>
                            <a:schemeClr val="tx2">
                              <a:lumMod val="75000"/>
                            </a:schemeClr>
                          </a:solidFill>
                          <a:effectLst/>
                          <a:latin typeface="Arial" panose="020B0604020202020204" pitchFamily="34" charset="0"/>
                          <a:cs typeface="Arial" panose="020B0604020202020204" pitchFamily="34" charset="0"/>
                        </a:rPr>
                        <a:t>158 (34,2)</a:t>
                      </a:r>
                      <a:endParaRPr lang="fr-FR" sz="900" b="0" i="0" u="none" strike="noStrike">
                        <a:solidFill>
                          <a:schemeClr val="tx2">
                            <a:lumMod val="75000"/>
                          </a:schemeClr>
                        </a:solidFill>
                        <a:effectLst/>
                        <a:latin typeface="Arial" panose="020B0604020202020204" pitchFamily="34" charset="0"/>
                        <a:cs typeface="Arial" panose="020B0604020202020204" pitchFamily="34" charset="0"/>
                      </a:endParaRPr>
                    </a:p>
                  </a:txBody>
                  <a:tcPr marL="34290" marR="34290" marT="0" marB="0" anchor="ctr">
                    <a:lnB w="19050" cap="flat" cmpd="sng" algn="ctr">
                      <a:solidFill>
                        <a:srgbClr val="C00000"/>
                      </a:solidFill>
                      <a:prstDash val="solid"/>
                      <a:round/>
                      <a:headEnd type="none" w="med" len="med"/>
                      <a:tailEnd type="none" w="med" len="med"/>
                    </a:lnB>
                  </a:tcPr>
                </a:tc>
                <a:extLst>
                  <a:ext uri="{0D108BD9-81ED-4DB2-BD59-A6C34878D82A}">
                    <a16:rowId xmlns:a16="http://schemas.microsoft.com/office/drawing/2014/main" val="415877381"/>
                  </a:ext>
                </a:extLst>
              </a:tr>
              <a:tr h="184593">
                <a:tc>
                  <a:txBody>
                    <a:bodyPr/>
                    <a:lstStyle/>
                    <a:p>
                      <a:pPr algn="l" fontAlgn="t"/>
                      <a:r>
                        <a:rPr lang="fr-FR" sz="900" b="0" u="none" strike="noStrike" dirty="0">
                          <a:solidFill>
                            <a:schemeClr val="tx2">
                              <a:lumMod val="75000"/>
                            </a:schemeClr>
                          </a:solidFill>
                          <a:effectLst/>
                          <a:latin typeface="Arial" panose="020B0604020202020204" pitchFamily="34" charset="0"/>
                          <a:cs typeface="Arial" panose="020B0604020202020204" pitchFamily="34" charset="0"/>
                        </a:rPr>
                        <a:t>  2</a:t>
                      </a:r>
                      <a:endParaRPr lang="fr-FR" sz="900" b="0" i="0" u="none" strike="noStrike" dirty="0">
                        <a:solidFill>
                          <a:schemeClr val="tx2">
                            <a:lumMod val="75000"/>
                          </a:schemeClr>
                        </a:solidFill>
                        <a:effectLst/>
                        <a:latin typeface="Arial" panose="020B0604020202020204" pitchFamily="34" charset="0"/>
                        <a:cs typeface="Arial" panose="020B0604020202020204" pitchFamily="34" charset="0"/>
                      </a:endParaRPr>
                    </a:p>
                  </a:txBody>
                  <a:tcPr marL="34290" marR="34290" marT="0" marB="0" anchor="ctr">
                    <a:lnL w="19050" cap="flat" cmpd="sng" algn="ctr">
                      <a:solidFill>
                        <a:srgbClr val="C00000"/>
                      </a:solidFill>
                      <a:prstDash val="solid"/>
                      <a:round/>
                      <a:headEnd type="none" w="med" len="med"/>
                      <a:tailEnd type="none" w="med" len="med"/>
                    </a:lnL>
                    <a:lnT w="19050" cap="flat" cmpd="sng" algn="ctr">
                      <a:solidFill>
                        <a:srgbClr val="C00000"/>
                      </a:solidFill>
                      <a:prstDash val="solid"/>
                      <a:round/>
                      <a:headEnd type="none" w="med" len="med"/>
                      <a:tailEnd type="none" w="med" len="med"/>
                    </a:lnT>
                  </a:tcPr>
                </a:tc>
                <a:tc>
                  <a:txBody>
                    <a:bodyPr/>
                    <a:lstStyle/>
                    <a:p>
                      <a:pPr algn="ctr" fontAlgn="t"/>
                      <a:r>
                        <a:rPr lang="fr-FR" sz="900" b="0" u="none" strike="noStrike" dirty="0">
                          <a:solidFill>
                            <a:schemeClr val="tx2">
                              <a:lumMod val="75000"/>
                            </a:schemeClr>
                          </a:solidFill>
                          <a:effectLst/>
                          <a:latin typeface="Arial" panose="020B0604020202020204" pitchFamily="34" charset="0"/>
                          <a:cs typeface="Arial" panose="020B0604020202020204" pitchFamily="34" charset="0"/>
                        </a:rPr>
                        <a:t>146 (32,4)</a:t>
                      </a:r>
                      <a:endParaRPr lang="fr-FR" sz="900" b="0" i="0" u="none" strike="noStrike" dirty="0">
                        <a:solidFill>
                          <a:schemeClr val="tx2">
                            <a:lumMod val="75000"/>
                          </a:schemeClr>
                        </a:solidFill>
                        <a:effectLst/>
                        <a:latin typeface="Arial" panose="020B0604020202020204" pitchFamily="34" charset="0"/>
                        <a:cs typeface="Arial" panose="020B0604020202020204" pitchFamily="34" charset="0"/>
                      </a:endParaRPr>
                    </a:p>
                  </a:txBody>
                  <a:tcPr marL="34290" marR="34290" marT="0" marB="0" anchor="ctr">
                    <a:lnT w="19050" cap="flat" cmpd="sng" algn="ctr">
                      <a:solidFill>
                        <a:srgbClr val="C00000"/>
                      </a:solidFill>
                      <a:prstDash val="solid"/>
                      <a:round/>
                      <a:headEnd type="none" w="med" len="med"/>
                      <a:tailEnd type="none" w="med" len="med"/>
                    </a:lnT>
                  </a:tcPr>
                </a:tc>
                <a:tc>
                  <a:txBody>
                    <a:bodyPr/>
                    <a:lstStyle/>
                    <a:p>
                      <a:pPr algn="ctr" fontAlgn="t"/>
                      <a:r>
                        <a:rPr lang="fr-FR" sz="900" b="0" u="none" strike="noStrike">
                          <a:solidFill>
                            <a:schemeClr val="tx2">
                              <a:lumMod val="75000"/>
                            </a:schemeClr>
                          </a:solidFill>
                          <a:effectLst/>
                          <a:latin typeface="Arial" panose="020B0604020202020204" pitchFamily="34" charset="0"/>
                          <a:cs typeface="Arial" panose="020B0604020202020204" pitchFamily="34" charset="0"/>
                        </a:rPr>
                        <a:t>160 (34,6)</a:t>
                      </a:r>
                      <a:endParaRPr lang="fr-FR" sz="900" b="0" i="0" u="none" strike="noStrike">
                        <a:solidFill>
                          <a:schemeClr val="tx2">
                            <a:lumMod val="75000"/>
                          </a:schemeClr>
                        </a:solidFill>
                        <a:effectLst/>
                        <a:latin typeface="Arial" panose="020B0604020202020204" pitchFamily="34" charset="0"/>
                        <a:cs typeface="Arial" panose="020B0604020202020204" pitchFamily="34" charset="0"/>
                      </a:endParaRPr>
                    </a:p>
                  </a:txBody>
                  <a:tcPr marL="34290" marR="34290" marT="0" marB="0" anchor="ctr">
                    <a:lnR w="19050" cap="flat" cmpd="sng" algn="ctr">
                      <a:solidFill>
                        <a:srgbClr val="C00000"/>
                      </a:solidFill>
                      <a:prstDash val="solid"/>
                      <a:round/>
                      <a:headEnd type="none" w="med" len="med"/>
                      <a:tailEnd type="none" w="med" len="med"/>
                    </a:lnR>
                    <a:lnT w="19050" cap="flat" cmpd="sng" algn="ctr">
                      <a:solidFill>
                        <a:srgbClr val="C00000"/>
                      </a:solidFill>
                      <a:prstDash val="solid"/>
                      <a:round/>
                      <a:headEnd type="none" w="med" len="med"/>
                      <a:tailEnd type="none" w="med" len="med"/>
                    </a:lnT>
                  </a:tcPr>
                </a:tc>
                <a:extLst>
                  <a:ext uri="{0D108BD9-81ED-4DB2-BD59-A6C34878D82A}">
                    <a16:rowId xmlns:a16="http://schemas.microsoft.com/office/drawing/2014/main" val="1913222686"/>
                  </a:ext>
                </a:extLst>
              </a:tr>
              <a:tr h="184593">
                <a:tc>
                  <a:txBody>
                    <a:bodyPr/>
                    <a:lstStyle/>
                    <a:p>
                      <a:pPr algn="l" fontAlgn="t"/>
                      <a:r>
                        <a:rPr lang="fr-FR" sz="900" b="0" u="none" strike="noStrike" dirty="0">
                          <a:solidFill>
                            <a:schemeClr val="tx2">
                              <a:lumMod val="75000"/>
                            </a:schemeClr>
                          </a:solidFill>
                          <a:effectLst/>
                          <a:latin typeface="Arial" panose="020B0604020202020204" pitchFamily="34" charset="0"/>
                          <a:cs typeface="Arial" panose="020B0604020202020204" pitchFamily="34" charset="0"/>
                        </a:rPr>
                        <a:t>  3</a:t>
                      </a:r>
                      <a:endParaRPr lang="fr-FR" sz="900" b="0" i="0" u="none" strike="noStrike" dirty="0">
                        <a:solidFill>
                          <a:schemeClr val="tx2">
                            <a:lumMod val="75000"/>
                          </a:schemeClr>
                        </a:solidFill>
                        <a:effectLst/>
                        <a:latin typeface="Arial" panose="020B0604020202020204" pitchFamily="34" charset="0"/>
                        <a:cs typeface="Arial" panose="020B0604020202020204" pitchFamily="34" charset="0"/>
                      </a:endParaRPr>
                    </a:p>
                  </a:txBody>
                  <a:tcPr marL="34290" marR="34290" marT="0" marB="0" anchor="ctr">
                    <a:lnL w="19050" cap="flat" cmpd="sng" algn="ctr">
                      <a:solidFill>
                        <a:srgbClr val="C00000"/>
                      </a:solidFill>
                      <a:prstDash val="solid"/>
                      <a:round/>
                      <a:headEnd type="none" w="med" len="med"/>
                      <a:tailEnd type="none" w="med" len="med"/>
                    </a:lnL>
                  </a:tcPr>
                </a:tc>
                <a:tc>
                  <a:txBody>
                    <a:bodyPr/>
                    <a:lstStyle/>
                    <a:p>
                      <a:pPr algn="ctr" fontAlgn="t"/>
                      <a:r>
                        <a:rPr lang="fr-FR" sz="900" b="0" u="none" strike="noStrike" dirty="0">
                          <a:solidFill>
                            <a:schemeClr val="tx2">
                              <a:lumMod val="75000"/>
                            </a:schemeClr>
                          </a:solidFill>
                          <a:effectLst/>
                          <a:latin typeface="Arial" panose="020B0604020202020204" pitchFamily="34" charset="0"/>
                          <a:cs typeface="Arial" panose="020B0604020202020204" pitchFamily="34" charset="0"/>
                        </a:rPr>
                        <a:t>96 (21,3)</a:t>
                      </a:r>
                      <a:endParaRPr lang="fr-FR" sz="900" b="0" i="0" u="none" strike="noStrike" dirty="0">
                        <a:solidFill>
                          <a:schemeClr val="tx2">
                            <a:lumMod val="75000"/>
                          </a:schemeClr>
                        </a:solidFill>
                        <a:effectLst/>
                        <a:latin typeface="Arial" panose="020B0604020202020204" pitchFamily="34" charset="0"/>
                        <a:cs typeface="Arial" panose="020B0604020202020204" pitchFamily="34" charset="0"/>
                      </a:endParaRPr>
                    </a:p>
                  </a:txBody>
                  <a:tcPr marL="34290" marR="34290" marT="0" marB="0" anchor="ctr"/>
                </a:tc>
                <a:tc>
                  <a:txBody>
                    <a:bodyPr/>
                    <a:lstStyle/>
                    <a:p>
                      <a:pPr algn="ctr" fontAlgn="t"/>
                      <a:r>
                        <a:rPr lang="fr-FR" sz="900" b="0" u="none" strike="noStrike" dirty="0">
                          <a:solidFill>
                            <a:schemeClr val="tx2">
                              <a:lumMod val="75000"/>
                            </a:schemeClr>
                          </a:solidFill>
                          <a:effectLst/>
                          <a:latin typeface="Arial" panose="020B0604020202020204" pitchFamily="34" charset="0"/>
                          <a:cs typeface="Arial" panose="020B0604020202020204" pitchFamily="34" charset="0"/>
                        </a:rPr>
                        <a:t>98 (21,2)</a:t>
                      </a:r>
                      <a:endParaRPr lang="fr-FR" sz="900" b="0" i="0" u="none" strike="noStrike" dirty="0">
                        <a:solidFill>
                          <a:schemeClr val="tx2">
                            <a:lumMod val="75000"/>
                          </a:schemeClr>
                        </a:solidFill>
                        <a:effectLst/>
                        <a:latin typeface="Arial" panose="020B0604020202020204" pitchFamily="34" charset="0"/>
                        <a:cs typeface="Arial" panose="020B0604020202020204" pitchFamily="34" charset="0"/>
                      </a:endParaRPr>
                    </a:p>
                  </a:txBody>
                  <a:tcPr marL="34290" marR="34290" marT="0" marB="0" anchor="ctr">
                    <a:lnR w="19050" cap="flat" cmpd="sng" algn="ctr">
                      <a:solidFill>
                        <a:srgbClr val="C00000"/>
                      </a:solidFill>
                      <a:prstDash val="solid"/>
                      <a:round/>
                      <a:headEnd type="none" w="med" len="med"/>
                      <a:tailEnd type="none" w="med" len="med"/>
                    </a:lnR>
                  </a:tcPr>
                </a:tc>
                <a:extLst>
                  <a:ext uri="{0D108BD9-81ED-4DB2-BD59-A6C34878D82A}">
                    <a16:rowId xmlns:a16="http://schemas.microsoft.com/office/drawing/2014/main" val="3372071764"/>
                  </a:ext>
                </a:extLst>
              </a:tr>
              <a:tr h="184593">
                <a:tc>
                  <a:txBody>
                    <a:bodyPr/>
                    <a:lstStyle/>
                    <a:p>
                      <a:pPr algn="l" fontAlgn="t"/>
                      <a:r>
                        <a:rPr lang="fr-FR" sz="900" b="0" u="none" strike="noStrike" dirty="0">
                          <a:solidFill>
                            <a:schemeClr val="tx2">
                              <a:lumMod val="75000"/>
                            </a:schemeClr>
                          </a:solidFill>
                          <a:effectLst/>
                          <a:latin typeface="Arial" panose="020B0604020202020204" pitchFamily="34" charset="0"/>
                          <a:cs typeface="Arial" panose="020B0604020202020204" pitchFamily="34" charset="0"/>
                        </a:rPr>
                        <a:t>  4</a:t>
                      </a:r>
                      <a:endParaRPr lang="fr-FR" sz="900" b="0" i="0" u="none" strike="noStrike" dirty="0">
                        <a:solidFill>
                          <a:schemeClr val="tx2">
                            <a:lumMod val="75000"/>
                          </a:schemeClr>
                        </a:solidFill>
                        <a:effectLst/>
                        <a:latin typeface="Arial" panose="020B0604020202020204" pitchFamily="34" charset="0"/>
                        <a:cs typeface="Arial" panose="020B0604020202020204" pitchFamily="34" charset="0"/>
                      </a:endParaRPr>
                    </a:p>
                  </a:txBody>
                  <a:tcPr marL="34290" marR="34290" marT="0" marB="0" anchor="ctr">
                    <a:lnL w="19050" cap="flat" cmpd="sng" algn="ctr">
                      <a:solidFill>
                        <a:srgbClr val="C00000"/>
                      </a:solidFill>
                      <a:prstDash val="solid"/>
                      <a:round/>
                      <a:headEnd type="none" w="med" len="med"/>
                      <a:tailEnd type="none" w="med" len="med"/>
                    </a:lnL>
                  </a:tcPr>
                </a:tc>
                <a:tc>
                  <a:txBody>
                    <a:bodyPr/>
                    <a:lstStyle/>
                    <a:p>
                      <a:pPr algn="ctr" fontAlgn="t"/>
                      <a:r>
                        <a:rPr lang="fr-FR" sz="900" b="0" u="none" strike="noStrike" dirty="0">
                          <a:solidFill>
                            <a:schemeClr val="tx2">
                              <a:lumMod val="75000"/>
                            </a:schemeClr>
                          </a:solidFill>
                          <a:effectLst/>
                          <a:latin typeface="Arial" panose="020B0604020202020204" pitchFamily="34" charset="0"/>
                          <a:cs typeface="Arial" panose="020B0604020202020204" pitchFamily="34" charset="0"/>
                        </a:rPr>
                        <a:t>29 (6,4)</a:t>
                      </a:r>
                      <a:endParaRPr lang="fr-FR" sz="900" b="0" i="0" u="none" strike="noStrike" dirty="0">
                        <a:solidFill>
                          <a:schemeClr val="tx2">
                            <a:lumMod val="75000"/>
                          </a:schemeClr>
                        </a:solidFill>
                        <a:effectLst/>
                        <a:latin typeface="Arial" panose="020B0604020202020204" pitchFamily="34" charset="0"/>
                        <a:cs typeface="Arial" panose="020B0604020202020204" pitchFamily="34" charset="0"/>
                      </a:endParaRPr>
                    </a:p>
                  </a:txBody>
                  <a:tcPr marL="34290" marR="34290" marT="0" marB="0" anchor="ctr"/>
                </a:tc>
                <a:tc>
                  <a:txBody>
                    <a:bodyPr/>
                    <a:lstStyle/>
                    <a:p>
                      <a:pPr algn="ctr" fontAlgn="t"/>
                      <a:r>
                        <a:rPr lang="fr-FR" sz="900" b="0" u="none" strike="noStrike" dirty="0">
                          <a:solidFill>
                            <a:schemeClr val="tx2">
                              <a:lumMod val="75000"/>
                            </a:schemeClr>
                          </a:solidFill>
                          <a:effectLst/>
                          <a:latin typeface="Arial" panose="020B0604020202020204" pitchFamily="34" charset="0"/>
                          <a:cs typeface="Arial" panose="020B0604020202020204" pitchFamily="34" charset="0"/>
                        </a:rPr>
                        <a:t>39 (8,4)</a:t>
                      </a:r>
                      <a:endParaRPr lang="fr-FR" sz="900" b="0" i="0" u="none" strike="noStrike" dirty="0">
                        <a:solidFill>
                          <a:schemeClr val="tx2">
                            <a:lumMod val="75000"/>
                          </a:schemeClr>
                        </a:solidFill>
                        <a:effectLst/>
                        <a:latin typeface="Arial" panose="020B0604020202020204" pitchFamily="34" charset="0"/>
                        <a:cs typeface="Arial" panose="020B0604020202020204" pitchFamily="34" charset="0"/>
                      </a:endParaRPr>
                    </a:p>
                  </a:txBody>
                  <a:tcPr marL="34290" marR="34290" marT="0" marB="0" anchor="ctr">
                    <a:lnR w="19050" cap="flat" cmpd="sng" algn="ctr">
                      <a:solidFill>
                        <a:srgbClr val="C00000"/>
                      </a:solidFill>
                      <a:prstDash val="solid"/>
                      <a:round/>
                      <a:headEnd type="none" w="med" len="med"/>
                      <a:tailEnd type="none" w="med" len="med"/>
                    </a:lnR>
                  </a:tcPr>
                </a:tc>
                <a:extLst>
                  <a:ext uri="{0D108BD9-81ED-4DB2-BD59-A6C34878D82A}">
                    <a16:rowId xmlns:a16="http://schemas.microsoft.com/office/drawing/2014/main" val="3401134003"/>
                  </a:ext>
                </a:extLst>
              </a:tr>
              <a:tr h="184593">
                <a:tc>
                  <a:txBody>
                    <a:bodyPr/>
                    <a:lstStyle/>
                    <a:p>
                      <a:pPr algn="l" fontAlgn="t"/>
                      <a:r>
                        <a:rPr lang="fr-FR" sz="900" b="0" u="none" strike="noStrike" dirty="0">
                          <a:solidFill>
                            <a:schemeClr val="tx2">
                              <a:lumMod val="75000"/>
                            </a:schemeClr>
                          </a:solidFill>
                          <a:effectLst/>
                          <a:latin typeface="Arial" panose="020B0604020202020204" pitchFamily="34" charset="0"/>
                          <a:cs typeface="Arial" panose="020B0604020202020204" pitchFamily="34" charset="0"/>
                        </a:rPr>
                        <a:t>  5</a:t>
                      </a:r>
                      <a:endParaRPr lang="fr-FR" sz="900" b="0" i="0" u="none" strike="noStrike" dirty="0">
                        <a:solidFill>
                          <a:schemeClr val="tx2">
                            <a:lumMod val="75000"/>
                          </a:schemeClr>
                        </a:solidFill>
                        <a:effectLst/>
                        <a:latin typeface="Arial" panose="020B0604020202020204" pitchFamily="34" charset="0"/>
                        <a:cs typeface="Arial" panose="020B0604020202020204" pitchFamily="34" charset="0"/>
                      </a:endParaRPr>
                    </a:p>
                  </a:txBody>
                  <a:tcPr marL="34290" marR="34290" marT="0" marB="0" anchor="ctr">
                    <a:lnL w="19050" cap="flat" cmpd="sng" algn="ctr">
                      <a:solidFill>
                        <a:srgbClr val="C00000"/>
                      </a:solidFill>
                      <a:prstDash val="solid"/>
                      <a:round/>
                      <a:headEnd type="none" w="med" len="med"/>
                      <a:tailEnd type="none" w="med" len="med"/>
                    </a:lnL>
                    <a:lnB w="19050" cap="flat" cmpd="sng" algn="ctr">
                      <a:solidFill>
                        <a:srgbClr val="C00000"/>
                      </a:solidFill>
                      <a:prstDash val="solid"/>
                      <a:round/>
                      <a:headEnd type="none" w="med" len="med"/>
                      <a:tailEnd type="none" w="med" len="med"/>
                    </a:lnB>
                  </a:tcPr>
                </a:tc>
                <a:tc>
                  <a:txBody>
                    <a:bodyPr/>
                    <a:lstStyle/>
                    <a:p>
                      <a:pPr algn="ctr" fontAlgn="t"/>
                      <a:r>
                        <a:rPr lang="fr-FR" sz="900" b="0" u="none" strike="noStrike" dirty="0">
                          <a:solidFill>
                            <a:schemeClr val="tx2">
                              <a:lumMod val="75000"/>
                            </a:schemeClr>
                          </a:solidFill>
                          <a:effectLst/>
                          <a:latin typeface="Arial" panose="020B0604020202020204" pitchFamily="34" charset="0"/>
                          <a:cs typeface="Arial" panose="020B0604020202020204" pitchFamily="34" charset="0"/>
                        </a:rPr>
                        <a:t>11 (2,4)</a:t>
                      </a:r>
                      <a:endParaRPr lang="fr-FR" sz="900" b="0" i="0" u="none" strike="noStrike" dirty="0">
                        <a:solidFill>
                          <a:schemeClr val="tx2">
                            <a:lumMod val="75000"/>
                          </a:schemeClr>
                        </a:solidFill>
                        <a:effectLst/>
                        <a:latin typeface="Arial" panose="020B0604020202020204" pitchFamily="34" charset="0"/>
                        <a:cs typeface="Arial" panose="020B0604020202020204" pitchFamily="34" charset="0"/>
                      </a:endParaRPr>
                    </a:p>
                  </a:txBody>
                  <a:tcPr marL="34290" marR="34290" marT="0" marB="0" anchor="ctr">
                    <a:lnB w="19050" cap="flat" cmpd="sng" algn="ctr">
                      <a:solidFill>
                        <a:srgbClr val="C00000"/>
                      </a:solidFill>
                      <a:prstDash val="solid"/>
                      <a:round/>
                      <a:headEnd type="none" w="med" len="med"/>
                      <a:tailEnd type="none" w="med" len="med"/>
                    </a:lnB>
                  </a:tcPr>
                </a:tc>
                <a:tc>
                  <a:txBody>
                    <a:bodyPr/>
                    <a:lstStyle/>
                    <a:p>
                      <a:pPr algn="ctr" fontAlgn="t"/>
                      <a:r>
                        <a:rPr lang="fr-FR" sz="900" b="0" u="none" strike="noStrike" dirty="0">
                          <a:solidFill>
                            <a:schemeClr val="tx2">
                              <a:lumMod val="75000"/>
                            </a:schemeClr>
                          </a:solidFill>
                          <a:effectLst/>
                          <a:latin typeface="Arial" panose="020B0604020202020204" pitchFamily="34" charset="0"/>
                          <a:cs typeface="Arial" panose="020B0604020202020204" pitchFamily="34" charset="0"/>
                        </a:rPr>
                        <a:t>7 (1,5)</a:t>
                      </a:r>
                      <a:endParaRPr lang="fr-FR" sz="900" b="0" i="0" u="none" strike="noStrike" dirty="0">
                        <a:solidFill>
                          <a:schemeClr val="tx2">
                            <a:lumMod val="75000"/>
                          </a:schemeClr>
                        </a:solidFill>
                        <a:effectLst/>
                        <a:latin typeface="Arial" panose="020B0604020202020204" pitchFamily="34" charset="0"/>
                        <a:cs typeface="Arial" panose="020B0604020202020204" pitchFamily="34" charset="0"/>
                      </a:endParaRPr>
                    </a:p>
                  </a:txBody>
                  <a:tcPr marL="34290" marR="34290" marT="0" marB="0" anchor="ctr">
                    <a:lnR w="19050" cap="flat" cmpd="sng" algn="ctr">
                      <a:solidFill>
                        <a:srgbClr val="C00000"/>
                      </a:solidFill>
                      <a:prstDash val="solid"/>
                      <a:round/>
                      <a:headEnd type="none" w="med" len="med"/>
                      <a:tailEnd type="none" w="med" len="med"/>
                    </a:lnR>
                    <a:lnB w="19050" cap="flat" cmpd="sng" algn="ctr">
                      <a:solidFill>
                        <a:srgbClr val="C00000"/>
                      </a:solidFill>
                      <a:prstDash val="solid"/>
                      <a:round/>
                      <a:headEnd type="none" w="med" len="med"/>
                      <a:tailEnd type="none" w="med" len="med"/>
                    </a:lnB>
                  </a:tcPr>
                </a:tc>
                <a:extLst>
                  <a:ext uri="{0D108BD9-81ED-4DB2-BD59-A6C34878D82A}">
                    <a16:rowId xmlns:a16="http://schemas.microsoft.com/office/drawing/2014/main" val="2174736178"/>
                  </a:ext>
                </a:extLst>
              </a:tr>
            </a:tbl>
          </a:graphicData>
        </a:graphic>
      </p:graphicFrame>
      <p:sp>
        <p:nvSpPr>
          <p:cNvPr id="14" name="Titre 11"/>
          <p:cNvSpPr>
            <a:spLocks noGrp="1"/>
          </p:cNvSpPr>
          <p:nvPr>
            <p:ph type="title"/>
          </p:nvPr>
        </p:nvSpPr>
        <p:spPr>
          <a:xfrm>
            <a:off x="190500" y="0"/>
            <a:ext cx="7124700" cy="596560"/>
          </a:xfrm>
        </p:spPr>
        <p:txBody>
          <a:bodyPr>
            <a:normAutofit fontScale="90000"/>
          </a:bodyPr>
          <a:lstStyle/>
          <a:p>
            <a:r>
              <a:rPr lang="fr-FR" sz="2400" dirty="0"/>
              <a:t>Intérêt de la RT « courte » néoadjuvante à la CT et chirurgie  : </a:t>
            </a:r>
            <a:br>
              <a:rPr lang="fr-FR" sz="2400" dirty="0"/>
            </a:br>
            <a:r>
              <a:rPr lang="fr-FR" sz="2400" b="1" dirty="0"/>
              <a:t>Etude RAPIDO</a:t>
            </a:r>
            <a:endParaRPr lang="fr-FR" sz="2400" b="1" dirty="0">
              <a:solidFill>
                <a:schemeClr val="bg1"/>
              </a:solidFill>
            </a:endParaRPr>
          </a:p>
        </p:txBody>
      </p:sp>
      <p:sp>
        <p:nvSpPr>
          <p:cNvPr id="10" name="ZoneTexte 9">
            <a:extLst>
              <a:ext uri="{FF2B5EF4-FFF2-40B4-BE49-F238E27FC236}">
                <a16:creationId xmlns:a16="http://schemas.microsoft.com/office/drawing/2014/main" id="{A2CD8305-9C32-4903-B5BF-A75EC47B2868}"/>
              </a:ext>
            </a:extLst>
          </p:cNvPr>
          <p:cNvSpPr txBox="1"/>
          <p:nvPr/>
        </p:nvSpPr>
        <p:spPr>
          <a:xfrm>
            <a:off x="1833239" y="4220252"/>
            <a:ext cx="5212423" cy="562034"/>
          </a:xfrm>
          <a:prstGeom prst="roundRect">
            <a:avLst>
              <a:gd name="adj" fmla="val 18809"/>
            </a:avLst>
          </a:prstGeom>
          <a:ln>
            <a:solidFill>
              <a:srgbClr val="EC8014"/>
            </a:solidFill>
          </a:ln>
        </p:spPr>
        <p:style>
          <a:lnRef idx="2">
            <a:schemeClr val="accent1"/>
          </a:lnRef>
          <a:fillRef idx="1">
            <a:schemeClr val="lt1"/>
          </a:fillRef>
          <a:effectRef idx="0">
            <a:schemeClr val="accent1"/>
          </a:effectRef>
          <a:fontRef idx="minor">
            <a:schemeClr val="dk1"/>
          </a:fontRef>
        </p:style>
        <p:txBody>
          <a:bodyPr wrap="square" lIns="36000" tIns="36000" rIns="36000" bIns="36000" rtlCol="0">
            <a:spAutoFit/>
          </a:bodyPr>
          <a:lstStyle/>
          <a:p>
            <a:pPr algn="ctr"/>
            <a:r>
              <a:rPr lang="fr-FR" sz="1400" b="1" dirty="0">
                <a:solidFill>
                  <a:srgbClr val="002060"/>
                </a:solidFill>
                <a:latin typeface="Arial" panose="020B0604020202020204" pitchFamily="34" charset="0"/>
              </a:rPr>
              <a:t>1/3 de T4 et 2/3 de N2</a:t>
            </a:r>
          </a:p>
          <a:p>
            <a:pPr algn="ctr"/>
            <a:r>
              <a:rPr lang="fr-FR" sz="1400" b="1" dirty="0">
                <a:solidFill>
                  <a:srgbClr val="002060"/>
                </a:solidFill>
                <a:latin typeface="Arial" panose="020B0604020202020204" pitchFamily="34" charset="0"/>
              </a:rPr>
              <a:t>2/3 des patients ont au moins 2 critères « hauts risques »</a:t>
            </a:r>
          </a:p>
        </p:txBody>
      </p:sp>
    </p:spTree>
    <p:extLst>
      <p:ext uri="{BB962C8B-B14F-4D97-AF65-F5344CB8AC3E}">
        <p14:creationId xmlns:p14="http://schemas.microsoft.com/office/powerpoint/2010/main" val="1397065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re 1"/>
          <p:cNvSpPr>
            <a:spLocks noGrp="1"/>
          </p:cNvSpPr>
          <p:nvPr>
            <p:ph type="title"/>
          </p:nvPr>
        </p:nvSpPr>
        <p:spPr/>
        <p:txBody>
          <a:bodyPr>
            <a:noAutofit/>
          </a:bodyPr>
          <a:lstStyle/>
          <a:p>
            <a:r>
              <a:rPr lang="fr-FR" sz="2400" dirty="0"/>
              <a:t>Nivolumab + ipilimumab en 1</a:t>
            </a:r>
            <a:r>
              <a:rPr lang="fr-FR" sz="2400" baseline="30000" dirty="0"/>
              <a:t>ère</a:t>
            </a:r>
            <a:r>
              <a:rPr lang="fr-FR" sz="2400" dirty="0"/>
              <a:t> ligne du </a:t>
            </a:r>
            <a:r>
              <a:rPr lang="fr-FR" sz="2400" dirty="0" err="1"/>
              <a:t>CCRm</a:t>
            </a:r>
            <a:r>
              <a:rPr lang="fr-FR" sz="2400" dirty="0"/>
              <a:t> MSI </a:t>
            </a:r>
          </a:p>
        </p:txBody>
      </p:sp>
      <p:sp>
        <p:nvSpPr>
          <p:cNvPr id="3" name="Espace réservé du contenu 2"/>
          <p:cNvSpPr>
            <a:spLocks noGrp="1"/>
          </p:cNvSpPr>
          <p:nvPr>
            <p:ph sz="half" idx="1"/>
          </p:nvPr>
        </p:nvSpPr>
        <p:spPr/>
        <p:txBody>
          <a:bodyPr/>
          <a:lstStyle/>
          <a:p>
            <a:r>
              <a:rPr lang="fr-FR" dirty="0"/>
              <a:t>Conclusion</a:t>
            </a:r>
          </a:p>
          <a:p>
            <a:pPr lvl="1"/>
            <a:r>
              <a:rPr lang="fr-FR" dirty="0"/>
              <a:t>Ces résultats à 2 ans confirment l’intérêt (en efficacité et en tolérance) pour les pts porteurs d’un CCRm MSI de l’association Nivo/</a:t>
            </a:r>
            <a:r>
              <a:rPr lang="fr-FR" dirty="0" err="1"/>
              <a:t>Ipi</a:t>
            </a:r>
            <a:r>
              <a:rPr lang="fr-FR" dirty="0"/>
              <a:t>.</a:t>
            </a:r>
          </a:p>
          <a:p>
            <a:pPr lvl="1"/>
            <a:r>
              <a:rPr lang="fr-FR" dirty="0"/>
              <a:t>Pour l’instant l’accès au traitement reste impossible en France en dehors d’essais cliniques.</a:t>
            </a:r>
          </a:p>
          <a:p>
            <a:pPr marL="0" indent="0">
              <a:buNone/>
            </a:pPr>
            <a:endParaRPr lang="fr-FR" dirty="0"/>
          </a:p>
          <a:p>
            <a:endParaRPr lang="fr-FR" dirty="0"/>
          </a:p>
        </p:txBody>
      </p:sp>
      <p:sp>
        <p:nvSpPr>
          <p:cNvPr id="5" name="ZoneTexte 4">
            <a:extLst>
              <a:ext uri="{FF2B5EF4-FFF2-40B4-BE49-F238E27FC236}">
                <a16:creationId xmlns:a16="http://schemas.microsoft.com/office/drawing/2014/main" id="{EC7BDCCF-6961-1A42-97CB-602860448C94}"/>
              </a:ext>
            </a:extLst>
          </p:cNvPr>
          <p:cNvSpPr txBox="1"/>
          <p:nvPr/>
        </p:nvSpPr>
        <p:spPr>
          <a:xfrm>
            <a:off x="117577" y="4881890"/>
            <a:ext cx="3057247" cy="230832"/>
          </a:xfrm>
          <a:prstGeom prst="rect">
            <a:avLst/>
          </a:prstGeom>
          <a:noFill/>
        </p:spPr>
        <p:txBody>
          <a:bodyPr wrap="none" rtlCol="0">
            <a:spAutoFit/>
          </a:bodyPr>
          <a:lstStyle>
            <a:defPPr>
              <a:defRPr lang="fr-FR"/>
            </a:defPPr>
            <a:lvl1pPr>
              <a:defRPr sz="900" i="1">
                <a:solidFill>
                  <a:schemeClr val="tx1">
                    <a:lumMod val="50000"/>
                    <a:lumOff val="50000"/>
                  </a:schemeClr>
                </a:solidFill>
                <a:latin typeface="Arial" panose="020B0604020202020204" pitchFamily="34" charset="0"/>
              </a:defRPr>
            </a:lvl1p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Lenz H-J et al, J Clin Oncol 38: 2020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suppl</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abstr</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4040)</a:t>
            </a:r>
          </a:p>
        </p:txBody>
      </p:sp>
    </p:spTree>
    <p:extLst>
      <p:ext uri="{BB962C8B-B14F-4D97-AF65-F5344CB8AC3E}">
        <p14:creationId xmlns:p14="http://schemas.microsoft.com/office/powerpoint/2010/main" val="27567184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noAutofit/>
          </a:bodyPr>
          <a:lstStyle/>
          <a:p>
            <a:r>
              <a:rPr lang="fr-FR" sz="1800" dirty="0"/>
              <a:t>Combinaison </a:t>
            </a:r>
            <a:r>
              <a:rPr lang="fr-FR" sz="1800" dirty="0" err="1"/>
              <a:t>Durvalumab</a:t>
            </a:r>
            <a:r>
              <a:rPr lang="fr-FR" sz="1800" dirty="0"/>
              <a:t>, </a:t>
            </a:r>
            <a:r>
              <a:rPr lang="fr-FR" sz="1800" dirty="0" err="1"/>
              <a:t>tremelimumab</a:t>
            </a:r>
            <a:r>
              <a:rPr lang="fr-FR" sz="1800" dirty="0"/>
              <a:t>, FOLFOX dans le CCRm RAS muté, MSS : résultats préliminaires de l’étude de phase Ib/II (</a:t>
            </a:r>
            <a:r>
              <a:rPr lang="fr-FR" sz="1800" b="1" dirty="0"/>
              <a:t>MEDITREME)</a:t>
            </a:r>
            <a:r>
              <a:rPr lang="fr-FR" sz="1800" dirty="0"/>
              <a:t>. </a:t>
            </a:r>
            <a:endParaRPr lang="fr-FR" sz="1800" b="1" dirty="0"/>
          </a:p>
        </p:txBody>
      </p:sp>
      <p:sp>
        <p:nvSpPr>
          <p:cNvPr id="3" name="Espace réservé du contenu 2"/>
          <p:cNvSpPr>
            <a:spLocks noGrp="1"/>
          </p:cNvSpPr>
          <p:nvPr>
            <p:ph sz="half" idx="1"/>
          </p:nvPr>
        </p:nvSpPr>
        <p:spPr/>
        <p:txBody>
          <a:bodyPr/>
          <a:lstStyle/>
          <a:p>
            <a:r>
              <a:rPr lang="fr-FR" dirty="0"/>
              <a:t>Etude de phase II évaluant l’association mFOLFOX6 (6cy) + </a:t>
            </a:r>
            <a:r>
              <a:rPr lang="fr-FR" dirty="0" err="1"/>
              <a:t>tremelimumab</a:t>
            </a:r>
            <a:r>
              <a:rPr lang="fr-FR" dirty="0"/>
              <a:t> (75mg/4sem- 4cy) + durvalumab (150mg/2sem-jusqu’à intolérance ou progression)</a:t>
            </a:r>
          </a:p>
          <a:p>
            <a:r>
              <a:rPr lang="fr-FR" dirty="0"/>
              <a:t>N=57 pts porteurs d’un CCRm MSS, </a:t>
            </a:r>
            <a:r>
              <a:rPr lang="fr-FR" i="1" dirty="0"/>
              <a:t>RAS</a:t>
            </a:r>
            <a:r>
              <a:rPr lang="fr-FR" dirty="0"/>
              <a:t> muté, en L1</a:t>
            </a:r>
          </a:p>
          <a:p>
            <a:r>
              <a:rPr lang="fr-FR" dirty="0"/>
              <a:t>Résultats présentés pour 16 pts</a:t>
            </a:r>
          </a:p>
          <a:p>
            <a:r>
              <a:rPr lang="fr-FR" dirty="0"/>
              <a:t>Effets secondaires : </a:t>
            </a:r>
          </a:p>
          <a:p>
            <a:pPr lvl="1"/>
            <a:r>
              <a:rPr lang="fr-FR" dirty="0"/>
              <a:t>Chimio-induits g 3/4 = 68.75% </a:t>
            </a:r>
            <a:r>
              <a:rPr lang="fr-FR" b="0" dirty="0"/>
              <a:t>: asthénie, diarrhée, neutropénie et HTA </a:t>
            </a:r>
          </a:p>
          <a:p>
            <a:pPr lvl="1"/>
            <a:r>
              <a:rPr lang="fr-FR" dirty="0"/>
              <a:t>Immuno-induits g3/4 = 37.5% </a:t>
            </a:r>
            <a:r>
              <a:rPr lang="fr-FR" b="0" dirty="0"/>
              <a:t>: diarrhée, cytolyse, dysfonction thyroïdienne et hypophysite</a:t>
            </a:r>
          </a:p>
          <a:p>
            <a:pPr lvl="1"/>
            <a:r>
              <a:rPr lang="fr-FR" dirty="0"/>
              <a:t>Pas de décès toxique</a:t>
            </a:r>
          </a:p>
        </p:txBody>
      </p:sp>
      <p:sp>
        <p:nvSpPr>
          <p:cNvPr id="4" name="ZoneTexte 3"/>
          <p:cNvSpPr txBox="1"/>
          <p:nvPr/>
        </p:nvSpPr>
        <p:spPr>
          <a:xfrm>
            <a:off x="108612" y="4881890"/>
            <a:ext cx="7915564" cy="261610"/>
          </a:xfrm>
          <a:prstGeom prst="rect">
            <a:avLst/>
          </a:prstGeom>
          <a:noFill/>
        </p:spPr>
        <p:txBody>
          <a:bodyPr wrap="none" rtlCol="0">
            <a:spAutoFit/>
          </a:bodyPr>
          <a:lstStyle>
            <a:defPPr>
              <a:defRPr lang="fr-FR"/>
            </a:defPPr>
            <a:lvl1pPr>
              <a:defRPr sz="900" i="1">
                <a:solidFill>
                  <a:schemeClr val="tx1">
                    <a:lumMod val="50000"/>
                    <a:lumOff val="50000"/>
                  </a:schemeClr>
                </a:solidFill>
                <a:latin typeface="Arial" panose="020B0604020202020204" pitchFamily="34" charset="0"/>
              </a:defRPr>
            </a:lvl1p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Ghiringhelli F et al, J Clin Oncol 38: 2020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suppl</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abstr</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3006)</a:t>
            </a:r>
          </a:p>
        </p:txBody>
      </p:sp>
    </p:spTree>
    <p:extLst>
      <p:ext uri="{BB962C8B-B14F-4D97-AF65-F5344CB8AC3E}">
        <p14:creationId xmlns:p14="http://schemas.microsoft.com/office/powerpoint/2010/main" val="17235329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à coins arrondis 4">
            <a:extLst>
              <a:ext uri="{FF2B5EF4-FFF2-40B4-BE49-F238E27FC236}">
                <a16:creationId xmlns:a16="http://schemas.microsoft.com/office/drawing/2014/main" id="{AC2A1EB0-C32B-4C1D-AA5F-757DA65A954D}"/>
              </a:ext>
            </a:extLst>
          </p:cNvPr>
          <p:cNvSpPr/>
          <p:nvPr/>
        </p:nvSpPr>
        <p:spPr>
          <a:xfrm>
            <a:off x="608267" y="1454509"/>
            <a:ext cx="3425852" cy="2848550"/>
          </a:xfrm>
          <a:prstGeom prst="roundRect">
            <a:avLst>
              <a:gd name="adj" fmla="val 4460"/>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Calibri"/>
              <a:ea typeface="+mn-ea"/>
              <a:cs typeface="+mn-cs"/>
            </a:endParaRPr>
          </a:p>
        </p:txBody>
      </p:sp>
      <p:sp>
        <p:nvSpPr>
          <p:cNvPr id="13" name="Titre 1"/>
          <p:cNvSpPr>
            <a:spLocks noGrp="1"/>
          </p:cNvSpPr>
          <p:nvPr>
            <p:ph type="title"/>
          </p:nvPr>
        </p:nvSpPr>
        <p:spPr/>
        <p:txBody>
          <a:bodyPr vert="horz" lIns="91440" tIns="45720" rIns="91440" bIns="45720" rtlCol="0" anchor="ctr">
            <a:noAutofit/>
          </a:bodyPr>
          <a:lstStyle/>
          <a:p>
            <a:r>
              <a:rPr lang="fr-FR" sz="1800" dirty="0"/>
              <a:t>Combinaison </a:t>
            </a:r>
            <a:r>
              <a:rPr lang="fr-FR" sz="1800" dirty="0" err="1"/>
              <a:t>Durvalumab</a:t>
            </a:r>
            <a:r>
              <a:rPr lang="fr-FR" sz="1800" dirty="0"/>
              <a:t>, </a:t>
            </a:r>
            <a:r>
              <a:rPr lang="fr-FR" sz="1800" dirty="0" err="1"/>
              <a:t>tremelimumab</a:t>
            </a:r>
            <a:r>
              <a:rPr lang="fr-FR" sz="1800" dirty="0"/>
              <a:t>, FOLFOX dans le CCRm RAS muté, MSS : résultats préliminaires de l’étude de phase Ib/II (MEDITREME). </a:t>
            </a:r>
          </a:p>
        </p:txBody>
      </p:sp>
      <p:sp>
        <p:nvSpPr>
          <p:cNvPr id="3" name="Espace réservé du contenu 2"/>
          <p:cNvSpPr>
            <a:spLocks noGrp="1"/>
          </p:cNvSpPr>
          <p:nvPr>
            <p:ph sz="half" idx="1"/>
          </p:nvPr>
        </p:nvSpPr>
        <p:spPr/>
        <p:txBody>
          <a:bodyPr/>
          <a:lstStyle/>
          <a:p>
            <a:r>
              <a:rPr lang="fr-FR" dirty="0"/>
              <a:t>Efficacité : </a:t>
            </a:r>
          </a:p>
        </p:txBody>
      </p:sp>
      <p:pic>
        <p:nvPicPr>
          <p:cNvPr id="5"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l="1961" t="42732" r="69930" b="16430"/>
          <a:stretch/>
        </p:blipFill>
        <p:spPr bwMode="auto">
          <a:xfrm>
            <a:off x="690530" y="1613647"/>
            <a:ext cx="2938550" cy="24014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6" name="Tableau 5"/>
          <p:cNvGraphicFramePr>
            <a:graphicFrameLocks noGrp="1"/>
          </p:cNvGraphicFramePr>
          <p:nvPr/>
        </p:nvGraphicFramePr>
        <p:xfrm>
          <a:off x="4508395" y="1454509"/>
          <a:ext cx="4086949" cy="1483360"/>
        </p:xfrm>
        <a:graphic>
          <a:graphicData uri="http://schemas.openxmlformats.org/drawingml/2006/table">
            <a:tbl>
              <a:tblPr firstRow="1" bandRow="1">
                <a:tableStyleId>{7DF18680-E054-41AD-8BC1-D1AEF772440D}</a:tableStyleId>
              </a:tblPr>
              <a:tblGrid>
                <a:gridCol w="2640493">
                  <a:extLst>
                    <a:ext uri="{9D8B030D-6E8A-4147-A177-3AD203B41FA5}">
                      <a16:colId xmlns:a16="http://schemas.microsoft.com/office/drawing/2014/main" val="20000"/>
                    </a:ext>
                  </a:extLst>
                </a:gridCol>
                <a:gridCol w="1446456">
                  <a:extLst>
                    <a:ext uri="{9D8B030D-6E8A-4147-A177-3AD203B41FA5}">
                      <a16:colId xmlns:a16="http://schemas.microsoft.com/office/drawing/2014/main" val="20001"/>
                    </a:ext>
                  </a:extLst>
                </a:gridCol>
              </a:tblGrid>
              <a:tr h="370840">
                <a:tc>
                  <a:txBody>
                    <a:bodyPr/>
                    <a:lstStyle/>
                    <a:p>
                      <a:pPr algn="ctr"/>
                      <a:r>
                        <a:rPr lang="fr-FR" sz="1400" b="1" dirty="0">
                          <a:latin typeface="Arial" panose="020B0604020202020204" pitchFamily="34" charset="0"/>
                          <a:cs typeface="Arial" panose="020B0604020202020204" pitchFamily="34" charset="0"/>
                        </a:rPr>
                        <a:t>Efficacité</a:t>
                      </a:r>
                    </a:p>
                  </a:txBody>
                  <a:tcPr anchor="ctr"/>
                </a:tc>
                <a:tc>
                  <a:txBody>
                    <a:bodyPr/>
                    <a:lstStyle/>
                    <a:p>
                      <a:pPr algn="ctr"/>
                      <a:r>
                        <a:rPr lang="fr-FR" sz="1400" dirty="0">
                          <a:latin typeface="Arial" panose="020B0604020202020204" pitchFamily="34" charset="0"/>
                          <a:cs typeface="Arial" panose="020B0604020202020204" pitchFamily="34" charset="0"/>
                        </a:rPr>
                        <a:t>N=16</a:t>
                      </a:r>
                    </a:p>
                  </a:txBody>
                  <a:tcPr anchor="ctr"/>
                </a:tc>
                <a:extLst>
                  <a:ext uri="{0D108BD9-81ED-4DB2-BD59-A6C34878D82A}">
                    <a16:rowId xmlns:a16="http://schemas.microsoft.com/office/drawing/2014/main" val="10000"/>
                  </a:ext>
                </a:extLst>
              </a:tr>
              <a:tr h="370840">
                <a:tc>
                  <a:txBody>
                    <a:bodyPr/>
                    <a:lstStyle/>
                    <a:p>
                      <a:pPr algn="ctr" fontAlgn="b"/>
                      <a:r>
                        <a:rPr lang="fr-FR" sz="1200" b="1" dirty="0">
                          <a:solidFill>
                            <a:schemeClr val="tx1">
                              <a:lumMod val="75000"/>
                              <a:lumOff val="25000"/>
                            </a:schemeClr>
                          </a:solidFill>
                          <a:effectLst/>
                          <a:latin typeface="Arial" panose="020B0604020202020204" pitchFamily="34" charset="0"/>
                          <a:cs typeface="Arial" panose="020B0604020202020204" pitchFamily="34" charset="0"/>
                        </a:rPr>
                        <a:t>Taux</a:t>
                      </a:r>
                      <a:r>
                        <a:rPr lang="fr-FR" sz="1200" b="1" baseline="0" dirty="0">
                          <a:solidFill>
                            <a:schemeClr val="tx1">
                              <a:lumMod val="75000"/>
                              <a:lumOff val="25000"/>
                            </a:schemeClr>
                          </a:solidFill>
                          <a:effectLst/>
                          <a:latin typeface="Arial" panose="020B0604020202020204" pitchFamily="34" charset="0"/>
                          <a:cs typeface="Arial" panose="020B0604020202020204" pitchFamily="34" charset="0"/>
                        </a:rPr>
                        <a:t> de réponse, n (%)</a:t>
                      </a:r>
                      <a:endParaRPr lang="fr-FR" sz="1200" b="1" dirty="0">
                        <a:solidFill>
                          <a:schemeClr val="tx1">
                            <a:lumMod val="75000"/>
                            <a:lumOff val="25000"/>
                          </a:schemeClr>
                        </a:solidFill>
                        <a:effectLst/>
                        <a:latin typeface="Arial" panose="020B0604020202020204" pitchFamily="34" charset="0"/>
                        <a:cs typeface="Arial" panose="020B0604020202020204" pitchFamily="34" charset="0"/>
                      </a:endParaRPr>
                    </a:p>
                  </a:txBody>
                  <a:tcPr anchor="ctr"/>
                </a:tc>
                <a:tc>
                  <a:txBody>
                    <a:bodyPr/>
                    <a:lstStyle/>
                    <a:p>
                      <a:pPr algn="ctr" fontAlgn="b"/>
                      <a:r>
                        <a:rPr lang="fr-FR" sz="1200" dirty="0">
                          <a:solidFill>
                            <a:schemeClr val="tx1">
                              <a:lumMod val="75000"/>
                              <a:lumOff val="25000"/>
                            </a:schemeClr>
                          </a:solidFill>
                          <a:effectLst/>
                          <a:latin typeface="Arial" panose="020B0604020202020204" pitchFamily="34" charset="0"/>
                          <a:cs typeface="Arial" panose="020B0604020202020204" pitchFamily="34" charset="0"/>
                        </a:rPr>
                        <a:t>10 (62.5%)</a:t>
                      </a:r>
                    </a:p>
                  </a:txBody>
                  <a:tcPr anchor="ctr"/>
                </a:tc>
                <a:extLst>
                  <a:ext uri="{0D108BD9-81ED-4DB2-BD59-A6C34878D82A}">
                    <a16:rowId xmlns:a16="http://schemas.microsoft.com/office/drawing/2014/main" val="10001"/>
                  </a:ext>
                </a:extLst>
              </a:tr>
              <a:tr h="370840">
                <a:tc>
                  <a:txBody>
                    <a:bodyPr/>
                    <a:lstStyle/>
                    <a:p>
                      <a:pPr algn="ctr" fontAlgn="b"/>
                      <a:r>
                        <a:rPr lang="fr-FR" sz="1200" b="1" dirty="0">
                          <a:solidFill>
                            <a:schemeClr val="tx1">
                              <a:lumMod val="75000"/>
                              <a:lumOff val="25000"/>
                            </a:schemeClr>
                          </a:solidFill>
                          <a:effectLst/>
                          <a:latin typeface="Arial" panose="020B0604020202020204" pitchFamily="34" charset="0"/>
                          <a:cs typeface="Arial" panose="020B0604020202020204" pitchFamily="34" charset="0"/>
                        </a:rPr>
                        <a:t>Réponses complètes, n (%)</a:t>
                      </a:r>
                    </a:p>
                  </a:txBody>
                  <a:tcPr anchor="ctr"/>
                </a:tc>
                <a:tc>
                  <a:txBody>
                    <a:bodyPr/>
                    <a:lstStyle/>
                    <a:p>
                      <a:pPr algn="ctr" fontAlgn="b"/>
                      <a:r>
                        <a:rPr lang="fr-FR" sz="1200" dirty="0">
                          <a:solidFill>
                            <a:schemeClr val="tx1">
                              <a:lumMod val="75000"/>
                              <a:lumOff val="25000"/>
                            </a:schemeClr>
                          </a:solidFill>
                          <a:effectLst/>
                          <a:latin typeface="Arial" panose="020B0604020202020204" pitchFamily="34" charset="0"/>
                          <a:cs typeface="Arial" panose="020B0604020202020204" pitchFamily="34" charset="0"/>
                        </a:rPr>
                        <a:t>5 (31.2%)</a:t>
                      </a:r>
                    </a:p>
                  </a:txBody>
                  <a:tcPr anchor="ctr"/>
                </a:tc>
                <a:extLst>
                  <a:ext uri="{0D108BD9-81ED-4DB2-BD59-A6C34878D82A}">
                    <a16:rowId xmlns:a16="http://schemas.microsoft.com/office/drawing/2014/main" val="10002"/>
                  </a:ext>
                </a:extLst>
              </a:tr>
              <a:tr h="370840">
                <a:tc>
                  <a:txBody>
                    <a:bodyPr/>
                    <a:lstStyle/>
                    <a:p>
                      <a:pPr algn="ctr"/>
                      <a:r>
                        <a:rPr lang="fr-FR" sz="1200" b="1" dirty="0">
                          <a:solidFill>
                            <a:schemeClr val="tx1">
                              <a:lumMod val="75000"/>
                              <a:lumOff val="25000"/>
                            </a:schemeClr>
                          </a:solidFill>
                          <a:latin typeface="Arial" panose="020B0604020202020204" pitchFamily="34" charset="0"/>
                          <a:cs typeface="Arial" panose="020B0604020202020204" pitchFamily="34" charset="0"/>
                        </a:rPr>
                        <a:t>Taux de contrôle de la maladie</a:t>
                      </a:r>
                    </a:p>
                  </a:txBody>
                  <a:tcPr anchor="ctr"/>
                </a:tc>
                <a:tc>
                  <a:txBody>
                    <a:bodyPr/>
                    <a:lstStyle/>
                    <a:p>
                      <a:pPr algn="ctr"/>
                      <a:r>
                        <a:rPr lang="fr-FR" sz="1200" dirty="0">
                          <a:solidFill>
                            <a:schemeClr val="tx1">
                              <a:lumMod val="75000"/>
                              <a:lumOff val="25000"/>
                            </a:schemeClr>
                          </a:solidFill>
                          <a:latin typeface="Arial" panose="020B0604020202020204" pitchFamily="34" charset="0"/>
                          <a:cs typeface="Arial" panose="020B0604020202020204" pitchFamily="34" charset="0"/>
                        </a:rPr>
                        <a:t>87.5%</a:t>
                      </a:r>
                    </a:p>
                  </a:txBody>
                  <a:tcPr anchor="ctr"/>
                </a:tc>
                <a:extLst>
                  <a:ext uri="{0D108BD9-81ED-4DB2-BD59-A6C34878D82A}">
                    <a16:rowId xmlns:a16="http://schemas.microsoft.com/office/drawing/2014/main" val="10003"/>
                  </a:ext>
                </a:extLst>
              </a:tr>
            </a:tbl>
          </a:graphicData>
        </a:graphic>
      </p:graphicFrame>
      <p:sp>
        <p:nvSpPr>
          <p:cNvPr id="8" name="ZoneTexte 7"/>
          <p:cNvSpPr txBox="1"/>
          <p:nvPr/>
        </p:nvSpPr>
        <p:spPr>
          <a:xfrm>
            <a:off x="1679415" y="1850550"/>
            <a:ext cx="2186803" cy="507831"/>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350" b="1" i="0" u="none" strike="noStrike" kern="120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rPr>
              <a:t>Prétraités</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350" b="1" i="0" u="none" strike="noStrike" kern="1200" cap="none" spc="0" normalizeH="0" baseline="0" noProof="0" dirty="0">
                <a:ln>
                  <a:noFill/>
                </a:ln>
                <a:solidFill>
                  <a:srgbClr val="5B9BD5"/>
                </a:solidFill>
                <a:effectLst/>
                <a:uLnTx/>
                <a:uFillTx/>
                <a:latin typeface="Arial" panose="020B0604020202020204" pitchFamily="34" charset="0"/>
                <a:ea typeface="+mn-ea"/>
                <a:cs typeface="Arial" panose="020B0604020202020204" pitchFamily="34" charset="0"/>
              </a:rPr>
              <a:t>Naïfs de chimiothérapie</a:t>
            </a:r>
            <a:r>
              <a:rPr kumimoji="0" lang="fr-FR" sz="1350" b="1" i="0" u="none" strike="noStrike" kern="120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rPr>
              <a:t> </a:t>
            </a:r>
          </a:p>
        </p:txBody>
      </p:sp>
      <p:graphicFrame>
        <p:nvGraphicFramePr>
          <p:cNvPr id="10" name="Tableau 9"/>
          <p:cNvGraphicFramePr>
            <a:graphicFrameLocks noGrp="1"/>
          </p:cNvGraphicFramePr>
          <p:nvPr/>
        </p:nvGraphicFramePr>
        <p:xfrm>
          <a:off x="4508395" y="3190539"/>
          <a:ext cx="4102873" cy="1112520"/>
        </p:xfrm>
        <a:graphic>
          <a:graphicData uri="http://schemas.openxmlformats.org/drawingml/2006/table">
            <a:tbl>
              <a:tblPr firstRow="1" bandRow="1">
                <a:tableStyleId>{7DF18680-E054-41AD-8BC1-D1AEF772440D}</a:tableStyleId>
              </a:tblPr>
              <a:tblGrid>
                <a:gridCol w="2641600">
                  <a:extLst>
                    <a:ext uri="{9D8B030D-6E8A-4147-A177-3AD203B41FA5}">
                      <a16:colId xmlns:a16="http://schemas.microsoft.com/office/drawing/2014/main" val="20000"/>
                    </a:ext>
                  </a:extLst>
                </a:gridCol>
                <a:gridCol w="1461273">
                  <a:extLst>
                    <a:ext uri="{9D8B030D-6E8A-4147-A177-3AD203B41FA5}">
                      <a16:colId xmlns:a16="http://schemas.microsoft.com/office/drawing/2014/main" val="20001"/>
                    </a:ext>
                  </a:extLst>
                </a:gridCol>
              </a:tblGrid>
              <a:tr h="370840">
                <a:tc>
                  <a:txBody>
                    <a:bodyPr/>
                    <a:lstStyle/>
                    <a:p>
                      <a:pPr algn="ctr"/>
                      <a:endParaRPr lang="fr-FR" sz="1200" b="1" dirty="0">
                        <a:latin typeface="Arial" panose="020B0604020202020204" pitchFamily="34" charset="0"/>
                        <a:cs typeface="Arial" panose="020B0604020202020204" pitchFamily="34" charset="0"/>
                      </a:endParaRPr>
                    </a:p>
                  </a:txBody>
                  <a:tcPr anchor="ctr"/>
                </a:tc>
                <a:tc>
                  <a:txBody>
                    <a:bodyPr/>
                    <a:lstStyle/>
                    <a:p>
                      <a:pPr algn="ctr"/>
                      <a:r>
                        <a:rPr lang="fr-FR" sz="1400" dirty="0">
                          <a:latin typeface="Arial" panose="020B0604020202020204" pitchFamily="34" charset="0"/>
                          <a:cs typeface="Arial" panose="020B0604020202020204" pitchFamily="34" charset="0"/>
                        </a:rPr>
                        <a:t>N=16</a:t>
                      </a:r>
                    </a:p>
                  </a:txBody>
                  <a:tcPr anchor="ctr"/>
                </a:tc>
                <a:extLst>
                  <a:ext uri="{0D108BD9-81ED-4DB2-BD59-A6C34878D82A}">
                    <a16:rowId xmlns:a16="http://schemas.microsoft.com/office/drawing/2014/main" val="10000"/>
                  </a:ext>
                </a:extLst>
              </a:tr>
              <a:tr h="370840">
                <a:tc>
                  <a:txBody>
                    <a:bodyPr/>
                    <a:lstStyle/>
                    <a:p>
                      <a:pPr algn="ctr"/>
                      <a:r>
                        <a:rPr lang="fr-FR" sz="1200" b="1" dirty="0">
                          <a:solidFill>
                            <a:schemeClr val="tx1">
                              <a:lumMod val="75000"/>
                              <a:lumOff val="25000"/>
                            </a:schemeClr>
                          </a:solidFill>
                          <a:latin typeface="Arial" panose="020B0604020202020204" pitchFamily="34" charset="0"/>
                          <a:cs typeface="Arial" panose="020B0604020202020204" pitchFamily="34" charset="0"/>
                        </a:rPr>
                        <a:t>PFS-6mois</a:t>
                      </a:r>
                    </a:p>
                  </a:txBody>
                  <a:tcPr anchor="ctr"/>
                </a:tc>
                <a:tc>
                  <a:txBody>
                    <a:bodyPr/>
                    <a:lstStyle/>
                    <a:p>
                      <a:pPr algn="ctr"/>
                      <a:r>
                        <a:rPr lang="fr-FR" sz="1200" dirty="0">
                          <a:solidFill>
                            <a:schemeClr val="tx1">
                              <a:lumMod val="75000"/>
                              <a:lumOff val="25000"/>
                            </a:schemeClr>
                          </a:solidFill>
                          <a:latin typeface="Arial" panose="020B0604020202020204" pitchFamily="34" charset="0"/>
                          <a:cs typeface="Arial" panose="020B0604020202020204" pitchFamily="34" charset="0"/>
                        </a:rPr>
                        <a:t>62.5% (35-81)</a:t>
                      </a:r>
                    </a:p>
                  </a:txBody>
                  <a:tcPr anchor="ctr"/>
                </a:tc>
                <a:extLst>
                  <a:ext uri="{0D108BD9-81ED-4DB2-BD59-A6C34878D82A}">
                    <a16:rowId xmlns:a16="http://schemas.microsoft.com/office/drawing/2014/main" val="10001"/>
                  </a:ext>
                </a:extLst>
              </a:tr>
              <a:tr h="370840">
                <a:tc>
                  <a:txBody>
                    <a:bodyPr/>
                    <a:lstStyle/>
                    <a:p>
                      <a:pPr algn="ctr"/>
                      <a:r>
                        <a:rPr lang="fr-FR" sz="1200" b="1" dirty="0">
                          <a:solidFill>
                            <a:schemeClr val="tx1">
                              <a:lumMod val="75000"/>
                              <a:lumOff val="25000"/>
                            </a:schemeClr>
                          </a:solidFill>
                          <a:latin typeface="Arial" panose="020B0604020202020204" pitchFamily="34" charset="0"/>
                          <a:cs typeface="Arial" panose="020B0604020202020204" pitchFamily="34" charset="0"/>
                        </a:rPr>
                        <a:t>PFS-12 mois</a:t>
                      </a:r>
                    </a:p>
                  </a:txBody>
                  <a:tcPr anchor="ctr"/>
                </a:tc>
                <a:tc>
                  <a:txBody>
                    <a:bodyPr/>
                    <a:lstStyle/>
                    <a:p>
                      <a:pPr algn="ctr"/>
                      <a:r>
                        <a:rPr lang="fr-FR" sz="1200" dirty="0">
                          <a:solidFill>
                            <a:schemeClr val="tx1">
                              <a:lumMod val="75000"/>
                              <a:lumOff val="25000"/>
                            </a:schemeClr>
                          </a:solidFill>
                          <a:latin typeface="Arial" panose="020B0604020202020204" pitchFamily="34" charset="0"/>
                          <a:cs typeface="Arial" panose="020B0604020202020204" pitchFamily="34" charset="0"/>
                        </a:rPr>
                        <a:t>50% (25-71)</a:t>
                      </a:r>
                    </a:p>
                  </a:txBody>
                  <a:tcPr anchor="ctr"/>
                </a:tc>
                <a:extLst>
                  <a:ext uri="{0D108BD9-81ED-4DB2-BD59-A6C34878D82A}">
                    <a16:rowId xmlns:a16="http://schemas.microsoft.com/office/drawing/2014/main" val="10002"/>
                  </a:ext>
                </a:extLst>
              </a:tr>
            </a:tbl>
          </a:graphicData>
        </a:graphic>
      </p:graphicFrame>
      <p:sp>
        <p:nvSpPr>
          <p:cNvPr id="2" name="Rectangle 1"/>
          <p:cNvSpPr/>
          <p:nvPr/>
        </p:nvSpPr>
        <p:spPr>
          <a:xfrm>
            <a:off x="1608597" y="3920167"/>
            <a:ext cx="1487971" cy="300082"/>
          </a:xfrm>
          <a:prstGeom prst="rect">
            <a:avLst/>
          </a:prstGeom>
        </p:spPr>
        <p:txBody>
          <a:bodyPr wrap="non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350" b="0" i="0" u="none" strike="noStrike" kern="1200" cap="none" spc="0" normalizeH="0" baseline="0" noProof="0" dirty="0">
                <a:ln>
                  <a:noFill/>
                </a:ln>
                <a:solidFill>
                  <a:prstClr val="black"/>
                </a:solidFill>
                <a:effectLst/>
                <a:uLnTx/>
                <a:uFillTx/>
                <a:latin typeface="Calibri" panose="020F0502020204030204"/>
                <a:ea typeface="+mn-ea"/>
                <a:cs typeface="+mn-cs"/>
              </a:rPr>
              <a:t>5RC 5RP 4MS 2MP</a:t>
            </a:r>
          </a:p>
        </p:txBody>
      </p:sp>
      <p:sp>
        <p:nvSpPr>
          <p:cNvPr id="11" name="ZoneTexte 10">
            <a:extLst>
              <a:ext uri="{FF2B5EF4-FFF2-40B4-BE49-F238E27FC236}">
                <a16:creationId xmlns:a16="http://schemas.microsoft.com/office/drawing/2014/main" id="{72A8C7C3-F495-8C4F-9B80-5C3D45767811}"/>
              </a:ext>
            </a:extLst>
          </p:cNvPr>
          <p:cNvSpPr txBox="1"/>
          <p:nvPr/>
        </p:nvSpPr>
        <p:spPr>
          <a:xfrm>
            <a:off x="108612" y="4881890"/>
            <a:ext cx="3275256" cy="230832"/>
          </a:xfrm>
          <a:prstGeom prst="rect">
            <a:avLst/>
          </a:prstGeom>
          <a:noFill/>
        </p:spPr>
        <p:txBody>
          <a:bodyPr wrap="none" rtlCol="0">
            <a:spAutoFit/>
          </a:bodyPr>
          <a:lstStyle>
            <a:defPPr>
              <a:defRPr lang="fr-FR"/>
            </a:defPPr>
            <a:lvl1pPr>
              <a:defRPr sz="900" i="1">
                <a:solidFill>
                  <a:schemeClr val="tx1">
                    <a:lumMod val="50000"/>
                    <a:lumOff val="50000"/>
                  </a:schemeClr>
                </a:solidFill>
                <a:latin typeface="Arial" panose="020B0604020202020204" pitchFamily="34" charset="0"/>
              </a:defRPr>
            </a:lvl1p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Ghiringhelli F et al, J Clin Oncol 38: 2020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suppl</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abstr</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3006)</a:t>
            </a:r>
          </a:p>
        </p:txBody>
      </p:sp>
    </p:spTree>
    <p:extLst>
      <p:ext uri="{BB962C8B-B14F-4D97-AF65-F5344CB8AC3E}">
        <p14:creationId xmlns:p14="http://schemas.microsoft.com/office/powerpoint/2010/main" val="9216027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re 1"/>
          <p:cNvSpPr>
            <a:spLocks noGrp="1"/>
          </p:cNvSpPr>
          <p:nvPr>
            <p:ph type="title"/>
          </p:nvPr>
        </p:nvSpPr>
        <p:spPr/>
        <p:txBody>
          <a:bodyPr vert="horz" lIns="91440" tIns="45720" rIns="91440" bIns="45720" rtlCol="0" anchor="ctr">
            <a:noAutofit/>
          </a:bodyPr>
          <a:lstStyle/>
          <a:p>
            <a:r>
              <a:rPr lang="fr-FR" sz="1800" dirty="0"/>
              <a:t>Combinaison </a:t>
            </a:r>
            <a:r>
              <a:rPr lang="fr-FR" sz="1800" dirty="0" err="1"/>
              <a:t>Durvalumab</a:t>
            </a:r>
            <a:r>
              <a:rPr lang="fr-FR" sz="1800" dirty="0"/>
              <a:t>, </a:t>
            </a:r>
            <a:r>
              <a:rPr lang="fr-FR" sz="1800" dirty="0" err="1"/>
              <a:t>tremelimumab</a:t>
            </a:r>
            <a:r>
              <a:rPr lang="fr-FR" sz="1800" dirty="0"/>
              <a:t>, FOLFOX dans le CCRm RAS muté, MSS : résultats préliminaires de l’étude de phase Ib/II (MEDITREME). </a:t>
            </a:r>
          </a:p>
        </p:txBody>
      </p:sp>
      <p:sp>
        <p:nvSpPr>
          <p:cNvPr id="3" name="Espace réservé du contenu 2"/>
          <p:cNvSpPr>
            <a:spLocks noGrp="1"/>
          </p:cNvSpPr>
          <p:nvPr>
            <p:ph sz="half" idx="1"/>
          </p:nvPr>
        </p:nvSpPr>
        <p:spPr/>
        <p:txBody>
          <a:bodyPr/>
          <a:lstStyle/>
          <a:p>
            <a:r>
              <a:rPr lang="fr-FR" dirty="0"/>
              <a:t>Monitoring sanguin :</a:t>
            </a:r>
          </a:p>
          <a:p>
            <a:pPr lvl="1"/>
            <a:r>
              <a:rPr lang="fr-FR" sz="1600" dirty="0"/>
              <a:t>Diminution des cellules myéloïdes immunosuppressives (MDSC) pendant le traitement  </a:t>
            </a:r>
          </a:p>
          <a:p>
            <a:pPr lvl="1"/>
            <a:endParaRPr lang="fr-FR" dirty="0"/>
          </a:p>
        </p:txBody>
      </p:sp>
      <p:sp>
        <p:nvSpPr>
          <p:cNvPr id="6" name="ZoneTexte 5">
            <a:extLst>
              <a:ext uri="{FF2B5EF4-FFF2-40B4-BE49-F238E27FC236}">
                <a16:creationId xmlns:a16="http://schemas.microsoft.com/office/drawing/2014/main" id="{2BB39E73-397D-6C47-BDB3-C47776A69C51}"/>
              </a:ext>
            </a:extLst>
          </p:cNvPr>
          <p:cNvSpPr txBox="1"/>
          <p:nvPr/>
        </p:nvSpPr>
        <p:spPr>
          <a:xfrm>
            <a:off x="108612" y="4881890"/>
            <a:ext cx="3275256" cy="230832"/>
          </a:xfrm>
          <a:prstGeom prst="rect">
            <a:avLst/>
          </a:prstGeom>
          <a:noFill/>
        </p:spPr>
        <p:txBody>
          <a:bodyPr wrap="none" rtlCol="0">
            <a:spAutoFit/>
          </a:bodyPr>
          <a:lstStyle>
            <a:defPPr>
              <a:defRPr lang="fr-FR"/>
            </a:defPPr>
            <a:lvl1pPr>
              <a:defRPr sz="900" i="1">
                <a:solidFill>
                  <a:schemeClr val="tx1">
                    <a:lumMod val="50000"/>
                    <a:lumOff val="50000"/>
                  </a:schemeClr>
                </a:solidFill>
                <a:latin typeface="Arial" panose="020B0604020202020204" pitchFamily="34" charset="0"/>
              </a:defRPr>
            </a:lvl1p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Ghiringhelli F et al, J Clin Oncol 38: 2020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suppl</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abstr</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3006)</a:t>
            </a:r>
          </a:p>
        </p:txBody>
      </p:sp>
      <p:sp>
        <p:nvSpPr>
          <p:cNvPr id="8" name="ZoneTexte 7">
            <a:extLst>
              <a:ext uri="{FF2B5EF4-FFF2-40B4-BE49-F238E27FC236}">
                <a16:creationId xmlns:a16="http://schemas.microsoft.com/office/drawing/2014/main" id="{132C002F-5A7D-41B6-9761-6DCBCAFCD960}"/>
              </a:ext>
            </a:extLst>
          </p:cNvPr>
          <p:cNvSpPr txBox="1"/>
          <p:nvPr/>
        </p:nvSpPr>
        <p:spPr>
          <a:xfrm>
            <a:off x="1401184" y="3009392"/>
            <a:ext cx="6218815" cy="889836"/>
          </a:xfrm>
          <a:prstGeom prst="roundRect">
            <a:avLst>
              <a:gd name="adj" fmla="val 15451"/>
            </a:avLst>
          </a:prstGeom>
          <a:ln>
            <a:solidFill>
              <a:srgbClr val="EC8014"/>
            </a:solidFill>
          </a:ln>
        </p:spPr>
        <p:style>
          <a:lnRef idx="2">
            <a:schemeClr val="accent1"/>
          </a:lnRef>
          <a:fillRef idx="1">
            <a:schemeClr val="lt1"/>
          </a:fillRef>
          <a:effectRef idx="0">
            <a:schemeClr val="accent1"/>
          </a:effectRef>
          <a:fontRef idx="minor">
            <a:schemeClr val="dk1"/>
          </a:fontRef>
        </p:style>
        <p:txBody>
          <a:bodyPr wrap="square" lIns="36000" tIns="36000" rIns="36000" bIns="3600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6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Résultats cliniques intéressants et prometteurs sous tendus </a:t>
            </a:r>
            <a:br>
              <a:rPr kumimoji="0" lang="fr-FR" sz="16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br>
            <a:r>
              <a:rPr kumimoji="0" lang="fr-FR" sz="16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par des analyses ancillaires pertinentes</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6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On attend les résultats finaux avec impatience !</a:t>
            </a:r>
          </a:p>
        </p:txBody>
      </p:sp>
    </p:spTree>
    <p:extLst>
      <p:ext uri="{BB962C8B-B14F-4D97-AF65-F5344CB8AC3E}">
        <p14:creationId xmlns:p14="http://schemas.microsoft.com/office/powerpoint/2010/main" val="9982782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Espace réservé du contenu 12"/>
          <p:cNvSpPr>
            <a:spLocks noGrp="1"/>
          </p:cNvSpPr>
          <p:nvPr>
            <p:ph sz="half" idx="1"/>
          </p:nvPr>
        </p:nvSpPr>
        <p:spPr/>
        <p:txBody>
          <a:bodyPr/>
          <a:lstStyle/>
          <a:p>
            <a:r>
              <a:rPr lang="fr-FR" dirty="0"/>
              <a:t>Etude de phase II évaluant l’efficacité et la tolérance de la combinaison du regorafenib (R) </a:t>
            </a:r>
            <a:r>
              <a:rPr lang="fr-FR" b="0" dirty="0"/>
              <a:t>(160 mg/j, 3sem/4) </a:t>
            </a:r>
            <a:r>
              <a:rPr lang="fr-FR" dirty="0"/>
              <a:t>et de l’avelumab (A) </a:t>
            </a:r>
            <a:r>
              <a:rPr lang="fr-FR" b="0" dirty="0"/>
              <a:t>(10 mg/kg/2sem) (anti-PD-L1)</a:t>
            </a:r>
          </a:p>
          <a:p>
            <a:pPr>
              <a:spcBef>
                <a:spcPts val="1200"/>
              </a:spcBef>
            </a:pPr>
            <a:r>
              <a:rPr lang="fr-FR" dirty="0"/>
              <a:t>Cohorte des pts porteurs d’un </a:t>
            </a:r>
            <a:r>
              <a:rPr lang="fr-FR" dirty="0" err="1"/>
              <a:t>CRCm</a:t>
            </a:r>
            <a:r>
              <a:rPr lang="fr-FR" dirty="0"/>
              <a:t> MSS. Suivi médian = 7,2 mois</a:t>
            </a:r>
          </a:p>
          <a:p>
            <a:pPr lvl="1"/>
            <a:r>
              <a:rPr lang="fr-FR" sz="1600" dirty="0"/>
              <a:t>N=48 pts </a:t>
            </a:r>
            <a:r>
              <a:rPr lang="fr-FR" sz="1600" b="0" dirty="0"/>
              <a:t>(âge médian, 61,8 ans (26,3-78,7); traitements antérieurs = 3 (1-7))</a:t>
            </a:r>
          </a:p>
          <a:p>
            <a:pPr lvl="1"/>
            <a:r>
              <a:rPr lang="fr-FR" sz="1600" dirty="0"/>
              <a:t>Tolérance : </a:t>
            </a:r>
            <a:r>
              <a:rPr lang="fr-FR" sz="1600" b="0" dirty="0"/>
              <a:t>érythrodysthésies palmo-plantaires (29.8%), HTA (23.4%), diarrhées (12.8%)</a:t>
            </a:r>
          </a:p>
          <a:p>
            <a:pPr lvl="1"/>
            <a:r>
              <a:rPr lang="fr-FR" sz="1600" dirty="0"/>
              <a:t>Modification de dose ou interruption de traitement : 41 pts </a:t>
            </a:r>
            <a:r>
              <a:rPr lang="fr-FR" sz="1600" b="0" dirty="0"/>
              <a:t>(87,2%) </a:t>
            </a:r>
          </a:p>
          <a:p>
            <a:pPr>
              <a:spcBef>
                <a:spcPts val="1200"/>
              </a:spcBef>
            </a:pPr>
            <a:r>
              <a:rPr lang="fr-FR" dirty="0"/>
              <a:t>Efficacité : </a:t>
            </a:r>
          </a:p>
          <a:p>
            <a:pPr lvl="1"/>
            <a:r>
              <a:rPr lang="fr-FR" sz="1600" dirty="0"/>
              <a:t>0 réponse, maladie stable 23 pts </a:t>
            </a:r>
            <a:r>
              <a:rPr lang="fr-FR" sz="1600" b="0" dirty="0"/>
              <a:t>(57.5%) </a:t>
            </a:r>
            <a:r>
              <a:rPr lang="fr-FR" sz="1600" dirty="0"/>
              <a:t>PFS médiane 3.6 m </a:t>
            </a:r>
            <a:r>
              <a:rPr lang="fr-FR" sz="1600" b="0" dirty="0"/>
              <a:t>(CI95%: [1.8 – 5.4]); </a:t>
            </a:r>
            <a:r>
              <a:rPr lang="fr-FR" sz="1600" dirty="0"/>
              <a:t>OS médiane 10.8 m </a:t>
            </a:r>
            <a:r>
              <a:rPr lang="fr-FR" sz="1600" b="0" dirty="0"/>
              <a:t>(CI95%: [5.9 – NA])</a:t>
            </a:r>
          </a:p>
          <a:p>
            <a:pPr lvl="1"/>
            <a:r>
              <a:rPr lang="fr-FR" sz="1600" dirty="0"/>
              <a:t>Sous population pts avec bénéfice : </a:t>
            </a:r>
            <a:r>
              <a:rPr lang="fr-FR" sz="1600" b="0" dirty="0"/>
              <a:t>faible infiltration macrophagique (TAM M2 (CD163+) + faible distance C. tumorales/LT CD8+ sur biopsie baseline.</a:t>
            </a:r>
          </a:p>
        </p:txBody>
      </p:sp>
      <p:sp>
        <p:nvSpPr>
          <p:cNvPr id="6" name="Titre 11"/>
          <p:cNvSpPr txBox="1">
            <a:spLocks/>
          </p:cNvSpPr>
          <p:nvPr/>
        </p:nvSpPr>
        <p:spPr>
          <a:xfrm>
            <a:off x="109477" y="4047"/>
            <a:ext cx="7124700" cy="622300"/>
          </a:xfrm>
          <a:prstGeom prst="rect">
            <a:avLst/>
          </a:prstGeom>
        </p:spPr>
        <p:txBody>
          <a:bodyPr vert="horz" lIns="91440" tIns="45720" rIns="91440" bIns="45720" rtlCol="0" anchor="ctr">
            <a:noAutofit/>
          </a:bodyPr>
          <a:lstStyle>
            <a:lvl1pPr>
              <a:lnSpc>
                <a:spcPct val="90000"/>
              </a:lnSpc>
              <a:spcBef>
                <a:spcPct val="0"/>
              </a:spcBef>
              <a:buNone/>
              <a:defRPr sz="2000">
                <a:solidFill>
                  <a:schemeClr val="bg1"/>
                </a:solidFill>
                <a:latin typeface="Arial Narrow" panose="020B0606020202030204" pitchFamily="34" charset="0"/>
                <a:ea typeface="+mj-ea"/>
                <a:cs typeface="+mj-cs"/>
              </a:defRPr>
            </a:lvl1pPr>
          </a:lstStyle>
          <a:p>
            <a:pPr marL="0" marR="0" lvl="0" indent="0" algn="l" defTabSz="685800" rtl="0" eaLnBrk="1" fontAlgn="auto" latinLnBrk="0" hangingPunct="1">
              <a:lnSpc>
                <a:spcPct val="90000"/>
              </a:lnSpc>
              <a:spcBef>
                <a:spcPct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Arial Narrow" panose="020B0606020202030204" pitchFamily="34" charset="0"/>
                <a:ea typeface="+mj-ea"/>
                <a:cs typeface="+mj-cs"/>
              </a:rPr>
              <a:t>REGOMUNE: phase II évaluant l’association </a:t>
            </a:r>
            <a:r>
              <a:rPr kumimoji="0" lang="fr-FR" sz="2000" b="0" i="0" u="none" strike="noStrike" kern="1200" cap="none" spc="0" normalizeH="0" baseline="0" noProof="0" dirty="0" err="1">
                <a:ln>
                  <a:noFill/>
                </a:ln>
                <a:solidFill>
                  <a:prstClr val="white"/>
                </a:solidFill>
                <a:effectLst/>
                <a:uLnTx/>
                <a:uFillTx/>
                <a:latin typeface="Arial Narrow" panose="020B0606020202030204" pitchFamily="34" charset="0"/>
                <a:ea typeface="+mj-ea"/>
                <a:cs typeface="+mj-cs"/>
              </a:rPr>
              <a:t>regorafenib</a:t>
            </a:r>
            <a:r>
              <a:rPr kumimoji="0" lang="fr-FR" sz="2000" b="0" i="0" u="none" strike="noStrike" kern="1200" cap="none" spc="0" normalizeH="0" baseline="0" noProof="0" dirty="0">
                <a:ln>
                  <a:noFill/>
                </a:ln>
                <a:solidFill>
                  <a:prstClr val="white"/>
                </a:solidFill>
                <a:effectLst/>
                <a:uLnTx/>
                <a:uFillTx/>
                <a:latin typeface="Arial Narrow" panose="020B0606020202030204" pitchFamily="34" charset="0"/>
                <a:ea typeface="+mj-ea"/>
                <a:cs typeface="+mj-cs"/>
              </a:rPr>
              <a:t> et </a:t>
            </a:r>
            <a:r>
              <a:rPr kumimoji="0" lang="fr-FR" sz="2000" b="0" i="0" u="none" strike="noStrike" kern="1200" cap="none" spc="0" normalizeH="0" baseline="0" noProof="0" dirty="0" err="1">
                <a:ln>
                  <a:noFill/>
                </a:ln>
                <a:solidFill>
                  <a:prstClr val="white"/>
                </a:solidFill>
                <a:effectLst/>
                <a:uLnTx/>
                <a:uFillTx/>
                <a:latin typeface="Arial Narrow" panose="020B0606020202030204" pitchFamily="34" charset="0"/>
                <a:ea typeface="+mj-ea"/>
                <a:cs typeface="+mj-cs"/>
              </a:rPr>
              <a:t>avelumab</a:t>
            </a:r>
            <a:r>
              <a:rPr kumimoji="0" lang="fr-FR" sz="2000" b="0" i="0" u="none" strike="noStrike" kern="1200" cap="none" spc="0" normalizeH="0" baseline="0" noProof="0" dirty="0">
                <a:ln>
                  <a:noFill/>
                </a:ln>
                <a:solidFill>
                  <a:prstClr val="white"/>
                </a:solidFill>
                <a:effectLst/>
                <a:uLnTx/>
                <a:uFillTx/>
                <a:latin typeface="Arial Narrow" panose="020B0606020202030204" pitchFamily="34" charset="0"/>
                <a:ea typeface="+mj-ea"/>
                <a:cs typeface="+mj-cs"/>
              </a:rPr>
              <a:t> : </a:t>
            </a:r>
            <a:br>
              <a:rPr kumimoji="0" lang="fr-FR" sz="2000" b="0" i="0" u="none" strike="noStrike" kern="1200" cap="none" spc="0" normalizeH="0" baseline="0" noProof="0" dirty="0">
                <a:ln>
                  <a:noFill/>
                </a:ln>
                <a:solidFill>
                  <a:prstClr val="white"/>
                </a:solidFill>
                <a:effectLst/>
                <a:uLnTx/>
                <a:uFillTx/>
                <a:latin typeface="Arial Narrow" panose="020B0606020202030204" pitchFamily="34" charset="0"/>
                <a:ea typeface="+mj-ea"/>
                <a:cs typeface="+mj-cs"/>
              </a:rPr>
            </a:br>
            <a:r>
              <a:rPr kumimoji="0" lang="fr-FR" sz="2000" b="0" i="0" u="none" strike="noStrike" kern="1200" cap="none" spc="0" normalizeH="0" baseline="0" noProof="0" dirty="0">
                <a:ln>
                  <a:noFill/>
                </a:ln>
                <a:solidFill>
                  <a:prstClr val="white"/>
                </a:solidFill>
                <a:effectLst/>
                <a:uLnTx/>
                <a:uFillTx/>
                <a:latin typeface="Arial Narrow" panose="020B0606020202030204" pitchFamily="34" charset="0"/>
                <a:ea typeface="+mj-ea"/>
                <a:cs typeface="+mj-cs"/>
              </a:rPr>
              <a:t>résultats de la cohorte CCRm MSS. </a:t>
            </a:r>
          </a:p>
        </p:txBody>
      </p:sp>
      <p:sp>
        <p:nvSpPr>
          <p:cNvPr id="7" name="ZoneTexte 6"/>
          <p:cNvSpPr txBox="1"/>
          <p:nvPr/>
        </p:nvSpPr>
        <p:spPr>
          <a:xfrm>
            <a:off x="0" y="4881890"/>
            <a:ext cx="7915564" cy="261610"/>
          </a:xfrm>
          <a:prstGeom prst="rect">
            <a:avLst/>
          </a:prstGeom>
          <a:noFill/>
        </p:spPr>
        <p:txBody>
          <a:bodyPr wrap="none" rtlCol="0">
            <a:spAutoFit/>
          </a:bodyPr>
          <a:lstStyle>
            <a:defPPr>
              <a:defRPr lang="fr-FR"/>
            </a:defPPr>
            <a:lvl1pPr>
              <a:defRPr sz="900" i="1">
                <a:solidFill>
                  <a:schemeClr val="tx1">
                    <a:lumMod val="50000"/>
                    <a:lumOff val="50000"/>
                  </a:schemeClr>
                </a:solidFill>
                <a:latin typeface="Arial" panose="020B0604020202020204" pitchFamily="34" charset="0"/>
              </a:defRPr>
            </a:lvl1p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Cousin S et al, J Clin Oncol 38: 2020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suppl</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abstr</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4019)</a:t>
            </a:r>
          </a:p>
        </p:txBody>
      </p:sp>
    </p:spTree>
    <p:extLst>
      <p:ext uri="{BB962C8B-B14F-4D97-AF65-F5344CB8AC3E}">
        <p14:creationId xmlns:p14="http://schemas.microsoft.com/office/powerpoint/2010/main" val="13222293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Espace réservé du contenu 12"/>
          <p:cNvSpPr>
            <a:spLocks noGrp="1"/>
          </p:cNvSpPr>
          <p:nvPr>
            <p:ph sz="half" idx="1"/>
          </p:nvPr>
        </p:nvSpPr>
        <p:spPr/>
        <p:txBody>
          <a:bodyPr/>
          <a:lstStyle/>
          <a:p>
            <a:pPr>
              <a:spcBef>
                <a:spcPts val="1200"/>
              </a:spcBef>
            </a:pPr>
            <a:r>
              <a:rPr lang="fr-FR" dirty="0"/>
              <a:t>Etude intéressante semblant montrer des résultats de la combinaison R + A meilleurs que R seul ?</a:t>
            </a:r>
          </a:p>
          <a:p>
            <a:pPr>
              <a:spcBef>
                <a:spcPts val="1200"/>
              </a:spcBef>
            </a:pPr>
            <a:r>
              <a:rPr lang="fr-FR" dirty="0"/>
              <a:t>L’optimisation des résultats probablement possible en modifiant le schéma d’administration du R </a:t>
            </a:r>
            <a:r>
              <a:rPr lang="fr-FR" b="0" dirty="0"/>
              <a:t>(schéma Mayo Clinic) </a:t>
            </a:r>
            <a:r>
              <a:rPr lang="fr-FR" dirty="0"/>
              <a:t>et en affinant la sélection des patients </a:t>
            </a:r>
            <a:r>
              <a:rPr lang="fr-FR" b="0" dirty="0"/>
              <a:t>(TMB ?) </a:t>
            </a:r>
            <a:r>
              <a:rPr lang="fr-FR" dirty="0"/>
              <a:t>comme dans l’étude canadienne CO.26 Study </a:t>
            </a:r>
            <a:r>
              <a:rPr lang="fr-FR" b="0" dirty="0"/>
              <a:t>(présentée à ASCO 2019 et publiée par Chen et al </a:t>
            </a:r>
            <a:r>
              <a:rPr lang="fr-FR" b="0" dirty="0" err="1"/>
              <a:t>JAMAOncol</a:t>
            </a:r>
            <a:r>
              <a:rPr lang="fr-FR" b="0" dirty="0"/>
              <a:t> 2020).</a:t>
            </a:r>
          </a:p>
        </p:txBody>
      </p:sp>
      <p:sp>
        <p:nvSpPr>
          <p:cNvPr id="6" name="Titre 11"/>
          <p:cNvSpPr txBox="1">
            <a:spLocks/>
          </p:cNvSpPr>
          <p:nvPr/>
        </p:nvSpPr>
        <p:spPr>
          <a:xfrm>
            <a:off x="0" y="4047"/>
            <a:ext cx="7124700" cy="622300"/>
          </a:xfrm>
          <a:prstGeom prst="rect">
            <a:avLst/>
          </a:prstGeom>
        </p:spPr>
        <p:txBody>
          <a:bodyPr vert="horz" lIns="91440" tIns="45720" rIns="91440" bIns="45720" rtlCol="0" anchor="ctr">
            <a:noAutofit/>
          </a:bodyPr>
          <a:lstStyle>
            <a:defPPr>
              <a:defRPr lang="fr-FR"/>
            </a:defPPr>
            <a:lvl1pPr>
              <a:lnSpc>
                <a:spcPct val="90000"/>
              </a:lnSpc>
              <a:spcBef>
                <a:spcPct val="0"/>
              </a:spcBef>
              <a:buNone/>
              <a:defRPr sz="2000">
                <a:solidFill>
                  <a:schemeClr val="bg1"/>
                </a:solidFill>
                <a:latin typeface="Arial Narrow" panose="020B0606020202030204" pitchFamily="34" charset="0"/>
                <a:ea typeface="+mj-ea"/>
                <a:cs typeface="+mj-cs"/>
              </a:defRPr>
            </a:lvl1pPr>
          </a:lstStyle>
          <a:p>
            <a:pPr marL="0" marR="0" lvl="0" indent="0" algn="l" defTabSz="685800" rtl="0" eaLnBrk="1" fontAlgn="auto" latinLnBrk="0" hangingPunct="1">
              <a:lnSpc>
                <a:spcPct val="90000"/>
              </a:lnSpc>
              <a:spcBef>
                <a:spcPct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Arial Narrow" panose="020B0606020202030204" pitchFamily="34" charset="0"/>
                <a:ea typeface="+mj-ea"/>
                <a:cs typeface="+mj-cs"/>
              </a:rPr>
              <a:t>REGOMUNE: phase II évaluant l’association </a:t>
            </a:r>
            <a:r>
              <a:rPr kumimoji="0" lang="fr-FR" sz="2000" b="0" i="0" u="none" strike="noStrike" kern="1200" cap="none" spc="0" normalizeH="0" baseline="0" noProof="0" dirty="0" err="1">
                <a:ln>
                  <a:noFill/>
                </a:ln>
                <a:solidFill>
                  <a:prstClr val="white"/>
                </a:solidFill>
                <a:effectLst/>
                <a:uLnTx/>
                <a:uFillTx/>
                <a:latin typeface="Arial Narrow" panose="020B0606020202030204" pitchFamily="34" charset="0"/>
                <a:ea typeface="+mj-ea"/>
                <a:cs typeface="+mj-cs"/>
              </a:rPr>
              <a:t>regorafenib</a:t>
            </a:r>
            <a:r>
              <a:rPr kumimoji="0" lang="fr-FR" sz="2000" b="0" i="0" u="none" strike="noStrike" kern="1200" cap="none" spc="0" normalizeH="0" baseline="0" noProof="0" dirty="0">
                <a:ln>
                  <a:noFill/>
                </a:ln>
                <a:solidFill>
                  <a:prstClr val="white"/>
                </a:solidFill>
                <a:effectLst/>
                <a:uLnTx/>
                <a:uFillTx/>
                <a:latin typeface="Arial Narrow" panose="020B0606020202030204" pitchFamily="34" charset="0"/>
                <a:ea typeface="+mj-ea"/>
                <a:cs typeface="+mj-cs"/>
              </a:rPr>
              <a:t> et </a:t>
            </a:r>
            <a:r>
              <a:rPr kumimoji="0" lang="fr-FR" sz="2000" b="0" i="0" u="none" strike="noStrike" kern="1200" cap="none" spc="0" normalizeH="0" baseline="0" noProof="0" dirty="0" err="1">
                <a:ln>
                  <a:noFill/>
                </a:ln>
                <a:solidFill>
                  <a:prstClr val="white"/>
                </a:solidFill>
                <a:effectLst/>
                <a:uLnTx/>
                <a:uFillTx/>
                <a:latin typeface="Arial Narrow" panose="020B0606020202030204" pitchFamily="34" charset="0"/>
                <a:ea typeface="+mj-ea"/>
                <a:cs typeface="+mj-cs"/>
              </a:rPr>
              <a:t>avelumab</a:t>
            </a:r>
            <a:r>
              <a:rPr kumimoji="0" lang="fr-FR" sz="2000" b="0" i="0" u="none" strike="noStrike" kern="1200" cap="none" spc="0" normalizeH="0" baseline="0" noProof="0" dirty="0">
                <a:ln>
                  <a:noFill/>
                </a:ln>
                <a:solidFill>
                  <a:prstClr val="white"/>
                </a:solidFill>
                <a:effectLst/>
                <a:uLnTx/>
                <a:uFillTx/>
                <a:latin typeface="Arial Narrow" panose="020B0606020202030204" pitchFamily="34" charset="0"/>
                <a:ea typeface="+mj-ea"/>
                <a:cs typeface="+mj-cs"/>
              </a:rPr>
              <a:t> : </a:t>
            </a:r>
            <a:br>
              <a:rPr kumimoji="0" lang="fr-FR" sz="2000" b="0" i="0" u="none" strike="noStrike" kern="1200" cap="none" spc="0" normalizeH="0" baseline="0" noProof="0" dirty="0">
                <a:ln>
                  <a:noFill/>
                </a:ln>
                <a:solidFill>
                  <a:prstClr val="white"/>
                </a:solidFill>
                <a:effectLst/>
                <a:uLnTx/>
                <a:uFillTx/>
                <a:latin typeface="Arial Narrow" panose="020B0606020202030204" pitchFamily="34" charset="0"/>
                <a:ea typeface="+mj-ea"/>
                <a:cs typeface="+mj-cs"/>
              </a:rPr>
            </a:br>
            <a:r>
              <a:rPr kumimoji="0" lang="fr-FR" sz="2000" b="0" i="0" u="none" strike="noStrike" kern="1200" cap="none" spc="0" normalizeH="0" baseline="0" noProof="0" dirty="0">
                <a:ln>
                  <a:noFill/>
                </a:ln>
                <a:solidFill>
                  <a:prstClr val="white"/>
                </a:solidFill>
                <a:effectLst/>
                <a:uLnTx/>
                <a:uFillTx/>
                <a:latin typeface="Arial Narrow" panose="020B0606020202030204" pitchFamily="34" charset="0"/>
                <a:ea typeface="+mj-ea"/>
                <a:cs typeface="+mj-cs"/>
              </a:rPr>
              <a:t>résultats de la cohorte </a:t>
            </a:r>
            <a:r>
              <a:rPr kumimoji="0" lang="fr-FR" sz="2000" b="0" i="0" u="none" strike="noStrike" kern="1200" cap="none" spc="0" normalizeH="0" baseline="0" noProof="0" dirty="0" err="1">
                <a:ln>
                  <a:noFill/>
                </a:ln>
                <a:solidFill>
                  <a:prstClr val="white"/>
                </a:solidFill>
                <a:effectLst/>
                <a:uLnTx/>
                <a:uFillTx/>
                <a:latin typeface="Arial Narrow" panose="020B0606020202030204" pitchFamily="34" charset="0"/>
                <a:ea typeface="+mj-ea"/>
                <a:cs typeface="+mj-cs"/>
              </a:rPr>
              <a:t>CCRm</a:t>
            </a:r>
            <a:r>
              <a:rPr kumimoji="0" lang="fr-FR" sz="2000" b="0" i="0" u="none" strike="noStrike" kern="1200" cap="none" spc="0" normalizeH="0" baseline="0" noProof="0" dirty="0">
                <a:ln>
                  <a:noFill/>
                </a:ln>
                <a:solidFill>
                  <a:prstClr val="white"/>
                </a:solidFill>
                <a:effectLst/>
                <a:uLnTx/>
                <a:uFillTx/>
                <a:latin typeface="Arial Narrow" panose="020B0606020202030204" pitchFamily="34" charset="0"/>
                <a:ea typeface="+mj-ea"/>
                <a:cs typeface="+mj-cs"/>
              </a:rPr>
              <a:t> MSS. </a:t>
            </a:r>
          </a:p>
        </p:txBody>
      </p:sp>
      <p:sp>
        <p:nvSpPr>
          <p:cNvPr id="7" name="ZoneTexte 6"/>
          <p:cNvSpPr txBox="1"/>
          <p:nvPr/>
        </p:nvSpPr>
        <p:spPr>
          <a:xfrm>
            <a:off x="0" y="4881890"/>
            <a:ext cx="7915564" cy="261610"/>
          </a:xfrm>
          <a:prstGeom prst="rect">
            <a:avLst/>
          </a:prstGeom>
          <a:noFill/>
        </p:spPr>
        <p:txBody>
          <a:bodyPr wrap="none" rtlCol="0">
            <a:spAutoFit/>
          </a:bodyPr>
          <a:lstStyle>
            <a:defPPr>
              <a:defRPr lang="fr-FR"/>
            </a:defPPr>
            <a:lvl1pPr>
              <a:defRPr sz="900" i="1">
                <a:solidFill>
                  <a:schemeClr val="tx1">
                    <a:lumMod val="50000"/>
                    <a:lumOff val="50000"/>
                  </a:schemeClr>
                </a:solidFill>
                <a:latin typeface="Arial" panose="020B0604020202020204" pitchFamily="34" charset="0"/>
              </a:defRPr>
            </a:lvl1p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Cousin S et al, J Clin Oncol 38: 2020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suppl</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abstr</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4019)</a:t>
            </a:r>
          </a:p>
        </p:txBody>
      </p:sp>
    </p:spTree>
    <p:extLst>
      <p:ext uri="{BB962C8B-B14F-4D97-AF65-F5344CB8AC3E}">
        <p14:creationId xmlns:p14="http://schemas.microsoft.com/office/powerpoint/2010/main" val="17093962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Espace réservé du contenu 12"/>
          <p:cNvSpPr>
            <a:spLocks noGrp="1"/>
          </p:cNvSpPr>
          <p:nvPr>
            <p:ph sz="half" idx="1"/>
          </p:nvPr>
        </p:nvSpPr>
        <p:spPr/>
        <p:txBody>
          <a:bodyPr/>
          <a:lstStyle/>
          <a:p>
            <a:pPr>
              <a:spcBef>
                <a:spcPts val="1200"/>
              </a:spcBef>
            </a:pPr>
            <a:r>
              <a:rPr lang="fr-FR" sz="1800" dirty="0"/>
              <a:t>Phase I/</a:t>
            </a:r>
            <a:r>
              <a:rPr lang="fr-FR" sz="1800" dirty="0" err="1"/>
              <a:t>Ib</a:t>
            </a:r>
            <a:r>
              <a:rPr lang="fr-FR" sz="1800" dirty="0"/>
              <a:t>, N = 28 patients avec CCRm MSS</a:t>
            </a:r>
          </a:p>
          <a:p>
            <a:pPr marL="360000" lvl="1"/>
            <a:r>
              <a:rPr lang="fr-FR" sz="1600" dirty="0"/>
              <a:t>Patients prétraités </a:t>
            </a:r>
            <a:r>
              <a:rPr lang="fr-FR" sz="1600" dirty="0" err="1"/>
              <a:t>chimioréfractaires</a:t>
            </a:r>
            <a:r>
              <a:rPr lang="fr-FR" sz="1600" dirty="0"/>
              <a:t> (dont BV et cetuximab). </a:t>
            </a:r>
          </a:p>
          <a:p>
            <a:pPr marL="360000" lvl="1"/>
            <a:r>
              <a:rPr lang="fr-FR" sz="1600" dirty="0"/>
              <a:t>Traitement antérieur par TAS102 autorisé</a:t>
            </a:r>
          </a:p>
          <a:p>
            <a:pPr marL="360000" lvl="1"/>
            <a:r>
              <a:rPr lang="fr-FR" sz="1600" dirty="0"/>
              <a:t>RAS muté : 71%</a:t>
            </a:r>
          </a:p>
          <a:p>
            <a:pPr>
              <a:spcBef>
                <a:spcPts val="1200"/>
              </a:spcBef>
            </a:pPr>
            <a:r>
              <a:rPr lang="fr-FR" sz="1800" dirty="0"/>
              <a:t>Etude sur 2 cohorte</a:t>
            </a:r>
          </a:p>
          <a:p>
            <a:pPr lvl="1"/>
            <a:r>
              <a:rPr lang="fr-FR" sz="1600" dirty="0"/>
              <a:t>Cohorte 1 (n=12): Recherche dose </a:t>
            </a:r>
            <a:r>
              <a:rPr lang="fr-FR" sz="1600" dirty="0" err="1"/>
              <a:t>régo</a:t>
            </a:r>
            <a:r>
              <a:rPr lang="fr-FR" sz="1600" dirty="0"/>
              <a:t> pour l’association (</a:t>
            </a:r>
            <a:r>
              <a:rPr lang="fr-FR" sz="1600" u="sng" dirty="0"/>
              <a:t>80</a:t>
            </a:r>
            <a:r>
              <a:rPr lang="fr-FR" sz="1600" dirty="0"/>
              <a:t> vs 120 vs 160),</a:t>
            </a:r>
          </a:p>
          <a:p>
            <a:pPr lvl="1"/>
            <a:r>
              <a:rPr lang="fr-FR" sz="1600" dirty="0"/>
              <a:t>Cohorte 2 (n=16) : </a:t>
            </a:r>
            <a:r>
              <a:rPr lang="fr-FR" sz="1600" dirty="0" err="1"/>
              <a:t>régo</a:t>
            </a:r>
            <a:r>
              <a:rPr lang="fr-FR" sz="1600" dirty="0"/>
              <a:t> 80 + Nivo 240 mg IV/2 </a:t>
            </a:r>
            <a:r>
              <a:rPr lang="fr-FR" sz="1600" dirty="0" err="1"/>
              <a:t>sem</a:t>
            </a:r>
            <a:r>
              <a:rPr lang="fr-FR" sz="1600" dirty="0"/>
              <a:t> (mensuel après 16 </a:t>
            </a:r>
            <a:r>
              <a:rPr lang="fr-FR" sz="1600" dirty="0" err="1"/>
              <a:t>sem</a:t>
            </a:r>
            <a:r>
              <a:rPr lang="fr-FR" sz="1600" dirty="0"/>
              <a:t>)</a:t>
            </a:r>
          </a:p>
          <a:p>
            <a:r>
              <a:rPr lang="fr-FR" sz="1800" dirty="0"/>
              <a:t>Résultats</a:t>
            </a:r>
          </a:p>
          <a:p>
            <a:pPr lvl="1"/>
            <a:r>
              <a:rPr lang="fr-FR" sz="1600" dirty="0"/>
              <a:t>DCR : n = 15 (71.4%) dont 1 seule RP</a:t>
            </a:r>
          </a:p>
          <a:p>
            <a:pPr lvl="1"/>
            <a:r>
              <a:rPr lang="fr-FR" sz="1600" dirty="0"/>
              <a:t>SSP médiane : 4.3 mois, survie sans progression à 6 mois 28.7% </a:t>
            </a:r>
          </a:p>
          <a:p>
            <a:pPr lvl="1"/>
            <a:r>
              <a:rPr lang="fr-FR" sz="1600" dirty="0"/>
              <a:t>SG médiane : 11 mois, survie à 6 Mois 71.8%</a:t>
            </a:r>
          </a:p>
        </p:txBody>
      </p:sp>
      <p:sp>
        <p:nvSpPr>
          <p:cNvPr id="6" name="Titre 11"/>
          <p:cNvSpPr txBox="1">
            <a:spLocks/>
          </p:cNvSpPr>
          <p:nvPr/>
        </p:nvSpPr>
        <p:spPr>
          <a:xfrm>
            <a:off x="0" y="4047"/>
            <a:ext cx="7632700" cy="622300"/>
          </a:xfrm>
          <a:prstGeom prst="rect">
            <a:avLst/>
          </a:prstGeom>
        </p:spPr>
        <p:txBody>
          <a:bodyPr vert="horz" lIns="91440" tIns="45720" rIns="91440" bIns="45720" rtlCol="0" anchor="ctr">
            <a:noAutofit/>
          </a:bodyPr>
          <a:lstStyle>
            <a:defPPr>
              <a:defRPr lang="fr-FR"/>
            </a:defPPr>
            <a:lvl1pPr>
              <a:lnSpc>
                <a:spcPct val="90000"/>
              </a:lnSpc>
              <a:spcBef>
                <a:spcPct val="0"/>
              </a:spcBef>
              <a:buNone/>
              <a:defRPr sz="2000">
                <a:solidFill>
                  <a:schemeClr val="bg1"/>
                </a:solidFill>
                <a:latin typeface="Arial Narrow" panose="020B0606020202030204" pitchFamily="34" charset="0"/>
                <a:ea typeface="+mj-ea"/>
                <a:cs typeface="+mj-cs"/>
              </a:defRPr>
            </a:lvl1pPr>
          </a:lstStyle>
          <a:p>
            <a:pPr marL="0" marR="0" lvl="0" indent="0" algn="l" defTabSz="685800" rtl="0" eaLnBrk="1" fontAlgn="auto" latinLnBrk="0" hangingPunct="1">
              <a:lnSpc>
                <a:spcPct val="90000"/>
              </a:lnSpc>
              <a:spcBef>
                <a:spcPct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Arial Narrow" panose="020B0606020202030204" pitchFamily="34" charset="0"/>
                <a:ea typeface="+mj-ea"/>
                <a:cs typeface="+mj-cs"/>
              </a:rPr>
              <a:t>Phase I/</a:t>
            </a:r>
            <a:r>
              <a:rPr kumimoji="0" lang="fr-FR" sz="2000" b="0" i="0" u="none" strike="noStrike" kern="1200" cap="none" spc="0" normalizeH="0" baseline="0" noProof="0" dirty="0" err="1">
                <a:ln>
                  <a:noFill/>
                </a:ln>
                <a:solidFill>
                  <a:prstClr val="white"/>
                </a:solidFill>
                <a:effectLst/>
                <a:uLnTx/>
                <a:uFillTx/>
                <a:latin typeface="Arial Narrow" panose="020B0606020202030204" pitchFamily="34" charset="0"/>
                <a:ea typeface="+mj-ea"/>
                <a:cs typeface="+mj-cs"/>
              </a:rPr>
              <a:t>Ib</a:t>
            </a:r>
            <a:r>
              <a:rPr kumimoji="0" lang="fr-FR" sz="2000" b="0" i="0" u="none" strike="noStrike" kern="1200" cap="none" spc="0" normalizeH="0" baseline="0" noProof="0" dirty="0">
                <a:ln>
                  <a:noFill/>
                </a:ln>
                <a:solidFill>
                  <a:prstClr val="white"/>
                </a:solidFill>
                <a:effectLst/>
                <a:uLnTx/>
                <a:uFillTx/>
                <a:latin typeface="Arial Narrow" panose="020B0606020202030204" pitchFamily="34" charset="0"/>
                <a:ea typeface="+mj-ea"/>
                <a:cs typeface="+mj-cs"/>
              </a:rPr>
              <a:t> évaluant l’association </a:t>
            </a:r>
            <a:r>
              <a:rPr kumimoji="0" lang="fr-FR" sz="2000" b="0" i="0" u="none" strike="noStrike" kern="1200" cap="none" spc="0" normalizeH="0" baseline="0" noProof="0" dirty="0" err="1">
                <a:ln>
                  <a:noFill/>
                </a:ln>
                <a:solidFill>
                  <a:prstClr val="white"/>
                </a:solidFill>
                <a:effectLst/>
                <a:uLnTx/>
                <a:uFillTx/>
                <a:latin typeface="Arial Narrow" panose="020B0606020202030204" pitchFamily="34" charset="0"/>
                <a:ea typeface="+mj-ea"/>
                <a:cs typeface="+mj-cs"/>
              </a:rPr>
              <a:t>regorafenib</a:t>
            </a:r>
            <a:r>
              <a:rPr kumimoji="0" lang="fr-FR" sz="2000" b="0" i="0" u="none" strike="noStrike" kern="1200" cap="none" spc="0" normalizeH="0" baseline="0" noProof="0" dirty="0">
                <a:ln>
                  <a:noFill/>
                </a:ln>
                <a:solidFill>
                  <a:prstClr val="white"/>
                </a:solidFill>
                <a:effectLst/>
                <a:uLnTx/>
                <a:uFillTx/>
                <a:latin typeface="Arial Narrow" panose="020B0606020202030204" pitchFamily="34" charset="0"/>
                <a:ea typeface="+mj-ea"/>
                <a:cs typeface="+mj-cs"/>
              </a:rPr>
              <a:t> et </a:t>
            </a:r>
            <a:r>
              <a:rPr kumimoji="0" lang="fr-FR" sz="2000" b="0" i="0" u="none" strike="noStrike" kern="1200" cap="none" spc="0" normalizeH="0" baseline="0" noProof="0" dirty="0" err="1">
                <a:ln>
                  <a:noFill/>
                </a:ln>
                <a:solidFill>
                  <a:prstClr val="white"/>
                </a:solidFill>
                <a:effectLst/>
                <a:uLnTx/>
                <a:uFillTx/>
                <a:latin typeface="Arial Narrow" panose="020B0606020202030204" pitchFamily="34" charset="0"/>
                <a:ea typeface="+mj-ea"/>
                <a:cs typeface="+mj-cs"/>
              </a:rPr>
              <a:t>nivolumab</a:t>
            </a:r>
            <a:r>
              <a:rPr kumimoji="0" lang="fr-FR" sz="2000" b="0" i="0" u="none" strike="noStrike" kern="1200" cap="none" spc="0" normalizeH="0" baseline="0" noProof="0" dirty="0">
                <a:ln>
                  <a:noFill/>
                </a:ln>
                <a:solidFill>
                  <a:prstClr val="white"/>
                </a:solidFill>
                <a:effectLst/>
                <a:uLnTx/>
                <a:uFillTx/>
                <a:latin typeface="Arial Narrow" panose="020B0606020202030204" pitchFamily="34" charset="0"/>
                <a:ea typeface="+mj-ea"/>
                <a:cs typeface="+mj-cs"/>
              </a:rPr>
              <a:t> </a:t>
            </a:r>
          </a:p>
          <a:p>
            <a:pPr marL="0" marR="0" lvl="0" indent="0" algn="l" defTabSz="685800" rtl="0" eaLnBrk="1" fontAlgn="auto" latinLnBrk="0" hangingPunct="1">
              <a:lnSpc>
                <a:spcPct val="90000"/>
              </a:lnSpc>
              <a:spcBef>
                <a:spcPct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Arial Narrow" panose="020B0606020202030204" pitchFamily="34" charset="0"/>
                <a:ea typeface="+mj-ea"/>
                <a:cs typeface="+mj-cs"/>
              </a:rPr>
              <a:t>dans le </a:t>
            </a:r>
            <a:r>
              <a:rPr kumimoji="0" lang="fr-FR" sz="2000" b="0" i="0" u="none" strike="noStrike" kern="1200" cap="none" spc="0" normalizeH="0" baseline="0" noProof="0" dirty="0" err="1">
                <a:ln>
                  <a:noFill/>
                </a:ln>
                <a:solidFill>
                  <a:prstClr val="white"/>
                </a:solidFill>
                <a:effectLst/>
                <a:uLnTx/>
                <a:uFillTx/>
                <a:latin typeface="Arial Narrow" panose="020B0606020202030204" pitchFamily="34" charset="0"/>
                <a:ea typeface="+mj-ea"/>
                <a:cs typeface="+mj-cs"/>
              </a:rPr>
              <a:t>CCRm</a:t>
            </a:r>
            <a:r>
              <a:rPr kumimoji="0" lang="fr-FR" sz="2000" b="0" i="0" u="none" strike="noStrike" kern="1200" cap="none" spc="0" normalizeH="0" baseline="0" noProof="0" dirty="0">
                <a:ln>
                  <a:noFill/>
                </a:ln>
                <a:solidFill>
                  <a:prstClr val="white"/>
                </a:solidFill>
                <a:effectLst/>
                <a:uLnTx/>
                <a:uFillTx/>
                <a:latin typeface="Arial Narrow" panose="020B0606020202030204" pitchFamily="34" charset="0"/>
                <a:ea typeface="+mj-ea"/>
                <a:cs typeface="+mj-cs"/>
              </a:rPr>
              <a:t> MSS</a:t>
            </a:r>
          </a:p>
        </p:txBody>
      </p:sp>
      <p:sp>
        <p:nvSpPr>
          <p:cNvPr id="7" name="ZoneTexte 6"/>
          <p:cNvSpPr txBox="1"/>
          <p:nvPr/>
        </p:nvSpPr>
        <p:spPr>
          <a:xfrm>
            <a:off x="0" y="4881890"/>
            <a:ext cx="1838965" cy="230832"/>
          </a:xfrm>
          <a:prstGeom prst="rect">
            <a:avLst/>
          </a:prstGeom>
          <a:noFill/>
        </p:spPr>
        <p:txBody>
          <a:bodyPr wrap="none" rtlCol="0">
            <a:spAutoFit/>
          </a:bodyPr>
          <a:lstStyle>
            <a:defPPr>
              <a:defRPr lang="fr-FR"/>
            </a:defPPr>
            <a:lvl1pPr>
              <a:defRPr sz="900" i="1">
                <a:solidFill>
                  <a:schemeClr val="tx1">
                    <a:lumMod val="50000"/>
                    <a:lumOff val="50000"/>
                  </a:schemeClr>
                </a:solidFill>
                <a:latin typeface="Arial" panose="020B0604020202020204" pitchFamily="34" charset="0"/>
              </a:defRPr>
            </a:lvl1p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Richard Kim S et al, WCGI- O20</a:t>
            </a:r>
          </a:p>
        </p:txBody>
      </p:sp>
      <p:sp>
        <p:nvSpPr>
          <p:cNvPr id="8" name="ZoneTexte 7">
            <a:extLst>
              <a:ext uri="{FF2B5EF4-FFF2-40B4-BE49-F238E27FC236}">
                <a16:creationId xmlns:a16="http://schemas.microsoft.com/office/drawing/2014/main" id="{1ABE12E4-846F-48B0-8B9E-21002A742FAC}"/>
              </a:ext>
            </a:extLst>
          </p:cNvPr>
          <p:cNvSpPr txBox="1"/>
          <p:nvPr/>
        </p:nvSpPr>
        <p:spPr>
          <a:xfrm>
            <a:off x="2685590" y="4045420"/>
            <a:ext cx="3479952" cy="552293"/>
          </a:xfrm>
          <a:prstGeom prst="roundRect">
            <a:avLst>
              <a:gd name="adj" fmla="val 15451"/>
            </a:avLst>
          </a:prstGeom>
          <a:ln>
            <a:solidFill>
              <a:srgbClr val="EC8014"/>
            </a:solidFill>
          </a:ln>
        </p:spPr>
        <p:style>
          <a:lnRef idx="2">
            <a:schemeClr val="accent1"/>
          </a:lnRef>
          <a:fillRef idx="1">
            <a:schemeClr val="lt1"/>
          </a:fillRef>
          <a:effectRef idx="0">
            <a:schemeClr val="accent1"/>
          </a:effectRef>
          <a:fontRef idx="minor">
            <a:schemeClr val="dk1"/>
          </a:fontRef>
        </p:style>
        <p:txBody>
          <a:bodyPr wrap="square" lIns="36000" tIns="36000" rIns="36000" bIns="3600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Résultats un peu décevants</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Analyse avec 40 patients en attente</a:t>
            </a:r>
          </a:p>
        </p:txBody>
      </p:sp>
    </p:spTree>
    <p:extLst>
      <p:ext uri="{BB962C8B-B14F-4D97-AF65-F5344CB8AC3E}">
        <p14:creationId xmlns:p14="http://schemas.microsoft.com/office/powerpoint/2010/main" val="8634721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noAutofit/>
          </a:bodyPr>
          <a:lstStyle/>
          <a:p>
            <a:r>
              <a:rPr lang="fr-FR" sz="2000" dirty="0"/>
              <a:t>Résultats préliminaires de la c</a:t>
            </a:r>
            <a:r>
              <a:rPr lang="fr-FR" sz="2000" b="1" dirty="0"/>
              <a:t>ombinaison pembrolizumab, binimetinib et bevacizumab chez les pts avec un CCRm réfractaires</a:t>
            </a:r>
            <a:r>
              <a:rPr lang="fr-FR" sz="2000" dirty="0"/>
              <a:t>. </a:t>
            </a:r>
          </a:p>
        </p:txBody>
      </p:sp>
      <p:sp>
        <p:nvSpPr>
          <p:cNvPr id="3" name="Espace réservé du contenu 2"/>
          <p:cNvSpPr>
            <a:spLocks noGrp="1"/>
          </p:cNvSpPr>
          <p:nvPr>
            <p:ph sz="half" idx="1"/>
          </p:nvPr>
        </p:nvSpPr>
        <p:spPr/>
        <p:txBody>
          <a:bodyPr/>
          <a:lstStyle/>
          <a:p>
            <a:r>
              <a:rPr lang="fr-FR" sz="1800" dirty="0"/>
              <a:t>Etude de phase II évaluant l’efficacité et la tolérance de la combinaison du pembrolizumab (anti-PD1) avec le binimetinib (</a:t>
            </a:r>
            <a:r>
              <a:rPr lang="fr-FR" sz="1800" dirty="0" err="1"/>
              <a:t>anti-MEK</a:t>
            </a:r>
            <a:r>
              <a:rPr lang="fr-FR" sz="1800" dirty="0"/>
              <a:t>) et le bevacizumab </a:t>
            </a:r>
          </a:p>
          <a:p>
            <a:r>
              <a:rPr lang="fr-FR" sz="1800" dirty="0"/>
              <a:t>N = 21 pts porteurs d’un </a:t>
            </a:r>
            <a:r>
              <a:rPr lang="fr-FR" sz="1800" dirty="0" err="1"/>
              <a:t>CRCm</a:t>
            </a:r>
            <a:r>
              <a:rPr lang="fr-FR" sz="1800" dirty="0"/>
              <a:t> MSS inclus dans la 1</a:t>
            </a:r>
            <a:r>
              <a:rPr lang="fr-FR" sz="1800" baseline="30000" dirty="0"/>
              <a:t>ère</a:t>
            </a:r>
            <a:r>
              <a:rPr lang="fr-FR" sz="1800" dirty="0"/>
              <a:t> partie d’étude de tolérance</a:t>
            </a:r>
          </a:p>
          <a:p>
            <a:pPr lvl="1"/>
            <a:r>
              <a:rPr lang="fr-FR" sz="1600" dirty="0"/>
              <a:t>Tous MSS, 10 RAS mut, 11 RAS </a:t>
            </a:r>
            <a:r>
              <a:rPr lang="fr-FR" sz="1600" dirty="0" err="1"/>
              <a:t>wt</a:t>
            </a:r>
            <a:r>
              <a:rPr lang="fr-FR" sz="1600" dirty="0"/>
              <a:t>; traitements antérieurs = 6 </a:t>
            </a:r>
            <a:r>
              <a:rPr lang="fr-FR" sz="1400" dirty="0"/>
              <a:t>(5-8)</a:t>
            </a:r>
          </a:p>
          <a:p>
            <a:pPr lvl="1"/>
            <a:r>
              <a:rPr lang="fr-FR" sz="1600" dirty="0"/>
              <a:t>Tolérance : g 3-4=38% (éruption acnéiforme, diarrhées et HTA)</a:t>
            </a:r>
          </a:p>
          <a:p>
            <a:r>
              <a:rPr lang="fr-FR" sz="1800" dirty="0"/>
              <a:t>Efficacité (17 pts) : 2RP; 14 MS; bénéfice clinique 94%. </a:t>
            </a:r>
          </a:p>
          <a:p>
            <a:r>
              <a:rPr lang="fr-FR" sz="1800" dirty="0"/>
              <a:t>SSP médiane = 6,4 mois </a:t>
            </a:r>
            <a:r>
              <a:rPr lang="fr-FR" sz="1800" b="0" dirty="0"/>
              <a:t>(IC95% 4,2 - 8,9)</a:t>
            </a:r>
          </a:p>
        </p:txBody>
      </p:sp>
      <p:sp>
        <p:nvSpPr>
          <p:cNvPr id="6" name="ZoneTexte 5"/>
          <p:cNvSpPr txBox="1"/>
          <p:nvPr/>
        </p:nvSpPr>
        <p:spPr>
          <a:xfrm>
            <a:off x="73405" y="4836848"/>
            <a:ext cx="7915564" cy="261610"/>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050" b="0" i="1" u="none" strike="noStrike" kern="1200" cap="none" spc="0" normalizeH="0" baseline="0" noProof="0" dirty="0">
                <a:ln>
                  <a:noFill/>
                </a:ln>
                <a:solidFill>
                  <a:prstClr val="black">
                    <a:lumMod val="50000"/>
                    <a:lumOff val="50000"/>
                  </a:prstClr>
                </a:solidFill>
                <a:effectLst/>
                <a:uLnTx/>
                <a:uFillTx/>
                <a:latin typeface="Calibri" panose="020F0502020204030204"/>
                <a:ea typeface="+mn-ea"/>
                <a:cs typeface="+mn-cs"/>
              </a:rPr>
              <a:t>Lieu CH et al, J Clin Oncol 38: 2020 (</a:t>
            </a:r>
            <a:r>
              <a:rPr kumimoji="0" lang="fr-FR" sz="1050" b="0" i="1" u="none" strike="noStrike" kern="1200" cap="none" spc="0" normalizeH="0" baseline="0" noProof="0" dirty="0" err="1">
                <a:ln>
                  <a:noFill/>
                </a:ln>
                <a:solidFill>
                  <a:prstClr val="black">
                    <a:lumMod val="50000"/>
                    <a:lumOff val="50000"/>
                  </a:prstClr>
                </a:solidFill>
                <a:effectLst/>
                <a:uLnTx/>
                <a:uFillTx/>
                <a:latin typeface="Calibri" panose="020F0502020204030204"/>
                <a:ea typeface="+mn-ea"/>
                <a:cs typeface="+mn-cs"/>
              </a:rPr>
              <a:t>suppl</a:t>
            </a:r>
            <a:r>
              <a:rPr kumimoji="0" lang="fr-FR" sz="1050" b="0" i="1" u="none" strike="noStrike" kern="1200" cap="none" spc="0" normalizeH="0" baseline="0" noProof="0" dirty="0">
                <a:ln>
                  <a:noFill/>
                </a:ln>
                <a:solidFill>
                  <a:prstClr val="black">
                    <a:lumMod val="50000"/>
                    <a:lumOff val="50000"/>
                  </a:prstClr>
                </a:solidFill>
                <a:effectLst/>
                <a:uLnTx/>
                <a:uFillTx/>
                <a:latin typeface="Calibri" panose="020F0502020204030204"/>
                <a:ea typeface="+mn-ea"/>
                <a:cs typeface="+mn-cs"/>
              </a:rPr>
              <a:t>; </a:t>
            </a:r>
            <a:r>
              <a:rPr kumimoji="0" lang="fr-FR" sz="1050" b="0" i="1" u="none" strike="noStrike" kern="1200" cap="none" spc="0" normalizeH="0" baseline="0" noProof="0" dirty="0" err="1">
                <a:ln>
                  <a:noFill/>
                </a:ln>
                <a:solidFill>
                  <a:prstClr val="black">
                    <a:lumMod val="50000"/>
                    <a:lumOff val="50000"/>
                  </a:prstClr>
                </a:solidFill>
                <a:effectLst/>
                <a:uLnTx/>
                <a:uFillTx/>
                <a:latin typeface="Calibri" panose="020F0502020204030204"/>
                <a:ea typeface="+mn-ea"/>
                <a:cs typeface="+mn-cs"/>
              </a:rPr>
              <a:t>abstr</a:t>
            </a:r>
            <a:r>
              <a:rPr kumimoji="0" lang="fr-FR" sz="1050" b="0" i="1" u="none" strike="noStrike" kern="1200" cap="none" spc="0" normalizeH="0" baseline="0" noProof="0" dirty="0">
                <a:ln>
                  <a:noFill/>
                </a:ln>
                <a:solidFill>
                  <a:prstClr val="black">
                    <a:lumMod val="50000"/>
                    <a:lumOff val="50000"/>
                  </a:prstClr>
                </a:solidFill>
                <a:effectLst/>
                <a:uLnTx/>
                <a:uFillTx/>
                <a:latin typeface="Calibri" panose="020F0502020204030204"/>
                <a:ea typeface="+mn-ea"/>
                <a:cs typeface="+mn-cs"/>
              </a:rPr>
              <a:t> 4031)</a:t>
            </a:r>
          </a:p>
        </p:txBody>
      </p:sp>
      <p:sp>
        <p:nvSpPr>
          <p:cNvPr id="7" name="ZoneTexte 6">
            <a:extLst>
              <a:ext uri="{FF2B5EF4-FFF2-40B4-BE49-F238E27FC236}">
                <a16:creationId xmlns:a16="http://schemas.microsoft.com/office/drawing/2014/main" id="{86DAF831-3A94-4EBA-9540-7E776AB3EAD3}"/>
              </a:ext>
            </a:extLst>
          </p:cNvPr>
          <p:cNvSpPr txBox="1"/>
          <p:nvPr/>
        </p:nvSpPr>
        <p:spPr>
          <a:xfrm>
            <a:off x="541632" y="3583133"/>
            <a:ext cx="4083051" cy="788573"/>
          </a:xfrm>
          <a:prstGeom prst="roundRect">
            <a:avLst>
              <a:gd name="adj" fmla="val 15451"/>
            </a:avLst>
          </a:prstGeom>
          <a:ln>
            <a:solidFill>
              <a:srgbClr val="EC8014"/>
            </a:solidFill>
          </a:ln>
        </p:spPr>
        <p:style>
          <a:lnRef idx="2">
            <a:schemeClr val="accent1"/>
          </a:lnRef>
          <a:fillRef idx="1">
            <a:schemeClr val="lt1"/>
          </a:fillRef>
          <a:effectRef idx="0">
            <a:schemeClr val="accent1"/>
          </a:effectRef>
          <a:fontRef idx="minor">
            <a:schemeClr val="dk1"/>
          </a:fontRef>
        </p:style>
        <p:txBody>
          <a:bodyPr wrap="square" lIns="36000" tIns="36000" rIns="36000" bIns="3600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Résultats encourageants. </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L’étude se poursuit pour inclure 50 pts. </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Importance des analyses ancillaires </a:t>
            </a:r>
          </a:p>
        </p:txBody>
      </p:sp>
      <p:sp>
        <p:nvSpPr>
          <p:cNvPr id="8" name="Rectangle à coins arrondis 4">
            <a:extLst>
              <a:ext uri="{FF2B5EF4-FFF2-40B4-BE49-F238E27FC236}">
                <a16:creationId xmlns:a16="http://schemas.microsoft.com/office/drawing/2014/main" id="{EA49E2BF-290D-42A5-A4EC-0B81F111F08E}"/>
              </a:ext>
            </a:extLst>
          </p:cNvPr>
          <p:cNvSpPr/>
          <p:nvPr/>
        </p:nvSpPr>
        <p:spPr>
          <a:xfrm>
            <a:off x="5024581" y="2801249"/>
            <a:ext cx="3817794" cy="2030813"/>
          </a:xfrm>
          <a:prstGeom prst="roundRect">
            <a:avLst>
              <a:gd name="adj" fmla="val 3146"/>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fr-F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cxnSp>
        <p:nvCxnSpPr>
          <p:cNvPr id="9" name="Connecteur droit 8">
            <a:extLst>
              <a:ext uri="{FF2B5EF4-FFF2-40B4-BE49-F238E27FC236}">
                <a16:creationId xmlns:a16="http://schemas.microsoft.com/office/drawing/2014/main" id="{44646194-160F-458B-9225-A77BC16A1E57}"/>
              </a:ext>
            </a:extLst>
          </p:cNvPr>
          <p:cNvCxnSpPr/>
          <p:nvPr/>
        </p:nvCxnSpPr>
        <p:spPr>
          <a:xfrm>
            <a:off x="5522768" y="3420259"/>
            <a:ext cx="3127664"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0" name="Connecteur droit 9">
            <a:extLst>
              <a:ext uri="{FF2B5EF4-FFF2-40B4-BE49-F238E27FC236}">
                <a16:creationId xmlns:a16="http://schemas.microsoft.com/office/drawing/2014/main" id="{10B096E0-6012-45C2-8DA6-03300E50EAF1}"/>
              </a:ext>
            </a:extLst>
          </p:cNvPr>
          <p:cNvCxnSpPr/>
          <p:nvPr/>
        </p:nvCxnSpPr>
        <p:spPr>
          <a:xfrm>
            <a:off x="5522768" y="3682316"/>
            <a:ext cx="3127664"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 name="Connecteur droit 10">
            <a:extLst>
              <a:ext uri="{FF2B5EF4-FFF2-40B4-BE49-F238E27FC236}">
                <a16:creationId xmlns:a16="http://schemas.microsoft.com/office/drawing/2014/main" id="{2434C057-D068-47E6-9676-61A974AD97CA}"/>
              </a:ext>
            </a:extLst>
          </p:cNvPr>
          <p:cNvCxnSpPr/>
          <p:nvPr/>
        </p:nvCxnSpPr>
        <p:spPr>
          <a:xfrm>
            <a:off x="5522768" y="3178260"/>
            <a:ext cx="3127664"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2" name="Connecteur droit 11">
            <a:extLst>
              <a:ext uri="{FF2B5EF4-FFF2-40B4-BE49-F238E27FC236}">
                <a16:creationId xmlns:a16="http://schemas.microsoft.com/office/drawing/2014/main" id="{B8B311F9-54C9-400A-8565-08818E562A0B}"/>
              </a:ext>
            </a:extLst>
          </p:cNvPr>
          <p:cNvCxnSpPr/>
          <p:nvPr/>
        </p:nvCxnSpPr>
        <p:spPr>
          <a:xfrm>
            <a:off x="5522768" y="3929510"/>
            <a:ext cx="3127664"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3" name="Connecteur droit 12">
            <a:extLst>
              <a:ext uri="{FF2B5EF4-FFF2-40B4-BE49-F238E27FC236}">
                <a16:creationId xmlns:a16="http://schemas.microsoft.com/office/drawing/2014/main" id="{9AA7FB2D-0507-43F9-A021-7B9B581746F3}"/>
              </a:ext>
            </a:extLst>
          </p:cNvPr>
          <p:cNvCxnSpPr/>
          <p:nvPr/>
        </p:nvCxnSpPr>
        <p:spPr>
          <a:xfrm>
            <a:off x="5522768" y="4438039"/>
            <a:ext cx="3127664"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4" name="Connecteur droit 13">
            <a:extLst>
              <a:ext uri="{FF2B5EF4-FFF2-40B4-BE49-F238E27FC236}">
                <a16:creationId xmlns:a16="http://schemas.microsoft.com/office/drawing/2014/main" id="{856A0A63-0E47-4817-8F75-8D669832C536}"/>
              </a:ext>
            </a:extLst>
          </p:cNvPr>
          <p:cNvCxnSpPr/>
          <p:nvPr/>
        </p:nvCxnSpPr>
        <p:spPr>
          <a:xfrm>
            <a:off x="5522768" y="4186372"/>
            <a:ext cx="3127664"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5" name="Connecteur droit 14">
            <a:extLst>
              <a:ext uri="{FF2B5EF4-FFF2-40B4-BE49-F238E27FC236}">
                <a16:creationId xmlns:a16="http://schemas.microsoft.com/office/drawing/2014/main" id="{C5694C04-F8C5-49C7-89A1-EF7FEC7D5281}"/>
              </a:ext>
            </a:extLst>
          </p:cNvPr>
          <p:cNvCxnSpPr/>
          <p:nvPr/>
        </p:nvCxnSpPr>
        <p:spPr>
          <a:xfrm>
            <a:off x="5522768" y="4690428"/>
            <a:ext cx="3127664"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16" name="ZoneTexte 15">
            <a:extLst>
              <a:ext uri="{FF2B5EF4-FFF2-40B4-BE49-F238E27FC236}">
                <a16:creationId xmlns:a16="http://schemas.microsoft.com/office/drawing/2014/main" id="{9C80848C-DC55-490B-9D7B-60E687916602}"/>
              </a:ext>
            </a:extLst>
          </p:cNvPr>
          <p:cNvSpPr txBox="1"/>
          <p:nvPr/>
        </p:nvSpPr>
        <p:spPr>
          <a:xfrm rot="16200000">
            <a:off x="4254433" y="3738107"/>
            <a:ext cx="1819702" cy="200055"/>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Maximum % change </a:t>
            </a:r>
            <a:r>
              <a:rPr kumimoji="0" lang="fr-FR" sz="700" b="0"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from</a:t>
            </a:r>
            <a:r>
              <a:rPr kumimoji="0" lang="fr-FR" sz="7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a:t>
            </a:r>
            <a:r>
              <a:rPr kumimoji="0" lang="fr-FR" sz="700" b="0"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baseline</a:t>
            </a:r>
            <a:r>
              <a:rPr kumimoji="0" lang="fr-FR" sz="7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a:t>
            </a:r>
          </a:p>
        </p:txBody>
      </p:sp>
      <p:sp>
        <p:nvSpPr>
          <p:cNvPr id="17" name="Rectangle 16">
            <a:extLst>
              <a:ext uri="{FF2B5EF4-FFF2-40B4-BE49-F238E27FC236}">
                <a16:creationId xmlns:a16="http://schemas.microsoft.com/office/drawing/2014/main" id="{2C611B0C-AB8C-4259-886A-4F290058A22F}"/>
              </a:ext>
            </a:extLst>
          </p:cNvPr>
          <p:cNvSpPr/>
          <p:nvPr/>
        </p:nvSpPr>
        <p:spPr>
          <a:xfrm>
            <a:off x="5548745" y="3331189"/>
            <a:ext cx="124691" cy="35329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8" name="Rectangle 17">
            <a:extLst>
              <a:ext uri="{FF2B5EF4-FFF2-40B4-BE49-F238E27FC236}">
                <a16:creationId xmlns:a16="http://schemas.microsoft.com/office/drawing/2014/main" id="{30A40D4C-35F9-451A-9241-B9C74CD82EE2}"/>
              </a:ext>
            </a:extLst>
          </p:cNvPr>
          <p:cNvSpPr/>
          <p:nvPr/>
        </p:nvSpPr>
        <p:spPr>
          <a:xfrm>
            <a:off x="5720953" y="3498309"/>
            <a:ext cx="124691" cy="18617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9" name="Rectangle 18">
            <a:extLst>
              <a:ext uri="{FF2B5EF4-FFF2-40B4-BE49-F238E27FC236}">
                <a16:creationId xmlns:a16="http://schemas.microsoft.com/office/drawing/2014/main" id="{A55D3D8F-7AB9-4EBF-9E45-108EF3B17A21}"/>
              </a:ext>
            </a:extLst>
          </p:cNvPr>
          <p:cNvSpPr/>
          <p:nvPr/>
        </p:nvSpPr>
        <p:spPr>
          <a:xfrm>
            <a:off x="5892527" y="3571333"/>
            <a:ext cx="124691" cy="11314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0" name="Rectangle 19">
            <a:extLst>
              <a:ext uri="{FF2B5EF4-FFF2-40B4-BE49-F238E27FC236}">
                <a16:creationId xmlns:a16="http://schemas.microsoft.com/office/drawing/2014/main" id="{2DEC2A91-F828-4A8C-B221-B694D47003C5}"/>
              </a:ext>
            </a:extLst>
          </p:cNvPr>
          <p:cNvSpPr/>
          <p:nvPr/>
        </p:nvSpPr>
        <p:spPr>
          <a:xfrm>
            <a:off x="6071468" y="3600162"/>
            <a:ext cx="124691" cy="828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1" name="Rectangle 20">
            <a:extLst>
              <a:ext uri="{FF2B5EF4-FFF2-40B4-BE49-F238E27FC236}">
                <a16:creationId xmlns:a16="http://schemas.microsoft.com/office/drawing/2014/main" id="{D83C01EE-6885-4269-B182-FA6FE541E7D4}"/>
              </a:ext>
            </a:extLst>
          </p:cNvPr>
          <p:cNvSpPr/>
          <p:nvPr/>
        </p:nvSpPr>
        <p:spPr>
          <a:xfrm>
            <a:off x="6244059" y="3603083"/>
            <a:ext cx="124691" cy="828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2" name="Rectangle 21">
            <a:extLst>
              <a:ext uri="{FF2B5EF4-FFF2-40B4-BE49-F238E27FC236}">
                <a16:creationId xmlns:a16="http://schemas.microsoft.com/office/drawing/2014/main" id="{5935A2D0-D27F-4B38-8986-95294D91DB7E}"/>
              </a:ext>
            </a:extLst>
          </p:cNvPr>
          <p:cNvSpPr/>
          <p:nvPr/>
        </p:nvSpPr>
        <p:spPr>
          <a:xfrm>
            <a:off x="6421983" y="3638759"/>
            <a:ext cx="124691" cy="4571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3" name="Rectangle 22">
            <a:extLst>
              <a:ext uri="{FF2B5EF4-FFF2-40B4-BE49-F238E27FC236}">
                <a16:creationId xmlns:a16="http://schemas.microsoft.com/office/drawing/2014/main" id="{7BAB2E39-D94F-4A63-8CEC-AB7452E5E44C}"/>
              </a:ext>
            </a:extLst>
          </p:cNvPr>
          <p:cNvSpPr/>
          <p:nvPr/>
        </p:nvSpPr>
        <p:spPr>
          <a:xfrm>
            <a:off x="6597749" y="3676859"/>
            <a:ext cx="124691" cy="7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4" name="Rectangle 23">
            <a:extLst>
              <a:ext uri="{FF2B5EF4-FFF2-40B4-BE49-F238E27FC236}">
                <a16:creationId xmlns:a16="http://schemas.microsoft.com/office/drawing/2014/main" id="{70DD70F3-0ABC-4181-A166-546FBB6968FC}"/>
              </a:ext>
            </a:extLst>
          </p:cNvPr>
          <p:cNvSpPr/>
          <p:nvPr/>
        </p:nvSpPr>
        <p:spPr>
          <a:xfrm>
            <a:off x="6948264" y="3682316"/>
            <a:ext cx="124691" cy="1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5" name="Rectangle 24">
            <a:extLst>
              <a:ext uri="{FF2B5EF4-FFF2-40B4-BE49-F238E27FC236}">
                <a16:creationId xmlns:a16="http://schemas.microsoft.com/office/drawing/2014/main" id="{062E4902-B167-4BCE-B412-0DB342293951}"/>
              </a:ext>
            </a:extLst>
          </p:cNvPr>
          <p:cNvSpPr/>
          <p:nvPr/>
        </p:nvSpPr>
        <p:spPr>
          <a:xfrm>
            <a:off x="7120855" y="3682315"/>
            <a:ext cx="124691" cy="6389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6" name="Rectangle 25">
            <a:extLst>
              <a:ext uri="{FF2B5EF4-FFF2-40B4-BE49-F238E27FC236}">
                <a16:creationId xmlns:a16="http://schemas.microsoft.com/office/drawing/2014/main" id="{684FA7F9-D441-4630-91E8-B453D6C09D9F}"/>
              </a:ext>
            </a:extLst>
          </p:cNvPr>
          <p:cNvSpPr/>
          <p:nvPr/>
        </p:nvSpPr>
        <p:spPr>
          <a:xfrm>
            <a:off x="7295604" y="3682315"/>
            <a:ext cx="124691" cy="8929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7" name="Rectangle 26">
            <a:extLst>
              <a:ext uri="{FF2B5EF4-FFF2-40B4-BE49-F238E27FC236}">
                <a16:creationId xmlns:a16="http://schemas.microsoft.com/office/drawing/2014/main" id="{702D89DB-7795-43C3-B039-BEA857ABB2D2}"/>
              </a:ext>
            </a:extLst>
          </p:cNvPr>
          <p:cNvSpPr/>
          <p:nvPr/>
        </p:nvSpPr>
        <p:spPr>
          <a:xfrm>
            <a:off x="7471370" y="3682314"/>
            <a:ext cx="124691" cy="9882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8" name="Rectangle 27">
            <a:extLst>
              <a:ext uri="{FF2B5EF4-FFF2-40B4-BE49-F238E27FC236}">
                <a16:creationId xmlns:a16="http://schemas.microsoft.com/office/drawing/2014/main" id="{EC111CB7-F0A0-432F-87CB-EF65AD371F14}"/>
              </a:ext>
            </a:extLst>
          </p:cNvPr>
          <p:cNvSpPr/>
          <p:nvPr/>
        </p:nvSpPr>
        <p:spPr>
          <a:xfrm>
            <a:off x="7646119" y="3682314"/>
            <a:ext cx="124691" cy="11469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9" name="Rectangle 28">
            <a:extLst>
              <a:ext uri="{FF2B5EF4-FFF2-40B4-BE49-F238E27FC236}">
                <a16:creationId xmlns:a16="http://schemas.microsoft.com/office/drawing/2014/main" id="{945BFA9D-C7C8-43FF-82E7-47F8B27A7B19}"/>
              </a:ext>
            </a:extLst>
          </p:cNvPr>
          <p:cNvSpPr/>
          <p:nvPr/>
        </p:nvSpPr>
        <p:spPr>
          <a:xfrm>
            <a:off x="7815535" y="3682314"/>
            <a:ext cx="124691" cy="12739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0" name="Rectangle 29">
            <a:extLst>
              <a:ext uri="{FF2B5EF4-FFF2-40B4-BE49-F238E27FC236}">
                <a16:creationId xmlns:a16="http://schemas.microsoft.com/office/drawing/2014/main" id="{FF068D28-F9A6-4014-B05E-2DEA7FB81AE2}"/>
              </a:ext>
            </a:extLst>
          </p:cNvPr>
          <p:cNvSpPr/>
          <p:nvPr/>
        </p:nvSpPr>
        <p:spPr>
          <a:xfrm>
            <a:off x="7993459" y="3682314"/>
            <a:ext cx="124691" cy="17819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1" name="Rectangle 30">
            <a:extLst>
              <a:ext uri="{FF2B5EF4-FFF2-40B4-BE49-F238E27FC236}">
                <a16:creationId xmlns:a16="http://schemas.microsoft.com/office/drawing/2014/main" id="{7E2F9B40-301D-47B6-B8B5-CCBB14DBD198}"/>
              </a:ext>
            </a:extLst>
          </p:cNvPr>
          <p:cNvSpPr/>
          <p:nvPr/>
        </p:nvSpPr>
        <p:spPr>
          <a:xfrm>
            <a:off x="8169225" y="3682314"/>
            <a:ext cx="124691" cy="25439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2" name="Rectangle 31">
            <a:extLst>
              <a:ext uri="{FF2B5EF4-FFF2-40B4-BE49-F238E27FC236}">
                <a16:creationId xmlns:a16="http://schemas.microsoft.com/office/drawing/2014/main" id="{8A602A0F-2697-4C68-AEAC-2FB7F7875D48}"/>
              </a:ext>
            </a:extLst>
          </p:cNvPr>
          <p:cNvSpPr/>
          <p:nvPr/>
        </p:nvSpPr>
        <p:spPr>
          <a:xfrm>
            <a:off x="8343974" y="3682314"/>
            <a:ext cx="124691" cy="5115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3" name="Rectangle 32">
            <a:extLst>
              <a:ext uri="{FF2B5EF4-FFF2-40B4-BE49-F238E27FC236}">
                <a16:creationId xmlns:a16="http://schemas.microsoft.com/office/drawing/2014/main" id="{CBED29A7-5C47-4A8D-B174-285AC6686981}"/>
              </a:ext>
            </a:extLst>
          </p:cNvPr>
          <p:cNvSpPr/>
          <p:nvPr/>
        </p:nvSpPr>
        <p:spPr>
          <a:xfrm>
            <a:off x="8519740" y="3682314"/>
            <a:ext cx="124691" cy="79732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4" name="ZoneTexte 33">
            <a:extLst>
              <a:ext uri="{FF2B5EF4-FFF2-40B4-BE49-F238E27FC236}">
                <a16:creationId xmlns:a16="http://schemas.microsoft.com/office/drawing/2014/main" id="{A7087907-38A4-4EAE-9FC4-81BDAB3F3AA2}"/>
              </a:ext>
            </a:extLst>
          </p:cNvPr>
          <p:cNvSpPr txBox="1"/>
          <p:nvPr/>
        </p:nvSpPr>
        <p:spPr>
          <a:xfrm>
            <a:off x="5248275" y="4578063"/>
            <a:ext cx="365125"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-80</a:t>
            </a:r>
          </a:p>
        </p:txBody>
      </p:sp>
      <p:sp>
        <p:nvSpPr>
          <p:cNvPr id="35" name="ZoneTexte 34">
            <a:extLst>
              <a:ext uri="{FF2B5EF4-FFF2-40B4-BE49-F238E27FC236}">
                <a16:creationId xmlns:a16="http://schemas.microsoft.com/office/drawing/2014/main" id="{440CF748-F7D2-49AD-9C4C-F7A37B022D39}"/>
              </a:ext>
            </a:extLst>
          </p:cNvPr>
          <p:cNvSpPr txBox="1"/>
          <p:nvPr/>
        </p:nvSpPr>
        <p:spPr>
          <a:xfrm>
            <a:off x="5248275" y="4330388"/>
            <a:ext cx="365125"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-60</a:t>
            </a:r>
          </a:p>
        </p:txBody>
      </p:sp>
      <p:sp>
        <p:nvSpPr>
          <p:cNvPr id="36" name="ZoneTexte 35">
            <a:extLst>
              <a:ext uri="{FF2B5EF4-FFF2-40B4-BE49-F238E27FC236}">
                <a16:creationId xmlns:a16="http://schemas.microsoft.com/office/drawing/2014/main" id="{CA6D3318-A82B-40DD-8A1B-41D328BB4512}"/>
              </a:ext>
            </a:extLst>
          </p:cNvPr>
          <p:cNvSpPr txBox="1"/>
          <p:nvPr/>
        </p:nvSpPr>
        <p:spPr>
          <a:xfrm>
            <a:off x="5248275" y="4079439"/>
            <a:ext cx="365125"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-40</a:t>
            </a:r>
          </a:p>
        </p:txBody>
      </p:sp>
      <p:sp>
        <p:nvSpPr>
          <p:cNvPr id="37" name="ZoneTexte 36">
            <a:extLst>
              <a:ext uri="{FF2B5EF4-FFF2-40B4-BE49-F238E27FC236}">
                <a16:creationId xmlns:a16="http://schemas.microsoft.com/office/drawing/2014/main" id="{25891D24-6716-4637-BF52-5F28F89FDF20}"/>
              </a:ext>
            </a:extLst>
          </p:cNvPr>
          <p:cNvSpPr txBox="1"/>
          <p:nvPr/>
        </p:nvSpPr>
        <p:spPr>
          <a:xfrm>
            <a:off x="5248275" y="3826332"/>
            <a:ext cx="365125"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-20</a:t>
            </a:r>
          </a:p>
        </p:txBody>
      </p:sp>
      <p:sp>
        <p:nvSpPr>
          <p:cNvPr id="38" name="ZoneTexte 37">
            <a:extLst>
              <a:ext uri="{FF2B5EF4-FFF2-40B4-BE49-F238E27FC236}">
                <a16:creationId xmlns:a16="http://schemas.microsoft.com/office/drawing/2014/main" id="{229196FA-B68C-40EE-95C7-00844BBA3A08}"/>
              </a:ext>
            </a:extLst>
          </p:cNvPr>
          <p:cNvSpPr txBox="1"/>
          <p:nvPr/>
        </p:nvSpPr>
        <p:spPr>
          <a:xfrm>
            <a:off x="5244264" y="3572208"/>
            <a:ext cx="365125"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0</a:t>
            </a:r>
          </a:p>
        </p:txBody>
      </p:sp>
      <p:sp>
        <p:nvSpPr>
          <p:cNvPr id="39" name="ZoneTexte 38">
            <a:extLst>
              <a:ext uri="{FF2B5EF4-FFF2-40B4-BE49-F238E27FC236}">
                <a16:creationId xmlns:a16="http://schemas.microsoft.com/office/drawing/2014/main" id="{360E1341-58E2-43AC-9A84-9EDC7FF150BC}"/>
              </a:ext>
            </a:extLst>
          </p:cNvPr>
          <p:cNvSpPr txBox="1"/>
          <p:nvPr/>
        </p:nvSpPr>
        <p:spPr>
          <a:xfrm>
            <a:off x="5283200" y="3315926"/>
            <a:ext cx="311149"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20</a:t>
            </a:r>
          </a:p>
        </p:txBody>
      </p:sp>
      <p:sp>
        <p:nvSpPr>
          <p:cNvPr id="40" name="ZoneTexte 39">
            <a:extLst>
              <a:ext uri="{FF2B5EF4-FFF2-40B4-BE49-F238E27FC236}">
                <a16:creationId xmlns:a16="http://schemas.microsoft.com/office/drawing/2014/main" id="{72845B0E-F5BD-42DC-BB6C-B99621C4781E}"/>
              </a:ext>
            </a:extLst>
          </p:cNvPr>
          <p:cNvSpPr txBox="1"/>
          <p:nvPr/>
        </p:nvSpPr>
        <p:spPr>
          <a:xfrm>
            <a:off x="5283200" y="3065994"/>
            <a:ext cx="311149"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40</a:t>
            </a:r>
          </a:p>
        </p:txBody>
      </p:sp>
      <p:sp>
        <p:nvSpPr>
          <p:cNvPr id="41" name="Rectangle 249">
            <a:extLst>
              <a:ext uri="{FF2B5EF4-FFF2-40B4-BE49-F238E27FC236}">
                <a16:creationId xmlns:a16="http://schemas.microsoft.com/office/drawing/2014/main" id="{CD1AFD32-6AA3-438B-8A6C-A9379BA1E1AC}"/>
              </a:ext>
            </a:extLst>
          </p:cNvPr>
          <p:cNvSpPr>
            <a:spLocks noChangeArrowheads="1"/>
          </p:cNvSpPr>
          <p:nvPr/>
        </p:nvSpPr>
        <p:spPr bwMode="auto">
          <a:xfrm>
            <a:off x="5097738" y="2722177"/>
            <a:ext cx="2877862" cy="184666"/>
          </a:xfrm>
          <a:prstGeom prst="rect">
            <a:avLst/>
          </a:prstGeom>
          <a:solidFill>
            <a:schemeClr val="bg1"/>
          </a:solidFill>
          <a:ln>
            <a:noFill/>
          </a:ln>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fr-FR" altLang="fr-FR" sz="12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Maximum % change in </a:t>
            </a:r>
            <a:r>
              <a:rPr kumimoji="0" lang="fr-FR" altLang="fr-FR" sz="1200" b="1"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tumor</a:t>
            </a:r>
            <a:r>
              <a:rPr kumimoji="0" lang="fr-FR" altLang="fr-FR" sz="12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volume</a:t>
            </a:r>
          </a:p>
        </p:txBody>
      </p:sp>
    </p:spTree>
    <p:extLst>
      <p:ext uri="{BB962C8B-B14F-4D97-AF65-F5344CB8AC3E}">
        <p14:creationId xmlns:p14="http://schemas.microsoft.com/office/powerpoint/2010/main" val="5868787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noAutofit/>
          </a:bodyPr>
          <a:lstStyle/>
          <a:p>
            <a:r>
              <a:rPr lang="fr-FR" sz="2000" dirty="0"/>
              <a:t>Pembrolizumab en monothérapie chez les pts avec CCRm MSI: </a:t>
            </a:r>
            <a:br>
              <a:rPr lang="fr-FR" sz="2000" dirty="0"/>
            </a:br>
            <a:r>
              <a:rPr lang="fr-FR" sz="2000" b="1" dirty="0"/>
              <a:t>Suivi à long-terme de l’étude de phase II, KEYNOTE-164 study</a:t>
            </a:r>
            <a:r>
              <a:rPr lang="fr-FR" sz="2000" dirty="0"/>
              <a:t>. </a:t>
            </a:r>
          </a:p>
        </p:txBody>
      </p:sp>
      <p:sp>
        <p:nvSpPr>
          <p:cNvPr id="3" name="Espace réservé du contenu 2"/>
          <p:cNvSpPr>
            <a:spLocks noGrp="1"/>
          </p:cNvSpPr>
          <p:nvPr>
            <p:ph sz="half" idx="1"/>
          </p:nvPr>
        </p:nvSpPr>
        <p:spPr/>
        <p:txBody>
          <a:bodyPr/>
          <a:lstStyle/>
          <a:p>
            <a:r>
              <a:rPr lang="fr-FR" sz="1800" dirty="0"/>
              <a:t>Pts CCRm MSI prétraités (≥2 (cohorte A) or ≥1 (cohorte B)).</a:t>
            </a:r>
          </a:p>
          <a:p>
            <a:r>
              <a:rPr lang="fr-FR" sz="1800" dirty="0"/>
              <a:t>Pembrolizumab 200 mg/3 semaines pdt 2 ans max (35 administrations).</a:t>
            </a:r>
          </a:p>
          <a:p>
            <a:r>
              <a:rPr lang="fr-FR" sz="1800" dirty="0"/>
              <a:t>Suivi médian = 31.4 mois (0.2-47.8) (A) et 36.1 mois (0.1-39.3) (B).</a:t>
            </a:r>
          </a:p>
          <a:p>
            <a:r>
              <a:rPr lang="fr-FR" sz="1800" dirty="0"/>
              <a:t>Résultats :</a:t>
            </a:r>
          </a:p>
        </p:txBody>
      </p:sp>
      <p:sp>
        <p:nvSpPr>
          <p:cNvPr id="4" name="ZoneTexte 3"/>
          <p:cNvSpPr txBox="1"/>
          <p:nvPr/>
        </p:nvSpPr>
        <p:spPr>
          <a:xfrm>
            <a:off x="25075" y="4852194"/>
            <a:ext cx="7915564" cy="261610"/>
          </a:xfrm>
          <a:prstGeom prst="rect">
            <a:avLst/>
          </a:prstGeom>
          <a:noFill/>
        </p:spPr>
        <p:txBody>
          <a:bodyPr wrap="none" rtlCol="0">
            <a:spAutoFit/>
          </a:bodyPr>
          <a:lstStyle>
            <a:defPPr>
              <a:defRPr lang="fr-FR"/>
            </a:defPPr>
            <a:lvl1pPr>
              <a:defRPr sz="900" i="1">
                <a:solidFill>
                  <a:schemeClr val="tx1">
                    <a:lumMod val="50000"/>
                    <a:lumOff val="50000"/>
                  </a:schemeClr>
                </a:solidFill>
                <a:latin typeface="Arial" panose="020B0604020202020204" pitchFamily="34" charset="0"/>
              </a:defRPr>
            </a:lvl1p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Diaz LA et al, J Clin Oncol 38: 2020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suppl</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abstr</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4032)</a:t>
            </a:r>
          </a:p>
        </p:txBody>
      </p:sp>
      <p:graphicFrame>
        <p:nvGraphicFramePr>
          <p:cNvPr id="5" name="Tableau 4"/>
          <p:cNvGraphicFramePr>
            <a:graphicFrameLocks noGrp="1"/>
          </p:cNvGraphicFramePr>
          <p:nvPr/>
        </p:nvGraphicFramePr>
        <p:xfrm>
          <a:off x="1595715" y="2059120"/>
          <a:ext cx="6633882" cy="1784685"/>
        </p:xfrm>
        <a:graphic>
          <a:graphicData uri="http://schemas.openxmlformats.org/drawingml/2006/table">
            <a:tbl>
              <a:tblPr firstRow="1" bandRow="1">
                <a:tableStyleId>{7DF18680-E054-41AD-8BC1-D1AEF772440D}</a:tableStyleId>
              </a:tblPr>
              <a:tblGrid>
                <a:gridCol w="2608101">
                  <a:extLst>
                    <a:ext uri="{9D8B030D-6E8A-4147-A177-3AD203B41FA5}">
                      <a16:colId xmlns:a16="http://schemas.microsoft.com/office/drawing/2014/main" val="20000"/>
                    </a:ext>
                  </a:extLst>
                </a:gridCol>
                <a:gridCol w="1980425">
                  <a:extLst>
                    <a:ext uri="{9D8B030D-6E8A-4147-A177-3AD203B41FA5}">
                      <a16:colId xmlns:a16="http://schemas.microsoft.com/office/drawing/2014/main" val="20001"/>
                    </a:ext>
                  </a:extLst>
                </a:gridCol>
                <a:gridCol w="2045356">
                  <a:extLst>
                    <a:ext uri="{9D8B030D-6E8A-4147-A177-3AD203B41FA5}">
                      <a16:colId xmlns:a16="http://schemas.microsoft.com/office/drawing/2014/main" val="20002"/>
                    </a:ext>
                  </a:extLst>
                </a:gridCol>
              </a:tblGrid>
              <a:tr h="271593">
                <a:tc>
                  <a:txBody>
                    <a:bodyPr/>
                    <a:lstStyle/>
                    <a:p>
                      <a:pPr algn="ctr"/>
                      <a:r>
                        <a:rPr lang="fr-FR" sz="1100" b="1" dirty="0"/>
                        <a:t>Efficacité</a:t>
                      </a:r>
                    </a:p>
                  </a:txBody>
                  <a:tcPr/>
                </a:tc>
                <a:tc>
                  <a:txBody>
                    <a:bodyPr/>
                    <a:lstStyle/>
                    <a:p>
                      <a:pPr algn="ctr"/>
                      <a:r>
                        <a:rPr lang="fr-FR" sz="1100" dirty="0"/>
                        <a:t>Cohorte A </a:t>
                      </a:r>
                      <a:r>
                        <a:rPr lang="fr-FR" sz="1100" b="0" dirty="0"/>
                        <a:t>(n=61)</a:t>
                      </a:r>
                    </a:p>
                  </a:txBody>
                  <a:tcPr>
                    <a:solidFill>
                      <a:srgbClr val="C00000"/>
                    </a:solidFill>
                  </a:tcPr>
                </a:tc>
                <a:tc>
                  <a:txBody>
                    <a:bodyPr/>
                    <a:lstStyle/>
                    <a:p>
                      <a:pPr algn="ctr"/>
                      <a:r>
                        <a:rPr lang="fr-FR" sz="1100" dirty="0"/>
                        <a:t>Cohorte B </a:t>
                      </a:r>
                      <a:r>
                        <a:rPr lang="fr-FR" sz="1100" b="0" dirty="0"/>
                        <a:t>(n=63)</a:t>
                      </a:r>
                    </a:p>
                  </a:txBody>
                  <a:tcPr>
                    <a:solidFill>
                      <a:schemeClr val="accent1"/>
                    </a:solidFill>
                  </a:tcPr>
                </a:tc>
                <a:extLst>
                  <a:ext uri="{0D108BD9-81ED-4DB2-BD59-A6C34878D82A}">
                    <a16:rowId xmlns:a16="http://schemas.microsoft.com/office/drawing/2014/main" val="10000"/>
                  </a:ext>
                </a:extLst>
              </a:tr>
              <a:tr h="312518">
                <a:tc>
                  <a:txBody>
                    <a:bodyPr/>
                    <a:lstStyle/>
                    <a:p>
                      <a:pPr algn="ctr" fontAlgn="b"/>
                      <a:r>
                        <a:rPr lang="fr-FR" sz="1100" b="1" dirty="0">
                          <a:solidFill>
                            <a:schemeClr val="tx1">
                              <a:lumMod val="75000"/>
                              <a:lumOff val="25000"/>
                            </a:schemeClr>
                          </a:solidFill>
                          <a:effectLst/>
                        </a:rPr>
                        <a:t>Taux</a:t>
                      </a:r>
                      <a:r>
                        <a:rPr lang="fr-FR" sz="1100" b="1" baseline="0" dirty="0">
                          <a:solidFill>
                            <a:schemeClr val="tx1">
                              <a:lumMod val="75000"/>
                              <a:lumOff val="25000"/>
                            </a:schemeClr>
                          </a:solidFill>
                          <a:effectLst/>
                        </a:rPr>
                        <a:t> de réponse, n (%) (IC95%)  </a:t>
                      </a:r>
                      <a:r>
                        <a:rPr lang="fr-FR" sz="1100" b="0" baseline="0" dirty="0">
                          <a:solidFill>
                            <a:schemeClr val="tx1">
                              <a:lumMod val="75000"/>
                              <a:lumOff val="25000"/>
                            </a:schemeClr>
                          </a:solidFill>
                          <a:effectLst/>
                        </a:rPr>
                        <a:t>(objectif principal)</a:t>
                      </a:r>
                      <a:endParaRPr lang="fr-FR" sz="1100" b="0" dirty="0">
                        <a:solidFill>
                          <a:schemeClr val="tx1">
                            <a:lumMod val="75000"/>
                            <a:lumOff val="25000"/>
                          </a:schemeClr>
                        </a:solidFill>
                        <a:effectLst/>
                      </a:endParaRPr>
                    </a:p>
                  </a:txBody>
                  <a:tcPr anchor="ctr"/>
                </a:tc>
                <a:tc>
                  <a:txBody>
                    <a:bodyPr/>
                    <a:lstStyle/>
                    <a:p>
                      <a:pPr algn="ctr" fontAlgn="b"/>
                      <a:r>
                        <a:rPr lang="fr-FR" sz="1100" dirty="0">
                          <a:solidFill>
                            <a:schemeClr val="tx1">
                              <a:lumMod val="75000"/>
                              <a:lumOff val="25000"/>
                            </a:schemeClr>
                          </a:solidFill>
                          <a:effectLst/>
                        </a:rPr>
                        <a:t>20 (32.8%)</a:t>
                      </a:r>
                    </a:p>
                    <a:p>
                      <a:pPr algn="ctr" fontAlgn="b"/>
                      <a:r>
                        <a:rPr lang="fr-FR" sz="1100" dirty="0">
                          <a:solidFill>
                            <a:schemeClr val="tx1">
                              <a:lumMod val="75000"/>
                              <a:lumOff val="25000"/>
                            </a:schemeClr>
                          </a:solidFill>
                          <a:effectLst/>
                        </a:rPr>
                        <a:t>(21.3-46.0)</a:t>
                      </a:r>
                    </a:p>
                  </a:txBody>
                  <a:tcPr anchor="ctr"/>
                </a:tc>
                <a:tc>
                  <a:txBody>
                    <a:bodyPr/>
                    <a:lstStyle/>
                    <a:p>
                      <a:pPr algn="ctr" fontAlgn="b"/>
                      <a:r>
                        <a:rPr lang="fr-FR" sz="1100" dirty="0">
                          <a:solidFill>
                            <a:schemeClr val="tx1">
                              <a:lumMod val="75000"/>
                              <a:lumOff val="25000"/>
                            </a:schemeClr>
                          </a:solidFill>
                          <a:effectLst/>
                        </a:rPr>
                        <a:t>22 (34.9%)</a:t>
                      </a:r>
                    </a:p>
                    <a:p>
                      <a:pPr algn="ctr" fontAlgn="b"/>
                      <a:r>
                        <a:rPr lang="fr-FR" sz="1100" dirty="0">
                          <a:solidFill>
                            <a:schemeClr val="tx1">
                              <a:lumMod val="75000"/>
                              <a:lumOff val="25000"/>
                            </a:schemeClr>
                          </a:solidFill>
                          <a:effectLst/>
                        </a:rPr>
                        <a:t>(23.3-48.0)</a:t>
                      </a:r>
                    </a:p>
                  </a:txBody>
                  <a:tcPr anchor="ctr"/>
                </a:tc>
                <a:extLst>
                  <a:ext uri="{0D108BD9-81ED-4DB2-BD59-A6C34878D82A}">
                    <a16:rowId xmlns:a16="http://schemas.microsoft.com/office/drawing/2014/main" val="10001"/>
                  </a:ext>
                </a:extLst>
              </a:tr>
              <a:tr h="271593">
                <a:tc>
                  <a:txBody>
                    <a:bodyPr/>
                    <a:lstStyle/>
                    <a:p>
                      <a:pPr algn="ctr" fontAlgn="b"/>
                      <a:r>
                        <a:rPr lang="fr-FR" sz="1100" b="1" dirty="0">
                          <a:solidFill>
                            <a:schemeClr val="tx1">
                              <a:lumMod val="75000"/>
                              <a:lumOff val="25000"/>
                            </a:schemeClr>
                          </a:solidFill>
                          <a:effectLst/>
                        </a:rPr>
                        <a:t>Réponses complètes, n</a:t>
                      </a:r>
                    </a:p>
                  </a:txBody>
                  <a:tcPr anchor="ctr"/>
                </a:tc>
                <a:tc>
                  <a:txBody>
                    <a:bodyPr/>
                    <a:lstStyle/>
                    <a:p>
                      <a:pPr algn="ctr" fontAlgn="b"/>
                      <a:r>
                        <a:rPr lang="fr-FR" sz="1100" dirty="0">
                          <a:solidFill>
                            <a:schemeClr val="tx1">
                              <a:lumMod val="75000"/>
                              <a:lumOff val="25000"/>
                            </a:schemeClr>
                          </a:solidFill>
                          <a:effectLst/>
                        </a:rPr>
                        <a:t>3</a:t>
                      </a:r>
                    </a:p>
                  </a:txBody>
                  <a:tcPr anchor="ctr"/>
                </a:tc>
                <a:tc>
                  <a:txBody>
                    <a:bodyPr/>
                    <a:lstStyle/>
                    <a:p>
                      <a:pPr algn="ctr" fontAlgn="b"/>
                      <a:r>
                        <a:rPr lang="fr-FR" sz="1100" dirty="0">
                          <a:solidFill>
                            <a:schemeClr val="tx1">
                              <a:lumMod val="75000"/>
                              <a:lumOff val="25000"/>
                            </a:schemeClr>
                          </a:solidFill>
                          <a:effectLst/>
                        </a:rPr>
                        <a:t>8</a:t>
                      </a:r>
                    </a:p>
                  </a:txBody>
                  <a:tcPr anchor="ctr"/>
                </a:tc>
                <a:extLst>
                  <a:ext uri="{0D108BD9-81ED-4DB2-BD59-A6C34878D82A}">
                    <a16:rowId xmlns:a16="http://schemas.microsoft.com/office/drawing/2014/main" val="10002"/>
                  </a:ext>
                </a:extLst>
              </a:tr>
              <a:tr h="271593">
                <a:tc>
                  <a:txBody>
                    <a:bodyPr/>
                    <a:lstStyle/>
                    <a:p>
                      <a:pPr algn="ctr"/>
                      <a:r>
                        <a:rPr lang="fr-FR" sz="1100" b="1" dirty="0">
                          <a:solidFill>
                            <a:schemeClr val="tx1">
                              <a:lumMod val="75000"/>
                              <a:lumOff val="25000"/>
                            </a:schemeClr>
                          </a:solidFill>
                        </a:rPr>
                        <a:t>SSP à 3</a:t>
                      </a:r>
                      <a:r>
                        <a:rPr lang="fr-FR" sz="1100" b="1" baseline="0" dirty="0">
                          <a:solidFill>
                            <a:schemeClr val="tx1">
                              <a:lumMod val="75000"/>
                              <a:lumOff val="25000"/>
                            </a:schemeClr>
                          </a:solidFill>
                        </a:rPr>
                        <a:t> ans</a:t>
                      </a:r>
                      <a:endParaRPr lang="fr-FR" sz="1100" b="1" dirty="0">
                        <a:solidFill>
                          <a:schemeClr val="tx1">
                            <a:lumMod val="75000"/>
                            <a:lumOff val="25000"/>
                          </a:schemeClr>
                        </a:solidFill>
                      </a:endParaRPr>
                    </a:p>
                  </a:txBody>
                  <a:tcPr anchor="ctr"/>
                </a:tc>
                <a:tc>
                  <a:txBody>
                    <a:bodyPr/>
                    <a:lstStyle/>
                    <a:p>
                      <a:pPr algn="ctr"/>
                      <a:r>
                        <a:rPr lang="fr-FR" sz="1100" dirty="0">
                          <a:solidFill>
                            <a:schemeClr val="tx1">
                              <a:lumMod val="75000"/>
                              <a:lumOff val="25000"/>
                            </a:schemeClr>
                          </a:solidFill>
                        </a:rPr>
                        <a:t>31%</a:t>
                      </a:r>
                    </a:p>
                  </a:txBody>
                  <a:tcPr anchor="ctr"/>
                </a:tc>
                <a:tc>
                  <a:txBody>
                    <a:bodyPr/>
                    <a:lstStyle/>
                    <a:p>
                      <a:pPr algn="ctr"/>
                      <a:r>
                        <a:rPr lang="fr-FR" sz="1100" dirty="0">
                          <a:solidFill>
                            <a:schemeClr val="tx1">
                              <a:lumMod val="75000"/>
                              <a:lumOff val="25000"/>
                            </a:schemeClr>
                          </a:solidFill>
                        </a:rPr>
                        <a:t>34%</a:t>
                      </a:r>
                    </a:p>
                  </a:txBody>
                  <a:tcPr anchor="ctr"/>
                </a:tc>
                <a:extLst>
                  <a:ext uri="{0D108BD9-81ED-4DB2-BD59-A6C34878D82A}">
                    <a16:rowId xmlns:a16="http://schemas.microsoft.com/office/drawing/2014/main" val="10003"/>
                  </a:ext>
                </a:extLst>
              </a:tr>
              <a:tr h="271593">
                <a:tc>
                  <a:txBody>
                    <a:bodyPr/>
                    <a:lstStyle/>
                    <a:p>
                      <a:pPr algn="ctr"/>
                      <a:r>
                        <a:rPr lang="fr-FR" sz="1100" b="1" dirty="0">
                          <a:solidFill>
                            <a:schemeClr val="tx1">
                              <a:lumMod val="75000"/>
                              <a:lumOff val="25000"/>
                            </a:schemeClr>
                          </a:solidFill>
                        </a:rPr>
                        <a:t>SG à 3 ans</a:t>
                      </a:r>
                    </a:p>
                  </a:txBody>
                  <a:tcPr anchor="ctr"/>
                </a:tc>
                <a:tc>
                  <a:txBody>
                    <a:bodyPr/>
                    <a:lstStyle/>
                    <a:p>
                      <a:pPr algn="ctr"/>
                      <a:r>
                        <a:rPr lang="fr-FR" sz="1100" dirty="0">
                          <a:solidFill>
                            <a:schemeClr val="tx1">
                              <a:lumMod val="75000"/>
                              <a:lumOff val="25000"/>
                            </a:schemeClr>
                          </a:solidFill>
                        </a:rPr>
                        <a:t>49%</a:t>
                      </a:r>
                    </a:p>
                  </a:txBody>
                  <a:tcPr anchor="ctr"/>
                </a:tc>
                <a:tc>
                  <a:txBody>
                    <a:bodyPr/>
                    <a:lstStyle/>
                    <a:p>
                      <a:pPr algn="ctr"/>
                      <a:r>
                        <a:rPr lang="fr-FR" sz="1100" dirty="0">
                          <a:solidFill>
                            <a:schemeClr val="tx1">
                              <a:lumMod val="75000"/>
                              <a:lumOff val="25000"/>
                            </a:schemeClr>
                          </a:solidFill>
                        </a:rPr>
                        <a:t>52%</a:t>
                      </a:r>
                    </a:p>
                  </a:txBody>
                  <a:tcPr anchor="ctr"/>
                </a:tc>
                <a:extLst>
                  <a:ext uri="{0D108BD9-81ED-4DB2-BD59-A6C34878D82A}">
                    <a16:rowId xmlns:a16="http://schemas.microsoft.com/office/drawing/2014/main" val="10004"/>
                  </a:ext>
                </a:extLst>
              </a:tr>
              <a:tr h="271593">
                <a:tc>
                  <a:txBody>
                    <a:bodyPr/>
                    <a:lstStyle/>
                    <a:p>
                      <a:pPr algn="ctr"/>
                      <a:r>
                        <a:rPr lang="fr-FR" sz="1100" b="1" dirty="0">
                          <a:solidFill>
                            <a:schemeClr val="tx1">
                              <a:lumMod val="75000"/>
                              <a:lumOff val="25000"/>
                            </a:schemeClr>
                          </a:solidFill>
                        </a:rPr>
                        <a:t>EI grade 3-4</a:t>
                      </a:r>
                    </a:p>
                  </a:txBody>
                  <a:tcPr anchor="ctr"/>
                </a:tc>
                <a:tc>
                  <a:txBody>
                    <a:bodyPr/>
                    <a:lstStyle/>
                    <a:p>
                      <a:pPr algn="ctr"/>
                      <a:r>
                        <a:rPr lang="fr-FR" sz="1100" dirty="0">
                          <a:solidFill>
                            <a:schemeClr val="tx1">
                              <a:lumMod val="75000"/>
                              <a:lumOff val="25000"/>
                            </a:schemeClr>
                          </a:solidFill>
                        </a:rPr>
                        <a:t>16%</a:t>
                      </a:r>
                    </a:p>
                  </a:txBody>
                  <a:tcPr anchor="ctr"/>
                </a:tc>
                <a:tc>
                  <a:txBody>
                    <a:bodyPr/>
                    <a:lstStyle/>
                    <a:p>
                      <a:pPr algn="ctr"/>
                      <a:r>
                        <a:rPr lang="fr-FR" sz="1100" dirty="0">
                          <a:solidFill>
                            <a:schemeClr val="tx1">
                              <a:lumMod val="75000"/>
                              <a:lumOff val="25000"/>
                            </a:schemeClr>
                          </a:solidFill>
                        </a:rPr>
                        <a:t>13%</a:t>
                      </a:r>
                    </a:p>
                  </a:txBody>
                  <a:tcPr anchor="ctr"/>
                </a:tc>
                <a:extLst>
                  <a:ext uri="{0D108BD9-81ED-4DB2-BD59-A6C34878D82A}">
                    <a16:rowId xmlns:a16="http://schemas.microsoft.com/office/drawing/2014/main" val="10005"/>
                  </a:ext>
                </a:extLst>
              </a:tr>
            </a:tbl>
          </a:graphicData>
        </a:graphic>
      </p:graphicFrame>
      <p:sp>
        <p:nvSpPr>
          <p:cNvPr id="7" name="ZoneTexte 6">
            <a:extLst>
              <a:ext uri="{FF2B5EF4-FFF2-40B4-BE49-F238E27FC236}">
                <a16:creationId xmlns:a16="http://schemas.microsoft.com/office/drawing/2014/main" id="{D45827A2-8A5F-4A16-BBF1-E3CFBD7841D5}"/>
              </a:ext>
            </a:extLst>
          </p:cNvPr>
          <p:cNvSpPr txBox="1"/>
          <p:nvPr/>
        </p:nvSpPr>
        <p:spPr>
          <a:xfrm>
            <a:off x="1595715" y="3996771"/>
            <a:ext cx="6633883" cy="552293"/>
          </a:xfrm>
          <a:prstGeom prst="roundRect">
            <a:avLst>
              <a:gd name="adj" fmla="val 15451"/>
            </a:avLst>
          </a:prstGeom>
          <a:ln>
            <a:solidFill>
              <a:srgbClr val="EC8014"/>
            </a:solidFill>
          </a:ln>
        </p:spPr>
        <p:style>
          <a:lnRef idx="2">
            <a:schemeClr val="accent1"/>
          </a:lnRef>
          <a:fillRef idx="1">
            <a:schemeClr val="lt1"/>
          </a:fillRef>
          <a:effectRef idx="0">
            <a:schemeClr val="accent1"/>
          </a:effectRef>
          <a:fontRef idx="minor">
            <a:schemeClr val="dk1"/>
          </a:fontRef>
        </p:style>
        <p:txBody>
          <a:bodyPr wrap="square" lIns="36000" tIns="36000" rIns="36000" bIns="3600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Cette étude confirme l’intérêt du pembrolizumab dans les </a:t>
            </a:r>
            <a:r>
              <a:rPr kumimoji="0" lang="fr-FR" sz="1400" b="1" i="0" u="none" strike="noStrike" kern="1200" cap="none" spc="0" normalizeH="0" baseline="0" noProof="0" dirty="0" err="1">
                <a:ln>
                  <a:noFill/>
                </a:ln>
                <a:solidFill>
                  <a:srgbClr val="002060"/>
                </a:solidFill>
                <a:effectLst/>
                <a:uLnTx/>
                <a:uFillTx/>
                <a:latin typeface="Arial" panose="020B0604020202020204" pitchFamily="34" charset="0"/>
                <a:ea typeface="+mn-ea"/>
                <a:cs typeface="+mn-cs"/>
              </a:rPr>
              <a:t>CCRm</a:t>
            </a:r>
            <a:r>
              <a:rPr kumimoji="0" lang="fr-FR" sz="14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 MSI prétraités avec un recul de presque 3 ans.</a:t>
            </a:r>
          </a:p>
        </p:txBody>
      </p:sp>
    </p:spTree>
    <p:extLst>
      <p:ext uri="{BB962C8B-B14F-4D97-AF65-F5344CB8AC3E}">
        <p14:creationId xmlns:p14="http://schemas.microsoft.com/office/powerpoint/2010/main" val="3006319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noAutofit/>
          </a:bodyPr>
          <a:lstStyle/>
          <a:p>
            <a:r>
              <a:rPr lang="fr-FR" sz="2000" dirty="0"/>
              <a:t>Association de </a:t>
            </a:r>
            <a:r>
              <a:rPr lang="fr-FR" sz="2000" dirty="0" err="1"/>
              <a:t>fruquintinib</a:t>
            </a:r>
            <a:r>
              <a:rPr lang="fr-FR" sz="2000" dirty="0"/>
              <a:t> et de </a:t>
            </a:r>
            <a:r>
              <a:rPr lang="fr-FR" sz="2000" dirty="0" err="1"/>
              <a:t>sintilimab</a:t>
            </a:r>
            <a:r>
              <a:rPr lang="fr-FR" sz="2000" dirty="0"/>
              <a:t> chez des patients atteints de cancer colorectal métastatique réfractaire en Chine</a:t>
            </a:r>
          </a:p>
        </p:txBody>
      </p:sp>
      <p:sp>
        <p:nvSpPr>
          <p:cNvPr id="3" name="Espace réservé du contenu 2"/>
          <p:cNvSpPr>
            <a:spLocks noGrp="1"/>
          </p:cNvSpPr>
          <p:nvPr>
            <p:ph sz="half" idx="1"/>
          </p:nvPr>
        </p:nvSpPr>
        <p:spPr/>
        <p:txBody>
          <a:bodyPr/>
          <a:lstStyle/>
          <a:p>
            <a:pPr>
              <a:spcBef>
                <a:spcPts val="1200"/>
              </a:spcBef>
            </a:pPr>
            <a:r>
              <a:rPr lang="fr-FR" dirty="0"/>
              <a:t>Combinaison du </a:t>
            </a:r>
            <a:r>
              <a:rPr lang="fr-FR" dirty="0" err="1"/>
              <a:t>fruquintinib</a:t>
            </a:r>
            <a:r>
              <a:rPr lang="fr-FR" dirty="0"/>
              <a:t> = anti VEGFR et du </a:t>
            </a:r>
            <a:r>
              <a:rPr lang="fr-FR" dirty="0" err="1"/>
              <a:t>sintilimab</a:t>
            </a:r>
            <a:r>
              <a:rPr lang="fr-FR" dirty="0"/>
              <a:t>=anti PD1</a:t>
            </a:r>
          </a:p>
          <a:p>
            <a:pPr>
              <a:spcBef>
                <a:spcPts val="1200"/>
              </a:spcBef>
            </a:pPr>
            <a:r>
              <a:rPr lang="fr-FR" dirty="0"/>
              <a:t>N=52 pts avec CCRm MSS chimio-réfractaires, RAS muté (69% des cas)</a:t>
            </a:r>
          </a:p>
          <a:p>
            <a:pPr>
              <a:spcBef>
                <a:spcPts val="1200"/>
              </a:spcBef>
            </a:pPr>
            <a:r>
              <a:rPr lang="fr-FR" dirty="0"/>
              <a:t>Résultats :</a:t>
            </a:r>
          </a:p>
          <a:p>
            <a:pPr lvl="1"/>
            <a:r>
              <a:rPr lang="fr-FR" sz="1600" dirty="0"/>
              <a:t>Taux de réponse 15,38% (8/52)</a:t>
            </a:r>
          </a:p>
          <a:p>
            <a:pPr lvl="1"/>
            <a:r>
              <a:rPr lang="fr-FR" sz="1600" dirty="0"/>
              <a:t>Taux de contrôle tumoral 57,6% (30/52) </a:t>
            </a:r>
          </a:p>
          <a:p>
            <a:pPr lvl="1"/>
            <a:r>
              <a:rPr lang="fr-FR" sz="1600" dirty="0"/>
              <a:t>mPFS = 108 jours</a:t>
            </a:r>
          </a:p>
          <a:p>
            <a:pPr lvl="1"/>
            <a:r>
              <a:rPr lang="fr-FR" sz="1600" dirty="0"/>
              <a:t>Valeur péjorative des mutations </a:t>
            </a:r>
            <a:r>
              <a:rPr lang="fr-FR" sz="1600" b="0" dirty="0"/>
              <a:t>AMER1 (p=0.0073), DNMT3A (p=0.0075), ETV5 (p=0.012), EWSR1 (p=0.016), FANCA (p=0.019), IKBKE (p=0.0073), NOTCH1 (p=0.015), STAG2 (p=0.012) and TCF7L2 (p=0.0073). </a:t>
            </a:r>
          </a:p>
        </p:txBody>
      </p:sp>
      <p:sp>
        <p:nvSpPr>
          <p:cNvPr id="4" name="Rectangle 3"/>
          <p:cNvSpPr/>
          <p:nvPr/>
        </p:nvSpPr>
        <p:spPr>
          <a:xfrm>
            <a:off x="0" y="4843418"/>
            <a:ext cx="4316819" cy="30008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Gou</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M et al, J Clin Oncol 38: 2020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suppl</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abstr</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4028)</a:t>
            </a:r>
          </a:p>
        </p:txBody>
      </p:sp>
      <p:sp>
        <p:nvSpPr>
          <p:cNvPr id="7" name="ZoneTexte 6">
            <a:extLst>
              <a:ext uri="{FF2B5EF4-FFF2-40B4-BE49-F238E27FC236}">
                <a16:creationId xmlns:a16="http://schemas.microsoft.com/office/drawing/2014/main" id="{6493737F-D021-4C92-BF50-3827691B03D8}"/>
              </a:ext>
            </a:extLst>
          </p:cNvPr>
          <p:cNvSpPr txBox="1"/>
          <p:nvPr/>
        </p:nvSpPr>
        <p:spPr>
          <a:xfrm>
            <a:off x="2275293" y="3983557"/>
            <a:ext cx="4083051" cy="349768"/>
          </a:xfrm>
          <a:prstGeom prst="roundRect">
            <a:avLst>
              <a:gd name="adj" fmla="val 15451"/>
            </a:avLst>
          </a:prstGeom>
          <a:ln>
            <a:solidFill>
              <a:srgbClr val="EC8014"/>
            </a:solidFill>
          </a:ln>
        </p:spPr>
        <p:style>
          <a:lnRef idx="2">
            <a:schemeClr val="accent1"/>
          </a:lnRef>
          <a:fillRef idx="1">
            <a:schemeClr val="lt1"/>
          </a:fillRef>
          <a:effectRef idx="0">
            <a:schemeClr val="accent1"/>
          </a:effectRef>
          <a:fontRef idx="minor">
            <a:schemeClr val="dk1"/>
          </a:fontRef>
        </p:style>
        <p:txBody>
          <a:bodyPr wrap="square" lIns="36000" tIns="36000" rIns="36000" bIns="3600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6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Résultats intéressants. A suivre… </a:t>
            </a:r>
          </a:p>
        </p:txBody>
      </p:sp>
    </p:spTree>
    <p:extLst>
      <p:ext uri="{BB962C8B-B14F-4D97-AF65-F5344CB8AC3E}">
        <p14:creationId xmlns:p14="http://schemas.microsoft.com/office/powerpoint/2010/main" val="26069152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sz="half" idx="1"/>
          </p:nvPr>
        </p:nvSpPr>
        <p:spPr/>
        <p:txBody>
          <a:bodyPr/>
          <a:lstStyle/>
          <a:p>
            <a:r>
              <a:rPr lang="fr-FR" dirty="0"/>
              <a:t>Résultat</a:t>
            </a:r>
          </a:p>
          <a:p>
            <a:pPr lvl="1"/>
            <a:r>
              <a:rPr lang="fr-FR" sz="1600" dirty="0"/>
              <a:t>Réponse pathologique (Objectif secondaire)</a:t>
            </a:r>
          </a:p>
          <a:p>
            <a:pPr lvl="1"/>
            <a:endParaRPr lang="fr-FR" dirty="0"/>
          </a:p>
          <a:p>
            <a:pPr lvl="1"/>
            <a:endParaRPr lang="fr-FR" dirty="0"/>
          </a:p>
          <a:p>
            <a:pPr lvl="1"/>
            <a:endParaRPr lang="fr-FR" dirty="0"/>
          </a:p>
        </p:txBody>
      </p:sp>
      <p:sp>
        <p:nvSpPr>
          <p:cNvPr id="6" name="ZoneTexte 5">
            <a:extLst>
              <a:ext uri="{FF2B5EF4-FFF2-40B4-BE49-F238E27FC236}">
                <a16:creationId xmlns:a16="http://schemas.microsoft.com/office/drawing/2014/main" id="{DC334642-A245-7449-BC33-2AEC1597E5C9}"/>
              </a:ext>
            </a:extLst>
          </p:cNvPr>
          <p:cNvSpPr txBox="1"/>
          <p:nvPr/>
        </p:nvSpPr>
        <p:spPr>
          <a:xfrm>
            <a:off x="-3048" y="4912668"/>
            <a:ext cx="2403222" cy="230832"/>
          </a:xfrm>
          <a:prstGeom prst="rect">
            <a:avLst/>
          </a:prstGeom>
          <a:noFill/>
        </p:spPr>
        <p:txBody>
          <a:bodyPr wrap="none" rtlCol="0">
            <a:spAutoFit/>
          </a:bodyPr>
          <a:lstStyle/>
          <a:p>
            <a:r>
              <a:rPr lang="fr-FR" sz="900" i="1" dirty="0" err="1">
                <a:solidFill>
                  <a:schemeClr val="tx1">
                    <a:lumMod val="50000"/>
                    <a:lumOff val="50000"/>
                  </a:schemeClr>
                </a:solidFill>
                <a:latin typeface="Arial" panose="020B0604020202020204" pitchFamily="34" charset="0"/>
              </a:rPr>
              <a:t>Geke</a:t>
            </a:r>
            <a:r>
              <a:rPr lang="fr-FR" sz="900" i="1" dirty="0">
                <a:solidFill>
                  <a:schemeClr val="tx1">
                    <a:lumMod val="50000"/>
                    <a:lumOff val="50000"/>
                  </a:schemeClr>
                </a:solidFill>
                <a:latin typeface="Arial" panose="020B0604020202020204" pitchFamily="34" charset="0"/>
              </a:rPr>
              <a:t> </a:t>
            </a:r>
            <a:r>
              <a:rPr lang="fr-FR" sz="900" i="1" dirty="0" err="1">
                <a:solidFill>
                  <a:schemeClr val="tx1">
                    <a:lumMod val="50000"/>
                    <a:lumOff val="50000"/>
                  </a:schemeClr>
                </a:solidFill>
                <a:latin typeface="Arial" panose="020B0604020202020204" pitchFamily="34" charset="0"/>
              </a:rPr>
              <a:t>Hospers</a:t>
            </a:r>
            <a:r>
              <a:rPr lang="fr-FR" sz="900" i="1" dirty="0">
                <a:solidFill>
                  <a:schemeClr val="tx1">
                    <a:lumMod val="50000"/>
                    <a:lumOff val="50000"/>
                  </a:schemeClr>
                </a:solidFill>
                <a:latin typeface="Arial" panose="020B0604020202020204" pitchFamily="34" charset="0"/>
              </a:rPr>
              <a:t> et al., ASCO2020, Abs 4006</a:t>
            </a:r>
          </a:p>
        </p:txBody>
      </p:sp>
      <p:graphicFrame>
        <p:nvGraphicFramePr>
          <p:cNvPr id="9" name="Tableau 8">
            <a:extLst>
              <a:ext uri="{FF2B5EF4-FFF2-40B4-BE49-F238E27FC236}">
                <a16:creationId xmlns:a16="http://schemas.microsoft.com/office/drawing/2014/main" id="{00CF08D3-64CF-4602-AFCA-B94C1BA24315}"/>
              </a:ext>
            </a:extLst>
          </p:cNvPr>
          <p:cNvGraphicFramePr>
            <a:graphicFrameLocks noGrp="1"/>
          </p:cNvGraphicFramePr>
          <p:nvPr/>
        </p:nvGraphicFramePr>
        <p:xfrm>
          <a:off x="1062415" y="1716253"/>
          <a:ext cx="7019170" cy="2383286"/>
        </p:xfrm>
        <a:graphic>
          <a:graphicData uri="http://schemas.openxmlformats.org/drawingml/2006/table">
            <a:tbl>
              <a:tblPr firstRow="1" bandRow="1">
                <a:tableStyleId>{7DF18680-E054-41AD-8BC1-D1AEF772440D}</a:tableStyleId>
              </a:tblPr>
              <a:tblGrid>
                <a:gridCol w="2369528">
                  <a:extLst>
                    <a:ext uri="{9D8B030D-6E8A-4147-A177-3AD203B41FA5}">
                      <a16:colId xmlns:a16="http://schemas.microsoft.com/office/drawing/2014/main" val="4038999294"/>
                    </a:ext>
                  </a:extLst>
                </a:gridCol>
                <a:gridCol w="1832059">
                  <a:extLst>
                    <a:ext uri="{9D8B030D-6E8A-4147-A177-3AD203B41FA5}">
                      <a16:colId xmlns:a16="http://schemas.microsoft.com/office/drawing/2014/main" val="3474863734"/>
                    </a:ext>
                  </a:extLst>
                </a:gridCol>
                <a:gridCol w="1640427">
                  <a:extLst>
                    <a:ext uri="{9D8B030D-6E8A-4147-A177-3AD203B41FA5}">
                      <a16:colId xmlns:a16="http://schemas.microsoft.com/office/drawing/2014/main" val="1204659933"/>
                    </a:ext>
                  </a:extLst>
                </a:gridCol>
                <a:gridCol w="1177156">
                  <a:extLst>
                    <a:ext uri="{9D8B030D-6E8A-4147-A177-3AD203B41FA5}">
                      <a16:colId xmlns:a16="http://schemas.microsoft.com/office/drawing/2014/main" val="2349247401"/>
                    </a:ext>
                  </a:extLst>
                </a:gridCol>
              </a:tblGrid>
              <a:tr h="299627">
                <a:tc>
                  <a:txBody>
                    <a:bodyPr/>
                    <a:lstStyle/>
                    <a:p>
                      <a:pPr algn="ctr" fontAlgn="t">
                        <a:lnSpc>
                          <a:spcPts val="1200"/>
                        </a:lnSpc>
                      </a:pPr>
                      <a:endParaRPr lang="fr-FR" sz="1200" b="1" i="0" u="none" strike="noStrike" dirty="0">
                        <a:solidFill>
                          <a:schemeClr val="bg1"/>
                        </a:solidFill>
                        <a:effectLst/>
                        <a:latin typeface="Arial" panose="020B0604020202020204" pitchFamily="34" charset="0"/>
                        <a:cs typeface="Arial" panose="020B0604020202020204" pitchFamily="34" charset="0"/>
                      </a:endParaRPr>
                    </a:p>
                  </a:txBody>
                  <a:tcPr marL="34290" marR="34290" marT="34290" marB="34290" anchor="ctr">
                    <a:lnB w="19050" cap="flat" cmpd="sng" algn="ctr">
                      <a:solidFill>
                        <a:srgbClr val="C00000"/>
                      </a:solidFill>
                      <a:prstDash val="solid"/>
                      <a:round/>
                      <a:headEnd type="none" w="med" len="med"/>
                      <a:tailEnd type="none" w="med" len="med"/>
                    </a:lnB>
                  </a:tcPr>
                </a:tc>
                <a:tc>
                  <a:txBody>
                    <a:bodyPr/>
                    <a:lstStyle/>
                    <a:p>
                      <a:pPr algn="ctr" fontAlgn="t">
                        <a:lnSpc>
                          <a:spcPts val="1200"/>
                        </a:lnSpc>
                      </a:pPr>
                      <a:r>
                        <a:rPr lang="fr-FR" sz="1200" b="1" u="none" strike="noStrike" dirty="0">
                          <a:solidFill>
                            <a:schemeClr val="bg1"/>
                          </a:solidFill>
                          <a:effectLst/>
                          <a:latin typeface="Arial" panose="020B0604020202020204" pitchFamily="34" charset="0"/>
                          <a:cs typeface="Arial" panose="020B0604020202020204" pitchFamily="34" charset="0"/>
                        </a:rPr>
                        <a:t>Standard </a:t>
                      </a:r>
                      <a:r>
                        <a:rPr lang="fr-FR" sz="1200" b="0" u="none" strike="noStrike" dirty="0">
                          <a:solidFill>
                            <a:schemeClr val="bg1"/>
                          </a:solidFill>
                          <a:effectLst/>
                          <a:latin typeface="Arial" panose="020B0604020202020204" pitchFamily="34" charset="0"/>
                          <a:cs typeface="Arial" panose="020B0604020202020204" pitchFamily="34" charset="0"/>
                        </a:rPr>
                        <a:t>(n=398)</a:t>
                      </a:r>
                      <a:endParaRPr lang="fr-FR" sz="1200" b="0" i="0" u="none" strike="noStrike" dirty="0">
                        <a:solidFill>
                          <a:schemeClr val="bg1"/>
                        </a:solidFill>
                        <a:effectLst/>
                        <a:latin typeface="Arial" panose="020B0604020202020204" pitchFamily="34" charset="0"/>
                        <a:cs typeface="Arial" panose="020B0604020202020204" pitchFamily="34" charset="0"/>
                      </a:endParaRPr>
                    </a:p>
                  </a:txBody>
                  <a:tcPr marL="34290" marR="34290" marT="34290" marB="34290" anchor="ctr">
                    <a:lnB w="19050" cap="flat" cmpd="sng" algn="ctr">
                      <a:solidFill>
                        <a:srgbClr val="C00000"/>
                      </a:solidFill>
                      <a:prstDash val="solid"/>
                      <a:round/>
                      <a:headEnd type="none" w="med" len="med"/>
                      <a:tailEnd type="none" w="med" len="med"/>
                    </a:lnB>
                    <a:solidFill>
                      <a:schemeClr val="accent1"/>
                    </a:solidFill>
                  </a:tcPr>
                </a:tc>
                <a:tc>
                  <a:txBody>
                    <a:bodyPr/>
                    <a:lstStyle/>
                    <a:p>
                      <a:pPr algn="ctr" fontAlgn="t">
                        <a:lnSpc>
                          <a:spcPts val="1200"/>
                        </a:lnSpc>
                      </a:pPr>
                      <a:r>
                        <a:rPr lang="pt-BR" sz="1200" b="1" u="none" strike="noStrike" dirty="0">
                          <a:solidFill>
                            <a:schemeClr val="bg1"/>
                          </a:solidFill>
                          <a:effectLst/>
                          <a:latin typeface="Arial" panose="020B0604020202020204" pitchFamily="34" charset="0"/>
                          <a:cs typeface="Arial" panose="020B0604020202020204" pitchFamily="34" charset="0"/>
                        </a:rPr>
                        <a:t>Expérimental </a:t>
                      </a:r>
                      <a:r>
                        <a:rPr lang="pt-BR" sz="1200" b="0" u="none" strike="noStrike" dirty="0">
                          <a:solidFill>
                            <a:schemeClr val="bg1"/>
                          </a:solidFill>
                          <a:effectLst/>
                          <a:latin typeface="Arial" panose="020B0604020202020204" pitchFamily="34" charset="0"/>
                          <a:cs typeface="Arial" panose="020B0604020202020204" pitchFamily="34" charset="0"/>
                        </a:rPr>
                        <a:t>(n=423)</a:t>
                      </a:r>
                      <a:endParaRPr lang="pt-BR" sz="1200" b="0" i="0" u="none" strike="noStrike" dirty="0">
                        <a:solidFill>
                          <a:schemeClr val="bg1"/>
                        </a:solidFill>
                        <a:effectLst/>
                        <a:latin typeface="Arial" panose="020B0604020202020204" pitchFamily="34" charset="0"/>
                        <a:cs typeface="Arial" panose="020B0604020202020204" pitchFamily="34" charset="0"/>
                      </a:endParaRPr>
                    </a:p>
                  </a:txBody>
                  <a:tcPr marL="34290" marR="34290" marT="34290" marB="34290" anchor="ctr">
                    <a:lnB w="19050" cap="flat" cmpd="sng" algn="ctr">
                      <a:solidFill>
                        <a:srgbClr val="C00000"/>
                      </a:solidFill>
                      <a:prstDash val="solid"/>
                      <a:round/>
                      <a:headEnd type="none" w="med" len="med"/>
                      <a:tailEnd type="none" w="med" len="med"/>
                    </a:lnB>
                    <a:solidFill>
                      <a:srgbClr val="C00000"/>
                    </a:solidFill>
                  </a:tcPr>
                </a:tc>
                <a:tc>
                  <a:txBody>
                    <a:bodyPr/>
                    <a:lstStyle/>
                    <a:p>
                      <a:pPr algn="ctr" fontAlgn="t">
                        <a:lnSpc>
                          <a:spcPts val="1200"/>
                        </a:lnSpc>
                      </a:pPr>
                      <a:r>
                        <a:rPr lang="pt-BR" sz="1200" b="1" u="none" strike="noStrike" dirty="0" err="1">
                          <a:solidFill>
                            <a:schemeClr val="bg1"/>
                          </a:solidFill>
                          <a:effectLst/>
                          <a:latin typeface="Arial" panose="020B0604020202020204" pitchFamily="34" charset="0"/>
                          <a:cs typeface="Arial" panose="020B0604020202020204" pitchFamily="34" charset="0"/>
                        </a:rPr>
                        <a:t>p</a:t>
                      </a:r>
                      <a:endParaRPr lang="pt-BR" sz="1200" b="1" i="0" u="none" strike="noStrike" dirty="0">
                        <a:solidFill>
                          <a:schemeClr val="bg1"/>
                        </a:solidFill>
                        <a:effectLst/>
                        <a:latin typeface="Arial" panose="020B0604020202020204" pitchFamily="34" charset="0"/>
                        <a:cs typeface="Arial" panose="020B0604020202020204" pitchFamily="34" charset="0"/>
                      </a:endParaRPr>
                    </a:p>
                  </a:txBody>
                  <a:tcPr marL="34290" marR="34290" marT="34290" marB="34290" anchor="ctr">
                    <a:lnB w="19050" cap="flat" cmpd="sng" algn="ctr">
                      <a:solidFill>
                        <a:srgbClr val="C00000"/>
                      </a:solidFill>
                      <a:prstDash val="solid"/>
                      <a:round/>
                      <a:headEnd type="none" w="med" len="med"/>
                      <a:tailEnd type="none" w="med" len="med"/>
                    </a:lnB>
                  </a:tcPr>
                </a:tc>
                <a:extLst>
                  <a:ext uri="{0D108BD9-81ED-4DB2-BD59-A6C34878D82A}">
                    <a16:rowId xmlns:a16="http://schemas.microsoft.com/office/drawing/2014/main" val="50493070"/>
                  </a:ext>
                </a:extLst>
              </a:tr>
              <a:tr h="305139">
                <a:tc gridSpan="3">
                  <a:txBody>
                    <a:bodyPr/>
                    <a:lstStyle/>
                    <a:p>
                      <a:pPr marL="0" algn="l" defTabSz="914400" rtl="0" eaLnBrk="1" fontAlgn="t" latinLnBrk="0" hangingPunct="1">
                        <a:lnSpc>
                          <a:spcPts val="1200"/>
                        </a:lnSpc>
                      </a:pPr>
                      <a:r>
                        <a:rPr lang="fr-FR" sz="1200" b="1" u="none" strike="noStrike" kern="1200" dirty="0" err="1">
                          <a:solidFill>
                            <a:schemeClr val="tx1">
                              <a:lumMod val="75000"/>
                              <a:lumOff val="25000"/>
                            </a:schemeClr>
                          </a:solidFill>
                          <a:effectLst/>
                          <a:latin typeface="Arial" panose="020B0604020202020204" pitchFamily="34" charset="0"/>
                          <a:cs typeface="Arial" panose="020B0604020202020204" pitchFamily="34" charset="0"/>
                        </a:rPr>
                        <a:t>Residual</a:t>
                      </a:r>
                      <a:r>
                        <a:rPr lang="fr-FR" sz="1200" b="1" u="none" strike="noStrike" kern="1200" dirty="0">
                          <a:solidFill>
                            <a:schemeClr val="tx1">
                              <a:lumMod val="75000"/>
                              <a:lumOff val="25000"/>
                            </a:schemeClr>
                          </a:solidFill>
                          <a:effectLst/>
                          <a:latin typeface="Arial" panose="020B0604020202020204" pitchFamily="34" charset="0"/>
                          <a:cs typeface="Arial" panose="020B0604020202020204" pitchFamily="34" charset="0"/>
                        </a:rPr>
                        <a:t> </a:t>
                      </a:r>
                      <a:r>
                        <a:rPr lang="fr-FR" sz="1200" b="1" u="none" strike="noStrike" kern="1200" dirty="0" err="1">
                          <a:solidFill>
                            <a:schemeClr val="tx1">
                              <a:lumMod val="75000"/>
                              <a:lumOff val="25000"/>
                            </a:schemeClr>
                          </a:solidFill>
                          <a:effectLst/>
                          <a:latin typeface="Arial" panose="020B0604020202020204" pitchFamily="34" charset="0"/>
                          <a:cs typeface="Arial" panose="020B0604020202020204" pitchFamily="34" charset="0"/>
                        </a:rPr>
                        <a:t>tumor</a:t>
                      </a:r>
                      <a:endParaRPr lang="fr-FR" sz="1200" b="1" u="none" strike="noStrike" kern="1200" dirty="0">
                        <a:solidFill>
                          <a:schemeClr val="tx1">
                            <a:lumMod val="75000"/>
                            <a:lumOff val="25000"/>
                          </a:schemeClr>
                        </a:solidFill>
                        <a:effectLst/>
                        <a:latin typeface="Arial" panose="020B0604020202020204" pitchFamily="34" charset="0"/>
                        <a:ea typeface="+mn-ea"/>
                        <a:cs typeface="Arial" panose="020B0604020202020204" pitchFamily="34" charset="0"/>
                      </a:endParaRPr>
                    </a:p>
                  </a:txBody>
                  <a:tcPr marL="34290" marR="34290" marT="34290" marB="34290" anchor="ctr">
                    <a:lnL w="19050" cap="flat" cmpd="sng" algn="ctr">
                      <a:solidFill>
                        <a:srgbClr val="C00000"/>
                      </a:solidFill>
                      <a:prstDash val="solid"/>
                      <a:round/>
                      <a:headEnd type="none" w="med" len="med"/>
                      <a:tailEnd type="none" w="med" len="med"/>
                    </a:lnL>
                    <a:lnT w="19050" cap="flat" cmpd="sng" algn="ctr">
                      <a:solidFill>
                        <a:srgbClr val="C00000"/>
                      </a:solidFill>
                      <a:prstDash val="solid"/>
                      <a:round/>
                      <a:headEnd type="none" w="med" len="med"/>
                      <a:tailEnd type="none" w="med" len="med"/>
                    </a:lnT>
                  </a:tcPr>
                </a:tc>
                <a:tc hMerge="1">
                  <a:txBody>
                    <a:bodyPr/>
                    <a:lstStyle/>
                    <a:p>
                      <a:pPr algn="ctr" fontAlgn="t">
                        <a:lnSpc>
                          <a:spcPts val="1200"/>
                        </a:lnSpc>
                      </a:pPr>
                      <a:endParaRPr lang="fr-FR" sz="1000" b="1" i="0" u="none" strike="noStrike" dirty="0">
                        <a:solidFill>
                          <a:schemeClr val="tx1">
                            <a:lumMod val="75000"/>
                            <a:lumOff val="25000"/>
                          </a:schemeClr>
                        </a:solidFill>
                        <a:effectLst/>
                        <a:latin typeface="+mn-lt"/>
                      </a:endParaRPr>
                    </a:p>
                  </a:txBody>
                  <a:tcPr marL="34290" marR="34290" marT="34290" marB="34290" anchor="ctr"/>
                </a:tc>
                <a:tc hMerge="1">
                  <a:txBody>
                    <a:bodyPr/>
                    <a:lstStyle/>
                    <a:p>
                      <a:pPr algn="ctr" fontAlgn="t">
                        <a:lnSpc>
                          <a:spcPts val="1200"/>
                        </a:lnSpc>
                      </a:pPr>
                      <a:endParaRPr lang="fr-FR" sz="1000" b="1" i="0" u="none" strike="noStrike" dirty="0">
                        <a:solidFill>
                          <a:schemeClr val="tx1">
                            <a:lumMod val="75000"/>
                            <a:lumOff val="25000"/>
                          </a:schemeClr>
                        </a:solidFill>
                        <a:effectLst/>
                        <a:latin typeface="+mn-lt"/>
                      </a:endParaRPr>
                    </a:p>
                  </a:txBody>
                  <a:tcPr marL="34290" marR="34290" marT="34290" marB="34290" anchor="ctr"/>
                </a:tc>
                <a:tc>
                  <a:txBody>
                    <a:bodyPr/>
                    <a:lstStyle/>
                    <a:p>
                      <a:pPr marL="0" algn="ctr" defTabSz="914400" rtl="0" eaLnBrk="1" fontAlgn="t" latinLnBrk="0" hangingPunct="1">
                        <a:lnSpc>
                          <a:spcPts val="1200"/>
                        </a:lnSpc>
                      </a:pPr>
                      <a:r>
                        <a:rPr lang="fr-FR" sz="1200" b="1" u="none" strike="noStrike" kern="1200" dirty="0">
                          <a:solidFill>
                            <a:schemeClr val="tx1">
                              <a:lumMod val="75000"/>
                              <a:lumOff val="25000"/>
                            </a:schemeClr>
                          </a:solidFill>
                          <a:effectLst/>
                          <a:latin typeface="Arial" panose="020B0604020202020204" pitchFamily="34" charset="0"/>
                          <a:cs typeface="Arial" panose="020B0604020202020204" pitchFamily="34" charset="0"/>
                        </a:rPr>
                        <a:t>0,62</a:t>
                      </a:r>
                      <a:endParaRPr lang="fr-FR" sz="1200" b="1" u="none" strike="noStrike" kern="1200" dirty="0">
                        <a:solidFill>
                          <a:schemeClr val="tx1">
                            <a:lumMod val="75000"/>
                            <a:lumOff val="25000"/>
                          </a:schemeClr>
                        </a:solidFill>
                        <a:effectLst/>
                        <a:latin typeface="Arial" panose="020B0604020202020204" pitchFamily="34" charset="0"/>
                        <a:ea typeface="+mn-ea"/>
                        <a:cs typeface="Arial" panose="020B0604020202020204" pitchFamily="34" charset="0"/>
                      </a:endParaRPr>
                    </a:p>
                  </a:txBody>
                  <a:tcPr marL="34290" marR="34290" marT="34290" marB="34290" anchor="ctr">
                    <a:lnR w="19050" cap="flat" cmpd="sng" algn="ctr">
                      <a:solidFill>
                        <a:srgbClr val="C00000"/>
                      </a:solidFill>
                      <a:prstDash val="solid"/>
                      <a:round/>
                      <a:headEnd type="none" w="med" len="med"/>
                      <a:tailEnd type="none" w="med" len="med"/>
                    </a:lnR>
                    <a:lnT w="19050" cap="flat" cmpd="sng" algn="ctr">
                      <a:solidFill>
                        <a:srgbClr val="C00000"/>
                      </a:solidFill>
                      <a:prstDash val="solid"/>
                      <a:round/>
                      <a:headEnd type="none" w="med" len="med"/>
                      <a:tailEnd type="none" w="med" len="med"/>
                    </a:lnT>
                  </a:tcPr>
                </a:tc>
                <a:extLst>
                  <a:ext uri="{0D108BD9-81ED-4DB2-BD59-A6C34878D82A}">
                    <a16:rowId xmlns:a16="http://schemas.microsoft.com/office/drawing/2014/main" val="1494221386"/>
                  </a:ext>
                </a:extLst>
              </a:tr>
              <a:tr h="296420">
                <a:tc>
                  <a:txBody>
                    <a:bodyPr/>
                    <a:lstStyle/>
                    <a:p>
                      <a:pPr marL="0" algn="l" defTabSz="914400" rtl="0" eaLnBrk="1" fontAlgn="t" latinLnBrk="0" hangingPunct="1">
                        <a:lnSpc>
                          <a:spcPts val="1200"/>
                        </a:lnSpc>
                      </a:pPr>
                      <a:r>
                        <a:rPr lang="fr-FR" sz="1200" u="none" strike="noStrike" kern="1200" dirty="0">
                          <a:solidFill>
                            <a:schemeClr val="tx1">
                              <a:lumMod val="75000"/>
                              <a:lumOff val="25000"/>
                            </a:schemeClr>
                          </a:solidFill>
                          <a:effectLst/>
                          <a:latin typeface="Arial" panose="020B0604020202020204" pitchFamily="34" charset="0"/>
                          <a:cs typeface="Arial" panose="020B0604020202020204" pitchFamily="34" charset="0"/>
                        </a:rPr>
                        <a:t>R0 &gt; 1mm</a:t>
                      </a:r>
                      <a:endParaRPr lang="fr-FR" sz="1200" u="none" strike="noStrike" kern="1200" dirty="0">
                        <a:solidFill>
                          <a:schemeClr val="tx1">
                            <a:lumMod val="75000"/>
                            <a:lumOff val="25000"/>
                          </a:schemeClr>
                        </a:solidFill>
                        <a:effectLst/>
                        <a:latin typeface="Arial" panose="020B0604020202020204" pitchFamily="34" charset="0"/>
                        <a:ea typeface="+mn-ea"/>
                        <a:cs typeface="Arial" panose="020B0604020202020204" pitchFamily="34" charset="0"/>
                      </a:endParaRPr>
                    </a:p>
                  </a:txBody>
                  <a:tcPr marL="180000" marR="34290" marT="34290" marB="34290" anchor="ctr">
                    <a:lnL w="19050" cap="flat" cmpd="sng" algn="ctr">
                      <a:solidFill>
                        <a:srgbClr val="C00000"/>
                      </a:solidFill>
                      <a:prstDash val="solid"/>
                      <a:round/>
                      <a:headEnd type="none" w="med" len="med"/>
                      <a:tailEnd type="none" w="med" len="med"/>
                    </a:lnL>
                    <a:lnB w="19050" cap="flat" cmpd="sng" algn="ctr">
                      <a:solidFill>
                        <a:srgbClr val="C00000"/>
                      </a:solidFill>
                      <a:prstDash val="solid"/>
                      <a:round/>
                      <a:headEnd type="none" w="med" len="med"/>
                      <a:tailEnd type="none" w="med" len="med"/>
                    </a:lnB>
                  </a:tcPr>
                </a:tc>
                <a:tc>
                  <a:txBody>
                    <a:bodyPr/>
                    <a:lstStyle/>
                    <a:p>
                      <a:pPr marL="0" algn="ctr" defTabSz="914400" rtl="0" eaLnBrk="1" fontAlgn="t" latinLnBrk="0" hangingPunct="1">
                        <a:lnSpc>
                          <a:spcPts val="1200"/>
                        </a:lnSpc>
                      </a:pPr>
                      <a:r>
                        <a:rPr lang="fr-FR" sz="1200" u="none" strike="noStrike" kern="1200" dirty="0">
                          <a:solidFill>
                            <a:schemeClr val="tx1">
                              <a:lumMod val="75000"/>
                              <a:lumOff val="25000"/>
                            </a:schemeClr>
                          </a:solidFill>
                          <a:effectLst/>
                          <a:latin typeface="Arial" panose="020B0604020202020204" pitchFamily="34" charset="0"/>
                          <a:cs typeface="Arial" panose="020B0604020202020204" pitchFamily="34" charset="0"/>
                        </a:rPr>
                        <a:t>360 (90,5)</a:t>
                      </a:r>
                      <a:endParaRPr lang="fr-FR" sz="1200" u="none" strike="noStrike" kern="1200" dirty="0">
                        <a:solidFill>
                          <a:schemeClr val="tx1">
                            <a:lumMod val="75000"/>
                            <a:lumOff val="25000"/>
                          </a:schemeClr>
                        </a:solidFill>
                        <a:effectLst/>
                        <a:latin typeface="Arial" panose="020B0604020202020204" pitchFamily="34" charset="0"/>
                        <a:ea typeface="+mn-ea"/>
                        <a:cs typeface="Arial" panose="020B0604020202020204" pitchFamily="34" charset="0"/>
                      </a:endParaRPr>
                    </a:p>
                  </a:txBody>
                  <a:tcPr marL="34290" marR="34290" marT="34290" marB="34290" anchor="ctr">
                    <a:lnB w="19050" cap="flat" cmpd="sng" algn="ctr">
                      <a:solidFill>
                        <a:srgbClr val="C00000"/>
                      </a:solidFill>
                      <a:prstDash val="solid"/>
                      <a:round/>
                      <a:headEnd type="none" w="med" len="med"/>
                      <a:tailEnd type="none" w="med" len="med"/>
                    </a:lnB>
                  </a:tcPr>
                </a:tc>
                <a:tc>
                  <a:txBody>
                    <a:bodyPr/>
                    <a:lstStyle/>
                    <a:p>
                      <a:pPr marL="0" algn="ctr" defTabSz="914400" rtl="0" eaLnBrk="1" fontAlgn="t" latinLnBrk="0" hangingPunct="1">
                        <a:lnSpc>
                          <a:spcPts val="1200"/>
                        </a:lnSpc>
                      </a:pPr>
                      <a:r>
                        <a:rPr lang="fr-FR" sz="1200" u="none" strike="noStrike" kern="1200" dirty="0">
                          <a:solidFill>
                            <a:schemeClr val="tx1">
                              <a:lumMod val="75000"/>
                              <a:lumOff val="25000"/>
                            </a:schemeClr>
                          </a:solidFill>
                          <a:effectLst/>
                          <a:latin typeface="Arial" panose="020B0604020202020204" pitchFamily="34" charset="0"/>
                          <a:cs typeface="Arial" panose="020B0604020202020204" pitchFamily="34" charset="0"/>
                        </a:rPr>
                        <a:t>383 (90,5)</a:t>
                      </a:r>
                      <a:endParaRPr lang="fr-FR" sz="1200" u="none" strike="noStrike" kern="1200" dirty="0">
                        <a:solidFill>
                          <a:schemeClr val="tx1">
                            <a:lumMod val="75000"/>
                            <a:lumOff val="25000"/>
                          </a:schemeClr>
                        </a:solidFill>
                        <a:effectLst/>
                        <a:latin typeface="Arial" panose="020B0604020202020204" pitchFamily="34" charset="0"/>
                        <a:ea typeface="+mn-ea"/>
                        <a:cs typeface="Arial" panose="020B0604020202020204" pitchFamily="34" charset="0"/>
                      </a:endParaRPr>
                    </a:p>
                  </a:txBody>
                  <a:tcPr marL="34290" marR="34290" marT="34290" marB="34290" anchor="ctr">
                    <a:lnB w="19050" cap="flat" cmpd="sng" algn="ctr">
                      <a:solidFill>
                        <a:srgbClr val="C00000"/>
                      </a:solidFill>
                      <a:prstDash val="solid"/>
                      <a:round/>
                      <a:headEnd type="none" w="med" len="med"/>
                      <a:tailEnd type="none" w="med" len="med"/>
                    </a:lnB>
                  </a:tcPr>
                </a:tc>
                <a:tc>
                  <a:txBody>
                    <a:bodyPr/>
                    <a:lstStyle/>
                    <a:p>
                      <a:pPr algn="ctr" fontAlgn="t">
                        <a:lnSpc>
                          <a:spcPts val="1200"/>
                        </a:lnSpc>
                      </a:pPr>
                      <a:endParaRPr lang="fr-FR" sz="1200" b="0"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34290" marR="34290" marT="34290" marB="34290" anchor="ctr">
                    <a:lnR w="19050" cap="flat" cmpd="sng" algn="ctr">
                      <a:solidFill>
                        <a:srgbClr val="C00000"/>
                      </a:solidFill>
                      <a:prstDash val="solid"/>
                      <a:round/>
                      <a:headEnd type="none" w="med" len="med"/>
                      <a:tailEnd type="none" w="med" len="med"/>
                    </a:lnR>
                    <a:lnB w="19050" cap="flat" cmpd="sng" algn="ctr">
                      <a:solidFill>
                        <a:srgbClr val="C00000"/>
                      </a:solidFill>
                      <a:prstDash val="solid"/>
                      <a:round/>
                      <a:headEnd type="none" w="med" len="med"/>
                      <a:tailEnd type="none" w="med" len="med"/>
                    </a:lnB>
                  </a:tcPr>
                </a:tc>
                <a:extLst>
                  <a:ext uri="{0D108BD9-81ED-4DB2-BD59-A6C34878D82A}">
                    <a16:rowId xmlns:a16="http://schemas.microsoft.com/office/drawing/2014/main" val="1249840056"/>
                  </a:ext>
                </a:extLst>
              </a:tr>
              <a:tr h="296420">
                <a:tc>
                  <a:txBody>
                    <a:bodyPr/>
                    <a:lstStyle/>
                    <a:p>
                      <a:pPr marL="0" algn="l" defTabSz="914400" rtl="0" eaLnBrk="1" fontAlgn="t" latinLnBrk="0" hangingPunct="1">
                        <a:lnSpc>
                          <a:spcPts val="1200"/>
                        </a:lnSpc>
                      </a:pPr>
                      <a:r>
                        <a:rPr lang="fr-FR" sz="1200" u="none" strike="noStrike" kern="1200" dirty="0">
                          <a:solidFill>
                            <a:schemeClr val="tx1">
                              <a:lumMod val="75000"/>
                              <a:lumOff val="25000"/>
                            </a:schemeClr>
                          </a:solidFill>
                          <a:effectLst/>
                          <a:latin typeface="Arial" panose="020B0604020202020204" pitchFamily="34" charset="0"/>
                          <a:cs typeface="Arial" panose="020B0604020202020204" pitchFamily="34" charset="0"/>
                        </a:rPr>
                        <a:t>R1 </a:t>
                      </a:r>
                      <a:r>
                        <a:rPr lang="fr-FR" sz="1200" u="sng" strike="noStrike" kern="1200" dirty="0">
                          <a:solidFill>
                            <a:schemeClr val="tx1">
                              <a:lumMod val="75000"/>
                              <a:lumOff val="25000"/>
                            </a:schemeClr>
                          </a:solidFill>
                          <a:effectLst/>
                          <a:latin typeface="Arial" panose="020B0604020202020204" pitchFamily="34" charset="0"/>
                          <a:cs typeface="Arial" panose="020B0604020202020204" pitchFamily="34" charset="0"/>
                        </a:rPr>
                        <a:t>&gt;</a:t>
                      </a:r>
                      <a:r>
                        <a:rPr lang="fr-FR" sz="1200" u="none" strike="noStrike" kern="1200" dirty="0">
                          <a:solidFill>
                            <a:schemeClr val="tx1">
                              <a:lumMod val="75000"/>
                              <a:lumOff val="25000"/>
                            </a:schemeClr>
                          </a:solidFill>
                          <a:effectLst/>
                          <a:latin typeface="Arial" panose="020B0604020202020204" pitchFamily="34" charset="0"/>
                          <a:cs typeface="Arial" panose="020B0604020202020204" pitchFamily="34" charset="0"/>
                        </a:rPr>
                        <a:t> 1mm</a:t>
                      </a:r>
                      <a:endParaRPr lang="fr-FR" sz="1200" u="none" strike="noStrike" kern="1200" dirty="0">
                        <a:solidFill>
                          <a:schemeClr val="tx1">
                            <a:lumMod val="75000"/>
                            <a:lumOff val="25000"/>
                          </a:schemeClr>
                        </a:solidFill>
                        <a:effectLst/>
                        <a:latin typeface="Arial" panose="020B0604020202020204" pitchFamily="34" charset="0"/>
                        <a:ea typeface="+mn-ea"/>
                        <a:cs typeface="Arial" panose="020B0604020202020204" pitchFamily="34" charset="0"/>
                      </a:endParaRPr>
                    </a:p>
                  </a:txBody>
                  <a:tcPr marL="180000" marR="34290" marT="34290" marB="34290" anchor="ctr">
                    <a:lnT w="19050" cap="flat" cmpd="sng" algn="ctr">
                      <a:solidFill>
                        <a:srgbClr val="C00000"/>
                      </a:solidFill>
                      <a:prstDash val="solid"/>
                      <a:round/>
                      <a:headEnd type="none" w="med" len="med"/>
                      <a:tailEnd type="none" w="med" len="med"/>
                    </a:lnT>
                  </a:tcPr>
                </a:tc>
                <a:tc>
                  <a:txBody>
                    <a:bodyPr/>
                    <a:lstStyle/>
                    <a:p>
                      <a:pPr marL="0" algn="ctr" defTabSz="914400" rtl="0" eaLnBrk="1" fontAlgn="t" latinLnBrk="0" hangingPunct="1">
                        <a:lnSpc>
                          <a:spcPts val="1200"/>
                        </a:lnSpc>
                      </a:pPr>
                      <a:r>
                        <a:rPr lang="fr-FR" sz="1200" u="none" strike="noStrike" kern="1200" dirty="0">
                          <a:solidFill>
                            <a:schemeClr val="tx1">
                              <a:lumMod val="75000"/>
                              <a:lumOff val="25000"/>
                            </a:schemeClr>
                          </a:solidFill>
                          <a:effectLst/>
                          <a:latin typeface="Arial" panose="020B0604020202020204" pitchFamily="34" charset="0"/>
                          <a:cs typeface="Arial" panose="020B0604020202020204" pitchFamily="34" charset="0"/>
                        </a:rPr>
                        <a:t>37 (9,3)</a:t>
                      </a:r>
                      <a:endParaRPr lang="fr-FR" sz="1200" u="none" strike="noStrike" kern="1200" dirty="0">
                        <a:solidFill>
                          <a:schemeClr val="tx1">
                            <a:lumMod val="75000"/>
                            <a:lumOff val="25000"/>
                          </a:schemeClr>
                        </a:solidFill>
                        <a:effectLst/>
                        <a:latin typeface="Arial" panose="020B0604020202020204" pitchFamily="34" charset="0"/>
                        <a:ea typeface="+mn-ea"/>
                        <a:cs typeface="Arial" panose="020B0604020202020204" pitchFamily="34" charset="0"/>
                      </a:endParaRPr>
                    </a:p>
                  </a:txBody>
                  <a:tcPr marL="34290" marR="34290" marT="34290" marB="34290" anchor="ctr">
                    <a:lnT w="19050" cap="flat" cmpd="sng" algn="ctr">
                      <a:solidFill>
                        <a:srgbClr val="C00000"/>
                      </a:solidFill>
                      <a:prstDash val="solid"/>
                      <a:round/>
                      <a:headEnd type="none" w="med" len="med"/>
                      <a:tailEnd type="none" w="med" len="med"/>
                    </a:lnT>
                  </a:tcPr>
                </a:tc>
                <a:tc>
                  <a:txBody>
                    <a:bodyPr/>
                    <a:lstStyle/>
                    <a:p>
                      <a:pPr marL="0" algn="ctr" defTabSz="914400" rtl="0" eaLnBrk="1" fontAlgn="t" latinLnBrk="0" hangingPunct="1">
                        <a:lnSpc>
                          <a:spcPts val="1200"/>
                        </a:lnSpc>
                      </a:pPr>
                      <a:r>
                        <a:rPr lang="fr-FR" sz="1200" u="none" strike="noStrike" kern="1200" dirty="0">
                          <a:solidFill>
                            <a:schemeClr val="tx1">
                              <a:lumMod val="75000"/>
                              <a:lumOff val="25000"/>
                            </a:schemeClr>
                          </a:solidFill>
                          <a:effectLst/>
                          <a:latin typeface="Arial" panose="020B0604020202020204" pitchFamily="34" charset="0"/>
                          <a:cs typeface="Arial" panose="020B0604020202020204" pitchFamily="34" charset="0"/>
                        </a:rPr>
                        <a:t>37 (9,3)</a:t>
                      </a:r>
                      <a:endParaRPr lang="fr-FR" sz="1200" u="none" strike="noStrike" kern="1200" dirty="0">
                        <a:solidFill>
                          <a:schemeClr val="tx1">
                            <a:lumMod val="75000"/>
                            <a:lumOff val="25000"/>
                          </a:schemeClr>
                        </a:solidFill>
                        <a:effectLst/>
                        <a:latin typeface="Arial" panose="020B0604020202020204" pitchFamily="34" charset="0"/>
                        <a:ea typeface="+mn-ea"/>
                        <a:cs typeface="Arial" panose="020B0604020202020204" pitchFamily="34" charset="0"/>
                      </a:endParaRPr>
                    </a:p>
                  </a:txBody>
                  <a:tcPr marL="34290" marR="34290" marT="34290" marB="34290" anchor="ctr">
                    <a:lnT w="19050" cap="flat" cmpd="sng" algn="ctr">
                      <a:solidFill>
                        <a:srgbClr val="C00000"/>
                      </a:solidFill>
                      <a:prstDash val="solid"/>
                      <a:round/>
                      <a:headEnd type="none" w="med" len="med"/>
                      <a:tailEnd type="none" w="med" len="med"/>
                    </a:lnT>
                  </a:tcPr>
                </a:tc>
                <a:tc>
                  <a:txBody>
                    <a:bodyPr/>
                    <a:lstStyle/>
                    <a:p>
                      <a:pPr algn="ctr" fontAlgn="t">
                        <a:lnSpc>
                          <a:spcPts val="1200"/>
                        </a:lnSpc>
                      </a:pPr>
                      <a:endParaRPr lang="fr-FR" sz="1200" b="0"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34290" marR="34290" marT="34290" marB="34290" anchor="ctr">
                    <a:lnT w="19050" cap="flat" cmpd="sng" algn="ctr">
                      <a:solidFill>
                        <a:srgbClr val="C00000"/>
                      </a:solidFill>
                      <a:prstDash val="solid"/>
                      <a:round/>
                      <a:headEnd type="none" w="med" len="med"/>
                      <a:tailEnd type="none" w="med" len="med"/>
                    </a:lnT>
                  </a:tcPr>
                </a:tc>
                <a:extLst>
                  <a:ext uri="{0D108BD9-81ED-4DB2-BD59-A6C34878D82A}">
                    <a16:rowId xmlns:a16="http://schemas.microsoft.com/office/drawing/2014/main" val="3540319228"/>
                  </a:ext>
                </a:extLst>
              </a:tr>
              <a:tr h="296420">
                <a:tc>
                  <a:txBody>
                    <a:bodyPr/>
                    <a:lstStyle/>
                    <a:p>
                      <a:pPr marL="0" algn="l" defTabSz="914400" rtl="0" eaLnBrk="1" fontAlgn="t" latinLnBrk="0" hangingPunct="1">
                        <a:lnSpc>
                          <a:spcPts val="1200"/>
                        </a:lnSpc>
                      </a:pPr>
                      <a:r>
                        <a:rPr lang="fr-FR" sz="1200" u="none" strike="noStrike" kern="1200" dirty="0">
                          <a:solidFill>
                            <a:schemeClr val="tx1">
                              <a:lumMod val="75000"/>
                              <a:lumOff val="25000"/>
                            </a:schemeClr>
                          </a:solidFill>
                          <a:effectLst/>
                          <a:latin typeface="Arial" panose="020B0604020202020204" pitchFamily="34" charset="0"/>
                          <a:cs typeface="Arial" panose="020B0604020202020204" pitchFamily="34" charset="0"/>
                        </a:rPr>
                        <a:t>Infection intra-abdominale</a:t>
                      </a:r>
                      <a:endParaRPr lang="fr-FR" sz="1200" u="none" strike="noStrike" kern="1200" dirty="0">
                        <a:solidFill>
                          <a:schemeClr val="tx1">
                            <a:lumMod val="75000"/>
                            <a:lumOff val="25000"/>
                          </a:schemeClr>
                        </a:solidFill>
                        <a:effectLst/>
                        <a:latin typeface="Arial" panose="020B0604020202020204" pitchFamily="34" charset="0"/>
                        <a:ea typeface="+mn-ea"/>
                        <a:cs typeface="Arial" panose="020B0604020202020204" pitchFamily="34" charset="0"/>
                      </a:endParaRPr>
                    </a:p>
                  </a:txBody>
                  <a:tcPr marL="34290" marR="34290" marT="34290" marB="34290" anchor="ctr">
                    <a:lnB w="19050" cap="flat" cmpd="sng" algn="ctr">
                      <a:solidFill>
                        <a:srgbClr val="C00000"/>
                      </a:solidFill>
                      <a:prstDash val="solid"/>
                      <a:round/>
                      <a:headEnd type="none" w="med" len="med"/>
                      <a:tailEnd type="none" w="med" len="med"/>
                    </a:lnB>
                  </a:tcPr>
                </a:tc>
                <a:tc>
                  <a:txBody>
                    <a:bodyPr/>
                    <a:lstStyle/>
                    <a:p>
                      <a:pPr marL="0" algn="ctr" defTabSz="914400" rtl="0" eaLnBrk="1" fontAlgn="t" latinLnBrk="0" hangingPunct="1">
                        <a:lnSpc>
                          <a:spcPts val="1200"/>
                        </a:lnSpc>
                      </a:pPr>
                      <a:r>
                        <a:rPr lang="fr-FR" sz="1200" u="none" strike="noStrike" kern="1200" dirty="0">
                          <a:solidFill>
                            <a:schemeClr val="tx1">
                              <a:lumMod val="75000"/>
                              <a:lumOff val="25000"/>
                            </a:schemeClr>
                          </a:solidFill>
                          <a:effectLst/>
                          <a:latin typeface="Arial" panose="020B0604020202020204" pitchFamily="34" charset="0"/>
                          <a:cs typeface="Arial" panose="020B0604020202020204" pitchFamily="34" charset="0"/>
                        </a:rPr>
                        <a:t>1 (0,3)</a:t>
                      </a:r>
                      <a:endParaRPr lang="fr-FR" sz="1200" u="none" strike="noStrike" kern="1200" dirty="0">
                        <a:solidFill>
                          <a:schemeClr val="tx1">
                            <a:lumMod val="75000"/>
                            <a:lumOff val="25000"/>
                          </a:schemeClr>
                        </a:solidFill>
                        <a:effectLst/>
                        <a:latin typeface="Arial" panose="020B0604020202020204" pitchFamily="34" charset="0"/>
                        <a:ea typeface="+mn-ea"/>
                        <a:cs typeface="Arial" panose="020B0604020202020204" pitchFamily="34" charset="0"/>
                      </a:endParaRPr>
                    </a:p>
                  </a:txBody>
                  <a:tcPr marL="34290" marR="34290" marT="34290" marB="34290" anchor="ctr">
                    <a:lnB w="19050" cap="flat" cmpd="sng" algn="ctr">
                      <a:solidFill>
                        <a:srgbClr val="C00000"/>
                      </a:solidFill>
                      <a:prstDash val="solid"/>
                      <a:round/>
                      <a:headEnd type="none" w="med" len="med"/>
                      <a:tailEnd type="none" w="med" len="med"/>
                    </a:lnB>
                  </a:tcPr>
                </a:tc>
                <a:tc>
                  <a:txBody>
                    <a:bodyPr/>
                    <a:lstStyle/>
                    <a:p>
                      <a:pPr marL="0" algn="ctr" defTabSz="914400" rtl="0" eaLnBrk="1" fontAlgn="t" latinLnBrk="0" hangingPunct="1">
                        <a:lnSpc>
                          <a:spcPts val="1200"/>
                        </a:lnSpc>
                      </a:pPr>
                      <a:r>
                        <a:rPr lang="fr-FR" sz="1200" u="none" strike="noStrike" kern="1200" dirty="0">
                          <a:solidFill>
                            <a:schemeClr val="tx1">
                              <a:lumMod val="75000"/>
                              <a:lumOff val="25000"/>
                            </a:schemeClr>
                          </a:solidFill>
                          <a:effectLst/>
                          <a:latin typeface="Arial" panose="020B0604020202020204" pitchFamily="34" charset="0"/>
                          <a:cs typeface="Arial" panose="020B0604020202020204" pitchFamily="34" charset="0"/>
                        </a:rPr>
                        <a:t>3 (0,7)</a:t>
                      </a:r>
                      <a:endParaRPr lang="fr-FR" sz="1200" u="none" strike="noStrike" kern="1200" dirty="0">
                        <a:solidFill>
                          <a:schemeClr val="tx1">
                            <a:lumMod val="75000"/>
                            <a:lumOff val="25000"/>
                          </a:schemeClr>
                        </a:solidFill>
                        <a:effectLst/>
                        <a:latin typeface="Arial" panose="020B0604020202020204" pitchFamily="34" charset="0"/>
                        <a:ea typeface="+mn-ea"/>
                        <a:cs typeface="Arial" panose="020B0604020202020204" pitchFamily="34" charset="0"/>
                      </a:endParaRPr>
                    </a:p>
                  </a:txBody>
                  <a:tcPr marL="34290" marR="34290" marT="34290" marB="34290" anchor="ctr">
                    <a:lnB w="19050" cap="flat" cmpd="sng" algn="ctr">
                      <a:solidFill>
                        <a:srgbClr val="C00000"/>
                      </a:solidFill>
                      <a:prstDash val="solid"/>
                      <a:round/>
                      <a:headEnd type="none" w="med" len="med"/>
                      <a:tailEnd type="none" w="med" len="med"/>
                    </a:lnB>
                  </a:tcPr>
                </a:tc>
                <a:tc>
                  <a:txBody>
                    <a:bodyPr/>
                    <a:lstStyle/>
                    <a:p>
                      <a:pPr algn="ctr" fontAlgn="t">
                        <a:lnSpc>
                          <a:spcPts val="1200"/>
                        </a:lnSpc>
                      </a:pPr>
                      <a:endParaRPr lang="fr-FR" sz="1200" b="0"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34290" marR="34290" marT="34290" marB="34290" anchor="ctr">
                    <a:lnB w="19050" cap="flat" cmpd="sng" algn="ctr">
                      <a:solidFill>
                        <a:srgbClr val="C00000"/>
                      </a:solidFill>
                      <a:prstDash val="solid"/>
                      <a:round/>
                      <a:headEnd type="none" w="med" len="med"/>
                      <a:tailEnd type="none" w="med" len="med"/>
                    </a:lnB>
                  </a:tcPr>
                </a:tc>
                <a:extLst>
                  <a:ext uri="{0D108BD9-81ED-4DB2-BD59-A6C34878D82A}">
                    <a16:rowId xmlns:a16="http://schemas.microsoft.com/office/drawing/2014/main" val="1761186174"/>
                  </a:ext>
                </a:extLst>
              </a:tr>
              <a:tr h="296420">
                <a:tc gridSpan="3">
                  <a:txBody>
                    <a:bodyPr/>
                    <a:lstStyle/>
                    <a:p>
                      <a:pPr marL="0" algn="l" defTabSz="914400" rtl="0" eaLnBrk="1" fontAlgn="t" latinLnBrk="0" hangingPunct="1">
                        <a:lnSpc>
                          <a:spcPts val="1200"/>
                        </a:lnSpc>
                      </a:pPr>
                      <a:r>
                        <a:rPr lang="fr-FR" sz="1200" b="1" u="none" strike="noStrike" kern="1200" dirty="0" err="1">
                          <a:solidFill>
                            <a:schemeClr val="tx1">
                              <a:lumMod val="75000"/>
                              <a:lumOff val="25000"/>
                            </a:schemeClr>
                          </a:solidFill>
                          <a:effectLst/>
                          <a:latin typeface="Arial" panose="020B0604020202020204" pitchFamily="34" charset="0"/>
                          <a:cs typeface="Arial" panose="020B0604020202020204" pitchFamily="34" charset="0"/>
                        </a:rPr>
                        <a:t>Pathogical</a:t>
                      </a:r>
                      <a:r>
                        <a:rPr lang="fr-FR" sz="1200" b="1" u="none" strike="noStrike" kern="1200" dirty="0">
                          <a:solidFill>
                            <a:schemeClr val="tx1">
                              <a:lumMod val="75000"/>
                              <a:lumOff val="25000"/>
                            </a:schemeClr>
                          </a:solidFill>
                          <a:effectLst/>
                          <a:latin typeface="Arial" panose="020B0604020202020204" pitchFamily="34" charset="0"/>
                          <a:cs typeface="Arial" panose="020B0604020202020204" pitchFamily="34" charset="0"/>
                        </a:rPr>
                        <a:t> </a:t>
                      </a:r>
                      <a:r>
                        <a:rPr lang="fr-FR" sz="1200" b="1" u="none" strike="noStrike" kern="1200" dirty="0" err="1">
                          <a:solidFill>
                            <a:schemeClr val="tx1">
                              <a:lumMod val="75000"/>
                              <a:lumOff val="25000"/>
                            </a:schemeClr>
                          </a:solidFill>
                          <a:effectLst/>
                          <a:latin typeface="Arial" panose="020B0604020202020204" pitchFamily="34" charset="0"/>
                          <a:cs typeface="Arial" panose="020B0604020202020204" pitchFamily="34" charset="0"/>
                        </a:rPr>
                        <a:t>complete</a:t>
                      </a:r>
                      <a:r>
                        <a:rPr lang="fr-FR" sz="1200" b="1" u="none" strike="noStrike" kern="1200" dirty="0">
                          <a:solidFill>
                            <a:schemeClr val="tx1">
                              <a:lumMod val="75000"/>
                              <a:lumOff val="25000"/>
                            </a:schemeClr>
                          </a:solidFill>
                          <a:effectLst/>
                          <a:latin typeface="Arial" panose="020B0604020202020204" pitchFamily="34" charset="0"/>
                          <a:cs typeface="Arial" panose="020B0604020202020204" pitchFamily="34" charset="0"/>
                        </a:rPr>
                        <a:t> </a:t>
                      </a:r>
                      <a:r>
                        <a:rPr lang="fr-FR" sz="1200" b="1" u="none" strike="noStrike" kern="1200" dirty="0" err="1">
                          <a:solidFill>
                            <a:schemeClr val="tx1">
                              <a:lumMod val="75000"/>
                              <a:lumOff val="25000"/>
                            </a:schemeClr>
                          </a:solidFill>
                          <a:effectLst/>
                          <a:latin typeface="Arial" panose="020B0604020202020204" pitchFamily="34" charset="0"/>
                          <a:cs typeface="Arial" panose="020B0604020202020204" pitchFamily="34" charset="0"/>
                        </a:rPr>
                        <a:t>response</a:t>
                      </a:r>
                      <a:endParaRPr lang="fr-FR" sz="1200" b="1" u="none" strike="noStrike" kern="1200" dirty="0">
                        <a:solidFill>
                          <a:schemeClr val="tx1">
                            <a:lumMod val="75000"/>
                            <a:lumOff val="25000"/>
                          </a:schemeClr>
                        </a:solidFill>
                        <a:effectLst/>
                        <a:latin typeface="Arial" panose="020B0604020202020204" pitchFamily="34" charset="0"/>
                        <a:ea typeface="+mn-ea"/>
                        <a:cs typeface="Arial" panose="020B0604020202020204" pitchFamily="34" charset="0"/>
                      </a:endParaRPr>
                    </a:p>
                  </a:txBody>
                  <a:tcPr marL="34290" marR="34290" marT="34290" marB="34290" anchor="ctr">
                    <a:lnL w="19050" cap="flat" cmpd="sng" algn="ctr">
                      <a:solidFill>
                        <a:srgbClr val="C00000"/>
                      </a:solidFill>
                      <a:prstDash val="solid"/>
                      <a:round/>
                      <a:headEnd type="none" w="med" len="med"/>
                      <a:tailEnd type="none" w="med" len="med"/>
                    </a:lnL>
                    <a:lnT w="19050" cap="flat" cmpd="sng" algn="ctr">
                      <a:solidFill>
                        <a:srgbClr val="C00000"/>
                      </a:solidFill>
                      <a:prstDash val="solid"/>
                      <a:round/>
                      <a:headEnd type="none" w="med" len="med"/>
                      <a:tailEnd type="none" w="med" len="med"/>
                    </a:lnT>
                  </a:tcPr>
                </a:tc>
                <a:tc hMerge="1">
                  <a:txBody>
                    <a:bodyPr/>
                    <a:lstStyle/>
                    <a:p>
                      <a:pPr marL="0" algn="ctr" defTabSz="914400" rtl="0" eaLnBrk="1" fontAlgn="t" latinLnBrk="0" hangingPunct="1">
                        <a:lnSpc>
                          <a:spcPts val="1200"/>
                        </a:lnSpc>
                      </a:pPr>
                      <a:endParaRPr lang="fr-FR" sz="1000" b="1" u="none" strike="noStrike" kern="1200" dirty="0">
                        <a:solidFill>
                          <a:schemeClr val="tx1">
                            <a:lumMod val="75000"/>
                            <a:lumOff val="25000"/>
                          </a:schemeClr>
                        </a:solidFill>
                        <a:effectLst/>
                        <a:latin typeface="+mn-lt"/>
                        <a:ea typeface="+mn-ea"/>
                        <a:cs typeface="+mn-cs"/>
                      </a:endParaRPr>
                    </a:p>
                  </a:txBody>
                  <a:tcPr marL="34290" marR="34290" marT="34290" marB="34290" anchor="ctr"/>
                </a:tc>
                <a:tc hMerge="1">
                  <a:txBody>
                    <a:bodyPr/>
                    <a:lstStyle/>
                    <a:p>
                      <a:pPr marL="0" algn="ctr" defTabSz="914400" rtl="0" eaLnBrk="1" fontAlgn="t" latinLnBrk="0" hangingPunct="1">
                        <a:lnSpc>
                          <a:spcPts val="1200"/>
                        </a:lnSpc>
                      </a:pPr>
                      <a:endParaRPr lang="fr-FR" sz="1000" b="1" u="none" strike="noStrike" kern="1200" dirty="0">
                        <a:solidFill>
                          <a:schemeClr val="tx1">
                            <a:lumMod val="75000"/>
                            <a:lumOff val="25000"/>
                          </a:schemeClr>
                        </a:solidFill>
                        <a:effectLst/>
                        <a:latin typeface="+mn-lt"/>
                        <a:ea typeface="+mn-ea"/>
                        <a:cs typeface="+mn-cs"/>
                      </a:endParaRPr>
                    </a:p>
                  </a:txBody>
                  <a:tcPr marL="34290" marR="34290" marT="34290" marB="34290" anchor="ctr"/>
                </a:tc>
                <a:tc>
                  <a:txBody>
                    <a:bodyPr/>
                    <a:lstStyle/>
                    <a:p>
                      <a:pPr algn="ctr" fontAlgn="t">
                        <a:lnSpc>
                          <a:spcPts val="1200"/>
                        </a:lnSpc>
                      </a:pPr>
                      <a:r>
                        <a:rPr lang="fr-FR" sz="1200" b="1" i="0" u="none" strike="noStrike" dirty="0">
                          <a:solidFill>
                            <a:schemeClr val="tx1">
                              <a:lumMod val="75000"/>
                              <a:lumOff val="25000"/>
                            </a:schemeClr>
                          </a:solidFill>
                          <a:effectLst/>
                          <a:latin typeface="Arial" panose="020B0604020202020204" pitchFamily="34" charset="0"/>
                          <a:cs typeface="Arial" panose="020B0604020202020204" pitchFamily="34" charset="0"/>
                        </a:rPr>
                        <a:t>&lt; 0,001</a:t>
                      </a:r>
                    </a:p>
                  </a:txBody>
                  <a:tcPr marL="34290" marR="34290" marT="34290" marB="34290" anchor="ctr">
                    <a:lnR w="19050" cap="flat" cmpd="sng" algn="ctr">
                      <a:solidFill>
                        <a:srgbClr val="C00000"/>
                      </a:solidFill>
                      <a:prstDash val="solid"/>
                      <a:round/>
                      <a:headEnd type="none" w="med" len="med"/>
                      <a:tailEnd type="none" w="med" len="med"/>
                    </a:lnR>
                    <a:lnT w="19050" cap="flat" cmpd="sng" algn="ctr">
                      <a:solidFill>
                        <a:srgbClr val="C00000"/>
                      </a:solidFill>
                      <a:prstDash val="solid"/>
                      <a:round/>
                      <a:headEnd type="none" w="med" len="med"/>
                      <a:tailEnd type="none" w="med" len="med"/>
                    </a:lnT>
                  </a:tcPr>
                </a:tc>
                <a:extLst>
                  <a:ext uri="{0D108BD9-81ED-4DB2-BD59-A6C34878D82A}">
                    <a16:rowId xmlns:a16="http://schemas.microsoft.com/office/drawing/2014/main" val="2742114621"/>
                  </a:ext>
                </a:extLst>
              </a:tr>
              <a:tr h="296420">
                <a:tc>
                  <a:txBody>
                    <a:bodyPr/>
                    <a:lstStyle/>
                    <a:p>
                      <a:pPr marL="0" algn="l" defTabSz="914400" rtl="0" eaLnBrk="1" fontAlgn="t" latinLnBrk="0" hangingPunct="1">
                        <a:lnSpc>
                          <a:spcPts val="1200"/>
                        </a:lnSpc>
                      </a:pPr>
                      <a:r>
                        <a:rPr lang="fr-FR" sz="1200" u="none" strike="noStrike" kern="1200" dirty="0">
                          <a:solidFill>
                            <a:schemeClr val="tx1">
                              <a:lumMod val="75000"/>
                              <a:lumOff val="25000"/>
                            </a:schemeClr>
                          </a:solidFill>
                          <a:effectLst/>
                          <a:latin typeface="Arial" panose="020B0604020202020204" pitchFamily="34" charset="0"/>
                          <a:cs typeface="Arial" panose="020B0604020202020204" pitchFamily="34" charset="0"/>
                        </a:rPr>
                        <a:t>Yes</a:t>
                      </a:r>
                      <a:endParaRPr lang="fr-FR" sz="1200" u="none" strike="noStrike" kern="1200" dirty="0">
                        <a:solidFill>
                          <a:schemeClr val="tx1">
                            <a:lumMod val="75000"/>
                            <a:lumOff val="25000"/>
                          </a:schemeClr>
                        </a:solidFill>
                        <a:effectLst/>
                        <a:latin typeface="Arial" panose="020B0604020202020204" pitchFamily="34" charset="0"/>
                        <a:ea typeface="+mn-ea"/>
                        <a:cs typeface="Arial" panose="020B0604020202020204" pitchFamily="34" charset="0"/>
                      </a:endParaRPr>
                    </a:p>
                  </a:txBody>
                  <a:tcPr marL="180000" marR="34290" marT="34290" marB="34290" anchor="ctr">
                    <a:lnL w="19050" cap="flat" cmpd="sng" algn="ctr">
                      <a:solidFill>
                        <a:srgbClr val="C00000"/>
                      </a:solidFill>
                      <a:prstDash val="solid"/>
                      <a:round/>
                      <a:headEnd type="none" w="med" len="med"/>
                      <a:tailEnd type="none" w="med" len="med"/>
                    </a:lnL>
                    <a:lnB w="19050" cap="flat" cmpd="sng" algn="ctr">
                      <a:solidFill>
                        <a:srgbClr val="C00000"/>
                      </a:solidFill>
                      <a:prstDash val="solid"/>
                      <a:round/>
                      <a:headEnd type="none" w="med" len="med"/>
                      <a:tailEnd type="none" w="med" len="med"/>
                    </a:lnB>
                  </a:tcPr>
                </a:tc>
                <a:tc>
                  <a:txBody>
                    <a:bodyPr/>
                    <a:lstStyle/>
                    <a:p>
                      <a:pPr marL="0" algn="ctr" defTabSz="914400" rtl="0" eaLnBrk="1" fontAlgn="t" latinLnBrk="0" hangingPunct="1">
                        <a:lnSpc>
                          <a:spcPts val="1200"/>
                        </a:lnSpc>
                      </a:pPr>
                      <a:r>
                        <a:rPr lang="fr-FR" sz="1200" u="none" strike="noStrike" kern="1200" dirty="0">
                          <a:solidFill>
                            <a:schemeClr val="tx1">
                              <a:lumMod val="75000"/>
                              <a:lumOff val="25000"/>
                            </a:schemeClr>
                          </a:solidFill>
                          <a:effectLst/>
                          <a:latin typeface="Arial" panose="020B0604020202020204" pitchFamily="34" charset="0"/>
                          <a:cs typeface="Arial" panose="020B0604020202020204" pitchFamily="34" charset="0"/>
                        </a:rPr>
                        <a:t>57 (14,3)</a:t>
                      </a:r>
                      <a:endParaRPr lang="fr-FR" sz="1200" u="none" strike="noStrike" kern="1200" dirty="0">
                        <a:solidFill>
                          <a:schemeClr val="tx1">
                            <a:lumMod val="75000"/>
                            <a:lumOff val="25000"/>
                          </a:schemeClr>
                        </a:solidFill>
                        <a:effectLst/>
                        <a:latin typeface="Arial" panose="020B0604020202020204" pitchFamily="34" charset="0"/>
                        <a:ea typeface="+mn-ea"/>
                        <a:cs typeface="Arial" panose="020B0604020202020204" pitchFamily="34" charset="0"/>
                      </a:endParaRPr>
                    </a:p>
                  </a:txBody>
                  <a:tcPr marL="34290" marR="34290" marT="34290" marB="34290" anchor="ctr">
                    <a:lnB w="19050" cap="flat" cmpd="sng" algn="ctr">
                      <a:solidFill>
                        <a:srgbClr val="C00000"/>
                      </a:solidFill>
                      <a:prstDash val="solid"/>
                      <a:round/>
                      <a:headEnd type="none" w="med" len="med"/>
                      <a:tailEnd type="none" w="med" len="med"/>
                    </a:lnB>
                  </a:tcPr>
                </a:tc>
                <a:tc>
                  <a:txBody>
                    <a:bodyPr/>
                    <a:lstStyle/>
                    <a:p>
                      <a:pPr marL="0" algn="ctr" defTabSz="914400" rtl="0" eaLnBrk="1" fontAlgn="t" latinLnBrk="0" hangingPunct="1">
                        <a:lnSpc>
                          <a:spcPts val="1200"/>
                        </a:lnSpc>
                      </a:pPr>
                      <a:r>
                        <a:rPr lang="fr-FR" sz="1200" u="none" strike="noStrike" kern="1200" dirty="0">
                          <a:solidFill>
                            <a:schemeClr val="tx1">
                              <a:lumMod val="75000"/>
                              <a:lumOff val="25000"/>
                            </a:schemeClr>
                          </a:solidFill>
                          <a:effectLst/>
                          <a:latin typeface="Arial" panose="020B0604020202020204" pitchFamily="34" charset="0"/>
                          <a:cs typeface="Arial" panose="020B0604020202020204" pitchFamily="34" charset="0"/>
                        </a:rPr>
                        <a:t>120 (28,4)</a:t>
                      </a:r>
                      <a:endParaRPr lang="fr-FR" sz="1200" u="none" strike="noStrike" kern="1200" dirty="0">
                        <a:solidFill>
                          <a:schemeClr val="tx1">
                            <a:lumMod val="75000"/>
                            <a:lumOff val="25000"/>
                          </a:schemeClr>
                        </a:solidFill>
                        <a:effectLst/>
                        <a:latin typeface="Arial" panose="020B0604020202020204" pitchFamily="34" charset="0"/>
                        <a:ea typeface="+mn-ea"/>
                        <a:cs typeface="Arial" panose="020B0604020202020204" pitchFamily="34" charset="0"/>
                      </a:endParaRPr>
                    </a:p>
                  </a:txBody>
                  <a:tcPr marL="34290" marR="34290" marT="34290" marB="34290" anchor="ctr">
                    <a:lnB w="19050" cap="flat" cmpd="sng" algn="ctr">
                      <a:solidFill>
                        <a:srgbClr val="C00000"/>
                      </a:solidFill>
                      <a:prstDash val="solid"/>
                      <a:round/>
                      <a:headEnd type="none" w="med" len="med"/>
                      <a:tailEnd type="none" w="med" len="med"/>
                    </a:lnB>
                  </a:tcPr>
                </a:tc>
                <a:tc>
                  <a:txBody>
                    <a:bodyPr/>
                    <a:lstStyle/>
                    <a:p>
                      <a:pPr algn="ctr" fontAlgn="t">
                        <a:lnSpc>
                          <a:spcPts val="1200"/>
                        </a:lnSpc>
                      </a:pPr>
                      <a:endParaRPr lang="fr-FR" sz="1200" b="0"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34290" marR="34290" marT="34290" marB="34290" anchor="ctr">
                    <a:lnR w="19050" cap="flat" cmpd="sng" algn="ctr">
                      <a:solidFill>
                        <a:srgbClr val="C00000"/>
                      </a:solidFill>
                      <a:prstDash val="solid"/>
                      <a:round/>
                      <a:headEnd type="none" w="med" len="med"/>
                      <a:tailEnd type="none" w="med" len="med"/>
                    </a:lnR>
                    <a:lnB w="19050" cap="flat" cmpd="sng" algn="ctr">
                      <a:solidFill>
                        <a:srgbClr val="C00000"/>
                      </a:solidFill>
                      <a:prstDash val="solid"/>
                      <a:round/>
                      <a:headEnd type="none" w="med" len="med"/>
                      <a:tailEnd type="none" w="med" len="med"/>
                    </a:lnB>
                  </a:tcPr>
                </a:tc>
                <a:extLst>
                  <a:ext uri="{0D108BD9-81ED-4DB2-BD59-A6C34878D82A}">
                    <a16:rowId xmlns:a16="http://schemas.microsoft.com/office/drawing/2014/main" val="878135257"/>
                  </a:ext>
                </a:extLst>
              </a:tr>
              <a:tr h="296420">
                <a:tc>
                  <a:txBody>
                    <a:bodyPr/>
                    <a:lstStyle/>
                    <a:p>
                      <a:pPr marL="0" algn="l" defTabSz="914400" rtl="0" eaLnBrk="1" fontAlgn="t" latinLnBrk="0" hangingPunct="1">
                        <a:lnSpc>
                          <a:spcPts val="1200"/>
                        </a:lnSpc>
                      </a:pPr>
                      <a:r>
                        <a:rPr lang="fr-FR" sz="1200" u="none" strike="noStrike" kern="1200" dirty="0">
                          <a:solidFill>
                            <a:schemeClr val="tx1">
                              <a:lumMod val="75000"/>
                              <a:lumOff val="25000"/>
                            </a:schemeClr>
                          </a:solidFill>
                          <a:effectLst/>
                          <a:latin typeface="Arial" panose="020B0604020202020204" pitchFamily="34" charset="0"/>
                          <a:ea typeface="+mn-ea"/>
                          <a:cs typeface="Arial" panose="020B0604020202020204" pitchFamily="34" charset="0"/>
                        </a:rPr>
                        <a:t>No</a:t>
                      </a:r>
                    </a:p>
                  </a:txBody>
                  <a:tcPr marL="180000" marR="34290" marT="34290" marB="34290" anchor="ctr">
                    <a:lnT w="19050" cap="flat" cmpd="sng" algn="ctr">
                      <a:solidFill>
                        <a:srgbClr val="C00000"/>
                      </a:solidFill>
                      <a:prstDash val="solid"/>
                      <a:round/>
                      <a:headEnd type="none" w="med" len="med"/>
                      <a:tailEnd type="none" w="med" len="med"/>
                    </a:lnT>
                  </a:tcPr>
                </a:tc>
                <a:tc>
                  <a:txBody>
                    <a:bodyPr/>
                    <a:lstStyle/>
                    <a:p>
                      <a:pPr marL="0" algn="ctr" defTabSz="914400" rtl="0" eaLnBrk="1" fontAlgn="t" latinLnBrk="0" hangingPunct="1">
                        <a:lnSpc>
                          <a:spcPts val="1200"/>
                        </a:lnSpc>
                      </a:pPr>
                      <a:r>
                        <a:rPr lang="fr-FR" sz="1200" u="none" strike="noStrike" kern="1200" dirty="0">
                          <a:solidFill>
                            <a:schemeClr val="tx1">
                              <a:lumMod val="75000"/>
                              <a:lumOff val="25000"/>
                            </a:schemeClr>
                          </a:solidFill>
                          <a:effectLst/>
                          <a:latin typeface="Arial" panose="020B0604020202020204" pitchFamily="34" charset="0"/>
                          <a:ea typeface="+mn-ea"/>
                          <a:cs typeface="Arial" panose="020B0604020202020204" pitchFamily="34" charset="0"/>
                        </a:rPr>
                        <a:t>341 (85,7)</a:t>
                      </a:r>
                    </a:p>
                  </a:txBody>
                  <a:tcPr marL="34290" marR="34290" marT="34290" marB="34290" anchor="ctr">
                    <a:lnT w="19050" cap="flat" cmpd="sng" algn="ctr">
                      <a:solidFill>
                        <a:srgbClr val="C00000"/>
                      </a:solidFill>
                      <a:prstDash val="solid"/>
                      <a:round/>
                      <a:headEnd type="none" w="med" len="med"/>
                      <a:tailEnd type="none" w="med" len="med"/>
                    </a:lnT>
                  </a:tcPr>
                </a:tc>
                <a:tc>
                  <a:txBody>
                    <a:bodyPr/>
                    <a:lstStyle/>
                    <a:p>
                      <a:pPr marL="0" algn="ctr" defTabSz="914400" rtl="0" eaLnBrk="1" fontAlgn="t" latinLnBrk="0" hangingPunct="1">
                        <a:lnSpc>
                          <a:spcPts val="1200"/>
                        </a:lnSpc>
                      </a:pPr>
                      <a:r>
                        <a:rPr lang="fr-FR" sz="1200" u="none" strike="noStrike" kern="1200" dirty="0">
                          <a:solidFill>
                            <a:schemeClr val="tx1">
                              <a:lumMod val="75000"/>
                              <a:lumOff val="25000"/>
                            </a:schemeClr>
                          </a:solidFill>
                          <a:effectLst/>
                          <a:latin typeface="Arial" panose="020B0604020202020204" pitchFamily="34" charset="0"/>
                          <a:ea typeface="+mn-ea"/>
                          <a:cs typeface="Arial" panose="020B0604020202020204" pitchFamily="34" charset="0"/>
                        </a:rPr>
                        <a:t>303 (71,6)</a:t>
                      </a:r>
                    </a:p>
                  </a:txBody>
                  <a:tcPr marL="34290" marR="34290" marT="34290" marB="34290" anchor="ctr">
                    <a:lnT w="19050" cap="flat" cmpd="sng" algn="ctr">
                      <a:solidFill>
                        <a:srgbClr val="C00000"/>
                      </a:solidFill>
                      <a:prstDash val="solid"/>
                      <a:round/>
                      <a:headEnd type="none" w="med" len="med"/>
                      <a:tailEnd type="none" w="med" len="med"/>
                    </a:lnT>
                  </a:tcPr>
                </a:tc>
                <a:tc>
                  <a:txBody>
                    <a:bodyPr/>
                    <a:lstStyle/>
                    <a:p>
                      <a:pPr algn="ctr" fontAlgn="t">
                        <a:lnSpc>
                          <a:spcPts val="1200"/>
                        </a:lnSpc>
                      </a:pPr>
                      <a:endParaRPr lang="fr-FR" sz="1200" b="0" i="0" u="none" strike="noStrike" dirty="0">
                        <a:solidFill>
                          <a:schemeClr val="tx1">
                            <a:lumMod val="75000"/>
                            <a:lumOff val="25000"/>
                          </a:schemeClr>
                        </a:solidFill>
                        <a:effectLst/>
                        <a:latin typeface="Arial" panose="020B0604020202020204" pitchFamily="34" charset="0"/>
                        <a:cs typeface="Arial" panose="020B0604020202020204" pitchFamily="34" charset="0"/>
                      </a:endParaRPr>
                    </a:p>
                  </a:txBody>
                  <a:tcPr marL="34290" marR="34290" marT="34290" marB="34290" anchor="ctr">
                    <a:lnT w="19050" cap="flat" cmpd="sng" algn="ctr">
                      <a:solidFill>
                        <a:srgbClr val="C00000"/>
                      </a:solidFill>
                      <a:prstDash val="solid"/>
                      <a:round/>
                      <a:headEnd type="none" w="med" len="med"/>
                      <a:tailEnd type="none" w="med" len="med"/>
                    </a:lnT>
                  </a:tcPr>
                </a:tc>
                <a:extLst>
                  <a:ext uri="{0D108BD9-81ED-4DB2-BD59-A6C34878D82A}">
                    <a16:rowId xmlns:a16="http://schemas.microsoft.com/office/drawing/2014/main" val="3882508767"/>
                  </a:ext>
                </a:extLst>
              </a:tr>
            </a:tbl>
          </a:graphicData>
        </a:graphic>
      </p:graphicFrame>
      <p:sp>
        <p:nvSpPr>
          <p:cNvPr id="7" name="Titre 11"/>
          <p:cNvSpPr>
            <a:spLocks noGrp="1"/>
          </p:cNvSpPr>
          <p:nvPr>
            <p:ph type="title"/>
          </p:nvPr>
        </p:nvSpPr>
        <p:spPr>
          <a:xfrm>
            <a:off x="190500" y="0"/>
            <a:ext cx="7124700" cy="596560"/>
          </a:xfrm>
        </p:spPr>
        <p:txBody>
          <a:bodyPr>
            <a:normAutofit fontScale="90000"/>
          </a:bodyPr>
          <a:lstStyle/>
          <a:p>
            <a:r>
              <a:rPr lang="fr-FR" sz="2400" dirty="0"/>
              <a:t>Intérêt de la RT « courte » néoadjuvante à la CT et chirurgie  : </a:t>
            </a:r>
            <a:br>
              <a:rPr lang="fr-FR" sz="2400" dirty="0"/>
            </a:br>
            <a:r>
              <a:rPr lang="fr-FR" sz="2400" b="1" dirty="0"/>
              <a:t>Etude RAPIDO</a:t>
            </a:r>
            <a:endParaRPr lang="fr-FR" sz="2400" b="1" dirty="0">
              <a:solidFill>
                <a:schemeClr val="bg1"/>
              </a:solidFill>
            </a:endParaRPr>
          </a:p>
        </p:txBody>
      </p:sp>
      <p:sp>
        <p:nvSpPr>
          <p:cNvPr id="8" name="ZoneTexte 7">
            <a:extLst>
              <a:ext uri="{FF2B5EF4-FFF2-40B4-BE49-F238E27FC236}">
                <a16:creationId xmlns:a16="http://schemas.microsoft.com/office/drawing/2014/main" id="{65CE578F-989F-450A-981F-3946C8FA76A5}"/>
              </a:ext>
            </a:extLst>
          </p:cNvPr>
          <p:cNvSpPr txBox="1"/>
          <p:nvPr/>
        </p:nvSpPr>
        <p:spPr>
          <a:xfrm>
            <a:off x="1580376" y="4270075"/>
            <a:ext cx="5983247" cy="321587"/>
          </a:xfrm>
          <a:prstGeom prst="roundRect">
            <a:avLst>
              <a:gd name="adj" fmla="val 18809"/>
            </a:avLst>
          </a:prstGeom>
          <a:ln>
            <a:solidFill>
              <a:srgbClr val="EC8014"/>
            </a:solidFill>
          </a:ln>
        </p:spPr>
        <p:style>
          <a:lnRef idx="2">
            <a:schemeClr val="accent1"/>
          </a:lnRef>
          <a:fillRef idx="1">
            <a:schemeClr val="lt1"/>
          </a:fillRef>
          <a:effectRef idx="0">
            <a:schemeClr val="accent1"/>
          </a:effectRef>
          <a:fontRef idx="minor">
            <a:schemeClr val="dk1"/>
          </a:fontRef>
        </p:style>
        <p:txBody>
          <a:bodyPr wrap="square" lIns="36000" tIns="36000" rIns="36000" bIns="36000" rtlCol="0">
            <a:spAutoFit/>
          </a:bodyPr>
          <a:lstStyle/>
          <a:p>
            <a:pPr algn="ctr"/>
            <a:r>
              <a:rPr lang="fr-FR" sz="1400" b="1" dirty="0">
                <a:solidFill>
                  <a:srgbClr val="002060"/>
                </a:solidFill>
                <a:latin typeface="Arial" panose="020B0604020202020204" pitchFamily="34" charset="0"/>
              </a:rPr>
              <a:t>Amélioration de la réponse histologique dans le bras expérimental</a:t>
            </a:r>
          </a:p>
        </p:txBody>
      </p:sp>
    </p:spTree>
    <p:extLst>
      <p:ext uri="{BB962C8B-B14F-4D97-AF65-F5344CB8AC3E}">
        <p14:creationId xmlns:p14="http://schemas.microsoft.com/office/powerpoint/2010/main" val="15163089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a:xfrm>
            <a:off x="232515" y="1247952"/>
            <a:ext cx="5379508" cy="1773666"/>
          </a:xfrm>
        </p:spPr>
        <p:txBody>
          <a:bodyPr anchor="ctr">
            <a:normAutofit/>
          </a:bodyPr>
          <a:lstStyle/>
          <a:p>
            <a:pPr algn="ctr"/>
            <a:r>
              <a:rPr lang="fr-FR" dirty="0"/>
              <a:t>Traitements ciblés </a:t>
            </a:r>
            <a:r>
              <a:rPr lang="fr-FR" dirty="0" err="1"/>
              <a:t>CCRm</a:t>
            </a:r>
            <a:endParaRPr lang="fr-FR" sz="4000" b="0" dirty="0">
              <a:solidFill>
                <a:srgbClr val="002060"/>
              </a:solidFill>
            </a:endParaRPr>
          </a:p>
        </p:txBody>
      </p:sp>
      <p:sp>
        <p:nvSpPr>
          <p:cNvPr id="3" name="Rectangle : coins arrondis 2">
            <a:extLst>
              <a:ext uri="{FF2B5EF4-FFF2-40B4-BE49-F238E27FC236}">
                <a16:creationId xmlns:a16="http://schemas.microsoft.com/office/drawing/2014/main" id="{23E7BE03-C1C1-C549-9E99-BED75E9A4FAF}"/>
              </a:ext>
            </a:extLst>
          </p:cNvPr>
          <p:cNvSpPr/>
          <p:nvPr/>
        </p:nvSpPr>
        <p:spPr>
          <a:xfrm>
            <a:off x="232515" y="1247952"/>
            <a:ext cx="5379508" cy="1773666"/>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val="1766668629"/>
      </p:ext>
    </p:extLst>
  </p:cSld>
  <p:clrMapOvr>
    <a:masterClrMapping/>
  </p:clrMapOvr>
  <p:transition spd="slow">
    <p:push dir="r"/>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noAutofit/>
          </a:bodyPr>
          <a:lstStyle/>
          <a:p>
            <a:r>
              <a:rPr lang="fr-FR" sz="2000" b="1" dirty="0" err="1"/>
              <a:t>CodeBreak</a:t>
            </a:r>
            <a:r>
              <a:rPr lang="fr-FR" sz="2000" b="1" dirty="0"/>
              <a:t> 100: </a:t>
            </a:r>
            <a:r>
              <a:rPr lang="fr-FR" sz="2000" dirty="0"/>
              <a:t>Activité de l’AMG 510, un nouvel inhibiteur de KRAS</a:t>
            </a:r>
            <a:r>
              <a:rPr lang="fr-FR" sz="2000" baseline="30000" dirty="0"/>
              <a:t>G12C</a:t>
            </a:r>
            <a:r>
              <a:rPr lang="fr-FR" sz="2000" dirty="0"/>
              <a:t>, chez des patients avec cancer colorectal. </a:t>
            </a:r>
            <a:endParaRPr lang="fr-FR" sz="2000" b="1" dirty="0"/>
          </a:p>
        </p:txBody>
      </p:sp>
      <p:sp>
        <p:nvSpPr>
          <p:cNvPr id="3" name="Espace réservé du contenu 2"/>
          <p:cNvSpPr>
            <a:spLocks noGrp="1"/>
          </p:cNvSpPr>
          <p:nvPr>
            <p:ph sz="half" idx="1"/>
          </p:nvPr>
        </p:nvSpPr>
        <p:spPr/>
        <p:txBody>
          <a:bodyPr/>
          <a:lstStyle/>
          <a:p>
            <a:r>
              <a:rPr lang="fr-FR" dirty="0"/>
              <a:t>Etude de phase I avec AMG510, inhibiteur sélectif et irréversible des mutations </a:t>
            </a:r>
            <a:r>
              <a:rPr lang="fr-FR" i="1" dirty="0"/>
              <a:t>KRAS</a:t>
            </a:r>
            <a:r>
              <a:rPr lang="fr-FR" dirty="0"/>
              <a:t> </a:t>
            </a:r>
            <a:r>
              <a:rPr lang="fr-FR" baseline="30000" dirty="0"/>
              <a:t>G12C</a:t>
            </a:r>
          </a:p>
          <a:p>
            <a:r>
              <a:rPr lang="fr-FR" dirty="0"/>
              <a:t>Dans le CCRm, </a:t>
            </a:r>
            <a:r>
              <a:rPr lang="fr-FR" i="1" dirty="0"/>
              <a:t>KRAS</a:t>
            </a:r>
            <a:r>
              <a:rPr lang="fr-FR" baseline="30000" dirty="0"/>
              <a:t>G12C</a:t>
            </a:r>
            <a:r>
              <a:rPr lang="fr-FR" dirty="0"/>
              <a:t> = 15-17% = mutations associées à la présence de méta poumon + foie </a:t>
            </a:r>
            <a:r>
              <a:rPr lang="fr-FR" dirty="0">
                <a:latin typeface="Calibri"/>
              </a:rPr>
              <a:t>˃péritoine et à </a:t>
            </a:r>
            <a:r>
              <a:rPr lang="fr-FR" dirty="0"/>
              <a:t>un pronostic péjoratif*</a:t>
            </a:r>
          </a:p>
          <a:p>
            <a:endParaRPr lang="fr-FR" dirty="0"/>
          </a:p>
          <a:p>
            <a:r>
              <a:rPr lang="fr-FR" dirty="0"/>
              <a:t>N=42 pts CCRm prétraités (nbre médian trtts antérieurs = 3 (1-4))</a:t>
            </a:r>
          </a:p>
          <a:p>
            <a:pPr lvl="1"/>
            <a:r>
              <a:rPr lang="fr-FR" dirty="0"/>
              <a:t>Tolérance </a:t>
            </a:r>
            <a:r>
              <a:rPr lang="fr-FR" sz="1600" dirty="0"/>
              <a:t>: diarrhées </a:t>
            </a:r>
            <a:r>
              <a:rPr lang="fr-FR" sz="1600" b="0" dirty="0"/>
              <a:t>(1 g3), </a:t>
            </a:r>
            <a:r>
              <a:rPr lang="fr-FR" sz="1600" dirty="0"/>
              <a:t>anémie</a:t>
            </a:r>
            <a:r>
              <a:rPr lang="fr-FR" sz="1600" b="0" dirty="0"/>
              <a:t> (1 g3), </a:t>
            </a:r>
            <a:r>
              <a:rPr lang="fr-FR" sz="1600" dirty="0"/>
              <a:t>fatigue, nausées</a:t>
            </a:r>
            <a:r>
              <a:rPr lang="fr-FR" sz="1600" b="0" dirty="0"/>
              <a:t>. 0 DLT. 0 décès toxique.</a:t>
            </a:r>
          </a:p>
          <a:p>
            <a:pPr marL="0" indent="0">
              <a:buNone/>
            </a:pPr>
            <a:endParaRPr lang="fr-FR" sz="1800" b="0" dirty="0"/>
          </a:p>
        </p:txBody>
      </p:sp>
      <p:sp>
        <p:nvSpPr>
          <p:cNvPr id="4" name="Rectangle 3"/>
          <p:cNvSpPr/>
          <p:nvPr/>
        </p:nvSpPr>
        <p:spPr>
          <a:xfrm>
            <a:off x="0" y="4843418"/>
            <a:ext cx="3332964"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Coveler</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AL et al, ASCO 4018), John Strickler et al, WCGI O24</a:t>
            </a:r>
          </a:p>
        </p:txBody>
      </p:sp>
      <p:sp>
        <p:nvSpPr>
          <p:cNvPr id="6" name="ZoneTexte 5"/>
          <p:cNvSpPr txBox="1"/>
          <p:nvPr/>
        </p:nvSpPr>
        <p:spPr>
          <a:xfrm>
            <a:off x="0" y="4650697"/>
            <a:ext cx="6837528"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 </a:t>
            </a:r>
            <a:r>
              <a:rPr kumimoji="0" lang="fr-FR" sz="8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Schirripa</a:t>
            </a:r>
            <a:r>
              <a:rPr kumimoji="0" lang="fr-FR" sz="8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 M et al- KRAS G12C </a:t>
            </a:r>
            <a:r>
              <a:rPr kumimoji="0" lang="fr-FR" sz="8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metastatic</a:t>
            </a:r>
            <a:r>
              <a:rPr kumimoji="0" lang="fr-FR" sz="8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 colorectal cancer- Clin Colorectal Cancer 2020 </a:t>
            </a:r>
          </a:p>
        </p:txBody>
      </p:sp>
    </p:spTree>
    <p:extLst>
      <p:ext uri="{BB962C8B-B14F-4D97-AF65-F5344CB8AC3E}">
        <p14:creationId xmlns:p14="http://schemas.microsoft.com/office/powerpoint/2010/main" val="18469017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re 1"/>
          <p:cNvSpPr>
            <a:spLocks noGrp="1"/>
          </p:cNvSpPr>
          <p:nvPr>
            <p:ph type="title"/>
          </p:nvPr>
        </p:nvSpPr>
        <p:spPr/>
        <p:txBody>
          <a:bodyPr>
            <a:noAutofit/>
          </a:bodyPr>
          <a:lstStyle/>
          <a:p>
            <a:r>
              <a:rPr lang="fr-FR" sz="2000" b="1" dirty="0" err="1"/>
              <a:t>CodeBreak</a:t>
            </a:r>
            <a:r>
              <a:rPr lang="fr-FR" sz="2000" b="1" dirty="0"/>
              <a:t> 100: </a:t>
            </a:r>
            <a:r>
              <a:rPr lang="fr-FR" sz="2000" dirty="0"/>
              <a:t>Activité de l’AMG 510, un nouvel inhibiteur de KRAS</a:t>
            </a:r>
            <a:r>
              <a:rPr lang="fr-FR" sz="2000" baseline="30000" dirty="0"/>
              <a:t>G12C</a:t>
            </a:r>
            <a:r>
              <a:rPr lang="fr-FR" sz="2000" dirty="0"/>
              <a:t>, chez des patients avec cancer colorectal. </a:t>
            </a:r>
            <a:endParaRPr lang="fr-FR" sz="2000" b="1" dirty="0"/>
          </a:p>
        </p:txBody>
      </p:sp>
      <p:sp>
        <p:nvSpPr>
          <p:cNvPr id="3" name="Espace réservé du contenu 2"/>
          <p:cNvSpPr>
            <a:spLocks noGrp="1"/>
          </p:cNvSpPr>
          <p:nvPr>
            <p:ph sz="half" idx="1"/>
          </p:nvPr>
        </p:nvSpPr>
        <p:spPr/>
        <p:txBody>
          <a:bodyPr/>
          <a:lstStyle/>
          <a:p>
            <a:r>
              <a:rPr lang="fr-FR" sz="1800" dirty="0"/>
              <a:t>Efficacité </a:t>
            </a:r>
            <a:r>
              <a:rPr lang="fr-FR" sz="1600" b="0" dirty="0"/>
              <a:t>(suivi médian 7.9 mois (4.2-15.9)) :</a:t>
            </a:r>
          </a:p>
          <a:p>
            <a:endParaRPr lang="fr-FR" sz="1300" b="0" dirty="0"/>
          </a:p>
          <a:p>
            <a:endParaRPr lang="fr-FR" sz="1300" b="0" dirty="0"/>
          </a:p>
          <a:p>
            <a:endParaRPr lang="fr-FR" sz="1300" b="0" dirty="0"/>
          </a:p>
          <a:p>
            <a:endParaRPr lang="fr-FR" sz="1300" b="0" dirty="0"/>
          </a:p>
          <a:p>
            <a:endParaRPr lang="fr-FR" sz="1300" b="0" dirty="0"/>
          </a:p>
          <a:p>
            <a:endParaRPr lang="fr-FR" sz="1300" b="0" dirty="0"/>
          </a:p>
          <a:p>
            <a:endParaRPr lang="fr-FR" sz="1300" b="0" dirty="0"/>
          </a:p>
          <a:p>
            <a:r>
              <a:rPr lang="fr-FR" sz="1600" dirty="0"/>
              <a:t>Conclusion</a:t>
            </a:r>
          </a:p>
          <a:p>
            <a:pPr lvl="1"/>
            <a:r>
              <a:rPr lang="fr-FR" sz="1400" b="0" dirty="0"/>
              <a:t>Cette étude nous présente un signal intéressant dans une population de tumeurs agressives. </a:t>
            </a:r>
          </a:p>
          <a:p>
            <a:pPr lvl="1"/>
            <a:r>
              <a:rPr lang="fr-FR" sz="1400" b="0" dirty="0"/>
              <a:t>La tolérance semble correcte. </a:t>
            </a:r>
          </a:p>
          <a:p>
            <a:pPr lvl="1"/>
            <a:r>
              <a:rPr lang="fr-FR" sz="1400" b="0" dirty="0"/>
              <a:t>On attend la poursuite des essais en phase II.</a:t>
            </a:r>
          </a:p>
        </p:txBody>
      </p:sp>
      <p:graphicFrame>
        <p:nvGraphicFramePr>
          <p:cNvPr id="7" name="Tableau 6"/>
          <p:cNvGraphicFramePr>
            <a:graphicFrameLocks noGrp="1"/>
          </p:cNvGraphicFramePr>
          <p:nvPr/>
        </p:nvGraphicFramePr>
        <p:xfrm>
          <a:off x="616963" y="1221403"/>
          <a:ext cx="6428095" cy="1112520"/>
        </p:xfrm>
        <a:graphic>
          <a:graphicData uri="http://schemas.openxmlformats.org/drawingml/2006/table">
            <a:tbl>
              <a:tblPr firstRow="1" bandRow="1">
                <a:tableStyleId>{7DF18680-E054-41AD-8BC1-D1AEF772440D}</a:tableStyleId>
              </a:tblPr>
              <a:tblGrid>
                <a:gridCol w="2760453">
                  <a:extLst>
                    <a:ext uri="{9D8B030D-6E8A-4147-A177-3AD203B41FA5}">
                      <a16:colId xmlns:a16="http://schemas.microsoft.com/office/drawing/2014/main" val="20000"/>
                    </a:ext>
                  </a:extLst>
                </a:gridCol>
                <a:gridCol w="2073579">
                  <a:extLst>
                    <a:ext uri="{9D8B030D-6E8A-4147-A177-3AD203B41FA5}">
                      <a16:colId xmlns:a16="http://schemas.microsoft.com/office/drawing/2014/main" val="20001"/>
                    </a:ext>
                  </a:extLst>
                </a:gridCol>
                <a:gridCol w="1594063">
                  <a:extLst>
                    <a:ext uri="{9D8B030D-6E8A-4147-A177-3AD203B41FA5}">
                      <a16:colId xmlns:a16="http://schemas.microsoft.com/office/drawing/2014/main" val="20002"/>
                    </a:ext>
                  </a:extLst>
                </a:gridCol>
              </a:tblGrid>
              <a:tr h="370840">
                <a:tc>
                  <a:txBody>
                    <a:bodyPr/>
                    <a:lstStyle/>
                    <a:p>
                      <a:pPr algn="ctr"/>
                      <a:r>
                        <a:rPr lang="fr-FR" sz="1600" b="1" dirty="0"/>
                        <a:t>Efficacité</a:t>
                      </a:r>
                    </a:p>
                  </a:txBody>
                  <a:tcPr anchor="ctr"/>
                </a:tc>
                <a:tc>
                  <a:txBody>
                    <a:bodyPr/>
                    <a:lstStyle/>
                    <a:p>
                      <a:pPr algn="ctr"/>
                      <a:r>
                        <a:rPr lang="fr-FR" sz="1600" dirty="0"/>
                        <a:t>N=42 (escalade doses)</a:t>
                      </a:r>
                    </a:p>
                  </a:txBody>
                  <a:tcPr anchor="ctr"/>
                </a:tc>
                <a:tc>
                  <a:txBody>
                    <a:bodyPr/>
                    <a:lstStyle/>
                    <a:p>
                      <a:pPr algn="ctr"/>
                      <a:r>
                        <a:rPr lang="fr-FR" sz="1600" dirty="0"/>
                        <a:t>N=25</a:t>
                      </a:r>
                      <a:r>
                        <a:rPr lang="fr-FR" sz="1600" baseline="0" dirty="0"/>
                        <a:t> (960mg/j)</a:t>
                      </a:r>
                      <a:endParaRPr lang="fr-FR" sz="1600" dirty="0"/>
                    </a:p>
                  </a:txBody>
                  <a:tcPr anchor="ctr"/>
                </a:tc>
                <a:extLst>
                  <a:ext uri="{0D108BD9-81ED-4DB2-BD59-A6C34878D82A}">
                    <a16:rowId xmlns:a16="http://schemas.microsoft.com/office/drawing/2014/main" val="10000"/>
                  </a:ext>
                </a:extLst>
              </a:tr>
              <a:tr h="370840">
                <a:tc>
                  <a:txBody>
                    <a:bodyPr/>
                    <a:lstStyle/>
                    <a:p>
                      <a:pPr algn="ctr" fontAlgn="b"/>
                      <a:r>
                        <a:rPr lang="fr-FR" sz="1400" b="1" dirty="0">
                          <a:solidFill>
                            <a:schemeClr val="tx1">
                              <a:lumMod val="75000"/>
                              <a:lumOff val="25000"/>
                            </a:schemeClr>
                          </a:solidFill>
                          <a:effectLst/>
                        </a:rPr>
                        <a:t>Taux</a:t>
                      </a:r>
                      <a:r>
                        <a:rPr lang="fr-FR" sz="1400" b="1" baseline="0" dirty="0">
                          <a:solidFill>
                            <a:schemeClr val="tx1">
                              <a:lumMod val="75000"/>
                              <a:lumOff val="25000"/>
                            </a:schemeClr>
                          </a:solidFill>
                          <a:effectLst/>
                        </a:rPr>
                        <a:t> de réponse, % (IQR)</a:t>
                      </a:r>
                      <a:endParaRPr lang="fr-FR" sz="1400" b="1" dirty="0">
                        <a:solidFill>
                          <a:schemeClr val="tx1">
                            <a:lumMod val="75000"/>
                            <a:lumOff val="25000"/>
                          </a:schemeClr>
                        </a:solidFill>
                        <a:effectLst/>
                      </a:endParaRPr>
                    </a:p>
                  </a:txBody>
                  <a:tcPr anchor="ctr"/>
                </a:tc>
                <a:tc>
                  <a:txBody>
                    <a:bodyPr/>
                    <a:lstStyle/>
                    <a:p>
                      <a:pPr algn="ctr" fontAlgn="b"/>
                      <a:r>
                        <a:rPr lang="fr-FR" sz="1400" b="1" dirty="0">
                          <a:solidFill>
                            <a:schemeClr val="tx1">
                              <a:lumMod val="75000"/>
                              <a:lumOff val="25000"/>
                            </a:schemeClr>
                          </a:solidFill>
                          <a:effectLst/>
                        </a:rPr>
                        <a:t>7.1%</a:t>
                      </a:r>
                      <a:r>
                        <a:rPr lang="fr-FR" sz="1400" baseline="0" dirty="0">
                          <a:solidFill>
                            <a:schemeClr val="tx1">
                              <a:lumMod val="75000"/>
                              <a:lumOff val="25000"/>
                            </a:schemeClr>
                          </a:solidFill>
                          <a:effectLst/>
                        </a:rPr>
                        <a:t> (1.5-19.48)</a:t>
                      </a:r>
                      <a:endParaRPr lang="fr-FR" sz="1400" dirty="0">
                        <a:solidFill>
                          <a:schemeClr val="tx1">
                            <a:lumMod val="75000"/>
                            <a:lumOff val="25000"/>
                          </a:schemeClr>
                        </a:solidFill>
                        <a:effectLst/>
                      </a:endParaRPr>
                    </a:p>
                  </a:txBody>
                  <a:tcPr anchor="ctr"/>
                </a:tc>
                <a:tc>
                  <a:txBody>
                    <a:bodyPr/>
                    <a:lstStyle/>
                    <a:p>
                      <a:pPr algn="ctr" fontAlgn="b"/>
                      <a:r>
                        <a:rPr lang="fr-FR" sz="1400" b="1" dirty="0">
                          <a:solidFill>
                            <a:schemeClr val="tx1">
                              <a:lumMod val="75000"/>
                              <a:lumOff val="25000"/>
                            </a:schemeClr>
                          </a:solidFill>
                          <a:effectLst/>
                        </a:rPr>
                        <a:t>12%</a:t>
                      </a:r>
                      <a:r>
                        <a:rPr lang="fr-FR" sz="1400" baseline="0" dirty="0">
                          <a:solidFill>
                            <a:schemeClr val="tx1">
                              <a:lumMod val="75000"/>
                              <a:lumOff val="25000"/>
                            </a:schemeClr>
                          </a:solidFill>
                          <a:effectLst/>
                        </a:rPr>
                        <a:t> (2.55-31.22)</a:t>
                      </a:r>
                      <a:endParaRPr lang="fr-FR" sz="1400" dirty="0">
                        <a:solidFill>
                          <a:schemeClr val="tx1">
                            <a:lumMod val="75000"/>
                            <a:lumOff val="25000"/>
                          </a:schemeClr>
                        </a:solidFill>
                        <a:effectLst/>
                      </a:endParaRPr>
                    </a:p>
                  </a:txBody>
                  <a:tcPr anchor="ctr"/>
                </a:tc>
                <a:extLst>
                  <a:ext uri="{0D108BD9-81ED-4DB2-BD59-A6C34878D82A}">
                    <a16:rowId xmlns:a16="http://schemas.microsoft.com/office/drawing/2014/main" val="10001"/>
                  </a:ext>
                </a:extLst>
              </a:tr>
              <a:tr h="370840">
                <a:tc>
                  <a:txBody>
                    <a:bodyPr/>
                    <a:lstStyle/>
                    <a:p>
                      <a:pPr algn="ctr"/>
                      <a:r>
                        <a:rPr lang="fr-FR" sz="1400" b="1" dirty="0">
                          <a:solidFill>
                            <a:schemeClr val="tx1">
                              <a:lumMod val="75000"/>
                              <a:lumOff val="25000"/>
                            </a:schemeClr>
                          </a:solidFill>
                        </a:rPr>
                        <a:t>Taux de contrôle de la maladie</a:t>
                      </a:r>
                    </a:p>
                  </a:txBody>
                  <a:tcPr anchor="ctr"/>
                </a:tc>
                <a:tc>
                  <a:txBody>
                    <a:bodyPr/>
                    <a:lstStyle/>
                    <a:p>
                      <a:pPr algn="ctr"/>
                      <a:r>
                        <a:rPr lang="fr-FR" sz="1400" dirty="0">
                          <a:solidFill>
                            <a:schemeClr val="tx1">
                              <a:lumMod val="75000"/>
                              <a:lumOff val="25000"/>
                            </a:schemeClr>
                          </a:solidFill>
                        </a:rPr>
                        <a:t>76.2%</a:t>
                      </a:r>
                    </a:p>
                  </a:txBody>
                  <a:tcPr anchor="ctr"/>
                </a:tc>
                <a:tc>
                  <a:txBody>
                    <a:bodyPr/>
                    <a:lstStyle/>
                    <a:p>
                      <a:pPr algn="ctr"/>
                      <a:r>
                        <a:rPr lang="fr-FR" sz="1400" dirty="0">
                          <a:solidFill>
                            <a:schemeClr val="tx1">
                              <a:lumMod val="75000"/>
                              <a:lumOff val="25000"/>
                            </a:schemeClr>
                          </a:solidFill>
                        </a:rPr>
                        <a:t>80%</a:t>
                      </a:r>
                    </a:p>
                  </a:txBody>
                  <a:tcPr anchor="ctr"/>
                </a:tc>
                <a:extLst>
                  <a:ext uri="{0D108BD9-81ED-4DB2-BD59-A6C34878D82A}">
                    <a16:rowId xmlns:a16="http://schemas.microsoft.com/office/drawing/2014/main" val="10002"/>
                  </a:ext>
                </a:extLst>
              </a:tr>
            </a:tbl>
          </a:graphicData>
        </a:graphic>
      </p:graphicFrame>
      <p:sp>
        <p:nvSpPr>
          <p:cNvPr id="8" name="ZoneTexte 7"/>
          <p:cNvSpPr txBox="1"/>
          <p:nvPr/>
        </p:nvSpPr>
        <p:spPr>
          <a:xfrm>
            <a:off x="616963" y="2394079"/>
            <a:ext cx="2783649" cy="830997"/>
          </a:xfrm>
          <a:prstGeom prst="rect">
            <a:avLst/>
          </a:prstGeom>
          <a:solidFill>
            <a:schemeClr val="accent5"/>
          </a:solidFill>
          <a:ln>
            <a:solidFill>
              <a:schemeClr val="bg1"/>
            </a:solidFill>
          </a:ln>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600" b="1" i="0" u="none" strike="noStrike" kern="1200" cap="none" spc="0" normalizeH="0" baseline="0" noProof="0" dirty="0">
                <a:ln>
                  <a:noFill/>
                </a:ln>
                <a:solidFill>
                  <a:prstClr val="white"/>
                </a:solidFill>
                <a:effectLst/>
                <a:uLnTx/>
                <a:uFillTx/>
                <a:latin typeface="Calibri" panose="020F0502020204030204"/>
                <a:ea typeface="+mn-ea"/>
                <a:cs typeface="+mn-cs"/>
              </a:rPr>
              <a:t>N= 25 pts (960mg/j) </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600" b="1" i="0" u="none" strike="noStrike" kern="1200" cap="none" spc="0" normalizeH="0" baseline="0" noProof="0" dirty="0" err="1">
                <a:ln>
                  <a:noFill/>
                </a:ln>
                <a:solidFill>
                  <a:prstClr val="white"/>
                </a:solidFill>
                <a:effectLst/>
                <a:uLnTx/>
                <a:uFillTx/>
                <a:latin typeface="Calibri" panose="020F0502020204030204"/>
                <a:ea typeface="+mn-ea"/>
                <a:cs typeface="+mn-cs"/>
              </a:rPr>
              <a:t>PFSm</a:t>
            </a:r>
            <a:r>
              <a:rPr kumimoji="0" lang="fr-FR" sz="1600" b="1" i="0" u="none" strike="noStrike" kern="1200" cap="none" spc="0" normalizeH="0" baseline="0" noProof="0" dirty="0">
                <a:ln>
                  <a:noFill/>
                </a:ln>
                <a:solidFill>
                  <a:prstClr val="white"/>
                </a:solidFill>
                <a:effectLst/>
                <a:uLnTx/>
                <a:uFillTx/>
                <a:latin typeface="Calibri" panose="020F0502020204030204"/>
                <a:ea typeface="+mn-ea"/>
                <a:cs typeface="+mn-cs"/>
              </a:rPr>
              <a:t>= 4.2 mois (1.2-5.7+)</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600" b="1" i="0" u="none" strike="noStrike" kern="1200" cap="none" spc="0" normalizeH="0" baseline="0" noProof="0" dirty="0">
                <a:ln>
                  <a:noFill/>
                </a:ln>
                <a:solidFill>
                  <a:prstClr val="white"/>
                </a:solidFill>
                <a:effectLst/>
                <a:uLnTx/>
                <a:uFillTx/>
                <a:latin typeface="Calibri" panose="020F0502020204030204"/>
                <a:ea typeface="+mn-ea"/>
                <a:cs typeface="+mn-cs"/>
              </a:rPr>
              <a:t>OS m = NA (2.3-9+)</a:t>
            </a:r>
          </a:p>
        </p:txBody>
      </p:sp>
      <p:sp>
        <p:nvSpPr>
          <p:cNvPr id="14" name="ZoneTexte 13">
            <a:extLst>
              <a:ext uri="{FF2B5EF4-FFF2-40B4-BE49-F238E27FC236}">
                <a16:creationId xmlns:a16="http://schemas.microsoft.com/office/drawing/2014/main" id="{1866DE27-4E6C-422F-B7DC-04DF7EF5ECB2}"/>
              </a:ext>
            </a:extLst>
          </p:cNvPr>
          <p:cNvSpPr txBox="1"/>
          <p:nvPr/>
        </p:nvSpPr>
        <p:spPr>
          <a:xfrm>
            <a:off x="0" y="4650697"/>
            <a:ext cx="6837528"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 </a:t>
            </a:r>
            <a:r>
              <a:rPr kumimoji="0" lang="fr-FR" sz="8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Schirripa</a:t>
            </a:r>
            <a:r>
              <a:rPr kumimoji="0" lang="fr-FR" sz="8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 M et al- KRAS G12C </a:t>
            </a:r>
            <a:r>
              <a:rPr kumimoji="0" lang="fr-FR" sz="8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metastatic</a:t>
            </a:r>
            <a:r>
              <a:rPr kumimoji="0" lang="fr-FR" sz="8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 colorectal cancer- Clin Colorectal Cancer 2020 </a:t>
            </a:r>
          </a:p>
        </p:txBody>
      </p:sp>
      <p:sp>
        <p:nvSpPr>
          <p:cNvPr id="9" name="Rectangle 8"/>
          <p:cNvSpPr/>
          <p:nvPr/>
        </p:nvSpPr>
        <p:spPr>
          <a:xfrm>
            <a:off x="0" y="4843418"/>
            <a:ext cx="3332964" cy="2308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Coveler</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AL et al</a:t>
            </a:r>
            <a:r>
              <a:rPr kumimoji="0" lang="fr-FR" sz="900" b="0" i="1" u="none" strike="noStrike" kern="1200" cap="none" spc="0" normalizeH="0" baseline="0" noProof="0">
                <a:ln>
                  <a:noFill/>
                </a:ln>
                <a:solidFill>
                  <a:prstClr val="black">
                    <a:lumMod val="50000"/>
                    <a:lumOff val="50000"/>
                  </a:prstClr>
                </a:solidFill>
                <a:effectLst/>
                <a:uLnTx/>
                <a:uFillTx/>
                <a:latin typeface="Arial" panose="020B0604020202020204" pitchFamily="34" charset="0"/>
                <a:ea typeface="+mn-ea"/>
                <a:cs typeface="+mn-cs"/>
              </a:rPr>
              <a:t>, ASCO 4018</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John Strickler et al, WCGI O24</a:t>
            </a:r>
          </a:p>
        </p:txBody>
      </p:sp>
    </p:spTree>
    <p:extLst>
      <p:ext uri="{BB962C8B-B14F-4D97-AF65-F5344CB8AC3E}">
        <p14:creationId xmlns:p14="http://schemas.microsoft.com/office/powerpoint/2010/main" val="35351787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a:xfrm>
            <a:off x="439062" y="578735"/>
            <a:ext cx="8427146" cy="829128"/>
          </a:xfrm>
        </p:spPr>
        <p:txBody>
          <a:bodyPr>
            <a:normAutofit/>
          </a:bodyPr>
          <a:lstStyle/>
          <a:p>
            <a:r>
              <a:rPr lang="fr-FR" sz="2800" b="1" dirty="0"/>
              <a:t>Cancer du colon m</a:t>
            </a:r>
            <a:r>
              <a:rPr lang="fr-FR" sz="2800" dirty="0"/>
              <a:t>étastatique BRAF</a:t>
            </a:r>
            <a:r>
              <a:rPr lang="fr-FR" sz="2800" baseline="30000" dirty="0"/>
              <a:t>V600E</a:t>
            </a:r>
            <a:endParaRPr lang="fr-FR" sz="2800" b="1" baseline="30000" dirty="0">
              <a:solidFill>
                <a:srgbClr val="EC8014"/>
              </a:solidFill>
            </a:endParaRPr>
          </a:p>
        </p:txBody>
      </p:sp>
      <p:sp>
        <p:nvSpPr>
          <p:cNvPr id="2" name="Espace réservé du texte 1"/>
          <p:cNvSpPr>
            <a:spLocks noGrp="1"/>
          </p:cNvSpPr>
          <p:nvPr>
            <p:ph type="body" idx="1"/>
          </p:nvPr>
        </p:nvSpPr>
        <p:spPr>
          <a:xfrm>
            <a:off x="439062" y="1544057"/>
            <a:ext cx="4850568" cy="2055385"/>
          </a:xfrm>
        </p:spPr>
        <p:txBody>
          <a:bodyPr/>
          <a:lstStyle/>
          <a:p>
            <a:r>
              <a:rPr lang="fr-FR" dirty="0" err="1"/>
              <a:t>Encorafenib</a:t>
            </a:r>
            <a:r>
              <a:rPr lang="fr-FR" dirty="0"/>
              <a:t> plus cetuximab </a:t>
            </a:r>
            <a:r>
              <a:rPr lang="fr-FR" dirty="0" err="1"/>
              <a:t>with</a:t>
            </a:r>
            <a:r>
              <a:rPr lang="fr-FR" dirty="0"/>
              <a:t> or </a:t>
            </a:r>
            <a:r>
              <a:rPr lang="fr-FR" dirty="0" err="1"/>
              <a:t>without</a:t>
            </a:r>
            <a:r>
              <a:rPr lang="fr-FR" dirty="0"/>
              <a:t> </a:t>
            </a:r>
            <a:r>
              <a:rPr lang="fr-FR" dirty="0" err="1"/>
              <a:t>binimetinib</a:t>
            </a:r>
            <a:r>
              <a:rPr lang="fr-FR" dirty="0"/>
              <a:t> for BRAF V600E </a:t>
            </a:r>
            <a:r>
              <a:rPr lang="fr-FR" dirty="0" err="1"/>
              <a:t>metastatic</a:t>
            </a:r>
            <a:r>
              <a:rPr lang="fr-FR" dirty="0"/>
              <a:t> colorectal cancer: </a:t>
            </a:r>
            <a:r>
              <a:rPr lang="fr-FR" dirty="0" err="1"/>
              <a:t>Updated</a:t>
            </a:r>
            <a:r>
              <a:rPr lang="fr-FR" dirty="0"/>
              <a:t> </a:t>
            </a:r>
            <a:r>
              <a:rPr lang="fr-FR" dirty="0" err="1"/>
              <a:t>survival</a:t>
            </a:r>
            <a:r>
              <a:rPr lang="fr-FR" dirty="0"/>
              <a:t> </a:t>
            </a:r>
            <a:r>
              <a:rPr lang="fr-FR" dirty="0" err="1"/>
              <a:t>results</a:t>
            </a:r>
            <a:r>
              <a:rPr lang="fr-FR" dirty="0"/>
              <a:t> </a:t>
            </a:r>
            <a:r>
              <a:rPr lang="fr-FR" dirty="0" err="1"/>
              <a:t>from</a:t>
            </a:r>
            <a:r>
              <a:rPr lang="fr-FR" dirty="0"/>
              <a:t> a </a:t>
            </a:r>
            <a:r>
              <a:rPr lang="fr-FR" dirty="0" err="1"/>
              <a:t>randomized</a:t>
            </a:r>
            <a:r>
              <a:rPr lang="fr-FR" dirty="0"/>
              <a:t>, </a:t>
            </a:r>
            <a:r>
              <a:rPr lang="fr-FR" dirty="0" err="1"/>
              <a:t>three</a:t>
            </a:r>
            <a:r>
              <a:rPr lang="fr-FR" dirty="0"/>
              <a:t>-arm, phase III </a:t>
            </a:r>
            <a:r>
              <a:rPr lang="fr-FR" dirty="0" err="1"/>
              <a:t>study</a:t>
            </a:r>
            <a:r>
              <a:rPr lang="fr-FR" dirty="0"/>
              <a:t> versus </a:t>
            </a:r>
            <a:r>
              <a:rPr lang="fr-FR" dirty="0" err="1"/>
              <a:t>choice</a:t>
            </a:r>
            <a:r>
              <a:rPr lang="fr-FR" dirty="0"/>
              <a:t> of </a:t>
            </a:r>
            <a:r>
              <a:rPr lang="fr-FR" dirty="0" err="1"/>
              <a:t>either</a:t>
            </a:r>
            <a:r>
              <a:rPr lang="fr-FR" dirty="0"/>
              <a:t> irinotecan or FOLFIRI plus cetuximab (BEACON CRC).</a:t>
            </a:r>
          </a:p>
          <a:p>
            <a:endParaRPr lang="fr-FR" dirty="0"/>
          </a:p>
          <a:p>
            <a:r>
              <a:rPr lang="fr-FR" i="1" dirty="0"/>
              <a:t>Scott </a:t>
            </a:r>
            <a:r>
              <a:rPr lang="fr-FR" i="1" dirty="0" err="1"/>
              <a:t>Kopetz</a:t>
            </a:r>
            <a:r>
              <a:rPr lang="fr-FR" i="1" dirty="0"/>
              <a:t> et al., ASCO2020, Abs 4001</a:t>
            </a:r>
          </a:p>
        </p:txBody>
      </p:sp>
    </p:spTree>
    <p:extLst>
      <p:ext uri="{BB962C8B-B14F-4D97-AF65-F5344CB8AC3E}">
        <p14:creationId xmlns:p14="http://schemas.microsoft.com/office/powerpoint/2010/main" val="332932636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re 11"/>
          <p:cNvSpPr>
            <a:spLocks noGrp="1"/>
          </p:cNvSpPr>
          <p:nvPr>
            <p:ph type="title"/>
          </p:nvPr>
        </p:nvSpPr>
        <p:spPr/>
        <p:txBody>
          <a:bodyPr>
            <a:noAutofit/>
          </a:bodyPr>
          <a:lstStyle/>
          <a:p>
            <a:r>
              <a:rPr lang="fr-FR" sz="2200" dirty="0"/>
              <a:t>Inhibition spécifique du CCRm muté BRAF</a:t>
            </a:r>
            <a:r>
              <a:rPr lang="fr-FR" sz="2200" baseline="30000" dirty="0"/>
              <a:t>V600E</a:t>
            </a:r>
            <a:br>
              <a:rPr lang="fr-FR" sz="2200" b="1" dirty="0"/>
            </a:br>
            <a:r>
              <a:rPr lang="fr-FR" sz="2200" b="1" dirty="0"/>
              <a:t>Résultats actualisés de l’étude BEACON </a:t>
            </a:r>
          </a:p>
        </p:txBody>
      </p:sp>
      <p:sp>
        <p:nvSpPr>
          <p:cNvPr id="6" name="Espace réservé du contenu 5">
            <a:extLst>
              <a:ext uri="{FF2B5EF4-FFF2-40B4-BE49-F238E27FC236}">
                <a16:creationId xmlns:a16="http://schemas.microsoft.com/office/drawing/2014/main" id="{A39C2FC2-3EC9-41D7-B42A-64162284BC43}"/>
              </a:ext>
            </a:extLst>
          </p:cNvPr>
          <p:cNvSpPr>
            <a:spLocks noGrp="1"/>
          </p:cNvSpPr>
          <p:nvPr>
            <p:ph sz="half" idx="1"/>
          </p:nvPr>
        </p:nvSpPr>
        <p:spPr/>
        <p:txBody>
          <a:bodyPr/>
          <a:lstStyle/>
          <a:p>
            <a:r>
              <a:rPr lang="fr-FR" dirty="0"/>
              <a:t>Contexte :</a:t>
            </a:r>
          </a:p>
          <a:p>
            <a:pPr lvl="1"/>
            <a:r>
              <a:rPr lang="fr-FR" dirty="0"/>
              <a:t>Mutation V600E de l’exon 15 de l’oncogène BRAF: </a:t>
            </a:r>
          </a:p>
          <a:p>
            <a:pPr lvl="2"/>
            <a:r>
              <a:rPr lang="fr-FR" dirty="0"/>
              <a:t>8-10% des </a:t>
            </a:r>
            <a:r>
              <a:rPr lang="fr-FR" dirty="0" err="1"/>
              <a:t>CCRm</a:t>
            </a:r>
            <a:r>
              <a:rPr lang="fr-FR" dirty="0"/>
              <a:t> </a:t>
            </a:r>
          </a:p>
          <a:p>
            <a:pPr lvl="2"/>
            <a:r>
              <a:rPr lang="fr-FR" dirty="0"/>
              <a:t>Associée à un mauvais pronostic: survie globale médiane &lt; 16 mois (</a:t>
            </a:r>
            <a:r>
              <a:rPr lang="fr-FR" dirty="0" err="1"/>
              <a:t>Safaee</a:t>
            </a:r>
            <a:r>
              <a:rPr lang="fr-FR" dirty="0"/>
              <a:t> et al, PLOS one 2012; </a:t>
            </a:r>
            <a:r>
              <a:rPr lang="fr-FR" dirty="0" err="1"/>
              <a:t>Innocenti</a:t>
            </a:r>
            <a:r>
              <a:rPr lang="fr-FR" dirty="0"/>
              <a:t> et al, JCO 2019, </a:t>
            </a:r>
            <a:r>
              <a:rPr lang="fr-FR" dirty="0" err="1"/>
              <a:t>Braitwaite</a:t>
            </a:r>
            <a:r>
              <a:rPr lang="fr-FR" dirty="0"/>
              <a:t> M., et al. - ASCO® 2020 - Abs #4030)</a:t>
            </a:r>
          </a:p>
          <a:p>
            <a:pPr lvl="2"/>
            <a:r>
              <a:rPr lang="fr-FR" dirty="0"/>
              <a:t>Inefficacité des inhibiteurs sélectifs de BRAF en monothérapie liée à une </a:t>
            </a:r>
            <a:r>
              <a:rPr lang="fr-FR" dirty="0" err="1"/>
              <a:t>rétroactivation</a:t>
            </a:r>
            <a:r>
              <a:rPr lang="fr-FR" dirty="0"/>
              <a:t> de la voie RAS/</a:t>
            </a:r>
            <a:r>
              <a:rPr lang="fr-FR" dirty="0" err="1"/>
              <a:t>MAPkinase</a:t>
            </a:r>
            <a:r>
              <a:rPr lang="fr-FR" dirty="0"/>
              <a:t> (</a:t>
            </a:r>
            <a:r>
              <a:rPr lang="fr-FR" dirty="0" err="1"/>
              <a:t>Karoulia</a:t>
            </a:r>
            <a:r>
              <a:rPr lang="fr-FR" dirty="0"/>
              <a:t> et al, Nat </a:t>
            </a:r>
            <a:r>
              <a:rPr lang="fr-FR" dirty="0" err="1"/>
              <a:t>Rev</a:t>
            </a:r>
            <a:r>
              <a:rPr lang="fr-FR" dirty="0"/>
              <a:t> 2017)</a:t>
            </a:r>
          </a:p>
          <a:p>
            <a:pPr lvl="2"/>
            <a:r>
              <a:rPr lang="fr-FR" dirty="0"/>
              <a:t>Développement de stratégies thérapeutique les combinant avec d’autres inhibiteurs de la voie (anti-EGFR, inhibiteurs de MEK)</a:t>
            </a:r>
          </a:p>
          <a:p>
            <a:r>
              <a:rPr lang="fr-FR" dirty="0"/>
              <a:t>Etude Beacon </a:t>
            </a:r>
            <a:r>
              <a:rPr lang="fr-FR" sz="1200" b="0" i="1" dirty="0"/>
              <a:t>(</a:t>
            </a:r>
            <a:r>
              <a:rPr lang="fr-FR" sz="1200" b="0" i="1" dirty="0" err="1"/>
              <a:t>Kopetz</a:t>
            </a:r>
            <a:r>
              <a:rPr lang="fr-FR" sz="1200" b="0" i="1" dirty="0"/>
              <a:t>, NEJM 2019)</a:t>
            </a:r>
            <a:r>
              <a:rPr lang="fr-FR" sz="1200" b="0" dirty="0"/>
              <a:t> :</a:t>
            </a:r>
          </a:p>
          <a:p>
            <a:pPr lvl="1"/>
            <a:r>
              <a:rPr lang="fr-FR" dirty="0"/>
              <a:t>l’association </a:t>
            </a:r>
            <a:r>
              <a:rPr lang="fr-FR" dirty="0" err="1"/>
              <a:t>cetuximab-encorafenib</a:t>
            </a:r>
            <a:r>
              <a:rPr lang="fr-FR" dirty="0"/>
              <a:t>- </a:t>
            </a:r>
            <a:r>
              <a:rPr lang="fr-FR" dirty="0" err="1"/>
              <a:t>binimetinib</a:t>
            </a:r>
            <a:r>
              <a:rPr lang="fr-FR" dirty="0"/>
              <a:t> améliore la SG, la SSP et le taux de réponse comparativement au traitement standard par </a:t>
            </a:r>
            <a:r>
              <a:rPr lang="fr-FR" dirty="0" err="1"/>
              <a:t>cetuximab</a:t>
            </a:r>
            <a:r>
              <a:rPr lang="fr-FR" dirty="0"/>
              <a:t>-(FOLF)</a:t>
            </a:r>
            <a:r>
              <a:rPr lang="fr-FR" dirty="0" err="1"/>
              <a:t>Iri</a:t>
            </a:r>
            <a:r>
              <a:rPr lang="fr-FR" dirty="0"/>
              <a:t> en 2e-3e ligne</a:t>
            </a:r>
          </a:p>
          <a:p>
            <a:r>
              <a:rPr lang="fr-FR" dirty="0"/>
              <a:t>Analyse post-oc sur des données actualisées par 6 mois supplémentaires de suivi</a:t>
            </a:r>
          </a:p>
        </p:txBody>
      </p:sp>
      <p:sp>
        <p:nvSpPr>
          <p:cNvPr id="4" name="ZoneTexte 3">
            <a:extLst>
              <a:ext uri="{FF2B5EF4-FFF2-40B4-BE49-F238E27FC236}">
                <a16:creationId xmlns:a16="http://schemas.microsoft.com/office/drawing/2014/main" id="{E6825DCD-08D6-144C-9A67-ECF3169C84DE}"/>
              </a:ext>
            </a:extLst>
          </p:cNvPr>
          <p:cNvSpPr txBox="1">
            <a:spLocks noChangeArrowheads="1"/>
          </p:cNvSpPr>
          <p:nvPr/>
        </p:nvSpPr>
        <p:spPr bwMode="auto">
          <a:xfrm>
            <a:off x="0" y="4915971"/>
            <a:ext cx="2319866" cy="230832"/>
          </a:xfrm>
          <a:prstGeom prst="rect">
            <a:avLst/>
          </a:prstGeom>
          <a:noFill/>
        </p:spPr>
        <p:txBody>
          <a:bodyPr wrap="none" rtlCol="0">
            <a:spAutoFit/>
          </a:bodyPr>
          <a:lstStyle>
            <a:defPPr>
              <a:defRPr lang="fr-FR"/>
            </a:defPPr>
            <a:lvl1pPr>
              <a:defRPr sz="900" i="1">
                <a:solidFill>
                  <a:schemeClr val="tx1">
                    <a:lumMod val="50000"/>
                    <a:lumOff val="50000"/>
                  </a:schemeClr>
                </a:solidFill>
                <a:latin typeface="Arial" panose="020B0604020202020204" pitchFamily="34" charset="0"/>
              </a:defRPr>
            </a:lvl1p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Scott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Kopetz</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ASCO2020, Abs 4001</a:t>
            </a:r>
          </a:p>
        </p:txBody>
      </p:sp>
    </p:spTree>
    <p:extLst>
      <p:ext uri="{BB962C8B-B14F-4D97-AF65-F5344CB8AC3E}">
        <p14:creationId xmlns:p14="http://schemas.microsoft.com/office/powerpoint/2010/main" val="4533754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à coins arrondis 4">
            <a:extLst>
              <a:ext uri="{FF2B5EF4-FFF2-40B4-BE49-F238E27FC236}">
                <a16:creationId xmlns:a16="http://schemas.microsoft.com/office/drawing/2014/main" id="{B9796E80-A342-44BE-A3F4-DB002C3EFE12}"/>
              </a:ext>
            </a:extLst>
          </p:cNvPr>
          <p:cNvSpPr/>
          <p:nvPr/>
        </p:nvSpPr>
        <p:spPr>
          <a:xfrm>
            <a:off x="865254" y="1498063"/>
            <a:ext cx="7246011" cy="2310160"/>
          </a:xfrm>
          <a:prstGeom prst="roundRect">
            <a:avLst>
              <a:gd name="adj" fmla="val 6831"/>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Calibri"/>
              <a:ea typeface="+mn-ea"/>
              <a:cs typeface="+mn-cs"/>
            </a:endParaRPr>
          </a:p>
        </p:txBody>
      </p:sp>
      <p:sp>
        <p:nvSpPr>
          <p:cNvPr id="13" name="Espace réservé du contenu 12"/>
          <p:cNvSpPr>
            <a:spLocks noGrp="1"/>
          </p:cNvSpPr>
          <p:nvPr>
            <p:ph sz="half" idx="1"/>
          </p:nvPr>
        </p:nvSpPr>
        <p:spPr/>
        <p:txBody>
          <a:bodyPr/>
          <a:lstStyle/>
          <a:p>
            <a:r>
              <a:rPr lang="fr-FR" dirty="0"/>
              <a:t>Design rappel</a:t>
            </a:r>
          </a:p>
          <a:p>
            <a:pPr lvl="1"/>
            <a:r>
              <a:rPr lang="fr-FR" dirty="0"/>
              <a:t>Phase III </a:t>
            </a:r>
          </a:p>
        </p:txBody>
      </p:sp>
      <p:sp>
        <p:nvSpPr>
          <p:cNvPr id="4" name="Freeform 15">
            <a:extLst>
              <a:ext uri="{FF2B5EF4-FFF2-40B4-BE49-F238E27FC236}">
                <a16:creationId xmlns:a16="http://schemas.microsoft.com/office/drawing/2014/main" id="{6E1AE218-52C7-4D45-B604-B52C7AE90DA6}"/>
              </a:ext>
            </a:extLst>
          </p:cNvPr>
          <p:cNvSpPr>
            <a:spLocks/>
          </p:cNvSpPr>
          <p:nvPr/>
        </p:nvSpPr>
        <p:spPr bwMode="auto">
          <a:xfrm>
            <a:off x="4158443" y="1871605"/>
            <a:ext cx="462343" cy="1242615"/>
          </a:xfrm>
          <a:custGeom>
            <a:avLst/>
            <a:gdLst>
              <a:gd name="T0" fmla="*/ 2147483647 w 133"/>
              <a:gd name="T1" fmla="*/ 0 h 904"/>
              <a:gd name="T2" fmla="*/ 0 w 133"/>
              <a:gd name="T3" fmla="*/ 0 h 904"/>
              <a:gd name="T4" fmla="*/ 0 w 133"/>
              <a:gd name="T5" fmla="*/ 2147483647 h 904"/>
              <a:gd name="T6" fmla="*/ 2147483647 w 133"/>
              <a:gd name="T7" fmla="*/ 2147483647 h 904"/>
              <a:gd name="T8" fmla="*/ 0 60000 65536"/>
              <a:gd name="T9" fmla="*/ 0 60000 65536"/>
              <a:gd name="T10" fmla="*/ 0 60000 65536"/>
              <a:gd name="T11" fmla="*/ 0 60000 65536"/>
              <a:gd name="T12" fmla="*/ 0 w 133"/>
              <a:gd name="T13" fmla="*/ 0 h 904"/>
              <a:gd name="T14" fmla="*/ 133 w 133"/>
              <a:gd name="T15" fmla="*/ 904 h 904"/>
            </a:gdLst>
            <a:ahLst/>
            <a:cxnLst>
              <a:cxn ang="T8">
                <a:pos x="T0" y="T1"/>
              </a:cxn>
              <a:cxn ang="T9">
                <a:pos x="T2" y="T3"/>
              </a:cxn>
              <a:cxn ang="T10">
                <a:pos x="T4" y="T5"/>
              </a:cxn>
              <a:cxn ang="T11">
                <a:pos x="T6" y="T7"/>
              </a:cxn>
            </a:cxnLst>
            <a:rect l="T12" t="T13" r="T14" b="T15"/>
            <a:pathLst>
              <a:path w="133" h="904">
                <a:moveTo>
                  <a:pt x="133" y="0"/>
                </a:moveTo>
                <a:lnTo>
                  <a:pt x="0" y="0"/>
                </a:lnTo>
                <a:lnTo>
                  <a:pt x="0" y="904"/>
                </a:lnTo>
                <a:lnTo>
                  <a:pt x="133" y="904"/>
                </a:lnTo>
              </a:path>
            </a:pathLst>
          </a:custGeom>
          <a:noFill/>
          <a:ln w="19050">
            <a:solidFill>
              <a:srgbClr val="4D4D4D"/>
            </a:solidFill>
            <a:round/>
            <a:headEnd type="triangle" w="med" len="med"/>
            <a:tailEnd type="triangle" w="med" len="med"/>
          </a:ln>
        </p:spPr>
        <p:txBody>
          <a:body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1200" b="0" i="0"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9" name="Freeform 15">
            <a:extLst>
              <a:ext uri="{FF2B5EF4-FFF2-40B4-BE49-F238E27FC236}">
                <a16:creationId xmlns:a16="http://schemas.microsoft.com/office/drawing/2014/main" id="{B294B694-1948-4F01-8CC3-51DCAB5614DC}"/>
              </a:ext>
            </a:extLst>
          </p:cNvPr>
          <p:cNvSpPr>
            <a:spLocks/>
          </p:cNvSpPr>
          <p:nvPr/>
        </p:nvSpPr>
        <p:spPr bwMode="auto">
          <a:xfrm flipH="1">
            <a:off x="6325715" y="1871604"/>
            <a:ext cx="1032516" cy="1242615"/>
          </a:xfrm>
          <a:custGeom>
            <a:avLst/>
            <a:gdLst>
              <a:gd name="T0" fmla="*/ 2147483647 w 133"/>
              <a:gd name="T1" fmla="*/ 0 h 904"/>
              <a:gd name="T2" fmla="*/ 0 w 133"/>
              <a:gd name="T3" fmla="*/ 0 h 904"/>
              <a:gd name="T4" fmla="*/ 0 w 133"/>
              <a:gd name="T5" fmla="*/ 2147483647 h 904"/>
              <a:gd name="T6" fmla="*/ 2147483647 w 133"/>
              <a:gd name="T7" fmla="*/ 2147483647 h 904"/>
              <a:gd name="T8" fmla="*/ 0 60000 65536"/>
              <a:gd name="T9" fmla="*/ 0 60000 65536"/>
              <a:gd name="T10" fmla="*/ 0 60000 65536"/>
              <a:gd name="T11" fmla="*/ 0 60000 65536"/>
              <a:gd name="T12" fmla="*/ 0 w 133"/>
              <a:gd name="T13" fmla="*/ 0 h 904"/>
              <a:gd name="T14" fmla="*/ 133 w 133"/>
              <a:gd name="T15" fmla="*/ 904 h 904"/>
            </a:gdLst>
            <a:ahLst/>
            <a:cxnLst>
              <a:cxn ang="T8">
                <a:pos x="T0" y="T1"/>
              </a:cxn>
              <a:cxn ang="T9">
                <a:pos x="T2" y="T3"/>
              </a:cxn>
              <a:cxn ang="T10">
                <a:pos x="T4" y="T5"/>
              </a:cxn>
              <a:cxn ang="T11">
                <a:pos x="T6" y="T7"/>
              </a:cxn>
            </a:cxnLst>
            <a:rect l="T12" t="T13" r="T14" b="T15"/>
            <a:pathLst>
              <a:path w="133" h="904">
                <a:moveTo>
                  <a:pt x="133" y="0"/>
                </a:moveTo>
                <a:lnTo>
                  <a:pt x="0" y="0"/>
                </a:lnTo>
                <a:lnTo>
                  <a:pt x="0" y="904"/>
                </a:lnTo>
                <a:lnTo>
                  <a:pt x="133" y="904"/>
                </a:lnTo>
              </a:path>
            </a:pathLst>
          </a:custGeom>
          <a:noFill/>
          <a:ln w="19050">
            <a:solidFill>
              <a:srgbClr val="4D4D4D"/>
            </a:solidFill>
            <a:round/>
            <a:headEnd type="none" w="med" len="med"/>
            <a:tailEnd type="none" w="med" len="med"/>
          </a:ln>
        </p:spPr>
        <p:txBody>
          <a:body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1200" b="0" i="0"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1" name="Ellipse 10">
            <a:extLst>
              <a:ext uri="{FF2B5EF4-FFF2-40B4-BE49-F238E27FC236}">
                <a16:creationId xmlns:a16="http://schemas.microsoft.com/office/drawing/2014/main" id="{6263937E-E9BB-4645-B163-3258BD3DB104}"/>
              </a:ext>
            </a:extLst>
          </p:cNvPr>
          <p:cNvSpPr/>
          <p:nvPr/>
        </p:nvSpPr>
        <p:spPr>
          <a:xfrm>
            <a:off x="6841973" y="1976498"/>
            <a:ext cx="1032516" cy="1031346"/>
          </a:xfrm>
          <a:prstGeom prst="ellipse">
            <a:avLst/>
          </a:prstGeom>
          <a:solidFill>
            <a:srgbClr val="4D4D4D"/>
          </a:solidFill>
          <a:ln>
            <a:noFill/>
            <a:headEnd/>
            <a:tailEnd/>
          </a:ln>
          <a:effectLst/>
          <a:scene3d>
            <a:camera prst="orthographicFront">
              <a:rot lat="0" lon="0" rev="0"/>
            </a:camera>
            <a:lightRig rig="threePt" dir="t">
              <a:rot lat="0" lon="0" rev="1200000"/>
            </a:lightRig>
          </a:scene3d>
          <a:sp3d/>
        </p:spPr>
        <p:txBody>
          <a:bodyPr wrap="none" anchor="ctr"/>
          <a:lstStyle/>
          <a:p>
            <a:pPr marL="0" marR="0" lvl="0" indent="0" algn="ctr" defTabSz="914400" rtl="0" eaLnBrk="1" fontAlgn="base" latinLnBrk="0" hangingPunct="1">
              <a:lnSpc>
                <a:spcPct val="100000"/>
              </a:lnSpc>
              <a:spcBef>
                <a:spcPct val="0"/>
              </a:spcBef>
              <a:spcAft>
                <a:spcPct val="0"/>
              </a:spcAft>
              <a:buClr>
                <a:srgbClr val="FFCC00"/>
              </a:buClr>
              <a:buSzTx/>
              <a:buFontTx/>
              <a:buNone/>
              <a:tabLst/>
              <a:defRPr/>
            </a:pPr>
            <a:r>
              <a:rPr kumimoji="0" lang="fr-FR"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Progression, </a:t>
            </a:r>
          </a:p>
          <a:p>
            <a:pPr marL="0" marR="0" lvl="0" indent="0" algn="ctr" defTabSz="914400" rtl="0" eaLnBrk="1" fontAlgn="base" latinLnBrk="0" hangingPunct="1">
              <a:lnSpc>
                <a:spcPct val="100000"/>
              </a:lnSpc>
              <a:spcBef>
                <a:spcPct val="0"/>
              </a:spcBef>
              <a:spcAft>
                <a:spcPct val="0"/>
              </a:spcAft>
              <a:buClr>
                <a:srgbClr val="FFCC00"/>
              </a:buClr>
              <a:buSzTx/>
              <a:buFontTx/>
              <a:buNone/>
              <a:tabLst/>
              <a:defRPr/>
            </a:pPr>
            <a:r>
              <a:rPr kumimoji="0" lang="fr-FR"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toxicité inacceptable, </a:t>
            </a:r>
          </a:p>
          <a:p>
            <a:pPr marL="0" marR="0" lvl="0" indent="0" algn="ctr" defTabSz="914400" rtl="0" eaLnBrk="1" fontAlgn="base" latinLnBrk="0" hangingPunct="1">
              <a:lnSpc>
                <a:spcPct val="100000"/>
              </a:lnSpc>
              <a:spcBef>
                <a:spcPct val="0"/>
              </a:spcBef>
              <a:spcAft>
                <a:spcPct val="0"/>
              </a:spcAft>
              <a:buClr>
                <a:srgbClr val="FFCC00"/>
              </a:buClr>
              <a:buSzTx/>
              <a:buFontTx/>
              <a:buNone/>
              <a:tabLst/>
              <a:defRPr/>
            </a:pPr>
            <a:r>
              <a:rPr kumimoji="0" lang="fr-FR"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retrait </a:t>
            </a:r>
          </a:p>
          <a:p>
            <a:pPr marL="0" marR="0" lvl="0" indent="0" algn="ctr" defTabSz="914400" rtl="0" eaLnBrk="1" fontAlgn="base" latinLnBrk="0" hangingPunct="1">
              <a:lnSpc>
                <a:spcPct val="100000"/>
              </a:lnSpc>
              <a:spcBef>
                <a:spcPct val="0"/>
              </a:spcBef>
              <a:spcAft>
                <a:spcPct val="0"/>
              </a:spcAft>
              <a:buClr>
                <a:srgbClr val="FFCC00"/>
              </a:buClr>
              <a:buSzTx/>
              <a:buFontTx/>
              <a:buNone/>
              <a:tabLst/>
              <a:defRPr/>
            </a:pPr>
            <a:r>
              <a:rPr kumimoji="0" lang="fr-FR" sz="8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consentement </a:t>
            </a:r>
          </a:p>
        </p:txBody>
      </p:sp>
      <p:cxnSp>
        <p:nvCxnSpPr>
          <p:cNvPr id="18" name="Connecteur droit avec flèche 17">
            <a:extLst>
              <a:ext uri="{FF2B5EF4-FFF2-40B4-BE49-F238E27FC236}">
                <a16:creationId xmlns:a16="http://schemas.microsoft.com/office/drawing/2014/main" id="{2A0CF6A8-88F2-4192-934A-6EA9B39C68FD}"/>
              </a:ext>
            </a:extLst>
          </p:cNvPr>
          <p:cNvCxnSpPr>
            <a:cxnSpLocks/>
          </p:cNvCxnSpPr>
          <p:nvPr/>
        </p:nvCxnSpPr>
        <p:spPr>
          <a:xfrm>
            <a:off x="3915784" y="2497204"/>
            <a:ext cx="705002" cy="0"/>
          </a:xfrm>
          <a:prstGeom prst="straightConnector1">
            <a:avLst/>
          </a:prstGeom>
          <a:noFill/>
          <a:ln w="19050">
            <a:solidFill>
              <a:srgbClr val="4D4D4D"/>
            </a:solidFill>
            <a:round/>
            <a:headEnd type="triangle" w="med" len="med"/>
            <a:tailEnd type="triangle" w="med" len="med"/>
          </a:ln>
        </p:spPr>
      </p:cxnSp>
      <p:sp>
        <p:nvSpPr>
          <p:cNvPr id="20" name="Rectangle : coins arrondis 5">
            <a:extLst>
              <a:ext uri="{FF2B5EF4-FFF2-40B4-BE49-F238E27FC236}">
                <a16:creationId xmlns:a16="http://schemas.microsoft.com/office/drawing/2014/main" id="{42892636-1819-445E-90FA-D1AF799B616D}"/>
              </a:ext>
            </a:extLst>
          </p:cNvPr>
          <p:cNvSpPr/>
          <p:nvPr/>
        </p:nvSpPr>
        <p:spPr>
          <a:xfrm>
            <a:off x="1035125" y="1871604"/>
            <a:ext cx="2521053" cy="1136240"/>
          </a:xfrm>
          <a:prstGeom prst="roundRect">
            <a:avLst>
              <a:gd name="adj" fmla="val 11233"/>
            </a:avLst>
          </a:prstGeom>
          <a:noFill/>
          <a:ln w="9525" cap="flat" cmpd="sng" algn="ctr">
            <a:solidFill>
              <a:schemeClr val="tx1">
                <a:lumMod val="75000"/>
                <a:lumOff val="25000"/>
              </a:schemeClr>
            </a:solidFill>
            <a:prstDash val="solid"/>
          </a:ln>
          <a:effectLst/>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fr-FR" sz="1200" b="1" i="0" u="none" strike="noStrike" kern="0" cap="none" spc="0" normalizeH="0" baseline="0" noProof="0" dirty="0">
                <a:ln>
                  <a:noFill/>
                </a:ln>
                <a:solidFill>
                  <a:srgbClr val="4D4D4D"/>
                </a:solidFill>
                <a:effectLst/>
                <a:uLnTx/>
                <a:uFillTx/>
                <a:latin typeface="Arial" panose="020B0604020202020204" pitchFamily="34" charset="0"/>
                <a:ea typeface="+mn-ea"/>
                <a:cs typeface="Arial" panose="020B0604020202020204" pitchFamily="34" charset="0"/>
              </a:rPr>
              <a:t>CCRM BRAF muté V600E</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fr-FR" sz="1200" b="1" i="0" u="none" strike="noStrike" kern="0" cap="none" spc="0" normalizeH="0" baseline="0" noProof="0" dirty="0">
                <a:ln>
                  <a:noFill/>
                </a:ln>
                <a:solidFill>
                  <a:srgbClr val="4D4D4D"/>
                </a:solidFill>
                <a:effectLst/>
                <a:uLnTx/>
                <a:uFillTx/>
                <a:latin typeface="Arial" panose="020B0604020202020204" pitchFamily="34" charset="0"/>
                <a:ea typeface="+mn-ea"/>
                <a:cs typeface="Arial" panose="020B0604020202020204" pitchFamily="34" charset="0"/>
              </a:rPr>
              <a:t>Progressif après 1 ou 2 L</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fr-FR" sz="1200" b="1" i="0" u="none" strike="noStrike" kern="0" cap="none" spc="0" normalizeH="0" baseline="0" noProof="0" dirty="0">
                <a:ln>
                  <a:noFill/>
                </a:ln>
                <a:solidFill>
                  <a:srgbClr val="4D4D4D"/>
                </a:solidFill>
                <a:effectLst/>
                <a:uLnTx/>
                <a:uFillTx/>
                <a:latin typeface="Arial" panose="020B0604020202020204" pitchFamily="34" charset="0"/>
                <a:ea typeface="+mn-ea"/>
                <a:cs typeface="Arial" panose="020B0604020202020204" pitchFamily="34" charset="0"/>
              </a:rPr>
              <a:t>ECOG 0-1</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fr-FR" sz="1200" b="1" i="0" u="none" strike="noStrike" kern="0" cap="none" spc="0" normalizeH="0" baseline="0" noProof="0" dirty="0">
                <a:ln>
                  <a:noFill/>
                </a:ln>
                <a:solidFill>
                  <a:srgbClr val="4D4D4D"/>
                </a:solidFill>
                <a:effectLst/>
                <a:uLnTx/>
                <a:uFillTx/>
                <a:latin typeface="Arial" panose="020B0604020202020204" pitchFamily="34" charset="0"/>
                <a:ea typeface="+mn-ea"/>
                <a:cs typeface="Arial" panose="020B0604020202020204" pitchFamily="34" charset="0"/>
              </a:rPr>
              <a:t>Non prétraité par anti-EGFR</a:t>
            </a:r>
          </a:p>
        </p:txBody>
      </p:sp>
      <p:sp>
        <p:nvSpPr>
          <p:cNvPr id="2" name="Flèche droite 1"/>
          <p:cNvSpPr/>
          <p:nvPr/>
        </p:nvSpPr>
        <p:spPr>
          <a:xfrm>
            <a:off x="1398494" y="3325845"/>
            <a:ext cx="5884489" cy="445625"/>
          </a:xfrm>
          <a:prstGeom prst="rightArrow">
            <a:avLst/>
          </a:prstGeom>
          <a:solidFill>
            <a:schemeClr val="bg2">
              <a:lumMod val="90000"/>
            </a:schemeClr>
          </a:solid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35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Suivi </a:t>
            </a:r>
            <a:r>
              <a:rPr kumimoji="0" lang="fr-FR" sz="1350" b="0"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median</a:t>
            </a:r>
            <a:r>
              <a:rPr kumimoji="0" lang="fr-FR" sz="135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 12,8 mois (vs 7,8 mois </a:t>
            </a:r>
            <a:r>
              <a:rPr kumimoji="0" lang="fr-FR" sz="1350" b="0"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ds</a:t>
            </a:r>
            <a:r>
              <a:rPr kumimoji="0" lang="fr-FR" sz="135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la publication du NEJM 2019) </a:t>
            </a:r>
          </a:p>
        </p:txBody>
      </p:sp>
      <p:sp>
        <p:nvSpPr>
          <p:cNvPr id="17" name="ZoneTexte 16">
            <a:extLst>
              <a:ext uri="{FF2B5EF4-FFF2-40B4-BE49-F238E27FC236}">
                <a16:creationId xmlns:a16="http://schemas.microsoft.com/office/drawing/2014/main" id="{07177BB9-CD58-2443-BD99-EC41454F5D13}"/>
              </a:ext>
            </a:extLst>
          </p:cNvPr>
          <p:cNvSpPr txBox="1">
            <a:spLocks noChangeArrowheads="1"/>
          </p:cNvSpPr>
          <p:nvPr/>
        </p:nvSpPr>
        <p:spPr bwMode="auto">
          <a:xfrm>
            <a:off x="0" y="4915971"/>
            <a:ext cx="2319866" cy="230832"/>
          </a:xfrm>
          <a:prstGeom prst="rect">
            <a:avLst/>
          </a:prstGeom>
          <a:noFill/>
        </p:spPr>
        <p:txBody>
          <a:bodyPr wrap="none" rtlCol="0">
            <a:spAutoFit/>
          </a:bodyPr>
          <a:lstStyle>
            <a:defPPr>
              <a:defRPr lang="fr-FR"/>
            </a:defPPr>
            <a:lvl1pPr>
              <a:defRPr sz="900" i="1">
                <a:solidFill>
                  <a:schemeClr val="tx1">
                    <a:lumMod val="50000"/>
                    <a:lumOff val="50000"/>
                  </a:schemeClr>
                </a:solidFill>
                <a:latin typeface="Arial" panose="020B0604020202020204" pitchFamily="34" charset="0"/>
              </a:defRPr>
            </a:lvl1p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Scott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Kopetz</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ASCO2020, Abs 4001</a:t>
            </a:r>
          </a:p>
        </p:txBody>
      </p:sp>
      <p:sp>
        <p:nvSpPr>
          <p:cNvPr id="8" name="Ellipse 7">
            <a:extLst>
              <a:ext uri="{FF2B5EF4-FFF2-40B4-BE49-F238E27FC236}">
                <a16:creationId xmlns:a16="http://schemas.microsoft.com/office/drawing/2014/main" id="{EA541BCD-DC5F-4C0F-91D6-A4EDAB646E09}"/>
              </a:ext>
            </a:extLst>
          </p:cNvPr>
          <p:cNvSpPr/>
          <p:nvPr/>
        </p:nvSpPr>
        <p:spPr>
          <a:xfrm>
            <a:off x="3663602" y="2308774"/>
            <a:ext cx="377686" cy="368276"/>
          </a:xfrm>
          <a:prstGeom prst="ellipse">
            <a:avLst/>
          </a:prstGeom>
          <a:solidFill>
            <a:srgbClr val="4D4D4D"/>
          </a:solidFill>
          <a:ln>
            <a:noFill/>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
                <a:srgbClr val="FFCC00"/>
              </a:buClr>
              <a:buSzTx/>
              <a:buFontTx/>
              <a:buNone/>
              <a:tabLst/>
              <a:defRPr/>
            </a:pPr>
            <a:r>
              <a:rPr kumimoji="0" lang="fr-FR" sz="1800" b="1"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R</a:t>
            </a:r>
          </a:p>
        </p:txBody>
      </p:sp>
      <p:sp>
        <p:nvSpPr>
          <p:cNvPr id="5" name="Rectangle 11">
            <a:extLst>
              <a:ext uri="{FF2B5EF4-FFF2-40B4-BE49-F238E27FC236}">
                <a16:creationId xmlns:a16="http://schemas.microsoft.com/office/drawing/2014/main" id="{3C437483-49EC-44D5-A3A6-5F2C3064B526}"/>
              </a:ext>
            </a:extLst>
          </p:cNvPr>
          <p:cNvSpPr>
            <a:spLocks noChangeArrowheads="1"/>
          </p:cNvSpPr>
          <p:nvPr/>
        </p:nvSpPr>
        <p:spPr bwMode="auto">
          <a:xfrm>
            <a:off x="4662809" y="1630844"/>
            <a:ext cx="1990198" cy="473807"/>
          </a:xfrm>
          <a:prstGeom prst="roundRect">
            <a:avLst>
              <a:gd name="adj" fmla="val 16667"/>
            </a:avLst>
          </a:prstGeom>
          <a:solidFill>
            <a:schemeClr val="accent1"/>
          </a:solidFill>
          <a:ln>
            <a:noFill/>
            <a:headEnd/>
            <a:tailEnd/>
          </a:ln>
          <a:effectLst/>
          <a:scene3d>
            <a:camera prst="orthographicFront">
              <a:rot lat="0" lon="0" rev="0"/>
            </a:camera>
            <a:lightRig rig="threePt" dir="t">
              <a:rot lat="0" lon="0" rev="1200000"/>
            </a:lightRig>
          </a:scene3d>
          <a:sp3d/>
        </p:spPr>
        <p:txBody>
          <a:bodyPr wrap="none" anchor="ctr"/>
          <a:lstStyle/>
          <a:p>
            <a:pPr marL="0" marR="0" lvl="0" indent="0" algn="ctr" defTabSz="457200" rtl="0" eaLnBrk="1" fontAlgn="base" latinLnBrk="0" hangingPunct="1">
              <a:lnSpc>
                <a:spcPct val="100000"/>
              </a:lnSpc>
              <a:spcBef>
                <a:spcPct val="0"/>
              </a:spcBef>
              <a:spcAft>
                <a:spcPct val="0"/>
              </a:spcAft>
              <a:buClr>
                <a:srgbClr val="FFCC00"/>
              </a:buClr>
              <a:buSzTx/>
              <a:buFontTx/>
              <a:buNone/>
              <a:tabLst/>
              <a:defRPr/>
            </a:pPr>
            <a:r>
              <a:rPr kumimoji="0" lang="fr-FR" sz="1200" b="1"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ENCO + BINI + CETUX</a:t>
            </a:r>
          </a:p>
          <a:p>
            <a:pPr marL="0" marR="0" lvl="0" indent="0" algn="ctr" defTabSz="457200" rtl="0" eaLnBrk="1" fontAlgn="base" latinLnBrk="0" hangingPunct="1">
              <a:lnSpc>
                <a:spcPct val="100000"/>
              </a:lnSpc>
              <a:spcBef>
                <a:spcPct val="0"/>
              </a:spcBef>
              <a:spcAft>
                <a:spcPct val="0"/>
              </a:spcAft>
              <a:buClr>
                <a:srgbClr val="FFCC00"/>
              </a:buClr>
              <a:buSzTx/>
              <a:buFontTx/>
              <a:buNone/>
              <a:tabLst/>
              <a:defRPr/>
            </a:pPr>
            <a:r>
              <a:rPr kumimoji="0" lang="fr-FR" sz="12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(N=224)</a:t>
            </a:r>
          </a:p>
        </p:txBody>
      </p:sp>
      <p:sp>
        <p:nvSpPr>
          <p:cNvPr id="6" name="Rectangle 11">
            <a:extLst>
              <a:ext uri="{FF2B5EF4-FFF2-40B4-BE49-F238E27FC236}">
                <a16:creationId xmlns:a16="http://schemas.microsoft.com/office/drawing/2014/main" id="{48240B53-7AFE-4BCE-935F-6A6478D136F2}"/>
              </a:ext>
            </a:extLst>
          </p:cNvPr>
          <p:cNvSpPr>
            <a:spLocks noChangeArrowheads="1"/>
          </p:cNvSpPr>
          <p:nvPr/>
        </p:nvSpPr>
        <p:spPr bwMode="auto">
          <a:xfrm>
            <a:off x="4662809" y="2263901"/>
            <a:ext cx="1990198" cy="445615"/>
          </a:xfrm>
          <a:prstGeom prst="roundRect">
            <a:avLst>
              <a:gd name="adj" fmla="val 16667"/>
            </a:avLst>
          </a:prstGeom>
          <a:solidFill>
            <a:srgbClr val="C00000"/>
          </a:solidFill>
          <a:ln>
            <a:noFill/>
            <a:headEnd/>
            <a:tailEnd/>
          </a:ln>
          <a:effectLst/>
          <a:scene3d>
            <a:camera prst="orthographicFront">
              <a:rot lat="0" lon="0" rev="0"/>
            </a:camera>
            <a:lightRig rig="threePt" dir="t">
              <a:rot lat="0" lon="0" rev="1200000"/>
            </a:lightRig>
          </a:scene3d>
          <a:sp3d/>
        </p:spPr>
        <p:txBody>
          <a:bodyPr wrap="none" anchor="ctr"/>
          <a:lstStyle/>
          <a:p>
            <a:pPr marL="0" marR="0" lvl="0" indent="0" algn="ctr" defTabSz="457200" rtl="0" eaLnBrk="1" fontAlgn="base" latinLnBrk="0" hangingPunct="1">
              <a:lnSpc>
                <a:spcPct val="100000"/>
              </a:lnSpc>
              <a:spcBef>
                <a:spcPct val="0"/>
              </a:spcBef>
              <a:spcAft>
                <a:spcPct val="0"/>
              </a:spcAft>
              <a:buClr>
                <a:srgbClr val="FFCC00"/>
              </a:buClr>
              <a:buSzTx/>
              <a:buFontTx/>
              <a:buNone/>
              <a:tabLst/>
              <a:defRPr/>
            </a:pPr>
            <a:r>
              <a:rPr kumimoji="0" lang="fr-FR" sz="1200" b="1"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ENCO + CETUX</a:t>
            </a:r>
          </a:p>
          <a:p>
            <a:pPr marL="0" marR="0" lvl="0" indent="0" algn="ctr" defTabSz="457200" rtl="0" eaLnBrk="1" fontAlgn="base" latinLnBrk="0" hangingPunct="1">
              <a:lnSpc>
                <a:spcPct val="100000"/>
              </a:lnSpc>
              <a:spcBef>
                <a:spcPct val="0"/>
              </a:spcBef>
              <a:spcAft>
                <a:spcPct val="0"/>
              </a:spcAft>
              <a:buClr>
                <a:srgbClr val="FFCC00"/>
              </a:buClr>
              <a:buSzTx/>
              <a:buFontTx/>
              <a:buNone/>
              <a:tabLst/>
              <a:defRPr/>
            </a:pPr>
            <a:r>
              <a:rPr kumimoji="0" lang="fr-FR" sz="12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(N=220)</a:t>
            </a:r>
            <a:endParaRPr kumimoji="0" lang="fr-FR" sz="1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 name="Rectangle 11">
            <a:extLst>
              <a:ext uri="{FF2B5EF4-FFF2-40B4-BE49-F238E27FC236}">
                <a16:creationId xmlns:a16="http://schemas.microsoft.com/office/drawing/2014/main" id="{B4BB58EA-12E1-4552-9557-5DCC6B3C24A7}"/>
              </a:ext>
            </a:extLst>
          </p:cNvPr>
          <p:cNvSpPr>
            <a:spLocks noChangeArrowheads="1"/>
          </p:cNvSpPr>
          <p:nvPr/>
        </p:nvSpPr>
        <p:spPr bwMode="auto">
          <a:xfrm>
            <a:off x="4662809" y="2850031"/>
            <a:ext cx="1990198" cy="445615"/>
          </a:xfrm>
          <a:prstGeom prst="roundRect">
            <a:avLst>
              <a:gd name="adj" fmla="val 16667"/>
            </a:avLst>
          </a:prstGeom>
          <a:solidFill>
            <a:schemeClr val="accent3"/>
          </a:solidFill>
          <a:ln>
            <a:noFill/>
            <a:headEnd/>
            <a:tailEnd/>
          </a:ln>
          <a:effectLst/>
          <a:scene3d>
            <a:camera prst="orthographicFront">
              <a:rot lat="0" lon="0" rev="0"/>
            </a:camera>
            <a:lightRig rig="threePt" dir="t">
              <a:rot lat="0" lon="0" rev="1200000"/>
            </a:lightRig>
          </a:scene3d>
          <a:sp3d/>
        </p:spPr>
        <p:txBody>
          <a:bodyPr wrap="none" anchor="ctr"/>
          <a:lstStyle/>
          <a:p>
            <a:pPr marL="0" marR="0" lvl="0" indent="0" algn="ctr" defTabSz="457200" rtl="0" eaLnBrk="1" fontAlgn="base" latinLnBrk="0" hangingPunct="1">
              <a:lnSpc>
                <a:spcPct val="100000"/>
              </a:lnSpc>
              <a:spcBef>
                <a:spcPct val="0"/>
              </a:spcBef>
              <a:spcAft>
                <a:spcPct val="0"/>
              </a:spcAft>
              <a:buClr>
                <a:srgbClr val="FFCC00"/>
              </a:buClr>
              <a:buSzTx/>
              <a:buFontTx/>
              <a:buNone/>
              <a:tabLst/>
              <a:defRPr/>
            </a:pPr>
            <a:r>
              <a:rPr kumimoji="0" lang="fr-FR" sz="1200" b="1"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(FOLF)IRI + CETUX</a:t>
            </a:r>
          </a:p>
          <a:p>
            <a:pPr marL="0" marR="0" lvl="0" indent="0" algn="ctr" defTabSz="457200" rtl="0" eaLnBrk="1" fontAlgn="base" latinLnBrk="0" hangingPunct="1">
              <a:lnSpc>
                <a:spcPct val="100000"/>
              </a:lnSpc>
              <a:spcBef>
                <a:spcPct val="0"/>
              </a:spcBef>
              <a:spcAft>
                <a:spcPct val="0"/>
              </a:spcAft>
              <a:buClr>
                <a:srgbClr val="FFCC00"/>
              </a:buClr>
              <a:buSzTx/>
              <a:buFontTx/>
              <a:buNone/>
              <a:tabLst/>
              <a:defRPr/>
            </a:pPr>
            <a:r>
              <a:rPr kumimoji="0" lang="fr-FR" sz="12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(N=221)</a:t>
            </a:r>
          </a:p>
        </p:txBody>
      </p:sp>
      <p:sp>
        <p:nvSpPr>
          <p:cNvPr id="22" name="ZoneTexte 21">
            <a:extLst>
              <a:ext uri="{FF2B5EF4-FFF2-40B4-BE49-F238E27FC236}">
                <a16:creationId xmlns:a16="http://schemas.microsoft.com/office/drawing/2014/main" id="{409975A1-3101-4962-85B5-CE700BDAAC79}"/>
              </a:ext>
            </a:extLst>
          </p:cNvPr>
          <p:cNvSpPr txBox="1"/>
          <p:nvPr/>
        </p:nvSpPr>
        <p:spPr>
          <a:xfrm>
            <a:off x="910213" y="3861105"/>
            <a:ext cx="7505191" cy="1154162"/>
          </a:xfrm>
          <a:prstGeom prst="rect">
            <a:avLst/>
          </a:prstGeom>
          <a:noFill/>
        </p:spPr>
        <p:txBody>
          <a:bodyPr wrap="square" rtlCol="0">
            <a:spAutoFit/>
          </a:bodyPr>
          <a:lstStyle/>
          <a:p>
            <a:pPr marL="108000" marR="0" lvl="0" indent="-10800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rPr>
              <a:t>Critères jugement principaux </a:t>
            </a:r>
            <a:r>
              <a:rPr kumimoji="0" lang="fr-FR" sz="12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rPr>
              <a:t>: OS et ORR (relecture centralisée); Triplet vs CT</a:t>
            </a:r>
            <a:endPar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endParaRPr>
          </a:p>
          <a:p>
            <a:pPr marL="108000" marR="0" lvl="0" indent="-10800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200" b="1"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rPr>
              <a:t>Critères jugement secondaires </a:t>
            </a:r>
            <a:r>
              <a:rPr kumimoji="0" lang="fr-FR" sz="12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rPr>
              <a:t>: OS, PFS, ORR, toxicité, QOL; Doublet vs ctrl; Triplet vs doublet</a:t>
            </a:r>
          </a:p>
          <a:p>
            <a:pPr marL="108000" marR="0" lvl="2" indent="-10800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05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rPr>
              <a:t>NB1: 13% des patients alloués au bras standard n’ont pas eu le </a:t>
            </a:r>
            <a:r>
              <a:rPr kumimoji="0" lang="fr-FR" sz="1050" b="0" i="0" u="none" strike="noStrike" kern="1200" cap="none" spc="0" normalizeH="0" baseline="0" noProof="0" dirty="0" err="1">
                <a:ln>
                  <a:noFill/>
                </a:ln>
                <a:solidFill>
                  <a:srgbClr val="002060"/>
                </a:solidFill>
                <a:effectLst/>
                <a:uLnTx/>
                <a:uFillTx/>
                <a:latin typeface="Arial" panose="020B0604020202020204" pitchFamily="34" charset="0"/>
                <a:ea typeface="+mn-ea"/>
                <a:cs typeface="Arial" panose="020B0604020202020204" pitchFamily="34" charset="0"/>
              </a:rPr>
              <a:t>ttt</a:t>
            </a:r>
            <a:r>
              <a:rPr kumimoji="0" lang="fr-FR" sz="105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rPr>
              <a:t> prévu (vs 2 et 1% dans les bras expérimentaux)</a:t>
            </a:r>
          </a:p>
          <a:p>
            <a:pPr marL="108000" marR="0" lvl="2" indent="-10800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05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rPr>
              <a:t>NB2: 10 et 9% des patients des bras expérimentaux étaient MSI (vs 5% dans le bras standard): ont-ils reçus par la suite une IT qui aurait pu améliorer leur survie?   </a:t>
            </a:r>
          </a:p>
          <a:p>
            <a:pPr marL="108000" marR="0" lvl="0" indent="-10800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fr-FR" sz="12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endParaRPr>
          </a:p>
        </p:txBody>
      </p:sp>
      <p:sp>
        <p:nvSpPr>
          <p:cNvPr id="23" name="Titre 11"/>
          <p:cNvSpPr>
            <a:spLocks noGrp="1"/>
          </p:cNvSpPr>
          <p:nvPr>
            <p:ph type="title"/>
          </p:nvPr>
        </p:nvSpPr>
        <p:spPr>
          <a:xfrm>
            <a:off x="190500" y="0"/>
            <a:ext cx="7124700" cy="596560"/>
          </a:xfrm>
        </p:spPr>
        <p:txBody>
          <a:bodyPr>
            <a:noAutofit/>
          </a:bodyPr>
          <a:lstStyle/>
          <a:p>
            <a:r>
              <a:rPr lang="fr-FR" sz="2200" dirty="0"/>
              <a:t>Inhibition spécifique du CCRm muté BRAF</a:t>
            </a:r>
            <a:r>
              <a:rPr lang="fr-FR" sz="2200" baseline="30000" dirty="0"/>
              <a:t>V600E</a:t>
            </a:r>
            <a:br>
              <a:rPr lang="fr-FR" sz="2200" b="1" dirty="0"/>
            </a:br>
            <a:r>
              <a:rPr lang="fr-FR" sz="2200" b="1" dirty="0"/>
              <a:t>Résultats actualisés de l’étude BEACON </a:t>
            </a:r>
          </a:p>
        </p:txBody>
      </p:sp>
    </p:spTree>
    <p:extLst>
      <p:ext uri="{BB962C8B-B14F-4D97-AF65-F5344CB8AC3E}">
        <p14:creationId xmlns:p14="http://schemas.microsoft.com/office/powerpoint/2010/main" val="9984900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e 2">
            <a:extLst>
              <a:ext uri="{FF2B5EF4-FFF2-40B4-BE49-F238E27FC236}">
                <a16:creationId xmlns:a16="http://schemas.microsoft.com/office/drawing/2014/main" id="{89FC7276-7A59-46A5-9DA9-A74579590935}"/>
              </a:ext>
            </a:extLst>
          </p:cNvPr>
          <p:cNvGrpSpPr/>
          <p:nvPr/>
        </p:nvGrpSpPr>
        <p:grpSpPr>
          <a:xfrm>
            <a:off x="167150" y="1171572"/>
            <a:ext cx="8762667" cy="2445958"/>
            <a:chOff x="167150" y="1021490"/>
            <a:chExt cx="8762667" cy="2660927"/>
          </a:xfrm>
        </p:grpSpPr>
        <p:sp>
          <p:nvSpPr>
            <p:cNvPr id="10" name="Rectangle à coins arrondis 4">
              <a:extLst>
                <a:ext uri="{FF2B5EF4-FFF2-40B4-BE49-F238E27FC236}">
                  <a16:creationId xmlns:a16="http://schemas.microsoft.com/office/drawing/2014/main" id="{83D7C7FD-A7CB-48A6-9A20-F75D8B607113}"/>
                </a:ext>
              </a:extLst>
            </p:cNvPr>
            <p:cNvSpPr/>
            <p:nvPr/>
          </p:nvSpPr>
          <p:spPr>
            <a:xfrm>
              <a:off x="4685199" y="1021490"/>
              <a:ext cx="4244618" cy="2660927"/>
            </a:xfrm>
            <a:prstGeom prst="roundRect">
              <a:avLst>
                <a:gd name="adj" fmla="val 4104"/>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9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graphicFrame>
          <p:nvGraphicFramePr>
            <p:cNvPr id="11" name="Chart 19">
              <a:extLst>
                <a:ext uri="{FF2B5EF4-FFF2-40B4-BE49-F238E27FC236}">
                  <a16:creationId xmlns:a16="http://schemas.microsoft.com/office/drawing/2014/main" id="{BF6B928D-98ED-48EC-8FAD-E35B6337ACCE}"/>
                </a:ext>
              </a:extLst>
            </p:cNvPr>
            <p:cNvGraphicFramePr/>
            <p:nvPr/>
          </p:nvGraphicFramePr>
          <p:xfrm>
            <a:off x="5326260" y="1155524"/>
            <a:ext cx="3551386" cy="2343774"/>
          </p:xfrm>
          <a:graphic>
            <a:graphicData uri="http://schemas.openxmlformats.org/drawingml/2006/chart">
              <c:chart xmlns:c="http://schemas.openxmlformats.org/drawingml/2006/chart" xmlns:r="http://schemas.openxmlformats.org/officeDocument/2006/relationships" r:id="rId2"/>
            </a:graphicData>
          </a:graphic>
        </p:graphicFrame>
        <p:sp>
          <p:nvSpPr>
            <p:cNvPr id="15" name="Forme libre 138">
              <a:extLst>
                <a:ext uri="{FF2B5EF4-FFF2-40B4-BE49-F238E27FC236}">
                  <a16:creationId xmlns:a16="http://schemas.microsoft.com/office/drawing/2014/main" id="{861A49D8-D4C5-4059-9487-A168F7E96253}"/>
                </a:ext>
              </a:extLst>
            </p:cNvPr>
            <p:cNvSpPr/>
            <p:nvPr/>
          </p:nvSpPr>
          <p:spPr>
            <a:xfrm>
              <a:off x="5885339" y="1296942"/>
              <a:ext cx="2600325" cy="1352550"/>
            </a:xfrm>
            <a:custGeom>
              <a:avLst/>
              <a:gdLst>
                <a:gd name="connsiteX0" fmla="*/ 2600325 w 2600325"/>
                <a:gd name="connsiteY0" fmla="*/ 1352550 h 1352550"/>
                <a:gd name="connsiteX1" fmla="*/ 2098675 w 2600325"/>
                <a:gd name="connsiteY1" fmla="*/ 1352550 h 1352550"/>
                <a:gd name="connsiteX2" fmla="*/ 2098675 w 2600325"/>
                <a:gd name="connsiteY2" fmla="*/ 1301750 h 1352550"/>
                <a:gd name="connsiteX3" fmla="*/ 1882775 w 2600325"/>
                <a:gd name="connsiteY3" fmla="*/ 1301750 h 1352550"/>
                <a:gd name="connsiteX4" fmla="*/ 1882775 w 2600325"/>
                <a:gd name="connsiteY4" fmla="*/ 1266825 h 1352550"/>
                <a:gd name="connsiteX5" fmla="*/ 1803400 w 2600325"/>
                <a:gd name="connsiteY5" fmla="*/ 1266825 h 1352550"/>
                <a:gd name="connsiteX6" fmla="*/ 1803400 w 2600325"/>
                <a:gd name="connsiteY6" fmla="*/ 1222375 h 1352550"/>
                <a:gd name="connsiteX7" fmla="*/ 1784350 w 2600325"/>
                <a:gd name="connsiteY7" fmla="*/ 1222375 h 1352550"/>
                <a:gd name="connsiteX8" fmla="*/ 1784350 w 2600325"/>
                <a:gd name="connsiteY8" fmla="*/ 1168400 h 1352550"/>
                <a:gd name="connsiteX9" fmla="*/ 1597025 w 2600325"/>
                <a:gd name="connsiteY9" fmla="*/ 1168400 h 1352550"/>
                <a:gd name="connsiteX10" fmla="*/ 1597025 w 2600325"/>
                <a:gd name="connsiteY10" fmla="*/ 1168400 h 1352550"/>
                <a:gd name="connsiteX11" fmla="*/ 1597025 w 2600325"/>
                <a:gd name="connsiteY11" fmla="*/ 1168400 h 1352550"/>
                <a:gd name="connsiteX12" fmla="*/ 1571625 w 2600325"/>
                <a:gd name="connsiteY12" fmla="*/ 1136650 h 1352550"/>
                <a:gd name="connsiteX13" fmla="*/ 1562100 w 2600325"/>
                <a:gd name="connsiteY13" fmla="*/ 1108075 h 1352550"/>
                <a:gd name="connsiteX14" fmla="*/ 1495425 w 2600325"/>
                <a:gd name="connsiteY14" fmla="*/ 1108075 h 1352550"/>
                <a:gd name="connsiteX15" fmla="*/ 1470025 w 2600325"/>
                <a:gd name="connsiteY15" fmla="*/ 1092200 h 1352550"/>
                <a:gd name="connsiteX16" fmla="*/ 1435100 w 2600325"/>
                <a:gd name="connsiteY16" fmla="*/ 1082675 h 1352550"/>
                <a:gd name="connsiteX17" fmla="*/ 1412875 w 2600325"/>
                <a:gd name="connsiteY17" fmla="*/ 1038225 h 1352550"/>
                <a:gd name="connsiteX18" fmla="*/ 1397000 w 2600325"/>
                <a:gd name="connsiteY18" fmla="*/ 1006475 h 1352550"/>
                <a:gd name="connsiteX19" fmla="*/ 1362075 w 2600325"/>
                <a:gd name="connsiteY19" fmla="*/ 1006475 h 1352550"/>
                <a:gd name="connsiteX20" fmla="*/ 1330325 w 2600325"/>
                <a:gd name="connsiteY20" fmla="*/ 987425 h 1352550"/>
                <a:gd name="connsiteX21" fmla="*/ 1228725 w 2600325"/>
                <a:gd name="connsiteY21" fmla="*/ 990600 h 1352550"/>
                <a:gd name="connsiteX22" fmla="*/ 1228725 w 2600325"/>
                <a:gd name="connsiteY22" fmla="*/ 990600 h 1352550"/>
                <a:gd name="connsiteX23" fmla="*/ 1171575 w 2600325"/>
                <a:gd name="connsiteY23" fmla="*/ 930275 h 1352550"/>
                <a:gd name="connsiteX24" fmla="*/ 1117600 w 2600325"/>
                <a:gd name="connsiteY24" fmla="*/ 927100 h 1352550"/>
                <a:gd name="connsiteX25" fmla="*/ 1098550 w 2600325"/>
                <a:gd name="connsiteY25" fmla="*/ 901700 h 1352550"/>
                <a:gd name="connsiteX26" fmla="*/ 1069975 w 2600325"/>
                <a:gd name="connsiteY26" fmla="*/ 873125 h 1352550"/>
                <a:gd name="connsiteX27" fmla="*/ 1047750 w 2600325"/>
                <a:gd name="connsiteY27" fmla="*/ 850900 h 1352550"/>
                <a:gd name="connsiteX28" fmla="*/ 1031875 w 2600325"/>
                <a:gd name="connsiteY28" fmla="*/ 803275 h 1352550"/>
                <a:gd name="connsiteX29" fmla="*/ 1000125 w 2600325"/>
                <a:gd name="connsiteY29" fmla="*/ 768350 h 1352550"/>
                <a:gd name="connsiteX30" fmla="*/ 952500 w 2600325"/>
                <a:gd name="connsiteY30" fmla="*/ 714375 h 1352550"/>
                <a:gd name="connsiteX31" fmla="*/ 850900 w 2600325"/>
                <a:gd name="connsiteY31" fmla="*/ 711200 h 1352550"/>
                <a:gd name="connsiteX32" fmla="*/ 838200 w 2600325"/>
                <a:gd name="connsiteY32" fmla="*/ 682625 h 1352550"/>
                <a:gd name="connsiteX33" fmla="*/ 793750 w 2600325"/>
                <a:gd name="connsiteY33" fmla="*/ 679450 h 1352550"/>
                <a:gd name="connsiteX34" fmla="*/ 765175 w 2600325"/>
                <a:gd name="connsiteY34" fmla="*/ 622300 h 1352550"/>
                <a:gd name="connsiteX35" fmla="*/ 755650 w 2600325"/>
                <a:gd name="connsiteY35" fmla="*/ 593725 h 1352550"/>
                <a:gd name="connsiteX36" fmla="*/ 708025 w 2600325"/>
                <a:gd name="connsiteY36" fmla="*/ 596900 h 1352550"/>
                <a:gd name="connsiteX37" fmla="*/ 666750 w 2600325"/>
                <a:gd name="connsiteY37" fmla="*/ 536575 h 1352550"/>
                <a:gd name="connsiteX38" fmla="*/ 650875 w 2600325"/>
                <a:gd name="connsiteY38" fmla="*/ 511175 h 1352550"/>
                <a:gd name="connsiteX39" fmla="*/ 631825 w 2600325"/>
                <a:gd name="connsiteY39" fmla="*/ 482600 h 1352550"/>
                <a:gd name="connsiteX40" fmla="*/ 631825 w 2600325"/>
                <a:gd name="connsiteY40" fmla="*/ 482600 h 1352550"/>
                <a:gd name="connsiteX41" fmla="*/ 571500 w 2600325"/>
                <a:gd name="connsiteY41" fmla="*/ 441325 h 1352550"/>
                <a:gd name="connsiteX42" fmla="*/ 549275 w 2600325"/>
                <a:gd name="connsiteY42" fmla="*/ 365125 h 1352550"/>
                <a:gd name="connsiteX43" fmla="*/ 517525 w 2600325"/>
                <a:gd name="connsiteY43" fmla="*/ 333375 h 1352550"/>
                <a:gd name="connsiteX44" fmla="*/ 504825 w 2600325"/>
                <a:gd name="connsiteY44" fmla="*/ 292100 h 1352550"/>
                <a:gd name="connsiteX45" fmla="*/ 450850 w 2600325"/>
                <a:gd name="connsiteY45" fmla="*/ 266700 h 1352550"/>
                <a:gd name="connsiteX46" fmla="*/ 431800 w 2600325"/>
                <a:gd name="connsiteY46" fmla="*/ 234950 h 1352550"/>
                <a:gd name="connsiteX47" fmla="*/ 415925 w 2600325"/>
                <a:gd name="connsiteY47" fmla="*/ 180975 h 1352550"/>
                <a:gd name="connsiteX48" fmla="*/ 396875 w 2600325"/>
                <a:gd name="connsiteY48" fmla="*/ 180975 h 1352550"/>
                <a:gd name="connsiteX49" fmla="*/ 352425 w 2600325"/>
                <a:gd name="connsiteY49" fmla="*/ 120650 h 1352550"/>
                <a:gd name="connsiteX50" fmla="*/ 292100 w 2600325"/>
                <a:gd name="connsiteY50" fmla="*/ 117475 h 1352550"/>
                <a:gd name="connsiteX51" fmla="*/ 244475 w 2600325"/>
                <a:gd name="connsiteY51" fmla="*/ 101600 h 1352550"/>
                <a:gd name="connsiteX52" fmla="*/ 244475 w 2600325"/>
                <a:gd name="connsiteY52" fmla="*/ 101600 h 1352550"/>
                <a:gd name="connsiteX53" fmla="*/ 200025 w 2600325"/>
                <a:gd name="connsiteY53" fmla="*/ 88900 h 1352550"/>
                <a:gd name="connsiteX54" fmla="*/ 180975 w 2600325"/>
                <a:gd name="connsiteY54" fmla="*/ 63500 h 1352550"/>
                <a:gd name="connsiteX55" fmla="*/ 133350 w 2600325"/>
                <a:gd name="connsiteY55" fmla="*/ 63500 h 1352550"/>
                <a:gd name="connsiteX56" fmla="*/ 114300 w 2600325"/>
                <a:gd name="connsiteY56" fmla="*/ 34925 h 1352550"/>
                <a:gd name="connsiteX57" fmla="*/ 79375 w 2600325"/>
                <a:gd name="connsiteY57" fmla="*/ 25400 h 1352550"/>
                <a:gd name="connsiteX58" fmla="*/ 53975 w 2600325"/>
                <a:gd name="connsiteY58" fmla="*/ 3175 h 1352550"/>
                <a:gd name="connsiteX59" fmla="*/ 0 w 2600325"/>
                <a:gd name="connsiteY59" fmla="*/ 0 h 1352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2600325" h="1352550">
                  <a:moveTo>
                    <a:pt x="2600325" y="1352550"/>
                  </a:moveTo>
                  <a:lnTo>
                    <a:pt x="2098675" y="1352550"/>
                  </a:lnTo>
                  <a:lnTo>
                    <a:pt x="2098675" y="1301750"/>
                  </a:lnTo>
                  <a:lnTo>
                    <a:pt x="1882775" y="1301750"/>
                  </a:lnTo>
                  <a:lnTo>
                    <a:pt x="1882775" y="1266825"/>
                  </a:lnTo>
                  <a:lnTo>
                    <a:pt x="1803400" y="1266825"/>
                  </a:lnTo>
                  <a:lnTo>
                    <a:pt x="1803400" y="1222375"/>
                  </a:lnTo>
                  <a:lnTo>
                    <a:pt x="1784350" y="1222375"/>
                  </a:lnTo>
                  <a:lnTo>
                    <a:pt x="1784350" y="1168400"/>
                  </a:lnTo>
                  <a:lnTo>
                    <a:pt x="1597025" y="1168400"/>
                  </a:lnTo>
                  <a:lnTo>
                    <a:pt x="1597025" y="1168400"/>
                  </a:lnTo>
                  <a:lnTo>
                    <a:pt x="1597025" y="1168400"/>
                  </a:lnTo>
                  <a:lnTo>
                    <a:pt x="1571625" y="1136650"/>
                  </a:lnTo>
                  <a:lnTo>
                    <a:pt x="1562100" y="1108075"/>
                  </a:lnTo>
                  <a:lnTo>
                    <a:pt x="1495425" y="1108075"/>
                  </a:lnTo>
                  <a:lnTo>
                    <a:pt x="1470025" y="1092200"/>
                  </a:lnTo>
                  <a:lnTo>
                    <a:pt x="1435100" y="1082675"/>
                  </a:lnTo>
                  <a:lnTo>
                    <a:pt x="1412875" y="1038225"/>
                  </a:lnTo>
                  <a:lnTo>
                    <a:pt x="1397000" y="1006475"/>
                  </a:lnTo>
                  <a:lnTo>
                    <a:pt x="1362075" y="1006475"/>
                  </a:lnTo>
                  <a:lnTo>
                    <a:pt x="1330325" y="987425"/>
                  </a:lnTo>
                  <a:lnTo>
                    <a:pt x="1228725" y="990600"/>
                  </a:lnTo>
                  <a:lnTo>
                    <a:pt x="1228725" y="990600"/>
                  </a:lnTo>
                  <a:lnTo>
                    <a:pt x="1171575" y="930275"/>
                  </a:lnTo>
                  <a:lnTo>
                    <a:pt x="1117600" y="927100"/>
                  </a:lnTo>
                  <a:lnTo>
                    <a:pt x="1098550" y="901700"/>
                  </a:lnTo>
                  <a:lnTo>
                    <a:pt x="1069975" y="873125"/>
                  </a:lnTo>
                  <a:lnTo>
                    <a:pt x="1047750" y="850900"/>
                  </a:lnTo>
                  <a:lnTo>
                    <a:pt x="1031875" y="803275"/>
                  </a:lnTo>
                  <a:lnTo>
                    <a:pt x="1000125" y="768350"/>
                  </a:lnTo>
                  <a:lnTo>
                    <a:pt x="952500" y="714375"/>
                  </a:lnTo>
                  <a:lnTo>
                    <a:pt x="850900" y="711200"/>
                  </a:lnTo>
                  <a:lnTo>
                    <a:pt x="838200" y="682625"/>
                  </a:lnTo>
                  <a:lnTo>
                    <a:pt x="793750" y="679450"/>
                  </a:lnTo>
                  <a:lnTo>
                    <a:pt x="765175" y="622300"/>
                  </a:lnTo>
                  <a:lnTo>
                    <a:pt x="755650" y="593725"/>
                  </a:lnTo>
                  <a:lnTo>
                    <a:pt x="708025" y="596900"/>
                  </a:lnTo>
                  <a:lnTo>
                    <a:pt x="666750" y="536575"/>
                  </a:lnTo>
                  <a:lnTo>
                    <a:pt x="650875" y="511175"/>
                  </a:lnTo>
                  <a:lnTo>
                    <a:pt x="631825" y="482600"/>
                  </a:lnTo>
                  <a:lnTo>
                    <a:pt x="631825" y="482600"/>
                  </a:lnTo>
                  <a:lnTo>
                    <a:pt x="571500" y="441325"/>
                  </a:lnTo>
                  <a:lnTo>
                    <a:pt x="549275" y="365125"/>
                  </a:lnTo>
                  <a:lnTo>
                    <a:pt x="517525" y="333375"/>
                  </a:lnTo>
                  <a:lnTo>
                    <a:pt x="504825" y="292100"/>
                  </a:lnTo>
                  <a:lnTo>
                    <a:pt x="450850" y="266700"/>
                  </a:lnTo>
                  <a:lnTo>
                    <a:pt x="431800" y="234950"/>
                  </a:lnTo>
                  <a:lnTo>
                    <a:pt x="415925" y="180975"/>
                  </a:lnTo>
                  <a:lnTo>
                    <a:pt x="396875" y="180975"/>
                  </a:lnTo>
                  <a:lnTo>
                    <a:pt x="352425" y="120650"/>
                  </a:lnTo>
                  <a:lnTo>
                    <a:pt x="292100" y="117475"/>
                  </a:lnTo>
                  <a:lnTo>
                    <a:pt x="244475" y="101600"/>
                  </a:lnTo>
                  <a:lnTo>
                    <a:pt x="244475" y="101600"/>
                  </a:lnTo>
                  <a:lnTo>
                    <a:pt x="200025" y="88900"/>
                  </a:lnTo>
                  <a:lnTo>
                    <a:pt x="180975" y="63500"/>
                  </a:lnTo>
                  <a:lnTo>
                    <a:pt x="133350" y="63500"/>
                  </a:lnTo>
                  <a:lnTo>
                    <a:pt x="114300" y="34925"/>
                  </a:lnTo>
                  <a:lnTo>
                    <a:pt x="79375" y="25400"/>
                  </a:lnTo>
                  <a:lnTo>
                    <a:pt x="53975" y="3175"/>
                  </a:lnTo>
                  <a:lnTo>
                    <a:pt x="0" y="0"/>
                  </a:lnTo>
                </a:path>
              </a:pathLst>
            </a:custGeom>
            <a:noFill/>
            <a:ln w="222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Forme libre 7">
              <a:extLst>
                <a:ext uri="{FF2B5EF4-FFF2-40B4-BE49-F238E27FC236}">
                  <a16:creationId xmlns:a16="http://schemas.microsoft.com/office/drawing/2014/main" id="{14DD49EE-7381-4607-9277-A07DF838058D}"/>
                </a:ext>
              </a:extLst>
            </p:cNvPr>
            <p:cNvSpPr/>
            <p:nvPr/>
          </p:nvSpPr>
          <p:spPr>
            <a:xfrm>
              <a:off x="5888514" y="1303292"/>
              <a:ext cx="2581275" cy="1714500"/>
            </a:xfrm>
            <a:custGeom>
              <a:avLst/>
              <a:gdLst>
                <a:gd name="connsiteX0" fmla="*/ 2581275 w 2581275"/>
                <a:gd name="connsiteY0" fmla="*/ 1714500 h 1714500"/>
                <a:gd name="connsiteX1" fmla="*/ 2581275 w 2581275"/>
                <a:gd name="connsiteY1" fmla="*/ 1539875 h 1714500"/>
                <a:gd name="connsiteX2" fmla="*/ 2178050 w 2581275"/>
                <a:gd name="connsiteY2" fmla="*/ 1539875 h 1714500"/>
                <a:gd name="connsiteX3" fmla="*/ 2178050 w 2581275"/>
                <a:gd name="connsiteY3" fmla="*/ 1450975 h 1714500"/>
                <a:gd name="connsiteX4" fmla="*/ 1939925 w 2581275"/>
                <a:gd name="connsiteY4" fmla="*/ 1450975 h 1714500"/>
                <a:gd name="connsiteX5" fmla="*/ 1939925 w 2581275"/>
                <a:gd name="connsiteY5" fmla="*/ 1400175 h 1714500"/>
                <a:gd name="connsiteX6" fmla="*/ 1787525 w 2581275"/>
                <a:gd name="connsiteY6" fmla="*/ 1400175 h 1714500"/>
                <a:gd name="connsiteX7" fmla="*/ 1787525 w 2581275"/>
                <a:gd name="connsiteY7" fmla="*/ 1349375 h 1714500"/>
                <a:gd name="connsiteX8" fmla="*/ 1727200 w 2581275"/>
                <a:gd name="connsiteY8" fmla="*/ 1349375 h 1714500"/>
                <a:gd name="connsiteX9" fmla="*/ 1727200 w 2581275"/>
                <a:gd name="connsiteY9" fmla="*/ 1317625 h 1714500"/>
                <a:gd name="connsiteX10" fmla="*/ 1571625 w 2581275"/>
                <a:gd name="connsiteY10" fmla="*/ 1317625 h 1714500"/>
                <a:gd name="connsiteX11" fmla="*/ 1552575 w 2581275"/>
                <a:gd name="connsiteY11" fmla="*/ 1289050 h 1714500"/>
                <a:gd name="connsiteX12" fmla="*/ 1533525 w 2581275"/>
                <a:gd name="connsiteY12" fmla="*/ 1247775 h 1714500"/>
                <a:gd name="connsiteX13" fmla="*/ 1266825 w 2581275"/>
                <a:gd name="connsiteY13" fmla="*/ 1247775 h 1714500"/>
                <a:gd name="connsiteX14" fmla="*/ 1247775 w 2581275"/>
                <a:gd name="connsiteY14" fmla="*/ 1219200 h 1714500"/>
                <a:gd name="connsiteX15" fmla="*/ 1193800 w 2581275"/>
                <a:gd name="connsiteY15" fmla="*/ 1219200 h 1714500"/>
                <a:gd name="connsiteX16" fmla="*/ 1158875 w 2581275"/>
                <a:gd name="connsiteY16" fmla="*/ 1165225 h 1714500"/>
                <a:gd name="connsiteX17" fmla="*/ 1139825 w 2581275"/>
                <a:gd name="connsiteY17" fmla="*/ 1139825 h 1714500"/>
                <a:gd name="connsiteX18" fmla="*/ 1114425 w 2581275"/>
                <a:gd name="connsiteY18" fmla="*/ 1123950 h 1714500"/>
                <a:gd name="connsiteX19" fmla="*/ 1079500 w 2581275"/>
                <a:gd name="connsiteY19" fmla="*/ 1111250 h 1714500"/>
                <a:gd name="connsiteX20" fmla="*/ 1041400 w 2581275"/>
                <a:gd name="connsiteY20" fmla="*/ 1098550 h 1714500"/>
                <a:gd name="connsiteX21" fmla="*/ 942975 w 2581275"/>
                <a:gd name="connsiteY21" fmla="*/ 1095375 h 1714500"/>
                <a:gd name="connsiteX22" fmla="*/ 901700 w 2581275"/>
                <a:gd name="connsiteY22" fmla="*/ 1057275 h 1714500"/>
                <a:gd name="connsiteX23" fmla="*/ 889000 w 2581275"/>
                <a:gd name="connsiteY23" fmla="*/ 1009650 h 1714500"/>
                <a:gd name="connsiteX24" fmla="*/ 838200 w 2581275"/>
                <a:gd name="connsiteY24" fmla="*/ 1003300 h 1714500"/>
                <a:gd name="connsiteX25" fmla="*/ 809625 w 2581275"/>
                <a:gd name="connsiteY25" fmla="*/ 942975 h 1714500"/>
                <a:gd name="connsiteX26" fmla="*/ 781050 w 2581275"/>
                <a:gd name="connsiteY26" fmla="*/ 927100 h 1714500"/>
                <a:gd name="connsiteX27" fmla="*/ 736600 w 2581275"/>
                <a:gd name="connsiteY27" fmla="*/ 904875 h 1714500"/>
                <a:gd name="connsiteX28" fmla="*/ 733425 w 2581275"/>
                <a:gd name="connsiteY28" fmla="*/ 866775 h 1714500"/>
                <a:gd name="connsiteX29" fmla="*/ 688975 w 2581275"/>
                <a:gd name="connsiteY29" fmla="*/ 866775 h 1714500"/>
                <a:gd name="connsiteX30" fmla="*/ 647700 w 2581275"/>
                <a:gd name="connsiteY30" fmla="*/ 809625 h 1714500"/>
                <a:gd name="connsiteX31" fmla="*/ 628650 w 2581275"/>
                <a:gd name="connsiteY31" fmla="*/ 771525 h 1714500"/>
                <a:gd name="connsiteX32" fmla="*/ 584200 w 2581275"/>
                <a:gd name="connsiteY32" fmla="*/ 695325 h 1714500"/>
                <a:gd name="connsiteX33" fmla="*/ 546100 w 2581275"/>
                <a:gd name="connsiteY33" fmla="*/ 650875 h 1714500"/>
                <a:gd name="connsiteX34" fmla="*/ 495300 w 2581275"/>
                <a:gd name="connsiteY34" fmla="*/ 577850 h 1714500"/>
                <a:gd name="connsiteX35" fmla="*/ 454025 w 2581275"/>
                <a:gd name="connsiteY35" fmla="*/ 504825 h 1714500"/>
                <a:gd name="connsiteX36" fmla="*/ 409575 w 2581275"/>
                <a:gd name="connsiteY36" fmla="*/ 444500 h 1714500"/>
                <a:gd name="connsiteX37" fmla="*/ 384175 w 2581275"/>
                <a:gd name="connsiteY37" fmla="*/ 415925 h 1714500"/>
                <a:gd name="connsiteX38" fmla="*/ 361950 w 2581275"/>
                <a:gd name="connsiteY38" fmla="*/ 374650 h 1714500"/>
                <a:gd name="connsiteX39" fmla="*/ 320675 w 2581275"/>
                <a:gd name="connsiteY39" fmla="*/ 336550 h 1714500"/>
                <a:gd name="connsiteX40" fmla="*/ 304800 w 2581275"/>
                <a:gd name="connsiteY40" fmla="*/ 307975 h 1714500"/>
                <a:gd name="connsiteX41" fmla="*/ 250825 w 2581275"/>
                <a:gd name="connsiteY41" fmla="*/ 260350 h 1714500"/>
                <a:gd name="connsiteX42" fmla="*/ 212725 w 2581275"/>
                <a:gd name="connsiteY42" fmla="*/ 196850 h 1714500"/>
                <a:gd name="connsiteX43" fmla="*/ 187325 w 2581275"/>
                <a:gd name="connsiteY43" fmla="*/ 139700 h 1714500"/>
                <a:gd name="connsiteX44" fmla="*/ 142875 w 2581275"/>
                <a:gd name="connsiteY44" fmla="*/ 95250 h 1714500"/>
                <a:gd name="connsiteX45" fmla="*/ 98425 w 2581275"/>
                <a:gd name="connsiteY45" fmla="*/ 79375 h 1714500"/>
                <a:gd name="connsiteX46" fmla="*/ 76200 w 2581275"/>
                <a:gd name="connsiteY46" fmla="*/ 44450 h 1714500"/>
                <a:gd name="connsiteX47" fmla="*/ 0 w 2581275"/>
                <a:gd name="connsiteY47" fmla="*/ 0 h 1714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581275" h="1714500">
                  <a:moveTo>
                    <a:pt x="2581275" y="1714500"/>
                  </a:moveTo>
                  <a:lnTo>
                    <a:pt x="2581275" y="1539875"/>
                  </a:lnTo>
                  <a:lnTo>
                    <a:pt x="2178050" y="1539875"/>
                  </a:lnTo>
                  <a:lnTo>
                    <a:pt x="2178050" y="1450975"/>
                  </a:lnTo>
                  <a:lnTo>
                    <a:pt x="1939925" y="1450975"/>
                  </a:lnTo>
                  <a:lnTo>
                    <a:pt x="1939925" y="1400175"/>
                  </a:lnTo>
                  <a:lnTo>
                    <a:pt x="1787525" y="1400175"/>
                  </a:lnTo>
                  <a:lnTo>
                    <a:pt x="1787525" y="1349375"/>
                  </a:lnTo>
                  <a:lnTo>
                    <a:pt x="1727200" y="1349375"/>
                  </a:lnTo>
                  <a:lnTo>
                    <a:pt x="1727200" y="1317625"/>
                  </a:lnTo>
                  <a:lnTo>
                    <a:pt x="1571625" y="1317625"/>
                  </a:lnTo>
                  <a:lnTo>
                    <a:pt x="1552575" y="1289050"/>
                  </a:lnTo>
                  <a:lnTo>
                    <a:pt x="1533525" y="1247775"/>
                  </a:lnTo>
                  <a:lnTo>
                    <a:pt x="1266825" y="1247775"/>
                  </a:lnTo>
                  <a:lnTo>
                    <a:pt x="1247775" y="1219200"/>
                  </a:lnTo>
                  <a:lnTo>
                    <a:pt x="1193800" y="1219200"/>
                  </a:lnTo>
                  <a:lnTo>
                    <a:pt x="1158875" y="1165225"/>
                  </a:lnTo>
                  <a:lnTo>
                    <a:pt x="1139825" y="1139825"/>
                  </a:lnTo>
                  <a:lnTo>
                    <a:pt x="1114425" y="1123950"/>
                  </a:lnTo>
                  <a:lnTo>
                    <a:pt x="1079500" y="1111250"/>
                  </a:lnTo>
                  <a:lnTo>
                    <a:pt x="1041400" y="1098550"/>
                  </a:lnTo>
                  <a:lnTo>
                    <a:pt x="942975" y="1095375"/>
                  </a:lnTo>
                  <a:lnTo>
                    <a:pt x="901700" y="1057275"/>
                  </a:lnTo>
                  <a:lnTo>
                    <a:pt x="889000" y="1009650"/>
                  </a:lnTo>
                  <a:lnTo>
                    <a:pt x="838200" y="1003300"/>
                  </a:lnTo>
                  <a:lnTo>
                    <a:pt x="809625" y="942975"/>
                  </a:lnTo>
                  <a:lnTo>
                    <a:pt x="781050" y="927100"/>
                  </a:lnTo>
                  <a:lnTo>
                    <a:pt x="736600" y="904875"/>
                  </a:lnTo>
                  <a:lnTo>
                    <a:pt x="733425" y="866775"/>
                  </a:lnTo>
                  <a:lnTo>
                    <a:pt x="688975" y="866775"/>
                  </a:lnTo>
                  <a:lnTo>
                    <a:pt x="647700" y="809625"/>
                  </a:lnTo>
                  <a:lnTo>
                    <a:pt x="628650" y="771525"/>
                  </a:lnTo>
                  <a:lnTo>
                    <a:pt x="584200" y="695325"/>
                  </a:lnTo>
                  <a:lnTo>
                    <a:pt x="546100" y="650875"/>
                  </a:lnTo>
                  <a:lnTo>
                    <a:pt x="495300" y="577850"/>
                  </a:lnTo>
                  <a:lnTo>
                    <a:pt x="454025" y="504825"/>
                  </a:lnTo>
                  <a:lnTo>
                    <a:pt x="409575" y="444500"/>
                  </a:lnTo>
                  <a:lnTo>
                    <a:pt x="384175" y="415925"/>
                  </a:lnTo>
                  <a:lnTo>
                    <a:pt x="361950" y="374650"/>
                  </a:lnTo>
                  <a:lnTo>
                    <a:pt x="320675" y="336550"/>
                  </a:lnTo>
                  <a:lnTo>
                    <a:pt x="304800" y="307975"/>
                  </a:lnTo>
                  <a:lnTo>
                    <a:pt x="250825" y="260350"/>
                  </a:lnTo>
                  <a:lnTo>
                    <a:pt x="212725" y="196850"/>
                  </a:lnTo>
                  <a:lnTo>
                    <a:pt x="187325" y="139700"/>
                  </a:lnTo>
                  <a:lnTo>
                    <a:pt x="142875" y="95250"/>
                  </a:lnTo>
                  <a:lnTo>
                    <a:pt x="98425" y="79375"/>
                  </a:lnTo>
                  <a:lnTo>
                    <a:pt x="76200" y="44450"/>
                  </a:lnTo>
                  <a:lnTo>
                    <a:pt x="0" y="0"/>
                  </a:lnTo>
                </a:path>
              </a:pathLst>
            </a:custGeom>
            <a:noFill/>
            <a:ln w="222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Rectangle à coins arrondis 4">
              <a:extLst>
                <a:ext uri="{FF2B5EF4-FFF2-40B4-BE49-F238E27FC236}">
                  <a16:creationId xmlns:a16="http://schemas.microsoft.com/office/drawing/2014/main" id="{66C632BA-DA25-4FDF-ACFF-1CA25B80552B}"/>
                </a:ext>
              </a:extLst>
            </p:cNvPr>
            <p:cNvSpPr/>
            <p:nvPr/>
          </p:nvSpPr>
          <p:spPr>
            <a:xfrm>
              <a:off x="167150" y="1029728"/>
              <a:ext cx="4248331" cy="2652585"/>
            </a:xfrm>
            <a:prstGeom prst="roundRect">
              <a:avLst>
                <a:gd name="adj" fmla="val 4104"/>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9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8" name="ZoneTexte 17">
              <a:extLst>
                <a:ext uri="{FF2B5EF4-FFF2-40B4-BE49-F238E27FC236}">
                  <a16:creationId xmlns:a16="http://schemas.microsoft.com/office/drawing/2014/main" id="{86217C9F-DBE4-49D0-B84A-61B56EF73F65}"/>
                </a:ext>
              </a:extLst>
            </p:cNvPr>
            <p:cNvSpPr txBox="1"/>
            <p:nvPr/>
          </p:nvSpPr>
          <p:spPr>
            <a:xfrm>
              <a:off x="3538488" y="2418858"/>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graphicFrame>
          <p:nvGraphicFramePr>
            <p:cNvPr id="19" name="Chart 19">
              <a:extLst>
                <a:ext uri="{FF2B5EF4-FFF2-40B4-BE49-F238E27FC236}">
                  <a16:creationId xmlns:a16="http://schemas.microsoft.com/office/drawing/2014/main" id="{C1C133C6-A13F-4FB1-B0D3-1B7A4D5B5944}"/>
                </a:ext>
              </a:extLst>
            </p:cNvPr>
            <p:cNvGraphicFramePr/>
            <p:nvPr/>
          </p:nvGraphicFramePr>
          <p:xfrm>
            <a:off x="766016" y="1155524"/>
            <a:ext cx="3551386" cy="2343774"/>
          </p:xfrm>
          <a:graphic>
            <a:graphicData uri="http://schemas.openxmlformats.org/drawingml/2006/chart">
              <c:chart xmlns:c="http://schemas.openxmlformats.org/drawingml/2006/chart" xmlns:r="http://schemas.openxmlformats.org/officeDocument/2006/relationships" r:id="rId3"/>
            </a:graphicData>
          </a:graphic>
        </p:graphicFrame>
        <p:sp>
          <p:nvSpPr>
            <p:cNvPr id="21" name="ZoneTexte 1">
              <a:extLst>
                <a:ext uri="{FF2B5EF4-FFF2-40B4-BE49-F238E27FC236}">
                  <a16:creationId xmlns:a16="http://schemas.microsoft.com/office/drawing/2014/main" id="{244E99E1-1D3C-4E34-B662-8FA88AA6B66B}"/>
                </a:ext>
              </a:extLst>
            </p:cNvPr>
            <p:cNvSpPr txBox="1"/>
            <p:nvPr/>
          </p:nvSpPr>
          <p:spPr>
            <a:xfrm>
              <a:off x="2191475" y="1052699"/>
              <a:ext cx="2217476" cy="1127953"/>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noProof="0" dirty="0">
                  <a:ln>
                    <a:noFill/>
                  </a:ln>
                  <a:solidFill>
                    <a:prstClr val="black"/>
                  </a:solidFill>
                  <a:effectLst/>
                  <a:uLnTx/>
                  <a:uFillTx/>
                  <a:latin typeface="Calibri" panose="020F0502020204030204"/>
                  <a:ea typeface="+mn-ea"/>
                  <a:cs typeface="+mn-cs"/>
                </a:rPr>
                <a:t>HR (95% CI): 0,52 (0,39-0,70)</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noProof="0" dirty="0">
                  <a:ln>
                    <a:noFill/>
                  </a:ln>
                  <a:solidFill>
                    <a:prstClr val="black"/>
                  </a:solidFill>
                  <a:effectLst/>
                  <a:uLnTx/>
                  <a:uFillTx/>
                  <a:latin typeface="Calibri" panose="020F0502020204030204"/>
                  <a:ea typeface="+mn-ea"/>
                  <a:cs typeface="+mn-cs"/>
                </a:rPr>
                <a:t>2-sided p&lt;0,0001</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noProof="0" dirty="0" err="1">
                  <a:ln>
                    <a:noFill/>
                  </a:ln>
                  <a:solidFill>
                    <a:prstClr val="black"/>
                  </a:solidFill>
                  <a:effectLst/>
                  <a:uLnTx/>
                  <a:uFillTx/>
                  <a:latin typeface="Calibri" panose="020F0502020204030204"/>
                  <a:ea typeface="+mn-ea"/>
                  <a:cs typeface="+mn-cs"/>
                </a:rPr>
                <a:t>Median</a:t>
              </a:r>
              <a:r>
                <a:rPr kumimoji="0" lang="fr-FR" sz="900" b="0" i="0" u="none" strike="noStrike" kern="1200" cap="none" spc="0" normalizeH="0" baseline="0" noProof="0" dirty="0">
                  <a:ln>
                    <a:noFill/>
                  </a:ln>
                  <a:solidFill>
                    <a:prstClr val="black"/>
                  </a:solidFill>
                  <a:effectLst/>
                  <a:uLnTx/>
                  <a:uFillTx/>
                  <a:latin typeface="Calibri" panose="020F0502020204030204"/>
                  <a:ea typeface="+mn-ea"/>
                  <a:cs typeface="+mn-cs"/>
                </a:rPr>
                <a:t> OS in </a:t>
              </a:r>
              <a:r>
                <a:rPr kumimoji="0" lang="fr-FR" sz="900" b="0" i="0" u="none" strike="noStrike" kern="1200" cap="none" spc="0" normalizeH="0" baseline="0" noProof="0" dirty="0" err="1">
                  <a:ln>
                    <a:noFill/>
                  </a:ln>
                  <a:solidFill>
                    <a:prstClr val="black"/>
                  </a:solidFill>
                  <a:effectLst/>
                  <a:uLnTx/>
                  <a:uFillTx/>
                  <a:latin typeface="Calibri" panose="020F0502020204030204"/>
                  <a:ea typeface="+mn-ea"/>
                  <a:cs typeface="+mn-cs"/>
                </a:rPr>
                <a:t>months</a:t>
              </a:r>
              <a:r>
                <a:rPr kumimoji="0" lang="fr-FR" sz="900" b="0" i="0" u="none" strike="noStrike" kern="1200" cap="none" spc="0" normalizeH="0" baseline="0" noProof="0" dirty="0">
                  <a:ln>
                    <a:noFill/>
                  </a:ln>
                  <a:solidFill>
                    <a:prstClr val="black"/>
                  </a:solidFill>
                  <a:effectLst/>
                  <a:uLnTx/>
                  <a:uFillTx/>
                  <a:latin typeface="Calibri" panose="020F0502020204030204"/>
                  <a:ea typeface="+mn-ea"/>
                  <a:cs typeface="+mn-cs"/>
                </a:rPr>
                <a:t> (95% CI)</a:t>
              </a:r>
            </a:p>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srgbClr val="5B9BD5"/>
                  </a:solidFill>
                  <a:effectLst/>
                  <a:uLnTx/>
                  <a:uFillTx/>
                  <a:latin typeface="Calibri" panose="020F0502020204030204"/>
                  <a:ea typeface="+mn-ea"/>
                  <a:cs typeface="+mn-cs"/>
                </a:rPr>
                <a:t>      </a:t>
              </a:r>
              <a:r>
                <a:rPr kumimoji="0" lang="fr-FR" sz="700" b="0" i="0" u="sng" strike="noStrike" kern="1200" cap="none" spc="0" normalizeH="0" baseline="0" noProof="0" dirty="0">
                  <a:ln>
                    <a:noFill/>
                  </a:ln>
                  <a:solidFill>
                    <a:srgbClr val="5B9BD5"/>
                  </a:solidFill>
                  <a:effectLst/>
                  <a:uLnTx/>
                  <a:uFillTx/>
                  <a:latin typeface="Calibri" panose="020F0502020204030204"/>
                  <a:ea typeface="+mn-ea"/>
                  <a:cs typeface="+mn-cs"/>
                </a:rPr>
                <a:t>ENCO/BINI/CETUX</a:t>
              </a:r>
              <a:r>
                <a:rPr kumimoji="0" lang="fr-FR" sz="700" b="0" i="0" u="none" strike="noStrike" kern="1200" cap="none" spc="0" normalizeH="0" baseline="0" noProof="0" dirty="0">
                  <a:ln>
                    <a:noFill/>
                  </a:ln>
                  <a:solidFill>
                    <a:srgbClr val="5B9BD5"/>
                  </a:solidFill>
                  <a:effectLst/>
                  <a:uLnTx/>
                  <a:uFillTx/>
                  <a:latin typeface="Calibri" panose="020F0502020204030204"/>
                  <a:ea typeface="+mn-ea"/>
                  <a:cs typeface="+mn-cs"/>
                </a:rPr>
                <a:t>                               </a:t>
              </a:r>
              <a:r>
                <a:rPr kumimoji="0" lang="fr-FR" sz="700" b="0" i="0" u="sng" strike="noStrike" kern="1200" cap="none" spc="0" normalizeH="0" baseline="0" noProof="0" dirty="0">
                  <a:ln>
                    <a:noFill/>
                  </a:ln>
                  <a:solidFill>
                    <a:prstClr val="black">
                      <a:lumMod val="50000"/>
                      <a:lumOff val="50000"/>
                    </a:prstClr>
                  </a:solidFill>
                  <a:effectLst/>
                  <a:uLnTx/>
                  <a:uFillTx/>
                  <a:latin typeface="Calibri" panose="020F0502020204030204"/>
                  <a:ea typeface="+mn-ea"/>
                  <a:cs typeface="+mn-cs"/>
                </a:rPr>
                <a:t>Control</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noProof="0" dirty="0">
                  <a:ln>
                    <a:noFill/>
                  </a:ln>
                  <a:solidFill>
                    <a:srgbClr val="5B9BD5"/>
                  </a:solidFill>
                  <a:effectLst/>
                  <a:uLnTx/>
                  <a:uFillTx/>
                  <a:latin typeface="Calibri" panose="020F0502020204030204"/>
                  <a:ea typeface="+mn-ea"/>
                  <a:cs typeface="+mn-cs"/>
                </a:rPr>
                <a:t>           9,0 (8,0-11,4)                    </a:t>
              </a:r>
              <a:r>
                <a:rPr kumimoji="0" lang="fr-FR" sz="900" b="0" i="0" u="none" strike="noStrike" kern="1200" cap="none" spc="0" normalizeH="0" baseline="0" noProof="0" dirty="0">
                  <a:ln>
                    <a:noFill/>
                  </a:ln>
                  <a:solidFill>
                    <a:srgbClr val="A5A5A5"/>
                  </a:solidFill>
                  <a:effectLst/>
                  <a:uLnTx/>
                  <a:uFillTx/>
                  <a:latin typeface="Calibri" panose="020F0502020204030204"/>
                  <a:ea typeface="+mn-ea"/>
                  <a:cs typeface="+mn-cs"/>
                </a:rPr>
                <a:t>5,4 (4,8-6,6)</a:t>
              </a:r>
            </a:p>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 name="Forme libre 5">
              <a:extLst>
                <a:ext uri="{FF2B5EF4-FFF2-40B4-BE49-F238E27FC236}">
                  <a16:creationId xmlns:a16="http://schemas.microsoft.com/office/drawing/2014/main" id="{3592D02A-8CD0-476B-ADED-CEF7C556C344}"/>
                </a:ext>
              </a:extLst>
            </p:cNvPr>
            <p:cNvSpPr/>
            <p:nvPr/>
          </p:nvSpPr>
          <p:spPr>
            <a:xfrm>
              <a:off x="1320800" y="1290592"/>
              <a:ext cx="2616200" cy="1235075"/>
            </a:xfrm>
            <a:custGeom>
              <a:avLst/>
              <a:gdLst>
                <a:gd name="connsiteX0" fmla="*/ 2616200 w 2616200"/>
                <a:gd name="connsiteY0" fmla="*/ 1235075 h 1235075"/>
                <a:gd name="connsiteX1" fmla="*/ 1917700 w 2616200"/>
                <a:gd name="connsiteY1" fmla="*/ 1235075 h 1235075"/>
                <a:gd name="connsiteX2" fmla="*/ 1917700 w 2616200"/>
                <a:gd name="connsiteY2" fmla="*/ 1187450 h 1235075"/>
                <a:gd name="connsiteX3" fmla="*/ 1752600 w 2616200"/>
                <a:gd name="connsiteY3" fmla="*/ 1187450 h 1235075"/>
                <a:gd name="connsiteX4" fmla="*/ 1752600 w 2616200"/>
                <a:gd name="connsiteY4" fmla="*/ 1152525 h 1235075"/>
                <a:gd name="connsiteX5" fmla="*/ 1698625 w 2616200"/>
                <a:gd name="connsiteY5" fmla="*/ 1152525 h 1235075"/>
                <a:gd name="connsiteX6" fmla="*/ 1698625 w 2616200"/>
                <a:gd name="connsiteY6" fmla="*/ 1117600 h 1235075"/>
                <a:gd name="connsiteX7" fmla="*/ 1657350 w 2616200"/>
                <a:gd name="connsiteY7" fmla="*/ 1117600 h 1235075"/>
                <a:gd name="connsiteX8" fmla="*/ 1657350 w 2616200"/>
                <a:gd name="connsiteY8" fmla="*/ 1089025 h 1235075"/>
                <a:gd name="connsiteX9" fmla="*/ 1527175 w 2616200"/>
                <a:gd name="connsiteY9" fmla="*/ 1089025 h 1235075"/>
                <a:gd name="connsiteX10" fmla="*/ 1527175 w 2616200"/>
                <a:gd name="connsiteY10" fmla="*/ 1089025 h 1235075"/>
                <a:gd name="connsiteX11" fmla="*/ 1495425 w 2616200"/>
                <a:gd name="connsiteY11" fmla="*/ 1060450 h 1235075"/>
                <a:gd name="connsiteX12" fmla="*/ 1495425 w 2616200"/>
                <a:gd name="connsiteY12" fmla="*/ 1060450 h 1235075"/>
                <a:gd name="connsiteX13" fmla="*/ 1473200 w 2616200"/>
                <a:gd name="connsiteY13" fmla="*/ 1038225 h 1235075"/>
                <a:gd name="connsiteX14" fmla="*/ 1450975 w 2616200"/>
                <a:gd name="connsiteY14" fmla="*/ 1003300 h 1235075"/>
                <a:gd name="connsiteX15" fmla="*/ 1320800 w 2616200"/>
                <a:gd name="connsiteY15" fmla="*/ 1003300 h 1235075"/>
                <a:gd name="connsiteX16" fmla="*/ 1289050 w 2616200"/>
                <a:gd name="connsiteY16" fmla="*/ 971550 h 1235075"/>
                <a:gd name="connsiteX17" fmla="*/ 1254125 w 2616200"/>
                <a:gd name="connsiteY17" fmla="*/ 971550 h 1235075"/>
                <a:gd name="connsiteX18" fmla="*/ 1250950 w 2616200"/>
                <a:gd name="connsiteY18" fmla="*/ 936625 h 1235075"/>
                <a:gd name="connsiteX19" fmla="*/ 1193800 w 2616200"/>
                <a:gd name="connsiteY19" fmla="*/ 936625 h 1235075"/>
                <a:gd name="connsiteX20" fmla="*/ 1171575 w 2616200"/>
                <a:gd name="connsiteY20" fmla="*/ 876300 h 1235075"/>
                <a:gd name="connsiteX21" fmla="*/ 1143000 w 2616200"/>
                <a:gd name="connsiteY21" fmla="*/ 876300 h 1235075"/>
                <a:gd name="connsiteX22" fmla="*/ 1120775 w 2616200"/>
                <a:gd name="connsiteY22" fmla="*/ 841375 h 1235075"/>
                <a:gd name="connsiteX23" fmla="*/ 1092200 w 2616200"/>
                <a:gd name="connsiteY23" fmla="*/ 841375 h 1235075"/>
                <a:gd name="connsiteX24" fmla="*/ 1060450 w 2616200"/>
                <a:gd name="connsiteY24" fmla="*/ 806450 h 1235075"/>
                <a:gd name="connsiteX25" fmla="*/ 1060450 w 2616200"/>
                <a:gd name="connsiteY25" fmla="*/ 806450 h 1235075"/>
                <a:gd name="connsiteX26" fmla="*/ 1060450 w 2616200"/>
                <a:gd name="connsiteY26" fmla="*/ 755650 h 1235075"/>
                <a:gd name="connsiteX27" fmla="*/ 1025525 w 2616200"/>
                <a:gd name="connsiteY27" fmla="*/ 742950 h 1235075"/>
                <a:gd name="connsiteX28" fmla="*/ 1025525 w 2616200"/>
                <a:gd name="connsiteY28" fmla="*/ 708025 h 1235075"/>
                <a:gd name="connsiteX29" fmla="*/ 939800 w 2616200"/>
                <a:gd name="connsiteY29" fmla="*/ 654050 h 1235075"/>
                <a:gd name="connsiteX30" fmla="*/ 898525 w 2616200"/>
                <a:gd name="connsiteY30" fmla="*/ 635000 h 1235075"/>
                <a:gd name="connsiteX31" fmla="*/ 889000 w 2616200"/>
                <a:gd name="connsiteY31" fmla="*/ 590550 h 1235075"/>
                <a:gd name="connsiteX32" fmla="*/ 844550 w 2616200"/>
                <a:gd name="connsiteY32" fmla="*/ 590550 h 1235075"/>
                <a:gd name="connsiteX33" fmla="*/ 803275 w 2616200"/>
                <a:gd name="connsiteY33" fmla="*/ 542925 h 1235075"/>
                <a:gd name="connsiteX34" fmla="*/ 752475 w 2616200"/>
                <a:gd name="connsiteY34" fmla="*/ 488950 h 1235075"/>
                <a:gd name="connsiteX35" fmla="*/ 720725 w 2616200"/>
                <a:gd name="connsiteY35" fmla="*/ 460375 h 1235075"/>
                <a:gd name="connsiteX36" fmla="*/ 708025 w 2616200"/>
                <a:gd name="connsiteY36" fmla="*/ 434975 h 1235075"/>
                <a:gd name="connsiteX37" fmla="*/ 704850 w 2616200"/>
                <a:gd name="connsiteY37" fmla="*/ 400050 h 1235075"/>
                <a:gd name="connsiteX38" fmla="*/ 669925 w 2616200"/>
                <a:gd name="connsiteY38" fmla="*/ 400050 h 1235075"/>
                <a:gd name="connsiteX39" fmla="*/ 650875 w 2616200"/>
                <a:gd name="connsiteY39" fmla="*/ 381000 h 1235075"/>
                <a:gd name="connsiteX40" fmla="*/ 606425 w 2616200"/>
                <a:gd name="connsiteY40" fmla="*/ 339725 h 1235075"/>
                <a:gd name="connsiteX41" fmla="*/ 577850 w 2616200"/>
                <a:gd name="connsiteY41" fmla="*/ 320675 h 1235075"/>
                <a:gd name="connsiteX42" fmla="*/ 574675 w 2616200"/>
                <a:gd name="connsiteY42" fmla="*/ 282575 h 1235075"/>
                <a:gd name="connsiteX43" fmla="*/ 530225 w 2616200"/>
                <a:gd name="connsiteY43" fmla="*/ 282575 h 1235075"/>
                <a:gd name="connsiteX44" fmla="*/ 501650 w 2616200"/>
                <a:gd name="connsiteY44" fmla="*/ 225425 h 1235075"/>
                <a:gd name="connsiteX45" fmla="*/ 460375 w 2616200"/>
                <a:gd name="connsiteY45" fmla="*/ 225425 h 1235075"/>
                <a:gd name="connsiteX46" fmla="*/ 450850 w 2616200"/>
                <a:gd name="connsiteY46" fmla="*/ 196850 h 1235075"/>
                <a:gd name="connsiteX47" fmla="*/ 377825 w 2616200"/>
                <a:gd name="connsiteY47" fmla="*/ 196850 h 1235075"/>
                <a:gd name="connsiteX48" fmla="*/ 301625 w 2616200"/>
                <a:gd name="connsiteY48" fmla="*/ 120650 h 1235075"/>
                <a:gd name="connsiteX49" fmla="*/ 260350 w 2616200"/>
                <a:gd name="connsiteY49" fmla="*/ 120650 h 1235075"/>
                <a:gd name="connsiteX50" fmla="*/ 238125 w 2616200"/>
                <a:gd name="connsiteY50" fmla="*/ 82550 h 1235075"/>
                <a:gd name="connsiteX51" fmla="*/ 200025 w 2616200"/>
                <a:gd name="connsiteY51" fmla="*/ 82550 h 1235075"/>
                <a:gd name="connsiteX52" fmla="*/ 174625 w 2616200"/>
                <a:gd name="connsiteY52" fmla="*/ 57150 h 1235075"/>
                <a:gd name="connsiteX53" fmla="*/ 152400 w 2616200"/>
                <a:gd name="connsiteY53" fmla="*/ 31750 h 1235075"/>
                <a:gd name="connsiteX54" fmla="*/ 88900 w 2616200"/>
                <a:gd name="connsiteY54" fmla="*/ 19050 h 1235075"/>
                <a:gd name="connsiteX55" fmla="*/ 0 w 2616200"/>
                <a:gd name="connsiteY55" fmla="*/ 0 h 123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616200" h="1235075">
                  <a:moveTo>
                    <a:pt x="2616200" y="1235075"/>
                  </a:moveTo>
                  <a:lnTo>
                    <a:pt x="1917700" y="1235075"/>
                  </a:lnTo>
                  <a:lnTo>
                    <a:pt x="1917700" y="1187450"/>
                  </a:lnTo>
                  <a:lnTo>
                    <a:pt x="1752600" y="1187450"/>
                  </a:lnTo>
                  <a:lnTo>
                    <a:pt x="1752600" y="1152525"/>
                  </a:lnTo>
                  <a:lnTo>
                    <a:pt x="1698625" y="1152525"/>
                  </a:lnTo>
                  <a:lnTo>
                    <a:pt x="1698625" y="1117600"/>
                  </a:lnTo>
                  <a:lnTo>
                    <a:pt x="1657350" y="1117600"/>
                  </a:lnTo>
                  <a:lnTo>
                    <a:pt x="1657350" y="1089025"/>
                  </a:lnTo>
                  <a:lnTo>
                    <a:pt x="1527175" y="1089025"/>
                  </a:lnTo>
                  <a:lnTo>
                    <a:pt x="1527175" y="1089025"/>
                  </a:lnTo>
                  <a:lnTo>
                    <a:pt x="1495425" y="1060450"/>
                  </a:lnTo>
                  <a:lnTo>
                    <a:pt x="1495425" y="1060450"/>
                  </a:lnTo>
                  <a:lnTo>
                    <a:pt x="1473200" y="1038225"/>
                  </a:lnTo>
                  <a:lnTo>
                    <a:pt x="1450975" y="1003300"/>
                  </a:lnTo>
                  <a:lnTo>
                    <a:pt x="1320800" y="1003300"/>
                  </a:lnTo>
                  <a:lnTo>
                    <a:pt x="1289050" y="971550"/>
                  </a:lnTo>
                  <a:lnTo>
                    <a:pt x="1254125" y="971550"/>
                  </a:lnTo>
                  <a:lnTo>
                    <a:pt x="1250950" y="936625"/>
                  </a:lnTo>
                  <a:lnTo>
                    <a:pt x="1193800" y="936625"/>
                  </a:lnTo>
                  <a:lnTo>
                    <a:pt x="1171575" y="876300"/>
                  </a:lnTo>
                  <a:lnTo>
                    <a:pt x="1143000" y="876300"/>
                  </a:lnTo>
                  <a:lnTo>
                    <a:pt x="1120775" y="841375"/>
                  </a:lnTo>
                  <a:lnTo>
                    <a:pt x="1092200" y="841375"/>
                  </a:lnTo>
                  <a:lnTo>
                    <a:pt x="1060450" y="806450"/>
                  </a:lnTo>
                  <a:lnTo>
                    <a:pt x="1060450" y="806450"/>
                  </a:lnTo>
                  <a:lnTo>
                    <a:pt x="1060450" y="755650"/>
                  </a:lnTo>
                  <a:lnTo>
                    <a:pt x="1025525" y="742950"/>
                  </a:lnTo>
                  <a:lnTo>
                    <a:pt x="1025525" y="708025"/>
                  </a:lnTo>
                  <a:lnTo>
                    <a:pt x="939800" y="654050"/>
                  </a:lnTo>
                  <a:lnTo>
                    <a:pt x="898525" y="635000"/>
                  </a:lnTo>
                  <a:lnTo>
                    <a:pt x="889000" y="590550"/>
                  </a:lnTo>
                  <a:lnTo>
                    <a:pt x="844550" y="590550"/>
                  </a:lnTo>
                  <a:lnTo>
                    <a:pt x="803275" y="542925"/>
                  </a:lnTo>
                  <a:lnTo>
                    <a:pt x="752475" y="488950"/>
                  </a:lnTo>
                  <a:lnTo>
                    <a:pt x="720725" y="460375"/>
                  </a:lnTo>
                  <a:lnTo>
                    <a:pt x="708025" y="434975"/>
                  </a:lnTo>
                  <a:lnTo>
                    <a:pt x="704850" y="400050"/>
                  </a:lnTo>
                  <a:lnTo>
                    <a:pt x="669925" y="400050"/>
                  </a:lnTo>
                  <a:lnTo>
                    <a:pt x="650875" y="381000"/>
                  </a:lnTo>
                  <a:lnTo>
                    <a:pt x="606425" y="339725"/>
                  </a:lnTo>
                  <a:lnTo>
                    <a:pt x="577850" y="320675"/>
                  </a:lnTo>
                  <a:lnTo>
                    <a:pt x="574675" y="282575"/>
                  </a:lnTo>
                  <a:lnTo>
                    <a:pt x="530225" y="282575"/>
                  </a:lnTo>
                  <a:lnTo>
                    <a:pt x="501650" y="225425"/>
                  </a:lnTo>
                  <a:lnTo>
                    <a:pt x="460375" y="225425"/>
                  </a:lnTo>
                  <a:lnTo>
                    <a:pt x="450850" y="196850"/>
                  </a:lnTo>
                  <a:lnTo>
                    <a:pt x="377825" y="196850"/>
                  </a:lnTo>
                  <a:lnTo>
                    <a:pt x="301625" y="120650"/>
                  </a:lnTo>
                  <a:lnTo>
                    <a:pt x="260350" y="120650"/>
                  </a:lnTo>
                  <a:lnTo>
                    <a:pt x="238125" y="82550"/>
                  </a:lnTo>
                  <a:lnTo>
                    <a:pt x="200025" y="82550"/>
                  </a:lnTo>
                  <a:lnTo>
                    <a:pt x="174625" y="57150"/>
                  </a:lnTo>
                  <a:lnTo>
                    <a:pt x="152400" y="31750"/>
                  </a:lnTo>
                  <a:lnTo>
                    <a:pt x="88900" y="19050"/>
                  </a:lnTo>
                  <a:lnTo>
                    <a:pt x="0" y="0"/>
                  </a:lnTo>
                </a:path>
              </a:pathLst>
            </a:custGeom>
            <a:noFill/>
            <a:ln w="222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Forme libre 2">
              <a:extLst>
                <a:ext uri="{FF2B5EF4-FFF2-40B4-BE49-F238E27FC236}">
                  <a16:creationId xmlns:a16="http://schemas.microsoft.com/office/drawing/2014/main" id="{E616E5BC-7D28-4ED1-82CB-F11B11A9FC16}"/>
                </a:ext>
              </a:extLst>
            </p:cNvPr>
            <p:cNvSpPr/>
            <p:nvPr/>
          </p:nvSpPr>
          <p:spPr>
            <a:xfrm>
              <a:off x="1336675" y="1296942"/>
              <a:ext cx="2568575" cy="1720850"/>
            </a:xfrm>
            <a:custGeom>
              <a:avLst/>
              <a:gdLst>
                <a:gd name="connsiteX0" fmla="*/ 2568575 w 2568575"/>
                <a:gd name="connsiteY0" fmla="*/ 1720850 h 1720850"/>
                <a:gd name="connsiteX1" fmla="*/ 2568575 w 2568575"/>
                <a:gd name="connsiteY1" fmla="*/ 1546225 h 1720850"/>
                <a:gd name="connsiteX2" fmla="*/ 2155825 w 2568575"/>
                <a:gd name="connsiteY2" fmla="*/ 1546225 h 1720850"/>
                <a:gd name="connsiteX3" fmla="*/ 2155825 w 2568575"/>
                <a:gd name="connsiteY3" fmla="*/ 1463675 h 1720850"/>
                <a:gd name="connsiteX4" fmla="*/ 1933575 w 2568575"/>
                <a:gd name="connsiteY4" fmla="*/ 1463675 h 1720850"/>
                <a:gd name="connsiteX5" fmla="*/ 1933575 w 2568575"/>
                <a:gd name="connsiteY5" fmla="*/ 1406525 h 1720850"/>
                <a:gd name="connsiteX6" fmla="*/ 1778000 w 2568575"/>
                <a:gd name="connsiteY6" fmla="*/ 1406525 h 1720850"/>
                <a:gd name="connsiteX7" fmla="*/ 1762125 w 2568575"/>
                <a:gd name="connsiteY7" fmla="*/ 1371600 h 1720850"/>
                <a:gd name="connsiteX8" fmla="*/ 1714500 w 2568575"/>
                <a:gd name="connsiteY8" fmla="*/ 1371600 h 1720850"/>
                <a:gd name="connsiteX9" fmla="*/ 1701800 w 2568575"/>
                <a:gd name="connsiteY9" fmla="*/ 1323975 h 1720850"/>
                <a:gd name="connsiteX10" fmla="*/ 1568450 w 2568575"/>
                <a:gd name="connsiteY10" fmla="*/ 1323975 h 1720850"/>
                <a:gd name="connsiteX11" fmla="*/ 1536700 w 2568575"/>
                <a:gd name="connsiteY11" fmla="*/ 1289050 h 1720850"/>
                <a:gd name="connsiteX12" fmla="*/ 1527175 w 2568575"/>
                <a:gd name="connsiteY12" fmla="*/ 1250950 h 1720850"/>
                <a:gd name="connsiteX13" fmla="*/ 1254125 w 2568575"/>
                <a:gd name="connsiteY13" fmla="*/ 1250950 h 1720850"/>
                <a:gd name="connsiteX14" fmla="*/ 1254125 w 2568575"/>
                <a:gd name="connsiteY14" fmla="*/ 1250950 h 1720850"/>
                <a:gd name="connsiteX15" fmla="*/ 1254125 w 2568575"/>
                <a:gd name="connsiteY15" fmla="*/ 1250950 h 1720850"/>
                <a:gd name="connsiteX16" fmla="*/ 1228725 w 2568575"/>
                <a:gd name="connsiteY16" fmla="*/ 1225550 h 1720850"/>
                <a:gd name="connsiteX17" fmla="*/ 1190625 w 2568575"/>
                <a:gd name="connsiteY17" fmla="*/ 1225550 h 1720850"/>
                <a:gd name="connsiteX18" fmla="*/ 1143000 w 2568575"/>
                <a:gd name="connsiteY18" fmla="*/ 1155700 h 1720850"/>
                <a:gd name="connsiteX19" fmla="*/ 1108075 w 2568575"/>
                <a:gd name="connsiteY19" fmla="*/ 1136650 h 1720850"/>
                <a:gd name="connsiteX20" fmla="*/ 1044575 w 2568575"/>
                <a:gd name="connsiteY20" fmla="*/ 1117600 h 1720850"/>
                <a:gd name="connsiteX21" fmla="*/ 1022350 w 2568575"/>
                <a:gd name="connsiteY21" fmla="*/ 1098550 h 1720850"/>
                <a:gd name="connsiteX22" fmla="*/ 952500 w 2568575"/>
                <a:gd name="connsiteY22" fmla="*/ 1098550 h 1720850"/>
                <a:gd name="connsiteX23" fmla="*/ 920750 w 2568575"/>
                <a:gd name="connsiteY23" fmla="*/ 1066800 h 1720850"/>
                <a:gd name="connsiteX24" fmla="*/ 892175 w 2568575"/>
                <a:gd name="connsiteY24" fmla="*/ 1050925 h 1720850"/>
                <a:gd name="connsiteX25" fmla="*/ 873125 w 2568575"/>
                <a:gd name="connsiteY25" fmla="*/ 1022350 h 1720850"/>
                <a:gd name="connsiteX26" fmla="*/ 828675 w 2568575"/>
                <a:gd name="connsiteY26" fmla="*/ 1006475 h 1720850"/>
                <a:gd name="connsiteX27" fmla="*/ 796925 w 2568575"/>
                <a:gd name="connsiteY27" fmla="*/ 946150 h 1720850"/>
                <a:gd name="connsiteX28" fmla="*/ 733425 w 2568575"/>
                <a:gd name="connsiteY28" fmla="*/ 908050 h 1720850"/>
                <a:gd name="connsiteX29" fmla="*/ 714375 w 2568575"/>
                <a:gd name="connsiteY29" fmla="*/ 869950 h 1720850"/>
                <a:gd name="connsiteX30" fmla="*/ 682625 w 2568575"/>
                <a:gd name="connsiteY30" fmla="*/ 869950 h 1720850"/>
                <a:gd name="connsiteX31" fmla="*/ 650875 w 2568575"/>
                <a:gd name="connsiteY31" fmla="*/ 838200 h 1720850"/>
                <a:gd name="connsiteX32" fmla="*/ 641350 w 2568575"/>
                <a:gd name="connsiteY32" fmla="*/ 793750 h 1720850"/>
                <a:gd name="connsiteX33" fmla="*/ 606425 w 2568575"/>
                <a:gd name="connsiteY33" fmla="*/ 758825 h 1720850"/>
                <a:gd name="connsiteX34" fmla="*/ 577850 w 2568575"/>
                <a:gd name="connsiteY34" fmla="*/ 708025 h 1720850"/>
                <a:gd name="connsiteX35" fmla="*/ 539750 w 2568575"/>
                <a:gd name="connsiteY35" fmla="*/ 650875 h 1720850"/>
                <a:gd name="connsiteX36" fmla="*/ 492125 w 2568575"/>
                <a:gd name="connsiteY36" fmla="*/ 596900 h 1720850"/>
                <a:gd name="connsiteX37" fmla="*/ 463550 w 2568575"/>
                <a:gd name="connsiteY37" fmla="*/ 530225 h 1720850"/>
                <a:gd name="connsiteX38" fmla="*/ 431800 w 2568575"/>
                <a:gd name="connsiteY38" fmla="*/ 473075 h 1720850"/>
                <a:gd name="connsiteX39" fmla="*/ 384175 w 2568575"/>
                <a:gd name="connsiteY39" fmla="*/ 425450 h 1720850"/>
                <a:gd name="connsiteX40" fmla="*/ 365125 w 2568575"/>
                <a:gd name="connsiteY40" fmla="*/ 377825 h 1720850"/>
                <a:gd name="connsiteX41" fmla="*/ 311150 w 2568575"/>
                <a:gd name="connsiteY41" fmla="*/ 349250 h 1720850"/>
                <a:gd name="connsiteX42" fmla="*/ 304800 w 2568575"/>
                <a:gd name="connsiteY42" fmla="*/ 317500 h 1720850"/>
                <a:gd name="connsiteX43" fmla="*/ 266700 w 2568575"/>
                <a:gd name="connsiteY43" fmla="*/ 285750 h 1720850"/>
                <a:gd name="connsiteX44" fmla="*/ 225425 w 2568575"/>
                <a:gd name="connsiteY44" fmla="*/ 209550 h 1720850"/>
                <a:gd name="connsiteX45" fmla="*/ 193675 w 2568575"/>
                <a:gd name="connsiteY45" fmla="*/ 187325 h 1720850"/>
                <a:gd name="connsiteX46" fmla="*/ 165100 w 2568575"/>
                <a:gd name="connsiteY46" fmla="*/ 180975 h 1720850"/>
                <a:gd name="connsiteX47" fmla="*/ 158750 w 2568575"/>
                <a:gd name="connsiteY47" fmla="*/ 123825 h 1720850"/>
                <a:gd name="connsiteX48" fmla="*/ 98425 w 2568575"/>
                <a:gd name="connsiteY48" fmla="*/ 85725 h 1720850"/>
                <a:gd name="connsiteX49" fmla="*/ 73025 w 2568575"/>
                <a:gd name="connsiteY49" fmla="*/ 44450 h 1720850"/>
                <a:gd name="connsiteX50" fmla="*/ 0 w 2568575"/>
                <a:gd name="connsiteY50" fmla="*/ 0 h 1720850"/>
                <a:gd name="connsiteX0" fmla="*/ 2568575 w 2568575"/>
                <a:gd name="connsiteY0" fmla="*/ 1720850 h 1720850"/>
                <a:gd name="connsiteX1" fmla="*/ 2568575 w 2568575"/>
                <a:gd name="connsiteY1" fmla="*/ 1546225 h 1720850"/>
                <a:gd name="connsiteX2" fmla="*/ 2155825 w 2568575"/>
                <a:gd name="connsiteY2" fmla="*/ 1546225 h 1720850"/>
                <a:gd name="connsiteX3" fmla="*/ 2155825 w 2568575"/>
                <a:gd name="connsiteY3" fmla="*/ 1463675 h 1720850"/>
                <a:gd name="connsiteX4" fmla="*/ 1933575 w 2568575"/>
                <a:gd name="connsiteY4" fmla="*/ 1463675 h 1720850"/>
                <a:gd name="connsiteX5" fmla="*/ 1933575 w 2568575"/>
                <a:gd name="connsiteY5" fmla="*/ 1406525 h 1720850"/>
                <a:gd name="connsiteX6" fmla="*/ 1778000 w 2568575"/>
                <a:gd name="connsiteY6" fmla="*/ 1406525 h 1720850"/>
                <a:gd name="connsiteX7" fmla="*/ 1762125 w 2568575"/>
                <a:gd name="connsiteY7" fmla="*/ 1371600 h 1720850"/>
                <a:gd name="connsiteX8" fmla="*/ 1714500 w 2568575"/>
                <a:gd name="connsiteY8" fmla="*/ 1371600 h 1720850"/>
                <a:gd name="connsiteX9" fmla="*/ 1701800 w 2568575"/>
                <a:gd name="connsiteY9" fmla="*/ 1323975 h 1720850"/>
                <a:gd name="connsiteX10" fmla="*/ 1568450 w 2568575"/>
                <a:gd name="connsiteY10" fmla="*/ 1323975 h 1720850"/>
                <a:gd name="connsiteX11" fmla="*/ 1536700 w 2568575"/>
                <a:gd name="connsiteY11" fmla="*/ 1289050 h 1720850"/>
                <a:gd name="connsiteX12" fmla="*/ 1527175 w 2568575"/>
                <a:gd name="connsiteY12" fmla="*/ 1250950 h 1720850"/>
                <a:gd name="connsiteX13" fmla="*/ 1254125 w 2568575"/>
                <a:gd name="connsiteY13" fmla="*/ 1250950 h 1720850"/>
                <a:gd name="connsiteX14" fmla="*/ 1254125 w 2568575"/>
                <a:gd name="connsiteY14" fmla="*/ 1250950 h 1720850"/>
                <a:gd name="connsiteX15" fmla="*/ 1254125 w 2568575"/>
                <a:gd name="connsiteY15" fmla="*/ 1250950 h 1720850"/>
                <a:gd name="connsiteX16" fmla="*/ 1228725 w 2568575"/>
                <a:gd name="connsiteY16" fmla="*/ 1225550 h 1720850"/>
                <a:gd name="connsiteX17" fmla="*/ 1190625 w 2568575"/>
                <a:gd name="connsiteY17" fmla="*/ 1225550 h 1720850"/>
                <a:gd name="connsiteX18" fmla="*/ 1143000 w 2568575"/>
                <a:gd name="connsiteY18" fmla="*/ 1155700 h 1720850"/>
                <a:gd name="connsiteX19" fmla="*/ 1108075 w 2568575"/>
                <a:gd name="connsiteY19" fmla="*/ 1136650 h 1720850"/>
                <a:gd name="connsiteX20" fmla="*/ 1044575 w 2568575"/>
                <a:gd name="connsiteY20" fmla="*/ 1117600 h 1720850"/>
                <a:gd name="connsiteX21" fmla="*/ 1022350 w 2568575"/>
                <a:gd name="connsiteY21" fmla="*/ 1098550 h 1720850"/>
                <a:gd name="connsiteX22" fmla="*/ 952500 w 2568575"/>
                <a:gd name="connsiteY22" fmla="*/ 1098550 h 1720850"/>
                <a:gd name="connsiteX23" fmla="*/ 920750 w 2568575"/>
                <a:gd name="connsiteY23" fmla="*/ 1066800 h 1720850"/>
                <a:gd name="connsiteX24" fmla="*/ 892175 w 2568575"/>
                <a:gd name="connsiteY24" fmla="*/ 1050925 h 1720850"/>
                <a:gd name="connsiteX25" fmla="*/ 873125 w 2568575"/>
                <a:gd name="connsiteY25" fmla="*/ 1022350 h 1720850"/>
                <a:gd name="connsiteX26" fmla="*/ 828675 w 2568575"/>
                <a:gd name="connsiteY26" fmla="*/ 1006475 h 1720850"/>
                <a:gd name="connsiteX27" fmla="*/ 796925 w 2568575"/>
                <a:gd name="connsiteY27" fmla="*/ 946150 h 1720850"/>
                <a:gd name="connsiteX28" fmla="*/ 733425 w 2568575"/>
                <a:gd name="connsiteY28" fmla="*/ 908050 h 1720850"/>
                <a:gd name="connsiteX29" fmla="*/ 714375 w 2568575"/>
                <a:gd name="connsiteY29" fmla="*/ 869950 h 1720850"/>
                <a:gd name="connsiteX30" fmla="*/ 682625 w 2568575"/>
                <a:gd name="connsiteY30" fmla="*/ 869950 h 1720850"/>
                <a:gd name="connsiteX31" fmla="*/ 650875 w 2568575"/>
                <a:gd name="connsiteY31" fmla="*/ 838200 h 1720850"/>
                <a:gd name="connsiteX32" fmla="*/ 641350 w 2568575"/>
                <a:gd name="connsiteY32" fmla="*/ 793750 h 1720850"/>
                <a:gd name="connsiteX33" fmla="*/ 606425 w 2568575"/>
                <a:gd name="connsiteY33" fmla="*/ 758825 h 1720850"/>
                <a:gd name="connsiteX34" fmla="*/ 577850 w 2568575"/>
                <a:gd name="connsiteY34" fmla="*/ 708025 h 1720850"/>
                <a:gd name="connsiteX35" fmla="*/ 539750 w 2568575"/>
                <a:gd name="connsiteY35" fmla="*/ 650875 h 1720850"/>
                <a:gd name="connsiteX36" fmla="*/ 492125 w 2568575"/>
                <a:gd name="connsiteY36" fmla="*/ 596900 h 1720850"/>
                <a:gd name="connsiteX37" fmla="*/ 463550 w 2568575"/>
                <a:gd name="connsiteY37" fmla="*/ 530225 h 1720850"/>
                <a:gd name="connsiteX38" fmla="*/ 431800 w 2568575"/>
                <a:gd name="connsiteY38" fmla="*/ 473075 h 1720850"/>
                <a:gd name="connsiteX39" fmla="*/ 384175 w 2568575"/>
                <a:gd name="connsiteY39" fmla="*/ 425450 h 1720850"/>
                <a:gd name="connsiteX40" fmla="*/ 365125 w 2568575"/>
                <a:gd name="connsiteY40" fmla="*/ 377825 h 1720850"/>
                <a:gd name="connsiteX41" fmla="*/ 311150 w 2568575"/>
                <a:gd name="connsiteY41" fmla="*/ 349250 h 1720850"/>
                <a:gd name="connsiteX42" fmla="*/ 304800 w 2568575"/>
                <a:gd name="connsiteY42" fmla="*/ 317500 h 1720850"/>
                <a:gd name="connsiteX43" fmla="*/ 266700 w 2568575"/>
                <a:gd name="connsiteY43" fmla="*/ 285750 h 1720850"/>
                <a:gd name="connsiteX44" fmla="*/ 225425 w 2568575"/>
                <a:gd name="connsiteY44" fmla="*/ 209550 h 1720850"/>
                <a:gd name="connsiteX45" fmla="*/ 193675 w 2568575"/>
                <a:gd name="connsiteY45" fmla="*/ 187325 h 1720850"/>
                <a:gd name="connsiteX46" fmla="*/ 184150 w 2568575"/>
                <a:gd name="connsiteY46" fmla="*/ 152400 h 1720850"/>
                <a:gd name="connsiteX47" fmla="*/ 158750 w 2568575"/>
                <a:gd name="connsiteY47" fmla="*/ 123825 h 1720850"/>
                <a:gd name="connsiteX48" fmla="*/ 98425 w 2568575"/>
                <a:gd name="connsiteY48" fmla="*/ 85725 h 1720850"/>
                <a:gd name="connsiteX49" fmla="*/ 73025 w 2568575"/>
                <a:gd name="connsiteY49" fmla="*/ 44450 h 1720850"/>
                <a:gd name="connsiteX50" fmla="*/ 0 w 2568575"/>
                <a:gd name="connsiteY50" fmla="*/ 0 h 172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568575" h="1720850">
                  <a:moveTo>
                    <a:pt x="2568575" y="1720850"/>
                  </a:moveTo>
                  <a:lnTo>
                    <a:pt x="2568575" y="1546225"/>
                  </a:lnTo>
                  <a:lnTo>
                    <a:pt x="2155825" y="1546225"/>
                  </a:lnTo>
                  <a:lnTo>
                    <a:pt x="2155825" y="1463675"/>
                  </a:lnTo>
                  <a:lnTo>
                    <a:pt x="1933575" y="1463675"/>
                  </a:lnTo>
                  <a:lnTo>
                    <a:pt x="1933575" y="1406525"/>
                  </a:lnTo>
                  <a:lnTo>
                    <a:pt x="1778000" y="1406525"/>
                  </a:lnTo>
                  <a:lnTo>
                    <a:pt x="1762125" y="1371600"/>
                  </a:lnTo>
                  <a:lnTo>
                    <a:pt x="1714500" y="1371600"/>
                  </a:lnTo>
                  <a:lnTo>
                    <a:pt x="1701800" y="1323975"/>
                  </a:lnTo>
                  <a:lnTo>
                    <a:pt x="1568450" y="1323975"/>
                  </a:lnTo>
                  <a:lnTo>
                    <a:pt x="1536700" y="1289050"/>
                  </a:lnTo>
                  <a:lnTo>
                    <a:pt x="1527175" y="1250950"/>
                  </a:lnTo>
                  <a:lnTo>
                    <a:pt x="1254125" y="1250950"/>
                  </a:lnTo>
                  <a:lnTo>
                    <a:pt x="1254125" y="1250950"/>
                  </a:lnTo>
                  <a:lnTo>
                    <a:pt x="1254125" y="1250950"/>
                  </a:lnTo>
                  <a:lnTo>
                    <a:pt x="1228725" y="1225550"/>
                  </a:lnTo>
                  <a:lnTo>
                    <a:pt x="1190625" y="1225550"/>
                  </a:lnTo>
                  <a:lnTo>
                    <a:pt x="1143000" y="1155700"/>
                  </a:lnTo>
                  <a:lnTo>
                    <a:pt x="1108075" y="1136650"/>
                  </a:lnTo>
                  <a:lnTo>
                    <a:pt x="1044575" y="1117600"/>
                  </a:lnTo>
                  <a:lnTo>
                    <a:pt x="1022350" y="1098550"/>
                  </a:lnTo>
                  <a:lnTo>
                    <a:pt x="952500" y="1098550"/>
                  </a:lnTo>
                  <a:lnTo>
                    <a:pt x="920750" y="1066800"/>
                  </a:lnTo>
                  <a:lnTo>
                    <a:pt x="892175" y="1050925"/>
                  </a:lnTo>
                  <a:lnTo>
                    <a:pt x="873125" y="1022350"/>
                  </a:lnTo>
                  <a:lnTo>
                    <a:pt x="828675" y="1006475"/>
                  </a:lnTo>
                  <a:lnTo>
                    <a:pt x="796925" y="946150"/>
                  </a:lnTo>
                  <a:lnTo>
                    <a:pt x="733425" y="908050"/>
                  </a:lnTo>
                  <a:lnTo>
                    <a:pt x="714375" y="869950"/>
                  </a:lnTo>
                  <a:lnTo>
                    <a:pt x="682625" y="869950"/>
                  </a:lnTo>
                  <a:lnTo>
                    <a:pt x="650875" y="838200"/>
                  </a:lnTo>
                  <a:lnTo>
                    <a:pt x="641350" y="793750"/>
                  </a:lnTo>
                  <a:lnTo>
                    <a:pt x="606425" y="758825"/>
                  </a:lnTo>
                  <a:lnTo>
                    <a:pt x="577850" y="708025"/>
                  </a:lnTo>
                  <a:lnTo>
                    <a:pt x="539750" y="650875"/>
                  </a:lnTo>
                  <a:lnTo>
                    <a:pt x="492125" y="596900"/>
                  </a:lnTo>
                  <a:lnTo>
                    <a:pt x="463550" y="530225"/>
                  </a:lnTo>
                  <a:lnTo>
                    <a:pt x="431800" y="473075"/>
                  </a:lnTo>
                  <a:lnTo>
                    <a:pt x="384175" y="425450"/>
                  </a:lnTo>
                  <a:lnTo>
                    <a:pt x="365125" y="377825"/>
                  </a:lnTo>
                  <a:lnTo>
                    <a:pt x="311150" y="349250"/>
                  </a:lnTo>
                  <a:lnTo>
                    <a:pt x="304800" y="317500"/>
                  </a:lnTo>
                  <a:lnTo>
                    <a:pt x="266700" y="285750"/>
                  </a:lnTo>
                  <a:lnTo>
                    <a:pt x="225425" y="209550"/>
                  </a:lnTo>
                  <a:lnTo>
                    <a:pt x="193675" y="187325"/>
                  </a:lnTo>
                  <a:lnTo>
                    <a:pt x="184150" y="152400"/>
                  </a:lnTo>
                  <a:lnTo>
                    <a:pt x="158750" y="123825"/>
                  </a:lnTo>
                  <a:lnTo>
                    <a:pt x="98425" y="85725"/>
                  </a:lnTo>
                  <a:lnTo>
                    <a:pt x="73025" y="44450"/>
                  </a:lnTo>
                  <a:lnTo>
                    <a:pt x="0" y="0"/>
                  </a:lnTo>
                </a:path>
              </a:pathLst>
            </a:custGeom>
            <a:noFill/>
            <a:ln w="222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ZoneTexte 23">
              <a:extLst>
                <a:ext uri="{FF2B5EF4-FFF2-40B4-BE49-F238E27FC236}">
                  <a16:creationId xmlns:a16="http://schemas.microsoft.com/office/drawing/2014/main" id="{72D4FBE9-EC14-4671-AF53-60E4AA49EF63}"/>
                </a:ext>
              </a:extLst>
            </p:cNvPr>
            <p:cNvSpPr txBox="1"/>
            <p:nvPr/>
          </p:nvSpPr>
          <p:spPr>
            <a:xfrm>
              <a:off x="3632994" y="2732853"/>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25" name="ZoneTexte 24">
              <a:extLst>
                <a:ext uri="{FF2B5EF4-FFF2-40B4-BE49-F238E27FC236}">
                  <a16:creationId xmlns:a16="http://schemas.microsoft.com/office/drawing/2014/main" id="{F47F7400-6EAF-47F8-B7AA-412A0716F106}"/>
                </a:ext>
              </a:extLst>
            </p:cNvPr>
            <p:cNvSpPr txBox="1"/>
            <p:nvPr/>
          </p:nvSpPr>
          <p:spPr>
            <a:xfrm>
              <a:off x="3237880" y="2648599"/>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26" name="ZoneTexte 25">
              <a:extLst>
                <a:ext uri="{FF2B5EF4-FFF2-40B4-BE49-F238E27FC236}">
                  <a16:creationId xmlns:a16="http://schemas.microsoft.com/office/drawing/2014/main" id="{1C20D864-446A-4172-B857-C16B11036B42}"/>
                </a:ext>
              </a:extLst>
            </p:cNvPr>
            <p:cNvSpPr txBox="1"/>
            <p:nvPr/>
          </p:nvSpPr>
          <p:spPr>
            <a:xfrm>
              <a:off x="3222898" y="2648599"/>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27" name="ZoneTexte 26">
              <a:extLst>
                <a:ext uri="{FF2B5EF4-FFF2-40B4-BE49-F238E27FC236}">
                  <a16:creationId xmlns:a16="http://schemas.microsoft.com/office/drawing/2014/main" id="{A0CDAB22-F26C-4DA6-A33F-99548AE3386E}"/>
                </a:ext>
              </a:extLst>
            </p:cNvPr>
            <p:cNvSpPr txBox="1"/>
            <p:nvPr/>
          </p:nvSpPr>
          <p:spPr>
            <a:xfrm>
              <a:off x="3033415" y="2595641"/>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28" name="ZoneTexte 27">
              <a:extLst>
                <a:ext uri="{FF2B5EF4-FFF2-40B4-BE49-F238E27FC236}">
                  <a16:creationId xmlns:a16="http://schemas.microsoft.com/office/drawing/2014/main" id="{BA556B45-9933-48D7-A7A3-5CA3A2A4F501}"/>
                </a:ext>
              </a:extLst>
            </p:cNvPr>
            <p:cNvSpPr txBox="1"/>
            <p:nvPr/>
          </p:nvSpPr>
          <p:spPr>
            <a:xfrm>
              <a:off x="2963441" y="2552208"/>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29" name="ZoneTexte 28">
              <a:extLst>
                <a:ext uri="{FF2B5EF4-FFF2-40B4-BE49-F238E27FC236}">
                  <a16:creationId xmlns:a16="http://schemas.microsoft.com/office/drawing/2014/main" id="{6A113191-4697-47FB-8CFE-84568B3DA997}"/>
                </a:ext>
              </a:extLst>
            </p:cNvPr>
            <p:cNvSpPr txBox="1"/>
            <p:nvPr/>
          </p:nvSpPr>
          <p:spPr>
            <a:xfrm>
              <a:off x="2932708" y="2545858"/>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30" name="ZoneTexte 29">
              <a:extLst>
                <a:ext uri="{FF2B5EF4-FFF2-40B4-BE49-F238E27FC236}">
                  <a16:creationId xmlns:a16="http://schemas.microsoft.com/office/drawing/2014/main" id="{5876F767-EE47-41AB-B9A5-03DB7BB5D5BF}"/>
                </a:ext>
              </a:extLst>
            </p:cNvPr>
            <p:cNvSpPr txBox="1"/>
            <p:nvPr/>
          </p:nvSpPr>
          <p:spPr>
            <a:xfrm>
              <a:off x="2758976" y="2474867"/>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31" name="ZoneTexte 30">
              <a:extLst>
                <a:ext uri="{FF2B5EF4-FFF2-40B4-BE49-F238E27FC236}">
                  <a16:creationId xmlns:a16="http://schemas.microsoft.com/office/drawing/2014/main" id="{2AAF3226-24BD-4B71-B086-9A9D55AB71B0}"/>
                </a:ext>
              </a:extLst>
            </p:cNvPr>
            <p:cNvSpPr txBox="1"/>
            <p:nvPr/>
          </p:nvSpPr>
          <p:spPr>
            <a:xfrm>
              <a:off x="2747417" y="2438925"/>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32" name="ZoneTexte 31">
              <a:extLst>
                <a:ext uri="{FF2B5EF4-FFF2-40B4-BE49-F238E27FC236}">
                  <a16:creationId xmlns:a16="http://schemas.microsoft.com/office/drawing/2014/main" id="{5CED8C07-6807-4FA6-8B39-7B1458290389}"/>
                </a:ext>
              </a:extLst>
            </p:cNvPr>
            <p:cNvSpPr txBox="1"/>
            <p:nvPr/>
          </p:nvSpPr>
          <p:spPr>
            <a:xfrm>
              <a:off x="2680742" y="2438925"/>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33" name="ZoneTexte 32">
              <a:extLst>
                <a:ext uri="{FF2B5EF4-FFF2-40B4-BE49-F238E27FC236}">
                  <a16:creationId xmlns:a16="http://schemas.microsoft.com/office/drawing/2014/main" id="{2B91124D-D03F-4917-8091-91C22193D571}"/>
                </a:ext>
              </a:extLst>
            </p:cNvPr>
            <p:cNvSpPr txBox="1"/>
            <p:nvPr/>
          </p:nvSpPr>
          <p:spPr>
            <a:xfrm>
              <a:off x="2618259" y="2438925"/>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34" name="ZoneTexte 33">
              <a:extLst>
                <a:ext uri="{FF2B5EF4-FFF2-40B4-BE49-F238E27FC236}">
                  <a16:creationId xmlns:a16="http://schemas.microsoft.com/office/drawing/2014/main" id="{936CBEFD-DC60-4124-ABA3-915482941F27}"/>
                </a:ext>
              </a:extLst>
            </p:cNvPr>
            <p:cNvSpPr txBox="1"/>
            <p:nvPr/>
          </p:nvSpPr>
          <p:spPr>
            <a:xfrm>
              <a:off x="2504976" y="2438925"/>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35" name="ZoneTexte 34">
              <a:extLst>
                <a:ext uri="{FF2B5EF4-FFF2-40B4-BE49-F238E27FC236}">
                  <a16:creationId xmlns:a16="http://schemas.microsoft.com/office/drawing/2014/main" id="{A7223081-430F-4B34-9430-F1E2BF2672C4}"/>
                </a:ext>
              </a:extLst>
            </p:cNvPr>
            <p:cNvSpPr txBox="1"/>
            <p:nvPr/>
          </p:nvSpPr>
          <p:spPr>
            <a:xfrm>
              <a:off x="2461543" y="2411367"/>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36" name="ZoneTexte 35">
              <a:extLst>
                <a:ext uri="{FF2B5EF4-FFF2-40B4-BE49-F238E27FC236}">
                  <a16:creationId xmlns:a16="http://schemas.microsoft.com/office/drawing/2014/main" id="{ED92D6F9-11E6-4C6D-95BD-480822733E77}"/>
                </a:ext>
              </a:extLst>
            </p:cNvPr>
            <p:cNvSpPr txBox="1"/>
            <p:nvPr/>
          </p:nvSpPr>
          <p:spPr>
            <a:xfrm>
              <a:off x="2411760" y="2411367"/>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37" name="ZoneTexte 36">
              <a:extLst>
                <a:ext uri="{FF2B5EF4-FFF2-40B4-BE49-F238E27FC236}">
                  <a16:creationId xmlns:a16="http://schemas.microsoft.com/office/drawing/2014/main" id="{8B495008-6957-430C-9F48-0BE939AAC4AE}"/>
                </a:ext>
              </a:extLst>
            </p:cNvPr>
            <p:cNvSpPr txBox="1"/>
            <p:nvPr/>
          </p:nvSpPr>
          <p:spPr>
            <a:xfrm>
              <a:off x="2435002" y="2411367"/>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38" name="ZoneTexte 37">
              <a:extLst>
                <a:ext uri="{FF2B5EF4-FFF2-40B4-BE49-F238E27FC236}">
                  <a16:creationId xmlns:a16="http://schemas.microsoft.com/office/drawing/2014/main" id="{046E2B80-2A24-4532-BE4E-3C297142D8A3}"/>
                </a:ext>
              </a:extLst>
            </p:cNvPr>
            <p:cNvSpPr txBox="1"/>
            <p:nvPr/>
          </p:nvSpPr>
          <p:spPr>
            <a:xfrm>
              <a:off x="2296319" y="2306592"/>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39" name="ZoneTexte 38">
              <a:extLst>
                <a:ext uri="{FF2B5EF4-FFF2-40B4-BE49-F238E27FC236}">
                  <a16:creationId xmlns:a16="http://schemas.microsoft.com/office/drawing/2014/main" id="{FF6F14B4-535F-4893-8815-553F28243C2B}"/>
                </a:ext>
              </a:extLst>
            </p:cNvPr>
            <p:cNvSpPr txBox="1"/>
            <p:nvPr/>
          </p:nvSpPr>
          <p:spPr>
            <a:xfrm>
              <a:off x="2267744" y="2295926"/>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40" name="ZoneTexte 39">
              <a:extLst>
                <a:ext uri="{FF2B5EF4-FFF2-40B4-BE49-F238E27FC236}">
                  <a16:creationId xmlns:a16="http://schemas.microsoft.com/office/drawing/2014/main" id="{617366A3-0A21-4478-8E00-9F0807F5F3BA}"/>
                </a:ext>
              </a:extLst>
            </p:cNvPr>
            <p:cNvSpPr txBox="1"/>
            <p:nvPr/>
          </p:nvSpPr>
          <p:spPr>
            <a:xfrm>
              <a:off x="2239169" y="2285260"/>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41" name="ZoneTexte 40">
              <a:extLst>
                <a:ext uri="{FF2B5EF4-FFF2-40B4-BE49-F238E27FC236}">
                  <a16:creationId xmlns:a16="http://schemas.microsoft.com/office/drawing/2014/main" id="{B8704663-46A8-4362-9A49-ADF48CDC4A2F}"/>
                </a:ext>
              </a:extLst>
            </p:cNvPr>
            <p:cNvSpPr txBox="1"/>
            <p:nvPr/>
          </p:nvSpPr>
          <p:spPr>
            <a:xfrm>
              <a:off x="2201069" y="2280944"/>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42" name="ZoneTexte 41">
              <a:extLst>
                <a:ext uri="{FF2B5EF4-FFF2-40B4-BE49-F238E27FC236}">
                  <a16:creationId xmlns:a16="http://schemas.microsoft.com/office/drawing/2014/main" id="{E87CE148-3CAE-4D1C-BA0A-8B551CA5D9F8}"/>
                </a:ext>
              </a:extLst>
            </p:cNvPr>
            <p:cNvSpPr txBox="1"/>
            <p:nvPr/>
          </p:nvSpPr>
          <p:spPr>
            <a:xfrm>
              <a:off x="2172494" y="2286401"/>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43" name="ZoneTexte 42">
              <a:extLst>
                <a:ext uri="{FF2B5EF4-FFF2-40B4-BE49-F238E27FC236}">
                  <a16:creationId xmlns:a16="http://schemas.microsoft.com/office/drawing/2014/main" id="{29480F42-9D41-433A-980E-6CCECF95EAB6}"/>
                </a:ext>
              </a:extLst>
            </p:cNvPr>
            <p:cNvSpPr txBox="1"/>
            <p:nvPr/>
          </p:nvSpPr>
          <p:spPr>
            <a:xfrm>
              <a:off x="2152303" y="2261001"/>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44" name="ZoneTexte 43">
              <a:extLst>
                <a:ext uri="{FF2B5EF4-FFF2-40B4-BE49-F238E27FC236}">
                  <a16:creationId xmlns:a16="http://schemas.microsoft.com/office/drawing/2014/main" id="{82888B76-E468-4941-8CB9-FD22984C9437}"/>
                </a:ext>
              </a:extLst>
            </p:cNvPr>
            <p:cNvSpPr txBox="1"/>
            <p:nvPr/>
          </p:nvSpPr>
          <p:spPr>
            <a:xfrm>
              <a:off x="2124745" y="2251476"/>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45" name="ZoneTexte 44">
              <a:extLst>
                <a:ext uri="{FF2B5EF4-FFF2-40B4-BE49-F238E27FC236}">
                  <a16:creationId xmlns:a16="http://schemas.microsoft.com/office/drawing/2014/main" id="{B9E03B63-BB5A-4C8C-8A65-C0B87039A983}"/>
                </a:ext>
              </a:extLst>
            </p:cNvPr>
            <p:cNvSpPr txBox="1"/>
            <p:nvPr/>
          </p:nvSpPr>
          <p:spPr>
            <a:xfrm>
              <a:off x="2070770" y="2195343"/>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46" name="ZoneTexte 45">
              <a:extLst>
                <a:ext uri="{FF2B5EF4-FFF2-40B4-BE49-F238E27FC236}">
                  <a16:creationId xmlns:a16="http://schemas.microsoft.com/office/drawing/2014/main" id="{26656B6B-F8A5-49FC-8090-EE8C5996056C}"/>
                </a:ext>
              </a:extLst>
            </p:cNvPr>
            <p:cNvSpPr txBox="1"/>
            <p:nvPr/>
          </p:nvSpPr>
          <p:spPr>
            <a:xfrm>
              <a:off x="2027337" y="2147718"/>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47" name="ZoneTexte 46">
              <a:extLst>
                <a:ext uri="{FF2B5EF4-FFF2-40B4-BE49-F238E27FC236}">
                  <a16:creationId xmlns:a16="http://schemas.microsoft.com/office/drawing/2014/main" id="{735A3895-6D28-4DC9-95F5-B68CDA9FF490}"/>
                </a:ext>
              </a:extLst>
            </p:cNvPr>
            <p:cNvSpPr txBox="1"/>
            <p:nvPr/>
          </p:nvSpPr>
          <p:spPr>
            <a:xfrm>
              <a:off x="2011462" y="2116985"/>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48" name="ZoneTexte 47">
              <a:extLst>
                <a:ext uri="{FF2B5EF4-FFF2-40B4-BE49-F238E27FC236}">
                  <a16:creationId xmlns:a16="http://schemas.microsoft.com/office/drawing/2014/main" id="{0A2F97D9-6647-4B5B-932E-881004A2A686}"/>
                </a:ext>
              </a:extLst>
            </p:cNvPr>
            <p:cNvSpPr txBox="1"/>
            <p:nvPr/>
          </p:nvSpPr>
          <p:spPr>
            <a:xfrm>
              <a:off x="1869604" y="2024910"/>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49" name="ZoneTexte 48">
              <a:extLst>
                <a:ext uri="{FF2B5EF4-FFF2-40B4-BE49-F238E27FC236}">
                  <a16:creationId xmlns:a16="http://schemas.microsoft.com/office/drawing/2014/main" id="{8B233A98-049D-4E33-91C9-4B5A9DB8119E}"/>
                </a:ext>
              </a:extLst>
            </p:cNvPr>
            <p:cNvSpPr txBox="1"/>
            <p:nvPr/>
          </p:nvSpPr>
          <p:spPr>
            <a:xfrm>
              <a:off x="1858938" y="1979319"/>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50" name="ZoneTexte 49">
              <a:extLst>
                <a:ext uri="{FF2B5EF4-FFF2-40B4-BE49-F238E27FC236}">
                  <a16:creationId xmlns:a16="http://schemas.microsoft.com/office/drawing/2014/main" id="{4C59BCEC-E083-485E-86E1-C1044FFF049A}"/>
                </a:ext>
              </a:extLst>
            </p:cNvPr>
            <p:cNvSpPr txBox="1"/>
            <p:nvPr/>
          </p:nvSpPr>
          <p:spPr>
            <a:xfrm>
              <a:off x="1833538" y="1944394"/>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51" name="ZoneTexte 50">
              <a:extLst>
                <a:ext uri="{FF2B5EF4-FFF2-40B4-BE49-F238E27FC236}">
                  <a16:creationId xmlns:a16="http://schemas.microsoft.com/office/drawing/2014/main" id="{4D44D250-4464-4D0E-B663-66B5A2794918}"/>
                </a:ext>
              </a:extLst>
            </p:cNvPr>
            <p:cNvSpPr txBox="1"/>
            <p:nvPr/>
          </p:nvSpPr>
          <p:spPr>
            <a:xfrm>
              <a:off x="1796455" y="1888261"/>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52" name="ZoneTexte 51">
              <a:extLst>
                <a:ext uri="{FF2B5EF4-FFF2-40B4-BE49-F238E27FC236}">
                  <a16:creationId xmlns:a16="http://schemas.microsoft.com/office/drawing/2014/main" id="{99F6C99F-54DA-4494-A018-8D0D7EF06DA0}"/>
                </a:ext>
              </a:extLst>
            </p:cNvPr>
            <p:cNvSpPr txBox="1"/>
            <p:nvPr/>
          </p:nvSpPr>
          <p:spPr>
            <a:xfrm>
              <a:off x="1774230" y="1860703"/>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53" name="ZoneTexte 52">
              <a:extLst>
                <a:ext uri="{FF2B5EF4-FFF2-40B4-BE49-F238E27FC236}">
                  <a16:creationId xmlns:a16="http://schemas.microsoft.com/office/drawing/2014/main" id="{E44A4F48-142D-429A-A5CC-1D38D2278559}"/>
                </a:ext>
              </a:extLst>
            </p:cNvPr>
            <p:cNvSpPr txBox="1"/>
            <p:nvPr/>
          </p:nvSpPr>
          <p:spPr>
            <a:xfrm>
              <a:off x="1748830" y="1822603"/>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54" name="ZoneTexte 53">
              <a:extLst>
                <a:ext uri="{FF2B5EF4-FFF2-40B4-BE49-F238E27FC236}">
                  <a16:creationId xmlns:a16="http://schemas.microsoft.com/office/drawing/2014/main" id="{066F73CE-9569-44C3-ABF0-3000238B2DF0}"/>
                </a:ext>
              </a:extLst>
            </p:cNvPr>
            <p:cNvSpPr txBox="1"/>
            <p:nvPr/>
          </p:nvSpPr>
          <p:spPr>
            <a:xfrm>
              <a:off x="1727622" y="1798220"/>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55" name="ZoneTexte 54">
              <a:extLst>
                <a:ext uri="{FF2B5EF4-FFF2-40B4-BE49-F238E27FC236}">
                  <a16:creationId xmlns:a16="http://schemas.microsoft.com/office/drawing/2014/main" id="{3FE40E48-6171-4C28-A69C-FF5EDB1A09E4}"/>
                </a:ext>
              </a:extLst>
            </p:cNvPr>
            <p:cNvSpPr txBox="1"/>
            <p:nvPr/>
          </p:nvSpPr>
          <p:spPr>
            <a:xfrm>
              <a:off x="1689522" y="1725195"/>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56" name="ZoneTexte 55">
              <a:extLst>
                <a:ext uri="{FF2B5EF4-FFF2-40B4-BE49-F238E27FC236}">
                  <a16:creationId xmlns:a16="http://schemas.microsoft.com/office/drawing/2014/main" id="{C4E05DD0-7731-4957-B6F1-8A5006888AEC}"/>
                </a:ext>
              </a:extLst>
            </p:cNvPr>
            <p:cNvSpPr txBox="1"/>
            <p:nvPr/>
          </p:nvSpPr>
          <p:spPr>
            <a:xfrm>
              <a:off x="1632372" y="1642645"/>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57" name="ZoneTexte 56">
              <a:extLst>
                <a:ext uri="{FF2B5EF4-FFF2-40B4-BE49-F238E27FC236}">
                  <a16:creationId xmlns:a16="http://schemas.microsoft.com/office/drawing/2014/main" id="{41895940-8DB1-4780-B798-24EE205166B8}"/>
                </a:ext>
              </a:extLst>
            </p:cNvPr>
            <p:cNvSpPr txBox="1"/>
            <p:nvPr/>
          </p:nvSpPr>
          <p:spPr>
            <a:xfrm>
              <a:off x="1592114" y="1578004"/>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58" name="ZoneTexte 57">
              <a:extLst>
                <a:ext uri="{FF2B5EF4-FFF2-40B4-BE49-F238E27FC236}">
                  <a16:creationId xmlns:a16="http://schemas.microsoft.com/office/drawing/2014/main" id="{BA704BA5-1858-41AA-8020-EB1769F39626}"/>
                </a:ext>
              </a:extLst>
            </p:cNvPr>
            <p:cNvSpPr txBox="1"/>
            <p:nvPr/>
          </p:nvSpPr>
          <p:spPr>
            <a:xfrm>
              <a:off x="1656631" y="1679604"/>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59" name="ZoneTexte 58">
              <a:extLst>
                <a:ext uri="{FF2B5EF4-FFF2-40B4-BE49-F238E27FC236}">
                  <a16:creationId xmlns:a16="http://schemas.microsoft.com/office/drawing/2014/main" id="{70741456-BDBB-4564-ADC2-C760E0722742}"/>
                </a:ext>
              </a:extLst>
            </p:cNvPr>
            <p:cNvSpPr txBox="1"/>
            <p:nvPr/>
          </p:nvSpPr>
          <p:spPr>
            <a:xfrm>
              <a:off x="1649264" y="1657379"/>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60" name="ZoneTexte 59">
              <a:extLst>
                <a:ext uri="{FF2B5EF4-FFF2-40B4-BE49-F238E27FC236}">
                  <a16:creationId xmlns:a16="http://schemas.microsoft.com/office/drawing/2014/main" id="{C249A0AB-2A7E-4863-B10E-97A7FEF807A8}"/>
                </a:ext>
              </a:extLst>
            </p:cNvPr>
            <p:cNvSpPr txBox="1"/>
            <p:nvPr/>
          </p:nvSpPr>
          <p:spPr>
            <a:xfrm>
              <a:off x="1560364" y="1555779"/>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61" name="ZoneTexte 60">
              <a:extLst>
                <a:ext uri="{FF2B5EF4-FFF2-40B4-BE49-F238E27FC236}">
                  <a16:creationId xmlns:a16="http://schemas.microsoft.com/office/drawing/2014/main" id="{70C55951-2D98-4BAC-AFC8-43DFF5BB62A6}"/>
                </a:ext>
              </a:extLst>
            </p:cNvPr>
            <p:cNvSpPr txBox="1"/>
            <p:nvPr/>
          </p:nvSpPr>
          <p:spPr>
            <a:xfrm>
              <a:off x="1538139" y="1531396"/>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62" name="ZoneTexte 61">
              <a:extLst>
                <a:ext uri="{FF2B5EF4-FFF2-40B4-BE49-F238E27FC236}">
                  <a16:creationId xmlns:a16="http://schemas.microsoft.com/office/drawing/2014/main" id="{C90EE722-A145-4599-8CFC-088CAA827FAC}"/>
                </a:ext>
              </a:extLst>
            </p:cNvPr>
            <p:cNvSpPr txBox="1"/>
            <p:nvPr/>
          </p:nvSpPr>
          <p:spPr>
            <a:xfrm>
              <a:off x="1529631" y="1502821"/>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63" name="ZoneTexte 62">
              <a:extLst>
                <a:ext uri="{FF2B5EF4-FFF2-40B4-BE49-F238E27FC236}">
                  <a16:creationId xmlns:a16="http://schemas.microsoft.com/office/drawing/2014/main" id="{13932EBD-FFA2-4CAA-A784-96936B1EE594}"/>
                </a:ext>
              </a:extLst>
            </p:cNvPr>
            <p:cNvSpPr txBox="1"/>
            <p:nvPr/>
          </p:nvSpPr>
          <p:spPr>
            <a:xfrm>
              <a:off x="1501056" y="1480596"/>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64" name="ZoneTexte 63">
              <a:extLst>
                <a:ext uri="{FF2B5EF4-FFF2-40B4-BE49-F238E27FC236}">
                  <a16:creationId xmlns:a16="http://schemas.microsoft.com/office/drawing/2014/main" id="{C0B8BC0B-7BB9-41A9-A6F5-A8511C21018F}"/>
                </a:ext>
              </a:extLst>
            </p:cNvPr>
            <p:cNvSpPr txBox="1"/>
            <p:nvPr/>
          </p:nvSpPr>
          <p:spPr>
            <a:xfrm>
              <a:off x="1428031" y="1388521"/>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65" name="ZoneTexte 64">
              <a:extLst>
                <a:ext uri="{FF2B5EF4-FFF2-40B4-BE49-F238E27FC236}">
                  <a16:creationId xmlns:a16="http://schemas.microsoft.com/office/drawing/2014/main" id="{2E8681E2-33D1-4C04-BECB-32F133B50F4F}"/>
                </a:ext>
              </a:extLst>
            </p:cNvPr>
            <p:cNvSpPr txBox="1"/>
            <p:nvPr/>
          </p:nvSpPr>
          <p:spPr>
            <a:xfrm>
              <a:off x="1406823" y="1351438"/>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66" name="ZoneTexte 65">
              <a:extLst>
                <a:ext uri="{FF2B5EF4-FFF2-40B4-BE49-F238E27FC236}">
                  <a16:creationId xmlns:a16="http://schemas.microsoft.com/office/drawing/2014/main" id="{EFF3B89C-1707-43A2-9714-CBFF0837C5BE}"/>
                </a:ext>
              </a:extLst>
            </p:cNvPr>
            <p:cNvSpPr txBox="1"/>
            <p:nvPr/>
          </p:nvSpPr>
          <p:spPr>
            <a:xfrm>
              <a:off x="1397298" y="1327055"/>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67" name="ZoneTexte 66">
              <a:extLst>
                <a:ext uri="{FF2B5EF4-FFF2-40B4-BE49-F238E27FC236}">
                  <a16:creationId xmlns:a16="http://schemas.microsoft.com/office/drawing/2014/main" id="{1305D8E9-53CC-4D0C-850E-E73CE65A8753}"/>
                </a:ext>
              </a:extLst>
            </p:cNvPr>
            <p:cNvSpPr txBox="1"/>
            <p:nvPr/>
          </p:nvSpPr>
          <p:spPr>
            <a:xfrm>
              <a:off x="1390948" y="1314355"/>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68" name="ZoneTexte 67">
              <a:extLst>
                <a:ext uri="{FF2B5EF4-FFF2-40B4-BE49-F238E27FC236}">
                  <a16:creationId xmlns:a16="http://schemas.microsoft.com/office/drawing/2014/main" id="{152E793A-B83F-410F-8569-1C53996F6882}"/>
                </a:ext>
              </a:extLst>
            </p:cNvPr>
            <p:cNvSpPr txBox="1"/>
            <p:nvPr/>
          </p:nvSpPr>
          <p:spPr>
            <a:xfrm>
              <a:off x="1362373" y="1295305"/>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69" name="ZoneTexte 68">
              <a:extLst>
                <a:ext uri="{FF2B5EF4-FFF2-40B4-BE49-F238E27FC236}">
                  <a16:creationId xmlns:a16="http://schemas.microsoft.com/office/drawing/2014/main" id="{0C17278B-DDE5-4BAF-B952-43FD3F8D686A}"/>
                </a:ext>
              </a:extLst>
            </p:cNvPr>
            <p:cNvSpPr txBox="1"/>
            <p:nvPr/>
          </p:nvSpPr>
          <p:spPr>
            <a:xfrm>
              <a:off x="1333798" y="1274097"/>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70" name="ZoneTexte 69">
              <a:extLst>
                <a:ext uri="{FF2B5EF4-FFF2-40B4-BE49-F238E27FC236}">
                  <a16:creationId xmlns:a16="http://schemas.microsoft.com/office/drawing/2014/main" id="{A1525514-8965-42EE-97AE-DB096D209B1B}"/>
                </a:ext>
              </a:extLst>
            </p:cNvPr>
            <p:cNvSpPr txBox="1"/>
            <p:nvPr/>
          </p:nvSpPr>
          <p:spPr>
            <a:xfrm>
              <a:off x="1318940" y="1258222"/>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71" name="ZoneTexte 70">
              <a:extLst>
                <a:ext uri="{FF2B5EF4-FFF2-40B4-BE49-F238E27FC236}">
                  <a16:creationId xmlns:a16="http://schemas.microsoft.com/office/drawing/2014/main" id="{897C4F32-2855-4545-ABA1-D7336E7A9FB6}"/>
                </a:ext>
              </a:extLst>
            </p:cNvPr>
            <p:cNvSpPr txBox="1"/>
            <p:nvPr/>
          </p:nvSpPr>
          <p:spPr>
            <a:xfrm>
              <a:off x="1296715" y="1234980"/>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72" name="ZoneTexte 71">
              <a:extLst>
                <a:ext uri="{FF2B5EF4-FFF2-40B4-BE49-F238E27FC236}">
                  <a16:creationId xmlns:a16="http://schemas.microsoft.com/office/drawing/2014/main" id="{64A40011-FFBF-4408-BCAB-700FA2D7CA24}"/>
                </a:ext>
              </a:extLst>
            </p:cNvPr>
            <p:cNvSpPr txBox="1"/>
            <p:nvPr/>
          </p:nvSpPr>
          <p:spPr>
            <a:xfrm>
              <a:off x="1280840" y="1223297"/>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73" name="ZoneTexte 72">
              <a:extLst>
                <a:ext uri="{FF2B5EF4-FFF2-40B4-BE49-F238E27FC236}">
                  <a16:creationId xmlns:a16="http://schemas.microsoft.com/office/drawing/2014/main" id="{860F9FE3-4ED8-458D-AA86-CD8545DEC71A}"/>
                </a:ext>
              </a:extLst>
            </p:cNvPr>
            <p:cNvSpPr txBox="1"/>
            <p:nvPr/>
          </p:nvSpPr>
          <p:spPr>
            <a:xfrm>
              <a:off x="1239565" y="1204247"/>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74" name="ZoneTexte 73">
              <a:extLst>
                <a:ext uri="{FF2B5EF4-FFF2-40B4-BE49-F238E27FC236}">
                  <a16:creationId xmlns:a16="http://schemas.microsoft.com/office/drawing/2014/main" id="{C9C674A0-BEB7-4F70-8A8E-9B91D287B334}"/>
                </a:ext>
              </a:extLst>
            </p:cNvPr>
            <p:cNvSpPr txBox="1"/>
            <p:nvPr/>
          </p:nvSpPr>
          <p:spPr>
            <a:xfrm>
              <a:off x="3822204" y="2418858"/>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75" name="ZoneTexte 74">
              <a:extLst>
                <a:ext uri="{FF2B5EF4-FFF2-40B4-BE49-F238E27FC236}">
                  <a16:creationId xmlns:a16="http://schemas.microsoft.com/office/drawing/2014/main" id="{854DB33A-E0E2-4BD4-94CC-C17F2BD05A03}"/>
                </a:ext>
              </a:extLst>
            </p:cNvPr>
            <p:cNvSpPr txBox="1"/>
            <p:nvPr/>
          </p:nvSpPr>
          <p:spPr>
            <a:xfrm>
              <a:off x="3802137" y="2418858"/>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76" name="ZoneTexte 75">
              <a:extLst>
                <a:ext uri="{FF2B5EF4-FFF2-40B4-BE49-F238E27FC236}">
                  <a16:creationId xmlns:a16="http://schemas.microsoft.com/office/drawing/2014/main" id="{E7360BA3-AB0F-4C5B-841E-63BEB6083408}"/>
                </a:ext>
              </a:extLst>
            </p:cNvPr>
            <p:cNvSpPr txBox="1"/>
            <p:nvPr/>
          </p:nvSpPr>
          <p:spPr>
            <a:xfrm>
              <a:off x="3628529" y="2418858"/>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77" name="ZoneTexte 76">
              <a:extLst>
                <a:ext uri="{FF2B5EF4-FFF2-40B4-BE49-F238E27FC236}">
                  <a16:creationId xmlns:a16="http://schemas.microsoft.com/office/drawing/2014/main" id="{538ACBBC-A3BB-48AA-B453-06C8521128B5}"/>
                </a:ext>
              </a:extLst>
            </p:cNvPr>
            <p:cNvSpPr txBox="1"/>
            <p:nvPr/>
          </p:nvSpPr>
          <p:spPr>
            <a:xfrm>
              <a:off x="3343672" y="2418858"/>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78" name="ZoneTexte 77">
              <a:extLst>
                <a:ext uri="{FF2B5EF4-FFF2-40B4-BE49-F238E27FC236}">
                  <a16:creationId xmlns:a16="http://schemas.microsoft.com/office/drawing/2014/main" id="{D7BDC7E1-45D7-4EEB-A936-FDA528B2A340}"/>
                </a:ext>
              </a:extLst>
            </p:cNvPr>
            <p:cNvSpPr txBox="1"/>
            <p:nvPr/>
          </p:nvSpPr>
          <p:spPr>
            <a:xfrm>
              <a:off x="3285381" y="2418858"/>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79" name="ZoneTexte 78">
              <a:extLst>
                <a:ext uri="{FF2B5EF4-FFF2-40B4-BE49-F238E27FC236}">
                  <a16:creationId xmlns:a16="http://schemas.microsoft.com/office/drawing/2014/main" id="{B705DE80-2836-4A6A-91CB-10C968D1E81C}"/>
                </a:ext>
              </a:extLst>
            </p:cNvPr>
            <p:cNvSpPr txBox="1"/>
            <p:nvPr/>
          </p:nvSpPr>
          <p:spPr>
            <a:xfrm>
              <a:off x="3219723" y="2418858"/>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80" name="ZoneTexte 79">
              <a:extLst>
                <a:ext uri="{FF2B5EF4-FFF2-40B4-BE49-F238E27FC236}">
                  <a16:creationId xmlns:a16="http://schemas.microsoft.com/office/drawing/2014/main" id="{D2324752-7C74-4833-9F38-C280C1569773}"/>
                </a:ext>
              </a:extLst>
            </p:cNvPr>
            <p:cNvSpPr txBox="1"/>
            <p:nvPr/>
          </p:nvSpPr>
          <p:spPr>
            <a:xfrm>
              <a:off x="3208040" y="2418858"/>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81" name="ZoneTexte 80">
              <a:extLst>
                <a:ext uri="{FF2B5EF4-FFF2-40B4-BE49-F238E27FC236}">
                  <a16:creationId xmlns:a16="http://schemas.microsoft.com/office/drawing/2014/main" id="{D1960673-C86B-4061-AFF8-998C77F076A1}"/>
                </a:ext>
              </a:extLst>
            </p:cNvPr>
            <p:cNvSpPr txBox="1"/>
            <p:nvPr/>
          </p:nvSpPr>
          <p:spPr>
            <a:xfrm>
              <a:off x="3169940" y="2418858"/>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82" name="ZoneTexte 81">
              <a:extLst>
                <a:ext uri="{FF2B5EF4-FFF2-40B4-BE49-F238E27FC236}">
                  <a16:creationId xmlns:a16="http://schemas.microsoft.com/office/drawing/2014/main" id="{136A6F2C-2EB6-43EB-B220-13EB4C830E03}"/>
                </a:ext>
              </a:extLst>
            </p:cNvPr>
            <p:cNvSpPr txBox="1"/>
            <p:nvPr/>
          </p:nvSpPr>
          <p:spPr>
            <a:xfrm>
              <a:off x="3081040" y="2373267"/>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83" name="ZoneTexte 82">
              <a:extLst>
                <a:ext uri="{FF2B5EF4-FFF2-40B4-BE49-F238E27FC236}">
                  <a16:creationId xmlns:a16="http://schemas.microsoft.com/office/drawing/2014/main" id="{6E4A0D23-7ED7-4C53-B692-1E6D2F993235}"/>
                </a:ext>
              </a:extLst>
            </p:cNvPr>
            <p:cNvSpPr txBox="1"/>
            <p:nvPr/>
          </p:nvSpPr>
          <p:spPr>
            <a:xfrm>
              <a:off x="3028082" y="2373267"/>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84" name="ZoneTexte 83">
              <a:extLst>
                <a:ext uri="{FF2B5EF4-FFF2-40B4-BE49-F238E27FC236}">
                  <a16:creationId xmlns:a16="http://schemas.microsoft.com/office/drawing/2014/main" id="{3A0F51B3-9F9C-48C7-9561-883FD641F883}"/>
                </a:ext>
              </a:extLst>
            </p:cNvPr>
            <p:cNvSpPr txBox="1"/>
            <p:nvPr/>
          </p:nvSpPr>
          <p:spPr>
            <a:xfrm>
              <a:off x="2987824" y="2373267"/>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85" name="ZoneTexte 84">
              <a:extLst>
                <a:ext uri="{FF2B5EF4-FFF2-40B4-BE49-F238E27FC236}">
                  <a16:creationId xmlns:a16="http://schemas.microsoft.com/office/drawing/2014/main" id="{AE18647A-4DA4-418B-8255-D5A5D99021FF}"/>
                </a:ext>
              </a:extLst>
            </p:cNvPr>
            <p:cNvSpPr txBox="1"/>
            <p:nvPr/>
          </p:nvSpPr>
          <p:spPr>
            <a:xfrm>
              <a:off x="2874541" y="2300242"/>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86" name="ZoneTexte 85">
              <a:extLst>
                <a:ext uri="{FF2B5EF4-FFF2-40B4-BE49-F238E27FC236}">
                  <a16:creationId xmlns:a16="http://schemas.microsoft.com/office/drawing/2014/main" id="{4AC33895-2ED9-4836-8EC3-0C975F47F1AB}"/>
                </a:ext>
              </a:extLst>
            </p:cNvPr>
            <p:cNvSpPr txBox="1"/>
            <p:nvPr/>
          </p:nvSpPr>
          <p:spPr>
            <a:xfrm>
              <a:off x="2827933" y="2267351"/>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87" name="ZoneTexte 86">
              <a:extLst>
                <a:ext uri="{FF2B5EF4-FFF2-40B4-BE49-F238E27FC236}">
                  <a16:creationId xmlns:a16="http://schemas.microsoft.com/office/drawing/2014/main" id="{F3105F76-19FC-40F4-B59A-EE2FFF3FC5EC}"/>
                </a:ext>
              </a:extLst>
            </p:cNvPr>
            <p:cNvSpPr txBox="1"/>
            <p:nvPr/>
          </p:nvSpPr>
          <p:spPr>
            <a:xfrm>
              <a:off x="2790850" y="2267351"/>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88" name="ZoneTexte 87">
              <a:extLst>
                <a:ext uri="{FF2B5EF4-FFF2-40B4-BE49-F238E27FC236}">
                  <a16:creationId xmlns:a16="http://schemas.microsoft.com/office/drawing/2014/main" id="{9FF941F9-CCF0-4B86-A12D-1234A4F7CC2A}"/>
                </a:ext>
              </a:extLst>
            </p:cNvPr>
            <p:cNvSpPr txBox="1"/>
            <p:nvPr/>
          </p:nvSpPr>
          <p:spPr>
            <a:xfrm>
              <a:off x="2750592" y="2267351"/>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89" name="ZoneTexte 88">
              <a:extLst>
                <a:ext uri="{FF2B5EF4-FFF2-40B4-BE49-F238E27FC236}">
                  <a16:creationId xmlns:a16="http://schemas.microsoft.com/office/drawing/2014/main" id="{65518215-2D65-4328-966F-2B0440574DB6}"/>
                </a:ext>
              </a:extLst>
            </p:cNvPr>
            <p:cNvSpPr txBox="1"/>
            <p:nvPr/>
          </p:nvSpPr>
          <p:spPr>
            <a:xfrm>
              <a:off x="2715667" y="2241951"/>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90" name="ZoneTexte 89">
              <a:extLst>
                <a:ext uri="{FF2B5EF4-FFF2-40B4-BE49-F238E27FC236}">
                  <a16:creationId xmlns:a16="http://schemas.microsoft.com/office/drawing/2014/main" id="{D1384B82-E54C-40A8-9145-C20F09A2D07E}"/>
                </a:ext>
              </a:extLst>
            </p:cNvPr>
            <p:cNvSpPr txBox="1"/>
            <p:nvPr/>
          </p:nvSpPr>
          <p:spPr>
            <a:xfrm>
              <a:off x="2678584" y="2214393"/>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91" name="ZoneTexte 90">
              <a:extLst>
                <a:ext uri="{FF2B5EF4-FFF2-40B4-BE49-F238E27FC236}">
                  <a16:creationId xmlns:a16="http://schemas.microsoft.com/office/drawing/2014/main" id="{B93B397C-B6D0-42D0-862D-4BB81F415C36}"/>
                </a:ext>
              </a:extLst>
            </p:cNvPr>
            <p:cNvSpPr txBox="1"/>
            <p:nvPr/>
          </p:nvSpPr>
          <p:spPr>
            <a:xfrm>
              <a:off x="2637309" y="2195343"/>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92" name="ZoneTexte 91">
              <a:extLst>
                <a:ext uri="{FF2B5EF4-FFF2-40B4-BE49-F238E27FC236}">
                  <a16:creationId xmlns:a16="http://schemas.microsoft.com/office/drawing/2014/main" id="{3064570B-8FD6-4FB6-88DA-5248B2CA138E}"/>
                </a:ext>
              </a:extLst>
            </p:cNvPr>
            <p:cNvSpPr txBox="1"/>
            <p:nvPr/>
          </p:nvSpPr>
          <p:spPr>
            <a:xfrm>
              <a:off x="2555776" y="2195343"/>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93" name="ZoneTexte 92">
              <a:extLst>
                <a:ext uri="{FF2B5EF4-FFF2-40B4-BE49-F238E27FC236}">
                  <a16:creationId xmlns:a16="http://schemas.microsoft.com/office/drawing/2014/main" id="{E092BA93-D5F0-4D6E-9485-AF678406F1DD}"/>
                </a:ext>
              </a:extLst>
            </p:cNvPr>
            <p:cNvSpPr txBox="1"/>
            <p:nvPr/>
          </p:nvSpPr>
          <p:spPr>
            <a:xfrm>
              <a:off x="2496468" y="2154068"/>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94" name="ZoneTexte 93">
              <a:extLst>
                <a:ext uri="{FF2B5EF4-FFF2-40B4-BE49-F238E27FC236}">
                  <a16:creationId xmlns:a16="http://schemas.microsoft.com/office/drawing/2014/main" id="{66B0F4E1-D419-43A5-B9BD-4486E8031832}"/>
                </a:ext>
              </a:extLst>
            </p:cNvPr>
            <p:cNvSpPr txBox="1"/>
            <p:nvPr/>
          </p:nvSpPr>
          <p:spPr>
            <a:xfrm>
              <a:off x="2458368" y="2154068"/>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95" name="ZoneTexte 94">
              <a:extLst>
                <a:ext uri="{FF2B5EF4-FFF2-40B4-BE49-F238E27FC236}">
                  <a16:creationId xmlns:a16="http://schemas.microsoft.com/office/drawing/2014/main" id="{D3122564-7293-434F-8ABA-1AE48474D6CD}"/>
                </a:ext>
              </a:extLst>
            </p:cNvPr>
            <p:cNvSpPr txBox="1"/>
            <p:nvPr/>
          </p:nvSpPr>
          <p:spPr>
            <a:xfrm>
              <a:off x="2453035" y="2113810"/>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96" name="ZoneTexte 95">
              <a:extLst>
                <a:ext uri="{FF2B5EF4-FFF2-40B4-BE49-F238E27FC236}">
                  <a16:creationId xmlns:a16="http://schemas.microsoft.com/office/drawing/2014/main" id="{1A5C440F-4B35-402B-B5EF-FBB8433DCA91}"/>
                </a:ext>
              </a:extLst>
            </p:cNvPr>
            <p:cNvSpPr txBox="1"/>
            <p:nvPr/>
          </p:nvSpPr>
          <p:spPr>
            <a:xfrm>
              <a:off x="2430810" y="2113810"/>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97" name="ZoneTexte 96">
              <a:extLst>
                <a:ext uri="{FF2B5EF4-FFF2-40B4-BE49-F238E27FC236}">
                  <a16:creationId xmlns:a16="http://schemas.microsoft.com/office/drawing/2014/main" id="{C771E404-A565-428A-AD78-FFF9BD2F744E}"/>
                </a:ext>
              </a:extLst>
            </p:cNvPr>
            <p:cNvSpPr txBox="1"/>
            <p:nvPr/>
          </p:nvSpPr>
          <p:spPr>
            <a:xfrm>
              <a:off x="2389535" y="2076727"/>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98" name="ZoneTexte 97">
              <a:extLst>
                <a:ext uri="{FF2B5EF4-FFF2-40B4-BE49-F238E27FC236}">
                  <a16:creationId xmlns:a16="http://schemas.microsoft.com/office/drawing/2014/main" id="{1532E1BD-71BC-478C-B643-FBAA784E0458}"/>
                </a:ext>
              </a:extLst>
            </p:cNvPr>
            <p:cNvSpPr txBox="1"/>
            <p:nvPr/>
          </p:nvSpPr>
          <p:spPr>
            <a:xfrm>
              <a:off x="2355627" y="2048152"/>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99" name="ZoneTexte 98">
              <a:extLst>
                <a:ext uri="{FF2B5EF4-FFF2-40B4-BE49-F238E27FC236}">
                  <a16:creationId xmlns:a16="http://schemas.microsoft.com/office/drawing/2014/main" id="{422B3047-1C7F-4A47-A5DB-B42BA9EB566B}"/>
                </a:ext>
              </a:extLst>
            </p:cNvPr>
            <p:cNvSpPr txBox="1"/>
            <p:nvPr/>
          </p:nvSpPr>
          <p:spPr>
            <a:xfrm>
              <a:off x="2315369" y="2022752"/>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100" name="ZoneTexte 99">
              <a:extLst>
                <a:ext uri="{FF2B5EF4-FFF2-40B4-BE49-F238E27FC236}">
                  <a16:creationId xmlns:a16="http://schemas.microsoft.com/office/drawing/2014/main" id="{C7A6F110-4A21-4D00-B365-1FFE906E7FF5}"/>
                </a:ext>
              </a:extLst>
            </p:cNvPr>
            <p:cNvSpPr txBox="1"/>
            <p:nvPr/>
          </p:nvSpPr>
          <p:spPr>
            <a:xfrm>
              <a:off x="2290986" y="2004719"/>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101" name="ZoneTexte 100">
              <a:extLst>
                <a:ext uri="{FF2B5EF4-FFF2-40B4-BE49-F238E27FC236}">
                  <a16:creationId xmlns:a16="http://schemas.microsoft.com/office/drawing/2014/main" id="{B08C7EDC-C9E4-4D1C-A070-D794A0B1B116}"/>
                </a:ext>
              </a:extLst>
            </p:cNvPr>
            <p:cNvSpPr txBox="1"/>
            <p:nvPr/>
          </p:nvSpPr>
          <p:spPr>
            <a:xfrm>
              <a:off x="2235994" y="1934869"/>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102" name="ZoneTexte 101">
              <a:extLst>
                <a:ext uri="{FF2B5EF4-FFF2-40B4-BE49-F238E27FC236}">
                  <a16:creationId xmlns:a16="http://schemas.microsoft.com/office/drawing/2014/main" id="{F4C88D17-3749-4686-BF7F-FD2ADBD7D53F}"/>
                </a:ext>
              </a:extLst>
            </p:cNvPr>
            <p:cNvSpPr txBox="1"/>
            <p:nvPr/>
          </p:nvSpPr>
          <p:spPr>
            <a:xfrm>
              <a:off x="2217961" y="1891436"/>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103" name="ZoneTexte 102">
              <a:extLst>
                <a:ext uri="{FF2B5EF4-FFF2-40B4-BE49-F238E27FC236}">
                  <a16:creationId xmlns:a16="http://schemas.microsoft.com/office/drawing/2014/main" id="{47407EB2-84D4-49DE-9EA2-085347EA4ABC}"/>
                </a:ext>
              </a:extLst>
            </p:cNvPr>
            <p:cNvSpPr txBox="1"/>
            <p:nvPr/>
          </p:nvSpPr>
          <p:spPr>
            <a:xfrm>
              <a:off x="2171353" y="1857528"/>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104" name="ZoneTexte 103">
              <a:extLst>
                <a:ext uri="{FF2B5EF4-FFF2-40B4-BE49-F238E27FC236}">
                  <a16:creationId xmlns:a16="http://schemas.microsoft.com/office/drawing/2014/main" id="{45916C2A-65CB-4F5C-9734-B763E16E4E9A}"/>
                </a:ext>
              </a:extLst>
            </p:cNvPr>
            <p:cNvSpPr txBox="1"/>
            <p:nvPr/>
          </p:nvSpPr>
          <p:spPr>
            <a:xfrm>
              <a:off x="2192561" y="1870228"/>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105" name="ZoneTexte 104">
              <a:extLst>
                <a:ext uri="{FF2B5EF4-FFF2-40B4-BE49-F238E27FC236}">
                  <a16:creationId xmlns:a16="http://schemas.microsoft.com/office/drawing/2014/main" id="{25535721-D170-4B88-914E-A1F52F85217D}"/>
                </a:ext>
              </a:extLst>
            </p:cNvPr>
            <p:cNvSpPr txBox="1"/>
            <p:nvPr/>
          </p:nvSpPr>
          <p:spPr>
            <a:xfrm>
              <a:off x="2123728" y="1816253"/>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106" name="ZoneTexte 105">
              <a:extLst>
                <a:ext uri="{FF2B5EF4-FFF2-40B4-BE49-F238E27FC236}">
                  <a16:creationId xmlns:a16="http://schemas.microsoft.com/office/drawing/2014/main" id="{C8A9A56B-127D-48BA-89FE-DF45B2C684EF}"/>
                </a:ext>
              </a:extLst>
            </p:cNvPr>
            <p:cNvSpPr txBox="1"/>
            <p:nvPr/>
          </p:nvSpPr>
          <p:spPr>
            <a:xfrm>
              <a:off x="2092995" y="1775995"/>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107" name="ZoneTexte 106">
              <a:extLst>
                <a:ext uri="{FF2B5EF4-FFF2-40B4-BE49-F238E27FC236}">
                  <a16:creationId xmlns:a16="http://schemas.microsoft.com/office/drawing/2014/main" id="{AD8EC97A-E5C6-4FEC-B23D-200D30C36772}"/>
                </a:ext>
              </a:extLst>
            </p:cNvPr>
            <p:cNvSpPr txBox="1"/>
            <p:nvPr/>
          </p:nvSpPr>
          <p:spPr>
            <a:xfrm>
              <a:off x="2045370" y="1763295"/>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108" name="ZoneTexte 107">
              <a:extLst>
                <a:ext uri="{FF2B5EF4-FFF2-40B4-BE49-F238E27FC236}">
                  <a16:creationId xmlns:a16="http://schemas.microsoft.com/office/drawing/2014/main" id="{39CC9A7B-E047-4BD8-8727-3D5BA3CE5D93}"/>
                </a:ext>
              </a:extLst>
            </p:cNvPr>
            <p:cNvSpPr txBox="1"/>
            <p:nvPr/>
          </p:nvSpPr>
          <p:spPr>
            <a:xfrm>
              <a:off x="2030512" y="1763295"/>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109" name="ZoneTexte 108">
              <a:extLst>
                <a:ext uri="{FF2B5EF4-FFF2-40B4-BE49-F238E27FC236}">
                  <a16:creationId xmlns:a16="http://schemas.microsoft.com/office/drawing/2014/main" id="{F1C50224-4EC1-4F65-A337-EED2A70028C7}"/>
                </a:ext>
              </a:extLst>
            </p:cNvPr>
            <p:cNvSpPr txBox="1"/>
            <p:nvPr/>
          </p:nvSpPr>
          <p:spPr>
            <a:xfrm>
              <a:off x="2024162" y="1735737"/>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110" name="ZoneTexte 109">
              <a:extLst>
                <a:ext uri="{FF2B5EF4-FFF2-40B4-BE49-F238E27FC236}">
                  <a16:creationId xmlns:a16="http://schemas.microsoft.com/office/drawing/2014/main" id="{B919F46E-826B-4DB7-8A06-6315E79BD17E}"/>
                </a:ext>
              </a:extLst>
            </p:cNvPr>
            <p:cNvSpPr txBox="1"/>
            <p:nvPr/>
          </p:nvSpPr>
          <p:spPr>
            <a:xfrm>
              <a:off x="2008287" y="1718845"/>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111" name="ZoneTexte 110">
              <a:extLst>
                <a:ext uri="{FF2B5EF4-FFF2-40B4-BE49-F238E27FC236}">
                  <a16:creationId xmlns:a16="http://schemas.microsoft.com/office/drawing/2014/main" id="{A3E2D538-8054-4642-BCAA-E87053A6BF15}"/>
                </a:ext>
              </a:extLst>
            </p:cNvPr>
            <p:cNvSpPr txBox="1"/>
            <p:nvPr/>
          </p:nvSpPr>
          <p:spPr>
            <a:xfrm>
              <a:off x="1976537" y="1694462"/>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112" name="ZoneTexte 111">
              <a:extLst>
                <a:ext uri="{FF2B5EF4-FFF2-40B4-BE49-F238E27FC236}">
                  <a16:creationId xmlns:a16="http://schemas.microsoft.com/office/drawing/2014/main" id="{44D66F6B-7ACC-417E-A126-20ED4EBAFF6E}"/>
                </a:ext>
              </a:extLst>
            </p:cNvPr>
            <p:cNvSpPr txBox="1"/>
            <p:nvPr/>
          </p:nvSpPr>
          <p:spPr>
            <a:xfrm>
              <a:off x="1888654" y="1581179"/>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113" name="ZoneTexte 112">
              <a:extLst>
                <a:ext uri="{FF2B5EF4-FFF2-40B4-BE49-F238E27FC236}">
                  <a16:creationId xmlns:a16="http://schemas.microsoft.com/office/drawing/2014/main" id="{FD6E5668-2D68-4022-919E-A57B82B5FE0D}"/>
                </a:ext>
              </a:extLst>
            </p:cNvPr>
            <p:cNvSpPr txBox="1"/>
            <p:nvPr/>
          </p:nvSpPr>
          <p:spPr>
            <a:xfrm>
              <a:off x="1873796" y="1563146"/>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114" name="ZoneTexte 113">
              <a:extLst>
                <a:ext uri="{FF2B5EF4-FFF2-40B4-BE49-F238E27FC236}">
                  <a16:creationId xmlns:a16="http://schemas.microsoft.com/office/drawing/2014/main" id="{569486BE-0150-4B52-B69E-8010226EB67E}"/>
                </a:ext>
              </a:extLst>
            </p:cNvPr>
            <p:cNvSpPr txBox="1"/>
            <p:nvPr/>
          </p:nvSpPr>
          <p:spPr>
            <a:xfrm>
              <a:off x="1832521" y="1547271"/>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115" name="ZoneTexte 114">
              <a:extLst>
                <a:ext uri="{FF2B5EF4-FFF2-40B4-BE49-F238E27FC236}">
                  <a16:creationId xmlns:a16="http://schemas.microsoft.com/office/drawing/2014/main" id="{AC8AFA7A-EF08-41EC-9500-7FC2E180D5C0}"/>
                </a:ext>
              </a:extLst>
            </p:cNvPr>
            <p:cNvSpPr txBox="1"/>
            <p:nvPr/>
          </p:nvSpPr>
          <p:spPr>
            <a:xfrm>
              <a:off x="1820838" y="1526063"/>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116" name="ZoneTexte 115">
              <a:extLst>
                <a:ext uri="{FF2B5EF4-FFF2-40B4-BE49-F238E27FC236}">
                  <a16:creationId xmlns:a16="http://schemas.microsoft.com/office/drawing/2014/main" id="{6EC5F798-5473-47F8-B83F-A27706DF41FA}"/>
                </a:ext>
              </a:extLst>
            </p:cNvPr>
            <p:cNvSpPr txBox="1"/>
            <p:nvPr/>
          </p:nvSpPr>
          <p:spPr>
            <a:xfrm>
              <a:off x="1789088" y="1503838"/>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117" name="ZoneTexte 116">
              <a:extLst>
                <a:ext uri="{FF2B5EF4-FFF2-40B4-BE49-F238E27FC236}">
                  <a16:creationId xmlns:a16="http://schemas.microsoft.com/office/drawing/2014/main" id="{118C3732-5C03-4118-B639-146E8CBC7F7F}"/>
                </a:ext>
              </a:extLst>
            </p:cNvPr>
            <p:cNvSpPr txBox="1"/>
            <p:nvPr/>
          </p:nvSpPr>
          <p:spPr>
            <a:xfrm>
              <a:off x="1779563" y="1472088"/>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118" name="ZoneTexte 117">
              <a:extLst>
                <a:ext uri="{FF2B5EF4-FFF2-40B4-BE49-F238E27FC236}">
                  <a16:creationId xmlns:a16="http://schemas.microsoft.com/office/drawing/2014/main" id="{8A8B0A4B-47AC-4223-91D3-9EAFFE8C17D6}"/>
                </a:ext>
              </a:extLst>
            </p:cNvPr>
            <p:cNvSpPr txBox="1"/>
            <p:nvPr/>
          </p:nvSpPr>
          <p:spPr>
            <a:xfrm>
              <a:off x="1754163" y="1465738"/>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119" name="ZoneTexte 118">
              <a:extLst>
                <a:ext uri="{FF2B5EF4-FFF2-40B4-BE49-F238E27FC236}">
                  <a16:creationId xmlns:a16="http://schemas.microsoft.com/office/drawing/2014/main" id="{EFA39F62-F014-4905-BE87-8CB04A4C72CE}"/>
                </a:ext>
              </a:extLst>
            </p:cNvPr>
            <p:cNvSpPr txBox="1"/>
            <p:nvPr/>
          </p:nvSpPr>
          <p:spPr>
            <a:xfrm>
              <a:off x="1720255" y="1435005"/>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120" name="ZoneTexte 119">
              <a:extLst>
                <a:ext uri="{FF2B5EF4-FFF2-40B4-BE49-F238E27FC236}">
                  <a16:creationId xmlns:a16="http://schemas.microsoft.com/office/drawing/2014/main" id="{3D10A3AB-F9E4-4A40-B430-E7ABED078BC7}"/>
                </a:ext>
              </a:extLst>
            </p:cNvPr>
            <p:cNvSpPr txBox="1"/>
            <p:nvPr/>
          </p:nvSpPr>
          <p:spPr>
            <a:xfrm>
              <a:off x="1701205" y="1411763"/>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121" name="ZoneTexte 120">
              <a:extLst>
                <a:ext uri="{FF2B5EF4-FFF2-40B4-BE49-F238E27FC236}">
                  <a16:creationId xmlns:a16="http://schemas.microsoft.com/office/drawing/2014/main" id="{F9EBD99C-ACE4-4AE5-81C9-9C6CDCE99AB3}"/>
                </a:ext>
              </a:extLst>
            </p:cNvPr>
            <p:cNvSpPr txBox="1"/>
            <p:nvPr/>
          </p:nvSpPr>
          <p:spPr>
            <a:xfrm>
              <a:off x="1682155" y="1402238"/>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122" name="ZoneTexte 121">
              <a:extLst>
                <a:ext uri="{FF2B5EF4-FFF2-40B4-BE49-F238E27FC236}">
                  <a16:creationId xmlns:a16="http://schemas.microsoft.com/office/drawing/2014/main" id="{802ADCAD-1D31-45A7-B1F7-D993700F8677}"/>
                </a:ext>
              </a:extLst>
            </p:cNvPr>
            <p:cNvSpPr txBox="1"/>
            <p:nvPr/>
          </p:nvSpPr>
          <p:spPr>
            <a:xfrm>
              <a:off x="1663105" y="1399063"/>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123" name="ZoneTexte 122">
              <a:extLst>
                <a:ext uri="{FF2B5EF4-FFF2-40B4-BE49-F238E27FC236}">
                  <a16:creationId xmlns:a16="http://schemas.microsoft.com/office/drawing/2014/main" id="{2A808160-35D1-4849-9131-45936A13EDB7}"/>
                </a:ext>
              </a:extLst>
            </p:cNvPr>
            <p:cNvSpPr txBox="1"/>
            <p:nvPr/>
          </p:nvSpPr>
          <p:spPr>
            <a:xfrm>
              <a:off x="1647230" y="1376838"/>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124" name="ZoneTexte 123">
              <a:extLst>
                <a:ext uri="{FF2B5EF4-FFF2-40B4-BE49-F238E27FC236}">
                  <a16:creationId xmlns:a16="http://schemas.microsoft.com/office/drawing/2014/main" id="{DAE70E31-A086-4BCB-A2A4-9D3FA256B8E5}"/>
                </a:ext>
              </a:extLst>
            </p:cNvPr>
            <p:cNvSpPr txBox="1"/>
            <p:nvPr/>
          </p:nvSpPr>
          <p:spPr>
            <a:xfrm>
              <a:off x="1619672" y="1376838"/>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125" name="ZoneTexte 124">
              <a:extLst>
                <a:ext uri="{FF2B5EF4-FFF2-40B4-BE49-F238E27FC236}">
                  <a16:creationId xmlns:a16="http://schemas.microsoft.com/office/drawing/2014/main" id="{9447C549-D7C6-4D39-8EDF-978ED8078E13}"/>
                </a:ext>
              </a:extLst>
            </p:cNvPr>
            <p:cNvSpPr txBox="1"/>
            <p:nvPr/>
          </p:nvSpPr>
          <p:spPr>
            <a:xfrm>
              <a:off x="1592114" y="1376838"/>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126" name="ZoneTexte 125">
              <a:extLst>
                <a:ext uri="{FF2B5EF4-FFF2-40B4-BE49-F238E27FC236}">
                  <a16:creationId xmlns:a16="http://schemas.microsoft.com/office/drawing/2014/main" id="{F9598A09-262C-47CE-AFDA-D857FC5018D8}"/>
                </a:ext>
              </a:extLst>
            </p:cNvPr>
            <p:cNvSpPr txBox="1"/>
            <p:nvPr/>
          </p:nvSpPr>
          <p:spPr>
            <a:xfrm>
              <a:off x="1526456" y="1345088"/>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127" name="ZoneTexte 126">
              <a:extLst>
                <a:ext uri="{FF2B5EF4-FFF2-40B4-BE49-F238E27FC236}">
                  <a16:creationId xmlns:a16="http://schemas.microsoft.com/office/drawing/2014/main" id="{AEC2B4CA-FCBB-41D0-81AC-176FAA4B2CC5}"/>
                </a:ext>
              </a:extLst>
            </p:cNvPr>
            <p:cNvSpPr txBox="1"/>
            <p:nvPr/>
          </p:nvSpPr>
          <p:spPr>
            <a:xfrm>
              <a:off x="1519089" y="1313214"/>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128" name="ZoneTexte 127">
              <a:extLst>
                <a:ext uri="{FF2B5EF4-FFF2-40B4-BE49-F238E27FC236}">
                  <a16:creationId xmlns:a16="http://schemas.microsoft.com/office/drawing/2014/main" id="{C4758B7B-30E9-41BC-A140-91CA76465C4A}"/>
                </a:ext>
              </a:extLst>
            </p:cNvPr>
            <p:cNvSpPr txBox="1"/>
            <p:nvPr/>
          </p:nvSpPr>
          <p:spPr>
            <a:xfrm>
              <a:off x="1504231" y="1287814"/>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129" name="ZoneTexte 128">
              <a:extLst>
                <a:ext uri="{FF2B5EF4-FFF2-40B4-BE49-F238E27FC236}">
                  <a16:creationId xmlns:a16="http://schemas.microsoft.com/office/drawing/2014/main" id="{F6D5E2F3-B923-49C9-BF2C-D2B15EBCFF17}"/>
                </a:ext>
              </a:extLst>
            </p:cNvPr>
            <p:cNvSpPr txBox="1"/>
            <p:nvPr/>
          </p:nvSpPr>
          <p:spPr>
            <a:xfrm>
              <a:off x="1480989" y="1283622"/>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130" name="ZoneTexte 129">
              <a:extLst>
                <a:ext uri="{FF2B5EF4-FFF2-40B4-BE49-F238E27FC236}">
                  <a16:creationId xmlns:a16="http://schemas.microsoft.com/office/drawing/2014/main" id="{BD191D8D-A93B-4F02-A2B5-74D912CF4C62}"/>
                </a:ext>
              </a:extLst>
            </p:cNvPr>
            <p:cNvSpPr txBox="1"/>
            <p:nvPr/>
          </p:nvSpPr>
          <p:spPr>
            <a:xfrm>
              <a:off x="1452414" y="1274097"/>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131" name="ZoneTexte 130">
              <a:extLst>
                <a:ext uri="{FF2B5EF4-FFF2-40B4-BE49-F238E27FC236}">
                  <a16:creationId xmlns:a16="http://schemas.microsoft.com/office/drawing/2014/main" id="{D71002F4-251A-4401-B045-D85BB8D339E1}"/>
                </a:ext>
              </a:extLst>
            </p:cNvPr>
            <p:cNvSpPr txBox="1"/>
            <p:nvPr/>
          </p:nvSpPr>
          <p:spPr>
            <a:xfrm>
              <a:off x="1403648" y="1274097"/>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132" name="ZoneTexte 131">
              <a:extLst>
                <a:ext uri="{FF2B5EF4-FFF2-40B4-BE49-F238E27FC236}">
                  <a16:creationId xmlns:a16="http://schemas.microsoft.com/office/drawing/2014/main" id="{4A20C17E-5669-4DAD-8D98-33793292B05E}"/>
                </a:ext>
              </a:extLst>
            </p:cNvPr>
            <p:cNvSpPr txBox="1"/>
            <p:nvPr/>
          </p:nvSpPr>
          <p:spPr>
            <a:xfrm>
              <a:off x="1427907" y="1274097"/>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133" name="ZoneTexte 132">
              <a:extLst>
                <a:ext uri="{FF2B5EF4-FFF2-40B4-BE49-F238E27FC236}">
                  <a16:creationId xmlns:a16="http://schemas.microsoft.com/office/drawing/2014/main" id="{50930596-5FE1-4E97-AF51-B444C3E400FD}"/>
                </a:ext>
              </a:extLst>
            </p:cNvPr>
            <p:cNvSpPr txBox="1"/>
            <p:nvPr/>
          </p:nvSpPr>
          <p:spPr>
            <a:xfrm>
              <a:off x="1365548" y="1225331"/>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134" name="ZoneTexte 133">
              <a:extLst>
                <a:ext uri="{FF2B5EF4-FFF2-40B4-BE49-F238E27FC236}">
                  <a16:creationId xmlns:a16="http://schemas.microsoft.com/office/drawing/2014/main" id="{69955067-52E2-4739-BE29-8FB3BAEE040C}"/>
                </a:ext>
              </a:extLst>
            </p:cNvPr>
            <p:cNvSpPr txBox="1"/>
            <p:nvPr/>
          </p:nvSpPr>
          <p:spPr>
            <a:xfrm>
              <a:off x="1341165" y="1199931"/>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135" name="ZoneTexte 134">
              <a:extLst>
                <a:ext uri="{FF2B5EF4-FFF2-40B4-BE49-F238E27FC236}">
                  <a16:creationId xmlns:a16="http://schemas.microsoft.com/office/drawing/2014/main" id="{9812E966-9F16-4389-BCFE-94A9347F71E7}"/>
                </a:ext>
              </a:extLst>
            </p:cNvPr>
            <p:cNvSpPr txBox="1"/>
            <p:nvPr/>
          </p:nvSpPr>
          <p:spPr>
            <a:xfrm>
              <a:off x="1312590" y="1196756"/>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136" name="ZoneTexte 135">
              <a:extLst>
                <a:ext uri="{FF2B5EF4-FFF2-40B4-BE49-F238E27FC236}">
                  <a16:creationId xmlns:a16="http://schemas.microsoft.com/office/drawing/2014/main" id="{725FC35A-95E9-421D-91AC-2CC166081DE5}"/>
                </a:ext>
              </a:extLst>
            </p:cNvPr>
            <p:cNvSpPr txBox="1"/>
            <p:nvPr/>
          </p:nvSpPr>
          <p:spPr>
            <a:xfrm>
              <a:off x="1259632" y="1196756"/>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137" name="ZoneTexte 136">
              <a:extLst>
                <a:ext uri="{FF2B5EF4-FFF2-40B4-BE49-F238E27FC236}">
                  <a16:creationId xmlns:a16="http://schemas.microsoft.com/office/drawing/2014/main" id="{F85BCD49-2D00-40C5-B4E5-1C998037477A}"/>
                </a:ext>
              </a:extLst>
            </p:cNvPr>
            <p:cNvSpPr txBox="1"/>
            <p:nvPr/>
          </p:nvSpPr>
          <p:spPr>
            <a:xfrm>
              <a:off x="1279699" y="1196756"/>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138" name="ZoneTexte 137">
              <a:extLst>
                <a:ext uri="{FF2B5EF4-FFF2-40B4-BE49-F238E27FC236}">
                  <a16:creationId xmlns:a16="http://schemas.microsoft.com/office/drawing/2014/main" id="{55968881-63C0-4758-8070-39CCF101C187}"/>
                </a:ext>
              </a:extLst>
            </p:cNvPr>
            <p:cNvSpPr txBox="1"/>
            <p:nvPr/>
          </p:nvSpPr>
          <p:spPr>
            <a:xfrm>
              <a:off x="1212007" y="1184056"/>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139" name="ZoneTexte 138">
              <a:extLst>
                <a:ext uri="{FF2B5EF4-FFF2-40B4-BE49-F238E27FC236}">
                  <a16:creationId xmlns:a16="http://schemas.microsoft.com/office/drawing/2014/main" id="{73AC8035-BF54-4520-BB46-B99CE6F44972}"/>
                </a:ext>
              </a:extLst>
            </p:cNvPr>
            <p:cNvSpPr txBox="1"/>
            <p:nvPr/>
          </p:nvSpPr>
          <p:spPr>
            <a:xfrm>
              <a:off x="8199517" y="2732166"/>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40" name="ZoneTexte 139">
              <a:extLst>
                <a:ext uri="{FF2B5EF4-FFF2-40B4-BE49-F238E27FC236}">
                  <a16:creationId xmlns:a16="http://schemas.microsoft.com/office/drawing/2014/main" id="{B2739A01-1B64-4399-B499-03524715B0D2}"/>
                </a:ext>
              </a:extLst>
            </p:cNvPr>
            <p:cNvSpPr txBox="1"/>
            <p:nvPr/>
          </p:nvSpPr>
          <p:spPr>
            <a:xfrm>
              <a:off x="7798549" y="2648599"/>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41" name="ZoneTexte 140">
              <a:extLst>
                <a:ext uri="{FF2B5EF4-FFF2-40B4-BE49-F238E27FC236}">
                  <a16:creationId xmlns:a16="http://schemas.microsoft.com/office/drawing/2014/main" id="{A8F3D5DB-60AF-4298-AEAC-D91680CC6A2D}"/>
                </a:ext>
              </a:extLst>
            </p:cNvPr>
            <p:cNvSpPr txBox="1"/>
            <p:nvPr/>
          </p:nvSpPr>
          <p:spPr>
            <a:xfrm>
              <a:off x="7783567" y="2648599"/>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42" name="ZoneTexte 141">
              <a:extLst>
                <a:ext uri="{FF2B5EF4-FFF2-40B4-BE49-F238E27FC236}">
                  <a16:creationId xmlns:a16="http://schemas.microsoft.com/office/drawing/2014/main" id="{9D82B452-B1A5-49D2-A483-D96968C6F365}"/>
                </a:ext>
              </a:extLst>
            </p:cNvPr>
            <p:cNvSpPr txBox="1"/>
            <p:nvPr/>
          </p:nvSpPr>
          <p:spPr>
            <a:xfrm>
              <a:off x="7601451" y="2595641"/>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43" name="ZoneTexte 142">
              <a:extLst>
                <a:ext uri="{FF2B5EF4-FFF2-40B4-BE49-F238E27FC236}">
                  <a16:creationId xmlns:a16="http://schemas.microsoft.com/office/drawing/2014/main" id="{D45AD31C-3B1A-40BD-A927-24EEE582C612}"/>
                </a:ext>
              </a:extLst>
            </p:cNvPr>
            <p:cNvSpPr txBox="1"/>
            <p:nvPr/>
          </p:nvSpPr>
          <p:spPr>
            <a:xfrm>
              <a:off x="7516743" y="2545858"/>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44" name="ZoneTexte 143">
              <a:extLst>
                <a:ext uri="{FF2B5EF4-FFF2-40B4-BE49-F238E27FC236}">
                  <a16:creationId xmlns:a16="http://schemas.microsoft.com/office/drawing/2014/main" id="{2DD120E2-FB0C-416F-B332-F386B25FD412}"/>
                </a:ext>
              </a:extLst>
            </p:cNvPr>
            <p:cNvSpPr txBox="1"/>
            <p:nvPr/>
          </p:nvSpPr>
          <p:spPr>
            <a:xfrm>
              <a:off x="7495535" y="2545858"/>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45" name="ZoneTexte 144">
              <a:extLst>
                <a:ext uri="{FF2B5EF4-FFF2-40B4-BE49-F238E27FC236}">
                  <a16:creationId xmlns:a16="http://schemas.microsoft.com/office/drawing/2014/main" id="{541B3F27-4045-4CEF-95DD-912C9B170104}"/>
                </a:ext>
              </a:extLst>
            </p:cNvPr>
            <p:cNvSpPr txBox="1"/>
            <p:nvPr/>
          </p:nvSpPr>
          <p:spPr>
            <a:xfrm>
              <a:off x="7320910" y="2472833"/>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46" name="ZoneTexte 145">
              <a:extLst>
                <a:ext uri="{FF2B5EF4-FFF2-40B4-BE49-F238E27FC236}">
                  <a16:creationId xmlns:a16="http://schemas.microsoft.com/office/drawing/2014/main" id="{914D3D31-5360-4E7F-9264-0AD28AED0510}"/>
                </a:ext>
              </a:extLst>
            </p:cNvPr>
            <p:cNvSpPr txBox="1"/>
            <p:nvPr/>
          </p:nvSpPr>
          <p:spPr>
            <a:xfrm>
              <a:off x="7310244" y="2438925"/>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47" name="ZoneTexte 146">
              <a:extLst>
                <a:ext uri="{FF2B5EF4-FFF2-40B4-BE49-F238E27FC236}">
                  <a16:creationId xmlns:a16="http://schemas.microsoft.com/office/drawing/2014/main" id="{8E4A013E-B7D5-4455-AC34-E66FE720AB78}"/>
                </a:ext>
              </a:extLst>
            </p:cNvPr>
            <p:cNvSpPr txBox="1"/>
            <p:nvPr/>
          </p:nvSpPr>
          <p:spPr>
            <a:xfrm>
              <a:off x="7241411" y="2438925"/>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48" name="ZoneTexte 147">
              <a:extLst>
                <a:ext uri="{FF2B5EF4-FFF2-40B4-BE49-F238E27FC236}">
                  <a16:creationId xmlns:a16="http://schemas.microsoft.com/office/drawing/2014/main" id="{BAF821D0-B8C1-4A1D-9798-800174E04801}"/>
                </a:ext>
              </a:extLst>
            </p:cNvPr>
            <p:cNvSpPr txBox="1"/>
            <p:nvPr/>
          </p:nvSpPr>
          <p:spPr>
            <a:xfrm>
              <a:off x="7178928" y="2438925"/>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49" name="ZoneTexte 148">
              <a:extLst>
                <a:ext uri="{FF2B5EF4-FFF2-40B4-BE49-F238E27FC236}">
                  <a16:creationId xmlns:a16="http://schemas.microsoft.com/office/drawing/2014/main" id="{9502CF4B-3226-4982-9F41-B6417571760F}"/>
                </a:ext>
              </a:extLst>
            </p:cNvPr>
            <p:cNvSpPr txBox="1"/>
            <p:nvPr/>
          </p:nvSpPr>
          <p:spPr>
            <a:xfrm>
              <a:off x="7065645" y="2438925"/>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50" name="ZoneTexte 149">
              <a:extLst>
                <a:ext uri="{FF2B5EF4-FFF2-40B4-BE49-F238E27FC236}">
                  <a16:creationId xmlns:a16="http://schemas.microsoft.com/office/drawing/2014/main" id="{B03A7977-0ECF-4173-88C5-DCC569CCC29D}"/>
                </a:ext>
              </a:extLst>
            </p:cNvPr>
            <p:cNvSpPr txBox="1"/>
            <p:nvPr/>
          </p:nvSpPr>
          <p:spPr>
            <a:xfrm>
              <a:off x="7025387" y="2414542"/>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51" name="ZoneTexte 150">
              <a:extLst>
                <a:ext uri="{FF2B5EF4-FFF2-40B4-BE49-F238E27FC236}">
                  <a16:creationId xmlns:a16="http://schemas.microsoft.com/office/drawing/2014/main" id="{FABC4460-F41C-4191-957E-442E1036B5C4}"/>
                </a:ext>
              </a:extLst>
            </p:cNvPr>
            <p:cNvSpPr txBox="1"/>
            <p:nvPr/>
          </p:nvSpPr>
          <p:spPr>
            <a:xfrm>
              <a:off x="6962904" y="2414542"/>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52" name="ZoneTexte 151">
              <a:extLst>
                <a:ext uri="{FF2B5EF4-FFF2-40B4-BE49-F238E27FC236}">
                  <a16:creationId xmlns:a16="http://schemas.microsoft.com/office/drawing/2014/main" id="{9121CF6D-EAF9-4950-A0CA-388A0BF780E2}"/>
                </a:ext>
              </a:extLst>
            </p:cNvPr>
            <p:cNvSpPr txBox="1"/>
            <p:nvPr/>
          </p:nvSpPr>
          <p:spPr>
            <a:xfrm>
              <a:off x="6995671" y="2414542"/>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53" name="ZoneTexte 152">
              <a:extLst>
                <a:ext uri="{FF2B5EF4-FFF2-40B4-BE49-F238E27FC236}">
                  <a16:creationId xmlns:a16="http://schemas.microsoft.com/office/drawing/2014/main" id="{C5FC1D2E-9706-42D0-A9AB-F200D601D255}"/>
                </a:ext>
              </a:extLst>
            </p:cNvPr>
            <p:cNvSpPr txBox="1"/>
            <p:nvPr/>
          </p:nvSpPr>
          <p:spPr>
            <a:xfrm>
              <a:off x="6959729" y="2389142"/>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54" name="ZoneTexte 153">
              <a:extLst>
                <a:ext uri="{FF2B5EF4-FFF2-40B4-BE49-F238E27FC236}">
                  <a16:creationId xmlns:a16="http://schemas.microsoft.com/office/drawing/2014/main" id="{B786BAF8-D8C1-4FCD-86A2-02D97E4D2572}"/>
                </a:ext>
              </a:extLst>
            </p:cNvPr>
            <p:cNvSpPr txBox="1"/>
            <p:nvPr/>
          </p:nvSpPr>
          <p:spPr>
            <a:xfrm>
              <a:off x="6928996" y="2347867"/>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55" name="ZoneTexte 154">
              <a:extLst>
                <a:ext uri="{FF2B5EF4-FFF2-40B4-BE49-F238E27FC236}">
                  <a16:creationId xmlns:a16="http://schemas.microsoft.com/office/drawing/2014/main" id="{4713E640-178C-4F49-B639-EAF476D302AE}"/>
                </a:ext>
              </a:extLst>
            </p:cNvPr>
            <p:cNvSpPr txBox="1"/>
            <p:nvPr/>
          </p:nvSpPr>
          <p:spPr>
            <a:xfrm>
              <a:off x="6860163" y="2307609"/>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56" name="ZoneTexte 155">
              <a:extLst>
                <a:ext uri="{FF2B5EF4-FFF2-40B4-BE49-F238E27FC236}">
                  <a16:creationId xmlns:a16="http://schemas.microsoft.com/office/drawing/2014/main" id="{A3E9E543-0871-4E4A-8B45-F085ECEB673F}"/>
                </a:ext>
              </a:extLst>
            </p:cNvPr>
            <p:cNvSpPr txBox="1"/>
            <p:nvPr/>
          </p:nvSpPr>
          <p:spPr>
            <a:xfrm>
              <a:off x="6831588" y="2307609"/>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57" name="ZoneTexte 156">
              <a:extLst>
                <a:ext uri="{FF2B5EF4-FFF2-40B4-BE49-F238E27FC236}">
                  <a16:creationId xmlns:a16="http://schemas.microsoft.com/office/drawing/2014/main" id="{A0831360-DE3F-48BD-942B-FAB4566E4A41}"/>
                </a:ext>
              </a:extLst>
            </p:cNvPr>
            <p:cNvSpPr txBox="1"/>
            <p:nvPr/>
          </p:nvSpPr>
          <p:spPr>
            <a:xfrm>
              <a:off x="6793488" y="2289576"/>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58" name="ZoneTexte 157">
              <a:extLst>
                <a:ext uri="{FF2B5EF4-FFF2-40B4-BE49-F238E27FC236}">
                  <a16:creationId xmlns:a16="http://schemas.microsoft.com/office/drawing/2014/main" id="{0BD8F3B7-924F-4D4D-84B1-0CF944FE8750}"/>
                </a:ext>
              </a:extLst>
            </p:cNvPr>
            <p:cNvSpPr txBox="1"/>
            <p:nvPr/>
          </p:nvSpPr>
          <p:spPr>
            <a:xfrm>
              <a:off x="6765930" y="2289576"/>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59" name="ZoneTexte 158">
              <a:extLst>
                <a:ext uri="{FF2B5EF4-FFF2-40B4-BE49-F238E27FC236}">
                  <a16:creationId xmlns:a16="http://schemas.microsoft.com/office/drawing/2014/main" id="{884C9EFA-87D7-46F5-B6C4-8380323715D7}"/>
                </a:ext>
              </a:extLst>
            </p:cNvPr>
            <p:cNvSpPr txBox="1"/>
            <p:nvPr/>
          </p:nvSpPr>
          <p:spPr>
            <a:xfrm>
              <a:off x="6731005" y="2289576"/>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60" name="ZoneTexte 159">
              <a:extLst>
                <a:ext uri="{FF2B5EF4-FFF2-40B4-BE49-F238E27FC236}">
                  <a16:creationId xmlns:a16="http://schemas.microsoft.com/office/drawing/2014/main" id="{2FA878EE-D7FB-4AEC-BB06-62919C1FD34D}"/>
                </a:ext>
              </a:extLst>
            </p:cNvPr>
            <p:cNvSpPr txBox="1"/>
            <p:nvPr/>
          </p:nvSpPr>
          <p:spPr>
            <a:xfrm>
              <a:off x="6712972" y="2272684"/>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61" name="ZoneTexte 160">
              <a:extLst>
                <a:ext uri="{FF2B5EF4-FFF2-40B4-BE49-F238E27FC236}">
                  <a16:creationId xmlns:a16="http://schemas.microsoft.com/office/drawing/2014/main" id="{5D05C80B-B3EB-43B6-BFEF-3635CD2CE1B5}"/>
                </a:ext>
              </a:extLst>
            </p:cNvPr>
            <p:cNvSpPr txBox="1"/>
            <p:nvPr/>
          </p:nvSpPr>
          <p:spPr>
            <a:xfrm>
              <a:off x="6681222" y="2254651"/>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62" name="ZoneTexte 161">
              <a:extLst>
                <a:ext uri="{FF2B5EF4-FFF2-40B4-BE49-F238E27FC236}">
                  <a16:creationId xmlns:a16="http://schemas.microsoft.com/office/drawing/2014/main" id="{D4D21F5F-0088-4F43-9312-DC67CDE00115}"/>
                </a:ext>
              </a:extLst>
            </p:cNvPr>
            <p:cNvSpPr txBox="1"/>
            <p:nvPr/>
          </p:nvSpPr>
          <p:spPr>
            <a:xfrm>
              <a:off x="6628264" y="2194326"/>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63" name="ZoneTexte 162">
              <a:extLst>
                <a:ext uri="{FF2B5EF4-FFF2-40B4-BE49-F238E27FC236}">
                  <a16:creationId xmlns:a16="http://schemas.microsoft.com/office/drawing/2014/main" id="{2147B3BB-C4D1-437D-8C49-B9DEA75F7E75}"/>
                </a:ext>
              </a:extLst>
            </p:cNvPr>
            <p:cNvSpPr txBox="1"/>
            <p:nvPr/>
          </p:nvSpPr>
          <p:spPr>
            <a:xfrm>
              <a:off x="6613406" y="2194326"/>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64" name="ZoneTexte 163">
              <a:extLst>
                <a:ext uri="{FF2B5EF4-FFF2-40B4-BE49-F238E27FC236}">
                  <a16:creationId xmlns:a16="http://schemas.microsoft.com/office/drawing/2014/main" id="{1AB623CD-B8AF-4EAD-8A10-F05A1D0F03C5}"/>
                </a:ext>
              </a:extLst>
            </p:cNvPr>
            <p:cNvSpPr txBox="1"/>
            <p:nvPr/>
          </p:nvSpPr>
          <p:spPr>
            <a:xfrm>
              <a:off x="6591181" y="2154068"/>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65" name="ZoneTexte 164">
              <a:extLst>
                <a:ext uri="{FF2B5EF4-FFF2-40B4-BE49-F238E27FC236}">
                  <a16:creationId xmlns:a16="http://schemas.microsoft.com/office/drawing/2014/main" id="{A31FD944-8D2C-4FF2-BB88-9EC90BD45481}"/>
                </a:ext>
              </a:extLst>
            </p:cNvPr>
            <p:cNvSpPr txBox="1"/>
            <p:nvPr/>
          </p:nvSpPr>
          <p:spPr>
            <a:xfrm>
              <a:off x="6568956" y="2122318"/>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66" name="ZoneTexte 165">
              <a:extLst>
                <a:ext uri="{FF2B5EF4-FFF2-40B4-BE49-F238E27FC236}">
                  <a16:creationId xmlns:a16="http://schemas.microsoft.com/office/drawing/2014/main" id="{E2AF4070-EEBC-47D2-B655-A86D25D057AB}"/>
                </a:ext>
              </a:extLst>
            </p:cNvPr>
            <p:cNvSpPr txBox="1"/>
            <p:nvPr/>
          </p:nvSpPr>
          <p:spPr>
            <a:xfrm>
              <a:off x="6427098" y="2028085"/>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67" name="ZoneTexte 166">
              <a:extLst>
                <a:ext uri="{FF2B5EF4-FFF2-40B4-BE49-F238E27FC236}">
                  <a16:creationId xmlns:a16="http://schemas.microsoft.com/office/drawing/2014/main" id="{FD6EEB70-84E3-48A6-A1AC-8BD73F8F4BB3}"/>
                </a:ext>
              </a:extLst>
            </p:cNvPr>
            <p:cNvSpPr txBox="1"/>
            <p:nvPr/>
          </p:nvSpPr>
          <p:spPr>
            <a:xfrm>
              <a:off x="6412240" y="1984652"/>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68" name="ZoneTexte 167">
              <a:extLst>
                <a:ext uri="{FF2B5EF4-FFF2-40B4-BE49-F238E27FC236}">
                  <a16:creationId xmlns:a16="http://schemas.microsoft.com/office/drawing/2014/main" id="{4E30AD9C-3AA2-4E5D-ADDA-761CCBD5A4F5}"/>
                </a:ext>
              </a:extLst>
            </p:cNvPr>
            <p:cNvSpPr txBox="1"/>
            <p:nvPr/>
          </p:nvSpPr>
          <p:spPr>
            <a:xfrm>
              <a:off x="6394207" y="1946552"/>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69" name="ZoneTexte 168">
              <a:extLst>
                <a:ext uri="{FF2B5EF4-FFF2-40B4-BE49-F238E27FC236}">
                  <a16:creationId xmlns:a16="http://schemas.microsoft.com/office/drawing/2014/main" id="{B5D50474-5EF8-40B8-AAFD-74E5D7528248}"/>
                </a:ext>
              </a:extLst>
            </p:cNvPr>
            <p:cNvSpPr txBox="1"/>
            <p:nvPr/>
          </p:nvSpPr>
          <p:spPr>
            <a:xfrm>
              <a:off x="6362457" y="1900961"/>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70" name="ZoneTexte 169">
              <a:extLst>
                <a:ext uri="{FF2B5EF4-FFF2-40B4-BE49-F238E27FC236}">
                  <a16:creationId xmlns:a16="http://schemas.microsoft.com/office/drawing/2014/main" id="{7441AE75-B528-4503-80A1-55E934578514}"/>
                </a:ext>
              </a:extLst>
            </p:cNvPr>
            <p:cNvSpPr txBox="1"/>
            <p:nvPr/>
          </p:nvSpPr>
          <p:spPr>
            <a:xfrm>
              <a:off x="6352932" y="1879753"/>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71" name="ZoneTexte 170">
              <a:extLst>
                <a:ext uri="{FF2B5EF4-FFF2-40B4-BE49-F238E27FC236}">
                  <a16:creationId xmlns:a16="http://schemas.microsoft.com/office/drawing/2014/main" id="{4A0C45CD-553D-4651-B540-A47A038FCA23}"/>
                </a:ext>
              </a:extLst>
            </p:cNvPr>
            <p:cNvSpPr txBox="1"/>
            <p:nvPr/>
          </p:nvSpPr>
          <p:spPr>
            <a:xfrm>
              <a:off x="6346582" y="1873403"/>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72" name="ZoneTexte 171">
              <a:extLst>
                <a:ext uri="{FF2B5EF4-FFF2-40B4-BE49-F238E27FC236}">
                  <a16:creationId xmlns:a16="http://schemas.microsoft.com/office/drawing/2014/main" id="{B382342D-4082-474C-A04A-DE145EEE496D}"/>
                </a:ext>
              </a:extLst>
            </p:cNvPr>
            <p:cNvSpPr txBox="1"/>
            <p:nvPr/>
          </p:nvSpPr>
          <p:spPr>
            <a:xfrm>
              <a:off x="6343407" y="1863878"/>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73" name="ZoneTexte 172">
              <a:extLst>
                <a:ext uri="{FF2B5EF4-FFF2-40B4-BE49-F238E27FC236}">
                  <a16:creationId xmlns:a16="http://schemas.microsoft.com/office/drawing/2014/main" id="{59482F36-3ACA-4513-8822-DE98B596745D}"/>
                </a:ext>
              </a:extLst>
            </p:cNvPr>
            <p:cNvSpPr txBox="1"/>
            <p:nvPr/>
          </p:nvSpPr>
          <p:spPr>
            <a:xfrm>
              <a:off x="6321182" y="1851178"/>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74" name="ZoneTexte 173">
              <a:extLst>
                <a:ext uri="{FF2B5EF4-FFF2-40B4-BE49-F238E27FC236}">
                  <a16:creationId xmlns:a16="http://schemas.microsoft.com/office/drawing/2014/main" id="{72A75B85-D8A3-401B-A5E9-1B81CE2BA432}"/>
                </a:ext>
              </a:extLst>
            </p:cNvPr>
            <p:cNvSpPr txBox="1"/>
            <p:nvPr/>
          </p:nvSpPr>
          <p:spPr>
            <a:xfrm>
              <a:off x="6311657" y="1828953"/>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75" name="ZoneTexte 174">
              <a:extLst>
                <a:ext uri="{FF2B5EF4-FFF2-40B4-BE49-F238E27FC236}">
                  <a16:creationId xmlns:a16="http://schemas.microsoft.com/office/drawing/2014/main" id="{ECAAF836-02C6-4014-B303-28F37113DAEF}"/>
                </a:ext>
              </a:extLst>
            </p:cNvPr>
            <p:cNvSpPr txBox="1"/>
            <p:nvPr/>
          </p:nvSpPr>
          <p:spPr>
            <a:xfrm>
              <a:off x="6287274" y="1798220"/>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76" name="ZoneTexte 175">
              <a:extLst>
                <a:ext uri="{FF2B5EF4-FFF2-40B4-BE49-F238E27FC236}">
                  <a16:creationId xmlns:a16="http://schemas.microsoft.com/office/drawing/2014/main" id="{8BF14123-7AA5-43F7-B5FB-D641410E9362}"/>
                </a:ext>
              </a:extLst>
            </p:cNvPr>
            <p:cNvSpPr txBox="1"/>
            <p:nvPr/>
          </p:nvSpPr>
          <p:spPr>
            <a:xfrm>
              <a:off x="6256541" y="1729387"/>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77" name="ZoneTexte 176">
              <a:extLst>
                <a:ext uri="{FF2B5EF4-FFF2-40B4-BE49-F238E27FC236}">
                  <a16:creationId xmlns:a16="http://schemas.microsoft.com/office/drawing/2014/main" id="{A4A1AAAF-F45F-4AFE-B9B3-20490A853224}"/>
                </a:ext>
              </a:extLst>
            </p:cNvPr>
            <p:cNvSpPr txBox="1"/>
            <p:nvPr/>
          </p:nvSpPr>
          <p:spPr>
            <a:xfrm>
              <a:off x="6217424" y="1688112"/>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78" name="ZoneTexte 177">
              <a:extLst>
                <a:ext uri="{FF2B5EF4-FFF2-40B4-BE49-F238E27FC236}">
                  <a16:creationId xmlns:a16="http://schemas.microsoft.com/office/drawing/2014/main" id="{BC10479E-BF1C-4BC8-ACEA-F345FC2B5BC2}"/>
                </a:ext>
              </a:extLst>
            </p:cNvPr>
            <p:cNvSpPr txBox="1"/>
            <p:nvPr/>
          </p:nvSpPr>
          <p:spPr>
            <a:xfrm>
              <a:off x="6199391" y="1662712"/>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79" name="ZoneTexte 178">
              <a:extLst>
                <a:ext uri="{FF2B5EF4-FFF2-40B4-BE49-F238E27FC236}">
                  <a16:creationId xmlns:a16="http://schemas.microsoft.com/office/drawing/2014/main" id="{7BBE3F49-F194-4894-A59C-A17AA097E994}"/>
                </a:ext>
              </a:extLst>
            </p:cNvPr>
            <p:cNvSpPr txBox="1"/>
            <p:nvPr/>
          </p:nvSpPr>
          <p:spPr>
            <a:xfrm>
              <a:off x="6189866" y="1646837"/>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80" name="ZoneTexte 179">
              <a:extLst>
                <a:ext uri="{FF2B5EF4-FFF2-40B4-BE49-F238E27FC236}">
                  <a16:creationId xmlns:a16="http://schemas.microsoft.com/office/drawing/2014/main" id="{70C85099-9383-4EBE-91E8-08FE1FD067E0}"/>
                </a:ext>
              </a:extLst>
            </p:cNvPr>
            <p:cNvSpPr txBox="1"/>
            <p:nvPr/>
          </p:nvSpPr>
          <p:spPr>
            <a:xfrm>
              <a:off x="6149608" y="1574829"/>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81" name="ZoneTexte 180">
              <a:extLst>
                <a:ext uri="{FF2B5EF4-FFF2-40B4-BE49-F238E27FC236}">
                  <a16:creationId xmlns:a16="http://schemas.microsoft.com/office/drawing/2014/main" id="{CE0847E5-3D9A-433A-AD82-DC3FEBE0D888}"/>
                </a:ext>
              </a:extLst>
            </p:cNvPr>
            <p:cNvSpPr txBox="1"/>
            <p:nvPr/>
          </p:nvSpPr>
          <p:spPr>
            <a:xfrm>
              <a:off x="6121033" y="1555779"/>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82" name="ZoneTexte 181">
              <a:extLst>
                <a:ext uri="{FF2B5EF4-FFF2-40B4-BE49-F238E27FC236}">
                  <a16:creationId xmlns:a16="http://schemas.microsoft.com/office/drawing/2014/main" id="{618349E2-686F-46BD-BE20-5E2E3BF64002}"/>
                </a:ext>
              </a:extLst>
            </p:cNvPr>
            <p:cNvSpPr txBox="1"/>
            <p:nvPr/>
          </p:nvSpPr>
          <p:spPr>
            <a:xfrm>
              <a:off x="6105158" y="1537746"/>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83" name="ZoneTexte 182">
              <a:extLst>
                <a:ext uri="{FF2B5EF4-FFF2-40B4-BE49-F238E27FC236}">
                  <a16:creationId xmlns:a16="http://schemas.microsoft.com/office/drawing/2014/main" id="{2E54E832-3690-4984-950A-6BF89162558E}"/>
                </a:ext>
              </a:extLst>
            </p:cNvPr>
            <p:cNvSpPr txBox="1"/>
            <p:nvPr/>
          </p:nvSpPr>
          <p:spPr>
            <a:xfrm>
              <a:off x="6092458" y="1509171"/>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84" name="ZoneTexte 183">
              <a:extLst>
                <a:ext uri="{FF2B5EF4-FFF2-40B4-BE49-F238E27FC236}">
                  <a16:creationId xmlns:a16="http://schemas.microsoft.com/office/drawing/2014/main" id="{D4B9DD34-DAFE-4BB6-B12A-889700EEAFA8}"/>
                </a:ext>
              </a:extLst>
            </p:cNvPr>
            <p:cNvSpPr txBox="1"/>
            <p:nvPr/>
          </p:nvSpPr>
          <p:spPr>
            <a:xfrm>
              <a:off x="6077600" y="1509171"/>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85" name="ZoneTexte 184">
              <a:extLst>
                <a:ext uri="{FF2B5EF4-FFF2-40B4-BE49-F238E27FC236}">
                  <a16:creationId xmlns:a16="http://schemas.microsoft.com/office/drawing/2014/main" id="{75AA16D2-7C46-4D09-90C4-2B5FBB6D622B}"/>
                </a:ext>
              </a:extLst>
            </p:cNvPr>
            <p:cNvSpPr txBox="1"/>
            <p:nvPr/>
          </p:nvSpPr>
          <p:spPr>
            <a:xfrm>
              <a:off x="6052200" y="1477421"/>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86" name="ZoneTexte 185">
              <a:extLst>
                <a:ext uri="{FF2B5EF4-FFF2-40B4-BE49-F238E27FC236}">
                  <a16:creationId xmlns:a16="http://schemas.microsoft.com/office/drawing/2014/main" id="{D2194D7F-5D1E-450C-A5F9-54A8289B8024}"/>
                </a:ext>
              </a:extLst>
            </p:cNvPr>
            <p:cNvSpPr txBox="1"/>
            <p:nvPr/>
          </p:nvSpPr>
          <p:spPr>
            <a:xfrm>
              <a:off x="6023625" y="1443513"/>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87" name="ZoneTexte 186">
              <a:extLst>
                <a:ext uri="{FF2B5EF4-FFF2-40B4-BE49-F238E27FC236}">
                  <a16:creationId xmlns:a16="http://schemas.microsoft.com/office/drawing/2014/main" id="{66438EEA-568B-4180-8F63-DF9934F8FE7D}"/>
                </a:ext>
              </a:extLst>
            </p:cNvPr>
            <p:cNvSpPr txBox="1"/>
            <p:nvPr/>
          </p:nvSpPr>
          <p:spPr>
            <a:xfrm>
              <a:off x="6007750" y="1406430"/>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88" name="ZoneTexte 187">
              <a:extLst>
                <a:ext uri="{FF2B5EF4-FFF2-40B4-BE49-F238E27FC236}">
                  <a16:creationId xmlns:a16="http://schemas.microsoft.com/office/drawing/2014/main" id="{2328C7C7-9912-42D3-A154-7019D9C83E59}"/>
                </a:ext>
              </a:extLst>
            </p:cNvPr>
            <p:cNvSpPr txBox="1"/>
            <p:nvPr/>
          </p:nvSpPr>
          <p:spPr>
            <a:xfrm>
              <a:off x="5970667" y="1357788"/>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89" name="ZoneTexte 188">
              <a:extLst>
                <a:ext uri="{FF2B5EF4-FFF2-40B4-BE49-F238E27FC236}">
                  <a16:creationId xmlns:a16="http://schemas.microsoft.com/office/drawing/2014/main" id="{816C4B45-999F-447F-B7C8-A82BD1BF56BB}"/>
                </a:ext>
              </a:extLst>
            </p:cNvPr>
            <p:cNvSpPr txBox="1"/>
            <p:nvPr/>
          </p:nvSpPr>
          <p:spPr>
            <a:xfrm>
              <a:off x="5954792" y="1328072"/>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90" name="ZoneTexte 189">
              <a:extLst>
                <a:ext uri="{FF2B5EF4-FFF2-40B4-BE49-F238E27FC236}">
                  <a16:creationId xmlns:a16="http://schemas.microsoft.com/office/drawing/2014/main" id="{CEFEABF9-118E-4B53-B367-F8AE8CC1F4CE}"/>
                </a:ext>
              </a:extLst>
            </p:cNvPr>
            <p:cNvSpPr txBox="1"/>
            <p:nvPr/>
          </p:nvSpPr>
          <p:spPr>
            <a:xfrm>
              <a:off x="5929392" y="1301655"/>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91" name="ZoneTexte 190">
              <a:extLst>
                <a:ext uri="{FF2B5EF4-FFF2-40B4-BE49-F238E27FC236}">
                  <a16:creationId xmlns:a16="http://schemas.microsoft.com/office/drawing/2014/main" id="{4949A078-9086-4B51-B689-8587576CC749}"/>
                </a:ext>
              </a:extLst>
            </p:cNvPr>
            <p:cNvSpPr txBox="1"/>
            <p:nvPr/>
          </p:nvSpPr>
          <p:spPr>
            <a:xfrm>
              <a:off x="5888117" y="1282605"/>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92" name="ZoneTexte 191">
              <a:extLst>
                <a:ext uri="{FF2B5EF4-FFF2-40B4-BE49-F238E27FC236}">
                  <a16:creationId xmlns:a16="http://schemas.microsoft.com/office/drawing/2014/main" id="{7C5A209C-47EC-4BFF-AF44-53281024B094}"/>
                </a:ext>
              </a:extLst>
            </p:cNvPr>
            <p:cNvSpPr txBox="1"/>
            <p:nvPr/>
          </p:nvSpPr>
          <p:spPr>
            <a:xfrm>
              <a:off x="5872242" y="1266730"/>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93" name="ZoneTexte 192">
              <a:extLst>
                <a:ext uri="{FF2B5EF4-FFF2-40B4-BE49-F238E27FC236}">
                  <a16:creationId xmlns:a16="http://schemas.microsoft.com/office/drawing/2014/main" id="{022B175D-F84D-4DA4-ADE6-501302CA218D}"/>
                </a:ext>
              </a:extLst>
            </p:cNvPr>
            <p:cNvSpPr txBox="1"/>
            <p:nvPr/>
          </p:nvSpPr>
          <p:spPr>
            <a:xfrm>
              <a:off x="5844684" y="1232822"/>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94" name="ZoneTexte 193">
              <a:extLst>
                <a:ext uri="{FF2B5EF4-FFF2-40B4-BE49-F238E27FC236}">
                  <a16:creationId xmlns:a16="http://schemas.microsoft.com/office/drawing/2014/main" id="{B20E48D2-3482-4DD9-AD4B-D8019CB31DE2}"/>
                </a:ext>
              </a:extLst>
            </p:cNvPr>
            <p:cNvSpPr txBox="1"/>
            <p:nvPr/>
          </p:nvSpPr>
          <p:spPr>
            <a:xfrm>
              <a:off x="5822459" y="1213772"/>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95" name="ZoneTexte 194">
              <a:extLst>
                <a:ext uri="{FF2B5EF4-FFF2-40B4-BE49-F238E27FC236}">
                  <a16:creationId xmlns:a16="http://schemas.microsoft.com/office/drawing/2014/main" id="{6E23D24C-A349-4EBB-A567-1C6B6842C384}"/>
                </a:ext>
              </a:extLst>
            </p:cNvPr>
            <p:cNvSpPr txBox="1"/>
            <p:nvPr/>
          </p:nvSpPr>
          <p:spPr>
            <a:xfrm>
              <a:off x="5779026" y="1205264"/>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96" name="ZoneTexte 195">
              <a:extLst>
                <a:ext uri="{FF2B5EF4-FFF2-40B4-BE49-F238E27FC236}">
                  <a16:creationId xmlns:a16="http://schemas.microsoft.com/office/drawing/2014/main" id="{D6B05783-85BD-4DD8-B6FA-592C2FB6BF40}"/>
                </a:ext>
              </a:extLst>
            </p:cNvPr>
            <p:cNvSpPr txBox="1"/>
            <p:nvPr/>
          </p:nvSpPr>
          <p:spPr>
            <a:xfrm>
              <a:off x="5772676" y="1194722"/>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197" name="ZoneTexte 196">
              <a:extLst>
                <a:ext uri="{FF2B5EF4-FFF2-40B4-BE49-F238E27FC236}">
                  <a16:creationId xmlns:a16="http://schemas.microsoft.com/office/drawing/2014/main" id="{C2A3E80E-62F0-45E5-A1C2-3EE8EA58EF4B}"/>
                </a:ext>
              </a:extLst>
            </p:cNvPr>
            <p:cNvSpPr txBox="1"/>
            <p:nvPr/>
          </p:nvSpPr>
          <p:spPr>
            <a:xfrm>
              <a:off x="5817126" y="1193581"/>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198" name="ZoneTexte 197">
              <a:extLst>
                <a:ext uri="{FF2B5EF4-FFF2-40B4-BE49-F238E27FC236}">
                  <a16:creationId xmlns:a16="http://schemas.microsoft.com/office/drawing/2014/main" id="{FC8D8F3A-76D9-4075-9C0B-6F87462A0158}"/>
                </a:ext>
              </a:extLst>
            </p:cNvPr>
            <p:cNvSpPr txBox="1"/>
            <p:nvPr/>
          </p:nvSpPr>
          <p:spPr>
            <a:xfrm>
              <a:off x="5835159" y="1193581"/>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199" name="ZoneTexte 198">
              <a:extLst>
                <a:ext uri="{FF2B5EF4-FFF2-40B4-BE49-F238E27FC236}">
                  <a16:creationId xmlns:a16="http://schemas.microsoft.com/office/drawing/2014/main" id="{989C698B-C5FA-4E41-AA3F-649D3D5E458E}"/>
                </a:ext>
              </a:extLst>
            </p:cNvPr>
            <p:cNvSpPr txBox="1"/>
            <p:nvPr/>
          </p:nvSpPr>
          <p:spPr>
            <a:xfrm>
              <a:off x="5866909" y="1221139"/>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200" name="ZoneTexte 199">
              <a:extLst>
                <a:ext uri="{FF2B5EF4-FFF2-40B4-BE49-F238E27FC236}">
                  <a16:creationId xmlns:a16="http://schemas.microsoft.com/office/drawing/2014/main" id="{529796FF-CE51-4B17-B7F6-26B4532F31AF}"/>
                </a:ext>
              </a:extLst>
            </p:cNvPr>
            <p:cNvSpPr txBox="1"/>
            <p:nvPr/>
          </p:nvSpPr>
          <p:spPr>
            <a:xfrm>
              <a:off x="5882784" y="1221139"/>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201" name="ZoneTexte 200">
              <a:extLst>
                <a:ext uri="{FF2B5EF4-FFF2-40B4-BE49-F238E27FC236}">
                  <a16:creationId xmlns:a16="http://schemas.microsoft.com/office/drawing/2014/main" id="{BB1531E5-54F4-46C1-AC2E-F008FE944F36}"/>
                </a:ext>
              </a:extLst>
            </p:cNvPr>
            <p:cNvSpPr txBox="1"/>
            <p:nvPr/>
          </p:nvSpPr>
          <p:spPr>
            <a:xfrm>
              <a:off x="5952634" y="1256064"/>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202" name="ZoneTexte 201">
              <a:extLst>
                <a:ext uri="{FF2B5EF4-FFF2-40B4-BE49-F238E27FC236}">
                  <a16:creationId xmlns:a16="http://schemas.microsoft.com/office/drawing/2014/main" id="{C681F7C1-E3CE-476E-B9F5-7D539CC82EC4}"/>
                </a:ext>
              </a:extLst>
            </p:cNvPr>
            <p:cNvSpPr txBox="1"/>
            <p:nvPr/>
          </p:nvSpPr>
          <p:spPr>
            <a:xfrm>
              <a:off x="5970667" y="1271939"/>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203" name="ZoneTexte 202">
              <a:extLst>
                <a:ext uri="{FF2B5EF4-FFF2-40B4-BE49-F238E27FC236}">
                  <a16:creationId xmlns:a16="http://schemas.microsoft.com/office/drawing/2014/main" id="{BEFEA491-F5D9-4D95-84EE-C80C845C7EB9}"/>
                </a:ext>
              </a:extLst>
            </p:cNvPr>
            <p:cNvSpPr txBox="1"/>
            <p:nvPr/>
          </p:nvSpPr>
          <p:spPr>
            <a:xfrm>
              <a:off x="5985525" y="1271939"/>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204" name="ZoneTexte 203">
              <a:extLst>
                <a:ext uri="{FF2B5EF4-FFF2-40B4-BE49-F238E27FC236}">
                  <a16:creationId xmlns:a16="http://schemas.microsoft.com/office/drawing/2014/main" id="{077153FF-E8A3-48E3-A7DD-BBDBE7E99C08}"/>
                </a:ext>
              </a:extLst>
            </p:cNvPr>
            <p:cNvSpPr txBox="1"/>
            <p:nvPr/>
          </p:nvSpPr>
          <p:spPr>
            <a:xfrm>
              <a:off x="6007750" y="1278289"/>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205" name="ZoneTexte 204">
              <a:extLst>
                <a:ext uri="{FF2B5EF4-FFF2-40B4-BE49-F238E27FC236}">
                  <a16:creationId xmlns:a16="http://schemas.microsoft.com/office/drawing/2014/main" id="{51C06317-6ABD-443E-AA44-053D6445E6AB}"/>
                </a:ext>
              </a:extLst>
            </p:cNvPr>
            <p:cNvSpPr txBox="1"/>
            <p:nvPr/>
          </p:nvSpPr>
          <p:spPr>
            <a:xfrm>
              <a:off x="6042675" y="1297339"/>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206" name="ZoneTexte 205">
              <a:extLst>
                <a:ext uri="{FF2B5EF4-FFF2-40B4-BE49-F238E27FC236}">
                  <a16:creationId xmlns:a16="http://schemas.microsoft.com/office/drawing/2014/main" id="{82FB7667-08B8-4C0C-912A-FE0AB44E7432}"/>
                </a:ext>
              </a:extLst>
            </p:cNvPr>
            <p:cNvSpPr txBox="1"/>
            <p:nvPr/>
          </p:nvSpPr>
          <p:spPr>
            <a:xfrm>
              <a:off x="6070233" y="1303689"/>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207" name="ZoneTexte 206">
              <a:extLst>
                <a:ext uri="{FF2B5EF4-FFF2-40B4-BE49-F238E27FC236}">
                  <a16:creationId xmlns:a16="http://schemas.microsoft.com/office/drawing/2014/main" id="{47114BD8-D69B-432F-80EE-29FC640AA8B6}"/>
                </a:ext>
              </a:extLst>
            </p:cNvPr>
            <p:cNvSpPr txBox="1"/>
            <p:nvPr/>
          </p:nvSpPr>
          <p:spPr>
            <a:xfrm>
              <a:off x="6092458" y="1306864"/>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208" name="ZoneTexte 207">
              <a:extLst>
                <a:ext uri="{FF2B5EF4-FFF2-40B4-BE49-F238E27FC236}">
                  <a16:creationId xmlns:a16="http://schemas.microsoft.com/office/drawing/2014/main" id="{3071D4BD-C161-4B22-9E0B-26B3AD8E1475}"/>
                </a:ext>
              </a:extLst>
            </p:cNvPr>
            <p:cNvSpPr txBox="1"/>
            <p:nvPr/>
          </p:nvSpPr>
          <p:spPr>
            <a:xfrm>
              <a:off x="6125349" y="1309022"/>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209" name="ZoneTexte 208">
              <a:extLst>
                <a:ext uri="{FF2B5EF4-FFF2-40B4-BE49-F238E27FC236}">
                  <a16:creationId xmlns:a16="http://schemas.microsoft.com/office/drawing/2014/main" id="{F4729EE1-392A-4FC8-9FAD-4F2277780EB1}"/>
                </a:ext>
              </a:extLst>
            </p:cNvPr>
            <p:cNvSpPr txBox="1"/>
            <p:nvPr/>
          </p:nvSpPr>
          <p:spPr>
            <a:xfrm>
              <a:off x="6139066" y="1331247"/>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210" name="ZoneTexte 209">
              <a:extLst>
                <a:ext uri="{FF2B5EF4-FFF2-40B4-BE49-F238E27FC236}">
                  <a16:creationId xmlns:a16="http://schemas.microsoft.com/office/drawing/2014/main" id="{D06A6E09-ECE9-42E6-8308-616E40E5AEE7}"/>
                </a:ext>
              </a:extLst>
            </p:cNvPr>
            <p:cNvSpPr txBox="1"/>
            <p:nvPr/>
          </p:nvSpPr>
          <p:spPr>
            <a:xfrm>
              <a:off x="6164466" y="1359822"/>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211" name="ZoneTexte 210">
              <a:extLst>
                <a:ext uri="{FF2B5EF4-FFF2-40B4-BE49-F238E27FC236}">
                  <a16:creationId xmlns:a16="http://schemas.microsoft.com/office/drawing/2014/main" id="{57E5092B-F69D-4EDA-A389-3E2F5EA26749}"/>
                </a:ext>
              </a:extLst>
            </p:cNvPr>
            <p:cNvSpPr txBox="1"/>
            <p:nvPr/>
          </p:nvSpPr>
          <p:spPr>
            <a:xfrm>
              <a:off x="6215266" y="1450880"/>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212" name="ZoneTexte 211">
              <a:extLst>
                <a:ext uri="{FF2B5EF4-FFF2-40B4-BE49-F238E27FC236}">
                  <a16:creationId xmlns:a16="http://schemas.microsoft.com/office/drawing/2014/main" id="{061D99B4-2775-446A-95EE-54FB28FC346E}"/>
                </a:ext>
              </a:extLst>
            </p:cNvPr>
            <p:cNvSpPr txBox="1"/>
            <p:nvPr/>
          </p:nvSpPr>
          <p:spPr>
            <a:xfrm>
              <a:off x="6239649" y="1462563"/>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213" name="ZoneTexte 212">
              <a:extLst>
                <a:ext uri="{FF2B5EF4-FFF2-40B4-BE49-F238E27FC236}">
                  <a16:creationId xmlns:a16="http://schemas.microsoft.com/office/drawing/2014/main" id="{3352C83A-A47D-45ED-A35C-45DE46C91A3C}"/>
                </a:ext>
              </a:extLst>
            </p:cNvPr>
            <p:cNvSpPr txBox="1"/>
            <p:nvPr/>
          </p:nvSpPr>
          <p:spPr>
            <a:xfrm>
              <a:off x="6260857" y="1468913"/>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214" name="ZoneTexte 213">
              <a:extLst>
                <a:ext uri="{FF2B5EF4-FFF2-40B4-BE49-F238E27FC236}">
                  <a16:creationId xmlns:a16="http://schemas.microsoft.com/office/drawing/2014/main" id="{F092ED78-E73E-4BFE-9E3C-AFD62B0DF63E}"/>
                </a:ext>
              </a:extLst>
            </p:cNvPr>
            <p:cNvSpPr txBox="1"/>
            <p:nvPr/>
          </p:nvSpPr>
          <p:spPr>
            <a:xfrm>
              <a:off x="6291590" y="1519713"/>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215" name="ZoneTexte 214">
              <a:extLst>
                <a:ext uri="{FF2B5EF4-FFF2-40B4-BE49-F238E27FC236}">
                  <a16:creationId xmlns:a16="http://schemas.microsoft.com/office/drawing/2014/main" id="{3CF713D9-7FA0-43B8-92F6-89472B7A80E8}"/>
                </a:ext>
              </a:extLst>
            </p:cNvPr>
            <p:cNvSpPr txBox="1"/>
            <p:nvPr/>
          </p:nvSpPr>
          <p:spPr>
            <a:xfrm>
              <a:off x="6311657" y="1550446"/>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216" name="ZoneTexte 215">
              <a:extLst>
                <a:ext uri="{FF2B5EF4-FFF2-40B4-BE49-F238E27FC236}">
                  <a16:creationId xmlns:a16="http://schemas.microsoft.com/office/drawing/2014/main" id="{A093D0E6-09D5-40A9-8AFC-9F3D81BC6874}"/>
                </a:ext>
              </a:extLst>
            </p:cNvPr>
            <p:cNvSpPr txBox="1"/>
            <p:nvPr/>
          </p:nvSpPr>
          <p:spPr>
            <a:xfrm>
              <a:off x="6314832" y="1575846"/>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217" name="ZoneTexte 216">
              <a:extLst>
                <a:ext uri="{FF2B5EF4-FFF2-40B4-BE49-F238E27FC236}">
                  <a16:creationId xmlns:a16="http://schemas.microsoft.com/office/drawing/2014/main" id="{D964E393-E58F-4568-A86E-006702943A1D}"/>
                </a:ext>
              </a:extLst>
            </p:cNvPr>
            <p:cNvSpPr txBox="1"/>
            <p:nvPr/>
          </p:nvSpPr>
          <p:spPr>
            <a:xfrm>
              <a:off x="6330707" y="1601246"/>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218" name="ZoneTexte 217">
              <a:extLst>
                <a:ext uri="{FF2B5EF4-FFF2-40B4-BE49-F238E27FC236}">
                  <a16:creationId xmlns:a16="http://schemas.microsoft.com/office/drawing/2014/main" id="{AC323181-6AAA-4674-B716-55F1908D500C}"/>
                </a:ext>
              </a:extLst>
            </p:cNvPr>
            <p:cNvSpPr txBox="1"/>
            <p:nvPr/>
          </p:nvSpPr>
          <p:spPr>
            <a:xfrm>
              <a:off x="6362457" y="1641504"/>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219" name="ZoneTexte 218">
              <a:extLst>
                <a:ext uri="{FF2B5EF4-FFF2-40B4-BE49-F238E27FC236}">
                  <a16:creationId xmlns:a16="http://schemas.microsoft.com/office/drawing/2014/main" id="{0765BA76-902C-4A24-8423-14FE72B9C260}"/>
                </a:ext>
              </a:extLst>
            </p:cNvPr>
            <p:cNvSpPr txBox="1"/>
            <p:nvPr/>
          </p:nvSpPr>
          <p:spPr>
            <a:xfrm>
              <a:off x="6383665" y="1663729"/>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220" name="ZoneTexte 219">
              <a:extLst>
                <a:ext uri="{FF2B5EF4-FFF2-40B4-BE49-F238E27FC236}">
                  <a16:creationId xmlns:a16="http://schemas.microsoft.com/office/drawing/2014/main" id="{F5532A8A-E9C6-43E2-89FA-1A3EB102C036}"/>
                </a:ext>
              </a:extLst>
            </p:cNvPr>
            <p:cNvSpPr txBox="1"/>
            <p:nvPr/>
          </p:nvSpPr>
          <p:spPr>
            <a:xfrm>
              <a:off x="6401698" y="1666904"/>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221" name="ZoneTexte 220">
              <a:extLst>
                <a:ext uri="{FF2B5EF4-FFF2-40B4-BE49-F238E27FC236}">
                  <a16:creationId xmlns:a16="http://schemas.microsoft.com/office/drawing/2014/main" id="{EE99EF67-F8F3-469A-9C6C-6FA2A9AA22D3}"/>
                </a:ext>
              </a:extLst>
            </p:cNvPr>
            <p:cNvSpPr txBox="1"/>
            <p:nvPr/>
          </p:nvSpPr>
          <p:spPr>
            <a:xfrm>
              <a:off x="6420748" y="1703987"/>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222" name="ZoneTexte 221">
              <a:extLst>
                <a:ext uri="{FF2B5EF4-FFF2-40B4-BE49-F238E27FC236}">
                  <a16:creationId xmlns:a16="http://schemas.microsoft.com/office/drawing/2014/main" id="{4147B0A4-6910-4E39-9120-7D3FA8DF0E96}"/>
                </a:ext>
              </a:extLst>
            </p:cNvPr>
            <p:cNvSpPr txBox="1"/>
            <p:nvPr/>
          </p:nvSpPr>
          <p:spPr>
            <a:xfrm>
              <a:off x="6468373" y="1751612"/>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223" name="ZoneTexte 222">
              <a:extLst>
                <a:ext uri="{FF2B5EF4-FFF2-40B4-BE49-F238E27FC236}">
                  <a16:creationId xmlns:a16="http://schemas.microsoft.com/office/drawing/2014/main" id="{F915B371-A34E-47C3-BA25-CBBAF21F0889}"/>
                </a:ext>
              </a:extLst>
            </p:cNvPr>
            <p:cNvSpPr txBox="1"/>
            <p:nvPr/>
          </p:nvSpPr>
          <p:spPr>
            <a:xfrm>
              <a:off x="6483231" y="1772820"/>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224" name="ZoneTexte 223">
              <a:extLst>
                <a:ext uri="{FF2B5EF4-FFF2-40B4-BE49-F238E27FC236}">
                  <a16:creationId xmlns:a16="http://schemas.microsoft.com/office/drawing/2014/main" id="{D33BD95E-4BC4-4390-8B36-A066FC3214AD}"/>
                </a:ext>
              </a:extLst>
            </p:cNvPr>
            <p:cNvSpPr txBox="1"/>
            <p:nvPr/>
          </p:nvSpPr>
          <p:spPr>
            <a:xfrm>
              <a:off x="6505456" y="1772820"/>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225" name="ZoneTexte 224">
              <a:extLst>
                <a:ext uri="{FF2B5EF4-FFF2-40B4-BE49-F238E27FC236}">
                  <a16:creationId xmlns:a16="http://schemas.microsoft.com/office/drawing/2014/main" id="{8C564A56-DB30-4D60-AB3B-948826B61908}"/>
                </a:ext>
              </a:extLst>
            </p:cNvPr>
            <p:cNvSpPr txBox="1"/>
            <p:nvPr/>
          </p:nvSpPr>
          <p:spPr>
            <a:xfrm>
              <a:off x="6537206" y="1817270"/>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226" name="ZoneTexte 225">
              <a:extLst>
                <a:ext uri="{FF2B5EF4-FFF2-40B4-BE49-F238E27FC236}">
                  <a16:creationId xmlns:a16="http://schemas.microsoft.com/office/drawing/2014/main" id="{A33A7D3D-872F-469E-97EA-A201D05FCC91}"/>
                </a:ext>
              </a:extLst>
            </p:cNvPr>
            <p:cNvSpPr txBox="1"/>
            <p:nvPr/>
          </p:nvSpPr>
          <p:spPr>
            <a:xfrm>
              <a:off x="6564764" y="1854353"/>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227" name="ZoneTexte 226">
              <a:extLst>
                <a:ext uri="{FF2B5EF4-FFF2-40B4-BE49-F238E27FC236}">
                  <a16:creationId xmlns:a16="http://schemas.microsoft.com/office/drawing/2014/main" id="{F77B998B-6402-4368-8747-748C7628BD6D}"/>
                </a:ext>
              </a:extLst>
            </p:cNvPr>
            <p:cNvSpPr txBox="1"/>
            <p:nvPr/>
          </p:nvSpPr>
          <p:spPr>
            <a:xfrm>
              <a:off x="6580639" y="1867053"/>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228" name="ZoneTexte 227">
              <a:extLst>
                <a:ext uri="{FF2B5EF4-FFF2-40B4-BE49-F238E27FC236}">
                  <a16:creationId xmlns:a16="http://schemas.microsoft.com/office/drawing/2014/main" id="{E7C22E81-7E76-4BEF-8773-0EB19F3A45E4}"/>
                </a:ext>
              </a:extLst>
            </p:cNvPr>
            <p:cNvSpPr txBox="1"/>
            <p:nvPr/>
          </p:nvSpPr>
          <p:spPr>
            <a:xfrm>
              <a:off x="6593339" y="1867053"/>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229" name="ZoneTexte 228">
              <a:extLst>
                <a:ext uri="{FF2B5EF4-FFF2-40B4-BE49-F238E27FC236}">
                  <a16:creationId xmlns:a16="http://schemas.microsoft.com/office/drawing/2014/main" id="{A112A27A-C447-4279-A69B-B1E67AE9A382}"/>
                </a:ext>
              </a:extLst>
            </p:cNvPr>
            <p:cNvSpPr txBox="1"/>
            <p:nvPr/>
          </p:nvSpPr>
          <p:spPr>
            <a:xfrm>
              <a:off x="6647314" y="1895628"/>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230" name="ZoneTexte 229">
              <a:extLst>
                <a:ext uri="{FF2B5EF4-FFF2-40B4-BE49-F238E27FC236}">
                  <a16:creationId xmlns:a16="http://schemas.microsoft.com/office/drawing/2014/main" id="{86FAACC7-7E3D-4CFF-BA57-5F7FFCD93297}"/>
                </a:ext>
              </a:extLst>
            </p:cNvPr>
            <p:cNvSpPr txBox="1"/>
            <p:nvPr/>
          </p:nvSpPr>
          <p:spPr>
            <a:xfrm>
              <a:off x="6680205" y="1895628"/>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231" name="ZoneTexte 230">
              <a:extLst>
                <a:ext uri="{FF2B5EF4-FFF2-40B4-BE49-F238E27FC236}">
                  <a16:creationId xmlns:a16="http://schemas.microsoft.com/office/drawing/2014/main" id="{CB92147F-F0C4-4973-A113-FDD5D401CE47}"/>
                </a:ext>
              </a:extLst>
            </p:cNvPr>
            <p:cNvSpPr txBox="1"/>
            <p:nvPr/>
          </p:nvSpPr>
          <p:spPr>
            <a:xfrm>
              <a:off x="6696080" y="1895628"/>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232" name="ZoneTexte 231">
              <a:extLst>
                <a:ext uri="{FF2B5EF4-FFF2-40B4-BE49-F238E27FC236}">
                  <a16:creationId xmlns:a16="http://schemas.microsoft.com/office/drawing/2014/main" id="{CBD12D63-140B-4A8C-A58E-83FB2411E802}"/>
                </a:ext>
              </a:extLst>
            </p:cNvPr>
            <p:cNvSpPr txBox="1"/>
            <p:nvPr/>
          </p:nvSpPr>
          <p:spPr>
            <a:xfrm>
              <a:off x="6761738" y="1942236"/>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233" name="ZoneTexte 232">
              <a:extLst>
                <a:ext uri="{FF2B5EF4-FFF2-40B4-BE49-F238E27FC236}">
                  <a16:creationId xmlns:a16="http://schemas.microsoft.com/office/drawing/2014/main" id="{9FEDC53D-15A8-4734-B22F-D2CFEA2EE985}"/>
                </a:ext>
              </a:extLst>
            </p:cNvPr>
            <p:cNvSpPr txBox="1"/>
            <p:nvPr/>
          </p:nvSpPr>
          <p:spPr>
            <a:xfrm>
              <a:off x="6733163" y="1916836"/>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234" name="ZoneTexte 233">
              <a:extLst>
                <a:ext uri="{FF2B5EF4-FFF2-40B4-BE49-F238E27FC236}">
                  <a16:creationId xmlns:a16="http://schemas.microsoft.com/office/drawing/2014/main" id="{3F90E431-B89B-4540-9B10-61AD5247E498}"/>
                </a:ext>
              </a:extLst>
            </p:cNvPr>
            <p:cNvSpPr txBox="1"/>
            <p:nvPr/>
          </p:nvSpPr>
          <p:spPr>
            <a:xfrm>
              <a:off x="6794629" y="1993036"/>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235" name="ZoneTexte 234">
              <a:extLst>
                <a:ext uri="{FF2B5EF4-FFF2-40B4-BE49-F238E27FC236}">
                  <a16:creationId xmlns:a16="http://schemas.microsoft.com/office/drawing/2014/main" id="{4F84CE73-A62A-482B-8F61-20CE57CC1CB0}"/>
                </a:ext>
              </a:extLst>
            </p:cNvPr>
            <p:cNvSpPr txBox="1"/>
            <p:nvPr/>
          </p:nvSpPr>
          <p:spPr>
            <a:xfrm>
              <a:off x="6823204" y="2039644"/>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236" name="ZoneTexte 235">
              <a:extLst>
                <a:ext uri="{FF2B5EF4-FFF2-40B4-BE49-F238E27FC236}">
                  <a16:creationId xmlns:a16="http://schemas.microsoft.com/office/drawing/2014/main" id="{D3611BBB-AD4C-4AD9-8F1C-FC04009D54F8}"/>
                </a:ext>
              </a:extLst>
            </p:cNvPr>
            <p:cNvSpPr txBox="1"/>
            <p:nvPr/>
          </p:nvSpPr>
          <p:spPr>
            <a:xfrm>
              <a:off x="6858129" y="2076727"/>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237" name="ZoneTexte 236">
              <a:extLst>
                <a:ext uri="{FF2B5EF4-FFF2-40B4-BE49-F238E27FC236}">
                  <a16:creationId xmlns:a16="http://schemas.microsoft.com/office/drawing/2014/main" id="{9095BED9-CCD6-49CC-9421-F44C2D28EF88}"/>
                </a:ext>
              </a:extLst>
            </p:cNvPr>
            <p:cNvSpPr txBox="1"/>
            <p:nvPr/>
          </p:nvSpPr>
          <p:spPr>
            <a:xfrm>
              <a:off x="6883529" y="2095777"/>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238" name="ZoneTexte 237">
              <a:extLst>
                <a:ext uri="{FF2B5EF4-FFF2-40B4-BE49-F238E27FC236}">
                  <a16:creationId xmlns:a16="http://schemas.microsoft.com/office/drawing/2014/main" id="{3552B90E-D122-4F14-8D86-38D28F92B130}"/>
                </a:ext>
              </a:extLst>
            </p:cNvPr>
            <p:cNvSpPr txBox="1"/>
            <p:nvPr/>
          </p:nvSpPr>
          <p:spPr>
            <a:xfrm>
              <a:off x="6936487" y="2114827"/>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239" name="ZoneTexte 238">
              <a:extLst>
                <a:ext uri="{FF2B5EF4-FFF2-40B4-BE49-F238E27FC236}">
                  <a16:creationId xmlns:a16="http://schemas.microsoft.com/office/drawing/2014/main" id="{0349B3DD-71DE-496D-8A53-59D3B02DCBD2}"/>
                </a:ext>
              </a:extLst>
            </p:cNvPr>
            <p:cNvSpPr txBox="1"/>
            <p:nvPr/>
          </p:nvSpPr>
          <p:spPr>
            <a:xfrm>
              <a:off x="6958712" y="2133877"/>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240" name="ZoneTexte 239">
              <a:extLst>
                <a:ext uri="{FF2B5EF4-FFF2-40B4-BE49-F238E27FC236}">
                  <a16:creationId xmlns:a16="http://schemas.microsoft.com/office/drawing/2014/main" id="{027D718A-8AD6-4513-B031-C4DDF9FC2A16}"/>
                </a:ext>
              </a:extLst>
            </p:cNvPr>
            <p:cNvSpPr txBox="1"/>
            <p:nvPr/>
          </p:nvSpPr>
          <p:spPr>
            <a:xfrm>
              <a:off x="6977762" y="2155085"/>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241" name="ZoneTexte 240">
              <a:extLst>
                <a:ext uri="{FF2B5EF4-FFF2-40B4-BE49-F238E27FC236}">
                  <a16:creationId xmlns:a16="http://schemas.microsoft.com/office/drawing/2014/main" id="{B1EC79B5-31BA-444E-A334-9CE953D6832B}"/>
                </a:ext>
              </a:extLst>
            </p:cNvPr>
            <p:cNvSpPr txBox="1"/>
            <p:nvPr/>
          </p:nvSpPr>
          <p:spPr>
            <a:xfrm>
              <a:off x="7014845" y="2170960"/>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242" name="ZoneTexte 241">
              <a:extLst>
                <a:ext uri="{FF2B5EF4-FFF2-40B4-BE49-F238E27FC236}">
                  <a16:creationId xmlns:a16="http://schemas.microsoft.com/office/drawing/2014/main" id="{C6C0BB37-0599-4505-8FF8-93E74F20CAEC}"/>
                </a:ext>
              </a:extLst>
            </p:cNvPr>
            <p:cNvSpPr txBox="1"/>
            <p:nvPr/>
          </p:nvSpPr>
          <p:spPr>
            <a:xfrm>
              <a:off x="7034912" y="2170960"/>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243" name="ZoneTexte 242">
              <a:extLst>
                <a:ext uri="{FF2B5EF4-FFF2-40B4-BE49-F238E27FC236}">
                  <a16:creationId xmlns:a16="http://schemas.microsoft.com/office/drawing/2014/main" id="{4AEFAA1E-DBE3-4277-8A61-8465C2EC28FF}"/>
                </a:ext>
              </a:extLst>
            </p:cNvPr>
            <p:cNvSpPr txBox="1"/>
            <p:nvPr/>
          </p:nvSpPr>
          <p:spPr>
            <a:xfrm>
              <a:off x="7105779" y="2170960"/>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244" name="ZoneTexte 243">
              <a:extLst>
                <a:ext uri="{FF2B5EF4-FFF2-40B4-BE49-F238E27FC236}">
                  <a16:creationId xmlns:a16="http://schemas.microsoft.com/office/drawing/2014/main" id="{27D2CADF-6790-4D57-9FDA-B8AB4F8E8966}"/>
                </a:ext>
              </a:extLst>
            </p:cNvPr>
            <p:cNvSpPr txBox="1"/>
            <p:nvPr/>
          </p:nvSpPr>
          <p:spPr>
            <a:xfrm>
              <a:off x="7189470" y="2217568"/>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245" name="ZoneTexte 244">
              <a:extLst>
                <a:ext uri="{FF2B5EF4-FFF2-40B4-BE49-F238E27FC236}">
                  <a16:creationId xmlns:a16="http://schemas.microsoft.com/office/drawing/2014/main" id="{17C5C5E9-6EBE-4AB4-9A0F-E7EA41BD3EA3}"/>
                </a:ext>
              </a:extLst>
            </p:cNvPr>
            <p:cNvSpPr txBox="1"/>
            <p:nvPr/>
          </p:nvSpPr>
          <p:spPr>
            <a:xfrm>
              <a:off x="7201153" y="2246143"/>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246" name="ZoneTexte 245">
              <a:extLst>
                <a:ext uri="{FF2B5EF4-FFF2-40B4-BE49-F238E27FC236}">
                  <a16:creationId xmlns:a16="http://schemas.microsoft.com/office/drawing/2014/main" id="{1EE5D0E8-5A0F-425F-9CF7-6C67D45AFC47}"/>
                </a:ext>
              </a:extLst>
            </p:cNvPr>
            <p:cNvSpPr txBox="1"/>
            <p:nvPr/>
          </p:nvSpPr>
          <p:spPr>
            <a:xfrm>
              <a:off x="7263636" y="2295926"/>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247" name="ZoneTexte 246">
              <a:extLst>
                <a:ext uri="{FF2B5EF4-FFF2-40B4-BE49-F238E27FC236}">
                  <a16:creationId xmlns:a16="http://schemas.microsoft.com/office/drawing/2014/main" id="{FF44C73C-7C3C-4F46-91E9-1A7E8540BABF}"/>
                </a:ext>
              </a:extLst>
            </p:cNvPr>
            <p:cNvSpPr txBox="1"/>
            <p:nvPr/>
          </p:nvSpPr>
          <p:spPr>
            <a:xfrm>
              <a:off x="7281669" y="2295926"/>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248" name="ZoneTexte 247">
              <a:extLst>
                <a:ext uri="{FF2B5EF4-FFF2-40B4-BE49-F238E27FC236}">
                  <a16:creationId xmlns:a16="http://schemas.microsoft.com/office/drawing/2014/main" id="{4FE9D2C7-B67D-4ED9-AC83-F0E7713597DE}"/>
                </a:ext>
              </a:extLst>
            </p:cNvPr>
            <p:cNvSpPr txBox="1"/>
            <p:nvPr/>
          </p:nvSpPr>
          <p:spPr>
            <a:xfrm>
              <a:off x="7302877" y="2295926"/>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249" name="ZoneTexte 248">
              <a:extLst>
                <a:ext uri="{FF2B5EF4-FFF2-40B4-BE49-F238E27FC236}">
                  <a16:creationId xmlns:a16="http://schemas.microsoft.com/office/drawing/2014/main" id="{AEA2B544-C5BD-4941-A7E8-78EF0A4512B0}"/>
                </a:ext>
              </a:extLst>
            </p:cNvPr>
            <p:cNvSpPr txBox="1"/>
            <p:nvPr/>
          </p:nvSpPr>
          <p:spPr>
            <a:xfrm>
              <a:off x="7385427" y="2359426"/>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250" name="ZoneTexte 249">
              <a:extLst>
                <a:ext uri="{FF2B5EF4-FFF2-40B4-BE49-F238E27FC236}">
                  <a16:creationId xmlns:a16="http://schemas.microsoft.com/office/drawing/2014/main" id="{1CA37BDE-872C-472B-82E7-044B4D0F4741}"/>
                </a:ext>
              </a:extLst>
            </p:cNvPr>
            <p:cNvSpPr txBox="1"/>
            <p:nvPr/>
          </p:nvSpPr>
          <p:spPr>
            <a:xfrm>
              <a:off x="7428860" y="2359426"/>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251" name="ZoneTexte 250">
              <a:extLst>
                <a:ext uri="{FF2B5EF4-FFF2-40B4-BE49-F238E27FC236}">
                  <a16:creationId xmlns:a16="http://schemas.microsoft.com/office/drawing/2014/main" id="{C92CE381-6419-4BB5-B37F-E01EB1AF91DE}"/>
                </a:ext>
              </a:extLst>
            </p:cNvPr>
            <p:cNvSpPr txBox="1"/>
            <p:nvPr/>
          </p:nvSpPr>
          <p:spPr>
            <a:xfrm>
              <a:off x="7447910" y="2359426"/>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252" name="ZoneTexte 251">
              <a:extLst>
                <a:ext uri="{FF2B5EF4-FFF2-40B4-BE49-F238E27FC236}">
                  <a16:creationId xmlns:a16="http://schemas.microsoft.com/office/drawing/2014/main" id="{ED8F486F-FB1D-4845-B0DD-9470EB3105AC}"/>
                </a:ext>
              </a:extLst>
            </p:cNvPr>
            <p:cNvSpPr txBox="1"/>
            <p:nvPr/>
          </p:nvSpPr>
          <p:spPr>
            <a:xfrm>
              <a:off x="7507218" y="2359426"/>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253" name="ZoneTexte 252">
              <a:extLst>
                <a:ext uri="{FF2B5EF4-FFF2-40B4-BE49-F238E27FC236}">
                  <a16:creationId xmlns:a16="http://schemas.microsoft.com/office/drawing/2014/main" id="{7762C94B-085A-4CA0-BA60-D6F595662BD0}"/>
                </a:ext>
              </a:extLst>
            </p:cNvPr>
            <p:cNvSpPr txBox="1"/>
            <p:nvPr/>
          </p:nvSpPr>
          <p:spPr>
            <a:xfrm>
              <a:off x="7538968" y="2359426"/>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254" name="ZoneTexte 253">
              <a:extLst>
                <a:ext uri="{FF2B5EF4-FFF2-40B4-BE49-F238E27FC236}">
                  <a16:creationId xmlns:a16="http://schemas.microsoft.com/office/drawing/2014/main" id="{C1966F7F-9B17-4082-9A48-042C058FF748}"/>
                </a:ext>
              </a:extLst>
            </p:cNvPr>
            <p:cNvSpPr txBox="1"/>
            <p:nvPr/>
          </p:nvSpPr>
          <p:spPr>
            <a:xfrm>
              <a:off x="7672318" y="2485409"/>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255" name="ZoneTexte 254">
              <a:extLst>
                <a:ext uri="{FF2B5EF4-FFF2-40B4-BE49-F238E27FC236}">
                  <a16:creationId xmlns:a16="http://schemas.microsoft.com/office/drawing/2014/main" id="{3EC16898-34B3-49CE-8B00-39208E352AA6}"/>
                </a:ext>
              </a:extLst>
            </p:cNvPr>
            <p:cNvSpPr txBox="1"/>
            <p:nvPr/>
          </p:nvSpPr>
          <p:spPr>
            <a:xfrm>
              <a:off x="7783567" y="2485409"/>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256" name="ZoneTexte 255">
              <a:extLst>
                <a:ext uri="{FF2B5EF4-FFF2-40B4-BE49-F238E27FC236}">
                  <a16:creationId xmlns:a16="http://schemas.microsoft.com/office/drawing/2014/main" id="{FA093D0A-D2A3-4875-B6D6-2662D22F5E10}"/>
                </a:ext>
              </a:extLst>
            </p:cNvPr>
            <p:cNvSpPr txBox="1"/>
            <p:nvPr/>
          </p:nvSpPr>
          <p:spPr>
            <a:xfrm>
              <a:off x="7877800" y="2540525"/>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257" name="ZoneTexte 256">
              <a:extLst>
                <a:ext uri="{FF2B5EF4-FFF2-40B4-BE49-F238E27FC236}">
                  <a16:creationId xmlns:a16="http://schemas.microsoft.com/office/drawing/2014/main" id="{5ECDD093-ED85-4F59-A836-DE13E213AB20}"/>
                </a:ext>
              </a:extLst>
            </p:cNvPr>
            <p:cNvSpPr txBox="1"/>
            <p:nvPr/>
          </p:nvSpPr>
          <p:spPr>
            <a:xfrm>
              <a:off x="7894816" y="2540525"/>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258" name="ZoneTexte 257">
              <a:extLst>
                <a:ext uri="{FF2B5EF4-FFF2-40B4-BE49-F238E27FC236}">
                  <a16:creationId xmlns:a16="http://schemas.microsoft.com/office/drawing/2014/main" id="{9726BD8C-5F82-4435-BB7C-08A6415C58C3}"/>
                </a:ext>
              </a:extLst>
            </p:cNvPr>
            <p:cNvSpPr txBox="1"/>
            <p:nvPr/>
          </p:nvSpPr>
          <p:spPr>
            <a:xfrm>
              <a:off x="7951966" y="2540525"/>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259" name="ZoneTexte 258">
              <a:extLst>
                <a:ext uri="{FF2B5EF4-FFF2-40B4-BE49-F238E27FC236}">
                  <a16:creationId xmlns:a16="http://schemas.microsoft.com/office/drawing/2014/main" id="{9BC9FC9B-054D-4E63-933D-9A1D9A5074E1}"/>
                </a:ext>
              </a:extLst>
            </p:cNvPr>
            <p:cNvSpPr txBox="1"/>
            <p:nvPr/>
          </p:nvSpPr>
          <p:spPr>
            <a:xfrm>
              <a:off x="8011274" y="2540525"/>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260" name="ZoneTexte 259">
              <a:extLst>
                <a:ext uri="{FF2B5EF4-FFF2-40B4-BE49-F238E27FC236}">
                  <a16:creationId xmlns:a16="http://schemas.microsoft.com/office/drawing/2014/main" id="{086C9132-38D7-43AE-A41B-F331DC55F921}"/>
                </a:ext>
              </a:extLst>
            </p:cNvPr>
            <p:cNvSpPr txBox="1"/>
            <p:nvPr/>
          </p:nvSpPr>
          <p:spPr>
            <a:xfrm>
              <a:off x="8242032" y="2540525"/>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261" name="ZoneTexte 260">
              <a:extLst>
                <a:ext uri="{FF2B5EF4-FFF2-40B4-BE49-F238E27FC236}">
                  <a16:creationId xmlns:a16="http://schemas.microsoft.com/office/drawing/2014/main" id="{A6EBB104-5445-4E82-901C-80E0A0863042}"/>
                </a:ext>
              </a:extLst>
            </p:cNvPr>
            <p:cNvSpPr txBox="1"/>
            <p:nvPr/>
          </p:nvSpPr>
          <p:spPr>
            <a:xfrm>
              <a:off x="8258031" y="2540525"/>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262" name="ZoneTexte 261">
              <a:extLst>
                <a:ext uri="{FF2B5EF4-FFF2-40B4-BE49-F238E27FC236}">
                  <a16:creationId xmlns:a16="http://schemas.microsoft.com/office/drawing/2014/main" id="{C0594219-E401-4C1F-A66C-7EB8CD5C078F}"/>
                </a:ext>
              </a:extLst>
            </p:cNvPr>
            <p:cNvSpPr txBox="1"/>
            <p:nvPr/>
          </p:nvSpPr>
          <p:spPr>
            <a:xfrm>
              <a:off x="8378681" y="2540525"/>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grpSp>
      <p:sp>
        <p:nvSpPr>
          <p:cNvPr id="13" name="Espace réservé du contenu 12"/>
          <p:cNvSpPr>
            <a:spLocks noGrp="1"/>
          </p:cNvSpPr>
          <p:nvPr>
            <p:ph sz="half" idx="1"/>
          </p:nvPr>
        </p:nvSpPr>
        <p:spPr/>
        <p:txBody>
          <a:bodyPr/>
          <a:lstStyle/>
          <a:p>
            <a:r>
              <a:rPr lang="fr-FR" dirty="0"/>
              <a:t>Rappel résultats de l’analyse initiale</a:t>
            </a:r>
          </a:p>
          <a:p>
            <a:endParaRPr lang="fr-FR" dirty="0"/>
          </a:p>
          <a:p>
            <a:endParaRPr lang="fr-FR" dirty="0"/>
          </a:p>
        </p:txBody>
      </p:sp>
      <p:sp>
        <p:nvSpPr>
          <p:cNvPr id="7" name="ZoneTexte 6"/>
          <p:cNvSpPr txBox="1"/>
          <p:nvPr/>
        </p:nvSpPr>
        <p:spPr>
          <a:xfrm>
            <a:off x="0" y="4867818"/>
            <a:ext cx="1730089" cy="276999"/>
          </a:xfrm>
          <a:prstGeom prst="rect">
            <a:avLst/>
          </a:prstGeom>
          <a:noFill/>
        </p:spPr>
        <p:txBody>
          <a:bodyPr wrap="none" rtlCol="0">
            <a:spAutoFit/>
          </a:bodyPr>
          <a:lstStyle>
            <a:defPPr>
              <a:defRPr lang="fr-FR"/>
            </a:defPPr>
            <a:lvl1pPr>
              <a:defRPr sz="900" i="1">
                <a:solidFill>
                  <a:schemeClr val="tx1">
                    <a:lumMod val="50000"/>
                    <a:lumOff val="50000"/>
                  </a:schemeClr>
                </a:solidFill>
                <a:latin typeface="Arial" panose="020B0604020202020204" pitchFamily="34" charset="0"/>
              </a:defRPr>
            </a:lvl1p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Kopetz</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NEJM 2019</a:t>
            </a:r>
          </a:p>
        </p:txBody>
      </p:sp>
      <p:graphicFrame>
        <p:nvGraphicFramePr>
          <p:cNvPr id="2" name="Tableau 1"/>
          <p:cNvGraphicFramePr>
            <a:graphicFrameLocks noGrp="1" noChangeAspect="1"/>
          </p:cNvGraphicFramePr>
          <p:nvPr/>
        </p:nvGraphicFramePr>
        <p:xfrm>
          <a:off x="625035" y="3719188"/>
          <a:ext cx="7893930" cy="1127760"/>
        </p:xfrm>
        <a:graphic>
          <a:graphicData uri="http://schemas.openxmlformats.org/drawingml/2006/table">
            <a:tbl>
              <a:tblPr firstRow="1" bandRow="1">
                <a:tableStyleId>{7DF18680-E054-41AD-8BC1-D1AEF772440D}</a:tableStyleId>
              </a:tblPr>
              <a:tblGrid>
                <a:gridCol w="2741868">
                  <a:extLst>
                    <a:ext uri="{9D8B030D-6E8A-4147-A177-3AD203B41FA5}">
                      <a16:colId xmlns:a16="http://schemas.microsoft.com/office/drawing/2014/main" val="20000"/>
                    </a:ext>
                  </a:extLst>
                </a:gridCol>
                <a:gridCol w="1835284">
                  <a:extLst>
                    <a:ext uri="{9D8B030D-6E8A-4147-A177-3AD203B41FA5}">
                      <a16:colId xmlns:a16="http://schemas.microsoft.com/office/drawing/2014/main" val="20001"/>
                    </a:ext>
                  </a:extLst>
                </a:gridCol>
                <a:gridCol w="1647333">
                  <a:extLst>
                    <a:ext uri="{9D8B030D-6E8A-4147-A177-3AD203B41FA5}">
                      <a16:colId xmlns:a16="http://schemas.microsoft.com/office/drawing/2014/main" val="20002"/>
                    </a:ext>
                  </a:extLst>
                </a:gridCol>
                <a:gridCol w="1669445">
                  <a:extLst>
                    <a:ext uri="{9D8B030D-6E8A-4147-A177-3AD203B41FA5}">
                      <a16:colId xmlns:a16="http://schemas.microsoft.com/office/drawing/2014/main" val="20003"/>
                    </a:ext>
                  </a:extLst>
                </a:gridCol>
              </a:tblGrid>
              <a:tr h="305541">
                <a:tc>
                  <a:txBody>
                    <a:bodyPr/>
                    <a:lstStyle/>
                    <a:p>
                      <a:pPr algn="ctr"/>
                      <a:r>
                        <a:rPr lang="fr-FR" sz="1000" dirty="0">
                          <a:latin typeface="Arial" panose="020B0604020202020204" pitchFamily="34" charset="0"/>
                          <a:cs typeface="Arial" panose="020B0604020202020204" pitchFamily="34" charset="0"/>
                        </a:rPr>
                        <a:t>Relecture centralisée</a:t>
                      </a:r>
                    </a:p>
                  </a:txBody>
                  <a:tcPr marL="36000" marR="36000" marT="36000" marB="36000" anchor="ctr"/>
                </a:tc>
                <a:tc>
                  <a:txBody>
                    <a:bodyPr/>
                    <a:lstStyle/>
                    <a:p>
                      <a:pPr algn="ctr"/>
                      <a:r>
                        <a:rPr lang="fr-FR" sz="1000" dirty="0">
                          <a:latin typeface="Arial" panose="020B0604020202020204" pitchFamily="34" charset="0"/>
                          <a:cs typeface="Arial" panose="020B0604020202020204" pitchFamily="34" charset="0"/>
                        </a:rPr>
                        <a:t>ENCO/BINI/CETUX</a:t>
                      </a:r>
                    </a:p>
                    <a:p>
                      <a:pPr algn="ctr"/>
                      <a:r>
                        <a:rPr lang="fr-FR" sz="1000" b="0" dirty="0">
                          <a:latin typeface="Arial" panose="020B0604020202020204" pitchFamily="34" charset="0"/>
                          <a:cs typeface="Arial" panose="020B0604020202020204" pitchFamily="34" charset="0"/>
                        </a:rPr>
                        <a:t>(n=111)</a:t>
                      </a:r>
                    </a:p>
                  </a:txBody>
                  <a:tcPr anchor="ctr">
                    <a:solidFill>
                      <a:schemeClr val="accent1"/>
                    </a:solidFill>
                  </a:tcPr>
                </a:tc>
                <a:tc>
                  <a:txBody>
                    <a:bodyPr/>
                    <a:lstStyle/>
                    <a:p>
                      <a:pPr algn="ctr"/>
                      <a:r>
                        <a:rPr lang="fr-FR" sz="1000" dirty="0">
                          <a:latin typeface="Arial" panose="020B0604020202020204" pitchFamily="34" charset="0"/>
                          <a:cs typeface="Arial" panose="020B0604020202020204" pitchFamily="34" charset="0"/>
                        </a:rPr>
                        <a:t>ENCO/CETUX</a:t>
                      </a:r>
                    </a:p>
                    <a:p>
                      <a:pPr algn="ctr"/>
                      <a:r>
                        <a:rPr lang="fr-FR" sz="1000" b="0" dirty="0">
                          <a:latin typeface="Arial" panose="020B0604020202020204" pitchFamily="34" charset="0"/>
                          <a:cs typeface="Arial" panose="020B0604020202020204" pitchFamily="34" charset="0"/>
                        </a:rPr>
                        <a:t>(n=113)</a:t>
                      </a:r>
                    </a:p>
                  </a:txBody>
                  <a:tcPr anchor="ctr">
                    <a:solidFill>
                      <a:srgbClr val="C00000"/>
                    </a:solidFill>
                  </a:tcPr>
                </a:tc>
                <a:tc>
                  <a:txBody>
                    <a:bodyPr/>
                    <a:lstStyle/>
                    <a:p>
                      <a:pPr algn="ctr"/>
                      <a:r>
                        <a:rPr lang="fr-FR" sz="1000" dirty="0">
                          <a:latin typeface="Arial" panose="020B0604020202020204" pitchFamily="34" charset="0"/>
                          <a:cs typeface="Arial" panose="020B0604020202020204" pitchFamily="34" charset="0"/>
                        </a:rPr>
                        <a:t>Contrôle</a:t>
                      </a:r>
                      <a:endParaRPr lang="fr-FR" sz="1000" baseline="0" dirty="0">
                        <a:latin typeface="Arial" panose="020B0604020202020204" pitchFamily="34" charset="0"/>
                        <a:cs typeface="Arial" panose="020B0604020202020204" pitchFamily="34" charset="0"/>
                      </a:endParaRPr>
                    </a:p>
                    <a:p>
                      <a:pPr algn="ctr"/>
                      <a:r>
                        <a:rPr lang="fr-FR" sz="1000" b="0" baseline="0" dirty="0">
                          <a:latin typeface="Arial" panose="020B0604020202020204" pitchFamily="34" charset="0"/>
                          <a:cs typeface="Arial" panose="020B0604020202020204" pitchFamily="34" charset="0"/>
                        </a:rPr>
                        <a:t>(n=107)</a:t>
                      </a:r>
                      <a:endParaRPr lang="fr-FR" sz="1000" b="0" dirty="0">
                        <a:latin typeface="Arial" panose="020B0604020202020204" pitchFamily="34" charset="0"/>
                        <a:cs typeface="Arial" panose="020B0604020202020204" pitchFamily="34" charset="0"/>
                      </a:endParaRPr>
                    </a:p>
                  </a:txBody>
                  <a:tcPr anchor="ctr">
                    <a:solidFill>
                      <a:schemeClr val="bg2">
                        <a:lumMod val="75000"/>
                      </a:schemeClr>
                    </a:solidFill>
                  </a:tcPr>
                </a:tc>
                <a:extLst>
                  <a:ext uri="{0D108BD9-81ED-4DB2-BD59-A6C34878D82A}">
                    <a16:rowId xmlns:a16="http://schemas.microsoft.com/office/drawing/2014/main" val="10000"/>
                  </a:ext>
                </a:extLst>
              </a:tr>
              <a:tr h="188025">
                <a:tc>
                  <a:txBody>
                    <a:bodyPr/>
                    <a:lstStyle/>
                    <a:p>
                      <a:pPr algn="ctr"/>
                      <a:r>
                        <a:rPr lang="fr-FR" sz="1000" b="1" dirty="0">
                          <a:latin typeface="Arial" panose="020B0604020202020204" pitchFamily="34" charset="0"/>
                          <a:cs typeface="Arial" panose="020B0604020202020204" pitchFamily="34" charset="0"/>
                        </a:rPr>
                        <a:t>Taux de réponse</a:t>
                      </a:r>
                    </a:p>
                  </a:txBody>
                  <a:tcPr anchor="ctr"/>
                </a:tc>
                <a:tc>
                  <a:txBody>
                    <a:bodyPr/>
                    <a:lstStyle/>
                    <a:p>
                      <a:pPr algn="ctr"/>
                      <a:r>
                        <a:rPr lang="fr-FR" sz="1000" b="1" dirty="0">
                          <a:latin typeface="Arial" panose="020B0604020202020204" pitchFamily="34" charset="0"/>
                          <a:cs typeface="Arial" panose="020B0604020202020204" pitchFamily="34" charset="0"/>
                        </a:rPr>
                        <a:t>26%</a:t>
                      </a:r>
                    </a:p>
                  </a:txBody>
                  <a:tcPr anchor="ctr"/>
                </a:tc>
                <a:tc>
                  <a:txBody>
                    <a:bodyPr/>
                    <a:lstStyle/>
                    <a:p>
                      <a:pPr algn="ctr"/>
                      <a:r>
                        <a:rPr lang="fr-FR" sz="1000" b="1" dirty="0">
                          <a:latin typeface="Arial" panose="020B0604020202020204" pitchFamily="34" charset="0"/>
                          <a:cs typeface="Arial" panose="020B0604020202020204" pitchFamily="34" charset="0"/>
                        </a:rPr>
                        <a:t>20%</a:t>
                      </a:r>
                    </a:p>
                  </a:txBody>
                  <a:tcPr anchor="ctr"/>
                </a:tc>
                <a:tc>
                  <a:txBody>
                    <a:bodyPr/>
                    <a:lstStyle/>
                    <a:p>
                      <a:pPr algn="ctr"/>
                      <a:r>
                        <a:rPr lang="fr-FR" sz="1000" b="1" dirty="0">
                          <a:latin typeface="Arial" panose="020B0604020202020204" pitchFamily="34" charset="0"/>
                          <a:cs typeface="Arial" panose="020B0604020202020204" pitchFamily="34" charset="0"/>
                        </a:rPr>
                        <a:t>2%</a:t>
                      </a:r>
                    </a:p>
                  </a:txBody>
                  <a:tcPr anchor="ctr"/>
                </a:tc>
                <a:extLst>
                  <a:ext uri="{0D108BD9-81ED-4DB2-BD59-A6C34878D82A}">
                    <a16:rowId xmlns:a16="http://schemas.microsoft.com/office/drawing/2014/main" val="10001"/>
                  </a:ext>
                </a:extLst>
              </a:tr>
              <a:tr h="188025">
                <a:tc>
                  <a:txBody>
                    <a:bodyPr/>
                    <a:lstStyle/>
                    <a:p>
                      <a:pPr algn="ctr"/>
                      <a:r>
                        <a:rPr lang="fr-FR" sz="1000" dirty="0">
                          <a:latin typeface="Arial" panose="020B0604020202020204" pitchFamily="34" charset="0"/>
                          <a:cs typeface="Arial" panose="020B0604020202020204" pitchFamily="34" charset="0"/>
                        </a:rPr>
                        <a:t>95%</a:t>
                      </a:r>
                      <a:r>
                        <a:rPr lang="fr-FR" sz="1000" baseline="0" dirty="0">
                          <a:latin typeface="Arial" panose="020B0604020202020204" pitchFamily="34" charset="0"/>
                          <a:cs typeface="Arial" panose="020B0604020202020204" pitchFamily="34" charset="0"/>
                        </a:rPr>
                        <a:t> (CI)</a:t>
                      </a:r>
                      <a:endParaRPr lang="fr-FR" sz="1000" dirty="0">
                        <a:latin typeface="Arial" panose="020B0604020202020204" pitchFamily="34" charset="0"/>
                        <a:cs typeface="Arial" panose="020B0604020202020204" pitchFamily="34" charset="0"/>
                      </a:endParaRPr>
                    </a:p>
                  </a:txBody>
                  <a:tcPr anchor="ctr"/>
                </a:tc>
                <a:tc>
                  <a:txBody>
                    <a:bodyPr/>
                    <a:lstStyle/>
                    <a:p>
                      <a:pPr algn="ctr"/>
                      <a:r>
                        <a:rPr lang="fr-FR" sz="1000" dirty="0">
                          <a:latin typeface="Arial" panose="020B0604020202020204" pitchFamily="34" charset="0"/>
                          <a:cs typeface="Arial" panose="020B0604020202020204" pitchFamily="34" charset="0"/>
                        </a:rPr>
                        <a:t>(18-35%)</a:t>
                      </a:r>
                    </a:p>
                  </a:txBody>
                  <a:tcPr anchor="ctr"/>
                </a:tc>
                <a:tc>
                  <a:txBody>
                    <a:bodyPr/>
                    <a:lstStyle/>
                    <a:p>
                      <a:pPr algn="ctr"/>
                      <a:r>
                        <a:rPr lang="fr-FR" sz="1000" dirty="0">
                          <a:latin typeface="Arial" panose="020B0604020202020204" pitchFamily="34" charset="0"/>
                          <a:cs typeface="Arial" panose="020B0604020202020204" pitchFamily="34" charset="0"/>
                        </a:rPr>
                        <a:t>(13-29%)</a:t>
                      </a:r>
                    </a:p>
                  </a:txBody>
                  <a:tcPr anchor="ctr"/>
                </a:tc>
                <a:tc>
                  <a:txBody>
                    <a:bodyPr/>
                    <a:lstStyle/>
                    <a:p>
                      <a:pPr algn="ctr"/>
                      <a:r>
                        <a:rPr lang="fr-FR" sz="1000" dirty="0">
                          <a:latin typeface="Arial" panose="020B0604020202020204" pitchFamily="34" charset="0"/>
                          <a:cs typeface="Arial" panose="020B0604020202020204" pitchFamily="34" charset="0"/>
                        </a:rPr>
                        <a:t>(&lt;1-7%)</a:t>
                      </a:r>
                    </a:p>
                  </a:txBody>
                  <a:tcPr anchor="ctr"/>
                </a:tc>
                <a:extLst>
                  <a:ext uri="{0D108BD9-81ED-4DB2-BD59-A6C34878D82A}">
                    <a16:rowId xmlns:a16="http://schemas.microsoft.com/office/drawing/2014/main" val="10002"/>
                  </a:ext>
                </a:extLst>
              </a:tr>
              <a:tr h="188025">
                <a:tc>
                  <a:txBody>
                    <a:bodyPr/>
                    <a:lstStyle/>
                    <a:p>
                      <a:pPr algn="ctr"/>
                      <a:r>
                        <a:rPr lang="fr-FR" sz="1000" dirty="0">
                          <a:latin typeface="Arial" panose="020B0604020202020204" pitchFamily="34" charset="0"/>
                          <a:cs typeface="Arial" panose="020B0604020202020204" pitchFamily="34" charset="0"/>
                        </a:rPr>
                        <a:t>P-value vs Contrôle</a:t>
                      </a:r>
                    </a:p>
                  </a:txBody>
                  <a:tcPr anchor="ctr"/>
                </a:tc>
                <a:tc>
                  <a:txBody>
                    <a:bodyPr/>
                    <a:lstStyle/>
                    <a:p>
                      <a:pPr algn="ctr"/>
                      <a:r>
                        <a:rPr lang="fr-FR" sz="1000" dirty="0">
                          <a:latin typeface="Arial" panose="020B0604020202020204" pitchFamily="34" charset="0"/>
                          <a:cs typeface="Arial" panose="020B0604020202020204" pitchFamily="34" charset="0"/>
                        </a:rPr>
                        <a:t>&lt;0,0001</a:t>
                      </a:r>
                    </a:p>
                  </a:txBody>
                  <a:tcPr anchor="ctr"/>
                </a:tc>
                <a:tc>
                  <a:txBody>
                    <a:bodyPr/>
                    <a:lstStyle/>
                    <a:p>
                      <a:pPr algn="ctr"/>
                      <a:r>
                        <a:rPr lang="fr-FR" sz="1000" dirty="0">
                          <a:latin typeface="Arial" panose="020B0604020202020204" pitchFamily="34" charset="0"/>
                          <a:cs typeface="Arial" panose="020B0604020202020204" pitchFamily="34" charset="0"/>
                        </a:rPr>
                        <a:t>&lt;0,0001</a:t>
                      </a:r>
                    </a:p>
                  </a:txBody>
                  <a:tcPr anchor="ctr"/>
                </a:tc>
                <a:tc>
                  <a:txBody>
                    <a:bodyPr/>
                    <a:lstStyle/>
                    <a:p>
                      <a:pPr algn="ctr"/>
                      <a:endParaRPr lang="fr-FR" sz="100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3"/>
                  </a:ext>
                </a:extLst>
              </a:tr>
            </a:tbl>
          </a:graphicData>
        </a:graphic>
      </p:graphicFrame>
      <p:graphicFrame>
        <p:nvGraphicFramePr>
          <p:cNvPr id="20" name="Tableau 19">
            <a:extLst>
              <a:ext uri="{FF2B5EF4-FFF2-40B4-BE49-F238E27FC236}">
                <a16:creationId xmlns:a16="http://schemas.microsoft.com/office/drawing/2014/main" id="{63C8F40D-ECAF-41F3-ABD8-F9049C6EBC1D}"/>
              </a:ext>
            </a:extLst>
          </p:cNvPr>
          <p:cNvGraphicFramePr>
            <a:graphicFrameLocks noGrp="1"/>
          </p:cNvGraphicFramePr>
          <p:nvPr/>
        </p:nvGraphicFramePr>
        <p:xfrm>
          <a:off x="268038" y="3161909"/>
          <a:ext cx="3976162" cy="411480"/>
        </p:xfrm>
        <a:graphic>
          <a:graphicData uri="http://schemas.openxmlformats.org/drawingml/2006/table">
            <a:tbl>
              <a:tblPr>
                <a:tableStyleId>{5C22544A-7EE6-4342-B048-85BDC9FD1C3A}</a:tableStyleId>
              </a:tblPr>
              <a:tblGrid>
                <a:gridCol w="928198">
                  <a:extLst>
                    <a:ext uri="{9D8B030D-6E8A-4147-A177-3AD203B41FA5}">
                      <a16:colId xmlns:a16="http://schemas.microsoft.com/office/drawing/2014/main" val="4225521860"/>
                    </a:ext>
                  </a:extLst>
                </a:gridCol>
                <a:gridCol w="253997">
                  <a:extLst>
                    <a:ext uri="{9D8B030D-6E8A-4147-A177-3AD203B41FA5}">
                      <a16:colId xmlns:a16="http://schemas.microsoft.com/office/drawing/2014/main" val="2535973660"/>
                    </a:ext>
                  </a:extLst>
                </a:gridCol>
                <a:gridCol w="253997">
                  <a:extLst>
                    <a:ext uri="{9D8B030D-6E8A-4147-A177-3AD203B41FA5}">
                      <a16:colId xmlns:a16="http://schemas.microsoft.com/office/drawing/2014/main" val="1586410453"/>
                    </a:ext>
                  </a:extLst>
                </a:gridCol>
                <a:gridCol w="253997">
                  <a:extLst>
                    <a:ext uri="{9D8B030D-6E8A-4147-A177-3AD203B41FA5}">
                      <a16:colId xmlns:a16="http://schemas.microsoft.com/office/drawing/2014/main" val="2719468515"/>
                    </a:ext>
                  </a:extLst>
                </a:gridCol>
                <a:gridCol w="253997">
                  <a:extLst>
                    <a:ext uri="{9D8B030D-6E8A-4147-A177-3AD203B41FA5}">
                      <a16:colId xmlns:a16="http://schemas.microsoft.com/office/drawing/2014/main" val="212599950"/>
                    </a:ext>
                  </a:extLst>
                </a:gridCol>
                <a:gridCol w="253997">
                  <a:extLst>
                    <a:ext uri="{9D8B030D-6E8A-4147-A177-3AD203B41FA5}">
                      <a16:colId xmlns:a16="http://schemas.microsoft.com/office/drawing/2014/main" val="1928263361"/>
                    </a:ext>
                  </a:extLst>
                </a:gridCol>
                <a:gridCol w="253997">
                  <a:extLst>
                    <a:ext uri="{9D8B030D-6E8A-4147-A177-3AD203B41FA5}">
                      <a16:colId xmlns:a16="http://schemas.microsoft.com/office/drawing/2014/main" val="1427875987"/>
                    </a:ext>
                  </a:extLst>
                </a:gridCol>
                <a:gridCol w="253997">
                  <a:extLst>
                    <a:ext uri="{9D8B030D-6E8A-4147-A177-3AD203B41FA5}">
                      <a16:colId xmlns:a16="http://schemas.microsoft.com/office/drawing/2014/main" val="2054601001"/>
                    </a:ext>
                  </a:extLst>
                </a:gridCol>
                <a:gridCol w="253997">
                  <a:extLst>
                    <a:ext uri="{9D8B030D-6E8A-4147-A177-3AD203B41FA5}">
                      <a16:colId xmlns:a16="http://schemas.microsoft.com/office/drawing/2014/main" val="4163461983"/>
                    </a:ext>
                  </a:extLst>
                </a:gridCol>
                <a:gridCol w="253997">
                  <a:extLst>
                    <a:ext uri="{9D8B030D-6E8A-4147-A177-3AD203B41FA5}">
                      <a16:colId xmlns:a16="http://schemas.microsoft.com/office/drawing/2014/main" val="2701095294"/>
                    </a:ext>
                  </a:extLst>
                </a:gridCol>
                <a:gridCol w="253997">
                  <a:extLst>
                    <a:ext uri="{9D8B030D-6E8A-4147-A177-3AD203B41FA5}">
                      <a16:colId xmlns:a16="http://schemas.microsoft.com/office/drawing/2014/main" val="2718713903"/>
                    </a:ext>
                  </a:extLst>
                </a:gridCol>
                <a:gridCol w="253997">
                  <a:extLst>
                    <a:ext uri="{9D8B030D-6E8A-4147-A177-3AD203B41FA5}">
                      <a16:colId xmlns:a16="http://schemas.microsoft.com/office/drawing/2014/main" val="3469560873"/>
                    </a:ext>
                  </a:extLst>
                </a:gridCol>
                <a:gridCol w="253997">
                  <a:extLst>
                    <a:ext uri="{9D8B030D-6E8A-4147-A177-3AD203B41FA5}">
                      <a16:colId xmlns:a16="http://schemas.microsoft.com/office/drawing/2014/main" val="1883167734"/>
                    </a:ext>
                  </a:extLst>
                </a:gridCol>
              </a:tblGrid>
              <a:tr h="137160">
                <a:tc>
                  <a:txBody>
                    <a:bodyPr/>
                    <a:lstStyle/>
                    <a:p>
                      <a:pPr marL="0" indent="0" algn="l">
                        <a:spcAft>
                          <a:spcPts val="0"/>
                        </a:spcAft>
                      </a:pPr>
                      <a:r>
                        <a:rPr lang="en-US" sz="900" spc="0" dirty="0">
                          <a:solidFill>
                            <a:schemeClr val="tx1">
                              <a:lumMod val="75000"/>
                              <a:lumOff val="25000"/>
                            </a:schemeClr>
                          </a:solidFill>
                          <a:effectLst/>
                          <a:latin typeface="+mn-lt"/>
                        </a:rPr>
                        <a:t>Nb. </a:t>
                      </a:r>
                      <a:r>
                        <a:rPr lang="en-US" sz="900" spc="0" dirty="0" err="1">
                          <a:solidFill>
                            <a:schemeClr val="tx1">
                              <a:lumMod val="75000"/>
                              <a:lumOff val="25000"/>
                            </a:schemeClr>
                          </a:solidFill>
                          <a:effectLst/>
                          <a:latin typeface="+mn-lt"/>
                        </a:rPr>
                        <a:t>à</a:t>
                      </a:r>
                      <a:r>
                        <a:rPr lang="en-US" sz="900" spc="0" dirty="0">
                          <a:solidFill>
                            <a:schemeClr val="tx1">
                              <a:lumMod val="75000"/>
                              <a:lumOff val="25000"/>
                            </a:schemeClr>
                          </a:solidFill>
                          <a:effectLst/>
                          <a:latin typeface="+mn-lt"/>
                        </a:rPr>
                        <a:t> </a:t>
                      </a:r>
                      <a:r>
                        <a:rPr lang="en-US" sz="900" spc="0" dirty="0" err="1">
                          <a:solidFill>
                            <a:schemeClr val="tx1">
                              <a:lumMod val="75000"/>
                              <a:lumOff val="25000"/>
                            </a:schemeClr>
                          </a:solidFill>
                          <a:effectLst/>
                          <a:latin typeface="+mn-lt"/>
                        </a:rPr>
                        <a:t>risque</a:t>
                      </a:r>
                      <a:endParaRPr lang="fr-FR" sz="900" spc="0" dirty="0">
                        <a:solidFill>
                          <a:schemeClr val="tx1">
                            <a:lumMod val="75000"/>
                            <a:lumOff val="25000"/>
                          </a:schemeClr>
                        </a:solidFill>
                        <a:effectLst/>
                        <a:latin typeface="+mn-lt"/>
                        <a:ea typeface="Calibri" panose="020F0502020204030204" pitchFamily="34" charset="0"/>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indent="0" algn="ctr">
                        <a:spcAft>
                          <a:spcPts val="0"/>
                        </a:spcAft>
                      </a:pPr>
                      <a:endParaRPr lang="fr-FR" sz="900">
                        <a:effectLst/>
                        <a:latin typeface="+mn-lt"/>
                        <a:ea typeface="Calibri" panose="020F0502020204030204" pitchFamily="34" charset="0"/>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spcAft>
                          <a:spcPts val="0"/>
                        </a:spcAft>
                      </a:pPr>
                      <a:r>
                        <a:rPr lang="en-US" sz="900" dirty="0">
                          <a:effectLst/>
                          <a:latin typeface="+mn-lt"/>
                        </a:rPr>
                        <a:t> </a:t>
                      </a:r>
                      <a:endParaRPr lang="fr-FR" sz="900" dirty="0">
                        <a:effectLst/>
                        <a:latin typeface="+mn-lt"/>
                        <a:ea typeface="Calibri" panose="020F0502020204030204" pitchFamily="34" charset="0"/>
                        <a:cs typeface="Times New Roman" panose="02020603050405020304" pitchFamily="18"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spcAft>
                          <a:spcPts val="0"/>
                        </a:spcAft>
                      </a:pPr>
                      <a:endParaRPr lang="fr-FR" sz="900">
                        <a:effectLst/>
                        <a:latin typeface="+mn-lt"/>
                        <a:ea typeface="Calibri" panose="020F0502020204030204" pitchFamily="34" charset="0"/>
                        <a:cs typeface="Times New Roman" panose="02020603050405020304" pitchFamily="18"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spcAft>
                          <a:spcPts val="0"/>
                        </a:spcAft>
                      </a:pPr>
                      <a:endParaRPr lang="fr-FR" sz="900">
                        <a:effectLst/>
                        <a:latin typeface="+mn-lt"/>
                        <a:ea typeface="Calibri" panose="020F0502020204030204" pitchFamily="34" charset="0"/>
                        <a:cs typeface="Times New Roman" panose="02020603050405020304" pitchFamily="18"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spcAft>
                          <a:spcPts val="0"/>
                        </a:spcAft>
                      </a:pPr>
                      <a:endParaRPr lang="fr-FR" sz="900">
                        <a:effectLst/>
                        <a:latin typeface="+mn-lt"/>
                        <a:ea typeface="Calibri" panose="020F0502020204030204" pitchFamily="34" charset="0"/>
                        <a:cs typeface="Times New Roman" panose="02020603050405020304" pitchFamily="18"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spcAft>
                          <a:spcPts val="0"/>
                        </a:spcAft>
                      </a:pPr>
                      <a:endParaRPr lang="fr-FR" sz="900">
                        <a:effectLst/>
                        <a:latin typeface="+mn-lt"/>
                        <a:ea typeface="Calibri" panose="020F0502020204030204" pitchFamily="34" charset="0"/>
                        <a:cs typeface="Times New Roman" panose="02020603050405020304" pitchFamily="18"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spcAft>
                          <a:spcPts val="0"/>
                        </a:spcAft>
                      </a:pPr>
                      <a:endParaRPr lang="fr-FR" sz="900">
                        <a:effectLst/>
                        <a:latin typeface="+mn-lt"/>
                        <a:ea typeface="Calibri" panose="020F0502020204030204" pitchFamily="34" charset="0"/>
                        <a:cs typeface="Times New Roman" panose="02020603050405020304" pitchFamily="18"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spcAft>
                          <a:spcPts val="0"/>
                        </a:spcAft>
                      </a:pPr>
                      <a:endParaRPr lang="fr-FR" sz="900">
                        <a:effectLst/>
                        <a:latin typeface="+mn-lt"/>
                        <a:ea typeface="Calibri" panose="020F0502020204030204" pitchFamily="34" charset="0"/>
                        <a:cs typeface="Times New Roman" panose="02020603050405020304" pitchFamily="18"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spcAft>
                          <a:spcPts val="0"/>
                        </a:spcAft>
                      </a:pPr>
                      <a:endParaRPr lang="fr-FR" sz="900">
                        <a:effectLst/>
                        <a:latin typeface="+mn-lt"/>
                        <a:ea typeface="Calibri" panose="020F0502020204030204" pitchFamily="34" charset="0"/>
                        <a:cs typeface="Times New Roman" panose="02020603050405020304" pitchFamily="18"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spcAft>
                          <a:spcPts val="0"/>
                        </a:spcAft>
                      </a:pPr>
                      <a:endParaRPr lang="fr-FR" sz="900">
                        <a:effectLst/>
                        <a:latin typeface="+mn-lt"/>
                        <a:ea typeface="Calibri" panose="020F0502020204030204" pitchFamily="34" charset="0"/>
                        <a:cs typeface="Times New Roman" panose="02020603050405020304" pitchFamily="18"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spcAft>
                          <a:spcPts val="0"/>
                        </a:spcAft>
                      </a:pPr>
                      <a:endParaRPr lang="fr-FR" sz="900">
                        <a:effectLst/>
                        <a:latin typeface="+mn-lt"/>
                        <a:ea typeface="Calibri" panose="020F0502020204030204" pitchFamily="34" charset="0"/>
                        <a:cs typeface="Times New Roman" panose="02020603050405020304" pitchFamily="18"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spcAft>
                          <a:spcPts val="0"/>
                        </a:spcAft>
                      </a:pPr>
                      <a:endParaRPr lang="fr-FR" sz="900">
                        <a:effectLst/>
                        <a:latin typeface="+mn-lt"/>
                        <a:ea typeface="Calibri" panose="020F0502020204030204" pitchFamily="34" charset="0"/>
                        <a:cs typeface="Times New Roman" panose="02020603050405020304" pitchFamily="18"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191228781"/>
                  </a:ext>
                </a:extLst>
              </a:tr>
              <a:tr h="137160">
                <a:tc>
                  <a:txBody>
                    <a:bodyPr/>
                    <a:lstStyle/>
                    <a:p>
                      <a:pPr marL="0" indent="0">
                        <a:spcAft>
                          <a:spcPts val="0"/>
                        </a:spcAft>
                      </a:pPr>
                      <a:r>
                        <a:rPr lang="en-US" sz="900" b="1" spc="0" dirty="0">
                          <a:solidFill>
                            <a:schemeClr val="accent1"/>
                          </a:solidFill>
                          <a:effectLst/>
                          <a:latin typeface="+mn-lt"/>
                          <a:ea typeface="Calibri" panose="020F0502020204030204" pitchFamily="34" charset="0"/>
                          <a:cs typeface="Times New Roman" panose="02020603050405020304" pitchFamily="18" charset="0"/>
                        </a:rPr>
                        <a:t>ENCO/BINI/CETUX</a:t>
                      </a:r>
                      <a:endParaRPr lang="fr-FR" sz="900" b="1" spc="0" dirty="0">
                        <a:solidFill>
                          <a:schemeClr val="accent1"/>
                        </a:solidFill>
                        <a:effectLst/>
                        <a:latin typeface="+mn-lt"/>
                        <a:ea typeface="Calibri" panose="020F0502020204030204" pitchFamily="34" charset="0"/>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indent="0" algn="ctr">
                        <a:spcAft>
                          <a:spcPts val="0"/>
                        </a:spcAft>
                      </a:pPr>
                      <a:r>
                        <a:rPr lang="fr-FR" sz="900" b="0" dirty="0">
                          <a:solidFill>
                            <a:schemeClr val="accent1"/>
                          </a:solidFill>
                          <a:effectLst/>
                          <a:latin typeface="+mn-lt"/>
                          <a:ea typeface="Calibri" panose="020F0502020204030204" pitchFamily="34" charset="0"/>
                          <a:cs typeface="Times New Roman" panose="02020603050405020304" pitchFamily="18" charset="0"/>
                        </a:rPr>
                        <a:t>224</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en-US" sz="900" b="0" spc="50" dirty="0">
                          <a:solidFill>
                            <a:schemeClr val="accent1"/>
                          </a:solidFill>
                          <a:effectLst/>
                          <a:latin typeface="+mn-lt"/>
                          <a:ea typeface="Calibri" panose="020F0502020204030204" pitchFamily="34" charset="0"/>
                          <a:cs typeface="Times New Roman" panose="02020603050405020304" pitchFamily="18" charset="0"/>
                        </a:rPr>
                        <a:t>186</a:t>
                      </a:r>
                      <a:endParaRPr lang="fr-FR" sz="900" b="0" dirty="0">
                        <a:solidFill>
                          <a:schemeClr val="accent1"/>
                        </a:solidFill>
                        <a:effectLst/>
                        <a:latin typeface="+mn-lt"/>
                        <a:ea typeface="Calibri" panose="020F0502020204030204" pitchFamily="34" charset="0"/>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chemeClr val="accent1"/>
                          </a:solidFill>
                          <a:effectLst/>
                          <a:latin typeface="+mn-lt"/>
                          <a:ea typeface="Calibri" panose="020F0502020204030204" pitchFamily="34" charset="0"/>
                          <a:cs typeface="Times New Roman" panose="02020603050405020304" pitchFamily="18" charset="0"/>
                        </a:rPr>
                        <a:t>141</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chemeClr val="accent1"/>
                          </a:solidFill>
                          <a:effectLst/>
                          <a:latin typeface="+mn-lt"/>
                          <a:ea typeface="Calibri" panose="020F0502020204030204" pitchFamily="34" charset="0"/>
                          <a:cs typeface="Times New Roman" panose="02020603050405020304" pitchFamily="18" charset="0"/>
                        </a:rPr>
                        <a:t>103</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chemeClr val="accent1"/>
                          </a:solidFill>
                          <a:effectLst/>
                          <a:latin typeface="+mn-lt"/>
                          <a:ea typeface="Calibri" panose="020F0502020204030204" pitchFamily="34" charset="0"/>
                          <a:cs typeface="Times New Roman" panose="02020603050405020304" pitchFamily="18" charset="0"/>
                        </a:rPr>
                        <a:t>69</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chemeClr val="accent1"/>
                          </a:solidFill>
                          <a:effectLst/>
                          <a:latin typeface="+mn-lt"/>
                          <a:ea typeface="Calibri" panose="020F0502020204030204" pitchFamily="34" charset="0"/>
                          <a:cs typeface="Times New Roman" panose="02020603050405020304" pitchFamily="18" charset="0"/>
                        </a:rPr>
                        <a:t>37</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chemeClr val="accent1"/>
                          </a:solidFill>
                          <a:effectLst/>
                          <a:latin typeface="+mn-lt"/>
                          <a:ea typeface="Calibri" panose="020F0502020204030204" pitchFamily="34" charset="0"/>
                          <a:cs typeface="Times New Roman" panose="02020603050405020304" pitchFamily="18" charset="0"/>
                        </a:rPr>
                        <a:t>24</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chemeClr val="accent1"/>
                          </a:solidFill>
                          <a:effectLst/>
                          <a:latin typeface="+mn-lt"/>
                          <a:ea typeface="Calibri" panose="020F0502020204030204" pitchFamily="34" charset="0"/>
                          <a:cs typeface="Times New Roman" panose="02020603050405020304" pitchFamily="18" charset="0"/>
                        </a:rPr>
                        <a:t>14</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chemeClr val="accent1"/>
                          </a:solidFill>
                          <a:effectLst/>
                          <a:latin typeface="+mn-lt"/>
                          <a:ea typeface="Calibri" panose="020F0502020204030204" pitchFamily="34" charset="0"/>
                          <a:cs typeface="Times New Roman" panose="02020603050405020304" pitchFamily="18" charset="0"/>
                        </a:rPr>
                        <a:t>6</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chemeClr val="accent1"/>
                          </a:solidFill>
                          <a:effectLst/>
                          <a:latin typeface="+mn-lt"/>
                          <a:ea typeface="Calibri" panose="020F0502020204030204" pitchFamily="34" charset="0"/>
                          <a:cs typeface="Times New Roman" panose="02020603050405020304" pitchFamily="18" charset="0"/>
                        </a:rPr>
                        <a:t>4</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chemeClr val="accent1"/>
                          </a:solidFill>
                          <a:effectLst/>
                          <a:latin typeface="+mn-lt"/>
                          <a:ea typeface="Calibri" panose="020F0502020204030204" pitchFamily="34" charset="0"/>
                          <a:cs typeface="Times New Roman" panose="02020603050405020304" pitchFamily="18" charset="0"/>
                        </a:rPr>
                        <a:t>2</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chemeClr val="accent1"/>
                          </a:solidFill>
                          <a:effectLst/>
                          <a:latin typeface="+mn-lt"/>
                          <a:ea typeface="Calibri" panose="020F0502020204030204" pitchFamily="34" charset="0"/>
                          <a:cs typeface="Times New Roman" panose="02020603050405020304" pitchFamily="18" charset="0"/>
                        </a:rPr>
                        <a:t>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691856168"/>
                  </a:ext>
                </a:extLst>
              </a:tr>
              <a:tr h="137160">
                <a:tc>
                  <a:txBody>
                    <a:bodyPr/>
                    <a:lstStyle/>
                    <a:p>
                      <a:pPr marL="0" indent="0">
                        <a:spcAft>
                          <a:spcPts val="0"/>
                        </a:spcAft>
                      </a:pPr>
                      <a:r>
                        <a:rPr lang="en-US" sz="900" b="1" spc="0" dirty="0">
                          <a:solidFill>
                            <a:schemeClr val="tx1">
                              <a:lumMod val="50000"/>
                              <a:lumOff val="50000"/>
                            </a:schemeClr>
                          </a:solidFill>
                          <a:effectLst/>
                          <a:latin typeface="+mn-lt"/>
                          <a:ea typeface="Calibri" panose="020F0502020204030204" pitchFamily="34" charset="0"/>
                          <a:cs typeface="Times New Roman" panose="02020603050405020304" pitchFamily="18" charset="0"/>
                        </a:rPr>
                        <a:t>Control </a:t>
                      </a:r>
                      <a:endParaRPr lang="fr-FR" sz="900" b="1" spc="0" dirty="0">
                        <a:solidFill>
                          <a:schemeClr val="tx1">
                            <a:lumMod val="50000"/>
                            <a:lumOff val="50000"/>
                          </a:schemeClr>
                        </a:solidFill>
                        <a:effectLst/>
                        <a:latin typeface="+mn-lt"/>
                        <a:ea typeface="Calibri" panose="020F0502020204030204" pitchFamily="34" charset="0"/>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indent="0" algn="ctr">
                        <a:spcAft>
                          <a:spcPts val="0"/>
                        </a:spcAft>
                      </a:pPr>
                      <a:r>
                        <a:rPr lang="fr-FR" sz="900" b="0" dirty="0">
                          <a:solidFill>
                            <a:schemeClr val="tx1">
                              <a:lumMod val="50000"/>
                              <a:lumOff val="50000"/>
                            </a:schemeClr>
                          </a:solidFill>
                          <a:effectLst/>
                          <a:latin typeface="+mn-lt"/>
                          <a:ea typeface="Calibri" panose="020F0502020204030204" pitchFamily="34" charset="0"/>
                          <a:cs typeface="Times New Roman" panose="02020603050405020304" pitchFamily="18" charset="0"/>
                        </a:rPr>
                        <a:t>221</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en-US" sz="900" b="0" dirty="0">
                          <a:solidFill>
                            <a:schemeClr val="tx1">
                              <a:lumMod val="50000"/>
                              <a:lumOff val="50000"/>
                            </a:schemeClr>
                          </a:solidFill>
                          <a:effectLst/>
                          <a:latin typeface="+mn-lt"/>
                          <a:ea typeface="Calibri" panose="020F0502020204030204" pitchFamily="34" charset="0"/>
                          <a:cs typeface="Times New Roman" panose="02020603050405020304" pitchFamily="18" charset="0"/>
                        </a:rPr>
                        <a:t>158</a:t>
                      </a:r>
                      <a:endParaRPr lang="fr-FR" sz="900" b="0" dirty="0">
                        <a:solidFill>
                          <a:schemeClr val="tx1">
                            <a:lumMod val="50000"/>
                            <a:lumOff val="50000"/>
                          </a:schemeClr>
                        </a:solidFill>
                        <a:effectLst/>
                        <a:latin typeface="+mn-lt"/>
                        <a:ea typeface="Calibri" panose="020F0502020204030204" pitchFamily="34" charset="0"/>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chemeClr val="tx1">
                              <a:lumMod val="50000"/>
                              <a:lumOff val="50000"/>
                            </a:schemeClr>
                          </a:solidFill>
                          <a:effectLst/>
                          <a:latin typeface="+mn-lt"/>
                          <a:ea typeface="Calibri" panose="020F0502020204030204" pitchFamily="34" charset="0"/>
                          <a:cs typeface="Times New Roman" panose="02020603050405020304" pitchFamily="18" charset="0"/>
                        </a:rPr>
                        <a:t>102</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chemeClr val="tx1">
                              <a:lumMod val="50000"/>
                              <a:lumOff val="50000"/>
                            </a:schemeClr>
                          </a:solidFill>
                          <a:effectLst/>
                          <a:latin typeface="+mn-lt"/>
                          <a:ea typeface="Calibri" panose="020F0502020204030204" pitchFamily="34" charset="0"/>
                          <a:cs typeface="Times New Roman" panose="02020603050405020304" pitchFamily="18" charset="0"/>
                        </a:rPr>
                        <a:t>60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chemeClr val="tx1">
                              <a:lumMod val="50000"/>
                              <a:lumOff val="50000"/>
                            </a:schemeClr>
                          </a:solidFill>
                          <a:effectLst/>
                          <a:latin typeface="+mn-lt"/>
                          <a:ea typeface="Calibri" panose="020F0502020204030204" pitchFamily="34" charset="0"/>
                          <a:cs typeface="Times New Roman" panose="02020603050405020304" pitchFamily="18" charset="0"/>
                        </a:rPr>
                        <a:t>34</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chemeClr val="tx1">
                              <a:lumMod val="50000"/>
                              <a:lumOff val="50000"/>
                            </a:schemeClr>
                          </a:solidFill>
                          <a:effectLst/>
                          <a:latin typeface="+mn-lt"/>
                          <a:ea typeface="Calibri" panose="020F0502020204030204" pitchFamily="34" charset="0"/>
                          <a:cs typeface="Times New Roman" panose="02020603050405020304" pitchFamily="18" charset="0"/>
                        </a:rPr>
                        <a:t>18</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chemeClr val="tx1">
                              <a:lumMod val="50000"/>
                              <a:lumOff val="50000"/>
                            </a:schemeClr>
                          </a:solidFill>
                          <a:effectLst/>
                          <a:latin typeface="+mn-lt"/>
                          <a:ea typeface="Calibri" panose="020F0502020204030204" pitchFamily="34" charset="0"/>
                          <a:cs typeface="Times New Roman" panose="02020603050405020304" pitchFamily="18" charset="0"/>
                        </a:rPr>
                        <a:t>15</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chemeClr val="tx1">
                              <a:lumMod val="50000"/>
                              <a:lumOff val="50000"/>
                            </a:schemeClr>
                          </a:solidFill>
                          <a:effectLst/>
                          <a:latin typeface="+mn-lt"/>
                          <a:ea typeface="Calibri" panose="020F0502020204030204" pitchFamily="34" charset="0"/>
                          <a:cs typeface="Times New Roman" panose="02020603050405020304" pitchFamily="18" charset="0"/>
                        </a:rPr>
                        <a:t>7</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chemeClr val="tx1">
                              <a:lumMod val="50000"/>
                              <a:lumOff val="50000"/>
                            </a:schemeClr>
                          </a:solidFill>
                          <a:effectLst/>
                          <a:latin typeface="+mn-lt"/>
                          <a:ea typeface="Calibri" panose="020F0502020204030204" pitchFamily="34" charset="0"/>
                          <a:cs typeface="Times New Roman" panose="02020603050405020304" pitchFamily="18" charset="0"/>
                        </a:rPr>
                        <a:t>4</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chemeClr val="tx1">
                              <a:lumMod val="50000"/>
                              <a:lumOff val="50000"/>
                            </a:schemeClr>
                          </a:solidFill>
                          <a:effectLst/>
                          <a:latin typeface="+mn-lt"/>
                          <a:ea typeface="Calibri" panose="020F0502020204030204" pitchFamily="34" charset="0"/>
                          <a:cs typeface="Times New Roman" panose="02020603050405020304" pitchFamily="18" charset="0"/>
                        </a:rPr>
                        <a:t>2</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chemeClr val="tx1">
                              <a:lumMod val="50000"/>
                              <a:lumOff val="50000"/>
                            </a:schemeClr>
                          </a:solidFill>
                          <a:effectLst/>
                          <a:latin typeface="+mn-lt"/>
                          <a:ea typeface="Calibri" panose="020F0502020204030204" pitchFamily="34" charset="0"/>
                          <a:cs typeface="Times New Roman" panose="02020603050405020304" pitchFamily="18" charset="0"/>
                        </a:rPr>
                        <a:t>1</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chemeClr val="tx1">
                              <a:lumMod val="50000"/>
                              <a:lumOff val="50000"/>
                            </a:schemeClr>
                          </a:solidFill>
                          <a:effectLst/>
                          <a:latin typeface="+mn-lt"/>
                          <a:ea typeface="Calibri" panose="020F0502020204030204" pitchFamily="34" charset="0"/>
                          <a:cs typeface="Times New Roman" panose="02020603050405020304" pitchFamily="18" charset="0"/>
                        </a:rPr>
                        <a:t>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956963684"/>
                  </a:ext>
                </a:extLst>
              </a:tr>
            </a:tbl>
          </a:graphicData>
        </a:graphic>
      </p:graphicFrame>
      <p:graphicFrame>
        <p:nvGraphicFramePr>
          <p:cNvPr id="263" name="Tableau 262">
            <a:extLst>
              <a:ext uri="{FF2B5EF4-FFF2-40B4-BE49-F238E27FC236}">
                <a16:creationId xmlns:a16="http://schemas.microsoft.com/office/drawing/2014/main" id="{27AE6C1E-837E-4092-8B25-1CAC0D9D0FD8}"/>
              </a:ext>
            </a:extLst>
          </p:cNvPr>
          <p:cNvGraphicFramePr>
            <a:graphicFrameLocks noGrp="1"/>
          </p:cNvGraphicFramePr>
          <p:nvPr/>
        </p:nvGraphicFramePr>
        <p:xfrm>
          <a:off x="4841166" y="3161909"/>
          <a:ext cx="3976162" cy="411480"/>
        </p:xfrm>
        <a:graphic>
          <a:graphicData uri="http://schemas.openxmlformats.org/drawingml/2006/table">
            <a:tbl>
              <a:tblPr>
                <a:tableStyleId>{5C22544A-7EE6-4342-B048-85BDC9FD1C3A}</a:tableStyleId>
              </a:tblPr>
              <a:tblGrid>
                <a:gridCol w="928198">
                  <a:extLst>
                    <a:ext uri="{9D8B030D-6E8A-4147-A177-3AD203B41FA5}">
                      <a16:colId xmlns:a16="http://schemas.microsoft.com/office/drawing/2014/main" val="4225521860"/>
                    </a:ext>
                  </a:extLst>
                </a:gridCol>
                <a:gridCol w="253997">
                  <a:extLst>
                    <a:ext uri="{9D8B030D-6E8A-4147-A177-3AD203B41FA5}">
                      <a16:colId xmlns:a16="http://schemas.microsoft.com/office/drawing/2014/main" val="2535973660"/>
                    </a:ext>
                  </a:extLst>
                </a:gridCol>
                <a:gridCol w="253997">
                  <a:extLst>
                    <a:ext uri="{9D8B030D-6E8A-4147-A177-3AD203B41FA5}">
                      <a16:colId xmlns:a16="http://schemas.microsoft.com/office/drawing/2014/main" val="1586410453"/>
                    </a:ext>
                  </a:extLst>
                </a:gridCol>
                <a:gridCol w="253997">
                  <a:extLst>
                    <a:ext uri="{9D8B030D-6E8A-4147-A177-3AD203B41FA5}">
                      <a16:colId xmlns:a16="http://schemas.microsoft.com/office/drawing/2014/main" val="2719468515"/>
                    </a:ext>
                  </a:extLst>
                </a:gridCol>
                <a:gridCol w="253997">
                  <a:extLst>
                    <a:ext uri="{9D8B030D-6E8A-4147-A177-3AD203B41FA5}">
                      <a16:colId xmlns:a16="http://schemas.microsoft.com/office/drawing/2014/main" val="212599950"/>
                    </a:ext>
                  </a:extLst>
                </a:gridCol>
                <a:gridCol w="253997">
                  <a:extLst>
                    <a:ext uri="{9D8B030D-6E8A-4147-A177-3AD203B41FA5}">
                      <a16:colId xmlns:a16="http://schemas.microsoft.com/office/drawing/2014/main" val="1928263361"/>
                    </a:ext>
                  </a:extLst>
                </a:gridCol>
                <a:gridCol w="253997">
                  <a:extLst>
                    <a:ext uri="{9D8B030D-6E8A-4147-A177-3AD203B41FA5}">
                      <a16:colId xmlns:a16="http://schemas.microsoft.com/office/drawing/2014/main" val="1427875987"/>
                    </a:ext>
                  </a:extLst>
                </a:gridCol>
                <a:gridCol w="253997">
                  <a:extLst>
                    <a:ext uri="{9D8B030D-6E8A-4147-A177-3AD203B41FA5}">
                      <a16:colId xmlns:a16="http://schemas.microsoft.com/office/drawing/2014/main" val="2054601001"/>
                    </a:ext>
                  </a:extLst>
                </a:gridCol>
                <a:gridCol w="253997">
                  <a:extLst>
                    <a:ext uri="{9D8B030D-6E8A-4147-A177-3AD203B41FA5}">
                      <a16:colId xmlns:a16="http://schemas.microsoft.com/office/drawing/2014/main" val="4163461983"/>
                    </a:ext>
                  </a:extLst>
                </a:gridCol>
                <a:gridCol w="253997">
                  <a:extLst>
                    <a:ext uri="{9D8B030D-6E8A-4147-A177-3AD203B41FA5}">
                      <a16:colId xmlns:a16="http://schemas.microsoft.com/office/drawing/2014/main" val="2701095294"/>
                    </a:ext>
                  </a:extLst>
                </a:gridCol>
                <a:gridCol w="253997">
                  <a:extLst>
                    <a:ext uri="{9D8B030D-6E8A-4147-A177-3AD203B41FA5}">
                      <a16:colId xmlns:a16="http://schemas.microsoft.com/office/drawing/2014/main" val="2718713903"/>
                    </a:ext>
                  </a:extLst>
                </a:gridCol>
                <a:gridCol w="253997">
                  <a:extLst>
                    <a:ext uri="{9D8B030D-6E8A-4147-A177-3AD203B41FA5}">
                      <a16:colId xmlns:a16="http://schemas.microsoft.com/office/drawing/2014/main" val="3469560873"/>
                    </a:ext>
                  </a:extLst>
                </a:gridCol>
                <a:gridCol w="253997">
                  <a:extLst>
                    <a:ext uri="{9D8B030D-6E8A-4147-A177-3AD203B41FA5}">
                      <a16:colId xmlns:a16="http://schemas.microsoft.com/office/drawing/2014/main" val="1883167734"/>
                    </a:ext>
                  </a:extLst>
                </a:gridCol>
              </a:tblGrid>
              <a:tr h="137160">
                <a:tc>
                  <a:txBody>
                    <a:bodyPr/>
                    <a:lstStyle/>
                    <a:p>
                      <a:pPr marL="0" indent="0" algn="l">
                        <a:spcAft>
                          <a:spcPts val="0"/>
                        </a:spcAft>
                      </a:pPr>
                      <a:r>
                        <a:rPr lang="en-US" sz="900" spc="0" dirty="0">
                          <a:solidFill>
                            <a:schemeClr val="tx1">
                              <a:lumMod val="75000"/>
                              <a:lumOff val="25000"/>
                            </a:schemeClr>
                          </a:solidFill>
                          <a:effectLst/>
                          <a:latin typeface="+mn-lt"/>
                        </a:rPr>
                        <a:t>Nb. </a:t>
                      </a:r>
                      <a:r>
                        <a:rPr lang="en-US" sz="900" spc="0" dirty="0" err="1">
                          <a:solidFill>
                            <a:schemeClr val="tx1">
                              <a:lumMod val="75000"/>
                              <a:lumOff val="25000"/>
                            </a:schemeClr>
                          </a:solidFill>
                          <a:effectLst/>
                          <a:latin typeface="+mn-lt"/>
                        </a:rPr>
                        <a:t>à</a:t>
                      </a:r>
                      <a:r>
                        <a:rPr lang="en-US" sz="900" spc="0" dirty="0">
                          <a:solidFill>
                            <a:schemeClr val="tx1">
                              <a:lumMod val="75000"/>
                              <a:lumOff val="25000"/>
                            </a:schemeClr>
                          </a:solidFill>
                          <a:effectLst/>
                          <a:latin typeface="+mn-lt"/>
                        </a:rPr>
                        <a:t> </a:t>
                      </a:r>
                      <a:r>
                        <a:rPr lang="en-US" sz="900" spc="0" dirty="0" err="1">
                          <a:solidFill>
                            <a:schemeClr val="tx1">
                              <a:lumMod val="75000"/>
                              <a:lumOff val="25000"/>
                            </a:schemeClr>
                          </a:solidFill>
                          <a:effectLst/>
                          <a:latin typeface="+mn-lt"/>
                        </a:rPr>
                        <a:t>risque</a:t>
                      </a:r>
                      <a:endParaRPr lang="fr-FR" sz="900" spc="0" dirty="0">
                        <a:solidFill>
                          <a:schemeClr val="tx1">
                            <a:lumMod val="75000"/>
                            <a:lumOff val="25000"/>
                          </a:schemeClr>
                        </a:solidFill>
                        <a:effectLst/>
                        <a:latin typeface="+mn-lt"/>
                        <a:ea typeface="Calibri" panose="020F0502020204030204" pitchFamily="34" charset="0"/>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indent="0" algn="ctr">
                        <a:spcAft>
                          <a:spcPts val="0"/>
                        </a:spcAft>
                      </a:pPr>
                      <a:endParaRPr lang="fr-FR" sz="900">
                        <a:effectLst/>
                        <a:latin typeface="+mn-lt"/>
                        <a:ea typeface="Calibri" panose="020F0502020204030204" pitchFamily="34" charset="0"/>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spcAft>
                          <a:spcPts val="0"/>
                        </a:spcAft>
                      </a:pPr>
                      <a:r>
                        <a:rPr lang="en-US" sz="900" dirty="0">
                          <a:effectLst/>
                          <a:latin typeface="+mn-lt"/>
                        </a:rPr>
                        <a:t> </a:t>
                      </a:r>
                      <a:endParaRPr lang="fr-FR" sz="900" dirty="0">
                        <a:effectLst/>
                        <a:latin typeface="+mn-lt"/>
                        <a:ea typeface="Calibri" panose="020F0502020204030204" pitchFamily="34" charset="0"/>
                        <a:cs typeface="Times New Roman" panose="02020603050405020304" pitchFamily="18"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spcAft>
                          <a:spcPts val="0"/>
                        </a:spcAft>
                      </a:pPr>
                      <a:endParaRPr lang="fr-FR" sz="900">
                        <a:effectLst/>
                        <a:latin typeface="+mn-lt"/>
                        <a:ea typeface="Calibri" panose="020F0502020204030204" pitchFamily="34" charset="0"/>
                        <a:cs typeface="Times New Roman" panose="02020603050405020304" pitchFamily="18"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spcAft>
                          <a:spcPts val="0"/>
                        </a:spcAft>
                      </a:pPr>
                      <a:endParaRPr lang="fr-FR" sz="900">
                        <a:effectLst/>
                        <a:latin typeface="+mn-lt"/>
                        <a:ea typeface="Calibri" panose="020F0502020204030204" pitchFamily="34" charset="0"/>
                        <a:cs typeface="Times New Roman" panose="02020603050405020304" pitchFamily="18"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spcAft>
                          <a:spcPts val="0"/>
                        </a:spcAft>
                      </a:pPr>
                      <a:endParaRPr lang="fr-FR" sz="900">
                        <a:effectLst/>
                        <a:latin typeface="+mn-lt"/>
                        <a:ea typeface="Calibri" panose="020F0502020204030204" pitchFamily="34" charset="0"/>
                        <a:cs typeface="Times New Roman" panose="02020603050405020304" pitchFamily="18"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spcAft>
                          <a:spcPts val="0"/>
                        </a:spcAft>
                      </a:pPr>
                      <a:endParaRPr lang="fr-FR" sz="900">
                        <a:effectLst/>
                        <a:latin typeface="+mn-lt"/>
                        <a:ea typeface="Calibri" panose="020F0502020204030204" pitchFamily="34" charset="0"/>
                        <a:cs typeface="Times New Roman" panose="02020603050405020304" pitchFamily="18"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spcAft>
                          <a:spcPts val="0"/>
                        </a:spcAft>
                      </a:pPr>
                      <a:endParaRPr lang="fr-FR" sz="900">
                        <a:effectLst/>
                        <a:latin typeface="+mn-lt"/>
                        <a:ea typeface="Calibri" panose="020F0502020204030204" pitchFamily="34" charset="0"/>
                        <a:cs typeface="Times New Roman" panose="02020603050405020304" pitchFamily="18"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spcAft>
                          <a:spcPts val="0"/>
                        </a:spcAft>
                      </a:pPr>
                      <a:endParaRPr lang="fr-FR" sz="900">
                        <a:effectLst/>
                        <a:latin typeface="+mn-lt"/>
                        <a:ea typeface="Calibri" panose="020F0502020204030204" pitchFamily="34" charset="0"/>
                        <a:cs typeface="Times New Roman" panose="02020603050405020304" pitchFamily="18"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spcAft>
                          <a:spcPts val="0"/>
                        </a:spcAft>
                      </a:pPr>
                      <a:endParaRPr lang="fr-FR" sz="900">
                        <a:effectLst/>
                        <a:latin typeface="+mn-lt"/>
                        <a:ea typeface="Calibri" panose="020F0502020204030204" pitchFamily="34" charset="0"/>
                        <a:cs typeface="Times New Roman" panose="02020603050405020304" pitchFamily="18"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spcAft>
                          <a:spcPts val="0"/>
                        </a:spcAft>
                      </a:pPr>
                      <a:endParaRPr lang="fr-FR" sz="900">
                        <a:effectLst/>
                        <a:latin typeface="+mn-lt"/>
                        <a:ea typeface="Calibri" panose="020F0502020204030204" pitchFamily="34" charset="0"/>
                        <a:cs typeface="Times New Roman" panose="02020603050405020304" pitchFamily="18"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spcAft>
                          <a:spcPts val="0"/>
                        </a:spcAft>
                      </a:pPr>
                      <a:endParaRPr lang="fr-FR" sz="900">
                        <a:effectLst/>
                        <a:latin typeface="+mn-lt"/>
                        <a:ea typeface="Calibri" panose="020F0502020204030204" pitchFamily="34" charset="0"/>
                        <a:cs typeface="Times New Roman" panose="02020603050405020304" pitchFamily="18"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spcAft>
                          <a:spcPts val="0"/>
                        </a:spcAft>
                      </a:pPr>
                      <a:endParaRPr lang="fr-FR" sz="900">
                        <a:effectLst/>
                        <a:latin typeface="+mn-lt"/>
                        <a:ea typeface="Calibri" panose="020F0502020204030204" pitchFamily="34" charset="0"/>
                        <a:cs typeface="Times New Roman" panose="02020603050405020304" pitchFamily="18"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191228781"/>
                  </a:ext>
                </a:extLst>
              </a:tr>
              <a:tr h="137160">
                <a:tc>
                  <a:txBody>
                    <a:bodyPr/>
                    <a:lstStyle/>
                    <a:p>
                      <a:pPr marL="0" indent="0">
                        <a:spcAft>
                          <a:spcPts val="0"/>
                        </a:spcAft>
                      </a:pPr>
                      <a:r>
                        <a:rPr lang="en-US" sz="900" b="1" spc="0" dirty="0">
                          <a:solidFill>
                            <a:srgbClr val="C00000"/>
                          </a:solidFill>
                          <a:effectLst/>
                          <a:latin typeface="+mn-lt"/>
                          <a:ea typeface="Calibri" panose="020F0502020204030204" pitchFamily="34" charset="0"/>
                          <a:cs typeface="Times New Roman" panose="02020603050405020304" pitchFamily="18" charset="0"/>
                        </a:rPr>
                        <a:t>EC</a:t>
                      </a:r>
                      <a:endParaRPr lang="fr-FR" sz="900" b="1" spc="0" dirty="0">
                        <a:solidFill>
                          <a:srgbClr val="C00000"/>
                        </a:solidFill>
                        <a:effectLst/>
                        <a:latin typeface="+mn-lt"/>
                        <a:ea typeface="Calibri" panose="020F0502020204030204" pitchFamily="34" charset="0"/>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indent="0" algn="ctr">
                        <a:spcAft>
                          <a:spcPts val="0"/>
                        </a:spcAft>
                      </a:pPr>
                      <a:r>
                        <a:rPr lang="fr-FR" sz="900" b="0" dirty="0">
                          <a:solidFill>
                            <a:srgbClr val="C00000"/>
                          </a:solidFill>
                          <a:effectLst/>
                          <a:latin typeface="+mn-lt"/>
                          <a:ea typeface="Calibri" panose="020F0502020204030204" pitchFamily="34" charset="0"/>
                          <a:cs typeface="Times New Roman" panose="02020603050405020304" pitchFamily="18" charset="0"/>
                        </a:rPr>
                        <a:t>220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en-US" sz="900" b="0" spc="50" dirty="0">
                          <a:solidFill>
                            <a:srgbClr val="C00000"/>
                          </a:solidFill>
                          <a:effectLst/>
                          <a:latin typeface="+mn-lt"/>
                          <a:ea typeface="Calibri" panose="020F0502020204030204" pitchFamily="34" charset="0"/>
                          <a:cs typeface="Times New Roman" panose="02020603050405020304" pitchFamily="18" charset="0"/>
                        </a:rPr>
                        <a:t>184</a:t>
                      </a:r>
                      <a:endParaRPr lang="fr-FR" sz="900" b="0" dirty="0">
                        <a:solidFill>
                          <a:srgbClr val="C00000"/>
                        </a:solidFill>
                        <a:effectLst/>
                        <a:latin typeface="+mn-lt"/>
                        <a:ea typeface="Calibri" panose="020F0502020204030204" pitchFamily="34" charset="0"/>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rgbClr val="C00000"/>
                          </a:solidFill>
                          <a:effectLst/>
                          <a:latin typeface="+mn-lt"/>
                          <a:ea typeface="Calibri" panose="020F0502020204030204" pitchFamily="34" charset="0"/>
                          <a:cs typeface="Times New Roman" panose="02020603050405020304" pitchFamily="18" charset="0"/>
                        </a:rPr>
                        <a:t>133</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rgbClr val="C00000"/>
                          </a:solidFill>
                          <a:effectLst/>
                          <a:latin typeface="+mn-lt"/>
                          <a:ea typeface="Calibri" panose="020F0502020204030204" pitchFamily="34" charset="0"/>
                          <a:cs typeface="Times New Roman" panose="02020603050405020304" pitchFamily="18" charset="0"/>
                        </a:rPr>
                        <a:t>87</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rgbClr val="C00000"/>
                          </a:solidFill>
                          <a:effectLst/>
                          <a:latin typeface="+mn-lt"/>
                          <a:ea typeface="Calibri" panose="020F0502020204030204" pitchFamily="34" charset="0"/>
                          <a:cs typeface="Times New Roman" panose="02020603050405020304" pitchFamily="18" charset="0"/>
                        </a:rPr>
                        <a:t>57</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rgbClr val="C00000"/>
                          </a:solidFill>
                          <a:effectLst/>
                          <a:latin typeface="+mn-lt"/>
                          <a:ea typeface="Calibri" panose="020F0502020204030204" pitchFamily="34" charset="0"/>
                          <a:cs typeface="Times New Roman" panose="02020603050405020304" pitchFamily="18" charset="0"/>
                        </a:rPr>
                        <a:t>33</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rgbClr val="C00000"/>
                          </a:solidFill>
                          <a:effectLst/>
                          <a:latin typeface="+mn-lt"/>
                          <a:ea typeface="Calibri" panose="020F0502020204030204" pitchFamily="34" charset="0"/>
                          <a:cs typeface="Times New Roman" panose="02020603050405020304" pitchFamily="18" charset="0"/>
                        </a:rPr>
                        <a:t>21</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rgbClr val="C00000"/>
                          </a:solidFill>
                          <a:effectLst/>
                          <a:latin typeface="+mn-lt"/>
                          <a:ea typeface="Calibri" panose="020F0502020204030204" pitchFamily="34" charset="0"/>
                          <a:cs typeface="Times New Roman" panose="02020603050405020304" pitchFamily="18" charset="0"/>
                        </a:rPr>
                        <a:t>12</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rgbClr val="C00000"/>
                          </a:solidFill>
                          <a:effectLst/>
                          <a:latin typeface="+mn-lt"/>
                          <a:ea typeface="Calibri" panose="020F0502020204030204" pitchFamily="34" charset="0"/>
                          <a:cs typeface="Times New Roman" panose="02020603050405020304" pitchFamily="18" charset="0"/>
                        </a:rPr>
                        <a:t>8</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rgbClr val="C00000"/>
                          </a:solidFill>
                          <a:effectLst/>
                          <a:latin typeface="+mn-lt"/>
                          <a:ea typeface="Calibri" panose="020F0502020204030204" pitchFamily="34" charset="0"/>
                          <a:cs typeface="Times New Roman" panose="02020603050405020304" pitchFamily="18" charset="0"/>
                        </a:rPr>
                        <a:t>3</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rgbClr val="C00000"/>
                          </a:solidFill>
                          <a:effectLst/>
                          <a:latin typeface="+mn-lt"/>
                          <a:ea typeface="Calibri" panose="020F0502020204030204" pitchFamily="34" charset="0"/>
                          <a:cs typeface="Times New Roman" panose="02020603050405020304" pitchFamily="18" charset="0"/>
                        </a:rPr>
                        <a:t>1</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rgbClr val="C00000"/>
                          </a:solidFill>
                          <a:effectLst/>
                          <a:latin typeface="+mn-lt"/>
                          <a:ea typeface="Calibri" panose="020F0502020204030204" pitchFamily="34" charset="0"/>
                          <a:cs typeface="Times New Roman" panose="02020603050405020304" pitchFamily="18" charset="0"/>
                        </a:rPr>
                        <a:t>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691856168"/>
                  </a:ext>
                </a:extLst>
              </a:tr>
              <a:tr h="137160">
                <a:tc>
                  <a:txBody>
                    <a:bodyPr/>
                    <a:lstStyle/>
                    <a:p>
                      <a:pPr marL="0" indent="0">
                        <a:spcAft>
                          <a:spcPts val="0"/>
                        </a:spcAft>
                      </a:pPr>
                      <a:r>
                        <a:rPr lang="en-US" sz="900" b="1" spc="0" dirty="0">
                          <a:solidFill>
                            <a:schemeClr val="tx1">
                              <a:lumMod val="50000"/>
                              <a:lumOff val="50000"/>
                            </a:schemeClr>
                          </a:solidFill>
                          <a:effectLst/>
                          <a:latin typeface="+mn-lt"/>
                          <a:ea typeface="Calibri" panose="020F0502020204030204" pitchFamily="34" charset="0"/>
                          <a:cs typeface="Times New Roman" panose="02020603050405020304" pitchFamily="18" charset="0"/>
                        </a:rPr>
                        <a:t>Control </a:t>
                      </a:r>
                      <a:endParaRPr lang="fr-FR" sz="900" b="1" spc="0" dirty="0">
                        <a:solidFill>
                          <a:schemeClr val="tx1">
                            <a:lumMod val="50000"/>
                            <a:lumOff val="50000"/>
                          </a:schemeClr>
                        </a:solidFill>
                        <a:effectLst/>
                        <a:latin typeface="+mn-lt"/>
                        <a:ea typeface="Calibri" panose="020F0502020204030204" pitchFamily="34" charset="0"/>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indent="0" algn="ctr">
                        <a:spcAft>
                          <a:spcPts val="0"/>
                        </a:spcAft>
                      </a:pPr>
                      <a:r>
                        <a:rPr lang="fr-FR" sz="900" b="0" dirty="0">
                          <a:solidFill>
                            <a:schemeClr val="tx1">
                              <a:lumMod val="50000"/>
                              <a:lumOff val="50000"/>
                            </a:schemeClr>
                          </a:solidFill>
                          <a:effectLst/>
                          <a:latin typeface="+mn-lt"/>
                          <a:ea typeface="Calibri" panose="020F0502020204030204" pitchFamily="34" charset="0"/>
                          <a:cs typeface="Times New Roman" panose="02020603050405020304" pitchFamily="18" charset="0"/>
                        </a:rPr>
                        <a:t>221</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en-US" sz="900" b="0" dirty="0">
                          <a:solidFill>
                            <a:schemeClr val="tx1">
                              <a:lumMod val="50000"/>
                              <a:lumOff val="50000"/>
                            </a:schemeClr>
                          </a:solidFill>
                          <a:effectLst/>
                          <a:latin typeface="+mn-lt"/>
                          <a:ea typeface="Calibri" panose="020F0502020204030204" pitchFamily="34" charset="0"/>
                          <a:cs typeface="Times New Roman" panose="02020603050405020304" pitchFamily="18" charset="0"/>
                        </a:rPr>
                        <a:t>158</a:t>
                      </a:r>
                      <a:endParaRPr lang="fr-FR" sz="900" b="0" dirty="0">
                        <a:solidFill>
                          <a:schemeClr val="tx1">
                            <a:lumMod val="50000"/>
                            <a:lumOff val="50000"/>
                          </a:schemeClr>
                        </a:solidFill>
                        <a:effectLst/>
                        <a:latin typeface="+mn-lt"/>
                        <a:ea typeface="Calibri" panose="020F0502020204030204" pitchFamily="34" charset="0"/>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chemeClr val="tx1">
                              <a:lumMod val="50000"/>
                              <a:lumOff val="50000"/>
                            </a:schemeClr>
                          </a:solidFill>
                          <a:effectLst/>
                          <a:latin typeface="+mn-lt"/>
                          <a:ea typeface="Calibri" panose="020F0502020204030204" pitchFamily="34" charset="0"/>
                          <a:cs typeface="Times New Roman" panose="02020603050405020304" pitchFamily="18" charset="0"/>
                        </a:rPr>
                        <a:t>102</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chemeClr val="tx1">
                              <a:lumMod val="50000"/>
                              <a:lumOff val="50000"/>
                            </a:schemeClr>
                          </a:solidFill>
                          <a:effectLst/>
                          <a:latin typeface="+mn-lt"/>
                          <a:ea typeface="Calibri" panose="020F0502020204030204" pitchFamily="34" charset="0"/>
                          <a:cs typeface="Times New Roman" panose="02020603050405020304" pitchFamily="18" charset="0"/>
                        </a:rPr>
                        <a:t>60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chemeClr val="tx1">
                              <a:lumMod val="50000"/>
                              <a:lumOff val="50000"/>
                            </a:schemeClr>
                          </a:solidFill>
                          <a:effectLst/>
                          <a:latin typeface="+mn-lt"/>
                          <a:ea typeface="Calibri" panose="020F0502020204030204" pitchFamily="34" charset="0"/>
                          <a:cs typeface="Times New Roman" panose="02020603050405020304" pitchFamily="18" charset="0"/>
                        </a:rPr>
                        <a:t>34</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chemeClr val="tx1">
                              <a:lumMod val="50000"/>
                              <a:lumOff val="50000"/>
                            </a:schemeClr>
                          </a:solidFill>
                          <a:effectLst/>
                          <a:latin typeface="+mn-lt"/>
                          <a:ea typeface="Calibri" panose="020F0502020204030204" pitchFamily="34" charset="0"/>
                          <a:cs typeface="Times New Roman" panose="02020603050405020304" pitchFamily="18" charset="0"/>
                        </a:rPr>
                        <a:t>18</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chemeClr val="tx1">
                              <a:lumMod val="50000"/>
                              <a:lumOff val="50000"/>
                            </a:schemeClr>
                          </a:solidFill>
                          <a:effectLst/>
                          <a:latin typeface="+mn-lt"/>
                          <a:ea typeface="Calibri" panose="020F0502020204030204" pitchFamily="34" charset="0"/>
                          <a:cs typeface="Times New Roman" panose="02020603050405020304" pitchFamily="18" charset="0"/>
                        </a:rPr>
                        <a:t>15</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chemeClr val="tx1">
                              <a:lumMod val="50000"/>
                              <a:lumOff val="50000"/>
                            </a:schemeClr>
                          </a:solidFill>
                          <a:effectLst/>
                          <a:latin typeface="+mn-lt"/>
                          <a:ea typeface="Calibri" panose="020F0502020204030204" pitchFamily="34" charset="0"/>
                          <a:cs typeface="Times New Roman" panose="02020603050405020304" pitchFamily="18" charset="0"/>
                        </a:rPr>
                        <a:t>7</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chemeClr val="tx1">
                              <a:lumMod val="50000"/>
                              <a:lumOff val="50000"/>
                            </a:schemeClr>
                          </a:solidFill>
                          <a:effectLst/>
                          <a:latin typeface="+mn-lt"/>
                          <a:ea typeface="Calibri" panose="020F0502020204030204" pitchFamily="34" charset="0"/>
                          <a:cs typeface="Times New Roman" panose="02020603050405020304" pitchFamily="18" charset="0"/>
                        </a:rPr>
                        <a:t>4</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chemeClr val="tx1">
                              <a:lumMod val="50000"/>
                              <a:lumOff val="50000"/>
                            </a:schemeClr>
                          </a:solidFill>
                          <a:effectLst/>
                          <a:latin typeface="+mn-lt"/>
                          <a:ea typeface="Calibri" panose="020F0502020204030204" pitchFamily="34" charset="0"/>
                          <a:cs typeface="Times New Roman" panose="02020603050405020304" pitchFamily="18" charset="0"/>
                        </a:rPr>
                        <a:t>2</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chemeClr val="tx1">
                              <a:lumMod val="50000"/>
                              <a:lumOff val="50000"/>
                            </a:schemeClr>
                          </a:solidFill>
                          <a:effectLst/>
                          <a:latin typeface="+mn-lt"/>
                          <a:ea typeface="Calibri" panose="020F0502020204030204" pitchFamily="34" charset="0"/>
                          <a:cs typeface="Times New Roman" panose="02020603050405020304" pitchFamily="18" charset="0"/>
                        </a:rPr>
                        <a:t>1</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chemeClr val="tx1">
                              <a:lumMod val="50000"/>
                              <a:lumOff val="50000"/>
                            </a:schemeClr>
                          </a:solidFill>
                          <a:effectLst/>
                          <a:latin typeface="+mn-lt"/>
                          <a:ea typeface="Calibri" panose="020F0502020204030204" pitchFamily="34" charset="0"/>
                          <a:cs typeface="Times New Roman" panose="02020603050405020304" pitchFamily="18" charset="0"/>
                        </a:rPr>
                        <a:t>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956963684"/>
                  </a:ext>
                </a:extLst>
              </a:tr>
            </a:tbl>
          </a:graphicData>
        </a:graphic>
      </p:graphicFrame>
      <p:sp>
        <p:nvSpPr>
          <p:cNvPr id="264" name="ZoneTexte 1">
            <a:extLst>
              <a:ext uri="{FF2B5EF4-FFF2-40B4-BE49-F238E27FC236}">
                <a16:creationId xmlns:a16="http://schemas.microsoft.com/office/drawing/2014/main" id="{9F56CA69-556C-4552-B4A6-A68668ABDCF6}"/>
              </a:ext>
            </a:extLst>
          </p:cNvPr>
          <p:cNvSpPr txBox="1"/>
          <p:nvPr/>
        </p:nvSpPr>
        <p:spPr>
          <a:xfrm>
            <a:off x="7061329" y="1216270"/>
            <a:ext cx="1854417" cy="1127953"/>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noProof="0" dirty="0">
                <a:ln>
                  <a:noFill/>
                </a:ln>
                <a:solidFill>
                  <a:prstClr val="black"/>
                </a:solidFill>
                <a:effectLst/>
                <a:uLnTx/>
                <a:uFillTx/>
                <a:latin typeface="Calibri" panose="020F0502020204030204"/>
                <a:ea typeface="+mn-ea"/>
                <a:cs typeface="+mn-cs"/>
              </a:rPr>
              <a:t>HR (95% CI): 0,60 (0,45-0,79)</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noProof="0" dirty="0">
                <a:ln>
                  <a:noFill/>
                </a:ln>
                <a:solidFill>
                  <a:prstClr val="black"/>
                </a:solidFill>
                <a:effectLst/>
                <a:uLnTx/>
                <a:uFillTx/>
                <a:latin typeface="Calibri" panose="020F0502020204030204"/>
                <a:ea typeface="+mn-ea"/>
                <a:cs typeface="+mn-cs"/>
              </a:rPr>
              <a:t>2-sided p=0,0003</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noProof="0" dirty="0" err="1">
                <a:ln>
                  <a:noFill/>
                </a:ln>
                <a:solidFill>
                  <a:prstClr val="black"/>
                </a:solidFill>
                <a:effectLst/>
                <a:uLnTx/>
                <a:uFillTx/>
                <a:latin typeface="Calibri" panose="020F0502020204030204"/>
                <a:ea typeface="+mn-ea"/>
                <a:cs typeface="+mn-cs"/>
              </a:rPr>
              <a:t>Median</a:t>
            </a:r>
            <a:r>
              <a:rPr kumimoji="0" lang="fr-FR" sz="900" b="0" i="0" u="none" strike="noStrike" kern="1200" cap="none" spc="0" normalizeH="0" baseline="0" noProof="0" dirty="0">
                <a:ln>
                  <a:noFill/>
                </a:ln>
                <a:solidFill>
                  <a:prstClr val="black"/>
                </a:solidFill>
                <a:effectLst/>
                <a:uLnTx/>
                <a:uFillTx/>
                <a:latin typeface="Calibri" panose="020F0502020204030204"/>
                <a:ea typeface="+mn-ea"/>
                <a:cs typeface="+mn-cs"/>
              </a:rPr>
              <a:t> OS in </a:t>
            </a:r>
            <a:r>
              <a:rPr kumimoji="0" lang="fr-FR" sz="900" b="0" i="0" u="none" strike="noStrike" kern="1200" cap="none" spc="0" normalizeH="0" baseline="0" noProof="0" dirty="0" err="1">
                <a:ln>
                  <a:noFill/>
                </a:ln>
                <a:solidFill>
                  <a:prstClr val="black"/>
                </a:solidFill>
                <a:effectLst/>
                <a:uLnTx/>
                <a:uFillTx/>
                <a:latin typeface="Calibri" panose="020F0502020204030204"/>
                <a:ea typeface="+mn-ea"/>
                <a:cs typeface="+mn-cs"/>
              </a:rPr>
              <a:t>months</a:t>
            </a:r>
            <a:r>
              <a:rPr kumimoji="0" lang="fr-FR" sz="900" b="0" i="0" u="none" strike="noStrike" kern="1200" cap="none" spc="0" normalizeH="0" baseline="0" noProof="0" dirty="0">
                <a:ln>
                  <a:noFill/>
                </a:ln>
                <a:solidFill>
                  <a:prstClr val="black"/>
                </a:solidFill>
                <a:effectLst/>
                <a:uLnTx/>
                <a:uFillTx/>
                <a:latin typeface="Calibri" panose="020F0502020204030204"/>
                <a:ea typeface="+mn-ea"/>
                <a:cs typeface="+mn-cs"/>
              </a:rPr>
              <a:t> (95% CI)</a:t>
            </a:r>
          </a:p>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fr-FR" sz="700" b="0" i="0" u="sng" strike="noStrike" kern="1200" cap="none" spc="0" normalizeH="0" baseline="0" noProof="0" dirty="0">
                <a:ln>
                  <a:noFill/>
                </a:ln>
                <a:solidFill>
                  <a:srgbClr val="C00000"/>
                </a:solidFill>
                <a:effectLst/>
                <a:uLnTx/>
                <a:uFillTx/>
                <a:latin typeface="Calibri" panose="020F0502020204030204"/>
                <a:ea typeface="+mn-ea"/>
                <a:cs typeface="+mn-cs"/>
              </a:rPr>
              <a:t>ENCO/CETUX</a:t>
            </a:r>
            <a:r>
              <a:rPr kumimoji="0" lang="fr-FR" sz="7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fr-FR" sz="700" b="0" i="0" u="sng" strike="noStrike" kern="1200" cap="none" spc="0" normalizeH="0" baseline="0" noProof="0" dirty="0">
                <a:ln>
                  <a:noFill/>
                </a:ln>
                <a:solidFill>
                  <a:prstClr val="black">
                    <a:lumMod val="50000"/>
                    <a:lumOff val="50000"/>
                  </a:prstClr>
                </a:solidFill>
                <a:effectLst/>
                <a:uLnTx/>
                <a:uFillTx/>
                <a:latin typeface="Calibri" panose="020F0502020204030204"/>
                <a:ea typeface="+mn-ea"/>
                <a:cs typeface="+mn-cs"/>
              </a:rPr>
              <a:t>Control</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noProof="0" dirty="0">
                <a:ln>
                  <a:noFill/>
                </a:ln>
                <a:solidFill>
                  <a:srgbClr val="C00000"/>
                </a:solidFill>
                <a:effectLst/>
                <a:uLnTx/>
                <a:uFillTx/>
                <a:latin typeface="Calibri" panose="020F0502020204030204"/>
                <a:ea typeface="+mn-ea"/>
                <a:cs typeface="+mn-cs"/>
              </a:rPr>
              <a:t>8,4 (7,5-11,0)               </a:t>
            </a:r>
            <a:r>
              <a:rPr kumimoji="0" lang="fr-FR" sz="900" b="0" i="0" u="none" strike="noStrike" kern="1200" cap="none" spc="0" normalizeH="0" baseline="0" noProof="0" dirty="0">
                <a:ln>
                  <a:noFill/>
                </a:ln>
                <a:solidFill>
                  <a:srgbClr val="A5A5A5"/>
                </a:solidFill>
                <a:effectLst/>
                <a:uLnTx/>
                <a:uFillTx/>
                <a:latin typeface="Calibri" panose="020F0502020204030204"/>
                <a:ea typeface="+mn-ea"/>
                <a:cs typeface="+mn-cs"/>
              </a:rPr>
              <a:t>5,4 (4,8-6,6)</a:t>
            </a:r>
          </a:p>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5" name="Titre 11"/>
          <p:cNvSpPr>
            <a:spLocks noGrp="1"/>
          </p:cNvSpPr>
          <p:nvPr>
            <p:ph type="title"/>
          </p:nvPr>
        </p:nvSpPr>
        <p:spPr>
          <a:xfrm>
            <a:off x="190500" y="0"/>
            <a:ext cx="7124700" cy="596560"/>
          </a:xfrm>
        </p:spPr>
        <p:txBody>
          <a:bodyPr>
            <a:noAutofit/>
          </a:bodyPr>
          <a:lstStyle/>
          <a:p>
            <a:r>
              <a:rPr lang="fr-FR" sz="2200" dirty="0"/>
              <a:t>Inhibition spécifique du CCRm muté BRAF</a:t>
            </a:r>
            <a:r>
              <a:rPr lang="fr-FR" sz="2200" baseline="30000" dirty="0"/>
              <a:t>V600E</a:t>
            </a:r>
            <a:br>
              <a:rPr lang="fr-FR" sz="2200" b="1" dirty="0"/>
            </a:br>
            <a:r>
              <a:rPr lang="fr-FR" sz="2200" b="1" dirty="0"/>
              <a:t>Résultats actualisés de l’étude BEACON </a:t>
            </a:r>
          </a:p>
        </p:txBody>
      </p:sp>
    </p:spTree>
    <p:extLst>
      <p:ext uri="{BB962C8B-B14F-4D97-AF65-F5344CB8AC3E}">
        <p14:creationId xmlns:p14="http://schemas.microsoft.com/office/powerpoint/2010/main" val="3236500980"/>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Espace réservé du contenu 12"/>
          <p:cNvSpPr>
            <a:spLocks noGrp="1"/>
          </p:cNvSpPr>
          <p:nvPr>
            <p:ph sz="half" idx="1"/>
          </p:nvPr>
        </p:nvSpPr>
        <p:spPr>
          <a:xfrm>
            <a:off x="190500" y="821933"/>
            <a:ext cx="8763000" cy="400725"/>
          </a:xfrm>
        </p:spPr>
        <p:txBody>
          <a:bodyPr/>
          <a:lstStyle/>
          <a:p>
            <a:r>
              <a:rPr lang="fr-FR" dirty="0"/>
              <a:t>Analyses actualisées</a:t>
            </a:r>
          </a:p>
          <a:p>
            <a:endParaRPr lang="fr-FR" dirty="0"/>
          </a:p>
          <a:p>
            <a:endParaRPr lang="fr-FR" dirty="0"/>
          </a:p>
        </p:txBody>
      </p:sp>
      <p:graphicFrame>
        <p:nvGraphicFramePr>
          <p:cNvPr id="11" name="Tableau 10"/>
          <p:cNvGraphicFramePr>
            <a:graphicFrameLocks noGrp="1" noChangeAspect="1"/>
          </p:cNvGraphicFramePr>
          <p:nvPr/>
        </p:nvGraphicFramePr>
        <p:xfrm>
          <a:off x="625033" y="3887878"/>
          <a:ext cx="7893930" cy="883920"/>
        </p:xfrm>
        <a:graphic>
          <a:graphicData uri="http://schemas.openxmlformats.org/drawingml/2006/table">
            <a:tbl>
              <a:tblPr firstRow="1" bandRow="1">
                <a:tableStyleId>{7DF18680-E054-41AD-8BC1-D1AEF772440D}</a:tableStyleId>
              </a:tblPr>
              <a:tblGrid>
                <a:gridCol w="3157572">
                  <a:extLst>
                    <a:ext uri="{9D8B030D-6E8A-4147-A177-3AD203B41FA5}">
                      <a16:colId xmlns:a16="http://schemas.microsoft.com/office/drawing/2014/main" val="20000"/>
                    </a:ext>
                  </a:extLst>
                </a:gridCol>
                <a:gridCol w="1578786">
                  <a:extLst>
                    <a:ext uri="{9D8B030D-6E8A-4147-A177-3AD203B41FA5}">
                      <a16:colId xmlns:a16="http://schemas.microsoft.com/office/drawing/2014/main" val="20001"/>
                    </a:ext>
                  </a:extLst>
                </a:gridCol>
                <a:gridCol w="1578786">
                  <a:extLst>
                    <a:ext uri="{9D8B030D-6E8A-4147-A177-3AD203B41FA5}">
                      <a16:colId xmlns:a16="http://schemas.microsoft.com/office/drawing/2014/main" val="20002"/>
                    </a:ext>
                  </a:extLst>
                </a:gridCol>
                <a:gridCol w="1578786">
                  <a:extLst>
                    <a:ext uri="{9D8B030D-6E8A-4147-A177-3AD203B41FA5}">
                      <a16:colId xmlns:a16="http://schemas.microsoft.com/office/drawing/2014/main" val="20003"/>
                    </a:ext>
                  </a:extLst>
                </a:gridCol>
              </a:tblGrid>
              <a:tr h="365170">
                <a:tc>
                  <a:txBody>
                    <a:bodyPr/>
                    <a:lstStyle/>
                    <a:p>
                      <a:pPr algn="ctr"/>
                      <a:r>
                        <a:rPr lang="fr-FR" sz="1000" dirty="0">
                          <a:latin typeface="Arial" panose="020B0604020202020204" pitchFamily="34" charset="0"/>
                          <a:cs typeface="Arial" panose="020B0604020202020204" pitchFamily="34" charset="0"/>
                        </a:rPr>
                        <a:t>Relecture centralisée</a:t>
                      </a:r>
                    </a:p>
                  </a:txBody>
                  <a:tcPr anchor="ctr"/>
                </a:tc>
                <a:tc>
                  <a:txBody>
                    <a:bodyPr/>
                    <a:lstStyle/>
                    <a:p>
                      <a:pPr algn="ctr"/>
                      <a:r>
                        <a:rPr lang="fr-FR" sz="1000" dirty="0">
                          <a:latin typeface="Arial" panose="020B0604020202020204" pitchFamily="34" charset="0"/>
                          <a:cs typeface="Arial" panose="020B0604020202020204" pitchFamily="34" charset="0"/>
                        </a:rPr>
                        <a:t>ENCO/BINI/CETUX</a:t>
                      </a:r>
                    </a:p>
                    <a:p>
                      <a:pPr algn="ctr"/>
                      <a:r>
                        <a:rPr lang="fr-FR" sz="1000" b="0" dirty="0">
                          <a:latin typeface="Arial" panose="020B0604020202020204" pitchFamily="34" charset="0"/>
                          <a:cs typeface="Arial" panose="020B0604020202020204" pitchFamily="34" charset="0"/>
                        </a:rPr>
                        <a:t>(n=224)</a:t>
                      </a:r>
                    </a:p>
                  </a:txBody>
                  <a:tcPr anchor="ctr">
                    <a:solidFill>
                      <a:schemeClr val="accent1"/>
                    </a:solidFill>
                  </a:tcPr>
                </a:tc>
                <a:tc>
                  <a:txBody>
                    <a:bodyPr/>
                    <a:lstStyle/>
                    <a:p>
                      <a:pPr algn="ctr"/>
                      <a:r>
                        <a:rPr lang="fr-FR" sz="1000" dirty="0">
                          <a:latin typeface="Arial" panose="020B0604020202020204" pitchFamily="34" charset="0"/>
                          <a:cs typeface="Arial" panose="020B0604020202020204" pitchFamily="34" charset="0"/>
                        </a:rPr>
                        <a:t>ENCO/CETUX</a:t>
                      </a:r>
                    </a:p>
                    <a:p>
                      <a:pPr algn="ctr"/>
                      <a:r>
                        <a:rPr lang="fr-FR" sz="1000" b="0" dirty="0">
                          <a:latin typeface="Arial" panose="020B0604020202020204" pitchFamily="34" charset="0"/>
                          <a:cs typeface="Arial" panose="020B0604020202020204" pitchFamily="34" charset="0"/>
                        </a:rPr>
                        <a:t>(n=220)</a:t>
                      </a:r>
                    </a:p>
                  </a:txBody>
                  <a:tcPr anchor="ctr">
                    <a:solidFill>
                      <a:srgbClr val="C00000"/>
                    </a:solidFill>
                  </a:tcPr>
                </a:tc>
                <a:tc>
                  <a:txBody>
                    <a:bodyPr/>
                    <a:lstStyle/>
                    <a:p>
                      <a:pPr algn="ctr"/>
                      <a:r>
                        <a:rPr lang="fr-FR" sz="1000" dirty="0">
                          <a:latin typeface="Arial" panose="020B0604020202020204" pitchFamily="34" charset="0"/>
                          <a:cs typeface="Arial" panose="020B0604020202020204" pitchFamily="34" charset="0"/>
                        </a:rPr>
                        <a:t>Contrôle</a:t>
                      </a:r>
                      <a:r>
                        <a:rPr lang="fr-FR" sz="1000" baseline="0" dirty="0">
                          <a:latin typeface="Arial" panose="020B0604020202020204" pitchFamily="34" charset="0"/>
                          <a:cs typeface="Arial" panose="020B0604020202020204" pitchFamily="34" charset="0"/>
                        </a:rPr>
                        <a:t> </a:t>
                      </a:r>
                    </a:p>
                    <a:p>
                      <a:pPr algn="ctr"/>
                      <a:r>
                        <a:rPr lang="fr-FR" sz="1000" b="0" baseline="0" dirty="0">
                          <a:latin typeface="Arial" panose="020B0604020202020204" pitchFamily="34" charset="0"/>
                          <a:cs typeface="Arial" panose="020B0604020202020204" pitchFamily="34" charset="0"/>
                        </a:rPr>
                        <a:t>(n=221)</a:t>
                      </a:r>
                      <a:endParaRPr lang="fr-FR" sz="1000" b="0" dirty="0">
                        <a:latin typeface="Arial" panose="020B0604020202020204" pitchFamily="34" charset="0"/>
                        <a:cs typeface="Arial" panose="020B0604020202020204" pitchFamily="34" charset="0"/>
                      </a:endParaRPr>
                    </a:p>
                  </a:txBody>
                  <a:tcPr anchor="ctr">
                    <a:solidFill>
                      <a:schemeClr val="bg2">
                        <a:lumMod val="75000"/>
                      </a:schemeClr>
                    </a:solidFill>
                  </a:tcPr>
                </a:tc>
                <a:extLst>
                  <a:ext uri="{0D108BD9-81ED-4DB2-BD59-A6C34878D82A}">
                    <a16:rowId xmlns:a16="http://schemas.microsoft.com/office/drawing/2014/main" val="10000"/>
                  </a:ext>
                </a:extLst>
              </a:tr>
              <a:tr h="215782">
                <a:tc>
                  <a:txBody>
                    <a:bodyPr/>
                    <a:lstStyle/>
                    <a:p>
                      <a:pPr algn="ctr"/>
                      <a:r>
                        <a:rPr lang="fr-FR" sz="1000" b="1" dirty="0">
                          <a:solidFill>
                            <a:schemeClr val="tx1">
                              <a:lumMod val="75000"/>
                              <a:lumOff val="25000"/>
                            </a:schemeClr>
                          </a:solidFill>
                          <a:latin typeface="Arial" panose="020B0604020202020204" pitchFamily="34" charset="0"/>
                          <a:cs typeface="Arial" panose="020B0604020202020204" pitchFamily="34" charset="0"/>
                        </a:rPr>
                        <a:t>Taux de réponse</a:t>
                      </a:r>
                    </a:p>
                  </a:txBody>
                  <a:tcPr anchor="ctr"/>
                </a:tc>
                <a:tc>
                  <a:txBody>
                    <a:bodyPr/>
                    <a:lstStyle/>
                    <a:p>
                      <a:pPr algn="ctr"/>
                      <a:r>
                        <a:rPr lang="fr-FR" sz="1000" b="1" dirty="0">
                          <a:solidFill>
                            <a:schemeClr val="tx1">
                              <a:lumMod val="75000"/>
                              <a:lumOff val="25000"/>
                            </a:schemeClr>
                          </a:solidFill>
                          <a:latin typeface="Arial" panose="020B0604020202020204" pitchFamily="34" charset="0"/>
                          <a:cs typeface="Arial" panose="020B0604020202020204" pitchFamily="34" charset="0"/>
                        </a:rPr>
                        <a:t>27%</a:t>
                      </a:r>
                    </a:p>
                  </a:txBody>
                  <a:tcPr anchor="ctr"/>
                </a:tc>
                <a:tc>
                  <a:txBody>
                    <a:bodyPr/>
                    <a:lstStyle/>
                    <a:p>
                      <a:pPr algn="ctr"/>
                      <a:r>
                        <a:rPr lang="fr-FR" sz="1000" b="1" dirty="0">
                          <a:solidFill>
                            <a:schemeClr val="tx1">
                              <a:lumMod val="75000"/>
                              <a:lumOff val="25000"/>
                            </a:schemeClr>
                          </a:solidFill>
                          <a:latin typeface="Arial" panose="020B0604020202020204" pitchFamily="34" charset="0"/>
                          <a:cs typeface="Arial" panose="020B0604020202020204" pitchFamily="34" charset="0"/>
                        </a:rPr>
                        <a:t>20%</a:t>
                      </a:r>
                    </a:p>
                  </a:txBody>
                  <a:tcPr anchor="ctr"/>
                </a:tc>
                <a:tc>
                  <a:txBody>
                    <a:bodyPr/>
                    <a:lstStyle/>
                    <a:p>
                      <a:pPr algn="ctr"/>
                      <a:r>
                        <a:rPr lang="fr-FR" sz="1000" b="1" dirty="0">
                          <a:solidFill>
                            <a:schemeClr val="tx1">
                              <a:lumMod val="75000"/>
                              <a:lumOff val="25000"/>
                            </a:schemeClr>
                          </a:solidFill>
                          <a:latin typeface="Arial" panose="020B0604020202020204" pitchFamily="34" charset="0"/>
                          <a:cs typeface="Arial" panose="020B0604020202020204" pitchFamily="34" charset="0"/>
                        </a:rPr>
                        <a:t>2%</a:t>
                      </a:r>
                    </a:p>
                  </a:txBody>
                  <a:tcPr anchor="ctr"/>
                </a:tc>
                <a:extLst>
                  <a:ext uri="{0D108BD9-81ED-4DB2-BD59-A6C34878D82A}">
                    <a16:rowId xmlns:a16="http://schemas.microsoft.com/office/drawing/2014/main" val="10001"/>
                  </a:ext>
                </a:extLst>
              </a:tr>
              <a:tr h="215782">
                <a:tc>
                  <a:txBody>
                    <a:bodyPr/>
                    <a:lstStyle/>
                    <a:p>
                      <a:pPr algn="ctr"/>
                      <a:r>
                        <a:rPr lang="fr-FR" sz="1000" dirty="0">
                          <a:solidFill>
                            <a:schemeClr val="tx1">
                              <a:lumMod val="75000"/>
                              <a:lumOff val="25000"/>
                            </a:schemeClr>
                          </a:solidFill>
                          <a:latin typeface="Arial" panose="020B0604020202020204" pitchFamily="34" charset="0"/>
                          <a:cs typeface="Arial" panose="020B0604020202020204" pitchFamily="34" charset="0"/>
                        </a:rPr>
                        <a:t>95%</a:t>
                      </a:r>
                      <a:r>
                        <a:rPr lang="fr-FR" sz="1000" baseline="0" dirty="0">
                          <a:solidFill>
                            <a:schemeClr val="tx1">
                              <a:lumMod val="75000"/>
                              <a:lumOff val="25000"/>
                            </a:schemeClr>
                          </a:solidFill>
                          <a:latin typeface="Arial" panose="020B0604020202020204" pitchFamily="34" charset="0"/>
                          <a:cs typeface="Arial" panose="020B0604020202020204" pitchFamily="34" charset="0"/>
                        </a:rPr>
                        <a:t> (CI)</a:t>
                      </a:r>
                      <a:endParaRPr lang="fr-FR" sz="1000" dirty="0">
                        <a:solidFill>
                          <a:schemeClr val="tx1">
                            <a:lumMod val="75000"/>
                            <a:lumOff val="25000"/>
                          </a:schemeClr>
                        </a:solidFill>
                        <a:latin typeface="Arial" panose="020B0604020202020204" pitchFamily="34" charset="0"/>
                        <a:cs typeface="Arial" panose="020B0604020202020204" pitchFamily="34" charset="0"/>
                      </a:endParaRPr>
                    </a:p>
                  </a:txBody>
                  <a:tcPr anchor="ctr"/>
                </a:tc>
                <a:tc>
                  <a:txBody>
                    <a:bodyPr/>
                    <a:lstStyle/>
                    <a:p>
                      <a:pPr algn="ctr"/>
                      <a:r>
                        <a:rPr lang="fr-FR" sz="1000" dirty="0">
                          <a:solidFill>
                            <a:schemeClr val="tx1">
                              <a:lumMod val="75000"/>
                              <a:lumOff val="25000"/>
                            </a:schemeClr>
                          </a:solidFill>
                          <a:latin typeface="Arial" panose="020B0604020202020204" pitchFamily="34" charset="0"/>
                          <a:cs typeface="Arial" panose="020B0604020202020204" pitchFamily="34" charset="0"/>
                        </a:rPr>
                        <a:t>(21-33%)</a:t>
                      </a:r>
                    </a:p>
                  </a:txBody>
                  <a:tcPr anchor="ctr"/>
                </a:tc>
                <a:tc>
                  <a:txBody>
                    <a:bodyPr/>
                    <a:lstStyle/>
                    <a:p>
                      <a:pPr algn="ctr"/>
                      <a:r>
                        <a:rPr lang="fr-FR" sz="1000" dirty="0">
                          <a:solidFill>
                            <a:schemeClr val="tx1">
                              <a:lumMod val="75000"/>
                              <a:lumOff val="25000"/>
                            </a:schemeClr>
                          </a:solidFill>
                          <a:latin typeface="Arial" panose="020B0604020202020204" pitchFamily="34" charset="0"/>
                          <a:cs typeface="Arial" panose="020B0604020202020204" pitchFamily="34" charset="0"/>
                        </a:rPr>
                        <a:t>(15-25%)</a:t>
                      </a:r>
                    </a:p>
                  </a:txBody>
                  <a:tcPr anchor="ctr"/>
                </a:tc>
                <a:tc>
                  <a:txBody>
                    <a:bodyPr/>
                    <a:lstStyle/>
                    <a:p>
                      <a:pPr algn="ctr"/>
                      <a:r>
                        <a:rPr lang="fr-FR" sz="1000" dirty="0">
                          <a:solidFill>
                            <a:schemeClr val="tx1">
                              <a:lumMod val="75000"/>
                              <a:lumOff val="25000"/>
                            </a:schemeClr>
                          </a:solidFill>
                          <a:latin typeface="Arial" panose="020B0604020202020204" pitchFamily="34" charset="0"/>
                          <a:cs typeface="Arial" panose="020B0604020202020204" pitchFamily="34" charset="0"/>
                        </a:rPr>
                        <a:t>(&lt;1-5%)</a:t>
                      </a:r>
                    </a:p>
                  </a:txBody>
                  <a:tcPr anchor="ctr"/>
                </a:tc>
                <a:extLst>
                  <a:ext uri="{0D108BD9-81ED-4DB2-BD59-A6C34878D82A}">
                    <a16:rowId xmlns:a16="http://schemas.microsoft.com/office/drawing/2014/main" val="10002"/>
                  </a:ext>
                </a:extLst>
              </a:tr>
            </a:tbl>
          </a:graphicData>
        </a:graphic>
      </p:graphicFrame>
      <p:sp>
        <p:nvSpPr>
          <p:cNvPr id="12" name="ZoneTexte 11">
            <a:extLst>
              <a:ext uri="{FF2B5EF4-FFF2-40B4-BE49-F238E27FC236}">
                <a16:creationId xmlns:a16="http://schemas.microsoft.com/office/drawing/2014/main" id="{A41C6430-4479-2A43-9FD5-3195845009F7}"/>
              </a:ext>
            </a:extLst>
          </p:cNvPr>
          <p:cNvSpPr txBox="1">
            <a:spLocks noChangeArrowheads="1"/>
          </p:cNvSpPr>
          <p:nvPr/>
        </p:nvSpPr>
        <p:spPr bwMode="auto">
          <a:xfrm>
            <a:off x="0" y="4915971"/>
            <a:ext cx="2319866" cy="230832"/>
          </a:xfrm>
          <a:prstGeom prst="rect">
            <a:avLst/>
          </a:prstGeom>
          <a:noFill/>
        </p:spPr>
        <p:txBody>
          <a:bodyPr wrap="none" rtlCol="0">
            <a:spAutoFit/>
          </a:bodyPr>
          <a:lstStyle>
            <a:defPPr>
              <a:defRPr lang="fr-FR"/>
            </a:defPPr>
            <a:lvl1pPr>
              <a:defRPr sz="900" i="1">
                <a:solidFill>
                  <a:schemeClr val="tx1">
                    <a:lumMod val="50000"/>
                    <a:lumOff val="50000"/>
                  </a:schemeClr>
                </a:solidFill>
                <a:latin typeface="Arial" panose="020B0604020202020204" pitchFamily="34" charset="0"/>
              </a:defRPr>
            </a:lvl1p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Scott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Kopetz</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ASCO2020, Abs 4001</a:t>
            </a:r>
          </a:p>
        </p:txBody>
      </p:sp>
      <p:sp>
        <p:nvSpPr>
          <p:cNvPr id="15" name="Rectangle à coins arrondis 4">
            <a:extLst>
              <a:ext uri="{FF2B5EF4-FFF2-40B4-BE49-F238E27FC236}">
                <a16:creationId xmlns:a16="http://schemas.microsoft.com/office/drawing/2014/main" id="{677B8ABC-479E-437C-84DF-3F42BA883C20}"/>
              </a:ext>
            </a:extLst>
          </p:cNvPr>
          <p:cNvSpPr/>
          <p:nvPr/>
        </p:nvSpPr>
        <p:spPr>
          <a:xfrm>
            <a:off x="4909753" y="1198509"/>
            <a:ext cx="4020066" cy="2469482"/>
          </a:xfrm>
          <a:prstGeom prst="roundRect">
            <a:avLst>
              <a:gd name="adj" fmla="val 4104"/>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9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6" name="Rectangle à coins arrondis 4">
            <a:extLst>
              <a:ext uri="{FF2B5EF4-FFF2-40B4-BE49-F238E27FC236}">
                <a16:creationId xmlns:a16="http://schemas.microsoft.com/office/drawing/2014/main" id="{7BF2829C-A261-4E62-8E85-0F5CD09AC263}"/>
              </a:ext>
            </a:extLst>
          </p:cNvPr>
          <p:cNvSpPr/>
          <p:nvPr/>
        </p:nvSpPr>
        <p:spPr>
          <a:xfrm>
            <a:off x="180029" y="1206489"/>
            <a:ext cx="4348623" cy="2461502"/>
          </a:xfrm>
          <a:prstGeom prst="roundRect">
            <a:avLst>
              <a:gd name="adj" fmla="val 4104"/>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9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graphicFrame>
        <p:nvGraphicFramePr>
          <p:cNvPr id="17" name="Chart 19">
            <a:extLst>
              <a:ext uri="{FF2B5EF4-FFF2-40B4-BE49-F238E27FC236}">
                <a16:creationId xmlns:a16="http://schemas.microsoft.com/office/drawing/2014/main" id="{54B15773-EBCE-471C-82D1-9C26C4DD5CA1}"/>
              </a:ext>
            </a:extLst>
          </p:cNvPr>
          <p:cNvGraphicFramePr/>
          <p:nvPr/>
        </p:nvGraphicFramePr>
        <p:xfrm>
          <a:off x="5248264" y="1203024"/>
          <a:ext cx="3541401" cy="2214511"/>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8" name="Chart 19">
            <a:extLst>
              <a:ext uri="{FF2B5EF4-FFF2-40B4-BE49-F238E27FC236}">
                <a16:creationId xmlns:a16="http://schemas.microsoft.com/office/drawing/2014/main" id="{4EC2E537-8AD9-4DD4-AB63-59DC3C62E4B4}"/>
              </a:ext>
            </a:extLst>
          </p:cNvPr>
          <p:cNvGraphicFramePr/>
          <p:nvPr/>
        </p:nvGraphicFramePr>
        <p:xfrm>
          <a:off x="1009570" y="1203237"/>
          <a:ext cx="3522174" cy="2214511"/>
        </p:xfrm>
        <a:graphic>
          <a:graphicData uri="http://schemas.openxmlformats.org/drawingml/2006/chart">
            <c:chart xmlns:c="http://schemas.openxmlformats.org/drawingml/2006/chart" xmlns:r="http://schemas.openxmlformats.org/officeDocument/2006/relationships" r:id="rId3"/>
          </a:graphicData>
        </a:graphic>
      </p:graphicFrame>
      <p:sp>
        <p:nvSpPr>
          <p:cNvPr id="19" name="ZoneTexte 1">
            <a:extLst>
              <a:ext uri="{FF2B5EF4-FFF2-40B4-BE49-F238E27FC236}">
                <a16:creationId xmlns:a16="http://schemas.microsoft.com/office/drawing/2014/main" id="{7C80142D-7167-400A-8DAB-D77B40BD5597}"/>
              </a:ext>
            </a:extLst>
          </p:cNvPr>
          <p:cNvSpPr txBox="1"/>
          <p:nvPr/>
        </p:nvSpPr>
        <p:spPr>
          <a:xfrm>
            <a:off x="2258270" y="1235939"/>
            <a:ext cx="2226271" cy="1127953"/>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noProof="0" dirty="0">
                <a:ln>
                  <a:noFill/>
                </a:ln>
                <a:solidFill>
                  <a:prstClr val="black"/>
                </a:solidFill>
                <a:effectLst/>
                <a:uLnTx/>
                <a:uFillTx/>
                <a:latin typeface="Calibri" panose="020F0502020204030204"/>
                <a:ea typeface="+mn-ea"/>
                <a:cs typeface="+mn-cs"/>
              </a:rPr>
              <a:t>HR (95% CI): 0,60 (0,47-0,75)</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noProof="0" dirty="0" err="1">
                <a:ln>
                  <a:noFill/>
                </a:ln>
                <a:solidFill>
                  <a:prstClr val="black"/>
                </a:solidFill>
                <a:effectLst/>
                <a:uLnTx/>
                <a:uFillTx/>
                <a:latin typeface="Calibri" panose="020F0502020204030204"/>
                <a:ea typeface="+mn-ea"/>
                <a:cs typeface="+mn-cs"/>
              </a:rPr>
              <a:t>Median</a:t>
            </a:r>
            <a:r>
              <a:rPr kumimoji="0" lang="fr-FR" sz="900" b="0" i="0" u="none" strike="noStrike" kern="1200" cap="none" spc="0" normalizeH="0" baseline="0" noProof="0" dirty="0">
                <a:ln>
                  <a:noFill/>
                </a:ln>
                <a:solidFill>
                  <a:prstClr val="black"/>
                </a:solidFill>
                <a:effectLst/>
                <a:uLnTx/>
                <a:uFillTx/>
                <a:latin typeface="Calibri" panose="020F0502020204030204"/>
                <a:ea typeface="+mn-ea"/>
                <a:cs typeface="+mn-cs"/>
              </a:rPr>
              <a:t> OS in </a:t>
            </a:r>
            <a:r>
              <a:rPr kumimoji="0" lang="fr-FR" sz="900" b="0" i="0" u="none" strike="noStrike" kern="1200" cap="none" spc="0" normalizeH="0" baseline="0" noProof="0" dirty="0" err="1">
                <a:ln>
                  <a:noFill/>
                </a:ln>
                <a:solidFill>
                  <a:prstClr val="black"/>
                </a:solidFill>
                <a:effectLst/>
                <a:uLnTx/>
                <a:uFillTx/>
                <a:latin typeface="Calibri" panose="020F0502020204030204"/>
                <a:ea typeface="+mn-ea"/>
                <a:cs typeface="+mn-cs"/>
              </a:rPr>
              <a:t>months</a:t>
            </a:r>
            <a:r>
              <a:rPr kumimoji="0" lang="fr-FR" sz="900" b="0" i="0" u="none" strike="noStrike" kern="1200" cap="none" spc="0" normalizeH="0" baseline="0" noProof="0" dirty="0">
                <a:ln>
                  <a:noFill/>
                </a:ln>
                <a:solidFill>
                  <a:prstClr val="black"/>
                </a:solidFill>
                <a:effectLst/>
                <a:uLnTx/>
                <a:uFillTx/>
                <a:latin typeface="Calibri" panose="020F0502020204030204"/>
                <a:ea typeface="+mn-ea"/>
                <a:cs typeface="+mn-cs"/>
              </a:rPr>
              <a:t> (95% CI)</a:t>
            </a:r>
          </a:p>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00" b="0" i="0" u="sng" strike="noStrike" kern="1200" cap="none" spc="0" normalizeH="0" baseline="0" noProof="0" dirty="0">
                <a:ln>
                  <a:noFill/>
                </a:ln>
                <a:solidFill>
                  <a:srgbClr val="5B9BD5"/>
                </a:solidFill>
                <a:effectLst/>
                <a:uLnTx/>
                <a:uFillTx/>
                <a:latin typeface="Calibri" panose="020F0502020204030204"/>
                <a:ea typeface="+mn-ea"/>
                <a:cs typeface="+mn-cs"/>
              </a:rPr>
              <a:t>ENCO/BINI/CETUX (137 </a:t>
            </a:r>
            <a:r>
              <a:rPr kumimoji="0" lang="fr-FR" sz="700" b="0" i="0" u="sng" strike="noStrike" kern="1200" cap="none" spc="0" normalizeH="0" baseline="0" noProof="0" dirty="0" err="1">
                <a:ln>
                  <a:noFill/>
                </a:ln>
                <a:solidFill>
                  <a:srgbClr val="5B9BD5"/>
                </a:solidFill>
                <a:effectLst/>
                <a:uLnTx/>
                <a:uFillTx/>
                <a:latin typeface="Calibri" panose="020F0502020204030204"/>
                <a:ea typeface="+mn-ea"/>
                <a:cs typeface="+mn-cs"/>
              </a:rPr>
              <a:t>events</a:t>
            </a:r>
            <a:r>
              <a:rPr kumimoji="0" lang="fr-FR" sz="700" b="0" i="0" u="sng" strike="noStrike" kern="1200" cap="none" spc="0" normalizeH="0" baseline="0" noProof="0" dirty="0">
                <a:ln>
                  <a:noFill/>
                </a:ln>
                <a:solidFill>
                  <a:srgbClr val="5B9BD5"/>
                </a:solidFill>
                <a:effectLst/>
                <a:uLnTx/>
                <a:uFillTx/>
                <a:latin typeface="Calibri" panose="020F0502020204030204"/>
                <a:ea typeface="+mn-ea"/>
                <a:cs typeface="+mn-cs"/>
              </a:rPr>
              <a:t>)</a:t>
            </a:r>
            <a:r>
              <a:rPr kumimoji="0" lang="fr-FR" sz="700" b="0" i="0" u="none" strike="noStrike" kern="1200" cap="none" spc="0" normalizeH="0" baseline="0" noProof="0" dirty="0">
                <a:ln>
                  <a:noFill/>
                </a:ln>
                <a:solidFill>
                  <a:srgbClr val="5B9BD5"/>
                </a:solidFill>
                <a:effectLst/>
                <a:uLnTx/>
                <a:uFillTx/>
                <a:latin typeface="Calibri" panose="020F0502020204030204"/>
                <a:ea typeface="+mn-ea"/>
                <a:cs typeface="+mn-cs"/>
              </a:rPr>
              <a:t>     </a:t>
            </a:r>
            <a:r>
              <a:rPr kumimoji="0" lang="fr-FR" sz="700" b="0" i="0" u="sng" strike="noStrike" kern="1200" cap="none" spc="0" normalizeH="0" baseline="0" noProof="0" dirty="0">
                <a:ln>
                  <a:noFill/>
                </a:ln>
                <a:solidFill>
                  <a:prstClr val="black">
                    <a:lumMod val="50000"/>
                    <a:lumOff val="50000"/>
                  </a:prstClr>
                </a:solidFill>
                <a:effectLst/>
                <a:uLnTx/>
                <a:uFillTx/>
                <a:latin typeface="Calibri" panose="020F0502020204030204"/>
                <a:ea typeface="+mn-ea"/>
                <a:cs typeface="+mn-cs"/>
              </a:rPr>
              <a:t>Control (157 </a:t>
            </a:r>
            <a:r>
              <a:rPr kumimoji="0" lang="fr-FR" sz="700" b="0" i="0" u="sng" strike="noStrike" kern="1200" cap="none" spc="0" normalizeH="0" baseline="0" noProof="0" dirty="0" err="1">
                <a:ln>
                  <a:noFill/>
                </a:ln>
                <a:solidFill>
                  <a:prstClr val="black">
                    <a:lumMod val="50000"/>
                    <a:lumOff val="50000"/>
                  </a:prstClr>
                </a:solidFill>
                <a:effectLst/>
                <a:uLnTx/>
                <a:uFillTx/>
                <a:latin typeface="Calibri" panose="020F0502020204030204"/>
                <a:ea typeface="+mn-ea"/>
                <a:cs typeface="+mn-cs"/>
              </a:rPr>
              <a:t>events</a:t>
            </a:r>
            <a:r>
              <a:rPr kumimoji="0" lang="fr-FR" sz="700" b="0" i="0" u="sng" strike="noStrike" kern="1200" cap="none" spc="0" normalizeH="0" baseline="0" noProof="0" dirty="0">
                <a:ln>
                  <a:noFill/>
                </a:ln>
                <a:solidFill>
                  <a:prstClr val="black">
                    <a:lumMod val="50000"/>
                    <a:lumOff val="50000"/>
                  </a:prstClr>
                </a:solidFill>
                <a:effectLst/>
                <a:uLnTx/>
                <a:uFillTx/>
                <a:latin typeface="Calibri" panose="020F0502020204030204"/>
                <a:ea typeface="+mn-ea"/>
                <a:cs typeface="+mn-cs"/>
              </a:rPr>
              <a:t>)</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noProof="0" dirty="0">
                <a:ln>
                  <a:noFill/>
                </a:ln>
                <a:solidFill>
                  <a:srgbClr val="5B9BD5"/>
                </a:solidFill>
                <a:effectLst/>
                <a:uLnTx/>
                <a:uFillTx/>
                <a:latin typeface="Calibri" panose="020F0502020204030204"/>
                <a:ea typeface="+mn-ea"/>
                <a:cs typeface="+mn-cs"/>
              </a:rPr>
              <a:t>9,3 (8,2-10,8)               </a:t>
            </a:r>
            <a:r>
              <a:rPr kumimoji="0" lang="fr-FR" sz="900" b="0" i="0" u="none" strike="noStrike" kern="1200" cap="none" spc="0" normalizeH="0" baseline="0" noProof="0" dirty="0">
                <a:ln>
                  <a:noFill/>
                </a:ln>
                <a:solidFill>
                  <a:srgbClr val="A5A5A5"/>
                </a:solidFill>
                <a:effectLst/>
                <a:uLnTx/>
                <a:uFillTx/>
                <a:latin typeface="Calibri" panose="020F0502020204030204"/>
                <a:ea typeface="+mn-ea"/>
                <a:cs typeface="+mn-cs"/>
              </a:rPr>
              <a:t>5,9 (5,1-7,1)</a:t>
            </a:r>
          </a:p>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 name="Forme libre 1">
            <a:extLst>
              <a:ext uri="{FF2B5EF4-FFF2-40B4-BE49-F238E27FC236}">
                <a16:creationId xmlns:a16="http://schemas.microsoft.com/office/drawing/2014/main" id="{F8C6006F-5C1C-49C2-803C-507427BBC894}"/>
              </a:ext>
            </a:extLst>
          </p:cNvPr>
          <p:cNvSpPr/>
          <p:nvPr/>
        </p:nvSpPr>
        <p:spPr>
          <a:xfrm>
            <a:off x="1555926" y="1352647"/>
            <a:ext cx="2733675" cy="1295400"/>
          </a:xfrm>
          <a:custGeom>
            <a:avLst/>
            <a:gdLst>
              <a:gd name="connsiteX0" fmla="*/ 0 w 2733675"/>
              <a:gd name="connsiteY0" fmla="*/ 0 h 1295400"/>
              <a:gd name="connsiteX1" fmla="*/ 34925 w 2733675"/>
              <a:gd name="connsiteY1" fmla="*/ 15875 h 1295400"/>
              <a:gd name="connsiteX2" fmla="*/ 79375 w 2733675"/>
              <a:gd name="connsiteY2" fmla="*/ 12700 h 1295400"/>
              <a:gd name="connsiteX3" fmla="*/ 101600 w 2733675"/>
              <a:gd name="connsiteY3" fmla="*/ 22225 h 1295400"/>
              <a:gd name="connsiteX4" fmla="*/ 120650 w 2733675"/>
              <a:gd name="connsiteY4" fmla="*/ 50800 h 1295400"/>
              <a:gd name="connsiteX5" fmla="*/ 120650 w 2733675"/>
              <a:gd name="connsiteY5" fmla="*/ 50800 h 1295400"/>
              <a:gd name="connsiteX6" fmla="*/ 244475 w 2733675"/>
              <a:gd name="connsiteY6" fmla="*/ 123825 h 1295400"/>
              <a:gd name="connsiteX7" fmla="*/ 250825 w 2733675"/>
              <a:gd name="connsiteY7" fmla="*/ 152400 h 1295400"/>
              <a:gd name="connsiteX8" fmla="*/ 314325 w 2733675"/>
              <a:gd name="connsiteY8" fmla="*/ 184150 h 1295400"/>
              <a:gd name="connsiteX9" fmla="*/ 349250 w 2733675"/>
              <a:gd name="connsiteY9" fmla="*/ 174625 h 1295400"/>
              <a:gd name="connsiteX10" fmla="*/ 349250 w 2733675"/>
              <a:gd name="connsiteY10" fmla="*/ 174625 h 1295400"/>
              <a:gd name="connsiteX11" fmla="*/ 355600 w 2733675"/>
              <a:gd name="connsiteY11" fmla="*/ 206375 h 1295400"/>
              <a:gd name="connsiteX12" fmla="*/ 396875 w 2733675"/>
              <a:gd name="connsiteY12" fmla="*/ 206375 h 1295400"/>
              <a:gd name="connsiteX13" fmla="*/ 412750 w 2733675"/>
              <a:gd name="connsiteY13" fmla="*/ 244475 h 1295400"/>
              <a:gd name="connsiteX14" fmla="*/ 441325 w 2733675"/>
              <a:gd name="connsiteY14" fmla="*/ 247650 h 1295400"/>
              <a:gd name="connsiteX15" fmla="*/ 473075 w 2733675"/>
              <a:gd name="connsiteY15" fmla="*/ 292100 h 1295400"/>
              <a:gd name="connsiteX16" fmla="*/ 498475 w 2733675"/>
              <a:gd name="connsiteY16" fmla="*/ 304800 h 1295400"/>
              <a:gd name="connsiteX17" fmla="*/ 533400 w 2733675"/>
              <a:gd name="connsiteY17" fmla="*/ 327025 h 1295400"/>
              <a:gd name="connsiteX18" fmla="*/ 552450 w 2733675"/>
              <a:gd name="connsiteY18" fmla="*/ 358775 h 1295400"/>
              <a:gd name="connsiteX19" fmla="*/ 571500 w 2733675"/>
              <a:gd name="connsiteY19" fmla="*/ 412750 h 1295400"/>
              <a:gd name="connsiteX20" fmla="*/ 625475 w 2733675"/>
              <a:gd name="connsiteY20" fmla="*/ 476250 h 1295400"/>
              <a:gd name="connsiteX21" fmla="*/ 752475 w 2733675"/>
              <a:gd name="connsiteY21" fmla="*/ 571500 h 1295400"/>
              <a:gd name="connsiteX22" fmla="*/ 762000 w 2733675"/>
              <a:gd name="connsiteY22" fmla="*/ 603250 h 1295400"/>
              <a:gd name="connsiteX23" fmla="*/ 806450 w 2733675"/>
              <a:gd name="connsiteY23" fmla="*/ 644525 h 1295400"/>
              <a:gd name="connsiteX24" fmla="*/ 879475 w 2733675"/>
              <a:gd name="connsiteY24" fmla="*/ 755650 h 1295400"/>
              <a:gd name="connsiteX25" fmla="*/ 879475 w 2733675"/>
              <a:gd name="connsiteY25" fmla="*/ 755650 h 1295400"/>
              <a:gd name="connsiteX26" fmla="*/ 879475 w 2733675"/>
              <a:gd name="connsiteY26" fmla="*/ 755650 h 1295400"/>
              <a:gd name="connsiteX27" fmla="*/ 879475 w 2733675"/>
              <a:gd name="connsiteY27" fmla="*/ 755650 h 1295400"/>
              <a:gd name="connsiteX28" fmla="*/ 911225 w 2733675"/>
              <a:gd name="connsiteY28" fmla="*/ 777875 h 1295400"/>
              <a:gd name="connsiteX29" fmla="*/ 990600 w 2733675"/>
              <a:gd name="connsiteY29" fmla="*/ 838200 h 1295400"/>
              <a:gd name="connsiteX30" fmla="*/ 1025525 w 2733675"/>
              <a:gd name="connsiteY30" fmla="*/ 885825 h 1295400"/>
              <a:gd name="connsiteX31" fmla="*/ 1025525 w 2733675"/>
              <a:gd name="connsiteY31" fmla="*/ 885825 h 1295400"/>
              <a:gd name="connsiteX32" fmla="*/ 1073150 w 2733675"/>
              <a:gd name="connsiteY32" fmla="*/ 908050 h 1295400"/>
              <a:gd name="connsiteX33" fmla="*/ 1146175 w 2733675"/>
              <a:gd name="connsiteY33" fmla="*/ 904875 h 1295400"/>
              <a:gd name="connsiteX34" fmla="*/ 1165225 w 2733675"/>
              <a:gd name="connsiteY34" fmla="*/ 930275 h 1295400"/>
              <a:gd name="connsiteX35" fmla="*/ 1203325 w 2733675"/>
              <a:gd name="connsiteY35" fmla="*/ 936625 h 1295400"/>
              <a:gd name="connsiteX36" fmla="*/ 1203325 w 2733675"/>
              <a:gd name="connsiteY36" fmla="*/ 936625 h 1295400"/>
              <a:gd name="connsiteX37" fmla="*/ 1203325 w 2733675"/>
              <a:gd name="connsiteY37" fmla="*/ 936625 h 1295400"/>
              <a:gd name="connsiteX38" fmla="*/ 1203325 w 2733675"/>
              <a:gd name="connsiteY38" fmla="*/ 936625 h 1295400"/>
              <a:gd name="connsiteX39" fmla="*/ 1244600 w 2733675"/>
              <a:gd name="connsiteY39" fmla="*/ 965200 h 1295400"/>
              <a:gd name="connsiteX40" fmla="*/ 1270000 w 2733675"/>
              <a:gd name="connsiteY40" fmla="*/ 949325 h 1295400"/>
              <a:gd name="connsiteX41" fmla="*/ 1292225 w 2733675"/>
              <a:gd name="connsiteY41" fmla="*/ 987425 h 1295400"/>
              <a:gd name="connsiteX42" fmla="*/ 1352550 w 2733675"/>
              <a:gd name="connsiteY42" fmla="*/ 981075 h 1295400"/>
              <a:gd name="connsiteX43" fmla="*/ 1374775 w 2733675"/>
              <a:gd name="connsiteY43" fmla="*/ 1012825 h 1295400"/>
              <a:gd name="connsiteX44" fmla="*/ 1422400 w 2733675"/>
              <a:gd name="connsiteY44" fmla="*/ 1009650 h 1295400"/>
              <a:gd name="connsiteX45" fmla="*/ 1422400 w 2733675"/>
              <a:gd name="connsiteY45" fmla="*/ 1009650 h 1295400"/>
              <a:gd name="connsiteX46" fmla="*/ 1447800 w 2733675"/>
              <a:gd name="connsiteY46" fmla="*/ 1047750 h 1295400"/>
              <a:gd name="connsiteX47" fmla="*/ 1501775 w 2733675"/>
              <a:gd name="connsiteY47" fmla="*/ 1041400 h 1295400"/>
              <a:gd name="connsiteX48" fmla="*/ 1555750 w 2733675"/>
              <a:gd name="connsiteY48" fmla="*/ 1079500 h 1295400"/>
              <a:gd name="connsiteX49" fmla="*/ 1555750 w 2733675"/>
              <a:gd name="connsiteY49" fmla="*/ 1079500 h 1295400"/>
              <a:gd name="connsiteX50" fmla="*/ 1562100 w 2733675"/>
              <a:gd name="connsiteY50" fmla="*/ 1114425 h 1295400"/>
              <a:gd name="connsiteX51" fmla="*/ 1673225 w 2733675"/>
              <a:gd name="connsiteY51" fmla="*/ 1111250 h 1295400"/>
              <a:gd name="connsiteX52" fmla="*/ 1673225 w 2733675"/>
              <a:gd name="connsiteY52" fmla="*/ 1111250 h 1295400"/>
              <a:gd name="connsiteX53" fmla="*/ 1660525 w 2733675"/>
              <a:gd name="connsiteY53" fmla="*/ 1139825 h 1295400"/>
              <a:gd name="connsiteX54" fmla="*/ 1701800 w 2733675"/>
              <a:gd name="connsiteY54" fmla="*/ 1139825 h 1295400"/>
              <a:gd name="connsiteX55" fmla="*/ 1701800 w 2733675"/>
              <a:gd name="connsiteY55" fmla="*/ 1139825 h 1295400"/>
              <a:gd name="connsiteX56" fmla="*/ 1708150 w 2733675"/>
              <a:gd name="connsiteY56" fmla="*/ 1168400 h 1295400"/>
              <a:gd name="connsiteX57" fmla="*/ 1803400 w 2733675"/>
              <a:gd name="connsiteY57" fmla="*/ 1149350 h 1295400"/>
              <a:gd name="connsiteX58" fmla="*/ 1828800 w 2733675"/>
              <a:gd name="connsiteY58" fmla="*/ 1200150 h 1295400"/>
              <a:gd name="connsiteX59" fmla="*/ 2032000 w 2733675"/>
              <a:gd name="connsiteY59" fmla="*/ 1196975 h 1295400"/>
              <a:gd name="connsiteX60" fmla="*/ 2035175 w 2733675"/>
              <a:gd name="connsiteY60" fmla="*/ 1231900 h 1295400"/>
              <a:gd name="connsiteX61" fmla="*/ 2336800 w 2733675"/>
              <a:gd name="connsiteY61" fmla="*/ 1241425 h 1295400"/>
              <a:gd name="connsiteX62" fmla="*/ 2346325 w 2733675"/>
              <a:gd name="connsiteY62" fmla="*/ 1289050 h 1295400"/>
              <a:gd name="connsiteX63" fmla="*/ 2733675 w 2733675"/>
              <a:gd name="connsiteY63" fmla="*/ 129540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733675" h="1295400">
                <a:moveTo>
                  <a:pt x="0" y="0"/>
                </a:moveTo>
                <a:lnTo>
                  <a:pt x="34925" y="15875"/>
                </a:lnTo>
                <a:lnTo>
                  <a:pt x="79375" y="12700"/>
                </a:lnTo>
                <a:lnTo>
                  <a:pt x="101600" y="22225"/>
                </a:lnTo>
                <a:lnTo>
                  <a:pt x="120650" y="50800"/>
                </a:lnTo>
                <a:lnTo>
                  <a:pt x="120650" y="50800"/>
                </a:lnTo>
                <a:lnTo>
                  <a:pt x="244475" y="123825"/>
                </a:lnTo>
                <a:lnTo>
                  <a:pt x="250825" y="152400"/>
                </a:lnTo>
                <a:lnTo>
                  <a:pt x="314325" y="184150"/>
                </a:lnTo>
                <a:lnTo>
                  <a:pt x="349250" y="174625"/>
                </a:lnTo>
                <a:lnTo>
                  <a:pt x="349250" y="174625"/>
                </a:lnTo>
                <a:lnTo>
                  <a:pt x="355600" y="206375"/>
                </a:lnTo>
                <a:lnTo>
                  <a:pt x="396875" y="206375"/>
                </a:lnTo>
                <a:lnTo>
                  <a:pt x="412750" y="244475"/>
                </a:lnTo>
                <a:lnTo>
                  <a:pt x="441325" y="247650"/>
                </a:lnTo>
                <a:lnTo>
                  <a:pt x="473075" y="292100"/>
                </a:lnTo>
                <a:lnTo>
                  <a:pt x="498475" y="304800"/>
                </a:lnTo>
                <a:lnTo>
                  <a:pt x="533400" y="327025"/>
                </a:lnTo>
                <a:lnTo>
                  <a:pt x="552450" y="358775"/>
                </a:lnTo>
                <a:lnTo>
                  <a:pt x="571500" y="412750"/>
                </a:lnTo>
                <a:lnTo>
                  <a:pt x="625475" y="476250"/>
                </a:lnTo>
                <a:lnTo>
                  <a:pt x="752475" y="571500"/>
                </a:lnTo>
                <a:lnTo>
                  <a:pt x="762000" y="603250"/>
                </a:lnTo>
                <a:lnTo>
                  <a:pt x="806450" y="644525"/>
                </a:lnTo>
                <a:lnTo>
                  <a:pt x="879475" y="755650"/>
                </a:lnTo>
                <a:lnTo>
                  <a:pt x="879475" y="755650"/>
                </a:lnTo>
                <a:lnTo>
                  <a:pt x="879475" y="755650"/>
                </a:lnTo>
                <a:lnTo>
                  <a:pt x="879475" y="755650"/>
                </a:lnTo>
                <a:lnTo>
                  <a:pt x="911225" y="777875"/>
                </a:lnTo>
                <a:lnTo>
                  <a:pt x="990600" y="838200"/>
                </a:lnTo>
                <a:lnTo>
                  <a:pt x="1025525" y="885825"/>
                </a:lnTo>
                <a:lnTo>
                  <a:pt x="1025525" y="885825"/>
                </a:lnTo>
                <a:lnTo>
                  <a:pt x="1073150" y="908050"/>
                </a:lnTo>
                <a:lnTo>
                  <a:pt x="1146175" y="904875"/>
                </a:lnTo>
                <a:lnTo>
                  <a:pt x="1165225" y="930275"/>
                </a:lnTo>
                <a:lnTo>
                  <a:pt x="1203325" y="936625"/>
                </a:lnTo>
                <a:lnTo>
                  <a:pt x="1203325" y="936625"/>
                </a:lnTo>
                <a:lnTo>
                  <a:pt x="1203325" y="936625"/>
                </a:lnTo>
                <a:lnTo>
                  <a:pt x="1203325" y="936625"/>
                </a:lnTo>
                <a:lnTo>
                  <a:pt x="1244600" y="965200"/>
                </a:lnTo>
                <a:lnTo>
                  <a:pt x="1270000" y="949325"/>
                </a:lnTo>
                <a:lnTo>
                  <a:pt x="1292225" y="987425"/>
                </a:lnTo>
                <a:lnTo>
                  <a:pt x="1352550" y="981075"/>
                </a:lnTo>
                <a:lnTo>
                  <a:pt x="1374775" y="1012825"/>
                </a:lnTo>
                <a:lnTo>
                  <a:pt x="1422400" y="1009650"/>
                </a:lnTo>
                <a:lnTo>
                  <a:pt x="1422400" y="1009650"/>
                </a:lnTo>
                <a:lnTo>
                  <a:pt x="1447800" y="1047750"/>
                </a:lnTo>
                <a:lnTo>
                  <a:pt x="1501775" y="1041400"/>
                </a:lnTo>
                <a:lnTo>
                  <a:pt x="1555750" y="1079500"/>
                </a:lnTo>
                <a:lnTo>
                  <a:pt x="1555750" y="1079500"/>
                </a:lnTo>
                <a:lnTo>
                  <a:pt x="1562100" y="1114425"/>
                </a:lnTo>
                <a:lnTo>
                  <a:pt x="1673225" y="1111250"/>
                </a:lnTo>
                <a:lnTo>
                  <a:pt x="1673225" y="1111250"/>
                </a:lnTo>
                <a:lnTo>
                  <a:pt x="1660525" y="1139825"/>
                </a:lnTo>
                <a:lnTo>
                  <a:pt x="1701800" y="1139825"/>
                </a:lnTo>
                <a:lnTo>
                  <a:pt x="1701800" y="1139825"/>
                </a:lnTo>
                <a:lnTo>
                  <a:pt x="1708150" y="1168400"/>
                </a:lnTo>
                <a:lnTo>
                  <a:pt x="1803400" y="1149350"/>
                </a:lnTo>
                <a:lnTo>
                  <a:pt x="1828800" y="1200150"/>
                </a:lnTo>
                <a:lnTo>
                  <a:pt x="2032000" y="1196975"/>
                </a:lnTo>
                <a:lnTo>
                  <a:pt x="2035175" y="1231900"/>
                </a:lnTo>
                <a:lnTo>
                  <a:pt x="2336800" y="1241425"/>
                </a:lnTo>
                <a:lnTo>
                  <a:pt x="2346325" y="1289050"/>
                </a:lnTo>
                <a:lnTo>
                  <a:pt x="2733675" y="1295400"/>
                </a:lnTo>
              </a:path>
            </a:pathLst>
          </a:custGeom>
          <a:noFill/>
          <a:ln w="22225">
            <a:solidFill>
              <a:schemeClr val="accent1"/>
            </a:solidFill>
            <a:extLst>
              <a:ext uri="{C807C97D-BFC1-408E-A445-0C87EB9F89A2}">
                <ask:lineSketchStyleProps xmlns:ask="http://schemas.microsoft.com/office/drawing/2018/sketchyshapes" sd="1219033472">
                  <a:custGeom>
                    <a:avLst/>
                    <a:gdLst>
                      <a:gd name="connsiteX0" fmla="*/ 0 w 2733675"/>
                      <a:gd name="connsiteY0" fmla="*/ 0 h 1295400"/>
                      <a:gd name="connsiteX1" fmla="*/ 34925 w 2733675"/>
                      <a:gd name="connsiteY1" fmla="*/ 15875 h 1295400"/>
                      <a:gd name="connsiteX2" fmla="*/ 79375 w 2733675"/>
                      <a:gd name="connsiteY2" fmla="*/ 12700 h 1295400"/>
                      <a:gd name="connsiteX3" fmla="*/ 101600 w 2733675"/>
                      <a:gd name="connsiteY3" fmla="*/ 22225 h 1295400"/>
                      <a:gd name="connsiteX4" fmla="*/ 120650 w 2733675"/>
                      <a:gd name="connsiteY4" fmla="*/ 50800 h 1295400"/>
                      <a:gd name="connsiteX5" fmla="*/ 120650 w 2733675"/>
                      <a:gd name="connsiteY5" fmla="*/ 50800 h 1295400"/>
                      <a:gd name="connsiteX6" fmla="*/ 244475 w 2733675"/>
                      <a:gd name="connsiteY6" fmla="*/ 123825 h 1295400"/>
                      <a:gd name="connsiteX7" fmla="*/ 250825 w 2733675"/>
                      <a:gd name="connsiteY7" fmla="*/ 152400 h 1295400"/>
                      <a:gd name="connsiteX8" fmla="*/ 314325 w 2733675"/>
                      <a:gd name="connsiteY8" fmla="*/ 184150 h 1295400"/>
                      <a:gd name="connsiteX9" fmla="*/ 349250 w 2733675"/>
                      <a:gd name="connsiteY9" fmla="*/ 174625 h 1295400"/>
                      <a:gd name="connsiteX10" fmla="*/ 349250 w 2733675"/>
                      <a:gd name="connsiteY10" fmla="*/ 174625 h 1295400"/>
                      <a:gd name="connsiteX11" fmla="*/ 355600 w 2733675"/>
                      <a:gd name="connsiteY11" fmla="*/ 206375 h 1295400"/>
                      <a:gd name="connsiteX12" fmla="*/ 396875 w 2733675"/>
                      <a:gd name="connsiteY12" fmla="*/ 206375 h 1295400"/>
                      <a:gd name="connsiteX13" fmla="*/ 412750 w 2733675"/>
                      <a:gd name="connsiteY13" fmla="*/ 244475 h 1295400"/>
                      <a:gd name="connsiteX14" fmla="*/ 441325 w 2733675"/>
                      <a:gd name="connsiteY14" fmla="*/ 247650 h 1295400"/>
                      <a:gd name="connsiteX15" fmla="*/ 473075 w 2733675"/>
                      <a:gd name="connsiteY15" fmla="*/ 292100 h 1295400"/>
                      <a:gd name="connsiteX16" fmla="*/ 498475 w 2733675"/>
                      <a:gd name="connsiteY16" fmla="*/ 304800 h 1295400"/>
                      <a:gd name="connsiteX17" fmla="*/ 533400 w 2733675"/>
                      <a:gd name="connsiteY17" fmla="*/ 327025 h 1295400"/>
                      <a:gd name="connsiteX18" fmla="*/ 552450 w 2733675"/>
                      <a:gd name="connsiteY18" fmla="*/ 358775 h 1295400"/>
                      <a:gd name="connsiteX19" fmla="*/ 571500 w 2733675"/>
                      <a:gd name="connsiteY19" fmla="*/ 412750 h 1295400"/>
                      <a:gd name="connsiteX20" fmla="*/ 625475 w 2733675"/>
                      <a:gd name="connsiteY20" fmla="*/ 476250 h 1295400"/>
                      <a:gd name="connsiteX21" fmla="*/ 752475 w 2733675"/>
                      <a:gd name="connsiteY21" fmla="*/ 571500 h 1295400"/>
                      <a:gd name="connsiteX22" fmla="*/ 762000 w 2733675"/>
                      <a:gd name="connsiteY22" fmla="*/ 603250 h 1295400"/>
                      <a:gd name="connsiteX23" fmla="*/ 806450 w 2733675"/>
                      <a:gd name="connsiteY23" fmla="*/ 644525 h 1295400"/>
                      <a:gd name="connsiteX24" fmla="*/ 879475 w 2733675"/>
                      <a:gd name="connsiteY24" fmla="*/ 755650 h 1295400"/>
                      <a:gd name="connsiteX25" fmla="*/ 879475 w 2733675"/>
                      <a:gd name="connsiteY25" fmla="*/ 755650 h 1295400"/>
                      <a:gd name="connsiteX26" fmla="*/ 879475 w 2733675"/>
                      <a:gd name="connsiteY26" fmla="*/ 755650 h 1295400"/>
                      <a:gd name="connsiteX27" fmla="*/ 879475 w 2733675"/>
                      <a:gd name="connsiteY27" fmla="*/ 755650 h 1295400"/>
                      <a:gd name="connsiteX28" fmla="*/ 911225 w 2733675"/>
                      <a:gd name="connsiteY28" fmla="*/ 777875 h 1295400"/>
                      <a:gd name="connsiteX29" fmla="*/ 990600 w 2733675"/>
                      <a:gd name="connsiteY29" fmla="*/ 838200 h 1295400"/>
                      <a:gd name="connsiteX30" fmla="*/ 1025525 w 2733675"/>
                      <a:gd name="connsiteY30" fmla="*/ 885825 h 1295400"/>
                      <a:gd name="connsiteX31" fmla="*/ 1025525 w 2733675"/>
                      <a:gd name="connsiteY31" fmla="*/ 885825 h 1295400"/>
                      <a:gd name="connsiteX32" fmla="*/ 1073150 w 2733675"/>
                      <a:gd name="connsiteY32" fmla="*/ 908050 h 1295400"/>
                      <a:gd name="connsiteX33" fmla="*/ 1146175 w 2733675"/>
                      <a:gd name="connsiteY33" fmla="*/ 904875 h 1295400"/>
                      <a:gd name="connsiteX34" fmla="*/ 1165225 w 2733675"/>
                      <a:gd name="connsiteY34" fmla="*/ 930275 h 1295400"/>
                      <a:gd name="connsiteX35" fmla="*/ 1203325 w 2733675"/>
                      <a:gd name="connsiteY35" fmla="*/ 936625 h 1295400"/>
                      <a:gd name="connsiteX36" fmla="*/ 1203325 w 2733675"/>
                      <a:gd name="connsiteY36" fmla="*/ 936625 h 1295400"/>
                      <a:gd name="connsiteX37" fmla="*/ 1203325 w 2733675"/>
                      <a:gd name="connsiteY37" fmla="*/ 936625 h 1295400"/>
                      <a:gd name="connsiteX38" fmla="*/ 1203325 w 2733675"/>
                      <a:gd name="connsiteY38" fmla="*/ 936625 h 1295400"/>
                      <a:gd name="connsiteX39" fmla="*/ 1244600 w 2733675"/>
                      <a:gd name="connsiteY39" fmla="*/ 965200 h 1295400"/>
                      <a:gd name="connsiteX40" fmla="*/ 1270000 w 2733675"/>
                      <a:gd name="connsiteY40" fmla="*/ 949325 h 1295400"/>
                      <a:gd name="connsiteX41" fmla="*/ 1292225 w 2733675"/>
                      <a:gd name="connsiteY41" fmla="*/ 987425 h 1295400"/>
                      <a:gd name="connsiteX42" fmla="*/ 1352550 w 2733675"/>
                      <a:gd name="connsiteY42" fmla="*/ 981075 h 1295400"/>
                      <a:gd name="connsiteX43" fmla="*/ 1374775 w 2733675"/>
                      <a:gd name="connsiteY43" fmla="*/ 1012825 h 1295400"/>
                      <a:gd name="connsiteX44" fmla="*/ 1422400 w 2733675"/>
                      <a:gd name="connsiteY44" fmla="*/ 1009650 h 1295400"/>
                      <a:gd name="connsiteX45" fmla="*/ 1422400 w 2733675"/>
                      <a:gd name="connsiteY45" fmla="*/ 1009650 h 1295400"/>
                      <a:gd name="connsiteX46" fmla="*/ 1447800 w 2733675"/>
                      <a:gd name="connsiteY46" fmla="*/ 1047750 h 1295400"/>
                      <a:gd name="connsiteX47" fmla="*/ 1501775 w 2733675"/>
                      <a:gd name="connsiteY47" fmla="*/ 1041400 h 1295400"/>
                      <a:gd name="connsiteX48" fmla="*/ 1555750 w 2733675"/>
                      <a:gd name="connsiteY48" fmla="*/ 1079500 h 1295400"/>
                      <a:gd name="connsiteX49" fmla="*/ 1555750 w 2733675"/>
                      <a:gd name="connsiteY49" fmla="*/ 1079500 h 1295400"/>
                      <a:gd name="connsiteX50" fmla="*/ 1562100 w 2733675"/>
                      <a:gd name="connsiteY50" fmla="*/ 1114425 h 1295400"/>
                      <a:gd name="connsiteX51" fmla="*/ 1673225 w 2733675"/>
                      <a:gd name="connsiteY51" fmla="*/ 1111250 h 1295400"/>
                      <a:gd name="connsiteX52" fmla="*/ 1673225 w 2733675"/>
                      <a:gd name="connsiteY52" fmla="*/ 1111250 h 1295400"/>
                      <a:gd name="connsiteX53" fmla="*/ 1660525 w 2733675"/>
                      <a:gd name="connsiteY53" fmla="*/ 1139825 h 1295400"/>
                      <a:gd name="connsiteX54" fmla="*/ 1701800 w 2733675"/>
                      <a:gd name="connsiteY54" fmla="*/ 1139825 h 1295400"/>
                      <a:gd name="connsiteX55" fmla="*/ 1701800 w 2733675"/>
                      <a:gd name="connsiteY55" fmla="*/ 1139825 h 1295400"/>
                      <a:gd name="connsiteX56" fmla="*/ 1708150 w 2733675"/>
                      <a:gd name="connsiteY56" fmla="*/ 1168400 h 1295400"/>
                      <a:gd name="connsiteX57" fmla="*/ 1803400 w 2733675"/>
                      <a:gd name="connsiteY57" fmla="*/ 1149350 h 1295400"/>
                      <a:gd name="connsiteX58" fmla="*/ 1828800 w 2733675"/>
                      <a:gd name="connsiteY58" fmla="*/ 1200150 h 1295400"/>
                      <a:gd name="connsiteX59" fmla="*/ 2032000 w 2733675"/>
                      <a:gd name="connsiteY59" fmla="*/ 1196975 h 1295400"/>
                      <a:gd name="connsiteX60" fmla="*/ 2035175 w 2733675"/>
                      <a:gd name="connsiteY60" fmla="*/ 1231900 h 1295400"/>
                      <a:gd name="connsiteX61" fmla="*/ 2336800 w 2733675"/>
                      <a:gd name="connsiteY61" fmla="*/ 1241425 h 1295400"/>
                      <a:gd name="connsiteX62" fmla="*/ 2346325 w 2733675"/>
                      <a:gd name="connsiteY62" fmla="*/ 1289050 h 1295400"/>
                      <a:gd name="connsiteX63" fmla="*/ 2733675 w 2733675"/>
                      <a:gd name="connsiteY63" fmla="*/ 129540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733675" h="1295400" extrusionOk="0">
                        <a:moveTo>
                          <a:pt x="0" y="0"/>
                        </a:moveTo>
                        <a:cubicBezTo>
                          <a:pt x="15703" y="2423"/>
                          <a:pt x="18737" y="11780"/>
                          <a:pt x="34925" y="15875"/>
                        </a:cubicBezTo>
                        <a:cubicBezTo>
                          <a:pt x="55022" y="12003"/>
                          <a:pt x="62844" y="19138"/>
                          <a:pt x="79375" y="12700"/>
                        </a:cubicBezTo>
                        <a:cubicBezTo>
                          <a:pt x="84543" y="13295"/>
                          <a:pt x="93300" y="18929"/>
                          <a:pt x="101600" y="22225"/>
                        </a:cubicBezTo>
                        <a:cubicBezTo>
                          <a:pt x="109564" y="27172"/>
                          <a:pt x="112023" y="39403"/>
                          <a:pt x="120650" y="50800"/>
                        </a:cubicBezTo>
                        <a:lnTo>
                          <a:pt x="120650" y="50800"/>
                        </a:lnTo>
                        <a:cubicBezTo>
                          <a:pt x="149132" y="63824"/>
                          <a:pt x="206581" y="117137"/>
                          <a:pt x="244475" y="123825"/>
                        </a:cubicBezTo>
                        <a:cubicBezTo>
                          <a:pt x="247705" y="137156"/>
                          <a:pt x="245738" y="139203"/>
                          <a:pt x="250825" y="152400"/>
                        </a:cubicBezTo>
                        <a:cubicBezTo>
                          <a:pt x="269782" y="157833"/>
                          <a:pt x="285555" y="172308"/>
                          <a:pt x="314325" y="184150"/>
                        </a:cubicBezTo>
                        <a:cubicBezTo>
                          <a:pt x="323484" y="180602"/>
                          <a:pt x="342575" y="178598"/>
                          <a:pt x="349250" y="174625"/>
                        </a:cubicBezTo>
                        <a:lnTo>
                          <a:pt x="349250" y="174625"/>
                        </a:lnTo>
                        <a:cubicBezTo>
                          <a:pt x="352775" y="182022"/>
                          <a:pt x="352130" y="193245"/>
                          <a:pt x="355600" y="206375"/>
                        </a:cubicBezTo>
                        <a:cubicBezTo>
                          <a:pt x="370358" y="202222"/>
                          <a:pt x="382641" y="206783"/>
                          <a:pt x="396875" y="206375"/>
                        </a:cubicBezTo>
                        <a:cubicBezTo>
                          <a:pt x="405518" y="221044"/>
                          <a:pt x="406227" y="236352"/>
                          <a:pt x="412750" y="244475"/>
                        </a:cubicBezTo>
                        <a:cubicBezTo>
                          <a:pt x="426690" y="244419"/>
                          <a:pt x="427345" y="249444"/>
                          <a:pt x="441325" y="247650"/>
                        </a:cubicBezTo>
                        <a:cubicBezTo>
                          <a:pt x="457577" y="265193"/>
                          <a:pt x="465236" y="281833"/>
                          <a:pt x="473075" y="292100"/>
                        </a:cubicBezTo>
                        <a:cubicBezTo>
                          <a:pt x="485456" y="295768"/>
                          <a:pt x="492684" y="302470"/>
                          <a:pt x="498475" y="304800"/>
                        </a:cubicBezTo>
                        <a:cubicBezTo>
                          <a:pt x="513253" y="312640"/>
                          <a:pt x="522184" y="319941"/>
                          <a:pt x="533400" y="327025"/>
                        </a:cubicBezTo>
                        <a:cubicBezTo>
                          <a:pt x="538576" y="334520"/>
                          <a:pt x="544377" y="350953"/>
                          <a:pt x="552450" y="358775"/>
                        </a:cubicBezTo>
                        <a:cubicBezTo>
                          <a:pt x="557642" y="372390"/>
                          <a:pt x="560254" y="391126"/>
                          <a:pt x="571500" y="412750"/>
                        </a:cubicBezTo>
                        <a:cubicBezTo>
                          <a:pt x="592169" y="429207"/>
                          <a:pt x="595994" y="456262"/>
                          <a:pt x="625475" y="476250"/>
                        </a:cubicBezTo>
                        <a:cubicBezTo>
                          <a:pt x="676857" y="514440"/>
                          <a:pt x="716247" y="557337"/>
                          <a:pt x="752475" y="571500"/>
                        </a:cubicBezTo>
                        <a:cubicBezTo>
                          <a:pt x="758609" y="584873"/>
                          <a:pt x="758250" y="594404"/>
                          <a:pt x="762000" y="603250"/>
                        </a:cubicBezTo>
                        <a:cubicBezTo>
                          <a:pt x="786018" y="617648"/>
                          <a:pt x="788115" y="636246"/>
                          <a:pt x="806450" y="644525"/>
                        </a:cubicBezTo>
                        <a:cubicBezTo>
                          <a:pt x="833270" y="671647"/>
                          <a:pt x="859476" y="731933"/>
                          <a:pt x="879475" y="755650"/>
                        </a:cubicBezTo>
                        <a:lnTo>
                          <a:pt x="879475" y="755650"/>
                        </a:lnTo>
                        <a:lnTo>
                          <a:pt x="879475" y="755650"/>
                        </a:lnTo>
                        <a:lnTo>
                          <a:pt x="879475" y="755650"/>
                        </a:lnTo>
                        <a:cubicBezTo>
                          <a:pt x="891720" y="760767"/>
                          <a:pt x="903225" y="774157"/>
                          <a:pt x="911225" y="777875"/>
                        </a:cubicBezTo>
                        <a:cubicBezTo>
                          <a:pt x="940197" y="796544"/>
                          <a:pt x="950066" y="815973"/>
                          <a:pt x="990600" y="838200"/>
                        </a:cubicBezTo>
                        <a:cubicBezTo>
                          <a:pt x="1010840" y="858652"/>
                          <a:pt x="1003335" y="866243"/>
                          <a:pt x="1025525" y="885825"/>
                        </a:cubicBezTo>
                        <a:lnTo>
                          <a:pt x="1025525" y="885825"/>
                        </a:lnTo>
                        <a:cubicBezTo>
                          <a:pt x="1044091" y="888499"/>
                          <a:pt x="1049627" y="900578"/>
                          <a:pt x="1073150" y="908050"/>
                        </a:cubicBezTo>
                        <a:cubicBezTo>
                          <a:pt x="1089739" y="902228"/>
                          <a:pt x="1114118" y="913012"/>
                          <a:pt x="1146175" y="904875"/>
                        </a:cubicBezTo>
                        <a:cubicBezTo>
                          <a:pt x="1153050" y="913493"/>
                          <a:pt x="1160502" y="925282"/>
                          <a:pt x="1165225" y="930275"/>
                        </a:cubicBezTo>
                        <a:cubicBezTo>
                          <a:pt x="1181221" y="931671"/>
                          <a:pt x="1195247" y="937798"/>
                          <a:pt x="1203325" y="936625"/>
                        </a:cubicBezTo>
                        <a:lnTo>
                          <a:pt x="1203325" y="936625"/>
                        </a:lnTo>
                        <a:lnTo>
                          <a:pt x="1203325" y="936625"/>
                        </a:lnTo>
                        <a:lnTo>
                          <a:pt x="1203325" y="936625"/>
                        </a:lnTo>
                        <a:cubicBezTo>
                          <a:pt x="1225231" y="946029"/>
                          <a:pt x="1229827" y="959696"/>
                          <a:pt x="1244600" y="965200"/>
                        </a:cubicBezTo>
                        <a:cubicBezTo>
                          <a:pt x="1252629" y="958786"/>
                          <a:pt x="1264483" y="953272"/>
                          <a:pt x="1270000" y="949325"/>
                        </a:cubicBezTo>
                        <a:cubicBezTo>
                          <a:pt x="1284068" y="964138"/>
                          <a:pt x="1285082" y="976289"/>
                          <a:pt x="1292225" y="987425"/>
                        </a:cubicBezTo>
                        <a:cubicBezTo>
                          <a:pt x="1306984" y="983558"/>
                          <a:pt x="1339096" y="986244"/>
                          <a:pt x="1352550" y="981075"/>
                        </a:cubicBezTo>
                        <a:cubicBezTo>
                          <a:pt x="1366420" y="993143"/>
                          <a:pt x="1367223" y="1002984"/>
                          <a:pt x="1374775" y="1012825"/>
                        </a:cubicBezTo>
                        <a:cubicBezTo>
                          <a:pt x="1387577" y="1010673"/>
                          <a:pt x="1412126" y="1015614"/>
                          <a:pt x="1422400" y="1009650"/>
                        </a:cubicBezTo>
                        <a:lnTo>
                          <a:pt x="1422400" y="1009650"/>
                        </a:lnTo>
                        <a:cubicBezTo>
                          <a:pt x="1436067" y="1027822"/>
                          <a:pt x="1432011" y="1030820"/>
                          <a:pt x="1447800" y="1047750"/>
                        </a:cubicBezTo>
                        <a:cubicBezTo>
                          <a:pt x="1470313" y="1039772"/>
                          <a:pt x="1489880" y="1043504"/>
                          <a:pt x="1501775" y="1041400"/>
                        </a:cubicBezTo>
                        <a:cubicBezTo>
                          <a:pt x="1530906" y="1052826"/>
                          <a:pt x="1527116" y="1068114"/>
                          <a:pt x="1555750" y="1079500"/>
                        </a:cubicBezTo>
                        <a:lnTo>
                          <a:pt x="1555750" y="1079500"/>
                        </a:lnTo>
                        <a:cubicBezTo>
                          <a:pt x="1558291" y="1093355"/>
                          <a:pt x="1557732" y="1102174"/>
                          <a:pt x="1562100" y="1114425"/>
                        </a:cubicBezTo>
                        <a:cubicBezTo>
                          <a:pt x="1613644" y="1108617"/>
                          <a:pt x="1650922" y="1115425"/>
                          <a:pt x="1673225" y="1111250"/>
                        </a:cubicBezTo>
                        <a:lnTo>
                          <a:pt x="1673225" y="1111250"/>
                        </a:lnTo>
                        <a:cubicBezTo>
                          <a:pt x="1667819" y="1123477"/>
                          <a:pt x="1660748" y="1130640"/>
                          <a:pt x="1660525" y="1139825"/>
                        </a:cubicBezTo>
                        <a:cubicBezTo>
                          <a:pt x="1671617" y="1135646"/>
                          <a:pt x="1685145" y="1142555"/>
                          <a:pt x="1701800" y="1139825"/>
                        </a:cubicBezTo>
                        <a:lnTo>
                          <a:pt x="1701800" y="1139825"/>
                        </a:lnTo>
                        <a:cubicBezTo>
                          <a:pt x="1706123" y="1150054"/>
                          <a:pt x="1702130" y="1156391"/>
                          <a:pt x="1708150" y="1168400"/>
                        </a:cubicBezTo>
                        <a:cubicBezTo>
                          <a:pt x="1746494" y="1159492"/>
                          <a:pt x="1777357" y="1155223"/>
                          <a:pt x="1803400" y="1149350"/>
                        </a:cubicBezTo>
                        <a:cubicBezTo>
                          <a:pt x="1818399" y="1164194"/>
                          <a:pt x="1819471" y="1190167"/>
                          <a:pt x="1828800" y="1200150"/>
                        </a:cubicBezTo>
                        <a:cubicBezTo>
                          <a:pt x="1877453" y="1194313"/>
                          <a:pt x="1989810" y="1205731"/>
                          <a:pt x="2032000" y="1196975"/>
                        </a:cubicBezTo>
                        <a:cubicBezTo>
                          <a:pt x="2036151" y="1212211"/>
                          <a:pt x="2031549" y="1216723"/>
                          <a:pt x="2035175" y="1231900"/>
                        </a:cubicBezTo>
                        <a:cubicBezTo>
                          <a:pt x="2167301" y="1225904"/>
                          <a:pt x="2244165" y="1268704"/>
                          <a:pt x="2336800" y="1241425"/>
                        </a:cubicBezTo>
                        <a:cubicBezTo>
                          <a:pt x="2341886" y="1258032"/>
                          <a:pt x="2340861" y="1267710"/>
                          <a:pt x="2346325" y="1289050"/>
                        </a:cubicBezTo>
                        <a:cubicBezTo>
                          <a:pt x="2452138" y="1244863"/>
                          <a:pt x="2648496" y="1305215"/>
                          <a:pt x="2733675" y="1295400"/>
                        </a:cubicBezTo>
                      </a:path>
                    </a:pathLst>
                  </a:custGeom>
                  <ask:type>
                    <ask:lineSketchNon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Forme libre 2">
            <a:extLst>
              <a:ext uri="{FF2B5EF4-FFF2-40B4-BE49-F238E27FC236}">
                <a16:creationId xmlns:a16="http://schemas.microsoft.com/office/drawing/2014/main" id="{8995A4F8-8595-4665-8A18-17E2AE51EAA4}"/>
              </a:ext>
            </a:extLst>
          </p:cNvPr>
          <p:cNvSpPr/>
          <p:nvPr/>
        </p:nvSpPr>
        <p:spPr>
          <a:xfrm>
            <a:off x="1568878" y="1365473"/>
            <a:ext cx="2241550" cy="1504950"/>
          </a:xfrm>
          <a:custGeom>
            <a:avLst/>
            <a:gdLst>
              <a:gd name="connsiteX0" fmla="*/ 0 w 2241550"/>
              <a:gd name="connsiteY0" fmla="*/ 0 h 1504950"/>
              <a:gd name="connsiteX1" fmla="*/ 66675 w 2241550"/>
              <a:gd name="connsiteY1" fmla="*/ 63500 h 1504950"/>
              <a:gd name="connsiteX2" fmla="*/ 88900 w 2241550"/>
              <a:gd name="connsiteY2" fmla="*/ 92075 h 1504950"/>
              <a:gd name="connsiteX3" fmla="*/ 136525 w 2241550"/>
              <a:gd name="connsiteY3" fmla="*/ 120650 h 1504950"/>
              <a:gd name="connsiteX4" fmla="*/ 158750 w 2241550"/>
              <a:gd name="connsiteY4" fmla="*/ 180975 h 1504950"/>
              <a:gd name="connsiteX5" fmla="*/ 190500 w 2241550"/>
              <a:gd name="connsiteY5" fmla="*/ 203200 h 1504950"/>
              <a:gd name="connsiteX6" fmla="*/ 212725 w 2241550"/>
              <a:gd name="connsiteY6" fmla="*/ 260350 h 1504950"/>
              <a:gd name="connsiteX7" fmla="*/ 276225 w 2241550"/>
              <a:gd name="connsiteY7" fmla="*/ 298450 h 1504950"/>
              <a:gd name="connsiteX8" fmla="*/ 304800 w 2241550"/>
              <a:gd name="connsiteY8" fmla="*/ 339725 h 1504950"/>
              <a:gd name="connsiteX9" fmla="*/ 304800 w 2241550"/>
              <a:gd name="connsiteY9" fmla="*/ 339725 h 1504950"/>
              <a:gd name="connsiteX10" fmla="*/ 295275 w 2241550"/>
              <a:gd name="connsiteY10" fmla="*/ 371475 h 1504950"/>
              <a:gd name="connsiteX11" fmla="*/ 346075 w 2241550"/>
              <a:gd name="connsiteY11" fmla="*/ 406400 h 1504950"/>
              <a:gd name="connsiteX12" fmla="*/ 374650 w 2241550"/>
              <a:gd name="connsiteY12" fmla="*/ 476250 h 1504950"/>
              <a:gd name="connsiteX13" fmla="*/ 415925 w 2241550"/>
              <a:gd name="connsiteY13" fmla="*/ 539750 h 1504950"/>
              <a:gd name="connsiteX14" fmla="*/ 447675 w 2241550"/>
              <a:gd name="connsiteY14" fmla="*/ 584200 h 1504950"/>
              <a:gd name="connsiteX15" fmla="*/ 469900 w 2241550"/>
              <a:gd name="connsiteY15" fmla="*/ 647700 h 1504950"/>
              <a:gd name="connsiteX16" fmla="*/ 495300 w 2241550"/>
              <a:gd name="connsiteY16" fmla="*/ 660400 h 1504950"/>
              <a:gd name="connsiteX17" fmla="*/ 511175 w 2241550"/>
              <a:gd name="connsiteY17" fmla="*/ 704850 h 1504950"/>
              <a:gd name="connsiteX18" fmla="*/ 558800 w 2241550"/>
              <a:gd name="connsiteY18" fmla="*/ 736600 h 1504950"/>
              <a:gd name="connsiteX19" fmla="*/ 596900 w 2241550"/>
              <a:gd name="connsiteY19" fmla="*/ 800100 h 1504950"/>
              <a:gd name="connsiteX20" fmla="*/ 631825 w 2241550"/>
              <a:gd name="connsiteY20" fmla="*/ 790575 h 1504950"/>
              <a:gd name="connsiteX21" fmla="*/ 654050 w 2241550"/>
              <a:gd name="connsiteY21" fmla="*/ 860425 h 1504950"/>
              <a:gd name="connsiteX22" fmla="*/ 701675 w 2241550"/>
              <a:gd name="connsiteY22" fmla="*/ 869950 h 1504950"/>
              <a:gd name="connsiteX23" fmla="*/ 727075 w 2241550"/>
              <a:gd name="connsiteY23" fmla="*/ 917575 h 1504950"/>
              <a:gd name="connsiteX24" fmla="*/ 777875 w 2241550"/>
              <a:gd name="connsiteY24" fmla="*/ 962025 h 1504950"/>
              <a:gd name="connsiteX25" fmla="*/ 879475 w 2241550"/>
              <a:gd name="connsiteY25" fmla="*/ 968375 h 1504950"/>
              <a:gd name="connsiteX26" fmla="*/ 971550 w 2241550"/>
              <a:gd name="connsiteY26" fmla="*/ 1085850 h 1504950"/>
              <a:gd name="connsiteX27" fmla="*/ 1003300 w 2241550"/>
              <a:gd name="connsiteY27" fmla="*/ 1092200 h 1504950"/>
              <a:gd name="connsiteX28" fmla="*/ 1038225 w 2241550"/>
              <a:gd name="connsiteY28" fmla="*/ 1136650 h 1504950"/>
              <a:gd name="connsiteX29" fmla="*/ 1095375 w 2241550"/>
              <a:gd name="connsiteY29" fmla="*/ 1136650 h 1504950"/>
              <a:gd name="connsiteX30" fmla="*/ 1095375 w 2241550"/>
              <a:gd name="connsiteY30" fmla="*/ 1136650 h 1504950"/>
              <a:gd name="connsiteX31" fmla="*/ 1139825 w 2241550"/>
              <a:gd name="connsiteY31" fmla="*/ 1155700 h 1504950"/>
              <a:gd name="connsiteX32" fmla="*/ 1146175 w 2241550"/>
              <a:gd name="connsiteY32" fmla="*/ 1181100 h 1504950"/>
              <a:gd name="connsiteX33" fmla="*/ 1177925 w 2241550"/>
              <a:gd name="connsiteY33" fmla="*/ 1171575 h 1504950"/>
              <a:gd name="connsiteX34" fmla="*/ 1177925 w 2241550"/>
              <a:gd name="connsiteY34" fmla="*/ 1171575 h 1504950"/>
              <a:gd name="connsiteX35" fmla="*/ 1235075 w 2241550"/>
              <a:gd name="connsiteY35" fmla="*/ 1200150 h 1504950"/>
              <a:gd name="connsiteX36" fmla="*/ 1368425 w 2241550"/>
              <a:gd name="connsiteY36" fmla="*/ 1206500 h 1504950"/>
              <a:gd name="connsiteX37" fmla="*/ 1412875 w 2241550"/>
              <a:gd name="connsiteY37" fmla="*/ 1273175 h 1504950"/>
              <a:gd name="connsiteX38" fmla="*/ 1552575 w 2241550"/>
              <a:gd name="connsiteY38" fmla="*/ 1273175 h 1504950"/>
              <a:gd name="connsiteX39" fmla="*/ 1552575 w 2241550"/>
              <a:gd name="connsiteY39" fmla="*/ 1273175 h 1504950"/>
              <a:gd name="connsiteX40" fmla="*/ 1568450 w 2241550"/>
              <a:gd name="connsiteY40" fmla="*/ 1295400 h 1504950"/>
              <a:gd name="connsiteX41" fmla="*/ 1743075 w 2241550"/>
              <a:gd name="connsiteY41" fmla="*/ 1292225 h 1504950"/>
              <a:gd name="connsiteX42" fmla="*/ 1758950 w 2241550"/>
              <a:gd name="connsiteY42" fmla="*/ 1323975 h 1504950"/>
              <a:gd name="connsiteX43" fmla="*/ 1933575 w 2241550"/>
              <a:gd name="connsiteY43" fmla="*/ 1320800 h 1504950"/>
              <a:gd name="connsiteX44" fmla="*/ 1933575 w 2241550"/>
              <a:gd name="connsiteY44" fmla="*/ 1371600 h 1504950"/>
              <a:gd name="connsiteX45" fmla="*/ 2076450 w 2241550"/>
              <a:gd name="connsiteY45" fmla="*/ 1377950 h 1504950"/>
              <a:gd name="connsiteX46" fmla="*/ 2079625 w 2241550"/>
              <a:gd name="connsiteY46" fmla="*/ 1422400 h 1504950"/>
              <a:gd name="connsiteX47" fmla="*/ 2225675 w 2241550"/>
              <a:gd name="connsiteY47" fmla="*/ 1425575 h 1504950"/>
              <a:gd name="connsiteX48" fmla="*/ 2241550 w 2241550"/>
              <a:gd name="connsiteY48" fmla="*/ 1504950 h 1504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241550" h="1504950">
                <a:moveTo>
                  <a:pt x="0" y="0"/>
                </a:moveTo>
                <a:lnTo>
                  <a:pt x="66675" y="63500"/>
                </a:lnTo>
                <a:lnTo>
                  <a:pt x="88900" y="92075"/>
                </a:lnTo>
                <a:lnTo>
                  <a:pt x="136525" y="120650"/>
                </a:lnTo>
                <a:lnTo>
                  <a:pt x="158750" y="180975"/>
                </a:lnTo>
                <a:lnTo>
                  <a:pt x="190500" y="203200"/>
                </a:lnTo>
                <a:lnTo>
                  <a:pt x="212725" y="260350"/>
                </a:lnTo>
                <a:lnTo>
                  <a:pt x="276225" y="298450"/>
                </a:lnTo>
                <a:lnTo>
                  <a:pt x="304800" y="339725"/>
                </a:lnTo>
                <a:lnTo>
                  <a:pt x="304800" y="339725"/>
                </a:lnTo>
                <a:lnTo>
                  <a:pt x="295275" y="371475"/>
                </a:lnTo>
                <a:lnTo>
                  <a:pt x="346075" y="406400"/>
                </a:lnTo>
                <a:lnTo>
                  <a:pt x="374650" y="476250"/>
                </a:lnTo>
                <a:lnTo>
                  <a:pt x="415925" y="539750"/>
                </a:lnTo>
                <a:lnTo>
                  <a:pt x="447675" y="584200"/>
                </a:lnTo>
                <a:lnTo>
                  <a:pt x="469900" y="647700"/>
                </a:lnTo>
                <a:lnTo>
                  <a:pt x="495300" y="660400"/>
                </a:lnTo>
                <a:lnTo>
                  <a:pt x="511175" y="704850"/>
                </a:lnTo>
                <a:lnTo>
                  <a:pt x="558800" y="736600"/>
                </a:lnTo>
                <a:lnTo>
                  <a:pt x="596900" y="800100"/>
                </a:lnTo>
                <a:lnTo>
                  <a:pt x="631825" y="790575"/>
                </a:lnTo>
                <a:lnTo>
                  <a:pt x="654050" y="860425"/>
                </a:lnTo>
                <a:lnTo>
                  <a:pt x="701675" y="869950"/>
                </a:lnTo>
                <a:lnTo>
                  <a:pt x="727075" y="917575"/>
                </a:lnTo>
                <a:lnTo>
                  <a:pt x="777875" y="962025"/>
                </a:lnTo>
                <a:lnTo>
                  <a:pt x="879475" y="968375"/>
                </a:lnTo>
                <a:lnTo>
                  <a:pt x="971550" y="1085850"/>
                </a:lnTo>
                <a:lnTo>
                  <a:pt x="1003300" y="1092200"/>
                </a:lnTo>
                <a:lnTo>
                  <a:pt x="1038225" y="1136650"/>
                </a:lnTo>
                <a:lnTo>
                  <a:pt x="1095375" y="1136650"/>
                </a:lnTo>
                <a:lnTo>
                  <a:pt x="1095375" y="1136650"/>
                </a:lnTo>
                <a:lnTo>
                  <a:pt x="1139825" y="1155700"/>
                </a:lnTo>
                <a:lnTo>
                  <a:pt x="1146175" y="1181100"/>
                </a:lnTo>
                <a:lnTo>
                  <a:pt x="1177925" y="1171575"/>
                </a:lnTo>
                <a:lnTo>
                  <a:pt x="1177925" y="1171575"/>
                </a:lnTo>
                <a:lnTo>
                  <a:pt x="1235075" y="1200150"/>
                </a:lnTo>
                <a:lnTo>
                  <a:pt x="1368425" y="1206500"/>
                </a:lnTo>
                <a:lnTo>
                  <a:pt x="1412875" y="1273175"/>
                </a:lnTo>
                <a:lnTo>
                  <a:pt x="1552575" y="1273175"/>
                </a:lnTo>
                <a:lnTo>
                  <a:pt x="1552575" y="1273175"/>
                </a:lnTo>
                <a:lnTo>
                  <a:pt x="1568450" y="1295400"/>
                </a:lnTo>
                <a:lnTo>
                  <a:pt x="1743075" y="1292225"/>
                </a:lnTo>
                <a:lnTo>
                  <a:pt x="1758950" y="1323975"/>
                </a:lnTo>
                <a:lnTo>
                  <a:pt x="1933575" y="1320800"/>
                </a:lnTo>
                <a:lnTo>
                  <a:pt x="1933575" y="1371600"/>
                </a:lnTo>
                <a:lnTo>
                  <a:pt x="2076450" y="1377950"/>
                </a:lnTo>
                <a:lnTo>
                  <a:pt x="2079625" y="1422400"/>
                </a:lnTo>
                <a:lnTo>
                  <a:pt x="2225675" y="1425575"/>
                </a:lnTo>
                <a:lnTo>
                  <a:pt x="2241550" y="1504950"/>
                </a:lnTo>
              </a:path>
            </a:pathLst>
          </a:custGeom>
          <a:noFill/>
          <a:ln w="222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2" name="Tableau 21">
            <a:extLst>
              <a:ext uri="{FF2B5EF4-FFF2-40B4-BE49-F238E27FC236}">
                <a16:creationId xmlns:a16="http://schemas.microsoft.com/office/drawing/2014/main" id="{3969A9F3-BA96-4B0C-A650-4118BFBA1986}"/>
              </a:ext>
            </a:extLst>
          </p:cNvPr>
          <p:cNvGraphicFramePr>
            <a:graphicFrameLocks noGrp="1"/>
          </p:cNvGraphicFramePr>
          <p:nvPr/>
        </p:nvGraphicFramePr>
        <p:xfrm>
          <a:off x="304558" y="3168675"/>
          <a:ext cx="4172292" cy="411480"/>
        </p:xfrm>
        <a:graphic>
          <a:graphicData uri="http://schemas.openxmlformats.org/drawingml/2006/table">
            <a:tbl>
              <a:tblPr>
                <a:tableStyleId>{5C22544A-7EE6-4342-B048-85BDC9FD1C3A}</a:tableStyleId>
              </a:tblPr>
              <a:tblGrid>
                <a:gridCol w="1110087">
                  <a:extLst>
                    <a:ext uri="{9D8B030D-6E8A-4147-A177-3AD203B41FA5}">
                      <a16:colId xmlns:a16="http://schemas.microsoft.com/office/drawing/2014/main" val="4225521860"/>
                    </a:ext>
                  </a:extLst>
                </a:gridCol>
                <a:gridCol w="226785">
                  <a:extLst>
                    <a:ext uri="{9D8B030D-6E8A-4147-A177-3AD203B41FA5}">
                      <a16:colId xmlns:a16="http://schemas.microsoft.com/office/drawing/2014/main" val="2535973660"/>
                    </a:ext>
                  </a:extLst>
                </a:gridCol>
                <a:gridCol w="399994">
                  <a:extLst>
                    <a:ext uri="{9D8B030D-6E8A-4147-A177-3AD203B41FA5}">
                      <a16:colId xmlns:a16="http://schemas.microsoft.com/office/drawing/2014/main" val="1586410453"/>
                    </a:ext>
                  </a:extLst>
                </a:gridCol>
                <a:gridCol w="312323">
                  <a:extLst>
                    <a:ext uri="{9D8B030D-6E8A-4147-A177-3AD203B41FA5}">
                      <a16:colId xmlns:a16="http://schemas.microsoft.com/office/drawing/2014/main" val="2719468515"/>
                    </a:ext>
                  </a:extLst>
                </a:gridCol>
                <a:gridCol w="328761">
                  <a:extLst>
                    <a:ext uri="{9D8B030D-6E8A-4147-A177-3AD203B41FA5}">
                      <a16:colId xmlns:a16="http://schemas.microsoft.com/office/drawing/2014/main" val="212599950"/>
                    </a:ext>
                  </a:extLst>
                </a:gridCol>
                <a:gridCol w="336792">
                  <a:extLst>
                    <a:ext uri="{9D8B030D-6E8A-4147-A177-3AD203B41FA5}">
                      <a16:colId xmlns:a16="http://schemas.microsoft.com/office/drawing/2014/main" val="1928263361"/>
                    </a:ext>
                  </a:extLst>
                </a:gridCol>
                <a:gridCol w="291510">
                  <a:extLst>
                    <a:ext uri="{9D8B030D-6E8A-4147-A177-3AD203B41FA5}">
                      <a16:colId xmlns:a16="http://schemas.microsoft.com/office/drawing/2014/main" val="1427875987"/>
                    </a:ext>
                  </a:extLst>
                </a:gridCol>
                <a:gridCol w="291510">
                  <a:extLst>
                    <a:ext uri="{9D8B030D-6E8A-4147-A177-3AD203B41FA5}">
                      <a16:colId xmlns:a16="http://schemas.microsoft.com/office/drawing/2014/main" val="2054601001"/>
                    </a:ext>
                  </a:extLst>
                </a:gridCol>
                <a:gridCol w="291510">
                  <a:extLst>
                    <a:ext uri="{9D8B030D-6E8A-4147-A177-3AD203B41FA5}">
                      <a16:colId xmlns:a16="http://schemas.microsoft.com/office/drawing/2014/main" val="4163461983"/>
                    </a:ext>
                  </a:extLst>
                </a:gridCol>
                <a:gridCol w="291510">
                  <a:extLst>
                    <a:ext uri="{9D8B030D-6E8A-4147-A177-3AD203B41FA5}">
                      <a16:colId xmlns:a16="http://schemas.microsoft.com/office/drawing/2014/main" val="2701095294"/>
                    </a:ext>
                  </a:extLst>
                </a:gridCol>
                <a:gridCol w="291510">
                  <a:extLst>
                    <a:ext uri="{9D8B030D-6E8A-4147-A177-3AD203B41FA5}">
                      <a16:colId xmlns:a16="http://schemas.microsoft.com/office/drawing/2014/main" val="2718713903"/>
                    </a:ext>
                  </a:extLst>
                </a:gridCol>
              </a:tblGrid>
              <a:tr h="137160">
                <a:tc>
                  <a:txBody>
                    <a:bodyPr/>
                    <a:lstStyle/>
                    <a:p>
                      <a:pPr marL="0" indent="0" algn="l">
                        <a:spcAft>
                          <a:spcPts val="0"/>
                        </a:spcAft>
                      </a:pPr>
                      <a:r>
                        <a:rPr lang="en-US" sz="900" spc="0" dirty="0">
                          <a:effectLst/>
                          <a:latin typeface="+mn-lt"/>
                        </a:rPr>
                        <a:t>Nb. </a:t>
                      </a:r>
                      <a:r>
                        <a:rPr lang="en-US" sz="900" spc="0" dirty="0" err="1">
                          <a:effectLst/>
                          <a:latin typeface="+mn-lt"/>
                        </a:rPr>
                        <a:t>à</a:t>
                      </a:r>
                      <a:r>
                        <a:rPr lang="en-US" sz="900" spc="0" dirty="0">
                          <a:effectLst/>
                          <a:latin typeface="+mn-lt"/>
                        </a:rPr>
                        <a:t> </a:t>
                      </a:r>
                      <a:r>
                        <a:rPr lang="en-US" sz="900" spc="0" dirty="0" err="1">
                          <a:effectLst/>
                          <a:latin typeface="+mn-lt"/>
                        </a:rPr>
                        <a:t>risque</a:t>
                      </a:r>
                      <a:endParaRPr lang="fr-FR" sz="900" spc="0" dirty="0">
                        <a:effectLst/>
                        <a:latin typeface="+mn-lt"/>
                        <a:ea typeface="Calibri" panose="020F0502020204030204" pitchFamily="34" charset="0"/>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indent="0" algn="ctr">
                        <a:spcAft>
                          <a:spcPts val="0"/>
                        </a:spcAft>
                      </a:pPr>
                      <a:endParaRPr lang="fr-FR" sz="900">
                        <a:effectLst/>
                        <a:latin typeface="+mn-lt"/>
                        <a:ea typeface="Calibri" panose="020F0502020204030204" pitchFamily="34" charset="0"/>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spcAft>
                          <a:spcPts val="0"/>
                        </a:spcAft>
                      </a:pPr>
                      <a:r>
                        <a:rPr lang="en-US" sz="900" dirty="0">
                          <a:effectLst/>
                          <a:latin typeface="+mn-lt"/>
                        </a:rPr>
                        <a:t> </a:t>
                      </a:r>
                      <a:endParaRPr lang="fr-FR" sz="900" dirty="0">
                        <a:effectLst/>
                        <a:latin typeface="+mn-lt"/>
                        <a:ea typeface="Calibri" panose="020F0502020204030204" pitchFamily="34" charset="0"/>
                        <a:cs typeface="Times New Roman" panose="02020603050405020304" pitchFamily="18"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spcAft>
                          <a:spcPts val="0"/>
                        </a:spcAft>
                      </a:pPr>
                      <a:endParaRPr lang="fr-FR" sz="900">
                        <a:effectLst/>
                        <a:latin typeface="+mn-lt"/>
                        <a:ea typeface="Calibri" panose="020F0502020204030204" pitchFamily="34" charset="0"/>
                        <a:cs typeface="Times New Roman" panose="02020603050405020304" pitchFamily="18"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spcAft>
                          <a:spcPts val="0"/>
                        </a:spcAft>
                      </a:pPr>
                      <a:endParaRPr lang="fr-FR" sz="900">
                        <a:effectLst/>
                        <a:latin typeface="+mn-lt"/>
                        <a:ea typeface="Calibri" panose="020F0502020204030204" pitchFamily="34" charset="0"/>
                        <a:cs typeface="Times New Roman" panose="02020603050405020304" pitchFamily="18"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spcAft>
                          <a:spcPts val="0"/>
                        </a:spcAft>
                      </a:pPr>
                      <a:endParaRPr lang="fr-FR" sz="900">
                        <a:effectLst/>
                        <a:latin typeface="+mn-lt"/>
                        <a:ea typeface="Calibri" panose="020F0502020204030204" pitchFamily="34" charset="0"/>
                        <a:cs typeface="Times New Roman" panose="02020603050405020304" pitchFamily="18"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spcAft>
                          <a:spcPts val="0"/>
                        </a:spcAft>
                      </a:pPr>
                      <a:endParaRPr lang="fr-FR" sz="900">
                        <a:effectLst/>
                        <a:latin typeface="+mn-lt"/>
                        <a:ea typeface="Calibri" panose="020F0502020204030204" pitchFamily="34" charset="0"/>
                        <a:cs typeface="Times New Roman" panose="02020603050405020304" pitchFamily="18"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spcAft>
                          <a:spcPts val="0"/>
                        </a:spcAft>
                      </a:pPr>
                      <a:endParaRPr lang="fr-FR" sz="900">
                        <a:effectLst/>
                        <a:latin typeface="+mn-lt"/>
                        <a:ea typeface="Calibri" panose="020F0502020204030204" pitchFamily="34" charset="0"/>
                        <a:cs typeface="Times New Roman" panose="02020603050405020304" pitchFamily="18"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spcAft>
                          <a:spcPts val="0"/>
                        </a:spcAft>
                      </a:pPr>
                      <a:endParaRPr lang="fr-FR" sz="900">
                        <a:effectLst/>
                        <a:latin typeface="+mn-lt"/>
                        <a:ea typeface="Calibri" panose="020F0502020204030204" pitchFamily="34" charset="0"/>
                        <a:cs typeface="Times New Roman" panose="02020603050405020304" pitchFamily="18"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spcAft>
                          <a:spcPts val="0"/>
                        </a:spcAft>
                      </a:pPr>
                      <a:endParaRPr lang="fr-FR" sz="900">
                        <a:effectLst/>
                        <a:latin typeface="+mn-lt"/>
                        <a:ea typeface="Calibri" panose="020F0502020204030204" pitchFamily="34" charset="0"/>
                        <a:cs typeface="Times New Roman" panose="02020603050405020304" pitchFamily="18"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spcAft>
                          <a:spcPts val="0"/>
                        </a:spcAft>
                      </a:pPr>
                      <a:endParaRPr lang="fr-FR" sz="900">
                        <a:effectLst/>
                        <a:latin typeface="+mn-lt"/>
                        <a:ea typeface="Calibri" panose="020F0502020204030204" pitchFamily="34" charset="0"/>
                        <a:cs typeface="Times New Roman" panose="02020603050405020304" pitchFamily="18"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191228781"/>
                  </a:ext>
                </a:extLst>
              </a:tr>
              <a:tr h="137160">
                <a:tc>
                  <a:txBody>
                    <a:bodyPr/>
                    <a:lstStyle/>
                    <a:p>
                      <a:pPr marL="0" indent="0">
                        <a:spcAft>
                          <a:spcPts val="0"/>
                        </a:spcAft>
                      </a:pPr>
                      <a:r>
                        <a:rPr lang="en-US" sz="900" b="1" spc="0" dirty="0">
                          <a:solidFill>
                            <a:schemeClr val="accent1"/>
                          </a:solidFill>
                          <a:effectLst/>
                          <a:latin typeface="+mn-lt"/>
                          <a:ea typeface="Calibri" panose="020F0502020204030204" pitchFamily="34" charset="0"/>
                          <a:cs typeface="Times New Roman" panose="02020603050405020304" pitchFamily="18" charset="0"/>
                        </a:rPr>
                        <a:t>ENCO/BINI/CETUX</a:t>
                      </a:r>
                      <a:endParaRPr lang="fr-FR" sz="900" b="1" spc="0" dirty="0">
                        <a:solidFill>
                          <a:schemeClr val="accent1"/>
                        </a:solidFill>
                        <a:effectLst/>
                        <a:latin typeface="+mn-lt"/>
                        <a:ea typeface="Calibri" panose="020F0502020204030204" pitchFamily="34" charset="0"/>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indent="0" algn="ctr">
                        <a:spcAft>
                          <a:spcPts val="0"/>
                        </a:spcAft>
                      </a:pPr>
                      <a:r>
                        <a:rPr lang="fr-FR" sz="900" b="0" dirty="0">
                          <a:solidFill>
                            <a:schemeClr val="accent1"/>
                          </a:solidFill>
                          <a:effectLst/>
                          <a:latin typeface="+mn-lt"/>
                          <a:ea typeface="Calibri" panose="020F0502020204030204" pitchFamily="34" charset="0"/>
                          <a:cs typeface="Times New Roman" panose="02020603050405020304" pitchFamily="18" charset="0"/>
                        </a:rPr>
                        <a:t>224</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en-US" sz="900" b="0" spc="50" dirty="0">
                          <a:solidFill>
                            <a:schemeClr val="accent1"/>
                          </a:solidFill>
                          <a:effectLst/>
                          <a:latin typeface="+mn-lt"/>
                          <a:ea typeface="Calibri" panose="020F0502020204030204" pitchFamily="34" charset="0"/>
                          <a:cs typeface="Times New Roman" panose="02020603050405020304" pitchFamily="18" charset="0"/>
                        </a:rPr>
                        <a:t>198</a:t>
                      </a:r>
                      <a:endParaRPr lang="fr-FR" sz="900" b="0" dirty="0">
                        <a:solidFill>
                          <a:schemeClr val="accent1"/>
                        </a:solidFill>
                        <a:effectLst/>
                        <a:latin typeface="+mn-lt"/>
                        <a:ea typeface="Calibri" panose="020F0502020204030204" pitchFamily="34" charset="0"/>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chemeClr val="accent1"/>
                          </a:solidFill>
                          <a:effectLst/>
                          <a:latin typeface="+mn-lt"/>
                          <a:ea typeface="Calibri" panose="020F0502020204030204" pitchFamily="34" charset="0"/>
                          <a:cs typeface="Times New Roman" panose="02020603050405020304" pitchFamily="18" charset="0"/>
                        </a:rPr>
                        <a:t>157</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chemeClr val="accent1"/>
                          </a:solidFill>
                          <a:effectLst/>
                          <a:latin typeface="+mn-lt"/>
                          <a:ea typeface="Calibri" panose="020F0502020204030204" pitchFamily="34" charset="0"/>
                          <a:cs typeface="Times New Roman" panose="02020603050405020304" pitchFamily="18" charset="0"/>
                        </a:rPr>
                        <a:t>89</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chemeClr val="accent1"/>
                          </a:solidFill>
                          <a:effectLst/>
                          <a:latin typeface="+mn-lt"/>
                          <a:ea typeface="Calibri" panose="020F0502020204030204" pitchFamily="34" charset="0"/>
                          <a:cs typeface="Times New Roman" panose="02020603050405020304" pitchFamily="18" charset="0"/>
                        </a:rPr>
                        <a:t>56</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chemeClr val="accent1"/>
                          </a:solidFill>
                          <a:effectLst/>
                          <a:latin typeface="+mn-lt"/>
                          <a:ea typeface="Calibri" panose="020F0502020204030204" pitchFamily="34" charset="0"/>
                          <a:cs typeface="Times New Roman" panose="02020603050405020304" pitchFamily="18" charset="0"/>
                        </a:rPr>
                        <a:t>33</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chemeClr val="accent1"/>
                          </a:solidFill>
                          <a:effectLst/>
                          <a:latin typeface="+mn-lt"/>
                          <a:ea typeface="Calibri" panose="020F0502020204030204" pitchFamily="34" charset="0"/>
                          <a:cs typeface="Times New Roman" panose="02020603050405020304" pitchFamily="18" charset="0"/>
                        </a:rPr>
                        <a:t>15</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chemeClr val="accent1"/>
                          </a:solidFill>
                          <a:effectLst/>
                          <a:latin typeface="+mn-lt"/>
                          <a:ea typeface="Calibri" panose="020F0502020204030204" pitchFamily="34" charset="0"/>
                          <a:cs typeface="Times New Roman" panose="02020603050405020304" pitchFamily="18" charset="0"/>
                        </a:rPr>
                        <a:t>9</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chemeClr val="accent1"/>
                          </a:solidFill>
                          <a:effectLst/>
                          <a:latin typeface="+mn-lt"/>
                          <a:ea typeface="Calibri" panose="020F0502020204030204" pitchFamily="34" charset="0"/>
                          <a:cs typeface="Times New Roman" panose="02020603050405020304" pitchFamily="18" charset="0"/>
                        </a:rPr>
                        <a:t>4</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chemeClr val="accent1"/>
                          </a:solidFill>
                          <a:effectLst/>
                          <a:latin typeface="+mn-lt"/>
                          <a:ea typeface="Calibri" panose="020F0502020204030204" pitchFamily="34" charset="0"/>
                          <a:cs typeface="Times New Roman" panose="02020603050405020304" pitchFamily="18" charset="0"/>
                        </a:rPr>
                        <a:t>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691856168"/>
                  </a:ext>
                </a:extLst>
              </a:tr>
              <a:tr h="137160">
                <a:tc>
                  <a:txBody>
                    <a:bodyPr/>
                    <a:lstStyle/>
                    <a:p>
                      <a:pPr marL="0" indent="0">
                        <a:spcAft>
                          <a:spcPts val="0"/>
                        </a:spcAft>
                      </a:pPr>
                      <a:r>
                        <a:rPr lang="en-US" sz="900" b="1" spc="0" dirty="0">
                          <a:solidFill>
                            <a:schemeClr val="tx1">
                              <a:lumMod val="50000"/>
                              <a:lumOff val="50000"/>
                            </a:schemeClr>
                          </a:solidFill>
                          <a:effectLst/>
                          <a:latin typeface="+mn-lt"/>
                          <a:ea typeface="Calibri" panose="020F0502020204030204" pitchFamily="34" charset="0"/>
                          <a:cs typeface="Times New Roman" panose="02020603050405020304" pitchFamily="18" charset="0"/>
                        </a:rPr>
                        <a:t>Control </a:t>
                      </a:r>
                      <a:endParaRPr lang="fr-FR" sz="900" b="1" spc="0" dirty="0">
                        <a:solidFill>
                          <a:schemeClr val="tx1">
                            <a:lumMod val="50000"/>
                            <a:lumOff val="50000"/>
                          </a:schemeClr>
                        </a:solidFill>
                        <a:effectLst/>
                        <a:latin typeface="+mn-lt"/>
                        <a:ea typeface="Calibri" panose="020F0502020204030204" pitchFamily="34" charset="0"/>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indent="0" algn="ctr">
                        <a:spcAft>
                          <a:spcPts val="0"/>
                        </a:spcAft>
                      </a:pPr>
                      <a:r>
                        <a:rPr lang="fr-FR" sz="900" b="0" dirty="0">
                          <a:solidFill>
                            <a:schemeClr val="tx1">
                              <a:lumMod val="50000"/>
                              <a:lumOff val="50000"/>
                            </a:schemeClr>
                          </a:solidFill>
                          <a:effectLst/>
                          <a:latin typeface="+mn-lt"/>
                          <a:ea typeface="Calibri" panose="020F0502020204030204" pitchFamily="34" charset="0"/>
                          <a:cs typeface="Times New Roman" panose="02020603050405020304" pitchFamily="18" charset="0"/>
                        </a:rPr>
                        <a:t>221</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en-US" sz="900" b="0" dirty="0">
                          <a:solidFill>
                            <a:schemeClr val="tx1">
                              <a:lumMod val="50000"/>
                              <a:lumOff val="50000"/>
                            </a:schemeClr>
                          </a:solidFill>
                          <a:effectLst/>
                          <a:latin typeface="+mn-lt"/>
                          <a:ea typeface="Calibri" panose="020F0502020204030204" pitchFamily="34" charset="0"/>
                          <a:cs typeface="Times New Roman" panose="02020603050405020304" pitchFamily="18" charset="0"/>
                        </a:rPr>
                        <a:t>166</a:t>
                      </a:r>
                      <a:endParaRPr lang="fr-FR" sz="900" b="0" dirty="0">
                        <a:solidFill>
                          <a:schemeClr val="tx1">
                            <a:lumMod val="50000"/>
                            <a:lumOff val="50000"/>
                          </a:schemeClr>
                        </a:solidFill>
                        <a:effectLst/>
                        <a:latin typeface="+mn-lt"/>
                        <a:ea typeface="Calibri" panose="020F0502020204030204" pitchFamily="34" charset="0"/>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chemeClr val="tx1">
                              <a:lumMod val="50000"/>
                              <a:lumOff val="50000"/>
                            </a:schemeClr>
                          </a:solidFill>
                          <a:effectLst/>
                          <a:latin typeface="+mn-lt"/>
                          <a:ea typeface="Calibri" panose="020F0502020204030204" pitchFamily="34" charset="0"/>
                          <a:cs typeface="Times New Roman" panose="02020603050405020304" pitchFamily="18" charset="0"/>
                        </a:rPr>
                        <a:t>98</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chemeClr val="tx1">
                              <a:lumMod val="50000"/>
                              <a:lumOff val="50000"/>
                            </a:schemeClr>
                          </a:solidFill>
                          <a:effectLst/>
                          <a:latin typeface="+mn-lt"/>
                          <a:ea typeface="Calibri" panose="020F0502020204030204" pitchFamily="34" charset="0"/>
                          <a:cs typeface="Times New Roman" panose="02020603050405020304" pitchFamily="18" charset="0"/>
                        </a:rPr>
                        <a:t>54</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chemeClr val="tx1">
                              <a:lumMod val="50000"/>
                              <a:lumOff val="50000"/>
                            </a:schemeClr>
                          </a:solidFill>
                          <a:effectLst/>
                          <a:latin typeface="+mn-lt"/>
                          <a:ea typeface="Calibri" panose="020F0502020204030204" pitchFamily="34" charset="0"/>
                          <a:cs typeface="Times New Roman" panose="02020603050405020304" pitchFamily="18" charset="0"/>
                        </a:rPr>
                        <a:t>33</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chemeClr val="tx1">
                              <a:lumMod val="50000"/>
                              <a:lumOff val="50000"/>
                            </a:schemeClr>
                          </a:solidFill>
                          <a:effectLst/>
                          <a:latin typeface="+mn-lt"/>
                          <a:ea typeface="Calibri" panose="020F0502020204030204" pitchFamily="34" charset="0"/>
                          <a:cs typeface="Times New Roman" panose="02020603050405020304" pitchFamily="18" charset="0"/>
                        </a:rPr>
                        <a:t>15</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chemeClr val="tx1">
                              <a:lumMod val="50000"/>
                              <a:lumOff val="50000"/>
                            </a:schemeClr>
                          </a:solidFill>
                          <a:effectLst/>
                          <a:latin typeface="+mn-lt"/>
                          <a:ea typeface="Calibri" panose="020F0502020204030204" pitchFamily="34" charset="0"/>
                          <a:cs typeface="Times New Roman" panose="02020603050405020304" pitchFamily="18" charset="0"/>
                        </a:rPr>
                        <a:t>6</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chemeClr val="tx1">
                              <a:lumMod val="50000"/>
                              <a:lumOff val="50000"/>
                            </a:schemeClr>
                          </a:solidFill>
                          <a:effectLst/>
                          <a:latin typeface="+mn-lt"/>
                          <a:ea typeface="Calibri" panose="020F0502020204030204" pitchFamily="34" charset="0"/>
                          <a:cs typeface="Times New Roman" panose="02020603050405020304" pitchFamily="18" charset="0"/>
                        </a:rPr>
                        <a:t>2</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chemeClr val="tx1">
                              <a:lumMod val="50000"/>
                              <a:lumOff val="50000"/>
                            </a:schemeClr>
                          </a:solidFill>
                          <a:effectLst/>
                          <a:latin typeface="+mn-lt"/>
                          <a:ea typeface="Calibri" panose="020F0502020204030204" pitchFamily="34" charset="0"/>
                          <a:cs typeface="Times New Roman" panose="02020603050405020304" pitchFamily="18" charset="0"/>
                        </a:rPr>
                        <a:t>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chemeClr val="tx1">
                              <a:lumMod val="50000"/>
                              <a:lumOff val="50000"/>
                            </a:schemeClr>
                          </a:solidFill>
                          <a:effectLst/>
                          <a:latin typeface="+mn-lt"/>
                          <a:ea typeface="Calibri" panose="020F0502020204030204" pitchFamily="34" charset="0"/>
                          <a:cs typeface="Times New Roman" panose="02020603050405020304" pitchFamily="18" charset="0"/>
                        </a:rPr>
                        <a:t>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956963684"/>
                  </a:ext>
                </a:extLst>
              </a:tr>
            </a:tbl>
          </a:graphicData>
        </a:graphic>
      </p:graphicFrame>
      <p:graphicFrame>
        <p:nvGraphicFramePr>
          <p:cNvPr id="23" name="Tableau 22">
            <a:extLst>
              <a:ext uri="{FF2B5EF4-FFF2-40B4-BE49-F238E27FC236}">
                <a16:creationId xmlns:a16="http://schemas.microsoft.com/office/drawing/2014/main" id="{EB070BFB-897E-4443-9D67-D83B9D9BA9D0}"/>
              </a:ext>
            </a:extLst>
          </p:cNvPr>
          <p:cNvGraphicFramePr>
            <a:graphicFrameLocks noGrp="1"/>
          </p:cNvGraphicFramePr>
          <p:nvPr/>
        </p:nvGraphicFramePr>
        <p:xfrm>
          <a:off x="5011283" y="3169947"/>
          <a:ext cx="3740727" cy="411480"/>
        </p:xfrm>
        <a:graphic>
          <a:graphicData uri="http://schemas.openxmlformats.org/drawingml/2006/table">
            <a:tbl>
              <a:tblPr>
                <a:tableStyleId>{5C22544A-7EE6-4342-B048-85BDC9FD1C3A}</a:tableStyleId>
              </a:tblPr>
              <a:tblGrid>
                <a:gridCol w="665000">
                  <a:extLst>
                    <a:ext uri="{9D8B030D-6E8A-4147-A177-3AD203B41FA5}">
                      <a16:colId xmlns:a16="http://schemas.microsoft.com/office/drawing/2014/main" val="4225521860"/>
                    </a:ext>
                  </a:extLst>
                </a:gridCol>
                <a:gridCol w="232789">
                  <a:extLst>
                    <a:ext uri="{9D8B030D-6E8A-4147-A177-3AD203B41FA5}">
                      <a16:colId xmlns:a16="http://schemas.microsoft.com/office/drawing/2014/main" val="2535973660"/>
                    </a:ext>
                  </a:extLst>
                </a:gridCol>
                <a:gridCol w="359511">
                  <a:extLst>
                    <a:ext uri="{9D8B030D-6E8A-4147-A177-3AD203B41FA5}">
                      <a16:colId xmlns:a16="http://schemas.microsoft.com/office/drawing/2014/main" val="1586410453"/>
                    </a:ext>
                  </a:extLst>
                </a:gridCol>
                <a:gridCol w="332509">
                  <a:extLst>
                    <a:ext uri="{9D8B030D-6E8A-4147-A177-3AD203B41FA5}">
                      <a16:colId xmlns:a16="http://schemas.microsoft.com/office/drawing/2014/main" val="2719468515"/>
                    </a:ext>
                  </a:extLst>
                </a:gridCol>
                <a:gridCol w="290945">
                  <a:extLst>
                    <a:ext uri="{9D8B030D-6E8A-4147-A177-3AD203B41FA5}">
                      <a16:colId xmlns:a16="http://schemas.microsoft.com/office/drawing/2014/main" val="212599950"/>
                    </a:ext>
                  </a:extLst>
                </a:gridCol>
                <a:gridCol w="342900">
                  <a:extLst>
                    <a:ext uri="{9D8B030D-6E8A-4147-A177-3AD203B41FA5}">
                      <a16:colId xmlns:a16="http://schemas.microsoft.com/office/drawing/2014/main" val="1928263361"/>
                    </a:ext>
                  </a:extLst>
                </a:gridCol>
                <a:gridCol w="275360">
                  <a:extLst>
                    <a:ext uri="{9D8B030D-6E8A-4147-A177-3AD203B41FA5}">
                      <a16:colId xmlns:a16="http://schemas.microsoft.com/office/drawing/2014/main" val="1427875987"/>
                    </a:ext>
                  </a:extLst>
                </a:gridCol>
                <a:gridCol w="264968">
                  <a:extLst>
                    <a:ext uri="{9D8B030D-6E8A-4147-A177-3AD203B41FA5}">
                      <a16:colId xmlns:a16="http://schemas.microsoft.com/office/drawing/2014/main" val="2054601001"/>
                    </a:ext>
                  </a:extLst>
                </a:gridCol>
                <a:gridCol w="337704">
                  <a:extLst>
                    <a:ext uri="{9D8B030D-6E8A-4147-A177-3AD203B41FA5}">
                      <a16:colId xmlns:a16="http://schemas.microsoft.com/office/drawing/2014/main" val="4163461983"/>
                    </a:ext>
                  </a:extLst>
                </a:gridCol>
                <a:gridCol w="358487">
                  <a:extLst>
                    <a:ext uri="{9D8B030D-6E8A-4147-A177-3AD203B41FA5}">
                      <a16:colId xmlns:a16="http://schemas.microsoft.com/office/drawing/2014/main" val="2701095294"/>
                    </a:ext>
                  </a:extLst>
                </a:gridCol>
                <a:gridCol w="280554">
                  <a:extLst>
                    <a:ext uri="{9D8B030D-6E8A-4147-A177-3AD203B41FA5}">
                      <a16:colId xmlns:a16="http://schemas.microsoft.com/office/drawing/2014/main" val="2718713903"/>
                    </a:ext>
                  </a:extLst>
                </a:gridCol>
              </a:tblGrid>
              <a:tr h="137160">
                <a:tc>
                  <a:txBody>
                    <a:bodyPr/>
                    <a:lstStyle/>
                    <a:p>
                      <a:pPr marL="0" indent="0" algn="l">
                        <a:spcAft>
                          <a:spcPts val="0"/>
                        </a:spcAft>
                      </a:pPr>
                      <a:r>
                        <a:rPr lang="en-US" sz="900" spc="0" dirty="0">
                          <a:effectLst/>
                          <a:latin typeface="+mn-lt"/>
                        </a:rPr>
                        <a:t>Nb. </a:t>
                      </a:r>
                      <a:r>
                        <a:rPr lang="en-US" sz="900" spc="0" dirty="0" err="1">
                          <a:effectLst/>
                          <a:latin typeface="+mn-lt"/>
                        </a:rPr>
                        <a:t>à</a:t>
                      </a:r>
                      <a:r>
                        <a:rPr lang="en-US" sz="900" spc="0" dirty="0">
                          <a:effectLst/>
                          <a:latin typeface="+mn-lt"/>
                        </a:rPr>
                        <a:t> </a:t>
                      </a:r>
                      <a:r>
                        <a:rPr lang="en-US" sz="900" spc="0" dirty="0" err="1">
                          <a:effectLst/>
                          <a:latin typeface="+mn-lt"/>
                        </a:rPr>
                        <a:t>risque</a:t>
                      </a:r>
                      <a:endParaRPr lang="fr-FR" sz="900" spc="0" dirty="0">
                        <a:effectLst/>
                        <a:latin typeface="+mn-lt"/>
                        <a:ea typeface="Calibri" panose="020F0502020204030204" pitchFamily="34" charset="0"/>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indent="0" algn="ctr">
                        <a:spcAft>
                          <a:spcPts val="0"/>
                        </a:spcAft>
                      </a:pPr>
                      <a:endParaRPr lang="fr-FR" sz="900">
                        <a:effectLst/>
                        <a:latin typeface="+mn-lt"/>
                        <a:ea typeface="Calibri" panose="020F0502020204030204" pitchFamily="34" charset="0"/>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spcAft>
                          <a:spcPts val="0"/>
                        </a:spcAft>
                      </a:pPr>
                      <a:r>
                        <a:rPr lang="en-US" sz="900" dirty="0">
                          <a:effectLst/>
                          <a:latin typeface="+mn-lt"/>
                        </a:rPr>
                        <a:t> </a:t>
                      </a:r>
                      <a:endParaRPr lang="fr-FR" sz="900" dirty="0">
                        <a:effectLst/>
                        <a:latin typeface="+mn-lt"/>
                        <a:ea typeface="Calibri" panose="020F0502020204030204" pitchFamily="34" charset="0"/>
                        <a:cs typeface="Times New Roman" panose="02020603050405020304" pitchFamily="18"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spcAft>
                          <a:spcPts val="0"/>
                        </a:spcAft>
                      </a:pPr>
                      <a:endParaRPr lang="fr-FR" sz="900">
                        <a:effectLst/>
                        <a:latin typeface="+mn-lt"/>
                        <a:ea typeface="Calibri" panose="020F0502020204030204" pitchFamily="34" charset="0"/>
                        <a:cs typeface="Times New Roman" panose="02020603050405020304" pitchFamily="18"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spcAft>
                          <a:spcPts val="0"/>
                        </a:spcAft>
                      </a:pPr>
                      <a:endParaRPr lang="fr-FR" sz="900">
                        <a:effectLst/>
                        <a:latin typeface="+mn-lt"/>
                        <a:ea typeface="Calibri" panose="020F0502020204030204" pitchFamily="34" charset="0"/>
                        <a:cs typeface="Times New Roman" panose="02020603050405020304" pitchFamily="18"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spcAft>
                          <a:spcPts val="0"/>
                        </a:spcAft>
                      </a:pPr>
                      <a:endParaRPr lang="fr-FR" sz="900">
                        <a:effectLst/>
                        <a:latin typeface="+mn-lt"/>
                        <a:ea typeface="Calibri" panose="020F0502020204030204" pitchFamily="34" charset="0"/>
                        <a:cs typeface="Times New Roman" panose="02020603050405020304" pitchFamily="18"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spcAft>
                          <a:spcPts val="0"/>
                        </a:spcAft>
                      </a:pPr>
                      <a:endParaRPr lang="fr-FR" sz="900">
                        <a:effectLst/>
                        <a:latin typeface="+mn-lt"/>
                        <a:ea typeface="Calibri" panose="020F0502020204030204" pitchFamily="34" charset="0"/>
                        <a:cs typeface="Times New Roman" panose="02020603050405020304" pitchFamily="18"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spcAft>
                          <a:spcPts val="0"/>
                        </a:spcAft>
                      </a:pPr>
                      <a:endParaRPr lang="fr-FR" sz="900">
                        <a:effectLst/>
                        <a:latin typeface="+mn-lt"/>
                        <a:ea typeface="Calibri" panose="020F0502020204030204" pitchFamily="34" charset="0"/>
                        <a:cs typeface="Times New Roman" panose="02020603050405020304" pitchFamily="18"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spcAft>
                          <a:spcPts val="0"/>
                        </a:spcAft>
                      </a:pPr>
                      <a:endParaRPr lang="fr-FR" sz="900">
                        <a:effectLst/>
                        <a:latin typeface="+mn-lt"/>
                        <a:ea typeface="Calibri" panose="020F0502020204030204" pitchFamily="34" charset="0"/>
                        <a:cs typeface="Times New Roman" panose="02020603050405020304" pitchFamily="18"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spcAft>
                          <a:spcPts val="0"/>
                        </a:spcAft>
                      </a:pPr>
                      <a:endParaRPr lang="fr-FR" sz="900">
                        <a:effectLst/>
                        <a:latin typeface="+mn-lt"/>
                        <a:ea typeface="Calibri" panose="020F0502020204030204" pitchFamily="34" charset="0"/>
                        <a:cs typeface="Times New Roman" panose="02020603050405020304" pitchFamily="18"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spcAft>
                          <a:spcPts val="0"/>
                        </a:spcAft>
                      </a:pPr>
                      <a:endParaRPr lang="fr-FR" sz="900">
                        <a:effectLst/>
                        <a:latin typeface="+mn-lt"/>
                        <a:ea typeface="Calibri" panose="020F0502020204030204" pitchFamily="34" charset="0"/>
                        <a:cs typeface="Times New Roman" panose="02020603050405020304" pitchFamily="18"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191228781"/>
                  </a:ext>
                </a:extLst>
              </a:tr>
              <a:tr h="137160">
                <a:tc>
                  <a:txBody>
                    <a:bodyPr/>
                    <a:lstStyle/>
                    <a:p>
                      <a:pPr marL="0" indent="0">
                        <a:spcAft>
                          <a:spcPts val="0"/>
                        </a:spcAft>
                      </a:pPr>
                      <a:r>
                        <a:rPr lang="en-US" sz="900" b="1" spc="0" dirty="0">
                          <a:solidFill>
                            <a:srgbClr val="C00000"/>
                          </a:solidFill>
                          <a:effectLst/>
                          <a:latin typeface="+mn-lt"/>
                          <a:ea typeface="Calibri" panose="020F0502020204030204" pitchFamily="34" charset="0"/>
                          <a:cs typeface="Times New Roman" panose="02020603050405020304" pitchFamily="18" charset="0"/>
                        </a:rPr>
                        <a:t>ENCO/CETUX</a:t>
                      </a:r>
                      <a:endParaRPr lang="fr-FR" sz="900" b="1" spc="0" dirty="0">
                        <a:solidFill>
                          <a:srgbClr val="C00000"/>
                        </a:solidFill>
                        <a:effectLst/>
                        <a:latin typeface="+mn-lt"/>
                        <a:ea typeface="Calibri" panose="020F0502020204030204" pitchFamily="34" charset="0"/>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indent="0" algn="ctr">
                        <a:spcAft>
                          <a:spcPts val="0"/>
                        </a:spcAft>
                      </a:pPr>
                      <a:r>
                        <a:rPr lang="fr-FR" sz="900" b="0" dirty="0">
                          <a:solidFill>
                            <a:srgbClr val="C00000"/>
                          </a:solidFill>
                          <a:effectLst/>
                          <a:latin typeface="+mn-lt"/>
                          <a:ea typeface="Calibri" panose="020F0502020204030204" pitchFamily="34" charset="0"/>
                          <a:cs typeface="Times New Roman" panose="02020603050405020304" pitchFamily="18" charset="0"/>
                        </a:rPr>
                        <a:t>220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en-US" sz="900" b="0" spc="50" dirty="0">
                          <a:solidFill>
                            <a:srgbClr val="C00000"/>
                          </a:solidFill>
                          <a:effectLst/>
                          <a:latin typeface="+mn-lt"/>
                          <a:ea typeface="Calibri" panose="020F0502020204030204" pitchFamily="34" charset="0"/>
                          <a:cs typeface="Times New Roman" panose="02020603050405020304" pitchFamily="18" charset="0"/>
                        </a:rPr>
                        <a:t>197</a:t>
                      </a:r>
                      <a:endParaRPr lang="fr-FR" sz="900" b="0" dirty="0">
                        <a:solidFill>
                          <a:srgbClr val="C00000"/>
                        </a:solidFill>
                        <a:effectLst/>
                        <a:latin typeface="+mn-lt"/>
                        <a:ea typeface="Calibri" panose="020F0502020204030204" pitchFamily="34" charset="0"/>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rgbClr val="C00000"/>
                          </a:solidFill>
                          <a:effectLst/>
                          <a:latin typeface="+mn-lt"/>
                          <a:ea typeface="Calibri" panose="020F0502020204030204" pitchFamily="34" charset="0"/>
                          <a:cs typeface="Times New Roman" panose="02020603050405020304" pitchFamily="18" charset="0"/>
                        </a:rPr>
                        <a:t>143</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rgbClr val="C00000"/>
                          </a:solidFill>
                          <a:effectLst/>
                          <a:latin typeface="+mn-lt"/>
                          <a:ea typeface="Calibri" panose="020F0502020204030204" pitchFamily="34" charset="0"/>
                          <a:cs typeface="Times New Roman" panose="02020603050405020304" pitchFamily="18" charset="0"/>
                        </a:rPr>
                        <a:t>83</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rgbClr val="C00000"/>
                          </a:solidFill>
                          <a:effectLst/>
                          <a:latin typeface="+mn-lt"/>
                          <a:ea typeface="Calibri" panose="020F0502020204030204" pitchFamily="34" charset="0"/>
                          <a:cs typeface="Times New Roman" panose="02020603050405020304" pitchFamily="18" charset="0"/>
                        </a:rPr>
                        <a:t>47</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rgbClr val="C00000"/>
                          </a:solidFill>
                          <a:effectLst/>
                          <a:latin typeface="+mn-lt"/>
                          <a:ea typeface="Calibri" panose="020F0502020204030204" pitchFamily="34" charset="0"/>
                          <a:cs typeface="Times New Roman" panose="02020603050405020304" pitchFamily="18" charset="0"/>
                        </a:rPr>
                        <a:t>28</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rgbClr val="C00000"/>
                          </a:solidFill>
                          <a:effectLst/>
                          <a:latin typeface="+mn-lt"/>
                          <a:ea typeface="Calibri" panose="020F0502020204030204" pitchFamily="34" charset="0"/>
                          <a:cs typeface="Times New Roman" panose="02020603050405020304" pitchFamily="18" charset="0"/>
                        </a:rPr>
                        <a:t>13</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rgbClr val="C00000"/>
                          </a:solidFill>
                          <a:effectLst/>
                          <a:latin typeface="+mn-lt"/>
                          <a:ea typeface="Calibri" panose="020F0502020204030204" pitchFamily="34" charset="0"/>
                          <a:cs typeface="Times New Roman" panose="02020603050405020304" pitchFamily="18" charset="0"/>
                        </a:rPr>
                        <a:t>7</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rgbClr val="C00000"/>
                          </a:solidFill>
                          <a:effectLst/>
                          <a:latin typeface="+mn-lt"/>
                          <a:ea typeface="Calibri" panose="020F0502020204030204" pitchFamily="34" charset="0"/>
                          <a:cs typeface="Times New Roman" panose="02020603050405020304" pitchFamily="18" charset="0"/>
                        </a:rPr>
                        <a:t>2</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rgbClr val="C00000"/>
                          </a:solidFill>
                          <a:effectLst/>
                          <a:latin typeface="+mn-lt"/>
                          <a:ea typeface="Calibri" panose="020F0502020204030204" pitchFamily="34" charset="0"/>
                          <a:cs typeface="Times New Roman" panose="02020603050405020304" pitchFamily="18" charset="0"/>
                        </a:rPr>
                        <a:t>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691856168"/>
                  </a:ext>
                </a:extLst>
              </a:tr>
              <a:tr h="137160">
                <a:tc>
                  <a:txBody>
                    <a:bodyPr/>
                    <a:lstStyle/>
                    <a:p>
                      <a:pPr marL="0" indent="0">
                        <a:spcAft>
                          <a:spcPts val="0"/>
                        </a:spcAft>
                      </a:pPr>
                      <a:r>
                        <a:rPr lang="en-US" sz="900" b="1" spc="0" dirty="0">
                          <a:solidFill>
                            <a:schemeClr val="tx1">
                              <a:lumMod val="50000"/>
                              <a:lumOff val="50000"/>
                            </a:schemeClr>
                          </a:solidFill>
                          <a:effectLst/>
                          <a:latin typeface="+mn-lt"/>
                          <a:ea typeface="Calibri" panose="020F0502020204030204" pitchFamily="34" charset="0"/>
                          <a:cs typeface="Times New Roman" panose="02020603050405020304" pitchFamily="18" charset="0"/>
                        </a:rPr>
                        <a:t>Control </a:t>
                      </a:r>
                      <a:endParaRPr lang="fr-FR" sz="900" b="1" spc="0" dirty="0">
                        <a:solidFill>
                          <a:schemeClr val="tx1">
                            <a:lumMod val="50000"/>
                            <a:lumOff val="50000"/>
                          </a:schemeClr>
                        </a:solidFill>
                        <a:effectLst/>
                        <a:latin typeface="+mn-lt"/>
                        <a:ea typeface="Calibri" panose="020F0502020204030204" pitchFamily="34" charset="0"/>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indent="0" algn="ctr">
                        <a:spcAft>
                          <a:spcPts val="0"/>
                        </a:spcAft>
                      </a:pPr>
                      <a:r>
                        <a:rPr lang="fr-FR" sz="900" b="0" dirty="0">
                          <a:solidFill>
                            <a:schemeClr val="tx1">
                              <a:lumMod val="50000"/>
                              <a:lumOff val="50000"/>
                            </a:schemeClr>
                          </a:solidFill>
                          <a:effectLst/>
                          <a:latin typeface="+mn-lt"/>
                          <a:ea typeface="Calibri" panose="020F0502020204030204" pitchFamily="34" charset="0"/>
                          <a:cs typeface="Times New Roman" panose="02020603050405020304" pitchFamily="18" charset="0"/>
                        </a:rPr>
                        <a:t>221</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en-US" sz="900" b="0" dirty="0">
                          <a:solidFill>
                            <a:schemeClr val="tx1">
                              <a:lumMod val="50000"/>
                              <a:lumOff val="50000"/>
                            </a:schemeClr>
                          </a:solidFill>
                          <a:effectLst/>
                          <a:latin typeface="+mn-lt"/>
                          <a:ea typeface="Calibri" panose="020F0502020204030204" pitchFamily="34" charset="0"/>
                          <a:cs typeface="Times New Roman" panose="02020603050405020304" pitchFamily="18" charset="0"/>
                        </a:rPr>
                        <a:t>166</a:t>
                      </a:r>
                      <a:endParaRPr lang="fr-FR" sz="900" b="0" dirty="0">
                        <a:solidFill>
                          <a:schemeClr val="tx1">
                            <a:lumMod val="50000"/>
                            <a:lumOff val="50000"/>
                          </a:schemeClr>
                        </a:solidFill>
                        <a:effectLst/>
                        <a:latin typeface="+mn-lt"/>
                        <a:ea typeface="Calibri" panose="020F0502020204030204" pitchFamily="34" charset="0"/>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chemeClr val="tx1">
                              <a:lumMod val="50000"/>
                              <a:lumOff val="50000"/>
                            </a:schemeClr>
                          </a:solidFill>
                          <a:effectLst/>
                          <a:latin typeface="+mn-lt"/>
                          <a:ea typeface="Calibri" panose="020F0502020204030204" pitchFamily="34" charset="0"/>
                          <a:cs typeface="Times New Roman" panose="02020603050405020304" pitchFamily="18" charset="0"/>
                        </a:rPr>
                        <a:t>98</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chemeClr val="tx1">
                              <a:lumMod val="50000"/>
                              <a:lumOff val="50000"/>
                            </a:schemeClr>
                          </a:solidFill>
                          <a:effectLst/>
                          <a:latin typeface="+mn-lt"/>
                          <a:ea typeface="Calibri" panose="020F0502020204030204" pitchFamily="34" charset="0"/>
                          <a:cs typeface="Times New Roman" panose="02020603050405020304" pitchFamily="18" charset="0"/>
                        </a:rPr>
                        <a:t>54</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chemeClr val="tx1">
                              <a:lumMod val="50000"/>
                              <a:lumOff val="50000"/>
                            </a:schemeClr>
                          </a:solidFill>
                          <a:effectLst/>
                          <a:latin typeface="+mn-lt"/>
                          <a:ea typeface="Calibri" panose="020F0502020204030204" pitchFamily="34" charset="0"/>
                          <a:cs typeface="Times New Roman" panose="02020603050405020304" pitchFamily="18" charset="0"/>
                        </a:rPr>
                        <a:t>33</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chemeClr val="tx1">
                              <a:lumMod val="50000"/>
                              <a:lumOff val="50000"/>
                            </a:schemeClr>
                          </a:solidFill>
                          <a:effectLst/>
                          <a:latin typeface="+mn-lt"/>
                          <a:ea typeface="Calibri" panose="020F0502020204030204" pitchFamily="34" charset="0"/>
                          <a:cs typeface="Times New Roman" panose="02020603050405020304" pitchFamily="18" charset="0"/>
                        </a:rPr>
                        <a:t>15</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chemeClr val="tx1">
                              <a:lumMod val="50000"/>
                              <a:lumOff val="50000"/>
                            </a:schemeClr>
                          </a:solidFill>
                          <a:effectLst/>
                          <a:latin typeface="+mn-lt"/>
                          <a:ea typeface="Calibri" panose="020F0502020204030204" pitchFamily="34" charset="0"/>
                          <a:cs typeface="Times New Roman" panose="02020603050405020304" pitchFamily="18" charset="0"/>
                        </a:rPr>
                        <a:t>6</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chemeClr val="tx1">
                              <a:lumMod val="50000"/>
                              <a:lumOff val="50000"/>
                            </a:schemeClr>
                          </a:solidFill>
                          <a:effectLst/>
                          <a:latin typeface="+mn-lt"/>
                          <a:ea typeface="Calibri" panose="020F0502020204030204" pitchFamily="34" charset="0"/>
                          <a:cs typeface="Times New Roman" panose="02020603050405020304" pitchFamily="18" charset="0"/>
                        </a:rPr>
                        <a:t>2</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chemeClr val="tx1">
                              <a:lumMod val="50000"/>
                              <a:lumOff val="50000"/>
                            </a:schemeClr>
                          </a:solidFill>
                          <a:effectLst/>
                          <a:latin typeface="+mn-lt"/>
                          <a:ea typeface="Calibri" panose="020F0502020204030204" pitchFamily="34" charset="0"/>
                          <a:cs typeface="Times New Roman" panose="02020603050405020304" pitchFamily="18" charset="0"/>
                        </a:rPr>
                        <a:t>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spcAft>
                          <a:spcPts val="0"/>
                        </a:spcAft>
                      </a:pPr>
                      <a:r>
                        <a:rPr lang="fr-FR" sz="900" b="0" dirty="0">
                          <a:solidFill>
                            <a:schemeClr val="tx1">
                              <a:lumMod val="50000"/>
                              <a:lumOff val="50000"/>
                            </a:schemeClr>
                          </a:solidFill>
                          <a:effectLst/>
                          <a:latin typeface="+mn-lt"/>
                          <a:ea typeface="Calibri" panose="020F0502020204030204" pitchFamily="34" charset="0"/>
                          <a:cs typeface="Times New Roman" panose="02020603050405020304" pitchFamily="18" charset="0"/>
                        </a:rPr>
                        <a:t>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956963684"/>
                  </a:ext>
                </a:extLst>
              </a:tr>
            </a:tbl>
          </a:graphicData>
        </a:graphic>
      </p:graphicFrame>
      <p:sp>
        <p:nvSpPr>
          <p:cNvPr id="24" name="Forme libre 80">
            <a:extLst>
              <a:ext uri="{FF2B5EF4-FFF2-40B4-BE49-F238E27FC236}">
                <a16:creationId xmlns:a16="http://schemas.microsoft.com/office/drawing/2014/main" id="{DD395FB1-93BC-47A6-A2C9-B43E15C83635}"/>
              </a:ext>
            </a:extLst>
          </p:cNvPr>
          <p:cNvSpPr/>
          <p:nvPr/>
        </p:nvSpPr>
        <p:spPr>
          <a:xfrm>
            <a:off x="5794641" y="1341335"/>
            <a:ext cx="2671200" cy="1282700"/>
          </a:xfrm>
          <a:custGeom>
            <a:avLst/>
            <a:gdLst>
              <a:gd name="connsiteX0" fmla="*/ 0 w 2670175"/>
              <a:gd name="connsiteY0" fmla="*/ 0 h 1282700"/>
              <a:gd name="connsiteX1" fmla="*/ 53975 w 2670175"/>
              <a:gd name="connsiteY1" fmla="*/ 25400 h 1282700"/>
              <a:gd name="connsiteX2" fmla="*/ 85725 w 2670175"/>
              <a:gd name="connsiteY2" fmla="*/ 28575 h 1282700"/>
              <a:gd name="connsiteX3" fmla="*/ 98425 w 2670175"/>
              <a:gd name="connsiteY3" fmla="*/ 60325 h 1282700"/>
              <a:gd name="connsiteX4" fmla="*/ 171450 w 2670175"/>
              <a:gd name="connsiteY4" fmla="*/ 69850 h 1282700"/>
              <a:gd name="connsiteX5" fmla="*/ 307975 w 2670175"/>
              <a:gd name="connsiteY5" fmla="*/ 155575 h 1282700"/>
              <a:gd name="connsiteX6" fmla="*/ 333375 w 2670175"/>
              <a:gd name="connsiteY6" fmla="*/ 177800 h 1282700"/>
              <a:gd name="connsiteX7" fmla="*/ 358775 w 2670175"/>
              <a:gd name="connsiteY7" fmla="*/ 247650 h 1282700"/>
              <a:gd name="connsiteX8" fmla="*/ 403225 w 2670175"/>
              <a:gd name="connsiteY8" fmla="*/ 260350 h 1282700"/>
              <a:gd name="connsiteX9" fmla="*/ 450850 w 2670175"/>
              <a:gd name="connsiteY9" fmla="*/ 384175 h 1282700"/>
              <a:gd name="connsiteX10" fmla="*/ 485775 w 2670175"/>
              <a:gd name="connsiteY10" fmla="*/ 406400 h 1282700"/>
              <a:gd name="connsiteX11" fmla="*/ 485775 w 2670175"/>
              <a:gd name="connsiteY11" fmla="*/ 406400 h 1282700"/>
              <a:gd name="connsiteX12" fmla="*/ 565150 w 2670175"/>
              <a:gd name="connsiteY12" fmla="*/ 488950 h 1282700"/>
              <a:gd name="connsiteX13" fmla="*/ 606425 w 2670175"/>
              <a:gd name="connsiteY13" fmla="*/ 508000 h 1282700"/>
              <a:gd name="connsiteX14" fmla="*/ 631825 w 2670175"/>
              <a:gd name="connsiteY14" fmla="*/ 565150 h 1282700"/>
              <a:gd name="connsiteX15" fmla="*/ 676275 w 2670175"/>
              <a:gd name="connsiteY15" fmla="*/ 574675 h 1282700"/>
              <a:gd name="connsiteX16" fmla="*/ 685800 w 2670175"/>
              <a:gd name="connsiteY16" fmla="*/ 619125 h 1282700"/>
              <a:gd name="connsiteX17" fmla="*/ 749300 w 2670175"/>
              <a:gd name="connsiteY17" fmla="*/ 612775 h 1282700"/>
              <a:gd name="connsiteX18" fmla="*/ 800100 w 2670175"/>
              <a:gd name="connsiteY18" fmla="*/ 657225 h 1282700"/>
              <a:gd name="connsiteX19" fmla="*/ 857250 w 2670175"/>
              <a:gd name="connsiteY19" fmla="*/ 755650 h 1282700"/>
              <a:gd name="connsiteX20" fmla="*/ 981075 w 2670175"/>
              <a:gd name="connsiteY20" fmla="*/ 835025 h 1282700"/>
              <a:gd name="connsiteX21" fmla="*/ 1003300 w 2670175"/>
              <a:gd name="connsiteY21" fmla="*/ 854075 h 1282700"/>
              <a:gd name="connsiteX22" fmla="*/ 1073150 w 2670175"/>
              <a:gd name="connsiteY22" fmla="*/ 857250 h 1282700"/>
              <a:gd name="connsiteX23" fmla="*/ 1181100 w 2670175"/>
              <a:gd name="connsiteY23" fmla="*/ 933450 h 1282700"/>
              <a:gd name="connsiteX24" fmla="*/ 1244600 w 2670175"/>
              <a:gd name="connsiteY24" fmla="*/ 930275 h 1282700"/>
              <a:gd name="connsiteX25" fmla="*/ 1295400 w 2670175"/>
              <a:gd name="connsiteY25" fmla="*/ 977900 h 1282700"/>
              <a:gd name="connsiteX26" fmla="*/ 1428750 w 2670175"/>
              <a:gd name="connsiteY26" fmla="*/ 977900 h 1282700"/>
              <a:gd name="connsiteX27" fmla="*/ 1447800 w 2670175"/>
              <a:gd name="connsiteY27" fmla="*/ 1016000 h 1282700"/>
              <a:gd name="connsiteX28" fmla="*/ 1489075 w 2670175"/>
              <a:gd name="connsiteY28" fmla="*/ 1035050 h 1282700"/>
              <a:gd name="connsiteX29" fmla="*/ 1527175 w 2670175"/>
              <a:gd name="connsiteY29" fmla="*/ 1031875 h 1282700"/>
              <a:gd name="connsiteX30" fmla="*/ 1527175 w 2670175"/>
              <a:gd name="connsiteY30" fmla="*/ 1031875 h 1282700"/>
              <a:gd name="connsiteX31" fmla="*/ 1549400 w 2670175"/>
              <a:gd name="connsiteY31" fmla="*/ 1057275 h 1282700"/>
              <a:gd name="connsiteX32" fmla="*/ 1689100 w 2670175"/>
              <a:gd name="connsiteY32" fmla="*/ 1047750 h 1282700"/>
              <a:gd name="connsiteX33" fmla="*/ 1704975 w 2670175"/>
              <a:gd name="connsiteY33" fmla="*/ 1076325 h 1282700"/>
              <a:gd name="connsiteX34" fmla="*/ 1787525 w 2670175"/>
              <a:gd name="connsiteY34" fmla="*/ 1076325 h 1282700"/>
              <a:gd name="connsiteX35" fmla="*/ 1787525 w 2670175"/>
              <a:gd name="connsiteY35" fmla="*/ 1076325 h 1282700"/>
              <a:gd name="connsiteX36" fmla="*/ 1781175 w 2670175"/>
              <a:gd name="connsiteY36" fmla="*/ 1108075 h 1282700"/>
              <a:gd name="connsiteX37" fmla="*/ 1781175 w 2670175"/>
              <a:gd name="connsiteY37" fmla="*/ 1108075 h 1282700"/>
              <a:gd name="connsiteX38" fmla="*/ 1797050 w 2670175"/>
              <a:gd name="connsiteY38" fmla="*/ 1136650 h 1282700"/>
              <a:gd name="connsiteX39" fmla="*/ 1825625 w 2670175"/>
              <a:gd name="connsiteY39" fmla="*/ 1143000 h 1282700"/>
              <a:gd name="connsiteX40" fmla="*/ 1828800 w 2670175"/>
              <a:gd name="connsiteY40" fmla="*/ 1171575 h 1282700"/>
              <a:gd name="connsiteX41" fmla="*/ 1943100 w 2670175"/>
              <a:gd name="connsiteY41" fmla="*/ 1168400 h 1282700"/>
              <a:gd name="connsiteX42" fmla="*/ 1965325 w 2670175"/>
              <a:gd name="connsiteY42" fmla="*/ 1206500 h 1282700"/>
              <a:gd name="connsiteX43" fmla="*/ 2378075 w 2670175"/>
              <a:gd name="connsiteY43" fmla="*/ 1203325 h 1282700"/>
              <a:gd name="connsiteX44" fmla="*/ 2374900 w 2670175"/>
              <a:gd name="connsiteY44" fmla="*/ 1279525 h 1282700"/>
              <a:gd name="connsiteX45" fmla="*/ 2670175 w 2670175"/>
              <a:gd name="connsiteY45" fmla="*/ 1282700 h 128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670175" h="1282700">
                <a:moveTo>
                  <a:pt x="0" y="0"/>
                </a:moveTo>
                <a:lnTo>
                  <a:pt x="53975" y="25400"/>
                </a:lnTo>
                <a:lnTo>
                  <a:pt x="85725" y="28575"/>
                </a:lnTo>
                <a:lnTo>
                  <a:pt x="98425" y="60325"/>
                </a:lnTo>
                <a:lnTo>
                  <a:pt x="171450" y="69850"/>
                </a:lnTo>
                <a:lnTo>
                  <a:pt x="307975" y="155575"/>
                </a:lnTo>
                <a:lnTo>
                  <a:pt x="333375" y="177800"/>
                </a:lnTo>
                <a:lnTo>
                  <a:pt x="358775" y="247650"/>
                </a:lnTo>
                <a:lnTo>
                  <a:pt x="403225" y="260350"/>
                </a:lnTo>
                <a:lnTo>
                  <a:pt x="450850" y="384175"/>
                </a:lnTo>
                <a:lnTo>
                  <a:pt x="485775" y="406400"/>
                </a:lnTo>
                <a:lnTo>
                  <a:pt x="485775" y="406400"/>
                </a:lnTo>
                <a:lnTo>
                  <a:pt x="565150" y="488950"/>
                </a:lnTo>
                <a:lnTo>
                  <a:pt x="606425" y="508000"/>
                </a:lnTo>
                <a:lnTo>
                  <a:pt x="631825" y="565150"/>
                </a:lnTo>
                <a:lnTo>
                  <a:pt x="676275" y="574675"/>
                </a:lnTo>
                <a:lnTo>
                  <a:pt x="685800" y="619125"/>
                </a:lnTo>
                <a:lnTo>
                  <a:pt x="749300" y="612775"/>
                </a:lnTo>
                <a:lnTo>
                  <a:pt x="800100" y="657225"/>
                </a:lnTo>
                <a:lnTo>
                  <a:pt x="857250" y="755650"/>
                </a:lnTo>
                <a:lnTo>
                  <a:pt x="981075" y="835025"/>
                </a:lnTo>
                <a:lnTo>
                  <a:pt x="1003300" y="854075"/>
                </a:lnTo>
                <a:lnTo>
                  <a:pt x="1073150" y="857250"/>
                </a:lnTo>
                <a:lnTo>
                  <a:pt x="1181100" y="933450"/>
                </a:lnTo>
                <a:lnTo>
                  <a:pt x="1244600" y="930275"/>
                </a:lnTo>
                <a:lnTo>
                  <a:pt x="1295400" y="977900"/>
                </a:lnTo>
                <a:lnTo>
                  <a:pt x="1428750" y="977900"/>
                </a:lnTo>
                <a:lnTo>
                  <a:pt x="1447800" y="1016000"/>
                </a:lnTo>
                <a:lnTo>
                  <a:pt x="1489075" y="1035050"/>
                </a:lnTo>
                <a:lnTo>
                  <a:pt x="1527175" y="1031875"/>
                </a:lnTo>
                <a:lnTo>
                  <a:pt x="1527175" y="1031875"/>
                </a:lnTo>
                <a:lnTo>
                  <a:pt x="1549400" y="1057275"/>
                </a:lnTo>
                <a:lnTo>
                  <a:pt x="1689100" y="1047750"/>
                </a:lnTo>
                <a:lnTo>
                  <a:pt x="1704975" y="1076325"/>
                </a:lnTo>
                <a:lnTo>
                  <a:pt x="1787525" y="1076325"/>
                </a:lnTo>
                <a:lnTo>
                  <a:pt x="1787525" y="1076325"/>
                </a:lnTo>
                <a:lnTo>
                  <a:pt x="1781175" y="1108075"/>
                </a:lnTo>
                <a:lnTo>
                  <a:pt x="1781175" y="1108075"/>
                </a:lnTo>
                <a:lnTo>
                  <a:pt x="1797050" y="1136650"/>
                </a:lnTo>
                <a:lnTo>
                  <a:pt x="1825625" y="1143000"/>
                </a:lnTo>
                <a:lnTo>
                  <a:pt x="1828800" y="1171575"/>
                </a:lnTo>
                <a:lnTo>
                  <a:pt x="1943100" y="1168400"/>
                </a:lnTo>
                <a:lnTo>
                  <a:pt x="1965325" y="1206500"/>
                </a:lnTo>
                <a:lnTo>
                  <a:pt x="2378075" y="1203325"/>
                </a:lnTo>
                <a:lnTo>
                  <a:pt x="2374900" y="1279525"/>
                </a:lnTo>
                <a:lnTo>
                  <a:pt x="2670175" y="1282700"/>
                </a:lnTo>
              </a:path>
            </a:pathLst>
          </a:custGeom>
          <a:noFill/>
          <a:ln w="222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 name="Forme libre 81">
            <a:extLst>
              <a:ext uri="{FF2B5EF4-FFF2-40B4-BE49-F238E27FC236}">
                <a16:creationId xmlns:a16="http://schemas.microsoft.com/office/drawing/2014/main" id="{7CDDCCD9-EBC8-45DC-B15C-56E7B5A55422}"/>
              </a:ext>
            </a:extLst>
          </p:cNvPr>
          <p:cNvSpPr/>
          <p:nvPr/>
        </p:nvSpPr>
        <p:spPr>
          <a:xfrm>
            <a:off x="5788292" y="1347685"/>
            <a:ext cx="2263775" cy="1514475"/>
          </a:xfrm>
          <a:custGeom>
            <a:avLst/>
            <a:gdLst>
              <a:gd name="connsiteX0" fmla="*/ 0 w 2263775"/>
              <a:gd name="connsiteY0" fmla="*/ 0 h 1514475"/>
              <a:gd name="connsiteX1" fmla="*/ 34925 w 2263775"/>
              <a:gd name="connsiteY1" fmla="*/ 34925 h 1514475"/>
              <a:gd name="connsiteX2" fmla="*/ 60325 w 2263775"/>
              <a:gd name="connsiteY2" fmla="*/ 44450 h 1514475"/>
              <a:gd name="connsiteX3" fmla="*/ 111125 w 2263775"/>
              <a:gd name="connsiteY3" fmla="*/ 104775 h 1514475"/>
              <a:gd name="connsiteX4" fmla="*/ 111125 w 2263775"/>
              <a:gd name="connsiteY4" fmla="*/ 104775 h 1514475"/>
              <a:gd name="connsiteX5" fmla="*/ 142875 w 2263775"/>
              <a:gd name="connsiteY5" fmla="*/ 133350 h 1514475"/>
              <a:gd name="connsiteX6" fmla="*/ 165100 w 2263775"/>
              <a:gd name="connsiteY6" fmla="*/ 184150 h 1514475"/>
              <a:gd name="connsiteX7" fmla="*/ 190500 w 2263775"/>
              <a:gd name="connsiteY7" fmla="*/ 193675 h 1514475"/>
              <a:gd name="connsiteX8" fmla="*/ 247650 w 2263775"/>
              <a:gd name="connsiteY8" fmla="*/ 285750 h 1514475"/>
              <a:gd name="connsiteX9" fmla="*/ 298450 w 2263775"/>
              <a:gd name="connsiteY9" fmla="*/ 311150 h 1514475"/>
              <a:gd name="connsiteX10" fmla="*/ 317500 w 2263775"/>
              <a:gd name="connsiteY10" fmla="*/ 377825 h 1514475"/>
              <a:gd name="connsiteX11" fmla="*/ 361950 w 2263775"/>
              <a:gd name="connsiteY11" fmla="*/ 422275 h 1514475"/>
              <a:gd name="connsiteX12" fmla="*/ 381000 w 2263775"/>
              <a:gd name="connsiteY12" fmla="*/ 454025 h 1514475"/>
              <a:gd name="connsiteX13" fmla="*/ 419100 w 2263775"/>
              <a:gd name="connsiteY13" fmla="*/ 536575 h 1514475"/>
              <a:gd name="connsiteX14" fmla="*/ 463550 w 2263775"/>
              <a:gd name="connsiteY14" fmla="*/ 584200 h 1514475"/>
              <a:gd name="connsiteX15" fmla="*/ 482600 w 2263775"/>
              <a:gd name="connsiteY15" fmla="*/ 638175 h 1514475"/>
              <a:gd name="connsiteX16" fmla="*/ 517525 w 2263775"/>
              <a:gd name="connsiteY16" fmla="*/ 673100 h 1514475"/>
              <a:gd name="connsiteX17" fmla="*/ 523875 w 2263775"/>
              <a:gd name="connsiteY17" fmla="*/ 711200 h 1514475"/>
              <a:gd name="connsiteX18" fmla="*/ 584200 w 2263775"/>
              <a:gd name="connsiteY18" fmla="*/ 755650 h 1514475"/>
              <a:gd name="connsiteX19" fmla="*/ 619125 w 2263775"/>
              <a:gd name="connsiteY19" fmla="*/ 803275 h 1514475"/>
              <a:gd name="connsiteX20" fmla="*/ 650875 w 2263775"/>
              <a:gd name="connsiteY20" fmla="*/ 809625 h 1514475"/>
              <a:gd name="connsiteX21" fmla="*/ 673100 w 2263775"/>
              <a:gd name="connsiteY21" fmla="*/ 869950 h 1514475"/>
              <a:gd name="connsiteX22" fmla="*/ 730250 w 2263775"/>
              <a:gd name="connsiteY22" fmla="*/ 882650 h 1514475"/>
              <a:gd name="connsiteX23" fmla="*/ 730250 w 2263775"/>
              <a:gd name="connsiteY23" fmla="*/ 917575 h 1514475"/>
              <a:gd name="connsiteX24" fmla="*/ 790575 w 2263775"/>
              <a:gd name="connsiteY24" fmla="*/ 958850 h 1514475"/>
              <a:gd name="connsiteX25" fmla="*/ 895350 w 2263775"/>
              <a:gd name="connsiteY25" fmla="*/ 968375 h 1514475"/>
              <a:gd name="connsiteX26" fmla="*/ 990600 w 2263775"/>
              <a:gd name="connsiteY26" fmla="*/ 1104900 h 1514475"/>
              <a:gd name="connsiteX27" fmla="*/ 1025525 w 2263775"/>
              <a:gd name="connsiteY27" fmla="*/ 1101725 h 1514475"/>
              <a:gd name="connsiteX28" fmla="*/ 1041400 w 2263775"/>
              <a:gd name="connsiteY28" fmla="*/ 1130300 h 1514475"/>
              <a:gd name="connsiteX29" fmla="*/ 1136650 w 2263775"/>
              <a:gd name="connsiteY29" fmla="*/ 1155700 h 1514475"/>
              <a:gd name="connsiteX30" fmla="*/ 1177925 w 2263775"/>
              <a:gd name="connsiteY30" fmla="*/ 1187450 h 1514475"/>
              <a:gd name="connsiteX31" fmla="*/ 1228725 w 2263775"/>
              <a:gd name="connsiteY31" fmla="*/ 1193800 h 1514475"/>
              <a:gd name="connsiteX32" fmla="*/ 1289050 w 2263775"/>
              <a:gd name="connsiteY32" fmla="*/ 1219200 h 1514475"/>
              <a:gd name="connsiteX33" fmla="*/ 1400175 w 2263775"/>
              <a:gd name="connsiteY33" fmla="*/ 1225550 h 1514475"/>
              <a:gd name="connsiteX34" fmla="*/ 1441450 w 2263775"/>
              <a:gd name="connsiteY34" fmla="*/ 1282700 h 1514475"/>
              <a:gd name="connsiteX35" fmla="*/ 1581150 w 2263775"/>
              <a:gd name="connsiteY35" fmla="*/ 1282700 h 1514475"/>
              <a:gd name="connsiteX36" fmla="*/ 1581150 w 2263775"/>
              <a:gd name="connsiteY36" fmla="*/ 1282700 h 1514475"/>
              <a:gd name="connsiteX37" fmla="*/ 1581150 w 2263775"/>
              <a:gd name="connsiteY37" fmla="*/ 1282700 h 1514475"/>
              <a:gd name="connsiteX38" fmla="*/ 1581150 w 2263775"/>
              <a:gd name="connsiteY38" fmla="*/ 1282700 h 1514475"/>
              <a:gd name="connsiteX39" fmla="*/ 1581150 w 2263775"/>
              <a:gd name="connsiteY39" fmla="*/ 1311275 h 1514475"/>
              <a:gd name="connsiteX40" fmla="*/ 1765300 w 2263775"/>
              <a:gd name="connsiteY40" fmla="*/ 1295400 h 1514475"/>
              <a:gd name="connsiteX41" fmla="*/ 1790700 w 2263775"/>
              <a:gd name="connsiteY41" fmla="*/ 1336675 h 1514475"/>
              <a:gd name="connsiteX42" fmla="*/ 1958975 w 2263775"/>
              <a:gd name="connsiteY42" fmla="*/ 1339850 h 1514475"/>
              <a:gd name="connsiteX43" fmla="*/ 1965325 w 2263775"/>
              <a:gd name="connsiteY43" fmla="*/ 1381125 h 1514475"/>
              <a:gd name="connsiteX44" fmla="*/ 2114550 w 2263775"/>
              <a:gd name="connsiteY44" fmla="*/ 1390650 h 1514475"/>
              <a:gd name="connsiteX45" fmla="*/ 2114550 w 2263775"/>
              <a:gd name="connsiteY45" fmla="*/ 1438275 h 1514475"/>
              <a:gd name="connsiteX46" fmla="*/ 2251075 w 2263775"/>
              <a:gd name="connsiteY46" fmla="*/ 1438275 h 1514475"/>
              <a:gd name="connsiteX47" fmla="*/ 2263775 w 2263775"/>
              <a:gd name="connsiteY47" fmla="*/ 1514475 h 151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63775" h="1514475">
                <a:moveTo>
                  <a:pt x="0" y="0"/>
                </a:moveTo>
                <a:lnTo>
                  <a:pt x="34925" y="34925"/>
                </a:lnTo>
                <a:lnTo>
                  <a:pt x="60325" y="44450"/>
                </a:lnTo>
                <a:lnTo>
                  <a:pt x="111125" y="104775"/>
                </a:lnTo>
                <a:lnTo>
                  <a:pt x="111125" y="104775"/>
                </a:lnTo>
                <a:lnTo>
                  <a:pt x="142875" y="133350"/>
                </a:lnTo>
                <a:lnTo>
                  <a:pt x="165100" y="184150"/>
                </a:lnTo>
                <a:lnTo>
                  <a:pt x="190500" y="193675"/>
                </a:lnTo>
                <a:lnTo>
                  <a:pt x="247650" y="285750"/>
                </a:lnTo>
                <a:lnTo>
                  <a:pt x="298450" y="311150"/>
                </a:lnTo>
                <a:lnTo>
                  <a:pt x="317500" y="377825"/>
                </a:lnTo>
                <a:lnTo>
                  <a:pt x="361950" y="422275"/>
                </a:lnTo>
                <a:lnTo>
                  <a:pt x="381000" y="454025"/>
                </a:lnTo>
                <a:lnTo>
                  <a:pt x="419100" y="536575"/>
                </a:lnTo>
                <a:lnTo>
                  <a:pt x="463550" y="584200"/>
                </a:lnTo>
                <a:lnTo>
                  <a:pt x="482600" y="638175"/>
                </a:lnTo>
                <a:lnTo>
                  <a:pt x="517525" y="673100"/>
                </a:lnTo>
                <a:lnTo>
                  <a:pt x="523875" y="711200"/>
                </a:lnTo>
                <a:lnTo>
                  <a:pt x="584200" y="755650"/>
                </a:lnTo>
                <a:lnTo>
                  <a:pt x="619125" y="803275"/>
                </a:lnTo>
                <a:lnTo>
                  <a:pt x="650875" y="809625"/>
                </a:lnTo>
                <a:lnTo>
                  <a:pt x="673100" y="869950"/>
                </a:lnTo>
                <a:lnTo>
                  <a:pt x="730250" y="882650"/>
                </a:lnTo>
                <a:lnTo>
                  <a:pt x="730250" y="917575"/>
                </a:lnTo>
                <a:lnTo>
                  <a:pt x="790575" y="958850"/>
                </a:lnTo>
                <a:lnTo>
                  <a:pt x="895350" y="968375"/>
                </a:lnTo>
                <a:lnTo>
                  <a:pt x="990600" y="1104900"/>
                </a:lnTo>
                <a:lnTo>
                  <a:pt x="1025525" y="1101725"/>
                </a:lnTo>
                <a:lnTo>
                  <a:pt x="1041400" y="1130300"/>
                </a:lnTo>
                <a:lnTo>
                  <a:pt x="1136650" y="1155700"/>
                </a:lnTo>
                <a:lnTo>
                  <a:pt x="1177925" y="1187450"/>
                </a:lnTo>
                <a:lnTo>
                  <a:pt x="1228725" y="1193800"/>
                </a:lnTo>
                <a:lnTo>
                  <a:pt x="1289050" y="1219200"/>
                </a:lnTo>
                <a:lnTo>
                  <a:pt x="1400175" y="1225550"/>
                </a:lnTo>
                <a:lnTo>
                  <a:pt x="1441450" y="1282700"/>
                </a:lnTo>
                <a:lnTo>
                  <a:pt x="1581150" y="1282700"/>
                </a:lnTo>
                <a:lnTo>
                  <a:pt x="1581150" y="1282700"/>
                </a:lnTo>
                <a:lnTo>
                  <a:pt x="1581150" y="1282700"/>
                </a:lnTo>
                <a:lnTo>
                  <a:pt x="1581150" y="1282700"/>
                </a:lnTo>
                <a:lnTo>
                  <a:pt x="1581150" y="1311275"/>
                </a:lnTo>
                <a:lnTo>
                  <a:pt x="1765300" y="1295400"/>
                </a:lnTo>
                <a:lnTo>
                  <a:pt x="1790700" y="1336675"/>
                </a:lnTo>
                <a:lnTo>
                  <a:pt x="1958975" y="1339850"/>
                </a:lnTo>
                <a:lnTo>
                  <a:pt x="1965325" y="1381125"/>
                </a:lnTo>
                <a:lnTo>
                  <a:pt x="2114550" y="1390650"/>
                </a:lnTo>
                <a:lnTo>
                  <a:pt x="2114550" y="1438275"/>
                </a:lnTo>
                <a:lnTo>
                  <a:pt x="2251075" y="1438275"/>
                </a:lnTo>
                <a:lnTo>
                  <a:pt x="2263775" y="1514475"/>
                </a:lnTo>
              </a:path>
            </a:pathLst>
          </a:custGeom>
          <a:noFill/>
          <a:ln w="222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ZoneTexte 1">
            <a:extLst>
              <a:ext uri="{FF2B5EF4-FFF2-40B4-BE49-F238E27FC236}">
                <a16:creationId xmlns:a16="http://schemas.microsoft.com/office/drawing/2014/main" id="{CFCDBCDA-3B27-4859-9571-591C746DBCAE}"/>
              </a:ext>
            </a:extLst>
          </p:cNvPr>
          <p:cNvSpPr txBox="1"/>
          <p:nvPr/>
        </p:nvSpPr>
        <p:spPr>
          <a:xfrm>
            <a:off x="6835892" y="1262146"/>
            <a:ext cx="2050163" cy="1127953"/>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noProof="0" dirty="0">
                <a:ln>
                  <a:noFill/>
                </a:ln>
                <a:solidFill>
                  <a:prstClr val="black"/>
                </a:solidFill>
                <a:effectLst/>
                <a:uLnTx/>
                <a:uFillTx/>
                <a:latin typeface="Calibri" panose="020F0502020204030204"/>
                <a:ea typeface="+mn-ea"/>
                <a:cs typeface="+mn-cs"/>
              </a:rPr>
              <a:t>HR (95% CI): 0,61 (0,48-0,77)</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noProof="0" dirty="0" err="1">
                <a:ln>
                  <a:noFill/>
                </a:ln>
                <a:solidFill>
                  <a:prstClr val="black"/>
                </a:solidFill>
                <a:effectLst/>
                <a:uLnTx/>
                <a:uFillTx/>
                <a:latin typeface="Calibri" panose="020F0502020204030204"/>
                <a:ea typeface="+mn-ea"/>
                <a:cs typeface="+mn-cs"/>
              </a:rPr>
              <a:t>Median</a:t>
            </a:r>
            <a:r>
              <a:rPr kumimoji="0" lang="fr-FR" sz="900" b="0" i="0" u="none" strike="noStrike" kern="1200" cap="none" spc="0" normalizeH="0" baseline="0" noProof="0" dirty="0">
                <a:ln>
                  <a:noFill/>
                </a:ln>
                <a:solidFill>
                  <a:prstClr val="black"/>
                </a:solidFill>
                <a:effectLst/>
                <a:uLnTx/>
                <a:uFillTx/>
                <a:latin typeface="Calibri" panose="020F0502020204030204"/>
                <a:ea typeface="+mn-ea"/>
                <a:cs typeface="+mn-cs"/>
              </a:rPr>
              <a:t> OS in </a:t>
            </a:r>
            <a:r>
              <a:rPr kumimoji="0" lang="fr-FR" sz="900" b="0" i="0" u="none" strike="noStrike" kern="1200" cap="none" spc="0" normalizeH="0" baseline="0" noProof="0" dirty="0" err="1">
                <a:ln>
                  <a:noFill/>
                </a:ln>
                <a:solidFill>
                  <a:prstClr val="black"/>
                </a:solidFill>
                <a:effectLst/>
                <a:uLnTx/>
                <a:uFillTx/>
                <a:latin typeface="Calibri" panose="020F0502020204030204"/>
                <a:ea typeface="+mn-ea"/>
                <a:cs typeface="+mn-cs"/>
              </a:rPr>
              <a:t>months</a:t>
            </a:r>
            <a:r>
              <a:rPr kumimoji="0" lang="fr-FR" sz="900" b="0" i="0" u="none" strike="noStrike" kern="1200" cap="none" spc="0" normalizeH="0" baseline="0" noProof="0" dirty="0">
                <a:ln>
                  <a:noFill/>
                </a:ln>
                <a:solidFill>
                  <a:prstClr val="black"/>
                </a:solidFill>
                <a:effectLst/>
                <a:uLnTx/>
                <a:uFillTx/>
                <a:latin typeface="Calibri" panose="020F0502020204030204"/>
                <a:ea typeface="+mn-ea"/>
                <a:cs typeface="+mn-cs"/>
              </a:rPr>
              <a:t> (95% CI)</a:t>
            </a:r>
          </a:p>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00" b="0" i="0" u="sng" strike="noStrike" kern="1200" cap="none" spc="0" normalizeH="0" baseline="0" noProof="0" dirty="0">
                <a:ln>
                  <a:noFill/>
                </a:ln>
                <a:solidFill>
                  <a:srgbClr val="C00000"/>
                </a:solidFill>
                <a:effectLst/>
                <a:uLnTx/>
                <a:uFillTx/>
                <a:latin typeface="Calibri" panose="020F0502020204030204"/>
                <a:ea typeface="+mn-ea"/>
                <a:cs typeface="+mn-cs"/>
              </a:rPr>
              <a:t>ENCO/CETUX (128 </a:t>
            </a:r>
            <a:r>
              <a:rPr kumimoji="0" lang="fr-FR" sz="700" b="0" i="0" u="sng" strike="noStrike" kern="1200" cap="none" spc="0" normalizeH="0" baseline="0" noProof="0" dirty="0" err="1">
                <a:ln>
                  <a:noFill/>
                </a:ln>
                <a:solidFill>
                  <a:srgbClr val="C00000"/>
                </a:solidFill>
                <a:effectLst/>
                <a:uLnTx/>
                <a:uFillTx/>
                <a:latin typeface="Calibri" panose="020F0502020204030204"/>
                <a:ea typeface="+mn-ea"/>
                <a:cs typeface="+mn-cs"/>
              </a:rPr>
              <a:t>events</a:t>
            </a:r>
            <a:r>
              <a:rPr kumimoji="0" lang="fr-FR" sz="700" b="0" i="0" u="sng" strike="noStrike" kern="1200" cap="none" spc="0" normalizeH="0" baseline="0" noProof="0" dirty="0">
                <a:ln>
                  <a:noFill/>
                </a:ln>
                <a:solidFill>
                  <a:srgbClr val="C00000"/>
                </a:solidFill>
                <a:effectLst/>
                <a:uLnTx/>
                <a:uFillTx/>
                <a:latin typeface="Calibri" panose="020F0502020204030204"/>
                <a:ea typeface="+mn-ea"/>
                <a:cs typeface="+mn-cs"/>
              </a:rPr>
              <a:t>)</a:t>
            </a:r>
            <a:r>
              <a:rPr kumimoji="0" lang="fr-FR" sz="7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fr-FR" sz="700" b="0" i="0" u="sng" strike="noStrike" kern="1200" cap="none" spc="0" normalizeH="0" baseline="0" noProof="0" dirty="0">
                <a:ln>
                  <a:noFill/>
                </a:ln>
                <a:solidFill>
                  <a:prstClr val="black">
                    <a:lumMod val="50000"/>
                    <a:lumOff val="50000"/>
                  </a:prstClr>
                </a:solidFill>
                <a:effectLst/>
                <a:uLnTx/>
                <a:uFillTx/>
                <a:latin typeface="Calibri" panose="020F0502020204030204"/>
                <a:ea typeface="+mn-ea"/>
                <a:cs typeface="+mn-cs"/>
              </a:rPr>
              <a:t>Control (157 </a:t>
            </a:r>
            <a:r>
              <a:rPr kumimoji="0" lang="fr-FR" sz="700" b="0" i="0" u="sng" strike="noStrike" kern="1200" cap="none" spc="0" normalizeH="0" baseline="0" noProof="0" dirty="0" err="1">
                <a:ln>
                  <a:noFill/>
                </a:ln>
                <a:solidFill>
                  <a:prstClr val="black">
                    <a:lumMod val="50000"/>
                    <a:lumOff val="50000"/>
                  </a:prstClr>
                </a:solidFill>
                <a:effectLst/>
                <a:uLnTx/>
                <a:uFillTx/>
                <a:latin typeface="Calibri" panose="020F0502020204030204"/>
                <a:ea typeface="+mn-ea"/>
                <a:cs typeface="+mn-cs"/>
              </a:rPr>
              <a:t>events</a:t>
            </a:r>
            <a:r>
              <a:rPr kumimoji="0" lang="fr-FR" sz="700" b="0" i="0" u="sng" strike="noStrike" kern="1200" cap="none" spc="0" normalizeH="0" baseline="0" noProof="0" dirty="0">
                <a:ln>
                  <a:noFill/>
                </a:ln>
                <a:solidFill>
                  <a:prstClr val="black">
                    <a:lumMod val="50000"/>
                    <a:lumOff val="50000"/>
                  </a:prstClr>
                </a:solidFill>
                <a:effectLst/>
                <a:uLnTx/>
                <a:uFillTx/>
                <a:latin typeface="Calibri" panose="020F0502020204030204"/>
                <a:ea typeface="+mn-ea"/>
                <a:cs typeface="+mn-cs"/>
              </a:rPr>
              <a:t>)</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noProof="0" dirty="0">
                <a:ln>
                  <a:noFill/>
                </a:ln>
                <a:solidFill>
                  <a:srgbClr val="C00000"/>
                </a:solidFill>
                <a:effectLst/>
                <a:uLnTx/>
                <a:uFillTx/>
                <a:latin typeface="Calibri" panose="020F0502020204030204"/>
                <a:ea typeface="+mn-ea"/>
                <a:cs typeface="+mn-cs"/>
              </a:rPr>
              <a:t>9,3 (8,0-11,3)               </a:t>
            </a:r>
            <a:r>
              <a:rPr kumimoji="0" lang="fr-FR" sz="900" b="0" i="0" u="none" strike="noStrike" kern="1200" cap="none" spc="0" normalizeH="0" baseline="0" noProof="0" dirty="0">
                <a:ln>
                  <a:noFill/>
                </a:ln>
                <a:solidFill>
                  <a:srgbClr val="A5A5A5"/>
                </a:solidFill>
                <a:effectLst/>
                <a:uLnTx/>
                <a:uFillTx/>
                <a:latin typeface="Calibri" panose="020F0502020204030204"/>
                <a:ea typeface="+mn-ea"/>
                <a:cs typeface="+mn-cs"/>
              </a:rPr>
              <a:t>5,9 (5,1-7,1)</a:t>
            </a:r>
          </a:p>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 name="ZoneTexte 26">
            <a:extLst>
              <a:ext uri="{FF2B5EF4-FFF2-40B4-BE49-F238E27FC236}">
                <a16:creationId xmlns:a16="http://schemas.microsoft.com/office/drawing/2014/main" id="{C4210EB4-BAFE-4F40-A253-DFAD32528F5E}"/>
              </a:ext>
            </a:extLst>
          </p:cNvPr>
          <p:cNvSpPr txBox="1"/>
          <p:nvPr/>
        </p:nvSpPr>
        <p:spPr>
          <a:xfrm>
            <a:off x="8340992" y="2519260"/>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28" name="ZoneTexte 27">
            <a:extLst>
              <a:ext uri="{FF2B5EF4-FFF2-40B4-BE49-F238E27FC236}">
                <a16:creationId xmlns:a16="http://schemas.microsoft.com/office/drawing/2014/main" id="{A05750E6-BD50-4BDF-AA64-CADBCA644FDD}"/>
              </a:ext>
            </a:extLst>
          </p:cNvPr>
          <p:cNvSpPr txBox="1"/>
          <p:nvPr/>
        </p:nvSpPr>
        <p:spPr>
          <a:xfrm>
            <a:off x="8122636" y="2519260"/>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29" name="ZoneTexte 28">
            <a:extLst>
              <a:ext uri="{FF2B5EF4-FFF2-40B4-BE49-F238E27FC236}">
                <a16:creationId xmlns:a16="http://schemas.microsoft.com/office/drawing/2014/main" id="{E4EC8A3F-5936-4D23-ABE6-720D14C28C05}"/>
              </a:ext>
            </a:extLst>
          </p:cNvPr>
          <p:cNvSpPr txBox="1"/>
          <p:nvPr/>
        </p:nvSpPr>
        <p:spPr>
          <a:xfrm>
            <a:off x="8220044" y="2519260"/>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30" name="ZoneTexte 29">
            <a:extLst>
              <a:ext uri="{FF2B5EF4-FFF2-40B4-BE49-F238E27FC236}">
                <a16:creationId xmlns:a16="http://schemas.microsoft.com/office/drawing/2014/main" id="{812E62E6-0045-46C5-8303-0ED678F39555}"/>
              </a:ext>
            </a:extLst>
          </p:cNvPr>
          <p:cNvSpPr txBox="1"/>
          <p:nvPr/>
        </p:nvSpPr>
        <p:spPr>
          <a:xfrm>
            <a:off x="7912962" y="2441919"/>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31" name="ZoneTexte 30">
            <a:extLst>
              <a:ext uri="{FF2B5EF4-FFF2-40B4-BE49-F238E27FC236}">
                <a16:creationId xmlns:a16="http://schemas.microsoft.com/office/drawing/2014/main" id="{C22F0FF5-6E2A-42CE-84F2-4B7D9BF08D6A}"/>
              </a:ext>
            </a:extLst>
          </p:cNvPr>
          <p:cNvSpPr txBox="1"/>
          <p:nvPr/>
        </p:nvSpPr>
        <p:spPr>
          <a:xfrm>
            <a:off x="7735038" y="2439761"/>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32" name="ZoneTexte 31">
            <a:extLst>
              <a:ext uri="{FF2B5EF4-FFF2-40B4-BE49-F238E27FC236}">
                <a16:creationId xmlns:a16="http://schemas.microsoft.com/office/drawing/2014/main" id="{8D758237-AA12-46A1-9A20-3AB5245DCC2D}"/>
              </a:ext>
            </a:extLst>
          </p:cNvPr>
          <p:cNvSpPr txBox="1"/>
          <p:nvPr/>
        </p:nvSpPr>
        <p:spPr>
          <a:xfrm>
            <a:off x="7722338" y="2438744"/>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33" name="ZoneTexte 32">
            <a:extLst>
              <a:ext uri="{FF2B5EF4-FFF2-40B4-BE49-F238E27FC236}">
                <a16:creationId xmlns:a16="http://schemas.microsoft.com/office/drawing/2014/main" id="{A3BEEC0B-D915-48FA-AD45-696650296322}"/>
              </a:ext>
            </a:extLst>
          </p:cNvPr>
          <p:cNvSpPr txBox="1"/>
          <p:nvPr/>
        </p:nvSpPr>
        <p:spPr>
          <a:xfrm>
            <a:off x="7434306" y="2307428"/>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34" name="ZoneTexte 33">
            <a:extLst>
              <a:ext uri="{FF2B5EF4-FFF2-40B4-BE49-F238E27FC236}">
                <a16:creationId xmlns:a16="http://schemas.microsoft.com/office/drawing/2014/main" id="{CDA26DB5-B205-4A4D-ABA2-F847A79B8CE0}"/>
              </a:ext>
            </a:extLst>
          </p:cNvPr>
          <p:cNvSpPr txBox="1"/>
          <p:nvPr/>
        </p:nvSpPr>
        <p:spPr>
          <a:xfrm>
            <a:off x="7400398" y="2310603"/>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35" name="ZoneTexte 34">
            <a:extLst>
              <a:ext uri="{FF2B5EF4-FFF2-40B4-BE49-F238E27FC236}">
                <a16:creationId xmlns:a16="http://schemas.microsoft.com/office/drawing/2014/main" id="{F304CA73-4267-4D15-9E3E-3CF95CA128A4}"/>
              </a:ext>
            </a:extLst>
          </p:cNvPr>
          <p:cNvSpPr txBox="1"/>
          <p:nvPr/>
        </p:nvSpPr>
        <p:spPr>
          <a:xfrm>
            <a:off x="7453356" y="2307428"/>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36" name="ZoneTexte 35">
            <a:extLst>
              <a:ext uri="{FF2B5EF4-FFF2-40B4-BE49-F238E27FC236}">
                <a16:creationId xmlns:a16="http://schemas.microsoft.com/office/drawing/2014/main" id="{4288D994-C7D1-4610-9CA0-F0512B5E7395}"/>
              </a:ext>
            </a:extLst>
          </p:cNvPr>
          <p:cNvSpPr txBox="1"/>
          <p:nvPr/>
        </p:nvSpPr>
        <p:spPr>
          <a:xfrm>
            <a:off x="7330548" y="2279870"/>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37" name="ZoneTexte 36">
            <a:extLst>
              <a:ext uri="{FF2B5EF4-FFF2-40B4-BE49-F238E27FC236}">
                <a16:creationId xmlns:a16="http://schemas.microsoft.com/office/drawing/2014/main" id="{E8E3D89A-779B-45CC-9DF8-23ADC3C59E95}"/>
              </a:ext>
            </a:extLst>
          </p:cNvPr>
          <p:cNvSpPr txBox="1"/>
          <p:nvPr/>
        </p:nvSpPr>
        <p:spPr>
          <a:xfrm>
            <a:off x="7306165" y="2276695"/>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38" name="ZoneTexte 37">
            <a:extLst>
              <a:ext uri="{FF2B5EF4-FFF2-40B4-BE49-F238E27FC236}">
                <a16:creationId xmlns:a16="http://schemas.microsoft.com/office/drawing/2014/main" id="{763B780C-2F9E-4E8F-B410-A9357D2874B4}"/>
              </a:ext>
            </a:extLst>
          </p:cNvPr>
          <p:cNvSpPr txBox="1"/>
          <p:nvPr/>
        </p:nvSpPr>
        <p:spPr>
          <a:xfrm>
            <a:off x="7355948" y="2276695"/>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39" name="ZoneTexte 38">
            <a:extLst>
              <a:ext uri="{FF2B5EF4-FFF2-40B4-BE49-F238E27FC236}">
                <a16:creationId xmlns:a16="http://schemas.microsoft.com/office/drawing/2014/main" id="{1B2745BD-5E17-49DB-87F8-B18AF2154AAC}"/>
              </a:ext>
            </a:extLst>
          </p:cNvPr>
          <p:cNvSpPr txBox="1"/>
          <p:nvPr/>
        </p:nvSpPr>
        <p:spPr>
          <a:xfrm>
            <a:off x="7146274" y="2251295"/>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40" name="ZoneTexte 39">
            <a:extLst>
              <a:ext uri="{FF2B5EF4-FFF2-40B4-BE49-F238E27FC236}">
                <a16:creationId xmlns:a16="http://schemas.microsoft.com/office/drawing/2014/main" id="{999D7C2D-2F7C-48AE-B9E8-E6FE5474E43E}"/>
              </a:ext>
            </a:extLst>
          </p:cNvPr>
          <p:cNvSpPr txBox="1"/>
          <p:nvPr/>
        </p:nvSpPr>
        <p:spPr>
          <a:xfrm>
            <a:off x="7074266" y="2210020"/>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41" name="ZoneTexte 40">
            <a:extLst>
              <a:ext uri="{FF2B5EF4-FFF2-40B4-BE49-F238E27FC236}">
                <a16:creationId xmlns:a16="http://schemas.microsoft.com/office/drawing/2014/main" id="{8EC07A42-0372-4CC6-94B1-A38D698EB7B4}"/>
              </a:ext>
            </a:extLst>
          </p:cNvPr>
          <p:cNvSpPr txBox="1"/>
          <p:nvPr/>
        </p:nvSpPr>
        <p:spPr>
          <a:xfrm>
            <a:off x="7193899" y="2260820"/>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42" name="ZoneTexte 41">
            <a:extLst>
              <a:ext uri="{FF2B5EF4-FFF2-40B4-BE49-F238E27FC236}">
                <a16:creationId xmlns:a16="http://schemas.microsoft.com/office/drawing/2014/main" id="{FFC7B898-36FE-4DEC-9CEB-BBB87E164CB3}"/>
              </a:ext>
            </a:extLst>
          </p:cNvPr>
          <p:cNvSpPr txBox="1"/>
          <p:nvPr/>
        </p:nvSpPr>
        <p:spPr>
          <a:xfrm>
            <a:off x="7002258" y="2211037"/>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43" name="ZoneTexte 42">
            <a:extLst>
              <a:ext uri="{FF2B5EF4-FFF2-40B4-BE49-F238E27FC236}">
                <a16:creationId xmlns:a16="http://schemas.microsoft.com/office/drawing/2014/main" id="{0DF6FDC7-F93B-454A-B397-6AB8D7086F65}"/>
              </a:ext>
            </a:extLst>
          </p:cNvPr>
          <p:cNvSpPr txBox="1"/>
          <p:nvPr/>
        </p:nvSpPr>
        <p:spPr>
          <a:xfrm>
            <a:off x="7020291" y="2207862"/>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44" name="ZoneTexte 43">
            <a:extLst>
              <a:ext uri="{FF2B5EF4-FFF2-40B4-BE49-F238E27FC236}">
                <a16:creationId xmlns:a16="http://schemas.microsoft.com/office/drawing/2014/main" id="{70B2BAE0-BC28-4A4B-8288-14F63E574B45}"/>
              </a:ext>
            </a:extLst>
          </p:cNvPr>
          <p:cNvSpPr txBox="1"/>
          <p:nvPr/>
        </p:nvSpPr>
        <p:spPr>
          <a:xfrm>
            <a:off x="6722734" y="2082896"/>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45" name="ZoneTexte 44">
            <a:extLst>
              <a:ext uri="{FF2B5EF4-FFF2-40B4-BE49-F238E27FC236}">
                <a16:creationId xmlns:a16="http://schemas.microsoft.com/office/drawing/2014/main" id="{18299A51-CEFE-40EA-B3E6-7E171CA5E85B}"/>
              </a:ext>
            </a:extLst>
          </p:cNvPr>
          <p:cNvSpPr txBox="1"/>
          <p:nvPr/>
        </p:nvSpPr>
        <p:spPr>
          <a:xfrm>
            <a:off x="6858242" y="2154904"/>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46" name="ZoneTexte 45">
            <a:extLst>
              <a:ext uri="{FF2B5EF4-FFF2-40B4-BE49-F238E27FC236}">
                <a16:creationId xmlns:a16="http://schemas.microsoft.com/office/drawing/2014/main" id="{70DDDFB0-0097-46C3-9185-69970F94B446}"/>
              </a:ext>
            </a:extLst>
          </p:cNvPr>
          <p:cNvSpPr txBox="1"/>
          <p:nvPr/>
        </p:nvSpPr>
        <p:spPr>
          <a:xfrm>
            <a:off x="6911200" y="2163412"/>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47" name="ZoneTexte 46">
            <a:extLst>
              <a:ext uri="{FF2B5EF4-FFF2-40B4-BE49-F238E27FC236}">
                <a16:creationId xmlns:a16="http://schemas.microsoft.com/office/drawing/2014/main" id="{52B1B573-442B-41D8-9E9A-08E21B58BD3C}"/>
              </a:ext>
            </a:extLst>
          </p:cNvPr>
          <p:cNvSpPr txBox="1"/>
          <p:nvPr/>
        </p:nvSpPr>
        <p:spPr>
          <a:xfrm>
            <a:off x="6886817" y="2163412"/>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48" name="ZoneTexte 47">
            <a:extLst>
              <a:ext uri="{FF2B5EF4-FFF2-40B4-BE49-F238E27FC236}">
                <a16:creationId xmlns:a16="http://schemas.microsoft.com/office/drawing/2014/main" id="{629FA68A-D70C-4ECB-8B68-0438C4A0E52B}"/>
              </a:ext>
            </a:extLst>
          </p:cNvPr>
          <p:cNvSpPr txBox="1"/>
          <p:nvPr/>
        </p:nvSpPr>
        <p:spPr>
          <a:xfrm>
            <a:off x="6695176" y="2085054"/>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49" name="ZoneTexte 48">
            <a:extLst>
              <a:ext uri="{FF2B5EF4-FFF2-40B4-BE49-F238E27FC236}">
                <a16:creationId xmlns:a16="http://schemas.microsoft.com/office/drawing/2014/main" id="{5E074044-B46E-4CCC-80E7-DDA2DB2731A2}"/>
              </a:ext>
            </a:extLst>
          </p:cNvPr>
          <p:cNvSpPr txBox="1"/>
          <p:nvPr/>
        </p:nvSpPr>
        <p:spPr>
          <a:xfrm>
            <a:off x="6626343" y="2035271"/>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50" name="ZoneTexte 49">
            <a:extLst>
              <a:ext uri="{FF2B5EF4-FFF2-40B4-BE49-F238E27FC236}">
                <a16:creationId xmlns:a16="http://schemas.microsoft.com/office/drawing/2014/main" id="{A8882E39-024B-4D6A-AF41-70D32C18A530}"/>
              </a:ext>
            </a:extLst>
          </p:cNvPr>
          <p:cNvSpPr txBox="1"/>
          <p:nvPr/>
        </p:nvSpPr>
        <p:spPr>
          <a:xfrm>
            <a:off x="6563860" y="1998188"/>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51" name="ZoneTexte 50">
            <a:extLst>
              <a:ext uri="{FF2B5EF4-FFF2-40B4-BE49-F238E27FC236}">
                <a16:creationId xmlns:a16="http://schemas.microsoft.com/office/drawing/2014/main" id="{83828C8E-FC48-4BAF-BC52-C90E470B45D1}"/>
              </a:ext>
            </a:extLst>
          </p:cNvPr>
          <p:cNvSpPr txBox="1"/>
          <p:nvPr/>
        </p:nvSpPr>
        <p:spPr>
          <a:xfrm>
            <a:off x="6391269" y="1838297"/>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52" name="ZoneTexte 51">
            <a:extLst>
              <a:ext uri="{FF2B5EF4-FFF2-40B4-BE49-F238E27FC236}">
                <a16:creationId xmlns:a16="http://schemas.microsoft.com/office/drawing/2014/main" id="{CB5E6EF4-DBD5-4AF4-8EB8-3A98CBF06248}"/>
              </a:ext>
            </a:extLst>
          </p:cNvPr>
          <p:cNvSpPr txBox="1"/>
          <p:nvPr/>
        </p:nvSpPr>
        <p:spPr>
          <a:xfrm>
            <a:off x="6138162" y="1615923"/>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53" name="ZoneTexte 52">
            <a:extLst>
              <a:ext uri="{FF2B5EF4-FFF2-40B4-BE49-F238E27FC236}">
                <a16:creationId xmlns:a16="http://schemas.microsoft.com/office/drawing/2014/main" id="{6E4336DA-7E65-4575-9915-1A724DD2145B}"/>
              </a:ext>
            </a:extLst>
          </p:cNvPr>
          <p:cNvSpPr txBox="1"/>
          <p:nvPr/>
        </p:nvSpPr>
        <p:spPr>
          <a:xfrm>
            <a:off x="5900930" y="1340591"/>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54" name="ZoneTexte 53">
            <a:extLst>
              <a:ext uri="{FF2B5EF4-FFF2-40B4-BE49-F238E27FC236}">
                <a16:creationId xmlns:a16="http://schemas.microsoft.com/office/drawing/2014/main" id="{FE311E81-7EDD-49CF-8CE5-FD409FF8C04F}"/>
              </a:ext>
            </a:extLst>
          </p:cNvPr>
          <p:cNvSpPr txBox="1"/>
          <p:nvPr/>
        </p:nvSpPr>
        <p:spPr>
          <a:xfrm>
            <a:off x="7941537" y="2752176"/>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55" name="ZoneTexte 54">
            <a:extLst>
              <a:ext uri="{FF2B5EF4-FFF2-40B4-BE49-F238E27FC236}">
                <a16:creationId xmlns:a16="http://schemas.microsoft.com/office/drawing/2014/main" id="{020E1449-4137-4050-BFDD-4B959A1FAB10}"/>
              </a:ext>
            </a:extLst>
          </p:cNvPr>
          <p:cNvSpPr txBox="1"/>
          <p:nvPr/>
        </p:nvSpPr>
        <p:spPr>
          <a:xfrm>
            <a:off x="7825079" y="2680168"/>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56" name="ZoneTexte 55">
            <a:extLst>
              <a:ext uri="{FF2B5EF4-FFF2-40B4-BE49-F238E27FC236}">
                <a16:creationId xmlns:a16="http://schemas.microsoft.com/office/drawing/2014/main" id="{3AC80519-BCC2-4A59-885C-289764F0F06D}"/>
              </a:ext>
            </a:extLst>
          </p:cNvPr>
          <p:cNvSpPr txBox="1"/>
          <p:nvPr/>
        </p:nvSpPr>
        <p:spPr>
          <a:xfrm>
            <a:off x="7602705" y="2582760"/>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57" name="ZoneTexte 56">
            <a:extLst>
              <a:ext uri="{FF2B5EF4-FFF2-40B4-BE49-F238E27FC236}">
                <a16:creationId xmlns:a16="http://schemas.microsoft.com/office/drawing/2014/main" id="{4B0EA53A-613B-426E-A246-AD1451D0B0C6}"/>
              </a:ext>
            </a:extLst>
          </p:cNvPr>
          <p:cNvSpPr txBox="1"/>
          <p:nvPr/>
        </p:nvSpPr>
        <p:spPr>
          <a:xfrm>
            <a:off x="7381348" y="2539327"/>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58" name="ZoneTexte 57">
            <a:extLst>
              <a:ext uri="{FF2B5EF4-FFF2-40B4-BE49-F238E27FC236}">
                <a16:creationId xmlns:a16="http://schemas.microsoft.com/office/drawing/2014/main" id="{75BA014A-FC9A-4524-8A1A-73A1828C476C}"/>
              </a:ext>
            </a:extLst>
          </p:cNvPr>
          <p:cNvSpPr txBox="1"/>
          <p:nvPr/>
        </p:nvSpPr>
        <p:spPr>
          <a:xfrm>
            <a:off x="7202407" y="2523452"/>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59" name="ZoneTexte 58">
            <a:extLst>
              <a:ext uri="{FF2B5EF4-FFF2-40B4-BE49-F238E27FC236}">
                <a16:creationId xmlns:a16="http://schemas.microsoft.com/office/drawing/2014/main" id="{DD7C5971-48C4-464D-8023-1654AF53FF33}"/>
              </a:ext>
            </a:extLst>
          </p:cNvPr>
          <p:cNvSpPr txBox="1"/>
          <p:nvPr/>
        </p:nvSpPr>
        <p:spPr>
          <a:xfrm>
            <a:off x="7178024" y="2520277"/>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60" name="ZoneTexte 59">
            <a:extLst>
              <a:ext uri="{FF2B5EF4-FFF2-40B4-BE49-F238E27FC236}">
                <a16:creationId xmlns:a16="http://schemas.microsoft.com/office/drawing/2014/main" id="{B528DFDE-FDE9-4807-9690-5CC9C2A9511F}"/>
              </a:ext>
            </a:extLst>
          </p:cNvPr>
          <p:cNvSpPr txBox="1"/>
          <p:nvPr/>
        </p:nvSpPr>
        <p:spPr>
          <a:xfrm>
            <a:off x="7002258" y="2457794"/>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61" name="ZoneTexte 60">
            <a:extLst>
              <a:ext uri="{FF2B5EF4-FFF2-40B4-BE49-F238E27FC236}">
                <a16:creationId xmlns:a16="http://schemas.microsoft.com/office/drawing/2014/main" id="{7A3829E1-5B23-4ADE-9882-A87FBB0BF7A7}"/>
              </a:ext>
            </a:extLst>
          </p:cNvPr>
          <p:cNvSpPr txBox="1"/>
          <p:nvPr/>
        </p:nvSpPr>
        <p:spPr>
          <a:xfrm>
            <a:off x="6977875" y="2457794"/>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62" name="ZoneTexte 61">
            <a:extLst>
              <a:ext uri="{FF2B5EF4-FFF2-40B4-BE49-F238E27FC236}">
                <a16:creationId xmlns:a16="http://schemas.microsoft.com/office/drawing/2014/main" id="{9E85B9F3-1A7F-46A0-B1A9-EF2B63FCD1B8}"/>
              </a:ext>
            </a:extLst>
          </p:cNvPr>
          <p:cNvSpPr txBox="1"/>
          <p:nvPr/>
        </p:nvSpPr>
        <p:spPr>
          <a:xfrm>
            <a:off x="6795759" y="2392136"/>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63" name="ZoneTexte 62">
            <a:extLst>
              <a:ext uri="{FF2B5EF4-FFF2-40B4-BE49-F238E27FC236}">
                <a16:creationId xmlns:a16="http://schemas.microsoft.com/office/drawing/2014/main" id="{B7C554B5-1E69-4AC2-835F-61E5E1E8ED18}"/>
              </a:ext>
            </a:extLst>
          </p:cNvPr>
          <p:cNvSpPr txBox="1"/>
          <p:nvPr/>
        </p:nvSpPr>
        <p:spPr>
          <a:xfrm>
            <a:off x="6529952" y="2201512"/>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64" name="ZoneTexte 63">
            <a:extLst>
              <a:ext uri="{FF2B5EF4-FFF2-40B4-BE49-F238E27FC236}">
                <a16:creationId xmlns:a16="http://schemas.microsoft.com/office/drawing/2014/main" id="{72963AED-EB81-43DC-908E-54EC54E8FBF1}"/>
              </a:ext>
            </a:extLst>
          </p:cNvPr>
          <p:cNvSpPr txBox="1"/>
          <p:nvPr/>
        </p:nvSpPr>
        <p:spPr>
          <a:xfrm>
            <a:off x="6557510" y="2203670"/>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65" name="ZoneTexte 64">
            <a:extLst>
              <a:ext uri="{FF2B5EF4-FFF2-40B4-BE49-F238E27FC236}">
                <a16:creationId xmlns:a16="http://schemas.microsoft.com/office/drawing/2014/main" id="{81B5096F-9B93-4C6F-A23E-83D4EF52F83A}"/>
              </a:ext>
            </a:extLst>
          </p:cNvPr>
          <p:cNvSpPr txBox="1"/>
          <p:nvPr/>
        </p:nvSpPr>
        <p:spPr>
          <a:xfrm>
            <a:off x="6485502" y="2195162"/>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66" name="ZoneTexte 65">
            <a:extLst>
              <a:ext uri="{FF2B5EF4-FFF2-40B4-BE49-F238E27FC236}">
                <a16:creationId xmlns:a16="http://schemas.microsoft.com/office/drawing/2014/main" id="{43215C5B-F39C-4A3C-A38B-0B4DBBCBEE27}"/>
              </a:ext>
            </a:extLst>
          </p:cNvPr>
          <p:cNvSpPr txBox="1"/>
          <p:nvPr/>
        </p:nvSpPr>
        <p:spPr>
          <a:xfrm>
            <a:off x="6128637" y="1831947"/>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67" name="ZoneTexte 66">
            <a:extLst>
              <a:ext uri="{FF2B5EF4-FFF2-40B4-BE49-F238E27FC236}">
                <a16:creationId xmlns:a16="http://schemas.microsoft.com/office/drawing/2014/main" id="{B79C6492-7D34-4AA2-A85C-500FF63409D2}"/>
              </a:ext>
            </a:extLst>
          </p:cNvPr>
          <p:cNvSpPr txBox="1"/>
          <p:nvPr/>
        </p:nvSpPr>
        <p:spPr>
          <a:xfrm>
            <a:off x="6225028" y="1963263"/>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68" name="ZoneTexte 67">
            <a:extLst>
              <a:ext uri="{FF2B5EF4-FFF2-40B4-BE49-F238E27FC236}">
                <a16:creationId xmlns:a16="http://schemas.microsoft.com/office/drawing/2014/main" id="{7602A02D-33AE-4D3B-945B-B57B729928D3}"/>
              </a:ext>
            </a:extLst>
          </p:cNvPr>
          <p:cNvSpPr txBox="1"/>
          <p:nvPr/>
        </p:nvSpPr>
        <p:spPr>
          <a:xfrm>
            <a:off x="6282178" y="2035271"/>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69" name="ZoneTexte 68">
            <a:extLst>
              <a:ext uri="{FF2B5EF4-FFF2-40B4-BE49-F238E27FC236}">
                <a16:creationId xmlns:a16="http://schemas.microsoft.com/office/drawing/2014/main" id="{E35DF0B6-1D00-42B8-B2FC-CA6317B73444}"/>
              </a:ext>
            </a:extLst>
          </p:cNvPr>
          <p:cNvSpPr txBox="1"/>
          <p:nvPr/>
        </p:nvSpPr>
        <p:spPr>
          <a:xfrm>
            <a:off x="4193982" y="2542487"/>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70" name="ZoneTexte 69">
            <a:extLst>
              <a:ext uri="{FF2B5EF4-FFF2-40B4-BE49-F238E27FC236}">
                <a16:creationId xmlns:a16="http://schemas.microsoft.com/office/drawing/2014/main" id="{98F45B6F-04DF-4B51-8BC0-F150FEB33004}"/>
              </a:ext>
            </a:extLst>
          </p:cNvPr>
          <p:cNvSpPr txBox="1"/>
          <p:nvPr/>
        </p:nvSpPr>
        <p:spPr>
          <a:xfrm>
            <a:off x="4145508" y="2542487"/>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71" name="ZoneTexte 70">
            <a:extLst>
              <a:ext uri="{FF2B5EF4-FFF2-40B4-BE49-F238E27FC236}">
                <a16:creationId xmlns:a16="http://schemas.microsoft.com/office/drawing/2014/main" id="{BD7B958A-6CC7-46C9-B181-2206135550DE}"/>
              </a:ext>
            </a:extLst>
          </p:cNvPr>
          <p:cNvSpPr txBox="1"/>
          <p:nvPr/>
        </p:nvSpPr>
        <p:spPr>
          <a:xfrm>
            <a:off x="4049966" y="2542487"/>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72" name="ZoneTexte 71">
            <a:extLst>
              <a:ext uri="{FF2B5EF4-FFF2-40B4-BE49-F238E27FC236}">
                <a16:creationId xmlns:a16="http://schemas.microsoft.com/office/drawing/2014/main" id="{012E07F7-23EA-46D4-AF4A-6315587F2027}"/>
              </a:ext>
            </a:extLst>
          </p:cNvPr>
          <p:cNvSpPr txBox="1"/>
          <p:nvPr/>
        </p:nvSpPr>
        <p:spPr>
          <a:xfrm>
            <a:off x="3920804" y="2542487"/>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73" name="ZoneTexte 72">
            <a:extLst>
              <a:ext uri="{FF2B5EF4-FFF2-40B4-BE49-F238E27FC236}">
                <a16:creationId xmlns:a16="http://schemas.microsoft.com/office/drawing/2014/main" id="{DAD971E5-2080-4399-B449-ACC27345A326}"/>
              </a:ext>
            </a:extLst>
          </p:cNvPr>
          <p:cNvSpPr txBox="1"/>
          <p:nvPr/>
        </p:nvSpPr>
        <p:spPr>
          <a:xfrm>
            <a:off x="3755210" y="2477203"/>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74" name="ZoneTexte 73">
            <a:extLst>
              <a:ext uri="{FF2B5EF4-FFF2-40B4-BE49-F238E27FC236}">
                <a16:creationId xmlns:a16="http://schemas.microsoft.com/office/drawing/2014/main" id="{E53337EB-FF49-4044-B114-68F8F7A8FB99}"/>
              </a:ext>
            </a:extLst>
          </p:cNvPr>
          <p:cNvSpPr txBox="1"/>
          <p:nvPr/>
        </p:nvSpPr>
        <p:spPr>
          <a:xfrm>
            <a:off x="3666392" y="2480565"/>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75" name="ZoneTexte 74">
            <a:extLst>
              <a:ext uri="{FF2B5EF4-FFF2-40B4-BE49-F238E27FC236}">
                <a16:creationId xmlns:a16="http://schemas.microsoft.com/office/drawing/2014/main" id="{FA600BFB-B4CB-416F-9A0C-07A219E2CCFE}"/>
              </a:ext>
            </a:extLst>
          </p:cNvPr>
          <p:cNvSpPr txBox="1"/>
          <p:nvPr/>
        </p:nvSpPr>
        <p:spPr>
          <a:xfrm>
            <a:off x="3648175" y="2477203"/>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76" name="ZoneTexte 75">
            <a:extLst>
              <a:ext uri="{FF2B5EF4-FFF2-40B4-BE49-F238E27FC236}">
                <a16:creationId xmlns:a16="http://schemas.microsoft.com/office/drawing/2014/main" id="{F1FFB94F-7D73-40EF-AFCC-2BEB5EDD39FE}"/>
              </a:ext>
            </a:extLst>
          </p:cNvPr>
          <p:cNvSpPr txBox="1"/>
          <p:nvPr/>
        </p:nvSpPr>
        <p:spPr>
          <a:xfrm>
            <a:off x="3567488" y="2477203"/>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77" name="ZoneTexte 76">
            <a:extLst>
              <a:ext uri="{FF2B5EF4-FFF2-40B4-BE49-F238E27FC236}">
                <a16:creationId xmlns:a16="http://schemas.microsoft.com/office/drawing/2014/main" id="{84088033-438A-4129-8896-732E9AD8DDA4}"/>
              </a:ext>
            </a:extLst>
          </p:cNvPr>
          <p:cNvSpPr txBox="1"/>
          <p:nvPr/>
        </p:nvSpPr>
        <p:spPr>
          <a:xfrm>
            <a:off x="3457092" y="2446945"/>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78" name="ZoneTexte 77">
            <a:extLst>
              <a:ext uri="{FF2B5EF4-FFF2-40B4-BE49-F238E27FC236}">
                <a16:creationId xmlns:a16="http://schemas.microsoft.com/office/drawing/2014/main" id="{0D89C469-F77A-4FC6-86B4-914C0172988D}"/>
              </a:ext>
            </a:extLst>
          </p:cNvPr>
          <p:cNvSpPr txBox="1"/>
          <p:nvPr/>
        </p:nvSpPr>
        <p:spPr>
          <a:xfrm>
            <a:off x="3418704" y="2443583"/>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79" name="ZoneTexte 78">
            <a:extLst>
              <a:ext uri="{FF2B5EF4-FFF2-40B4-BE49-F238E27FC236}">
                <a16:creationId xmlns:a16="http://schemas.microsoft.com/office/drawing/2014/main" id="{DE7C1E37-5157-4B0A-A746-5693A49699BA}"/>
              </a:ext>
            </a:extLst>
          </p:cNvPr>
          <p:cNvSpPr txBox="1"/>
          <p:nvPr/>
        </p:nvSpPr>
        <p:spPr>
          <a:xfrm>
            <a:off x="3398532" y="2433497"/>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80" name="ZoneTexte 79">
            <a:extLst>
              <a:ext uri="{FF2B5EF4-FFF2-40B4-BE49-F238E27FC236}">
                <a16:creationId xmlns:a16="http://schemas.microsoft.com/office/drawing/2014/main" id="{74221A51-1480-459D-886F-F9007DB97733}"/>
              </a:ext>
            </a:extLst>
          </p:cNvPr>
          <p:cNvSpPr txBox="1"/>
          <p:nvPr/>
        </p:nvSpPr>
        <p:spPr>
          <a:xfrm>
            <a:off x="3323162" y="2446945"/>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81" name="ZoneTexte 80">
            <a:extLst>
              <a:ext uri="{FF2B5EF4-FFF2-40B4-BE49-F238E27FC236}">
                <a16:creationId xmlns:a16="http://schemas.microsoft.com/office/drawing/2014/main" id="{C305FFE9-B4AB-4885-8BFA-A16E15705FDA}"/>
              </a:ext>
            </a:extLst>
          </p:cNvPr>
          <p:cNvSpPr txBox="1"/>
          <p:nvPr/>
        </p:nvSpPr>
        <p:spPr>
          <a:xfrm>
            <a:off x="3296266" y="2436859"/>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82" name="ZoneTexte 81">
            <a:extLst>
              <a:ext uri="{FF2B5EF4-FFF2-40B4-BE49-F238E27FC236}">
                <a16:creationId xmlns:a16="http://schemas.microsoft.com/office/drawing/2014/main" id="{58F6D5E9-ECB0-464A-95E4-B947203C92EA}"/>
              </a:ext>
            </a:extLst>
          </p:cNvPr>
          <p:cNvSpPr txBox="1"/>
          <p:nvPr/>
        </p:nvSpPr>
        <p:spPr>
          <a:xfrm>
            <a:off x="3204086" y="2398471"/>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83" name="ZoneTexte 82">
            <a:extLst>
              <a:ext uri="{FF2B5EF4-FFF2-40B4-BE49-F238E27FC236}">
                <a16:creationId xmlns:a16="http://schemas.microsoft.com/office/drawing/2014/main" id="{C8C45411-AB87-4BC5-BC77-8316EB2D0406}"/>
              </a:ext>
            </a:extLst>
          </p:cNvPr>
          <p:cNvSpPr txBox="1"/>
          <p:nvPr/>
        </p:nvSpPr>
        <p:spPr>
          <a:xfrm>
            <a:off x="3169060" y="2398471"/>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84" name="ZoneTexte 83">
            <a:extLst>
              <a:ext uri="{FF2B5EF4-FFF2-40B4-BE49-F238E27FC236}">
                <a16:creationId xmlns:a16="http://schemas.microsoft.com/office/drawing/2014/main" id="{67F10E21-0A81-4EF4-AE6C-2EEE6A3D8ECE}"/>
              </a:ext>
            </a:extLst>
          </p:cNvPr>
          <p:cNvSpPr txBox="1"/>
          <p:nvPr/>
        </p:nvSpPr>
        <p:spPr>
          <a:xfrm>
            <a:off x="3127310" y="2374938"/>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85" name="ZoneTexte 84">
            <a:extLst>
              <a:ext uri="{FF2B5EF4-FFF2-40B4-BE49-F238E27FC236}">
                <a16:creationId xmlns:a16="http://schemas.microsoft.com/office/drawing/2014/main" id="{BBAA6C99-B4EE-4709-A797-E957107DFC12}"/>
              </a:ext>
            </a:extLst>
          </p:cNvPr>
          <p:cNvSpPr txBox="1"/>
          <p:nvPr/>
        </p:nvSpPr>
        <p:spPr>
          <a:xfrm>
            <a:off x="3103776" y="2353359"/>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86" name="ZoneTexte 85">
            <a:extLst>
              <a:ext uri="{FF2B5EF4-FFF2-40B4-BE49-F238E27FC236}">
                <a16:creationId xmlns:a16="http://schemas.microsoft.com/office/drawing/2014/main" id="{361BD8F1-E0EA-4217-B012-2266E1493990}"/>
              </a:ext>
            </a:extLst>
          </p:cNvPr>
          <p:cNvSpPr txBox="1"/>
          <p:nvPr/>
        </p:nvSpPr>
        <p:spPr>
          <a:xfrm>
            <a:off x="3068749" y="2353359"/>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87" name="ZoneTexte 86">
            <a:extLst>
              <a:ext uri="{FF2B5EF4-FFF2-40B4-BE49-F238E27FC236}">
                <a16:creationId xmlns:a16="http://schemas.microsoft.com/office/drawing/2014/main" id="{6C8031FF-403A-457A-8132-D186DBA019B9}"/>
              </a:ext>
            </a:extLst>
          </p:cNvPr>
          <p:cNvSpPr txBox="1"/>
          <p:nvPr/>
        </p:nvSpPr>
        <p:spPr>
          <a:xfrm>
            <a:off x="3048578" y="2356721"/>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88" name="ZoneTexte 87">
            <a:extLst>
              <a:ext uri="{FF2B5EF4-FFF2-40B4-BE49-F238E27FC236}">
                <a16:creationId xmlns:a16="http://schemas.microsoft.com/office/drawing/2014/main" id="{BB18F4BD-67A7-4227-816D-F6BC6FD4A086}"/>
              </a:ext>
            </a:extLst>
          </p:cNvPr>
          <p:cNvSpPr txBox="1"/>
          <p:nvPr/>
        </p:nvSpPr>
        <p:spPr>
          <a:xfrm>
            <a:off x="3025044" y="2343273"/>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89" name="ZoneTexte 88">
            <a:extLst>
              <a:ext uri="{FF2B5EF4-FFF2-40B4-BE49-F238E27FC236}">
                <a16:creationId xmlns:a16="http://schemas.microsoft.com/office/drawing/2014/main" id="{6CBC4CB5-04D2-4E5C-88E8-E2BA8AA17E4F}"/>
              </a:ext>
            </a:extLst>
          </p:cNvPr>
          <p:cNvSpPr txBox="1"/>
          <p:nvPr/>
        </p:nvSpPr>
        <p:spPr>
          <a:xfrm>
            <a:off x="2942950" y="2281351"/>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90" name="ZoneTexte 89">
            <a:extLst>
              <a:ext uri="{FF2B5EF4-FFF2-40B4-BE49-F238E27FC236}">
                <a16:creationId xmlns:a16="http://schemas.microsoft.com/office/drawing/2014/main" id="{6621AFF3-4650-4ED9-93AB-9E3653CEB669}"/>
              </a:ext>
            </a:extLst>
          </p:cNvPr>
          <p:cNvSpPr txBox="1"/>
          <p:nvPr/>
        </p:nvSpPr>
        <p:spPr>
          <a:xfrm>
            <a:off x="2969846" y="2292844"/>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91" name="ZoneTexte 90">
            <a:extLst>
              <a:ext uri="{FF2B5EF4-FFF2-40B4-BE49-F238E27FC236}">
                <a16:creationId xmlns:a16="http://schemas.microsoft.com/office/drawing/2014/main" id="{AB5BAB2E-D84B-42EF-BF4A-FD348D2AD35E}"/>
              </a:ext>
            </a:extLst>
          </p:cNvPr>
          <p:cNvSpPr txBox="1"/>
          <p:nvPr/>
        </p:nvSpPr>
        <p:spPr>
          <a:xfrm>
            <a:off x="2901200" y="2277989"/>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92" name="ZoneTexte 91">
            <a:extLst>
              <a:ext uri="{FF2B5EF4-FFF2-40B4-BE49-F238E27FC236}">
                <a16:creationId xmlns:a16="http://schemas.microsoft.com/office/drawing/2014/main" id="{6699A21E-4BF6-4351-9154-14CA7DF8650E}"/>
              </a:ext>
            </a:extLst>
          </p:cNvPr>
          <p:cNvSpPr txBox="1"/>
          <p:nvPr/>
        </p:nvSpPr>
        <p:spPr>
          <a:xfrm>
            <a:off x="2856087" y="2247731"/>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93" name="ZoneTexte 92">
            <a:extLst>
              <a:ext uri="{FF2B5EF4-FFF2-40B4-BE49-F238E27FC236}">
                <a16:creationId xmlns:a16="http://schemas.microsoft.com/office/drawing/2014/main" id="{AF7D45C0-3FF6-40E2-8173-1C0041F360A4}"/>
              </a:ext>
            </a:extLst>
          </p:cNvPr>
          <p:cNvSpPr txBox="1"/>
          <p:nvPr/>
        </p:nvSpPr>
        <p:spPr>
          <a:xfrm>
            <a:off x="2825830" y="2247731"/>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94" name="ZoneTexte 93">
            <a:extLst>
              <a:ext uri="{FF2B5EF4-FFF2-40B4-BE49-F238E27FC236}">
                <a16:creationId xmlns:a16="http://schemas.microsoft.com/office/drawing/2014/main" id="{5E702663-5180-4DCC-B8C2-F32C310FD2A6}"/>
              </a:ext>
            </a:extLst>
          </p:cNvPr>
          <p:cNvSpPr txBox="1"/>
          <p:nvPr/>
        </p:nvSpPr>
        <p:spPr>
          <a:xfrm>
            <a:off x="1656892" y="1353378"/>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95" name="ZoneTexte 94">
            <a:extLst>
              <a:ext uri="{FF2B5EF4-FFF2-40B4-BE49-F238E27FC236}">
                <a16:creationId xmlns:a16="http://schemas.microsoft.com/office/drawing/2014/main" id="{3D36AFE3-1538-4021-9BDF-912354126AB9}"/>
              </a:ext>
            </a:extLst>
          </p:cNvPr>
          <p:cNvSpPr txBox="1"/>
          <p:nvPr/>
        </p:nvSpPr>
        <p:spPr>
          <a:xfrm>
            <a:off x="1629996" y="1341885"/>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96" name="ZoneTexte 95">
            <a:extLst>
              <a:ext uri="{FF2B5EF4-FFF2-40B4-BE49-F238E27FC236}">
                <a16:creationId xmlns:a16="http://schemas.microsoft.com/office/drawing/2014/main" id="{D88F7B89-2F7B-47EC-B221-4C722282DD74}"/>
              </a:ext>
            </a:extLst>
          </p:cNvPr>
          <p:cNvSpPr txBox="1"/>
          <p:nvPr/>
        </p:nvSpPr>
        <p:spPr>
          <a:xfrm>
            <a:off x="1983312" y="1576126"/>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97" name="ZoneTexte 96">
            <a:extLst>
              <a:ext uri="{FF2B5EF4-FFF2-40B4-BE49-F238E27FC236}">
                <a16:creationId xmlns:a16="http://schemas.microsoft.com/office/drawing/2014/main" id="{ABAB4D60-F96D-430E-B210-0E30A5211F33}"/>
              </a:ext>
            </a:extLst>
          </p:cNvPr>
          <p:cNvSpPr txBox="1"/>
          <p:nvPr/>
        </p:nvSpPr>
        <p:spPr>
          <a:xfrm>
            <a:off x="1859468" y="1482539"/>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98" name="ZoneTexte 97">
            <a:extLst>
              <a:ext uri="{FF2B5EF4-FFF2-40B4-BE49-F238E27FC236}">
                <a16:creationId xmlns:a16="http://schemas.microsoft.com/office/drawing/2014/main" id="{21E2D5E7-3C3D-467B-9C57-433C3D4795AA}"/>
              </a:ext>
            </a:extLst>
          </p:cNvPr>
          <p:cNvSpPr txBox="1"/>
          <p:nvPr/>
        </p:nvSpPr>
        <p:spPr>
          <a:xfrm>
            <a:off x="2048596" y="1688477"/>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99" name="ZoneTexte 98">
            <a:extLst>
              <a:ext uri="{FF2B5EF4-FFF2-40B4-BE49-F238E27FC236}">
                <a16:creationId xmlns:a16="http://schemas.microsoft.com/office/drawing/2014/main" id="{E79D0E08-30BE-4729-8397-45984322EC59}"/>
              </a:ext>
            </a:extLst>
          </p:cNvPr>
          <p:cNvSpPr txBox="1"/>
          <p:nvPr/>
        </p:nvSpPr>
        <p:spPr>
          <a:xfrm>
            <a:off x="2072130" y="1712011"/>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100" name="ZoneTexte 99">
            <a:extLst>
              <a:ext uri="{FF2B5EF4-FFF2-40B4-BE49-F238E27FC236}">
                <a16:creationId xmlns:a16="http://schemas.microsoft.com/office/drawing/2014/main" id="{0618C54F-851C-4F19-A6FB-A759E97742EE}"/>
              </a:ext>
            </a:extLst>
          </p:cNvPr>
          <p:cNvSpPr txBox="1"/>
          <p:nvPr/>
        </p:nvSpPr>
        <p:spPr>
          <a:xfrm>
            <a:off x="2088940" y="1726865"/>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101" name="ZoneTexte 100">
            <a:extLst>
              <a:ext uri="{FF2B5EF4-FFF2-40B4-BE49-F238E27FC236}">
                <a16:creationId xmlns:a16="http://schemas.microsoft.com/office/drawing/2014/main" id="{02807021-A63B-4858-9D9F-3A72050ACB89}"/>
              </a:ext>
            </a:extLst>
          </p:cNvPr>
          <p:cNvSpPr txBox="1"/>
          <p:nvPr/>
        </p:nvSpPr>
        <p:spPr>
          <a:xfrm>
            <a:off x="2115836" y="1753761"/>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102" name="ZoneTexte 101">
            <a:extLst>
              <a:ext uri="{FF2B5EF4-FFF2-40B4-BE49-F238E27FC236}">
                <a16:creationId xmlns:a16="http://schemas.microsoft.com/office/drawing/2014/main" id="{03A06067-5A78-4FC2-8064-EB49050F74FD}"/>
              </a:ext>
            </a:extLst>
          </p:cNvPr>
          <p:cNvSpPr txBox="1"/>
          <p:nvPr/>
        </p:nvSpPr>
        <p:spPr>
          <a:xfrm>
            <a:off x="2140776" y="1773933"/>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103" name="ZoneTexte 102">
            <a:extLst>
              <a:ext uri="{FF2B5EF4-FFF2-40B4-BE49-F238E27FC236}">
                <a16:creationId xmlns:a16="http://schemas.microsoft.com/office/drawing/2014/main" id="{EFED0724-A210-46C3-81FD-C41B23331EED}"/>
              </a:ext>
            </a:extLst>
          </p:cNvPr>
          <p:cNvSpPr txBox="1"/>
          <p:nvPr/>
        </p:nvSpPr>
        <p:spPr>
          <a:xfrm>
            <a:off x="2160948" y="1790743"/>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104" name="ZoneTexte 103">
            <a:extLst>
              <a:ext uri="{FF2B5EF4-FFF2-40B4-BE49-F238E27FC236}">
                <a16:creationId xmlns:a16="http://schemas.microsoft.com/office/drawing/2014/main" id="{A47011EC-6777-440C-889F-64D76012FA6F}"/>
              </a:ext>
            </a:extLst>
          </p:cNvPr>
          <p:cNvSpPr txBox="1"/>
          <p:nvPr/>
        </p:nvSpPr>
        <p:spPr>
          <a:xfrm>
            <a:off x="2204654" y="1822407"/>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105" name="ZoneTexte 104">
            <a:extLst>
              <a:ext uri="{FF2B5EF4-FFF2-40B4-BE49-F238E27FC236}">
                <a16:creationId xmlns:a16="http://schemas.microsoft.com/office/drawing/2014/main" id="{6548E87D-D967-4632-9F4D-3BAB8BEA1357}"/>
              </a:ext>
            </a:extLst>
          </p:cNvPr>
          <p:cNvSpPr txBox="1"/>
          <p:nvPr/>
        </p:nvSpPr>
        <p:spPr>
          <a:xfrm>
            <a:off x="2232956" y="1872837"/>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106" name="ZoneTexte 105">
            <a:extLst>
              <a:ext uri="{FF2B5EF4-FFF2-40B4-BE49-F238E27FC236}">
                <a16:creationId xmlns:a16="http://schemas.microsoft.com/office/drawing/2014/main" id="{9B87D1D6-EF33-47AF-B866-7FC4E692C9C5}"/>
              </a:ext>
            </a:extLst>
          </p:cNvPr>
          <p:cNvSpPr txBox="1"/>
          <p:nvPr/>
        </p:nvSpPr>
        <p:spPr>
          <a:xfrm>
            <a:off x="2256490" y="1894415"/>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107" name="ZoneTexte 106">
            <a:extLst>
              <a:ext uri="{FF2B5EF4-FFF2-40B4-BE49-F238E27FC236}">
                <a16:creationId xmlns:a16="http://schemas.microsoft.com/office/drawing/2014/main" id="{F3E99153-ECF5-4DBA-96E9-65DF7646CD6A}"/>
              </a:ext>
            </a:extLst>
          </p:cNvPr>
          <p:cNvSpPr txBox="1"/>
          <p:nvPr/>
        </p:nvSpPr>
        <p:spPr>
          <a:xfrm>
            <a:off x="2278068" y="1928035"/>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108" name="ZoneTexte 107">
            <a:extLst>
              <a:ext uri="{FF2B5EF4-FFF2-40B4-BE49-F238E27FC236}">
                <a16:creationId xmlns:a16="http://schemas.microsoft.com/office/drawing/2014/main" id="{E7137CC2-77DB-4B98-B568-E4A74E8DF53C}"/>
              </a:ext>
            </a:extLst>
          </p:cNvPr>
          <p:cNvSpPr txBox="1"/>
          <p:nvPr/>
        </p:nvSpPr>
        <p:spPr>
          <a:xfrm>
            <a:off x="2298240" y="1956337"/>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109" name="ZoneTexte 108">
            <a:extLst>
              <a:ext uri="{FF2B5EF4-FFF2-40B4-BE49-F238E27FC236}">
                <a16:creationId xmlns:a16="http://schemas.microsoft.com/office/drawing/2014/main" id="{AF90331B-111B-4716-98C7-A7FE3AA42E6B}"/>
              </a:ext>
            </a:extLst>
          </p:cNvPr>
          <p:cNvSpPr txBox="1"/>
          <p:nvPr/>
        </p:nvSpPr>
        <p:spPr>
          <a:xfrm>
            <a:off x="2321774" y="1993319"/>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110" name="ZoneTexte 109">
            <a:extLst>
              <a:ext uri="{FF2B5EF4-FFF2-40B4-BE49-F238E27FC236}">
                <a16:creationId xmlns:a16="http://schemas.microsoft.com/office/drawing/2014/main" id="{B0DE3492-8646-4FA0-9E9F-7665E846BC51}"/>
              </a:ext>
            </a:extLst>
          </p:cNvPr>
          <p:cNvSpPr txBox="1"/>
          <p:nvPr/>
        </p:nvSpPr>
        <p:spPr>
          <a:xfrm>
            <a:off x="2376972" y="2038431"/>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111" name="ZoneTexte 110">
            <a:extLst>
              <a:ext uri="{FF2B5EF4-FFF2-40B4-BE49-F238E27FC236}">
                <a16:creationId xmlns:a16="http://schemas.microsoft.com/office/drawing/2014/main" id="{E413F899-7968-4C29-AC58-E4F0C1ED6A87}"/>
              </a:ext>
            </a:extLst>
          </p:cNvPr>
          <p:cNvSpPr txBox="1"/>
          <p:nvPr/>
        </p:nvSpPr>
        <p:spPr>
          <a:xfrm>
            <a:off x="2403867" y="2065327"/>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112" name="ZoneTexte 111">
            <a:extLst>
              <a:ext uri="{FF2B5EF4-FFF2-40B4-BE49-F238E27FC236}">
                <a16:creationId xmlns:a16="http://schemas.microsoft.com/office/drawing/2014/main" id="{124619BC-0055-4FED-AF37-F6B9FCBBACD3}"/>
              </a:ext>
            </a:extLst>
          </p:cNvPr>
          <p:cNvSpPr txBox="1"/>
          <p:nvPr/>
        </p:nvSpPr>
        <p:spPr>
          <a:xfrm>
            <a:off x="2442256" y="2086907"/>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113" name="ZoneTexte 112">
            <a:extLst>
              <a:ext uri="{FF2B5EF4-FFF2-40B4-BE49-F238E27FC236}">
                <a16:creationId xmlns:a16="http://schemas.microsoft.com/office/drawing/2014/main" id="{5C037B68-EE02-4818-BCD3-C84AEBC114C6}"/>
              </a:ext>
            </a:extLst>
          </p:cNvPr>
          <p:cNvSpPr txBox="1"/>
          <p:nvPr/>
        </p:nvSpPr>
        <p:spPr>
          <a:xfrm>
            <a:off x="2494092" y="2147421"/>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114" name="ZoneTexte 113">
            <a:extLst>
              <a:ext uri="{FF2B5EF4-FFF2-40B4-BE49-F238E27FC236}">
                <a16:creationId xmlns:a16="http://schemas.microsoft.com/office/drawing/2014/main" id="{A1A6B4A6-11F5-4740-8C92-715CF2CAB737}"/>
              </a:ext>
            </a:extLst>
          </p:cNvPr>
          <p:cNvSpPr txBox="1"/>
          <p:nvPr/>
        </p:nvSpPr>
        <p:spPr>
          <a:xfrm>
            <a:off x="2520988" y="2157507"/>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115" name="ZoneTexte 114">
            <a:extLst>
              <a:ext uri="{FF2B5EF4-FFF2-40B4-BE49-F238E27FC236}">
                <a16:creationId xmlns:a16="http://schemas.microsoft.com/office/drawing/2014/main" id="{C794E674-EE7F-42EC-90B5-BA30DB138DC5}"/>
              </a:ext>
            </a:extLst>
          </p:cNvPr>
          <p:cNvSpPr txBox="1"/>
          <p:nvPr/>
        </p:nvSpPr>
        <p:spPr>
          <a:xfrm>
            <a:off x="2537798" y="2145465"/>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116" name="ZoneTexte 115">
            <a:extLst>
              <a:ext uri="{FF2B5EF4-FFF2-40B4-BE49-F238E27FC236}">
                <a16:creationId xmlns:a16="http://schemas.microsoft.com/office/drawing/2014/main" id="{0E57F337-9D74-48D1-B5B4-6AD8B90DF20F}"/>
              </a:ext>
            </a:extLst>
          </p:cNvPr>
          <p:cNvSpPr txBox="1"/>
          <p:nvPr/>
        </p:nvSpPr>
        <p:spPr>
          <a:xfrm>
            <a:off x="2582910" y="2155551"/>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117" name="ZoneTexte 116">
            <a:extLst>
              <a:ext uri="{FF2B5EF4-FFF2-40B4-BE49-F238E27FC236}">
                <a16:creationId xmlns:a16="http://schemas.microsoft.com/office/drawing/2014/main" id="{7256D98F-4EDB-4705-8C6A-3FD261DC4754}"/>
              </a:ext>
            </a:extLst>
          </p:cNvPr>
          <p:cNvSpPr txBox="1"/>
          <p:nvPr/>
        </p:nvSpPr>
        <p:spPr>
          <a:xfrm>
            <a:off x="2606444" y="2155551"/>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118" name="ZoneTexte 117">
            <a:extLst>
              <a:ext uri="{FF2B5EF4-FFF2-40B4-BE49-F238E27FC236}">
                <a16:creationId xmlns:a16="http://schemas.microsoft.com/office/drawing/2014/main" id="{AD6FFD16-C50E-49FD-9700-432CEBBBDF53}"/>
              </a:ext>
            </a:extLst>
          </p:cNvPr>
          <p:cNvSpPr txBox="1"/>
          <p:nvPr/>
        </p:nvSpPr>
        <p:spPr>
          <a:xfrm>
            <a:off x="2737012" y="2204027"/>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119" name="ZoneTexte 118">
            <a:extLst>
              <a:ext uri="{FF2B5EF4-FFF2-40B4-BE49-F238E27FC236}">
                <a16:creationId xmlns:a16="http://schemas.microsoft.com/office/drawing/2014/main" id="{29D07D1C-ADDE-4313-8455-A5D110CD8D1D}"/>
              </a:ext>
            </a:extLst>
          </p:cNvPr>
          <p:cNvSpPr txBox="1"/>
          <p:nvPr/>
        </p:nvSpPr>
        <p:spPr>
          <a:xfrm>
            <a:off x="2665004" y="2182447"/>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120" name="ZoneTexte 119">
            <a:extLst>
              <a:ext uri="{FF2B5EF4-FFF2-40B4-BE49-F238E27FC236}">
                <a16:creationId xmlns:a16="http://schemas.microsoft.com/office/drawing/2014/main" id="{04BA74AF-B445-4102-8D9C-804DE3AAC540}"/>
              </a:ext>
            </a:extLst>
          </p:cNvPr>
          <p:cNvSpPr txBox="1"/>
          <p:nvPr/>
        </p:nvSpPr>
        <p:spPr>
          <a:xfrm>
            <a:off x="2698621" y="2195894"/>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5B9BD5"/>
                </a:solidFill>
                <a:effectLst/>
                <a:uLnTx/>
                <a:uFillTx/>
                <a:latin typeface="Calibri" panose="020F0502020204030204"/>
                <a:ea typeface="+mn-ea"/>
                <a:cs typeface="+mn-cs"/>
              </a:rPr>
              <a:t>+</a:t>
            </a:r>
          </a:p>
        </p:txBody>
      </p:sp>
      <p:sp>
        <p:nvSpPr>
          <p:cNvPr id="121" name="ZoneTexte 120">
            <a:extLst>
              <a:ext uri="{FF2B5EF4-FFF2-40B4-BE49-F238E27FC236}">
                <a16:creationId xmlns:a16="http://schemas.microsoft.com/office/drawing/2014/main" id="{B4C105E6-C2D9-417A-9B0B-DF485492547C}"/>
              </a:ext>
            </a:extLst>
          </p:cNvPr>
          <p:cNvSpPr txBox="1"/>
          <p:nvPr/>
        </p:nvSpPr>
        <p:spPr>
          <a:xfrm>
            <a:off x="3711504" y="2758511"/>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22" name="ZoneTexte 121">
            <a:extLst>
              <a:ext uri="{FF2B5EF4-FFF2-40B4-BE49-F238E27FC236}">
                <a16:creationId xmlns:a16="http://schemas.microsoft.com/office/drawing/2014/main" id="{B6202A9B-CC01-443B-BB5F-41AA168AB39A}"/>
              </a:ext>
            </a:extLst>
          </p:cNvPr>
          <p:cNvSpPr txBox="1"/>
          <p:nvPr/>
        </p:nvSpPr>
        <p:spPr>
          <a:xfrm>
            <a:off x="3594384" y="2676493"/>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23" name="ZoneTexte 122">
            <a:extLst>
              <a:ext uri="{FF2B5EF4-FFF2-40B4-BE49-F238E27FC236}">
                <a16:creationId xmlns:a16="http://schemas.microsoft.com/office/drawing/2014/main" id="{55BC3876-4244-4515-8010-FC2C71012031}"/>
              </a:ext>
            </a:extLst>
          </p:cNvPr>
          <p:cNvSpPr txBox="1"/>
          <p:nvPr/>
        </p:nvSpPr>
        <p:spPr>
          <a:xfrm>
            <a:off x="3368274" y="2590962"/>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24" name="ZoneTexte 123">
            <a:extLst>
              <a:ext uri="{FF2B5EF4-FFF2-40B4-BE49-F238E27FC236}">
                <a16:creationId xmlns:a16="http://schemas.microsoft.com/office/drawing/2014/main" id="{F1819696-4483-46D1-8D55-959349D9C196}"/>
              </a:ext>
            </a:extLst>
          </p:cNvPr>
          <p:cNvSpPr txBox="1"/>
          <p:nvPr/>
        </p:nvSpPr>
        <p:spPr>
          <a:xfrm>
            <a:off x="3259287" y="2592917"/>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25" name="ZoneTexte 124">
            <a:extLst>
              <a:ext uri="{FF2B5EF4-FFF2-40B4-BE49-F238E27FC236}">
                <a16:creationId xmlns:a16="http://schemas.microsoft.com/office/drawing/2014/main" id="{FAFD8790-7FBD-4167-BEBE-28B111A9A468}"/>
              </a:ext>
            </a:extLst>
          </p:cNvPr>
          <p:cNvSpPr txBox="1"/>
          <p:nvPr/>
        </p:nvSpPr>
        <p:spPr>
          <a:xfrm>
            <a:off x="3241068" y="2594324"/>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26" name="ZoneTexte 125">
            <a:extLst>
              <a:ext uri="{FF2B5EF4-FFF2-40B4-BE49-F238E27FC236}">
                <a16:creationId xmlns:a16="http://schemas.microsoft.com/office/drawing/2014/main" id="{86173BB5-2960-4D4E-9F31-EFB6D5922EF0}"/>
              </a:ext>
            </a:extLst>
          </p:cNvPr>
          <p:cNvSpPr txBox="1"/>
          <p:nvPr/>
        </p:nvSpPr>
        <p:spPr>
          <a:xfrm>
            <a:off x="3155612" y="2559297"/>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27" name="ZoneTexte 126">
            <a:extLst>
              <a:ext uri="{FF2B5EF4-FFF2-40B4-BE49-F238E27FC236}">
                <a16:creationId xmlns:a16="http://schemas.microsoft.com/office/drawing/2014/main" id="{A259DABD-95D1-4D77-94DE-D4B6D73E3151}"/>
              </a:ext>
            </a:extLst>
          </p:cNvPr>
          <p:cNvSpPr txBox="1"/>
          <p:nvPr/>
        </p:nvSpPr>
        <p:spPr>
          <a:xfrm>
            <a:off x="3137396" y="2559297"/>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28" name="ZoneTexte 127">
            <a:extLst>
              <a:ext uri="{FF2B5EF4-FFF2-40B4-BE49-F238E27FC236}">
                <a16:creationId xmlns:a16="http://schemas.microsoft.com/office/drawing/2014/main" id="{2F79C52E-92B7-4BD0-AF0F-125600110450}"/>
              </a:ext>
            </a:extLst>
          </p:cNvPr>
          <p:cNvSpPr txBox="1"/>
          <p:nvPr/>
        </p:nvSpPr>
        <p:spPr>
          <a:xfrm>
            <a:off x="3014958" y="2539125"/>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29" name="ZoneTexte 128">
            <a:extLst>
              <a:ext uri="{FF2B5EF4-FFF2-40B4-BE49-F238E27FC236}">
                <a16:creationId xmlns:a16="http://schemas.microsoft.com/office/drawing/2014/main" id="{A0FD1B90-5E18-4D2D-9DB1-3C97F88AE0C8}"/>
              </a:ext>
            </a:extLst>
          </p:cNvPr>
          <p:cNvSpPr txBox="1"/>
          <p:nvPr/>
        </p:nvSpPr>
        <p:spPr>
          <a:xfrm>
            <a:off x="2966484" y="2539125"/>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30" name="ZoneTexte 129">
            <a:extLst>
              <a:ext uri="{FF2B5EF4-FFF2-40B4-BE49-F238E27FC236}">
                <a16:creationId xmlns:a16="http://schemas.microsoft.com/office/drawing/2014/main" id="{57484449-65BC-4A6A-B9BC-C885416A1E4D}"/>
              </a:ext>
            </a:extLst>
          </p:cNvPr>
          <p:cNvSpPr txBox="1"/>
          <p:nvPr/>
        </p:nvSpPr>
        <p:spPr>
          <a:xfrm>
            <a:off x="2953036" y="2535763"/>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31" name="ZoneTexte 130">
            <a:extLst>
              <a:ext uri="{FF2B5EF4-FFF2-40B4-BE49-F238E27FC236}">
                <a16:creationId xmlns:a16="http://schemas.microsoft.com/office/drawing/2014/main" id="{B81BC06F-390D-45F5-A7BF-A4C4C2D259EA}"/>
              </a:ext>
            </a:extLst>
          </p:cNvPr>
          <p:cNvSpPr txBox="1"/>
          <p:nvPr/>
        </p:nvSpPr>
        <p:spPr>
          <a:xfrm>
            <a:off x="2881028" y="2530994"/>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32" name="ZoneTexte 131">
            <a:extLst>
              <a:ext uri="{FF2B5EF4-FFF2-40B4-BE49-F238E27FC236}">
                <a16:creationId xmlns:a16="http://schemas.microsoft.com/office/drawing/2014/main" id="{ED96090A-AD59-45E9-BB7A-3F2B240C1BA8}"/>
              </a:ext>
            </a:extLst>
          </p:cNvPr>
          <p:cNvSpPr txBox="1"/>
          <p:nvPr/>
        </p:nvSpPr>
        <p:spPr>
          <a:xfrm>
            <a:off x="2785486" y="2457031"/>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33" name="ZoneTexte 132">
            <a:extLst>
              <a:ext uri="{FF2B5EF4-FFF2-40B4-BE49-F238E27FC236}">
                <a16:creationId xmlns:a16="http://schemas.microsoft.com/office/drawing/2014/main" id="{C174E56E-4905-4314-A441-6210DE54AE50}"/>
              </a:ext>
            </a:extLst>
          </p:cNvPr>
          <p:cNvSpPr txBox="1"/>
          <p:nvPr/>
        </p:nvSpPr>
        <p:spPr>
          <a:xfrm>
            <a:off x="2757184" y="2463755"/>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34" name="ZoneTexte 133">
            <a:extLst>
              <a:ext uri="{FF2B5EF4-FFF2-40B4-BE49-F238E27FC236}">
                <a16:creationId xmlns:a16="http://schemas.microsoft.com/office/drawing/2014/main" id="{05CF0CF9-22DC-4B8B-BC82-BEA8A03883C0}"/>
              </a:ext>
            </a:extLst>
          </p:cNvPr>
          <p:cNvSpPr txBox="1"/>
          <p:nvPr/>
        </p:nvSpPr>
        <p:spPr>
          <a:xfrm>
            <a:off x="2708709" y="2448899"/>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35" name="ZoneTexte 134">
            <a:extLst>
              <a:ext uri="{FF2B5EF4-FFF2-40B4-BE49-F238E27FC236}">
                <a16:creationId xmlns:a16="http://schemas.microsoft.com/office/drawing/2014/main" id="{2FA2E660-7613-4AF6-BDA8-0DBB529FF5AF}"/>
              </a:ext>
            </a:extLst>
          </p:cNvPr>
          <p:cNvSpPr txBox="1"/>
          <p:nvPr/>
        </p:nvSpPr>
        <p:spPr>
          <a:xfrm>
            <a:off x="2572824" y="2398471"/>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36" name="ZoneTexte 135">
            <a:extLst>
              <a:ext uri="{FF2B5EF4-FFF2-40B4-BE49-F238E27FC236}">
                <a16:creationId xmlns:a16="http://schemas.microsoft.com/office/drawing/2014/main" id="{16DA2216-803D-4E11-A01E-2E5057AC3EE6}"/>
              </a:ext>
            </a:extLst>
          </p:cNvPr>
          <p:cNvSpPr txBox="1"/>
          <p:nvPr/>
        </p:nvSpPr>
        <p:spPr>
          <a:xfrm>
            <a:off x="2448980" y="2360083"/>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37" name="ZoneTexte 136">
            <a:extLst>
              <a:ext uri="{FF2B5EF4-FFF2-40B4-BE49-F238E27FC236}">
                <a16:creationId xmlns:a16="http://schemas.microsoft.com/office/drawing/2014/main" id="{C683EE80-E35A-4994-883E-72D4B797735C}"/>
              </a:ext>
            </a:extLst>
          </p:cNvPr>
          <p:cNvSpPr txBox="1"/>
          <p:nvPr/>
        </p:nvSpPr>
        <p:spPr>
          <a:xfrm>
            <a:off x="1584884" y="1407169"/>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38" name="ZoneTexte 137">
            <a:extLst>
              <a:ext uri="{FF2B5EF4-FFF2-40B4-BE49-F238E27FC236}">
                <a16:creationId xmlns:a16="http://schemas.microsoft.com/office/drawing/2014/main" id="{BF6870F8-BC2F-4538-8120-E1FB39E318A4}"/>
              </a:ext>
            </a:extLst>
          </p:cNvPr>
          <p:cNvSpPr txBox="1"/>
          <p:nvPr/>
        </p:nvSpPr>
        <p:spPr>
          <a:xfrm>
            <a:off x="1633358" y="1445557"/>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39" name="ZoneTexte 138">
            <a:extLst>
              <a:ext uri="{FF2B5EF4-FFF2-40B4-BE49-F238E27FC236}">
                <a16:creationId xmlns:a16="http://schemas.microsoft.com/office/drawing/2014/main" id="{1BF0EDF1-8C56-4E0C-BF38-D0F102F10544}"/>
              </a:ext>
            </a:extLst>
          </p:cNvPr>
          <p:cNvSpPr txBox="1"/>
          <p:nvPr/>
        </p:nvSpPr>
        <p:spPr>
          <a:xfrm>
            <a:off x="1697236" y="1534375"/>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40" name="ZoneTexte 139">
            <a:extLst>
              <a:ext uri="{FF2B5EF4-FFF2-40B4-BE49-F238E27FC236}">
                <a16:creationId xmlns:a16="http://schemas.microsoft.com/office/drawing/2014/main" id="{06AB1F4A-FAA0-4054-96AE-C8CECDAE3A6F}"/>
              </a:ext>
            </a:extLst>
          </p:cNvPr>
          <p:cNvSpPr txBox="1"/>
          <p:nvPr/>
        </p:nvSpPr>
        <p:spPr>
          <a:xfrm>
            <a:off x="1904581" y="1859389"/>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41" name="ZoneTexte 140">
            <a:extLst>
              <a:ext uri="{FF2B5EF4-FFF2-40B4-BE49-F238E27FC236}">
                <a16:creationId xmlns:a16="http://schemas.microsoft.com/office/drawing/2014/main" id="{F9FDD6D4-8E58-419A-8284-21D9E801E6A8}"/>
              </a:ext>
            </a:extLst>
          </p:cNvPr>
          <p:cNvSpPr txBox="1"/>
          <p:nvPr/>
        </p:nvSpPr>
        <p:spPr>
          <a:xfrm>
            <a:off x="1938200" y="1884329"/>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42" name="ZoneTexte 141">
            <a:extLst>
              <a:ext uri="{FF2B5EF4-FFF2-40B4-BE49-F238E27FC236}">
                <a16:creationId xmlns:a16="http://schemas.microsoft.com/office/drawing/2014/main" id="{6D3DA0DD-3BF9-45B0-9183-88B92AEB121F}"/>
              </a:ext>
            </a:extLst>
          </p:cNvPr>
          <p:cNvSpPr txBox="1"/>
          <p:nvPr/>
        </p:nvSpPr>
        <p:spPr>
          <a:xfrm>
            <a:off x="2016932" y="1983233"/>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43" name="ZoneTexte 142">
            <a:extLst>
              <a:ext uri="{FF2B5EF4-FFF2-40B4-BE49-F238E27FC236}">
                <a16:creationId xmlns:a16="http://schemas.microsoft.com/office/drawing/2014/main" id="{A89F5386-6237-4721-9B87-AC80847F1A61}"/>
              </a:ext>
            </a:extLst>
          </p:cNvPr>
          <p:cNvSpPr txBox="1"/>
          <p:nvPr/>
        </p:nvSpPr>
        <p:spPr>
          <a:xfrm>
            <a:off x="2040466" y="2031707"/>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44" name="ZoneTexte 143">
            <a:extLst>
              <a:ext uri="{FF2B5EF4-FFF2-40B4-BE49-F238E27FC236}">
                <a16:creationId xmlns:a16="http://schemas.microsoft.com/office/drawing/2014/main" id="{A3BE5940-DB66-45EF-B694-58CB0ACA8206}"/>
              </a:ext>
            </a:extLst>
          </p:cNvPr>
          <p:cNvSpPr txBox="1"/>
          <p:nvPr/>
        </p:nvSpPr>
        <p:spPr>
          <a:xfrm>
            <a:off x="2072130" y="2068689"/>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45" name="ZoneTexte 144">
            <a:extLst>
              <a:ext uri="{FF2B5EF4-FFF2-40B4-BE49-F238E27FC236}">
                <a16:creationId xmlns:a16="http://schemas.microsoft.com/office/drawing/2014/main" id="{06BF5015-7073-431C-9E33-9A134749B770}"/>
              </a:ext>
            </a:extLst>
          </p:cNvPr>
          <p:cNvSpPr txBox="1"/>
          <p:nvPr/>
        </p:nvSpPr>
        <p:spPr>
          <a:xfrm>
            <a:off x="2232956" y="2199257"/>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46" name="ZoneTexte 145">
            <a:extLst>
              <a:ext uri="{FF2B5EF4-FFF2-40B4-BE49-F238E27FC236}">
                <a16:creationId xmlns:a16="http://schemas.microsoft.com/office/drawing/2014/main" id="{4634CAC7-9679-41D5-AFD4-046C17DC6DA7}"/>
              </a:ext>
            </a:extLst>
          </p:cNvPr>
          <p:cNvSpPr txBox="1"/>
          <p:nvPr/>
        </p:nvSpPr>
        <p:spPr>
          <a:xfrm>
            <a:off x="2304964" y="2220837"/>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47" name="ZoneTexte 146">
            <a:extLst>
              <a:ext uri="{FF2B5EF4-FFF2-40B4-BE49-F238E27FC236}">
                <a16:creationId xmlns:a16="http://schemas.microsoft.com/office/drawing/2014/main" id="{B8387ABB-F32B-425E-A458-6CC9113E37D6}"/>
              </a:ext>
            </a:extLst>
          </p:cNvPr>
          <p:cNvSpPr txBox="1"/>
          <p:nvPr/>
        </p:nvSpPr>
        <p:spPr>
          <a:xfrm>
            <a:off x="2181120" y="2168999"/>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48" name="ZoneTexte 147">
            <a:extLst>
              <a:ext uri="{FF2B5EF4-FFF2-40B4-BE49-F238E27FC236}">
                <a16:creationId xmlns:a16="http://schemas.microsoft.com/office/drawing/2014/main" id="{A035A17C-3A86-498E-AE38-CC1BDCDBF0C5}"/>
              </a:ext>
            </a:extLst>
          </p:cNvPr>
          <p:cNvSpPr txBox="1"/>
          <p:nvPr/>
        </p:nvSpPr>
        <p:spPr>
          <a:xfrm>
            <a:off x="2209422" y="2192533"/>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49" name="ZoneTexte 148">
            <a:extLst>
              <a:ext uri="{FF2B5EF4-FFF2-40B4-BE49-F238E27FC236}">
                <a16:creationId xmlns:a16="http://schemas.microsoft.com/office/drawing/2014/main" id="{1A11DC0C-0311-4138-AC4A-D3CA369691B5}"/>
              </a:ext>
            </a:extLst>
          </p:cNvPr>
          <p:cNvSpPr txBox="1"/>
          <p:nvPr/>
        </p:nvSpPr>
        <p:spPr>
          <a:xfrm>
            <a:off x="2253128" y="2200664"/>
            <a:ext cx="203200"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5A5A5"/>
                </a:solidFill>
                <a:effectLst/>
                <a:uLnTx/>
                <a:uFillTx/>
                <a:latin typeface="Calibri" panose="020F0502020204030204"/>
                <a:ea typeface="+mn-ea"/>
                <a:cs typeface="+mn-cs"/>
              </a:rPr>
              <a:t>+</a:t>
            </a:r>
          </a:p>
        </p:txBody>
      </p:sp>
      <p:sp>
        <p:nvSpPr>
          <p:cNvPr id="150" name="Titre 11"/>
          <p:cNvSpPr>
            <a:spLocks noGrp="1"/>
          </p:cNvSpPr>
          <p:nvPr>
            <p:ph type="title"/>
          </p:nvPr>
        </p:nvSpPr>
        <p:spPr>
          <a:xfrm>
            <a:off x="190500" y="0"/>
            <a:ext cx="7124700" cy="596560"/>
          </a:xfrm>
        </p:spPr>
        <p:txBody>
          <a:bodyPr>
            <a:noAutofit/>
          </a:bodyPr>
          <a:lstStyle/>
          <a:p>
            <a:r>
              <a:rPr lang="fr-FR" sz="2200" dirty="0"/>
              <a:t>Inhibition spécifique du CCRm muté BRAF</a:t>
            </a:r>
            <a:r>
              <a:rPr lang="fr-FR" sz="2200" baseline="30000" dirty="0"/>
              <a:t>V600E</a:t>
            </a:r>
            <a:br>
              <a:rPr lang="fr-FR" sz="2200" dirty="0"/>
            </a:br>
            <a:r>
              <a:rPr lang="fr-FR" sz="2200" b="1" dirty="0"/>
              <a:t>Résultats actualisés de l’étude BEACON </a:t>
            </a:r>
          </a:p>
        </p:txBody>
      </p:sp>
    </p:spTree>
    <p:extLst>
      <p:ext uri="{BB962C8B-B14F-4D97-AF65-F5344CB8AC3E}">
        <p14:creationId xmlns:p14="http://schemas.microsoft.com/office/powerpoint/2010/main" val="1911792507"/>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Espace réservé du contenu 12"/>
          <p:cNvSpPr>
            <a:spLocks noGrp="1"/>
          </p:cNvSpPr>
          <p:nvPr>
            <p:ph sz="half" idx="1"/>
          </p:nvPr>
        </p:nvSpPr>
        <p:spPr/>
        <p:txBody>
          <a:bodyPr/>
          <a:lstStyle/>
          <a:p>
            <a:r>
              <a:rPr lang="fr-FR" dirty="0"/>
              <a:t>Analyses actualisées</a:t>
            </a:r>
          </a:p>
          <a:p>
            <a:endParaRPr lang="fr-FR" dirty="0"/>
          </a:p>
          <a:p>
            <a:endParaRPr lang="fr-FR" dirty="0"/>
          </a:p>
        </p:txBody>
      </p:sp>
      <p:sp>
        <p:nvSpPr>
          <p:cNvPr id="10" name="ZoneTexte 9"/>
          <p:cNvSpPr txBox="1"/>
          <p:nvPr/>
        </p:nvSpPr>
        <p:spPr>
          <a:xfrm>
            <a:off x="6321508" y="691142"/>
            <a:ext cx="1516762" cy="30008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350" b="0" i="0" u="none" strike="noStrike" kern="1200" cap="none" spc="0" normalizeH="0" baseline="0" noProof="0" dirty="0">
                <a:ln>
                  <a:noFill/>
                </a:ln>
                <a:solidFill>
                  <a:prstClr val="black"/>
                </a:solidFill>
                <a:effectLst/>
                <a:uLnTx/>
                <a:uFillTx/>
                <a:latin typeface="Calibri" panose="020F0502020204030204"/>
                <a:ea typeface="+mn-ea"/>
                <a:cs typeface="+mn-cs"/>
              </a:rPr>
              <a:t>Profil de tolérance </a:t>
            </a:r>
          </a:p>
        </p:txBody>
      </p:sp>
      <p:graphicFrame>
        <p:nvGraphicFramePr>
          <p:cNvPr id="14" name="Tableau 13"/>
          <p:cNvGraphicFramePr>
            <a:graphicFrameLocks noGrp="1" noChangeAspect="1"/>
          </p:cNvGraphicFramePr>
          <p:nvPr/>
        </p:nvGraphicFramePr>
        <p:xfrm>
          <a:off x="5807472" y="1389980"/>
          <a:ext cx="3040099" cy="3482984"/>
        </p:xfrm>
        <a:graphic>
          <a:graphicData uri="http://schemas.openxmlformats.org/drawingml/2006/table">
            <a:tbl>
              <a:tblPr firstRow="1" bandRow="1">
                <a:tableStyleId>{7DF18680-E054-41AD-8BC1-D1AEF772440D}</a:tableStyleId>
              </a:tblPr>
              <a:tblGrid>
                <a:gridCol w="1055945">
                  <a:extLst>
                    <a:ext uri="{9D8B030D-6E8A-4147-A177-3AD203B41FA5}">
                      <a16:colId xmlns:a16="http://schemas.microsoft.com/office/drawing/2014/main" val="20000"/>
                    </a:ext>
                  </a:extLst>
                </a:gridCol>
                <a:gridCol w="732692">
                  <a:extLst>
                    <a:ext uri="{9D8B030D-6E8A-4147-A177-3AD203B41FA5}">
                      <a16:colId xmlns:a16="http://schemas.microsoft.com/office/drawing/2014/main" val="20001"/>
                    </a:ext>
                  </a:extLst>
                </a:gridCol>
                <a:gridCol w="608528">
                  <a:extLst>
                    <a:ext uri="{9D8B030D-6E8A-4147-A177-3AD203B41FA5}">
                      <a16:colId xmlns:a16="http://schemas.microsoft.com/office/drawing/2014/main" val="20002"/>
                    </a:ext>
                  </a:extLst>
                </a:gridCol>
                <a:gridCol w="642934">
                  <a:extLst>
                    <a:ext uri="{9D8B030D-6E8A-4147-A177-3AD203B41FA5}">
                      <a16:colId xmlns:a16="http://schemas.microsoft.com/office/drawing/2014/main" val="20003"/>
                    </a:ext>
                  </a:extLst>
                </a:gridCol>
              </a:tblGrid>
              <a:tr h="446734">
                <a:tc>
                  <a:txBody>
                    <a:bodyPr/>
                    <a:lstStyle/>
                    <a:p>
                      <a:pPr algn="ctr"/>
                      <a:r>
                        <a:rPr lang="fr-FR" sz="800" dirty="0">
                          <a:latin typeface="Arial" panose="020B0604020202020204" pitchFamily="34" charset="0"/>
                          <a:cs typeface="Arial" panose="020B0604020202020204" pitchFamily="34" charset="0"/>
                        </a:rPr>
                        <a:t>Toxicité</a:t>
                      </a:r>
                      <a:r>
                        <a:rPr lang="fr-FR" sz="800" baseline="0" dirty="0">
                          <a:latin typeface="Arial" panose="020B0604020202020204" pitchFamily="34" charset="0"/>
                          <a:cs typeface="Arial" panose="020B0604020202020204" pitchFamily="34" charset="0"/>
                        </a:rPr>
                        <a:t> ≥ gr3</a:t>
                      </a:r>
                      <a:endParaRPr lang="fr-FR" sz="800" dirty="0">
                        <a:latin typeface="Arial" panose="020B0604020202020204" pitchFamily="34" charset="0"/>
                        <a:cs typeface="Arial" panose="020B0604020202020204" pitchFamily="34" charset="0"/>
                      </a:endParaRPr>
                    </a:p>
                  </a:txBody>
                  <a:tcPr anchor="ctr"/>
                </a:tc>
                <a:tc>
                  <a:txBody>
                    <a:bodyPr/>
                    <a:lstStyle/>
                    <a:p>
                      <a:pPr algn="ctr"/>
                      <a:r>
                        <a:rPr lang="fr-FR" sz="800" dirty="0">
                          <a:latin typeface="Arial" panose="020B0604020202020204" pitchFamily="34" charset="0"/>
                          <a:cs typeface="Arial" panose="020B0604020202020204" pitchFamily="34" charset="0"/>
                        </a:rPr>
                        <a:t>ENC/BINI/CETUX</a:t>
                      </a:r>
                    </a:p>
                    <a:p>
                      <a:pPr algn="ctr"/>
                      <a:r>
                        <a:rPr lang="fr-FR" sz="800" b="0" dirty="0">
                          <a:latin typeface="Arial" panose="020B0604020202020204" pitchFamily="34" charset="0"/>
                          <a:cs typeface="Arial" panose="020B0604020202020204" pitchFamily="34" charset="0"/>
                        </a:rPr>
                        <a:t>(n=222)</a:t>
                      </a:r>
                    </a:p>
                  </a:txBody>
                  <a:tcPr anchor="ctr">
                    <a:solidFill>
                      <a:srgbClr val="C00000"/>
                    </a:solidFill>
                  </a:tcPr>
                </a:tc>
                <a:tc>
                  <a:txBody>
                    <a:bodyPr/>
                    <a:lstStyle/>
                    <a:p>
                      <a:pPr algn="ctr"/>
                      <a:r>
                        <a:rPr lang="fr-FR" sz="800" dirty="0">
                          <a:latin typeface="Arial" panose="020B0604020202020204" pitchFamily="34" charset="0"/>
                          <a:cs typeface="Arial" panose="020B0604020202020204" pitchFamily="34" charset="0"/>
                        </a:rPr>
                        <a:t>ENC/CETUX</a:t>
                      </a:r>
                    </a:p>
                    <a:p>
                      <a:pPr algn="ctr"/>
                      <a:r>
                        <a:rPr lang="fr-FR" sz="800" b="0" dirty="0">
                          <a:latin typeface="Arial" panose="020B0604020202020204" pitchFamily="34" charset="0"/>
                          <a:cs typeface="Arial" panose="020B0604020202020204" pitchFamily="34" charset="0"/>
                        </a:rPr>
                        <a:t>(n=216)</a:t>
                      </a:r>
                    </a:p>
                  </a:txBody>
                  <a:tcPr anchor="ctr">
                    <a:solidFill>
                      <a:schemeClr val="accent1"/>
                    </a:solidFill>
                  </a:tcPr>
                </a:tc>
                <a:tc>
                  <a:txBody>
                    <a:bodyPr/>
                    <a:lstStyle/>
                    <a:p>
                      <a:pPr algn="ctr"/>
                      <a:r>
                        <a:rPr lang="fr-FR" sz="800" dirty="0">
                          <a:latin typeface="Arial" panose="020B0604020202020204" pitchFamily="34" charset="0"/>
                          <a:cs typeface="Arial" panose="020B0604020202020204" pitchFamily="34" charset="0"/>
                        </a:rPr>
                        <a:t>Contrôle</a:t>
                      </a:r>
                      <a:endParaRPr lang="fr-FR" sz="800" baseline="0" dirty="0">
                        <a:latin typeface="Arial" panose="020B0604020202020204" pitchFamily="34" charset="0"/>
                        <a:cs typeface="Arial" panose="020B0604020202020204" pitchFamily="34" charset="0"/>
                      </a:endParaRPr>
                    </a:p>
                    <a:p>
                      <a:pPr algn="ctr"/>
                      <a:r>
                        <a:rPr lang="fr-FR" sz="800" b="0" baseline="0" dirty="0">
                          <a:latin typeface="Arial" panose="020B0604020202020204" pitchFamily="34" charset="0"/>
                          <a:cs typeface="Arial" panose="020B0604020202020204" pitchFamily="34" charset="0"/>
                        </a:rPr>
                        <a:t>(n=193)</a:t>
                      </a:r>
                      <a:endParaRPr lang="fr-FR" sz="800" b="0" dirty="0">
                        <a:latin typeface="Arial" panose="020B0604020202020204" pitchFamily="34" charset="0"/>
                        <a:cs typeface="Arial" panose="020B0604020202020204" pitchFamily="34" charset="0"/>
                      </a:endParaRPr>
                    </a:p>
                  </a:txBody>
                  <a:tcPr anchor="ctr">
                    <a:solidFill>
                      <a:schemeClr val="accent3"/>
                    </a:solidFill>
                  </a:tcPr>
                </a:tc>
                <a:extLst>
                  <a:ext uri="{0D108BD9-81ED-4DB2-BD59-A6C34878D82A}">
                    <a16:rowId xmlns:a16="http://schemas.microsoft.com/office/drawing/2014/main" val="10000"/>
                  </a:ext>
                </a:extLst>
              </a:tr>
              <a:tr h="232732">
                <a:tc>
                  <a:txBody>
                    <a:bodyPr/>
                    <a:lstStyle/>
                    <a:p>
                      <a:pPr algn="ctr"/>
                      <a:r>
                        <a:rPr lang="fr-FR" sz="900" b="1" dirty="0">
                          <a:solidFill>
                            <a:schemeClr val="tx1">
                              <a:lumMod val="75000"/>
                              <a:lumOff val="25000"/>
                            </a:schemeClr>
                          </a:solidFill>
                          <a:latin typeface="Arial" panose="020B0604020202020204" pitchFamily="34" charset="0"/>
                          <a:cs typeface="Arial" panose="020B0604020202020204" pitchFamily="34" charset="0"/>
                        </a:rPr>
                        <a:t>Diarrhée</a:t>
                      </a:r>
                    </a:p>
                  </a:txBody>
                  <a:tcPr anchor="ctr"/>
                </a:tc>
                <a:tc>
                  <a:txBody>
                    <a:bodyPr/>
                    <a:lstStyle/>
                    <a:p>
                      <a:pPr algn="ctr"/>
                      <a:r>
                        <a:rPr lang="fr-FR" sz="900" b="0" dirty="0">
                          <a:solidFill>
                            <a:schemeClr val="tx1">
                              <a:lumMod val="75000"/>
                              <a:lumOff val="25000"/>
                            </a:schemeClr>
                          </a:solidFill>
                          <a:latin typeface="Arial" panose="020B0604020202020204" pitchFamily="34" charset="0"/>
                          <a:cs typeface="Arial" panose="020B0604020202020204" pitchFamily="34" charset="0"/>
                        </a:rPr>
                        <a:t>11%</a:t>
                      </a:r>
                    </a:p>
                  </a:txBody>
                  <a:tcPr anchor="ctr"/>
                </a:tc>
                <a:tc>
                  <a:txBody>
                    <a:bodyPr/>
                    <a:lstStyle/>
                    <a:p>
                      <a:pPr algn="ctr"/>
                      <a:r>
                        <a:rPr lang="fr-FR" sz="900" b="0" dirty="0">
                          <a:solidFill>
                            <a:schemeClr val="tx1">
                              <a:lumMod val="75000"/>
                              <a:lumOff val="25000"/>
                            </a:schemeClr>
                          </a:solidFill>
                          <a:latin typeface="Arial" panose="020B0604020202020204" pitchFamily="34" charset="0"/>
                          <a:cs typeface="Arial" panose="020B0604020202020204" pitchFamily="34" charset="0"/>
                        </a:rPr>
                        <a:t>20%</a:t>
                      </a:r>
                    </a:p>
                  </a:txBody>
                  <a:tcPr anchor="ctr"/>
                </a:tc>
                <a:tc>
                  <a:txBody>
                    <a:bodyPr/>
                    <a:lstStyle/>
                    <a:p>
                      <a:pPr algn="ctr"/>
                      <a:r>
                        <a:rPr lang="fr-FR" sz="900" b="0" dirty="0">
                          <a:solidFill>
                            <a:schemeClr val="tx1">
                              <a:lumMod val="75000"/>
                              <a:lumOff val="25000"/>
                            </a:schemeClr>
                          </a:solidFill>
                          <a:latin typeface="Arial" panose="020B0604020202020204" pitchFamily="34" charset="0"/>
                          <a:cs typeface="Arial" panose="020B0604020202020204" pitchFamily="34" charset="0"/>
                        </a:rPr>
                        <a:t>2%</a:t>
                      </a:r>
                    </a:p>
                  </a:txBody>
                  <a:tcPr anchor="ctr"/>
                </a:tc>
                <a:extLst>
                  <a:ext uri="{0D108BD9-81ED-4DB2-BD59-A6C34878D82A}">
                    <a16:rowId xmlns:a16="http://schemas.microsoft.com/office/drawing/2014/main" val="10001"/>
                  </a:ext>
                </a:extLst>
              </a:tr>
              <a:tr h="232732">
                <a:tc>
                  <a:txBody>
                    <a:bodyPr/>
                    <a:lstStyle/>
                    <a:p>
                      <a:pPr algn="ctr"/>
                      <a:r>
                        <a:rPr lang="fr-FR" sz="900" b="1" dirty="0">
                          <a:solidFill>
                            <a:schemeClr val="tx1">
                              <a:lumMod val="75000"/>
                              <a:lumOff val="25000"/>
                            </a:schemeClr>
                          </a:solidFill>
                          <a:latin typeface="Arial" panose="020B0604020202020204" pitchFamily="34" charset="0"/>
                          <a:cs typeface="Arial" panose="020B0604020202020204" pitchFamily="34" charset="0"/>
                        </a:rPr>
                        <a:t>Dlr </a:t>
                      </a:r>
                      <a:r>
                        <a:rPr lang="fr-FR" sz="900" b="1" dirty="0" err="1">
                          <a:solidFill>
                            <a:schemeClr val="tx1">
                              <a:lumMod val="75000"/>
                              <a:lumOff val="25000"/>
                            </a:schemeClr>
                          </a:solidFill>
                          <a:latin typeface="Arial" panose="020B0604020202020204" pitchFamily="34" charset="0"/>
                          <a:cs typeface="Arial" panose="020B0604020202020204" pitchFamily="34" charset="0"/>
                        </a:rPr>
                        <a:t>abdo</a:t>
                      </a:r>
                      <a:endParaRPr lang="fr-FR" sz="900" b="1" dirty="0">
                        <a:solidFill>
                          <a:schemeClr val="tx1">
                            <a:lumMod val="75000"/>
                            <a:lumOff val="25000"/>
                          </a:schemeClr>
                        </a:solidFill>
                        <a:latin typeface="Arial" panose="020B0604020202020204" pitchFamily="34" charset="0"/>
                        <a:cs typeface="Arial" panose="020B0604020202020204" pitchFamily="34" charset="0"/>
                      </a:endParaRPr>
                    </a:p>
                  </a:txBody>
                  <a:tcPr anchor="ctr"/>
                </a:tc>
                <a:tc>
                  <a:txBody>
                    <a:bodyPr/>
                    <a:lstStyle/>
                    <a:p>
                      <a:pPr algn="ctr"/>
                      <a:r>
                        <a:rPr lang="fr-FR" sz="900" dirty="0">
                          <a:solidFill>
                            <a:schemeClr val="tx1">
                              <a:lumMod val="75000"/>
                              <a:lumOff val="25000"/>
                            </a:schemeClr>
                          </a:solidFill>
                          <a:latin typeface="Arial" panose="020B0604020202020204" pitchFamily="34" charset="0"/>
                          <a:cs typeface="Arial" panose="020B0604020202020204" pitchFamily="34" charset="0"/>
                        </a:rPr>
                        <a:t>6%</a:t>
                      </a:r>
                    </a:p>
                  </a:txBody>
                  <a:tcPr anchor="ctr"/>
                </a:tc>
                <a:tc>
                  <a:txBody>
                    <a:bodyPr/>
                    <a:lstStyle/>
                    <a:p>
                      <a:pPr algn="ctr"/>
                      <a:r>
                        <a:rPr lang="fr-FR" sz="900" dirty="0">
                          <a:solidFill>
                            <a:schemeClr val="tx1">
                              <a:lumMod val="75000"/>
                              <a:lumOff val="25000"/>
                            </a:schemeClr>
                          </a:solidFill>
                          <a:latin typeface="Arial" panose="020B0604020202020204" pitchFamily="34" charset="0"/>
                          <a:cs typeface="Arial" panose="020B0604020202020204" pitchFamily="34" charset="0"/>
                        </a:rPr>
                        <a:t>3%</a:t>
                      </a:r>
                    </a:p>
                  </a:txBody>
                  <a:tcPr anchor="ctr"/>
                </a:tc>
                <a:tc>
                  <a:txBody>
                    <a:bodyPr/>
                    <a:lstStyle/>
                    <a:p>
                      <a:pPr algn="ctr"/>
                      <a:r>
                        <a:rPr lang="fr-FR" sz="900" dirty="0">
                          <a:solidFill>
                            <a:schemeClr val="tx1">
                              <a:lumMod val="75000"/>
                              <a:lumOff val="25000"/>
                            </a:schemeClr>
                          </a:solidFill>
                          <a:latin typeface="Arial" panose="020B0604020202020204" pitchFamily="34" charset="0"/>
                          <a:cs typeface="Arial" panose="020B0604020202020204" pitchFamily="34" charset="0"/>
                        </a:rPr>
                        <a:t>5%</a:t>
                      </a:r>
                    </a:p>
                  </a:txBody>
                  <a:tcPr anchor="ctr"/>
                </a:tc>
                <a:extLst>
                  <a:ext uri="{0D108BD9-81ED-4DB2-BD59-A6C34878D82A}">
                    <a16:rowId xmlns:a16="http://schemas.microsoft.com/office/drawing/2014/main" val="10002"/>
                  </a:ext>
                </a:extLst>
              </a:tr>
              <a:tr h="223367">
                <a:tc>
                  <a:txBody>
                    <a:bodyPr/>
                    <a:lstStyle/>
                    <a:p>
                      <a:pPr algn="ctr"/>
                      <a:r>
                        <a:rPr lang="fr-FR" sz="900" b="1" dirty="0">
                          <a:solidFill>
                            <a:schemeClr val="tx1">
                              <a:lumMod val="75000"/>
                              <a:lumOff val="25000"/>
                            </a:schemeClr>
                          </a:solidFill>
                          <a:latin typeface="Arial" panose="020B0604020202020204" pitchFamily="34" charset="0"/>
                          <a:cs typeface="Arial" panose="020B0604020202020204" pitchFamily="34" charset="0"/>
                        </a:rPr>
                        <a:t>Nausée</a:t>
                      </a:r>
                    </a:p>
                  </a:txBody>
                  <a:tcPr anchor="ctr"/>
                </a:tc>
                <a:tc>
                  <a:txBody>
                    <a:bodyPr/>
                    <a:lstStyle/>
                    <a:p>
                      <a:pPr algn="ctr"/>
                      <a:r>
                        <a:rPr lang="fr-FR" sz="900" dirty="0">
                          <a:solidFill>
                            <a:schemeClr val="tx1">
                              <a:lumMod val="75000"/>
                              <a:lumOff val="25000"/>
                            </a:schemeClr>
                          </a:solidFill>
                          <a:latin typeface="Arial" panose="020B0604020202020204" pitchFamily="34" charset="0"/>
                          <a:cs typeface="Arial" panose="020B0604020202020204" pitchFamily="34" charset="0"/>
                        </a:rPr>
                        <a:t>5%</a:t>
                      </a:r>
                    </a:p>
                  </a:txBody>
                  <a:tcPr anchor="ctr"/>
                </a:tc>
                <a:tc>
                  <a:txBody>
                    <a:bodyPr/>
                    <a:lstStyle/>
                    <a:p>
                      <a:pPr algn="ctr"/>
                      <a:r>
                        <a:rPr lang="fr-FR" sz="900" dirty="0">
                          <a:solidFill>
                            <a:schemeClr val="tx1">
                              <a:lumMod val="75000"/>
                              <a:lumOff val="25000"/>
                            </a:schemeClr>
                          </a:solidFill>
                          <a:latin typeface="Arial" panose="020B0604020202020204" pitchFamily="34" charset="0"/>
                          <a:cs typeface="Arial" panose="020B0604020202020204" pitchFamily="34" charset="0"/>
                        </a:rPr>
                        <a:t>&lt;1%</a:t>
                      </a:r>
                    </a:p>
                  </a:txBody>
                  <a:tcPr anchor="ctr"/>
                </a:tc>
                <a:tc>
                  <a:txBody>
                    <a:bodyPr/>
                    <a:lstStyle/>
                    <a:p>
                      <a:pPr algn="ctr"/>
                      <a:r>
                        <a:rPr lang="fr-FR" sz="900" dirty="0">
                          <a:solidFill>
                            <a:schemeClr val="tx1">
                              <a:lumMod val="75000"/>
                              <a:lumOff val="25000"/>
                            </a:schemeClr>
                          </a:solidFill>
                          <a:latin typeface="Arial" panose="020B0604020202020204" pitchFamily="34" charset="0"/>
                          <a:cs typeface="Arial" panose="020B0604020202020204" pitchFamily="34" charset="0"/>
                        </a:rPr>
                        <a:t>2%</a:t>
                      </a:r>
                    </a:p>
                  </a:txBody>
                  <a:tcPr anchor="ctr"/>
                </a:tc>
                <a:extLst>
                  <a:ext uri="{0D108BD9-81ED-4DB2-BD59-A6C34878D82A}">
                    <a16:rowId xmlns:a16="http://schemas.microsoft.com/office/drawing/2014/main" val="10003"/>
                  </a:ext>
                </a:extLst>
              </a:tr>
              <a:tr h="223367">
                <a:tc>
                  <a:txBody>
                    <a:bodyPr/>
                    <a:lstStyle/>
                    <a:p>
                      <a:pPr algn="ctr"/>
                      <a:r>
                        <a:rPr lang="fr-FR" sz="900" b="1" dirty="0">
                          <a:solidFill>
                            <a:schemeClr val="tx1">
                              <a:lumMod val="75000"/>
                              <a:lumOff val="25000"/>
                            </a:schemeClr>
                          </a:solidFill>
                          <a:latin typeface="Arial" panose="020B0604020202020204" pitchFamily="34" charset="0"/>
                          <a:cs typeface="Arial" panose="020B0604020202020204" pitchFamily="34" charset="0"/>
                        </a:rPr>
                        <a:t>Vomissement</a:t>
                      </a:r>
                    </a:p>
                  </a:txBody>
                  <a:tcPr anchor="ctr"/>
                </a:tc>
                <a:tc>
                  <a:txBody>
                    <a:bodyPr/>
                    <a:lstStyle/>
                    <a:p>
                      <a:pPr algn="ctr"/>
                      <a:r>
                        <a:rPr lang="fr-FR" sz="900" dirty="0">
                          <a:solidFill>
                            <a:schemeClr val="tx1">
                              <a:lumMod val="75000"/>
                              <a:lumOff val="25000"/>
                            </a:schemeClr>
                          </a:solidFill>
                          <a:latin typeface="Arial" panose="020B0604020202020204" pitchFamily="34" charset="0"/>
                          <a:cs typeface="Arial" panose="020B0604020202020204" pitchFamily="34" charset="0"/>
                        </a:rPr>
                        <a:t>5%</a:t>
                      </a:r>
                    </a:p>
                  </a:txBody>
                  <a:tcPr anchor="ctr"/>
                </a:tc>
                <a:tc>
                  <a:txBody>
                    <a:bodyPr/>
                    <a:lstStyle/>
                    <a:p>
                      <a:pPr algn="ctr"/>
                      <a:r>
                        <a:rPr lang="fr-FR" sz="900" dirty="0">
                          <a:solidFill>
                            <a:schemeClr val="tx1">
                              <a:lumMod val="75000"/>
                              <a:lumOff val="25000"/>
                            </a:schemeClr>
                          </a:solidFill>
                          <a:latin typeface="Arial" panose="020B0604020202020204" pitchFamily="34" charset="0"/>
                          <a:cs typeface="Arial" panose="020B0604020202020204" pitchFamily="34" charset="0"/>
                        </a:rPr>
                        <a:t>1%</a:t>
                      </a:r>
                    </a:p>
                  </a:txBody>
                  <a:tcPr anchor="ctr"/>
                </a:tc>
                <a:tc>
                  <a:txBody>
                    <a:bodyPr/>
                    <a:lstStyle/>
                    <a:p>
                      <a:pPr algn="ctr"/>
                      <a:r>
                        <a:rPr lang="fr-FR" sz="900" dirty="0">
                          <a:solidFill>
                            <a:schemeClr val="tx1">
                              <a:lumMod val="75000"/>
                              <a:lumOff val="25000"/>
                            </a:schemeClr>
                          </a:solidFill>
                          <a:latin typeface="Arial" panose="020B0604020202020204" pitchFamily="34" charset="0"/>
                          <a:cs typeface="Arial" panose="020B0604020202020204" pitchFamily="34" charset="0"/>
                        </a:rPr>
                        <a:t>3%</a:t>
                      </a:r>
                    </a:p>
                  </a:txBody>
                  <a:tcPr anchor="ctr"/>
                </a:tc>
                <a:extLst>
                  <a:ext uri="{0D108BD9-81ED-4DB2-BD59-A6C34878D82A}">
                    <a16:rowId xmlns:a16="http://schemas.microsoft.com/office/drawing/2014/main" val="10004"/>
                  </a:ext>
                </a:extLst>
              </a:tr>
              <a:tr h="223367">
                <a:tc>
                  <a:txBody>
                    <a:bodyPr/>
                    <a:lstStyle/>
                    <a:p>
                      <a:pPr algn="ctr"/>
                      <a:r>
                        <a:rPr lang="fr-FR" sz="900" b="1" dirty="0">
                          <a:solidFill>
                            <a:schemeClr val="tx1">
                              <a:lumMod val="75000"/>
                              <a:lumOff val="25000"/>
                            </a:schemeClr>
                          </a:solidFill>
                          <a:latin typeface="Arial" panose="020B0604020202020204" pitchFamily="34" charset="0"/>
                          <a:cs typeface="Arial" panose="020B0604020202020204" pitchFamily="34" charset="0"/>
                        </a:rPr>
                        <a:t>Occlusion </a:t>
                      </a:r>
                      <a:r>
                        <a:rPr lang="fr-FR" sz="900" b="1" dirty="0" err="1">
                          <a:solidFill>
                            <a:schemeClr val="tx1">
                              <a:lumMod val="75000"/>
                              <a:lumOff val="25000"/>
                            </a:schemeClr>
                          </a:solidFill>
                          <a:latin typeface="Arial" panose="020B0604020202020204" pitchFamily="34" charset="0"/>
                          <a:cs typeface="Arial" panose="020B0604020202020204" pitchFamily="34" charset="0"/>
                        </a:rPr>
                        <a:t>dig</a:t>
                      </a:r>
                      <a:endParaRPr lang="fr-FR" sz="900" b="1" dirty="0">
                        <a:solidFill>
                          <a:schemeClr val="tx1">
                            <a:lumMod val="75000"/>
                            <a:lumOff val="25000"/>
                          </a:schemeClr>
                        </a:solidFill>
                        <a:latin typeface="Arial" panose="020B0604020202020204" pitchFamily="34" charset="0"/>
                        <a:cs typeface="Arial" panose="020B0604020202020204" pitchFamily="34" charset="0"/>
                      </a:endParaRPr>
                    </a:p>
                  </a:txBody>
                  <a:tcPr anchor="ctr"/>
                </a:tc>
                <a:tc>
                  <a:txBody>
                    <a:bodyPr/>
                    <a:lstStyle/>
                    <a:p>
                      <a:pPr algn="ctr"/>
                      <a:r>
                        <a:rPr lang="fr-FR" sz="900" dirty="0">
                          <a:solidFill>
                            <a:schemeClr val="tx1">
                              <a:lumMod val="75000"/>
                              <a:lumOff val="25000"/>
                            </a:schemeClr>
                          </a:solidFill>
                          <a:latin typeface="Arial" panose="020B0604020202020204" pitchFamily="34" charset="0"/>
                          <a:cs typeface="Arial" panose="020B0604020202020204" pitchFamily="34" charset="0"/>
                        </a:rPr>
                        <a:t>7%</a:t>
                      </a:r>
                    </a:p>
                  </a:txBody>
                  <a:tcPr anchor="ctr"/>
                </a:tc>
                <a:tc>
                  <a:txBody>
                    <a:bodyPr/>
                    <a:lstStyle/>
                    <a:p>
                      <a:pPr algn="ctr"/>
                      <a:r>
                        <a:rPr lang="fr-FR" sz="900" dirty="0">
                          <a:solidFill>
                            <a:schemeClr val="tx1">
                              <a:lumMod val="75000"/>
                              <a:lumOff val="25000"/>
                            </a:schemeClr>
                          </a:solidFill>
                          <a:latin typeface="Arial" panose="020B0604020202020204" pitchFamily="34" charset="0"/>
                          <a:cs typeface="Arial" panose="020B0604020202020204" pitchFamily="34" charset="0"/>
                        </a:rPr>
                        <a:t>7%</a:t>
                      </a:r>
                    </a:p>
                  </a:txBody>
                  <a:tcPr anchor="ctr"/>
                </a:tc>
                <a:tc>
                  <a:txBody>
                    <a:bodyPr/>
                    <a:lstStyle/>
                    <a:p>
                      <a:pPr algn="ctr"/>
                      <a:r>
                        <a:rPr lang="fr-FR" sz="900" dirty="0">
                          <a:solidFill>
                            <a:schemeClr val="tx1">
                              <a:lumMod val="75000"/>
                              <a:lumOff val="25000"/>
                            </a:schemeClr>
                          </a:solidFill>
                          <a:latin typeface="Arial" panose="020B0604020202020204" pitchFamily="34" charset="0"/>
                          <a:cs typeface="Arial" panose="020B0604020202020204" pitchFamily="34" charset="0"/>
                        </a:rPr>
                        <a:t>5%</a:t>
                      </a:r>
                    </a:p>
                  </a:txBody>
                  <a:tcPr anchor="ctr"/>
                </a:tc>
                <a:extLst>
                  <a:ext uri="{0D108BD9-81ED-4DB2-BD59-A6C34878D82A}">
                    <a16:rowId xmlns:a16="http://schemas.microsoft.com/office/drawing/2014/main" val="10005"/>
                  </a:ext>
                </a:extLst>
              </a:tr>
              <a:tr h="223367">
                <a:tc>
                  <a:txBody>
                    <a:bodyPr/>
                    <a:lstStyle/>
                    <a:p>
                      <a:pPr algn="ctr"/>
                      <a:r>
                        <a:rPr lang="fr-FR" sz="900" b="1" dirty="0" err="1">
                          <a:solidFill>
                            <a:schemeClr val="tx1">
                              <a:lumMod val="75000"/>
                              <a:lumOff val="25000"/>
                            </a:schemeClr>
                          </a:solidFill>
                          <a:latin typeface="Arial" panose="020B0604020202020204" pitchFamily="34" charset="0"/>
                          <a:cs typeface="Arial" panose="020B0604020202020204" pitchFamily="34" charset="0"/>
                        </a:rPr>
                        <a:t>Embol</a:t>
                      </a:r>
                      <a:r>
                        <a:rPr lang="fr-FR" sz="900" b="1" dirty="0">
                          <a:solidFill>
                            <a:schemeClr val="tx1">
                              <a:lumMod val="75000"/>
                              <a:lumOff val="25000"/>
                            </a:schemeClr>
                          </a:solidFill>
                          <a:latin typeface="Arial" panose="020B0604020202020204" pitchFamily="34" charset="0"/>
                          <a:cs typeface="Arial" panose="020B0604020202020204" pitchFamily="34" charset="0"/>
                        </a:rPr>
                        <a:t> </a:t>
                      </a:r>
                      <a:r>
                        <a:rPr lang="fr-FR" sz="900" b="1" dirty="0" err="1">
                          <a:solidFill>
                            <a:schemeClr val="tx1">
                              <a:lumMod val="75000"/>
                              <a:lumOff val="25000"/>
                            </a:schemeClr>
                          </a:solidFill>
                          <a:latin typeface="Arial" panose="020B0604020202020204" pitchFamily="34" charset="0"/>
                          <a:cs typeface="Arial" panose="020B0604020202020204" pitchFamily="34" charset="0"/>
                        </a:rPr>
                        <a:t>pulm</a:t>
                      </a:r>
                      <a:endParaRPr lang="fr-FR" sz="900" b="1" dirty="0">
                        <a:solidFill>
                          <a:schemeClr val="tx1">
                            <a:lumMod val="75000"/>
                            <a:lumOff val="25000"/>
                          </a:schemeClr>
                        </a:solidFill>
                        <a:latin typeface="Arial" panose="020B0604020202020204" pitchFamily="34" charset="0"/>
                        <a:cs typeface="Arial" panose="020B0604020202020204" pitchFamily="34" charset="0"/>
                      </a:endParaRPr>
                    </a:p>
                  </a:txBody>
                  <a:tcPr anchor="ctr"/>
                </a:tc>
                <a:tc>
                  <a:txBody>
                    <a:bodyPr/>
                    <a:lstStyle/>
                    <a:p>
                      <a:pPr algn="ctr"/>
                      <a:r>
                        <a:rPr lang="fr-FR" sz="900" dirty="0">
                          <a:solidFill>
                            <a:schemeClr val="tx1">
                              <a:lumMod val="75000"/>
                              <a:lumOff val="25000"/>
                            </a:schemeClr>
                          </a:solidFill>
                          <a:latin typeface="Arial" panose="020B0604020202020204" pitchFamily="34" charset="0"/>
                          <a:cs typeface="Arial" panose="020B0604020202020204" pitchFamily="34" charset="0"/>
                        </a:rPr>
                        <a:t>4%</a:t>
                      </a:r>
                    </a:p>
                  </a:txBody>
                  <a:tcPr anchor="ctr"/>
                </a:tc>
                <a:tc>
                  <a:txBody>
                    <a:bodyPr/>
                    <a:lstStyle/>
                    <a:p>
                      <a:pPr algn="ctr"/>
                      <a:r>
                        <a:rPr lang="fr-FR" sz="900" dirty="0">
                          <a:solidFill>
                            <a:schemeClr val="tx1">
                              <a:lumMod val="75000"/>
                              <a:lumOff val="25000"/>
                            </a:schemeClr>
                          </a:solidFill>
                          <a:latin typeface="Arial" panose="020B0604020202020204" pitchFamily="34" charset="0"/>
                          <a:cs typeface="Arial" panose="020B0604020202020204" pitchFamily="34" charset="0"/>
                        </a:rPr>
                        <a:t>1%</a:t>
                      </a:r>
                    </a:p>
                  </a:txBody>
                  <a:tcPr anchor="ctr"/>
                </a:tc>
                <a:tc>
                  <a:txBody>
                    <a:bodyPr/>
                    <a:lstStyle/>
                    <a:p>
                      <a:pPr algn="ctr"/>
                      <a:r>
                        <a:rPr lang="fr-FR" sz="900" dirty="0">
                          <a:solidFill>
                            <a:schemeClr val="tx1">
                              <a:lumMod val="75000"/>
                              <a:lumOff val="25000"/>
                            </a:schemeClr>
                          </a:solidFill>
                          <a:latin typeface="Arial" panose="020B0604020202020204" pitchFamily="34" charset="0"/>
                          <a:cs typeface="Arial" panose="020B0604020202020204" pitchFamily="34" charset="0"/>
                        </a:rPr>
                        <a:t>5%</a:t>
                      </a:r>
                    </a:p>
                  </a:txBody>
                  <a:tcPr anchor="ctr"/>
                </a:tc>
                <a:extLst>
                  <a:ext uri="{0D108BD9-81ED-4DB2-BD59-A6C34878D82A}">
                    <a16:rowId xmlns:a16="http://schemas.microsoft.com/office/drawing/2014/main" val="10006"/>
                  </a:ext>
                </a:extLst>
              </a:tr>
              <a:tr h="223367">
                <a:tc>
                  <a:txBody>
                    <a:bodyPr/>
                    <a:lstStyle/>
                    <a:p>
                      <a:pPr algn="ctr"/>
                      <a:r>
                        <a:rPr lang="fr-FR" sz="900" b="1" dirty="0">
                          <a:solidFill>
                            <a:schemeClr val="tx1">
                              <a:lumMod val="75000"/>
                              <a:lumOff val="25000"/>
                            </a:schemeClr>
                          </a:solidFill>
                          <a:latin typeface="Arial" panose="020B0604020202020204" pitchFamily="34" charset="0"/>
                          <a:cs typeface="Arial" panose="020B0604020202020204" pitchFamily="34" charset="0"/>
                        </a:rPr>
                        <a:t>Fatigue</a:t>
                      </a:r>
                    </a:p>
                  </a:txBody>
                  <a:tcPr anchor="ctr"/>
                </a:tc>
                <a:tc>
                  <a:txBody>
                    <a:bodyPr/>
                    <a:lstStyle/>
                    <a:p>
                      <a:pPr algn="ctr"/>
                      <a:r>
                        <a:rPr lang="fr-FR" sz="900" dirty="0">
                          <a:solidFill>
                            <a:schemeClr val="tx1">
                              <a:lumMod val="75000"/>
                              <a:lumOff val="25000"/>
                            </a:schemeClr>
                          </a:solidFill>
                          <a:latin typeface="Arial" panose="020B0604020202020204" pitchFamily="34" charset="0"/>
                          <a:cs typeface="Arial" panose="020B0604020202020204" pitchFamily="34" charset="0"/>
                        </a:rPr>
                        <a:t>6%</a:t>
                      </a:r>
                    </a:p>
                  </a:txBody>
                  <a:tcPr anchor="ctr"/>
                </a:tc>
                <a:tc>
                  <a:txBody>
                    <a:bodyPr/>
                    <a:lstStyle/>
                    <a:p>
                      <a:pPr algn="ctr"/>
                      <a:r>
                        <a:rPr lang="fr-FR" sz="900" dirty="0">
                          <a:solidFill>
                            <a:schemeClr val="tx1">
                              <a:lumMod val="75000"/>
                              <a:lumOff val="25000"/>
                            </a:schemeClr>
                          </a:solidFill>
                          <a:latin typeface="Arial" panose="020B0604020202020204" pitchFamily="34" charset="0"/>
                          <a:cs typeface="Arial" panose="020B0604020202020204" pitchFamily="34" charset="0"/>
                        </a:rPr>
                        <a:t>8%</a:t>
                      </a:r>
                    </a:p>
                  </a:txBody>
                  <a:tcPr anchor="ctr"/>
                </a:tc>
                <a:tc>
                  <a:txBody>
                    <a:bodyPr/>
                    <a:lstStyle/>
                    <a:p>
                      <a:pPr algn="ctr"/>
                      <a:r>
                        <a:rPr lang="fr-FR" sz="900" dirty="0">
                          <a:solidFill>
                            <a:schemeClr val="tx1">
                              <a:lumMod val="75000"/>
                              <a:lumOff val="25000"/>
                            </a:schemeClr>
                          </a:solidFill>
                          <a:latin typeface="Arial" panose="020B0604020202020204" pitchFamily="34" charset="0"/>
                          <a:cs typeface="Arial" panose="020B0604020202020204" pitchFamily="34" charset="0"/>
                        </a:rPr>
                        <a:t>10%</a:t>
                      </a:r>
                    </a:p>
                  </a:txBody>
                  <a:tcPr anchor="ctr"/>
                </a:tc>
                <a:extLst>
                  <a:ext uri="{0D108BD9-81ED-4DB2-BD59-A6C34878D82A}">
                    <a16:rowId xmlns:a16="http://schemas.microsoft.com/office/drawing/2014/main" val="10007"/>
                  </a:ext>
                </a:extLst>
              </a:tr>
              <a:tr h="357387">
                <a:tc>
                  <a:txBody>
                    <a:bodyPr/>
                    <a:lstStyle/>
                    <a:p>
                      <a:pPr algn="ctr"/>
                      <a:r>
                        <a:rPr lang="fr-FR" sz="900" b="1" dirty="0" err="1">
                          <a:solidFill>
                            <a:schemeClr val="tx1">
                              <a:lumMod val="75000"/>
                              <a:lumOff val="25000"/>
                            </a:schemeClr>
                          </a:solidFill>
                          <a:latin typeface="Arial" panose="020B0604020202020204" pitchFamily="34" charset="0"/>
                          <a:cs typeface="Arial" panose="020B0604020202020204" pitchFamily="34" charset="0"/>
                        </a:rPr>
                        <a:t>Insuff</a:t>
                      </a:r>
                      <a:r>
                        <a:rPr lang="fr-FR" sz="900" b="1" baseline="0" dirty="0">
                          <a:solidFill>
                            <a:schemeClr val="tx1">
                              <a:lumMod val="75000"/>
                              <a:lumOff val="25000"/>
                            </a:schemeClr>
                          </a:solidFill>
                          <a:latin typeface="Arial" panose="020B0604020202020204" pitchFamily="34" charset="0"/>
                          <a:cs typeface="Arial" panose="020B0604020202020204" pitchFamily="34" charset="0"/>
                        </a:rPr>
                        <a:t> rénale aigue</a:t>
                      </a:r>
                      <a:endParaRPr lang="fr-FR" sz="900" b="1" dirty="0">
                        <a:solidFill>
                          <a:schemeClr val="tx1">
                            <a:lumMod val="75000"/>
                            <a:lumOff val="25000"/>
                          </a:schemeClr>
                        </a:solidFill>
                        <a:latin typeface="Arial" panose="020B0604020202020204" pitchFamily="34" charset="0"/>
                        <a:cs typeface="Arial" panose="020B0604020202020204" pitchFamily="34" charset="0"/>
                      </a:endParaRPr>
                    </a:p>
                  </a:txBody>
                  <a:tcPr anchor="ctr"/>
                </a:tc>
                <a:tc>
                  <a:txBody>
                    <a:bodyPr/>
                    <a:lstStyle/>
                    <a:p>
                      <a:pPr algn="ctr"/>
                      <a:r>
                        <a:rPr lang="fr-FR" sz="900" dirty="0">
                          <a:solidFill>
                            <a:schemeClr val="tx1">
                              <a:lumMod val="75000"/>
                              <a:lumOff val="25000"/>
                            </a:schemeClr>
                          </a:solidFill>
                          <a:latin typeface="Arial" panose="020B0604020202020204" pitchFamily="34" charset="0"/>
                          <a:cs typeface="Arial" panose="020B0604020202020204" pitchFamily="34" charset="0"/>
                        </a:rPr>
                        <a:t>8%</a:t>
                      </a:r>
                    </a:p>
                  </a:txBody>
                  <a:tcPr anchor="ctr"/>
                </a:tc>
                <a:tc>
                  <a:txBody>
                    <a:bodyPr/>
                    <a:lstStyle/>
                    <a:p>
                      <a:pPr algn="ctr"/>
                      <a:r>
                        <a:rPr lang="fr-FR" sz="900" dirty="0">
                          <a:solidFill>
                            <a:schemeClr val="tx1">
                              <a:lumMod val="75000"/>
                              <a:lumOff val="25000"/>
                            </a:schemeClr>
                          </a:solidFill>
                          <a:latin typeface="Arial" panose="020B0604020202020204" pitchFamily="34" charset="0"/>
                          <a:cs typeface="Arial" panose="020B0604020202020204" pitchFamily="34" charset="0"/>
                        </a:rPr>
                        <a:t>5%</a:t>
                      </a:r>
                    </a:p>
                  </a:txBody>
                  <a:tcPr anchor="ctr"/>
                </a:tc>
                <a:tc>
                  <a:txBody>
                    <a:bodyPr/>
                    <a:lstStyle/>
                    <a:p>
                      <a:pPr algn="ctr"/>
                      <a:r>
                        <a:rPr lang="fr-FR" sz="900" dirty="0">
                          <a:solidFill>
                            <a:schemeClr val="tx1">
                              <a:lumMod val="75000"/>
                              <a:lumOff val="25000"/>
                            </a:schemeClr>
                          </a:solidFill>
                          <a:latin typeface="Arial" panose="020B0604020202020204" pitchFamily="34" charset="0"/>
                          <a:cs typeface="Arial" panose="020B0604020202020204" pitchFamily="34" charset="0"/>
                        </a:rPr>
                        <a:t>1%</a:t>
                      </a:r>
                    </a:p>
                  </a:txBody>
                  <a:tcPr anchor="ctr"/>
                </a:tc>
                <a:extLst>
                  <a:ext uri="{0D108BD9-81ED-4DB2-BD59-A6C34878D82A}">
                    <a16:rowId xmlns:a16="http://schemas.microsoft.com/office/drawing/2014/main" val="10008"/>
                  </a:ext>
                </a:extLst>
              </a:tr>
              <a:tr h="351528">
                <a:tc>
                  <a:txBody>
                    <a:bodyPr/>
                    <a:lstStyle/>
                    <a:p>
                      <a:pPr algn="ctr"/>
                      <a:r>
                        <a:rPr lang="fr-FR" sz="900" b="1" dirty="0">
                          <a:solidFill>
                            <a:schemeClr val="tx1">
                              <a:lumMod val="75000"/>
                              <a:lumOff val="25000"/>
                            </a:schemeClr>
                          </a:solidFill>
                          <a:latin typeface="Arial" panose="020B0604020202020204" pitchFamily="34" charset="0"/>
                          <a:cs typeface="Arial" panose="020B0604020202020204" pitchFamily="34" charset="0"/>
                        </a:rPr>
                        <a:t>Rash acnéiforme</a:t>
                      </a:r>
                    </a:p>
                  </a:txBody>
                  <a:tcPr anchor="ctr"/>
                </a:tc>
                <a:tc>
                  <a:txBody>
                    <a:bodyPr/>
                    <a:lstStyle/>
                    <a:p>
                      <a:pPr algn="ctr"/>
                      <a:r>
                        <a:rPr lang="fr-FR" sz="900" dirty="0">
                          <a:solidFill>
                            <a:schemeClr val="tx1">
                              <a:lumMod val="75000"/>
                              <a:lumOff val="25000"/>
                            </a:schemeClr>
                          </a:solidFill>
                          <a:latin typeface="Arial" panose="020B0604020202020204" pitchFamily="34" charset="0"/>
                          <a:cs typeface="Arial" panose="020B0604020202020204" pitchFamily="34" charset="0"/>
                        </a:rPr>
                        <a:t>3%</a:t>
                      </a:r>
                    </a:p>
                  </a:txBody>
                  <a:tcPr anchor="ctr"/>
                </a:tc>
                <a:tc>
                  <a:txBody>
                    <a:bodyPr/>
                    <a:lstStyle/>
                    <a:p>
                      <a:pPr algn="ctr"/>
                      <a:r>
                        <a:rPr lang="fr-FR" sz="900" dirty="0">
                          <a:solidFill>
                            <a:schemeClr val="tx1">
                              <a:lumMod val="75000"/>
                              <a:lumOff val="25000"/>
                            </a:schemeClr>
                          </a:solidFill>
                          <a:latin typeface="Arial" panose="020B0604020202020204" pitchFamily="34" charset="0"/>
                          <a:cs typeface="Arial" panose="020B0604020202020204" pitchFamily="34" charset="0"/>
                        </a:rPr>
                        <a:t>&lt;1%</a:t>
                      </a:r>
                    </a:p>
                  </a:txBody>
                  <a:tcPr anchor="ctr"/>
                </a:tc>
                <a:tc>
                  <a:txBody>
                    <a:bodyPr/>
                    <a:lstStyle/>
                    <a:p>
                      <a:pPr algn="ctr"/>
                      <a:r>
                        <a:rPr lang="fr-FR" sz="900" dirty="0">
                          <a:solidFill>
                            <a:schemeClr val="tx1">
                              <a:lumMod val="75000"/>
                              <a:lumOff val="25000"/>
                            </a:schemeClr>
                          </a:solidFill>
                          <a:latin typeface="Arial" panose="020B0604020202020204" pitchFamily="34" charset="0"/>
                          <a:cs typeface="Arial" panose="020B0604020202020204" pitchFamily="34" charset="0"/>
                        </a:rPr>
                        <a:t>3%</a:t>
                      </a:r>
                    </a:p>
                  </a:txBody>
                  <a:tcPr anchor="ctr"/>
                </a:tc>
                <a:extLst>
                  <a:ext uri="{0D108BD9-81ED-4DB2-BD59-A6C34878D82A}">
                    <a16:rowId xmlns:a16="http://schemas.microsoft.com/office/drawing/2014/main" val="10009"/>
                  </a:ext>
                </a:extLst>
              </a:tr>
              <a:tr h="223367">
                <a:tc>
                  <a:txBody>
                    <a:bodyPr/>
                    <a:lstStyle/>
                    <a:p>
                      <a:pPr algn="ctr"/>
                      <a:r>
                        <a:rPr lang="fr-FR" sz="900" b="1" dirty="0">
                          <a:solidFill>
                            <a:schemeClr val="tx1">
                              <a:lumMod val="75000"/>
                              <a:lumOff val="25000"/>
                            </a:schemeClr>
                          </a:solidFill>
                          <a:latin typeface="Arial" panose="020B0604020202020204" pitchFamily="34" charset="0"/>
                          <a:cs typeface="Arial" panose="020B0604020202020204" pitchFamily="34" charset="0"/>
                        </a:rPr>
                        <a:t>Anémie</a:t>
                      </a:r>
                    </a:p>
                  </a:txBody>
                  <a:tcPr anchor="ctr"/>
                </a:tc>
                <a:tc>
                  <a:txBody>
                    <a:bodyPr/>
                    <a:lstStyle/>
                    <a:p>
                      <a:pPr algn="ctr"/>
                      <a:r>
                        <a:rPr lang="fr-FR" sz="900" dirty="0">
                          <a:solidFill>
                            <a:schemeClr val="tx1">
                              <a:lumMod val="75000"/>
                              <a:lumOff val="25000"/>
                            </a:schemeClr>
                          </a:solidFill>
                          <a:latin typeface="Arial" panose="020B0604020202020204" pitchFamily="34" charset="0"/>
                          <a:cs typeface="Arial" panose="020B0604020202020204" pitchFamily="34" charset="0"/>
                        </a:rPr>
                        <a:t>23%</a:t>
                      </a:r>
                    </a:p>
                  </a:txBody>
                  <a:tcPr anchor="ctr"/>
                </a:tc>
                <a:tc>
                  <a:txBody>
                    <a:bodyPr/>
                    <a:lstStyle/>
                    <a:p>
                      <a:pPr algn="ctr"/>
                      <a:r>
                        <a:rPr lang="fr-FR" sz="900" dirty="0">
                          <a:solidFill>
                            <a:schemeClr val="tx1">
                              <a:lumMod val="75000"/>
                              <a:lumOff val="25000"/>
                            </a:schemeClr>
                          </a:solidFill>
                          <a:latin typeface="Arial" panose="020B0604020202020204" pitchFamily="34" charset="0"/>
                          <a:cs typeface="Arial" panose="020B0604020202020204" pitchFamily="34" charset="0"/>
                        </a:rPr>
                        <a:t>6%</a:t>
                      </a:r>
                    </a:p>
                  </a:txBody>
                  <a:tcPr anchor="ctr"/>
                </a:tc>
                <a:tc>
                  <a:txBody>
                    <a:bodyPr/>
                    <a:lstStyle/>
                    <a:p>
                      <a:pPr algn="ctr"/>
                      <a:r>
                        <a:rPr lang="fr-FR" sz="900" dirty="0">
                          <a:solidFill>
                            <a:schemeClr val="tx1">
                              <a:lumMod val="75000"/>
                              <a:lumOff val="25000"/>
                            </a:schemeClr>
                          </a:solidFill>
                          <a:latin typeface="Arial" panose="020B0604020202020204" pitchFamily="34" charset="0"/>
                          <a:cs typeface="Arial" panose="020B0604020202020204" pitchFamily="34" charset="0"/>
                        </a:rPr>
                        <a:t>5%</a:t>
                      </a:r>
                    </a:p>
                  </a:txBody>
                  <a:tcPr anchor="ctr"/>
                </a:tc>
                <a:extLst>
                  <a:ext uri="{0D108BD9-81ED-4DB2-BD59-A6C34878D82A}">
                    <a16:rowId xmlns:a16="http://schemas.microsoft.com/office/drawing/2014/main" val="10010"/>
                  </a:ext>
                </a:extLst>
              </a:tr>
              <a:tr h="223367">
                <a:tc>
                  <a:txBody>
                    <a:bodyPr/>
                    <a:lstStyle/>
                    <a:p>
                      <a:pPr algn="ctr"/>
                      <a:r>
                        <a:rPr lang="fr-FR" sz="900" b="1" dirty="0">
                          <a:solidFill>
                            <a:schemeClr val="tx1">
                              <a:lumMod val="75000"/>
                              <a:lumOff val="25000"/>
                            </a:schemeClr>
                          </a:solidFill>
                          <a:latin typeface="Arial" panose="020B0604020202020204" pitchFamily="34" charset="0"/>
                          <a:cs typeface="Arial" panose="020B0604020202020204" pitchFamily="34" charset="0"/>
                        </a:rPr>
                        <a:t>↗CPK</a:t>
                      </a:r>
                    </a:p>
                  </a:txBody>
                  <a:tcPr anchor="ctr"/>
                </a:tc>
                <a:tc>
                  <a:txBody>
                    <a:bodyPr/>
                    <a:lstStyle/>
                    <a:p>
                      <a:pPr algn="ctr"/>
                      <a:r>
                        <a:rPr lang="fr-FR" sz="900" dirty="0">
                          <a:solidFill>
                            <a:schemeClr val="tx1">
                              <a:lumMod val="75000"/>
                              <a:lumOff val="25000"/>
                            </a:schemeClr>
                          </a:solidFill>
                          <a:latin typeface="Arial" panose="020B0604020202020204" pitchFamily="34" charset="0"/>
                          <a:cs typeface="Arial" panose="020B0604020202020204" pitchFamily="34" charset="0"/>
                        </a:rPr>
                        <a:t>4%</a:t>
                      </a:r>
                    </a:p>
                  </a:txBody>
                  <a:tcPr anchor="ctr"/>
                </a:tc>
                <a:tc>
                  <a:txBody>
                    <a:bodyPr/>
                    <a:lstStyle/>
                    <a:p>
                      <a:pPr algn="ctr"/>
                      <a:r>
                        <a:rPr lang="fr-FR" sz="900" dirty="0">
                          <a:solidFill>
                            <a:schemeClr val="tx1">
                              <a:lumMod val="75000"/>
                              <a:lumOff val="25000"/>
                            </a:schemeClr>
                          </a:solidFill>
                          <a:latin typeface="Arial" panose="020B0604020202020204" pitchFamily="34" charset="0"/>
                          <a:cs typeface="Arial" panose="020B0604020202020204" pitchFamily="34" charset="0"/>
                        </a:rPr>
                        <a:t>0%</a:t>
                      </a:r>
                    </a:p>
                  </a:txBody>
                  <a:tcPr anchor="ctr"/>
                </a:tc>
                <a:tc>
                  <a:txBody>
                    <a:bodyPr/>
                    <a:lstStyle/>
                    <a:p>
                      <a:pPr algn="ctr"/>
                      <a:r>
                        <a:rPr lang="fr-FR" sz="900" dirty="0">
                          <a:solidFill>
                            <a:schemeClr val="tx1">
                              <a:lumMod val="75000"/>
                              <a:lumOff val="25000"/>
                            </a:schemeClr>
                          </a:solidFill>
                          <a:latin typeface="Arial" panose="020B0604020202020204" pitchFamily="34" charset="0"/>
                          <a:cs typeface="Arial" panose="020B0604020202020204" pitchFamily="34" charset="0"/>
                        </a:rPr>
                        <a:t>&lt;1%</a:t>
                      </a:r>
                    </a:p>
                  </a:txBody>
                  <a:tcPr anchor="ctr"/>
                </a:tc>
                <a:extLst>
                  <a:ext uri="{0D108BD9-81ED-4DB2-BD59-A6C34878D82A}">
                    <a16:rowId xmlns:a16="http://schemas.microsoft.com/office/drawing/2014/main" val="10011"/>
                  </a:ext>
                </a:extLst>
              </a:tr>
              <a:tr h="223367">
                <a:tc>
                  <a:txBody>
                    <a:bodyPr/>
                    <a:lstStyle/>
                    <a:p>
                      <a:pPr algn="ctr"/>
                      <a:r>
                        <a:rPr lang="fr-FR" sz="900" b="1" dirty="0" err="1">
                          <a:solidFill>
                            <a:schemeClr val="tx1">
                              <a:lumMod val="75000"/>
                              <a:lumOff val="25000"/>
                            </a:schemeClr>
                          </a:solidFill>
                          <a:latin typeface="Arial" panose="020B0604020202020204" pitchFamily="34" charset="0"/>
                          <a:cs typeface="Arial" panose="020B0604020202020204" pitchFamily="34" charset="0"/>
                        </a:rPr>
                        <a:t>Hyperbili</a:t>
                      </a:r>
                      <a:endParaRPr lang="fr-FR" sz="900" b="1" dirty="0">
                        <a:solidFill>
                          <a:schemeClr val="tx1">
                            <a:lumMod val="75000"/>
                            <a:lumOff val="25000"/>
                          </a:schemeClr>
                        </a:solidFill>
                        <a:latin typeface="Arial" panose="020B0604020202020204" pitchFamily="34" charset="0"/>
                        <a:cs typeface="Arial" panose="020B0604020202020204" pitchFamily="34" charset="0"/>
                      </a:endParaRPr>
                    </a:p>
                  </a:txBody>
                  <a:tcPr anchor="ctr"/>
                </a:tc>
                <a:tc>
                  <a:txBody>
                    <a:bodyPr/>
                    <a:lstStyle/>
                    <a:p>
                      <a:pPr algn="ctr"/>
                      <a:r>
                        <a:rPr lang="fr-FR" sz="900" dirty="0">
                          <a:solidFill>
                            <a:schemeClr val="tx1">
                              <a:lumMod val="75000"/>
                              <a:lumOff val="25000"/>
                            </a:schemeClr>
                          </a:solidFill>
                          <a:latin typeface="Arial" panose="020B0604020202020204" pitchFamily="34" charset="0"/>
                          <a:cs typeface="Arial" panose="020B0604020202020204" pitchFamily="34" charset="0"/>
                        </a:rPr>
                        <a:t>3%</a:t>
                      </a:r>
                    </a:p>
                  </a:txBody>
                  <a:tcPr anchor="ctr"/>
                </a:tc>
                <a:tc>
                  <a:txBody>
                    <a:bodyPr/>
                    <a:lstStyle/>
                    <a:p>
                      <a:pPr algn="ctr"/>
                      <a:r>
                        <a:rPr lang="fr-FR" sz="900" dirty="0">
                          <a:solidFill>
                            <a:schemeClr val="tx1">
                              <a:lumMod val="75000"/>
                              <a:lumOff val="25000"/>
                            </a:schemeClr>
                          </a:solidFill>
                          <a:latin typeface="Arial" panose="020B0604020202020204" pitchFamily="34" charset="0"/>
                          <a:cs typeface="Arial" panose="020B0604020202020204" pitchFamily="34" charset="0"/>
                        </a:rPr>
                        <a:t>3%</a:t>
                      </a:r>
                    </a:p>
                  </a:txBody>
                  <a:tcPr anchor="ctr"/>
                </a:tc>
                <a:tc>
                  <a:txBody>
                    <a:bodyPr/>
                    <a:lstStyle/>
                    <a:p>
                      <a:pPr algn="ctr"/>
                      <a:r>
                        <a:rPr lang="fr-FR" sz="900" dirty="0">
                          <a:solidFill>
                            <a:schemeClr val="tx1">
                              <a:lumMod val="75000"/>
                              <a:lumOff val="25000"/>
                            </a:schemeClr>
                          </a:solidFill>
                          <a:latin typeface="Arial" panose="020B0604020202020204" pitchFamily="34" charset="0"/>
                          <a:cs typeface="Arial" panose="020B0604020202020204" pitchFamily="34" charset="0"/>
                        </a:rPr>
                        <a:t>3%</a:t>
                      </a:r>
                    </a:p>
                  </a:txBody>
                  <a:tcPr anchor="ctr"/>
                </a:tc>
                <a:extLst>
                  <a:ext uri="{0D108BD9-81ED-4DB2-BD59-A6C34878D82A}">
                    <a16:rowId xmlns:a16="http://schemas.microsoft.com/office/drawing/2014/main" val="10012"/>
                  </a:ext>
                </a:extLst>
              </a:tr>
            </a:tbl>
          </a:graphicData>
        </a:graphic>
      </p:graphicFrame>
      <p:sp>
        <p:nvSpPr>
          <p:cNvPr id="9" name="ZoneTexte 8">
            <a:extLst>
              <a:ext uri="{FF2B5EF4-FFF2-40B4-BE49-F238E27FC236}">
                <a16:creationId xmlns:a16="http://schemas.microsoft.com/office/drawing/2014/main" id="{30B023BC-D7E3-454A-92E1-BF9EE1F5FA59}"/>
              </a:ext>
            </a:extLst>
          </p:cNvPr>
          <p:cNvSpPr txBox="1">
            <a:spLocks noChangeArrowheads="1"/>
          </p:cNvSpPr>
          <p:nvPr/>
        </p:nvSpPr>
        <p:spPr bwMode="auto">
          <a:xfrm>
            <a:off x="0" y="4915971"/>
            <a:ext cx="2319866" cy="230832"/>
          </a:xfrm>
          <a:prstGeom prst="rect">
            <a:avLst/>
          </a:prstGeom>
          <a:noFill/>
        </p:spPr>
        <p:txBody>
          <a:bodyPr wrap="none" rtlCol="0">
            <a:spAutoFit/>
          </a:bodyPr>
          <a:lstStyle>
            <a:defPPr>
              <a:defRPr lang="fr-FR"/>
            </a:defPPr>
            <a:lvl1pPr>
              <a:defRPr sz="900" i="1">
                <a:solidFill>
                  <a:schemeClr val="tx1">
                    <a:lumMod val="50000"/>
                    <a:lumOff val="50000"/>
                  </a:schemeClr>
                </a:solidFill>
                <a:latin typeface="Arial" panose="020B0604020202020204" pitchFamily="34" charset="0"/>
              </a:defRPr>
            </a:lvl1p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Scott </a:t>
            </a:r>
            <a:r>
              <a:rPr kumimoji="0" lang="fr-FR" sz="900" b="0" i="1" u="none" strike="noStrike" kern="1200" cap="none" spc="0" normalizeH="0" baseline="0" noProof="0" dirty="0" err="1">
                <a:ln>
                  <a:noFill/>
                </a:ln>
                <a:solidFill>
                  <a:prstClr val="black">
                    <a:lumMod val="50000"/>
                    <a:lumOff val="50000"/>
                  </a:prstClr>
                </a:solidFill>
                <a:effectLst/>
                <a:uLnTx/>
                <a:uFillTx/>
                <a:latin typeface="Arial" panose="020B0604020202020204" pitchFamily="34" charset="0"/>
                <a:ea typeface="+mn-ea"/>
                <a:cs typeface="+mn-cs"/>
              </a:rPr>
              <a:t>Kopetz</a:t>
            </a:r>
            <a:r>
              <a:rPr kumimoji="0" lang="fr-FR" sz="900" b="0" i="1"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mn-cs"/>
              </a:rPr>
              <a:t> et al., ASCO2020, Abs 4001</a:t>
            </a:r>
          </a:p>
        </p:txBody>
      </p:sp>
      <p:grpSp>
        <p:nvGrpSpPr>
          <p:cNvPr id="11" name="Groupe 10">
            <a:extLst>
              <a:ext uri="{FF2B5EF4-FFF2-40B4-BE49-F238E27FC236}">
                <a16:creationId xmlns:a16="http://schemas.microsoft.com/office/drawing/2014/main" id="{BB0A04C3-1A6E-4BD6-8301-D6FBD6F7F488}"/>
              </a:ext>
            </a:extLst>
          </p:cNvPr>
          <p:cNvGrpSpPr/>
          <p:nvPr/>
        </p:nvGrpSpPr>
        <p:grpSpPr>
          <a:xfrm>
            <a:off x="190500" y="1389980"/>
            <a:ext cx="5424935" cy="3482984"/>
            <a:chOff x="1499191" y="819316"/>
            <a:chExt cx="5424935" cy="4220306"/>
          </a:xfrm>
        </p:grpSpPr>
        <p:cxnSp>
          <p:nvCxnSpPr>
            <p:cNvPr id="12" name="Connecteur droit 11">
              <a:extLst>
                <a:ext uri="{FF2B5EF4-FFF2-40B4-BE49-F238E27FC236}">
                  <a16:creationId xmlns:a16="http://schemas.microsoft.com/office/drawing/2014/main" id="{DE8358A7-AEE2-4E56-B9F1-73A4B4B87AA9}"/>
                </a:ext>
              </a:extLst>
            </p:cNvPr>
            <p:cNvCxnSpPr/>
            <p:nvPr/>
          </p:nvCxnSpPr>
          <p:spPr>
            <a:xfrm>
              <a:off x="5524151" y="1126222"/>
              <a:ext cx="0" cy="324654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6" name="Connecteur droit 15">
              <a:extLst>
                <a:ext uri="{FF2B5EF4-FFF2-40B4-BE49-F238E27FC236}">
                  <a16:creationId xmlns:a16="http://schemas.microsoft.com/office/drawing/2014/main" id="{04542F2C-2021-4F22-A16F-40A821450E4B}"/>
                </a:ext>
              </a:extLst>
            </p:cNvPr>
            <p:cNvCxnSpPr>
              <a:cxnSpLocks/>
            </p:cNvCxnSpPr>
            <p:nvPr/>
          </p:nvCxnSpPr>
          <p:spPr>
            <a:xfrm flipH="1">
              <a:off x="4580390" y="4372762"/>
              <a:ext cx="1245765"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17" name="Groupe 16">
              <a:extLst>
                <a:ext uri="{FF2B5EF4-FFF2-40B4-BE49-F238E27FC236}">
                  <a16:creationId xmlns:a16="http://schemas.microsoft.com/office/drawing/2014/main" id="{C9FCD282-044F-451A-BA6E-922328FE8BDE}"/>
                </a:ext>
              </a:extLst>
            </p:cNvPr>
            <p:cNvGrpSpPr/>
            <p:nvPr/>
          </p:nvGrpSpPr>
          <p:grpSpPr>
            <a:xfrm>
              <a:off x="5291083" y="4248270"/>
              <a:ext cx="283955" cy="48600"/>
              <a:chOff x="6861600" y="5664355"/>
              <a:chExt cx="378606" cy="64800"/>
            </a:xfrm>
          </p:grpSpPr>
          <p:cxnSp>
            <p:nvCxnSpPr>
              <p:cNvPr id="144" name="Connecteur droit 143">
                <a:extLst>
                  <a:ext uri="{FF2B5EF4-FFF2-40B4-BE49-F238E27FC236}">
                    <a16:creationId xmlns:a16="http://schemas.microsoft.com/office/drawing/2014/main" id="{1216829A-6171-4D5E-80A6-762F07A50096}"/>
                  </a:ext>
                </a:extLst>
              </p:cNvPr>
              <p:cNvCxnSpPr>
                <a:cxnSpLocks/>
              </p:cNvCxnSpPr>
              <p:nvPr/>
            </p:nvCxnSpPr>
            <p:spPr>
              <a:xfrm flipH="1">
                <a:off x="6861600" y="5701546"/>
                <a:ext cx="378606" cy="0"/>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sp>
            <p:nvSpPr>
              <p:cNvPr id="145" name="Rectangle 144">
                <a:extLst>
                  <a:ext uri="{FF2B5EF4-FFF2-40B4-BE49-F238E27FC236}">
                    <a16:creationId xmlns:a16="http://schemas.microsoft.com/office/drawing/2014/main" id="{2D925725-6A55-44D7-AA12-3799B96C0B62}"/>
                  </a:ext>
                </a:extLst>
              </p:cNvPr>
              <p:cNvSpPr/>
              <p:nvPr/>
            </p:nvSpPr>
            <p:spPr>
              <a:xfrm>
                <a:off x="7020000" y="5664355"/>
                <a:ext cx="64800" cy="64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8" name="Groupe 17">
              <a:extLst>
                <a:ext uri="{FF2B5EF4-FFF2-40B4-BE49-F238E27FC236}">
                  <a16:creationId xmlns:a16="http://schemas.microsoft.com/office/drawing/2014/main" id="{8A2562FC-2D32-42DB-8242-67C3009AA2E0}"/>
                </a:ext>
              </a:extLst>
            </p:cNvPr>
            <p:cNvGrpSpPr/>
            <p:nvPr/>
          </p:nvGrpSpPr>
          <p:grpSpPr>
            <a:xfrm>
              <a:off x="5469576" y="4110908"/>
              <a:ext cx="265467" cy="48600"/>
              <a:chOff x="6916504" y="5618189"/>
              <a:chExt cx="353956" cy="64800"/>
            </a:xfrm>
          </p:grpSpPr>
          <p:cxnSp>
            <p:nvCxnSpPr>
              <p:cNvPr id="142" name="Connecteur droit 141">
                <a:extLst>
                  <a:ext uri="{FF2B5EF4-FFF2-40B4-BE49-F238E27FC236}">
                    <a16:creationId xmlns:a16="http://schemas.microsoft.com/office/drawing/2014/main" id="{A5C3CE5D-DDCD-4384-9927-8A9C8F56F209}"/>
                  </a:ext>
                </a:extLst>
              </p:cNvPr>
              <p:cNvCxnSpPr>
                <a:cxnSpLocks/>
              </p:cNvCxnSpPr>
              <p:nvPr/>
            </p:nvCxnSpPr>
            <p:spPr>
              <a:xfrm flipH="1">
                <a:off x="6916504" y="5655380"/>
                <a:ext cx="353956" cy="0"/>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sp>
            <p:nvSpPr>
              <p:cNvPr id="143" name="Rectangle 142">
                <a:extLst>
                  <a:ext uri="{FF2B5EF4-FFF2-40B4-BE49-F238E27FC236}">
                    <a16:creationId xmlns:a16="http://schemas.microsoft.com/office/drawing/2014/main" id="{4C582524-C041-4188-A459-6624CA98C0FD}"/>
                  </a:ext>
                </a:extLst>
              </p:cNvPr>
              <p:cNvSpPr/>
              <p:nvPr/>
            </p:nvSpPr>
            <p:spPr>
              <a:xfrm>
                <a:off x="7043703" y="5618189"/>
                <a:ext cx="64800" cy="64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9" name="Groupe 18">
              <a:extLst>
                <a:ext uri="{FF2B5EF4-FFF2-40B4-BE49-F238E27FC236}">
                  <a16:creationId xmlns:a16="http://schemas.microsoft.com/office/drawing/2014/main" id="{818FE969-8542-4E82-89AF-EF92CEA6752A}"/>
                </a:ext>
              </a:extLst>
            </p:cNvPr>
            <p:cNvGrpSpPr/>
            <p:nvPr/>
          </p:nvGrpSpPr>
          <p:grpSpPr>
            <a:xfrm>
              <a:off x="5413731" y="3965701"/>
              <a:ext cx="261183" cy="48600"/>
              <a:chOff x="6916504" y="5628448"/>
              <a:chExt cx="348244" cy="64800"/>
            </a:xfrm>
          </p:grpSpPr>
          <p:cxnSp>
            <p:nvCxnSpPr>
              <p:cNvPr id="140" name="Connecteur droit 139">
                <a:extLst>
                  <a:ext uri="{FF2B5EF4-FFF2-40B4-BE49-F238E27FC236}">
                    <a16:creationId xmlns:a16="http://schemas.microsoft.com/office/drawing/2014/main" id="{B895C2DC-CA58-4279-89E8-246995FF24E7}"/>
                  </a:ext>
                </a:extLst>
              </p:cNvPr>
              <p:cNvCxnSpPr>
                <a:cxnSpLocks/>
              </p:cNvCxnSpPr>
              <p:nvPr/>
            </p:nvCxnSpPr>
            <p:spPr>
              <a:xfrm flipH="1">
                <a:off x="6916504" y="5665648"/>
                <a:ext cx="348244" cy="0"/>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sp>
            <p:nvSpPr>
              <p:cNvPr id="141" name="Rectangle 140">
                <a:extLst>
                  <a:ext uri="{FF2B5EF4-FFF2-40B4-BE49-F238E27FC236}">
                    <a16:creationId xmlns:a16="http://schemas.microsoft.com/office/drawing/2014/main" id="{40CB79B5-3C91-445B-A7CB-6F6EB87572B5}"/>
                  </a:ext>
                </a:extLst>
              </p:cNvPr>
              <p:cNvSpPr/>
              <p:nvPr/>
            </p:nvSpPr>
            <p:spPr>
              <a:xfrm>
                <a:off x="7043703" y="5628448"/>
                <a:ext cx="64800" cy="64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20" name="Groupe 19">
              <a:extLst>
                <a:ext uri="{FF2B5EF4-FFF2-40B4-BE49-F238E27FC236}">
                  <a16:creationId xmlns:a16="http://schemas.microsoft.com/office/drawing/2014/main" id="{64DEC924-16DF-40B6-A4F7-26A3F48841FF}"/>
                </a:ext>
              </a:extLst>
            </p:cNvPr>
            <p:cNvGrpSpPr/>
            <p:nvPr/>
          </p:nvGrpSpPr>
          <p:grpSpPr>
            <a:xfrm>
              <a:off x="5382097" y="3853150"/>
              <a:ext cx="323777" cy="48600"/>
              <a:chOff x="6867155" y="5607929"/>
              <a:chExt cx="431703" cy="64800"/>
            </a:xfrm>
          </p:grpSpPr>
          <p:cxnSp>
            <p:nvCxnSpPr>
              <p:cNvPr id="138" name="Connecteur droit 137">
                <a:extLst>
                  <a:ext uri="{FF2B5EF4-FFF2-40B4-BE49-F238E27FC236}">
                    <a16:creationId xmlns:a16="http://schemas.microsoft.com/office/drawing/2014/main" id="{467799B4-556F-46BB-B5EB-F1D7DD36273C}"/>
                  </a:ext>
                </a:extLst>
              </p:cNvPr>
              <p:cNvCxnSpPr>
                <a:cxnSpLocks/>
              </p:cNvCxnSpPr>
              <p:nvPr/>
            </p:nvCxnSpPr>
            <p:spPr>
              <a:xfrm flipH="1">
                <a:off x="6867155" y="5645129"/>
                <a:ext cx="431703" cy="0"/>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sp>
            <p:nvSpPr>
              <p:cNvPr id="139" name="Rectangle 138">
                <a:extLst>
                  <a:ext uri="{FF2B5EF4-FFF2-40B4-BE49-F238E27FC236}">
                    <a16:creationId xmlns:a16="http://schemas.microsoft.com/office/drawing/2014/main" id="{27B44DF5-81DD-43D6-99A6-6180A9B54F19}"/>
                  </a:ext>
                </a:extLst>
              </p:cNvPr>
              <p:cNvSpPr/>
              <p:nvPr/>
            </p:nvSpPr>
            <p:spPr>
              <a:xfrm>
                <a:off x="7043703" y="5607929"/>
                <a:ext cx="64800" cy="64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21" name="Groupe 20">
              <a:extLst>
                <a:ext uri="{FF2B5EF4-FFF2-40B4-BE49-F238E27FC236}">
                  <a16:creationId xmlns:a16="http://schemas.microsoft.com/office/drawing/2014/main" id="{396D63B3-5338-4D45-A455-EA9198219416}"/>
                </a:ext>
              </a:extLst>
            </p:cNvPr>
            <p:cNvGrpSpPr/>
            <p:nvPr/>
          </p:nvGrpSpPr>
          <p:grpSpPr>
            <a:xfrm>
              <a:off x="5275397" y="3682462"/>
              <a:ext cx="283955" cy="48600"/>
              <a:chOff x="6887407" y="5577149"/>
              <a:chExt cx="378607" cy="64800"/>
            </a:xfrm>
          </p:grpSpPr>
          <p:cxnSp>
            <p:nvCxnSpPr>
              <p:cNvPr id="136" name="Connecteur droit 135">
                <a:extLst>
                  <a:ext uri="{FF2B5EF4-FFF2-40B4-BE49-F238E27FC236}">
                    <a16:creationId xmlns:a16="http://schemas.microsoft.com/office/drawing/2014/main" id="{C45750E2-4E7F-488B-B220-8B2F2E945064}"/>
                  </a:ext>
                </a:extLst>
              </p:cNvPr>
              <p:cNvCxnSpPr>
                <a:cxnSpLocks/>
              </p:cNvCxnSpPr>
              <p:nvPr/>
            </p:nvCxnSpPr>
            <p:spPr>
              <a:xfrm flipH="1">
                <a:off x="6887407" y="5614349"/>
                <a:ext cx="378607" cy="0"/>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sp>
            <p:nvSpPr>
              <p:cNvPr id="137" name="Rectangle 136">
                <a:extLst>
                  <a:ext uri="{FF2B5EF4-FFF2-40B4-BE49-F238E27FC236}">
                    <a16:creationId xmlns:a16="http://schemas.microsoft.com/office/drawing/2014/main" id="{A5A7BB51-3A46-4BEF-92AA-5EFFDF8D9561}"/>
                  </a:ext>
                </a:extLst>
              </p:cNvPr>
              <p:cNvSpPr/>
              <p:nvPr/>
            </p:nvSpPr>
            <p:spPr>
              <a:xfrm>
                <a:off x="7043703" y="5577149"/>
                <a:ext cx="64800" cy="64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22" name="Groupe 21">
              <a:extLst>
                <a:ext uri="{FF2B5EF4-FFF2-40B4-BE49-F238E27FC236}">
                  <a16:creationId xmlns:a16="http://schemas.microsoft.com/office/drawing/2014/main" id="{6E1F080E-1D55-4632-93F6-96ACD81E3208}"/>
                </a:ext>
              </a:extLst>
            </p:cNvPr>
            <p:cNvGrpSpPr/>
            <p:nvPr/>
          </p:nvGrpSpPr>
          <p:grpSpPr>
            <a:xfrm>
              <a:off x="5417375" y="3569210"/>
              <a:ext cx="278216" cy="48600"/>
              <a:chOff x="6874888" y="5577149"/>
              <a:chExt cx="370955" cy="64800"/>
            </a:xfrm>
          </p:grpSpPr>
          <p:cxnSp>
            <p:nvCxnSpPr>
              <p:cNvPr id="134" name="Connecteur droit 133">
                <a:extLst>
                  <a:ext uri="{FF2B5EF4-FFF2-40B4-BE49-F238E27FC236}">
                    <a16:creationId xmlns:a16="http://schemas.microsoft.com/office/drawing/2014/main" id="{8789A191-F0C4-4130-BB65-BF31492E06F9}"/>
                  </a:ext>
                </a:extLst>
              </p:cNvPr>
              <p:cNvCxnSpPr>
                <a:cxnSpLocks/>
              </p:cNvCxnSpPr>
              <p:nvPr/>
            </p:nvCxnSpPr>
            <p:spPr>
              <a:xfrm flipH="1">
                <a:off x="6874888" y="5614349"/>
                <a:ext cx="370955" cy="0"/>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sp>
            <p:nvSpPr>
              <p:cNvPr id="135" name="Rectangle 134">
                <a:extLst>
                  <a:ext uri="{FF2B5EF4-FFF2-40B4-BE49-F238E27FC236}">
                    <a16:creationId xmlns:a16="http://schemas.microsoft.com/office/drawing/2014/main" id="{24829655-18C3-4430-8DD7-1BC049B0755A}"/>
                  </a:ext>
                </a:extLst>
              </p:cNvPr>
              <p:cNvSpPr/>
              <p:nvPr/>
            </p:nvSpPr>
            <p:spPr>
              <a:xfrm>
                <a:off x="7043703" y="5577149"/>
                <a:ext cx="64800" cy="64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23" name="Groupe 22">
              <a:extLst>
                <a:ext uri="{FF2B5EF4-FFF2-40B4-BE49-F238E27FC236}">
                  <a16:creationId xmlns:a16="http://schemas.microsoft.com/office/drawing/2014/main" id="{760782BD-4A47-4225-ADF6-A198C6970676}"/>
                </a:ext>
              </a:extLst>
            </p:cNvPr>
            <p:cNvGrpSpPr/>
            <p:nvPr/>
          </p:nvGrpSpPr>
          <p:grpSpPr>
            <a:xfrm>
              <a:off x="5387104" y="3458142"/>
              <a:ext cx="226193" cy="48600"/>
              <a:chOff x="7291579" y="5628449"/>
              <a:chExt cx="301590" cy="64800"/>
            </a:xfrm>
          </p:grpSpPr>
          <p:cxnSp>
            <p:nvCxnSpPr>
              <p:cNvPr id="132" name="Connecteur droit 131">
                <a:extLst>
                  <a:ext uri="{FF2B5EF4-FFF2-40B4-BE49-F238E27FC236}">
                    <a16:creationId xmlns:a16="http://schemas.microsoft.com/office/drawing/2014/main" id="{7BC72DCD-DBAE-4464-8D0A-F08B3FF2DAAA}"/>
                  </a:ext>
                </a:extLst>
              </p:cNvPr>
              <p:cNvCxnSpPr>
                <a:cxnSpLocks/>
              </p:cNvCxnSpPr>
              <p:nvPr/>
            </p:nvCxnSpPr>
            <p:spPr>
              <a:xfrm flipH="1">
                <a:off x="7291579" y="5665638"/>
                <a:ext cx="301590" cy="0"/>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sp>
            <p:nvSpPr>
              <p:cNvPr id="133" name="Rectangle 132">
                <a:extLst>
                  <a:ext uri="{FF2B5EF4-FFF2-40B4-BE49-F238E27FC236}">
                    <a16:creationId xmlns:a16="http://schemas.microsoft.com/office/drawing/2014/main" id="{4C434AE7-40FD-4A5D-BE72-EC5617DF40A3}"/>
                  </a:ext>
                </a:extLst>
              </p:cNvPr>
              <p:cNvSpPr/>
              <p:nvPr/>
            </p:nvSpPr>
            <p:spPr>
              <a:xfrm>
                <a:off x="7411524" y="5628449"/>
                <a:ext cx="64800" cy="64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24" name="Groupe 23">
              <a:extLst>
                <a:ext uri="{FF2B5EF4-FFF2-40B4-BE49-F238E27FC236}">
                  <a16:creationId xmlns:a16="http://schemas.microsoft.com/office/drawing/2014/main" id="{3D839F14-0E59-4B0A-95FF-99FD0979FC54}"/>
                </a:ext>
              </a:extLst>
            </p:cNvPr>
            <p:cNvGrpSpPr/>
            <p:nvPr/>
          </p:nvGrpSpPr>
          <p:grpSpPr>
            <a:xfrm>
              <a:off x="5166223" y="3325254"/>
              <a:ext cx="496514" cy="48600"/>
              <a:chOff x="6874060" y="5597669"/>
              <a:chExt cx="662019" cy="64800"/>
            </a:xfrm>
          </p:grpSpPr>
          <p:cxnSp>
            <p:nvCxnSpPr>
              <p:cNvPr id="130" name="Connecteur droit 129">
                <a:extLst>
                  <a:ext uri="{FF2B5EF4-FFF2-40B4-BE49-F238E27FC236}">
                    <a16:creationId xmlns:a16="http://schemas.microsoft.com/office/drawing/2014/main" id="{1FF9490C-2599-42EA-B5DE-F99A66064915}"/>
                  </a:ext>
                </a:extLst>
              </p:cNvPr>
              <p:cNvCxnSpPr>
                <a:cxnSpLocks/>
              </p:cNvCxnSpPr>
              <p:nvPr/>
            </p:nvCxnSpPr>
            <p:spPr>
              <a:xfrm flipH="1">
                <a:off x="6874060" y="5634865"/>
                <a:ext cx="662019" cy="0"/>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sp>
            <p:nvSpPr>
              <p:cNvPr id="131" name="Rectangle 130">
                <a:extLst>
                  <a:ext uri="{FF2B5EF4-FFF2-40B4-BE49-F238E27FC236}">
                    <a16:creationId xmlns:a16="http://schemas.microsoft.com/office/drawing/2014/main" id="{093C5BC0-0BA2-4F50-9D90-696F0C8A3938}"/>
                  </a:ext>
                </a:extLst>
              </p:cNvPr>
              <p:cNvSpPr/>
              <p:nvPr/>
            </p:nvSpPr>
            <p:spPr>
              <a:xfrm>
                <a:off x="7185633" y="5597669"/>
                <a:ext cx="64800" cy="64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25" name="Groupe 24">
              <a:extLst>
                <a:ext uri="{FF2B5EF4-FFF2-40B4-BE49-F238E27FC236}">
                  <a16:creationId xmlns:a16="http://schemas.microsoft.com/office/drawing/2014/main" id="{2009DF17-ECF6-45E1-BE23-B88016335305}"/>
                </a:ext>
              </a:extLst>
            </p:cNvPr>
            <p:cNvGrpSpPr/>
            <p:nvPr/>
          </p:nvGrpSpPr>
          <p:grpSpPr>
            <a:xfrm>
              <a:off x="5457485" y="3213586"/>
              <a:ext cx="233211" cy="48600"/>
              <a:chOff x="6926563" y="5633577"/>
              <a:chExt cx="310948" cy="64800"/>
            </a:xfrm>
          </p:grpSpPr>
          <p:cxnSp>
            <p:nvCxnSpPr>
              <p:cNvPr id="128" name="Connecteur droit 127">
                <a:extLst>
                  <a:ext uri="{FF2B5EF4-FFF2-40B4-BE49-F238E27FC236}">
                    <a16:creationId xmlns:a16="http://schemas.microsoft.com/office/drawing/2014/main" id="{96BCEC64-699E-43E8-B514-35F7E2FB2AFC}"/>
                  </a:ext>
                </a:extLst>
              </p:cNvPr>
              <p:cNvCxnSpPr>
                <a:cxnSpLocks/>
              </p:cNvCxnSpPr>
              <p:nvPr/>
            </p:nvCxnSpPr>
            <p:spPr>
              <a:xfrm flipH="1">
                <a:off x="6926563" y="5670771"/>
                <a:ext cx="310948" cy="0"/>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sp>
            <p:nvSpPr>
              <p:cNvPr id="129" name="Rectangle 128">
                <a:extLst>
                  <a:ext uri="{FF2B5EF4-FFF2-40B4-BE49-F238E27FC236}">
                    <a16:creationId xmlns:a16="http://schemas.microsoft.com/office/drawing/2014/main" id="{11024BE9-A229-47D8-9A4F-3977D6B94B2B}"/>
                  </a:ext>
                </a:extLst>
              </p:cNvPr>
              <p:cNvSpPr/>
              <p:nvPr/>
            </p:nvSpPr>
            <p:spPr>
              <a:xfrm>
                <a:off x="7043703" y="5633577"/>
                <a:ext cx="64800" cy="64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26" name="Groupe 25">
              <a:extLst>
                <a:ext uri="{FF2B5EF4-FFF2-40B4-BE49-F238E27FC236}">
                  <a16:creationId xmlns:a16="http://schemas.microsoft.com/office/drawing/2014/main" id="{E927FA60-BB70-460E-B009-D7CB7B3EED1A}"/>
                </a:ext>
              </a:extLst>
            </p:cNvPr>
            <p:cNvGrpSpPr/>
            <p:nvPr/>
          </p:nvGrpSpPr>
          <p:grpSpPr>
            <a:xfrm>
              <a:off x="5200363" y="3076854"/>
              <a:ext cx="711001" cy="48600"/>
              <a:chOff x="6770941" y="5597669"/>
              <a:chExt cx="948001" cy="64800"/>
            </a:xfrm>
          </p:grpSpPr>
          <p:cxnSp>
            <p:nvCxnSpPr>
              <p:cNvPr id="126" name="Connecteur droit 125">
                <a:extLst>
                  <a:ext uri="{FF2B5EF4-FFF2-40B4-BE49-F238E27FC236}">
                    <a16:creationId xmlns:a16="http://schemas.microsoft.com/office/drawing/2014/main" id="{7BCC1CCF-D301-4BED-A5E2-A3E0E51CCEA0}"/>
                  </a:ext>
                </a:extLst>
              </p:cNvPr>
              <p:cNvCxnSpPr>
                <a:cxnSpLocks/>
              </p:cNvCxnSpPr>
              <p:nvPr/>
            </p:nvCxnSpPr>
            <p:spPr>
              <a:xfrm flipH="1">
                <a:off x="6770941" y="5634869"/>
                <a:ext cx="948001" cy="0"/>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sp>
            <p:nvSpPr>
              <p:cNvPr id="127" name="Rectangle 126">
                <a:extLst>
                  <a:ext uri="{FF2B5EF4-FFF2-40B4-BE49-F238E27FC236}">
                    <a16:creationId xmlns:a16="http://schemas.microsoft.com/office/drawing/2014/main" id="{DCA462D4-BD9F-49FE-9230-4E949ECD4B87}"/>
                  </a:ext>
                </a:extLst>
              </p:cNvPr>
              <p:cNvSpPr/>
              <p:nvPr/>
            </p:nvSpPr>
            <p:spPr>
              <a:xfrm>
                <a:off x="7206917" y="5597669"/>
                <a:ext cx="64800" cy="64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27" name="Groupe 26">
              <a:extLst>
                <a:ext uri="{FF2B5EF4-FFF2-40B4-BE49-F238E27FC236}">
                  <a16:creationId xmlns:a16="http://schemas.microsoft.com/office/drawing/2014/main" id="{167D86EF-04E0-43B5-83FB-08AD6D269D87}"/>
                </a:ext>
              </a:extLst>
            </p:cNvPr>
            <p:cNvGrpSpPr/>
            <p:nvPr/>
          </p:nvGrpSpPr>
          <p:grpSpPr>
            <a:xfrm>
              <a:off x="5234055" y="2941548"/>
              <a:ext cx="271182" cy="48600"/>
              <a:chOff x="6904437" y="5637658"/>
              <a:chExt cx="361576" cy="64800"/>
            </a:xfrm>
          </p:grpSpPr>
          <p:cxnSp>
            <p:nvCxnSpPr>
              <p:cNvPr id="124" name="Connecteur droit 123">
                <a:extLst>
                  <a:ext uri="{FF2B5EF4-FFF2-40B4-BE49-F238E27FC236}">
                    <a16:creationId xmlns:a16="http://schemas.microsoft.com/office/drawing/2014/main" id="{FD56F076-03DD-4197-9BC4-DF37B6AD5D66}"/>
                  </a:ext>
                </a:extLst>
              </p:cNvPr>
              <p:cNvCxnSpPr>
                <a:cxnSpLocks/>
              </p:cNvCxnSpPr>
              <p:nvPr/>
            </p:nvCxnSpPr>
            <p:spPr>
              <a:xfrm flipH="1">
                <a:off x="6904437" y="5674836"/>
                <a:ext cx="361576" cy="0"/>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sp>
            <p:nvSpPr>
              <p:cNvPr id="125" name="Rectangle 124">
                <a:extLst>
                  <a:ext uri="{FF2B5EF4-FFF2-40B4-BE49-F238E27FC236}">
                    <a16:creationId xmlns:a16="http://schemas.microsoft.com/office/drawing/2014/main" id="{24C2CCCA-AB9E-4E1E-B0CE-55EE8C4BB7C3}"/>
                  </a:ext>
                </a:extLst>
              </p:cNvPr>
              <p:cNvSpPr/>
              <p:nvPr/>
            </p:nvSpPr>
            <p:spPr>
              <a:xfrm>
                <a:off x="7043704" y="5637658"/>
                <a:ext cx="64800" cy="64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28" name="Groupe 27">
              <a:extLst>
                <a:ext uri="{FF2B5EF4-FFF2-40B4-BE49-F238E27FC236}">
                  <a16:creationId xmlns:a16="http://schemas.microsoft.com/office/drawing/2014/main" id="{35195D9C-9453-4C0D-9A7D-070390AFCF7B}"/>
                </a:ext>
              </a:extLst>
            </p:cNvPr>
            <p:cNvGrpSpPr/>
            <p:nvPr/>
          </p:nvGrpSpPr>
          <p:grpSpPr>
            <a:xfrm>
              <a:off x="5509687" y="2835358"/>
              <a:ext cx="271182" cy="48601"/>
              <a:chOff x="6904437" y="5653005"/>
              <a:chExt cx="361576" cy="64801"/>
            </a:xfrm>
          </p:grpSpPr>
          <p:cxnSp>
            <p:nvCxnSpPr>
              <p:cNvPr id="122" name="Connecteur droit 121">
                <a:extLst>
                  <a:ext uri="{FF2B5EF4-FFF2-40B4-BE49-F238E27FC236}">
                    <a16:creationId xmlns:a16="http://schemas.microsoft.com/office/drawing/2014/main" id="{E9B33B05-30C6-429F-8C85-53C748C3BC3C}"/>
                  </a:ext>
                </a:extLst>
              </p:cNvPr>
              <p:cNvCxnSpPr>
                <a:cxnSpLocks/>
              </p:cNvCxnSpPr>
              <p:nvPr/>
            </p:nvCxnSpPr>
            <p:spPr>
              <a:xfrm flipH="1">
                <a:off x="6904437" y="5690246"/>
                <a:ext cx="361576" cy="0"/>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sp>
            <p:nvSpPr>
              <p:cNvPr id="123" name="Rectangle 122">
                <a:extLst>
                  <a:ext uri="{FF2B5EF4-FFF2-40B4-BE49-F238E27FC236}">
                    <a16:creationId xmlns:a16="http://schemas.microsoft.com/office/drawing/2014/main" id="{C154902B-0DDA-403D-9071-FEE322B72EFD}"/>
                  </a:ext>
                </a:extLst>
              </p:cNvPr>
              <p:cNvSpPr/>
              <p:nvPr/>
            </p:nvSpPr>
            <p:spPr>
              <a:xfrm>
                <a:off x="7043704" y="5653005"/>
                <a:ext cx="64800" cy="648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29" name="Groupe 28">
              <a:extLst>
                <a:ext uri="{FF2B5EF4-FFF2-40B4-BE49-F238E27FC236}">
                  <a16:creationId xmlns:a16="http://schemas.microsoft.com/office/drawing/2014/main" id="{C097198A-8BF8-44F0-A90B-F8EB0E5FD549}"/>
                </a:ext>
              </a:extLst>
            </p:cNvPr>
            <p:cNvGrpSpPr/>
            <p:nvPr/>
          </p:nvGrpSpPr>
          <p:grpSpPr>
            <a:xfrm>
              <a:off x="5309981" y="2686973"/>
              <a:ext cx="271182" cy="48600"/>
              <a:chOff x="6904437" y="5650841"/>
              <a:chExt cx="361576" cy="64800"/>
            </a:xfrm>
          </p:grpSpPr>
          <p:cxnSp>
            <p:nvCxnSpPr>
              <p:cNvPr id="120" name="Connecteur droit 119">
                <a:extLst>
                  <a:ext uri="{FF2B5EF4-FFF2-40B4-BE49-F238E27FC236}">
                    <a16:creationId xmlns:a16="http://schemas.microsoft.com/office/drawing/2014/main" id="{509F8184-31E1-46DE-9B60-91697E9440AD}"/>
                  </a:ext>
                </a:extLst>
              </p:cNvPr>
              <p:cNvCxnSpPr>
                <a:cxnSpLocks/>
              </p:cNvCxnSpPr>
              <p:nvPr/>
            </p:nvCxnSpPr>
            <p:spPr>
              <a:xfrm flipH="1">
                <a:off x="6904437" y="5688024"/>
                <a:ext cx="361576" cy="0"/>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sp>
            <p:nvSpPr>
              <p:cNvPr id="121" name="Rectangle 120">
                <a:extLst>
                  <a:ext uri="{FF2B5EF4-FFF2-40B4-BE49-F238E27FC236}">
                    <a16:creationId xmlns:a16="http://schemas.microsoft.com/office/drawing/2014/main" id="{111D131B-A99C-4B5B-B124-D29E5100BB27}"/>
                  </a:ext>
                </a:extLst>
              </p:cNvPr>
              <p:cNvSpPr/>
              <p:nvPr/>
            </p:nvSpPr>
            <p:spPr>
              <a:xfrm>
                <a:off x="7043704" y="5650841"/>
                <a:ext cx="64800" cy="64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30" name="Groupe 29">
              <a:extLst>
                <a:ext uri="{FF2B5EF4-FFF2-40B4-BE49-F238E27FC236}">
                  <a16:creationId xmlns:a16="http://schemas.microsoft.com/office/drawing/2014/main" id="{DA334428-C2D5-4284-A44E-8FDE495357D7}"/>
                </a:ext>
              </a:extLst>
            </p:cNvPr>
            <p:cNvGrpSpPr/>
            <p:nvPr/>
          </p:nvGrpSpPr>
          <p:grpSpPr>
            <a:xfrm>
              <a:off x="5451969" y="2569630"/>
              <a:ext cx="271182" cy="48600"/>
              <a:chOff x="6904437" y="5650839"/>
              <a:chExt cx="361576" cy="64800"/>
            </a:xfrm>
          </p:grpSpPr>
          <p:cxnSp>
            <p:nvCxnSpPr>
              <p:cNvPr id="118" name="Connecteur droit 117">
                <a:extLst>
                  <a:ext uri="{FF2B5EF4-FFF2-40B4-BE49-F238E27FC236}">
                    <a16:creationId xmlns:a16="http://schemas.microsoft.com/office/drawing/2014/main" id="{92CE8884-1BFE-42B7-8B5A-E561224508ED}"/>
                  </a:ext>
                </a:extLst>
              </p:cNvPr>
              <p:cNvCxnSpPr>
                <a:cxnSpLocks/>
              </p:cNvCxnSpPr>
              <p:nvPr/>
            </p:nvCxnSpPr>
            <p:spPr>
              <a:xfrm flipH="1">
                <a:off x="6904437" y="5688024"/>
                <a:ext cx="361576" cy="0"/>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sp>
            <p:nvSpPr>
              <p:cNvPr id="119" name="Rectangle 118">
                <a:extLst>
                  <a:ext uri="{FF2B5EF4-FFF2-40B4-BE49-F238E27FC236}">
                    <a16:creationId xmlns:a16="http://schemas.microsoft.com/office/drawing/2014/main" id="{A2D9124A-5EA6-4A0F-99BD-701EDEEF762A}"/>
                  </a:ext>
                </a:extLst>
              </p:cNvPr>
              <p:cNvSpPr/>
              <p:nvPr/>
            </p:nvSpPr>
            <p:spPr>
              <a:xfrm>
                <a:off x="7043704" y="5650839"/>
                <a:ext cx="64800" cy="64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31" name="Groupe 30">
              <a:extLst>
                <a:ext uri="{FF2B5EF4-FFF2-40B4-BE49-F238E27FC236}">
                  <a16:creationId xmlns:a16="http://schemas.microsoft.com/office/drawing/2014/main" id="{F7A28E66-BA5C-4CFA-B022-20B82BBE2C63}"/>
                </a:ext>
              </a:extLst>
            </p:cNvPr>
            <p:cNvGrpSpPr/>
            <p:nvPr/>
          </p:nvGrpSpPr>
          <p:grpSpPr>
            <a:xfrm>
              <a:off x="5293689" y="2375184"/>
              <a:ext cx="323778" cy="48600"/>
              <a:chOff x="6869685" y="5627688"/>
              <a:chExt cx="431704" cy="64800"/>
            </a:xfrm>
          </p:grpSpPr>
          <p:cxnSp>
            <p:nvCxnSpPr>
              <p:cNvPr id="116" name="Connecteur droit 115">
                <a:extLst>
                  <a:ext uri="{FF2B5EF4-FFF2-40B4-BE49-F238E27FC236}">
                    <a16:creationId xmlns:a16="http://schemas.microsoft.com/office/drawing/2014/main" id="{186EB2E5-747B-48B8-B0C7-AF2B8B449CA0}"/>
                  </a:ext>
                </a:extLst>
              </p:cNvPr>
              <p:cNvCxnSpPr>
                <a:cxnSpLocks/>
              </p:cNvCxnSpPr>
              <p:nvPr/>
            </p:nvCxnSpPr>
            <p:spPr>
              <a:xfrm flipH="1">
                <a:off x="6869685" y="5664913"/>
                <a:ext cx="431704" cy="0"/>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sp>
            <p:nvSpPr>
              <p:cNvPr id="117" name="Rectangle 116">
                <a:extLst>
                  <a:ext uri="{FF2B5EF4-FFF2-40B4-BE49-F238E27FC236}">
                    <a16:creationId xmlns:a16="http://schemas.microsoft.com/office/drawing/2014/main" id="{8A7A4D66-4DAD-4575-9BCE-F47F4E4C9422}"/>
                  </a:ext>
                </a:extLst>
              </p:cNvPr>
              <p:cNvSpPr/>
              <p:nvPr/>
            </p:nvSpPr>
            <p:spPr>
              <a:xfrm>
                <a:off x="7043704" y="5627688"/>
                <a:ext cx="64800" cy="64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32" name="Groupe 31">
              <a:extLst>
                <a:ext uri="{FF2B5EF4-FFF2-40B4-BE49-F238E27FC236}">
                  <a16:creationId xmlns:a16="http://schemas.microsoft.com/office/drawing/2014/main" id="{80827601-73DF-4F65-9F48-6310946B95FB}"/>
                </a:ext>
              </a:extLst>
            </p:cNvPr>
            <p:cNvGrpSpPr/>
            <p:nvPr/>
          </p:nvGrpSpPr>
          <p:grpSpPr>
            <a:xfrm>
              <a:off x="5430156" y="2272266"/>
              <a:ext cx="264197" cy="48600"/>
              <a:chOff x="6907752" y="5627688"/>
              <a:chExt cx="352263" cy="64800"/>
            </a:xfrm>
          </p:grpSpPr>
          <p:cxnSp>
            <p:nvCxnSpPr>
              <p:cNvPr id="114" name="Connecteur droit 113">
                <a:extLst>
                  <a:ext uri="{FF2B5EF4-FFF2-40B4-BE49-F238E27FC236}">
                    <a16:creationId xmlns:a16="http://schemas.microsoft.com/office/drawing/2014/main" id="{F450834C-C98E-4886-A1C0-28D8AC145C79}"/>
                  </a:ext>
                </a:extLst>
              </p:cNvPr>
              <p:cNvCxnSpPr>
                <a:cxnSpLocks/>
              </p:cNvCxnSpPr>
              <p:nvPr/>
            </p:nvCxnSpPr>
            <p:spPr>
              <a:xfrm flipH="1">
                <a:off x="6907752" y="5664889"/>
                <a:ext cx="352263" cy="0"/>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sp>
            <p:nvSpPr>
              <p:cNvPr id="115" name="Rectangle 114">
                <a:extLst>
                  <a:ext uri="{FF2B5EF4-FFF2-40B4-BE49-F238E27FC236}">
                    <a16:creationId xmlns:a16="http://schemas.microsoft.com/office/drawing/2014/main" id="{7487F5D4-702D-4FD5-81E1-88BAD3C4E0F4}"/>
                  </a:ext>
                </a:extLst>
              </p:cNvPr>
              <p:cNvSpPr/>
              <p:nvPr/>
            </p:nvSpPr>
            <p:spPr>
              <a:xfrm>
                <a:off x="7043703" y="5627688"/>
                <a:ext cx="64800" cy="64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33" name="Groupe 32">
              <a:extLst>
                <a:ext uri="{FF2B5EF4-FFF2-40B4-BE49-F238E27FC236}">
                  <a16:creationId xmlns:a16="http://schemas.microsoft.com/office/drawing/2014/main" id="{79004C80-26D5-48F1-807F-171B872D6943}"/>
                </a:ext>
              </a:extLst>
            </p:cNvPr>
            <p:cNvGrpSpPr/>
            <p:nvPr/>
          </p:nvGrpSpPr>
          <p:grpSpPr>
            <a:xfrm>
              <a:off x="5384149" y="2119442"/>
              <a:ext cx="311441" cy="48600"/>
              <a:chOff x="6890349" y="5643712"/>
              <a:chExt cx="415255" cy="64800"/>
            </a:xfrm>
          </p:grpSpPr>
          <p:cxnSp>
            <p:nvCxnSpPr>
              <p:cNvPr id="112" name="Connecteur droit 111">
                <a:extLst>
                  <a:ext uri="{FF2B5EF4-FFF2-40B4-BE49-F238E27FC236}">
                    <a16:creationId xmlns:a16="http://schemas.microsoft.com/office/drawing/2014/main" id="{6D7ECCA4-B2AD-4306-89CA-1EDEF9289213}"/>
                  </a:ext>
                </a:extLst>
              </p:cNvPr>
              <p:cNvCxnSpPr>
                <a:cxnSpLocks/>
              </p:cNvCxnSpPr>
              <p:nvPr/>
            </p:nvCxnSpPr>
            <p:spPr>
              <a:xfrm flipH="1">
                <a:off x="6890349" y="5680930"/>
                <a:ext cx="415255" cy="0"/>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sp>
            <p:nvSpPr>
              <p:cNvPr id="113" name="Rectangle 112">
                <a:extLst>
                  <a:ext uri="{FF2B5EF4-FFF2-40B4-BE49-F238E27FC236}">
                    <a16:creationId xmlns:a16="http://schemas.microsoft.com/office/drawing/2014/main" id="{3FDF6031-A9AF-46E1-A362-E37BE39C423D}"/>
                  </a:ext>
                </a:extLst>
              </p:cNvPr>
              <p:cNvSpPr/>
              <p:nvPr/>
            </p:nvSpPr>
            <p:spPr>
              <a:xfrm>
                <a:off x="7071989" y="5643712"/>
                <a:ext cx="64800" cy="64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34" name="Groupe 33">
              <a:extLst>
                <a:ext uri="{FF2B5EF4-FFF2-40B4-BE49-F238E27FC236}">
                  <a16:creationId xmlns:a16="http://schemas.microsoft.com/office/drawing/2014/main" id="{9C921892-623E-457A-9658-94B8061C106B}"/>
                </a:ext>
              </a:extLst>
            </p:cNvPr>
            <p:cNvGrpSpPr/>
            <p:nvPr/>
          </p:nvGrpSpPr>
          <p:grpSpPr>
            <a:xfrm>
              <a:off x="5380264" y="2010363"/>
              <a:ext cx="249977" cy="48600"/>
              <a:chOff x="6902028" y="5643729"/>
              <a:chExt cx="333303" cy="64800"/>
            </a:xfrm>
          </p:grpSpPr>
          <p:cxnSp>
            <p:nvCxnSpPr>
              <p:cNvPr id="110" name="Connecteur droit 109">
                <a:extLst>
                  <a:ext uri="{FF2B5EF4-FFF2-40B4-BE49-F238E27FC236}">
                    <a16:creationId xmlns:a16="http://schemas.microsoft.com/office/drawing/2014/main" id="{33B89AF8-5BE5-4358-A9DC-BFFC9E124757}"/>
                  </a:ext>
                </a:extLst>
              </p:cNvPr>
              <p:cNvCxnSpPr>
                <a:cxnSpLocks/>
              </p:cNvCxnSpPr>
              <p:nvPr/>
            </p:nvCxnSpPr>
            <p:spPr>
              <a:xfrm flipH="1">
                <a:off x="6902028" y="5680930"/>
                <a:ext cx="333303" cy="0"/>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sp>
            <p:nvSpPr>
              <p:cNvPr id="111" name="Rectangle 110">
                <a:extLst>
                  <a:ext uri="{FF2B5EF4-FFF2-40B4-BE49-F238E27FC236}">
                    <a16:creationId xmlns:a16="http://schemas.microsoft.com/office/drawing/2014/main" id="{66017D32-90DA-4B54-8E98-2B4E921832DB}"/>
                  </a:ext>
                </a:extLst>
              </p:cNvPr>
              <p:cNvSpPr/>
              <p:nvPr/>
            </p:nvSpPr>
            <p:spPr>
              <a:xfrm>
                <a:off x="7043703" y="5643729"/>
                <a:ext cx="64800" cy="64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35" name="Groupe 34">
              <a:extLst>
                <a:ext uri="{FF2B5EF4-FFF2-40B4-BE49-F238E27FC236}">
                  <a16:creationId xmlns:a16="http://schemas.microsoft.com/office/drawing/2014/main" id="{32B256EF-E7E6-40AA-92E6-47A089F29791}"/>
                </a:ext>
              </a:extLst>
            </p:cNvPr>
            <p:cNvGrpSpPr/>
            <p:nvPr/>
          </p:nvGrpSpPr>
          <p:grpSpPr>
            <a:xfrm>
              <a:off x="5363320" y="1834260"/>
              <a:ext cx="249977" cy="48600"/>
              <a:chOff x="6902028" y="5638590"/>
              <a:chExt cx="333303" cy="64800"/>
            </a:xfrm>
          </p:grpSpPr>
          <p:cxnSp>
            <p:nvCxnSpPr>
              <p:cNvPr id="108" name="Connecteur droit 107">
                <a:extLst>
                  <a:ext uri="{FF2B5EF4-FFF2-40B4-BE49-F238E27FC236}">
                    <a16:creationId xmlns:a16="http://schemas.microsoft.com/office/drawing/2014/main" id="{79564A24-3568-448A-B97E-4C0317A5CFFB}"/>
                  </a:ext>
                </a:extLst>
              </p:cNvPr>
              <p:cNvCxnSpPr>
                <a:cxnSpLocks/>
              </p:cNvCxnSpPr>
              <p:nvPr/>
            </p:nvCxnSpPr>
            <p:spPr>
              <a:xfrm flipH="1">
                <a:off x="6902028" y="5675772"/>
                <a:ext cx="333303" cy="0"/>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sp>
            <p:nvSpPr>
              <p:cNvPr id="109" name="Rectangle 108">
                <a:extLst>
                  <a:ext uri="{FF2B5EF4-FFF2-40B4-BE49-F238E27FC236}">
                    <a16:creationId xmlns:a16="http://schemas.microsoft.com/office/drawing/2014/main" id="{8F170F1C-0285-42E0-8AD0-BCCDD7043E5C}"/>
                  </a:ext>
                </a:extLst>
              </p:cNvPr>
              <p:cNvSpPr/>
              <p:nvPr/>
            </p:nvSpPr>
            <p:spPr>
              <a:xfrm>
                <a:off x="7043703" y="5638590"/>
                <a:ext cx="64800" cy="64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36" name="Groupe 35">
              <a:extLst>
                <a:ext uri="{FF2B5EF4-FFF2-40B4-BE49-F238E27FC236}">
                  <a16:creationId xmlns:a16="http://schemas.microsoft.com/office/drawing/2014/main" id="{54EC15A2-35AE-4CC4-B875-9B1D58431B5B}"/>
                </a:ext>
              </a:extLst>
            </p:cNvPr>
            <p:cNvGrpSpPr/>
            <p:nvPr/>
          </p:nvGrpSpPr>
          <p:grpSpPr>
            <a:xfrm>
              <a:off x="5417375" y="1722443"/>
              <a:ext cx="276977" cy="48600"/>
              <a:chOff x="6902029" y="5638590"/>
              <a:chExt cx="369303" cy="64800"/>
            </a:xfrm>
          </p:grpSpPr>
          <p:cxnSp>
            <p:nvCxnSpPr>
              <p:cNvPr id="106" name="Connecteur droit 105">
                <a:extLst>
                  <a:ext uri="{FF2B5EF4-FFF2-40B4-BE49-F238E27FC236}">
                    <a16:creationId xmlns:a16="http://schemas.microsoft.com/office/drawing/2014/main" id="{D08330E2-1E48-46CD-91FB-7139634C0130}"/>
                  </a:ext>
                </a:extLst>
              </p:cNvPr>
              <p:cNvCxnSpPr>
                <a:cxnSpLocks/>
              </p:cNvCxnSpPr>
              <p:nvPr/>
            </p:nvCxnSpPr>
            <p:spPr>
              <a:xfrm flipH="1">
                <a:off x="6902029" y="5675772"/>
                <a:ext cx="369303" cy="0"/>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sp>
            <p:nvSpPr>
              <p:cNvPr id="107" name="Rectangle 106">
                <a:extLst>
                  <a:ext uri="{FF2B5EF4-FFF2-40B4-BE49-F238E27FC236}">
                    <a16:creationId xmlns:a16="http://schemas.microsoft.com/office/drawing/2014/main" id="{167A7549-7C69-4B34-B649-60515348FFCE}"/>
                  </a:ext>
                </a:extLst>
              </p:cNvPr>
              <p:cNvSpPr/>
              <p:nvPr/>
            </p:nvSpPr>
            <p:spPr>
              <a:xfrm>
                <a:off x="7043702" y="5638590"/>
                <a:ext cx="64800" cy="64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37" name="Groupe 36">
              <a:extLst>
                <a:ext uri="{FF2B5EF4-FFF2-40B4-BE49-F238E27FC236}">
                  <a16:creationId xmlns:a16="http://schemas.microsoft.com/office/drawing/2014/main" id="{F26F3C6B-B8A0-4465-8712-20C0973677D1}"/>
                </a:ext>
              </a:extLst>
            </p:cNvPr>
            <p:cNvGrpSpPr/>
            <p:nvPr/>
          </p:nvGrpSpPr>
          <p:grpSpPr>
            <a:xfrm>
              <a:off x="5297114" y="1555176"/>
              <a:ext cx="276977" cy="48600"/>
              <a:chOff x="6902029" y="5646668"/>
              <a:chExt cx="369303" cy="64800"/>
            </a:xfrm>
          </p:grpSpPr>
          <p:cxnSp>
            <p:nvCxnSpPr>
              <p:cNvPr id="104" name="Connecteur droit 103">
                <a:extLst>
                  <a:ext uri="{FF2B5EF4-FFF2-40B4-BE49-F238E27FC236}">
                    <a16:creationId xmlns:a16="http://schemas.microsoft.com/office/drawing/2014/main" id="{FDDD1007-8063-43FF-82EE-890B9AA4CCA8}"/>
                  </a:ext>
                </a:extLst>
              </p:cNvPr>
              <p:cNvCxnSpPr>
                <a:cxnSpLocks/>
              </p:cNvCxnSpPr>
              <p:nvPr/>
            </p:nvCxnSpPr>
            <p:spPr>
              <a:xfrm flipH="1">
                <a:off x="6902029" y="5683888"/>
                <a:ext cx="369303" cy="0"/>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sp>
            <p:nvSpPr>
              <p:cNvPr id="105" name="Rectangle 104">
                <a:extLst>
                  <a:ext uri="{FF2B5EF4-FFF2-40B4-BE49-F238E27FC236}">
                    <a16:creationId xmlns:a16="http://schemas.microsoft.com/office/drawing/2014/main" id="{C5D92408-8FDC-4679-82C6-7621B513549F}"/>
                  </a:ext>
                </a:extLst>
              </p:cNvPr>
              <p:cNvSpPr/>
              <p:nvPr/>
            </p:nvSpPr>
            <p:spPr>
              <a:xfrm>
                <a:off x="7043702" y="5646668"/>
                <a:ext cx="64800" cy="64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38" name="Groupe 37">
              <a:extLst>
                <a:ext uri="{FF2B5EF4-FFF2-40B4-BE49-F238E27FC236}">
                  <a16:creationId xmlns:a16="http://schemas.microsoft.com/office/drawing/2014/main" id="{EB1EF8EB-1C03-4FDA-AB44-248E92669920}"/>
                </a:ext>
              </a:extLst>
            </p:cNvPr>
            <p:cNvGrpSpPr/>
            <p:nvPr/>
          </p:nvGrpSpPr>
          <p:grpSpPr>
            <a:xfrm>
              <a:off x="5483983" y="1436902"/>
              <a:ext cx="276977" cy="48600"/>
              <a:chOff x="6902029" y="5646668"/>
              <a:chExt cx="369303" cy="64800"/>
            </a:xfrm>
          </p:grpSpPr>
          <p:cxnSp>
            <p:nvCxnSpPr>
              <p:cNvPr id="102" name="Connecteur droit 101">
                <a:extLst>
                  <a:ext uri="{FF2B5EF4-FFF2-40B4-BE49-F238E27FC236}">
                    <a16:creationId xmlns:a16="http://schemas.microsoft.com/office/drawing/2014/main" id="{89233367-BF42-4F08-A1B7-4BF146EC7375}"/>
                  </a:ext>
                </a:extLst>
              </p:cNvPr>
              <p:cNvCxnSpPr>
                <a:cxnSpLocks/>
              </p:cNvCxnSpPr>
              <p:nvPr/>
            </p:nvCxnSpPr>
            <p:spPr>
              <a:xfrm flipH="1">
                <a:off x="6902029" y="5683888"/>
                <a:ext cx="369303" cy="0"/>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sp>
            <p:nvSpPr>
              <p:cNvPr id="103" name="Rectangle 102">
                <a:extLst>
                  <a:ext uri="{FF2B5EF4-FFF2-40B4-BE49-F238E27FC236}">
                    <a16:creationId xmlns:a16="http://schemas.microsoft.com/office/drawing/2014/main" id="{6D059C46-8831-46C4-9638-D5896356FCBB}"/>
                  </a:ext>
                </a:extLst>
              </p:cNvPr>
              <p:cNvSpPr/>
              <p:nvPr/>
            </p:nvSpPr>
            <p:spPr>
              <a:xfrm>
                <a:off x="7043702" y="5646668"/>
                <a:ext cx="64800" cy="64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39" name="Groupe 38">
              <a:extLst>
                <a:ext uri="{FF2B5EF4-FFF2-40B4-BE49-F238E27FC236}">
                  <a16:creationId xmlns:a16="http://schemas.microsoft.com/office/drawing/2014/main" id="{DF5BD490-E97A-4B8C-8063-82676B7C4FF8}"/>
                </a:ext>
              </a:extLst>
            </p:cNvPr>
            <p:cNvGrpSpPr/>
            <p:nvPr/>
          </p:nvGrpSpPr>
          <p:grpSpPr>
            <a:xfrm>
              <a:off x="5393072" y="1207683"/>
              <a:ext cx="252206" cy="48600"/>
              <a:chOff x="6936582" y="5631444"/>
              <a:chExt cx="336275" cy="64800"/>
            </a:xfrm>
          </p:grpSpPr>
          <p:cxnSp>
            <p:nvCxnSpPr>
              <p:cNvPr id="100" name="Connecteur droit 99">
                <a:extLst>
                  <a:ext uri="{FF2B5EF4-FFF2-40B4-BE49-F238E27FC236}">
                    <a16:creationId xmlns:a16="http://schemas.microsoft.com/office/drawing/2014/main" id="{EDC51EE9-0370-4692-9926-2803B9590A78}"/>
                  </a:ext>
                </a:extLst>
              </p:cNvPr>
              <p:cNvCxnSpPr>
                <a:cxnSpLocks/>
              </p:cNvCxnSpPr>
              <p:nvPr/>
            </p:nvCxnSpPr>
            <p:spPr>
              <a:xfrm flipH="1">
                <a:off x="6936582" y="5668666"/>
                <a:ext cx="336275" cy="0"/>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sp>
            <p:nvSpPr>
              <p:cNvPr id="101" name="Rectangle 100">
                <a:extLst>
                  <a:ext uri="{FF2B5EF4-FFF2-40B4-BE49-F238E27FC236}">
                    <a16:creationId xmlns:a16="http://schemas.microsoft.com/office/drawing/2014/main" id="{3E324FA7-670D-4216-907E-B22D2EE9390E}"/>
                  </a:ext>
                </a:extLst>
              </p:cNvPr>
              <p:cNvSpPr/>
              <p:nvPr/>
            </p:nvSpPr>
            <p:spPr>
              <a:xfrm>
                <a:off x="7043703" y="5631444"/>
                <a:ext cx="64800" cy="64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a:ea typeface="+mn-ea"/>
                  <a:cs typeface="+mn-cs"/>
                </a:endParaRPr>
              </a:p>
            </p:txBody>
          </p:sp>
        </p:grpSp>
        <p:sp>
          <p:nvSpPr>
            <p:cNvPr id="40" name="ZoneTexte 39">
              <a:extLst>
                <a:ext uri="{FF2B5EF4-FFF2-40B4-BE49-F238E27FC236}">
                  <a16:creationId xmlns:a16="http://schemas.microsoft.com/office/drawing/2014/main" id="{77269213-BF06-41A7-A811-3FAB7DCA853A}"/>
                </a:ext>
              </a:extLst>
            </p:cNvPr>
            <p:cNvSpPr txBox="1"/>
            <p:nvPr/>
          </p:nvSpPr>
          <p:spPr>
            <a:xfrm>
              <a:off x="4364991" y="1114737"/>
              <a:ext cx="542136" cy="197233"/>
            </a:xfrm>
            <a:prstGeom prst="rect">
              <a:avLst/>
            </a:prstGeom>
            <a:noFill/>
          </p:spPr>
          <p:txBody>
            <a:bodyPr wrap="none" rtlCol="0">
              <a:spAutoFit/>
            </a:bodyPr>
            <a:lstStyle/>
            <a:p>
              <a:pPr marL="0" marR="0" lvl="0" indent="0" algn="ctr"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a:ln>
                    <a:noFill/>
                  </a:ln>
                  <a:solidFill>
                    <a:prstClr val="black">
                      <a:lumMod val="65000"/>
                      <a:lumOff val="35000"/>
                    </a:prstClr>
                  </a:solidFill>
                  <a:effectLst/>
                  <a:uLnTx/>
                  <a:uFillTx/>
                  <a:latin typeface="Calibri"/>
                  <a:ea typeface="+mn-ea"/>
                  <a:cs typeface="+mn-cs"/>
                </a:rPr>
                <a:t>294/445</a:t>
              </a:r>
            </a:p>
          </p:txBody>
        </p:sp>
        <p:sp>
          <p:nvSpPr>
            <p:cNvPr id="41" name="ZoneTexte 40">
              <a:extLst>
                <a:ext uri="{FF2B5EF4-FFF2-40B4-BE49-F238E27FC236}">
                  <a16:creationId xmlns:a16="http://schemas.microsoft.com/office/drawing/2014/main" id="{AB425856-FD51-40A3-8F36-C84200E8CC30}"/>
                </a:ext>
              </a:extLst>
            </p:cNvPr>
            <p:cNvSpPr txBox="1"/>
            <p:nvPr/>
          </p:nvSpPr>
          <p:spPr>
            <a:xfrm>
              <a:off x="4364992" y="1340035"/>
              <a:ext cx="542136" cy="299826"/>
            </a:xfrm>
            <a:prstGeom prst="rect">
              <a:avLst/>
            </a:prstGeom>
            <a:noFill/>
          </p:spPr>
          <p:txBody>
            <a:bodyPr wrap="none" rtlCol="0">
              <a:spAutoFit/>
            </a:bodyPr>
            <a:lstStyle/>
            <a:p>
              <a:pPr marL="0" marR="0" lvl="0" indent="0" algn="ctr"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a:ln>
                    <a:noFill/>
                  </a:ln>
                  <a:solidFill>
                    <a:prstClr val="black">
                      <a:lumMod val="65000"/>
                      <a:lumOff val="35000"/>
                    </a:prstClr>
                  </a:solidFill>
                  <a:effectLst/>
                  <a:uLnTx/>
                  <a:uFillTx/>
                  <a:latin typeface="Calibri"/>
                  <a:ea typeface="+mn-ea"/>
                  <a:cs typeface="+mn-cs"/>
                </a:rPr>
                <a:t>112/227</a:t>
              </a:r>
            </a:p>
            <a:p>
              <a:pPr marL="0" marR="0" lvl="0" indent="0" algn="ctr"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a:ln>
                    <a:noFill/>
                  </a:ln>
                  <a:solidFill>
                    <a:prstClr val="black">
                      <a:lumMod val="65000"/>
                      <a:lumOff val="35000"/>
                    </a:prstClr>
                  </a:solidFill>
                  <a:effectLst/>
                  <a:uLnTx/>
                  <a:uFillTx/>
                  <a:latin typeface="Calibri"/>
                  <a:ea typeface="+mn-ea"/>
                  <a:cs typeface="+mn-cs"/>
                </a:rPr>
                <a:t>153/216</a:t>
              </a:r>
            </a:p>
          </p:txBody>
        </p:sp>
        <p:sp>
          <p:nvSpPr>
            <p:cNvPr id="42" name="ZoneTexte 41">
              <a:extLst>
                <a:ext uri="{FF2B5EF4-FFF2-40B4-BE49-F238E27FC236}">
                  <a16:creationId xmlns:a16="http://schemas.microsoft.com/office/drawing/2014/main" id="{1054ACDB-1107-459E-948B-2FA774F38847}"/>
                </a:ext>
              </a:extLst>
            </p:cNvPr>
            <p:cNvSpPr txBox="1"/>
            <p:nvPr/>
          </p:nvSpPr>
          <p:spPr>
            <a:xfrm>
              <a:off x="4364993" y="1635940"/>
              <a:ext cx="542136" cy="299826"/>
            </a:xfrm>
            <a:prstGeom prst="rect">
              <a:avLst/>
            </a:prstGeom>
            <a:noFill/>
          </p:spPr>
          <p:txBody>
            <a:bodyPr wrap="none" rtlCol="0">
              <a:spAutoFit/>
            </a:bodyPr>
            <a:lstStyle/>
            <a:p>
              <a:pPr marL="0" marR="0" lvl="0" indent="0" algn="ctr"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a:ln>
                    <a:noFill/>
                  </a:ln>
                  <a:solidFill>
                    <a:prstClr val="black">
                      <a:lumMod val="65000"/>
                      <a:lumOff val="35000"/>
                    </a:prstClr>
                  </a:solidFill>
                  <a:effectLst/>
                  <a:uLnTx/>
                  <a:uFillTx/>
                  <a:latin typeface="Calibri"/>
                  <a:ea typeface="+mn-ea"/>
                  <a:cs typeface="+mn-cs"/>
                </a:rPr>
                <a:t>126/217</a:t>
              </a:r>
            </a:p>
            <a:p>
              <a:pPr marL="0" marR="0" lvl="0" indent="0" algn="ctr"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a:ln>
                    <a:noFill/>
                  </a:ln>
                  <a:solidFill>
                    <a:prstClr val="black">
                      <a:lumMod val="65000"/>
                      <a:lumOff val="35000"/>
                    </a:prstClr>
                  </a:solidFill>
                  <a:effectLst/>
                  <a:uLnTx/>
                  <a:uFillTx/>
                  <a:latin typeface="Calibri"/>
                  <a:ea typeface="+mn-ea"/>
                  <a:cs typeface="+mn-cs"/>
                </a:rPr>
                <a:t>139/227</a:t>
              </a:r>
            </a:p>
          </p:txBody>
        </p:sp>
        <p:sp>
          <p:nvSpPr>
            <p:cNvPr id="43" name="ZoneTexte 42">
              <a:extLst>
                <a:ext uri="{FF2B5EF4-FFF2-40B4-BE49-F238E27FC236}">
                  <a16:creationId xmlns:a16="http://schemas.microsoft.com/office/drawing/2014/main" id="{6429BCB1-19A4-4248-ABAF-95BC85B88ACA}"/>
                </a:ext>
              </a:extLst>
            </p:cNvPr>
            <p:cNvSpPr txBox="1"/>
            <p:nvPr/>
          </p:nvSpPr>
          <p:spPr>
            <a:xfrm>
              <a:off x="4364993" y="1917355"/>
              <a:ext cx="542136" cy="299826"/>
            </a:xfrm>
            <a:prstGeom prst="rect">
              <a:avLst/>
            </a:prstGeom>
            <a:noFill/>
          </p:spPr>
          <p:txBody>
            <a:bodyPr wrap="none" rtlCol="0">
              <a:spAutoFit/>
            </a:bodyPr>
            <a:lstStyle/>
            <a:p>
              <a:pPr marL="0" marR="0" lvl="0" indent="0" algn="ctr"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a:ln>
                    <a:noFill/>
                  </a:ln>
                  <a:solidFill>
                    <a:prstClr val="black">
                      <a:lumMod val="65000"/>
                      <a:lumOff val="35000"/>
                    </a:prstClr>
                  </a:solidFill>
                  <a:effectLst/>
                  <a:uLnTx/>
                  <a:uFillTx/>
                  <a:latin typeface="Calibri"/>
                  <a:ea typeface="+mn-ea"/>
                  <a:cs typeface="+mn-cs"/>
                </a:rPr>
                <a:t>166/292</a:t>
              </a:r>
            </a:p>
            <a:p>
              <a:pPr marL="0" marR="0" lvl="0" indent="0" algn="ctr"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a:ln>
                    <a:noFill/>
                  </a:ln>
                  <a:solidFill>
                    <a:prstClr val="black">
                      <a:lumMod val="65000"/>
                      <a:lumOff val="35000"/>
                    </a:prstClr>
                  </a:solidFill>
                  <a:effectLst/>
                  <a:uLnTx/>
                  <a:uFillTx/>
                  <a:latin typeface="Calibri"/>
                  <a:ea typeface="+mn-ea"/>
                  <a:cs typeface="+mn-cs"/>
                </a:rPr>
                <a:t>99/152</a:t>
              </a:r>
            </a:p>
          </p:txBody>
        </p:sp>
        <p:sp>
          <p:nvSpPr>
            <p:cNvPr id="44" name="ZoneTexte 43">
              <a:extLst>
                <a:ext uri="{FF2B5EF4-FFF2-40B4-BE49-F238E27FC236}">
                  <a16:creationId xmlns:a16="http://schemas.microsoft.com/office/drawing/2014/main" id="{BCE3F8A0-0599-4127-A9A8-7D184A56665B}"/>
                </a:ext>
              </a:extLst>
            </p:cNvPr>
            <p:cNvSpPr txBox="1"/>
            <p:nvPr/>
          </p:nvSpPr>
          <p:spPr>
            <a:xfrm>
              <a:off x="4364994" y="2168053"/>
              <a:ext cx="542136" cy="299826"/>
            </a:xfrm>
            <a:prstGeom prst="rect">
              <a:avLst/>
            </a:prstGeom>
            <a:noFill/>
          </p:spPr>
          <p:txBody>
            <a:bodyPr wrap="none" rtlCol="0">
              <a:spAutoFit/>
            </a:bodyPr>
            <a:lstStyle/>
            <a:p>
              <a:pPr marL="0" marR="0" lvl="0" indent="0" algn="ctr"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a:ln>
                    <a:noFill/>
                  </a:ln>
                  <a:solidFill>
                    <a:prstClr val="black">
                      <a:lumMod val="65000"/>
                      <a:lumOff val="35000"/>
                    </a:prstClr>
                  </a:solidFill>
                  <a:effectLst/>
                  <a:uLnTx/>
                  <a:uFillTx/>
                  <a:latin typeface="Calibri"/>
                  <a:ea typeface="+mn-ea"/>
                  <a:cs typeface="+mn-cs"/>
                </a:rPr>
                <a:t>159/278</a:t>
              </a:r>
            </a:p>
            <a:p>
              <a:pPr marL="0" marR="0" lvl="0" indent="0" algn="ctr"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a:ln>
                    <a:noFill/>
                  </a:ln>
                  <a:solidFill>
                    <a:prstClr val="black">
                      <a:lumMod val="65000"/>
                      <a:lumOff val="35000"/>
                    </a:prstClr>
                  </a:solidFill>
                  <a:effectLst/>
                  <a:uLnTx/>
                  <a:uFillTx/>
                  <a:latin typeface="Calibri"/>
                  <a:ea typeface="+mn-ea"/>
                  <a:cs typeface="+mn-cs"/>
                </a:rPr>
                <a:t>106/166</a:t>
              </a:r>
            </a:p>
          </p:txBody>
        </p:sp>
        <p:sp>
          <p:nvSpPr>
            <p:cNvPr id="45" name="ZoneTexte 44">
              <a:extLst>
                <a:ext uri="{FF2B5EF4-FFF2-40B4-BE49-F238E27FC236}">
                  <a16:creationId xmlns:a16="http://schemas.microsoft.com/office/drawing/2014/main" id="{276E1208-2D46-4028-A633-347678316D2D}"/>
                </a:ext>
              </a:extLst>
            </p:cNvPr>
            <p:cNvSpPr txBox="1"/>
            <p:nvPr/>
          </p:nvSpPr>
          <p:spPr>
            <a:xfrm>
              <a:off x="4364995" y="2468232"/>
              <a:ext cx="542136" cy="299826"/>
            </a:xfrm>
            <a:prstGeom prst="rect">
              <a:avLst/>
            </a:prstGeom>
            <a:noFill/>
          </p:spPr>
          <p:txBody>
            <a:bodyPr wrap="none" rtlCol="0">
              <a:spAutoFit/>
            </a:bodyPr>
            <a:lstStyle/>
            <a:p>
              <a:pPr marL="0" marR="0" lvl="0" indent="0" algn="ctr"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a:ln>
                    <a:noFill/>
                  </a:ln>
                  <a:solidFill>
                    <a:prstClr val="black">
                      <a:lumMod val="65000"/>
                      <a:lumOff val="35000"/>
                    </a:prstClr>
                  </a:solidFill>
                  <a:effectLst/>
                  <a:uLnTx/>
                  <a:uFillTx/>
                  <a:latin typeface="Calibri"/>
                  <a:ea typeface="+mn-ea"/>
                  <a:cs typeface="+mn-cs"/>
                </a:rPr>
                <a:t>138/219</a:t>
              </a:r>
            </a:p>
            <a:p>
              <a:pPr marL="0" marR="0" lvl="0" indent="0" algn="ctr"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a:ln>
                    <a:noFill/>
                  </a:ln>
                  <a:solidFill>
                    <a:prstClr val="black">
                      <a:lumMod val="65000"/>
                      <a:lumOff val="35000"/>
                    </a:prstClr>
                  </a:solidFill>
                  <a:effectLst/>
                  <a:uLnTx/>
                  <a:uFillTx/>
                  <a:latin typeface="Calibri"/>
                  <a:ea typeface="+mn-ea"/>
                  <a:cs typeface="+mn-cs"/>
                </a:rPr>
                <a:t>127/225</a:t>
              </a:r>
            </a:p>
          </p:txBody>
        </p:sp>
        <p:sp>
          <p:nvSpPr>
            <p:cNvPr id="46" name="ZoneTexte 45">
              <a:extLst>
                <a:ext uri="{FF2B5EF4-FFF2-40B4-BE49-F238E27FC236}">
                  <a16:creationId xmlns:a16="http://schemas.microsoft.com/office/drawing/2014/main" id="{8EFA7F6A-5357-4D0E-8C97-CEAB7495D37E}"/>
                </a:ext>
              </a:extLst>
            </p:cNvPr>
            <p:cNvSpPr txBox="1"/>
            <p:nvPr/>
          </p:nvSpPr>
          <p:spPr>
            <a:xfrm>
              <a:off x="4364996" y="2743927"/>
              <a:ext cx="542136" cy="299826"/>
            </a:xfrm>
            <a:prstGeom prst="rect">
              <a:avLst/>
            </a:prstGeom>
            <a:noFill/>
          </p:spPr>
          <p:txBody>
            <a:bodyPr wrap="none" rtlCol="0">
              <a:spAutoFit/>
            </a:bodyPr>
            <a:lstStyle/>
            <a:p>
              <a:pPr marL="0" marR="0" lvl="0" indent="0" algn="ctr"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a:ln>
                    <a:noFill/>
                  </a:ln>
                  <a:solidFill>
                    <a:prstClr val="black">
                      <a:lumMod val="65000"/>
                      <a:lumOff val="35000"/>
                    </a:prstClr>
                  </a:solidFill>
                  <a:effectLst/>
                  <a:uLnTx/>
                  <a:uFillTx/>
                  <a:latin typeface="Calibri"/>
                  <a:ea typeface="+mn-ea"/>
                  <a:cs typeface="+mn-cs"/>
                </a:rPr>
                <a:t>124/230</a:t>
              </a:r>
            </a:p>
            <a:p>
              <a:pPr marL="0" marR="0" lvl="0" indent="0" algn="ctr"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a:ln>
                    <a:noFill/>
                  </a:ln>
                  <a:solidFill>
                    <a:prstClr val="black">
                      <a:lumMod val="65000"/>
                      <a:lumOff val="35000"/>
                    </a:prstClr>
                  </a:solidFill>
                  <a:effectLst/>
                  <a:uLnTx/>
                  <a:uFillTx/>
                  <a:latin typeface="Calibri"/>
                  <a:ea typeface="+mn-ea"/>
                  <a:cs typeface="+mn-cs"/>
                </a:rPr>
                <a:t>141/214</a:t>
              </a:r>
            </a:p>
          </p:txBody>
        </p:sp>
        <p:sp>
          <p:nvSpPr>
            <p:cNvPr id="47" name="ZoneTexte 46">
              <a:extLst>
                <a:ext uri="{FF2B5EF4-FFF2-40B4-BE49-F238E27FC236}">
                  <a16:creationId xmlns:a16="http://schemas.microsoft.com/office/drawing/2014/main" id="{7F86B4AD-2F7F-417A-B4DD-E1DD212A21A5}"/>
                </a:ext>
              </a:extLst>
            </p:cNvPr>
            <p:cNvSpPr txBox="1"/>
            <p:nvPr/>
          </p:nvSpPr>
          <p:spPr>
            <a:xfrm>
              <a:off x="4364997" y="3005135"/>
              <a:ext cx="542136" cy="299826"/>
            </a:xfrm>
            <a:prstGeom prst="rect">
              <a:avLst/>
            </a:prstGeom>
            <a:noFill/>
          </p:spPr>
          <p:txBody>
            <a:bodyPr wrap="none" rtlCol="0">
              <a:spAutoFit/>
            </a:bodyPr>
            <a:lstStyle/>
            <a:p>
              <a:pPr marL="0" marR="0" lvl="0" indent="0" algn="ctr"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a:ln>
                    <a:noFill/>
                  </a:ln>
                  <a:solidFill>
                    <a:prstClr val="black">
                      <a:lumMod val="65000"/>
                      <a:lumOff val="35000"/>
                    </a:prstClr>
                  </a:solidFill>
                  <a:effectLst/>
                  <a:uLnTx/>
                  <a:uFillTx/>
                  <a:latin typeface="Calibri"/>
                  <a:ea typeface="+mn-ea"/>
                  <a:cs typeface="+mn-cs"/>
                </a:rPr>
                <a:t>26/41</a:t>
              </a:r>
            </a:p>
            <a:p>
              <a:pPr marL="0" marR="0" lvl="0" indent="0" algn="ctr"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a:ln>
                    <a:noFill/>
                  </a:ln>
                  <a:solidFill>
                    <a:prstClr val="black">
                      <a:lumMod val="65000"/>
                      <a:lumOff val="35000"/>
                    </a:prstClr>
                  </a:solidFill>
                  <a:effectLst/>
                  <a:uLnTx/>
                  <a:uFillTx/>
                  <a:latin typeface="Calibri"/>
                  <a:ea typeface="+mn-ea"/>
                  <a:cs typeface="+mn-cs"/>
                </a:rPr>
                <a:t>182/309</a:t>
              </a:r>
            </a:p>
          </p:txBody>
        </p:sp>
        <p:sp>
          <p:nvSpPr>
            <p:cNvPr id="48" name="ZoneTexte 47">
              <a:extLst>
                <a:ext uri="{FF2B5EF4-FFF2-40B4-BE49-F238E27FC236}">
                  <a16:creationId xmlns:a16="http://schemas.microsoft.com/office/drawing/2014/main" id="{0626E85E-CF65-42EE-8F87-2A1BA51CD88E}"/>
                </a:ext>
              </a:extLst>
            </p:cNvPr>
            <p:cNvSpPr txBox="1"/>
            <p:nvPr/>
          </p:nvSpPr>
          <p:spPr>
            <a:xfrm>
              <a:off x="4364998" y="3245042"/>
              <a:ext cx="542136" cy="299826"/>
            </a:xfrm>
            <a:prstGeom prst="rect">
              <a:avLst/>
            </a:prstGeom>
            <a:noFill/>
          </p:spPr>
          <p:txBody>
            <a:bodyPr wrap="none" rtlCol="0">
              <a:spAutoFit/>
            </a:bodyPr>
            <a:lstStyle/>
            <a:p>
              <a:pPr marL="0" marR="0" lvl="0" indent="0" algn="ctr"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a:ln>
                    <a:noFill/>
                  </a:ln>
                  <a:solidFill>
                    <a:prstClr val="black">
                      <a:lumMod val="65000"/>
                      <a:lumOff val="35000"/>
                    </a:prstClr>
                  </a:solidFill>
                  <a:effectLst/>
                  <a:uLnTx/>
                  <a:uFillTx/>
                  <a:latin typeface="Calibri"/>
                  <a:ea typeface="+mn-ea"/>
                  <a:cs typeface="+mn-cs"/>
                </a:rPr>
                <a:t>44/112</a:t>
              </a:r>
            </a:p>
            <a:p>
              <a:pPr marL="0" marR="0" lvl="0" indent="0" algn="ctr"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a:ln>
                    <a:noFill/>
                  </a:ln>
                  <a:solidFill>
                    <a:prstClr val="black">
                      <a:lumMod val="65000"/>
                      <a:lumOff val="35000"/>
                    </a:prstClr>
                  </a:solidFill>
                  <a:effectLst/>
                  <a:uLnTx/>
                  <a:uFillTx/>
                  <a:latin typeface="Calibri"/>
                  <a:ea typeface="+mn-ea"/>
                  <a:cs typeface="+mn-cs"/>
                </a:rPr>
                <a:t>221/332</a:t>
              </a:r>
            </a:p>
          </p:txBody>
        </p:sp>
        <p:sp>
          <p:nvSpPr>
            <p:cNvPr id="49" name="ZoneTexte 48">
              <a:extLst>
                <a:ext uri="{FF2B5EF4-FFF2-40B4-BE49-F238E27FC236}">
                  <a16:creationId xmlns:a16="http://schemas.microsoft.com/office/drawing/2014/main" id="{1490A95A-5EEA-4FB7-BD7F-C62280C1DA8D}"/>
                </a:ext>
              </a:extLst>
            </p:cNvPr>
            <p:cNvSpPr txBox="1"/>
            <p:nvPr/>
          </p:nvSpPr>
          <p:spPr>
            <a:xfrm>
              <a:off x="4364998" y="3488794"/>
              <a:ext cx="542136" cy="299826"/>
            </a:xfrm>
            <a:prstGeom prst="rect">
              <a:avLst/>
            </a:prstGeom>
            <a:noFill/>
          </p:spPr>
          <p:txBody>
            <a:bodyPr wrap="none" rtlCol="0">
              <a:spAutoFit/>
            </a:bodyPr>
            <a:lstStyle/>
            <a:p>
              <a:pPr marL="0" marR="0" lvl="0" indent="0" algn="ctr"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a:ln>
                    <a:noFill/>
                  </a:ln>
                  <a:solidFill>
                    <a:prstClr val="black">
                      <a:lumMod val="65000"/>
                      <a:lumOff val="35000"/>
                    </a:prstClr>
                  </a:solidFill>
                  <a:effectLst/>
                  <a:uLnTx/>
                  <a:uFillTx/>
                  <a:latin typeface="Calibri"/>
                  <a:ea typeface="+mn-ea"/>
                  <a:cs typeface="+mn-cs"/>
                </a:rPr>
                <a:t>120/261</a:t>
              </a:r>
            </a:p>
            <a:p>
              <a:pPr marL="0" marR="0" lvl="0" indent="0" algn="ctr"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a:ln>
                    <a:noFill/>
                  </a:ln>
                  <a:solidFill>
                    <a:prstClr val="black">
                      <a:lumMod val="65000"/>
                      <a:lumOff val="35000"/>
                    </a:prstClr>
                  </a:solidFill>
                  <a:effectLst/>
                  <a:uLnTx/>
                  <a:uFillTx/>
                  <a:latin typeface="Calibri"/>
                  <a:ea typeface="+mn-ea"/>
                  <a:cs typeface="+mn-cs"/>
                </a:rPr>
                <a:t>139/174</a:t>
              </a:r>
            </a:p>
          </p:txBody>
        </p:sp>
        <p:sp>
          <p:nvSpPr>
            <p:cNvPr id="50" name="ZoneTexte 49">
              <a:extLst>
                <a:ext uri="{FF2B5EF4-FFF2-40B4-BE49-F238E27FC236}">
                  <a16:creationId xmlns:a16="http://schemas.microsoft.com/office/drawing/2014/main" id="{54A49E96-5D02-4806-87B0-E226A583615D}"/>
                </a:ext>
              </a:extLst>
            </p:cNvPr>
            <p:cNvSpPr txBox="1"/>
            <p:nvPr/>
          </p:nvSpPr>
          <p:spPr>
            <a:xfrm>
              <a:off x="4364999" y="3775535"/>
              <a:ext cx="542136" cy="299826"/>
            </a:xfrm>
            <a:prstGeom prst="rect">
              <a:avLst/>
            </a:prstGeom>
            <a:noFill/>
          </p:spPr>
          <p:txBody>
            <a:bodyPr wrap="none" rtlCol="0">
              <a:spAutoFit/>
            </a:bodyPr>
            <a:lstStyle/>
            <a:p>
              <a:pPr marL="0" marR="0" lvl="0" indent="0" algn="ctr"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a:ln>
                    <a:noFill/>
                  </a:ln>
                  <a:solidFill>
                    <a:prstClr val="black">
                      <a:lumMod val="65000"/>
                      <a:lumOff val="35000"/>
                    </a:prstClr>
                  </a:solidFill>
                  <a:effectLst/>
                  <a:uLnTx/>
                  <a:uFillTx/>
                  <a:latin typeface="Calibri"/>
                  <a:ea typeface="+mn-ea"/>
                  <a:cs typeface="+mn-cs"/>
                </a:rPr>
                <a:t>92/162</a:t>
              </a:r>
            </a:p>
            <a:p>
              <a:pPr marL="0" marR="0" lvl="0" indent="0" algn="ctr"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a:ln>
                    <a:noFill/>
                  </a:ln>
                  <a:solidFill>
                    <a:prstClr val="black">
                      <a:lumMod val="65000"/>
                      <a:lumOff val="35000"/>
                    </a:prstClr>
                  </a:solidFill>
                  <a:effectLst/>
                  <a:uLnTx/>
                  <a:uFillTx/>
                  <a:latin typeface="Calibri"/>
                  <a:ea typeface="+mn-ea"/>
                  <a:cs typeface="+mn-cs"/>
                </a:rPr>
                <a:t>146/236</a:t>
              </a:r>
            </a:p>
          </p:txBody>
        </p:sp>
        <p:sp>
          <p:nvSpPr>
            <p:cNvPr id="51" name="ZoneTexte 50">
              <a:extLst>
                <a:ext uri="{FF2B5EF4-FFF2-40B4-BE49-F238E27FC236}">
                  <a16:creationId xmlns:a16="http://schemas.microsoft.com/office/drawing/2014/main" id="{678A1E04-4075-403E-A912-93873D85B6B6}"/>
                </a:ext>
              </a:extLst>
            </p:cNvPr>
            <p:cNvSpPr txBox="1"/>
            <p:nvPr/>
          </p:nvSpPr>
          <p:spPr>
            <a:xfrm>
              <a:off x="4364999" y="4037794"/>
              <a:ext cx="542136" cy="299826"/>
            </a:xfrm>
            <a:prstGeom prst="rect">
              <a:avLst/>
            </a:prstGeom>
            <a:noFill/>
          </p:spPr>
          <p:txBody>
            <a:bodyPr wrap="none" rtlCol="0">
              <a:spAutoFit/>
            </a:bodyPr>
            <a:lstStyle/>
            <a:p>
              <a:pPr marL="0" marR="0" lvl="0" indent="0" algn="ctr"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a:ln>
                    <a:noFill/>
                  </a:ln>
                  <a:solidFill>
                    <a:prstClr val="black">
                      <a:lumMod val="65000"/>
                      <a:lumOff val="35000"/>
                    </a:prstClr>
                  </a:solidFill>
                  <a:effectLst/>
                  <a:uLnTx/>
                  <a:uFillTx/>
                  <a:latin typeface="Calibri"/>
                  <a:ea typeface="+mn-ea"/>
                  <a:cs typeface="+mn-cs"/>
                </a:rPr>
                <a:t>142/255</a:t>
              </a:r>
            </a:p>
            <a:p>
              <a:pPr marL="0" marR="0" lvl="0" indent="0" algn="ctr"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a:ln>
                    <a:noFill/>
                  </a:ln>
                  <a:solidFill>
                    <a:prstClr val="black">
                      <a:lumMod val="65000"/>
                      <a:lumOff val="35000"/>
                    </a:prstClr>
                  </a:solidFill>
                  <a:effectLst/>
                  <a:uLnTx/>
                  <a:uFillTx/>
                  <a:latin typeface="Calibri"/>
                  <a:ea typeface="+mn-ea"/>
                  <a:cs typeface="+mn-cs"/>
                </a:rPr>
                <a:t>123/188</a:t>
              </a:r>
            </a:p>
          </p:txBody>
        </p:sp>
        <p:sp>
          <p:nvSpPr>
            <p:cNvPr id="52" name="ZoneTexte 51">
              <a:extLst>
                <a:ext uri="{FF2B5EF4-FFF2-40B4-BE49-F238E27FC236}">
                  <a16:creationId xmlns:a16="http://schemas.microsoft.com/office/drawing/2014/main" id="{C3F5BFAA-1736-4807-B79F-70EB46480E8E}"/>
                </a:ext>
              </a:extLst>
            </p:cNvPr>
            <p:cNvSpPr txBox="1"/>
            <p:nvPr/>
          </p:nvSpPr>
          <p:spPr>
            <a:xfrm>
              <a:off x="5991992" y="1129329"/>
              <a:ext cx="899605" cy="197233"/>
            </a:xfrm>
            <a:prstGeom prst="rect">
              <a:avLst/>
            </a:prstGeom>
            <a:noFill/>
          </p:spPr>
          <p:txBody>
            <a:bodyPr wrap="none" rtlCol="0">
              <a:spAutoFit/>
            </a:bodyPr>
            <a:lstStyle/>
            <a:p>
              <a:pPr marL="0" marR="0" lvl="0" indent="0" algn="l"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a:ln>
                    <a:noFill/>
                  </a:ln>
                  <a:solidFill>
                    <a:prstClr val="black">
                      <a:lumMod val="65000"/>
                      <a:lumOff val="35000"/>
                    </a:prstClr>
                  </a:solidFill>
                  <a:effectLst/>
                  <a:uLnTx/>
                  <a:uFillTx/>
                  <a:latin typeface="Calibri"/>
                  <a:ea typeface="+mn-ea"/>
                  <a:cs typeface="+mn-cs"/>
                </a:rPr>
                <a:t>0,95 (0,74 , 1,21)</a:t>
              </a:r>
            </a:p>
          </p:txBody>
        </p:sp>
        <p:sp>
          <p:nvSpPr>
            <p:cNvPr id="53" name="ZoneTexte 52">
              <a:extLst>
                <a:ext uri="{FF2B5EF4-FFF2-40B4-BE49-F238E27FC236}">
                  <a16:creationId xmlns:a16="http://schemas.microsoft.com/office/drawing/2014/main" id="{D41AD9A7-36B6-4AB5-9B76-0C01161BE41C}"/>
                </a:ext>
              </a:extLst>
            </p:cNvPr>
            <p:cNvSpPr txBox="1"/>
            <p:nvPr/>
          </p:nvSpPr>
          <p:spPr>
            <a:xfrm>
              <a:off x="5991992" y="1340035"/>
              <a:ext cx="899605" cy="299826"/>
            </a:xfrm>
            <a:prstGeom prst="rect">
              <a:avLst/>
            </a:prstGeom>
            <a:noFill/>
          </p:spPr>
          <p:txBody>
            <a:bodyPr wrap="none" rtlCol="0">
              <a:spAutoFit/>
            </a:bodyPr>
            <a:lstStyle/>
            <a:p>
              <a:pPr marL="0" marR="0" lvl="0" indent="0" algn="l"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a:ln>
                    <a:noFill/>
                  </a:ln>
                  <a:solidFill>
                    <a:prstClr val="black">
                      <a:lumMod val="65000"/>
                      <a:lumOff val="35000"/>
                    </a:prstClr>
                  </a:solidFill>
                  <a:effectLst/>
                  <a:uLnTx/>
                  <a:uFillTx/>
                  <a:latin typeface="Calibri"/>
                  <a:ea typeface="+mn-ea"/>
                  <a:cs typeface="+mn-cs"/>
                </a:rPr>
                <a:t>1,28 (0,88 , 1,86)</a:t>
              </a:r>
            </a:p>
            <a:p>
              <a:pPr marL="0" marR="0" lvl="0" indent="0" algn="l"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a:ln>
                    <a:noFill/>
                  </a:ln>
                  <a:solidFill>
                    <a:prstClr val="black">
                      <a:lumMod val="65000"/>
                      <a:lumOff val="35000"/>
                    </a:prstClr>
                  </a:solidFill>
                  <a:effectLst/>
                  <a:uLnTx/>
                  <a:uFillTx/>
                  <a:latin typeface="Calibri"/>
                  <a:ea typeface="+mn-ea"/>
                  <a:cs typeface="+mn-cs"/>
                </a:rPr>
                <a:t>0,81 (0,59 , 1,11)</a:t>
              </a:r>
            </a:p>
          </p:txBody>
        </p:sp>
        <p:sp>
          <p:nvSpPr>
            <p:cNvPr id="54" name="ZoneTexte 53">
              <a:extLst>
                <a:ext uri="{FF2B5EF4-FFF2-40B4-BE49-F238E27FC236}">
                  <a16:creationId xmlns:a16="http://schemas.microsoft.com/office/drawing/2014/main" id="{5A49EA04-A60B-4156-9C7C-CCB735591DEF}"/>
                </a:ext>
              </a:extLst>
            </p:cNvPr>
            <p:cNvSpPr txBox="1"/>
            <p:nvPr/>
          </p:nvSpPr>
          <p:spPr>
            <a:xfrm>
              <a:off x="5991992" y="1635940"/>
              <a:ext cx="899605" cy="299826"/>
            </a:xfrm>
            <a:prstGeom prst="rect">
              <a:avLst/>
            </a:prstGeom>
            <a:noFill/>
          </p:spPr>
          <p:txBody>
            <a:bodyPr wrap="none" rtlCol="0">
              <a:spAutoFit/>
            </a:bodyPr>
            <a:lstStyle/>
            <a:p>
              <a:pPr marL="0" marR="0" lvl="0" indent="0" algn="l"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a:ln>
                    <a:noFill/>
                  </a:ln>
                  <a:solidFill>
                    <a:prstClr val="black">
                      <a:lumMod val="65000"/>
                      <a:lumOff val="35000"/>
                    </a:prstClr>
                  </a:solidFill>
                  <a:effectLst/>
                  <a:uLnTx/>
                  <a:uFillTx/>
                  <a:latin typeface="Calibri"/>
                  <a:ea typeface="+mn-ea"/>
                  <a:cs typeface="+mn-cs"/>
                </a:rPr>
                <a:t>1,06 (0,75 , 1,50)</a:t>
              </a:r>
            </a:p>
            <a:p>
              <a:pPr marL="0" marR="0" lvl="0" indent="0" algn="l"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a:ln>
                    <a:noFill/>
                  </a:ln>
                  <a:solidFill>
                    <a:prstClr val="black">
                      <a:lumMod val="65000"/>
                      <a:lumOff val="35000"/>
                    </a:prstClr>
                  </a:solidFill>
                  <a:effectLst/>
                  <a:uLnTx/>
                  <a:uFillTx/>
                  <a:latin typeface="Calibri"/>
                  <a:ea typeface="+mn-ea"/>
                  <a:cs typeface="+mn-cs"/>
                </a:rPr>
                <a:t>0,92 (0,66 , 1,29)</a:t>
              </a:r>
            </a:p>
          </p:txBody>
        </p:sp>
        <p:sp>
          <p:nvSpPr>
            <p:cNvPr id="55" name="ZoneTexte 54">
              <a:extLst>
                <a:ext uri="{FF2B5EF4-FFF2-40B4-BE49-F238E27FC236}">
                  <a16:creationId xmlns:a16="http://schemas.microsoft.com/office/drawing/2014/main" id="{EB5B4875-8787-49A7-9B17-9C0885BF4FC0}"/>
                </a:ext>
              </a:extLst>
            </p:cNvPr>
            <p:cNvSpPr txBox="1"/>
            <p:nvPr/>
          </p:nvSpPr>
          <p:spPr>
            <a:xfrm>
              <a:off x="5991992" y="1917355"/>
              <a:ext cx="899605" cy="299826"/>
            </a:xfrm>
            <a:prstGeom prst="rect">
              <a:avLst/>
            </a:prstGeom>
            <a:noFill/>
          </p:spPr>
          <p:txBody>
            <a:bodyPr wrap="none" rtlCol="0">
              <a:spAutoFit/>
            </a:bodyPr>
            <a:lstStyle/>
            <a:p>
              <a:pPr marL="0" marR="0" lvl="0" indent="0" algn="l"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a:ln>
                    <a:noFill/>
                  </a:ln>
                  <a:solidFill>
                    <a:prstClr val="black">
                      <a:lumMod val="65000"/>
                      <a:lumOff val="35000"/>
                    </a:prstClr>
                  </a:solidFill>
                  <a:effectLst/>
                  <a:uLnTx/>
                  <a:uFillTx/>
                  <a:latin typeface="Calibri"/>
                  <a:ea typeface="+mn-ea"/>
                  <a:cs typeface="+mn-cs"/>
                </a:rPr>
                <a:t>0,96 (0,71 , 1,30)</a:t>
              </a:r>
            </a:p>
            <a:p>
              <a:pPr marL="0" marR="0" lvl="0" indent="0" algn="l"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a:ln>
                    <a:noFill/>
                  </a:ln>
                  <a:solidFill>
                    <a:prstClr val="black">
                      <a:lumMod val="65000"/>
                      <a:lumOff val="35000"/>
                    </a:prstClr>
                  </a:solidFill>
                  <a:effectLst/>
                  <a:uLnTx/>
                  <a:uFillTx/>
                  <a:latin typeface="Calibri"/>
                  <a:ea typeface="+mn-ea"/>
                  <a:cs typeface="+mn-cs"/>
                </a:rPr>
                <a:t>1,04 (0,70 , 1,54)</a:t>
              </a:r>
            </a:p>
          </p:txBody>
        </p:sp>
        <p:sp>
          <p:nvSpPr>
            <p:cNvPr id="56" name="ZoneTexte 55">
              <a:extLst>
                <a:ext uri="{FF2B5EF4-FFF2-40B4-BE49-F238E27FC236}">
                  <a16:creationId xmlns:a16="http://schemas.microsoft.com/office/drawing/2014/main" id="{97058413-8103-49BB-A105-86C4C216D4BA}"/>
                </a:ext>
              </a:extLst>
            </p:cNvPr>
            <p:cNvSpPr txBox="1"/>
            <p:nvPr/>
          </p:nvSpPr>
          <p:spPr>
            <a:xfrm>
              <a:off x="5991992" y="2168053"/>
              <a:ext cx="899605" cy="299826"/>
            </a:xfrm>
            <a:prstGeom prst="rect">
              <a:avLst/>
            </a:prstGeom>
            <a:noFill/>
          </p:spPr>
          <p:txBody>
            <a:bodyPr wrap="none" rtlCol="0">
              <a:spAutoFit/>
            </a:bodyPr>
            <a:lstStyle/>
            <a:p>
              <a:pPr marL="0" marR="0" lvl="0" indent="0" algn="l"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a:ln>
                    <a:noFill/>
                  </a:ln>
                  <a:solidFill>
                    <a:prstClr val="black">
                      <a:lumMod val="65000"/>
                      <a:lumOff val="35000"/>
                    </a:prstClr>
                  </a:solidFill>
                  <a:effectLst/>
                  <a:uLnTx/>
                  <a:uFillTx/>
                  <a:latin typeface="Calibri"/>
                  <a:ea typeface="+mn-ea"/>
                  <a:cs typeface="+mn-cs"/>
                </a:rPr>
                <a:t>1,11 (0,81 , 1,51)</a:t>
              </a:r>
            </a:p>
            <a:p>
              <a:pPr marL="0" marR="0" lvl="0" indent="0" algn="l"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a:ln>
                    <a:noFill/>
                  </a:ln>
                  <a:solidFill>
                    <a:prstClr val="black">
                      <a:lumMod val="65000"/>
                      <a:lumOff val="35000"/>
                    </a:prstClr>
                  </a:solidFill>
                  <a:effectLst/>
                  <a:uLnTx/>
                  <a:uFillTx/>
                  <a:latin typeface="Calibri"/>
                  <a:ea typeface="+mn-ea"/>
                  <a:cs typeface="+mn-cs"/>
                </a:rPr>
                <a:t>0,86 (0,58 , 1,25)</a:t>
              </a:r>
            </a:p>
          </p:txBody>
        </p:sp>
        <p:sp>
          <p:nvSpPr>
            <p:cNvPr id="57" name="ZoneTexte 56">
              <a:extLst>
                <a:ext uri="{FF2B5EF4-FFF2-40B4-BE49-F238E27FC236}">
                  <a16:creationId xmlns:a16="http://schemas.microsoft.com/office/drawing/2014/main" id="{E17EAE4A-8F42-4DE1-9751-52923AD8B6E4}"/>
                </a:ext>
              </a:extLst>
            </p:cNvPr>
            <p:cNvSpPr txBox="1"/>
            <p:nvPr/>
          </p:nvSpPr>
          <p:spPr>
            <a:xfrm>
              <a:off x="5991992" y="2468232"/>
              <a:ext cx="899605" cy="299826"/>
            </a:xfrm>
            <a:prstGeom prst="rect">
              <a:avLst/>
            </a:prstGeom>
            <a:noFill/>
          </p:spPr>
          <p:txBody>
            <a:bodyPr wrap="none" rtlCol="0">
              <a:spAutoFit/>
            </a:bodyPr>
            <a:lstStyle/>
            <a:p>
              <a:pPr marL="0" marR="0" lvl="0" indent="0" algn="l"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a:ln>
                    <a:noFill/>
                  </a:ln>
                  <a:solidFill>
                    <a:prstClr val="black">
                      <a:lumMod val="65000"/>
                      <a:lumOff val="35000"/>
                    </a:prstClr>
                  </a:solidFill>
                  <a:effectLst/>
                  <a:uLnTx/>
                  <a:uFillTx/>
                  <a:latin typeface="Calibri"/>
                  <a:ea typeface="+mn-ea"/>
                  <a:cs typeface="+mn-cs"/>
                </a:rPr>
                <a:t>1,18 (0,84 , 1,65)</a:t>
              </a:r>
            </a:p>
            <a:p>
              <a:pPr marL="0" marR="0" lvl="0" indent="0" algn="l"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a:ln>
                    <a:noFill/>
                  </a:ln>
                  <a:solidFill>
                    <a:prstClr val="black">
                      <a:lumMod val="65000"/>
                      <a:lumOff val="35000"/>
                    </a:prstClr>
                  </a:solidFill>
                  <a:effectLst/>
                  <a:uLnTx/>
                  <a:uFillTx/>
                  <a:latin typeface="Calibri"/>
                  <a:ea typeface="+mn-ea"/>
                  <a:cs typeface="+mn-cs"/>
                </a:rPr>
                <a:t>0,84 (0,59 , 1,19)</a:t>
              </a:r>
            </a:p>
          </p:txBody>
        </p:sp>
        <p:sp>
          <p:nvSpPr>
            <p:cNvPr id="58" name="ZoneTexte 57">
              <a:extLst>
                <a:ext uri="{FF2B5EF4-FFF2-40B4-BE49-F238E27FC236}">
                  <a16:creationId xmlns:a16="http://schemas.microsoft.com/office/drawing/2014/main" id="{1F61DE61-81CB-409D-ADC9-60895D82F791}"/>
                </a:ext>
              </a:extLst>
            </p:cNvPr>
            <p:cNvSpPr txBox="1"/>
            <p:nvPr/>
          </p:nvSpPr>
          <p:spPr>
            <a:xfrm>
              <a:off x="5991992" y="2743927"/>
              <a:ext cx="899605" cy="299826"/>
            </a:xfrm>
            <a:prstGeom prst="rect">
              <a:avLst/>
            </a:prstGeom>
            <a:noFill/>
          </p:spPr>
          <p:txBody>
            <a:bodyPr wrap="none" rtlCol="0">
              <a:spAutoFit/>
            </a:bodyPr>
            <a:lstStyle/>
            <a:p>
              <a:pPr marL="0" marR="0" lvl="0" indent="0" algn="l"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a:ln>
                    <a:noFill/>
                  </a:ln>
                  <a:solidFill>
                    <a:prstClr val="black">
                      <a:lumMod val="65000"/>
                      <a:lumOff val="35000"/>
                    </a:prstClr>
                  </a:solidFill>
                  <a:effectLst/>
                  <a:uLnTx/>
                  <a:uFillTx/>
                  <a:latin typeface="Calibri"/>
                  <a:ea typeface="+mn-ea"/>
                  <a:cs typeface="+mn-cs"/>
                </a:rPr>
                <a:t>1,34 (0,94 , 1,91)</a:t>
              </a:r>
            </a:p>
            <a:p>
              <a:pPr marL="0" marR="0" lvl="0" indent="0" algn="l"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a:ln>
                    <a:noFill/>
                  </a:ln>
                  <a:solidFill>
                    <a:prstClr val="black">
                      <a:lumMod val="65000"/>
                      <a:lumOff val="35000"/>
                    </a:prstClr>
                  </a:solidFill>
                  <a:effectLst/>
                  <a:uLnTx/>
                  <a:uFillTx/>
                  <a:latin typeface="Calibri"/>
                  <a:ea typeface="+mn-ea"/>
                  <a:cs typeface="+mn-cs"/>
                </a:rPr>
                <a:t>0,69 (0,49 , 0,96)</a:t>
              </a:r>
            </a:p>
          </p:txBody>
        </p:sp>
        <p:sp>
          <p:nvSpPr>
            <p:cNvPr id="59" name="ZoneTexte 58">
              <a:extLst>
                <a:ext uri="{FF2B5EF4-FFF2-40B4-BE49-F238E27FC236}">
                  <a16:creationId xmlns:a16="http://schemas.microsoft.com/office/drawing/2014/main" id="{59E24406-66CE-4B00-B8FB-701264BA40B3}"/>
                </a:ext>
              </a:extLst>
            </p:cNvPr>
            <p:cNvSpPr txBox="1"/>
            <p:nvPr/>
          </p:nvSpPr>
          <p:spPr>
            <a:xfrm>
              <a:off x="5991992" y="3005135"/>
              <a:ext cx="899605" cy="299826"/>
            </a:xfrm>
            <a:prstGeom prst="rect">
              <a:avLst/>
            </a:prstGeom>
            <a:noFill/>
          </p:spPr>
          <p:txBody>
            <a:bodyPr wrap="none" rtlCol="0">
              <a:spAutoFit/>
            </a:bodyPr>
            <a:lstStyle/>
            <a:p>
              <a:pPr marL="0" marR="0" lvl="0" indent="0" algn="l"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a:ln>
                    <a:noFill/>
                  </a:ln>
                  <a:solidFill>
                    <a:prstClr val="black">
                      <a:lumMod val="65000"/>
                      <a:lumOff val="35000"/>
                    </a:prstClr>
                  </a:solidFill>
                  <a:effectLst/>
                  <a:uLnTx/>
                  <a:uFillTx/>
                  <a:latin typeface="Calibri"/>
                  <a:ea typeface="+mn-ea"/>
                  <a:cs typeface="+mn-cs"/>
                </a:rPr>
                <a:t>1,05 (0,47 , 2,38)</a:t>
              </a:r>
            </a:p>
            <a:p>
              <a:pPr marL="0" marR="0" lvl="0" indent="0" algn="l"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a:ln>
                    <a:noFill/>
                  </a:ln>
                  <a:solidFill>
                    <a:prstClr val="black">
                      <a:lumMod val="65000"/>
                      <a:lumOff val="35000"/>
                    </a:prstClr>
                  </a:solidFill>
                  <a:effectLst/>
                  <a:uLnTx/>
                  <a:uFillTx/>
                  <a:latin typeface="Calibri"/>
                  <a:ea typeface="+mn-ea"/>
                  <a:cs typeface="+mn-cs"/>
                </a:rPr>
                <a:t>1,12 (0,84 , 1,50)</a:t>
              </a:r>
            </a:p>
          </p:txBody>
        </p:sp>
        <p:sp>
          <p:nvSpPr>
            <p:cNvPr id="60" name="ZoneTexte 59">
              <a:extLst>
                <a:ext uri="{FF2B5EF4-FFF2-40B4-BE49-F238E27FC236}">
                  <a16:creationId xmlns:a16="http://schemas.microsoft.com/office/drawing/2014/main" id="{9C3381A5-8A02-41F3-BC7B-56BD74958816}"/>
                </a:ext>
              </a:extLst>
            </p:cNvPr>
            <p:cNvSpPr txBox="1"/>
            <p:nvPr/>
          </p:nvSpPr>
          <p:spPr>
            <a:xfrm>
              <a:off x="5991992" y="3245042"/>
              <a:ext cx="899605" cy="299826"/>
            </a:xfrm>
            <a:prstGeom prst="rect">
              <a:avLst/>
            </a:prstGeom>
            <a:noFill/>
          </p:spPr>
          <p:txBody>
            <a:bodyPr wrap="none" rtlCol="0">
              <a:spAutoFit/>
            </a:bodyPr>
            <a:lstStyle/>
            <a:p>
              <a:pPr marL="0" marR="0" lvl="0" indent="0" algn="l"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a:ln>
                    <a:noFill/>
                  </a:ln>
                  <a:solidFill>
                    <a:prstClr val="black">
                      <a:lumMod val="65000"/>
                      <a:lumOff val="35000"/>
                    </a:prstClr>
                  </a:solidFill>
                  <a:effectLst/>
                  <a:uLnTx/>
                  <a:uFillTx/>
                  <a:latin typeface="Calibri"/>
                  <a:ea typeface="+mn-ea"/>
                  <a:cs typeface="+mn-cs"/>
                </a:rPr>
                <a:t>0,77 (0,41 , 1,42)</a:t>
              </a:r>
            </a:p>
            <a:p>
              <a:pPr marL="0" marR="0" lvl="0" indent="0" algn="l"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a:ln>
                    <a:noFill/>
                  </a:ln>
                  <a:solidFill>
                    <a:prstClr val="black">
                      <a:lumMod val="65000"/>
                      <a:lumOff val="35000"/>
                    </a:prstClr>
                  </a:solidFill>
                  <a:effectLst/>
                  <a:uLnTx/>
                  <a:uFillTx/>
                  <a:latin typeface="Calibri"/>
                  <a:ea typeface="+mn-ea"/>
                  <a:cs typeface="+mn-cs"/>
                </a:rPr>
                <a:t>0,93 (0,71 , 1,21)</a:t>
              </a:r>
            </a:p>
          </p:txBody>
        </p:sp>
        <p:sp>
          <p:nvSpPr>
            <p:cNvPr id="61" name="ZoneTexte 60">
              <a:extLst>
                <a:ext uri="{FF2B5EF4-FFF2-40B4-BE49-F238E27FC236}">
                  <a16:creationId xmlns:a16="http://schemas.microsoft.com/office/drawing/2014/main" id="{3D460B67-5ADE-46A2-A370-3837F1F95F85}"/>
                </a:ext>
              </a:extLst>
            </p:cNvPr>
            <p:cNvSpPr txBox="1"/>
            <p:nvPr/>
          </p:nvSpPr>
          <p:spPr>
            <a:xfrm>
              <a:off x="5991992" y="3488794"/>
              <a:ext cx="899605" cy="299826"/>
            </a:xfrm>
            <a:prstGeom prst="rect">
              <a:avLst/>
            </a:prstGeom>
            <a:noFill/>
          </p:spPr>
          <p:txBody>
            <a:bodyPr wrap="none" rtlCol="0">
              <a:spAutoFit/>
            </a:bodyPr>
            <a:lstStyle/>
            <a:p>
              <a:pPr marL="0" marR="0" lvl="0" indent="0" algn="l"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a:ln>
                    <a:noFill/>
                  </a:ln>
                  <a:solidFill>
                    <a:prstClr val="black">
                      <a:lumMod val="65000"/>
                      <a:lumOff val="35000"/>
                    </a:prstClr>
                  </a:solidFill>
                  <a:effectLst/>
                  <a:uLnTx/>
                  <a:uFillTx/>
                  <a:latin typeface="Calibri"/>
                  <a:ea typeface="+mn-ea"/>
                  <a:cs typeface="+mn-cs"/>
                </a:rPr>
                <a:t>1,09 (0,76 , 1,56)</a:t>
              </a:r>
            </a:p>
            <a:p>
              <a:pPr marL="0" marR="0" lvl="0" indent="0" algn="l"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a:ln>
                    <a:noFill/>
                  </a:ln>
                  <a:solidFill>
                    <a:prstClr val="black">
                      <a:lumMod val="65000"/>
                      <a:lumOff val="35000"/>
                    </a:prstClr>
                  </a:solidFill>
                  <a:effectLst/>
                  <a:uLnTx/>
                  <a:uFillTx/>
                  <a:latin typeface="Calibri"/>
                  <a:ea typeface="+mn-ea"/>
                  <a:cs typeface="+mn-cs"/>
                </a:rPr>
                <a:t>0,76 (0,54 , 1,06)</a:t>
              </a:r>
            </a:p>
          </p:txBody>
        </p:sp>
        <p:sp>
          <p:nvSpPr>
            <p:cNvPr id="62" name="ZoneTexte 61">
              <a:extLst>
                <a:ext uri="{FF2B5EF4-FFF2-40B4-BE49-F238E27FC236}">
                  <a16:creationId xmlns:a16="http://schemas.microsoft.com/office/drawing/2014/main" id="{ED2256FE-E2C1-407F-9BFA-372BC58071F3}"/>
                </a:ext>
              </a:extLst>
            </p:cNvPr>
            <p:cNvSpPr txBox="1"/>
            <p:nvPr/>
          </p:nvSpPr>
          <p:spPr>
            <a:xfrm>
              <a:off x="5991992" y="3775535"/>
              <a:ext cx="899605" cy="299826"/>
            </a:xfrm>
            <a:prstGeom prst="rect">
              <a:avLst/>
            </a:prstGeom>
            <a:noFill/>
          </p:spPr>
          <p:txBody>
            <a:bodyPr wrap="none" rtlCol="0">
              <a:spAutoFit/>
            </a:bodyPr>
            <a:lstStyle/>
            <a:p>
              <a:pPr marL="0" marR="0" lvl="0" indent="0" algn="l"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a:ln>
                    <a:noFill/>
                  </a:ln>
                  <a:solidFill>
                    <a:prstClr val="black">
                      <a:lumMod val="65000"/>
                      <a:lumOff val="35000"/>
                    </a:prstClr>
                  </a:solidFill>
                  <a:effectLst/>
                  <a:uLnTx/>
                  <a:uFillTx/>
                  <a:latin typeface="Calibri"/>
                  <a:ea typeface="+mn-ea"/>
                  <a:cs typeface="+mn-cs"/>
                </a:rPr>
                <a:t>1,02 (0,68 , 1,54)</a:t>
              </a:r>
            </a:p>
            <a:p>
              <a:pPr marL="0" marR="0" lvl="0" indent="0" algn="l"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a:ln>
                    <a:noFill/>
                  </a:ln>
                  <a:solidFill>
                    <a:prstClr val="black">
                      <a:lumMod val="65000"/>
                      <a:lumOff val="35000"/>
                    </a:prstClr>
                  </a:solidFill>
                  <a:effectLst/>
                  <a:uLnTx/>
                  <a:uFillTx/>
                  <a:latin typeface="Calibri"/>
                  <a:ea typeface="+mn-ea"/>
                  <a:cs typeface="+mn-cs"/>
                </a:rPr>
                <a:t>1,04 (0,75 , 1,45)</a:t>
              </a:r>
            </a:p>
          </p:txBody>
        </p:sp>
        <p:sp>
          <p:nvSpPr>
            <p:cNvPr id="63" name="ZoneTexte 62">
              <a:extLst>
                <a:ext uri="{FF2B5EF4-FFF2-40B4-BE49-F238E27FC236}">
                  <a16:creationId xmlns:a16="http://schemas.microsoft.com/office/drawing/2014/main" id="{78682C33-C466-4ACA-BFCE-B261EF3C2662}"/>
                </a:ext>
              </a:extLst>
            </p:cNvPr>
            <p:cNvSpPr txBox="1"/>
            <p:nvPr/>
          </p:nvSpPr>
          <p:spPr>
            <a:xfrm>
              <a:off x="5991992" y="4037794"/>
              <a:ext cx="899605" cy="299826"/>
            </a:xfrm>
            <a:prstGeom prst="rect">
              <a:avLst/>
            </a:prstGeom>
            <a:noFill/>
          </p:spPr>
          <p:txBody>
            <a:bodyPr wrap="none" rtlCol="0">
              <a:spAutoFit/>
            </a:bodyPr>
            <a:lstStyle/>
            <a:p>
              <a:pPr marL="0" marR="0" lvl="0" indent="0" algn="l"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a:ln>
                    <a:noFill/>
                  </a:ln>
                  <a:solidFill>
                    <a:prstClr val="black">
                      <a:lumMod val="65000"/>
                      <a:lumOff val="35000"/>
                    </a:prstClr>
                  </a:solidFill>
                  <a:effectLst/>
                  <a:uLnTx/>
                  <a:uFillTx/>
                  <a:latin typeface="Calibri"/>
                  <a:ea typeface="+mn-ea"/>
                  <a:cs typeface="+mn-cs"/>
                </a:rPr>
                <a:t>1,20 (0,86 , 1,68)</a:t>
              </a:r>
            </a:p>
            <a:p>
              <a:pPr marL="0" marR="0" lvl="0" indent="0" algn="l"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a:ln>
                    <a:noFill/>
                  </a:ln>
                  <a:solidFill>
                    <a:prstClr val="black">
                      <a:lumMod val="65000"/>
                      <a:lumOff val="35000"/>
                    </a:prstClr>
                  </a:solidFill>
                  <a:effectLst/>
                  <a:uLnTx/>
                  <a:uFillTx/>
                  <a:latin typeface="Calibri"/>
                  <a:ea typeface="+mn-ea"/>
                  <a:cs typeface="+mn-cs"/>
                </a:rPr>
                <a:t>0,80 (0,56 , 1,14)</a:t>
              </a:r>
            </a:p>
          </p:txBody>
        </p:sp>
        <p:sp>
          <p:nvSpPr>
            <p:cNvPr id="64" name="ZoneTexte 63">
              <a:extLst>
                <a:ext uri="{FF2B5EF4-FFF2-40B4-BE49-F238E27FC236}">
                  <a16:creationId xmlns:a16="http://schemas.microsoft.com/office/drawing/2014/main" id="{C4976A72-4467-4674-A1A4-29D6E03C83C7}"/>
                </a:ext>
              </a:extLst>
            </p:cNvPr>
            <p:cNvSpPr txBox="1"/>
            <p:nvPr/>
          </p:nvSpPr>
          <p:spPr>
            <a:xfrm>
              <a:off x="1870863" y="1114737"/>
              <a:ext cx="1156086" cy="197233"/>
            </a:xfrm>
            <a:prstGeom prst="rect">
              <a:avLst/>
            </a:prstGeom>
            <a:noFill/>
          </p:spPr>
          <p:txBody>
            <a:bodyPr wrap="none" rtlCol="0">
              <a:spAutoFit/>
            </a:bodyPr>
            <a:lstStyle/>
            <a:p>
              <a:pPr marL="0" marR="0" lvl="0" indent="0" algn="r"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dirty="0">
                  <a:ln>
                    <a:noFill/>
                  </a:ln>
                  <a:solidFill>
                    <a:prstClr val="black">
                      <a:lumMod val="65000"/>
                      <a:lumOff val="35000"/>
                    </a:prstClr>
                  </a:solidFill>
                  <a:effectLst/>
                  <a:uLnTx/>
                  <a:uFillTx/>
                  <a:latin typeface="Calibri"/>
                  <a:ea typeface="+mn-ea"/>
                  <a:cs typeface="+mn-cs"/>
                </a:rPr>
                <a:t>Ensemble des patients</a:t>
              </a:r>
            </a:p>
          </p:txBody>
        </p:sp>
        <p:sp>
          <p:nvSpPr>
            <p:cNvPr id="65" name="ZoneTexte 64">
              <a:extLst>
                <a:ext uri="{FF2B5EF4-FFF2-40B4-BE49-F238E27FC236}">
                  <a16:creationId xmlns:a16="http://schemas.microsoft.com/office/drawing/2014/main" id="{236F539B-7023-467A-90BC-D43D775AC7B3}"/>
                </a:ext>
              </a:extLst>
            </p:cNvPr>
            <p:cNvSpPr txBox="1"/>
            <p:nvPr/>
          </p:nvSpPr>
          <p:spPr>
            <a:xfrm>
              <a:off x="2538714" y="1340035"/>
              <a:ext cx="429926" cy="197233"/>
            </a:xfrm>
            <a:prstGeom prst="rect">
              <a:avLst/>
            </a:prstGeom>
            <a:noFill/>
          </p:spPr>
          <p:txBody>
            <a:bodyPr wrap="none" rtlCol="0">
              <a:spAutoFit/>
            </a:bodyPr>
            <a:lstStyle/>
            <a:p>
              <a:pPr marL="0" marR="0" lvl="0" indent="0" algn="r"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a:ln>
                    <a:noFill/>
                  </a:ln>
                  <a:solidFill>
                    <a:prstClr val="black">
                      <a:lumMod val="65000"/>
                      <a:lumOff val="35000"/>
                    </a:prstClr>
                  </a:solidFill>
                  <a:effectLst/>
                  <a:uLnTx/>
                  <a:uFillTx/>
                  <a:latin typeface="Calibri"/>
                  <a:ea typeface="+mn-ea"/>
                  <a:cs typeface="+mn-cs"/>
                </a:rPr>
                <a:t>ECOG</a:t>
              </a:r>
            </a:p>
          </p:txBody>
        </p:sp>
        <p:sp>
          <p:nvSpPr>
            <p:cNvPr id="66" name="ZoneTexte 65">
              <a:extLst>
                <a:ext uri="{FF2B5EF4-FFF2-40B4-BE49-F238E27FC236}">
                  <a16:creationId xmlns:a16="http://schemas.microsoft.com/office/drawing/2014/main" id="{11FB71A4-8F17-472B-B8BC-EBC980B38C3F}"/>
                </a:ext>
              </a:extLst>
            </p:cNvPr>
            <p:cNvSpPr txBox="1"/>
            <p:nvPr/>
          </p:nvSpPr>
          <p:spPr>
            <a:xfrm>
              <a:off x="1710796" y="1635940"/>
              <a:ext cx="1257845" cy="299826"/>
            </a:xfrm>
            <a:prstGeom prst="rect">
              <a:avLst/>
            </a:prstGeom>
            <a:noFill/>
          </p:spPr>
          <p:txBody>
            <a:bodyPr wrap="square" rtlCol="0">
              <a:spAutoFit/>
            </a:bodyPr>
            <a:lstStyle/>
            <a:p>
              <a:pPr marL="0" marR="0" lvl="0" indent="0" algn="r"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dirty="0">
                  <a:ln>
                    <a:noFill/>
                  </a:ln>
                  <a:solidFill>
                    <a:prstClr val="black">
                      <a:lumMod val="65000"/>
                      <a:lumOff val="35000"/>
                    </a:prstClr>
                  </a:solidFill>
                  <a:effectLst/>
                  <a:uLnTx/>
                  <a:uFillTx/>
                  <a:latin typeface="Calibri"/>
                  <a:ea typeface="+mn-ea"/>
                  <a:cs typeface="+mn-cs"/>
                </a:rPr>
                <a:t>Traitement antérieur par </a:t>
              </a:r>
              <a:r>
                <a:rPr kumimoji="0" lang="fr-FR" sz="825" b="0" i="0" u="none" strike="noStrike" kern="1200" cap="none" spc="0" normalizeH="0" baseline="0" noProof="0" dirty="0" err="1">
                  <a:ln>
                    <a:noFill/>
                  </a:ln>
                  <a:solidFill>
                    <a:prstClr val="black">
                      <a:lumMod val="65000"/>
                      <a:lumOff val="35000"/>
                    </a:prstClr>
                  </a:solidFill>
                  <a:effectLst/>
                  <a:uLnTx/>
                  <a:uFillTx/>
                  <a:latin typeface="Calibri"/>
                  <a:ea typeface="+mn-ea"/>
                  <a:cs typeface="+mn-cs"/>
                </a:rPr>
                <a:t>irinotécan</a:t>
              </a:r>
              <a:endParaRPr kumimoji="0" lang="fr-FR" sz="825" b="0" i="0" u="none" strike="noStrike" kern="1200" cap="none" spc="0" normalizeH="0" baseline="0" noProof="0" dirty="0">
                <a:ln>
                  <a:noFill/>
                </a:ln>
                <a:solidFill>
                  <a:prstClr val="black">
                    <a:lumMod val="65000"/>
                    <a:lumOff val="35000"/>
                  </a:prstClr>
                </a:solidFill>
                <a:effectLst/>
                <a:uLnTx/>
                <a:uFillTx/>
                <a:latin typeface="Calibri"/>
                <a:ea typeface="+mn-ea"/>
                <a:cs typeface="+mn-cs"/>
              </a:endParaRPr>
            </a:p>
          </p:txBody>
        </p:sp>
        <p:sp>
          <p:nvSpPr>
            <p:cNvPr id="67" name="ZoneTexte 66">
              <a:extLst>
                <a:ext uri="{FF2B5EF4-FFF2-40B4-BE49-F238E27FC236}">
                  <a16:creationId xmlns:a16="http://schemas.microsoft.com/office/drawing/2014/main" id="{66898670-C32D-4993-9845-6AD1A0181125}"/>
                </a:ext>
              </a:extLst>
            </p:cNvPr>
            <p:cNvSpPr txBox="1"/>
            <p:nvPr/>
          </p:nvSpPr>
          <p:spPr>
            <a:xfrm>
              <a:off x="1499191" y="1917355"/>
              <a:ext cx="1469450" cy="299826"/>
            </a:xfrm>
            <a:prstGeom prst="rect">
              <a:avLst/>
            </a:prstGeom>
            <a:noFill/>
          </p:spPr>
          <p:txBody>
            <a:bodyPr wrap="square" rtlCol="0">
              <a:spAutoFit/>
            </a:bodyPr>
            <a:lstStyle/>
            <a:p>
              <a:pPr marL="0" marR="0" lvl="0" indent="0" algn="r"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dirty="0">
                  <a:ln>
                    <a:noFill/>
                  </a:ln>
                  <a:solidFill>
                    <a:prstClr val="black">
                      <a:lumMod val="65000"/>
                      <a:lumOff val="35000"/>
                    </a:prstClr>
                  </a:solidFill>
                  <a:effectLst/>
                  <a:uLnTx/>
                  <a:uFillTx/>
                  <a:latin typeface="Calibri"/>
                  <a:ea typeface="+mn-ea"/>
                  <a:cs typeface="+mn-cs"/>
                </a:rPr>
                <a:t>Nb de lignes de traitement pour maladie métastatique</a:t>
              </a:r>
            </a:p>
          </p:txBody>
        </p:sp>
        <p:sp>
          <p:nvSpPr>
            <p:cNvPr id="68" name="ZoneTexte 67">
              <a:extLst>
                <a:ext uri="{FF2B5EF4-FFF2-40B4-BE49-F238E27FC236}">
                  <a16:creationId xmlns:a16="http://schemas.microsoft.com/office/drawing/2014/main" id="{2889C226-A7AE-4CD8-90D0-37225BBFFB53}"/>
                </a:ext>
              </a:extLst>
            </p:cNvPr>
            <p:cNvSpPr txBox="1"/>
            <p:nvPr/>
          </p:nvSpPr>
          <p:spPr>
            <a:xfrm>
              <a:off x="2509142" y="2168054"/>
              <a:ext cx="348172" cy="197233"/>
            </a:xfrm>
            <a:prstGeom prst="rect">
              <a:avLst/>
            </a:prstGeom>
            <a:noFill/>
          </p:spPr>
          <p:txBody>
            <a:bodyPr wrap="none" rtlCol="0">
              <a:spAutoFit/>
            </a:bodyPr>
            <a:lstStyle/>
            <a:p>
              <a:pPr marL="0" marR="0" lvl="0" indent="0" algn="l"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a:ln>
                    <a:noFill/>
                  </a:ln>
                  <a:solidFill>
                    <a:prstClr val="black">
                      <a:lumMod val="65000"/>
                      <a:lumOff val="35000"/>
                    </a:prstClr>
                  </a:solidFill>
                  <a:effectLst/>
                  <a:uLnTx/>
                  <a:uFillTx/>
                  <a:latin typeface="Calibri"/>
                  <a:ea typeface="+mn-ea"/>
                  <a:cs typeface="+mn-cs"/>
                </a:rPr>
                <a:t>Age</a:t>
              </a:r>
            </a:p>
          </p:txBody>
        </p:sp>
        <p:sp>
          <p:nvSpPr>
            <p:cNvPr id="69" name="ZoneTexte 68">
              <a:extLst>
                <a:ext uri="{FF2B5EF4-FFF2-40B4-BE49-F238E27FC236}">
                  <a16:creationId xmlns:a16="http://schemas.microsoft.com/office/drawing/2014/main" id="{77EF8D98-0892-42BB-A108-66E9379E8479}"/>
                </a:ext>
              </a:extLst>
            </p:cNvPr>
            <p:cNvSpPr txBox="1"/>
            <p:nvPr/>
          </p:nvSpPr>
          <p:spPr>
            <a:xfrm>
              <a:off x="2583603" y="2468232"/>
              <a:ext cx="385042" cy="197233"/>
            </a:xfrm>
            <a:prstGeom prst="rect">
              <a:avLst/>
            </a:prstGeom>
            <a:noFill/>
          </p:spPr>
          <p:txBody>
            <a:bodyPr wrap="none" rtlCol="0">
              <a:spAutoFit/>
            </a:bodyPr>
            <a:lstStyle/>
            <a:p>
              <a:pPr marL="0" marR="0" lvl="0" indent="0" algn="r"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dirty="0">
                  <a:ln>
                    <a:noFill/>
                  </a:ln>
                  <a:solidFill>
                    <a:prstClr val="black">
                      <a:lumMod val="65000"/>
                      <a:lumOff val="35000"/>
                    </a:prstClr>
                  </a:solidFill>
                  <a:effectLst/>
                  <a:uLnTx/>
                  <a:uFillTx/>
                  <a:latin typeface="Calibri"/>
                  <a:ea typeface="+mn-ea"/>
                  <a:cs typeface="+mn-cs"/>
                </a:rPr>
                <a:t>Sexe</a:t>
              </a:r>
            </a:p>
          </p:txBody>
        </p:sp>
        <p:sp>
          <p:nvSpPr>
            <p:cNvPr id="70" name="ZoneTexte 69">
              <a:extLst>
                <a:ext uri="{FF2B5EF4-FFF2-40B4-BE49-F238E27FC236}">
                  <a16:creationId xmlns:a16="http://schemas.microsoft.com/office/drawing/2014/main" id="{5058F8D8-9B85-495C-B8BA-66A9B26BD0AA}"/>
                </a:ext>
              </a:extLst>
            </p:cNvPr>
            <p:cNvSpPr txBox="1"/>
            <p:nvPr/>
          </p:nvSpPr>
          <p:spPr>
            <a:xfrm>
              <a:off x="1636227" y="2743928"/>
              <a:ext cx="1332416" cy="197233"/>
            </a:xfrm>
            <a:prstGeom prst="rect">
              <a:avLst/>
            </a:prstGeom>
            <a:noFill/>
          </p:spPr>
          <p:txBody>
            <a:bodyPr wrap="none" rtlCol="0">
              <a:spAutoFit/>
            </a:bodyPr>
            <a:lstStyle/>
            <a:p>
              <a:pPr marL="0" marR="0" lvl="0" indent="0" algn="r"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dirty="0">
                  <a:ln>
                    <a:noFill/>
                  </a:ln>
                  <a:solidFill>
                    <a:prstClr val="black">
                      <a:lumMod val="65000"/>
                      <a:lumOff val="35000"/>
                    </a:prstClr>
                  </a:solidFill>
                  <a:effectLst/>
                  <a:uLnTx/>
                  <a:uFillTx/>
                  <a:latin typeface="Calibri"/>
                  <a:ea typeface="+mn-ea"/>
                  <a:cs typeface="+mn-cs"/>
                </a:rPr>
                <a:t>Nb. de sites métastatiques</a:t>
              </a:r>
            </a:p>
          </p:txBody>
        </p:sp>
        <p:sp>
          <p:nvSpPr>
            <p:cNvPr id="71" name="ZoneTexte 70">
              <a:extLst>
                <a:ext uri="{FF2B5EF4-FFF2-40B4-BE49-F238E27FC236}">
                  <a16:creationId xmlns:a16="http://schemas.microsoft.com/office/drawing/2014/main" id="{087FEBA0-614E-4FEB-8D4B-930A5B4D7FE0}"/>
                </a:ext>
              </a:extLst>
            </p:cNvPr>
            <p:cNvSpPr txBox="1"/>
            <p:nvPr/>
          </p:nvSpPr>
          <p:spPr>
            <a:xfrm>
              <a:off x="2309489" y="3005136"/>
              <a:ext cx="659155" cy="197233"/>
            </a:xfrm>
            <a:prstGeom prst="rect">
              <a:avLst/>
            </a:prstGeom>
            <a:noFill/>
          </p:spPr>
          <p:txBody>
            <a:bodyPr wrap="none" rtlCol="0">
              <a:spAutoFit/>
            </a:bodyPr>
            <a:lstStyle/>
            <a:p>
              <a:pPr marL="0" marR="0" lvl="0" indent="0" algn="r"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dirty="0">
                  <a:ln>
                    <a:noFill/>
                  </a:ln>
                  <a:solidFill>
                    <a:prstClr val="black">
                      <a:lumMod val="65000"/>
                      <a:lumOff val="35000"/>
                    </a:prstClr>
                  </a:solidFill>
                  <a:effectLst/>
                  <a:uLnTx/>
                  <a:uFillTx/>
                  <a:latin typeface="Calibri"/>
                  <a:ea typeface="+mn-ea"/>
                  <a:cs typeface="+mn-cs"/>
                </a:rPr>
                <a:t>Statut MSI </a:t>
              </a:r>
            </a:p>
          </p:txBody>
        </p:sp>
        <p:sp>
          <p:nvSpPr>
            <p:cNvPr id="72" name="ZoneTexte 71">
              <a:extLst>
                <a:ext uri="{FF2B5EF4-FFF2-40B4-BE49-F238E27FC236}">
                  <a16:creationId xmlns:a16="http://schemas.microsoft.com/office/drawing/2014/main" id="{4DA372F8-9231-4404-979A-EE2D8D6134D4}"/>
                </a:ext>
              </a:extLst>
            </p:cNvPr>
            <p:cNvSpPr txBox="1"/>
            <p:nvPr/>
          </p:nvSpPr>
          <p:spPr>
            <a:xfrm>
              <a:off x="2057818" y="3245043"/>
              <a:ext cx="910827" cy="197233"/>
            </a:xfrm>
            <a:prstGeom prst="rect">
              <a:avLst/>
            </a:prstGeom>
            <a:noFill/>
          </p:spPr>
          <p:txBody>
            <a:bodyPr wrap="none" rtlCol="0">
              <a:spAutoFit/>
            </a:bodyPr>
            <a:lstStyle/>
            <a:p>
              <a:pPr marL="0" marR="0" lvl="0" indent="0" algn="r"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dirty="0">
                  <a:ln>
                    <a:noFill/>
                  </a:ln>
                  <a:solidFill>
                    <a:prstClr val="black">
                      <a:lumMod val="65000"/>
                      <a:lumOff val="35000"/>
                    </a:prstClr>
                  </a:solidFill>
                  <a:effectLst/>
                  <a:uLnTx/>
                  <a:uFillTx/>
                  <a:latin typeface="Calibri"/>
                  <a:ea typeface="+mn-ea"/>
                  <a:cs typeface="+mn-cs"/>
                </a:rPr>
                <a:t>ACE à la b</a:t>
              </a:r>
              <a:r>
                <a:rPr kumimoji="0" lang="fr-FR" sz="825" b="0" i="0" u="none" strike="noStrike" kern="1200" cap="none" spc="0" normalizeH="0" baseline="0" noProof="0" dirty="0" err="1">
                  <a:ln>
                    <a:noFill/>
                  </a:ln>
                  <a:solidFill>
                    <a:prstClr val="black">
                      <a:lumMod val="65000"/>
                      <a:lumOff val="35000"/>
                    </a:prstClr>
                  </a:solidFill>
                  <a:effectLst/>
                  <a:uLnTx/>
                  <a:uFillTx/>
                  <a:latin typeface="Calibri"/>
                  <a:ea typeface="+mn-ea"/>
                  <a:cs typeface="+mn-cs"/>
                </a:rPr>
                <a:t>aseline</a:t>
              </a:r>
              <a:endParaRPr kumimoji="0" lang="fr-FR" sz="825" b="0" i="0" u="none" strike="noStrike" kern="1200" cap="none" spc="0" normalizeH="0" baseline="0" noProof="0" dirty="0">
                <a:ln>
                  <a:noFill/>
                </a:ln>
                <a:solidFill>
                  <a:prstClr val="black">
                    <a:lumMod val="65000"/>
                    <a:lumOff val="35000"/>
                  </a:prstClr>
                </a:solidFill>
                <a:effectLst/>
                <a:uLnTx/>
                <a:uFillTx/>
                <a:latin typeface="Calibri"/>
                <a:ea typeface="+mn-ea"/>
                <a:cs typeface="+mn-cs"/>
              </a:endParaRPr>
            </a:p>
          </p:txBody>
        </p:sp>
        <p:sp>
          <p:nvSpPr>
            <p:cNvPr id="73" name="ZoneTexte 72">
              <a:extLst>
                <a:ext uri="{FF2B5EF4-FFF2-40B4-BE49-F238E27FC236}">
                  <a16:creationId xmlns:a16="http://schemas.microsoft.com/office/drawing/2014/main" id="{20EFBE4F-CF94-4257-ACD6-0F801BFB51E2}"/>
                </a:ext>
              </a:extLst>
            </p:cNvPr>
            <p:cNvSpPr txBox="1"/>
            <p:nvPr/>
          </p:nvSpPr>
          <p:spPr>
            <a:xfrm>
              <a:off x="2033775" y="3488795"/>
              <a:ext cx="934871" cy="197233"/>
            </a:xfrm>
            <a:prstGeom prst="rect">
              <a:avLst/>
            </a:prstGeom>
            <a:noFill/>
          </p:spPr>
          <p:txBody>
            <a:bodyPr wrap="none" rtlCol="0">
              <a:spAutoFit/>
            </a:bodyPr>
            <a:lstStyle/>
            <a:p>
              <a:pPr marL="0" marR="0" lvl="0" indent="0" algn="r"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dirty="0">
                  <a:ln>
                    <a:noFill/>
                  </a:ln>
                  <a:solidFill>
                    <a:prstClr val="black">
                      <a:lumMod val="65000"/>
                      <a:lumOff val="35000"/>
                    </a:prstClr>
                  </a:solidFill>
                  <a:effectLst/>
                  <a:uLnTx/>
                  <a:uFillTx/>
                  <a:latin typeface="Calibri"/>
                  <a:ea typeface="+mn-ea"/>
                  <a:cs typeface="+mn-cs"/>
                </a:rPr>
                <a:t>CRP à la </a:t>
              </a:r>
              <a:r>
                <a:rPr kumimoji="0" lang="fr-FR" sz="825" b="0" i="0" u="none" strike="noStrike" kern="1200" cap="none" spc="0" normalizeH="0" baseline="0" noProof="0" dirty="0" err="1">
                  <a:ln>
                    <a:noFill/>
                  </a:ln>
                  <a:solidFill>
                    <a:prstClr val="black">
                      <a:lumMod val="65000"/>
                      <a:lumOff val="35000"/>
                    </a:prstClr>
                  </a:solidFill>
                  <a:effectLst/>
                  <a:uLnTx/>
                  <a:uFillTx/>
                  <a:latin typeface="Calibri"/>
                  <a:ea typeface="+mn-ea"/>
                  <a:cs typeface="+mn-cs"/>
                </a:rPr>
                <a:t>baseline</a:t>
              </a:r>
              <a:r>
                <a:rPr kumimoji="0" lang="fr-FR" sz="825" b="0" i="0" u="none" strike="noStrike" kern="1200" cap="none" spc="0" normalizeH="0" baseline="0" noProof="0" dirty="0">
                  <a:ln>
                    <a:noFill/>
                  </a:ln>
                  <a:solidFill>
                    <a:prstClr val="black">
                      <a:lumMod val="65000"/>
                      <a:lumOff val="35000"/>
                    </a:prstClr>
                  </a:solidFill>
                  <a:effectLst/>
                  <a:uLnTx/>
                  <a:uFillTx/>
                  <a:latin typeface="Calibri"/>
                  <a:ea typeface="+mn-ea"/>
                  <a:cs typeface="+mn-cs"/>
                </a:rPr>
                <a:t> </a:t>
              </a:r>
            </a:p>
          </p:txBody>
        </p:sp>
        <p:sp>
          <p:nvSpPr>
            <p:cNvPr id="74" name="ZoneTexte 73">
              <a:extLst>
                <a:ext uri="{FF2B5EF4-FFF2-40B4-BE49-F238E27FC236}">
                  <a16:creationId xmlns:a16="http://schemas.microsoft.com/office/drawing/2014/main" id="{0B0FBA14-316B-4512-A8FB-7003337A370E}"/>
                </a:ext>
              </a:extLst>
            </p:cNvPr>
            <p:cNvSpPr txBox="1"/>
            <p:nvPr/>
          </p:nvSpPr>
          <p:spPr>
            <a:xfrm>
              <a:off x="1695541" y="3775536"/>
              <a:ext cx="1273105" cy="197233"/>
            </a:xfrm>
            <a:prstGeom prst="rect">
              <a:avLst/>
            </a:prstGeom>
            <a:noFill/>
          </p:spPr>
          <p:txBody>
            <a:bodyPr wrap="none" rtlCol="0">
              <a:spAutoFit/>
            </a:bodyPr>
            <a:lstStyle/>
            <a:p>
              <a:pPr marL="0" marR="0" lvl="0" indent="0" algn="r"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dirty="0">
                  <a:ln>
                    <a:noFill/>
                  </a:ln>
                  <a:solidFill>
                    <a:prstClr val="black">
                      <a:lumMod val="65000"/>
                      <a:lumOff val="35000"/>
                    </a:prstClr>
                  </a:solidFill>
                  <a:effectLst/>
                  <a:uLnTx/>
                  <a:uFillTx/>
                  <a:latin typeface="Calibri"/>
                  <a:ea typeface="+mn-ea"/>
                  <a:cs typeface="+mn-cs"/>
                </a:rPr>
                <a:t>Localisation de la tumeur</a:t>
              </a:r>
            </a:p>
          </p:txBody>
        </p:sp>
        <p:sp>
          <p:nvSpPr>
            <p:cNvPr id="75" name="ZoneTexte 74">
              <a:extLst>
                <a:ext uri="{FF2B5EF4-FFF2-40B4-BE49-F238E27FC236}">
                  <a16:creationId xmlns:a16="http://schemas.microsoft.com/office/drawing/2014/main" id="{449CAF5C-4796-4CCA-8A80-8A868BEC3CB8}"/>
                </a:ext>
              </a:extLst>
            </p:cNvPr>
            <p:cNvSpPr txBox="1"/>
            <p:nvPr/>
          </p:nvSpPr>
          <p:spPr>
            <a:xfrm>
              <a:off x="1940803" y="4037795"/>
              <a:ext cx="1027845" cy="197233"/>
            </a:xfrm>
            <a:prstGeom prst="rect">
              <a:avLst/>
            </a:prstGeom>
            <a:noFill/>
          </p:spPr>
          <p:txBody>
            <a:bodyPr wrap="none" rtlCol="0">
              <a:spAutoFit/>
            </a:bodyPr>
            <a:lstStyle/>
            <a:p>
              <a:pPr marL="0" marR="0" lvl="0" indent="0" algn="r"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dirty="0">
                  <a:ln>
                    <a:noFill/>
                  </a:ln>
                  <a:solidFill>
                    <a:prstClr val="black">
                      <a:lumMod val="65000"/>
                      <a:lumOff val="35000"/>
                    </a:prstClr>
                  </a:solidFill>
                  <a:effectLst/>
                  <a:uLnTx/>
                  <a:uFillTx/>
                  <a:latin typeface="Calibri"/>
                  <a:ea typeface="+mn-ea"/>
                  <a:cs typeface="+mn-cs"/>
                </a:rPr>
                <a:t>Résection tumorale</a:t>
              </a:r>
            </a:p>
          </p:txBody>
        </p:sp>
        <p:sp>
          <p:nvSpPr>
            <p:cNvPr id="76" name="ZoneTexte 75">
              <a:extLst>
                <a:ext uri="{FF2B5EF4-FFF2-40B4-BE49-F238E27FC236}">
                  <a16:creationId xmlns:a16="http://schemas.microsoft.com/office/drawing/2014/main" id="{805B7F32-E3CE-416B-8FCB-BD310ED8F4B8}"/>
                </a:ext>
              </a:extLst>
            </p:cNvPr>
            <p:cNvSpPr txBox="1"/>
            <p:nvPr/>
          </p:nvSpPr>
          <p:spPr>
            <a:xfrm>
              <a:off x="3033451" y="1340035"/>
              <a:ext cx="441146" cy="299826"/>
            </a:xfrm>
            <a:prstGeom prst="rect">
              <a:avLst/>
            </a:prstGeom>
            <a:noFill/>
          </p:spPr>
          <p:txBody>
            <a:bodyPr wrap="none" rtlCol="0">
              <a:spAutoFit/>
            </a:bodyPr>
            <a:lstStyle/>
            <a:p>
              <a:pPr marL="0" marR="0" lvl="0" indent="0" algn="l"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a:ln>
                    <a:noFill/>
                  </a:ln>
                  <a:solidFill>
                    <a:prstClr val="black">
                      <a:lumMod val="65000"/>
                      <a:lumOff val="35000"/>
                    </a:prstClr>
                  </a:solidFill>
                  <a:effectLst/>
                  <a:uLnTx/>
                  <a:uFillTx/>
                  <a:latin typeface="Calibri"/>
                  <a:ea typeface="+mn-ea"/>
                  <a:cs typeface="+mn-cs"/>
                </a:rPr>
                <a:t>PS = 0</a:t>
              </a:r>
            </a:p>
            <a:p>
              <a:pPr marL="0" marR="0" lvl="0" indent="0" algn="l"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a:ln>
                    <a:noFill/>
                  </a:ln>
                  <a:solidFill>
                    <a:prstClr val="black">
                      <a:lumMod val="65000"/>
                      <a:lumOff val="35000"/>
                    </a:prstClr>
                  </a:solidFill>
                  <a:effectLst/>
                  <a:uLnTx/>
                  <a:uFillTx/>
                  <a:latin typeface="Calibri"/>
                  <a:ea typeface="+mn-ea"/>
                  <a:cs typeface="+mn-cs"/>
                </a:rPr>
                <a:t>PS = 1</a:t>
              </a:r>
            </a:p>
          </p:txBody>
        </p:sp>
        <p:sp>
          <p:nvSpPr>
            <p:cNvPr id="77" name="ZoneTexte 76">
              <a:extLst>
                <a:ext uri="{FF2B5EF4-FFF2-40B4-BE49-F238E27FC236}">
                  <a16:creationId xmlns:a16="http://schemas.microsoft.com/office/drawing/2014/main" id="{70F58B33-A9D5-4F2F-8B37-14F76E549D57}"/>
                </a:ext>
              </a:extLst>
            </p:cNvPr>
            <p:cNvSpPr txBox="1"/>
            <p:nvPr/>
          </p:nvSpPr>
          <p:spPr>
            <a:xfrm>
              <a:off x="3033451" y="1635940"/>
              <a:ext cx="365806" cy="299826"/>
            </a:xfrm>
            <a:prstGeom prst="rect">
              <a:avLst/>
            </a:prstGeom>
            <a:noFill/>
          </p:spPr>
          <p:txBody>
            <a:bodyPr wrap="none" rtlCol="0">
              <a:spAutoFit/>
            </a:bodyPr>
            <a:lstStyle/>
            <a:p>
              <a:pPr marL="0" marR="0" lvl="0" indent="0" algn="l"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dirty="0">
                  <a:ln>
                    <a:noFill/>
                  </a:ln>
                  <a:solidFill>
                    <a:prstClr val="black">
                      <a:lumMod val="65000"/>
                      <a:lumOff val="35000"/>
                    </a:prstClr>
                  </a:solidFill>
                  <a:effectLst/>
                  <a:uLnTx/>
                  <a:uFillTx/>
                  <a:latin typeface="Calibri"/>
                  <a:ea typeface="+mn-ea"/>
                  <a:cs typeface="+mn-cs"/>
                </a:rPr>
                <a:t>Non</a:t>
              </a:r>
            </a:p>
            <a:p>
              <a:pPr marL="0" marR="0" lvl="0" indent="0" algn="l"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dirty="0">
                  <a:ln>
                    <a:noFill/>
                  </a:ln>
                  <a:solidFill>
                    <a:prstClr val="black">
                      <a:lumMod val="65000"/>
                      <a:lumOff val="35000"/>
                    </a:prstClr>
                  </a:solidFill>
                  <a:effectLst/>
                  <a:uLnTx/>
                  <a:uFillTx/>
                  <a:latin typeface="Calibri"/>
                  <a:ea typeface="+mn-ea"/>
                  <a:cs typeface="+mn-cs"/>
                </a:rPr>
                <a:t>Oui</a:t>
              </a:r>
            </a:p>
          </p:txBody>
        </p:sp>
        <p:sp>
          <p:nvSpPr>
            <p:cNvPr id="78" name="ZoneTexte 77">
              <a:extLst>
                <a:ext uri="{FF2B5EF4-FFF2-40B4-BE49-F238E27FC236}">
                  <a16:creationId xmlns:a16="http://schemas.microsoft.com/office/drawing/2014/main" id="{76E91AD5-1526-4BCA-823F-044D33E8B3FB}"/>
                </a:ext>
              </a:extLst>
            </p:cNvPr>
            <p:cNvSpPr txBox="1"/>
            <p:nvPr/>
          </p:nvSpPr>
          <p:spPr>
            <a:xfrm>
              <a:off x="3033451" y="1917355"/>
              <a:ext cx="290464" cy="299826"/>
            </a:xfrm>
            <a:prstGeom prst="rect">
              <a:avLst/>
            </a:prstGeom>
            <a:noFill/>
          </p:spPr>
          <p:txBody>
            <a:bodyPr wrap="none" rtlCol="0">
              <a:spAutoFit/>
            </a:bodyPr>
            <a:lstStyle/>
            <a:p>
              <a:pPr marL="0" marR="0" lvl="0" indent="0" algn="l"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a:ln>
                    <a:noFill/>
                  </a:ln>
                  <a:solidFill>
                    <a:prstClr val="black">
                      <a:lumMod val="65000"/>
                      <a:lumOff val="35000"/>
                    </a:prstClr>
                  </a:solidFill>
                  <a:effectLst/>
                  <a:uLnTx/>
                  <a:uFillTx/>
                  <a:latin typeface="Calibri"/>
                  <a:ea typeface="+mn-ea"/>
                  <a:cs typeface="+mn-cs"/>
                </a:rPr>
                <a:t>1</a:t>
              </a:r>
            </a:p>
            <a:p>
              <a:pPr marL="0" marR="0" lvl="0" indent="0" algn="l"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a:ln>
                    <a:noFill/>
                  </a:ln>
                  <a:solidFill>
                    <a:prstClr val="black">
                      <a:lumMod val="65000"/>
                      <a:lumOff val="35000"/>
                    </a:prstClr>
                  </a:solidFill>
                  <a:effectLst/>
                  <a:uLnTx/>
                  <a:uFillTx/>
                  <a:latin typeface="Calibri"/>
                  <a:ea typeface="+mn-ea"/>
                  <a:cs typeface="+mn-cs"/>
                </a:rPr>
                <a:t>2+</a:t>
              </a:r>
            </a:p>
          </p:txBody>
        </p:sp>
        <p:sp>
          <p:nvSpPr>
            <p:cNvPr id="79" name="ZoneTexte 78">
              <a:extLst>
                <a:ext uri="{FF2B5EF4-FFF2-40B4-BE49-F238E27FC236}">
                  <a16:creationId xmlns:a16="http://schemas.microsoft.com/office/drawing/2014/main" id="{2C5059B3-A173-4F42-BFE1-70C2C41B8744}"/>
                </a:ext>
              </a:extLst>
            </p:cNvPr>
            <p:cNvSpPr txBox="1"/>
            <p:nvPr/>
          </p:nvSpPr>
          <p:spPr>
            <a:xfrm>
              <a:off x="3033451" y="2168053"/>
              <a:ext cx="516488" cy="299826"/>
            </a:xfrm>
            <a:prstGeom prst="rect">
              <a:avLst/>
            </a:prstGeom>
            <a:noFill/>
          </p:spPr>
          <p:txBody>
            <a:bodyPr wrap="none" rtlCol="0">
              <a:spAutoFit/>
            </a:bodyPr>
            <a:lstStyle/>
            <a:p>
              <a:pPr marL="0" marR="0" lvl="0" indent="0" algn="l"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dirty="0">
                  <a:ln>
                    <a:noFill/>
                  </a:ln>
                  <a:solidFill>
                    <a:prstClr val="black">
                      <a:lumMod val="65000"/>
                      <a:lumOff val="35000"/>
                    </a:prstClr>
                  </a:solidFill>
                  <a:effectLst/>
                  <a:uLnTx/>
                  <a:uFillTx/>
                  <a:latin typeface="Calibri"/>
                  <a:ea typeface="+mn-ea"/>
                  <a:cs typeface="+mn-cs"/>
                </a:rPr>
                <a:t>&lt;65 ans</a:t>
              </a:r>
            </a:p>
            <a:p>
              <a:pPr marL="0" marR="0" lvl="0" indent="0" algn="l" defTabSz="685800" rtl="0" eaLnBrk="1" fontAlgn="auto" latinLnBrk="0" hangingPunct="1">
                <a:lnSpc>
                  <a:spcPts val="825"/>
                </a:lnSpc>
                <a:spcBef>
                  <a:spcPts val="0"/>
                </a:spcBef>
                <a:spcAft>
                  <a:spcPts val="0"/>
                </a:spcAft>
                <a:buClrTx/>
                <a:buSzTx/>
                <a:buFontTx/>
                <a:buNone/>
                <a:tabLst/>
                <a:defRPr/>
              </a:pPr>
              <a:r>
                <a:rPr kumimoji="0" lang="fr-FR" sz="825" b="0" i="0" u="sng" strike="noStrike" kern="1200" cap="none" spc="0" normalizeH="0" baseline="0" noProof="0" dirty="0">
                  <a:ln>
                    <a:noFill/>
                  </a:ln>
                  <a:solidFill>
                    <a:prstClr val="black">
                      <a:lumMod val="65000"/>
                      <a:lumOff val="35000"/>
                    </a:prstClr>
                  </a:solidFill>
                  <a:effectLst/>
                  <a:uLnTx/>
                  <a:uFillTx/>
                  <a:latin typeface="Calibri"/>
                  <a:ea typeface="+mn-ea"/>
                  <a:cs typeface="+mn-cs"/>
                </a:rPr>
                <a:t>&gt;</a:t>
              </a:r>
              <a:r>
                <a:rPr kumimoji="0" lang="fr-FR" sz="825" b="0" i="0" u="none" strike="noStrike" kern="1200" cap="none" spc="0" normalizeH="0" baseline="0" noProof="0" dirty="0">
                  <a:ln>
                    <a:noFill/>
                  </a:ln>
                  <a:solidFill>
                    <a:prstClr val="black">
                      <a:lumMod val="65000"/>
                      <a:lumOff val="35000"/>
                    </a:prstClr>
                  </a:solidFill>
                  <a:effectLst/>
                  <a:uLnTx/>
                  <a:uFillTx/>
                  <a:latin typeface="Calibri"/>
                  <a:ea typeface="+mn-ea"/>
                  <a:cs typeface="+mn-cs"/>
                </a:rPr>
                <a:t>65 ans</a:t>
              </a:r>
            </a:p>
          </p:txBody>
        </p:sp>
        <p:sp>
          <p:nvSpPr>
            <p:cNvPr id="80" name="ZoneTexte 79">
              <a:extLst>
                <a:ext uri="{FF2B5EF4-FFF2-40B4-BE49-F238E27FC236}">
                  <a16:creationId xmlns:a16="http://schemas.microsoft.com/office/drawing/2014/main" id="{6583A58B-47CC-4F3A-B41B-6BEFBD787269}"/>
                </a:ext>
              </a:extLst>
            </p:cNvPr>
            <p:cNvSpPr txBox="1"/>
            <p:nvPr/>
          </p:nvSpPr>
          <p:spPr>
            <a:xfrm>
              <a:off x="3033451" y="2468232"/>
              <a:ext cx="572593" cy="299826"/>
            </a:xfrm>
            <a:prstGeom prst="rect">
              <a:avLst/>
            </a:prstGeom>
            <a:noFill/>
          </p:spPr>
          <p:txBody>
            <a:bodyPr wrap="none" rtlCol="0">
              <a:spAutoFit/>
            </a:bodyPr>
            <a:lstStyle/>
            <a:p>
              <a:pPr marL="0" marR="0" lvl="0" indent="0" algn="l"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dirty="0">
                  <a:ln>
                    <a:noFill/>
                  </a:ln>
                  <a:solidFill>
                    <a:prstClr val="black">
                      <a:lumMod val="65000"/>
                      <a:lumOff val="35000"/>
                    </a:prstClr>
                  </a:solidFill>
                  <a:effectLst/>
                  <a:uLnTx/>
                  <a:uFillTx/>
                  <a:latin typeface="Calibri"/>
                  <a:ea typeface="+mn-ea"/>
                  <a:cs typeface="+mn-cs"/>
                </a:rPr>
                <a:t>Masculin</a:t>
              </a:r>
            </a:p>
            <a:p>
              <a:pPr marL="0" marR="0" lvl="0" indent="0" algn="l"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dirty="0">
                  <a:ln>
                    <a:noFill/>
                  </a:ln>
                  <a:solidFill>
                    <a:prstClr val="black">
                      <a:lumMod val="65000"/>
                      <a:lumOff val="35000"/>
                    </a:prstClr>
                  </a:solidFill>
                  <a:effectLst/>
                  <a:uLnTx/>
                  <a:uFillTx/>
                  <a:latin typeface="Calibri"/>
                  <a:ea typeface="+mn-ea"/>
                  <a:cs typeface="+mn-cs"/>
                </a:rPr>
                <a:t>Féminin</a:t>
              </a:r>
            </a:p>
          </p:txBody>
        </p:sp>
        <p:sp>
          <p:nvSpPr>
            <p:cNvPr id="81" name="ZoneTexte 80">
              <a:extLst>
                <a:ext uri="{FF2B5EF4-FFF2-40B4-BE49-F238E27FC236}">
                  <a16:creationId xmlns:a16="http://schemas.microsoft.com/office/drawing/2014/main" id="{EAC068D3-CFE9-439F-8D90-C76E190055A9}"/>
                </a:ext>
              </a:extLst>
            </p:cNvPr>
            <p:cNvSpPr txBox="1"/>
            <p:nvPr/>
          </p:nvSpPr>
          <p:spPr>
            <a:xfrm>
              <a:off x="3033451" y="2743927"/>
              <a:ext cx="290464" cy="299826"/>
            </a:xfrm>
            <a:prstGeom prst="rect">
              <a:avLst/>
            </a:prstGeom>
            <a:noFill/>
          </p:spPr>
          <p:txBody>
            <a:bodyPr wrap="none" rtlCol="0">
              <a:spAutoFit/>
            </a:bodyPr>
            <a:lstStyle/>
            <a:p>
              <a:pPr marL="0" marR="0" lvl="0" indent="0" algn="l" defTabSz="685800" rtl="0" eaLnBrk="1" fontAlgn="auto" latinLnBrk="0" hangingPunct="1">
                <a:lnSpc>
                  <a:spcPts val="825"/>
                </a:lnSpc>
                <a:spcBef>
                  <a:spcPts val="0"/>
                </a:spcBef>
                <a:spcAft>
                  <a:spcPts val="0"/>
                </a:spcAft>
                <a:buClrTx/>
                <a:buSzTx/>
                <a:buFontTx/>
                <a:buNone/>
                <a:tabLst/>
                <a:defRPr/>
              </a:pPr>
              <a:r>
                <a:rPr kumimoji="0" lang="fr-FR" sz="825" b="0" i="0" u="sng" strike="noStrike" kern="1200" cap="none" spc="0" normalizeH="0" baseline="0" noProof="0">
                  <a:ln>
                    <a:noFill/>
                  </a:ln>
                  <a:solidFill>
                    <a:prstClr val="black">
                      <a:lumMod val="65000"/>
                      <a:lumOff val="35000"/>
                    </a:prstClr>
                  </a:solidFill>
                  <a:effectLst/>
                  <a:uLnTx/>
                  <a:uFillTx/>
                  <a:latin typeface="Calibri"/>
                  <a:ea typeface="+mn-ea"/>
                  <a:cs typeface="+mn-cs"/>
                </a:rPr>
                <a:t>&lt;</a:t>
              </a:r>
              <a:r>
                <a:rPr kumimoji="0" lang="fr-FR" sz="825" b="0" i="0" u="none" strike="noStrike" kern="1200" cap="none" spc="0" normalizeH="0" baseline="0" noProof="0">
                  <a:ln>
                    <a:noFill/>
                  </a:ln>
                  <a:solidFill>
                    <a:prstClr val="black">
                      <a:lumMod val="65000"/>
                      <a:lumOff val="35000"/>
                    </a:prstClr>
                  </a:solidFill>
                  <a:effectLst/>
                  <a:uLnTx/>
                  <a:uFillTx/>
                  <a:latin typeface="Calibri"/>
                  <a:ea typeface="+mn-ea"/>
                  <a:cs typeface="+mn-cs"/>
                </a:rPr>
                <a:t>2</a:t>
              </a:r>
            </a:p>
            <a:p>
              <a:pPr marL="0" marR="0" lvl="0" indent="0" algn="l"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a:ln>
                    <a:noFill/>
                  </a:ln>
                  <a:solidFill>
                    <a:prstClr val="black">
                      <a:lumMod val="65000"/>
                      <a:lumOff val="35000"/>
                    </a:prstClr>
                  </a:solidFill>
                  <a:effectLst/>
                  <a:uLnTx/>
                  <a:uFillTx/>
                  <a:latin typeface="Calibri"/>
                  <a:ea typeface="+mn-ea"/>
                  <a:cs typeface="+mn-cs"/>
                </a:rPr>
                <a:t>3+</a:t>
              </a:r>
            </a:p>
          </p:txBody>
        </p:sp>
        <p:sp>
          <p:nvSpPr>
            <p:cNvPr id="82" name="ZoneTexte 81">
              <a:extLst>
                <a:ext uri="{FF2B5EF4-FFF2-40B4-BE49-F238E27FC236}">
                  <a16:creationId xmlns:a16="http://schemas.microsoft.com/office/drawing/2014/main" id="{6C407B78-081A-4D20-BFAD-3939C4FB92D2}"/>
                </a:ext>
              </a:extLst>
            </p:cNvPr>
            <p:cNvSpPr txBox="1"/>
            <p:nvPr/>
          </p:nvSpPr>
          <p:spPr>
            <a:xfrm>
              <a:off x="3033451" y="3005135"/>
              <a:ext cx="830677" cy="299826"/>
            </a:xfrm>
            <a:prstGeom prst="rect">
              <a:avLst/>
            </a:prstGeom>
            <a:noFill/>
          </p:spPr>
          <p:txBody>
            <a:bodyPr wrap="none" rtlCol="0">
              <a:spAutoFit/>
            </a:bodyPr>
            <a:lstStyle/>
            <a:p>
              <a:pPr marL="0" marR="0" lvl="0" indent="0" algn="l"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a:ln>
                    <a:noFill/>
                  </a:ln>
                  <a:solidFill>
                    <a:prstClr val="black">
                      <a:lumMod val="65000"/>
                      <a:lumOff val="35000"/>
                    </a:prstClr>
                  </a:solidFill>
                  <a:effectLst/>
                  <a:uLnTx/>
                  <a:uFillTx/>
                  <a:latin typeface="Calibri"/>
                  <a:ea typeface="+mn-ea"/>
                  <a:cs typeface="+mn-cs"/>
                </a:rPr>
                <a:t>Abnormal High</a:t>
              </a:r>
            </a:p>
            <a:p>
              <a:pPr marL="0" marR="0" lvl="0" indent="0" algn="l"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a:ln>
                    <a:noFill/>
                  </a:ln>
                  <a:solidFill>
                    <a:prstClr val="black">
                      <a:lumMod val="65000"/>
                      <a:lumOff val="35000"/>
                    </a:prstClr>
                  </a:solidFill>
                  <a:effectLst/>
                  <a:uLnTx/>
                  <a:uFillTx/>
                  <a:latin typeface="Calibri"/>
                  <a:ea typeface="+mn-ea"/>
                  <a:cs typeface="+mn-cs"/>
                </a:rPr>
                <a:t>Normal</a:t>
              </a:r>
            </a:p>
          </p:txBody>
        </p:sp>
        <p:sp>
          <p:nvSpPr>
            <p:cNvPr id="83" name="ZoneTexte 82">
              <a:extLst>
                <a:ext uri="{FF2B5EF4-FFF2-40B4-BE49-F238E27FC236}">
                  <a16:creationId xmlns:a16="http://schemas.microsoft.com/office/drawing/2014/main" id="{33DCB166-6BA4-484F-99CC-2685678160E1}"/>
                </a:ext>
              </a:extLst>
            </p:cNvPr>
            <p:cNvSpPr txBox="1"/>
            <p:nvPr/>
          </p:nvSpPr>
          <p:spPr>
            <a:xfrm>
              <a:off x="3033451" y="3245042"/>
              <a:ext cx="1213794" cy="299826"/>
            </a:xfrm>
            <a:prstGeom prst="rect">
              <a:avLst/>
            </a:prstGeom>
            <a:noFill/>
          </p:spPr>
          <p:txBody>
            <a:bodyPr wrap="none" rtlCol="0">
              <a:spAutoFit/>
            </a:bodyPr>
            <a:lstStyle/>
            <a:p>
              <a:pPr marL="0" marR="0" lvl="0" indent="0" algn="l"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a:ln>
                    <a:noFill/>
                  </a:ln>
                  <a:solidFill>
                    <a:prstClr val="black">
                      <a:lumMod val="65000"/>
                      <a:lumOff val="35000"/>
                    </a:prstClr>
                  </a:solidFill>
                  <a:effectLst/>
                  <a:uLnTx/>
                  <a:uFillTx/>
                  <a:latin typeface="Calibri"/>
                  <a:ea typeface="+mn-ea"/>
                  <a:cs typeface="+mn-cs"/>
                </a:rPr>
                <a:t>&gt; Upper Limit of normal</a:t>
              </a:r>
            </a:p>
            <a:p>
              <a:pPr marL="0" marR="0" lvl="0" indent="0" algn="l" defTabSz="685800" rtl="0" eaLnBrk="1" fontAlgn="auto" latinLnBrk="0" hangingPunct="1">
                <a:lnSpc>
                  <a:spcPts val="825"/>
                </a:lnSpc>
                <a:spcBef>
                  <a:spcPts val="0"/>
                </a:spcBef>
                <a:spcAft>
                  <a:spcPts val="0"/>
                </a:spcAft>
                <a:buClrTx/>
                <a:buSzTx/>
                <a:buFontTx/>
                <a:buNone/>
                <a:tabLst/>
                <a:defRPr/>
              </a:pPr>
              <a:r>
                <a:rPr kumimoji="0" lang="fr-FR" sz="825" b="0" i="0" u="sng" strike="noStrike" kern="1200" cap="none" spc="0" normalizeH="0" baseline="0" noProof="0">
                  <a:ln>
                    <a:noFill/>
                  </a:ln>
                  <a:solidFill>
                    <a:prstClr val="black">
                      <a:lumMod val="65000"/>
                      <a:lumOff val="35000"/>
                    </a:prstClr>
                  </a:solidFill>
                  <a:effectLst/>
                  <a:uLnTx/>
                  <a:uFillTx/>
                  <a:latin typeface="Calibri"/>
                  <a:ea typeface="+mn-ea"/>
                  <a:cs typeface="+mn-cs"/>
                </a:rPr>
                <a:t>&lt;</a:t>
              </a:r>
              <a:r>
                <a:rPr kumimoji="0" lang="fr-FR" sz="825" b="0" i="0" u="none" strike="noStrike" kern="1200" cap="none" spc="0" normalizeH="0" baseline="0" noProof="0">
                  <a:ln>
                    <a:noFill/>
                  </a:ln>
                  <a:solidFill>
                    <a:prstClr val="black">
                      <a:lumMod val="65000"/>
                      <a:lumOff val="35000"/>
                    </a:prstClr>
                  </a:solidFill>
                  <a:effectLst/>
                  <a:uLnTx/>
                  <a:uFillTx/>
                  <a:latin typeface="Calibri"/>
                  <a:ea typeface="+mn-ea"/>
                  <a:cs typeface="+mn-cs"/>
                </a:rPr>
                <a:t> Upper Limit of normal</a:t>
              </a:r>
            </a:p>
          </p:txBody>
        </p:sp>
        <p:sp>
          <p:nvSpPr>
            <p:cNvPr id="84" name="ZoneTexte 83">
              <a:extLst>
                <a:ext uri="{FF2B5EF4-FFF2-40B4-BE49-F238E27FC236}">
                  <a16:creationId xmlns:a16="http://schemas.microsoft.com/office/drawing/2014/main" id="{712A67AE-4A50-47BE-B382-D8893E8F3CAC}"/>
                </a:ext>
              </a:extLst>
            </p:cNvPr>
            <p:cNvSpPr txBox="1"/>
            <p:nvPr/>
          </p:nvSpPr>
          <p:spPr>
            <a:xfrm>
              <a:off x="3033451" y="3488794"/>
              <a:ext cx="1213794" cy="299826"/>
            </a:xfrm>
            <a:prstGeom prst="rect">
              <a:avLst/>
            </a:prstGeom>
            <a:noFill/>
          </p:spPr>
          <p:txBody>
            <a:bodyPr wrap="none" rtlCol="0">
              <a:spAutoFit/>
            </a:bodyPr>
            <a:lstStyle/>
            <a:p>
              <a:pPr marL="0" marR="0" lvl="0" indent="0" algn="l"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a:ln>
                    <a:noFill/>
                  </a:ln>
                  <a:solidFill>
                    <a:prstClr val="black">
                      <a:lumMod val="65000"/>
                      <a:lumOff val="35000"/>
                    </a:prstClr>
                  </a:solidFill>
                  <a:effectLst/>
                  <a:uLnTx/>
                  <a:uFillTx/>
                  <a:latin typeface="Calibri"/>
                  <a:ea typeface="+mn-ea"/>
                  <a:cs typeface="+mn-cs"/>
                </a:rPr>
                <a:t>&gt; Upper Limit of normal</a:t>
              </a:r>
            </a:p>
            <a:p>
              <a:pPr marL="0" marR="0" lvl="0" indent="0" algn="l" defTabSz="685800" rtl="0" eaLnBrk="1" fontAlgn="auto" latinLnBrk="0" hangingPunct="1">
                <a:lnSpc>
                  <a:spcPts val="825"/>
                </a:lnSpc>
                <a:spcBef>
                  <a:spcPts val="0"/>
                </a:spcBef>
                <a:spcAft>
                  <a:spcPts val="0"/>
                </a:spcAft>
                <a:buClrTx/>
                <a:buSzTx/>
                <a:buFontTx/>
                <a:buNone/>
                <a:tabLst/>
                <a:defRPr/>
              </a:pPr>
              <a:r>
                <a:rPr kumimoji="0" lang="fr-FR" sz="825" b="0" i="0" u="sng" strike="noStrike" kern="1200" cap="none" spc="0" normalizeH="0" baseline="0" noProof="0">
                  <a:ln>
                    <a:noFill/>
                  </a:ln>
                  <a:solidFill>
                    <a:prstClr val="black">
                      <a:lumMod val="65000"/>
                      <a:lumOff val="35000"/>
                    </a:prstClr>
                  </a:solidFill>
                  <a:effectLst/>
                  <a:uLnTx/>
                  <a:uFillTx/>
                  <a:latin typeface="Calibri"/>
                  <a:ea typeface="+mn-ea"/>
                  <a:cs typeface="+mn-cs"/>
                </a:rPr>
                <a:t>&lt;</a:t>
              </a:r>
              <a:r>
                <a:rPr kumimoji="0" lang="fr-FR" sz="825" b="0" i="0" u="none" strike="noStrike" kern="1200" cap="none" spc="0" normalizeH="0" baseline="0" noProof="0">
                  <a:ln>
                    <a:noFill/>
                  </a:ln>
                  <a:solidFill>
                    <a:prstClr val="black">
                      <a:lumMod val="65000"/>
                      <a:lumOff val="35000"/>
                    </a:prstClr>
                  </a:solidFill>
                  <a:effectLst/>
                  <a:uLnTx/>
                  <a:uFillTx/>
                  <a:latin typeface="Calibri"/>
                  <a:ea typeface="+mn-ea"/>
                  <a:cs typeface="+mn-cs"/>
                </a:rPr>
                <a:t> Upper Limit of normal</a:t>
              </a:r>
            </a:p>
          </p:txBody>
        </p:sp>
        <p:sp>
          <p:nvSpPr>
            <p:cNvPr id="85" name="ZoneTexte 84">
              <a:extLst>
                <a:ext uri="{FF2B5EF4-FFF2-40B4-BE49-F238E27FC236}">
                  <a16:creationId xmlns:a16="http://schemas.microsoft.com/office/drawing/2014/main" id="{3591AD2C-19D8-4ED9-AEF7-EAD2050A8B2C}"/>
                </a:ext>
              </a:extLst>
            </p:cNvPr>
            <p:cNvSpPr txBox="1"/>
            <p:nvPr/>
          </p:nvSpPr>
          <p:spPr>
            <a:xfrm>
              <a:off x="3033451" y="3775535"/>
              <a:ext cx="768159" cy="299826"/>
            </a:xfrm>
            <a:prstGeom prst="rect">
              <a:avLst/>
            </a:prstGeom>
            <a:noFill/>
          </p:spPr>
          <p:txBody>
            <a:bodyPr wrap="none" rtlCol="0">
              <a:spAutoFit/>
            </a:bodyPr>
            <a:lstStyle/>
            <a:p>
              <a:pPr marL="0" marR="0" lvl="0" indent="0" algn="l"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dirty="0">
                  <a:ln>
                    <a:noFill/>
                  </a:ln>
                  <a:solidFill>
                    <a:prstClr val="black">
                      <a:lumMod val="65000"/>
                      <a:lumOff val="35000"/>
                    </a:prstClr>
                  </a:solidFill>
                  <a:effectLst/>
                  <a:uLnTx/>
                  <a:uFillTx/>
                  <a:latin typeface="Calibri"/>
                  <a:ea typeface="+mn-ea"/>
                  <a:cs typeface="+mn-cs"/>
                </a:rPr>
                <a:t>Colon gauche</a:t>
              </a:r>
            </a:p>
            <a:p>
              <a:pPr marL="0" marR="0" lvl="0" indent="0" algn="l"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dirty="0">
                  <a:ln>
                    <a:noFill/>
                  </a:ln>
                  <a:solidFill>
                    <a:prstClr val="black">
                      <a:lumMod val="65000"/>
                      <a:lumOff val="35000"/>
                    </a:prstClr>
                  </a:solidFill>
                  <a:effectLst/>
                  <a:uLnTx/>
                  <a:uFillTx/>
                  <a:latin typeface="Calibri"/>
                  <a:ea typeface="+mn-ea"/>
                  <a:cs typeface="+mn-cs"/>
                </a:rPr>
                <a:t>Colon droit</a:t>
              </a:r>
            </a:p>
          </p:txBody>
        </p:sp>
        <p:sp>
          <p:nvSpPr>
            <p:cNvPr id="86" name="ZoneTexte 85">
              <a:extLst>
                <a:ext uri="{FF2B5EF4-FFF2-40B4-BE49-F238E27FC236}">
                  <a16:creationId xmlns:a16="http://schemas.microsoft.com/office/drawing/2014/main" id="{B1CAD66A-E161-4DC6-A9CE-5E3897ECF006}"/>
                </a:ext>
              </a:extLst>
            </p:cNvPr>
            <p:cNvSpPr txBox="1"/>
            <p:nvPr/>
          </p:nvSpPr>
          <p:spPr>
            <a:xfrm>
              <a:off x="3033451" y="4037794"/>
              <a:ext cx="1212191" cy="299826"/>
            </a:xfrm>
            <a:prstGeom prst="rect">
              <a:avLst/>
            </a:prstGeom>
            <a:noFill/>
          </p:spPr>
          <p:txBody>
            <a:bodyPr wrap="none" rtlCol="0">
              <a:spAutoFit/>
            </a:bodyPr>
            <a:lstStyle/>
            <a:p>
              <a:pPr marL="0" marR="0" lvl="0" indent="0" algn="l"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dirty="0">
                  <a:ln>
                    <a:noFill/>
                  </a:ln>
                  <a:solidFill>
                    <a:prstClr val="black">
                      <a:lumMod val="65000"/>
                      <a:lumOff val="35000"/>
                    </a:prstClr>
                  </a:solidFill>
                  <a:effectLst/>
                  <a:uLnTx/>
                  <a:uFillTx/>
                  <a:latin typeface="Calibri"/>
                  <a:ea typeface="+mn-ea"/>
                  <a:cs typeface="+mn-cs"/>
                </a:rPr>
                <a:t>Complète</a:t>
              </a:r>
            </a:p>
            <a:p>
              <a:pPr marL="0" marR="0" lvl="0" indent="0" algn="l" defTabSz="685800" rtl="0" eaLnBrk="1" fontAlgn="auto" latinLnBrk="0" hangingPunct="1">
                <a:lnSpc>
                  <a:spcPts val="825"/>
                </a:lnSpc>
                <a:spcBef>
                  <a:spcPts val="0"/>
                </a:spcBef>
                <a:spcAft>
                  <a:spcPts val="0"/>
                </a:spcAft>
                <a:buClrTx/>
                <a:buSzTx/>
                <a:buFontTx/>
                <a:buNone/>
                <a:tabLst/>
                <a:defRPr/>
              </a:pPr>
              <a:r>
                <a:rPr kumimoji="0" lang="fr-FR" sz="825" b="0" i="0" u="none" strike="noStrike" kern="1200" cap="none" spc="0" normalizeH="0" baseline="0" noProof="0" dirty="0">
                  <a:ln>
                    <a:noFill/>
                  </a:ln>
                  <a:solidFill>
                    <a:prstClr val="black">
                      <a:lumMod val="65000"/>
                      <a:lumOff val="35000"/>
                    </a:prstClr>
                  </a:solidFill>
                  <a:effectLst/>
                  <a:uLnTx/>
                  <a:uFillTx/>
                  <a:latin typeface="Calibri"/>
                  <a:ea typeface="+mn-ea"/>
                  <a:cs typeface="+mn-cs"/>
                </a:rPr>
                <a:t>Partielle/ Non réséquée</a:t>
              </a:r>
            </a:p>
          </p:txBody>
        </p:sp>
        <p:sp>
          <p:nvSpPr>
            <p:cNvPr id="87" name="ZoneTexte 86">
              <a:extLst>
                <a:ext uri="{FF2B5EF4-FFF2-40B4-BE49-F238E27FC236}">
                  <a16:creationId xmlns:a16="http://schemas.microsoft.com/office/drawing/2014/main" id="{0D473369-D31B-42C6-BA8F-7A0442DED908}"/>
                </a:ext>
              </a:extLst>
            </p:cNvPr>
            <p:cNvSpPr txBox="1"/>
            <p:nvPr/>
          </p:nvSpPr>
          <p:spPr>
            <a:xfrm>
              <a:off x="4017143" y="923607"/>
              <a:ext cx="1237839" cy="197233"/>
            </a:xfrm>
            <a:prstGeom prst="rect">
              <a:avLst/>
            </a:prstGeom>
            <a:noFill/>
          </p:spPr>
          <p:txBody>
            <a:bodyPr wrap="none" rtlCol="0">
              <a:spAutoFit/>
            </a:bodyPr>
            <a:lstStyle/>
            <a:p>
              <a:pPr marL="0" marR="0" lvl="0" indent="0" algn="ctr" defTabSz="685800" rtl="0" eaLnBrk="1" fontAlgn="auto" latinLnBrk="0" hangingPunct="1">
                <a:lnSpc>
                  <a:spcPts val="825"/>
                </a:lnSpc>
                <a:spcBef>
                  <a:spcPts val="0"/>
                </a:spcBef>
                <a:spcAft>
                  <a:spcPts val="0"/>
                </a:spcAft>
                <a:buClrTx/>
                <a:buSzTx/>
                <a:buFontTx/>
                <a:buNone/>
                <a:tabLst/>
                <a:defRPr/>
              </a:pPr>
              <a:r>
                <a:rPr kumimoji="0" lang="fr-FR" sz="825" b="1" i="0" u="none" strike="noStrike" kern="1200" cap="none" spc="0" normalizeH="0" baseline="0" noProof="0" dirty="0">
                  <a:ln>
                    <a:noFill/>
                  </a:ln>
                  <a:solidFill>
                    <a:prstClr val="black">
                      <a:lumMod val="65000"/>
                      <a:lumOff val="35000"/>
                    </a:prstClr>
                  </a:solidFill>
                  <a:effectLst/>
                  <a:uLnTx/>
                  <a:uFillTx/>
                  <a:latin typeface="Calibri"/>
                  <a:ea typeface="+mn-ea"/>
                  <a:cs typeface="+mn-cs"/>
                </a:rPr>
                <a:t>Nb. D’</a:t>
              </a:r>
              <a:r>
                <a:rPr kumimoji="0" lang="fr-FR" sz="825" b="1" i="0" u="none" strike="noStrike" kern="1200" cap="none" spc="0" normalizeH="0" baseline="0" noProof="0" dirty="0" err="1">
                  <a:ln>
                    <a:noFill/>
                  </a:ln>
                  <a:solidFill>
                    <a:prstClr val="black">
                      <a:lumMod val="65000"/>
                      <a:lumOff val="35000"/>
                    </a:prstClr>
                  </a:solidFill>
                  <a:effectLst/>
                  <a:uLnTx/>
                  <a:uFillTx/>
                  <a:latin typeface="Calibri"/>
                  <a:ea typeface="+mn-ea"/>
                  <a:cs typeface="+mn-cs"/>
                </a:rPr>
                <a:t>évènmts</a:t>
              </a:r>
              <a:r>
                <a:rPr kumimoji="0" lang="fr-FR" sz="825" b="1" i="0" u="none" strike="noStrike" kern="1200" cap="none" spc="0" normalizeH="0" baseline="0" noProof="0" dirty="0">
                  <a:ln>
                    <a:noFill/>
                  </a:ln>
                  <a:solidFill>
                    <a:prstClr val="black">
                      <a:lumMod val="65000"/>
                      <a:lumOff val="35000"/>
                    </a:prstClr>
                  </a:solidFill>
                  <a:effectLst/>
                  <a:uLnTx/>
                  <a:uFillTx/>
                  <a:latin typeface="Calibri"/>
                  <a:ea typeface="+mn-ea"/>
                  <a:cs typeface="+mn-cs"/>
                </a:rPr>
                <a:t>/Patients</a:t>
              </a:r>
            </a:p>
          </p:txBody>
        </p:sp>
        <p:sp>
          <p:nvSpPr>
            <p:cNvPr id="88" name="ZoneTexte 87">
              <a:extLst>
                <a:ext uri="{FF2B5EF4-FFF2-40B4-BE49-F238E27FC236}">
                  <a16:creationId xmlns:a16="http://schemas.microsoft.com/office/drawing/2014/main" id="{F25FF79C-8102-46CF-A02B-9612FA189328}"/>
                </a:ext>
              </a:extLst>
            </p:cNvPr>
            <p:cNvSpPr txBox="1"/>
            <p:nvPr/>
          </p:nvSpPr>
          <p:spPr>
            <a:xfrm>
              <a:off x="2298865" y="923607"/>
              <a:ext cx="728084" cy="197233"/>
            </a:xfrm>
            <a:prstGeom prst="rect">
              <a:avLst/>
            </a:prstGeom>
            <a:noFill/>
          </p:spPr>
          <p:txBody>
            <a:bodyPr wrap="none" rtlCol="0">
              <a:spAutoFit/>
            </a:bodyPr>
            <a:lstStyle/>
            <a:p>
              <a:pPr marL="0" marR="0" lvl="0" indent="0" algn="r" defTabSz="685800" rtl="0" eaLnBrk="1" fontAlgn="auto" latinLnBrk="0" hangingPunct="1">
                <a:lnSpc>
                  <a:spcPts val="825"/>
                </a:lnSpc>
                <a:spcBef>
                  <a:spcPts val="0"/>
                </a:spcBef>
                <a:spcAft>
                  <a:spcPts val="0"/>
                </a:spcAft>
                <a:buClrTx/>
                <a:buSzTx/>
                <a:buFontTx/>
                <a:buNone/>
                <a:tabLst/>
                <a:defRPr/>
              </a:pPr>
              <a:r>
                <a:rPr kumimoji="0" lang="fr-FR" sz="825" b="1" i="0" u="none" strike="noStrike" kern="1200" cap="none" spc="0" normalizeH="0" baseline="0" noProof="0" dirty="0">
                  <a:ln>
                    <a:noFill/>
                  </a:ln>
                  <a:solidFill>
                    <a:prstClr val="black">
                      <a:lumMod val="65000"/>
                      <a:lumOff val="35000"/>
                    </a:prstClr>
                  </a:solidFill>
                  <a:effectLst/>
                  <a:uLnTx/>
                  <a:uFillTx/>
                  <a:latin typeface="Calibri"/>
                  <a:ea typeface="+mn-ea"/>
                  <a:cs typeface="+mn-cs"/>
                </a:rPr>
                <a:t>Sous-groupe</a:t>
              </a:r>
            </a:p>
          </p:txBody>
        </p:sp>
        <p:sp>
          <p:nvSpPr>
            <p:cNvPr id="89" name="ZoneTexte 88">
              <a:extLst>
                <a:ext uri="{FF2B5EF4-FFF2-40B4-BE49-F238E27FC236}">
                  <a16:creationId xmlns:a16="http://schemas.microsoft.com/office/drawing/2014/main" id="{31443B37-D739-4375-8AFE-50224BD18A53}"/>
                </a:ext>
              </a:extLst>
            </p:cNvPr>
            <p:cNvSpPr txBox="1"/>
            <p:nvPr/>
          </p:nvSpPr>
          <p:spPr>
            <a:xfrm>
              <a:off x="5816129" y="923607"/>
              <a:ext cx="1107996" cy="197233"/>
            </a:xfrm>
            <a:prstGeom prst="rect">
              <a:avLst/>
            </a:prstGeom>
            <a:noFill/>
          </p:spPr>
          <p:txBody>
            <a:bodyPr wrap="none" rtlCol="0">
              <a:spAutoFit/>
            </a:bodyPr>
            <a:lstStyle/>
            <a:p>
              <a:pPr marL="0" marR="0" lvl="0" indent="0" algn="ctr" defTabSz="685800" rtl="0" eaLnBrk="1" fontAlgn="auto" latinLnBrk="0" hangingPunct="1">
                <a:lnSpc>
                  <a:spcPts val="825"/>
                </a:lnSpc>
                <a:spcBef>
                  <a:spcPts val="0"/>
                </a:spcBef>
                <a:spcAft>
                  <a:spcPts val="0"/>
                </a:spcAft>
                <a:buClrTx/>
                <a:buSzTx/>
                <a:buFontTx/>
                <a:buNone/>
                <a:tabLst/>
                <a:defRPr/>
              </a:pPr>
              <a:r>
                <a:rPr kumimoji="0" lang="fr-FR" sz="825" b="1" i="0" u="none" strike="noStrike" kern="1200" cap="none" spc="0" normalizeH="0" baseline="0" noProof="0" dirty="0">
                  <a:ln>
                    <a:noFill/>
                  </a:ln>
                  <a:solidFill>
                    <a:prstClr val="black">
                      <a:lumMod val="65000"/>
                      <a:lumOff val="35000"/>
                    </a:prstClr>
                  </a:solidFill>
                  <a:effectLst/>
                  <a:uLnTx/>
                  <a:uFillTx/>
                  <a:latin typeface="Calibri"/>
                  <a:ea typeface="+mn-ea"/>
                  <a:cs typeface="+mn-cs"/>
                </a:rPr>
                <a:t>Hazard ratio (IC 95%)</a:t>
              </a:r>
            </a:p>
          </p:txBody>
        </p:sp>
        <p:sp>
          <p:nvSpPr>
            <p:cNvPr id="90" name="ZoneTexte 89">
              <a:extLst>
                <a:ext uri="{FF2B5EF4-FFF2-40B4-BE49-F238E27FC236}">
                  <a16:creationId xmlns:a16="http://schemas.microsoft.com/office/drawing/2014/main" id="{306B650C-1037-449C-8F42-6697F32A030C}"/>
                </a:ext>
              </a:extLst>
            </p:cNvPr>
            <p:cNvSpPr txBox="1"/>
            <p:nvPr/>
          </p:nvSpPr>
          <p:spPr>
            <a:xfrm>
              <a:off x="4449825" y="4396063"/>
              <a:ext cx="304892" cy="207749"/>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a:ln>
                    <a:noFill/>
                  </a:ln>
                  <a:solidFill>
                    <a:prstClr val="black">
                      <a:lumMod val="65000"/>
                      <a:lumOff val="35000"/>
                    </a:prstClr>
                  </a:solidFill>
                  <a:effectLst/>
                  <a:uLnTx/>
                  <a:uFillTx/>
                  <a:latin typeface="Calibri"/>
                  <a:ea typeface="+mn-ea"/>
                  <a:cs typeface="+mn-cs"/>
                </a:rPr>
                <a:t>0,1</a:t>
              </a:r>
            </a:p>
          </p:txBody>
        </p:sp>
        <p:sp>
          <p:nvSpPr>
            <p:cNvPr id="91" name="ZoneTexte 90">
              <a:extLst>
                <a:ext uri="{FF2B5EF4-FFF2-40B4-BE49-F238E27FC236}">
                  <a16:creationId xmlns:a16="http://schemas.microsoft.com/office/drawing/2014/main" id="{E16204A9-D231-4E5B-ABD4-0BD92039509C}"/>
                </a:ext>
              </a:extLst>
            </p:cNvPr>
            <p:cNvSpPr txBox="1"/>
            <p:nvPr/>
          </p:nvSpPr>
          <p:spPr>
            <a:xfrm>
              <a:off x="4761266" y="4396063"/>
              <a:ext cx="304892" cy="207749"/>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a:ln>
                    <a:noFill/>
                  </a:ln>
                  <a:solidFill>
                    <a:prstClr val="black">
                      <a:lumMod val="65000"/>
                      <a:lumOff val="35000"/>
                    </a:prstClr>
                  </a:solidFill>
                  <a:effectLst/>
                  <a:uLnTx/>
                  <a:uFillTx/>
                  <a:latin typeface="Calibri"/>
                  <a:ea typeface="+mn-ea"/>
                  <a:cs typeface="+mn-cs"/>
                </a:rPr>
                <a:t>0,2</a:t>
              </a:r>
            </a:p>
          </p:txBody>
        </p:sp>
        <p:sp>
          <p:nvSpPr>
            <p:cNvPr id="92" name="ZoneTexte 91">
              <a:extLst>
                <a:ext uri="{FF2B5EF4-FFF2-40B4-BE49-F238E27FC236}">
                  <a16:creationId xmlns:a16="http://schemas.microsoft.com/office/drawing/2014/main" id="{B653E567-AC63-40E6-8F78-1C3E0B31DC98}"/>
                </a:ext>
              </a:extLst>
            </p:cNvPr>
            <p:cNvSpPr txBox="1"/>
            <p:nvPr/>
          </p:nvSpPr>
          <p:spPr>
            <a:xfrm>
              <a:off x="5072708" y="4396063"/>
              <a:ext cx="304892" cy="207749"/>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a:ln>
                    <a:noFill/>
                  </a:ln>
                  <a:solidFill>
                    <a:prstClr val="black">
                      <a:lumMod val="65000"/>
                      <a:lumOff val="35000"/>
                    </a:prstClr>
                  </a:solidFill>
                  <a:effectLst/>
                  <a:uLnTx/>
                  <a:uFillTx/>
                  <a:latin typeface="Calibri"/>
                  <a:ea typeface="+mn-ea"/>
                  <a:cs typeface="+mn-cs"/>
                </a:rPr>
                <a:t>0,5</a:t>
              </a:r>
            </a:p>
          </p:txBody>
        </p:sp>
        <p:sp>
          <p:nvSpPr>
            <p:cNvPr id="93" name="ZoneTexte 92">
              <a:extLst>
                <a:ext uri="{FF2B5EF4-FFF2-40B4-BE49-F238E27FC236}">
                  <a16:creationId xmlns:a16="http://schemas.microsoft.com/office/drawing/2014/main" id="{D05F350A-EBD6-41E3-8958-C26A2A8BC0C7}"/>
                </a:ext>
              </a:extLst>
            </p:cNvPr>
            <p:cNvSpPr txBox="1"/>
            <p:nvPr/>
          </p:nvSpPr>
          <p:spPr>
            <a:xfrm>
              <a:off x="5384149" y="4396063"/>
              <a:ext cx="304892" cy="207749"/>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a:ln>
                    <a:noFill/>
                  </a:ln>
                  <a:solidFill>
                    <a:prstClr val="black">
                      <a:lumMod val="65000"/>
                      <a:lumOff val="35000"/>
                    </a:prstClr>
                  </a:solidFill>
                  <a:effectLst/>
                  <a:uLnTx/>
                  <a:uFillTx/>
                  <a:latin typeface="Calibri"/>
                  <a:ea typeface="+mn-ea"/>
                  <a:cs typeface="+mn-cs"/>
                </a:rPr>
                <a:t>1,0</a:t>
              </a:r>
            </a:p>
          </p:txBody>
        </p:sp>
        <p:sp>
          <p:nvSpPr>
            <p:cNvPr id="94" name="ZoneTexte 93">
              <a:extLst>
                <a:ext uri="{FF2B5EF4-FFF2-40B4-BE49-F238E27FC236}">
                  <a16:creationId xmlns:a16="http://schemas.microsoft.com/office/drawing/2014/main" id="{CE49B27A-C44E-4880-A3AA-B17622D32F28}"/>
                </a:ext>
              </a:extLst>
            </p:cNvPr>
            <p:cNvSpPr txBox="1"/>
            <p:nvPr/>
          </p:nvSpPr>
          <p:spPr>
            <a:xfrm>
              <a:off x="5695590" y="4396063"/>
              <a:ext cx="304892" cy="207749"/>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a:ln>
                    <a:noFill/>
                  </a:ln>
                  <a:solidFill>
                    <a:prstClr val="black">
                      <a:lumMod val="65000"/>
                      <a:lumOff val="35000"/>
                    </a:prstClr>
                  </a:solidFill>
                  <a:effectLst/>
                  <a:uLnTx/>
                  <a:uFillTx/>
                  <a:latin typeface="Calibri"/>
                  <a:ea typeface="+mn-ea"/>
                  <a:cs typeface="+mn-cs"/>
                </a:rPr>
                <a:t>2,0</a:t>
              </a:r>
            </a:p>
          </p:txBody>
        </p:sp>
        <p:sp>
          <p:nvSpPr>
            <p:cNvPr id="95" name="ZoneTexte 94">
              <a:extLst>
                <a:ext uri="{FF2B5EF4-FFF2-40B4-BE49-F238E27FC236}">
                  <a16:creationId xmlns:a16="http://schemas.microsoft.com/office/drawing/2014/main" id="{9B2ED856-6A6E-40B9-B36A-4A61A15550AE}"/>
                </a:ext>
              </a:extLst>
            </p:cNvPr>
            <p:cNvSpPr txBox="1"/>
            <p:nvPr/>
          </p:nvSpPr>
          <p:spPr>
            <a:xfrm>
              <a:off x="4073693" y="4605102"/>
              <a:ext cx="1356462" cy="230832"/>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noProof="0" dirty="0">
                  <a:ln>
                    <a:noFill/>
                  </a:ln>
                  <a:solidFill>
                    <a:prstClr val="black">
                      <a:lumMod val="65000"/>
                      <a:lumOff val="35000"/>
                    </a:prstClr>
                  </a:solidFill>
                  <a:effectLst/>
                  <a:uLnTx/>
                  <a:uFillTx/>
                  <a:latin typeface="Calibri"/>
                  <a:ea typeface="+mn-ea"/>
                  <a:cs typeface="+mn-cs"/>
                </a:rPr>
                <a:t>ENCO/BINI/CETUX mieux</a:t>
              </a:r>
            </a:p>
          </p:txBody>
        </p:sp>
        <p:sp>
          <p:nvSpPr>
            <p:cNvPr id="96" name="Rectangle 95">
              <a:extLst>
                <a:ext uri="{FF2B5EF4-FFF2-40B4-BE49-F238E27FC236}">
                  <a16:creationId xmlns:a16="http://schemas.microsoft.com/office/drawing/2014/main" id="{F9C89AA2-C0BE-4E71-9310-D8F48BA22FFA}"/>
                </a:ext>
              </a:extLst>
            </p:cNvPr>
            <p:cNvSpPr/>
            <p:nvPr/>
          </p:nvSpPr>
          <p:spPr>
            <a:xfrm>
              <a:off x="5576064" y="4605102"/>
              <a:ext cx="1117614" cy="230832"/>
            </a:xfrm>
            <a:prstGeom prst="rect">
              <a:avLst/>
            </a:prstGeom>
          </p:spPr>
          <p:txBody>
            <a:bodyPr wrap="non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noProof="0" dirty="0">
                  <a:ln>
                    <a:noFill/>
                  </a:ln>
                  <a:solidFill>
                    <a:prstClr val="black">
                      <a:lumMod val="65000"/>
                      <a:lumOff val="35000"/>
                    </a:prstClr>
                  </a:solidFill>
                  <a:effectLst/>
                  <a:uLnTx/>
                  <a:uFillTx/>
                  <a:latin typeface="Calibri"/>
                  <a:ea typeface="+mn-ea"/>
                  <a:cs typeface="+mn-cs"/>
                </a:rPr>
                <a:t>ENCO/CETUX mieux</a:t>
              </a:r>
            </a:p>
          </p:txBody>
        </p:sp>
        <p:cxnSp>
          <p:nvCxnSpPr>
            <p:cNvPr id="97" name="Connecteur droit avec flèche 96">
              <a:extLst>
                <a:ext uri="{FF2B5EF4-FFF2-40B4-BE49-F238E27FC236}">
                  <a16:creationId xmlns:a16="http://schemas.microsoft.com/office/drawing/2014/main" id="{383996BF-3F5D-455B-9DDD-CC695BFDF427}"/>
                </a:ext>
              </a:extLst>
            </p:cNvPr>
            <p:cNvCxnSpPr>
              <a:cxnSpLocks/>
            </p:cNvCxnSpPr>
            <p:nvPr/>
          </p:nvCxnSpPr>
          <p:spPr>
            <a:xfrm>
              <a:off x="5645278" y="4881282"/>
              <a:ext cx="793174" cy="0"/>
            </a:xfrm>
            <a:prstGeom prst="straightConnector1">
              <a:avLst/>
            </a:prstGeom>
            <a:ln w="19050">
              <a:solidFill>
                <a:srgbClr val="4D4D4D"/>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8" name="Connecteur droit avec flèche 97">
              <a:extLst>
                <a:ext uri="{FF2B5EF4-FFF2-40B4-BE49-F238E27FC236}">
                  <a16:creationId xmlns:a16="http://schemas.microsoft.com/office/drawing/2014/main" id="{3AC0ECE4-081D-47C6-9451-0437624C0BDA}"/>
                </a:ext>
              </a:extLst>
            </p:cNvPr>
            <p:cNvCxnSpPr>
              <a:cxnSpLocks/>
            </p:cNvCxnSpPr>
            <p:nvPr/>
          </p:nvCxnSpPr>
          <p:spPr>
            <a:xfrm rot="10800000">
              <a:off x="4556327" y="4881282"/>
              <a:ext cx="865788" cy="0"/>
            </a:xfrm>
            <a:prstGeom prst="straightConnector1">
              <a:avLst/>
            </a:prstGeom>
            <a:ln w="19050">
              <a:solidFill>
                <a:srgbClr val="4D4D4D"/>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99" name="Rectangle à coins arrondis 4">
              <a:extLst>
                <a:ext uri="{FF2B5EF4-FFF2-40B4-BE49-F238E27FC236}">
                  <a16:creationId xmlns:a16="http://schemas.microsoft.com/office/drawing/2014/main" id="{D9949231-BEB4-4BB0-AC32-7564D2A287D7}"/>
                </a:ext>
              </a:extLst>
            </p:cNvPr>
            <p:cNvSpPr/>
            <p:nvPr/>
          </p:nvSpPr>
          <p:spPr>
            <a:xfrm>
              <a:off x="1568670" y="819316"/>
              <a:ext cx="5355456" cy="4220306"/>
            </a:xfrm>
            <a:prstGeom prst="roundRect">
              <a:avLst>
                <a:gd name="adj" fmla="val 3807"/>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2" name="ZoneTexte 1"/>
          <p:cNvSpPr txBox="1"/>
          <p:nvPr/>
        </p:nvSpPr>
        <p:spPr>
          <a:xfrm>
            <a:off x="423121" y="1254031"/>
            <a:ext cx="3119765" cy="246221"/>
          </a:xfrm>
          <a:prstGeom prst="rect">
            <a:avLst/>
          </a:prstGeom>
          <a:solidFill>
            <a:schemeClr val="bg1"/>
          </a:solid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Analyse de sous-groupes (</a:t>
            </a:r>
            <a:r>
              <a:rPr kumimoji="0" lang="fr-FR" sz="1000" b="1"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OS;triplet</a:t>
            </a:r>
            <a:r>
              <a:rPr kumimoji="0" lang="fr-FR" sz="10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vs doublet)</a:t>
            </a:r>
          </a:p>
        </p:txBody>
      </p:sp>
      <p:sp>
        <p:nvSpPr>
          <p:cNvPr id="146" name="Titre 11"/>
          <p:cNvSpPr>
            <a:spLocks noGrp="1"/>
          </p:cNvSpPr>
          <p:nvPr>
            <p:ph type="title"/>
          </p:nvPr>
        </p:nvSpPr>
        <p:spPr>
          <a:xfrm>
            <a:off x="190500" y="0"/>
            <a:ext cx="7124700" cy="596560"/>
          </a:xfrm>
        </p:spPr>
        <p:txBody>
          <a:bodyPr>
            <a:noAutofit/>
          </a:bodyPr>
          <a:lstStyle/>
          <a:p>
            <a:r>
              <a:rPr lang="fr-FR" sz="2200" dirty="0"/>
              <a:t>Inhibition spécifique du CCRm muté BRAF</a:t>
            </a:r>
            <a:r>
              <a:rPr lang="fr-FR" sz="2200" baseline="30000" dirty="0"/>
              <a:t>V600E</a:t>
            </a:r>
            <a:br>
              <a:rPr lang="fr-FR" sz="2200" b="1" dirty="0"/>
            </a:br>
            <a:r>
              <a:rPr lang="fr-FR" sz="2200" b="1" dirty="0"/>
              <a:t>Résultats actualisés de l’étude BEACON </a:t>
            </a:r>
          </a:p>
        </p:txBody>
      </p:sp>
    </p:spTree>
    <p:extLst>
      <p:ext uri="{BB962C8B-B14F-4D97-AF65-F5344CB8AC3E}">
        <p14:creationId xmlns:p14="http://schemas.microsoft.com/office/powerpoint/2010/main" val="10273868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à coins arrondis 4">
            <a:extLst>
              <a:ext uri="{FF2B5EF4-FFF2-40B4-BE49-F238E27FC236}">
                <a16:creationId xmlns:a16="http://schemas.microsoft.com/office/drawing/2014/main" id="{06898AAC-98E1-4F86-A472-CA2E638C6EB0}"/>
              </a:ext>
            </a:extLst>
          </p:cNvPr>
          <p:cNvSpPr/>
          <p:nvPr/>
        </p:nvSpPr>
        <p:spPr>
          <a:xfrm>
            <a:off x="1028014" y="1840698"/>
            <a:ext cx="3147800" cy="2118872"/>
          </a:xfrm>
          <a:prstGeom prst="roundRect">
            <a:avLst>
              <a:gd name="adj" fmla="val 6831"/>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Calibri"/>
              <a:ea typeface="+mn-ea"/>
              <a:cs typeface="+mn-cs"/>
            </a:endParaRPr>
          </a:p>
        </p:txBody>
      </p:sp>
      <p:sp>
        <p:nvSpPr>
          <p:cNvPr id="17" name="Rectangle à coins arrondis 4">
            <a:extLst>
              <a:ext uri="{FF2B5EF4-FFF2-40B4-BE49-F238E27FC236}">
                <a16:creationId xmlns:a16="http://schemas.microsoft.com/office/drawing/2014/main" id="{78AC0C17-7AD5-4886-BA04-77AE1BC34C0F}"/>
              </a:ext>
            </a:extLst>
          </p:cNvPr>
          <p:cNvSpPr/>
          <p:nvPr/>
        </p:nvSpPr>
        <p:spPr>
          <a:xfrm>
            <a:off x="4572000" y="1832510"/>
            <a:ext cx="3147800" cy="2118872"/>
          </a:xfrm>
          <a:prstGeom prst="roundRect">
            <a:avLst>
              <a:gd name="adj" fmla="val 6831"/>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dirty="0">
              <a:ln>
                <a:noFill/>
              </a:ln>
              <a:solidFill>
                <a:prstClr val="white"/>
              </a:solidFill>
              <a:effectLst/>
              <a:uLnTx/>
              <a:uFillTx/>
              <a:latin typeface="Calibri"/>
              <a:ea typeface="+mn-ea"/>
              <a:cs typeface="+mn-cs"/>
            </a:endParaRPr>
          </a:p>
        </p:txBody>
      </p:sp>
      <p:sp>
        <p:nvSpPr>
          <p:cNvPr id="13" name="Espace réservé du contenu 12"/>
          <p:cNvSpPr>
            <a:spLocks noGrp="1"/>
          </p:cNvSpPr>
          <p:nvPr>
            <p:ph sz="half" idx="1"/>
          </p:nvPr>
        </p:nvSpPr>
        <p:spPr/>
        <p:txBody>
          <a:bodyPr/>
          <a:lstStyle/>
          <a:p>
            <a:r>
              <a:rPr lang="fr-FR" dirty="0"/>
              <a:t>Données de qualité de vie</a:t>
            </a:r>
          </a:p>
          <a:p>
            <a:pPr lvl="1"/>
            <a:r>
              <a:rPr lang="fr-FR" sz="1400" dirty="0"/>
              <a:t>4 outils: </a:t>
            </a:r>
            <a:r>
              <a:rPr lang="en-US" sz="1400" dirty="0"/>
              <a:t>EORTC QOL Questionnaire (QLQ C30), Functional Assessment of Cancer Therapy Colon Cancer (FACT C), </a:t>
            </a:r>
            <a:r>
              <a:rPr lang="en-US" sz="1400" dirty="0" err="1"/>
              <a:t>EuroQol</a:t>
            </a:r>
            <a:r>
              <a:rPr lang="en-US" sz="1400" dirty="0"/>
              <a:t> 5D 5L, and Patient Global Impression of Change (PGIC°</a:t>
            </a:r>
            <a:endParaRPr lang="fr-FR" sz="1400" dirty="0"/>
          </a:p>
        </p:txBody>
      </p:sp>
      <p:pic>
        <p:nvPicPr>
          <p:cNvPr id="1026" name="Picture 2" descr="C:\Users\Mazard\Desktop\185522_BEACON QOL.jpg"/>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60888" t="69742" r="21449" b="6651"/>
          <a:stretch/>
        </p:blipFill>
        <p:spPr bwMode="auto">
          <a:xfrm>
            <a:off x="1201809" y="2044922"/>
            <a:ext cx="2871038" cy="1870874"/>
          </a:xfrm>
          <a:prstGeom prst="rect">
            <a:avLst/>
          </a:prstGeom>
          <a:noFill/>
          <a:extLst>
            <a:ext uri="{909E8E84-426E-40DD-AFC4-6F175D3DCCD1}">
              <a14:hiddenFill xmlns:a14="http://schemas.microsoft.com/office/drawing/2010/main">
                <a:solidFill>
                  <a:srgbClr val="FFFFFF"/>
                </a:solidFill>
              </a14:hiddenFill>
            </a:ext>
          </a:extLst>
        </p:spPr>
      </p:pic>
      <p:pic>
        <p:nvPicPr>
          <p:cNvPr id="1027" name="Picture 3" descr="C:\Users\Mazard\Desktop\185522_BEACON QOL.jpg"/>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81014" t="61059" r="1284" b="14985"/>
          <a:stretch/>
        </p:blipFill>
        <p:spPr bwMode="auto">
          <a:xfrm>
            <a:off x="4778067" y="1997238"/>
            <a:ext cx="2818934" cy="1870874"/>
          </a:xfrm>
          <a:prstGeom prst="rect">
            <a:avLst/>
          </a:prstGeom>
          <a:noFill/>
          <a:extLst>
            <a:ext uri="{909E8E84-426E-40DD-AFC4-6F175D3DCCD1}">
              <a14:hiddenFill xmlns:a14="http://schemas.microsoft.com/office/drawing/2010/main">
                <a:solidFill>
                  <a:srgbClr val="FFFFFF"/>
                </a:solidFill>
              </a14:hiddenFill>
            </a:ext>
          </a:extLst>
        </p:spPr>
      </p:pic>
      <p:sp>
        <p:nvSpPr>
          <p:cNvPr id="10" name="ZoneTexte 9">
            <a:extLst>
              <a:ext uri="{FF2B5EF4-FFF2-40B4-BE49-F238E27FC236}">
                <a16:creationId xmlns:a16="http://schemas.microsoft.com/office/drawing/2014/main" id="{F2B3DC7A-614A-0F49-A628-923950A52222}"/>
              </a:ext>
            </a:extLst>
          </p:cNvPr>
          <p:cNvSpPr txBox="1">
            <a:spLocks noChangeArrowheads="1"/>
          </p:cNvSpPr>
          <p:nvPr/>
        </p:nvSpPr>
        <p:spPr bwMode="auto">
          <a:xfrm>
            <a:off x="-2206" y="4912668"/>
            <a:ext cx="2319866" cy="230832"/>
          </a:xfrm>
          <a:prstGeom prst="rect">
            <a:avLst/>
          </a:prstGeom>
          <a:noFill/>
        </p:spPr>
        <p:txBody>
          <a:bodyPr wrap="none" rtlCol="0">
            <a:spAutoFit/>
          </a:bodyPr>
          <a:lstStyle>
            <a:defPPr>
              <a:defRPr lang="fr-FR"/>
            </a:defPPr>
            <a:lvl1pPr>
              <a:defRPr sz="900" i="1">
                <a:solidFill>
                  <a:schemeClr val="tx1">
                    <a:lumMod val="50000"/>
                    <a:lumOff val="50000"/>
                  </a:schemeClr>
                </a:solidFill>
                <a:latin typeface="Arial" panose="020B0604020202020204" pitchFamily="34" charset="0"/>
              </a:defRPr>
            </a:lvl1pPr>
          </a:lstStyle>
          <a:p>
            <a:pPr lvl="0">
              <a:defRPr/>
            </a:pPr>
            <a:r>
              <a:rPr lang="fr-FR" dirty="0">
                <a:solidFill>
                  <a:prstClr val="black">
                    <a:lumMod val="50000"/>
                    <a:lumOff val="50000"/>
                  </a:prstClr>
                </a:solidFill>
              </a:rPr>
              <a:t>Scott </a:t>
            </a:r>
            <a:r>
              <a:rPr lang="fr-FR" dirty="0" err="1">
                <a:solidFill>
                  <a:prstClr val="black">
                    <a:lumMod val="50000"/>
                    <a:lumOff val="50000"/>
                  </a:prstClr>
                </a:solidFill>
              </a:rPr>
              <a:t>Kopetz</a:t>
            </a:r>
            <a:r>
              <a:rPr lang="fr-FR" dirty="0">
                <a:solidFill>
                  <a:prstClr val="black">
                    <a:lumMod val="50000"/>
                    <a:lumOff val="50000"/>
                  </a:prstClr>
                </a:solidFill>
              </a:rPr>
              <a:t> et al., ASCO2020, Abs 4001</a:t>
            </a:r>
          </a:p>
        </p:txBody>
      </p:sp>
      <p:sp>
        <p:nvSpPr>
          <p:cNvPr id="12" name="CasellaDiTesto 2">
            <a:extLst>
              <a:ext uri="{FF2B5EF4-FFF2-40B4-BE49-F238E27FC236}">
                <a16:creationId xmlns:a16="http://schemas.microsoft.com/office/drawing/2014/main" id="{53583958-99E9-4BA6-9251-ED5EBD73B365}"/>
              </a:ext>
            </a:extLst>
          </p:cNvPr>
          <p:cNvSpPr txBox="1"/>
          <p:nvPr/>
        </p:nvSpPr>
        <p:spPr>
          <a:xfrm>
            <a:off x="4723349" y="1712408"/>
            <a:ext cx="1965509" cy="261610"/>
          </a:xfrm>
          <a:prstGeom prst="rect">
            <a:avLst/>
          </a:prstGeom>
          <a:solidFill>
            <a:schemeClr val="bg1"/>
          </a:solid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05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Evaluation du PGIC à C2J1</a:t>
            </a:r>
          </a:p>
        </p:txBody>
      </p:sp>
      <p:sp>
        <p:nvSpPr>
          <p:cNvPr id="15" name="ZoneTexte 14">
            <a:extLst>
              <a:ext uri="{FF2B5EF4-FFF2-40B4-BE49-F238E27FC236}">
                <a16:creationId xmlns:a16="http://schemas.microsoft.com/office/drawing/2014/main" id="{063A1D34-626E-42C6-8D7F-3767A44FD5AB}"/>
              </a:ext>
            </a:extLst>
          </p:cNvPr>
          <p:cNvSpPr txBox="1"/>
          <p:nvPr/>
        </p:nvSpPr>
        <p:spPr>
          <a:xfrm>
            <a:off x="2231607" y="4176755"/>
            <a:ext cx="4355937" cy="619802"/>
          </a:xfrm>
          <a:prstGeom prst="roundRect">
            <a:avLst>
              <a:gd name="adj" fmla="val 15451"/>
            </a:avLst>
          </a:prstGeom>
          <a:ln>
            <a:solidFill>
              <a:srgbClr val="EC8014"/>
            </a:solidFill>
          </a:ln>
        </p:spPr>
        <p:style>
          <a:lnRef idx="2">
            <a:schemeClr val="accent1"/>
          </a:lnRef>
          <a:fillRef idx="1">
            <a:schemeClr val="lt1"/>
          </a:fillRef>
          <a:effectRef idx="0">
            <a:schemeClr val="accent1"/>
          </a:effectRef>
          <a:fontRef idx="minor">
            <a:schemeClr val="dk1"/>
          </a:fontRef>
        </p:style>
        <p:txBody>
          <a:bodyPr wrap="square" lIns="36000" tIns="36000" rIns="36000" bIns="3600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6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Tendance similaire pour les 4 outils. </a:t>
            </a:r>
            <a:br>
              <a:rPr kumimoji="0" lang="fr-FR" sz="16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br>
            <a:r>
              <a:rPr kumimoji="0" lang="fr-FR" sz="16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Pas de différence entre triplet et doublet</a:t>
            </a:r>
          </a:p>
        </p:txBody>
      </p:sp>
      <p:sp>
        <p:nvSpPr>
          <p:cNvPr id="11" name="CasellaDiTesto 2">
            <a:extLst>
              <a:ext uri="{FF2B5EF4-FFF2-40B4-BE49-F238E27FC236}">
                <a16:creationId xmlns:a16="http://schemas.microsoft.com/office/drawing/2014/main" id="{EDBFEDDD-6540-49D7-B6C1-2269DB069E44}"/>
              </a:ext>
            </a:extLst>
          </p:cNvPr>
          <p:cNvSpPr txBox="1"/>
          <p:nvPr/>
        </p:nvSpPr>
        <p:spPr>
          <a:xfrm>
            <a:off x="1153426" y="1712409"/>
            <a:ext cx="2871038" cy="261610"/>
          </a:xfrm>
          <a:prstGeom prst="rect">
            <a:avLst/>
          </a:prstGeom>
          <a:solidFill>
            <a:schemeClr val="bg1"/>
          </a:solid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05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Temps à </a:t>
            </a:r>
            <a:r>
              <a:rPr kumimoji="0" lang="fr-FR" sz="1050" b="1" i="0" u="none" strike="noStrike" kern="1200" cap="none" spc="0" normalizeH="0" baseline="0" noProof="0" dirty="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détériotation</a:t>
            </a:r>
            <a:r>
              <a:rPr kumimoji="0" lang="fr-FR" sz="105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(&gt;10%) du QLQ C30 </a:t>
            </a:r>
          </a:p>
        </p:txBody>
      </p:sp>
      <p:sp>
        <p:nvSpPr>
          <p:cNvPr id="18" name="Titre 11"/>
          <p:cNvSpPr>
            <a:spLocks noGrp="1"/>
          </p:cNvSpPr>
          <p:nvPr>
            <p:ph type="title"/>
          </p:nvPr>
        </p:nvSpPr>
        <p:spPr>
          <a:xfrm>
            <a:off x="190500" y="0"/>
            <a:ext cx="7124700" cy="596560"/>
          </a:xfrm>
        </p:spPr>
        <p:txBody>
          <a:bodyPr>
            <a:noAutofit/>
          </a:bodyPr>
          <a:lstStyle/>
          <a:p>
            <a:r>
              <a:rPr lang="fr-FR" sz="2200" dirty="0"/>
              <a:t>Inhibition spécifique du CCRm muté BRAF</a:t>
            </a:r>
            <a:r>
              <a:rPr lang="fr-FR" sz="2200" baseline="30000" dirty="0"/>
              <a:t>V600E</a:t>
            </a:r>
            <a:br>
              <a:rPr lang="fr-FR" sz="2200" b="1" dirty="0"/>
            </a:br>
            <a:r>
              <a:rPr lang="fr-FR" sz="2200" b="1" dirty="0"/>
              <a:t>Résultats actualisés de l’étude BEACON </a:t>
            </a:r>
          </a:p>
        </p:txBody>
      </p:sp>
    </p:spTree>
    <p:extLst>
      <p:ext uri="{BB962C8B-B14F-4D97-AF65-F5344CB8AC3E}">
        <p14:creationId xmlns:p14="http://schemas.microsoft.com/office/powerpoint/2010/main" val="2021901090"/>
      </p:ext>
    </p:extLst>
  </p:cSld>
  <p:clrMapOvr>
    <a:masterClrMapping/>
  </p:clrMapOvr>
</p:sld>
</file>

<file path=ppt/theme/theme1.xml><?xml version="1.0" encoding="utf-8"?>
<a:theme xmlns:a="http://schemas.openxmlformats.org/drawingml/2006/main" name="2_Thème Office">
  <a:themeElements>
    <a:clrScheme name="Thème 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Thème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3_Thème Office">
  <a:themeElements>
    <a:clrScheme name="Thème 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Thème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4_Thème Office">
  <a:themeElements>
    <a:clrScheme name="Thème 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Thème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Thème Office">
  <a:themeElements>
    <a:clrScheme name="Thème 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Thème 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Thème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Thème Office">
  <a:themeElements>
    <a:clrScheme name="Bureau">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Bureau">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Bureau">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Override1.xml><?xml version="1.0" encoding="utf-8"?>
<a:themeOverride xmlns:a="http://schemas.openxmlformats.org/drawingml/2006/main">
  <a:clrScheme name="DIGESTIF">
    <a:dk1>
      <a:sysClr val="windowText" lastClr="000000"/>
    </a:dk1>
    <a:lt1>
      <a:sysClr val="window" lastClr="FFFFFF"/>
    </a:lt1>
    <a:dk2>
      <a:srgbClr val="1F497D"/>
    </a:dk2>
    <a:lt2>
      <a:srgbClr val="EEECE1"/>
    </a:lt2>
    <a:accent1>
      <a:srgbClr val="9E001A"/>
    </a:accent1>
    <a:accent2>
      <a:srgbClr val="D8005A"/>
    </a:accent2>
    <a:accent3>
      <a:srgbClr val="E13E12"/>
    </a:accent3>
    <a:accent4>
      <a:srgbClr val="E60066"/>
    </a:accent4>
    <a:accent5>
      <a:srgbClr val="62B3CA"/>
    </a:accent5>
    <a:accent6>
      <a:srgbClr val="F79646"/>
    </a:accent6>
    <a:hlink>
      <a:srgbClr val="0000FF"/>
    </a:hlink>
    <a:folHlink>
      <a:srgbClr val="800080"/>
    </a:folHlink>
  </a:clrScheme>
  <a:fontScheme name="Bureau">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Bureau">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DIGESTIF">
    <a:dk1>
      <a:sysClr val="windowText" lastClr="000000"/>
    </a:dk1>
    <a:lt1>
      <a:sysClr val="window" lastClr="FFFFFF"/>
    </a:lt1>
    <a:dk2>
      <a:srgbClr val="1F497D"/>
    </a:dk2>
    <a:lt2>
      <a:srgbClr val="EEECE1"/>
    </a:lt2>
    <a:accent1>
      <a:srgbClr val="9E001A"/>
    </a:accent1>
    <a:accent2>
      <a:srgbClr val="D8005A"/>
    </a:accent2>
    <a:accent3>
      <a:srgbClr val="E13E12"/>
    </a:accent3>
    <a:accent4>
      <a:srgbClr val="E60066"/>
    </a:accent4>
    <a:accent5>
      <a:srgbClr val="62B3CA"/>
    </a:accent5>
    <a:accent6>
      <a:srgbClr val="F79646"/>
    </a:accent6>
    <a:hlink>
      <a:srgbClr val="0000FF"/>
    </a:hlink>
    <a:folHlink>
      <a:srgbClr val="800080"/>
    </a:folHlink>
  </a:clrScheme>
  <a:fontScheme name="Bureau">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Bureau">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ASCO DIG">
    <a:dk1>
      <a:sysClr val="windowText" lastClr="000000"/>
    </a:dk1>
    <a:lt1>
      <a:sysClr val="window" lastClr="FFFFFF"/>
    </a:lt1>
    <a:dk2>
      <a:srgbClr val="1789A5"/>
    </a:dk2>
    <a:lt2>
      <a:srgbClr val="E79F00"/>
    </a:lt2>
    <a:accent1>
      <a:srgbClr val="DB3517"/>
    </a:accent1>
    <a:accent2>
      <a:srgbClr val="59BCA8"/>
    </a:accent2>
    <a:accent3>
      <a:srgbClr val="FF6600"/>
    </a:accent3>
    <a:accent4>
      <a:srgbClr val="000066"/>
    </a:accent4>
    <a:accent5>
      <a:srgbClr val="CC0000"/>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xml><?xml version="1.0" encoding="utf-8"?>
<a:themeOverride xmlns:a="http://schemas.openxmlformats.org/drawingml/2006/main">
  <a:clrScheme name="ASCO DIG">
    <a:dk1>
      <a:sysClr val="windowText" lastClr="000000"/>
    </a:dk1>
    <a:lt1>
      <a:sysClr val="window" lastClr="FFFFFF"/>
    </a:lt1>
    <a:dk2>
      <a:srgbClr val="1789A5"/>
    </a:dk2>
    <a:lt2>
      <a:srgbClr val="E79F00"/>
    </a:lt2>
    <a:accent1>
      <a:srgbClr val="DB3517"/>
    </a:accent1>
    <a:accent2>
      <a:srgbClr val="59BCA8"/>
    </a:accent2>
    <a:accent3>
      <a:srgbClr val="FF6600"/>
    </a:accent3>
    <a:accent4>
      <a:srgbClr val="000066"/>
    </a:accent4>
    <a:accent5>
      <a:srgbClr val="CC0000"/>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xml><?xml version="1.0" encoding="utf-8"?>
<a:themeOverride xmlns:a="http://schemas.openxmlformats.org/drawingml/2006/main">
  <a:clrScheme name="ASCO DIG">
    <a:dk1>
      <a:sysClr val="windowText" lastClr="000000"/>
    </a:dk1>
    <a:lt1>
      <a:sysClr val="window" lastClr="FFFFFF"/>
    </a:lt1>
    <a:dk2>
      <a:srgbClr val="1789A5"/>
    </a:dk2>
    <a:lt2>
      <a:srgbClr val="E79F00"/>
    </a:lt2>
    <a:accent1>
      <a:srgbClr val="DB3517"/>
    </a:accent1>
    <a:accent2>
      <a:srgbClr val="59BCA8"/>
    </a:accent2>
    <a:accent3>
      <a:srgbClr val="FF6600"/>
    </a:accent3>
    <a:accent4>
      <a:srgbClr val="000066"/>
    </a:accent4>
    <a:accent5>
      <a:srgbClr val="CC0000"/>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xml><?xml version="1.0" encoding="utf-8"?>
<a:themeOverride xmlns:a="http://schemas.openxmlformats.org/drawingml/2006/main">
  <a:clrScheme name="ASCO DIG">
    <a:dk1>
      <a:sysClr val="windowText" lastClr="000000"/>
    </a:dk1>
    <a:lt1>
      <a:sysClr val="window" lastClr="FFFFFF"/>
    </a:lt1>
    <a:dk2>
      <a:srgbClr val="1789A5"/>
    </a:dk2>
    <a:lt2>
      <a:srgbClr val="E79F00"/>
    </a:lt2>
    <a:accent1>
      <a:srgbClr val="DB3517"/>
    </a:accent1>
    <a:accent2>
      <a:srgbClr val="59BCA8"/>
    </a:accent2>
    <a:accent3>
      <a:srgbClr val="FF6600"/>
    </a:accent3>
    <a:accent4>
      <a:srgbClr val="000066"/>
    </a:accent4>
    <a:accent5>
      <a:srgbClr val="CC0000"/>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xml><?xml version="1.0" encoding="utf-8"?>
<a:themeOverride xmlns:a="http://schemas.openxmlformats.org/drawingml/2006/main">
  <a:clrScheme name="DIGESTIF">
    <a:dk1>
      <a:sysClr val="windowText" lastClr="000000"/>
    </a:dk1>
    <a:lt1>
      <a:sysClr val="window" lastClr="FFFFFF"/>
    </a:lt1>
    <a:dk2>
      <a:srgbClr val="1F497D"/>
    </a:dk2>
    <a:lt2>
      <a:srgbClr val="EEECE1"/>
    </a:lt2>
    <a:accent1>
      <a:srgbClr val="9E001A"/>
    </a:accent1>
    <a:accent2>
      <a:srgbClr val="D8005A"/>
    </a:accent2>
    <a:accent3>
      <a:srgbClr val="E13E12"/>
    </a:accent3>
    <a:accent4>
      <a:srgbClr val="E60066"/>
    </a:accent4>
    <a:accent5>
      <a:srgbClr val="62B3CA"/>
    </a:accent5>
    <a:accent6>
      <a:srgbClr val="F79646"/>
    </a:accent6>
    <a:hlink>
      <a:srgbClr val="0000FF"/>
    </a:hlink>
    <a:folHlink>
      <a:srgbClr val="800080"/>
    </a:folHlink>
  </a:clrScheme>
  <a:fontScheme name="Bureau">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Bureau">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emplate/>
  <TotalTime>5768</TotalTime>
  <Words>36416</Words>
  <Application>Microsoft Macintosh PowerPoint</Application>
  <PresentationFormat>Affichage à l'écran (16:9)</PresentationFormat>
  <Paragraphs>8701</Paragraphs>
  <Slides>256</Slides>
  <Notes>35</Notes>
  <HiddenSlides>0</HiddenSlides>
  <MMClips>0</MMClips>
  <ScaleCrop>false</ScaleCrop>
  <HeadingPairs>
    <vt:vector size="6" baseType="variant">
      <vt:variant>
        <vt:lpstr>Polices utilisées</vt:lpstr>
      </vt:variant>
      <vt:variant>
        <vt:i4>6</vt:i4>
      </vt:variant>
      <vt:variant>
        <vt:lpstr>Thème</vt:lpstr>
      </vt:variant>
      <vt:variant>
        <vt:i4>4</vt:i4>
      </vt:variant>
      <vt:variant>
        <vt:lpstr>Titres des diapositives</vt:lpstr>
      </vt:variant>
      <vt:variant>
        <vt:i4>256</vt:i4>
      </vt:variant>
    </vt:vector>
  </HeadingPairs>
  <TitlesOfParts>
    <vt:vector size="266" baseType="lpstr">
      <vt:lpstr>Arial</vt:lpstr>
      <vt:lpstr>Arial Narrow</vt:lpstr>
      <vt:lpstr>Calibri</vt:lpstr>
      <vt:lpstr>Noto Sans</vt:lpstr>
      <vt:lpstr>Noto Sans Symbols</vt:lpstr>
      <vt:lpstr>Wingdings</vt:lpstr>
      <vt:lpstr>2_Thème Office</vt:lpstr>
      <vt:lpstr>3_Thème Office</vt:lpstr>
      <vt:lpstr>4_Thème Office</vt:lpstr>
      <vt:lpstr>Thème Office</vt:lpstr>
      <vt:lpstr>Diaporama de synthèse</vt:lpstr>
      <vt:lpstr>Présentation PowerPoint</vt:lpstr>
      <vt:lpstr>Cancers Colorectaux</vt:lpstr>
      <vt:lpstr>Cancer du rectum et  séquence périopératoire</vt:lpstr>
      <vt:lpstr>Cancer du rectum et séquence périopératoire</vt:lpstr>
      <vt:lpstr>Cancer du rectum et séquence périopératoire</vt:lpstr>
      <vt:lpstr>Intérêt de la RT « courte » néoadjuvante à la CT et chirurgie  :  Etude RAPIDO</vt:lpstr>
      <vt:lpstr>Intérêt de la RT « courte » néoadjuvante à la CT et chirurgie  :  Etude RAPIDO</vt:lpstr>
      <vt:lpstr>Intérêt de la RT « courte » néoadjuvante à la CT et chirurgie  :  Etude RAPIDO</vt:lpstr>
      <vt:lpstr>Intérêt de la RT « courte » néoadjuvante à la CT et chirurgie  :  Etude RAPIDO</vt:lpstr>
      <vt:lpstr>Intérêt de la RT « courte » néoadjuvante à la CT et chirurgie  :  Etude RAPIDO</vt:lpstr>
      <vt:lpstr>Intérêt de la RT « courte » néoadjuvante à la CT et chirurgie  :  Etude RAPIDO</vt:lpstr>
      <vt:lpstr>Intérêt de la RT « courte » néoadjuvante à la CT et chirurgie  :  Etude RAPIDO</vt:lpstr>
      <vt:lpstr>Cancer du rectum et séquence périopératoire</vt:lpstr>
      <vt:lpstr>Séquence néoadjuvante avec mFOLFIRINOX avant la RCT  Etude PRODIGE 23</vt:lpstr>
      <vt:lpstr>Séquence néoadjuvante avec mFOLFIRINOX avant la RCT  Etude PRODIGE 23</vt:lpstr>
      <vt:lpstr>Séquence néoadjuvante avec mFOLFIRINOX avant la RCT  Etude PRODIGE 23</vt:lpstr>
      <vt:lpstr>Séquence néoadjuvante avec mFOLFIRINOX avant la RCT  Etude PRODIGE 23</vt:lpstr>
      <vt:lpstr>Séquence néoadjuvante avec mFOLFIRINOX avant la RCT  Etude PRODIGE 23</vt:lpstr>
      <vt:lpstr>Séquence néoadjuvante avec mFOLFIRINOX avant la RCT  Etude PRODIGE 23</vt:lpstr>
      <vt:lpstr>Séquence néoadjuvante avec mFOLFIRINOX avant la RCT  Etude PRODIGE 23</vt:lpstr>
      <vt:lpstr>Séquence néoadjuvante avec mFOLFIRINOX avant la RCT  Etude PRODIGE 23</vt:lpstr>
      <vt:lpstr>PRODIGE 23 vs. RAPIDO</vt:lpstr>
      <vt:lpstr>Cancer du rectum et séquence périopératoire</vt:lpstr>
      <vt:lpstr>Stratégie de préservation d’organe en cas de réponse clinique complète à la CT-RCT : étude OPRA</vt:lpstr>
      <vt:lpstr>Stratégie de préservation d’organe en cas de réponse clinique complète à la CT-RCT : étude OPRA</vt:lpstr>
      <vt:lpstr>Cancer du rectum et séquence péri-opératoire :  synthèse et perspectives</vt:lpstr>
      <vt:lpstr>Côlon adjuvant</vt:lpstr>
      <vt:lpstr>Cancer du côlon Adjuvant</vt:lpstr>
      <vt:lpstr>Etude IDEA Données actualisées de SG et de SSR à 5 ans</vt:lpstr>
      <vt:lpstr>Etude IDEA Données actualisées de SG et de SSR à 5 ans</vt:lpstr>
      <vt:lpstr>Etude IDEA Données actualisées de SG et de SSR à 5 ans</vt:lpstr>
      <vt:lpstr>Etude IDEA Données actualisées de SG et de SSR à 5 ans</vt:lpstr>
      <vt:lpstr>Etude IDEA Données actualisées de SG et de SSR à 5 ans</vt:lpstr>
      <vt:lpstr>Etude IDEA Données actualisées de SG et de SSR à 5 ans</vt:lpstr>
      <vt:lpstr>Etude IDEA Données actualisées de SG et de SSR à 5 ans</vt:lpstr>
      <vt:lpstr>Etude IDEA Données de SG et de SSR actualisées</vt:lpstr>
      <vt:lpstr>Cancer du côlon</vt:lpstr>
      <vt:lpstr>Score pronostique du CCR stade III</vt:lpstr>
      <vt:lpstr>Score pronostique du CCR stade III</vt:lpstr>
      <vt:lpstr>Cancer du côlon adjuvant</vt:lpstr>
      <vt:lpstr>Chimiothérapie néo-adjuvante dans le cancers colique  Etude FoxTROT</vt:lpstr>
      <vt:lpstr>Chimiothérapie néo-adjuvante dans le cancers colique  Etude FoxTROT</vt:lpstr>
      <vt:lpstr>Chimiothérapie néo-adjuvante dans le cancers colique  Etude FoxTROT</vt:lpstr>
      <vt:lpstr>Inhibiteurs de COX-2 et CCR localisé</vt:lpstr>
      <vt:lpstr>Inhibiteurs de COX-2 et CCR localisé </vt:lpstr>
      <vt:lpstr>Cancer du côlon et CT périopératoire des MH</vt:lpstr>
      <vt:lpstr>CT postopératoire dans les MH de cancers colorectaux Etude JCOG0603</vt:lpstr>
      <vt:lpstr>CT postopératoire dans les MH de cancers colorectaux Etude JCOG0603</vt:lpstr>
      <vt:lpstr>CT postopératoire dans les MH de cancers colorectaux Etude JCOG0603</vt:lpstr>
      <vt:lpstr>CT postopératoire dans les MH de cancers colorectaux Etude JCOG0603</vt:lpstr>
      <vt:lpstr>Cancer du colon  et CT périopératoire de la carcinose péritonéale</vt:lpstr>
      <vt:lpstr>CCRm et carcinose :  CT périopératoire</vt:lpstr>
      <vt:lpstr>CCRm et carcinose :  CT périopératoire</vt:lpstr>
      <vt:lpstr>Cancer du colon et  CT périopératoire de la carcinose péritonéale</vt:lpstr>
      <vt:lpstr>CCRm et cytoréduction de la carcinose :  Oxaliplatine vs mitomycine pour la CHIP</vt:lpstr>
      <vt:lpstr>CCRm et cytoréduction de la carcinose :  Oxaliplatine vs mitomycine pour la CHIP</vt:lpstr>
      <vt:lpstr>CCRm et cytoréduction de la carcinose :  Oxaliplatine vs mitomycine pour la CHIP</vt:lpstr>
      <vt:lpstr>Cancer du colon localisé Biomarqueurs</vt:lpstr>
      <vt:lpstr>CCR localisé Impact pronostique des dépôts tumoraux</vt:lpstr>
      <vt:lpstr>CCR localisé Impact pronostique des dépôts tumoraux</vt:lpstr>
      <vt:lpstr>CCR localisé  ADNtc et risque de récidive</vt:lpstr>
      <vt:lpstr>CCR localisé  ADNtc et risque de récidive</vt:lpstr>
      <vt:lpstr>Impact pronostique du MSI dans le CCR stade III et le CCRm</vt:lpstr>
      <vt:lpstr>Résultats : SG MSS vs MSI</vt:lpstr>
      <vt:lpstr>Immunothérapie</vt:lpstr>
      <vt:lpstr>Immunothérapie CCRm :  Principales études présentées</vt:lpstr>
      <vt:lpstr>CCRm MSI et immunothérapie</vt:lpstr>
      <vt:lpstr>Pembrolizumab vs CT en L1 du CCRm MSI Etude KEYNOTE 177</vt:lpstr>
      <vt:lpstr>Pembrolizumab vs CT en L1 du CCRm MSI Etude KEYNOTE 177</vt:lpstr>
      <vt:lpstr>Pembrolizumab vs CT en L1 du CCRm MSI Etude KEYNOTE 177</vt:lpstr>
      <vt:lpstr>Pembrolizumab vs CT en L1 du CCRm MSI Etude KEYNOTE 177</vt:lpstr>
      <vt:lpstr>Pembrolizumab vs CT en L1 du CCRm MSI Etude KEYNOTE 177</vt:lpstr>
      <vt:lpstr>Pembrolizumab vs CT en L1 du CCRm MSI Etude KEYNOTE 177</vt:lpstr>
      <vt:lpstr>Pembrolizumab vs CT en L1 du CCRm MSI Etude KEYNOTE 177</vt:lpstr>
      <vt:lpstr>Pembrolizumab vs CT en L1 du CCRm MSI Etude KEYNOTE 177</vt:lpstr>
      <vt:lpstr>Pembrolizumab vs CT en L1 du CCRm MSI Etude KEYNOTE 177</vt:lpstr>
      <vt:lpstr>Pembrolizumab vs CT en L1 du CCRm MSI Etude KEYNOTE 177</vt:lpstr>
      <vt:lpstr>Nivolumab + ipilimumab en 1ère ligne du CCRm MSI</vt:lpstr>
      <vt:lpstr>Nivolumab + ipilimumab en 1ère ligne du CCRm MSI </vt:lpstr>
      <vt:lpstr>Combinaison Durvalumab, tremelimumab, FOLFOX dans le CCRm RAS muté, MSS : résultats préliminaires de l’étude de phase Ib/II (MEDITREME). </vt:lpstr>
      <vt:lpstr>Combinaison Durvalumab, tremelimumab, FOLFOX dans le CCRm RAS muté, MSS : résultats préliminaires de l’étude de phase Ib/II (MEDITREME). </vt:lpstr>
      <vt:lpstr>Combinaison Durvalumab, tremelimumab, FOLFOX dans le CCRm RAS muté, MSS : résultats préliminaires de l’étude de phase Ib/II (MEDITREME). </vt:lpstr>
      <vt:lpstr>Présentation PowerPoint</vt:lpstr>
      <vt:lpstr>Présentation PowerPoint</vt:lpstr>
      <vt:lpstr>Présentation PowerPoint</vt:lpstr>
      <vt:lpstr>Résultats préliminaires de la combinaison pembrolizumab, binimetinib et bevacizumab chez les pts avec un CCRm réfractaires. </vt:lpstr>
      <vt:lpstr>Pembrolizumab en monothérapie chez les pts avec CCRm MSI:  Suivi à long-terme de l’étude de phase II, KEYNOTE-164 study. </vt:lpstr>
      <vt:lpstr>Association de fruquintinib et de sintilimab chez des patients atteints de cancer colorectal métastatique réfractaire en Chine</vt:lpstr>
      <vt:lpstr>Traitements ciblés CCRm</vt:lpstr>
      <vt:lpstr>CodeBreak 100: Activité de l’AMG 510, un nouvel inhibiteur de KRASG12C, chez des patients avec cancer colorectal. </vt:lpstr>
      <vt:lpstr>CodeBreak 100: Activité de l’AMG 510, un nouvel inhibiteur de KRASG12C, chez des patients avec cancer colorectal. </vt:lpstr>
      <vt:lpstr>Cancer du colon métastatique BRAFV600E</vt:lpstr>
      <vt:lpstr>Inhibition spécifique du CCRm muté BRAFV600E Résultats actualisés de l’étude BEACON </vt:lpstr>
      <vt:lpstr>Inhibition spécifique du CCRm muté BRAFV600E Résultats actualisés de l’étude BEACON </vt:lpstr>
      <vt:lpstr>Inhibition spécifique du CCRm muté BRAFV600E Résultats actualisés de l’étude BEACON </vt:lpstr>
      <vt:lpstr>Inhibition spécifique du CCRm muté BRAFV600E Résultats actualisés de l’étude BEACON </vt:lpstr>
      <vt:lpstr>Inhibition spécifique du CCRm muté BRAFV600E Résultats actualisés de l’étude BEACON </vt:lpstr>
      <vt:lpstr>Inhibition spécifique du CCRm muté BRAFV600E Résultats actualisés de l’étude BEACON </vt:lpstr>
      <vt:lpstr>Inhibition spécifique du CCRm muté BRAFV600E Résultats actualisés de l’étude BEACON </vt:lpstr>
      <vt:lpstr>Cancer du colon métastatique BRAFV600E</vt:lpstr>
      <vt:lpstr>Inhibition spécifique du CCRm muté BRAFV600E en L1 du CCRm Etude ANCHOR</vt:lpstr>
      <vt:lpstr>Inhibition spécifique du CCRm muté BRAFV600E en L1 du CCRm Etude ANCHOR</vt:lpstr>
      <vt:lpstr>Inhibition spécifique du CCRm muté BRAFV600E en L1 du CCRm Etude ANCHOR</vt:lpstr>
      <vt:lpstr>Inhibition spécifique du CCRm muté BRAFV600E en L1 du CCRm Etude ANCHOR</vt:lpstr>
      <vt:lpstr>Inhibition spécifique du CCRm muté BRAFV600E en L1 du CCRm Etude ANCHOR</vt:lpstr>
      <vt:lpstr>Inhibition spécifique du CCRm muté BRAFV600E en L1 du CCRm Etude ANCHOR</vt:lpstr>
      <vt:lpstr>Cancer du colon métastatique BRAFV600E</vt:lpstr>
      <vt:lpstr>Association antiBRAF+antiMEK+antiPD1 dans le CCRm muté BRAFV600E </vt:lpstr>
      <vt:lpstr>Cancer du colon Métastatique HER2+</vt:lpstr>
      <vt:lpstr>Inhibition spécifique du CCRm HER2+ </vt:lpstr>
      <vt:lpstr>Inhibition spécifique du CCRm HER2+ Etude DESTINY-CRC 01 </vt:lpstr>
      <vt:lpstr>Inhibition spécifique du CCRm HER2+ Etude DESTINY-CRC 01 </vt:lpstr>
      <vt:lpstr>Inhibition spécifique du CCRm HER2+ Etude DESTINY-CRC 01 </vt:lpstr>
      <vt:lpstr>Inhibition spécifique du CCRm HER2+ Etude DESTINY-CRC 01 </vt:lpstr>
      <vt:lpstr>Inhibition spécifique du CCRm HER2+ Etude DESTINY-CRC 01 </vt:lpstr>
      <vt:lpstr>Inhibition spécifique du CCRm HER2+ Etude DESTINY-CRC 01 </vt:lpstr>
      <vt:lpstr>Cancer du côlon métastatique sujet âgé</vt:lpstr>
      <vt:lpstr>Folfox-Pani vs LV5FU-pani en L1 du CCRm du sujet agé Etude PANDA</vt:lpstr>
      <vt:lpstr>Folfox-Pani vs LV5FU-pani en L1 du CCRm du sujet âgé Etude PANDA</vt:lpstr>
      <vt:lpstr>Folfox-Pani vs LV5FU-pani en L1 du CCRm du sujet agé Etude PANDA</vt:lpstr>
      <vt:lpstr>Folfox-Pani vs LV5FU-pani en L1 du CCRm du sujet âgé Etude PANDA</vt:lpstr>
      <vt:lpstr>Folfox-Pani vs LV5FU-pani en L1 du CCRm du sujet âgé Etude PANDA</vt:lpstr>
      <vt:lpstr>Folfox-Pani vs LV5FU-pani en L1 du CCRm du sujet âgé Etude PANDA</vt:lpstr>
      <vt:lpstr>Cancer du colon métastatique et tricCT-BV</vt:lpstr>
      <vt:lpstr>Trichimiothérapie+bevacizumab en L1</vt:lpstr>
      <vt:lpstr>Cancers Non Colorectaux</vt:lpstr>
      <vt:lpstr>Cancers œsogastriques</vt:lpstr>
      <vt:lpstr>Anti-HER2 dans les formes localisées</vt:lpstr>
      <vt:lpstr>Cancer œsogastrique localisé HER2</vt:lpstr>
      <vt:lpstr>Association RCT +/ Trastuzumab dans l’ADK œsophage et JOG Etude RTOG 1010 </vt:lpstr>
      <vt:lpstr>Association RCT +/ Trastuzumab dans l’ADK œsophage et JOG Etude RTOG 1010 </vt:lpstr>
      <vt:lpstr>Association RCT +/ Trastuzumab dans l’ADK œsophage et JOG Etude RTOG 1010 </vt:lpstr>
      <vt:lpstr>Association RCT +/ Trastuzumab dans l’ADK œsophage et JOG Etude RTOG 1010 </vt:lpstr>
      <vt:lpstr>Association RCT +/ Trastuzumab dans l’ADK œsophage et JOG Etude RTOG 1010 </vt:lpstr>
      <vt:lpstr>Cancer œsogastrique localisé HER2</vt:lpstr>
      <vt:lpstr>Cancers gastriques localisés HER2: FLOT +/- Trastuzumab + Pertuzumab Etude PETRARCA</vt:lpstr>
      <vt:lpstr>Cancers gastriques localisés HER2: FLOT +/- Trastuzumab + Pertuzumab Etude PETRARCA</vt:lpstr>
      <vt:lpstr>Cancers gastriques localisés HER2: FLOT +/- Trastuzumab + Pertuzumab Etude PETRARCA</vt:lpstr>
      <vt:lpstr>Cancers gastriques localisés HER2: FLOT +/- Trastuzumab + Pertuzumab Etude PETRARCA</vt:lpstr>
      <vt:lpstr>Cancers gastriques localisés HER2: FLOT +/- Trastuzumab + Pertuzumab Etude PETRARCA</vt:lpstr>
      <vt:lpstr>Cancers gastriques localisés HER2: FLOT +/- Trastuzumab + Pertuzumab Etude PETRARCA</vt:lpstr>
      <vt:lpstr>Cancers gastriques localisés HER2: FLOT +/- Trastuzumab + Pertuzumab Etude PETRARCA</vt:lpstr>
      <vt:lpstr>Cancers gastriques localisés HER2: FLOT +/- Trastuzumab + Pertuzumab Etude PETRARCA</vt:lpstr>
      <vt:lpstr>Cancer œsogastrique localisé</vt:lpstr>
      <vt:lpstr>ADK œsogastrique localisé FLOT +/- Ramucirumab  Etude RAMSES </vt:lpstr>
      <vt:lpstr>ADK œsogastrique localisé FLOT +/- Ramucirumab  Etude RAMSES </vt:lpstr>
      <vt:lpstr>ADK œsogastrique localisé FLOT +/- Ramucirumab  Etude RAMSES </vt:lpstr>
      <vt:lpstr>ADK œsogastrique localisé FLOT +/- Ramucirumab  Etude RAMSES </vt:lpstr>
      <vt:lpstr>ADK œsogastrique localisé FLOT +/- Ramucirumab  Etude RAMSES </vt:lpstr>
      <vt:lpstr>ADK œsogastrique localisé FLOT +/- Ramucirumab  Etude RAMSES </vt:lpstr>
      <vt:lpstr>ADK œsogastrique localisé FLOT +/- Ramucirumab  Etude RAMSES </vt:lpstr>
      <vt:lpstr>Cancer du canal anal</vt:lpstr>
      <vt:lpstr>Canal anal métastatique : Keynote 028 et Keynote 158: analyse poolée</vt:lpstr>
      <vt:lpstr>Canal anal métastatique : Keynote 028 et Keynote 158: analyse poolée</vt:lpstr>
      <vt:lpstr>Cancer œsogastrique avancé</vt:lpstr>
      <vt:lpstr>Pembrolizumab vs paclitaxel en L2 estomac métastatique</vt:lpstr>
      <vt:lpstr>Pembrolizumab vs paclitaxel en L2 estomac métastatique</vt:lpstr>
      <vt:lpstr>Pembrolizumab vs paclitaxel en L2 estomac métastatique </vt:lpstr>
      <vt:lpstr>Pembrolizumab vs paclitaxel en L2 estomac métastatique</vt:lpstr>
      <vt:lpstr>Pembrolizumab vs paclitaxel en L2 estomac métastatique  Réponse tumorale selon le CPS (RECIST 1.1)</vt:lpstr>
      <vt:lpstr>Pembrolizumab vs paclitaxel en L2 estomac métastatique  Analyse de l’efficacité selon la charge mutationnelle (TMB)</vt:lpstr>
      <vt:lpstr>Pembrolizumab vs paclitaxel en L2 estomac métastatique  Analyse de l’efficacité selon la charge mutationnelle (TMB)</vt:lpstr>
      <vt:lpstr>Pembrolizumab vs paclitaxel en L2 estomac métastatique  Analyse de l’efficacité selon la charge mutationnelle (TMB)</vt:lpstr>
      <vt:lpstr>Pembrolizumab vs paclitaxel en L2 estomac métastatique  BIOMARQUEURS : EN CONCLUSION</vt:lpstr>
      <vt:lpstr>Cancer œsogastrique avancé</vt:lpstr>
      <vt:lpstr>T-DXd dans le cancer gastrique métastatique prétraité  Etude DESTINY-Gastric01 </vt:lpstr>
      <vt:lpstr>T-DXd dans le cancer gastrique métastatique prétraité  Etude DESTINY-Gastric01 </vt:lpstr>
      <vt:lpstr>T-DXd dans le cancer gastrique métastatique prétraité  Etude DESTINY-Gastric01 </vt:lpstr>
      <vt:lpstr>T-DXd dans le cancer gastrique métastatique prétraité  Etude DESTINY-Gastric01 - CONCLUSION</vt:lpstr>
      <vt:lpstr>Cancer œsogastrique avancé</vt:lpstr>
      <vt:lpstr>FOLFIRI/ramu vs PACLI/ramu en L2 du cancer gastrique </vt:lpstr>
      <vt:lpstr>FOLFIRI/ramu vs PACLI/ramu en L2 du cancer gastrique </vt:lpstr>
      <vt:lpstr>Cancer œsogastrique avancé</vt:lpstr>
      <vt:lpstr>Sintilimab (anti-PD1) en L2 du cancer épidermoïde de l’œsophage </vt:lpstr>
      <vt:lpstr>Sintilimab (anti-PD1) en L2 du cancer épidermoïde de l’œsophage </vt:lpstr>
      <vt:lpstr>Sintilimab (anti-PD1) en L2 du cancer épidermoïde de l’œsophage </vt:lpstr>
      <vt:lpstr>Sintilimab (anti-PD1) en L2 du cancer épidermoïde de l’oesophage</vt:lpstr>
      <vt:lpstr>Cancers du pancréas</vt:lpstr>
      <vt:lpstr>Cancers du pancréas</vt:lpstr>
      <vt:lpstr>Actualisation des données de survie globale des essais de chimiothérapie adjuvante ESPAC-4 et APACT</vt:lpstr>
      <vt:lpstr>Cancers du pancréas</vt:lpstr>
      <vt:lpstr>Cancer du pancréas résécable et CT péri-opératoire Etude SWOG S1505</vt:lpstr>
      <vt:lpstr>Cancer du pancréas résécable et CT péri-opératoire Etude SWOG S1505 : design</vt:lpstr>
      <vt:lpstr>Cancer du pancréas résécable et CT péri-opératoire Etude SWOG S1505</vt:lpstr>
      <vt:lpstr>Cancer du pancréas résécable et CT péri-opératoire Etude SWOG S1505</vt:lpstr>
      <vt:lpstr>Cancer du pancréas résécable et CT péri-opératoire Etude SWOG S1505</vt:lpstr>
      <vt:lpstr>Cancer du pancréas résécable et CT péri-opératoire Etude SWOG S1505</vt:lpstr>
      <vt:lpstr>Cancers du pancréas</vt:lpstr>
      <vt:lpstr>Cancer du pancréas borderline et CT/RCT péri-opératoire  Etude ESPAC 5F</vt:lpstr>
      <vt:lpstr>Cancer du pancréas borderline et CT/RCT péri-opératoire  Etude ESPAC 5F</vt:lpstr>
      <vt:lpstr>Cancer du pancréas borderline et CT/RCT péri-opératoire  Etude ESPAC 5F</vt:lpstr>
      <vt:lpstr>Cancer du pancréas borderline et CT/RCT péri-opératoire  Etude ESPAC 5F</vt:lpstr>
      <vt:lpstr>Cancer du pancréas borderline et CT/RCT péri-opératoire  Etude ESPAC 5F</vt:lpstr>
      <vt:lpstr>Cancer du pancréas borderline et CT/RCT péri-opératoire  Etude ESPAC 5F</vt:lpstr>
      <vt:lpstr>Cancer du pancréas borderline et CT/RCT péri-opératoire  Etude ESPAC 5F</vt:lpstr>
      <vt:lpstr>Discussion</vt:lpstr>
      <vt:lpstr>Conclusion</vt:lpstr>
      <vt:lpstr>Cancers du pancréas</vt:lpstr>
      <vt:lpstr>Cancer du pancréas métastatique/Nomogram Etude en vie réél multicentrique rétrospective (NAPOLEON Study) </vt:lpstr>
      <vt:lpstr>Présentation PowerPoint</vt:lpstr>
      <vt:lpstr>Cancers des voies biliaires</vt:lpstr>
      <vt:lpstr>Cancers des voies biliaires</vt:lpstr>
      <vt:lpstr>Chimiothérapie par Gem/Cis associée dans les cancers des  voies biliaires en L1</vt:lpstr>
      <vt:lpstr>Chimiothérapie par Gem/Cis associé au Durvalumab +/- Tremelimumab dans les cancers des voies biliaires</vt:lpstr>
      <vt:lpstr>Chimiothérapie par Gem/Cis associée au Durvalumab +/- Tremelimumab dans les cancers des voies biliaires</vt:lpstr>
      <vt:lpstr>Chimiothérapie par Gem/Cis associée au Durvalumab +/- Tremelimumab dans les cancers des voies biliaires</vt:lpstr>
      <vt:lpstr>Carcinome hépatocellulaire</vt:lpstr>
      <vt:lpstr>Carcinome hépatocellulaire</vt:lpstr>
      <vt:lpstr>Dorafenib vs sorafenib en L1 du CHC avancé</vt:lpstr>
      <vt:lpstr>Dorafenib vs sorafenib en L1 du CHC avancé</vt:lpstr>
      <vt:lpstr>Dorafenib vs sorafenib en L1 du CHC avancé</vt:lpstr>
      <vt:lpstr>Nivolumab vs sorafenib en L1 du CHC avancé  Checkmate 459</vt:lpstr>
      <vt:lpstr>Nivolumab vs sorafenib en L1 du CHC avancé  Checkmate 459</vt:lpstr>
      <vt:lpstr>Carcinome hépatocellulaire</vt:lpstr>
      <vt:lpstr>Atezolizmab + Bevacizumab vs Sorafenib for unresectable  Hepatocellular carcinoma (HCC): IMBrave150.</vt:lpstr>
      <vt:lpstr>Atezolizmab + Bevacizumab vs Sorafenib for unresectable  Hepatocellular carcinoma (HCC): IMBrave150.</vt:lpstr>
      <vt:lpstr>Atezolizmab + Bevacizumab vs Sorafenib for unresectable  Hepatocellular carcinoma (HCC): Results from older adults enrolled in IMBrave150.</vt:lpstr>
      <vt:lpstr>Atezolizmab + Bevacizumab vs Sorafenib for unresectable  Hepatocellular carcinoma (HCC): Results from older adults enrolled in IMBrave150.</vt:lpstr>
      <vt:lpstr>Atezolizmab + Bevacizumab vs Sorafenib for unresectable  Hepatocellular carcinoma (HCC): Results from older adults enrolled in IMBrave150.</vt:lpstr>
      <vt:lpstr>Carcinome hépatocellulaire</vt:lpstr>
      <vt:lpstr>Apatinib vs placebo en L2 du CHC avancé</vt:lpstr>
      <vt:lpstr>Apatinib vs placebo en L2 du CHC avancé</vt:lpstr>
      <vt:lpstr>Apatinib vs placebo en L2 du CHC avancé</vt:lpstr>
      <vt:lpstr>Carcinome hépatocellulaire</vt:lpstr>
      <vt:lpstr>Cabozantinib Phase 3 Données de survie dans le sous groupe des carcinomes hépatocellulaire CHILD B</vt:lpstr>
      <vt:lpstr>Cabozantinib Phase 3 Données de survie dans le sous groupe des carcinomes hépatocellulaire CHILD B</vt:lpstr>
      <vt:lpstr>Cabozantinib Phase 3 Données de survie dans le sous groupe des carcinomes hépatocellulaire CHILD B</vt:lpstr>
      <vt:lpstr>Multiplication des molécules validées en phase 3 dans le CHC!</vt:lpstr>
      <vt:lpstr>Carcinome hépatocellulaire</vt:lpstr>
      <vt:lpstr>Rôle des anti-CTLA-4 dans le CHC?</vt:lpstr>
      <vt:lpstr>Durva et Treme dans le CHC : résultats</vt:lpstr>
      <vt:lpstr>Durva et Treme dans le CHC : discussion</vt:lpstr>
      <vt:lpstr>Lenva-pembro dans le CHC: une association puissante!</vt:lpstr>
      <vt:lpstr>GIST</vt:lpstr>
      <vt:lpstr>GIST</vt:lpstr>
      <vt:lpstr>Analyse à 10 ans de SSGXVIII : Imatinib adjuvant 3 ans vs 1 an</vt:lpstr>
      <vt:lpstr>Analyse à 10 ans de SSGXVIII : Imatinib adjuvant 3 ans vs 1 an</vt:lpstr>
      <vt:lpstr>Analyse à 10 ans de SSGXVIII : Imatinib adjuvant 3 ans vs 1 an</vt:lpstr>
      <vt:lpstr>GIST</vt:lpstr>
      <vt:lpstr>Imatinib adjuvant dans les GIST mutées sur l’exon 9</vt:lpstr>
      <vt:lpstr>Imatinib adjuvant dans les GIST mutées sur l’exon 9</vt:lpstr>
      <vt:lpstr>Le binimetinib pour améliorer l’imatinib ?</vt:lpstr>
      <vt:lpstr>Et enfin quelques brèves…</vt:lpstr>
      <vt:lpstr>GIST</vt:lpstr>
      <vt:lpstr>GIST métastatique au-delà de la 4ème ligne: Riprétinib versus placébo INVISTUS study phase III</vt:lpstr>
      <vt:lpstr>GIST métastatique au-delà de la 4ème ligne: Riprétinib versus placébo INVISTUS study phase III</vt:lpstr>
      <vt:lpstr>Tumeurs  neuroendocrines</vt:lpstr>
      <vt:lpstr>Tumeurs neuroendocrines</vt:lpstr>
      <vt:lpstr>TNE bien différenciées G3</vt:lpstr>
      <vt:lpstr>TNE bien différenciées G3</vt:lpstr>
      <vt:lpstr>Radiothérapie interne vectorisée et chimiothérapie ?</vt:lpstr>
      <vt:lpstr>Radiothérapie interne vectorisée et chimiothérapie ?</vt:lpstr>
      <vt:lpstr>La SUV de la TEP-68Ga prédictive de la réponse à la RIV ?</vt:lpstr>
      <vt:lpstr>La SUV de la TEP-68Ga prédictive de la réponse à la RIV ?</vt:lpstr>
      <vt:lpstr>Diaporama de synthèse</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Présentation PowerPoint</dc:title>
  <dc:creator>Hélène BEGUERY</dc:creator>
  <cp:lastModifiedBy>Eric FEMY</cp:lastModifiedBy>
  <cp:revision>793</cp:revision>
  <dcterms:created xsi:type="dcterms:W3CDTF">2018-05-25T13:18:18Z</dcterms:created>
  <dcterms:modified xsi:type="dcterms:W3CDTF">2020-07-10T07:40:18Z</dcterms:modified>
</cp:coreProperties>
</file>